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4" removePersonalInfoOnSave="1" saveSubsetFonts="1">
  <p:sldMasterIdLst>
    <p:sldMasterId id="2147483839" r:id="rId1"/>
    <p:sldMasterId id="2147483807" r:id="rId2"/>
  </p:sldMasterIdLst>
  <p:notesMasterIdLst>
    <p:notesMasterId r:id="rId53"/>
  </p:notesMasterIdLst>
  <p:handoutMasterIdLst>
    <p:handoutMasterId r:id="rId54"/>
  </p:handoutMasterIdLst>
  <p:sldIdLst>
    <p:sldId id="2147376874" r:id="rId3"/>
    <p:sldId id="2147376875" r:id="rId4"/>
    <p:sldId id="2147377271" r:id="rId5"/>
    <p:sldId id="2147377265" r:id="rId6"/>
    <p:sldId id="2147377266" r:id="rId7"/>
    <p:sldId id="2147377295" r:id="rId8"/>
    <p:sldId id="2147377297" r:id="rId9"/>
    <p:sldId id="2147377264" r:id="rId10"/>
    <p:sldId id="2147376863" r:id="rId11"/>
    <p:sldId id="2147377234" r:id="rId12"/>
    <p:sldId id="2147377226" r:id="rId13"/>
    <p:sldId id="2147377261" r:id="rId14"/>
    <p:sldId id="2147377225" r:id="rId15"/>
    <p:sldId id="2147377229" r:id="rId16"/>
    <p:sldId id="2147377230" r:id="rId17"/>
    <p:sldId id="2147377224" r:id="rId18"/>
    <p:sldId id="2147377262" r:id="rId19"/>
    <p:sldId id="2147377222" r:id="rId20"/>
    <p:sldId id="2147377252" r:id="rId21"/>
    <p:sldId id="2147377280" r:id="rId22"/>
    <p:sldId id="2147377237" r:id="rId23"/>
    <p:sldId id="2147377228" r:id="rId24"/>
    <p:sldId id="367" r:id="rId25"/>
    <p:sldId id="2147377298" r:id="rId26"/>
    <p:sldId id="2147377245" r:id="rId27"/>
    <p:sldId id="2147377246" r:id="rId28"/>
    <p:sldId id="2147377223" r:id="rId29"/>
    <p:sldId id="2147377247" r:id="rId30"/>
    <p:sldId id="2147377267" r:id="rId31"/>
    <p:sldId id="2147376881" r:id="rId32"/>
    <p:sldId id="2147377268" r:id="rId33"/>
    <p:sldId id="2147376856" r:id="rId34"/>
    <p:sldId id="2147377270" r:id="rId35"/>
    <p:sldId id="2147376865" r:id="rId36"/>
    <p:sldId id="2147377269" r:id="rId37"/>
    <p:sldId id="2147376868" r:id="rId38"/>
    <p:sldId id="2147377272" r:id="rId39"/>
    <p:sldId id="2147376862" r:id="rId40"/>
    <p:sldId id="291" r:id="rId41"/>
    <p:sldId id="293" r:id="rId42"/>
    <p:sldId id="2147376855" r:id="rId43"/>
    <p:sldId id="2147376857" r:id="rId44"/>
    <p:sldId id="2147376876" r:id="rId45"/>
    <p:sldId id="294" r:id="rId46"/>
    <p:sldId id="2147377232" r:id="rId47"/>
    <p:sldId id="2147376877" r:id="rId48"/>
    <p:sldId id="2147376880" r:id="rId49"/>
    <p:sldId id="2147377273" r:id="rId50"/>
    <p:sldId id="2147377283" r:id="rId51"/>
    <p:sldId id="340" r:id="rId52"/>
  </p:sldIdLst>
  <p:sldSz cx="9906000" cy="6858000" type="A4"/>
  <p:notesSz cx="7104063" cy="10234613"/>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サービスDX" id="{71102DBA-A441-4F39-BB3B-EB13B9812F76}">
          <p14:sldIdLst>
            <p14:sldId id="2147376874"/>
            <p14:sldId id="2147376875"/>
            <p14:sldId id="2147377271"/>
            <p14:sldId id="2147377265"/>
            <p14:sldId id="2147377266"/>
            <p14:sldId id="2147377295"/>
          </p14:sldIdLst>
        </p14:section>
        <p14:section name="都市・まちDX" id="{B4E5E9F6-B7EB-4AAF-B686-F90065834B79}">
          <p14:sldIdLst>
            <p14:sldId id="2147377297"/>
            <p14:sldId id="2147377264"/>
            <p14:sldId id="2147376863"/>
            <p14:sldId id="2147377234"/>
            <p14:sldId id="2147377226"/>
            <p14:sldId id="2147377261"/>
            <p14:sldId id="2147377225"/>
            <p14:sldId id="2147377229"/>
            <p14:sldId id="2147377230"/>
            <p14:sldId id="2147377224"/>
            <p14:sldId id="2147377262"/>
            <p14:sldId id="2147377222"/>
            <p14:sldId id="2147377252"/>
            <p14:sldId id="2147377280"/>
            <p14:sldId id="2147377237"/>
            <p14:sldId id="2147377228"/>
            <p14:sldId id="367"/>
          </p14:sldIdLst>
        </p14:section>
        <p14:section name="行政DX" id="{D9A36BBB-9607-44FB-8990-79D4C65201AB}">
          <p14:sldIdLst>
            <p14:sldId id="2147377298"/>
            <p14:sldId id="2147377245"/>
            <p14:sldId id="2147377246"/>
            <p14:sldId id="2147377223"/>
            <p14:sldId id="2147377247"/>
            <p14:sldId id="2147377267"/>
            <p14:sldId id="2147376881"/>
            <p14:sldId id="2147377268"/>
            <p14:sldId id="2147376856"/>
            <p14:sldId id="2147377270"/>
            <p14:sldId id="2147376865"/>
            <p14:sldId id="2147377269"/>
            <p14:sldId id="2147376868"/>
            <p14:sldId id="2147377272"/>
            <p14:sldId id="2147376862"/>
          </p14:sldIdLst>
        </p14:section>
        <p14:section name="DXを推進する仕組みづくり" id="{1066BC96-9361-40C8-8F7C-EDE79A60A221}">
          <p14:sldIdLst>
            <p14:sldId id="291"/>
            <p14:sldId id="293"/>
            <p14:sldId id="2147376855"/>
            <p14:sldId id="2147376857"/>
            <p14:sldId id="2147376876"/>
            <p14:sldId id="294"/>
            <p14:sldId id="2147377232"/>
            <p14:sldId id="2147376877"/>
            <p14:sldId id="2147376880"/>
            <p14:sldId id="2147377273"/>
            <p14:sldId id="2147377283"/>
            <p14:sldId id="3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AED"/>
    <a:srgbClr val="C00000"/>
    <a:srgbClr val="FBC3CC"/>
    <a:srgbClr val="F7C5CD"/>
    <a:srgbClr val="EAEAE8"/>
    <a:srgbClr val="FFFFFF"/>
    <a:srgbClr val="D0CECE"/>
    <a:srgbClr val="AF1932"/>
    <a:srgbClr val="F19DAB"/>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90ACA-9519-4A9C-9550-6852EF8FB114}" v="346" dt="2024-03-28T01:56:23.89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78" autoAdjust="0"/>
    <p:restoredTop sz="94660"/>
  </p:normalViewPr>
  <p:slideViewPr>
    <p:cSldViewPr snapToGrid="0">
      <p:cViewPr varScale="1">
        <p:scale>
          <a:sx n="104" d="100"/>
          <a:sy n="104" d="100"/>
        </p:scale>
        <p:origin x="1800" y="108"/>
      </p:cViewPr>
      <p:guideLst/>
    </p:cSldViewPr>
  </p:slideViewPr>
  <p:notesTextViewPr>
    <p:cViewPr>
      <p:scale>
        <a:sx n="125" d="100"/>
        <a:sy n="125" d="100"/>
      </p:scale>
      <p:origin x="0" y="0"/>
    </p:cViewPr>
  </p:notesTextViewPr>
  <p:notesViewPr>
    <p:cSldViewPr snapToGrid="0">
      <p:cViewPr>
        <p:scale>
          <a:sx n="1" d="2"/>
          <a:sy n="1" d="2"/>
        </p:scale>
        <p:origin x="4512" y="8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BE8B1AA-B12A-47B0-9000-D7ECA6119BC4}"/>
              </a:ext>
            </a:extLst>
          </p:cNvPr>
          <p:cNvSpPr>
            <a:spLocks noGrp="1"/>
          </p:cNvSpPr>
          <p:nvPr>
            <p:ph type="hdr" sz="quarter"/>
          </p:nvPr>
        </p:nvSpPr>
        <p:spPr>
          <a:xfrm>
            <a:off x="1" y="6"/>
            <a:ext cx="3078428" cy="513508"/>
          </a:xfrm>
          <a:prstGeom prst="rect">
            <a:avLst/>
          </a:prstGeom>
        </p:spPr>
        <p:txBody>
          <a:bodyPr vert="horz" lIns="94610" tIns="47304" rIns="94610" bIns="47304"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F265C4DF-F2CF-43E1-93F1-959521ECD863}"/>
              </a:ext>
            </a:extLst>
          </p:cNvPr>
          <p:cNvSpPr>
            <a:spLocks noGrp="1"/>
          </p:cNvSpPr>
          <p:nvPr>
            <p:ph type="ftr" sz="quarter" idx="2"/>
          </p:nvPr>
        </p:nvSpPr>
        <p:spPr>
          <a:xfrm>
            <a:off x="1" y="9721107"/>
            <a:ext cx="3078428" cy="513507"/>
          </a:xfrm>
          <a:prstGeom prst="rect">
            <a:avLst/>
          </a:prstGeom>
        </p:spPr>
        <p:txBody>
          <a:bodyPr vert="horz" lIns="94610" tIns="47304" rIns="94610" bIns="4730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D28E1DD-6B95-4530-BE9D-CE521AA4794A}"/>
              </a:ext>
            </a:extLst>
          </p:cNvPr>
          <p:cNvSpPr>
            <a:spLocks noGrp="1"/>
          </p:cNvSpPr>
          <p:nvPr>
            <p:ph type="sldNum" sz="quarter" idx="3"/>
          </p:nvPr>
        </p:nvSpPr>
        <p:spPr>
          <a:xfrm>
            <a:off x="4023993" y="9721107"/>
            <a:ext cx="3078428" cy="513507"/>
          </a:xfrm>
          <a:prstGeom prst="rect">
            <a:avLst/>
          </a:prstGeom>
        </p:spPr>
        <p:txBody>
          <a:bodyPr vert="horz" lIns="94610" tIns="47304" rIns="94610" bIns="47304" rtlCol="0" anchor="b"/>
          <a:lstStyle>
            <a:lvl1pPr algn="r">
              <a:defRPr sz="1200"/>
            </a:lvl1pPr>
          </a:lstStyle>
          <a:p>
            <a:fld id="{DC2D7C74-35A7-4B32-BB9D-74D742E7B498}" type="slidenum">
              <a:rPr kumimoji="1" lang="ja-JP" altLang="en-US" smtClean="0"/>
              <a:t>‹#›</a:t>
            </a:fld>
            <a:endParaRPr kumimoji="1" lang="ja-JP" altLang="en-US"/>
          </a:p>
        </p:txBody>
      </p:sp>
    </p:spTree>
    <p:extLst>
      <p:ext uri="{BB962C8B-B14F-4D97-AF65-F5344CB8AC3E}">
        <p14:creationId xmlns:p14="http://schemas.microsoft.com/office/powerpoint/2010/main" val="7319380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78428" cy="513508"/>
          </a:xfrm>
          <a:prstGeom prst="rect">
            <a:avLst/>
          </a:prstGeom>
        </p:spPr>
        <p:txBody>
          <a:bodyPr vert="horz" lIns="94610" tIns="47304" rIns="94610" bIns="47304" rtlCol="0"/>
          <a:lstStyle>
            <a:lvl1pPr algn="l">
              <a:defRPr sz="1200">
                <a:latin typeface="Graphik" panose="020B0503030202060203" pitchFamily="34" charset="0"/>
              </a:defRPr>
            </a:lvl1pPr>
          </a:lstStyle>
          <a:p>
            <a:endParaRPr lang="en-US"/>
          </a:p>
        </p:txBody>
      </p:sp>
      <p:sp>
        <p:nvSpPr>
          <p:cNvPr id="3" name="Date Placeholder 2"/>
          <p:cNvSpPr>
            <a:spLocks noGrp="1"/>
          </p:cNvSpPr>
          <p:nvPr>
            <p:ph type="dt" idx="1"/>
          </p:nvPr>
        </p:nvSpPr>
        <p:spPr>
          <a:xfrm>
            <a:off x="4023993" y="6"/>
            <a:ext cx="3078428" cy="513508"/>
          </a:xfrm>
          <a:prstGeom prst="rect">
            <a:avLst/>
          </a:prstGeom>
        </p:spPr>
        <p:txBody>
          <a:bodyPr vert="horz" lIns="94610" tIns="47304" rIns="94610" bIns="47304" rtlCol="0"/>
          <a:lstStyle>
            <a:lvl1pPr algn="r">
              <a:defRPr sz="1200">
                <a:latin typeface="Graphik" panose="020B0503030202060203" pitchFamily="34" charset="0"/>
              </a:defRPr>
            </a:lvl1pPr>
          </a:lstStyle>
          <a:p>
            <a:fld id="{1DE7078C-3525-4C9B-BF62-C9FD13B9A875}" type="datetimeFigureOut">
              <a:rPr lang="en-US" smtClean="0"/>
              <a:pPr/>
              <a:t>3/28/2024</a:t>
            </a:fld>
            <a:endParaRPr lang="en-US"/>
          </a:p>
        </p:txBody>
      </p:sp>
      <p:sp>
        <p:nvSpPr>
          <p:cNvPr id="4" name="Slide Image Placeholder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4610" tIns="47304" rIns="94610" bIns="47304" rtlCol="0" anchor="ctr"/>
          <a:lstStyle/>
          <a:p>
            <a:endParaRPr lang="en-US"/>
          </a:p>
        </p:txBody>
      </p:sp>
      <p:sp>
        <p:nvSpPr>
          <p:cNvPr id="5" name="Notes Placeholder 4"/>
          <p:cNvSpPr>
            <a:spLocks noGrp="1"/>
          </p:cNvSpPr>
          <p:nvPr>
            <p:ph type="body" sz="quarter" idx="3"/>
          </p:nvPr>
        </p:nvSpPr>
        <p:spPr>
          <a:xfrm>
            <a:off x="710407" y="4925412"/>
            <a:ext cx="5683250" cy="4029879"/>
          </a:xfrm>
          <a:prstGeom prst="rect">
            <a:avLst/>
          </a:prstGeom>
        </p:spPr>
        <p:txBody>
          <a:bodyPr vert="horz" lIns="94610" tIns="47304" rIns="94610" bIns="473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7"/>
            <a:ext cx="3078428" cy="513507"/>
          </a:xfrm>
          <a:prstGeom prst="rect">
            <a:avLst/>
          </a:prstGeom>
        </p:spPr>
        <p:txBody>
          <a:bodyPr vert="horz" lIns="94610" tIns="47304" rIns="94610" bIns="47304" rtlCol="0" anchor="b"/>
          <a:lstStyle>
            <a:lvl1pPr algn="l">
              <a:defRPr sz="1200">
                <a:latin typeface="Graphik" panose="020B0503030202060203" pitchFamily="34" charset="0"/>
              </a:defRPr>
            </a:lvl1pPr>
          </a:lstStyle>
          <a:p>
            <a:endParaRPr lang="en-US"/>
          </a:p>
        </p:txBody>
      </p:sp>
      <p:sp>
        <p:nvSpPr>
          <p:cNvPr id="7" name="Slide Number Placeholder 6"/>
          <p:cNvSpPr>
            <a:spLocks noGrp="1"/>
          </p:cNvSpPr>
          <p:nvPr>
            <p:ph type="sldNum" sz="quarter" idx="5"/>
          </p:nvPr>
        </p:nvSpPr>
        <p:spPr>
          <a:xfrm>
            <a:off x="4023993" y="9721107"/>
            <a:ext cx="3078428" cy="513507"/>
          </a:xfrm>
          <a:prstGeom prst="rect">
            <a:avLst/>
          </a:prstGeom>
        </p:spPr>
        <p:txBody>
          <a:bodyPr vert="horz" lIns="94610" tIns="47304" rIns="94610" bIns="47304" rtlCol="0" anchor="b"/>
          <a:lstStyle>
            <a:lvl1pPr algn="r">
              <a:defRPr sz="1200">
                <a:latin typeface="Graphik" panose="020B0503030202060203" pitchFamily="34" charset="0"/>
              </a:defRPr>
            </a:lvl1pPr>
          </a:lstStyle>
          <a:p>
            <a:fld id="{436E8A87-18DA-4CCE-A8C2-BDBC489258C6}" type="slidenum">
              <a:rPr lang="en-US" smtClean="0"/>
              <a:pPr/>
              <a:t>‹#›</a:t>
            </a:fld>
            <a:endParaRPr lang="en-US"/>
          </a:p>
        </p:txBody>
      </p:sp>
    </p:spTree>
    <p:extLst>
      <p:ext uri="{BB962C8B-B14F-4D97-AF65-F5344CB8AC3E}">
        <p14:creationId xmlns:p14="http://schemas.microsoft.com/office/powerpoint/2010/main" val="6673849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Graphik" panose="020B050303020206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11953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0163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8365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800">
              <a:latin typeface="+mn-ea"/>
            </a:endParaRPr>
          </a:p>
        </p:txBody>
      </p:sp>
    </p:spTree>
    <p:extLst>
      <p:ext uri="{BB962C8B-B14F-4D97-AF65-F5344CB8AC3E}">
        <p14:creationId xmlns:p14="http://schemas.microsoft.com/office/powerpoint/2010/main" val="1311309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1000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63823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301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1353913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0918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36696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32167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22557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6787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7381E5-EFD0-4800-8387-3352CEA83B29}"/>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kumimoji="1" lang="ja-JP" altLang="en-US"/>
              <a:t>マスター タイトルの書式設定</a:t>
            </a:r>
            <a:endParaRPr kumimoji="1" lang="en-GB"/>
          </a:p>
        </p:txBody>
      </p:sp>
      <p:sp>
        <p:nvSpPr>
          <p:cNvPr id="3" name="字幕 2">
            <a:extLst>
              <a:ext uri="{FF2B5EF4-FFF2-40B4-BE49-F238E27FC236}">
                <a16:creationId xmlns:a16="http://schemas.microsoft.com/office/drawing/2014/main" id="{16BC4F87-8A67-40A9-BB41-D99AF418F3CB}"/>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4" name="日付プレースホルダー 3">
            <a:extLst>
              <a:ext uri="{FF2B5EF4-FFF2-40B4-BE49-F238E27FC236}">
                <a16:creationId xmlns:a16="http://schemas.microsoft.com/office/drawing/2014/main" id="{0DFA16DD-008C-47EA-8841-82891C94FB3C}"/>
              </a:ext>
            </a:extLst>
          </p:cNvPr>
          <p:cNvSpPr>
            <a:spLocks noGrp="1"/>
          </p:cNvSpPr>
          <p:nvPr>
            <p:ph type="dt" sz="half" idx="10"/>
          </p:nvPr>
        </p:nvSpPr>
        <p:spPr>
          <a:xfrm>
            <a:off x="681038" y="6356350"/>
            <a:ext cx="2228850" cy="365125"/>
          </a:xfrm>
          <a:prstGeom prst="rect">
            <a:avLst/>
          </a:prstGeom>
        </p:spPr>
        <p:txBody>
          <a:bodyPr/>
          <a:lstStyle/>
          <a:p>
            <a:endParaRPr kumimoji="1" lang="en-GB"/>
          </a:p>
        </p:txBody>
      </p:sp>
      <p:sp>
        <p:nvSpPr>
          <p:cNvPr id="5" name="フッター プレースホルダー 4">
            <a:extLst>
              <a:ext uri="{FF2B5EF4-FFF2-40B4-BE49-F238E27FC236}">
                <a16:creationId xmlns:a16="http://schemas.microsoft.com/office/drawing/2014/main" id="{C4E2C35E-07ED-4DCA-9F64-00B8AB8B3BE9}"/>
              </a:ext>
            </a:extLst>
          </p:cNvPr>
          <p:cNvSpPr>
            <a:spLocks noGrp="1"/>
          </p:cNvSpPr>
          <p:nvPr>
            <p:ph type="ftr" sz="quarter" idx="11"/>
          </p:nvPr>
        </p:nvSpPr>
        <p:spPr>
          <a:xfrm>
            <a:off x="3281363" y="6356350"/>
            <a:ext cx="3343275" cy="365125"/>
          </a:xfrm>
          <a:prstGeom prst="rect">
            <a:avLst/>
          </a:prstGeom>
        </p:spPr>
        <p:txBody>
          <a:bodyPr/>
          <a:lstStyle/>
          <a:p>
            <a:endParaRPr kumimoji="1" lang="en-GB"/>
          </a:p>
        </p:txBody>
      </p:sp>
      <p:sp>
        <p:nvSpPr>
          <p:cNvPr id="7" name="スライド番号プレースホルダー 5">
            <a:extLst>
              <a:ext uri="{FF2B5EF4-FFF2-40B4-BE49-F238E27FC236}">
                <a16:creationId xmlns:a16="http://schemas.microsoft.com/office/drawing/2014/main" id="{85DE36B8-5DEE-4767-AD61-27FCE6818ACA}"/>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Tree>
    <p:extLst>
      <p:ext uri="{BB962C8B-B14F-4D97-AF65-F5344CB8AC3E}">
        <p14:creationId xmlns:p14="http://schemas.microsoft.com/office/powerpoint/2010/main" val="247789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3933826" cy="1252808"/>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2"/>
            <a:ext cx="3933825" cy="1252808"/>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Tree>
    <p:extLst>
      <p:ext uri="{BB962C8B-B14F-4D97-AF65-F5344CB8AC3E}">
        <p14:creationId xmlns:p14="http://schemas.microsoft.com/office/powerpoint/2010/main" val="404221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8" name="正方形/長方形 7">
            <a:extLst>
              <a:ext uri="{FF2B5EF4-FFF2-40B4-BE49-F238E27FC236}">
                <a16:creationId xmlns:a16="http://schemas.microsoft.com/office/drawing/2014/main" id="{73AC4150-CDB9-4C0C-8A84-2C5568A5FB50}"/>
              </a:ext>
            </a:extLst>
          </p:cNvPr>
          <p:cNvSpPr/>
          <p:nvPr userDrawn="1"/>
        </p:nvSpPr>
        <p:spPr>
          <a:xfrm>
            <a:off x="523875" y="897053"/>
            <a:ext cx="2890768" cy="581742"/>
          </a:xfrm>
          <a:prstGeom prst="rect">
            <a:avLst/>
          </a:prstGeom>
          <a:noFill/>
          <a:ln w="635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Tree>
    <p:extLst>
      <p:ext uri="{BB962C8B-B14F-4D97-AF65-F5344CB8AC3E}">
        <p14:creationId xmlns:p14="http://schemas.microsoft.com/office/powerpoint/2010/main" val="62872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8958263" cy="635636"/>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1578069"/>
            <a:ext cx="8958262" cy="537694"/>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165937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7021514" cy="1252808"/>
          </a:xfrm>
          <a:prstGeom prst="rect">
            <a:avLst/>
          </a:prstGeom>
        </p:spPr>
        <p:txBody>
          <a:bodyPr/>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1"/>
            <a:ext cx="7021512" cy="1252808"/>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318831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31" name="テキスト プレースホルダー 12">
            <a:extLst>
              <a:ext uri="{FF2B5EF4-FFF2-40B4-BE49-F238E27FC236}">
                <a16:creationId xmlns:a16="http://schemas.microsoft.com/office/drawing/2014/main" id="{4B7DC0A8-3147-4100-897F-C735FADCA0B1}"/>
              </a:ext>
            </a:extLst>
          </p:cNvPr>
          <p:cNvSpPr>
            <a:spLocks noGrp="1"/>
          </p:cNvSpPr>
          <p:nvPr>
            <p:ph type="body" sz="quarter" idx="15"/>
          </p:nvPr>
        </p:nvSpPr>
        <p:spPr>
          <a:xfrm>
            <a:off x="732480" y="4839540"/>
            <a:ext cx="5315893"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32" name="テキスト プレースホルダー 12">
            <a:extLst>
              <a:ext uri="{FF2B5EF4-FFF2-40B4-BE49-F238E27FC236}">
                <a16:creationId xmlns:a16="http://schemas.microsoft.com/office/drawing/2014/main" id="{AF286074-5514-4E84-95A2-AF8FC84C11A0}"/>
              </a:ext>
            </a:extLst>
          </p:cNvPr>
          <p:cNvSpPr>
            <a:spLocks noGrp="1"/>
          </p:cNvSpPr>
          <p:nvPr>
            <p:ph type="body" sz="quarter" idx="16"/>
          </p:nvPr>
        </p:nvSpPr>
        <p:spPr>
          <a:xfrm>
            <a:off x="732480" y="4549718"/>
            <a:ext cx="5315893"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33" name="テキスト プレースホルダー 12">
            <a:extLst>
              <a:ext uri="{FF2B5EF4-FFF2-40B4-BE49-F238E27FC236}">
                <a16:creationId xmlns:a16="http://schemas.microsoft.com/office/drawing/2014/main" id="{3B9BED21-FE25-40D4-8C3E-12C6FCE1A6FB}"/>
              </a:ext>
            </a:extLst>
          </p:cNvPr>
          <p:cNvSpPr>
            <a:spLocks noGrp="1"/>
          </p:cNvSpPr>
          <p:nvPr>
            <p:ph type="body" sz="quarter" idx="17"/>
          </p:nvPr>
        </p:nvSpPr>
        <p:spPr>
          <a:xfrm>
            <a:off x="732480" y="5774010"/>
            <a:ext cx="5315893"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34" name="テキスト プレースホルダー 12">
            <a:extLst>
              <a:ext uri="{FF2B5EF4-FFF2-40B4-BE49-F238E27FC236}">
                <a16:creationId xmlns:a16="http://schemas.microsoft.com/office/drawing/2014/main" id="{81BB0AE8-FDDD-487E-A349-7B58E020F136}"/>
              </a:ext>
            </a:extLst>
          </p:cNvPr>
          <p:cNvSpPr>
            <a:spLocks noGrp="1"/>
          </p:cNvSpPr>
          <p:nvPr>
            <p:ph type="body" sz="quarter" idx="18"/>
          </p:nvPr>
        </p:nvSpPr>
        <p:spPr>
          <a:xfrm>
            <a:off x="732480" y="5484188"/>
            <a:ext cx="5315893"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30" name="テキスト プレースホルダー 12">
            <a:extLst>
              <a:ext uri="{FF2B5EF4-FFF2-40B4-BE49-F238E27FC236}">
                <a16:creationId xmlns:a16="http://schemas.microsoft.com/office/drawing/2014/main" id="{98A1B8DC-095D-4D1E-8FE8-B9ED1B90AFC0}"/>
              </a:ext>
            </a:extLst>
          </p:cNvPr>
          <p:cNvSpPr>
            <a:spLocks noGrp="1"/>
          </p:cNvSpPr>
          <p:nvPr>
            <p:ph type="body" sz="quarter" idx="14"/>
          </p:nvPr>
        </p:nvSpPr>
        <p:spPr>
          <a:xfrm>
            <a:off x="732480" y="3893351"/>
            <a:ext cx="5315893"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19" name="テキスト プレースホルダー 12">
            <a:extLst>
              <a:ext uri="{FF2B5EF4-FFF2-40B4-BE49-F238E27FC236}">
                <a16:creationId xmlns:a16="http://schemas.microsoft.com/office/drawing/2014/main" id="{585FCBAC-F974-4190-813E-5523C8B62611}"/>
              </a:ext>
            </a:extLst>
          </p:cNvPr>
          <p:cNvSpPr>
            <a:spLocks noGrp="1"/>
          </p:cNvSpPr>
          <p:nvPr>
            <p:ph type="body" sz="quarter" idx="13"/>
          </p:nvPr>
        </p:nvSpPr>
        <p:spPr>
          <a:xfrm>
            <a:off x="732480" y="3603529"/>
            <a:ext cx="5315893"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7" y="739881"/>
            <a:ext cx="8958265" cy="1252808"/>
          </a:xfrm>
          <a:prstGeom prst="rect">
            <a:avLst/>
          </a:prstGeom>
        </p:spPr>
        <p:txBody>
          <a:bodyPr/>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1"/>
            <a:ext cx="8958262" cy="643209"/>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56365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51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3933826" cy="1252808"/>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pPr/>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2"/>
            <a:ext cx="3933825" cy="1252808"/>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Tree>
    <p:extLst>
      <p:ext uri="{BB962C8B-B14F-4D97-AF65-F5344CB8AC3E}">
        <p14:creationId xmlns:p14="http://schemas.microsoft.com/office/powerpoint/2010/main" val="169713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D035C3F9-6659-4933-933C-75FEFE5F8EB0}"/>
              </a:ext>
            </a:extLst>
          </p:cNvPr>
          <p:cNvSpPr>
            <a:spLocks noGrp="1"/>
          </p:cNvSpPr>
          <p:nvPr>
            <p:ph type="sldNum" sz="quarter" idx="4"/>
          </p:nvPr>
        </p:nvSpPr>
        <p:spPr>
          <a:xfrm>
            <a:off x="7616825" y="6491572"/>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cxnSp>
        <p:nvCxnSpPr>
          <p:cNvPr id="61" name="直線コネクタ 60">
            <a:extLst>
              <a:ext uri="{FF2B5EF4-FFF2-40B4-BE49-F238E27FC236}">
                <a16:creationId xmlns:a16="http://schemas.microsoft.com/office/drawing/2014/main" id="{78D2BAB3-5639-41A3-A5DA-02017C8AD9E6}"/>
              </a:ext>
            </a:extLst>
          </p:cNvPr>
          <p:cNvCxnSpPr>
            <a:cxnSpLocks/>
          </p:cNvCxnSpPr>
          <p:nvPr userDrawn="1"/>
        </p:nvCxnSpPr>
        <p:spPr>
          <a:xfrm>
            <a:off x="0" y="93515"/>
            <a:ext cx="9906001"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8001764B-75E1-4CB2-9A09-2F79C8E61CD0}"/>
              </a:ext>
            </a:extLst>
          </p:cNvPr>
          <p:cNvCxnSpPr>
            <a:cxnSpLocks/>
          </p:cNvCxnSpPr>
          <p:nvPr userDrawn="1"/>
        </p:nvCxnSpPr>
        <p:spPr>
          <a:xfrm>
            <a:off x="0" y="6764485"/>
            <a:ext cx="9906000"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80549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Yu Gothic UI" panose="020B0500000000000000" pitchFamily="50" charset="-128"/>
          <a:ea typeface="Yu Gothic UI" panose="020B05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C4F5BB4A-1922-4C70-9D50-4265E494F940}"/>
              </a:ext>
            </a:extLst>
          </p:cNvPr>
          <p:cNvGraphicFramePr>
            <a:graphicFrameLocks noChangeAspect="1"/>
          </p:cNvGraphicFramePr>
          <p:nvPr userDrawn="1">
            <p:custDataLst>
              <p:tags r:id="rId3"/>
            </p:custDataLst>
            <p:extLst>
              <p:ext uri="{D42A27DB-BD31-4B8C-83A1-F6EECF244321}">
                <p14:modId xmlns:p14="http://schemas.microsoft.com/office/powerpoint/2010/main" val="312046427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スライド" r:id="rId5" imgW="499" imgH="499" progId="TCLayout.ActiveDocument.1">
                  <p:embed/>
                </p:oleObj>
              </mc:Choice>
              <mc:Fallback>
                <p:oleObj name="think-cell スライド" r:id="rId5" imgW="499" imgH="499" progId="TCLayout.ActiveDocument.1">
                  <p:embed/>
                  <p:pic>
                    <p:nvPicPr>
                      <p:cNvPr id="5" name="オブジェクト 4" hidden="1">
                        <a:extLst>
                          <a:ext uri="{FF2B5EF4-FFF2-40B4-BE49-F238E27FC236}">
                            <a16:creationId xmlns:a16="http://schemas.microsoft.com/office/drawing/2014/main" id="{C4F5BB4A-1922-4C70-9D50-4265E494F940}"/>
                          </a:ext>
                        </a:extLst>
                      </p:cNvPr>
                      <p:cNvPicPr/>
                      <p:nvPr/>
                    </p:nvPicPr>
                    <p:blipFill>
                      <a:blip r:embed="rId6"/>
                      <a:stretch>
                        <a:fillRect/>
                      </a:stretch>
                    </p:blipFill>
                    <p:spPr>
                      <a:xfrm>
                        <a:off x="1290" y="1588"/>
                        <a:ext cx="1290" cy="1588"/>
                      </a:xfrm>
                      <a:prstGeom prst="rect">
                        <a:avLst/>
                      </a:prstGeom>
                    </p:spPr>
                  </p:pic>
                </p:oleObj>
              </mc:Fallback>
            </mc:AlternateContent>
          </a:graphicData>
        </a:graphic>
      </p:graphicFrame>
      <p:sp>
        <p:nvSpPr>
          <p:cNvPr id="4" name="正方形/長方形 3" hidden="1">
            <a:extLst>
              <a:ext uri="{FF2B5EF4-FFF2-40B4-BE49-F238E27FC236}">
                <a16:creationId xmlns:a16="http://schemas.microsoft.com/office/drawing/2014/main" id="{96A1C00B-1731-4090-A7A1-AEFAED7F054C}"/>
              </a:ext>
            </a:extLst>
          </p:cNvPr>
          <p:cNvSpPr/>
          <p:nvPr userDrawn="1">
            <p:custDataLst>
              <p:tags r:id="rId4"/>
            </p:custDataLst>
          </p:nvPr>
        </p:nvSpPr>
        <p:spPr>
          <a:xfrm>
            <a:off x="0" y="0"/>
            <a:ext cx="128984"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altLang="ja-JP" sz="1950" b="0" i="0" u="none" cap="none" baseline="0">
              <a:solidFill>
                <a:schemeClr val="tx1"/>
              </a:solidFill>
              <a:latin typeface="Meiryo UI" panose="020B0604030504040204" pitchFamily="50" charset="-128"/>
              <a:ea typeface="Meiryo UI" panose="020B0604030504040204" pitchFamily="50" charset="-128"/>
              <a:cs typeface="+mj-cs"/>
            </a:endParaRPr>
          </a:p>
        </p:txBody>
      </p:sp>
      <p:sp>
        <p:nvSpPr>
          <p:cNvPr id="2" name="Title Placeholder 1"/>
          <p:cNvSpPr>
            <a:spLocks noGrp="1"/>
          </p:cNvSpPr>
          <p:nvPr>
            <p:ph type="title"/>
          </p:nvPr>
        </p:nvSpPr>
        <p:spPr>
          <a:xfrm>
            <a:off x="506909" y="584200"/>
            <a:ext cx="8892183" cy="240066"/>
          </a:xfrm>
          <a:prstGeom prst="rect">
            <a:avLst/>
          </a:prstGeom>
        </p:spPr>
        <p:txBody>
          <a:bodyPr vert="horz" lIns="0" tIns="0" rIns="0" bIns="0" rtlCol="0" anchor="t" anchorCtr="0">
            <a:spAutoFit/>
          </a:bodyPr>
          <a:lstStyle/>
          <a:p>
            <a:pPr lvl="0" defTabSz="1409390">
              <a:lnSpc>
                <a:spcPct val="80000"/>
              </a:lnSpc>
            </a:pPr>
            <a:r>
              <a:rPr lang="en-US"/>
              <a:t>Click to ADD title</a:t>
            </a:r>
          </a:p>
        </p:txBody>
      </p:sp>
      <p:sp>
        <p:nvSpPr>
          <p:cNvPr id="3" name="Text Placeholder 2"/>
          <p:cNvSpPr>
            <a:spLocks noGrp="1"/>
          </p:cNvSpPr>
          <p:nvPr>
            <p:ph type="body" idx="1"/>
          </p:nvPr>
        </p:nvSpPr>
        <p:spPr>
          <a:xfrm>
            <a:off x="506909" y="1764000"/>
            <a:ext cx="8892183" cy="4294800"/>
          </a:xfrm>
          <a:prstGeom prst="rect">
            <a:avLst/>
          </a:prstGeom>
        </p:spPr>
        <p:txBody>
          <a:bodyPr vert="horz" lIns="0" tIns="0" rIns="0" bIns="0" rtlCol="0">
            <a:noAutofit/>
          </a:bodyPr>
          <a:lstStyle/>
          <a:p>
            <a:pPr lvl="0" defTabSz="1409390">
              <a:lnSpc>
                <a:spcPct val="90000"/>
              </a:lnSpc>
              <a:spcBef>
                <a:spcPts val="650"/>
              </a:spcBef>
              <a:buFont typeface="Arial" charset="0"/>
            </a:pPr>
            <a:r>
              <a:rPr lang="en-US"/>
              <a:t>Edit Master text styles</a:t>
            </a:r>
          </a:p>
          <a:p>
            <a:pPr lvl="1" defTabSz="1409390">
              <a:lnSpc>
                <a:spcPct val="100000"/>
              </a:lnSpc>
              <a:spcBef>
                <a:spcPts val="650"/>
              </a:spcBef>
              <a:buFont typeface="Arial" charset="0"/>
            </a:pPr>
            <a:r>
              <a:rPr lang="en-US"/>
              <a:t>Second level</a:t>
            </a:r>
          </a:p>
          <a:p>
            <a:pPr lvl="2" defTabSz="1409390">
              <a:lnSpc>
                <a:spcPct val="100000"/>
              </a:lnSpc>
              <a:spcBef>
                <a:spcPts val="650"/>
              </a:spcBef>
              <a:buFont typeface="Arial" charset="0"/>
            </a:pPr>
            <a:r>
              <a:rPr lang="en-US"/>
              <a:t>Third level</a:t>
            </a:r>
          </a:p>
          <a:p>
            <a:pPr lvl="3" defTabSz="1409390">
              <a:lnSpc>
                <a:spcPct val="100000"/>
              </a:lnSpc>
              <a:spcBef>
                <a:spcPts val="650"/>
              </a:spcBef>
              <a:buFont typeface="Arial" charset="0"/>
            </a:pPr>
            <a:r>
              <a:rPr lang="en-US"/>
              <a:t>Fourth level</a:t>
            </a:r>
          </a:p>
          <a:p>
            <a:pPr lvl="4" defTabSz="1409390">
              <a:lnSpc>
                <a:spcPct val="100000"/>
              </a:lnSpc>
              <a:spcBef>
                <a:spcPts val="650"/>
              </a:spcBef>
              <a:buFont typeface="Arial" charset="0"/>
            </a:pPr>
            <a:r>
              <a:rPr lang="en-US"/>
              <a:t>Fifth level</a:t>
            </a:r>
          </a:p>
        </p:txBody>
      </p:sp>
      <p:sp>
        <p:nvSpPr>
          <p:cNvPr id="8" name="Slide Number Placeholder 4">
            <a:extLst>
              <a:ext uri="{FF2B5EF4-FFF2-40B4-BE49-F238E27FC236}">
                <a16:creationId xmlns:a16="http://schemas.microsoft.com/office/drawing/2014/main" id="{395D9B27-6AE9-4FD7-A1D6-863CDD8F54F9}"/>
              </a:ext>
            </a:extLst>
          </p:cNvPr>
          <p:cNvSpPr txBox="1">
            <a:spLocks/>
          </p:cNvSpPr>
          <p:nvPr userDrawn="1"/>
        </p:nvSpPr>
        <p:spPr>
          <a:xfrm>
            <a:off x="9286838" y="6586027"/>
            <a:ext cx="280147" cy="140400"/>
          </a:xfrm>
          <a:prstGeom prst="rect">
            <a:avLst/>
          </a:prstGeom>
        </p:spPr>
        <p:txBody>
          <a:bodyPr vert="horz" lIns="0" tIns="0" rIns="0" bIns="0" rtlCol="0" anchor="ctr"/>
          <a:lstStyle>
            <a:defPPr>
              <a:defRPr lang="en-US"/>
            </a:defPPr>
            <a:lvl1pPr marL="0" algn="r" defTabSz="914400" rtl="0" eaLnBrk="1" latinLnBrk="0" hangingPunct="1">
              <a:defRPr sz="1050" b="1" i="0" kern="1200">
                <a:solidFill>
                  <a:schemeClr val="tx2"/>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2F7A32-C1EA-4F7E-B0A2-7FCB5BFE90DE}" type="slidenum">
              <a:rPr lang="en-AU" sz="813" smtClean="0">
                <a:latin typeface="Meiryo UI" panose="020B0604030504040204" pitchFamily="50" charset="-128"/>
                <a:ea typeface="Meiryo UI" panose="020B0604030504040204" pitchFamily="50" charset="-128"/>
              </a:rPr>
              <a:pPr/>
              <a:t>‹#›</a:t>
            </a:fld>
            <a:endParaRPr lang="en-AU" sz="73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8430230"/>
      </p:ext>
    </p:extLst>
  </p:cSld>
  <p:clrMap bg1="lt1" tx1="dk1" bg2="lt2" tx2="dk2" accent1="accent1" accent2="accent2" accent3="accent3" accent4="accent4" accent5="accent5" accent6="accent6" hlink="hlink" folHlink="folHlink"/>
  <p:sldLayoutIdLst>
    <p:sldLayoutId id="2147483838" r:id="rId1"/>
  </p:sldLayoutIdLst>
  <p:hf sldNum="0" hdr="0" ftr="0" dt="0"/>
  <p:txStyles>
    <p:titleStyle>
      <a:lvl1pPr marL="0" indent="0" algn="l" defTabSz="742931" rtl="0" eaLnBrk="1" latinLnBrk="0" hangingPunct="1">
        <a:lnSpc>
          <a:spcPct val="70000"/>
        </a:lnSpc>
        <a:spcBef>
          <a:spcPct val="0"/>
        </a:spcBef>
        <a:buNone/>
        <a:defRPr lang="en-US" sz="1950" b="0" i="0" kern="1200" cap="all" spc="-65" baseline="0" dirty="0">
          <a:solidFill>
            <a:schemeClr val="tx1"/>
          </a:solidFill>
          <a:latin typeface="Meiryo UI" panose="020B0604030504040204" pitchFamily="50" charset="-128"/>
          <a:ea typeface="Meiryo UI" panose="020B0604030504040204" pitchFamily="50" charset="-128"/>
          <a:cs typeface="+mj-cs"/>
        </a:defRPr>
      </a:lvl1pPr>
    </p:titleStyle>
    <p:bodyStyle>
      <a:lvl1pPr marL="0" indent="0" algn="l" defTabSz="742931" rtl="0" eaLnBrk="1" latinLnBrk="0" hangingPunct="1">
        <a:lnSpc>
          <a:spcPct val="100000"/>
        </a:lnSpc>
        <a:spcBef>
          <a:spcPts val="0"/>
        </a:spcBef>
        <a:spcAft>
          <a:spcPts val="0"/>
        </a:spcAft>
        <a:buFont typeface="Arial" panose="020B0604020202020204" pitchFamily="34" charset="0"/>
        <a:buNone/>
        <a:defRPr lang="en-US" sz="1138" b="0" i="0" kern="1200" cap="none" baseline="0" dirty="0">
          <a:solidFill>
            <a:schemeClr val="tx1"/>
          </a:solidFill>
          <a:latin typeface="Meiryo UI" panose="020B0604030504040204" pitchFamily="50" charset="-128"/>
          <a:ea typeface="Meiryo UI" panose="020B0604030504040204" pitchFamily="50" charset="-128"/>
          <a:cs typeface="Arial" panose="020B0604020202020204" pitchFamily="34" charset="0"/>
        </a:defRPr>
      </a:lvl1pPr>
      <a:lvl2pPr marL="0" indent="0" algn="l" defTabSz="742931" rtl="0" eaLnBrk="1" latinLnBrk="0" hangingPunct="1">
        <a:lnSpc>
          <a:spcPct val="100000"/>
        </a:lnSpc>
        <a:spcBef>
          <a:spcPts val="0"/>
        </a:spcBef>
        <a:spcAft>
          <a:spcPts val="0"/>
        </a:spcAft>
        <a:buFont typeface="Arial" panose="020B0604020202020204" pitchFamily="34" charset="0"/>
        <a:buNone/>
        <a:defRPr lang="en-US" sz="1138" b="0" i="0" kern="1200" cap="none" baseline="0" dirty="0">
          <a:solidFill>
            <a:schemeClr val="tx1"/>
          </a:solidFill>
          <a:latin typeface="Meiryo UI" panose="020B0604030504040204" pitchFamily="50" charset="-128"/>
          <a:ea typeface="Meiryo UI" panose="020B0604030504040204" pitchFamily="50" charset="-128"/>
          <a:cs typeface="Arial" panose="020B0604020202020204" pitchFamily="34" charset="0"/>
        </a:defRPr>
      </a:lvl2pPr>
      <a:lvl3pPr marL="147042" indent="-147042" algn="l" defTabSz="742931" rtl="0" eaLnBrk="1" latinLnBrk="0" hangingPunct="1">
        <a:lnSpc>
          <a:spcPct val="90000"/>
        </a:lnSpc>
        <a:spcBef>
          <a:spcPts val="0"/>
        </a:spcBef>
        <a:spcAft>
          <a:spcPts val="0"/>
        </a:spcAft>
        <a:buFont typeface="Arial" panose="020B0604020202020204" pitchFamily="34" charset="0"/>
        <a:buChar char="•"/>
        <a:defRPr sz="1138" kern="1200">
          <a:solidFill>
            <a:schemeClr val="tx1"/>
          </a:solidFill>
          <a:latin typeface="Meiryo UI" panose="020B0604030504040204" pitchFamily="50" charset="-128"/>
          <a:ea typeface="Meiryo UI" panose="020B0604030504040204" pitchFamily="50" charset="-128"/>
          <a:cs typeface="+mn-cs"/>
        </a:defRPr>
      </a:lvl3pPr>
      <a:lvl4pPr marL="294084" indent="-136723" algn="l" defTabSz="742931" rtl="0" eaLnBrk="1" latinLnBrk="0" hangingPunct="1">
        <a:lnSpc>
          <a:spcPct val="90000"/>
        </a:lnSpc>
        <a:spcBef>
          <a:spcPts val="0"/>
        </a:spcBef>
        <a:spcAft>
          <a:spcPts val="0"/>
        </a:spcAft>
        <a:buFont typeface="Arial" panose="020B0604020202020204" pitchFamily="34" charset="0"/>
        <a:buChar char="–"/>
        <a:defRPr sz="1138" kern="1200">
          <a:solidFill>
            <a:schemeClr val="tx1"/>
          </a:solidFill>
          <a:latin typeface="Meiryo UI" panose="020B0604030504040204" pitchFamily="50" charset="-128"/>
          <a:ea typeface="Meiryo UI" panose="020B0604030504040204" pitchFamily="50" charset="-128"/>
          <a:cs typeface="+mn-cs"/>
        </a:defRPr>
      </a:lvl4pPr>
      <a:lvl5pPr marL="441127" indent="-143173" algn="l" defTabSz="742931" rtl="0" eaLnBrk="1" latinLnBrk="0" hangingPunct="1">
        <a:lnSpc>
          <a:spcPct val="90000"/>
        </a:lnSpc>
        <a:spcBef>
          <a:spcPts val="0"/>
        </a:spcBef>
        <a:spcAft>
          <a:spcPts val="0"/>
        </a:spcAft>
        <a:buFont typeface="Arial" panose="020B0604020202020204" pitchFamily="34" charset="0"/>
        <a:buChar char="•"/>
        <a:defRPr sz="1138" kern="1200">
          <a:solidFill>
            <a:schemeClr val="tx1"/>
          </a:solidFill>
          <a:latin typeface="Meiryo UI" panose="020B0604030504040204" pitchFamily="50" charset="-128"/>
          <a:ea typeface="Meiryo UI" panose="020B0604030504040204" pitchFamily="50" charset="-128"/>
          <a:cs typeface="+mn-cs"/>
        </a:defRPr>
      </a:lvl5pPr>
      <a:lvl6pPr marL="416609" indent="-140590" algn="l" defTabSz="742931" rtl="0" eaLnBrk="1" latinLnBrk="0" hangingPunct="1">
        <a:lnSpc>
          <a:spcPct val="90000"/>
        </a:lnSpc>
        <a:spcBef>
          <a:spcPts val="406"/>
        </a:spcBef>
        <a:buFont typeface="Arial" panose="020B0604020202020204" pitchFamily="34" charset="0"/>
        <a:buChar char="•"/>
        <a:defRPr sz="1138" kern="1200">
          <a:solidFill>
            <a:schemeClr val="tx1"/>
          </a:solidFill>
          <a:latin typeface="+mn-lt"/>
          <a:ea typeface="+mn-ea"/>
          <a:cs typeface="+mn-cs"/>
        </a:defRPr>
      </a:lvl6pPr>
      <a:lvl7pPr marL="0" indent="0" algn="l" defTabSz="742931" rtl="0" eaLnBrk="1" latinLnBrk="0" hangingPunct="1">
        <a:lnSpc>
          <a:spcPct val="90000"/>
        </a:lnSpc>
        <a:spcBef>
          <a:spcPts val="650"/>
        </a:spcBef>
        <a:buFont typeface="Arial" panose="020B0604020202020204" pitchFamily="34" charset="0"/>
        <a:buNone/>
        <a:defRPr sz="975" b="1" kern="1200" cap="all" baseline="0">
          <a:solidFill>
            <a:schemeClr val="tx1"/>
          </a:solidFill>
          <a:latin typeface="+mj-lt"/>
          <a:ea typeface="+mn-ea"/>
          <a:cs typeface="+mn-cs"/>
        </a:defRPr>
      </a:lvl7pPr>
      <a:lvl8pPr marL="0" indent="0" algn="l" defTabSz="742931" rtl="0" eaLnBrk="1" latinLnBrk="0" hangingPunct="1">
        <a:lnSpc>
          <a:spcPct val="100000"/>
        </a:lnSpc>
        <a:spcBef>
          <a:spcPts val="0"/>
        </a:spcBef>
        <a:spcAft>
          <a:spcPts val="650"/>
        </a:spcAft>
        <a:buFont typeface="Arial" panose="020B0604020202020204" pitchFamily="34" charset="0"/>
        <a:buNone/>
        <a:defRPr sz="1463" kern="1200" baseline="0">
          <a:solidFill>
            <a:schemeClr val="tx1"/>
          </a:solidFill>
          <a:latin typeface="+mn-lt"/>
          <a:ea typeface="+mn-ea"/>
          <a:cs typeface="+mn-cs"/>
        </a:defRPr>
      </a:lvl8pPr>
      <a:lvl9pPr marL="0" indent="0" algn="l" defTabSz="742931" rtl="0" eaLnBrk="1" latinLnBrk="0" hangingPunct="1">
        <a:lnSpc>
          <a:spcPct val="110000"/>
        </a:lnSpc>
        <a:spcBef>
          <a:spcPts val="0"/>
        </a:spcBef>
        <a:spcAft>
          <a:spcPts val="488"/>
        </a:spcAft>
        <a:buFont typeface="Arial" panose="020B0604020202020204" pitchFamily="34" charset="0"/>
        <a:buNone/>
        <a:defRPr sz="975" kern="1200">
          <a:solidFill>
            <a:schemeClr val="tx1"/>
          </a:solidFill>
          <a:latin typeface="+mn-lt"/>
          <a:ea typeface="+mn-ea"/>
          <a:cs typeface="+mn-cs"/>
        </a:defRPr>
      </a:lvl9pPr>
    </p:bodyStyle>
    <p:otherStyle>
      <a:defPPr>
        <a:defRPr lang="en-US"/>
      </a:defPPr>
      <a:lvl1pPr marL="0" algn="l" defTabSz="742931" rtl="0" eaLnBrk="1" latinLnBrk="0" hangingPunct="1">
        <a:defRPr sz="1463" kern="1200">
          <a:solidFill>
            <a:schemeClr val="tx1"/>
          </a:solidFill>
          <a:latin typeface="+mn-lt"/>
          <a:ea typeface="+mn-ea"/>
          <a:cs typeface="+mn-cs"/>
        </a:defRPr>
      </a:lvl1pPr>
      <a:lvl2pPr marL="371466" algn="l" defTabSz="742931" rtl="0" eaLnBrk="1" latinLnBrk="0" hangingPunct="1">
        <a:defRPr sz="1463" kern="1200">
          <a:solidFill>
            <a:schemeClr val="tx1"/>
          </a:solidFill>
          <a:latin typeface="+mn-lt"/>
          <a:ea typeface="+mn-ea"/>
          <a:cs typeface="+mn-cs"/>
        </a:defRPr>
      </a:lvl2pPr>
      <a:lvl3pPr marL="742931" algn="l" defTabSz="742931" rtl="0" eaLnBrk="1" latinLnBrk="0" hangingPunct="1">
        <a:defRPr sz="1463" kern="1200">
          <a:solidFill>
            <a:schemeClr val="tx1"/>
          </a:solidFill>
          <a:latin typeface="+mn-lt"/>
          <a:ea typeface="+mn-ea"/>
          <a:cs typeface="+mn-cs"/>
        </a:defRPr>
      </a:lvl3pPr>
      <a:lvl4pPr marL="1114397" algn="l" defTabSz="742931" rtl="0" eaLnBrk="1" latinLnBrk="0" hangingPunct="1">
        <a:defRPr sz="1463" kern="1200">
          <a:solidFill>
            <a:schemeClr val="tx1"/>
          </a:solidFill>
          <a:latin typeface="+mn-lt"/>
          <a:ea typeface="+mn-ea"/>
          <a:cs typeface="+mn-cs"/>
        </a:defRPr>
      </a:lvl4pPr>
      <a:lvl5pPr marL="1485863" algn="l" defTabSz="742931" rtl="0" eaLnBrk="1" latinLnBrk="0" hangingPunct="1">
        <a:defRPr sz="1463" kern="1200">
          <a:solidFill>
            <a:schemeClr val="tx1"/>
          </a:solidFill>
          <a:latin typeface="+mn-lt"/>
          <a:ea typeface="+mn-ea"/>
          <a:cs typeface="+mn-cs"/>
        </a:defRPr>
      </a:lvl5pPr>
      <a:lvl6pPr marL="1857329" algn="l" defTabSz="742931" rtl="0" eaLnBrk="1" latinLnBrk="0" hangingPunct="1">
        <a:defRPr sz="1463" kern="1200">
          <a:solidFill>
            <a:schemeClr val="tx1"/>
          </a:solidFill>
          <a:latin typeface="+mn-lt"/>
          <a:ea typeface="+mn-ea"/>
          <a:cs typeface="+mn-cs"/>
        </a:defRPr>
      </a:lvl6pPr>
      <a:lvl7pPr marL="2228794" algn="l" defTabSz="742931" rtl="0" eaLnBrk="1" latinLnBrk="0" hangingPunct="1">
        <a:defRPr sz="1463" kern="1200">
          <a:solidFill>
            <a:schemeClr val="tx1"/>
          </a:solidFill>
          <a:latin typeface="+mn-lt"/>
          <a:ea typeface="+mn-ea"/>
          <a:cs typeface="+mn-cs"/>
        </a:defRPr>
      </a:lvl7pPr>
      <a:lvl8pPr marL="2600260" algn="l" defTabSz="742931" rtl="0" eaLnBrk="1" latinLnBrk="0" hangingPunct="1">
        <a:defRPr sz="1463" kern="1200">
          <a:solidFill>
            <a:schemeClr val="tx1"/>
          </a:solidFill>
          <a:latin typeface="+mn-lt"/>
          <a:ea typeface="+mn-ea"/>
          <a:cs typeface="+mn-cs"/>
        </a:defRPr>
      </a:lvl8pPr>
      <a:lvl9pPr marL="2971726" algn="l" defTabSz="742931"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21" userDrawn="1">
          <p15:clr>
            <a:srgbClr val="F26B43"/>
          </p15:clr>
        </p15:guide>
        <p15:guide id="12" pos="319" userDrawn="1">
          <p15:clr>
            <a:srgbClr val="F26B43"/>
          </p15:clr>
        </p15:guide>
        <p15:guide id="13" orient="horz" pos="4110" userDrawn="1">
          <p15:clr>
            <a:srgbClr val="F26B43"/>
          </p15:clr>
        </p15:guide>
        <p15:guide id="14" orient="horz" pos="3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18.xml.rels><?xml version="1.0" encoding="UTF-8" standalone="yes"?>
<Relationships xmlns="http://schemas.openxmlformats.org/package/2006/relationships"><Relationship Id="rId3" Type="http://schemas.openxmlformats.org/officeDocument/2006/relationships/hyperlink" Target="https://www.mlit.go.jp/plateau/about/"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jpeg"/><Relationship Id="rId3" Type="http://schemas.openxmlformats.org/officeDocument/2006/relationships/image" Target="../media/image60.png"/><Relationship Id="rId7" Type="http://schemas.openxmlformats.org/officeDocument/2006/relationships/image" Target="../media/image64.jpeg"/><Relationship Id="rId12"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jpeg"/><Relationship Id="rId11" Type="http://schemas.openxmlformats.org/officeDocument/2006/relationships/image" Target="../media/image68.png"/><Relationship Id="rId5" Type="http://schemas.openxmlformats.org/officeDocument/2006/relationships/image" Target="../media/image62.jpe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jpeg"/><Relationship Id="rId14" Type="http://schemas.openxmlformats.org/officeDocument/2006/relationships/image" Target="../media/image71.emf"/></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21.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hyperlink" Target="https://www.city.osaka.lg.jp/ictsenryakushitsu/page/0000622670.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jpeg"/></Relationships>
</file>

<file path=ppt/slides/_rels/slide3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png"/></Relationships>
</file>

<file path=ppt/slides/_rels/slide3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3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6.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jpeg"/><Relationship Id="rId7" Type="http://schemas.openxmlformats.org/officeDocument/2006/relationships/image" Target="../media/image104.png"/><Relationship Id="rId2" Type="http://schemas.openxmlformats.org/officeDocument/2006/relationships/image" Target="../media/image99.jpe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106.png"/></Relationships>
</file>

<file path=ppt/slides/_rels/slide3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39.x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117.png"/><Relationship Id="rId2" Type="http://schemas.openxmlformats.org/officeDocument/2006/relationships/image" Target="../media/image114.png"/><Relationship Id="rId1" Type="http://schemas.openxmlformats.org/officeDocument/2006/relationships/slideLayout" Target="../slideLayouts/slideLayout4.xml"/><Relationship Id="rId6" Type="http://schemas.openxmlformats.org/officeDocument/2006/relationships/image" Target="../media/image116.png"/><Relationship Id="rId5" Type="http://schemas.microsoft.com/office/2007/relationships/hdphoto" Target="../media/hdphoto6.wdp"/><Relationship Id="rId4" Type="http://schemas.openxmlformats.org/officeDocument/2006/relationships/image" Target="../media/image115.png"/></Relationships>
</file>

<file path=ppt/slides/_rels/slide4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4.xml"/><Relationship Id="rId5" Type="http://schemas.openxmlformats.org/officeDocument/2006/relationships/image" Target="../media/image121.png"/><Relationship Id="rId4" Type="http://schemas.openxmlformats.org/officeDocument/2006/relationships/image" Target="../media/image120.png"/></Relationships>
</file>

<file path=ppt/slides/_rels/slide43.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7.jpeg"/></Relationships>
</file>

<file path=ppt/slides/_rels/slide4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en-US" altLang="ja-JP" sz="2000" b="1">
                <a:solidFill>
                  <a:srgbClr val="AF1932"/>
                </a:solidFill>
                <a:latin typeface="+mn-ea"/>
              </a:rPr>
              <a:t>AR</a:t>
            </a:r>
            <a:r>
              <a:rPr lang="ja-JP" altLang="en-US" sz="2000" b="1">
                <a:solidFill>
                  <a:srgbClr val="AF1932"/>
                </a:solidFill>
                <a:ea typeface="Yu Gothic UI" panose="020B0500000000000000" pitchFamily="50" charset="-128"/>
              </a:rPr>
              <a:t>技術等を活用して文化財の魅力を発信</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54</a:t>
            </a:fld>
            <a:endParaRPr kumimoji="1" lang="en-GB"/>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581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815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15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15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123763"/>
            <a:ext cx="972000" cy="785126"/>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難波宮跡　　（史跡）</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20000" y="5123823"/>
            <a:ext cx="1008126"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ＡＲ開発</a:t>
            </a:r>
          </a:p>
        </p:txBody>
      </p:sp>
      <p:sp>
        <p:nvSpPr>
          <p:cNvPr id="21" name="ホームベース 30">
            <a:extLst>
              <a:ext uri="{FF2B5EF4-FFF2-40B4-BE49-F238E27FC236}">
                <a16:creationId xmlns:a16="http://schemas.microsoft.com/office/drawing/2014/main" id="{561A15C5-3D9C-479B-B739-7CF6E5E211DF}"/>
              </a:ext>
            </a:extLst>
          </p:cNvPr>
          <p:cNvSpPr/>
          <p:nvPr/>
        </p:nvSpPr>
        <p:spPr>
          <a:xfrm>
            <a:off x="6120000" y="5631713"/>
            <a:ext cx="1008126" cy="27717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en-US" altLang="ja-JP" sz="900" b="0" i="0">
                <a:solidFill>
                  <a:srgbClr val="000000"/>
                </a:solidFill>
                <a:effectLst/>
                <a:latin typeface="Yu Gothic UI" panose="020B0500000000000000" pitchFamily="50" charset="-128"/>
                <a:ea typeface="Yu Gothic UI" panose="020B0500000000000000" pitchFamily="50" charset="-128"/>
              </a:rPr>
              <a:t>Wi-Fi</a:t>
            </a:r>
            <a:r>
              <a:rPr lang="ja-JP" altLang="en-US" sz="900" b="0" i="0">
                <a:solidFill>
                  <a:srgbClr val="000000"/>
                </a:solidFill>
                <a:effectLst/>
                <a:latin typeface="Yu Gothic UI" panose="020B0500000000000000" pitchFamily="50" charset="-128"/>
                <a:ea typeface="Yu Gothic UI" panose="020B0500000000000000" pitchFamily="50" charset="-128"/>
              </a:rPr>
              <a:t>整備</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78933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60000" y="5984846"/>
            <a:ext cx="972000" cy="457109"/>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泉布観　　　（重要文化財）</a:t>
            </a:r>
          </a:p>
        </p:txBody>
      </p:sp>
      <p:sp>
        <p:nvSpPr>
          <p:cNvPr id="49" name="ホームベース 30">
            <a:extLst>
              <a:ext uri="{FF2B5EF4-FFF2-40B4-BE49-F238E27FC236}">
                <a16:creationId xmlns:a16="http://schemas.microsoft.com/office/drawing/2014/main" id="{C671AEB1-F02C-1B52-75DF-A6D6B6844A8B}"/>
              </a:ext>
            </a:extLst>
          </p:cNvPr>
          <p:cNvSpPr/>
          <p:nvPr/>
        </p:nvSpPr>
        <p:spPr>
          <a:xfrm>
            <a:off x="6120000" y="5984845"/>
            <a:ext cx="1008125" cy="43386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ＶＲを活用した情報発信</a:t>
            </a:r>
          </a:p>
        </p:txBody>
      </p:sp>
      <p:sp>
        <p:nvSpPr>
          <p:cNvPr id="50" name="ホームベース 30">
            <a:extLst>
              <a:ext uri="{FF2B5EF4-FFF2-40B4-BE49-F238E27FC236}">
                <a16:creationId xmlns:a16="http://schemas.microsoft.com/office/drawing/2014/main" id="{A398CE64-797F-9DDF-7D30-89F4AADADCD7}"/>
              </a:ext>
            </a:extLst>
          </p:cNvPr>
          <p:cNvSpPr/>
          <p:nvPr/>
        </p:nvSpPr>
        <p:spPr>
          <a:xfrm>
            <a:off x="7164000" y="5986759"/>
            <a:ext cx="2052125" cy="41948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他施設と連携した情報発信</a:t>
            </a:r>
          </a:p>
        </p:txBody>
      </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90354" y="4122673"/>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701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2" name="正方形/長方形 1">
            <a:extLst>
              <a:ext uri="{FF2B5EF4-FFF2-40B4-BE49-F238E27FC236}">
                <a16:creationId xmlns:a16="http://schemas.microsoft.com/office/drawing/2014/main" id="{FA278BE4-8486-DDBD-8EFA-38AB53A8283D}"/>
              </a:ext>
            </a:extLst>
          </p:cNvPr>
          <p:cNvSpPr/>
          <p:nvPr/>
        </p:nvSpPr>
        <p:spPr>
          <a:xfrm>
            <a:off x="445010" y="1270800"/>
            <a:ext cx="4212000" cy="2204949"/>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en-US" altLang="ja-JP" sz="1100">
                <a:ea typeface="Yu Gothic UI" panose="020B0500000000000000" pitchFamily="50" charset="-128"/>
              </a:rPr>
              <a:t>AR</a:t>
            </a:r>
            <a:r>
              <a:rPr lang="ja-JP" altLang="en-US" sz="1100">
                <a:ea typeface="Yu Gothic UI" panose="020B0500000000000000" pitchFamily="50" charset="-128"/>
              </a:rPr>
              <a:t>技術等を活用して文化財の付加価値を高め、にぎわいを創出するとともに、歴史的価値に</a:t>
            </a:r>
            <a:r>
              <a:rPr lang="ja-JP" altLang="en-US" sz="1100">
                <a:latin typeface="Yu Gothic UI" panose="020B0500000000000000" pitchFamily="50" charset="-128"/>
                <a:ea typeface="Yu Gothic UI" panose="020B0500000000000000" pitchFamily="50" charset="-128"/>
              </a:rPr>
              <a:t>対する</a:t>
            </a:r>
            <a:r>
              <a:rPr lang="ja-JP" altLang="en-US" sz="1100">
                <a:ea typeface="Yu Gothic UI" panose="020B0500000000000000" pitchFamily="50" charset="-128"/>
              </a:rPr>
              <a:t>市民等の理解促進を図り、文化財の適切な保存・活用・継承につなげる。</a:t>
            </a:r>
            <a:endParaRPr lang="en-US" altLang="ja-JP" sz="1100">
              <a:highlight>
                <a:srgbClr val="FFFF00"/>
              </a:highlight>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en-US" altLang="ja-JP" sz="1100">
                <a:latin typeface="+mn-ea"/>
              </a:rPr>
              <a:t>2024</a:t>
            </a:r>
            <a:r>
              <a:rPr lang="ja-JP" altLang="en-US" sz="1100">
                <a:latin typeface="+mn-ea"/>
              </a:rPr>
              <a:t>年度は、国指定の史跡である難波宮跡について、来訪者がスマートフォンやタブレット等で解説板にある</a:t>
            </a:r>
            <a:r>
              <a:rPr lang="en-US" altLang="ja-JP" sz="1100">
                <a:latin typeface="+mn-ea"/>
              </a:rPr>
              <a:t>QR</a:t>
            </a:r>
            <a:r>
              <a:rPr lang="ja-JP" altLang="en-US" sz="1100">
                <a:latin typeface="+mn-ea"/>
              </a:rPr>
              <a:t>コードを読み取り、遺構表示などの上に、古代の難波宮を再現した建築物を重ねてデジタル鑑賞できるよう、整備・運営事業者と共同で</a:t>
            </a:r>
            <a:r>
              <a:rPr lang="en-US" altLang="ja-JP" sz="1100">
                <a:latin typeface="+mn-ea"/>
              </a:rPr>
              <a:t>AR</a:t>
            </a:r>
            <a:r>
              <a:rPr lang="ja-JP" altLang="en-US" sz="1100">
                <a:latin typeface="+mn-ea"/>
              </a:rPr>
              <a:t>コンテンツを開発し、</a:t>
            </a:r>
            <a:r>
              <a:rPr lang="en-US" altLang="ja-JP" sz="1100">
                <a:latin typeface="+mn-ea"/>
              </a:rPr>
              <a:t>Wi-Fi</a:t>
            </a:r>
            <a:r>
              <a:rPr lang="ja-JP" altLang="en-US" sz="1100">
                <a:latin typeface="+mn-ea"/>
              </a:rPr>
              <a:t>整備に取り組む。 </a:t>
            </a:r>
            <a:endParaRPr lang="en-US" altLang="ja-JP" sz="1100">
              <a:latin typeface="+mn-ea"/>
            </a:endParaRPr>
          </a:p>
          <a:p>
            <a:pPr marL="0" lvl="2">
              <a:lnSpc>
                <a:spcPts val="1400"/>
              </a:lnSpc>
              <a:spcAft>
                <a:spcPts val="600"/>
              </a:spcAft>
              <a:tabLst>
                <a:tab pos="361950" algn="l"/>
              </a:tabLst>
              <a:defRPr/>
            </a:pPr>
            <a:endParaRPr lang="ja-JP" altLang="en-US" sz="1100">
              <a:solidFill>
                <a:srgbClr val="000000"/>
              </a:solidFill>
              <a:ea typeface="Yu Gothic UI" panose="020B0500000000000000" pitchFamily="50" charset="-128"/>
            </a:endParaRPr>
          </a:p>
          <a:p>
            <a:pPr marL="0" lvl="2">
              <a:lnSpc>
                <a:spcPts val="1400"/>
              </a:lnSpc>
              <a:spcAft>
                <a:spcPts val="600"/>
              </a:spcAft>
              <a:tabLst>
                <a:tab pos="361950" algn="l"/>
              </a:tabLst>
              <a:defRPr/>
            </a:pPr>
            <a:endParaRPr lang="ja-JP" altLang="en-US" sz="1100">
              <a:solidFill>
                <a:srgbClr val="000000"/>
              </a:solidFill>
              <a:ea typeface="Yu Gothic UI" panose="020B0500000000000000" pitchFamily="50" charset="-128"/>
            </a:endParaRPr>
          </a:p>
          <a:p>
            <a:pPr marL="0" lvl="2">
              <a:lnSpc>
                <a:spcPts val="1400"/>
              </a:lnSpc>
              <a:spcAft>
                <a:spcPts val="600"/>
              </a:spcAft>
              <a:tabLst>
                <a:tab pos="361950" algn="l"/>
              </a:tabLst>
              <a:defRPr/>
            </a:pPr>
            <a:endParaRPr lang="ja-JP" altLang="en-US" sz="110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a:solidFill>
                <a:srgbClr val="000000"/>
              </a:solidFill>
              <a:ea typeface="Yu Gothic UI" panose="020B0500000000000000" pitchFamily="50" charset="-128"/>
            </a:endParaRPr>
          </a:p>
          <a:p>
            <a:pPr marL="0" lvl="2">
              <a:lnSpc>
                <a:spcPts val="1400"/>
              </a:lnSpc>
              <a:spcAft>
                <a:spcPts val="600"/>
              </a:spcAft>
              <a:tabLst>
                <a:tab pos="361950" algn="l"/>
              </a:tabLst>
              <a:defRPr/>
            </a:pPr>
            <a:endParaRPr lang="ja-JP" altLang="en-US" sz="110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a:solidFill>
                <a:srgbClr val="000000"/>
              </a:solidFill>
              <a:ea typeface="Yu Gothic UI" panose="020B0500000000000000" pitchFamily="50" charset="-128"/>
            </a:endParaRPr>
          </a:p>
        </p:txBody>
      </p:sp>
      <p:sp>
        <p:nvSpPr>
          <p:cNvPr id="4" name="正方形/長方形 3">
            <a:extLst>
              <a:ext uri="{FF2B5EF4-FFF2-40B4-BE49-F238E27FC236}">
                <a16:creationId xmlns:a16="http://schemas.microsoft.com/office/drawing/2014/main" id="{949F3168-13A9-B102-B908-10FDE1DDB83A}"/>
              </a:ext>
            </a:extLst>
          </p:cNvPr>
          <p:cNvSpPr/>
          <p:nvPr/>
        </p:nvSpPr>
        <p:spPr>
          <a:xfrm>
            <a:off x="416135" y="4346664"/>
            <a:ext cx="4212000" cy="624012"/>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en-US" altLang="ja-JP" sz="1100">
                <a:solidFill>
                  <a:srgbClr val="000000"/>
                </a:solidFill>
                <a:ea typeface="Yu Gothic UI" panose="020B0500000000000000" pitchFamily="50" charset="-128"/>
              </a:rPr>
              <a:t>2023</a:t>
            </a:r>
            <a:r>
              <a:rPr lang="ja-JP" altLang="en-US" sz="1100">
                <a:solidFill>
                  <a:srgbClr val="000000"/>
                </a:solidFill>
                <a:ea typeface="Yu Gothic UI" panose="020B0500000000000000" pitchFamily="50" charset="-128"/>
              </a:rPr>
              <a:t>年度においては、現存する大阪最古の洋風建築であり、国指定の重要文化財である泉布観について、 </a:t>
            </a:r>
            <a:r>
              <a:rPr lang="en-US" altLang="ja-JP" sz="1100">
                <a:solidFill>
                  <a:srgbClr val="000000"/>
                </a:solidFill>
                <a:ea typeface="Yu Gothic UI" panose="020B0500000000000000" pitchFamily="50" charset="-128"/>
              </a:rPr>
              <a:t>VR</a:t>
            </a:r>
            <a:r>
              <a:rPr lang="ja-JP" altLang="en-US" sz="1100">
                <a:solidFill>
                  <a:srgbClr val="000000"/>
                </a:solidFill>
                <a:ea typeface="Yu Gothic UI" panose="020B0500000000000000" pitchFamily="50" charset="-128"/>
              </a:rPr>
              <a:t>技術等を活用した魅力発信コンテンツの制作完了に向けて、順調に推移</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a:solidFill>
                <a:srgbClr val="000000"/>
              </a:solidFill>
              <a:ea typeface="Yu Gothic UI" panose="020B0500000000000000" pitchFamily="50" charset="-128"/>
            </a:endParaRPr>
          </a:p>
        </p:txBody>
      </p:sp>
      <p:pic>
        <p:nvPicPr>
          <p:cNvPr id="5" name="図 4">
            <a:extLst>
              <a:ext uri="{FF2B5EF4-FFF2-40B4-BE49-F238E27FC236}">
                <a16:creationId xmlns:a16="http://schemas.microsoft.com/office/drawing/2014/main" id="{5E83541F-87F7-8E54-EC66-76B481752F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408" y="4725345"/>
            <a:ext cx="4464258" cy="1774030"/>
          </a:xfrm>
          <a:prstGeom prst="rect">
            <a:avLst/>
          </a:prstGeom>
        </p:spPr>
      </p:pic>
      <p:sp>
        <p:nvSpPr>
          <p:cNvPr id="6" name="テキスト ボックス 5">
            <a:extLst>
              <a:ext uri="{FF2B5EF4-FFF2-40B4-BE49-F238E27FC236}">
                <a16:creationId xmlns:a16="http://schemas.microsoft.com/office/drawing/2014/main" id="{3AD440E5-205F-6407-3CD2-019A509813A1}"/>
              </a:ext>
            </a:extLst>
          </p:cNvPr>
          <p:cNvSpPr txBox="1"/>
          <p:nvPr/>
        </p:nvSpPr>
        <p:spPr>
          <a:xfrm>
            <a:off x="5902239" y="1296000"/>
            <a:ext cx="3555269"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lgn="just">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都市大阪に対する理解が深まり、都市としての魅力を</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更に楽しめるようにするとともに、都市格の向上、シビックプライドの醸成が図られていること。</a:t>
            </a:r>
          </a:p>
        </p:txBody>
      </p:sp>
      <p:sp>
        <p:nvSpPr>
          <p:cNvPr id="12" name="テキスト ボックス 11">
            <a:extLst>
              <a:ext uri="{FF2B5EF4-FFF2-40B4-BE49-F238E27FC236}">
                <a16:creationId xmlns:a16="http://schemas.microsoft.com/office/drawing/2014/main" id="{DFC01F29-60F3-7152-0498-8A3F41AC949E}"/>
              </a:ext>
            </a:extLst>
          </p:cNvPr>
          <p:cNvSpPr txBox="1"/>
          <p:nvPr/>
        </p:nvSpPr>
        <p:spPr>
          <a:xfrm>
            <a:off x="5902050" y="1930579"/>
            <a:ext cx="3730950" cy="74582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誰もが文化財に親しめる機会の創出、新たな興味喚起や知名度向上、本物の文化財への来訪促進、歴史的価値</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に対する市民等の理解が促進していること。</a:t>
            </a:r>
          </a:p>
        </p:txBody>
      </p:sp>
      <p:pic>
        <p:nvPicPr>
          <p:cNvPr id="37" name="図 36">
            <a:extLst>
              <a:ext uri="{FF2B5EF4-FFF2-40B4-BE49-F238E27FC236}">
                <a16:creationId xmlns:a16="http://schemas.microsoft.com/office/drawing/2014/main" id="{154B7F9E-BD95-F02C-D835-A7208E5FC97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9004" y="2751779"/>
            <a:ext cx="1596371" cy="1044093"/>
          </a:xfrm>
          <a:prstGeom prst="rect">
            <a:avLst/>
          </a:prstGeom>
          <a:noFill/>
          <a:ln>
            <a:noFill/>
          </a:ln>
        </p:spPr>
      </p:pic>
      <p:sp>
        <p:nvSpPr>
          <p:cNvPr id="38" name="テキスト ボックス 70">
            <a:extLst>
              <a:ext uri="{FF2B5EF4-FFF2-40B4-BE49-F238E27FC236}">
                <a16:creationId xmlns:a16="http://schemas.microsoft.com/office/drawing/2014/main" id="{FB65FAE2-4D5B-4C72-A5B6-E1DE68157807}"/>
              </a:ext>
            </a:extLst>
          </p:cNvPr>
          <p:cNvSpPr txBox="1"/>
          <p:nvPr/>
        </p:nvSpPr>
        <p:spPr>
          <a:xfrm>
            <a:off x="3334867" y="3593634"/>
            <a:ext cx="888385" cy="230832"/>
          </a:xfrm>
          <a:prstGeom prst="rect">
            <a:avLst/>
          </a:prstGeom>
          <a:noFill/>
          <a:ln>
            <a:noFill/>
          </a:ln>
        </p:spPr>
        <p:txBody>
          <a:bodyPr wrap="none" rtlCol="0">
            <a:spAutoFit/>
          </a:bodyPr>
          <a:lstStyle/>
          <a:p>
            <a:pPr fontAlgn="base"/>
            <a:r>
              <a:rPr lang="en-US" sz="900" kern="1200">
                <a:solidFill>
                  <a:srgbClr val="000000"/>
                </a:solidFill>
                <a:effectLst/>
                <a:latin typeface="+mn-ea"/>
                <a:cs typeface="Times New Roman" panose="02020603050405020304" pitchFamily="18" charset="0"/>
              </a:rPr>
              <a:t>AR</a:t>
            </a:r>
            <a:r>
              <a:rPr lang="ja-JP" sz="900" kern="1200">
                <a:solidFill>
                  <a:srgbClr val="000000"/>
                </a:solidFill>
                <a:effectLst/>
                <a:latin typeface="+mn-ea"/>
                <a:cs typeface="Times New Roman" panose="02020603050405020304" pitchFamily="18" charset="0"/>
              </a:rPr>
              <a:t>演出イメージ</a:t>
            </a:r>
            <a:endParaRPr lang="ja-JP" sz="1200">
              <a:effectLst/>
              <a:latin typeface="+mn-ea"/>
              <a:cs typeface="ＭＳ Ｐゴシック" panose="020B0600070205080204" pitchFamily="50" charset="-128"/>
            </a:endParaRPr>
          </a:p>
        </p:txBody>
      </p:sp>
      <p:sp>
        <p:nvSpPr>
          <p:cNvPr id="39" name="ホームベース 30">
            <a:extLst>
              <a:ext uri="{FF2B5EF4-FFF2-40B4-BE49-F238E27FC236}">
                <a16:creationId xmlns:a16="http://schemas.microsoft.com/office/drawing/2014/main" id="{043410DB-6C83-21FE-4A39-446E4EA8A763}"/>
              </a:ext>
            </a:extLst>
          </p:cNvPr>
          <p:cNvSpPr/>
          <p:nvPr/>
        </p:nvSpPr>
        <p:spPr>
          <a:xfrm>
            <a:off x="7159874" y="5133081"/>
            <a:ext cx="205625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ＡＲを活用した魅力向上業務実施</a:t>
            </a:r>
          </a:p>
        </p:txBody>
      </p:sp>
      <p:sp>
        <p:nvSpPr>
          <p:cNvPr id="40" name="ホームベース 30">
            <a:extLst>
              <a:ext uri="{FF2B5EF4-FFF2-40B4-BE49-F238E27FC236}">
                <a16:creationId xmlns:a16="http://schemas.microsoft.com/office/drawing/2014/main" id="{555EDF23-2457-E586-5A2F-0E69B13CD8C9}"/>
              </a:ext>
            </a:extLst>
          </p:cNvPr>
          <p:cNvSpPr/>
          <p:nvPr/>
        </p:nvSpPr>
        <p:spPr>
          <a:xfrm>
            <a:off x="7159873" y="5631713"/>
            <a:ext cx="2052125" cy="27717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en-US" altLang="ja-JP" sz="900" b="0" i="0">
                <a:solidFill>
                  <a:srgbClr val="000000"/>
                </a:solidFill>
                <a:effectLst/>
                <a:latin typeface="Yu Gothic UI" panose="020B0500000000000000" pitchFamily="50" charset="-128"/>
                <a:ea typeface="Yu Gothic UI" panose="020B0500000000000000" pitchFamily="50" charset="-128"/>
              </a:rPr>
              <a:t>Wi-Fi</a:t>
            </a:r>
            <a:r>
              <a:rPr lang="ja-JP" altLang="en-US" sz="900" b="0" i="0">
                <a:solidFill>
                  <a:srgbClr val="000000"/>
                </a:solidFill>
                <a:effectLst/>
                <a:latin typeface="Yu Gothic UI" panose="020B0500000000000000" pitchFamily="50" charset="-128"/>
                <a:ea typeface="Yu Gothic UI" panose="020B0500000000000000" pitchFamily="50" charset="-128"/>
              </a:rPr>
              <a:t>管理</a:t>
            </a:r>
          </a:p>
        </p:txBody>
      </p:sp>
      <p:graphicFrame>
        <p:nvGraphicFramePr>
          <p:cNvPr id="41" name="表 16">
            <a:extLst>
              <a:ext uri="{FF2B5EF4-FFF2-40B4-BE49-F238E27FC236}">
                <a16:creationId xmlns:a16="http://schemas.microsoft.com/office/drawing/2014/main" id="{A6873B11-0B43-1DEE-28BE-AEE7B411943C}"/>
              </a:ext>
            </a:extLst>
          </p:cNvPr>
          <p:cNvGraphicFramePr>
            <a:graphicFrameLocks noGrp="1"/>
          </p:cNvGraphicFramePr>
          <p:nvPr/>
        </p:nvGraphicFramePr>
        <p:xfrm>
          <a:off x="6101200" y="2689457"/>
          <a:ext cx="3270106" cy="1596412"/>
        </p:xfrm>
        <a:graphic>
          <a:graphicData uri="http://schemas.openxmlformats.org/drawingml/2006/table">
            <a:tbl>
              <a:tblPr firstRow="1" bandRow="1">
                <a:tableStyleId>{5C22544A-7EE6-4342-B048-85BDC9FD1C3A}</a:tableStyleId>
              </a:tblPr>
              <a:tblGrid>
                <a:gridCol w="855075">
                  <a:extLst>
                    <a:ext uri="{9D8B030D-6E8A-4147-A177-3AD203B41FA5}">
                      <a16:colId xmlns:a16="http://schemas.microsoft.com/office/drawing/2014/main" val="1331424037"/>
                    </a:ext>
                  </a:extLst>
                </a:gridCol>
                <a:gridCol w="855075">
                  <a:extLst>
                    <a:ext uri="{9D8B030D-6E8A-4147-A177-3AD203B41FA5}">
                      <a16:colId xmlns:a16="http://schemas.microsoft.com/office/drawing/2014/main" val="455350541"/>
                    </a:ext>
                  </a:extLst>
                </a:gridCol>
                <a:gridCol w="704881">
                  <a:extLst>
                    <a:ext uri="{9D8B030D-6E8A-4147-A177-3AD203B41FA5}">
                      <a16:colId xmlns:a16="http://schemas.microsoft.com/office/drawing/2014/main" val="273502540"/>
                    </a:ext>
                  </a:extLst>
                </a:gridCol>
                <a:gridCol w="855075">
                  <a:extLst>
                    <a:ext uri="{9D8B030D-6E8A-4147-A177-3AD203B41FA5}">
                      <a16:colId xmlns:a16="http://schemas.microsoft.com/office/drawing/2014/main" val="367388705"/>
                    </a:ext>
                  </a:extLst>
                </a:gridCol>
              </a:tblGrid>
              <a:tr h="333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2023</a:t>
                      </a:r>
                      <a:r>
                        <a:rPr kumimoji="1" lang="ja-JP" altLang="en-US" sz="900" b="0" kern="1200">
                          <a:solidFill>
                            <a:schemeClr val="lt1"/>
                          </a:solidFill>
                          <a:latin typeface="Yu Gothic UI"/>
                          <a:ea typeface="Yu Gothic UI"/>
                          <a:cs typeface="+mn-cs"/>
                        </a:rPr>
                        <a:t>年度</a:t>
                      </a:r>
                      <a:endParaRPr kumimoji="1" lang="en-US" altLang="ja-JP" sz="900" b="0" kern="1200">
                        <a:solidFill>
                          <a:schemeClr val="lt1"/>
                        </a:solidFill>
                        <a:latin typeface="Yu Gothic UI"/>
                        <a:ea typeface="Yu Gothic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kern="1200">
                          <a:solidFill>
                            <a:schemeClr val="lt1"/>
                          </a:solidFill>
                          <a:latin typeface="Yu Gothic UI"/>
                          <a:ea typeface="Yu Gothic UI"/>
                          <a:cs typeface="+mn-cs"/>
                        </a:rPr>
                        <a:t>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2024</a:t>
                      </a:r>
                      <a:r>
                        <a:rPr kumimoji="1" lang="ja-JP" altLang="en-US" sz="900" b="0" kern="1200">
                          <a:solidFill>
                            <a:schemeClr val="lt1"/>
                          </a:solidFill>
                          <a:latin typeface="Yu Gothic UI"/>
                          <a:ea typeface="Yu Gothic UI"/>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2025</a:t>
                      </a:r>
                      <a:r>
                        <a:rPr kumimoji="1" lang="ja-JP" altLang="en-US" sz="900" b="0" kern="1200">
                          <a:solidFill>
                            <a:schemeClr val="lt1"/>
                          </a:solidFill>
                          <a:latin typeface="Yu Gothic UI"/>
                          <a:ea typeface="Yu Gothic UI"/>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2026</a:t>
                      </a:r>
                      <a:r>
                        <a:rPr kumimoji="1" lang="ja-JP" altLang="en-US" sz="900" b="0" kern="1200">
                          <a:solidFill>
                            <a:schemeClr val="lt1"/>
                          </a:solidFill>
                          <a:latin typeface="Yu Gothic UI"/>
                          <a:ea typeface="Yu Gothic UI"/>
                          <a:cs typeface="+mn-cs"/>
                        </a:rPr>
                        <a:t>年度</a:t>
                      </a:r>
                      <a:endParaRPr kumimoji="1" lang="en-US" altLang="ja-JP" sz="900" b="0" kern="1200">
                        <a:solidFill>
                          <a:schemeClr val="lt1"/>
                        </a:solidFill>
                        <a:latin typeface="Yu Gothic UI"/>
                        <a:ea typeface="Yu Gothic UI"/>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224485">
                <a:tc gridSpan="4">
                  <a:txBody>
                    <a:bodyPr/>
                    <a:lstStyle/>
                    <a:p>
                      <a:pPr marL="0" lvl="2" indent="0">
                        <a:spcAft>
                          <a:spcPts val="600"/>
                        </a:spcAft>
                        <a:buFont typeface="Arial" panose="020B0604020202020204" pitchFamily="34" charset="0"/>
                        <a:buNone/>
                        <a:tabLst>
                          <a:tab pos="361950" algn="l"/>
                        </a:tabLst>
                        <a:defRPr/>
                      </a:pPr>
                      <a:r>
                        <a:rPr lang="ja-JP" altLang="en-US" sz="900" b="0">
                          <a:solidFill>
                            <a:srgbClr val="000000"/>
                          </a:solidFill>
                          <a:ea typeface="Yu Gothic UI" panose="020B0500000000000000" pitchFamily="50" charset="-128"/>
                        </a:rPr>
                        <a:t>難波宮跡解説板の</a:t>
                      </a:r>
                      <a:r>
                        <a:rPr lang="en-US" altLang="ja-JP" sz="900" b="0">
                          <a:solidFill>
                            <a:srgbClr val="000000"/>
                          </a:solidFill>
                          <a:ea typeface="Yu Gothic UI" panose="020B0500000000000000" pitchFamily="50" charset="-128"/>
                        </a:rPr>
                        <a:t>QR</a:t>
                      </a:r>
                      <a:r>
                        <a:rPr lang="ja-JP" altLang="en-US" sz="900" b="0">
                          <a:solidFill>
                            <a:srgbClr val="000000"/>
                          </a:solidFill>
                          <a:ea typeface="Yu Gothic UI" panose="020B0500000000000000" pitchFamily="50" charset="-128"/>
                        </a:rPr>
                        <a:t>コードの読取数（累計）</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C5C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731342269"/>
                  </a:ext>
                </a:extLst>
              </a:tr>
              <a:tr h="399413">
                <a:tc>
                  <a:txBody>
                    <a:bodyPr/>
                    <a:lstStyle/>
                    <a:p>
                      <a:pPr algn="ctr"/>
                      <a:r>
                        <a:rPr kumimoji="1" lang="ja-JP" altLang="en-US" sz="900">
                          <a:latin typeface="Yu Gothic UI" panose="020B0500000000000000" pitchFamily="50" charset="-128"/>
                          <a:ea typeface="Yu Gothic UI" panose="020B0500000000000000" pitchFamily="50" charset="-128"/>
                        </a:rPr>
                        <a:t>ー</a:t>
                      </a:r>
                      <a:endParaRPr kumimoji="1" lang="en-US" altLang="ja-JP" sz="900">
                        <a:latin typeface="Yu Gothic UI" panose="020B0500000000000000" pitchFamily="50" charset="-128"/>
                        <a:ea typeface="Yu Gothic UI" panose="020B0500000000000000" pitchFamily="50" charset="-128"/>
                      </a:endParaRPr>
                    </a:p>
                    <a:p>
                      <a:pPr algn="ctr"/>
                      <a:r>
                        <a:rPr kumimoji="1" lang="ja-JP" altLang="en-US" sz="900">
                          <a:latin typeface="Yu Gothic UI" panose="020B0500000000000000" pitchFamily="50" charset="-128"/>
                          <a:ea typeface="Yu Gothic UI" panose="020B0500000000000000" pitchFamily="50" charset="-128"/>
                        </a:rPr>
                        <a:t>（未導入）</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a:latin typeface="Yu Gothic UI"/>
                          <a:ea typeface="Yu Gothic UI"/>
                        </a:rPr>
                        <a:t>AR開発</a:t>
                      </a:r>
                      <a:endParaRPr kumimoji="1" lang="en-US" altLang="ja-JP" sz="900">
                        <a:latin typeface="Yu Gothic UI"/>
                        <a:ea typeface="Yu Gothic UI"/>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6,500</a:t>
                      </a:r>
                      <a:r>
                        <a:rPr kumimoji="1" lang="ja-JP" altLang="en-US" sz="900">
                          <a:latin typeface="Yu Gothic UI" panose="020B0500000000000000" pitchFamily="50" charset="-128"/>
                          <a:ea typeface="Yu Gothic UI" panose="020B0500000000000000" pitchFamily="50" charset="-128"/>
                        </a:rPr>
                        <a:t>回</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7,000</a:t>
                      </a:r>
                      <a:r>
                        <a:rPr kumimoji="1" lang="ja-JP" altLang="en-US" sz="900">
                          <a:latin typeface="Yu Gothic UI" panose="020B0500000000000000" pitchFamily="50" charset="-128"/>
                          <a:ea typeface="Yu Gothic UI" panose="020B0500000000000000" pitchFamily="50" charset="-128"/>
                        </a:rPr>
                        <a:t>回</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r h="224485">
                <a:tc gridSpan="4">
                  <a:txBody>
                    <a:bodyPr/>
                    <a:lstStyle/>
                    <a:p>
                      <a:pPr marL="0" lvl="2" indent="0">
                        <a:spcAft>
                          <a:spcPts val="600"/>
                        </a:spcAft>
                        <a:buFont typeface="Arial" panose="020B0604020202020204" pitchFamily="34" charset="0"/>
                        <a:buNone/>
                        <a:tabLst>
                          <a:tab pos="361950" algn="l"/>
                        </a:tabLst>
                        <a:defRPr/>
                      </a:pPr>
                      <a:r>
                        <a:rPr lang="ja-JP" altLang="en-US" sz="900" b="0">
                          <a:solidFill>
                            <a:srgbClr val="000000"/>
                          </a:solidFill>
                          <a:ea typeface="Yu Gothic UI" panose="020B0500000000000000" pitchFamily="50" charset="-128"/>
                        </a:rPr>
                        <a:t>泉布観</a:t>
                      </a:r>
                      <a:r>
                        <a:rPr lang="en-US" altLang="ja-JP" sz="900" b="0">
                          <a:solidFill>
                            <a:srgbClr val="000000"/>
                          </a:solidFill>
                          <a:ea typeface="Yu Gothic UI" panose="020B0500000000000000" pitchFamily="50" charset="-128"/>
                        </a:rPr>
                        <a:t>VR</a:t>
                      </a:r>
                      <a:r>
                        <a:rPr lang="ja-JP" altLang="en-US" sz="900" b="0">
                          <a:solidFill>
                            <a:srgbClr val="000000"/>
                          </a:solidFill>
                          <a:ea typeface="Yu Gothic UI" panose="020B0500000000000000" pitchFamily="50" charset="-128"/>
                        </a:rPr>
                        <a:t>映像催事・インターネット等視聴回数（累計）</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C5C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748883863"/>
                  </a:ext>
                </a:extLst>
              </a:tr>
              <a:tr h="399413">
                <a:tc>
                  <a:txBody>
                    <a:bodyPr/>
                    <a:lstStyle/>
                    <a:p>
                      <a:pPr algn="ctr"/>
                      <a:r>
                        <a:rPr kumimoji="1" lang="ja-JP" altLang="en-US" sz="900">
                          <a:latin typeface="Yu Gothic UI" panose="020B0500000000000000" pitchFamily="50" charset="-128"/>
                          <a:ea typeface="Yu Gothic UI" panose="020B0500000000000000" pitchFamily="50" charset="-128"/>
                        </a:rPr>
                        <a:t>ー</a:t>
                      </a:r>
                      <a:endParaRPr kumimoji="1" lang="en-US" altLang="ja-JP" sz="900">
                        <a:latin typeface="Yu Gothic UI" panose="020B0500000000000000" pitchFamily="50" charset="-128"/>
                        <a:ea typeface="Yu Gothic UI" panose="020B0500000000000000" pitchFamily="50" charset="-128"/>
                      </a:endParaRPr>
                    </a:p>
                    <a:p>
                      <a:pPr algn="ctr"/>
                      <a:r>
                        <a:rPr kumimoji="1" lang="ja-JP" altLang="en-US" sz="900">
                          <a:latin typeface="Yu Gothic UI" panose="020B0500000000000000" pitchFamily="50" charset="-128"/>
                          <a:ea typeface="Yu Gothic UI" panose="020B0500000000000000" pitchFamily="50" charset="-128"/>
                        </a:rPr>
                        <a:t>（未導入）</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2,000</a:t>
                      </a:r>
                      <a:r>
                        <a:rPr kumimoji="1" lang="ja-JP" altLang="en-US" sz="900">
                          <a:latin typeface="Yu Gothic UI" panose="020B0500000000000000" pitchFamily="50" charset="-128"/>
                          <a:ea typeface="Yu Gothic UI" panose="020B0500000000000000" pitchFamily="50" charset="-128"/>
                        </a:rPr>
                        <a:t>回</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10,000</a:t>
                      </a:r>
                      <a:r>
                        <a:rPr kumimoji="1" lang="ja-JP" altLang="en-US" sz="900">
                          <a:latin typeface="Yu Gothic UI" panose="020B0500000000000000" pitchFamily="50" charset="-128"/>
                          <a:ea typeface="Yu Gothic UI" panose="020B0500000000000000" pitchFamily="50" charset="-128"/>
                        </a:rPr>
                        <a:t>回</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Yu Gothic UI" panose="020B0500000000000000" pitchFamily="50" charset="-128"/>
                          <a:ea typeface="Yu Gothic UI" panose="020B0500000000000000" pitchFamily="50" charset="-128"/>
                        </a:rPr>
                        <a:t>11,000</a:t>
                      </a:r>
                      <a:r>
                        <a:rPr kumimoji="1" lang="ja-JP" altLang="en-US" sz="900" dirty="0">
                          <a:latin typeface="Yu Gothic UI" panose="020B0500000000000000" pitchFamily="50" charset="-128"/>
                          <a:ea typeface="Yu Gothic UI" panose="020B0500000000000000" pitchFamily="50" charset="-128"/>
                        </a:rPr>
                        <a:t>回</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4902429"/>
                  </a:ext>
                </a:extLst>
              </a:tr>
            </a:tbl>
          </a:graphicData>
        </a:graphic>
      </p:graphicFrame>
      <p:sp>
        <p:nvSpPr>
          <p:cNvPr id="26" name="正方形/長方形 15">
            <a:extLst>
              <a:ext uri="{FF2B5EF4-FFF2-40B4-BE49-F238E27FC236}">
                <a16:creationId xmlns:a16="http://schemas.microsoft.com/office/drawing/2014/main" id="{B65EE6D9-5F15-70BB-8C41-4951FEBE3E82}"/>
              </a:ext>
            </a:extLst>
          </p:cNvPr>
          <p:cNvSpPr/>
          <p:nvPr/>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algn="ctr" fontAlgn="base">
              <a:spcBef>
                <a:spcPct val="0"/>
              </a:spcBef>
              <a:spcAft>
                <a:spcPct val="0"/>
              </a:spcAft>
              <a:defRPr/>
            </a:pPr>
            <a:r>
              <a:rPr kumimoji="1" lang="ja-JP" altLang="en-US" sz="1100" b="1" kern="0">
                <a:solidFill>
                  <a:schemeClr val="bg1"/>
                </a:solidFill>
                <a:latin typeface="Yu Gothic UI" panose="020B0500000000000000" pitchFamily="50" charset="-128"/>
                <a:ea typeface="Yu Gothic UI" panose="020B0500000000000000" pitchFamily="50" charset="-128"/>
              </a:rPr>
              <a:t>デジタル技術を活用した大阪のにぎわい創出</a:t>
            </a:r>
          </a:p>
        </p:txBody>
      </p:sp>
      <p:graphicFrame>
        <p:nvGraphicFramePr>
          <p:cNvPr id="28" name="表 27">
            <a:extLst>
              <a:ext uri="{FF2B5EF4-FFF2-40B4-BE49-F238E27FC236}">
                <a16:creationId xmlns:a16="http://schemas.microsoft.com/office/drawing/2014/main" id="{DF227EFB-39BC-A631-E520-BA8AA2B52377}"/>
              </a:ext>
            </a:extLst>
          </p:cNvPr>
          <p:cNvGraphicFramePr>
            <a:graphicFrameLocks noGrp="1"/>
          </p:cNvGraphicFramePr>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2604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夢洲インフラ施設の３次元データ化等により</a:t>
            </a:r>
            <a:endParaRPr kumimoji="0" lang="en-US" altLang="ja-JP"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維持管理を高度化</a:t>
            </a: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468899"/>
            <a:ext cx="1139664" cy="243520"/>
            <a:chOff x="528309" y="7695403"/>
            <a:chExt cx="113966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5487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658536"/>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658536"/>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658536"/>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81838" y="4987713"/>
            <a:ext cx="972000" cy="465196"/>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3</a:t>
            </a: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次元データ</a:t>
            </a:r>
            <a:endPar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の活用</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20000" y="4988235"/>
            <a:ext cx="1044001" cy="45546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3</a:t>
            </a: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次元データ</a:t>
            </a:r>
            <a:endPar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作成</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051" y="1339404"/>
            <a:ext cx="3558939"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主要な道路等の３次元データ化等デジタル技術の活用により維持管理の</a:t>
            </a:r>
            <a:r>
              <a:rPr kumimoji="0" lang="ja-JP" altLang="en-US" sz="1100" b="1"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高度化</a:t>
            </a: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が図られていること。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674484"/>
            <a:ext cx="972000" cy="148240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9847" y="1958887"/>
            <a:ext cx="3544514" cy="635832"/>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３次元データ等による維持管理を行うことで経年変化が見える化され、道路管理等職員の業務効率化及び</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道路利用者の安全性向上に寄与すること。</a:t>
            </a: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6"/>
            <a:ext cx="972000" cy="667153"/>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220092"/>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79779" y="5487453"/>
            <a:ext cx="3934823" cy="1048439"/>
          </a:xfrm>
          <a:prstGeom prst="rect">
            <a:avLst/>
          </a:prstGeom>
          <a:noFill/>
          <a:ln w="9525" cap="flat" cmpd="sng" algn="ctr">
            <a:noFill/>
            <a:prstDash val="solid"/>
          </a:ln>
          <a:effectLst/>
        </p:spPr>
        <p:txBody>
          <a:bodyPr lIns="29250" tIns="29250" rIns="29250" bIns="29250" rtlCol="0" anchor="t">
            <a:noAutofit/>
          </a:bodyPr>
          <a:lstStyle/>
          <a:p>
            <a:pPr marL="0" marR="0" lvl="2" indent="0" algn="l" defTabSz="914400" rtl="0" eaLnBrk="1" fontAlgn="auto" latinLnBrk="0" hangingPunct="1">
              <a:lnSpc>
                <a:spcPct val="100000"/>
              </a:lnSpc>
              <a:spcBef>
                <a:spcPts val="0"/>
              </a:spcBef>
              <a:spcAft>
                <a:spcPts val="488"/>
              </a:spcAft>
              <a:buClrTx/>
              <a:buSzTx/>
              <a:buFontTx/>
              <a:buNone/>
              <a:tabLst>
                <a:tab pos="294084"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4" name="テキスト ボックス 3">
            <a:extLst>
              <a:ext uri="{FF2B5EF4-FFF2-40B4-BE49-F238E27FC236}">
                <a16:creationId xmlns:a16="http://schemas.microsoft.com/office/drawing/2014/main" id="{3FA28904-F702-E699-50BF-2EA866F6A42D}"/>
              </a:ext>
            </a:extLst>
          </p:cNvPr>
          <p:cNvSpPr txBox="1"/>
          <p:nvPr/>
        </p:nvSpPr>
        <p:spPr>
          <a:xfrm>
            <a:off x="446400" y="1270800"/>
            <a:ext cx="4212000" cy="2431435"/>
          </a:xfrm>
          <a:prstGeom prst="rect">
            <a:avLst/>
          </a:prstGeom>
          <a:noFill/>
          <a:ln>
            <a:noFill/>
          </a:ln>
        </p:spPr>
        <p:txBody>
          <a:bodyPr wrap="square" rtlCol="0">
            <a:spAutoFit/>
          </a:bodyPr>
          <a:lstStyle/>
          <a:p>
            <a:pPr marL="172800" marR="0" lvl="2" indent="-172800" fontAlgn="auto">
              <a:spcAft>
                <a:spcPts val="600"/>
              </a:spcAft>
              <a:buClrTx/>
              <a:buSzTx/>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夢洲において整備が進む道路等インフラ施設について、デジタル技術を活用して、夢洲の地盤・構造物のデータ化等に取り組み、維持管理（予防保全）の高度化につながる手法を検討する。</a:t>
            </a:r>
            <a:endParaRPr lang="en-US" altLang="ja-JP" sz="1100">
              <a:latin typeface="Yu Gothic UI" panose="020B0500000000000000" pitchFamily="50" charset="-128"/>
              <a:ea typeface="Yu Gothic UI" panose="020B0500000000000000" pitchFamily="50" charset="-128"/>
            </a:endParaRPr>
          </a:p>
          <a:p>
            <a:pPr marL="171450" marR="0" lvl="2" indent="-171450" fontAlgn="auto">
              <a:buClrTx/>
              <a:buSzTx/>
              <a:buFont typeface="Arial" panose="020B0604020202020204" pitchFamily="34" charset="0"/>
              <a:buChar char="•"/>
              <a:tabLst>
                <a:tab pos="361950" algn="l"/>
              </a:tabLst>
              <a:defRPr/>
            </a:pPr>
            <a:r>
              <a:rPr lang="en-US" altLang="ja-JP" sz="1100">
                <a:latin typeface="Yu Gothic UI" panose="020B0500000000000000" pitchFamily="50" charset="-128"/>
                <a:ea typeface="Yu Gothic UI" panose="020B0500000000000000" pitchFamily="50" charset="-128"/>
              </a:rPr>
              <a:t>24</a:t>
            </a:r>
            <a:r>
              <a:rPr lang="ja-JP" altLang="en-US" sz="1100">
                <a:latin typeface="Yu Gothic UI" panose="020B0500000000000000" pitchFamily="50" charset="-128"/>
                <a:ea typeface="Yu Gothic UI" panose="020B0500000000000000" pitchFamily="50" charset="-128"/>
              </a:rPr>
              <a:t>年度は、以下の取組を実施する。</a:t>
            </a:r>
            <a:endParaRPr lang="en-US" altLang="ja-JP" sz="1100">
              <a:latin typeface="Yu Gothic UI" panose="020B0500000000000000" pitchFamily="50" charset="-128"/>
              <a:ea typeface="Yu Gothic UI" panose="020B0500000000000000" pitchFamily="50" charset="-128"/>
            </a:endParaRPr>
          </a:p>
          <a:p>
            <a:pPr marL="0" marR="0" lvl="2" fontAlgn="auto">
              <a:buClrTx/>
              <a:buSzTx/>
              <a:tabLst>
                <a:tab pos="361950" algn="l"/>
              </a:tabLst>
              <a:defRPr/>
            </a:pPr>
            <a:r>
              <a:rPr lang="ja-JP" altLang="en-US" sz="1100">
                <a:latin typeface="Yu Gothic UI" panose="020B0500000000000000" pitchFamily="50" charset="-128"/>
                <a:ea typeface="Yu Gothic UI" panose="020B0500000000000000" pitchFamily="50" charset="-128"/>
              </a:rPr>
              <a:t>　・施設の見える化に向け、基盤となる主要な道路・埋設管等の３次元　    　　   </a:t>
            </a:r>
            <a:endParaRPr lang="en-US" altLang="ja-JP" sz="1100">
              <a:latin typeface="Yu Gothic UI" panose="020B0500000000000000" pitchFamily="50" charset="-128"/>
              <a:ea typeface="Yu Gothic UI" panose="020B0500000000000000" pitchFamily="50" charset="-128"/>
            </a:endParaRPr>
          </a:p>
          <a:p>
            <a:pPr marL="0" marR="0" lvl="2" fontAlgn="auto">
              <a:buClrTx/>
              <a:buSzTx/>
              <a:tabLst>
                <a:tab pos="176213" algn="l"/>
                <a:tab pos="361950" algn="l"/>
              </a:tabLst>
              <a:defRPr/>
            </a:pPr>
            <a:r>
              <a:rPr lang="en-US" altLang="ja-JP" sz="1100">
                <a:latin typeface="Yu Gothic UI" panose="020B0500000000000000" pitchFamily="50" charset="-128"/>
                <a:ea typeface="Yu Gothic UI" panose="020B0500000000000000" pitchFamily="50" charset="-128"/>
              </a:rPr>
              <a:t>      </a:t>
            </a:r>
            <a:r>
              <a:rPr lang="ja-JP" altLang="en-US" sz="1100">
                <a:latin typeface="Yu Gothic UI" panose="020B0500000000000000" pitchFamily="50" charset="-128"/>
                <a:ea typeface="Yu Gothic UI" panose="020B0500000000000000" pitchFamily="50" charset="-128"/>
              </a:rPr>
              <a:t>データを作成</a:t>
            </a:r>
            <a:endParaRPr lang="en-US" altLang="ja-JP" sz="1100">
              <a:latin typeface="Yu Gothic UI" panose="020B0500000000000000" pitchFamily="50" charset="-128"/>
              <a:ea typeface="Yu Gothic UI" panose="020B0500000000000000" pitchFamily="50" charset="-128"/>
            </a:endParaRPr>
          </a:p>
          <a:p>
            <a:pPr marL="0" marR="0" lvl="2" fontAlgn="auto">
              <a:buClrTx/>
              <a:buSzTx/>
              <a:tabLst>
                <a:tab pos="176213" algn="l"/>
                <a:tab pos="361950" algn="l"/>
              </a:tabLst>
              <a:defRPr/>
            </a:pPr>
            <a:r>
              <a:rPr lang="ja-JP" altLang="en-US" sz="1100">
                <a:latin typeface="Yu Gothic UI" panose="020B0500000000000000" pitchFamily="50" charset="-128"/>
                <a:ea typeface="Yu Gothic UI" panose="020B0500000000000000" pitchFamily="50" charset="-128"/>
              </a:rPr>
              <a:t>　・</a:t>
            </a:r>
            <a:r>
              <a:rPr lang="en-US" altLang="ja-JP" sz="1100">
                <a:latin typeface="Yu Gothic UI" panose="020B0500000000000000" pitchFamily="50" charset="-128"/>
                <a:ea typeface="Yu Gothic UI" panose="020B0500000000000000" pitchFamily="50" charset="-128"/>
              </a:rPr>
              <a:t>AI</a:t>
            </a:r>
            <a:r>
              <a:rPr lang="ja-JP" altLang="en-US" sz="1100">
                <a:latin typeface="Yu Gothic UI" panose="020B0500000000000000" pitchFamily="50" charset="-128"/>
                <a:ea typeface="Yu Gothic UI" panose="020B0500000000000000" pitchFamily="50" charset="-128"/>
              </a:rPr>
              <a:t>を活用した舗装損傷の自動検知やライブカメラによる車両交通量の　    </a:t>
            </a:r>
            <a:endParaRPr lang="en-US" altLang="ja-JP" sz="1100">
              <a:latin typeface="Yu Gothic UI" panose="020B0500000000000000" pitchFamily="50" charset="-128"/>
              <a:ea typeface="Yu Gothic UI" panose="020B0500000000000000" pitchFamily="50" charset="-128"/>
            </a:endParaRPr>
          </a:p>
          <a:p>
            <a:pPr marL="0" marR="0" lvl="2" fontAlgn="auto">
              <a:buClrTx/>
              <a:buSzTx/>
              <a:tabLst>
                <a:tab pos="361950" algn="l"/>
              </a:tabLst>
              <a:defRPr/>
            </a:pPr>
            <a:r>
              <a:rPr lang="en-US" altLang="ja-JP" sz="1100">
                <a:latin typeface="Yu Gothic UI" panose="020B0500000000000000" pitchFamily="50" charset="-128"/>
                <a:ea typeface="Yu Gothic UI" panose="020B0500000000000000" pitchFamily="50" charset="-128"/>
              </a:rPr>
              <a:t>     </a:t>
            </a:r>
            <a:r>
              <a:rPr lang="ja-JP" altLang="en-US" sz="1100">
                <a:latin typeface="Yu Gothic UI" panose="020B0500000000000000" pitchFamily="50" charset="-128"/>
                <a:ea typeface="Yu Gothic UI" panose="020B0500000000000000" pitchFamily="50" charset="-128"/>
              </a:rPr>
              <a:t>把握等、維持管理に必要な道路情報の収集方法等を検討</a:t>
            </a:r>
            <a:endParaRPr lang="en-US" altLang="ja-JP" sz="1100">
              <a:latin typeface="Yu Gothic UI" panose="020B0500000000000000" pitchFamily="50" charset="-128"/>
              <a:ea typeface="Yu Gothic UI" panose="020B0500000000000000" pitchFamily="50" charset="-128"/>
            </a:endParaRPr>
          </a:p>
          <a:p>
            <a:pPr marL="172800" lvl="2" indent="-172800">
              <a:spcBef>
                <a:spcPts val="600"/>
              </a:spcBef>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この検討を踏まえ、次年度以降に具体的な取組を推進する。</a:t>
            </a:r>
            <a:endParaRPr lang="en-US" altLang="ja-JP" sz="1100">
              <a:latin typeface="Yu Gothic UI" panose="020B0500000000000000" pitchFamily="50" charset="-128"/>
              <a:ea typeface="Yu Gothic UI" panose="020B0500000000000000" pitchFamily="50" charset="-128"/>
            </a:endParaRPr>
          </a:p>
          <a:p>
            <a:pPr marL="172800" marR="0" lvl="2" indent="-172800" fontAlgn="auto">
              <a:spcAft>
                <a:spcPts val="600"/>
              </a:spcAft>
              <a:buClrTx/>
              <a:buSzTx/>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これらにより、維持管理の高度化が実現され、より安全・安心なまちづくりに寄与する。</a:t>
            </a:r>
            <a:endParaRPr lang="en-US" altLang="ja-JP" sz="1100">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26" name="ホームベース 30">
            <a:extLst>
              <a:ext uri="{FF2B5EF4-FFF2-40B4-BE49-F238E27FC236}">
                <a16:creationId xmlns:a16="http://schemas.microsoft.com/office/drawing/2014/main" id="{40FFBF48-387B-3A66-0546-3FB9EF3A95BB}"/>
              </a:ext>
            </a:extLst>
          </p:cNvPr>
          <p:cNvSpPr/>
          <p:nvPr/>
        </p:nvSpPr>
        <p:spPr>
          <a:xfrm>
            <a:off x="7164000" y="4995657"/>
            <a:ext cx="2088002" cy="44804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維持管理への活用</a:t>
            </a:r>
          </a:p>
        </p:txBody>
      </p:sp>
      <p:sp>
        <p:nvSpPr>
          <p:cNvPr id="39" name="テキスト ボックス 38">
            <a:extLst>
              <a:ext uri="{FF2B5EF4-FFF2-40B4-BE49-F238E27FC236}">
                <a16:creationId xmlns:a16="http://schemas.microsoft.com/office/drawing/2014/main" id="{29B1555F-842F-0D51-5037-F876288BD468}"/>
              </a:ext>
            </a:extLst>
          </p:cNvPr>
          <p:cNvSpPr txBox="1"/>
          <p:nvPr/>
        </p:nvSpPr>
        <p:spPr>
          <a:xfrm>
            <a:off x="4888715" y="5554596"/>
            <a:ext cx="972000" cy="465196"/>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道路情報の収集</a:t>
            </a:r>
            <a:endPar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40" name="ホームベース 30">
            <a:extLst>
              <a:ext uri="{FF2B5EF4-FFF2-40B4-BE49-F238E27FC236}">
                <a16:creationId xmlns:a16="http://schemas.microsoft.com/office/drawing/2014/main" id="{BD10DFC8-FCB4-5463-3246-23F0389DA210}"/>
              </a:ext>
            </a:extLst>
          </p:cNvPr>
          <p:cNvSpPr/>
          <p:nvPr/>
        </p:nvSpPr>
        <p:spPr>
          <a:xfrm>
            <a:off x="6102061" y="5565291"/>
            <a:ext cx="1044001" cy="444598"/>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道路情報収集方法の検討</a:t>
            </a:r>
            <a:endPar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41" name="ホームベース 30">
            <a:extLst>
              <a:ext uri="{FF2B5EF4-FFF2-40B4-BE49-F238E27FC236}">
                <a16:creationId xmlns:a16="http://schemas.microsoft.com/office/drawing/2014/main" id="{0D1465BD-6815-8717-C2FE-BF1890809C45}"/>
              </a:ext>
            </a:extLst>
          </p:cNvPr>
          <p:cNvSpPr/>
          <p:nvPr/>
        </p:nvSpPr>
        <p:spPr>
          <a:xfrm>
            <a:off x="7164001" y="5569259"/>
            <a:ext cx="1044001" cy="45139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ライブカメラ等の</a:t>
            </a:r>
            <a:endPar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設置</a:t>
            </a:r>
            <a:endPar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42" name="ホームベース 30">
            <a:extLst>
              <a:ext uri="{FF2B5EF4-FFF2-40B4-BE49-F238E27FC236}">
                <a16:creationId xmlns:a16="http://schemas.microsoft.com/office/drawing/2014/main" id="{350A576B-0EB0-481F-3A3B-26058865AFF8}"/>
              </a:ext>
            </a:extLst>
          </p:cNvPr>
          <p:cNvSpPr/>
          <p:nvPr/>
        </p:nvSpPr>
        <p:spPr>
          <a:xfrm>
            <a:off x="8208001" y="5565291"/>
            <a:ext cx="1044001" cy="46311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道路情報収集</a:t>
            </a:r>
            <a:endPar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の実施</a:t>
            </a:r>
            <a:endPar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19" name="テキスト ボックス 18">
            <a:extLst>
              <a:ext uri="{FF2B5EF4-FFF2-40B4-BE49-F238E27FC236}">
                <a16:creationId xmlns:a16="http://schemas.microsoft.com/office/drawing/2014/main" id="{A6FB0CEF-92B1-7326-8519-DDF7186923DE}"/>
              </a:ext>
            </a:extLst>
          </p:cNvPr>
          <p:cNvSpPr txBox="1"/>
          <p:nvPr/>
        </p:nvSpPr>
        <p:spPr>
          <a:xfrm>
            <a:off x="1151707" y="4627288"/>
            <a:ext cx="3508461" cy="27539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r>
              <a:rPr kumimoji="0" lang="ja-JP" altLang="en-US" sz="105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夢洲南高架橋 </a:t>
            </a:r>
            <a:r>
              <a:rPr kumimoji="0" lang="en-US" altLang="ja-JP" sz="105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3</a:t>
            </a:r>
            <a:r>
              <a:rPr kumimoji="0" lang="ja-JP" altLang="en-US" sz="105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次元（</a:t>
            </a:r>
            <a:r>
              <a:rPr kumimoji="0" lang="en-US" altLang="ja-JP" sz="105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BIM/CIM</a:t>
            </a:r>
            <a:r>
              <a:rPr kumimoji="0" lang="ja-JP" altLang="en-US" sz="105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）モデル</a:t>
            </a:r>
          </a:p>
        </p:txBody>
      </p:sp>
      <p:pic>
        <p:nvPicPr>
          <p:cNvPr id="21" name="図 20">
            <a:extLst>
              <a:ext uri="{FF2B5EF4-FFF2-40B4-BE49-F238E27FC236}">
                <a16:creationId xmlns:a16="http://schemas.microsoft.com/office/drawing/2014/main" id="{B42ED3AC-70D4-2FA1-F2A2-BDD7005E5D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9099" y="3501000"/>
            <a:ext cx="2961464" cy="1137272"/>
          </a:xfrm>
          <a:prstGeom prst="rect">
            <a:avLst/>
          </a:prstGeom>
        </p:spPr>
      </p:pic>
      <p:sp>
        <p:nvSpPr>
          <p:cNvPr id="28" name="テキスト ボックス 27">
            <a:extLst>
              <a:ext uri="{FF2B5EF4-FFF2-40B4-BE49-F238E27FC236}">
                <a16:creationId xmlns:a16="http://schemas.microsoft.com/office/drawing/2014/main" id="{B9A23B37-04AD-FDB8-43DC-4230D7323663}"/>
              </a:ext>
            </a:extLst>
          </p:cNvPr>
          <p:cNvSpPr txBox="1"/>
          <p:nvPr/>
        </p:nvSpPr>
        <p:spPr>
          <a:xfrm>
            <a:off x="1290152" y="6391265"/>
            <a:ext cx="3508461" cy="27539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r>
              <a:rPr kumimoji="0" lang="ja-JP" altLang="en-US" sz="105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ライブカメラの映像（舞洲東交差点）</a:t>
            </a:r>
          </a:p>
        </p:txBody>
      </p:sp>
      <p:grpSp>
        <p:nvGrpSpPr>
          <p:cNvPr id="29" name="グループ化 28">
            <a:extLst>
              <a:ext uri="{FF2B5EF4-FFF2-40B4-BE49-F238E27FC236}">
                <a16:creationId xmlns:a16="http://schemas.microsoft.com/office/drawing/2014/main" id="{311D9B1F-8B0C-42C7-9D88-B19BDD2C405C}"/>
              </a:ext>
            </a:extLst>
          </p:cNvPr>
          <p:cNvGrpSpPr/>
          <p:nvPr/>
        </p:nvGrpSpPr>
        <p:grpSpPr>
          <a:xfrm>
            <a:off x="1208095" y="4995235"/>
            <a:ext cx="2666667" cy="1405685"/>
            <a:chOff x="3380095" y="2599872"/>
            <a:chExt cx="3145809" cy="1658256"/>
          </a:xfrm>
        </p:grpSpPr>
        <p:pic>
          <p:nvPicPr>
            <p:cNvPr id="44" name="図 43">
              <a:extLst>
                <a:ext uri="{FF2B5EF4-FFF2-40B4-BE49-F238E27FC236}">
                  <a16:creationId xmlns:a16="http://schemas.microsoft.com/office/drawing/2014/main" id="{73FAF778-8EA5-8E97-0FFB-AD77994EDB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0095" y="2599872"/>
              <a:ext cx="3145809" cy="1658256"/>
            </a:xfrm>
            <a:prstGeom prst="rect">
              <a:avLst/>
            </a:prstGeom>
          </p:spPr>
        </p:pic>
        <p:sp>
          <p:nvSpPr>
            <p:cNvPr id="45" name="正方形/長方形 44">
              <a:extLst>
                <a:ext uri="{FF2B5EF4-FFF2-40B4-BE49-F238E27FC236}">
                  <a16:creationId xmlns:a16="http://schemas.microsoft.com/office/drawing/2014/main" id="{1AA7D8BF-50B7-95EB-B5E3-39C3FF46E4B9}"/>
                </a:ext>
              </a:extLst>
            </p:cNvPr>
            <p:cNvSpPr/>
            <p:nvPr/>
          </p:nvSpPr>
          <p:spPr>
            <a:xfrm>
              <a:off x="5853838" y="3611566"/>
              <a:ext cx="427357" cy="2929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46" name="正方形/長方形 45">
              <a:extLst>
                <a:ext uri="{FF2B5EF4-FFF2-40B4-BE49-F238E27FC236}">
                  <a16:creationId xmlns:a16="http://schemas.microsoft.com/office/drawing/2014/main" id="{23C6DCCE-9F21-BC08-0496-45E655814866}"/>
                </a:ext>
              </a:extLst>
            </p:cNvPr>
            <p:cNvSpPr/>
            <p:nvPr/>
          </p:nvSpPr>
          <p:spPr>
            <a:xfrm>
              <a:off x="5153188" y="3216538"/>
              <a:ext cx="427357" cy="2929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grpSp>
      <p:graphicFrame>
        <p:nvGraphicFramePr>
          <p:cNvPr id="2" name="Table 4">
            <a:extLst>
              <a:ext uri="{FF2B5EF4-FFF2-40B4-BE49-F238E27FC236}">
                <a16:creationId xmlns:a16="http://schemas.microsoft.com/office/drawing/2014/main" id="{C2EE86CD-E146-77EA-D01A-8AE33F788089}"/>
              </a:ext>
            </a:extLst>
          </p:cNvPr>
          <p:cNvGraphicFramePr>
            <a:graphicFrameLocks noGrp="1"/>
          </p:cNvGraphicFramePr>
          <p:nvPr>
            <p:extLst>
              <p:ext uri="{D42A27DB-BD31-4B8C-83A1-F6EECF244321}">
                <p14:modId xmlns:p14="http://schemas.microsoft.com/office/powerpoint/2010/main" val="4279375354"/>
              </p:ext>
            </p:extLst>
          </p:nvPr>
        </p:nvGraphicFramePr>
        <p:xfrm>
          <a:off x="6152210" y="2829535"/>
          <a:ext cx="3258301" cy="1327358"/>
        </p:xfrm>
        <a:graphic>
          <a:graphicData uri="http://schemas.openxmlformats.org/drawingml/2006/table">
            <a:tbl>
              <a:tblPr firstRow="1" bandRow="1">
                <a:tableStyleId>{5C22544A-7EE6-4342-B048-85BDC9FD1C3A}</a:tableStyleId>
              </a:tblPr>
              <a:tblGrid>
                <a:gridCol w="1127369">
                  <a:extLst>
                    <a:ext uri="{9D8B030D-6E8A-4147-A177-3AD203B41FA5}">
                      <a16:colId xmlns:a16="http://schemas.microsoft.com/office/drawing/2014/main" val="3689004822"/>
                    </a:ext>
                  </a:extLst>
                </a:gridCol>
                <a:gridCol w="2130932">
                  <a:extLst>
                    <a:ext uri="{9D8B030D-6E8A-4147-A177-3AD203B41FA5}">
                      <a16:colId xmlns:a16="http://schemas.microsoft.com/office/drawing/2014/main" val="3110117265"/>
                    </a:ext>
                  </a:extLst>
                </a:gridCol>
              </a:tblGrid>
              <a:tr h="287160">
                <a:tc>
                  <a:txBody>
                    <a:bodyPr/>
                    <a:lstStyle/>
                    <a:p>
                      <a:pPr lvl="0">
                        <a:buNone/>
                      </a:pPr>
                      <a:r>
                        <a:rPr lang="en-US" sz="1050" b="0">
                          <a:solidFill>
                            <a:schemeClr val="bg1"/>
                          </a:solidFill>
                          <a:latin typeface="Yu Gothic UI"/>
                        </a:rPr>
                        <a:t>2023</a:t>
                      </a:r>
                      <a:r>
                        <a:rPr lang="ja-JP" altLang="en-US" sz="1050" b="0">
                          <a:solidFill>
                            <a:schemeClr val="bg1"/>
                          </a:solidFill>
                          <a:latin typeface="Yu Gothic UI"/>
                        </a:rPr>
                        <a:t>年度現在</a:t>
                      </a:r>
                      <a:endParaRPr lang="en-US" sz="105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solidFill>
                            <a:schemeClr val="tx1"/>
                          </a:solidFill>
                          <a:latin typeface="Yu Gothic UI" panose="020B0500000000000000" pitchFamily="50" charset="-128"/>
                          <a:ea typeface="Yu Gothic UI" panose="020B0500000000000000" pitchFamily="50" charset="-128"/>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279988684"/>
                  </a:ext>
                </a:extLst>
              </a:tr>
              <a:tr h="400512">
                <a:tc>
                  <a:txBody>
                    <a:bodyPr/>
                    <a:lstStyle/>
                    <a:p>
                      <a:pPr lvl="0">
                        <a:buNone/>
                      </a:pPr>
                      <a:r>
                        <a:rPr lang="en-US" sz="1050" b="0">
                          <a:solidFill>
                            <a:schemeClr val="bg1"/>
                          </a:solidFill>
                          <a:latin typeface="Yu Gothic UI"/>
                        </a:rPr>
                        <a:t>2024</a:t>
                      </a:r>
                      <a:r>
                        <a:rPr lang="ja-JP" altLang="en-US" sz="1050" b="0">
                          <a:solidFill>
                            <a:schemeClr val="bg1"/>
                          </a:solidFill>
                          <a:latin typeface="Yu Gothic UI"/>
                        </a:rPr>
                        <a:t>年度</a:t>
                      </a:r>
                      <a:endParaRPr lang="en-US" sz="105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latin typeface="Yu Gothic UI" panose="020B0500000000000000" pitchFamily="50" charset="-128"/>
                          <a:ea typeface="Yu Gothic UI" panose="020B0500000000000000" pitchFamily="50" charset="-128"/>
                        </a:rPr>
                        <a:t>主要な道路の</a:t>
                      </a:r>
                      <a:r>
                        <a:rPr kumimoji="1" lang="en-US" altLang="ja-JP" sz="900">
                          <a:solidFill>
                            <a:schemeClr val="tx1"/>
                          </a:solidFill>
                          <a:latin typeface="Yu Gothic UI" panose="020B0500000000000000" pitchFamily="50" charset="-128"/>
                          <a:ea typeface="Yu Gothic UI" panose="020B0500000000000000" pitchFamily="50" charset="-128"/>
                        </a:rPr>
                        <a:t>3</a:t>
                      </a:r>
                      <a:r>
                        <a:rPr kumimoji="1" lang="ja-JP" altLang="en-US" sz="900">
                          <a:solidFill>
                            <a:schemeClr val="tx1"/>
                          </a:solidFill>
                          <a:latin typeface="Yu Gothic UI" panose="020B0500000000000000" pitchFamily="50" charset="-128"/>
                          <a:ea typeface="Yu Gothic UI" panose="020B0500000000000000" pitchFamily="50" charset="-128"/>
                        </a:rPr>
                        <a:t>次元データ作成</a:t>
                      </a:r>
                      <a:endParaRPr kumimoji="1" lang="en-US" altLang="ja-JP" sz="900">
                        <a:solidFill>
                          <a:schemeClr val="tx1"/>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latin typeface="Yu Gothic UI" panose="020B0500000000000000" pitchFamily="50" charset="-128"/>
                          <a:ea typeface="Yu Gothic UI" panose="020B0500000000000000" pitchFamily="50" charset="-128"/>
                        </a:rPr>
                        <a:t>道路情報収集方法の抽出</a:t>
                      </a:r>
                      <a:endParaRPr kumimoji="1" lang="en-US" altLang="ja-JP" sz="900">
                        <a:solidFill>
                          <a:schemeClr val="tx1"/>
                        </a:solidFill>
                        <a:latin typeface="Yu Gothic UI" panose="020B0500000000000000" pitchFamily="50" charset="-128"/>
                        <a:ea typeface="Yu Gothic UI" panose="020B05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660173733"/>
                  </a:ext>
                </a:extLst>
              </a:tr>
              <a:tr h="352526">
                <a:tc>
                  <a:txBody>
                    <a:bodyPr/>
                    <a:lstStyle/>
                    <a:p>
                      <a:pPr lvl="0">
                        <a:buNone/>
                      </a:pPr>
                      <a:r>
                        <a:rPr lang="en-US" sz="1050" b="0">
                          <a:solidFill>
                            <a:schemeClr val="bg1"/>
                          </a:solidFill>
                          <a:latin typeface="Yu Gothic UI"/>
                        </a:rPr>
                        <a:t>2025</a:t>
                      </a:r>
                      <a:r>
                        <a:rPr lang="ja-JP" altLang="en-US" sz="1050" b="0">
                          <a:solidFill>
                            <a:schemeClr val="bg1"/>
                          </a:solidFill>
                          <a:latin typeface="Yu Gothic UI"/>
                        </a:rPr>
                        <a:t>年度</a:t>
                      </a:r>
                      <a:endParaRPr lang="en-US" sz="105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latin typeface="Yu Gothic UI" panose="020B0500000000000000" pitchFamily="50" charset="-128"/>
                          <a:ea typeface="Yu Gothic UI" panose="020B0500000000000000" pitchFamily="50" charset="-128"/>
                        </a:rPr>
                        <a:t>道路情報収集方法等の試験運用と検証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816512471"/>
                  </a:ext>
                </a:extLst>
              </a:tr>
              <a:tr h="287160">
                <a:tc>
                  <a:txBody>
                    <a:bodyPr/>
                    <a:lstStyle/>
                    <a:p>
                      <a:pPr lvl="0">
                        <a:buNone/>
                      </a:pPr>
                      <a:r>
                        <a:rPr lang="en-US" sz="1050" b="0">
                          <a:solidFill>
                            <a:schemeClr val="bg1"/>
                          </a:solidFill>
                          <a:latin typeface="Yu Gothic UI"/>
                        </a:rPr>
                        <a:t>2026</a:t>
                      </a:r>
                      <a:r>
                        <a:rPr lang="ja-JP" altLang="en-US" sz="1050" b="0">
                          <a:solidFill>
                            <a:schemeClr val="bg1"/>
                          </a:solidFill>
                          <a:latin typeface="Yu Gothic UI"/>
                        </a:rPr>
                        <a:t>年度</a:t>
                      </a:r>
                      <a:endParaRPr lang="en-US" sz="105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Yu Gothic UI" panose="020B0500000000000000" pitchFamily="50" charset="-128"/>
                          <a:ea typeface="Yu Gothic UI" panose="020B0500000000000000" pitchFamily="50" charset="-128"/>
                        </a:rPr>
                        <a:t>道路情報収集の実施</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926363888"/>
                  </a:ext>
                </a:extLst>
              </a:tr>
            </a:tbl>
          </a:graphicData>
        </a:graphic>
      </p:graphicFrame>
      <p:graphicFrame>
        <p:nvGraphicFramePr>
          <p:cNvPr id="12" name="表 11">
            <a:extLst>
              <a:ext uri="{FF2B5EF4-FFF2-40B4-BE49-F238E27FC236}">
                <a16:creationId xmlns:a16="http://schemas.microsoft.com/office/drawing/2014/main" id="{B7B75995-900A-8912-CB8B-54B5FF96FBBF}"/>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759155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新技術の導入</a:t>
            </a:r>
            <a:r>
              <a:rPr lang="ja-JP" altLang="en-US" sz="2000" b="1">
                <a:solidFill>
                  <a:srgbClr val="AF1932"/>
                </a:solidFill>
                <a:latin typeface="Avenir Next LT Pro"/>
                <a:ea typeface="Yu Gothic UI" panose="020B0500000000000000" pitchFamily="50" charset="-128"/>
              </a:rPr>
              <a:t>で</a:t>
            </a: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橋梁維持管理を効率化​</a:t>
            </a: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61666"/>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5" name="正方形/長方形 14">
            <a:extLst>
              <a:ext uri="{FF2B5EF4-FFF2-40B4-BE49-F238E27FC236}">
                <a16:creationId xmlns:a16="http://schemas.microsoft.com/office/drawing/2014/main" id="{D9C71383-3FC5-4AB0-A28E-CAC3299BF7AB}"/>
              </a:ext>
            </a:extLst>
          </p:cNvPr>
          <p:cNvSpPr/>
          <p:nvPr/>
        </p:nvSpPr>
        <p:spPr>
          <a:xfrm>
            <a:off x="6120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302965"/>
            <a:ext cx="972000" cy="559029"/>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新技術導入</a:t>
            </a:r>
            <a:endPar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47029" y="5302965"/>
            <a:ext cx="981095" cy="55902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点検マニュアル改定</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2135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新技術（ドローン等）を導入して効率的な点検を実施するとともに、画像診断など高度な損傷度の評価や</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健全性の診断による橋梁の安心・安全が確保できて</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いること。</a:t>
            </a: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0" marR="0" lvl="2" indent="0" algn="just" defTabSz="914400" rtl="0" eaLnBrk="1" fontAlgn="auto" latinLnBrk="0" hangingPunct="1">
              <a:lnSpc>
                <a:spcPct val="100000"/>
              </a:lnSpc>
              <a:spcBef>
                <a:spcPts val="0"/>
              </a:spcBef>
              <a:spcAft>
                <a:spcPts val="600"/>
              </a:spcAft>
              <a:buClrTx/>
              <a:buSzTx/>
              <a:buFontTx/>
              <a:buNone/>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75142"/>
            <a:ext cx="972000" cy="130150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9965" y="1963153"/>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ドローン等導入により作業時間や点検コストが削減されていること。</a:t>
            </a: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画像診断を活用した橋梁健全度評価が高度化されて</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6"/>
            <a:ext cx="972000" cy="84834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50" name="ホームベース 30">
            <a:extLst>
              <a:ext uri="{FF2B5EF4-FFF2-40B4-BE49-F238E27FC236}">
                <a16:creationId xmlns:a16="http://schemas.microsoft.com/office/drawing/2014/main" id="{A398CE64-797F-9DDF-7D30-89F4AADADCD7}"/>
              </a:ext>
            </a:extLst>
          </p:cNvPr>
          <p:cNvSpPr/>
          <p:nvPr/>
        </p:nvSpPr>
        <p:spPr>
          <a:xfrm>
            <a:off x="7181851" y="5301149"/>
            <a:ext cx="2034274" cy="5835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点検マニュアルに基づいた定期点検</a:t>
            </a:r>
            <a:endPar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の実施</a:t>
            </a:r>
          </a:p>
        </p:txBody>
      </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marR="0" lvl="2" indent="0" algn="l" defTabSz="914400" rtl="0" eaLnBrk="1" fontAlgn="auto" latinLnBrk="0" hangingPunct="1">
              <a:lnSpc>
                <a:spcPct val="100000"/>
              </a:lnSpc>
              <a:spcBef>
                <a:spcPts val="0"/>
              </a:spcBef>
              <a:spcAft>
                <a:spcPts val="488"/>
              </a:spcAft>
              <a:buClrTx/>
              <a:buSzTx/>
              <a:buFontTx/>
              <a:buNone/>
              <a:tabLst>
                <a:tab pos="294084"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pic>
        <p:nvPicPr>
          <p:cNvPr id="18" name="図 17">
            <a:extLst>
              <a:ext uri="{FF2B5EF4-FFF2-40B4-BE49-F238E27FC236}">
                <a16:creationId xmlns:a16="http://schemas.microsoft.com/office/drawing/2014/main" id="{A67A9203-2FD3-E15A-D708-E3EB4A2A87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50488" y="5212555"/>
            <a:ext cx="1657098" cy="1302545"/>
          </a:xfrm>
          <a:prstGeom prst="rect">
            <a:avLst/>
          </a:prstGeom>
          <a:noFill/>
          <a:ln>
            <a:solidFill>
              <a:schemeClr val="tx1"/>
            </a:solidFill>
          </a:ln>
        </p:spPr>
      </p:pic>
      <p:pic>
        <p:nvPicPr>
          <p:cNvPr id="21" name="図 20">
            <a:extLst>
              <a:ext uri="{FF2B5EF4-FFF2-40B4-BE49-F238E27FC236}">
                <a16:creationId xmlns:a16="http://schemas.microsoft.com/office/drawing/2014/main" id="{8B619681-0E90-115E-0240-F163AAAD041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350488" y="3704799"/>
            <a:ext cx="1622793" cy="1270455"/>
          </a:xfrm>
          <a:prstGeom prst="rect">
            <a:avLst/>
          </a:prstGeom>
          <a:noFill/>
          <a:ln>
            <a:solidFill>
              <a:schemeClr val="tx1"/>
            </a:solidFill>
          </a:ln>
        </p:spPr>
      </p:pic>
      <p:pic>
        <p:nvPicPr>
          <p:cNvPr id="26" name="図 25">
            <a:extLst>
              <a:ext uri="{FF2B5EF4-FFF2-40B4-BE49-F238E27FC236}">
                <a16:creationId xmlns:a16="http://schemas.microsoft.com/office/drawing/2014/main" id="{B144E5C8-B894-6B91-55AC-CC377FBFBCE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57617" y="4571101"/>
            <a:ext cx="1780729" cy="1107704"/>
          </a:xfrm>
          <a:prstGeom prst="rect">
            <a:avLst/>
          </a:prstGeom>
          <a:ln>
            <a:solidFill>
              <a:schemeClr val="tx1"/>
            </a:solidFill>
          </a:ln>
        </p:spPr>
      </p:pic>
      <p:sp>
        <p:nvSpPr>
          <p:cNvPr id="28" name="楕円 27">
            <a:extLst>
              <a:ext uri="{FF2B5EF4-FFF2-40B4-BE49-F238E27FC236}">
                <a16:creationId xmlns:a16="http://schemas.microsoft.com/office/drawing/2014/main" id="{A0D67309-1172-3294-1681-82F481C8EFE3}"/>
              </a:ext>
            </a:extLst>
          </p:cNvPr>
          <p:cNvSpPr/>
          <p:nvPr/>
        </p:nvSpPr>
        <p:spPr>
          <a:xfrm>
            <a:off x="3454935" y="4950936"/>
            <a:ext cx="501165" cy="459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9" name="テキスト ボックス 28">
            <a:extLst>
              <a:ext uri="{FF2B5EF4-FFF2-40B4-BE49-F238E27FC236}">
                <a16:creationId xmlns:a16="http://schemas.microsoft.com/office/drawing/2014/main" id="{8D6A32DC-AC5B-694E-076B-18F13140DC90}"/>
              </a:ext>
            </a:extLst>
          </p:cNvPr>
          <p:cNvSpPr txBox="1"/>
          <p:nvPr/>
        </p:nvSpPr>
        <p:spPr>
          <a:xfrm>
            <a:off x="3491170" y="5683434"/>
            <a:ext cx="65563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venir Next LT Pro"/>
                <a:ea typeface="Yu Gothic UI"/>
                <a:cs typeface="+mn-cs"/>
              </a:rPr>
              <a:t>ドローン</a:t>
            </a:r>
          </a:p>
        </p:txBody>
      </p:sp>
      <p:sp>
        <p:nvSpPr>
          <p:cNvPr id="37" name="テキスト ボックス 36">
            <a:extLst>
              <a:ext uri="{FF2B5EF4-FFF2-40B4-BE49-F238E27FC236}">
                <a16:creationId xmlns:a16="http://schemas.microsoft.com/office/drawing/2014/main" id="{03BA85C5-0D3F-8F96-1FC6-378E1978E3B4}"/>
              </a:ext>
            </a:extLst>
          </p:cNvPr>
          <p:cNvSpPr txBox="1"/>
          <p:nvPr/>
        </p:nvSpPr>
        <p:spPr>
          <a:xfrm>
            <a:off x="721932" y="4974411"/>
            <a:ext cx="10121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venir Next LT Pro"/>
                <a:ea typeface="Yu Gothic UI"/>
                <a:cs typeface="+mn-cs"/>
              </a:rPr>
              <a:t>ロープアクセス</a:t>
            </a:r>
          </a:p>
        </p:txBody>
      </p:sp>
      <p:sp>
        <p:nvSpPr>
          <p:cNvPr id="38" name="テキスト ボックス 37">
            <a:extLst>
              <a:ext uri="{FF2B5EF4-FFF2-40B4-BE49-F238E27FC236}">
                <a16:creationId xmlns:a16="http://schemas.microsoft.com/office/drawing/2014/main" id="{80BF9B3D-7D9F-35BB-4F95-54206178181B}"/>
              </a:ext>
            </a:extLst>
          </p:cNvPr>
          <p:cNvSpPr txBox="1"/>
          <p:nvPr/>
        </p:nvSpPr>
        <p:spPr>
          <a:xfrm>
            <a:off x="581707" y="6476245"/>
            <a:ext cx="13042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venir Next LT Pro"/>
                <a:ea typeface="Yu Gothic UI"/>
                <a:cs typeface="+mn-cs"/>
              </a:rPr>
              <a:t>大型橋梁点検車</a:t>
            </a:r>
          </a:p>
        </p:txBody>
      </p:sp>
      <p:sp>
        <p:nvSpPr>
          <p:cNvPr id="39" name="矢印: 五方向 38">
            <a:extLst>
              <a:ext uri="{FF2B5EF4-FFF2-40B4-BE49-F238E27FC236}">
                <a16:creationId xmlns:a16="http://schemas.microsoft.com/office/drawing/2014/main" id="{E3BD0116-B976-D143-37D9-AA7787A62EDC}"/>
              </a:ext>
            </a:extLst>
          </p:cNvPr>
          <p:cNvSpPr/>
          <p:nvPr/>
        </p:nvSpPr>
        <p:spPr>
          <a:xfrm>
            <a:off x="2178924" y="4761915"/>
            <a:ext cx="547338" cy="792103"/>
          </a:xfrm>
          <a:prstGeom prst="homePlate">
            <a:avLst/>
          </a:prstGeom>
          <a:solidFill>
            <a:srgbClr val="AF1932"/>
          </a:solidFill>
          <a:ln>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graphicFrame>
        <p:nvGraphicFramePr>
          <p:cNvPr id="41" name="表 40">
            <a:extLst>
              <a:ext uri="{FF2B5EF4-FFF2-40B4-BE49-F238E27FC236}">
                <a16:creationId xmlns:a16="http://schemas.microsoft.com/office/drawing/2014/main" id="{D56B9923-2430-2593-C0EC-CDCC7FAD4364}"/>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42" name="正方形/長方形 41">
            <a:extLst>
              <a:ext uri="{FF2B5EF4-FFF2-40B4-BE49-F238E27FC236}">
                <a16:creationId xmlns:a16="http://schemas.microsoft.com/office/drawing/2014/main" id="{9AE3388B-5641-43AE-CBBE-24858F4A9AA2}"/>
              </a:ext>
            </a:extLst>
          </p:cNvPr>
          <p:cNvSpPr/>
          <p:nvPr/>
        </p:nvSpPr>
        <p:spPr>
          <a:xfrm>
            <a:off x="7164000" y="4907883"/>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43" name="正方形/長方形 42">
            <a:extLst>
              <a:ext uri="{FF2B5EF4-FFF2-40B4-BE49-F238E27FC236}">
                <a16:creationId xmlns:a16="http://schemas.microsoft.com/office/drawing/2014/main" id="{7691C518-9F29-294C-1978-2C72DEEEA397}"/>
              </a:ext>
            </a:extLst>
          </p:cNvPr>
          <p:cNvSpPr/>
          <p:nvPr/>
        </p:nvSpPr>
        <p:spPr>
          <a:xfrm>
            <a:off x="8208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graphicFrame>
        <p:nvGraphicFramePr>
          <p:cNvPr id="45" name="Table 4">
            <a:extLst>
              <a:ext uri="{FF2B5EF4-FFF2-40B4-BE49-F238E27FC236}">
                <a16:creationId xmlns:a16="http://schemas.microsoft.com/office/drawing/2014/main" id="{26A7AC9A-09E6-F4CE-56CE-0474D1E8FC0D}"/>
              </a:ext>
            </a:extLst>
          </p:cNvPr>
          <p:cNvGraphicFramePr>
            <a:graphicFrameLocks noGrp="1"/>
          </p:cNvGraphicFramePr>
          <p:nvPr>
            <p:extLst>
              <p:ext uri="{D42A27DB-BD31-4B8C-83A1-F6EECF244321}">
                <p14:modId xmlns:p14="http://schemas.microsoft.com/office/powerpoint/2010/main" val="327265415"/>
              </p:ext>
            </p:extLst>
          </p:nvPr>
        </p:nvGraphicFramePr>
        <p:xfrm>
          <a:off x="6108705" y="2982683"/>
          <a:ext cx="3301996" cy="1193960"/>
        </p:xfrm>
        <a:graphic>
          <a:graphicData uri="http://schemas.openxmlformats.org/drawingml/2006/table">
            <a:tbl>
              <a:tblPr firstRow="1" bandRow="1">
                <a:tableStyleId>{5C22544A-7EE6-4342-B048-85BDC9FD1C3A}</a:tableStyleId>
              </a:tblPr>
              <a:tblGrid>
                <a:gridCol w="1166452">
                  <a:extLst>
                    <a:ext uri="{9D8B030D-6E8A-4147-A177-3AD203B41FA5}">
                      <a16:colId xmlns:a16="http://schemas.microsoft.com/office/drawing/2014/main" val="3689004822"/>
                    </a:ext>
                  </a:extLst>
                </a:gridCol>
                <a:gridCol w="2135544">
                  <a:extLst>
                    <a:ext uri="{9D8B030D-6E8A-4147-A177-3AD203B41FA5}">
                      <a16:colId xmlns:a16="http://schemas.microsoft.com/office/drawing/2014/main" val="3110117265"/>
                    </a:ext>
                  </a:extLst>
                </a:gridCol>
              </a:tblGrid>
              <a:tr h="298490">
                <a:tc>
                  <a:txBody>
                    <a:bodyPr/>
                    <a:lstStyle/>
                    <a:p>
                      <a:pPr lvl="0">
                        <a:buNone/>
                      </a:pPr>
                      <a:r>
                        <a:rPr lang="en-US" sz="900" b="0">
                          <a:solidFill>
                            <a:schemeClr val="bg1"/>
                          </a:solidFill>
                          <a:latin typeface="+mn-ea"/>
                          <a:ea typeface="+mn-ea"/>
                        </a:rPr>
                        <a:t>2023</a:t>
                      </a:r>
                      <a:r>
                        <a:rPr lang="ja-JP" altLang="en-US" sz="900" b="0">
                          <a:solidFill>
                            <a:schemeClr val="bg1"/>
                          </a:solidFill>
                          <a:latin typeface="+mn-ea"/>
                          <a:ea typeface="+mn-ea"/>
                        </a:rPr>
                        <a:t>年度現在</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algn="l"/>
                      <a:r>
                        <a:rPr kumimoji="1" lang="ja-JP" altLang="en-US" sz="900" b="0">
                          <a:solidFill>
                            <a:schemeClr val="tx1"/>
                          </a:solidFill>
                          <a:latin typeface="+mn-ea"/>
                          <a:ea typeface="+mn-ea"/>
                        </a:rPr>
                        <a:t>マニュアル改定素案の作成</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279988684"/>
                  </a:ext>
                </a:extLst>
              </a:tr>
              <a:tr h="298490">
                <a:tc>
                  <a:txBody>
                    <a:bodyPr/>
                    <a:lstStyle/>
                    <a:p>
                      <a:pPr lvl="0">
                        <a:buNone/>
                      </a:pPr>
                      <a:r>
                        <a:rPr lang="en-US" sz="900" b="0">
                          <a:solidFill>
                            <a:schemeClr val="bg1"/>
                          </a:solidFill>
                          <a:latin typeface="+mn-ea"/>
                          <a:ea typeface="+mn-ea"/>
                        </a:rPr>
                        <a:t>2024</a:t>
                      </a:r>
                      <a:r>
                        <a:rPr lang="ja-JP" altLang="en-US" sz="900" b="0">
                          <a:solidFill>
                            <a:schemeClr val="bg1"/>
                          </a:solidFill>
                          <a:latin typeface="+mn-ea"/>
                          <a:ea typeface="+mn-ea"/>
                        </a:rPr>
                        <a:t>年度</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latin typeface="+mn-ea"/>
                          <a:ea typeface="+mn-ea"/>
                        </a:rPr>
                        <a:t>マニュアル改定</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660173733"/>
                  </a:ext>
                </a:extLst>
              </a:tr>
              <a:tr h="298490">
                <a:tc>
                  <a:txBody>
                    <a:bodyPr/>
                    <a:lstStyle/>
                    <a:p>
                      <a:pPr lvl="0">
                        <a:buNone/>
                      </a:pPr>
                      <a:r>
                        <a:rPr lang="en-US" sz="900" b="0">
                          <a:solidFill>
                            <a:schemeClr val="bg1"/>
                          </a:solidFill>
                          <a:latin typeface="+mn-ea"/>
                          <a:ea typeface="+mn-ea"/>
                        </a:rPr>
                        <a:t>2025</a:t>
                      </a:r>
                      <a:r>
                        <a:rPr lang="ja-JP" altLang="en-US" sz="900" b="0">
                          <a:solidFill>
                            <a:schemeClr val="bg1"/>
                          </a:solidFill>
                          <a:latin typeface="+mn-ea"/>
                          <a:ea typeface="+mn-ea"/>
                        </a:rPr>
                        <a:t>年度</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rowSpan="2">
                  <a:txBody>
                    <a:bodyPr/>
                    <a:lstStyle/>
                    <a:p>
                      <a:pPr marL="0" marR="0" lvl="0" indent="0" algn="l">
                        <a:lnSpc>
                          <a:spcPct val="100000"/>
                        </a:lnSpc>
                        <a:spcBef>
                          <a:spcPts val="0"/>
                        </a:spcBef>
                        <a:spcAft>
                          <a:spcPts val="0"/>
                        </a:spcAft>
                        <a:buNone/>
                      </a:pPr>
                      <a:r>
                        <a:rPr lang="en-US" altLang="ja-JP" sz="900">
                          <a:solidFill>
                            <a:schemeClr val="tx1"/>
                          </a:solidFill>
                          <a:latin typeface="+mn-ea"/>
                          <a:ea typeface="+mn-ea"/>
                        </a:rPr>
                        <a:t>24</a:t>
                      </a:r>
                      <a:r>
                        <a:rPr lang="ja-JP" altLang="en-US" sz="900">
                          <a:solidFill>
                            <a:schemeClr val="tx1"/>
                          </a:solidFill>
                          <a:latin typeface="+mn-ea"/>
                          <a:ea typeface="+mn-ea"/>
                        </a:rPr>
                        <a:t>年度までの状況を踏まえて設定</a:t>
                      </a:r>
                      <a:endParaRPr lang="en-US" sz="900">
                        <a:solidFill>
                          <a:schemeClr val="tx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816512471"/>
                  </a:ext>
                </a:extLst>
              </a:tr>
              <a:tr h="298490">
                <a:tc>
                  <a:txBody>
                    <a:bodyPr/>
                    <a:lstStyle/>
                    <a:p>
                      <a:pPr lvl="0">
                        <a:buNone/>
                      </a:pPr>
                      <a:r>
                        <a:rPr lang="en-US" sz="900" b="0" dirty="0">
                          <a:solidFill>
                            <a:schemeClr val="bg1"/>
                          </a:solidFill>
                          <a:latin typeface="+mn-ea"/>
                          <a:ea typeface="+mn-ea"/>
                        </a:rPr>
                        <a:t>2026</a:t>
                      </a:r>
                      <a:r>
                        <a:rPr lang="ja-JP" altLang="en-US" sz="900" b="0" dirty="0">
                          <a:solidFill>
                            <a:schemeClr val="bg1"/>
                          </a:solidFill>
                          <a:latin typeface="+mn-ea"/>
                          <a:ea typeface="+mn-ea"/>
                        </a:rPr>
                        <a:t>年度</a:t>
                      </a:r>
                      <a:endParaRPr lang="en-US" sz="900" b="0" dirty="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vMerge="1">
                  <a:txBody>
                    <a:bodyPr/>
                    <a:lstStyle/>
                    <a:p>
                      <a:pPr lvl="0" algn="l">
                        <a:buNone/>
                      </a:pPr>
                      <a:endParaRPr lang="en-US" sz="10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926363888"/>
                  </a:ext>
                </a:extLst>
              </a:tr>
            </a:tbl>
          </a:graphicData>
        </a:graphic>
      </p:graphicFrame>
      <p:sp>
        <p:nvSpPr>
          <p:cNvPr id="4" name="正方形/長方形 3">
            <a:extLst>
              <a:ext uri="{FF2B5EF4-FFF2-40B4-BE49-F238E27FC236}">
                <a16:creationId xmlns:a16="http://schemas.microsoft.com/office/drawing/2014/main" id="{11158A41-2A6F-0190-E665-A63AB97A0156}"/>
              </a:ext>
            </a:extLst>
          </p:cNvPr>
          <p:cNvSpPr/>
          <p:nvPr/>
        </p:nvSpPr>
        <p:spPr>
          <a:xfrm>
            <a:off x="445010" y="1270800"/>
            <a:ext cx="4166484" cy="2262242"/>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本市</a:t>
            </a:r>
            <a:r>
              <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rPr>
              <a:t>管理橋梁において５年毎に定期点検を実施し、損傷度の把握や健全度の評価を行っているが、長大橋においては、ロープアクセスや大型橋梁点検車の使用が主な点検手法であり、多くの時間やコストが発生している</a:t>
            </a:r>
            <a:r>
              <a:rPr lang="ja-JP" altLang="en-US" sz="1100">
                <a:latin typeface="Yu Gothic UI" panose="020B0500000000000000" pitchFamily="50" charset="-128"/>
                <a:ea typeface="Yu Gothic UI" panose="020B0500000000000000" pitchFamily="50" charset="-128"/>
              </a:rPr>
              <a:t>。</a:t>
            </a:r>
            <a:endParaRPr lang="en-US" altLang="ja-JP" sz="1100">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rPr>
              <a:t>今年度、長大橋においてドローン等の最適な新技術を用いた点検手法等の基本検討を行っており、検討結果を基にマニュアルを改定し、そのマニュアルに基づき、点検を行う。</a:t>
            </a:r>
            <a:endParaRPr kumimoji="1" lang="en-US" altLang="ja-JP" sz="1100" b="0" i="0" u="none" strike="noStrike" kern="1200" cap="none" spc="0" normalizeH="0" baseline="0" noProof="0">
              <a:ln>
                <a:noFill/>
              </a:ln>
              <a:solidFill>
                <a:prstClr val="black"/>
              </a:solidFill>
              <a:effectLst/>
              <a:uLnTx/>
              <a:uFillTx/>
              <a:latin typeface="Avenir Next LT Pro"/>
              <a:ea typeface="Yu Gothic UI"/>
              <a:cs typeface="+mn-cs"/>
            </a:endParaRPr>
          </a:p>
          <a:p>
            <a:pPr marL="171450" lvl="2" indent="-171450">
              <a:spcAft>
                <a:spcPts val="600"/>
              </a:spcAft>
              <a:buFont typeface="Arial" panose="020B0604020202020204" pitchFamily="34" charset="0"/>
              <a:buChar char="•"/>
              <a:tabLst>
                <a:tab pos="361950" algn="l"/>
              </a:tabLst>
              <a:defRPr/>
            </a:pPr>
            <a:r>
              <a:rPr kumimoji="1" lang="ja-JP" altLang="en-US" sz="1100">
                <a:solidFill>
                  <a:prstClr val="black"/>
                </a:solidFill>
                <a:latin typeface="Avenir Next LT Pro"/>
                <a:ea typeface="Yu Gothic UI"/>
              </a:rPr>
              <a:t>こ</a:t>
            </a:r>
            <a:r>
              <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rPr>
              <a:t>れにより、点検時間・費用の削減が見込まれる。</a:t>
            </a:r>
            <a:endParaRPr kumimoji="1" lang="en-US" altLang="ja-JP" sz="1100" b="0" i="0" u="none" strike="noStrike" kern="1200" cap="none" spc="0" normalizeH="0" baseline="0" noProof="0">
              <a:ln>
                <a:noFill/>
              </a:ln>
              <a:solidFill>
                <a:prstClr val="black"/>
              </a:solidFill>
              <a:effectLst/>
              <a:uLnTx/>
              <a:uFillTx/>
              <a:latin typeface="Avenir Next LT Pro"/>
              <a:ea typeface="Yu Gothic UI"/>
              <a:cs typeface="+mn-cs"/>
            </a:endParaRPr>
          </a:p>
          <a:p>
            <a:pPr marL="171450" lvl="2" indent="-171450">
              <a:spcAft>
                <a:spcPts val="600"/>
              </a:spcAft>
              <a:buFont typeface="Arial" panose="020B0604020202020204" pitchFamily="34" charset="0"/>
              <a:buChar char="•"/>
              <a:tabLst>
                <a:tab pos="361950" algn="l"/>
              </a:tabLst>
              <a:defRPr/>
            </a:pPr>
            <a:r>
              <a:rPr kumimoji="1" lang="ja-JP" altLang="en-US" sz="1100">
                <a:solidFill>
                  <a:prstClr val="black"/>
                </a:solidFill>
                <a:latin typeface="Avenir Next LT Pro"/>
                <a:ea typeface="Yu Gothic UI"/>
              </a:rPr>
              <a:t>ま</a:t>
            </a:r>
            <a:r>
              <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rPr>
              <a:t>た、画像診断など高度な損傷度の把握や健全度の診断による橋梁の安心・安全の確保が期待できる。</a:t>
            </a:r>
            <a:endParaRPr lang="en-US" altLang="ja-JP" sz="110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64053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淀川左岸線（２期）事業におけるメタバースの活用​</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65</a:t>
            </a:fld>
            <a:endParaRPr kumimoji="1" lang="en-GB"/>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都市・まち</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61666"/>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204428"/>
            <a:ext cx="972000" cy="54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各種資料の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アーカイブ化</a:t>
            </a:r>
          </a:p>
        </p:txBody>
      </p:sp>
      <p:sp>
        <p:nvSpPr>
          <p:cNvPr id="19" name="テキスト ボックス 18">
            <a:extLst>
              <a:ext uri="{FF2B5EF4-FFF2-40B4-BE49-F238E27FC236}">
                <a16:creationId xmlns:a16="http://schemas.microsoft.com/office/drawing/2014/main" id="{8706E2D6-6881-4903-BD33-D5225E1A648A}"/>
              </a:ext>
            </a:extLst>
          </p:cNvPr>
          <p:cNvSpPr txBox="1"/>
          <p:nvPr/>
        </p:nvSpPr>
        <p:spPr>
          <a:xfrm>
            <a:off x="4860000" y="5830601"/>
            <a:ext cx="972000" cy="54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メタバース空間の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構築</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19999" y="5204488"/>
            <a:ext cx="1008125" cy="54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資料の</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デジタル化</a:t>
            </a:r>
          </a:p>
        </p:txBody>
      </p:sp>
      <p:sp>
        <p:nvSpPr>
          <p:cNvPr id="21" name="ホームベース 30">
            <a:extLst>
              <a:ext uri="{FF2B5EF4-FFF2-40B4-BE49-F238E27FC236}">
                <a16:creationId xmlns:a16="http://schemas.microsoft.com/office/drawing/2014/main" id="{561A15C5-3D9C-479B-B739-7CF6E5E211DF}"/>
              </a:ext>
            </a:extLst>
          </p:cNvPr>
          <p:cNvSpPr/>
          <p:nvPr/>
        </p:nvSpPr>
        <p:spPr>
          <a:xfrm>
            <a:off x="6119999" y="5844205"/>
            <a:ext cx="1008125" cy="54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空間</a:t>
            </a:r>
            <a:r>
              <a:rPr kumimoji="1" lang="ja-JP" altLang="en-US" sz="900">
                <a:solidFill>
                  <a:srgbClr val="000000"/>
                </a:solidFill>
                <a:latin typeface="Yu Gothic UI" panose="020B0500000000000000" pitchFamily="50" charset="-128"/>
                <a:ea typeface="Yu Gothic UI" panose="020B0500000000000000" pitchFamily="50" charset="-128"/>
              </a:rPr>
              <a:t>構築</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23974" y="1296000"/>
            <a:ext cx="3530386"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lnSpc>
                <a:spcPts val="1200"/>
              </a:lnSpc>
              <a:buFont typeface="Arial" panose="020B0604020202020204" pitchFamily="34" charset="0"/>
              <a:buChar char="•"/>
              <a:tabLst>
                <a:tab pos="361950" algn="l"/>
              </a:tabLst>
              <a:defRPr/>
            </a:pPr>
            <a:r>
              <a:rPr lang="ja-JP" altLang="en-US" sz="1100" b="1">
                <a:ea typeface="Yu Gothic UI" panose="020B0500000000000000" pitchFamily="50" charset="-128"/>
              </a:rPr>
              <a:t>住民等の合意形成、関係機関との連携等の効率化を図れていること。</a:t>
            </a:r>
            <a:endParaRPr lang="en-US" altLang="ja-JP" sz="1100" b="1">
              <a:ea typeface="Yu Gothic UI" panose="020B0500000000000000" pitchFamily="50" charset="-128"/>
            </a:endParaRPr>
          </a:p>
          <a:p>
            <a:pPr marL="171450" lvl="2" indent="-171450">
              <a:lnSpc>
                <a:spcPts val="1200"/>
              </a:lnSpc>
              <a:buFont typeface="Arial" panose="020B0604020202020204" pitchFamily="34" charset="0"/>
              <a:buChar char="•"/>
              <a:tabLst>
                <a:tab pos="361950" algn="l"/>
              </a:tabLst>
              <a:defRPr/>
            </a:pPr>
            <a:r>
              <a:rPr lang="ja-JP" altLang="en-US" sz="1100" b="1">
                <a:ea typeface="Yu Gothic UI" panose="020B0500000000000000" pitchFamily="50" charset="-128"/>
              </a:rPr>
              <a:t>職員研修のツールとして活用し、理解が深まっていること。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47902"/>
            <a:ext cx="972000" cy="154793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42608" y="2021079"/>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lnSpc>
                <a:spcPts val="1200"/>
              </a:lnSpc>
              <a:buFont typeface="Arial" panose="020B0604020202020204" pitchFamily="34" charset="0"/>
              <a:buChar char="•"/>
              <a:tabLst>
                <a:tab pos="361950" algn="l"/>
              </a:tabLst>
              <a:defRPr/>
            </a:pPr>
            <a:r>
              <a:rPr lang="ja-JP" altLang="en-US" sz="1100" b="1">
                <a:ea typeface="Yu Gothic UI" panose="020B0500000000000000" pitchFamily="50" charset="-128"/>
              </a:rPr>
              <a:t>協議・連携等の負担が軽減されていること。</a:t>
            </a:r>
          </a:p>
          <a:p>
            <a:pPr marL="171450" lvl="2" indent="-171450">
              <a:lnSpc>
                <a:spcPts val="1200"/>
              </a:lnSpc>
              <a:buFont typeface="Arial" panose="020B0604020202020204" pitchFamily="34" charset="0"/>
              <a:buChar char="•"/>
              <a:tabLst>
                <a:tab pos="361950" algn="l"/>
              </a:tabLst>
              <a:defRPr/>
            </a:pPr>
            <a:r>
              <a:rPr lang="ja-JP" altLang="en-US" sz="1100" b="1">
                <a:ea typeface="Yu Gothic UI" panose="020B0500000000000000" pitchFamily="50" charset="-128"/>
              </a:rPr>
              <a:t>リアルタイムで情報共有することにより対応が迅速化すること。</a:t>
            </a:r>
          </a:p>
          <a:p>
            <a:pPr marL="171450" lvl="2" indent="-171450">
              <a:lnSpc>
                <a:spcPts val="1200"/>
              </a:lnSpc>
              <a:buFont typeface="Arial" panose="020B0604020202020204" pitchFamily="34" charset="0"/>
              <a:buChar char="•"/>
              <a:tabLst>
                <a:tab pos="361950" algn="l"/>
              </a:tabLst>
              <a:defRPr/>
            </a:pPr>
            <a:r>
              <a:rPr lang="ja-JP" altLang="en-US" sz="1100" b="1">
                <a:ea typeface="Yu Gothic UI" panose="020B0500000000000000" pitchFamily="50" charset="-128"/>
              </a:rPr>
              <a:t>研修が高度化・最適化していること。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75249"/>
            <a:ext cx="972000" cy="78647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6" name="ホームベース 30">
            <a:extLst>
              <a:ext uri="{FF2B5EF4-FFF2-40B4-BE49-F238E27FC236}">
                <a16:creationId xmlns:a16="http://schemas.microsoft.com/office/drawing/2014/main" id="{A11EE53B-9036-7E30-C2DB-267C94A9D710}"/>
              </a:ext>
            </a:extLst>
          </p:cNvPr>
          <p:cNvSpPr/>
          <p:nvPr/>
        </p:nvSpPr>
        <p:spPr>
          <a:xfrm>
            <a:off x="7164000" y="5204488"/>
            <a:ext cx="1008125" cy="54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データの</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カテゴライズ</a:t>
            </a:r>
          </a:p>
        </p:txBody>
      </p:sp>
      <p:sp>
        <p:nvSpPr>
          <p:cNvPr id="12" name="ホームベース 30">
            <a:extLst>
              <a:ext uri="{FF2B5EF4-FFF2-40B4-BE49-F238E27FC236}">
                <a16:creationId xmlns:a16="http://schemas.microsoft.com/office/drawing/2014/main" id="{73EC6921-2499-0302-2CB6-0EC35CEB7A23}"/>
              </a:ext>
            </a:extLst>
          </p:cNvPr>
          <p:cNvSpPr/>
          <p:nvPr/>
        </p:nvSpPr>
        <p:spPr>
          <a:xfrm>
            <a:off x="7164000" y="5844205"/>
            <a:ext cx="1008125" cy="54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試行運用</a:t>
            </a:r>
          </a:p>
        </p:txBody>
      </p:sp>
      <p:sp>
        <p:nvSpPr>
          <p:cNvPr id="18" name="ホームベース 30">
            <a:extLst>
              <a:ext uri="{FF2B5EF4-FFF2-40B4-BE49-F238E27FC236}">
                <a16:creationId xmlns:a16="http://schemas.microsoft.com/office/drawing/2014/main" id="{9D04758F-3678-754F-AAB4-98C6E3B1AEE8}"/>
              </a:ext>
            </a:extLst>
          </p:cNvPr>
          <p:cNvSpPr/>
          <p:nvPr/>
        </p:nvSpPr>
        <p:spPr>
          <a:xfrm>
            <a:off x="8209900" y="5204487"/>
            <a:ext cx="1008125" cy="116611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更新・保守</a:t>
            </a:r>
          </a:p>
        </p:txBody>
      </p:sp>
      <p:graphicFrame>
        <p:nvGraphicFramePr>
          <p:cNvPr id="28" name="Table 4">
            <a:extLst>
              <a:ext uri="{FF2B5EF4-FFF2-40B4-BE49-F238E27FC236}">
                <a16:creationId xmlns:a16="http://schemas.microsoft.com/office/drawing/2014/main" id="{E4F290DE-0E50-A218-B083-3BADA77E7619}"/>
              </a:ext>
            </a:extLst>
          </p:cNvPr>
          <p:cNvGraphicFramePr>
            <a:graphicFrameLocks noGrp="1"/>
          </p:cNvGraphicFramePr>
          <p:nvPr>
            <p:extLst>
              <p:ext uri="{D42A27DB-BD31-4B8C-83A1-F6EECF244321}">
                <p14:modId xmlns:p14="http://schemas.microsoft.com/office/powerpoint/2010/main" val="3991831092"/>
              </p:ext>
            </p:extLst>
          </p:nvPr>
        </p:nvGraphicFramePr>
        <p:xfrm>
          <a:off x="6062068" y="2973348"/>
          <a:ext cx="3348633" cy="1422488"/>
        </p:xfrm>
        <a:graphic>
          <a:graphicData uri="http://schemas.openxmlformats.org/drawingml/2006/table">
            <a:tbl>
              <a:tblPr firstRow="1" bandRow="1">
                <a:tableStyleId>{5C22544A-7EE6-4342-B048-85BDC9FD1C3A}</a:tableStyleId>
              </a:tblPr>
              <a:tblGrid>
                <a:gridCol w="1006336">
                  <a:extLst>
                    <a:ext uri="{9D8B030D-6E8A-4147-A177-3AD203B41FA5}">
                      <a16:colId xmlns:a16="http://schemas.microsoft.com/office/drawing/2014/main" val="3689004822"/>
                    </a:ext>
                  </a:extLst>
                </a:gridCol>
                <a:gridCol w="2342297">
                  <a:extLst>
                    <a:ext uri="{9D8B030D-6E8A-4147-A177-3AD203B41FA5}">
                      <a16:colId xmlns:a16="http://schemas.microsoft.com/office/drawing/2014/main" val="3110117265"/>
                    </a:ext>
                  </a:extLst>
                </a:gridCol>
              </a:tblGrid>
              <a:tr h="345484">
                <a:tc>
                  <a:txBody>
                    <a:bodyPr/>
                    <a:lstStyle/>
                    <a:p>
                      <a:pPr lvl="0">
                        <a:buNone/>
                      </a:pPr>
                      <a:r>
                        <a:rPr lang="en-US" sz="900" b="0">
                          <a:solidFill>
                            <a:schemeClr val="bg1"/>
                          </a:solidFill>
                          <a:latin typeface="+mn-ea"/>
                          <a:ea typeface="+mn-ea"/>
                        </a:rPr>
                        <a:t>2023</a:t>
                      </a:r>
                      <a:r>
                        <a:rPr lang="ja-JP" altLang="en-US" sz="900" b="0">
                          <a:solidFill>
                            <a:schemeClr val="bg1"/>
                          </a:solidFill>
                          <a:latin typeface="+mn-ea"/>
                          <a:ea typeface="+mn-ea"/>
                        </a:rPr>
                        <a:t>年度現在</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r>
                        <a:rPr lang="en-US" sz="900" b="0">
                          <a:solidFill>
                            <a:schemeClr val="tx1"/>
                          </a:solidFill>
                          <a:latin typeface="+mn-ea"/>
                          <a:ea typeface="+mn-ea"/>
                        </a:rPr>
                        <a:t>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279988684"/>
                  </a:ext>
                </a:extLst>
              </a:tr>
              <a:tr h="314298">
                <a:tc>
                  <a:txBody>
                    <a:bodyPr/>
                    <a:lstStyle/>
                    <a:p>
                      <a:pPr lvl="0">
                        <a:buNone/>
                      </a:pPr>
                      <a:r>
                        <a:rPr lang="en-US" sz="900" b="0">
                          <a:solidFill>
                            <a:schemeClr val="bg1"/>
                          </a:solidFill>
                          <a:latin typeface="+mn-ea"/>
                          <a:ea typeface="+mn-ea"/>
                        </a:rPr>
                        <a:t>2024</a:t>
                      </a:r>
                      <a:r>
                        <a:rPr lang="ja-JP" altLang="en-US" sz="900" b="0">
                          <a:solidFill>
                            <a:schemeClr val="bg1"/>
                          </a:solidFill>
                          <a:latin typeface="+mn-ea"/>
                          <a:ea typeface="+mn-ea"/>
                        </a:rPr>
                        <a:t>年度</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a:lnSpc>
                          <a:spcPct val="100000"/>
                        </a:lnSpc>
                        <a:spcBef>
                          <a:spcPts val="0"/>
                        </a:spcBef>
                        <a:spcAft>
                          <a:spcPts val="0"/>
                        </a:spcAft>
                        <a:buNone/>
                      </a:pPr>
                      <a:r>
                        <a:rPr lang="ja-JP" altLang="en-US" sz="900" b="0" i="0" u="none" strike="noStrike" noProof="0">
                          <a:solidFill>
                            <a:schemeClr val="tx1"/>
                          </a:solidFill>
                          <a:latin typeface="+mn-ea"/>
                          <a:ea typeface="+mn-ea"/>
                        </a:rPr>
                        <a:t>資料のデジタル化</a:t>
                      </a:r>
                      <a:endParaRPr lang="en-US" altLang="ja-JP" sz="900" b="0" i="0" u="none" strike="noStrike" noProof="0">
                        <a:solidFill>
                          <a:schemeClr val="tx1"/>
                        </a:solidFill>
                        <a:latin typeface="+mn-ea"/>
                        <a:ea typeface="+mn-ea"/>
                      </a:endParaRPr>
                    </a:p>
                    <a:p>
                      <a:pPr marL="0" marR="0" lvl="0" indent="0" algn="l">
                        <a:lnSpc>
                          <a:spcPct val="100000"/>
                        </a:lnSpc>
                        <a:spcBef>
                          <a:spcPts val="0"/>
                        </a:spcBef>
                        <a:spcAft>
                          <a:spcPts val="0"/>
                        </a:spcAft>
                        <a:buNone/>
                      </a:pPr>
                      <a:r>
                        <a:rPr lang="ja-JP" altLang="en-US" sz="900" b="0" i="0" u="none" strike="noStrike" noProof="0">
                          <a:solidFill>
                            <a:schemeClr val="tx1"/>
                          </a:solidFill>
                          <a:latin typeface="+mn-ea"/>
                          <a:ea typeface="+mn-ea"/>
                        </a:rPr>
                        <a:t>メタバース空間の構築</a:t>
                      </a:r>
                      <a:endParaRPr lang="en-US" sz="90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660173733"/>
                  </a:ext>
                </a:extLst>
              </a:tr>
              <a:tr h="345484">
                <a:tc>
                  <a:txBody>
                    <a:bodyPr/>
                    <a:lstStyle/>
                    <a:p>
                      <a:pPr lvl="0">
                        <a:buNone/>
                      </a:pPr>
                      <a:r>
                        <a:rPr lang="en-US" sz="900" b="0">
                          <a:solidFill>
                            <a:schemeClr val="bg1"/>
                          </a:solidFill>
                          <a:latin typeface="+mn-ea"/>
                          <a:ea typeface="+mn-ea"/>
                        </a:rPr>
                        <a:t>2025</a:t>
                      </a:r>
                      <a:r>
                        <a:rPr lang="ja-JP" altLang="en-US" sz="900" b="0">
                          <a:solidFill>
                            <a:schemeClr val="bg1"/>
                          </a:solidFill>
                          <a:latin typeface="+mn-ea"/>
                          <a:ea typeface="+mn-ea"/>
                        </a:rPr>
                        <a:t>年度</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a:lnSpc>
                          <a:spcPct val="100000"/>
                        </a:lnSpc>
                        <a:spcBef>
                          <a:spcPts val="0"/>
                        </a:spcBef>
                        <a:spcAft>
                          <a:spcPts val="0"/>
                        </a:spcAft>
                        <a:buNone/>
                      </a:pPr>
                      <a:r>
                        <a:rPr lang="ja-JP" altLang="en-US" sz="900" b="0" i="0" u="none" strike="noStrike" noProof="0">
                          <a:solidFill>
                            <a:schemeClr val="tx1"/>
                          </a:solidFill>
                          <a:latin typeface="+mn-ea"/>
                          <a:ea typeface="+mn-ea"/>
                        </a:rPr>
                        <a:t>データのカテゴライズ</a:t>
                      </a:r>
                      <a:endParaRPr lang="en-US" altLang="ja-JP" sz="900" b="0" i="0" u="none" strike="noStrike" noProof="0">
                        <a:solidFill>
                          <a:schemeClr val="tx1"/>
                        </a:solidFill>
                        <a:latin typeface="+mn-ea"/>
                        <a:ea typeface="+mn-ea"/>
                      </a:endParaRPr>
                    </a:p>
                    <a:p>
                      <a:pPr marL="0" marR="0" lvl="0" indent="0" algn="l">
                        <a:lnSpc>
                          <a:spcPct val="100000"/>
                        </a:lnSpc>
                        <a:spcBef>
                          <a:spcPts val="0"/>
                        </a:spcBef>
                        <a:spcAft>
                          <a:spcPts val="0"/>
                        </a:spcAft>
                        <a:buNone/>
                      </a:pPr>
                      <a:r>
                        <a:rPr lang="ja-JP" altLang="en-US" sz="900" b="0" i="0" u="none" strike="noStrike" noProof="0">
                          <a:solidFill>
                            <a:schemeClr val="tx1"/>
                          </a:solidFill>
                          <a:latin typeface="+mn-ea"/>
                          <a:ea typeface="+mn-ea"/>
                        </a:rPr>
                        <a:t>メタバース空間の試行運用</a:t>
                      </a:r>
                      <a:endParaRPr lang="en-US" sz="90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816512471"/>
                  </a:ext>
                </a:extLst>
              </a:tr>
              <a:tr h="345484">
                <a:tc>
                  <a:txBody>
                    <a:bodyPr/>
                    <a:lstStyle/>
                    <a:p>
                      <a:pPr lvl="0">
                        <a:buNone/>
                      </a:pPr>
                      <a:r>
                        <a:rPr lang="en-US" sz="900" b="0">
                          <a:solidFill>
                            <a:schemeClr val="bg1"/>
                          </a:solidFill>
                          <a:latin typeface="+mn-ea"/>
                          <a:ea typeface="+mn-ea"/>
                        </a:rPr>
                        <a:t>2026</a:t>
                      </a:r>
                      <a:r>
                        <a:rPr lang="ja-JP" altLang="en-US" sz="900" b="0">
                          <a:solidFill>
                            <a:schemeClr val="bg1"/>
                          </a:solidFill>
                          <a:latin typeface="+mn-ea"/>
                          <a:ea typeface="+mn-ea"/>
                        </a:rPr>
                        <a:t>年度</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lvl="0" algn="l">
                        <a:buNone/>
                      </a:pPr>
                      <a:r>
                        <a:rPr lang="en-US" altLang="ja-JP" sz="900" b="0" i="0" u="none" strike="noStrike" noProof="0" dirty="0">
                          <a:solidFill>
                            <a:srgbClr val="000000"/>
                          </a:solidFill>
                          <a:latin typeface="+mn-ea"/>
                          <a:ea typeface="+mn-ea"/>
                        </a:rPr>
                        <a:t>25</a:t>
                      </a:r>
                      <a:r>
                        <a:rPr lang="ja-JP" altLang="en-US" sz="900" b="0" i="0" u="none" strike="noStrike" noProof="0" dirty="0">
                          <a:solidFill>
                            <a:srgbClr val="000000"/>
                          </a:solidFill>
                          <a:latin typeface="+mn-ea"/>
                          <a:ea typeface="+mn-ea"/>
                        </a:rPr>
                        <a:t>年度までの状況を踏まえて設定</a:t>
                      </a:r>
                      <a:endParaRPr lang="en-US" sz="900" dirty="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926363888"/>
                  </a:ext>
                </a:extLst>
              </a:tr>
            </a:tbl>
          </a:graphicData>
        </a:graphic>
      </p:graphicFrame>
      <p:graphicFrame>
        <p:nvGraphicFramePr>
          <p:cNvPr id="39" name="表 38">
            <a:extLst>
              <a:ext uri="{FF2B5EF4-FFF2-40B4-BE49-F238E27FC236}">
                <a16:creationId xmlns:a16="http://schemas.microsoft.com/office/drawing/2014/main" id="{11C83BD3-D850-CCD5-7865-403BFF97D21A}"/>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 name="正方形/長方形 1">
            <a:extLst>
              <a:ext uri="{FF2B5EF4-FFF2-40B4-BE49-F238E27FC236}">
                <a16:creationId xmlns:a16="http://schemas.microsoft.com/office/drawing/2014/main" id="{AE57390A-422B-7D5D-0068-A2B1DDA0F086}"/>
              </a:ext>
            </a:extLst>
          </p:cNvPr>
          <p:cNvSpPr/>
          <p:nvPr/>
        </p:nvSpPr>
        <p:spPr>
          <a:xfrm>
            <a:off x="445010" y="1270800"/>
            <a:ext cx="4166484" cy="2821044"/>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淀川</a:t>
            </a:r>
            <a:r>
              <a:rPr kumimoji="1" lang="ja-JP" altLang="en-US" sz="1100">
                <a:latin typeface="+mj-ea"/>
                <a:ea typeface="+mj-ea"/>
              </a:rPr>
              <a:t>左岸線（２期）事業は、長期間、かつ、区間が長い工事であり、関係者（住民</a:t>
            </a:r>
            <a:r>
              <a:rPr kumimoji="1" lang="en-US" altLang="ja-JP" sz="1100">
                <a:latin typeface="+mj-ea"/>
                <a:ea typeface="+mj-ea"/>
              </a:rPr>
              <a:t>/</a:t>
            </a:r>
            <a:r>
              <a:rPr kumimoji="1" lang="ja-JP" altLang="en-US" sz="1100">
                <a:latin typeface="+mj-ea"/>
                <a:ea typeface="+mj-ea"/>
              </a:rPr>
              <a:t>国</a:t>
            </a:r>
            <a:r>
              <a:rPr kumimoji="1" lang="en-US" altLang="ja-JP" sz="1100">
                <a:latin typeface="+mj-ea"/>
                <a:ea typeface="+mj-ea"/>
              </a:rPr>
              <a:t>/</a:t>
            </a:r>
            <a:r>
              <a:rPr kumimoji="1" lang="ja-JP" altLang="en-US" sz="1100">
                <a:latin typeface="+mj-ea"/>
                <a:ea typeface="+mj-ea"/>
              </a:rPr>
              <a:t>工事関係者等）が多く、かつ、時期により変遷していく。そのため、協議等に時間を要する、また、複数回にわたるなど関係者に負担が生じている</a:t>
            </a:r>
            <a:r>
              <a:rPr lang="ja-JP" altLang="en-US" sz="1100">
                <a:latin typeface="Yu Gothic UI" panose="020B0500000000000000" pitchFamily="50" charset="-128"/>
                <a:ea typeface="Yu Gothic UI" panose="020B0500000000000000" pitchFamily="50" charset="-128"/>
              </a:rPr>
              <a:t>。</a:t>
            </a:r>
            <a:endParaRPr lang="en-US" altLang="ja-JP" sz="1100">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kumimoji="1" lang="ja-JP" altLang="en-US" sz="1100" kern="1200" baseline="0">
                <a:latin typeface="Yu Gothic UI" panose="020B0500000000000000" pitchFamily="50" charset="-128"/>
                <a:ea typeface="Yu Gothic UI" panose="020B0500000000000000" pitchFamily="50" charset="-128"/>
              </a:rPr>
              <a:t>メタバースを活用し、</a:t>
            </a:r>
            <a:endParaRPr lang="en-US" altLang="ja-JP" sz="1100">
              <a:latin typeface="Yu Gothic UI" panose="020B0500000000000000" pitchFamily="50" charset="-128"/>
              <a:ea typeface="Yu Gothic UI" panose="020B0500000000000000" pitchFamily="50" charset="-128"/>
            </a:endParaRPr>
          </a:p>
        </p:txBody>
      </p:sp>
      <p:sp>
        <p:nvSpPr>
          <p:cNvPr id="5" name="テキスト ボックス 4">
            <a:extLst>
              <a:ext uri="{FF2B5EF4-FFF2-40B4-BE49-F238E27FC236}">
                <a16:creationId xmlns:a16="http://schemas.microsoft.com/office/drawing/2014/main" id="{163FB0ED-1FE8-817E-9ABF-BC4B9610EE4A}"/>
              </a:ext>
            </a:extLst>
          </p:cNvPr>
          <p:cNvSpPr txBox="1"/>
          <p:nvPr/>
        </p:nvSpPr>
        <p:spPr>
          <a:xfrm>
            <a:off x="460871" y="1892249"/>
            <a:ext cx="4213692" cy="1615827"/>
          </a:xfrm>
          <a:prstGeom prst="rect">
            <a:avLst/>
          </a:prstGeom>
          <a:noFill/>
        </p:spPr>
        <p:txBody>
          <a:bodyPr wrap="square" rtlCol="0">
            <a:spAutoFit/>
          </a:bodyPr>
          <a:lstStyle/>
          <a:p>
            <a:endParaRPr kumimoji="1" lang="en-US" altLang="ja-JP" sz="1100">
              <a:latin typeface="+mj-ea"/>
              <a:ea typeface="+mj-ea"/>
            </a:endParaRPr>
          </a:p>
          <a:p>
            <a:pPr marL="171450" indent="-171450">
              <a:buFont typeface="Arial" panose="020B0604020202020204" pitchFamily="34" charset="0"/>
              <a:buChar char="•"/>
            </a:pPr>
            <a:endParaRPr kumimoji="1" lang="en-US" altLang="ja-JP" sz="1100" kern="1200" baseline="0">
              <a:latin typeface="Yu Gothic UI" panose="020B0500000000000000" pitchFamily="50" charset="-128"/>
              <a:ea typeface="Yu Gothic UI" panose="020B0500000000000000" pitchFamily="50" charset="-128"/>
            </a:endParaRPr>
          </a:p>
          <a:p>
            <a:pPr marL="324000" lvl="1" indent="-171450">
              <a:buFont typeface="Arial" panose="020B0604020202020204" pitchFamily="34" charset="0"/>
              <a:buChar char="•"/>
            </a:pPr>
            <a:r>
              <a:rPr kumimoji="1" lang="ja-JP" altLang="en-US" sz="1100" kern="1200" baseline="0">
                <a:latin typeface="Yu Gothic UI" panose="020B0500000000000000" pitchFamily="50" charset="-128"/>
                <a:ea typeface="Yu Gothic UI" panose="020B0500000000000000" pitchFamily="50" charset="-128"/>
              </a:rPr>
              <a:t>地元説明会に参加できない沿道住民や遠方の方への説明対応を行う。</a:t>
            </a:r>
            <a:endParaRPr kumimoji="1" lang="en-US" altLang="ja-JP" sz="1100">
              <a:latin typeface="Yu Gothic UI" panose="020B0500000000000000" pitchFamily="50" charset="-128"/>
              <a:ea typeface="Yu Gothic UI" panose="020B0500000000000000" pitchFamily="50" charset="-128"/>
            </a:endParaRPr>
          </a:p>
          <a:p>
            <a:pPr marL="324000" lvl="1" indent="-171450">
              <a:buFont typeface="Arial" panose="020B0604020202020204" pitchFamily="34" charset="0"/>
              <a:buChar char="•"/>
            </a:pPr>
            <a:r>
              <a:rPr kumimoji="1" lang="ja-JP" altLang="en-US" sz="1100" kern="1200" baseline="0">
                <a:latin typeface="Yu Gothic UI" panose="020B0500000000000000" pitchFamily="50" charset="-128"/>
                <a:ea typeface="Yu Gothic UI" panose="020B0500000000000000" pitchFamily="50" charset="-128"/>
              </a:rPr>
              <a:t>関係機関（国等）と完成形のイメージを共有することにより、より深く、スピーディに検討を行う。また、多くの事業者が参加する工事進行にあたるリアルタイムでの情報共有を行う。</a:t>
            </a:r>
            <a:endParaRPr kumimoji="1" lang="en-US" altLang="ja-JP" sz="1100" kern="1200" baseline="0">
              <a:latin typeface="Yu Gothic UI" panose="020B0500000000000000" pitchFamily="50" charset="-128"/>
              <a:ea typeface="Yu Gothic UI" panose="020B0500000000000000" pitchFamily="50" charset="-128"/>
            </a:endParaRPr>
          </a:p>
          <a:p>
            <a:pPr marL="324000" lvl="1" indent="-171450">
              <a:buFont typeface="Arial" panose="020B0604020202020204" pitchFamily="34" charset="0"/>
              <a:buChar char="•"/>
            </a:pPr>
            <a:r>
              <a:rPr kumimoji="1" lang="ja-JP" altLang="en-US" sz="1100" kern="1200" baseline="0">
                <a:latin typeface="Yu Gothic UI" panose="020B0500000000000000" pitchFamily="50" charset="-128"/>
                <a:ea typeface="Yu Gothic UI" panose="020B0500000000000000" pitchFamily="50" charset="-128"/>
              </a:rPr>
              <a:t>技術職員への技術研修用に仮想空間で施工体験等を行う。</a:t>
            </a:r>
            <a:endParaRPr kumimoji="1" lang="en-US" altLang="ja-JP" sz="1100">
              <a:latin typeface="Yu Gothic UI" panose="020B0500000000000000" pitchFamily="50" charset="-128"/>
              <a:ea typeface="Yu Gothic UI" panose="020B0500000000000000" pitchFamily="50" charset="-128"/>
            </a:endParaRPr>
          </a:p>
          <a:p>
            <a:endParaRPr kumimoji="1" lang="ja-JP" altLang="en-US" sz="1100">
              <a:latin typeface="+mj-ea"/>
              <a:ea typeface="+mj-ea"/>
            </a:endParaRPr>
          </a:p>
        </p:txBody>
      </p:sp>
      <p:sp>
        <p:nvSpPr>
          <p:cNvPr id="13" name="正方形/長方形 12">
            <a:extLst>
              <a:ext uri="{FF2B5EF4-FFF2-40B4-BE49-F238E27FC236}">
                <a16:creationId xmlns:a16="http://schemas.microsoft.com/office/drawing/2014/main" id="{2CAF4D65-848D-53A0-BA51-2D8F8395EFE7}"/>
              </a:ext>
            </a:extLst>
          </p:cNvPr>
          <p:cNvSpPr/>
          <p:nvPr/>
        </p:nvSpPr>
        <p:spPr>
          <a:xfrm>
            <a:off x="445010" y="3306718"/>
            <a:ext cx="4166484" cy="803966"/>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ja-JP" altLang="en-US" sz="1100">
                <a:solidFill>
                  <a:srgbClr val="000000"/>
                </a:solidFill>
                <a:latin typeface="Avenir Next LT Pro"/>
                <a:ea typeface="Yu Gothic UI" panose="020B0500000000000000" pitchFamily="50" charset="-128"/>
              </a:rPr>
              <a:t>こ</a:t>
            </a:r>
            <a:r>
              <a:rPr kumimoji="1" lang="ja-JP" altLang="en-US" sz="1100">
                <a:latin typeface="Yu Gothic UI" panose="020B0500000000000000" pitchFamily="50" charset="-128"/>
                <a:ea typeface="Yu Gothic UI" panose="020B0500000000000000" pitchFamily="50" charset="-128"/>
              </a:rPr>
              <a:t>れらにより、</a:t>
            </a:r>
            <a:r>
              <a:rPr kumimoji="1" lang="ja-JP" altLang="en-US" sz="1100" kern="1200" baseline="0">
                <a:latin typeface="Yu Gothic UI" panose="020B0500000000000000" pitchFamily="50" charset="-128"/>
                <a:ea typeface="Yu Gothic UI" panose="020B0500000000000000" pitchFamily="50" charset="-128"/>
              </a:rPr>
              <a:t>研修資料作成の高度化と工数低減、大規模</a:t>
            </a:r>
            <a:r>
              <a:rPr kumimoji="1" lang="ja-JP" altLang="en-US" sz="1100">
                <a:latin typeface="Yu Gothic UI" panose="020B0500000000000000" pitchFamily="50" charset="-128"/>
                <a:ea typeface="Yu Gothic UI" panose="020B0500000000000000" pitchFamily="50" charset="-128"/>
              </a:rPr>
              <a:t>事業</a:t>
            </a:r>
            <a:r>
              <a:rPr kumimoji="1" lang="ja-JP" altLang="en-US" sz="1100" kern="1200" baseline="0">
                <a:latin typeface="Yu Gothic UI" panose="020B0500000000000000" pitchFamily="50" charset="-128"/>
                <a:ea typeface="Yu Gothic UI" panose="020B0500000000000000" pitchFamily="50" charset="-128"/>
              </a:rPr>
              <a:t>へデジタル活用のノウハウを継承など事業推進円滑化へ寄与する。</a:t>
            </a: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pic>
        <p:nvPicPr>
          <p:cNvPr id="1027" name="図 28">
            <a:extLst>
              <a:ext uri="{FF2B5EF4-FFF2-40B4-BE49-F238E27FC236}">
                <a16:creationId xmlns:a16="http://schemas.microsoft.com/office/drawing/2014/main" id="{FCC8B62D-16C6-3DCA-DC2B-0B77E44827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767" y="3997063"/>
            <a:ext cx="3768970" cy="24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853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公園・港湾施設緑化系維持管理業務を</a:t>
            </a:r>
            <a:endParaRPr kumimoji="0" lang="en-US" altLang="ja-JP"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最適化​</a:t>
            </a: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31687"/>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7163999" y="5205801"/>
            <a:ext cx="2052125" cy="40459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公園・臨港緑地施設図面</a:t>
            </a:r>
            <a:endPar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のデータ化</a:t>
            </a:r>
            <a:endParaRPr kumimoji="1" lang="en-US" altLang="zh-TW"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47180"/>
            <a:ext cx="972000" cy="173844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76272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60000" y="6065512"/>
            <a:ext cx="972000" cy="457109"/>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情報発信</a:t>
            </a:r>
          </a:p>
        </p:txBody>
      </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marR="0" lvl="2" indent="0" algn="l" defTabSz="914400" rtl="0" eaLnBrk="1" fontAlgn="auto" latinLnBrk="0" hangingPunct="1">
              <a:lnSpc>
                <a:spcPct val="100000"/>
              </a:lnSpc>
              <a:spcBef>
                <a:spcPts val="0"/>
              </a:spcBef>
              <a:spcAft>
                <a:spcPts val="488"/>
              </a:spcAft>
              <a:buClrTx/>
              <a:buSzTx/>
              <a:buFontTx/>
              <a:buNone/>
              <a:tabLst>
                <a:tab pos="294084"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5009" y="2947435"/>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これまでの取組状況</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701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5" name="正方形/長方形 4">
            <a:extLst>
              <a:ext uri="{FF2B5EF4-FFF2-40B4-BE49-F238E27FC236}">
                <a16:creationId xmlns:a16="http://schemas.microsoft.com/office/drawing/2014/main" id="{A29863CD-5300-2103-FEAF-1EBCC4D0EDDE}"/>
              </a:ext>
            </a:extLst>
          </p:cNvPr>
          <p:cNvSpPr/>
          <p:nvPr/>
        </p:nvSpPr>
        <p:spPr>
          <a:xfrm>
            <a:off x="445010" y="1270800"/>
            <a:ext cx="4212000" cy="930887"/>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公園施設や臨港緑地の情報は紙資料で保存されており、情報の閲覧や検索に時間を要している。そこで、維持管理の全体最適化、電子情報化を行い、整理されたシステムで施設や樹木の情報の一部を市民向けに発信することで、業務の効率化と情報提供の向上が期待される。</a:t>
            </a:r>
            <a:endPar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施設や樹木のデータ（樹木の基本情報、</a:t>
            </a:r>
            <a:r>
              <a:rPr kumimoji="0" lang="en-US" altLang="ja-JP" sz="1100" b="0" i="0" u="none" strike="noStrike" kern="1200" cap="none" spc="0" normalizeH="0" baseline="0" noProof="0" err="1">
                <a:ln>
                  <a:noFill/>
                </a:ln>
                <a:solidFill>
                  <a:srgbClr val="000000"/>
                </a:solidFill>
                <a:effectLst/>
                <a:uLnTx/>
                <a:uFillTx/>
                <a:latin typeface="Avenir Next LT Pro"/>
                <a:ea typeface="Yu Gothic UI" panose="020B0500000000000000" pitchFamily="50" charset="-128"/>
                <a:cs typeface="+mn-cs"/>
              </a:rPr>
              <a:t>i</a:t>
            </a: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-tree※</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を用いた樹木の貨幣価値、トイレ・遊具・広場といった情報など）をオープンにすることで、公園や臨港緑地を利用する際の情報や港湾環境についても楽しく学ぶ機会の市民への提供につなげる。</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12" name="正方形/長方形 11">
            <a:extLst>
              <a:ext uri="{FF2B5EF4-FFF2-40B4-BE49-F238E27FC236}">
                <a16:creationId xmlns:a16="http://schemas.microsoft.com/office/drawing/2014/main" id="{9F59B80C-BFE5-C9C0-6743-54185F1FC3C2}"/>
              </a:ext>
            </a:extLst>
          </p:cNvPr>
          <p:cNvSpPr/>
          <p:nvPr/>
        </p:nvSpPr>
        <p:spPr>
          <a:xfrm>
            <a:off x="445009" y="3201219"/>
            <a:ext cx="4212000" cy="571902"/>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現在の維持管理にかかる業務フローを見直し、業務最適化に向けた整理を行ったうえで、システム導入に向けた検討を行った。</a:t>
            </a:r>
          </a:p>
        </p:txBody>
      </p:sp>
      <p:sp>
        <p:nvSpPr>
          <p:cNvPr id="37" name="テキスト ボックス 36">
            <a:extLst>
              <a:ext uri="{FF2B5EF4-FFF2-40B4-BE49-F238E27FC236}">
                <a16:creationId xmlns:a16="http://schemas.microsoft.com/office/drawing/2014/main" id="{719C3AFF-3414-2711-C3F2-DB869BEB3DF6}"/>
              </a:ext>
            </a:extLst>
          </p:cNvPr>
          <p:cNvSpPr txBox="1"/>
          <p:nvPr/>
        </p:nvSpPr>
        <p:spPr>
          <a:xfrm>
            <a:off x="5913830" y="1335921"/>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公園や港湾施設の緑化系維持管理業務が最適化され、迅速な市民対応や施設・樹木に関する情報提供が</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できていること。</a:t>
            </a: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38" name="テキスト ボックス 37">
            <a:extLst>
              <a:ext uri="{FF2B5EF4-FFF2-40B4-BE49-F238E27FC236}">
                <a16:creationId xmlns:a16="http://schemas.microsoft.com/office/drawing/2014/main" id="{A67197C6-4D7A-0664-6070-E255B5612370}"/>
              </a:ext>
            </a:extLst>
          </p:cNvPr>
          <p:cNvSpPr txBox="1"/>
          <p:nvPr/>
        </p:nvSpPr>
        <p:spPr>
          <a:xfrm>
            <a:off x="5908681" y="1902048"/>
            <a:ext cx="3724319" cy="866125"/>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行政が効果的かつ効率的な維持管理業務を実施する</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ことで、市民がより安心・安全に施設等を利用できていること。</a:t>
            </a: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市民が臨港緑地や公園、樹木に関する情報を簡単・</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気軽に知ることができること。</a:t>
            </a:r>
          </a:p>
        </p:txBody>
      </p:sp>
      <p:sp>
        <p:nvSpPr>
          <p:cNvPr id="42" name="ホームベース 30">
            <a:extLst>
              <a:ext uri="{FF2B5EF4-FFF2-40B4-BE49-F238E27FC236}">
                <a16:creationId xmlns:a16="http://schemas.microsoft.com/office/drawing/2014/main" id="{9700F465-4618-C2E2-418A-F25EBE979781}"/>
              </a:ext>
            </a:extLst>
          </p:cNvPr>
          <p:cNvSpPr/>
          <p:nvPr/>
        </p:nvSpPr>
        <p:spPr>
          <a:xfrm>
            <a:off x="8245551" y="5693813"/>
            <a:ext cx="1008125" cy="73786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試行運用・検証</a:t>
            </a:r>
          </a:p>
        </p:txBody>
      </p:sp>
      <p:sp>
        <p:nvSpPr>
          <p:cNvPr id="43" name="ホームベース 30">
            <a:extLst>
              <a:ext uri="{FF2B5EF4-FFF2-40B4-BE49-F238E27FC236}">
                <a16:creationId xmlns:a16="http://schemas.microsoft.com/office/drawing/2014/main" id="{F7A15657-199E-4B42-2A83-0A6F933910FB}"/>
              </a:ext>
            </a:extLst>
          </p:cNvPr>
          <p:cNvSpPr/>
          <p:nvPr/>
        </p:nvSpPr>
        <p:spPr>
          <a:xfrm>
            <a:off x="7163999" y="6065512"/>
            <a:ext cx="1008125" cy="38437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手法の検討</a:t>
            </a:r>
            <a:endParaRPr kumimoji="1" lang="en-US" altLang="zh-TW"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44" name="ホームベース 30">
            <a:extLst>
              <a:ext uri="{FF2B5EF4-FFF2-40B4-BE49-F238E27FC236}">
                <a16:creationId xmlns:a16="http://schemas.microsoft.com/office/drawing/2014/main" id="{216862B7-E3B4-B6BD-58ED-7F37A6B9EEEC}"/>
              </a:ext>
            </a:extLst>
          </p:cNvPr>
          <p:cNvSpPr/>
          <p:nvPr/>
        </p:nvSpPr>
        <p:spPr>
          <a:xfrm>
            <a:off x="6120000" y="5181777"/>
            <a:ext cx="1008125" cy="42861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調査</a:t>
            </a:r>
          </a:p>
        </p:txBody>
      </p:sp>
      <p:sp>
        <p:nvSpPr>
          <p:cNvPr id="45" name="ホームベース 30">
            <a:extLst>
              <a:ext uri="{FF2B5EF4-FFF2-40B4-BE49-F238E27FC236}">
                <a16:creationId xmlns:a16="http://schemas.microsoft.com/office/drawing/2014/main" id="{3132A0A3-06F3-5B7F-8EFF-BEB6AC1CBC7A}"/>
              </a:ext>
            </a:extLst>
          </p:cNvPr>
          <p:cNvSpPr/>
          <p:nvPr/>
        </p:nvSpPr>
        <p:spPr>
          <a:xfrm>
            <a:off x="7163999" y="5660920"/>
            <a:ext cx="1015676" cy="33938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導入システムの</a:t>
            </a:r>
            <a:endParaRPr kumimoji="1" lang="en-US" altLang="ja-JP"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検討及び開発</a:t>
            </a:r>
            <a:endParaRPr kumimoji="1" lang="en-US" altLang="ja-JP"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46" name="ホームベース 30">
            <a:extLst>
              <a:ext uri="{FF2B5EF4-FFF2-40B4-BE49-F238E27FC236}">
                <a16:creationId xmlns:a16="http://schemas.microsoft.com/office/drawing/2014/main" id="{467D9465-6124-8132-9531-EEC31C2A81FA}"/>
              </a:ext>
            </a:extLst>
          </p:cNvPr>
          <p:cNvSpPr/>
          <p:nvPr/>
        </p:nvSpPr>
        <p:spPr>
          <a:xfrm>
            <a:off x="6119160" y="5662429"/>
            <a:ext cx="1008125" cy="33787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維持管理業務の最適化の検討</a:t>
            </a:r>
          </a:p>
        </p:txBody>
      </p:sp>
      <p:graphicFrame>
        <p:nvGraphicFramePr>
          <p:cNvPr id="21" name="Table 4">
            <a:extLst>
              <a:ext uri="{FF2B5EF4-FFF2-40B4-BE49-F238E27FC236}">
                <a16:creationId xmlns:a16="http://schemas.microsoft.com/office/drawing/2014/main" id="{E5C9560F-BCBE-72E3-50B6-DA6D1F7BFF48}"/>
              </a:ext>
            </a:extLst>
          </p:cNvPr>
          <p:cNvGraphicFramePr>
            <a:graphicFrameLocks noGrp="1"/>
          </p:cNvGraphicFramePr>
          <p:nvPr>
            <p:extLst>
              <p:ext uri="{D42A27DB-BD31-4B8C-83A1-F6EECF244321}">
                <p14:modId xmlns:p14="http://schemas.microsoft.com/office/powerpoint/2010/main" val="693653587"/>
              </p:ext>
            </p:extLst>
          </p:nvPr>
        </p:nvGraphicFramePr>
        <p:xfrm>
          <a:off x="6089176" y="2794001"/>
          <a:ext cx="3312001" cy="1682711"/>
        </p:xfrm>
        <a:graphic>
          <a:graphicData uri="http://schemas.openxmlformats.org/drawingml/2006/table">
            <a:tbl>
              <a:tblPr firstRow="1" bandRow="1">
                <a:tableStyleId>{5C22544A-7EE6-4342-B048-85BDC9FD1C3A}</a:tableStyleId>
              </a:tblPr>
              <a:tblGrid>
                <a:gridCol w="949954">
                  <a:extLst>
                    <a:ext uri="{9D8B030D-6E8A-4147-A177-3AD203B41FA5}">
                      <a16:colId xmlns:a16="http://schemas.microsoft.com/office/drawing/2014/main" val="3689004822"/>
                    </a:ext>
                  </a:extLst>
                </a:gridCol>
                <a:gridCol w="1262387">
                  <a:extLst>
                    <a:ext uri="{9D8B030D-6E8A-4147-A177-3AD203B41FA5}">
                      <a16:colId xmlns:a16="http://schemas.microsoft.com/office/drawing/2014/main" val="3110117265"/>
                    </a:ext>
                  </a:extLst>
                </a:gridCol>
                <a:gridCol w="1099660">
                  <a:extLst>
                    <a:ext uri="{9D8B030D-6E8A-4147-A177-3AD203B41FA5}">
                      <a16:colId xmlns:a16="http://schemas.microsoft.com/office/drawing/2014/main" val="1611044798"/>
                    </a:ext>
                  </a:extLst>
                </a:gridCol>
              </a:tblGrid>
              <a:tr h="208840">
                <a:tc>
                  <a:txBody>
                    <a:bodyPr/>
                    <a:lstStyle/>
                    <a:p>
                      <a:pPr lvl="0" algn="ctr">
                        <a:buNone/>
                      </a:pP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algn="ctr"/>
                      <a:r>
                        <a:rPr lang="ja-JP" altLang="en-US" sz="900" b="0">
                          <a:solidFill>
                            <a:schemeClr val="bg1"/>
                          </a:solidFill>
                          <a:latin typeface="+mn-ea"/>
                          <a:ea typeface="+mn-ea"/>
                        </a:rPr>
                        <a:t>公園施設</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algn="ctr"/>
                      <a:r>
                        <a:rPr lang="ja-JP" altLang="en-US" sz="900" b="0">
                          <a:solidFill>
                            <a:schemeClr val="bg1"/>
                          </a:solidFill>
                          <a:latin typeface="+mn-ea"/>
                          <a:ea typeface="+mn-ea"/>
                        </a:rPr>
                        <a:t>臨港緑地</a:t>
                      </a:r>
                      <a:endParaRPr lang="en-US" altLang="ja-JP"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extLst>
                  <a:ext uri="{0D108BD9-81ED-4DB2-BD59-A6C34878D82A}">
                    <a16:rowId xmlns:a16="http://schemas.microsoft.com/office/drawing/2014/main" val="3952077690"/>
                  </a:ext>
                </a:extLst>
              </a:tr>
              <a:tr h="334144">
                <a:tc>
                  <a:txBody>
                    <a:bodyPr/>
                    <a:lstStyle/>
                    <a:p>
                      <a:pPr lvl="0">
                        <a:buNone/>
                      </a:pPr>
                      <a:r>
                        <a:rPr lang="en-US" sz="900" b="0">
                          <a:solidFill>
                            <a:schemeClr val="bg1"/>
                          </a:solidFill>
                          <a:latin typeface="+mn-ea"/>
                          <a:ea typeface="+mn-ea"/>
                        </a:rPr>
                        <a:t>2023</a:t>
                      </a:r>
                      <a:r>
                        <a:rPr lang="ja-JP" altLang="en-US" sz="900" b="0">
                          <a:solidFill>
                            <a:schemeClr val="bg1"/>
                          </a:solidFill>
                          <a:latin typeface="+mn-ea"/>
                          <a:ea typeface="+mn-ea"/>
                        </a:rPr>
                        <a:t>年度現在</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r>
                        <a:rPr lang="ja-JP" altLang="en-US" sz="900" b="0">
                          <a:solidFill>
                            <a:schemeClr val="tx1"/>
                          </a:solidFill>
                          <a:latin typeface="+mn-ea"/>
                          <a:ea typeface="+mn-ea"/>
                        </a:rPr>
                        <a:t>公園維持管理業務の見直し</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tc>
                  <a:txBody>
                    <a:bodyPr/>
                    <a:lstStyle/>
                    <a:p>
                      <a:r>
                        <a:rPr lang="ja-JP" altLang="en-US" sz="900" b="0">
                          <a:solidFill>
                            <a:schemeClr val="tx1"/>
                          </a:solidFill>
                          <a:latin typeface="+mn-ea"/>
                          <a:ea typeface="+mn-ea"/>
                        </a:rPr>
                        <a:t>ー</a:t>
                      </a:r>
                      <a:endParaRPr lang="en-US" sz="900" b="0">
                        <a:solidFill>
                          <a:schemeClr val="tx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279988684"/>
                  </a:ext>
                </a:extLst>
              </a:tr>
              <a:tr h="459448">
                <a:tc>
                  <a:txBody>
                    <a:bodyPr/>
                    <a:lstStyle/>
                    <a:p>
                      <a:pPr lvl="0">
                        <a:buNone/>
                      </a:pPr>
                      <a:r>
                        <a:rPr lang="en-US" sz="900" b="0">
                          <a:solidFill>
                            <a:schemeClr val="bg1"/>
                          </a:solidFill>
                          <a:latin typeface="+mn-ea"/>
                          <a:ea typeface="+mn-ea"/>
                        </a:rPr>
                        <a:t>2024</a:t>
                      </a:r>
                      <a:r>
                        <a:rPr lang="ja-JP" altLang="en-US" sz="900" b="0">
                          <a:solidFill>
                            <a:schemeClr val="bg1"/>
                          </a:solidFill>
                          <a:latin typeface="+mn-ea"/>
                          <a:ea typeface="+mn-ea"/>
                        </a:rPr>
                        <a:t>年度</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a:lnSpc>
                          <a:spcPct val="100000"/>
                        </a:lnSpc>
                        <a:spcBef>
                          <a:spcPts val="0"/>
                        </a:spcBef>
                        <a:spcAft>
                          <a:spcPts val="0"/>
                        </a:spcAft>
                        <a:buNone/>
                      </a:pPr>
                      <a:r>
                        <a:rPr lang="ja-JP" altLang="en-US" sz="900" b="0">
                          <a:solidFill>
                            <a:srgbClr val="000000"/>
                          </a:solidFill>
                          <a:latin typeface="+mn-ea"/>
                          <a:ea typeface="+mn-ea"/>
                        </a:rPr>
                        <a:t>システム定義書の作成</a:t>
                      </a:r>
                      <a:endParaRPr lang="en-US" sz="900" b="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a:solidFill>
                            <a:srgbClr val="000000"/>
                          </a:solidFill>
                          <a:latin typeface="+mn-ea"/>
                          <a:ea typeface="+mn-ea"/>
                        </a:rPr>
                        <a:t>３次元点群データ作成及び緑地樹木等調査</a:t>
                      </a:r>
                      <a:endParaRPr lang="en-US" altLang="ja-JP" sz="900" b="0">
                        <a:solidFill>
                          <a:srgbClr val="000000"/>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660173733"/>
                  </a:ext>
                </a:extLst>
              </a:tr>
              <a:tr h="291631">
                <a:tc>
                  <a:txBody>
                    <a:bodyPr/>
                    <a:lstStyle/>
                    <a:p>
                      <a:pPr lvl="0">
                        <a:buNone/>
                      </a:pPr>
                      <a:r>
                        <a:rPr lang="en-US" sz="900" b="0">
                          <a:solidFill>
                            <a:schemeClr val="bg1"/>
                          </a:solidFill>
                          <a:latin typeface="+mn-ea"/>
                          <a:ea typeface="+mn-ea"/>
                        </a:rPr>
                        <a:t>2025</a:t>
                      </a:r>
                      <a:r>
                        <a:rPr lang="ja-JP" altLang="en-US" sz="900" b="0">
                          <a:solidFill>
                            <a:schemeClr val="bg1"/>
                          </a:solidFill>
                          <a:latin typeface="+mn-ea"/>
                          <a:ea typeface="+mn-ea"/>
                        </a:rPr>
                        <a:t>年度</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a:solidFill>
                            <a:srgbClr val="000000"/>
                          </a:solidFill>
                          <a:latin typeface="+mn-ea"/>
                          <a:ea typeface="+mn-ea"/>
                        </a:rPr>
                        <a:t>システムの構築　</a:t>
                      </a:r>
                      <a:r>
                        <a:rPr lang="en-US" altLang="ja-JP" sz="900" b="0">
                          <a:solidFill>
                            <a:srgbClr val="000000"/>
                          </a:solidFill>
                          <a:latin typeface="+mn-ea"/>
                          <a:ea typeface="+mn-ea"/>
                        </a:rPr>
                        <a:t>   </a:t>
                      </a:r>
                      <a:r>
                        <a:rPr lang="ja-JP" altLang="en-US" sz="900" b="0">
                          <a:solidFill>
                            <a:srgbClr val="000000"/>
                          </a:solidFill>
                          <a:latin typeface="+mn-ea"/>
                          <a:ea typeface="+mn-ea"/>
                        </a:rPr>
                        <a:t>施設図面のデータ化</a:t>
                      </a:r>
                      <a:endParaRPr lang="en-US" altLang="ja-JP" sz="900" b="0">
                        <a:solidFill>
                          <a:srgbClr val="000000"/>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tc hMerge="1">
                  <a:txBody>
                    <a:bodyPr/>
                    <a:lstStyle/>
                    <a:p>
                      <a:pPr marL="0" marR="0" lvl="0" indent="0" algn="l">
                        <a:lnSpc>
                          <a:spcPct val="100000"/>
                        </a:lnSpc>
                        <a:spcBef>
                          <a:spcPts val="0"/>
                        </a:spcBef>
                        <a:spcAft>
                          <a:spcPts val="0"/>
                        </a:spcAft>
                        <a:buNone/>
                      </a:pPr>
                      <a:endParaRPr lang="en-US" sz="1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816512471"/>
                  </a:ext>
                </a:extLst>
              </a:tr>
              <a:tr h="293800">
                <a:tc>
                  <a:txBody>
                    <a:bodyPr/>
                    <a:lstStyle/>
                    <a:p>
                      <a:pPr lvl="0">
                        <a:buNone/>
                      </a:pPr>
                      <a:r>
                        <a:rPr lang="en-US" sz="900" b="0">
                          <a:solidFill>
                            <a:schemeClr val="bg1"/>
                          </a:solidFill>
                          <a:latin typeface="+mn-ea"/>
                          <a:ea typeface="+mn-ea"/>
                        </a:rPr>
                        <a:t>2026</a:t>
                      </a:r>
                      <a:r>
                        <a:rPr lang="ja-JP" altLang="en-US" sz="900" b="0">
                          <a:solidFill>
                            <a:schemeClr val="bg1"/>
                          </a:solidFill>
                          <a:latin typeface="+mn-ea"/>
                          <a:ea typeface="+mn-ea"/>
                        </a:rPr>
                        <a:t>年度</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a:solidFill>
                            <a:srgbClr val="000000"/>
                          </a:solidFill>
                          <a:latin typeface="+mn-ea"/>
                          <a:ea typeface="+mn-ea"/>
                        </a:rPr>
                        <a:t>試行運用・検証　 施設図面のデータ化</a:t>
                      </a:r>
                      <a:endParaRPr lang="en-US" altLang="ja-JP" sz="900" b="0" dirty="0">
                        <a:solidFill>
                          <a:srgbClr val="000000"/>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tc hMerge="1">
                  <a:txBody>
                    <a:bodyPr/>
                    <a:lstStyle/>
                    <a:p>
                      <a:pPr lvl="0" algn="l">
                        <a:buNone/>
                      </a:pPr>
                      <a:endParaRPr lang="en-US" sz="1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926363888"/>
                  </a:ext>
                </a:extLst>
              </a:tr>
            </a:tbl>
          </a:graphicData>
        </a:graphic>
      </p:graphicFrame>
      <p:graphicFrame>
        <p:nvGraphicFramePr>
          <p:cNvPr id="26" name="表 25">
            <a:extLst>
              <a:ext uri="{FF2B5EF4-FFF2-40B4-BE49-F238E27FC236}">
                <a16:creationId xmlns:a16="http://schemas.microsoft.com/office/drawing/2014/main" id="{F9D68A8C-FC4B-3D99-E78A-9D88BEC32915}"/>
              </a:ext>
            </a:extLst>
          </p:cNvPr>
          <p:cNvGraphicFramePr>
            <a:graphicFrameLocks noGrp="1"/>
          </p:cNvGraphicFramePr>
          <p:nvPr>
            <p:extLst>
              <p:ext uri="{D42A27DB-BD31-4B8C-83A1-F6EECF244321}">
                <p14:modId xmlns:p14="http://schemas.microsoft.com/office/powerpoint/2010/main" val="4050197981"/>
              </p:ext>
            </p:extLst>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4" name="テキスト ボックス 3">
            <a:extLst>
              <a:ext uri="{FF2B5EF4-FFF2-40B4-BE49-F238E27FC236}">
                <a16:creationId xmlns:a16="http://schemas.microsoft.com/office/drawing/2014/main" id="{CA94F10C-8339-D754-97A3-56A781628EC2}"/>
              </a:ext>
            </a:extLst>
          </p:cNvPr>
          <p:cNvSpPr txBox="1"/>
          <p:nvPr/>
        </p:nvSpPr>
        <p:spPr>
          <a:xfrm>
            <a:off x="445248" y="6358218"/>
            <a:ext cx="461149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Avenir Next LT Pro"/>
                <a:ea typeface="Yu Gothic UI"/>
                <a:cs typeface="+mn-cs"/>
              </a:rPr>
              <a:t>※</a:t>
            </a:r>
            <a:r>
              <a:rPr kumimoji="0" lang="ja-JP" altLang="en-US" sz="900" b="0" i="0" u="none" strike="noStrike" kern="1200" cap="none" spc="0" normalizeH="0" baseline="0" noProof="0">
                <a:ln>
                  <a:noFill/>
                </a:ln>
                <a:solidFill>
                  <a:prstClr val="black"/>
                </a:solidFill>
                <a:effectLst/>
                <a:uLnTx/>
                <a:uFillTx/>
                <a:latin typeface="Avenir Next LT Pro"/>
                <a:ea typeface="Yu Gothic UI"/>
                <a:cs typeface="+mn-cs"/>
              </a:rPr>
              <a:t>樹木</a:t>
            </a:r>
            <a:r>
              <a:rPr kumimoji="0" lang="en-US" altLang="ja-JP" sz="900" b="0" i="0" u="none" strike="noStrike" kern="1200" cap="none" spc="0" normalizeH="0" baseline="0" noProof="0">
                <a:ln>
                  <a:noFill/>
                </a:ln>
                <a:solidFill>
                  <a:prstClr val="black"/>
                </a:solidFill>
                <a:effectLst/>
                <a:uLnTx/>
                <a:uFillTx/>
                <a:latin typeface="Avenir Next LT Pro"/>
                <a:ea typeface="Yu Gothic UI"/>
                <a:cs typeface="+mn-cs"/>
              </a:rPr>
              <a:t>1</a:t>
            </a:r>
            <a:r>
              <a:rPr kumimoji="0" lang="ja-JP" altLang="en-US" sz="900" b="0" i="0" u="none" strike="noStrike" kern="1200" cap="none" spc="0" normalizeH="0" baseline="0" noProof="0">
                <a:ln>
                  <a:noFill/>
                </a:ln>
                <a:solidFill>
                  <a:prstClr val="black"/>
                </a:solidFill>
                <a:effectLst/>
                <a:uLnTx/>
                <a:uFillTx/>
                <a:latin typeface="Avenir Next LT Pro"/>
                <a:ea typeface="Yu Gothic UI"/>
                <a:cs typeface="+mn-cs"/>
              </a:rPr>
              <a:t>本ごとの</a:t>
            </a:r>
            <a:r>
              <a:rPr kumimoji="0" lang="en-US" altLang="ja-JP" sz="900" b="0" i="0" u="none" strike="noStrike" kern="1200" cap="none" spc="0" normalizeH="0" baseline="0" noProof="0">
                <a:ln>
                  <a:noFill/>
                </a:ln>
                <a:solidFill>
                  <a:prstClr val="black"/>
                </a:solidFill>
                <a:effectLst/>
                <a:uLnTx/>
                <a:uFillTx/>
                <a:latin typeface="Avenir Next LT Pro"/>
                <a:ea typeface="Yu Gothic UI"/>
                <a:cs typeface="+mn-cs"/>
              </a:rPr>
              <a:t>CO</a:t>
            </a:r>
            <a:r>
              <a:rPr kumimoji="0" lang="en-US" altLang="ja-JP" sz="900" b="1" i="0" u="none" strike="noStrike" kern="1200" cap="none" spc="0" normalizeH="0" baseline="-25000" noProof="0">
                <a:ln>
                  <a:noFill/>
                </a:ln>
                <a:effectLst/>
                <a:uLnTx/>
                <a:uFillTx/>
                <a:latin typeface="+mn-ea"/>
                <a:cs typeface="+mn-cs"/>
              </a:rPr>
              <a:t>2</a:t>
            </a:r>
            <a:r>
              <a:rPr kumimoji="0" lang="ja-JP" altLang="en-US" sz="900" b="0" i="0" u="none" strike="noStrike" kern="1200" cap="none" spc="0" normalizeH="0" baseline="0" noProof="0">
                <a:ln>
                  <a:noFill/>
                </a:ln>
                <a:solidFill>
                  <a:prstClr val="black"/>
                </a:solidFill>
                <a:effectLst/>
                <a:uLnTx/>
                <a:uFillTx/>
                <a:latin typeface="Avenir Next LT Pro"/>
                <a:ea typeface="Yu Gothic UI"/>
                <a:cs typeface="+mn-cs"/>
              </a:rPr>
              <a:t>蓄積量などといった樹木の定量的評価を貨幣価値として</a:t>
            </a:r>
            <a:endParaRPr kumimoji="0" lang="en-US" altLang="ja-JP" sz="900" b="0" i="0" u="none" strike="noStrike" kern="1200" cap="none" spc="0" normalizeH="0" baseline="0" noProof="0">
              <a:ln>
                <a:noFill/>
              </a:ln>
              <a:solidFill>
                <a:prstClr val="black"/>
              </a:solidFill>
              <a:effectLst/>
              <a:uLnTx/>
              <a:uFillTx/>
              <a:latin typeface="Avenir Next LT Pro"/>
              <a:ea typeface="Yu Gothic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prstClr val="black"/>
                </a:solidFill>
                <a:effectLst/>
                <a:uLnTx/>
                <a:uFillTx/>
                <a:latin typeface="Avenir Next LT Pro"/>
                <a:ea typeface="Yu Gothic UI"/>
                <a:cs typeface="+mn-cs"/>
              </a:rPr>
              <a:t>　算出できるプログラムのこと。</a:t>
            </a:r>
          </a:p>
        </p:txBody>
      </p:sp>
      <p:grpSp>
        <p:nvGrpSpPr>
          <p:cNvPr id="6" name="グループ化 5">
            <a:extLst>
              <a:ext uri="{FF2B5EF4-FFF2-40B4-BE49-F238E27FC236}">
                <a16:creationId xmlns:a16="http://schemas.microsoft.com/office/drawing/2014/main" id="{E765CEFD-FFD8-3F96-DF8E-5ADEC256DFC3}"/>
              </a:ext>
            </a:extLst>
          </p:cNvPr>
          <p:cNvGrpSpPr/>
          <p:nvPr/>
        </p:nvGrpSpPr>
        <p:grpSpPr>
          <a:xfrm>
            <a:off x="531251" y="3659270"/>
            <a:ext cx="5300749" cy="2537881"/>
            <a:chOff x="531251" y="3659270"/>
            <a:chExt cx="5300749" cy="2537881"/>
          </a:xfrm>
        </p:grpSpPr>
        <p:sp>
          <p:nvSpPr>
            <p:cNvPr id="39" name="テキスト ボックス 38">
              <a:extLst>
                <a:ext uri="{FF2B5EF4-FFF2-40B4-BE49-F238E27FC236}">
                  <a16:creationId xmlns:a16="http://schemas.microsoft.com/office/drawing/2014/main" id="{D5C034E9-12EF-2E22-44F7-6D753ED0A09E}"/>
                </a:ext>
              </a:extLst>
            </p:cNvPr>
            <p:cNvSpPr txBox="1"/>
            <p:nvPr/>
          </p:nvSpPr>
          <p:spPr>
            <a:xfrm>
              <a:off x="4860000" y="5091770"/>
              <a:ext cx="972000" cy="944315"/>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維持業務</a:t>
              </a:r>
              <a:endPar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の最適化</a:t>
              </a:r>
            </a:p>
          </p:txBody>
        </p:sp>
        <p:sp>
          <p:nvSpPr>
            <p:cNvPr id="19" name="テキスト ボックス 18">
              <a:extLst>
                <a:ext uri="{FF2B5EF4-FFF2-40B4-BE49-F238E27FC236}">
                  <a16:creationId xmlns:a16="http://schemas.microsoft.com/office/drawing/2014/main" id="{15D2DC9F-DC73-49FE-F06D-02332900E307}"/>
                </a:ext>
              </a:extLst>
            </p:cNvPr>
            <p:cNvSpPr txBox="1"/>
            <p:nvPr/>
          </p:nvSpPr>
          <p:spPr>
            <a:xfrm>
              <a:off x="815041" y="6027874"/>
              <a:ext cx="3002425" cy="169277"/>
            </a:xfrm>
            <a:prstGeom prst="rect">
              <a:avLst/>
            </a:prstGeom>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効率化・最適化後のイメージ（公園維持管理業務）</a:t>
              </a: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pic>
          <p:nvPicPr>
            <p:cNvPr id="2" name="図 1">
              <a:extLst>
                <a:ext uri="{FF2B5EF4-FFF2-40B4-BE49-F238E27FC236}">
                  <a16:creationId xmlns:a16="http://schemas.microsoft.com/office/drawing/2014/main" id="{ADEC63AA-9B0F-8545-B75F-758E58547D68}"/>
                </a:ext>
              </a:extLst>
            </p:cNvPr>
            <p:cNvPicPr>
              <a:picLocks noChangeAspect="1"/>
            </p:cNvPicPr>
            <p:nvPr/>
          </p:nvPicPr>
          <p:blipFill>
            <a:blip r:embed="rId2"/>
            <a:stretch>
              <a:fillRect/>
            </a:stretch>
          </p:blipFill>
          <p:spPr>
            <a:xfrm>
              <a:off x="531251" y="3659270"/>
              <a:ext cx="3557183" cy="2368604"/>
            </a:xfrm>
            <a:prstGeom prst="rect">
              <a:avLst/>
            </a:prstGeom>
          </p:spPr>
        </p:pic>
      </p:grpSp>
    </p:spTree>
    <p:extLst>
      <p:ext uri="{BB962C8B-B14F-4D97-AF65-F5344CB8AC3E}">
        <p14:creationId xmlns:p14="http://schemas.microsoft.com/office/powerpoint/2010/main" val="2806386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293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527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527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527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59999" y="4925467"/>
            <a:ext cx="1179332" cy="436485"/>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endPar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対象業務における活用</a:t>
            </a: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9" name="テキスト ボックス 18">
            <a:extLst>
              <a:ext uri="{FF2B5EF4-FFF2-40B4-BE49-F238E27FC236}">
                <a16:creationId xmlns:a16="http://schemas.microsoft.com/office/drawing/2014/main" id="{8706E2D6-6881-4903-BD33-D5225E1A648A}"/>
              </a:ext>
            </a:extLst>
          </p:cNvPr>
          <p:cNvSpPr txBox="1"/>
          <p:nvPr/>
        </p:nvSpPr>
        <p:spPr>
          <a:xfrm>
            <a:off x="4868129" y="5967462"/>
            <a:ext cx="1171202" cy="366047"/>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他事業への活用検討</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36661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53070" y="5413157"/>
            <a:ext cx="1186261" cy="476594"/>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対象業務の活用おける課題整理・検討</a:t>
            </a:r>
          </a:p>
        </p:txBody>
      </p:sp>
      <p:sp>
        <p:nvSpPr>
          <p:cNvPr id="52" name="正方形/長方形 51">
            <a:extLst>
              <a:ext uri="{FF2B5EF4-FFF2-40B4-BE49-F238E27FC236}">
                <a16:creationId xmlns:a16="http://schemas.microsoft.com/office/drawing/2014/main" id="{2EFA0D62-4279-BF42-B32B-B407D9823FCF}"/>
              </a:ext>
            </a:extLst>
          </p:cNvPr>
          <p:cNvSpPr/>
          <p:nvPr/>
        </p:nvSpPr>
        <p:spPr>
          <a:xfrm>
            <a:off x="446400" y="3146076"/>
            <a:ext cx="3934823" cy="1407448"/>
          </a:xfrm>
          <a:prstGeom prst="rect">
            <a:avLst/>
          </a:prstGeom>
          <a:noFill/>
          <a:ln w="9525" cap="flat" cmpd="sng" algn="ctr">
            <a:noFill/>
            <a:prstDash val="solid"/>
          </a:ln>
          <a:effectLst/>
        </p:spPr>
        <p:txBody>
          <a:bodyPr lIns="29250" tIns="29250" rIns="29250" bIns="2925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en-US" altLang="ja-JP" sz="1100" b="0" i="0" u="none" strike="noStrike" kern="1200" cap="none" spc="0" normalizeH="0" baseline="0" noProof="0">
                <a:ln>
                  <a:noFill/>
                </a:ln>
                <a:solidFill>
                  <a:srgbClr val="31333F"/>
                </a:solidFill>
                <a:effectLst/>
                <a:uLnTx/>
                <a:uFillTx/>
                <a:latin typeface="Source Sans Pro"/>
                <a:ea typeface="Yu Gothic UI"/>
                <a:cs typeface="+mn-cs"/>
              </a:rPr>
              <a:t>2023</a:t>
            </a:r>
            <a:r>
              <a:rPr kumimoji="0" lang="ja-JP" altLang="en-US" sz="1100" b="0" i="0" u="none" strike="noStrike" kern="1200" cap="none" spc="0" normalizeH="0" baseline="0" noProof="0">
                <a:ln>
                  <a:noFill/>
                </a:ln>
                <a:solidFill>
                  <a:srgbClr val="31333F"/>
                </a:solidFill>
                <a:effectLst/>
                <a:uLnTx/>
                <a:uFillTx/>
                <a:latin typeface="Source Sans Pro"/>
                <a:ea typeface="Yu Gothic UI"/>
                <a:cs typeface="+mn-cs"/>
              </a:rPr>
              <a:t>年</a:t>
            </a:r>
            <a:r>
              <a:rPr kumimoji="0" lang="en-US" altLang="ja-JP" sz="1100" b="0" i="0" u="none" strike="noStrike" kern="1200" cap="none" spc="0" normalizeH="0" baseline="0" noProof="0">
                <a:ln>
                  <a:noFill/>
                </a:ln>
                <a:solidFill>
                  <a:srgbClr val="31333F"/>
                </a:solidFill>
                <a:effectLst/>
                <a:uLnTx/>
                <a:uFillTx/>
                <a:latin typeface="Source Sans Pro"/>
                <a:ea typeface="Yu Gothic UI"/>
                <a:cs typeface="+mn-cs"/>
              </a:rPr>
              <a:t>6</a:t>
            </a:r>
            <a:r>
              <a:rPr kumimoji="0" lang="ja-JP" altLang="en-US" sz="1100" b="0" i="0" u="none" strike="noStrike" kern="1200" cap="none" spc="0" normalizeH="0" baseline="0" noProof="0">
                <a:ln>
                  <a:noFill/>
                </a:ln>
                <a:solidFill>
                  <a:srgbClr val="31333F"/>
                </a:solidFill>
                <a:effectLst/>
                <a:uLnTx/>
                <a:uFillTx/>
                <a:latin typeface="Source Sans Pro"/>
                <a:ea typeface="Yu Gothic UI"/>
                <a:cs typeface="+mn-cs"/>
              </a:rPr>
              <a:t>月から「ごみ収集車両運行管理システム」の機能拡充に向けた開発と本市仕様へのカスタマイズを開始し、</a:t>
            </a:r>
            <a:r>
              <a:rPr kumimoji="0" lang="en-US" altLang="ja-JP" sz="1100" b="0" i="0" u="none" strike="noStrike" kern="1200" cap="none" spc="0" normalizeH="0" baseline="0" noProof="0">
                <a:ln>
                  <a:noFill/>
                </a:ln>
                <a:solidFill>
                  <a:srgbClr val="31333F"/>
                </a:solidFill>
                <a:effectLst/>
                <a:uLnTx/>
                <a:uFillTx/>
                <a:latin typeface="Source Sans Pro"/>
                <a:ea typeface="Yu Gothic UI"/>
                <a:cs typeface="+mn-cs"/>
              </a:rPr>
              <a:t>2024</a:t>
            </a:r>
            <a:r>
              <a:rPr kumimoji="0" lang="ja-JP" altLang="en-US" sz="1100" b="0" i="0" u="none" strike="noStrike" kern="1200" cap="none" spc="0" normalizeH="0" baseline="0" noProof="0">
                <a:ln>
                  <a:noFill/>
                </a:ln>
                <a:solidFill>
                  <a:srgbClr val="31333F"/>
                </a:solidFill>
                <a:effectLst/>
                <a:uLnTx/>
                <a:uFillTx/>
                <a:latin typeface="Source Sans Pro"/>
                <a:ea typeface="Yu Gothic UI"/>
                <a:cs typeface="+mn-cs"/>
              </a:rPr>
              <a:t>年</a:t>
            </a:r>
            <a:r>
              <a:rPr kumimoji="0" lang="en-US" altLang="ja-JP" sz="1100" b="0" i="0" u="none" strike="noStrike" kern="1200" cap="none" spc="0" normalizeH="0" baseline="0" noProof="0">
                <a:ln>
                  <a:noFill/>
                </a:ln>
                <a:solidFill>
                  <a:srgbClr val="31333F"/>
                </a:solidFill>
                <a:effectLst/>
                <a:uLnTx/>
                <a:uFillTx/>
                <a:latin typeface="Source Sans Pro"/>
                <a:ea typeface="Yu Gothic UI"/>
                <a:cs typeface="+mn-cs"/>
              </a:rPr>
              <a:t>4</a:t>
            </a:r>
            <a:r>
              <a:rPr kumimoji="0" lang="ja-JP" altLang="en-US" sz="1100" b="0" i="0" u="none" strike="noStrike" kern="1200" cap="none" spc="0" normalizeH="0" baseline="0" noProof="0">
                <a:ln>
                  <a:noFill/>
                </a:ln>
                <a:solidFill>
                  <a:srgbClr val="31333F"/>
                </a:solidFill>
                <a:effectLst/>
                <a:uLnTx/>
                <a:uFillTx/>
                <a:latin typeface="Source Sans Pro"/>
                <a:ea typeface="Yu Gothic UI"/>
                <a:cs typeface="+mn-cs"/>
              </a:rPr>
              <a:t>月から運用開始予定</a:t>
            </a:r>
            <a:endParaRPr kumimoji="0" lang="ja-JP" altLang="en-US" sz="1100" b="0" i="0" u="none" strike="noStrike" kern="1200" cap="none" spc="0" normalizeH="0" baseline="0" noProof="0">
              <a:ln>
                <a:noFill/>
              </a:ln>
              <a:solidFill>
                <a:srgbClr val="000000"/>
              </a:solidFill>
              <a:effectLst/>
              <a:uLnTx/>
              <a:uFillTx/>
              <a:latin typeface="Source Sans Pro"/>
              <a:ea typeface="Yu Gothic UI" panose="020B0500000000000000" pitchFamily="50" charset="-128"/>
              <a:cs typeface="+mn-cs"/>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5009" y="2806241"/>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これまでの取組状況</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701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aphicFrame>
        <p:nvGraphicFramePr>
          <p:cNvPr id="68" name="表 16">
            <a:extLst>
              <a:ext uri="{FF2B5EF4-FFF2-40B4-BE49-F238E27FC236}">
                <a16:creationId xmlns:a16="http://schemas.microsoft.com/office/drawing/2014/main" id="{9DB68C29-91BF-08D0-9900-F5254F5033B5}"/>
              </a:ext>
            </a:extLst>
          </p:cNvPr>
          <p:cNvGraphicFramePr>
            <a:graphicFrameLocks noGrp="1"/>
          </p:cNvGraphicFramePr>
          <p:nvPr>
            <p:extLst>
              <p:ext uri="{D42A27DB-BD31-4B8C-83A1-F6EECF244321}">
                <p14:modId xmlns:p14="http://schemas.microsoft.com/office/powerpoint/2010/main" val="3842411256"/>
              </p:ext>
            </p:extLst>
          </p:nvPr>
        </p:nvGraphicFramePr>
        <p:xfrm>
          <a:off x="6039331" y="3295003"/>
          <a:ext cx="3216788" cy="560072"/>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210503">
                <a:tc>
                  <a:txBody>
                    <a:bodyPr/>
                    <a:lstStyle/>
                    <a:p>
                      <a:pPr algn="ctr"/>
                      <a:r>
                        <a:rPr kumimoji="1" lang="ja-JP" altLang="en-US" sz="900" b="0">
                          <a:latin typeface="Yu Gothic UI" panose="020B0500000000000000" pitchFamily="50" charset="-128"/>
                          <a:ea typeface="Yu Gothic UI" panose="020B0500000000000000" pitchFamily="50" charset="-128"/>
                        </a:rPr>
                        <a:t>ー</a:t>
                      </a:r>
                      <a:endParaRPr kumimoji="1" lang="en-US" altLang="ja-JP" sz="900" b="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latin typeface="Yu Gothic UI" panose="020B0500000000000000" pitchFamily="50" charset="-128"/>
                          <a:ea typeface="Yu Gothic UI" panose="020B0500000000000000" pitchFamily="50" charset="-128"/>
                        </a:rPr>
                        <a:t>5</a:t>
                      </a:r>
                      <a:r>
                        <a:rPr kumimoji="1" lang="ja-JP" altLang="en-US" sz="900" b="0">
                          <a:latin typeface="Yu Gothic UI" panose="020B0500000000000000" pitchFamily="50" charset="-128"/>
                          <a:ea typeface="Yu Gothic UI" panose="020B0500000000000000" pitchFamily="50" charset="-128"/>
                        </a:rPr>
                        <a:t>業務</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b="0" i="0" u="none" strike="noStrike" noProof="0" dirty="0">
                          <a:solidFill>
                            <a:schemeClr val="tx1"/>
                          </a:solidFill>
                          <a:latin typeface="Yu Gothic UI"/>
                          <a:ea typeface="+mn-ea"/>
                        </a:rPr>
                        <a:t>24</a:t>
                      </a:r>
                      <a:r>
                        <a:rPr lang="ja-JP" altLang="en-US" sz="900" b="0" i="0" u="none" strike="noStrike" noProof="0" dirty="0">
                          <a:solidFill>
                            <a:schemeClr val="tx1"/>
                          </a:solidFill>
                          <a:latin typeface="Yu Gothic UI"/>
                          <a:ea typeface="+mn-ea"/>
                        </a:rPr>
                        <a:t>年度の状況を踏まえて設定</a:t>
                      </a:r>
                      <a:endParaRPr lang="en-US" altLang="ja-JP" sz="900" b="0" dirty="0"/>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a:latin typeface="Yu Gothic UI" panose="020B0500000000000000" pitchFamily="50" charset="-128"/>
                          <a:ea typeface="Yu Gothic UI" panose="020B0500000000000000" pitchFamily="50" charset="-128"/>
                        </a:rPr>
                        <a:t>5</a:t>
                      </a:r>
                      <a:r>
                        <a:rPr kumimoji="1" lang="ja-JP" altLang="en-US" sz="1100">
                          <a:latin typeface="Yu Gothic UI" panose="020B0500000000000000" pitchFamily="50" charset="-128"/>
                          <a:ea typeface="Yu Gothic UI" panose="020B0500000000000000" pitchFamily="50" charset="-128"/>
                        </a:rPr>
                        <a:t>業務</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4" name="正方形/長方形 3">
            <a:extLst>
              <a:ext uri="{FF2B5EF4-FFF2-40B4-BE49-F238E27FC236}">
                <a16:creationId xmlns:a16="http://schemas.microsoft.com/office/drawing/2014/main" id="{3164DF74-C0C1-6F4A-6A59-8EEFDDC3BE7F}"/>
              </a:ext>
            </a:extLst>
          </p:cNvPr>
          <p:cNvSpPr/>
          <p:nvPr/>
        </p:nvSpPr>
        <p:spPr>
          <a:xfrm>
            <a:off x="437013" y="1270800"/>
            <a:ext cx="4212000" cy="1335830"/>
          </a:xfrm>
          <a:prstGeom prst="rect">
            <a:avLst/>
          </a:prstGeom>
          <a:noFill/>
          <a:ln w="9525" cap="flat" cmpd="sng" algn="ctr">
            <a:noFill/>
            <a:prstDash val="solid"/>
          </a:ln>
          <a:effectLst/>
        </p:spPr>
        <p:txBody>
          <a:bodyPr lIns="30675" tIns="30675" rIns="30675" bIns="30675" rtlCol="0" anchor="t">
            <a:noAutofit/>
          </a:bodyPr>
          <a:lstStyle/>
          <a:p>
            <a:pPr marL="146094" marR="0" lvl="2" indent="-146094" algn="l" defTabSz="914400" rtl="0" eaLnBrk="1" fontAlgn="auto" latinLnBrk="0" hangingPunct="1">
              <a:lnSpc>
                <a:spcPct val="100000"/>
              </a:lnSpc>
              <a:spcBef>
                <a:spcPts val="0"/>
              </a:spcBef>
              <a:spcAft>
                <a:spcPts val="511"/>
              </a:spcAft>
              <a:buClrTx/>
              <a:buSzTx/>
              <a:buFont typeface="Arial" panose="020B0604020202020204" pitchFamily="34" charset="0"/>
              <a:buChar char="•"/>
              <a:tabLst>
                <a:tab pos="308422"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ごみ収集車両の運行管理システムを機能拡充し、位置情報の精度向上とドライブレコーダー映像のリアルタイム取得をめざす。これにより、ごみ収集車両の映像データを利用して収集状況の確認や道路・街路樹の管理、災害発生前の状況把握などへの活用に向け、検証を進める。</a:t>
            </a:r>
            <a:endPar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46094" marR="0" lvl="2" indent="-146094" algn="l" defTabSz="914400" rtl="0" eaLnBrk="1" fontAlgn="auto" latinLnBrk="0" hangingPunct="1">
              <a:lnSpc>
                <a:spcPct val="100000"/>
              </a:lnSpc>
              <a:spcBef>
                <a:spcPts val="0"/>
              </a:spcBef>
              <a:spcAft>
                <a:spcPts val="511"/>
              </a:spcAft>
              <a:buClrTx/>
              <a:buSzTx/>
              <a:buFont typeface="Arial" panose="020B0604020202020204" pitchFamily="34" charset="0"/>
              <a:buChar char="•"/>
              <a:tabLst>
                <a:tab pos="308422"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映像データを利活用できる業務のさらなる拡充に取り組むなど、市民サービスの向上と安全・安心のまちの実現に貢献する。</a:t>
            </a:r>
          </a:p>
        </p:txBody>
      </p:sp>
      <p:sp>
        <p:nvSpPr>
          <p:cNvPr id="5" name="テキスト ボックス 4">
            <a:extLst>
              <a:ext uri="{FF2B5EF4-FFF2-40B4-BE49-F238E27FC236}">
                <a16:creationId xmlns:a16="http://schemas.microsoft.com/office/drawing/2014/main" id="{82741EF8-126D-E3FF-D116-D0B4E5A7113B}"/>
              </a:ext>
            </a:extLst>
          </p:cNvPr>
          <p:cNvSpPr txBox="1"/>
          <p:nvPr/>
        </p:nvSpPr>
        <p:spPr>
          <a:xfrm>
            <a:off x="5952408" y="1354628"/>
            <a:ext cx="3501951" cy="550318"/>
          </a:xfrm>
          <a:prstGeom prst="rect">
            <a:avLst/>
          </a:prstGeom>
          <a:noFill/>
          <a:ln>
            <a:noFill/>
          </a:ln>
        </p:spPr>
        <p:txBody>
          <a:bodyPr wrap="square" lIns="122698"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46094" marR="0" lvl="2" indent="-146094" algn="l" defTabSz="914400" rtl="0" eaLnBrk="1" fontAlgn="auto" latinLnBrk="0" hangingPunct="1">
              <a:lnSpc>
                <a:spcPct val="100000"/>
              </a:lnSpc>
              <a:spcBef>
                <a:spcPts val="0"/>
              </a:spcBef>
              <a:spcAft>
                <a:spcPts val="511"/>
              </a:spcAft>
              <a:buClrTx/>
              <a:buSzTx/>
              <a:buFont typeface="Arial" panose="020B0604020202020204" pitchFamily="34" charset="0"/>
              <a:buChar char="•"/>
              <a:tabLst>
                <a:tab pos="308422"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ごみ収集車両のドライブレコーダー映像が多様な業務に活用されていること。</a:t>
            </a: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6" name="テキスト ボックス 5">
            <a:extLst>
              <a:ext uri="{FF2B5EF4-FFF2-40B4-BE49-F238E27FC236}">
                <a16:creationId xmlns:a16="http://schemas.microsoft.com/office/drawing/2014/main" id="{0465DAE6-890E-27BD-6BE3-20DE37A50AAD}"/>
              </a:ext>
            </a:extLst>
          </p:cNvPr>
          <p:cNvSpPr txBox="1"/>
          <p:nvPr/>
        </p:nvSpPr>
        <p:spPr>
          <a:xfrm>
            <a:off x="5960538" y="1925926"/>
            <a:ext cx="3375995" cy="522011"/>
          </a:xfrm>
          <a:prstGeom prst="rect">
            <a:avLst/>
          </a:prstGeom>
          <a:noFill/>
          <a:ln>
            <a:noFill/>
          </a:ln>
        </p:spPr>
        <p:txBody>
          <a:bodyPr wrap="square" lIns="122698"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46094" marR="0" lvl="2" indent="-146094" algn="l" defTabSz="914400" rtl="0" eaLnBrk="1" fontAlgn="base" latinLnBrk="0" hangingPunct="1">
              <a:lnSpc>
                <a:spcPct val="100000"/>
              </a:lnSpc>
              <a:spcBef>
                <a:spcPts val="0"/>
              </a:spcBef>
              <a:spcAft>
                <a:spcPts val="511"/>
              </a:spcAft>
              <a:buClrTx/>
              <a:buSzTx/>
              <a:buFont typeface="Arial" panose="020B0604020202020204" pitchFamily="34" charset="0"/>
              <a:buChar char="•"/>
              <a:tabLst>
                <a:tab pos="308422" algn="l"/>
              </a:tabLst>
              <a:defRPr/>
            </a:pPr>
            <a:r>
              <a:rPr kumimoji="0" lang="ja-JP" altLang="en-US" sz="1100" b="1"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ドライブレコーダーをまちの状況把握に活用していくこと。</a:t>
            </a:r>
          </a:p>
        </p:txBody>
      </p:sp>
      <p:sp>
        <p:nvSpPr>
          <p:cNvPr id="12" name="テキスト ボックス 11">
            <a:extLst>
              <a:ext uri="{FF2B5EF4-FFF2-40B4-BE49-F238E27FC236}">
                <a16:creationId xmlns:a16="http://schemas.microsoft.com/office/drawing/2014/main" id="{AC493DD6-2AE8-C73B-4715-0305C14957A8}"/>
              </a:ext>
            </a:extLst>
          </p:cNvPr>
          <p:cNvSpPr txBox="1"/>
          <p:nvPr/>
        </p:nvSpPr>
        <p:spPr>
          <a:xfrm>
            <a:off x="5938601" y="2695230"/>
            <a:ext cx="3515758" cy="367146"/>
          </a:xfrm>
          <a:prstGeom prst="rect">
            <a:avLst/>
          </a:prstGeom>
          <a:noFill/>
          <a:ln>
            <a:noFill/>
          </a:ln>
        </p:spPr>
        <p:txBody>
          <a:bodyPr wrap="square" lIns="122698"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46094" marR="0" lvl="2" indent="-146094" algn="l" defTabSz="914400" rtl="0" eaLnBrk="1" fontAlgn="auto" latinLnBrk="0" hangingPunct="1">
              <a:lnSpc>
                <a:spcPct val="100000"/>
              </a:lnSpc>
              <a:spcBef>
                <a:spcPts val="0"/>
              </a:spcBef>
              <a:spcAft>
                <a:spcPts val="511"/>
              </a:spcAft>
              <a:buClrTx/>
              <a:buSzTx/>
              <a:buFont typeface="Arial" panose="020B0604020202020204" pitchFamily="34" charset="0"/>
              <a:buChar char="•"/>
              <a:tabLst>
                <a:tab pos="308422" algn="l"/>
              </a:tabLst>
              <a:defRPr/>
            </a:pPr>
            <a:r>
              <a:rPr kumimoji="0" lang="ja-JP" altLang="en-US" sz="1100" b="1"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ドライブレコーダー映像を利活用している、または活用検証している業務数</a:t>
            </a:r>
            <a:r>
              <a:rPr kumimoji="0" lang="ja-JP" altLang="en-US" sz="1100" b="1" i="0" u="none" strike="noStrike" kern="1200" cap="none" spc="0" normalizeH="0" baseline="0" noProof="0">
                <a:ln>
                  <a:noFill/>
                </a:ln>
                <a:effectLst/>
                <a:uLnTx/>
                <a:uFillTx/>
                <a:latin typeface="Avenir Next LT Pro"/>
                <a:ea typeface="Yu Gothic UI" panose="020B0500000000000000" pitchFamily="50" charset="-128"/>
                <a:cs typeface="+mn-cs"/>
              </a:rPr>
              <a:t>（累計）</a:t>
            </a:r>
          </a:p>
        </p:txBody>
      </p:sp>
      <p:sp>
        <p:nvSpPr>
          <p:cNvPr id="41" name="ホームベース 30">
            <a:extLst>
              <a:ext uri="{FF2B5EF4-FFF2-40B4-BE49-F238E27FC236}">
                <a16:creationId xmlns:a16="http://schemas.microsoft.com/office/drawing/2014/main" id="{3D556F72-1F59-D67F-C356-7E6643671524}"/>
              </a:ext>
            </a:extLst>
          </p:cNvPr>
          <p:cNvSpPr/>
          <p:nvPr/>
        </p:nvSpPr>
        <p:spPr>
          <a:xfrm>
            <a:off x="6155874" y="4925468"/>
            <a:ext cx="1008125" cy="41306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852"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利用・検証</a:t>
            </a:r>
            <a:endParaRPr kumimoji="1" lang="en-US" altLang="ja-JP" sz="852"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42" name="ホームベース 30">
            <a:extLst>
              <a:ext uri="{FF2B5EF4-FFF2-40B4-BE49-F238E27FC236}">
                <a16:creationId xmlns:a16="http://schemas.microsoft.com/office/drawing/2014/main" id="{2EB61A94-7612-0935-E9A4-B2E8254EBC31}"/>
              </a:ext>
            </a:extLst>
          </p:cNvPr>
          <p:cNvSpPr/>
          <p:nvPr/>
        </p:nvSpPr>
        <p:spPr>
          <a:xfrm>
            <a:off x="7185623" y="4925468"/>
            <a:ext cx="2030501" cy="40328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852"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本格運用</a:t>
            </a:r>
            <a:endParaRPr kumimoji="1" lang="en-US" altLang="ja-JP" sz="852"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43" name="ホームベース 30">
            <a:extLst>
              <a:ext uri="{FF2B5EF4-FFF2-40B4-BE49-F238E27FC236}">
                <a16:creationId xmlns:a16="http://schemas.microsoft.com/office/drawing/2014/main" id="{73B9BB4D-EF10-86EB-24C8-852050EFD7BA}"/>
              </a:ext>
            </a:extLst>
          </p:cNvPr>
          <p:cNvSpPr/>
          <p:nvPr/>
        </p:nvSpPr>
        <p:spPr>
          <a:xfrm>
            <a:off x="6155874" y="5970611"/>
            <a:ext cx="3060250" cy="36119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852"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他事業への活用検討</a:t>
            </a:r>
            <a:endParaRPr kumimoji="1" lang="en-US" altLang="ja-JP" sz="852"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44" name="ホームベース 30">
            <a:extLst>
              <a:ext uri="{FF2B5EF4-FFF2-40B4-BE49-F238E27FC236}">
                <a16:creationId xmlns:a16="http://schemas.microsoft.com/office/drawing/2014/main" id="{0E56EA0A-16FE-7B7D-FA25-10DFA8C7F76A}"/>
              </a:ext>
            </a:extLst>
          </p:cNvPr>
          <p:cNvSpPr/>
          <p:nvPr/>
        </p:nvSpPr>
        <p:spPr>
          <a:xfrm>
            <a:off x="7181850" y="5412079"/>
            <a:ext cx="2032487" cy="47767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2024</a:t>
            </a: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年度の検証を踏まえ、課題整理・今後の活用検討</a:t>
            </a:r>
            <a:endParaRPr kumimoji="1" lang="en-US" altLang="ja-JP" sz="852"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47" name="グループ化 46">
            <a:extLst>
              <a:ext uri="{FF2B5EF4-FFF2-40B4-BE49-F238E27FC236}">
                <a16:creationId xmlns:a16="http://schemas.microsoft.com/office/drawing/2014/main" id="{CB10FAD5-92BD-29B9-7431-DBE79DD292D7}"/>
              </a:ext>
            </a:extLst>
          </p:cNvPr>
          <p:cNvGrpSpPr/>
          <p:nvPr/>
        </p:nvGrpSpPr>
        <p:grpSpPr>
          <a:xfrm>
            <a:off x="660826" y="4328370"/>
            <a:ext cx="3631636" cy="2043482"/>
            <a:chOff x="1588007" y="3754190"/>
            <a:chExt cx="3520443" cy="1975184"/>
          </a:xfrm>
        </p:grpSpPr>
        <p:sp>
          <p:nvSpPr>
            <p:cNvPr id="51" name="角丸四角形 44">
              <a:extLst>
                <a:ext uri="{FF2B5EF4-FFF2-40B4-BE49-F238E27FC236}">
                  <a16:creationId xmlns:a16="http://schemas.microsoft.com/office/drawing/2014/main" id="{78BB9CE9-21A2-3823-6350-5997968B0311}"/>
                </a:ext>
              </a:extLst>
            </p:cNvPr>
            <p:cNvSpPr/>
            <p:nvPr/>
          </p:nvSpPr>
          <p:spPr>
            <a:xfrm>
              <a:off x="1588007" y="3754190"/>
              <a:ext cx="3520443" cy="1883131"/>
            </a:xfrm>
            <a:prstGeom prst="roundRect">
              <a:avLst>
                <a:gd name="adj" fmla="val 5689"/>
              </a:avLst>
            </a:prstGeom>
            <a:solidFill>
              <a:srgbClr val="FFF3F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9586"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srgbClr val="FFFFFF"/>
                </a:solidFill>
                <a:effectLst/>
                <a:uLnTx/>
                <a:uFillTx/>
                <a:latin typeface="Corbel" panose="020B0503020204020204"/>
                <a:ea typeface="ＭＳ ゴシック" panose="020B0609070205080204" pitchFamily="49" charset="-128"/>
                <a:cs typeface="+mn-cs"/>
              </a:endParaRPr>
            </a:p>
          </p:txBody>
        </p:sp>
        <p:sp>
          <p:nvSpPr>
            <p:cNvPr id="53" name="テキスト ボックス 52">
              <a:extLst>
                <a:ext uri="{FF2B5EF4-FFF2-40B4-BE49-F238E27FC236}">
                  <a16:creationId xmlns:a16="http://schemas.microsoft.com/office/drawing/2014/main" id="{7DCB645F-AF9D-4737-DD66-410BE23EC3FD}"/>
                </a:ext>
              </a:extLst>
            </p:cNvPr>
            <p:cNvSpPr txBox="1"/>
            <p:nvPr/>
          </p:nvSpPr>
          <p:spPr>
            <a:xfrm>
              <a:off x="1923392" y="5026445"/>
              <a:ext cx="2957130" cy="7029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37"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「ごみ収集車両運行管理システム」の機能拡充による位置情報及びドライブレコーダー映像の活用</a:t>
              </a:r>
              <a:endParaRPr kumimoji="1" lang="ja-JP" altLang="en-US" sz="937" b="1" i="0" u="none" strike="noStrike" kern="1200" cap="none" spc="0" normalizeH="0" baseline="0" noProof="0">
                <a:ln>
                  <a:noFill/>
                </a:ln>
                <a:solidFill>
                  <a:prstClr val="black"/>
                </a:solidFill>
                <a:effectLst/>
                <a:uLnTx/>
                <a:uFillTx/>
                <a:latin typeface="Avenir Next LT Pro"/>
                <a:ea typeface="Yu Gothic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37" b="1" i="0" u="none" strike="noStrike" kern="1200" cap="none" spc="0" normalizeH="0" baseline="0" noProof="0">
                <a:ln>
                  <a:noFill/>
                </a:ln>
                <a:solidFill>
                  <a:prstClr val="black"/>
                </a:solidFill>
                <a:effectLst/>
                <a:uLnTx/>
                <a:uFillTx/>
                <a:latin typeface="Avenir Next LT Pro"/>
                <a:ea typeface="Yu Gothic UI"/>
                <a:cs typeface="+mn-cs"/>
              </a:endParaRPr>
            </a:p>
          </p:txBody>
        </p:sp>
        <p:pic>
          <p:nvPicPr>
            <p:cNvPr id="54" name="図 53">
              <a:extLst>
                <a:ext uri="{FF2B5EF4-FFF2-40B4-BE49-F238E27FC236}">
                  <a16:creationId xmlns:a16="http://schemas.microsoft.com/office/drawing/2014/main" id="{4094881F-02DE-58BF-EA89-C7CEEBC4BB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8695" y="3827340"/>
              <a:ext cx="1264612" cy="1264612"/>
            </a:xfrm>
            <a:prstGeom prst="rect">
              <a:avLst/>
            </a:prstGeom>
          </p:spPr>
        </p:pic>
        <p:pic>
          <p:nvPicPr>
            <p:cNvPr id="55" name="図 54">
              <a:extLst>
                <a:ext uri="{FF2B5EF4-FFF2-40B4-BE49-F238E27FC236}">
                  <a16:creationId xmlns:a16="http://schemas.microsoft.com/office/drawing/2014/main" id="{2D771F41-9093-EC14-F131-A474DCA747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55288" y="3875791"/>
              <a:ext cx="1131658" cy="1131658"/>
            </a:xfrm>
            <a:prstGeom prst="rect">
              <a:avLst/>
            </a:prstGeom>
          </p:spPr>
        </p:pic>
      </p:grpSp>
      <p:grpSp>
        <p:nvGrpSpPr>
          <p:cNvPr id="56" name="グループ化 55">
            <a:extLst>
              <a:ext uri="{FF2B5EF4-FFF2-40B4-BE49-F238E27FC236}">
                <a16:creationId xmlns:a16="http://schemas.microsoft.com/office/drawing/2014/main" id="{802F9A58-DCFF-9F30-5EA2-3B8F3E5E8DB7}"/>
              </a:ext>
            </a:extLst>
          </p:cNvPr>
          <p:cNvGrpSpPr/>
          <p:nvPr/>
        </p:nvGrpSpPr>
        <p:grpSpPr>
          <a:xfrm>
            <a:off x="2712586" y="4553522"/>
            <a:ext cx="1610006" cy="1222574"/>
            <a:chOff x="3862082" y="3733595"/>
            <a:chExt cx="1972876" cy="1612977"/>
          </a:xfrm>
        </p:grpSpPr>
        <p:sp>
          <p:nvSpPr>
            <p:cNvPr id="61" name="テキスト ボックス 60">
              <a:extLst>
                <a:ext uri="{FF2B5EF4-FFF2-40B4-BE49-F238E27FC236}">
                  <a16:creationId xmlns:a16="http://schemas.microsoft.com/office/drawing/2014/main" id="{F93CD936-5B06-0F31-8525-2705E3C1E8EB}"/>
                </a:ext>
              </a:extLst>
            </p:cNvPr>
            <p:cNvSpPr txBox="1"/>
            <p:nvPr/>
          </p:nvSpPr>
          <p:spPr>
            <a:xfrm>
              <a:off x="3862082" y="5034498"/>
              <a:ext cx="1972876" cy="3120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37" b="1" i="0" u="none" strike="noStrike" kern="1200" cap="none" spc="0" normalizeH="0" baseline="0" noProof="0">
                <a:ln>
                  <a:noFill/>
                </a:ln>
                <a:solidFill>
                  <a:prstClr val="black"/>
                </a:solidFill>
                <a:effectLst/>
                <a:uLnTx/>
                <a:uFillTx/>
                <a:latin typeface="Avenir Next LT Pro"/>
                <a:ea typeface="Yu Gothic UI"/>
                <a:cs typeface="+mn-cs"/>
              </a:endParaRPr>
            </a:p>
          </p:txBody>
        </p:sp>
        <p:pic>
          <p:nvPicPr>
            <p:cNvPr id="62" name="図 61">
              <a:extLst>
                <a:ext uri="{FF2B5EF4-FFF2-40B4-BE49-F238E27FC236}">
                  <a16:creationId xmlns:a16="http://schemas.microsoft.com/office/drawing/2014/main" id="{F321A37C-6079-5C02-E7DD-E0AA723508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6317" y="3733595"/>
              <a:ext cx="1396426" cy="1396426"/>
            </a:xfrm>
            <a:prstGeom prst="rect">
              <a:avLst/>
            </a:prstGeom>
          </p:spPr>
        </p:pic>
      </p:grpSp>
      <p:graphicFrame>
        <p:nvGraphicFramePr>
          <p:cNvPr id="7" name="表 6">
            <a:extLst>
              <a:ext uri="{FF2B5EF4-FFF2-40B4-BE49-F238E27FC236}">
                <a16:creationId xmlns:a16="http://schemas.microsoft.com/office/drawing/2014/main" id="{9172FEC2-5800-8F09-AC4D-A031DB1337FF}"/>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0" name="正方形/長方形 15">
            <a:extLst>
              <a:ext uri="{FF2B5EF4-FFF2-40B4-BE49-F238E27FC236}">
                <a16:creationId xmlns:a16="http://schemas.microsoft.com/office/drawing/2014/main" id="{47C7CF71-9B65-D63A-6C1A-F9959C9C82AB}"/>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1" name="テキスト ボックス 10">
            <a:extLst>
              <a:ext uri="{FF2B5EF4-FFF2-40B4-BE49-F238E27FC236}">
                <a16:creationId xmlns:a16="http://schemas.microsoft.com/office/drawing/2014/main" id="{7241A877-0508-C732-E11E-1AE45F3C1AC2}"/>
              </a:ext>
            </a:extLst>
          </p:cNvPr>
          <p:cNvSpPr txBox="1"/>
          <p:nvPr/>
        </p:nvSpPr>
        <p:spPr>
          <a:xfrm>
            <a:off x="446400" y="135284"/>
            <a:ext cx="4921858" cy="400110"/>
          </a:xfrm>
          <a:prstGeom prst="rect">
            <a:avLst/>
          </a:prstGeom>
          <a:noFill/>
        </p:spPr>
        <p:txBody>
          <a:bodyPr wrap="square" lIns="0">
            <a:spAutoFit/>
          </a:bodyPr>
          <a:lstStyle/>
          <a:p>
            <a:pPr lvl="0" fontAlgn="base">
              <a:spcBef>
                <a:spcPct val="0"/>
              </a:spcBef>
              <a:spcAft>
                <a:spcPct val="0"/>
              </a:spcAft>
              <a:defRPr/>
            </a:pP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ドライブレコーダー映像データの利活用</a:t>
            </a:r>
            <a:endParaRPr lang="ja-JP" altLang="en-US" sz="2000" b="1">
              <a:solidFill>
                <a:srgbClr val="AF1932"/>
              </a:solidFill>
              <a:ea typeface="Yu Gothic UI" panose="020B0500000000000000" pitchFamily="50" charset="-128"/>
            </a:endParaRPr>
          </a:p>
        </p:txBody>
      </p:sp>
      <p:sp>
        <p:nvSpPr>
          <p:cNvPr id="3" name="スライド番号プレースホルダー 2">
            <a:extLst>
              <a:ext uri="{FF2B5EF4-FFF2-40B4-BE49-F238E27FC236}">
                <a16:creationId xmlns:a16="http://schemas.microsoft.com/office/drawing/2014/main" id="{B2284D19-CDA9-D014-ADF7-614AF195F272}"/>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67</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1354649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道路維持管理の効率化に向けたドライブ</a:t>
            </a:r>
            <a:endParaRPr kumimoji="0" lang="en-US" altLang="ja-JP"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レコーダー映像の</a:t>
            </a:r>
            <a:r>
              <a:rPr kumimoji="0" lang="en-US" altLang="ja-JP" sz="2000" b="1" i="0" u="none" strike="noStrike" kern="1200" cap="none" spc="0" normalizeH="0" baseline="0" noProof="0">
                <a:ln>
                  <a:noFill/>
                </a:ln>
                <a:solidFill>
                  <a:srgbClr val="AF1932"/>
                </a:solidFill>
                <a:effectLst/>
                <a:uLnTx/>
                <a:uFillTx/>
                <a:latin typeface="+mn-ea"/>
                <a:cs typeface="+mn-cs"/>
              </a:rPr>
              <a:t>AI</a:t>
            </a: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解析実証</a:t>
            </a: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61666"/>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5152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2" name="正方形/長方形 1">
            <a:extLst>
              <a:ext uri="{FF2B5EF4-FFF2-40B4-BE49-F238E27FC236}">
                <a16:creationId xmlns:a16="http://schemas.microsoft.com/office/drawing/2014/main" id="{E1976D63-E156-F963-0687-D5DFAD445386}"/>
              </a:ext>
            </a:extLst>
          </p:cNvPr>
          <p:cNvSpPr/>
          <p:nvPr/>
        </p:nvSpPr>
        <p:spPr>
          <a:xfrm>
            <a:off x="445010" y="1270800"/>
            <a:ext cx="4212000" cy="1792700"/>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dirty="0">
                <a:ln>
                  <a:noFill/>
                </a:ln>
                <a:solidFill>
                  <a:srgbClr val="000000"/>
                </a:solidFill>
                <a:effectLst/>
                <a:uLnTx/>
                <a:uFillTx/>
                <a:latin typeface="Avenir Next LT Pro"/>
                <a:ea typeface="Yu Gothic UI" panose="020B0500000000000000" pitchFamily="50" charset="-128"/>
                <a:cs typeface="+mn-cs"/>
              </a:rPr>
              <a:t>本市管理道路は、市域の約</a:t>
            </a:r>
            <a:r>
              <a:rPr kumimoji="0" lang="en-US" altLang="ja-JP" sz="1100" b="0" i="0" u="none" strike="noStrike" kern="1200" cap="none" spc="0" normalizeH="0" baseline="0" noProof="0" dirty="0">
                <a:ln>
                  <a:noFill/>
                </a:ln>
                <a:solidFill>
                  <a:srgbClr val="000000"/>
                </a:solidFill>
                <a:effectLst/>
                <a:uLnTx/>
                <a:uFillTx/>
                <a:latin typeface="Avenir Next LT Pro"/>
                <a:ea typeface="Yu Gothic UI" panose="020B0500000000000000" pitchFamily="50" charset="-128"/>
                <a:cs typeface="+mn-cs"/>
              </a:rPr>
              <a:t>15</a:t>
            </a:r>
            <a:r>
              <a:rPr kumimoji="0" lang="ja-JP" altLang="en-US" sz="1100" b="0" i="0" u="none" strike="noStrike" kern="1200" cap="none" spc="0" normalizeH="0" baseline="0" noProof="0" dirty="0">
                <a:ln>
                  <a:noFill/>
                </a:ln>
                <a:solidFill>
                  <a:srgbClr val="000000"/>
                </a:solidFill>
                <a:effectLst/>
                <a:uLnTx/>
                <a:uFillTx/>
                <a:latin typeface="Avenir Next LT Pro"/>
                <a:ea typeface="Yu Gothic UI" panose="020B0500000000000000" pitchFamily="50" charset="-128"/>
                <a:cs typeface="+mn-cs"/>
              </a:rPr>
              <a:t>％を占めるほどの面積があり、その膨大な面積を安全かつ安心して利用し続けられるように、区画線の効率・効果的な維持管理を求められている。</a:t>
            </a:r>
            <a:endParaRPr kumimoji="0" lang="en-US" altLang="ja-JP" sz="1100" b="0" i="0" u="none" strike="noStrike" kern="1200" cap="none" spc="0" normalizeH="0" baseline="0" noProof="0" dirty="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dirty="0">
                <a:ln>
                  <a:noFill/>
                </a:ln>
                <a:solidFill>
                  <a:srgbClr val="000000"/>
                </a:solidFill>
                <a:effectLst/>
                <a:uLnTx/>
                <a:uFillTx/>
                <a:latin typeface="Avenir Next LT Pro"/>
                <a:ea typeface="Yu Gothic UI" panose="020B0500000000000000" pitchFamily="50" charset="-128"/>
                <a:cs typeface="+mn-cs"/>
              </a:rPr>
              <a:t>区画線維持管理業務の高度化・効率化を図るためにも、「ごみ収集車両運行管理システム」におけるドライブレコーダーの映像データ等を活用し、区画線の損傷度判定などを</a:t>
            </a:r>
            <a:r>
              <a:rPr kumimoji="0" lang="en-US" altLang="ja-JP" sz="1100" b="0" i="0" u="none" strike="noStrike" kern="1200" cap="none" spc="0" normalizeH="0" baseline="0" noProof="0" dirty="0">
                <a:ln>
                  <a:noFill/>
                </a:ln>
                <a:solidFill>
                  <a:srgbClr val="000000"/>
                </a:solidFill>
                <a:effectLst/>
                <a:uLnTx/>
                <a:uFillTx/>
                <a:latin typeface="Avenir Next LT Pro"/>
                <a:ea typeface="Yu Gothic UI" panose="020B0500000000000000" pitchFamily="50" charset="-128"/>
                <a:cs typeface="+mn-cs"/>
              </a:rPr>
              <a:t>AI</a:t>
            </a:r>
            <a:r>
              <a:rPr kumimoji="0" lang="ja-JP" altLang="en-US" sz="1100" b="0" i="0" u="none" strike="noStrike" kern="1200" cap="none" spc="0" normalizeH="0" baseline="0" noProof="0" dirty="0">
                <a:ln>
                  <a:noFill/>
                </a:ln>
                <a:solidFill>
                  <a:srgbClr val="000000"/>
                </a:solidFill>
                <a:effectLst/>
                <a:uLnTx/>
                <a:uFillTx/>
                <a:latin typeface="Avenir Next LT Pro"/>
                <a:ea typeface="Yu Gothic UI" panose="020B0500000000000000" pitchFamily="50" charset="-128"/>
                <a:cs typeface="+mn-cs"/>
              </a:rPr>
              <a:t>解析できるか検証を行う。</a:t>
            </a:r>
            <a:endParaRPr kumimoji="0" lang="en-US" altLang="ja-JP" sz="1100" b="0" i="0" u="none" strike="noStrike" kern="1200" cap="none" spc="0" normalizeH="0" baseline="0" noProof="0" dirty="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dirty="0">
                <a:ln>
                  <a:noFill/>
                </a:ln>
                <a:solidFill>
                  <a:srgbClr val="000000"/>
                </a:solidFill>
                <a:effectLst/>
                <a:uLnTx/>
                <a:uFillTx/>
                <a:latin typeface="Avenir Next LT Pro"/>
                <a:ea typeface="Yu Gothic UI" panose="020B0500000000000000" pitchFamily="50" charset="-128"/>
                <a:cs typeface="+mn-cs"/>
              </a:rPr>
              <a:t>これにより、区画線の損傷度などを定量的に判定するなど維持管理の高度化を図り、補修する優先順位の優劣を効率的に判断することで効率化を図るとともに計画的な維持管理につなげていく。</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dirty="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dirty="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dirty="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dirty="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dirty="0">
              <a:ln>
                <a:noFill/>
              </a:ln>
              <a:solidFill>
                <a:srgbClr val="000000"/>
              </a:solidFill>
              <a:effectLst/>
              <a:uLnTx/>
              <a:uFillTx/>
              <a:latin typeface="Avenir Next LT Pro"/>
              <a:ea typeface="Yu Gothic UI" panose="020B0500000000000000" pitchFamily="50" charset="-128"/>
              <a:cs typeface="+mn-cs"/>
            </a:endParaRPr>
          </a:p>
        </p:txBody>
      </p:sp>
      <p:sp>
        <p:nvSpPr>
          <p:cNvPr id="46" name="テキスト ボックス 45">
            <a:extLst>
              <a:ext uri="{FF2B5EF4-FFF2-40B4-BE49-F238E27FC236}">
                <a16:creationId xmlns:a16="http://schemas.microsoft.com/office/drawing/2014/main" id="{FF953E49-B6C1-339F-FF79-5D9D8DEDBDBD}"/>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区画線維持管理業務の高度化・効率化が図られ、</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計画的な維持管理ができていること。</a:t>
            </a:r>
          </a:p>
        </p:txBody>
      </p:sp>
      <p:sp>
        <p:nvSpPr>
          <p:cNvPr id="47" name="テキスト ボックス 46">
            <a:extLst>
              <a:ext uri="{FF2B5EF4-FFF2-40B4-BE49-F238E27FC236}">
                <a16:creationId xmlns:a16="http://schemas.microsoft.com/office/drawing/2014/main" id="{D4A6988C-5617-0A15-99DF-AED95738DD99}"/>
              </a:ext>
            </a:extLst>
          </p:cNvPr>
          <p:cNvSpPr txBox="1"/>
          <p:nvPr/>
        </p:nvSpPr>
        <p:spPr>
          <a:xfrm>
            <a:off x="5902050" y="1976055"/>
            <a:ext cx="3558939" cy="79720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維持管理業務を効率・効果的に実施することで、</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管理道路を安全かつ安心して利用し続けられること。</a:t>
            </a:r>
          </a:p>
        </p:txBody>
      </p:sp>
      <p:sp>
        <p:nvSpPr>
          <p:cNvPr id="54" name="テキスト ボックス 53">
            <a:extLst>
              <a:ext uri="{FF2B5EF4-FFF2-40B4-BE49-F238E27FC236}">
                <a16:creationId xmlns:a16="http://schemas.microsoft.com/office/drawing/2014/main" id="{1C993223-C4D6-552C-490A-FA2120031227}"/>
              </a:ext>
            </a:extLst>
          </p:cNvPr>
          <p:cNvSpPr txBox="1"/>
          <p:nvPr/>
        </p:nvSpPr>
        <p:spPr>
          <a:xfrm>
            <a:off x="4873063" y="5236290"/>
            <a:ext cx="972000" cy="333673"/>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AI</a:t>
            </a: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解析及び検証</a:t>
            </a:r>
          </a:p>
        </p:txBody>
      </p:sp>
      <p:sp>
        <p:nvSpPr>
          <p:cNvPr id="55" name="ホームベース 30">
            <a:extLst>
              <a:ext uri="{FF2B5EF4-FFF2-40B4-BE49-F238E27FC236}">
                <a16:creationId xmlns:a16="http://schemas.microsoft.com/office/drawing/2014/main" id="{602DE7F3-F05B-6273-AEBE-AFFCD6A705D2}"/>
              </a:ext>
            </a:extLst>
          </p:cNvPr>
          <p:cNvSpPr/>
          <p:nvPr/>
        </p:nvSpPr>
        <p:spPr>
          <a:xfrm>
            <a:off x="6132274" y="5220228"/>
            <a:ext cx="992847" cy="33367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実施</a:t>
            </a:r>
          </a:p>
        </p:txBody>
      </p:sp>
      <p:sp>
        <p:nvSpPr>
          <p:cNvPr id="20" name="ホームベース 30">
            <a:extLst>
              <a:ext uri="{FF2B5EF4-FFF2-40B4-BE49-F238E27FC236}">
                <a16:creationId xmlns:a16="http://schemas.microsoft.com/office/drawing/2014/main" id="{6A32440D-DD16-A04C-EE81-332CD7859E38}"/>
              </a:ext>
            </a:extLst>
          </p:cNvPr>
          <p:cNvSpPr/>
          <p:nvPr/>
        </p:nvSpPr>
        <p:spPr>
          <a:xfrm>
            <a:off x="7179088" y="5236290"/>
            <a:ext cx="2070496" cy="333673"/>
          </a:xfrm>
          <a:prstGeom prst="homePlate">
            <a:avLst>
              <a:gd name="adj" fmla="val 21574"/>
            </a:avLst>
          </a:prstGeom>
          <a:solidFill>
            <a:schemeClr val="bg1"/>
          </a:solidFill>
          <a:ln w="28575">
            <a:solidFill>
              <a:srgbClr val="AF193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活用に向けた検討</a:t>
            </a:r>
          </a:p>
        </p:txBody>
      </p:sp>
      <p:graphicFrame>
        <p:nvGraphicFramePr>
          <p:cNvPr id="22" name="Table 4">
            <a:extLst>
              <a:ext uri="{FF2B5EF4-FFF2-40B4-BE49-F238E27FC236}">
                <a16:creationId xmlns:a16="http://schemas.microsoft.com/office/drawing/2014/main" id="{9CB9C9A2-AC8F-A81B-217E-B3EF1A22B999}"/>
              </a:ext>
            </a:extLst>
          </p:cNvPr>
          <p:cNvGraphicFramePr>
            <a:graphicFrameLocks noGrp="1"/>
          </p:cNvGraphicFramePr>
          <p:nvPr>
            <p:extLst>
              <p:ext uri="{D42A27DB-BD31-4B8C-83A1-F6EECF244321}">
                <p14:modId xmlns:p14="http://schemas.microsoft.com/office/powerpoint/2010/main" val="370245240"/>
              </p:ext>
            </p:extLst>
          </p:nvPr>
        </p:nvGraphicFramePr>
        <p:xfrm>
          <a:off x="6148428" y="2817819"/>
          <a:ext cx="3039268" cy="1193960"/>
        </p:xfrm>
        <a:graphic>
          <a:graphicData uri="http://schemas.openxmlformats.org/drawingml/2006/table">
            <a:tbl>
              <a:tblPr firstRow="1" bandRow="1">
                <a:tableStyleId>{5C22544A-7EE6-4342-B048-85BDC9FD1C3A}</a:tableStyleId>
              </a:tblPr>
              <a:tblGrid>
                <a:gridCol w="1073641">
                  <a:extLst>
                    <a:ext uri="{9D8B030D-6E8A-4147-A177-3AD203B41FA5}">
                      <a16:colId xmlns:a16="http://schemas.microsoft.com/office/drawing/2014/main" val="3689004822"/>
                    </a:ext>
                  </a:extLst>
                </a:gridCol>
                <a:gridCol w="1965627">
                  <a:extLst>
                    <a:ext uri="{9D8B030D-6E8A-4147-A177-3AD203B41FA5}">
                      <a16:colId xmlns:a16="http://schemas.microsoft.com/office/drawing/2014/main" val="3110117265"/>
                    </a:ext>
                  </a:extLst>
                </a:gridCol>
              </a:tblGrid>
              <a:tr h="298490">
                <a:tc>
                  <a:txBody>
                    <a:bodyPr/>
                    <a:lstStyle/>
                    <a:p>
                      <a:pPr lvl="0">
                        <a:buNone/>
                      </a:pPr>
                      <a:r>
                        <a:rPr lang="en-US" sz="900" b="0">
                          <a:solidFill>
                            <a:schemeClr val="bg1"/>
                          </a:solidFill>
                          <a:latin typeface="Yu Gothic UI"/>
                        </a:rPr>
                        <a:t>2023</a:t>
                      </a:r>
                      <a:r>
                        <a:rPr lang="ja-JP" altLang="en-US" sz="900" b="0">
                          <a:solidFill>
                            <a:schemeClr val="bg1"/>
                          </a:solidFill>
                          <a:latin typeface="Yu Gothic UI"/>
                        </a:rPr>
                        <a:t>年度現在</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Yu Gothic UI" panose="020B0500000000000000" pitchFamily="50" charset="-128"/>
                          <a:ea typeface="Yu Gothic UI" panose="020B0500000000000000" pitchFamily="50" charset="-128"/>
                        </a:rPr>
                        <a:t>AI</a:t>
                      </a:r>
                      <a:r>
                        <a:rPr kumimoji="1" lang="ja-JP" altLang="en-US" sz="900" b="0">
                          <a:solidFill>
                            <a:schemeClr val="tx1"/>
                          </a:solidFill>
                          <a:latin typeface="Yu Gothic UI" panose="020B0500000000000000" pitchFamily="50" charset="-128"/>
                          <a:ea typeface="Yu Gothic UI" panose="020B0500000000000000" pitchFamily="50" charset="-128"/>
                        </a:rPr>
                        <a:t>解析に向けた調整</a:t>
                      </a:r>
                      <a:endParaRPr kumimoji="1" lang="en-US" altLang="ja-JP" sz="900" b="0">
                        <a:solidFill>
                          <a:schemeClr val="tx1"/>
                        </a:solidFill>
                        <a:latin typeface="Yu Gothic UI" panose="020B0500000000000000" pitchFamily="50" charset="-128"/>
                        <a:ea typeface="Yu Gothic UI" panose="020B05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279988684"/>
                  </a:ext>
                </a:extLst>
              </a:tr>
              <a:tr h="298490">
                <a:tc>
                  <a:txBody>
                    <a:bodyPr/>
                    <a:lstStyle/>
                    <a:p>
                      <a:pPr lvl="0">
                        <a:buNone/>
                      </a:pPr>
                      <a:r>
                        <a:rPr lang="en-US" sz="900" b="0">
                          <a:solidFill>
                            <a:schemeClr val="bg1"/>
                          </a:solidFill>
                          <a:latin typeface="Yu Gothic UI"/>
                        </a:rPr>
                        <a:t>2024</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a:solidFill>
                            <a:schemeClr val="tx1"/>
                          </a:solidFill>
                          <a:latin typeface="Yu Gothic UI" panose="020B0500000000000000" pitchFamily="50" charset="-128"/>
                          <a:ea typeface="Yu Gothic UI" panose="020B0500000000000000" pitchFamily="50" charset="-128"/>
                        </a:rPr>
                        <a:t>AI</a:t>
                      </a:r>
                      <a:r>
                        <a:rPr kumimoji="1" lang="ja-JP" altLang="en-US" sz="900">
                          <a:solidFill>
                            <a:schemeClr val="tx1"/>
                          </a:solidFill>
                          <a:latin typeface="Yu Gothic UI" panose="020B0500000000000000" pitchFamily="50" charset="-128"/>
                          <a:ea typeface="Yu Gothic UI" panose="020B0500000000000000" pitchFamily="50" charset="-128"/>
                        </a:rPr>
                        <a:t>解析及び検証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660173733"/>
                  </a:ext>
                </a:extLst>
              </a:tr>
              <a:tr h="298490">
                <a:tc>
                  <a:txBody>
                    <a:bodyPr/>
                    <a:lstStyle/>
                    <a:p>
                      <a:pPr lvl="0">
                        <a:buNone/>
                      </a:pPr>
                      <a:r>
                        <a:rPr lang="en-US" sz="900" b="0">
                          <a:solidFill>
                            <a:schemeClr val="bg1"/>
                          </a:solidFill>
                          <a:latin typeface="Yu Gothic UI"/>
                        </a:rPr>
                        <a:t>2025</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noProof="0">
                          <a:solidFill>
                            <a:schemeClr val="tx1"/>
                          </a:solidFill>
                          <a:latin typeface="Yu Gothic UI"/>
                          <a:ea typeface="+mn-ea"/>
                        </a:rPr>
                        <a:t>24</a:t>
                      </a:r>
                      <a:r>
                        <a:rPr lang="ja-JP" altLang="en-US" sz="900" b="0" i="0" u="none" strike="noStrike" noProof="0">
                          <a:solidFill>
                            <a:schemeClr val="tx1"/>
                          </a:solidFill>
                          <a:latin typeface="Yu Gothic UI"/>
                          <a:ea typeface="+mn-ea"/>
                        </a:rPr>
                        <a:t>年度の状況を踏まえて設定</a:t>
                      </a:r>
                      <a:endParaRPr lang="en-US" altLang="ja-JP"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816512471"/>
                  </a:ext>
                </a:extLst>
              </a:tr>
              <a:tr h="298490">
                <a:tc>
                  <a:txBody>
                    <a:bodyPr/>
                    <a:lstStyle/>
                    <a:p>
                      <a:pPr lvl="0">
                        <a:buNone/>
                      </a:pPr>
                      <a:r>
                        <a:rPr lang="en-US" sz="900" b="0">
                          <a:solidFill>
                            <a:schemeClr val="bg1"/>
                          </a:solidFill>
                          <a:latin typeface="Yu Gothic UI"/>
                        </a:rPr>
                        <a:t>2026</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noProof="0" dirty="0">
                          <a:solidFill>
                            <a:srgbClr val="000000"/>
                          </a:solidFill>
                          <a:latin typeface="Yu Gothic UI"/>
                          <a:ea typeface="+mn-ea"/>
                        </a:rPr>
                        <a:t>25</a:t>
                      </a:r>
                      <a:r>
                        <a:rPr lang="ja-JP" altLang="en-US" sz="900" b="0" i="0" u="none" strike="noStrike" noProof="0" dirty="0">
                          <a:solidFill>
                            <a:srgbClr val="000000"/>
                          </a:solidFill>
                          <a:latin typeface="Yu Gothic UI"/>
                          <a:ea typeface="+mn-ea"/>
                        </a:rPr>
                        <a:t>年度までの状況を踏まえて設定</a:t>
                      </a:r>
                      <a:endParaRPr lang="en-US" altLang="ja-JP"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926363888"/>
                  </a:ext>
                </a:extLst>
              </a:tr>
            </a:tbl>
          </a:graphicData>
        </a:graphic>
      </p:graphicFrame>
      <p:graphicFrame>
        <p:nvGraphicFramePr>
          <p:cNvPr id="31" name="表 30">
            <a:extLst>
              <a:ext uri="{FF2B5EF4-FFF2-40B4-BE49-F238E27FC236}">
                <a16:creationId xmlns:a16="http://schemas.microsoft.com/office/drawing/2014/main" id="{1560607F-B828-6B40-AE63-0F0BAC676A3E}"/>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13" name="正方形/長方形 12">
            <a:extLst>
              <a:ext uri="{FF2B5EF4-FFF2-40B4-BE49-F238E27FC236}">
                <a16:creationId xmlns:a16="http://schemas.microsoft.com/office/drawing/2014/main" id="{216697FF-3698-5837-C97C-BB918F9B77EF}"/>
              </a:ext>
            </a:extLst>
          </p:cNvPr>
          <p:cNvSpPr/>
          <p:nvPr/>
        </p:nvSpPr>
        <p:spPr>
          <a:xfrm>
            <a:off x="512043" y="4816166"/>
            <a:ext cx="3934823" cy="1048439"/>
          </a:xfrm>
          <a:prstGeom prst="rect">
            <a:avLst/>
          </a:prstGeom>
          <a:noFill/>
          <a:ln w="9525" cap="flat" cmpd="sng" algn="ctr">
            <a:noFill/>
            <a:prstDash val="solid"/>
          </a:ln>
          <a:effectLst/>
        </p:spPr>
        <p:txBody>
          <a:bodyPr lIns="29250" tIns="29250" rIns="29250" bIns="29250" rtlCol="0" anchor="t">
            <a:noAutofit/>
          </a:bodyPr>
          <a:lstStyle/>
          <a:p>
            <a:pPr marL="0" marR="0" lvl="2" indent="0" algn="l" defTabSz="914400" rtl="0" eaLnBrk="1" fontAlgn="auto" latinLnBrk="0" hangingPunct="1">
              <a:lnSpc>
                <a:spcPct val="100000"/>
              </a:lnSpc>
              <a:spcBef>
                <a:spcPts val="0"/>
              </a:spcBef>
              <a:spcAft>
                <a:spcPts val="488"/>
              </a:spcAft>
              <a:buClrTx/>
              <a:buSzTx/>
              <a:buFontTx/>
              <a:buNone/>
              <a:tabLst>
                <a:tab pos="294084"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17" name="テキスト ボックス 16">
            <a:extLst>
              <a:ext uri="{FF2B5EF4-FFF2-40B4-BE49-F238E27FC236}">
                <a16:creationId xmlns:a16="http://schemas.microsoft.com/office/drawing/2014/main" id="{736D4948-4F8F-3F55-0BDF-3A5C04F58482}"/>
              </a:ext>
            </a:extLst>
          </p:cNvPr>
          <p:cNvSpPr txBox="1"/>
          <p:nvPr/>
        </p:nvSpPr>
        <p:spPr>
          <a:xfrm>
            <a:off x="631767" y="4759559"/>
            <a:ext cx="573453" cy="12383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設計・工事</a:t>
            </a:r>
          </a:p>
        </p:txBody>
      </p:sp>
      <p:sp>
        <p:nvSpPr>
          <p:cNvPr id="19" name="テキスト ボックス 18">
            <a:extLst>
              <a:ext uri="{FF2B5EF4-FFF2-40B4-BE49-F238E27FC236}">
                <a16:creationId xmlns:a16="http://schemas.microsoft.com/office/drawing/2014/main" id="{E3C871F3-F883-F72A-593D-1BFFB34DAA7B}"/>
              </a:ext>
            </a:extLst>
          </p:cNvPr>
          <p:cNvSpPr txBox="1"/>
          <p:nvPr/>
        </p:nvSpPr>
        <p:spPr>
          <a:xfrm>
            <a:off x="1560949" y="5245126"/>
            <a:ext cx="1152042" cy="291806"/>
          </a:xfrm>
          <a:prstGeom prst="rect">
            <a:avLst/>
          </a:prstGeom>
          <a:solidFill>
            <a:schemeClr val="bg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3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定量的な判定結果による</a:t>
            </a:r>
            <a:endParaRPr kumimoji="0" lang="en-US" altLang="ja-JP" sz="83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3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優先順位を効率的に決定</a:t>
            </a:r>
          </a:p>
        </p:txBody>
      </p:sp>
      <p:pic>
        <p:nvPicPr>
          <p:cNvPr id="21" name="図 20">
            <a:extLst>
              <a:ext uri="{FF2B5EF4-FFF2-40B4-BE49-F238E27FC236}">
                <a16:creationId xmlns:a16="http://schemas.microsoft.com/office/drawing/2014/main" id="{E2CE820F-0CF9-B08F-665A-E765445D19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8494" y="4946060"/>
            <a:ext cx="648303" cy="816862"/>
          </a:xfrm>
          <a:prstGeom prst="rect">
            <a:avLst/>
          </a:prstGeom>
        </p:spPr>
      </p:pic>
      <p:pic>
        <p:nvPicPr>
          <p:cNvPr id="48" name="図 47">
            <a:extLst>
              <a:ext uri="{FF2B5EF4-FFF2-40B4-BE49-F238E27FC236}">
                <a16:creationId xmlns:a16="http://schemas.microsoft.com/office/drawing/2014/main" id="{7A929256-284A-949E-FBFF-042BE580530B}"/>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09781" y="4844758"/>
            <a:ext cx="471780" cy="445230"/>
          </a:xfrm>
          <a:prstGeom prst="rect">
            <a:avLst/>
          </a:prstGeom>
        </p:spPr>
      </p:pic>
      <p:sp>
        <p:nvSpPr>
          <p:cNvPr id="49" name="四角形: 角を丸くする 48">
            <a:extLst>
              <a:ext uri="{FF2B5EF4-FFF2-40B4-BE49-F238E27FC236}">
                <a16:creationId xmlns:a16="http://schemas.microsoft.com/office/drawing/2014/main" id="{79805625-848D-4231-96E8-F9F49E1B24F4}"/>
              </a:ext>
            </a:extLst>
          </p:cNvPr>
          <p:cNvSpPr/>
          <p:nvPr/>
        </p:nvSpPr>
        <p:spPr>
          <a:xfrm>
            <a:off x="638551" y="3473039"/>
            <a:ext cx="966346" cy="974612"/>
          </a:xfrm>
          <a:prstGeom prst="roundRect">
            <a:avLst/>
          </a:prstGeom>
          <a:solidFill>
            <a:srgbClr val="9C9CDF">
              <a:alpha val="50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venir Next LT Pro"/>
              <a:ea typeface="Yu Gothic UI"/>
              <a:cs typeface="+mn-cs"/>
            </a:endParaRPr>
          </a:p>
        </p:txBody>
      </p:sp>
      <p:pic>
        <p:nvPicPr>
          <p:cNvPr id="50" name="図 49">
            <a:extLst>
              <a:ext uri="{FF2B5EF4-FFF2-40B4-BE49-F238E27FC236}">
                <a16:creationId xmlns:a16="http://schemas.microsoft.com/office/drawing/2014/main" id="{C39411B8-D359-4CFB-05C0-28639B2B5B0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8621" y="4032020"/>
            <a:ext cx="821377" cy="370071"/>
          </a:xfrm>
          <a:prstGeom prst="rect">
            <a:avLst/>
          </a:prstGeom>
        </p:spPr>
      </p:pic>
      <p:pic>
        <p:nvPicPr>
          <p:cNvPr id="51" name="図 50">
            <a:extLst>
              <a:ext uri="{FF2B5EF4-FFF2-40B4-BE49-F238E27FC236}">
                <a16:creationId xmlns:a16="http://schemas.microsoft.com/office/drawing/2014/main" id="{60284A77-0A01-4BE1-95B5-61487FFDEF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1184" y="5028099"/>
            <a:ext cx="789775" cy="657802"/>
          </a:xfrm>
          <a:prstGeom prst="rect">
            <a:avLst/>
          </a:prstGeom>
        </p:spPr>
      </p:pic>
      <p:sp>
        <p:nvSpPr>
          <p:cNvPr id="53" name="テキスト ボックス 52">
            <a:extLst>
              <a:ext uri="{FF2B5EF4-FFF2-40B4-BE49-F238E27FC236}">
                <a16:creationId xmlns:a16="http://schemas.microsoft.com/office/drawing/2014/main" id="{5488FDD6-E8CF-D754-6185-8FC2DA79200A}"/>
              </a:ext>
            </a:extLst>
          </p:cNvPr>
          <p:cNvSpPr txBox="1"/>
          <p:nvPr/>
        </p:nvSpPr>
        <p:spPr>
          <a:xfrm>
            <a:off x="1780345" y="3420068"/>
            <a:ext cx="889149" cy="405683"/>
          </a:xfrm>
          <a:prstGeom prst="rect">
            <a:avLst/>
          </a:prstGeom>
          <a:solidFill>
            <a:schemeClr val="bg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位置情報</a:t>
            </a:r>
            <a:endParaRPr kumimoji="0"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ドライブレコーダー</a:t>
            </a:r>
            <a:endParaRPr kumimoji="0"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映像データ等送受信</a:t>
            </a:r>
            <a:endParaRPr kumimoji="0"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56" name="図 55">
            <a:extLst>
              <a:ext uri="{FF2B5EF4-FFF2-40B4-BE49-F238E27FC236}">
                <a16:creationId xmlns:a16="http://schemas.microsoft.com/office/drawing/2014/main" id="{70DE76BD-FB8E-AD2A-C71C-0F5EE91E379E}"/>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l="24741" t="28913" r="25517" b="29519"/>
          <a:stretch/>
        </p:blipFill>
        <p:spPr>
          <a:xfrm>
            <a:off x="2747136" y="3666591"/>
            <a:ext cx="1013371" cy="702403"/>
          </a:xfrm>
          <a:prstGeom prst="rect">
            <a:avLst/>
          </a:prstGeom>
        </p:spPr>
      </p:pic>
      <p:pic>
        <p:nvPicPr>
          <p:cNvPr id="57" name="図 56">
            <a:extLst>
              <a:ext uri="{FF2B5EF4-FFF2-40B4-BE49-F238E27FC236}">
                <a16:creationId xmlns:a16="http://schemas.microsoft.com/office/drawing/2014/main" id="{C965C8EA-B9E8-3472-C7AC-8730DE52AD13}"/>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3534566" y="3848186"/>
            <a:ext cx="410457" cy="492548"/>
          </a:xfrm>
          <a:prstGeom prst="rect">
            <a:avLst/>
          </a:prstGeom>
        </p:spPr>
      </p:pic>
      <p:sp>
        <p:nvSpPr>
          <p:cNvPr id="58" name="テキスト ボックス 57">
            <a:extLst>
              <a:ext uri="{FF2B5EF4-FFF2-40B4-BE49-F238E27FC236}">
                <a16:creationId xmlns:a16="http://schemas.microsoft.com/office/drawing/2014/main" id="{F1B5D091-31F5-1063-724E-59C8B8B876AA}"/>
              </a:ext>
            </a:extLst>
          </p:cNvPr>
          <p:cNvSpPr txBox="1"/>
          <p:nvPr/>
        </p:nvSpPr>
        <p:spPr>
          <a:xfrm>
            <a:off x="3053234" y="3994965"/>
            <a:ext cx="337716" cy="164079"/>
          </a:xfrm>
          <a:prstGeom prst="rect">
            <a:avLst/>
          </a:prstGeom>
          <a:solidFill>
            <a:schemeClr val="bg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3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クラウド</a:t>
            </a:r>
            <a:endParaRPr kumimoji="0" lang="ja-JP" altLang="en-US" sz="831"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テキスト ボックス 58">
            <a:extLst>
              <a:ext uri="{FF2B5EF4-FFF2-40B4-BE49-F238E27FC236}">
                <a16:creationId xmlns:a16="http://schemas.microsoft.com/office/drawing/2014/main" id="{CE54C1F9-3D92-D3D4-D472-7234383142A4}"/>
              </a:ext>
            </a:extLst>
          </p:cNvPr>
          <p:cNvSpPr txBox="1"/>
          <p:nvPr/>
        </p:nvSpPr>
        <p:spPr>
          <a:xfrm>
            <a:off x="3398963" y="4422302"/>
            <a:ext cx="1182499" cy="405683"/>
          </a:xfrm>
          <a:prstGeom prst="rect">
            <a:avLst/>
          </a:prstGeom>
          <a:solidFill>
            <a:schemeClr val="bg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車両走行軌跡・位置情報、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ドライブレコーダー映像の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保存</a:t>
            </a:r>
          </a:p>
        </p:txBody>
      </p:sp>
      <p:sp>
        <p:nvSpPr>
          <p:cNvPr id="60" name="テキスト ボックス 59">
            <a:extLst>
              <a:ext uri="{FF2B5EF4-FFF2-40B4-BE49-F238E27FC236}">
                <a16:creationId xmlns:a16="http://schemas.microsoft.com/office/drawing/2014/main" id="{326ABBBB-990B-6944-DA16-2933F1BC0170}"/>
              </a:ext>
            </a:extLst>
          </p:cNvPr>
          <p:cNvSpPr txBox="1"/>
          <p:nvPr/>
        </p:nvSpPr>
        <p:spPr>
          <a:xfrm>
            <a:off x="666722" y="3524535"/>
            <a:ext cx="905179" cy="4872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3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ごみ収集車両</a:t>
            </a:r>
            <a:endParaRPr kumimoji="0" lang="en-US" altLang="ja-JP" sz="83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GPS</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車載器</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通信型ドライブレコーダー</a:t>
            </a:r>
            <a:endParaRPr kumimoji="0"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搭載</a:t>
            </a:r>
            <a:endParaRPr kumimoji="0" lang="en-US" altLang="ja-JP" sz="83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1" name="直線矢印コネクタ 60">
            <a:extLst>
              <a:ext uri="{FF2B5EF4-FFF2-40B4-BE49-F238E27FC236}">
                <a16:creationId xmlns:a16="http://schemas.microsoft.com/office/drawing/2014/main" id="{05CBCFAD-565E-B69E-3F37-97DB2306CDF2}"/>
              </a:ext>
            </a:extLst>
          </p:cNvPr>
          <p:cNvCxnSpPr>
            <a:cxnSpLocks/>
          </p:cNvCxnSpPr>
          <p:nvPr/>
        </p:nvCxnSpPr>
        <p:spPr>
          <a:xfrm>
            <a:off x="1899919" y="3994965"/>
            <a:ext cx="532892" cy="0"/>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3FF8DC77-62CC-912A-11C4-0F8F102268D2}"/>
              </a:ext>
            </a:extLst>
          </p:cNvPr>
          <p:cNvCxnSpPr>
            <a:cxnSpLocks/>
          </p:cNvCxnSpPr>
          <p:nvPr/>
        </p:nvCxnSpPr>
        <p:spPr>
          <a:xfrm rot="5400000">
            <a:off x="2991560" y="4681496"/>
            <a:ext cx="532892" cy="0"/>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C993E9EA-1FF9-ACE6-3424-553152909315}"/>
              </a:ext>
            </a:extLst>
          </p:cNvPr>
          <p:cNvSpPr txBox="1"/>
          <p:nvPr/>
        </p:nvSpPr>
        <p:spPr>
          <a:xfrm>
            <a:off x="2738530" y="5633046"/>
            <a:ext cx="1129600" cy="291806"/>
          </a:xfrm>
          <a:prstGeom prst="rect">
            <a:avLst/>
          </a:prstGeom>
          <a:solidFill>
            <a:schemeClr val="bg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3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取り込んだ映像データ等を</a:t>
            </a:r>
            <a:endParaRPr kumimoji="0" lang="en-US" altLang="ja-JP" sz="83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3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0" lang="ja-JP" altLang="en-US" sz="83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解析、損傷度判定</a:t>
            </a:r>
            <a:endParaRPr kumimoji="0" lang="en-US" altLang="ja-JP" sz="83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4" name="直線矢印コネクタ 63">
            <a:extLst>
              <a:ext uri="{FF2B5EF4-FFF2-40B4-BE49-F238E27FC236}">
                <a16:creationId xmlns:a16="http://schemas.microsoft.com/office/drawing/2014/main" id="{2CC1110E-5F13-EA28-0E42-6D200938B93D}"/>
              </a:ext>
            </a:extLst>
          </p:cNvPr>
          <p:cNvCxnSpPr>
            <a:cxnSpLocks/>
          </p:cNvCxnSpPr>
          <p:nvPr/>
        </p:nvCxnSpPr>
        <p:spPr>
          <a:xfrm flipH="1">
            <a:off x="1876091" y="5176065"/>
            <a:ext cx="532892" cy="0"/>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913E46EA-C217-D924-D3E0-ED498A01638F}"/>
              </a:ext>
            </a:extLst>
          </p:cNvPr>
          <p:cNvCxnSpPr>
            <a:cxnSpLocks/>
          </p:cNvCxnSpPr>
          <p:nvPr/>
        </p:nvCxnSpPr>
        <p:spPr>
          <a:xfrm>
            <a:off x="1899919" y="4159044"/>
            <a:ext cx="532892" cy="0"/>
          </a:xfrm>
          <a:prstGeom prst="straightConnector1">
            <a:avLst/>
          </a:prstGeom>
          <a:ln w="25400">
            <a:solidFill>
              <a:srgbClr val="FF0000"/>
            </a:solidFill>
            <a:headEnd type="arrow" w="lg" len="lg"/>
            <a:tailEnd type="none"/>
          </a:ln>
          <a:effectLst/>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56E2FD95-994E-A39A-641F-80FDF284DCF7}"/>
              </a:ext>
            </a:extLst>
          </p:cNvPr>
          <p:cNvCxnSpPr>
            <a:cxnSpLocks/>
          </p:cNvCxnSpPr>
          <p:nvPr/>
        </p:nvCxnSpPr>
        <p:spPr>
          <a:xfrm rot="5400000">
            <a:off x="2818818" y="4668537"/>
            <a:ext cx="532892" cy="0"/>
          </a:xfrm>
          <a:prstGeom prst="straightConnector1">
            <a:avLst/>
          </a:prstGeom>
          <a:ln w="25400">
            <a:solidFill>
              <a:srgbClr val="FF0000"/>
            </a:solidFill>
            <a:headEnd type="arrow" w="lg" len="lg"/>
            <a:tailEnd type="none"/>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04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AI</a:t>
            </a: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を活用した特殊車両の違法通行対策</a:t>
            </a: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53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850942"/>
            <a:ext cx="1008125" cy="222377"/>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50944"/>
            <a:ext cx="1008125" cy="222376"/>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50942"/>
            <a:ext cx="1008125" cy="222378"/>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2800"/>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198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349000"/>
            <a:ext cx="972000" cy="1955223"/>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867737"/>
            <a:ext cx="972000" cy="39599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2800"/>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marR="0" lvl="2" indent="0" algn="l" defTabSz="914400" rtl="0" eaLnBrk="1" fontAlgn="auto" latinLnBrk="0" hangingPunct="1">
              <a:lnSpc>
                <a:spcPct val="100000"/>
              </a:lnSpc>
              <a:spcBef>
                <a:spcPts val="0"/>
              </a:spcBef>
              <a:spcAft>
                <a:spcPts val="488"/>
              </a:spcAft>
              <a:buClrTx/>
              <a:buSzTx/>
              <a:buFontTx/>
              <a:buNone/>
              <a:tabLst>
                <a:tab pos="294084"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4189348"/>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これまでの取組状況</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701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2" name="正方形/長方形 1">
            <a:extLst>
              <a:ext uri="{FF2B5EF4-FFF2-40B4-BE49-F238E27FC236}">
                <a16:creationId xmlns:a16="http://schemas.microsoft.com/office/drawing/2014/main" id="{888E1F75-5DC6-B6E7-8F55-76E026BC8BEA}"/>
              </a:ext>
            </a:extLst>
          </p:cNvPr>
          <p:cNvSpPr/>
          <p:nvPr/>
        </p:nvSpPr>
        <p:spPr>
          <a:xfrm>
            <a:off x="445010" y="1270800"/>
            <a:ext cx="4212000" cy="2585097"/>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道路は車両が安全・円滑に通行できるよう整備されており、制限値を超える車両は、原則として通行できないが、特殊車両通行許可制度があり、車両構造等の審査をし、条件を満たせば許可される。</a:t>
            </a:r>
            <a:endPar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無許可の車両は、事故や道路損傷の原因となるため、適正な申請を促すべく、特殊車両の取締りを実施する必要がある。</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AI</a:t>
            </a:r>
            <a:r>
              <a:rPr kumimoji="0" lang="ja-JP" altLang="en-US"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を使った映像解析により、効率的に取締りを実施できるため、取締り頻度向上が期待できる。</a:t>
            </a:r>
            <a:endPar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また、許可業務において国の複数あるシステム間を連携させるためのアプリケーションを開発し、申請から許可までの標準処理期間を短縮する。</a:t>
            </a:r>
            <a:endPar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これらにより、特殊車両が適正な経路を通行することになり、市民の交通安全対策、道路構造物の保全、また、事業者等のサービス向上に寄与する。</a:t>
            </a:r>
            <a:endPar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p:txBody>
      </p:sp>
      <p:sp>
        <p:nvSpPr>
          <p:cNvPr id="4" name="テキスト ボックス 39">
            <a:extLst>
              <a:ext uri="{FF2B5EF4-FFF2-40B4-BE49-F238E27FC236}">
                <a16:creationId xmlns:a16="http://schemas.microsoft.com/office/drawing/2014/main" id="{5B98FDCA-4D55-ECE0-AED5-F52577AFFA9F}"/>
              </a:ext>
            </a:extLst>
          </p:cNvPr>
          <p:cNvSpPr txBox="1"/>
          <p:nvPr/>
        </p:nvSpPr>
        <p:spPr>
          <a:xfrm>
            <a:off x="2116227" y="6207244"/>
            <a:ext cx="1474916" cy="230832"/>
          </a:xfrm>
          <a:prstGeom prst="rect">
            <a:avLst/>
          </a:prstGeom>
          <a:noFill/>
        </p:spPr>
        <p:txBody>
          <a:bodyPr wrap="square" l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9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撮影イメージ</a:t>
            </a:r>
            <a:endParaRPr kumimoji="1" lang="en-US" altLang="ja-JP" sz="9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pic>
        <p:nvPicPr>
          <p:cNvPr id="5" name="図 4">
            <a:extLst>
              <a:ext uri="{FF2B5EF4-FFF2-40B4-BE49-F238E27FC236}">
                <a16:creationId xmlns:a16="http://schemas.microsoft.com/office/drawing/2014/main" id="{290D3401-F3A7-29D8-C673-F0F9F0249A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01947" y="4869000"/>
            <a:ext cx="2572418" cy="1284454"/>
          </a:xfrm>
          <a:prstGeom prst="rect">
            <a:avLst/>
          </a:prstGeom>
        </p:spPr>
      </p:pic>
      <p:sp>
        <p:nvSpPr>
          <p:cNvPr id="6" name="正方形/長方形 5">
            <a:extLst>
              <a:ext uri="{FF2B5EF4-FFF2-40B4-BE49-F238E27FC236}">
                <a16:creationId xmlns:a16="http://schemas.microsoft.com/office/drawing/2014/main" id="{AB34395C-3ED9-1DDD-EA0B-0E88F6B6D93A}"/>
              </a:ext>
            </a:extLst>
          </p:cNvPr>
          <p:cNvSpPr/>
          <p:nvPr/>
        </p:nvSpPr>
        <p:spPr>
          <a:xfrm>
            <a:off x="445010" y="4430176"/>
            <a:ext cx="4166484" cy="475009"/>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AI</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による解析システムを業務委託にて開発中</a:t>
            </a:r>
          </a:p>
        </p:txBody>
      </p:sp>
      <p:sp>
        <p:nvSpPr>
          <p:cNvPr id="28" name="テキスト ボックス 27">
            <a:extLst>
              <a:ext uri="{FF2B5EF4-FFF2-40B4-BE49-F238E27FC236}">
                <a16:creationId xmlns:a16="http://schemas.microsoft.com/office/drawing/2014/main" id="{906BD043-4814-D2ED-A54B-A9920AFCD5A0}"/>
              </a:ext>
            </a:extLst>
          </p:cNvPr>
          <p:cNvSpPr txBox="1"/>
          <p:nvPr/>
        </p:nvSpPr>
        <p:spPr>
          <a:xfrm>
            <a:off x="5902239" y="1219800"/>
            <a:ext cx="3620933"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特殊車両通行許可制度がより広く認知され、当該制度を遵守する意識が事業者に根付いていること。</a:t>
            </a: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29" name="テキスト ボックス 28">
            <a:extLst>
              <a:ext uri="{FF2B5EF4-FFF2-40B4-BE49-F238E27FC236}">
                <a16:creationId xmlns:a16="http://schemas.microsoft.com/office/drawing/2014/main" id="{9AC391EE-0509-71EE-8723-D702F9BCBA4E}"/>
              </a:ext>
            </a:extLst>
          </p:cNvPr>
          <p:cNvSpPr txBox="1"/>
          <p:nvPr/>
        </p:nvSpPr>
        <p:spPr>
          <a:xfrm>
            <a:off x="5901432" y="1826066"/>
            <a:ext cx="3620933"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特殊車両が適正に申請されており、当該制度が広く周知されていること。</a:t>
            </a:r>
          </a:p>
        </p:txBody>
      </p:sp>
      <p:sp>
        <p:nvSpPr>
          <p:cNvPr id="44" name="テキスト ボックス 43">
            <a:extLst>
              <a:ext uri="{FF2B5EF4-FFF2-40B4-BE49-F238E27FC236}">
                <a16:creationId xmlns:a16="http://schemas.microsoft.com/office/drawing/2014/main" id="{BD1E9E57-3BF1-215E-2347-1287FC1A0A5F}"/>
              </a:ext>
            </a:extLst>
          </p:cNvPr>
          <p:cNvSpPr txBox="1"/>
          <p:nvPr/>
        </p:nvSpPr>
        <p:spPr>
          <a:xfrm>
            <a:off x="4888575" y="5149246"/>
            <a:ext cx="972000" cy="360000"/>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AI</a:t>
            </a: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開発</a:t>
            </a:r>
          </a:p>
        </p:txBody>
      </p:sp>
      <p:sp>
        <p:nvSpPr>
          <p:cNvPr id="45" name="ホームベース 30">
            <a:extLst>
              <a:ext uri="{FF2B5EF4-FFF2-40B4-BE49-F238E27FC236}">
                <a16:creationId xmlns:a16="http://schemas.microsoft.com/office/drawing/2014/main" id="{E73E35C5-8601-0211-BDD2-82ABF2B29126}"/>
              </a:ext>
            </a:extLst>
          </p:cNvPr>
          <p:cNvSpPr/>
          <p:nvPr/>
        </p:nvSpPr>
        <p:spPr>
          <a:xfrm>
            <a:off x="6148574" y="6033405"/>
            <a:ext cx="972000" cy="32117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開発</a:t>
            </a:r>
          </a:p>
        </p:txBody>
      </p:sp>
      <p:sp>
        <p:nvSpPr>
          <p:cNvPr id="46" name="ホームベース 30">
            <a:extLst>
              <a:ext uri="{FF2B5EF4-FFF2-40B4-BE49-F238E27FC236}">
                <a16:creationId xmlns:a16="http://schemas.microsoft.com/office/drawing/2014/main" id="{84957639-F7CF-ABA0-8355-6D1FA7E77C07}"/>
              </a:ext>
            </a:extLst>
          </p:cNvPr>
          <p:cNvSpPr/>
          <p:nvPr/>
        </p:nvSpPr>
        <p:spPr>
          <a:xfrm>
            <a:off x="6154349" y="5144050"/>
            <a:ext cx="972000" cy="36519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効果検証</a:t>
            </a:r>
          </a:p>
        </p:txBody>
      </p:sp>
      <p:sp>
        <p:nvSpPr>
          <p:cNvPr id="47" name="テキスト ボックス 46">
            <a:extLst>
              <a:ext uri="{FF2B5EF4-FFF2-40B4-BE49-F238E27FC236}">
                <a16:creationId xmlns:a16="http://schemas.microsoft.com/office/drawing/2014/main" id="{2F06CBFB-6800-3160-1EB0-5353745378F7}"/>
              </a:ext>
            </a:extLst>
          </p:cNvPr>
          <p:cNvSpPr txBox="1"/>
          <p:nvPr/>
        </p:nvSpPr>
        <p:spPr>
          <a:xfrm>
            <a:off x="4888575" y="5549651"/>
            <a:ext cx="972000" cy="432000"/>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AI</a:t>
            </a: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による</a:t>
            </a:r>
            <a:endPar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取締り</a:t>
            </a:r>
          </a:p>
        </p:txBody>
      </p:sp>
      <p:sp>
        <p:nvSpPr>
          <p:cNvPr id="51" name="ホームベース 30">
            <a:extLst>
              <a:ext uri="{FF2B5EF4-FFF2-40B4-BE49-F238E27FC236}">
                <a16:creationId xmlns:a16="http://schemas.microsoft.com/office/drawing/2014/main" id="{FB896099-4754-9C40-AC86-ACA75BECFB05}"/>
              </a:ext>
            </a:extLst>
          </p:cNvPr>
          <p:cNvSpPr/>
          <p:nvPr/>
        </p:nvSpPr>
        <p:spPr>
          <a:xfrm>
            <a:off x="7218818" y="5628968"/>
            <a:ext cx="2025757" cy="32117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実施</a:t>
            </a:r>
          </a:p>
        </p:txBody>
      </p:sp>
      <p:sp>
        <p:nvSpPr>
          <p:cNvPr id="17" name="テキスト ボックス 16">
            <a:extLst>
              <a:ext uri="{FF2B5EF4-FFF2-40B4-BE49-F238E27FC236}">
                <a16:creationId xmlns:a16="http://schemas.microsoft.com/office/drawing/2014/main" id="{9B3D25FB-B505-79CA-2615-491FFED4771D}"/>
              </a:ext>
            </a:extLst>
          </p:cNvPr>
          <p:cNvSpPr txBox="1"/>
          <p:nvPr/>
        </p:nvSpPr>
        <p:spPr>
          <a:xfrm>
            <a:off x="4879050" y="6033406"/>
            <a:ext cx="972000" cy="321174"/>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許可業務</a:t>
            </a:r>
            <a:endPar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9" name="ホームベース 30">
            <a:extLst>
              <a:ext uri="{FF2B5EF4-FFF2-40B4-BE49-F238E27FC236}">
                <a16:creationId xmlns:a16="http://schemas.microsoft.com/office/drawing/2014/main" id="{61060D2D-6921-FEC5-1759-1A1338AED85D}"/>
              </a:ext>
            </a:extLst>
          </p:cNvPr>
          <p:cNvSpPr/>
          <p:nvPr/>
        </p:nvSpPr>
        <p:spPr>
          <a:xfrm>
            <a:off x="7218818" y="6028796"/>
            <a:ext cx="2025757" cy="32117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内部テスト・検証・本格運用</a:t>
            </a:r>
          </a:p>
        </p:txBody>
      </p:sp>
      <p:graphicFrame>
        <p:nvGraphicFramePr>
          <p:cNvPr id="54" name="表 53">
            <a:extLst>
              <a:ext uri="{FF2B5EF4-FFF2-40B4-BE49-F238E27FC236}">
                <a16:creationId xmlns:a16="http://schemas.microsoft.com/office/drawing/2014/main" id="{357F53CC-06FE-CFBF-3878-8454F07F1496}"/>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graphicFrame>
        <p:nvGraphicFramePr>
          <p:cNvPr id="56" name="表 56">
            <a:extLst>
              <a:ext uri="{FF2B5EF4-FFF2-40B4-BE49-F238E27FC236}">
                <a16:creationId xmlns:a16="http://schemas.microsoft.com/office/drawing/2014/main" id="{CC5D3D26-10FB-449D-C20F-6A0162654582}"/>
              </a:ext>
            </a:extLst>
          </p:cNvPr>
          <p:cNvGraphicFramePr>
            <a:graphicFrameLocks noGrp="1"/>
          </p:cNvGraphicFramePr>
          <p:nvPr>
            <p:extLst>
              <p:ext uri="{D42A27DB-BD31-4B8C-83A1-F6EECF244321}">
                <p14:modId xmlns:p14="http://schemas.microsoft.com/office/powerpoint/2010/main" val="2673113036"/>
              </p:ext>
            </p:extLst>
          </p:nvPr>
        </p:nvGraphicFramePr>
        <p:xfrm>
          <a:off x="6039332" y="2553173"/>
          <a:ext cx="3552120" cy="1753748"/>
        </p:xfrm>
        <a:graphic>
          <a:graphicData uri="http://schemas.openxmlformats.org/drawingml/2006/table">
            <a:tbl>
              <a:tblPr firstRow="1" bandRow="1">
                <a:tableStyleId>{5C22544A-7EE6-4342-B048-85BDC9FD1C3A}</a:tableStyleId>
              </a:tblPr>
              <a:tblGrid>
                <a:gridCol w="1184040">
                  <a:extLst>
                    <a:ext uri="{9D8B030D-6E8A-4147-A177-3AD203B41FA5}">
                      <a16:colId xmlns:a16="http://schemas.microsoft.com/office/drawing/2014/main" val="1990492074"/>
                    </a:ext>
                  </a:extLst>
                </a:gridCol>
                <a:gridCol w="1184040">
                  <a:extLst>
                    <a:ext uri="{9D8B030D-6E8A-4147-A177-3AD203B41FA5}">
                      <a16:colId xmlns:a16="http://schemas.microsoft.com/office/drawing/2014/main" val="420483097"/>
                    </a:ext>
                  </a:extLst>
                </a:gridCol>
                <a:gridCol w="1184040">
                  <a:extLst>
                    <a:ext uri="{9D8B030D-6E8A-4147-A177-3AD203B41FA5}">
                      <a16:colId xmlns:a16="http://schemas.microsoft.com/office/drawing/2014/main" val="1901287646"/>
                    </a:ext>
                  </a:extLst>
                </a:gridCol>
              </a:tblGrid>
              <a:tr h="290708">
                <a:tc>
                  <a:txBody>
                    <a:bodyPr/>
                    <a:lstStyle/>
                    <a:p>
                      <a:pPr lvl="0" algn="ctr">
                        <a:buNone/>
                      </a:pP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algn="ctr"/>
                      <a:r>
                        <a:rPr kumimoji="1" lang="en-US" altLang="ja-JP" sz="900" b="0">
                          <a:solidFill>
                            <a:schemeClr val="bg1"/>
                          </a:solidFill>
                          <a:latin typeface="+mn-ea"/>
                          <a:ea typeface="+mn-ea"/>
                        </a:rPr>
                        <a:t>AI</a:t>
                      </a:r>
                      <a:r>
                        <a:rPr kumimoji="1" lang="ja-JP" altLang="en-US" sz="900" b="0">
                          <a:solidFill>
                            <a:schemeClr val="bg1"/>
                          </a:solidFill>
                          <a:latin typeface="+mn-ea"/>
                          <a:ea typeface="+mn-ea"/>
                        </a:rPr>
                        <a:t>解析システム</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algn="ctr"/>
                      <a:r>
                        <a:rPr kumimoji="1" lang="ja-JP" altLang="en-US" sz="900" b="0">
                          <a:solidFill>
                            <a:schemeClr val="bg1"/>
                          </a:solidFill>
                          <a:latin typeface="+mn-ea"/>
                          <a:ea typeface="+mn-ea"/>
                        </a:rPr>
                        <a:t>許可業務</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extLst>
                  <a:ext uri="{0D108BD9-81ED-4DB2-BD59-A6C34878D82A}">
                    <a16:rowId xmlns:a16="http://schemas.microsoft.com/office/drawing/2014/main" val="3769596221"/>
                  </a:ext>
                </a:extLst>
              </a:tr>
              <a:tr h="365760">
                <a:tc>
                  <a:txBody>
                    <a:bodyPr/>
                    <a:lstStyle/>
                    <a:p>
                      <a:pPr lvl="0" algn="l">
                        <a:buNone/>
                      </a:pPr>
                      <a:r>
                        <a:rPr lang="en-US" sz="900" b="0">
                          <a:solidFill>
                            <a:schemeClr val="bg1"/>
                          </a:solidFill>
                          <a:latin typeface="+mn-ea"/>
                          <a:ea typeface="+mn-ea"/>
                        </a:rPr>
                        <a:t>2023</a:t>
                      </a:r>
                      <a:r>
                        <a:rPr lang="ja-JP" altLang="en-US" sz="900" b="0">
                          <a:solidFill>
                            <a:schemeClr val="bg1"/>
                          </a:solidFill>
                          <a:latin typeface="+mn-ea"/>
                          <a:ea typeface="+mn-ea"/>
                        </a:rPr>
                        <a:t>年度現在</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algn="ctr"/>
                      <a:r>
                        <a:rPr kumimoji="1" lang="ja-JP" altLang="en-US" sz="900" b="0">
                          <a:solidFill>
                            <a:schemeClr val="tx1"/>
                          </a:solidFill>
                          <a:latin typeface="+mn-ea"/>
                          <a:ea typeface="+mn-ea"/>
                        </a:rPr>
                        <a:t>開発</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tc>
                  <a:txBody>
                    <a:bodyPr/>
                    <a:lstStyle/>
                    <a:p>
                      <a:pPr algn="ctr"/>
                      <a:r>
                        <a:rPr kumimoji="1" lang="ja-JP" altLang="en-US" sz="900" b="0">
                          <a:solidFill>
                            <a:schemeClr val="tx1"/>
                          </a:solidFill>
                          <a:latin typeface="+mn-ea"/>
                          <a:ea typeface="+mn-ea"/>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80560929"/>
                  </a:ext>
                </a:extLst>
              </a:tr>
              <a:tr h="365760">
                <a:tc>
                  <a:txBody>
                    <a:bodyPr/>
                    <a:lstStyle/>
                    <a:p>
                      <a:pPr lvl="0" algn="l">
                        <a:buNone/>
                      </a:pPr>
                      <a:r>
                        <a:rPr lang="en-US" sz="900" b="0">
                          <a:solidFill>
                            <a:schemeClr val="bg1"/>
                          </a:solidFill>
                          <a:latin typeface="+mn-ea"/>
                          <a:ea typeface="+mn-ea"/>
                        </a:rPr>
                        <a:t>2024</a:t>
                      </a:r>
                      <a:r>
                        <a:rPr lang="ja-JP" altLang="en-US" sz="900" b="0">
                          <a:solidFill>
                            <a:schemeClr val="bg1"/>
                          </a:solidFill>
                          <a:latin typeface="+mn-ea"/>
                          <a:ea typeface="+mn-ea"/>
                        </a:rPr>
                        <a:t>年度</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algn="ctr"/>
                      <a:r>
                        <a:rPr kumimoji="1" lang="ja-JP" altLang="en-US" sz="900" b="0">
                          <a:solidFill>
                            <a:schemeClr val="tx1"/>
                          </a:solidFill>
                          <a:latin typeface="+mn-ea"/>
                          <a:ea typeface="+mn-ea"/>
                        </a:rPr>
                        <a:t>効果検証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tc>
                  <a:txBody>
                    <a:bodyPr/>
                    <a:lstStyle/>
                    <a:p>
                      <a:pPr algn="ctr"/>
                      <a:r>
                        <a:rPr kumimoji="1" lang="ja-JP" altLang="en-US" sz="900" b="0">
                          <a:solidFill>
                            <a:schemeClr val="tx1"/>
                          </a:solidFill>
                          <a:latin typeface="+mn-ea"/>
                          <a:ea typeface="+mn-ea"/>
                        </a:rPr>
                        <a:t>アプリ開発</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286301638"/>
                  </a:ext>
                </a:extLst>
              </a:tr>
              <a:tr h="365760">
                <a:tc>
                  <a:txBody>
                    <a:bodyPr/>
                    <a:lstStyle/>
                    <a:p>
                      <a:pPr lvl="0" algn="l">
                        <a:buNone/>
                      </a:pPr>
                      <a:r>
                        <a:rPr lang="en-US" sz="900" b="0">
                          <a:solidFill>
                            <a:schemeClr val="bg1"/>
                          </a:solidFill>
                          <a:latin typeface="+mn-ea"/>
                          <a:ea typeface="+mn-ea"/>
                        </a:rPr>
                        <a:t>2025</a:t>
                      </a:r>
                      <a:r>
                        <a:rPr lang="ja-JP" altLang="en-US" sz="900" b="0">
                          <a:solidFill>
                            <a:schemeClr val="bg1"/>
                          </a:solidFill>
                          <a:latin typeface="+mn-ea"/>
                          <a:ea typeface="+mn-ea"/>
                        </a:rPr>
                        <a:t>年度</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b="0" i="0" u="none" strike="noStrike" noProof="0">
                          <a:solidFill>
                            <a:schemeClr val="tx1"/>
                          </a:solidFill>
                          <a:latin typeface="+mn-ea"/>
                          <a:ea typeface="+mn-ea"/>
                        </a:rPr>
                        <a:t>24</a:t>
                      </a:r>
                      <a:r>
                        <a:rPr lang="ja-JP" altLang="en-US" sz="900" b="0" i="0" u="none" strike="noStrike" noProof="0">
                          <a:solidFill>
                            <a:schemeClr val="tx1"/>
                          </a:solidFill>
                          <a:latin typeface="+mn-ea"/>
                          <a:ea typeface="+mn-ea"/>
                        </a:rPr>
                        <a:t>年度の状況を</a:t>
                      </a:r>
                      <a:endParaRPr lang="en-US" altLang="ja-JP" sz="900" b="0" i="0" u="none" strike="noStrike" noProof="0">
                        <a:solidFill>
                          <a:schemeClr val="tx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i="0" u="none" strike="noStrike" noProof="0">
                          <a:solidFill>
                            <a:schemeClr val="tx1"/>
                          </a:solidFill>
                          <a:latin typeface="+mn-ea"/>
                          <a:ea typeface="+mn-ea"/>
                        </a:rPr>
                        <a:t>踏まえて設定</a:t>
                      </a:r>
                      <a:endParaRPr lang="en-US" altLang="ja-JP" sz="900">
                        <a:latin typeface="+mn-ea"/>
                        <a:ea typeface="+mn-ea"/>
                      </a:endParaRPr>
                    </a:p>
                    <a:p>
                      <a:pPr algn="ctr"/>
                      <a:endParaRPr kumimoji="1" lang="ja-JP" altLang="en-US" sz="900" b="0">
                        <a:solidFill>
                          <a:schemeClr val="tx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tc>
                  <a:txBody>
                    <a:bodyPr/>
                    <a:lstStyle/>
                    <a:p>
                      <a:pPr algn="ctr"/>
                      <a:r>
                        <a:rPr kumimoji="1" lang="ja-JP" altLang="en-US" sz="900" b="0">
                          <a:solidFill>
                            <a:schemeClr val="tx1"/>
                          </a:solidFill>
                          <a:latin typeface="+mn-ea"/>
                          <a:ea typeface="+mn-ea"/>
                        </a:rPr>
                        <a:t>テスト・検証等</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896915910"/>
                  </a:ext>
                </a:extLst>
              </a:tr>
              <a:tr h="365760">
                <a:tc>
                  <a:txBody>
                    <a:bodyPr/>
                    <a:lstStyle/>
                    <a:p>
                      <a:pPr lvl="0" algn="l">
                        <a:buNone/>
                      </a:pPr>
                      <a:r>
                        <a:rPr lang="en-US" sz="900" b="0">
                          <a:solidFill>
                            <a:schemeClr val="bg1"/>
                          </a:solidFill>
                          <a:latin typeface="+mn-ea"/>
                          <a:ea typeface="+mn-ea"/>
                        </a:rPr>
                        <a:t>2026</a:t>
                      </a:r>
                      <a:r>
                        <a:rPr lang="ja-JP" altLang="en-US" sz="900" b="0">
                          <a:solidFill>
                            <a:schemeClr val="bg1"/>
                          </a:solidFill>
                          <a:latin typeface="+mn-ea"/>
                          <a:ea typeface="+mn-ea"/>
                        </a:rPr>
                        <a:t>年度</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vMerge="1">
                  <a:txBody>
                    <a:bodyPr/>
                    <a:lstStyle/>
                    <a:p>
                      <a:pPr algn="ctr"/>
                      <a:endParaRPr kumimoji="1" lang="ja-JP" altLang="en-US" sz="900" b="0">
                        <a:solidFill>
                          <a:schemeClr val="tx1"/>
                        </a:solidFill>
                      </a:endParaRPr>
                    </a:p>
                  </a:txBody>
                  <a:tcP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b="0" i="0" u="none" strike="noStrike" noProof="0" dirty="0">
                          <a:solidFill>
                            <a:schemeClr val="tx1"/>
                          </a:solidFill>
                          <a:latin typeface="+mn-ea"/>
                          <a:ea typeface="+mn-ea"/>
                        </a:rPr>
                        <a:t>25</a:t>
                      </a:r>
                      <a:r>
                        <a:rPr lang="ja-JP" altLang="en-US" sz="900" b="0" i="0" u="none" strike="noStrike" noProof="0" dirty="0">
                          <a:solidFill>
                            <a:schemeClr val="tx1"/>
                          </a:solidFill>
                          <a:latin typeface="+mn-ea"/>
                          <a:ea typeface="+mn-ea"/>
                        </a:rPr>
                        <a:t>年度の状況を</a:t>
                      </a:r>
                      <a:endParaRPr lang="en-US" altLang="ja-JP" sz="900" b="0" i="0" u="none" strike="noStrike" noProof="0" dirty="0">
                        <a:solidFill>
                          <a:schemeClr val="tx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i="0" u="none" strike="noStrike" noProof="0" dirty="0">
                          <a:solidFill>
                            <a:schemeClr val="tx1"/>
                          </a:solidFill>
                          <a:latin typeface="+mn-ea"/>
                          <a:ea typeface="+mn-ea"/>
                        </a:rPr>
                        <a:t>踏まえて設定</a:t>
                      </a:r>
                      <a:endParaRPr lang="en-US" altLang="ja-JP" sz="900" dirty="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528560603"/>
                  </a:ext>
                </a:extLst>
              </a:tr>
            </a:tbl>
          </a:graphicData>
        </a:graphic>
      </p:graphicFrame>
      <p:sp>
        <p:nvSpPr>
          <p:cNvPr id="3" name="スライド番号プレースホルダー 2">
            <a:extLst>
              <a:ext uri="{FF2B5EF4-FFF2-40B4-BE49-F238E27FC236}">
                <a16:creationId xmlns:a16="http://schemas.microsoft.com/office/drawing/2014/main" id="{FF426649-BF45-B9B9-5A53-20A423EBA982}"/>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69</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636477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御堂筋における</a:t>
            </a:r>
            <a:r>
              <a:rPr kumimoji="1" lang="en-US" altLang="ja-JP" sz="2000" b="1" kern="0">
                <a:solidFill>
                  <a:srgbClr val="AF1932"/>
                </a:solidFill>
                <a:latin typeface="Yu Gothic UI" panose="020B0500000000000000" pitchFamily="50" charset="-128"/>
                <a:ea typeface="Yu Gothic UI" panose="020B0500000000000000" pitchFamily="50" charset="-128"/>
              </a:rPr>
              <a:t>AI</a:t>
            </a:r>
            <a:r>
              <a:rPr kumimoji="1" lang="ja-JP" altLang="en-US" sz="2000" b="1" kern="0">
                <a:solidFill>
                  <a:srgbClr val="AF1932"/>
                </a:solidFill>
                <a:latin typeface="Yu Gothic UI" panose="020B0500000000000000" pitchFamily="50" charset="-128"/>
                <a:ea typeface="Yu Gothic UI" panose="020B0500000000000000" pitchFamily="50" charset="-128"/>
              </a:rPr>
              <a:t>カメラ及びビッグデータ等を</a:t>
            </a:r>
            <a:endParaRPr kumimoji="1" lang="en-US" altLang="ja-JP" sz="2000" b="1" kern="0">
              <a:solidFill>
                <a:srgbClr val="AF1932"/>
              </a:solidFill>
              <a:latin typeface="Yu Gothic UI" panose="020B0500000000000000" pitchFamily="50" charset="-128"/>
              <a:ea typeface="Yu Gothic UI" panose="020B0500000000000000" pitchFamily="50" charset="-128"/>
            </a:endParaRPr>
          </a:p>
          <a:p>
            <a:pPr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活用した”スマートストリート”の実現</a:t>
            </a:r>
            <a:r>
              <a:rPr lang="ja-JP" altLang="en-US" sz="2000" b="1">
                <a:solidFill>
                  <a:srgbClr val="AF1932"/>
                </a:solidFill>
                <a:ea typeface="Yu Gothic UI" panose="020B0500000000000000" pitchFamily="50" charset="-128"/>
              </a:rPr>
              <a:t>​</a:t>
            </a: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都市・まち</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61666"/>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4814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530360"/>
            <a:ext cx="972000" cy="201923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893632"/>
            <a:ext cx="972000" cy="60010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68161" y="1254549"/>
            <a:ext cx="4166484"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3245555"/>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701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2" name="正方形/長方形 1">
            <a:extLst>
              <a:ext uri="{FF2B5EF4-FFF2-40B4-BE49-F238E27FC236}">
                <a16:creationId xmlns:a16="http://schemas.microsoft.com/office/drawing/2014/main" id="{D6D3CE19-37A4-B6CD-50AF-5B4BA9213929}"/>
              </a:ext>
            </a:extLst>
          </p:cNvPr>
          <p:cNvSpPr/>
          <p:nvPr/>
        </p:nvSpPr>
        <p:spPr>
          <a:xfrm>
            <a:off x="446400" y="3506150"/>
            <a:ext cx="4212000" cy="661345"/>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b="0" i="0">
                <a:solidFill>
                  <a:srgbClr val="31333F"/>
                </a:solidFill>
                <a:effectLst/>
                <a:latin typeface="Source Sans Pro" panose="020B0503030403020204" pitchFamily="34" charset="0"/>
              </a:rPr>
              <a:t>携帯電話会社のスマートフォン</a:t>
            </a:r>
            <a:r>
              <a:rPr lang="en-US" altLang="ja-JP" sz="1100" b="0" i="0">
                <a:solidFill>
                  <a:srgbClr val="31333F"/>
                </a:solidFill>
                <a:effectLst/>
                <a:latin typeface="Source Sans Pro" panose="020B0503030403020204" pitchFamily="34" charset="0"/>
              </a:rPr>
              <a:t>GPS</a:t>
            </a:r>
            <a:r>
              <a:rPr lang="ja-JP" altLang="en-US" sz="1100" b="0" i="0">
                <a:solidFill>
                  <a:srgbClr val="31333F"/>
                </a:solidFill>
                <a:effectLst/>
                <a:latin typeface="Source Sans Pro" panose="020B0503030403020204" pitchFamily="34" charset="0"/>
              </a:rPr>
              <a:t>データやビーコンなどを利用して、歩行者の動きを調査し、整備効果の指標化も検討。また、誘導員の省力化や持続可能な巡回型監視の導入についても検討を実施</a:t>
            </a:r>
            <a:endParaRPr lang="ja-JP" altLang="en-US" sz="1100">
              <a:solidFill>
                <a:srgbClr val="000000"/>
              </a:solidFill>
              <a:highlight>
                <a:srgbClr val="FFFF00"/>
              </a:highlight>
              <a:ea typeface="Yu Gothic UI" panose="020B0500000000000000" pitchFamily="50" charset="-128"/>
            </a:endParaRPr>
          </a:p>
        </p:txBody>
      </p:sp>
      <p:pic>
        <p:nvPicPr>
          <p:cNvPr id="4" name="図 3">
            <a:extLst>
              <a:ext uri="{FF2B5EF4-FFF2-40B4-BE49-F238E27FC236}">
                <a16:creationId xmlns:a16="http://schemas.microsoft.com/office/drawing/2014/main" id="{ED6A1947-E673-D022-EDDB-BDF94B6410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5620" y="5190455"/>
            <a:ext cx="1833789" cy="1536983"/>
          </a:xfrm>
          <a:prstGeom prst="rect">
            <a:avLst/>
          </a:prstGeom>
        </p:spPr>
      </p:pic>
      <p:sp>
        <p:nvSpPr>
          <p:cNvPr id="5" name="テキスト ボックス 4">
            <a:extLst>
              <a:ext uri="{FF2B5EF4-FFF2-40B4-BE49-F238E27FC236}">
                <a16:creationId xmlns:a16="http://schemas.microsoft.com/office/drawing/2014/main" id="{614EC28E-BE30-21EE-DED6-534B23D895F1}"/>
              </a:ext>
            </a:extLst>
          </p:cNvPr>
          <p:cNvSpPr txBox="1"/>
          <p:nvPr/>
        </p:nvSpPr>
        <p:spPr>
          <a:xfrm>
            <a:off x="1402050" y="6267413"/>
            <a:ext cx="1878032" cy="430887"/>
          </a:xfrm>
          <a:prstGeom prst="rect">
            <a:avLst/>
          </a:prstGeom>
          <a:noFill/>
        </p:spPr>
        <p:txBody>
          <a:bodyPr wrap="square" lIns="0">
            <a:spAutoFit/>
          </a:bodyPr>
          <a:lstStyle/>
          <a:p>
            <a:pPr lvl="0" fontAlgn="base">
              <a:spcBef>
                <a:spcPct val="0"/>
              </a:spcBef>
              <a:spcAft>
                <a:spcPct val="0"/>
              </a:spcAft>
              <a:defRPr/>
            </a:pPr>
            <a:r>
              <a:rPr kumimoji="1" lang="ja-JP" altLang="en-US" sz="1100" b="1" kern="0">
                <a:latin typeface="Yu Gothic UI" panose="020B0500000000000000" pitchFamily="50" charset="-128"/>
                <a:ea typeface="Yu Gothic UI" panose="020B0500000000000000" pitchFamily="50" charset="-128"/>
              </a:rPr>
              <a:t>人流データを活用して</a:t>
            </a:r>
            <a:endParaRPr kumimoji="1" lang="en-US" altLang="ja-JP" sz="1100" b="1" kern="0">
              <a:latin typeface="Yu Gothic UI" panose="020B0500000000000000" pitchFamily="50" charset="-128"/>
              <a:ea typeface="Yu Gothic UI" panose="020B0500000000000000" pitchFamily="50" charset="-128"/>
            </a:endParaRPr>
          </a:p>
          <a:p>
            <a:pPr lvl="0" fontAlgn="base">
              <a:spcBef>
                <a:spcPct val="0"/>
              </a:spcBef>
              <a:spcAft>
                <a:spcPct val="0"/>
              </a:spcAft>
              <a:defRPr/>
            </a:pPr>
            <a:r>
              <a:rPr kumimoji="1" lang="ja-JP" altLang="en-US" sz="1100" b="1" kern="0">
                <a:latin typeface="Yu Gothic UI" panose="020B0500000000000000" pitchFamily="50" charset="-128"/>
                <a:ea typeface="Yu Gothic UI" panose="020B0500000000000000" pitchFamily="50" charset="-128"/>
              </a:rPr>
              <a:t>ウォーカブルミナミを創出</a:t>
            </a:r>
            <a:endParaRPr kumimoji="1" lang="en-US" altLang="ja-JP" sz="1100" b="1" kern="0">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AEDBFD93-C700-2CC9-AFE2-B885178EF88A}"/>
              </a:ext>
            </a:extLst>
          </p:cNvPr>
          <p:cNvSpPr txBox="1"/>
          <p:nvPr/>
        </p:nvSpPr>
        <p:spPr>
          <a:xfrm>
            <a:off x="5902239" y="1247772"/>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御堂筋の再編を軸とした、周辺エリアの価値が向上していること。</a:t>
            </a:r>
            <a:endParaRPr lang="en-US" altLang="ja-JP" sz="1100" b="1">
              <a:solidFill>
                <a:srgbClr val="000000"/>
              </a:solidFill>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12" name="テキスト ボックス 11">
            <a:extLst>
              <a:ext uri="{FF2B5EF4-FFF2-40B4-BE49-F238E27FC236}">
                <a16:creationId xmlns:a16="http://schemas.microsoft.com/office/drawing/2014/main" id="{5A0DC63E-2A04-0993-EC36-67381307398C}"/>
              </a:ext>
            </a:extLst>
          </p:cNvPr>
          <p:cNvSpPr txBox="1"/>
          <p:nvPr/>
        </p:nvSpPr>
        <p:spPr>
          <a:xfrm>
            <a:off x="5910896" y="1841981"/>
            <a:ext cx="3791904" cy="61655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御堂筋だけでなく、周辺エリアの回遊性を向上させること。</a:t>
            </a:r>
            <a:endParaRPr lang="en-US" altLang="ja-JP" sz="1100" b="1">
              <a:solidFill>
                <a:srgbClr val="000000"/>
              </a:solidFill>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en-US" altLang="ja-JP" sz="1100" b="1">
                <a:solidFill>
                  <a:srgbClr val="000000"/>
                </a:solidFill>
                <a:latin typeface="+mn-ea"/>
              </a:rPr>
              <a:t>AI</a:t>
            </a:r>
            <a:r>
              <a:rPr lang="ja-JP" altLang="en-US" sz="1100" b="1">
                <a:solidFill>
                  <a:srgbClr val="000000"/>
                </a:solidFill>
                <a:ea typeface="Yu Gothic UI" panose="020B0500000000000000" pitchFamily="50" charset="-128"/>
              </a:rPr>
              <a:t>カメラによる荷捌き</a:t>
            </a:r>
            <a:r>
              <a:rPr lang="en-US" altLang="ja-JP" sz="1100" b="1">
                <a:solidFill>
                  <a:srgbClr val="000000"/>
                </a:solidFill>
                <a:ea typeface="Yu Gothic UI" panose="020B0500000000000000" pitchFamily="50" charset="-128"/>
              </a:rPr>
              <a:t>/</a:t>
            </a:r>
            <a:r>
              <a:rPr lang="ja-JP" altLang="en-US" sz="1100" b="1">
                <a:solidFill>
                  <a:srgbClr val="000000"/>
                </a:solidFill>
                <a:ea typeface="Yu Gothic UI" panose="020B0500000000000000" pitchFamily="50" charset="-128"/>
              </a:rPr>
              <a:t>沿道アクセススペースの管理の省力化を図ること。</a:t>
            </a:r>
          </a:p>
          <a:p>
            <a:pPr marL="0" lvl="2">
              <a:spcAft>
                <a:spcPts val="600"/>
              </a:spcAft>
              <a:tabLst>
                <a:tab pos="361950" algn="l"/>
              </a:tabLst>
              <a:defRPr/>
            </a:pPr>
            <a:endParaRPr lang="ja-JP" altLang="en-US" sz="1100" b="1">
              <a:solidFill>
                <a:srgbClr val="000000"/>
              </a:solidFill>
              <a:ea typeface="Yu Gothic UI" panose="020B0500000000000000" pitchFamily="50" charset="-128"/>
            </a:endParaRPr>
          </a:p>
        </p:txBody>
      </p:sp>
      <p:sp>
        <p:nvSpPr>
          <p:cNvPr id="26" name="テキスト ボックス 25">
            <a:extLst>
              <a:ext uri="{FF2B5EF4-FFF2-40B4-BE49-F238E27FC236}">
                <a16:creationId xmlns:a16="http://schemas.microsoft.com/office/drawing/2014/main" id="{533C8AEE-59F7-4D41-93EA-81C9F99FEA1F}"/>
              </a:ext>
            </a:extLst>
          </p:cNvPr>
          <p:cNvSpPr txBox="1"/>
          <p:nvPr/>
        </p:nvSpPr>
        <p:spPr>
          <a:xfrm>
            <a:off x="5902051" y="2540887"/>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756BCCAA-0101-0EBD-C997-343ABF952294}"/>
              </a:ext>
            </a:extLst>
          </p:cNvPr>
          <p:cNvSpPr txBox="1"/>
          <p:nvPr/>
        </p:nvSpPr>
        <p:spPr>
          <a:xfrm>
            <a:off x="4886126" y="5194562"/>
            <a:ext cx="972000" cy="984363"/>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50" b="1">
                <a:solidFill>
                  <a:srgbClr val="FFFFFF"/>
                </a:solidFill>
                <a:latin typeface="Yu Gothic UI" panose="020B0500000000000000" pitchFamily="50" charset="-128"/>
                <a:ea typeface="Yu Gothic UI" panose="020B0500000000000000" pitchFamily="50" charset="-128"/>
              </a:rPr>
              <a:t>回遊状況の</a:t>
            </a:r>
            <a:endParaRPr kumimoji="1" lang="en-US" altLang="ja-JP" sz="1050" b="1">
              <a:solidFill>
                <a:srgbClr val="FFFFFF"/>
              </a:solidFill>
              <a:latin typeface="Yu Gothic UI" panose="020B0500000000000000" pitchFamily="50" charset="-128"/>
              <a:ea typeface="Yu Gothic UI" panose="020B0500000000000000" pitchFamily="50" charset="-128"/>
            </a:endParaRPr>
          </a:p>
          <a:p>
            <a:pPr algn="ctr" defTabSz="228600">
              <a:spcAft>
                <a:spcPts val="1200"/>
              </a:spcAft>
              <a:defRPr/>
            </a:pPr>
            <a:r>
              <a:rPr kumimoji="1" lang="ja-JP" altLang="en-US" sz="1050" b="1">
                <a:solidFill>
                  <a:srgbClr val="FFFFFF"/>
                </a:solidFill>
                <a:latin typeface="Yu Gothic UI" panose="020B0500000000000000" pitchFamily="50" charset="-128"/>
                <a:ea typeface="Yu Gothic UI" panose="020B0500000000000000" pitchFamily="50" charset="-128"/>
              </a:rPr>
              <a:t>分析等</a:t>
            </a:r>
          </a:p>
        </p:txBody>
      </p:sp>
      <p:sp>
        <p:nvSpPr>
          <p:cNvPr id="43" name="ホームベース 30">
            <a:extLst>
              <a:ext uri="{FF2B5EF4-FFF2-40B4-BE49-F238E27FC236}">
                <a16:creationId xmlns:a16="http://schemas.microsoft.com/office/drawing/2014/main" id="{945C4505-0057-1F5B-C682-AFA89ADEC1FB}"/>
              </a:ext>
            </a:extLst>
          </p:cNvPr>
          <p:cNvSpPr/>
          <p:nvPr/>
        </p:nvSpPr>
        <p:spPr>
          <a:xfrm>
            <a:off x="6146127" y="5194624"/>
            <a:ext cx="1017874"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調査計画作成・状況分析</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・効果把握</a:t>
            </a:r>
          </a:p>
        </p:txBody>
      </p:sp>
      <p:sp>
        <p:nvSpPr>
          <p:cNvPr id="19" name="正方形/長方形 18">
            <a:extLst>
              <a:ext uri="{FF2B5EF4-FFF2-40B4-BE49-F238E27FC236}">
                <a16:creationId xmlns:a16="http://schemas.microsoft.com/office/drawing/2014/main" id="{D296F288-DE58-7BD1-B143-99D863D30253}"/>
              </a:ext>
            </a:extLst>
          </p:cNvPr>
          <p:cNvSpPr/>
          <p:nvPr/>
        </p:nvSpPr>
        <p:spPr>
          <a:xfrm>
            <a:off x="446400" y="1270800"/>
            <a:ext cx="4212000" cy="1989090"/>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御堂筋将来ビジョンの実現に向け、人中心のみちへと再編をめざし、御堂筋の道路空間再編整備（側道歩行者空間化）を進めている。</a:t>
            </a:r>
            <a:endParaRPr lang="en-US" altLang="ja-JP" sz="110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この整備に伴い、</a:t>
            </a:r>
            <a:r>
              <a:rPr lang="en-US" altLang="ja-JP" sz="1100">
                <a:solidFill>
                  <a:srgbClr val="000000"/>
                </a:solidFill>
                <a:ea typeface="Yu Gothic UI" panose="020B0500000000000000" pitchFamily="50" charset="-128"/>
              </a:rPr>
              <a:t>AI</a:t>
            </a:r>
            <a:r>
              <a:rPr lang="ja-JP" altLang="en-US" sz="1100">
                <a:solidFill>
                  <a:srgbClr val="000000"/>
                </a:solidFill>
                <a:ea typeface="Yu Gothic UI" panose="020B0500000000000000" pitchFamily="50" charset="-128"/>
              </a:rPr>
              <a:t>カメラ等を活用した映像解析により、荷捌き</a:t>
            </a:r>
            <a:r>
              <a:rPr lang="en-US" altLang="ja-JP" sz="1100">
                <a:solidFill>
                  <a:srgbClr val="000000"/>
                </a:solidFill>
                <a:ea typeface="Yu Gothic UI" panose="020B0500000000000000" pitchFamily="50" charset="-128"/>
              </a:rPr>
              <a:t>/</a:t>
            </a:r>
            <a:r>
              <a:rPr lang="ja-JP" altLang="en-US" sz="1100">
                <a:solidFill>
                  <a:srgbClr val="000000"/>
                </a:solidFill>
                <a:ea typeface="Yu Gothic UI" panose="020B0500000000000000" pitchFamily="50" charset="-128"/>
              </a:rPr>
              <a:t>沿道アクセススペースの利用状況を把握し、効率的な運用（省力化）の仕組みを構築する検討を行う。</a:t>
            </a:r>
            <a:endParaRPr lang="en-US" altLang="ja-JP" sz="110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また、スマートフォン</a:t>
            </a:r>
            <a:r>
              <a:rPr lang="en-US" altLang="ja-JP" sz="1100">
                <a:solidFill>
                  <a:srgbClr val="000000"/>
                </a:solidFill>
                <a:ea typeface="Yu Gothic UI" panose="020B0500000000000000" pitchFamily="50" charset="-128"/>
              </a:rPr>
              <a:t>GPS</a:t>
            </a:r>
            <a:r>
              <a:rPr lang="ja-JP" altLang="en-US" sz="1100">
                <a:solidFill>
                  <a:srgbClr val="000000"/>
                </a:solidFill>
                <a:ea typeface="Yu Gothic UI" panose="020B0500000000000000" pitchFamily="50" charset="-128"/>
              </a:rPr>
              <a:t>データやビーコンなどを活用して歩行者の回遊状況を調査し、道路空間の利活用のあり方を検討し、周辺エリアへの回遊性の向上などを図る。これにより、地域の活性化やエリア価値向上を促進し、人中心の道路への転換を推進する。</a:t>
            </a:r>
          </a:p>
        </p:txBody>
      </p:sp>
      <p:sp>
        <p:nvSpPr>
          <p:cNvPr id="48" name="正方形/長方形 47">
            <a:extLst>
              <a:ext uri="{FF2B5EF4-FFF2-40B4-BE49-F238E27FC236}">
                <a16:creationId xmlns:a16="http://schemas.microsoft.com/office/drawing/2014/main" id="{EBA90831-4D74-DC6C-60C6-B0CA451B4A50}"/>
              </a:ext>
            </a:extLst>
          </p:cNvPr>
          <p:cNvSpPr/>
          <p:nvPr/>
        </p:nvSpPr>
        <p:spPr>
          <a:xfrm>
            <a:off x="482545" y="4664677"/>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pic>
        <p:nvPicPr>
          <p:cNvPr id="49" name="図 48">
            <a:extLst>
              <a:ext uri="{FF2B5EF4-FFF2-40B4-BE49-F238E27FC236}">
                <a16:creationId xmlns:a16="http://schemas.microsoft.com/office/drawing/2014/main" id="{0F9B6779-0321-865C-7CF8-B01B8A39D9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10331" y="4499972"/>
            <a:ext cx="1169751" cy="661345"/>
          </a:xfrm>
          <a:prstGeom prst="rect">
            <a:avLst/>
          </a:prstGeom>
        </p:spPr>
      </p:pic>
      <p:pic>
        <p:nvPicPr>
          <p:cNvPr id="50" name="図 49">
            <a:extLst>
              <a:ext uri="{FF2B5EF4-FFF2-40B4-BE49-F238E27FC236}">
                <a16:creationId xmlns:a16="http://schemas.microsoft.com/office/drawing/2014/main" id="{947ACEB5-FF8D-965D-3EF4-B51B8B470097}"/>
              </a:ext>
            </a:extLst>
          </p:cNvPr>
          <p:cNvPicPr>
            <a:picLocks noChangeAspect="1"/>
          </p:cNvPicPr>
          <p:nvPr/>
        </p:nvPicPr>
        <p:blipFill>
          <a:blip r:embed="rId4"/>
          <a:stretch>
            <a:fillRect/>
          </a:stretch>
        </p:blipFill>
        <p:spPr>
          <a:xfrm>
            <a:off x="468161" y="4452841"/>
            <a:ext cx="1847573" cy="1129186"/>
          </a:xfrm>
          <a:prstGeom prst="rect">
            <a:avLst/>
          </a:prstGeom>
        </p:spPr>
      </p:pic>
      <p:sp>
        <p:nvSpPr>
          <p:cNvPr id="54" name="テキスト ボックス 53">
            <a:extLst>
              <a:ext uri="{FF2B5EF4-FFF2-40B4-BE49-F238E27FC236}">
                <a16:creationId xmlns:a16="http://schemas.microsoft.com/office/drawing/2014/main" id="{2C2AD7A2-B638-BB4C-006E-1635BEBEDF52}"/>
              </a:ext>
            </a:extLst>
          </p:cNvPr>
          <p:cNvSpPr txBox="1"/>
          <p:nvPr/>
        </p:nvSpPr>
        <p:spPr>
          <a:xfrm>
            <a:off x="434368" y="4252156"/>
            <a:ext cx="1518364" cy="166225"/>
          </a:xfrm>
          <a:prstGeom prst="rect">
            <a:avLst/>
          </a:prstGeom>
          <a:noFill/>
        </p:spPr>
        <p:txBody>
          <a:bodyPr vert="horz" wrap="none" lIns="91440" tIns="36000" rIns="91440" bIns="18000" rtlCol="0" anchor="ctr">
            <a:spAutoFit/>
          </a:bodyPr>
          <a:lstStyle>
            <a:lvl1pPr defTabSz="1425550">
              <a:lnSpc>
                <a:spcPct val="90000"/>
              </a:lnSpc>
              <a:spcBef>
                <a:spcPct val="0"/>
              </a:spcBef>
              <a:buNone/>
              <a:defRPr kumimoji="1" sz="1800" b="1">
                <a:solidFill>
                  <a:srgbClr val="4E4E7E"/>
                </a:solidFill>
                <a:latin typeface="游ゴシック" panose="020B0400000000000000" pitchFamily="50" charset="-128"/>
                <a:ea typeface="游ゴシック" panose="020B0400000000000000" pitchFamily="50" charset="-128"/>
                <a:cs typeface="+mj-cs"/>
              </a:defRPr>
            </a:lvl1pPr>
          </a:lstStyle>
          <a:p>
            <a:r>
              <a:rPr lang="ja-JP" altLang="en-US" sz="800">
                <a:solidFill>
                  <a:schemeClr val="tx1"/>
                </a:solidFill>
              </a:rPr>
              <a:t>▼荷捌きスペース監視カメラ</a:t>
            </a:r>
          </a:p>
        </p:txBody>
      </p:sp>
      <p:sp>
        <p:nvSpPr>
          <p:cNvPr id="55" name="テキスト ボックス 54">
            <a:extLst>
              <a:ext uri="{FF2B5EF4-FFF2-40B4-BE49-F238E27FC236}">
                <a16:creationId xmlns:a16="http://schemas.microsoft.com/office/drawing/2014/main" id="{D070A1C4-DFAA-C460-0C2E-FF66E33B9B83}"/>
              </a:ext>
            </a:extLst>
          </p:cNvPr>
          <p:cNvSpPr txBox="1"/>
          <p:nvPr/>
        </p:nvSpPr>
        <p:spPr>
          <a:xfrm>
            <a:off x="2069191" y="4263811"/>
            <a:ext cx="1210588" cy="166225"/>
          </a:xfrm>
          <a:prstGeom prst="rect">
            <a:avLst/>
          </a:prstGeom>
          <a:noFill/>
        </p:spPr>
        <p:txBody>
          <a:bodyPr vert="horz" wrap="none" lIns="91440" tIns="36000" rIns="91440" bIns="18000" rtlCol="0" anchor="ctr">
            <a:spAutoFit/>
          </a:bodyPr>
          <a:lstStyle>
            <a:defPPr>
              <a:defRPr lang="en-US"/>
            </a:defPPr>
            <a:lvl1pPr defTabSz="1425550">
              <a:lnSpc>
                <a:spcPct val="90000"/>
              </a:lnSpc>
              <a:spcBef>
                <a:spcPct val="0"/>
              </a:spcBef>
              <a:buNone/>
              <a:defRPr kumimoji="1" sz="700" b="1">
                <a:latin typeface="游ゴシック" panose="020B0400000000000000" pitchFamily="50" charset="-128"/>
                <a:ea typeface="游ゴシック" panose="020B0400000000000000" pitchFamily="50" charset="-128"/>
                <a:cs typeface="+mj-cs"/>
              </a:defRPr>
            </a:lvl1pPr>
          </a:lstStyle>
          <a:p>
            <a:r>
              <a:rPr lang="ja-JP" altLang="en-US" sz="800"/>
              <a:t>▼撮影されている映像</a:t>
            </a:r>
          </a:p>
        </p:txBody>
      </p:sp>
      <p:sp>
        <p:nvSpPr>
          <p:cNvPr id="61" name="テキスト ボックス 60">
            <a:extLst>
              <a:ext uri="{FF2B5EF4-FFF2-40B4-BE49-F238E27FC236}">
                <a16:creationId xmlns:a16="http://schemas.microsoft.com/office/drawing/2014/main" id="{F63CECC3-E89D-7C7B-9497-41D3021AC9B0}"/>
              </a:ext>
            </a:extLst>
          </p:cNvPr>
          <p:cNvSpPr txBox="1"/>
          <p:nvPr/>
        </p:nvSpPr>
        <p:spPr>
          <a:xfrm>
            <a:off x="4880867" y="6320428"/>
            <a:ext cx="972000" cy="360000"/>
          </a:xfrm>
          <a:prstGeom prst="rect">
            <a:avLst/>
          </a:prstGeom>
          <a:solidFill>
            <a:srgbClr val="AF1932"/>
          </a:solidFill>
        </p:spPr>
        <p:txBody>
          <a:bodyPr wrap="square" lIns="0" tIns="0" rIns="0" bIns="0" rtlCol="0" anchor="ctr" anchorCtr="0">
            <a:noAutofit/>
          </a:bodyPr>
          <a:lstStyle/>
          <a:p>
            <a:pPr lvl="0"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AI</a:t>
            </a:r>
            <a:r>
              <a:rPr kumimoji="1" lang="ja-JP" altLang="en-US" sz="1000" b="1">
                <a:solidFill>
                  <a:srgbClr val="FFFFFF"/>
                </a:solidFill>
                <a:latin typeface="Yu Gothic UI" panose="020B0500000000000000" pitchFamily="50" charset="-128"/>
                <a:ea typeface="Yu Gothic UI" panose="020B0500000000000000" pitchFamily="50" charset="-128"/>
              </a:rPr>
              <a:t>カメラ</a:t>
            </a:r>
          </a:p>
        </p:txBody>
      </p:sp>
      <p:sp>
        <p:nvSpPr>
          <p:cNvPr id="62" name="ホームベース 30">
            <a:extLst>
              <a:ext uri="{FF2B5EF4-FFF2-40B4-BE49-F238E27FC236}">
                <a16:creationId xmlns:a16="http://schemas.microsoft.com/office/drawing/2014/main" id="{21A1A743-2EF0-E054-E508-AF809F2A7E3E}"/>
              </a:ext>
            </a:extLst>
          </p:cNvPr>
          <p:cNvSpPr/>
          <p:nvPr/>
        </p:nvSpPr>
        <p:spPr>
          <a:xfrm>
            <a:off x="6148968" y="6302353"/>
            <a:ext cx="1058857"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運用検証</a:t>
            </a:r>
          </a:p>
        </p:txBody>
      </p:sp>
      <p:sp>
        <p:nvSpPr>
          <p:cNvPr id="63" name="ホームベース 30">
            <a:extLst>
              <a:ext uri="{FF2B5EF4-FFF2-40B4-BE49-F238E27FC236}">
                <a16:creationId xmlns:a16="http://schemas.microsoft.com/office/drawing/2014/main" id="{40AA8B1D-1B77-71FD-8B87-707EC63B767D}"/>
              </a:ext>
            </a:extLst>
          </p:cNvPr>
          <p:cNvSpPr/>
          <p:nvPr/>
        </p:nvSpPr>
        <p:spPr>
          <a:xfrm>
            <a:off x="7207825" y="6302353"/>
            <a:ext cx="1978025"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本格運用</a:t>
            </a:r>
          </a:p>
        </p:txBody>
      </p:sp>
      <p:sp>
        <p:nvSpPr>
          <p:cNvPr id="65" name="ホームベース 30">
            <a:extLst>
              <a:ext uri="{FF2B5EF4-FFF2-40B4-BE49-F238E27FC236}">
                <a16:creationId xmlns:a16="http://schemas.microsoft.com/office/drawing/2014/main" id="{81BDA4A6-62B1-229A-7F40-2B9B34D3BCE7}"/>
              </a:ext>
            </a:extLst>
          </p:cNvPr>
          <p:cNvSpPr/>
          <p:nvPr/>
        </p:nvSpPr>
        <p:spPr>
          <a:xfrm>
            <a:off x="6522779" y="5818926"/>
            <a:ext cx="583847"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700">
                <a:solidFill>
                  <a:srgbClr val="000000"/>
                </a:solidFill>
                <a:latin typeface="Yu Gothic UI" panose="020B0500000000000000" pitchFamily="50" charset="-128"/>
                <a:ea typeface="Yu Gothic UI" panose="020B0500000000000000" pitchFamily="50" charset="-128"/>
              </a:rPr>
              <a:t>御堂筋チャレンジ</a:t>
            </a:r>
          </a:p>
        </p:txBody>
      </p:sp>
      <p:sp>
        <p:nvSpPr>
          <p:cNvPr id="67" name="ホームベース 30">
            <a:extLst>
              <a:ext uri="{FF2B5EF4-FFF2-40B4-BE49-F238E27FC236}">
                <a16:creationId xmlns:a16="http://schemas.microsoft.com/office/drawing/2014/main" id="{7DC68641-9647-CB21-8758-DAC08F4DBF46}"/>
              </a:ext>
            </a:extLst>
          </p:cNvPr>
          <p:cNvSpPr/>
          <p:nvPr/>
        </p:nvSpPr>
        <p:spPr>
          <a:xfrm>
            <a:off x="7218818" y="5817195"/>
            <a:ext cx="430629"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800">
                <a:solidFill>
                  <a:srgbClr val="000000"/>
                </a:solidFill>
                <a:latin typeface="Yu Gothic UI" panose="020B0500000000000000" pitchFamily="50" charset="-128"/>
                <a:ea typeface="Yu Gothic UI" panose="020B0500000000000000" pitchFamily="50" charset="-128"/>
              </a:rPr>
              <a:t>万博</a:t>
            </a:r>
          </a:p>
        </p:txBody>
      </p:sp>
      <p:sp>
        <p:nvSpPr>
          <p:cNvPr id="20" name="ホームベース 30">
            <a:extLst>
              <a:ext uri="{FF2B5EF4-FFF2-40B4-BE49-F238E27FC236}">
                <a16:creationId xmlns:a16="http://schemas.microsoft.com/office/drawing/2014/main" id="{E87F9DCC-C7C2-9E7F-E65E-8B404B7B9A1C}"/>
              </a:ext>
            </a:extLst>
          </p:cNvPr>
          <p:cNvSpPr/>
          <p:nvPr/>
        </p:nvSpPr>
        <p:spPr>
          <a:xfrm>
            <a:off x="7741495" y="5817195"/>
            <a:ext cx="430629"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800">
                <a:solidFill>
                  <a:srgbClr val="000000"/>
                </a:solidFill>
                <a:latin typeface="Yu Gothic UI" panose="020B0500000000000000" pitchFamily="50" charset="-128"/>
                <a:ea typeface="Yu Gothic UI" panose="020B0500000000000000" pitchFamily="50" charset="-128"/>
              </a:rPr>
              <a:t>計画策定</a:t>
            </a:r>
          </a:p>
        </p:txBody>
      </p:sp>
      <p:sp>
        <p:nvSpPr>
          <p:cNvPr id="21" name="ホームベース 30">
            <a:extLst>
              <a:ext uri="{FF2B5EF4-FFF2-40B4-BE49-F238E27FC236}">
                <a16:creationId xmlns:a16="http://schemas.microsoft.com/office/drawing/2014/main" id="{3C83AC04-0ED3-AA61-B83C-E7C1A1611E10}"/>
              </a:ext>
            </a:extLst>
          </p:cNvPr>
          <p:cNvSpPr/>
          <p:nvPr/>
        </p:nvSpPr>
        <p:spPr>
          <a:xfrm>
            <a:off x="8250031" y="5817195"/>
            <a:ext cx="927377"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800">
                <a:solidFill>
                  <a:srgbClr val="000000"/>
                </a:solidFill>
                <a:latin typeface="Yu Gothic UI" panose="020B0500000000000000" pitchFamily="50" charset="-128"/>
                <a:ea typeface="Yu Gothic UI" panose="020B0500000000000000" pitchFamily="50" charset="-128"/>
              </a:rPr>
              <a:t>計画に基づく</a:t>
            </a:r>
            <a:endParaRPr kumimoji="1" lang="en-US" altLang="ja-JP" sz="8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800">
                <a:solidFill>
                  <a:srgbClr val="000000"/>
                </a:solidFill>
                <a:latin typeface="Yu Gothic UI" panose="020B0500000000000000" pitchFamily="50" charset="-128"/>
                <a:ea typeface="Yu Gothic UI" panose="020B0500000000000000" pitchFamily="50" charset="-128"/>
              </a:rPr>
              <a:t>運用</a:t>
            </a:r>
          </a:p>
        </p:txBody>
      </p:sp>
      <p:graphicFrame>
        <p:nvGraphicFramePr>
          <p:cNvPr id="38" name="表 37">
            <a:extLst>
              <a:ext uri="{FF2B5EF4-FFF2-40B4-BE49-F238E27FC236}">
                <a16:creationId xmlns:a16="http://schemas.microsoft.com/office/drawing/2014/main" id="{FF0CF07E-B0DC-A5E3-8624-AC3AC3EA4F35}"/>
              </a:ext>
            </a:extLst>
          </p:cNvPr>
          <p:cNvGraphicFramePr>
            <a:graphicFrameLocks noGrp="1"/>
          </p:cNvGraphicFramePr>
          <p:nvPr/>
        </p:nvGraphicFramePr>
        <p:xfrm>
          <a:off x="6060748" y="2523036"/>
          <a:ext cx="3552121" cy="2012457"/>
        </p:xfrm>
        <a:graphic>
          <a:graphicData uri="http://schemas.openxmlformats.org/drawingml/2006/table">
            <a:tbl>
              <a:tblPr firstRow="1" bandRow="1">
                <a:tableStyleId>{5C22544A-7EE6-4342-B048-85BDC9FD1C3A}</a:tableStyleId>
              </a:tblPr>
              <a:tblGrid>
                <a:gridCol w="733243">
                  <a:extLst>
                    <a:ext uri="{9D8B030D-6E8A-4147-A177-3AD203B41FA5}">
                      <a16:colId xmlns:a16="http://schemas.microsoft.com/office/drawing/2014/main" val="1485846317"/>
                    </a:ext>
                  </a:extLst>
                </a:gridCol>
                <a:gridCol w="1409439">
                  <a:extLst>
                    <a:ext uri="{9D8B030D-6E8A-4147-A177-3AD203B41FA5}">
                      <a16:colId xmlns:a16="http://schemas.microsoft.com/office/drawing/2014/main" val="2850095825"/>
                    </a:ext>
                  </a:extLst>
                </a:gridCol>
                <a:gridCol w="1409439">
                  <a:extLst>
                    <a:ext uri="{9D8B030D-6E8A-4147-A177-3AD203B41FA5}">
                      <a16:colId xmlns:a16="http://schemas.microsoft.com/office/drawing/2014/main" val="838852078"/>
                    </a:ext>
                  </a:extLst>
                </a:gridCol>
              </a:tblGrid>
              <a:tr h="312435">
                <a:tc>
                  <a:txBody>
                    <a:bodyPr/>
                    <a:lstStyle/>
                    <a:p>
                      <a:pPr lvl="0" algn="ctr">
                        <a:buNone/>
                      </a:pPr>
                      <a:endParaRPr lang="en-US" sz="10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algn="ctr"/>
                      <a:r>
                        <a:rPr kumimoji="1" lang="ja-JP" altLang="en-US" sz="900" b="0">
                          <a:solidFill>
                            <a:schemeClr val="bg1"/>
                          </a:solidFill>
                        </a:rPr>
                        <a:t>回遊性向上</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algn="ctr"/>
                      <a:r>
                        <a:rPr kumimoji="1" lang="en-US" altLang="ja-JP" sz="900" b="0">
                          <a:solidFill>
                            <a:schemeClr val="bg1"/>
                          </a:solidFill>
                        </a:rPr>
                        <a:t>AI</a:t>
                      </a:r>
                      <a:r>
                        <a:rPr kumimoji="1" lang="ja-JP" altLang="en-US" sz="900" b="0">
                          <a:solidFill>
                            <a:schemeClr val="bg1"/>
                          </a:solidFill>
                        </a:rPr>
                        <a:t>カメラ</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179572052"/>
                  </a:ext>
                </a:extLst>
              </a:tr>
              <a:tr h="371884">
                <a:tc>
                  <a:txBody>
                    <a:bodyPr/>
                    <a:lstStyle/>
                    <a:p>
                      <a:pPr lvl="0" algn="l">
                        <a:buNone/>
                      </a:pPr>
                      <a:r>
                        <a:rPr lang="en-US" sz="1000" b="0">
                          <a:solidFill>
                            <a:schemeClr val="bg1"/>
                          </a:solidFill>
                          <a:latin typeface="Yu Gothic UI"/>
                        </a:rPr>
                        <a:t>2023</a:t>
                      </a:r>
                      <a:r>
                        <a:rPr lang="ja-JP" altLang="en-US" sz="1000" b="0">
                          <a:solidFill>
                            <a:schemeClr val="bg1"/>
                          </a:solidFill>
                          <a:latin typeface="Yu Gothic UI"/>
                        </a:rPr>
                        <a:t>年度現在</a:t>
                      </a:r>
                      <a:endParaRPr lang="en-US" sz="10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algn="l"/>
                      <a:r>
                        <a:rPr kumimoji="1" lang="ja-JP" altLang="en-US" sz="900" b="0">
                          <a:solidFill>
                            <a:schemeClr val="tx1"/>
                          </a:solidFill>
                        </a:rPr>
                        <a:t>回遊状況の分析等</a:t>
                      </a:r>
                      <a:endParaRPr kumimoji="1" lang="en-US" altLang="ja-JP" sz="900" b="0">
                        <a:solidFill>
                          <a:schemeClr val="tx1"/>
                        </a:solidFill>
                      </a:endParaRPr>
                    </a:p>
                    <a:p>
                      <a:pPr algn="l"/>
                      <a:r>
                        <a:rPr kumimoji="1" lang="ja-JP" altLang="en-US" sz="900" b="0">
                          <a:solidFill>
                            <a:schemeClr val="tx1"/>
                          </a:solidFill>
                        </a:rPr>
                        <a:t>（御堂筋チャレンジ）</a:t>
                      </a:r>
                      <a:endParaRPr kumimoji="1" lang="en-US" altLang="ja-JP" sz="900" b="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l"/>
                      <a:r>
                        <a:rPr kumimoji="1" lang="ja-JP" altLang="en-US" sz="900" b="0">
                          <a:solidFill>
                            <a:schemeClr val="tx1"/>
                          </a:solidFill>
                        </a:rPr>
                        <a:t>カメラ設置（</a:t>
                      </a:r>
                      <a:r>
                        <a:rPr kumimoji="1" lang="en-US" altLang="ja-JP" sz="900" b="0">
                          <a:solidFill>
                            <a:schemeClr val="tx1"/>
                          </a:solidFill>
                        </a:rPr>
                        <a:t>6</a:t>
                      </a:r>
                      <a:r>
                        <a:rPr kumimoji="1" lang="ja-JP" altLang="en-US" sz="900" b="0">
                          <a:solidFill>
                            <a:schemeClr val="tx1"/>
                          </a:solidFill>
                        </a:rPr>
                        <a:t>台）</a:t>
                      </a:r>
                      <a:endParaRPr kumimoji="1" lang="en-US" altLang="ja-JP" sz="900" b="0">
                        <a:solidFill>
                          <a:schemeClr val="tx1"/>
                        </a:solidFill>
                      </a:endParaRPr>
                    </a:p>
                    <a:p>
                      <a:pPr algn="l"/>
                      <a:r>
                        <a:rPr kumimoji="1" lang="ja-JP" altLang="en-US" sz="900" b="0">
                          <a:solidFill>
                            <a:schemeClr val="tx1"/>
                          </a:solidFill>
                        </a:rPr>
                        <a:t>・高度化検討</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339355235"/>
                  </a:ext>
                </a:extLst>
              </a:tr>
              <a:tr h="440182">
                <a:tc>
                  <a:txBody>
                    <a:bodyPr/>
                    <a:lstStyle/>
                    <a:p>
                      <a:pPr lvl="0" algn="l">
                        <a:buNone/>
                      </a:pPr>
                      <a:r>
                        <a:rPr lang="en-US" sz="1000" b="0">
                          <a:solidFill>
                            <a:schemeClr val="bg1"/>
                          </a:solidFill>
                          <a:latin typeface="Yu Gothic UI"/>
                        </a:rPr>
                        <a:t>2024</a:t>
                      </a:r>
                      <a:r>
                        <a:rPr lang="ja-JP" altLang="en-US" sz="1000" b="0">
                          <a:solidFill>
                            <a:schemeClr val="bg1"/>
                          </a:solidFill>
                          <a:latin typeface="Yu Gothic UI"/>
                        </a:rPr>
                        <a:t>年度</a:t>
                      </a:r>
                      <a:endParaRPr lang="en-US" sz="10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algn="l" defTabSz="742950" fontAlgn="base">
                        <a:lnSpc>
                          <a:spcPct val="140000"/>
                        </a:lnSpc>
                        <a:spcBef>
                          <a:spcPct val="10000"/>
                        </a:spcBef>
                        <a:spcAft>
                          <a:spcPct val="0"/>
                        </a:spcAft>
                        <a:defRPr/>
                      </a:pPr>
                      <a:r>
                        <a:rPr kumimoji="1" lang="ja-JP" altLang="en-US" sz="900" b="0">
                          <a:solidFill>
                            <a:schemeClr val="tx1"/>
                          </a:solidFill>
                        </a:rPr>
                        <a:t>回遊状況の分析等</a:t>
                      </a:r>
                      <a:endParaRPr kumimoji="1" lang="en-US" altLang="ja-JP" sz="900" b="0">
                        <a:solidFill>
                          <a:schemeClr val="tx1"/>
                        </a:solidFill>
                      </a:endParaRPr>
                    </a:p>
                    <a:p>
                      <a:pPr algn="l" defTabSz="742950" fontAlgn="base">
                        <a:lnSpc>
                          <a:spcPct val="140000"/>
                        </a:lnSpc>
                        <a:spcBef>
                          <a:spcPct val="10000"/>
                        </a:spcBef>
                        <a:spcAft>
                          <a:spcPct val="0"/>
                        </a:spcAft>
                        <a:defRPr/>
                      </a:pPr>
                      <a:r>
                        <a:rPr kumimoji="1" lang="ja-JP" altLang="en-US" sz="900" b="0">
                          <a:solidFill>
                            <a:schemeClr val="tx1"/>
                          </a:solidFill>
                        </a:rPr>
                        <a:t>（御堂筋チャレンジ）</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l"/>
                      <a:r>
                        <a:rPr kumimoji="1" lang="ja-JP" altLang="en-US" sz="900" b="0">
                          <a:solidFill>
                            <a:schemeClr val="tx1"/>
                          </a:solidFill>
                        </a:rPr>
                        <a:t>カメラ設置（累計</a:t>
                      </a:r>
                      <a:r>
                        <a:rPr kumimoji="1" lang="en-US" altLang="ja-JP" sz="900" b="0">
                          <a:solidFill>
                            <a:schemeClr val="tx1"/>
                          </a:solidFill>
                        </a:rPr>
                        <a:t>9</a:t>
                      </a:r>
                      <a:r>
                        <a:rPr kumimoji="1" lang="ja-JP" altLang="en-US" sz="900" b="0">
                          <a:solidFill>
                            <a:schemeClr val="tx1"/>
                          </a:solidFill>
                        </a:rPr>
                        <a:t>台）</a:t>
                      </a:r>
                      <a:endParaRPr kumimoji="1" lang="en-US" altLang="ja-JP" sz="900" b="0">
                        <a:solidFill>
                          <a:schemeClr val="tx1"/>
                        </a:solidFill>
                      </a:endParaRPr>
                    </a:p>
                    <a:p>
                      <a:pPr algn="l"/>
                      <a:r>
                        <a:rPr kumimoji="1" lang="ja-JP" altLang="en-US" sz="900" b="0">
                          <a:solidFill>
                            <a:schemeClr val="tx1"/>
                          </a:solidFill>
                        </a:rPr>
                        <a:t>・運用検証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735951090"/>
                  </a:ext>
                </a:extLst>
              </a:tr>
              <a:tr h="440182">
                <a:tc>
                  <a:txBody>
                    <a:bodyPr/>
                    <a:lstStyle/>
                    <a:p>
                      <a:pPr lvl="0" algn="l">
                        <a:buNone/>
                      </a:pPr>
                      <a:r>
                        <a:rPr lang="en-US" sz="1000" b="0">
                          <a:solidFill>
                            <a:schemeClr val="bg1"/>
                          </a:solidFill>
                          <a:latin typeface="Yu Gothic UI"/>
                        </a:rPr>
                        <a:t>2025</a:t>
                      </a:r>
                      <a:r>
                        <a:rPr lang="ja-JP" altLang="en-US" sz="1000" b="0">
                          <a:solidFill>
                            <a:schemeClr val="bg1"/>
                          </a:solidFill>
                          <a:latin typeface="Yu Gothic UI"/>
                        </a:rPr>
                        <a:t>年度</a:t>
                      </a:r>
                      <a:endParaRPr lang="en-US" sz="10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algn="l" defTabSz="742950"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回遊性向上等計画</a:t>
                      </a:r>
                    </a:p>
                    <a:p>
                      <a:pPr algn="l" defTabSz="742950"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の策定</a:t>
                      </a:r>
                      <a:endParaRPr kumimoji="1" lang="ja-JP" altLang="en-US" sz="900" b="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l"/>
                      <a:r>
                        <a:rPr kumimoji="1" lang="ja-JP" altLang="en-US" sz="900" b="0">
                          <a:solidFill>
                            <a:schemeClr val="tx1"/>
                          </a:solidFill>
                        </a:rPr>
                        <a:t>カメラ設置（累計</a:t>
                      </a:r>
                      <a:r>
                        <a:rPr kumimoji="1" lang="en-US" altLang="ja-JP" sz="900" b="0">
                          <a:solidFill>
                            <a:schemeClr val="tx1"/>
                          </a:solidFill>
                        </a:rPr>
                        <a:t>15</a:t>
                      </a:r>
                      <a:r>
                        <a:rPr kumimoji="1" lang="ja-JP" altLang="en-US" sz="900" b="0">
                          <a:solidFill>
                            <a:schemeClr val="tx1"/>
                          </a:solidFill>
                        </a:rPr>
                        <a:t>台）</a:t>
                      </a:r>
                      <a:endParaRPr kumimoji="1" lang="en-US" altLang="ja-JP" sz="900" b="0">
                        <a:solidFill>
                          <a:schemeClr val="tx1"/>
                        </a:solidFill>
                      </a:endParaRPr>
                    </a:p>
                    <a:p>
                      <a:pPr algn="l"/>
                      <a:r>
                        <a:rPr kumimoji="1" lang="ja-JP" altLang="en-US" sz="900" b="0">
                          <a:solidFill>
                            <a:schemeClr val="tx1"/>
                          </a:solidFill>
                        </a:rPr>
                        <a:t>・本格運用</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4107233227"/>
                  </a:ext>
                </a:extLst>
              </a:tr>
              <a:tr h="161188">
                <a:tc>
                  <a:txBody>
                    <a:bodyPr/>
                    <a:lstStyle/>
                    <a:p>
                      <a:pPr lvl="0" algn="l">
                        <a:buNone/>
                      </a:pPr>
                      <a:r>
                        <a:rPr lang="en-US" sz="1000" b="0">
                          <a:solidFill>
                            <a:schemeClr val="bg1"/>
                          </a:solidFill>
                          <a:latin typeface="Yu Gothic UI"/>
                        </a:rPr>
                        <a:t>2026</a:t>
                      </a:r>
                      <a:r>
                        <a:rPr lang="ja-JP" altLang="en-US" sz="1000" b="0">
                          <a:solidFill>
                            <a:schemeClr val="bg1"/>
                          </a:solidFill>
                          <a:latin typeface="Yu Gothic UI"/>
                        </a:rPr>
                        <a:t>年度</a:t>
                      </a:r>
                      <a:endParaRPr lang="en-US" sz="10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a:t>25</a:t>
                      </a:r>
                      <a:r>
                        <a:rPr lang="ja-JP" altLang="en-US" sz="900"/>
                        <a:t>年度までの状況を</a:t>
                      </a:r>
                      <a:endParaRPr lang="en-US" altLang="ja-JP" sz="90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a:t>踏まえて設定</a:t>
                      </a:r>
                      <a:endParaRPr lang="en-US" altLang="ja-JP"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t>25</a:t>
                      </a:r>
                      <a:r>
                        <a:rPr lang="ja-JP" altLang="en-US" sz="900" dirty="0"/>
                        <a:t>年度までの状況を</a:t>
                      </a:r>
                      <a:endParaRPr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t>踏まえて設定</a:t>
                      </a:r>
                      <a:endParaRPr lang="en-US" altLang="ja-JP"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1356302477"/>
                  </a:ext>
                </a:extLst>
              </a:tr>
            </a:tbl>
          </a:graphicData>
        </a:graphic>
      </p:graphicFrame>
      <p:graphicFrame>
        <p:nvGraphicFramePr>
          <p:cNvPr id="13" name="表 12">
            <a:extLst>
              <a:ext uri="{FF2B5EF4-FFF2-40B4-BE49-F238E27FC236}">
                <a16:creationId xmlns:a16="http://schemas.microsoft.com/office/drawing/2014/main" id="{6E6C890E-36F0-4D23-4679-72A5C938B1A8}"/>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17" name="スライド番号プレースホルダー 2">
            <a:extLst>
              <a:ext uri="{FF2B5EF4-FFF2-40B4-BE49-F238E27FC236}">
                <a16:creationId xmlns:a16="http://schemas.microsoft.com/office/drawing/2014/main" id="{4CBE972A-09E6-CF9E-BDAB-62DC62FE7B36}"/>
              </a:ext>
            </a:extLst>
          </p:cNvPr>
          <p:cNvSpPr>
            <a:spLocks noGrp="1"/>
          </p:cNvSpPr>
          <p:nvPr>
            <p:ph type="sldNum" sz="quarter" idx="4"/>
          </p:nvPr>
        </p:nvSpPr>
        <p:spPr>
          <a:xfrm>
            <a:off x="7596000" y="6498000"/>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70</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1089192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デジタルツインを活用した</a:t>
            </a:r>
            <a:r>
              <a:rPr kumimoji="0" lang="en-US" altLang="ja-JP" sz="2000" b="1" i="0" u="none" strike="noStrike" kern="1200" cap="none" spc="0" normalizeH="0" baseline="0" noProof="0">
                <a:ln>
                  <a:noFill/>
                </a:ln>
                <a:solidFill>
                  <a:srgbClr val="AF1932"/>
                </a:solidFill>
                <a:effectLst/>
                <a:uLnTx/>
                <a:uFillTx/>
                <a:latin typeface="+mn-ea"/>
                <a:cs typeface="+mn-cs"/>
              </a:rPr>
              <a:t>CO</a:t>
            </a:r>
            <a:r>
              <a:rPr kumimoji="0" lang="en-US" altLang="ja-JP" sz="2000" b="1" i="0" u="none" strike="noStrike" kern="1200" cap="none" spc="0" normalizeH="0" baseline="-25000" noProof="0">
                <a:ln>
                  <a:noFill/>
                </a:ln>
                <a:solidFill>
                  <a:srgbClr val="AF1932"/>
                </a:solidFill>
                <a:effectLst/>
                <a:uLnTx/>
                <a:uFillTx/>
                <a:latin typeface="+mn-ea"/>
                <a:cs typeface="+mn-cs"/>
              </a:rPr>
              <a:t>2</a:t>
            </a: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削減モデル化に</a:t>
            </a:r>
            <a:endParaRPr kumimoji="0" lang="en-US" altLang="ja-JP"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よる脱炭素化を推進​</a:t>
            </a: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437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671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671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671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979763"/>
            <a:ext cx="972000" cy="968195"/>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rPr>
              <a:t>オープンデータ化</a:t>
            </a:r>
            <a:endParaRPr kumimoji="1" lang="ja-JP" altLang="en-US" sz="1000" b="1"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endParaRP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48135" y="4979823"/>
            <a:ext cx="1008125" cy="91541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３</a:t>
            </a:r>
            <a:r>
              <a:rPr kumimoji="1" lang="en-US" altLang="ja-JP"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D</a:t>
            </a:r>
            <a:r>
              <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地図の整備、シミュレーションの</a:t>
            </a:r>
            <a:endParaRPr kumimoji="1" lang="en-US" altLang="ja-JP"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実施と結果</a:t>
            </a:r>
            <a:endParaRPr kumimoji="1" lang="en-US" altLang="ja-JP"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の作成</a:t>
            </a:r>
          </a:p>
        </p:txBody>
      </p:sp>
      <p:sp>
        <p:nvSpPr>
          <p:cNvPr id="21" name="ホームベース 30">
            <a:extLst>
              <a:ext uri="{FF2B5EF4-FFF2-40B4-BE49-F238E27FC236}">
                <a16:creationId xmlns:a16="http://schemas.microsoft.com/office/drawing/2014/main" id="{561A15C5-3D9C-479B-B739-7CF6E5E211DF}"/>
              </a:ext>
            </a:extLst>
          </p:cNvPr>
          <p:cNvSpPr/>
          <p:nvPr/>
        </p:nvSpPr>
        <p:spPr>
          <a:xfrm>
            <a:off x="7164000" y="4967680"/>
            <a:ext cx="2052124" cy="91541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spcBef>
                <a:spcPct val="10000"/>
              </a:spcBef>
              <a:spcAft>
                <a:spcPct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シミュレーション結果の応用</a:t>
            </a:r>
            <a:endParaRPr kumimoji="0"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spcBef>
                <a:spcPct val="1000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（エリアマネジメント団体や業界団体</a:t>
            </a:r>
            <a:endPar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spcBef>
                <a:spcPct val="1000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への周知）</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en-US" altLang="ja-JP"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CO</a:t>
            </a:r>
            <a:r>
              <a:rPr kumimoji="0" lang="en-US" altLang="ja-JP" sz="1100" b="1" i="0" u="none" strike="noStrike" kern="1200" cap="none" spc="0" normalizeH="0" baseline="-25000" noProof="0">
                <a:ln>
                  <a:noFill/>
                </a:ln>
                <a:solidFill>
                  <a:srgbClr val="000000"/>
                </a:solidFill>
                <a:effectLst/>
                <a:uLnTx/>
                <a:uFillTx/>
                <a:latin typeface="Yu Gothic UI" panose="020B0500000000000000" pitchFamily="50" charset="-128"/>
                <a:ea typeface="Yu Gothic UI" panose="020B0500000000000000" pitchFamily="50" charset="-128"/>
                <a:cs typeface="+mn-cs"/>
              </a:rPr>
              <a:t>2</a:t>
            </a:r>
            <a:r>
              <a:rPr kumimoji="0" lang="ja-JP" altLang="en-US"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の見える化、将来像のシミュレーションを示すことで、事業者の取組を促進させ、</a:t>
            </a:r>
            <a:r>
              <a:rPr kumimoji="0" lang="en-US" altLang="ja-JP"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2030</a:t>
            </a:r>
            <a:r>
              <a:rPr kumimoji="0" lang="ja-JP" altLang="en-US"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年度までに温室効果</a:t>
            </a:r>
            <a:br>
              <a:rPr kumimoji="0" lang="en-US" altLang="ja-JP"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ガス排出量を</a:t>
            </a:r>
            <a:r>
              <a:rPr kumimoji="0" lang="en-US" altLang="ja-JP"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50</a:t>
            </a:r>
            <a:r>
              <a:rPr kumimoji="0" lang="ja-JP" altLang="en-US"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％削減（</a:t>
            </a:r>
            <a:r>
              <a:rPr kumimoji="0" lang="en-US" altLang="ja-JP"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2013</a:t>
            </a:r>
            <a:r>
              <a:rPr kumimoji="0" lang="ja-JP" altLang="en-US"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年度比）を達成する</a:t>
            </a:r>
            <a:br>
              <a:rPr kumimoji="0" lang="en-US" altLang="ja-JP"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こと。</a:t>
            </a: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81508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48493"/>
            <a:ext cx="972000" cy="116054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32459" y="2174072"/>
            <a:ext cx="3528531"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オープンデータ化することで、</a:t>
            </a:r>
            <a:r>
              <a:rPr kumimoji="0" lang="en-US" altLang="ja-JP"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2050</a:t>
            </a:r>
            <a:r>
              <a:rPr kumimoji="0" lang="ja-JP" altLang="en-US"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カーボンニュートラルの</a:t>
            </a:r>
            <a:br>
              <a:rPr kumimoji="0" lang="en-US" altLang="ja-JP"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目標達成に寄与すること。</a:t>
            </a: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71024" y="2180261"/>
            <a:ext cx="972000" cy="471056"/>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70800"/>
            <a:ext cx="4212000" cy="2331149"/>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本市は、</a:t>
            </a:r>
            <a:r>
              <a:rPr kumimoji="0" lang="en-US" altLang="ja-JP"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2050</a:t>
            </a: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年までにカーボンニュートラルをめざしているが、特に業務部門における</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CO</a:t>
            </a:r>
            <a:r>
              <a:rPr kumimoji="0" lang="en-US" altLang="ja-JP" sz="1100" b="0" i="0" u="none" strike="noStrike" kern="1200" cap="none" spc="0" normalizeH="0" baseline="-25000" noProof="0">
                <a:ln>
                  <a:noFill/>
                </a:ln>
                <a:solidFill>
                  <a:srgbClr val="000000"/>
                </a:solidFill>
                <a:effectLst/>
                <a:uLnTx/>
                <a:uFillTx/>
                <a:latin typeface="Yu Gothic UI" panose="020B0500000000000000" pitchFamily="50" charset="-128"/>
                <a:ea typeface="Yu Gothic UI" panose="020B0500000000000000" pitchFamily="50" charset="-128"/>
                <a:cs typeface="+mn-cs"/>
              </a:rPr>
              <a:t>2</a:t>
            </a: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削減は大きな課題となっている。</a:t>
            </a:r>
            <a:endParaRPr kumimoji="0" lang="en-US" altLang="ja-JP"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オフィスビルでは、</a:t>
            </a:r>
            <a:r>
              <a:rPr kumimoji="0" lang="en-US" altLang="ja-JP"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ZEB</a:t>
            </a: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a:t>
            </a:r>
            <a:r>
              <a:rPr kumimoji="0" lang="en-US" altLang="ja-JP"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Net Zero Energy Building</a:t>
            </a: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 化や、空調機の更新などの様々な省エネ機器の導入により</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CO</a:t>
            </a:r>
            <a:r>
              <a:rPr kumimoji="0" lang="en-US" altLang="ja-JP" sz="1100" b="0" i="0" u="none" strike="noStrike" kern="1200" cap="none" spc="0" normalizeH="0" baseline="-25000" noProof="0">
                <a:ln>
                  <a:noFill/>
                </a:ln>
                <a:solidFill>
                  <a:srgbClr val="000000"/>
                </a:solidFill>
                <a:effectLst/>
                <a:uLnTx/>
                <a:uFillTx/>
                <a:latin typeface="Yu Gothic UI" panose="020B0500000000000000" pitchFamily="50" charset="-128"/>
                <a:ea typeface="Yu Gothic UI" panose="020B0500000000000000" pitchFamily="50" charset="-128"/>
                <a:cs typeface="+mn-cs"/>
              </a:rPr>
              <a:t>2</a:t>
            </a: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削減の取組が進められているが、国交省の</a:t>
            </a:r>
            <a:r>
              <a:rPr kumimoji="0" lang="en-US" altLang="ja-JP"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PLATEAU</a:t>
            </a: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プロジェクトに基づき、３</a:t>
            </a:r>
            <a:r>
              <a:rPr kumimoji="0" lang="en-US" altLang="ja-JP"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D</a:t>
            </a: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都市モデルを作成し、将来の</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CO</a:t>
            </a:r>
            <a:r>
              <a:rPr kumimoji="0" lang="en-US" altLang="ja-JP" sz="1100" b="0" i="0" u="none" strike="noStrike" kern="1200" cap="none" spc="0" normalizeH="0" baseline="-25000" noProof="0">
                <a:ln>
                  <a:noFill/>
                </a:ln>
                <a:solidFill>
                  <a:srgbClr val="000000"/>
                </a:solidFill>
                <a:effectLst/>
                <a:uLnTx/>
                <a:uFillTx/>
                <a:latin typeface="Yu Gothic UI" panose="020B0500000000000000" pitchFamily="50" charset="-128"/>
                <a:ea typeface="Yu Gothic UI" panose="020B0500000000000000" pitchFamily="50" charset="-128"/>
                <a:cs typeface="+mn-cs"/>
              </a:rPr>
              <a:t>2</a:t>
            </a: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削減シミュレーションを行い、オフィスビル所有者や関係者のさらなる行動変容を促す。</a:t>
            </a:r>
            <a:endParaRPr kumimoji="0" lang="en-US" altLang="ja-JP"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結果は、３</a:t>
            </a:r>
            <a:r>
              <a:rPr kumimoji="0" lang="en-US" altLang="ja-JP"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D</a:t>
            </a: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地図上でビジュアル化するだけでなく、</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環境施策のマスタープランである</a:t>
            </a: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大阪市環境基本計画に反映させ、事業者の取組や市役所事業の</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CO</a:t>
            </a:r>
            <a:r>
              <a:rPr kumimoji="0" lang="en-US" altLang="ja-JP" sz="1100" b="0" i="0" u="none" strike="noStrike" kern="1200" cap="none" spc="0" normalizeH="0" baseline="-25000" noProof="0">
                <a:ln>
                  <a:noFill/>
                </a:ln>
                <a:solidFill>
                  <a:srgbClr val="000000"/>
                </a:solidFill>
                <a:effectLst/>
                <a:uLnTx/>
                <a:uFillTx/>
                <a:latin typeface="Yu Gothic UI" panose="020B0500000000000000" pitchFamily="50" charset="-128"/>
                <a:ea typeface="Yu Gothic UI" panose="020B0500000000000000" pitchFamily="50" charset="-128"/>
                <a:cs typeface="+mn-cs"/>
              </a:rPr>
              <a:t>2</a:t>
            </a: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削減につなげる。</a:t>
            </a:r>
            <a:endParaRPr kumimoji="0" lang="en-US" altLang="ja-JP"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endParaRPr>
          </a:p>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32459" y="2773754"/>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PLATEAU</a:t>
            </a: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 </a:t>
            </a:r>
            <a: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HP</a:t>
            </a: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の</a:t>
            </a:r>
            <a: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View</a:t>
            </a: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数</a:t>
            </a:r>
          </a:p>
        </p:txBody>
      </p:sp>
      <p:sp>
        <p:nvSpPr>
          <p:cNvPr id="69" name="テキスト ボックス 68">
            <a:extLst>
              <a:ext uri="{FF2B5EF4-FFF2-40B4-BE49-F238E27FC236}">
                <a16:creationId xmlns:a16="http://schemas.microsoft.com/office/drawing/2014/main" id="{4E2CA566-D794-C915-D83A-17D7DF8FD0CF}"/>
              </a:ext>
            </a:extLst>
          </p:cNvPr>
          <p:cNvSpPr txBox="1"/>
          <p:nvPr/>
        </p:nvSpPr>
        <p:spPr>
          <a:xfrm>
            <a:off x="5969898" y="3405346"/>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pic>
        <p:nvPicPr>
          <p:cNvPr id="29" name="図 28">
            <a:extLst>
              <a:ext uri="{FF2B5EF4-FFF2-40B4-BE49-F238E27FC236}">
                <a16:creationId xmlns:a16="http://schemas.microsoft.com/office/drawing/2014/main" id="{B4E6B45D-ACA8-523C-08F2-211D807A4D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7281" y="4058206"/>
            <a:ext cx="4344213" cy="1906591"/>
          </a:xfrm>
          <a:prstGeom prst="rect">
            <a:avLst/>
          </a:prstGeom>
        </p:spPr>
      </p:pic>
      <p:sp>
        <p:nvSpPr>
          <p:cNvPr id="5" name="テキスト ボックス 4">
            <a:extLst>
              <a:ext uri="{FF2B5EF4-FFF2-40B4-BE49-F238E27FC236}">
                <a16:creationId xmlns:a16="http://schemas.microsoft.com/office/drawing/2014/main" id="{B1CA449D-CBFE-16AB-D47D-25240A349472}"/>
              </a:ext>
            </a:extLst>
          </p:cNvPr>
          <p:cNvSpPr txBox="1"/>
          <p:nvPr/>
        </p:nvSpPr>
        <p:spPr>
          <a:xfrm>
            <a:off x="267281" y="5992346"/>
            <a:ext cx="502283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Avenir Next LT Pro"/>
                <a:ea typeface="Yu Gothic UI"/>
                <a:cs typeface="+mn-cs"/>
              </a:rPr>
              <a:t>出典：国土交通省ホームページ（</a:t>
            </a:r>
            <a:r>
              <a:rPr kumimoji="1" lang="en-US" altLang="ja-JP" sz="900" b="0" i="0" u="none" strike="noStrike" kern="1200" cap="none" spc="0" normalizeH="0" baseline="0" noProof="0">
                <a:ln>
                  <a:noFill/>
                </a:ln>
                <a:solidFill>
                  <a:prstClr val="black"/>
                </a:solidFill>
                <a:effectLst/>
                <a:uLnTx/>
                <a:uFillTx/>
                <a:latin typeface="Avenir Next LT Pro"/>
                <a:ea typeface="Yu Gothic UI"/>
                <a:cs typeface="+mn-cs"/>
                <a:hlinkClick r:id="rId3"/>
              </a:rPr>
              <a:t>https://www.mlit.go.jp/plateau/about/</a:t>
            </a:r>
            <a:r>
              <a:rPr kumimoji="1" lang="ja-JP" altLang="en-US" sz="900" b="0" i="0" u="none" strike="noStrike" kern="1200" cap="none" spc="0" normalizeH="0" baseline="0" noProof="0">
                <a:ln>
                  <a:noFill/>
                </a:ln>
                <a:solidFill>
                  <a:prstClr val="black"/>
                </a:solidFill>
                <a:effectLst/>
                <a:uLnTx/>
                <a:uFillTx/>
                <a:latin typeface="Avenir Next LT Pro"/>
                <a:ea typeface="Yu Gothic UI"/>
                <a:cs typeface="+mn-cs"/>
              </a:rPr>
              <a:t>）を一部改変</a:t>
            </a:r>
          </a:p>
        </p:txBody>
      </p:sp>
      <p:graphicFrame>
        <p:nvGraphicFramePr>
          <p:cNvPr id="12" name="表 16">
            <a:extLst>
              <a:ext uri="{FF2B5EF4-FFF2-40B4-BE49-F238E27FC236}">
                <a16:creationId xmlns:a16="http://schemas.microsoft.com/office/drawing/2014/main" id="{05912B62-DCF9-47C5-C509-0AABA4B64BB7}"/>
              </a:ext>
            </a:extLst>
          </p:cNvPr>
          <p:cNvGraphicFramePr>
            <a:graphicFrameLocks noGrp="1"/>
          </p:cNvGraphicFramePr>
          <p:nvPr>
            <p:extLst>
              <p:ext uri="{D42A27DB-BD31-4B8C-83A1-F6EECF244321}">
                <p14:modId xmlns:p14="http://schemas.microsoft.com/office/powerpoint/2010/main" val="2418534879"/>
              </p:ext>
            </p:extLst>
          </p:nvPr>
        </p:nvGraphicFramePr>
        <p:xfrm>
          <a:off x="6102999" y="3132804"/>
          <a:ext cx="3075532" cy="765520"/>
        </p:xfrm>
        <a:graphic>
          <a:graphicData uri="http://schemas.openxmlformats.org/drawingml/2006/table">
            <a:tbl>
              <a:tblPr firstRow="1" bandRow="1">
                <a:tableStyleId>{5C22544A-7EE6-4342-B048-85BDC9FD1C3A}</a:tableStyleId>
              </a:tblPr>
              <a:tblGrid>
                <a:gridCol w="768883">
                  <a:extLst>
                    <a:ext uri="{9D8B030D-6E8A-4147-A177-3AD203B41FA5}">
                      <a16:colId xmlns:a16="http://schemas.microsoft.com/office/drawing/2014/main" val="1331424037"/>
                    </a:ext>
                  </a:extLst>
                </a:gridCol>
                <a:gridCol w="768883">
                  <a:extLst>
                    <a:ext uri="{9D8B030D-6E8A-4147-A177-3AD203B41FA5}">
                      <a16:colId xmlns:a16="http://schemas.microsoft.com/office/drawing/2014/main" val="474576470"/>
                    </a:ext>
                  </a:extLst>
                </a:gridCol>
                <a:gridCol w="768883">
                  <a:extLst>
                    <a:ext uri="{9D8B030D-6E8A-4147-A177-3AD203B41FA5}">
                      <a16:colId xmlns:a16="http://schemas.microsoft.com/office/drawing/2014/main" val="273502540"/>
                    </a:ext>
                  </a:extLst>
                </a:gridCol>
                <a:gridCol w="768883">
                  <a:extLst>
                    <a:ext uri="{9D8B030D-6E8A-4147-A177-3AD203B41FA5}">
                      <a16:colId xmlns:a16="http://schemas.microsoft.com/office/drawing/2014/main" val="367388705"/>
                    </a:ext>
                  </a:extLst>
                </a:gridCol>
              </a:tblGrid>
              <a:tr h="3284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mn-ea"/>
                          <a:ea typeface="+mn-ea"/>
                          <a:cs typeface="+mn-cs"/>
                        </a:rPr>
                        <a:t>2023</a:t>
                      </a:r>
                      <a:r>
                        <a:rPr kumimoji="1" lang="ja-JP" altLang="en-US" sz="900" b="0" kern="1200">
                          <a:solidFill>
                            <a:schemeClr val="lt1"/>
                          </a:solidFill>
                          <a:latin typeface="+mn-ea"/>
                          <a:ea typeface="+mn-ea"/>
                          <a:cs typeface="+mn-cs"/>
                        </a:rPr>
                        <a:t>年度</a:t>
                      </a:r>
                      <a:endParaRPr kumimoji="1" lang="en-US" altLang="ja-JP" sz="900" b="0" kern="1200">
                        <a:solidFill>
                          <a:schemeClr val="lt1"/>
                        </a:solidFill>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kern="1200">
                          <a:solidFill>
                            <a:schemeClr val="lt1"/>
                          </a:solidFill>
                          <a:latin typeface="+mn-ea"/>
                          <a:ea typeface="+mn-ea"/>
                          <a:cs typeface="+mn-cs"/>
                        </a:rPr>
                        <a:t>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mn-ea"/>
                          <a:ea typeface="+mn-ea"/>
                          <a:cs typeface="+mn-cs"/>
                        </a:rPr>
                        <a:t>2024</a:t>
                      </a:r>
                      <a:r>
                        <a:rPr kumimoji="1" lang="ja-JP" altLang="en-US" sz="900" b="0" kern="1200">
                          <a:solidFill>
                            <a:schemeClr val="lt1"/>
                          </a:solidFill>
                          <a:latin typeface="+mn-ea"/>
                          <a:ea typeface="+mn-ea"/>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mn-ea"/>
                          <a:ea typeface="+mn-ea"/>
                          <a:cs typeface="+mn-cs"/>
                        </a:rPr>
                        <a:t>2025</a:t>
                      </a:r>
                      <a:r>
                        <a:rPr kumimoji="1" lang="ja-JP" altLang="en-US" sz="900" b="0" kern="1200">
                          <a:solidFill>
                            <a:schemeClr val="lt1"/>
                          </a:solidFill>
                          <a:latin typeface="+mn-ea"/>
                          <a:ea typeface="+mn-ea"/>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mn-ea"/>
                          <a:ea typeface="+mn-ea"/>
                          <a:cs typeface="+mn-cs"/>
                        </a:rPr>
                        <a:t>2026</a:t>
                      </a:r>
                      <a:r>
                        <a:rPr kumimoji="1" lang="ja-JP" altLang="en-US" sz="900" b="0" kern="1200">
                          <a:solidFill>
                            <a:schemeClr val="lt1"/>
                          </a:solidFill>
                          <a:latin typeface="+mn-ea"/>
                          <a:ea typeface="+mn-ea"/>
                          <a:cs typeface="+mn-cs"/>
                        </a:rPr>
                        <a:t>年度</a:t>
                      </a:r>
                      <a:endParaRPr kumimoji="1" lang="en-US" altLang="ja-JP" sz="900" b="0" kern="1200">
                        <a:solidFill>
                          <a:schemeClr val="lt1"/>
                        </a:solidFill>
                        <a:latin typeface="+mn-ea"/>
                        <a:ea typeface="+mn-ea"/>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416904">
                <a:tc>
                  <a:txBody>
                    <a:bodyPr/>
                    <a:lstStyle/>
                    <a:p>
                      <a:pPr algn="ctr"/>
                      <a:r>
                        <a:rPr kumimoji="1" lang="ja-JP" altLang="en-US" sz="900" b="0">
                          <a:latin typeface="+mn-ea"/>
                          <a:ea typeface="+mn-ea"/>
                        </a:rPr>
                        <a:t>ー</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a:solidFill>
                            <a:srgbClr val="000000"/>
                          </a:solidFill>
                          <a:latin typeface="+mn-ea"/>
                          <a:ea typeface="+mn-ea"/>
                        </a:rPr>
                        <a:t>オープン</a:t>
                      </a:r>
                      <a:endParaRPr lang="en-US" altLang="ja-JP" sz="900" b="0">
                        <a:solidFill>
                          <a:srgbClr val="000000"/>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a:solidFill>
                            <a:srgbClr val="000000"/>
                          </a:solidFill>
                          <a:latin typeface="+mn-ea"/>
                          <a:ea typeface="+mn-ea"/>
                        </a:rPr>
                        <a:t>データ化</a:t>
                      </a:r>
                      <a:endParaRPr kumimoji="1" lang="ja-JP" altLang="en-US" sz="900" b="0">
                        <a:latin typeface="+mn-ea"/>
                        <a:ea typeface="+mn-ea"/>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b="0">
                          <a:solidFill>
                            <a:srgbClr val="000000"/>
                          </a:solidFill>
                          <a:latin typeface="+mn-ea"/>
                          <a:ea typeface="+mn-ea"/>
                        </a:rPr>
                        <a:t>200</a:t>
                      </a:r>
                      <a:r>
                        <a:rPr lang="ja-JP" altLang="en-US" sz="900" b="0">
                          <a:solidFill>
                            <a:srgbClr val="000000"/>
                          </a:solidFill>
                          <a:latin typeface="+mn-ea"/>
                          <a:ea typeface="+mn-ea"/>
                        </a:rPr>
                        <a:t>回／月</a:t>
                      </a:r>
                      <a:endParaRPr kumimoji="1" lang="ja-JP" altLang="en-US" sz="900" b="0">
                        <a:latin typeface="+mn-ea"/>
                        <a:ea typeface="+mn-ea"/>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b="0" dirty="0">
                          <a:solidFill>
                            <a:srgbClr val="000000"/>
                          </a:solidFill>
                          <a:latin typeface="+mn-ea"/>
                          <a:ea typeface="+mn-ea"/>
                        </a:rPr>
                        <a:t>200</a:t>
                      </a:r>
                      <a:r>
                        <a:rPr lang="ja-JP" altLang="en-US" sz="900" b="0" dirty="0">
                          <a:solidFill>
                            <a:srgbClr val="000000"/>
                          </a:solidFill>
                          <a:latin typeface="+mn-ea"/>
                          <a:ea typeface="+mn-ea"/>
                        </a:rPr>
                        <a:t>回／月</a:t>
                      </a:r>
                      <a:endParaRPr kumimoji="1" lang="ja-JP" altLang="en-US" sz="900" b="0" dirty="0">
                        <a:latin typeface="+mn-ea"/>
                        <a:ea typeface="+mn-ea"/>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graphicFrame>
        <p:nvGraphicFramePr>
          <p:cNvPr id="18" name="表 17">
            <a:extLst>
              <a:ext uri="{FF2B5EF4-FFF2-40B4-BE49-F238E27FC236}">
                <a16:creationId xmlns:a16="http://schemas.microsoft.com/office/drawing/2014/main" id="{5B1157BB-33DC-88DC-D233-28D222E75A34}"/>
              </a:ext>
            </a:extLst>
          </p:cNvPr>
          <p:cNvGraphicFramePr>
            <a:graphicFrameLocks noGrp="1"/>
          </p:cNvGraphicFramePr>
          <p:nvPr>
            <p:extLst>
              <p:ext uri="{D42A27DB-BD31-4B8C-83A1-F6EECF244321}">
                <p14:modId xmlns:p14="http://schemas.microsoft.com/office/powerpoint/2010/main" val="1456821259"/>
              </p:ext>
            </p:extLst>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2999555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72</a:t>
            </a:fld>
            <a:endParaRPr kumimoji="1" lang="en-GB"/>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sp>
        <p:nvSpPr>
          <p:cNvPr id="52" name="正方形/長方形 51">
            <a:extLst>
              <a:ext uri="{FF2B5EF4-FFF2-40B4-BE49-F238E27FC236}">
                <a16:creationId xmlns:a16="http://schemas.microsoft.com/office/drawing/2014/main" id="{2EFA0D62-4279-BF42-B32B-B407D9823FCF}"/>
              </a:ext>
            </a:extLst>
          </p:cNvPr>
          <p:cNvSpPr/>
          <p:nvPr/>
        </p:nvSpPr>
        <p:spPr>
          <a:xfrm>
            <a:off x="358386" y="5317083"/>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02806" y="2344009"/>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701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grpSp>
        <p:nvGrpSpPr>
          <p:cNvPr id="75" name="グループ化 74">
            <a:extLst>
              <a:ext uri="{FF2B5EF4-FFF2-40B4-BE49-F238E27FC236}">
                <a16:creationId xmlns:a16="http://schemas.microsoft.com/office/drawing/2014/main" id="{39C63AC0-8C02-41AA-D53C-650B7E1E37E8}"/>
              </a:ext>
            </a:extLst>
          </p:cNvPr>
          <p:cNvGrpSpPr/>
          <p:nvPr/>
        </p:nvGrpSpPr>
        <p:grpSpPr>
          <a:xfrm>
            <a:off x="4922958" y="4229285"/>
            <a:ext cx="1069443" cy="224788"/>
            <a:chOff x="528309" y="7695403"/>
            <a:chExt cx="1158563" cy="243520"/>
          </a:xfrm>
        </p:grpSpPr>
        <p:sp>
          <p:nvSpPr>
            <p:cNvPr id="76" name="正方形/長方形 75">
              <a:extLst>
                <a:ext uri="{FF2B5EF4-FFF2-40B4-BE49-F238E27FC236}">
                  <a16:creationId xmlns:a16="http://schemas.microsoft.com/office/drawing/2014/main" id="{234E7D8B-5E3B-6C9D-CAC3-2CC8D29F2ADC}"/>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65846" tIns="66462" rIns="66462" bIns="66462" rtlCol="0" anchor="ctr"/>
            <a:lstStyle/>
            <a:p>
              <a:pPr defTabSz="457200" fontAlgn="base">
                <a:spcBef>
                  <a:spcPct val="0"/>
                </a:spcBef>
                <a:spcAft>
                  <a:spcPct val="0"/>
                </a:spcAft>
                <a:defRPr/>
              </a:pPr>
              <a:endParaRPr kumimoji="1" lang="ja-JP" altLang="en-US" sz="1477" b="1" kern="0">
                <a:solidFill>
                  <a:srgbClr val="FFFFFF"/>
                </a:solidFill>
                <a:latin typeface="Yu Gothic UI" panose="020B0500000000000000" pitchFamily="50" charset="-128"/>
                <a:ea typeface="Yu Gothic UI" panose="020B0500000000000000" pitchFamily="50" charset="-128"/>
              </a:endParaRPr>
            </a:p>
          </p:txBody>
        </p:sp>
        <p:sp>
          <p:nvSpPr>
            <p:cNvPr id="77" name="テキスト ボックス 76">
              <a:extLst>
                <a:ext uri="{FF2B5EF4-FFF2-40B4-BE49-F238E27FC236}">
                  <a16:creationId xmlns:a16="http://schemas.microsoft.com/office/drawing/2014/main" id="{80181CC5-99EB-34EC-3CD6-1FD117921804}"/>
                </a:ext>
              </a:extLst>
            </p:cNvPr>
            <p:cNvSpPr txBox="1"/>
            <p:nvPr/>
          </p:nvSpPr>
          <p:spPr>
            <a:xfrm>
              <a:off x="672705" y="7724811"/>
              <a:ext cx="1014167" cy="184704"/>
            </a:xfrm>
            <a:prstGeom prst="rect">
              <a:avLst/>
            </a:prstGeom>
            <a:noFill/>
          </p:spPr>
          <p:txBody>
            <a:bodyPr wrap="none" lIns="0" tIns="0" rIns="0" bIns="0" rtlCol="0" anchor="ctr" anchorCtr="0">
              <a:spAutoFit/>
            </a:bodyPr>
            <a:lstStyle/>
            <a:p>
              <a:pPr defTabSz="457200" fontAlgn="base">
                <a:spcBef>
                  <a:spcPct val="0"/>
                </a:spcBef>
                <a:spcAft>
                  <a:spcPct val="0"/>
                </a:spcAft>
                <a:defRPr/>
              </a:pPr>
              <a:r>
                <a:rPr kumimoji="1" lang="ja-JP" altLang="en-US" sz="1108"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108" b="1" kern="0">
                <a:solidFill>
                  <a:srgbClr val="000000"/>
                </a:solidFill>
                <a:latin typeface="Yu Gothic UI" panose="020B0500000000000000" pitchFamily="50" charset="-128"/>
                <a:ea typeface="Yu Gothic UI" panose="020B0500000000000000" pitchFamily="50" charset="-128"/>
              </a:endParaRPr>
            </a:p>
          </p:txBody>
        </p:sp>
      </p:grpSp>
      <p:sp>
        <p:nvSpPr>
          <p:cNvPr id="78" name="テキスト ボックス 77">
            <a:extLst>
              <a:ext uri="{FF2B5EF4-FFF2-40B4-BE49-F238E27FC236}">
                <a16:creationId xmlns:a16="http://schemas.microsoft.com/office/drawing/2014/main" id="{06EB8D23-4FD6-A757-CA88-70BA7813B2E1}"/>
              </a:ext>
            </a:extLst>
          </p:cNvPr>
          <p:cNvSpPr txBox="1"/>
          <p:nvPr/>
        </p:nvSpPr>
        <p:spPr>
          <a:xfrm>
            <a:off x="446400" y="136800"/>
            <a:ext cx="4543254" cy="707886"/>
          </a:xfrm>
          <a:prstGeom prst="rect">
            <a:avLst/>
          </a:prstGeom>
          <a:noFill/>
        </p:spPr>
        <p:txBody>
          <a:bodyPr wrap="square" lIns="0">
            <a:spAutoFit/>
          </a:bodyPr>
          <a:lstStyle/>
          <a:p>
            <a:pPr defTabSz="457200"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事業活動に伴う温室効果ガス排出量の</a:t>
            </a:r>
            <a:br>
              <a:rPr kumimoji="1" lang="en-US" altLang="ja-JP" sz="2000" b="1" kern="0">
                <a:solidFill>
                  <a:srgbClr val="AF1932"/>
                </a:solidFill>
                <a:latin typeface="Yu Gothic UI" panose="020B0500000000000000" pitchFamily="50" charset="-128"/>
                <a:ea typeface="Yu Gothic UI" panose="020B0500000000000000" pitchFamily="50" charset="-128"/>
              </a:rPr>
            </a:br>
            <a:r>
              <a:rPr kumimoji="1" lang="ja-JP" altLang="en-US" sz="2000" b="1" kern="0">
                <a:solidFill>
                  <a:srgbClr val="AF1932"/>
                </a:solidFill>
                <a:latin typeface="Yu Gothic UI" panose="020B0500000000000000" pitchFamily="50" charset="-128"/>
                <a:ea typeface="Yu Gothic UI" panose="020B0500000000000000" pitchFamily="50" charset="-128"/>
              </a:rPr>
              <a:t>可視化で脱炭素化を推進</a:t>
            </a:r>
          </a:p>
        </p:txBody>
      </p:sp>
      <p:sp>
        <p:nvSpPr>
          <p:cNvPr id="79" name="正方形/長方形 78">
            <a:extLst>
              <a:ext uri="{FF2B5EF4-FFF2-40B4-BE49-F238E27FC236}">
                <a16:creationId xmlns:a16="http://schemas.microsoft.com/office/drawing/2014/main" id="{FF059A5C-DCEC-1B70-512F-36112A53E1D8}"/>
              </a:ext>
            </a:extLst>
          </p:cNvPr>
          <p:cNvSpPr/>
          <p:nvPr/>
        </p:nvSpPr>
        <p:spPr>
          <a:xfrm>
            <a:off x="6979117" y="4211767"/>
            <a:ext cx="930577" cy="232615"/>
          </a:xfrm>
          <a:prstGeom prst="rect">
            <a:avLst/>
          </a:prstGeom>
          <a:solidFill>
            <a:srgbClr val="AF1932"/>
          </a:solidFill>
          <a:ln w="9525" cap="flat" cmpd="sng" algn="ctr">
            <a:solidFill>
              <a:schemeClr val="bg1">
                <a:lumMod val="95000"/>
              </a:schemeClr>
            </a:solidFill>
            <a:prstDash val="solid"/>
          </a:ln>
          <a:effectLst/>
        </p:spPr>
        <p:txBody>
          <a:bodyPr lIns="66462" tIns="33231" rIns="66462" bIns="33231" rtlCol="0" anchor="ctr" anchorCtr="0"/>
          <a:lstStyle/>
          <a:p>
            <a:pPr algn="ctr" defTabSz="457200" fontAlgn="base">
              <a:spcBef>
                <a:spcPct val="0"/>
              </a:spcBef>
              <a:spcAft>
                <a:spcPct val="0"/>
              </a:spcAft>
              <a:defRPr/>
            </a:pPr>
            <a:r>
              <a:rPr kumimoji="1" lang="en-US" altLang="ja-JP" sz="923" b="1" kern="0">
                <a:solidFill>
                  <a:schemeClr val="bg1"/>
                </a:solidFill>
                <a:latin typeface="Yu Gothic UI" panose="020B0500000000000000" pitchFamily="50" charset="-128"/>
                <a:ea typeface="Yu Gothic UI" panose="020B0500000000000000" pitchFamily="50" charset="-128"/>
              </a:rPr>
              <a:t>2025</a:t>
            </a:r>
            <a:r>
              <a:rPr kumimoji="1" lang="ja-JP" altLang="en-US" sz="923" b="1" kern="0">
                <a:solidFill>
                  <a:schemeClr val="bg1"/>
                </a:solidFill>
                <a:latin typeface="Yu Gothic UI" panose="020B0500000000000000" pitchFamily="50" charset="-128"/>
                <a:ea typeface="Yu Gothic UI" panose="020B0500000000000000" pitchFamily="50" charset="-128"/>
              </a:rPr>
              <a:t>年度</a:t>
            </a:r>
          </a:p>
        </p:txBody>
      </p:sp>
      <p:sp>
        <p:nvSpPr>
          <p:cNvPr id="80" name="正方形/長方形 79">
            <a:extLst>
              <a:ext uri="{FF2B5EF4-FFF2-40B4-BE49-F238E27FC236}">
                <a16:creationId xmlns:a16="http://schemas.microsoft.com/office/drawing/2014/main" id="{2E20F5FE-7C78-9DEE-47B0-46AEF047C931}"/>
              </a:ext>
            </a:extLst>
          </p:cNvPr>
          <p:cNvSpPr/>
          <p:nvPr/>
        </p:nvSpPr>
        <p:spPr>
          <a:xfrm>
            <a:off x="6055879" y="4211767"/>
            <a:ext cx="930577" cy="232615"/>
          </a:xfrm>
          <a:prstGeom prst="rect">
            <a:avLst/>
          </a:prstGeom>
          <a:solidFill>
            <a:srgbClr val="AF1932"/>
          </a:solidFill>
          <a:ln w="9525" cap="flat" cmpd="sng" algn="ctr">
            <a:solidFill>
              <a:schemeClr val="bg1">
                <a:lumMod val="95000"/>
              </a:schemeClr>
            </a:solidFill>
            <a:prstDash val="solid"/>
          </a:ln>
          <a:effectLst/>
        </p:spPr>
        <p:txBody>
          <a:bodyPr lIns="66462" tIns="33231" rIns="66462" bIns="33231" rtlCol="0" anchor="ctr" anchorCtr="0"/>
          <a:lstStyle/>
          <a:p>
            <a:pPr algn="ctr" defTabSz="457200" fontAlgn="base">
              <a:spcBef>
                <a:spcPct val="0"/>
              </a:spcBef>
              <a:spcAft>
                <a:spcPct val="0"/>
              </a:spcAft>
              <a:defRPr/>
            </a:pPr>
            <a:r>
              <a:rPr kumimoji="1" lang="en-US" altLang="ja-JP" sz="923" b="1" kern="0">
                <a:solidFill>
                  <a:srgbClr val="FFFFFF"/>
                </a:solidFill>
                <a:latin typeface="Yu Gothic UI" panose="020B0500000000000000" pitchFamily="50" charset="-128"/>
                <a:ea typeface="Yu Gothic UI" panose="020B0500000000000000" pitchFamily="50" charset="-128"/>
              </a:rPr>
              <a:t>202</a:t>
            </a:r>
            <a:r>
              <a:rPr kumimoji="1" lang="en-US" altLang="ja-JP" sz="923" b="1" kern="0">
                <a:solidFill>
                  <a:schemeClr val="bg1"/>
                </a:solidFill>
                <a:latin typeface="Yu Gothic UI" panose="020B0500000000000000" pitchFamily="50" charset="-128"/>
                <a:ea typeface="Yu Gothic UI" panose="020B0500000000000000" pitchFamily="50" charset="-128"/>
              </a:rPr>
              <a:t>4</a:t>
            </a:r>
            <a:r>
              <a:rPr kumimoji="1" lang="ja-JP" altLang="en-US" sz="923" b="1" kern="0">
                <a:solidFill>
                  <a:schemeClr val="bg1"/>
                </a:solidFill>
                <a:latin typeface="Yu Gothic UI" panose="020B0500000000000000" pitchFamily="50" charset="-128"/>
                <a:ea typeface="Yu Gothic UI" panose="020B0500000000000000" pitchFamily="50" charset="-128"/>
              </a:rPr>
              <a:t>年度</a:t>
            </a:r>
          </a:p>
        </p:txBody>
      </p:sp>
      <p:sp>
        <p:nvSpPr>
          <p:cNvPr id="81" name="正方形/長方形 80">
            <a:extLst>
              <a:ext uri="{FF2B5EF4-FFF2-40B4-BE49-F238E27FC236}">
                <a16:creationId xmlns:a16="http://schemas.microsoft.com/office/drawing/2014/main" id="{3D2E2A7B-54BF-AE3C-2EF2-DB59F83FC6D1}"/>
              </a:ext>
            </a:extLst>
          </p:cNvPr>
          <p:cNvSpPr/>
          <p:nvPr/>
        </p:nvSpPr>
        <p:spPr>
          <a:xfrm>
            <a:off x="7902354" y="4211767"/>
            <a:ext cx="930577" cy="232615"/>
          </a:xfrm>
          <a:prstGeom prst="rect">
            <a:avLst/>
          </a:prstGeom>
          <a:solidFill>
            <a:srgbClr val="AF1932"/>
          </a:solidFill>
          <a:ln w="9525" cap="flat" cmpd="sng" algn="ctr">
            <a:solidFill>
              <a:schemeClr val="bg1">
                <a:lumMod val="95000"/>
              </a:schemeClr>
            </a:solidFill>
            <a:prstDash val="solid"/>
          </a:ln>
          <a:effectLst/>
        </p:spPr>
        <p:txBody>
          <a:bodyPr lIns="66462" tIns="33231" rIns="66462" bIns="33231" rtlCol="0" anchor="ctr" anchorCtr="0"/>
          <a:lstStyle/>
          <a:p>
            <a:pPr algn="ctr" defTabSz="457200" fontAlgn="base">
              <a:spcBef>
                <a:spcPct val="0"/>
              </a:spcBef>
              <a:spcAft>
                <a:spcPct val="0"/>
              </a:spcAft>
              <a:defRPr/>
            </a:pPr>
            <a:r>
              <a:rPr kumimoji="1" lang="en-US" altLang="ja-JP" sz="923" b="1" kern="0">
                <a:solidFill>
                  <a:schemeClr val="bg1"/>
                </a:solidFill>
                <a:latin typeface="Yu Gothic UI" panose="020B0500000000000000" pitchFamily="50" charset="-128"/>
                <a:ea typeface="Yu Gothic UI" panose="020B0500000000000000" pitchFamily="50" charset="-128"/>
              </a:rPr>
              <a:t>2026</a:t>
            </a:r>
            <a:r>
              <a:rPr kumimoji="1" lang="ja-JP" altLang="en-US" sz="923" b="1" kern="0">
                <a:solidFill>
                  <a:schemeClr val="bg1"/>
                </a:solidFill>
                <a:latin typeface="Yu Gothic UI" panose="020B0500000000000000" pitchFamily="50" charset="-128"/>
                <a:ea typeface="Yu Gothic UI" panose="020B0500000000000000" pitchFamily="50" charset="-128"/>
              </a:rPr>
              <a:t>年度</a:t>
            </a:r>
          </a:p>
        </p:txBody>
      </p:sp>
      <p:sp>
        <p:nvSpPr>
          <p:cNvPr id="82" name="テキスト ボックス 81">
            <a:extLst>
              <a:ext uri="{FF2B5EF4-FFF2-40B4-BE49-F238E27FC236}">
                <a16:creationId xmlns:a16="http://schemas.microsoft.com/office/drawing/2014/main" id="{D126F0FF-B708-1371-1C90-E7C55208D0DB}"/>
              </a:ext>
            </a:extLst>
          </p:cNvPr>
          <p:cNvSpPr txBox="1"/>
          <p:nvPr/>
        </p:nvSpPr>
        <p:spPr>
          <a:xfrm>
            <a:off x="5829045" y="1209959"/>
            <a:ext cx="3703575" cy="596178"/>
          </a:xfrm>
          <a:prstGeom prst="rect">
            <a:avLst/>
          </a:prstGeom>
          <a:noFill/>
          <a:ln>
            <a:noFill/>
          </a:ln>
        </p:spPr>
        <p:txBody>
          <a:bodyPr wrap="square" lIns="132923"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58265" lvl="2" indent="-158265" defTabSz="457200">
              <a:spcAft>
                <a:spcPts val="554"/>
              </a:spcAft>
              <a:buFont typeface="Arial" panose="020B0604020202020204" pitchFamily="34" charset="0"/>
              <a:buChar char="•"/>
              <a:tabLst>
                <a:tab pos="334116" algn="l"/>
              </a:tabLst>
              <a:defRPr/>
            </a:pPr>
            <a:r>
              <a:rPr lang="ja-JP" altLang="en-US" sz="1100" b="1">
                <a:solidFill>
                  <a:srgbClr val="000000"/>
                </a:solidFill>
                <a:latin typeface="Calibri" panose="020F0502020204030204"/>
                <a:ea typeface="Yu Gothic UI" panose="020B0500000000000000" pitchFamily="50" charset="-128"/>
              </a:rPr>
              <a:t>ゼロカーボンへの機運が醸成され、市内事業者に事業活動の脱炭素化が浸透していること。</a:t>
            </a:r>
            <a:endParaRPr lang="en-US" altLang="ja-JP" sz="1100" b="1">
              <a:solidFill>
                <a:srgbClr val="000000"/>
              </a:solidFill>
              <a:latin typeface="Calibri" panose="020F0502020204030204"/>
              <a:ea typeface="Yu Gothic UI" panose="020B0500000000000000" pitchFamily="50" charset="-128"/>
            </a:endParaRPr>
          </a:p>
        </p:txBody>
      </p:sp>
      <p:sp>
        <p:nvSpPr>
          <p:cNvPr id="88" name="テキスト ボックス 87">
            <a:extLst>
              <a:ext uri="{FF2B5EF4-FFF2-40B4-BE49-F238E27FC236}">
                <a16:creationId xmlns:a16="http://schemas.microsoft.com/office/drawing/2014/main" id="{6CC1069D-DCF2-0E29-8046-BE8F43ECD140}"/>
              </a:ext>
            </a:extLst>
          </p:cNvPr>
          <p:cNvSpPr txBox="1"/>
          <p:nvPr/>
        </p:nvSpPr>
        <p:spPr>
          <a:xfrm>
            <a:off x="5829046" y="1844194"/>
            <a:ext cx="3625313" cy="688456"/>
          </a:xfrm>
          <a:prstGeom prst="rect">
            <a:avLst/>
          </a:prstGeom>
          <a:noFill/>
          <a:ln>
            <a:noFill/>
          </a:ln>
        </p:spPr>
        <p:txBody>
          <a:bodyPr wrap="square" lIns="132923"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58265" lvl="2" indent="-158265" algn="just" defTabSz="457200">
              <a:spcAft>
                <a:spcPts val="554"/>
              </a:spcAft>
              <a:buFont typeface="Arial" panose="020B0604020202020204" pitchFamily="34" charset="0"/>
              <a:buChar char="•"/>
              <a:tabLst>
                <a:tab pos="334116" algn="l"/>
              </a:tabLst>
              <a:defRPr/>
            </a:pPr>
            <a:r>
              <a:rPr lang="ja-JP" altLang="en-US" sz="1100" b="1">
                <a:solidFill>
                  <a:srgbClr val="000000"/>
                </a:solidFill>
                <a:latin typeface="Calibri" panose="020F0502020204030204"/>
                <a:ea typeface="Yu Gothic UI" panose="020B0500000000000000" pitchFamily="50" charset="-128"/>
              </a:rPr>
              <a:t>温室効果ガス排出量の可視化ツールが導入され、削減</a:t>
            </a:r>
            <a:br>
              <a:rPr lang="en-US" altLang="ja-JP" sz="1100" b="1">
                <a:solidFill>
                  <a:srgbClr val="000000"/>
                </a:solidFill>
                <a:latin typeface="Calibri" panose="020F0502020204030204"/>
                <a:ea typeface="Yu Gothic UI" panose="020B0500000000000000" pitchFamily="50" charset="-128"/>
              </a:rPr>
            </a:br>
            <a:r>
              <a:rPr lang="ja-JP" altLang="en-US" sz="1100" b="1">
                <a:solidFill>
                  <a:srgbClr val="000000"/>
                </a:solidFill>
                <a:latin typeface="Calibri" panose="020F0502020204030204"/>
                <a:ea typeface="Yu Gothic UI" panose="020B0500000000000000" pitchFamily="50" charset="-128"/>
              </a:rPr>
              <a:t>対策を検討・実施する事業者を増やしていくこと。</a:t>
            </a:r>
          </a:p>
        </p:txBody>
      </p:sp>
      <p:sp>
        <p:nvSpPr>
          <p:cNvPr id="90" name="正方形/長方形 89">
            <a:extLst>
              <a:ext uri="{FF2B5EF4-FFF2-40B4-BE49-F238E27FC236}">
                <a16:creationId xmlns:a16="http://schemas.microsoft.com/office/drawing/2014/main" id="{1227FFD3-D31A-591E-A018-0F31902ACC3F}"/>
              </a:ext>
            </a:extLst>
          </p:cNvPr>
          <p:cNvSpPr/>
          <p:nvPr/>
        </p:nvSpPr>
        <p:spPr>
          <a:xfrm>
            <a:off x="446400" y="1270800"/>
            <a:ext cx="4212000" cy="859280"/>
          </a:xfrm>
          <a:prstGeom prst="rect">
            <a:avLst/>
          </a:prstGeom>
          <a:noFill/>
          <a:ln w="9525" cap="flat" cmpd="sng" algn="ctr">
            <a:noFill/>
            <a:prstDash val="solid"/>
          </a:ln>
          <a:effectLst/>
        </p:spPr>
        <p:txBody>
          <a:bodyPr lIns="33231" tIns="33231" rIns="33231" bIns="33231" rtlCol="0" anchor="t">
            <a:noAutofit/>
          </a:bodyPr>
          <a:lstStyle/>
          <a:p>
            <a:pPr marL="158265" lvl="2" indent="-158265" defTabSz="457200">
              <a:lnSpc>
                <a:spcPts val="1292"/>
              </a:lnSpc>
              <a:spcAft>
                <a:spcPts val="554"/>
              </a:spcAft>
              <a:buFont typeface="Arial" panose="020B0604020202020204" pitchFamily="34" charset="0"/>
              <a:buChar char="•"/>
              <a:tabLst>
                <a:tab pos="334116" algn="l"/>
              </a:tabLst>
              <a:defRPr/>
            </a:pPr>
            <a:r>
              <a:rPr lang="ja-JP" altLang="en-US" sz="1100">
                <a:solidFill>
                  <a:srgbClr val="000000"/>
                </a:solidFill>
                <a:latin typeface="Calibri" panose="020F0502020204030204"/>
                <a:ea typeface="Yu Gothic UI" panose="020B0500000000000000" pitchFamily="50" charset="-128"/>
              </a:rPr>
              <a:t>事業活動における温室効果ガス削減対策を促すため、温室効果ガス排出量の可視化ツール導入の取組を支援する。</a:t>
            </a:r>
          </a:p>
          <a:p>
            <a:pPr marL="158265" lvl="2" indent="-158265" defTabSz="457200">
              <a:lnSpc>
                <a:spcPts val="1292"/>
              </a:lnSpc>
              <a:spcAft>
                <a:spcPts val="554"/>
              </a:spcAft>
              <a:buFont typeface="Arial" panose="020B0604020202020204" pitchFamily="34" charset="0"/>
              <a:buChar char="•"/>
              <a:tabLst>
                <a:tab pos="334116" algn="l"/>
              </a:tabLst>
              <a:defRPr/>
            </a:pPr>
            <a:r>
              <a:rPr lang="ja-JP" altLang="en-US" sz="1100">
                <a:solidFill>
                  <a:srgbClr val="000000"/>
                </a:solidFill>
                <a:latin typeface="Calibri" panose="020F0502020204030204"/>
                <a:ea typeface="Yu Gothic UI" panose="020B0500000000000000" pitchFamily="50" charset="-128"/>
              </a:rPr>
              <a:t>温室効果ガス排出量の少ない交通手段や宿泊施設などを盛り込んだ脱炭素化ツアーの開発・</a:t>
            </a:r>
            <a:r>
              <a:rPr lang="en-US" altLang="ja-JP" sz="1100">
                <a:solidFill>
                  <a:srgbClr val="000000"/>
                </a:solidFill>
                <a:latin typeface="Calibri" panose="020F0502020204030204"/>
                <a:ea typeface="Yu Gothic UI" panose="020B0500000000000000" pitchFamily="50" charset="-128"/>
              </a:rPr>
              <a:t>PR</a:t>
            </a:r>
            <a:r>
              <a:rPr lang="ja-JP" altLang="en-US" sz="1100">
                <a:solidFill>
                  <a:srgbClr val="000000"/>
                </a:solidFill>
                <a:latin typeface="Calibri" panose="020F0502020204030204"/>
                <a:ea typeface="Yu Gothic UI" panose="020B0500000000000000" pitchFamily="50" charset="-128"/>
              </a:rPr>
              <a:t>を行い、万博来場者に選択いただくことで、脱炭素行動の浸透・定着をめざす。</a:t>
            </a:r>
          </a:p>
          <a:p>
            <a:pPr marL="158265" lvl="2" indent="-158265" defTabSz="457200">
              <a:lnSpc>
                <a:spcPts val="1292"/>
              </a:lnSpc>
              <a:spcAft>
                <a:spcPts val="554"/>
              </a:spcAft>
              <a:buFont typeface="Arial" panose="020B0604020202020204" pitchFamily="34" charset="0"/>
              <a:buChar char="•"/>
              <a:tabLst>
                <a:tab pos="334116" algn="l"/>
              </a:tabLst>
              <a:defRPr/>
            </a:pPr>
            <a:endParaRPr lang="ja-JP" altLang="en-US" sz="1015">
              <a:solidFill>
                <a:srgbClr val="000000"/>
              </a:solidFill>
              <a:latin typeface="Calibri" panose="020F0502020204030204"/>
              <a:ea typeface="Yu Gothic UI" panose="020B0500000000000000" pitchFamily="50" charset="-128"/>
            </a:endParaRPr>
          </a:p>
          <a:p>
            <a:pPr marL="158265" lvl="2" indent="-158265" defTabSz="457200">
              <a:lnSpc>
                <a:spcPts val="1292"/>
              </a:lnSpc>
              <a:spcAft>
                <a:spcPts val="554"/>
              </a:spcAft>
              <a:buFont typeface="Arial" panose="020B0604020202020204" pitchFamily="34" charset="0"/>
              <a:buChar char="•"/>
              <a:tabLst>
                <a:tab pos="334116" algn="l"/>
              </a:tabLst>
              <a:defRPr/>
            </a:pPr>
            <a:endParaRPr lang="ja-JP" altLang="en-US" sz="1015">
              <a:solidFill>
                <a:srgbClr val="000000"/>
              </a:solidFill>
              <a:latin typeface="Calibri" panose="020F0502020204030204"/>
              <a:ea typeface="Yu Gothic UI" panose="020B0500000000000000" pitchFamily="50" charset="-128"/>
            </a:endParaRPr>
          </a:p>
        </p:txBody>
      </p:sp>
      <p:sp>
        <p:nvSpPr>
          <p:cNvPr id="96" name="テキスト ボックス 95">
            <a:extLst>
              <a:ext uri="{FF2B5EF4-FFF2-40B4-BE49-F238E27FC236}">
                <a16:creationId xmlns:a16="http://schemas.microsoft.com/office/drawing/2014/main" id="{A49D1CCA-BB65-B588-13BC-F2D8F7DADB85}"/>
              </a:ext>
            </a:extLst>
          </p:cNvPr>
          <p:cNvSpPr txBox="1"/>
          <p:nvPr/>
        </p:nvSpPr>
        <p:spPr>
          <a:xfrm>
            <a:off x="5829046" y="2507422"/>
            <a:ext cx="3867403" cy="397742"/>
          </a:xfrm>
          <a:prstGeom prst="rect">
            <a:avLst/>
          </a:prstGeom>
          <a:noFill/>
          <a:ln>
            <a:noFill/>
          </a:ln>
        </p:spPr>
        <p:txBody>
          <a:bodyPr wrap="square" lIns="132923"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58265" lvl="2" indent="-158265" defTabSz="457200">
              <a:spcAft>
                <a:spcPts val="554"/>
              </a:spcAft>
              <a:buFont typeface="Arial" panose="020B0604020202020204" pitchFamily="34" charset="0"/>
              <a:buChar char="•"/>
              <a:tabLst>
                <a:tab pos="334116" algn="l"/>
              </a:tabLst>
              <a:defRPr/>
            </a:pPr>
            <a:r>
              <a:rPr lang="ja-JP" altLang="en-US" sz="1100" b="1">
                <a:latin typeface="Calibri" panose="020F0502020204030204"/>
                <a:ea typeface="Yu Gothic UI" panose="020B0500000000000000" pitchFamily="50" charset="-128"/>
              </a:rPr>
              <a:t>可視化ツール導入を促す説明会などの延べ参加社数</a:t>
            </a:r>
            <a:br>
              <a:rPr lang="en-US" altLang="ja-JP" sz="1100" b="1">
                <a:latin typeface="Calibri" panose="020F0502020204030204"/>
                <a:ea typeface="Yu Gothic UI" panose="020B0500000000000000" pitchFamily="50" charset="-128"/>
              </a:rPr>
            </a:br>
            <a:r>
              <a:rPr lang="ja-JP" altLang="en-US" sz="1100" b="1">
                <a:latin typeface="Calibri" panose="020F0502020204030204"/>
                <a:ea typeface="Yu Gothic UI" panose="020B0500000000000000" pitchFamily="50" charset="-128"/>
              </a:rPr>
              <a:t>（累計）</a:t>
            </a:r>
          </a:p>
        </p:txBody>
      </p:sp>
      <p:sp>
        <p:nvSpPr>
          <p:cNvPr id="100" name="テキスト ボックス 99">
            <a:extLst>
              <a:ext uri="{FF2B5EF4-FFF2-40B4-BE49-F238E27FC236}">
                <a16:creationId xmlns:a16="http://schemas.microsoft.com/office/drawing/2014/main" id="{A0002EF4-EB33-DE97-0717-7470C5E13A37}"/>
              </a:ext>
            </a:extLst>
          </p:cNvPr>
          <p:cNvSpPr txBox="1"/>
          <p:nvPr/>
        </p:nvSpPr>
        <p:spPr>
          <a:xfrm>
            <a:off x="4887311" y="4608432"/>
            <a:ext cx="1052184" cy="1105490"/>
          </a:xfrm>
          <a:prstGeom prst="rect">
            <a:avLst/>
          </a:prstGeom>
          <a:solidFill>
            <a:srgbClr val="AF1932"/>
          </a:solidFill>
        </p:spPr>
        <p:txBody>
          <a:bodyPr wrap="square" lIns="0" tIns="0" rIns="0" bIns="0" rtlCol="0" anchor="ctr" anchorCtr="0">
            <a:noAutofit/>
          </a:bodyPr>
          <a:lstStyle/>
          <a:p>
            <a:pPr algn="ctr" defTabSz="211021">
              <a:spcAft>
                <a:spcPts val="1108"/>
              </a:spcAft>
              <a:defRPr/>
            </a:pPr>
            <a:r>
              <a:rPr kumimoji="1" lang="ja-JP" altLang="en-US" sz="923" b="1">
                <a:solidFill>
                  <a:srgbClr val="FFFFFF"/>
                </a:solidFill>
                <a:latin typeface="Yu Gothic UI" panose="020B0500000000000000" pitchFamily="50" charset="-128"/>
                <a:ea typeface="Yu Gothic UI" panose="020B0500000000000000" pitchFamily="50" charset="-128"/>
              </a:rPr>
              <a:t>事業活動の脱炭素化を推進する温室効果ガス排出量の可視化による脱炭素化の推進</a:t>
            </a:r>
          </a:p>
        </p:txBody>
      </p:sp>
      <p:pic>
        <p:nvPicPr>
          <p:cNvPr id="101" name="図 100">
            <a:extLst>
              <a:ext uri="{FF2B5EF4-FFF2-40B4-BE49-F238E27FC236}">
                <a16:creationId xmlns:a16="http://schemas.microsoft.com/office/drawing/2014/main" id="{8DC0743E-10E7-FC1F-126C-A31B2171395D}"/>
              </a:ext>
            </a:extLst>
          </p:cNvPr>
          <p:cNvPicPr>
            <a:picLocks noChangeAspect="1"/>
          </p:cNvPicPr>
          <p:nvPr/>
        </p:nvPicPr>
        <p:blipFill>
          <a:blip r:embed="rId2"/>
          <a:stretch>
            <a:fillRect/>
          </a:stretch>
        </p:blipFill>
        <p:spPr>
          <a:xfrm>
            <a:off x="1781337" y="3371460"/>
            <a:ext cx="2750307" cy="2064515"/>
          </a:xfrm>
          <a:prstGeom prst="rect">
            <a:avLst/>
          </a:prstGeom>
        </p:spPr>
      </p:pic>
      <p:sp>
        <p:nvSpPr>
          <p:cNvPr id="102" name="ホームベース 30">
            <a:extLst>
              <a:ext uri="{FF2B5EF4-FFF2-40B4-BE49-F238E27FC236}">
                <a16:creationId xmlns:a16="http://schemas.microsoft.com/office/drawing/2014/main" id="{5F5614CE-6F1E-92E3-3D72-E4DD37693D6F}"/>
              </a:ext>
            </a:extLst>
          </p:cNvPr>
          <p:cNvSpPr/>
          <p:nvPr/>
        </p:nvSpPr>
        <p:spPr>
          <a:xfrm>
            <a:off x="7017932" y="4609000"/>
            <a:ext cx="930577" cy="55601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効果検証</a:t>
            </a:r>
          </a:p>
        </p:txBody>
      </p:sp>
      <p:sp>
        <p:nvSpPr>
          <p:cNvPr id="103" name="ホームベース 30">
            <a:extLst>
              <a:ext uri="{FF2B5EF4-FFF2-40B4-BE49-F238E27FC236}">
                <a16:creationId xmlns:a16="http://schemas.microsoft.com/office/drawing/2014/main" id="{2F816D6A-0F29-476E-3819-3B719F6902FF}"/>
              </a:ext>
            </a:extLst>
          </p:cNvPr>
          <p:cNvSpPr/>
          <p:nvPr/>
        </p:nvSpPr>
        <p:spPr>
          <a:xfrm>
            <a:off x="6066828" y="4615539"/>
            <a:ext cx="930577" cy="54184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脱炭素化</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defTabSz="457200" fontAlgn="base">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ツアーの</a:t>
            </a:r>
            <a:r>
              <a:rPr kumimoji="1" lang="en-US" altLang="ja-JP" sz="900">
                <a:solidFill>
                  <a:srgbClr val="000000"/>
                </a:solidFill>
                <a:latin typeface="Yu Gothic UI" panose="020B0500000000000000" pitchFamily="50" charset="-128"/>
                <a:ea typeface="Yu Gothic UI" panose="020B0500000000000000" pitchFamily="50" charset="-128"/>
              </a:rPr>
              <a:t>PR</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105" name="ホームベース 30">
            <a:extLst>
              <a:ext uri="{FF2B5EF4-FFF2-40B4-BE49-F238E27FC236}">
                <a16:creationId xmlns:a16="http://schemas.microsoft.com/office/drawing/2014/main" id="{DEF7C109-04F6-3BD1-498B-14DFE935A491}"/>
              </a:ext>
            </a:extLst>
          </p:cNvPr>
          <p:cNvSpPr/>
          <p:nvPr/>
        </p:nvSpPr>
        <p:spPr>
          <a:xfrm>
            <a:off x="6075644" y="5213435"/>
            <a:ext cx="1826710" cy="54184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温室効果ガス排出量の可視化</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defTabSz="457200" fontAlgn="base">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ツール導入支援</a:t>
            </a:r>
          </a:p>
        </p:txBody>
      </p:sp>
      <p:sp>
        <p:nvSpPr>
          <p:cNvPr id="106" name="正方形/長方形 105">
            <a:extLst>
              <a:ext uri="{FF2B5EF4-FFF2-40B4-BE49-F238E27FC236}">
                <a16:creationId xmlns:a16="http://schemas.microsoft.com/office/drawing/2014/main" id="{31F4E0E1-5857-7AA8-4788-31B51B3E72F7}"/>
              </a:ext>
            </a:extLst>
          </p:cNvPr>
          <p:cNvSpPr/>
          <p:nvPr/>
        </p:nvSpPr>
        <p:spPr>
          <a:xfrm>
            <a:off x="903599" y="5828529"/>
            <a:ext cx="4122635" cy="404726"/>
          </a:xfrm>
          <a:prstGeom prst="rect">
            <a:avLst/>
          </a:prstGeom>
        </p:spPr>
        <p:txBody>
          <a:bodyPr wrap="square">
            <a:spAutoFit/>
          </a:bodyPr>
          <a:lstStyle/>
          <a:p>
            <a:pPr algn="ctr" defTabSz="457200"/>
            <a:r>
              <a:rPr lang="ja-JP" altLang="en-US" sz="1015" b="1">
                <a:solidFill>
                  <a:srgbClr val="000000"/>
                </a:solidFill>
                <a:latin typeface="Calibri" panose="020F0502020204030204"/>
                <a:ea typeface="Yu Gothic UI" panose="020B0500000000000000" pitchFamily="50" charset="-128"/>
              </a:rPr>
              <a:t>温室効果ガスの排出量を見える化し</a:t>
            </a:r>
            <a:endParaRPr lang="en-US" altLang="ja-JP" sz="1015" b="1">
              <a:solidFill>
                <a:srgbClr val="000000"/>
              </a:solidFill>
              <a:latin typeface="Calibri" panose="020F0502020204030204"/>
              <a:ea typeface="Yu Gothic UI" panose="020B0500000000000000" pitchFamily="50" charset="-128"/>
            </a:endParaRPr>
          </a:p>
          <a:p>
            <a:pPr algn="ctr" defTabSz="457200"/>
            <a:r>
              <a:rPr lang="ja-JP" altLang="en-US" sz="1015" b="1">
                <a:solidFill>
                  <a:srgbClr val="000000"/>
                </a:solidFill>
                <a:latin typeface="Calibri" panose="020F0502020204030204"/>
                <a:ea typeface="Yu Gothic UI" panose="020B0500000000000000" pitchFamily="50" charset="-128"/>
              </a:rPr>
              <a:t>カーボンニュートラルの実現につなげる</a:t>
            </a:r>
            <a:endParaRPr lang="ja-JP" altLang="en-US" sz="1015" b="1">
              <a:solidFill>
                <a:prstClr val="black"/>
              </a:solidFill>
              <a:latin typeface="Calibri" panose="020F0502020204030204"/>
              <a:ea typeface="游ゴシック" panose="020B0400000000000000" pitchFamily="50" charset="-128"/>
            </a:endParaRPr>
          </a:p>
        </p:txBody>
      </p:sp>
      <p:grpSp>
        <p:nvGrpSpPr>
          <p:cNvPr id="107" name="グループ化 106">
            <a:extLst>
              <a:ext uri="{FF2B5EF4-FFF2-40B4-BE49-F238E27FC236}">
                <a16:creationId xmlns:a16="http://schemas.microsoft.com/office/drawing/2014/main" id="{E2A8FD67-5002-73A2-C41B-F3E2A5D3CDAD}"/>
              </a:ext>
            </a:extLst>
          </p:cNvPr>
          <p:cNvGrpSpPr/>
          <p:nvPr/>
        </p:nvGrpSpPr>
        <p:grpSpPr>
          <a:xfrm>
            <a:off x="445009" y="893203"/>
            <a:ext cx="1179936" cy="243520"/>
            <a:chOff x="528309" y="3016181"/>
            <a:chExt cx="1179936" cy="243520"/>
          </a:xfrm>
        </p:grpSpPr>
        <p:sp>
          <p:nvSpPr>
            <p:cNvPr id="108" name="正方形/長方形 107">
              <a:extLst>
                <a:ext uri="{FF2B5EF4-FFF2-40B4-BE49-F238E27FC236}">
                  <a16:creationId xmlns:a16="http://schemas.microsoft.com/office/drawing/2014/main" id="{C8E3EA71-CB7C-CE62-02DB-348CB077FF0D}"/>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9" name="テキスト ボックス 108">
              <a:extLst>
                <a:ext uri="{FF2B5EF4-FFF2-40B4-BE49-F238E27FC236}">
                  <a16:creationId xmlns:a16="http://schemas.microsoft.com/office/drawing/2014/main" id="{A1250F9F-C51F-5993-46A3-52F59EEFB4D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graphicFrame>
        <p:nvGraphicFramePr>
          <p:cNvPr id="110" name="表 16">
            <a:extLst>
              <a:ext uri="{FF2B5EF4-FFF2-40B4-BE49-F238E27FC236}">
                <a16:creationId xmlns:a16="http://schemas.microsoft.com/office/drawing/2014/main" id="{5A2CE53E-0324-169B-16DE-C72DFA09A8C1}"/>
              </a:ext>
            </a:extLst>
          </p:cNvPr>
          <p:cNvGraphicFramePr>
            <a:graphicFrameLocks noGrp="1"/>
          </p:cNvGraphicFramePr>
          <p:nvPr>
            <p:extLst>
              <p:ext uri="{D42A27DB-BD31-4B8C-83A1-F6EECF244321}">
                <p14:modId xmlns:p14="http://schemas.microsoft.com/office/powerpoint/2010/main" val="1042565455"/>
              </p:ext>
            </p:extLst>
          </p:nvPr>
        </p:nvGraphicFramePr>
        <p:xfrm>
          <a:off x="6033460" y="3001841"/>
          <a:ext cx="3153796" cy="719560"/>
        </p:xfrm>
        <a:graphic>
          <a:graphicData uri="http://schemas.openxmlformats.org/drawingml/2006/table">
            <a:tbl>
              <a:tblPr firstRow="1" bandRow="1">
                <a:tableStyleId>{5C22544A-7EE6-4342-B048-85BDC9FD1C3A}</a:tableStyleId>
              </a:tblPr>
              <a:tblGrid>
                <a:gridCol w="788449">
                  <a:extLst>
                    <a:ext uri="{9D8B030D-6E8A-4147-A177-3AD203B41FA5}">
                      <a16:colId xmlns:a16="http://schemas.microsoft.com/office/drawing/2014/main" val="455350541"/>
                    </a:ext>
                  </a:extLst>
                </a:gridCol>
                <a:gridCol w="788449">
                  <a:extLst>
                    <a:ext uri="{9D8B030D-6E8A-4147-A177-3AD203B41FA5}">
                      <a16:colId xmlns:a16="http://schemas.microsoft.com/office/drawing/2014/main" val="273502540"/>
                    </a:ext>
                  </a:extLst>
                </a:gridCol>
                <a:gridCol w="788449">
                  <a:extLst>
                    <a:ext uri="{9D8B030D-6E8A-4147-A177-3AD203B41FA5}">
                      <a16:colId xmlns:a16="http://schemas.microsoft.com/office/drawing/2014/main" val="814905680"/>
                    </a:ext>
                  </a:extLst>
                </a:gridCol>
                <a:gridCol w="788449">
                  <a:extLst>
                    <a:ext uri="{9D8B030D-6E8A-4147-A177-3AD203B41FA5}">
                      <a16:colId xmlns:a16="http://schemas.microsoft.com/office/drawing/2014/main" val="2876175369"/>
                    </a:ext>
                  </a:extLst>
                </a:gridCol>
              </a:tblGrid>
              <a:tr h="370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strike="noStrike" kern="1200">
                          <a:solidFill>
                            <a:schemeClr val="lt1"/>
                          </a:solidFill>
                          <a:latin typeface="Yu Gothic UI" panose="020B0500000000000000" pitchFamily="50" charset="-128"/>
                          <a:ea typeface="Yu Gothic UI" panose="020B0500000000000000" pitchFamily="50" charset="-128"/>
                          <a:cs typeface="+mn-cs"/>
                        </a:rPr>
                        <a:t>現在</a:t>
                      </a:r>
                      <a:endParaRPr kumimoji="1" lang="ja-JP" altLang="en-US" sz="900" b="0" strike="noStrike" kern="1200">
                        <a:solidFill>
                          <a:srgbClr val="FF0000"/>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ja-JP" altLang="en-US" sz="900" b="0" strike="sngStrike" kern="1200">
                        <a:solidFill>
                          <a:srgbClr val="FF0000"/>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3222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Yu Gothic UI" panose="020B0500000000000000" pitchFamily="50" charset="-128"/>
                          <a:ea typeface="Yu Gothic UI" panose="020B0500000000000000" pitchFamily="50" charset="-128"/>
                        </a:rPr>
                        <a:t>145</a:t>
                      </a:r>
                      <a:r>
                        <a:rPr kumimoji="1" lang="ja-JP" altLang="en-US" sz="900" b="0">
                          <a:solidFill>
                            <a:schemeClr val="tx1"/>
                          </a:solidFill>
                          <a:latin typeface="Yu Gothic UI" panose="020B0500000000000000" pitchFamily="50" charset="-128"/>
                          <a:ea typeface="Yu Gothic UI" panose="020B0500000000000000" pitchFamily="50" charset="-128"/>
                        </a:rPr>
                        <a:t>社</a:t>
                      </a:r>
                      <a:endParaRPr kumimoji="1" lang="en-US" altLang="ja-JP" sz="900" b="0">
                        <a:solidFill>
                          <a:schemeClr val="tx1"/>
                        </a:solidFill>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Yu Gothic UI" panose="020B0500000000000000" pitchFamily="50" charset="-128"/>
                          <a:ea typeface="Yu Gothic UI" panose="020B0500000000000000" pitchFamily="50" charset="-128"/>
                        </a:rPr>
                        <a:t>（</a:t>
                      </a:r>
                      <a:r>
                        <a:rPr kumimoji="1" lang="en-US" altLang="ja-JP" sz="900" b="0">
                          <a:solidFill>
                            <a:schemeClr val="tx1"/>
                          </a:solidFill>
                          <a:latin typeface="Yu Gothic UI" panose="020B0500000000000000" pitchFamily="50" charset="-128"/>
                          <a:ea typeface="Yu Gothic UI" panose="020B0500000000000000" pitchFamily="50" charset="-128"/>
                        </a:rPr>
                        <a:t>120</a:t>
                      </a:r>
                      <a:r>
                        <a:rPr kumimoji="1" lang="ja-JP" altLang="en-US" sz="900" b="0">
                          <a:solidFill>
                            <a:schemeClr val="tx1"/>
                          </a:solidFill>
                          <a:latin typeface="Yu Gothic UI" panose="020B0500000000000000" pitchFamily="50" charset="-128"/>
                          <a:ea typeface="Yu Gothic UI" panose="020B0500000000000000" pitchFamily="50" charset="-128"/>
                        </a:rPr>
                        <a:t>社）</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Yu Gothic UI" panose="020B0500000000000000" pitchFamily="50" charset="-128"/>
                          <a:ea typeface="Yu Gothic UI" panose="020B0500000000000000" pitchFamily="50" charset="-128"/>
                        </a:rPr>
                        <a:t>220</a:t>
                      </a:r>
                      <a:r>
                        <a:rPr kumimoji="1" lang="ja-JP" altLang="en-US" sz="900" b="0">
                          <a:solidFill>
                            <a:schemeClr val="tx1"/>
                          </a:solidFill>
                          <a:latin typeface="Yu Gothic UI" panose="020B0500000000000000" pitchFamily="50" charset="-128"/>
                          <a:ea typeface="Yu Gothic UI" panose="020B0500000000000000" pitchFamily="50" charset="-128"/>
                        </a:rPr>
                        <a:t>社</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Yu Gothic UI" panose="020B0500000000000000" pitchFamily="50" charset="-128"/>
                          <a:ea typeface="Yu Gothic UI" panose="020B0500000000000000" pitchFamily="50" charset="-128"/>
                        </a:rPr>
                        <a:t>300</a:t>
                      </a:r>
                      <a:r>
                        <a:rPr kumimoji="1" lang="ja-JP" altLang="en-US" sz="900" b="0">
                          <a:solidFill>
                            <a:schemeClr val="tx1"/>
                          </a:solidFill>
                          <a:latin typeface="Yu Gothic UI" panose="020B0500000000000000" pitchFamily="50" charset="-128"/>
                          <a:ea typeface="Yu Gothic UI" panose="020B0500000000000000" pitchFamily="50" charset="-128"/>
                        </a:rPr>
                        <a:t>社</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Yu Gothic UI" panose="020B0500000000000000" pitchFamily="50" charset="-128"/>
                          <a:ea typeface="Yu Gothic UI" panose="020B0500000000000000" pitchFamily="50" charset="-128"/>
                        </a:rPr>
                        <a:t>ー</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112" name="正方形/長方形 15">
            <a:extLst>
              <a:ext uri="{FF2B5EF4-FFF2-40B4-BE49-F238E27FC236}">
                <a16:creationId xmlns:a16="http://schemas.microsoft.com/office/drawing/2014/main" id="{939187FC-63B5-880A-23E7-3BEDBAB06475}"/>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都市・まち</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113" name="グループ化 112">
            <a:extLst>
              <a:ext uri="{FF2B5EF4-FFF2-40B4-BE49-F238E27FC236}">
                <a16:creationId xmlns:a16="http://schemas.microsoft.com/office/drawing/2014/main" id="{8A3A679A-2D4A-E9E1-EDA4-33F804E48E6B}"/>
              </a:ext>
            </a:extLst>
          </p:cNvPr>
          <p:cNvGrpSpPr/>
          <p:nvPr/>
        </p:nvGrpSpPr>
        <p:grpSpPr>
          <a:xfrm>
            <a:off x="4881838" y="891687"/>
            <a:ext cx="1662440" cy="243520"/>
            <a:chOff x="528309" y="3016181"/>
            <a:chExt cx="1662440" cy="243520"/>
          </a:xfrm>
        </p:grpSpPr>
        <p:sp>
          <p:nvSpPr>
            <p:cNvPr id="114" name="正方形/長方形 113">
              <a:extLst>
                <a:ext uri="{FF2B5EF4-FFF2-40B4-BE49-F238E27FC236}">
                  <a16:creationId xmlns:a16="http://schemas.microsoft.com/office/drawing/2014/main" id="{081F2EAF-4243-D85C-2033-65BE7DC88F77}"/>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15" name="テキスト ボックス 114">
              <a:extLst>
                <a:ext uri="{FF2B5EF4-FFF2-40B4-BE49-F238E27FC236}">
                  <a16:creationId xmlns:a16="http://schemas.microsoft.com/office/drawing/2014/main" id="{77F910F7-9F34-08DA-D015-E45BA3EC1C56}"/>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16" name="正方形/長方形 115">
            <a:extLst>
              <a:ext uri="{FF2B5EF4-FFF2-40B4-BE49-F238E27FC236}">
                <a16:creationId xmlns:a16="http://schemas.microsoft.com/office/drawing/2014/main" id="{00E21365-D391-D27B-7977-6F4362EE7785}"/>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117" name="正方形/長方形 116">
            <a:extLst>
              <a:ext uri="{FF2B5EF4-FFF2-40B4-BE49-F238E27FC236}">
                <a16:creationId xmlns:a16="http://schemas.microsoft.com/office/drawing/2014/main" id="{936A0B2B-9E4A-6B6C-F76F-661285D50B25}"/>
              </a:ext>
            </a:extLst>
          </p:cNvPr>
          <p:cNvSpPr/>
          <p:nvPr/>
        </p:nvSpPr>
        <p:spPr>
          <a:xfrm>
            <a:off x="4860000" y="2496532"/>
            <a:ext cx="972000" cy="138738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118" name="正方形/長方形 117">
            <a:extLst>
              <a:ext uri="{FF2B5EF4-FFF2-40B4-BE49-F238E27FC236}">
                <a16:creationId xmlns:a16="http://schemas.microsoft.com/office/drawing/2014/main" id="{3635DA36-91ED-A17D-C1D1-45EC565C4FE4}"/>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124" name="正方形/長方形 123">
            <a:extLst>
              <a:ext uri="{FF2B5EF4-FFF2-40B4-BE49-F238E27FC236}">
                <a16:creationId xmlns:a16="http://schemas.microsoft.com/office/drawing/2014/main" id="{B5244F25-CA3B-E7E4-8C6C-667188D3359E}"/>
              </a:ext>
            </a:extLst>
          </p:cNvPr>
          <p:cNvSpPr/>
          <p:nvPr/>
        </p:nvSpPr>
        <p:spPr>
          <a:xfrm>
            <a:off x="402806" y="2580281"/>
            <a:ext cx="4212000" cy="696319"/>
          </a:xfrm>
          <a:prstGeom prst="rect">
            <a:avLst/>
          </a:prstGeom>
          <a:noFill/>
          <a:ln w="9525" cap="flat" cmpd="sng" algn="ctr">
            <a:noFill/>
            <a:prstDash val="solid"/>
          </a:ln>
          <a:effectLst/>
        </p:spPr>
        <p:txBody>
          <a:bodyPr lIns="33231" tIns="33231" rIns="33231" bIns="33231" rtlCol="0" anchor="t">
            <a:noAutofit/>
          </a:bodyPr>
          <a:lstStyle/>
          <a:p>
            <a:pPr marL="158265" lvl="2" indent="-158265" defTabSz="457200">
              <a:lnSpc>
                <a:spcPts val="1292"/>
              </a:lnSpc>
              <a:spcAft>
                <a:spcPts val="554"/>
              </a:spcAft>
              <a:buFont typeface="Arial" panose="020B0604020202020204" pitchFamily="34" charset="0"/>
              <a:buChar char="•"/>
              <a:tabLst>
                <a:tab pos="334116" algn="l"/>
              </a:tabLst>
              <a:defRPr/>
            </a:pPr>
            <a:r>
              <a:rPr lang="ja-JP" altLang="en-US" sz="1100">
                <a:solidFill>
                  <a:srgbClr val="000000"/>
                </a:solidFill>
                <a:latin typeface="Calibri" panose="020F0502020204030204"/>
                <a:ea typeface="Yu Gothic UI" panose="020B0500000000000000" pitchFamily="50" charset="-128"/>
              </a:rPr>
              <a:t>脱炭素化ツアーにおける温室効果ガス排出量削減効果の算定方法を</a:t>
            </a:r>
            <a:br>
              <a:rPr lang="en-US" altLang="ja-JP" sz="1100">
                <a:solidFill>
                  <a:srgbClr val="000000"/>
                </a:solidFill>
                <a:latin typeface="Calibri" panose="020F0502020204030204"/>
                <a:ea typeface="Yu Gothic UI" panose="020B0500000000000000" pitchFamily="50" charset="-128"/>
              </a:rPr>
            </a:br>
            <a:r>
              <a:rPr lang="ja-JP" altLang="en-US" sz="1100">
                <a:solidFill>
                  <a:srgbClr val="000000"/>
                </a:solidFill>
                <a:latin typeface="Calibri" panose="020F0502020204030204"/>
                <a:ea typeface="Yu Gothic UI" panose="020B0500000000000000" pitchFamily="50" charset="-128"/>
              </a:rPr>
              <a:t>策定</a:t>
            </a:r>
            <a:endParaRPr lang="en-US" altLang="ja-JP" sz="1100">
              <a:solidFill>
                <a:srgbClr val="000000"/>
              </a:solidFill>
              <a:latin typeface="Calibri" panose="020F0502020204030204"/>
              <a:ea typeface="Yu Gothic UI" panose="020B0500000000000000" pitchFamily="50" charset="-128"/>
            </a:endParaRPr>
          </a:p>
          <a:p>
            <a:pPr marL="158265" lvl="2" indent="-158265" defTabSz="457200">
              <a:lnSpc>
                <a:spcPts val="1292"/>
              </a:lnSpc>
              <a:spcAft>
                <a:spcPts val="554"/>
              </a:spcAft>
              <a:buFont typeface="Arial" panose="020B0604020202020204" pitchFamily="34" charset="0"/>
              <a:buChar char="•"/>
              <a:tabLst>
                <a:tab pos="334116" algn="l"/>
              </a:tabLst>
              <a:defRPr/>
            </a:pPr>
            <a:r>
              <a:rPr lang="ja-JP" altLang="en-US" sz="1100">
                <a:solidFill>
                  <a:srgbClr val="000000"/>
                </a:solidFill>
                <a:latin typeface="Calibri" panose="020F0502020204030204"/>
                <a:ea typeface="Yu Gothic UI" panose="020B0500000000000000" pitchFamily="50" charset="-128"/>
              </a:rPr>
              <a:t>脱炭素化ツアーの企画・開発、</a:t>
            </a:r>
            <a:r>
              <a:rPr lang="ja-JP" altLang="en-US" sz="1100">
                <a:latin typeface="Calibri" panose="020F0502020204030204"/>
                <a:ea typeface="Yu Gothic UI" panose="020B0500000000000000" pitchFamily="50" charset="-128"/>
              </a:rPr>
              <a:t>プロモーションを実施</a:t>
            </a:r>
            <a:br>
              <a:rPr lang="en-US" altLang="ja-JP" sz="1015">
                <a:solidFill>
                  <a:srgbClr val="000000"/>
                </a:solidFill>
                <a:latin typeface="Calibri" panose="020F0502020204030204"/>
                <a:ea typeface="Yu Gothic UI" panose="020B0500000000000000" pitchFamily="50" charset="-128"/>
              </a:rPr>
            </a:br>
            <a:endParaRPr lang="ja-JP" altLang="en-US" sz="1015" strike="sngStrike">
              <a:solidFill>
                <a:srgbClr val="000000"/>
              </a:solidFill>
              <a:latin typeface="Calibri" panose="020F0502020204030204"/>
              <a:ea typeface="Yu Gothic UI" panose="020B0500000000000000" pitchFamily="50" charset="-128"/>
            </a:endParaRPr>
          </a:p>
        </p:txBody>
      </p:sp>
      <p:graphicFrame>
        <p:nvGraphicFramePr>
          <p:cNvPr id="5" name="表 4">
            <a:extLst>
              <a:ext uri="{FF2B5EF4-FFF2-40B4-BE49-F238E27FC236}">
                <a16:creationId xmlns:a16="http://schemas.microsoft.com/office/drawing/2014/main" id="{612DABFE-02C5-554D-C0C5-34C1A8334E4F}"/>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
        <p:nvSpPr>
          <p:cNvPr id="12" name="AutoShape 8" descr="会社で働く人のイラスト（男性） | かわいいフリー素材集 いらすとや">
            <a:extLst>
              <a:ext uri="{FF2B5EF4-FFF2-40B4-BE49-F238E27FC236}">
                <a16:creationId xmlns:a16="http://schemas.microsoft.com/office/drawing/2014/main" id="{F238B3DE-46FD-CB9C-3957-9B7B3B5C4A70}"/>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AutoShape 10" descr="会社で働く人のイラスト（男性） | かわいいフリー素材集 いらすとや">
            <a:extLst>
              <a:ext uri="{FF2B5EF4-FFF2-40B4-BE49-F238E27FC236}">
                <a16:creationId xmlns:a16="http://schemas.microsoft.com/office/drawing/2014/main" id="{BEE8451A-E5DE-C881-8451-152D16595040}"/>
              </a:ext>
            </a:extLst>
          </p:cNvPr>
          <p:cNvSpPr>
            <a:spLocks noChangeAspect="1" noChangeArrowheads="1"/>
          </p:cNvSpPr>
          <p:nvPr/>
        </p:nvSpPr>
        <p:spPr bwMode="auto">
          <a:xfrm>
            <a:off x="4953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6" name="図 15">
            <a:extLst>
              <a:ext uri="{FF2B5EF4-FFF2-40B4-BE49-F238E27FC236}">
                <a16:creationId xmlns:a16="http://schemas.microsoft.com/office/drawing/2014/main" id="{0C5D7FA3-96E1-A4EC-9C3F-DFB24D3012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711" y="5296524"/>
            <a:ext cx="1209959" cy="1209959"/>
          </a:xfrm>
          <a:prstGeom prst="rect">
            <a:avLst/>
          </a:prstGeom>
        </p:spPr>
      </p:pic>
      <p:pic>
        <p:nvPicPr>
          <p:cNvPr id="18" name="図 17">
            <a:extLst>
              <a:ext uri="{FF2B5EF4-FFF2-40B4-BE49-F238E27FC236}">
                <a16:creationId xmlns:a16="http://schemas.microsoft.com/office/drawing/2014/main" id="{FD406CC5-CFED-2A6C-5537-9CD20A215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96" y="5047666"/>
            <a:ext cx="707478" cy="786087"/>
          </a:xfrm>
          <a:prstGeom prst="rect">
            <a:avLst/>
          </a:prstGeom>
        </p:spPr>
      </p:pic>
      <p:sp>
        <p:nvSpPr>
          <p:cNvPr id="2" name="テキスト ボックス 1">
            <a:extLst>
              <a:ext uri="{FF2B5EF4-FFF2-40B4-BE49-F238E27FC236}">
                <a16:creationId xmlns:a16="http://schemas.microsoft.com/office/drawing/2014/main" id="{3703EFFE-8F46-24EE-76D4-1E0B59BA101F}"/>
              </a:ext>
            </a:extLst>
          </p:cNvPr>
          <p:cNvSpPr txBox="1"/>
          <p:nvPr/>
        </p:nvSpPr>
        <p:spPr>
          <a:xfrm>
            <a:off x="8262793" y="3602634"/>
            <a:ext cx="1055872"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spcAft>
                <a:spcPts val="600"/>
              </a:spcAft>
              <a:tabLst>
                <a:tab pos="361948" algn="l"/>
              </a:tabLst>
              <a:defRPr/>
            </a:pPr>
            <a:r>
              <a:rPr lang="ja-JP" altLang="en-US" sz="600">
                <a:solidFill>
                  <a:srgbClr val="000000"/>
                </a:solidFill>
                <a:ea typeface="Yu Gothic UI" panose="020B0500000000000000" pitchFamily="50" charset="-128"/>
              </a:rPr>
              <a:t>（）内は当初設定数値</a:t>
            </a:r>
          </a:p>
        </p:txBody>
      </p:sp>
    </p:spTree>
    <p:extLst>
      <p:ext uri="{BB962C8B-B14F-4D97-AF65-F5344CB8AC3E}">
        <p14:creationId xmlns:p14="http://schemas.microsoft.com/office/powerpoint/2010/main" val="253590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楕円 37">
            <a:extLst>
              <a:ext uri="{FF2B5EF4-FFF2-40B4-BE49-F238E27FC236}">
                <a16:creationId xmlns:a16="http://schemas.microsoft.com/office/drawing/2014/main" id="{A0070EC5-5920-6142-71DA-E18DBC0CB3E5}"/>
              </a:ext>
            </a:extLst>
          </p:cNvPr>
          <p:cNvSpPr/>
          <p:nvPr/>
        </p:nvSpPr>
        <p:spPr>
          <a:xfrm>
            <a:off x="967160" y="5915028"/>
            <a:ext cx="2127905" cy="458279"/>
          </a:xfrm>
          <a:prstGeom prst="ellipse">
            <a:avLst/>
          </a:prstGeom>
          <a:solidFill>
            <a:srgbClr val="FFF3F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pPr>
            <a:endParaRPr kumimoji="1" lang="ja-JP" altLang="en-US" sz="1800" b="0" i="0" u="none" strike="noStrike" kern="1200" cap="none" spc="0" normalizeH="0" baseline="0" noProof="0">
              <a:ln>
                <a:noFill/>
              </a:ln>
              <a:solidFill>
                <a:srgbClr val="FFFFFF"/>
              </a:solidFill>
              <a:effectLst/>
              <a:uLnTx/>
              <a:uFillTx/>
              <a:latin typeface="Corbel" panose="020B0503020204020204"/>
              <a:ea typeface="ＭＳ ゴシック" panose="020B0609070205080204" pitchFamily="49" charset="-128"/>
              <a:cs typeface="+mn-cs"/>
            </a:endParaRPr>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中小企業の</a:t>
            </a:r>
            <a:r>
              <a:rPr lang="en-US" altLang="ja-JP" sz="2000" b="1">
                <a:solidFill>
                  <a:srgbClr val="AF1932"/>
                </a:solidFill>
                <a:latin typeface="+mn-ea"/>
              </a:rPr>
              <a:t>DX</a:t>
            </a:r>
            <a:r>
              <a:rPr lang="ja-JP" altLang="en-US" sz="2000" b="1">
                <a:solidFill>
                  <a:srgbClr val="AF1932"/>
                </a:solidFill>
                <a:ea typeface="Yu Gothic UI" panose="020B0500000000000000" pitchFamily="50" charset="-128"/>
              </a:rPr>
              <a:t>推進ニーズに応える支援を</a:t>
            </a:r>
            <a:br>
              <a:rPr lang="en-US" altLang="ja-JP" sz="2000" b="1">
                <a:solidFill>
                  <a:srgbClr val="AF1932"/>
                </a:solidFill>
                <a:ea typeface="Yu Gothic UI" panose="020B0500000000000000" pitchFamily="50" charset="-128"/>
              </a:rPr>
            </a:br>
            <a:r>
              <a:rPr lang="ja-JP" altLang="en-US" sz="2000" b="1">
                <a:solidFill>
                  <a:srgbClr val="AF1932"/>
                </a:solidFill>
                <a:ea typeface="Yu Gothic UI" panose="020B0500000000000000" pitchFamily="50" charset="-128"/>
              </a:rPr>
              <a:t>実施​</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55</a:t>
            </a:fld>
            <a:endParaRPr kumimoji="1" lang="en-GB"/>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60000" y="4149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3106" y="437131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37579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6213" y="436895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57075" y="4683879"/>
            <a:ext cx="972000" cy="360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セミナーや</a:t>
            </a:r>
            <a:endParaRPr kumimoji="1" lang="en-US" altLang="ja-JP" sz="1000" b="1">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展示会の開催</a:t>
            </a:r>
          </a:p>
        </p:txBody>
      </p:sp>
      <p:sp>
        <p:nvSpPr>
          <p:cNvPr id="19" name="テキスト ボックス 18">
            <a:extLst>
              <a:ext uri="{FF2B5EF4-FFF2-40B4-BE49-F238E27FC236}">
                <a16:creationId xmlns:a16="http://schemas.microsoft.com/office/drawing/2014/main" id="{8706E2D6-6881-4903-BD33-D5225E1A648A}"/>
              </a:ext>
            </a:extLst>
          </p:cNvPr>
          <p:cNvSpPr txBox="1"/>
          <p:nvPr/>
        </p:nvSpPr>
        <p:spPr>
          <a:xfrm>
            <a:off x="4857075" y="5133468"/>
            <a:ext cx="972000" cy="360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事業者への</a:t>
            </a:r>
            <a:endParaRPr kumimoji="1" lang="en-US" altLang="ja-JP" sz="1000" b="1">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相談対応​</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62217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大阪市内中小企業のデジタル活用が進み、より生産性の高い事業環境が形成されていること。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12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45551"/>
            <a:ext cx="972000" cy="9179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中小企業におけるデジタル活用を推進し、経営力を強化するためのサポートをしていくこと。​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6"/>
            <a:ext cx="972000" cy="75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57075" y="5580160"/>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専門家の派遣</a:t>
            </a: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4189348"/>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696756"/>
            <a:ext cx="3416614" cy="3039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中小企業の経営力強化件数（累計）</a:t>
            </a:r>
          </a:p>
        </p:txBody>
      </p:sp>
      <p:sp>
        <p:nvSpPr>
          <p:cNvPr id="69" name="テキスト ボックス 68">
            <a:extLst>
              <a:ext uri="{FF2B5EF4-FFF2-40B4-BE49-F238E27FC236}">
                <a16:creationId xmlns:a16="http://schemas.microsoft.com/office/drawing/2014/main" id="{4E2CA566-D794-C915-D83A-17D7DF8FD0CF}"/>
              </a:ext>
            </a:extLst>
          </p:cNvPr>
          <p:cNvSpPr txBox="1"/>
          <p:nvPr/>
        </p:nvSpPr>
        <p:spPr>
          <a:xfrm>
            <a:off x="5969898" y="3405346"/>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2" name="正方形/長方形 1">
            <a:extLst>
              <a:ext uri="{FF2B5EF4-FFF2-40B4-BE49-F238E27FC236}">
                <a16:creationId xmlns:a16="http://schemas.microsoft.com/office/drawing/2014/main" id="{3C2FA5CF-0130-092E-079A-01AEE52946AA}"/>
              </a:ext>
            </a:extLst>
          </p:cNvPr>
          <p:cNvSpPr/>
          <p:nvPr/>
        </p:nvSpPr>
        <p:spPr>
          <a:xfrm>
            <a:off x="445010" y="1270800"/>
            <a:ext cx="4212000"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デジタル技術の活用がビジネスにおいて不可欠となっていくなか、中小企業が取り組もうとするデジタル技術を活用したビジネスモデルの組み換え・変革を支援するため</a:t>
            </a:r>
            <a:r>
              <a:rPr lang="ja-JP" altLang="en-US" sz="1100">
                <a:ea typeface="Yu Gothic UI" panose="020B0500000000000000" pitchFamily="50" charset="-128"/>
              </a:rPr>
              <a:t>、大阪市の中小企業支援拠点「大阪産業創造館」では、公益財団法人大阪産業局の支援ノウハウを活かし、次</a:t>
            </a:r>
            <a:r>
              <a:rPr lang="ja-JP" altLang="en-US" sz="1100">
                <a:solidFill>
                  <a:srgbClr val="000000"/>
                </a:solidFill>
                <a:ea typeface="Yu Gothic UI" panose="020B0500000000000000" pitchFamily="50" charset="-128"/>
              </a:rPr>
              <a:t>の取組を行う。</a:t>
            </a:r>
          </a:p>
          <a:p>
            <a:pPr marL="396000" lvl="2" indent="-228600">
              <a:lnSpc>
                <a:spcPts val="1400"/>
              </a:lnSpc>
              <a:spcAft>
                <a:spcPts val="600"/>
              </a:spcAft>
              <a:buFont typeface="+mj-ea"/>
              <a:buAutoNum type="circleNumDbPlain"/>
              <a:tabLst>
                <a:tab pos="361950" algn="l"/>
              </a:tabLst>
              <a:defRPr/>
            </a:pPr>
            <a:r>
              <a:rPr lang="ja-JP" altLang="en-US" sz="1100">
                <a:solidFill>
                  <a:srgbClr val="000000"/>
                </a:solidFill>
                <a:ea typeface="Yu Gothic UI" panose="020B0500000000000000" pitchFamily="50" charset="-128"/>
              </a:rPr>
              <a:t>セミナーや展示会等によるデジタル活用に対する知識習得・理解促進、意欲の喚起</a:t>
            </a:r>
          </a:p>
          <a:p>
            <a:pPr marL="396000" lvl="2" indent="-228600">
              <a:lnSpc>
                <a:spcPts val="1400"/>
              </a:lnSpc>
              <a:spcAft>
                <a:spcPts val="600"/>
              </a:spcAft>
              <a:buFont typeface="+mj-ea"/>
              <a:buAutoNum type="circleNumDbPlain"/>
              <a:tabLst>
                <a:tab pos="361950" algn="l"/>
              </a:tabLst>
              <a:defRPr/>
            </a:pPr>
            <a:r>
              <a:rPr lang="en-US" altLang="ja-JP" sz="1100">
                <a:solidFill>
                  <a:srgbClr val="000000"/>
                </a:solidFill>
                <a:ea typeface="Yu Gothic UI" panose="020B0500000000000000" pitchFamily="50" charset="-128"/>
              </a:rPr>
              <a:t>DX</a:t>
            </a:r>
            <a:r>
              <a:rPr lang="ja-JP" altLang="en-US" sz="1100">
                <a:solidFill>
                  <a:srgbClr val="000000"/>
                </a:solidFill>
                <a:ea typeface="Yu Gothic UI" panose="020B0500000000000000" pitchFamily="50" charset="-128"/>
              </a:rPr>
              <a:t>に取り組む意欲はあるものの、自社だけでは取組が難しい事業者に対するコンサルティング（相談対応）</a:t>
            </a:r>
          </a:p>
          <a:p>
            <a:pPr marL="396000" lvl="2" indent="-228600">
              <a:lnSpc>
                <a:spcPts val="1400"/>
              </a:lnSpc>
              <a:spcAft>
                <a:spcPts val="600"/>
              </a:spcAft>
              <a:buFont typeface="+mj-ea"/>
              <a:buAutoNum type="circleNumDbPlain"/>
              <a:tabLst>
                <a:tab pos="361950" algn="l"/>
              </a:tabLst>
              <a:defRPr/>
            </a:pPr>
            <a:r>
              <a:rPr lang="ja-JP" altLang="en-US" sz="1100">
                <a:solidFill>
                  <a:srgbClr val="000000"/>
                </a:solidFill>
                <a:ea typeface="Yu Gothic UI" panose="020B0500000000000000" pitchFamily="50" charset="-128"/>
              </a:rPr>
              <a:t>さらに支援が必要な事業者に対しては、専門家派遣を実施</a:t>
            </a:r>
          </a:p>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これら取組により、中小企業におけるデジタル活用を促進​し、中小企業の収益力強化（生産性向上・販路拡大等）を含む経営力の強化につなげる。</a:t>
            </a:r>
          </a:p>
        </p:txBody>
      </p:sp>
      <p:sp>
        <p:nvSpPr>
          <p:cNvPr id="4" name="正方形/長方形 3">
            <a:extLst>
              <a:ext uri="{FF2B5EF4-FFF2-40B4-BE49-F238E27FC236}">
                <a16:creationId xmlns:a16="http://schemas.microsoft.com/office/drawing/2014/main" id="{367A7F4A-4AEA-F0E6-7E48-536C3F688281}"/>
              </a:ext>
            </a:extLst>
          </p:cNvPr>
          <p:cNvSpPr/>
          <p:nvPr/>
        </p:nvSpPr>
        <p:spPr>
          <a:xfrm>
            <a:off x="446400" y="4429736"/>
            <a:ext cx="4212000" cy="698118"/>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大阪産業創造館に、市内中小企業が直面する</a:t>
            </a:r>
            <a:r>
              <a:rPr lang="en-US" altLang="ja-JP" sz="1100">
                <a:solidFill>
                  <a:srgbClr val="000000"/>
                </a:solidFill>
                <a:ea typeface="Yu Gothic UI" panose="020B0500000000000000" pitchFamily="50" charset="-128"/>
              </a:rPr>
              <a:t>DX</a:t>
            </a:r>
            <a:r>
              <a:rPr lang="ja-JP" altLang="en-US" sz="1100">
                <a:solidFill>
                  <a:srgbClr val="000000"/>
                </a:solidFill>
                <a:ea typeface="Yu Gothic UI" panose="020B0500000000000000" pitchFamily="50" charset="-128"/>
              </a:rPr>
              <a:t>推進に向けた課題解決を支援する相談窓口を設置</a:t>
            </a:r>
            <a:endParaRPr lang="en-US" altLang="ja-JP" sz="110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en-US" altLang="ja-JP" sz="1100">
                <a:solidFill>
                  <a:srgbClr val="000000"/>
                </a:solidFill>
                <a:ea typeface="Yu Gothic UI" panose="020B0500000000000000" pitchFamily="50" charset="-128"/>
              </a:rPr>
              <a:t>DX</a:t>
            </a:r>
            <a:r>
              <a:rPr lang="ja-JP" altLang="en-US" sz="1100">
                <a:solidFill>
                  <a:srgbClr val="000000"/>
                </a:solidFill>
                <a:ea typeface="Yu Gothic UI" panose="020B0500000000000000" pitchFamily="50" charset="-128"/>
              </a:rPr>
              <a:t>推進に向けたセミナー等を開催</a:t>
            </a:r>
          </a:p>
        </p:txBody>
      </p:sp>
      <p:sp>
        <p:nvSpPr>
          <p:cNvPr id="12" name="ホームベース 30">
            <a:extLst>
              <a:ext uri="{FF2B5EF4-FFF2-40B4-BE49-F238E27FC236}">
                <a16:creationId xmlns:a16="http://schemas.microsoft.com/office/drawing/2014/main" id="{FBF59677-7CAA-5CC0-385D-EE71040FD22E}"/>
              </a:ext>
            </a:extLst>
          </p:cNvPr>
          <p:cNvSpPr/>
          <p:nvPr/>
        </p:nvSpPr>
        <p:spPr>
          <a:xfrm>
            <a:off x="6131036" y="4683880"/>
            <a:ext cx="3094338"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実施・支援​</a:t>
            </a:r>
          </a:p>
        </p:txBody>
      </p:sp>
      <p:sp>
        <p:nvSpPr>
          <p:cNvPr id="26" name="ホームベース 30">
            <a:extLst>
              <a:ext uri="{FF2B5EF4-FFF2-40B4-BE49-F238E27FC236}">
                <a16:creationId xmlns:a16="http://schemas.microsoft.com/office/drawing/2014/main" id="{F3716CB0-AF88-13EB-C307-09AC892DFED5}"/>
              </a:ext>
            </a:extLst>
          </p:cNvPr>
          <p:cNvSpPr/>
          <p:nvPr/>
        </p:nvSpPr>
        <p:spPr>
          <a:xfrm>
            <a:off x="6131036" y="5133468"/>
            <a:ext cx="3094338"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実施・支援​</a:t>
            </a:r>
          </a:p>
        </p:txBody>
      </p:sp>
      <p:sp>
        <p:nvSpPr>
          <p:cNvPr id="28" name="ホームベース 30">
            <a:extLst>
              <a:ext uri="{FF2B5EF4-FFF2-40B4-BE49-F238E27FC236}">
                <a16:creationId xmlns:a16="http://schemas.microsoft.com/office/drawing/2014/main" id="{B06E184B-59A2-B652-9A40-21EDDB3CF0B1}"/>
              </a:ext>
            </a:extLst>
          </p:cNvPr>
          <p:cNvSpPr/>
          <p:nvPr/>
        </p:nvSpPr>
        <p:spPr>
          <a:xfrm>
            <a:off x="6131036" y="5580160"/>
            <a:ext cx="3094338"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実施・支援​</a:t>
            </a:r>
          </a:p>
        </p:txBody>
      </p:sp>
      <p:sp>
        <p:nvSpPr>
          <p:cNvPr id="29" name="テキスト ボックス 28">
            <a:extLst>
              <a:ext uri="{FF2B5EF4-FFF2-40B4-BE49-F238E27FC236}">
                <a16:creationId xmlns:a16="http://schemas.microsoft.com/office/drawing/2014/main" id="{D3DFBCDD-EECD-B887-FE55-0D7C4B301F1C}"/>
              </a:ext>
            </a:extLst>
          </p:cNvPr>
          <p:cNvSpPr txBox="1"/>
          <p:nvPr/>
        </p:nvSpPr>
        <p:spPr>
          <a:xfrm>
            <a:off x="954185" y="5181894"/>
            <a:ext cx="1578616" cy="707886"/>
          </a:xfrm>
          <a:prstGeom prst="rect">
            <a:avLst/>
          </a:prstGeom>
          <a:noFill/>
        </p:spPr>
        <p:txBody>
          <a:bodyPr wrap="square" rtlCol="0">
            <a:spAutoFit/>
          </a:bodyPr>
          <a:lstStyle/>
          <a:p>
            <a:r>
              <a:rPr lang="ja-JP" altLang="en-US" sz="1000" b="1">
                <a:solidFill>
                  <a:srgbClr val="000000"/>
                </a:solidFill>
                <a:ea typeface="Yu Gothic UI" panose="020B0500000000000000" pitchFamily="50" charset="-128"/>
              </a:rPr>
              <a:t>セミナーや展示会の実施</a:t>
            </a:r>
            <a:endParaRPr lang="en-US" altLang="ja-JP" sz="1000" b="1">
              <a:solidFill>
                <a:srgbClr val="000000"/>
              </a:solidFill>
              <a:ea typeface="Yu Gothic UI" panose="020B0500000000000000" pitchFamily="50" charset="-128"/>
            </a:endParaRPr>
          </a:p>
          <a:p>
            <a:r>
              <a:rPr lang="ja-JP" altLang="en-US" sz="1000" b="1">
                <a:solidFill>
                  <a:srgbClr val="000000"/>
                </a:solidFill>
                <a:ea typeface="Yu Gothic UI" panose="020B0500000000000000" pitchFamily="50" charset="-128"/>
              </a:rPr>
              <a:t>コンサルティング</a:t>
            </a:r>
            <a:endParaRPr lang="en-US" altLang="ja-JP" sz="1000" b="1">
              <a:solidFill>
                <a:srgbClr val="000000"/>
              </a:solidFill>
              <a:ea typeface="Yu Gothic UI" panose="020B0500000000000000" pitchFamily="50" charset="-128"/>
            </a:endParaRPr>
          </a:p>
          <a:p>
            <a:r>
              <a:rPr lang="ja-JP" altLang="en-US" sz="1000" b="1">
                <a:solidFill>
                  <a:srgbClr val="000000"/>
                </a:solidFill>
                <a:ea typeface="Yu Gothic UI" panose="020B0500000000000000" pitchFamily="50" charset="-128"/>
              </a:rPr>
              <a:t>専門家派遣等で</a:t>
            </a:r>
            <a:endParaRPr lang="en-US" altLang="ja-JP" sz="1000" b="1">
              <a:solidFill>
                <a:srgbClr val="000000"/>
              </a:solidFill>
              <a:ea typeface="Yu Gothic UI" panose="020B0500000000000000" pitchFamily="50" charset="-128"/>
            </a:endParaRPr>
          </a:p>
          <a:p>
            <a:r>
              <a:rPr lang="ja-JP" altLang="en-US" sz="1000" b="1">
                <a:solidFill>
                  <a:srgbClr val="000000"/>
                </a:solidFill>
                <a:ea typeface="Yu Gothic UI" panose="020B0500000000000000" pitchFamily="50" charset="-128"/>
              </a:rPr>
              <a:t>中小企業の収益力強化！</a:t>
            </a:r>
            <a:endParaRPr lang="en-US" altLang="ja-JP" sz="1000" b="1">
              <a:solidFill>
                <a:srgbClr val="000000"/>
              </a:solidFill>
              <a:ea typeface="Yu Gothic UI" panose="020B0500000000000000" pitchFamily="50" charset="-128"/>
            </a:endParaRPr>
          </a:p>
        </p:txBody>
      </p:sp>
      <p:pic>
        <p:nvPicPr>
          <p:cNvPr id="37" name="図 36">
            <a:extLst>
              <a:ext uri="{FF2B5EF4-FFF2-40B4-BE49-F238E27FC236}">
                <a16:creationId xmlns:a16="http://schemas.microsoft.com/office/drawing/2014/main" id="{6F23D08B-089B-C5EF-F72F-116470B777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30056" y="5026231"/>
            <a:ext cx="1351764" cy="1351764"/>
          </a:xfrm>
          <a:prstGeom prst="rect">
            <a:avLst/>
          </a:prstGeom>
        </p:spPr>
      </p:pic>
      <p:graphicFrame>
        <p:nvGraphicFramePr>
          <p:cNvPr id="6" name="表 16">
            <a:extLst>
              <a:ext uri="{FF2B5EF4-FFF2-40B4-BE49-F238E27FC236}">
                <a16:creationId xmlns:a16="http://schemas.microsoft.com/office/drawing/2014/main" id="{CD501F8F-6807-5ADD-5239-1B0E0E3EAAC1}"/>
              </a:ext>
            </a:extLst>
          </p:cNvPr>
          <p:cNvGraphicFramePr>
            <a:graphicFrameLocks noGrp="1"/>
          </p:cNvGraphicFramePr>
          <p:nvPr>
            <p:extLst>
              <p:ext uri="{D42A27DB-BD31-4B8C-83A1-F6EECF244321}">
                <p14:modId xmlns:p14="http://schemas.microsoft.com/office/powerpoint/2010/main" val="296442977"/>
              </p:ext>
            </p:extLst>
          </p:nvPr>
        </p:nvGraphicFramePr>
        <p:xfrm>
          <a:off x="6048076" y="2947961"/>
          <a:ext cx="3216788" cy="697232"/>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285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210503">
                <a:tc>
                  <a:txBody>
                    <a:bodyPr/>
                    <a:lstStyle/>
                    <a:p>
                      <a:pPr algn="ctr"/>
                      <a:r>
                        <a:rPr kumimoji="1" lang="ja-JP" altLang="en-US" sz="900">
                          <a:latin typeface="Yu Gothic UI" panose="020B0500000000000000" pitchFamily="50" charset="-128"/>
                          <a:ea typeface="Yu Gothic UI" panose="020B0500000000000000" pitchFamily="50" charset="-128"/>
                        </a:rPr>
                        <a:t>約</a:t>
                      </a:r>
                      <a:r>
                        <a:rPr kumimoji="1" lang="en-US" altLang="ja-JP" sz="900">
                          <a:latin typeface="Yu Gothic UI" panose="020B0500000000000000" pitchFamily="50" charset="-128"/>
                          <a:ea typeface="Yu Gothic UI" panose="020B0500000000000000" pitchFamily="50" charset="-128"/>
                        </a:rPr>
                        <a:t>250</a:t>
                      </a:r>
                      <a:r>
                        <a:rPr kumimoji="1" lang="ja-JP" altLang="en-US" sz="900">
                          <a:latin typeface="Yu Gothic UI" panose="020B0500000000000000" pitchFamily="50" charset="-128"/>
                          <a:ea typeface="Yu Gothic UI" panose="020B0500000000000000" pitchFamily="50" charset="-128"/>
                        </a:rPr>
                        <a:t>件</a:t>
                      </a:r>
                      <a:endParaRPr kumimoji="1" lang="en-US" altLang="ja-JP" sz="900">
                        <a:latin typeface="Yu Gothic UI" panose="020B0500000000000000" pitchFamily="50" charset="-128"/>
                        <a:ea typeface="Yu Gothic UI" panose="020B0500000000000000" pitchFamily="50" charset="-128"/>
                      </a:endParaRPr>
                    </a:p>
                    <a:p>
                      <a:pPr algn="ctr"/>
                      <a:r>
                        <a:rPr kumimoji="1" lang="ja-JP" altLang="en-US" sz="900">
                          <a:latin typeface="Yu Gothic UI" panose="020B0500000000000000" pitchFamily="50" charset="-128"/>
                          <a:ea typeface="Yu Gothic UI" panose="020B0500000000000000" pitchFamily="50" charset="-128"/>
                        </a:rPr>
                        <a:t>（</a:t>
                      </a:r>
                      <a:r>
                        <a:rPr kumimoji="1" lang="en-US" altLang="ja-JP" sz="900">
                          <a:latin typeface="Yu Gothic UI" panose="020B0500000000000000" pitchFamily="50" charset="-128"/>
                          <a:ea typeface="Yu Gothic UI" panose="020B0500000000000000" pitchFamily="50" charset="-128"/>
                        </a:rPr>
                        <a:t>200</a:t>
                      </a:r>
                      <a:r>
                        <a:rPr kumimoji="1" lang="ja-JP" altLang="en-US" sz="900">
                          <a:latin typeface="Yu Gothic UI" panose="020B0500000000000000" pitchFamily="50" charset="-128"/>
                          <a:ea typeface="Yu Gothic UI" panose="020B0500000000000000" pitchFamily="50" charset="-128"/>
                        </a:rPr>
                        <a:t>件）</a:t>
                      </a:r>
                      <a:endParaRPr kumimoji="1" lang="en-US" altLang="ja-JP" sz="9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a:latin typeface="Yu Gothic UI" panose="020B0500000000000000" pitchFamily="50" charset="-128"/>
                          <a:ea typeface="Yu Gothic UI" panose="020B0500000000000000" pitchFamily="50" charset="-128"/>
                        </a:rPr>
                        <a:t>約</a:t>
                      </a:r>
                      <a:r>
                        <a:rPr kumimoji="1" lang="en-US" altLang="ja-JP" sz="900">
                          <a:latin typeface="Yu Gothic UI" panose="020B0500000000000000" pitchFamily="50" charset="-128"/>
                          <a:ea typeface="Yu Gothic UI" panose="020B0500000000000000" pitchFamily="50" charset="-128"/>
                        </a:rPr>
                        <a:t>350</a:t>
                      </a:r>
                      <a:r>
                        <a:rPr kumimoji="1" lang="ja-JP" altLang="en-US" sz="900">
                          <a:latin typeface="Yu Gothic UI" panose="020B0500000000000000" pitchFamily="50" charset="-128"/>
                          <a:ea typeface="Yu Gothic UI" panose="020B0500000000000000" pitchFamily="50" charset="-128"/>
                        </a:rPr>
                        <a:t>件</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a:latin typeface="Yu Gothic UI" panose="020B0500000000000000" pitchFamily="50" charset="-128"/>
                          <a:ea typeface="Yu Gothic UI" panose="020B0500000000000000" pitchFamily="50" charset="-128"/>
                        </a:rPr>
                        <a:t>約</a:t>
                      </a:r>
                      <a:r>
                        <a:rPr kumimoji="1" lang="en-US" altLang="ja-JP" sz="900">
                          <a:latin typeface="Yu Gothic UI" panose="020B0500000000000000" pitchFamily="50" charset="-128"/>
                          <a:ea typeface="Yu Gothic UI" panose="020B0500000000000000" pitchFamily="50" charset="-128"/>
                        </a:rPr>
                        <a:t>450</a:t>
                      </a:r>
                      <a:r>
                        <a:rPr kumimoji="1" lang="ja-JP" altLang="en-US" sz="900">
                          <a:latin typeface="Yu Gothic UI" panose="020B0500000000000000" pitchFamily="50" charset="-128"/>
                          <a:ea typeface="Yu Gothic UI" panose="020B0500000000000000" pitchFamily="50" charset="-128"/>
                        </a:rPr>
                        <a:t>件</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Yu Gothic UI" panose="020B0500000000000000" pitchFamily="50" charset="-128"/>
                          <a:ea typeface="Yu Gothic UI" panose="020B0500000000000000" pitchFamily="50" charset="-128"/>
                        </a:rPr>
                        <a:t>ー</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graphicFrame>
        <p:nvGraphicFramePr>
          <p:cNvPr id="18" name="表 17">
            <a:extLst>
              <a:ext uri="{FF2B5EF4-FFF2-40B4-BE49-F238E27FC236}">
                <a16:creationId xmlns:a16="http://schemas.microsoft.com/office/drawing/2014/main" id="{D1638CEC-2069-1A99-3C61-CFAC5C8DC44D}"/>
              </a:ext>
            </a:extLst>
          </p:cNvPr>
          <p:cNvGraphicFramePr>
            <a:graphicFrameLocks noGrp="1"/>
          </p:cNvGraphicFramePr>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
        <p:nvSpPr>
          <p:cNvPr id="5" name="テキスト ボックス 4">
            <a:extLst>
              <a:ext uri="{FF2B5EF4-FFF2-40B4-BE49-F238E27FC236}">
                <a16:creationId xmlns:a16="http://schemas.microsoft.com/office/drawing/2014/main" id="{EE9D3523-D446-29BF-3EAA-D7AF41A63B99}"/>
              </a:ext>
            </a:extLst>
          </p:cNvPr>
          <p:cNvSpPr txBox="1"/>
          <p:nvPr/>
        </p:nvSpPr>
        <p:spPr>
          <a:xfrm>
            <a:off x="8353136" y="3506511"/>
            <a:ext cx="1055872"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defTabSz="914400">
              <a:spcAft>
                <a:spcPts val="600"/>
              </a:spcAft>
              <a:tabLst>
                <a:tab pos="361950" algn="l"/>
              </a:tabLst>
              <a:defRPr/>
            </a:pPr>
            <a:r>
              <a:rPr lang="ja-JP" altLang="en-US" sz="600">
                <a:solidFill>
                  <a:srgbClr val="000000"/>
                </a:solidFill>
                <a:latin typeface="Avenir Next LT Pro"/>
                <a:ea typeface="Yu Gothic UI" panose="020B0500000000000000" pitchFamily="50" charset="-128"/>
              </a:rPr>
              <a:t>（）内は当初設定数値</a:t>
            </a:r>
          </a:p>
        </p:txBody>
      </p:sp>
    </p:spTree>
    <p:extLst>
      <p:ext uri="{BB962C8B-B14F-4D97-AF65-F5344CB8AC3E}">
        <p14:creationId xmlns:p14="http://schemas.microsoft.com/office/powerpoint/2010/main" val="1923651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en-US" altLang="ja-JP" sz="2000" b="1">
                <a:solidFill>
                  <a:srgbClr val="AF1932"/>
                </a:solidFill>
                <a:latin typeface="+mn-ea"/>
              </a:rPr>
              <a:t>AR</a:t>
            </a:r>
            <a:r>
              <a:rPr lang="ja-JP" altLang="en-US" sz="2000" b="1">
                <a:solidFill>
                  <a:srgbClr val="AF1932"/>
                </a:solidFill>
                <a:ea typeface="Yu Gothic UI" panose="020B0500000000000000" pitchFamily="50" charset="-128"/>
              </a:rPr>
              <a:t>技術等を活用した体験型環境学習の実施​</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73</a:t>
            </a:fld>
            <a:endParaRPr kumimoji="1" lang="en-GB"/>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都市・まち</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869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5103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5103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972529" y="5348950"/>
            <a:ext cx="972000" cy="567595"/>
          </a:xfrm>
          <a:prstGeom prst="rect">
            <a:avLst/>
          </a:prstGeom>
          <a:solidFill>
            <a:srgbClr val="AF1932"/>
          </a:solidFill>
        </p:spPr>
        <p:txBody>
          <a:bodyPr wrap="square" lIns="0" tIns="0" rIns="0" bIns="0" rtlCol="0" anchor="ctr" anchorCtr="0">
            <a:noAutofit/>
          </a:bodyPr>
          <a:lstStyle/>
          <a:p>
            <a:pPr algn="ctr" defTabSz="228600">
              <a:defRPr/>
            </a:pPr>
            <a:r>
              <a:rPr kumimoji="1" lang="en-US" altLang="ja-JP" sz="1000" b="1">
                <a:solidFill>
                  <a:srgbClr val="FFFFFF"/>
                </a:solidFill>
                <a:latin typeface="Yu Gothic UI" panose="020B0500000000000000" pitchFamily="50" charset="-128"/>
                <a:ea typeface="Yu Gothic UI" panose="020B0500000000000000" pitchFamily="50" charset="-128"/>
              </a:rPr>
              <a:t>AR</a:t>
            </a:r>
            <a:r>
              <a:rPr kumimoji="1" lang="ja-JP" altLang="en-US" sz="1000" b="1">
                <a:solidFill>
                  <a:srgbClr val="FFFFFF"/>
                </a:solidFill>
                <a:latin typeface="Yu Gothic UI" panose="020B0500000000000000" pitchFamily="50" charset="-128"/>
                <a:ea typeface="Yu Gothic UI" panose="020B0500000000000000" pitchFamily="50" charset="-128"/>
              </a:rPr>
              <a:t>技術等を</a:t>
            </a:r>
          </a:p>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活用した</a:t>
            </a:r>
            <a:endParaRPr kumimoji="1" lang="en-US" altLang="ja-JP" sz="1000" b="1">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体験型環境学習</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19999" y="5411823"/>
            <a:ext cx="2052125" cy="50472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小学校、中学校等への出前授業実施</a:t>
            </a: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なにわ</a:t>
            </a:r>
            <a:r>
              <a:rPr kumimoji="1" lang="en-US" altLang="ja-JP" sz="900">
                <a:solidFill>
                  <a:srgbClr val="000000"/>
                </a:solidFill>
                <a:latin typeface="Yu Gothic UI" panose="020B0500000000000000" pitchFamily="50" charset="-128"/>
                <a:ea typeface="Yu Gothic UI" panose="020B0500000000000000" pitchFamily="50" charset="-128"/>
              </a:rPr>
              <a:t>ECO</a:t>
            </a:r>
            <a:r>
              <a:rPr kumimoji="1" lang="ja-JP" altLang="en-US" sz="900">
                <a:solidFill>
                  <a:srgbClr val="000000"/>
                </a:solidFill>
                <a:latin typeface="Yu Gothic UI" panose="020B0500000000000000" pitchFamily="50" charset="-128"/>
                <a:ea typeface="Yu Gothic UI" panose="020B0500000000000000" pitchFamily="50" charset="-128"/>
              </a:rPr>
              <a:t>スクエアで体験実施</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イベントへの体験ブース出展による実施</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1" y="1296000"/>
            <a:ext cx="3552120"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ゼロカーボンへの機運が醸成され、市民の脱炭素型ライフスタイルの選択が積極的に行われていること。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201246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893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lgn="jus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地球温暖化問題を自分事と捉え、環境に配慮した</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行動を実践する市民を増やしていくこと。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6400" y="891687"/>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446400" y="3520445"/>
            <a:ext cx="3934823" cy="567594"/>
          </a:xfrm>
          <a:prstGeom prst="rect">
            <a:avLst/>
          </a:prstGeom>
          <a:noFill/>
          <a:ln w="9525" cap="flat" cmpd="sng" algn="ctr">
            <a:noFill/>
            <a:prstDash val="solid"/>
          </a:ln>
          <a:effectLst/>
        </p:spPr>
        <p:txBody>
          <a:bodyPr lIns="29250" tIns="29250" rIns="29250" bIns="29250" rtlCol="0" anchor="t">
            <a:noAutofit/>
          </a:bodyPr>
          <a:lstStyle/>
          <a:p>
            <a:pPr marL="171450" lvl="2" indent="-171450">
              <a:spcAft>
                <a:spcPts val="488"/>
              </a:spcAft>
              <a:buFont typeface="Arial" panose="020B0604020202020204" pitchFamily="34" charset="0"/>
              <a:buChar char="•"/>
              <a:tabLst>
                <a:tab pos="294084" algn="l"/>
              </a:tabLst>
            </a:pPr>
            <a:r>
              <a:rPr lang="ja-JP" altLang="en-US" sz="1100">
                <a:solidFill>
                  <a:srgbClr val="000000"/>
                </a:solidFill>
                <a:latin typeface="Yu Gothic UI" panose="020B0500000000000000" pitchFamily="50" charset="-128"/>
                <a:ea typeface="Yu Gothic UI" panose="020B0500000000000000" pitchFamily="50" charset="-128"/>
              </a:rPr>
              <a:t>小学校等でのタブレットを使った体験型環境学習の出前講座の実施や、イベントへの体験ブース出展による実施により、市民の意識改革や行動変容の促進に取り組んだ。</a:t>
            </a:r>
            <a:endParaRPr lang="en-US" altLang="ja-JP" sz="1100">
              <a:solidFill>
                <a:srgbClr val="000000"/>
              </a:solidFill>
              <a:latin typeface="Yu Gothic UI" panose="020B0500000000000000" pitchFamily="50" charset="-128"/>
              <a:ea typeface="Yu Gothic UI" panose="020B0500000000000000" pitchFamily="50" charset="-128"/>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3163579"/>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898157" y="2600915"/>
            <a:ext cx="3663209" cy="451862"/>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ea typeface="Yu Gothic UI" panose="020B0500000000000000" pitchFamily="50" charset="-128"/>
              </a:rPr>
              <a:t>体験型環境学習後に環境に配慮した行動を実践したいと回答した方の割合</a:t>
            </a:r>
            <a:endParaRPr lang="en-US" altLang="ja-JP" sz="1100" b="1">
              <a:ea typeface="Yu Gothic UI" panose="020B0500000000000000" pitchFamily="50" charset="-128"/>
            </a:endParaRPr>
          </a:p>
        </p:txBody>
      </p:sp>
      <p:pic>
        <p:nvPicPr>
          <p:cNvPr id="5" name="図 4">
            <a:extLst>
              <a:ext uri="{FF2B5EF4-FFF2-40B4-BE49-F238E27FC236}">
                <a16:creationId xmlns:a16="http://schemas.microsoft.com/office/drawing/2014/main" id="{974C65F4-66BA-334A-E340-DC8D533B2A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0258" y="4282883"/>
            <a:ext cx="1305366" cy="1305366"/>
          </a:xfrm>
          <a:prstGeom prst="rect">
            <a:avLst/>
          </a:prstGeom>
          <a:ln>
            <a:solidFill>
              <a:schemeClr val="tx1"/>
            </a:solidFill>
          </a:ln>
        </p:spPr>
      </p:pic>
      <p:pic>
        <p:nvPicPr>
          <p:cNvPr id="12" name="図 11">
            <a:extLst>
              <a:ext uri="{FF2B5EF4-FFF2-40B4-BE49-F238E27FC236}">
                <a16:creationId xmlns:a16="http://schemas.microsoft.com/office/drawing/2014/main" id="{7CAE2BB0-DE86-2984-15CF-CE54DE342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0099" y="4265957"/>
            <a:ext cx="1012511" cy="1350016"/>
          </a:xfrm>
          <a:prstGeom prst="rect">
            <a:avLst/>
          </a:prstGeom>
          <a:ln>
            <a:solidFill>
              <a:schemeClr val="tx1"/>
            </a:solidFill>
          </a:ln>
        </p:spPr>
      </p:pic>
      <p:sp>
        <p:nvSpPr>
          <p:cNvPr id="26" name="正方形/長方形 25">
            <a:extLst>
              <a:ext uri="{FF2B5EF4-FFF2-40B4-BE49-F238E27FC236}">
                <a16:creationId xmlns:a16="http://schemas.microsoft.com/office/drawing/2014/main" id="{8A02C365-837C-AF13-AADF-E0423FD5798B}"/>
              </a:ext>
            </a:extLst>
          </p:cNvPr>
          <p:cNvSpPr/>
          <p:nvPr/>
        </p:nvSpPr>
        <p:spPr>
          <a:xfrm>
            <a:off x="1315139" y="5622592"/>
            <a:ext cx="2067873" cy="223917"/>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r>
              <a:rPr lang="ja-JP" altLang="en-US" sz="1100" b="1">
                <a:solidFill>
                  <a:srgbClr val="000000"/>
                </a:solidFill>
                <a:latin typeface="Yu Gothic UI" panose="020B0500000000000000" pitchFamily="50" charset="-128"/>
                <a:ea typeface="Yu Gothic UI" panose="020B0500000000000000" pitchFamily="50" charset="-128"/>
              </a:rPr>
              <a:t>タブレットを使った体験型環境学習</a:t>
            </a:r>
            <a:endParaRPr lang="en-US" altLang="ja-JP" sz="1100" b="1">
              <a:solidFill>
                <a:srgbClr val="000000"/>
              </a:solidFill>
              <a:latin typeface="Yu Gothic UI" panose="020B0500000000000000" pitchFamily="50" charset="-128"/>
              <a:ea typeface="Yu Gothic UI" panose="020B0500000000000000" pitchFamily="50" charset="-128"/>
            </a:endParaRPr>
          </a:p>
        </p:txBody>
      </p:sp>
      <p:sp>
        <p:nvSpPr>
          <p:cNvPr id="13" name="テキスト ボックス 12">
            <a:extLst>
              <a:ext uri="{FF2B5EF4-FFF2-40B4-BE49-F238E27FC236}">
                <a16:creationId xmlns:a16="http://schemas.microsoft.com/office/drawing/2014/main" id="{18172F0E-8A58-2A96-3BF0-833A1F9E63A0}"/>
              </a:ext>
            </a:extLst>
          </p:cNvPr>
          <p:cNvSpPr txBox="1"/>
          <p:nvPr/>
        </p:nvSpPr>
        <p:spPr>
          <a:xfrm>
            <a:off x="5944529" y="3717000"/>
            <a:ext cx="3616837" cy="999193"/>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algn="l"/>
            <a:r>
              <a:rPr lang="ja-JP" altLang="en-US" sz="900" b="0">
                <a:solidFill>
                  <a:schemeClr val="tx1"/>
                </a:solidFill>
                <a:latin typeface="MS-PGothic"/>
              </a:rPr>
              <a:t>［参考］</a:t>
            </a:r>
            <a:r>
              <a:rPr lang="ja-JP" altLang="en-US" sz="900" b="0" i="0" u="none" strike="noStrike" baseline="0">
                <a:solidFill>
                  <a:schemeClr val="tx1"/>
                </a:solidFill>
                <a:latin typeface="MS-PGothic"/>
              </a:rPr>
              <a:t>「冷暖房の温度設定やこまめな消灯等の地球温暖化の</a:t>
            </a:r>
            <a:br>
              <a:rPr lang="en-US" altLang="ja-JP" sz="900" b="0" i="0" u="none" strike="noStrike" baseline="0">
                <a:solidFill>
                  <a:schemeClr val="tx1"/>
                </a:solidFill>
                <a:latin typeface="MS-PGothic"/>
              </a:rPr>
            </a:br>
            <a:r>
              <a:rPr lang="ja-JP" altLang="en-US" sz="900" b="0" i="0" u="none" strike="noStrike" baseline="0">
                <a:solidFill>
                  <a:schemeClr val="tx1"/>
                </a:solidFill>
                <a:latin typeface="MS-PGothic"/>
              </a:rPr>
              <a:t>　　　　原因となる温室効果ガスを減らすための省エネルギーの取組を</a:t>
            </a:r>
            <a:br>
              <a:rPr lang="en-US" altLang="ja-JP" sz="900" b="0" i="0" u="none" strike="noStrike" baseline="0">
                <a:solidFill>
                  <a:schemeClr val="tx1"/>
                </a:solidFill>
                <a:latin typeface="MS-PGothic"/>
              </a:rPr>
            </a:br>
            <a:r>
              <a:rPr lang="ja-JP" altLang="en-US" sz="900" b="0" i="0" u="none" strike="noStrike" baseline="0">
                <a:solidFill>
                  <a:schemeClr val="tx1"/>
                </a:solidFill>
                <a:latin typeface="MS-PGothic"/>
              </a:rPr>
              <a:t>　　　　行っている」と回答した市民の割合</a:t>
            </a:r>
            <a:br>
              <a:rPr lang="en-US" altLang="ja-JP" sz="900" b="0" i="0" u="none" strike="noStrike" baseline="0">
                <a:solidFill>
                  <a:schemeClr val="tx1"/>
                </a:solidFill>
                <a:latin typeface="MS-PGothic"/>
              </a:rPr>
            </a:br>
            <a:r>
              <a:rPr lang="ja-JP" altLang="en-US" sz="900" b="0" i="0" u="none" strike="noStrike" baseline="0">
                <a:solidFill>
                  <a:schemeClr val="tx1"/>
                </a:solidFill>
                <a:latin typeface="MS-PGothic"/>
              </a:rPr>
              <a:t>　　　　</a:t>
            </a:r>
            <a:r>
              <a:rPr lang="en-US" altLang="ja-JP" sz="900" b="0" i="0" u="none" strike="noStrike" baseline="0">
                <a:solidFill>
                  <a:schemeClr val="tx1"/>
                </a:solidFill>
                <a:latin typeface="MS-PGothic"/>
              </a:rPr>
              <a:t>85.4%</a:t>
            </a:r>
            <a:r>
              <a:rPr lang="ja-JP" altLang="en-US" sz="900" b="0" i="0" u="none" strike="noStrike" baseline="0">
                <a:solidFill>
                  <a:schemeClr val="tx1"/>
                </a:solidFill>
                <a:latin typeface="MS-PGothic"/>
              </a:rPr>
              <a:t>（</a:t>
            </a:r>
            <a:r>
              <a:rPr lang="en-US" altLang="ja-JP" sz="900" b="0" i="0" u="none" strike="noStrike" baseline="0">
                <a:solidFill>
                  <a:schemeClr val="tx1"/>
                </a:solidFill>
                <a:latin typeface="MS-PGothic"/>
              </a:rPr>
              <a:t>2023</a:t>
            </a:r>
            <a:r>
              <a:rPr lang="ja-JP" altLang="en-US" sz="900" b="0" i="0" u="none" strike="noStrike" baseline="0">
                <a:solidFill>
                  <a:schemeClr val="tx1"/>
                </a:solidFill>
                <a:latin typeface="MS-PGothic"/>
              </a:rPr>
              <a:t>年度民間ネット調査）</a:t>
            </a:r>
            <a:endParaRPr lang="en-US" altLang="ja-JP" sz="900" b="0">
              <a:solidFill>
                <a:schemeClr val="tx1"/>
              </a:solidFill>
              <a:ea typeface="Yu Gothic UI" panose="020B0500000000000000" pitchFamily="50" charset="-128"/>
            </a:endParaRPr>
          </a:p>
        </p:txBody>
      </p:sp>
      <p:graphicFrame>
        <p:nvGraphicFramePr>
          <p:cNvPr id="16" name="表 16">
            <a:extLst>
              <a:ext uri="{FF2B5EF4-FFF2-40B4-BE49-F238E27FC236}">
                <a16:creationId xmlns:a16="http://schemas.microsoft.com/office/drawing/2014/main" id="{60C3DD33-ADB6-0B01-AAFD-B9D8B814E40A}"/>
              </a:ext>
            </a:extLst>
          </p:cNvPr>
          <p:cNvGraphicFramePr>
            <a:graphicFrameLocks noGrp="1"/>
          </p:cNvGraphicFramePr>
          <p:nvPr>
            <p:extLst>
              <p:ext uri="{D42A27DB-BD31-4B8C-83A1-F6EECF244321}">
                <p14:modId xmlns:p14="http://schemas.microsoft.com/office/powerpoint/2010/main" val="1641845860"/>
              </p:ext>
            </p:extLst>
          </p:nvPr>
        </p:nvGraphicFramePr>
        <p:xfrm>
          <a:off x="6119999" y="3085951"/>
          <a:ext cx="3065860" cy="820011"/>
        </p:xfrm>
        <a:graphic>
          <a:graphicData uri="http://schemas.openxmlformats.org/drawingml/2006/table">
            <a:tbl>
              <a:tblPr firstRow="1" bandRow="1">
                <a:tableStyleId>{5C22544A-7EE6-4342-B048-85BDC9FD1C3A}</a:tableStyleId>
              </a:tblPr>
              <a:tblGrid>
                <a:gridCol w="766465">
                  <a:extLst>
                    <a:ext uri="{9D8B030D-6E8A-4147-A177-3AD203B41FA5}">
                      <a16:colId xmlns:a16="http://schemas.microsoft.com/office/drawing/2014/main" val="1331424037"/>
                    </a:ext>
                  </a:extLst>
                </a:gridCol>
                <a:gridCol w="766465">
                  <a:extLst>
                    <a:ext uri="{9D8B030D-6E8A-4147-A177-3AD203B41FA5}">
                      <a16:colId xmlns:a16="http://schemas.microsoft.com/office/drawing/2014/main" val="455350541"/>
                    </a:ext>
                  </a:extLst>
                </a:gridCol>
                <a:gridCol w="766465">
                  <a:extLst>
                    <a:ext uri="{9D8B030D-6E8A-4147-A177-3AD203B41FA5}">
                      <a16:colId xmlns:a16="http://schemas.microsoft.com/office/drawing/2014/main" val="273502540"/>
                    </a:ext>
                  </a:extLst>
                </a:gridCol>
                <a:gridCol w="766465">
                  <a:extLst>
                    <a:ext uri="{9D8B030D-6E8A-4147-A177-3AD203B41FA5}">
                      <a16:colId xmlns:a16="http://schemas.microsoft.com/office/drawing/2014/main" val="367388705"/>
                    </a:ext>
                  </a:extLst>
                </a:gridCol>
              </a:tblGrid>
              <a:tr h="4267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393254">
                <a:tc>
                  <a:txBody>
                    <a:bodyPr/>
                    <a:lstStyle/>
                    <a:p>
                      <a:pPr algn="ctr"/>
                      <a:r>
                        <a:rPr kumimoji="1" lang="ja-JP" altLang="en-US" sz="900" b="0">
                          <a:ln w="0"/>
                          <a:solidFill>
                            <a:srgbClr val="AF1932"/>
                          </a:solidFill>
                          <a:latin typeface="Yu Gothic UI" panose="020B0500000000000000" pitchFamily="50" charset="-128"/>
                          <a:ea typeface="Yu Gothic UI" panose="020B0500000000000000" pitchFamily="50" charset="-128"/>
                        </a:rPr>
                        <a:t> </a:t>
                      </a:r>
                      <a:r>
                        <a:rPr kumimoji="1" lang="en-US" altLang="ja-JP" sz="900" b="0">
                          <a:ln w="0"/>
                          <a:solidFill>
                            <a:schemeClr val="tx1"/>
                          </a:solidFill>
                          <a:latin typeface="Yu Gothic UI" panose="020B0500000000000000" pitchFamily="50" charset="-128"/>
                          <a:ea typeface="Yu Gothic UI" panose="020B0500000000000000" pitchFamily="50" charset="-128"/>
                        </a:rPr>
                        <a:t>95</a:t>
                      </a:r>
                      <a:r>
                        <a:rPr kumimoji="1" lang="ja-JP" altLang="en-US" sz="900" b="0">
                          <a:ln w="0"/>
                          <a:solidFill>
                            <a:schemeClr val="tx1"/>
                          </a:solidFill>
                          <a:latin typeface="Yu Gothic UI" panose="020B0500000000000000" pitchFamily="50" charset="-128"/>
                          <a:ea typeface="Yu Gothic UI" panose="020B0500000000000000" pitchFamily="50" charset="-128"/>
                        </a:rPr>
                        <a:t>％</a:t>
                      </a:r>
                      <a:endParaRPr kumimoji="1" lang="en-US" altLang="ja-JP" sz="900" b="0">
                        <a:solidFill>
                          <a:schemeClr val="tx1"/>
                        </a:solidFill>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latin typeface="Yu Gothic UI" panose="020B0500000000000000" pitchFamily="50" charset="-128"/>
                          <a:ea typeface="Yu Gothic UI" panose="020B0500000000000000" pitchFamily="50" charset="-128"/>
                        </a:rPr>
                        <a:t>95 %</a:t>
                      </a:r>
                      <a:r>
                        <a:rPr kumimoji="1" lang="ja-JP" altLang="en-US" sz="900" b="0">
                          <a:latin typeface="Yu Gothic UI" panose="020B0500000000000000" pitchFamily="50" charset="-128"/>
                          <a:ea typeface="Yu Gothic UI" panose="020B0500000000000000" pitchFamily="50" charset="-128"/>
                        </a:rPr>
                        <a:t>以上</a:t>
                      </a:r>
                      <a:endParaRPr kumimoji="1" lang="en-US" altLang="ja-JP" sz="900" b="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latin typeface="Yu Gothic UI" panose="020B0500000000000000" pitchFamily="50" charset="-128"/>
                          <a:ea typeface="Yu Gothic UI" panose="020B0500000000000000" pitchFamily="50" charset="-128"/>
                        </a:rPr>
                        <a:t>95 %</a:t>
                      </a:r>
                      <a:r>
                        <a:rPr kumimoji="1" lang="ja-JP" altLang="en-US" sz="900" b="0">
                          <a:latin typeface="Yu Gothic UI" panose="020B0500000000000000" pitchFamily="50" charset="-128"/>
                          <a:ea typeface="Yu Gothic UI" panose="020B0500000000000000" pitchFamily="50" charset="-128"/>
                        </a:rPr>
                        <a:t>以上</a:t>
                      </a:r>
                      <a:endParaRPr kumimoji="1" lang="en-US" altLang="ja-JP" sz="900" b="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Yu Gothic UI" panose="020B0500000000000000" pitchFamily="50" charset="-128"/>
                          <a:ea typeface="Yu Gothic UI" panose="020B0500000000000000" pitchFamily="50" charset="-128"/>
                        </a:rPr>
                        <a:t>－</a:t>
                      </a:r>
                      <a:endParaRPr kumimoji="1" lang="en-US" altLang="ja-JP" sz="900" dirty="0">
                        <a:solidFill>
                          <a:schemeClr val="tx1"/>
                        </a:solidFill>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graphicFrame>
        <p:nvGraphicFramePr>
          <p:cNvPr id="28" name="表 27">
            <a:extLst>
              <a:ext uri="{FF2B5EF4-FFF2-40B4-BE49-F238E27FC236}">
                <a16:creationId xmlns:a16="http://schemas.microsoft.com/office/drawing/2014/main" id="{F319B1E3-9885-3247-14DD-B143B29DE66B}"/>
              </a:ext>
            </a:extLst>
          </p:cNvPr>
          <p:cNvGraphicFramePr>
            <a:graphicFrameLocks noGrp="1"/>
          </p:cNvGraphicFramePr>
          <p:nvPr>
            <p:extLst>
              <p:ext uri="{D42A27DB-BD31-4B8C-83A1-F6EECF244321}">
                <p14:modId xmlns:p14="http://schemas.microsoft.com/office/powerpoint/2010/main" val="1050046694"/>
              </p:ext>
            </p:extLst>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
        <p:nvSpPr>
          <p:cNvPr id="4" name="正方形/長方形 3">
            <a:extLst>
              <a:ext uri="{FF2B5EF4-FFF2-40B4-BE49-F238E27FC236}">
                <a16:creationId xmlns:a16="http://schemas.microsoft.com/office/drawing/2014/main" id="{3734622F-3E89-15A9-989D-5EBCAB78CC4B}"/>
              </a:ext>
            </a:extLst>
          </p:cNvPr>
          <p:cNvSpPr/>
          <p:nvPr/>
        </p:nvSpPr>
        <p:spPr>
          <a:xfrm>
            <a:off x="435191" y="1270800"/>
            <a:ext cx="4212000" cy="1730207"/>
          </a:xfrm>
          <a:prstGeom prst="rect">
            <a:avLst/>
          </a:prstGeom>
          <a:noFill/>
          <a:ln w="9525" cap="flat" cmpd="sng" algn="ctr">
            <a:noFill/>
            <a:prstDash val="solid"/>
          </a:ln>
          <a:effectLst/>
        </p:spPr>
        <p:txBody>
          <a:bodyPr lIns="33231" tIns="33231" rIns="33231" bIns="33231" rtlCol="0" anchor="t">
            <a:noAutofit/>
          </a:bodyPr>
          <a:lstStyle/>
          <a:p>
            <a:pPr marL="158265" lvl="2" indent="-158265" defTabSz="457200">
              <a:lnSpc>
                <a:spcPts val="1292"/>
              </a:lnSpc>
              <a:spcAft>
                <a:spcPts val="554"/>
              </a:spcAft>
              <a:buFont typeface="Arial" panose="020B0604020202020204" pitchFamily="34" charset="0"/>
              <a:buChar char="•"/>
              <a:tabLst>
                <a:tab pos="334116" algn="l"/>
              </a:tabLst>
              <a:defRPr/>
            </a:pPr>
            <a:r>
              <a:rPr lang="ja-JP" altLang="en-US" sz="1100">
                <a:solidFill>
                  <a:srgbClr val="000000"/>
                </a:solidFill>
                <a:latin typeface="Calibri" panose="020F0502020204030204"/>
                <a:ea typeface="Yu Gothic UI" panose="020B0500000000000000" pitchFamily="50" charset="-128"/>
              </a:rPr>
              <a:t>大阪市</a:t>
            </a:r>
            <a:r>
              <a:rPr kumimoji="1" lang="ja-JP" altLang="en-US" sz="1100"/>
              <a:t>がめざす</a:t>
            </a:r>
            <a:r>
              <a:rPr kumimoji="1" lang="en-US" altLang="ja-JP" sz="1100"/>
              <a:t>2050</a:t>
            </a:r>
            <a:r>
              <a:rPr kumimoji="1" lang="ja-JP" altLang="en-US" sz="1100"/>
              <a:t>年の脱炭素社会「ゼロカーボン　おおさか」の実現に向け、脱炭素型ライフスタイルへの変革を促進するため、</a:t>
            </a:r>
            <a:r>
              <a:rPr kumimoji="1" lang="en-US" altLang="ja-JP" sz="1100"/>
              <a:t>AR</a:t>
            </a:r>
            <a:r>
              <a:rPr kumimoji="1" lang="ja-JP" altLang="en-US" sz="1100"/>
              <a:t>技術等を活用した環境学習・啓発を推進する</a:t>
            </a:r>
            <a:r>
              <a:rPr lang="ja-JP" altLang="en-US" sz="1100">
                <a:solidFill>
                  <a:srgbClr val="000000"/>
                </a:solidFill>
                <a:latin typeface="Calibri" panose="020F0502020204030204"/>
                <a:ea typeface="Yu Gothic UI" panose="020B0500000000000000" pitchFamily="50" charset="-128"/>
              </a:rPr>
              <a:t>。</a:t>
            </a:r>
          </a:p>
          <a:p>
            <a:pPr marL="158265" lvl="2" indent="-158265" defTabSz="457200">
              <a:lnSpc>
                <a:spcPts val="1292"/>
              </a:lnSpc>
              <a:spcAft>
                <a:spcPts val="554"/>
              </a:spcAft>
              <a:buFont typeface="Arial" panose="020B0604020202020204" pitchFamily="34" charset="0"/>
              <a:buChar char="•"/>
              <a:tabLst>
                <a:tab pos="334116" algn="l"/>
              </a:tabLst>
              <a:defRPr/>
            </a:pPr>
            <a:r>
              <a:rPr lang="ja-JP" altLang="en-US" sz="1100">
                <a:solidFill>
                  <a:srgbClr val="000000"/>
                </a:solidFill>
                <a:latin typeface="Calibri" panose="020F0502020204030204"/>
                <a:ea typeface="Yu Gothic UI" panose="020B0500000000000000" pitchFamily="50" charset="-128"/>
              </a:rPr>
              <a:t>気候</a:t>
            </a:r>
            <a:r>
              <a:rPr kumimoji="1" lang="ja-JP" altLang="en-US" sz="1100"/>
              <a:t>変動や生物多様性に対する興味や関心の向上を図り、脱炭素行動へと結びついていくよう、</a:t>
            </a:r>
            <a:r>
              <a:rPr kumimoji="1" lang="en-US" altLang="ja-JP" sz="1100"/>
              <a:t>AR</a:t>
            </a:r>
            <a:r>
              <a:rPr kumimoji="1" lang="ja-JP" altLang="en-US" sz="1100"/>
              <a:t>技術や</a:t>
            </a:r>
            <a:r>
              <a:rPr kumimoji="1" lang="en-US" altLang="ja-JP" sz="1100"/>
              <a:t>VR</a:t>
            </a:r>
            <a:r>
              <a:rPr kumimoji="1" lang="ja-JP" altLang="en-US" sz="1100"/>
              <a:t>技術を活用した体験型環境学習を小学校等で実施する</a:t>
            </a:r>
            <a:r>
              <a:rPr lang="ja-JP" altLang="en-US" sz="1100">
                <a:solidFill>
                  <a:srgbClr val="000000"/>
                </a:solidFill>
                <a:latin typeface="Calibri" panose="020F0502020204030204"/>
                <a:ea typeface="Yu Gothic UI" panose="020B0500000000000000" pitchFamily="50" charset="-128"/>
              </a:rPr>
              <a:t>。</a:t>
            </a:r>
            <a:endParaRPr lang="en-US" altLang="ja-JP" sz="1100">
              <a:solidFill>
                <a:srgbClr val="000000"/>
              </a:solidFill>
              <a:latin typeface="Calibri" panose="020F0502020204030204"/>
              <a:ea typeface="Yu Gothic UI" panose="020B0500000000000000" pitchFamily="50" charset="-128"/>
            </a:endParaRPr>
          </a:p>
          <a:p>
            <a:pPr marL="158265" lvl="2" indent="-158265" defTabSz="457200">
              <a:lnSpc>
                <a:spcPts val="1292"/>
              </a:lnSpc>
              <a:spcAft>
                <a:spcPts val="554"/>
              </a:spcAft>
              <a:buFont typeface="Arial" panose="020B0604020202020204" pitchFamily="34" charset="0"/>
              <a:buChar char="•"/>
              <a:tabLst>
                <a:tab pos="334116" algn="l"/>
              </a:tabLst>
              <a:defRPr/>
            </a:pPr>
            <a:r>
              <a:rPr kumimoji="1" lang="en-US" altLang="ja-JP" sz="1100"/>
              <a:t>DX</a:t>
            </a:r>
            <a:r>
              <a:rPr kumimoji="1" lang="ja-JP" altLang="en-US" sz="1100"/>
              <a:t>の推進と共に、市民の意識改革や行動変容を促進し、脱炭素型ライフスタイルの定着をめざす。</a:t>
            </a:r>
            <a:endParaRPr lang="ja-JP" altLang="en-US" sz="1100">
              <a:solidFill>
                <a:srgbClr val="000000"/>
              </a:solidFill>
              <a:latin typeface="Calibri" panose="020F0502020204030204"/>
              <a:ea typeface="Yu Gothic UI" panose="020B0500000000000000" pitchFamily="50" charset="-128"/>
            </a:endParaRPr>
          </a:p>
          <a:p>
            <a:pPr marL="158265" lvl="2" indent="-158265" defTabSz="457200">
              <a:lnSpc>
                <a:spcPts val="1292"/>
              </a:lnSpc>
              <a:spcAft>
                <a:spcPts val="554"/>
              </a:spcAft>
              <a:buFont typeface="Arial" panose="020B0604020202020204" pitchFamily="34" charset="0"/>
              <a:buChar char="•"/>
              <a:tabLst>
                <a:tab pos="334116" algn="l"/>
              </a:tabLst>
              <a:defRPr/>
            </a:pPr>
            <a:endParaRPr lang="ja-JP" altLang="en-US" sz="1015">
              <a:solidFill>
                <a:srgbClr val="000000"/>
              </a:solidFill>
              <a:latin typeface="Calibri" panose="020F0502020204030204"/>
              <a:ea typeface="Yu Gothic UI" panose="020B0500000000000000" pitchFamily="50" charset="-128"/>
            </a:endParaRPr>
          </a:p>
          <a:p>
            <a:pPr marL="158265" lvl="2" indent="-158265" defTabSz="457200">
              <a:lnSpc>
                <a:spcPts val="1292"/>
              </a:lnSpc>
              <a:spcAft>
                <a:spcPts val="554"/>
              </a:spcAft>
              <a:buFont typeface="Arial" panose="020B0604020202020204" pitchFamily="34" charset="0"/>
              <a:buChar char="•"/>
              <a:tabLst>
                <a:tab pos="334116" algn="l"/>
              </a:tabLst>
              <a:defRPr/>
            </a:pPr>
            <a:endParaRPr lang="ja-JP" altLang="en-US" sz="1015">
              <a:solidFill>
                <a:srgbClr val="000000"/>
              </a:solidFill>
              <a:latin typeface="Calibri" panose="020F0502020204030204"/>
              <a:ea typeface="Yu Gothic UI" panose="020B0500000000000000" pitchFamily="50" charset="-128"/>
            </a:endParaRPr>
          </a:p>
        </p:txBody>
      </p:sp>
    </p:spTree>
    <p:extLst>
      <p:ext uri="{BB962C8B-B14F-4D97-AF65-F5344CB8AC3E}">
        <p14:creationId xmlns:p14="http://schemas.microsoft.com/office/powerpoint/2010/main" val="406888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災害重要拠点間無線ネットワークを整備​</a:t>
            </a: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61666"/>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621984"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危機事態への迅速かつ的確な対処を行えるように災害</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情報の収集・分析・共有・伝達能力の強化をはじめとする危機管理体制が整備できていること。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6643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2" y="1951888"/>
            <a:ext cx="3621984" cy="471056"/>
          </a:xfrm>
          <a:prstGeom prst="rect">
            <a:avLst/>
          </a:prstGeom>
          <a:noFill/>
          <a:ln>
            <a:noFill/>
          </a:ln>
        </p:spPr>
        <p:txBody>
          <a:bodyPr wrap="square" lIns="144000" tIns="45720" rIns="91440" bIns="4572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a:cs typeface="+mn-lt"/>
              </a:rPr>
              <a:t>災害時に重要拠点間での安定した通信が可能であること。</a:t>
            </a:r>
            <a:endParaRPr kumimoji="0"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50" name="ホームベース 30">
            <a:extLst>
              <a:ext uri="{FF2B5EF4-FFF2-40B4-BE49-F238E27FC236}">
                <a16:creationId xmlns:a16="http://schemas.microsoft.com/office/drawing/2014/main" id="{A398CE64-797F-9DDF-7D30-89F4AADADCD7}"/>
              </a:ext>
            </a:extLst>
          </p:cNvPr>
          <p:cNvSpPr/>
          <p:nvPr/>
        </p:nvSpPr>
        <p:spPr>
          <a:xfrm>
            <a:off x="6702127" y="5208642"/>
            <a:ext cx="1505786"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構築</a:t>
            </a:r>
          </a:p>
        </p:txBody>
      </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marR="0" lvl="2" indent="0" algn="l" defTabSz="914400" rtl="0" eaLnBrk="1" fontAlgn="auto" latinLnBrk="0" hangingPunct="1">
              <a:lnSpc>
                <a:spcPct val="100000"/>
              </a:lnSpc>
              <a:spcBef>
                <a:spcPts val="0"/>
              </a:spcBef>
              <a:spcAft>
                <a:spcPts val="488"/>
              </a:spcAft>
              <a:buClrTx/>
              <a:buSzTx/>
              <a:buFontTx/>
              <a:buNone/>
              <a:tabLst>
                <a:tab pos="294084"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90354" y="3676165"/>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これまでの取組状況</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9" name="テキスト ボックス 68">
            <a:extLst>
              <a:ext uri="{FF2B5EF4-FFF2-40B4-BE49-F238E27FC236}">
                <a16:creationId xmlns:a16="http://schemas.microsoft.com/office/drawing/2014/main" id="{4E2CA566-D794-C915-D83A-17D7DF8FD0CF}"/>
              </a:ext>
            </a:extLst>
          </p:cNvPr>
          <p:cNvSpPr txBox="1"/>
          <p:nvPr/>
        </p:nvSpPr>
        <p:spPr>
          <a:xfrm>
            <a:off x="5969898" y="3405346"/>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2" name="正方形/長方形 1">
            <a:extLst>
              <a:ext uri="{FF2B5EF4-FFF2-40B4-BE49-F238E27FC236}">
                <a16:creationId xmlns:a16="http://schemas.microsoft.com/office/drawing/2014/main" id="{F1609651-B9C4-436D-AA11-9ED54BC7CD9C}"/>
              </a:ext>
            </a:extLst>
          </p:cNvPr>
          <p:cNvSpPr/>
          <p:nvPr/>
        </p:nvSpPr>
        <p:spPr>
          <a:xfrm>
            <a:off x="445009" y="1270800"/>
            <a:ext cx="4212000" cy="930887"/>
          </a:xfrm>
          <a:prstGeom prst="rect">
            <a:avLst/>
          </a:prstGeom>
          <a:noFill/>
          <a:ln w="9525" cap="flat" cmpd="sng" algn="ctr">
            <a:noFill/>
            <a:prstDash val="solid"/>
          </a:ln>
          <a:effectLst/>
        </p:spPr>
        <p:txBody>
          <a:bodyPr lIns="36000" tIns="36000" rIns="36000" bIns="3600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marR="0" lvl="2" indent="-171450" algn="l" defTabSz="4572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大規模災害時、長期間停電やケーブル断線等が発生した場合であっても、災害重要拠点間の安定した通信を確保するため、自営の無線ネットワークを整備する。</a:t>
            </a:r>
          </a:p>
          <a:p>
            <a:pPr marL="171450" marR="0" lvl="2" indent="-171450" algn="l" defTabSz="4572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従来より伝送能力の高い無線装置を導入する事で、伝送能力が大幅に強化され、従来からの防災電話・防災</a:t>
            </a: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FAX</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に加え、防災テレビ会議システムや防災情報システム等のデータ通信が行える。</a:t>
            </a:r>
          </a:p>
          <a:p>
            <a:pPr marL="171450" marR="0" lvl="2" indent="-171450" algn="l" defTabSz="4572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災害時重要拠点間無線ネットワークを伝送路とした防災テレビ会議システムを導入することにより、大規模災害により通信や電力といった社会インフラに被害が発生した場合でも、分庁舎の所属長が庁舎で指揮を執りながら、災害対応の方針を決定する災害対策本部会議に参加できるようにすることで、災害時の意思決定の体制強化を図る。</a:t>
            </a:r>
          </a:p>
          <a:p>
            <a:pPr marL="171450" marR="0" lvl="2" indent="-171450" algn="l" defTabSz="4572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4572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4572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6" name="テキスト ボックス 5">
            <a:extLst>
              <a:ext uri="{FF2B5EF4-FFF2-40B4-BE49-F238E27FC236}">
                <a16:creationId xmlns:a16="http://schemas.microsoft.com/office/drawing/2014/main" id="{7417225D-352E-86D3-4431-B1CD2B1442DF}"/>
              </a:ext>
            </a:extLst>
          </p:cNvPr>
          <p:cNvSpPr txBox="1"/>
          <p:nvPr/>
        </p:nvSpPr>
        <p:spPr>
          <a:xfrm>
            <a:off x="4860000" y="5208642"/>
            <a:ext cx="972000" cy="388386"/>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ネットワーク構築</a:t>
            </a:r>
            <a:endPar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2" name="テキスト ボックス 11">
            <a:extLst>
              <a:ext uri="{FF2B5EF4-FFF2-40B4-BE49-F238E27FC236}">
                <a16:creationId xmlns:a16="http://schemas.microsoft.com/office/drawing/2014/main" id="{FB196387-1073-40FF-098E-F1D37893286A}"/>
              </a:ext>
            </a:extLst>
          </p:cNvPr>
          <p:cNvSpPr txBox="1"/>
          <p:nvPr/>
        </p:nvSpPr>
        <p:spPr>
          <a:xfrm>
            <a:off x="446400" y="3790610"/>
            <a:ext cx="3943183" cy="4462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基本設計作成を実施し、順調に推移</a:t>
            </a:r>
          </a:p>
        </p:txBody>
      </p:sp>
      <p:grpSp>
        <p:nvGrpSpPr>
          <p:cNvPr id="17" name="グループ化 16">
            <a:extLst>
              <a:ext uri="{FF2B5EF4-FFF2-40B4-BE49-F238E27FC236}">
                <a16:creationId xmlns:a16="http://schemas.microsoft.com/office/drawing/2014/main" id="{73DAE2BC-9675-0217-98F5-AD6CD4EEC9C7}"/>
              </a:ext>
            </a:extLst>
          </p:cNvPr>
          <p:cNvGrpSpPr/>
          <p:nvPr/>
        </p:nvGrpSpPr>
        <p:grpSpPr>
          <a:xfrm>
            <a:off x="366913" y="4366952"/>
            <a:ext cx="4037870" cy="2157073"/>
            <a:chOff x="80920" y="3300427"/>
            <a:chExt cx="4502894" cy="2945801"/>
          </a:xfrm>
        </p:grpSpPr>
        <p:pic>
          <p:nvPicPr>
            <p:cNvPr id="20" name="図 19">
              <a:extLst>
                <a:ext uri="{FF2B5EF4-FFF2-40B4-BE49-F238E27FC236}">
                  <a16:creationId xmlns:a16="http://schemas.microsoft.com/office/drawing/2014/main" id="{EBEE2874-5A53-5CD8-2497-31D7F91CB81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73586" y="3901883"/>
              <a:ext cx="1610228" cy="1610228"/>
            </a:xfrm>
            <a:prstGeom prst="rect">
              <a:avLst/>
            </a:prstGeom>
          </p:spPr>
        </p:pic>
        <p:pic>
          <p:nvPicPr>
            <p:cNvPr id="21" name="図 20">
              <a:extLst>
                <a:ext uri="{FF2B5EF4-FFF2-40B4-BE49-F238E27FC236}">
                  <a16:creationId xmlns:a16="http://schemas.microsoft.com/office/drawing/2014/main" id="{DBFBE1EB-2D8C-9CD2-9103-E795285550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920" y="3871707"/>
              <a:ext cx="1742737" cy="1974001"/>
            </a:xfrm>
            <a:prstGeom prst="rect">
              <a:avLst/>
            </a:prstGeom>
          </p:spPr>
        </p:pic>
        <p:pic>
          <p:nvPicPr>
            <p:cNvPr id="26" name="図 25">
              <a:extLst>
                <a:ext uri="{FF2B5EF4-FFF2-40B4-BE49-F238E27FC236}">
                  <a16:creationId xmlns:a16="http://schemas.microsoft.com/office/drawing/2014/main" id="{35229BA8-1E00-5F8B-4F81-DE42547BD48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17351" y="4904680"/>
              <a:ext cx="1341548" cy="1341548"/>
            </a:xfrm>
            <a:prstGeom prst="rect">
              <a:avLst/>
            </a:prstGeom>
          </p:spPr>
        </p:pic>
        <p:pic>
          <p:nvPicPr>
            <p:cNvPr id="28" name="図 27">
              <a:extLst>
                <a:ext uri="{FF2B5EF4-FFF2-40B4-BE49-F238E27FC236}">
                  <a16:creationId xmlns:a16="http://schemas.microsoft.com/office/drawing/2014/main" id="{7FA6D50C-8F08-F8CF-3111-15E6580194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738183">
              <a:off x="1685756" y="3300427"/>
              <a:ext cx="1237560" cy="1237560"/>
            </a:xfrm>
            <a:prstGeom prst="rect">
              <a:avLst/>
            </a:prstGeom>
          </p:spPr>
        </p:pic>
        <p:grpSp>
          <p:nvGrpSpPr>
            <p:cNvPr id="29" name="グループ化 28">
              <a:extLst>
                <a:ext uri="{FF2B5EF4-FFF2-40B4-BE49-F238E27FC236}">
                  <a16:creationId xmlns:a16="http://schemas.microsoft.com/office/drawing/2014/main" id="{9C31A8E0-0058-E257-057D-A7468E95E28A}"/>
                </a:ext>
              </a:extLst>
            </p:cNvPr>
            <p:cNvGrpSpPr/>
            <p:nvPr/>
          </p:nvGrpSpPr>
          <p:grpSpPr>
            <a:xfrm rot="11755006">
              <a:off x="2997937" y="3820148"/>
              <a:ext cx="398272" cy="538530"/>
              <a:chOff x="2856838" y="3384490"/>
              <a:chExt cx="542925" cy="737553"/>
            </a:xfrm>
          </p:grpSpPr>
          <p:sp>
            <p:nvSpPr>
              <p:cNvPr id="41" name="弦 40">
                <a:extLst>
                  <a:ext uri="{FF2B5EF4-FFF2-40B4-BE49-F238E27FC236}">
                    <a16:creationId xmlns:a16="http://schemas.microsoft.com/office/drawing/2014/main" id="{558AE38F-EBF8-E3EF-1DD9-EA2253F2C4F5}"/>
                  </a:ext>
                </a:extLst>
              </p:cNvPr>
              <p:cNvSpPr/>
              <p:nvPr/>
            </p:nvSpPr>
            <p:spPr>
              <a:xfrm>
                <a:off x="2856838" y="3384490"/>
                <a:ext cx="542925" cy="737553"/>
              </a:xfrm>
              <a:prstGeom prst="chord">
                <a:avLst>
                  <a:gd name="adj1" fmla="val 6470643"/>
                  <a:gd name="adj2" fmla="val 15216368"/>
                </a:avLst>
              </a:prstGeom>
              <a:noFill/>
              <a:ln w="412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二等辺三角形 41">
                <a:extLst>
                  <a:ext uri="{FF2B5EF4-FFF2-40B4-BE49-F238E27FC236}">
                    <a16:creationId xmlns:a16="http://schemas.microsoft.com/office/drawing/2014/main" id="{9DE1043D-1F04-B4C4-D6A9-C3FDE655F140}"/>
                  </a:ext>
                </a:extLst>
              </p:cNvPr>
              <p:cNvSpPr/>
              <p:nvPr/>
            </p:nvSpPr>
            <p:spPr>
              <a:xfrm rot="5400000">
                <a:off x="2938877" y="3668384"/>
                <a:ext cx="378845" cy="188997"/>
              </a:xfrm>
              <a:prstGeom prst="triangle">
                <a:avLst>
                  <a:gd name="adj" fmla="val 47624"/>
                </a:avLst>
              </a:prstGeom>
              <a:noFill/>
              <a:ln w="412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3" name="直線コネクタ 42">
                <a:extLst>
                  <a:ext uri="{FF2B5EF4-FFF2-40B4-BE49-F238E27FC236}">
                    <a16:creationId xmlns:a16="http://schemas.microsoft.com/office/drawing/2014/main" id="{1CFFBF0E-A000-3716-A20A-830DEB8B5CAE}"/>
                  </a:ext>
                </a:extLst>
              </p:cNvPr>
              <p:cNvCxnSpPr>
                <a:stCxn id="42" idx="0"/>
              </p:cNvCxnSpPr>
              <p:nvPr/>
            </p:nvCxnSpPr>
            <p:spPr>
              <a:xfrm flipH="1">
                <a:off x="3033802" y="3753881"/>
                <a:ext cx="188996" cy="9002"/>
              </a:xfrm>
              <a:prstGeom prst="line">
                <a:avLst/>
              </a:prstGeom>
              <a:noFill/>
              <a:ln w="41275" cap="flat" cmpd="sng" algn="ctr">
                <a:solidFill>
                  <a:sysClr val="windowText" lastClr="000000"/>
                </a:solidFill>
                <a:prstDash val="solid"/>
                <a:miter lim="800000"/>
                <a:headEnd type="oval"/>
              </a:ln>
              <a:effectLst/>
            </p:spPr>
          </p:cxnSp>
        </p:grpSp>
        <p:grpSp>
          <p:nvGrpSpPr>
            <p:cNvPr id="37" name="グループ化 36">
              <a:extLst>
                <a:ext uri="{FF2B5EF4-FFF2-40B4-BE49-F238E27FC236}">
                  <a16:creationId xmlns:a16="http://schemas.microsoft.com/office/drawing/2014/main" id="{E264067E-BA71-D8C9-9F6E-78799A1B780C}"/>
                </a:ext>
              </a:extLst>
            </p:cNvPr>
            <p:cNvGrpSpPr/>
            <p:nvPr/>
          </p:nvGrpSpPr>
          <p:grpSpPr>
            <a:xfrm rot="813900">
              <a:off x="1218123" y="3503339"/>
              <a:ext cx="398272" cy="538530"/>
              <a:chOff x="2856838" y="3384490"/>
              <a:chExt cx="542925" cy="737553"/>
            </a:xfrm>
          </p:grpSpPr>
          <p:sp>
            <p:nvSpPr>
              <p:cNvPr id="38" name="弦 37">
                <a:extLst>
                  <a:ext uri="{FF2B5EF4-FFF2-40B4-BE49-F238E27FC236}">
                    <a16:creationId xmlns:a16="http://schemas.microsoft.com/office/drawing/2014/main" id="{1E7BBAA0-86ED-3515-FD1F-3EAD79D43BCF}"/>
                  </a:ext>
                </a:extLst>
              </p:cNvPr>
              <p:cNvSpPr/>
              <p:nvPr/>
            </p:nvSpPr>
            <p:spPr>
              <a:xfrm>
                <a:off x="2856838" y="3384490"/>
                <a:ext cx="542925" cy="737553"/>
              </a:xfrm>
              <a:prstGeom prst="chord">
                <a:avLst>
                  <a:gd name="adj1" fmla="val 6470643"/>
                  <a:gd name="adj2" fmla="val 15216368"/>
                </a:avLst>
              </a:prstGeom>
              <a:noFill/>
              <a:ln w="412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二等辺三角形 38">
                <a:extLst>
                  <a:ext uri="{FF2B5EF4-FFF2-40B4-BE49-F238E27FC236}">
                    <a16:creationId xmlns:a16="http://schemas.microsoft.com/office/drawing/2014/main" id="{76400A55-9751-A8F0-7181-6406FDF690B3}"/>
                  </a:ext>
                </a:extLst>
              </p:cNvPr>
              <p:cNvSpPr/>
              <p:nvPr/>
            </p:nvSpPr>
            <p:spPr>
              <a:xfrm rot="5400000">
                <a:off x="2938877" y="3668384"/>
                <a:ext cx="378845" cy="188997"/>
              </a:xfrm>
              <a:prstGeom prst="triangle">
                <a:avLst>
                  <a:gd name="adj" fmla="val 47624"/>
                </a:avLst>
              </a:prstGeom>
              <a:noFill/>
              <a:ln w="412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0" name="直線コネクタ 39">
                <a:extLst>
                  <a:ext uri="{FF2B5EF4-FFF2-40B4-BE49-F238E27FC236}">
                    <a16:creationId xmlns:a16="http://schemas.microsoft.com/office/drawing/2014/main" id="{AA5097CB-8E36-1B44-961B-F470F0301CF4}"/>
                  </a:ext>
                </a:extLst>
              </p:cNvPr>
              <p:cNvCxnSpPr>
                <a:stCxn id="39" idx="0"/>
              </p:cNvCxnSpPr>
              <p:nvPr/>
            </p:nvCxnSpPr>
            <p:spPr>
              <a:xfrm flipH="1">
                <a:off x="3033802" y="3753881"/>
                <a:ext cx="188996" cy="9002"/>
              </a:xfrm>
              <a:prstGeom prst="line">
                <a:avLst/>
              </a:prstGeom>
              <a:noFill/>
              <a:ln w="41275" cap="flat" cmpd="sng" algn="ctr">
                <a:solidFill>
                  <a:sysClr val="windowText" lastClr="000000"/>
                </a:solidFill>
                <a:prstDash val="solid"/>
                <a:miter lim="800000"/>
                <a:headEnd type="oval"/>
              </a:ln>
              <a:effectLst/>
            </p:spPr>
          </p:cxnSp>
        </p:grpSp>
      </p:grpSp>
      <p:sp>
        <p:nvSpPr>
          <p:cNvPr id="45" name="ホームベース 30">
            <a:extLst>
              <a:ext uri="{FF2B5EF4-FFF2-40B4-BE49-F238E27FC236}">
                <a16:creationId xmlns:a16="http://schemas.microsoft.com/office/drawing/2014/main" id="{A00CDF54-EB12-92E5-9012-E28D2D7333FE}"/>
              </a:ext>
            </a:extLst>
          </p:cNvPr>
          <p:cNvSpPr/>
          <p:nvPr/>
        </p:nvSpPr>
        <p:spPr>
          <a:xfrm>
            <a:off x="6127032" y="5208641"/>
            <a:ext cx="571258"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調達</a:t>
            </a:r>
          </a:p>
        </p:txBody>
      </p:sp>
      <p:graphicFrame>
        <p:nvGraphicFramePr>
          <p:cNvPr id="47" name="Table 4">
            <a:extLst>
              <a:ext uri="{FF2B5EF4-FFF2-40B4-BE49-F238E27FC236}">
                <a16:creationId xmlns:a16="http://schemas.microsoft.com/office/drawing/2014/main" id="{2C1D8BCA-E240-D6ED-9996-07B71C721D37}"/>
              </a:ext>
            </a:extLst>
          </p:cNvPr>
          <p:cNvGraphicFramePr>
            <a:graphicFrameLocks noGrp="1"/>
          </p:cNvGraphicFramePr>
          <p:nvPr>
            <p:extLst>
              <p:ext uri="{D42A27DB-BD31-4B8C-83A1-F6EECF244321}">
                <p14:modId xmlns:p14="http://schemas.microsoft.com/office/powerpoint/2010/main" val="1372405913"/>
              </p:ext>
            </p:extLst>
          </p:nvPr>
        </p:nvGraphicFramePr>
        <p:xfrm>
          <a:off x="5980650" y="2687843"/>
          <a:ext cx="3625665" cy="1473036"/>
        </p:xfrm>
        <a:graphic>
          <a:graphicData uri="http://schemas.openxmlformats.org/drawingml/2006/table">
            <a:tbl>
              <a:tblPr firstRow="1" bandRow="1">
                <a:tableStyleId>{5C22544A-7EE6-4342-B048-85BDC9FD1C3A}</a:tableStyleId>
              </a:tblPr>
              <a:tblGrid>
                <a:gridCol w="1254477">
                  <a:extLst>
                    <a:ext uri="{9D8B030D-6E8A-4147-A177-3AD203B41FA5}">
                      <a16:colId xmlns:a16="http://schemas.microsoft.com/office/drawing/2014/main" val="3689004822"/>
                    </a:ext>
                  </a:extLst>
                </a:gridCol>
                <a:gridCol w="2371188">
                  <a:extLst>
                    <a:ext uri="{9D8B030D-6E8A-4147-A177-3AD203B41FA5}">
                      <a16:colId xmlns:a16="http://schemas.microsoft.com/office/drawing/2014/main" val="3110117265"/>
                    </a:ext>
                  </a:extLst>
                </a:gridCol>
              </a:tblGrid>
              <a:tr h="335182">
                <a:tc>
                  <a:txBody>
                    <a:bodyPr/>
                    <a:lstStyle/>
                    <a:p>
                      <a:pPr lvl="0">
                        <a:buNone/>
                      </a:pPr>
                      <a:r>
                        <a:rPr lang="en-US" sz="900" b="0">
                          <a:solidFill>
                            <a:schemeClr val="bg1"/>
                          </a:solidFill>
                          <a:latin typeface="Yu Gothic UI"/>
                        </a:rPr>
                        <a:t>2023</a:t>
                      </a:r>
                      <a:r>
                        <a:rPr lang="ja-JP" altLang="en-US" sz="900" b="0">
                          <a:solidFill>
                            <a:schemeClr val="bg1"/>
                          </a:solidFill>
                          <a:latin typeface="Yu Gothic UI"/>
                        </a:rPr>
                        <a:t>年度現在</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900" b="0">
                          <a:solidFill>
                            <a:schemeClr val="tx1"/>
                          </a:solidFill>
                          <a:latin typeface="Yu Gothic UI" panose="020B0500000000000000" pitchFamily="50" charset="-128"/>
                          <a:ea typeface="Yu Gothic UI" panose="020B0500000000000000" pitchFamily="50" charset="-128"/>
                        </a:rPr>
                        <a:t>基本設計完成</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279988684"/>
                  </a:ext>
                </a:extLst>
              </a:tr>
              <a:tr h="467490">
                <a:tc>
                  <a:txBody>
                    <a:bodyPr/>
                    <a:lstStyle/>
                    <a:p>
                      <a:pPr lvl="0">
                        <a:buNone/>
                      </a:pPr>
                      <a:r>
                        <a:rPr lang="en-US" sz="900" b="0">
                          <a:solidFill>
                            <a:schemeClr val="bg1"/>
                          </a:solidFill>
                          <a:latin typeface="Yu Gothic UI"/>
                        </a:rPr>
                        <a:t>2024</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latin typeface="Yu Gothic UI" panose="020B0500000000000000" pitchFamily="50" charset="-128"/>
                          <a:ea typeface="Yu Gothic UI" panose="020B0500000000000000" pitchFamily="50" charset="-128"/>
                        </a:rPr>
                        <a:t>構築</a:t>
                      </a:r>
                      <a:r>
                        <a:rPr kumimoji="1" lang="zh-TW" altLang="en-US" sz="900">
                          <a:solidFill>
                            <a:schemeClr val="tx1"/>
                          </a:solidFill>
                          <a:latin typeface="Yu Gothic UI" panose="020B0500000000000000" pitchFamily="50" charset="-128"/>
                          <a:ea typeface="Yu Gothic UI" panose="020B0500000000000000" pitchFamily="50" charset="-128"/>
                        </a:rPr>
                        <a:t>事業者決定</a:t>
                      </a:r>
                      <a:r>
                        <a:rPr kumimoji="1" lang="ja-JP" altLang="en-US" sz="900">
                          <a:solidFill>
                            <a:schemeClr val="tx1"/>
                          </a:solidFill>
                          <a:latin typeface="Yu Gothic UI" panose="020B0500000000000000" pitchFamily="50" charset="-128"/>
                          <a:ea typeface="Yu Gothic UI" panose="020B0500000000000000" pitchFamily="50" charset="-128"/>
                        </a:rPr>
                        <a:t>・実施設計完了</a:t>
                      </a:r>
                      <a:endParaRPr kumimoji="1" lang="zh-TW" altLang="en-US" sz="900">
                        <a:solidFill>
                          <a:schemeClr val="tx1"/>
                        </a:solidFill>
                        <a:latin typeface="Yu Gothic UI" panose="020B0500000000000000" pitchFamily="50" charset="-128"/>
                        <a:ea typeface="Yu Gothic UI" panose="020B05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660173733"/>
                  </a:ext>
                </a:extLst>
              </a:tr>
              <a:tr h="335182">
                <a:tc>
                  <a:txBody>
                    <a:bodyPr/>
                    <a:lstStyle/>
                    <a:p>
                      <a:pPr lvl="0">
                        <a:buNone/>
                      </a:pPr>
                      <a:r>
                        <a:rPr lang="en-US" sz="900" b="0">
                          <a:solidFill>
                            <a:schemeClr val="bg1"/>
                          </a:solidFill>
                          <a:latin typeface="Yu Gothic UI"/>
                        </a:rPr>
                        <a:t>2025</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a:lnSpc>
                          <a:spcPct val="100000"/>
                        </a:lnSpc>
                        <a:spcBef>
                          <a:spcPts val="0"/>
                        </a:spcBef>
                        <a:spcAft>
                          <a:spcPts val="0"/>
                        </a:spcAft>
                        <a:buNone/>
                      </a:pPr>
                      <a:r>
                        <a:rPr lang="ja-JP" altLang="en-US" sz="900" b="0" i="0" u="none" strike="noStrike" noProof="0">
                          <a:solidFill>
                            <a:schemeClr val="tx1"/>
                          </a:solidFill>
                          <a:latin typeface="Yu Gothic UI"/>
                          <a:ea typeface="+mn-ea"/>
                        </a:rPr>
                        <a:t>災害重要拠点間無線ネットワーク整備完了</a:t>
                      </a:r>
                      <a:endParaRPr lang="en-US"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816512471"/>
                  </a:ext>
                </a:extLst>
              </a:tr>
              <a:tr h="335182">
                <a:tc>
                  <a:txBody>
                    <a:bodyPr/>
                    <a:lstStyle/>
                    <a:p>
                      <a:pPr lvl="0">
                        <a:buNone/>
                      </a:pPr>
                      <a:r>
                        <a:rPr lang="en-US" sz="900" b="0">
                          <a:solidFill>
                            <a:schemeClr val="bg1"/>
                          </a:solidFill>
                          <a:latin typeface="Yu Gothic UI"/>
                        </a:rPr>
                        <a:t>2026</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lvl="0" algn="l">
                        <a:buNone/>
                      </a:pPr>
                      <a:r>
                        <a:rPr lang="ja-JP" altLang="en-US" sz="900" dirty="0"/>
                        <a:t>－</a:t>
                      </a:r>
                      <a:endParaRPr lang="en-US"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926363888"/>
                  </a:ext>
                </a:extLst>
              </a:tr>
            </a:tbl>
          </a:graphicData>
        </a:graphic>
      </p:graphicFrame>
      <p:graphicFrame>
        <p:nvGraphicFramePr>
          <p:cNvPr id="5" name="表 4">
            <a:extLst>
              <a:ext uri="{FF2B5EF4-FFF2-40B4-BE49-F238E27FC236}">
                <a16:creationId xmlns:a16="http://schemas.microsoft.com/office/drawing/2014/main" id="{BFB5AF81-3FC8-F580-E916-205B5E696789}"/>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8058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新・港湾情報</a:t>
            </a:r>
            <a:r>
              <a:rPr kumimoji="0" lang="ja-JP" altLang="en-US" sz="2000" b="1" i="0" u="none" strike="noStrike" kern="1200" cap="none" spc="0" normalizeH="0" baseline="0" noProof="0">
                <a:ln>
                  <a:noFill/>
                </a:ln>
                <a:solidFill>
                  <a:srgbClr val="AF1932"/>
                </a:solidFill>
                <a:effectLst/>
                <a:uLnTx/>
                <a:uFillTx/>
                <a:latin typeface="Yu Gothic UI"/>
                <a:ea typeface="Yu Gothic UI"/>
                <a:cs typeface="+mn-cs"/>
              </a:rPr>
              <a:t>システム「</a:t>
            </a:r>
            <a:r>
              <a:rPr kumimoji="0" lang="en-US" altLang="ja-JP" sz="2000" b="1" i="0" u="none" strike="noStrike" kern="1200" cap="none" spc="0" normalizeH="0" baseline="0" noProof="0">
                <a:ln>
                  <a:noFill/>
                </a:ln>
                <a:solidFill>
                  <a:srgbClr val="AF1932"/>
                </a:solidFill>
                <a:effectLst/>
                <a:uLnTx/>
                <a:uFillTx/>
                <a:latin typeface="Yu Gothic UI"/>
                <a:ea typeface="Yu Gothic UI"/>
                <a:cs typeface="+mn-cs"/>
              </a:rPr>
              <a:t>CONPAS</a:t>
            </a:r>
            <a:r>
              <a:rPr kumimoji="0" lang="ja-JP" altLang="en-US" sz="2000" b="1" i="0" u="none" strike="noStrike" kern="1200" cap="none" spc="0" normalizeH="0" baseline="0" noProof="0">
                <a:ln>
                  <a:noFill/>
                </a:ln>
                <a:solidFill>
                  <a:srgbClr val="AF1932"/>
                </a:solidFill>
                <a:effectLst/>
                <a:uLnTx/>
                <a:uFillTx/>
                <a:latin typeface="Yu Gothic UI"/>
                <a:ea typeface="Yu Gothic UI"/>
                <a:cs typeface="+mn-cs"/>
              </a:rPr>
              <a:t>」</a:t>
            </a: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の導入</a:t>
            </a:r>
            <a:endParaRPr kumimoji="0" lang="en-US" altLang="ja-JP"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によりコンテナ物流の効率化及び生産性を向上</a:t>
            </a: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169297"/>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404292"/>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404292"/>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404292"/>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45200"/>
            <a:ext cx="3552120"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en-US" altLang="ja-JP" sz="1100" b="1" i="0" u="none" strike="noStrike" kern="1200" cap="none" spc="0" normalizeH="0" baseline="0" noProof="0">
                <a:ln>
                  <a:noFill/>
                </a:ln>
                <a:solidFill>
                  <a:srgbClr val="000000"/>
                </a:solidFill>
                <a:effectLst/>
                <a:uLnTx/>
                <a:uFillTx/>
                <a:latin typeface="Yu Gothic UI"/>
                <a:ea typeface="Yu Gothic UI"/>
                <a:cs typeface="+mn-cs"/>
              </a:rPr>
              <a:t>CONPAS</a:t>
            </a: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が大阪港のコンテナターミナルに導入され、</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ゲート処理時間やコンテナ車両のターミナル滞在時間の</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短縮などにより、コンテナターミナル周辺道路における</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コンテナ車両の滞留が解消されていること。</a:t>
            </a: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9398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688703"/>
            <a:ext cx="972000" cy="114940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103466"/>
            <a:ext cx="3552120"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en-US" altLang="ja-JP" sz="1100" b="1" i="0" u="none" strike="noStrike" kern="1200" cap="none" spc="0" normalizeH="0" baseline="0" noProof="0">
                <a:ln>
                  <a:noFill/>
                </a:ln>
                <a:solidFill>
                  <a:srgbClr val="000000"/>
                </a:solidFill>
                <a:effectLst/>
                <a:uLnTx/>
                <a:uFillTx/>
                <a:latin typeface="Yu Gothic UI"/>
                <a:ea typeface="Yu Gothic UI"/>
                <a:cs typeface="+mn-cs"/>
              </a:rPr>
              <a:t>CONPAS</a:t>
            </a: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利用者の増加により、繁忙期に発生する</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夢洲の幹線道路におけるコンテナ車両の滞留の解消を図ること。</a:t>
            </a: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64085"/>
            <a:ext cx="972000" cy="54944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79779" y="5204393"/>
            <a:ext cx="3934823" cy="1048439"/>
          </a:xfrm>
          <a:prstGeom prst="rect">
            <a:avLst/>
          </a:prstGeom>
          <a:noFill/>
          <a:ln w="9525" cap="flat" cmpd="sng" algn="ctr">
            <a:noFill/>
            <a:prstDash val="solid"/>
          </a:ln>
          <a:effectLst/>
        </p:spPr>
        <p:txBody>
          <a:bodyPr lIns="29250" tIns="29250" rIns="29250" bIns="29250" rtlCol="0" anchor="t">
            <a:noAutofit/>
          </a:bodyPr>
          <a:lstStyle/>
          <a:p>
            <a:pPr marL="0" marR="0" lvl="2" indent="0" algn="l" defTabSz="914400" rtl="0" eaLnBrk="1" fontAlgn="auto" latinLnBrk="0" hangingPunct="1">
              <a:lnSpc>
                <a:spcPct val="100000"/>
              </a:lnSpc>
              <a:spcBef>
                <a:spcPts val="0"/>
              </a:spcBef>
              <a:spcAft>
                <a:spcPts val="488"/>
              </a:spcAft>
              <a:buClrTx/>
              <a:buSzTx/>
              <a:buFontTx/>
              <a:buNone/>
              <a:tabLst>
                <a:tab pos="294084"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3708000"/>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これまでの取組状況</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0" y="2854113"/>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夢洲のコンテナターミナルにおける</a:t>
            </a:r>
            <a:r>
              <a:rPr kumimoji="0" lang="en-US" altLang="ja-JP" sz="1100" b="1" i="0" u="none" strike="noStrike" kern="1200" cap="none" spc="0" normalizeH="0" baseline="0" noProof="0">
                <a:ln>
                  <a:noFill/>
                </a:ln>
                <a:solidFill>
                  <a:srgbClr val="000000"/>
                </a:solidFill>
                <a:effectLst/>
                <a:uLnTx/>
                <a:uFillTx/>
                <a:latin typeface="Yu Gothic UI"/>
                <a:ea typeface="Yu Gothic UI"/>
                <a:cs typeface="+mn-cs"/>
              </a:rPr>
              <a:t>CONPAS</a:t>
            </a: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の利用者の拡大</a:t>
            </a:r>
          </a:p>
        </p:txBody>
      </p:sp>
      <p:sp>
        <p:nvSpPr>
          <p:cNvPr id="5" name="正方形/長方形 4">
            <a:extLst>
              <a:ext uri="{FF2B5EF4-FFF2-40B4-BE49-F238E27FC236}">
                <a16:creationId xmlns:a16="http://schemas.microsoft.com/office/drawing/2014/main" id="{84F700A6-2D66-F013-9639-475F74BAB75E}"/>
              </a:ext>
            </a:extLst>
          </p:cNvPr>
          <p:cNvSpPr/>
          <p:nvPr/>
        </p:nvSpPr>
        <p:spPr>
          <a:xfrm>
            <a:off x="446399" y="1270800"/>
            <a:ext cx="4212000" cy="859280"/>
          </a:xfrm>
          <a:prstGeom prst="rect">
            <a:avLst/>
          </a:prstGeom>
          <a:noFill/>
          <a:ln w="9525" cap="flat" cmpd="sng" algn="ctr">
            <a:noFill/>
            <a:prstDash val="solid"/>
          </a:ln>
          <a:effectLst/>
        </p:spPr>
        <p:txBody>
          <a:bodyPr lIns="33231" tIns="33231" rIns="33231" bIns="33231" rtlCol="0" anchor="t">
            <a:noAutofit/>
          </a:bodyPr>
          <a:lstStyle/>
          <a:p>
            <a:pPr marL="158115" marR="0" lvl="2" indent="-158115" algn="l" defTabSz="914400" rtl="0" eaLnBrk="1" fontAlgn="auto" latinLnBrk="0" hangingPunct="1">
              <a:lnSpc>
                <a:spcPts val="1292"/>
              </a:lnSpc>
              <a:spcBef>
                <a:spcPts val="0"/>
              </a:spcBef>
              <a:spcAft>
                <a:spcPts val="554"/>
              </a:spcAft>
              <a:buClrTx/>
              <a:buSzTx/>
              <a:buFont typeface="Arial" panose="020B0604020202020204" pitchFamily="34" charset="0"/>
              <a:buChar char="•"/>
              <a:tabLst>
                <a:tab pos="334116" algn="l"/>
              </a:tabLst>
              <a:defRPr/>
            </a:pPr>
            <a:r>
              <a:rPr kumimoji="0" lang="ja-JP" altLang="en-US" sz="1100" b="0" i="0" u="none" strike="noStrike" kern="1200" cap="none" spc="0" normalizeH="0" baseline="0" noProof="0">
                <a:ln>
                  <a:noFill/>
                </a:ln>
                <a:solidFill>
                  <a:srgbClr val="000000"/>
                </a:solidFill>
                <a:effectLst/>
                <a:uLnTx/>
                <a:uFillTx/>
                <a:latin typeface="Source Sans Pro"/>
                <a:ea typeface="Yu Gothic UI"/>
                <a:cs typeface="+mn-cs"/>
              </a:rPr>
              <a:t>大阪港では、道路上にコンテナターミナル入場待ち車両の滞留が発生することがあるため、国土交通省が開発した新しい港湾情報システム「</a:t>
            </a:r>
            <a:r>
              <a:rPr kumimoji="0" lang="en-US" altLang="ja-JP" sz="1100" b="0" i="0" u="none" strike="noStrike" kern="1200" cap="none" spc="0" normalizeH="0" baseline="0" noProof="0">
                <a:ln>
                  <a:noFill/>
                </a:ln>
                <a:solidFill>
                  <a:srgbClr val="000000"/>
                </a:solidFill>
                <a:effectLst/>
                <a:uLnTx/>
                <a:uFillTx/>
                <a:latin typeface="Source Sans Pro"/>
                <a:ea typeface="Yu Gothic UI"/>
                <a:cs typeface="+mn-cs"/>
              </a:rPr>
              <a:t>CONPAS</a:t>
            </a:r>
            <a:r>
              <a:rPr kumimoji="0" lang="ja-JP" altLang="en-US" sz="1100" b="0" i="0" u="none" strike="noStrike" kern="1200" cap="none" spc="0" normalizeH="0" baseline="0" noProof="0">
                <a:ln>
                  <a:noFill/>
                </a:ln>
                <a:solidFill>
                  <a:srgbClr val="000000"/>
                </a:solidFill>
                <a:effectLst/>
                <a:uLnTx/>
                <a:uFillTx/>
                <a:latin typeface="Source Sans Pro"/>
                <a:ea typeface="Yu Gothic UI"/>
                <a:cs typeface="+mn-cs"/>
              </a:rPr>
              <a:t>」（</a:t>
            </a:r>
            <a:r>
              <a:rPr kumimoji="0" lang="en-US" altLang="ja-JP" sz="1100" b="0" i="0" u="none" strike="noStrike" kern="1200" cap="none" spc="0" normalizeH="0" baseline="0" noProof="0">
                <a:ln>
                  <a:noFill/>
                </a:ln>
                <a:solidFill>
                  <a:srgbClr val="000000"/>
                </a:solidFill>
                <a:effectLst/>
                <a:uLnTx/>
                <a:uFillTx/>
                <a:latin typeface="Source Sans Pro"/>
                <a:ea typeface="Yu Gothic UI"/>
                <a:cs typeface="+mn-cs"/>
              </a:rPr>
              <a:t>※</a:t>
            </a:r>
            <a:r>
              <a:rPr kumimoji="0" lang="ja-JP" altLang="en-US" sz="1100" b="0" i="0" u="none" strike="noStrike" kern="1200" cap="none" spc="0" normalizeH="0" baseline="0" noProof="0">
                <a:ln>
                  <a:noFill/>
                </a:ln>
                <a:solidFill>
                  <a:srgbClr val="000000"/>
                </a:solidFill>
                <a:effectLst/>
                <a:uLnTx/>
                <a:uFillTx/>
                <a:latin typeface="Source Sans Pro"/>
                <a:ea typeface="Yu Gothic UI"/>
                <a:cs typeface="+mn-cs"/>
              </a:rPr>
              <a:t>）の導入に向けて、近畿地方整備局と阪神国際港湾株式会社とともに取り組み、コンテナ車両のターミナルのゲート前混雑の解消やターミナル滞在時間の短縮を図り、コンテナ物流の効率化と生産性向上をめざす。</a:t>
            </a:r>
            <a:endParaRPr kumimoji="0" lang="en-US" altLang="ja-JP" sz="1100" b="0" i="0" u="none" strike="noStrike" kern="1200" cap="none" spc="0" normalizeH="0" baseline="0" noProof="0">
              <a:ln>
                <a:noFill/>
              </a:ln>
              <a:solidFill>
                <a:srgbClr val="000000"/>
              </a:solidFill>
              <a:effectLst/>
              <a:uLnTx/>
              <a:uFillTx/>
              <a:latin typeface="Source Sans Pro"/>
              <a:ea typeface="Yu Gothic UI"/>
              <a:cs typeface="+mn-cs"/>
            </a:endParaRPr>
          </a:p>
          <a:p>
            <a:pPr marL="158115" marR="0" lvl="2" indent="-158115" algn="l" defTabSz="914400" rtl="0" eaLnBrk="1" fontAlgn="auto" latinLnBrk="0" hangingPunct="1">
              <a:lnSpc>
                <a:spcPts val="1292"/>
              </a:lnSpc>
              <a:spcBef>
                <a:spcPts val="0"/>
              </a:spcBef>
              <a:spcAft>
                <a:spcPts val="554"/>
              </a:spcAft>
              <a:buClrTx/>
              <a:buSzTx/>
              <a:buFont typeface="Arial" panose="020B0604020202020204" pitchFamily="34" charset="0"/>
              <a:buChar char="•"/>
              <a:tabLst>
                <a:tab pos="334116" algn="l"/>
              </a:tabLst>
              <a:defRPr/>
            </a:pPr>
            <a:r>
              <a:rPr kumimoji="0" lang="ja-JP" altLang="en-US" sz="1100" b="0" i="0" u="none" strike="noStrike" kern="1200" cap="none" spc="0" normalizeH="0" baseline="0" noProof="0">
                <a:ln>
                  <a:noFill/>
                </a:ln>
                <a:solidFill>
                  <a:srgbClr val="000000"/>
                </a:solidFill>
                <a:effectLst/>
                <a:uLnTx/>
                <a:uFillTx/>
                <a:latin typeface="Source Sans Pro"/>
                <a:ea typeface="Yu Gothic UI"/>
                <a:cs typeface="+mn-cs"/>
              </a:rPr>
              <a:t>また、</a:t>
            </a:r>
            <a:r>
              <a:rPr kumimoji="0" lang="en-US" altLang="ja-JP" sz="1100" b="0" i="0" u="none" strike="noStrike" kern="1200" cap="none" spc="0" normalizeH="0" baseline="0" noProof="0">
                <a:ln>
                  <a:noFill/>
                </a:ln>
                <a:solidFill>
                  <a:srgbClr val="000000"/>
                </a:solidFill>
                <a:effectLst/>
                <a:uLnTx/>
                <a:uFillTx/>
                <a:latin typeface="Source Sans Pro"/>
                <a:ea typeface="Yu Gothic UI"/>
                <a:cs typeface="+mn-cs"/>
              </a:rPr>
              <a:t>CONPAS</a:t>
            </a:r>
            <a:r>
              <a:rPr kumimoji="0" lang="ja-JP" altLang="en-US" sz="1100" b="0" i="0" u="none" strike="noStrike" kern="1200" cap="none" spc="0" normalizeH="0" baseline="0" noProof="0">
                <a:ln>
                  <a:noFill/>
                </a:ln>
                <a:solidFill>
                  <a:srgbClr val="000000"/>
                </a:solidFill>
                <a:effectLst/>
                <a:uLnTx/>
                <a:uFillTx/>
                <a:latin typeface="Source Sans Pro"/>
                <a:ea typeface="Yu Gothic UI"/>
                <a:cs typeface="+mn-cs"/>
              </a:rPr>
              <a:t>と自社システムを接続する事業者への支援や、</a:t>
            </a:r>
            <a:r>
              <a:rPr kumimoji="0" lang="ja-JP" altLang="en-US" sz="1100" b="0" i="0" u="none" strike="noStrike" kern="1200" cap="none" spc="0" normalizeH="0" baseline="0" noProof="0">
                <a:ln>
                  <a:noFill/>
                </a:ln>
                <a:solidFill>
                  <a:srgbClr val="000000"/>
                </a:solidFill>
                <a:effectLst/>
                <a:uLnTx/>
                <a:uFillTx/>
                <a:latin typeface="Avenir Next LT Pro"/>
                <a:ea typeface="Yu Gothic UI"/>
                <a:cs typeface="+mn-cs"/>
              </a:rPr>
              <a:t>阪神国際港湾株式会社と連携して</a:t>
            </a:r>
            <a:r>
              <a:rPr kumimoji="0" lang="ja-JP" altLang="en-US" sz="1100" b="0" i="0" u="none" strike="noStrike" kern="1200" cap="none" spc="0" normalizeH="0" baseline="0" noProof="0">
                <a:ln>
                  <a:noFill/>
                </a:ln>
                <a:solidFill>
                  <a:srgbClr val="000000"/>
                </a:solidFill>
                <a:effectLst/>
                <a:uLnTx/>
                <a:uFillTx/>
                <a:latin typeface="Source Sans Pro"/>
                <a:ea typeface="Yu Gothic UI"/>
                <a:cs typeface="+mn-cs"/>
              </a:rPr>
              <a:t>専用携帯端末のドライバーへの貸与など、</a:t>
            </a:r>
            <a:r>
              <a:rPr kumimoji="0" lang="en-US" altLang="ja-JP" sz="1100" b="0" i="0" u="none" strike="noStrike" kern="1200" cap="none" spc="0" normalizeH="0" baseline="0" noProof="0">
                <a:ln>
                  <a:noFill/>
                </a:ln>
                <a:solidFill>
                  <a:srgbClr val="000000"/>
                </a:solidFill>
                <a:effectLst/>
                <a:uLnTx/>
                <a:uFillTx/>
                <a:latin typeface="Source Sans Pro"/>
                <a:ea typeface="Yu Gothic UI"/>
                <a:cs typeface="+mn-cs"/>
              </a:rPr>
              <a:t>CONPAS</a:t>
            </a:r>
            <a:r>
              <a:rPr kumimoji="0" lang="ja-JP" altLang="en-US" sz="1100" b="0" i="0" u="none" strike="noStrike" kern="1200" cap="none" spc="0" normalizeH="0" baseline="0" noProof="0">
                <a:ln>
                  <a:noFill/>
                </a:ln>
                <a:solidFill>
                  <a:srgbClr val="000000"/>
                </a:solidFill>
                <a:effectLst/>
                <a:uLnTx/>
                <a:uFillTx/>
                <a:latin typeface="Source Sans Pro"/>
                <a:ea typeface="Yu Gothic UI"/>
                <a:cs typeface="+mn-cs"/>
              </a:rPr>
              <a:t>の利用拡大の取組も行う。</a:t>
            </a:r>
            <a:endParaRPr kumimoji="0" lang="en-US" altLang="ja-JP" sz="1100" b="0" i="0" u="none" strike="noStrike" kern="1200" cap="none" spc="0" normalizeH="0" baseline="0" noProof="0">
              <a:ln>
                <a:noFill/>
              </a:ln>
              <a:solidFill>
                <a:srgbClr val="000000"/>
              </a:solidFill>
              <a:effectLst/>
              <a:uLnTx/>
              <a:uFillTx/>
              <a:latin typeface="Source Sans Pro"/>
              <a:ea typeface="Yu Gothic UI"/>
              <a:cs typeface="+mn-cs"/>
            </a:endParaRPr>
          </a:p>
          <a:p>
            <a:pPr marL="158115" marR="0" lvl="2" indent="-158115" algn="l" defTabSz="914400" rtl="0" eaLnBrk="1" fontAlgn="auto" latinLnBrk="0" hangingPunct="1">
              <a:lnSpc>
                <a:spcPts val="1292"/>
              </a:lnSpc>
              <a:spcBef>
                <a:spcPts val="0"/>
              </a:spcBef>
              <a:spcAft>
                <a:spcPts val="554"/>
              </a:spcAft>
              <a:buClrTx/>
              <a:buSzTx/>
              <a:buFont typeface="Arial" panose="020B0604020202020204" pitchFamily="34" charset="0"/>
              <a:buChar char="•"/>
              <a:tabLst>
                <a:tab pos="334116" algn="l"/>
              </a:tabLst>
              <a:defRPr/>
            </a:pPr>
            <a:endParaRPr kumimoji="0" lang="en-US" altLang="ja-JP" sz="1100" b="0" i="0" u="none" strike="noStrike" kern="1200" cap="none" spc="0" normalizeH="0" baseline="0" noProof="0">
              <a:ln>
                <a:noFill/>
              </a:ln>
              <a:solidFill>
                <a:srgbClr val="000000"/>
              </a:solidFill>
              <a:effectLst/>
              <a:uLnTx/>
              <a:uFillTx/>
              <a:latin typeface="Source Sans Pro" panose="020B0503030403020204" pitchFamily="34" charset="0"/>
              <a:ea typeface="Yu Gothic UI"/>
              <a:cs typeface="+mn-cs"/>
            </a:endParaRPr>
          </a:p>
          <a:p>
            <a:pPr marL="0" marR="0" lvl="2" indent="0" algn="l" defTabSz="914400" rtl="0" eaLnBrk="1" fontAlgn="auto" latinLnBrk="0" hangingPunct="1">
              <a:lnSpc>
                <a:spcPts val="1292"/>
              </a:lnSpc>
              <a:spcBef>
                <a:spcPts val="0"/>
              </a:spcBef>
              <a:spcAft>
                <a:spcPts val="554"/>
              </a:spcAft>
              <a:buClrTx/>
              <a:buSzTx/>
              <a:buFontTx/>
              <a:buNone/>
              <a:tabLst>
                <a:tab pos="334116" algn="l"/>
              </a:tabLst>
              <a:defRPr/>
            </a:pPr>
            <a:r>
              <a:rPr kumimoji="0" lang="ja-JP" altLang="en-US" sz="1100" b="0" i="0" u="none" strike="noStrike" kern="1200" cap="none" spc="0" normalizeH="0" baseline="0" noProof="0">
                <a:ln>
                  <a:noFill/>
                </a:ln>
                <a:solidFill>
                  <a:srgbClr val="000000"/>
                </a:solidFill>
                <a:effectLst/>
                <a:uLnTx/>
                <a:uFillTx/>
                <a:latin typeface="Yu Gothic UI"/>
                <a:ea typeface="Yu Gothic UI"/>
                <a:cs typeface="+mn-cs"/>
              </a:rPr>
              <a:t>   </a:t>
            </a:r>
            <a:r>
              <a:rPr kumimoji="0" lang="en-US" altLang="ja-JP" sz="1100" b="0" i="0" u="none" strike="noStrike" kern="1200" cap="none" spc="0" normalizeH="0" baseline="0" noProof="0">
                <a:ln>
                  <a:noFill/>
                </a:ln>
                <a:solidFill>
                  <a:srgbClr val="000000"/>
                </a:solidFill>
                <a:effectLst/>
                <a:uLnTx/>
                <a:uFillTx/>
                <a:latin typeface="Yu Gothic UI"/>
                <a:ea typeface="Yu Gothic UI"/>
                <a:cs typeface="+mn-cs"/>
              </a:rPr>
              <a:t>※</a:t>
            </a:r>
            <a:r>
              <a:rPr kumimoji="0" lang="en-US" altLang="ja-JP" sz="1100" b="0" i="0" u="sng" strike="noStrike" kern="1200" cap="none" spc="0" normalizeH="0" baseline="0" noProof="0">
                <a:ln>
                  <a:noFill/>
                </a:ln>
                <a:solidFill>
                  <a:srgbClr val="000000"/>
                </a:solidFill>
                <a:effectLst/>
                <a:uLnTx/>
                <a:uFillTx/>
                <a:latin typeface="Yu Gothic UI"/>
                <a:ea typeface="Yu Gothic UI"/>
                <a:cs typeface="+mn-cs"/>
              </a:rPr>
              <a:t>Con</a:t>
            </a:r>
            <a:r>
              <a:rPr kumimoji="0" lang="en-US" altLang="ja-JP" sz="1100" b="0" i="0" u="none" strike="noStrike" kern="1200" cap="none" spc="0" normalizeH="0" baseline="0" noProof="0">
                <a:ln>
                  <a:noFill/>
                </a:ln>
                <a:solidFill>
                  <a:srgbClr val="000000"/>
                </a:solidFill>
                <a:effectLst/>
                <a:uLnTx/>
                <a:uFillTx/>
                <a:latin typeface="Yu Gothic UI"/>
                <a:ea typeface="Yu Gothic UI"/>
                <a:cs typeface="+mn-cs"/>
              </a:rPr>
              <a:t>tainer Fast </a:t>
            </a:r>
            <a:r>
              <a:rPr kumimoji="0" lang="en-US" altLang="ja-JP" sz="1100" b="0" i="0" u="sng" strike="noStrike" kern="1200" cap="none" spc="0" normalizeH="0" baseline="0" noProof="0">
                <a:ln>
                  <a:noFill/>
                </a:ln>
                <a:solidFill>
                  <a:srgbClr val="000000"/>
                </a:solidFill>
                <a:effectLst/>
                <a:uLnTx/>
                <a:uFillTx/>
                <a:latin typeface="Yu Gothic UI"/>
                <a:ea typeface="Yu Gothic UI"/>
                <a:cs typeface="+mn-cs"/>
              </a:rPr>
              <a:t>Pas</a:t>
            </a:r>
            <a:r>
              <a:rPr kumimoji="0" lang="en-US" altLang="ja-JP" sz="1100" b="0" i="0" u="none" strike="noStrike" kern="1200" cap="none" spc="0" normalizeH="0" baseline="0" noProof="0">
                <a:ln>
                  <a:noFill/>
                </a:ln>
                <a:solidFill>
                  <a:srgbClr val="000000"/>
                </a:solidFill>
                <a:effectLst/>
                <a:uLnTx/>
                <a:uFillTx/>
                <a:latin typeface="Yu Gothic UI"/>
                <a:ea typeface="Yu Gothic UI"/>
                <a:cs typeface="+mn-cs"/>
              </a:rPr>
              <a:t>s</a:t>
            </a:r>
            <a:r>
              <a:rPr kumimoji="0" lang="ja-JP" altLang="en-US" sz="1100" b="0" i="0" u="none" strike="noStrike" kern="1200" cap="none" spc="0" normalizeH="0" baseline="0" noProof="0">
                <a:ln>
                  <a:noFill/>
                </a:ln>
                <a:solidFill>
                  <a:srgbClr val="000000"/>
                </a:solidFill>
                <a:effectLst/>
                <a:uLnTx/>
                <a:uFillTx/>
                <a:latin typeface="Yu Gothic UI"/>
                <a:ea typeface="Yu Gothic UI"/>
                <a:cs typeface="+mn-cs"/>
              </a:rPr>
              <a:t>の略</a:t>
            </a:r>
          </a:p>
          <a:p>
            <a:pPr marL="0" marR="0" lvl="2" indent="0" algn="l" defTabSz="914400" rtl="0" eaLnBrk="1" fontAlgn="auto" latinLnBrk="0" hangingPunct="1">
              <a:lnSpc>
                <a:spcPts val="1292"/>
              </a:lnSpc>
              <a:spcBef>
                <a:spcPts val="0"/>
              </a:spcBef>
              <a:spcAft>
                <a:spcPts val="554"/>
              </a:spcAft>
              <a:buClrTx/>
              <a:buSzTx/>
              <a:buFontTx/>
              <a:buNone/>
              <a:tabLst>
                <a:tab pos="334116" algn="l"/>
              </a:tabLst>
              <a:defRPr/>
            </a:pPr>
            <a:endParaRPr kumimoji="0" lang="ja-JP" altLang="en-US" sz="1015"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58115" marR="0" lvl="2" indent="-158115" algn="l" defTabSz="914400" rtl="0" eaLnBrk="1" fontAlgn="auto" latinLnBrk="0" hangingPunct="1">
              <a:lnSpc>
                <a:spcPts val="1292"/>
              </a:lnSpc>
              <a:spcBef>
                <a:spcPts val="0"/>
              </a:spcBef>
              <a:spcAft>
                <a:spcPts val="554"/>
              </a:spcAft>
              <a:buClrTx/>
              <a:buSzTx/>
              <a:buFont typeface="Arial" panose="020B0604020202020204" pitchFamily="34" charset="0"/>
              <a:buChar char="•"/>
              <a:tabLst>
                <a:tab pos="334116" algn="l"/>
              </a:tabLst>
              <a:defRPr/>
            </a:pPr>
            <a:endParaRPr kumimoji="0" lang="ja-JP" altLang="en-US" sz="1015"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6" name="正方形/長方形 5">
            <a:extLst>
              <a:ext uri="{FF2B5EF4-FFF2-40B4-BE49-F238E27FC236}">
                <a16:creationId xmlns:a16="http://schemas.microsoft.com/office/drawing/2014/main" id="{E2D24832-DDA4-2B59-522C-CDE2E1C6738F}"/>
              </a:ext>
            </a:extLst>
          </p:cNvPr>
          <p:cNvSpPr/>
          <p:nvPr/>
        </p:nvSpPr>
        <p:spPr>
          <a:xfrm>
            <a:off x="445009" y="4026461"/>
            <a:ext cx="4212000" cy="859280"/>
          </a:xfrm>
          <a:prstGeom prst="rect">
            <a:avLst/>
          </a:prstGeom>
          <a:noFill/>
          <a:ln w="9525" cap="flat" cmpd="sng" algn="ctr">
            <a:noFill/>
            <a:prstDash val="solid"/>
          </a:ln>
          <a:effectLst/>
        </p:spPr>
        <p:txBody>
          <a:bodyPr lIns="33231" tIns="33231" rIns="33231" bIns="33231" rtlCol="0" anchor="t">
            <a:noAutofit/>
          </a:bodyPr>
          <a:lstStyle/>
          <a:p>
            <a:pPr marL="158265" marR="0" lvl="2" indent="-158265" algn="l" defTabSz="914400" rtl="0" eaLnBrk="1" fontAlgn="auto" latinLnBrk="0" hangingPunct="1">
              <a:lnSpc>
                <a:spcPts val="1292"/>
              </a:lnSpc>
              <a:spcBef>
                <a:spcPts val="0"/>
              </a:spcBef>
              <a:spcAft>
                <a:spcPts val="554"/>
              </a:spcAft>
              <a:buClrTx/>
              <a:buSzTx/>
              <a:buFont typeface="Arial" panose="020B0604020202020204" pitchFamily="34" charset="0"/>
              <a:buChar char="•"/>
              <a:tabLst>
                <a:tab pos="334116" algn="l"/>
              </a:tabLst>
              <a:defRPr/>
            </a:pP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夢洲のコンテナターミナルにおいて、</a:t>
            </a:r>
            <a:r>
              <a:rPr kumimoji="0" lang="en-US" altLang="ja-JP" sz="1100" b="0" i="0" u="none" strike="noStrike" kern="1200" cap="none" spc="0" normalizeH="0" baseline="0" noProof="0">
                <a:ln>
                  <a:noFill/>
                </a:ln>
                <a:solidFill>
                  <a:prstClr val="black"/>
                </a:solidFill>
                <a:effectLst/>
                <a:uLnTx/>
                <a:uFillTx/>
                <a:latin typeface="Yu Gothic UI"/>
                <a:ea typeface="Yu Gothic UI"/>
                <a:cs typeface="+mn-cs"/>
              </a:rPr>
              <a:t>2024</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年</a:t>
            </a:r>
            <a:r>
              <a:rPr kumimoji="0" lang="en-US" altLang="ja-JP" sz="1100" b="0" i="0" u="none" strike="noStrike" kern="1200" cap="none" spc="0" normalizeH="0" baseline="0" noProof="0">
                <a:ln>
                  <a:noFill/>
                </a:ln>
                <a:solidFill>
                  <a:prstClr val="black"/>
                </a:solidFill>
                <a:effectLst/>
                <a:uLnTx/>
                <a:uFillTx/>
                <a:latin typeface="Yu Gothic UI"/>
                <a:ea typeface="Yu Gothic UI"/>
                <a:cs typeface="+mn-cs"/>
              </a:rPr>
              <a:t>3</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月に</a:t>
            </a:r>
            <a:r>
              <a:rPr kumimoji="0" lang="en-US" altLang="ja-JP" sz="1100" b="0" i="0" u="none" strike="noStrike" kern="1200" cap="none" spc="0" normalizeH="0" baseline="0" noProof="0">
                <a:ln>
                  <a:noFill/>
                </a:ln>
                <a:solidFill>
                  <a:prstClr val="black"/>
                </a:solidFill>
                <a:effectLst/>
                <a:uLnTx/>
                <a:uFillTx/>
                <a:latin typeface="Yu Gothic UI"/>
                <a:ea typeface="Yu Gothic UI"/>
                <a:cs typeface="+mn-cs"/>
              </a:rPr>
              <a:t>CONPAS</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の本格運用を開始</a:t>
            </a:r>
          </a:p>
          <a:p>
            <a:pPr marL="158265" marR="0" lvl="2" indent="-158265" algn="l" defTabSz="914400" rtl="0" eaLnBrk="1" fontAlgn="auto" latinLnBrk="0" hangingPunct="1">
              <a:lnSpc>
                <a:spcPts val="1292"/>
              </a:lnSpc>
              <a:spcBef>
                <a:spcPts val="0"/>
              </a:spcBef>
              <a:spcAft>
                <a:spcPts val="554"/>
              </a:spcAft>
              <a:buClrTx/>
              <a:buSzTx/>
              <a:buFont typeface="Arial" panose="020B0604020202020204" pitchFamily="34" charset="0"/>
              <a:buChar char="•"/>
              <a:tabLst>
                <a:tab pos="334116" algn="l"/>
              </a:tabLst>
              <a:defRPr/>
            </a:pPr>
            <a:endParaRPr kumimoji="0" lang="ja-JP" altLang="en-US" sz="1015"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pic>
        <p:nvPicPr>
          <p:cNvPr id="26" name="図 25">
            <a:extLst>
              <a:ext uri="{FF2B5EF4-FFF2-40B4-BE49-F238E27FC236}">
                <a16:creationId xmlns:a16="http://schemas.microsoft.com/office/drawing/2014/main" id="{378410BD-0612-A323-52E0-D7562F2F21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4112" y="4701278"/>
            <a:ext cx="1864547" cy="1609646"/>
          </a:xfrm>
          <a:prstGeom prst="rect">
            <a:avLst/>
          </a:prstGeom>
        </p:spPr>
      </p:pic>
      <p:sp>
        <p:nvSpPr>
          <p:cNvPr id="28" name="テキスト ボックス 27">
            <a:extLst>
              <a:ext uri="{FF2B5EF4-FFF2-40B4-BE49-F238E27FC236}">
                <a16:creationId xmlns:a16="http://schemas.microsoft.com/office/drawing/2014/main" id="{A3577727-27F7-2CED-ABE0-4F729423F5CB}"/>
              </a:ext>
            </a:extLst>
          </p:cNvPr>
          <p:cNvSpPr txBox="1"/>
          <p:nvPr/>
        </p:nvSpPr>
        <p:spPr>
          <a:xfrm>
            <a:off x="1010331" y="6261618"/>
            <a:ext cx="1063798" cy="215444"/>
          </a:xfrm>
          <a:prstGeom prst="rect">
            <a:avLst/>
          </a:prstGeom>
          <a:noFill/>
          <a:ln w="6350">
            <a:noFill/>
          </a:ln>
        </p:spPr>
        <p:txBody>
          <a:bodyPr wrap="square" l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コンテナターミナルのゲート</a:t>
            </a:r>
            <a:endParaRPr kumimoji="1" lang="en-US" altLang="ja-JP" sz="800" b="0"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29" name="テキスト ボックス 28">
            <a:extLst>
              <a:ext uri="{FF2B5EF4-FFF2-40B4-BE49-F238E27FC236}">
                <a16:creationId xmlns:a16="http://schemas.microsoft.com/office/drawing/2014/main" id="{1B53F4BE-57AC-C6A0-4037-8873DA4D4D41}"/>
              </a:ext>
            </a:extLst>
          </p:cNvPr>
          <p:cNvSpPr txBox="1"/>
          <p:nvPr/>
        </p:nvSpPr>
        <p:spPr>
          <a:xfrm>
            <a:off x="3054051" y="6269473"/>
            <a:ext cx="1063798" cy="215444"/>
          </a:xfrm>
          <a:prstGeom prst="rect">
            <a:avLst/>
          </a:prstGeom>
          <a:noFill/>
          <a:ln w="6350">
            <a:noFill/>
          </a:ln>
        </p:spPr>
        <p:txBody>
          <a:bodyPr wrap="square" l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ゲートでの入場処理</a:t>
            </a:r>
            <a:endParaRPr kumimoji="1" lang="en-US" altLang="ja-JP" sz="800" b="0"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pic>
        <p:nvPicPr>
          <p:cNvPr id="37" name="図 36">
            <a:extLst>
              <a:ext uri="{FF2B5EF4-FFF2-40B4-BE49-F238E27FC236}">
                <a16:creationId xmlns:a16="http://schemas.microsoft.com/office/drawing/2014/main" id="{1C048E2C-1D4E-DFCE-2E3D-BBCC001AD4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7367" y="4701278"/>
            <a:ext cx="1871400" cy="1609646"/>
          </a:xfrm>
          <a:prstGeom prst="rect">
            <a:avLst/>
          </a:prstGeom>
        </p:spPr>
      </p:pic>
      <p:sp>
        <p:nvSpPr>
          <p:cNvPr id="45" name="テキスト ボックス 44">
            <a:extLst>
              <a:ext uri="{FF2B5EF4-FFF2-40B4-BE49-F238E27FC236}">
                <a16:creationId xmlns:a16="http://schemas.microsoft.com/office/drawing/2014/main" id="{E74DCDA2-3DE0-66A0-B296-FD7E523C5A9E}"/>
              </a:ext>
            </a:extLst>
          </p:cNvPr>
          <p:cNvSpPr txBox="1"/>
          <p:nvPr/>
        </p:nvSpPr>
        <p:spPr>
          <a:xfrm>
            <a:off x="4875267" y="4714583"/>
            <a:ext cx="972000" cy="695462"/>
          </a:xfrm>
          <a:prstGeom prst="rect">
            <a:avLst/>
          </a:prstGeom>
          <a:solidFill>
            <a:srgbClr val="AF1932"/>
          </a:solidFill>
        </p:spPr>
        <p:txBody>
          <a:bodyPr wrap="squar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23"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支援・調整</a:t>
            </a:r>
          </a:p>
        </p:txBody>
      </p:sp>
      <p:sp>
        <p:nvSpPr>
          <p:cNvPr id="46" name="テキスト ボックス 45">
            <a:extLst>
              <a:ext uri="{FF2B5EF4-FFF2-40B4-BE49-F238E27FC236}">
                <a16:creationId xmlns:a16="http://schemas.microsoft.com/office/drawing/2014/main" id="{61E8A3B3-0161-4822-8437-FB14D50421E1}"/>
              </a:ext>
            </a:extLst>
          </p:cNvPr>
          <p:cNvSpPr txBox="1"/>
          <p:nvPr/>
        </p:nvSpPr>
        <p:spPr>
          <a:xfrm>
            <a:off x="4875267" y="5437933"/>
            <a:ext cx="972000" cy="558257"/>
          </a:xfrm>
          <a:prstGeom prst="rect">
            <a:avLst/>
          </a:prstGeom>
          <a:solidFill>
            <a:srgbClr val="AF1932"/>
          </a:solidFill>
        </p:spPr>
        <p:txBody>
          <a:bodyPr wrap="square" lIns="0" tIns="0" rIns="0" bIns="0" rtlCol="0" anchor="ctr" anchorCtr="0">
            <a:noAutofit/>
          </a:bodyPr>
          <a:lstStyle/>
          <a:p>
            <a:pPr marL="0" marR="0" lvl="0" indent="0" algn="ctr" defTabSz="211021" rtl="0" eaLnBrk="1" fontAlgn="auto" latinLnBrk="0" hangingPunct="1">
              <a:lnSpc>
                <a:spcPct val="100000"/>
              </a:lnSpc>
              <a:spcBef>
                <a:spcPts val="0"/>
              </a:spcBef>
              <a:spcAft>
                <a:spcPts val="1108"/>
              </a:spcAft>
              <a:buClrTx/>
              <a:buSzTx/>
              <a:buFontTx/>
              <a:buNone/>
              <a:tabLst/>
              <a:defRPr/>
            </a:pPr>
            <a:r>
              <a:rPr kumimoji="1" lang="ja-JP" altLang="en-US" sz="923"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利用者の拡大</a:t>
            </a:r>
          </a:p>
        </p:txBody>
      </p:sp>
      <p:sp>
        <p:nvSpPr>
          <p:cNvPr id="47" name="ホームベース 30">
            <a:extLst>
              <a:ext uri="{FF2B5EF4-FFF2-40B4-BE49-F238E27FC236}">
                <a16:creationId xmlns:a16="http://schemas.microsoft.com/office/drawing/2014/main" id="{D29E062D-2789-D2A9-C2F3-F3489FAE2FF2}"/>
              </a:ext>
            </a:extLst>
          </p:cNvPr>
          <p:cNvSpPr/>
          <p:nvPr/>
        </p:nvSpPr>
        <p:spPr>
          <a:xfrm>
            <a:off x="6145435" y="4714583"/>
            <a:ext cx="3070690" cy="255855"/>
          </a:xfrm>
          <a:prstGeom prst="homePlate">
            <a:avLst>
              <a:gd name="adj" fmla="val 3460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923"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民間事業者へ</a:t>
            </a:r>
            <a:r>
              <a:rPr kumimoji="1" lang="ja-JP" altLang="en-US" sz="923"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の支援</a:t>
            </a:r>
          </a:p>
        </p:txBody>
      </p:sp>
      <p:sp>
        <p:nvSpPr>
          <p:cNvPr id="51" name="ホームベース 30">
            <a:extLst>
              <a:ext uri="{FF2B5EF4-FFF2-40B4-BE49-F238E27FC236}">
                <a16:creationId xmlns:a16="http://schemas.microsoft.com/office/drawing/2014/main" id="{2F54615B-BC59-3531-A730-088C33755D4A}"/>
              </a:ext>
            </a:extLst>
          </p:cNvPr>
          <p:cNvSpPr/>
          <p:nvPr/>
        </p:nvSpPr>
        <p:spPr>
          <a:xfrm>
            <a:off x="6145434" y="5008996"/>
            <a:ext cx="3070689" cy="38859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923"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近畿地方整備局及び</a:t>
            </a:r>
            <a:endParaRPr kumimoji="1" lang="en-US" altLang="ja-JP" sz="923"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ja-JP" altLang="en-US" sz="923"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阪神国際港湾株式会社</a:t>
            </a:r>
            <a:r>
              <a:rPr kumimoji="1" lang="ja-JP" altLang="en-US" sz="923"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等と各種調整</a:t>
            </a:r>
          </a:p>
        </p:txBody>
      </p:sp>
      <p:sp>
        <p:nvSpPr>
          <p:cNvPr id="54" name="ホームベース 30">
            <a:extLst>
              <a:ext uri="{FF2B5EF4-FFF2-40B4-BE49-F238E27FC236}">
                <a16:creationId xmlns:a16="http://schemas.microsoft.com/office/drawing/2014/main" id="{3F8081F9-7943-E413-431D-3483799E6797}"/>
              </a:ext>
            </a:extLst>
          </p:cNvPr>
          <p:cNvSpPr/>
          <p:nvPr/>
        </p:nvSpPr>
        <p:spPr>
          <a:xfrm>
            <a:off x="6145434" y="5436144"/>
            <a:ext cx="3070689" cy="552370"/>
          </a:xfrm>
          <a:prstGeom prst="homePlate">
            <a:avLst>
              <a:gd name="adj" fmla="val 14676"/>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923"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利用者の拡大に向けた普及促進</a:t>
            </a:r>
          </a:p>
        </p:txBody>
      </p:sp>
      <p:graphicFrame>
        <p:nvGraphicFramePr>
          <p:cNvPr id="4" name="表 3">
            <a:extLst>
              <a:ext uri="{FF2B5EF4-FFF2-40B4-BE49-F238E27FC236}">
                <a16:creationId xmlns:a16="http://schemas.microsoft.com/office/drawing/2014/main" id="{8BC254D6-8D82-EFF6-3AFA-7EDB71A976F3}"/>
              </a:ext>
            </a:extLst>
          </p:cNvPr>
          <p:cNvGraphicFramePr>
            <a:graphicFrameLocks noGrp="1"/>
          </p:cNvGraphicFramePr>
          <p:nvPr>
            <p:extLst>
              <p:ext uri="{D42A27DB-BD31-4B8C-83A1-F6EECF244321}">
                <p14:modId xmlns:p14="http://schemas.microsoft.com/office/powerpoint/2010/main" val="327143756"/>
              </p:ext>
            </p:extLst>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
        <p:nvSpPr>
          <p:cNvPr id="2" name="正方形/長方形 22">
            <a:extLst>
              <a:ext uri="{FF2B5EF4-FFF2-40B4-BE49-F238E27FC236}">
                <a16:creationId xmlns:a16="http://schemas.microsoft.com/office/drawing/2014/main" id="{CDB8D621-16DB-9262-711B-36707C159455}"/>
              </a:ext>
            </a:extLst>
          </p:cNvPr>
          <p:cNvSpPr/>
          <p:nvPr/>
        </p:nvSpPr>
        <p:spPr>
          <a:xfrm>
            <a:off x="6163533" y="3357000"/>
            <a:ext cx="2965467"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a:t>本アクションプランについては数値的な指標の設定は行っておりません。</a:t>
            </a:r>
            <a:endParaRPr kumimoji="0" lang="en-US" altLang="ja-JP"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130358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76</a:t>
            </a:fld>
            <a:endParaRPr kumimoji="1" lang="en-GB"/>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実証事業都市・大阪</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09" y="1270800"/>
            <a:ext cx="9213341" cy="715426"/>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2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「未来社会の実験場」をコンセプトとする</a:t>
            </a:r>
            <a:r>
              <a:rPr lang="en-US" altLang="ja-JP" sz="1100">
                <a:solidFill>
                  <a:srgbClr val="000000"/>
                </a:solidFill>
                <a:ea typeface="Yu Gothic UI" panose="020B0500000000000000" pitchFamily="50" charset="-128"/>
              </a:rPr>
              <a:t>2025</a:t>
            </a:r>
            <a:r>
              <a:rPr lang="ja-JP" altLang="en-US" sz="1100">
                <a:solidFill>
                  <a:srgbClr val="000000"/>
                </a:solidFill>
                <a:ea typeface="Yu Gothic UI" panose="020B0500000000000000" pitchFamily="50" charset="-128"/>
              </a:rPr>
              <a:t>年大阪・関⻄万博も⾒据えて、⾰新的な実証実験を⾏いやすい環境を整え、大阪で新しいビジネスを⽣み出す好循環を創り出し、「実証事業都市・大阪」を実現するため、「実証事業推進チーム大阪」（大阪市、大阪府、大阪商⼯会議所）を設置し、フィールド提供を行うなど実証実験の促進を図っている。</a:t>
            </a:r>
          </a:p>
          <a:p>
            <a:pPr marL="171450" lvl="2" indent="-171450">
              <a:lnSpc>
                <a:spcPts val="12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加えて、道路河川公園並びに上下水道分野等で最先端</a:t>
            </a:r>
            <a:r>
              <a:rPr lang="en-US" altLang="ja-JP" sz="1100">
                <a:solidFill>
                  <a:srgbClr val="000000"/>
                </a:solidFill>
                <a:ea typeface="Yu Gothic UI" panose="020B0500000000000000" pitchFamily="50" charset="-128"/>
              </a:rPr>
              <a:t>ICT</a:t>
            </a:r>
            <a:r>
              <a:rPr lang="ja-JP" altLang="en-US" sz="1100">
                <a:solidFill>
                  <a:srgbClr val="000000"/>
                </a:solidFill>
                <a:ea typeface="Yu Gothic UI" panose="020B0500000000000000" pitchFamily="50" charset="-128"/>
              </a:rPr>
              <a:t>を活⽤したアイデアやノウハウを企業や研究機関等から広く募集しており、実証実験や共同研究に繋げていく。</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2800"/>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p>
          </p:txBody>
        </p:sp>
      </p:grpSp>
      <p:sp>
        <p:nvSpPr>
          <p:cNvPr id="90" name="楕円 89"/>
          <p:cNvSpPr/>
          <p:nvPr/>
        </p:nvSpPr>
        <p:spPr>
          <a:xfrm>
            <a:off x="3421217" y="3044811"/>
            <a:ext cx="3065764" cy="3065764"/>
          </a:xfrm>
          <a:prstGeom prst="ellipse">
            <a:avLst/>
          </a:prstGeom>
          <a:gradFill flip="none" rotWithShape="1">
            <a:gsLst>
              <a:gs pos="100000">
                <a:srgbClr val="C00000">
                  <a:alpha val="10000"/>
                </a:srgbClr>
              </a:gs>
              <a:gs pos="73000">
                <a:srgbClr val="FF7C80">
                  <a:lumMod val="100000"/>
                  <a:alpha val="10000"/>
                </a:srgbClr>
              </a:gs>
              <a:gs pos="0">
                <a:srgbClr val="FFFFFF">
                  <a:alpha val="1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9250" rIns="29250" rtlCol="0" anchor="ctr"/>
          <a:lstStyle/>
          <a:p>
            <a:pPr algn="l"/>
            <a:endParaRPr kumimoji="1" lang="ja-JP" altLang="en-US" sz="975">
              <a:solidFill>
                <a:schemeClr val="tx1"/>
              </a:solidFill>
              <a:latin typeface="Meiryo UI" panose="020B0604030504040204" pitchFamily="50" charset="-128"/>
              <a:ea typeface="Meiryo UI" panose="020B0604030504040204" pitchFamily="50" charset="-128"/>
            </a:endParaRPr>
          </a:p>
        </p:txBody>
      </p:sp>
      <p:sp>
        <p:nvSpPr>
          <p:cNvPr id="94" name="テキスト ボックス 93"/>
          <p:cNvSpPr txBox="1"/>
          <p:nvPr/>
        </p:nvSpPr>
        <p:spPr>
          <a:xfrm>
            <a:off x="262083" y="6490347"/>
            <a:ext cx="2188100" cy="112467"/>
          </a:xfrm>
          <a:prstGeom prst="rect">
            <a:avLst/>
          </a:prstGeom>
          <a:noFill/>
        </p:spPr>
        <p:txBody>
          <a:bodyPr vert="horz" wrap="none" lIns="0" tIns="0" rIns="0" bIns="0" rtlCol="0" anchor="t">
            <a:spAutoFit/>
          </a:bodyPr>
          <a:lstStyle/>
          <a:p>
            <a:pPr algn="l"/>
            <a:r>
              <a:rPr kumimoji="1" lang="en-US" altLang="ja-JP" sz="731">
                <a:solidFill>
                  <a:srgbClr val="000000"/>
                </a:solidFill>
                <a:latin typeface="Yu Gothic UI" panose="020B0500000000000000" pitchFamily="50" charset="-128"/>
                <a:ea typeface="Yu Gothic UI" panose="020B0500000000000000" pitchFamily="50" charset="-128"/>
              </a:rPr>
              <a:t>※</a:t>
            </a:r>
            <a:r>
              <a:rPr kumimoji="1" lang="ja-JP" altLang="en-US" sz="731">
                <a:solidFill>
                  <a:srgbClr val="000000"/>
                </a:solidFill>
                <a:latin typeface="Yu Gothic UI" panose="020B0500000000000000" pitchFamily="50" charset="-128"/>
                <a:ea typeface="Yu Gothic UI" panose="020B0500000000000000" pitchFamily="50" charset="-128"/>
              </a:rPr>
              <a:t>実証主体について、複数ある場合は代表的なものを記載</a:t>
            </a:r>
          </a:p>
        </p:txBody>
      </p:sp>
      <p:grpSp>
        <p:nvGrpSpPr>
          <p:cNvPr id="100" name="グループ化 99"/>
          <p:cNvGrpSpPr/>
          <p:nvPr/>
        </p:nvGrpSpPr>
        <p:grpSpPr>
          <a:xfrm>
            <a:off x="6620613" y="2058826"/>
            <a:ext cx="3222555" cy="924273"/>
            <a:chOff x="70563" y="3007637"/>
            <a:chExt cx="3966222" cy="1137567"/>
          </a:xfrm>
        </p:grpSpPr>
        <p:sp>
          <p:nvSpPr>
            <p:cNvPr id="101" name="テキスト ボックス 100"/>
            <p:cNvSpPr txBox="1"/>
            <p:nvPr/>
          </p:nvSpPr>
          <p:spPr>
            <a:xfrm>
              <a:off x="364785" y="3353204"/>
              <a:ext cx="3672000" cy="792000"/>
            </a:xfrm>
            <a:prstGeom prst="rect">
              <a:avLst/>
            </a:prstGeom>
            <a:solidFill>
              <a:srgbClr val="FFDDDD"/>
            </a:solidFill>
            <a:ln w="12700">
              <a:noFill/>
            </a:ln>
          </p:spPr>
          <p:txBody>
            <a:bodyPr wrap="square" lIns="175500" rtlCol="0" anchor="t" anchorCtr="0">
              <a:noAutofit/>
            </a:bodyPr>
            <a:lstStyle/>
            <a:p>
              <a:pPr defTabSz="371475">
                <a:defRPr/>
              </a:pPr>
              <a:r>
                <a:rPr kumimoji="1" lang="ja-JP" altLang="en-US" sz="731" kern="0">
                  <a:solidFill>
                    <a:prstClr val="black"/>
                  </a:solidFill>
                  <a:latin typeface="Yu Gothic UI" panose="020B0500000000000000" pitchFamily="50" charset="-128"/>
                  <a:ea typeface="Yu Gothic UI" panose="020B0500000000000000" pitchFamily="50" charset="-128"/>
                </a:rPr>
                <a:t>事業内容：画像解析技術を用いた人流等分析に</a:t>
              </a:r>
              <a:endParaRPr kumimoji="1" lang="en-US" altLang="ja-JP" sz="731" kern="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a:solidFill>
                    <a:prstClr val="black"/>
                  </a:solidFill>
                  <a:latin typeface="Yu Gothic UI" panose="020B0500000000000000" pitchFamily="50" charset="-128"/>
                  <a:ea typeface="Yu Gothic UI" panose="020B0500000000000000" pitchFamily="50" charset="-128"/>
                </a:rPr>
                <a:t>　　　　　よるにぎわい創出等効果測定の実証</a:t>
              </a:r>
              <a:endParaRPr kumimoji="1" lang="en-US" altLang="ja-JP" sz="731" kern="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a:solidFill>
                    <a:prstClr val="black"/>
                  </a:solidFill>
                  <a:latin typeface="Yu Gothic UI" panose="020B0500000000000000" pitchFamily="50" charset="-128"/>
                  <a:ea typeface="Yu Gothic UI" panose="020B0500000000000000" pitchFamily="50" charset="-128"/>
                </a:rPr>
                <a:t>実証期間：</a:t>
              </a:r>
              <a:r>
                <a:rPr kumimoji="1" lang="en-US" altLang="ja-JP" sz="731" kern="0">
                  <a:solidFill>
                    <a:prstClr val="black"/>
                  </a:solidFill>
                  <a:latin typeface="Yu Gothic UI" panose="020B0500000000000000" pitchFamily="50" charset="-128"/>
                  <a:ea typeface="Yu Gothic UI" panose="020B0500000000000000" pitchFamily="50" charset="-128"/>
                </a:rPr>
                <a:t>2022.12</a:t>
              </a:r>
            </a:p>
            <a:p>
              <a:pPr defTabSz="371475">
                <a:defRPr/>
              </a:pPr>
              <a:r>
                <a:rPr kumimoji="1" lang="ja-JP" altLang="en-US" sz="731" kern="0">
                  <a:solidFill>
                    <a:prstClr val="black"/>
                  </a:solidFill>
                  <a:latin typeface="Yu Gothic UI" panose="020B0500000000000000" pitchFamily="50" charset="-128"/>
                  <a:ea typeface="Yu Gothic UI" panose="020B0500000000000000" pitchFamily="50" charset="-128"/>
                </a:rPr>
                <a:t>実証主体：パナソニックコネクト㈱</a:t>
              </a:r>
              <a:endParaRPr kumimoji="1" lang="en-US" altLang="ja-JP" sz="731" kern="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a:solidFill>
                    <a:prstClr val="black"/>
                  </a:solidFill>
                  <a:latin typeface="Yu Gothic UI" panose="020B0500000000000000" pitchFamily="50" charset="-128"/>
                  <a:ea typeface="Yu Gothic UI" panose="020B0500000000000000" pitchFamily="50" charset="-128"/>
                </a:rPr>
                <a:t>実証場所：</a:t>
              </a:r>
              <a:r>
                <a:rPr kumimoji="1" lang="ja-JP" altLang="en-US" sz="731" kern="0" err="1">
                  <a:solidFill>
                    <a:prstClr val="black"/>
                  </a:solidFill>
                  <a:latin typeface="Yu Gothic UI" panose="020B0500000000000000" pitchFamily="50" charset="-128"/>
                  <a:ea typeface="Yu Gothic UI" panose="020B0500000000000000" pitchFamily="50" charset="-128"/>
                </a:rPr>
                <a:t>み</a:t>
              </a:r>
              <a:r>
                <a:rPr kumimoji="1" lang="ja-JP" altLang="en-US" sz="731" kern="0">
                  <a:solidFill>
                    <a:prstClr val="black"/>
                  </a:solidFill>
                  <a:latin typeface="Yu Gothic UI" panose="020B0500000000000000" pitchFamily="50" charset="-128"/>
                  <a:ea typeface="Yu Gothic UI" panose="020B0500000000000000" pitchFamily="50" charset="-128"/>
                </a:rPr>
                <a:t>おつくしプロムナード</a:t>
              </a:r>
            </a:p>
          </p:txBody>
        </p:sp>
        <p:pic>
          <p:nvPicPr>
            <p:cNvPr id="102" name="図 101">
              <a:extLst>
                <a:ext uri="{FF2B5EF4-FFF2-40B4-BE49-F238E27FC236}">
                  <a16:creationId xmlns:a16="http://schemas.microsoft.com/office/drawing/2014/main" id="{E7351CAE-226F-9DC7-5DDA-37AF8AFE72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02717" y="3416953"/>
              <a:ext cx="1115520" cy="682836"/>
            </a:xfrm>
            <a:prstGeom prst="rect">
              <a:avLst/>
            </a:prstGeom>
          </p:spPr>
        </p:pic>
        <p:sp>
          <p:nvSpPr>
            <p:cNvPr id="103" name="テキスト ボックス 102"/>
            <p:cNvSpPr txBox="1"/>
            <p:nvPr/>
          </p:nvSpPr>
          <p:spPr>
            <a:xfrm>
              <a:off x="364785" y="3141285"/>
              <a:ext cx="3672000" cy="2160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algn="ctr" fontAlgn="base">
                <a:spcBef>
                  <a:spcPct val="0"/>
                </a:spcBef>
                <a:spcAft>
                  <a:spcPct val="0"/>
                </a:spcAft>
                <a:defRPr kumimoji="1" sz="1400" b="1" kern="0">
                  <a:solidFill>
                    <a:srgbClr val="FFFFFF"/>
                  </a:solidFill>
                  <a:latin typeface="Yu Gothic UI" panose="020B0500000000000000" pitchFamily="50" charset="-128"/>
                  <a:ea typeface="Yu Gothic UI" panose="020B0500000000000000" pitchFamily="50" charset="-128"/>
                </a:defRPr>
              </a:lvl1pPr>
            </a:lstStyle>
            <a:p>
              <a:pPr algn="l"/>
              <a:r>
                <a:rPr lang="en-US" altLang="ja-JP" sz="813" b="0"/>
                <a:t>OSAKA</a:t>
              </a:r>
              <a:r>
                <a:rPr lang="ja-JP" altLang="en-US" sz="813" b="0"/>
                <a:t>光のルネサンスにおける人流等解析実証</a:t>
              </a:r>
            </a:p>
          </p:txBody>
        </p:sp>
        <p:sp>
          <p:nvSpPr>
            <p:cNvPr id="104" name="楕円 103"/>
            <p:cNvSpPr/>
            <p:nvPr/>
          </p:nvSpPr>
          <p:spPr>
            <a:xfrm>
              <a:off x="70563" y="3007637"/>
              <a:ext cx="504000" cy="5040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kumimoji="1" lang="ja-JP" altLang="en-US" sz="813" b="1">
                  <a:solidFill>
                    <a:prstClr val="white"/>
                  </a:solidFill>
                  <a:latin typeface="Yu Gothic UI" panose="020B0500000000000000" pitchFamily="50" charset="-128"/>
                  <a:ea typeface="Yu Gothic UI" panose="020B0500000000000000" pitchFamily="50" charset="-128"/>
                </a:rPr>
                <a:t>画像</a:t>
              </a:r>
              <a:endParaRPr kumimoji="1" lang="en-US" altLang="ja-JP" sz="813" b="1">
                <a:solidFill>
                  <a:prstClr val="white"/>
                </a:solidFill>
                <a:latin typeface="Yu Gothic UI" panose="020B0500000000000000" pitchFamily="50" charset="-128"/>
                <a:ea typeface="Yu Gothic UI" panose="020B0500000000000000" pitchFamily="50" charset="-128"/>
              </a:endParaRPr>
            </a:p>
            <a:p>
              <a:pPr algn="ctr" defTabSz="278606">
                <a:defRPr/>
              </a:pPr>
              <a:r>
                <a:rPr kumimoji="1" lang="ja-JP" altLang="en-US" sz="813" b="1">
                  <a:solidFill>
                    <a:prstClr val="white"/>
                  </a:solidFill>
                  <a:latin typeface="Yu Gothic UI" panose="020B0500000000000000" pitchFamily="50" charset="-128"/>
                  <a:ea typeface="Yu Gothic UI" panose="020B0500000000000000" pitchFamily="50" charset="-128"/>
                </a:rPr>
                <a:t>解析</a:t>
              </a:r>
              <a:endParaRPr kumimoji="1" lang="en-US" altLang="ja-JP" sz="813" b="1">
                <a:solidFill>
                  <a:prstClr val="white"/>
                </a:solidFill>
                <a:latin typeface="Yu Gothic UI" panose="020B0500000000000000" pitchFamily="50" charset="-128"/>
                <a:ea typeface="Yu Gothic UI" panose="020B0500000000000000" pitchFamily="50" charset="-128"/>
              </a:endParaRPr>
            </a:p>
          </p:txBody>
        </p:sp>
      </p:grpSp>
      <p:grpSp>
        <p:nvGrpSpPr>
          <p:cNvPr id="105" name="グループ化 104"/>
          <p:cNvGrpSpPr/>
          <p:nvPr/>
        </p:nvGrpSpPr>
        <p:grpSpPr>
          <a:xfrm>
            <a:off x="3344707" y="2058824"/>
            <a:ext cx="3222555" cy="927476"/>
            <a:chOff x="129832" y="1852856"/>
            <a:chExt cx="3966222" cy="1141510"/>
          </a:xfrm>
        </p:grpSpPr>
        <p:sp>
          <p:nvSpPr>
            <p:cNvPr id="106" name="テキスト ボックス 105"/>
            <p:cNvSpPr txBox="1"/>
            <p:nvPr/>
          </p:nvSpPr>
          <p:spPr>
            <a:xfrm>
              <a:off x="424054" y="2202366"/>
              <a:ext cx="3672000" cy="792000"/>
            </a:xfrm>
            <a:prstGeom prst="rect">
              <a:avLst/>
            </a:prstGeom>
            <a:solidFill>
              <a:srgbClr val="FFDDDD"/>
            </a:solidFill>
            <a:ln w="12700">
              <a:noFill/>
            </a:ln>
          </p:spPr>
          <p:txBody>
            <a:bodyPr wrap="square" lIns="175500"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r>
                <a:rPr lang="ja-JP" altLang="en-US" sz="731"/>
                <a:t>事業内容：デジタルツイン構築事業に</a:t>
              </a:r>
              <a:endParaRPr lang="en-US" altLang="ja-JP" sz="731"/>
            </a:p>
            <a:p>
              <a:pPr>
                <a:lnSpc>
                  <a:spcPct val="100000"/>
                </a:lnSpc>
              </a:pPr>
              <a:r>
                <a:rPr lang="ja-JP" altLang="en-US" sz="731"/>
                <a:t>　　　　　関する調査研究</a:t>
              </a:r>
              <a:endParaRPr lang="en-US" altLang="ja-JP" sz="731"/>
            </a:p>
            <a:p>
              <a:pPr>
                <a:lnSpc>
                  <a:spcPct val="100000"/>
                </a:lnSpc>
              </a:pPr>
              <a:r>
                <a:rPr lang="ja-JP" altLang="en-US" sz="731"/>
                <a:t>実証期間：</a:t>
              </a:r>
              <a:r>
                <a:rPr lang="en-US" altLang="ja-JP" sz="731"/>
                <a:t>2022.8</a:t>
              </a:r>
              <a:r>
                <a:rPr lang="ja-JP" altLang="en-US" sz="731"/>
                <a:t>～</a:t>
              </a:r>
              <a:r>
                <a:rPr lang="en-US" altLang="ja-JP" sz="731"/>
                <a:t>2023.3</a:t>
              </a:r>
            </a:p>
            <a:p>
              <a:pPr>
                <a:lnSpc>
                  <a:spcPct val="100000"/>
                </a:lnSpc>
              </a:pPr>
              <a:r>
                <a:rPr lang="ja-JP" altLang="en-US" sz="731"/>
                <a:t>実証主体：エヌ・ティ・ティ・インフラネット㈱</a:t>
              </a:r>
              <a:endParaRPr lang="en-US" altLang="ja-JP" sz="731"/>
            </a:p>
            <a:p>
              <a:pPr>
                <a:lnSpc>
                  <a:spcPct val="100000"/>
                </a:lnSpc>
              </a:pPr>
              <a:r>
                <a:rPr lang="ja-JP" altLang="en-US" sz="731"/>
                <a:t>実証場所：うめきた付近</a:t>
              </a:r>
              <a:endParaRPr lang="en-US" altLang="ja-JP" sz="731"/>
            </a:p>
          </p:txBody>
        </p:sp>
        <p:pic>
          <p:nvPicPr>
            <p:cNvPr id="107" name="図 10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5038" y="2245315"/>
              <a:ext cx="1408900" cy="704450"/>
            </a:xfrm>
            <a:prstGeom prst="rect">
              <a:avLst/>
            </a:prstGeom>
          </p:spPr>
        </p:pic>
        <p:sp>
          <p:nvSpPr>
            <p:cNvPr id="108" name="テキスト ボックス 107"/>
            <p:cNvSpPr txBox="1"/>
            <p:nvPr/>
          </p:nvSpPr>
          <p:spPr>
            <a:xfrm>
              <a:off x="424054" y="1991915"/>
              <a:ext cx="3672000" cy="2160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en-US" altLang="ja-JP" sz="813" b="0"/>
                <a:t>3 </a:t>
              </a:r>
              <a:r>
                <a:rPr lang="ja-JP" altLang="en-US" sz="813" b="0"/>
                <a:t>次元空間</a:t>
              </a:r>
              <a:r>
                <a:rPr lang="en-US" altLang="ja-JP" sz="813" b="0"/>
                <a:t>ID </a:t>
              </a:r>
              <a:r>
                <a:rPr lang="ja-JP" altLang="en-US" sz="813" b="0"/>
                <a:t>を活用した地下埋設設備管理実証</a:t>
              </a:r>
            </a:p>
          </p:txBody>
        </p:sp>
        <p:sp>
          <p:nvSpPr>
            <p:cNvPr id="109" name="楕円 108"/>
            <p:cNvSpPr/>
            <p:nvPr/>
          </p:nvSpPr>
          <p:spPr>
            <a:xfrm>
              <a:off x="129832" y="1852856"/>
              <a:ext cx="504000" cy="5040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kumimoji="1" lang="ja-JP" altLang="en-US" sz="813" b="1">
                  <a:solidFill>
                    <a:prstClr val="white"/>
                  </a:solidFill>
                  <a:latin typeface="Yu Gothic UI" panose="020B0500000000000000" pitchFamily="50" charset="-128"/>
                  <a:ea typeface="Yu Gothic UI" panose="020B0500000000000000" pitchFamily="50" charset="-128"/>
                </a:rPr>
                <a:t>デジタル</a:t>
              </a:r>
              <a:endParaRPr kumimoji="1" lang="en-US" altLang="ja-JP" sz="813" b="1">
                <a:solidFill>
                  <a:prstClr val="white"/>
                </a:solidFill>
                <a:latin typeface="Yu Gothic UI" panose="020B0500000000000000" pitchFamily="50" charset="-128"/>
                <a:ea typeface="Yu Gothic UI" panose="020B0500000000000000" pitchFamily="50" charset="-128"/>
              </a:endParaRPr>
            </a:p>
            <a:p>
              <a:pPr algn="ctr" defTabSz="278606">
                <a:defRPr/>
              </a:pPr>
              <a:r>
                <a:rPr kumimoji="1" lang="ja-JP" altLang="en-US" sz="813" b="1">
                  <a:solidFill>
                    <a:prstClr val="white"/>
                  </a:solidFill>
                  <a:latin typeface="Yu Gothic UI" panose="020B0500000000000000" pitchFamily="50" charset="-128"/>
                  <a:ea typeface="Yu Gothic UI" panose="020B0500000000000000" pitchFamily="50" charset="-128"/>
                </a:rPr>
                <a:t>ツイン</a:t>
              </a:r>
              <a:endParaRPr kumimoji="1" lang="en-US" altLang="ja-JP" sz="813" b="1">
                <a:solidFill>
                  <a:prstClr val="white"/>
                </a:solidFill>
                <a:latin typeface="Yu Gothic UI" panose="020B0500000000000000" pitchFamily="50" charset="-128"/>
                <a:ea typeface="Yu Gothic UI" panose="020B0500000000000000" pitchFamily="50" charset="-128"/>
              </a:endParaRPr>
            </a:p>
          </p:txBody>
        </p:sp>
      </p:grpSp>
      <p:grpSp>
        <p:nvGrpSpPr>
          <p:cNvPr id="110" name="グループ化 109"/>
          <p:cNvGrpSpPr/>
          <p:nvPr/>
        </p:nvGrpSpPr>
        <p:grpSpPr>
          <a:xfrm>
            <a:off x="57333" y="2058826"/>
            <a:ext cx="3217664" cy="925469"/>
            <a:chOff x="7898777" y="4206553"/>
            <a:chExt cx="3960202" cy="1139039"/>
          </a:xfrm>
        </p:grpSpPr>
        <p:sp>
          <p:nvSpPr>
            <p:cNvPr id="111" name="テキスト ボックス 110"/>
            <p:cNvSpPr txBox="1"/>
            <p:nvPr/>
          </p:nvSpPr>
          <p:spPr>
            <a:xfrm>
              <a:off x="8186979" y="4553592"/>
              <a:ext cx="3672000" cy="792000"/>
            </a:xfrm>
            <a:prstGeom prst="rect">
              <a:avLst/>
            </a:prstGeom>
            <a:solidFill>
              <a:srgbClr val="FFDDDD"/>
            </a:solidFill>
            <a:ln w="12700">
              <a:noFill/>
            </a:ln>
          </p:spPr>
          <p:txBody>
            <a:bodyPr wrap="square" lIns="175500"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r>
                <a:rPr lang="ja-JP" altLang="en-US" sz="731" dirty="0"/>
                <a:t>事業内容：</a:t>
              </a:r>
              <a:r>
                <a:rPr lang="en-US" altLang="ja-JP" sz="731" dirty="0"/>
                <a:t>AI</a:t>
              </a:r>
              <a:r>
                <a:rPr lang="ja-JP" altLang="en-US" sz="731" dirty="0"/>
                <a:t>による最適な運行ルート、配車をリアルタイム</a:t>
              </a:r>
              <a:endParaRPr lang="en-US" altLang="ja-JP" sz="731" dirty="0"/>
            </a:p>
            <a:p>
              <a:pPr>
                <a:lnSpc>
                  <a:spcPct val="100000"/>
                </a:lnSpc>
              </a:pPr>
              <a:r>
                <a:rPr lang="ja-JP" altLang="en-US" sz="731" dirty="0"/>
                <a:t>　　　　　に行う乗合輸送サービスの社会実験</a:t>
              </a:r>
              <a:endParaRPr lang="en-US" altLang="ja-JP" sz="731" dirty="0"/>
            </a:p>
            <a:p>
              <a:pPr>
                <a:lnSpc>
                  <a:spcPct val="100000"/>
                </a:lnSpc>
              </a:pPr>
              <a:r>
                <a:rPr lang="ja-JP" altLang="en-US" sz="731" dirty="0"/>
                <a:t>実証期間：</a:t>
              </a:r>
              <a:r>
                <a:rPr lang="en-US" altLang="ja-JP" sz="731" dirty="0"/>
                <a:t> (</a:t>
              </a:r>
              <a:r>
                <a:rPr lang="ja-JP" altLang="en-US" sz="731" dirty="0"/>
                <a:t>生野・平野区</a:t>
              </a:r>
              <a:r>
                <a:rPr lang="en-US" altLang="ja-JP" sz="731" dirty="0"/>
                <a:t>) 2021.3</a:t>
              </a:r>
              <a:r>
                <a:rPr lang="ja-JP" altLang="en-US" sz="731" dirty="0"/>
                <a:t>～</a:t>
              </a:r>
              <a:r>
                <a:rPr lang="en-US" altLang="ja-JP" sz="731" dirty="0"/>
                <a:t>(</a:t>
              </a:r>
              <a:r>
                <a:rPr lang="ja-JP" altLang="en-US" sz="731" dirty="0"/>
                <a:t>北・福島区</a:t>
              </a:r>
              <a:r>
                <a:rPr lang="en-US" altLang="ja-JP" sz="731" dirty="0"/>
                <a:t>)2022.4</a:t>
              </a:r>
              <a:r>
                <a:rPr lang="ja-JP" altLang="en-US" sz="731" dirty="0"/>
                <a:t>～</a:t>
              </a:r>
              <a:endParaRPr lang="en-US" altLang="ja-JP" sz="731" dirty="0"/>
            </a:p>
            <a:p>
              <a:pPr>
                <a:lnSpc>
                  <a:spcPct val="100000"/>
                </a:lnSpc>
              </a:pPr>
              <a:r>
                <a:rPr lang="ja-JP" altLang="en-US" sz="731" dirty="0"/>
                <a:t>実証主体：</a:t>
              </a:r>
              <a:r>
                <a:rPr lang="en-US" altLang="ja-JP" sz="731" spc="-8" dirty="0"/>
                <a:t>Osaka Metro Group</a:t>
              </a:r>
              <a:r>
                <a:rPr lang="ja-JP" altLang="en-US" sz="731" spc="-8" dirty="0"/>
                <a:t>、</a:t>
              </a:r>
              <a:r>
                <a:rPr lang="en-US" altLang="ja-JP" sz="731" spc="-8" dirty="0"/>
                <a:t>Community Mobility</a:t>
              </a:r>
            </a:p>
            <a:p>
              <a:pPr>
                <a:lnSpc>
                  <a:spcPct val="100000"/>
                </a:lnSpc>
              </a:pPr>
              <a:r>
                <a:rPr lang="ja-JP" altLang="en-US" sz="731" dirty="0"/>
                <a:t>実証場所：生野区、平野区、北区、福島区</a:t>
              </a:r>
              <a:endParaRPr lang="en-US" altLang="ja-JP" sz="731" dirty="0"/>
            </a:p>
            <a:p>
              <a:pPr>
                <a:lnSpc>
                  <a:spcPct val="100000"/>
                </a:lnSpc>
              </a:pPr>
              <a:endParaRPr lang="en-US" altLang="ja-JP" sz="813" dirty="0"/>
            </a:p>
          </p:txBody>
        </p:sp>
        <p:sp>
          <p:nvSpPr>
            <p:cNvPr id="112" name="テキスト ボックス 111"/>
            <p:cNvSpPr txBox="1"/>
            <p:nvPr/>
          </p:nvSpPr>
          <p:spPr>
            <a:xfrm>
              <a:off x="8186979" y="4343141"/>
              <a:ext cx="3672000" cy="2160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en-US" altLang="ja-JP" sz="813" b="0"/>
                <a:t>AI</a:t>
              </a:r>
              <a:r>
                <a:rPr lang="ja-JP" altLang="en-US" sz="813" b="0"/>
                <a:t>オンデマンド交通の社会実験</a:t>
              </a:r>
            </a:p>
          </p:txBody>
        </p:sp>
        <p:grpSp>
          <p:nvGrpSpPr>
            <p:cNvPr id="113" name="グループ化 112"/>
            <p:cNvGrpSpPr/>
            <p:nvPr/>
          </p:nvGrpSpPr>
          <p:grpSpPr>
            <a:xfrm>
              <a:off x="11054713" y="4569681"/>
              <a:ext cx="789385" cy="764793"/>
              <a:chOff x="11323418" y="4581952"/>
              <a:chExt cx="789385" cy="764793"/>
            </a:xfrm>
          </p:grpSpPr>
          <p:pic>
            <p:nvPicPr>
              <p:cNvPr id="115" name="図 1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23418" y="4581952"/>
                <a:ext cx="789385" cy="764793"/>
              </a:xfrm>
              <a:prstGeom prst="rect">
                <a:avLst/>
              </a:prstGeom>
            </p:spPr>
          </p:pic>
          <p:pic>
            <p:nvPicPr>
              <p:cNvPr id="116" name="Picture 78"/>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658386" y="4609200"/>
                <a:ext cx="367736" cy="206518"/>
              </a:xfrm>
              <a:prstGeom prst="rect">
                <a:avLst/>
              </a:prstGeom>
            </p:spPr>
          </p:pic>
          <p:pic>
            <p:nvPicPr>
              <p:cNvPr id="117" name="Picture 8"/>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54142" y="5006375"/>
                <a:ext cx="410762" cy="321122"/>
              </a:xfrm>
              <a:prstGeom prst="rect">
                <a:avLst/>
              </a:prstGeom>
            </p:spPr>
          </p:pic>
        </p:grpSp>
        <p:sp>
          <p:nvSpPr>
            <p:cNvPr id="114" name="楕円 113"/>
            <p:cNvSpPr/>
            <p:nvPr/>
          </p:nvSpPr>
          <p:spPr>
            <a:xfrm>
              <a:off x="7898777" y="4206553"/>
              <a:ext cx="504000" cy="5040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kumimoji="1" lang="en-US" altLang="ja-JP" sz="813" b="1">
                  <a:solidFill>
                    <a:prstClr val="white"/>
                  </a:solidFill>
                  <a:latin typeface="Yu Gothic UI" panose="020B0500000000000000" pitchFamily="50" charset="-128"/>
                  <a:ea typeface="Yu Gothic UI" panose="020B0500000000000000" pitchFamily="50" charset="-128"/>
                </a:rPr>
                <a:t>AI</a:t>
              </a:r>
              <a:r>
                <a:rPr kumimoji="1" lang="ja-JP" altLang="en-US" sz="813" b="1">
                  <a:solidFill>
                    <a:prstClr val="white"/>
                  </a:solidFill>
                  <a:latin typeface="Yu Gothic UI" panose="020B0500000000000000" pitchFamily="50" charset="-128"/>
                  <a:ea typeface="Yu Gothic UI" panose="020B0500000000000000" pitchFamily="50" charset="-128"/>
                </a:rPr>
                <a:t>オン</a:t>
              </a:r>
              <a:endParaRPr kumimoji="1" lang="en-US" altLang="ja-JP" sz="813" b="1">
                <a:solidFill>
                  <a:prstClr val="white"/>
                </a:solidFill>
                <a:latin typeface="Yu Gothic UI" panose="020B0500000000000000" pitchFamily="50" charset="-128"/>
                <a:ea typeface="Yu Gothic UI" panose="020B0500000000000000" pitchFamily="50" charset="-128"/>
              </a:endParaRPr>
            </a:p>
            <a:p>
              <a:pPr algn="ctr" defTabSz="278606">
                <a:defRPr/>
              </a:pPr>
              <a:r>
                <a:rPr kumimoji="1" lang="ja-JP" altLang="en-US" sz="813" b="1">
                  <a:solidFill>
                    <a:prstClr val="white"/>
                  </a:solidFill>
                  <a:latin typeface="Yu Gothic UI" panose="020B0500000000000000" pitchFamily="50" charset="-128"/>
                  <a:ea typeface="Yu Gothic UI" panose="020B0500000000000000" pitchFamily="50" charset="-128"/>
                </a:rPr>
                <a:t>デマンド</a:t>
              </a:r>
              <a:endParaRPr kumimoji="1" lang="en-US" altLang="ja-JP" sz="813" b="1">
                <a:solidFill>
                  <a:prstClr val="white"/>
                </a:solidFill>
                <a:latin typeface="Yu Gothic UI" panose="020B0500000000000000" pitchFamily="50" charset="-128"/>
                <a:ea typeface="Yu Gothic UI" panose="020B0500000000000000" pitchFamily="50" charset="-128"/>
              </a:endParaRPr>
            </a:p>
          </p:txBody>
        </p:sp>
      </p:grpSp>
      <p:grpSp>
        <p:nvGrpSpPr>
          <p:cNvPr id="118" name="グループ化 117"/>
          <p:cNvGrpSpPr/>
          <p:nvPr/>
        </p:nvGrpSpPr>
        <p:grpSpPr>
          <a:xfrm>
            <a:off x="41641" y="4444774"/>
            <a:ext cx="3222555" cy="924273"/>
            <a:chOff x="7603705" y="5359415"/>
            <a:chExt cx="3966222" cy="1137567"/>
          </a:xfrm>
        </p:grpSpPr>
        <p:sp>
          <p:nvSpPr>
            <p:cNvPr id="119" name="テキスト ボックス 118"/>
            <p:cNvSpPr txBox="1"/>
            <p:nvPr/>
          </p:nvSpPr>
          <p:spPr>
            <a:xfrm>
              <a:off x="7897927" y="5704982"/>
              <a:ext cx="3672000" cy="792000"/>
            </a:xfrm>
            <a:prstGeom prst="rect">
              <a:avLst/>
            </a:prstGeom>
            <a:solidFill>
              <a:srgbClr val="FFDDDD"/>
            </a:solidFill>
            <a:ln w="12700">
              <a:noFill/>
            </a:ln>
          </p:spPr>
          <p:txBody>
            <a:bodyPr wrap="square" lIns="175500" rtlCol="0" anchor="t" anchorCtr="0">
              <a:noAutofit/>
            </a:bodyPr>
            <a:lstStyle/>
            <a:p>
              <a:pPr defTabSz="371475">
                <a:defRPr/>
              </a:pPr>
              <a:r>
                <a:rPr kumimoji="1" lang="ja-JP" altLang="en-US" sz="731" kern="0">
                  <a:solidFill>
                    <a:prstClr val="black"/>
                  </a:solidFill>
                  <a:latin typeface="Yu Gothic UI" panose="020B0500000000000000" pitchFamily="50" charset="-128"/>
                  <a:ea typeface="Yu Gothic UI" panose="020B0500000000000000" pitchFamily="50" charset="-128"/>
                </a:rPr>
                <a:t>事業内容：劣化予測システムや点検直視型カメラ等</a:t>
              </a:r>
              <a:endParaRPr kumimoji="1" lang="en-US" altLang="ja-JP" sz="731" kern="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a:solidFill>
                    <a:prstClr val="black"/>
                  </a:solidFill>
                  <a:latin typeface="Yu Gothic UI" panose="020B0500000000000000" pitchFamily="50" charset="-128"/>
                  <a:ea typeface="Yu Gothic UI" panose="020B0500000000000000" pitchFamily="50" charset="-128"/>
                </a:rPr>
                <a:t>　　　　　を用いた下水管渠調査にかかる研究</a:t>
              </a:r>
              <a:endParaRPr kumimoji="1" lang="en-US" altLang="ja-JP" sz="731" kern="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a:solidFill>
                    <a:prstClr val="black"/>
                  </a:solidFill>
                  <a:latin typeface="Yu Gothic UI" panose="020B0500000000000000" pitchFamily="50" charset="-128"/>
                  <a:ea typeface="Yu Gothic UI" panose="020B0500000000000000" pitchFamily="50" charset="-128"/>
                </a:rPr>
                <a:t>実証期間：</a:t>
              </a:r>
              <a:r>
                <a:rPr kumimoji="1" lang="en-US" altLang="ja-JP" sz="731" kern="0">
                  <a:solidFill>
                    <a:prstClr val="black"/>
                  </a:solidFill>
                  <a:latin typeface="Yu Gothic UI" panose="020B0500000000000000" pitchFamily="50" charset="-128"/>
                  <a:ea typeface="Yu Gothic UI" panose="020B0500000000000000" pitchFamily="50" charset="-128"/>
                </a:rPr>
                <a:t>2018.7</a:t>
              </a:r>
              <a:r>
                <a:rPr kumimoji="1" lang="ja-JP" altLang="en-US" sz="731" kern="0">
                  <a:solidFill>
                    <a:prstClr val="black"/>
                  </a:solidFill>
                  <a:latin typeface="Yu Gothic UI" panose="020B0500000000000000" pitchFamily="50" charset="-128"/>
                  <a:ea typeface="Yu Gothic UI" panose="020B0500000000000000" pitchFamily="50" charset="-128"/>
                </a:rPr>
                <a:t>～</a:t>
              </a:r>
              <a:r>
                <a:rPr kumimoji="1" lang="en-US" altLang="ja-JP" sz="731" kern="0">
                  <a:solidFill>
                    <a:prstClr val="black"/>
                  </a:solidFill>
                  <a:latin typeface="Yu Gothic UI" panose="020B0500000000000000" pitchFamily="50" charset="-128"/>
                  <a:ea typeface="Yu Gothic UI" panose="020B0500000000000000" pitchFamily="50" charset="-128"/>
                </a:rPr>
                <a:t>2020</a:t>
              </a:r>
              <a:r>
                <a:rPr lang="en-US" altLang="ja-JP" sz="731" kern="0">
                  <a:solidFill>
                    <a:prstClr val="black"/>
                  </a:solidFill>
                  <a:latin typeface="Yu Gothic UI" panose="020B0500000000000000" pitchFamily="50" charset="-128"/>
                  <a:ea typeface="Yu Gothic UI" panose="020B0500000000000000" pitchFamily="50" charset="-128"/>
                </a:rPr>
                <a:t>.3</a:t>
              </a:r>
              <a:endParaRPr kumimoji="1" lang="en-US" altLang="ja-JP" sz="731" kern="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a:solidFill>
                    <a:prstClr val="black"/>
                  </a:solidFill>
                  <a:latin typeface="Yu Gothic UI" panose="020B0500000000000000" pitchFamily="50" charset="-128"/>
                  <a:ea typeface="Yu Gothic UI" panose="020B0500000000000000" pitchFamily="50" charset="-128"/>
                </a:rPr>
                <a:t>実証主体：クリアウォーター</a:t>
              </a:r>
              <a:r>
                <a:rPr kumimoji="1" lang="en-US" altLang="ja-JP" sz="731" kern="0">
                  <a:solidFill>
                    <a:prstClr val="black"/>
                  </a:solidFill>
                  <a:latin typeface="Yu Gothic UI" panose="020B0500000000000000" pitchFamily="50" charset="-128"/>
                  <a:ea typeface="Yu Gothic UI" panose="020B0500000000000000" pitchFamily="50" charset="-128"/>
                </a:rPr>
                <a:t>OSAKA</a:t>
              </a:r>
              <a:r>
                <a:rPr kumimoji="1" lang="ja-JP" altLang="en-US" sz="731" kern="0">
                  <a:solidFill>
                    <a:prstClr val="black"/>
                  </a:solidFill>
                  <a:latin typeface="Yu Gothic UI" panose="020B0500000000000000" pitchFamily="50" charset="-128"/>
                  <a:ea typeface="Yu Gothic UI" panose="020B0500000000000000" pitchFamily="50" charset="-128"/>
                </a:rPr>
                <a:t>㈱</a:t>
              </a:r>
              <a:endParaRPr kumimoji="1" lang="en-US" altLang="ja-JP" sz="731" kern="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a:solidFill>
                    <a:prstClr val="black"/>
                  </a:solidFill>
                  <a:latin typeface="Yu Gothic UI" panose="020B0500000000000000" pitchFamily="50" charset="-128"/>
                  <a:ea typeface="Yu Gothic UI" panose="020B0500000000000000" pitchFamily="50" charset="-128"/>
                </a:rPr>
                <a:t>実証場所：平野区、此花区</a:t>
              </a:r>
            </a:p>
          </p:txBody>
        </p:sp>
        <p:sp>
          <p:nvSpPr>
            <p:cNvPr id="120" name="テキスト ボックス 119"/>
            <p:cNvSpPr txBox="1"/>
            <p:nvPr/>
          </p:nvSpPr>
          <p:spPr>
            <a:xfrm>
              <a:off x="7897927" y="5493063"/>
              <a:ext cx="3672000" cy="2160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algn="ctr" fontAlgn="base">
                <a:spcBef>
                  <a:spcPct val="0"/>
                </a:spcBef>
                <a:spcAft>
                  <a:spcPct val="0"/>
                </a:spcAft>
                <a:defRPr kumimoji="1" sz="1400" b="1" kern="0">
                  <a:solidFill>
                    <a:srgbClr val="FFFFFF"/>
                  </a:solidFill>
                  <a:latin typeface="Yu Gothic UI" panose="020B0500000000000000" pitchFamily="50" charset="-128"/>
                  <a:ea typeface="Yu Gothic UI" panose="020B0500000000000000" pitchFamily="50" charset="-128"/>
                </a:defRPr>
              </a:lvl1pPr>
            </a:lstStyle>
            <a:p>
              <a:pPr algn="l"/>
              <a:r>
                <a:rPr lang="ja-JP" altLang="en-US" sz="813" b="0" dirty="0"/>
                <a:t>下水管渠の段階型管路診断システムの確立にかかる実証</a:t>
              </a:r>
            </a:p>
          </p:txBody>
        </p:sp>
        <p:sp>
          <p:nvSpPr>
            <p:cNvPr id="121" name="楕円 120"/>
            <p:cNvSpPr/>
            <p:nvPr/>
          </p:nvSpPr>
          <p:spPr>
            <a:xfrm>
              <a:off x="7603705" y="5359415"/>
              <a:ext cx="504000" cy="5040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kumimoji="1" lang="ja-JP" altLang="en-US" sz="813" b="1">
                  <a:solidFill>
                    <a:prstClr val="white"/>
                  </a:solidFill>
                  <a:latin typeface="Yu Gothic UI" panose="020B0500000000000000" pitchFamily="50" charset="-128"/>
                  <a:ea typeface="Yu Gothic UI" panose="020B0500000000000000" pitchFamily="50" charset="-128"/>
                </a:rPr>
                <a:t>ビック</a:t>
              </a:r>
              <a:endParaRPr kumimoji="1" lang="en-US" altLang="ja-JP" sz="813" b="1">
                <a:solidFill>
                  <a:prstClr val="white"/>
                </a:solidFill>
                <a:latin typeface="Yu Gothic UI" panose="020B0500000000000000" pitchFamily="50" charset="-128"/>
                <a:ea typeface="Yu Gothic UI" panose="020B0500000000000000" pitchFamily="50" charset="-128"/>
              </a:endParaRPr>
            </a:p>
            <a:p>
              <a:pPr algn="ctr" defTabSz="278606">
                <a:defRPr/>
              </a:pPr>
              <a:r>
                <a:rPr kumimoji="1" lang="ja-JP" altLang="en-US" sz="813" b="1">
                  <a:solidFill>
                    <a:prstClr val="white"/>
                  </a:solidFill>
                  <a:latin typeface="Yu Gothic UI" panose="020B0500000000000000" pitchFamily="50" charset="-128"/>
                  <a:ea typeface="Yu Gothic UI" panose="020B0500000000000000" pitchFamily="50" charset="-128"/>
                </a:rPr>
                <a:t>データ</a:t>
              </a:r>
              <a:endParaRPr kumimoji="1" lang="en-US" altLang="ja-JP" sz="813" b="1">
                <a:solidFill>
                  <a:prstClr val="white"/>
                </a:solidFill>
                <a:latin typeface="Yu Gothic UI" panose="020B0500000000000000" pitchFamily="50" charset="-128"/>
                <a:ea typeface="Yu Gothic UI" panose="020B0500000000000000" pitchFamily="50" charset="-128"/>
              </a:endParaRPr>
            </a:p>
          </p:txBody>
        </p:sp>
        <p:pic>
          <p:nvPicPr>
            <p:cNvPr id="122" name="図 1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54893" y="5797157"/>
              <a:ext cx="999480" cy="651622"/>
            </a:xfrm>
            <a:prstGeom prst="rect">
              <a:avLst/>
            </a:prstGeom>
          </p:spPr>
        </p:pic>
      </p:grpSp>
      <p:grpSp>
        <p:nvGrpSpPr>
          <p:cNvPr id="128" name="グループ化 127"/>
          <p:cNvGrpSpPr/>
          <p:nvPr/>
        </p:nvGrpSpPr>
        <p:grpSpPr>
          <a:xfrm>
            <a:off x="3122137" y="3199250"/>
            <a:ext cx="3326339" cy="2878232"/>
            <a:chOff x="3842630" y="3146231"/>
            <a:chExt cx="4093956" cy="3542439"/>
          </a:xfrm>
        </p:grpSpPr>
        <p:pic>
          <p:nvPicPr>
            <p:cNvPr id="129" name="図 128"/>
            <p:cNvPicPr>
              <a:picLocks noChangeAspect="1"/>
            </p:cNvPicPr>
            <p:nvPr/>
          </p:nvPicPr>
          <p:blipFill>
            <a:blip r:embed="rId8" cstate="screen">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842630" y="3146231"/>
              <a:ext cx="4093956" cy="3542439"/>
            </a:xfrm>
            <a:prstGeom prst="rect">
              <a:avLst/>
            </a:prstGeom>
          </p:spPr>
        </p:pic>
        <p:sp>
          <p:nvSpPr>
            <p:cNvPr id="130" name="楕円 129"/>
            <p:cNvSpPr/>
            <p:nvPr/>
          </p:nvSpPr>
          <p:spPr>
            <a:xfrm>
              <a:off x="6113925" y="4513071"/>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a:solidFill>
                  <a:srgbClr val="FFFFFF"/>
                </a:solidFill>
                <a:latin typeface="Yu Gothic UI" panose="020B0500000000000000" pitchFamily="50" charset="-128"/>
                <a:ea typeface="Yu Gothic UI" panose="020B0500000000000000" pitchFamily="50" charset="-128"/>
              </a:endParaRPr>
            </a:p>
          </p:txBody>
        </p:sp>
        <p:sp>
          <p:nvSpPr>
            <p:cNvPr id="131" name="楕円 130"/>
            <p:cNvSpPr/>
            <p:nvPr/>
          </p:nvSpPr>
          <p:spPr>
            <a:xfrm>
              <a:off x="6514378" y="4639504"/>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a:solidFill>
                  <a:srgbClr val="FFFFFF"/>
                </a:solidFill>
                <a:latin typeface="Yu Gothic UI" panose="020B0500000000000000" pitchFamily="50" charset="-128"/>
                <a:ea typeface="Yu Gothic UI" panose="020B0500000000000000" pitchFamily="50" charset="-128"/>
              </a:endParaRPr>
            </a:p>
          </p:txBody>
        </p:sp>
        <p:sp>
          <p:nvSpPr>
            <p:cNvPr id="132" name="楕円 131"/>
            <p:cNvSpPr/>
            <p:nvPr/>
          </p:nvSpPr>
          <p:spPr>
            <a:xfrm>
              <a:off x="7249443" y="4292956"/>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a:solidFill>
                  <a:srgbClr val="FFFFFF"/>
                </a:solidFill>
                <a:latin typeface="Yu Gothic UI" panose="020B0500000000000000" pitchFamily="50" charset="-128"/>
                <a:ea typeface="Yu Gothic UI" panose="020B0500000000000000" pitchFamily="50" charset="-128"/>
              </a:endParaRPr>
            </a:p>
          </p:txBody>
        </p:sp>
        <p:sp>
          <p:nvSpPr>
            <p:cNvPr id="133" name="楕円 132"/>
            <p:cNvSpPr/>
            <p:nvPr/>
          </p:nvSpPr>
          <p:spPr>
            <a:xfrm>
              <a:off x="6366876" y="5953704"/>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a:solidFill>
                  <a:srgbClr val="FFFFFF"/>
                </a:solidFill>
                <a:latin typeface="Yu Gothic UI" panose="020B0500000000000000" pitchFamily="50" charset="-128"/>
                <a:ea typeface="Yu Gothic UI" panose="020B0500000000000000" pitchFamily="50" charset="-128"/>
              </a:endParaRPr>
            </a:p>
          </p:txBody>
        </p:sp>
        <p:sp>
          <p:nvSpPr>
            <p:cNvPr id="134" name="楕円 133"/>
            <p:cNvSpPr/>
            <p:nvPr/>
          </p:nvSpPr>
          <p:spPr>
            <a:xfrm>
              <a:off x="6294876" y="5742125"/>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a:solidFill>
                  <a:srgbClr val="FFFFFF"/>
                </a:solidFill>
                <a:latin typeface="Yu Gothic UI" panose="020B0500000000000000" pitchFamily="50" charset="-128"/>
                <a:ea typeface="Yu Gothic UI" panose="020B0500000000000000" pitchFamily="50" charset="-128"/>
              </a:endParaRPr>
            </a:p>
          </p:txBody>
        </p:sp>
        <p:sp>
          <p:nvSpPr>
            <p:cNvPr id="135" name="楕円 134"/>
            <p:cNvSpPr/>
            <p:nvPr/>
          </p:nvSpPr>
          <p:spPr>
            <a:xfrm>
              <a:off x="4462902" y="5321310"/>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a:solidFill>
                  <a:srgbClr val="FFFFFF"/>
                </a:solidFill>
                <a:latin typeface="Yu Gothic UI" panose="020B0500000000000000" pitchFamily="50" charset="-128"/>
                <a:ea typeface="Yu Gothic UI" panose="020B0500000000000000" pitchFamily="50" charset="-128"/>
              </a:endParaRPr>
            </a:p>
          </p:txBody>
        </p:sp>
        <p:sp>
          <p:nvSpPr>
            <p:cNvPr id="136" name="楕円 135"/>
            <p:cNvSpPr/>
            <p:nvPr/>
          </p:nvSpPr>
          <p:spPr>
            <a:xfrm>
              <a:off x="4600997" y="5269222"/>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a:solidFill>
                  <a:srgbClr val="FFFFFF"/>
                </a:solidFill>
                <a:latin typeface="Yu Gothic UI" panose="020B0500000000000000" pitchFamily="50" charset="-128"/>
                <a:ea typeface="Yu Gothic UI" panose="020B0500000000000000" pitchFamily="50" charset="-128"/>
              </a:endParaRPr>
            </a:p>
          </p:txBody>
        </p:sp>
        <p:sp>
          <p:nvSpPr>
            <p:cNvPr id="137" name="楕円 136"/>
            <p:cNvSpPr/>
            <p:nvPr/>
          </p:nvSpPr>
          <p:spPr>
            <a:xfrm>
              <a:off x="4636997" y="4988374"/>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a:solidFill>
                  <a:srgbClr val="FFFFFF"/>
                </a:solidFill>
                <a:latin typeface="Yu Gothic UI" panose="020B0500000000000000" pitchFamily="50" charset="-128"/>
                <a:ea typeface="Yu Gothic UI" panose="020B0500000000000000" pitchFamily="50" charset="-128"/>
              </a:endParaRPr>
            </a:p>
          </p:txBody>
        </p:sp>
        <p:sp>
          <p:nvSpPr>
            <p:cNvPr id="138" name="楕円 137"/>
            <p:cNvSpPr/>
            <p:nvPr/>
          </p:nvSpPr>
          <p:spPr>
            <a:xfrm>
              <a:off x="6029217" y="4339204"/>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a:solidFill>
                  <a:srgbClr val="FFFFFF"/>
                </a:solidFill>
                <a:latin typeface="Yu Gothic UI" panose="020B0500000000000000" pitchFamily="50" charset="-128"/>
                <a:ea typeface="Yu Gothic UI" panose="020B0500000000000000" pitchFamily="50" charset="-128"/>
              </a:endParaRPr>
            </a:p>
          </p:txBody>
        </p:sp>
        <p:sp>
          <p:nvSpPr>
            <p:cNvPr id="139" name="楕円 138"/>
            <p:cNvSpPr/>
            <p:nvPr/>
          </p:nvSpPr>
          <p:spPr>
            <a:xfrm>
              <a:off x="6040775" y="4438911"/>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a:solidFill>
                  <a:srgbClr val="FFFFFF"/>
                </a:solidFill>
                <a:latin typeface="Yu Gothic UI" panose="020B0500000000000000" pitchFamily="50" charset="-128"/>
                <a:ea typeface="Yu Gothic UI" panose="020B0500000000000000" pitchFamily="50" charset="-128"/>
              </a:endParaRPr>
            </a:p>
          </p:txBody>
        </p:sp>
        <p:sp>
          <p:nvSpPr>
            <p:cNvPr id="140" name="楕円 139"/>
            <p:cNvSpPr/>
            <p:nvPr/>
          </p:nvSpPr>
          <p:spPr>
            <a:xfrm>
              <a:off x="6769118" y="5949008"/>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a:solidFill>
                  <a:srgbClr val="FFFFFF"/>
                </a:solidFill>
                <a:latin typeface="Yu Gothic UI" panose="020B0500000000000000" pitchFamily="50" charset="-128"/>
                <a:ea typeface="Yu Gothic UI" panose="020B0500000000000000" pitchFamily="50" charset="-128"/>
              </a:endParaRPr>
            </a:p>
          </p:txBody>
        </p:sp>
        <p:sp>
          <p:nvSpPr>
            <p:cNvPr id="141" name="楕円 140"/>
            <p:cNvSpPr/>
            <p:nvPr/>
          </p:nvSpPr>
          <p:spPr>
            <a:xfrm>
              <a:off x="6575833" y="5544430"/>
              <a:ext cx="72000" cy="720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a:solidFill>
                  <a:srgbClr val="FFFFFF"/>
                </a:solidFill>
                <a:latin typeface="Yu Gothic UI" panose="020B0500000000000000" pitchFamily="50" charset="-128"/>
                <a:ea typeface="Yu Gothic UI" panose="020B0500000000000000" pitchFamily="50" charset="-128"/>
              </a:endParaRPr>
            </a:p>
          </p:txBody>
        </p:sp>
      </p:grpSp>
      <p:cxnSp>
        <p:nvCxnSpPr>
          <p:cNvPr id="142" name="直線コネクタ 141"/>
          <p:cNvCxnSpPr>
            <a:cxnSpLocks/>
          </p:cNvCxnSpPr>
          <p:nvPr/>
        </p:nvCxnSpPr>
        <p:spPr>
          <a:xfrm flipH="1" flipV="1">
            <a:off x="3262906" y="2664565"/>
            <a:ext cx="1653791" cy="1593555"/>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a:cxnSpLocks/>
          </p:cNvCxnSpPr>
          <p:nvPr/>
        </p:nvCxnSpPr>
        <p:spPr>
          <a:xfrm flipV="1">
            <a:off x="5342865" y="3863621"/>
            <a:ext cx="1507294" cy="557480"/>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a:cxnSpLocks/>
          </p:cNvCxnSpPr>
          <p:nvPr/>
        </p:nvCxnSpPr>
        <p:spPr>
          <a:xfrm flipV="1">
            <a:off x="4967564" y="2661349"/>
            <a:ext cx="1892105" cy="1677709"/>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a:cxnSpLocks/>
          </p:cNvCxnSpPr>
          <p:nvPr/>
        </p:nvCxnSpPr>
        <p:spPr>
          <a:xfrm flipH="1" flipV="1">
            <a:off x="3274997" y="3816154"/>
            <a:ext cx="471880" cy="1116594"/>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grpSp>
        <p:nvGrpSpPr>
          <p:cNvPr id="146" name="グループ化 145"/>
          <p:cNvGrpSpPr/>
          <p:nvPr/>
        </p:nvGrpSpPr>
        <p:grpSpPr>
          <a:xfrm>
            <a:off x="57333" y="5542571"/>
            <a:ext cx="3217664" cy="930618"/>
            <a:chOff x="-725261" y="4123808"/>
            <a:chExt cx="3960202" cy="1145375"/>
          </a:xfrm>
        </p:grpSpPr>
        <p:sp>
          <p:nvSpPr>
            <p:cNvPr id="147" name="テキスト ボックス 146"/>
            <p:cNvSpPr txBox="1"/>
            <p:nvPr/>
          </p:nvSpPr>
          <p:spPr>
            <a:xfrm>
              <a:off x="-437059" y="4477183"/>
              <a:ext cx="3672000" cy="792000"/>
            </a:xfrm>
            <a:prstGeom prst="rect">
              <a:avLst/>
            </a:prstGeom>
            <a:solidFill>
              <a:srgbClr val="FFDDDD"/>
            </a:solidFill>
            <a:ln w="12700">
              <a:noFill/>
            </a:ln>
          </p:spPr>
          <p:txBody>
            <a:bodyPr wrap="square" lIns="175500" rtlCol="0" anchor="t" anchorCtr="0">
              <a:noAutofit/>
            </a:bodyPr>
            <a:lstStyle/>
            <a:p>
              <a:pPr defTabSz="371475">
                <a:defRPr/>
              </a:pPr>
              <a:r>
                <a:rPr kumimoji="1" lang="ja-JP" altLang="en-US" sz="731" kern="0">
                  <a:solidFill>
                    <a:prstClr val="black"/>
                  </a:solidFill>
                  <a:latin typeface="Yu Gothic UI" panose="020B0500000000000000" pitchFamily="50" charset="-128"/>
                  <a:ea typeface="Yu Gothic UI" panose="020B0500000000000000" pitchFamily="50" charset="-128"/>
                </a:rPr>
                <a:t>事業内容：非接触充電ドローンポートの機能による</a:t>
              </a:r>
              <a:endParaRPr kumimoji="1" lang="en-US" altLang="ja-JP" sz="731" kern="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a:solidFill>
                    <a:prstClr val="black"/>
                  </a:solidFill>
                  <a:latin typeface="Yu Gothic UI" panose="020B0500000000000000" pitchFamily="50" charset="-128"/>
                  <a:ea typeface="Yu Gothic UI" panose="020B0500000000000000" pitchFamily="50" charset="-128"/>
                </a:rPr>
                <a:t>　　　　　迷子トラブル対応への有効性等の検証</a:t>
              </a:r>
              <a:endParaRPr kumimoji="1" lang="en-US" altLang="ja-JP" sz="731" kern="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a:solidFill>
                    <a:prstClr val="black"/>
                  </a:solidFill>
                  <a:latin typeface="Yu Gothic UI" panose="020B0500000000000000" pitchFamily="50" charset="-128"/>
                  <a:ea typeface="Yu Gothic UI" panose="020B0500000000000000" pitchFamily="50" charset="-128"/>
                </a:rPr>
                <a:t>実証期間：</a:t>
              </a:r>
              <a:r>
                <a:rPr kumimoji="1" lang="en-US" altLang="ja-JP" sz="731" kern="0">
                  <a:solidFill>
                    <a:prstClr val="black"/>
                  </a:solidFill>
                  <a:latin typeface="Yu Gothic UI" panose="020B0500000000000000" pitchFamily="50" charset="-128"/>
                  <a:ea typeface="Yu Gothic UI" panose="020B0500000000000000" pitchFamily="50" charset="-128"/>
                </a:rPr>
                <a:t>2022.1</a:t>
              </a:r>
              <a:r>
                <a:rPr kumimoji="1" lang="ja-JP" altLang="en-US" sz="731" kern="0">
                  <a:solidFill>
                    <a:prstClr val="black"/>
                  </a:solidFill>
                  <a:latin typeface="Yu Gothic UI" panose="020B0500000000000000" pitchFamily="50" charset="-128"/>
                  <a:ea typeface="Yu Gothic UI" panose="020B0500000000000000" pitchFamily="50" charset="-128"/>
                </a:rPr>
                <a:t>～</a:t>
              </a:r>
              <a:r>
                <a:rPr kumimoji="1" lang="en-US" altLang="ja-JP" sz="731" kern="0">
                  <a:solidFill>
                    <a:prstClr val="black"/>
                  </a:solidFill>
                  <a:latin typeface="Yu Gothic UI" panose="020B0500000000000000" pitchFamily="50" charset="-128"/>
                  <a:ea typeface="Yu Gothic UI" panose="020B0500000000000000" pitchFamily="50" charset="-128"/>
                </a:rPr>
                <a:t>2022.6</a:t>
              </a:r>
            </a:p>
            <a:p>
              <a:pPr defTabSz="371475">
                <a:defRPr/>
              </a:pPr>
              <a:r>
                <a:rPr kumimoji="1" lang="ja-JP" altLang="en-US" sz="731" kern="0">
                  <a:solidFill>
                    <a:prstClr val="black"/>
                  </a:solidFill>
                  <a:latin typeface="Yu Gothic UI" panose="020B0500000000000000" pitchFamily="50" charset="-128"/>
                  <a:ea typeface="Yu Gothic UI" panose="020B0500000000000000" pitchFamily="50" charset="-128"/>
                </a:rPr>
                <a:t>実証主体：関西電力㈱</a:t>
              </a:r>
              <a:endParaRPr kumimoji="1" lang="en-US" altLang="ja-JP" sz="731" kern="0">
                <a:solidFill>
                  <a:prstClr val="black"/>
                </a:solidFill>
                <a:latin typeface="Yu Gothic UI" panose="020B0500000000000000" pitchFamily="50" charset="-128"/>
                <a:ea typeface="Yu Gothic UI" panose="020B0500000000000000" pitchFamily="50" charset="-128"/>
              </a:endParaRPr>
            </a:p>
            <a:p>
              <a:pPr defTabSz="371475">
                <a:defRPr/>
              </a:pPr>
              <a:r>
                <a:rPr kumimoji="1" lang="ja-JP" altLang="en-US" sz="731" kern="0">
                  <a:solidFill>
                    <a:prstClr val="black"/>
                  </a:solidFill>
                  <a:latin typeface="Yu Gothic UI" panose="020B0500000000000000" pitchFamily="50" charset="-128"/>
                  <a:ea typeface="Yu Gothic UI" panose="020B0500000000000000" pitchFamily="50" charset="-128"/>
                </a:rPr>
                <a:t>実証場所：夢洲万博会場予定地</a:t>
              </a:r>
              <a:endParaRPr kumimoji="1" lang="en-US" altLang="ja-JP" sz="731" kern="0">
                <a:solidFill>
                  <a:prstClr val="black"/>
                </a:solidFill>
                <a:latin typeface="Yu Gothic UI" panose="020B0500000000000000" pitchFamily="50" charset="-128"/>
                <a:ea typeface="Yu Gothic UI" panose="020B0500000000000000" pitchFamily="50" charset="-128"/>
              </a:endParaRPr>
            </a:p>
          </p:txBody>
        </p:sp>
        <p:sp>
          <p:nvSpPr>
            <p:cNvPr id="148" name="テキスト ボックス 147"/>
            <p:cNvSpPr txBox="1"/>
            <p:nvPr/>
          </p:nvSpPr>
          <p:spPr>
            <a:xfrm>
              <a:off x="-437059" y="4265639"/>
              <a:ext cx="3672000" cy="2160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sz="813" b="0"/>
                <a:t>次世代電柱「スマートポール」の実証</a:t>
              </a:r>
            </a:p>
          </p:txBody>
        </p:sp>
        <p:grpSp>
          <p:nvGrpSpPr>
            <p:cNvPr id="149" name="グループ化 148"/>
            <p:cNvGrpSpPr/>
            <p:nvPr/>
          </p:nvGrpSpPr>
          <p:grpSpPr>
            <a:xfrm>
              <a:off x="2412565" y="4497223"/>
              <a:ext cx="786967" cy="753499"/>
              <a:chOff x="3560488" y="4838881"/>
              <a:chExt cx="1448436" cy="1386840"/>
            </a:xfrm>
          </p:grpSpPr>
          <p:pic>
            <p:nvPicPr>
              <p:cNvPr id="151" name="図 150"/>
              <p:cNvPicPr/>
              <p:nvPr/>
            </p:nvPicPr>
            <p:blipFill rotWithShape="1">
              <a:blip r:embed="rId9" cstate="screen">
                <a:extLst>
                  <a:ext uri="{28A0092B-C50C-407E-A947-70E740481C1C}">
                    <a14:useLocalDpi xmlns:a14="http://schemas.microsoft.com/office/drawing/2010/main"/>
                  </a:ext>
                </a:extLst>
              </a:blip>
              <a:srcRect/>
              <a:stretch/>
            </p:blipFill>
            <p:spPr>
              <a:xfrm rot="5400000">
                <a:off x="3105194" y="5298621"/>
                <a:ext cx="1382394" cy="471805"/>
              </a:xfrm>
              <a:prstGeom prst="rect">
                <a:avLst/>
              </a:prstGeom>
            </p:spPr>
          </p:pic>
          <p:pic>
            <p:nvPicPr>
              <p:cNvPr id="152" name="図 15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053567" y="4838881"/>
                <a:ext cx="470534" cy="1382394"/>
              </a:xfrm>
              <a:prstGeom prst="rect">
                <a:avLst/>
              </a:prstGeom>
              <a:noFill/>
              <a:ln>
                <a:noFill/>
              </a:ln>
            </p:spPr>
          </p:pic>
          <p:pic>
            <p:nvPicPr>
              <p:cNvPr id="153" name="図 152"/>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545374" y="4838881"/>
                <a:ext cx="463550" cy="1382394"/>
              </a:xfrm>
              <a:prstGeom prst="rect">
                <a:avLst/>
              </a:prstGeom>
              <a:noFill/>
              <a:ln>
                <a:noFill/>
              </a:ln>
            </p:spPr>
          </p:pic>
        </p:grpSp>
        <p:sp>
          <p:nvSpPr>
            <p:cNvPr id="150" name="楕円 149"/>
            <p:cNvSpPr/>
            <p:nvPr/>
          </p:nvSpPr>
          <p:spPr>
            <a:xfrm>
              <a:off x="-725261" y="4123808"/>
              <a:ext cx="504000" cy="5040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kumimoji="1" lang="ja-JP" altLang="en-US" sz="813" b="1">
                  <a:solidFill>
                    <a:prstClr val="white"/>
                  </a:solidFill>
                  <a:latin typeface="Yu Gothic UI" panose="020B0500000000000000" pitchFamily="50" charset="-128"/>
                  <a:ea typeface="Yu Gothic UI" panose="020B0500000000000000" pitchFamily="50" charset="-128"/>
                </a:rPr>
                <a:t>ドローン</a:t>
              </a:r>
              <a:endParaRPr kumimoji="1" lang="en-US" altLang="ja-JP" sz="813" b="1">
                <a:solidFill>
                  <a:prstClr val="white"/>
                </a:solidFill>
                <a:latin typeface="Yu Gothic UI" panose="020B0500000000000000" pitchFamily="50" charset="-128"/>
                <a:ea typeface="Yu Gothic UI" panose="020B0500000000000000" pitchFamily="50" charset="-128"/>
              </a:endParaRPr>
            </a:p>
          </p:txBody>
        </p:sp>
      </p:grpSp>
      <p:cxnSp>
        <p:nvCxnSpPr>
          <p:cNvPr id="154" name="直線コネクタ 153"/>
          <p:cNvCxnSpPr>
            <a:cxnSpLocks/>
          </p:cNvCxnSpPr>
          <p:nvPr/>
        </p:nvCxnSpPr>
        <p:spPr>
          <a:xfrm flipH="1">
            <a:off x="3274997" y="5016435"/>
            <a:ext cx="359678" cy="1134999"/>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a:cxnSpLocks/>
          </p:cNvCxnSpPr>
          <p:nvPr/>
        </p:nvCxnSpPr>
        <p:spPr>
          <a:xfrm>
            <a:off x="3262906" y="2664564"/>
            <a:ext cx="2088526" cy="2491790"/>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a:cxnSpLocks/>
          </p:cNvCxnSpPr>
          <p:nvPr/>
        </p:nvCxnSpPr>
        <p:spPr>
          <a:xfrm flipH="1" flipV="1">
            <a:off x="5940105" y="4180897"/>
            <a:ext cx="919563" cy="1970087"/>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a:cxnSpLocks/>
          </p:cNvCxnSpPr>
          <p:nvPr/>
        </p:nvCxnSpPr>
        <p:spPr>
          <a:xfrm flipH="1" flipV="1">
            <a:off x="5231587" y="5509572"/>
            <a:ext cx="1628081" cy="641412"/>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a:cxnSpLocks/>
          </p:cNvCxnSpPr>
          <p:nvPr/>
        </p:nvCxnSpPr>
        <p:spPr>
          <a:xfrm flipH="1" flipV="1">
            <a:off x="5164520" y="5358347"/>
            <a:ext cx="1695148" cy="792637"/>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a:cxnSpLocks/>
          </p:cNvCxnSpPr>
          <p:nvPr/>
        </p:nvCxnSpPr>
        <p:spPr>
          <a:xfrm>
            <a:off x="3262359" y="5078217"/>
            <a:ext cx="2296049" cy="427540"/>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a:cxnSpLocks/>
          </p:cNvCxnSpPr>
          <p:nvPr/>
        </p:nvCxnSpPr>
        <p:spPr>
          <a:xfrm flipV="1">
            <a:off x="3262359" y="4704559"/>
            <a:ext cx="555134" cy="375360"/>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a:cxnSpLocks/>
          </p:cNvCxnSpPr>
          <p:nvPr/>
        </p:nvCxnSpPr>
        <p:spPr>
          <a:xfrm flipV="1">
            <a:off x="4927989" y="2986302"/>
            <a:ext cx="147523" cy="1182239"/>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grpSp>
        <p:nvGrpSpPr>
          <p:cNvPr id="162" name="グループ化 161"/>
          <p:cNvGrpSpPr/>
          <p:nvPr/>
        </p:nvGrpSpPr>
        <p:grpSpPr>
          <a:xfrm>
            <a:off x="57333" y="3170949"/>
            <a:ext cx="3217664" cy="1010830"/>
            <a:chOff x="70563" y="3860883"/>
            <a:chExt cx="3960202" cy="1244099"/>
          </a:xfrm>
        </p:grpSpPr>
        <p:sp>
          <p:nvSpPr>
            <p:cNvPr id="163" name="テキスト ボックス 162"/>
            <p:cNvSpPr txBox="1"/>
            <p:nvPr/>
          </p:nvSpPr>
          <p:spPr>
            <a:xfrm>
              <a:off x="358765" y="4204982"/>
              <a:ext cx="3672000" cy="900000"/>
            </a:xfrm>
            <a:prstGeom prst="rect">
              <a:avLst/>
            </a:prstGeom>
            <a:solidFill>
              <a:srgbClr val="FFDDDD"/>
            </a:solidFill>
            <a:ln w="12700">
              <a:noFill/>
            </a:ln>
          </p:spPr>
          <p:txBody>
            <a:bodyPr wrap="square" lIns="175500" rtlCol="0" anchor="t" anchorCtr="0">
              <a:noAutofit/>
            </a:bodyPr>
            <a:lstStyle/>
            <a:p>
              <a:pPr>
                <a:lnSpc>
                  <a:spcPct val="100000"/>
                </a:lnSpc>
              </a:pPr>
              <a:r>
                <a:rPr lang="ja-JP" altLang="en-US" sz="731">
                  <a:latin typeface="Yu Gothic UI" panose="020B0500000000000000" pitchFamily="50" charset="-128"/>
                  <a:ea typeface="Yu Gothic UI" panose="020B0500000000000000" pitchFamily="50" charset="-128"/>
                </a:rPr>
                <a:t>事業内容：「ローカル</a:t>
              </a:r>
              <a:r>
                <a:rPr lang="en-US" altLang="ja-JP" sz="731">
                  <a:latin typeface="Yu Gothic UI" panose="020B0500000000000000" pitchFamily="50" charset="-128"/>
                  <a:ea typeface="Yu Gothic UI" panose="020B0500000000000000" pitchFamily="50" charset="-128"/>
                </a:rPr>
                <a:t>5G</a:t>
              </a:r>
              <a:r>
                <a:rPr lang="ja-JP" altLang="en-US" sz="731">
                  <a:latin typeface="Yu Gothic UI" panose="020B0500000000000000" pitchFamily="50" charset="-128"/>
                  <a:ea typeface="Yu Gothic UI" panose="020B0500000000000000" pitchFamily="50" charset="-128"/>
                </a:rPr>
                <a:t>を活用したコンテナプランニングデータ</a:t>
              </a:r>
            </a:p>
            <a:p>
              <a:pPr>
                <a:lnSpc>
                  <a:spcPct val="100000"/>
                </a:lnSpc>
              </a:pPr>
              <a:r>
                <a:rPr lang="ja-JP" altLang="en-US" sz="731">
                  <a:latin typeface="Yu Gothic UI" panose="020B0500000000000000" pitchFamily="50" charset="-128"/>
                  <a:ea typeface="Yu Gothic UI" panose="020B0500000000000000" pitchFamily="50" charset="-128"/>
                </a:rPr>
                <a:t>　　　　　のリアルタイム伝送等による港湾・コンテナター</a:t>
              </a:r>
            </a:p>
            <a:p>
              <a:pPr>
                <a:lnSpc>
                  <a:spcPct val="100000"/>
                </a:lnSpc>
              </a:pPr>
              <a:r>
                <a:rPr lang="ja-JP" altLang="en-US" sz="731">
                  <a:latin typeface="Yu Gothic UI" panose="020B0500000000000000" pitchFamily="50" charset="-128"/>
                  <a:ea typeface="Yu Gothic UI" panose="020B0500000000000000" pitchFamily="50" charset="-128"/>
                </a:rPr>
                <a:t>　　　　　ミナルの</a:t>
              </a:r>
              <a:r>
                <a:rPr lang="en-US" altLang="ja-JP" sz="731">
                  <a:latin typeface="Yu Gothic UI" panose="020B0500000000000000" pitchFamily="50" charset="-128"/>
                  <a:ea typeface="Yu Gothic UI" panose="020B0500000000000000" pitchFamily="50" charset="-128"/>
                </a:rPr>
                <a:t>DX</a:t>
              </a:r>
              <a:r>
                <a:rPr lang="ja-JP" altLang="en-US" sz="731">
                  <a:latin typeface="Yu Gothic UI" panose="020B0500000000000000" pitchFamily="50" charset="-128"/>
                  <a:ea typeface="Yu Gothic UI" panose="020B0500000000000000" pitchFamily="50" charset="-128"/>
                </a:rPr>
                <a:t>の実現」に向けた実証実験</a:t>
              </a:r>
              <a:endParaRPr lang="en-US" altLang="ja-JP" sz="731">
                <a:latin typeface="Yu Gothic UI" panose="020B0500000000000000" pitchFamily="50" charset="-128"/>
                <a:ea typeface="Yu Gothic UI" panose="020B0500000000000000" pitchFamily="50" charset="-128"/>
              </a:endParaRPr>
            </a:p>
            <a:p>
              <a:pPr>
                <a:lnSpc>
                  <a:spcPct val="100000"/>
                </a:lnSpc>
              </a:pPr>
              <a:r>
                <a:rPr lang="ja-JP" altLang="en-US" sz="731">
                  <a:latin typeface="Yu Gothic UI" panose="020B0500000000000000" pitchFamily="50" charset="-128"/>
                  <a:ea typeface="Yu Gothic UI" panose="020B0500000000000000" pitchFamily="50" charset="-128"/>
                </a:rPr>
                <a:t>実証期間：</a:t>
              </a:r>
              <a:r>
                <a:rPr lang="en-US" altLang="ja-JP" sz="731">
                  <a:latin typeface="Yu Gothic UI" panose="020B0500000000000000" pitchFamily="50" charset="-128"/>
                  <a:ea typeface="Yu Gothic UI" panose="020B0500000000000000" pitchFamily="50" charset="-128"/>
                </a:rPr>
                <a:t>2023.1</a:t>
              </a:r>
              <a:r>
                <a:rPr lang="ja-JP" altLang="en-US" sz="731">
                  <a:latin typeface="Yu Gothic UI" panose="020B0500000000000000" pitchFamily="50" charset="-128"/>
                  <a:ea typeface="Yu Gothic UI" panose="020B0500000000000000" pitchFamily="50" charset="-128"/>
                </a:rPr>
                <a:t>～</a:t>
              </a:r>
              <a:r>
                <a:rPr lang="en-US" altLang="ja-JP" sz="731">
                  <a:latin typeface="Yu Gothic UI" panose="020B0500000000000000" pitchFamily="50" charset="-128"/>
                  <a:ea typeface="Yu Gothic UI" panose="020B0500000000000000" pitchFamily="50" charset="-128"/>
                </a:rPr>
                <a:t>2023.3</a:t>
              </a:r>
            </a:p>
            <a:p>
              <a:pPr>
                <a:lnSpc>
                  <a:spcPct val="100000"/>
                </a:lnSpc>
              </a:pPr>
              <a:r>
                <a:rPr lang="ja-JP" altLang="en-US" sz="731">
                  <a:latin typeface="Yu Gothic UI" panose="020B0500000000000000" pitchFamily="50" charset="-128"/>
                  <a:ea typeface="Yu Gothic UI" panose="020B0500000000000000" pitchFamily="50" charset="-128"/>
                </a:rPr>
                <a:t>実証主体：</a:t>
              </a:r>
              <a:r>
                <a:rPr lang="zh-TW" altLang="en-US" sz="731">
                  <a:latin typeface="Yu Gothic UI" panose="020B0500000000000000" pitchFamily="50" charset="-128"/>
                  <a:ea typeface="Yu Gothic UI" panose="020B0500000000000000" pitchFamily="50" charset="-128"/>
                </a:rPr>
                <a:t>西日本電信電話</a:t>
              </a:r>
              <a:r>
                <a:rPr lang="ja-JP" altLang="en-US" sz="731">
                  <a:latin typeface="Yu Gothic UI" panose="020B0500000000000000" pitchFamily="50" charset="-128"/>
                  <a:ea typeface="Yu Gothic UI" panose="020B0500000000000000" pitchFamily="50" charset="-128"/>
                </a:rPr>
                <a:t>㈱</a:t>
              </a:r>
              <a:endParaRPr lang="en-US" altLang="ja-JP" sz="731">
                <a:latin typeface="Yu Gothic UI" panose="020B0500000000000000" pitchFamily="50" charset="-128"/>
                <a:ea typeface="Yu Gothic UI" panose="020B0500000000000000" pitchFamily="50" charset="-128"/>
              </a:endParaRPr>
            </a:p>
            <a:p>
              <a:pPr>
                <a:lnSpc>
                  <a:spcPct val="100000"/>
                </a:lnSpc>
              </a:pPr>
              <a:r>
                <a:rPr lang="ja-JP" altLang="en-US" sz="731">
                  <a:latin typeface="Yu Gothic UI" panose="020B0500000000000000" pitchFamily="50" charset="-128"/>
                  <a:ea typeface="Yu Gothic UI" panose="020B0500000000000000" pitchFamily="50" charset="-128"/>
                </a:rPr>
                <a:t>実証場所：夢洲コンテナターミナル</a:t>
              </a:r>
              <a:endParaRPr lang="en-US" altLang="ja-JP" sz="731">
                <a:latin typeface="Yu Gothic UI" panose="020B0500000000000000" pitchFamily="50" charset="-128"/>
                <a:ea typeface="Yu Gothic UI" panose="020B0500000000000000" pitchFamily="50" charset="-128"/>
              </a:endParaRPr>
            </a:p>
          </p:txBody>
        </p:sp>
        <p:sp>
          <p:nvSpPr>
            <p:cNvPr id="164" name="テキスト ボックス 163"/>
            <p:cNvSpPr txBox="1"/>
            <p:nvPr/>
          </p:nvSpPr>
          <p:spPr>
            <a:xfrm>
              <a:off x="358765" y="3994531"/>
              <a:ext cx="3672000" cy="2160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sz="813" b="0"/>
                <a:t>夢洲コンテナターミナルにおけるローカル</a:t>
              </a:r>
              <a:r>
                <a:rPr lang="en-US" altLang="ja-JP" sz="813" b="0"/>
                <a:t>5G</a:t>
              </a:r>
              <a:r>
                <a:rPr lang="ja-JP" altLang="en-US" sz="813" b="0"/>
                <a:t>を活用した実証</a:t>
              </a:r>
            </a:p>
          </p:txBody>
        </p:sp>
        <p:sp>
          <p:nvSpPr>
            <p:cNvPr id="165" name="楕円 164"/>
            <p:cNvSpPr/>
            <p:nvPr/>
          </p:nvSpPr>
          <p:spPr>
            <a:xfrm>
              <a:off x="70563" y="3860883"/>
              <a:ext cx="504000" cy="5040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kumimoji="1" lang="en-US" altLang="ja-JP" sz="813" b="1">
                  <a:solidFill>
                    <a:prstClr val="white"/>
                  </a:solidFill>
                  <a:latin typeface="Yu Gothic UI" panose="020B0500000000000000" pitchFamily="50" charset="-128"/>
                  <a:ea typeface="Yu Gothic UI" panose="020B0500000000000000" pitchFamily="50" charset="-128"/>
                </a:rPr>
                <a:t>5G</a:t>
              </a:r>
            </a:p>
          </p:txBody>
        </p:sp>
        <p:pic>
          <p:nvPicPr>
            <p:cNvPr id="166" name="図 16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028432" y="4262017"/>
              <a:ext cx="986885" cy="836188"/>
            </a:xfrm>
            <a:prstGeom prst="rect">
              <a:avLst/>
            </a:prstGeom>
          </p:spPr>
        </p:pic>
      </p:grpSp>
      <p:sp>
        <p:nvSpPr>
          <p:cNvPr id="167" name="楕円 166"/>
          <p:cNvSpPr/>
          <p:nvPr/>
        </p:nvSpPr>
        <p:spPr>
          <a:xfrm>
            <a:off x="5261531" y="4410627"/>
            <a:ext cx="58500" cy="58500"/>
          </a:xfrm>
          <a:prstGeom prst="ellipse">
            <a:avLst/>
          </a:prstGeom>
          <a:solidFill>
            <a:srgbClr val="AF1932"/>
          </a:solidFill>
          <a:ln w="9525" cap="flat" cmpd="sng" algn="ctr">
            <a:noFill/>
            <a:prstDash val="solid"/>
          </a:ln>
          <a:effectLst/>
        </p:spPr>
        <p:txBody>
          <a:bodyPr lIns="234000" tIns="0" rIns="58500" bIns="0" rtlCol="0" anchor="ctr"/>
          <a:lstStyle/>
          <a:p>
            <a:pPr fontAlgn="base">
              <a:spcBef>
                <a:spcPct val="0"/>
              </a:spcBef>
              <a:spcAft>
                <a:spcPct val="0"/>
              </a:spcAft>
            </a:pPr>
            <a:endParaRPr kumimoji="1" lang="ja-JP" altLang="en-US" sz="975" kern="0">
              <a:solidFill>
                <a:srgbClr val="FFFFFF"/>
              </a:solidFill>
              <a:latin typeface="Yu Gothic UI" panose="020B0500000000000000" pitchFamily="50" charset="-128"/>
              <a:ea typeface="Yu Gothic UI" panose="020B0500000000000000" pitchFamily="50" charset="-128"/>
            </a:endParaRPr>
          </a:p>
        </p:txBody>
      </p:sp>
      <p:cxnSp>
        <p:nvCxnSpPr>
          <p:cNvPr id="168" name="直線コネクタ 167"/>
          <p:cNvCxnSpPr>
            <a:cxnSpLocks/>
            <a:endCxn id="167" idx="5"/>
          </p:cNvCxnSpPr>
          <p:nvPr/>
        </p:nvCxnSpPr>
        <p:spPr>
          <a:xfrm flipH="1" flipV="1">
            <a:off x="5311464" y="4460560"/>
            <a:ext cx="1543108" cy="531052"/>
          </a:xfrm>
          <a:prstGeom prst="line">
            <a:avLst/>
          </a:prstGeom>
          <a:ln w="9525">
            <a:solidFill>
              <a:srgbClr val="C00000"/>
            </a:solidFill>
            <a:tailEnd type="none"/>
          </a:ln>
        </p:spPr>
        <p:style>
          <a:lnRef idx="1">
            <a:schemeClr val="accent1"/>
          </a:lnRef>
          <a:fillRef idx="0">
            <a:schemeClr val="accent1"/>
          </a:fillRef>
          <a:effectRef idx="0">
            <a:schemeClr val="accent1"/>
          </a:effectRef>
          <a:fontRef idx="minor">
            <a:schemeClr val="tx1"/>
          </a:fontRef>
        </p:style>
      </p:cxnSp>
      <p:grpSp>
        <p:nvGrpSpPr>
          <p:cNvPr id="25" name="グループ化 24">
            <a:extLst>
              <a:ext uri="{FF2B5EF4-FFF2-40B4-BE49-F238E27FC236}">
                <a16:creationId xmlns:a16="http://schemas.microsoft.com/office/drawing/2014/main" id="{40E4737B-3C95-0221-BE5C-4738D727E7DA}"/>
              </a:ext>
            </a:extLst>
          </p:cNvPr>
          <p:cNvGrpSpPr/>
          <p:nvPr/>
        </p:nvGrpSpPr>
        <p:grpSpPr>
          <a:xfrm>
            <a:off x="6610434" y="3218894"/>
            <a:ext cx="3217664" cy="1026040"/>
            <a:chOff x="4732746" y="6778473"/>
            <a:chExt cx="3217664" cy="1026040"/>
          </a:xfrm>
        </p:grpSpPr>
        <p:sp>
          <p:nvSpPr>
            <p:cNvPr id="15" name="テキスト ボックス 14">
              <a:extLst>
                <a:ext uri="{FF2B5EF4-FFF2-40B4-BE49-F238E27FC236}">
                  <a16:creationId xmlns:a16="http://schemas.microsoft.com/office/drawing/2014/main" id="{5F78DE08-3DA7-1938-0454-4B6FA6708D8C}"/>
                </a:ext>
              </a:extLst>
            </p:cNvPr>
            <p:cNvSpPr txBox="1"/>
            <p:nvPr/>
          </p:nvSpPr>
          <p:spPr>
            <a:xfrm>
              <a:off x="4966910" y="7058052"/>
              <a:ext cx="2983500" cy="746461"/>
            </a:xfrm>
            <a:prstGeom prst="rect">
              <a:avLst/>
            </a:prstGeom>
            <a:solidFill>
              <a:srgbClr val="FFDDDD"/>
            </a:solidFill>
            <a:ln w="12700">
              <a:noFill/>
            </a:ln>
          </p:spPr>
          <p:txBody>
            <a:bodyPr wrap="square" lIns="175500" rtlCol="0" anchor="t" anchorCtr="0">
              <a:noAutofit/>
            </a:bodyPr>
            <a:lstStyle/>
            <a:p>
              <a:pPr>
                <a:lnSpc>
                  <a:spcPct val="100000"/>
                </a:lnSpc>
              </a:pPr>
              <a:r>
                <a:rPr lang="ja-JP" altLang="en-US" sz="731">
                  <a:latin typeface="Yu Gothic UI" panose="020B0500000000000000" pitchFamily="50" charset="-128"/>
                  <a:ea typeface="Yu Gothic UI" panose="020B0500000000000000" pitchFamily="50" charset="-128"/>
                </a:rPr>
                <a:t>事業内容：都市型自動運転船「海床</a:t>
              </a:r>
              <a:r>
                <a:rPr lang="en-US" altLang="ja-JP" sz="731">
                  <a:latin typeface="Yu Gothic UI" panose="020B0500000000000000" pitchFamily="50" charset="-128"/>
                  <a:ea typeface="Yu Gothic UI" panose="020B0500000000000000" pitchFamily="50" charset="-128"/>
                </a:rPr>
                <a:t>(</a:t>
              </a:r>
              <a:r>
                <a:rPr lang="ja-JP" altLang="en-US" sz="731">
                  <a:latin typeface="Yu Gothic UI" panose="020B0500000000000000" pitchFamily="50" charset="-128"/>
                  <a:ea typeface="Yu Gothic UI" panose="020B0500000000000000" pitchFamily="50" charset="-128"/>
                </a:rPr>
                <a:t>うみどこ</a:t>
              </a:r>
              <a:r>
                <a:rPr lang="en-US" altLang="ja-JP" sz="731">
                  <a:latin typeface="Yu Gothic UI" panose="020B0500000000000000" pitchFamily="50" charset="-128"/>
                  <a:ea typeface="Yu Gothic UI" panose="020B0500000000000000" pitchFamily="50" charset="-128"/>
                </a:rPr>
                <a:t>)</a:t>
              </a:r>
            </a:p>
            <a:p>
              <a:pPr>
                <a:lnSpc>
                  <a:spcPct val="100000"/>
                </a:lnSpc>
              </a:pPr>
              <a:r>
                <a:rPr lang="en-US" altLang="ja-JP" sz="731">
                  <a:latin typeface="Yu Gothic UI" panose="020B0500000000000000" pitchFamily="50" charset="-128"/>
                  <a:ea typeface="Yu Gothic UI" panose="020B0500000000000000" pitchFamily="50" charset="-128"/>
                </a:rPr>
                <a:t>                  </a:t>
              </a:r>
              <a:r>
                <a:rPr lang="ja-JP" altLang="en-US" sz="731">
                  <a:latin typeface="Yu Gothic UI" panose="020B0500000000000000" pitchFamily="50" charset="-128"/>
                  <a:ea typeface="Yu Gothic UI" panose="020B0500000000000000" pitchFamily="50" charset="-128"/>
                </a:rPr>
                <a:t>ロボット」 による都市の水辺 の</a:t>
              </a:r>
              <a:endParaRPr lang="en-US" altLang="ja-JP" sz="731">
                <a:latin typeface="Yu Gothic UI" panose="020B0500000000000000" pitchFamily="50" charset="-128"/>
                <a:ea typeface="Yu Gothic UI" panose="020B0500000000000000" pitchFamily="50" charset="-128"/>
              </a:endParaRPr>
            </a:p>
            <a:p>
              <a:pPr>
                <a:lnSpc>
                  <a:spcPct val="100000"/>
                </a:lnSpc>
              </a:pPr>
              <a:r>
                <a:rPr lang="ja-JP" altLang="en-US" sz="731">
                  <a:latin typeface="Yu Gothic UI" panose="020B0500000000000000" pitchFamily="50" charset="-128"/>
                  <a:ea typeface="Yu Gothic UI" panose="020B0500000000000000" pitchFamily="50" charset="-128"/>
                </a:rPr>
                <a:t>　　　　　イノベーションに関する実証実験</a:t>
              </a:r>
              <a:endParaRPr lang="en-US" altLang="ja-JP" sz="731">
                <a:latin typeface="Yu Gothic UI" panose="020B0500000000000000" pitchFamily="50" charset="-128"/>
                <a:ea typeface="Yu Gothic UI" panose="020B0500000000000000" pitchFamily="50" charset="-128"/>
              </a:endParaRPr>
            </a:p>
            <a:p>
              <a:pPr>
                <a:lnSpc>
                  <a:spcPct val="100000"/>
                </a:lnSpc>
              </a:pPr>
              <a:r>
                <a:rPr lang="ja-JP" altLang="en-US" sz="731">
                  <a:latin typeface="Yu Gothic UI" panose="020B0500000000000000" pitchFamily="50" charset="-128"/>
                  <a:ea typeface="Yu Gothic UI" panose="020B0500000000000000" pitchFamily="50" charset="-128"/>
                </a:rPr>
                <a:t>実証期間：</a:t>
              </a:r>
              <a:r>
                <a:rPr lang="en-US" altLang="ja-JP" sz="731">
                  <a:latin typeface="Yu Gothic UI" panose="020B0500000000000000" pitchFamily="50" charset="-128"/>
                  <a:ea typeface="Yu Gothic UI" panose="020B0500000000000000" pitchFamily="50" charset="-128"/>
                </a:rPr>
                <a:t>2023.12</a:t>
              </a:r>
            </a:p>
            <a:p>
              <a:pPr>
                <a:lnSpc>
                  <a:spcPct val="100000"/>
                </a:lnSpc>
              </a:pPr>
              <a:r>
                <a:rPr lang="ja-JP" altLang="en-US" sz="731">
                  <a:latin typeface="Yu Gothic UI" panose="020B0500000000000000" pitchFamily="50" charset="-128"/>
                  <a:ea typeface="Yu Gothic UI" panose="020B0500000000000000" pitchFamily="50" charset="-128"/>
                </a:rPr>
                <a:t>実証主体：海床ロボットコンソーシアム</a:t>
              </a:r>
              <a:endParaRPr lang="en-US" altLang="ja-JP" sz="731">
                <a:latin typeface="Yu Gothic UI" panose="020B0500000000000000" pitchFamily="50" charset="-128"/>
                <a:ea typeface="Yu Gothic UI" panose="020B0500000000000000" pitchFamily="50" charset="-128"/>
              </a:endParaRPr>
            </a:p>
            <a:p>
              <a:pPr>
                <a:lnSpc>
                  <a:spcPct val="100000"/>
                </a:lnSpc>
              </a:pPr>
              <a:r>
                <a:rPr lang="ja-JP" altLang="en-US" sz="731">
                  <a:latin typeface="Yu Gothic UI" panose="020B0500000000000000" pitchFamily="50" charset="-128"/>
                  <a:ea typeface="Yu Gothic UI" panose="020B0500000000000000" pitchFamily="50" charset="-128"/>
                </a:rPr>
                <a:t>実証場所：大阪城公園　東外堀</a:t>
              </a:r>
              <a:endParaRPr lang="en-US" altLang="ja-JP" sz="731">
                <a:latin typeface="Yu Gothic UI" panose="020B0500000000000000" pitchFamily="50" charset="-128"/>
                <a:ea typeface="Yu Gothic UI" panose="020B0500000000000000" pitchFamily="50" charset="-128"/>
              </a:endParaRPr>
            </a:p>
          </p:txBody>
        </p:sp>
        <p:sp>
          <p:nvSpPr>
            <p:cNvPr id="16" name="テキスト ボックス 15">
              <a:extLst>
                <a:ext uri="{FF2B5EF4-FFF2-40B4-BE49-F238E27FC236}">
                  <a16:creationId xmlns:a16="http://schemas.microsoft.com/office/drawing/2014/main" id="{9C2D8C01-1ECE-22E8-A3BD-9C91D8D4D197}"/>
                </a:ext>
              </a:extLst>
            </p:cNvPr>
            <p:cNvSpPr txBox="1"/>
            <p:nvPr/>
          </p:nvSpPr>
          <p:spPr>
            <a:xfrm>
              <a:off x="4966910" y="6887062"/>
              <a:ext cx="2983500" cy="1755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sz="813" b="0"/>
                <a:t>水辺の新モビリティの実証実験</a:t>
              </a:r>
            </a:p>
          </p:txBody>
        </p:sp>
        <p:sp>
          <p:nvSpPr>
            <p:cNvPr id="17" name="楕円 16">
              <a:extLst>
                <a:ext uri="{FF2B5EF4-FFF2-40B4-BE49-F238E27FC236}">
                  <a16:creationId xmlns:a16="http://schemas.microsoft.com/office/drawing/2014/main" id="{9F70CCEA-04EE-6925-7BB2-DAE453D39097}"/>
                </a:ext>
              </a:extLst>
            </p:cNvPr>
            <p:cNvSpPr/>
            <p:nvPr/>
          </p:nvSpPr>
          <p:spPr>
            <a:xfrm>
              <a:off x="4732746" y="6778473"/>
              <a:ext cx="409500" cy="4095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kumimoji="1" lang="ja-JP" altLang="en-US" sz="813" b="1">
                  <a:solidFill>
                    <a:prstClr val="white"/>
                  </a:solidFill>
                  <a:latin typeface="Yu Gothic UI" panose="020B0500000000000000" pitchFamily="50" charset="-128"/>
                  <a:ea typeface="Yu Gothic UI" panose="020B0500000000000000" pitchFamily="50" charset="-128"/>
                </a:rPr>
                <a:t>モビリティ</a:t>
              </a:r>
              <a:endParaRPr kumimoji="1" lang="en-US" altLang="ja-JP" sz="813" b="1">
                <a:solidFill>
                  <a:prstClr val="white"/>
                </a:solidFill>
                <a:latin typeface="Yu Gothic UI" panose="020B0500000000000000" pitchFamily="50" charset="-128"/>
                <a:ea typeface="Yu Gothic UI" panose="020B0500000000000000" pitchFamily="50" charset="-128"/>
              </a:endParaRPr>
            </a:p>
          </p:txBody>
        </p:sp>
        <p:pic>
          <p:nvPicPr>
            <p:cNvPr id="21" name="図 20">
              <a:extLst>
                <a:ext uri="{FF2B5EF4-FFF2-40B4-BE49-F238E27FC236}">
                  <a16:creationId xmlns:a16="http://schemas.microsoft.com/office/drawing/2014/main" id="{8E28F28F-44BE-44CC-CB6B-0C93FAA1BAC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030114" y="7105344"/>
              <a:ext cx="863572" cy="648316"/>
            </a:xfrm>
            <a:prstGeom prst="rect">
              <a:avLst/>
            </a:prstGeom>
          </p:spPr>
        </p:pic>
      </p:grpSp>
      <p:grpSp>
        <p:nvGrpSpPr>
          <p:cNvPr id="24" name="グループ化 23">
            <a:extLst>
              <a:ext uri="{FF2B5EF4-FFF2-40B4-BE49-F238E27FC236}">
                <a16:creationId xmlns:a16="http://schemas.microsoft.com/office/drawing/2014/main" id="{CC973DD8-5D88-561E-BEBF-0F3970B73211}"/>
              </a:ext>
            </a:extLst>
          </p:cNvPr>
          <p:cNvGrpSpPr/>
          <p:nvPr/>
        </p:nvGrpSpPr>
        <p:grpSpPr>
          <a:xfrm>
            <a:off x="6610434" y="4469127"/>
            <a:ext cx="3217664" cy="930814"/>
            <a:chOff x="841351" y="6777038"/>
            <a:chExt cx="3217664" cy="930814"/>
          </a:xfrm>
        </p:grpSpPr>
        <p:sp>
          <p:nvSpPr>
            <p:cNvPr id="4" name="テキスト ボックス 3">
              <a:extLst>
                <a:ext uri="{FF2B5EF4-FFF2-40B4-BE49-F238E27FC236}">
                  <a16:creationId xmlns:a16="http://schemas.microsoft.com/office/drawing/2014/main" id="{CEB7FA14-067E-6E81-BAEB-E6D46B0D1CF5}"/>
                </a:ext>
              </a:extLst>
            </p:cNvPr>
            <p:cNvSpPr txBox="1"/>
            <p:nvPr/>
          </p:nvSpPr>
          <p:spPr>
            <a:xfrm>
              <a:off x="1075515" y="7056618"/>
              <a:ext cx="2983500" cy="651234"/>
            </a:xfrm>
            <a:prstGeom prst="rect">
              <a:avLst/>
            </a:prstGeom>
            <a:solidFill>
              <a:srgbClr val="FFDDDD"/>
            </a:solidFill>
            <a:ln w="12700">
              <a:noFill/>
            </a:ln>
          </p:spPr>
          <p:txBody>
            <a:bodyPr wrap="square" lIns="175500" rtlCol="0" anchor="t" anchorCtr="0">
              <a:noAutofit/>
            </a:bodyPr>
            <a:lstStyle/>
            <a:p>
              <a:pPr>
                <a:lnSpc>
                  <a:spcPct val="100000"/>
                </a:lnSpc>
              </a:pPr>
              <a:r>
                <a:rPr lang="ja-JP" altLang="en-US" sz="731">
                  <a:latin typeface="Yu Gothic UI" panose="020B0500000000000000" pitchFamily="50" charset="-128"/>
                  <a:ea typeface="Yu Gothic UI" panose="020B0500000000000000" pitchFamily="50" charset="-128"/>
                </a:rPr>
                <a:t>事業内容：大阪における空飛ぶクルマ社会実装に</a:t>
              </a:r>
              <a:endParaRPr lang="en-US" altLang="ja-JP" sz="731">
                <a:latin typeface="Yu Gothic UI" panose="020B0500000000000000" pitchFamily="50" charset="-128"/>
                <a:ea typeface="Yu Gothic UI" panose="020B0500000000000000" pitchFamily="50" charset="-128"/>
              </a:endParaRPr>
            </a:p>
            <a:p>
              <a:pPr>
                <a:lnSpc>
                  <a:spcPct val="100000"/>
                </a:lnSpc>
              </a:pPr>
              <a:r>
                <a:rPr lang="ja-JP" altLang="en-US" sz="731">
                  <a:latin typeface="Yu Gothic UI" panose="020B0500000000000000" pitchFamily="50" charset="-128"/>
                  <a:ea typeface="Yu Gothic UI" panose="020B0500000000000000" pitchFamily="50" charset="-128"/>
                </a:rPr>
                <a:t>　　　　　向けた実証実験 </a:t>
              </a:r>
              <a:endParaRPr lang="en-US" altLang="ja-JP" sz="731">
                <a:latin typeface="Yu Gothic UI" panose="020B0500000000000000" pitchFamily="50" charset="-128"/>
                <a:ea typeface="Yu Gothic UI" panose="020B0500000000000000" pitchFamily="50" charset="-128"/>
              </a:endParaRPr>
            </a:p>
            <a:p>
              <a:pPr>
                <a:lnSpc>
                  <a:spcPct val="100000"/>
                </a:lnSpc>
              </a:pPr>
              <a:r>
                <a:rPr lang="ja-JP" altLang="en-US" sz="731">
                  <a:latin typeface="Yu Gothic UI" panose="020B0500000000000000" pitchFamily="50" charset="-128"/>
                  <a:ea typeface="Yu Gothic UI" panose="020B0500000000000000" pitchFamily="50" charset="-128"/>
                </a:rPr>
                <a:t>実証期間：</a:t>
              </a:r>
              <a:r>
                <a:rPr lang="en-US" altLang="ja-JP" sz="731">
                  <a:latin typeface="Yu Gothic UI" panose="020B0500000000000000" pitchFamily="50" charset="-128"/>
                  <a:ea typeface="Yu Gothic UI" panose="020B0500000000000000" pitchFamily="50" charset="-128"/>
                </a:rPr>
                <a:t>2023.3</a:t>
              </a:r>
            </a:p>
            <a:p>
              <a:pPr>
                <a:lnSpc>
                  <a:spcPct val="100000"/>
                </a:lnSpc>
              </a:pPr>
              <a:r>
                <a:rPr lang="ja-JP" altLang="en-US" sz="731">
                  <a:latin typeface="Yu Gothic UI" panose="020B0500000000000000" pitchFamily="50" charset="-128"/>
                  <a:ea typeface="Yu Gothic UI" panose="020B0500000000000000" pitchFamily="50" charset="-128"/>
                </a:rPr>
                <a:t>実証主体：丸紅㈱</a:t>
              </a:r>
              <a:endParaRPr lang="en-US" altLang="ja-JP" sz="731">
                <a:latin typeface="Yu Gothic UI" panose="020B0500000000000000" pitchFamily="50" charset="-128"/>
                <a:ea typeface="Yu Gothic UI" panose="020B0500000000000000" pitchFamily="50" charset="-128"/>
              </a:endParaRPr>
            </a:p>
            <a:p>
              <a:pPr>
                <a:lnSpc>
                  <a:spcPct val="100000"/>
                </a:lnSpc>
              </a:pPr>
              <a:r>
                <a:rPr lang="ja-JP" altLang="en-US" sz="731">
                  <a:latin typeface="Yu Gothic UI" panose="020B0500000000000000" pitchFamily="50" charset="-128"/>
                  <a:ea typeface="Yu Gothic UI" panose="020B0500000000000000" pitchFamily="50" charset="-128"/>
                </a:rPr>
                <a:t>実証場所：大阪城公園</a:t>
              </a:r>
              <a:endParaRPr lang="en-US" altLang="ja-JP" sz="731">
                <a:latin typeface="Yu Gothic UI" panose="020B0500000000000000" pitchFamily="50" charset="-128"/>
                <a:ea typeface="Yu Gothic UI" panose="020B0500000000000000" pitchFamily="50" charset="-128"/>
              </a:endParaRPr>
            </a:p>
          </p:txBody>
        </p:sp>
        <p:sp>
          <p:nvSpPr>
            <p:cNvPr id="5" name="テキスト ボックス 4">
              <a:extLst>
                <a:ext uri="{FF2B5EF4-FFF2-40B4-BE49-F238E27FC236}">
                  <a16:creationId xmlns:a16="http://schemas.microsoft.com/office/drawing/2014/main" id="{043E833E-5C4E-4D05-0B26-7A991DF3E343}"/>
                </a:ext>
              </a:extLst>
            </p:cNvPr>
            <p:cNvSpPr txBox="1"/>
            <p:nvPr/>
          </p:nvSpPr>
          <p:spPr>
            <a:xfrm>
              <a:off x="1075515" y="6885627"/>
              <a:ext cx="2983500" cy="1755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sz="813" b="0"/>
                <a:t>空飛ぶクルマの</a:t>
              </a:r>
              <a:r>
                <a:rPr lang="ja-JP" altLang="en-US" sz="813" b="0">
                  <a:solidFill>
                    <a:schemeClr val="bg1"/>
                  </a:solidFill>
                </a:rPr>
                <a:t>実証実験</a:t>
              </a:r>
            </a:p>
          </p:txBody>
        </p:sp>
        <p:sp>
          <p:nvSpPr>
            <p:cNvPr id="6" name="楕円 5">
              <a:extLst>
                <a:ext uri="{FF2B5EF4-FFF2-40B4-BE49-F238E27FC236}">
                  <a16:creationId xmlns:a16="http://schemas.microsoft.com/office/drawing/2014/main" id="{D190AE6D-73FC-2DA3-299D-E4BED48E0467}"/>
                </a:ext>
              </a:extLst>
            </p:cNvPr>
            <p:cNvSpPr/>
            <p:nvPr/>
          </p:nvSpPr>
          <p:spPr>
            <a:xfrm>
              <a:off x="841351" y="6777038"/>
              <a:ext cx="409500" cy="4095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kumimoji="1" lang="ja-JP" altLang="en-US" sz="813" b="1">
                  <a:solidFill>
                    <a:prstClr val="white"/>
                  </a:solidFill>
                  <a:latin typeface="Yu Gothic UI" panose="020B0500000000000000" pitchFamily="50" charset="-128"/>
                  <a:ea typeface="Yu Gothic UI" panose="020B0500000000000000" pitchFamily="50" charset="-128"/>
                </a:rPr>
                <a:t>モビリティ</a:t>
              </a:r>
              <a:endParaRPr kumimoji="1" lang="en-US" altLang="ja-JP" sz="813" b="1">
                <a:solidFill>
                  <a:prstClr val="white"/>
                </a:solidFill>
                <a:latin typeface="Yu Gothic UI" panose="020B0500000000000000" pitchFamily="50" charset="-128"/>
                <a:ea typeface="Yu Gothic UI" panose="020B0500000000000000" pitchFamily="50" charset="-128"/>
              </a:endParaRPr>
            </a:p>
          </p:txBody>
        </p:sp>
        <p:pic>
          <p:nvPicPr>
            <p:cNvPr id="22" name="図 21">
              <a:extLst>
                <a:ext uri="{FF2B5EF4-FFF2-40B4-BE49-F238E27FC236}">
                  <a16:creationId xmlns:a16="http://schemas.microsoft.com/office/drawing/2014/main" id="{163CFD3D-5D31-7F7C-77B6-40683D37350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239865" y="7114051"/>
              <a:ext cx="766481" cy="540171"/>
            </a:xfrm>
            <a:prstGeom prst="rect">
              <a:avLst/>
            </a:prstGeom>
          </p:spPr>
        </p:pic>
      </p:grpSp>
      <p:grpSp>
        <p:nvGrpSpPr>
          <p:cNvPr id="123" name="グループ化 122"/>
          <p:cNvGrpSpPr/>
          <p:nvPr/>
        </p:nvGrpSpPr>
        <p:grpSpPr>
          <a:xfrm>
            <a:off x="6620613" y="5542567"/>
            <a:ext cx="3222555" cy="930167"/>
            <a:chOff x="129832" y="5373970"/>
            <a:chExt cx="3966222" cy="1144821"/>
          </a:xfrm>
        </p:grpSpPr>
        <p:sp>
          <p:nvSpPr>
            <p:cNvPr id="124" name="テキスト ボックス 123"/>
            <p:cNvSpPr txBox="1"/>
            <p:nvPr/>
          </p:nvSpPr>
          <p:spPr>
            <a:xfrm>
              <a:off x="424054" y="5726791"/>
              <a:ext cx="3672000" cy="792000"/>
            </a:xfrm>
            <a:prstGeom prst="rect">
              <a:avLst/>
            </a:prstGeom>
            <a:solidFill>
              <a:srgbClr val="FFDDDD"/>
            </a:solidFill>
            <a:ln w="12700">
              <a:noFill/>
            </a:ln>
          </p:spPr>
          <p:txBody>
            <a:bodyPr wrap="square" lIns="175500" rtlCol="0" anchor="t" anchorCtr="0">
              <a:noAutofit/>
            </a:bodyPr>
            <a:lstStyle>
              <a:defPPr>
                <a:defRPr lang="en-US"/>
              </a:defPPr>
              <a:lvl1pPr marR="0" lvl="0" indent="0" defTabSz="457200" fontAlgn="auto">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r>
                <a:rPr lang="ja-JP" altLang="en-US" sz="731"/>
                <a:t>事業内容：水道施設における</a:t>
              </a:r>
              <a:r>
                <a:rPr lang="en-US" altLang="ja-JP" sz="731"/>
                <a:t>AI</a:t>
              </a:r>
              <a:r>
                <a:rPr lang="ja-JP" altLang="en-US" sz="731"/>
                <a:t>による異常音判定</a:t>
              </a:r>
              <a:br>
                <a:rPr lang="ja-JP" altLang="en-US" sz="731"/>
              </a:br>
              <a:r>
                <a:rPr lang="ja-JP" altLang="en-US" sz="731"/>
                <a:t>　　　　　精度の検証と誤判定防止策の検討</a:t>
              </a:r>
            </a:p>
            <a:p>
              <a:r>
                <a:rPr lang="ja-JP" altLang="en-US" sz="731"/>
                <a:t>実証期間：</a:t>
              </a:r>
              <a:r>
                <a:rPr lang="en-US" altLang="ja-JP" sz="731"/>
                <a:t>2022.4</a:t>
              </a:r>
              <a:r>
                <a:rPr lang="ja-JP" altLang="en-US" sz="731"/>
                <a:t>～</a:t>
              </a:r>
              <a:r>
                <a:rPr lang="en-US" altLang="ja-JP" sz="731"/>
                <a:t>2022.9</a:t>
              </a:r>
            </a:p>
            <a:p>
              <a:r>
                <a:rPr lang="ja-JP" altLang="en-US" sz="731"/>
                <a:t>実証主体：㈱かんでんエンジニアリング</a:t>
              </a:r>
              <a:endParaRPr lang="en-US" altLang="ja-JP" sz="731"/>
            </a:p>
            <a:p>
              <a:r>
                <a:rPr lang="ja-JP" altLang="en-US" sz="731"/>
                <a:t>実証場所：配水場（城東、住吉、長居）</a:t>
              </a:r>
            </a:p>
          </p:txBody>
        </p:sp>
        <p:sp>
          <p:nvSpPr>
            <p:cNvPr id="125" name="テキスト ボックス 124"/>
            <p:cNvSpPr txBox="1"/>
            <p:nvPr/>
          </p:nvSpPr>
          <p:spPr>
            <a:xfrm>
              <a:off x="424054" y="5515801"/>
              <a:ext cx="3672000" cy="216000"/>
            </a:xfrm>
            <a:prstGeom prst="rect">
              <a:avLst/>
            </a:prstGeom>
            <a:solidFill>
              <a:srgbClr val="AF1932"/>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0" kern="0">
                  <a:solidFill>
                    <a:srgbClr val="FFFFFF"/>
                  </a:solidFill>
                  <a:latin typeface="Yu Gothic UI" panose="020B0500000000000000" pitchFamily="50" charset="-128"/>
                  <a:ea typeface="Yu Gothic UI" panose="020B0500000000000000" pitchFamily="50" charset="-128"/>
                </a:defRPr>
              </a:lvl1pPr>
            </a:lstStyle>
            <a:p>
              <a:r>
                <a:rPr lang="ja-JP" altLang="en-US" sz="813"/>
                <a:t>音情報と</a:t>
              </a:r>
              <a:r>
                <a:rPr lang="en-US" altLang="ja-JP" sz="813"/>
                <a:t>AI</a:t>
              </a:r>
              <a:r>
                <a:rPr lang="ja-JP" altLang="en-US" sz="813"/>
                <a:t>技術を活用した水道施設における運転支援の実証</a:t>
              </a:r>
            </a:p>
          </p:txBody>
        </p:sp>
        <p:pic>
          <p:nvPicPr>
            <p:cNvPr id="127" name="図 12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026689" y="5738037"/>
              <a:ext cx="1055721" cy="780754"/>
            </a:xfrm>
            <a:prstGeom prst="rect">
              <a:avLst/>
            </a:prstGeom>
          </p:spPr>
        </p:pic>
        <p:sp>
          <p:nvSpPr>
            <p:cNvPr id="126" name="楕円 125"/>
            <p:cNvSpPr/>
            <p:nvPr/>
          </p:nvSpPr>
          <p:spPr>
            <a:xfrm>
              <a:off x="129832" y="5373970"/>
              <a:ext cx="504000" cy="504000"/>
            </a:xfrm>
            <a:prstGeom prst="ellipse">
              <a:avLst/>
            </a:prstGeom>
            <a:gradFill>
              <a:gsLst>
                <a:gs pos="40000">
                  <a:schemeClr val="tx1">
                    <a:lumMod val="75000"/>
                    <a:lumOff val="25000"/>
                  </a:schemeClr>
                </a:gs>
                <a:gs pos="0">
                  <a:schemeClr val="tx1"/>
                </a:gs>
                <a:gs pos="80000">
                  <a:schemeClr val="bg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278606">
                <a:defRPr/>
              </a:pPr>
              <a:r>
                <a:rPr kumimoji="1" lang="ja-JP" altLang="en-US" sz="813" b="1">
                  <a:solidFill>
                    <a:prstClr val="white"/>
                  </a:solidFill>
                  <a:latin typeface="Yu Gothic UI" panose="020B0500000000000000" pitchFamily="50" charset="-128"/>
                  <a:ea typeface="Yu Gothic UI" panose="020B0500000000000000" pitchFamily="50" charset="-128"/>
                </a:rPr>
                <a:t>センサー</a:t>
              </a:r>
              <a:endParaRPr kumimoji="1" lang="en-US" altLang="ja-JP" sz="813" b="1">
                <a:solidFill>
                  <a:prstClr val="white"/>
                </a:solidFill>
                <a:latin typeface="Yu Gothic UI" panose="020B0500000000000000" pitchFamily="50" charset="-128"/>
                <a:ea typeface="Yu Gothic UI" panose="020B0500000000000000" pitchFamily="50" charset="-128"/>
              </a:endParaRPr>
            </a:p>
          </p:txBody>
        </p:sp>
      </p:grpSp>
      <p:sp>
        <p:nvSpPr>
          <p:cNvPr id="2" name="正方形/長方形 15">
            <a:extLst>
              <a:ext uri="{FF2B5EF4-FFF2-40B4-BE49-F238E27FC236}">
                <a16:creationId xmlns:a16="http://schemas.microsoft.com/office/drawing/2014/main" id="{6D92B472-4B59-2F56-B4CD-278DA6F0EDBB}"/>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都市・まち</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7" name="表 6">
            <a:extLst>
              <a:ext uri="{FF2B5EF4-FFF2-40B4-BE49-F238E27FC236}">
                <a16:creationId xmlns:a16="http://schemas.microsoft.com/office/drawing/2014/main" id="{7715D8EE-8826-4368-2059-7D4F745E1AE2}"/>
              </a:ext>
            </a:extLst>
          </p:cNvPr>
          <p:cNvGraphicFramePr>
            <a:graphicFrameLocks noGrp="1"/>
          </p:cNvGraphicFramePr>
          <p:nvPr/>
        </p:nvGraphicFramePr>
        <p:xfrm>
          <a:off x="5482800" y="560367"/>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3174318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17042F-B838-4CF5-9BA2-ACE084CDCF4C}"/>
              </a:ext>
            </a:extLst>
          </p:cNvPr>
          <p:cNvSpPr/>
          <p:nvPr/>
        </p:nvSpPr>
        <p:spPr>
          <a:xfrm>
            <a:off x="0" y="80433"/>
            <a:ext cx="4960724" cy="6709834"/>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xfrm>
            <a:off x="452437" y="739881"/>
            <a:ext cx="4205287" cy="1252808"/>
          </a:xfrm>
        </p:spPr>
        <p:txBody>
          <a:bodyPr/>
          <a:lstStyle/>
          <a:p>
            <a:r>
              <a:rPr lang="ja-JP" altLang="en-US" spc="300">
                <a:ln w="9525">
                  <a:solidFill>
                    <a:schemeClr val="bg1"/>
                  </a:solidFill>
                </a:ln>
                <a:solidFill>
                  <a:schemeClr val="bg1"/>
                </a:solidFill>
                <a:latin typeface="+mj-lt"/>
              </a:rPr>
              <a:t>行政</a:t>
            </a:r>
            <a:r>
              <a:rPr lang="en-US" altLang="ja-JP" spc="300">
                <a:ln w="9525">
                  <a:solidFill>
                    <a:schemeClr val="bg1"/>
                  </a:solidFill>
                </a:ln>
                <a:solidFill>
                  <a:schemeClr val="bg1"/>
                </a:solidFill>
                <a:latin typeface="+mj-lt"/>
              </a:rPr>
              <a:t>DX</a:t>
            </a:r>
            <a:endParaRPr lang="ja-JP" altLang="en-US" spc="300">
              <a:ln w="9525">
                <a:solidFill>
                  <a:schemeClr val="bg1"/>
                </a:solidFill>
              </a:ln>
              <a:solidFill>
                <a:schemeClr val="bg1"/>
              </a:solidFill>
              <a:latin typeface="+mj-lt"/>
            </a:endParaRPr>
          </a:p>
        </p:txBody>
      </p:sp>
      <p:sp>
        <p:nvSpPr>
          <p:cNvPr id="14" name="正方形/長方形 13">
            <a:extLst>
              <a:ext uri="{FF2B5EF4-FFF2-40B4-BE49-F238E27FC236}">
                <a16:creationId xmlns:a16="http://schemas.microsoft.com/office/drawing/2014/main" id="{320558C2-E4B4-0406-E664-7329E8AFF1D2}"/>
              </a:ext>
            </a:extLst>
          </p:cNvPr>
          <p:cNvSpPr/>
          <p:nvPr/>
        </p:nvSpPr>
        <p:spPr>
          <a:xfrm>
            <a:off x="5256554" y="1166681"/>
            <a:ext cx="4437787" cy="1064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Ins="108000" rtlCol="0" anchor="t"/>
          <a:lstStyle/>
          <a:p>
            <a:pPr algn="just"/>
            <a:r>
              <a:rPr kumimoji="1" lang="en-US" altLang="ja-JP" sz="1100">
                <a:solidFill>
                  <a:schemeClr val="tx1">
                    <a:lumMod val="75000"/>
                    <a:lumOff val="25000"/>
                  </a:schemeClr>
                </a:solidFill>
                <a:ea typeface="Yu Gothic UI" panose="020B0500000000000000" pitchFamily="50" charset="-128"/>
              </a:rPr>
              <a:t>DX</a:t>
            </a:r>
            <a:r>
              <a:rPr kumimoji="1" lang="ja-JP" altLang="en-US" sz="1100">
                <a:solidFill>
                  <a:schemeClr val="tx1">
                    <a:lumMod val="75000"/>
                    <a:lumOff val="25000"/>
                  </a:schemeClr>
                </a:solidFill>
                <a:ea typeface="Yu Gothic UI" panose="020B0500000000000000" pitchFamily="50" charset="-128"/>
              </a:rPr>
              <a:t>は経営である」というトップマネジメントのもと、定型業務を単に効率化するという従来のデジタル化のみならず、保有する行政データやデジタル技術を活用し、業務の変革と生産性の向上を図ります。</a:t>
            </a:r>
          </a:p>
          <a:p>
            <a:pPr algn="just"/>
            <a:r>
              <a:rPr kumimoji="1" lang="ja-JP" altLang="en-US" sz="1100">
                <a:solidFill>
                  <a:schemeClr val="tx1">
                    <a:lumMod val="75000"/>
                    <a:lumOff val="25000"/>
                  </a:schemeClr>
                </a:solidFill>
                <a:ea typeface="Yu Gothic UI" panose="020B0500000000000000" pitchFamily="50" charset="-128"/>
              </a:rPr>
              <a:t>そして、生み出した時間や人材（人財）を職員にしかできない業務に注力し、効率的かつ質の高い組織・業務運営による自治体経営を実現させ、市民</a:t>
            </a:r>
            <a:r>
              <a:rPr kumimoji="1" lang="en-US" altLang="ja-JP" sz="1100">
                <a:solidFill>
                  <a:schemeClr val="tx1">
                    <a:lumMod val="75000"/>
                    <a:lumOff val="25000"/>
                  </a:schemeClr>
                </a:solidFill>
                <a:ea typeface="Yu Gothic UI" panose="020B0500000000000000" pitchFamily="50" charset="-128"/>
              </a:rPr>
              <a:t>QoL</a:t>
            </a:r>
            <a:r>
              <a:rPr kumimoji="1" lang="ja-JP" altLang="en-US" sz="1100">
                <a:solidFill>
                  <a:schemeClr val="tx1">
                    <a:lumMod val="75000"/>
                    <a:lumOff val="25000"/>
                  </a:schemeClr>
                </a:solidFill>
                <a:ea typeface="Yu Gothic UI" panose="020B0500000000000000" pitchFamily="50" charset="-128"/>
              </a:rPr>
              <a:t>の向上と都市力の向上につなげます。</a:t>
            </a:r>
          </a:p>
        </p:txBody>
      </p:sp>
      <p:sp>
        <p:nvSpPr>
          <p:cNvPr id="15" name="正方形/長方形 14">
            <a:extLst>
              <a:ext uri="{FF2B5EF4-FFF2-40B4-BE49-F238E27FC236}">
                <a16:creationId xmlns:a16="http://schemas.microsoft.com/office/drawing/2014/main" id="{591F4AA6-D685-597D-7EFE-9C2607EEE0A5}"/>
              </a:ext>
            </a:extLst>
          </p:cNvPr>
          <p:cNvSpPr/>
          <p:nvPr/>
        </p:nvSpPr>
        <p:spPr>
          <a:xfrm>
            <a:off x="5256554" y="563708"/>
            <a:ext cx="3739668" cy="4342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kumimoji="1" lang="ja-JP" altLang="en-US" sz="1600" b="1" spc="50">
                <a:solidFill>
                  <a:srgbClr val="AF1932"/>
                </a:solidFill>
                <a:latin typeface="Yu Gothic UI" panose="020B0500000000000000" pitchFamily="50" charset="-128"/>
                <a:ea typeface="Yu Gothic UI" panose="020B0500000000000000" pitchFamily="50" charset="-128"/>
              </a:rPr>
              <a:t>効率的かつ質の高い</a:t>
            </a:r>
            <a:br>
              <a:rPr kumimoji="1" lang="en-US" altLang="ja-JP" sz="1600" b="1" spc="50">
                <a:solidFill>
                  <a:srgbClr val="AF1932"/>
                </a:solidFill>
                <a:latin typeface="Yu Gothic UI" panose="020B0500000000000000" pitchFamily="50" charset="-128"/>
                <a:ea typeface="Yu Gothic UI" panose="020B0500000000000000" pitchFamily="50" charset="-128"/>
              </a:rPr>
            </a:br>
            <a:r>
              <a:rPr kumimoji="1" lang="ja-JP" altLang="en-US" sz="1600" b="1" spc="50">
                <a:solidFill>
                  <a:srgbClr val="AF1932"/>
                </a:solidFill>
                <a:latin typeface="Yu Gothic UI" panose="020B0500000000000000" pitchFamily="50" charset="-128"/>
                <a:ea typeface="Yu Gothic UI" panose="020B0500000000000000" pitchFamily="50" charset="-128"/>
              </a:rPr>
              <a:t>組織・業務運営の実現</a:t>
            </a:r>
            <a:endParaRPr kumimoji="1" lang="en-GB" altLang="ja-JP" sz="1600" b="1" spc="50">
              <a:solidFill>
                <a:srgbClr val="AF1932"/>
              </a:solidFill>
              <a:latin typeface="Yu Gothic UI" panose="020B0500000000000000" pitchFamily="50" charset="-128"/>
              <a:ea typeface="Yu Gothic UI" panose="020B0500000000000000" pitchFamily="50" charset="-128"/>
            </a:endParaRPr>
          </a:p>
        </p:txBody>
      </p:sp>
      <p:cxnSp>
        <p:nvCxnSpPr>
          <p:cNvPr id="16" name="直線コネクタ 15">
            <a:extLst>
              <a:ext uri="{FF2B5EF4-FFF2-40B4-BE49-F238E27FC236}">
                <a16:creationId xmlns:a16="http://schemas.microsoft.com/office/drawing/2014/main" id="{CE1BDF00-6D59-D01F-8637-E080684A6523}"/>
              </a:ext>
            </a:extLst>
          </p:cNvPr>
          <p:cNvCxnSpPr>
            <a:cxnSpLocks/>
          </p:cNvCxnSpPr>
          <p:nvPr/>
        </p:nvCxnSpPr>
        <p:spPr>
          <a:xfrm flipH="1">
            <a:off x="5256554" y="1090441"/>
            <a:ext cx="3634901" cy="0"/>
          </a:xfrm>
          <a:prstGeom prst="line">
            <a:avLst/>
          </a:prstGeom>
          <a:ln w="12700">
            <a:solidFill>
              <a:srgbClr val="AF1932"/>
            </a:solidFill>
            <a:headEnd type="ova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4D6A3A4F-138E-26B8-4AC4-9B0AC6CD9E88}"/>
              </a:ext>
            </a:extLst>
          </p:cNvPr>
          <p:cNvGrpSpPr/>
          <p:nvPr/>
        </p:nvGrpSpPr>
        <p:grpSpPr>
          <a:xfrm>
            <a:off x="6011999" y="2808000"/>
            <a:ext cx="2880000" cy="2700000"/>
            <a:chOff x="542336" y="1892745"/>
            <a:chExt cx="3546568" cy="3365675"/>
          </a:xfrm>
        </p:grpSpPr>
        <p:pic>
          <p:nvPicPr>
            <p:cNvPr id="5" name="図 4">
              <a:extLst>
                <a:ext uri="{FF2B5EF4-FFF2-40B4-BE49-F238E27FC236}">
                  <a16:creationId xmlns:a16="http://schemas.microsoft.com/office/drawing/2014/main" id="{A9823545-D5F8-096B-B7BA-79C23569D4D6}"/>
                </a:ext>
              </a:extLst>
            </p:cNvPr>
            <p:cNvPicPr>
              <a:picLocks noChangeAspect="1"/>
            </p:cNvPicPr>
            <p:nvPr/>
          </p:nvPicPr>
          <p:blipFill rotWithShape="1">
            <a:blip r:embed="rId2" cstate="screen">
              <a:alphaModFix amt="40000"/>
              <a:extLst>
                <a:ext uri="{BEBA8EAE-BF5A-486C-A8C5-ECC9F3942E4B}">
                  <a14:imgProps xmlns:a14="http://schemas.microsoft.com/office/drawing/2010/main">
                    <a14:imgLayer r:embed="rId3">
                      <a14:imgEffect>
                        <a14:backgroundRemoval t="3019" b="97358" l="2988" r="89807">
                          <a14:foregroundMark x1="45167" y1="51321" x2="22144" y2="54340"/>
                          <a14:foregroundMark x1="22144" y1="54340" x2="16169" y2="77547"/>
                          <a14:foregroundMark x1="16169" y1="77547" x2="29174" y2="86038"/>
                          <a14:foregroundMark x1="29174" y1="86038" x2="37258" y2="68302"/>
                          <a14:foregroundMark x1="37258" y1="68302" x2="24429" y2="76604"/>
                          <a14:foregroundMark x1="20387" y1="63019" x2="30404" y2="82453"/>
                          <a14:foregroundMark x1="30404" y1="82453" x2="11951" y2="84151"/>
                          <a14:foregroundMark x1="11951" y1="84151" x2="7557" y2="68679"/>
                          <a14:foregroundMark x1="7557" y1="68679" x2="19684" y2="60943"/>
                          <a14:foregroundMark x1="19684" y1="60943" x2="33040" y2="67358"/>
                          <a14:foregroundMark x1="33040" y1="67358" x2="38489" y2="90566"/>
                          <a14:foregroundMark x1="38489" y1="90566" x2="34271" y2="62453"/>
                          <a14:foregroundMark x1="34271" y1="62453" x2="15290" y2="63774"/>
                          <a14:foregroundMark x1="15290" y1="63774" x2="3163" y2="73396"/>
                          <a14:foregroundMark x1="20738" y1="90755" x2="35325" y2="94528"/>
                          <a14:foregroundMark x1="35325" y1="94528" x2="42707" y2="78679"/>
                          <a14:foregroundMark x1="42707" y1="78679" x2="42355" y2="78868"/>
                          <a14:foregroundMark x1="23550" y1="97358" x2="33216" y2="97358"/>
                          <a14:backgroundMark x1="61511" y1="46415" x2="42004" y2="28491"/>
                          <a14:backgroundMark x1="42004" y1="28491" x2="65905" y2="22642"/>
                          <a14:backgroundMark x1="65905" y1="22642" x2="67663" y2="23585"/>
                          <a14:backgroundMark x1="56415" y1="52453" x2="43058" y2="38491"/>
                          <a14:backgroundMark x1="43058" y1="38491" x2="30756" y2="33208"/>
                          <a14:backgroundMark x1="30756" y1="33208" x2="41301" y2="13396"/>
                          <a14:backgroundMark x1="41301" y1="13396" x2="60281" y2="17547"/>
                          <a14:backgroundMark x1="60281" y1="17547" x2="70826" y2="28302"/>
                          <a14:backgroundMark x1="70826" y1="28302" x2="63972" y2="46792"/>
                          <a14:backgroundMark x1="63972" y1="46792" x2="45167" y2="37547"/>
                          <a14:backgroundMark x1="45167" y1="37547" x2="60457" y2="27170"/>
                          <a14:backgroundMark x1="60457" y1="27170" x2="63796" y2="44906"/>
                          <a14:backgroundMark x1="63796" y1="44906" x2="72759" y2="31509"/>
                          <a14:backgroundMark x1="72759" y1="31509" x2="62039" y2="14528"/>
                          <a14:backgroundMark x1="62039" y1="14528" x2="55009" y2="9434"/>
                          <a14:backgroundMark x1="36731" y1="14528" x2="57996" y2="7358"/>
                          <a14:backgroundMark x1="57996" y1="7358" x2="60633" y2="25094"/>
                          <a14:backgroundMark x1="60633" y1="25094" x2="54657" y2="41321"/>
                          <a14:backgroundMark x1="54657" y1="41321" x2="48858" y2="26981"/>
                          <a14:backgroundMark x1="48858" y1="26981" x2="62742" y2="10000"/>
                          <a14:backgroundMark x1="62742" y1="10000" x2="39719" y2="8868"/>
                          <a14:backgroundMark x1="46749" y1="3962" x2="54130" y2="3585"/>
                          <a14:backgroundMark x1="54130" y1="3585" x2="56591" y2="3774"/>
                          <a14:backgroundMark x1="46397" y1="3962" x2="46924" y2="4340"/>
                          <a14:backgroundMark x1="47627" y1="3585" x2="43761" y2="6038"/>
                          <a14:backgroundMark x1="37786" y1="18302" x2="52724" y2="31509"/>
                        </a14:backgroundRemoval>
                      </a14:imgEffect>
                    </a14:imgLayer>
                  </a14:imgProps>
                </a:ext>
                <a:ext uri="{28A0092B-C50C-407E-A947-70E740481C1C}">
                  <a14:useLocalDpi xmlns:a14="http://schemas.microsoft.com/office/drawing/2010/main"/>
                </a:ext>
              </a:extLst>
            </a:blip>
            <a:srcRect l="1848"/>
            <a:stretch/>
          </p:blipFill>
          <p:spPr>
            <a:xfrm>
              <a:off x="542336" y="1892747"/>
              <a:ext cx="3546568" cy="3365673"/>
            </a:xfrm>
            <a:prstGeom prst="rect">
              <a:avLst/>
            </a:prstGeom>
          </p:spPr>
        </p:pic>
        <p:pic>
          <p:nvPicPr>
            <p:cNvPr id="8" name="図 7">
              <a:extLst>
                <a:ext uri="{FF2B5EF4-FFF2-40B4-BE49-F238E27FC236}">
                  <a16:creationId xmlns:a16="http://schemas.microsoft.com/office/drawing/2014/main" id="{F3E736E8-D45A-CFC2-9B36-20986EB43DFD}"/>
                </a:ext>
              </a:extLst>
            </p:cNvPr>
            <p:cNvPicPr>
              <a:picLocks noChangeAspect="1"/>
            </p:cNvPicPr>
            <p:nvPr/>
          </p:nvPicPr>
          <p:blipFill rotWithShape="1">
            <a:blip r:embed="rId4" cstate="screen">
              <a:alphaModFix amt="40000"/>
              <a:extLst>
                <a:ext uri="{BEBA8EAE-BF5A-486C-A8C5-ECC9F3942E4B}">
                  <a14:imgProps xmlns:a14="http://schemas.microsoft.com/office/drawing/2010/main">
                    <a14:imgLayer r:embed="rId3">
                      <a14:imgEffect>
                        <a14:backgroundRemoval t="3019" b="90000" l="11424" r="89807">
                          <a14:foregroundMark x1="62742" y1="39057" x2="47979" y2="28679"/>
                          <a14:foregroundMark x1="47979" y1="28679" x2="39719" y2="13396"/>
                          <a14:foregroundMark x1="39719" y1="13396" x2="61336" y2="9434"/>
                          <a14:foregroundMark x1="61336" y1="9434" x2="58524" y2="18868"/>
                          <a14:foregroundMark x1="44288" y1="16226" x2="61336" y2="18679"/>
                          <a14:foregroundMark x1="61336" y1="18679" x2="56415" y2="23396"/>
                          <a14:foregroundMark x1="57821" y1="14906" x2="61687" y2="17358"/>
                          <a14:foregroundMark x1="58348" y1="9623" x2="45694" y2="6226"/>
                          <a14:foregroundMark x1="46221" y1="3774" x2="55360" y2="3019"/>
                        </a14:backgroundRemoval>
                      </a14:imgEffect>
                    </a14:imgLayer>
                  </a14:imgProps>
                </a:ext>
                <a:ext uri="{28A0092B-C50C-407E-A947-70E740481C1C}">
                  <a14:useLocalDpi xmlns:a14="http://schemas.microsoft.com/office/drawing/2010/main"/>
                </a:ext>
              </a:extLst>
            </a:blip>
            <a:srcRect l="1848"/>
            <a:stretch/>
          </p:blipFill>
          <p:spPr>
            <a:xfrm>
              <a:off x="542336" y="1892745"/>
              <a:ext cx="3546568" cy="3365673"/>
            </a:xfrm>
            <a:prstGeom prst="rect">
              <a:avLst/>
            </a:prstGeom>
          </p:spPr>
        </p:pic>
        <p:pic>
          <p:nvPicPr>
            <p:cNvPr id="9" name="図 8">
              <a:extLst>
                <a:ext uri="{FF2B5EF4-FFF2-40B4-BE49-F238E27FC236}">
                  <a16:creationId xmlns:a16="http://schemas.microsoft.com/office/drawing/2014/main" id="{7BC62F04-D088-241B-A432-C5DB8B56A4D2}"/>
                </a:ext>
              </a:extLst>
            </p:cNvPr>
            <p:cNvPicPr>
              <a:picLocks noChangeAspect="1"/>
            </p:cNvPicPr>
            <p:nvPr/>
          </p:nvPicPr>
          <p:blipFill rotWithShape="1">
            <a:blip r:embed="rId5" cstate="screen">
              <a:alphaModFix/>
              <a:extLst>
                <a:ext uri="{BEBA8EAE-BF5A-486C-A8C5-ECC9F3942E4B}">
                  <a14:imgProps xmlns:a14="http://schemas.microsoft.com/office/drawing/2010/main">
                    <a14:imgLayer r:embed="rId3">
                      <a14:imgEffect>
                        <a14:backgroundRemoval t="3019" b="97170" l="2988" r="97891">
                          <a14:foregroundMark x1="50088" y1="66415" x2="59402" y2="83774"/>
                          <a14:foregroundMark x1="59402" y1="83774" x2="74692" y2="94340"/>
                          <a14:foregroundMark x1="74692" y1="94340" x2="89279" y2="86792"/>
                          <a14:foregroundMark x1="89279" y1="86792" x2="94200" y2="62830"/>
                          <a14:foregroundMark x1="94200" y1="62830" x2="82250" y2="51509"/>
                          <a14:foregroundMark x1="82250" y1="51509" x2="68366" y2="61321"/>
                          <a14:foregroundMark x1="68366" y1="61321" x2="66608" y2="79623"/>
                          <a14:foregroundMark x1="66608" y1="79623" x2="76977" y2="89623"/>
                          <a14:foregroundMark x1="76977" y1="89623" x2="82074" y2="61698"/>
                          <a14:foregroundMark x1="78559" y1="58302" x2="97891" y2="70943"/>
                          <a14:foregroundMark x1="83304" y1="64340" x2="69596" y2="82830"/>
                          <a14:foregroundMark x1="69596" y1="82830" x2="76274" y2="68302"/>
                          <a14:foregroundMark x1="76274" y1="68302" x2="78559" y2="70377"/>
                          <a14:foregroundMark x1="74692" y1="79811" x2="77856" y2="84717"/>
                          <a14:backgroundMark x1="61511" y1="46415" x2="42004" y2="28491"/>
                          <a14:backgroundMark x1="42004" y1="28491" x2="65905" y2="22642"/>
                          <a14:backgroundMark x1="65905" y1="22642" x2="67663" y2="23585"/>
                          <a14:backgroundMark x1="56415" y1="52453" x2="43058" y2="38491"/>
                          <a14:backgroundMark x1="43058" y1="38491" x2="30756" y2="33208"/>
                          <a14:backgroundMark x1="30756" y1="33208" x2="41301" y2="13396"/>
                          <a14:backgroundMark x1="41301" y1="13396" x2="60281" y2="17547"/>
                          <a14:backgroundMark x1="60281" y1="17547" x2="70826" y2="28302"/>
                          <a14:backgroundMark x1="70826" y1="28302" x2="63972" y2="46792"/>
                          <a14:backgroundMark x1="63972" y1="46792" x2="45167" y2="37547"/>
                          <a14:backgroundMark x1="45167" y1="37547" x2="60457" y2="27170"/>
                          <a14:backgroundMark x1="60457" y1="27170" x2="63796" y2="44906"/>
                          <a14:backgroundMark x1="63796" y1="44906" x2="72759" y2="31509"/>
                          <a14:backgroundMark x1="72759" y1="31509" x2="62039" y2="14528"/>
                          <a14:backgroundMark x1="62039" y1="14528" x2="55009" y2="9434"/>
                          <a14:backgroundMark x1="36731" y1="14528" x2="57996" y2="7358"/>
                          <a14:backgroundMark x1="57996" y1="7358" x2="60633" y2="25094"/>
                          <a14:backgroundMark x1="60633" y1="25094" x2="54657" y2="41321"/>
                          <a14:backgroundMark x1="54657" y1="41321" x2="48858" y2="26981"/>
                          <a14:backgroundMark x1="48858" y1="26981" x2="62742" y2="10000"/>
                          <a14:backgroundMark x1="62742" y1="10000" x2="39719" y2="8868"/>
                          <a14:backgroundMark x1="46749" y1="3962" x2="54130" y2="3585"/>
                          <a14:backgroundMark x1="54130" y1="3585" x2="56591" y2="3774"/>
                          <a14:backgroundMark x1="46397" y1="3962" x2="46924" y2="4340"/>
                          <a14:backgroundMark x1="47627" y1="3585" x2="43761" y2="6038"/>
                          <a14:backgroundMark x1="37786" y1="18302" x2="52724" y2="31509"/>
                          <a14:backgroundMark x1="39719" y1="52264" x2="18629" y2="61698"/>
                          <a14:backgroundMark x1="18629" y1="61698" x2="26714" y2="81132"/>
                          <a14:backgroundMark x1="26714" y1="81132" x2="11951" y2="75849"/>
                          <a14:backgroundMark x1="11951" y1="75849" x2="30756" y2="84528"/>
                          <a14:backgroundMark x1="30756" y1="84528" x2="29877" y2="67170"/>
                          <a14:backgroundMark x1="29877" y1="67170" x2="42531" y2="53019"/>
                          <a14:backgroundMark x1="42531" y1="53019" x2="24429" y2="49811"/>
                          <a14:backgroundMark x1="24429" y1="49811" x2="27768" y2="70943"/>
                          <a14:backgroundMark x1="27768" y1="70943" x2="15114" y2="76981"/>
                          <a14:backgroundMark x1="15114" y1="76981" x2="21968" y2="92453"/>
                          <a14:backgroundMark x1="21968" y1="92453" x2="39367" y2="89245"/>
                          <a14:backgroundMark x1="39367" y1="89245" x2="42355" y2="62453"/>
                          <a14:backgroundMark x1="42355" y1="62453" x2="33216" y2="66981"/>
                          <a14:backgroundMark x1="33216" y1="66981" x2="33216" y2="66981"/>
                          <a14:backgroundMark x1="33216" y1="66981" x2="39016" y2="82075"/>
                          <a14:backgroundMark x1="39016" y1="82075" x2="21793" y2="83396"/>
                          <a14:backgroundMark x1="21793" y1="83396" x2="5975" y2="70377"/>
                          <a14:backgroundMark x1="5975" y1="70377" x2="18102" y2="87736"/>
                          <a14:backgroundMark x1="18102" y1="87736" x2="18453" y2="89811"/>
                          <a14:backgroundMark x1="7909" y1="55283" x2="18981" y2="83962"/>
                          <a14:backgroundMark x1="18981" y1="83962" x2="33216" y2="97547"/>
                          <a14:backgroundMark x1="33216" y1="97547" x2="43585" y2="73774"/>
                          <a14:backgroundMark x1="43585" y1="73774" x2="45870" y2="59057"/>
                          <a14:backgroundMark x1="45870" y1="59057" x2="31810" y2="61509"/>
                          <a14:backgroundMark x1="31810" y1="61509" x2="31986" y2="68868"/>
                          <a14:backgroundMark x1="43058" y1="79057" x2="10018" y2="69811"/>
                          <a14:backgroundMark x1="10018" y1="69811" x2="19684" y2="95660"/>
                          <a14:backgroundMark x1="19684" y1="95660" x2="23550" y2="97925"/>
                          <a14:backgroundMark x1="41125" y1="83019" x2="38137" y2="63585"/>
                          <a14:backgroundMark x1="38137" y1="63585" x2="45343" y2="51887"/>
                          <a14:backgroundMark x1="45343" y1="51887" x2="45518" y2="51887"/>
                          <a14:backgroundMark x1="45518" y1="51887" x2="38313" y2="52642"/>
                          <a14:backgroundMark x1="8963" y1="68868" x2="5097" y2="69623"/>
                          <a14:backgroundMark x1="27768" y1="98868" x2="21265" y2="98679"/>
                          <a14:backgroundMark x1="40422" y1="81698" x2="40422" y2="86038"/>
                        </a14:backgroundRemoval>
                      </a14:imgEffect>
                    </a14:imgLayer>
                  </a14:imgProps>
                </a:ext>
                <a:ext uri="{28A0092B-C50C-407E-A947-70E740481C1C}">
                  <a14:useLocalDpi xmlns:a14="http://schemas.microsoft.com/office/drawing/2010/main"/>
                </a:ext>
              </a:extLst>
            </a:blip>
            <a:srcRect l="1848"/>
            <a:stretch/>
          </p:blipFill>
          <p:spPr>
            <a:xfrm>
              <a:off x="542336" y="1892746"/>
              <a:ext cx="3546568" cy="3365673"/>
            </a:xfrm>
            <a:prstGeom prst="rect">
              <a:avLst/>
            </a:prstGeom>
          </p:spPr>
        </p:pic>
      </p:grpSp>
      <p:sp>
        <p:nvSpPr>
          <p:cNvPr id="12" name="正方形/長方形 11">
            <a:extLst>
              <a:ext uri="{FF2B5EF4-FFF2-40B4-BE49-F238E27FC236}">
                <a16:creationId xmlns:a16="http://schemas.microsoft.com/office/drawing/2014/main" id="{8995C42A-D701-AE61-5CA7-74BFEE64CDE9}"/>
              </a:ext>
            </a:extLst>
          </p:cNvPr>
          <p:cNvSpPr/>
          <p:nvPr/>
        </p:nvSpPr>
        <p:spPr>
          <a:xfrm>
            <a:off x="888398" y="3015343"/>
            <a:ext cx="3333363" cy="3265168"/>
          </a:xfrm>
          <a:prstGeom prst="rect">
            <a:avLst/>
          </a:prstGeom>
          <a:gradFill flip="none" rotWithShape="1">
            <a:gsLst>
              <a:gs pos="26000">
                <a:schemeClr val="accent1">
                  <a:lumMod val="5000"/>
                  <a:lumOff val="95000"/>
                </a:schemeClr>
              </a:gs>
              <a:gs pos="100000">
                <a:schemeClr val="accent1">
                  <a:lumMod val="45000"/>
                  <a:lumOff val="55000"/>
                  <a:alpha val="0"/>
                </a:schemeClr>
              </a:gs>
              <a:gs pos="100000">
                <a:srgbClr val="FCEAED"/>
              </a:gs>
              <a:gs pos="65000">
                <a:srgbClr val="FCEAED"/>
              </a:gs>
              <a:gs pos="19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1" name="Picture 2">
            <a:extLst>
              <a:ext uri="{FF2B5EF4-FFF2-40B4-BE49-F238E27FC236}">
                <a16:creationId xmlns:a16="http://schemas.microsoft.com/office/drawing/2014/main" id="{116C63EE-3272-BF72-857A-CBA77FC42D4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54932" y="2860663"/>
            <a:ext cx="3050860" cy="3419848"/>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2">
            <a:extLst>
              <a:ext uri="{FF2B5EF4-FFF2-40B4-BE49-F238E27FC236}">
                <a16:creationId xmlns:a16="http://schemas.microsoft.com/office/drawing/2014/main" id="{0EA4BEF8-22D2-4470-9FC0-8E9A9F1621A0}"/>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t>77</a:t>
            </a:fld>
            <a:endParaRPr kumimoji="1" lang="en-GB"/>
          </a:p>
        </p:txBody>
      </p:sp>
    </p:spTree>
    <p:extLst>
      <p:ext uri="{BB962C8B-B14F-4D97-AF65-F5344CB8AC3E}">
        <p14:creationId xmlns:p14="http://schemas.microsoft.com/office/powerpoint/2010/main" val="3693448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バックオフィス（内部管理業務）</a:t>
            </a:r>
            <a:r>
              <a:rPr lang="en-US" altLang="ja-JP" sz="2000" b="1">
                <a:solidFill>
                  <a:srgbClr val="AF1932"/>
                </a:solidFill>
                <a:latin typeface="+mn-ea"/>
              </a:rPr>
              <a:t>DX</a:t>
            </a:r>
            <a:r>
              <a:rPr lang="ja-JP" altLang="en-US" sz="2000" b="1">
                <a:solidFill>
                  <a:srgbClr val="AF1932"/>
                </a:solidFill>
                <a:ea typeface="Yu Gothic UI" panose="020B0500000000000000" pitchFamily="50" charset="-128"/>
              </a:rPr>
              <a:t>の実現</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78</a:t>
            </a:fld>
            <a:endParaRPr kumimoji="1" lang="en-GB"/>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行政</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509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6829093" y="4752520"/>
            <a:ext cx="833161"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5934172" y="4752520"/>
            <a:ext cx="833161"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7724014" y="4752520"/>
            <a:ext cx="833161"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80196" y="5051763"/>
            <a:ext cx="972000" cy="1310671"/>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グランドデザイン</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実行</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0" name="ホームベース 30">
            <a:extLst>
              <a:ext uri="{FF2B5EF4-FFF2-40B4-BE49-F238E27FC236}">
                <a16:creationId xmlns:a16="http://schemas.microsoft.com/office/drawing/2014/main" id="{21F15286-3E05-49CD-9B3B-F64B4E1387A8}"/>
              </a:ext>
            </a:extLst>
          </p:cNvPr>
          <p:cNvSpPr/>
          <p:nvPr/>
        </p:nvSpPr>
        <p:spPr>
          <a:xfrm>
            <a:off x="5940734" y="5067738"/>
            <a:ext cx="469591" cy="129469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eaVert"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現状分析フェーズ</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80196" y="1275985"/>
            <a:ext cx="972000" cy="75923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80196" y="2932548"/>
            <a:ext cx="972000" cy="131067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80196" y="2183921"/>
            <a:ext cx="972000" cy="60984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3759144"/>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 name="テキスト ボックス 4">
            <a:extLst>
              <a:ext uri="{FF2B5EF4-FFF2-40B4-BE49-F238E27FC236}">
                <a16:creationId xmlns:a16="http://schemas.microsoft.com/office/drawing/2014/main" id="{ADDC7400-D026-B55D-B020-A78DFF5A8619}"/>
              </a:ext>
            </a:extLst>
          </p:cNvPr>
          <p:cNvSpPr txBox="1"/>
          <p:nvPr/>
        </p:nvSpPr>
        <p:spPr>
          <a:xfrm>
            <a:off x="5940734" y="1355520"/>
            <a:ext cx="3508461" cy="600164"/>
          </a:xfrm>
          <a:prstGeom prst="rect">
            <a:avLst/>
          </a:prstGeom>
          <a:noFill/>
        </p:spPr>
        <p:txBody>
          <a:bodyPr wrap="square">
            <a:spAutoFit/>
          </a:bodyPr>
          <a:lstStyle/>
          <a:p>
            <a:pPr marL="171450" indent="-171450">
              <a:buFont typeface="Arial" panose="020B0604020202020204" pitchFamily="34" charset="0"/>
              <a:buChar char="•"/>
            </a:pPr>
            <a:r>
              <a:rPr lang="ja-JP" altLang="en-US" sz="1100" b="1"/>
              <a:t>内部管理業務を全体最適化し、業務改革（</a:t>
            </a:r>
            <a:r>
              <a:rPr lang="en-US" altLang="ja-JP" sz="1100" b="1">
                <a:latin typeface="+mn-ea"/>
              </a:rPr>
              <a:t>DX</a:t>
            </a:r>
            <a:r>
              <a:rPr lang="ja-JP" altLang="en-US" sz="1100" b="1"/>
              <a:t>）を</a:t>
            </a:r>
            <a:br>
              <a:rPr lang="en-US" altLang="ja-JP" sz="1100" b="1"/>
            </a:br>
            <a:r>
              <a:rPr lang="ja-JP" altLang="en-US" sz="1100" b="1"/>
              <a:t>実現することで、組織全体のパフォーマンスと業務品質を向上させ、新たなニーズへの対応が実現できていること。</a:t>
            </a:r>
          </a:p>
        </p:txBody>
      </p:sp>
      <p:sp>
        <p:nvSpPr>
          <p:cNvPr id="6" name="テキスト ボックス 5">
            <a:extLst>
              <a:ext uri="{FF2B5EF4-FFF2-40B4-BE49-F238E27FC236}">
                <a16:creationId xmlns:a16="http://schemas.microsoft.com/office/drawing/2014/main" id="{3E88121E-D36D-A60D-786A-8E4108DD19A7}"/>
              </a:ext>
            </a:extLst>
          </p:cNvPr>
          <p:cNvSpPr txBox="1"/>
          <p:nvPr/>
        </p:nvSpPr>
        <p:spPr>
          <a:xfrm>
            <a:off x="5940734" y="2273398"/>
            <a:ext cx="3520256" cy="430887"/>
          </a:xfrm>
          <a:prstGeom prst="rect">
            <a:avLst/>
          </a:prstGeom>
          <a:noFill/>
        </p:spPr>
        <p:txBody>
          <a:bodyPr wrap="square">
            <a:spAutoFit/>
          </a:bodyPr>
          <a:lstStyle/>
          <a:p>
            <a:pPr marL="171450" indent="-171450">
              <a:buFont typeface="Arial" panose="020B0604020202020204" pitchFamily="34" charset="0"/>
              <a:buChar char="•"/>
            </a:pPr>
            <a:r>
              <a:rPr lang="ja-JP" altLang="en-US" sz="1100" b="1"/>
              <a:t>データ連携・自動化などのシステムの全体最適化を進め、事務処理に係る負担が最小化されていること。</a:t>
            </a:r>
          </a:p>
        </p:txBody>
      </p:sp>
      <p:sp>
        <p:nvSpPr>
          <p:cNvPr id="12" name="テキスト ボックス 11">
            <a:extLst>
              <a:ext uri="{FF2B5EF4-FFF2-40B4-BE49-F238E27FC236}">
                <a16:creationId xmlns:a16="http://schemas.microsoft.com/office/drawing/2014/main" id="{BEE998F2-405B-4A7F-A3FC-72A33D8BACD2}"/>
              </a:ext>
            </a:extLst>
          </p:cNvPr>
          <p:cNvSpPr txBox="1"/>
          <p:nvPr/>
        </p:nvSpPr>
        <p:spPr>
          <a:xfrm>
            <a:off x="446400" y="3982205"/>
            <a:ext cx="4306615" cy="600164"/>
          </a:xfrm>
          <a:prstGeom prst="rect">
            <a:avLst/>
          </a:prstGeom>
          <a:noFill/>
        </p:spPr>
        <p:txBody>
          <a:bodyPr wrap="square">
            <a:spAutoFit/>
          </a:bodyPr>
          <a:lstStyle/>
          <a:p>
            <a:pPr marL="171450" indent="-171450">
              <a:buFont typeface="Arial" panose="020B0604020202020204" pitchFamily="34" charset="0"/>
              <a:buChar char="•"/>
            </a:pPr>
            <a:r>
              <a:rPr lang="en-US" altLang="ja-JP" sz="1100"/>
              <a:t>2023</a:t>
            </a:r>
            <a:r>
              <a:rPr lang="ja-JP" altLang="en-US" sz="1100"/>
              <a:t>年度にバックオフィス</a:t>
            </a:r>
            <a:r>
              <a:rPr lang="en-US" altLang="ja-JP" sz="1100"/>
              <a:t>DX</a:t>
            </a:r>
            <a:r>
              <a:rPr lang="ja-JP" altLang="en-US" sz="1100"/>
              <a:t>プロジェクトチームを設置し、</a:t>
            </a:r>
            <a:r>
              <a:rPr lang="ja-JP" altLang="en-US" sz="1100">
                <a:hlinkClick r:id="rId3"/>
              </a:rPr>
              <a:t>「バックオフィス</a:t>
            </a:r>
            <a:r>
              <a:rPr lang="en-US" altLang="ja-JP" sz="1100">
                <a:hlinkClick r:id="rId3"/>
              </a:rPr>
              <a:t>DX</a:t>
            </a:r>
            <a:r>
              <a:rPr lang="ja-JP" altLang="en-US" sz="1100">
                <a:hlinkClick r:id="rId3"/>
              </a:rPr>
              <a:t>グランドデザイン」</a:t>
            </a:r>
            <a:r>
              <a:rPr lang="ja-JP" altLang="en-US" sz="1100"/>
              <a:t>を策定</a:t>
            </a:r>
            <a:br>
              <a:rPr lang="en-US" altLang="ja-JP" sz="1100"/>
            </a:br>
            <a:endParaRPr lang="en-US" altLang="ja-JP" sz="1100"/>
          </a:p>
        </p:txBody>
      </p:sp>
      <p:grpSp>
        <p:nvGrpSpPr>
          <p:cNvPr id="18" name="グループ化 17">
            <a:extLst>
              <a:ext uri="{FF2B5EF4-FFF2-40B4-BE49-F238E27FC236}">
                <a16:creationId xmlns:a16="http://schemas.microsoft.com/office/drawing/2014/main" id="{E7FA73F2-8DB2-A3D3-2BDE-06CEBB71AECE}"/>
              </a:ext>
            </a:extLst>
          </p:cNvPr>
          <p:cNvGrpSpPr/>
          <p:nvPr/>
        </p:nvGrpSpPr>
        <p:grpSpPr>
          <a:xfrm>
            <a:off x="835230" y="4984621"/>
            <a:ext cx="3523085" cy="1096157"/>
            <a:chOff x="5937905" y="3389229"/>
            <a:chExt cx="3523085" cy="1096157"/>
          </a:xfrm>
        </p:grpSpPr>
        <p:sp>
          <p:nvSpPr>
            <p:cNvPr id="39" name="正方形/長方形 38">
              <a:extLst>
                <a:ext uri="{FF2B5EF4-FFF2-40B4-BE49-F238E27FC236}">
                  <a16:creationId xmlns:a16="http://schemas.microsoft.com/office/drawing/2014/main" id="{7A789ED0-8D66-1A9C-00EE-4A36A2777469}"/>
                </a:ext>
              </a:extLst>
            </p:cNvPr>
            <p:cNvSpPr/>
            <p:nvPr/>
          </p:nvSpPr>
          <p:spPr>
            <a:xfrm>
              <a:off x="5955137" y="3397466"/>
              <a:ext cx="1069200" cy="39353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作業品質の向上</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40" name="正方形/長方形 39">
              <a:extLst>
                <a:ext uri="{FF2B5EF4-FFF2-40B4-BE49-F238E27FC236}">
                  <a16:creationId xmlns:a16="http://schemas.microsoft.com/office/drawing/2014/main" id="{15366DAE-4438-2FA0-2A5D-11CCC3BFDDB9}"/>
                </a:ext>
              </a:extLst>
            </p:cNvPr>
            <p:cNvSpPr/>
            <p:nvPr/>
          </p:nvSpPr>
          <p:spPr>
            <a:xfrm>
              <a:off x="7173464" y="3389230"/>
              <a:ext cx="1069200" cy="39353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業務の効率化</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41" name="正方形/長方形 40">
              <a:extLst>
                <a:ext uri="{FF2B5EF4-FFF2-40B4-BE49-F238E27FC236}">
                  <a16:creationId xmlns:a16="http://schemas.microsoft.com/office/drawing/2014/main" id="{C766E0FE-794C-367A-98CD-F14905CA56C4}"/>
                </a:ext>
              </a:extLst>
            </p:cNvPr>
            <p:cNvSpPr/>
            <p:nvPr/>
          </p:nvSpPr>
          <p:spPr>
            <a:xfrm>
              <a:off x="8391790" y="3389229"/>
              <a:ext cx="1069200" cy="39353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働きやすい</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職場環境の構築</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42" name="正方形/長方形 41">
              <a:extLst>
                <a:ext uri="{FF2B5EF4-FFF2-40B4-BE49-F238E27FC236}">
                  <a16:creationId xmlns:a16="http://schemas.microsoft.com/office/drawing/2014/main" id="{A2723864-4847-C59B-9CF6-3FABB9BEA9C2}"/>
                </a:ext>
              </a:extLst>
            </p:cNvPr>
            <p:cNvSpPr/>
            <p:nvPr/>
          </p:nvSpPr>
          <p:spPr>
            <a:xfrm>
              <a:off x="5940377" y="3965122"/>
              <a:ext cx="663888" cy="325232"/>
            </a:xfrm>
            <a:prstGeom prst="rect">
              <a:avLst/>
            </a:prstGeom>
            <a:solidFill>
              <a:srgbClr val="F19DAB"/>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多重入力</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箇所</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43" name="正方形/長方形 42">
              <a:extLst>
                <a:ext uri="{FF2B5EF4-FFF2-40B4-BE49-F238E27FC236}">
                  <a16:creationId xmlns:a16="http://schemas.microsoft.com/office/drawing/2014/main" id="{519358DB-2225-133A-0AE9-B3AF7C30CEC8}"/>
                </a:ext>
              </a:extLst>
            </p:cNvPr>
            <p:cNvSpPr/>
            <p:nvPr/>
          </p:nvSpPr>
          <p:spPr>
            <a:xfrm>
              <a:off x="8080922" y="3965122"/>
              <a:ext cx="663888" cy="325232"/>
            </a:xfrm>
            <a:prstGeom prst="rect">
              <a:avLst/>
            </a:prstGeom>
            <a:solidFill>
              <a:srgbClr val="F19DAB"/>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生産性</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向上率</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44" name="正方形/長方形 43">
              <a:extLst>
                <a:ext uri="{FF2B5EF4-FFF2-40B4-BE49-F238E27FC236}">
                  <a16:creationId xmlns:a16="http://schemas.microsoft.com/office/drawing/2014/main" id="{7F8F5335-92B0-BC0C-9665-59D227A75F98}"/>
                </a:ext>
              </a:extLst>
            </p:cNvPr>
            <p:cNvSpPr/>
            <p:nvPr/>
          </p:nvSpPr>
          <p:spPr>
            <a:xfrm>
              <a:off x="7367407" y="3965122"/>
              <a:ext cx="663888" cy="325232"/>
            </a:xfrm>
            <a:prstGeom prst="rect">
              <a:avLst/>
            </a:prstGeom>
            <a:solidFill>
              <a:srgbClr val="F19DAB"/>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ja-JP" altLang="en-US" sz="1050" b="1" kern="0">
                  <a:solidFill>
                    <a:srgbClr val="FFFFFF"/>
                  </a:solidFill>
                  <a:latin typeface="Yu Gothic UI" panose="020B0500000000000000" pitchFamily="50" charset="-128"/>
                  <a:ea typeface="Yu Gothic UI" panose="020B0500000000000000" pitchFamily="50" charset="-128"/>
                </a:rPr>
                <a:t>事業者</a:t>
              </a:r>
              <a:endParaRPr kumimoji="1" lang="en-US" altLang="ja-JP" sz="7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800" b="1" kern="0">
                  <a:solidFill>
                    <a:srgbClr val="FFFFFF"/>
                  </a:solidFill>
                  <a:latin typeface="Yu Gothic UI" panose="020B0500000000000000" pitchFamily="50" charset="-128"/>
                  <a:ea typeface="Yu Gothic UI" panose="020B0500000000000000" pitchFamily="50" charset="-128"/>
                </a:rPr>
                <a:t>負担軽減時間</a:t>
              </a:r>
              <a:endParaRPr kumimoji="1" lang="en-US" altLang="ja-JP" sz="800" b="1" kern="0">
                <a:solidFill>
                  <a:srgbClr val="FFFFFF"/>
                </a:solidFill>
                <a:latin typeface="Yu Gothic UI" panose="020B0500000000000000" pitchFamily="50" charset="-128"/>
                <a:ea typeface="Yu Gothic UI" panose="020B0500000000000000" pitchFamily="50" charset="-128"/>
              </a:endParaRPr>
            </a:p>
          </p:txBody>
        </p:sp>
        <p:sp>
          <p:nvSpPr>
            <p:cNvPr id="45" name="正方形/長方形 44">
              <a:extLst>
                <a:ext uri="{FF2B5EF4-FFF2-40B4-BE49-F238E27FC236}">
                  <a16:creationId xmlns:a16="http://schemas.microsoft.com/office/drawing/2014/main" id="{2D0D7328-7801-B74C-622A-B7DA46FBE774}"/>
                </a:ext>
              </a:extLst>
            </p:cNvPr>
            <p:cNvSpPr/>
            <p:nvPr/>
          </p:nvSpPr>
          <p:spPr>
            <a:xfrm>
              <a:off x="6653892" y="3965122"/>
              <a:ext cx="663888" cy="325232"/>
            </a:xfrm>
            <a:prstGeom prst="rect">
              <a:avLst/>
            </a:prstGeom>
            <a:solidFill>
              <a:srgbClr val="F19DAB"/>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業務負担</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軽減時間</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46" name="正方形/長方形 45">
              <a:extLst>
                <a:ext uri="{FF2B5EF4-FFF2-40B4-BE49-F238E27FC236}">
                  <a16:creationId xmlns:a16="http://schemas.microsoft.com/office/drawing/2014/main" id="{8E036ACC-2ACB-5259-0F8A-4C4B6589DE43}"/>
                </a:ext>
              </a:extLst>
            </p:cNvPr>
            <p:cNvSpPr/>
            <p:nvPr/>
          </p:nvSpPr>
          <p:spPr>
            <a:xfrm>
              <a:off x="8794438" y="3965122"/>
              <a:ext cx="663888" cy="325232"/>
            </a:xfrm>
            <a:prstGeom prst="rect">
              <a:avLst/>
            </a:prstGeom>
            <a:solidFill>
              <a:srgbClr val="F19DAB"/>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職員の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900" b="1" kern="0">
                  <a:solidFill>
                    <a:srgbClr val="FFFFFF"/>
                  </a:solidFill>
                  <a:latin typeface="Yu Gothic UI" panose="020B0500000000000000" pitchFamily="50" charset="-128"/>
                  <a:ea typeface="Yu Gothic UI" panose="020B0500000000000000" pitchFamily="50" charset="-128"/>
                </a:rPr>
                <a:t>やりがい向上</a:t>
              </a:r>
              <a:endParaRPr kumimoji="1" lang="en-US" altLang="ja-JP" sz="1200" b="1" kern="0">
                <a:solidFill>
                  <a:srgbClr val="FFFFFF"/>
                </a:solidFill>
                <a:latin typeface="Yu Gothic UI" panose="020B0500000000000000" pitchFamily="50" charset="-128"/>
                <a:ea typeface="Yu Gothic UI" panose="020B0500000000000000" pitchFamily="50" charset="-128"/>
              </a:endParaRPr>
            </a:p>
          </p:txBody>
        </p:sp>
        <p:sp>
          <p:nvSpPr>
            <p:cNvPr id="47" name="正方形/長方形 46">
              <a:extLst>
                <a:ext uri="{FF2B5EF4-FFF2-40B4-BE49-F238E27FC236}">
                  <a16:creationId xmlns:a16="http://schemas.microsoft.com/office/drawing/2014/main" id="{7BB5334E-E6A2-39A1-A456-B415DFB301F5}"/>
                </a:ext>
              </a:extLst>
            </p:cNvPr>
            <p:cNvSpPr/>
            <p:nvPr/>
          </p:nvSpPr>
          <p:spPr>
            <a:xfrm>
              <a:off x="5937905" y="4283443"/>
              <a:ext cx="663888" cy="201943"/>
            </a:xfrm>
            <a:prstGeom prst="rect">
              <a:avLst/>
            </a:prstGeom>
            <a:solidFill>
              <a:srgbClr val="FCEAED"/>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en-US" altLang="ja-JP" sz="1100" b="1" kern="0">
                  <a:latin typeface="Yu Gothic UI" panose="020B0500000000000000" pitchFamily="50" charset="-128"/>
                  <a:ea typeface="Yu Gothic UI" panose="020B0500000000000000" pitchFamily="50" charset="-128"/>
                </a:rPr>
                <a:t>0 </a:t>
              </a:r>
              <a:r>
                <a:rPr kumimoji="1" lang="ja-JP" altLang="en-US" sz="1100" b="1" kern="0">
                  <a:latin typeface="Yu Gothic UI" panose="020B0500000000000000" pitchFamily="50" charset="-128"/>
                  <a:ea typeface="Yu Gothic UI" panose="020B0500000000000000" pitchFamily="50" charset="-128"/>
                </a:rPr>
                <a:t>箇所</a:t>
              </a:r>
              <a:endParaRPr kumimoji="1" lang="en-US" altLang="ja-JP" sz="1100" b="1" kern="0">
                <a:latin typeface="Yu Gothic UI" panose="020B0500000000000000" pitchFamily="50" charset="-128"/>
                <a:ea typeface="Yu Gothic UI" panose="020B0500000000000000" pitchFamily="50" charset="-128"/>
              </a:endParaRPr>
            </a:p>
          </p:txBody>
        </p:sp>
        <p:sp>
          <p:nvSpPr>
            <p:cNvPr id="51" name="正方形/長方形 50">
              <a:extLst>
                <a:ext uri="{FF2B5EF4-FFF2-40B4-BE49-F238E27FC236}">
                  <a16:creationId xmlns:a16="http://schemas.microsoft.com/office/drawing/2014/main" id="{F720E292-DE27-F9A1-A005-9B517D723A67}"/>
                </a:ext>
              </a:extLst>
            </p:cNvPr>
            <p:cNvSpPr/>
            <p:nvPr/>
          </p:nvSpPr>
          <p:spPr>
            <a:xfrm>
              <a:off x="8078450" y="4283443"/>
              <a:ext cx="663888" cy="201943"/>
            </a:xfrm>
            <a:prstGeom prst="rect">
              <a:avLst/>
            </a:prstGeom>
            <a:solidFill>
              <a:srgbClr val="FCEAED"/>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en-US" altLang="ja-JP" sz="1100" b="1" kern="0">
                  <a:latin typeface="Yu Gothic UI" panose="020B0500000000000000" pitchFamily="50" charset="-128"/>
                  <a:ea typeface="Yu Gothic UI" panose="020B0500000000000000" pitchFamily="50" charset="-128"/>
                </a:rPr>
                <a:t>10.3</a:t>
              </a:r>
              <a:r>
                <a:rPr kumimoji="1" lang="ja-JP" altLang="en-US" sz="1100" b="1" kern="0">
                  <a:latin typeface="Yu Gothic UI" panose="020B0500000000000000" pitchFamily="50" charset="-128"/>
                  <a:ea typeface="Yu Gothic UI" panose="020B0500000000000000" pitchFamily="50" charset="-128"/>
                </a:rPr>
                <a:t>％</a:t>
              </a:r>
              <a:endParaRPr kumimoji="1" lang="en-US" altLang="ja-JP" sz="1100" b="1" kern="0">
                <a:latin typeface="Yu Gothic UI" panose="020B0500000000000000" pitchFamily="50" charset="-128"/>
                <a:ea typeface="Yu Gothic UI" panose="020B0500000000000000" pitchFamily="50" charset="-128"/>
              </a:endParaRPr>
            </a:p>
          </p:txBody>
        </p:sp>
        <p:sp>
          <p:nvSpPr>
            <p:cNvPr id="53" name="正方形/長方形 52">
              <a:extLst>
                <a:ext uri="{FF2B5EF4-FFF2-40B4-BE49-F238E27FC236}">
                  <a16:creationId xmlns:a16="http://schemas.microsoft.com/office/drawing/2014/main" id="{F830BFAE-195C-967B-492B-5C7380EE3CA5}"/>
                </a:ext>
              </a:extLst>
            </p:cNvPr>
            <p:cNvSpPr/>
            <p:nvPr/>
          </p:nvSpPr>
          <p:spPr>
            <a:xfrm>
              <a:off x="7364935" y="4283443"/>
              <a:ext cx="663888" cy="201943"/>
            </a:xfrm>
            <a:prstGeom prst="rect">
              <a:avLst/>
            </a:prstGeom>
            <a:solidFill>
              <a:srgbClr val="FCEAED"/>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en-US" altLang="ja-JP" sz="1050" b="1" kern="0">
                  <a:latin typeface="Yu Gothic UI" panose="020B0500000000000000" pitchFamily="50" charset="-128"/>
                  <a:ea typeface="Yu Gothic UI" panose="020B0500000000000000" pitchFamily="50" charset="-128"/>
                </a:rPr>
                <a:t>12</a:t>
              </a:r>
              <a:r>
                <a:rPr kumimoji="1" lang="ja-JP" altLang="en-US" sz="1050" b="1" kern="0">
                  <a:latin typeface="Yu Gothic UI" panose="020B0500000000000000" pitchFamily="50" charset="-128"/>
                  <a:ea typeface="Yu Gothic UI" panose="020B0500000000000000" pitchFamily="50" charset="-128"/>
                </a:rPr>
                <a:t>万時間</a:t>
              </a:r>
              <a:endParaRPr kumimoji="1" lang="en-US" altLang="ja-JP" sz="700" b="1" kern="0">
                <a:latin typeface="Yu Gothic UI" panose="020B0500000000000000" pitchFamily="50" charset="-128"/>
                <a:ea typeface="Yu Gothic UI" panose="020B0500000000000000" pitchFamily="50" charset="-128"/>
              </a:endParaRPr>
            </a:p>
          </p:txBody>
        </p:sp>
        <p:sp>
          <p:nvSpPr>
            <p:cNvPr id="54" name="正方形/長方形 53">
              <a:extLst>
                <a:ext uri="{FF2B5EF4-FFF2-40B4-BE49-F238E27FC236}">
                  <a16:creationId xmlns:a16="http://schemas.microsoft.com/office/drawing/2014/main" id="{7D4372D6-E70C-B063-A9A7-762DFA37795D}"/>
                </a:ext>
              </a:extLst>
            </p:cNvPr>
            <p:cNvSpPr/>
            <p:nvPr/>
          </p:nvSpPr>
          <p:spPr>
            <a:xfrm>
              <a:off x="6651420" y="4283443"/>
              <a:ext cx="663888" cy="201943"/>
            </a:xfrm>
            <a:prstGeom prst="rect">
              <a:avLst/>
            </a:prstGeom>
            <a:solidFill>
              <a:srgbClr val="FCEAED"/>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en-US" altLang="ja-JP" sz="1100" b="1" kern="0">
                  <a:latin typeface="Yu Gothic UI" panose="020B0500000000000000" pitchFamily="50" charset="-128"/>
                  <a:ea typeface="Yu Gothic UI" panose="020B0500000000000000" pitchFamily="50" charset="-128"/>
                </a:rPr>
                <a:t>110</a:t>
              </a:r>
              <a:r>
                <a:rPr kumimoji="1" lang="ja-JP" altLang="en-US" sz="1100" b="1" kern="0">
                  <a:latin typeface="Yu Gothic UI" panose="020B0500000000000000" pitchFamily="50" charset="-128"/>
                  <a:ea typeface="Yu Gothic UI" panose="020B0500000000000000" pitchFamily="50" charset="-128"/>
                </a:rPr>
                <a:t>万時間</a:t>
              </a:r>
              <a:endParaRPr kumimoji="1" lang="en-US" altLang="ja-JP" sz="1100" b="1" kern="0">
                <a:latin typeface="Yu Gothic UI" panose="020B0500000000000000" pitchFamily="50" charset="-128"/>
                <a:ea typeface="Yu Gothic UI" panose="020B0500000000000000" pitchFamily="50" charset="-128"/>
              </a:endParaRPr>
            </a:p>
          </p:txBody>
        </p:sp>
        <p:sp>
          <p:nvSpPr>
            <p:cNvPr id="55" name="正方形/長方形 54">
              <a:extLst>
                <a:ext uri="{FF2B5EF4-FFF2-40B4-BE49-F238E27FC236}">
                  <a16:creationId xmlns:a16="http://schemas.microsoft.com/office/drawing/2014/main" id="{9F93F9B8-74FA-8D79-7D34-CA2CB67149F1}"/>
                </a:ext>
              </a:extLst>
            </p:cNvPr>
            <p:cNvSpPr/>
            <p:nvPr/>
          </p:nvSpPr>
          <p:spPr>
            <a:xfrm>
              <a:off x="8791966" y="4283443"/>
              <a:ext cx="663888" cy="201943"/>
            </a:xfrm>
            <a:prstGeom prst="rect">
              <a:avLst/>
            </a:prstGeom>
            <a:solidFill>
              <a:srgbClr val="FCEAED"/>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en-US" altLang="ja-JP" sz="1100" b="1" kern="0">
                  <a:latin typeface="Yu Gothic UI" panose="020B0500000000000000" pitchFamily="50" charset="-128"/>
                  <a:ea typeface="Yu Gothic UI" panose="020B0500000000000000" pitchFamily="50" charset="-128"/>
                </a:rPr>
                <a:t>80</a:t>
              </a:r>
              <a:r>
                <a:rPr kumimoji="1" lang="ja-JP" altLang="en-US" sz="1100" b="1" kern="0">
                  <a:latin typeface="Yu Gothic UI" panose="020B0500000000000000" pitchFamily="50" charset="-128"/>
                  <a:ea typeface="Yu Gothic UI" panose="020B0500000000000000" pitchFamily="50" charset="-128"/>
                </a:rPr>
                <a:t>％</a:t>
              </a:r>
              <a:endParaRPr kumimoji="1" lang="en-US" altLang="ja-JP" sz="1200" b="1" kern="0">
                <a:latin typeface="Yu Gothic UI" panose="020B0500000000000000" pitchFamily="50" charset="-128"/>
                <a:ea typeface="Yu Gothic UI" panose="020B0500000000000000" pitchFamily="50" charset="-128"/>
              </a:endParaRPr>
            </a:p>
          </p:txBody>
        </p:sp>
        <p:cxnSp>
          <p:nvCxnSpPr>
            <p:cNvPr id="57" name="直線コネクタ 56">
              <a:extLst>
                <a:ext uri="{FF2B5EF4-FFF2-40B4-BE49-F238E27FC236}">
                  <a16:creationId xmlns:a16="http://schemas.microsoft.com/office/drawing/2014/main" id="{E824B44E-383C-B99F-5B33-0E0569E87BCD}"/>
                </a:ext>
              </a:extLst>
            </p:cNvPr>
            <p:cNvCxnSpPr>
              <a:stCxn id="39" idx="2"/>
              <a:endCxn id="42" idx="0"/>
            </p:cNvCxnSpPr>
            <p:nvPr/>
          </p:nvCxnSpPr>
          <p:spPr>
            <a:xfrm flipH="1">
              <a:off x="6272321" y="3790997"/>
              <a:ext cx="217416" cy="174125"/>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CC20E38-8F0F-071B-90C0-AC6BFC97796B}"/>
                </a:ext>
              </a:extLst>
            </p:cNvPr>
            <p:cNvCxnSpPr>
              <a:cxnSpLocks/>
              <a:stCxn id="40" idx="2"/>
              <a:endCxn id="45" idx="0"/>
            </p:cNvCxnSpPr>
            <p:nvPr/>
          </p:nvCxnSpPr>
          <p:spPr>
            <a:xfrm flipH="1">
              <a:off x="6985836" y="3782761"/>
              <a:ext cx="722228" cy="182361"/>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23D97467-0283-3846-6282-9BF6E57E6C6D}"/>
                </a:ext>
              </a:extLst>
            </p:cNvPr>
            <p:cNvCxnSpPr>
              <a:cxnSpLocks/>
              <a:stCxn id="40" idx="2"/>
              <a:endCxn id="44" idx="0"/>
            </p:cNvCxnSpPr>
            <p:nvPr/>
          </p:nvCxnSpPr>
          <p:spPr>
            <a:xfrm flipH="1">
              <a:off x="7699351" y="3782761"/>
              <a:ext cx="8713" cy="182361"/>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A9E61F5A-C160-6A67-6E99-617662B3D703}"/>
                </a:ext>
              </a:extLst>
            </p:cNvPr>
            <p:cNvCxnSpPr>
              <a:cxnSpLocks/>
              <a:stCxn id="40" idx="2"/>
              <a:endCxn id="43" idx="0"/>
            </p:cNvCxnSpPr>
            <p:nvPr/>
          </p:nvCxnSpPr>
          <p:spPr>
            <a:xfrm>
              <a:off x="7708064" y="3782761"/>
              <a:ext cx="704802" cy="182361"/>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9A70CCF8-130E-8110-FC74-E380C44D38BC}"/>
                </a:ext>
              </a:extLst>
            </p:cNvPr>
            <p:cNvCxnSpPr>
              <a:cxnSpLocks/>
              <a:stCxn id="41" idx="2"/>
              <a:endCxn id="46" idx="0"/>
            </p:cNvCxnSpPr>
            <p:nvPr/>
          </p:nvCxnSpPr>
          <p:spPr>
            <a:xfrm>
              <a:off x="8926390" y="3782760"/>
              <a:ext cx="199992" cy="182362"/>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a:extLst>
              <a:ext uri="{FF2B5EF4-FFF2-40B4-BE49-F238E27FC236}">
                <a16:creationId xmlns:a16="http://schemas.microsoft.com/office/drawing/2014/main" id="{27978717-C491-F694-A755-10388B485960}"/>
              </a:ext>
            </a:extLst>
          </p:cNvPr>
          <p:cNvGrpSpPr/>
          <p:nvPr/>
        </p:nvGrpSpPr>
        <p:grpSpPr>
          <a:xfrm>
            <a:off x="5955137" y="3378239"/>
            <a:ext cx="3446135" cy="661692"/>
            <a:chOff x="5955137" y="3126510"/>
            <a:chExt cx="3446135" cy="661692"/>
          </a:xfrm>
        </p:grpSpPr>
        <p:sp>
          <p:nvSpPr>
            <p:cNvPr id="76" name="テキスト ボックス 75">
              <a:extLst>
                <a:ext uri="{FF2B5EF4-FFF2-40B4-BE49-F238E27FC236}">
                  <a16:creationId xmlns:a16="http://schemas.microsoft.com/office/drawing/2014/main" id="{9E547FC0-4594-363D-76C6-D0AEF53C5351}"/>
                </a:ext>
              </a:extLst>
            </p:cNvPr>
            <p:cNvSpPr txBox="1"/>
            <p:nvPr/>
          </p:nvSpPr>
          <p:spPr>
            <a:xfrm>
              <a:off x="5955137" y="3126510"/>
              <a:ext cx="3446135" cy="600164"/>
            </a:xfrm>
            <a:prstGeom prst="rect">
              <a:avLst/>
            </a:prstGeom>
            <a:noFill/>
          </p:spPr>
          <p:txBody>
            <a:bodyPr wrap="square">
              <a:spAutoFit/>
            </a:bodyPr>
            <a:lstStyle/>
            <a:p>
              <a:pPr marL="171450" indent="-171450">
                <a:buFont typeface="Arial" panose="020B0604020202020204" pitchFamily="34" charset="0"/>
                <a:buChar char="•"/>
              </a:pPr>
              <a:r>
                <a:rPr lang="ja-JP" altLang="en-US" sz="1100" b="1"/>
                <a:t>グランドデザインに基づき最適化された事業数</a:t>
              </a:r>
              <a:endParaRPr lang="en-US" altLang="ja-JP" sz="1100" b="1"/>
            </a:p>
            <a:p>
              <a:pPr marL="171450" indent="-171450">
                <a:buFont typeface="Arial" panose="020B0604020202020204" pitchFamily="34" charset="0"/>
                <a:buChar char="•"/>
              </a:pPr>
              <a:endParaRPr lang="en-US" altLang="ja-JP" sz="1100" b="1"/>
            </a:p>
            <a:p>
              <a:pPr marL="171450" indent="-171450">
                <a:buFont typeface="Arial" panose="020B0604020202020204" pitchFamily="34" charset="0"/>
                <a:buChar char="•"/>
              </a:pPr>
              <a:endParaRPr lang="en-US" altLang="ja-JP" sz="1100" b="1">
                <a:latin typeface="+mn-ea"/>
              </a:endParaRPr>
            </a:p>
          </p:txBody>
        </p:sp>
        <p:grpSp>
          <p:nvGrpSpPr>
            <p:cNvPr id="19" name="グループ化 18">
              <a:extLst>
                <a:ext uri="{FF2B5EF4-FFF2-40B4-BE49-F238E27FC236}">
                  <a16:creationId xmlns:a16="http://schemas.microsoft.com/office/drawing/2014/main" id="{B985AC87-2474-7626-26AC-63DF060582D6}"/>
                </a:ext>
              </a:extLst>
            </p:cNvPr>
            <p:cNvGrpSpPr/>
            <p:nvPr/>
          </p:nvGrpSpPr>
          <p:grpSpPr>
            <a:xfrm>
              <a:off x="6246012" y="3339855"/>
              <a:ext cx="3078964" cy="448347"/>
              <a:chOff x="6246012" y="2689615"/>
              <a:chExt cx="3078964" cy="448347"/>
            </a:xfrm>
          </p:grpSpPr>
          <p:sp>
            <p:nvSpPr>
              <p:cNvPr id="77" name="矢印: 五方向 10">
                <a:extLst>
                  <a:ext uri="{FF2B5EF4-FFF2-40B4-BE49-F238E27FC236}">
                    <a16:creationId xmlns:a16="http://schemas.microsoft.com/office/drawing/2014/main" id="{F830391A-6ED7-E74B-FE05-A06A670A951C}"/>
                  </a:ext>
                </a:extLst>
              </p:cNvPr>
              <p:cNvSpPr/>
              <p:nvPr/>
            </p:nvSpPr>
            <p:spPr>
              <a:xfrm>
                <a:off x="7918444" y="2736916"/>
                <a:ext cx="326433" cy="380905"/>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5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8" name="テキスト ボックス 77">
                <a:extLst>
                  <a:ext uri="{FF2B5EF4-FFF2-40B4-BE49-F238E27FC236}">
                    <a16:creationId xmlns:a16="http://schemas.microsoft.com/office/drawing/2014/main" id="{F98545B7-8580-A2E9-8531-1B180DDE7FB0}"/>
                  </a:ext>
                </a:extLst>
              </p:cNvPr>
              <p:cNvSpPr txBox="1"/>
              <p:nvPr/>
            </p:nvSpPr>
            <p:spPr>
              <a:xfrm>
                <a:off x="8365266" y="2689615"/>
                <a:ext cx="959710" cy="448347"/>
              </a:xfrm>
              <a:prstGeom prst="rect">
                <a:avLst/>
              </a:prstGeom>
              <a:noFill/>
            </p:spPr>
            <p:txBody>
              <a:bodyPr wrap="square" lIns="0" tIns="0" rIns="0" bIns="0" rtlCol="0" anchor="ctr" anchorCtr="0">
                <a:noAutofit/>
              </a:bodyPr>
              <a:lstStyle/>
              <a:p>
                <a:pPr marL="0" marR="0" lvl="0" indent="0" algn="l" defTabSz="228600" rtl="0" eaLnBrk="1" fontAlgn="auto" latinLnBrk="0" hangingPunct="1">
                  <a:lnSpc>
                    <a:spcPct val="100000"/>
                  </a:lnSpc>
                  <a:spcBef>
                    <a:spcPts val="0"/>
                  </a:spcBef>
                  <a:buClrTx/>
                  <a:buSzTx/>
                  <a:buFontTx/>
                  <a:buNone/>
                  <a:tabLst/>
                  <a:defRPr/>
                </a:pPr>
                <a:r>
                  <a:rPr lang="ja-JP" altLang="en-US" sz="800" b="1">
                    <a:solidFill>
                      <a:srgbClr val="AF1932"/>
                    </a:solidFill>
                    <a:latin typeface="Yu Gothic UI" panose="020B0500000000000000" pitchFamily="50" charset="-128"/>
                    <a:ea typeface="Yu Gothic UI" panose="020B0500000000000000" pitchFamily="50" charset="-128"/>
                  </a:rPr>
                  <a:t>（</a:t>
                </a:r>
                <a:r>
                  <a:rPr lang="en-US" altLang="ja-JP" sz="800" b="1">
                    <a:solidFill>
                      <a:srgbClr val="AF1932"/>
                    </a:solidFill>
                    <a:latin typeface="Yu Gothic UI" panose="020B0500000000000000" pitchFamily="50" charset="-128"/>
                    <a:ea typeface="Yu Gothic UI" panose="020B0500000000000000" pitchFamily="50" charset="-128"/>
                  </a:rPr>
                  <a:t>2027</a:t>
                </a:r>
                <a:r>
                  <a:rPr lang="ja-JP" altLang="en-US" sz="800" b="1">
                    <a:solidFill>
                      <a:srgbClr val="AF1932"/>
                    </a:solidFill>
                    <a:latin typeface="Yu Gothic UI" panose="020B0500000000000000" pitchFamily="50" charset="-128"/>
                    <a:ea typeface="Yu Gothic UI" panose="020B0500000000000000" pitchFamily="50" charset="-128"/>
                  </a:rPr>
                  <a:t>年度目標） </a:t>
                </a:r>
                <a:endParaRPr lang="en-US" altLang="ja-JP" sz="1050" b="1">
                  <a:solidFill>
                    <a:srgbClr val="AF1932"/>
                  </a:solidFill>
                  <a:latin typeface="Yu Gothic UI" panose="020B0500000000000000" pitchFamily="50" charset="-128"/>
                  <a:ea typeface="Yu Gothic UI" panose="020B0500000000000000" pitchFamily="50" charset="-128"/>
                </a:endParaRPr>
              </a:p>
              <a:p>
                <a:pPr marL="0" marR="0" lvl="0" indent="0" algn="l" defTabSz="228600" rtl="0" eaLnBrk="1" fontAlgn="auto" latinLnBrk="0" hangingPunct="1">
                  <a:lnSpc>
                    <a:spcPct val="100000"/>
                  </a:lnSpc>
                  <a:spcBef>
                    <a:spcPts val="0"/>
                  </a:spcBef>
                  <a:spcAft>
                    <a:spcPts val="1200"/>
                  </a:spcAft>
                  <a:buClrTx/>
                  <a:buSzTx/>
                  <a:buFontTx/>
                  <a:buNone/>
                  <a:tabLst/>
                  <a:defRPr/>
                </a:pPr>
                <a:r>
                  <a:rPr kumimoji="1" lang="ja-JP" altLang="en-US" sz="1400" b="1">
                    <a:ln w="0"/>
                    <a:solidFill>
                      <a:srgbClr val="AF1932"/>
                    </a:solidFill>
                    <a:latin typeface="Yu Gothic UI" panose="020B0500000000000000" pitchFamily="50" charset="-128"/>
                    <a:ea typeface="Yu Gothic UI" panose="020B0500000000000000" pitchFamily="50" charset="-128"/>
                  </a:rPr>
                  <a:t>６</a:t>
                </a:r>
                <a:r>
                  <a:rPr kumimoji="1" lang="ja-JP" altLang="en-US" sz="1400" b="1" i="0" u="none" strike="noStrike" kern="1200" cap="none" spc="0" normalizeH="0" baseline="0" noProof="0">
                    <a:ln w="0"/>
                    <a:solidFill>
                      <a:srgbClr val="AF1932"/>
                    </a:solidFill>
                    <a:effectLst/>
                    <a:uLnTx/>
                    <a:uFillTx/>
                    <a:latin typeface="Yu Gothic UI" panose="020B0500000000000000" pitchFamily="50" charset="-128"/>
                    <a:ea typeface="Yu Gothic UI" panose="020B0500000000000000" pitchFamily="50" charset="-128"/>
                    <a:cs typeface="+mn-cs"/>
                  </a:rPr>
                  <a:t>事業</a:t>
                </a:r>
              </a:p>
            </p:txBody>
          </p:sp>
          <p:sp>
            <p:nvSpPr>
              <p:cNvPr id="79" name="テキスト ボックス 78">
                <a:extLst>
                  <a:ext uri="{FF2B5EF4-FFF2-40B4-BE49-F238E27FC236}">
                    <a16:creationId xmlns:a16="http://schemas.microsoft.com/office/drawing/2014/main" id="{A29B1551-6624-E81B-603F-7741B5C702F3}"/>
                  </a:ext>
                </a:extLst>
              </p:cNvPr>
              <p:cNvSpPr txBox="1"/>
              <p:nvPr/>
            </p:nvSpPr>
            <p:spPr>
              <a:xfrm>
                <a:off x="6246012" y="2689615"/>
                <a:ext cx="1552042" cy="448347"/>
              </a:xfrm>
              <a:prstGeom prst="rect">
                <a:avLst/>
              </a:prstGeom>
              <a:noFill/>
            </p:spPr>
            <p:txBody>
              <a:bodyPr wrap="square" lIns="0" tIns="0" rIns="0" bIns="0" rtlCol="0" anchor="ctr" anchorCtr="0">
                <a:noAutofit/>
              </a:bodyPr>
              <a:lstStyle/>
              <a:p>
                <a:pPr marL="0" marR="0" lvl="0" indent="0" algn="l" defTabSz="228600" rtl="0" eaLnBrk="1" fontAlgn="auto" latinLnBrk="0" hangingPunct="1">
                  <a:lnSpc>
                    <a:spcPct val="100000"/>
                  </a:lnSpc>
                  <a:spcBef>
                    <a:spcPts val="0"/>
                  </a:spcBef>
                  <a:buClrTx/>
                  <a:buSzTx/>
                  <a:buFontTx/>
                  <a:buNone/>
                  <a:tabLst/>
                  <a:defRPr/>
                </a:pPr>
                <a:r>
                  <a:rPr lang="ja-JP" altLang="en-US" sz="800" b="1">
                    <a:solidFill>
                      <a:srgbClr val="AF1932"/>
                    </a:solidFill>
                    <a:latin typeface="Yu Gothic UI" panose="020B0500000000000000" pitchFamily="50" charset="-128"/>
                    <a:ea typeface="Yu Gothic UI" panose="020B0500000000000000" pitchFamily="50" charset="-128"/>
                  </a:rPr>
                  <a:t>（現在）</a:t>
                </a:r>
                <a:endParaRPr kumimoji="1" lang="en-US" altLang="ja-JP" sz="1400" b="1">
                  <a:ln w="0"/>
                  <a:solidFill>
                    <a:srgbClr val="AF1932"/>
                  </a:solidFill>
                  <a:latin typeface="Yu Gothic UI" panose="020B0500000000000000" pitchFamily="50" charset="-128"/>
                  <a:ea typeface="Yu Gothic UI" panose="020B0500000000000000" pitchFamily="50" charset="-128"/>
                </a:endParaRPr>
              </a:p>
              <a:p>
                <a:pPr marL="0" marR="0" lvl="0" indent="0" algn="l" defTabSz="228600" rtl="0" eaLnBrk="1" fontAlgn="auto" latinLnBrk="0" hangingPunct="1">
                  <a:lnSpc>
                    <a:spcPct val="100000"/>
                  </a:lnSpc>
                  <a:spcBef>
                    <a:spcPts val="0"/>
                  </a:spcBef>
                  <a:spcAft>
                    <a:spcPts val="1200"/>
                  </a:spcAft>
                  <a:buClrTx/>
                  <a:buSzTx/>
                  <a:buFontTx/>
                  <a:buNone/>
                  <a:tabLst/>
                  <a:defRPr/>
                </a:pPr>
                <a:r>
                  <a:rPr kumimoji="1" lang="ja-JP" altLang="en-US" sz="1400" b="1">
                    <a:ln w="0"/>
                    <a:solidFill>
                      <a:srgbClr val="AF1932"/>
                    </a:solidFill>
                    <a:latin typeface="Yu Gothic UI" panose="020B0500000000000000" pitchFamily="50" charset="-128"/>
                    <a:ea typeface="Yu Gothic UI" panose="020B0500000000000000" pitchFamily="50" charset="-128"/>
                  </a:rPr>
                  <a:t>グランドデザイン策定</a:t>
                </a:r>
                <a:endParaRPr kumimoji="1" lang="en-US" altLang="ja-JP" sz="1400" b="1">
                  <a:ln w="0"/>
                  <a:solidFill>
                    <a:srgbClr val="AF1932"/>
                  </a:solidFill>
                  <a:latin typeface="Yu Gothic UI" panose="020B0500000000000000" pitchFamily="50" charset="-128"/>
                  <a:ea typeface="Yu Gothic UI" panose="020B0500000000000000" pitchFamily="50" charset="-128"/>
                </a:endParaRPr>
              </a:p>
            </p:txBody>
          </p:sp>
        </p:grpSp>
      </p:grpSp>
      <p:sp>
        <p:nvSpPr>
          <p:cNvPr id="80" name="正方形/長方形 79">
            <a:extLst>
              <a:ext uri="{FF2B5EF4-FFF2-40B4-BE49-F238E27FC236}">
                <a16:creationId xmlns:a16="http://schemas.microsoft.com/office/drawing/2014/main" id="{75163E3D-AFE0-EA0E-B68E-20348730FFDA}"/>
              </a:ext>
            </a:extLst>
          </p:cNvPr>
          <p:cNvSpPr/>
          <p:nvPr/>
        </p:nvSpPr>
        <p:spPr>
          <a:xfrm>
            <a:off x="8618936" y="4752520"/>
            <a:ext cx="833161"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81" name="ホームベース 30">
            <a:extLst>
              <a:ext uri="{FF2B5EF4-FFF2-40B4-BE49-F238E27FC236}">
                <a16:creationId xmlns:a16="http://schemas.microsoft.com/office/drawing/2014/main" id="{964F24C7-5D8A-4FDA-7021-3891607F6080}"/>
              </a:ext>
            </a:extLst>
          </p:cNvPr>
          <p:cNvSpPr/>
          <p:nvPr/>
        </p:nvSpPr>
        <p:spPr>
          <a:xfrm>
            <a:off x="6441752" y="5067738"/>
            <a:ext cx="833161" cy="129469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eaVert"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業務設計フェーズ</a:t>
            </a:r>
          </a:p>
        </p:txBody>
      </p:sp>
      <p:sp>
        <p:nvSpPr>
          <p:cNvPr id="82" name="ホームベース 30">
            <a:extLst>
              <a:ext uri="{FF2B5EF4-FFF2-40B4-BE49-F238E27FC236}">
                <a16:creationId xmlns:a16="http://schemas.microsoft.com/office/drawing/2014/main" id="{58503CFE-6771-276B-6270-32668FAF6AD8}"/>
              </a:ext>
            </a:extLst>
          </p:cNvPr>
          <p:cNvSpPr/>
          <p:nvPr/>
        </p:nvSpPr>
        <p:spPr>
          <a:xfrm>
            <a:off x="7306340" y="5067738"/>
            <a:ext cx="833161" cy="129469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eaVert"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開発フェーズ</a:t>
            </a:r>
          </a:p>
        </p:txBody>
      </p:sp>
      <p:sp>
        <p:nvSpPr>
          <p:cNvPr id="83" name="ホームベース 30">
            <a:extLst>
              <a:ext uri="{FF2B5EF4-FFF2-40B4-BE49-F238E27FC236}">
                <a16:creationId xmlns:a16="http://schemas.microsoft.com/office/drawing/2014/main" id="{C8CD26FA-553A-46CB-88F0-2B44958F689A}"/>
              </a:ext>
            </a:extLst>
          </p:cNvPr>
          <p:cNvSpPr/>
          <p:nvPr/>
        </p:nvSpPr>
        <p:spPr>
          <a:xfrm>
            <a:off x="8170928" y="5067738"/>
            <a:ext cx="833161" cy="129469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eaVert"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移行フェーズ</a:t>
            </a:r>
          </a:p>
        </p:txBody>
      </p:sp>
      <p:sp>
        <p:nvSpPr>
          <p:cNvPr id="84" name="ホームベース 30">
            <a:extLst>
              <a:ext uri="{FF2B5EF4-FFF2-40B4-BE49-F238E27FC236}">
                <a16:creationId xmlns:a16="http://schemas.microsoft.com/office/drawing/2014/main" id="{D19917C7-BFF4-3F33-935A-41FADAC5BCF7}"/>
              </a:ext>
            </a:extLst>
          </p:cNvPr>
          <p:cNvSpPr/>
          <p:nvPr/>
        </p:nvSpPr>
        <p:spPr>
          <a:xfrm>
            <a:off x="9035516" y="5067738"/>
            <a:ext cx="414555" cy="129469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eaVert"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運用フェーズ</a:t>
            </a:r>
          </a:p>
        </p:txBody>
      </p:sp>
      <p:graphicFrame>
        <p:nvGraphicFramePr>
          <p:cNvPr id="2" name="表 1">
            <a:extLst>
              <a:ext uri="{FF2B5EF4-FFF2-40B4-BE49-F238E27FC236}">
                <a16:creationId xmlns:a16="http://schemas.microsoft.com/office/drawing/2014/main" id="{8A8DE21D-3C91-4E7F-590E-CA5B0CF2C7D4}"/>
              </a:ext>
            </a:extLst>
          </p:cNvPr>
          <p:cNvGraphicFramePr>
            <a:graphicFrameLocks noGrp="1"/>
          </p:cNvGraphicFramePr>
          <p:nvPr>
            <p:extLst>
              <p:ext uri="{D42A27DB-BD31-4B8C-83A1-F6EECF244321}">
                <p14:modId xmlns:p14="http://schemas.microsoft.com/office/powerpoint/2010/main" val="1988685713"/>
              </p:ext>
            </p:extLst>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6" name="正方形/長方形 25">
            <a:extLst>
              <a:ext uri="{FF2B5EF4-FFF2-40B4-BE49-F238E27FC236}">
                <a16:creationId xmlns:a16="http://schemas.microsoft.com/office/drawing/2014/main" id="{CC9BB6D0-2580-C5A3-A453-0D8C7BFC2E19}"/>
              </a:ext>
            </a:extLst>
          </p:cNvPr>
          <p:cNvSpPr/>
          <p:nvPr/>
        </p:nvSpPr>
        <p:spPr>
          <a:xfrm>
            <a:off x="391494" y="1270800"/>
            <a:ext cx="4212000" cy="2201528"/>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a:latin typeface="+mn-ea"/>
              </a:rPr>
              <a:t>文書・人事</a:t>
            </a:r>
            <a:r>
              <a:rPr lang="ja-JP" altLang="en-US" sz="1100"/>
              <a:t>・予算・契約・会計等のバックオフィス業務（内部管理業務）</a:t>
            </a:r>
            <a:r>
              <a:rPr lang="ja-JP" altLang="en-US" sz="1100" b="0" i="0">
                <a:solidFill>
                  <a:srgbClr val="31333F"/>
                </a:solidFill>
                <a:effectLst/>
                <a:latin typeface="Source Sans Pro" panose="020B0503030403020204" pitchFamily="34" charset="0"/>
              </a:rPr>
              <a:t>においてデジタル技術を活用し、組織全体の最適化と働き方改革を実現する</a:t>
            </a:r>
            <a:r>
              <a:rPr lang="ja-JP" altLang="en-US" sz="1100">
                <a:latin typeface="+mn-ea"/>
              </a:rPr>
              <a:t>。</a:t>
            </a:r>
            <a:endParaRPr lang="en-US" altLang="ja-JP" sz="1100">
              <a:latin typeface="+mn-ea"/>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a:latin typeface="+mn-ea"/>
              </a:rPr>
              <a:t>システム</a:t>
            </a:r>
            <a:r>
              <a:rPr lang="ja-JP" altLang="en-US" sz="1100" b="0" i="0">
                <a:solidFill>
                  <a:srgbClr val="31333F"/>
                </a:solidFill>
                <a:effectLst/>
                <a:latin typeface="Source Sans Pro" panose="020B0503030403020204" pitchFamily="34" charset="0"/>
              </a:rPr>
              <a:t>間の連携により情報の自動連携を可能とし</a:t>
            </a:r>
            <a:r>
              <a:rPr lang="ja-JP" altLang="en-US" sz="1100" b="0" i="0">
                <a:effectLst/>
                <a:latin typeface="Source Sans Pro" panose="020B0503030403020204" pitchFamily="34" charset="0"/>
              </a:rPr>
              <a:t>、複数業務をつなぐ全体的な進捗管理を容易にすることで、組織全体のパフォーマンスと業務品質を向上</a:t>
            </a:r>
            <a:r>
              <a:rPr lang="ja-JP" altLang="en-US" sz="1100">
                <a:latin typeface="Source Sans Pro" panose="020B0503030403020204" pitchFamily="34" charset="0"/>
              </a:rPr>
              <a:t>させるとともに、柔軟な働き方に対応できる仕組みを構築</a:t>
            </a:r>
            <a:r>
              <a:rPr lang="ja-JP" altLang="en-US" sz="1100" b="0" i="0">
                <a:effectLst/>
                <a:latin typeface="Source Sans Pro" panose="020B0503030403020204" pitchFamily="34" charset="0"/>
              </a:rPr>
              <a:t>する</a:t>
            </a:r>
            <a:r>
              <a:rPr lang="ja-JP" altLang="en-US" sz="1100">
                <a:latin typeface="+mn-ea"/>
              </a:rPr>
              <a:t>。</a:t>
            </a:r>
            <a:endParaRPr lang="en-US" altLang="ja-JP" sz="1100">
              <a:latin typeface="+mn-ea"/>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a:latin typeface="+mn-ea"/>
              </a:rPr>
              <a:t>さらに、</a:t>
            </a:r>
            <a:r>
              <a:rPr lang="ja-JP" altLang="en-US" sz="1100" b="0" i="0">
                <a:solidFill>
                  <a:srgbClr val="31333F"/>
                </a:solidFill>
                <a:effectLst/>
                <a:latin typeface="Source Sans Pro" panose="020B0503030403020204" pitchFamily="34" charset="0"/>
              </a:rPr>
              <a:t>データの可視化と一元的な分析により内部統制を確保し、エビデンスに基づいた経営判断や施策検討に活用を図る</a:t>
            </a:r>
            <a:r>
              <a:rPr lang="ja-JP" altLang="en-US" sz="1100">
                <a:latin typeface="+mn-ea"/>
              </a:rPr>
              <a:t>。</a:t>
            </a:r>
            <a:endParaRPr lang="en-US" altLang="ja-JP" sz="1100">
              <a:latin typeface="+mn-ea"/>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b="0" i="0">
                <a:solidFill>
                  <a:srgbClr val="31333F"/>
                </a:solidFill>
                <a:effectLst/>
                <a:latin typeface="Source Sans Pro" panose="020B0503030403020204" pitchFamily="34" charset="0"/>
              </a:rPr>
              <a:t>バックオフィス</a:t>
            </a:r>
            <a:r>
              <a:rPr lang="en-US" altLang="ja-JP" sz="1100">
                <a:solidFill>
                  <a:srgbClr val="31333F"/>
                </a:solidFill>
                <a:latin typeface="Source Sans Pro" panose="020B0503030403020204" pitchFamily="34" charset="0"/>
              </a:rPr>
              <a:t>DX</a:t>
            </a:r>
            <a:r>
              <a:rPr lang="ja-JP" altLang="en-US" sz="1100" b="0" i="0">
                <a:solidFill>
                  <a:srgbClr val="31333F"/>
                </a:solidFill>
                <a:effectLst/>
                <a:latin typeface="Source Sans Pro" panose="020B0503030403020204" pitchFamily="34" charset="0"/>
              </a:rPr>
              <a:t>プロジェクトチームがバックオフィス</a:t>
            </a:r>
            <a:r>
              <a:rPr lang="en-US" altLang="ja-JP" sz="1100" b="0" i="0">
                <a:solidFill>
                  <a:srgbClr val="31333F"/>
                </a:solidFill>
                <a:effectLst/>
                <a:latin typeface="Source Sans Pro" panose="020B0503030403020204" pitchFamily="34" charset="0"/>
              </a:rPr>
              <a:t>DX</a:t>
            </a:r>
            <a:r>
              <a:rPr lang="ja-JP" altLang="en-US" sz="1100" b="0" i="0">
                <a:solidFill>
                  <a:srgbClr val="31333F"/>
                </a:solidFill>
                <a:effectLst/>
                <a:latin typeface="Source Sans Pro" panose="020B0503030403020204" pitchFamily="34" charset="0"/>
              </a:rPr>
              <a:t>の関連の取組を総括的に管理し</a:t>
            </a:r>
            <a:r>
              <a:rPr lang="ja-JP" altLang="en-US" sz="1100" b="0" i="0">
                <a:effectLst/>
                <a:latin typeface="Source Sans Pro" panose="020B0503030403020204" pitchFamily="34" charset="0"/>
              </a:rPr>
              <a:t>、</a:t>
            </a:r>
            <a:r>
              <a:rPr lang="ja-JP" altLang="en-US" sz="1100"/>
              <a:t> 全市横断的に検討を進めることで、</a:t>
            </a:r>
            <a:r>
              <a:rPr lang="ja-JP" altLang="en-US" sz="1100" b="0" i="0">
                <a:effectLst/>
                <a:latin typeface="Source Sans Pro" panose="020B0503030403020204" pitchFamily="34" charset="0"/>
              </a:rPr>
              <a:t>自治体</a:t>
            </a:r>
            <a:r>
              <a:rPr lang="ja-JP" altLang="en-US" sz="1100" b="0" i="0">
                <a:solidFill>
                  <a:srgbClr val="31333F"/>
                </a:solidFill>
                <a:effectLst/>
                <a:latin typeface="Source Sans Pro" panose="020B0503030403020204" pitchFamily="34" charset="0"/>
              </a:rPr>
              <a:t>特有のアナログ業務の</a:t>
            </a:r>
            <a:r>
              <a:rPr lang="en-US" altLang="ja-JP" sz="1100" b="0" i="0">
                <a:solidFill>
                  <a:srgbClr val="31333F"/>
                </a:solidFill>
                <a:effectLst/>
                <a:latin typeface="Source Sans Pro" panose="020B0503030403020204" pitchFamily="34" charset="0"/>
              </a:rPr>
              <a:t>DX</a:t>
            </a:r>
            <a:r>
              <a:rPr lang="ja-JP" altLang="en-US" sz="1100" b="0" i="0">
                <a:solidFill>
                  <a:srgbClr val="31333F"/>
                </a:solidFill>
                <a:effectLst/>
                <a:latin typeface="Source Sans Pro" panose="020B0503030403020204" pitchFamily="34" charset="0"/>
              </a:rPr>
              <a:t>や課題解決に取り組む</a:t>
            </a:r>
            <a:r>
              <a:rPr lang="ja-JP" altLang="en-US" sz="1100">
                <a:latin typeface="+mn-ea"/>
              </a:rPr>
              <a:t>。</a:t>
            </a:r>
            <a:endParaRPr lang="en-US" altLang="ja-JP" sz="1100">
              <a:latin typeface="+mn-ea"/>
            </a:endParaRPr>
          </a:p>
        </p:txBody>
      </p:sp>
      <p:sp>
        <p:nvSpPr>
          <p:cNvPr id="29" name="テキスト ボックス 28">
            <a:extLst>
              <a:ext uri="{FF2B5EF4-FFF2-40B4-BE49-F238E27FC236}">
                <a16:creationId xmlns:a16="http://schemas.microsoft.com/office/drawing/2014/main" id="{40613EDE-489C-23FD-0E75-74FB66F21303}"/>
              </a:ext>
            </a:extLst>
          </p:cNvPr>
          <p:cNvSpPr txBox="1"/>
          <p:nvPr/>
        </p:nvSpPr>
        <p:spPr>
          <a:xfrm>
            <a:off x="405363" y="4653413"/>
            <a:ext cx="4306615" cy="261610"/>
          </a:xfrm>
          <a:prstGeom prst="rect">
            <a:avLst/>
          </a:prstGeom>
          <a:noFill/>
        </p:spPr>
        <p:txBody>
          <a:bodyPr wrap="square">
            <a:spAutoFit/>
          </a:bodyPr>
          <a:lstStyle/>
          <a:p>
            <a:r>
              <a:rPr lang="ja-JP" altLang="en-US" sz="1100"/>
              <a:t>■バックオフィス</a:t>
            </a:r>
            <a:r>
              <a:rPr lang="en-US" altLang="ja-JP" sz="1100"/>
              <a:t>DX</a:t>
            </a:r>
            <a:r>
              <a:rPr lang="ja-JP" altLang="en-US" sz="1100"/>
              <a:t>グランドデザインにおける将来目標（</a:t>
            </a:r>
            <a:r>
              <a:rPr lang="en-US" altLang="ja-JP" sz="1100"/>
              <a:t>2030</a:t>
            </a:r>
            <a:r>
              <a:rPr lang="ja-JP" altLang="en-US" sz="1100"/>
              <a:t>年）</a:t>
            </a:r>
          </a:p>
        </p:txBody>
      </p:sp>
    </p:spTree>
    <p:extLst>
      <p:ext uri="{BB962C8B-B14F-4D97-AF65-F5344CB8AC3E}">
        <p14:creationId xmlns:p14="http://schemas.microsoft.com/office/powerpoint/2010/main" val="2258720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77AAC174-2C9B-5C26-B11C-2DB3AF226761}"/>
              </a:ext>
            </a:extLst>
          </p:cNvPr>
          <p:cNvGrpSpPr/>
          <p:nvPr/>
        </p:nvGrpSpPr>
        <p:grpSpPr>
          <a:xfrm>
            <a:off x="299175" y="2710706"/>
            <a:ext cx="9333991" cy="1797448"/>
            <a:chOff x="502393" y="2367923"/>
            <a:chExt cx="4428000" cy="2062336"/>
          </a:xfrm>
        </p:grpSpPr>
        <p:sp>
          <p:nvSpPr>
            <p:cNvPr id="14" name="テキスト ボックス 13">
              <a:extLst>
                <a:ext uri="{FF2B5EF4-FFF2-40B4-BE49-F238E27FC236}">
                  <a16:creationId xmlns:a16="http://schemas.microsoft.com/office/drawing/2014/main" id="{7D14F8CE-4B75-0B4A-076C-59F4C21C4CA5}"/>
                </a:ext>
              </a:extLst>
            </p:cNvPr>
            <p:cNvSpPr txBox="1"/>
            <p:nvPr/>
          </p:nvSpPr>
          <p:spPr>
            <a:xfrm>
              <a:off x="502393" y="2696509"/>
              <a:ext cx="4428000" cy="1733750"/>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endParaRPr lang="en-US" altLang="ja-JP" sz="1200">
                <a:solidFill>
                  <a:srgbClr val="000000"/>
                </a:solidFill>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A6ED39B4-8500-65C9-0AD5-0DD5FA50A747}"/>
                </a:ext>
              </a:extLst>
            </p:cNvPr>
            <p:cNvSpPr txBox="1"/>
            <p:nvPr/>
          </p:nvSpPr>
          <p:spPr>
            <a:xfrm>
              <a:off x="502393" y="2367923"/>
              <a:ext cx="4428000" cy="328585"/>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a:defRPr/>
              </a:pPr>
              <a:r>
                <a:rPr lang="ja-JP" altLang="en-US" b="0"/>
                <a:t>公文書管理業務の最適化</a:t>
              </a:r>
              <a:r>
                <a:rPr lang="ja-JP" altLang="en-US" b="1">
                  <a:solidFill>
                    <a:srgbClr val="AF1932"/>
                  </a:solidFill>
                  <a:ea typeface="Yu Gothic UI" panose="020B0500000000000000" pitchFamily="50" charset="-128"/>
                </a:rPr>
                <a:t>​</a:t>
              </a:r>
              <a:endParaRPr lang="ja-JP" altLang="en-US" sz="1200" b="1">
                <a:solidFill>
                  <a:srgbClr val="AF1932"/>
                </a:solidFill>
                <a:ea typeface="Yu Gothic UI" panose="020B0500000000000000" pitchFamily="50" charset="-128"/>
              </a:endParaRPr>
            </a:p>
          </p:txBody>
        </p:sp>
      </p:grpSp>
      <p:grpSp>
        <p:nvGrpSpPr>
          <p:cNvPr id="25" name="グループ化 24">
            <a:extLst>
              <a:ext uri="{FF2B5EF4-FFF2-40B4-BE49-F238E27FC236}">
                <a16:creationId xmlns:a16="http://schemas.microsoft.com/office/drawing/2014/main" id="{9F876F0C-05EC-8953-E494-1D497CBD9344}"/>
              </a:ext>
            </a:extLst>
          </p:cNvPr>
          <p:cNvGrpSpPr/>
          <p:nvPr/>
        </p:nvGrpSpPr>
        <p:grpSpPr>
          <a:xfrm>
            <a:off x="299175" y="645434"/>
            <a:ext cx="9333991" cy="1979473"/>
            <a:chOff x="502393" y="2367924"/>
            <a:chExt cx="4428000" cy="2051696"/>
          </a:xfrm>
        </p:grpSpPr>
        <p:sp>
          <p:nvSpPr>
            <p:cNvPr id="30" name="テキスト ボックス 29">
              <a:extLst>
                <a:ext uri="{FF2B5EF4-FFF2-40B4-BE49-F238E27FC236}">
                  <a16:creationId xmlns:a16="http://schemas.microsoft.com/office/drawing/2014/main" id="{A781698F-EB73-1BD4-009E-4BC7022121EC}"/>
                </a:ext>
              </a:extLst>
            </p:cNvPr>
            <p:cNvSpPr txBox="1"/>
            <p:nvPr/>
          </p:nvSpPr>
          <p:spPr>
            <a:xfrm>
              <a:off x="502393" y="2696509"/>
              <a:ext cx="4428000" cy="1723111"/>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endParaRPr lang="en-US" altLang="ja-JP" sz="1200">
                <a:solidFill>
                  <a:srgbClr val="000000"/>
                </a:solidFill>
                <a:ea typeface="Yu Gothic UI" panose="020B0500000000000000" pitchFamily="50" charset="-128"/>
              </a:endParaRPr>
            </a:p>
          </p:txBody>
        </p:sp>
        <p:sp>
          <p:nvSpPr>
            <p:cNvPr id="31" name="テキスト ボックス 30">
              <a:extLst>
                <a:ext uri="{FF2B5EF4-FFF2-40B4-BE49-F238E27FC236}">
                  <a16:creationId xmlns:a16="http://schemas.microsoft.com/office/drawing/2014/main" id="{FBD0541D-A9DA-FEBD-D145-85A0108EA719}"/>
                </a:ext>
              </a:extLst>
            </p:cNvPr>
            <p:cNvSpPr txBox="1"/>
            <p:nvPr/>
          </p:nvSpPr>
          <p:spPr>
            <a:xfrm>
              <a:off x="502393" y="2367924"/>
              <a:ext cx="4428000" cy="328585"/>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b="0"/>
                <a:t>バックオフィス</a:t>
              </a:r>
              <a:r>
                <a:rPr lang="en-US" altLang="ja-JP" b="0"/>
                <a:t>DX</a:t>
              </a:r>
              <a:r>
                <a:rPr lang="ja-JP" altLang="en-US" b="0"/>
                <a:t>を実現させるシステム基盤の導入</a:t>
              </a:r>
            </a:p>
          </p:txBody>
        </p:sp>
      </p:grpSp>
      <p:sp>
        <p:nvSpPr>
          <p:cNvPr id="37" name="正方形/長方形 15">
            <a:extLst>
              <a:ext uri="{FF2B5EF4-FFF2-40B4-BE49-F238E27FC236}">
                <a16:creationId xmlns:a16="http://schemas.microsoft.com/office/drawing/2014/main" id="{DF0C7E93-B45B-4F56-9FAC-297AABF3B332}"/>
              </a:ext>
            </a:extLst>
          </p:cNvPr>
          <p:cNvSpPr/>
          <p:nvPr/>
        </p:nvSpPr>
        <p:spPr>
          <a:xfrm>
            <a:off x="5463093"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algn="ctr" fontAlgn="base">
              <a:spcBef>
                <a:spcPct val="0"/>
              </a:spcBef>
              <a:spcAft>
                <a:spcPct val="0"/>
              </a:spcAft>
              <a:defRPr/>
            </a:pPr>
            <a:r>
              <a:rPr kumimoji="1" lang="ja-JP" altLang="en-US" sz="1100" b="1" kern="0">
                <a:solidFill>
                  <a:schemeClr val="bg1"/>
                </a:solidFill>
                <a:latin typeface="Yu Gothic UI" panose="020B0500000000000000" pitchFamily="50" charset="-128"/>
                <a:ea typeface="Yu Gothic UI" panose="020B0500000000000000" pitchFamily="50" charset="-128"/>
              </a:rPr>
              <a:t>バックオフィス（内部管理業務）</a:t>
            </a:r>
            <a:r>
              <a:rPr kumimoji="1" lang="en-US" altLang="ja-JP" sz="1100" b="1" kern="0">
                <a:solidFill>
                  <a:schemeClr val="bg1"/>
                </a:solidFill>
                <a:latin typeface="Yu Gothic UI" panose="020B0500000000000000" pitchFamily="50" charset="-128"/>
                <a:ea typeface="Yu Gothic UI" panose="020B0500000000000000" pitchFamily="50" charset="-128"/>
              </a:rPr>
              <a:t>DX</a:t>
            </a:r>
            <a:r>
              <a:rPr kumimoji="1" lang="ja-JP" altLang="en-US" sz="1100" b="1" kern="0">
                <a:solidFill>
                  <a:schemeClr val="bg1"/>
                </a:solidFill>
                <a:latin typeface="Yu Gothic UI" panose="020B0500000000000000" pitchFamily="50" charset="-128"/>
                <a:ea typeface="Yu Gothic UI" panose="020B0500000000000000" pitchFamily="50" charset="-128"/>
              </a:rPr>
              <a:t>の実現​</a:t>
            </a:r>
          </a:p>
        </p:txBody>
      </p:sp>
      <p:sp>
        <p:nvSpPr>
          <p:cNvPr id="106" name="正方形/長方形 105">
            <a:extLst>
              <a:ext uri="{FF2B5EF4-FFF2-40B4-BE49-F238E27FC236}">
                <a16:creationId xmlns:a16="http://schemas.microsoft.com/office/drawing/2014/main" id="{269DC845-8600-A5F4-97DF-7FD2D9B02286}"/>
              </a:ext>
            </a:extLst>
          </p:cNvPr>
          <p:cNvSpPr/>
          <p:nvPr/>
        </p:nvSpPr>
        <p:spPr>
          <a:xfrm>
            <a:off x="5161132" y="1541345"/>
            <a:ext cx="857519" cy="70817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grpSp>
        <p:nvGrpSpPr>
          <p:cNvPr id="109" name="グループ化 108">
            <a:extLst>
              <a:ext uri="{FF2B5EF4-FFF2-40B4-BE49-F238E27FC236}">
                <a16:creationId xmlns:a16="http://schemas.microsoft.com/office/drawing/2014/main" id="{1FD3C2C6-74E3-E00C-FCC3-7EA7971463FB}"/>
              </a:ext>
            </a:extLst>
          </p:cNvPr>
          <p:cNvGrpSpPr/>
          <p:nvPr/>
        </p:nvGrpSpPr>
        <p:grpSpPr>
          <a:xfrm>
            <a:off x="5010404" y="1155009"/>
            <a:ext cx="1664405" cy="243520"/>
            <a:chOff x="528309" y="3016181"/>
            <a:chExt cx="1664405" cy="243520"/>
          </a:xfrm>
        </p:grpSpPr>
        <p:sp>
          <p:nvSpPr>
            <p:cNvPr id="110" name="正方形/長方形 109">
              <a:extLst>
                <a:ext uri="{FF2B5EF4-FFF2-40B4-BE49-F238E27FC236}">
                  <a16:creationId xmlns:a16="http://schemas.microsoft.com/office/drawing/2014/main" id="{1A532FB6-4939-8869-F321-988B4C7F71A5}"/>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11" name="テキスト ボックス 110">
              <a:extLst>
                <a:ext uri="{FF2B5EF4-FFF2-40B4-BE49-F238E27FC236}">
                  <a16:creationId xmlns:a16="http://schemas.microsoft.com/office/drawing/2014/main" id="{0FF3FA6C-3E09-0AEE-5202-E2E9C5EC4E8F}"/>
                </a:ext>
              </a:extLst>
            </p:cNvPr>
            <p:cNvSpPr txBox="1"/>
            <p:nvPr/>
          </p:nvSpPr>
          <p:spPr>
            <a:xfrm>
              <a:off x="674670" y="3035673"/>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12" name="テキスト ボックス 111">
            <a:extLst>
              <a:ext uri="{FF2B5EF4-FFF2-40B4-BE49-F238E27FC236}">
                <a16:creationId xmlns:a16="http://schemas.microsoft.com/office/drawing/2014/main" id="{B38D8C68-6635-6296-F932-7728BF51EC99}"/>
              </a:ext>
            </a:extLst>
          </p:cNvPr>
          <p:cNvSpPr txBox="1"/>
          <p:nvPr/>
        </p:nvSpPr>
        <p:spPr>
          <a:xfrm>
            <a:off x="523150" y="1328282"/>
            <a:ext cx="4351972" cy="1277273"/>
          </a:xfrm>
          <a:prstGeom prst="rect">
            <a:avLst/>
          </a:prstGeom>
          <a:noFill/>
        </p:spPr>
        <p:txBody>
          <a:bodyPr wrap="square" rtlCol="0">
            <a:spAutoFit/>
          </a:bodyPr>
          <a:lstStyle/>
          <a:p>
            <a:r>
              <a:rPr lang="ja-JP" altLang="en-US" sz="1100" b="0" i="0">
                <a:solidFill>
                  <a:srgbClr val="31333F"/>
                </a:solidFill>
                <a:effectLst/>
                <a:latin typeface="Source Sans Pro" panose="020B0503030403020204" pitchFamily="34" charset="0"/>
              </a:rPr>
              <a:t>業務横断で共通的に利用するシステム基盤として、シームレスにデータ連携できる基盤やノーコード・ローコード機能を有した統合的にサービスを管理できるプラットフォーム、さらに全庁共通的に利用できるオンラインストレージを導入する。</a:t>
            </a:r>
            <a:endParaRPr lang="en-US" altLang="ja-JP" sz="1100" b="0" i="0">
              <a:solidFill>
                <a:srgbClr val="31333F"/>
              </a:solidFill>
              <a:effectLst/>
              <a:latin typeface="Source Sans Pro" panose="020B0503030403020204" pitchFamily="34" charset="0"/>
            </a:endParaRPr>
          </a:p>
          <a:p>
            <a:r>
              <a:rPr lang="ja-JP" altLang="en-US" sz="1100" b="0" i="0">
                <a:solidFill>
                  <a:srgbClr val="31333F"/>
                </a:solidFill>
                <a:effectLst/>
                <a:latin typeface="Source Sans Pro" panose="020B0503030403020204" pitchFamily="34" charset="0"/>
              </a:rPr>
              <a:t>これらを連携させることで、システムの枠を超えて業務の情報を集約し、一気通貫に処理する仕組みを構築する。</a:t>
            </a:r>
            <a:endParaRPr lang="en-US" altLang="ja-JP" sz="1100" b="0" i="0">
              <a:solidFill>
                <a:srgbClr val="31333F"/>
              </a:solidFill>
              <a:effectLst/>
              <a:latin typeface="Source Sans Pro" panose="020B0503030403020204" pitchFamily="34" charset="0"/>
            </a:endParaRPr>
          </a:p>
          <a:p>
            <a:r>
              <a:rPr lang="ja-JP" altLang="en-US" sz="1100" b="0" i="0">
                <a:solidFill>
                  <a:srgbClr val="31333F"/>
                </a:solidFill>
                <a:effectLst/>
                <a:latin typeface="Source Sans Pro" panose="020B0503030403020204" pitchFamily="34" charset="0"/>
              </a:rPr>
              <a:t>これにより、業務の情報を集約、可視化することで的確な進捗管理が可能となり、内部統制を確保し、集約データをエビデンスとして政策への活用を図る。</a:t>
            </a:r>
            <a:endParaRPr lang="en-US" altLang="ja-JP" sz="1100">
              <a:solidFill>
                <a:srgbClr val="000000"/>
              </a:solidFill>
              <a:ea typeface="Yu Gothic UI" panose="020B0500000000000000" pitchFamily="50" charset="-128"/>
            </a:endParaRPr>
          </a:p>
        </p:txBody>
      </p:sp>
      <p:grpSp>
        <p:nvGrpSpPr>
          <p:cNvPr id="113" name="グループ化 112">
            <a:extLst>
              <a:ext uri="{FF2B5EF4-FFF2-40B4-BE49-F238E27FC236}">
                <a16:creationId xmlns:a16="http://schemas.microsoft.com/office/drawing/2014/main" id="{07A474D4-3A50-B9EF-D603-38AD8A692305}"/>
              </a:ext>
            </a:extLst>
          </p:cNvPr>
          <p:cNvGrpSpPr/>
          <p:nvPr/>
        </p:nvGrpSpPr>
        <p:grpSpPr>
          <a:xfrm>
            <a:off x="469849" y="1035993"/>
            <a:ext cx="1179936" cy="243520"/>
            <a:chOff x="528309" y="3016181"/>
            <a:chExt cx="1179936" cy="243520"/>
          </a:xfrm>
        </p:grpSpPr>
        <p:sp>
          <p:nvSpPr>
            <p:cNvPr id="114" name="正方形/長方形 113">
              <a:extLst>
                <a:ext uri="{FF2B5EF4-FFF2-40B4-BE49-F238E27FC236}">
                  <a16:creationId xmlns:a16="http://schemas.microsoft.com/office/drawing/2014/main" id="{BC34AFB9-FD30-8D4A-65D0-82DCD13799AC}"/>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15" name="テキスト ボックス 114">
              <a:extLst>
                <a:ext uri="{FF2B5EF4-FFF2-40B4-BE49-F238E27FC236}">
                  <a16:creationId xmlns:a16="http://schemas.microsoft.com/office/drawing/2014/main" id="{DB9F99F2-05A9-E85B-D8C9-15AE09559EEA}"/>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2" name="テキスト ボックス 1">
            <a:extLst>
              <a:ext uri="{FF2B5EF4-FFF2-40B4-BE49-F238E27FC236}">
                <a16:creationId xmlns:a16="http://schemas.microsoft.com/office/drawing/2014/main" id="{D7605B94-66E1-54AE-6DEB-EDAD2DE35881}"/>
              </a:ext>
            </a:extLst>
          </p:cNvPr>
          <p:cNvSpPr txBox="1"/>
          <p:nvPr/>
        </p:nvSpPr>
        <p:spPr>
          <a:xfrm>
            <a:off x="6106528" y="1427148"/>
            <a:ext cx="3513353" cy="360001"/>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spcAft>
                <a:spcPts val="600"/>
              </a:spcAft>
              <a:tabLst>
                <a:tab pos="361950" algn="l"/>
              </a:tabLst>
              <a:defRPr/>
            </a:pPr>
            <a:r>
              <a:rPr lang="en-US" altLang="ja-JP" sz="1100" b="1">
                <a:solidFill>
                  <a:srgbClr val="000000"/>
                </a:solidFill>
                <a:latin typeface="+mn-ea"/>
              </a:rPr>
              <a:t>2026</a:t>
            </a:r>
            <a:r>
              <a:rPr lang="ja-JP" altLang="en-US" sz="1100" b="1">
                <a:solidFill>
                  <a:srgbClr val="000000"/>
                </a:solidFill>
                <a:ea typeface="Yu Gothic UI" panose="020B0500000000000000" pitchFamily="50" charset="-128"/>
              </a:rPr>
              <a:t>年度より利用環境をリリースし、段階的に利用を</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拡大する​​こと。</a:t>
            </a:r>
          </a:p>
        </p:txBody>
      </p:sp>
      <p:sp>
        <p:nvSpPr>
          <p:cNvPr id="3" name="テキスト ボックス 2">
            <a:extLst>
              <a:ext uri="{FF2B5EF4-FFF2-40B4-BE49-F238E27FC236}">
                <a16:creationId xmlns:a16="http://schemas.microsoft.com/office/drawing/2014/main" id="{18174D38-FD81-E38A-427B-1918CCEEE75C}"/>
              </a:ext>
            </a:extLst>
          </p:cNvPr>
          <p:cNvSpPr txBox="1"/>
          <p:nvPr/>
        </p:nvSpPr>
        <p:spPr>
          <a:xfrm>
            <a:off x="6162955" y="1801051"/>
            <a:ext cx="3475836" cy="600164"/>
          </a:xfrm>
          <a:prstGeom prst="rect">
            <a:avLst/>
          </a:prstGeom>
          <a:noFill/>
        </p:spPr>
        <p:txBody>
          <a:bodyPr wrap="square" rtlCol="0">
            <a:spAutoFit/>
          </a:bodyPr>
          <a:lstStyle/>
          <a:p>
            <a:r>
              <a:rPr lang="en-US" altLang="ja-JP" sz="1100">
                <a:solidFill>
                  <a:srgbClr val="000000"/>
                </a:solidFill>
                <a:ea typeface="Yu Gothic UI" panose="020B0500000000000000" pitchFamily="50" charset="-128"/>
              </a:rPr>
              <a:t>2024</a:t>
            </a:r>
            <a:r>
              <a:rPr lang="ja-JP" altLang="en-US" sz="1100">
                <a:solidFill>
                  <a:srgbClr val="000000"/>
                </a:solidFill>
                <a:ea typeface="Yu Gothic UI" panose="020B0500000000000000" pitchFamily="50" charset="-128"/>
              </a:rPr>
              <a:t>年度：仕様要件の検討、調達</a:t>
            </a:r>
            <a:endParaRPr lang="en-US" altLang="ja-JP" sz="1100">
              <a:solidFill>
                <a:srgbClr val="000000"/>
              </a:solidFill>
              <a:ea typeface="Yu Gothic UI" panose="020B0500000000000000" pitchFamily="50" charset="-128"/>
            </a:endParaRPr>
          </a:p>
          <a:p>
            <a:pPr lvl="0" algn="l">
              <a:lnSpc>
                <a:spcPct val="100000"/>
              </a:lnSpc>
              <a:spcBef>
                <a:spcPts val="0"/>
              </a:spcBef>
              <a:spcAft>
                <a:spcPts val="0"/>
              </a:spcAft>
              <a:buNone/>
            </a:pPr>
            <a:r>
              <a:rPr lang="en-US" altLang="ja-JP" sz="1100">
                <a:solidFill>
                  <a:srgbClr val="000000"/>
                </a:solidFill>
                <a:ea typeface="Yu Gothic UI" panose="020B0500000000000000" pitchFamily="50" charset="-128"/>
              </a:rPr>
              <a:t>2025</a:t>
            </a:r>
            <a:r>
              <a:rPr lang="ja-JP" altLang="en-US" sz="1100">
                <a:solidFill>
                  <a:srgbClr val="000000"/>
                </a:solidFill>
                <a:ea typeface="Yu Gothic UI" panose="020B0500000000000000" pitchFamily="50" charset="-128"/>
              </a:rPr>
              <a:t>年度：システム基盤環境構築</a:t>
            </a:r>
            <a:endParaRPr lang="en-US" altLang="ja-JP" sz="1100">
              <a:solidFill>
                <a:srgbClr val="000000"/>
              </a:solidFill>
              <a:ea typeface="Yu Gothic UI" panose="020B0500000000000000" pitchFamily="50" charset="-128"/>
            </a:endParaRPr>
          </a:p>
          <a:p>
            <a:pPr lvl="0" algn="l">
              <a:lnSpc>
                <a:spcPct val="100000"/>
              </a:lnSpc>
              <a:spcBef>
                <a:spcPts val="0"/>
              </a:spcBef>
              <a:spcAft>
                <a:spcPts val="0"/>
              </a:spcAft>
              <a:buNone/>
            </a:pPr>
            <a:r>
              <a:rPr lang="en-US" altLang="ja-JP" sz="1100">
                <a:solidFill>
                  <a:srgbClr val="000000"/>
                </a:solidFill>
                <a:ea typeface="Yu Gothic UI" panose="020B0500000000000000" pitchFamily="50" charset="-128"/>
              </a:rPr>
              <a:t>2026</a:t>
            </a:r>
            <a:r>
              <a:rPr lang="ja-JP" altLang="en-US" sz="1100">
                <a:solidFill>
                  <a:srgbClr val="000000"/>
                </a:solidFill>
                <a:ea typeface="Yu Gothic UI" panose="020B0500000000000000" pitchFamily="50" charset="-128"/>
              </a:rPr>
              <a:t>年度：利用環境リリース</a:t>
            </a:r>
            <a:endParaRPr lang="en-US" altLang="ja-JP" sz="1100">
              <a:solidFill>
                <a:srgbClr val="000000"/>
              </a:solidFill>
              <a:ea typeface="Yu Gothic UI" panose="020B0500000000000000" pitchFamily="50" charset="-128"/>
            </a:endParaRPr>
          </a:p>
        </p:txBody>
      </p:sp>
      <p:grpSp>
        <p:nvGrpSpPr>
          <p:cNvPr id="84" name="グループ化 83">
            <a:extLst>
              <a:ext uri="{FF2B5EF4-FFF2-40B4-BE49-F238E27FC236}">
                <a16:creationId xmlns:a16="http://schemas.microsoft.com/office/drawing/2014/main" id="{1BB4F287-72F1-80DE-7BC1-0599967B1950}"/>
              </a:ext>
            </a:extLst>
          </p:cNvPr>
          <p:cNvGrpSpPr/>
          <p:nvPr/>
        </p:nvGrpSpPr>
        <p:grpSpPr>
          <a:xfrm>
            <a:off x="326125" y="4751976"/>
            <a:ext cx="1635189" cy="243520"/>
            <a:chOff x="528309" y="3016181"/>
            <a:chExt cx="1635189" cy="243520"/>
          </a:xfrm>
        </p:grpSpPr>
        <p:sp>
          <p:nvSpPr>
            <p:cNvPr id="85" name="正方形/長方形 84">
              <a:extLst>
                <a:ext uri="{FF2B5EF4-FFF2-40B4-BE49-F238E27FC236}">
                  <a16:creationId xmlns:a16="http://schemas.microsoft.com/office/drawing/2014/main" id="{5F14CC5F-CF98-94D0-CC36-E1E180028D4C}"/>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86" name="テキスト ボックス 85">
              <a:extLst>
                <a:ext uri="{FF2B5EF4-FFF2-40B4-BE49-F238E27FC236}">
                  <a16:creationId xmlns:a16="http://schemas.microsoft.com/office/drawing/2014/main" id="{9F74B4FC-66BA-1CB0-2003-F6AFB1CBCDA6}"/>
                </a:ext>
              </a:extLst>
            </p:cNvPr>
            <p:cNvSpPr txBox="1"/>
            <p:nvPr/>
          </p:nvSpPr>
          <p:spPr>
            <a:xfrm>
              <a:off x="672705" y="3045608"/>
              <a:ext cx="1490793"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バックオフィス</a:t>
              </a:r>
              <a:r>
                <a:rPr kumimoji="1" lang="en-US" altLang="ja-JP" sz="1200" b="1" kern="0">
                  <a:solidFill>
                    <a:srgbClr val="000000"/>
                  </a:solidFill>
                  <a:latin typeface="Yu Gothic UI" panose="020B0500000000000000" pitchFamily="50" charset="-128"/>
                  <a:ea typeface="Yu Gothic UI" panose="020B0500000000000000" pitchFamily="50" charset="-128"/>
                </a:rPr>
                <a:t>DX</a:t>
              </a:r>
              <a:r>
                <a:rPr kumimoji="1" lang="ja-JP" altLang="en-US" sz="1200" b="1" kern="0">
                  <a:solidFill>
                    <a:srgbClr val="000000"/>
                  </a:solidFill>
                  <a:latin typeface="Yu Gothic UI" panose="020B0500000000000000" pitchFamily="50" charset="-128"/>
                  <a:ea typeface="Yu Gothic UI" panose="020B0500000000000000" pitchFamily="50" charset="-128"/>
                </a:rPr>
                <a:t>システム</a:t>
              </a:r>
              <a:endParaRPr kumimoji="1" lang="en-US" altLang="ja-JP" sz="1200" b="1" kern="0">
                <a:latin typeface="Yu Gothic UI" panose="020B0500000000000000" pitchFamily="50" charset="-128"/>
                <a:ea typeface="Yu Gothic UI" panose="020B0500000000000000" pitchFamily="50" charset="-128"/>
              </a:endParaRPr>
            </a:p>
          </p:txBody>
        </p:sp>
      </p:grpSp>
      <p:sp>
        <p:nvSpPr>
          <p:cNvPr id="87" name="正方形/長方形 15">
            <a:extLst>
              <a:ext uri="{FF2B5EF4-FFF2-40B4-BE49-F238E27FC236}">
                <a16:creationId xmlns:a16="http://schemas.microsoft.com/office/drawing/2014/main" id="{04FA36D9-7C94-39BD-D25C-04777A6E9E5E}"/>
              </a:ext>
            </a:extLst>
          </p:cNvPr>
          <p:cNvSpPr/>
          <p:nvPr/>
        </p:nvSpPr>
        <p:spPr>
          <a:xfrm>
            <a:off x="5442922" y="4584226"/>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fontAlgn="base">
              <a:spcBef>
                <a:spcPct val="0"/>
              </a:spcBef>
              <a:spcAft>
                <a:spcPct val="0"/>
              </a:spcAft>
              <a:defRPr/>
            </a:pPr>
            <a:r>
              <a:rPr kumimoji="1" lang="ja-JP" altLang="en-US" sz="1100" b="1" kern="0">
                <a:solidFill>
                  <a:schemeClr val="bg1"/>
                </a:solidFill>
                <a:latin typeface="Yu Gothic UI" panose="020B0500000000000000" pitchFamily="50" charset="-128"/>
                <a:ea typeface="Yu Gothic UI" panose="020B0500000000000000" pitchFamily="50" charset="-128"/>
              </a:rPr>
              <a:t>バックオフィス（内部管理業務）</a:t>
            </a:r>
            <a:r>
              <a:rPr kumimoji="1" lang="en-US" altLang="ja-JP" sz="1100" b="1" kern="0">
                <a:solidFill>
                  <a:schemeClr val="bg1"/>
                </a:solidFill>
                <a:latin typeface="Yu Gothic UI" panose="020B0500000000000000" pitchFamily="50" charset="-128"/>
                <a:ea typeface="Yu Gothic UI" panose="020B0500000000000000" pitchFamily="50" charset="-128"/>
              </a:rPr>
              <a:t>DX</a:t>
            </a:r>
            <a:r>
              <a:rPr kumimoji="1" lang="ja-JP" altLang="en-US" sz="1100" b="1" kern="0">
                <a:solidFill>
                  <a:schemeClr val="bg1"/>
                </a:solidFill>
                <a:latin typeface="Yu Gothic UI" panose="020B0500000000000000" pitchFamily="50" charset="-128"/>
                <a:ea typeface="Yu Gothic UI" panose="020B0500000000000000" pitchFamily="50" charset="-128"/>
              </a:rPr>
              <a:t>の実現​</a:t>
            </a:r>
          </a:p>
        </p:txBody>
      </p:sp>
      <p:sp>
        <p:nvSpPr>
          <p:cNvPr id="88" name="正方形/長方形 87">
            <a:extLst>
              <a:ext uri="{FF2B5EF4-FFF2-40B4-BE49-F238E27FC236}">
                <a16:creationId xmlns:a16="http://schemas.microsoft.com/office/drawing/2014/main" id="{E8199BA2-A0F1-4A03-3F74-371DCCE79332}"/>
              </a:ext>
            </a:extLst>
          </p:cNvPr>
          <p:cNvSpPr/>
          <p:nvPr/>
        </p:nvSpPr>
        <p:spPr>
          <a:xfrm>
            <a:off x="432692" y="5001686"/>
            <a:ext cx="9139565" cy="258850"/>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Ｘｘｘｘをめざし、取組を進めています。</a:t>
            </a:r>
          </a:p>
        </p:txBody>
      </p:sp>
      <p:grpSp>
        <p:nvGrpSpPr>
          <p:cNvPr id="89" name="グループ化 88">
            <a:extLst>
              <a:ext uri="{FF2B5EF4-FFF2-40B4-BE49-F238E27FC236}">
                <a16:creationId xmlns:a16="http://schemas.microsoft.com/office/drawing/2014/main" id="{7C8F97E9-54B9-4327-BAFB-0F407AB294A4}"/>
              </a:ext>
            </a:extLst>
          </p:cNvPr>
          <p:cNvGrpSpPr/>
          <p:nvPr/>
        </p:nvGrpSpPr>
        <p:grpSpPr>
          <a:xfrm>
            <a:off x="299175" y="4577123"/>
            <a:ext cx="9333991" cy="1946005"/>
            <a:chOff x="502393" y="2367924"/>
            <a:chExt cx="4428000" cy="2232786"/>
          </a:xfrm>
        </p:grpSpPr>
        <p:sp>
          <p:nvSpPr>
            <p:cNvPr id="90" name="テキスト ボックス 89">
              <a:extLst>
                <a:ext uri="{FF2B5EF4-FFF2-40B4-BE49-F238E27FC236}">
                  <a16:creationId xmlns:a16="http://schemas.microsoft.com/office/drawing/2014/main" id="{CDFFF2F0-0A10-4C0D-C2E1-2428F0175CA4}"/>
                </a:ext>
              </a:extLst>
            </p:cNvPr>
            <p:cNvSpPr txBox="1"/>
            <p:nvPr/>
          </p:nvSpPr>
          <p:spPr>
            <a:xfrm>
              <a:off x="502393" y="2696509"/>
              <a:ext cx="4428000" cy="1904201"/>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endParaRPr lang="en-US" altLang="ja-JP" sz="1200">
                <a:solidFill>
                  <a:srgbClr val="000000"/>
                </a:solidFill>
                <a:ea typeface="Yu Gothic UI" panose="020B0500000000000000" pitchFamily="50" charset="-128"/>
              </a:endParaRPr>
            </a:p>
          </p:txBody>
        </p:sp>
        <p:sp>
          <p:nvSpPr>
            <p:cNvPr id="91" name="テキスト ボックス 90">
              <a:extLst>
                <a:ext uri="{FF2B5EF4-FFF2-40B4-BE49-F238E27FC236}">
                  <a16:creationId xmlns:a16="http://schemas.microsoft.com/office/drawing/2014/main" id="{AE6C4398-D5D1-E25E-D11D-F529FD0DD42F}"/>
                </a:ext>
              </a:extLst>
            </p:cNvPr>
            <p:cNvSpPr txBox="1"/>
            <p:nvPr/>
          </p:nvSpPr>
          <p:spPr>
            <a:xfrm>
              <a:off x="502393" y="2367924"/>
              <a:ext cx="4428000" cy="328585"/>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b="0"/>
                <a:t>人事給与等関係業務の最適化</a:t>
              </a:r>
            </a:p>
          </p:txBody>
        </p:sp>
      </p:grpSp>
      <p:sp>
        <p:nvSpPr>
          <p:cNvPr id="92" name="正方形/長方形 91">
            <a:extLst>
              <a:ext uri="{FF2B5EF4-FFF2-40B4-BE49-F238E27FC236}">
                <a16:creationId xmlns:a16="http://schemas.microsoft.com/office/drawing/2014/main" id="{E57975EF-62B6-9174-4AA7-66F48D647E89}"/>
              </a:ext>
            </a:extLst>
          </p:cNvPr>
          <p:cNvSpPr/>
          <p:nvPr/>
        </p:nvSpPr>
        <p:spPr>
          <a:xfrm>
            <a:off x="5161132" y="5444802"/>
            <a:ext cx="857519" cy="70817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grpSp>
        <p:nvGrpSpPr>
          <p:cNvPr id="93" name="グループ化 92">
            <a:extLst>
              <a:ext uri="{FF2B5EF4-FFF2-40B4-BE49-F238E27FC236}">
                <a16:creationId xmlns:a16="http://schemas.microsoft.com/office/drawing/2014/main" id="{4BC78214-E2F7-D06E-192B-75D246127A3B}"/>
              </a:ext>
            </a:extLst>
          </p:cNvPr>
          <p:cNvGrpSpPr/>
          <p:nvPr/>
        </p:nvGrpSpPr>
        <p:grpSpPr>
          <a:xfrm>
            <a:off x="4966170" y="5058466"/>
            <a:ext cx="1664405" cy="243520"/>
            <a:chOff x="528309" y="3016181"/>
            <a:chExt cx="1664405" cy="243520"/>
          </a:xfrm>
        </p:grpSpPr>
        <p:sp>
          <p:nvSpPr>
            <p:cNvPr id="94" name="正方形/長方形 93">
              <a:extLst>
                <a:ext uri="{FF2B5EF4-FFF2-40B4-BE49-F238E27FC236}">
                  <a16:creationId xmlns:a16="http://schemas.microsoft.com/office/drawing/2014/main" id="{ADA7AA6C-B745-54FC-617E-D7AE9DCFA856}"/>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3109B86A-79A8-80D2-2C2F-6E39401722B5}"/>
                </a:ext>
              </a:extLst>
            </p:cNvPr>
            <p:cNvSpPr txBox="1"/>
            <p:nvPr/>
          </p:nvSpPr>
          <p:spPr>
            <a:xfrm>
              <a:off x="674670" y="3035673"/>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96" name="テキスト ボックス 95">
            <a:extLst>
              <a:ext uri="{FF2B5EF4-FFF2-40B4-BE49-F238E27FC236}">
                <a16:creationId xmlns:a16="http://schemas.microsoft.com/office/drawing/2014/main" id="{62FF98A2-914D-8D05-FF72-FE632FC4EA74}"/>
              </a:ext>
            </a:extLst>
          </p:cNvPr>
          <p:cNvSpPr txBox="1"/>
          <p:nvPr/>
        </p:nvSpPr>
        <p:spPr>
          <a:xfrm>
            <a:off x="543625" y="5370592"/>
            <a:ext cx="4351972" cy="938719"/>
          </a:xfrm>
          <a:prstGeom prst="rect">
            <a:avLst/>
          </a:prstGeom>
          <a:noFill/>
        </p:spPr>
        <p:txBody>
          <a:bodyPr wrap="square" rtlCol="0">
            <a:spAutoFit/>
          </a:bodyPr>
          <a:lstStyle/>
          <a:p>
            <a:r>
              <a:rPr lang="ja-JP" altLang="en-US" sz="1100">
                <a:solidFill>
                  <a:srgbClr val="31333F"/>
                </a:solidFill>
                <a:latin typeface="Source Sans Pro" panose="020B0503030403020204" pitchFamily="34" charset="0"/>
              </a:rPr>
              <a:t>人事給与等関係業務</a:t>
            </a:r>
            <a:r>
              <a:rPr lang="ja-JP" altLang="en-US" sz="1100" b="0" i="0">
                <a:solidFill>
                  <a:srgbClr val="31333F"/>
                </a:solidFill>
                <a:effectLst/>
                <a:latin typeface="Source Sans Pro" panose="020B0503030403020204" pitchFamily="34" charset="0"/>
              </a:rPr>
              <a:t>の最適化に向けて、</a:t>
            </a:r>
            <a:r>
              <a:rPr lang="ja-JP" altLang="en-US" sz="1100" b="0" i="0">
                <a:effectLst/>
                <a:latin typeface="Source Sans Pro" panose="020B0503030403020204" pitchFamily="34" charset="0"/>
              </a:rPr>
              <a:t>近年急成長している</a:t>
            </a:r>
            <a:r>
              <a:rPr lang="en-US" altLang="ja-JP" sz="1100" b="0" i="0">
                <a:effectLst/>
                <a:latin typeface="Source Sans Pro" panose="020B0503030403020204" pitchFamily="34" charset="0"/>
              </a:rPr>
              <a:t>HR</a:t>
            </a:r>
            <a:r>
              <a:rPr lang="ja-JP" altLang="en-US" sz="1100" b="0" i="0">
                <a:effectLst/>
                <a:latin typeface="Source Sans Pro" panose="020B0503030403020204" pitchFamily="34" charset="0"/>
              </a:rPr>
              <a:t>テックサービスの導入に向けた試行検証を行う。</a:t>
            </a:r>
            <a:endParaRPr lang="en-US" altLang="ja-JP" sz="1100" b="0" i="0">
              <a:effectLst/>
              <a:latin typeface="Source Sans Pro" panose="020B0503030403020204" pitchFamily="34" charset="0"/>
            </a:endParaRPr>
          </a:p>
          <a:p>
            <a:r>
              <a:rPr lang="ja-JP" altLang="en-US" sz="1100" b="0" i="0">
                <a:effectLst/>
                <a:latin typeface="Source Sans Pro" panose="020B0503030403020204" pitchFamily="34" charset="0"/>
              </a:rPr>
              <a:t>全職員が関連する総務事務システムの業務を最適化し、ペーパーレ</a:t>
            </a:r>
            <a:r>
              <a:rPr lang="ja-JP" altLang="en-US" sz="1100" b="0" i="0">
                <a:solidFill>
                  <a:srgbClr val="31333F"/>
                </a:solidFill>
                <a:effectLst/>
                <a:latin typeface="Source Sans Pro" panose="020B0503030403020204" pitchFamily="34" charset="0"/>
              </a:rPr>
              <a:t>ス化や柔軟な働き方に対応できる環境を構築することで、職員のユーザーエクスペリエンス（</a:t>
            </a:r>
            <a:r>
              <a:rPr lang="en-US" altLang="ja-JP" sz="1100" b="0" i="0">
                <a:solidFill>
                  <a:srgbClr val="31333F"/>
                </a:solidFill>
                <a:effectLst/>
                <a:latin typeface="Source Sans Pro" panose="020B0503030403020204" pitchFamily="34" charset="0"/>
              </a:rPr>
              <a:t>UX</a:t>
            </a:r>
            <a:r>
              <a:rPr lang="ja-JP" altLang="en-US" sz="1100" b="0" i="0">
                <a:solidFill>
                  <a:srgbClr val="31333F"/>
                </a:solidFill>
                <a:effectLst/>
                <a:latin typeface="Source Sans Pro" panose="020B0503030403020204" pitchFamily="34" charset="0"/>
              </a:rPr>
              <a:t>）や組織のエンゲージメントの向上につなげる。</a:t>
            </a:r>
            <a:endParaRPr lang="en-US" altLang="ja-JP" sz="1100">
              <a:solidFill>
                <a:srgbClr val="000000"/>
              </a:solidFill>
              <a:ea typeface="Yu Gothic UI" panose="020B0500000000000000" pitchFamily="50" charset="-128"/>
            </a:endParaRPr>
          </a:p>
        </p:txBody>
      </p:sp>
      <p:grpSp>
        <p:nvGrpSpPr>
          <p:cNvPr id="97" name="グループ化 96">
            <a:extLst>
              <a:ext uri="{FF2B5EF4-FFF2-40B4-BE49-F238E27FC236}">
                <a16:creationId xmlns:a16="http://schemas.microsoft.com/office/drawing/2014/main" id="{417D5773-9822-6591-2FDA-98D50A123113}"/>
              </a:ext>
            </a:extLst>
          </p:cNvPr>
          <p:cNvGrpSpPr/>
          <p:nvPr/>
        </p:nvGrpSpPr>
        <p:grpSpPr>
          <a:xfrm>
            <a:off x="490324" y="5078303"/>
            <a:ext cx="1179936" cy="243520"/>
            <a:chOff x="528309" y="3016181"/>
            <a:chExt cx="1179936" cy="243520"/>
          </a:xfrm>
        </p:grpSpPr>
        <p:sp>
          <p:nvSpPr>
            <p:cNvPr id="98" name="正方形/長方形 97">
              <a:extLst>
                <a:ext uri="{FF2B5EF4-FFF2-40B4-BE49-F238E27FC236}">
                  <a16:creationId xmlns:a16="http://schemas.microsoft.com/office/drawing/2014/main" id="{0C132634-8545-5BAB-F11D-1C3B580F466A}"/>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99" name="テキスト ボックス 98">
              <a:extLst>
                <a:ext uri="{FF2B5EF4-FFF2-40B4-BE49-F238E27FC236}">
                  <a16:creationId xmlns:a16="http://schemas.microsoft.com/office/drawing/2014/main" id="{C4C38FCA-A11E-CD6F-75E0-AC9F45DC6A0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142" name="テキスト ボックス 141">
            <a:extLst>
              <a:ext uri="{FF2B5EF4-FFF2-40B4-BE49-F238E27FC236}">
                <a16:creationId xmlns:a16="http://schemas.microsoft.com/office/drawing/2014/main" id="{DCBEBE03-DF99-0EB6-50C3-A10EA7C7B14E}"/>
              </a:ext>
            </a:extLst>
          </p:cNvPr>
          <p:cNvSpPr txBox="1"/>
          <p:nvPr/>
        </p:nvSpPr>
        <p:spPr>
          <a:xfrm>
            <a:off x="6172480" y="5632947"/>
            <a:ext cx="3629127" cy="600164"/>
          </a:xfrm>
          <a:prstGeom prst="rect">
            <a:avLst/>
          </a:prstGeom>
          <a:noFill/>
        </p:spPr>
        <p:txBody>
          <a:bodyPr wrap="square" rtlCol="0">
            <a:spAutoFit/>
          </a:bodyPr>
          <a:lstStyle/>
          <a:p>
            <a:r>
              <a:rPr lang="en-US" altLang="ja-JP" sz="1100">
                <a:solidFill>
                  <a:srgbClr val="000000"/>
                </a:solidFill>
                <a:ea typeface="Yu Gothic UI" panose="020B0500000000000000" pitchFamily="50" charset="-128"/>
              </a:rPr>
              <a:t>2024</a:t>
            </a:r>
            <a:r>
              <a:rPr lang="ja-JP" altLang="en-US" sz="1100">
                <a:solidFill>
                  <a:srgbClr val="000000"/>
                </a:solidFill>
                <a:ea typeface="Yu Gothic UI" panose="020B0500000000000000" pitchFamily="50" charset="-128"/>
              </a:rPr>
              <a:t>年度：</a:t>
            </a:r>
            <a:r>
              <a:rPr lang="en-US" altLang="ja-JP" sz="1100">
                <a:solidFill>
                  <a:srgbClr val="000000"/>
                </a:solidFill>
                <a:ea typeface="Yu Gothic UI" panose="020B0500000000000000" pitchFamily="50" charset="-128"/>
              </a:rPr>
              <a:t>HR</a:t>
            </a:r>
            <a:r>
              <a:rPr lang="ja-JP" altLang="en-US" sz="1100">
                <a:solidFill>
                  <a:srgbClr val="000000"/>
                </a:solidFill>
                <a:ea typeface="Yu Gothic UI" panose="020B0500000000000000" pitchFamily="50" charset="-128"/>
              </a:rPr>
              <a:t>テックの試行検証、</a:t>
            </a:r>
            <a:r>
              <a:rPr lang="ja-JP" altLang="ja-JP" sz="1100" b="0" i="0" u="none" strike="noStrike" noProof="0">
                <a:solidFill>
                  <a:srgbClr val="000000"/>
                </a:solidFill>
                <a:latin typeface="Yu Gothic UI"/>
                <a:ea typeface="Yu Gothic UI"/>
              </a:rPr>
              <a:t>Fit＆Gap</a:t>
            </a:r>
            <a:r>
              <a:rPr lang="ja-JP" altLang="en-US" sz="1100" b="0" i="0" u="none" strike="noStrike" noProof="0">
                <a:solidFill>
                  <a:srgbClr val="000000"/>
                </a:solidFill>
                <a:latin typeface="Yu Gothic UI"/>
                <a:ea typeface="Yu Gothic UI"/>
              </a:rPr>
              <a:t>検証</a:t>
            </a:r>
            <a:r>
              <a:rPr lang="ja-JP" altLang="ja-JP" sz="1100" b="0" i="0" u="none" strike="noStrike" noProof="0">
                <a:solidFill>
                  <a:srgbClr val="000000"/>
                </a:solidFill>
                <a:latin typeface="Yu Gothic UI"/>
                <a:ea typeface="Yu Gothic UI"/>
              </a:rPr>
              <a:t>を実施</a:t>
            </a:r>
            <a:endParaRPr lang="en-US" altLang="ja-JP" sz="1100">
              <a:solidFill>
                <a:srgbClr val="000000"/>
              </a:solidFill>
              <a:ea typeface="Yu Gothic UI" panose="020B0500000000000000" pitchFamily="50" charset="-128"/>
            </a:endParaRPr>
          </a:p>
          <a:p>
            <a:r>
              <a:rPr lang="en-US" altLang="ja-JP" sz="1100">
                <a:solidFill>
                  <a:srgbClr val="000000"/>
                </a:solidFill>
                <a:ea typeface="Yu Gothic UI" panose="020B0500000000000000" pitchFamily="50" charset="-128"/>
              </a:rPr>
              <a:t>2025</a:t>
            </a:r>
            <a:r>
              <a:rPr lang="ja-JP" altLang="en-US" sz="1100">
                <a:solidFill>
                  <a:srgbClr val="000000"/>
                </a:solidFill>
                <a:ea typeface="Yu Gothic UI" panose="020B0500000000000000" pitchFamily="50" charset="-128"/>
              </a:rPr>
              <a:t>年度：仕様要件の検討、調達</a:t>
            </a:r>
            <a:endParaRPr lang="en-US" altLang="ja-JP" sz="1100">
              <a:solidFill>
                <a:srgbClr val="000000"/>
              </a:solidFill>
              <a:ea typeface="Yu Gothic UI" panose="020B0500000000000000" pitchFamily="50" charset="-128"/>
            </a:endParaRPr>
          </a:p>
          <a:p>
            <a:pPr lvl="0" algn="l">
              <a:lnSpc>
                <a:spcPct val="100000"/>
              </a:lnSpc>
              <a:spcBef>
                <a:spcPts val="0"/>
              </a:spcBef>
              <a:spcAft>
                <a:spcPts val="0"/>
              </a:spcAft>
              <a:buNone/>
            </a:pPr>
            <a:r>
              <a:rPr lang="en-US" altLang="ja-JP" sz="1100">
                <a:solidFill>
                  <a:srgbClr val="000000"/>
                </a:solidFill>
                <a:ea typeface="Yu Gothic UI" panose="020B0500000000000000" pitchFamily="50" charset="-128"/>
              </a:rPr>
              <a:t>2026</a:t>
            </a:r>
            <a:r>
              <a:rPr lang="ja-JP" altLang="en-US" sz="1100">
                <a:solidFill>
                  <a:srgbClr val="000000"/>
                </a:solidFill>
                <a:ea typeface="Yu Gothic UI" panose="020B0500000000000000" pitchFamily="50" charset="-128"/>
              </a:rPr>
              <a:t>年度：</a:t>
            </a:r>
            <a:r>
              <a:rPr lang="ja-JP" altLang="en-US" sz="1100">
                <a:solidFill>
                  <a:srgbClr val="000000"/>
                </a:solidFill>
                <a:latin typeface="Yu Gothic UI"/>
                <a:ea typeface="Yu Gothic UI"/>
              </a:rPr>
              <a:t>新サービスの導入・開発</a:t>
            </a:r>
            <a:endParaRPr lang="en-US" altLang="ja-JP" sz="1100">
              <a:solidFill>
                <a:srgbClr val="000000"/>
              </a:solidFill>
              <a:ea typeface="Yu Gothic UI" panose="020B0500000000000000" pitchFamily="50" charset="-128"/>
            </a:endParaRPr>
          </a:p>
        </p:txBody>
      </p:sp>
      <p:sp>
        <p:nvSpPr>
          <p:cNvPr id="16" name="正方形/長方形 15">
            <a:extLst>
              <a:ext uri="{FF2B5EF4-FFF2-40B4-BE49-F238E27FC236}">
                <a16:creationId xmlns:a16="http://schemas.microsoft.com/office/drawing/2014/main" id="{33E1F86A-5C8C-A111-6F1E-163630549ADB}"/>
              </a:ext>
            </a:extLst>
          </p:cNvPr>
          <p:cNvSpPr/>
          <p:nvPr/>
        </p:nvSpPr>
        <p:spPr>
          <a:xfrm>
            <a:off x="5161132" y="3578385"/>
            <a:ext cx="857519" cy="70817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grpSp>
        <p:nvGrpSpPr>
          <p:cNvPr id="23" name="グループ化 22">
            <a:extLst>
              <a:ext uri="{FF2B5EF4-FFF2-40B4-BE49-F238E27FC236}">
                <a16:creationId xmlns:a16="http://schemas.microsoft.com/office/drawing/2014/main" id="{79623E81-618E-0CD4-C4D0-4D8BA37C5A39}"/>
              </a:ext>
            </a:extLst>
          </p:cNvPr>
          <p:cNvGrpSpPr/>
          <p:nvPr/>
        </p:nvGrpSpPr>
        <p:grpSpPr>
          <a:xfrm>
            <a:off x="5010404" y="3192049"/>
            <a:ext cx="1664405" cy="243520"/>
            <a:chOff x="528309" y="3016181"/>
            <a:chExt cx="1664405" cy="243520"/>
          </a:xfrm>
        </p:grpSpPr>
        <p:sp>
          <p:nvSpPr>
            <p:cNvPr id="24" name="正方形/長方形 23">
              <a:extLst>
                <a:ext uri="{FF2B5EF4-FFF2-40B4-BE49-F238E27FC236}">
                  <a16:creationId xmlns:a16="http://schemas.microsoft.com/office/drawing/2014/main" id="{E969234D-AD49-C76C-7614-8DCCF46A7287}"/>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31833064-C65A-7667-C65D-27F5780DBE76}"/>
                </a:ext>
              </a:extLst>
            </p:cNvPr>
            <p:cNvSpPr txBox="1"/>
            <p:nvPr/>
          </p:nvSpPr>
          <p:spPr>
            <a:xfrm>
              <a:off x="674670" y="3035673"/>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33" name="テキスト ボックス 32">
            <a:extLst>
              <a:ext uri="{FF2B5EF4-FFF2-40B4-BE49-F238E27FC236}">
                <a16:creationId xmlns:a16="http://schemas.microsoft.com/office/drawing/2014/main" id="{1026949F-B4F6-3949-D163-EBD0EB7330A5}"/>
              </a:ext>
            </a:extLst>
          </p:cNvPr>
          <p:cNvSpPr txBox="1"/>
          <p:nvPr/>
        </p:nvSpPr>
        <p:spPr>
          <a:xfrm>
            <a:off x="587859" y="3504175"/>
            <a:ext cx="4351972" cy="938719"/>
          </a:xfrm>
          <a:prstGeom prst="rect">
            <a:avLst/>
          </a:prstGeom>
          <a:noFill/>
        </p:spPr>
        <p:txBody>
          <a:bodyPr wrap="square" rtlCol="0">
            <a:spAutoFit/>
          </a:bodyPr>
          <a:lstStyle/>
          <a:p>
            <a:r>
              <a:rPr lang="ja-JP" altLang="en-US" sz="1100">
                <a:solidFill>
                  <a:srgbClr val="000000"/>
                </a:solidFill>
                <a:ea typeface="Yu Gothic UI" panose="020B0500000000000000" pitchFamily="50" charset="-128"/>
              </a:rPr>
              <a:t>バックオフィス</a:t>
            </a:r>
            <a:r>
              <a:rPr lang="en-US" altLang="ja-JP" sz="1100">
                <a:solidFill>
                  <a:srgbClr val="000000"/>
                </a:solidFill>
                <a:ea typeface="Yu Gothic UI" panose="020B0500000000000000" pitchFamily="50" charset="-128"/>
              </a:rPr>
              <a:t>DX</a:t>
            </a:r>
            <a:r>
              <a:rPr lang="ja-JP" altLang="en-US" sz="1100">
                <a:solidFill>
                  <a:srgbClr val="000000"/>
                </a:solidFill>
                <a:ea typeface="Yu Gothic UI" panose="020B0500000000000000" pitchFamily="50" charset="-128"/>
              </a:rPr>
              <a:t>のシステム基盤となる</a:t>
            </a:r>
            <a:r>
              <a:rPr lang="ja-JP" altLang="en-US" sz="1100">
                <a:ea typeface="Yu Gothic UI" panose="020B0500000000000000" pitchFamily="50" charset="-128"/>
              </a:rPr>
              <a:t>オンラインストレージを利用して、公文書管理にかかる事務効率化に向けて試行検証を行う。</a:t>
            </a:r>
          </a:p>
          <a:p>
            <a:r>
              <a:rPr lang="ja-JP" altLang="en-US" sz="1100">
                <a:ea typeface="Yu Gothic UI" panose="020B0500000000000000" pitchFamily="50" charset="-128"/>
              </a:rPr>
              <a:t>公文書を確実かつ効率的に保存管理する新たな公文書管理の仕組みを構築し、複製情報が散在する等の不適切な事態の防止及び保管文書の検索性の向上をめざす。</a:t>
            </a:r>
            <a:endParaRPr lang="en-US" altLang="ja-JP" sz="1100">
              <a:ea typeface="Yu Gothic UI" panose="020B0500000000000000" pitchFamily="50" charset="-128"/>
            </a:endParaRPr>
          </a:p>
        </p:txBody>
      </p:sp>
      <p:grpSp>
        <p:nvGrpSpPr>
          <p:cNvPr id="39" name="グループ化 38">
            <a:extLst>
              <a:ext uri="{FF2B5EF4-FFF2-40B4-BE49-F238E27FC236}">
                <a16:creationId xmlns:a16="http://schemas.microsoft.com/office/drawing/2014/main" id="{36AB2FDB-963F-5C7A-4C5D-36C20FA1367D}"/>
              </a:ext>
            </a:extLst>
          </p:cNvPr>
          <p:cNvGrpSpPr/>
          <p:nvPr/>
        </p:nvGrpSpPr>
        <p:grpSpPr>
          <a:xfrm>
            <a:off x="534558" y="3211886"/>
            <a:ext cx="1179936" cy="243520"/>
            <a:chOff x="528309" y="3016181"/>
            <a:chExt cx="1179936" cy="243520"/>
          </a:xfrm>
        </p:grpSpPr>
        <p:sp>
          <p:nvSpPr>
            <p:cNvPr id="40" name="正方形/長方形 39">
              <a:extLst>
                <a:ext uri="{FF2B5EF4-FFF2-40B4-BE49-F238E27FC236}">
                  <a16:creationId xmlns:a16="http://schemas.microsoft.com/office/drawing/2014/main" id="{B847D94B-7D66-E921-C836-EE3841D794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F8B36BDB-A8F4-A2DF-F0C5-FFEFC11E2886}"/>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43" name="テキスト ボックス 42">
            <a:extLst>
              <a:ext uri="{FF2B5EF4-FFF2-40B4-BE49-F238E27FC236}">
                <a16:creationId xmlns:a16="http://schemas.microsoft.com/office/drawing/2014/main" id="{63B0706B-9787-CE30-5C1E-36D5C29D8273}"/>
              </a:ext>
            </a:extLst>
          </p:cNvPr>
          <p:cNvSpPr txBox="1"/>
          <p:nvPr/>
        </p:nvSpPr>
        <p:spPr>
          <a:xfrm>
            <a:off x="6167581" y="3740316"/>
            <a:ext cx="3629127" cy="600164"/>
          </a:xfrm>
          <a:prstGeom prst="rect">
            <a:avLst/>
          </a:prstGeom>
          <a:noFill/>
        </p:spPr>
        <p:txBody>
          <a:bodyPr wrap="square" rtlCol="0">
            <a:spAutoFit/>
          </a:bodyPr>
          <a:lstStyle/>
          <a:p>
            <a:r>
              <a:rPr lang="en-US" altLang="ja-JP" sz="1100">
                <a:solidFill>
                  <a:srgbClr val="000000"/>
                </a:solidFill>
                <a:ea typeface="Yu Gothic UI" panose="020B0500000000000000" pitchFamily="50" charset="-128"/>
              </a:rPr>
              <a:t>2024</a:t>
            </a:r>
            <a:r>
              <a:rPr lang="ja-JP" altLang="en-US" sz="1100">
                <a:solidFill>
                  <a:srgbClr val="000000"/>
                </a:solidFill>
                <a:ea typeface="Yu Gothic UI" panose="020B0500000000000000" pitchFamily="50" charset="-128"/>
              </a:rPr>
              <a:t>年度：オンラインストレージ試行検証、仕様要件の検討</a:t>
            </a:r>
            <a:endParaRPr lang="en-US" altLang="ja-JP" sz="1100">
              <a:solidFill>
                <a:srgbClr val="000000"/>
              </a:solidFill>
              <a:ea typeface="Yu Gothic UI" panose="020B0500000000000000" pitchFamily="50" charset="-128"/>
            </a:endParaRPr>
          </a:p>
          <a:p>
            <a:r>
              <a:rPr lang="en-US" altLang="ja-JP" sz="1100">
                <a:solidFill>
                  <a:srgbClr val="000000"/>
                </a:solidFill>
                <a:ea typeface="Yu Gothic UI" panose="020B0500000000000000" pitchFamily="50" charset="-128"/>
              </a:rPr>
              <a:t>2025</a:t>
            </a:r>
            <a:r>
              <a:rPr lang="ja-JP" altLang="en-US" sz="1100">
                <a:solidFill>
                  <a:srgbClr val="000000"/>
                </a:solidFill>
                <a:ea typeface="Yu Gothic UI" panose="020B0500000000000000" pitchFamily="50" charset="-128"/>
              </a:rPr>
              <a:t>年度：調達、</a:t>
            </a:r>
            <a:r>
              <a:rPr lang="ja-JP" altLang="en-US" sz="1100">
                <a:solidFill>
                  <a:srgbClr val="000000"/>
                </a:solidFill>
                <a:latin typeface="Yu Gothic UI" panose="020B0500000000000000" pitchFamily="50" charset="-128"/>
                <a:ea typeface="Yu Gothic UI" panose="020B0500000000000000" pitchFamily="50" charset="-128"/>
              </a:rPr>
              <a:t>新公文書管理サービス開発</a:t>
            </a:r>
            <a:endParaRPr lang="en-US" altLang="ja-JP" sz="1100">
              <a:solidFill>
                <a:srgbClr val="000000"/>
              </a:solidFill>
              <a:ea typeface="Yu Gothic UI" panose="020B0500000000000000" pitchFamily="50" charset="-128"/>
            </a:endParaRPr>
          </a:p>
          <a:p>
            <a:r>
              <a:rPr lang="en-US" altLang="ja-JP" sz="1100">
                <a:solidFill>
                  <a:srgbClr val="000000"/>
                </a:solidFill>
                <a:ea typeface="Yu Gothic UI" panose="020B0500000000000000" pitchFamily="50" charset="-128"/>
              </a:rPr>
              <a:t>2026</a:t>
            </a:r>
            <a:r>
              <a:rPr lang="ja-JP" altLang="en-US" sz="1100">
                <a:solidFill>
                  <a:srgbClr val="000000"/>
                </a:solidFill>
                <a:ea typeface="Yu Gothic UI" panose="020B0500000000000000" pitchFamily="50" charset="-128"/>
              </a:rPr>
              <a:t>年度：</a:t>
            </a:r>
            <a:r>
              <a:rPr lang="ja-JP" altLang="en-US" sz="1100">
                <a:solidFill>
                  <a:srgbClr val="000000"/>
                </a:solidFill>
                <a:latin typeface="Yu Gothic UI" panose="020B0500000000000000" pitchFamily="50" charset="-128"/>
                <a:ea typeface="Yu Gothic UI" panose="020B0500000000000000" pitchFamily="50" charset="-128"/>
              </a:rPr>
              <a:t>新公文書管理サービス開発</a:t>
            </a:r>
            <a:endParaRPr kumimoji="1" lang="ja-JP" altLang="en-US" sz="1100">
              <a:latin typeface="Yu Gothic UI" panose="020B0500000000000000" pitchFamily="50" charset="-128"/>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3C9DBCDF-A0A5-B267-3222-818719EBC314}"/>
              </a:ext>
            </a:extLst>
          </p:cNvPr>
          <p:cNvSpPr txBox="1"/>
          <p:nvPr/>
        </p:nvSpPr>
        <p:spPr>
          <a:xfrm>
            <a:off x="6106528" y="3373264"/>
            <a:ext cx="3513353" cy="360001"/>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spcAft>
                <a:spcPts val="600"/>
              </a:spcAft>
              <a:tabLst>
                <a:tab pos="361950" algn="l"/>
              </a:tabLst>
              <a:defRPr/>
            </a:pPr>
            <a:r>
              <a:rPr lang="en-US" altLang="ja-JP" sz="1100" b="1">
                <a:solidFill>
                  <a:srgbClr val="000000"/>
                </a:solidFill>
                <a:latin typeface="+mn-ea"/>
              </a:rPr>
              <a:t>2027</a:t>
            </a:r>
            <a:r>
              <a:rPr lang="ja-JP" altLang="en-US" sz="1100" b="1">
                <a:solidFill>
                  <a:srgbClr val="000000"/>
                </a:solidFill>
                <a:ea typeface="Yu Gothic UI" panose="020B0500000000000000" pitchFamily="50" charset="-128"/>
              </a:rPr>
              <a:t>年度に効率的に公文書管理ができる仕組みを</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リリースすること。</a:t>
            </a:r>
          </a:p>
        </p:txBody>
      </p:sp>
      <p:sp>
        <p:nvSpPr>
          <p:cNvPr id="4" name="テキスト ボックス 3">
            <a:extLst>
              <a:ext uri="{FF2B5EF4-FFF2-40B4-BE49-F238E27FC236}">
                <a16:creationId xmlns:a16="http://schemas.microsoft.com/office/drawing/2014/main" id="{8726FD9F-698E-DBAB-E6C9-3E56277CE53F}"/>
              </a:ext>
            </a:extLst>
          </p:cNvPr>
          <p:cNvSpPr txBox="1"/>
          <p:nvPr/>
        </p:nvSpPr>
        <p:spPr>
          <a:xfrm>
            <a:off x="6115330" y="5260536"/>
            <a:ext cx="3513353" cy="360001"/>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spcAft>
                <a:spcPts val="600"/>
              </a:spcAft>
              <a:tabLst>
                <a:tab pos="361950" algn="l"/>
              </a:tabLst>
              <a:defRPr/>
            </a:pPr>
            <a:r>
              <a:rPr lang="ja-JP" altLang="en-US" sz="1100" b="1">
                <a:solidFill>
                  <a:srgbClr val="000000"/>
                </a:solidFill>
                <a:ea typeface="Yu Gothic UI" panose="020B0500000000000000" pitchFamily="50" charset="-128"/>
              </a:rPr>
              <a:t>段階的な関係業務の最適化を行うため、</a:t>
            </a:r>
            <a:r>
              <a:rPr lang="en-US" altLang="ja-JP" sz="1100" b="1">
                <a:solidFill>
                  <a:srgbClr val="000000"/>
                </a:solidFill>
                <a:latin typeface="+mn-ea"/>
              </a:rPr>
              <a:t>2027</a:t>
            </a:r>
            <a:r>
              <a:rPr lang="ja-JP" altLang="en-US" sz="1100" b="1">
                <a:solidFill>
                  <a:srgbClr val="000000"/>
                </a:solidFill>
                <a:ea typeface="Yu Gothic UI" panose="020B0500000000000000" pitchFamily="50" charset="-128"/>
              </a:rPr>
              <a:t>年度に</a:t>
            </a:r>
            <a:br>
              <a:rPr lang="en-US" altLang="ja-JP" sz="1100" b="1">
                <a:solidFill>
                  <a:srgbClr val="000000"/>
                </a:solidFill>
                <a:ea typeface="Yu Gothic UI" panose="020B0500000000000000" pitchFamily="50" charset="-128"/>
              </a:rPr>
            </a:br>
            <a:r>
              <a:rPr lang="en-US" altLang="ja-JP" sz="1100" b="1">
                <a:solidFill>
                  <a:srgbClr val="000000"/>
                </a:solidFill>
                <a:latin typeface="+mn-ea"/>
              </a:rPr>
              <a:t>HR</a:t>
            </a:r>
            <a:r>
              <a:rPr lang="ja-JP" altLang="en-US" sz="1100" b="1">
                <a:solidFill>
                  <a:srgbClr val="000000"/>
                </a:solidFill>
                <a:ea typeface="Yu Gothic UI" panose="020B0500000000000000" pitchFamily="50" charset="-128"/>
              </a:rPr>
              <a:t>テック等の新たなデジタル技術の取込みを行うこと。</a:t>
            </a:r>
          </a:p>
        </p:txBody>
      </p:sp>
      <p:sp>
        <p:nvSpPr>
          <p:cNvPr id="6" name="正方形/長方形 15">
            <a:extLst>
              <a:ext uri="{FF2B5EF4-FFF2-40B4-BE49-F238E27FC236}">
                <a16:creationId xmlns:a16="http://schemas.microsoft.com/office/drawing/2014/main" id="{F6E26A1A-D7D6-F53B-B29F-91A2EE1680DA}"/>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行政</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9" name="テキスト ボックス 8">
            <a:extLst>
              <a:ext uri="{FF2B5EF4-FFF2-40B4-BE49-F238E27FC236}">
                <a16:creationId xmlns:a16="http://schemas.microsoft.com/office/drawing/2014/main" id="{E03ABA9D-73F8-FAC4-2F47-15818DCA59F3}"/>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バックオフィス</a:t>
            </a:r>
            <a:r>
              <a:rPr lang="en-US" altLang="ja-JP" sz="2000" b="1">
                <a:solidFill>
                  <a:srgbClr val="AF1932"/>
                </a:solidFill>
                <a:latin typeface="+mn-ea"/>
              </a:rPr>
              <a:t>DX</a:t>
            </a:r>
            <a:r>
              <a:rPr kumimoji="1" lang="ja-JP" altLang="en-US" sz="2000" b="1" kern="0">
                <a:solidFill>
                  <a:srgbClr val="AF1932"/>
                </a:solidFill>
                <a:latin typeface="Yu Gothic UI" panose="020B0500000000000000" pitchFamily="50" charset="-128"/>
                <a:ea typeface="Yu Gothic UI" panose="020B0500000000000000" pitchFamily="50" charset="-128"/>
              </a:rPr>
              <a:t>による取組</a:t>
            </a:r>
            <a:endParaRPr lang="ja-JP" altLang="en-US" sz="2000" b="1">
              <a:solidFill>
                <a:srgbClr val="AF1932"/>
              </a:solidFill>
              <a:ea typeface="Yu Gothic UI" panose="020B0500000000000000" pitchFamily="50" charset="-128"/>
            </a:endParaRPr>
          </a:p>
        </p:txBody>
      </p:sp>
      <p:sp>
        <p:nvSpPr>
          <p:cNvPr id="5" name="スライド番号プレースホルダー 2">
            <a:extLst>
              <a:ext uri="{FF2B5EF4-FFF2-40B4-BE49-F238E27FC236}">
                <a16:creationId xmlns:a16="http://schemas.microsoft.com/office/drawing/2014/main" id="{5A60DCB9-B3D7-BDB9-D43D-659A1E23A73D}"/>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t>79</a:t>
            </a:fld>
            <a:endParaRPr kumimoji="1" lang="en-GB"/>
          </a:p>
        </p:txBody>
      </p:sp>
    </p:spTree>
    <p:extLst>
      <p:ext uri="{BB962C8B-B14F-4D97-AF65-F5344CB8AC3E}">
        <p14:creationId xmlns:p14="http://schemas.microsoft.com/office/powerpoint/2010/main" val="1445724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a:extLst>
              <a:ext uri="{FF2B5EF4-FFF2-40B4-BE49-F238E27FC236}">
                <a16:creationId xmlns:a16="http://schemas.microsoft.com/office/drawing/2014/main" id="{00BE70BE-226F-4920-BAEA-A0B5784EC86F}"/>
              </a:ext>
            </a:extLst>
          </p:cNvPr>
          <p:cNvGrpSpPr/>
          <p:nvPr/>
        </p:nvGrpSpPr>
        <p:grpSpPr>
          <a:xfrm>
            <a:off x="370359" y="848519"/>
            <a:ext cx="1635189" cy="243520"/>
            <a:chOff x="528309" y="3016181"/>
            <a:chExt cx="1635189"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490793"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バックオフィス</a:t>
              </a:r>
              <a:r>
                <a:rPr kumimoji="1" lang="en-US" altLang="ja-JP" sz="1200" b="1" kern="0">
                  <a:solidFill>
                    <a:srgbClr val="000000"/>
                  </a:solidFill>
                  <a:latin typeface="Yu Gothic UI" panose="020B0500000000000000" pitchFamily="50" charset="-128"/>
                  <a:ea typeface="Yu Gothic UI" panose="020B0500000000000000" pitchFamily="50" charset="-128"/>
                </a:rPr>
                <a:t>DX</a:t>
              </a:r>
              <a:r>
                <a:rPr kumimoji="1" lang="ja-JP" altLang="en-US" sz="1200" b="1" kern="0">
                  <a:solidFill>
                    <a:srgbClr val="000000"/>
                  </a:solidFill>
                  <a:latin typeface="Yu Gothic UI" panose="020B0500000000000000" pitchFamily="50" charset="-128"/>
                  <a:ea typeface="Yu Gothic UI" panose="020B0500000000000000" pitchFamily="50" charset="-128"/>
                </a:rPr>
                <a:t>システム</a:t>
              </a:r>
              <a:endParaRPr kumimoji="1" lang="en-US" altLang="ja-JP" sz="1200" b="1" kern="0">
                <a:latin typeface="Yu Gothic UI" panose="020B0500000000000000" pitchFamily="50" charset="-128"/>
                <a:ea typeface="Yu Gothic UI" panose="020B0500000000000000" pitchFamily="50" charset="-128"/>
              </a:endParaRPr>
            </a:p>
          </p:txBody>
        </p:sp>
      </p:grpSp>
      <p:sp>
        <p:nvSpPr>
          <p:cNvPr id="37" name="正方形/長方形 15">
            <a:extLst>
              <a:ext uri="{FF2B5EF4-FFF2-40B4-BE49-F238E27FC236}">
                <a16:creationId xmlns:a16="http://schemas.microsoft.com/office/drawing/2014/main" id="{DF0C7E93-B45B-4F56-9FAC-297AABF3B332}"/>
              </a:ext>
            </a:extLst>
          </p:cNvPr>
          <p:cNvSpPr/>
          <p:nvPr/>
        </p:nvSpPr>
        <p:spPr>
          <a:xfrm>
            <a:off x="5487156" y="680769"/>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fontAlgn="base">
              <a:spcBef>
                <a:spcPct val="0"/>
              </a:spcBef>
              <a:spcAft>
                <a:spcPct val="0"/>
              </a:spcAft>
              <a:defRPr/>
            </a:pPr>
            <a:r>
              <a:rPr kumimoji="1" lang="ja-JP" altLang="en-US" sz="1100" b="1" kern="0">
                <a:solidFill>
                  <a:schemeClr val="bg1"/>
                </a:solidFill>
                <a:latin typeface="Yu Gothic UI" panose="020B0500000000000000" pitchFamily="50" charset="-128"/>
                <a:ea typeface="Yu Gothic UI" panose="020B0500000000000000" pitchFamily="50" charset="-128"/>
              </a:rPr>
              <a:t>バックオフィス（内部管理業務）</a:t>
            </a:r>
            <a:r>
              <a:rPr kumimoji="1" lang="en-US" altLang="ja-JP" sz="1100" b="1" kern="0">
                <a:solidFill>
                  <a:schemeClr val="bg1"/>
                </a:solidFill>
                <a:latin typeface="Yu Gothic UI" panose="020B0500000000000000" pitchFamily="50" charset="-128"/>
                <a:ea typeface="Yu Gothic UI" panose="020B0500000000000000" pitchFamily="50" charset="-128"/>
              </a:rPr>
              <a:t>DX</a:t>
            </a:r>
            <a:r>
              <a:rPr kumimoji="1" lang="ja-JP" altLang="en-US" sz="1100" b="1" kern="0">
                <a:solidFill>
                  <a:schemeClr val="bg1"/>
                </a:solidFill>
                <a:latin typeface="Yu Gothic UI" panose="020B0500000000000000" pitchFamily="50" charset="-128"/>
                <a:ea typeface="Yu Gothic UI" panose="020B0500000000000000" pitchFamily="50" charset="-128"/>
              </a:rPr>
              <a:t>の実現​</a:t>
            </a:r>
          </a:p>
        </p:txBody>
      </p:sp>
      <p:sp>
        <p:nvSpPr>
          <p:cNvPr id="103" name="正方形/長方形 102">
            <a:extLst>
              <a:ext uri="{FF2B5EF4-FFF2-40B4-BE49-F238E27FC236}">
                <a16:creationId xmlns:a16="http://schemas.microsoft.com/office/drawing/2014/main" id="{0DAC1E79-92BD-A71A-2AF9-3B7BC0D35B0F}"/>
              </a:ext>
            </a:extLst>
          </p:cNvPr>
          <p:cNvSpPr/>
          <p:nvPr/>
        </p:nvSpPr>
        <p:spPr>
          <a:xfrm>
            <a:off x="476926" y="1098229"/>
            <a:ext cx="9139565" cy="258850"/>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Ｘｘｘｘをめざし、取組を進めています。</a:t>
            </a:r>
          </a:p>
        </p:txBody>
      </p:sp>
      <p:grpSp>
        <p:nvGrpSpPr>
          <p:cNvPr id="25" name="グループ化 24">
            <a:extLst>
              <a:ext uri="{FF2B5EF4-FFF2-40B4-BE49-F238E27FC236}">
                <a16:creationId xmlns:a16="http://schemas.microsoft.com/office/drawing/2014/main" id="{9F876F0C-05EC-8953-E494-1D497CBD9344}"/>
              </a:ext>
            </a:extLst>
          </p:cNvPr>
          <p:cNvGrpSpPr/>
          <p:nvPr/>
        </p:nvGrpSpPr>
        <p:grpSpPr>
          <a:xfrm>
            <a:off x="299175" y="645434"/>
            <a:ext cx="9333991" cy="2154188"/>
            <a:chOff x="502393" y="2367924"/>
            <a:chExt cx="4428000" cy="2232786"/>
          </a:xfrm>
        </p:grpSpPr>
        <p:sp>
          <p:nvSpPr>
            <p:cNvPr id="30" name="テキスト ボックス 29">
              <a:extLst>
                <a:ext uri="{FF2B5EF4-FFF2-40B4-BE49-F238E27FC236}">
                  <a16:creationId xmlns:a16="http://schemas.microsoft.com/office/drawing/2014/main" id="{A781698F-EB73-1BD4-009E-4BC7022121EC}"/>
                </a:ext>
              </a:extLst>
            </p:cNvPr>
            <p:cNvSpPr txBox="1"/>
            <p:nvPr/>
          </p:nvSpPr>
          <p:spPr>
            <a:xfrm>
              <a:off x="502393" y="2696509"/>
              <a:ext cx="4428000" cy="1904201"/>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endParaRPr lang="en-US" altLang="ja-JP" sz="1200">
                <a:solidFill>
                  <a:srgbClr val="000000"/>
                </a:solidFill>
                <a:ea typeface="Yu Gothic UI" panose="020B0500000000000000" pitchFamily="50" charset="-128"/>
              </a:endParaRPr>
            </a:p>
          </p:txBody>
        </p:sp>
        <p:sp>
          <p:nvSpPr>
            <p:cNvPr id="31" name="テキスト ボックス 30">
              <a:extLst>
                <a:ext uri="{FF2B5EF4-FFF2-40B4-BE49-F238E27FC236}">
                  <a16:creationId xmlns:a16="http://schemas.microsoft.com/office/drawing/2014/main" id="{FBD0541D-A9DA-FEBD-D145-85A0108EA719}"/>
                </a:ext>
              </a:extLst>
            </p:cNvPr>
            <p:cNvSpPr txBox="1"/>
            <p:nvPr/>
          </p:nvSpPr>
          <p:spPr>
            <a:xfrm>
              <a:off x="502393" y="2367924"/>
              <a:ext cx="4428000" cy="328585"/>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b="0"/>
                <a:t>予算編成業務の最適化</a:t>
              </a:r>
            </a:p>
          </p:txBody>
        </p:sp>
      </p:grpSp>
      <p:sp>
        <p:nvSpPr>
          <p:cNvPr id="106" name="正方形/長方形 105">
            <a:extLst>
              <a:ext uri="{FF2B5EF4-FFF2-40B4-BE49-F238E27FC236}">
                <a16:creationId xmlns:a16="http://schemas.microsoft.com/office/drawing/2014/main" id="{269DC845-8600-A5F4-97DF-7FD2D9B02286}"/>
              </a:ext>
            </a:extLst>
          </p:cNvPr>
          <p:cNvSpPr/>
          <p:nvPr/>
        </p:nvSpPr>
        <p:spPr>
          <a:xfrm>
            <a:off x="5161132" y="1541345"/>
            <a:ext cx="857519" cy="70817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grpSp>
        <p:nvGrpSpPr>
          <p:cNvPr id="109" name="グループ化 108">
            <a:extLst>
              <a:ext uri="{FF2B5EF4-FFF2-40B4-BE49-F238E27FC236}">
                <a16:creationId xmlns:a16="http://schemas.microsoft.com/office/drawing/2014/main" id="{1FD3C2C6-74E3-E00C-FCC3-7EA7971463FB}"/>
              </a:ext>
            </a:extLst>
          </p:cNvPr>
          <p:cNvGrpSpPr/>
          <p:nvPr/>
        </p:nvGrpSpPr>
        <p:grpSpPr>
          <a:xfrm>
            <a:off x="5010404" y="1155009"/>
            <a:ext cx="1664405" cy="243520"/>
            <a:chOff x="528309" y="3016181"/>
            <a:chExt cx="1664405" cy="243520"/>
          </a:xfrm>
        </p:grpSpPr>
        <p:sp>
          <p:nvSpPr>
            <p:cNvPr id="110" name="正方形/長方形 109">
              <a:extLst>
                <a:ext uri="{FF2B5EF4-FFF2-40B4-BE49-F238E27FC236}">
                  <a16:creationId xmlns:a16="http://schemas.microsoft.com/office/drawing/2014/main" id="{1A532FB6-4939-8869-F321-988B4C7F71A5}"/>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11" name="テキスト ボックス 110">
              <a:extLst>
                <a:ext uri="{FF2B5EF4-FFF2-40B4-BE49-F238E27FC236}">
                  <a16:creationId xmlns:a16="http://schemas.microsoft.com/office/drawing/2014/main" id="{0FF3FA6C-3E09-0AEE-5202-E2E9C5EC4E8F}"/>
                </a:ext>
              </a:extLst>
            </p:cNvPr>
            <p:cNvSpPr txBox="1"/>
            <p:nvPr/>
          </p:nvSpPr>
          <p:spPr>
            <a:xfrm>
              <a:off x="674670" y="3035673"/>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12" name="テキスト ボックス 111">
            <a:extLst>
              <a:ext uri="{FF2B5EF4-FFF2-40B4-BE49-F238E27FC236}">
                <a16:creationId xmlns:a16="http://schemas.microsoft.com/office/drawing/2014/main" id="{B38D8C68-6635-6296-F932-7728BF51EC99}"/>
              </a:ext>
            </a:extLst>
          </p:cNvPr>
          <p:cNvSpPr txBox="1"/>
          <p:nvPr/>
        </p:nvSpPr>
        <p:spPr>
          <a:xfrm>
            <a:off x="523150" y="1328282"/>
            <a:ext cx="4453874" cy="938719"/>
          </a:xfrm>
          <a:prstGeom prst="rect">
            <a:avLst/>
          </a:prstGeom>
          <a:noFill/>
        </p:spPr>
        <p:txBody>
          <a:bodyPr wrap="square" rtlCol="0">
            <a:spAutoFit/>
          </a:bodyPr>
          <a:lstStyle/>
          <a:p>
            <a:r>
              <a:rPr lang="ja-JP" altLang="en-US" sz="1100" b="0" i="0">
                <a:effectLst/>
                <a:latin typeface="Source Sans Pro" panose="020B0503030403020204" pitchFamily="34" charset="0"/>
              </a:rPr>
              <a:t>各部署間で紙やメール等のやり取りによりアナログな運用となっている予算編成業務について、全庁的な効率化を図るために予算編成システムの構築を行う。</a:t>
            </a:r>
            <a:endParaRPr lang="en-US" altLang="ja-JP" sz="1100" b="0" i="0">
              <a:effectLst/>
              <a:latin typeface="Source Sans Pro" panose="020B0503030403020204" pitchFamily="34" charset="0"/>
            </a:endParaRPr>
          </a:p>
          <a:p>
            <a:r>
              <a:rPr lang="ja-JP" altLang="en-US" sz="1100">
                <a:latin typeface="Source Sans Pro" panose="020B0503030403020204" pitchFamily="34" charset="0"/>
              </a:rPr>
              <a:t>これにより、重複入力の防止や各種資料の自動作成、財務会計システムとのデータ連携による予算書作成など作業の省力化・迅速化が見込めるほか、紙文書を削減し、ペーパーレス化を図る。</a:t>
            </a:r>
            <a:endParaRPr lang="en-US" altLang="ja-JP" sz="1100">
              <a:ea typeface="Yu Gothic UI" panose="020B0500000000000000" pitchFamily="50" charset="-128"/>
            </a:endParaRPr>
          </a:p>
        </p:txBody>
      </p:sp>
      <p:grpSp>
        <p:nvGrpSpPr>
          <p:cNvPr id="113" name="グループ化 112">
            <a:extLst>
              <a:ext uri="{FF2B5EF4-FFF2-40B4-BE49-F238E27FC236}">
                <a16:creationId xmlns:a16="http://schemas.microsoft.com/office/drawing/2014/main" id="{07A474D4-3A50-B9EF-D603-38AD8A692305}"/>
              </a:ext>
            </a:extLst>
          </p:cNvPr>
          <p:cNvGrpSpPr/>
          <p:nvPr/>
        </p:nvGrpSpPr>
        <p:grpSpPr>
          <a:xfrm>
            <a:off x="469849" y="1035993"/>
            <a:ext cx="1179936" cy="243520"/>
            <a:chOff x="528309" y="3016181"/>
            <a:chExt cx="1179936" cy="243520"/>
          </a:xfrm>
        </p:grpSpPr>
        <p:sp>
          <p:nvSpPr>
            <p:cNvPr id="114" name="正方形/長方形 113">
              <a:extLst>
                <a:ext uri="{FF2B5EF4-FFF2-40B4-BE49-F238E27FC236}">
                  <a16:creationId xmlns:a16="http://schemas.microsoft.com/office/drawing/2014/main" id="{BC34AFB9-FD30-8D4A-65D0-82DCD13799AC}"/>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15" name="テキスト ボックス 114">
              <a:extLst>
                <a:ext uri="{FF2B5EF4-FFF2-40B4-BE49-F238E27FC236}">
                  <a16:creationId xmlns:a16="http://schemas.microsoft.com/office/drawing/2014/main" id="{DB9F99F2-05A9-E85B-D8C9-15AE09559EEA}"/>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2" name="テキスト ボックス 1">
            <a:extLst>
              <a:ext uri="{FF2B5EF4-FFF2-40B4-BE49-F238E27FC236}">
                <a16:creationId xmlns:a16="http://schemas.microsoft.com/office/drawing/2014/main" id="{D7605B94-66E1-54AE-6DEB-EDAD2DE35881}"/>
              </a:ext>
            </a:extLst>
          </p:cNvPr>
          <p:cNvSpPr txBox="1"/>
          <p:nvPr/>
        </p:nvSpPr>
        <p:spPr>
          <a:xfrm>
            <a:off x="6130860" y="1427148"/>
            <a:ext cx="3323946" cy="360001"/>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spcAft>
                <a:spcPts val="600"/>
              </a:spcAft>
              <a:tabLst>
                <a:tab pos="361950" algn="l"/>
              </a:tabLst>
              <a:defRPr/>
            </a:pPr>
            <a:r>
              <a:rPr lang="en-US" altLang="ja-JP" sz="1100" b="1">
                <a:solidFill>
                  <a:srgbClr val="000000"/>
                </a:solidFill>
                <a:latin typeface="+mn-ea"/>
              </a:rPr>
              <a:t>2025</a:t>
            </a:r>
            <a:r>
              <a:rPr lang="ja-JP" altLang="en-US" sz="1100" b="1">
                <a:solidFill>
                  <a:srgbClr val="000000"/>
                </a:solidFill>
                <a:ea typeface="Yu Gothic UI" panose="020B0500000000000000" pitchFamily="50" charset="-128"/>
              </a:rPr>
              <a:t>年度当初予算編成から運用開始（</a:t>
            </a:r>
            <a:r>
              <a:rPr lang="en-US" altLang="ja-JP" sz="1100" b="1">
                <a:solidFill>
                  <a:srgbClr val="000000"/>
                </a:solidFill>
                <a:latin typeface="+mn-ea"/>
              </a:rPr>
              <a:t>2024</a:t>
            </a:r>
            <a:r>
              <a:rPr lang="ja-JP" altLang="en-US" sz="1100" b="1">
                <a:solidFill>
                  <a:srgbClr val="000000"/>
                </a:solidFill>
                <a:ea typeface="Yu Gothic UI" panose="020B0500000000000000" pitchFamily="50" charset="-128"/>
              </a:rPr>
              <a:t>年</a:t>
            </a:r>
            <a:br>
              <a:rPr lang="en-US" altLang="ja-JP" sz="1100" b="1">
                <a:solidFill>
                  <a:srgbClr val="000000"/>
                </a:solidFill>
                <a:ea typeface="Yu Gothic UI" panose="020B0500000000000000" pitchFamily="50" charset="-128"/>
              </a:rPr>
            </a:br>
            <a:r>
              <a:rPr lang="en-US" altLang="ja-JP" sz="1100" b="1">
                <a:solidFill>
                  <a:srgbClr val="000000"/>
                </a:solidFill>
                <a:latin typeface="+mn-ea"/>
              </a:rPr>
              <a:t>7</a:t>
            </a:r>
            <a:r>
              <a:rPr lang="ja-JP" altLang="en-US" sz="1100" b="1">
                <a:solidFill>
                  <a:srgbClr val="000000"/>
                </a:solidFill>
                <a:ea typeface="Yu Gothic UI" panose="020B0500000000000000" pitchFamily="50" charset="-128"/>
              </a:rPr>
              <a:t>月リリース）​​していること。</a:t>
            </a:r>
          </a:p>
        </p:txBody>
      </p:sp>
      <p:sp>
        <p:nvSpPr>
          <p:cNvPr id="3" name="テキスト ボックス 2">
            <a:extLst>
              <a:ext uri="{FF2B5EF4-FFF2-40B4-BE49-F238E27FC236}">
                <a16:creationId xmlns:a16="http://schemas.microsoft.com/office/drawing/2014/main" id="{18174D38-FD81-E38A-427B-1918CCEEE75C}"/>
              </a:ext>
            </a:extLst>
          </p:cNvPr>
          <p:cNvSpPr txBox="1"/>
          <p:nvPr/>
        </p:nvSpPr>
        <p:spPr>
          <a:xfrm>
            <a:off x="6168377" y="1797190"/>
            <a:ext cx="3475836" cy="600164"/>
          </a:xfrm>
          <a:prstGeom prst="rect">
            <a:avLst/>
          </a:prstGeom>
          <a:noFill/>
        </p:spPr>
        <p:txBody>
          <a:bodyPr wrap="square" rtlCol="0">
            <a:spAutoFit/>
          </a:bodyPr>
          <a:lstStyle/>
          <a:p>
            <a:r>
              <a:rPr lang="en-US" altLang="ja-JP" sz="1100">
                <a:solidFill>
                  <a:srgbClr val="000000"/>
                </a:solidFill>
                <a:ea typeface="Yu Gothic UI" panose="020B0500000000000000" pitchFamily="50" charset="-128"/>
              </a:rPr>
              <a:t>2024</a:t>
            </a:r>
            <a:r>
              <a:rPr lang="ja-JP" altLang="en-US" sz="1100">
                <a:solidFill>
                  <a:srgbClr val="000000"/>
                </a:solidFill>
                <a:ea typeface="Yu Gothic UI" panose="020B0500000000000000" pitchFamily="50" charset="-128"/>
              </a:rPr>
              <a:t>年度：システム運用開始</a:t>
            </a:r>
            <a:endParaRPr lang="en-US" altLang="ja-JP" sz="1100">
              <a:solidFill>
                <a:srgbClr val="000000"/>
              </a:solidFill>
              <a:ea typeface="Yu Gothic UI" panose="020B0500000000000000" pitchFamily="50" charset="-128"/>
            </a:endParaRPr>
          </a:p>
          <a:p>
            <a:pPr lvl="0" algn="l">
              <a:lnSpc>
                <a:spcPct val="100000"/>
              </a:lnSpc>
              <a:spcBef>
                <a:spcPts val="0"/>
              </a:spcBef>
              <a:spcAft>
                <a:spcPts val="0"/>
              </a:spcAft>
              <a:buNone/>
            </a:pPr>
            <a:r>
              <a:rPr lang="en-US" altLang="ja-JP" sz="1100">
                <a:solidFill>
                  <a:srgbClr val="000000"/>
                </a:solidFill>
                <a:ea typeface="Yu Gothic UI" panose="020B0500000000000000" pitchFamily="50" charset="-128"/>
              </a:rPr>
              <a:t>2025</a:t>
            </a:r>
            <a:r>
              <a:rPr lang="ja-JP" altLang="en-US" sz="1100">
                <a:solidFill>
                  <a:srgbClr val="000000"/>
                </a:solidFill>
                <a:ea typeface="Yu Gothic UI" panose="020B0500000000000000" pitchFamily="50" charset="-128"/>
              </a:rPr>
              <a:t>年度：バックオフィス</a:t>
            </a:r>
            <a:r>
              <a:rPr lang="en-US" altLang="ja-JP" sz="1100">
                <a:solidFill>
                  <a:srgbClr val="000000"/>
                </a:solidFill>
                <a:ea typeface="Yu Gothic UI" panose="020B0500000000000000" pitchFamily="50" charset="-128"/>
              </a:rPr>
              <a:t>DX</a:t>
            </a:r>
            <a:r>
              <a:rPr lang="ja-JP" altLang="en-US" sz="1100">
                <a:solidFill>
                  <a:srgbClr val="000000"/>
                </a:solidFill>
                <a:ea typeface="Yu Gothic UI" panose="020B0500000000000000" pitchFamily="50" charset="-128"/>
              </a:rPr>
              <a:t>適合に向けた機能検討</a:t>
            </a:r>
            <a:endParaRPr lang="en-US" altLang="ja-JP" sz="1100">
              <a:solidFill>
                <a:srgbClr val="000000"/>
              </a:solidFill>
              <a:ea typeface="Yu Gothic UI" panose="020B0500000000000000" pitchFamily="50" charset="-128"/>
            </a:endParaRPr>
          </a:p>
          <a:p>
            <a:pPr lvl="0" algn="l">
              <a:lnSpc>
                <a:spcPct val="100000"/>
              </a:lnSpc>
              <a:spcBef>
                <a:spcPts val="0"/>
              </a:spcBef>
              <a:spcAft>
                <a:spcPts val="0"/>
              </a:spcAft>
              <a:buNone/>
            </a:pPr>
            <a:r>
              <a:rPr lang="en-US" altLang="ja-JP" sz="1100">
                <a:solidFill>
                  <a:srgbClr val="000000"/>
                </a:solidFill>
                <a:ea typeface="Yu Gothic UI" panose="020B0500000000000000" pitchFamily="50" charset="-128"/>
              </a:rPr>
              <a:t>2026</a:t>
            </a:r>
            <a:r>
              <a:rPr lang="ja-JP" altLang="en-US" sz="1100">
                <a:solidFill>
                  <a:srgbClr val="000000"/>
                </a:solidFill>
                <a:ea typeface="Yu Gothic UI" panose="020B0500000000000000" pitchFamily="50" charset="-128"/>
              </a:rPr>
              <a:t>年度：バックオフィス</a:t>
            </a:r>
            <a:r>
              <a:rPr lang="en-US" altLang="ja-JP" sz="1100">
                <a:solidFill>
                  <a:srgbClr val="000000"/>
                </a:solidFill>
                <a:ea typeface="Yu Gothic UI" panose="020B0500000000000000" pitchFamily="50" charset="-128"/>
              </a:rPr>
              <a:t>DX</a:t>
            </a:r>
            <a:r>
              <a:rPr lang="ja-JP" altLang="en-US" sz="1100">
                <a:solidFill>
                  <a:srgbClr val="000000"/>
                </a:solidFill>
                <a:ea typeface="Yu Gothic UI" panose="020B0500000000000000" pitchFamily="50" charset="-128"/>
              </a:rPr>
              <a:t>適合に向けたシステム改修</a:t>
            </a:r>
            <a:endParaRPr lang="en-US" altLang="ja-JP" sz="1100">
              <a:solidFill>
                <a:srgbClr val="000000"/>
              </a:solidFill>
              <a:ea typeface="Yu Gothic UI" panose="020B0500000000000000" pitchFamily="50" charset="-128"/>
            </a:endParaRPr>
          </a:p>
        </p:txBody>
      </p:sp>
      <p:grpSp>
        <p:nvGrpSpPr>
          <p:cNvPr id="6" name="グループ化 5">
            <a:extLst>
              <a:ext uri="{FF2B5EF4-FFF2-40B4-BE49-F238E27FC236}">
                <a16:creationId xmlns:a16="http://schemas.microsoft.com/office/drawing/2014/main" id="{DBA09845-1139-9962-7320-80D098DADCA9}"/>
              </a:ext>
            </a:extLst>
          </p:cNvPr>
          <p:cNvGrpSpPr/>
          <p:nvPr/>
        </p:nvGrpSpPr>
        <p:grpSpPr>
          <a:xfrm>
            <a:off x="326125" y="4723049"/>
            <a:ext cx="1635189" cy="243520"/>
            <a:chOff x="528309" y="3016181"/>
            <a:chExt cx="1635189" cy="243520"/>
          </a:xfrm>
        </p:grpSpPr>
        <p:sp>
          <p:nvSpPr>
            <p:cNvPr id="8" name="正方形/長方形 7">
              <a:extLst>
                <a:ext uri="{FF2B5EF4-FFF2-40B4-BE49-F238E27FC236}">
                  <a16:creationId xmlns:a16="http://schemas.microsoft.com/office/drawing/2014/main" id="{72E2EA9F-AC18-BA4F-6074-C492A27C8E31}"/>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2" name="テキスト ボックス 11">
              <a:extLst>
                <a:ext uri="{FF2B5EF4-FFF2-40B4-BE49-F238E27FC236}">
                  <a16:creationId xmlns:a16="http://schemas.microsoft.com/office/drawing/2014/main" id="{3E74C74D-2969-3F9C-1341-C3EAEB3381EF}"/>
                </a:ext>
              </a:extLst>
            </p:cNvPr>
            <p:cNvSpPr txBox="1"/>
            <p:nvPr/>
          </p:nvSpPr>
          <p:spPr>
            <a:xfrm>
              <a:off x="672705" y="3045608"/>
              <a:ext cx="1490793"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バックオフィス</a:t>
              </a:r>
              <a:r>
                <a:rPr kumimoji="1" lang="en-US" altLang="ja-JP" sz="1200" b="1" kern="0">
                  <a:solidFill>
                    <a:srgbClr val="000000"/>
                  </a:solidFill>
                  <a:latin typeface="Yu Gothic UI" panose="020B0500000000000000" pitchFamily="50" charset="-128"/>
                  <a:ea typeface="Yu Gothic UI" panose="020B0500000000000000" pitchFamily="50" charset="-128"/>
                </a:rPr>
                <a:t>DX</a:t>
              </a:r>
              <a:r>
                <a:rPr kumimoji="1" lang="ja-JP" altLang="en-US" sz="1200" b="1" kern="0">
                  <a:solidFill>
                    <a:srgbClr val="000000"/>
                  </a:solidFill>
                  <a:latin typeface="Yu Gothic UI" panose="020B0500000000000000" pitchFamily="50" charset="-128"/>
                  <a:ea typeface="Yu Gothic UI" panose="020B0500000000000000" pitchFamily="50" charset="-128"/>
                </a:rPr>
                <a:t>システム</a:t>
              </a:r>
              <a:endParaRPr kumimoji="1" lang="en-US" altLang="ja-JP" sz="1200" b="1" kern="0">
                <a:latin typeface="Yu Gothic UI" panose="020B0500000000000000" pitchFamily="50" charset="-128"/>
                <a:ea typeface="Yu Gothic UI" panose="020B0500000000000000" pitchFamily="50" charset="-128"/>
              </a:endParaRPr>
            </a:p>
          </p:txBody>
        </p:sp>
      </p:grpSp>
      <p:sp>
        <p:nvSpPr>
          <p:cNvPr id="17" name="正方形/長方形 16">
            <a:extLst>
              <a:ext uri="{FF2B5EF4-FFF2-40B4-BE49-F238E27FC236}">
                <a16:creationId xmlns:a16="http://schemas.microsoft.com/office/drawing/2014/main" id="{B268CDCF-3C67-3FEA-6789-E9CCF412127A}"/>
              </a:ext>
            </a:extLst>
          </p:cNvPr>
          <p:cNvSpPr/>
          <p:nvPr/>
        </p:nvSpPr>
        <p:spPr>
          <a:xfrm>
            <a:off x="432692" y="4972759"/>
            <a:ext cx="9139565" cy="258850"/>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Ｘｘｘｘをめざし、取組を進めています。</a:t>
            </a:r>
          </a:p>
        </p:txBody>
      </p:sp>
      <p:grpSp>
        <p:nvGrpSpPr>
          <p:cNvPr id="18" name="グループ化 17">
            <a:extLst>
              <a:ext uri="{FF2B5EF4-FFF2-40B4-BE49-F238E27FC236}">
                <a16:creationId xmlns:a16="http://schemas.microsoft.com/office/drawing/2014/main" id="{3A4E8872-8114-3498-1C29-8C83479F795F}"/>
              </a:ext>
            </a:extLst>
          </p:cNvPr>
          <p:cNvGrpSpPr/>
          <p:nvPr/>
        </p:nvGrpSpPr>
        <p:grpSpPr>
          <a:xfrm>
            <a:off x="299175" y="4714951"/>
            <a:ext cx="9333991" cy="1768364"/>
            <a:chOff x="502393" y="2571744"/>
            <a:chExt cx="4428000" cy="2028966"/>
          </a:xfrm>
        </p:grpSpPr>
        <p:sp>
          <p:nvSpPr>
            <p:cNvPr id="19" name="テキスト ボックス 18">
              <a:extLst>
                <a:ext uri="{FF2B5EF4-FFF2-40B4-BE49-F238E27FC236}">
                  <a16:creationId xmlns:a16="http://schemas.microsoft.com/office/drawing/2014/main" id="{82D6C11A-5CD9-EAA7-B107-B49CEBF14A7B}"/>
                </a:ext>
              </a:extLst>
            </p:cNvPr>
            <p:cNvSpPr txBox="1"/>
            <p:nvPr/>
          </p:nvSpPr>
          <p:spPr>
            <a:xfrm>
              <a:off x="502393" y="2855054"/>
              <a:ext cx="4428000" cy="1745656"/>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endParaRPr lang="en-US" altLang="ja-JP" sz="1200">
                <a:solidFill>
                  <a:srgbClr val="000000"/>
                </a:solidFill>
                <a:ea typeface="Yu Gothic UI" panose="020B0500000000000000" pitchFamily="50" charset="-128"/>
              </a:endParaRPr>
            </a:p>
          </p:txBody>
        </p:sp>
        <p:sp>
          <p:nvSpPr>
            <p:cNvPr id="20" name="テキスト ボックス 19">
              <a:extLst>
                <a:ext uri="{FF2B5EF4-FFF2-40B4-BE49-F238E27FC236}">
                  <a16:creationId xmlns:a16="http://schemas.microsoft.com/office/drawing/2014/main" id="{321B56A0-6116-C064-A852-C82058C20C6D}"/>
                </a:ext>
              </a:extLst>
            </p:cNvPr>
            <p:cNvSpPr txBox="1"/>
            <p:nvPr/>
          </p:nvSpPr>
          <p:spPr>
            <a:xfrm>
              <a:off x="502393" y="2571744"/>
              <a:ext cx="4428000" cy="328585"/>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b="0"/>
                <a:t>財務会計業務の最適化</a:t>
              </a:r>
            </a:p>
          </p:txBody>
        </p:sp>
      </p:grpSp>
      <p:sp>
        <p:nvSpPr>
          <p:cNvPr id="21" name="正方形/長方形 20">
            <a:extLst>
              <a:ext uri="{FF2B5EF4-FFF2-40B4-BE49-F238E27FC236}">
                <a16:creationId xmlns:a16="http://schemas.microsoft.com/office/drawing/2014/main" id="{F32EAA52-356B-E55F-683C-36CDE7B04C2C}"/>
              </a:ext>
            </a:extLst>
          </p:cNvPr>
          <p:cNvSpPr/>
          <p:nvPr/>
        </p:nvSpPr>
        <p:spPr>
          <a:xfrm>
            <a:off x="5161132" y="5415875"/>
            <a:ext cx="857519" cy="70817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grpSp>
        <p:nvGrpSpPr>
          <p:cNvPr id="22" name="グループ化 21">
            <a:extLst>
              <a:ext uri="{FF2B5EF4-FFF2-40B4-BE49-F238E27FC236}">
                <a16:creationId xmlns:a16="http://schemas.microsoft.com/office/drawing/2014/main" id="{94571775-2D11-A8F4-C0B0-7831D5C9C6CA}"/>
              </a:ext>
            </a:extLst>
          </p:cNvPr>
          <p:cNvGrpSpPr/>
          <p:nvPr/>
        </p:nvGrpSpPr>
        <p:grpSpPr>
          <a:xfrm>
            <a:off x="5011200" y="5060908"/>
            <a:ext cx="1664405" cy="243520"/>
            <a:chOff x="528309" y="3016181"/>
            <a:chExt cx="1664405" cy="243520"/>
          </a:xfrm>
        </p:grpSpPr>
        <p:sp>
          <p:nvSpPr>
            <p:cNvPr id="26" name="正方形/長方形 25">
              <a:extLst>
                <a:ext uri="{FF2B5EF4-FFF2-40B4-BE49-F238E27FC236}">
                  <a16:creationId xmlns:a16="http://schemas.microsoft.com/office/drawing/2014/main" id="{D0EC06A2-5E26-FF82-EB91-20797EAE8E5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7" name="テキスト ボックス 26">
              <a:extLst>
                <a:ext uri="{FF2B5EF4-FFF2-40B4-BE49-F238E27FC236}">
                  <a16:creationId xmlns:a16="http://schemas.microsoft.com/office/drawing/2014/main" id="{CD92C53D-5DB8-754D-E88A-16B9316092C7}"/>
                </a:ext>
              </a:extLst>
            </p:cNvPr>
            <p:cNvSpPr txBox="1"/>
            <p:nvPr/>
          </p:nvSpPr>
          <p:spPr>
            <a:xfrm>
              <a:off x="674670" y="3035673"/>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8" name="テキスト ボックス 27">
            <a:extLst>
              <a:ext uri="{FF2B5EF4-FFF2-40B4-BE49-F238E27FC236}">
                <a16:creationId xmlns:a16="http://schemas.microsoft.com/office/drawing/2014/main" id="{6D856451-AAA5-6479-F24A-35E0A0ADC08F}"/>
              </a:ext>
            </a:extLst>
          </p:cNvPr>
          <p:cNvSpPr txBox="1"/>
          <p:nvPr/>
        </p:nvSpPr>
        <p:spPr>
          <a:xfrm>
            <a:off x="543625" y="5341665"/>
            <a:ext cx="4351972" cy="938719"/>
          </a:xfrm>
          <a:prstGeom prst="rect">
            <a:avLst/>
          </a:prstGeom>
          <a:noFill/>
        </p:spPr>
        <p:txBody>
          <a:bodyPr wrap="square" lIns="91440" tIns="45720" rIns="91440" bIns="45720" rtlCol="0" anchor="t">
            <a:spAutoFit/>
          </a:bodyPr>
          <a:lstStyle/>
          <a:p>
            <a:pPr marL="0" lvl="2">
              <a:tabLst>
                <a:tab pos="361950" algn="l"/>
              </a:tabLst>
              <a:defRPr/>
            </a:pPr>
            <a:r>
              <a:rPr lang="ja-JP" sz="1100">
                <a:latin typeface="Yu Gothic UI"/>
                <a:ea typeface="Yu Gothic UI"/>
              </a:rPr>
              <a:t>財務会計業務の最適化に向けて、業務改革を実現しながら、バックオフィス</a:t>
            </a:r>
            <a:r>
              <a:rPr lang="en-US" altLang="ja-JP" sz="1100">
                <a:latin typeface="Yu Gothic UI"/>
                <a:ea typeface="Yu Gothic UI"/>
              </a:rPr>
              <a:t>DX</a:t>
            </a:r>
            <a:r>
              <a:rPr lang="ja-JP" sz="1100">
                <a:latin typeface="Yu Gothic UI"/>
                <a:ea typeface="Yu Gothic UI"/>
              </a:rPr>
              <a:t>実現のため導入するシステム基盤と連携して財務会計システムの再構築を行う。</a:t>
            </a:r>
            <a:endParaRPr lang="ja-JP">
              <a:latin typeface="Yu Gothic UI"/>
              <a:ea typeface="Yu Gothic UI"/>
            </a:endParaRPr>
          </a:p>
          <a:p>
            <a:pPr marL="0" lvl="2">
              <a:tabLst>
                <a:tab pos="361950" algn="l"/>
              </a:tabLst>
              <a:defRPr/>
            </a:pPr>
            <a:r>
              <a:rPr lang="ja-JP" sz="1100">
                <a:latin typeface="Yu Gothic UI"/>
                <a:ea typeface="Yu Gothic UI"/>
              </a:rPr>
              <a:t>これにより、アナログ業務の削減や多重入力の解消が見込まれるなど、適正かつ効率的な業務執行を一層推進する。</a:t>
            </a:r>
            <a:endParaRPr lang="ja-JP"/>
          </a:p>
        </p:txBody>
      </p:sp>
      <p:grpSp>
        <p:nvGrpSpPr>
          <p:cNvPr id="29" name="グループ化 28">
            <a:extLst>
              <a:ext uri="{FF2B5EF4-FFF2-40B4-BE49-F238E27FC236}">
                <a16:creationId xmlns:a16="http://schemas.microsoft.com/office/drawing/2014/main" id="{CB683784-1C50-A7A7-F1DA-A6D521C4BBE2}"/>
              </a:ext>
            </a:extLst>
          </p:cNvPr>
          <p:cNvGrpSpPr/>
          <p:nvPr/>
        </p:nvGrpSpPr>
        <p:grpSpPr>
          <a:xfrm>
            <a:off x="490324" y="5049376"/>
            <a:ext cx="1179936" cy="243520"/>
            <a:chOff x="528309" y="3016181"/>
            <a:chExt cx="1179936" cy="243520"/>
          </a:xfrm>
        </p:grpSpPr>
        <p:sp>
          <p:nvSpPr>
            <p:cNvPr id="38" name="正方形/長方形 37">
              <a:extLst>
                <a:ext uri="{FF2B5EF4-FFF2-40B4-BE49-F238E27FC236}">
                  <a16:creationId xmlns:a16="http://schemas.microsoft.com/office/drawing/2014/main" id="{60E7AFA7-8E61-3581-0349-DBECA6BD30DB}"/>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8757118B-D940-B97E-C5D2-8C68C314C196}"/>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137" name="テキスト ボックス 136">
            <a:extLst>
              <a:ext uri="{FF2B5EF4-FFF2-40B4-BE49-F238E27FC236}">
                <a16:creationId xmlns:a16="http://schemas.microsoft.com/office/drawing/2014/main" id="{FCAFD8DE-8D68-1CBD-13F8-BF9573EBBE44}"/>
              </a:ext>
            </a:extLst>
          </p:cNvPr>
          <p:cNvSpPr txBox="1"/>
          <p:nvPr/>
        </p:nvSpPr>
        <p:spPr>
          <a:xfrm>
            <a:off x="6191542" y="5642820"/>
            <a:ext cx="3547921" cy="600164"/>
          </a:xfrm>
          <a:prstGeom prst="rect">
            <a:avLst/>
          </a:prstGeom>
          <a:noFill/>
        </p:spPr>
        <p:txBody>
          <a:bodyPr wrap="square" lIns="91440" tIns="45720" rIns="91440" bIns="4572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100">
                <a:solidFill>
                  <a:srgbClr val="000000"/>
                </a:solidFill>
                <a:ea typeface="Yu Gothic UI"/>
              </a:rPr>
              <a:t>2024</a:t>
            </a:r>
            <a:r>
              <a:rPr lang="ja-JP" altLang="en-US" sz="1100">
                <a:solidFill>
                  <a:srgbClr val="000000"/>
                </a:solidFill>
                <a:ea typeface="Yu Gothic UI"/>
              </a:rPr>
              <a:t>年度：</a:t>
            </a:r>
            <a:r>
              <a:rPr kumimoji="1" lang="ja-JP" altLang="en-US" sz="1100">
                <a:latin typeface="Yu Gothic UI"/>
                <a:ea typeface="Yu Gothic UI"/>
              </a:rPr>
              <a:t>関</a:t>
            </a:r>
            <a:r>
              <a:rPr kumimoji="1" lang="ja-JP" sz="1100">
                <a:latin typeface="Yu Gothic UI"/>
                <a:ea typeface="Yu Gothic UI"/>
              </a:rPr>
              <a:t>連業務最適化の検討、</a:t>
            </a:r>
            <a:r>
              <a:rPr kumimoji="1" lang="ja-JP" altLang="en-US" sz="1100">
                <a:latin typeface="Yu Gothic UI"/>
                <a:ea typeface="Yu Gothic UI"/>
              </a:rPr>
              <a:t>仕様</a:t>
            </a:r>
            <a:r>
              <a:rPr lang="ja-JP" sz="1100">
                <a:latin typeface="Yu Gothic UI"/>
                <a:ea typeface="Yu Gothic UI"/>
              </a:rPr>
              <a:t>要件</a:t>
            </a:r>
            <a:r>
              <a:rPr lang="ja-JP" altLang="en-US" sz="1100">
                <a:latin typeface="Yu Gothic UI"/>
                <a:ea typeface="Yu Gothic UI"/>
              </a:rPr>
              <a:t>の検討</a:t>
            </a:r>
            <a:endParaRPr kumimoji="1" lang="en-US" altLang="ja-JP" sz="1100">
              <a:latin typeface="Yu Gothic UI" panose="020B0500000000000000" pitchFamily="50" charset="-128"/>
              <a:ea typeface="Yu Gothic UI" panose="020B0500000000000000"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100">
                <a:solidFill>
                  <a:srgbClr val="000000"/>
                </a:solidFill>
                <a:ea typeface="Yu Gothic UI"/>
              </a:rPr>
              <a:t>2025</a:t>
            </a:r>
            <a:r>
              <a:rPr lang="ja-JP" altLang="en-US" sz="1100">
                <a:solidFill>
                  <a:srgbClr val="000000"/>
                </a:solidFill>
                <a:ea typeface="Yu Gothic UI"/>
              </a:rPr>
              <a:t>年度：調達、システム再構築・開発</a:t>
            </a:r>
            <a:endParaRPr lang="en-US" altLang="ja-JP" sz="1100">
              <a:solidFill>
                <a:srgbClr val="000000"/>
              </a:solidFill>
              <a:ea typeface="Yu Gothic UI"/>
            </a:endParaRPr>
          </a:p>
          <a:p>
            <a:r>
              <a:rPr lang="en-US" altLang="ja-JP" sz="1100">
                <a:solidFill>
                  <a:srgbClr val="000000"/>
                </a:solidFill>
                <a:ea typeface="Yu Gothic UI"/>
              </a:rPr>
              <a:t>2026</a:t>
            </a:r>
            <a:r>
              <a:rPr lang="ja-JP" altLang="en-US" sz="1100">
                <a:solidFill>
                  <a:srgbClr val="000000"/>
                </a:solidFill>
                <a:ea typeface="Yu Gothic UI"/>
              </a:rPr>
              <a:t>年度：システム再構築・開発</a:t>
            </a:r>
            <a:endParaRPr kumimoji="1" lang="ja-JP" altLang="en-US" sz="1100">
              <a:latin typeface="Yu Gothic UI"/>
              <a:ea typeface="Yu Gothic UI"/>
            </a:endParaRPr>
          </a:p>
        </p:txBody>
      </p:sp>
      <p:grpSp>
        <p:nvGrpSpPr>
          <p:cNvPr id="145" name="グループ化 144">
            <a:extLst>
              <a:ext uri="{FF2B5EF4-FFF2-40B4-BE49-F238E27FC236}">
                <a16:creationId xmlns:a16="http://schemas.microsoft.com/office/drawing/2014/main" id="{7C35D1BA-B799-C01F-F0B8-6BC9D3EDF862}"/>
              </a:ext>
            </a:extLst>
          </p:cNvPr>
          <p:cNvGrpSpPr/>
          <p:nvPr/>
        </p:nvGrpSpPr>
        <p:grpSpPr>
          <a:xfrm>
            <a:off x="499950" y="2317012"/>
            <a:ext cx="1365876" cy="185218"/>
            <a:chOff x="577242" y="7145814"/>
            <a:chExt cx="1365876" cy="185218"/>
          </a:xfrm>
        </p:grpSpPr>
        <p:sp>
          <p:nvSpPr>
            <p:cNvPr id="146" name="正方形/長方形 145">
              <a:extLst>
                <a:ext uri="{FF2B5EF4-FFF2-40B4-BE49-F238E27FC236}">
                  <a16:creationId xmlns:a16="http://schemas.microsoft.com/office/drawing/2014/main" id="{76FB782B-3038-13FA-DAE3-2DA8B8C88621}"/>
                </a:ext>
              </a:extLst>
            </p:cNvPr>
            <p:cNvSpPr/>
            <p:nvPr/>
          </p:nvSpPr>
          <p:spPr>
            <a:xfrm>
              <a:off x="577242" y="7145814"/>
              <a:ext cx="108000" cy="184666"/>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47" name="テキスト ボックス 146">
              <a:extLst>
                <a:ext uri="{FF2B5EF4-FFF2-40B4-BE49-F238E27FC236}">
                  <a16:creationId xmlns:a16="http://schemas.microsoft.com/office/drawing/2014/main" id="{ED8DC41F-7AC5-1696-B9DF-A7DE452CEE20}"/>
                </a:ext>
              </a:extLst>
            </p:cNvPr>
            <p:cNvSpPr txBox="1"/>
            <p:nvPr/>
          </p:nvSpPr>
          <p:spPr>
            <a:xfrm>
              <a:off x="712012" y="7146366"/>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8" name="正方形/長方形 147">
            <a:extLst>
              <a:ext uri="{FF2B5EF4-FFF2-40B4-BE49-F238E27FC236}">
                <a16:creationId xmlns:a16="http://schemas.microsoft.com/office/drawing/2014/main" id="{29426559-814F-D9C9-2EA5-A6FE59B65D40}"/>
              </a:ext>
            </a:extLst>
          </p:cNvPr>
          <p:cNvSpPr/>
          <p:nvPr/>
        </p:nvSpPr>
        <p:spPr>
          <a:xfrm>
            <a:off x="596891" y="2550241"/>
            <a:ext cx="3845985" cy="221496"/>
          </a:xfrm>
          <a:prstGeom prst="rect">
            <a:avLst/>
          </a:prstGeom>
          <a:noFill/>
          <a:ln w="9525" cap="flat" cmpd="sng" algn="ctr">
            <a:noFill/>
            <a:prstDash val="solid"/>
          </a:ln>
          <a:effectLst/>
        </p:spPr>
        <p:txBody>
          <a:bodyPr lIns="33231" tIns="33231" rIns="33231" bIns="33231" rtlCol="0" anchor="t">
            <a:noAutofit/>
          </a:bodyPr>
          <a:lstStyle/>
          <a:p>
            <a:pPr marL="158265" lvl="2" indent="-158265">
              <a:lnSpc>
                <a:spcPts val="1292"/>
              </a:lnSpc>
              <a:spcAft>
                <a:spcPts val="554"/>
              </a:spcAft>
              <a:buFont typeface="Arial" panose="020B0604020202020204" pitchFamily="34" charset="0"/>
              <a:buChar char="•"/>
              <a:tabLst>
                <a:tab pos="334116" algn="l"/>
              </a:tabLst>
              <a:defRPr/>
            </a:pPr>
            <a:r>
              <a:rPr lang="en-US" altLang="ja-JP" sz="1015">
                <a:solidFill>
                  <a:srgbClr val="000000"/>
                </a:solidFill>
                <a:ea typeface="Yu Gothic UI" panose="020B0500000000000000" pitchFamily="50" charset="-128"/>
              </a:rPr>
              <a:t>2023</a:t>
            </a:r>
            <a:r>
              <a:rPr lang="ja-JP" altLang="en-US" sz="1015">
                <a:solidFill>
                  <a:srgbClr val="000000"/>
                </a:solidFill>
                <a:ea typeface="Yu Gothic UI" panose="020B0500000000000000" pitchFamily="50" charset="-128"/>
              </a:rPr>
              <a:t>年度～　システム開発開始​</a:t>
            </a:r>
          </a:p>
        </p:txBody>
      </p:sp>
      <p:grpSp>
        <p:nvGrpSpPr>
          <p:cNvPr id="4" name="グループ化 3">
            <a:extLst>
              <a:ext uri="{FF2B5EF4-FFF2-40B4-BE49-F238E27FC236}">
                <a16:creationId xmlns:a16="http://schemas.microsoft.com/office/drawing/2014/main" id="{11B9A14E-8C99-0298-ED42-F410F5B63152}"/>
              </a:ext>
            </a:extLst>
          </p:cNvPr>
          <p:cNvGrpSpPr/>
          <p:nvPr/>
        </p:nvGrpSpPr>
        <p:grpSpPr>
          <a:xfrm>
            <a:off x="326125" y="3066250"/>
            <a:ext cx="1635189" cy="243520"/>
            <a:chOff x="528309" y="3016181"/>
            <a:chExt cx="1635189" cy="243520"/>
          </a:xfrm>
        </p:grpSpPr>
        <p:sp>
          <p:nvSpPr>
            <p:cNvPr id="5" name="正方形/長方形 4">
              <a:extLst>
                <a:ext uri="{FF2B5EF4-FFF2-40B4-BE49-F238E27FC236}">
                  <a16:creationId xmlns:a16="http://schemas.microsoft.com/office/drawing/2014/main" id="{1AABEDCD-B462-B01B-740C-693385B95935}"/>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9" name="テキスト ボックス 8">
              <a:extLst>
                <a:ext uri="{FF2B5EF4-FFF2-40B4-BE49-F238E27FC236}">
                  <a16:creationId xmlns:a16="http://schemas.microsoft.com/office/drawing/2014/main" id="{9075CDD4-1C71-530C-9A1A-D8CEFD4727F3}"/>
                </a:ext>
              </a:extLst>
            </p:cNvPr>
            <p:cNvSpPr txBox="1"/>
            <p:nvPr/>
          </p:nvSpPr>
          <p:spPr>
            <a:xfrm>
              <a:off x="672705" y="3045608"/>
              <a:ext cx="1490793"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バックオフィス</a:t>
              </a:r>
              <a:r>
                <a:rPr kumimoji="1" lang="en-US" altLang="ja-JP" sz="1200" b="1" kern="0">
                  <a:solidFill>
                    <a:srgbClr val="000000"/>
                  </a:solidFill>
                  <a:latin typeface="Yu Gothic UI" panose="020B0500000000000000" pitchFamily="50" charset="-128"/>
                  <a:ea typeface="Yu Gothic UI" panose="020B0500000000000000" pitchFamily="50" charset="-128"/>
                </a:rPr>
                <a:t>DX</a:t>
              </a:r>
              <a:r>
                <a:rPr kumimoji="1" lang="ja-JP" altLang="en-US" sz="1200" b="1" kern="0">
                  <a:solidFill>
                    <a:srgbClr val="000000"/>
                  </a:solidFill>
                  <a:latin typeface="Yu Gothic UI" panose="020B0500000000000000" pitchFamily="50" charset="-128"/>
                  <a:ea typeface="Yu Gothic UI" panose="020B0500000000000000" pitchFamily="50" charset="-128"/>
                </a:rPr>
                <a:t>システム</a:t>
              </a:r>
              <a:endParaRPr kumimoji="1" lang="en-US" altLang="ja-JP" sz="1200" b="1" kern="0">
                <a:latin typeface="Yu Gothic UI" panose="020B0500000000000000" pitchFamily="50" charset="-128"/>
                <a:ea typeface="Yu Gothic UI" panose="020B0500000000000000" pitchFamily="50" charset="-128"/>
              </a:endParaRPr>
            </a:p>
          </p:txBody>
        </p:sp>
      </p:grpSp>
      <p:sp>
        <p:nvSpPr>
          <p:cNvPr id="10" name="正方形/長方形 15">
            <a:extLst>
              <a:ext uri="{FF2B5EF4-FFF2-40B4-BE49-F238E27FC236}">
                <a16:creationId xmlns:a16="http://schemas.microsoft.com/office/drawing/2014/main" id="{D8423DB9-7538-E52E-5A7D-A8FF2CC23736}"/>
              </a:ext>
            </a:extLst>
          </p:cNvPr>
          <p:cNvSpPr/>
          <p:nvPr/>
        </p:nvSpPr>
        <p:spPr>
          <a:xfrm>
            <a:off x="5442922" y="2898500"/>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fontAlgn="base">
              <a:spcBef>
                <a:spcPct val="0"/>
              </a:spcBef>
              <a:spcAft>
                <a:spcPct val="0"/>
              </a:spcAft>
              <a:defRPr/>
            </a:pPr>
            <a:r>
              <a:rPr kumimoji="1" lang="ja-JP" altLang="en-US" sz="1100" b="1" kern="0">
                <a:solidFill>
                  <a:schemeClr val="bg1"/>
                </a:solidFill>
                <a:latin typeface="Yu Gothic UI" panose="020B0500000000000000" pitchFamily="50" charset="-128"/>
                <a:ea typeface="Yu Gothic UI" panose="020B0500000000000000" pitchFamily="50" charset="-128"/>
              </a:rPr>
              <a:t>バックオフィス（内部管理業務）</a:t>
            </a:r>
            <a:r>
              <a:rPr kumimoji="1" lang="en-US" altLang="ja-JP" sz="1100" b="1" kern="0">
                <a:solidFill>
                  <a:schemeClr val="bg1"/>
                </a:solidFill>
                <a:latin typeface="Yu Gothic UI" panose="020B0500000000000000" pitchFamily="50" charset="-128"/>
                <a:ea typeface="Yu Gothic UI" panose="020B0500000000000000" pitchFamily="50" charset="-128"/>
              </a:rPr>
              <a:t>DX</a:t>
            </a:r>
            <a:r>
              <a:rPr kumimoji="1" lang="ja-JP" altLang="en-US" sz="1100" b="1" kern="0">
                <a:solidFill>
                  <a:schemeClr val="bg1"/>
                </a:solidFill>
                <a:latin typeface="Yu Gothic UI" panose="020B0500000000000000" pitchFamily="50" charset="-128"/>
                <a:ea typeface="Yu Gothic UI" panose="020B0500000000000000" pitchFamily="50" charset="-128"/>
              </a:rPr>
              <a:t>の実現​</a:t>
            </a:r>
          </a:p>
        </p:txBody>
      </p:sp>
      <p:sp>
        <p:nvSpPr>
          <p:cNvPr id="11" name="正方形/長方形 10">
            <a:extLst>
              <a:ext uri="{FF2B5EF4-FFF2-40B4-BE49-F238E27FC236}">
                <a16:creationId xmlns:a16="http://schemas.microsoft.com/office/drawing/2014/main" id="{11DA501A-37B1-6087-1E95-544E55765FB8}"/>
              </a:ext>
            </a:extLst>
          </p:cNvPr>
          <p:cNvSpPr/>
          <p:nvPr/>
        </p:nvSpPr>
        <p:spPr>
          <a:xfrm>
            <a:off x="432692" y="3315960"/>
            <a:ext cx="9139565" cy="258850"/>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Ｘｘｘｘをめざし、取組を進めています。</a:t>
            </a:r>
          </a:p>
        </p:txBody>
      </p:sp>
      <p:sp>
        <p:nvSpPr>
          <p:cNvPr id="14" name="テキスト ボックス 13">
            <a:extLst>
              <a:ext uri="{FF2B5EF4-FFF2-40B4-BE49-F238E27FC236}">
                <a16:creationId xmlns:a16="http://schemas.microsoft.com/office/drawing/2014/main" id="{A3207AB3-5129-5B9B-8F38-B585225FA9DA}"/>
              </a:ext>
            </a:extLst>
          </p:cNvPr>
          <p:cNvSpPr txBox="1"/>
          <p:nvPr/>
        </p:nvSpPr>
        <p:spPr>
          <a:xfrm>
            <a:off x="299175" y="3166892"/>
            <a:ext cx="9333991" cy="1458658"/>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endParaRPr lang="en-US" altLang="ja-JP" sz="1200">
              <a:solidFill>
                <a:srgbClr val="000000"/>
              </a:solidFill>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3388EFA0-ACD3-14D9-A56A-85314111CD5C}"/>
              </a:ext>
            </a:extLst>
          </p:cNvPr>
          <p:cNvSpPr txBox="1"/>
          <p:nvPr/>
        </p:nvSpPr>
        <p:spPr>
          <a:xfrm>
            <a:off x="299175" y="2880511"/>
            <a:ext cx="9333991" cy="286381"/>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b="0"/>
              <a:t>調達・契約業務の最適化</a:t>
            </a:r>
          </a:p>
        </p:txBody>
      </p:sp>
      <p:sp>
        <p:nvSpPr>
          <p:cNvPr id="16" name="正方形/長方形 15">
            <a:extLst>
              <a:ext uri="{FF2B5EF4-FFF2-40B4-BE49-F238E27FC236}">
                <a16:creationId xmlns:a16="http://schemas.microsoft.com/office/drawing/2014/main" id="{F3C5B33C-A493-97DB-9BF2-8DC94FFBBC76}"/>
              </a:ext>
            </a:extLst>
          </p:cNvPr>
          <p:cNvSpPr/>
          <p:nvPr/>
        </p:nvSpPr>
        <p:spPr>
          <a:xfrm>
            <a:off x="5161132" y="3614228"/>
            <a:ext cx="857519" cy="70817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grpSp>
        <p:nvGrpSpPr>
          <p:cNvPr id="23" name="グループ化 22">
            <a:extLst>
              <a:ext uri="{FF2B5EF4-FFF2-40B4-BE49-F238E27FC236}">
                <a16:creationId xmlns:a16="http://schemas.microsoft.com/office/drawing/2014/main" id="{BE8FFD96-3534-F0BC-F3BB-2C4497C2DB63}"/>
              </a:ext>
            </a:extLst>
          </p:cNvPr>
          <p:cNvGrpSpPr/>
          <p:nvPr/>
        </p:nvGrpSpPr>
        <p:grpSpPr>
          <a:xfrm>
            <a:off x="5011200" y="3276000"/>
            <a:ext cx="1664405" cy="243520"/>
            <a:chOff x="528309" y="3016181"/>
            <a:chExt cx="1664405" cy="243520"/>
          </a:xfrm>
        </p:grpSpPr>
        <p:sp>
          <p:nvSpPr>
            <p:cNvPr id="24" name="正方形/長方形 23">
              <a:extLst>
                <a:ext uri="{FF2B5EF4-FFF2-40B4-BE49-F238E27FC236}">
                  <a16:creationId xmlns:a16="http://schemas.microsoft.com/office/drawing/2014/main" id="{553AEDD1-C4BB-A36C-B6CF-20C16D968B7C}"/>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20243F12-8D36-0420-2FD6-AA92611C17BF}"/>
                </a:ext>
              </a:extLst>
            </p:cNvPr>
            <p:cNvSpPr txBox="1"/>
            <p:nvPr/>
          </p:nvSpPr>
          <p:spPr>
            <a:xfrm>
              <a:off x="674670" y="3035673"/>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33" name="テキスト ボックス 32">
            <a:extLst>
              <a:ext uri="{FF2B5EF4-FFF2-40B4-BE49-F238E27FC236}">
                <a16:creationId xmlns:a16="http://schemas.microsoft.com/office/drawing/2014/main" id="{7A37E12C-079D-98BF-B35D-A2F21FF6002F}"/>
              </a:ext>
            </a:extLst>
          </p:cNvPr>
          <p:cNvSpPr txBox="1"/>
          <p:nvPr/>
        </p:nvSpPr>
        <p:spPr>
          <a:xfrm>
            <a:off x="543625" y="3540018"/>
            <a:ext cx="4351972" cy="938719"/>
          </a:xfrm>
          <a:prstGeom prst="rect">
            <a:avLst/>
          </a:prstGeom>
          <a:noFill/>
        </p:spPr>
        <p:txBody>
          <a:bodyPr wrap="square" rtlCol="0">
            <a:spAutoFit/>
          </a:bodyPr>
          <a:lstStyle/>
          <a:p>
            <a:r>
              <a:rPr lang="ja-JP" altLang="en-US" sz="1100" b="0" i="0">
                <a:solidFill>
                  <a:srgbClr val="31333F"/>
                </a:solidFill>
                <a:effectLst/>
                <a:latin typeface="Yu Gothic UI" panose="020B0500000000000000" pitchFamily="50" charset="-128"/>
                <a:ea typeface="Yu Gothic UI" panose="020B0500000000000000" pitchFamily="50" charset="-128"/>
              </a:rPr>
              <a:t>入札事務の適正化と公正性・透明性・競争性の確保を担ってきた電子調達システムについて、技術・運用両面の硬直化等、長期利用に伴う課題を解消し、電子契約の導入、働き方改革につながる機能拡充を行い、新たなシステムとして再構築する。</a:t>
            </a:r>
          </a:p>
          <a:p>
            <a:r>
              <a:rPr lang="ja-JP" altLang="en-US" sz="1100" b="0" i="0">
                <a:solidFill>
                  <a:srgbClr val="31333F"/>
                </a:solidFill>
                <a:effectLst/>
                <a:latin typeface="Yu Gothic UI" panose="020B0500000000000000" pitchFamily="50" charset="-128"/>
                <a:ea typeface="Yu Gothic UI" panose="020B0500000000000000" pitchFamily="50" charset="-128"/>
              </a:rPr>
              <a:t>これにより、職員・事業者双方の業務効率化、付加価値の創造を図る。</a:t>
            </a:r>
          </a:p>
        </p:txBody>
      </p:sp>
      <p:grpSp>
        <p:nvGrpSpPr>
          <p:cNvPr id="39" name="グループ化 38">
            <a:extLst>
              <a:ext uri="{FF2B5EF4-FFF2-40B4-BE49-F238E27FC236}">
                <a16:creationId xmlns:a16="http://schemas.microsoft.com/office/drawing/2014/main" id="{65DB4E48-29D6-3A7A-F92D-01C65CB6F433}"/>
              </a:ext>
            </a:extLst>
          </p:cNvPr>
          <p:cNvGrpSpPr/>
          <p:nvPr/>
        </p:nvGrpSpPr>
        <p:grpSpPr>
          <a:xfrm>
            <a:off x="490324" y="3247729"/>
            <a:ext cx="1179936" cy="243520"/>
            <a:chOff x="528309" y="3016181"/>
            <a:chExt cx="1179936" cy="243520"/>
          </a:xfrm>
        </p:grpSpPr>
        <p:sp>
          <p:nvSpPr>
            <p:cNvPr id="40" name="正方形/長方形 39">
              <a:extLst>
                <a:ext uri="{FF2B5EF4-FFF2-40B4-BE49-F238E27FC236}">
                  <a16:creationId xmlns:a16="http://schemas.microsoft.com/office/drawing/2014/main" id="{9D870B81-67DA-40E5-CE96-FEE5728D1EA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8D40F765-74A6-3442-EB8B-8CAE26D20602}"/>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45" name="テキスト ボックス 44">
            <a:extLst>
              <a:ext uri="{FF2B5EF4-FFF2-40B4-BE49-F238E27FC236}">
                <a16:creationId xmlns:a16="http://schemas.microsoft.com/office/drawing/2014/main" id="{D934D66D-DBDA-2F82-CB7A-1627C085E273}"/>
              </a:ext>
            </a:extLst>
          </p:cNvPr>
          <p:cNvSpPr txBox="1"/>
          <p:nvPr/>
        </p:nvSpPr>
        <p:spPr>
          <a:xfrm>
            <a:off x="6168377" y="3845770"/>
            <a:ext cx="3475836" cy="600164"/>
          </a:xfrm>
          <a:prstGeom prst="rect">
            <a:avLst/>
          </a:prstGeom>
          <a:noFill/>
        </p:spPr>
        <p:txBody>
          <a:bodyPr wrap="square" rtlCol="0">
            <a:spAutoFit/>
          </a:bodyPr>
          <a:lstStyle/>
          <a:p>
            <a:r>
              <a:rPr lang="en-US" altLang="ja-JP" sz="1100">
                <a:solidFill>
                  <a:srgbClr val="000000"/>
                </a:solidFill>
                <a:ea typeface="Yu Gothic UI" panose="020B0500000000000000" pitchFamily="50" charset="-128"/>
              </a:rPr>
              <a:t>2024</a:t>
            </a:r>
            <a:r>
              <a:rPr lang="ja-JP" altLang="en-US" sz="1100">
                <a:solidFill>
                  <a:srgbClr val="000000"/>
                </a:solidFill>
                <a:ea typeface="Yu Gothic UI" panose="020B0500000000000000" pitchFamily="50" charset="-128"/>
              </a:rPr>
              <a:t>年度：システム再構築・開発</a:t>
            </a:r>
            <a:endParaRPr lang="en-US" altLang="ja-JP" sz="1100">
              <a:solidFill>
                <a:srgbClr val="000000"/>
              </a:solidFill>
              <a:ea typeface="Yu Gothic UI" panose="020B0500000000000000" pitchFamily="50" charset="-128"/>
            </a:endParaRPr>
          </a:p>
          <a:p>
            <a:r>
              <a:rPr lang="en-US" altLang="ja-JP" sz="1100">
                <a:solidFill>
                  <a:srgbClr val="000000"/>
                </a:solidFill>
                <a:ea typeface="Yu Gothic UI" panose="020B0500000000000000" pitchFamily="50" charset="-128"/>
              </a:rPr>
              <a:t>2025</a:t>
            </a:r>
            <a:r>
              <a:rPr lang="ja-JP" altLang="en-US" sz="1100">
                <a:solidFill>
                  <a:srgbClr val="000000"/>
                </a:solidFill>
                <a:ea typeface="Yu Gothic UI" panose="020B0500000000000000" pitchFamily="50" charset="-128"/>
              </a:rPr>
              <a:t>年度：システム再構築・開発</a:t>
            </a:r>
            <a:endParaRPr lang="en-US" altLang="ja-JP" sz="1100">
              <a:solidFill>
                <a:srgbClr val="000000"/>
              </a:solidFill>
              <a:ea typeface="Yu Gothic UI" panose="020B0500000000000000" pitchFamily="50" charset="-128"/>
            </a:endParaRPr>
          </a:p>
          <a:p>
            <a:pPr lvl="0" algn="l">
              <a:lnSpc>
                <a:spcPct val="100000"/>
              </a:lnSpc>
              <a:spcBef>
                <a:spcPts val="0"/>
              </a:spcBef>
              <a:spcAft>
                <a:spcPts val="0"/>
              </a:spcAft>
              <a:buNone/>
            </a:pPr>
            <a:r>
              <a:rPr lang="en-US" altLang="ja-JP" sz="1100">
                <a:solidFill>
                  <a:srgbClr val="000000"/>
                </a:solidFill>
                <a:ea typeface="Yu Gothic UI" panose="020B0500000000000000" pitchFamily="50" charset="-128"/>
              </a:rPr>
              <a:t>2026</a:t>
            </a:r>
            <a:r>
              <a:rPr lang="ja-JP" altLang="en-US" sz="1100">
                <a:solidFill>
                  <a:srgbClr val="000000"/>
                </a:solidFill>
                <a:ea typeface="Yu Gothic UI" panose="020B0500000000000000" pitchFamily="50" charset="-128"/>
              </a:rPr>
              <a:t>年度：システム再構築・開発、一部運用開始</a:t>
            </a:r>
            <a:endParaRPr lang="en-US" altLang="ja-JP" sz="1100">
              <a:solidFill>
                <a:srgbClr val="000000"/>
              </a:solidFill>
              <a:ea typeface="Yu Gothic UI" panose="020B0500000000000000" pitchFamily="50" charset="-128"/>
            </a:endParaRPr>
          </a:p>
        </p:txBody>
      </p:sp>
      <p:sp>
        <p:nvSpPr>
          <p:cNvPr id="48" name="テキスト ボックス 47">
            <a:extLst>
              <a:ext uri="{FF2B5EF4-FFF2-40B4-BE49-F238E27FC236}">
                <a16:creationId xmlns:a16="http://schemas.microsoft.com/office/drawing/2014/main" id="{E9ED39E3-0E87-ADC3-1FBB-4E5E3CAC1C11}"/>
              </a:ext>
            </a:extLst>
          </p:cNvPr>
          <p:cNvSpPr txBox="1"/>
          <p:nvPr/>
        </p:nvSpPr>
        <p:spPr>
          <a:xfrm>
            <a:off x="6130860" y="3481306"/>
            <a:ext cx="3323946" cy="360001"/>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spcAft>
                <a:spcPts val="600"/>
              </a:spcAft>
              <a:tabLst>
                <a:tab pos="361950" algn="l"/>
              </a:tabLst>
              <a:defRPr/>
            </a:pPr>
            <a:r>
              <a:rPr lang="en-US" altLang="ja-JP" sz="1100" b="1">
                <a:solidFill>
                  <a:srgbClr val="000000"/>
                </a:solidFill>
                <a:latin typeface="+mn-ea"/>
              </a:rPr>
              <a:t>2026</a:t>
            </a:r>
            <a:r>
              <a:rPr lang="ja-JP" altLang="en-US" sz="1100" b="1">
                <a:solidFill>
                  <a:srgbClr val="000000"/>
                </a:solidFill>
                <a:ea typeface="Yu Gothic UI" panose="020B0500000000000000" pitchFamily="50" charset="-128"/>
              </a:rPr>
              <a:t>年度に調達・契約システムの一部が運用開始</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していること。</a:t>
            </a:r>
          </a:p>
        </p:txBody>
      </p:sp>
      <p:sp>
        <p:nvSpPr>
          <p:cNvPr id="7" name="テキスト ボックス 6">
            <a:extLst>
              <a:ext uri="{FF2B5EF4-FFF2-40B4-BE49-F238E27FC236}">
                <a16:creationId xmlns:a16="http://schemas.microsoft.com/office/drawing/2014/main" id="{C6F80036-C615-FFBE-3109-DAEA1FBAE7CE}"/>
              </a:ext>
            </a:extLst>
          </p:cNvPr>
          <p:cNvSpPr txBox="1"/>
          <p:nvPr/>
        </p:nvSpPr>
        <p:spPr>
          <a:xfrm>
            <a:off x="6130860" y="5273059"/>
            <a:ext cx="3513353" cy="360001"/>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spcAft>
                <a:spcPts val="600"/>
              </a:spcAft>
              <a:tabLst>
                <a:tab pos="361950" algn="l"/>
              </a:tabLst>
              <a:defRPr/>
            </a:pPr>
            <a:r>
              <a:rPr lang="en-US" altLang="ja-JP" sz="1100" b="1">
                <a:solidFill>
                  <a:srgbClr val="000000"/>
                </a:solidFill>
                <a:latin typeface="+mn-ea"/>
              </a:rPr>
              <a:t>2027</a:t>
            </a:r>
            <a:r>
              <a:rPr lang="ja-JP" altLang="en-US" sz="1100" b="1">
                <a:solidFill>
                  <a:srgbClr val="000000"/>
                </a:solidFill>
                <a:ea typeface="Yu Gothic UI" panose="020B0500000000000000" pitchFamily="50" charset="-128"/>
              </a:rPr>
              <a:t>年度に財務会計システムの再構築が完了し、</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リリースされていること。</a:t>
            </a:r>
          </a:p>
        </p:txBody>
      </p:sp>
      <p:sp>
        <p:nvSpPr>
          <p:cNvPr id="43" name="正方形/長方形 15">
            <a:extLst>
              <a:ext uri="{FF2B5EF4-FFF2-40B4-BE49-F238E27FC236}">
                <a16:creationId xmlns:a16="http://schemas.microsoft.com/office/drawing/2014/main" id="{47269C88-4BA2-3B37-162D-0BEEA61084E8}"/>
              </a:ext>
            </a:extLst>
          </p:cNvPr>
          <p:cNvSpPr/>
          <p:nvPr/>
        </p:nvSpPr>
        <p:spPr>
          <a:xfrm>
            <a:off x="5463093"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algn="ctr" fontAlgn="base">
              <a:spcBef>
                <a:spcPct val="0"/>
              </a:spcBef>
              <a:spcAft>
                <a:spcPct val="0"/>
              </a:spcAft>
              <a:defRPr/>
            </a:pPr>
            <a:r>
              <a:rPr kumimoji="1" lang="ja-JP" altLang="en-US" sz="1100" b="1" kern="0">
                <a:solidFill>
                  <a:schemeClr val="bg1"/>
                </a:solidFill>
                <a:latin typeface="Yu Gothic UI" panose="020B0500000000000000" pitchFamily="50" charset="-128"/>
                <a:ea typeface="Yu Gothic UI" panose="020B0500000000000000" pitchFamily="50" charset="-128"/>
              </a:rPr>
              <a:t>バックオフィス（内部管理業務）</a:t>
            </a:r>
            <a:r>
              <a:rPr kumimoji="1" lang="en-US" altLang="ja-JP" sz="1100" b="1" kern="0">
                <a:solidFill>
                  <a:schemeClr val="bg1"/>
                </a:solidFill>
                <a:latin typeface="Yu Gothic UI" panose="020B0500000000000000" pitchFamily="50" charset="-128"/>
                <a:ea typeface="Yu Gothic UI" panose="020B0500000000000000" pitchFamily="50" charset="-128"/>
              </a:rPr>
              <a:t>DX</a:t>
            </a:r>
            <a:r>
              <a:rPr kumimoji="1" lang="ja-JP" altLang="en-US" sz="1100" b="1" kern="0">
                <a:solidFill>
                  <a:schemeClr val="bg1"/>
                </a:solidFill>
                <a:latin typeface="Yu Gothic UI" panose="020B0500000000000000" pitchFamily="50" charset="-128"/>
                <a:ea typeface="Yu Gothic UI" panose="020B0500000000000000" pitchFamily="50" charset="-128"/>
              </a:rPr>
              <a:t>の実現​</a:t>
            </a:r>
          </a:p>
        </p:txBody>
      </p:sp>
      <p:sp>
        <p:nvSpPr>
          <p:cNvPr id="44" name="正方形/長方形 15">
            <a:extLst>
              <a:ext uri="{FF2B5EF4-FFF2-40B4-BE49-F238E27FC236}">
                <a16:creationId xmlns:a16="http://schemas.microsoft.com/office/drawing/2014/main" id="{CFE9AF70-3378-DB94-1951-577FCADCA135}"/>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行政</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50" name="テキスト ボックス 49">
            <a:extLst>
              <a:ext uri="{FF2B5EF4-FFF2-40B4-BE49-F238E27FC236}">
                <a16:creationId xmlns:a16="http://schemas.microsoft.com/office/drawing/2014/main" id="{5E4462C8-F2C9-10F2-9F59-B06001D3CC5F}"/>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バックオフィス</a:t>
            </a:r>
            <a:r>
              <a:rPr lang="en-US" altLang="ja-JP" sz="2000" b="1">
                <a:solidFill>
                  <a:srgbClr val="AF1932"/>
                </a:solidFill>
                <a:latin typeface="+mn-ea"/>
              </a:rPr>
              <a:t>DX</a:t>
            </a:r>
            <a:r>
              <a:rPr kumimoji="1" lang="ja-JP" altLang="en-US" sz="2000" b="1" kern="0">
                <a:solidFill>
                  <a:srgbClr val="AF1932"/>
                </a:solidFill>
                <a:latin typeface="Yu Gothic UI" panose="020B0500000000000000" pitchFamily="50" charset="-128"/>
                <a:ea typeface="Yu Gothic UI" panose="020B0500000000000000" pitchFamily="50" charset="-128"/>
              </a:rPr>
              <a:t>による取組</a:t>
            </a:r>
            <a:endParaRPr lang="ja-JP" altLang="en-US" sz="2000" b="1">
              <a:solidFill>
                <a:srgbClr val="AF1932"/>
              </a:solidFill>
              <a:ea typeface="Yu Gothic UI" panose="020B0500000000000000" pitchFamily="50" charset="-128"/>
            </a:endParaRPr>
          </a:p>
        </p:txBody>
      </p:sp>
      <p:sp>
        <p:nvSpPr>
          <p:cNvPr id="13" name="スライド番号プレースホルダー 2">
            <a:extLst>
              <a:ext uri="{FF2B5EF4-FFF2-40B4-BE49-F238E27FC236}">
                <a16:creationId xmlns:a16="http://schemas.microsoft.com/office/drawing/2014/main" id="{CB075561-0AB2-EC1D-2FC6-3813710AF8CC}"/>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t>80</a:t>
            </a:fld>
            <a:endParaRPr kumimoji="1" lang="en-GB"/>
          </a:p>
        </p:txBody>
      </p:sp>
    </p:spTree>
    <p:extLst>
      <p:ext uri="{BB962C8B-B14F-4D97-AF65-F5344CB8AC3E}">
        <p14:creationId xmlns:p14="http://schemas.microsoft.com/office/powerpoint/2010/main" val="1995601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35B77EE-2374-9935-0630-53D0371F39C7}"/>
              </a:ext>
            </a:extLst>
          </p:cNvPr>
          <p:cNvSpPr/>
          <p:nvPr/>
        </p:nvSpPr>
        <p:spPr>
          <a:xfrm>
            <a:off x="3140095" y="945742"/>
            <a:ext cx="162000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3" name="正方形/長方形 42">
            <a:extLst>
              <a:ext uri="{FF2B5EF4-FFF2-40B4-BE49-F238E27FC236}">
                <a16:creationId xmlns:a16="http://schemas.microsoft.com/office/drawing/2014/main" id="{9CFAD2AE-050F-33B1-47C1-36D82B38F8CB}"/>
              </a:ext>
            </a:extLst>
          </p:cNvPr>
          <p:cNvSpPr/>
          <p:nvPr/>
        </p:nvSpPr>
        <p:spPr>
          <a:xfrm>
            <a:off x="1511179" y="945742"/>
            <a:ext cx="162000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4" name="正方形/長方形 43">
            <a:extLst>
              <a:ext uri="{FF2B5EF4-FFF2-40B4-BE49-F238E27FC236}">
                <a16:creationId xmlns:a16="http://schemas.microsoft.com/office/drawing/2014/main" id="{F0B5E430-8E45-335F-E865-EB9EBACEAD22}"/>
              </a:ext>
            </a:extLst>
          </p:cNvPr>
          <p:cNvSpPr/>
          <p:nvPr/>
        </p:nvSpPr>
        <p:spPr>
          <a:xfrm>
            <a:off x="4713833" y="945742"/>
            <a:ext cx="162000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9" name="テキスト ボックス 48">
            <a:extLst>
              <a:ext uri="{FF2B5EF4-FFF2-40B4-BE49-F238E27FC236}">
                <a16:creationId xmlns:a16="http://schemas.microsoft.com/office/drawing/2014/main" id="{C1CDD539-1375-D423-1886-3025BD8C3B21}"/>
              </a:ext>
            </a:extLst>
          </p:cNvPr>
          <p:cNvSpPr txBox="1"/>
          <p:nvPr/>
        </p:nvSpPr>
        <p:spPr>
          <a:xfrm>
            <a:off x="476926" y="1679634"/>
            <a:ext cx="972000" cy="756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グランドデザイン</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実行</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0" name="ホームベース 30">
            <a:extLst>
              <a:ext uri="{FF2B5EF4-FFF2-40B4-BE49-F238E27FC236}">
                <a16:creationId xmlns:a16="http://schemas.microsoft.com/office/drawing/2014/main" id="{9A731B1B-C732-3194-CA30-66B027485BA5}"/>
              </a:ext>
            </a:extLst>
          </p:cNvPr>
          <p:cNvSpPr/>
          <p:nvPr/>
        </p:nvSpPr>
        <p:spPr>
          <a:xfrm>
            <a:off x="1511179" y="1255752"/>
            <a:ext cx="833161"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現状分析</a:t>
            </a:r>
            <a:endParaRPr kumimoji="1" lang="en-US" altLang="ja-JP" sz="10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フェーズ</a:t>
            </a:r>
          </a:p>
        </p:txBody>
      </p:sp>
      <p:sp>
        <p:nvSpPr>
          <p:cNvPr id="51" name="正方形/長方形 50">
            <a:extLst>
              <a:ext uri="{FF2B5EF4-FFF2-40B4-BE49-F238E27FC236}">
                <a16:creationId xmlns:a16="http://schemas.microsoft.com/office/drawing/2014/main" id="{2799E51F-2B19-8BEC-F12C-6246180A26AD}"/>
              </a:ext>
            </a:extLst>
          </p:cNvPr>
          <p:cNvSpPr/>
          <p:nvPr/>
        </p:nvSpPr>
        <p:spPr>
          <a:xfrm>
            <a:off x="6287571" y="945742"/>
            <a:ext cx="162000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2" name="ホームベース 30">
            <a:extLst>
              <a:ext uri="{FF2B5EF4-FFF2-40B4-BE49-F238E27FC236}">
                <a16:creationId xmlns:a16="http://schemas.microsoft.com/office/drawing/2014/main" id="{9F912C26-D27E-0B56-2C67-5E524FDB3016}"/>
              </a:ext>
            </a:extLst>
          </p:cNvPr>
          <p:cNvSpPr/>
          <p:nvPr/>
        </p:nvSpPr>
        <p:spPr>
          <a:xfrm>
            <a:off x="2496061" y="1255752"/>
            <a:ext cx="145763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業務設計フェーズ</a:t>
            </a:r>
          </a:p>
        </p:txBody>
      </p:sp>
      <p:sp>
        <p:nvSpPr>
          <p:cNvPr id="53" name="ホームベース 30">
            <a:extLst>
              <a:ext uri="{FF2B5EF4-FFF2-40B4-BE49-F238E27FC236}">
                <a16:creationId xmlns:a16="http://schemas.microsoft.com/office/drawing/2014/main" id="{A586E2D9-C504-5D8C-B9F3-26C7068D5A15}"/>
              </a:ext>
            </a:extLst>
          </p:cNvPr>
          <p:cNvSpPr/>
          <p:nvPr/>
        </p:nvSpPr>
        <p:spPr>
          <a:xfrm>
            <a:off x="4050234" y="1255752"/>
            <a:ext cx="1693618"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開発フェーズ</a:t>
            </a:r>
          </a:p>
        </p:txBody>
      </p:sp>
      <p:sp>
        <p:nvSpPr>
          <p:cNvPr id="54" name="ホームベース 30">
            <a:extLst>
              <a:ext uri="{FF2B5EF4-FFF2-40B4-BE49-F238E27FC236}">
                <a16:creationId xmlns:a16="http://schemas.microsoft.com/office/drawing/2014/main" id="{59B20AA5-941B-2DE0-1EB8-5E73CC080AD8}"/>
              </a:ext>
            </a:extLst>
          </p:cNvPr>
          <p:cNvSpPr/>
          <p:nvPr/>
        </p:nvSpPr>
        <p:spPr>
          <a:xfrm>
            <a:off x="5840395" y="1255752"/>
            <a:ext cx="149256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移行フェーズ</a:t>
            </a:r>
          </a:p>
        </p:txBody>
      </p:sp>
      <p:sp>
        <p:nvSpPr>
          <p:cNvPr id="55" name="ホームベース 30">
            <a:extLst>
              <a:ext uri="{FF2B5EF4-FFF2-40B4-BE49-F238E27FC236}">
                <a16:creationId xmlns:a16="http://schemas.microsoft.com/office/drawing/2014/main" id="{0926F01B-0414-1D15-3227-FEF50A3846B3}"/>
              </a:ext>
            </a:extLst>
          </p:cNvPr>
          <p:cNvSpPr/>
          <p:nvPr/>
        </p:nvSpPr>
        <p:spPr>
          <a:xfrm>
            <a:off x="7429498" y="1255752"/>
            <a:ext cx="2051811"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運用フェーズ</a:t>
            </a:r>
          </a:p>
        </p:txBody>
      </p:sp>
      <p:sp>
        <p:nvSpPr>
          <p:cNvPr id="56" name="正方形/長方形 55">
            <a:extLst>
              <a:ext uri="{FF2B5EF4-FFF2-40B4-BE49-F238E27FC236}">
                <a16:creationId xmlns:a16="http://schemas.microsoft.com/office/drawing/2014/main" id="{8E6FD6A2-81DE-68B5-6D41-8048A8E2BED1}"/>
              </a:ext>
            </a:extLst>
          </p:cNvPr>
          <p:cNvSpPr/>
          <p:nvPr/>
        </p:nvSpPr>
        <p:spPr>
          <a:xfrm>
            <a:off x="7861310" y="945742"/>
            <a:ext cx="162000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2028</a:t>
            </a:r>
            <a:r>
              <a:rPr kumimoji="1" lang="ja-JP" altLang="en-US" sz="1050" b="1" kern="0">
                <a:solidFill>
                  <a:srgbClr val="FFFFFF"/>
                </a:solidFill>
                <a:latin typeface="Yu Gothic UI" panose="020B0500000000000000" pitchFamily="50" charset="-128"/>
                <a:ea typeface="Yu Gothic UI" panose="020B0500000000000000" pitchFamily="50" charset="-128"/>
              </a:rPr>
              <a:t>～</a:t>
            </a:r>
            <a:r>
              <a:rPr kumimoji="1" lang="en-US" altLang="ja-JP" sz="1050" b="1" kern="0">
                <a:solidFill>
                  <a:srgbClr val="FFFFFF"/>
                </a:solidFill>
                <a:latin typeface="Yu Gothic UI" panose="020B0500000000000000" pitchFamily="50" charset="-128"/>
                <a:ea typeface="Yu Gothic UI" panose="020B0500000000000000" pitchFamily="50" charset="-128"/>
              </a:rPr>
              <a:t>2030</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7" name="テキスト ボックス 56">
            <a:extLst>
              <a:ext uri="{FF2B5EF4-FFF2-40B4-BE49-F238E27FC236}">
                <a16:creationId xmlns:a16="http://schemas.microsoft.com/office/drawing/2014/main" id="{48B588B1-E599-62F7-3673-0A7E6DB4F95D}"/>
              </a:ext>
            </a:extLst>
          </p:cNvPr>
          <p:cNvSpPr txBox="1"/>
          <p:nvPr/>
        </p:nvSpPr>
        <p:spPr>
          <a:xfrm>
            <a:off x="476926" y="2492986"/>
            <a:ext cx="972000" cy="50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バックオフィス</a:t>
            </a:r>
            <a:r>
              <a:rPr kumimoji="1" lang="en-US" altLang="ja-JP" sz="1000" b="1">
                <a:solidFill>
                  <a:srgbClr val="FFFFFF"/>
                </a:solidFill>
                <a:latin typeface="Yu Gothic UI" panose="020B0500000000000000" pitchFamily="50" charset="-128"/>
                <a:ea typeface="Yu Gothic UI" panose="020B0500000000000000" pitchFamily="50" charset="-128"/>
              </a:rPr>
              <a:t>DX</a:t>
            </a:r>
            <a:r>
              <a:rPr kumimoji="1" lang="ja-JP" altLang="en-US" sz="1000" b="1">
                <a:solidFill>
                  <a:srgbClr val="FFFFFF"/>
                </a:solidFill>
                <a:latin typeface="Yu Gothic UI" panose="020B0500000000000000" pitchFamily="50" charset="-128"/>
                <a:ea typeface="Yu Gothic UI" panose="020B0500000000000000" pitchFamily="50" charset="-128"/>
              </a:rPr>
              <a:t>を実現させるシステム基盤の導入</a:t>
            </a:r>
          </a:p>
        </p:txBody>
      </p:sp>
      <p:sp>
        <p:nvSpPr>
          <p:cNvPr id="58" name="テキスト ボックス 57">
            <a:extLst>
              <a:ext uri="{FF2B5EF4-FFF2-40B4-BE49-F238E27FC236}">
                <a16:creationId xmlns:a16="http://schemas.microsoft.com/office/drawing/2014/main" id="{9F75AA74-1A5F-B2B6-E602-21EE3E4DB3E8}"/>
              </a:ext>
            </a:extLst>
          </p:cNvPr>
          <p:cNvSpPr txBox="1"/>
          <p:nvPr/>
        </p:nvSpPr>
        <p:spPr>
          <a:xfrm>
            <a:off x="476926" y="3051264"/>
            <a:ext cx="972000" cy="756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公文書管理業務の最適化</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9" name="テキスト ボックス 58">
            <a:extLst>
              <a:ext uri="{FF2B5EF4-FFF2-40B4-BE49-F238E27FC236}">
                <a16:creationId xmlns:a16="http://schemas.microsoft.com/office/drawing/2014/main" id="{3FECFB86-AC8A-96AC-1C70-FFFA33B64918}"/>
              </a:ext>
            </a:extLst>
          </p:cNvPr>
          <p:cNvSpPr txBox="1"/>
          <p:nvPr/>
        </p:nvSpPr>
        <p:spPr>
          <a:xfrm>
            <a:off x="476926" y="3860074"/>
            <a:ext cx="972000" cy="756000"/>
          </a:xfrm>
          <a:prstGeom prst="rect">
            <a:avLst/>
          </a:prstGeom>
          <a:solidFill>
            <a:srgbClr val="AF1932"/>
          </a:solidFill>
        </p:spPr>
        <p:txBody>
          <a:bodyPr wrap="square" lIns="0" tIns="0" rIns="0" bIns="0" rtlCol="0" anchor="ctr" anchorCtr="0">
            <a:noAutofit/>
          </a:bodyPr>
          <a:lstStyle/>
          <a:p>
            <a:pPr algn="ctr"/>
            <a:r>
              <a:rPr lang="ja-JP" altLang="en-US" sz="1000" b="1">
                <a:solidFill>
                  <a:schemeClr val="bg1"/>
                </a:solidFill>
              </a:rPr>
              <a:t>人事給与等</a:t>
            </a:r>
            <a:endParaRPr lang="en-US" altLang="ja-JP" sz="1000" b="1">
              <a:solidFill>
                <a:schemeClr val="bg1"/>
              </a:solidFill>
            </a:endParaRPr>
          </a:p>
          <a:p>
            <a:pPr algn="ctr"/>
            <a:r>
              <a:rPr lang="ja-JP" altLang="en-US" sz="1000" b="1">
                <a:solidFill>
                  <a:schemeClr val="bg1"/>
                </a:solidFill>
              </a:rPr>
              <a:t>関係業務の</a:t>
            </a:r>
            <a:endParaRPr lang="en-US" altLang="ja-JP" sz="1000" b="1">
              <a:solidFill>
                <a:schemeClr val="bg1"/>
              </a:solidFill>
            </a:endParaRPr>
          </a:p>
          <a:p>
            <a:pPr algn="ctr"/>
            <a:r>
              <a:rPr lang="ja-JP" altLang="en-US" sz="1000" b="1">
                <a:solidFill>
                  <a:schemeClr val="bg1"/>
                </a:solidFill>
              </a:rPr>
              <a:t>最適化</a:t>
            </a:r>
          </a:p>
        </p:txBody>
      </p:sp>
      <p:sp>
        <p:nvSpPr>
          <p:cNvPr id="60" name="テキスト ボックス 59">
            <a:extLst>
              <a:ext uri="{FF2B5EF4-FFF2-40B4-BE49-F238E27FC236}">
                <a16:creationId xmlns:a16="http://schemas.microsoft.com/office/drawing/2014/main" id="{4A0B44A8-B039-EC14-C92C-2C4113C32DCA}"/>
              </a:ext>
            </a:extLst>
          </p:cNvPr>
          <p:cNvSpPr txBox="1"/>
          <p:nvPr/>
        </p:nvSpPr>
        <p:spPr>
          <a:xfrm>
            <a:off x="476926" y="4668562"/>
            <a:ext cx="972000" cy="504000"/>
          </a:xfrm>
          <a:prstGeom prst="rect">
            <a:avLst/>
          </a:prstGeom>
          <a:solidFill>
            <a:srgbClr val="AF1932"/>
          </a:solidFill>
        </p:spPr>
        <p:txBody>
          <a:bodyPr wrap="square" lIns="0" tIns="0" rIns="0" bIns="0" rtlCol="0" anchor="ctr" anchorCtr="0">
            <a:noAutofit/>
          </a:bodyPr>
          <a:lstStyle/>
          <a:p>
            <a:pPr algn="ctr"/>
            <a:r>
              <a:rPr lang="ja-JP" altLang="en-US" sz="1000" b="1">
                <a:solidFill>
                  <a:schemeClr val="bg1"/>
                </a:solidFill>
              </a:rPr>
              <a:t>予算編成業務の最適化</a:t>
            </a:r>
          </a:p>
        </p:txBody>
      </p:sp>
      <p:sp>
        <p:nvSpPr>
          <p:cNvPr id="61" name="テキスト ボックス 60">
            <a:extLst>
              <a:ext uri="{FF2B5EF4-FFF2-40B4-BE49-F238E27FC236}">
                <a16:creationId xmlns:a16="http://schemas.microsoft.com/office/drawing/2014/main" id="{DAEBE530-1548-C18E-5249-C812F27DD67A}"/>
              </a:ext>
            </a:extLst>
          </p:cNvPr>
          <p:cNvSpPr txBox="1"/>
          <p:nvPr/>
        </p:nvSpPr>
        <p:spPr>
          <a:xfrm>
            <a:off x="476926" y="5237631"/>
            <a:ext cx="972000" cy="504000"/>
          </a:xfrm>
          <a:prstGeom prst="rect">
            <a:avLst/>
          </a:prstGeom>
          <a:solidFill>
            <a:srgbClr val="AF1932"/>
          </a:solidFill>
        </p:spPr>
        <p:txBody>
          <a:bodyPr wrap="square" lIns="0" tIns="0" rIns="0" bIns="0" rtlCol="0" anchor="ctr" anchorCtr="0">
            <a:noAutofit/>
          </a:bodyPr>
          <a:lstStyle/>
          <a:p>
            <a:pPr algn="ctr"/>
            <a:r>
              <a:rPr lang="ja-JP" altLang="en-US" sz="1000" b="1">
                <a:solidFill>
                  <a:schemeClr val="bg1"/>
                </a:solidFill>
              </a:rPr>
              <a:t>調達・契約業務の最適化</a:t>
            </a:r>
          </a:p>
        </p:txBody>
      </p:sp>
      <p:sp>
        <p:nvSpPr>
          <p:cNvPr id="62" name="テキスト ボックス 61">
            <a:extLst>
              <a:ext uri="{FF2B5EF4-FFF2-40B4-BE49-F238E27FC236}">
                <a16:creationId xmlns:a16="http://schemas.microsoft.com/office/drawing/2014/main" id="{836A4E39-A9C3-88BC-7CB9-6BBCCE5EC4A2}"/>
              </a:ext>
            </a:extLst>
          </p:cNvPr>
          <p:cNvSpPr txBox="1"/>
          <p:nvPr/>
        </p:nvSpPr>
        <p:spPr>
          <a:xfrm>
            <a:off x="476926" y="5799820"/>
            <a:ext cx="972000" cy="756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財務会計業務の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最適化</a:t>
            </a:r>
          </a:p>
        </p:txBody>
      </p:sp>
      <p:sp>
        <p:nvSpPr>
          <p:cNvPr id="63" name="ホームベース 30">
            <a:extLst>
              <a:ext uri="{FF2B5EF4-FFF2-40B4-BE49-F238E27FC236}">
                <a16:creationId xmlns:a16="http://schemas.microsoft.com/office/drawing/2014/main" id="{C8F350FE-CDA5-58D4-041A-E2746B4BE4C7}"/>
              </a:ext>
            </a:extLst>
          </p:cNvPr>
          <p:cNvSpPr/>
          <p:nvPr/>
        </p:nvSpPr>
        <p:spPr>
          <a:xfrm>
            <a:off x="1511179" y="1679634"/>
            <a:ext cx="833161"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en-US" altLang="ja-JP" sz="1000">
                <a:solidFill>
                  <a:srgbClr val="000000"/>
                </a:solidFill>
                <a:latin typeface="Yu Gothic UI" panose="020B0500000000000000" pitchFamily="50" charset="-128"/>
                <a:ea typeface="Yu Gothic UI" panose="020B0500000000000000" pitchFamily="50" charset="-128"/>
              </a:rPr>
              <a:t>BPR</a:t>
            </a:r>
            <a:r>
              <a:rPr kumimoji="1" lang="ja-JP" altLang="en-US" sz="1000">
                <a:solidFill>
                  <a:srgbClr val="000000"/>
                </a:solidFill>
                <a:latin typeface="Yu Gothic UI" panose="020B0500000000000000" pitchFamily="50" charset="-128"/>
                <a:ea typeface="Yu Gothic UI" panose="020B0500000000000000" pitchFamily="50" charset="-128"/>
              </a:rPr>
              <a:t>検討</a:t>
            </a:r>
            <a:endParaRPr kumimoji="1" lang="en-US" altLang="ja-JP" sz="1000">
              <a:solidFill>
                <a:srgbClr val="000000"/>
              </a:solidFill>
              <a:latin typeface="Yu Gothic UI" panose="020B0500000000000000" pitchFamily="50" charset="-128"/>
              <a:ea typeface="Yu Gothic UI" panose="020B0500000000000000" pitchFamily="50" charset="-128"/>
            </a:endParaRPr>
          </a:p>
        </p:txBody>
      </p:sp>
      <p:sp>
        <p:nvSpPr>
          <p:cNvPr id="96" name="ホームベース 30">
            <a:extLst>
              <a:ext uri="{FF2B5EF4-FFF2-40B4-BE49-F238E27FC236}">
                <a16:creationId xmlns:a16="http://schemas.microsoft.com/office/drawing/2014/main" id="{F26384A6-B80A-1F0B-5AD4-D9C77A487FD2}"/>
              </a:ext>
            </a:extLst>
          </p:cNvPr>
          <p:cNvSpPr/>
          <p:nvPr/>
        </p:nvSpPr>
        <p:spPr>
          <a:xfrm>
            <a:off x="2488661" y="1679634"/>
            <a:ext cx="2216294"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業務設計</a:t>
            </a:r>
          </a:p>
        </p:txBody>
      </p:sp>
      <p:sp>
        <p:nvSpPr>
          <p:cNvPr id="98" name="ホームベース 30">
            <a:extLst>
              <a:ext uri="{FF2B5EF4-FFF2-40B4-BE49-F238E27FC236}">
                <a16:creationId xmlns:a16="http://schemas.microsoft.com/office/drawing/2014/main" id="{4C8A1EE5-D7B7-311D-E651-21011C7B371F}"/>
              </a:ext>
            </a:extLst>
          </p:cNvPr>
          <p:cNvSpPr/>
          <p:nvPr/>
        </p:nvSpPr>
        <p:spPr>
          <a:xfrm>
            <a:off x="4801498" y="1679634"/>
            <a:ext cx="2524057"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移行計画・業務運用検討</a:t>
            </a:r>
          </a:p>
        </p:txBody>
      </p:sp>
      <p:sp>
        <p:nvSpPr>
          <p:cNvPr id="99" name="ホームベース 30">
            <a:extLst>
              <a:ext uri="{FF2B5EF4-FFF2-40B4-BE49-F238E27FC236}">
                <a16:creationId xmlns:a16="http://schemas.microsoft.com/office/drawing/2014/main" id="{65B81A99-7DBC-4FB1-CB30-0BCDDD72B82A}"/>
              </a:ext>
            </a:extLst>
          </p:cNvPr>
          <p:cNvSpPr/>
          <p:nvPr/>
        </p:nvSpPr>
        <p:spPr>
          <a:xfrm>
            <a:off x="7422098" y="1679634"/>
            <a:ext cx="2051811"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運用</a:t>
            </a:r>
          </a:p>
        </p:txBody>
      </p:sp>
      <p:sp>
        <p:nvSpPr>
          <p:cNvPr id="100" name="ホームベース 30">
            <a:extLst>
              <a:ext uri="{FF2B5EF4-FFF2-40B4-BE49-F238E27FC236}">
                <a16:creationId xmlns:a16="http://schemas.microsoft.com/office/drawing/2014/main" id="{3AEFE3A2-357A-57B7-7AF6-D1D6EB4F566F}"/>
              </a:ext>
            </a:extLst>
          </p:cNvPr>
          <p:cNvSpPr/>
          <p:nvPr/>
        </p:nvSpPr>
        <p:spPr>
          <a:xfrm>
            <a:off x="1511179" y="2075868"/>
            <a:ext cx="162000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ルール整備の方針検討</a:t>
            </a:r>
            <a:endParaRPr kumimoji="1" lang="en-US" altLang="ja-JP" sz="1000">
              <a:solidFill>
                <a:srgbClr val="000000"/>
              </a:solidFill>
              <a:latin typeface="Yu Gothic UI" panose="020B0500000000000000" pitchFamily="50" charset="-128"/>
              <a:ea typeface="Yu Gothic UI" panose="020B0500000000000000" pitchFamily="50" charset="-128"/>
            </a:endParaRPr>
          </a:p>
        </p:txBody>
      </p:sp>
      <p:sp>
        <p:nvSpPr>
          <p:cNvPr id="101" name="ホームベース 30">
            <a:extLst>
              <a:ext uri="{FF2B5EF4-FFF2-40B4-BE49-F238E27FC236}">
                <a16:creationId xmlns:a16="http://schemas.microsoft.com/office/drawing/2014/main" id="{3B9F7E33-2FBB-D6A3-5B25-0CCDF15D683F}"/>
              </a:ext>
            </a:extLst>
          </p:cNvPr>
          <p:cNvSpPr/>
          <p:nvPr/>
        </p:nvSpPr>
        <p:spPr>
          <a:xfrm>
            <a:off x="3240346" y="2075868"/>
            <a:ext cx="4030463"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ルール整備（公文書管理規程、予算規則、会計規則、契約規則　等）</a:t>
            </a:r>
          </a:p>
        </p:txBody>
      </p:sp>
      <p:sp>
        <p:nvSpPr>
          <p:cNvPr id="107" name="テキスト ボックス 106">
            <a:extLst>
              <a:ext uri="{FF2B5EF4-FFF2-40B4-BE49-F238E27FC236}">
                <a16:creationId xmlns:a16="http://schemas.microsoft.com/office/drawing/2014/main" id="{BC4471DE-26AB-F551-C37C-F6E16722A334}"/>
              </a:ext>
            </a:extLst>
          </p:cNvPr>
          <p:cNvSpPr txBox="1"/>
          <p:nvPr/>
        </p:nvSpPr>
        <p:spPr>
          <a:xfrm>
            <a:off x="476926" y="1237752"/>
            <a:ext cx="972000" cy="396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フェーズ</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08" name="ホームベース 30">
            <a:extLst>
              <a:ext uri="{FF2B5EF4-FFF2-40B4-BE49-F238E27FC236}">
                <a16:creationId xmlns:a16="http://schemas.microsoft.com/office/drawing/2014/main" id="{267070A7-BB44-92ED-8FBF-08AE0E0D299B}"/>
              </a:ext>
            </a:extLst>
          </p:cNvPr>
          <p:cNvSpPr/>
          <p:nvPr/>
        </p:nvSpPr>
        <p:spPr>
          <a:xfrm>
            <a:off x="1511179" y="2492986"/>
            <a:ext cx="1610841"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仕様要件検討・調達</a:t>
            </a:r>
            <a:endParaRPr kumimoji="1" lang="en-US" altLang="ja-JP" sz="1000">
              <a:solidFill>
                <a:srgbClr val="000000"/>
              </a:solidFill>
              <a:latin typeface="Yu Gothic UI" panose="020B0500000000000000" pitchFamily="50" charset="-128"/>
              <a:ea typeface="Yu Gothic UI" panose="020B0500000000000000" pitchFamily="50" charset="-128"/>
            </a:endParaRPr>
          </a:p>
        </p:txBody>
      </p:sp>
      <p:sp>
        <p:nvSpPr>
          <p:cNvPr id="116" name="ホームベース 30">
            <a:extLst>
              <a:ext uri="{FF2B5EF4-FFF2-40B4-BE49-F238E27FC236}">
                <a16:creationId xmlns:a16="http://schemas.microsoft.com/office/drawing/2014/main" id="{1740D403-5315-B967-5971-BB3BFCCEC37E}"/>
              </a:ext>
            </a:extLst>
          </p:cNvPr>
          <p:cNvSpPr/>
          <p:nvPr/>
        </p:nvSpPr>
        <p:spPr>
          <a:xfrm>
            <a:off x="3249505" y="2492986"/>
            <a:ext cx="1464327"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システム基盤環境構築</a:t>
            </a:r>
          </a:p>
        </p:txBody>
      </p:sp>
      <p:sp>
        <p:nvSpPr>
          <p:cNvPr id="117" name="ホームベース 30">
            <a:extLst>
              <a:ext uri="{FF2B5EF4-FFF2-40B4-BE49-F238E27FC236}">
                <a16:creationId xmlns:a16="http://schemas.microsoft.com/office/drawing/2014/main" id="{FB362B34-E03B-C13C-1367-BE6B478D1CE1}"/>
              </a:ext>
            </a:extLst>
          </p:cNvPr>
          <p:cNvSpPr/>
          <p:nvPr/>
        </p:nvSpPr>
        <p:spPr>
          <a:xfrm>
            <a:off x="4791669" y="2492986"/>
            <a:ext cx="2479140"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システム基盤環境提供</a:t>
            </a:r>
            <a:endParaRPr kumimoji="1" lang="en-US" altLang="ja-JP" sz="10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データ連携・業務執行管理基盤開発</a:t>
            </a:r>
          </a:p>
        </p:txBody>
      </p:sp>
      <p:sp>
        <p:nvSpPr>
          <p:cNvPr id="118" name="正方形/長方形 117">
            <a:extLst>
              <a:ext uri="{FF2B5EF4-FFF2-40B4-BE49-F238E27FC236}">
                <a16:creationId xmlns:a16="http://schemas.microsoft.com/office/drawing/2014/main" id="{2CFC7F59-A780-91F5-45A1-F5C5384D6870}"/>
              </a:ext>
            </a:extLst>
          </p:cNvPr>
          <p:cNvSpPr/>
          <p:nvPr/>
        </p:nvSpPr>
        <p:spPr>
          <a:xfrm>
            <a:off x="7422098" y="2097644"/>
            <a:ext cx="319230" cy="4410117"/>
          </a:xfrm>
          <a:prstGeom prst="rect">
            <a:avLst/>
          </a:prstGeom>
          <a:noFill/>
          <a:ln w="2857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00">
                <a:solidFill>
                  <a:schemeClr val="tx1"/>
                </a:solidFill>
              </a:rPr>
              <a:t>新運用本格ＳＴＡＲＴ</a:t>
            </a:r>
          </a:p>
        </p:txBody>
      </p:sp>
      <p:sp>
        <p:nvSpPr>
          <p:cNvPr id="119" name="ホームベース 30">
            <a:extLst>
              <a:ext uri="{FF2B5EF4-FFF2-40B4-BE49-F238E27FC236}">
                <a16:creationId xmlns:a16="http://schemas.microsoft.com/office/drawing/2014/main" id="{185A6CDE-04D3-6E15-A506-9D276FFB937C}"/>
              </a:ext>
            </a:extLst>
          </p:cNvPr>
          <p:cNvSpPr/>
          <p:nvPr/>
        </p:nvSpPr>
        <p:spPr>
          <a:xfrm>
            <a:off x="1511179" y="3046634"/>
            <a:ext cx="2216293"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仕様要件検討・調達</a:t>
            </a:r>
            <a:endParaRPr kumimoji="1" lang="en-US" altLang="ja-JP" sz="1000">
              <a:solidFill>
                <a:srgbClr val="000000"/>
              </a:solidFill>
              <a:latin typeface="Yu Gothic UI" panose="020B0500000000000000" pitchFamily="50" charset="-128"/>
              <a:ea typeface="Yu Gothic UI" panose="020B0500000000000000" pitchFamily="50" charset="-128"/>
            </a:endParaRPr>
          </a:p>
        </p:txBody>
      </p:sp>
      <p:sp>
        <p:nvSpPr>
          <p:cNvPr id="120" name="ホームベース 30">
            <a:extLst>
              <a:ext uri="{FF2B5EF4-FFF2-40B4-BE49-F238E27FC236}">
                <a16:creationId xmlns:a16="http://schemas.microsoft.com/office/drawing/2014/main" id="{0CA47172-4056-4AF8-1825-D85727A45439}"/>
              </a:ext>
            </a:extLst>
          </p:cNvPr>
          <p:cNvSpPr/>
          <p:nvPr/>
        </p:nvSpPr>
        <p:spPr>
          <a:xfrm>
            <a:off x="1511179" y="3442868"/>
            <a:ext cx="1637091"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lang="ja-JP" altLang="en-US" sz="1000">
                <a:solidFill>
                  <a:srgbClr val="000000"/>
                </a:solidFill>
                <a:ea typeface="Yu Gothic UI" panose="020B0500000000000000" pitchFamily="50" charset="-128"/>
              </a:rPr>
              <a:t>オンラインストレージ</a:t>
            </a:r>
            <a:endParaRPr lang="en-US" altLang="ja-JP" sz="1000">
              <a:solidFill>
                <a:srgbClr val="000000"/>
              </a:solidFill>
              <a:ea typeface="Yu Gothic UI" panose="020B0500000000000000" pitchFamily="50" charset="-128"/>
            </a:endParaRPr>
          </a:p>
          <a:p>
            <a:pPr algn="ctr" fontAlgn="base">
              <a:spcAft>
                <a:spcPct val="0"/>
              </a:spcAft>
              <a:defRPr/>
            </a:pPr>
            <a:r>
              <a:rPr lang="ja-JP" altLang="en-US" sz="1000">
                <a:solidFill>
                  <a:srgbClr val="000000"/>
                </a:solidFill>
                <a:ea typeface="Yu Gothic UI" panose="020B0500000000000000" pitchFamily="50" charset="-128"/>
              </a:rPr>
              <a:t>試行検証</a:t>
            </a:r>
            <a:endParaRPr kumimoji="1" lang="en-US" altLang="ja-JP" sz="1000">
              <a:solidFill>
                <a:srgbClr val="000000"/>
              </a:solidFill>
              <a:latin typeface="Yu Gothic UI" panose="020B0500000000000000" pitchFamily="50" charset="-128"/>
              <a:ea typeface="Yu Gothic UI" panose="020B0500000000000000" pitchFamily="50" charset="-128"/>
            </a:endParaRPr>
          </a:p>
        </p:txBody>
      </p:sp>
      <p:sp>
        <p:nvSpPr>
          <p:cNvPr id="121" name="ホームベース 30">
            <a:extLst>
              <a:ext uri="{FF2B5EF4-FFF2-40B4-BE49-F238E27FC236}">
                <a16:creationId xmlns:a16="http://schemas.microsoft.com/office/drawing/2014/main" id="{95EFB9D2-C4F0-0076-002D-9623F21921D0}"/>
              </a:ext>
            </a:extLst>
          </p:cNvPr>
          <p:cNvSpPr/>
          <p:nvPr/>
        </p:nvSpPr>
        <p:spPr>
          <a:xfrm>
            <a:off x="3878457" y="3046634"/>
            <a:ext cx="3392352"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新公文書管理サービス開発</a:t>
            </a:r>
            <a:endParaRPr kumimoji="1" lang="en-US" altLang="ja-JP" sz="1000">
              <a:solidFill>
                <a:srgbClr val="000000"/>
              </a:solidFill>
              <a:latin typeface="Yu Gothic UI" panose="020B0500000000000000" pitchFamily="50" charset="-128"/>
              <a:ea typeface="Yu Gothic UI" panose="020B0500000000000000" pitchFamily="50" charset="-128"/>
            </a:endParaRPr>
          </a:p>
        </p:txBody>
      </p:sp>
      <p:sp>
        <p:nvSpPr>
          <p:cNvPr id="122" name="ホームベース 30">
            <a:extLst>
              <a:ext uri="{FF2B5EF4-FFF2-40B4-BE49-F238E27FC236}">
                <a16:creationId xmlns:a16="http://schemas.microsoft.com/office/drawing/2014/main" id="{FDA0C832-8295-0459-54E0-83375096156F}"/>
              </a:ext>
            </a:extLst>
          </p:cNvPr>
          <p:cNvSpPr/>
          <p:nvPr/>
        </p:nvSpPr>
        <p:spPr>
          <a:xfrm>
            <a:off x="1511179" y="3859063"/>
            <a:ext cx="162000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en-US" altLang="ja-JP" sz="1000">
                <a:solidFill>
                  <a:srgbClr val="000000"/>
                </a:solidFill>
                <a:latin typeface="Yu Gothic UI" panose="020B0500000000000000" pitchFamily="50" charset="-128"/>
                <a:ea typeface="Yu Gothic UI" panose="020B0500000000000000" pitchFamily="50" charset="-128"/>
              </a:rPr>
              <a:t>Fit</a:t>
            </a:r>
            <a:r>
              <a:rPr kumimoji="1" lang="ja-JP" altLang="en-US" sz="1000">
                <a:solidFill>
                  <a:srgbClr val="000000"/>
                </a:solidFill>
                <a:latin typeface="Yu Gothic UI" panose="020B0500000000000000" pitchFamily="50" charset="-128"/>
                <a:ea typeface="Yu Gothic UI" panose="020B0500000000000000" pitchFamily="50" charset="-128"/>
              </a:rPr>
              <a:t>＆</a:t>
            </a:r>
            <a:r>
              <a:rPr kumimoji="1" lang="en-US" altLang="ja-JP" sz="1000">
                <a:solidFill>
                  <a:srgbClr val="000000"/>
                </a:solidFill>
                <a:latin typeface="Yu Gothic UI" panose="020B0500000000000000" pitchFamily="50" charset="-128"/>
                <a:ea typeface="Yu Gothic UI" panose="020B0500000000000000" pitchFamily="50" charset="-128"/>
              </a:rPr>
              <a:t>Gap</a:t>
            </a:r>
            <a:r>
              <a:rPr kumimoji="1" lang="ja-JP" altLang="en-US" sz="1000">
                <a:solidFill>
                  <a:srgbClr val="000000"/>
                </a:solidFill>
                <a:latin typeface="Yu Gothic UI" panose="020B0500000000000000" pitchFamily="50" charset="-128"/>
                <a:ea typeface="Yu Gothic UI" panose="020B0500000000000000" pitchFamily="50" charset="-128"/>
              </a:rPr>
              <a:t>検証</a:t>
            </a:r>
            <a:endParaRPr kumimoji="1" lang="en-US" altLang="ja-JP" sz="1000">
              <a:solidFill>
                <a:srgbClr val="000000"/>
              </a:solidFill>
              <a:latin typeface="Yu Gothic UI" panose="020B0500000000000000" pitchFamily="50" charset="-128"/>
              <a:ea typeface="Yu Gothic UI" panose="020B0500000000000000" pitchFamily="50" charset="-128"/>
            </a:endParaRPr>
          </a:p>
        </p:txBody>
      </p:sp>
      <p:sp>
        <p:nvSpPr>
          <p:cNvPr id="124" name="ホームベース 30">
            <a:extLst>
              <a:ext uri="{FF2B5EF4-FFF2-40B4-BE49-F238E27FC236}">
                <a16:creationId xmlns:a16="http://schemas.microsoft.com/office/drawing/2014/main" id="{C726290C-6DAE-2E9E-00D0-E6E53C2E7FF1}"/>
              </a:ext>
            </a:extLst>
          </p:cNvPr>
          <p:cNvSpPr/>
          <p:nvPr/>
        </p:nvSpPr>
        <p:spPr>
          <a:xfrm>
            <a:off x="3224876" y="3859063"/>
            <a:ext cx="1488956"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仕様要件検討・調達</a:t>
            </a:r>
            <a:endParaRPr kumimoji="1" lang="en-US" altLang="ja-JP" sz="1000">
              <a:solidFill>
                <a:srgbClr val="000000"/>
              </a:solidFill>
              <a:latin typeface="Yu Gothic UI" panose="020B0500000000000000" pitchFamily="50" charset="-128"/>
              <a:ea typeface="Yu Gothic UI" panose="020B0500000000000000" pitchFamily="50" charset="-128"/>
            </a:endParaRPr>
          </a:p>
        </p:txBody>
      </p:sp>
      <p:sp>
        <p:nvSpPr>
          <p:cNvPr id="125" name="ホームベース 30">
            <a:extLst>
              <a:ext uri="{FF2B5EF4-FFF2-40B4-BE49-F238E27FC236}">
                <a16:creationId xmlns:a16="http://schemas.microsoft.com/office/drawing/2014/main" id="{33B65ABF-B74E-F1F3-9855-388CE1D4B5ED}"/>
              </a:ext>
            </a:extLst>
          </p:cNvPr>
          <p:cNvSpPr/>
          <p:nvPr/>
        </p:nvSpPr>
        <p:spPr>
          <a:xfrm>
            <a:off x="4801498" y="3859063"/>
            <a:ext cx="247914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新サービスの導入・開発</a:t>
            </a:r>
          </a:p>
        </p:txBody>
      </p:sp>
      <p:sp>
        <p:nvSpPr>
          <p:cNvPr id="126" name="ホームベース 30">
            <a:extLst>
              <a:ext uri="{FF2B5EF4-FFF2-40B4-BE49-F238E27FC236}">
                <a16:creationId xmlns:a16="http://schemas.microsoft.com/office/drawing/2014/main" id="{E45A5903-EB6F-D235-95B3-1134E4FBDEF6}"/>
              </a:ext>
            </a:extLst>
          </p:cNvPr>
          <p:cNvSpPr/>
          <p:nvPr/>
        </p:nvSpPr>
        <p:spPr>
          <a:xfrm>
            <a:off x="1511179" y="4668562"/>
            <a:ext cx="833161"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システム</a:t>
            </a:r>
            <a:endParaRPr kumimoji="1" lang="en-US" altLang="ja-JP" sz="10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運用開始</a:t>
            </a:r>
            <a:endParaRPr kumimoji="1" lang="en-US" altLang="ja-JP" sz="1000">
              <a:solidFill>
                <a:srgbClr val="000000"/>
              </a:solidFill>
              <a:latin typeface="Yu Gothic UI" panose="020B0500000000000000" pitchFamily="50" charset="-128"/>
              <a:ea typeface="Yu Gothic UI" panose="020B0500000000000000" pitchFamily="50" charset="-128"/>
            </a:endParaRPr>
          </a:p>
        </p:txBody>
      </p:sp>
      <p:sp>
        <p:nvSpPr>
          <p:cNvPr id="127" name="ホームベース 30">
            <a:extLst>
              <a:ext uri="{FF2B5EF4-FFF2-40B4-BE49-F238E27FC236}">
                <a16:creationId xmlns:a16="http://schemas.microsoft.com/office/drawing/2014/main" id="{D3428E5D-562E-CB01-74B7-41C9AEC27405}"/>
              </a:ext>
            </a:extLst>
          </p:cNvPr>
          <p:cNvSpPr/>
          <p:nvPr/>
        </p:nvSpPr>
        <p:spPr>
          <a:xfrm>
            <a:off x="3223756" y="4668562"/>
            <a:ext cx="1488956"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lvl="0" algn="l">
              <a:lnSpc>
                <a:spcPct val="100000"/>
              </a:lnSpc>
              <a:spcBef>
                <a:spcPts val="0"/>
              </a:spcBef>
              <a:spcAft>
                <a:spcPts val="0"/>
              </a:spcAft>
              <a:buNone/>
            </a:pPr>
            <a:r>
              <a:rPr lang="ja-JP" altLang="en-US" sz="1000">
                <a:solidFill>
                  <a:srgbClr val="000000"/>
                </a:solidFill>
                <a:ea typeface="Yu Gothic UI" panose="020B0500000000000000" pitchFamily="50" charset="-128"/>
              </a:rPr>
              <a:t>バックオフィス</a:t>
            </a:r>
            <a:r>
              <a:rPr lang="en-US" altLang="ja-JP" sz="1000">
                <a:solidFill>
                  <a:srgbClr val="000000"/>
                </a:solidFill>
                <a:ea typeface="Yu Gothic UI" panose="020B0500000000000000" pitchFamily="50" charset="-128"/>
              </a:rPr>
              <a:t>DX</a:t>
            </a:r>
            <a:r>
              <a:rPr lang="ja-JP" altLang="en-US" sz="1000">
                <a:solidFill>
                  <a:srgbClr val="000000"/>
                </a:solidFill>
                <a:ea typeface="Yu Gothic UI" panose="020B0500000000000000" pitchFamily="50" charset="-128"/>
              </a:rPr>
              <a:t>適合に向けた機能検討</a:t>
            </a:r>
            <a:endParaRPr lang="en-US" altLang="ja-JP" sz="1000">
              <a:solidFill>
                <a:srgbClr val="000000"/>
              </a:solidFill>
              <a:ea typeface="Yu Gothic UI" panose="020B0500000000000000" pitchFamily="50" charset="-128"/>
            </a:endParaRPr>
          </a:p>
        </p:txBody>
      </p:sp>
      <p:sp>
        <p:nvSpPr>
          <p:cNvPr id="128" name="ホームベース 30">
            <a:extLst>
              <a:ext uri="{FF2B5EF4-FFF2-40B4-BE49-F238E27FC236}">
                <a16:creationId xmlns:a16="http://schemas.microsoft.com/office/drawing/2014/main" id="{AA7AF9A3-7CA6-B812-B285-06A0C8245580}"/>
              </a:ext>
            </a:extLst>
          </p:cNvPr>
          <p:cNvSpPr/>
          <p:nvPr/>
        </p:nvSpPr>
        <p:spPr>
          <a:xfrm>
            <a:off x="4800378" y="4668562"/>
            <a:ext cx="2479140"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lang="ja-JP" altLang="en-US" sz="1000">
                <a:solidFill>
                  <a:srgbClr val="000000"/>
                </a:solidFill>
                <a:ea typeface="Yu Gothic UI" panose="020B0500000000000000" pitchFamily="50" charset="-128"/>
              </a:rPr>
              <a:t>バックオフィス</a:t>
            </a:r>
            <a:r>
              <a:rPr lang="en-US" altLang="ja-JP" sz="1000">
                <a:solidFill>
                  <a:srgbClr val="000000"/>
                </a:solidFill>
                <a:ea typeface="Yu Gothic UI" panose="020B0500000000000000" pitchFamily="50" charset="-128"/>
              </a:rPr>
              <a:t>DX</a:t>
            </a:r>
            <a:r>
              <a:rPr lang="ja-JP" altLang="en-US" sz="1000">
                <a:solidFill>
                  <a:srgbClr val="000000"/>
                </a:solidFill>
                <a:ea typeface="Yu Gothic UI" panose="020B0500000000000000" pitchFamily="50" charset="-128"/>
              </a:rPr>
              <a:t>適合に向けたシステム改修</a:t>
            </a:r>
            <a:endParaRPr kumimoji="1" lang="ja-JP" altLang="en-US" sz="1000">
              <a:solidFill>
                <a:srgbClr val="000000"/>
              </a:solidFill>
              <a:latin typeface="Yu Gothic UI" panose="020B0500000000000000" pitchFamily="50" charset="-128"/>
              <a:ea typeface="Yu Gothic UI" panose="020B0500000000000000" pitchFamily="50" charset="-128"/>
            </a:endParaRPr>
          </a:p>
        </p:txBody>
      </p:sp>
      <p:sp>
        <p:nvSpPr>
          <p:cNvPr id="129" name="ホームベース 30">
            <a:extLst>
              <a:ext uri="{FF2B5EF4-FFF2-40B4-BE49-F238E27FC236}">
                <a16:creationId xmlns:a16="http://schemas.microsoft.com/office/drawing/2014/main" id="{E463917E-DB52-5D77-0301-E8FAB4F2BF15}"/>
              </a:ext>
            </a:extLst>
          </p:cNvPr>
          <p:cNvSpPr/>
          <p:nvPr/>
        </p:nvSpPr>
        <p:spPr>
          <a:xfrm>
            <a:off x="1511179" y="5237631"/>
            <a:ext cx="4033172"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システム再構築・開発</a:t>
            </a:r>
            <a:endParaRPr kumimoji="1" lang="en-US" altLang="ja-JP" sz="1000">
              <a:solidFill>
                <a:srgbClr val="000000"/>
              </a:solidFill>
              <a:latin typeface="Yu Gothic UI" panose="020B0500000000000000" pitchFamily="50" charset="-128"/>
              <a:ea typeface="Yu Gothic UI" panose="020B0500000000000000" pitchFamily="50" charset="-128"/>
            </a:endParaRPr>
          </a:p>
        </p:txBody>
      </p:sp>
      <p:sp>
        <p:nvSpPr>
          <p:cNvPr id="130" name="ホームベース 30">
            <a:extLst>
              <a:ext uri="{FF2B5EF4-FFF2-40B4-BE49-F238E27FC236}">
                <a16:creationId xmlns:a16="http://schemas.microsoft.com/office/drawing/2014/main" id="{4F055566-5E0C-2729-9D13-439D7FFB5FDB}"/>
              </a:ext>
            </a:extLst>
          </p:cNvPr>
          <p:cNvSpPr/>
          <p:nvPr/>
        </p:nvSpPr>
        <p:spPr>
          <a:xfrm>
            <a:off x="5638504" y="5237631"/>
            <a:ext cx="553289"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一部</a:t>
            </a:r>
            <a:endParaRPr kumimoji="1" lang="en-US" altLang="ja-JP" sz="10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運用開始</a:t>
            </a:r>
            <a:endParaRPr kumimoji="1" lang="en-US" altLang="ja-JP" sz="1000">
              <a:solidFill>
                <a:srgbClr val="000000"/>
              </a:solidFill>
              <a:latin typeface="Yu Gothic UI" panose="020B0500000000000000" pitchFamily="50" charset="-128"/>
              <a:ea typeface="Yu Gothic UI" panose="020B0500000000000000" pitchFamily="50" charset="-128"/>
            </a:endParaRPr>
          </a:p>
        </p:txBody>
      </p:sp>
      <p:sp>
        <p:nvSpPr>
          <p:cNvPr id="131" name="ホームベース 30">
            <a:extLst>
              <a:ext uri="{FF2B5EF4-FFF2-40B4-BE49-F238E27FC236}">
                <a16:creationId xmlns:a16="http://schemas.microsoft.com/office/drawing/2014/main" id="{62ACDE60-9363-9D2E-ABA1-0C10C7BB0F17}"/>
              </a:ext>
            </a:extLst>
          </p:cNvPr>
          <p:cNvSpPr/>
          <p:nvPr/>
        </p:nvSpPr>
        <p:spPr>
          <a:xfrm>
            <a:off x="6274229" y="5237631"/>
            <a:ext cx="1005290"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システム</a:t>
            </a:r>
            <a:br>
              <a:rPr kumimoji="1" lang="en-US" altLang="ja-JP" sz="1000">
                <a:solidFill>
                  <a:srgbClr val="000000"/>
                </a:solidFill>
                <a:latin typeface="Yu Gothic UI" panose="020B0500000000000000" pitchFamily="50" charset="-128"/>
                <a:ea typeface="Yu Gothic UI" panose="020B0500000000000000" pitchFamily="50" charset="-128"/>
              </a:rPr>
            </a:br>
            <a:r>
              <a:rPr kumimoji="1" lang="ja-JP" altLang="en-US" sz="1000">
                <a:solidFill>
                  <a:srgbClr val="000000"/>
                </a:solidFill>
                <a:latin typeface="Yu Gothic UI" panose="020B0500000000000000" pitchFamily="50" charset="-128"/>
                <a:ea typeface="Yu Gothic UI" panose="020B0500000000000000" pitchFamily="50" charset="-128"/>
              </a:rPr>
              <a:t>再構築・開発</a:t>
            </a:r>
            <a:endParaRPr kumimoji="1" lang="en-US" altLang="ja-JP" sz="1000">
              <a:solidFill>
                <a:srgbClr val="000000"/>
              </a:solidFill>
              <a:latin typeface="Yu Gothic UI" panose="020B0500000000000000" pitchFamily="50" charset="-128"/>
              <a:ea typeface="Yu Gothic UI" panose="020B0500000000000000" pitchFamily="50" charset="-128"/>
            </a:endParaRPr>
          </a:p>
        </p:txBody>
      </p:sp>
      <p:sp>
        <p:nvSpPr>
          <p:cNvPr id="133" name="ホームベース 30">
            <a:extLst>
              <a:ext uri="{FF2B5EF4-FFF2-40B4-BE49-F238E27FC236}">
                <a16:creationId xmlns:a16="http://schemas.microsoft.com/office/drawing/2014/main" id="{27E304E8-5F7D-4CA8-7E8F-B3B4385251AC}"/>
              </a:ext>
            </a:extLst>
          </p:cNvPr>
          <p:cNvSpPr/>
          <p:nvPr/>
        </p:nvSpPr>
        <p:spPr>
          <a:xfrm>
            <a:off x="1511179" y="4251137"/>
            <a:ext cx="162000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en-US" altLang="ja-JP" sz="1000">
                <a:solidFill>
                  <a:srgbClr val="000000"/>
                </a:solidFill>
                <a:latin typeface="Yu Gothic UI" panose="020B0500000000000000" pitchFamily="50" charset="-128"/>
                <a:ea typeface="Yu Gothic UI" panose="020B0500000000000000" pitchFamily="50" charset="-128"/>
              </a:rPr>
              <a:t>HR</a:t>
            </a:r>
            <a:r>
              <a:rPr kumimoji="1" lang="ja-JP" altLang="en-US" sz="1000">
                <a:solidFill>
                  <a:srgbClr val="000000"/>
                </a:solidFill>
                <a:latin typeface="Yu Gothic UI" panose="020B0500000000000000" pitchFamily="50" charset="-128"/>
                <a:ea typeface="Yu Gothic UI" panose="020B0500000000000000" pitchFamily="50" charset="-128"/>
              </a:rPr>
              <a:t>テック試行検証</a:t>
            </a:r>
            <a:endParaRPr kumimoji="1" lang="en-US" altLang="ja-JP" sz="1000">
              <a:solidFill>
                <a:srgbClr val="000000"/>
              </a:solidFill>
              <a:latin typeface="Yu Gothic UI" panose="020B0500000000000000" pitchFamily="50" charset="-128"/>
              <a:ea typeface="Yu Gothic UI" panose="020B0500000000000000" pitchFamily="50" charset="-128"/>
            </a:endParaRPr>
          </a:p>
        </p:txBody>
      </p:sp>
      <p:sp>
        <p:nvSpPr>
          <p:cNvPr id="140" name="ホームベース 30">
            <a:extLst>
              <a:ext uri="{FF2B5EF4-FFF2-40B4-BE49-F238E27FC236}">
                <a16:creationId xmlns:a16="http://schemas.microsoft.com/office/drawing/2014/main" id="{060AA4F0-C713-29C2-A590-BA11FBB81209}"/>
              </a:ext>
            </a:extLst>
          </p:cNvPr>
          <p:cNvSpPr/>
          <p:nvPr/>
        </p:nvSpPr>
        <p:spPr>
          <a:xfrm>
            <a:off x="1511180" y="5804678"/>
            <a:ext cx="2286786"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仕様要件検討・調達</a:t>
            </a:r>
            <a:endParaRPr kumimoji="1" lang="en-US" altLang="ja-JP" sz="1000">
              <a:solidFill>
                <a:srgbClr val="000000"/>
              </a:solidFill>
              <a:latin typeface="Yu Gothic UI" panose="020B0500000000000000" pitchFamily="50" charset="-128"/>
              <a:ea typeface="Yu Gothic UI" panose="020B0500000000000000" pitchFamily="50" charset="-128"/>
            </a:endParaRPr>
          </a:p>
        </p:txBody>
      </p:sp>
      <p:sp>
        <p:nvSpPr>
          <p:cNvPr id="141" name="ホームベース 30">
            <a:extLst>
              <a:ext uri="{FF2B5EF4-FFF2-40B4-BE49-F238E27FC236}">
                <a16:creationId xmlns:a16="http://schemas.microsoft.com/office/drawing/2014/main" id="{CEFF9125-14D6-985C-70AF-C129D7FBA0CC}"/>
              </a:ext>
            </a:extLst>
          </p:cNvPr>
          <p:cNvSpPr/>
          <p:nvPr/>
        </p:nvSpPr>
        <p:spPr>
          <a:xfrm>
            <a:off x="3878457" y="5804678"/>
            <a:ext cx="3367302"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lang="ja-JP" altLang="en-US" sz="1000">
                <a:solidFill>
                  <a:srgbClr val="000000"/>
                </a:solidFill>
                <a:ea typeface="Yu Gothic UI" panose="020B0500000000000000" pitchFamily="50" charset="-128"/>
              </a:rPr>
              <a:t>システム再構築・開発</a:t>
            </a:r>
            <a:endParaRPr kumimoji="1" lang="ja-JP" altLang="en-US" sz="1000">
              <a:solidFill>
                <a:srgbClr val="000000"/>
              </a:solidFill>
              <a:latin typeface="Yu Gothic UI" panose="020B0500000000000000" pitchFamily="50" charset="-128"/>
              <a:ea typeface="Yu Gothic UI" panose="020B0500000000000000" pitchFamily="50" charset="-128"/>
            </a:endParaRPr>
          </a:p>
        </p:txBody>
      </p:sp>
      <p:sp>
        <p:nvSpPr>
          <p:cNvPr id="142" name="ホームベース 30">
            <a:extLst>
              <a:ext uri="{FF2B5EF4-FFF2-40B4-BE49-F238E27FC236}">
                <a16:creationId xmlns:a16="http://schemas.microsoft.com/office/drawing/2014/main" id="{52076FCE-AF74-8241-676A-84A4776CF006}"/>
              </a:ext>
            </a:extLst>
          </p:cNvPr>
          <p:cNvSpPr/>
          <p:nvPr/>
        </p:nvSpPr>
        <p:spPr>
          <a:xfrm>
            <a:off x="1511179" y="6196752"/>
            <a:ext cx="162000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関係業務最適化の検討</a:t>
            </a:r>
            <a:endParaRPr kumimoji="1" lang="en-US" altLang="ja-JP" sz="1000">
              <a:solidFill>
                <a:srgbClr val="000000"/>
              </a:solidFill>
              <a:latin typeface="Yu Gothic UI" panose="020B0500000000000000" pitchFamily="50" charset="-128"/>
              <a:ea typeface="Yu Gothic UI" panose="020B0500000000000000" pitchFamily="50" charset="-128"/>
            </a:endParaRPr>
          </a:p>
        </p:txBody>
      </p:sp>
      <p:sp>
        <p:nvSpPr>
          <p:cNvPr id="143" name="ホームベース 30">
            <a:extLst>
              <a:ext uri="{FF2B5EF4-FFF2-40B4-BE49-F238E27FC236}">
                <a16:creationId xmlns:a16="http://schemas.microsoft.com/office/drawing/2014/main" id="{EB5CA5DC-C61C-B231-4349-C5A4A6986DBA}"/>
              </a:ext>
            </a:extLst>
          </p:cNvPr>
          <p:cNvSpPr/>
          <p:nvPr/>
        </p:nvSpPr>
        <p:spPr>
          <a:xfrm>
            <a:off x="7831725" y="2097645"/>
            <a:ext cx="1787350" cy="441011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利用業務範囲を拡大し、</a:t>
            </a:r>
          </a:p>
          <a:p>
            <a:pPr algn="ctr" fontAlgn="base">
              <a:spcAft>
                <a:spcPct val="0"/>
              </a:spcAft>
              <a:defRPr/>
            </a:pPr>
            <a:r>
              <a:rPr kumimoji="1" lang="en-US" altLang="ja-JP" sz="1000">
                <a:solidFill>
                  <a:srgbClr val="000000"/>
                </a:solidFill>
                <a:latin typeface="Yu Gothic UI" panose="020B0500000000000000" pitchFamily="50" charset="-128"/>
                <a:ea typeface="Yu Gothic UI" panose="020B0500000000000000" pitchFamily="50" charset="-128"/>
              </a:rPr>
              <a:t>2030</a:t>
            </a:r>
            <a:r>
              <a:rPr kumimoji="1" lang="ja-JP" altLang="en-US" sz="1000">
                <a:solidFill>
                  <a:srgbClr val="000000"/>
                </a:solidFill>
                <a:latin typeface="Yu Gothic UI" panose="020B0500000000000000" pitchFamily="50" charset="-128"/>
                <a:ea typeface="Yu Gothic UI" panose="020B0500000000000000" pitchFamily="50" charset="-128"/>
              </a:rPr>
              <a:t>年のめざす姿の実現</a:t>
            </a:r>
          </a:p>
        </p:txBody>
      </p:sp>
      <p:sp>
        <p:nvSpPr>
          <p:cNvPr id="3" name="正方形/長方形 15">
            <a:extLst>
              <a:ext uri="{FF2B5EF4-FFF2-40B4-BE49-F238E27FC236}">
                <a16:creationId xmlns:a16="http://schemas.microsoft.com/office/drawing/2014/main" id="{D6B8200D-186B-875A-2174-FBBFBA2BDE21}"/>
              </a:ext>
            </a:extLst>
          </p:cNvPr>
          <p:cNvSpPr/>
          <p:nvPr/>
        </p:nvSpPr>
        <p:spPr>
          <a:xfrm>
            <a:off x="5463093"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algn="ctr" fontAlgn="base">
              <a:spcBef>
                <a:spcPct val="0"/>
              </a:spcBef>
              <a:spcAft>
                <a:spcPct val="0"/>
              </a:spcAft>
              <a:defRPr/>
            </a:pPr>
            <a:r>
              <a:rPr kumimoji="1" lang="ja-JP" altLang="en-US" sz="1100" b="1" kern="0">
                <a:solidFill>
                  <a:schemeClr val="bg1"/>
                </a:solidFill>
                <a:latin typeface="Yu Gothic UI" panose="020B0500000000000000" pitchFamily="50" charset="-128"/>
                <a:ea typeface="Yu Gothic UI" panose="020B0500000000000000" pitchFamily="50" charset="-128"/>
              </a:rPr>
              <a:t>バックオフィス（内部管理業務）</a:t>
            </a:r>
            <a:r>
              <a:rPr kumimoji="1" lang="en-US" altLang="ja-JP" sz="1100" b="1" kern="0">
                <a:solidFill>
                  <a:schemeClr val="bg1"/>
                </a:solidFill>
                <a:latin typeface="Yu Gothic UI" panose="020B0500000000000000" pitchFamily="50" charset="-128"/>
                <a:ea typeface="Yu Gothic UI" panose="020B0500000000000000" pitchFamily="50" charset="-128"/>
              </a:rPr>
              <a:t>DX</a:t>
            </a:r>
            <a:r>
              <a:rPr kumimoji="1" lang="ja-JP" altLang="en-US" sz="1100" b="1" kern="0">
                <a:solidFill>
                  <a:schemeClr val="bg1"/>
                </a:solidFill>
                <a:latin typeface="Yu Gothic UI" panose="020B0500000000000000" pitchFamily="50" charset="-128"/>
                <a:ea typeface="Yu Gothic UI" panose="020B0500000000000000" pitchFamily="50" charset="-128"/>
              </a:rPr>
              <a:t>の実現​</a:t>
            </a:r>
          </a:p>
        </p:txBody>
      </p:sp>
      <p:sp>
        <p:nvSpPr>
          <p:cNvPr id="4" name="正方形/長方形 15">
            <a:extLst>
              <a:ext uri="{FF2B5EF4-FFF2-40B4-BE49-F238E27FC236}">
                <a16:creationId xmlns:a16="http://schemas.microsoft.com/office/drawing/2014/main" id="{6B041D32-64F4-7BB1-962C-8E2BA8DB63A1}"/>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行政</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7E344106-43DD-9FE0-E63E-661559CE5436}"/>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（参考）バックオフィス</a:t>
            </a:r>
            <a:r>
              <a:rPr lang="en-US" altLang="ja-JP" sz="2000" b="1">
                <a:solidFill>
                  <a:srgbClr val="AF1932"/>
                </a:solidFill>
                <a:latin typeface="+mn-ea"/>
              </a:rPr>
              <a:t>DX</a:t>
            </a:r>
            <a:r>
              <a:rPr kumimoji="1" lang="ja-JP" altLang="en-US" sz="2000" b="1" kern="0">
                <a:solidFill>
                  <a:srgbClr val="AF1932"/>
                </a:solidFill>
                <a:latin typeface="Yu Gothic UI" panose="020B0500000000000000" pitchFamily="50" charset="-128"/>
                <a:ea typeface="Yu Gothic UI" panose="020B0500000000000000" pitchFamily="50" charset="-128"/>
              </a:rPr>
              <a:t>のロードマップ</a:t>
            </a:r>
            <a:endParaRPr lang="ja-JP" altLang="en-US" sz="2000" b="1">
              <a:solidFill>
                <a:srgbClr val="AF1932"/>
              </a:solidFill>
              <a:ea typeface="Yu Gothic UI" panose="020B0500000000000000" pitchFamily="50" charset="-128"/>
            </a:endParaRPr>
          </a:p>
        </p:txBody>
      </p:sp>
      <p:sp>
        <p:nvSpPr>
          <p:cNvPr id="2" name="スライド番号プレースホルダー 2">
            <a:extLst>
              <a:ext uri="{FF2B5EF4-FFF2-40B4-BE49-F238E27FC236}">
                <a16:creationId xmlns:a16="http://schemas.microsoft.com/office/drawing/2014/main" id="{6E62C192-5564-52B0-F3A8-E5385EE198A9}"/>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t>81</a:t>
            </a:fld>
            <a:endParaRPr kumimoji="1" lang="en-GB"/>
          </a:p>
        </p:txBody>
      </p:sp>
    </p:spTree>
    <p:extLst>
      <p:ext uri="{BB962C8B-B14F-4D97-AF65-F5344CB8AC3E}">
        <p14:creationId xmlns:p14="http://schemas.microsoft.com/office/powerpoint/2010/main" val="3696335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自治体情報システムの標準化・共通化</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82</a:t>
            </a:fld>
            <a:endParaRPr kumimoji="1" lang="en-GB"/>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06485"/>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6655509" y="4857005"/>
            <a:ext cx="64148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900" b="1" kern="0">
                <a:solidFill>
                  <a:srgbClr val="FFFFFF"/>
                </a:solidFill>
                <a:latin typeface="Yu Gothic UI" panose="020B0500000000000000" pitchFamily="50" charset="-128"/>
                <a:ea typeface="Yu Gothic UI" panose="020B0500000000000000" pitchFamily="50" charset="-128"/>
              </a:rPr>
              <a:t>2025</a:t>
            </a:r>
            <a:r>
              <a:rPr kumimoji="1" lang="ja-JP" altLang="en-US" sz="90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001966" y="4857005"/>
            <a:ext cx="64148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900" b="1" kern="0">
                <a:solidFill>
                  <a:srgbClr val="FFFFFF"/>
                </a:solidFill>
                <a:latin typeface="Yu Gothic UI" panose="020B0500000000000000" pitchFamily="50" charset="-128"/>
                <a:ea typeface="Yu Gothic UI" panose="020B0500000000000000" pitchFamily="50" charset="-128"/>
              </a:rPr>
              <a:t>2024</a:t>
            </a:r>
            <a:r>
              <a:rPr kumimoji="1" lang="ja-JP" altLang="en-US" sz="90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7309052" y="4857005"/>
            <a:ext cx="64148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900" b="1" kern="0">
                <a:solidFill>
                  <a:srgbClr val="FFFFFF"/>
                </a:solidFill>
                <a:latin typeface="Yu Gothic UI" panose="020B0500000000000000" pitchFamily="50" charset="-128"/>
                <a:ea typeface="Yu Gothic UI" panose="020B0500000000000000" pitchFamily="50" charset="-128"/>
              </a:rPr>
              <a:t>2026</a:t>
            </a:r>
            <a:r>
              <a:rPr kumimoji="1" lang="ja-JP" altLang="en-US" sz="90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48522" y="5543689"/>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2025</a:t>
            </a:r>
            <a:r>
              <a:rPr kumimoji="1" lang="ja-JP" altLang="en-US" sz="1000" b="1">
                <a:solidFill>
                  <a:srgbClr val="FFFFFF"/>
                </a:solidFill>
                <a:latin typeface="Yu Gothic UI" panose="020B0500000000000000" pitchFamily="50" charset="-128"/>
                <a:ea typeface="Yu Gothic UI" panose="020B0500000000000000" pitchFamily="50" charset="-128"/>
              </a:rPr>
              <a:t>年度移行</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en-US" altLang="ja-JP" sz="1000" b="1">
                <a:solidFill>
                  <a:srgbClr val="FFFFFF"/>
                </a:solidFill>
                <a:latin typeface="Yu Gothic UI" panose="020B0500000000000000" pitchFamily="50" charset="-128"/>
                <a:ea typeface="Yu Gothic UI" panose="020B0500000000000000" pitchFamily="50" charset="-128"/>
              </a:rPr>
              <a:t>7</a:t>
            </a:r>
            <a:r>
              <a:rPr kumimoji="1" lang="ja-JP" altLang="en-US" sz="1000" b="1">
                <a:solidFill>
                  <a:srgbClr val="FFFFFF"/>
                </a:solidFill>
                <a:latin typeface="Yu Gothic UI" panose="020B0500000000000000" pitchFamily="50" charset="-128"/>
                <a:ea typeface="Yu Gothic UI" panose="020B0500000000000000" pitchFamily="50" charset="-128"/>
              </a:rPr>
              <a:t>業務</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025208" y="5175454"/>
            <a:ext cx="3083161" cy="32622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業務の見直し（</a:t>
            </a:r>
            <a:r>
              <a:rPr kumimoji="1" lang="en-US" altLang="ja-JP" sz="900">
                <a:solidFill>
                  <a:srgbClr val="000000"/>
                </a:solidFill>
                <a:latin typeface="Yu Gothic UI" panose="020B0500000000000000" pitchFamily="50" charset="-128"/>
                <a:ea typeface="Yu Gothic UI" panose="020B0500000000000000" pitchFamily="50" charset="-128"/>
              </a:rPr>
              <a:t>BPR</a:t>
            </a:r>
            <a:r>
              <a:rPr kumimoji="1" lang="ja-JP" altLang="en-US" sz="900">
                <a:solidFill>
                  <a:srgbClr val="000000"/>
                </a:solidFill>
                <a:latin typeface="Yu Gothic UI" panose="020B0500000000000000" pitchFamily="50" charset="-128"/>
                <a:ea typeface="Yu Gothic UI" panose="020B0500000000000000" pitchFamily="50" charset="-128"/>
              </a:rPr>
              <a:t>）・　新しい業務運用の設計</a:t>
            </a:r>
          </a:p>
        </p:txBody>
      </p:sp>
      <p:sp>
        <p:nvSpPr>
          <p:cNvPr id="21" name="ホームベース 30">
            <a:extLst>
              <a:ext uri="{FF2B5EF4-FFF2-40B4-BE49-F238E27FC236}">
                <a16:creationId xmlns:a16="http://schemas.microsoft.com/office/drawing/2014/main" id="{561A15C5-3D9C-479B-B739-7CF6E5E211DF}"/>
              </a:ext>
            </a:extLst>
          </p:cNvPr>
          <p:cNvSpPr/>
          <p:nvPr/>
        </p:nvSpPr>
        <p:spPr>
          <a:xfrm>
            <a:off x="6025208" y="5575610"/>
            <a:ext cx="1156643" cy="39921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lang="ja-JP" altLang="en-US" sz="900" b="0" i="0">
                <a:solidFill>
                  <a:srgbClr val="000000"/>
                </a:solidFill>
                <a:effectLst/>
                <a:latin typeface="Yu Gothic UI" panose="020B0500000000000000" pitchFamily="50" charset="-128"/>
                <a:ea typeface="Yu Gothic UI" panose="020B0500000000000000" pitchFamily="50" charset="-128"/>
              </a:rPr>
              <a:t>標準準拠システム</a:t>
            </a:r>
            <a:endParaRPr lang="en-US" altLang="ja-JP" sz="900" b="0" i="0">
              <a:solidFill>
                <a:srgbClr val="000000"/>
              </a:solidFill>
              <a:effectLst/>
              <a:latin typeface="Yu Gothic UI" panose="020B0500000000000000" pitchFamily="50" charset="-128"/>
              <a:ea typeface="Yu Gothic UI" panose="020B0500000000000000" pitchFamily="50" charset="-128"/>
            </a:endParaRPr>
          </a:p>
          <a:p>
            <a:pPr algn="ctr" fontAlgn="base">
              <a:spcBef>
                <a:spcPct val="10000"/>
              </a:spcBef>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移行</a:t>
            </a:r>
            <a:r>
              <a:rPr lang="ja-JP" altLang="en-US" sz="900" b="0" i="0">
                <a:solidFill>
                  <a:srgbClr val="000000"/>
                </a:solidFill>
                <a:effectLst/>
                <a:latin typeface="Yu Gothic UI" panose="020B0500000000000000" pitchFamily="50" charset="-128"/>
                <a:ea typeface="Yu Gothic UI" panose="020B0500000000000000" pitchFamily="50" charset="-128"/>
              </a:rPr>
              <a:t>​</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830038" y="1354008"/>
            <a:ext cx="3630952" cy="44920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kumimoji="0" lang="ja-JP" altLang="en-US" sz="1100" b="1">
                <a:solidFill>
                  <a:schemeClr val="tx1"/>
                </a:solidFill>
                <a:latin typeface="Yu Gothic UI" panose="020B0500000000000000" pitchFamily="50" charset="-128"/>
                <a:ea typeface="Yu Gothic UI" panose="020B0500000000000000" pitchFamily="50" charset="-128"/>
                <a:sym typeface="Helvetica Light"/>
              </a:rPr>
              <a:t>市民の利便性向上及び行政運営の効率化に取り組み、標準準拠システムの利用を基本とした新しい業務運営を行えていること。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86521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827096" y="1939024"/>
            <a:ext cx="3877903"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chemeClr val="tx1"/>
                </a:solidFill>
                <a:latin typeface="Yu Gothic UI" panose="020B0500000000000000" pitchFamily="50" charset="-128"/>
                <a:ea typeface="Yu Gothic UI" panose="020B0500000000000000" pitchFamily="50" charset="-128"/>
                <a:sym typeface="Helvetica Light"/>
              </a:rPr>
              <a:t>標準準拠システム（国が示す標準仕様に適合したシステム）</a:t>
            </a:r>
            <a:r>
              <a:rPr kumimoji="0" lang="ja-JP" altLang="en-US" sz="1100" b="1"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sym typeface="Helvetica Light"/>
              </a:rPr>
              <a:t>に</a:t>
            </a:r>
            <a:r>
              <a:rPr kumimoji="0" lang="ja-JP" altLang="en-US" sz="1100" b="1">
                <a:solidFill>
                  <a:schemeClr val="tx1"/>
                </a:solidFill>
                <a:latin typeface="Yu Gothic UI" panose="020B0500000000000000" pitchFamily="50" charset="-128"/>
                <a:ea typeface="Yu Gothic UI" panose="020B0500000000000000" pitchFamily="50" charset="-128"/>
                <a:sym typeface="Helvetica Light"/>
              </a:rPr>
              <a:t>応じた</a:t>
            </a:r>
            <a:r>
              <a:rPr kumimoji="0" lang="ja-JP" altLang="en-US" sz="1100" b="1"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sym typeface="Helvetica Light"/>
              </a:rPr>
              <a:t>業務スタイルに変革すること。</a:t>
            </a:r>
            <a:endParaRPr kumimoji="0" lang="en-US" altLang="ja-JP" sz="1100" b="1"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sym typeface="Helvetica Light"/>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70800"/>
            <a:ext cx="4212000"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地方公共団体情報システムの標準化に関する法律に基づき、地方公共団体の主要</a:t>
            </a:r>
            <a:r>
              <a:rPr lang="en-US" altLang="ja-JP" sz="1100">
                <a:latin typeface="Yu Gothic UI" panose="020B0500000000000000" pitchFamily="50" charset="-128"/>
                <a:ea typeface="Yu Gothic UI" panose="020B0500000000000000" pitchFamily="50" charset="-128"/>
              </a:rPr>
              <a:t>20</a:t>
            </a:r>
            <a:r>
              <a:rPr lang="ja-JP" altLang="en-US" sz="1100">
                <a:latin typeface="Yu Gothic UI" panose="020B0500000000000000" pitchFamily="50" charset="-128"/>
                <a:ea typeface="Yu Gothic UI" panose="020B0500000000000000" pitchFamily="50" charset="-128"/>
              </a:rPr>
              <a:t>業務を国の標準化基準にあわせた情報システムへ移行する。</a:t>
            </a:r>
            <a:endParaRPr lang="en-US" altLang="ja-JP" sz="1100">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b="0" i="0">
                <a:effectLst/>
                <a:latin typeface="Source Sans Pro" panose="020B0503030403020204" pitchFamily="34" charset="0"/>
              </a:rPr>
              <a:t>移行計画を策定し、進捗状況や課題・リスクを共有しながら、計画的かつ円滑な移行を行う。標準化にあわせてデジタル化を見据えた業務の見直しを実施することで、行政運営の効率化と市民の利便性向上が期待できる。</a:t>
            </a:r>
            <a:endParaRPr lang="en-US" altLang="ja-JP" sz="1100"/>
          </a:p>
          <a:p>
            <a:pPr marL="171450" lvl="2" indent="-171450">
              <a:spcAft>
                <a:spcPts val="600"/>
              </a:spcAft>
              <a:buFont typeface="Arial" panose="020B0604020202020204" pitchFamily="34" charset="0"/>
              <a:buChar char="•"/>
              <a:tabLst>
                <a:tab pos="361950" algn="l"/>
              </a:tabLst>
              <a:defRPr/>
            </a:pPr>
            <a:r>
              <a:rPr lang="ja-JP" altLang="en-US" sz="1100"/>
              <a:t>具体的には、他の自治体と情報システムを共同利用することによる費用の割り勘効果や、手続きのオンライン化による利便性向上、業務効率化による市民サービスの質の向上などが挙げられる。</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2800"/>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55097" y="5150894"/>
            <a:ext cx="972000" cy="355925"/>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共通</a:t>
            </a:r>
          </a:p>
        </p:txBody>
      </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3376672"/>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701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graphicFrame>
        <p:nvGraphicFramePr>
          <p:cNvPr id="68" name="表 16">
            <a:extLst>
              <a:ext uri="{FF2B5EF4-FFF2-40B4-BE49-F238E27FC236}">
                <a16:creationId xmlns:a16="http://schemas.microsoft.com/office/drawing/2014/main" id="{9DB68C29-91BF-08D0-9900-F5254F5033B5}"/>
              </a:ext>
            </a:extLst>
          </p:cNvPr>
          <p:cNvGraphicFramePr>
            <a:graphicFrameLocks noGrp="1"/>
          </p:cNvGraphicFramePr>
          <p:nvPr>
            <p:extLst>
              <p:ext uri="{D42A27DB-BD31-4B8C-83A1-F6EECF244321}">
                <p14:modId xmlns:p14="http://schemas.microsoft.com/office/powerpoint/2010/main" val="3864805933"/>
              </p:ext>
            </p:extLst>
          </p:nvPr>
        </p:nvGraphicFramePr>
        <p:xfrm>
          <a:off x="6001966" y="3220481"/>
          <a:ext cx="3544116" cy="476355"/>
        </p:xfrm>
        <a:graphic>
          <a:graphicData uri="http://schemas.openxmlformats.org/drawingml/2006/table">
            <a:tbl>
              <a:tblPr firstRow="1" bandRow="1">
                <a:tableStyleId>{5C22544A-7EE6-4342-B048-85BDC9FD1C3A}</a:tableStyleId>
              </a:tblPr>
              <a:tblGrid>
                <a:gridCol w="886029">
                  <a:extLst>
                    <a:ext uri="{9D8B030D-6E8A-4147-A177-3AD203B41FA5}">
                      <a16:colId xmlns:a16="http://schemas.microsoft.com/office/drawing/2014/main" val="1331424037"/>
                    </a:ext>
                  </a:extLst>
                </a:gridCol>
                <a:gridCol w="886029">
                  <a:extLst>
                    <a:ext uri="{9D8B030D-6E8A-4147-A177-3AD203B41FA5}">
                      <a16:colId xmlns:a16="http://schemas.microsoft.com/office/drawing/2014/main" val="455350541"/>
                    </a:ext>
                  </a:extLst>
                </a:gridCol>
                <a:gridCol w="886029">
                  <a:extLst>
                    <a:ext uri="{9D8B030D-6E8A-4147-A177-3AD203B41FA5}">
                      <a16:colId xmlns:a16="http://schemas.microsoft.com/office/drawing/2014/main" val="273502540"/>
                    </a:ext>
                  </a:extLst>
                </a:gridCol>
                <a:gridCol w="886029">
                  <a:extLst>
                    <a:ext uri="{9D8B030D-6E8A-4147-A177-3AD203B41FA5}">
                      <a16:colId xmlns:a16="http://schemas.microsoft.com/office/drawing/2014/main" val="367388705"/>
                    </a:ext>
                  </a:extLst>
                </a:gridCol>
              </a:tblGrid>
              <a:tr h="2648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0">
                <a:tc>
                  <a:txBody>
                    <a:bodyPr/>
                    <a:lstStyle/>
                    <a:p>
                      <a:pPr algn="ctr"/>
                      <a:r>
                        <a:rPr kumimoji="1" lang="en-US" altLang="ja-JP" sz="900" b="0">
                          <a:latin typeface="Yu Gothic UI" panose="020B0500000000000000" pitchFamily="50" charset="-128"/>
                          <a:ea typeface="Yu Gothic UI" panose="020B0500000000000000" pitchFamily="50" charset="-128"/>
                        </a:rPr>
                        <a:t>57%</a:t>
                      </a:r>
                      <a:r>
                        <a:rPr kumimoji="1" lang="ja-JP" altLang="en-US" sz="900" b="0">
                          <a:latin typeface="Yu Gothic UI" panose="020B0500000000000000" pitchFamily="50" charset="-128"/>
                          <a:ea typeface="Yu Gothic UI" panose="020B0500000000000000" pitchFamily="50" charset="-128"/>
                        </a:rPr>
                        <a:t> </a:t>
                      </a:r>
                      <a:r>
                        <a:rPr kumimoji="1" lang="en-US" altLang="ja-JP" sz="900" b="0">
                          <a:latin typeface="Yu Gothic UI" panose="020B0500000000000000" pitchFamily="50" charset="-128"/>
                          <a:ea typeface="Yu Gothic UI" panose="020B0500000000000000" pitchFamily="50" charset="-128"/>
                        </a:rPr>
                        <a:t>(53</a:t>
                      </a:r>
                      <a:r>
                        <a:rPr kumimoji="1" lang="ja-JP" altLang="en-US" sz="900" b="0">
                          <a:latin typeface="Yu Gothic UI" panose="020B0500000000000000" pitchFamily="50" charset="-128"/>
                          <a:ea typeface="Yu Gothic UI" panose="020B0500000000000000" pitchFamily="50" charset="-128"/>
                        </a:rPr>
                        <a:t>％</a:t>
                      </a:r>
                      <a:r>
                        <a:rPr kumimoji="1" lang="en-US" altLang="ja-JP" sz="900" b="0">
                          <a:latin typeface="Yu Gothic UI" panose="020B0500000000000000" pitchFamily="50" charset="-128"/>
                          <a:ea typeface="Yu Gothic UI" panose="020B0500000000000000" pitchFamily="50" charset="-128"/>
                        </a:rPr>
                        <a:t>)</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ctr"/>
                      <a:r>
                        <a:rPr kumimoji="1" lang="en-US" altLang="ja-JP" sz="900" b="0">
                          <a:latin typeface="Yu Gothic UI" panose="020B0500000000000000" pitchFamily="50" charset="-128"/>
                          <a:ea typeface="Yu Gothic UI" panose="020B0500000000000000" pitchFamily="50" charset="-128"/>
                        </a:rPr>
                        <a:t>76%</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ctr"/>
                      <a:r>
                        <a:rPr kumimoji="1" lang="en-US" altLang="ja-JP" sz="900" b="0">
                          <a:latin typeface="Yu Gothic UI" panose="020B0500000000000000" pitchFamily="50" charset="-128"/>
                          <a:ea typeface="Yu Gothic UI" panose="020B0500000000000000" pitchFamily="50" charset="-128"/>
                        </a:rPr>
                        <a:t>100%</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ctr"/>
                      <a:r>
                        <a:rPr kumimoji="1" lang="ja-JP" altLang="en-US" sz="900" b="0" dirty="0">
                          <a:latin typeface="Yu Gothic UI" panose="020B0500000000000000" pitchFamily="50" charset="-128"/>
                          <a:ea typeface="Yu Gothic UI" panose="020B0500000000000000" pitchFamily="50" charset="-128"/>
                        </a:rPr>
                        <a:t>ー</a:t>
                      </a:r>
                      <a:endParaRPr kumimoji="1" lang="en-US" altLang="ja-JP" sz="900" b="0" dirty="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2" name="正方形/長方形 1">
            <a:extLst>
              <a:ext uri="{FF2B5EF4-FFF2-40B4-BE49-F238E27FC236}">
                <a16:creationId xmlns:a16="http://schemas.microsoft.com/office/drawing/2014/main" id="{6036765A-F6EE-D090-3957-A7190852804A}"/>
              </a:ext>
            </a:extLst>
          </p:cNvPr>
          <p:cNvSpPr/>
          <p:nvPr/>
        </p:nvSpPr>
        <p:spPr>
          <a:xfrm>
            <a:off x="445009" y="3616926"/>
            <a:ext cx="4166484" cy="917646"/>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r>
              <a:rPr lang="en-US" altLang="ja-JP" sz="1100">
                <a:latin typeface="Yu Gothic UI" panose="020B0500000000000000" pitchFamily="50" charset="-128"/>
                <a:ea typeface="Yu Gothic UI" panose="020B0500000000000000" pitchFamily="50" charset="-128"/>
              </a:rPr>
              <a:t>2021</a:t>
            </a:r>
            <a:r>
              <a:rPr lang="ja-JP" altLang="en-US" sz="1100">
                <a:latin typeface="Yu Gothic UI" panose="020B0500000000000000" pitchFamily="50" charset="-128"/>
                <a:ea typeface="Yu Gothic UI" panose="020B0500000000000000" pitchFamily="50" charset="-128"/>
              </a:rPr>
              <a:t>年度よりプロジェクト体制を設置し、</a:t>
            </a:r>
            <a:r>
              <a:rPr lang="en-US" altLang="ja-JP" sz="1100">
                <a:latin typeface="Yu Gothic UI" panose="020B0500000000000000" pitchFamily="50" charset="-128"/>
                <a:ea typeface="Yu Gothic UI" panose="020B0500000000000000" pitchFamily="50" charset="-128"/>
              </a:rPr>
              <a:t>2022</a:t>
            </a:r>
            <a:r>
              <a:rPr lang="ja-JP" altLang="en-US" sz="1100">
                <a:latin typeface="Yu Gothic UI" panose="020B0500000000000000" pitchFamily="50" charset="-128"/>
                <a:ea typeface="Yu Gothic UI" panose="020B0500000000000000" pitchFamily="50" charset="-128"/>
              </a:rPr>
              <a:t>年度末までに全体移行方針・移行計画を策定</a:t>
            </a:r>
            <a:endParaRPr lang="en-US" altLang="ja-JP" sz="1100">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en-US" altLang="ja-JP" sz="1100">
                <a:latin typeface="Yu Gothic UI" panose="020B0500000000000000" pitchFamily="50" charset="-128"/>
                <a:ea typeface="Yu Gothic UI" panose="020B0500000000000000" pitchFamily="50" charset="-128"/>
              </a:rPr>
              <a:t>2025</a:t>
            </a:r>
            <a:r>
              <a:rPr lang="ja-JP" altLang="en-US" sz="1100">
                <a:latin typeface="Yu Gothic UI" panose="020B0500000000000000" pitchFamily="50" charset="-128"/>
                <a:ea typeface="Yu Gothic UI" panose="020B0500000000000000" pitchFamily="50" charset="-128"/>
              </a:rPr>
              <a:t>年度に</a:t>
            </a:r>
            <a:r>
              <a:rPr lang="en-US" altLang="ja-JP" sz="1100">
                <a:latin typeface="Yu Gothic UI" panose="020B0500000000000000" pitchFamily="50" charset="-128"/>
                <a:ea typeface="Yu Gothic UI" panose="020B0500000000000000" pitchFamily="50" charset="-128"/>
              </a:rPr>
              <a:t>7</a:t>
            </a:r>
            <a:r>
              <a:rPr lang="ja-JP" altLang="en-US" sz="1100">
                <a:latin typeface="Yu Gothic UI" panose="020B0500000000000000" pitchFamily="50" charset="-128"/>
                <a:ea typeface="Yu Gothic UI" panose="020B0500000000000000" pitchFamily="50" charset="-128"/>
              </a:rPr>
              <a:t>業務を移行し、</a:t>
            </a:r>
            <a:r>
              <a:rPr lang="en-US" altLang="ja-JP" sz="1100">
                <a:latin typeface="Yu Gothic UI" panose="020B0500000000000000" pitchFamily="50" charset="-128"/>
                <a:ea typeface="Yu Gothic UI" panose="020B0500000000000000" pitchFamily="50" charset="-128"/>
              </a:rPr>
              <a:t>2028</a:t>
            </a:r>
            <a:r>
              <a:rPr lang="ja-JP" altLang="en-US" sz="1100">
                <a:latin typeface="Yu Gothic UI" panose="020B0500000000000000" pitchFamily="50" charset="-128"/>
                <a:ea typeface="Yu Gothic UI" panose="020B0500000000000000" pitchFamily="50" charset="-128"/>
              </a:rPr>
              <a:t>年度までに</a:t>
            </a:r>
            <a:r>
              <a:rPr lang="en-US" altLang="ja-JP" sz="1100">
                <a:latin typeface="Yu Gothic UI" panose="020B0500000000000000" pitchFamily="50" charset="-128"/>
                <a:ea typeface="Yu Gothic UI" panose="020B0500000000000000" pitchFamily="50" charset="-128"/>
              </a:rPr>
              <a:t>14</a:t>
            </a:r>
            <a:r>
              <a:rPr lang="ja-JP" altLang="en-US" sz="1100">
                <a:latin typeface="Yu Gothic UI" panose="020B0500000000000000" pitchFamily="50" charset="-128"/>
                <a:ea typeface="Yu Gothic UI" panose="020B0500000000000000" pitchFamily="50" charset="-128"/>
              </a:rPr>
              <a:t>業務を移行することをめざして取組を進捗</a:t>
            </a:r>
            <a:endParaRPr lang="en-US" altLang="ja-JP" sz="1100">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FC4AE651-9C66-106E-4A2F-C43EAAFF94FB}"/>
              </a:ext>
            </a:extLst>
          </p:cNvPr>
          <p:cNvSpPr txBox="1"/>
          <p:nvPr/>
        </p:nvSpPr>
        <p:spPr>
          <a:xfrm>
            <a:off x="5976142" y="2596635"/>
            <a:ext cx="3544117" cy="338554"/>
          </a:xfrm>
          <a:prstGeom prst="rect">
            <a:avLst/>
          </a:prstGeom>
          <a:noFill/>
        </p:spPr>
        <p:txBody>
          <a:bodyPr wrap="square" lIns="0" tIns="0" rIns="0" bIns="0" rtlCol="0" anchor="ctr" anchorCtr="0">
            <a:spAutoFit/>
          </a:bodyPr>
          <a:lstStyle/>
          <a:p>
            <a:pPr marL="171450" marR="0" lvl="0" indent="-17145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1" lang="ja-JP" altLang="en-US" sz="1100" b="1">
                <a:ln w="0"/>
                <a:latin typeface="Yu Gothic UI" panose="020B0500000000000000" pitchFamily="50" charset="-128"/>
                <a:ea typeface="Yu Gothic UI" panose="020B0500000000000000" pitchFamily="50" charset="-128"/>
              </a:rPr>
              <a:t>全体移行計画に基づく、総務省の「自治体情報システムの標準化・共通化に係る手順書」における進捗率</a:t>
            </a:r>
            <a:endParaRPr kumimoji="1" lang="en-US" altLang="ja-JP" sz="1100" b="1">
              <a:ln w="0"/>
              <a:latin typeface="Yu Gothic UI" panose="020B0500000000000000" pitchFamily="50" charset="-128"/>
              <a:ea typeface="Yu Gothic UI" panose="020B0500000000000000" pitchFamily="50" charset="-128"/>
            </a:endParaRPr>
          </a:p>
        </p:txBody>
      </p:sp>
      <p:sp>
        <p:nvSpPr>
          <p:cNvPr id="26" name="正方形/長方形 25">
            <a:extLst>
              <a:ext uri="{FF2B5EF4-FFF2-40B4-BE49-F238E27FC236}">
                <a16:creationId xmlns:a16="http://schemas.microsoft.com/office/drawing/2014/main" id="{B158FBB1-551C-B19B-E47B-1D557BACA652}"/>
              </a:ext>
            </a:extLst>
          </p:cNvPr>
          <p:cNvSpPr/>
          <p:nvPr/>
        </p:nvSpPr>
        <p:spPr>
          <a:xfrm>
            <a:off x="7962595" y="4859086"/>
            <a:ext cx="64148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900" b="1" kern="0">
                <a:solidFill>
                  <a:srgbClr val="FFFFFF"/>
                </a:solidFill>
                <a:latin typeface="Yu Gothic UI" panose="020B0500000000000000" pitchFamily="50" charset="-128"/>
                <a:ea typeface="Yu Gothic UI" panose="020B0500000000000000" pitchFamily="50" charset="-128"/>
              </a:rPr>
              <a:t>2027</a:t>
            </a:r>
            <a:r>
              <a:rPr kumimoji="1" lang="ja-JP" altLang="en-US" sz="900" b="1" kern="0">
                <a:solidFill>
                  <a:srgbClr val="FFFFFF"/>
                </a:solidFill>
                <a:latin typeface="Yu Gothic UI" panose="020B0500000000000000" pitchFamily="50" charset="-128"/>
                <a:ea typeface="Yu Gothic UI" panose="020B0500000000000000" pitchFamily="50" charset="-128"/>
              </a:rPr>
              <a:t>年度</a:t>
            </a:r>
          </a:p>
        </p:txBody>
      </p:sp>
      <p:sp>
        <p:nvSpPr>
          <p:cNvPr id="28" name="正方形/長方形 27">
            <a:extLst>
              <a:ext uri="{FF2B5EF4-FFF2-40B4-BE49-F238E27FC236}">
                <a16:creationId xmlns:a16="http://schemas.microsoft.com/office/drawing/2014/main" id="{4DCC10EE-F954-4DF3-D746-274A7AD58354}"/>
              </a:ext>
            </a:extLst>
          </p:cNvPr>
          <p:cNvSpPr/>
          <p:nvPr/>
        </p:nvSpPr>
        <p:spPr>
          <a:xfrm>
            <a:off x="8614685" y="4857005"/>
            <a:ext cx="64148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900" b="1" kern="0">
                <a:solidFill>
                  <a:srgbClr val="FFFFFF"/>
                </a:solidFill>
                <a:latin typeface="Yu Gothic UI" panose="020B0500000000000000" pitchFamily="50" charset="-128"/>
                <a:ea typeface="Yu Gothic UI" panose="020B0500000000000000" pitchFamily="50" charset="-128"/>
              </a:rPr>
              <a:t>2028</a:t>
            </a:r>
            <a:r>
              <a:rPr kumimoji="1" lang="ja-JP" altLang="en-US" sz="900" b="1" kern="0">
                <a:solidFill>
                  <a:srgbClr val="FFFFFF"/>
                </a:solidFill>
                <a:latin typeface="Yu Gothic UI" panose="020B0500000000000000" pitchFamily="50" charset="-128"/>
                <a:ea typeface="Yu Gothic UI" panose="020B0500000000000000" pitchFamily="50" charset="-128"/>
              </a:rPr>
              <a:t>年度</a:t>
            </a:r>
          </a:p>
        </p:txBody>
      </p:sp>
      <p:sp>
        <p:nvSpPr>
          <p:cNvPr id="29" name="テキスト ボックス 28">
            <a:extLst>
              <a:ext uri="{FF2B5EF4-FFF2-40B4-BE49-F238E27FC236}">
                <a16:creationId xmlns:a16="http://schemas.microsoft.com/office/drawing/2014/main" id="{CF1E2F18-35BE-FC56-40F6-C8B1BACAA6CB}"/>
              </a:ext>
            </a:extLst>
          </p:cNvPr>
          <p:cNvSpPr txBox="1"/>
          <p:nvPr/>
        </p:nvSpPr>
        <p:spPr>
          <a:xfrm>
            <a:off x="4848522" y="6053081"/>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2028</a:t>
            </a:r>
            <a:r>
              <a:rPr kumimoji="1" lang="ja-JP" altLang="en-US" sz="1000" b="1">
                <a:solidFill>
                  <a:srgbClr val="FFFFFF"/>
                </a:solidFill>
                <a:latin typeface="Yu Gothic UI" panose="020B0500000000000000" pitchFamily="50" charset="-128"/>
                <a:ea typeface="Yu Gothic UI" panose="020B0500000000000000" pitchFamily="50" charset="-128"/>
              </a:rPr>
              <a:t>年度移行</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en-US" altLang="ja-JP" sz="1000" b="1">
                <a:solidFill>
                  <a:srgbClr val="FFFFFF"/>
                </a:solidFill>
                <a:latin typeface="Yu Gothic UI" panose="020B0500000000000000" pitchFamily="50" charset="-128"/>
                <a:ea typeface="Yu Gothic UI" panose="020B0500000000000000" pitchFamily="50" charset="-128"/>
              </a:rPr>
              <a:t>14</a:t>
            </a:r>
            <a:r>
              <a:rPr kumimoji="1" lang="ja-JP" altLang="en-US" sz="1000" b="1">
                <a:solidFill>
                  <a:srgbClr val="FFFFFF"/>
                </a:solidFill>
                <a:latin typeface="Yu Gothic UI" panose="020B0500000000000000" pitchFamily="50" charset="-128"/>
                <a:ea typeface="Yu Gothic UI" panose="020B0500000000000000" pitchFamily="50" charset="-128"/>
              </a:rPr>
              <a:t>業務</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37" name="ホームベース 30">
            <a:extLst>
              <a:ext uri="{FF2B5EF4-FFF2-40B4-BE49-F238E27FC236}">
                <a16:creationId xmlns:a16="http://schemas.microsoft.com/office/drawing/2014/main" id="{79A457B4-810B-A090-3A34-A82A0C794190}"/>
              </a:ext>
            </a:extLst>
          </p:cNvPr>
          <p:cNvSpPr/>
          <p:nvPr/>
        </p:nvSpPr>
        <p:spPr>
          <a:xfrm>
            <a:off x="6672269" y="6048761"/>
            <a:ext cx="2436100" cy="39921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900" b="0" i="0">
                <a:solidFill>
                  <a:srgbClr val="000000"/>
                </a:solidFill>
                <a:effectLst/>
                <a:latin typeface="Yu Gothic UI" panose="020B0500000000000000" pitchFamily="50" charset="-128"/>
                <a:ea typeface="Yu Gothic UI" panose="020B0500000000000000" pitchFamily="50" charset="-128"/>
              </a:rPr>
              <a:t>標準準拠システム</a:t>
            </a:r>
            <a:r>
              <a:rPr lang="ja-JP" altLang="en-US" sz="900">
                <a:solidFill>
                  <a:srgbClr val="000000"/>
                </a:solidFill>
                <a:latin typeface="Yu Gothic UI" panose="020B0500000000000000" pitchFamily="50" charset="-128"/>
                <a:ea typeface="Yu Gothic UI" panose="020B0500000000000000" pitchFamily="50" charset="-128"/>
              </a:rPr>
              <a:t>移行</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graphicFrame>
        <p:nvGraphicFramePr>
          <p:cNvPr id="38" name="表 38">
            <a:extLst>
              <a:ext uri="{FF2B5EF4-FFF2-40B4-BE49-F238E27FC236}">
                <a16:creationId xmlns:a16="http://schemas.microsoft.com/office/drawing/2014/main" id="{3D05208E-2512-A39A-B99A-50902BDB3B58}"/>
              </a:ext>
            </a:extLst>
          </p:cNvPr>
          <p:cNvGraphicFramePr>
            <a:graphicFrameLocks noGrp="1"/>
          </p:cNvGraphicFramePr>
          <p:nvPr/>
        </p:nvGraphicFramePr>
        <p:xfrm>
          <a:off x="660255" y="4518973"/>
          <a:ext cx="3438779" cy="670560"/>
        </p:xfrm>
        <a:graphic>
          <a:graphicData uri="http://schemas.openxmlformats.org/drawingml/2006/table">
            <a:tbl>
              <a:tblPr firstRow="1" bandRow="1">
                <a:tableStyleId>{5C22544A-7EE6-4342-B048-85BDC9FD1C3A}</a:tableStyleId>
              </a:tblPr>
              <a:tblGrid>
                <a:gridCol w="3438779">
                  <a:extLst>
                    <a:ext uri="{9D8B030D-6E8A-4147-A177-3AD203B41FA5}">
                      <a16:colId xmlns:a16="http://schemas.microsoft.com/office/drawing/2014/main" val="3254894051"/>
                    </a:ext>
                  </a:extLst>
                </a:gridCol>
              </a:tblGrid>
              <a:tr h="226019">
                <a:tc>
                  <a:txBody>
                    <a:bodyPr/>
                    <a:lstStyle/>
                    <a:p>
                      <a:pPr algn="l"/>
                      <a:r>
                        <a:rPr kumimoji="1" lang="en-US" altLang="ja-JP" sz="1100" b="0">
                          <a:solidFill>
                            <a:schemeClr val="tx1"/>
                          </a:solidFill>
                        </a:rPr>
                        <a:t>2025</a:t>
                      </a:r>
                      <a:r>
                        <a:rPr kumimoji="1" lang="ja-JP" altLang="en-US" sz="1100" b="0">
                          <a:solidFill>
                            <a:schemeClr val="tx1"/>
                          </a:solidFill>
                        </a:rPr>
                        <a:t>年度移行予定</a:t>
                      </a:r>
                      <a:r>
                        <a:rPr kumimoji="1" lang="en-US" altLang="ja-JP" sz="1100" b="0">
                          <a:solidFill>
                            <a:schemeClr val="tx1"/>
                          </a:solidFill>
                        </a:rPr>
                        <a:t>(7</a:t>
                      </a:r>
                      <a:r>
                        <a:rPr kumimoji="1" lang="ja-JP" altLang="en-US" sz="1100" b="0">
                          <a:solidFill>
                            <a:schemeClr val="tx1"/>
                          </a:solidFill>
                        </a:rPr>
                        <a:t>業務</a:t>
                      </a:r>
                      <a:r>
                        <a:rPr kumimoji="1" lang="en-US" altLang="ja-JP" sz="1100" b="0">
                          <a:solidFill>
                            <a:schemeClr val="tx1"/>
                          </a:solidFill>
                        </a:rPr>
                        <a:t>)</a:t>
                      </a:r>
                      <a:endParaRPr kumimoji="1" lang="ja-JP" altLang="en-US" sz="1100" b="0">
                        <a:solidFill>
                          <a:schemeClr val="tx1"/>
                        </a:solidFill>
                      </a:endParaRPr>
                    </a:p>
                  </a:txBody>
                  <a:tcPr anchor="ctr">
                    <a:solidFill>
                      <a:srgbClr val="F7C5CD"/>
                    </a:solidFill>
                  </a:tcPr>
                </a:tc>
                <a:extLst>
                  <a:ext uri="{0D108BD9-81ED-4DB2-BD59-A6C34878D82A}">
                    <a16:rowId xmlns:a16="http://schemas.microsoft.com/office/drawing/2014/main" val="2317394219"/>
                  </a:ext>
                </a:extLst>
              </a:tr>
              <a:tr h="407961">
                <a:tc>
                  <a:txBody>
                    <a:bodyPr/>
                    <a:lstStyle/>
                    <a:p>
                      <a:r>
                        <a:rPr kumimoji="1" lang="ja-JP" altLang="en-US" sz="1050" dirty="0"/>
                        <a:t>住民基本台帳、印鑑登録、戸籍、戸籍の附票、就学、</a:t>
                      </a:r>
                      <a:endParaRPr kumimoji="1" lang="en-US" altLang="ja-JP" sz="1050" dirty="0"/>
                    </a:p>
                    <a:p>
                      <a:r>
                        <a:rPr kumimoji="1" lang="ja-JP" altLang="en-US" sz="1050" dirty="0"/>
                        <a:t>選挙人名簿管理、健康管理</a:t>
                      </a:r>
                      <a:r>
                        <a:rPr kumimoji="1" lang="en-US" altLang="ja-JP" sz="1050" dirty="0"/>
                        <a:t>※</a:t>
                      </a:r>
                      <a:r>
                        <a:rPr kumimoji="1" lang="ja-JP" altLang="en-US" sz="1050" dirty="0"/>
                        <a:t>（がん検診・接種履歴等）</a:t>
                      </a:r>
                    </a:p>
                  </a:txBody>
                  <a:tcPr>
                    <a:solidFill>
                      <a:srgbClr val="F2F2F2"/>
                    </a:solidFill>
                  </a:tcPr>
                </a:tc>
                <a:extLst>
                  <a:ext uri="{0D108BD9-81ED-4DB2-BD59-A6C34878D82A}">
                    <a16:rowId xmlns:a16="http://schemas.microsoft.com/office/drawing/2014/main" val="1020878102"/>
                  </a:ext>
                </a:extLst>
              </a:tr>
            </a:tbl>
          </a:graphicData>
        </a:graphic>
      </p:graphicFrame>
      <p:sp>
        <p:nvSpPr>
          <p:cNvPr id="4" name="テキスト ボックス 3">
            <a:extLst>
              <a:ext uri="{FF2B5EF4-FFF2-40B4-BE49-F238E27FC236}">
                <a16:creationId xmlns:a16="http://schemas.microsoft.com/office/drawing/2014/main" id="{F25C0AA8-89D7-1BB5-F20B-E1DCB6FCD901}"/>
              </a:ext>
            </a:extLst>
          </p:cNvPr>
          <p:cNvSpPr txBox="1"/>
          <p:nvPr/>
        </p:nvSpPr>
        <p:spPr>
          <a:xfrm>
            <a:off x="8563996" y="4354115"/>
            <a:ext cx="1055872" cy="170985"/>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spcAft>
                <a:spcPts val="600"/>
              </a:spcAft>
              <a:tabLst>
                <a:tab pos="361950" algn="l"/>
              </a:tabLst>
              <a:defRPr/>
            </a:pPr>
            <a:r>
              <a:rPr lang="ja-JP" altLang="en-US" sz="600">
                <a:solidFill>
                  <a:srgbClr val="000000"/>
                </a:solidFill>
                <a:ea typeface="Yu Gothic UI" panose="020B0500000000000000" pitchFamily="50" charset="-128"/>
              </a:rPr>
              <a:t>（）内は当初設定数値</a:t>
            </a:r>
          </a:p>
        </p:txBody>
      </p:sp>
      <p:sp>
        <p:nvSpPr>
          <p:cNvPr id="5" name="正方形/長方形 4">
            <a:extLst>
              <a:ext uri="{FF2B5EF4-FFF2-40B4-BE49-F238E27FC236}">
                <a16:creationId xmlns:a16="http://schemas.microsoft.com/office/drawing/2014/main" id="{F9BC8E80-F27E-A559-9F4E-CE7291073ECA}"/>
              </a:ext>
            </a:extLst>
          </p:cNvPr>
          <p:cNvSpPr/>
          <p:nvPr/>
        </p:nvSpPr>
        <p:spPr>
          <a:xfrm>
            <a:off x="682038" y="6239822"/>
            <a:ext cx="4166484" cy="232629"/>
          </a:xfrm>
          <a:prstGeom prst="rect">
            <a:avLst/>
          </a:prstGeom>
          <a:noFill/>
          <a:ln w="9525" cap="flat" cmpd="sng" algn="ctr">
            <a:noFill/>
            <a:prstDash val="solid"/>
          </a:ln>
          <a:effectLst/>
        </p:spPr>
        <p:txBody>
          <a:bodyPr lIns="36000" tIns="36000" rIns="36000" bIns="36000" rtlCol="0" anchor="t">
            <a:noAutofit/>
          </a:bodyPr>
          <a:lstStyle/>
          <a:p>
            <a:pPr marL="0" lvl="2">
              <a:spcAft>
                <a:spcPts val="600"/>
              </a:spcAft>
              <a:tabLst>
                <a:tab pos="361950" algn="l"/>
              </a:tabLst>
              <a:defRPr/>
            </a:pPr>
            <a:r>
              <a:rPr lang="en-US" altLang="ja-JP" sz="1050">
                <a:solidFill>
                  <a:srgbClr val="000000"/>
                </a:solidFill>
                <a:latin typeface="Yu Gothic UI" panose="020B0500000000000000" pitchFamily="50" charset="-128"/>
                <a:ea typeface="Yu Gothic UI" panose="020B0500000000000000" pitchFamily="50" charset="-128"/>
              </a:rPr>
              <a:t>※</a:t>
            </a:r>
            <a:r>
              <a:rPr lang="ja-JP" altLang="en-US" sz="1050">
                <a:solidFill>
                  <a:srgbClr val="000000"/>
                </a:solidFill>
                <a:latin typeface="Yu Gothic UI" panose="020B0500000000000000" pitchFamily="50" charset="-128"/>
                <a:ea typeface="Yu Gothic UI" panose="020B0500000000000000" pitchFamily="50" charset="-128"/>
              </a:rPr>
              <a:t>健康管理については２システムに分かれて移行予定</a:t>
            </a:r>
            <a:endParaRPr lang="en-US" altLang="ja-JP" sz="1050">
              <a:solidFill>
                <a:srgbClr val="000000"/>
              </a:solidFill>
              <a:latin typeface="Yu Gothic UI" panose="020B0500000000000000" pitchFamily="50" charset="-128"/>
              <a:ea typeface="Yu Gothic UI" panose="020B0500000000000000" pitchFamily="50" charset="-128"/>
            </a:endParaRPr>
          </a:p>
        </p:txBody>
      </p:sp>
      <p:sp>
        <p:nvSpPr>
          <p:cNvPr id="12" name="テキスト ボックス 11">
            <a:extLst>
              <a:ext uri="{FF2B5EF4-FFF2-40B4-BE49-F238E27FC236}">
                <a16:creationId xmlns:a16="http://schemas.microsoft.com/office/drawing/2014/main" id="{1F943625-31A8-0BCB-2925-1AA44C335653}"/>
              </a:ext>
            </a:extLst>
          </p:cNvPr>
          <p:cNvSpPr txBox="1"/>
          <p:nvPr/>
        </p:nvSpPr>
        <p:spPr>
          <a:xfrm>
            <a:off x="6049264" y="3055058"/>
            <a:ext cx="3544117" cy="161583"/>
          </a:xfrm>
          <a:prstGeom prst="rect">
            <a:avLst/>
          </a:prstGeom>
          <a:noFill/>
        </p:spPr>
        <p:txBody>
          <a:bodyPr wrap="square" lIns="0" tIns="0" rIns="0" bIns="0" rtlCol="0" anchor="ctr" anchorCtr="0">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1" lang="en-US" altLang="ja-JP" sz="1050">
                <a:ln w="0"/>
                <a:latin typeface="Yu Gothic UI" panose="020B0500000000000000" pitchFamily="50" charset="-128"/>
                <a:ea typeface="Yu Gothic UI" panose="020B0500000000000000" pitchFamily="50" charset="-128"/>
              </a:rPr>
              <a:t>2025</a:t>
            </a:r>
            <a:r>
              <a:rPr kumimoji="1" lang="ja-JP" altLang="en-US" sz="1050">
                <a:ln w="0"/>
                <a:latin typeface="Yu Gothic UI" panose="020B0500000000000000" pitchFamily="50" charset="-128"/>
                <a:ea typeface="Yu Gothic UI" panose="020B0500000000000000" pitchFamily="50" charset="-128"/>
              </a:rPr>
              <a:t>年度移行予定</a:t>
            </a:r>
            <a:endParaRPr kumimoji="1" lang="en-US" altLang="ja-JP" sz="1050">
              <a:ln w="0"/>
              <a:latin typeface="Yu Gothic UI" panose="020B0500000000000000" pitchFamily="50" charset="-128"/>
              <a:ea typeface="Yu Gothic UI" panose="020B0500000000000000" pitchFamily="50" charset="-128"/>
            </a:endParaRPr>
          </a:p>
        </p:txBody>
      </p:sp>
      <p:graphicFrame>
        <p:nvGraphicFramePr>
          <p:cNvPr id="18" name="表 16">
            <a:extLst>
              <a:ext uri="{FF2B5EF4-FFF2-40B4-BE49-F238E27FC236}">
                <a16:creationId xmlns:a16="http://schemas.microsoft.com/office/drawing/2014/main" id="{08226BAB-22BB-AA1A-78FB-57A2C28210BD}"/>
              </a:ext>
            </a:extLst>
          </p:cNvPr>
          <p:cNvGraphicFramePr>
            <a:graphicFrameLocks noGrp="1"/>
          </p:cNvGraphicFramePr>
          <p:nvPr>
            <p:extLst>
              <p:ext uri="{D42A27DB-BD31-4B8C-83A1-F6EECF244321}">
                <p14:modId xmlns:p14="http://schemas.microsoft.com/office/powerpoint/2010/main" val="1592857018"/>
              </p:ext>
            </p:extLst>
          </p:nvPr>
        </p:nvGraphicFramePr>
        <p:xfrm>
          <a:off x="6001966" y="3885396"/>
          <a:ext cx="3544116" cy="476355"/>
        </p:xfrm>
        <a:graphic>
          <a:graphicData uri="http://schemas.openxmlformats.org/drawingml/2006/table">
            <a:tbl>
              <a:tblPr firstRow="1" bandRow="1">
                <a:tableStyleId>{5C22544A-7EE6-4342-B048-85BDC9FD1C3A}</a:tableStyleId>
              </a:tblPr>
              <a:tblGrid>
                <a:gridCol w="886029">
                  <a:extLst>
                    <a:ext uri="{9D8B030D-6E8A-4147-A177-3AD203B41FA5}">
                      <a16:colId xmlns:a16="http://schemas.microsoft.com/office/drawing/2014/main" val="1331424037"/>
                    </a:ext>
                  </a:extLst>
                </a:gridCol>
                <a:gridCol w="886029">
                  <a:extLst>
                    <a:ext uri="{9D8B030D-6E8A-4147-A177-3AD203B41FA5}">
                      <a16:colId xmlns:a16="http://schemas.microsoft.com/office/drawing/2014/main" val="455350541"/>
                    </a:ext>
                  </a:extLst>
                </a:gridCol>
                <a:gridCol w="886029">
                  <a:extLst>
                    <a:ext uri="{9D8B030D-6E8A-4147-A177-3AD203B41FA5}">
                      <a16:colId xmlns:a16="http://schemas.microsoft.com/office/drawing/2014/main" val="273502540"/>
                    </a:ext>
                  </a:extLst>
                </a:gridCol>
                <a:gridCol w="886029">
                  <a:extLst>
                    <a:ext uri="{9D8B030D-6E8A-4147-A177-3AD203B41FA5}">
                      <a16:colId xmlns:a16="http://schemas.microsoft.com/office/drawing/2014/main" val="367388705"/>
                    </a:ext>
                  </a:extLst>
                </a:gridCol>
              </a:tblGrid>
              <a:tr h="2648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0">
                <a:tc>
                  <a:txBody>
                    <a:bodyPr/>
                    <a:lstStyle/>
                    <a:p>
                      <a:pPr algn="ctr"/>
                      <a:r>
                        <a:rPr kumimoji="1" lang="en-US" altLang="ja-JP" sz="900" b="0">
                          <a:latin typeface="Yu Gothic UI" panose="020B0500000000000000" pitchFamily="50" charset="-128"/>
                          <a:ea typeface="Yu Gothic UI" panose="020B0500000000000000" pitchFamily="50" charset="-128"/>
                        </a:rPr>
                        <a:t>25%</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ctr"/>
                      <a:r>
                        <a:rPr kumimoji="1" lang="en-US" altLang="ja-JP" sz="900" b="0">
                          <a:latin typeface="Yu Gothic UI" panose="020B0500000000000000" pitchFamily="50" charset="-128"/>
                          <a:ea typeface="Yu Gothic UI" panose="020B0500000000000000" pitchFamily="50" charset="-128"/>
                        </a:rPr>
                        <a:t>29%</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ctr"/>
                      <a:r>
                        <a:rPr kumimoji="1" lang="en-US" altLang="ja-JP" sz="900" b="0">
                          <a:latin typeface="Yu Gothic UI" panose="020B0500000000000000" pitchFamily="50" charset="-128"/>
                          <a:ea typeface="Yu Gothic UI" panose="020B0500000000000000" pitchFamily="50" charset="-128"/>
                        </a:rPr>
                        <a:t>31%</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ctr"/>
                      <a:r>
                        <a:rPr kumimoji="1" lang="en-US" altLang="ja-JP" sz="900" b="0" dirty="0">
                          <a:latin typeface="Yu Gothic UI" panose="020B0500000000000000" pitchFamily="50" charset="-128"/>
                          <a:ea typeface="Yu Gothic UI" panose="020B0500000000000000" pitchFamily="50" charset="-128"/>
                        </a:rPr>
                        <a:t>69%</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19" name="テキスト ボックス 18">
            <a:extLst>
              <a:ext uri="{FF2B5EF4-FFF2-40B4-BE49-F238E27FC236}">
                <a16:creationId xmlns:a16="http://schemas.microsoft.com/office/drawing/2014/main" id="{0BAC1134-DC21-84E5-27E8-0D3C53DDBF16}"/>
              </a:ext>
            </a:extLst>
          </p:cNvPr>
          <p:cNvSpPr txBox="1"/>
          <p:nvPr/>
        </p:nvSpPr>
        <p:spPr>
          <a:xfrm>
            <a:off x="6049264" y="3734712"/>
            <a:ext cx="3544117" cy="161583"/>
          </a:xfrm>
          <a:prstGeom prst="rect">
            <a:avLst/>
          </a:prstGeom>
          <a:noFill/>
        </p:spPr>
        <p:txBody>
          <a:bodyPr wrap="square" lIns="0" tIns="0" rIns="0" bIns="0" rtlCol="0" anchor="ctr" anchorCtr="0">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1" lang="en-US" altLang="ja-JP" sz="1050">
                <a:ln w="0"/>
                <a:latin typeface="Yu Gothic UI" panose="020B0500000000000000" pitchFamily="50" charset="-128"/>
                <a:ea typeface="Yu Gothic UI" panose="020B0500000000000000" pitchFamily="50" charset="-128"/>
              </a:rPr>
              <a:t>2028</a:t>
            </a:r>
            <a:r>
              <a:rPr kumimoji="1" lang="ja-JP" altLang="en-US" sz="1050">
                <a:ln w="0"/>
                <a:latin typeface="Yu Gothic UI" panose="020B0500000000000000" pitchFamily="50" charset="-128"/>
                <a:ea typeface="Yu Gothic UI" panose="020B0500000000000000" pitchFamily="50" charset="-128"/>
              </a:rPr>
              <a:t>年度移行予定</a:t>
            </a:r>
            <a:endParaRPr kumimoji="1" lang="en-US" altLang="ja-JP" sz="1050">
              <a:ln w="0"/>
              <a:latin typeface="Yu Gothic UI" panose="020B0500000000000000" pitchFamily="50" charset="-128"/>
              <a:ea typeface="Yu Gothic UI" panose="020B0500000000000000" pitchFamily="50" charset="-128"/>
            </a:endParaRPr>
          </a:p>
        </p:txBody>
      </p:sp>
      <p:graphicFrame>
        <p:nvGraphicFramePr>
          <p:cNvPr id="41" name="表 38">
            <a:extLst>
              <a:ext uri="{FF2B5EF4-FFF2-40B4-BE49-F238E27FC236}">
                <a16:creationId xmlns:a16="http://schemas.microsoft.com/office/drawing/2014/main" id="{12688949-6136-6ADB-A0DD-374BD5A1A2A6}"/>
              </a:ext>
            </a:extLst>
          </p:cNvPr>
          <p:cNvGraphicFramePr>
            <a:graphicFrameLocks noGrp="1"/>
          </p:cNvGraphicFramePr>
          <p:nvPr/>
        </p:nvGraphicFramePr>
        <p:xfrm>
          <a:off x="660255" y="5249222"/>
          <a:ext cx="3438779" cy="990600"/>
        </p:xfrm>
        <a:graphic>
          <a:graphicData uri="http://schemas.openxmlformats.org/drawingml/2006/table">
            <a:tbl>
              <a:tblPr firstRow="1" bandRow="1">
                <a:tableStyleId>{5C22544A-7EE6-4342-B048-85BDC9FD1C3A}</a:tableStyleId>
              </a:tblPr>
              <a:tblGrid>
                <a:gridCol w="3438779">
                  <a:extLst>
                    <a:ext uri="{9D8B030D-6E8A-4147-A177-3AD203B41FA5}">
                      <a16:colId xmlns:a16="http://schemas.microsoft.com/office/drawing/2014/main" val="1663425887"/>
                    </a:ext>
                  </a:extLst>
                </a:gridCol>
              </a:tblGrid>
              <a:tr h="202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rPr>
                        <a:t>2028</a:t>
                      </a:r>
                      <a:r>
                        <a:rPr kumimoji="1" lang="ja-JP" altLang="en-US" sz="1100" b="0" dirty="0">
                          <a:solidFill>
                            <a:schemeClr val="tx1"/>
                          </a:solidFill>
                        </a:rPr>
                        <a:t>年度移行予定</a:t>
                      </a:r>
                      <a:r>
                        <a:rPr kumimoji="1" lang="en-US" altLang="ja-JP" sz="1100" b="0" dirty="0">
                          <a:solidFill>
                            <a:schemeClr val="tx1"/>
                          </a:solidFill>
                        </a:rPr>
                        <a:t>(14</a:t>
                      </a:r>
                      <a:r>
                        <a:rPr kumimoji="1" lang="ja-JP" altLang="en-US" sz="1100" b="0" dirty="0">
                          <a:solidFill>
                            <a:schemeClr val="tx1"/>
                          </a:solidFill>
                        </a:rPr>
                        <a:t>業務</a:t>
                      </a:r>
                      <a:r>
                        <a:rPr kumimoji="1" lang="en-US" altLang="ja-JP" sz="1100" b="0" dirty="0">
                          <a:solidFill>
                            <a:schemeClr val="tx1"/>
                          </a:solidFill>
                        </a:rPr>
                        <a:t>)</a:t>
                      </a:r>
                      <a:endParaRPr kumimoji="1" lang="ja-JP" altLang="en-US" sz="1100" b="0" dirty="0">
                        <a:solidFill>
                          <a:schemeClr val="tx1"/>
                        </a:solidFill>
                      </a:endParaRPr>
                    </a:p>
                  </a:txBody>
                  <a:tcPr anchor="ctr">
                    <a:solidFill>
                      <a:srgbClr val="F7C5CD"/>
                    </a:solidFill>
                  </a:tcPr>
                </a:tc>
                <a:extLst>
                  <a:ext uri="{0D108BD9-81ED-4DB2-BD59-A6C34878D82A}">
                    <a16:rowId xmlns:a16="http://schemas.microsoft.com/office/drawing/2014/main" val="2317394219"/>
                  </a:ext>
                </a:extLst>
              </a:tr>
              <a:tr h="635325">
                <a:tc>
                  <a:txBody>
                    <a:bodyPr/>
                    <a:lstStyle/>
                    <a:p>
                      <a:r>
                        <a:rPr kumimoji="1" lang="ja-JP" altLang="en-US" sz="1050" dirty="0"/>
                        <a:t>固定資産税、個人住民税、法人住民税、軽自動車税、</a:t>
                      </a:r>
                      <a:endParaRPr kumimoji="1" lang="en-US" altLang="ja-JP" sz="1050" dirty="0"/>
                    </a:p>
                    <a:p>
                      <a:r>
                        <a:rPr kumimoji="1" lang="ja-JP" altLang="en-US" sz="1050" dirty="0"/>
                        <a:t>国民健康保険、国民年金、後期高齢者医療、介護保険、</a:t>
                      </a:r>
                      <a:endParaRPr kumimoji="1" lang="en-US" altLang="ja-JP" sz="1050" dirty="0"/>
                    </a:p>
                    <a:p>
                      <a:r>
                        <a:rPr kumimoji="1" lang="ja-JP" altLang="en-US" sz="1050" dirty="0"/>
                        <a:t>障がい者福祉、生活保護、児童手当、児童扶養手当、</a:t>
                      </a:r>
                      <a:endParaRPr kumimoji="1" lang="en-US" altLang="ja-JP" sz="1050" dirty="0"/>
                    </a:p>
                    <a:p>
                      <a:r>
                        <a:rPr kumimoji="1" lang="ja-JP" altLang="en-US" sz="1050" dirty="0"/>
                        <a:t>子ども子育て支援、健康管理</a:t>
                      </a:r>
                      <a:r>
                        <a:rPr kumimoji="1" lang="en-US" altLang="ja-JP" sz="1050" dirty="0"/>
                        <a:t>※</a:t>
                      </a:r>
                      <a:r>
                        <a:rPr kumimoji="1" lang="ja-JP" altLang="en-US" sz="1050" dirty="0"/>
                        <a:t>（母子保健関係）</a:t>
                      </a:r>
                    </a:p>
                  </a:txBody>
                  <a:tcPr>
                    <a:solidFill>
                      <a:srgbClr val="F2F2F2"/>
                    </a:solidFill>
                  </a:tcPr>
                </a:tc>
                <a:extLst>
                  <a:ext uri="{0D108BD9-81ED-4DB2-BD59-A6C34878D82A}">
                    <a16:rowId xmlns:a16="http://schemas.microsoft.com/office/drawing/2014/main" val="1020878102"/>
                  </a:ext>
                </a:extLst>
              </a:tr>
            </a:tbl>
          </a:graphicData>
        </a:graphic>
      </p:graphicFrame>
      <p:sp>
        <p:nvSpPr>
          <p:cNvPr id="39" name="正方形/長方形 15">
            <a:extLst>
              <a:ext uri="{FF2B5EF4-FFF2-40B4-BE49-F238E27FC236}">
                <a16:creationId xmlns:a16="http://schemas.microsoft.com/office/drawing/2014/main" id="{0691019E-7D5D-BD8A-4BDA-7D917DA46B5A}"/>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行政</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7" name="表 6">
            <a:extLst>
              <a:ext uri="{FF2B5EF4-FFF2-40B4-BE49-F238E27FC236}">
                <a16:creationId xmlns:a16="http://schemas.microsoft.com/office/drawing/2014/main" id="{8A947C65-74C7-404F-95F6-B474EA6DB317}"/>
              </a:ext>
            </a:extLst>
          </p:cNvPr>
          <p:cNvGraphicFramePr>
            <a:graphicFrameLocks noGrp="1"/>
          </p:cNvGraphicFramePr>
          <p:nvPr>
            <p:extLst>
              <p:ext uri="{D42A27DB-BD31-4B8C-83A1-F6EECF244321}">
                <p14:modId xmlns:p14="http://schemas.microsoft.com/office/powerpoint/2010/main" val="2250201083"/>
              </p:ext>
            </p:extLst>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60832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56</a:t>
            </a:fld>
            <a:endParaRPr kumimoji="1" lang="en-GB"/>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オープンデータの推進</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09" y="1270800"/>
            <a:ext cx="9009351" cy="715426"/>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200"/>
              </a:lnSpc>
              <a:spcAft>
                <a:spcPts val="600"/>
              </a:spcAft>
              <a:buFont typeface="Arial" panose="020B0604020202020204" pitchFamily="34" charset="0"/>
              <a:buChar char="•"/>
              <a:tabLst>
                <a:tab pos="361950" algn="l"/>
              </a:tabLst>
              <a:defRPr/>
            </a:pPr>
            <a:r>
              <a:rPr kumimoji="0" lang="ja-JP" altLang="en-US" sz="1100" b="0" i="0" u="none" strike="noStrike" kern="0" cap="none" spc="0" baseline="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市が公開するデータについて、商用利用及び二次利用が可能で、かつ機械判読にも適したデータ形式で提供する、オープンデータの取組を推進している。</a:t>
            </a:r>
            <a:endParaRPr lang="ja-JP" altLang="en-US" sz="1100">
              <a:solidFill>
                <a:srgbClr val="000000"/>
              </a:solidFill>
              <a:ea typeface="Yu Gothic UI" panose="020B0500000000000000" pitchFamily="50" charset="-128"/>
            </a:endParaRPr>
          </a:p>
          <a:p>
            <a:pPr marL="171450" lvl="2" indent="-171450">
              <a:lnSpc>
                <a:spcPts val="1200"/>
              </a:lnSpc>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オープンデータについては、大阪市オープンデータポータルサイトにおいてわかりやすく可視化、公開することで、オープンデータの活用事例の創出など、市が保有するデータが事業者等によって活用されるよう取組を進め、イノベーション創出や官民協働の推進につなげていく</a:t>
            </a:r>
            <a:r>
              <a:rPr lang="ja-JP" altLang="en-US" sz="1100">
                <a:solidFill>
                  <a:srgbClr val="000000"/>
                </a:solidFill>
                <a:ea typeface="Yu Gothic UI" panose="020B0500000000000000" pitchFamily="50" charset="-128"/>
              </a:rPr>
              <a:t>。</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2800"/>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p>
          </p:txBody>
        </p:sp>
      </p:grpSp>
      <p:sp>
        <p:nvSpPr>
          <p:cNvPr id="92"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94" name="テキスト ボックス 93"/>
          <p:cNvSpPr txBox="1"/>
          <p:nvPr/>
        </p:nvSpPr>
        <p:spPr>
          <a:xfrm>
            <a:off x="1278587" y="5831955"/>
            <a:ext cx="1944443" cy="112467"/>
          </a:xfrm>
          <a:prstGeom prst="rect">
            <a:avLst/>
          </a:prstGeom>
          <a:noFill/>
        </p:spPr>
        <p:txBody>
          <a:bodyPr vert="horz" wrap="none" lIns="0" tIns="0" rIns="0" bIns="0" rtlCol="0" anchor="t">
            <a:spAutoFit/>
          </a:bodyPr>
          <a:lstStyle/>
          <a:p>
            <a:pPr algn="l"/>
            <a:r>
              <a:rPr kumimoji="1" lang="ja-JP" altLang="en-US" sz="731">
                <a:solidFill>
                  <a:srgbClr val="000000"/>
                </a:solidFill>
                <a:latin typeface="Yu Gothic UI" panose="020B0500000000000000" pitchFamily="50" charset="-128"/>
                <a:ea typeface="Yu Gothic UI" panose="020B0500000000000000" pitchFamily="50" charset="-128"/>
              </a:rPr>
              <a:t>▲ 大阪市オープンデータポータルサイトの画面イメージ</a:t>
            </a:r>
          </a:p>
        </p:txBody>
      </p:sp>
      <p:pic>
        <p:nvPicPr>
          <p:cNvPr id="13" name="図 12">
            <a:extLst>
              <a:ext uri="{FF2B5EF4-FFF2-40B4-BE49-F238E27FC236}">
                <a16:creationId xmlns:a16="http://schemas.microsoft.com/office/drawing/2014/main" id="{85C49B65-2F67-D772-BE1E-71DE6108A3E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90348" y="3737436"/>
            <a:ext cx="4175807" cy="2655798"/>
          </a:xfrm>
          <a:prstGeom prst="rect">
            <a:avLst/>
          </a:prstGeom>
          <a:ln>
            <a:solidFill>
              <a:schemeClr val="bg1">
                <a:lumMod val="85000"/>
              </a:schemeClr>
            </a:solidFill>
          </a:ln>
        </p:spPr>
      </p:pic>
      <p:pic>
        <p:nvPicPr>
          <p:cNvPr id="6" name="図 5">
            <a:extLst>
              <a:ext uri="{FF2B5EF4-FFF2-40B4-BE49-F238E27FC236}">
                <a16:creationId xmlns:a16="http://schemas.microsoft.com/office/drawing/2014/main" id="{8218D0B4-4554-9CF8-1F6D-C08220C921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5713" y="2047272"/>
            <a:ext cx="4715837" cy="3742885"/>
          </a:xfrm>
          <a:prstGeom prst="rect">
            <a:avLst/>
          </a:prstGeom>
          <a:ln>
            <a:solidFill>
              <a:schemeClr val="bg1">
                <a:lumMod val="75000"/>
              </a:schemeClr>
            </a:solidFill>
          </a:ln>
        </p:spPr>
      </p:pic>
      <p:graphicFrame>
        <p:nvGraphicFramePr>
          <p:cNvPr id="4" name="表 3">
            <a:extLst>
              <a:ext uri="{FF2B5EF4-FFF2-40B4-BE49-F238E27FC236}">
                <a16:creationId xmlns:a16="http://schemas.microsoft.com/office/drawing/2014/main" id="{C17CD6C7-B221-2498-9772-95B29FE98580}"/>
              </a:ext>
            </a:extLst>
          </p:cNvPr>
          <p:cNvGraphicFramePr>
            <a:graphicFrameLocks noGrp="1"/>
          </p:cNvGraphicFramePr>
          <p:nvPr/>
        </p:nvGraphicFramePr>
        <p:xfrm>
          <a:off x="5482800" y="560367"/>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1283108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システム刷新計画の推進​</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83</a:t>
            </a:fld>
            <a:endParaRPr kumimoji="1" lang="en-GB"/>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61666"/>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20713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6313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5113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72252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627313" y="6379683"/>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3357000"/>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68" name="表 16">
            <a:extLst>
              <a:ext uri="{FF2B5EF4-FFF2-40B4-BE49-F238E27FC236}">
                <a16:creationId xmlns:a16="http://schemas.microsoft.com/office/drawing/2014/main" id="{9DB68C29-91BF-08D0-9900-F5254F5033B5}"/>
              </a:ext>
            </a:extLst>
          </p:cNvPr>
          <p:cNvGraphicFramePr>
            <a:graphicFrameLocks noGrp="1"/>
          </p:cNvGraphicFramePr>
          <p:nvPr>
            <p:extLst>
              <p:ext uri="{D42A27DB-BD31-4B8C-83A1-F6EECF244321}">
                <p14:modId xmlns:p14="http://schemas.microsoft.com/office/powerpoint/2010/main" val="1999986464"/>
              </p:ext>
            </p:extLst>
          </p:nvPr>
        </p:nvGraphicFramePr>
        <p:xfrm>
          <a:off x="5960848" y="3052298"/>
          <a:ext cx="3216788" cy="676912"/>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285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r>
                        <a:rPr kumimoji="1" lang="en-US" altLang="ja-JP" sz="900" b="0" kern="1200" baseline="30000">
                          <a:solidFill>
                            <a:schemeClr val="lt1"/>
                          </a:solidFill>
                          <a:latin typeface="Yu Gothic UI" panose="020B0500000000000000" pitchFamily="50" charset="-128"/>
                          <a:ea typeface="Yu Gothic UI" panose="020B0500000000000000" pitchFamily="50" charset="-128"/>
                          <a:cs typeface="+mn-cs"/>
                        </a:rPr>
                        <a:t>※</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210503">
                <a:tc>
                  <a:txBody>
                    <a:bodyPr/>
                    <a:lstStyle/>
                    <a:p>
                      <a:pPr algn="ctr">
                        <a:lnSpc>
                          <a:spcPts val="1000"/>
                        </a:lnSpc>
                      </a:pPr>
                      <a:r>
                        <a:rPr kumimoji="1" lang="en-US" altLang="ja-JP" sz="900" b="0">
                          <a:solidFill>
                            <a:schemeClr val="tx1"/>
                          </a:solidFill>
                          <a:latin typeface="Yu Gothic UI" panose="020B0500000000000000" pitchFamily="50" charset="-128"/>
                          <a:ea typeface="Yu Gothic UI" panose="020B0500000000000000" pitchFamily="50" charset="-128"/>
                        </a:rPr>
                        <a:t>23%</a:t>
                      </a:r>
                    </a:p>
                    <a:p>
                      <a:pPr algn="ctr">
                        <a:lnSpc>
                          <a:spcPts val="1000"/>
                        </a:lnSpc>
                      </a:pPr>
                      <a:r>
                        <a:rPr kumimoji="1" lang="ja-JP" altLang="en-US" sz="900" b="0">
                          <a:solidFill>
                            <a:schemeClr val="tx1"/>
                          </a:solidFill>
                          <a:latin typeface="Yu Gothic UI" panose="020B0500000000000000" pitchFamily="50" charset="-128"/>
                          <a:ea typeface="Yu Gothic UI" panose="020B0500000000000000" pitchFamily="50" charset="-128"/>
                        </a:rPr>
                        <a:t>（</a:t>
                      </a:r>
                      <a:r>
                        <a:rPr kumimoji="1" lang="en-US" altLang="ja-JP" sz="900" b="0">
                          <a:solidFill>
                            <a:schemeClr val="tx1"/>
                          </a:solidFill>
                          <a:latin typeface="Yu Gothic UI" panose="020B0500000000000000" pitchFamily="50" charset="-128"/>
                          <a:ea typeface="Yu Gothic UI" panose="020B0500000000000000" pitchFamily="50" charset="-128"/>
                        </a:rPr>
                        <a:t>17%</a:t>
                      </a:r>
                      <a:r>
                        <a:rPr kumimoji="1" lang="ja-JP" altLang="en-US" sz="900" b="0">
                          <a:solidFill>
                            <a:schemeClr val="tx1"/>
                          </a:solidFill>
                          <a:latin typeface="Yu Gothic UI" panose="020B0500000000000000" pitchFamily="50" charset="-128"/>
                          <a:ea typeface="Yu Gothic UI" panose="020B0500000000000000" pitchFamily="50" charset="-128"/>
                        </a:rPr>
                        <a:t>）</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en-US" altLang="ja-JP" sz="9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36%</a:t>
                      </a:r>
                      <a:endParaRPr kumimoji="1" lang="ja-JP" altLang="en-US" sz="9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en-US" altLang="ja-JP" sz="9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45%</a:t>
                      </a:r>
                      <a:endParaRPr kumimoji="1" lang="ja-JP" altLang="en-US" sz="9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endParaRPr kumimoji="1" lang="en-US" altLang="ja-JP" sz="9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18" name="テキスト ボックス 17">
            <a:extLst>
              <a:ext uri="{FF2B5EF4-FFF2-40B4-BE49-F238E27FC236}">
                <a16:creationId xmlns:a16="http://schemas.microsoft.com/office/drawing/2014/main" id="{AEC1AB1F-7D2D-6FD2-6BA7-C5F7085871F9}"/>
              </a:ext>
            </a:extLst>
          </p:cNvPr>
          <p:cNvSpPr txBox="1"/>
          <p:nvPr/>
        </p:nvSpPr>
        <p:spPr>
          <a:xfrm>
            <a:off x="5894940" y="3784198"/>
            <a:ext cx="3153342" cy="434861"/>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tabLst>
                <a:tab pos="361950" algn="l"/>
              </a:tabLst>
              <a:defRPr/>
            </a:pPr>
            <a:r>
              <a:rPr lang="ja-JP" altLang="en-US" sz="700">
                <a:ea typeface="Yu Gothic UI" panose="020B0500000000000000" pitchFamily="50" charset="-128"/>
              </a:rPr>
              <a:t>計画期間は</a:t>
            </a:r>
            <a:r>
              <a:rPr lang="en-US" altLang="ja-JP" sz="700">
                <a:ea typeface="Yu Gothic UI" panose="020B0500000000000000" pitchFamily="50" charset="-128"/>
              </a:rPr>
              <a:t>2025</a:t>
            </a:r>
            <a:r>
              <a:rPr lang="ja-JP" altLang="en-US" sz="700">
                <a:ea typeface="Yu Gothic UI" panose="020B0500000000000000" pitchFamily="50" charset="-128"/>
              </a:rPr>
              <a:t>年度までであり、計画見直しとあわせて</a:t>
            </a:r>
            <a:r>
              <a:rPr lang="en-US" altLang="ja-JP" sz="700">
                <a:ea typeface="Yu Gothic UI" panose="020B0500000000000000" pitchFamily="50" charset="-128"/>
              </a:rPr>
              <a:t>KPI</a:t>
            </a:r>
            <a:r>
              <a:rPr lang="ja-JP" altLang="en-US" sz="700">
                <a:ea typeface="Yu Gothic UI" panose="020B0500000000000000" pitchFamily="50" charset="-128"/>
              </a:rPr>
              <a:t>再検討</a:t>
            </a:r>
            <a:endParaRPr lang="en-US" altLang="ja-JP" sz="700">
              <a:ea typeface="Yu Gothic UI" panose="020B0500000000000000" pitchFamily="50" charset="-128"/>
            </a:endParaRPr>
          </a:p>
          <a:p>
            <a:pPr marL="0" lvl="2">
              <a:tabLst>
                <a:tab pos="361950" algn="l"/>
              </a:tabLst>
              <a:defRPr/>
            </a:pPr>
            <a:r>
              <a:rPr lang="ja-JP" altLang="en-US" sz="700">
                <a:ea typeface="Yu Gothic UI" panose="020B0500000000000000" pitchFamily="50" charset="-128"/>
              </a:rPr>
              <a:t>計画策定時にオンプレミスシステムあった</a:t>
            </a:r>
            <a:r>
              <a:rPr lang="en-US" altLang="ja-JP" sz="700">
                <a:ea typeface="Yu Gothic UI" panose="020B0500000000000000" pitchFamily="50" charset="-128"/>
              </a:rPr>
              <a:t>107</a:t>
            </a:r>
            <a:r>
              <a:rPr lang="ja-JP" altLang="en-US" sz="700">
                <a:ea typeface="Yu Gothic UI" panose="020B0500000000000000" pitchFamily="50" charset="-128"/>
              </a:rPr>
              <a:t>システムが対象</a:t>
            </a:r>
            <a:endParaRPr lang="en-US" altLang="ja-JP" sz="700">
              <a:ea typeface="Yu Gothic UI" panose="020B0500000000000000" pitchFamily="50" charset="-128"/>
            </a:endParaRPr>
          </a:p>
          <a:p>
            <a:pPr marL="0" lvl="2">
              <a:tabLst>
                <a:tab pos="361950" algn="l"/>
              </a:tabLst>
              <a:defRPr/>
            </a:pPr>
            <a:r>
              <a:rPr lang="ja-JP" altLang="en-US" sz="700">
                <a:ea typeface="Yu Gothic UI" panose="020B0500000000000000" pitchFamily="50" charset="-128"/>
              </a:rPr>
              <a:t>（）内は当初設定数値</a:t>
            </a:r>
          </a:p>
        </p:txBody>
      </p:sp>
      <p:sp>
        <p:nvSpPr>
          <p:cNvPr id="5" name="テキスト ボックス 4">
            <a:extLst>
              <a:ext uri="{FF2B5EF4-FFF2-40B4-BE49-F238E27FC236}">
                <a16:creationId xmlns:a16="http://schemas.microsoft.com/office/drawing/2014/main" id="{E7CA90BC-9627-53A8-1F2B-C5DD2F64AC4B}"/>
              </a:ext>
            </a:extLst>
          </p:cNvPr>
          <p:cNvSpPr txBox="1"/>
          <p:nvPr/>
        </p:nvSpPr>
        <p:spPr>
          <a:xfrm>
            <a:off x="5832001" y="1339163"/>
            <a:ext cx="3622360" cy="524495"/>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indent="-171450" algn="just">
              <a:buFont typeface="Arial" panose="020B0604020202020204" pitchFamily="34" charset="0"/>
              <a:buChar char="•"/>
              <a:defRPr/>
            </a:pPr>
            <a:r>
              <a:rPr lang="ja-JP" altLang="en-US" sz="1100">
                <a:solidFill>
                  <a:schemeClr val="tx1"/>
                </a:solidFill>
              </a:rPr>
              <a:t>全体最適の視点で</a:t>
            </a:r>
            <a:r>
              <a:rPr lang="en-US" altLang="ja-JP" sz="1100">
                <a:solidFill>
                  <a:schemeClr val="tx1"/>
                </a:solidFill>
              </a:rPr>
              <a:t>BPR</a:t>
            </a:r>
            <a:r>
              <a:rPr lang="ja-JP" altLang="en-US" sz="1100">
                <a:solidFill>
                  <a:schemeClr val="tx1"/>
                </a:solidFill>
              </a:rPr>
              <a:t>を行うことにより、業務の効率化、業務量の大幅縮減、生産性向上、スピーディーな意思</a:t>
            </a:r>
            <a:br>
              <a:rPr lang="en-US" altLang="ja-JP" sz="1100">
                <a:solidFill>
                  <a:schemeClr val="tx1"/>
                </a:solidFill>
              </a:rPr>
            </a:br>
            <a:r>
              <a:rPr lang="ja-JP" altLang="en-US" sz="1100">
                <a:solidFill>
                  <a:schemeClr val="tx1"/>
                </a:solidFill>
              </a:rPr>
              <a:t>決定ができていること。</a:t>
            </a:r>
          </a:p>
        </p:txBody>
      </p:sp>
      <p:sp>
        <p:nvSpPr>
          <p:cNvPr id="6" name="テキスト ボックス 5">
            <a:extLst>
              <a:ext uri="{FF2B5EF4-FFF2-40B4-BE49-F238E27FC236}">
                <a16:creationId xmlns:a16="http://schemas.microsoft.com/office/drawing/2014/main" id="{74BC2629-30FF-23D3-FCDE-E264D1540B58}"/>
              </a:ext>
            </a:extLst>
          </p:cNvPr>
          <p:cNvSpPr txBox="1"/>
          <p:nvPr/>
        </p:nvSpPr>
        <p:spPr>
          <a:xfrm>
            <a:off x="5832001" y="1934030"/>
            <a:ext cx="3628989" cy="540755"/>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indent="-171450" algn="just">
              <a:buFont typeface="Arial" panose="020B0604020202020204" pitchFamily="34" charset="0"/>
              <a:buChar char="•"/>
              <a:defRPr/>
            </a:pPr>
            <a:r>
              <a:rPr lang="ja-JP" altLang="en-US" sz="1100">
                <a:solidFill>
                  <a:schemeClr val="tx1"/>
                </a:solidFill>
              </a:rPr>
              <a:t>クラウドサービスの利用により、システム更改・管理に係る</a:t>
            </a:r>
            <a:br>
              <a:rPr lang="en-US" altLang="ja-JP" sz="1100">
                <a:solidFill>
                  <a:schemeClr val="tx1"/>
                </a:solidFill>
              </a:rPr>
            </a:br>
            <a:r>
              <a:rPr lang="ja-JP" altLang="en-US" sz="1100">
                <a:solidFill>
                  <a:schemeClr val="tx1"/>
                </a:solidFill>
              </a:rPr>
              <a:t>経費や職員負担の軽減や新規導入の迅速化が図られていること。</a:t>
            </a:r>
          </a:p>
        </p:txBody>
      </p:sp>
      <p:sp>
        <p:nvSpPr>
          <p:cNvPr id="28" name="テキスト ボックス 27">
            <a:extLst>
              <a:ext uri="{FF2B5EF4-FFF2-40B4-BE49-F238E27FC236}">
                <a16:creationId xmlns:a16="http://schemas.microsoft.com/office/drawing/2014/main" id="{B306BDD4-23B4-96F3-FE21-3CBF201F63DC}"/>
              </a:ext>
            </a:extLst>
          </p:cNvPr>
          <p:cNvSpPr txBox="1"/>
          <p:nvPr/>
        </p:nvSpPr>
        <p:spPr>
          <a:xfrm>
            <a:off x="5959396" y="2742079"/>
            <a:ext cx="3416614" cy="169277"/>
          </a:xfrm>
          <a:prstGeom prst="rect">
            <a:avLst/>
          </a:prstGeom>
          <a:noFill/>
        </p:spPr>
        <p:txBody>
          <a:bodyPr wrap="square" lIns="0" tIns="0" rIns="0" bIns="0" rtlCol="0" anchor="ctr" anchorCtr="0">
            <a:spAutoFit/>
          </a:bodyPr>
          <a:lstStyle/>
          <a:p>
            <a:pPr marL="171450" lvl="0" indent="-171450" defTabSz="228600">
              <a:spcAft>
                <a:spcPts val="1200"/>
              </a:spcAft>
              <a:buFont typeface="Arial" panose="020B0604020202020204" pitchFamily="34" charset="0"/>
              <a:buChar char="•"/>
              <a:defRPr/>
            </a:pPr>
            <a:r>
              <a:rPr kumimoji="1" lang="ja-JP" altLang="en-US" sz="1100" b="1">
                <a:ln w="0"/>
                <a:solidFill>
                  <a:srgbClr val="000000"/>
                </a:solidFill>
                <a:latin typeface="Yu Gothic UI" panose="020B0500000000000000" pitchFamily="50" charset="-128"/>
                <a:ea typeface="Yu Gothic UI" panose="020B0500000000000000" pitchFamily="50" charset="-128"/>
              </a:rPr>
              <a:t>オンプレミスシステムのクラウド化対応率</a:t>
            </a:r>
            <a:endParaRPr kumimoji="1" lang="ja-JP" altLang="en-US" sz="1100" b="1" i="0" u="none" strike="noStrike" kern="1200" cap="none" spc="0" normalizeH="0" baseline="0" noProof="0">
              <a:ln w="0"/>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39" name="テキスト ボックス 38">
            <a:extLst>
              <a:ext uri="{FF2B5EF4-FFF2-40B4-BE49-F238E27FC236}">
                <a16:creationId xmlns:a16="http://schemas.microsoft.com/office/drawing/2014/main" id="{60E83AC1-E490-5CFE-6F91-DE42E066C27C}"/>
              </a:ext>
            </a:extLst>
          </p:cNvPr>
          <p:cNvSpPr txBox="1"/>
          <p:nvPr/>
        </p:nvSpPr>
        <p:spPr>
          <a:xfrm>
            <a:off x="4911743" y="5208601"/>
            <a:ext cx="1139866" cy="387673"/>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システム刷新計画</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の推進</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40" name="ホームベース 30">
            <a:extLst>
              <a:ext uri="{FF2B5EF4-FFF2-40B4-BE49-F238E27FC236}">
                <a16:creationId xmlns:a16="http://schemas.microsoft.com/office/drawing/2014/main" id="{60B84290-D4D9-72CB-C86F-F8200D6CD9BB}"/>
              </a:ext>
            </a:extLst>
          </p:cNvPr>
          <p:cNvSpPr/>
          <p:nvPr/>
        </p:nvSpPr>
        <p:spPr>
          <a:xfrm>
            <a:off x="6177690" y="5219032"/>
            <a:ext cx="3081565" cy="36753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a:solidFill>
                  <a:srgbClr val="000000"/>
                </a:solidFill>
                <a:latin typeface="Yu Gothic UI" panose="020B0500000000000000" pitchFamily="50" charset="-128"/>
                <a:ea typeface="Yu Gothic UI" panose="020B0500000000000000" pitchFamily="50" charset="-128"/>
              </a:rPr>
              <a:t>企画協議・支援</a:t>
            </a:r>
            <a:endParaRPr kumimoji="1" lang="en-US" altLang="ja-JP"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41" name="テキスト ボックス 40">
            <a:extLst>
              <a:ext uri="{FF2B5EF4-FFF2-40B4-BE49-F238E27FC236}">
                <a16:creationId xmlns:a16="http://schemas.microsoft.com/office/drawing/2014/main" id="{6570C58C-CF9A-62DA-A6DA-E42897DF7C93}"/>
              </a:ext>
            </a:extLst>
          </p:cNvPr>
          <p:cNvSpPr txBox="1"/>
          <p:nvPr/>
        </p:nvSpPr>
        <p:spPr>
          <a:xfrm>
            <a:off x="4911743" y="5673036"/>
            <a:ext cx="1139866" cy="380415"/>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50" b="1" i="0" u="none" strike="noStrike">
                <a:solidFill>
                  <a:srgbClr val="FFFFFF"/>
                </a:solidFill>
                <a:effectLst/>
                <a:ea typeface="Yu Gothic UI" panose="020B0500000000000000" pitchFamily="50" charset="-128"/>
              </a:rPr>
              <a:t>共通クラウドの整備</a:t>
            </a:r>
            <a:r>
              <a:rPr lang="ja-JP" altLang="en-US" sz="1050" b="0" i="0">
                <a:solidFill>
                  <a:srgbClr val="000000"/>
                </a:solidFill>
                <a:effectLst/>
                <a:latin typeface="Yu Gothic UI" panose="020B0500000000000000" pitchFamily="50" charset="-128"/>
                <a:ea typeface="Yu Gothic UI" panose="020B0500000000000000" pitchFamily="50" charset="-128"/>
              </a:rPr>
              <a:t>​</a:t>
            </a:r>
            <a:endParaRPr lang="en-US" altLang="ja-JP" sz="1050" b="0" i="0">
              <a:solidFill>
                <a:srgbClr val="000000"/>
              </a:solidFill>
              <a:effectLst/>
              <a:latin typeface="Yu Gothic UI" panose="020B0500000000000000" pitchFamily="50" charset="-128"/>
              <a:ea typeface="Yu Gothic UI" panose="020B0500000000000000" pitchFamily="50" charset="-128"/>
            </a:endParaRPr>
          </a:p>
        </p:txBody>
      </p:sp>
      <p:sp>
        <p:nvSpPr>
          <p:cNvPr id="43" name="ホームベース 30">
            <a:extLst>
              <a:ext uri="{FF2B5EF4-FFF2-40B4-BE49-F238E27FC236}">
                <a16:creationId xmlns:a16="http://schemas.microsoft.com/office/drawing/2014/main" id="{E8C07D33-645B-3831-457A-EFCEAEB839D2}"/>
              </a:ext>
            </a:extLst>
          </p:cNvPr>
          <p:cNvSpPr/>
          <p:nvPr/>
        </p:nvSpPr>
        <p:spPr>
          <a:xfrm>
            <a:off x="6177690" y="5673035"/>
            <a:ext cx="3081565" cy="38041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運用及び移行支援​</a:t>
            </a:r>
          </a:p>
        </p:txBody>
      </p:sp>
      <p:sp>
        <p:nvSpPr>
          <p:cNvPr id="44" name="正方形/長方形 43">
            <a:extLst>
              <a:ext uri="{FF2B5EF4-FFF2-40B4-BE49-F238E27FC236}">
                <a16:creationId xmlns:a16="http://schemas.microsoft.com/office/drawing/2014/main" id="{619F787E-CEA1-2DD3-7B59-48FBDB409987}"/>
              </a:ext>
            </a:extLst>
          </p:cNvPr>
          <p:cNvSpPr/>
          <p:nvPr/>
        </p:nvSpPr>
        <p:spPr>
          <a:xfrm>
            <a:off x="444834" y="1270800"/>
            <a:ext cx="4212000" cy="2201528"/>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a:latin typeface="+mn-ea"/>
              </a:rPr>
              <a:t>本市は</a:t>
            </a:r>
            <a:r>
              <a:rPr lang="en-US" altLang="ja-JP" sz="1100">
                <a:latin typeface="+mn-ea"/>
              </a:rPr>
              <a:t>100</a:t>
            </a:r>
            <a:r>
              <a:rPr lang="ja-JP" altLang="en-US" sz="1100">
                <a:latin typeface="+mn-ea"/>
              </a:rPr>
              <a:t>以上のシステムを保有しており、これまで開発や改修が繰り返し行われてきた。</a:t>
            </a:r>
            <a:endParaRPr lang="en-US" altLang="ja-JP" sz="1100">
              <a:latin typeface="+mn-ea"/>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a:latin typeface="+mn-ea"/>
              </a:rPr>
              <a:t>そのため、柔軟性が低下し、高額な維持コストが発生しており、</a:t>
            </a:r>
            <a:r>
              <a:rPr lang="en-US" altLang="ja-JP" sz="1100">
                <a:latin typeface="+mn-ea"/>
              </a:rPr>
              <a:t>BPR</a:t>
            </a:r>
            <a:r>
              <a:rPr lang="ja-JP" altLang="en-US" sz="1100">
                <a:latin typeface="+mn-ea"/>
              </a:rPr>
              <a:t>や</a:t>
            </a:r>
            <a:r>
              <a:rPr lang="en-US" altLang="ja-JP" sz="1100">
                <a:latin typeface="+mn-ea"/>
              </a:rPr>
              <a:t>DX</a:t>
            </a:r>
            <a:r>
              <a:rPr lang="ja-JP" altLang="en-US" sz="1100">
                <a:latin typeface="+mn-ea"/>
              </a:rPr>
              <a:t>に向けた取組が困難になっている。</a:t>
            </a:r>
            <a:endParaRPr lang="en-US" altLang="ja-JP" sz="1100">
              <a:latin typeface="+mn-ea"/>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a:latin typeface="+mn-ea"/>
              </a:rPr>
              <a:t>そこで、本市では</a:t>
            </a:r>
            <a:r>
              <a:rPr lang="en-US" altLang="ja-JP" sz="1100">
                <a:latin typeface="+mn-ea"/>
              </a:rPr>
              <a:t>2022</a:t>
            </a:r>
            <a:r>
              <a:rPr lang="ja-JP" altLang="en-US" sz="1100">
                <a:latin typeface="+mn-ea"/>
              </a:rPr>
              <a:t>年</a:t>
            </a:r>
            <a:r>
              <a:rPr lang="en-US" altLang="ja-JP" sz="1100">
                <a:latin typeface="+mn-ea"/>
              </a:rPr>
              <a:t>4</a:t>
            </a:r>
            <a:r>
              <a:rPr lang="ja-JP" altLang="en-US" sz="1100">
                <a:latin typeface="+mn-ea"/>
              </a:rPr>
              <a:t>月に「大阪市システム刷新計画」を策定し、</a:t>
            </a:r>
            <a:r>
              <a:rPr lang="en-US" altLang="ja-JP" sz="1100">
                <a:latin typeface="+mn-ea"/>
              </a:rPr>
              <a:t>SaaS</a:t>
            </a:r>
            <a:r>
              <a:rPr lang="ja-JP" altLang="en-US" sz="1100">
                <a:latin typeface="+mn-ea"/>
              </a:rPr>
              <a:t>サービスの利用を基本としたクラウドサービスへの転換をめざしている。</a:t>
            </a:r>
            <a:endParaRPr lang="en-US" altLang="ja-JP" sz="1100">
              <a:latin typeface="+mn-ea"/>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a:latin typeface="+mn-ea"/>
              </a:rPr>
              <a:t>これにより、業務の効率化や生産性向上、システム経費削減を図っていく。</a:t>
            </a:r>
            <a:endParaRPr lang="en-US" altLang="ja-JP" sz="1100">
              <a:latin typeface="+mn-ea"/>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a:latin typeface="+mn-ea"/>
              </a:rPr>
              <a:t>また、システムの強靭化による業務継続性の向上も期待できる。</a:t>
            </a:r>
            <a:endParaRPr lang="en-US" altLang="ja-JP" sz="1100">
              <a:latin typeface="+mn-ea"/>
            </a:endParaRPr>
          </a:p>
        </p:txBody>
      </p:sp>
      <p:pic>
        <p:nvPicPr>
          <p:cNvPr id="53" name="図 52">
            <a:extLst>
              <a:ext uri="{FF2B5EF4-FFF2-40B4-BE49-F238E27FC236}">
                <a16:creationId xmlns:a16="http://schemas.microsoft.com/office/drawing/2014/main" id="{D6BEAB3F-EB3C-7E37-A290-39C036FFB73D}"/>
              </a:ext>
            </a:extLst>
          </p:cNvPr>
          <p:cNvPicPr>
            <a:picLocks noChangeAspect="1"/>
          </p:cNvPicPr>
          <p:nvPr/>
        </p:nvPicPr>
        <p:blipFill>
          <a:blip r:embed="rId2"/>
          <a:stretch>
            <a:fillRect/>
          </a:stretch>
        </p:blipFill>
        <p:spPr>
          <a:xfrm>
            <a:off x="2978713" y="5130415"/>
            <a:ext cx="1238423" cy="895475"/>
          </a:xfrm>
          <a:prstGeom prst="rect">
            <a:avLst/>
          </a:prstGeom>
        </p:spPr>
      </p:pic>
      <p:sp>
        <p:nvSpPr>
          <p:cNvPr id="45" name="正方形/長方形 44">
            <a:extLst>
              <a:ext uri="{FF2B5EF4-FFF2-40B4-BE49-F238E27FC236}">
                <a16:creationId xmlns:a16="http://schemas.microsoft.com/office/drawing/2014/main" id="{FFE29AFB-643E-BC71-759C-7DA5F746BC88}"/>
              </a:ext>
            </a:extLst>
          </p:cNvPr>
          <p:cNvSpPr/>
          <p:nvPr/>
        </p:nvSpPr>
        <p:spPr>
          <a:xfrm>
            <a:off x="446400" y="3566524"/>
            <a:ext cx="4212000" cy="136013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en-US" altLang="ja-JP" sz="1100">
                <a:latin typeface="+mn-ea"/>
              </a:rPr>
              <a:t>2023</a:t>
            </a:r>
            <a:r>
              <a:rPr lang="ja-JP" altLang="en-US" sz="1100">
                <a:latin typeface="+mn-ea"/>
              </a:rPr>
              <a:t>年</a:t>
            </a:r>
            <a:r>
              <a:rPr lang="en-US" altLang="ja-JP" sz="1100">
                <a:latin typeface="+mn-ea"/>
              </a:rPr>
              <a:t>6</a:t>
            </a:r>
            <a:r>
              <a:rPr lang="ja-JP" altLang="en-US" sz="1100">
                <a:latin typeface="+mn-ea"/>
              </a:rPr>
              <a:t>月に</a:t>
            </a:r>
            <a:r>
              <a:rPr lang="en-US" altLang="ja-JP" sz="1100">
                <a:latin typeface="+mn-ea"/>
              </a:rPr>
              <a:t>DX</a:t>
            </a:r>
            <a:r>
              <a:rPr lang="ja-JP" altLang="en-US" sz="1100">
                <a:latin typeface="+mn-ea"/>
              </a:rPr>
              <a:t>戦略を踏まえたシステム刷新計画の改訂を行った。</a:t>
            </a:r>
            <a:endParaRPr lang="en-US" altLang="ja-JP" sz="1100">
              <a:latin typeface="+mn-ea"/>
            </a:endParaRPr>
          </a:p>
          <a:p>
            <a:pPr marL="171450" lvl="2" indent="-171450">
              <a:lnSpc>
                <a:spcPts val="1400"/>
              </a:lnSpc>
              <a:spcAft>
                <a:spcPts val="600"/>
              </a:spcAft>
              <a:buFont typeface="Arial" panose="020B0604020202020204" pitchFamily="34" charset="0"/>
              <a:buChar char="•"/>
              <a:tabLst>
                <a:tab pos="361950" algn="l"/>
              </a:tabLst>
              <a:defRPr/>
            </a:pPr>
            <a:r>
              <a:rPr lang="en-US" altLang="ja-JP" sz="1100">
                <a:latin typeface="+mn-ea"/>
              </a:rPr>
              <a:t>2023</a:t>
            </a:r>
            <a:r>
              <a:rPr lang="ja-JP" altLang="en-US" sz="1100">
                <a:latin typeface="+mn-ea"/>
              </a:rPr>
              <a:t>年</a:t>
            </a:r>
            <a:r>
              <a:rPr lang="en-US" altLang="ja-JP" sz="1100">
                <a:latin typeface="+mn-ea"/>
              </a:rPr>
              <a:t>10</a:t>
            </a:r>
            <a:r>
              <a:rPr lang="ja-JP" altLang="en-US" sz="1100">
                <a:latin typeface="+mn-ea"/>
              </a:rPr>
              <a:t>月よりパブリッククラウドを活用した本市共通のクラウドサービス（大阪市共通クラウド）の運用を開始した。</a:t>
            </a:r>
            <a:endParaRPr lang="en-US" altLang="ja-JP" sz="1100">
              <a:latin typeface="+mn-ea"/>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a:latin typeface="+mn-ea"/>
              </a:rPr>
              <a:t>情報システムの刷新にあたっては、単なるシステム更改にとどめることなく、自動化ツールやローコードツールの活用、大阪市共通クラウド及び</a:t>
            </a:r>
            <a:r>
              <a:rPr lang="en-US" altLang="ja-JP" sz="1100">
                <a:latin typeface="+mn-ea"/>
              </a:rPr>
              <a:t>SaaS</a:t>
            </a:r>
            <a:r>
              <a:rPr lang="ja-JP" altLang="en-US" sz="1100">
                <a:latin typeface="+mn-ea"/>
              </a:rPr>
              <a:t>利用への移行を進めている。</a:t>
            </a:r>
          </a:p>
        </p:txBody>
      </p:sp>
      <p:grpSp>
        <p:nvGrpSpPr>
          <p:cNvPr id="12" name="グループ化 11">
            <a:extLst>
              <a:ext uri="{FF2B5EF4-FFF2-40B4-BE49-F238E27FC236}">
                <a16:creationId xmlns:a16="http://schemas.microsoft.com/office/drawing/2014/main" id="{F218199B-9767-8AA7-FAA1-01E3865076B7}"/>
              </a:ext>
            </a:extLst>
          </p:cNvPr>
          <p:cNvGrpSpPr/>
          <p:nvPr/>
        </p:nvGrpSpPr>
        <p:grpSpPr>
          <a:xfrm>
            <a:off x="540542" y="5174338"/>
            <a:ext cx="2355547" cy="1325736"/>
            <a:chOff x="668133" y="5089277"/>
            <a:chExt cx="2355547" cy="1325736"/>
          </a:xfrm>
        </p:grpSpPr>
        <p:pic>
          <p:nvPicPr>
            <p:cNvPr id="20" name="図 19" descr="アイコン&#10;&#10;中程度の精度で自動的に生成された説明">
              <a:extLst>
                <a:ext uri="{FF2B5EF4-FFF2-40B4-BE49-F238E27FC236}">
                  <a16:creationId xmlns:a16="http://schemas.microsoft.com/office/drawing/2014/main" id="{2B231A70-7311-04C0-E47A-AC75F55CD8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133" y="5089277"/>
              <a:ext cx="928468" cy="928468"/>
            </a:xfrm>
            <a:prstGeom prst="rect">
              <a:avLst/>
            </a:prstGeom>
          </p:spPr>
        </p:pic>
        <p:pic>
          <p:nvPicPr>
            <p:cNvPr id="37" name="図 36" descr="アイコン&#10;&#10;自動的に生成された説明">
              <a:extLst>
                <a:ext uri="{FF2B5EF4-FFF2-40B4-BE49-F238E27FC236}">
                  <a16:creationId xmlns:a16="http://schemas.microsoft.com/office/drawing/2014/main" id="{1EC52FD7-67B2-22AB-F2FE-A791804094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2957" y="5597511"/>
              <a:ext cx="711469" cy="711469"/>
            </a:xfrm>
            <a:prstGeom prst="rect">
              <a:avLst/>
            </a:prstGeom>
          </p:spPr>
        </p:pic>
        <p:pic>
          <p:nvPicPr>
            <p:cNvPr id="46" name="図 45">
              <a:extLst>
                <a:ext uri="{FF2B5EF4-FFF2-40B4-BE49-F238E27FC236}">
                  <a16:creationId xmlns:a16="http://schemas.microsoft.com/office/drawing/2014/main" id="{24C815C9-4606-5900-58EC-0D0FA343A6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2175178" y="5879970"/>
              <a:ext cx="848502" cy="535043"/>
            </a:xfrm>
            <a:prstGeom prst="rect">
              <a:avLst/>
            </a:prstGeom>
          </p:spPr>
        </p:pic>
      </p:grpSp>
      <p:sp>
        <p:nvSpPr>
          <p:cNvPr id="26" name="正方形/長方形 15">
            <a:extLst>
              <a:ext uri="{FF2B5EF4-FFF2-40B4-BE49-F238E27FC236}">
                <a16:creationId xmlns:a16="http://schemas.microsoft.com/office/drawing/2014/main" id="{96EFBBEE-0958-0D7E-A9CE-41B1A54706EC}"/>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行政</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2" name="表 1">
            <a:extLst>
              <a:ext uri="{FF2B5EF4-FFF2-40B4-BE49-F238E27FC236}">
                <a16:creationId xmlns:a16="http://schemas.microsoft.com/office/drawing/2014/main" id="{B8ACC649-4A29-4337-612B-5E221D11FC4E}"/>
              </a:ext>
            </a:extLst>
          </p:cNvPr>
          <p:cNvGraphicFramePr>
            <a:graphicFrameLocks noGrp="1"/>
          </p:cNvGraphicFramePr>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7" name="テキスト ボックス 6">
            <a:extLst>
              <a:ext uri="{FF2B5EF4-FFF2-40B4-BE49-F238E27FC236}">
                <a16:creationId xmlns:a16="http://schemas.microsoft.com/office/drawing/2014/main" id="{34FDA530-A000-FF5F-2FE6-6D63E1E845DC}"/>
              </a:ext>
            </a:extLst>
          </p:cNvPr>
          <p:cNvSpPr txBox="1"/>
          <p:nvPr/>
        </p:nvSpPr>
        <p:spPr>
          <a:xfrm>
            <a:off x="487088" y="5151035"/>
            <a:ext cx="108000" cy="1044000"/>
          </a:xfrm>
          <a:prstGeom prst="rect">
            <a:avLst/>
          </a:prstGeom>
          <a:solidFill>
            <a:srgbClr val="FFFFFF"/>
          </a:solidFill>
        </p:spPr>
        <p:txBody>
          <a:bodyPr wrap="square" rtlCol="0">
            <a:spAutoFit/>
          </a:bodyPr>
          <a:lstStyle/>
          <a:p>
            <a:endParaRPr kumimoji="1" lang="ja-JP" altLang="en-US"/>
          </a:p>
        </p:txBody>
      </p:sp>
      <p:sp>
        <p:nvSpPr>
          <p:cNvPr id="13" name="テキスト ボックス 12">
            <a:extLst>
              <a:ext uri="{FF2B5EF4-FFF2-40B4-BE49-F238E27FC236}">
                <a16:creationId xmlns:a16="http://schemas.microsoft.com/office/drawing/2014/main" id="{C632D479-BC55-4321-FE20-E99FE98D3D22}"/>
              </a:ext>
            </a:extLst>
          </p:cNvPr>
          <p:cNvSpPr txBox="1"/>
          <p:nvPr/>
        </p:nvSpPr>
        <p:spPr>
          <a:xfrm>
            <a:off x="1427881" y="5046944"/>
            <a:ext cx="118053" cy="631935"/>
          </a:xfrm>
          <a:prstGeom prst="rect">
            <a:avLst/>
          </a:prstGeom>
          <a:solidFill>
            <a:srgbClr val="FFFFFF"/>
          </a:solidFill>
        </p:spPr>
        <p:txBody>
          <a:bodyPr wrap="square" rtlCol="0">
            <a:spAutoFit/>
          </a:bodyPr>
          <a:lstStyle/>
          <a:p>
            <a:endParaRPr kumimoji="1" lang="ja-JP" altLang="en-US"/>
          </a:p>
        </p:txBody>
      </p:sp>
      <p:sp>
        <p:nvSpPr>
          <p:cNvPr id="19" name="テキスト ボックス 18">
            <a:extLst>
              <a:ext uri="{FF2B5EF4-FFF2-40B4-BE49-F238E27FC236}">
                <a16:creationId xmlns:a16="http://schemas.microsoft.com/office/drawing/2014/main" id="{CCD3A85F-5E7F-CB4B-D8CF-FE9CD19D68AE}"/>
              </a:ext>
            </a:extLst>
          </p:cNvPr>
          <p:cNvSpPr txBox="1"/>
          <p:nvPr/>
        </p:nvSpPr>
        <p:spPr>
          <a:xfrm>
            <a:off x="1840120" y="5714522"/>
            <a:ext cx="93856" cy="773498"/>
          </a:xfrm>
          <a:prstGeom prst="rect">
            <a:avLst/>
          </a:prstGeom>
          <a:solidFill>
            <a:srgbClr val="FFFFFF"/>
          </a:solidFill>
        </p:spPr>
        <p:txBody>
          <a:bodyPr wrap="square" rtlCol="0">
            <a:spAutoFit/>
          </a:bodyPr>
          <a:lstStyle/>
          <a:p>
            <a:endParaRPr kumimoji="1" lang="ja-JP" altLang="en-US"/>
          </a:p>
        </p:txBody>
      </p:sp>
      <p:sp>
        <p:nvSpPr>
          <p:cNvPr id="21" name="テキスト ボックス 20">
            <a:extLst>
              <a:ext uri="{FF2B5EF4-FFF2-40B4-BE49-F238E27FC236}">
                <a16:creationId xmlns:a16="http://schemas.microsoft.com/office/drawing/2014/main" id="{4E2856A8-A7D7-BA5D-8721-54E8E08CDE66}"/>
              </a:ext>
            </a:extLst>
          </p:cNvPr>
          <p:cNvSpPr txBox="1"/>
          <p:nvPr/>
        </p:nvSpPr>
        <p:spPr>
          <a:xfrm>
            <a:off x="1966200" y="5856085"/>
            <a:ext cx="118053" cy="631935"/>
          </a:xfrm>
          <a:prstGeom prst="rect">
            <a:avLst/>
          </a:prstGeom>
          <a:solidFill>
            <a:srgbClr val="FFFFFF"/>
          </a:solidFill>
        </p:spPr>
        <p:txBody>
          <a:bodyPr wrap="square" rtlCol="0">
            <a:spAutoFit/>
          </a:bodyPr>
          <a:lstStyle/>
          <a:p>
            <a:endParaRPr kumimoji="1" lang="ja-JP" altLang="en-US"/>
          </a:p>
        </p:txBody>
      </p:sp>
      <p:sp>
        <p:nvSpPr>
          <p:cNvPr id="29" name="テキスト ボックス 28">
            <a:extLst>
              <a:ext uri="{FF2B5EF4-FFF2-40B4-BE49-F238E27FC236}">
                <a16:creationId xmlns:a16="http://schemas.microsoft.com/office/drawing/2014/main" id="{22649C5F-73FB-8387-C52F-E41285BCBD51}"/>
              </a:ext>
            </a:extLst>
          </p:cNvPr>
          <p:cNvSpPr txBox="1"/>
          <p:nvPr/>
        </p:nvSpPr>
        <p:spPr>
          <a:xfrm>
            <a:off x="1030933" y="6149710"/>
            <a:ext cx="149992" cy="475165"/>
          </a:xfrm>
          <a:prstGeom prst="rect">
            <a:avLst/>
          </a:prstGeom>
          <a:solidFill>
            <a:srgbClr val="FFFFFF"/>
          </a:solidFill>
        </p:spPr>
        <p:txBody>
          <a:bodyPr wrap="square" rtlCol="0">
            <a:spAutoFit/>
          </a:bodyPr>
          <a:lstStyle/>
          <a:p>
            <a:endParaRPr kumimoji="1" lang="ja-JP" altLang="en-US"/>
          </a:p>
        </p:txBody>
      </p:sp>
      <p:sp>
        <p:nvSpPr>
          <p:cNvPr id="31" name="テキスト ボックス 30">
            <a:extLst>
              <a:ext uri="{FF2B5EF4-FFF2-40B4-BE49-F238E27FC236}">
                <a16:creationId xmlns:a16="http://schemas.microsoft.com/office/drawing/2014/main" id="{2701EEAE-5DB0-402E-E9E6-BF3EF97BB44E}"/>
              </a:ext>
            </a:extLst>
          </p:cNvPr>
          <p:cNvSpPr txBox="1"/>
          <p:nvPr/>
        </p:nvSpPr>
        <p:spPr>
          <a:xfrm>
            <a:off x="2885258" y="5976025"/>
            <a:ext cx="149992" cy="475165"/>
          </a:xfrm>
          <a:prstGeom prst="rect">
            <a:avLst/>
          </a:prstGeom>
          <a:solidFill>
            <a:srgbClr val="FFFFFF"/>
          </a:solidFill>
        </p:spPr>
        <p:txBody>
          <a:bodyPr wrap="square" rtlCol="0">
            <a:spAutoFit/>
          </a:bodyPr>
          <a:lstStyle/>
          <a:p>
            <a:endParaRPr kumimoji="1" lang="ja-JP" altLang="en-US"/>
          </a:p>
        </p:txBody>
      </p:sp>
      <p:sp>
        <p:nvSpPr>
          <p:cNvPr id="42" name="テキスト ボックス 41">
            <a:extLst>
              <a:ext uri="{FF2B5EF4-FFF2-40B4-BE49-F238E27FC236}">
                <a16:creationId xmlns:a16="http://schemas.microsoft.com/office/drawing/2014/main" id="{02422FBF-938D-8DEC-64BB-FC456F9CCF9D}"/>
              </a:ext>
            </a:extLst>
          </p:cNvPr>
          <p:cNvSpPr txBox="1"/>
          <p:nvPr/>
        </p:nvSpPr>
        <p:spPr>
          <a:xfrm>
            <a:off x="4448095" y="5471100"/>
            <a:ext cx="108000" cy="1044000"/>
          </a:xfrm>
          <a:prstGeom prst="rect">
            <a:avLst/>
          </a:prstGeom>
          <a:solidFill>
            <a:srgbClr val="FFFFFF"/>
          </a:solidFill>
        </p:spPr>
        <p:txBody>
          <a:bodyPr wrap="square" rtlCol="0">
            <a:spAutoFit/>
          </a:bodyPr>
          <a:lstStyle/>
          <a:p>
            <a:endParaRPr kumimoji="1" lang="ja-JP" altLang="en-US"/>
          </a:p>
        </p:txBody>
      </p:sp>
      <p:pic>
        <p:nvPicPr>
          <p:cNvPr id="55" name="図 54">
            <a:extLst>
              <a:ext uri="{FF2B5EF4-FFF2-40B4-BE49-F238E27FC236}">
                <a16:creationId xmlns:a16="http://schemas.microsoft.com/office/drawing/2014/main" id="{D2274A00-255E-35D4-CF0A-6278BCCEE3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7511" y="5668975"/>
            <a:ext cx="666633" cy="710708"/>
          </a:xfrm>
          <a:prstGeom prst="rect">
            <a:avLst/>
          </a:prstGeom>
        </p:spPr>
      </p:pic>
    </p:spTree>
    <p:extLst>
      <p:ext uri="{BB962C8B-B14F-4D97-AF65-F5344CB8AC3E}">
        <p14:creationId xmlns:p14="http://schemas.microsoft.com/office/powerpoint/2010/main" val="1125501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線コネクタ 79">
            <a:extLst>
              <a:ext uri="{FF2B5EF4-FFF2-40B4-BE49-F238E27FC236}">
                <a16:creationId xmlns:a16="http://schemas.microsoft.com/office/drawing/2014/main" id="{DA177BD4-F3B4-A520-6ED6-61A2CFD3F496}"/>
              </a:ext>
            </a:extLst>
          </p:cNvPr>
          <p:cNvCxnSpPr>
            <a:cxnSpLocks/>
          </p:cNvCxnSpPr>
          <p:nvPr/>
        </p:nvCxnSpPr>
        <p:spPr>
          <a:xfrm>
            <a:off x="3515816" y="5814020"/>
            <a:ext cx="0" cy="363128"/>
          </a:xfrm>
          <a:prstGeom prst="line">
            <a:avLst/>
          </a:prstGeom>
          <a:ln w="57150">
            <a:solidFill>
              <a:srgbClr val="F9D7DD"/>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システムの職員内製化により</a:t>
            </a:r>
            <a:r>
              <a:rPr lang="en-US" altLang="ja-JP" sz="2000" b="1">
                <a:solidFill>
                  <a:srgbClr val="AF1932"/>
                </a:solidFill>
                <a:latin typeface="+mn-ea"/>
              </a:rPr>
              <a:t>BPR</a:t>
            </a:r>
            <a:r>
              <a:rPr lang="ja-JP" altLang="en-US" sz="2000" b="1">
                <a:solidFill>
                  <a:srgbClr val="AF1932"/>
                </a:solidFill>
                <a:ea typeface="Yu Gothic UI" panose="020B0500000000000000" pitchFamily="50" charset="-128"/>
              </a:rPr>
              <a:t>を推進​</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84</a:t>
            </a:fld>
            <a:endParaRPr kumimoji="1" lang="en-GB"/>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586165"/>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82116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2116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2116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644420"/>
            <a:ext cx="972000" cy="148255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6"/>
            <a:ext cx="972000" cy="640843"/>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3486934"/>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701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graphicFrame>
        <p:nvGraphicFramePr>
          <p:cNvPr id="68" name="表 16">
            <a:extLst>
              <a:ext uri="{FF2B5EF4-FFF2-40B4-BE49-F238E27FC236}">
                <a16:creationId xmlns:a16="http://schemas.microsoft.com/office/drawing/2014/main" id="{9DB68C29-91BF-08D0-9900-F5254F5033B5}"/>
              </a:ext>
            </a:extLst>
          </p:cNvPr>
          <p:cNvGraphicFramePr>
            <a:graphicFrameLocks noGrp="1"/>
          </p:cNvGraphicFramePr>
          <p:nvPr>
            <p:extLst>
              <p:ext uri="{D42A27DB-BD31-4B8C-83A1-F6EECF244321}">
                <p14:modId xmlns:p14="http://schemas.microsoft.com/office/powerpoint/2010/main" val="3527052296"/>
              </p:ext>
            </p:extLst>
          </p:nvPr>
        </p:nvGraphicFramePr>
        <p:xfrm>
          <a:off x="6193913" y="3097497"/>
          <a:ext cx="3216788" cy="904052"/>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4510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mn-ea"/>
                          <a:ea typeface="+mn-ea"/>
                          <a:cs typeface="+mn-cs"/>
                        </a:rPr>
                        <a:t>2023</a:t>
                      </a:r>
                      <a:r>
                        <a:rPr kumimoji="1" lang="ja-JP" altLang="en-US" sz="900" b="0" kern="1200">
                          <a:solidFill>
                            <a:schemeClr val="lt1"/>
                          </a:solidFill>
                          <a:latin typeface="+mn-ea"/>
                          <a:ea typeface="+mn-ea"/>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mn-ea"/>
                          <a:ea typeface="+mn-ea"/>
                          <a:cs typeface="+mn-cs"/>
                        </a:rPr>
                        <a:t>2024</a:t>
                      </a:r>
                      <a:r>
                        <a:rPr kumimoji="1" lang="ja-JP" altLang="en-US" sz="900" b="0" kern="1200">
                          <a:solidFill>
                            <a:schemeClr val="lt1"/>
                          </a:solidFill>
                          <a:latin typeface="+mn-ea"/>
                          <a:ea typeface="+mn-ea"/>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mn-ea"/>
                          <a:ea typeface="+mn-ea"/>
                          <a:cs typeface="+mn-cs"/>
                        </a:rPr>
                        <a:t>2025</a:t>
                      </a:r>
                      <a:r>
                        <a:rPr kumimoji="1" lang="ja-JP" altLang="en-US" sz="900" b="0" kern="1200">
                          <a:solidFill>
                            <a:schemeClr val="lt1"/>
                          </a:solidFill>
                          <a:latin typeface="+mn-ea"/>
                          <a:ea typeface="+mn-ea"/>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mn-ea"/>
                          <a:ea typeface="+mn-ea"/>
                          <a:cs typeface="+mn-cs"/>
                        </a:rPr>
                        <a:t>2026</a:t>
                      </a:r>
                      <a:r>
                        <a:rPr kumimoji="1" lang="ja-JP" altLang="en-US" sz="900" b="0" kern="1200">
                          <a:solidFill>
                            <a:schemeClr val="lt1"/>
                          </a:solidFill>
                          <a:latin typeface="+mn-ea"/>
                          <a:ea typeface="+mn-ea"/>
                          <a:cs typeface="+mn-cs"/>
                        </a:rPr>
                        <a:t>年度</a:t>
                      </a:r>
                      <a:endParaRPr kumimoji="1" lang="en-US" altLang="ja-JP" sz="900" b="0" kern="1200">
                        <a:solidFill>
                          <a:schemeClr val="lt1"/>
                        </a:solidFill>
                        <a:latin typeface="+mn-ea"/>
                        <a:ea typeface="+mn-ea"/>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453006">
                <a:tc>
                  <a:txBody>
                    <a:bodyPr/>
                    <a:lstStyle/>
                    <a:p>
                      <a:pPr algn="ctr"/>
                      <a:r>
                        <a:rPr kumimoji="1" lang="en-US" altLang="ja-JP" sz="900" b="0">
                          <a:solidFill>
                            <a:schemeClr val="tx1"/>
                          </a:solidFill>
                          <a:latin typeface="+mn-ea"/>
                          <a:ea typeface="+mn-ea"/>
                        </a:rPr>
                        <a:t>21</a:t>
                      </a:r>
                      <a:r>
                        <a:rPr kumimoji="1" lang="ja-JP" altLang="en-US" sz="900" b="0">
                          <a:solidFill>
                            <a:schemeClr val="tx1"/>
                          </a:solidFill>
                          <a:latin typeface="+mn-ea"/>
                          <a:ea typeface="+mn-ea"/>
                        </a:rPr>
                        <a:t>業務</a:t>
                      </a:r>
                      <a:endParaRPr kumimoji="1" lang="en-US" altLang="ja-JP" sz="900" b="0">
                        <a:solidFill>
                          <a:schemeClr val="tx1"/>
                        </a:solidFill>
                        <a:latin typeface="+mn-ea"/>
                        <a:ea typeface="+mn-ea"/>
                      </a:endParaRPr>
                    </a:p>
                    <a:p>
                      <a:pPr algn="ctr"/>
                      <a:r>
                        <a:rPr kumimoji="1" lang="ja-JP" altLang="en-US" sz="900" b="0">
                          <a:solidFill>
                            <a:schemeClr val="tx1"/>
                          </a:solidFill>
                          <a:latin typeface="+mn-ea"/>
                          <a:ea typeface="+mn-ea"/>
                        </a:rPr>
                        <a:t>（</a:t>
                      </a:r>
                      <a:r>
                        <a:rPr kumimoji="1" lang="en-US" altLang="ja-JP" sz="900" b="0">
                          <a:solidFill>
                            <a:schemeClr val="tx1"/>
                          </a:solidFill>
                          <a:latin typeface="+mn-ea"/>
                          <a:ea typeface="+mn-ea"/>
                        </a:rPr>
                        <a:t>20</a:t>
                      </a:r>
                      <a:r>
                        <a:rPr kumimoji="1" lang="ja-JP" altLang="en-US" sz="900" b="0">
                          <a:solidFill>
                            <a:schemeClr val="tx1"/>
                          </a:solidFill>
                          <a:latin typeface="+mn-ea"/>
                          <a:ea typeface="+mn-ea"/>
                        </a:rPr>
                        <a:t>業務）</a:t>
                      </a:r>
                      <a:endParaRPr kumimoji="1" lang="en-US" altLang="ja-JP" sz="900" b="0">
                        <a:solidFill>
                          <a:schemeClr val="tx1"/>
                        </a:solidFill>
                        <a:latin typeface="+mn-ea"/>
                        <a:ea typeface="+mn-ea"/>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mn-ea"/>
                          <a:ea typeface="+mn-ea"/>
                        </a:rPr>
                        <a:t>40</a:t>
                      </a:r>
                      <a:r>
                        <a:rPr kumimoji="1" lang="ja-JP" altLang="en-US" sz="900" b="0">
                          <a:solidFill>
                            <a:schemeClr val="tx1"/>
                          </a:solidFill>
                          <a:latin typeface="+mn-ea"/>
                          <a:ea typeface="+mn-ea"/>
                        </a:rPr>
                        <a:t>業務</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mn-ea"/>
                          <a:ea typeface="+mn-ea"/>
                        </a:rPr>
                        <a:t>60</a:t>
                      </a:r>
                      <a:r>
                        <a:rPr kumimoji="1" lang="ja-JP" altLang="en-US" sz="900" b="0">
                          <a:solidFill>
                            <a:schemeClr val="tx1"/>
                          </a:solidFill>
                          <a:latin typeface="+mn-ea"/>
                          <a:ea typeface="+mn-ea"/>
                        </a:rPr>
                        <a:t>業務</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n-ea"/>
                          <a:ea typeface="+mn-ea"/>
                        </a:rPr>
                        <a:t>80</a:t>
                      </a:r>
                      <a:r>
                        <a:rPr kumimoji="1" lang="ja-JP" altLang="en-US" sz="900" b="0" dirty="0">
                          <a:solidFill>
                            <a:schemeClr val="tx1"/>
                          </a:solidFill>
                          <a:latin typeface="+mn-ea"/>
                          <a:ea typeface="+mn-ea"/>
                        </a:rPr>
                        <a:t>業務</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18" name="テキスト ボックス 17">
            <a:extLst>
              <a:ext uri="{FF2B5EF4-FFF2-40B4-BE49-F238E27FC236}">
                <a16:creationId xmlns:a16="http://schemas.microsoft.com/office/drawing/2014/main" id="{AEC1AB1F-7D2D-6FD2-6BA7-C5F7085871F9}"/>
              </a:ext>
            </a:extLst>
          </p:cNvPr>
          <p:cNvSpPr txBox="1"/>
          <p:nvPr/>
        </p:nvSpPr>
        <p:spPr>
          <a:xfrm>
            <a:off x="8493152" y="4001549"/>
            <a:ext cx="1055872" cy="206375"/>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spcAft>
                <a:spcPts val="600"/>
              </a:spcAft>
              <a:tabLst>
                <a:tab pos="361950" algn="l"/>
              </a:tabLst>
              <a:defRPr/>
            </a:pPr>
            <a:r>
              <a:rPr lang="ja-JP" altLang="en-US" sz="600">
                <a:solidFill>
                  <a:srgbClr val="000000"/>
                </a:solidFill>
                <a:ea typeface="Yu Gothic UI" panose="020B0500000000000000" pitchFamily="50" charset="-128"/>
              </a:rPr>
              <a:t>（）内は当初設定数値</a:t>
            </a:r>
          </a:p>
        </p:txBody>
      </p:sp>
      <p:sp>
        <p:nvSpPr>
          <p:cNvPr id="4" name="正方形/長方形 3">
            <a:extLst>
              <a:ext uri="{FF2B5EF4-FFF2-40B4-BE49-F238E27FC236}">
                <a16:creationId xmlns:a16="http://schemas.microsoft.com/office/drawing/2014/main" id="{3E559F34-A712-26EB-B042-B5EB825F44F1}"/>
              </a:ext>
            </a:extLst>
          </p:cNvPr>
          <p:cNvSpPr/>
          <p:nvPr/>
        </p:nvSpPr>
        <p:spPr>
          <a:xfrm>
            <a:off x="445010" y="1270800"/>
            <a:ext cx="4212000" cy="2064664"/>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現在、庁内の業務において、</a:t>
            </a:r>
            <a:r>
              <a:rPr lang="en-US" altLang="ja-JP" sz="1100">
                <a:latin typeface="Yu Gothic UI" panose="020B0500000000000000" pitchFamily="50" charset="-128"/>
                <a:ea typeface="Yu Gothic UI" panose="020B0500000000000000" pitchFamily="50" charset="-128"/>
              </a:rPr>
              <a:t> Excel</a:t>
            </a:r>
            <a:r>
              <a:rPr lang="ja-JP" altLang="en-US" sz="1100">
                <a:latin typeface="Yu Gothic UI" panose="020B0500000000000000" pitchFamily="50" charset="-128"/>
                <a:ea typeface="Yu Gothic UI" panose="020B0500000000000000" pitchFamily="50" charset="-128"/>
              </a:rPr>
              <a:t>やメールなどを利用した非効率的な事務処理が多く行われているが、それらをシステム化するには予算確保や調達・開発に多くの時間と費用が必要となる​。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これらの課題解決のために、プログラミングの知識やスキルが無くてもシステムやアプリケーションの構築ができるノーコードツールを導入し、デジタル統括室が各部局を支援しながらシステムの職員内製化と</a:t>
            </a:r>
            <a:r>
              <a:rPr lang="en-US" altLang="ja-JP" sz="1100">
                <a:latin typeface="Yu Gothic UI" panose="020B0500000000000000" pitchFamily="50" charset="-128"/>
                <a:ea typeface="Yu Gothic UI" panose="020B0500000000000000" pitchFamily="50" charset="-128"/>
              </a:rPr>
              <a:t>BPR</a:t>
            </a:r>
            <a:r>
              <a:rPr lang="ja-JP" altLang="en-US" sz="1100">
                <a:latin typeface="Yu Gothic UI" panose="020B0500000000000000" pitchFamily="50" charset="-128"/>
                <a:ea typeface="Yu Gothic UI" panose="020B0500000000000000" pitchFamily="50" charset="-128"/>
              </a:rPr>
              <a:t>を進める​。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また、ノーコードツール活用事例の庁内向け情報発信をすることでシステムの職員内製化の気運を醸成し、従来のアナログ的な業務の進め方やシステム開発手法から脱却し、業務の効率化や経費削減、スピード開発を実現する​。</a:t>
            </a:r>
          </a:p>
        </p:txBody>
      </p:sp>
      <p:sp>
        <p:nvSpPr>
          <p:cNvPr id="5" name="テキスト ボックス 4">
            <a:extLst>
              <a:ext uri="{FF2B5EF4-FFF2-40B4-BE49-F238E27FC236}">
                <a16:creationId xmlns:a16="http://schemas.microsoft.com/office/drawing/2014/main" id="{FB562839-BADD-BF7B-505A-B9BCA702E7C7}"/>
              </a:ext>
            </a:extLst>
          </p:cNvPr>
          <p:cNvSpPr txBox="1"/>
          <p:nvPr/>
        </p:nvSpPr>
        <p:spPr>
          <a:xfrm>
            <a:off x="5902240" y="1296000"/>
            <a:ext cx="3552120" cy="58175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latin typeface="Yu Gothic UI" panose="020B0500000000000000" pitchFamily="50" charset="-128"/>
                <a:ea typeface="Yu Gothic UI" panose="020B0500000000000000" pitchFamily="50" charset="-128"/>
              </a:rPr>
              <a:t>ノーコードツールを活用し、システム化されていない非効率的な業務の</a:t>
            </a:r>
            <a:r>
              <a:rPr lang="en-US" altLang="ja-JP" sz="1100" b="1">
                <a:solidFill>
                  <a:srgbClr val="000000"/>
                </a:solidFill>
                <a:latin typeface="Yu Gothic UI" panose="020B0500000000000000" pitchFamily="50" charset="-128"/>
                <a:ea typeface="Yu Gothic UI" panose="020B0500000000000000" pitchFamily="50" charset="-128"/>
              </a:rPr>
              <a:t>BPR</a:t>
            </a:r>
            <a:r>
              <a:rPr lang="ja-JP" altLang="en-US" sz="1100" b="1">
                <a:solidFill>
                  <a:srgbClr val="000000"/>
                </a:solidFill>
                <a:latin typeface="Yu Gothic UI" panose="020B0500000000000000" pitchFamily="50" charset="-128"/>
                <a:ea typeface="Yu Gothic UI" panose="020B0500000000000000" pitchFamily="50" charset="-128"/>
              </a:rPr>
              <a:t>を進め、効率化・最適化された業務の仕組みへと変革していること。</a:t>
            </a:r>
          </a:p>
        </p:txBody>
      </p:sp>
      <p:sp>
        <p:nvSpPr>
          <p:cNvPr id="6" name="テキスト ボックス 5">
            <a:extLst>
              <a:ext uri="{FF2B5EF4-FFF2-40B4-BE49-F238E27FC236}">
                <a16:creationId xmlns:a16="http://schemas.microsoft.com/office/drawing/2014/main" id="{13B6943E-A892-E776-FFFB-653B7279C0F4}"/>
              </a:ext>
            </a:extLst>
          </p:cNvPr>
          <p:cNvSpPr txBox="1"/>
          <p:nvPr/>
        </p:nvSpPr>
        <p:spPr>
          <a:xfrm>
            <a:off x="5902051" y="2067811"/>
            <a:ext cx="3486666" cy="44077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lgn="just">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業務を見える化し、スピーディーに効率化・最適化された業務の仕組みを導入できること。​</a:t>
            </a:r>
          </a:p>
        </p:txBody>
      </p:sp>
      <p:sp>
        <p:nvSpPr>
          <p:cNvPr id="28" name="テキスト ボックス 27">
            <a:extLst>
              <a:ext uri="{FF2B5EF4-FFF2-40B4-BE49-F238E27FC236}">
                <a16:creationId xmlns:a16="http://schemas.microsoft.com/office/drawing/2014/main" id="{FE63B992-B82B-B90C-7A55-1AD2F4875065}"/>
              </a:ext>
            </a:extLst>
          </p:cNvPr>
          <p:cNvSpPr txBox="1"/>
          <p:nvPr/>
        </p:nvSpPr>
        <p:spPr>
          <a:xfrm>
            <a:off x="5902051" y="2681209"/>
            <a:ext cx="3552310"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ノーコードツールを活用したアプリの運用開始・開発に着手した業務数（累計）</a:t>
            </a:r>
            <a:endParaRPr lang="en-US" altLang="ja-JP" sz="1100" b="1">
              <a:solidFill>
                <a:srgbClr val="000000"/>
              </a:solidFill>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FEBCCF06-A0FA-7EEC-E9EA-8B9C85795C82}"/>
              </a:ext>
            </a:extLst>
          </p:cNvPr>
          <p:cNvSpPr txBox="1"/>
          <p:nvPr/>
        </p:nvSpPr>
        <p:spPr>
          <a:xfrm>
            <a:off x="4860000" y="5120487"/>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ツール運用</a:t>
            </a:r>
          </a:p>
        </p:txBody>
      </p:sp>
      <p:sp>
        <p:nvSpPr>
          <p:cNvPr id="40" name="ホームベース 30">
            <a:extLst>
              <a:ext uri="{FF2B5EF4-FFF2-40B4-BE49-F238E27FC236}">
                <a16:creationId xmlns:a16="http://schemas.microsoft.com/office/drawing/2014/main" id="{E59F60D6-A41E-16DC-F8AF-0D66CCA378C8}"/>
              </a:ext>
            </a:extLst>
          </p:cNvPr>
          <p:cNvSpPr/>
          <p:nvPr/>
        </p:nvSpPr>
        <p:spPr>
          <a:xfrm>
            <a:off x="6119999" y="5120548"/>
            <a:ext cx="3096125"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en-US" altLang="ja-JP" sz="900">
                <a:solidFill>
                  <a:srgbClr val="000000"/>
                </a:solidFill>
                <a:latin typeface="Yu Gothic UI" panose="020B0500000000000000" pitchFamily="50" charset="-128"/>
                <a:ea typeface="Yu Gothic UI" panose="020B0500000000000000" pitchFamily="50" charset="-128"/>
              </a:rPr>
              <a:t>BPR</a:t>
            </a:r>
            <a:r>
              <a:rPr kumimoji="1" lang="ja-JP" altLang="en-US" sz="900">
                <a:solidFill>
                  <a:srgbClr val="000000"/>
                </a:solidFill>
                <a:latin typeface="Yu Gothic UI" panose="020B0500000000000000" pitchFamily="50" charset="-128"/>
                <a:ea typeface="Yu Gothic UI" panose="020B0500000000000000" pitchFamily="50" charset="-128"/>
              </a:rPr>
              <a:t>・アプリ開発・研修</a:t>
            </a:r>
          </a:p>
        </p:txBody>
      </p:sp>
      <p:sp>
        <p:nvSpPr>
          <p:cNvPr id="41" name="ホームベース 30">
            <a:extLst>
              <a:ext uri="{FF2B5EF4-FFF2-40B4-BE49-F238E27FC236}">
                <a16:creationId xmlns:a16="http://schemas.microsoft.com/office/drawing/2014/main" id="{3ACF1C7E-A944-5BD8-74FF-5B315CF9F8CA}"/>
              </a:ext>
            </a:extLst>
          </p:cNvPr>
          <p:cNvSpPr/>
          <p:nvPr/>
        </p:nvSpPr>
        <p:spPr>
          <a:xfrm>
            <a:off x="6120000" y="5531680"/>
            <a:ext cx="1008126"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検討・整備</a:t>
            </a:r>
          </a:p>
        </p:txBody>
      </p:sp>
      <p:sp>
        <p:nvSpPr>
          <p:cNvPr id="42" name="テキスト ボックス 41">
            <a:extLst>
              <a:ext uri="{FF2B5EF4-FFF2-40B4-BE49-F238E27FC236}">
                <a16:creationId xmlns:a16="http://schemas.microsoft.com/office/drawing/2014/main" id="{37C0BA49-DD94-9E50-416F-3AB4823982F9}"/>
              </a:ext>
            </a:extLst>
          </p:cNvPr>
          <p:cNvSpPr txBox="1"/>
          <p:nvPr/>
        </p:nvSpPr>
        <p:spPr>
          <a:xfrm>
            <a:off x="4860000" y="5513423"/>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ガバナンス整備</a:t>
            </a:r>
          </a:p>
        </p:txBody>
      </p:sp>
      <p:sp>
        <p:nvSpPr>
          <p:cNvPr id="43" name="ホームベース 30">
            <a:extLst>
              <a:ext uri="{FF2B5EF4-FFF2-40B4-BE49-F238E27FC236}">
                <a16:creationId xmlns:a16="http://schemas.microsoft.com/office/drawing/2014/main" id="{B5F92129-67D5-E234-50EC-9084C1BC52E2}"/>
              </a:ext>
            </a:extLst>
          </p:cNvPr>
          <p:cNvSpPr/>
          <p:nvPr/>
        </p:nvSpPr>
        <p:spPr>
          <a:xfrm>
            <a:off x="6120000" y="5954928"/>
            <a:ext cx="3096124"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活用事例の紹介などの情報発信</a:t>
            </a:r>
          </a:p>
        </p:txBody>
      </p:sp>
      <p:sp>
        <p:nvSpPr>
          <p:cNvPr id="44" name="テキスト ボックス 43">
            <a:extLst>
              <a:ext uri="{FF2B5EF4-FFF2-40B4-BE49-F238E27FC236}">
                <a16:creationId xmlns:a16="http://schemas.microsoft.com/office/drawing/2014/main" id="{1F2FC6A6-D355-CDCB-3FC5-FB4A8ED587A7}"/>
              </a:ext>
            </a:extLst>
          </p:cNvPr>
          <p:cNvSpPr txBox="1"/>
          <p:nvPr/>
        </p:nvSpPr>
        <p:spPr>
          <a:xfrm>
            <a:off x="4860000" y="5936671"/>
            <a:ext cx="972000" cy="360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気運醸成</a:t>
            </a:r>
          </a:p>
        </p:txBody>
      </p:sp>
      <p:sp>
        <p:nvSpPr>
          <p:cNvPr id="45" name="正方形/長方形 44">
            <a:extLst>
              <a:ext uri="{FF2B5EF4-FFF2-40B4-BE49-F238E27FC236}">
                <a16:creationId xmlns:a16="http://schemas.microsoft.com/office/drawing/2014/main" id="{42C056AE-238A-6DB8-7396-F5B261E25CF3}"/>
              </a:ext>
            </a:extLst>
          </p:cNvPr>
          <p:cNvSpPr/>
          <p:nvPr/>
        </p:nvSpPr>
        <p:spPr>
          <a:xfrm>
            <a:off x="445008" y="3779444"/>
            <a:ext cx="4212000" cy="1054365"/>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en-US" altLang="ja-JP" sz="1100">
                <a:latin typeface="Yu Gothic UI" panose="020B0500000000000000" pitchFamily="50" charset="-128"/>
                <a:ea typeface="Yu Gothic UI" panose="020B0500000000000000" pitchFamily="50" charset="-128"/>
              </a:rPr>
              <a:t>2023</a:t>
            </a:r>
            <a:r>
              <a:rPr lang="ja-JP" altLang="en-US" sz="1100">
                <a:latin typeface="Yu Gothic UI" panose="020B0500000000000000" pitchFamily="50" charset="-128"/>
                <a:ea typeface="Yu Gothic UI" panose="020B0500000000000000" pitchFamily="50" charset="-128"/>
              </a:rPr>
              <a:t>年</a:t>
            </a:r>
            <a:r>
              <a:rPr lang="en-US" altLang="ja-JP" sz="1100">
                <a:latin typeface="Yu Gothic UI" panose="020B0500000000000000" pitchFamily="50" charset="-128"/>
                <a:ea typeface="Yu Gothic UI" panose="020B0500000000000000" pitchFamily="50" charset="-128"/>
              </a:rPr>
              <a:t>6</a:t>
            </a:r>
            <a:r>
              <a:rPr lang="ja-JP" altLang="en-US" sz="1100">
                <a:latin typeface="Yu Gothic UI" panose="020B0500000000000000" pitchFamily="50" charset="-128"/>
                <a:ea typeface="Yu Gothic UI" panose="020B0500000000000000" pitchFamily="50" charset="-128"/>
              </a:rPr>
              <a:t>月からノーコードツールの本格運用を開始し、職員向け体験会や相談会を実施</a:t>
            </a:r>
            <a:endParaRPr lang="en-US" altLang="ja-JP" sz="1100">
              <a:latin typeface="Yu Gothic UI" panose="020B0500000000000000" pitchFamily="50" charset="-128"/>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具体的な業務での活用に向けて、デジタル統括室がシステム開発を支援</a:t>
            </a:r>
            <a:endParaRPr lang="en-US" altLang="ja-JP" sz="1100">
              <a:latin typeface="Yu Gothic UI" panose="020B0500000000000000" pitchFamily="50" charset="-128"/>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個人情報の取扱いに関する運用ルールを整備</a:t>
            </a:r>
            <a:endParaRPr lang="en-US" altLang="ja-JP" sz="1100">
              <a:latin typeface="Yu Gothic UI" panose="020B0500000000000000" pitchFamily="50" charset="-128"/>
              <a:ea typeface="Yu Gothic UI" panose="020B0500000000000000" pitchFamily="50" charset="-128"/>
            </a:endParaRPr>
          </a:p>
        </p:txBody>
      </p:sp>
      <p:pic>
        <p:nvPicPr>
          <p:cNvPr id="17" name="図 16">
            <a:extLst>
              <a:ext uri="{FF2B5EF4-FFF2-40B4-BE49-F238E27FC236}">
                <a16:creationId xmlns:a16="http://schemas.microsoft.com/office/drawing/2014/main" id="{98D69C6F-79AD-B961-F435-ED7BAD31A4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936" y="5234601"/>
            <a:ext cx="291360" cy="291360"/>
          </a:xfrm>
          <a:prstGeom prst="rect">
            <a:avLst/>
          </a:prstGeom>
        </p:spPr>
      </p:pic>
      <p:pic>
        <p:nvPicPr>
          <p:cNvPr id="29" name="図 28">
            <a:extLst>
              <a:ext uri="{FF2B5EF4-FFF2-40B4-BE49-F238E27FC236}">
                <a16:creationId xmlns:a16="http://schemas.microsoft.com/office/drawing/2014/main" id="{D2DBF719-4287-4EB2-409D-B90384554D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752" y="6307417"/>
            <a:ext cx="201740" cy="201740"/>
          </a:xfrm>
          <a:prstGeom prst="rect">
            <a:avLst/>
          </a:prstGeom>
        </p:spPr>
      </p:pic>
      <p:pic>
        <p:nvPicPr>
          <p:cNvPr id="49" name="図 48">
            <a:extLst>
              <a:ext uri="{FF2B5EF4-FFF2-40B4-BE49-F238E27FC236}">
                <a16:creationId xmlns:a16="http://schemas.microsoft.com/office/drawing/2014/main" id="{37324AA3-363A-8639-910C-0C0B855A7A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1067" y="5234601"/>
            <a:ext cx="291360" cy="291360"/>
          </a:xfrm>
          <a:prstGeom prst="rect">
            <a:avLst/>
          </a:prstGeom>
        </p:spPr>
      </p:pic>
      <p:pic>
        <p:nvPicPr>
          <p:cNvPr id="50" name="図 49">
            <a:extLst>
              <a:ext uri="{FF2B5EF4-FFF2-40B4-BE49-F238E27FC236}">
                <a16:creationId xmlns:a16="http://schemas.microsoft.com/office/drawing/2014/main" id="{F46278C6-D805-8318-826D-DEFCB9FE81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7198" y="5234601"/>
            <a:ext cx="291360" cy="291360"/>
          </a:xfrm>
          <a:prstGeom prst="rect">
            <a:avLst/>
          </a:prstGeom>
        </p:spPr>
      </p:pic>
      <p:pic>
        <p:nvPicPr>
          <p:cNvPr id="51" name="図 50">
            <a:extLst>
              <a:ext uri="{FF2B5EF4-FFF2-40B4-BE49-F238E27FC236}">
                <a16:creationId xmlns:a16="http://schemas.microsoft.com/office/drawing/2014/main" id="{DC564340-D22E-187B-06AC-6A0CEAF583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3329" y="5234601"/>
            <a:ext cx="291360" cy="291360"/>
          </a:xfrm>
          <a:prstGeom prst="rect">
            <a:avLst/>
          </a:prstGeom>
        </p:spPr>
      </p:pic>
      <p:sp>
        <p:nvSpPr>
          <p:cNvPr id="53" name="十字形 52">
            <a:extLst>
              <a:ext uri="{FF2B5EF4-FFF2-40B4-BE49-F238E27FC236}">
                <a16:creationId xmlns:a16="http://schemas.microsoft.com/office/drawing/2014/main" id="{25CC60A2-7FD9-2761-FFAC-D6AC086CAD94}"/>
              </a:ext>
            </a:extLst>
          </p:cNvPr>
          <p:cNvSpPr/>
          <p:nvPr/>
        </p:nvSpPr>
        <p:spPr>
          <a:xfrm>
            <a:off x="1651946" y="5371649"/>
            <a:ext cx="61383" cy="61009"/>
          </a:xfrm>
          <a:prstGeom prst="plus">
            <a:avLst>
              <a:gd name="adj" fmla="val 3823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十字形 53">
            <a:extLst>
              <a:ext uri="{FF2B5EF4-FFF2-40B4-BE49-F238E27FC236}">
                <a16:creationId xmlns:a16="http://schemas.microsoft.com/office/drawing/2014/main" id="{9119F4A6-5AF1-6139-D334-F1F0A370BF31}"/>
              </a:ext>
            </a:extLst>
          </p:cNvPr>
          <p:cNvSpPr/>
          <p:nvPr/>
        </p:nvSpPr>
        <p:spPr>
          <a:xfrm>
            <a:off x="1292427" y="5371649"/>
            <a:ext cx="61383" cy="61009"/>
          </a:xfrm>
          <a:prstGeom prst="plus">
            <a:avLst>
              <a:gd name="adj" fmla="val 3823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十字形 54">
            <a:extLst>
              <a:ext uri="{FF2B5EF4-FFF2-40B4-BE49-F238E27FC236}">
                <a16:creationId xmlns:a16="http://schemas.microsoft.com/office/drawing/2014/main" id="{0FE41BD9-6F34-1A78-6B5C-75DA502DEF2B}"/>
              </a:ext>
            </a:extLst>
          </p:cNvPr>
          <p:cNvSpPr/>
          <p:nvPr/>
        </p:nvSpPr>
        <p:spPr>
          <a:xfrm>
            <a:off x="936687" y="5371648"/>
            <a:ext cx="61383" cy="61009"/>
          </a:xfrm>
          <a:prstGeom prst="plus">
            <a:avLst>
              <a:gd name="adj" fmla="val 3823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テキスト ボックス 55">
            <a:extLst>
              <a:ext uri="{FF2B5EF4-FFF2-40B4-BE49-F238E27FC236}">
                <a16:creationId xmlns:a16="http://schemas.microsoft.com/office/drawing/2014/main" id="{7EAEB93A-7006-5908-06F1-0FB454A5F7D4}"/>
              </a:ext>
            </a:extLst>
          </p:cNvPr>
          <p:cNvSpPr txBox="1"/>
          <p:nvPr/>
        </p:nvSpPr>
        <p:spPr>
          <a:xfrm>
            <a:off x="1937855" y="5317513"/>
            <a:ext cx="291360" cy="169277"/>
          </a:xfrm>
          <a:prstGeom prst="rect">
            <a:avLst/>
          </a:prstGeom>
          <a:noFill/>
        </p:spPr>
        <p:txBody>
          <a:bodyPr wrap="square" rtlCol="0">
            <a:spAutoFit/>
          </a:bodyPr>
          <a:lstStyle/>
          <a:p>
            <a:r>
              <a:rPr kumimoji="1" lang="ja-JP" altLang="en-US" sz="500" b="1">
                <a:solidFill>
                  <a:schemeClr val="tx1">
                    <a:lumMod val="50000"/>
                    <a:lumOff val="50000"/>
                  </a:schemeClr>
                </a:solidFill>
              </a:rPr>
              <a:t>・・・</a:t>
            </a:r>
          </a:p>
        </p:txBody>
      </p:sp>
      <p:sp>
        <p:nvSpPr>
          <p:cNvPr id="57" name="四角形: 角を丸くする 56">
            <a:extLst>
              <a:ext uri="{FF2B5EF4-FFF2-40B4-BE49-F238E27FC236}">
                <a16:creationId xmlns:a16="http://schemas.microsoft.com/office/drawing/2014/main" id="{60BB55CE-EC8E-1B1B-DB3E-A4304295C747}"/>
              </a:ext>
            </a:extLst>
          </p:cNvPr>
          <p:cNvSpPr/>
          <p:nvPr/>
        </p:nvSpPr>
        <p:spPr>
          <a:xfrm>
            <a:off x="697686" y="4995126"/>
            <a:ext cx="1210100" cy="188553"/>
          </a:xfrm>
          <a:prstGeom prst="roundRect">
            <a:avLst>
              <a:gd name="adj" fmla="val 17445"/>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a:solidFill>
                  <a:schemeClr val="tx1">
                    <a:lumMod val="75000"/>
                    <a:lumOff val="25000"/>
                  </a:schemeClr>
                </a:solidFill>
              </a:rPr>
              <a:t>集計に時間がかかる</a:t>
            </a:r>
          </a:p>
        </p:txBody>
      </p:sp>
      <p:pic>
        <p:nvPicPr>
          <p:cNvPr id="61" name="図 60">
            <a:extLst>
              <a:ext uri="{FF2B5EF4-FFF2-40B4-BE49-F238E27FC236}">
                <a16:creationId xmlns:a16="http://schemas.microsoft.com/office/drawing/2014/main" id="{3F4B4CEE-69ED-5813-F539-20358153FE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6573" y="6056993"/>
            <a:ext cx="262860" cy="262860"/>
          </a:xfrm>
          <a:prstGeom prst="rect">
            <a:avLst/>
          </a:prstGeom>
        </p:spPr>
      </p:pic>
      <p:pic>
        <p:nvPicPr>
          <p:cNvPr id="67" name="図 66">
            <a:extLst>
              <a:ext uri="{FF2B5EF4-FFF2-40B4-BE49-F238E27FC236}">
                <a16:creationId xmlns:a16="http://schemas.microsoft.com/office/drawing/2014/main" id="{E46085B4-BFD6-C7A5-2E2E-80F1F4D467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8902" y="6307417"/>
            <a:ext cx="201740" cy="201740"/>
          </a:xfrm>
          <a:prstGeom prst="rect">
            <a:avLst/>
          </a:prstGeom>
        </p:spPr>
      </p:pic>
      <p:pic>
        <p:nvPicPr>
          <p:cNvPr id="69" name="図 68">
            <a:extLst>
              <a:ext uri="{FF2B5EF4-FFF2-40B4-BE49-F238E27FC236}">
                <a16:creationId xmlns:a16="http://schemas.microsoft.com/office/drawing/2014/main" id="{930D6933-025A-7ABE-C1F5-69433939BC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5371" y="6056993"/>
            <a:ext cx="262860" cy="262860"/>
          </a:xfrm>
          <a:prstGeom prst="rect">
            <a:avLst/>
          </a:prstGeom>
        </p:spPr>
      </p:pic>
      <p:sp>
        <p:nvSpPr>
          <p:cNvPr id="70" name="四角形: 角を丸くする 69">
            <a:extLst>
              <a:ext uri="{FF2B5EF4-FFF2-40B4-BE49-F238E27FC236}">
                <a16:creationId xmlns:a16="http://schemas.microsoft.com/office/drawing/2014/main" id="{705452D1-2196-C148-77FD-A474D477AF84}"/>
              </a:ext>
            </a:extLst>
          </p:cNvPr>
          <p:cNvSpPr/>
          <p:nvPr/>
        </p:nvSpPr>
        <p:spPr>
          <a:xfrm>
            <a:off x="694839" y="5674311"/>
            <a:ext cx="1210100" cy="317674"/>
          </a:xfrm>
          <a:prstGeom prst="roundRect">
            <a:avLst>
              <a:gd name="adj" fmla="val 12020"/>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lumMod val="75000"/>
                    <a:lumOff val="25000"/>
                  </a:schemeClr>
                </a:solidFill>
              </a:rPr>
              <a:t>大量のファイルとメール</a:t>
            </a:r>
            <a:endParaRPr kumimoji="1" lang="en-US" altLang="ja-JP" sz="800" b="1" dirty="0">
              <a:solidFill>
                <a:schemeClr val="tx1">
                  <a:lumMod val="75000"/>
                  <a:lumOff val="25000"/>
                </a:schemeClr>
              </a:solidFill>
            </a:endParaRPr>
          </a:p>
          <a:p>
            <a:pPr algn="ctr"/>
            <a:r>
              <a:rPr kumimoji="1" lang="ja-JP" altLang="en-US" sz="800" b="1" dirty="0">
                <a:solidFill>
                  <a:schemeClr val="tx1">
                    <a:lumMod val="75000"/>
                    <a:lumOff val="25000"/>
                  </a:schemeClr>
                </a:solidFill>
              </a:rPr>
              <a:t>最新版がわからない</a:t>
            </a:r>
          </a:p>
        </p:txBody>
      </p:sp>
      <p:pic>
        <p:nvPicPr>
          <p:cNvPr id="72" name="図 71" descr="アイコン&#10;&#10;自動的に生成された説明">
            <a:extLst>
              <a:ext uri="{FF2B5EF4-FFF2-40B4-BE49-F238E27FC236}">
                <a16:creationId xmlns:a16="http://schemas.microsoft.com/office/drawing/2014/main" id="{613C43E9-3B5B-9B18-4A20-EC1B83A1E1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03605" y="5613441"/>
            <a:ext cx="333935" cy="333935"/>
          </a:xfrm>
          <a:prstGeom prst="rect">
            <a:avLst/>
          </a:prstGeom>
        </p:spPr>
      </p:pic>
      <p:pic>
        <p:nvPicPr>
          <p:cNvPr id="74" name="図 73">
            <a:extLst>
              <a:ext uri="{FF2B5EF4-FFF2-40B4-BE49-F238E27FC236}">
                <a16:creationId xmlns:a16="http://schemas.microsoft.com/office/drawing/2014/main" id="{D2379BA5-ACCB-F233-0DF8-0317267F35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54048" y="5189839"/>
            <a:ext cx="735322" cy="735322"/>
          </a:xfrm>
          <a:prstGeom prst="rect">
            <a:avLst/>
          </a:prstGeom>
        </p:spPr>
      </p:pic>
      <p:pic>
        <p:nvPicPr>
          <p:cNvPr id="76" name="図 75" descr="アイコン&#10;&#10;中程度の精度で自動的に生成された説明">
            <a:extLst>
              <a:ext uri="{FF2B5EF4-FFF2-40B4-BE49-F238E27FC236}">
                <a16:creationId xmlns:a16="http://schemas.microsoft.com/office/drawing/2014/main" id="{6437AD31-F742-1BA3-E2D5-78FED9171A0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37256" y="5312882"/>
            <a:ext cx="367206" cy="268256"/>
          </a:xfrm>
          <a:prstGeom prst="rect">
            <a:avLst/>
          </a:prstGeom>
        </p:spPr>
      </p:pic>
      <p:pic>
        <p:nvPicPr>
          <p:cNvPr id="78" name="図 77">
            <a:extLst>
              <a:ext uri="{FF2B5EF4-FFF2-40B4-BE49-F238E27FC236}">
                <a16:creationId xmlns:a16="http://schemas.microsoft.com/office/drawing/2014/main" id="{30E0DC77-3A93-FA16-C64A-BA14CD02BC8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93173" y="6061731"/>
            <a:ext cx="445285" cy="445285"/>
          </a:xfrm>
          <a:prstGeom prst="rect">
            <a:avLst/>
          </a:prstGeom>
        </p:spPr>
      </p:pic>
      <p:sp>
        <p:nvSpPr>
          <p:cNvPr id="84" name="四角形: 角を丸くする 83">
            <a:extLst>
              <a:ext uri="{FF2B5EF4-FFF2-40B4-BE49-F238E27FC236}">
                <a16:creationId xmlns:a16="http://schemas.microsoft.com/office/drawing/2014/main" id="{35687EA9-2920-DE0A-7905-96F9EEA684D6}"/>
              </a:ext>
            </a:extLst>
          </p:cNvPr>
          <p:cNvSpPr/>
          <p:nvPr/>
        </p:nvSpPr>
        <p:spPr>
          <a:xfrm>
            <a:off x="2835220" y="4981768"/>
            <a:ext cx="1447800" cy="182783"/>
          </a:xfrm>
          <a:prstGeom prst="roundRect">
            <a:avLst>
              <a:gd name="adj" fmla="val 17445"/>
            </a:avLst>
          </a:prstGeom>
          <a:solidFill>
            <a:srgbClr val="FDF1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a:solidFill>
                  <a:srgbClr val="C00000"/>
                </a:solidFill>
              </a:rPr>
              <a:t>複数人で編集・共有・管理</a:t>
            </a:r>
          </a:p>
        </p:txBody>
      </p:sp>
      <p:pic>
        <p:nvPicPr>
          <p:cNvPr id="87" name="図 86" descr="図形, 矢印&#10;&#10;中程度の精度で自動的に生成された説明">
            <a:extLst>
              <a:ext uri="{FF2B5EF4-FFF2-40B4-BE49-F238E27FC236}">
                <a16:creationId xmlns:a16="http://schemas.microsoft.com/office/drawing/2014/main" id="{B57B324B-8B87-9C28-32DE-02F3DA8FE3A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80520" y="6146232"/>
            <a:ext cx="201740" cy="201740"/>
          </a:xfrm>
          <a:prstGeom prst="rect">
            <a:avLst/>
          </a:prstGeom>
        </p:spPr>
      </p:pic>
      <p:sp>
        <p:nvSpPr>
          <p:cNvPr id="7" name="正方形/長方形 15">
            <a:extLst>
              <a:ext uri="{FF2B5EF4-FFF2-40B4-BE49-F238E27FC236}">
                <a16:creationId xmlns:a16="http://schemas.microsoft.com/office/drawing/2014/main" id="{205D5798-64F2-2331-06E3-335958797595}"/>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行政</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2" name="表 1">
            <a:extLst>
              <a:ext uri="{FF2B5EF4-FFF2-40B4-BE49-F238E27FC236}">
                <a16:creationId xmlns:a16="http://schemas.microsoft.com/office/drawing/2014/main" id="{2CB6C340-03F8-EDEC-6567-D2224DFF16C7}"/>
              </a:ext>
            </a:extLst>
          </p:cNvPr>
          <p:cNvGraphicFramePr>
            <a:graphicFrameLocks noGrp="1"/>
          </p:cNvGraphicFramePr>
          <p:nvPr>
            <p:extLst>
              <p:ext uri="{D42A27DB-BD31-4B8C-83A1-F6EECF244321}">
                <p14:modId xmlns:p14="http://schemas.microsoft.com/office/powerpoint/2010/main" val="2901005327"/>
              </p:ext>
            </p:extLst>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3146997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生成</a:t>
            </a:r>
            <a:r>
              <a:rPr lang="en-US" altLang="ja-JP" sz="2000" b="1">
                <a:solidFill>
                  <a:srgbClr val="AF1932"/>
                </a:solidFill>
                <a:latin typeface="+mj-ea"/>
                <a:ea typeface="+mj-ea"/>
              </a:rPr>
              <a:t>AI</a:t>
            </a:r>
            <a:r>
              <a:rPr lang="ja-JP" altLang="en-US" sz="2000" b="1">
                <a:solidFill>
                  <a:srgbClr val="AF1932"/>
                </a:solidFill>
                <a:ea typeface="Yu Gothic UI" panose="020B0500000000000000" pitchFamily="50" charset="-128"/>
              </a:rPr>
              <a:t>を活用して業務効率化を推進</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85</a:t>
            </a:fld>
            <a:endParaRPr kumimoji="1" lang="en-GB"/>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454368"/>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689363"/>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689363"/>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689363"/>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000527"/>
            <a:ext cx="972000" cy="440716"/>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汎用業務</a:t>
            </a:r>
          </a:p>
        </p:txBody>
      </p:sp>
      <p:sp>
        <p:nvSpPr>
          <p:cNvPr id="19" name="テキスト ボックス 18">
            <a:extLst>
              <a:ext uri="{FF2B5EF4-FFF2-40B4-BE49-F238E27FC236}">
                <a16:creationId xmlns:a16="http://schemas.microsoft.com/office/drawing/2014/main" id="{8706E2D6-6881-4903-BD33-D5225E1A648A}"/>
              </a:ext>
            </a:extLst>
          </p:cNvPr>
          <p:cNvSpPr txBox="1"/>
          <p:nvPr/>
        </p:nvSpPr>
        <p:spPr>
          <a:xfrm>
            <a:off x="4860000" y="5508032"/>
            <a:ext cx="972000" cy="440715"/>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特定業務</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19999" y="5005657"/>
            <a:ext cx="3096123" cy="43008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42950"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環境の運用保守、機能改善、活用促進</a:t>
            </a:r>
          </a:p>
        </p:txBody>
      </p:sp>
      <p:sp>
        <p:nvSpPr>
          <p:cNvPr id="21" name="ホームベース 30">
            <a:extLst>
              <a:ext uri="{FF2B5EF4-FFF2-40B4-BE49-F238E27FC236}">
                <a16:creationId xmlns:a16="http://schemas.microsoft.com/office/drawing/2014/main" id="{561A15C5-3D9C-479B-B739-7CF6E5E211DF}"/>
              </a:ext>
            </a:extLst>
          </p:cNvPr>
          <p:cNvSpPr/>
          <p:nvPr/>
        </p:nvSpPr>
        <p:spPr>
          <a:xfrm>
            <a:off x="6770168" y="5508033"/>
            <a:ext cx="2445954" cy="44071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42950"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環境の運用保守、追加業務検討・拡大</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1"/>
            <a:ext cx="3658760" cy="597632"/>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生成</a:t>
            </a:r>
            <a:r>
              <a:rPr lang="en-US" altLang="ja-JP" sz="1100" b="1">
                <a:solidFill>
                  <a:srgbClr val="000000"/>
                </a:solidFill>
                <a:latin typeface="+mn-ea"/>
              </a:rPr>
              <a:t>AI</a:t>
            </a:r>
            <a:r>
              <a:rPr lang="ja-JP" altLang="en-US" sz="1100" b="1">
                <a:solidFill>
                  <a:srgbClr val="000000"/>
                </a:solidFill>
                <a:ea typeface="Yu Gothic UI" panose="020B0500000000000000" pitchFamily="50" charset="-128"/>
              </a:rPr>
              <a:t>が日常的に活用され業務の効率化が行われていること。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591874"/>
            <a:ext cx="972000" cy="155572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240" y="1951889"/>
            <a:ext cx="3658760" cy="597632"/>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市民と向き合う業務や政策課題を検討する業務に充てる時間が確保されていること。</a:t>
            </a:r>
            <a:endParaRPr lang="en-US" altLang="ja-JP" sz="1100" b="1">
              <a:solidFill>
                <a:srgbClr val="000000"/>
              </a:solidFill>
              <a:ea typeface="Yu Gothic UI" panose="020B0500000000000000" pitchFamily="50" charset="-128"/>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70800"/>
            <a:ext cx="4212000" cy="3452482"/>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r>
              <a:rPr lang="ja-JP" altLang="en-US" sz="1100" b="0" i="0">
                <a:effectLst/>
                <a:latin typeface="Yu Gothic UI" panose="020B0500000000000000" pitchFamily="50" charset="-128"/>
                <a:ea typeface="Yu Gothic UI" panose="020B0500000000000000" pitchFamily="50" charset="-128"/>
              </a:rPr>
              <a:t>業務の効率化や作業負荷の軽減、業務品質の向上を目指して、文書作成や要約などの汎用的な業務に生成</a:t>
            </a:r>
            <a:r>
              <a:rPr lang="en-US" altLang="ja-JP" sz="1100" b="0" i="0">
                <a:effectLst/>
                <a:latin typeface="Yu Gothic UI" panose="020B0500000000000000" pitchFamily="50" charset="-128"/>
                <a:ea typeface="Yu Gothic UI" panose="020B0500000000000000" pitchFamily="50" charset="-128"/>
              </a:rPr>
              <a:t>AI</a:t>
            </a:r>
            <a:r>
              <a:rPr lang="ja-JP" altLang="en-US" sz="1100" b="0" i="0">
                <a:effectLst/>
                <a:latin typeface="Yu Gothic UI" panose="020B0500000000000000" pitchFamily="50" charset="-128"/>
                <a:ea typeface="Yu Gothic UI" panose="020B0500000000000000" pitchFamily="50" charset="-128"/>
              </a:rPr>
              <a:t>を活用するための環境を構築する。</a:t>
            </a:r>
            <a:endParaRPr lang="en-US" altLang="ja-JP" sz="1100" b="0" i="0">
              <a:effectLst/>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専門知識を必要とする</a:t>
            </a:r>
            <a:r>
              <a:rPr lang="ja-JP" altLang="en-US" sz="1100" b="0" i="0">
                <a:effectLst/>
                <a:latin typeface="Yu Gothic UI" panose="020B0500000000000000" pitchFamily="50" charset="-128"/>
                <a:ea typeface="Yu Gothic UI" panose="020B0500000000000000" pitchFamily="50" charset="-128"/>
              </a:rPr>
              <a:t>特定の業務では、生成</a:t>
            </a:r>
            <a:r>
              <a:rPr lang="en-US" altLang="ja-JP" sz="1100" b="0" i="0">
                <a:effectLst/>
                <a:latin typeface="Yu Gothic UI" panose="020B0500000000000000" pitchFamily="50" charset="-128"/>
                <a:ea typeface="Yu Gothic UI" panose="020B0500000000000000" pitchFamily="50" charset="-128"/>
              </a:rPr>
              <a:t>AI</a:t>
            </a:r>
            <a:r>
              <a:rPr lang="ja-JP" altLang="en-US" sz="1100" b="0" i="0">
                <a:effectLst/>
                <a:latin typeface="Yu Gothic UI" panose="020B0500000000000000" pitchFamily="50" charset="-128"/>
                <a:ea typeface="Yu Gothic UI" panose="020B0500000000000000" pitchFamily="50" charset="-128"/>
              </a:rPr>
              <a:t>が誤った回答をするリスクを低減するため、情報検索と生成</a:t>
            </a:r>
            <a:r>
              <a:rPr lang="en-US" altLang="ja-JP" sz="1100" b="0" i="0">
                <a:effectLst/>
                <a:latin typeface="Yu Gothic UI" panose="020B0500000000000000" pitchFamily="50" charset="-128"/>
                <a:ea typeface="Yu Gothic UI" panose="020B0500000000000000" pitchFamily="50" charset="-128"/>
              </a:rPr>
              <a:t>AI</a:t>
            </a:r>
            <a:r>
              <a:rPr lang="ja-JP" altLang="en-US" sz="1100" b="0" i="0">
                <a:effectLst/>
                <a:latin typeface="Yu Gothic UI" panose="020B0500000000000000" pitchFamily="50" charset="-128"/>
                <a:ea typeface="Yu Gothic UI" panose="020B0500000000000000" pitchFamily="50" charset="-128"/>
              </a:rPr>
              <a:t>を組み合わせた手法（</a:t>
            </a:r>
            <a:r>
              <a:rPr lang="en-US" altLang="ja-JP" sz="1100" b="0" i="0">
                <a:effectLst/>
                <a:latin typeface="Yu Gothic UI" panose="020B0500000000000000" pitchFamily="50" charset="-128"/>
                <a:ea typeface="Yu Gothic UI" panose="020B0500000000000000" pitchFamily="50" charset="-128"/>
              </a:rPr>
              <a:t>RAG</a:t>
            </a:r>
            <a:r>
              <a:rPr lang="ja-JP" altLang="en-US" sz="1100" b="0" i="0">
                <a:effectLst/>
                <a:latin typeface="Yu Gothic UI" panose="020B0500000000000000" pitchFamily="50" charset="-128"/>
                <a:ea typeface="Yu Gothic UI" panose="020B0500000000000000" pitchFamily="50" charset="-128"/>
              </a:rPr>
              <a:t>）を用いた特定業務用の生成</a:t>
            </a:r>
            <a:r>
              <a:rPr lang="en-US" altLang="ja-JP" sz="1100" b="0" i="0">
                <a:effectLst/>
                <a:latin typeface="Yu Gothic UI" panose="020B0500000000000000" pitchFamily="50" charset="-128"/>
                <a:ea typeface="Yu Gothic UI" panose="020B0500000000000000" pitchFamily="50" charset="-128"/>
              </a:rPr>
              <a:t>AI</a:t>
            </a:r>
            <a:r>
              <a:rPr lang="ja-JP" altLang="en-US" sz="1100" b="0" i="0">
                <a:effectLst/>
                <a:latin typeface="Yu Gothic UI" panose="020B0500000000000000" pitchFamily="50" charset="-128"/>
                <a:ea typeface="Yu Gothic UI" panose="020B0500000000000000" pitchFamily="50" charset="-128"/>
              </a:rPr>
              <a:t>環境も構築する。</a:t>
            </a:r>
            <a:endParaRPr lang="en-US" altLang="ja-JP" sz="1100" b="0" i="0">
              <a:effectLst/>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b="0" i="0">
                <a:effectLst/>
                <a:latin typeface="Yu Gothic UI" panose="020B0500000000000000" pitchFamily="50" charset="-128"/>
                <a:ea typeface="Yu Gothic UI" panose="020B0500000000000000" pitchFamily="50" charset="-128"/>
              </a:rPr>
              <a:t>生成</a:t>
            </a:r>
            <a:r>
              <a:rPr lang="en-US" altLang="ja-JP" sz="1100" b="0" i="0">
                <a:effectLst/>
                <a:latin typeface="Yu Gothic UI" panose="020B0500000000000000" pitchFamily="50" charset="-128"/>
                <a:ea typeface="Yu Gothic UI" panose="020B0500000000000000" pitchFamily="50" charset="-128"/>
              </a:rPr>
              <a:t>AI</a:t>
            </a:r>
            <a:r>
              <a:rPr lang="ja-JP" altLang="en-US" sz="1100" b="0" i="0">
                <a:effectLst/>
                <a:latin typeface="Yu Gothic UI" panose="020B0500000000000000" pitchFamily="50" charset="-128"/>
                <a:ea typeface="Yu Gothic UI" panose="020B0500000000000000" pitchFamily="50" charset="-128"/>
              </a:rPr>
              <a:t>の利用ガイドラインや活用事例集の</a:t>
            </a:r>
            <a:r>
              <a:rPr lang="ja-JP" altLang="en-US" sz="1100">
                <a:latin typeface="Yu Gothic UI" panose="020B0500000000000000" pitchFamily="50" charset="-128"/>
                <a:ea typeface="Yu Gothic UI" panose="020B0500000000000000" pitchFamily="50" charset="-128"/>
              </a:rPr>
              <a:t>作成、研修の実施によって</a:t>
            </a:r>
            <a:r>
              <a:rPr lang="ja-JP" altLang="en-US" sz="1100" b="0" i="0">
                <a:effectLst/>
                <a:latin typeface="Yu Gothic UI" panose="020B0500000000000000" pitchFamily="50" charset="-128"/>
                <a:ea typeface="Yu Gothic UI" panose="020B0500000000000000" pitchFamily="50" charset="-128"/>
              </a:rPr>
              <a:t>、ルール遵守の徹底と活用促進を図り、職員のリテラシーやスキルの向上につなげる。</a:t>
            </a:r>
            <a:endParaRPr lang="en-US" altLang="ja-JP" sz="1100" b="0" i="0">
              <a:effectLst/>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b="0" i="0">
                <a:effectLst/>
                <a:latin typeface="Yu Gothic UI" panose="020B0500000000000000" pitchFamily="50" charset="-128"/>
                <a:ea typeface="Yu Gothic UI" panose="020B0500000000000000" pitchFamily="50" charset="-128"/>
              </a:rPr>
              <a:t>生成</a:t>
            </a:r>
            <a:r>
              <a:rPr lang="en-US" altLang="ja-JP" sz="1100" b="0" i="0">
                <a:effectLst/>
                <a:latin typeface="Yu Gothic UI" panose="020B0500000000000000" pitchFamily="50" charset="-128"/>
                <a:ea typeface="Yu Gothic UI" panose="020B0500000000000000" pitchFamily="50" charset="-128"/>
              </a:rPr>
              <a:t>AI</a:t>
            </a:r>
            <a:r>
              <a:rPr lang="ja-JP" altLang="en-US" sz="1100" b="0" i="0">
                <a:effectLst/>
                <a:latin typeface="Yu Gothic UI" panose="020B0500000000000000" pitchFamily="50" charset="-128"/>
                <a:ea typeface="Yu Gothic UI" panose="020B0500000000000000" pitchFamily="50" charset="-128"/>
              </a:rPr>
              <a:t>による業務の効率化により</a:t>
            </a:r>
            <a:r>
              <a:rPr lang="ja-JP" altLang="en-US" sz="1100">
                <a:latin typeface="Yu Gothic UI" panose="020B0500000000000000" pitchFamily="50" charset="-128"/>
                <a:ea typeface="Yu Gothic UI" panose="020B0500000000000000" pitchFamily="50" charset="-128"/>
              </a:rPr>
              <a:t>生みだされた時間を</a:t>
            </a:r>
            <a:r>
              <a:rPr lang="ja-JP" altLang="en-US" sz="1100" b="0" i="0">
                <a:effectLst/>
                <a:latin typeface="Yu Gothic UI" panose="020B0500000000000000" pitchFamily="50" charset="-128"/>
                <a:ea typeface="Yu Gothic UI" panose="020B0500000000000000" pitchFamily="50" charset="-128"/>
              </a:rPr>
              <a:t>市民と向き合う業務や政策課題の検討に充てることで、市民サービスの向上を実現する。</a:t>
            </a:r>
            <a:endParaRPr lang="en-US" altLang="ja-JP" sz="1100">
              <a:latin typeface="Yu Gothic UI" panose="020B0500000000000000" pitchFamily="50" charset="-128"/>
              <a:ea typeface="Yu Gothic UI" panose="020B0500000000000000" pitchFamily="50" charset="-128"/>
            </a:endParaRPr>
          </a:p>
          <a:p>
            <a:pPr marL="808038" lvl="2" indent="-630238">
              <a:spcAft>
                <a:spcPts val="600"/>
              </a:spcAft>
              <a:tabLst>
                <a:tab pos="361950" algn="l"/>
              </a:tabLst>
              <a:defRPr/>
            </a:pPr>
            <a:endParaRPr lang="en-US" altLang="ja-JP" sz="1100">
              <a:latin typeface="Yu Gothic UI" panose="020B0500000000000000" pitchFamily="50" charset="-128"/>
              <a:ea typeface="Yu Gothic UI" panose="020B0500000000000000" pitchFamily="50" charset="-128"/>
            </a:endParaRPr>
          </a:p>
          <a:p>
            <a:pPr marL="808038" lvl="2" indent="-630238">
              <a:spcAft>
                <a:spcPts val="600"/>
              </a:spcAft>
              <a:tabLst>
                <a:tab pos="361950" algn="l"/>
              </a:tabLst>
              <a:defRPr/>
            </a:pPr>
            <a:r>
              <a:rPr lang="en-US" altLang="ja-JP" sz="1100">
                <a:latin typeface="Yu Gothic UI" panose="020B0500000000000000" pitchFamily="50" charset="-128"/>
                <a:ea typeface="Yu Gothic UI" panose="020B0500000000000000" pitchFamily="50" charset="-128"/>
              </a:rPr>
              <a:t>※</a:t>
            </a:r>
            <a:r>
              <a:rPr lang="ja-JP" altLang="en-US" sz="1100">
                <a:latin typeface="Yu Gothic UI" panose="020B0500000000000000" pitchFamily="50" charset="-128"/>
                <a:ea typeface="Yu Gothic UI" panose="020B0500000000000000" pitchFamily="50" charset="-128"/>
              </a:rPr>
              <a:t>生成</a:t>
            </a:r>
            <a:r>
              <a:rPr lang="en-US" altLang="ja-JP" sz="1100">
                <a:latin typeface="Yu Gothic UI" panose="020B0500000000000000" pitchFamily="50" charset="-128"/>
                <a:ea typeface="Yu Gothic UI" panose="020B0500000000000000" pitchFamily="50" charset="-128"/>
              </a:rPr>
              <a:t>AI</a:t>
            </a:r>
            <a:r>
              <a:rPr lang="ja-JP" altLang="en-US" sz="1100">
                <a:latin typeface="Yu Gothic UI" panose="020B0500000000000000" pitchFamily="50" charset="-128"/>
                <a:ea typeface="Yu Gothic UI" panose="020B0500000000000000" pitchFamily="50" charset="-128"/>
              </a:rPr>
              <a:t>：あらかじめ学習された情報に基づいて、利用者の指示に対して文章などを生成する人工知能</a:t>
            </a:r>
            <a:endParaRPr lang="en-US" altLang="ja-JP" sz="1100">
              <a:latin typeface="Yu Gothic UI" panose="020B0500000000000000" pitchFamily="50" charset="-128"/>
              <a:ea typeface="Yu Gothic UI" panose="020B0500000000000000" pitchFamily="50" charset="-128"/>
            </a:endParaRPr>
          </a:p>
          <a:p>
            <a:pPr marL="808038" lvl="2" indent="-630238">
              <a:spcAft>
                <a:spcPts val="600"/>
              </a:spcAft>
              <a:tabLst>
                <a:tab pos="361950" algn="l"/>
              </a:tabLst>
              <a:defRPr/>
            </a:pPr>
            <a:endParaRPr lang="en-US" altLang="ja-JP" sz="1100">
              <a:latin typeface="Yu Gothic UI" panose="020B0500000000000000" pitchFamily="50" charset="-128"/>
              <a:ea typeface="Yu Gothic UI" panose="020B0500000000000000" pitchFamily="50" charset="-128"/>
            </a:endParaRPr>
          </a:p>
          <a:p>
            <a:pPr marL="808038" lvl="2" indent="-630238">
              <a:spcAft>
                <a:spcPts val="600"/>
              </a:spcAft>
              <a:tabLst>
                <a:tab pos="361950" algn="l"/>
              </a:tabLst>
              <a:defRPr/>
            </a:pPr>
            <a:endParaRPr lang="en-US" altLang="ja-JP" sz="1100">
              <a:latin typeface="Yu Gothic UI" panose="020B0500000000000000" pitchFamily="50" charset="-128"/>
              <a:ea typeface="Yu Gothic UI" panose="020B0500000000000000" pitchFamily="50" charset="-128"/>
            </a:endParaRPr>
          </a:p>
          <a:p>
            <a:pPr marL="808038" lvl="2" indent="-630238">
              <a:spcAft>
                <a:spcPts val="600"/>
              </a:spcAft>
              <a:tabLst>
                <a:tab pos="361950" algn="l"/>
              </a:tabLst>
              <a:defRPr/>
            </a:pPr>
            <a:endParaRPr lang="en-US" altLang="ja-JP" sz="1100">
              <a:latin typeface="Yu Gothic UI" panose="020B0500000000000000" pitchFamily="50" charset="-128"/>
              <a:ea typeface="Yu Gothic UI" panose="020B0500000000000000" pitchFamily="50" charset="-128"/>
            </a:endParaRPr>
          </a:p>
          <a:p>
            <a:pPr marL="808038" lvl="2" indent="-630238">
              <a:spcAft>
                <a:spcPts val="600"/>
              </a:spcAft>
              <a:tabLst>
                <a:tab pos="361950" algn="l"/>
              </a:tabLst>
              <a:defRPr/>
            </a:pPr>
            <a:endParaRPr lang="en-US" altLang="ja-JP" sz="1100">
              <a:latin typeface="Yu Gothic UI" panose="020B0500000000000000" pitchFamily="50" charset="-128"/>
              <a:ea typeface="Yu Gothic UI" panose="020B0500000000000000" pitchFamily="50" charset="-128"/>
            </a:endParaRPr>
          </a:p>
          <a:p>
            <a:pPr marL="808038" lvl="2" indent="-630238">
              <a:spcAft>
                <a:spcPts val="600"/>
              </a:spcAft>
              <a:tabLst>
                <a:tab pos="361950" algn="l"/>
              </a:tabLst>
              <a:defRPr/>
            </a:pPr>
            <a:r>
              <a:rPr lang="en-US" altLang="ja-JP" sz="1100">
                <a:latin typeface="Yu Gothic UI" panose="020B0500000000000000" pitchFamily="50" charset="-128"/>
                <a:ea typeface="Yu Gothic UI" panose="020B0500000000000000" pitchFamily="50" charset="-128"/>
              </a:rPr>
              <a:t>※RAG</a:t>
            </a:r>
            <a:r>
              <a:rPr lang="ja-JP" altLang="en-US" sz="1100">
                <a:latin typeface="Yu Gothic UI" panose="020B0500000000000000" pitchFamily="50" charset="-128"/>
                <a:ea typeface="Yu Gothic UI" panose="020B0500000000000000" pitchFamily="50" charset="-128"/>
              </a:rPr>
              <a:t>　：</a:t>
            </a:r>
            <a:r>
              <a:rPr lang="en-US" altLang="ja-JP" sz="1100">
                <a:latin typeface="Yu Gothic UI" panose="020B0500000000000000" pitchFamily="50" charset="-128"/>
                <a:ea typeface="Yu Gothic UI" panose="020B0500000000000000" pitchFamily="50" charset="-128"/>
              </a:rPr>
              <a:t>Retrieval-</a:t>
            </a:r>
            <a:r>
              <a:rPr lang="en-US" altLang="ja-JP" sz="1100" err="1">
                <a:latin typeface="Yu Gothic UI" panose="020B0500000000000000" pitchFamily="50" charset="-128"/>
                <a:ea typeface="Yu Gothic UI" panose="020B0500000000000000" pitchFamily="50" charset="-128"/>
              </a:rPr>
              <a:t>Augumented</a:t>
            </a:r>
            <a:r>
              <a:rPr lang="en-US" altLang="ja-JP" sz="1100">
                <a:latin typeface="Yu Gothic UI" panose="020B0500000000000000" pitchFamily="50" charset="-128"/>
                <a:ea typeface="Yu Gothic UI" panose="020B0500000000000000" pitchFamily="50" charset="-128"/>
              </a:rPr>
              <a:t> </a:t>
            </a:r>
            <a:r>
              <a:rPr lang="en-US" altLang="ja-JP" sz="1100" err="1">
                <a:latin typeface="Yu Gothic UI" panose="020B0500000000000000" pitchFamily="50" charset="-128"/>
                <a:ea typeface="Yu Gothic UI" panose="020B0500000000000000" pitchFamily="50" charset="-128"/>
              </a:rPr>
              <a:t>Genereation</a:t>
            </a:r>
            <a:r>
              <a:rPr lang="ja-JP" altLang="en-US" sz="1100">
                <a:latin typeface="Yu Gothic UI" panose="020B0500000000000000" pitchFamily="50" charset="-128"/>
                <a:ea typeface="Yu Gothic UI" panose="020B0500000000000000" pitchFamily="50" charset="-128"/>
              </a:rPr>
              <a:t>（検索により強化した生成）の略、専門知識情報（法令・規則、事務手引きなど）を生成</a:t>
            </a:r>
            <a:r>
              <a:rPr lang="en-US" altLang="ja-JP" sz="1100">
                <a:latin typeface="Yu Gothic UI" panose="020B0500000000000000" pitchFamily="50" charset="-128"/>
                <a:ea typeface="Yu Gothic UI" panose="020B0500000000000000" pitchFamily="50" charset="-128"/>
              </a:rPr>
              <a:t>AI</a:t>
            </a:r>
            <a:r>
              <a:rPr lang="ja-JP" altLang="en-US" sz="1100">
                <a:latin typeface="Yu Gothic UI" panose="020B0500000000000000" pitchFamily="50" charset="-128"/>
                <a:ea typeface="Yu Gothic UI" panose="020B0500000000000000" pitchFamily="50" charset="-128"/>
              </a:rPr>
              <a:t>に持たせて回答させる手法</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60000" y="6015536"/>
            <a:ext cx="972000" cy="440716"/>
          </a:xfrm>
          <a:prstGeom prst="rect">
            <a:avLst/>
          </a:prstGeom>
          <a:solidFill>
            <a:srgbClr val="AF1932"/>
          </a:solidFill>
        </p:spPr>
        <p:txBody>
          <a:bodyPr wrap="square" lIns="0" tIns="0" rIns="0" bIns="0" rtlCol="0" anchor="ctr" anchorCtr="0">
            <a:noAutofit/>
          </a:bodyPr>
          <a:lstStyle>
            <a:defPPr>
              <a:defRPr lang="en-US"/>
            </a:defPPr>
            <a:lvl1pPr algn="ctr" defTabSz="228600">
              <a:spcAft>
                <a:spcPts val="1200"/>
              </a:spcAft>
              <a:defRPr kumimoji="1" sz="1000" b="1">
                <a:solidFill>
                  <a:srgbClr val="FFFFFF"/>
                </a:solidFill>
                <a:latin typeface="Yu Gothic UI" panose="020B0500000000000000" pitchFamily="50" charset="-128"/>
                <a:ea typeface="Yu Gothic UI" panose="020B0500000000000000" pitchFamily="50" charset="-128"/>
              </a:defRPr>
            </a:lvl1pPr>
          </a:lstStyle>
          <a:p>
            <a:r>
              <a:rPr lang="ja-JP" altLang="en-US"/>
              <a:t>機運醸成、リテラシー・スキル向上</a:t>
            </a:r>
          </a:p>
        </p:txBody>
      </p:sp>
      <p:sp>
        <p:nvSpPr>
          <p:cNvPr id="50" name="ホームベース 30">
            <a:extLst>
              <a:ext uri="{FF2B5EF4-FFF2-40B4-BE49-F238E27FC236}">
                <a16:creationId xmlns:a16="http://schemas.microsoft.com/office/drawing/2014/main" id="{A398CE64-797F-9DDF-7D30-89F4AADADCD7}"/>
              </a:ext>
            </a:extLst>
          </p:cNvPr>
          <p:cNvSpPr/>
          <p:nvPr/>
        </p:nvSpPr>
        <p:spPr>
          <a:xfrm>
            <a:off x="6120000" y="6015536"/>
            <a:ext cx="3096122" cy="43008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職員研修、アンケート、利用ガイドラインの改訂</a:t>
            </a:r>
          </a:p>
        </p:txBody>
      </p:sp>
      <p:graphicFrame>
        <p:nvGraphicFramePr>
          <p:cNvPr id="68" name="表 16">
            <a:extLst>
              <a:ext uri="{FF2B5EF4-FFF2-40B4-BE49-F238E27FC236}">
                <a16:creationId xmlns:a16="http://schemas.microsoft.com/office/drawing/2014/main" id="{9DB68C29-91BF-08D0-9900-F5254F5033B5}"/>
              </a:ext>
            </a:extLst>
          </p:cNvPr>
          <p:cNvGraphicFramePr>
            <a:graphicFrameLocks noGrp="1"/>
          </p:cNvGraphicFramePr>
          <p:nvPr>
            <p:extLst>
              <p:ext uri="{D42A27DB-BD31-4B8C-83A1-F6EECF244321}">
                <p14:modId xmlns:p14="http://schemas.microsoft.com/office/powerpoint/2010/main" val="1742072567"/>
              </p:ext>
            </p:extLst>
          </p:nvPr>
        </p:nvGraphicFramePr>
        <p:xfrm>
          <a:off x="6108407" y="3228265"/>
          <a:ext cx="3232053" cy="919333"/>
        </p:xfrm>
        <a:graphic>
          <a:graphicData uri="http://schemas.openxmlformats.org/drawingml/2006/table">
            <a:tbl>
              <a:tblPr firstRow="1" bandRow="1">
                <a:tableStyleId>{5C22544A-7EE6-4342-B048-85BDC9FD1C3A}</a:tableStyleId>
              </a:tblPr>
              <a:tblGrid>
                <a:gridCol w="691888">
                  <a:extLst>
                    <a:ext uri="{9D8B030D-6E8A-4147-A177-3AD203B41FA5}">
                      <a16:colId xmlns:a16="http://schemas.microsoft.com/office/drawing/2014/main" val="1331424037"/>
                    </a:ext>
                  </a:extLst>
                </a:gridCol>
                <a:gridCol w="827374">
                  <a:extLst>
                    <a:ext uri="{9D8B030D-6E8A-4147-A177-3AD203B41FA5}">
                      <a16:colId xmlns:a16="http://schemas.microsoft.com/office/drawing/2014/main" val="455350541"/>
                    </a:ext>
                  </a:extLst>
                </a:gridCol>
                <a:gridCol w="904778">
                  <a:extLst>
                    <a:ext uri="{9D8B030D-6E8A-4147-A177-3AD203B41FA5}">
                      <a16:colId xmlns:a16="http://schemas.microsoft.com/office/drawing/2014/main" val="273502540"/>
                    </a:ext>
                  </a:extLst>
                </a:gridCol>
                <a:gridCol w="808013">
                  <a:extLst>
                    <a:ext uri="{9D8B030D-6E8A-4147-A177-3AD203B41FA5}">
                      <a16:colId xmlns:a16="http://schemas.microsoft.com/office/drawing/2014/main" val="367388705"/>
                    </a:ext>
                  </a:extLst>
                </a:gridCol>
              </a:tblGrid>
              <a:tr h="3047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222101">
                <a:tc>
                  <a:txBody>
                    <a:bodyPr/>
                    <a:lstStyle/>
                    <a:p>
                      <a:pPr algn="ctr"/>
                      <a:r>
                        <a:rPr kumimoji="1" lang="ja-JP" altLang="en-US" sz="900" b="0">
                          <a:latin typeface="Yu Gothic UI" panose="020B0500000000000000" pitchFamily="50" charset="-128"/>
                          <a:ea typeface="Yu Gothic UI" panose="020B0500000000000000" pitchFamily="50" charset="-128"/>
                        </a:rPr>
                        <a:t>ー</a:t>
                      </a:r>
                      <a:endParaRPr kumimoji="1" lang="en-US" altLang="ja-JP" sz="900" b="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UI" panose="020B0500000000000000" pitchFamily="50" charset="-128"/>
                          <a:ea typeface="Yu Gothic UI" panose="020B0500000000000000" pitchFamily="50" charset="-128"/>
                        </a:rPr>
                        <a:t>汎用：</a:t>
                      </a:r>
                      <a:r>
                        <a:rPr kumimoji="1" lang="en-US" altLang="ja-JP" sz="900" b="0">
                          <a:latin typeface="Yu Gothic UI" panose="020B0500000000000000" pitchFamily="50" charset="-128"/>
                          <a:ea typeface="Yu Gothic UI" panose="020B0500000000000000" pitchFamily="50" charset="-128"/>
                        </a:rPr>
                        <a:t>70</a:t>
                      </a:r>
                      <a:r>
                        <a:rPr kumimoji="1" lang="ja-JP" altLang="en-US" sz="900" b="0">
                          <a:latin typeface="Yu Gothic UI" panose="020B0500000000000000" pitchFamily="50" charset="-128"/>
                          <a:ea typeface="Yu Gothic UI" panose="020B0500000000000000" pitchFamily="50" charset="-128"/>
                        </a:rPr>
                        <a:t>％</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UI" panose="020B0500000000000000" pitchFamily="50" charset="-128"/>
                          <a:ea typeface="Yu Gothic UI" panose="020B0500000000000000" pitchFamily="50" charset="-128"/>
                        </a:rPr>
                        <a:t>汎用：</a:t>
                      </a:r>
                      <a:r>
                        <a:rPr kumimoji="1" lang="en-US" altLang="ja-JP" sz="900" b="0">
                          <a:latin typeface="Yu Gothic UI" panose="020B0500000000000000" pitchFamily="50" charset="-128"/>
                          <a:ea typeface="Yu Gothic UI" panose="020B0500000000000000" pitchFamily="50" charset="-128"/>
                        </a:rPr>
                        <a:t>70</a:t>
                      </a:r>
                      <a:r>
                        <a:rPr kumimoji="1" lang="ja-JP" altLang="en-US" sz="900" b="0">
                          <a:latin typeface="Yu Gothic UI" panose="020B0500000000000000" pitchFamily="50" charset="-128"/>
                          <a:ea typeface="Yu Gothic UI" panose="020B0500000000000000" pitchFamily="50" charset="-128"/>
                        </a:rPr>
                        <a:t>％</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UI" panose="020B0500000000000000" pitchFamily="50" charset="-128"/>
                          <a:ea typeface="Yu Gothic UI" panose="020B0500000000000000" pitchFamily="50" charset="-128"/>
                        </a:rPr>
                        <a:t>汎用：</a:t>
                      </a:r>
                      <a:r>
                        <a:rPr kumimoji="1" lang="en-US" altLang="ja-JP" sz="900" b="0">
                          <a:latin typeface="Yu Gothic UI" panose="020B0500000000000000" pitchFamily="50" charset="-128"/>
                          <a:ea typeface="Yu Gothic UI" panose="020B0500000000000000" pitchFamily="50" charset="-128"/>
                        </a:rPr>
                        <a:t>70</a:t>
                      </a:r>
                      <a:r>
                        <a:rPr kumimoji="1" lang="ja-JP" altLang="en-US" sz="900" b="0">
                          <a:latin typeface="Yu Gothic UI" panose="020B0500000000000000" pitchFamily="50" charset="-128"/>
                          <a:ea typeface="Yu Gothic UI" panose="020B0500000000000000" pitchFamily="50" charset="-128"/>
                        </a:rPr>
                        <a:t>％</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r h="2221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UI" panose="020B0500000000000000" pitchFamily="50" charset="-128"/>
                          <a:ea typeface="Yu Gothic UI" panose="020B0500000000000000" pitchFamily="50" charset="-128"/>
                        </a:rPr>
                        <a:t>ー</a:t>
                      </a:r>
                      <a:endParaRPr kumimoji="1" lang="en-US" altLang="ja-JP" sz="900" b="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UI" panose="020B0500000000000000" pitchFamily="50" charset="-128"/>
                          <a:ea typeface="Yu Gothic UI" panose="020B0500000000000000" pitchFamily="50" charset="-128"/>
                        </a:rPr>
                        <a:t>特定：</a:t>
                      </a:r>
                      <a:r>
                        <a:rPr kumimoji="1" lang="en-US" altLang="ja-JP" sz="900" b="0">
                          <a:latin typeface="Yu Gothic UI" panose="020B0500000000000000" pitchFamily="50" charset="-128"/>
                          <a:ea typeface="Yu Gothic UI" panose="020B0500000000000000" pitchFamily="50" charset="-128"/>
                        </a:rPr>
                        <a:t>1</a:t>
                      </a:r>
                      <a:r>
                        <a:rPr kumimoji="1" lang="ja-JP" altLang="en-US" sz="900" b="0">
                          <a:latin typeface="Yu Gothic UI" panose="020B0500000000000000" pitchFamily="50" charset="-128"/>
                          <a:ea typeface="Yu Gothic UI" panose="020B0500000000000000" pitchFamily="50" charset="-128"/>
                        </a:rPr>
                        <a:t>～</a:t>
                      </a:r>
                      <a:r>
                        <a:rPr kumimoji="1" lang="en-US" altLang="ja-JP" sz="900" b="0">
                          <a:latin typeface="Yu Gothic UI" panose="020B0500000000000000" pitchFamily="50" charset="-128"/>
                          <a:ea typeface="Yu Gothic UI" panose="020B0500000000000000" pitchFamily="50" charset="-128"/>
                        </a:rPr>
                        <a:t>2</a:t>
                      </a:r>
                      <a:r>
                        <a:rPr kumimoji="1" lang="ja-JP" altLang="en-US" sz="900" b="0">
                          <a:latin typeface="Yu Gothic UI" panose="020B0500000000000000" pitchFamily="50" charset="-128"/>
                          <a:ea typeface="Yu Gothic UI" panose="020B0500000000000000" pitchFamily="50" charset="-128"/>
                        </a:rPr>
                        <a:t>業務</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UI" panose="020B0500000000000000" pitchFamily="50" charset="-128"/>
                          <a:ea typeface="Yu Gothic UI" panose="020B0500000000000000" pitchFamily="50" charset="-128"/>
                        </a:rPr>
                        <a:t>特定：</a:t>
                      </a:r>
                      <a:r>
                        <a:rPr kumimoji="1" lang="en-US" altLang="ja-JP" sz="900" b="0">
                          <a:latin typeface="Yu Gothic UI" panose="020B0500000000000000" pitchFamily="50" charset="-128"/>
                          <a:ea typeface="Yu Gothic UI" panose="020B0500000000000000" pitchFamily="50" charset="-128"/>
                        </a:rPr>
                        <a:t>2</a:t>
                      </a:r>
                      <a:r>
                        <a:rPr kumimoji="1" lang="ja-JP" altLang="en-US" sz="900" b="0">
                          <a:latin typeface="Yu Gothic UI" panose="020B0500000000000000" pitchFamily="50" charset="-128"/>
                          <a:ea typeface="Yu Gothic UI" panose="020B0500000000000000" pitchFamily="50" charset="-128"/>
                        </a:rPr>
                        <a:t>業務</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Yu Gothic UI" panose="020B0500000000000000" pitchFamily="50" charset="-128"/>
                          <a:ea typeface="Yu Gothic UI" panose="020B0500000000000000" pitchFamily="50" charset="-128"/>
                        </a:rPr>
                        <a:t>特定：</a:t>
                      </a:r>
                      <a:r>
                        <a:rPr kumimoji="1" lang="en-US" altLang="ja-JP" sz="900" b="0" dirty="0">
                          <a:latin typeface="Yu Gothic UI" panose="020B0500000000000000" pitchFamily="50" charset="-128"/>
                          <a:ea typeface="Yu Gothic UI" panose="020B0500000000000000" pitchFamily="50" charset="-128"/>
                        </a:rPr>
                        <a:t>2</a:t>
                      </a:r>
                      <a:r>
                        <a:rPr kumimoji="1" lang="ja-JP" altLang="en-US" sz="900" b="0" dirty="0">
                          <a:latin typeface="Yu Gothic UI" panose="020B0500000000000000" pitchFamily="50" charset="-128"/>
                          <a:ea typeface="Yu Gothic UI" panose="020B0500000000000000" pitchFamily="50" charset="-128"/>
                        </a:rPr>
                        <a:t>業務</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254245585"/>
                  </a:ext>
                </a:extLst>
              </a:tr>
            </a:tbl>
          </a:graphicData>
        </a:graphic>
      </p:graphicFrame>
      <p:sp>
        <p:nvSpPr>
          <p:cNvPr id="69" name="テキスト ボックス 68">
            <a:extLst>
              <a:ext uri="{FF2B5EF4-FFF2-40B4-BE49-F238E27FC236}">
                <a16:creationId xmlns:a16="http://schemas.microsoft.com/office/drawing/2014/main" id="{4E2CA566-D794-C915-D83A-17D7DF8FD0CF}"/>
              </a:ext>
            </a:extLst>
          </p:cNvPr>
          <p:cNvSpPr txBox="1"/>
          <p:nvPr/>
        </p:nvSpPr>
        <p:spPr>
          <a:xfrm>
            <a:off x="5902240" y="2591875"/>
            <a:ext cx="3558750" cy="523752"/>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汎用業務：職員アンケートで、利用している職員が</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「業務効率化に繋がっていると思う」と回答した割合</a:t>
            </a:r>
            <a:endParaRPr lang="en-US" altLang="ja-JP" sz="1100" b="1">
              <a:solidFill>
                <a:srgbClr val="000000"/>
              </a:solidFill>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特定業務：実装業務数</a:t>
            </a:r>
          </a:p>
        </p:txBody>
      </p:sp>
      <p:sp>
        <p:nvSpPr>
          <p:cNvPr id="70" name="ホームベース 30">
            <a:extLst>
              <a:ext uri="{FF2B5EF4-FFF2-40B4-BE49-F238E27FC236}">
                <a16:creationId xmlns:a16="http://schemas.microsoft.com/office/drawing/2014/main" id="{7F475586-E71F-7509-523D-118943E5F2CE}"/>
              </a:ext>
            </a:extLst>
          </p:cNvPr>
          <p:cNvSpPr/>
          <p:nvPr/>
        </p:nvSpPr>
        <p:spPr>
          <a:xfrm>
            <a:off x="6119999" y="5508033"/>
            <a:ext cx="650169" cy="44071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lang="ja-JP" altLang="en-US" sz="900" b="0" i="0">
                <a:solidFill>
                  <a:srgbClr val="000000"/>
                </a:solidFill>
                <a:effectLst/>
                <a:latin typeface="Yu Gothic UI" panose="020B0500000000000000" pitchFamily="50" charset="-128"/>
                <a:ea typeface="Yu Gothic UI" panose="020B0500000000000000" pitchFamily="50" charset="-128"/>
              </a:rPr>
              <a:t>環境</a:t>
            </a:r>
            <a:endParaRPr lang="en-US" altLang="ja-JP" sz="900" b="0" i="0">
              <a:solidFill>
                <a:srgbClr val="000000"/>
              </a:solidFill>
              <a:effectLst/>
              <a:latin typeface="Yu Gothic UI" panose="020B0500000000000000" pitchFamily="50" charset="-128"/>
              <a:ea typeface="Yu Gothic UI" panose="020B0500000000000000" pitchFamily="50" charset="-128"/>
            </a:endParaRPr>
          </a:p>
          <a:p>
            <a:pPr algn="ctr" fontAlgn="base">
              <a:spcBef>
                <a:spcPct val="10000"/>
              </a:spcBef>
              <a:spcAft>
                <a:spcPct val="0"/>
              </a:spcAft>
              <a:defRPr/>
            </a:pPr>
            <a:r>
              <a:rPr lang="ja-JP" altLang="en-US" sz="900" b="0" i="0">
                <a:solidFill>
                  <a:srgbClr val="000000"/>
                </a:solidFill>
                <a:effectLst/>
                <a:latin typeface="Yu Gothic UI" panose="020B0500000000000000" pitchFamily="50" charset="-128"/>
                <a:ea typeface="Yu Gothic UI" panose="020B0500000000000000" pitchFamily="50" charset="-128"/>
              </a:rPr>
              <a:t>整備</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grpSp>
        <p:nvGrpSpPr>
          <p:cNvPr id="5" name="グループ化 4">
            <a:extLst>
              <a:ext uri="{FF2B5EF4-FFF2-40B4-BE49-F238E27FC236}">
                <a16:creationId xmlns:a16="http://schemas.microsoft.com/office/drawing/2014/main" id="{E3ACAAD5-EE1E-D683-1CA8-22BE04542FB3}"/>
              </a:ext>
            </a:extLst>
          </p:cNvPr>
          <p:cNvGrpSpPr/>
          <p:nvPr/>
        </p:nvGrpSpPr>
        <p:grpSpPr>
          <a:xfrm>
            <a:off x="664217" y="5691264"/>
            <a:ext cx="4110252" cy="842013"/>
            <a:chOff x="568524" y="5901437"/>
            <a:chExt cx="4110252" cy="842013"/>
          </a:xfrm>
        </p:grpSpPr>
        <p:grpSp>
          <p:nvGrpSpPr>
            <p:cNvPr id="67" name="グループ化 66">
              <a:extLst>
                <a:ext uri="{FF2B5EF4-FFF2-40B4-BE49-F238E27FC236}">
                  <a16:creationId xmlns:a16="http://schemas.microsoft.com/office/drawing/2014/main" id="{E4ED9222-A15E-B7C7-1C95-9D42D193B0A4}"/>
                </a:ext>
              </a:extLst>
            </p:cNvPr>
            <p:cNvGrpSpPr/>
            <p:nvPr/>
          </p:nvGrpSpPr>
          <p:grpSpPr>
            <a:xfrm>
              <a:off x="568524" y="5901437"/>
              <a:ext cx="4110252" cy="842013"/>
              <a:chOff x="6050317" y="1755010"/>
              <a:chExt cx="6156156" cy="1200664"/>
            </a:xfrm>
          </p:grpSpPr>
          <p:sp>
            <p:nvSpPr>
              <p:cNvPr id="46" name="正方形/長方形 45">
                <a:extLst>
                  <a:ext uri="{FF2B5EF4-FFF2-40B4-BE49-F238E27FC236}">
                    <a16:creationId xmlns:a16="http://schemas.microsoft.com/office/drawing/2014/main" id="{F343E906-DFE0-7148-49F9-CC1DE257187F}"/>
                  </a:ext>
                </a:extLst>
              </p:cNvPr>
              <p:cNvSpPr/>
              <p:nvPr/>
            </p:nvSpPr>
            <p:spPr>
              <a:xfrm>
                <a:off x="10750654" y="2084031"/>
                <a:ext cx="1455819" cy="482759"/>
              </a:xfrm>
              <a:prstGeom prst="rect">
                <a:avLst/>
              </a:prstGeom>
              <a:ln>
                <a:noFill/>
              </a:ln>
            </p:spPr>
            <p:txBody>
              <a:bodyPr wrap="square" lIns="91440" tIns="45720" rIns="91440" bIns="45720" anchor="t">
                <a:spAutoFit/>
              </a:bodyPr>
              <a:lstStyle/>
              <a:p>
                <a:pPr marL="92075" defTabSz="457200"/>
                <a:r>
                  <a:rPr kumimoji="0" lang="ja-JP" altLang="en-US" sz="800" b="1">
                    <a:latin typeface="Yu Gothic UI" panose="020B0500000000000000" pitchFamily="50" charset="-128"/>
                    <a:ea typeface="Yu Gothic UI" panose="020B0500000000000000" pitchFamily="50" charset="-128"/>
                  </a:rPr>
                  <a:t>専門知識</a:t>
                </a:r>
                <a:endParaRPr kumimoji="0" lang="en-US" altLang="ja-JP" sz="800" b="1">
                  <a:latin typeface="Yu Gothic UI" panose="020B0500000000000000" pitchFamily="50" charset="-128"/>
                  <a:ea typeface="Yu Gothic UI" panose="020B0500000000000000" pitchFamily="50" charset="-128"/>
                </a:endParaRPr>
              </a:p>
              <a:p>
                <a:pPr marL="92075" defTabSz="457200"/>
                <a:r>
                  <a:rPr kumimoji="0" lang="ja-JP" altLang="en-US" sz="800" b="1">
                    <a:latin typeface="Yu Gothic UI" panose="020B0500000000000000" pitchFamily="50" charset="-128"/>
                    <a:ea typeface="Yu Gothic UI" panose="020B0500000000000000" pitchFamily="50" charset="-128"/>
                  </a:rPr>
                  <a:t>による回答</a:t>
                </a:r>
                <a:endParaRPr kumimoji="0" lang="en-US" altLang="ja-JP" sz="800" b="1">
                  <a:latin typeface="Yu Gothic UI" panose="020B0500000000000000" pitchFamily="50" charset="-128"/>
                  <a:ea typeface="Yu Gothic UI" panose="020B0500000000000000" pitchFamily="50" charset="-128"/>
                </a:endParaRPr>
              </a:p>
            </p:txBody>
          </p:sp>
          <p:sp>
            <p:nvSpPr>
              <p:cNvPr id="53" name="正方形/長方形 52">
                <a:extLst>
                  <a:ext uri="{FF2B5EF4-FFF2-40B4-BE49-F238E27FC236}">
                    <a16:creationId xmlns:a16="http://schemas.microsoft.com/office/drawing/2014/main" id="{09EFF449-6CBB-9B5B-2915-AC954C95F5FA}"/>
                  </a:ext>
                </a:extLst>
              </p:cNvPr>
              <p:cNvSpPr/>
              <p:nvPr/>
            </p:nvSpPr>
            <p:spPr>
              <a:xfrm>
                <a:off x="8247102" y="2665670"/>
                <a:ext cx="1094296" cy="285267"/>
              </a:xfrm>
              <a:prstGeom prst="rect">
                <a:avLst/>
              </a:prstGeom>
              <a:ln>
                <a:noFill/>
              </a:ln>
            </p:spPr>
            <p:txBody>
              <a:bodyPr wrap="square" lIns="91440" tIns="45720" rIns="91440" bIns="45720" anchor="t">
                <a:spAutoFit/>
              </a:bodyPr>
              <a:lstStyle/>
              <a:p>
                <a:pPr algn="ctr" defTabSz="457200"/>
                <a:r>
                  <a:rPr kumimoji="0" lang="ja-JP" altLang="en-US" sz="700">
                    <a:solidFill>
                      <a:prstClr val="black"/>
                    </a:solidFill>
                    <a:latin typeface="Yu Gothic UI" panose="020B0500000000000000" pitchFamily="50" charset="-128"/>
                    <a:ea typeface="Yu Gothic UI" panose="020B0500000000000000" pitchFamily="50" charset="-128"/>
                  </a:rPr>
                  <a:t>検索エンジン</a:t>
                </a:r>
                <a:endParaRPr kumimoji="0" lang="en-US" altLang="ja-JP" sz="700">
                  <a:solidFill>
                    <a:prstClr val="black"/>
                  </a:solidFill>
                  <a:latin typeface="Yu Gothic UI" panose="020B0500000000000000" pitchFamily="50" charset="-128"/>
                  <a:ea typeface="Yu Gothic UI" panose="020B0500000000000000" pitchFamily="50" charset="-128"/>
                </a:endParaRPr>
              </a:p>
            </p:txBody>
          </p:sp>
          <p:sp>
            <p:nvSpPr>
              <p:cNvPr id="54" name="乗算記号 53">
                <a:extLst>
                  <a:ext uri="{FF2B5EF4-FFF2-40B4-BE49-F238E27FC236}">
                    <a16:creationId xmlns:a16="http://schemas.microsoft.com/office/drawing/2014/main" id="{B70F4628-C7B1-74D9-3A3D-1D37F2603863}"/>
                  </a:ext>
                </a:extLst>
              </p:cNvPr>
              <p:cNvSpPr/>
              <p:nvPr/>
            </p:nvSpPr>
            <p:spPr>
              <a:xfrm>
                <a:off x="9127345" y="1975618"/>
                <a:ext cx="629635" cy="671906"/>
              </a:xfrm>
              <a:prstGeom prst="mathMultiply">
                <a:avLst>
                  <a:gd name="adj1" fmla="val 10919"/>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55" name="減算記号 54">
                <a:extLst>
                  <a:ext uri="{FF2B5EF4-FFF2-40B4-BE49-F238E27FC236}">
                    <a16:creationId xmlns:a16="http://schemas.microsoft.com/office/drawing/2014/main" id="{1C2D2DFE-EEBA-1600-04A5-CFE6D5ADC697}"/>
                  </a:ext>
                </a:extLst>
              </p:cNvPr>
              <p:cNvSpPr/>
              <p:nvPr/>
            </p:nvSpPr>
            <p:spPr>
              <a:xfrm>
                <a:off x="10428337" y="2261726"/>
                <a:ext cx="487680" cy="25200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56" name="減算記号 55">
                <a:extLst>
                  <a:ext uri="{FF2B5EF4-FFF2-40B4-BE49-F238E27FC236}">
                    <a16:creationId xmlns:a16="http://schemas.microsoft.com/office/drawing/2014/main" id="{765B8C54-D260-48D9-78B1-BEA106C90400}"/>
                  </a:ext>
                </a:extLst>
              </p:cNvPr>
              <p:cNvSpPr/>
              <p:nvPr/>
            </p:nvSpPr>
            <p:spPr>
              <a:xfrm>
                <a:off x="10427912" y="2116998"/>
                <a:ext cx="487680" cy="25200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57" name="正方形/長方形 56">
                <a:extLst>
                  <a:ext uri="{FF2B5EF4-FFF2-40B4-BE49-F238E27FC236}">
                    <a16:creationId xmlns:a16="http://schemas.microsoft.com/office/drawing/2014/main" id="{26016726-712B-57CF-6851-7EBD24C6C13C}"/>
                  </a:ext>
                </a:extLst>
              </p:cNvPr>
              <p:cNvSpPr/>
              <p:nvPr/>
            </p:nvSpPr>
            <p:spPr>
              <a:xfrm>
                <a:off x="9481865" y="2660277"/>
                <a:ext cx="1225540" cy="285267"/>
              </a:xfrm>
              <a:prstGeom prst="rect">
                <a:avLst/>
              </a:prstGeom>
              <a:ln>
                <a:noFill/>
              </a:ln>
            </p:spPr>
            <p:txBody>
              <a:bodyPr wrap="square" lIns="91440" tIns="45720" rIns="91440" bIns="45720" anchor="t">
                <a:spAutoFit/>
              </a:bodyPr>
              <a:lstStyle/>
              <a:p>
                <a:pPr algn="ctr" defTabSz="457200"/>
                <a:r>
                  <a:rPr kumimoji="0" lang="ja-JP" altLang="en-US" sz="700">
                    <a:solidFill>
                      <a:prstClr val="black"/>
                    </a:solidFill>
                    <a:latin typeface="Yu Gothic UI" panose="020B0500000000000000" pitchFamily="50" charset="-128"/>
                    <a:ea typeface="Yu Gothic UI" panose="020B0500000000000000" pitchFamily="50" charset="-128"/>
                  </a:rPr>
                  <a:t>生成</a:t>
                </a:r>
                <a:r>
                  <a:rPr kumimoji="0" lang="en-US" altLang="ja-JP" sz="700">
                    <a:solidFill>
                      <a:prstClr val="black"/>
                    </a:solidFill>
                    <a:latin typeface="Yu Gothic UI" panose="020B0500000000000000" pitchFamily="50" charset="-128"/>
                    <a:ea typeface="Yu Gothic UI" panose="020B0500000000000000" pitchFamily="50" charset="-128"/>
                  </a:rPr>
                  <a:t>AI</a:t>
                </a:r>
              </a:p>
            </p:txBody>
          </p:sp>
          <p:sp>
            <p:nvSpPr>
              <p:cNvPr id="58" name="乗算記号 57">
                <a:extLst>
                  <a:ext uri="{FF2B5EF4-FFF2-40B4-BE49-F238E27FC236}">
                    <a16:creationId xmlns:a16="http://schemas.microsoft.com/office/drawing/2014/main" id="{039F4F54-9257-62D8-4023-E34F169CFA9F}"/>
                  </a:ext>
                </a:extLst>
              </p:cNvPr>
              <p:cNvSpPr/>
              <p:nvPr/>
            </p:nvSpPr>
            <p:spPr>
              <a:xfrm>
                <a:off x="7826164" y="1974914"/>
                <a:ext cx="629635" cy="671906"/>
              </a:xfrm>
              <a:prstGeom prst="mathMultiply">
                <a:avLst>
                  <a:gd name="adj1" fmla="val 10919"/>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59" name="正方形/長方形 58">
                <a:extLst>
                  <a:ext uri="{FF2B5EF4-FFF2-40B4-BE49-F238E27FC236}">
                    <a16:creationId xmlns:a16="http://schemas.microsoft.com/office/drawing/2014/main" id="{E3AD409A-4A1C-E21F-A95B-429897C96CEA}"/>
                  </a:ext>
                </a:extLst>
              </p:cNvPr>
              <p:cNvSpPr/>
              <p:nvPr/>
            </p:nvSpPr>
            <p:spPr>
              <a:xfrm>
                <a:off x="7063352" y="2670407"/>
                <a:ext cx="762813" cy="285267"/>
              </a:xfrm>
              <a:prstGeom prst="rect">
                <a:avLst/>
              </a:prstGeom>
              <a:ln>
                <a:noFill/>
              </a:ln>
            </p:spPr>
            <p:txBody>
              <a:bodyPr wrap="square" lIns="91440" tIns="45720" rIns="91440" bIns="45720" anchor="t">
                <a:spAutoFit/>
              </a:bodyPr>
              <a:lstStyle/>
              <a:p>
                <a:pPr algn="ctr" defTabSz="457200"/>
                <a:r>
                  <a:rPr kumimoji="0" lang="ja-JP" altLang="en-US" sz="700">
                    <a:solidFill>
                      <a:prstClr val="black"/>
                    </a:solidFill>
                    <a:latin typeface="Yu Gothic UI" panose="020B0500000000000000" pitchFamily="50" charset="-128"/>
                    <a:ea typeface="Yu Gothic UI" panose="020B0500000000000000" pitchFamily="50" charset="-128"/>
                  </a:rPr>
                  <a:t>ストレージ</a:t>
                </a:r>
                <a:endParaRPr kumimoji="0" lang="en-US" altLang="ja-JP" sz="700">
                  <a:solidFill>
                    <a:prstClr val="black"/>
                  </a:solidFill>
                  <a:latin typeface="Yu Gothic UI" panose="020B0500000000000000" pitchFamily="50" charset="-128"/>
                  <a:ea typeface="Yu Gothic UI" panose="020B0500000000000000" pitchFamily="50" charset="-128"/>
                </a:endParaRPr>
              </a:p>
            </p:txBody>
          </p:sp>
          <p:sp>
            <p:nvSpPr>
              <p:cNvPr id="60" name="正方形/長方形 59">
                <a:extLst>
                  <a:ext uri="{FF2B5EF4-FFF2-40B4-BE49-F238E27FC236}">
                    <a16:creationId xmlns:a16="http://schemas.microsoft.com/office/drawing/2014/main" id="{282C3A02-0D46-FC35-9DD4-03E602D5BA43}"/>
                  </a:ext>
                </a:extLst>
              </p:cNvPr>
              <p:cNvSpPr/>
              <p:nvPr/>
            </p:nvSpPr>
            <p:spPr>
              <a:xfrm>
                <a:off x="6050317" y="2378219"/>
                <a:ext cx="1232854" cy="263323"/>
              </a:xfrm>
              <a:prstGeom prst="rect">
                <a:avLst/>
              </a:prstGeom>
              <a:ln>
                <a:noFill/>
              </a:ln>
            </p:spPr>
            <p:txBody>
              <a:bodyPr wrap="square" lIns="91440" tIns="45720" rIns="91440" bIns="45720" anchor="t">
                <a:spAutoFit/>
              </a:bodyPr>
              <a:lstStyle/>
              <a:p>
                <a:pPr marL="269875" defTabSz="457200"/>
                <a:r>
                  <a:rPr kumimoji="0" lang="ja-JP" altLang="en-US" sz="600">
                    <a:solidFill>
                      <a:prstClr val="black"/>
                    </a:solidFill>
                    <a:latin typeface="Yu Gothic UI" panose="020B0500000000000000" pitchFamily="50" charset="-128"/>
                    <a:ea typeface="Yu Gothic UI" panose="020B0500000000000000" pitchFamily="50" charset="-128"/>
                  </a:rPr>
                  <a:t>専門知識</a:t>
                </a:r>
                <a:endParaRPr kumimoji="0" lang="en-US" altLang="ja-JP" sz="600">
                  <a:solidFill>
                    <a:prstClr val="black"/>
                  </a:solidFill>
                  <a:latin typeface="Yu Gothic UI" panose="020B0500000000000000" pitchFamily="50" charset="-128"/>
                  <a:ea typeface="Yu Gothic UI" panose="020B0500000000000000" pitchFamily="50" charset="-128"/>
                </a:endParaRPr>
              </a:p>
            </p:txBody>
          </p:sp>
          <p:grpSp>
            <p:nvGrpSpPr>
              <p:cNvPr id="61" name="グループ化 60">
                <a:extLst>
                  <a:ext uri="{FF2B5EF4-FFF2-40B4-BE49-F238E27FC236}">
                    <a16:creationId xmlns:a16="http://schemas.microsoft.com/office/drawing/2014/main" id="{5B4620FF-5354-280B-55B2-56FD2848FAD4}"/>
                  </a:ext>
                </a:extLst>
              </p:cNvPr>
              <p:cNvGrpSpPr/>
              <p:nvPr/>
            </p:nvGrpSpPr>
            <p:grpSpPr>
              <a:xfrm>
                <a:off x="6662145" y="1755010"/>
                <a:ext cx="766417" cy="647304"/>
                <a:chOff x="6662145" y="1755010"/>
                <a:chExt cx="766417" cy="647304"/>
              </a:xfrm>
            </p:grpSpPr>
            <p:sp>
              <p:nvSpPr>
                <p:cNvPr id="65" name="矢印: 下カーブ 64">
                  <a:extLst>
                    <a:ext uri="{FF2B5EF4-FFF2-40B4-BE49-F238E27FC236}">
                      <a16:creationId xmlns:a16="http://schemas.microsoft.com/office/drawing/2014/main" id="{7F1D5CDE-47B8-ED2D-29BB-D49436BB8574}"/>
                    </a:ext>
                  </a:extLst>
                </p:cNvPr>
                <p:cNvSpPr/>
                <p:nvPr/>
              </p:nvSpPr>
              <p:spPr>
                <a:xfrm>
                  <a:off x="6840489" y="1755010"/>
                  <a:ext cx="588073" cy="239565"/>
                </a:xfrm>
                <a:prstGeom prst="curvedDownArrow">
                  <a:avLst>
                    <a:gd name="adj1" fmla="val 39198"/>
                    <a:gd name="adj2" fmla="val 88467"/>
                    <a:gd name="adj3" fmla="val 25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tx1"/>
                    </a:solidFill>
                  </a:endParaRPr>
                </a:p>
              </p:txBody>
            </p:sp>
            <p:pic>
              <p:nvPicPr>
                <p:cNvPr id="63" name="図 62">
                  <a:extLst>
                    <a:ext uri="{FF2B5EF4-FFF2-40B4-BE49-F238E27FC236}">
                      <a16:creationId xmlns:a16="http://schemas.microsoft.com/office/drawing/2014/main" id="{796667F1-275E-1AAD-BD97-B921E448B1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2145" y="2026358"/>
                  <a:ext cx="347942" cy="375956"/>
                </a:xfrm>
                <a:prstGeom prst="rect">
                  <a:avLst/>
                </a:prstGeom>
              </p:spPr>
            </p:pic>
          </p:grpSp>
        </p:grpSp>
        <p:grpSp>
          <p:nvGrpSpPr>
            <p:cNvPr id="4" name="グループ化 3">
              <a:extLst>
                <a:ext uri="{FF2B5EF4-FFF2-40B4-BE49-F238E27FC236}">
                  <a16:creationId xmlns:a16="http://schemas.microsoft.com/office/drawing/2014/main" id="{E69DBA05-1BA0-A18A-B693-265C5D6F78B8}"/>
                </a:ext>
              </a:extLst>
            </p:cNvPr>
            <p:cNvGrpSpPr/>
            <p:nvPr/>
          </p:nvGrpSpPr>
          <p:grpSpPr>
            <a:xfrm>
              <a:off x="1367680" y="6034276"/>
              <a:ext cx="2091213" cy="434285"/>
              <a:chOff x="1367680" y="6034276"/>
              <a:chExt cx="2091213" cy="434285"/>
            </a:xfrm>
          </p:grpSpPr>
          <p:pic>
            <p:nvPicPr>
              <p:cNvPr id="6" name="図 5">
                <a:extLst>
                  <a:ext uri="{FF2B5EF4-FFF2-40B4-BE49-F238E27FC236}">
                    <a16:creationId xmlns:a16="http://schemas.microsoft.com/office/drawing/2014/main" id="{73522FD1-56DD-68A4-6220-055A05EA625A}"/>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234053" y="6062697"/>
                <a:ext cx="435568" cy="388613"/>
              </a:xfrm>
              <a:prstGeom prst="rect">
                <a:avLst/>
              </a:prstGeom>
            </p:spPr>
          </p:pic>
          <p:pic>
            <p:nvPicPr>
              <p:cNvPr id="13" name="図 12">
                <a:extLst>
                  <a:ext uri="{FF2B5EF4-FFF2-40B4-BE49-F238E27FC236}">
                    <a16:creationId xmlns:a16="http://schemas.microsoft.com/office/drawing/2014/main" id="{F93108DC-BC09-ADE7-412E-D4A1E2E96D74}"/>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367680" y="6062698"/>
                <a:ext cx="335278" cy="405863"/>
              </a:xfrm>
              <a:prstGeom prst="rect">
                <a:avLst/>
              </a:prstGeom>
            </p:spPr>
          </p:pic>
          <p:pic>
            <p:nvPicPr>
              <p:cNvPr id="26" name="図 25">
                <a:extLst>
                  <a:ext uri="{FF2B5EF4-FFF2-40B4-BE49-F238E27FC236}">
                    <a16:creationId xmlns:a16="http://schemas.microsoft.com/office/drawing/2014/main" id="{79203B65-86C7-D5E7-6E20-258EF979E8AD}"/>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114434" y="6034276"/>
                <a:ext cx="344459" cy="427176"/>
              </a:xfrm>
              <a:prstGeom prst="rect">
                <a:avLst/>
              </a:prstGeom>
            </p:spPr>
          </p:pic>
        </p:grpSp>
      </p:grpSp>
      <p:grpSp>
        <p:nvGrpSpPr>
          <p:cNvPr id="2" name="グループ化 1">
            <a:extLst>
              <a:ext uri="{FF2B5EF4-FFF2-40B4-BE49-F238E27FC236}">
                <a16:creationId xmlns:a16="http://schemas.microsoft.com/office/drawing/2014/main" id="{CE843F1E-F28B-743B-26B5-2D59D234E8D6}"/>
              </a:ext>
            </a:extLst>
          </p:cNvPr>
          <p:cNvGrpSpPr/>
          <p:nvPr/>
        </p:nvGrpSpPr>
        <p:grpSpPr>
          <a:xfrm>
            <a:off x="2962025" y="4175339"/>
            <a:ext cx="1602982" cy="676574"/>
            <a:chOff x="2866332" y="4676203"/>
            <a:chExt cx="1602982" cy="676574"/>
          </a:xfrm>
        </p:grpSpPr>
        <p:grpSp>
          <p:nvGrpSpPr>
            <p:cNvPr id="82" name="グループ化 81">
              <a:extLst>
                <a:ext uri="{FF2B5EF4-FFF2-40B4-BE49-F238E27FC236}">
                  <a16:creationId xmlns:a16="http://schemas.microsoft.com/office/drawing/2014/main" id="{13F58F3F-9B8E-FC56-F88C-D121ACED1481}"/>
                </a:ext>
              </a:extLst>
            </p:cNvPr>
            <p:cNvGrpSpPr/>
            <p:nvPr/>
          </p:nvGrpSpPr>
          <p:grpSpPr>
            <a:xfrm>
              <a:off x="2866332" y="4760811"/>
              <a:ext cx="1602982" cy="591966"/>
              <a:chOff x="2852191" y="4569405"/>
              <a:chExt cx="1602982" cy="591966"/>
            </a:xfrm>
          </p:grpSpPr>
          <p:grpSp>
            <p:nvGrpSpPr>
              <p:cNvPr id="80" name="グループ化 79">
                <a:extLst>
                  <a:ext uri="{FF2B5EF4-FFF2-40B4-BE49-F238E27FC236}">
                    <a16:creationId xmlns:a16="http://schemas.microsoft.com/office/drawing/2014/main" id="{E6BCCF7F-F2BB-2D6D-291C-D9470A0EFE97}"/>
                  </a:ext>
                </a:extLst>
              </p:cNvPr>
              <p:cNvGrpSpPr/>
              <p:nvPr/>
            </p:nvGrpSpPr>
            <p:grpSpPr>
              <a:xfrm>
                <a:off x="3501419" y="4569405"/>
                <a:ext cx="953754" cy="338554"/>
                <a:chOff x="10427912" y="2078865"/>
                <a:chExt cx="1397833" cy="496156"/>
              </a:xfrm>
            </p:grpSpPr>
            <p:sp>
              <p:nvSpPr>
                <p:cNvPr id="76" name="正方形/長方形 75">
                  <a:extLst>
                    <a:ext uri="{FF2B5EF4-FFF2-40B4-BE49-F238E27FC236}">
                      <a16:creationId xmlns:a16="http://schemas.microsoft.com/office/drawing/2014/main" id="{64184862-0CF4-4F54-00A0-BD708EFBA558}"/>
                    </a:ext>
                  </a:extLst>
                </p:cNvPr>
                <p:cNvSpPr/>
                <p:nvPr/>
              </p:nvSpPr>
              <p:spPr>
                <a:xfrm>
                  <a:off x="10890299" y="2078865"/>
                  <a:ext cx="935446" cy="496156"/>
                </a:xfrm>
                <a:prstGeom prst="rect">
                  <a:avLst/>
                </a:prstGeom>
                <a:ln>
                  <a:noFill/>
                </a:ln>
              </p:spPr>
              <p:txBody>
                <a:bodyPr wrap="square" lIns="91440" tIns="45720" rIns="91440" bIns="45720" anchor="t">
                  <a:spAutoFit/>
                </a:bodyPr>
                <a:lstStyle/>
                <a:p>
                  <a:pPr defTabSz="457200"/>
                  <a:r>
                    <a:rPr kumimoji="0" lang="ja-JP" altLang="en-US" sz="800" b="1">
                      <a:latin typeface="Yu Gothic UI" panose="020B0500000000000000" pitchFamily="50" charset="-128"/>
                      <a:ea typeface="Yu Gothic UI" panose="020B0500000000000000" pitchFamily="50" charset="-128"/>
                    </a:rPr>
                    <a:t>一般知識による回答</a:t>
                  </a:r>
                  <a:endParaRPr kumimoji="0" lang="en-US" altLang="ja-JP" sz="800" b="1">
                    <a:latin typeface="Yu Gothic UI" panose="020B0500000000000000" pitchFamily="50" charset="-128"/>
                    <a:ea typeface="Yu Gothic UI" panose="020B0500000000000000" pitchFamily="50" charset="-128"/>
                  </a:endParaRPr>
                </a:p>
              </p:txBody>
            </p:sp>
            <p:sp>
              <p:nvSpPr>
                <p:cNvPr id="78" name="減算記号 77">
                  <a:extLst>
                    <a:ext uri="{FF2B5EF4-FFF2-40B4-BE49-F238E27FC236}">
                      <a16:creationId xmlns:a16="http://schemas.microsoft.com/office/drawing/2014/main" id="{69F5A358-3D78-5E0D-A62A-2BA749DC6D2C}"/>
                    </a:ext>
                  </a:extLst>
                </p:cNvPr>
                <p:cNvSpPr/>
                <p:nvPr/>
              </p:nvSpPr>
              <p:spPr>
                <a:xfrm>
                  <a:off x="10428337" y="2261726"/>
                  <a:ext cx="487680" cy="25200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79" name="減算記号 78">
                  <a:extLst>
                    <a:ext uri="{FF2B5EF4-FFF2-40B4-BE49-F238E27FC236}">
                      <a16:creationId xmlns:a16="http://schemas.microsoft.com/office/drawing/2014/main" id="{0A37C51A-1B8F-09EA-EF50-D21D58AC1A8B}"/>
                    </a:ext>
                  </a:extLst>
                </p:cNvPr>
                <p:cNvSpPr/>
                <p:nvPr/>
              </p:nvSpPr>
              <p:spPr>
                <a:xfrm>
                  <a:off x="10427912" y="2116998"/>
                  <a:ext cx="487680" cy="25200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sp>
            <p:nvSpPr>
              <p:cNvPr id="81" name="正方形/長方形 80">
                <a:extLst>
                  <a:ext uri="{FF2B5EF4-FFF2-40B4-BE49-F238E27FC236}">
                    <a16:creationId xmlns:a16="http://schemas.microsoft.com/office/drawing/2014/main" id="{E2DD2CA5-D061-FBBF-84C9-0816237398FC}"/>
                  </a:ext>
                </a:extLst>
              </p:cNvPr>
              <p:cNvSpPr/>
              <p:nvPr/>
            </p:nvSpPr>
            <p:spPr>
              <a:xfrm>
                <a:off x="2852191" y="4961316"/>
                <a:ext cx="818251" cy="200055"/>
              </a:xfrm>
              <a:prstGeom prst="rect">
                <a:avLst/>
              </a:prstGeom>
              <a:ln>
                <a:noFill/>
              </a:ln>
            </p:spPr>
            <p:txBody>
              <a:bodyPr wrap="square" lIns="91440" tIns="45720" rIns="91440" bIns="45720" anchor="t">
                <a:spAutoFit/>
              </a:bodyPr>
              <a:lstStyle/>
              <a:p>
                <a:pPr algn="ctr" defTabSz="457200"/>
                <a:r>
                  <a:rPr kumimoji="0" lang="ja-JP" altLang="en-US" sz="700">
                    <a:solidFill>
                      <a:prstClr val="black"/>
                    </a:solidFill>
                    <a:latin typeface="Yu Gothic UI" panose="020B0500000000000000" pitchFamily="50" charset="-128"/>
                    <a:ea typeface="Yu Gothic UI" panose="020B0500000000000000" pitchFamily="50" charset="-128"/>
                  </a:rPr>
                  <a:t>生成</a:t>
                </a:r>
                <a:r>
                  <a:rPr kumimoji="0" lang="en-US" altLang="ja-JP" sz="700">
                    <a:solidFill>
                      <a:prstClr val="black"/>
                    </a:solidFill>
                    <a:latin typeface="Yu Gothic UI" panose="020B0500000000000000" pitchFamily="50" charset="-128"/>
                    <a:ea typeface="Yu Gothic UI" panose="020B0500000000000000" pitchFamily="50" charset="-128"/>
                  </a:rPr>
                  <a:t>AI</a:t>
                </a:r>
              </a:p>
            </p:txBody>
          </p:sp>
        </p:grpSp>
        <p:pic>
          <p:nvPicPr>
            <p:cNvPr id="29" name="図 28">
              <a:extLst>
                <a:ext uri="{FF2B5EF4-FFF2-40B4-BE49-F238E27FC236}">
                  <a16:creationId xmlns:a16="http://schemas.microsoft.com/office/drawing/2014/main" id="{020A60F2-0417-CA27-558C-A0EE6ECFB9D9}"/>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081962" y="4676203"/>
              <a:ext cx="344459" cy="427176"/>
            </a:xfrm>
            <a:prstGeom prst="rect">
              <a:avLst/>
            </a:prstGeom>
          </p:spPr>
        </p:pic>
      </p:grpSp>
      <p:sp>
        <p:nvSpPr>
          <p:cNvPr id="7" name="正方形/長方形 15">
            <a:extLst>
              <a:ext uri="{FF2B5EF4-FFF2-40B4-BE49-F238E27FC236}">
                <a16:creationId xmlns:a16="http://schemas.microsoft.com/office/drawing/2014/main" id="{97968946-E0C4-9D31-DC67-B2CD29ABE49B}"/>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行政</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12" name="表 11">
            <a:extLst>
              <a:ext uri="{FF2B5EF4-FFF2-40B4-BE49-F238E27FC236}">
                <a16:creationId xmlns:a16="http://schemas.microsoft.com/office/drawing/2014/main" id="{F21CBC8B-7137-61C8-14A2-7478BFC4CFC0}"/>
              </a:ext>
            </a:extLst>
          </p:cNvPr>
          <p:cNvGraphicFramePr>
            <a:graphicFrameLocks noGrp="1"/>
          </p:cNvGraphicFramePr>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2832894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lang="en-US" altLang="ja-JP" sz="2000" b="1">
                <a:solidFill>
                  <a:srgbClr val="AF1932"/>
                </a:solidFill>
                <a:latin typeface="+mj-ea"/>
                <a:ea typeface="+mj-ea"/>
              </a:rPr>
              <a:t>AI</a:t>
            </a:r>
            <a:r>
              <a:rPr lang="ja-JP" altLang="en-US" sz="2000" b="1">
                <a:solidFill>
                  <a:srgbClr val="AF1932"/>
                </a:solidFill>
                <a:ea typeface="Yu Gothic UI" panose="020B0500000000000000" pitchFamily="50" charset="-128"/>
              </a:rPr>
              <a:t>文字起こしツールを活用して業務効率化</a:t>
            </a:r>
            <a:endParaRPr lang="en-US" altLang="ja-JP" sz="2000" b="1">
              <a:solidFill>
                <a:srgbClr val="AF1932"/>
              </a:solidFill>
              <a:ea typeface="Yu Gothic UI" panose="020B0500000000000000" pitchFamily="50" charset="-128"/>
            </a:endParaRPr>
          </a:p>
          <a:p>
            <a:pPr lvl="0" fontAlgn="base">
              <a:spcBef>
                <a:spcPct val="0"/>
              </a:spcBef>
              <a:spcAft>
                <a:spcPct val="0"/>
              </a:spcAft>
              <a:defRPr/>
            </a:pPr>
            <a:r>
              <a:rPr lang="ja-JP" altLang="en-US" sz="2000" b="1">
                <a:solidFill>
                  <a:srgbClr val="AF1932"/>
                </a:solidFill>
                <a:ea typeface="Yu Gothic UI" panose="020B0500000000000000" pitchFamily="50" charset="-128"/>
              </a:rPr>
              <a:t>を推進</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86</a:t>
            </a:fld>
            <a:endParaRPr kumimoji="1" lang="en-GB"/>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588726"/>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82372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2372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2372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131489"/>
            <a:ext cx="972000" cy="529621"/>
          </a:xfrm>
          <a:prstGeom prst="rect">
            <a:avLst/>
          </a:prstGeom>
          <a:solidFill>
            <a:srgbClr val="AF1932"/>
          </a:solidFill>
        </p:spPr>
        <p:txBody>
          <a:bodyPr wrap="square" lIns="0" tIns="0" rIns="0" bIns="0" rtlCol="0" anchor="ctr" anchorCtr="0">
            <a:noAutofit/>
          </a:bodyPr>
          <a:lstStyle/>
          <a:p>
            <a:pPr algn="ctr" defTabSz="228600">
              <a:defRPr/>
            </a:pPr>
            <a:r>
              <a:rPr kumimoji="1" lang="en-US" altLang="ja-JP" sz="1000" b="1">
                <a:solidFill>
                  <a:schemeClr val="bg1"/>
                </a:solidFill>
                <a:latin typeface="Yu Gothic UI" panose="020B0500000000000000" pitchFamily="50" charset="-128"/>
                <a:ea typeface="Yu Gothic UI" panose="020B0500000000000000" pitchFamily="50" charset="-128"/>
              </a:rPr>
              <a:t>AI</a:t>
            </a:r>
            <a:r>
              <a:rPr kumimoji="1" lang="ja-JP" altLang="en-US" sz="1000" b="1">
                <a:solidFill>
                  <a:schemeClr val="bg1"/>
                </a:solidFill>
                <a:latin typeface="Yu Gothic UI" panose="020B0500000000000000" pitchFamily="50" charset="-128"/>
                <a:ea typeface="Yu Gothic UI" panose="020B0500000000000000" pitchFamily="50" charset="-128"/>
              </a:rPr>
              <a:t>文字起こしツール</a:t>
            </a:r>
            <a:endParaRPr kumimoji="1" lang="en-US" altLang="ja-JP" sz="1000" b="1">
              <a:solidFill>
                <a:schemeClr val="bg1"/>
              </a:solidFill>
              <a:latin typeface="Yu Gothic UI" panose="020B0500000000000000" pitchFamily="50" charset="-128"/>
              <a:ea typeface="Yu Gothic UI" panose="020B0500000000000000" pitchFamily="50" charset="-128"/>
            </a:endParaRPr>
          </a:p>
          <a:p>
            <a:pPr algn="ctr" defTabSz="228600">
              <a:defRPr/>
            </a:pPr>
            <a:r>
              <a:rPr kumimoji="1" lang="ja-JP" altLang="en-US" sz="1000" b="1">
                <a:solidFill>
                  <a:schemeClr val="bg1"/>
                </a:solidFill>
                <a:latin typeface="Yu Gothic UI" panose="020B0500000000000000" pitchFamily="50" charset="-128"/>
                <a:ea typeface="Yu Gothic UI" panose="020B0500000000000000" pitchFamily="50" charset="-128"/>
              </a:rPr>
              <a:t>の導入</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19999" y="5131549"/>
            <a:ext cx="1008125" cy="52956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800">
                <a:solidFill>
                  <a:srgbClr val="000000"/>
                </a:solidFill>
                <a:latin typeface="Yu Gothic UI" panose="020B0500000000000000" pitchFamily="50" charset="-128"/>
                <a:ea typeface="Yu Gothic UI" panose="020B0500000000000000" pitchFamily="50" charset="-128"/>
              </a:rPr>
              <a:t>ツールの運用開始</a:t>
            </a:r>
          </a:p>
          <a:p>
            <a:pPr algn="ctr" fontAlgn="base">
              <a:spcAft>
                <a:spcPct val="0"/>
              </a:spcAft>
              <a:defRPr/>
            </a:pPr>
            <a:r>
              <a:rPr kumimoji="1" lang="ja-JP" altLang="en-US" sz="800">
                <a:solidFill>
                  <a:srgbClr val="000000"/>
                </a:solidFill>
                <a:latin typeface="Yu Gothic UI" panose="020B0500000000000000" pitchFamily="50" charset="-128"/>
                <a:ea typeface="Yu Gothic UI" panose="020B0500000000000000" pitchFamily="50" charset="-128"/>
              </a:rPr>
              <a:t>会話記録作成の</a:t>
            </a:r>
            <a:endParaRPr kumimoji="1" lang="en-US" altLang="ja-JP" sz="8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800">
                <a:solidFill>
                  <a:srgbClr val="000000"/>
                </a:solidFill>
                <a:latin typeface="Yu Gothic UI" panose="020B0500000000000000" pitchFamily="50" charset="-128"/>
                <a:ea typeface="Yu Gothic UI" panose="020B0500000000000000" pitchFamily="50" charset="-128"/>
              </a:rPr>
              <a:t>負担軽減</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lgn="just">
              <a:spcAft>
                <a:spcPts val="600"/>
              </a:spcAft>
              <a:buFont typeface="Arial" panose="020B0604020202020204" pitchFamily="34" charset="0"/>
              <a:buChar char="•"/>
              <a:tabLst>
                <a:tab pos="361950" algn="l"/>
              </a:tabLst>
              <a:defRPr/>
            </a:pPr>
            <a:r>
              <a:rPr lang="en-US" altLang="ja-JP" sz="1100" b="1">
                <a:latin typeface="+mn-ea"/>
              </a:rPr>
              <a:t>AI</a:t>
            </a:r>
            <a:r>
              <a:rPr lang="ja-JP" altLang="en-US" sz="1100" b="1">
                <a:ea typeface="Yu Gothic UI" panose="020B0500000000000000" pitchFamily="50" charset="-128"/>
              </a:rPr>
              <a:t>文字起こしツールによる相談記録のデジタル化及び</a:t>
            </a:r>
            <a:br>
              <a:rPr lang="en-US" altLang="ja-JP" sz="1100" b="1">
                <a:ea typeface="Yu Gothic UI" panose="020B0500000000000000" pitchFamily="50" charset="-128"/>
              </a:rPr>
            </a:br>
            <a:r>
              <a:rPr lang="ja-JP" altLang="en-US" sz="1100" b="1">
                <a:ea typeface="Yu Gothic UI" panose="020B0500000000000000" pitchFamily="50" charset="-128"/>
              </a:rPr>
              <a:t>記録の共有・活用により、業務の効率化が行われていること。</a:t>
            </a:r>
            <a:endParaRPr lang="en-US" altLang="ja-JP" sz="1100" b="1">
              <a:ea typeface="Yu Gothic UI" panose="020B0500000000000000" pitchFamily="50" charset="-128"/>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93882"/>
            <a:ext cx="972000" cy="155867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885436"/>
            <a:ext cx="355893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会議や面談記録等の作成にかかる職員の作業負担が軽減されていること。</a:t>
            </a:r>
            <a:endParaRPr lang="en-US" altLang="ja-JP" sz="1100" b="1">
              <a:solidFill>
                <a:srgbClr val="000000"/>
              </a:solidFill>
              <a:ea typeface="Yu Gothic UI" panose="020B0500000000000000" pitchFamily="50" charset="-128"/>
            </a:endParaRPr>
          </a:p>
          <a:p>
            <a:pPr marL="171450" lvl="2" indent="-171450">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リアルタイム文字起こしにより、作業時間が短縮・効率化されていること。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6"/>
            <a:ext cx="972000" cy="82022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70800"/>
            <a:ext cx="4212000" cy="1429948"/>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本市では、多くの部局で会議の議事録作成業務があり、職員の負担になっている。</a:t>
            </a:r>
            <a:endParaRPr lang="en-US" altLang="ja-JP" sz="1100">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また、議事録だけでなく、区役所などの現場でも会話を記録する必要があることから、音声認識ツールを導入して会話内容をテキスト化し、職員の負担を大幅に軽減。</a:t>
            </a:r>
            <a:endParaRPr lang="en-US" altLang="ja-JP" sz="1100">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具体的には、音声からリアルタイムでテキストを生成する専用端末を導入し、会話の記録が必要な業務で使用する。</a:t>
            </a:r>
            <a:endParaRPr lang="ja-JP" altLang="en-US" sz="1100">
              <a:solidFill>
                <a:srgbClr val="000000"/>
              </a:solidFill>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小型の携帯端末だけで文字起こしが可能な特性を活かし、窓口や庁外の現場での面談記録等の作成の作業負担軽減と効率化を図る。</a:t>
            </a:r>
          </a:p>
          <a:p>
            <a:pPr marL="171450" lvl="2" indent="-171450">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将来的には、蓄積した会話記録を分析し、実践的なマニュアルや</a:t>
            </a:r>
            <a:r>
              <a:rPr lang="en-US" altLang="ja-JP" sz="1100">
                <a:solidFill>
                  <a:srgbClr val="000000"/>
                </a:solidFill>
                <a:latin typeface="Yu Gothic UI" panose="020B0500000000000000" pitchFamily="50" charset="-128"/>
                <a:ea typeface="Yu Gothic UI" panose="020B0500000000000000" pitchFamily="50" charset="-128"/>
              </a:rPr>
              <a:t>FAQ</a:t>
            </a:r>
            <a:r>
              <a:rPr lang="ja-JP" altLang="en-US" sz="1100">
                <a:solidFill>
                  <a:srgbClr val="000000"/>
                </a:solidFill>
                <a:latin typeface="Yu Gothic UI" panose="020B0500000000000000" pitchFamily="50" charset="-128"/>
                <a:ea typeface="Yu Gothic UI" panose="020B0500000000000000" pitchFamily="50" charset="-128"/>
              </a:rPr>
              <a:t>作成に活用する。</a:t>
            </a:r>
            <a:endParaRPr lang="en-US" altLang="ja-JP"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graphicFrame>
        <p:nvGraphicFramePr>
          <p:cNvPr id="68" name="表 16">
            <a:extLst>
              <a:ext uri="{FF2B5EF4-FFF2-40B4-BE49-F238E27FC236}">
                <a16:creationId xmlns:a16="http://schemas.microsoft.com/office/drawing/2014/main" id="{9DB68C29-91BF-08D0-9900-F5254F5033B5}"/>
              </a:ext>
            </a:extLst>
          </p:cNvPr>
          <p:cNvGraphicFramePr>
            <a:graphicFrameLocks noGrp="1"/>
          </p:cNvGraphicFramePr>
          <p:nvPr>
            <p:extLst>
              <p:ext uri="{D42A27DB-BD31-4B8C-83A1-F6EECF244321}">
                <p14:modId xmlns:p14="http://schemas.microsoft.com/office/powerpoint/2010/main" val="2537220341"/>
              </p:ext>
            </p:extLst>
          </p:nvPr>
        </p:nvGraphicFramePr>
        <p:xfrm>
          <a:off x="6098558" y="3429000"/>
          <a:ext cx="3216788" cy="923554"/>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4617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461777">
                <a:tc>
                  <a:txBody>
                    <a:bodyPr/>
                    <a:lstStyle/>
                    <a:p>
                      <a:pPr algn="ctr"/>
                      <a:r>
                        <a:rPr kumimoji="1" lang="ja-JP" altLang="en-US" sz="900" b="0">
                          <a:latin typeface="Yu Gothic UI" panose="020B0500000000000000" pitchFamily="50" charset="-128"/>
                          <a:ea typeface="Yu Gothic UI" panose="020B0500000000000000" pitchFamily="50" charset="-128"/>
                        </a:rPr>
                        <a:t>ー</a:t>
                      </a:r>
                      <a:endParaRPr kumimoji="1" lang="en-US" altLang="ja-JP" sz="900" b="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latin typeface="Yu Gothic UI" panose="020B0500000000000000" pitchFamily="50" charset="-128"/>
                          <a:ea typeface="Yu Gothic UI" panose="020B0500000000000000" pitchFamily="50" charset="-128"/>
                        </a:rPr>
                        <a:t>72</a:t>
                      </a:r>
                      <a:r>
                        <a:rPr kumimoji="1" lang="ja-JP" altLang="en-US" sz="900" b="0">
                          <a:latin typeface="Yu Gothic UI" panose="020B0500000000000000" pitchFamily="50" charset="-128"/>
                          <a:ea typeface="Yu Gothic UI" panose="020B0500000000000000" pitchFamily="50" charset="-128"/>
                        </a:rPr>
                        <a:t>時間</a:t>
                      </a:r>
                      <a:r>
                        <a:rPr kumimoji="1" lang="en-US" altLang="ja-JP" sz="900" b="0">
                          <a:latin typeface="Yu Gothic UI" panose="020B0500000000000000" pitchFamily="50" charset="-128"/>
                          <a:ea typeface="Yu Gothic UI" panose="020B0500000000000000" pitchFamily="50" charset="-128"/>
                        </a:rPr>
                        <a:t>/</a:t>
                      </a:r>
                      <a:r>
                        <a:rPr kumimoji="1" lang="ja-JP" altLang="en-US" sz="900" b="0">
                          <a:latin typeface="Yu Gothic UI" panose="020B0500000000000000" pitchFamily="50" charset="-128"/>
                          <a:ea typeface="Yu Gothic UI" panose="020B0500000000000000" pitchFamily="50" charset="-128"/>
                        </a:rPr>
                        <a:t>月</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latin typeface="Yu Gothic UI" panose="020B0500000000000000" pitchFamily="50" charset="-128"/>
                          <a:ea typeface="Yu Gothic UI" panose="020B0500000000000000" pitchFamily="50" charset="-128"/>
                        </a:rPr>
                        <a:t>72</a:t>
                      </a:r>
                      <a:r>
                        <a:rPr kumimoji="1" lang="ja-JP" altLang="en-US" sz="900" b="0">
                          <a:latin typeface="Yu Gothic UI" panose="020B0500000000000000" pitchFamily="50" charset="-128"/>
                          <a:ea typeface="Yu Gothic UI" panose="020B0500000000000000" pitchFamily="50" charset="-128"/>
                        </a:rPr>
                        <a:t>時間</a:t>
                      </a:r>
                      <a:r>
                        <a:rPr kumimoji="1" lang="en-US" altLang="ja-JP" sz="900" b="0">
                          <a:latin typeface="Yu Gothic UI" panose="020B0500000000000000" pitchFamily="50" charset="-128"/>
                          <a:ea typeface="Yu Gothic UI" panose="020B0500000000000000" pitchFamily="50" charset="-128"/>
                        </a:rPr>
                        <a:t>/</a:t>
                      </a:r>
                      <a:r>
                        <a:rPr kumimoji="1" lang="ja-JP" altLang="en-US" sz="900" b="0">
                          <a:latin typeface="Yu Gothic UI" panose="020B0500000000000000" pitchFamily="50" charset="-128"/>
                          <a:ea typeface="Yu Gothic UI" panose="020B0500000000000000" pitchFamily="50" charset="-128"/>
                        </a:rPr>
                        <a:t>月</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latin typeface="Yu Gothic UI" panose="020B0500000000000000" pitchFamily="50" charset="-128"/>
                          <a:ea typeface="Yu Gothic UI" panose="020B0500000000000000" pitchFamily="50" charset="-128"/>
                        </a:rPr>
                        <a:t>72</a:t>
                      </a:r>
                      <a:r>
                        <a:rPr kumimoji="1" lang="ja-JP" altLang="en-US" sz="900" b="0" dirty="0">
                          <a:latin typeface="Yu Gothic UI" panose="020B0500000000000000" pitchFamily="50" charset="-128"/>
                          <a:ea typeface="Yu Gothic UI" panose="020B0500000000000000" pitchFamily="50" charset="-128"/>
                        </a:rPr>
                        <a:t>時間</a:t>
                      </a:r>
                      <a:r>
                        <a:rPr kumimoji="1" lang="en-US" altLang="ja-JP" sz="900" b="0" dirty="0">
                          <a:latin typeface="Yu Gothic UI" panose="020B0500000000000000" pitchFamily="50" charset="-128"/>
                          <a:ea typeface="Yu Gothic UI" panose="020B0500000000000000" pitchFamily="50" charset="-128"/>
                        </a:rPr>
                        <a:t>/</a:t>
                      </a:r>
                      <a:r>
                        <a:rPr kumimoji="1" lang="ja-JP" altLang="en-US" sz="900" b="0" dirty="0">
                          <a:latin typeface="Yu Gothic UI" panose="020B0500000000000000" pitchFamily="50" charset="-128"/>
                          <a:ea typeface="Yu Gothic UI" panose="020B0500000000000000" pitchFamily="50" charset="-128"/>
                        </a:rPr>
                        <a:t>月</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69" name="テキスト ボックス 68">
            <a:extLst>
              <a:ext uri="{FF2B5EF4-FFF2-40B4-BE49-F238E27FC236}">
                <a16:creationId xmlns:a16="http://schemas.microsoft.com/office/drawing/2014/main" id="{4E2CA566-D794-C915-D83A-17D7DF8FD0CF}"/>
              </a:ext>
            </a:extLst>
          </p:cNvPr>
          <p:cNvSpPr txBox="1"/>
          <p:nvPr/>
        </p:nvSpPr>
        <p:spPr>
          <a:xfrm>
            <a:off x="5897565" y="2571951"/>
            <a:ext cx="4003949" cy="120674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機器を利用することで削減する職員の作業時間</a:t>
            </a:r>
            <a:endParaRPr lang="en-US" altLang="ja-JP" sz="1100" b="1">
              <a:solidFill>
                <a:srgbClr val="000000"/>
              </a:solidFill>
              <a:ea typeface="Yu Gothic UI" panose="020B0500000000000000" pitchFamily="50" charset="-128"/>
            </a:endParaRPr>
          </a:p>
          <a:p>
            <a:pPr marL="0" lvl="2">
              <a:spcAft>
                <a:spcPts val="600"/>
              </a:spcAft>
              <a:tabLst>
                <a:tab pos="361950" algn="l"/>
              </a:tabLst>
              <a:defRPr/>
            </a:pPr>
            <a:r>
              <a:rPr lang="ja-JP" altLang="en-US" sz="1100" b="1">
                <a:solidFill>
                  <a:srgbClr val="000000"/>
                </a:solidFill>
                <a:ea typeface="Yu Gothic UI" panose="020B0500000000000000" pitchFamily="50" charset="-128"/>
              </a:rPr>
              <a:t>     </a:t>
            </a:r>
            <a:r>
              <a:rPr lang="ja-JP" altLang="en-US" sz="1100" b="1">
                <a:ea typeface="Yu Gothic UI" panose="020B0500000000000000" pitchFamily="50" charset="-128"/>
              </a:rPr>
              <a:t>機器</a:t>
            </a:r>
            <a:r>
              <a:rPr lang="en-US" altLang="ja-JP" sz="1100" b="1">
                <a:latin typeface="+mn-ea"/>
              </a:rPr>
              <a:t>1</a:t>
            </a:r>
            <a:r>
              <a:rPr lang="ja-JP" altLang="en-US" sz="1100" b="1">
                <a:ea typeface="Yu Gothic UI" panose="020B0500000000000000" pitchFamily="50" charset="-128"/>
              </a:rPr>
              <a:t>台あたり月</a:t>
            </a:r>
            <a:r>
              <a:rPr lang="en-US" altLang="ja-JP" sz="1100" b="1">
                <a:latin typeface="+mn-ea"/>
              </a:rPr>
              <a:t>72</a:t>
            </a:r>
            <a:r>
              <a:rPr lang="ja-JP" altLang="en-US" sz="1100" b="1">
                <a:ea typeface="Yu Gothic UI" panose="020B0500000000000000" pitchFamily="50" charset="-128"/>
              </a:rPr>
              <a:t>時間の削減</a:t>
            </a:r>
            <a:endParaRPr lang="en-US" altLang="ja-JP" sz="1100" b="1">
              <a:ea typeface="Yu Gothic UI" panose="020B0500000000000000" pitchFamily="50" charset="-128"/>
            </a:endParaRPr>
          </a:p>
          <a:p>
            <a:pPr marL="0" lvl="2">
              <a:spcAft>
                <a:spcPts val="600"/>
              </a:spcAft>
              <a:tabLst>
                <a:tab pos="361950" algn="l"/>
              </a:tabLst>
              <a:defRPr/>
            </a:pPr>
            <a:r>
              <a:rPr lang="ja-JP" altLang="en-US" sz="1100">
                <a:solidFill>
                  <a:srgbClr val="000000"/>
                </a:solidFill>
                <a:ea typeface="Yu Gothic UI" panose="020B0500000000000000" pitchFamily="50" charset="-128"/>
              </a:rPr>
              <a:t>　</a:t>
            </a:r>
            <a:endParaRPr lang="en-US" altLang="ja-JP" sz="1100" b="1">
              <a:solidFill>
                <a:srgbClr val="000000"/>
              </a:solidFill>
              <a:ea typeface="Yu Gothic UI" panose="020B0500000000000000" pitchFamily="50" charset="-128"/>
            </a:endParaRPr>
          </a:p>
        </p:txBody>
      </p:sp>
      <p:pic>
        <p:nvPicPr>
          <p:cNvPr id="55" name="図 54">
            <a:extLst>
              <a:ext uri="{FF2B5EF4-FFF2-40B4-BE49-F238E27FC236}">
                <a16:creationId xmlns:a16="http://schemas.microsoft.com/office/drawing/2014/main" id="{5846296A-6972-538D-457A-4B6DA0FCD7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262" y="3826262"/>
            <a:ext cx="4148433" cy="1334870"/>
          </a:xfrm>
          <a:prstGeom prst="rect">
            <a:avLst/>
          </a:prstGeom>
        </p:spPr>
      </p:pic>
      <p:sp>
        <p:nvSpPr>
          <p:cNvPr id="56" name="ホームベース 30">
            <a:extLst>
              <a:ext uri="{FF2B5EF4-FFF2-40B4-BE49-F238E27FC236}">
                <a16:creationId xmlns:a16="http://schemas.microsoft.com/office/drawing/2014/main" id="{66E830F0-AB3E-AE3A-3BE8-CC0E53077084}"/>
              </a:ext>
            </a:extLst>
          </p:cNvPr>
          <p:cNvSpPr/>
          <p:nvPr/>
        </p:nvSpPr>
        <p:spPr>
          <a:xfrm>
            <a:off x="7181851" y="5131549"/>
            <a:ext cx="2034274" cy="52956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en-US" altLang="ja-JP" sz="900">
                <a:solidFill>
                  <a:srgbClr val="000000"/>
                </a:solidFill>
                <a:latin typeface="Yu Gothic UI" panose="020B0500000000000000" pitchFamily="50" charset="-128"/>
                <a:ea typeface="Yu Gothic UI" panose="020B0500000000000000" pitchFamily="50" charset="-128"/>
              </a:rPr>
              <a:t>AI</a:t>
            </a:r>
            <a:r>
              <a:rPr kumimoji="1" lang="ja-JP" altLang="en-US" sz="900">
                <a:solidFill>
                  <a:srgbClr val="000000"/>
                </a:solidFill>
                <a:latin typeface="Yu Gothic UI" panose="020B0500000000000000" pitchFamily="50" charset="-128"/>
                <a:ea typeface="Yu Gothic UI" panose="020B0500000000000000" pitchFamily="50" charset="-128"/>
              </a:rPr>
              <a:t>による相談内容の分析</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相談業務の変革</a:t>
            </a:r>
          </a:p>
        </p:txBody>
      </p:sp>
      <p:pic>
        <p:nvPicPr>
          <p:cNvPr id="60" name="図 59">
            <a:extLst>
              <a:ext uri="{FF2B5EF4-FFF2-40B4-BE49-F238E27FC236}">
                <a16:creationId xmlns:a16="http://schemas.microsoft.com/office/drawing/2014/main" id="{F4894B72-87D9-6EB9-3843-3C6ACDB243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7400" y="5147097"/>
            <a:ext cx="2419220" cy="1429948"/>
          </a:xfrm>
          <a:prstGeom prst="rect">
            <a:avLst/>
          </a:prstGeom>
        </p:spPr>
      </p:pic>
      <p:sp>
        <p:nvSpPr>
          <p:cNvPr id="2" name="正方形/長方形 15">
            <a:extLst>
              <a:ext uri="{FF2B5EF4-FFF2-40B4-BE49-F238E27FC236}">
                <a16:creationId xmlns:a16="http://schemas.microsoft.com/office/drawing/2014/main" id="{EC789674-A39B-45CB-35E2-37DA16B93C2B}"/>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行政</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5" name="表 4">
            <a:extLst>
              <a:ext uri="{FF2B5EF4-FFF2-40B4-BE49-F238E27FC236}">
                <a16:creationId xmlns:a16="http://schemas.microsoft.com/office/drawing/2014/main" id="{7F882387-9E70-ACAA-2C3E-BC18C1154AF4}"/>
              </a:ext>
            </a:extLst>
          </p:cNvPr>
          <p:cNvGraphicFramePr>
            <a:graphicFrameLocks noGrp="1"/>
          </p:cNvGraphicFramePr>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2185396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1" y="1296000"/>
            <a:ext cx="3508461" cy="667154"/>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48" lvl="2" indent="-171448">
              <a:spcAft>
                <a:spcPts val="600"/>
              </a:spcAft>
              <a:buFont typeface="Arial" panose="020B0604020202020204" pitchFamily="34" charset="0"/>
              <a:buChar char="•"/>
              <a:tabLst>
                <a:tab pos="361948" algn="l"/>
              </a:tabLst>
              <a:defRPr/>
            </a:pPr>
            <a:endParaRPr lang="ja-JP" altLang="en-US" sz="1100" b="1">
              <a:solidFill>
                <a:srgbClr val="000000"/>
              </a:solidFill>
              <a:ea typeface="Yu Gothic UI" panose="020B0500000000000000" pitchFamily="50" charset="-128"/>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9"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1" rIns="72001" bIns="72001"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1"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1" y="2496532"/>
            <a:ext cx="972000" cy="163294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2" y="1951889"/>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48" lvl="2" indent="-171448">
              <a:spcAft>
                <a:spcPts val="600"/>
              </a:spcAft>
              <a:buFont typeface="Arial" panose="020B0604020202020204" pitchFamily="34" charset="0"/>
              <a:buChar char="•"/>
              <a:tabLst>
                <a:tab pos="361948" algn="l"/>
              </a:tabLst>
              <a:defRPr/>
            </a:pPr>
            <a:endParaRPr lang="ja-JP" altLang="en-US" sz="1100" b="1">
              <a:solidFill>
                <a:srgbClr val="000000"/>
              </a:solidFill>
              <a:ea typeface="Yu Gothic UI" panose="020B0500000000000000" pitchFamily="50" charset="-128"/>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1" y="1943938"/>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1" y="1289641"/>
            <a:ext cx="4166484" cy="3747710"/>
          </a:xfrm>
          <a:prstGeom prst="rect">
            <a:avLst/>
          </a:prstGeom>
          <a:noFill/>
          <a:ln w="9525" cap="flat" cmpd="sng" algn="ctr">
            <a:noFill/>
            <a:prstDash val="solid"/>
          </a:ln>
          <a:effectLst/>
        </p:spPr>
        <p:txBody>
          <a:bodyPr lIns="36000" tIns="36000" rIns="36000" bIns="36000" rtlCol="0" anchor="t">
            <a:noAutofit/>
          </a:bodyPr>
          <a:lstStyle/>
          <a:p>
            <a:pPr marL="171448" lvl="2" indent="-171448">
              <a:spcAft>
                <a:spcPts val="600"/>
              </a:spcAft>
              <a:buFont typeface="Arial" panose="020B0604020202020204" pitchFamily="34" charset="0"/>
              <a:buChar char="•"/>
              <a:tabLst>
                <a:tab pos="361948"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10"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1" rIns="72001" bIns="72001"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54595" y="5430072"/>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7"/>
              </a:spcAft>
              <a:tabLst>
                <a:tab pos="294082"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3467376"/>
            <a:ext cx="1365876" cy="185219"/>
            <a:chOff x="537935" y="7724278"/>
            <a:chExt cx="1365876" cy="185219"/>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1" rIns="72001" bIns="72001"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1"/>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7015"/>
            <a:ext cx="3416615"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48" lvl="2" indent="-171448">
              <a:spcAft>
                <a:spcPts val="600"/>
              </a:spcAft>
              <a:buFont typeface="Arial" panose="020B0604020202020204" pitchFamily="34" charset="0"/>
              <a:buChar char="•"/>
              <a:tabLst>
                <a:tab pos="361948" algn="l"/>
              </a:tabLst>
              <a:defRPr/>
            </a:pPr>
            <a:endParaRPr lang="ja-JP" altLang="en-US" sz="1100" b="1">
              <a:solidFill>
                <a:srgbClr val="000000"/>
              </a:solidFill>
              <a:ea typeface="Yu Gothic UI" panose="020B0500000000000000" pitchFamily="50" charset="-128"/>
            </a:endParaRPr>
          </a:p>
        </p:txBody>
      </p:sp>
      <p:sp>
        <p:nvSpPr>
          <p:cNvPr id="69" name="テキスト ボックス 68">
            <a:extLst>
              <a:ext uri="{FF2B5EF4-FFF2-40B4-BE49-F238E27FC236}">
                <a16:creationId xmlns:a16="http://schemas.microsoft.com/office/drawing/2014/main" id="{4E2CA566-D794-C915-D83A-17D7DF8FD0CF}"/>
              </a:ext>
            </a:extLst>
          </p:cNvPr>
          <p:cNvSpPr txBox="1"/>
          <p:nvPr/>
        </p:nvSpPr>
        <p:spPr>
          <a:xfrm>
            <a:off x="5969898" y="3405347"/>
            <a:ext cx="3416615"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48" lvl="2" indent="-171448">
              <a:spcAft>
                <a:spcPts val="600"/>
              </a:spcAft>
              <a:buFont typeface="Arial" panose="020B0604020202020204" pitchFamily="34" charset="0"/>
              <a:buChar char="•"/>
              <a:tabLst>
                <a:tab pos="361948" algn="l"/>
              </a:tabLst>
              <a:defRPr/>
            </a:pPr>
            <a:endParaRPr lang="ja-JP" altLang="en-US" sz="1100" b="1">
              <a:solidFill>
                <a:srgbClr val="000000"/>
              </a:solidFill>
              <a:ea typeface="Yu Gothic UI" panose="020B0500000000000000" pitchFamily="50" charset="-128"/>
            </a:endParaRPr>
          </a:p>
        </p:txBody>
      </p:sp>
      <p:sp>
        <p:nvSpPr>
          <p:cNvPr id="18" name="テキスト ボックス 17">
            <a:extLst>
              <a:ext uri="{FF2B5EF4-FFF2-40B4-BE49-F238E27FC236}">
                <a16:creationId xmlns:a16="http://schemas.microsoft.com/office/drawing/2014/main" id="{AEC1AB1F-7D2D-6FD2-6BA7-C5F7085871F9}"/>
              </a:ext>
            </a:extLst>
          </p:cNvPr>
          <p:cNvSpPr txBox="1"/>
          <p:nvPr/>
        </p:nvSpPr>
        <p:spPr>
          <a:xfrm>
            <a:off x="8412836" y="3862113"/>
            <a:ext cx="1055872"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spcAft>
                <a:spcPts val="600"/>
              </a:spcAft>
              <a:tabLst>
                <a:tab pos="361948" algn="l"/>
              </a:tabLst>
              <a:defRPr/>
            </a:pPr>
            <a:r>
              <a:rPr lang="ja-JP" altLang="en-US" sz="600">
                <a:solidFill>
                  <a:srgbClr val="000000"/>
                </a:solidFill>
                <a:ea typeface="Yu Gothic UI" panose="020B0500000000000000" pitchFamily="50" charset="-128"/>
              </a:rPr>
              <a:t>（）内は当初設定数値</a:t>
            </a:r>
          </a:p>
        </p:txBody>
      </p:sp>
      <p:sp>
        <p:nvSpPr>
          <p:cNvPr id="5" name="テキスト ボックス 4">
            <a:extLst>
              <a:ext uri="{FF2B5EF4-FFF2-40B4-BE49-F238E27FC236}">
                <a16:creationId xmlns:a16="http://schemas.microsoft.com/office/drawing/2014/main" id="{9B4E22EE-E80E-5CA0-5E9F-8C33CA8A2F48}"/>
              </a:ext>
            </a:extLst>
          </p:cNvPr>
          <p:cNvSpPr txBox="1"/>
          <p:nvPr/>
        </p:nvSpPr>
        <p:spPr>
          <a:xfrm>
            <a:off x="446400" y="136800"/>
            <a:ext cx="4921859" cy="707886"/>
          </a:xfrm>
          <a:prstGeom prst="rect">
            <a:avLst/>
          </a:prstGeom>
          <a:noFill/>
        </p:spPr>
        <p:txBody>
          <a:bodyPr wrap="square" lIns="0">
            <a:spAutoFit/>
          </a:bodyPr>
          <a:lstStyle/>
          <a:p>
            <a:pPr lvl="0" fontAlgn="base">
              <a:spcBef>
                <a:spcPct val="0"/>
              </a:spcBef>
              <a:spcAft>
                <a:spcPct val="0"/>
              </a:spcAft>
              <a:defRPr/>
            </a:pPr>
            <a:r>
              <a:rPr lang="en-US" altLang="ja-JP" sz="2000" b="1">
                <a:solidFill>
                  <a:srgbClr val="AF1932"/>
                </a:solidFill>
                <a:latin typeface="+mn-ea"/>
              </a:rPr>
              <a:t>AI</a:t>
            </a:r>
            <a:r>
              <a:rPr lang="ja-JP" altLang="en-US" sz="2000" b="1">
                <a:solidFill>
                  <a:srgbClr val="AF1932"/>
                </a:solidFill>
                <a:ea typeface="Yu Gothic UI" panose="020B0500000000000000" pitchFamily="50" charset="-128"/>
              </a:rPr>
              <a:t>を活用したファイル検索機能によるサービス</a:t>
            </a:r>
            <a:br>
              <a:rPr lang="en-US" altLang="ja-JP" sz="2000" b="1">
                <a:solidFill>
                  <a:srgbClr val="AF1932"/>
                </a:solidFill>
                <a:ea typeface="Yu Gothic UI" panose="020B0500000000000000" pitchFamily="50" charset="-128"/>
              </a:rPr>
            </a:br>
            <a:r>
              <a:rPr lang="ja-JP" altLang="en-US" sz="2000" b="1">
                <a:solidFill>
                  <a:srgbClr val="AF1932"/>
                </a:solidFill>
                <a:ea typeface="Yu Gothic UI" panose="020B0500000000000000" pitchFamily="50" charset="-128"/>
              </a:rPr>
              <a:t>向上と業務効率化</a:t>
            </a:r>
          </a:p>
        </p:txBody>
      </p:sp>
      <p:sp>
        <p:nvSpPr>
          <p:cNvPr id="6" name="正方形/長方形 5">
            <a:extLst>
              <a:ext uri="{FF2B5EF4-FFF2-40B4-BE49-F238E27FC236}">
                <a16:creationId xmlns:a16="http://schemas.microsoft.com/office/drawing/2014/main" id="{03293D31-665B-0C1C-5E91-997102B691A6}"/>
              </a:ext>
            </a:extLst>
          </p:cNvPr>
          <p:cNvSpPr/>
          <p:nvPr/>
        </p:nvSpPr>
        <p:spPr>
          <a:xfrm>
            <a:off x="446400" y="1270800"/>
            <a:ext cx="4212000" cy="1777657"/>
          </a:xfrm>
          <a:prstGeom prst="rect">
            <a:avLst/>
          </a:prstGeom>
          <a:noFill/>
          <a:ln w="9525" cap="flat" cmpd="sng" algn="ctr">
            <a:noFill/>
            <a:prstDash val="solid"/>
          </a:ln>
          <a:effectLst/>
        </p:spPr>
        <p:txBody>
          <a:bodyPr wrap="square" lIns="36000" tIns="36000" rIns="36000" bIns="36000" rtlCol="0" anchor="t">
            <a:spAutoFit/>
          </a:bodyPr>
          <a:lstStyle/>
          <a:p>
            <a:pPr marL="185714" lvl="2" indent="-185714">
              <a:lnSpc>
                <a:spcPts val="1517"/>
              </a:lnSpc>
              <a:spcAft>
                <a:spcPts val="650"/>
              </a:spcAft>
              <a:buFont typeface="Arial" panose="020B0604020202020204" pitchFamily="34" charset="0"/>
              <a:buChar char="•"/>
              <a:tabLst>
                <a:tab pos="392066" algn="l"/>
              </a:tabLst>
              <a:defRPr/>
            </a:pPr>
            <a:r>
              <a:rPr lang="ja-JP" altLang="en-US" sz="1100">
                <a:latin typeface="Yu Gothic UI" panose="020B0500000000000000" pitchFamily="50" charset="-128"/>
                <a:ea typeface="Yu Gothic UI" panose="020B0500000000000000" pitchFamily="50" charset="-128"/>
              </a:rPr>
              <a:t>職員業務に</a:t>
            </a:r>
            <a:r>
              <a:rPr lang="en-US" altLang="ja-JP" sz="1100">
                <a:latin typeface="Yu Gothic UI" panose="020B0500000000000000" pitchFamily="50" charset="-128"/>
                <a:ea typeface="Yu Gothic UI" panose="020B0500000000000000" pitchFamily="50" charset="-128"/>
              </a:rPr>
              <a:t>AI</a:t>
            </a:r>
            <a:r>
              <a:rPr lang="ja-JP" altLang="en-US" sz="1100">
                <a:latin typeface="Yu Gothic UI" panose="020B0500000000000000" pitchFamily="50" charset="-128"/>
                <a:ea typeface="Yu Gothic UI" panose="020B0500000000000000" pitchFamily="50" charset="-128"/>
              </a:rPr>
              <a:t>やデジタル技術を活用し、大容量のデータから迅速に目的のフォルダやファイルを検索する機能を導入することで、経験や記憶に依存せずに一貫した業務レベルを維持し、行政サービスの品質向上と業務効率・労働生産性の向上を実現する。</a:t>
            </a:r>
            <a:endParaRPr lang="en-US" altLang="ja-JP" sz="1100">
              <a:latin typeface="Yu Gothic UI" panose="020B0500000000000000" pitchFamily="50" charset="-128"/>
              <a:ea typeface="Yu Gothic UI" panose="020B0500000000000000" pitchFamily="50" charset="-128"/>
            </a:endParaRPr>
          </a:p>
          <a:p>
            <a:pPr marL="185714" lvl="2" indent="-185714">
              <a:lnSpc>
                <a:spcPts val="1517"/>
              </a:lnSpc>
              <a:spcAft>
                <a:spcPts val="650"/>
              </a:spcAft>
              <a:buFont typeface="Arial" panose="020B0604020202020204" pitchFamily="34" charset="0"/>
              <a:buChar char="•"/>
              <a:tabLst>
                <a:tab pos="392066" algn="l"/>
              </a:tabLst>
              <a:defRPr/>
            </a:pPr>
            <a:r>
              <a:rPr lang="ja-JP" altLang="en-US" sz="1100">
                <a:latin typeface="Yu Gothic UI" panose="020B0500000000000000" pitchFamily="50" charset="-128"/>
                <a:ea typeface="Yu Gothic UI" panose="020B0500000000000000" pitchFamily="50" charset="-128"/>
              </a:rPr>
              <a:t>これにより、将来的な労働力不足や文書データの増加にも対応でき、職員が専門的な業務に集中できる環境をめざす。</a:t>
            </a:r>
            <a:endParaRPr lang="en-US" altLang="ja-JP" sz="1100">
              <a:latin typeface="Yu Gothic UI" panose="020B0500000000000000" pitchFamily="50" charset="-128"/>
              <a:ea typeface="Yu Gothic UI" panose="020B0500000000000000" pitchFamily="50" charset="-128"/>
            </a:endParaRPr>
          </a:p>
          <a:p>
            <a:pPr marL="185714" lvl="2" indent="-185714">
              <a:lnSpc>
                <a:spcPts val="1517"/>
              </a:lnSpc>
              <a:spcAft>
                <a:spcPts val="650"/>
              </a:spcAft>
              <a:buFont typeface="Arial" panose="020B0604020202020204" pitchFamily="34" charset="0"/>
              <a:buChar char="•"/>
              <a:tabLst>
                <a:tab pos="392066" algn="l"/>
              </a:tabLst>
              <a:defRPr/>
            </a:pPr>
            <a:r>
              <a:rPr lang="en-US" altLang="ja-JP" sz="1100">
                <a:latin typeface="Yu Gothic UI" panose="020B0500000000000000" pitchFamily="50" charset="-128"/>
                <a:ea typeface="Yu Gothic UI" panose="020B0500000000000000" pitchFamily="50" charset="-128"/>
              </a:rPr>
              <a:t>2020</a:t>
            </a:r>
            <a:r>
              <a:rPr lang="ja-JP" altLang="en-US" sz="1100">
                <a:latin typeface="Yu Gothic UI" panose="020B0500000000000000" pitchFamily="50" charset="-128"/>
                <a:ea typeface="Yu Gothic UI" panose="020B0500000000000000" pitchFamily="50" charset="-128"/>
              </a:rPr>
              <a:t>年度の実証では、業務品質の向上と処理時間の短縮が見受けられたため、全職員が利用できる環境を構築する。</a:t>
            </a:r>
          </a:p>
        </p:txBody>
      </p:sp>
      <p:sp>
        <p:nvSpPr>
          <p:cNvPr id="11" name="テキスト ボックス 10">
            <a:extLst>
              <a:ext uri="{FF2B5EF4-FFF2-40B4-BE49-F238E27FC236}">
                <a16:creationId xmlns:a16="http://schemas.microsoft.com/office/drawing/2014/main" id="{CDDC255B-9487-163F-B3DE-A19AFC512FD9}"/>
              </a:ext>
            </a:extLst>
          </p:cNvPr>
          <p:cNvSpPr txBox="1"/>
          <p:nvPr/>
        </p:nvSpPr>
        <p:spPr>
          <a:xfrm>
            <a:off x="446400" y="3717000"/>
            <a:ext cx="4212000" cy="430887"/>
          </a:xfrm>
          <a:prstGeom prst="rect">
            <a:avLst/>
          </a:prstGeom>
          <a:noFill/>
        </p:spPr>
        <p:txBody>
          <a:bodyPr wrap="square">
            <a:spAutoFit/>
          </a:bodyPr>
          <a:lstStyle/>
          <a:p>
            <a:pPr marL="171450" lvl="2" indent="-171450" algn="just">
              <a:spcAft>
                <a:spcPts val="650"/>
              </a:spcAft>
              <a:buFont typeface="Arial" panose="020B0604020202020204" pitchFamily="34" charset="0"/>
              <a:buChar char="•"/>
              <a:tabLst>
                <a:tab pos="392066" algn="l"/>
              </a:tabLst>
              <a:defRPr/>
            </a:pPr>
            <a:r>
              <a:rPr lang="ja-JP" altLang="en-US" sz="1100">
                <a:latin typeface="Yu Gothic UI" panose="020B0500000000000000" pitchFamily="50" charset="-128"/>
                <a:ea typeface="Yu Gothic UI" panose="020B0500000000000000" pitchFamily="50" charset="-128"/>
              </a:rPr>
              <a:t>デジタル統括室や一部の部局でシステムの利用検証を実施し、全庁リリースに向けて庁内情報コミュニケーション基盤の環境構築を開始</a:t>
            </a:r>
            <a:endParaRPr lang="en-US" altLang="ja-JP" sz="1100" strike="sngStrike">
              <a:latin typeface="Yu Gothic UI" panose="020B0500000000000000" pitchFamily="50" charset="-128"/>
              <a:ea typeface="Yu Gothic UI" panose="020B0500000000000000" pitchFamily="50" charset="-128"/>
            </a:endParaRPr>
          </a:p>
        </p:txBody>
      </p:sp>
      <p:grpSp>
        <p:nvGrpSpPr>
          <p:cNvPr id="12" name="グループ化 11">
            <a:extLst>
              <a:ext uri="{FF2B5EF4-FFF2-40B4-BE49-F238E27FC236}">
                <a16:creationId xmlns:a16="http://schemas.microsoft.com/office/drawing/2014/main" id="{E6246F11-696C-B62F-16CE-5B5A65B7A2D3}"/>
              </a:ext>
            </a:extLst>
          </p:cNvPr>
          <p:cNvGrpSpPr/>
          <p:nvPr/>
        </p:nvGrpSpPr>
        <p:grpSpPr>
          <a:xfrm>
            <a:off x="866075" y="4077000"/>
            <a:ext cx="3357400" cy="2273596"/>
            <a:chOff x="1849148" y="3904761"/>
            <a:chExt cx="3710612" cy="2859435"/>
          </a:xfrm>
        </p:grpSpPr>
        <p:pic>
          <p:nvPicPr>
            <p:cNvPr id="26" name="図 25">
              <a:extLst>
                <a:ext uri="{FF2B5EF4-FFF2-40B4-BE49-F238E27FC236}">
                  <a16:creationId xmlns:a16="http://schemas.microsoft.com/office/drawing/2014/main" id="{A4048862-8F2D-8486-1D18-EE75C0033F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49148" y="5146986"/>
              <a:ext cx="1097058" cy="1024378"/>
            </a:xfrm>
            <a:prstGeom prst="rect">
              <a:avLst/>
            </a:prstGeom>
          </p:spPr>
        </p:pic>
        <p:pic>
          <p:nvPicPr>
            <p:cNvPr id="28" name="図 27">
              <a:extLst>
                <a:ext uri="{FF2B5EF4-FFF2-40B4-BE49-F238E27FC236}">
                  <a16:creationId xmlns:a16="http://schemas.microsoft.com/office/drawing/2014/main" id="{CD450205-4E1E-7882-FE4C-7136424C4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5245" y="4830823"/>
              <a:ext cx="909490" cy="909490"/>
            </a:xfrm>
            <a:prstGeom prst="rect">
              <a:avLst/>
            </a:prstGeom>
          </p:spPr>
        </p:pic>
        <p:pic>
          <p:nvPicPr>
            <p:cNvPr id="29" name="図 28">
              <a:extLst>
                <a:ext uri="{FF2B5EF4-FFF2-40B4-BE49-F238E27FC236}">
                  <a16:creationId xmlns:a16="http://schemas.microsoft.com/office/drawing/2014/main" id="{8A8CD8C4-6800-FFD7-BFD8-DED27CF9F9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8895" y="3904761"/>
              <a:ext cx="1482888" cy="1433648"/>
            </a:xfrm>
            <a:prstGeom prst="rect">
              <a:avLst/>
            </a:prstGeom>
          </p:spPr>
        </p:pic>
        <p:sp>
          <p:nvSpPr>
            <p:cNvPr id="37" name="稲妻 36">
              <a:extLst>
                <a:ext uri="{FF2B5EF4-FFF2-40B4-BE49-F238E27FC236}">
                  <a16:creationId xmlns:a16="http://schemas.microsoft.com/office/drawing/2014/main" id="{DF454C7A-16E6-CA4E-0ECB-E9D5586E9A3D}"/>
                </a:ext>
              </a:extLst>
            </p:cNvPr>
            <p:cNvSpPr/>
            <p:nvPr/>
          </p:nvSpPr>
          <p:spPr>
            <a:xfrm rot="5942317">
              <a:off x="3299181" y="4658098"/>
              <a:ext cx="657051" cy="659258"/>
            </a:xfrm>
            <a:prstGeom prst="lightningBolt">
              <a:avLst/>
            </a:prstGeom>
            <a:solidFill>
              <a:srgbClr val="F1E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tx1"/>
                </a:solidFill>
              </a:endParaRPr>
            </a:p>
          </p:txBody>
        </p:sp>
        <p:sp>
          <p:nvSpPr>
            <p:cNvPr id="38" name="テキスト ボックス 37">
              <a:extLst>
                <a:ext uri="{FF2B5EF4-FFF2-40B4-BE49-F238E27FC236}">
                  <a16:creationId xmlns:a16="http://schemas.microsoft.com/office/drawing/2014/main" id="{46225B7E-905B-2A15-8E60-9F9829DD72B4}"/>
                </a:ext>
              </a:extLst>
            </p:cNvPr>
            <p:cNvSpPr txBox="1"/>
            <p:nvPr/>
          </p:nvSpPr>
          <p:spPr>
            <a:xfrm>
              <a:off x="3084547" y="5955921"/>
              <a:ext cx="2475213" cy="808275"/>
            </a:xfrm>
            <a:prstGeom prst="rect">
              <a:avLst/>
            </a:prstGeom>
            <a:noFill/>
          </p:spPr>
          <p:txBody>
            <a:bodyPr wrap="square" lIns="0">
              <a:spAutoFit/>
            </a:bodyPr>
            <a:lstStyle/>
            <a:p>
              <a:pPr lvl="0" fontAlgn="base">
                <a:spcBef>
                  <a:spcPct val="0"/>
                </a:spcBef>
                <a:spcAft>
                  <a:spcPct val="0"/>
                </a:spcAft>
                <a:defRPr/>
              </a:pPr>
              <a:r>
                <a:rPr kumimoji="1" lang="ja-JP" altLang="en-US" sz="1192" b="1" kern="0">
                  <a:latin typeface="Yu Gothic UI" panose="020B0500000000000000" pitchFamily="50" charset="-128"/>
                  <a:ea typeface="Yu Gothic UI" panose="020B0500000000000000" pitchFamily="50" charset="-128"/>
                </a:rPr>
                <a:t>ファイルサーバ等の大容量なデータの中から目的のフォルダ・ファイルを高速に検索</a:t>
              </a:r>
              <a:endParaRPr kumimoji="1" lang="en-US" altLang="ja-JP" sz="1192" b="1" kern="0">
                <a:latin typeface="Yu Gothic UI" panose="020B0500000000000000" pitchFamily="50" charset="-128"/>
                <a:ea typeface="Yu Gothic UI" panose="020B0500000000000000" pitchFamily="50" charset="-128"/>
              </a:endParaRPr>
            </a:p>
          </p:txBody>
        </p:sp>
      </p:grpSp>
      <p:graphicFrame>
        <p:nvGraphicFramePr>
          <p:cNvPr id="39" name="表 16">
            <a:extLst>
              <a:ext uri="{FF2B5EF4-FFF2-40B4-BE49-F238E27FC236}">
                <a16:creationId xmlns:a16="http://schemas.microsoft.com/office/drawing/2014/main" id="{60A9F6E4-BEC9-0263-5C3C-4DA8EBDA4A2D}"/>
              </a:ext>
            </a:extLst>
          </p:cNvPr>
          <p:cNvGraphicFramePr>
            <a:graphicFrameLocks noGrp="1"/>
          </p:cNvGraphicFramePr>
          <p:nvPr>
            <p:extLst>
              <p:ext uri="{D42A27DB-BD31-4B8C-83A1-F6EECF244321}">
                <p14:modId xmlns:p14="http://schemas.microsoft.com/office/powerpoint/2010/main" val="1783793256"/>
              </p:ext>
            </p:extLst>
          </p:nvPr>
        </p:nvGraphicFramePr>
        <p:xfrm>
          <a:off x="6080507" y="3203050"/>
          <a:ext cx="3216788" cy="767816"/>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3384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419200">
                <a:tc>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1" lang="en-US" altLang="ja-JP" sz="900" b="0">
                          <a:latin typeface="Yu Gothic UI" panose="020B0500000000000000" pitchFamily="50" charset="-128"/>
                          <a:ea typeface="Yu Gothic UI" panose="020B0500000000000000" pitchFamily="50" charset="-128"/>
                        </a:rPr>
                        <a:t>83,480</a:t>
                      </a:r>
                      <a:r>
                        <a:rPr kumimoji="1" lang="ja-JP" altLang="en-US" sz="900" b="0">
                          <a:latin typeface="Yu Gothic UI" panose="020B0500000000000000" pitchFamily="50" charset="-128"/>
                          <a:ea typeface="Yu Gothic UI" panose="020B0500000000000000" pitchFamily="50" charset="-128"/>
                        </a:rPr>
                        <a:t>回</a:t>
                      </a:r>
                      <a:r>
                        <a:rPr kumimoji="1" lang="ja-JP" altLang="en-US" sz="800" b="0">
                          <a:latin typeface="Yu Gothic UI" panose="020B0500000000000000" pitchFamily="50" charset="-128"/>
                          <a:ea typeface="Yu Gothic UI" panose="020B0500000000000000" pitchFamily="50" charset="-128"/>
                        </a:rPr>
                        <a:t>（</a:t>
                      </a:r>
                      <a:r>
                        <a:rPr kumimoji="1" lang="en-US" altLang="ja-JP" sz="800" b="0">
                          <a:latin typeface="Yu Gothic UI" panose="020B0500000000000000" pitchFamily="50" charset="-128"/>
                          <a:ea typeface="Yu Gothic UI" panose="020B0500000000000000" pitchFamily="50" charset="-128"/>
                        </a:rPr>
                        <a:t>60,000</a:t>
                      </a:r>
                      <a:r>
                        <a:rPr kumimoji="1" lang="ja-JP" altLang="en-US" sz="800" b="0">
                          <a:latin typeface="Yu Gothic UI" panose="020B0500000000000000" pitchFamily="50" charset="-128"/>
                          <a:ea typeface="Yu Gothic UI" panose="020B0500000000000000" pitchFamily="50" charset="-128"/>
                        </a:rPr>
                        <a:t>回）</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ctr"/>
                      <a:r>
                        <a:rPr kumimoji="1" lang="en-US" altLang="ja-JP" sz="900" b="0">
                          <a:latin typeface="Yu Gothic UI" panose="020B0500000000000000" pitchFamily="50" charset="-128"/>
                          <a:ea typeface="Yu Gothic UI" panose="020B0500000000000000" pitchFamily="50" charset="-128"/>
                        </a:rPr>
                        <a:t>698,000</a:t>
                      </a:r>
                      <a:r>
                        <a:rPr kumimoji="1" lang="ja-JP" altLang="en-US" sz="900" b="0">
                          <a:latin typeface="Yu Gothic UI" panose="020B0500000000000000" pitchFamily="50" charset="-128"/>
                          <a:ea typeface="Yu Gothic UI" panose="020B0500000000000000" pitchFamily="50" charset="-128"/>
                        </a:rPr>
                        <a:t>回</a:t>
                      </a:r>
                      <a:endParaRPr kumimoji="1" lang="en-US" altLang="ja-JP" sz="900" b="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ctr"/>
                      <a:r>
                        <a:rPr kumimoji="1" lang="en-US" altLang="ja-JP" sz="900" b="0">
                          <a:latin typeface="Yu Gothic UI" panose="020B0500000000000000" pitchFamily="50" charset="-128"/>
                          <a:ea typeface="Yu Gothic UI" panose="020B0500000000000000" pitchFamily="50" charset="-128"/>
                        </a:rPr>
                        <a:t>698,000</a:t>
                      </a:r>
                      <a:r>
                        <a:rPr kumimoji="1" lang="ja-JP" altLang="en-US" sz="900" b="0">
                          <a:latin typeface="Yu Gothic UI" panose="020B0500000000000000" pitchFamily="50" charset="-128"/>
                          <a:ea typeface="Yu Gothic UI" panose="020B0500000000000000" pitchFamily="50" charset="-128"/>
                        </a:rPr>
                        <a:t>回</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ctr"/>
                      <a:r>
                        <a:rPr kumimoji="1" lang="en-US" altLang="ja-JP" sz="900" b="0" dirty="0">
                          <a:latin typeface="Yu Gothic UI" panose="020B0500000000000000" pitchFamily="50" charset="-128"/>
                          <a:ea typeface="Yu Gothic UI" panose="020B0500000000000000" pitchFamily="50" charset="-128"/>
                        </a:rPr>
                        <a:t>698,000</a:t>
                      </a:r>
                      <a:r>
                        <a:rPr kumimoji="1" lang="ja-JP" altLang="en-US" sz="900" b="0" dirty="0">
                          <a:latin typeface="Yu Gothic UI" panose="020B0500000000000000" pitchFamily="50" charset="-128"/>
                          <a:ea typeface="Yu Gothic UI" panose="020B0500000000000000" pitchFamily="50" charset="-128"/>
                        </a:rPr>
                        <a:t>回</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41" name="テキスト ボックス 40">
            <a:extLst>
              <a:ext uri="{FF2B5EF4-FFF2-40B4-BE49-F238E27FC236}">
                <a16:creationId xmlns:a16="http://schemas.microsoft.com/office/drawing/2014/main" id="{9BBD8ABC-D925-E141-37AB-9E48488E8CD1}"/>
              </a:ext>
            </a:extLst>
          </p:cNvPr>
          <p:cNvSpPr txBox="1"/>
          <p:nvPr/>
        </p:nvSpPr>
        <p:spPr>
          <a:xfrm>
            <a:off x="5959753" y="1224829"/>
            <a:ext cx="3552309" cy="730308"/>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85714" lvl="2" indent="-185714">
              <a:spcAft>
                <a:spcPts val="650"/>
              </a:spcAft>
              <a:buFont typeface="Arial" panose="020B0604020202020204" pitchFamily="34" charset="0"/>
              <a:buChar char="•"/>
              <a:tabLst>
                <a:tab pos="392066" algn="l"/>
              </a:tabLst>
              <a:defRPr/>
            </a:pPr>
            <a:r>
              <a:rPr lang="ja-JP" altLang="en-US" sz="1100" b="1">
                <a:solidFill>
                  <a:srgbClr val="000000"/>
                </a:solidFill>
                <a:ea typeface="Yu Gothic UI" panose="020B0500000000000000" pitchFamily="50" charset="-128"/>
              </a:rPr>
              <a:t>行政サービスの質の向上、均一性確保、業務の効率化・省力化につなげる業務変革を行い、職員にしかできない業務に注力できていること。</a:t>
            </a:r>
          </a:p>
        </p:txBody>
      </p:sp>
      <p:sp>
        <p:nvSpPr>
          <p:cNvPr id="42" name="テキスト ボックス 41">
            <a:extLst>
              <a:ext uri="{FF2B5EF4-FFF2-40B4-BE49-F238E27FC236}">
                <a16:creationId xmlns:a16="http://schemas.microsoft.com/office/drawing/2014/main" id="{7BECFB0A-C38E-7515-8688-A90CE272CC9E}"/>
              </a:ext>
            </a:extLst>
          </p:cNvPr>
          <p:cNvSpPr txBox="1"/>
          <p:nvPr/>
        </p:nvSpPr>
        <p:spPr>
          <a:xfrm>
            <a:off x="5994456" y="1901373"/>
            <a:ext cx="3536080" cy="540755"/>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85714" lvl="2" indent="-185714">
              <a:spcAft>
                <a:spcPts val="650"/>
              </a:spcAft>
              <a:buFont typeface="Arial" panose="020B0604020202020204" pitchFamily="34" charset="0"/>
              <a:buChar char="•"/>
              <a:tabLst>
                <a:tab pos="392066" algn="l"/>
              </a:tabLst>
              <a:defRPr/>
            </a:pPr>
            <a:r>
              <a:rPr lang="ja-JP" altLang="en-US" sz="1100" b="1">
                <a:solidFill>
                  <a:srgbClr val="000000"/>
                </a:solidFill>
                <a:ea typeface="Yu Gothic UI" panose="020B0500000000000000" pitchFamily="50" charset="-128"/>
              </a:rPr>
              <a:t>業務に必要なデータを迅速に探し出せること。</a:t>
            </a:r>
          </a:p>
        </p:txBody>
      </p:sp>
      <p:sp>
        <p:nvSpPr>
          <p:cNvPr id="43" name="テキスト ボックス 42">
            <a:extLst>
              <a:ext uri="{FF2B5EF4-FFF2-40B4-BE49-F238E27FC236}">
                <a16:creationId xmlns:a16="http://schemas.microsoft.com/office/drawing/2014/main" id="{87A137ED-72C8-3863-45C6-7EB55FD5A4FE}"/>
              </a:ext>
            </a:extLst>
          </p:cNvPr>
          <p:cNvSpPr txBox="1"/>
          <p:nvPr/>
        </p:nvSpPr>
        <p:spPr>
          <a:xfrm>
            <a:off x="5994456" y="2719059"/>
            <a:ext cx="3459905" cy="466794"/>
          </a:xfrm>
          <a:prstGeom prst="rect">
            <a:avLst/>
          </a:prstGeom>
          <a:noFill/>
          <a:ln>
            <a:noFill/>
          </a:ln>
        </p:spPr>
        <p:txBody>
          <a:bodyPr wrap="square" lIns="156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85714" lvl="2" indent="-185714">
              <a:spcAft>
                <a:spcPts val="650"/>
              </a:spcAft>
              <a:buFont typeface="Arial" panose="020B0604020202020204" pitchFamily="34" charset="0"/>
              <a:buChar char="•"/>
              <a:tabLst>
                <a:tab pos="392066" algn="l"/>
              </a:tabLst>
              <a:defRPr/>
            </a:pPr>
            <a:r>
              <a:rPr lang="ja-JP" altLang="en-US" sz="1100" b="1">
                <a:solidFill>
                  <a:srgbClr val="000000"/>
                </a:solidFill>
                <a:ea typeface="Yu Gothic UI" panose="020B0500000000000000" pitchFamily="50" charset="-128"/>
              </a:rPr>
              <a:t>ファイル検索機能の利用回数</a:t>
            </a:r>
            <a:endParaRPr lang="en-US" altLang="ja-JP" sz="1100" b="1">
              <a:solidFill>
                <a:srgbClr val="000000"/>
              </a:solidFill>
              <a:ea typeface="Yu Gothic UI" panose="020B0500000000000000" pitchFamily="50" charset="-128"/>
            </a:endParaRPr>
          </a:p>
        </p:txBody>
      </p:sp>
      <p:grpSp>
        <p:nvGrpSpPr>
          <p:cNvPr id="44" name="グループ化 43">
            <a:extLst>
              <a:ext uri="{FF2B5EF4-FFF2-40B4-BE49-F238E27FC236}">
                <a16:creationId xmlns:a16="http://schemas.microsoft.com/office/drawing/2014/main" id="{395C5011-32A6-4536-30F6-3992B85C5640}"/>
              </a:ext>
            </a:extLst>
          </p:cNvPr>
          <p:cNvGrpSpPr/>
          <p:nvPr/>
        </p:nvGrpSpPr>
        <p:grpSpPr>
          <a:xfrm>
            <a:off x="4881839" y="4509000"/>
            <a:ext cx="1157494" cy="243520"/>
            <a:chOff x="528309" y="7695403"/>
            <a:chExt cx="1157494" cy="243520"/>
          </a:xfrm>
        </p:grpSpPr>
        <p:sp>
          <p:nvSpPr>
            <p:cNvPr id="45" name="正方形/長方形 44">
              <a:extLst>
                <a:ext uri="{FF2B5EF4-FFF2-40B4-BE49-F238E27FC236}">
                  <a16:creationId xmlns:a16="http://schemas.microsoft.com/office/drawing/2014/main" id="{830F129A-B9D3-60F2-2791-2BC6E62BFDA3}"/>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1" rIns="72001" bIns="72001"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36D93CE2-C134-435C-BE38-421E9BCBD81E}"/>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7" name="正方形/長方形 46">
            <a:extLst>
              <a:ext uri="{FF2B5EF4-FFF2-40B4-BE49-F238E27FC236}">
                <a16:creationId xmlns:a16="http://schemas.microsoft.com/office/drawing/2014/main" id="{2001A4A6-D045-59E3-E5D7-F1E504158C41}"/>
              </a:ext>
            </a:extLst>
          </p:cNvPr>
          <p:cNvSpPr/>
          <p:nvPr/>
        </p:nvSpPr>
        <p:spPr>
          <a:xfrm>
            <a:off x="7164002"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1" tIns="36000" rIns="72001"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1" name="正方形/長方形 50">
            <a:extLst>
              <a:ext uri="{FF2B5EF4-FFF2-40B4-BE49-F238E27FC236}">
                <a16:creationId xmlns:a16="http://schemas.microsoft.com/office/drawing/2014/main" id="{938DD830-0A05-5D58-FA18-86A35D435F84}"/>
              </a:ext>
            </a:extLst>
          </p:cNvPr>
          <p:cNvSpPr/>
          <p:nvPr/>
        </p:nvSpPr>
        <p:spPr>
          <a:xfrm>
            <a:off x="6120001"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1" tIns="36000" rIns="72001"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3" name="正方形/長方形 52">
            <a:extLst>
              <a:ext uri="{FF2B5EF4-FFF2-40B4-BE49-F238E27FC236}">
                <a16:creationId xmlns:a16="http://schemas.microsoft.com/office/drawing/2014/main" id="{8232C6F2-C195-DB30-8AE4-2A21FD4646B3}"/>
              </a:ext>
            </a:extLst>
          </p:cNvPr>
          <p:cNvSpPr/>
          <p:nvPr/>
        </p:nvSpPr>
        <p:spPr>
          <a:xfrm>
            <a:off x="8208001"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1" tIns="36000" rIns="72001"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4" name="ホームベース 30">
            <a:extLst>
              <a:ext uri="{FF2B5EF4-FFF2-40B4-BE49-F238E27FC236}">
                <a16:creationId xmlns:a16="http://schemas.microsoft.com/office/drawing/2014/main" id="{A481A5DF-5A95-4FF7-F4C6-D46C4F379244}"/>
              </a:ext>
            </a:extLst>
          </p:cNvPr>
          <p:cNvSpPr/>
          <p:nvPr/>
        </p:nvSpPr>
        <p:spPr>
          <a:xfrm>
            <a:off x="6130144" y="5103585"/>
            <a:ext cx="3096124" cy="75296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1137">
                <a:solidFill>
                  <a:srgbClr val="000000"/>
                </a:solidFill>
                <a:latin typeface="Yu Gothic UI" panose="020B0500000000000000" pitchFamily="50" charset="-128"/>
                <a:ea typeface="Yu Gothic UI" panose="020B0500000000000000" pitchFamily="50" charset="-128"/>
              </a:rPr>
              <a:t>本番稼働</a:t>
            </a:r>
            <a:endParaRPr kumimoji="1" lang="ja-JP" altLang="en-US" sz="1192">
              <a:solidFill>
                <a:srgbClr val="000000"/>
              </a:solidFill>
              <a:latin typeface="Yu Gothic UI" panose="020B0500000000000000" pitchFamily="50" charset="-128"/>
              <a:ea typeface="Yu Gothic UI" panose="020B0500000000000000" pitchFamily="50" charset="-128"/>
            </a:endParaRPr>
          </a:p>
        </p:txBody>
      </p:sp>
      <p:sp>
        <p:nvSpPr>
          <p:cNvPr id="55" name="テキスト ボックス 54">
            <a:extLst>
              <a:ext uri="{FF2B5EF4-FFF2-40B4-BE49-F238E27FC236}">
                <a16:creationId xmlns:a16="http://schemas.microsoft.com/office/drawing/2014/main" id="{91A6AE6F-B2FF-D545-BDAC-27AA8F13CC4F}"/>
              </a:ext>
            </a:extLst>
          </p:cNvPr>
          <p:cNvSpPr txBox="1"/>
          <p:nvPr/>
        </p:nvSpPr>
        <p:spPr>
          <a:xfrm>
            <a:off x="4849051" y="5124876"/>
            <a:ext cx="1014167" cy="752970"/>
          </a:xfrm>
          <a:prstGeom prst="rect">
            <a:avLst/>
          </a:prstGeom>
          <a:solidFill>
            <a:srgbClr val="AF1932"/>
          </a:solidFill>
        </p:spPr>
        <p:txBody>
          <a:bodyPr wrap="square" lIns="0" tIns="0" rIns="0" bIns="0" rtlCol="0" anchor="ctr" anchorCtr="0">
            <a:noAutofit/>
          </a:bodyPr>
          <a:lstStyle/>
          <a:p>
            <a:pPr algn="ctr" defTabSz="247619">
              <a:spcAft>
                <a:spcPts val="1300"/>
              </a:spcAft>
              <a:defRPr/>
            </a:pPr>
            <a:r>
              <a:rPr kumimoji="1" lang="ja-JP" altLang="en-US" sz="1083" b="1">
                <a:solidFill>
                  <a:srgbClr val="FFFFFF"/>
                </a:solidFill>
                <a:latin typeface="Yu Gothic UI" panose="020B0500000000000000" pitchFamily="50" charset="-128"/>
                <a:ea typeface="Yu Gothic UI" panose="020B0500000000000000" pitchFamily="50" charset="-128"/>
              </a:rPr>
              <a:t>新システム</a:t>
            </a:r>
            <a:br>
              <a:rPr kumimoji="1" lang="en-US" altLang="ja-JP" sz="1083" b="1">
                <a:solidFill>
                  <a:srgbClr val="FFFFFF"/>
                </a:solidFill>
                <a:latin typeface="Yu Gothic UI" panose="020B0500000000000000" pitchFamily="50" charset="-128"/>
                <a:ea typeface="Yu Gothic UI" panose="020B0500000000000000" pitchFamily="50" charset="-128"/>
              </a:rPr>
            </a:br>
            <a:r>
              <a:rPr kumimoji="1" lang="ja-JP" altLang="en-US" sz="1083" b="1">
                <a:solidFill>
                  <a:schemeClr val="bg1"/>
                </a:solidFill>
                <a:latin typeface="Yu Gothic UI" panose="020B0500000000000000" pitchFamily="50" charset="-128"/>
                <a:ea typeface="Yu Gothic UI" panose="020B0500000000000000" pitchFamily="50" charset="-128"/>
              </a:rPr>
              <a:t>（本格運用）</a:t>
            </a:r>
          </a:p>
        </p:txBody>
      </p:sp>
      <p:cxnSp>
        <p:nvCxnSpPr>
          <p:cNvPr id="62" name="直線コネクタ 61">
            <a:extLst>
              <a:ext uri="{FF2B5EF4-FFF2-40B4-BE49-F238E27FC236}">
                <a16:creationId xmlns:a16="http://schemas.microsoft.com/office/drawing/2014/main" id="{0BBF53FC-B024-B9EF-F2FC-6D59A9475EE3}"/>
              </a:ext>
            </a:extLst>
          </p:cNvPr>
          <p:cNvCxnSpPr>
            <a:cxnSpLocks/>
          </p:cNvCxnSpPr>
          <p:nvPr/>
        </p:nvCxnSpPr>
        <p:spPr>
          <a:xfrm>
            <a:off x="19530" y="83504"/>
            <a:ext cx="9906000"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sp>
        <p:nvSpPr>
          <p:cNvPr id="3" name="正方形/長方形 15">
            <a:extLst>
              <a:ext uri="{FF2B5EF4-FFF2-40B4-BE49-F238E27FC236}">
                <a16:creationId xmlns:a16="http://schemas.microsoft.com/office/drawing/2014/main" id="{E544F811-7731-0F97-0F28-6E175D93CE35}"/>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行政</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2" name="表 1">
            <a:extLst>
              <a:ext uri="{FF2B5EF4-FFF2-40B4-BE49-F238E27FC236}">
                <a16:creationId xmlns:a16="http://schemas.microsoft.com/office/drawing/2014/main" id="{79C3EAE3-559F-9B6C-A1EE-036DD0DC965F}"/>
              </a:ext>
            </a:extLst>
          </p:cNvPr>
          <p:cNvGraphicFramePr>
            <a:graphicFrameLocks noGrp="1"/>
          </p:cNvGraphicFramePr>
          <p:nvPr>
            <p:extLst>
              <p:ext uri="{D42A27DB-BD31-4B8C-83A1-F6EECF244321}">
                <p14:modId xmlns:p14="http://schemas.microsoft.com/office/powerpoint/2010/main" val="1404170339"/>
              </p:ext>
            </p:extLst>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4" name="スライド番号プレースホルダー 2">
            <a:extLst>
              <a:ext uri="{FF2B5EF4-FFF2-40B4-BE49-F238E27FC236}">
                <a16:creationId xmlns:a16="http://schemas.microsoft.com/office/drawing/2014/main" id="{F92514FF-4CB2-B3AD-D0CB-87B08A38E935}"/>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t>87</a:t>
            </a:fld>
            <a:endParaRPr kumimoji="1" lang="en-GB"/>
          </a:p>
        </p:txBody>
      </p:sp>
    </p:spTree>
    <p:extLst>
      <p:ext uri="{BB962C8B-B14F-4D97-AF65-F5344CB8AC3E}">
        <p14:creationId xmlns:p14="http://schemas.microsoft.com/office/powerpoint/2010/main" val="845333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5081148" cy="707886"/>
          </a:xfrm>
          <a:prstGeom prst="rect">
            <a:avLst/>
          </a:prstGeom>
          <a:noFill/>
        </p:spPr>
        <p:txBody>
          <a:bodyPr wrap="square" lIns="0">
            <a:spAutoFit/>
          </a:bodyPr>
          <a:lstStyle/>
          <a:p>
            <a:pPr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全庁的なデータ活用による効果的な</a:t>
            </a:r>
            <a:br>
              <a:rPr kumimoji="1" lang="en-US" altLang="ja-JP" sz="2000" b="1" kern="0">
                <a:solidFill>
                  <a:srgbClr val="AF1932"/>
                </a:solidFill>
                <a:latin typeface="Yu Gothic UI" panose="020B0500000000000000" pitchFamily="50" charset="-128"/>
                <a:ea typeface="Yu Gothic UI" panose="020B0500000000000000" pitchFamily="50" charset="-128"/>
              </a:rPr>
            </a:br>
            <a:r>
              <a:rPr kumimoji="1" lang="ja-JP" altLang="en-US" sz="2000" b="1" kern="0">
                <a:solidFill>
                  <a:srgbClr val="AF1932"/>
                </a:solidFill>
                <a:latin typeface="Yu Gothic UI" panose="020B0500000000000000" pitchFamily="50" charset="-128"/>
                <a:ea typeface="Yu Gothic UI" panose="020B0500000000000000" pitchFamily="50" charset="-128"/>
              </a:rPr>
              <a:t>施策の立案</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88</a:t>
            </a:fld>
            <a:endParaRPr kumimoji="1" lang="en-GB"/>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437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671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671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671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30141" y="5010303"/>
            <a:ext cx="3085983" cy="41416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spcBef>
                <a:spcPct val="10000"/>
              </a:spcBef>
              <a:spcAft>
                <a:spcPct val="0"/>
              </a:spcAft>
              <a:buClrTx/>
              <a:buSzTx/>
              <a:buFontTx/>
              <a:buNone/>
              <a:tabLst/>
              <a:defRPr/>
            </a:pPr>
            <a:r>
              <a:rPr kumimoji="1" lang="ja-JP" altLang="en-US" sz="900">
                <a:solidFill>
                  <a:srgbClr val="000000"/>
                </a:solidFill>
                <a:latin typeface="Yu Gothic UI" panose="020B0500000000000000" pitchFamily="50" charset="-128"/>
                <a:ea typeface="Yu Gothic UI" panose="020B0500000000000000" pitchFamily="50" charset="-128"/>
              </a:rPr>
              <a:t>内部データ可視化環境等利用促進</a:t>
            </a:r>
            <a:endParaRPr kumimoji="1" lang="en-US" altLang="ja-JP" sz="900">
              <a:solidFill>
                <a:srgbClr val="000000"/>
              </a:solidFill>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spcBef>
                <a:spcPct val="10000"/>
              </a:spcBef>
              <a:spcAft>
                <a:spcPct val="0"/>
              </a:spcAft>
              <a:buClrTx/>
              <a:buSzTx/>
              <a:buFontTx/>
              <a:buNone/>
              <a:tabLst/>
              <a:defRPr/>
            </a:pPr>
            <a:r>
              <a:rPr kumimoji="1" lang="ja-JP" altLang="en-US" sz="900">
                <a:solidFill>
                  <a:srgbClr val="000000"/>
                </a:solidFill>
                <a:latin typeface="Yu Gothic UI" panose="020B0500000000000000" pitchFamily="50" charset="-128"/>
                <a:ea typeface="Yu Gothic UI" panose="020B0500000000000000" pitchFamily="50" charset="-128"/>
              </a:rPr>
              <a:t>将来的な活用環境の構築検討</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5239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60000" y="4979823"/>
            <a:ext cx="972000" cy="444647"/>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a:solidFill>
                  <a:srgbClr val="FFFFFF"/>
                </a:solidFill>
                <a:latin typeface="Yu Gothic UI" panose="020B0500000000000000" pitchFamily="50" charset="-128"/>
                <a:ea typeface="Yu Gothic UI" panose="020B0500000000000000" pitchFamily="50" charset="-128"/>
              </a:rPr>
              <a:t>活用環境</a:t>
            </a:r>
            <a:endPar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52" name="正方形/長方形 51">
            <a:extLst>
              <a:ext uri="{FF2B5EF4-FFF2-40B4-BE49-F238E27FC236}">
                <a16:creationId xmlns:a16="http://schemas.microsoft.com/office/drawing/2014/main" id="{2EFA0D62-4279-BF42-B32B-B407D9823FCF}"/>
              </a:ext>
            </a:extLst>
          </p:cNvPr>
          <p:cNvSpPr/>
          <p:nvPr/>
        </p:nvSpPr>
        <p:spPr>
          <a:xfrm>
            <a:off x="579779" y="6193859"/>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501756" y="3654696"/>
            <a:ext cx="1355244" cy="205380"/>
            <a:chOff x="537935" y="7703564"/>
            <a:chExt cx="1355244" cy="205380"/>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62073" y="7703564"/>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68" name="表 16">
            <a:extLst>
              <a:ext uri="{FF2B5EF4-FFF2-40B4-BE49-F238E27FC236}">
                <a16:creationId xmlns:a16="http://schemas.microsoft.com/office/drawing/2014/main" id="{9DB68C29-91BF-08D0-9900-F5254F5033B5}"/>
              </a:ext>
            </a:extLst>
          </p:cNvPr>
          <p:cNvGraphicFramePr>
            <a:graphicFrameLocks noGrp="1"/>
          </p:cNvGraphicFramePr>
          <p:nvPr>
            <p:extLst>
              <p:ext uri="{D42A27DB-BD31-4B8C-83A1-F6EECF244321}">
                <p14:modId xmlns:p14="http://schemas.microsoft.com/office/powerpoint/2010/main" val="4046529663"/>
              </p:ext>
            </p:extLst>
          </p:nvPr>
        </p:nvGraphicFramePr>
        <p:xfrm>
          <a:off x="6059666" y="2946891"/>
          <a:ext cx="3338168" cy="897401"/>
        </p:xfrm>
        <a:graphic>
          <a:graphicData uri="http://schemas.openxmlformats.org/drawingml/2006/table">
            <a:tbl>
              <a:tblPr firstRow="1" bandRow="1">
                <a:tableStyleId>{5C22544A-7EE6-4342-B048-85BDC9FD1C3A}</a:tableStyleId>
              </a:tblPr>
              <a:tblGrid>
                <a:gridCol w="834542">
                  <a:extLst>
                    <a:ext uri="{9D8B030D-6E8A-4147-A177-3AD203B41FA5}">
                      <a16:colId xmlns:a16="http://schemas.microsoft.com/office/drawing/2014/main" val="1331424037"/>
                    </a:ext>
                  </a:extLst>
                </a:gridCol>
                <a:gridCol w="834542">
                  <a:extLst>
                    <a:ext uri="{9D8B030D-6E8A-4147-A177-3AD203B41FA5}">
                      <a16:colId xmlns:a16="http://schemas.microsoft.com/office/drawing/2014/main" val="455350541"/>
                    </a:ext>
                  </a:extLst>
                </a:gridCol>
                <a:gridCol w="834542">
                  <a:extLst>
                    <a:ext uri="{9D8B030D-6E8A-4147-A177-3AD203B41FA5}">
                      <a16:colId xmlns:a16="http://schemas.microsoft.com/office/drawing/2014/main" val="273502540"/>
                    </a:ext>
                  </a:extLst>
                </a:gridCol>
                <a:gridCol w="834542">
                  <a:extLst>
                    <a:ext uri="{9D8B030D-6E8A-4147-A177-3AD203B41FA5}">
                      <a16:colId xmlns:a16="http://schemas.microsoft.com/office/drawing/2014/main" val="367388705"/>
                    </a:ext>
                  </a:extLst>
                </a:gridCol>
              </a:tblGrid>
              <a:tr h="516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380972">
                <a:tc>
                  <a:txBody>
                    <a:bodyPr/>
                    <a:lstStyle/>
                    <a:p>
                      <a:pPr algn="ctr"/>
                      <a:r>
                        <a:rPr kumimoji="1" lang="en-US" altLang="ja-JP" sz="900" b="0">
                          <a:latin typeface="Yu Gothic UI" panose="020B0500000000000000" pitchFamily="50" charset="-128"/>
                          <a:ea typeface="Yu Gothic UI" panose="020B0500000000000000" pitchFamily="50" charset="-128"/>
                        </a:rPr>
                        <a:t>40%</a:t>
                      </a:r>
                    </a:p>
                    <a:p>
                      <a:pPr algn="ctr"/>
                      <a:r>
                        <a:rPr kumimoji="1" lang="ja-JP" altLang="en-US" sz="900" b="0">
                          <a:latin typeface="Yu Gothic UI" panose="020B0500000000000000" pitchFamily="50" charset="-128"/>
                          <a:ea typeface="Yu Gothic UI" panose="020B0500000000000000" pitchFamily="50" charset="-128"/>
                        </a:rPr>
                        <a:t>（</a:t>
                      </a:r>
                      <a:r>
                        <a:rPr kumimoji="1" lang="en-US" altLang="ja-JP" sz="900" b="0">
                          <a:latin typeface="Yu Gothic UI" panose="020B0500000000000000" pitchFamily="50" charset="-128"/>
                          <a:ea typeface="Yu Gothic UI" panose="020B0500000000000000" pitchFamily="50" charset="-128"/>
                        </a:rPr>
                        <a:t>30%</a:t>
                      </a:r>
                      <a:r>
                        <a:rPr kumimoji="1" lang="ja-JP" altLang="en-US" sz="900" b="0">
                          <a:latin typeface="Yu Gothic UI" panose="020B0500000000000000" pitchFamily="50" charset="-128"/>
                          <a:ea typeface="Yu Gothic UI" panose="020B0500000000000000" pitchFamily="50" charset="-128"/>
                        </a:rPr>
                        <a:t>）</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latin typeface="Yu Gothic UI" panose="020B0500000000000000" pitchFamily="50" charset="-128"/>
                          <a:ea typeface="Yu Gothic UI" panose="020B0500000000000000" pitchFamily="50" charset="-128"/>
                        </a:rPr>
                        <a:t>45%</a:t>
                      </a:r>
                      <a:endParaRPr kumimoji="1" lang="ja-JP" altLang="en-US" sz="900" b="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latin typeface="Yu Gothic UI" panose="020B0500000000000000" pitchFamily="50" charset="-128"/>
                          <a:ea typeface="Yu Gothic UI" panose="020B0500000000000000" pitchFamily="50" charset="-128"/>
                        </a:rPr>
                        <a:t>60%</a:t>
                      </a:r>
                      <a:endParaRPr kumimoji="1" lang="ja-JP" altLang="en-US" sz="900" b="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latin typeface="Yu Gothic UI" panose="020B0500000000000000" pitchFamily="50" charset="-128"/>
                          <a:ea typeface="Yu Gothic UI" panose="020B0500000000000000" pitchFamily="50" charset="-128"/>
                        </a:rPr>
                        <a:t>70%</a:t>
                      </a:r>
                      <a:endParaRPr kumimoji="1" lang="ja-JP" altLang="en-US" sz="900" b="0" dirty="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18" name="テキスト ボックス 17">
            <a:extLst>
              <a:ext uri="{FF2B5EF4-FFF2-40B4-BE49-F238E27FC236}">
                <a16:creationId xmlns:a16="http://schemas.microsoft.com/office/drawing/2014/main" id="{AEC1AB1F-7D2D-6FD2-6BA7-C5F7085871F9}"/>
              </a:ext>
            </a:extLst>
          </p:cNvPr>
          <p:cNvSpPr txBox="1"/>
          <p:nvPr/>
        </p:nvSpPr>
        <p:spPr>
          <a:xfrm>
            <a:off x="8474434" y="3717000"/>
            <a:ext cx="1055872"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spcAft>
                <a:spcPts val="600"/>
              </a:spcAft>
              <a:tabLst>
                <a:tab pos="361950" algn="l"/>
              </a:tabLst>
              <a:defRPr/>
            </a:pPr>
            <a:r>
              <a:rPr lang="ja-JP" altLang="en-US" sz="600">
                <a:solidFill>
                  <a:srgbClr val="000000"/>
                </a:solidFill>
                <a:ea typeface="Yu Gothic UI" panose="020B0500000000000000" pitchFamily="50" charset="-128"/>
              </a:rPr>
              <a:t>（）内は当初設定数値</a:t>
            </a:r>
          </a:p>
        </p:txBody>
      </p:sp>
      <p:sp>
        <p:nvSpPr>
          <p:cNvPr id="5" name="テキスト ボックス 4">
            <a:extLst>
              <a:ext uri="{FF2B5EF4-FFF2-40B4-BE49-F238E27FC236}">
                <a16:creationId xmlns:a16="http://schemas.microsoft.com/office/drawing/2014/main" id="{9B120F36-ECF6-8772-D218-512EE223C739}"/>
              </a:ext>
            </a:extLst>
          </p:cNvPr>
          <p:cNvSpPr txBox="1"/>
          <p:nvPr/>
        </p:nvSpPr>
        <p:spPr>
          <a:xfrm>
            <a:off x="5839619" y="1193115"/>
            <a:ext cx="3614741" cy="816755"/>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0" indent="-171450">
              <a:buFont typeface="Arial" panose="020B0604020202020204" pitchFamily="34" charset="0"/>
              <a:buChar char="•"/>
              <a:defRPr/>
            </a:pPr>
            <a:r>
              <a:rPr lang="ja-JP" altLang="en-US" sz="1100">
                <a:solidFill>
                  <a:srgbClr val="000000"/>
                </a:solidFill>
              </a:rPr>
              <a:t>データ活用及び</a:t>
            </a:r>
            <a:r>
              <a:rPr lang="en-US" altLang="ja-JP" sz="1100">
                <a:solidFill>
                  <a:srgbClr val="000000"/>
                </a:solidFill>
              </a:rPr>
              <a:t>EBPM</a:t>
            </a:r>
            <a:r>
              <a:rPr lang="ja-JP" altLang="en-US" sz="1100">
                <a:solidFill>
                  <a:srgbClr val="000000"/>
                </a:solidFill>
              </a:rPr>
              <a:t>が全庁的に浸透し、客観的証拠を活用して、事業評価や施策立案が行われていること。</a:t>
            </a:r>
            <a:endParaRPr kumimoji="1" lang="ja-JP" altLang="en-US" sz="11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6" name="テキスト ボックス 5">
            <a:extLst>
              <a:ext uri="{FF2B5EF4-FFF2-40B4-BE49-F238E27FC236}">
                <a16:creationId xmlns:a16="http://schemas.microsoft.com/office/drawing/2014/main" id="{F86DB576-97E8-FB75-969F-7457F5880115}"/>
              </a:ext>
            </a:extLst>
          </p:cNvPr>
          <p:cNvSpPr txBox="1"/>
          <p:nvPr/>
        </p:nvSpPr>
        <p:spPr>
          <a:xfrm>
            <a:off x="5998213" y="2667975"/>
            <a:ext cx="3677274" cy="169277"/>
          </a:xfrm>
          <a:prstGeom prst="rect">
            <a:avLst/>
          </a:prstGeom>
          <a:noFill/>
        </p:spPr>
        <p:txBody>
          <a:bodyPr wrap="square" lIns="0" tIns="0" rIns="0" bIns="0" rtlCol="0" anchor="ctr" anchorCtr="0">
            <a:spAutoFit/>
          </a:bodyPr>
          <a:lstStyle/>
          <a:p>
            <a:pPr marL="171450" lvl="0" indent="-171450" defTabSz="228600">
              <a:spcAft>
                <a:spcPts val="1200"/>
              </a:spcAft>
              <a:buFont typeface="Arial" panose="020B0604020202020204" pitchFamily="34" charset="0"/>
              <a:buChar char="•"/>
              <a:defRPr/>
            </a:pPr>
            <a:r>
              <a:rPr kumimoji="1" lang="ja-JP" altLang="en-US" sz="1100" b="1">
                <a:ln w="0"/>
                <a:solidFill>
                  <a:srgbClr val="000000"/>
                </a:solidFill>
                <a:latin typeface="Yu Gothic UI" panose="020B0500000000000000" pitchFamily="50" charset="-128"/>
                <a:ea typeface="Yu Gothic UI" panose="020B0500000000000000" pitchFamily="50" charset="-128"/>
              </a:rPr>
              <a:t>データ活用環境を活用している部局の割合</a:t>
            </a:r>
            <a:endParaRPr kumimoji="1" lang="ja-JP" altLang="en-US" sz="1100" b="1" i="0" u="none" strike="noStrike" kern="1200" cap="none" spc="0" normalizeH="0" baseline="0" noProof="0">
              <a:ln w="0"/>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12" name="テキスト ボックス 11">
            <a:extLst>
              <a:ext uri="{FF2B5EF4-FFF2-40B4-BE49-F238E27FC236}">
                <a16:creationId xmlns:a16="http://schemas.microsoft.com/office/drawing/2014/main" id="{77E03983-4DC9-8A4C-87FC-F64A630C3ACF}"/>
              </a:ext>
            </a:extLst>
          </p:cNvPr>
          <p:cNvSpPr txBox="1"/>
          <p:nvPr/>
        </p:nvSpPr>
        <p:spPr>
          <a:xfrm>
            <a:off x="5832001" y="1880886"/>
            <a:ext cx="3628990" cy="683375"/>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0" indent="-171450">
              <a:buFont typeface="Arial" panose="020B0604020202020204" pitchFamily="34" charset="0"/>
              <a:buChar char="•"/>
              <a:defRPr/>
            </a:pPr>
            <a:r>
              <a:rPr lang="ja-JP" altLang="en-US" sz="1100">
                <a:solidFill>
                  <a:schemeClr val="tx1"/>
                </a:solidFill>
              </a:rPr>
              <a:t>データ活用方針に基づき、データ活用環境の活用事例を増やすなど、庁内でのデータ活用を推進すること。</a:t>
            </a:r>
          </a:p>
        </p:txBody>
      </p:sp>
      <p:sp>
        <p:nvSpPr>
          <p:cNvPr id="39" name="ホームベース 30">
            <a:extLst>
              <a:ext uri="{FF2B5EF4-FFF2-40B4-BE49-F238E27FC236}">
                <a16:creationId xmlns:a16="http://schemas.microsoft.com/office/drawing/2014/main" id="{8F957A7A-62F0-E848-F6D9-CB5E06112024}"/>
              </a:ext>
            </a:extLst>
          </p:cNvPr>
          <p:cNvSpPr/>
          <p:nvPr/>
        </p:nvSpPr>
        <p:spPr>
          <a:xfrm>
            <a:off x="6130142" y="5478301"/>
            <a:ext cx="3096125" cy="36831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研修等の実施</a:t>
            </a:r>
            <a:endPar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40" name="ホームベース 30">
            <a:extLst>
              <a:ext uri="{FF2B5EF4-FFF2-40B4-BE49-F238E27FC236}">
                <a16:creationId xmlns:a16="http://schemas.microsoft.com/office/drawing/2014/main" id="{FB74977D-7B71-5ACE-E04E-FC233990C9FA}"/>
              </a:ext>
            </a:extLst>
          </p:cNvPr>
          <p:cNvSpPr/>
          <p:nvPr/>
        </p:nvSpPr>
        <p:spPr>
          <a:xfrm>
            <a:off x="6130141" y="5900445"/>
            <a:ext cx="3096125" cy="44180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パイロット事業実施による事例創出</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データ活用推進のためのルール、仕組み検討</a:t>
            </a:r>
            <a:endPar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2" name="テキスト ボックス 1">
            <a:extLst>
              <a:ext uri="{FF2B5EF4-FFF2-40B4-BE49-F238E27FC236}">
                <a16:creationId xmlns:a16="http://schemas.microsoft.com/office/drawing/2014/main" id="{3F2DA334-7328-0F50-D1A4-EFDD8D82A802}"/>
              </a:ext>
            </a:extLst>
          </p:cNvPr>
          <p:cNvSpPr txBox="1"/>
          <p:nvPr/>
        </p:nvSpPr>
        <p:spPr>
          <a:xfrm>
            <a:off x="4860000" y="5458687"/>
            <a:ext cx="972000" cy="413529"/>
          </a:xfrm>
          <a:prstGeom prst="rect">
            <a:avLst/>
          </a:prstGeom>
          <a:solidFill>
            <a:srgbClr val="AF1932"/>
          </a:solidFill>
        </p:spPr>
        <p:txBody>
          <a:bodyPr wrap="square" lIns="0" tIns="0" rIns="0" bIns="0" rtlCol="0" anchor="ctr" anchorCtr="0">
            <a:noAutofit/>
          </a:bodyPr>
          <a:lstStyle/>
          <a:p>
            <a:pPr algn="ctr" defTabSz="185738">
              <a:spcAft>
                <a:spcPts val="975"/>
              </a:spcAft>
              <a:defRPr/>
            </a:pPr>
            <a:r>
              <a:rPr kumimoji="1" lang="ja-JP" altLang="en-US" sz="1000" b="1">
                <a:solidFill>
                  <a:srgbClr val="FFFFFF"/>
                </a:solidFill>
                <a:latin typeface="Yu Gothic UI" panose="020B0500000000000000" pitchFamily="50" charset="-128"/>
                <a:ea typeface="Yu Gothic UI" panose="020B0500000000000000" pitchFamily="50" charset="-128"/>
              </a:rPr>
              <a:t>人材育成</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4" name="テキスト ボックス 3">
            <a:extLst>
              <a:ext uri="{FF2B5EF4-FFF2-40B4-BE49-F238E27FC236}">
                <a16:creationId xmlns:a16="http://schemas.microsoft.com/office/drawing/2014/main" id="{A1AB6C3E-131B-5C1F-36E1-E7709CA5F000}"/>
              </a:ext>
            </a:extLst>
          </p:cNvPr>
          <p:cNvSpPr txBox="1"/>
          <p:nvPr/>
        </p:nvSpPr>
        <p:spPr>
          <a:xfrm>
            <a:off x="4860000" y="5892810"/>
            <a:ext cx="972000" cy="449437"/>
          </a:xfrm>
          <a:prstGeom prst="rect">
            <a:avLst/>
          </a:prstGeom>
          <a:solidFill>
            <a:srgbClr val="AF1932"/>
          </a:solidFill>
        </p:spPr>
        <p:txBody>
          <a:bodyPr wrap="square" lIns="0" tIns="0" rIns="0" bIns="0" rtlCol="0" anchor="ctr" anchorCtr="0">
            <a:noAutofit/>
          </a:bodyPr>
          <a:lstStyle/>
          <a:p>
            <a:pPr algn="ctr" defTabSz="185738">
              <a:spcAft>
                <a:spcPts val="975"/>
              </a:spcAft>
              <a:defRPr/>
            </a:pPr>
            <a:r>
              <a:rPr kumimoji="1" lang="ja-JP" altLang="en-US" sz="1000" b="1">
                <a:solidFill>
                  <a:srgbClr val="FFFFFF"/>
                </a:solidFill>
                <a:latin typeface="Yu Gothic UI" panose="020B0500000000000000" pitchFamily="50" charset="-128"/>
                <a:ea typeface="Yu Gothic UI" panose="020B0500000000000000" pitchFamily="50" charset="-128"/>
              </a:rPr>
              <a:t>ルール・</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運用体制</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pic>
        <p:nvPicPr>
          <p:cNvPr id="19" name="図 18">
            <a:extLst>
              <a:ext uri="{FF2B5EF4-FFF2-40B4-BE49-F238E27FC236}">
                <a16:creationId xmlns:a16="http://schemas.microsoft.com/office/drawing/2014/main" id="{B1B1DCE9-7185-DC38-F41C-2C6AC51A41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46" y="4870213"/>
            <a:ext cx="1653511" cy="1653511"/>
          </a:xfrm>
          <a:prstGeom prst="rect">
            <a:avLst/>
          </a:prstGeom>
        </p:spPr>
      </p:pic>
      <p:pic>
        <p:nvPicPr>
          <p:cNvPr id="31" name="図 30">
            <a:extLst>
              <a:ext uri="{FF2B5EF4-FFF2-40B4-BE49-F238E27FC236}">
                <a16:creationId xmlns:a16="http://schemas.microsoft.com/office/drawing/2014/main" id="{779F1445-4C73-6740-EDB1-1938766281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6517" y="4783426"/>
            <a:ext cx="1491790" cy="1491790"/>
          </a:xfrm>
          <a:prstGeom prst="rect">
            <a:avLst/>
          </a:prstGeom>
        </p:spPr>
      </p:pic>
      <p:pic>
        <p:nvPicPr>
          <p:cNvPr id="42" name="図 41">
            <a:extLst>
              <a:ext uri="{FF2B5EF4-FFF2-40B4-BE49-F238E27FC236}">
                <a16:creationId xmlns:a16="http://schemas.microsoft.com/office/drawing/2014/main" id="{BC76F7A8-0E12-674C-D48F-B75CAFE459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63681" y="5335168"/>
            <a:ext cx="1392725" cy="1392725"/>
          </a:xfrm>
          <a:prstGeom prst="rect">
            <a:avLst/>
          </a:prstGeom>
        </p:spPr>
      </p:pic>
      <p:sp>
        <p:nvSpPr>
          <p:cNvPr id="13" name="正方形/長方形 15">
            <a:extLst>
              <a:ext uri="{FF2B5EF4-FFF2-40B4-BE49-F238E27FC236}">
                <a16:creationId xmlns:a16="http://schemas.microsoft.com/office/drawing/2014/main" id="{E966DB92-2BD3-67FC-3364-A1E42EF4CCCA}"/>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行政</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7" name="表 6">
            <a:extLst>
              <a:ext uri="{FF2B5EF4-FFF2-40B4-BE49-F238E27FC236}">
                <a16:creationId xmlns:a16="http://schemas.microsoft.com/office/drawing/2014/main" id="{312D0055-1526-0B9F-0B2C-C37D4CF7CE38}"/>
              </a:ext>
            </a:extLst>
          </p:cNvPr>
          <p:cNvGraphicFramePr>
            <a:graphicFrameLocks noGrp="1"/>
          </p:cNvGraphicFramePr>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1" name="正方形/長方形 20">
            <a:extLst>
              <a:ext uri="{FF2B5EF4-FFF2-40B4-BE49-F238E27FC236}">
                <a16:creationId xmlns:a16="http://schemas.microsoft.com/office/drawing/2014/main" id="{0EE55BCC-0D1F-4C2A-A70E-1E320C9D9923}"/>
              </a:ext>
            </a:extLst>
          </p:cNvPr>
          <p:cNvSpPr/>
          <p:nvPr/>
        </p:nvSpPr>
        <p:spPr>
          <a:xfrm>
            <a:off x="446400" y="1272144"/>
            <a:ext cx="4212000" cy="1796856"/>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施策の</a:t>
            </a:r>
            <a:r>
              <a:rPr lang="ja-JP" altLang="en-US" sz="1100">
                <a:latin typeface="Yu Gothic UI" panose="020B0500000000000000" pitchFamily="50" charset="-128"/>
                <a:ea typeface="Yu Gothic UI" panose="020B0500000000000000" pitchFamily="50" charset="-128"/>
              </a:rPr>
              <a:t>企画立案において</a:t>
            </a:r>
            <a:r>
              <a:rPr lang="en-US" altLang="ja-JP" sz="1100">
                <a:latin typeface="Yu Gothic UI" panose="020B0500000000000000" pitchFamily="50" charset="-128"/>
                <a:ea typeface="Yu Gothic UI" panose="020B0500000000000000" pitchFamily="50" charset="-128"/>
              </a:rPr>
              <a:t>EBPM</a:t>
            </a:r>
            <a:r>
              <a:rPr lang="ja-JP" altLang="en-US" sz="1100">
                <a:latin typeface="Yu Gothic UI" panose="020B0500000000000000" pitchFamily="50" charset="-128"/>
                <a:ea typeface="Yu Gothic UI" panose="020B0500000000000000" pitchFamily="50" charset="-128"/>
              </a:rPr>
              <a:t>の導入が期待されているが、個人情報の取り扱い、データ抽出の手法やコスト、職員のデータリテラシーの確保が課題となっている。このため、行政内外のデータ活用と</a:t>
            </a:r>
            <a:r>
              <a:rPr lang="en-US" altLang="ja-JP" sz="1100">
                <a:latin typeface="Yu Gothic UI" panose="020B0500000000000000" pitchFamily="50" charset="-128"/>
                <a:ea typeface="Yu Gothic UI" panose="020B0500000000000000" pitchFamily="50" charset="-128"/>
              </a:rPr>
              <a:t>EBPM</a:t>
            </a:r>
            <a:r>
              <a:rPr lang="ja-JP" altLang="en-US" sz="1100">
                <a:latin typeface="Yu Gothic UI" panose="020B0500000000000000" pitchFamily="50" charset="-128"/>
                <a:ea typeface="Yu Gothic UI" panose="020B0500000000000000" pitchFamily="50" charset="-128"/>
              </a:rPr>
              <a:t>を全庁的に浸透させるために、次の取組を行う。</a:t>
            </a:r>
            <a:endParaRPr lang="en-US" altLang="ja-JP" sz="1100">
              <a:latin typeface="Yu Gothic UI" panose="020B0500000000000000" pitchFamily="50" charset="-128"/>
              <a:ea typeface="Yu Gothic UI" panose="020B0500000000000000" pitchFamily="50" charset="-128"/>
            </a:endParaRPr>
          </a:p>
          <a:p>
            <a:pPr marL="0" lvl="2">
              <a:lnSpc>
                <a:spcPts val="1400"/>
              </a:lnSpc>
              <a:spcAft>
                <a:spcPts val="600"/>
              </a:spcAft>
              <a:tabLst>
                <a:tab pos="361950" algn="l"/>
              </a:tabLst>
              <a:defRPr/>
            </a:pPr>
            <a:r>
              <a:rPr lang="ja-JP" altLang="en-US" sz="1100">
                <a:latin typeface="Yu Gothic UI" panose="020B0500000000000000" pitchFamily="50" charset="-128"/>
                <a:ea typeface="Yu Gothic UI" panose="020B0500000000000000" pitchFamily="50" charset="-128"/>
              </a:rPr>
              <a:t>　 ①個人を特定しない形で住民情報データを活用できる内部データ可視</a:t>
            </a:r>
            <a:br>
              <a:rPr lang="en-US" altLang="ja-JP" sz="1100">
                <a:latin typeface="Yu Gothic UI" panose="020B0500000000000000" pitchFamily="50" charset="-128"/>
                <a:ea typeface="Yu Gothic UI" panose="020B0500000000000000" pitchFamily="50" charset="-128"/>
              </a:rPr>
            </a:br>
            <a:r>
              <a:rPr lang="en-US" altLang="ja-JP" sz="1100">
                <a:latin typeface="Yu Gothic UI" panose="020B0500000000000000" pitchFamily="50" charset="-128"/>
                <a:ea typeface="Yu Gothic UI" panose="020B0500000000000000" pitchFamily="50" charset="-128"/>
              </a:rPr>
              <a:t> </a:t>
            </a:r>
            <a:r>
              <a:rPr lang="ja-JP" altLang="en-US" sz="1100">
                <a:latin typeface="Yu Gothic UI" panose="020B0500000000000000" pitchFamily="50" charset="-128"/>
                <a:ea typeface="Yu Gothic UI" panose="020B0500000000000000" pitchFamily="50" charset="-128"/>
              </a:rPr>
              <a:t>　　化環境を構築し、携帯電話</a:t>
            </a:r>
            <a:r>
              <a:rPr lang="en-US" altLang="ja-JP" sz="1100">
                <a:latin typeface="Yu Gothic UI" panose="020B0500000000000000" pitchFamily="50" charset="-128"/>
                <a:ea typeface="Yu Gothic UI" panose="020B0500000000000000" pitchFamily="50" charset="-128"/>
              </a:rPr>
              <a:t>GPS</a:t>
            </a:r>
            <a:r>
              <a:rPr lang="ja-JP" altLang="en-US" sz="1100">
                <a:latin typeface="Yu Gothic UI" panose="020B0500000000000000" pitchFamily="50" charset="-128"/>
                <a:ea typeface="Yu Gothic UI" panose="020B0500000000000000" pitchFamily="50" charset="-128"/>
              </a:rPr>
              <a:t>データ分析ツールや</a:t>
            </a:r>
            <a:r>
              <a:rPr lang="en-US" altLang="ja-JP" sz="1100">
                <a:latin typeface="Yu Gothic UI" panose="020B0500000000000000" pitchFamily="50" charset="-128"/>
                <a:ea typeface="Yu Gothic UI" panose="020B0500000000000000" pitchFamily="50" charset="-128"/>
              </a:rPr>
              <a:t>BI</a:t>
            </a:r>
            <a:r>
              <a:rPr lang="ja-JP" altLang="en-US" sz="1100">
                <a:latin typeface="Yu Gothic UI" panose="020B0500000000000000" pitchFamily="50" charset="-128"/>
                <a:ea typeface="Yu Gothic UI" panose="020B0500000000000000" pitchFamily="50" charset="-128"/>
              </a:rPr>
              <a:t>ツールと併せて</a:t>
            </a:r>
            <a:br>
              <a:rPr lang="en-US" altLang="ja-JP" sz="1100">
                <a:latin typeface="Yu Gothic UI" panose="020B0500000000000000" pitchFamily="50" charset="-128"/>
                <a:ea typeface="Yu Gothic UI" panose="020B0500000000000000" pitchFamily="50" charset="-128"/>
              </a:rPr>
            </a:br>
            <a:r>
              <a:rPr lang="ja-JP" altLang="en-US" sz="1100">
                <a:latin typeface="Yu Gothic UI" panose="020B0500000000000000" pitchFamily="50" charset="-128"/>
                <a:ea typeface="Yu Gothic UI" panose="020B0500000000000000" pitchFamily="50" charset="-128"/>
              </a:rPr>
              <a:t>　　 利用促進</a:t>
            </a:r>
            <a:endParaRPr lang="en-US" altLang="ja-JP" sz="1100">
              <a:latin typeface="Yu Gothic UI" panose="020B0500000000000000" pitchFamily="50" charset="-128"/>
              <a:ea typeface="Yu Gothic UI" panose="020B0500000000000000" pitchFamily="50" charset="-128"/>
            </a:endParaRPr>
          </a:p>
          <a:p>
            <a:pPr marL="0" lvl="2">
              <a:lnSpc>
                <a:spcPts val="1400"/>
              </a:lnSpc>
              <a:spcAft>
                <a:spcPts val="600"/>
              </a:spcAft>
              <a:tabLst>
                <a:tab pos="361950" algn="l"/>
              </a:tabLst>
              <a:defRPr/>
            </a:pPr>
            <a:r>
              <a:rPr lang="en-US" altLang="ja-JP" sz="1100">
                <a:latin typeface="Yu Gothic UI" panose="020B0500000000000000" pitchFamily="50" charset="-128"/>
                <a:ea typeface="Yu Gothic UI" panose="020B0500000000000000" pitchFamily="50" charset="-128"/>
              </a:rPr>
              <a:t> </a:t>
            </a:r>
            <a:r>
              <a:rPr lang="ja-JP" altLang="en-US" sz="1100">
                <a:latin typeface="Yu Gothic UI" panose="020B0500000000000000" pitchFamily="50" charset="-128"/>
                <a:ea typeface="Yu Gothic UI" panose="020B0500000000000000" pitchFamily="50" charset="-128"/>
              </a:rPr>
              <a:t>　②各データ活用環境の利用研修と、職階に応じたデータ活用研修に</a:t>
            </a:r>
            <a:br>
              <a:rPr lang="en-US" altLang="ja-JP" sz="1100">
                <a:latin typeface="Yu Gothic UI" panose="020B0500000000000000" pitchFamily="50" charset="-128"/>
                <a:ea typeface="Yu Gothic UI" panose="020B0500000000000000" pitchFamily="50" charset="-128"/>
              </a:rPr>
            </a:br>
            <a:r>
              <a:rPr lang="ja-JP" altLang="en-US" sz="1100">
                <a:latin typeface="Yu Gothic UI" panose="020B0500000000000000" pitchFamily="50" charset="-128"/>
                <a:ea typeface="Yu Gothic UI" panose="020B0500000000000000" pitchFamily="50" charset="-128"/>
              </a:rPr>
              <a:t>　 　よる人材育成</a:t>
            </a:r>
            <a:endParaRPr lang="en-US" altLang="ja-JP" sz="1100">
              <a:latin typeface="Yu Gothic UI" panose="020B0500000000000000" pitchFamily="50" charset="-128"/>
              <a:ea typeface="Yu Gothic UI" panose="020B0500000000000000" pitchFamily="50" charset="-128"/>
            </a:endParaRPr>
          </a:p>
          <a:p>
            <a:pPr marL="0" lvl="2">
              <a:lnSpc>
                <a:spcPts val="1400"/>
              </a:lnSpc>
              <a:spcAft>
                <a:spcPts val="600"/>
              </a:spcAft>
              <a:tabLst>
                <a:tab pos="361950" algn="l"/>
              </a:tabLst>
              <a:defRPr/>
            </a:pPr>
            <a:r>
              <a:rPr lang="ja-JP" altLang="en-US" sz="1100">
                <a:latin typeface="Yu Gothic UI" panose="020B0500000000000000" pitchFamily="50" charset="-128"/>
                <a:ea typeface="Yu Gothic UI" panose="020B0500000000000000" pitchFamily="50" charset="-128"/>
              </a:rPr>
              <a:t>　 ③より高度なデータ活用や本格的な</a:t>
            </a:r>
            <a:r>
              <a:rPr lang="en-US" altLang="ja-JP" sz="1100">
                <a:latin typeface="Yu Gothic UI" panose="020B0500000000000000" pitchFamily="50" charset="-128"/>
                <a:ea typeface="Yu Gothic UI" panose="020B0500000000000000" pitchFamily="50" charset="-128"/>
              </a:rPr>
              <a:t>EBPM</a:t>
            </a:r>
            <a:r>
              <a:rPr lang="ja-JP" altLang="en-US" sz="1100">
                <a:latin typeface="Yu Gothic UI" panose="020B0500000000000000" pitchFamily="50" charset="-128"/>
                <a:ea typeface="Yu Gothic UI" panose="020B0500000000000000" pitchFamily="50" charset="-128"/>
              </a:rPr>
              <a:t>の実現のため、将来的な</a:t>
            </a:r>
            <a:br>
              <a:rPr lang="en-US" altLang="ja-JP" sz="1100">
                <a:latin typeface="Yu Gothic UI" panose="020B0500000000000000" pitchFamily="50" charset="-128"/>
                <a:ea typeface="Yu Gothic UI" panose="020B0500000000000000" pitchFamily="50" charset="-128"/>
              </a:rPr>
            </a:br>
            <a:r>
              <a:rPr lang="ja-JP" altLang="en-US" sz="1100">
                <a:latin typeface="Yu Gothic UI" panose="020B0500000000000000" pitchFamily="50" charset="-128"/>
                <a:ea typeface="Yu Gothic UI" panose="020B0500000000000000" pitchFamily="50" charset="-128"/>
              </a:rPr>
              <a:t>　 　データ活用のあり方や取組の方向性などを示す方針を策定</a:t>
            </a:r>
          </a:p>
          <a:p>
            <a:pPr marL="0" lvl="2">
              <a:spcAft>
                <a:spcPts val="600"/>
              </a:spcAft>
              <a:tabLst>
                <a:tab pos="361950" algn="l"/>
              </a:tabLst>
              <a:defRPr/>
            </a:pPr>
            <a:endParaRPr lang="en-US" altLang="ja-JP" sz="1100">
              <a:latin typeface="Yu Gothic UI" panose="020B0500000000000000" pitchFamily="50" charset="-128"/>
              <a:ea typeface="Yu Gothic UI" panose="020B0500000000000000" pitchFamily="50" charset="-128"/>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28" name="正方形/長方形 27">
            <a:extLst>
              <a:ext uri="{FF2B5EF4-FFF2-40B4-BE49-F238E27FC236}">
                <a16:creationId xmlns:a16="http://schemas.microsoft.com/office/drawing/2014/main" id="{0F1852A9-4529-81CB-FEDF-8814303B44EF}"/>
              </a:ext>
            </a:extLst>
          </p:cNvPr>
          <p:cNvSpPr/>
          <p:nvPr/>
        </p:nvSpPr>
        <p:spPr>
          <a:xfrm>
            <a:off x="451640" y="3933000"/>
            <a:ext cx="4212000" cy="1145905"/>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lang="ja-JP" altLang="en-US" sz="1100">
                <a:solidFill>
                  <a:prstClr val="black"/>
                </a:solidFill>
                <a:latin typeface="Yu Gothic UI" panose="020B0500000000000000" pitchFamily="50" charset="-128"/>
                <a:ea typeface="Yu Gothic UI" panose="020B0500000000000000" pitchFamily="50" charset="-128"/>
              </a:rPr>
              <a:t>内部</a:t>
            </a:r>
            <a:r>
              <a:rPr lang="ja-JP" altLang="en-US" sz="1100">
                <a:latin typeface="Yu Gothic UI" panose="020B0500000000000000" pitchFamily="50" charset="-128"/>
                <a:ea typeface="Yu Gothic UI" panose="020B0500000000000000" pitchFamily="50" charset="-128"/>
              </a:rPr>
              <a:t>データ可視化環境を構築し、携帯電話</a:t>
            </a:r>
            <a:r>
              <a:rPr lang="en-US" altLang="ja-JP" sz="1100">
                <a:latin typeface="Yu Gothic UI" panose="020B0500000000000000" pitchFamily="50" charset="-128"/>
                <a:ea typeface="Yu Gothic UI" panose="020B0500000000000000" pitchFamily="50" charset="-128"/>
              </a:rPr>
              <a:t>GPS</a:t>
            </a:r>
            <a:r>
              <a:rPr lang="ja-JP" altLang="en-US" sz="1100">
                <a:latin typeface="Yu Gothic UI" panose="020B0500000000000000" pitchFamily="50" charset="-128"/>
                <a:ea typeface="Yu Gothic UI" panose="020B0500000000000000" pitchFamily="50" charset="-128"/>
              </a:rPr>
              <a:t>データ分析ツールや</a:t>
            </a:r>
            <a:r>
              <a:rPr lang="en-US" altLang="ja-JP" sz="1100">
                <a:latin typeface="Yu Gothic UI" panose="020B0500000000000000" pitchFamily="50" charset="-128"/>
                <a:ea typeface="Yu Gothic UI" panose="020B0500000000000000" pitchFamily="50" charset="-128"/>
              </a:rPr>
              <a:t>BI</a:t>
            </a:r>
            <a:r>
              <a:rPr lang="ja-JP" altLang="en-US" sz="1100">
                <a:latin typeface="Yu Gothic UI" panose="020B0500000000000000" pitchFamily="50" charset="-128"/>
                <a:ea typeface="Yu Gothic UI" panose="020B0500000000000000" pitchFamily="50" charset="-128"/>
              </a:rPr>
              <a:t>ツールと併せて各部局での利用を促進</a:t>
            </a:r>
            <a:endParaRPr lang="en-US" altLang="ja-JP" sz="1100">
              <a:latin typeface="Yu Gothic UI" panose="020B0500000000000000" pitchFamily="50" charset="-128"/>
              <a:ea typeface="Yu Gothic UI" panose="020B0500000000000000" pitchFamily="50" charset="-128"/>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データ活用環境の利用研修や職階に応じた研修を通じて、データ活用</a:t>
            </a:r>
            <a:br>
              <a:rPr lang="en-US" altLang="ja-JP" sz="1100">
                <a:latin typeface="Yu Gothic UI" panose="020B0500000000000000" pitchFamily="50" charset="-128"/>
                <a:ea typeface="Yu Gothic UI" panose="020B0500000000000000" pitchFamily="50" charset="-128"/>
              </a:rPr>
            </a:br>
            <a:r>
              <a:rPr lang="ja-JP" altLang="en-US" sz="1100">
                <a:latin typeface="Yu Gothic UI" panose="020B0500000000000000" pitchFamily="50" charset="-128"/>
                <a:ea typeface="Yu Gothic UI" panose="020B0500000000000000" pitchFamily="50" charset="-128"/>
              </a:rPr>
              <a:t>人材を育成</a:t>
            </a:r>
            <a:endParaRPr lang="en-US" altLang="ja-JP" sz="1100">
              <a:latin typeface="Yu Gothic UI" panose="020B0500000000000000" pitchFamily="50" charset="-128"/>
              <a:ea typeface="Yu Gothic UI" panose="020B0500000000000000" pitchFamily="50" charset="-128"/>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「データ活用方針」を策定中</a:t>
            </a:r>
            <a:endParaRPr kumimoji="0" lang="ja-JP" altLang="en-US" sz="1100" b="0" i="0" u="none" strike="noStrike" kern="120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spTree>
    <p:extLst>
      <p:ext uri="{BB962C8B-B14F-4D97-AF65-F5344CB8AC3E}">
        <p14:creationId xmlns:p14="http://schemas.microsoft.com/office/powerpoint/2010/main" val="2992993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吹き出し: 角を丸めた四角形 59">
            <a:extLst>
              <a:ext uri="{FF2B5EF4-FFF2-40B4-BE49-F238E27FC236}">
                <a16:creationId xmlns:a16="http://schemas.microsoft.com/office/drawing/2014/main" id="{785B5290-9E41-32F1-FCAD-B39C520926B7}"/>
              </a:ext>
            </a:extLst>
          </p:cNvPr>
          <p:cNvSpPr/>
          <p:nvPr/>
        </p:nvSpPr>
        <p:spPr>
          <a:xfrm>
            <a:off x="486833" y="4620690"/>
            <a:ext cx="864000" cy="432000"/>
          </a:xfrm>
          <a:prstGeom prst="wedgeRoundRectCallout">
            <a:avLst>
              <a:gd name="adj1" fmla="val 82011"/>
              <a:gd name="adj2" fmla="val 1956"/>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Avenir Next LT Pro"/>
                <a:ea typeface="Yu Gothic UI"/>
                <a:cs typeface="+mn-cs"/>
              </a:rPr>
              <a:t>タブレットで</a:t>
            </a:r>
            <a:endParaRPr kumimoji="1" lang="en-US" altLang="ja-JP" sz="1100" b="1" i="0" u="none" strike="noStrike" kern="1200" cap="none" spc="0" normalizeH="0" baseline="0" noProof="0">
              <a:ln>
                <a:noFill/>
              </a:ln>
              <a:solidFill>
                <a:prstClr val="black"/>
              </a:solidFill>
              <a:effectLst/>
              <a:uLnTx/>
              <a:uFillTx/>
              <a:latin typeface="Avenir Next LT Pro"/>
              <a:ea typeface="Yu Gothic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Avenir Next LT Pro"/>
                <a:ea typeface="Yu Gothic UI"/>
                <a:cs typeface="+mn-cs"/>
              </a:rPr>
              <a:t>報告完了</a:t>
            </a:r>
          </a:p>
        </p:txBody>
      </p:sp>
      <p:sp>
        <p:nvSpPr>
          <p:cNvPr id="2" name="雲 1">
            <a:extLst>
              <a:ext uri="{FF2B5EF4-FFF2-40B4-BE49-F238E27FC236}">
                <a16:creationId xmlns:a16="http://schemas.microsoft.com/office/drawing/2014/main" id="{CEEA0816-C266-E35F-CF28-6A416942C46D}"/>
              </a:ext>
            </a:extLst>
          </p:cNvPr>
          <p:cNvSpPr/>
          <p:nvPr/>
        </p:nvSpPr>
        <p:spPr>
          <a:xfrm>
            <a:off x="2275690" y="4647313"/>
            <a:ext cx="1044000" cy="828000"/>
          </a:xfrm>
          <a:prstGeom prst="cloud">
            <a:avLst/>
          </a:prstGeom>
          <a:solidFill>
            <a:srgbClr val="F1E43B"/>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Avenir Next LT Pro"/>
                <a:ea typeface="Yu Gothic UI"/>
                <a:cs typeface="+mn-cs"/>
              </a:rPr>
              <a:t>クラウドサービス</a:t>
            </a:r>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施設カルテのクラウド化で効率的な</a:t>
            </a:r>
            <a:endParaRPr kumimoji="0" lang="en-US" altLang="ja-JP"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公共施設管理を実現</a:t>
            </a: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行政</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437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671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671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671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979763"/>
            <a:ext cx="972000" cy="465257"/>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システム構築</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19999" y="5052432"/>
            <a:ext cx="1008125" cy="39862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システム構築</a:t>
            </a:r>
            <a:endPar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マニュアル作成</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39" y="1296000"/>
            <a:ext cx="3672000" cy="61200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ea typeface="Yu Gothic UI" panose="020B0500000000000000" pitchFamily="50" charset="-128"/>
              </a:rPr>
              <a:t>施設カルテを作成している全ての施設について、維持管理サイクルの最適化に向け、施設カルテがクラウド上で運用</a:t>
            </a:r>
            <a:br>
              <a:rPr lang="en-US" altLang="ja-JP" sz="1100" b="1">
                <a:ea typeface="Yu Gothic UI" panose="020B0500000000000000" pitchFamily="50" charset="-128"/>
              </a:rPr>
            </a:br>
            <a:r>
              <a:rPr lang="ja-JP" altLang="en-US" sz="1100" b="1">
                <a:ea typeface="Yu Gothic UI" panose="020B0500000000000000" pitchFamily="50" charset="-128"/>
              </a:rPr>
              <a:t>され、データの随時更新や最新データの共有化が図られていること</a:t>
            </a:r>
            <a:r>
              <a:rPr lang="ja-JP" altLang="en-US" sz="1100" b="1">
                <a:solidFill>
                  <a:prstClr val="black"/>
                </a:solidFill>
                <a:latin typeface="Avenir Next LT Pro"/>
                <a:ea typeface="Yu Gothic UI" panose="020B0500000000000000" pitchFamily="50" charset="-128"/>
              </a:rPr>
              <a:t>。</a:t>
            </a:r>
            <a:endParaRPr lang="en-US" altLang="ja-JP" sz="1100" b="1">
              <a:ea typeface="Yu Gothic UI" panose="020B0500000000000000" pitchFamily="50" charset="-128"/>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8008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696136"/>
            <a:ext cx="972000" cy="136321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239" y="2119493"/>
            <a:ext cx="3672000"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クラウド上で運用された施設カルテが有効に活用され、</a:t>
            </a:r>
            <a:br>
              <a:rPr kumimoji="0" lang="en-US" altLang="ja-JP" sz="1100" b="1"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施設の維持管理が適時適切に実施されていること。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144468"/>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6400" y="1270800"/>
            <a:ext cx="4212000" cy="1796856"/>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本市が所有する市設建築物の適時適切な維持管理を推進するため、</a:t>
            </a:r>
            <a:r>
              <a:rPr kumimoji="0" lang="en-US" altLang="ja-JP"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500</a:t>
            </a:r>
            <a:r>
              <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㎡以上の一般施設（約</a:t>
            </a:r>
            <a:r>
              <a:rPr kumimoji="0" lang="en-US" altLang="ja-JP"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640</a:t>
            </a:r>
            <a:r>
              <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施設）を対象として、保守点検結果や工事履歴等を集約化した</a:t>
            </a:r>
            <a:r>
              <a:rPr kumimoji="0" lang="en-US" altLang="ja-JP"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a:t>
            </a:r>
            <a:r>
              <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施設カルテ</a:t>
            </a:r>
            <a:r>
              <a:rPr kumimoji="0" lang="en-US" altLang="ja-JP"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a:t>
            </a:r>
            <a:r>
              <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を作成・運用している。</a:t>
            </a:r>
            <a:endParaRPr kumimoji="0" lang="en-US" altLang="ja-JP"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現在の施設カルテは、</a:t>
            </a:r>
            <a:r>
              <a:rPr kumimoji="0" lang="en-US" altLang="ja-JP"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Excel</a:t>
            </a:r>
            <a:r>
              <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やメールを利用したアナログ的な運用のため、現状に則したリアルタイムでの情報共有が困難となっている。</a:t>
            </a:r>
            <a:endParaRPr kumimoji="0" lang="en-US" altLang="ja-JP"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そのため、施設カルテをクラウド上での運用に変更し、データの随時更新や最新データの共有化を図ることで、効果的・効率的な施設管理の実現に取り組む。</a:t>
            </a:r>
            <a:endParaRPr kumimoji="0" lang="en-US" altLang="ja-JP"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また、施設管理者への支援や情報共有により、状態監視型の予防保全を進め、維持管理サイクルを最適化の実現をめざす。</a:t>
            </a: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en-US" altLang="ja-JP"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67301" y="5545135"/>
            <a:ext cx="972000" cy="457109"/>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システム運用</a:t>
            </a:r>
          </a:p>
        </p:txBody>
      </p:sp>
      <p:sp>
        <p:nvSpPr>
          <p:cNvPr id="49" name="ホームベース 30">
            <a:extLst>
              <a:ext uri="{FF2B5EF4-FFF2-40B4-BE49-F238E27FC236}">
                <a16:creationId xmlns:a16="http://schemas.microsoft.com/office/drawing/2014/main" id="{C671AEB1-F02C-1B52-75DF-A6D6B6844A8B}"/>
              </a:ext>
            </a:extLst>
          </p:cNvPr>
          <p:cNvSpPr/>
          <p:nvPr/>
        </p:nvSpPr>
        <p:spPr>
          <a:xfrm>
            <a:off x="6544277" y="5576373"/>
            <a:ext cx="583847"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仮運用</a:t>
            </a:r>
          </a:p>
        </p:txBody>
      </p:sp>
      <p:sp>
        <p:nvSpPr>
          <p:cNvPr id="50" name="ホームベース 30">
            <a:extLst>
              <a:ext uri="{FF2B5EF4-FFF2-40B4-BE49-F238E27FC236}">
                <a16:creationId xmlns:a16="http://schemas.microsoft.com/office/drawing/2014/main" id="{A398CE64-797F-9DDF-7D30-89F4AADADCD7}"/>
              </a:ext>
            </a:extLst>
          </p:cNvPr>
          <p:cNvSpPr/>
          <p:nvPr/>
        </p:nvSpPr>
        <p:spPr>
          <a:xfrm>
            <a:off x="7164000" y="5579496"/>
            <a:ext cx="2052125"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運用</a:t>
            </a:r>
          </a:p>
        </p:txBody>
      </p:sp>
      <p:sp>
        <p:nvSpPr>
          <p:cNvPr id="69" name="テキスト ボックス 68">
            <a:extLst>
              <a:ext uri="{FF2B5EF4-FFF2-40B4-BE49-F238E27FC236}">
                <a16:creationId xmlns:a16="http://schemas.microsoft.com/office/drawing/2014/main" id="{4E2CA566-D794-C915-D83A-17D7DF8FD0CF}"/>
              </a:ext>
            </a:extLst>
          </p:cNvPr>
          <p:cNvSpPr txBox="1"/>
          <p:nvPr/>
        </p:nvSpPr>
        <p:spPr>
          <a:xfrm>
            <a:off x="6073876" y="4010147"/>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pic>
        <p:nvPicPr>
          <p:cNvPr id="4" name="図 3">
            <a:extLst>
              <a:ext uri="{FF2B5EF4-FFF2-40B4-BE49-F238E27FC236}">
                <a16:creationId xmlns:a16="http://schemas.microsoft.com/office/drawing/2014/main" id="{C4483957-8725-2574-6FF8-15F1725B4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7969" y="3998055"/>
            <a:ext cx="466740" cy="612000"/>
          </a:xfrm>
          <a:prstGeom prst="rect">
            <a:avLst/>
          </a:prstGeom>
        </p:spPr>
      </p:pic>
      <p:pic>
        <p:nvPicPr>
          <p:cNvPr id="5" name="図 4">
            <a:extLst>
              <a:ext uri="{FF2B5EF4-FFF2-40B4-BE49-F238E27FC236}">
                <a16:creationId xmlns:a16="http://schemas.microsoft.com/office/drawing/2014/main" id="{E7759615-87FB-A72E-E16E-74C8ABC2AD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3650" y="3782788"/>
            <a:ext cx="613174" cy="632596"/>
          </a:xfrm>
          <a:prstGeom prst="rect">
            <a:avLst/>
          </a:prstGeom>
        </p:spPr>
      </p:pic>
      <p:pic>
        <p:nvPicPr>
          <p:cNvPr id="6" name="図 5">
            <a:extLst>
              <a:ext uri="{FF2B5EF4-FFF2-40B4-BE49-F238E27FC236}">
                <a16:creationId xmlns:a16="http://schemas.microsoft.com/office/drawing/2014/main" id="{CF2DFBE0-99AF-7F1C-4C17-4FD5F315B4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49446" y="4045877"/>
            <a:ext cx="531589" cy="550709"/>
          </a:xfrm>
          <a:prstGeom prst="rect">
            <a:avLst/>
          </a:prstGeom>
        </p:spPr>
      </p:pic>
      <p:pic>
        <p:nvPicPr>
          <p:cNvPr id="18" name="図 17">
            <a:extLst>
              <a:ext uri="{FF2B5EF4-FFF2-40B4-BE49-F238E27FC236}">
                <a16:creationId xmlns:a16="http://schemas.microsoft.com/office/drawing/2014/main" id="{587CB6BF-396C-5164-33E8-AD1EEA6E81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2902" y="5467156"/>
            <a:ext cx="575661" cy="575661"/>
          </a:xfrm>
          <a:prstGeom prst="rect">
            <a:avLst/>
          </a:prstGeom>
        </p:spPr>
      </p:pic>
      <p:pic>
        <p:nvPicPr>
          <p:cNvPr id="26" name="図 25">
            <a:extLst>
              <a:ext uri="{FF2B5EF4-FFF2-40B4-BE49-F238E27FC236}">
                <a16:creationId xmlns:a16="http://schemas.microsoft.com/office/drawing/2014/main" id="{6DDE67ED-CDCF-A019-78B5-67050CD01D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0769" y="5474794"/>
            <a:ext cx="566658" cy="566658"/>
          </a:xfrm>
          <a:prstGeom prst="rect">
            <a:avLst/>
          </a:prstGeom>
        </p:spPr>
      </p:pic>
      <p:sp>
        <p:nvSpPr>
          <p:cNvPr id="28" name="正方形/長方形 27">
            <a:extLst>
              <a:ext uri="{FF2B5EF4-FFF2-40B4-BE49-F238E27FC236}">
                <a16:creationId xmlns:a16="http://schemas.microsoft.com/office/drawing/2014/main" id="{CC8EF305-F38F-CE3A-BF34-D1A55B280585}"/>
              </a:ext>
            </a:extLst>
          </p:cNvPr>
          <p:cNvSpPr/>
          <p:nvPr/>
        </p:nvSpPr>
        <p:spPr>
          <a:xfrm>
            <a:off x="1397751" y="3351826"/>
            <a:ext cx="1080000" cy="50013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1" lang="en-US" altLang="ja-JP" sz="12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a:t>
            </a:r>
            <a:r>
              <a:rPr kumimoji="1" lang="ja-JP" altLang="en-US" sz="12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事業者</a:t>
            </a:r>
            <a:r>
              <a:rPr kumimoji="1" lang="en-US" altLang="ja-JP" sz="12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1" lang="ja-JP" altLang="en-US" sz="12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保守点検</a:t>
            </a:r>
          </a:p>
        </p:txBody>
      </p:sp>
      <p:sp>
        <p:nvSpPr>
          <p:cNvPr id="37" name="正方形/長方形 36">
            <a:extLst>
              <a:ext uri="{FF2B5EF4-FFF2-40B4-BE49-F238E27FC236}">
                <a16:creationId xmlns:a16="http://schemas.microsoft.com/office/drawing/2014/main" id="{0D3E97EB-5754-F993-F64E-D45D572569E0}"/>
              </a:ext>
            </a:extLst>
          </p:cNvPr>
          <p:cNvSpPr/>
          <p:nvPr/>
        </p:nvSpPr>
        <p:spPr>
          <a:xfrm>
            <a:off x="1514479" y="5225340"/>
            <a:ext cx="978573" cy="27699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共有</a:t>
            </a:r>
          </a:p>
        </p:txBody>
      </p:sp>
      <p:sp>
        <p:nvSpPr>
          <p:cNvPr id="39" name="正方形/長方形 38">
            <a:extLst>
              <a:ext uri="{FF2B5EF4-FFF2-40B4-BE49-F238E27FC236}">
                <a16:creationId xmlns:a16="http://schemas.microsoft.com/office/drawing/2014/main" id="{677F1320-8CE8-A1C5-FE77-547343E0CE89}"/>
              </a:ext>
            </a:extLst>
          </p:cNvPr>
          <p:cNvSpPr/>
          <p:nvPr/>
        </p:nvSpPr>
        <p:spPr>
          <a:xfrm>
            <a:off x="1473742" y="4686350"/>
            <a:ext cx="978573" cy="27699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結果報告</a:t>
            </a:r>
          </a:p>
        </p:txBody>
      </p:sp>
      <p:sp>
        <p:nvSpPr>
          <p:cNvPr id="41" name="正方形/長方形 40">
            <a:extLst>
              <a:ext uri="{FF2B5EF4-FFF2-40B4-BE49-F238E27FC236}">
                <a16:creationId xmlns:a16="http://schemas.microsoft.com/office/drawing/2014/main" id="{18BB8C72-B2C3-3A65-6602-E3CBF86E7103}"/>
              </a:ext>
            </a:extLst>
          </p:cNvPr>
          <p:cNvSpPr/>
          <p:nvPr/>
        </p:nvSpPr>
        <p:spPr>
          <a:xfrm>
            <a:off x="3143621" y="3345918"/>
            <a:ext cx="978573" cy="50013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a:t>
            </a:r>
            <a:r>
              <a:rPr kumimoji="1" lang="ja-JP" altLang="en-US" sz="12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事業者</a:t>
            </a:r>
            <a:r>
              <a:rPr kumimoji="1" lang="en-US" altLang="ja-JP" sz="12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1" lang="ja-JP" altLang="en-US" sz="12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修繕・工事</a:t>
            </a:r>
          </a:p>
        </p:txBody>
      </p:sp>
      <p:pic>
        <p:nvPicPr>
          <p:cNvPr id="42" name="図 41">
            <a:extLst>
              <a:ext uri="{FF2B5EF4-FFF2-40B4-BE49-F238E27FC236}">
                <a16:creationId xmlns:a16="http://schemas.microsoft.com/office/drawing/2014/main" id="{F7435C90-0680-373E-FDB1-162705ACF0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8048694">
            <a:off x="2985934" y="4594817"/>
            <a:ext cx="495540" cy="272547"/>
          </a:xfrm>
          <a:prstGeom prst="rect">
            <a:avLst/>
          </a:prstGeom>
        </p:spPr>
      </p:pic>
      <p:sp>
        <p:nvSpPr>
          <p:cNvPr id="43" name="正方形/長方形 42">
            <a:extLst>
              <a:ext uri="{FF2B5EF4-FFF2-40B4-BE49-F238E27FC236}">
                <a16:creationId xmlns:a16="http://schemas.microsoft.com/office/drawing/2014/main" id="{CFB02AEF-3C24-7526-ACAC-E95E9F24E596}"/>
              </a:ext>
            </a:extLst>
          </p:cNvPr>
          <p:cNvSpPr/>
          <p:nvPr/>
        </p:nvSpPr>
        <p:spPr>
          <a:xfrm>
            <a:off x="1074368" y="6002904"/>
            <a:ext cx="1516330" cy="67710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a:t>
            </a:r>
            <a:r>
              <a:rPr kumimoji="1" lang="ja-JP" altLang="en-US" sz="11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施設所管部局</a:t>
            </a:r>
            <a:r>
              <a:rPr kumimoji="1" lang="en-US" altLang="ja-JP" sz="11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1" lang="ja-JP" altLang="en-US" sz="11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報告書の確認</a:t>
            </a:r>
            <a:endParaRPr kumimoji="1" lang="en-US" altLang="ja-JP" sz="11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1" lang="ja-JP" altLang="en-US" sz="11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修繕等の検討</a:t>
            </a:r>
          </a:p>
        </p:txBody>
      </p:sp>
      <p:sp>
        <p:nvSpPr>
          <p:cNvPr id="44" name="正方形/長方形 43">
            <a:extLst>
              <a:ext uri="{FF2B5EF4-FFF2-40B4-BE49-F238E27FC236}">
                <a16:creationId xmlns:a16="http://schemas.microsoft.com/office/drawing/2014/main" id="{E0A9730A-C2AB-5256-3643-C203482EA5A1}"/>
              </a:ext>
            </a:extLst>
          </p:cNvPr>
          <p:cNvSpPr/>
          <p:nvPr/>
        </p:nvSpPr>
        <p:spPr>
          <a:xfrm>
            <a:off x="3012516" y="6002904"/>
            <a:ext cx="1543164" cy="67710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a:t>
            </a:r>
            <a:r>
              <a:rPr kumimoji="1" lang="ja-JP" altLang="en-US" sz="11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都市整備局</a:t>
            </a:r>
            <a:r>
              <a:rPr kumimoji="1" lang="en-US" altLang="ja-JP" sz="11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1" lang="ja-JP" altLang="en-US" sz="11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施設カルテの保守</a:t>
            </a:r>
            <a:endParaRPr kumimoji="1" lang="en-US" altLang="ja-JP" sz="11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1" lang="ja-JP" altLang="en-US" sz="11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各部局のサポート</a:t>
            </a:r>
          </a:p>
        </p:txBody>
      </p:sp>
      <p:sp>
        <p:nvSpPr>
          <p:cNvPr id="46" name="正方形/長方形 45">
            <a:extLst>
              <a:ext uri="{FF2B5EF4-FFF2-40B4-BE49-F238E27FC236}">
                <a16:creationId xmlns:a16="http://schemas.microsoft.com/office/drawing/2014/main" id="{A593BCFA-57FF-BB10-3590-0211579BCF66}"/>
              </a:ext>
            </a:extLst>
          </p:cNvPr>
          <p:cNvSpPr/>
          <p:nvPr/>
        </p:nvSpPr>
        <p:spPr>
          <a:xfrm>
            <a:off x="3094442" y="5216532"/>
            <a:ext cx="978573" cy="27699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w="0"/>
                <a:solidFill>
                  <a:prstClr val="black"/>
                </a:solidFill>
                <a:effectLst/>
                <a:uLnTx/>
                <a:uFillTx/>
                <a:latin typeface="游ゴシック" panose="020F0502020204030204"/>
                <a:ea typeface="游ゴシック" panose="020B0400000000000000" pitchFamily="50" charset="-128"/>
                <a:cs typeface="+mn-cs"/>
              </a:rPr>
              <a:t>共有</a:t>
            </a:r>
          </a:p>
        </p:txBody>
      </p:sp>
      <p:sp>
        <p:nvSpPr>
          <p:cNvPr id="51" name="正方形/長方形 50">
            <a:extLst>
              <a:ext uri="{FF2B5EF4-FFF2-40B4-BE49-F238E27FC236}">
                <a16:creationId xmlns:a16="http://schemas.microsoft.com/office/drawing/2014/main" id="{18947215-B322-FBFD-7F44-5ADD7DBADE90}"/>
              </a:ext>
            </a:extLst>
          </p:cNvPr>
          <p:cNvSpPr/>
          <p:nvPr/>
        </p:nvSpPr>
        <p:spPr>
          <a:xfrm>
            <a:off x="3254596" y="4682767"/>
            <a:ext cx="851870" cy="27699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w="0"/>
                <a:solidFill>
                  <a:prstClr val="black"/>
                </a:solidFill>
                <a:effectLst/>
                <a:uLnTx/>
                <a:uFillTx/>
                <a:latin typeface="游ゴシック" panose="020F0502020204030204"/>
                <a:ea typeface="游ゴシック" panose="020B0400000000000000" pitchFamily="50" charset="-128"/>
                <a:cs typeface="+mn-cs"/>
              </a:rPr>
              <a:t>完了報告</a:t>
            </a:r>
          </a:p>
        </p:txBody>
      </p:sp>
      <p:pic>
        <p:nvPicPr>
          <p:cNvPr id="56" name="図 55">
            <a:extLst>
              <a:ext uri="{FF2B5EF4-FFF2-40B4-BE49-F238E27FC236}">
                <a16:creationId xmlns:a16="http://schemas.microsoft.com/office/drawing/2014/main" id="{2A251483-A25E-4837-6FBB-0F12B8B3D77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48657" y="3914590"/>
            <a:ext cx="584114" cy="584114"/>
          </a:xfrm>
          <a:prstGeom prst="rect">
            <a:avLst/>
          </a:prstGeom>
        </p:spPr>
      </p:pic>
      <p:pic>
        <p:nvPicPr>
          <p:cNvPr id="57" name="図 56">
            <a:extLst>
              <a:ext uri="{FF2B5EF4-FFF2-40B4-BE49-F238E27FC236}">
                <a16:creationId xmlns:a16="http://schemas.microsoft.com/office/drawing/2014/main" id="{019D4F21-2DC7-56D8-E7B6-BE0497EFD76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26892" y="3858263"/>
            <a:ext cx="375007" cy="375007"/>
          </a:xfrm>
          <a:prstGeom prst="rect">
            <a:avLst/>
          </a:prstGeom>
        </p:spPr>
      </p:pic>
      <p:pic>
        <p:nvPicPr>
          <p:cNvPr id="40" name="図 39">
            <a:extLst>
              <a:ext uri="{FF2B5EF4-FFF2-40B4-BE49-F238E27FC236}">
                <a16:creationId xmlns:a16="http://schemas.microsoft.com/office/drawing/2014/main" id="{918C2E1C-F8DC-C7B1-0703-BED6145A236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8048694">
            <a:off x="2077080" y="5267806"/>
            <a:ext cx="495540" cy="272547"/>
          </a:xfrm>
          <a:prstGeom prst="rect">
            <a:avLst/>
          </a:prstGeom>
        </p:spPr>
      </p:pic>
      <p:pic>
        <p:nvPicPr>
          <p:cNvPr id="47" name="図 46">
            <a:extLst>
              <a:ext uri="{FF2B5EF4-FFF2-40B4-BE49-F238E27FC236}">
                <a16:creationId xmlns:a16="http://schemas.microsoft.com/office/drawing/2014/main" id="{92DD5394-42D7-2F7B-B5BD-2CDAC896F2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700000">
            <a:off x="2999825" y="5257327"/>
            <a:ext cx="495540" cy="272547"/>
          </a:xfrm>
          <a:prstGeom prst="rect">
            <a:avLst/>
          </a:prstGeom>
        </p:spPr>
      </p:pic>
      <p:pic>
        <p:nvPicPr>
          <p:cNvPr id="53" name="図 52">
            <a:extLst>
              <a:ext uri="{FF2B5EF4-FFF2-40B4-BE49-F238E27FC236}">
                <a16:creationId xmlns:a16="http://schemas.microsoft.com/office/drawing/2014/main" id="{57C38CF5-5ECC-D358-BBEA-3E3F4746CF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700000">
            <a:off x="2092186" y="4584007"/>
            <a:ext cx="495540" cy="272547"/>
          </a:xfrm>
          <a:prstGeom prst="rect">
            <a:avLst/>
          </a:prstGeom>
        </p:spPr>
      </p:pic>
      <p:graphicFrame>
        <p:nvGraphicFramePr>
          <p:cNvPr id="38" name="表 37">
            <a:extLst>
              <a:ext uri="{FF2B5EF4-FFF2-40B4-BE49-F238E27FC236}">
                <a16:creationId xmlns:a16="http://schemas.microsoft.com/office/drawing/2014/main" id="{1F03B91E-2E8C-6FFF-1ACA-B66B5BEEE315}"/>
              </a:ext>
            </a:extLst>
          </p:cNvPr>
          <p:cNvGraphicFramePr>
            <a:graphicFrameLocks noGrp="1"/>
          </p:cNvGraphicFramePr>
          <p:nvPr>
            <p:extLst>
              <p:ext uri="{D42A27DB-BD31-4B8C-83A1-F6EECF244321}">
                <p14:modId xmlns:p14="http://schemas.microsoft.com/office/powerpoint/2010/main" val="2080418750"/>
              </p:ext>
            </p:extLst>
          </p:nvPr>
        </p:nvGraphicFramePr>
        <p:xfrm>
          <a:off x="6039332" y="2696137"/>
          <a:ext cx="3352800" cy="1363211"/>
        </p:xfrm>
        <a:graphic>
          <a:graphicData uri="http://schemas.openxmlformats.org/drawingml/2006/table">
            <a:tbl>
              <a:tblPr firstRow="1" firstCol="1" bandRow="1">
                <a:tableStyleId>{5C22544A-7EE6-4342-B048-85BDC9FD1C3A}</a:tableStyleId>
              </a:tblPr>
              <a:tblGrid>
                <a:gridCol w="1007115">
                  <a:extLst>
                    <a:ext uri="{9D8B030D-6E8A-4147-A177-3AD203B41FA5}">
                      <a16:colId xmlns:a16="http://schemas.microsoft.com/office/drawing/2014/main" val="3050210300"/>
                    </a:ext>
                  </a:extLst>
                </a:gridCol>
                <a:gridCol w="2345685">
                  <a:extLst>
                    <a:ext uri="{9D8B030D-6E8A-4147-A177-3AD203B41FA5}">
                      <a16:colId xmlns:a16="http://schemas.microsoft.com/office/drawing/2014/main" val="2121387432"/>
                    </a:ext>
                  </a:extLst>
                </a:gridCol>
              </a:tblGrid>
              <a:tr h="345440">
                <a:tc>
                  <a:txBody>
                    <a:bodyPr/>
                    <a:lstStyle/>
                    <a:p>
                      <a:pPr algn="l"/>
                      <a:r>
                        <a:rPr kumimoji="1" lang="en-US" sz="900" b="0">
                          <a:effectLst/>
                          <a:latin typeface="+mn-ea"/>
                          <a:ea typeface="+mn-ea"/>
                        </a:rPr>
                        <a:t>2023</a:t>
                      </a:r>
                      <a:r>
                        <a:rPr kumimoji="1" lang="ja-JP" sz="900" b="0">
                          <a:effectLst/>
                          <a:latin typeface="+mn-ea"/>
                          <a:ea typeface="+mn-ea"/>
                        </a:rPr>
                        <a:t>年度現在</a:t>
                      </a:r>
                      <a:endParaRPr lang="ja-JP" sz="1050" b="0">
                        <a:effectLst/>
                        <a:latin typeface="+mn-ea"/>
                        <a:ea typeface="+mn-ea"/>
                        <a:cs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algn="l"/>
                      <a:r>
                        <a:rPr lang="ja-JP" altLang="en-US" sz="900" b="0">
                          <a:solidFill>
                            <a:schemeClr val="tx1"/>
                          </a:solidFill>
                          <a:effectLst/>
                          <a:latin typeface="+mn-ea"/>
                          <a:ea typeface="+mn-ea"/>
                          <a:cs typeface="ＭＳ Ｐゴシック" panose="020B0600070205080204" pitchFamily="50" charset="-128"/>
                        </a:rPr>
                        <a:t>仮運用に向けた検証など</a:t>
                      </a:r>
                      <a:endParaRPr lang="ja-JP" sz="900" b="0">
                        <a:solidFill>
                          <a:schemeClr val="tx1"/>
                        </a:solidFill>
                        <a:effectLst/>
                        <a:latin typeface="+mn-ea"/>
                        <a:ea typeface="+mn-ea"/>
                        <a:cs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2559680799"/>
                  </a:ext>
                </a:extLst>
              </a:tr>
              <a:tr h="326891">
                <a:tc>
                  <a:txBody>
                    <a:bodyPr/>
                    <a:lstStyle/>
                    <a:p>
                      <a:pPr algn="l"/>
                      <a:r>
                        <a:rPr kumimoji="1" lang="en-US" sz="900" b="0">
                          <a:effectLst/>
                          <a:latin typeface="+mn-ea"/>
                          <a:ea typeface="+mn-ea"/>
                        </a:rPr>
                        <a:t>2024</a:t>
                      </a:r>
                      <a:r>
                        <a:rPr kumimoji="1" lang="ja-JP" sz="900" b="0">
                          <a:effectLst/>
                          <a:latin typeface="+mn-ea"/>
                          <a:ea typeface="+mn-ea"/>
                        </a:rPr>
                        <a:t>年度</a:t>
                      </a:r>
                      <a:endParaRPr lang="ja-JP" sz="1050" b="0">
                        <a:effectLst/>
                        <a:latin typeface="+mn-ea"/>
                        <a:ea typeface="+mn-ea"/>
                        <a:cs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algn="l"/>
                      <a:r>
                        <a:rPr kumimoji="1" lang="ja-JP" altLang="en-US" sz="900">
                          <a:effectLst/>
                          <a:latin typeface="+mn-ea"/>
                          <a:ea typeface="+mn-ea"/>
                          <a:cs typeface="ＭＳ Ｐゴシック" panose="020B0600070205080204" pitchFamily="50" charset="-128"/>
                        </a:rPr>
                        <a:t>システム構築、仮運用</a:t>
                      </a:r>
                      <a:endParaRPr lang="ja-JP" sz="1050">
                        <a:effectLst/>
                        <a:latin typeface="+mn-ea"/>
                        <a:ea typeface="+mn-ea"/>
                        <a:cs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2942981496"/>
                  </a:ext>
                </a:extLst>
              </a:tr>
              <a:tr h="345440">
                <a:tc>
                  <a:txBody>
                    <a:bodyPr/>
                    <a:lstStyle/>
                    <a:p>
                      <a:pPr algn="l"/>
                      <a:r>
                        <a:rPr kumimoji="1" lang="en-US" sz="900" b="0">
                          <a:effectLst/>
                          <a:latin typeface="+mn-ea"/>
                          <a:ea typeface="+mn-ea"/>
                        </a:rPr>
                        <a:t>2025</a:t>
                      </a:r>
                      <a:r>
                        <a:rPr kumimoji="1" lang="ja-JP" sz="900" b="0">
                          <a:effectLst/>
                          <a:latin typeface="+mn-ea"/>
                          <a:ea typeface="+mn-ea"/>
                        </a:rPr>
                        <a:t>年度</a:t>
                      </a:r>
                      <a:endParaRPr lang="ja-JP" sz="1050" b="0">
                        <a:effectLst/>
                        <a:latin typeface="+mn-ea"/>
                        <a:ea typeface="+mn-ea"/>
                        <a:cs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l">
                        <a:lnSpc>
                          <a:spcPct val="100000"/>
                        </a:lnSpc>
                        <a:spcBef>
                          <a:spcPts val="0"/>
                        </a:spcBef>
                        <a:spcAft>
                          <a:spcPts val="0"/>
                        </a:spcAft>
                        <a:buNone/>
                      </a:pPr>
                      <a:r>
                        <a:rPr lang="en-US" altLang="ja-JP" sz="900" b="0" i="0" u="none" strike="noStrike" noProof="0">
                          <a:solidFill>
                            <a:schemeClr val="tx1"/>
                          </a:solidFill>
                          <a:latin typeface="+mn-ea"/>
                          <a:ea typeface="+mn-ea"/>
                        </a:rPr>
                        <a:t>24</a:t>
                      </a:r>
                      <a:r>
                        <a:rPr lang="ja-JP" altLang="en-US" sz="900" b="0" i="0" u="none" strike="noStrike" noProof="0">
                          <a:solidFill>
                            <a:schemeClr val="tx1"/>
                          </a:solidFill>
                          <a:latin typeface="+mn-ea"/>
                          <a:ea typeface="+mn-ea"/>
                        </a:rPr>
                        <a:t>年度の状況を踏まえて設定</a:t>
                      </a:r>
                      <a:endParaRPr lang="en-US" altLang="ja-JP" sz="90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1311824674"/>
                  </a:ext>
                </a:extLst>
              </a:tr>
              <a:tr h="345440">
                <a:tc>
                  <a:txBody>
                    <a:bodyPr/>
                    <a:lstStyle/>
                    <a:p>
                      <a:pPr algn="l"/>
                      <a:r>
                        <a:rPr kumimoji="1" lang="en-US" sz="900" b="0">
                          <a:effectLst/>
                          <a:latin typeface="+mn-ea"/>
                          <a:ea typeface="+mn-ea"/>
                        </a:rPr>
                        <a:t>2026</a:t>
                      </a:r>
                      <a:r>
                        <a:rPr kumimoji="1" lang="ja-JP" sz="900" b="0">
                          <a:effectLst/>
                          <a:latin typeface="+mn-ea"/>
                          <a:ea typeface="+mn-ea"/>
                        </a:rPr>
                        <a:t>年度</a:t>
                      </a:r>
                      <a:endParaRPr lang="ja-JP" sz="1050" b="0">
                        <a:effectLst/>
                        <a:latin typeface="+mn-ea"/>
                        <a:ea typeface="+mn-ea"/>
                        <a:cs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lvl="0" algn="l">
                        <a:buNone/>
                      </a:pPr>
                      <a:r>
                        <a:rPr lang="en-US" altLang="ja-JP" sz="900" b="0" i="0" u="none" strike="noStrike" noProof="0" dirty="0">
                          <a:solidFill>
                            <a:srgbClr val="000000"/>
                          </a:solidFill>
                          <a:latin typeface="+mn-ea"/>
                          <a:ea typeface="+mn-ea"/>
                        </a:rPr>
                        <a:t>25</a:t>
                      </a:r>
                      <a:r>
                        <a:rPr lang="ja-JP" altLang="en-US" sz="900" b="0" i="0" u="none" strike="noStrike" noProof="0" dirty="0">
                          <a:solidFill>
                            <a:srgbClr val="000000"/>
                          </a:solidFill>
                          <a:latin typeface="+mn-ea"/>
                          <a:ea typeface="+mn-ea"/>
                        </a:rPr>
                        <a:t>年度までの状況を踏まえて設定</a:t>
                      </a:r>
                      <a:endParaRPr lang="en-US" altLang="ja-JP" sz="900" dirty="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2872586002"/>
                  </a:ext>
                </a:extLst>
              </a:tr>
            </a:tbl>
          </a:graphicData>
        </a:graphic>
      </p:graphicFrame>
      <p:graphicFrame>
        <p:nvGraphicFramePr>
          <p:cNvPr id="21" name="表 20">
            <a:extLst>
              <a:ext uri="{FF2B5EF4-FFF2-40B4-BE49-F238E27FC236}">
                <a16:creationId xmlns:a16="http://schemas.microsoft.com/office/drawing/2014/main" id="{2CEE6C44-71F3-45B7-491E-892AE4E1D2C9}"/>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417294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現場におけるウェアラブルカメラ等を活用した</a:t>
            </a:r>
            <a:br>
              <a:rPr kumimoji="0" lang="en-US" altLang="ja-JP"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b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業務効率化​</a:t>
            </a: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行政</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365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599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599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599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38790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marR="0" lvl="2" indent="0" algn="l" defTabSz="914400" rtl="0" eaLnBrk="1" fontAlgn="auto" latinLnBrk="0" hangingPunct="1">
              <a:lnSpc>
                <a:spcPct val="100000"/>
              </a:lnSpc>
              <a:spcBef>
                <a:spcPts val="0"/>
              </a:spcBef>
              <a:spcAft>
                <a:spcPts val="488"/>
              </a:spcAft>
              <a:buClrTx/>
              <a:buSzTx/>
              <a:buFontTx/>
              <a:buNone/>
              <a:tabLst>
                <a:tab pos="294084"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3351644"/>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これまでの取組状況</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701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2" name="正方形/長方形 1">
            <a:extLst>
              <a:ext uri="{FF2B5EF4-FFF2-40B4-BE49-F238E27FC236}">
                <a16:creationId xmlns:a16="http://schemas.microsoft.com/office/drawing/2014/main" id="{9ED04337-FDCC-9525-BD5E-C00322ECED76}"/>
              </a:ext>
            </a:extLst>
          </p:cNvPr>
          <p:cNvSpPr/>
          <p:nvPr/>
        </p:nvSpPr>
        <p:spPr>
          <a:xfrm>
            <a:off x="426516" y="1270800"/>
            <a:ext cx="4212000" cy="1774183"/>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監督職員がウェアラブルカメラを装着し、リアルタイムで上司や設計担当と現場の状況を共有し、業務の効率化を図る。</a:t>
            </a:r>
            <a:endParaRPr kumimoji="0" lang="en-US" altLang="ja-JP"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①現場状況を映しながら設計変更の打合せを円滑に行い、技術継承や若手の人材育成の促進、②災害時の活用で、迅速な状況確認が可能となる、といった効果が期待できる。</a:t>
            </a:r>
            <a:endParaRPr kumimoji="0" lang="en-US" altLang="ja-JP"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将来的には受注者への活用を図り、不適正施工の防止をめざす</a:t>
            </a:r>
            <a:r>
              <a:rPr kumimoji="0" lang="ja-JP" altLang="en-US" sz="1100" b="0" i="0" u="none" strike="noStrike" kern="1200" cap="none" spc="0" normalizeH="0" baseline="0" noProof="0">
                <a:ln>
                  <a:noFill/>
                </a:ln>
                <a:solidFill>
                  <a:srgbClr val="00B050"/>
                </a:solidFill>
                <a:effectLst/>
                <a:uLnTx/>
                <a:uFillTx/>
                <a:latin typeface="Source Sans Pro" panose="020B0503030403020204" pitchFamily="34" charset="0"/>
                <a:ea typeface="Yu Gothic UI"/>
                <a:cs typeface="+mn-cs"/>
              </a:rPr>
              <a:t>。</a:t>
            </a:r>
            <a:endParaRPr kumimoji="0" lang="en-US" altLang="ja-JP" sz="1100" b="0" i="0" u="none" strike="noStrike" kern="1200" cap="none" spc="0" normalizeH="0" baseline="0" noProof="0">
              <a:ln>
                <a:noFill/>
              </a:ln>
              <a:solidFill>
                <a:srgbClr val="00B050"/>
              </a:solidFill>
              <a:effectLst/>
              <a:uLnTx/>
              <a:uFillTx/>
              <a:latin typeface="Source Sans Pro" panose="020B0503030403020204" pitchFamily="34" charset="0"/>
              <a:ea typeface="Yu Gothic UI"/>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また、大規模工事における広範囲の現場把握や巡回業務の負担を軽減するため、定点カメラを設置し現場事務所で現場状況を確認する。</a:t>
            </a:r>
            <a:endParaRPr kumimoji="0" lang="en-US" altLang="ja-JP"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endParaRPr>
          </a:p>
          <a:p>
            <a:pPr marL="0" marR="0" lvl="2" indent="0" algn="l" defTabSz="914400" rtl="0" eaLnBrk="1" fontAlgn="auto" latinLnBrk="0" hangingPunct="1">
              <a:lnSpc>
                <a:spcPts val="1400"/>
              </a:lnSpc>
              <a:spcBef>
                <a:spcPts val="0"/>
              </a:spcBef>
              <a:spcAft>
                <a:spcPts val="600"/>
              </a:spcAft>
              <a:buClrTx/>
              <a:buSzTx/>
              <a:buFontTx/>
              <a:buNone/>
              <a:tabLst>
                <a:tab pos="361950" algn="l"/>
              </a:tabLst>
              <a:defRPr/>
            </a:pPr>
            <a:endParaRPr kumimoji="0" lang="en-US" altLang="ja-JP" sz="1100" b="0" i="0" u="none" strike="noStrike" kern="1200" cap="none" spc="0" normalizeH="0" baseline="0" noProof="0">
              <a:ln>
                <a:noFill/>
              </a:ln>
              <a:solidFill>
                <a:srgbClr val="00B050"/>
              </a:solidFill>
              <a:effectLst/>
              <a:uLnTx/>
              <a:uFillTx/>
              <a:latin typeface="Avenir Next LT Pro"/>
              <a:ea typeface="Yu Gothic UI" panose="020B0500000000000000" pitchFamily="50" charset="-128"/>
              <a:cs typeface="+mn-cs"/>
            </a:endParaRPr>
          </a:p>
        </p:txBody>
      </p:sp>
      <p:pic>
        <p:nvPicPr>
          <p:cNvPr id="4" name="図 3">
            <a:extLst>
              <a:ext uri="{FF2B5EF4-FFF2-40B4-BE49-F238E27FC236}">
                <a16:creationId xmlns:a16="http://schemas.microsoft.com/office/drawing/2014/main" id="{F2BC0379-4D42-23CF-2A67-AA94D55941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7905" y="4492733"/>
            <a:ext cx="1077273" cy="1113024"/>
          </a:xfrm>
          <a:prstGeom prst="rect">
            <a:avLst/>
          </a:prstGeom>
        </p:spPr>
      </p:pic>
      <p:pic>
        <p:nvPicPr>
          <p:cNvPr id="5" name="図 4">
            <a:extLst>
              <a:ext uri="{FF2B5EF4-FFF2-40B4-BE49-F238E27FC236}">
                <a16:creationId xmlns:a16="http://schemas.microsoft.com/office/drawing/2014/main" id="{8EAA094E-6AAB-6549-9CEC-1B6E6406FD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6090" y="4588543"/>
            <a:ext cx="1118999" cy="839249"/>
          </a:xfrm>
          <a:prstGeom prst="rect">
            <a:avLst/>
          </a:prstGeom>
        </p:spPr>
      </p:pic>
      <p:sp>
        <p:nvSpPr>
          <p:cNvPr id="6" name="テキスト ボックス 5">
            <a:extLst>
              <a:ext uri="{FF2B5EF4-FFF2-40B4-BE49-F238E27FC236}">
                <a16:creationId xmlns:a16="http://schemas.microsoft.com/office/drawing/2014/main" id="{AD5ACD5F-DB00-A41B-91EE-47D22A0B74F1}"/>
              </a:ext>
            </a:extLst>
          </p:cNvPr>
          <p:cNvSpPr txBox="1"/>
          <p:nvPr/>
        </p:nvSpPr>
        <p:spPr>
          <a:xfrm>
            <a:off x="2720210" y="5734925"/>
            <a:ext cx="2131583" cy="230832"/>
          </a:xfrm>
          <a:prstGeom prst="rect">
            <a:avLst/>
          </a:prstGeom>
          <a:noFill/>
        </p:spPr>
        <p:txBody>
          <a:bodyPr wrap="square" lIns="0">
            <a:spAutoFit/>
          </a:bodyPr>
          <a:lstStyle>
            <a:defPPr>
              <a:defRPr lang="en-US"/>
            </a:defPPr>
            <a:lvl1pPr lvl="0" fontAlgn="base">
              <a:spcBef>
                <a:spcPct val="0"/>
              </a:spcBef>
              <a:spcAft>
                <a:spcPct val="0"/>
              </a:spcAft>
              <a:defRPr kumimoji="1" sz="1100" b="1" kern="0">
                <a:latin typeface="Yu Gothic UI" panose="020B0500000000000000" pitchFamily="50" charset="-128"/>
                <a:ea typeface="Yu Gothic UI" panose="020B0500000000000000"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定点カメラで現場状況を遠隔で確認</a:t>
            </a:r>
            <a:endParaRPr kumimoji="1" lang="en-US" altLang="ja-JP" sz="9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12" name="テキスト ボックス 11">
            <a:extLst>
              <a:ext uri="{FF2B5EF4-FFF2-40B4-BE49-F238E27FC236}">
                <a16:creationId xmlns:a16="http://schemas.microsoft.com/office/drawing/2014/main" id="{F351FA18-AA0C-ED82-27CA-1CCFCA119B51}"/>
              </a:ext>
            </a:extLst>
          </p:cNvPr>
          <p:cNvSpPr txBox="1"/>
          <p:nvPr/>
        </p:nvSpPr>
        <p:spPr>
          <a:xfrm>
            <a:off x="644420" y="5727142"/>
            <a:ext cx="1878032" cy="369332"/>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ウェアラブルカメラを活用して現場の状況をリアルタイム共有</a:t>
            </a:r>
            <a:endParaRPr kumimoji="1" lang="en-US" altLang="ja-JP" sz="9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26" name="テキスト ボックス 25">
            <a:extLst>
              <a:ext uri="{FF2B5EF4-FFF2-40B4-BE49-F238E27FC236}">
                <a16:creationId xmlns:a16="http://schemas.microsoft.com/office/drawing/2014/main" id="{CA01AA05-E519-3A3A-D270-2F2DEAA5F250}"/>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安心、安全なまちのため、効率的に公共施設の整備・</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維持管理が行われていること。</a:t>
            </a:r>
          </a:p>
        </p:txBody>
      </p:sp>
      <p:sp>
        <p:nvSpPr>
          <p:cNvPr id="28" name="テキスト ボックス 27">
            <a:extLst>
              <a:ext uri="{FF2B5EF4-FFF2-40B4-BE49-F238E27FC236}">
                <a16:creationId xmlns:a16="http://schemas.microsoft.com/office/drawing/2014/main" id="{603691FC-8E50-9743-CD96-46588B25A196}"/>
              </a:ext>
            </a:extLst>
          </p:cNvPr>
          <p:cNvSpPr txBox="1"/>
          <p:nvPr/>
        </p:nvSpPr>
        <p:spPr>
          <a:xfrm>
            <a:off x="5902050" y="1917874"/>
            <a:ext cx="3658949" cy="74582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遠隔での現場臨場を拡大し、職員の知識向上及びスキルアップ、ならびに受注者、職員双方にとって、負担軽減が図られること。</a:t>
            </a:r>
          </a:p>
        </p:txBody>
      </p:sp>
      <p:sp>
        <p:nvSpPr>
          <p:cNvPr id="38" name="テキスト ボックス 37">
            <a:extLst>
              <a:ext uri="{FF2B5EF4-FFF2-40B4-BE49-F238E27FC236}">
                <a16:creationId xmlns:a16="http://schemas.microsoft.com/office/drawing/2014/main" id="{F8FDB63F-4479-E112-D0E1-C7C952663B7D}"/>
              </a:ext>
            </a:extLst>
          </p:cNvPr>
          <p:cNvSpPr txBox="1"/>
          <p:nvPr/>
        </p:nvSpPr>
        <p:spPr>
          <a:xfrm>
            <a:off x="5933174" y="2770943"/>
            <a:ext cx="3416614"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ウェアラブルカメラの活用件数（累計）</a:t>
            </a:r>
          </a:p>
        </p:txBody>
      </p:sp>
      <p:sp>
        <p:nvSpPr>
          <p:cNvPr id="42" name="テキスト ボックス 41">
            <a:extLst>
              <a:ext uri="{FF2B5EF4-FFF2-40B4-BE49-F238E27FC236}">
                <a16:creationId xmlns:a16="http://schemas.microsoft.com/office/drawing/2014/main" id="{764F42E5-A797-45FD-FE33-4D68941F86B2}"/>
              </a:ext>
            </a:extLst>
          </p:cNvPr>
          <p:cNvSpPr txBox="1"/>
          <p:nvPr/>
        </p:nvSpPr>
        <p:spPr>
          <a:xfrm>
            <a:off x="4860000" y="4887638"/>
            <a:ext cx="972000" cy="618628"/>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5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ウェアラブルカメラ</a:t>
            </a:r>
          </a:p>
        </p:txBody>
      </p:sp>
      <p:sp>
        <p:nvSpPr>
          <p:cNvPr id="43" name="テキスト ボックス 42">
            <a:extLst>
              <a:ext uri="{FF2B5EF4-FFF2-40B4-BE49-F238E27FC236}">
                <a16:creationId xmlns:a16="http://schemas.microsoft.com/office/drawing/2014/main" id="{E560F37A-4F28-8A48-4770-E2C1FF361152}"/>
              </a:ext>
            </a:extLst>
          </p:cNvPr>
          <p:cNvSpPr txBox="1"/>
          <p:nvPr/>
        </p:nvSpPr>
        <p:spPr>
          <a:xfrm>
            <a:off x="4860000" y="5549421"/>
            <a:ext cx="972000" cy="360000"/>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定点カメラ</a:t>
            </a:r>
          </a:p>
        </p:txBody>
      </p:sp>
      <p:sp>
        <p:nvSpPr>
          <p:cNvPr id="44" name="ホームベース 30">
            <a:extLst>
              <a:ext uri="{FF2B5EF4-FFF2-40B4-BE49-F238E27FC236}">
                <a16:creationId xmlns:a16="http://schemas.microsoft.com/office/drawing/2014/main" id="{93FC05FB-322A-3C5B-AEFA-A36D00AEA6A7}"/>
              </a:ext>
            </a:extLst>
          </p:cNvPr>
          <p:cNvSpPr/>
          <p:nvPr/>
        </p:nvSpPr>
        <p:spPr>
          <a:xfrm>
            <a:off x="6156124" y="4906750"/>
            <a:ext cx="972000"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運用・検証</a:t>
            </a:r>
          </a:p>
        </p:txBody>
      </p:sp>
      <p:sp>
        <p:nvSpPr>
          <p:cNvPr id="45" name="ホームベース 30">
            <a:extLst>
              <a:ext uri="{FF2B5EF4-FFF2-40B4-BE49-F238E27FC236}">
                <a16:creationId xmlns:a16="http://schemas.microsoft.com/office/drawing/2014/main" id="{E36D7786-97E9-E173-D647-74400CDADED3}"/>
              </a:ext>
            </a:extLst>
          </p:cNvPr>
          <p:cNvSpPr/>
          <p:nvPr/>
        </p:nvSpPr>
        <p:spPr>
          <a:xfrm>
            <a:off x="6171397" y="5566014"/>
            <a:ext cx="992603" cy="33388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運用・検証</a:t>
            </a:r>
          </a:p>
        </p:txBody>
      </p:sp>
      <p:sp>
        <p:nvSpPr>
          <p:cNvPr id="21" name="正方形/長方形 20">
            <a:extLst>
              <a:ext uri="{FF2B5EF4-FFF2-40B4-BE49-F238E27FC236}">
                <a16:creationId xmlns:a16="http://schemas.microsoft.com/office/drawing/2014/main" id="{4699D75A-84D2-B270-B863-1ED83E856469}"/>
              </a:ext>
            </a:extLst>
          </p:cNvPr>
          <p:cNvSpPr/>
          <p:nvPr/>
        </p:nvSpPr>
        <p:spPr>
          <a:xfrm>
            <a:off x="196504" y="3676165"/>
            <a:ext cx="4166484" cy="930887"/>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46" name="正方形/長方形 45">
            <a:extLst>
              <a:ext uri="{FF2B5EF4-FFF2-40B4-BE49-F238E27FC236}">
                <a16:creationId xmlns:a16="http://schemas.microsoft.com/office/drawing/2014/main" id="{3409A38D-A325-A91D-95AF-AC72A0F4C629}"/>
              </a:ext>
            </a:extLst>
          </p:cNvPr>
          <p:cNvSpPr/>
          <p:nvPr/>
        </p:nvSpPr>
        <p:spPr>
          <a:xfrm>
            <a:off x="446400" y="3672340"/>
            <a:ext cx="4212000" cy="707886"/>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現場事務所との調整やウェアラブルカメラ機器の購入・設定、現場事務所への実配備を行い、使用感の検証・ヒアリングを行った。</a:t>
            </a:r>
          </a:p>
        </p:txBody>
      </p:sp>
      <p:graphicFrame>
        <p:nvGraphicFramePr>
          <p:cNvPr id="17" name="表 16">
            <a:extLst>
              <a:ext uri="{FF2B5EF4-FFF2-40B4-BE49-F238E27FC236}">
                <a16:creationId xmlns:a16="http://schemas.microsoft.com/office/drawing/2014/main" id="{12256691-DBF9-0DED-8210-CFB69817B5BA}"/>
              </a:ext>
            </a:extLst>
          </p:cNvPr>
          <p:cNvGraphicFramePr>
            <a:graphicFrameLocks noGrp="1"/>
          </p:cNvGraphicFramePr>
          <p:nvPr>
            <p:extLst>
              <p:ext uri="{D42A27DB-BD31-4B8C-83A1-F6EECF244321}">
                <p14:modId xmlns:p14="http://schemas.microsoft.com/office/powerpoint/2010/main" val="1070670814"/>
              </p:ext>
            </p:extLst>
          </p:nvPr>
        </p:nvGraphicFramePr>
        <p:xfrm>
          <a:off x="6119999" y="3184803"/>
          <a:ext cx="3216788" cy="560072"/>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285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2105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168</a:t>
                      </a:r>
                      <a:r>
                        <a:rPr kumimoji="1" lang="ja-JP" altLang="en-US" sz="900">
                          <a:latin typeface="Yu Gothic UI" panose="020B0500000000000000" pitchFamily="50" charset="-128"/>
                          <a:ea typeface="Yu Gothic UI" panose="020B0500000000000000" pitchFamily="50" charset="-128"/>
                        </a:rPr>
                        <a:t>回</a:t>
                      </a:r>
                      <a:endParaRPr kumimoji="1" lang="en-US" altLang="ja-JP" sz="7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1,000</a:t>
                      </a:r>
                      <a:r>
                        <a:rPr kumimoji="1" lang="ja-JP" altLang="en-US" sz="900">
                          <a:latin typeface="Yu Gothic UI" panose="020B0500000000000000" pitchFamily="50" charset="-128"/>
                          <a:ea typeface="Yu Gothic UI" panose="020B0500000000000000" pitchFamily="50" charset="-128"/>
                        </a:rPr>
                        <a:t>回以上</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2,800</a:t>
                      </a:r>
                      <a:r>
                        <a:rPr kumimoji="1" lang="ja-JP" altLang="en-US" sz="900">
                          <a:latin typeface="Yu Gothic UI" panose="020B0500000000000000" pitchFamily="50" charset="-128"/>
                          <a:ea typeface="Yu Gothic UI" panose="020B0500000000000000" pitchFamily="50" charset="-128"/>
                        </a:rPr>
                        <a:t>回以上</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Yu Gothic UI" panose="020B0500000000000000" pitchFamily="50" charset="-128"/>
                          <a:ea typeface="Yu Gothic UI" panose="020B0500000000000000" pitchFamily="50" charset="-128"/>
                        </a:rPr>
                        <a:t>4,700</a:t>
                      </a:r>
                      <a:r>
                        <a:rPr kumimoji="1" lang="ja-JP" altLang="en-US" sz="900" dirty="0">
                          <a:latin typeface="Yu Gothic UI" panose="020B0500000000000000" pitchFamily="50" charset="-128"/>
                          <a:ea typeface="Yu Gothic UI" panose="020B0500000000000000" pitchFamily="50" charset="-128"/>
                        </a:rPr>
                        <a:t>回以上</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47" name="ホームベース 30">
            <a:extLst>
              <a:ext uri="{FF2B5EF4-FFF2-40B4-BE49-F238E27FC236}">
                <a16:creationId xmlns:a16="http://schemas.microsoft.com/office/drawing/2014/main" id="{356C6FFF-B7B4-58B0-71AA-F1C270569F7D}"/>
              </a:ext>
            </a:extLst>
          </p:cNvPr>
          <p:cNvSpPr/>
          <p:nvPr/>
        </p:nvSpPr>
        <p:spPr>
          <a:xfrm>
            <a:off x="7192205" y="4906750"/>
            <a:ext cx="972000"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運用・検証</a:t>
            </a:r>
          </a:p>
        </p:txBody>
      </p:sp>
      <p:sp>
        <p:nvSpPr>
          <p:cNvPr id="48" name="ホームベース 30">
            <a:extLst>
              <a:ext uri="{FF2B5EF4-FFF2-40B4-BE49-F238E27FC236}">
                <a16:creationId xmlns:a16="http://schemas.microsoft.com/office/drawing/2014/main" id="{9BD3C2A9-EFA4-85E3-DA2E-A4EF269E2796}"/>
              </a:ext>
            </a:extLst>
          </p:cNvPr>
          <p:cNvSpPr/>
          <p:nvPr/>
        </p:nvSpPr>
        <p:spPr>
          <a:xfrm>
            <a:off x="8228286" y="4906750"/>
            <a:ext cx="972000"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運用・検証</a:t>
            </a:r>
          </a:p>
        </p:txBody>
      </p:sp>
      <p:sp>
        <p:nvSpPr>
          <p:cNvPr id="49" name="ホームベース 30">
            <a:extLst>
              <a:ext uri="{FF2B5EF4-FFF2-40B4-BE49-F238E27FC236}">
                <a16:creationId xmlns:a16="http://schemas.microsoft.com/office/drawing/2014/main" id="{41F5DC92-FDCF-B44A-F28B-5619555E3309}"/>
              </a:ext>
            </a:extLst>
          </p:cNvPr>
          <p:cNvSpPr/>
          <p:nvPr/>
        </p:nvSpPr>
        <p:spPr>
          <a:xfrm>
            <a:off x="6153981" y="5208741"/>
            <a:ext cx="972000" cy="288000"/>
          </a:xfrm>
          <a:prstGeom prst="homePlate">
            <a:avLst>
              <a:gd name="adj" fmla="val 21574"/>
            </a:avLst>
          </a:prstGeom>
          <a:solidFill>
            <a:schemeClr val="bg1"/>
          </a:solidFill>
          <a:ln w="28575">
            <a:solidFill>
              <a:srgbClr val="AF193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増台に向けた検討</a:t>
            </a:r>
          </a:p>
        </p:txBody>
      </p:sp>
      <p:sp>
        <p:nvSpPr>
          <p:cNvPr id="50" name="ホームベース 30">
            <a:extLst>
              <a:ext uri="{FF2B5EF4-FFF2-40B4-BE49-F238E27FC236}">
                <a16:creationId xmlns:a16="http://schemas.microsoft.com/office/drawing/2014/main" id="{D1FEFD5F-9655-B64B-DBC5-C0B68B968075}"/>
              </a:ext>
            </a:extLst>
          </p:cNvPr>
          <p:cNvSpPr/>
          <p:nvPr/>
        </p:nvSpPr>
        <p:spPr>
          <a:xfrm>
            <a:off x="7218819" y="5572236"/>
            <a:ext cx="2010046" cy="333880"/>
          </a:xfrm>
          <a:prstGeom prst="homePlate">
            <a:avLst>
              <a:gd name="adj" fmla="val 21574"/>
            </a:avLst>
          </a:prstGeom>
          <a:solidFill>
            <a:schemeClr val="bg1"/>
          </a:solidFill>
          <a:ln w="28575">
            <a:solidFill>
              <a:srgbClr val="AF193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他大規模事業への展開</a:t>
            </a:r>
          </a:p>
        </p:txBody>
      </p:sp>
      <p:graphicFrame>
        <p:nvGraphicFramePr>
          <p:cNvPr id="20" name="表 19">
            <a:extLst>
              <a:ext uri="{FF2B5EF4-FFF2-40B4-BE49-F238E27FC236}">
                <a16:creationId xmlns:a16="http://schemas.microsoft.com/office/drawing/2014/main" id="{07DC1765-9987-CE2C-4E55-705D8FEC6685}"/>
              </a:ext>
            </a:extLst>
          </p:cNvPr>
          <p:cNvGraphicFramePr>
            <a:graphicFrameLocks noGrp="1"/>
          </p:cNvGraphicFramePr>
          <p:nvPr/>
        </p:nvGraphicFramePr>
        <p:xfrm>
          <a:off x="5483369"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1088608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2E351024-46B8-4BA8-AA04-FA8A9A116795}"/>
              </a:ext>
            </a:extLst>
          </p:cNvPr>
          <p:cNvGrpSpPr/>
          <p:nvPr/>
        </p:nvGrpSpPr>
        <p:grpSpPr>
          <a:xfrm>
            <a:off x="4956460" y="4149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237913" y="440374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93913" y="440374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81913" y="440374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902538"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902538" y="2504483"/>
            <a:ext cx="972000" cy="135651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902538" y="1951888"/>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51640" y="1293753"/>
            <a:ext cx="4166484"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3861000"/>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701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graphicFrame>
        <p:nvGraphicFramePr>
          <p:cNvPr id="68" name="表 16">
            <a:extLst>
              <a:ext uri="{FF2B5EF4-FFF2-40B4-BE49-F238E27FC236}">
                <a16:creationId xmlns:a16="http://schemas.microsoft.com/office/drawing/2014/main" id="{9DB68C29-91BF-08D0-9900-F5254F5033B5}"/>
              </a:ext>
            </a:extLst>
          </p:cNvPr>
          <p:cNvGraphicFramePr>
            <a:graphicFrameLocks noGrp="1"/>
          </p:cNvGraphicFramePr>
          <p:nvPr>
            <p:extLst>
              <p:ext uri="{D42A27DB-BD31-4B8C-83A1-F6EECF244321}">
                <p14:modId xmlns:p14="http://schemas.microsoft.com/office/powerpoint/2010/main" val="4036474040"/>
              </p:ext>
            </p:extLst>
          </p:nvPr>
        </p:nvGraphicFramePr>
        <p:xfrm>
          <a:off x="6181372" y="3300928"/>
          <a:ext cx="3216788" cy="560072"/>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285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142737">
                <a:tc>
                  <a:txBody>
                    <a:bodyPr/>
                    <a:lstStyle/>
                    <a:p>
                      <a:pPr algn="ctr"/>
                      <a:r>
                        <a:rPr kumimoji="1" lang="ja-JP" altLang="en-US" sz="900" b="0">
                          <a:latin typeface="Yu Gothic UI" panose="020B0500000000000000" pitchFamily="50" charset="-128"/>
                          <a:ea typeface="Yu Gothic UI" panose="020B0500000000000000" pitchFamily="50" charset="-128"/>
                        </a:rPr>
                        <a:t>５回</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UI" panose="020B0500000000000000" pitchFamily="50" charset="-128"/>
                          <a:ea typeface="Yu Gothic UI" panose="020B0500000000000000" pitchFamily="50" charset="-128"/>
                        </a:rPr>
                        <a:t>５回</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UI" panose="020B0500000000000000" pitchFamily="50" charset="-128"/>
                          <a:ea typeface="Yu Gothic UI" panose="020B0500000000000000" pitchFamily="50" charset="-128"/>
                        </a:rPr>
                        <a:t>５回</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Yu Gothic UI" panose="020B0500000000000000" pitchFamily="50" charset="-128"/>
                          <a:ea typeface="Yu Gothic UI" panose="020B0500000000000000" pitchFamily="50" charset="-128"/>
                        </a:rPr>
                        <a:t>５回</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18" name="テキスト ボックス 17">
            <a:extLst>
              <a:ext uri="{FF2B5EF4-FFF2-40B4-BE49-F238E27FC236}">
                <a16:creationId xmlns:a16="http://schemas.microsoft.com/office/drawing/2014/main" id="{AEC1AB1F-7D2D-6FD2-6BA7-C5F7085871F9}"/>
              </a:ext>
            </a:extLst>
          </p:cNvPr>
          <p:cNvSpPr txBox="1"/>
          <p:nvPr/>
        </p:nvSpPr>
        <p:spPr>
          <a:xfrm>
            <a:off x="8486853" y="3717000"/>
            <a:ext cx="1055872"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spcAft>
                <a:spcPts val="600"/>
              </a:spcAft>
              <a:tabLst>
                <a:tab pos="361950" algn="l"/>
              </a:tabLst>
              <a:defRPr/>
            </a:pPr>
            <a:r>
              <a:rPr lang="ja-JP" altLang="en-US" sz="600">
                <a:solidFill>
                  <a:srgbClr val="000000"/>
                </a:solidFill>
                <a:ea typeface="Yu Gothic UI" panose="020B0500000000000000" pitchFamily="50" charset="-128"/>
              </a:rPr>
              <a:t>（）内は当初設定数値</a:t>
            </a:r>
          </a:p>
        </p:txBody>
      </p:sp>
      <p:sp>
        <p:nvSpPr>
          <p:cNvPr id="39" name="正方形/長方形 38">
            <a:extLst>
              <a:ext uri="{FF2B5EF4-FFF2-40B4-BE49-F238E27FC236}">
                <a16:creationId xmlns:a16="http://schemas.microsoft.com/office/drawing/2014/main" id="{85760A3B-6E7C-423C-B2F9-7BF80D202B73}"/>
              </a:ext>
            </a:extLst>
          </p:cNvPr>
          <p:cNvSpPr/>
          <p:nvPr/>
        </p:nvSpPr>
        <p:spPr>
          <a:xfrm>
            <a:off x="446400" y="1270800"/>
            <a:ext cx="4212000" cy="2512477"/>
          </a:xfrm>
          <a:prstGeom prst="rect">
            <a:avLst/>
          </a:prstGeom>
          <a:noFill/>
          <a:ln w="9525" cap="flat" cmpd="sng" algn="ctr">
            <a:noFill/>
            <a:prstDash val="solid"/>
          </a:ln>
          <a:effectLst/>
        </p:spPr>
        <p:txBody>
          <a:bodyPr lIns="33231" tIns="33231" rIns="33231" bIns="33231" rtlCol="0" anchor="t">
            <a:noAutofit/>
          </a:bodyPr>
          <a:lstStyle/>
          <a:p>
            <a:pPr marL="158265" lvl="2" indent="-158265">
              <a:lnSpc>
                <a:spcPts val="1292"/>
              </a:lnSpc>
              <a:spcAft>
                <a:spcPts val="554"/>
              </a:spcAft>
              <a:buFont typeface="Arial" panose="020B0604020202020204" pitchFamily="34" charset="0"/>
              <a:buChar char="•"/>
              <a:tabLst>
                <a:tab pos="334116" algn="l"/>
              </a:tabLst>
              <a:defRPr/>
            </a:pPr>
            <a:r>
              <a:rPr lang="ja-JP" altLang="en-US" sz="1100">
                <a:solidFill>
                  <a:srgbClr val="000000"/>
                </a:solidFill>
                <a:ea typeface="Yu Gothic UI" panose="020B0500000000000000" pitchFamily="50" charset="-128"/>
              </a:rPr>
              <a:t>サイバー攻撃の高度化・巧妙化に加え、取り扱うデータ量の増大、新規デジタルサービスの導入等、</a:t>
            </a:r>
            <a:r>
              <a:rPr lang="en-US" altLang="ja-JP" sz="1100">
                <a:solidFill>
                  <a:srgbClr val="000000"/>
                </a:solidFill>
                <a:ea typeface="Yu Gothic UI" panose="020B0500000000000000" pitchFamily="50" charset="-128"/>
              </a:rPr>
              <a:t>DX</a:t>
            </a:r>
            <a:r>
              <a:rPr lang="ja-JP" altLang="en-US" sz="1100">
                <a:solidFill>
                  <a:srgbClr val="000000"/>
                </a:solidFill>
                <a:ea typeface="Yu Gothic UI" panose="020B0500000000000000" pitchFamily="50" charset="-128"/>
              </a:rPr>
              <a:t>の推進により増大するセキュリティリスクへの対応が必要である。​</a:t>
            </a:r>
          </a:p>
          <a:p>
            <a:pPr marL="158265" lvl="2" indent="-158265">
              <a:lnSpc>
                <a:spcPts val="1292"/>
              </a:lnSpc>
              <a:spcAft>
                <a:spcPts val="554"/>
              </a:spcAft>
              <a:buFont typeface="Arial" panose="020B0604020202020204" pitchFamily="34" charset="0"/>
              <a:buChar char="•"/>
              <a:tabLst>
                <a:tab pos="334116" algn="l"/>
              </a:tabLst>
              <a:defRPr/>
            </a:pPr>
            <a:r>
              <a:rPr lang="ja-JP" altLang="en-US" sz="1100">
                <a:solidFill>
                  <a:srgbClr val="000000"/>
                </a:solidFill>
                <a:ea typeface="Yu Gothic UI" panose="020B0500000000000000" pitchFamily="50" charset="-128"/>
              </a:rPr>
              <a:t>このことから、制度面、体制面、技術面から情報セキュリティの確保を推進し、デジタルを活用した行政サービスを安全・安心かつ安定的に提供する​。</a:t>
            </a:r>
            <a:endParaRPr lang="en-US" altLang="ja-JP" sz="1100">
              <a:solidFill>
                <a:srgbClr val="000000"/>
              </a:solidFill>
              <a:ea typeface="Yu Gothic UI" panose="020B0500000000000000" pitchFamily="50" charset="-128"/>
            </a:endParaRPr>
          </a:p>
          <a:p>
            <a:pPr marL="158265" lvl="2" indent="-158265">
              <a:lnSpc>
                <a:spcPts val="1292"/>
              </a:lnSpc>
              <a:spcAft>
                <a:spcPts val="554"/>
              </a:spcAft>
              <a:buFont typeface="Arial" panose="020B0604020202020204" pitchFamily="34" charset="0"/>
              <a:buChar char="•"/>
              <a:tabLst>
                <a:tab pos="334116" algn="l"/>
              </a:tabLst>
              <a:defRPr/>
            </a:pPr>
            <a:r>
              <a:rPr lang="ja-JP" altLang="en-US" sz="1100">
                <a:solidFill>
                  <a:srgbClr val="000000"/>
                </a:solidFill>
                <a:ea typeface="Yu Gothic UI" panose="020B0500000000000000" pitchFamily="50" charset="-128"/>
              </a:rPr>
              <a:t>そのため、外部専門人材の活用、インシデント対応機能の確保、職員への研修・訓練を通じて、全庁的な情報セキュリティ体制の強化を図る。</a:t>
            </a:r>
          </a:p>
          <a:p>
            <a:pPr marL="158265" lvl="2" indent="-158265">
              <a:lnSpc>
                <a:spcPts val="1292"/>
              </a:lnSpc>
              <a:spcAft>
                <a:spcPts val="554"/>
              </a:spcAft>
              <a:buFont typeface="Arial" panose="020B0604020202020204" pitchFamily="34" charset="0"/>
              <a:buChar char="•"/>
              <a:tabLst>
                <a:tab pos="334116" algn="l"/>
              </a:tabLst>
              <a:defRPr/>
            </a:pPr>
            <a:r>
              <a:rPr lang="ja-JP" altLang="en-US" sz="1100">
                <a:solidFill>
                  <a:srgbClr val="000000"/>
                </a:solidFill>
                <a:ea typeface="Yu Gothic UI" panose="020B0500000000000000" pitchFamily="50" charset="-128"/>
              </a:rPr>
              <a:t>また、環境の変化に応じた情報セキュリティ確保を実現するため、規範や対策を適宜見直し、整備・実装を行う。加えて、外部からの定期的なチェックを実施する。</a:t>
            </a:r>
          </a:p>
          <a:p>
            <a:pPr marL="158265" lvl="2" indent="-158265">
              <a:lnSpc>
                <a:spcPts val="1292"/>
              </a:lnSpc>
              <a:spcAft>
                <a:spcPts val="554"/>
              </a:spcAft>
              <a:buFont typeface="Arial" panose="020B0604020202020204" pitchFamily="34" charset="0"/>
              <a:buChar char="•"/>
              <a:tabLst>
                <a:tab pos="334116" algn="l"/>
              </a:tabLst>
              <a:defRPr/>
            </a:pPr>
            <a:r>
              <a:rPr lang="ja-JP" altLang="en-US" sz="1100">
                <a:solidFill>
                  <a:srgbClr val="000000"/>
                </a:solidFill>
                <a:ea typeface="Yu Gothic UI" panose="020B0500000000000000" pitchFamily="50" charset="-128"/>
              </a:rPr>
              <a:t>さらに、</a:t>
            </a:r>
            <a:r>
              <a:rPr lang="en-US" altLang="ja-JP" sz="1100">
                <a:solidFill>
                  <a:srgbClr val="000000"/>
                </a:solidFill>
                <a:ea typeface="Yu Gothic UI" panose="020B0500000000000000" pitchFamily="50" charset="-128"/>
              </a:rPr>
              <a:t>DX</a:t>
            </a:r>
            <a:r>
              <a:rPr lang="ja-JP" altLang="en-US" sz="1100">
                <a:solidFill>
                  <a:srgbClr val="000000"/>
                </a:solidFill>
                <a:ea typeface="Yu Gothic UI" panose="020B0500000000000000" pitchFamily="50" charset="-128"/>
              </a:rPr>
              <a:t>推進の観点を踏まえた次期情報セキュリティ戦略を検討し推進する。</a:t>
            </a:r>
          </a:p>
          <a:p>
            <a:pPr marL="158265" lvl="2" indent="-158265">
              <a:lnSpc>
                <a:spcPts val="1292"/>
              </a:lnSpc>
              <a:spcAft>
                <a:spcPts val="554"/>
              </a:spcAft>
              <a:buFont typeface="Arial" panose="020B0604020202020204" pitchFamily="34" charset="0"/>
              <a:buChar char="•"/>
              <a:tabLst>
                <a:tab pos="334116" algn="l"/>
              </a:tabLst>
              <a:defRPr/>
            </a:pPr>
            <a:endParaRPr lang="en-US" altLang="ja-JP" sz="1015">
              <a:solidFill>
                <a:srgbClr val="000000"/>
              </a:solidFill>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A0FFD774-1510-4695-9245-B65384F030D0}"/>
              </a:ext>
            </a:extLst>
          </p:cNvPr>
          <p:cNvSpPr txBox="1"/>
          <p:nvPr/>
        </p:nvSpPr>
        <p:spPr>
          <a:xfrm>
            <a:off x="446400" y="136800"/>
            <a:ext cx="4543254" cy="400110"/>
          </a:xfrm>
          <a:prstGeom prst="rect">
            <a:avLst/>
          </a:prstGeom>
          <a:noFill/>
        </p:spPr>
        <p:txBody>
          <a:bodyPr wrap="square" lIns="0">
            <a:spAutoFit/>
          </a:bodyPr>
          <a:lstStyle/>
          <a:p>
            <a:pPr lvl="0"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大阪市の情報セキュリティレベルを向上</a:t>
            </a:r>
            <a:r>
              <a:rPr kumimoji="1" lang="ja-JP" altLang="en-US" sz="1846" b="1" kern="0">
                <a:solidFill>
                  <a:srgbClr val="AF1932"/>
                </a:solidFill>
                <a:latin typeface="Yu Gothic UI" panose="020B0500000000000000" pitchFamily="50" charset="-128"/>
                <a:ea typeface="Yu Gothic UI" panose="020B0500000000000000" pitchFamily="50" charset="-128"/>
              </a:rPr>
              <a:t>​</a:t>
            </a:r>
          </a:p>
        </p:txBody>
      </p:sp>
      <p:sp>
        <p:nvSpPr>
          <p:cNvPr id="41" name="テキスト ボックス 40">
            <a:extLst>
              <a:ext uri="{FF2B5EF4-FFF2-40B4-BE49-F238E27FC236}">
                <a16:creationId xmlns:a16="http://schemas.microsoft.com/office/drawing/2014/main" id="{9D3A720D-352E-4170-98EC-4973F4475FDB}"/>
              </a:ext>
            </a:extLst>
          </p:cNvPr>
          <p:cNvSpPr txBox="1"/>
          <p:nvPr/>
        </p:nvSpPr>
        <p:spPr>
          <a:xfrm>
            <a:off x="6017029" y="1311251"/>
            <a:ext cx="3478192" cy="596178"/>
          </a:xfrm>
          <a:prstGeom prst="rect">
            <a:avLst/>
          </a:prstGeom>
          <a:noFill/>
          <a:ln>
            <a:noFill/>
          </a:ln>
        </p:spPr>
        <p:txBody>
          <a:bodyPr wrap="square" lIns="132923"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58265" lvl="2" indent="-158265">
              <a:spcAft>
                <a:spcPts val="554"/>
              </a:spcAft>
              <a:buFont typeface="Arial" panose="020B0604020202020204" pitchFamily="34" charset="0"/>
              <a:buChar char="•"/>
              <a:tabLst>
                <a:tab pos="334116" algn="l"/>
              </a:tabLst>
              <a:defRPr/>
            </a:pPr>
            <a:r>
              <a:rPr lang="ja-JP" altLang="en-US" sz="1100" b="1">
                <a:solidFill>
                  <a:srgbClr val="000000"/>
                </a:solidFill>
                <a:ea typeface="Yu Gothic UI" panose="020B0500000000000000" pitchFamily="50" charset="-128"/>
              </a:rPr>
              <a:t>サイバーセキュリティリスクの増大とデジタル環境の</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拡大に応じて、情報資産の情報セキュリティが継続的に確保できていること。</a:t>
            </a:r>
          </a:p>
        </p:txBody>
      </p:sp>
      <p:sp>
        <p:nvSpPr>
          <p:cNvPr id="42" name="テキスト ボックス 41">
            <a:extLst>
              <a:ext uri="{FF2B5EF4-FFF2-40B4-BE49-F238E27FC236}">
                <a16:creationId xmlns:a16="http://schemas.microsoft.com/office/drawing/2014/main" id="{0840C957-BAC7-427B-B811-9BFAB8AA9133}"/>
              </a:ext>
            </a:extLst>
          </p:cNvPr>
          <p:cNvSpPr txBox="1"/>
          <p:nvPr/>
        </p:nvSpPr>
        <p:spPr>
          <a:xfrm>
            <a:off x="6017030" y="1827995"/>
            <a:ext cx="3278319" cy="735884"/>
          </a:xfrm>
          <a:prstGeom prst="rect">
            <a:avLst/>
          </a:prstGeom>
          <a:noFill/>
          <a:ln>
            <a:noFill/>
          </a:ln>
        </p:spPr>
        <p:txBody>
          <a:bodyPr wrap="square" lIns="132923"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58265" lvl="2" indent="-158265">
              <a:spcAft>
                <a:spcPts val="554"/>
              </a:spcAft>
              <a:buFont typeface="Arial" panose="020B0604020202020204" pitchFamily="34" charset="0"/>
              <a:buChar char="•"/>
              <a:tabLst>
                <a:tab pos="334116" algn="l"/>
              </a:tabLst>
              <a:defRPr/>
            </a:pPr>
            <a:r>
              <a:rPr lang="ja-JP" altLang="en-US" sz="1100" b="1">
                <a:solidFill>
                  <a:srgbClr val="000000"/>
                </a:solidFill>
                <a:ea typeface="Yu Gothic UI" panose="020B0500000000000000" pitchFamily="50" charset="-128"/>
              </a:rPr>
              <a:t>情報セキュリティリスクの低減が図られていること。</a:t>
            </a:r>
          </a:p>
        </p:txBody>
      </p:sp>
      <p:sp>
        <p:nvSpPr>
          <p:cNvPr id="43" name="テキスト ボックス 42">
            <a:extLst>
              <a:ext uri="{FF2B5EF4-FFF2-40B4-BE49-F238E27FC236}">
                <a16:creationId xmlns:a16="http://schemas.microsoft.com/office/drawing/2014/main" id="{78289BEB-4108-4A6E-A151-0CDD8FE16B72}"/>
              </a:ext>
            </a:extLst>
          </p:cNvPr>
          <p:cNvSpPr txBox="1"/>
          <p:nvPr/>
        </p:nvSpPr>
        <p:spPr>
          <a:xfrm>
            <a:off x="6193913" y="2616970"/>
            <a:ext cx="3216787" cy="442893"/>
          </a:xfrm>
          <a:prstGeom prst="rect">
            <a:avLst/>
          </a:prstGeom>
          <a:noFill/>
        </p:spPr>
        <p:txBody>
          <a:bodyPr wrap="square" lIns="0" tIns="0" rIns="0" bIns="0" rtlCol="0" anchor="ctr" anchorCtr="0">
            <a:noAutofit/>
          </a:bodyPr>
          <a:lstStyle/>
          <a:p>
            <a:pPr marL="171450" indent="-171450" defTabSz="211021">
              <a:buFont typeface="Arial" panose="020B0604020202020204" pitchFamily="34" charset="0"/>
              <a:buChar char="•"/>
              <a:defRPr/>
            </a:pPr>
            <a:r>
              <a:rPr kumimoji="1" lang="ja-JP" altLang="en-US" sz="1100" b="1">
                <a:ln w="0"/>
                <a:latin typeface="Yu Gothic UI" panose="020B0500000000000000" pitchFamily="50" charset="-128"/>
                <a:ea typeface="Yu Gothic UI" panose="020B0500000000000000" pitchFamily="50" charset="-128"/>
              </a:rPr>
              <a:t>情報セキュリティ対策推進における研修・訓練の実施・参加回数</a:t>
            </a:r>
          </a:p>
        </p:txBody>
      </p:sp>
      <p:sp>
        <p:nvSpPr>
          <p:cNvPr id="46" name="正方形/長方形 45">
            <a:extLst>
              <a:ext uri="{FF2B5EF4-FFF2-40B4-BE49-F238E27FC236}">
                <a16:creationId xmlns:a16="http://schemas.microsoft.com/office/drawing/2014/main" id="{EA009BAC-83A9-4CED-9BE8-D909D02B7841}"/>
              </a:ext>
            </a:extLst>
          </p:cNvPr>
          <p:cNvSpPr/>
          <p:nvPr/>
        </p:nvSpPr>
        <p:spPr>
          <a:xfrm>
            <a:off x="6151480" y="4694045"/>
            <a:ext cx="3007704" cy="526630"/>
          </a:xfrm>
          <a:prstGeom prst="rect">
            <a:avLst/>
          </a:prstGeom>
          <a:solidFill>
            <a:schemeClr val="bg1"/>
          </a:solidFill>
          <a:ln w="9525" cap="flat" cmpd="sng" algn="ctr">
            <a:noFill/>
            <a:prstDash val="solid"/>
          </a:ln>
          <a:effectLst/>
        </p:spPr>
        <p:txBody>
          <a:bodyPr lIns="66462" tIns="66462" rIns="66462" bIns="33231" rtlCol="0" anchor="ctr" anchorCtr="0"/>
          <a:lstStyle/>
          <a:p>
            <a:pPr algn="ctr" fontAlgn="base">
              <a:spcBef>
                <a:spcPct val="0"/>
              </a:spcBef>
              <a:spcAft>
                <a:spcPct val="0"/>
              </a:spcAft>
              <a:defRPr/>
            </a:pPr>
            <a:endParaRPr kumimoji="1" lang="ja-JP" altLang="en-US" sz="1015" kern="0">
              <a:solidFill>
                <a:srgbClr val="000000"/>
              </a:solidFill>
              <a:latin typeface="Yu Gothic UI" panose="020B0500000000000000" pitchFamily="50" charset="-128"/>
              <a:ea typeface="Yu Gothic UI" panose="020B0500000000000000" pitchFamily="50" charset="-128"/>
            </a:endParaRPr>
          </a:p>
        </p:txBody>
      </p:sp>
      <p:sp>
        <p:nvSpPr>
          <p:cNvPr id="47" name="テキスト ボックス 46">
            <a:extLst>
              <a:ext uri="{FF2B5EF4-FFF2-40B4-BE49-F238E27FC236}">
                <a16:creationId xmlns:a16="http://schemas.microsoft.com/office/drawing/2014/main" id="{8E6A4A07-CAD2-4EBD-8FCC-32BB86B771F3}"/>
              </a:ext>
            </a:extLst>
          </p:cNvPr>
          <p:cNvSpPr txBox="1"/>
          <p:nvPr/>
        </p:nvSpPr>
        <p:spPr>
          <a:xfrm>
            <a:off x="4956460" y="4737409"/>
            <a:ext cx="927304" cy="468000"/>
          </a:xfrm>
          <a:prstGeom prst="rect">
            <a:avLst/>
          </a:prstGeom>
          <a:solidFill>
            <a:srgbClr val="AF1932"/>
          </a:solidFill>
        </p:spPr>
        <p:txBody>
          <a:bodyPr wrap="square" lIns="0" tIns="0" rIns="0" bIns="0" rtlCol="0" anchor="ctr" anchorCtr="0">
            <a:noAutofit/>
          </a:bodyPr>
          <a:lstStyle/>
          <a:p>
            <a:pPr algn="ctr" defTabSz="211021">
              <a:defRPr/>
            </a:pPr>
            <a:r>
              <a:rPr kumimoji="1" lang="ja-JP" altLang="en-US" sz="923" b="1">
                <a:solidFill>
                  <a:srgbClr val="FFFFFF"/>
                </a:solidFill>
                <a:latin typeface="Yu Gothic UI" panose="020B0500000000000000" pitchFamily="50" charset="-128"/>
                <a:ea typeface="Yu Gothic UI" panose="020B0500000000000000" pitchFamily="50" charset="-128"/>
              </a:rPr>
              <a:t>情報セキュリティ</a:t>
            </a:r>
            <a:endParaRPr kumimoji="1" lang="en-US" altLang="ja-JP" sz="923" b="1">
              <a:solidFill>
                <a:srgbClr val="FFFFFF"/>
              </a:solidFill>
              <a:latin typeface="Yu Gothic UI" panose="020B0500000000000000" pitchFamily="50" charset="-128"/>
              <a:ea typeface="Yu Gothic UI" panose="020B0500000000000000" pitchFamily="50" charset="-128"/>
            </a:endParaRPr>
          </a:p>
          <a:p>
            <a:pPr algn="ctr" defTabSz="211021">
              <a:defRPr/>
            </a:pPr>
            <a:r>
              <a:rPr kumimoji="1" lang="ja-JP" altLang="en-US" sz="923" b="1">
                <a:solidFill>
                  <a:srgbClr val="FFFFFF"/>
                </a:solidFill>
                <a:latin typeface="Yu Gothic UI" panose="020B0500000000000000" pitchFamily="50" charset="-128"/>
                <a:ea typeface="Yu Gothic UI" panose="020B0500000000000000" pitchFamily="50" charset="-128"/>
              </a:rPr>
              <a:t>ポリシー</a:t>
            </a:r>
            <a:endParaRPr kumimoji="1" lang="en-US" altLang="ja-JP" sz="923" b="1">
              <a:solidFill>
                <a:srgbClr val="FFFFFF"/>
              </a:solidFill>
              <a:latin typeface="Yu Gothic UI" panose="020B0500000000000000" pitchFamily="50" charset="-128"/>
              <a:ea typeface="Yu Gothic UI" panose="020B0500000000000000" pitchFamily="50" charset="-128"/>
            </a:endParaRPr>
          </a:p>
        </p:txBody>
      </p:sp>
      <p:sp>
        <p:nvSpPr>
          <p:cNvPr id="51" name="ホームベース 30">
            <a:extLst>
              <a:ext uri="{FF2B5EF4-FFF2-40B4-BE49-F238E27FC236}">
                <a16:creationId xmlns:a16="http://schemas.microsoft.com/office/drawing/2014/main" id="{45E1E28A-A5E0-464E-B059-12902896B695}"/>
              </a:ext>
            </a:extLst>
          </p:cNvPr>
          <p:cNvSpPr/>
          <p:nvPr/>
        </p:nvSpPr>
        <p:spPr>
          <a:xfrm>
            <a:off x="6232217" y="4757755"/>
            <a:ext cx="3057821"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情報セキュリティポリシーの改正</a:t>
            </a:r>
          </a:p>
        </p:txBody>
      </p:sp>
      <p:sp>
        <p:nvSpPr>
          <p:cNvPr id="53" name="テキスト ボックス 52">
            <a:extLst>
              <a:ext uri="{FF2B5EF4-FFF2-40B4-BE49-F238E27FC236}">
                <a16:creationId xmlns:a16="http://schemas.microsoft.com/office/drawing/2014/main" id="{4FD7B873-4893-4C91-B155-9ADE4F17B137}"/>
              </a:ext>
            </a:extLst>
          </p:cNvPr>
          <p:cNvSpPr txBox="1"/>
          <p:nvPr/>
        </p:nvSpPr>
        <p:spPr>
          <a:xfrm>
            <a:off x="4956460" y="5804814"/>
            <a:ext cx="927304" cy="468000"/>
          </a:xfrm>
          <a:prstGeom prst="rect">
            <a:avLst/>
          </a:prstGeom>
          <a:solidFill>
            <a:srgbClr val="AF1932"/>
          </a:solidFill>
        </p:spPr>
        <p:txBody>
          <a:bodyPr wrap="square" lIns="0" tIns="0" rIns="0" bIns="0" rtlCol="0" anchor="ctr" anchorCtr="0">
            <a:noAutofit/>
          </a:bodyPr>
          <a:lstStyle/>
          <a:p>
            <a:pPr algn="ctr" defTabSz="211021">
              <a:defRPr/>
            </a:pPr>
            <a:r>
              <a:rPr kumimoji="1" lang="ja-JP" altLang="en-US" sz="923" b="1">
                <a:solidFill>
                  <a:srgbClr val="FFFFFF"/>
                </a:solidFill>
                <a:latin typeface="Yu Gothic UI" panose="020B0500000000000000" pitchFamily="50" charset="-128"/>
                <a:ea typeface="Yu Gothic UI" panose="020B0500000000000000" pitchFamily="50" charset="-128"/>
              </a:rPr>
              <a:t>情報セキュリティ</a:t>
            </a:r>
            <a:endParaRPr kumimoji="1" lang="en-US" altLang="ja-JP" sz="923" b="1">
              <a:solidFill>
                <a:srgbClr val="FFFFFF"/>
              </a:solidFill>
              <a:latin typeface="Yu Gothic UI" panose="020B0500000000000000" pitchFamily="50" charset="-128"/>
              <a:ea typeface="Yu Gothic UI" panose="020B0500000000000000" pitchFamily="50" charset="-128"/>
            </a:endParaRPr>
          </a:p>
          <a:p>
            <a:pPr algn="ctr" defTabSz="211021">
              <a:defRPr/>
            </a:pPr>
            <a:r>
              <a:rPr kumimoji="1" lang="ja-JP" altLang="en-US" sz="923" b="1">
                <a:solidFill>
                  <a:srgbClr val="FFFFFF"/>
                </a:solidFill>
                <a:latin typeface="Yu Gothic UI" panose="020B0500000000000000" pitchFamily="50" charset="-128"/>
                <a:ea typeface="Yu Gothic UI" panose="020B0500000000000000" pitchFamily="50" charset="-128"/>
              </a:rPr>
              <a:t>研修</a:t>
            </a:r>
          </a:p>
        </p:txBody>
      </p:sp>
      <p:sp>
        <p:nvSpPr>
          <p:cNvPr id="54" name="ホームベース 30">
            <a:extLst>
              <a:ext uri="{FF2B5EF4-FFF2-40B4-BE49-F238E27FC236}">
                <a16:creationId xmlns:a16="http://schemas.microsoft.com/office/drawing/2014/main" id="{6DEF0A76-CA82-4894-88A8-7C3534051C08}"/>
              </a:ext>
            </a:extLst>
          </p:cNvPr>
          <p:cNvSpPr/>
          <p:nvPr/>
        </p:nvSpPr>
        <p:spPr>
          <a:xfrm>
            <a:off x="6547162" y="5812984"/>
            <a:ext cx="571264"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研修の実施</a:t>
            </a:r>
          </a:p>
        </p:txBody>
      </p:sp>
      <p:sp>
        <p:nvSpPr>
          <p:cNvPr id="55" name="ホームベース 30">
            <a:extLst>
              <a:ext uri="{FF2B5EF4-FFF2-40B4-BE49-F238E27FC236}">
                <a16:creationId xmlns:a16="http://schemas.microsoft.com/office/drawing/2014/main" id="{6237DF62-22B4-4425-AA22-9FB1750FD5CB}"/>
              </a:ext>
            </a:extLst>
          </p:cNvPr>
          <p:cNvSpPr/>
          <p:nvPr/>
        </p:nvSpPr>
        <p:spPr>
          <a:xfrm>
            <a:off x="6232217" y="5288883"/>
            <a:ext cx="1509759"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次期セキュリティ戦略の</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検討・策定</a:t>
            </a:r>
          </a:p>
        </p:txBody>
      </p:sp>
      <p:sp>
        <p:nvSpPr>
          <p:cNvPr id="56" name="ホームベース 30">
            <a:extLst>
              <a:ext uri="{FF2B5EF4-FFF2-40B4-BE49-F238E27FC236}">
                <a16:creationId xmlns:a16="http://schemas.microsoft.com/office/drawing/2014/main" id="{D126487B-9C0C-43F8-9778-D48629ACB6EB}"/>
              </a:ext>
            </a:extLst>
          </p:cNvPr>
          <p:cNvSpPr/>
          <p:nvPr/>
        </p:nvSpPr>
        <p:spPr>
          <a:xfrm>
            <a:off x="7842474" y="5283812"/>
            <a:ext cx="1447564"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推進</a:t>
            </a:r>
          </a:p>
        </p:txBody>
      </p:sp>
      <p:sp>
        <p:nvSpPr>
          <p:cNvPr id="57" name="ホームベース 30">
            <a:extLst>
              <a:ext uri="{FF2B5EF4-FFF2-40B4-BE49-F238E27FC236}">
                <a16:creationId xmlns:a16="http://schemas.microsoft.com/office/drawing/2014/main" id="{08BE68E6-90B8-4D0E-83EC-04D798100390}"/>
              </a:ext>
            </a:extLst>
          </p:cNvPr>
          <p:cNvSpPr/>
          <p:nvPr/>
        </p:nvSpPr>
        <p:spPr>
          <a:xfrm>
            <a:off x="8507092" y="5812984"/>
            <a:ext cx="567925"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研修の実施</a:t>
            </a:r>
          </a:p>
        </p:txBody>
      </p:sp>
      <p:sp>
        <p:nvSpPr>
          <p:cNvPr id="61" name="ホームベース 30">
            <a:extLst>
              <a:ext uri="{FF2B5EF4-FFF2-40B4-BE49-F238E27FC236}">
                <a16:creationId xmlns:a16="http://schemas.microsoft.com/office/drawing/2014/main" id="{FE1BFA79-2D8D-496E-A7F9-39B495F58D20}"/>
              </a:ext>
            </a:extLst>
          </p:cNvPr>
          <p:cNvSpPr/>
          <p:nvPr/>
        </p:nvSpPr>
        <p:spPr>
          <a:xfrm>
            <a:off x="7504134" y="5812984"/>
            <a:ext cx="571264"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研修の実施</a:t>
            </a:r>
          </a:p>
        </p:txBody>
      </p:sp>
      <p:sp>
        <p:nvSpPr>
          <p:cNvPr id="62" name="テキスト ボックス 61">
            <a:extLst>
              <a:ext uri="{FF2B5EF4-FFF2-40B4-BE49-F238E27FC236}">
                <a16:creationId xmlns:a16="http://schemas.microsoft.com/office/drawing/2014/main" id="{CA6ED1A4-283C-49F2-9E20-7AD0F077DC52}"/>
              </a:ext>
            </a:extLst>
          </p:cNvPr>
          <p:cNvSpPr txBox="1"/>
          <p:nvPr/>
        </p:nvSpPr>
        <p:spPr>
          <a:xfrm>
            <a:off x="4956460" y="5283812"/>
            <a:ext cx="928800" cy="468000"/>
          </a:xfrm>
          <a:prstGeom prst="rect">
            <a:avLst/>
          </a:prstGeom>
          <a:solidFill>
            <a:srgbClr val="AF1932"/>
          </a:solidFill>
        </p:spPr>
        <p:txBody>
          <a:bodyPr wrap="square" lIns="0" tIns="0" rIns="0" bIns="0" rtlCol="0" anchor="ctr" anchorCtr="0">
            <a:noAutofit/>
          </a:bodyPr>
          <a:lstStyle/>
          <a:p>
            <a:pPr algn="ctr" defTabSz="211021">
              <a:defRPr/>
            </a:pPr>
            <a:r>
              <a:rPr kumimoji="1" lang="ja-JP" altLang="en-US" sz="923" b="1">
                <a:solidFill>
                  <a:srgbClr val="FFFFFF"/>
                </a:solidFill>
                <a:latin typeface="Yu Gothic UI" panose="020B0500000000000000" pitchFamily="50" charset="-128"/>
                <a:ea typeface="Yu Gothic UI" panose="020B0500000000000000" pitchFamily="50" charset="-128"/>
              </a:rPr>
              <a:t>情報セキュリティ</a:t>
            </a:r>
            <a:endParaRPr kumimoji="1" lang="en-US" altLang="ja-JP" sz="923" b="1">
              <a:solidFill>
                <a:srgbClr val="FFFFFF"/>
              </a:solidFill>
              <a:latin typeface="Yu Gothic UI" panose="020B0500000000000000" pitchFamily="50" charset="-128"/>
              <a:ea typeface="Yu Gothic UI" panose="020B0500000000000000" pitchFamily="50" charset="-128"/>
            </a:endParaRPr>
          </a:p>
          <a:p>
            <a:pPr algn="ctr" defTabSz="211021">
              <a:defRPr/>
            </a:pPr>
            <a:r>
              <a:rPr kumimoji="1" lang="ja-JP" altLang="en-US" sz="923" b="1">
                <a:solidFill>
                  <a:srgbClr val="FFFFFF"/>
                </a:solidFill>
                <a:latin typeface="Yu Gothic UI" panose="020B0500000000000000" pitchFamily="50" charset="-128"/>
                <a:ea typeface="Yu Gothic UI" panose="020B0500000000000000" pitchFamily="50" charset="-128"/>
              </a:rPr>
              <a:t>戦略</a:t>
            </a:r>
            <a:endParaRPr kumimoji="1" lang="en-US" altLang="ja-JP" sz="923" b="1">
              <a:solidFill>
                <a:srgbClr val="FFFFFF"/>
              </a:solidFill>
              <a:latin typeface="Yu Gothic UI" panose="020B0500000000000000" pitchFamily="50" charset="-128"/>
              <a:ea typeface="Yu Gothic UI" panose="020B0500000000000000" pitchFamily="50" charset="-128"/>
            </a:endParaRPr>
          </a:p>
        </p:txBody>
      </p:sp>
      <p:sp>
        <p:nvSpPr>
          <p:cNvPr id="49" name="正方形/長方形 48">
            <a:extLst>
              <a:ext uri="{FF2B5EF4-FFF2-40B4-BE49-F238E27FC236}">
                <a16:creationId xmlns:a16="http://schemas.microsoft.com/office/drawing/2014/main" id="{0DA732AA-CD0D-42CA-A31E-3AA6112B086B}"/>
              </a:ext>
            </a:extLst>
          </p:cNvPr>
          <p:cNvSpPr/>
          <p:nvPr/>
        </p:nvSpPr>
        <p:spPr>
          <a:xfrm>
            <a:off x="446400" y="4192019"/>
            <a:ext cx="4212000" cy="1068121"/>
          </a:xfrm>
          <a:prstGeom prst="rect">
            <a:avLst/>
          </a:prstGeom>
          <a:noFill/>
          <a:ln w="9525" cap="flat" cmpd="sng" algn="ctr">
            <a:noFill/>
            <a:prstDash val="solid"/>
          </a:ln>
          <a:effectLst/>
        </p:spPr>
        <p:txBody>
          <a:bodyPr lIns="33231" tIns="33231" rIns="33231" bIns="33231" rtlCol="0" anchor="t">
            <a:noAutofit/>
          </a:bodyPr>
          <a:lstStyle/>
          <a:p>
            <a:pPr marL="158265" lvl="2" indent="-158265">
              <a:lnSpc>
                <a:spcPts val="1292"/>
              </a:lnSpc>
              <a:spcAft>
                <a:spcPts val="554"/>
              </a:spcAft>
              <a:buFont typeface="Arial" panose="020B0604020202020204" pitchFamily="34" charset="0"/>
              <a:buChar char="•"/>
              <a:tabLst>
                <a:tab pos="334116" algn="l"/>
              </a:tabLst>
              <a:defRPr/>
            </a:pPr>
            <a:r>
              <a:rPr lang="ja-JP" altLang="en-US" sz="1100">
                <a:solidFill>
                  <a:srgbClr val="000000"/>
                </a:solidFill>
                <a:ea typeface="Yu Gothic UI" panose="020B0500000000000000" pitchFamily="50" charset="-128"/>
              </a:rPr>
              <a:t>情報セキュリティポリシーの随時改正</a:t>
            </a:r>
            <a:endParaRPr lang="en-US" altLang="ja-JP" sz="1100">
              <a:solidFill>
                <a:srgbClr val="000000"/>
              </a:solidFill>
              <a:ea typeface="Yu Gothic UI" panose="020B0500000000000000" pitchFamily="50" charset="-128"/>
            </a:endParaRPr>
          </a:p>
          <a:p>
            <a:pPr marL="158265" lvl="2" indent="-158265">
              <a:lnSpc>
                <a:spcPts val="1292"/>
              </a:lnSpc>
              <a:spcAft>
                <a:spcPts val="554"/>
              </a:spcAft>
              <a:buFont typeface="Arial" panose="020B0604020202020204" pitchFamily="34" charset="0"/>
              <a:buChar char="•"/>
              <a:tabLst>
                <a:tab pos="334116" algn="l"/>
              </a:tabLst>
              <a:defRPr/>
            </a:pPr>
            <a:r>
              <a:rPr lang="ja-JP" altLang="en-US" sz="1100">
                <a:solidFill>
                  <a:srgbClr val="000000"/>
                </a:solidFill>
                <a:ea typeface="Yu Gothic UI" panose="020B0500000000000000" pitchFamily="50" charset="-128"/>
              </a:rPr>
              <a:t>情報セキュリティ研修の実施（全職員・情報セキュリティ責任者向け）</a:t>
            </a:r>
            <a:endParaRPr lang="en-US" altLang="ja-JP" sz="1100">
              <a:solidFill>
                <a:srgbClr val="000000"/>
              </a:solidFill>
              <a:ea typeface="Yu Gothic UI" panose="020B0500000000000000" pitchFamily="50" charset="-128"/>
            </a:endParaRPr>
          </a:p>
          <a:p>
            <a:pPr marL="158265" lvl="2" indent="-158265">
              <a:lnSpc>
                <a:spcPts val="1292"/>
              </a:lnSpc>
              <a:spcAft>
                <a:spcPts val="554"/>
              </a:spcAft>
              <a:buFont typeface="Arial" panose="020B0604020202020204" pitchFamily="34" charset="0"/>
              <a:buChar char="•"/>
              <a:tabLst>
                <a:tab pos="334116" algn="l"/>
              </a:tabLst>
              <a:defRPr/>
            </a:pPr>
            <a:r>
              <a:rPr lang="ja-JP" altLang="en-US" sz="1100">
                <a:solidFill>
                  <a:srgbClr val="000000"/>
                </a:solidFill>
                <a:ea typeface="Yu Gothic UI" panose="020B0500000000000000" pitchFamily="50" charset="-128"/>
              </a:rPr>
              <a:t>各部局からのセキュリティ関連相談対応</a:t>
            </a:r>
            <a:endParaRPr lang="en-US" altLang="ja-JP" sz="1100">
              <a:solidFill>
                <a:srgbClr val="000000"/>
              </a:solidFill>
              <a:ea typeface="Yu Gothic UI" panose="020B0500000000000000" pitchFamily="50" charset="-128"/>
            </a:endParaRPr>
          </a:p>
          <a:p>
            <a:pPr marL="158265" lvl="2" indent="-158265">
              <a:lnSpc>
                <a:spcPts val="1292"/>
              </a:lnSpc>
              <a:spcAft>
                <a:spcPts val="554"/>
              </a:spcAft>
              <a:buFont typeface="Arial" panose="020B0604020202020204" pitchFamily="34" charset="0"/>
              <a:buChar char="•"/>
              <a:tabLst>
                <a:tab pos="334116" algn="l"/>
              </a:tabLst>
              <a:defRPr/>
            </a:pPr>
            <a:r>
              <a:rPr lang="ja-JP" altLang="en-US" sz="1100">
                <a:solidFill>
                  <a:srgbClr val="000000"/>
                </a:solidFill>
                <a:ea typeface="Yu Gothic UI" panose="020B0500000000000000" pitchFamily="50" charset="-128"/>
              </a:rPr>
              <a:t>システム等における脆弱性情報の発信</a:t>
            </a:r>
            <a:endParaRPr lang="en-US" altLang="ja-JP" sz="1100">
              <a:solidFill>
                <a:srgbClr val="000000"/>
              </a:solidFill>
              <a:ea typeface="Yu Gothic UI" panose="020B0500000000000000" pitchFamily="50" charset="-128"/>
            </a:endParaRPr>
          </a:p>
          <a:p>
            <a:pPr marL="0" lvl="2">
              <a:lnSpc>
                <a:spcPts val="1292"/>
              </a:lnSpc>
              <a:spcAft>
                <a:spcPts val="554"/>
              </a:spcAft>
              <a:tabLst>
                <a:tab pos="334116" algn="l"/>
              </a:tabLst>
              <a:defRPr/>
            </a:pPr>
            <a:endParaRPr lang="en-US" altLang="ja-JP" sz="1015">
              <a:solidFill>
                <a:srgbClr val="000000"/>
              </a:solidFill>
              <a:ea typeface="Yu Gothic UI" panose="020B0500000000000000" pitchFamily="50" charset="-128"/>
            </a:endParaRPr>
          </a:p>
        </p:txBody>
      </p:sp>
      <p:sp>
        <p:nvSpPr>
          <p:cNvPr id="5" name="正方形/長方形 15">
            <a:extLst>
              <a:ext uri="{FF2B5EF4-FFF2-40B4-BE49-F238E27FC236}">
                <a16:creationId xmlns:a16="http://schemas.microsoft.com/office/drawing/2014/main" id="{11BF6AF9-A20C-B7BB-6151-B800DFF8189E}"/>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行政</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13" name="正方形/長方形 12">
            <a:extLst>
              <a:ext uri="{FF2B5EF4-FFF2-40B4-BE49-F238E27FC236}">
                <a16:creationId xmlns:a16="http://schemas.microsoft.com/office/drawing/2014/main" id="{582B07A9-3F25-6DFB-1FB6-6F04C6621332}"/>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pic>
        <p:nvPicPr>
          <p:cNvPr id="17" name="図 16">
            <a:extLst>
              <a:ext uri="{FF2B5EF4-FFF2-40B4-BE49-F238E27FC236}">
                <a16:creationId xmlns:a16="http://schemas.microsoft.com/office/drawing/2014/main" id="{ECF2C69A-3BA8-2D12-FE56-A369D054C7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7895" y="5288124"/>
            <a:ext cx="1256957" cy="1091981"/>
          </a:xfrm>
          <a:prstGeom prst="rect">
            <a:avLst/>
          </a:prstGeom>
        </p:spPr>
      </p:pic>
      <p:pic>
        <p:nvPicPr>
          <p:cNvPr id="19" name="図 18" descr="テキスト が含まれている画像&#10;&#10;自動的に生成された説明">
            <a:extLst>
              <a:ext uri="{FF2B5EF4-FFF2-40B4-BE49-F238E27FC236}">
                <a16:creationId xmlns:a16="http://schemas.microsoft.com/office/drawing/2014/main" id="{7578A8E8-72E9-F3D7-05C2-D40605D7A0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640" y="5187263"/>
            <a:ext cx="1309078" cy="1357035"/>
          </a:xfrm>
          <a:prstGeom prst="rect">
            <a:avLst/>
          </a:prstGeom>
        </p:spPr>
      </p:pic>
      <p:pic>
        <p:nvPicPr>
          <p:cNvPr id="20" name="図 19">
            <a:extLst>
              <a:ext uri="{FF2B5EF4-FFF2-40B4-BE49-F238E27FC236}">
                <a16:creationId xmlns:a16="http://schemas.microsoft.com/office/drawing/2014/main" id="{571A9E66-93CB-7CC1-9C3A-E56E53D5FA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86598" y="5271677"/>
            <a:ext cx="1327459" cy="1108428"/>
          </a:xfrm>
          <a:prstGeom prst="rect">
            <a:avLst/>
          </a:prstGeom>
        </p:spPr>
      </p:pic>
      <p:graphicFrame>
        <p:nvGraphicFramePr>
          <p:cNvPr id="3" name="表 2">
            <a:extLst>
              <a:ext uri="{FF2B5EF4-FFF2-40B4-BE49-F238E27FC236}">
                <a16:creationId xmlns:a16="http://schemas.microsoft.com/office/drawing/2014/main" id="{F437C6E7-586B-09FB-169A-116F266A83ED}"/>
              </a:ext>
            </a:extLst>
          </p:cNvPr>
          <p:cNvGraphicFramePr>
            <a:graphicFrameLocks noGrp="1"/>
          </p:cNvGraphicFramePr>
          <p:nvPr/>
        </p:nvGraphicFramePr>
        <p:xfrm>
          <a:off x="5483369"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 name="スライド番号プレースホルダー 2">
            <a:extLst>
              <a:ext uri="{FF2B5EF4-FFF2-40B4-BE49-F238E27FC236}">
                <a16:creationId xmlns:a16="http://schemas.microsoft.com/office/drawing/2014/main" id="{B7B3EB24-107A-27E6-D614-621C8D40BCC9}"/>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t>91</a:t>
            </a:fld>
            <a:endParaRPr kumimoji="1" lang="en-GB"/>
          </a:p>
        </p:txBody>
      </p:sp>
    </p:spTree>
    <p:extLst>
      <p:ext uri="{BB962C8B-B14F-4D97-AF65-F5344CB8AC3E}">
        <p14:creationId xmlns:p14="http://schemas.microsoft.com/office/powerpoint/2010/main" val="1956388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17042F-B838-4CF5-9BA2-ACE084CDCF4C}"/>
              </a:ext>
            </a:extLst>
          </p:cNvPr>
          <p:cNvSpPr/>
          <p:nvPr/>
        </p:nvSpPr>
        <p:spPr>
          <a:xfrm>
            <a:off x="0" y="80433"/>
            <a:ext cx="4960724" cy="6709834"/>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xfrm>
            <a:off x="452437" y="739881"/>
            <a:ext cx="4205287" cy="1252808"/>
          </a:xfrm>
        </p:spPr>
        <p:txBody>
          <a:bodyPr/>
          <a:lstStyle/>
          <a:p>
            <a:r>
              <a:rPr lang="en-US" altLang="ja-JP" spc="300">
                <a:ln w="9525">
                  <a:solidFill>
                    <a:schemeClr val="bg1"/>
                  </a:solidFill>
                </a:ln>
                <a:solidFill>
                  <a:schemeClr val="bg1"/>
                </a:solidFill>
                <a:latin typeface="+mj-lt"/>
              </a:rPr>
              <a:t>DX</a:t>
            </a:r>
            <a:r>
              <a:rPr lang="ja-JP" altLang="en-US" spc="300">
                <a:ln w="9525">
                  <a:solidFill>
                    <a:schemeClr val="bg1"/>
                  </a:solidFill>
                </a:ln>
                <a:solidFill>
                  <a:schemeClr val="bg1"/>
                </a:solidFill>
                <a:latin typeface="+mj-lt"/>
              </a:rPr>
              <a:t>を推進する</a:t>
            </a:r>
            <a:br>
              <a:rPr lang="en-US" altLang="ja-JP" spc="300">
                <a:ln w="9525">
                  <a:solidFill>
                    <a:schemeClr val="bg1"/>
                  </a:solidFill>
                </a:ln>
                <a:solidFill>
                  <a:schemeClr val="bg1"/>
                </a:solidFill>
                <a:latin typeface="+mj-lt"/>
              </a:rPr>
            </a:br>
            <a:r>
              <a:rPr lang="ja-JP" altLang="en-US" spc="300">
                <a:ln w="9525">
                  <a:solidFill>
                    <a:schemeClr val="bg1"/>
                  </a:solidFill>
                </a:ln>
                <a:solidFill>
                  <a:schemeClr val="bg1"/>
                </a:solidFill>
                <a:latin typeface="+mj-lt"/>
              </a:rPr>
              <a:t>仕組みづくり</a:t>
            </a:r>
          </a:p>
        </p:txBody>
      </p:sp>
      <p:pic>
        <p:nvPicPr>
          <p:cNvPr id="46" name="Picture 2">
            <a:extLst>
              <a:ext uri="{FF2B5EF4-FFF2-40B4-BE49-F238E27FC236}">
                <a16:creationId xmlns:a16="http://schemas.microsoft.com/office/drawing/2014/main" id="{7E44E25F-9ED3-80FA-BDFA-8700F056DC3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7810" y="3924853"/>
            <a:ext cx="3003081" cy="2546717"/>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56AE1FEC-AC29-8B2B-3A80-191F5F4292E0}"/>
              </a:ext>
            </a:extLst>
          </p:cNvPr>
          <p:cNvSpPr/>
          <p:nvPr/>
        </p:nvSpPr>
        <p:spPr>
          <a:xfrm>
            <a:off x="5287079" y="679402"/>
            <a:ext cx="4166484" cy="2140445"/>
          </a:xfrm>
          <a:prstGeom prst="rect">
            <a:avLst/>
          </a:prstGeom>
          <a:noFill/>
          <a:ln w="9525" cap="flat" cmpd="sng" algn="ctr">
            <a:noFill/>
            <a:prstDash val="solid"/>
          </a:ln>
          <a:effectLst/>
        </p:spPr>
        <p:txBody>
          <a:bodyPr lIns="36000" tIns="36000" rIns="36000" bIns="36000" rtlCol="0" anchor="t">
            <a:noAutofit/>
          </a:bodyPr>
          <a:lstStyle/>
          <a:p>
            <a:pPr marL="0" lvl="2">
              <a:lnSpc>
                <a:spcPts val="1400"/>
              </a:lnSpc>
              <a:spcAft>
                <a:spcPts val="600"/>
              </a:spcAft>
              <a:tabLst>
                <a:tab pos="361950" algn="l"/>
              </a:tabLst>
              <a:defRPr/>
            </a:pPr>
            <a:r>
              <a:rPr kumimoji="1" lang="en-US" altLang="ja-JP" sz="1100">
                <a:solidFill>
                  <a:srgbClr val="000000"/>
                </a:solidFill>
                <a:latin typeface="+mn-ea"/>
              </a:rPr>
              <a:t>DX</a:t>
            </a:r>
            <a:r>
              <a:rPr kumimoji="1" lang="ja-JP" altLang="en-US" sz="1100">
                <a:solidFill>
                  <a:srgbClr val="000000"/>
                </a:solidFill>
                <a:latin typeface="+mn-ea"/>
              </a:rPr>
              <a:t>は、あらゆる行政分野・施策で進めていくものであることから、各々の</a:t>
            </a:r>
            <a:br>
              <a:rPr kumimoji="1" lang="en-US" altLang="ja-JP" sz="1100">
                <a:solidFill>
                  <a:srgbClr val="000000"/>
                </a:solidFill>
                <a:latin typeface="+mn-ea"/>
              </a:rPr>
            </a:br>
            <a:r>
              <a:rPr kumimoji="1" lang="ja-JP" altLang="en-US" sz="1100">
                <a:solidFill>
                  <a:srgbClr val="000000"/>
                </a:solidFill>
                <a:latin typeface="+mn-ea"/>
              </a:rPr>
              <a:t>事業を所管する各部局が主体となって積極的に取り組む必要があります。</a:t>
            </a:r>
            <a:endParaRPr kumimoji="1" lang="en-US" altLang="ja-JP" sz="1100">
              <a:solidFill>
                <a:srgbClr val="000000"/>
              </a:solidFill>
              <a:latin typeface="+mn-ea"/>
            </a:endParaRPr>
          </a:p>
          <a:p>
            <a:pPr marL="0" lvl="2">
              <a:lnSpc>
                <a:spcPts val="1400"/>
              </a:lnSpc>
              <a:spcAft>
                <a:spcPts val="600"/>
              </a:spcAft>
              <a:tabLst>
                <a:tab pos="361950" algn="l"/>
              </a:tabLst>
              <a:defRPr/>
            </a:pPr>
            <a:r>
              <a:rPr kumimoji="1" lang="ja-JP" altLang="en-US" sz="1100">
                <a:solidFill>
                  <a:srgbClr val="000000"/>
                </a:solidFill>
                <a:latin typeface="+mn-ea"/>
              </a:rPr>
              <a:t>そのためにも、デジタル統括室の役割として、各部局の取組への企画構想段階からの支援、</a:t>
            </a:r>
            <a:r>
              <a:rPr kumimoji="1" lang="en-US" altLang="ja-JP" sz="1100">
                <a:solidFill>
                  <a:srgbClr val="000000"/>
                </a:solidFill>
                <a:latin typeface="+mn-ea"/>
              </a:rPr>
              <a:t>DX</a:t>
            </a:r>
            <a:r>
              <a:rPr kumimoji="1" lang="ja-JP" altLang="en-US" sz="1100">
                <a:solidFill>
                  <a:srgbClr val="000000"/>
                </a:solidFill>
                <a:latin typeface="+mn-ea"/>
              </a:rPr>
              <a:t>人材の育成、民間事業者と共同での調査研究などの取組を推進していきます</a:t>
            </a:r>
            <a:r>
              <a:rPr lang="ja-JP" altLang="en-US" sz="1100">
                <a:ea typeface="Yu Gothic UI" panose="020B0500000000000000" pitchFamily="50" charset="-128"/>
              </a:rPr>
              <a:t>。</a:t>
            </a:r>
            <a:endParaRPr lang="en-US" altLang="ja-JP" sz="1100">
              <a:ea typeface="Yu Gothic UI" panose="020B0500000000000000" pitchFamily="50" charset="-128"/>
            </a:endParaRPr>
          </a:p>
          <a:p>
            <a:pPr marL="0" lvl="2">
              <a:lnSpc>
                <a:spcPts val="1400"/>
              </a:lnSpc>
              <a:spcAft>
                <a:spcPts val="600"/>
              </a:spcAft>
              <a:tabLst>
                <a:tab pos="361950" algn="l"/>
              </a:tabLst>
              <a:defRPr/>
            </a:pPr>
            <a:endParaRPr lang="en-US" altLang="ja-JP" sz="1100">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en-US" altLang="ja-JP" sz="1100">
                <a:ea typeface="Yu Gothic UI" panose="020B0500000000000000" pitchFamily="50" charset="-128"/>
              </a:rPr>
              <a:t>DX</a:t>
            </a:r>
            <a:r>
              <a:rPr lang="ja-JP" altLang="en-US" sz="1100">
                <a:ea typeface="Yu Gothic UI" panose="020B0500000000000000" pitchFamily="50" charset="-128"/>
              </a:rPr>
              <a:t>の成功事例を着実に増やすために各部局の取組を支援</a:t>
            </a:r>
            <a:endParaRPr lang="en-US" altLang="ja-JP" sz="1100">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en-US" altLang="ja-JP" sz="1100">
                <a:ea typeface="Yu Gothic UI" panose="020B0500000000000000" pitchFamily="50" charset="-128"/>
              </a:rPr>
              <a:t>DX</a:t>
            </a:r>
            <a:r>
              <a:rPr lang="ja-JP" altLang="en-US" sz="1100">
                <a:ea typeface="Yu Gothic UI" panose="020B0500000000000000" pitchFamily="50" charset="-128"/>
              </a:rPr>
              <a:t>を推進するための人材を育成</a:t>
            </a:r>
            <a:endParaRPr lang="en-US" altLang="ja-JP" sz="1100">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a:ea typeface="Yu Gothic UI" panose="020B0500000000000000" pitchFamily="50" charset="-128"/>
              </a:rPr>
              <a:t>民間事業者との連携協定による取組</a:t>
            </a:r>
          </a:p>
        </p:txBody>
      </p:sp>
      <p:pic>
        <p:nvPicPr>
          <p:cNvPr id="7" name="図 6">
            <a:extLst>
              <a:ext uri="{FF2B5EF4-FFF2-40B4-BE49-F238E27FC236}">
                <a16:creationId xmlns:a16="http://schemas.microsoft.com/office/drawing/2014/main" id="{3C501A9C-3C18-63F5-7E94-AF47BCA84703}"/>
              </a:ext>
            </a:extLst>
          </p:cNvPr>
          <p:cNvPicPr preferRelativeResize="0">
            <a:picLocks/>
          </p:cNvPicPr>
          <p:nvPr/>
        </p:nvPicPr>
        <p:blipFill>
          <a:blip r:embed="rId3" cstate="screen">
            <a:extLst>
              <a:ext uri="{28A0092B-C50C-407E-A947-70E740481C1C}">
                <a14:useLocalDpi xmlns:a14="http://schemas.microsoft.com/office/drawing/2010/main"/>
              </a:ext>
            </a:extLst>
          </a:blip>
          <a:stretch>
            <a:fillRect/>
          </a:stretch>
        </p:blipFill>
        <p:spPr>
          <a:xfrm>
            <a:off x="6012000" y="2952000"/>
            <a:ext cx="2880000" cy="2700000"/>
          </a:xfrm>
          <a:prstGeom prst="rect">
            <a:avLst/>
          </a:prstGeom>
        </p:spPr>
      </p:pic>
      <p:sp>
        <p:nvSpPr>
          <p:cNvPr id="3" name="スライド番号プレースホルダー 2">
            <a:extLst>
              <a:ext uri="{FF2B5EF4-FFF2-40B4-BE49-F238E27FC236}">
                <a16:creationId xmlns:a16="http://schemas.microsoft.com/office/drawing/2014/main" id="{F9965B72-48B1-3FFA-0DB9-9C5941FCC9EA}"/>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t>92</a:t>
            </a:fld>
            <a:endParaRPr kumimoji="1" lang="en-GB"/>
          </a:p>
        </p:txBody>
      </p:sp>
    </p:spTree>
    <p:extLst>
      <p:ext uri="{BB962C8B-B14F-4D97-AF65-F5344CB8AC3E}">
        <p14:creationId xmlns:p14="http://schemas.microsoft.com/office/powerpoint/2010/main" val="171839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誰もがデジタルの恩恵を</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70800"/>
            <a:ext cx="9015982" cy="950097"/>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457200" rtl="0" eaLnBrk="1" fontAlgn="auto" latinLnBrk="0" hangingPunct="1">
              <a:lnSpc>
                <a:spcPts val="12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デジタル技術の利活用により、年齢、障がいの有無、国籍、経済的な理由等に関わらず、誰一人取り残されない形で、個々人の多種多様な環境やニーズを踏まえて、利用者目線できめ細かく対応し、誰もがデジタル化の恩恵を享受できる社会の実現をめざす。</a:t>
            </a:r>
          </a:p>
          <a:p>
            <a:pPr marL="171450" marR="0" lvl="2" indent="-171450" algn="l" defTabSz="457200" rtl="0" eaLnBrk="1" fontAlgn="auto" latinLnBrk="0" hangingPunct="1">
              <a:lnSpc>
                <a:spcPts val="12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各種地域団体等と連携して地域単位での</a:t>
            </a:r>
            <a:r>
              <a:rPr lang="ja-JP" altLang="en-US" sz="1100">
                <a:solidFill>
                  <a:srgbClr val="000000"/>
                </a:solidFill>
                <a:latin typeface="Avenir Next LT Pro"/>
                <a:ea typeface="Yu Gothic UI" panose="020B0500000000000000" pitchFamily="50" charset="-128"/>
              </a:rPr>
              <a:t>スマートフォン</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教室の開催など、デジタル機器・サービスに不慣れな方が、身近な場所や地域でデジタル機器・サービスの利用に関して学べる・相談できる機会の創出に取り組むとともに、デジタル機器の活用が難しい人等も含め、誰もがデジタル技術の恩恵を享受できるように取り組む。</a:t>
            </a:r>
            <a:endParaRPr kumimoji="0" lang="en-US" altLang="ja-JP" sz="1100" b="0" i="0" u="none" strike="noStrike" kern="1200" cap="none" spc="0" normalizeH="0" baseline="0" noProof="0">
              <a:ln>
                <a:noFill/>
              </a:ln>
              <a:solidFill>
                <a:srgbClr val="000000"/>
              </a:solidFill>
              <a:effectLst/>
              <a:highlight>
                <a:srgbClr val="FFFF00"/>
              </a:highlight>
              <a:uLnTx/>
              <a:uFillTx/>
              <a:latin typeface="Avenir Next LT Pro"/>
              <a:ea typeface="Yu Gothic UI" panose="020B0500000000000000" pitchFamily="50" charset="-128"/>
              <a:cs typeface="+mn-cs"/>
            </a:endParaRPr>
          </a:p>
          <a:p>
            <a:pPr marL="0" marR="0" lvl="2" algn="l" defTabSz="457200" rtl="0" eaLnBrk="1" fontAlgn="auto" latinLnBrk="0" hangingPunct="1">
              <a:lnSpc>
                <a:spcPts val="1200"/>
              </a:lnSpc>
              <a:spcBef>
                <a:spcPts val="0"/>
              </a:spcBef>
              <a:spcAft>
                <a:spcPts val="600"/>
              </a:spcAft>
              <a:buClrTx/>
              <a:buSzTx/>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2800"/>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a:t>
              </a:r>
              <a:r>
                <a:rPr kumimoji="1" lang="ja-JP" altLang="en-US" sz="1200" b="1" kern="0">
                  <a:solidFill>
                    <a:srgbClr val="000000"/>
                  </a:solidFill>
                  <a:latin typeface="Yu Gothic UI" panose="020B0500000000000000" pitchFamily="50" charset="-128"/>
                  <a:ea typeface="Yu Gothic UI" panose="020B0500000000000000" pitchFamily="50" charset="-128"/>
                </a:rPr>
                <a:t>と効果</a:t>
              </a:r>
              <a:endPar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92"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C5018CDB-C3EA-A958-EA23-A50AE9111B1B}"/>
              </a:ext>
            </a:extLst>
          </p:cNvPr>
          <p:cNvGrpSpPr/>
          <p:nvPr/>
        </p:nvGrpSpPr>
        <p:grpSpPr>
          <a:xfrm>
            <a:off x="508725" y="2148780"/>
            <a:ext cx="8752151" cy="4161896"/>
            <a:chOff x="502181" y="1847690"/>
            <a:chExt cx="8752151" cy="4161896"/>
          </a:xfrm>
        </p:grpSpPr>
        <p:pic>
          <p:nvPicPr>
            <p:cNvPr id="4" name="図 2">
              <a:extLst>
                <a:ext uri="{FF2B5EF4-FFF2-40B4-BE49-F238E27FC236}">
                  <a16:creationId xmlns:a16="http://schemas.microsoft.com/office/drawing/2014/main" id="{5766002F-EE54-9159-096B-49149F48374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4032" y="1847690"/>
              <a:ext cx="8750300" cy="4161896"/>
            </a:xfrm>
            <a:prstGeom prst="rect">
              <a:avLst/>
            </a:prstGeom>
            <a:noFill/>
            <a:ln>
              <a:noFill/>
            </a:ln>
            <a:effectLst>
              <a:outerShdw blurRad="50800" dist="38100" dir="13500000" algn="br" rotWithShape="0">
                <a:prstClr val="black">
                  <a:alpha val="40000"/>
                </a:prstClr>
              </a:outerShdw>
            </a:effectLst>
          </p:spPr>
        </p:pic>
        <p:pic>
          <p:nvPicPr>
            <p:cNvPr id="5" name="図 4">
              <a:extLst>
                <a:ext uri="{FF2B5EF4-FFF2-40B4-BE49-F238E27FC236}">
                  <a16:creationId xmlns:a16="http://schemas.microsoft.com/office/drawing/2014/main" id="{A8C9EEAC-6A58-C25C-7460-3A5F3C03C9F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2380" y="3975072"/>
              <a:ext cx="796263" cy="38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A31A0DA4-8BE6-64B7-F0BF-5314BC63824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2181" y="4306992"/>
              <a:ext cx="622565" cy="56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3">
              <a:extLst>
                <a:ext uri="{FF2B5EF4-FFF2-40B4-BE49-F238E27FC236}">
                  <a16:creationId xmlns:a16="http://schemas.microsoft.com/office/drawing/2014/main" id="{5B03BC4B-CB9A-D7D5-4707-14A63F9B0334}"/>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39719" y="5160009"/>
              <a:ext cx="746390" cy="3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テキスト ボックス 9">
            <a:extLst>
              <a:ext uri="{FF2B5EF4-FFF2-40B4-BE49-F238E27FC236}">
                <a16:creationId xmlns:a16="http://schemas.microsoft.com/office/drawing/2014/main" id="{5B7FB801-E6E4-6ABA-6F3A-4C14CDA5863B}"/>
              </a:ext>
            </a:extLst>
          </p:cNvPr>
          <p:cNvSpPr txBox="1"/>
          <p:nvPr/>
        </p:nvSpPr>
        <p:spPr>
          <a:xfrm>
            <a:off x="4980347" y="2941352"/>
            <a:ext cx="4112321" cy="1173448"/>
          </a:xfrm>
          <a:prstGeom prst="rect">
            <a:avLst/>
          </a:prstGeom>
          <a:solidFill>
            <a:srgbClr val="FFDDDD">
              <a:alpha val="40000"/>
            </a:srgbClr>
          </a:solidFill>
          <a:ln w="12700">
            <a:noFill/>
          </a:ln>
        </p:spPr>
        <p:txBody>
          <a:bodyPr wrap="square" lIns="175500" rtlCol="0" anchor="t" anchorCtr="0">
            <a:noAutofit/>
          </a:bodyPr>
          <a:lstStyle/>
          <a:p>
            <a:pPr marR="0" lvl="0" defTabSz="37147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12" name="テキスト ボックス 11">
            <a:extLst>
              <a:ext uri="{FF2B5EF4-FFF2-40B4-BE49-F238E27FC236}">
                <a16:creationId xmlns:a16="http://schemas.microsoft.com/office/drawing/2014/main" id="{A225FFD1-C64C-7108-3A28-C56645C05508}"/>
              </a:ext>
            </a:extLst>
          </p:cNvPr>
          <p:cNvSpPr txBox="1"/>
          <p:nvPr/>
        </p:nvSpPr>
        <p:spPr>
          <a:xfrm>
            <a:off x="5053942" y="2638723"/>
            <a:ext cx="4038727" cy="353279"/>
          </a:xfrm>
          <a:prstGeom prst="rect">
            <a:avLst/>
          </a:prstGeom>
          <a:solidFill>
            <a:srgbClr val="AF1932">
              <a:alpha val="37000"/>
            </a:srgbClr>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ja-JP" sz="1100" i="0" u="none" strike="noStrike" kern="1200" cap="none" spc="0" normalizeH="0" baseline="0" noProof="0">
                <a:ln>
                  <a:noFill/>
                </a:ln>
                <a:solidFill>
                  <a:schemeClr val="tx1"/>
                </a:solidFill>
                <a:effectLst/>
                <a:uLnTx/>
                <a:uFillTx/>
                <a:latin typeface="Avenir Next LT Pro"/>
                <a:ea typeface="Yu Gothic UI" panose="020B0500000000000000" pitchFamily="50" charset="-128"/>
                <a:cs typeface="+mn-cs"/>
              </a:rPr>
              <a:t>AI</a:t>
            </a:r>
            <a:r>
              <a:rPr lang="ja-JP" altLang="en-US" sz="1100">
                <a:solidFill>
                  <a:schemeClr val="tx1"/>
                </a:solidFill>
                <a:latin typeface="Avenir Next LT Pro"/>
                <a:ea typeface="Yu Gothic UI" panose="020B0500000000000000" pitchFamily="50" charset="-128"/>
              </a:rPr>
              <a:t>電話</a:t>
            </a:r>
            <a:r>
              <a:rPr kumimoji="0" lang="ja-JP" altLang="en-US" sz="1100" i="0" u="none" strike="noStrike" kern="1200" cap="none" spc="0" normalizeH="0" baseline="0" noProof="0">
                <a:ln>
                  <a:noFill/>
                </a:ln>
                <a:solidFill>
                  <a:schemeClr val="tx1"/>
                </a:solidFill>
                <a:effectLst/>
                <a:uLnTx/>
                <a:uFillTx/>
                <a:latin typeface="Avenir Next LT Pro"/>
                <a:ea typeface="Yu Gothic UI" panose="020B0500000000000000" pitchFamily="50" charset="-128"/>
                <a:cs typeface="+mn-cs"/>
              </a:rPr>
              <a:t>の活用</a:t>
            </a:r>
            <a:r>
              <a:rPr lang="ja-JP" altLang="en-US" sz="900">
                <a:solidFill>
                  <a:schemeClr val="tx1"/>
                </a:solidFill>
              </a:rPr>
              <a:t>（</a:t>
            </a:r>
            <a:r>
              <a:rPr lang="en-US" altLang="ja-JP" sz="900">
                <a:solidFill>
                  <a:schemeClr val="tx1"/>
                </a:solidFill>
              </a:rPr>
              <a:t>P58</a:t>
            </a:r>
            <a:r>
              <a:rPr lang="ja-JP" altLang="en-US" sz="900">
                <a:solidFill>
                  <a:schemeClr val="tx1"/>
                </a:solidFill>
              </a:rPr>
              <a:t>参照）</a:t>
            </a:r>
            <a:endPar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23" name="四角形: 角を丸くする 22">
            <a:extLst>
              <a:ext uri="{FF2B5EF4-FFF2-40B4-BE49-F238E27FC236}">
                <a16:creationId xmlns:a16="http://schemas.microsoft.com/office/drawing/2014/main" id="{33A3684F-7B5C-C889-E5AE-487FF9ECB0AC}"/>
              </a:ext>
            </a:extLst>
          </p:cNvPr>
          <p:cNvSpPr/>
          <p:nvPr/>
        </p:nvSpPr>
        <p:spPr>
          <a:xfrm>
            <a:off x="670718" y="2236221"/>
            <a:ext cx="1246314" cy="324506"/>
          </a:xfrm>
          <a:prstGeom prst="round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kern="0">
                <a:solidFill>
                  <a:schemeClr val="bg1"/>
                </a:solidFill>
                <a:latin typeface="Yu Gothic UI" panose="020B0500000000000000" pitchFamily="50" charset="-128"/>
                <a:ea typeface="Yu Gothic UI" panose="020B0500000000000000" pitchFamily="50" charset="-128"/>
              </a:rPr>
              <a:t>取組例</a:t>
            </a:r>
          </a:p>
        </p:txBody>
      </p:sp>
      <p:sp>
        <p:nvSpPr>
          <p:cNvPr id="24" name="テキスト ボックス 23">
            <a:extLst>
              <a:ext uri="{FF2B5EF4-FFF2-40B4-BE49-F238E27FC236}">
                <a16:creationId xmlns:a16="http://schemas.microsoft.com/office/drawing/2014/main" id="{6F4F9866-B5F2-6467-1E56-6BB987AAD1D5}"/>
              </a:ext>
            </a:extLst>
          </p:cNvPr>
          <p:cNvSpPr txBox="1"/>
          <p:nvPr/>
        </p:nvSpPr>
        <p:spPr>
          <a:xfrm>
            <a:off x="5048678" y="3043424"/>
            <a:ext cx="2434752" cy="1015663"/>
          </a:xfrm>
          <a:prstGeom prst="rect">
            <a:avLst/>
          </a:prstGeom>
          <a:solidFill>
            <a:schemeClr val="bg1">
              <a:alpha val="50000"/>
            </a:schemeClr>
          </a:solidFill>
        </p:spPr>
        <p:txBody>
          <a:bodyPr wrap="square" rtlCol="0">
            <a:spAutoFit/>
          </a:bodyPr>
          <a:lstStyle/>
          <a:p>
            <a:r>
              <a:rPr kumimoji="1" lang="ja-JP" altLang="en-US" sz="1000" b="1" kern="0">
                <a:solidFill>
                  <a:prstClr val="black"/>
                </a:solidFill>
                <a:latin typeface="Yu Gothic UI" panose="020B0500000000000000" pitchFamily="50" charset="-128"/>
                <a:ea typeface="Yu Gothic UI" panose="020B0500000000000000" pitchFamily="50" charset="-128"/>
              </a:rPr>
              <a:t>（事業内容）</a:t>
            </a:r>
            <a:endParaRPr kumimoji="1" lang="en-US" altLang="ja-JP" sz="1000" b="1" kern="0">
              <a:solidFill>
                <a:prstClr val="black"/>
              </a:solidFill>
              <a:latin typeface="Yu Gothic UI" panose="020B0500000000000000" pitchFamily="50" charset="-128"/>
              <a:ea typeface="Yu Gothic UI" panose="020B0500000000000000" pitchFamily="50" charset="-128"/>
            </a:endParaRPr>
          </a:p>
          <a:p>
            <a:r>
              <a:rPr kumimoji="0" lang="en-US" altLang="ja-JP" sz="1000" b="1" i="0" u="none" strike="noStrike" kern="1200" cap="none" spc="0" normalizeH="0" baseline="0" noProof="0">
                <a:ln>
                  <a:noFill/>
                </a:ln>
                <a:solidFill>
                  <a:prstClr val="black"/>
                </a:solidFill>
                <a:effectLst/>
                <a:uLnTx/>
                <a:uFillTx/>
                <a:latin typeface="Yu Gothic UI"/>
                <a:ea typeface="Yu Gothic UI"/>
                <a:cs typeface="+mn-cs"/>
              </a:rPr>
              <a:t>2023</a:t>
            </a:r>
            <a:r>
              <a:rPr kumimoji="0" lang="ja-JP" altLang="en-US" sz="1000" b="1" i="0" u="none" strike="noStrike" kern="1200" cap="none" spc="0" normalizeH="0" baseline="0" noProof="0">
                <a:ln>
                  <a:noFill/>
                </a:ln>
                <a:solidFill>
                  <a:prstClr val="black"/>
                </a:solidFill>
                <a:effectLst/>
                <a:uLnTx/>
                <a:uFillTx/>
                <a:latin typeface="Yu Gothic UI"/>
                <a:ea typeface="Yu Gothic UI"/>
                <a:cs typeface="+mn-cs"/>
              </a:rPr>
              <a:t>年</a:t>
            </a:r>
            <a:r>
              <a:rPr kumimoji="0" lang="en-US" altLang="ja-JP" sz="1000" b="1" i="0" u="none" strike="noStrike" kern="1200" cap="none" spc="0" normalizeH="0" baseline="0" noProof="0">
                <a:ln>
                  <a:noFill/>
                </a:ln>
                <a:solidFill>
                  <a:prstClr val="black"/>
                </a:solidFill>
                <a:effectLst/>
                <a:uLnTx/>
                <a:uFillTx/>
                <a:latin typeface="Yu Gothic UI"/>
                <a:ea typeface="Yu Gothic UI"/>
                <a:cs typeface="+mn-cs"/>
              </a:rPr>
              <a:t>11</a:t>
            </a:r>
            <a:r>
              <a:rPr kumimoji="0" lang="ja-JP" altLang="en-US" sz="1000" b="1" i="0" u="none" strike="noStrike" kern="1200" cap="none" spc="0" normalizeH="0" baseline="0" noProof="0">
                <a:ln>
                  <a:noFill/>
                </a:ln>
                <a:solidFill>
                  <a:prstClr val="black"/>
                </a:solidFill>
                <a:effectLst/>
                <a:uLnTx/>
                <a:uFillTx/>
                <a:latin typeface="Yu Gothic UI"/>
                <a:ea typeface="Yu Gothic UI"/>
                <a:cs typeface="+mn-cs"/>
              </a:rPr>
              <a:t>月に区役所における法律相談の予約受付を、</a:t>
            </a:r>
            <a:r>
              <a:rPr kumimoji="0" lang="en-US" altLang="ja-JP" sz="1000" b="1" i="0" u="none" strike="noStrike" kern="1200" cap="none" spc="0" normalizeH="0" baseline="0" noProof="0">
                <a:ln>
                  <a:noFill/>
                </a:ln>
                <a:solidFill>
                  <a:prstClr val="black"/>
                </a:solidFill>
                <a:effectLst/>
                <a:uLnTx/>
                <a:uFillTx/>
                <a:latin typeface="Yu Gothic UI"/>
                <a:ea typeface="Yu Gothic UI"/>
                <a:cs typeface="+mn-cs"/>
              </a:rPr>
              <a:t>AI</a:t>
            </a:r>
            <a:r>
              <a:rPr kumimoji="0" lang="ja-JP" altLang="en-US" sz="1000" b="1" i="0" u="none" strike="noStrike" kern="1200" cap="none" spc="0" normalizeH="0" baseline="0" noProof="0">
                <a:ln>
                  <a:noFill/>
                </a:ln>
                <a:solidFill>
                  <a:prstClr val="black"/>
                </a:solidFill>
                <a:effectLst/>
                <a:uLnTx/>
                <a:uFillTx/>
                <a:latin typeface="Yu Gothic UI"/>
                <a:ea typeface="Yu Gothic UI"/>
                <a:cs typeface="+mn-cs"/>
              </a:rPr>
              <a:t>電話による自動応答で実施し、</a:t>
            </a:r>
            <a:r>
              <a:rPr kumimoji="0" lang="en-US" altLang="ja-JP" sz="1000" b="1" i="0" u="none" strike="noStrike" kern="1200" cap="none" spc="0" normalizeH="0" baseline="0" noProof="0">
                <a:ln>
                  <a:noFill/>
                </a:ln>
                <a:solidFill>
                  <a:prstClr val="black"/>
                </a:solidFill>
                <a:effectLst/>
                <a:uLnTx/>
                <a:uFillTx/>
                <a:latin typeface="Yu Gothic UI"/>
                <a:ea typeface="Yu Gothic UI"/>
                <a:cs typeface="+mn-cs"/>
              </a:rPr>
              <a:t>24</a:t>
            </a:r>
            <a:r>
              <a:rPr kumimoji="0" lang="ja-JP" altLang="en-US" sz="1000" b="1" i="0" u="none" strike="noStrike" kern="1200" cap="none" spc="0" normalizeH="0" baseline="0" noProof="0">
                <a:ln>
                  <a:noFill/>
                </a:ln>
                <a:solidFill>
                  <a:prstClr val="black"/>
                </a:solidFill>
                <a:effectLst/>
                <a:uLnTx/>
                <a:uFillTx/>
                <a:latin typeface="Yu Gothic UI"/>
                <a:ea typeface="Yu Gothic UI"/>
                <a:cs typeface="+mn-cs"/>
              </a:rPr>
              <a:t>時間予約</a:t>
            </a:r>
            <a:r>
              <a:rPr lang="ja-JP" altLang="en-US" sz="1000" b="1">
                <a:solidFill>
                  <a:prstClr val="black"/>
                </a:solidFill>
                <a:latin typeface="Yu Gothic UI"/>
                <a:ea typeface="Yu Gothic UI"/>
              </a:rPr>
              <a:t>を受け付けるなど、</a:t>
            </a:r>
            <a:r>
              <a:rPr kumimoji="0" lang="ja-JP" altLang="en-US" sz="10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市民サービスの向上をはかる。</a:t>
            </a:r>
            <a:endParaRPr kumimoji="0" lang="en-US" altLang="ja-JP"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endParaRPr kumimoji="1" lang="ja-JP" altLang="en-US" sz="1000" kern="0">
              <a:solidFill>
                <a:prstClr val="black"/>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57EC192B-5B46-A3FD-A7CD-F7E748ABC7E3}"/>
              </a:ext>
            </a:extLst>
          </p:cNvPr>
          <p:cNvSpPr txBox="1"/>
          <p:nvPr/>
        </p:nvSpPr>
        <p:spPr>
          <a:xfrm>
            <a:off x="1003300" y="3049369"/>
            <a:ext cx="3962400" cy="995581"/>
          </a:xfrm>
          <a:prstGeom prst="rect">
            <a:avLst/>
          </a:prstGeom>
          <a:solidFill>
            <a:srgbClr val="FFDDDD">
              <a:alpha val="40000"/>
            </a:srgbClr>
          </a:solidFill>
          <a:ln w="12700">
            <a:noFill/>
          </a:ln>
        </p:spPr>
        <p:txBody>
          <a:bodyPr wrap="square" lIns="175500" rtlCol="0" anchor="t" anchorCtr="0">
            <a:noAutofit/>
          </a:bodyPr>
          <a:lstStyle/>
          <a:p>
            <a:pPr marR="0" lvl="0" defTabSz="37147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28" name="テキスト ボックス 27">
            <a:extLst>
              <a:ext uri="{FF2B5EF4-FFF2-40B4-BE49-F238E27FC236}">
                <a16:creationId xmlns:a16="http://schemas.microsoft.com/office/drawing/2014/main" id="{0180E848-070A-CAD8-649F-382180DCC6D7}"/>
              </a:ext>
            </a:extLst>
          </p:cNvPr>
          <p:cNvSpPr txBox="1"/>
          <p:nvPr/>
        </p:nvSpPr>
        <p:spPr>
          <a:xfrm>
            <a:off x="5048678" y="4639960"/>
            <a:ext cx="4020714" cy="1275847"/>
          </a:xfrm>
          <a:prstGeom prst="rect">
            <a:avLst/>
          </a:prstGeom>
          <a:solidFill>
            <a:srgbClr val="FFDDDD">
              <a:alpha val="40000"/>
            </a:srgbClr>
          </a:solidFill>
          <a:ln w="12700">
            <a:noFill/>
          </a:ln>
        </p:spPr>
        <p:txBody>
          <a:bodyPr wrap="square" lIns="175500" rtlCol="0" anchor="t" anchorCtr="0">
            <a:noAutofit/>
          </a:bodyPr>
          <a:lstStyle/>
          <a:p>
            <a:pPr marR="0" lvl="0" defTabSz="37147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29" name="テキスト ボックス 28">
            <a:extLst>
              <a:ext uri="{FF2B5EF4-FFF2-40B4-BE49-F238E27FC236}">
                <a16:creationId xmlns:a16="http://schemas.microsoft.com/office/drawing/2014/main" id="{03CBE37B-3C7A-70BC-8E40-C7581E9D565D}"/>
              </a:ext>
            </a:extLst>
          </p:cNvPr>
          <p:cNvSpPr txBox="1"/>
          <p:nvPr/>
        </p:nvSpPr>
        <p:spPr>
          <a:xfrm>
            <a:off x="5048679" y="4222215"/>
            <a:ext cx="4043992" cy="353279"/>
          </a:xfrm>
          <a:prstGeom prst="rect">
            <a:avLst/>
          </a:prstGeom>
          <a:solidFill>
            <a:srgbClr val="AF1932">
              <a:alpha val="37000"/>
            </a:srgbClr>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1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タブレット端末を利用した遠隔手話通訳</a:t>
            </a:r>
          </a:p>
        </p:txBody>
      </p:sp>
      <p:sp>
        <p:nvSpPr>
          <p:cNvPr id="2" name="テキスト ボックス 1">
            <a:extLst>
              <a:ext uri="{FF2B5EF4-FFF2-40B4-BE49-F238E27FC236}">
                <a16:creationId xmlns:a16="http://schemas.microsoft.com/office/drawing/2014/main" id="{0081889E-FB92-D3B5-8CC7-A694017F535A}"/>
              </a:ext>
            </a:extLst>
          </p:cNvPr>
          <p:cNvSpPr txBox="1"/>
          <p:nvPr/>
        </p:nvSpPr>
        <p:spPr>
          <a:xfrm>
            <a:off x="5057759" y="4664785"/>
            <a:ext cx="2372245" cy="707886"/>
          </a:xfrm>
          <a:prstGeom prst="rect">
            <a:avLst/>
          </a:prstGeom>
          <a:solidFill>
            <a:schemeClr val="bg1">
              <a:alpha val="50000"/>
            </a:schemeClr>
          </a:solidFill>
        </p:spPr>
        <p:txBody>
          <a:bodyPr wrap="square" rtlCol="0">
            <a:spAutoFit/>
          </a:bodyPr>
          <a:lstStyle/>
          <a:p>
            <a:r>
              <a:rPr kumimoji="1" lang="ja-JP" altLang="en-US" sz="1000" b="1" kern="0">
                <a:solidFill>
                  <a:prstClr val="black"/>
                </a:solidFill>
                <a:latin typeface="Yu Gothic UI" panose="020B0500000000000000" pitchFamily="50" charset="-128"/>
                <a:ea typeface="Yu Gothic UI" panose="020B0500000000000000" pitchFamily="50" charset="-128"/>
              </a:rPr>
              <a:t>（事業内容）</a:t>
            </a:r>
            <a:endParaRPr kumimoji="1" lang="en-US" altLang="ja-JP" sz="1000" b="1" kern="0">
              <a:solidFill>
                <a:prstClr val="black"/>
              </a:solidFill>
              <a:latin typeface="Yu Gothic UI" panose="020B0500000000000000" pitchFamily="50" charset="-128"/>
              <a:ea typeface="Yu Gothic UI" panose="020B0500000000000000" pitchFamily="50" charset="-128"/>
            </a:endParaRPr>
          </a:p>
          <a:p>
            <a:r>
              <a:rPr kumimoji="1" lang="ja-JP" altLang="en-US" sz="1000" b="1" kern="0">
                <a:solidFill>
                  <a:prstClr val="black"/>
                </a:solidFill>
                <a:latin typeface="Yu Gothic UI" panose="020B0500000000000000" pitchFamily="50" charset="-128"/>
                <a:ea typeface="Yu Gothic UI" panose="020B0500000000000000" pitchFamily="50" charset="-128"/>
              </a:rPr>
              <a:t>各区役所に設置したタブレット端末と手話通訳の拠点を結び、遠隔での手話通訳を実施する。</a:t>
            </a:r>
            <a:endParaRPr kumimoji="1" lang="en-US" altLang="ja-JP" sz="1000" b="1" kern="0">
              <a:solidFill>
                <a:prstClr val="black"/>
              </a:solidFill>
              <a:latin typeface="Yu Gothic UI" panose="020B0500000000000000" pitchFamily="50" charset="-128"/>
              <a:ea typeface="Yu Gothic UI" panose="020B0500000000000000" pitchFamily="50" charset="-128"/>
            </a:endParaRPr>
          </a:p>
        </p:txBody>
      </p:sp>
      <p:sp>
        <p:nvSpPr>
          <p:cNvPr id="9" name="テキスト ボックス 8">
            <a:extLst>
              <a:ext uri="{FF2B5EF4-FFF2-40B4-BE49-F238E27FC236}">
                <a16:creationId xmlns:a16="http://schemas.microsoft.com/office/drawing/2014/main" id="{FB401340-BD3E-1A99-A8B9-D148D37BA891}"/>
              </a:ext>
            </a:extLst>
          </p:cNvPr>
          <p:cNvSpPr txBox="1"/>
          <p:nvPr/>
        </p:nvSpPr>
        <p:spPr>
          <a:xfrm>
            <a:off x="1043348" y="4617752"/>
            <a:ext cx="4005330" cy="1295356"/>
          </a:xfrm>
          <a:prstGeom prst="rect">
            <a:avLst/>
          </a:prstGeom>
          <a:solidFill>
            <a:srgbClr val="FFDDDD">
              <a:alpha val="40000"/>
            </a:srgbClr>
          </a:solidFill>
          <a:ln w="12700">
            <a:noFill/>
          </a:ln>
        </p:spPr>
        <p:txBody>
          <a:bodyPr wrap="square" lIns="175500" rtlCol="0" anchor="t" anchorCtr="0">
            <a:noAutofit/>
          </a:bodyPr>
          <a:lstStyle/>
          <a:p>
            <a:pPr marR="0" lvl="0" defTabSz="37147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13" name="テキスト ボックス 12">
            <a:extLst>
              <a:ext uri="{FF2B5EF4-FFF2-40B4-BE49-F238E27FC236}">
                <a16:creationId xmlns:a16="http://schemas.microsoft.com/office/drawing/2014/main" id="{359641BC-9DF1-7F5D-C9A7-CB02A45A4071}"/>
              </a:ext>
            </a:extLst>
          </p:cNvPr>
          <p:cNvSpPr txBox="1"/>
          <p:nvPr/>
        </p:nvSpPr>
        <p:spPr>
          <a:xfrm>
            <a:off x="1031541" y="2632718"/>
            <a:ext cx="3928820" cy="353279"/>
          </a:xfrm>
          <a:prstGeom prst="rect">
            <a:avLst/>
          </a:prstGeom>
          <a:solidFill>
            <a:srgbClr val="AF1932">
              <a:alpha val="37000"/>
            </a:srgbClr>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1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スマートフォン教室・講座</a:t>
            </a:r>
          </a:p>
        </p:txBody>
      </p:sp>
      <p:pic>
        <p:nvPicPr>
          <p:cNvPr id="14" name="図 13">
            <a:extLst>
              <a:ext uri="{FF2B5EF4-FFF2-40B4-BE49-F238E27FC236}">
                <a16:creationId xmlns:a16="http://schemas.microsoft.com/office/drawing/2014/main" id="{B7F70187-849F-7580-3D23-73A71F9436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9147" y="3060045"/>
            <a:ext cx="1448542" cy="1103218"/>
          </a:xfrm>
          <a:prstGeom prst="rect">
            <a:avLst/>
          </a:prstGeom>
        </p:spPr>
      </p:pic>
      <p:sp>
        <p:nvSpPr>
          <p:cNvPr id="15" name="テキスト ボックス 14">
            <a:extLst>
              <a:ext uri="{FF2B5EF4-FFF2-40B4-BE49-F238E27FC236}">
                <a16:creationId xmlns:a16="http://schemas.microsoft.com/office/drawing/2014/main" id="{FB77F18F-F243-70F7-A12D-4F048FF74C6D}"/>
              </a:ext>
            </a:extLst>
          </p:cNvPr>
          <p:cNvSpPr txBox="1"/>
          <p:nvPr/>
        </p:nvSpPr>
        <p:spPr>
          <a:xfrm>
            <a:off x="1043344" y="3059355"/>
            <a:ext cx="2399413" cy="1015663"/>
          </a:xfrm>
          <a:prstGeom prst="rect">
            <a:avLst/>
          </a:prstGeom>
          <a:solidFill>
            <a:schemeClr val="bg1">
              <a:alpha val="50000"/>
            </a:schemeClr>
          </a:solidFill>
        </p:spPr>
        <p:txBody>
          <a:bodyPr wrap="square" rtlCol="0">
            <a:spAutoFit/>
          </a:bodyPr>
          <a:lstStyle/>
          <a:p>
            <a:r>
              <a:rPr kumimoji="1" lang="ja-JP" altLang="en-US" sz="1000" b="1" kern="0">
                <a:solidFill>
                  <a:prstClr val="black"/>
                </a:solidFill>
                <a:latin typeface="Yu Gothic UI" panose="020B0500000000000000" pitchFamily="50" charset="-128"/>
                <a:ea typeface="Yu Gothic UI" panose="020B0500000000000000" pitchFamily="50" charset="-128"/>
              </a:rPr>
              <a:t>（事業内容）</a:t>
            </a:r>
            <a:endParaRPr kumimoji="1" lang="en-US" altLang="ja-JP" sz="1000" b="1" kern="0">
              <a:solidFill>
                <a:prstClr val="black"/>
              </a:solidFill>
              <a:latin typeface="Yu Gothic UI" panose="020B0500000000000000" pitchFamily="50" charset="-128"/>
              <a:ea typeface="Yu Gothic UI" panose="020B0500000000000000" pitchFamily="50" charset="-128"/>
            </a:endParaRPr>
          </a:p>
          <a:p>
            <a:r>
              <a:rPr kumimoji="1" lang="ja-JP" altLang="en-US" sz="1000" b="1" kern="0">
                <a:solidFill>
                  <a:prstClr val="black"/>
                </a:solidFill>
                <a:latin typeface="Yu Gothic UI" panose="020B0500000000000000" pitchFamily="50" charset="-128"/>
                <a:ea typeface="Yu Gothic UI" panose="020B0500000000000000" pitchFamily="50" charset="-128"/>
              </a:rPr>
              <a:t>各区において、「</a:t>
            </a:r>
            <a:r>
              <a:rPr kumimoji="1" lang="en-US" altLang="ja-JP" sz="1000" b="1" kern="0">
                <a:solidFill>
                  <a:prstClr val="black"/>
                </a:solidFill>
                <a:latin typeface="Yu Gothic UI" panose="020B0500000000000000" pitchFamily="50" charset="-128"/>
                <a:ea typeface="Yu Gothic UI" panose="020B0500000000000000" pitchFamily="50" charset="-128"/>
              </a:rPr>
              <a:t>ICT</a:t>
            </a:r>
            <a:r>
              <a:rPr kumimoji="1" lang="ja-JP" altLang="en-US" sz="1000" b="1" kern="0">
                <a:solidFill>
                  <a:prstClr val="black"/>
                </a:solidFill>
                <a:latin typeface="Yu Gothic UI" panose="020B0500000000000000" pitchFamily="50" charset="-128"/>
                <a:ea typeface="Yu Gothic UI" panose="020B0500000000000000" pitchFamily="50" charset="-128"/>
              </a:rPr>
              <a:t>リテラシーの向上」の一環として、各地域と協働してスマホ教室等を開催し、身近な場所や地域でデジタル機器・サービスの利用に関して学べる・相談できる機会を提供する。</a:t>
            </a:r>
          </a:p>
        </p:txBody>
      </p:sp>
      <p:pic>
        <p:nvPicPr>
          <p:cNvPr id="17" name="図 16">
            <a:extLst>
              <a:ext uri="{FF2B5EF4-FFF2-40B4-BE49-F238E27FC236}">
                <a16:creationId xmlns:a16="http://schemas.microsoft.com/office/drawing/2014/main" id="{A99CA2D4-5A29-A3AC-928D-41560F1FC1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82933" y="3008990"/>
            <a:ext cx="1525437" cy="872655"/>
          </a:xfrm>
          <a:prstGeom prst="rect">
            <a:avLst/>
          </a:prstGeom>
        </p:spPr>
      </p:pic>
      <p:sp>
        <p:nvSpPr>
          <p:cNvPr id="16" name="テキスト ボックス 15">
            <a:extLst>
              <a:ext uri="{FF2B5EF4-FFF2-40B4-BE49-F238E27FC236}">
                <a16:creationId xmlns:a16="http://schemas.microsoft.com/office/drawing/2014/main" id="{C393D6CB-D6D9-9B17-8C12-D722250D3AF4}"/>
              </a:ext>
            </a:extLst>
          </p:cNvPr>
          <p:cNvSpPr txBox="1"/>
          <p:nvPr/>
        </p:nvSpPr>
        <p:spPr>
          <a:xfrm>
            <a:off x="1014607" y="4229728"/>
            <a:ext cx="3965740" cy="352800"/>
          </a:xfrm>
          <a:prstGeom prst="rect">
            <a:avLst/>
          </a:prstGeom>
          <a:solidFill>
            <a:srgbClr val="AF1932">
              <a:alpha val="37000"/>
            </a:srgbClr>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1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AI</a:t>
            </a:r>
            <a:r>
              <a:rPr kumimoji="1" lang="ja-JP" altLang="en-US" sz="11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音声認識ツールの活用</a:t>
            </a:r>
          </a:p>
        </p:txBody>
      </p:sp>
      <p:sp>
        <p:nvSpPr>
          <p:cNvPr id="18" name="テキスト ボックス 17">
            <a:extLst>
              <a:ext uri="{FF2B5EF4-FFF2-40B4-BE49-F238E27FC236}">
                <a16:creationId xmlns:a16="http://schemas.microsoft.com/office/drawing/2014/main" id="{77569647-6119-7AD8-CF07-9D592DF03319}"/>
              </a:ext>
            </a:extLst>
          </p:cNvPr>
          <p:cNvSpPr txBox="1"/>
          <p:nvPr/>
        </p:nvSpPr>
        <p:spPr>
          <a:xfrm>
            <a:off x="1022646" y="4628250"/>
            <a:ext cx="2444398" cy="1015663"/>
          </a:xfrm>
          <a:prstGeom prst="rect">
            <a:avLst/>
          </a:prstGeom>
          <a:solidFill>
            <a:schemeClr val="bg1">
              <a:alpha val="50000"/>
            </a:schemeClr>
          </a:solidFill>
        </p:spPr>
        <p:txBody>
          <a:bodyPr wrap="square" rtlCol="0">
            <a:spAutoFit/>
          </a:bodyPr>
          <a:lstStyle/>
          <a:p>
            <a:r>
              <a:rPr kumimoji="1" lang="ja-JP" altLang="en-US" sz="1000" b="1" kern="0" dirty="0">
                <a:solidFill>
                  <a:prstClr val="black"/>
                </a:solidFill>
                <a:latin typeface="Yu Gothic UI" panose="020B0500000000000000" pitchFamily="50" charset="-128"/>
                <a:ea typeface="Yu Gothic UI" panose="020B0500000000000000" pitchFamily="50" charset="-128"/>
              </a:rPr>
              <a:t>（事業内容）</a:t>
            </a:r>
            <a:endParaRPr kumimoji="1" lang="en-US" altLang="ja-JP" sz="1000" b="1" kern="0" dirty="0">
              <a:solidFill>
                <a:prstClr val="black"/>
              </a:solidFill>
              <a:latin typeface="Yu Gothic UI" panose="020B0500000000000000" pitchFamily="50" charset="-128"/>
              <a:ea typeface="Yu Gothic UI" panose="020B0500000000000000" pitchFamily="50" charset="-128"/>
            </a:endParaRPr>
          </a:p>
          <a:p>
            <a:r>
              <a:rPr kumimoji="1" lang="ja-JP" altLang="en-US" sz="1000" b="1" kern="0" dirty="0">
                <a:solidFill>
                  <a:prstClr val="black"/>
                </a:solidFill>
                <a:latin typeface="Yu Gothic UI" panose="020B0500000000000000" pitchFamily="50" charset="-128"/>
                <a:ea typeface="Yu Gothic UI" panose="020B0500000000000000" pitchFamily="50" charset="-128"/>
              </a:rPr>
              <a:t>市民窓口における外国人住民や聴覚障がい者との相談・情報提供等の課題に対し、</a:t>
            </a:r>
            <a:r>
              <a:rPr kumimoji="1" lang="en-US" altLang="ja-JP" sz="1000" b="1" kern="0" dirty="0">
                <a:solidFill>
                  <a:prstClr val="black"/>
                </a:solidFill>
                <a:latin typeface="Yu Gothic UI" panose="020B0500000000000000" pitchFamily="50" charset="-128"/>
                <a:ea typeface="Yu Gothic UI" panose="020B0500000000000000" pitchFamily="50" charset="-128"/>
              </a:rPr>
              <a:t>AI</a:t>
            </a:r>
            <a:r>
              <a:rPr kumimoji="1" lang="ja-JP" altLang="en-US" sz="1000" b="1" kern="0" dirty="0">
                <a:solidFill>
                  <a:prstClr val="black"/>
                </a:solidFill>
                <a:latin typeface="Yu Gothic UI" panose="020B0500000000000000" pitchFamily="50" charset="-128"/>
                <a:ea typeface="Yu Gothic UI" panose="020B0500000000000000" pitchFamily="50" charset="-128"/>
              </a:rPr>
              <a:t>を活用した音声認識ツールを導入し、コミュニケーションの円滑化をはかる。</a:t>
            </a:r>
            <a:endParaRPr kumimoji="1" lang="en-US" altLang="ja-JP" sz="1000" b="1" kern="0" dirty="0">
              <a:solidFill>
                <a:prstClr val="black"/>
              </a:solidFill>
              <a:latin typeface="Yu Gothic UI" panose="020B0500000000000000" pitchFamily="50" charset="-128"/>
              <a:ea typeface="Yu Gothic UI" panose="020B0500000000000000" pitchFamily="50" charset="-128"/>
            </a:endParaRPr>
          </a:p>
          <a:p>
            <a:endParaRPr kumimoji="1" lang="ja-JP" altLang="en-US" sz="1000" kern="0" dirty="0">
              <a:solidFill>
                <a:prstClr val="black"/>
              </a:solidFill>
              <a:latin typeface="Yu Gothic UI" panose="020B0500000000000000" pitchFamily="50" charset="-128"/>
              <a:ea typeface="Yu Gothic UI" panose="020B0500000000000000" pitchFamily="50" charset="-128"/>
            </a:endParaRPr>
          </a:p>
        </p:txBody>
      </p:sp>
      <p:pic>
        <p:nvPicPr>
          <p:cNvPr id="19" name="図 18">
            <a:extLst>
              <a:ext uri="{FF2B5EF4-FFF2-40B4-BE49-F238E27FC236}">
                <a16:creationId xmlns:a16="http://schemas.microsoft.com/office/drawing/2014/main" id="{A709353A-56A6-5C25-B50D-5601765F7D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76289" y="4572922"/>
            <a:ext cx="1383123" cy="1207927"/>
          </a:xfrm>
          <a:prstGeom prst="rect">
            <a:avLst/>
          </a:prstGeom>
        </p:spPr>
      </p:pic>
      <p:pic>
        <p:nvPicPr>
          <p:cNvPr id="1026" name="Picture 2">
            <a:extLst>
              <a:ext uri="{FF2B5EF4-FFF2-40B4-BE49-F238E27FC236}">
                <a16:creationId xmlns:a16="http://schemas.microsoft.com/office/drawing/2014/main" id="{6C632A32-9F45-D2B7-00F3-105F817DF8E4}"/>
              </a:ext>
            </a:extLst>
          </p:cNvPr>
          <p:cNvPicPr>
            <a:picLocks noChangeAspect="1" noChangeArrowheads="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791679" y="4959355"/>
            <a:ext cx="2300989" cy="950097"/>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1BEBF48F-6C9A-F467-DCCF-6B251C0753A2}"/>
              </a:ext>
            </a:extLst>
          </p:cNvPr>
          <p:cNvSpPr>
            <a:spLocks noGrp="1"/>
          </p:cNvSpPr>
          <p:nvPr>
            <p:ph type="sldNum" sz="quarter" idx="4"/>
          </p:nvPr>
        </p:nvSpPr>
        <p:spPr>
          <a:xfrm>
            <a:off x="7596000" y="6498000"/>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graphicFrame>
        <p:nvGraphicFramePr>
          <p:cNvPr id="20" name="表 19">
            <a:extLst>
              <a:ext uri="{FF2B5EF4-FFF2-40B4-BE49-F238E27FC236}">
                <a16:creationId xmlns:a16="http://schemas.microsoft.com/office/drawing/2014/main" id="{B053EDF5-E8A6-4743-BCCC-CD159F529C9E}"/>
              </a:ext>
            </a:extLst>
          </p:cNvPr>
          <p:cNvGraphicFramePr>
            <a:graphicFrameLocks noGrp="1"/>
          </p:cNvGraphicFramePr>
          <p:nvPr>
            <p:extLst>
              <p:ext uri="{D42A27DB-BD31-4B8C-83A1-F6EECF244321}">
                <p14:modId xmlns:p14="http://schemas.microsoft.com/office/powerpoint/2010/main" val="814031450"/>
              </p:ext>
            </p:extLst>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613771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93</a:t>
            </a:fld>
            <a:endParaRPr kumimoji="1" lang="en-GB"/>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fontAlgn="base">
              <a:spcBef>
                <a:spcPct val="0"/>
              </a:spcBef>
              <a:spcAft>
                <a:spcPct val="0"/>
              </a:spcAft>
              <a:defRPr/>
            </a:pPr>
            <a:r>
              <a:rPr kumimoji="1" lang="en-US" altLang="ja-JP" sz="2000" b="1" kern="0">
                <a:solidFill>
                  <a:srgbClr val="AF1932"/>
                </a:solidFill>
                <a:latin typeface="Yu Gothic UI" panose="020B0500000000000000" pitchFamily="50" charset="-128"/>
                <a:ea typeface="Yu Gothic UI" panose="020B0500000000000000" pitchFamily="50" charset="-128"/>
              </a:rPr>
              <a:t>DX</a:t>
            </a:r>
            <a:r>
              <a:rPr kumimoji="1" lang="ja-JP" altLang="en-US" sz="2000" b="1" kern="0">
                <a:solidFill>
                  <a:srgbClr val="AF1932"/>
                </a:solidFill>
                <a:latin typeface="Yu Gothic UI" panose="020B0500000000000000" pitchFamily="50" charset="-128"/>
                <a:ea typeface="Yu Gothic UI" panose="020B0500000000000000" pitchFamily="50" charset="-128"/>
              </a:rPr>
              <a:t>の成功事例を着実に増やすために</a:t>
            </a:r>
            <a:br>
              <a:rPr kumimoji="1" lang="en-US" altLang="ja-JP" sz="2000" b="1" kern="0">
                <a:solidFill>
                  <a:srgbClr val="AF1932"/>
                </a:solidFill>
                <a:latin typeface="Yu Gothic UI" panose="020B0500000000000000" pitchFamily="50" charset="-128"/>
                <a:ea typeface="Yu Gothic UI" panose="020B0500000000000000" pitchFamily="50" charset="-128"/>
              </a:rPr>
            </a:br>
            <a:r>
              <a:rPr kumimoji="1" lang="ja-JP" altLang="en-US" sz="2000" b="1" kern="0">
                <a:solidFill>
                  <a:srgbClr val="AF1932"/>
                </a:solidFill>
                <a:latin typeface="Yu Gothic UI" panose="020B0500000000000000" pitchFamily="50" charset="-128"/>
                <a:ea typeface="Yu Gothic UI" panose="020B0500000000000000" pitchFamily="50" charset="-128"/>
              </a:rPr>
              <a:t>各部局の取組を支援</a:t>
            </a:r>
          </a:p>
        </p:txBody>
      </p:sp>
      <p:sp>
        <p:nvSpPr>
          <p:cNvPr id="51" name="楕円 50">
            <a:extLst>
              <a:ext uri="{FF2B5EF4-FFF2-40B4-BE49-F238E27FC236}">
                <a16:creationId xmlns:a16="http://schemas.microsoft.com/office/drawing/2014/main" id="{5E1AA636-9704-4A1D-8270-0E8426BED5BF}"/>
              </a:ext>
            </a:extLst>
          </p:cNvPr>
          <p:cNvSpPr/>
          <p:nvPr/>
        </p:nvSpPr>
        <p:spPr>
          <a:xfrm>
            <a:off x="1860309" y="1659267"/>
            <a:ext cx="1579562" cy="1579562"/>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53" name="正方形/長方形 52">
            <a:extLst>
              <a:ext uri="{FF2B5EF4-FFF2-40B4-BE49-F238E27FC236}">
                <a16:creationId xmlns:a16="http://schemas.microsoft.com/office/drawing/2014/main" id="{1C4936B4-C9ED-43A3-AA92-1EA3A47E6AED}"/>
              </a:ext>
            </a:extLst>
          </p:cNvPr>
          <p:cNvSpPr/>
          <p:nvPr/>
        </p:nvSpPr>
        <p:spPr>
          <a:xfrm>
            <a:off x="821930" y="3726002"/>
            <a:ext cx="3892168"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lvl="2">
              <a:defRPr/>
            </a:pPr>
            <a:r>
              <a:rPr lang="ja-JP" altLang="en-US" b="1" kern="100">
                <a:solidFill>
                  <a:srgbClr val="AF1932"/>
                </a:solidFill>
                <a:latin typeface="游明朝" panose="02020400000000000000" pitchFamily="18" charset="-128"/>
                <a:ea typeface="Yu Gothic UI" panose="020B0500000000000000" pitchFamily="50" charset="-128"/>
                <a:cs typeface="Times New Roman" panose="02020603050405020304" pitchFamily="18" charset="0"/>
              </a:rPr>
              <a:t>デジタル統括室が</a:t>
            </a:r>
            <a:r>
              <a:rPr lang="en-US" altLang="ja-JP" kern="100">
                <a:solidFill>
                  <a:srgbClr val="AF1932"/>
                </a:solidFill>
                <a:cs typeface="Times New Roman" panose="02020603050405020304" pitchFamily="18" charset="0"/>
              </a:rPr>
              <a:t>DX</a:t>
            </a:r>
            <a:r>
              <a:rPr lang="ja-JP" altLang="en-US" b="1" kern="100">
                <a:solidFill>
                  <a:srgbClr val="AF1932"/>
                </a:solidFill>
                <a:latin typeface="游明朝" panose="02020400000000000000" pitchFamily="18" charset="-128"/>
                <a:ea typeface="Yu Gothic UI" panose="020B0500000000000000" pitchFamily="50" charset="-128"/>
                <a:cs typeface="Times New Roman" panose="02020603050405020304" pitchFamily="18" charset="0"/>
              </a:rPr>
              <a:t>の司令塔としての「役割」を果たすための仕組みを構築する</a:t>
            </a:r>
          </a:p>
        </p:txBody>
      </p:sp>
      <p:sp>
        <p:nvSpPr>
          <p:cNvPr id="55" name="正方形/長方形 54">
            <a:extLst>
              <a:ext uri="{FF2B5EF4-FFF2-40B4-BE49-F238E27FC236}">
                <a16:creationId xmlns:a16="http://schemas.microsoft.com/office/drawing/2014/main" id="{CB852785-D09D-4849-A82D-BB81641DCE03}"/>
              </a:ext>
            </a:extLst>
          </p:cNvPr>
          <p:cNvSpPr/>
          <p:nvPr/>
        </p:nvSpPr>
        <p:spPr>
          <a:xfrm>
            <a:off x="686546" y="3726002"/>
            <a:ext cx="45719" cy="584775"/>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cxnSp>
        <p:nvCxnSpPr>
          <p:cNvPr id="56" name="直線コネクタ 55">
            <a:extLst>
              <a:ext uri="{FF2B5EF4-FFF2-40B4-BE49-F238E27FC236}">
                <a16:creationId xmlns:a16="http://schemas.microsoft.com/office/drawing/2014/main" id="{02876849-859B-4AD0-A48D-1873CFDA0A9B}"/>
              </a:ext>
            </a:extLst>
          </p:cNvPr>
          <p:cNvCxnSpPr>
            <a:cxnSpLocks/>
          </p:cNvCxnSpPr>
          <p:nvPr/>
        </p:nvCxnSpPr>
        <p:spPr>
          <a:xfrm>
            <a:off x="8489983" y="3870614"/>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268C4041-FED0-49C6-9D5F-9B065826B9E9}"/>
              </a:ext>
            </a:extLst>
          </p:cNvPr>
          <p:cNvSpPr/>
          <p:nvPr/>
        </p:nvSpPr>
        <p:spPr>
          <a:xfrm>
            <a:off x="8832380" y="3567266"/>
            <a:ext cx="406399" cy="599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P95</a:t>
            </a:r>
            <a:endParaRPr kumimoji="1" lang="ja-JP" altLang="en-US"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58" name="正方形/長方形 57">
            <a:extLst>
              <a:ext uri="{FF2B5EF4-FFF2-40B4-BE49-F238E27FC236}">
                <a16:creationId xmlns:a16="http://schemas.microsoft.com/office/drawing/2014/main" id="{62C8FD99-1871-483D-B591-E12FBD55A2B8}"/>
              </a:ext>
            </a:extLst>
          </p:cNvPr>
          <p:cNvSpPr/>
          <p:nvPr/>
        </p:nvSpPr>
        <p:spPr>
          <a:xfrm>
            <a:off x="8863811" y="4464078"/>
            <a:ext cx="406399" cy="7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P96</a:t>
            </a:r>
            <a:endParaRPr kumimoji="1" lang="ja-JP" altLang="en-US"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59" name="四角形: 角を丸くする 74">
            <a:extLst>
              <a:ext uri="{FF2B5EF4-FFF2-40B4-BE49-F238E27FC236}">
                <a16:creationId xmlns:a16="http://schemas.microsoft.com/office/drawing/2014/main" id="{DEF1692E-1D88-4B12-AA73-CDEE0713766B}"/>
              </a:ext>
            </a:extLst>
          </p:cNvPr>
          <p:cNvSpPr/>
          <p:nvPr/>
        </p:nvSpPr>
        <p:spPr>
          <a:xfrm>
            <a:off x="5057561" y="3575368"/>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60" name="正方形/長方形 59">
            <a:extLst>
              <a:ext uri="{FF2B5EF4-FFF2-40B4-BE49-F238E27FC236}">
                <a16:creationId xmlns:a16="http://schemas.microsoft.com/office/drawing/2014/main" id="{DFD03C05-6A4D-41DC-8DA8-01D718BB63A2}"/>
              </a:ext>
            </a:extLst>
          </p:cNvPr>
          <p:cNvSpPr/>
          <p:nvPr/>
        </p:nvSpPr>
        <p:spPr>
          <a:xfrm>
            <a:off x="5190348" y="3797688"/>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defRPr/>
            </a:pPr>
            <a:r>
              <a:rPr kumimoji="1" lang="ja-JP" altLang="en-US" sz="1400" b="1">
                <a:solidFill>
                  <a:srgbClr val="AF1932"/>
                </a:solidFill>
                <a:latin typeface="Avenir Next LT Pro Demi"/>
                <a:ea typeface="Yu Gothic UI" panose="020B0500000000000000" pitchFamily="50" charset="-128"/>
              </a:rPr>
              <a:t>コンサルティング事業者を活用した取組</a:t>
            </a:r>
            <a:endParaRPr kumimoji="1" lang="en-GB" altLang="ja-JP" sz="1400" b="1">
              <a:solidFill>
                <a:srgbClr val="AF1932"/>
              </a:solidFill>
              <a:latin typeface="Avenir Next LT Pro Demi"/>
              <a:ea typeface="Yu Gothic UI" panose="020B0500000000000000" pitchFamily="50" charset="-128"/>
            </a:endParaRPr>
          </a:p>
        </p:txBody>
      </p:sp>
      <p:sp>
        <p:nvSpPr>
          <p:cNvPr id="61" name="四角形: 角を丸くする 76">
            <a:extLst>
              <a:ext uri="{FF2B5EF4-FFF2-40B4-BE49-F238E27FC236}">
                <a16:creationId xmlns:a16="http://schemas.microsoft.com/office/drawing/2014/main" id="{1FCF222F-AAED-4428-A645-28064470D06B}"/>
              </a:ext>
            </a:extLst>
          </p:cNvPr>
          <p:cNvSpPr/>
          <p:nvPr/>
        </p:nvSpPr>
        <p:spPr>
          <a:xfrm>
            <a:off x="5059949" y="4521423"/>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62" name="正方形/長方形 61">
            <a:extLst>
              <a:ext uri="{FF2B5EF4-FFF2-40B4-BE49-F238E27FC236}">
                <a16:creationId xmlns:a16="http://schemas.microsoft.com/office/drawing/2014/main" id="{36ADFCD2-1A54-460C-AEC4-2987C32B1FB7}"/>
              </a:ext>
            </a:extLst>
          </p:cNvPr>
          <p:cNvSpPr/>
          <p:nvPr/>
        </p:nvSpPr>
        <p:spPr>
          <a:xfrm>
            <a:off x="5240992" y="4726365"/>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defRPr/>
            </a:pPr>
            <a:r>
              <a:rPr kumimoji="1" lang="ja-JP" altLang="en-US" sz="1400" b="1">
                <a:solidFill>
                  <a:srgbClr val="AF1932"/>
                </a:solidFill>
                <a:latin typeface="Avenir Next LT Pro Demi"/>
                <a:ea typeface="Yu Gothic UI" panose="020B0500000000000000" pitchFamily="50" charset="-128"/>
              </a:rPr>
              <a:t>外部専門人材を活用した取組</a:t>
            </a:r>
          </a:p>
        </p:txBody>
      </p:sp>
      <p:cxnSp>
        <p:nvCxnSpPr>
          <p:cNvPr id="63" name="直線コネクタ 62">
            <a:extLst>
              <a:ext uri="{FF2B5EF4-FFF2-40B4-BE49-F238E27FC236}">
                <a16:creationId xmlns:a16="http://schemas.microsoft.com/office/drawing/2014/main" id="{E16A7268-C70F-4CD9-B50F-2FE03B004452}"/>
              </a:ext>
            </a:extLst>
          </p:cNvPr>
          <p:cNvCxnSpPr>
            <a:cxnSpLocks/>
          </p:cNvCxnSpPr>
          <p:nvPr/>
        </p:nvCxnSpPr>
        <p:spPr>
          <a:xfrm>
            <a:off x="8496911" y="4837607"/>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四角形: 角を丸くする 74">
            <a:extLst>
              <a:ext uri="{FF2B5EF4-FFF2-40B4-BE49-F238E27FC236}">
                <a16:creationId xmlns:a16="http://schemas.microsoft.com/office/drawing/2014/main" id="{DEF1692E-1D88-4B12-AA73-CDEE0713766B}"/>
              </a:ext>
            </a:extLst>
          </p:cNvPr>
          <p:cNvSpPr/>
          <p:nvPr/>
        </p:nvSpPr>
        <p:spPr>
          <a:xfrm>
            <a:off x="5057562" y="2638915"/>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65" name="正方形/長方形 64">
            <a:extLst>
              <a:ext uri="{FF2B5EF4-FFF2-40B4-BE49-F238E27FC236}">
                <a16:creationId xmlns:a16="http://schemas.microsoft.com/office/drawing/2014/main" id="{DFD03C05-6A4D-41DC-8DA8-01D718BB63A2}"/>
              </a:ext>
            </a:extLst>
          </p:cNvPr>
          <p:cNvSpPr/>
          <p:nvPr/>
        </p:nvSpPr>
        <p:spPr>
          <a:xfrm>
            <a:off x="5179646" y="2853805"/>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a:solidFill>
                  <a:srgbClr val="AF1932"/>
                </a:solidFill>
                <a:latin typeface="Avenir Next LT Pro Demi"/>
                <a:ea typeface="Yu Gothic UI" panose="020B0500000000000000" pitchFamily="50" charset="-128"/>
              </a:rPr>
              <a:t>デジタル統括室職員による取組支援</a:t>
            </a:r>
            <a:endParaRPr kumimoji="1" lang="en-GB" altLang="ja-JP" sz="14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endParaRPr>
          </a:p>
        </p:txBody>
      </p:sp>
      <p:cxnSp>
        <p:nvCxnSpPr>
          <p:cNvPr id="4" name="直線コネクタ 3"/>
          <p:cNvCxnSpPr/>
          <p:nvPr/>
        </p:nvCxnSpPr>
        <p:spPr>
          <a:xfrm>
            <a:off x="3232150" y="2447925"/>
            <a:ext cx="1554942"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cxnSpLocks/>
          </p:cNvCxnSpPr>
          <p:nvPr/>
        </p:nvCxnSpPr>
        <p:spPr>
          <a:xfrm>
            <a:off x="4787092" y="2447925"/>
            <a:ext cx="0" cy="2388005"/>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endCxn id="64" idx="1"/>
          </p:cNvCxnSpPr>
          <p:nvPr/>
        </p:nvCxnSpPr>
        <p:spPr>
          <a:xfrm>
            <a:off x="4787092" y="2938738"/>
            <a:ext cx="270470"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4787092" y="3875762"/>
            <a:ext cx="270470"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787092" y="4835930"/>
            <a:ext cx="270470"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sp>
        <p:nvSpPr>
          <p:cNvPr id="25"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DX</a:t>
            </a:r>
            <a:r>
              <a:rPr kumimoji="1" lang="ja-JP" altLang="en-US" sz="1100" b="1" kern="0">
                <a:solidFill>
                  <a:srgbClr val="FFFFFF"/>
                </a:solidFill>
                <a:latin typeface="Yu Gothic UI" panose="020B0500000000000000" pitchFamily="50" charset="-128"/>
                <a:ea typeface="Yu Gothic UI" panose="020B0500000000000000" pitchFamily="50" charset="-128"/>
              </a:rPr>
              <a:t>を推進する仕組みづくり</a:t>
            </a:r>
          </a:p>
        </p:txBody>
      </p:sp>
      <p:cxnSp>
        <p:nvCxnSpPr>
          <p:cNvPr id="2" name="直線コネクタ 1">
            <a:extLst>
              <a:ext uri="{FF2B5EF4-FFF2-40B4-BE49-F238E27FC236}">
                <a16:creationId xmlns:a16="http://schemas.microsoft.com/office/drawing/2014/main" id="{9BA9AAE0-9F08-A0DF-8ACD-7BE81C25B1B8}"/>
              </a:ext>
            </a:extLst>
          </p:cNvPr>
          <p:cNvCxnSpPr>
            <a:cxnSpLocks/>
          </p:cNvCxnSpPr>
          <p:nvPr/>
        </p:nvCxnSpPr>
        <p:spPr>
          <a:xfrm>
            <a:off x="8496240" y="2936823"/>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8CAAEB47-D24A-D55E-EE1A-BF7D174CFBD3}"/>
              </a:ext>
            </a:extLst>
          </p:cNvPr>
          <p:cNvSpPr/>
          <p:nvPr/>
        </p:nvSpPr>
        <p:spPr>
          <a:xfrm>
            <a:off x="8856881" y="2637000"/>
            <a:ext cx="406399" cy="599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P94</a:t>
            </a:r>
            <a:endParaRPr kumimoji="1" lang="ja-JP" altLang="en-US"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nvGrpSpPr>
          <p:cNvPr id="20" name="グループ化 19">
            <a:extLst>
              <a:ext uri="{FF2B5EF4-FFF2-40B4-BE49-F238E27FC236}">
                <a16:creationId xmlns:a16="http://schemas.microsoft.com/office/drawing/2014/main" id="{6F8200F2-7C8A-0513-908D-1BEC3AE3F1BC}"/>
              </a:ext>
            </a:extLst>
          </p:cNvPr>
          <p:cNvGrpSpPr/>
          <p:nvPr/>
        </p:nvGrpSpPr>
        <p:grpSpPr>
          <a:xfrm>
            <a:off x="2218267" y="1977309"/>
            <a:ext cx="886882" cy="965718"/>
            <a:chOff x="5708351" y="3393005"/>
            <a:chExt cx="1060310" cy="1120571"/>
          </a:xfrm>
        </p:grpSpPr>
        <p:sp>
          <p:nvSpPr>
            <p:cNvPr id="21" name="Freeform 89">
              <a:extLst>
                <a:ext uri="{FF2B5EF4-FFF2-40B4-BE49-F238E27FC236}">
                  <a16:creationId xmlns:a16="http://schemas.microsoft.com/office/drawing/2014/main" id="{C9998205-1021-B60C-F1C3-E3052D5EAC29}"/>
                </a:ext>
              </a:extLst>
            </p:cNvPr>
            <p:cNvSpPr>
              <a:spLocks noEditPoints="1"/>
            </p:cNvSpPr>
            <p:nvPr/>
          </p:nvSpPr>
          <p:spPr bwMode="auto">
            <a:xfrm>
              <a:off x="5748030" y="3946959"/>
              <a:ext cx="980953" cy="522350"/>
            </a:xfrm>
            <a:custGeom>
              <a:avLst/>
              <a:gdLst>
                <a:gd name="T0" fmla="*/ 152 w 485"/>
                <a:gd name="T1" fmla="*/ 38 h 258"/>
                <a:gd name="T2" fmla="*/ 156 w 485"/>
                <a:gd name="T3" fmla="*/ 8 h 258"/>
                <a:gd name="T4" fmla="*/ 123 w 485"/>
                <a:gd name="T5" fmla="*/ 0 h 258"/>
                <a:gd name="T6" fmla="*/ 59 w 485"/>
                <a:gd name="T7" fmla="*/ 64 h 258"/>
                <a:gd name="T8" fmla="*/ 102 w 485"/>
                <a:gd name="T9" fmla="*/ 139 h 258"/>
                <a:gd name="T10" fmla="*/ 102 w 485"/>
                <a:gd name="T11" fmla="*/ 164 h 258"/>
                <a:gd name="T12" fmla="*/ 0 w 485"/>
                <a:gd name="T13" fmla="*/ 246 h 258"/>
                <a:gd name="T14" fmla="*/ 83 w 485"/>
                <a:gd name="T15" fmla="*/ 258 h 258"/>
                <a:gd name="T16" fmla="*/ 84 w 485"/>
                <a:gd name="T17" fmla="*/ 245 h 258"/>
                <a:gd name="T18" fmla="*/ 113 w 485"/>
                <a:gd name="T19" fmla="*/ 170 h 258"/>
                <a:gd name="T20" fmla="*/ 201 w 485"/>
                <a:gd name="T21" fmla="*/ 134 h 258"/>
                <a:gd name="T22" fmla="*/ 201 w 485"/>
                <a:gd name="T23" fmla="*/ 134 h 258"/>
                <a:gd name="T24" fmla="*/ 152 w 485"/>
                <a:gd name="T25" fmla="*/ 38 h 258"/>
                <a:gd name="T26" fmla="*/ 481 w 485"/>
                <a:gd name="T27" fmla="*/ 228 h 258"/>
                <a:gd name="T28" fmla="*/ 382 w 485"/>
                <a:gd name="T29" fmla="*/ 164 h 258"/>
                <a:gd name="T30" fmla="*/ 382 w 485"/>
                <a:gd name="T31" fmla="*/ 139 h 258"/>
                <a:gd name="T32" fmla="*/ 425 w 485"/>
                <a:gd name="T33" fmla="*/ 64 h 258"/>
                <a:gd name="T34" fmla="*/ 361 w 485"/>
                <a:gd name="T35" fmla="*/ 0 h 258"/>
                <a:gd name="T36" fmla="*/ 328 w 485"/>
                <a:gd name="T37" fmla="*/ 8 h 258"/>
                <a:gd name="T38" fmla="*/ 332 w 485"/>
                <a:gd name="T39" fmla="*/ 38 h 258"/>
                <a:gd name="T40" fmla="*/ 283 w 485"/>
                <a:gd name="T41" fmla="*/ 134 h 258"/>
                <a:gd name="T42" fmla="*/ 283 w 485"/>
                <a:gd name="T43" fmla="*/ 134 h 258"/>
                <a:gd name="T44" fmla="*/ 369 w 485"/>
                <a:gd name="T45" fmla="*/ 167 h 258"/>
                <a:gd name="T46" fmla="*/ 401 w 485"/>
                <a:gd name="T47" fmla="*/ 245 h 258"/>
                <a:gd name="T48" fmla="*/ 401 w 485"/>
                <a:gd name="T49" fmla="*/ 258 h 258"/>
                <a:gd name="T50" fmla="*/ 485 w 485"/>
                <a:gd name="T51" fmla="*/ 246 h 258"/>
                <a:gd name="T52" fmla="*/ 481 w 485"/>
                <a:gd name="T53" fmla="*/ 22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5" h="258">
                  <a:moveTo>
                    <a:pt x="152" y="38"/>
                  </a:moveTo>
                  <a:cubicBezTo>
                    <a:pt x="152" y="28"/>
                    <a:pt x="154" y="18"/>
                    <a:pt x="156" y="8"/>
                  </a:cubicBezTo>
                  <a:cubicBezTo>
                    <a:pt x="147" y="3"/>
                    <a:pt x="135" y="0"/>
                    <a:pt x="123" y="0"/>
                  </a:cubicBezTo>
                  <a:cubicBezTo>
                    <a:pt x="88" y="0"/>
                    <a:pt x="59" y="25"/>
                    <a:pt x="59" y="64"/>
                  </a:cubicBezTo>
                  <a:cubicBezTo>
                    <a:pt x="59" y="96"/>
                    <a:pt x="77" y="127"/>
                    <a:pt x="102" y="139"/>
                  </a:cubicBezTo>
                  <a:cubicBezTo>
                    <a:pt x="102" y="164"/>
                    <a:pt x="102" y="164"/>
                    <a:pt x="102" y="164"/>
                  </a:cubicBezTo>
                  <a:cubicBezTo>
                    <a:pt x="22" y="169"/>
                    <a:pt x="6" y="203"/>
                    <a:pt x="0" y="246"/>
                  </a:cubicBezTo>
                  <a:cubicBezTo>
                    <a:pt x="83" y="258"/>
                    <a:pt x="83" y="258"/>
                    <a:pt x="83" y="258"/>
                  </a:cubicBezTo>
                  <a:cubicBezTo>
                    <a:pt x="84" y="245"/>
                    <a:pt x="84" y="245"/>
                    <a:pt x="84" y="245"/>
                  </a:cubicBezTo>
                  <a:cubicBezTo>
                    <a:pt x="88" y="218"/>
                    <a:pt x="94" y="191"/>
                    <a:pt x="113" y="170"/>
                  </a:cubicBezTo>
                  <a:cubicBezTo>
                    <a:pt x="131" y="152"/>
                    <a:pt x="159" y="139"/>
                    <a:pt x="201" y="134"/>
                  </a:cubicBezTo>
                  <a:cubicBezTo>
                    <a:pt x="201" y="134"/>
                    <a:pt x="201" y="134"/>
                    <a:pt x="201" y="134"/>
                  </a:cubicBezTo>
                  <a:cubicBezTo>
                    <a:pt x="173" y="116"/>
                    <a:pt x="152" y="79"/>
                    <a:pt x="152" y="38"/>
                  </a:cubicBezTo>
                  <a:close/>
                  <a:moveTo>
                    <a:pt x="481" y="228"/>
                  </a:moveTo>
                  <a:cubicBezTo>
                    <a:pt x="472" y="194"/>
                    <a:pt x="450" y="168"/>
                    <a:pt x="382" y="164"/>
                  </a:cubicBezTo>
                  <a:cubicBezTo>
                    <a:pt x="382" y="139"/>
                    <a:pt x="382" y="139"/>
                    <a:pt x="382" y="139"/>
                  </a:cubicBezTo>
                  <a:cubicBezTo>
                    <a:pt x="407" y="127"/>
                    <a:pt x="425" y="96"/>
                    <a:pt x="425" y="64"/>
                  </a:cubicBezTo>
                  <a:cubicBezTo>
                    <a:pt x="425" y="25"/>
                    <a:pt x="396" y="0"/>
                    <a:pt x="361" y="0"/>
                  </a:cubicBezTo>
                  <a:cubicBezTo>
                    <a:pt x="349" y="0"/>
                    <a:pt x="338" y="3"/>
                    <a:pt x="328" y="8"/>
                  </a:cubicBezTo>
                  <a:cubicBezTo>
                    <a:pt x="331" y="18"/>
                    <a:pt x="332" y="28"/>
                    <a:pt x="332" y="38"/>
                  </a:cubicBezTo>
                  <a:cubicBezTo>
                    <a:pt x="332" y="79"/>
                    <a:pt x="312" y="116"/>
                    <a:pt x="283" y="134"/>
                  </a:cubicBezTo>
                  <a:cubicBezTo>
                    <a:pt x="283" y="134"/>
                    <a:pt x="283" y="134"/>
                    <a:pt x="283" y="134"/>
                  </a:cubicBezTo>
                  <a:cubicBezTo>
                    <a:pt x="324" y="139"/>
                    <a:pt x="352" y="150"/>
                    <a:pt x="369" y="167"/>
                  </a:cubicBezTo>
                  <a:cubicBezTo>
                    <a:pt x="390" y="188"/>
                    <a:pt x="397" y="217"/>
                    <a:pt x="401" y="245"/>
                  </a:cubicBezTo>
                  <a:cubicBezTo>
                    <a:pt x="401" y="258"/>
                    <a:pt x="401" y="258"/>
                    <a:pt x="401" y="258"/>
                  </a:cubicBezTo>
                  <a:cubicBezTo>
                    <a:pt x="485" y="246"/>
                    <a:pt x="485" y="246"/>
                    <a:pt x="485" y="246"/>
                  </a:cubicBezTo>
                  <a:cubicBezTo>
                    <a:pt x="484" y="240"/>
                    <a:pt x="483" y="234"/>
                    <a:pt x="481" y="2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2" name="Freeform 90">
              <a:extLst>
                <a:ext uri="{FF2B5EF4-FFF2-40B4-BE49-F238E27FC236}">
                  <a16:creationId xmlns:a16="http://schemas.microsoft.com/office/drawing/2014/main" id="{CA1EE293-D8FA-8A38-6A92-0ED70BC2BD46}"/>
                </a:ext>
              </a:extLst>
            </p:cNvPr>
            <p:cNvSpPr>
              <a:spLocks/>
            </p:cNvSpPr>
            <p:nvPr/>
          </p:nvSpPr>
          <p:spPr bwMode="auto">
            <a:xfrm>
              <a:off x="6089769" y="3886756"/>
              <a:ext cx="293932" cy="334658"/>
            </a:xfrm>
            <a:custGeom>
              <a:avLst/>
              <a:gdLst>
                <a:gd name="T0" fmla="*/ 73 w 146"/>
                <a:gd name="T1" fmla="*/ 165 h 165"/>
                <a:gd name="T2" fmla="*/ 97 w 146"/>
                <a:gd name="T3" fmla="*/ 159 h 165"/>
                <a:gd name="T4" fmla="*/ 146 w 146"/>
                <a:gd name="T5" fmla="*/ 74 h 165"/>
                <a:gd name="T6" fmla="*/ 73 w 146"/>
                <a:gd name="T7" fmla="*/ 0 h 165"/>
                <a:gd name="T8" fmla="*/ 0 w 146"/>
                <a:gd name="T9" fmla="*/ 74 h 165"/>
                <a:gd name="T10" fmla="*/ 49 w 146"/>
                <a:gd name="T11" fmla="*/ 159 h 165"/>
                <a:gd name="T12" fmla="*/ 73 w 146"/>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146" h="165">
                  <a:moveTo>
                    <a:pt x="73" y="165"/>
                  </a:moveTo>
                  <a:cubicBezTo>
                    <a:pt x="86" y="165"/>
                    <a:pt x="97" y="159"/>
                    <a:pt x="97" y="159"/>
                  </a:cubicBezTo>
                  <a:cubicBezTo>
                    <a:pt x="126" y="146"/>
                    <a:pt x="146" y="110"/>
                    <a:pt x="146" y="74"/>
                  </a:cubicBezTo>
                  <a:cubicBezTo>
                    <a:pt x="146" y="28"/>
                    <a:pt x="114" y="0"/>
                    <a:pt x="73" y="0"/>
                  </a:cubicBezTo>
                  <a:cubicBezTo>
                    <a:pt x="33" y="0"/>
                    <a:pt x="0" y="28"/>
                    <a:pt x="0" y="74"/>
                  </a:cubicBezTo>
                  <a:cubicBezTo>
                    <a:pt x="0" y="110"/>
                    <a:pt x="21" y="146"/>
                    <a:pt x="49" y="159"/>
                  </a:cubicBezTo>
                  <a:cubicBezTo>
                    <a:pt x="49" y="159"/>
                    <a:pt x="61" y="165"/>
                    <a:pt x="73" y="1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3" name="Freeform 91">
              <a:extLst>
                <a:ext uri="{FF2B5EF4-FFF2-40B4-BE49-F238E27FC236}">
                  <a16:creationId xmlns:a16="http://schemas.microsoft.com/office/drawing/2014/main" id="{058851B2-4B7A-D438-195B-95C7C26BD728}"/>
                </a:ext>
              </a:extLst>
            </p:cNvPr>
            <p:cNvSpPr>
              <a:spLocks/>
            </p:cNvSpPr>
            <p:nvPr/>
          </p:nvSpPr>
          <p:spPr bwMode="auto">
            <a:xfrm>
              <a:off x="6263295" y="4249745"/>
              <a:ext cx="260290" cy="263831"/>
            </a:xfrm>
            <a:custGeom>
              <a:avLst/>
              <a:gdLst>
                <a:gd name="T0" fmla="*/ 126 w 129"/>
                <a:gd name="T1" fmla="*/ 81 h 131"/>
                <a:gd name="T2" fmla="*/ 29 w 129"/>
                <a:gd name="T3" fmla="*/ 0 h 131"/>
                <a:gd name="T4" fmla="*/ 0 w 129"/>
                <a:gd name="T5" fmla="*/ 131 h 131"/>
                <a:gd name="T6" fmla="*/ 129 w 129"/>
                <a:gd name="T7" fmla="*/ 118 h 131"/>
                <a:gd name="T8" fmla="*/ 126 w 129"/>
                <a:gd name="T9" fmla="*/ 81 h 131"/>
              </a:gdLst>
              <a:ahLst/>
              <a:cxnLst>
                <a:cxn ang="0">
                  <a:pos x="T0" y="T1"/>
                </a:cxn>
                <a:cxn ang="0">
                  <a:pos x="T2" y="T3"/>
                </a:cxn>
                <a:cxn ang="0">
                  <a:pos x="T4" y="T5"/>
                </a:cxn>
                <a:cxn ang="0">
                  <a:pos x="T6" y="T7"/>
                </a:cxn>
                <a:cxn ang="0">
                  <a:pos x="T8" y="T9"/>
                </a:cxn>
              </a:cxnLst>
              <a:rect l="0" t="0" r="r" b="b"/>
              <a:pathLst>
                <a:path w="129" h="131">
                  <a:moveTo>
                    <a:pt x="126" y="81"/>
                  </a:moveTo>
                  <a:cubicBezTo>
                    <a:pt x="118" y="39"/>
                    <a:pt x="104" y="7"/>
                    <a:pt x="29" y="0"/>
                  </a:cubicBezTo>
                  <a:cubicBezTo>
                    <a:pt x="0" y="131"/>
                    <a:pt x="0" y="131"/>
                    <a:pt x="0" y="131"/>
                  </a:cubicBezTo>
                  <a:cubicBezTo>
                    <a:pt x="90" y="130"/>
                    <a:pt x="129" y="118"/>
                    <a:pt x="129" y="118"/>
                  </a:cubicBezTo>
                  <a:cubicBezTo>
                    <a:pt x="128" y="114"/>
                    <a:pt x="127" y="85"/>
                    <a:pt x="126" y="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4" name="Freeform 92">
              <a:extLst>
                <a:ext uri="{FF2B5EF4-FFF2-40B4-BE49-F238E27FC236}">
                  <a16:creationId xmlns:a16="http://schemas.microsoft.com/office/drawing/2014/main" id="{C2AF5070-1E6B-4770-6242-2D5E57F4F118}"/>
                </a:ext>
              </a:extLst>
            </p:cNvPr>
            <p:cNvSpPr>
              <a:spLocks/>
            </p:cNvSpPr>
            <p:nvPr/>
          </p:nvSpPr>
          <p:spPr bwMode="auto">
            <a:xfrm>
              <a:off x="5951657" y="4249745"/>
              <a:ext cx="260290" cy="263831"/>
            </a:xfrm>
            <a:custGeom>
              <a:avLst/>
              <a:gdLst>
                <a:gd name="T0" fmla="*/ 1 w 129"/>
                <a:gd name="T1" fmla="*/ 83 h 131"/>
                <a:gd name="T2" fmla="*/ 0 w 129"/>
                <a:gd name="T3" fmla="*/ 118 h 131"/>
                <a:gd name="T4" fmla="*/ 129 w 129"/>
                <a:gd name="T5" fmla="*/ 131 h 131"/>
                <a:gd name="T6" fmla="*/ 99 w 129"/>
                <a:gd name="T7" fmla="*/ 0 h 131"/>
                <a:gd name="T8" fmla="*/ 1 w 129"/>
                <a:gd name="T9" fmla="*/ 83 h 131"/>
              </a:gdLst>
              <a:ahLst/>
              <a:cxnLst>
                <a:cxn ang="0">
                  <a:pos x="T0" y="T1"/>
                </a:cxn>
                <a:cxn ang="0">
                  <a:pos x="T2" y="T3"/>
                </a:cxn>
                <a:cxn ang="0">
                  <a:pos x="T4" y="T5"/>
                </a:cxn>
                <a:cxn ang="0">
                  <a:pos x="T6" y="T7"/>
                </a:cxn>
                <a:cxn ang="0">
                  <a:pos x="T8" y="T9"/>
                </a:cxn>
              </a:cxnLst>
              <a:rect l="0" t="0" r="r" b="b"/>
              <a:pathLst>
                <a:path w="129" h="131">
                  <a:moveTo>
                    <a:pt x="1" y="83"/>
                  </a:moveTo>
                  <a:cubicBezTo>
                    <a:pt x="1" y="86"/>
                    <a:pt x="0" y="114"/>
                    <a:pt x="0" y="118"/>
                  </a:cubicBezTo>
                  <a:cubicBezTo>
                    <a:pt x="0" y="118"/>
                    <a:pt x="33" y="130"/>
                    <a:pt x="129" y="131"/>
                  </a:cubicBezTo>
                  <a:cubicBezTo>
                    <a:pt x="99" y="0"/>
                    <a:pt x="99" y="0"/>
                    <a:pt x="99" y="0"/>
                  </a:cubicBezTo>
                  <a:cubicBezTo>
                    <a:pt x="22" y="7"/>
                    <a:pt x="10" y="40"/>
                    <a:pt x="1"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6" name="Freeform 93">
              <a:extLst>
                <a:ext uri="{FF2B5EF4-FFF2-40B4-BE49-F238E27FC236}">
                  <a16:creationId xmlns:a16="http://schemas.microsoft.com/office/drawing/2014/main" id="{1F1DD548-F9BA-4FE1-6E16-786D60D1A4E8}"/>
                </a:ext>
              </a:extLst>
            </p:cNvPr>
            <p:cNvSpPr>
              <a:spLocks/>
            </p:cNvSpPr>
            <p:nvPr/>
          </p:nvSpPr>
          <p:spPr bwMode="auto">
            <a:xfrm>
              <a:off x="6206634" y="4251515"/>
              <a:ext cx="61974" cy="33643"/>
            </a:xfrm>
            <a:custGeom>
              <a:avLst/>
              <a:gdLst>
                <a:gd name="T0" fmla="*/ 15 w 31"/>
                <a:gd name="T1" fmla="*/ 2 h 17"/>
                <a:gd name="T2" fmla="*/ 0 w 31"/>
                <a:gd name="T3" fmla="*/ 0 h 17"/>
                <a:gd name="T4" fmla="*/ 7 w 31"/>
                <a:gd name="T5" fmla="*/ 17 h 17"/>
                <a:gd name="T6" fmla="*/ 24 w 31"/>
                <a:gd name="T7" fmla="*/ 17 h 17"/>
                <a:gd name="T8" fmla="*/ 31 w 31"/>
                <a:gd name="T9" fmla="*/ 0 h 17"/>
                <a:gd name="T10" fmla="*/ 15 w 31"/>
                <a:gd name="T11" fmla="*/ 2 h 17"/>
              </a:gdLst>
              <a:ahLst/>
              <a:cxnLst>
                <a:cxn ang="0">
                  <a:pos x="T0" y="T1"/>
                </a:cxn>
                <a:cxn ang="0">
                  <a:pos x="T2" y="T3"/>
                </a:cxn>
                <a:cxn ang="0">
                  <a:pos x="T4" y="T5"/>
                </a:cxn>
                <a:cxn ang="0">
                  <a:pos x="T6" y="T7"/>
                </a:cxn>
                <a:cxn ang="0">
                  <a:pos x="T8" y="T9"/>
                </a:cxn>
                <a:cxn ang="0">
                  <a:pos x="T10" y="T11"/>
                </a:cxn>
              </a:cxnLst>
              <a:rect l="0" t="0" r="r" b="b"/>
              <a:pathLst>
                <a:path w="31" h="17">
                  <a:moveTo>
                    <a:pt x="15" y="2"/>
                  </a:moveTo>
                  <a:cubicBezTo>
                    <a:pt x="7" y="2"/>
                    <a:pt x="0" y="0"/>
                    <a:pt x="0" y="0"/>
                  </a:cubicBezTo>
                  <a:cubicBezTo>
                    <a:pt x="7" y="17"/>
                    <a:pt x="7" y="17"/>
                    <a:pt x="7" y="17"/>
                  </a:cubicBezTo>
                  <a:cubicBezTo>
                    <a:pt x="24" y="17"/>
                    <a:pt x="24" y="17"/>
                    <a:pt x="24" y="17"/>
                  </a:cubicBezTo>
                  <a:cubicBezTo>
                    <a:pt x="31" y="0"/>
                    <a:pt x="31" y="0"/>
                    <a:pt x="31" y="0"/>
                  </a:cubicBezTo>
                  <a:cubicBezTo>
                    <a:pt x="31" y="0"/>
                    <a:pt x="25" y="2"/>
                    <a:pt x="15"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7" name="Freeform 94">
              <a:extLst>
                <a:ext uri="{FF2B5EF4-FFF2-40B4-BE49-F238E27FC236}">
                  <a16:creationId xmlns:a16="http://schemas.microsoft.com/office/drawing/2014/main" id="{60D103C4-AF89-D42B-4C49-5B8DEBB4F2BC}"/>
                </a:ext>
              </a:extLst>
            </p:cNvPr>
            <p:cNvSpPr>
              <a:spLocks/>
            </p:cNvSpPr>
            <p:nvPr/>
          </p:nvSpPr>
          <p:spPr bwMode="auto">
            <a:xfrm>
              <a:off x="6206634" y="4308177"/>
              <a:ext cx="60203" cy="200087"/>
            </a:xfrm>
            <a:custGeom>
              <a:avLst/>
              <a:gdLst>
                <a:gd name="T0" fmla="*/ 34 w 34"/>
                <a:gd name="T1" fmla="*/ 33 h 113"/>
                <a:gd name="T2" fmla="*/ 26 w 34"/>
                <a:gd name="T3" fmla="*/ 0 h 113"/>
                <a:gd name="T4" fmla="*/ 8 w 34"/>
                <a:gd name="T5" fmla="*/ 0 h 113"/>
                <a:gd name="T6" fmla="*/ 0 w 34"/>
                <a:gd name="T7" fmla="*/ 34 h 113"/>
                <a:gd name="T8" fmla="*/ 17 w 34"/>
                <a:gd name="T9" fmla="*/ 113 h 113"/>
                <a:gd name="T10" fmla="*/ 34 w 34"/>
                <a:gd name="T11" fmla="*/ 33 h 113"/>
              </a:gdLst>
              <a:ahLst/>
              <a:cxnLst>
                <a:cxn ang="0">
                  <a:pos x="T0" y="T1"/>
                </a:cxn>
                <a:cxn ang="0">
                  <a:pos x="T2" y="T3"/>
                </a:cxn>
                <a:cxn ang="0">
                  <a:pos x="T4" y="T5"/>
                </a:cxn>
                <a:cxn ang="0">
                  <a:pos x="T6" y="T7"/>
                </a:cxn>
                <a:cxn ang="0">
                  <a:pos x="T8" y="T9"/>
                </a:cxn>
                <a:cxn ang="0">
                  <a:pos x="T10" y="T11"/>
                </a:cxn>
              </a:cxnLst>
              <a:rect l="0" t="0" r="r" b="b"/>
              <a:pathLst>
                <a:path w="34" h="113">
                  <a:moveTo>
                    <a:pt x="34" y="33"/>
                  </a:moveTo>
                  <a:lnTo>
                    <a:pt x="26" y="0"/>
                  </a:lnTo>
                  <a:lnTo>
                    <a:pt x="8" y="0"/>
                  </a:lnTo>
                  <a:lnTo>
                    <a:pt x="0" y="34"/>
                  </a:lnTo>
                  <a:lnTo>
                    <a:pt x="17" y="113"/>
                  </a:lnTo>
                  <a:lnTo>
                    <a:pt x="3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8" name="Freeform 95">
              <a:extLst>
                <a:ext uri="{FF2B5EF4-FFF2-40B4-BE49-F238E27FC236}">
                  <a16:creationId xmlns:a16="http://schemas.microsoft.com/office/drawing/2014/main" id="{7F66C379-4F9C-4FDD-E2C7-E7A0E210FA75}"/>
                </a:ext>
              </a:extLst>
            </p:cNvPr>
            <p:cNvSpPr>
              <a:spLocks/>
            </p:cNvSpPr>
            <p:nvPr/>
          </p:nvSpPr>
          <p:spPr bwMode="auto">
            <a:xfrm>
              <a:off x="6332352" y="4393169"/>
              <a:ext cx="100929" cy="24789"/>
            </a:xfrm>
            <a:custGeom>
              <a:avLst/>
              <a:gdLst>
                <a:gd name="T0" fmla="*/ 57 w 57"/>
                <a:gd name="T1" fmla="*/ 14 h 14"/>
                <a:gd name="T2" fmla="*/ 0 w 57"/>
                <a:gd name="T3" fmla="*/ 14 h 14"/>
                <a:gd name="T4" fmla="*/ 0 w 57"/>
                <a:gd name="T5" fmla="*/ 0 h 14"/>
                <a:gd name="T6" fmla="*/ 34 w 57"/>
                <a:gd name="T7" fmla="*/ 0 h 14"/>
                <a:gd name="T8" fmla="*/ 57 w 57"/>
                <a:gd name="T9" fmla="*/ 0 h 14"/>
                <a:gd name="T10" fmla="*/ 57 w 57"/>
                <a:gd name="T11" fmla="*/ 14 h 14"/>
              </a:gdLst>
              <a:ahLst/>
              <a:cxnLst>
                <a:cxn ang="0">
                  <a:pos x="T0" y="T1"/>
                </a:cxn>
                <a:cxn ang="0">
                  <a:pos x="T2" y="T3"/>
                </a:cxn>
                <a:cxn ang="0">
                  <a:pos x="T4" y="T5"/>
                </a:cxn>
                <a:cxn ang="0">
                  <a:pos x="T6" y="T7"/>
                </a:cxn>
                <a:cxn ang="0">
                  <a:pos x="T8" y="T9"/>
                </a:cxn>
                <a:cxn ang="0">
                  <a:pos x="T10" y="T11"/>
                </a:cxn>
              </a:cxnLst>
              <a:rect l="0" t="0" r="r" b="b"/>
              <a:pathLst>
                <a:path w="57" h="14">
                  <a:moveTo>
                    <a:pt x="57" y="14"/>
                  </a:moveTo>
                  <a:lnTo>
                    <a:pt x="0" y="14"/>
                  </a:lnTo>
                  <a:lnTo>
                    <a:pt x="0" y="0"/>
                  </a:lnTo>
                  <a:lnTo>
                    <a:pt x="34" y="0"/>
                  </a:lnTo>
                  <a:lnTo>
                    <a:pt x="57" y="0"/>
                  </a:lnTo>
                  <a:lnTo>
                    <a:pt x="57"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9" name="Freeform 35">
              <a:extLst>
                <a:ext uri="{FF2B5EF4-FFF2-40B4-BE49-F238E27FC236}">
                  <a16:creationId xmlns:a16="http://schemas.microsoft.com/office/drawing/2014/main" id="{64575CE7-E6EE-2AF9-FE87-0CE40884C73C}"/>
                </a:ext>
              </a:extLst>
            </p:cNvPr>
            <p:cNvSpPr>
              <a:spLocks/>
            </p:cNvSpPr>
            <p:nvPr/>
          </p:nvSpPr>
          <p:spPr bwMode="auto">
            <a:xfrm>
              <a:off x="5708351" y="3393005"/>
              <a:ext cx="1060310" cy="394855"/>
            </a:xfrm>
            <a:prstGeom prst="wedgeRoundRectCallout">
              <a:avLst>
                <a:gd name="adj1" fmla="val -5589"/>
                <a:gd name="adj2" fmla="val 65072"/>
                <a:gd name="adj3" fmla="val 16667"/>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30" name="Freeform 36">
              <a:extLst>
                <a:ext uri="{FF2B5EF4-FFF2-40B4-BE49-F238E27FC236}">
                  <a16:creationId xmlns:a16="http://schemas.microsoft.com/office/drawing/2014/main" id="{530D60F1-3B4B-B266-2EE4-F5437D25F171}"/>
                </a:ext>
              </a:extLst>
            </p:cNvPr>
            <p:cNvSpPr>
              <a:spLocks/>
            </p:cNvSpPr>
            <p:nvPr/>
          </p:nvSpPr>
          <p:spPr bwMode="auto">
            <a:xfrm>
              <a:off x="5924568" y="3652778"/>
              <a:ext cx="655488" cy="29095"/>
            </a:xfrm>
            <a:custGeom>
              <a:avLst/>
              <a:gdLst>
                <a:gd name="T0" fmla="*/ 3 w 121"/>
                <a:gd name="T1" fmla="*/ 0 h 17"/>
                <a:gd name="T2" fmla="*/ 0 w 121"/>
                <a:gd name="T3" fmla="*/ 8 h 17"/>
                <a:gd name="T4" fmla="*/ 3 w 121"/>
                <a:gd name="T5" fmla="*/ 17 h 17"/>
                <a:gd name="T6" fmla="*/ 118 w 121"/>
                <a:gd name="T7" fmla="*/ 17 h 17"/>
                <a:gd name="T8" fmla="*/ 121 w 121"/>
                <a:gd name="T9" fmla="*/ 8 h 17"/>
                <a:gd name="T10" fmla="*/ 118 w 121"/>
                <a:gd name="T11" fmla="*/ 0 h 17"/>
                <a:gd name="T12" fmla="*/ 3 w 121"/>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1" h="17">
                  <a:moveTo>
                    <a:pt x="3" y="0"/>
                  </a:moveTo>
                  <a:cubicBezTo>
                    <a:pt x="2" y="0"/>
                    <a:pt x="0" y="4"/>
                    <a:pt x="0" y="8"/>
                  </a:cubicBezTo>
                  <a:cubicBezTo>
                    <a:pt x="0" y="13"/>
                    <a:pt x="2" y="17"/>
                    <a:pt x="3" y="17"/>
                  </a:cubicBezTo>
                  <a:cubicBezTo>
                    <a:pt x="118" y="17"/>
                    <a:pt x="118" y="17"/>
                    <a:pt x="118" y="17"/>
                  </a:cubicBezTo>
                  <a:cubicBezTo>
                    <a:pt x="119" y="17"/>
                    <a:pt x="121" y="13"/>
                    <a:pt x="121" y="8"/>
                  </a:cubicBezTo>
                  <a:cubicBezTo>
                    <a:pt x="121" y="4"/>
                    <a:pt x="119" y="0"/>
                    <a:pt x="118" y="0"/>
                  </a:cubicBezTo>
                  <a:lnTo>
                    <a:pt x="3" y="0"/>
                  </a:lnTo>
                  <a:close/>
                </a:path>
              </a:pathLst>
            </a:custGeom>
            <a:solidFill>
              <a:srgbClr val="AF1932"/>
            </a:solidFill>
            <a:ln>
              <a:solidFill>
                <a:srgbClr val="AF1932"/>
              </a:solidFill>
            </a:ln>
          </p:spPr>
          <p:txBody>
            <a:bodyPr vert="horz" wrap="square" lIns="91440" tIns="45720" rIns="91440" bIns="45720" numCol="1" anchor="t" anchorCtr="0" compatLnSpc="1">
              <a:prstTxWarp prst="textNoShape">
                <a:avLst/>
              </a:prstTxWarp>
            </a:bodyPr>
            <a:lstStyle/>
            <a:p>
              <a:endParaRPr lang="en-IE"/>
            </a:p>
          </p:txBody>
        </p:sp>
        <p:sp>
          <p:nvSpPr>
            <p:cNvPr id="31" name="Freeform 37">
              <a:extLst>
                <a:ext uri="{FF2B5EF4-FFF2-40B4-BE49-F238E27FC236}">
                  <a16:creationId xmlns:a16="http://schemas.microsoft.com/office/drawing/2014/main" id="{27EC295C-C1EF-4FC3-9C0D-465F18FED1E8}"/>
                </a:ext>
              </a:extLst>
            </p:cNvPr>
            <p:cNvSpPr>
              <a:spLocks/>
            </p:cNvSpPr>
            <p:nvPr/>
          </p:nvSpPr>
          <p:spPr bwMode="auto">
            <a:xfrm>
              <a:off x="5924568" y="3583159"/>
              <a:ext cx="655488" cy="28056"/>
            </a:xfrm>
            <a:custGeom>
              <a:avLst/>
              <a:gdLst>
                <a:gd name="T0" fmla="*/ 3 w 121"/>
                <a:gd name="T1" fmla="*/ 0 h 16"/>
                <a:gd name="T2" fmla="*/ 0 w 121"/>
                <a:gd name="T3" fmla="*/ 8 h 16"/>
                <a:gd name="T4" fmla="*/ 3 w 121"/>
                <a:gd name="T5" fmla="*/ 16 h 16"/>
                <a:gd name="T6" fmla="*/ 118 w 121"/>
                <a:gd name="T7" fmla="*/ 16 h 16"/>
                <a:gd name="T8" fmla="*/ 121 w 121"/>
                <a:gd name="T9" fmla="*/ 8 h 16"/>
                <a:gd name="T10" fmla="*/ 118 w 121"/>
                <a:gd name="T11" fmla="*/ 0 h 16"/>
                <a:gd name="T12" fmla="*/ 3 w 12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21" h="16">
                  <a:moveTo>
                    <a:pt x="3" y="0"/>
                  </a:moveTo>
                  <a:cubicBezTo>
                    <a:pt x="2" y="0"/>
                    <a:pt x="0" y="3"/>
                    <a:pt x="0" y="8"/>
                  </a:cubicBezTo>
                  <a:cubicBezTo>
                    <a:pt x="0" y="13"/>
                    <a:pt x="2" y="16"/>
                    <a:pt x="3" y="16"/>
                  </a:cubicBezTo>
                  <a:cubicBezTo>
                    <a:pt x="118" y="16"/>
                    <a:pt x="118" y="16"/>
                    <a:pt x="118" y="16"/>
                  </a:cubicBezTo>
                  <a:cubicBezTo>
                    <a:pt x="119" y="16"/>
                    <a:pt x="121" y="13"/>
                    <a:pt x="121" y="8"/>
                  </a:cubicBezTo>
                  <a:cubicBezTo>
                    <a:pt x="121" y="3"/>
                    <a:pt x="119" y="0"/>
                    <a:pt x="118" y="0"/>
                  </a:cubicBezTo>
                  <a:lnTo>
                    <a:pt x="3" y="0"/>
                  </a:lnTo>
                  <a:close/>
                </a:path>
              </a:pathLst>
            </a:custGeom>
            <a:solidFill>
              <a:srgbClr val="AF1932"/>
            </a:solidFill>
            <a:ln>
              <a:solidFill>
                <a:srgbClr val="AF1932"/>
              </a:solidFill>
            </a:ln>
          </p:spPr>
          <p:txBody>
            <a:bodyPr vert="horz" wrap="square" lIns="91440" tIns="45720" rIns="91440" bIns="45720" numCol="1" anchor="t" anchorCtr="0" compatLnSpc="1">
              <a:prstTxWarp prst="textNoShape">
                <a:avLst/>
              </a:prstTxWarp>
            </a:bodyPr>
            <a:lstStyle/>
            <a:p>
              <a:endParaRPr lang="en-IE"/>
            </a:p>
          </p:txBody>
        </p:sp>
        <p:sp>
          <p:nvSpPr>
            <p:cNvPr id="32" name="Freeform 38">
              <a:extLst>
                <a:ext uri="{FF2B5EF4-FFF2-40B4-BE49-F238E27FC236}">
                  <a16:creationId xmlns:a16="http://schemas.microsoft.com/office/drawing/2014/main" id="{959595F3-5BD1-3577-19D0-80735516802C}"/>
                </a:ext>
              </a:extLst>
            </p:cNvPr>
            <p:cNvSpPr>
              <a:spLocks/>
            </p:cNvSpPr>
            <p:nvPr/>
          </p:nvSpPr>
          <p:spPr bwMode="auto">
            <a:xfrm>
              <a:off x="5924568" y="3512501"/>
              <a:ext cx="655488" cy="29095"/>
            </a:xfrm>
            <a:custGeom>
              <a:avLst/>
              <a:gdLst>
                <a:gd name="T0" fmla="*/ 3 w 121"/>
                <a:gd name="T1" fmla="*/ 0 h 17"/>
                <a:gd name="T2" fmla="*/ 0 w 121"/>
                <a:gd name="T3" fmla="*/ 8 h 17"/>
                <a:gd name="T4" fmla="*/ 3 w 121"/>
                <a:gd name="T5" fmla="*/ 17 h 17"/>
                <a:gd name="T6" fmla="*/ 118 w 121"/>
                <a:gd name="T7" fmla="*/ 17 h 17"/>
                <a:gd name="T8" fmla="*/ 121 w 121"/>
                <a:gd name="T9" fmla="*/ 8 h 17"/>
                <a:gd name="T10" fmla="*/ 118 w 121"/>
                <a:gd name="T11" fmla="*/ 0 h 17"/>
                <a:gd name="T12" fmla="*/ 3 w 121"/>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1" h="17">
                  <a:moveTo>
                    <a:pt x="3" y="0"/>
                  </a:moveTo>
                  <a:cubicBezTo>
                    <a:pt x="2" y="0"/>
                    <a:pt x="0" y="4"/>
                    <a:pt x="0" y="8"/>
                  </a:cubicBezTo>
                  <a:cubicBezTo>
                    <a:pt x="0" y="13"/>
                    <a:pt x="2" y="17"/>
                    <a:pt x="3" y="17"/>
                  </a:cubicBezTo>
                  <a:cubicBezTo>
                    <a:pt x="118" y="17"/>
                    <a:pt x="118" y="17"/>
                    <a:pt x="118" y="17"/>
                  </a:cubicBezTo>
                  <a:cubicBezTo>
                    <a:pt x="119" y="17"/>
                    <a:pt x="121" y="13"/>
                    <a:pt x="121" y="8"/>
                  </a:cubicBezTo>
                  <a:cubicBezTo>
                    <a:pt x="121" y="4"/>
                    <a:pt x="119" y="0"/>
                    <a:pt x="118" y="0"/>
                  </a:cubicBezTo>
                  <a:lnTo>
                    <a:pt x="3" y="0"/>
                  </a:lnTo>
                  <a:close/>
                </a:path>
              </a:pathLst>
            </a:custGeom>
            <a:solidFill>
              <a:srgbClr val="AF1932"/>
            </a:solidFill>
            <a:ln>
              <a:solidFill>
                <a:srgbClr val="AF1932"/>
              </a:solidFill>
            </a:ln>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3290719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2E351024-46B8-4BA8-AA04-FA8A9A116795}"/>
              </a:ext>
            </a:extLst>
          </p:cNvPr>
          <p:cNvGrpSpPr/>
          <p:nvPr/>
        </p:nvGrpSpPr>
        <p:grpSpPr>
          <a:xfrm>
            <a:off x="4847562" y="4797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1"/>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lang="ja-JP" altLang="en-US" sz="1200" b="1">
                  <a:solidFill>
                    <a:srgbClr val="000000"/>
                  </a:solidFill>
                  <a:latin typeface="Yu Gothic UI" panose="020B0500000000000000" pitchFamily="50" charset="-128"/>
                  <a:ea typeface="Yu Gothic UI" panose="020B0500000000000000" pitchFamily="50" charset="-128"/>
                </a:rPr>
                <a:t>推進スケジュール</a:t>
              </a:r>
              <a:endParaRPr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13" y="135284"/>
            <a:ext cx="4921859" cy="707886"/>
          </a:xfrm>
          <a:prstGeom prst="rect">
            <a:avLst/>
          </a:prstGeom>
          <a:noFill/>
        </p:spPr>
        <p:txBody>
          <a:bodyPr wrap="square" lIns="0">
            <a:spAutoFit/>
          </a:bodyPr>
          <a:lstStyle/>
          <a:p>
            <a:pPr fontAlgn="base">
              <a:spcBef>
                <a:spcPct val="0"/>
              </a:spcBef>
              <a:spcAft>
                <a:spcPct val="0"/>
              </a:spcAft>
              <a:defRPr/>
            </a:pPr>
            <a:r>
              <a:rPr lang="ja-JP" altLang="en-US" sz="2000" b="1" kern="0">
                <a:solidFill>
                  <a:srgbClr val="AF1932"/>
                </a:solidFill>
                <a:latin typeface="Yu Gothic UI" panose="020B0500000000000000" pitchFamily="50" charset="-128"/>
                <a:ea typeface="Yu Gothic UI" panose="020B0500000000000000" pitchFamily="50" charset="-128"/>
              </a:rPr>
              <a:t>デジタル統括室が各部局の</a:t>
            </a:r>
            <a:r>
              <a:rPr lang="en-US" altLang="ja-JP" sz="2000" b="1" kern="0">
                <a:solidFill>
                  <a:srgbClr val="AF1932"/>
                </a:solidFill>
                <a:latin typeface="Yu Gothic UI" panose="020B0500000000000000" pitchFamily="50" charset="-128"/>
                <a:ea typeface="Yu Gothic UI" panose="020B0500000000000000" pitchFamily="50" charset="-128"/>
              </a:rPr>
              <a:t>DX</a:t>
            </a:r>
            <a:r>
              <a:rPr lang="ja-JP" altLang="en-US" sz="2000" b="1" kern="0">
                <a:solidFill>
                  <a:srgbClr val="AF1932"/>
                </a:solidFill>
                <a:latin typeface="Yu Gothic UI" panose="020B0500000000000000" pitchFamily="50" charset="-128"/>
                <a:ea typeface="Yu Gothic UI" panose="020B0500000000000000" pitchFamily="50" charset="-128"/>
              </a:rPr>
              <a:t>の取組を</a:t>
            </a:r>
            <a:br>
              <a:rPr lang="en-US" altLang="ja-JP" sz="2000" b="1" kern="0">
                <a:solidFill>
                  <a:srgbClr val="AF1932"/>
                </a:solidFill>
                <a:latin typeface="Yu Gothic UI" panose="020B0500000000000000" pitchFamily="50" charset="-128"/>
                <a:ea typeface="Yu Gothic UI" panose="020B0500000000000000" pitchFamily="50" charset="-128"/>
              </a:rPr>
            </a:br>
            <a:r>
              <a:rPr lang="ja-JP" altLang="en-US" sz="2000" b="1" kern="0">
                <a:solidFill>
                  <a:srgbClr val="AF1932"/>
                </a:solidFill>
                <a:latin typeface="Yu Gothic UI" panose="020B0500000000000000" pitchFamily="50" charset="-128"/>
                <a:ea typeface="Yu Gothic UI" panose="020B0500000000000000" pitchFamily="50" charset="-128"/>
              </a:rPr>
              <a:t>伴走支援</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37130" y="514535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lang="en-US" altLang="ja-JP" sz="1000" b="1" kern="0">
                <a:solidFill>
                  <a:srgbClr val="FFFFFF"/>
                </a:solidFill>
                <a:latin typeface="Yu Gothic UI" panose="020B0500000000000000" pitchFamily="50" charset="-128"/>
                <a:ea typeface="Yu Gothic UI" panose="020B0500000000000000" pitchFamily="50" charset="-128"/>
              </a:rPr>
              <a:t>2024</a:t>
            </a:r>
            <a:r>
              <a:rPr lang="ja-JP" altLang="en-US" sz="100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085725" y="514602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lang="en-US" altLang="ja-JP" sz="1000" b="1" kern="0">
                <a:solidFill>
                  <a:srgbClr val="FFFFFF"/>
                </a:solidFill>
                <a:latin typeface="Yu Gothic UI" panose="020B0500000000000000" pitchFamily="50" charset="-128"/>
                <a:ea typeface="Yu Gothic UI" panose="020B0500000000000000" pitchFamily="50" charset="-128"/>
              </a:rPr>
              <a:t>2023</a:t>
            </a:r>
            <a:r>
              <a:rPr lang="ja-JP" altLang="en-US" sz="100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18287" y="513387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lang="en-US" altLang="ja-JP" sz="1000" b="1" kern="0">
                <a:solidFill>
                  <a:srgbClr val="FFFFFF"/>
                </a:solidFill>
                <a:latin typeface="Yu Gothic UI" panose="020B0500000000000000" pitchFamily="50" charset="-128"/>
                <a:ea typeface="Yu Gothic UI" panose="020B0500000000000000" pitchFamily="50" charset="-128"/>
              </a:rPr>
              <a:t>2025</a:t>
            </a:r>
            <a:r>
              <a:rPr lang="ja-JP" altLang="en-US" sz="100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47562" y="5522834"/>
            <a:ext cx="972000" cy="500411"/>
          </a:xfrm>
          <a:prstGeom prst="rect">
            <a:avLst/>
          </a:prstGeom>
          <a:solidFill>
            <a:srgbClr val="AF1932"/>
          </a:solidFill>
        </p:spPr>
        <p:txBody>
          <a:bodyPr wrap="square" lIns="0" tIns="0" rIns="0" bIns="0" rtlCol="0" anchor="ctr" anchorCtr="0">
            <a:noAutofit/>
          </a:bodyPr>
          <a:lstStyle/>
          <a:p>
            <a:pPr algn="ctr" defTabSz="228594">
              <a:defRPr/>
            </a:pPr>
            <a:r>
              <a:rPr lang="ja-JP" altLang="en-US" sz="1000" b="1">
                <a:solidFill>
                  <a:srgbClr val="FFFFFF"/>
                </a:solidFill>
                <a:latin typeface="Yu Gothic UI" panose="020B0500000000000000" pitchFamily="50" charset="-128"/>
                <a:ea typeface="Yu Gothic UI" panose="020B0500000000000000" pitchFamily="50" charset="-128"/>
              </a:rPr>
              <a:t>取組の支援</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085724" y="5529095"/>
            <a:ext cx="1008124" cy="50041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マニュアル作成</a:t>
            </a:r>
            <a:endParaRPr lang="en-US" altLang="ja-JP" sz="900">
              <a:solidFill>
                <a:srgbClr val="000000"/>
              </a:solidFill>
              <a:latin typeface="Yu Gothic UI" panose="020B0500000000000000" pitchFamily="50" charset="-128"/>
              <a:ea typeface="Yu Gothic UI" panose="020B0500000000000000" pitchFamily="50" charset="-128"/>
            </a:endParaRPr>
          </a:p>
          <a:p>
            <a:pPr algn="ctr" fontAlgn="base">
              <a:lnSpc>
                <a:spcPct val="140000"/>
              </a:lnSpc>
              <a:spcBef>
                <a:spcPct val="10000"/>
              </a:spcBef>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取組伴走支援</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1" y="1296001"/>
            <a:ext cx="350846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46" lvl="2" indent="-171446" algn="just">
              <a:spcAft>
                <a:spcPts val="600"/>
              </a:spcAft>
              <a:buFont typeface="Arial" panose="020B0604020202020204" pitchFamily="34" charset="0"/>
              <a:buChar char="•"/>
              <a:tabLst>
                <a:tab pos="361942" algn="l"/>
              </a:tabLst>
              <a:defRPr/>
            </a:pPr>
            <a:r>
              <a:rPr lang="ja-JP" altLang="en-US" sz="1100" b="1">
                <a:solidFill>
                  <a:srgbClr val="000000"/>
                </a:solidFill>
                <a:ea typeface="Yu Gothic UI" panose="020B0500000000000000" pitchFamily="50" charset="-128"/>
              </a:rPr>
              <a:t>全部局において自発的かつ積極的な</a:t>
            </a:r>
            <a:r>
              <a:rPr lang="en-US" altLang="ja-JP" sz="1100" b="1">
                <a:solidFill>
                  <a:srgbClr val="000000"/>
                </a:solidFill>
                <a:latin typeface="+mn-ea"/>
              </a:rPr>
              <a:t>DX</a:t>
            </a:r>
            <a:r>
              <a:rPr lang="ja-JP" altLang="en-US" sz="1100" b="1">
                <a:solidFill>
                  <a:srgbClr val="000000"/>
                </a:solidFill>
                <a:ea typeface="Yu Gothic UI" panose="020B0500000000000000" pitchFamily="50" charset="-128"/>
              </a:rPr>
              <a:t>の取組が</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行われていること。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9" y="891691"/>
            <a:ext cx="1662440" cy="243520"/>
            <a:chOff x="528309" y="3016181"/>
            <a:chExt cx="1662439"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9"/>
              <a:ext cx="1518043" cy="184666"/>
            </a:xfrm>
            <a:prstGeom prst="rect">
              <a:avLst/>
            </a:prstGeom>
            <a:noFill/>
          </p:spPr>
          <p:txBody>
            <a:bodyPr wrap="none" lIns="0" tIns="0" rIns="0" bIns="0" rtlCol="0" anchor="ctr" anchorCtr="0">
              <a:spAutoFit/>
            </a:bodyPr>
            <a:lstStyle/>
            <a:p>
              <a:pPr fontAlgn="base">
                <a:spcBef>
                  <a:spcPct val="0"/>
                </a:spcBef>
                <a:spcAft>
                  <a:spcPct val="0"/>
                </a:spcAft>
                <a:defRPr/>
              </a:pPr>
              <a:r>
                <a:rPr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48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en-US" altLang="ja-JP" sz="1100" b="1" kern="0">
                <a:solidFill>
                  <a:srgbClr val="FFFFFF"/>
                </a:solidFill>
                <a:latin typeface="Yu Gothic UI" panose="020B0500000000000000" pitchFamily="50" charset="-128"/>
                <a:ea typeface="Yu Gothic UI" panose="020B0500000000000000" pitchFamily="50" charset="-128"/>
              </a:rPr>
              <a:t>2030</a:t>
            </a:r>
            <a:r>
              <a:rPr lang="ja-JP" altLang="en-US" sz="1100" b="1" kern="0">
                <a:solidFill>
                  <a:srgbClr val="FFFFFF"/>
                </a:solidFill>
                <a:latin typeface="Yu Gothic UI" panose="020B0500000000000000" pitchFamily="50" charset="-128"/>
                <a:ea typeface="Yu Gothic UI" panose="020B0500000000000000" pitchFamily="50" charset="-128"/>
              </a:rPr>
              <a:t>年までの</a:t>
            </a:r>
            <a:endParaRPr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lang="ja-JP" altLang="en-US" sz="1100" b="1" kern="0">
                <a:solidFill>
                  <a:srgbClr val="FFFFFF"/>
                </a:solidFill>
                <a:latin typeface="Yu Gothic UI" panose="020B0500000000000000" pitchFamily="50" charset="-128"/>
                <a:ea typeface="Yu Gothic UI" panose="020B0500000000000000" pitchFamily="50" charset="-128"/>
              </a:rPr>
              <a:t>達成目標</a:t>
            </a:r>
            <a:br>
              <a:rPr lang="en-US" altLang="ja-JP" sz="1100" b="1" kern="0">
                <a:solidFill>
                  <a:srgbClr val="FFFFFF"/>
                </a:solidFill>
                <a:latin typeface="Yu Gothic UI" panose="020B0500000000000000" pitchFamily="50" charset="-128"/>
                <a:ea typeface="Yu Gothic UI" panose="020B0500000000000000" pitchFamily="50" charset="-128"/>
              </a:rPr>
            </a:br>
            <a:r>
              <a:rPr lang="en-US" altLang="ja-JP" sz="1100" b="1" kern="0">
                <a:solidFill>
                  <a:srgbClr val="FFFFFF"/>
                </a:solidFill>
                <a:latin typeface="Yu Gothic UI" panose="020B0500000000000000" pitchFamily="50" charset="-128"/>
                <a:ea typeface="Yu Gothic UI" panose="020B0500000000000000" pitchFamily="50" charset="-128"/>
              </a:rPr>
              <a:t>(KGI)</a:t>
            </a:r>
            <a:endParaRPr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9E064B8A-A150-46F8-9ABB-D5CB140D28F4}"/>
              </a:ext>
            </a:extLst>
          </p:cNvPr>
          <p:cNvSpPr txBox="1"/>
          <p:nvPr/>
        </p:nvSpPr>
        <p:spPr>
          <a:xfrm>
            <a:off x="5902055" y="2952009"/>
            <a:ext cx="3416615"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46" lvl="2" indent="-171446">
              <a:spcAft>
                <a:spcPts val="600"/>
              </a:spcAft>
              <a:buFont typeface="Arial" panose="020B0604020202020204" pitchFamily="34" charset="0"/>
              <a:buChar char="•"/>
              <a:tabLst>
                <a:tab pos="361942" algn="l"/>
              </a:tabLst>
              <a:defRPr/>
            </a:pPr>
            <a:r>
              <a:rPr lang="ja-JP" altLang="en-US" sz="1100" b="1">
                <a:solidFill>
                  <a:srgbClr val="000000"/>
                </a:solidFill>
                <a:ea typeface="Yu Gothic UI" panose="020B0500000000000000" pitchFamily="50" charset="-128"/>
              </a:rPr>
              <a:t>デジタル統括室で支援した</a:t>
            </a:r>
            <a:r>
              <a:rPr lang="en-US" altLang="ja-JP" sz="1100" b="1">
                <a:solidFill>
                  <a:srgbClr val="000000"/>
                </a:solidFill>
                <a:latin typeface="+mn-ea"/>
              </a:rPr>
              <a:t>DX</a:t>
            </a:r>
            <a:r>
              <a:rPr lang="ja-JP" altLang="en-US" sz="1100" b="1">
                <a:solidFill>
                  <a:srgbClr val="000000"/>
                </a:solidFill>
                <a:ea typeface="Yu Gothic UI" panose="020B0500000000000000" pitchFamily="50" charset="-128"/>
              </a:rPr>
              <a:t>取組件数（累計）</a:t>
            </a:r>
            <a:endParaRPr lang="en-US" altLang="ja-JP" sz="1100" b="1">
              <a:solidFill>
                <a:srgbClr val="000000"/>
              </a:solidFill>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952008"/>
            <a:ext cx="972000" cy="108704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100" b="1" kern="0">
                <a:solidFill>
                  <a:srgbClr val="FFFFFF"/>
                </a:solidFill>
                <a:latin typeface="Yu Gothic UI" panose="020B0500000000000000" pitchFamily="50" charset="-128"/>
                <a:ea typeface="Yu Gothic UI" panose="020B0500000000000000" pitchFamily="50" charset="-128"/>
              </a:rPr>
              <a:t>評価指標</a:t>
            </a:r>
            <a:endParaRPr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lang="ja-JP" altLang="en-US" sz="1100" b="1" kern="0">
                <a:solidFill>
                  <a:srgbClr val="FFFFFF"/>
                </a:solidFill>
                <a:latin typeface="Yu Gothic UI" panose="020B0500000000000000" pitchFamily="50" charset="-128"/>
                <a:ea typeface="Yu Gothic UI" panose="020B0500000000000000" pitchFamily="50" charset="-128"/>
              </a:rPr>
              <a:t>（</a:t>
            </a:r>
            <a:r>
              <a:rPr lang="en-US" altLang="ja-JP" sz="1100" b="1" kern="0">
                <a:solidFill>
                  <a:srgbClr val="FFFFFF"/>
                </a:solidFill>
                <a:latin typeface="Yu Gothic UI" panose="020B0500000000000000" pitchFamily="50" charset="-128"/>
                <a:ea typeface="Yu Gothic UI" panose="020B0500000000000000" pitchFamily="50" charset="-128"/>
              </a:rPr>
              <a:t>KPI</a:t>
            </a:r>
            <a:r>
              <a:rPr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5" y="1980000"/>
            <a:ext cx="3514945" cy="79720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46" lvl="2" indent="-171446">
              <a:buFont typeface="Arial" panose="020B0604020202020204" pitchFamily="34" charset="0"/>
              <a:buChar char="•"/>
              <a:tabLst>
                <a:tab pos="361942" algn="l"/>
              </a:tabLst>
              <a:defRPr/>
            </a:pPr>
            <a:r>
              <a:rPr lang="en-US" altLang="ja-JP" sz="1100" b="1">
                <a:solidFill>
                  <a:srgbClr val="000000"/>
                </a:solidFill>
                <a:latin typeface="+mn-ea"/>
              </a:rPr>
              <a:t>DX</a:t>
            </a:r>
            <a:r>
              <a:rPr lang="ja-JP" altLang="en-US" sz="1100" b="1">
                <a:solidFill>
                  <a:srgbClr val="000000"/>
                </a:solidFill>
                <a:ea typeface="Yu Gothic UI" panose="020B0500000000000000" pitchFamily="50" charset="-128"/>
              </a:rPr>
              <a:t>の成功事例を増やし、各部局における</a:t>
            </a:r>
            <a:r>
              <a:rPr lang="en-US" altLang="ja-JP" sz="1100" b="1">
                <a:solidFill>
                  <a:srgbClr val="000000"/>
                </a:solidFill>
                <a:latin typeface="+mn-ea"/>
              </a:rPr>
              <a:t>DX</a:t>
            </a:r>
            <a:r>
              <a:rPr lang="ja-JP" altLang="en-US" sz="1100" b="1">
                <a:solidFill>
                  <a:srgbClr val="000000"/>
                </a:solidFill>
                <a:ea typeface="Yu Gothic UI" panose="020B0500000000000000" pitchFamily="50" charset="-128"/>
              </a:rPr>
              <a:t>の取組を拡大させること。</a:t>
            </a:r>
          </a:p>
          <a:p>
            <a:pPr marL="171446" lvl="2" indent="-171446">
              <a:buFont typeface="Arial" panose="020B0604020202020204" pitchFamily="34" charset="0"/>
              <a:buChar char="•"/>
              <a:tabLst>
                <a:tab pos="361942" algn="l"/>
              </a:tabLst>
              <a:defRPr/>
            </a:pPr>
            <a:r>
              <a:rPr lang="ja-JP" altLang="en-US" sz="1100" b="1">
                <a:solidFill>
                  <a:srgbClr val="000000"/>
                </a:solidFill>
                <a:ea typeface="Yu Gothic UI" panose="020B0500000000000000" pitchFamily="50" charset="-128"/>
              </a:rPr>
              <a:t>職員が</a:t>
            </a:r>
            <a:r>
              <a:rPr lang="en-US" altLang="ja-JP" sz="1100" b="1">
                <a:solidFill>
                  <a:srgbClr val="000000"/>
                </a:solidFill>
                <a:latin typeface="+mn-ea"/>
              </a:rPr>
              <a:t>DX</a:t>
            </a:r>
            <a:r>
              <a:rPr lang="ja-JP" altLang="en-US" sz="1100" b="1">
                <a:solidFill>
                  <a:srgbClr val="000000"/>
                </a:solidFill>
                <a:ea typeface="Yu Gothic UI" panose="020B0500000000000000" pitchFamily="50" charset="-128"/>
              </a:rPr>
              <a:t>推進に必要な知識や手法を向上させること。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80000"/>
            <a:ext cx="972000" cy="93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100" b="1" kern="0">
                <a:solidFill>
                  <a:srgbClr val="FFFFFF"/>
                </a:solidFill>
                <a:latin typeface="Yu Gothic UI" panose="020B0500000000000000" pitchFamily="50" charset="-128"/>
                <a:ea typeface="Yu Gothic UI" panose="020B0500000000000000" pitchFamily="50" charset="-128"/>
              </a:rPr>
              <a:t>アウトカムの</a:t>
            </a:r>
            <a:endParaRPr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6398" y="1269000"/>
            <a:ext cx="4212000" cy="1896248"/>
          </a:xfrm>
          <a:prstGeom prst="rect">
            <a:avLst/>
          </a:prstGeom>
          <a:noFill/>
          <a:ln w="9525" cap="flat" cmpd="sng" algn="ctr">
            <a:noFill/>
            <a:prstDash val="solid"/>
          </a:ln>
          <a:effectLst/>
        </p:spPr>
        <p:txBody>
          <a:bodyPr lIns="36000" tIns="36000" rIns="36000" bIns="36000" rtlCol="0" anchor="t">
            <a:noAutofit/>
          </a:bodyPr>
          <a:lstStyle/>
          <a:p>
            <a:pPr marL="171446" lvl="2" indent="-171446">
              <a:lnSpc>
                <a:spcPts val="1400"/>
              </a:lnSpc>
              <a:spcAft>
                <a:spcPts val="600"/>
              </a:spcAft>
              <a:buFont typeface="Arial" panose="020B0604020202020204" pitchFamily="34" charset="0"/>
              <a:buChar char="•"/>
              <a:tabLst>
                <a:tab pos="361942" algn="l"/>
              </a:tabLst>
              <a:defRPr/>
            </a:pPr>
            <a:r>
              <a:rPr lang="ja-JP" altLang="en-US" sz="1100">
                <a:solidFill>
                  <a:srgbClr val="000000"/>
                </a:solidFill>
                <a:ea typeface="Yu Gothic UI" panose="020B0500000000000000" pitchFamily="50" charset="-128"/>
              </a:rPr>
              <a:t>全市的な観点からデジタル統括室が各</a:t>
            </a:r>
            <a:r>
              <a:rPr lang="ja-JP" altLang="en-US" sz="1100">
                <a:latin typeface="Yu Gothic UI" panose="020B0500000000000000" pitchFamily="50" charset="-128"/>
                <a:ea typeface="Yu Gothic UI" panose="020B0500000000000000" pitchFamily="50" charset="-128"/>
              </a:rPr>
              <a:t>部局</a:t>
            </a:r>
            <a:r>
              <a:rPr lang="ja-JP" altLang="en-US" sz="1100">
                <a:solidFill>
                  <a:srgbClr val="000000"/>
                </a:solidFill>
                <a:ea typeface="Yu Gothic UI" panose="020B0500000000000000" pitchFamily="50" charset="-128"/>
              </a:rPr>
              <a:t>の取組に関する相談案件への支援や他都市・他</a:t>
            </a:r>
            <a:r>
              <a:rPr lang="ja-JP" altLang="en-US" sz="1100">
                <a:latin typeface="Yu Gothic UI" panose="020B0500000000000000" pitchFamily="50" charset="-128"/>
                <a:ea typeface="Yu Gothic UI" panose="020B0500000000000000" pitchFamily="50" charset="-128"/>
              </a:rPr>
              <a:t>部局</a:t>
            </a:r>
            <a:r>
              <a:rPr lang="ja-JP" altLang="en-US" sz="1100">
                <a:solidFill>
                  <a:srgbClr val="000000"/>
                </a:solidFill>
                <a:ea typeface="Yu Gothic UI" panose="020B0500000000000000" pitchFamily="50" charset="-128"/>
              </a:rPr>
              <a:t>等の事例を参考にした提案等を行い最適化を図っていく。</a:t>
            </a:r>
          </a:p>
          <a:p>
            <a:pPr marL="171446" lvl="2" indent="-171446">
              <a:lnSpc>
                <a:spcPts val="1400"/>
              </a:lnSpc>
              <a:spcAft>
                <a:spcPts val="600"/>
              </a:spcAft>
              <a:buFont typeface="Arial" panose="020B0604020202020204" pitchFamily="34" charset="0"/>
              <a:buChar char="•"/>
              <a:tabLst>
                <a:tab pos="361942" algn="l"/>
              </a:tabLst>
              <a:defRPr/>
            </a:pPr>
            <a:r>
              <a:rPr lang="ja-JP" altLang="en-US" sz="1100">
                <a:ea typeface="Yu Gothic UI" panose="020B0500000000000000" pitchFamily="50" charset="-128"/>
              </a:rPr>
              <a:t>各部局の自律的な</a:t>
            </a:r>
            <a:r>
              <a:rPr lang="en-US" altLang="ja-JP" sz="1100">
                <a:ea typeface="Yu Gothic UI" panose="020B0500000000000000" pitchFamily="50" charset="-128"/>
              </a:rPr>
              <a:t>DX</a:t>
            </a:r>
            <a:r>
              <a:rPr lang="ja-JP" altLang="en-US" sz="1100">
                <a:ea typeface="Yu Gothic UI" panose="020B0500000000000000" pitchFamily="50" charset="-128"/>
              </a:rPr>
              <a:t>に向け、デジタル統括室が取組の具体化にむけた支援をしていくことで、成功事例を積み上げていくとともに、</a:t>
            </a:r>
            <a:r>
              <a:rPr lang="en-US" altLang="ja-JP" sz="1100">
                <a:ea typeface="Yu Gothic UI" panose="020B0500000000000000" pitchFamily="50" charset="-128"/>
              </a:rPr>
              <a:t>DX</a:t>
            </a:r>
            <a:r>
              <a:rPr lang="ja-JP" altLang="en-US" sz="1100">
                <a:ea typeface="Yu Gothic UI" panose="020B0500000000000000" pitchFamily="50" charset="-128"/>
              </a:rPr>
              <a:t>の推進にかかる知見の蓄積を行い、マニュアル化を図っていく。</a:t>
            </a:r>
          </a:p>
          <a:p>
            <a:pPr marL="171446" lvl="2" indent="-171446">
              <a:lnSpc>
                <a:spcPts val="1400"/>
              </a:lnSpc>
              <a:spcAft>
                <a:spcPts val="600"/>
              </a:spcAft>
              <a:buFont typeface="Arial" panose="020B0604020202020204" pitchFamily="34" charset="0"/>
              <a:buChar char="•"/>
              <a:tabLst>
                <a:tab pos="361942" algn="l"/>
              </a:tabLst>
              <a:defRPr/>
            </a:pPr>
            <a:r>
              <a:rPr lang="ja-JP" altLang="en-US" sz="1100">
                <a:solidFill>
                  <a:srgbClr val="000000"/>
                </a:solidFill>
                <a:ea typeface="Yu Gothic UI" panose="020B0500000000000000" pitchFamily="50" charset="-128"/>
              </a:rPr>
              <a:t>これら</a:t>
            </a:r>
            <a:r>
              <a:rPr lang="en-US" altLang="ja-JP" sz="1100">
                <a:solidFill>
                  <a:srgbClr val="000000"/>
                </a:solidFill>
                <a:ea typeface="Yu Gothic UI" panose="020B0500000000000000" pitchFamily="50" charset="-128"/>
              </a:rPr>
              <a:t>DX</a:t>
            </a:r>
            <a:r>
              <a:rPr lang="ja-JP" altLang="en-US" sz="1100">
                <a:solidFill>
                  <a:srgbClr val="000000"/>
                </a:solidFill>
                <a:ea typeface="Yu Gothic UI" panose="020B0500000000000000" pitchFamily="50" charset="-128"/>
              </a:rPr>
              <a:t>の成功事例や知見のマニュアル化により、全市的な</a:t>
            </a:r>
            <a:r>
              <a:rPr lang="en-US" altLang="ja-JP" sz="1100">
                <a:solidFill>
                  <a:srgbClr val="000000"/>
                </a:solidFill>
                <a:ea typeface="Yu Gothic UI" panose="020B0500000000000000" pitchFamily="50" charset="-128"/>
              </a:rPr>
              <a:t>DX</a:t>
            </a:r>
            <a:r>
              <a:rPr lang="ja-JP" altLang="en-US" sz="1100">
                <a:solidFill>
                  <a:srgbClr val="000000"/>
                </a:solidFill>
                <a:ea typeface="Yu Gothic UI" panose="020B0500000000000000" pitchFamily="50" charset="-128"/>
              </a:rPr>
              <a:t>推進の機運を醸成し、各部局において</a:t>
            </a:r>
            <a:r>
              <a:rPr lang="en-US" altLang="ja-JP" sz="1100">
                <a:solidFill>
                  <a:srgbClr val="000000"/>
                </a:solidFill>
                <a:ea typeface="Yu Gothic UI" panose="020B0500000000000000" pitchFamily="50" charset="-128"/>
              </a:rPr>
              <a:t>DX</a:t>
            </a:r>
            <a:r>
              <a:rPr lang="ja-JP" altLang="en-US" sz="1100">
                <a:solidFill>
                  <a:srgbClr val="000000"/>
                </a:solidFill>
                <a:ea typeface="Yu Gothic UI" panose="020B0500000000000000" pitchFamily="50" charset="-128"/>
              </a:rPr>
              <a:t>の取組の拡大を図る。</a:t>
            </a:r>
            <a:endParaRPr lang="en-US" altLang="ja-JP" sz="1100">
              <a:solidFill>
                <a:srgbClr val="00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6400" y="892800"/>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9"/>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lang="en-US" altLang="ja-JP" sz="1200" b="1" kern="0">
                <a:latin typeface="Yu Gothic UI" panose="020B0500000000000000" pitchFamily="50" charset="-128"/>
                <a:ea typeface="Yu Gothic UI" panose="020B0500000000000000" pitchFamily="50" charset="-128"/>
              </a:endParaRPr>
            </a:p>
          </p:txBody>
        </p:sp>
      </p:grpSp>
      <p:sp>
        <p:nvSpPr>
          <p:cNvPr id="51" name="ホームベース 30">
            <a:extLst>
              <a:ext uri="{FF2B5EF4-FFF2-40B4-BE49-F238E27FC236}">
                <a16:creationId xmlns:a16="http://schemas.microsoft.com/office/drawing/2014/main" id="{21F15286-3E05-49CD-9B3B-F64B4E1387A8}"/>
              </a:ext>
            </a:extLst>
          </p:cNvPr>
          <p:cNvSpPr/>
          <p:nvPr/>
        </p:nvSpPr>
        <p:spPr>
          <a:xfrm>
            <a:off x="7165600" y="5522833"/>
            <a:ext cx="1008124" cy="50041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マニュアル拡充</a:t>
            </a:r>
            <a:endParaRPr lang="en-US" altLang="ja-JP" sz="900">
              <a:solidFill>
                <a:srgbClr val="000000"/>
              </a:solidFill>
              <a:latin typeface="Yu Gothic UI" panose="020B0500000000000000" pitchFamily="50" charset="-128"/>
              <a:ea typeface="Yu Gothic UI" panose="020B0500000000000000" pitchFamily="50" charset="-128"/>
            </a:endParaRPr>
          </a:p>
          <a:p>
            <a:pPr algn="ctr" fontAlgn="base">
              <a:lnSpc>
                <a:spcPct val="140000"/>
              </a:lnSpc>
              <a:spcBef>
                <a:spcPct val="10000"/>
              </a:spcBef>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取組伴走支援</a:t>
            </a:r>
          </a:p>
        </p:txBody>
      </p:sp>
      <p:sp>
        <p:nvSpPr>
          <p:cNvPr id="52" name="ホームベース 30">
            <a:extLst>
              <a:ext uri="{FF2B5EF4-FFF2-40B4-BE49-F238E27FC236}">
                <a16:creationId xmlns:a16="http://schemas.microsoft.com/office/drawing/2014/main" id="{21F15286-3E05-49CD-9B3B-F64B4E1387A8}"/>
              </a:ext>
            </a:extLst>
          </p:cNvPr>
          <p:cNvSpPr/>
          <p:nvPr/>
        </p:nvSpPr>
        <p:spPr>
          <a:xfrm>
            <a:off x="8218287" y="5494280"/>
            <a:ext cx="1008124" cy="50041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マニュアル拡充</a:t>
            </a:r>
            <a:endParaRPr lang="en-US" altLang="ja-JP" sz="900">
              <a:solidFill>
                <a:srgbClr val="000000"/>
              </a:solidFill>
              <a:latin typeface="Yu Gothic UI" panose="020B0500000000000000" pitchFamily="50" charset="-128"/>
              <a:ea typeface="Yu Gothic UI" panose="020B0500000000000000" pitchFamily="50" charset="-128"/>
            </a:endParaRPr>
          </a:p>
          <a:p>
            <a:pPr algn="ctr" fontAlgn="base">
              <a:lnSpc>
                <a:spcPct val="140000"/>
              </a:lnSpc>
              <a:spcBef>
                <a:spcPct val="10000"/>
              </a:spcBef>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取組伴走支援</a:t>
            </a:r>
          </a:p>
        </p:txBody>
      </p:sp>
      <p:grpSp>
        <p:nvGrpSpPr>
          <p:cNvPr id="12" name="グループ化 11">
            <a:extLst>
              <a:ext uri="{FF2B5EF4-FFF2-40B4-BE49-F238E27FC236}">
                <a16:creationId xmlns:a16="http://schemas.microsoft.com/office/drawing/2014/main" id="{3E6F0F12-95C9-830D-64CB-9AF5AE4437B1}"/>
              </a:ext>
            </a:extLst>
          </p:cNvPr>
          <p:cNvGrpSpPr/>
          <p:nvPr/>
        </p:nvGrpSpPr>
        <p:grpSpPr>
          <a:xfrm>
            <a:off x="579691" y="3746291"/>
            <a:ext cx="3786764" cy="2588457"/>
            <a:chOff x="-644872" y="3391432"/>
            <a:chExt cx="4472252" cy="3123670"/>
          </a:xfrm>
        </p:grpSpPr>
        <p:pic>
          <p:nvPicPr>
            <p:cNvPr id="5" name="図 4">
              <a:extLst>
                <a:ext uri="{FF2B5EF4-FFF2-40B4-BE49-F238E27FC236}">
                  <a16:creationId xmlns:a16="http://schemas.microsoft.com/office/drawing/2014/main" id="{B264941F-B786-EDEF-B9D9-FFAE757B4AB8}"/>
                </a:ext>
              </a:extLst>
            </p:cNvPr>
            <p:cNvPicPr>
              <a:picLocks noChangeAspect="1"/>
            </p:cNvPicPr>
            <p:nvPr/>
          </p:nvPicPr>
          <p:blipFill>
            <a:blip r:embed="rId2" cstate="screen">
              <a:clrChange>
                <a:clrFrom>
                  <a:srgbClr val="FFFDDA"/>
                </a:clrFrom>
                <a:clrTo>
                  <a:srgbClr val="FFFDDA">
                    <a:alpha val="0"/>
                  </a:srgbClr>
                </a:clrTo>
              </a:clrChange>
              <a:duotone>
                <a:prstClr val="black"/>
                <a:srgbClr val="AF1932">
                  <a:tint val="45000"/>
                  <a:satMod val="400000"/>
                </a:srgbClr>
              </a:duotone>
              <a:extLst>
                <a:ext uri="{BEBA8EAE-BF5A-486C-A8C5-ECC9F3942E4B}">
                  <a14:imgProps xmlns:a14="http://schemas.microsoft.com/office/drawing/2010/main">
                    <a14:imgLayer r:embed="rId3">
                      <a14:imgEffect>
                        <a14:colorTemperature colorTemp="11500"/>
                      </a14:imgEffect>
                    </a14:imgLayer>
                  </a14:imgProps>
                </a:ext>
                <a:ext uri="{28A0092B-C50C-407E-A947-70E740481C1C}">
                  <a14:useLocalDpi xmlns:a14="http://schemas.microsoft.com/office/drawing/2010/main"/>
                </a:ext>
              </a:extLst>
            </a:blip>
            <a:stretch>
              <a:fillRect/>
            </a:stretch>
          </p:blipFill>
          <p:spPr>
            <a:xfrm>
              <a:off x="2728551" y="3788242"/>
              <a:ext cx="1098829" cy="1379780"/>
            </a:xfrm>
            <a:prstGeom prst="rect">
              <a:avLst/>
            </a:prstGeom>
          </p:spPr>
        </p:pic>
        <p:pic>
          <p:nvPicPr>
            <p:cNvPr id="6" name="図 5">
              <a:extLst>
                <a:ext uri="{FF2B5EF4-FFF2-40B4-BE49-F238E27FC236}">
                  <a16:creationId xmlns:a16="http://schemas.microsoft.com/office/drawing/2014/main" id="{3854B98C-2DF7-A0AC-5570-A9ED2859B146}"/>
                </a:ext>
              </a:extLst>
            </p:cNvPr>
            <p:cNvPicPr>
              <a:picLocks noChangeAspect="1"/>
            </p:cNvPicPr>
            <p:nvPr/>
          </p:nvPicPr>
          <p:blipFill>
            <a:blip r:embed="rId4" cstate="screen">
              <a:clrChange>
                <a:clrFrom>
                  <a:srgbClr val="FFFDDB"/>
                </a:clrFrom>
                <a:clrTo>
                  <a:srgbClr val="FFFDDB">
                    <a:alpha val="0"/>
                  </a:srgbClr>
                </a:clrTo>
              </a:clrChange>
              <a:duotone>
                <a:prstClr val="black"/>
                <a:srgbClr val="C00000">
                  <a:tint val="45000"/>
                  <a:satMod val="400000"/>
                </a:srgb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tretch>
              <a:fillRect/>
            </a:stretch>
          </p:blipFill>
          <p:spPr>
            <a:xfrm>
              <a:off x="36129" y="3391432"/>
              <a:ext cx="2176011" cy="1505153"/>
            </a:xfrm>
            <a:prstGeom prst="rect">
              <a:avLst/>
            </a:prstGeom>
          </p:spPr>
        </p:pic>
        <p:sp>
          <p:nvSpPr>
            <p:cNvPr id="7" name="テキスト ボックス 6">
              <a:extLst>
                <a:ext uri="{FF2B5EF4-FFF2-40B4-BE49-F238E27FC236}">
                  <a16:creationId xmlns:a16="http://schemas.microsoft.com/office/drawing/2014/main" id="{EFD4413D-AB75-D082-7A3D-E0004120CE36}"/>
                </a:ext>
              </a:extLst>
            </p:cNvPr>
            <p:cNvSpPr txBox="1"/>
            <p:nvPr/>
          </p:nvSpPr>
          <p:spPr>
            <a:xfrm>
              <a:off x="708545" y="3561440"/>
              <a:ext cx="430131" cy="371416"/>
            </a:xfrm>
            <a:prstGeom prst="rect">
              <a:avLst/>
            </a:prstGeom>
            <a:noFill/>
          </p:spPr>
          <p:txBody>
            <a:bodyPr wrap="none" rtlCol="0">
              <a:spAutoFit/>
            </a:bodyPr>
            <a:lstStyle/>
            <a:p>
              <a:pPr algn="ctr"/>
              <a:r>
                <a:rPr lang="en-US" altLang="ja-JP" sz="700" b="1">
                  <a:latin typeface="+mn-ea"/>
                </a:rPr>
                <a:t>DX</a:t>
              </a:r>
            </a:p>
            <a:p>
              <a:pPr algn="ctr"/>
              <a:r>
                <a:rPr lang="ja-JP" altLang="en-US" sz="700" b="1">
                  <a:latin typeface="+mn-ea"/>
                </a:rPr>
                <a:t>取組</a:t>
              </a:r>
            </a:p>
          </p:txBody>
        </p:sp>
        <p:pic>
          <p:nvPicPr>
            <p:cNvPr id="13" name="図 12">
              <a:extLst>
                <a:ext uri="{FF2B5EF4-FFF2-40B4-BE49-F238E27FC236}">
                  <a16:creationId xmlns:a16="http://schemas.microsoft.com/office/drawing/2014/main" id="{65315D3F-1974-AF5F-BB29-1FA0E5D51A25}"/>
                </a:ext>
              </a:extLst>
            </p:cNvPr>
            <p:cNvPicPr>
              <a:picLocks noChangeAspect="1"/>
            </p:cNvPicPr>
            <p:nvPr/>
          </p:nvPicPr>
          <p:blipFill>
            <a:blip r:embed="rId6" cstate="screen">
              <a:clrChange>
                <a:clrFrom>
                  <a:srgbClr val="FFFFFF"/>
                </a:clrFrom>
                <a:clrTo>
                  <a:srgbClr val="FFFFFF">
                    <a:alpha val="0"/>
                  </a:srgbClr>
                </a:clrTo>
              </a:clrChange>
              <a:duotone>
                <a:prstClr val="black"/>
                <a:srgbClr val="AF1932">
                  <a:tint val="45000"/>
                  <a:satMod val="400000"/>
                </a:srgbClr>
              </a:duotone>
              <a:extLst>
                <a:ext uri="{28A0092B-C50C-407E-A947-70E740481C1C}">
                  <a14:useLocalDpi xmlns:a14="http://schemas.microsoft.com/office/drawing/2010/main"/>
                </a:ext>
              </a:extLst>
            </a:blip>
            <a:stretch>
              <a:fillRect/>
            </a:stretch>
          </p:blipFill>
          <p:spPr>
            <a:xfrm>
              <a:off x="2070714" y="5283395"/>
              <a:ext cx="1385670" cy="1231707"/>
            </a:xfrm>
            <a:prstGeom prst="rect">
              <a:avLst/>
            </a:prstGeom>
            <a:noFill/>
          </p:spPr>
        </p:pic>
        <p:sp>
          <p:nvSpPr>
            <p:cNvPr id="18" name="正方形/長方形 17">
              <a:extLst>
                <a:ext uri="{FF2B5EF4-FFF2-40B4-BE49-F238E27FC236}">
                  <a16:creationId xmlns:a16="http://schemas.microsoft.com/office/drawing/2014/main" id="{8E57641D-4E13-4A88-2134-461EF956AC7E}"/>
                </a:ext>
              </a:extLst>
            </p:cNvPr>
            <p:cNvSpPr/>
            <p:nvPr/>
          </p:nvSpPr>
          <p:spPr>
            <a:xfrm>
              <a:off x="2928573" y="4415629"/>
              <a:ext cx="698779" cy="339185"/>
            </a:xfrm>
            <a:prstGeom prst="rect">
              <a:avLst/>
            </a:prstGeom>
            <a:solidFill>
              <a:srgbClr val="AF19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mn-ea"/>
                </a:rPr>
                <a:t>提案</a:t>
              </a:r>
            </a:p>
          </p:txBody>
        </p:sp>
        <p:sp>
          <p:nvSpPr>
            <p:cNvPr id="19" name="矢印: 右 18">
              <a:extLst>
                <a:ext uri="{FF2B5EF4-FFF2-40B4-BE49-F238E27FC236}">
                  <a16:creationId xmlns:a16="http://schemas.microsoft.com/office/drawing/2014/main" id="{ECC3218A-BDBB-7E18-8639-4B608FF02A84}"/>
                </a:ext>
              </a:extLst>
            </p:cNvPr>
            <p:cNvSpPr/>
            <p:nvPr/>
          </p:nvSpPr>
          <p:spPr>
            <a:xfrm rot="13603572">
              <a:off x="1831466" y="5058303"/>
              <a:ext cx="381655" cy="52832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矢印: 右 20">
              <a:extLst>
                <a:ext uri="{FF2B5EF4-FFF2-40B4-BE49-F238E27FC236}">
                  <a16:creationId xmlns:a16="http://schemas.microsoft.com/office/drawing/2014/main" id="{4D774375-9247-2326-2E67-D004B4A1574B}"/>
                </a:ext>
              </a:extLst>
            </p:cNvPr>
            <p:cNvSpPr/>
            <p:nvPr/>
          </p:nvSpPr>
          <p:spPr>
            <a:xfrm rot="10800000">
              <a:off x="2273802" y="4209475"/>
              <a:ext cx="381655" cy="52832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8" name="図 37">
              <a:extLst>
                <a:ext uri="{FF2B5EF4-FFF2-40B4-BE49-F238E27FC236}">
                  <a16:creationId xmlns:a16="http://schemas.microsoft.com/office/drawing/2014/main" id="{6A84DEED-4084-E3CA-6DE0-C806C527423D}"/>
                </a:ext>
              </a:extLst>
            </p:cNvPr>
            <p:cNvPicPr>
              <a:picLocks noChangeAspect="1"/>
            </p:cNvPicPr>
            <p:nvPr/>
          </p:nvPicPr>
          <p:blipFill>
            <a:blip r:embed="rId7" cstate="screen">
              <a:clrChange>
                <a:clrFrom>
                  <a:srgbClr val="FFFFFF"/>
                </a:clrFrom>
                <a:clrTo>
                  <a:srgbClr val="FFFFFF">
                    <a:alpha val="0"/>
                  </a:srgbClr>
                </a:clrTo>
              </a:clrChange>
              <a:duotone>
                <a:prstClr val="black"/>
                <a:srgbClr val="C00000">
                  <a:tint val="45000"/>
                  <a:satMod val="400000"/>
                </a:srgbClr>
              </a:duotone>
              <a:extLst>
                <a:ext uri="{28A0092B-C50C-407E-A947-70E740481C1C}">
                  <a14:useLocalDpi xmlns:a14="http://schemas.microsoft.com/office/drawing/2010/main"/>
                </a:ext>
              </a:extLst>
            </a:blip>
            <a:stretch>
              <a:fillRect/>
            </a:stretch>
          </p:blipFill>
          <p:spPr>
            <a:xfrm>
              <a:off x="-567291" y="5361133"/>
              <a:ext cx="1337551" cy="1079240"/>
            </a:xfrm>
            <a:prstGeom prst="rect">
              <a:avLst/>
            </a:prstGeom>
            <a:noFill/>
          </p:spPr>
        </p:pic>
        <p:sp>
          <p:nvSpPr>
            <p:cNvPr id="39" name="矢印: 右 38">
              <a:extLst>
                <a:ext uri="{FF2B5EF4-FFF2-40B4-BE49-F238E27FC236}">
                  <a16:creationId xmlns:a16="http://schemas.microsoft.com/office/drawing/2014/main" id="{3847A3E7-7044-8354-C050-62FE9E1DFE33}"/>
                </a:ext>
              </a:extLst>
            </p:cNvPr>
            <p:cNvSpPr/>
            <p:nvPr/>
          </p:nvSpPr>
          <p:spPr>
            <a:xfrm rot="18804675">
              <a:off x="282318" y="5058449"/>
              <a:ext cx="381655" cy="52832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テキスト ボックス 39">
              <a:extLst>
                <a:ext uri="{FF2B5EF4-FFF2-40B4-BE49-F238E27FC236}">
                  <a16:creationId xmlns:a16="http://schemas.microsoft.com/office/drawing/2014/main" id="{8CF2E9CA-E42F-2F3A-DA02-0B08F5E7479F}"/>
                </a:ext>
              </a:extLst>
            </p:cNvPr>
            <p:cNvSpPr txBox="1"/>
            <p:nvPr/>
          </p:nvSpPr>
          <p:spPr>
            <a:xfrm rot="19285028">
              <a:off x="2643987" y="5555773"/>
              <a:ext cx="551294" cy="315703"/>
            </a:xfrm>
            <a:prstGeom prst="rect">
              <a:avLst/>
            </a:prstGeom>
            <a:noFill/>
          </p:spPr>
          <p:txBody>
            <a:bodyPr wrap="none" rtlCol="0">
              <a:spAutoFit/>
            </a:bodyPr>
            <a:lstStyle/>
            <a:p>
              <a:r>
                <a:rPr lang="ja-JP" altLang="en-US" sz="1050">
                  <a:latin typeface="+mn-ea"/>
                </a:rPr>
                <a:t>事例</a:t>
              </a:r>
            </a:p>
          </p:txBody>
        </p:sp>
        <p:sp>
          <p:nvSpPr>
            <p:cNvPr id="44" name="正方形/長方形 43">
              <a:extLst>
                <a:ext uri="{FF2B5EF4-FFF2-40B4-BE49-F238E27FC236}">
                  <a16:creationId xmlns:a16="http://schemas.microsoft.com/office/drawing/2014/main" id="{BE128335-1C82-4E1D-F10C-A74B7633EEC0}"/>
                </a:ext>
              </a:extLst>
            </p:cNvPr>
            <p:cNvSpPr/>
            <p:nvPr/>
          </p:nvSpPr>
          <p:spPr>
            <a:xfrm>
              <a:off x="-644872" y="6134755"/>
              <a:ext cx="698779" cy="339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tx1"/>
                  </a:solidFill>
                  <a:latin typeface="+mn-ea"/>
                </a:rPr>
                <a:t>相談</a:t>
              </a:r>
            </a:p>
          </p:txBody>
        </p:sp>
        <p:sp>
          <p:nvSpPr>
            <p:cNvPr id="53" name="正方形/長方形 52">
              <a:extLst>
                <a:ext uri="{FF2B5EF4-FFF2-40B4-BE49-F238E27FC236}">
                  <a16:creationId xmlns:a16="http://schemas.microsoft.com/office/drawing/2014/main" id="{23E23990-EDD8-2E9D-8DCB-D436FC9E4FE7}"/>
                </a:ext>
              </a:extLst>
            </p:cNvPr>
            <p:cNvSpPr/>
            <p:nvPr/>
          </p:nvSpPr>
          <p:spPr>
            <a:xfrm>
              <a:off x="205301" y="4940557"/>
              <a:ext cx="1837667" cy="186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tx1"/>
                  </a:solidFill>
                  <a:latin typeface="+mn-ea"/>
                </a:rPr>
                <a:t>部局での検討</a:t>
              </a:r>
            </a:p>
          </p:txBody>
        </p:sp>
        <p:sp>
          <p:nvSpPr>
            <p:cNvPr id="58" name="テキスト ボックス 57">
              <a:extLst>
                <a:ext uri="{FF2B5EF4-FFF2-40B4-BE49-F238E27FC236}">
                  <a16:creationId xmlns:a16="http://schemas.microsoft.com/office/drawing/2014/main" id="{B4C82A3B-F0B1-D736-00FA-364AA227F0E5}"/>
                </a:ext>
              </a:extLst>
            </p:cNvPr>
            <p:cNvSpPr txBox="1"/>
            <p:nvPr/>
          </p:nvSpPr>
          <p:spPr>
            <a:xfrm rot="19726581">
              <a:off x="2712133" y="5903243"/>
              <a:ext cx="729254" cy="278561"/>
            </a:xfrm>
            <a:prstGeom prst="rect">
              <a:avLst/>
            </a:prstGeom>
            <a:noFill/>
          </p:spPr>
          <p:txBody>
            <a:bodyPr wrap="none" rtlCol="0">
              <a:spAutoFit/>
            </a:bodyPr>
            <a:lstStyle/>
            <a:p>
              <a:r>
                <a:rPr lang="ja-JP" altLang="en-US" sz="900">
                  <a:latin typeface="+mn-ea"/>
                </a:rPr>
                <a:t>マニュアル</a:t>
              </a:r>
            </a:p>
          </p:txBody>
        </p:sp>
      </p:grpSp>
      <p:graphicFrame>
        <p:nvGraphicFramePr>
          <p:cNvPr id="2" name="表 16">
            <a:extLst>
              <a:ext uri="{FF2B5EF4-FFF2-40B4-BE49-F238E27FC236}">
                <a16:creationId xmlns:a16="http://schemas.microsoft.com/office/drawing/2014/main" id="{BD6FD5F9-E67E-55F7-E2D6-DEFE50F16948}"/>
              </a:ext>
            </a:extLst>
          </p:cNvPr>
          <p:cNvGraphicFramePr>
            <a:graphicFrameLocks noGrp="1"/>
          </p:cNvGraphicFramePr>
          <p:nvPr>
            <p:extLst>
              <p:ext uri="{D42A27DB-BD31-4B8C-83A1-F6EECF244321}">
                <p14:modId xmlns:p14="http://schemas.microsoft.com/office/powerpoint/2010/main" val="3488323856"/>
              </p:ext>
            </p:extLst>
          </p:nvPr>
        </p:nvGraphicFramePr>
        <p:xfrm>
          <a:off x="6143167" y="3272736"/>
          <a:ext cx="3216788" cy="707886"/>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370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337763">
                <a:tc>
                  <a:txBody>
                    <a:bodyPr/>
                    <a:lstStyle/>
                    <a:p>
                      <a:pPr algn="ctr"/>
                      <a:r>
                        <a:rPr kumimoji="1" lang="en-US" altLang="ja-JP" sz="900" b="0">
                          <a:latin typeface="Yu Gothic UI" panose="020B0500000000000000" pitchFamily="50" charset="-128"/>
                          <a:ea typeface="Yu Gothic UI" panose="020B0500000000000000" pitchFamily="50" charset="-128"/>
                        </a:rPr>
                        <a:t>53</a:t>
                      </a:r>
                      <a:r>
                        <a:rPr kumimoji="1" lang="ja-JP" altLang="en-US" sz="900" b="0">
                          <a:latin typeface="Yu Gothic UI" panose="020B0500000000000000" pitchFamily="50" charset="-128"/>
                          <a:ea typeface="Yu Gothic UI" panose="020B0500000000000000" pitchFamily="50" charset="-128"/>
                        </a:rPr>
                        <a:t>件</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latin typeface="Yu Gothic UI" panose="020B0500000000000000" pitchFamily="50" charset="-128"/>
                          <a:ea typeface="Yu Gothic UI" panose="020B0500000000000000" pitchFamily="50" charset="-128"/>
                        </a:rPr>
                        <a:t>80</a:t>
                      </a:r>
                      <a:r>
                        <a:rPr kumimoji="1" lang="ja-JP" altLang="en-US" sz="900" b="0">
                          <a:latin typeface="Yu Gothic UI" panose="020B0500000000000000" pitchFamily="50" charset="-128"/>
                          <a:ea typeface="Yu Gothic UI" panose="020B0500000000000000" pitchFamily="50" charset="-128"/>
                        </a:rPr>
                        <a:t>件</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latin typeface="Yu Gothic UI" panose="020B0500000000000000" pitchFamily="50" charset="-128"/>
                          <a:ea typeface="Yu Gothic UI" panose="020B0500000000000000" pitchFamily="50" charset="-128"/>
                        </a:rPr>
                        <a:t>100</a:t>
                      </a:r>
                      <a:r>
                        <a:rPr kumimoji="1" lang="ja-JP" altLang="en-US" sz="900" b="0">
                          <a:latin typeface="Yu Gothic UI" panose="020B0500000000000000" pitchFamily="50" charset="-128"/>
                          <a:ea typeface="Yu Gothic UI" panose="020B0500000000000000" pitchFamily="50" charset="-128"/>
                        </a:rPr>
                        <a:t>件</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Yu Gothic UI" panose="020B0500000000000000" pitchFamily="50" charset="-128"/>
                          <a:ea typeface="Yu Gothic UI" panose="020B0500000000000000" pitchFamily="50" charset="-128"/>
                        </a:rPr>
                        <a:t>－</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28" name="正方形/長方形 15">
            <a:extLst>
              <a:ext uri="{FF2B5EF4-FFF2-40B4-BE49-F238E27FC236}">
                <a16:creationId xmlns:a16="http://schemas.microsoft.com/office/drawing/2014/main" id="{B6E93129-B262-44EF-BF86-E2BA2C8D4A5B}"/>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DX</a:t>
            </a:r>
            <a:r>
              <a:rPr kumimoji="1" lang="ja-JP" altLang="en-US" sz="1100" b="1" kern="0">
                <a:solidFill>
                  <a:srgbClr val="FFFFFF"/>
                </a:solidFill>
                <a:latin typeface="Yu Gothic UI" panose="020B0500000000000000" pitchFamily="50" charset="-128"/>
                <a:ea typeface="Yu Gothic UI" panose="020B0500000000000000" pitchFamily="50" charset="-128"/>
              </a:rPr>
              <a:t>を推進する仕組みづくり</a:t>
            </a:r>
          </a:p>
        </p:txBody>
      </p:sp>
      <p:sp>
        <p:nvSpPr>
          <p:cNvPr id="4" name="スライド番号プレースホルダー 2">
            <a:extLst>
              <a:ext uri="{FF2B5EF4-FFF2-40B4-BE49-F238E27FC236}">
                <a16:creationId xmlns:a16="http://schemas.microsoft.com/office/drawing/2014/main" id="{818CBC1D-CCF2-2424-919B-7510ED2EF92B}"/>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t>94</a:t>
            </a:fld>
            <a:endParaRPr kumimoji="1" lang="en-GB"/>
          </a:p>
        </p:txBody>
      </p:sp>
    </p:spTree>
    <p:extLst>
      <p:ext uri="{BB962C8B-B14F-4D97-AF65-F5344CB8AC3E}">
        <p14:creationId xmlns:p14="http://schemas.microsoft.com/office/powerpoint/2010/main" val="4021797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2E351024-46B8-4BA8-AA04-FA8A9A116795}"/>
              </a:ext>
            </a:extLst>
          </p:cNvPr>
          <p:cNvGrpSpPr/>
          <p:nvPr/>
        </p:nvGrpSpPr>
        <p:grpSpPr>
          <a:xfrm>
            <a:off x="4913531" y="4509000"/>
            <a:ext cx="1146390" cy="224788"/>
            <a:chOff x="528309" y="7695403"/>
            <a:chExt cx="1241919"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65846" tIns="66462" rIns="66462" bIns="66462" rtlCol="0" anchor="ctr"/>
            <a:lstStyle/>
            <a:p>
              <a:pPr fontAlgn="base">
                <a:spcBef>
                  <a:spcPct val="0"/>
                </a:spcBef>
                <a:spcAft>
                  <a:spcPct val="0"/>
                </a:spcAft>
                <a:defRPr/>
              </a:pPr>
              <a:endParaRPr kumimoji="1" lang="ja-JP" altLang="en-US" sz="1477"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17136"/>
              <a:ext cx="1097523" cy="200055"/>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020142" y="4725922"/>
            <a:ext cx="930577" cy="232615"/>
          </a:xfrm>
          <a:prstGeom prst="rect">
            <a:avLst/>
          </a:prstGeom>
          <a:solidFill>
            <a:srgbClr val="AF1932"/>
          </a:solidFill>
          <a:ln w="9525" cap="flat" cmpd="sng" algn="ctr">
            <a:solidFill>
              <a:schemeClr val="bg1">
                <a:lumMod val="95000"/>
              </a:schemeClr>
            </a:solidFill>
            <a:prstDash val="solid"/>
          </a:ln>
          <a:effectLst/>
        </p:spPr>
        <p:txBody>
          <a:bodyPr lIns="66462" tIns="33231" rIns="66462" bIns="33231" rtlCol="0" anchor="ctr" anchorCtr="0"/>
          <a:lstStyle/>
          <a:p>
            <a:pPr algn="ctr" fontAlgn="base">
              <a:spcBef>
                <a:spcPct val="0"/>
              </a:spcBef>
              <a:spcAft>
                <a:spcPct val="0"/>
              </a:spcAft>
              <a:defRPr/>
            </a:pPr>
            <a:r>
              <a:rPr kumimoji="1" lang="en-US" altLang="ja-JP" sz="969" b="1" kern="0">
                <a:solidFill>
                  <a:srgbClr val="FFFFFF"/>
                </a:solidFill>
                <a:latin typeface="Yu Gothic UI" panose="020B0500000000000000" pitchFamily="50" charset="-128"/>
                <a:ea typeface="Yu Gothic UI" panose="020B0500000000000000" pitchFamily="50" charset="-128"/>
              </a:rPr>
              <a:t>2025</a:t>
            </a:r>
            <a:r>
              <a:rPr kumimoji="1" lang="ja-JP" altLang="en-US" sz="969"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056449" y="4725922"/>
            <a:ext cx="930577" cy="232615"/>
          </a:xfrm>
          <a:prstGeom prst="rect">
            <a:avLst/>
          </a:prstGeom>
          <a:solidFill>
            <a:srgbClr val="AF1932"/>
          </a:solidFill>
          <a:ln w="9525" cap="flat" cmpd="sng" algn="ctr">
            <a:solidFill>
              <a:schemeClr val="bg1">
                <a:lumMod val="95000"/>
              </a:schemeClr>
            </a:solidFill>
            <a:prstDash val="solid"/>
          </a:ln>
          <a:effectLst/>
        </p:spPr>
        <p:txBody>
          <a:bodyPr lIns="66462" tIns="33231" rIns="66462" bIns="33231" rtlCol="0" anchor="ctr" anchorCtr="0"/>
          <a:lstStyle/>
          <a:p>
            <a:pPr algn="ctr" fontAlgn="base">
              <a:spcBef>
                <a:spcPct val="0"/>
              </a:spcBef>
              <a:spcAft>
                <a:spcPct val="0"/>
              </a:spcAft>
              <a:defRPr/>
            </a:pPr>
            <a:r>
              <a:rPr kumimoji="1" lang="en-US" altLang="ja-JP" sz="969" b="1" kern="0">
                <a:solidFill>
                  <a:srgbClr val="FFFFFF"/>
                </a:solidFill>
                <a:latin typeface="Yu Gothic UI" panose="020B0500000000000000" pitchFamily="50" charset="-128"/>
                <a:ea typeface="Yu Gothic UI" panose="020B0500000000000000" pitchFamily="50" charset="-128"/>
              </a:rPr>
              <a:t>2024</a:t>
            </a:r>
            <a:r>
              <a:rPr kumimoji="1" lang="ja-JP" altLang="en-US" sz="969"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7983834" y="4725922"/>
            <a:ext cx="930577" cy="232615"/>
          </a:xfrm>
          <a:prstGeom prst="rect">
            <a:avLst/>
          </a:prstGeom>
          <a:solidFill>
            <a:srgbClr val="AF1932"/>
          </a:solidFill>
          <a:ln w="9525" cap="flat" cmpd="sng" algn="ctr">
            <a:solidFill>
              <a:schemeClr val="bg1">
                <a:lumMod val="95000"/>
              </a:schemeClr>
            </a:solidFill>
            <a:prstDash val="solid"/>
          </a:ln>
          <a:effectLst/>
        </p:spPr>
        <p:txBody>
          <a:bodyPr lIns="66462" tIns="33231" rIns="66462" bIns="33231" rtlCol="0" anchor="ctr" anchorCtr="0"/>
          <a:lstStyle/>
          <a:p>
            <a:pPr algn="ctr" fontAlgn="base">
              <a:spcBef>
                <a:spcPct val="0"/>
              </a:spcBef>
              <a:spcAft>
                <a:spcPct val="0"/>
              </a:spcAft>
              <a:defRPr/>
            </a:pPr>
            <a:r>
              <a:rPr kumimoji="1" lang="en-US" altLang="ja-JP" sz="969" b="1" kern="0">
                <a:solidFill>
                  <a:srgbClr val="FFFFFF"/>
                </a:solidFill>
                <a:latin typeface="Yu Gothic UI" panose="020B0500000000000000" pitchFamily="50" charset="-128"/>
                <a:ea typeface="Yu Gothic UI" panose="020B0500000000000000" pitchFamily="50" charset="-128"/>
              </a:rPr>
              <a:t>2026</a:t>
            </a:r>
            <a:r>
              <a:rPr kumimoji="1" lang="ja-JP" altLang="en-US" sz="969"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93372" y="5010013"/>
            <a:ext cx="897231" cy="784983"/>
          </a:xfrm>
          <a:prstGeom prst="rect">
            <a:avLst/>
          </a:prstGeom>
          <a:solidFill>
            <a:srgbClr val="AF1932"/>
          </a:solidFill>
        </p:spPr>
        <p:txBody>
          <a:bodyPr wrap="square" lIns="0" tIns="0" rIns="0" bIns="0" rtlCol="0" anchor="ctr" anchorCtr="0">
            <a:noAutofit/>
          </a:bodyPr>
          <a:lstStyle/>
          <a:p>
            <a:pPr algn="ctr" defTabSz="211021">
              <a:defRPr/>
            </a:pPr>
            <a:r>
              <a:rPr kumimoji="1" lang="ja-JP" altLang="en-US" sz="969" b="1">
                <a:solidFill>
                  <a:srgbClr val="FFFFFF"/>
                </a:solidFill>
                <a:latin typeface="Yu Gothic UI" panose="020B0500000000000000" pitchFamily="50" charset="-128"/>
                <a:ea typeface="Yu Gothic UI" panose="020B0500000000000000" pitchFamily="50" charset="-128"/>
              </a:rPr>
              <a:t>コンサルティング</a:t>
            </a:r>
            <a:br>
              <a:rPr kumimoji="1" lang="en-US" altLang="ja-JP" sz="969" b="1">
                <a:solidFill>
                  <a:srgbClr val="FFFFFF"/>
                </a:solidFill>
                <a:latin typeface="Yu Gothic UI" panose="020B0500000000000000" pitchFamily="50" charset="-128"/>
                <a:ea typeface="Yu Gothic UI" panose="020B0500000000000000" pitchFamily="50" charset="-128"/>
              </a:rPr>
            </a:br>
            <a:r>
              <a:rPr kumimoji="1" lang="ja-JP" altLang="en-US" sz="969" b="1">
                <a:solidFill>
                  <a:srgbClr val="FFFFFF"/>
                </a:solidFill>
                <a:latin typeface="Yu Gothic UI" panose="020B0500000000000000" pitchFamily="50" charset="-128"/>
                <a:ea typeface="Yu Gothic UI" panose="020B0500000000000000" pitchFamily="50" charset="-128"/>
              </a:rPr>
              <a:t>事業者を活用</a:t>
            </a:r>
            <a:br>
              <a:rPr kumimoji="1" lang="en-US" altLang="ja-JP" sz="969" b="1">
                <a:solidFill>
                  <a:srgbClr val="FFFFFF"/>
                </a:solidFill>
                <a:latin typeface="Yu Gothic UI" panose="020B0500000000000000" pitchFamily="50" charset="-128"/>
                <a:ea typeface="Yu Gothic UI" panose="020B0500000000000000" pitchFamily="50" charset="-128"/>
              </a:rPr>
            </a:br>
            <a:r>
              <a:rPr kumimoji="1" lang="ja-JP" altLang="en-US" sz="969" b="1">
                <a:solidFill>
                  <a:srgbClr val="FFFFFF"/>
                </a:solidFill>
                <a:latin typeface="Yu Gothic UI" panose="020B0500000000000000" pitchFamily="50" charset="-128"/>
                <a:ea typeface="Yu Gothic UI" panose="020B0500000000000000" pitchFamily="50" charset="-128"/>
              </a:rPr>
              <a:t>した</a:t>
            </a:r>
            <a:r>
              <a:rPr kumimoji="1" lang="en-US" altLang="ja-JP" sz="969" b="1">
                <a:solidFill>
                  <a:srgbClr val="FFFFFF"/>
                </a:solidFill>
                <a:latin typeface="Yu Gothic UI" panose="020B0500000000000000" pitchFamily="50" charset="-128"/>
                <a:ea typeface="Yu Gothic UI" panose="020B0500000000000000" pitchFamily="50" charset="-128"/>
              </a:rPr>
              <a:t>DX</a:t>
            </a:r>
            <a:r>
              <a:rPr kumimoji="1" lang="ja-JP" altLang="en-US" sz="969" b="1">
                <a:solidFill>
                  <a:srgbClr val="FFFFFF"/>
                </a:solidFill>
                <a:latin typeface="Yu Gothic UI" panose="020B0500000000000000" pitchFamily="50" charset="-128"/>
                <a:ea typeface="Yu Gothic UI" panose="020B0500000000000000" pitchFamily="50" charset="-128"/>
              </a:rPr>
              <a:t>取組</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829219" y="1408176"/>
            <a:ext cx="3625141" cy="615834"/>
          </a:xfrm>
          <a:prstGeom prst="rect">
            <a:avLst/>
          </a:prstGeom>
          <a:noFill/>
          <a:ln>
            <a:noFill/>
          </a:ln>
        </p:spPr>
        <p:txBody>
          <a:bodyPr wrap="square" lIns="132923"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58265" lvl="2" indent="-158265">
              <a:spcAft>
                <a:spcPts val="554"/>
              </a:spcAft>
              <a:buFont typeface="Arial" panose="020B0604020202020204" pitchFamily="34" charset="0"/>
              <a:buChar char="•"/>
              <a:tabLst>
                <a:tab pos="334116" algn="l"/>
              </a:tabLst>
              <a:defRPr/>
            </a:pPr>
            <a:r>
              <a:rPr lang="ja-JP" altLang="en-US" sz="1100" b="1">
                <a:solidFill>
                  <a:srgbClr val="000000"/>
                </a:solidFill>
                <a:ea typeface="Yu Gothic UI" panose="020B0500000000000000" pitchFamily="50" charset="-128"/>
              </a:rPr>
              <a:t>全部局において自発的かつ積極的な</a:t>
            </a:r>
            <a:r>
              <a:rPr lang="en-US" altLang="ja-JP" sz="1100" b="1">
                <a:solidFill>
                  <a:srgbClr val="000000"/>
                </a:solidFill>
                <a:latin typeface="+mn-ea"/>
              </a:rPr>
              <a:t>DX</a:t>
            </a:r>
            <a:r>
              <a:rPr lang="ja-JP" altLang="en-US" sz="1100" b="1">
                <a:solidFill>
                  <a:srgbClr val="000000"/>
                </a:solidFill>
                <a:ea typeface="Yu Gothic UI" panose="020B0500000000000000" pitchFamily="50" charset="-128"/>
              </a:rPr>
              <a:t>の取組が行われていること。</a:t>
            </a:r>
          </a:p>
        </p:txBody>
      </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48000"/>
          </a:xfrm>
          <a:prstGeom prst="rect">
            <a:avLst/>
          </a:prstGeom>
          <a:solidFill>
            <a:srgbClr val="AF1932"/>
          </a:solidFill>
          <a:ln w="9525" cap="flat" cmpd="sng" algn="ctr">
            <a:solidFill>
              <a:srgbClr val="AF1932"/>
            </a:solidFill>
            <a:prstDash val="solid"/>
          </a:ln>
          <a:effectLst/>
        </p:spPr>
        <p:txBody>
          <a:bodyPr lIns="33231" tIns="33231" rIns="33231" bIns="33231"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943748"/>
            <a:ext cx="972000" cy="1148982"/>
          </a:xfrm>
          <a:prstGeom prst="rect">
            <a:avLst/>
          </a:prstGeom>
          <a:solidFill>
            <a:srgbClr val="AF1932"/>
          </a:solidFill>
          <a:ln w="9525" cap="flat" cmpd="sng" algn="ctr">
            <a:solidFill>
              <a:srgbClr val="AF1932"/>
            </a:solidFill>
            <a:prstDash val="solid"/>
          </a:ln>
          <a:effectLst/>
        </p:spPr>
        <p:txBody>
          <a:bodyPr lIns="33231" tIns="33231" rIns="33231" bIns="33231"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853578" y="2048640"/>
            <a:ext cx="3600782" cy="434821"/>
          </a:xfrm>
          <a:prstGeom prst="rect">
            <a:avLst/>
          </a:prstGeom>
          <a:noFill/>
          <a:ln>
            <a:noFill/>
          </a:ln>
        </p:spPr>
        <p:txBody>
          <a:bodyPr wrap="square" lIns="132923"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58265" lvl="2" indent="-158265">
              <a:spcAft>
                <a:spcPts val="554"/>
              </a:spcAft>
              <a:buFont typeface="Arial" panose="020B0604020202020204" pitchFamily="34" charset="0"/>
              <a:buChar char="•"/>
              <a:tabLst>
                <a:tab pos="334116" algn="l"/>
              </a:tabLst>
              <a:defRPr/>
            </a:pPr>
            <a:r>
              <a:rPr lang="en-US" altLang="ja-JP" sz="1100" b="1">
                <a:solidFill>
                  <a:srgbClr val="000000"/>
                </a:solidFill>
                <a:latin typeface="+mn-ea"/>
              </a:rPr>
              <a:t>DX</a:t>
            </a:r>
            <a:r>
              <a:rPr lang="ja-JP" altLang="en-US" sz="1100" b="1">
                <a:solidFill>
                  <a:srgbClr val="000000"/>
                </a:solidFill>
                <a:ea typeface="Yu Gothic UI" panose="020B0500000000000000" pitchFamily="50" charset="-128"/>
              </a:rPr>
              <a:t>の成功事例を増やし、各部局における</a:t>
            </a:r>
            <a:r>
              <a:rPr lang="en-US" altLang="ja-JP" sz="1100" b="1">
                <a:solidFill>
                  <a:srgbClr val="000000"/>
                </a:solidFill>
                <a:latin typeface="+mn-ea"/>
              </a:rPr>
              <a:t>DX</a:t>
            </a:r>
            <a:r>
              <a:rPr lang="ja-JP" altLang="en-US" sz="1100" b="1">
                <a:solidFill>
                  <a:srgbClr val="000000"/>
                </a:solidFill>
                <a:ea typeface="Yu Gothic UI" panose="020B0500000000000000" pitchFamily="50" charset="-128"/>
              </a:rPr>
              <a:t>の取組を</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拡大させること。</a:t>
            </a:r>
          </a:p>
          <a:p>
            <a:pPr marL="158265" lvl="2" indent="-158265">
              <a:spcAft>
                <a:spcPts val="554"/>
              </a:spcAft>
              <a:buFont typeface="Arial" panose="020B0604020202020204" pitchFamily="34" charset="0"/>
              <a:buChar char="•"/>
              <a:tabLst>
                <a:tab pos="334116" algn="l"/>
              </a:tabLst>
              <a:defRPr/>
            </a:pPr>
            <a:r>
              <a:rPr lang="ja-JP" altLang="en-US" sz="1100" b="1">
                <a:solidFill>
                  <a:srgbClr val="000000"/>
                </a:solidFill>
                <a:ea typeface="Yu Gothic UI" panose="020B0500000000000000" pitchFamily="50" charset="-128"/>
              </a:rPr>
              <a:t>職員が</a:t>
            </a:r>
            <a:r>
              <a:rPr lang="en-US" altLang="ja-JP" sz="1100" b="1">
                <a:solidFill>
                  <a:srgbClr val="000000"/>
                </a:solidFill>
                <a:latin typeface="+mn-ea"/>
              </a:rPr>
              <a:t>DX</a:t>
            </a:r>
            <a:r>
              <a:rPr lang="ja-JP" altLang="en-US" sz="1100" b="1">
                <a:solidFill>
                  <a:srgbClr val="000000"/>
                </a:solidFill>
                <a:ea typeface="Yu Gothic UI" panose="020B0500000000000000" pitchFamily="50" charset="-128"/>
              </a:rPr>
              <a:t>推進に必要な知識や手法を向上させること。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0265"/>
            <a:ext cx="972000" cy="867218"/>
          </a:xfrm>
          <a:prstGeom prst="rect">
            <a:avLst/>
          </a:prstGeom>
          <a:solidFill>
            <a:srgbClr val="AF1932"/>
          </a:solidFill>
          <a:ln w="9525" cap="flat" cmpd="sng" algn="ctr">
            <a:solidFill>
              <a:srgbClr val="AF1932"/>
            </a:solidFill>
            <a:prstDash val="solid"/>
          </a:ln>
          <a:effectLst/>
        </p:spPr>
        <p:txBody>
          <a:bodyPr lIns="33231" tIns="33231" rIns="33231" bIns="33231"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52" name="正方形/長方形 51">
            <a:extLst>
              <a:ext uri="{FF2B5EF4-FFF2-40B4-BE49-F238E27FC236}">
                <a16:creationId xmlns:a16="http://schemas.microsoft.com/office/drawing/2014/main" id="{2EFA0D62-4279-BF42-B32B-B407D9823FCF}"/>
              </a:ext>
            </a:extLst>
          </p:cNvPr>
          <p:cNvSpPr/>
          <p:nvPr/>
        </p:nvSpPr>
        <p:spPr>
          <a:xfrm>
            <a:off x="916136" y="5466366"/>
            <a:ext cx="3632144" cy="967790"/>
          </a:xfrm>
          <a:prstGeom prst="rect">
            <a:avLst/>
          </a:prstGeom>
          <a:noFill/>
          <a:ln w="9525" cap="flat" cmpd="sng" algn="ctr">
            <a:noFill/>
            <a:prstDash val="solid"/>
          </a:ln>
          <a:effectLst/>
        </p:spPr>
        <p:txBody>
          <a:bodyPr lIns="27000" tIns="27000" rIns="27000" bIns="27000" rtlCol="0" anchor="t">
            <a:noAutofit/>
          </a:bodyPr>
          <a:lstStyle/>
          <a:p>
            <a:pPr marL="0" lvl="2">
              <a:spcAft>
                <a:spcPts val="450"/>
              </a:spcAft>
              <a:tabLst>
                <a:tab pos="271469" algn="l"/>
              </a:tabLst>
            </a:pPr>
            <a:endParaRPr lang="en-US" altLang="ja-JP" sz="1015">
              <a:solidFill>
                <a:srgbClr val="000000"/>
              </a:solidFill>
              <a:latin typeface="Yu Gothic UI" panose="020B0500000000000000" pitchFamily="50" charset="-128"/>
              <a:ea typeface="Yu Gothic UI" panose="020B0500000000000000" pitchFamily="50" charset="-128"/>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3538019"/>
            <a:ext cx="1355509" cy="184666"/>
            <a:chOff x="537935" y="7717137"/>
            <a:chExt cx="1468468" cy="200055"/>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65846" tIns="66462" rIns="66462" bIns="66462" rtlCol="0" anchor="ctr"/>
            <a:lstStyle/>
            <a:p>
              <a:pPr fontAlgn="base">
                <a:spcBef>
                  <a:spcPct val="0"/>
                </a:spcBef>
                <a:spcAft>
                  <a:spcPct val="0"/>
                </a:spcAft>
                <a:defRPr/>
              </a:pPr>
              <a:endParaRPr kumimoji="1" lang="ja-JP" altLang="en-US" sz="1477"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17137"/>
              <a:ext cx="1333698" cy="200055"/>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aphicFrame>
        <p:nvGraphicFramePr>
          <p:cNvPr id="68" name="表 16">
            <a:extLst>
              <a:ext uri="{FF2B5EF4-FFF2-40B4-BE49-F238E27FC236}">
                <a16:creationId xmlns:a16="http://schemas.microsoft.com/office/drawing/2014/main" id="{9DB68C29-91BF-08D0-9900-F5254F5033B5}"/>
              </a:ext>
            </a:extLst>
          </p:cNvPr>
          <p:cNvGraphicFramePr>
            <a:graphicFrameLocks noGrp="1"/>
          </p:cNvGraphicFramePr>
          <p:nvPr>
            <p:extLst>
              <p:ext uri="{D42A27DB-BD31-4B8C-83A1-F6EECF244321}">
                <p14:modId xmlns:p14="http://schemas.microsoft.com/office/powerpoint/2010/main" val="3256652738"/>
              </p:ext>
            </p:extLst>
          </p:nvPr>
        </p:nvGraphicFramePr>
        <p:xfrm>
          <a:off x="6056447" y="3378332"/>
          <a:ext cx="2969344" cy="548640"/>
        </p:xfrm>
        <a:graphic>
          <a:graphicData uri="http://schemas.openxmlformats.org/drawingml/2006/table">
            <a:tbl>
              <a:tblPr firstRow="1" bandRow="1">
                <a:tableStyleId>{5C22544A-7EE6-4342-B048-85BDC9FD1C3A}</a:tableStyleId>
              </a:tblPr>
              <a:tblGrid>
                <a:gridCol w="742336">
                  <a:extLst>
                    <a:ext uri="{9D8B030D-6E8A-4147-A177-3AD203B41FA5}">
                      <a16:colId xmlns:a16="http://schemas.microsoft.com/office/drawing/2014/main" val="1331424037"/>
                    </a:ext>
                  </a:extLst>
                </a:gridCol>
                <a:gridCol w="742336">
                  <a:extLst>
                    <a:ext uri="{9D8B030D-6E8A-4147-A177-3AD203B41FA5}">
                      <a16:colId xmlns:a16="http://schemas.microsoft.com/office/drawing/2014/main" val="455350541"/>
                    </a:ext>
                  </a:extLst>
                </a:gridCol>
                <a:gridCol w="742336">
                  <a:extLst>
                    <a:ext uri="{9D8B030D-6E8A-4147-A177-3AD203B41FA5}">
                      <a16:colId xmlns:a16="http://schemas.microsoft.com/office/drawing/2014/main" val="273502540"/>
                    </a:ext>
                  </a:extLst>
                </a:gridCol>
                <a:gridCol w="742336">
                  <a:extLst>
                    <a:ext uri="{9D8B030D-6E8A-4147-A177-3AD203B41FA5}">
                      <a16:colId xmlns:a16="http://schemas.microsoft.com/office/drawing/2014/main" val="367388705"/>
                    </a:ext>
                  </a:extLst>
                </a:gridCol>
              </a:tblGrid>
              <a:tr h="3217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195190">
                <a:tc>
                  <a:txBody>
                    <a:bodyPr/>
                    <a:lstStyle/>
                    <a:p>
                      <a:pPr algn="ctr"/>
                      <a:r>
                        <a:rPr kumimoji="1" lang="ja-JP" altLang="en-US" sz="900" b="0">
                          <a:latin typeface="Yu Gothic UI" panose="020B0500000000000000" pitchFamily="50" charset="-128"/>
                          <a:ea typeface="Yu Gothic UI" panose="020B0500000000000000" pitchFamily="50" charset="-128"/>
                        </a:rPr>
                        <a:t>２事業</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UI" panose="020B0500000000000000" pitchFamily="50" charset="-128"/>
                          <a:ea typeface="Yu Gothic UI" panose="020B0500000000000000" pitchFamily="50" charset="-128"/>
                        </a:rPr>
                        <a:t>４事業</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UI" panose="020B0500000000000000" pitchFamily="50" charset="-128"/>
                          <a:ea typeface="Yu Gothic UI" panose="020B0500000000000000" pitchFamily="50" charset="-128"/>
                        </a:rPr>
                        <a:t>６事業</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Yu Gothic UI" panose="020B0500000000000000" pitchFamily="50" charset="-128"/>
                          <a:ea typeface="Yu Gothic UI" panose="020B0500000000000000" pitchFamily="50" charset="-128"/>
                        </a:rPr>
                        <a:t>－</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4" name="四角形: 角を丸くする 3">
            <a:extLst>
              <a:ext uri="{FF2B5EF4-FFF2-40B4-BE49-F238E27FC236}">
                <a16:creationId xmlns:a16="http://schemas.microsoft.com/office/drawing/2014/main" id="{03FE98F8-AE2E-940E-EF12-1CB09070BD29}"/>
              </a:ext>
            </a:extLst>
          </p:cNvPr>
          <p:cNvSpPr/>
          <p:nvPr/>
        </p:nvSpPr>
        <p:spPr>
          <a:xfrm>
            <a:off x="446399" y="3861000"/>
            <a:ext cx="4212000" cy="8735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nchorCtr="0"/>
          <a:lstStyle/>
          <a:p>
            <a:pPr marL="158265" lvl="2" indent="-158265">
              <a:buFont typeface="Arial" panose="020B0604020202020204" pitchFamily="34" charset="0"/>
              <a:buChar char="•"/>
              <a:tabLst>
                <a:tab pos="334116" algn="l"/>
              </a:tabLst>
              <a:defRPr/>
            </a:pPr>
            <a:r>
              <a:rPr lang="en-US" altLang="ja-JP" sz="1100">
                <a:solidFill>
                  <a:schemeClr val="tx1"/>
                </a:solidFill>
                <a:ea typeface="Yu Gothic UI" panose="020B0500000000000000" pitchFamily="50" charset="-128"/>
              </a:rPr>
              <a:t>2023</a:t>
            </a:r>
            <a:r>
              <a:rPr lang="ja-JP" altLang="en-US" sz="1100">
                <a:solidFill>
                  <a:schemeClr val="tx1"/>
                </a:solidFill>
                <a:ea typeface="Yu Gothic UI" panose="020B0500000000000000" pitchFamily="50" charset="-128"/>
              </a:rPr>
              <a:t>年度は、下記の取組を実施し、</a:t>
            </a:r>
            <a:r>
              <a:rPr lang="en-US" altLang="ja-JP" sz="1100">
                <a:solidFill>
                  <a:srgbClr val="000000"/>
                </a:solidFill>
                <a:ea typeface="Yu Gothic UI" panose="020B0500000000000000" pitchFamily="50" charset="-128"/>
              </a:rPr>
              <a:t>2024</a:t>
            </a:r>
            <a:r>
              <a:rPr lang="ja-JP" altLang="en-US" sz="1100">
                <a:solidFill>
                  <a:srgbClr val="000000"/>
                </a:solidFill>
                <a:ea typeface="Yu Gothic UI" panose="020B0500000000000000" pitchFamily="50" charset="-128"/>
              </a:rPr>
              <a:t>年度に事業化予定</a:t>
            </a:r>
            <a:endParaRPr lang="en-US" altLang="ja-JP" sz="1100">
              <a:solidFill>
                <a:srgbClr val="000000"/>
              </a:solidFill>
              <a:ea typeface="Yu Gothic UI" panose="020B0500000000000000" pitchFamily="50" charset="-128"/>
            </a:endParaRPr>
          </a:p>
          <a:p>
            <a:pPr marL="0" lvl="2">
              <a:tabLst>
                <a:tab pos="334116" algn="l"/>
              </a:tabLst>
              <a:defRPr/>
            </a:pPr>
            <a:r>
              <a:rPr lang="ja-JP" altLang="en-US" sz="1100">
                <a:solidFill>
                  <a:srgbClr val="000000"/>
                </a:solidFill>
                <a:ea typeface="Yu Gothic UI" panose="020B0500000000000000" pitchFamily="50" charset="-128"/>
              </a:rPr>
              <a:t>　こども青少年局：クラウド環境を活用した保育施設等に関する</a:t>
            </a:r>
            <a:endParaRPr lang="en-US" altLang="ja-JP" sz="1100">
              <a:solidFill>
                <a:srgbClr val="000000"/>
              </a:solidFill>
              <a:ea typeface="Yu Gothic UI" panose="020B0500000000000000" pitchFamily="50" charset="-128"/>
            </a:endParaRPr>
          </a:p>
          <a:p>
            <a:pPr marL="0" lvl="2">
              <a:tabLst>
                <a:tab pos="334116" algn="l"/>
              </a:tabLst>
              <a:defRPr/>
            </a:pPr>
            <a:r>
              <a:rPr lang="en-US" altLang="ja-JP" sz="1100">
                <a:solidFill>
                  <a:srgbClr val="000000"/>
                </a:solidFill>
                <a:ea typeface="Yu Gothic UI" panose="020B0500000000000000" pitchFamily="50" charset="-128"/>
              </a:rPr>
              <a:t>                                </a:t>
            </a:r>
            <a:r>
              <a:rPr lang="ja-JP" altLang="en-US" sz="1100">
                <a:solidFill>
                  <a:srgbClr val="000000"/>
                </a:solidFill>
                <a:ea typeface="Yu Gothic UI" panose="020B0500000000000000" pitchFamily="50" charset="-128"/>
              </a:rPr>
              <a:t>業務効率化事業</a:t>
            </a:r>
            <a:endParaRPr lang="en-US" altLang="ja-JP" sz="1100">
              <a:solidFill>
                <a:srgbClr val="000000"/>
              </a:solidFill>
              <a:ea typeface="Yu Gothic UI" panose="020B0500000000000000" pitchFamily="50" charset="-128"/>
            </a:endParaRPr>
          </a:p>
          <a:p>
            <a:pPr marL="0" lvl="2">
              <a:tabLst>
                <a:tab pos="334116" algn="l"/>
              </a:tabLst>
              <a:defRPr/>
            </a:pPr>
            <a:r>
              <a:rPr lang="ja-JP" altLang="en-US" sz="1100">
                <a:solidFill>
                  <a:srgbClr val="000000"/>
                </a:solidFill>
                <a:ea typeface="Yu Gothic UI" panose="020B0500000000000000" pitchFamily="50" charset="-128"/>
              </a:rPr>
              <a:t>　建設局​：設計図書の情報提供業務効率化</a:t>
            </a:r>
          </a:p>
        </p:txBody>
      </p:sp>
      <p:sp>
        <p:nvSpPr>
          <p:cNvPr id="6" name="テキスト ボックス 5">
            <a:extLst>
              <a:ext uri="{FF2B5EF4-FFF2-40B4-BE49-F238E27FC236}">
                <a16:creationId xmlns:a16="http://schemas.microsoft.com/office/drawing/2014/main" id="{C28726A2-7AE8-951F-B385-4386805A464C}"/>
              </a:ext>
            </a:extLst>
          </p:cNvPr>
          <p:cNvSpPr txBox="1"/>
          <p:nvPr/>
        </p:nvSpPr>
        <p:spPr>
          <a:xfrm>
            <a:off x="446400" y="136800"/>
            <a:ext cx="4530687" cy="707886"/>
          </a:xfrm>
          <a:prstGeom prst="rect">
            <a:avLst/>
          </a:prstGeom>
          <a:noFill/>
        </p:spPr>
        <p:txBody>
          <a:bodyPr wrap="square" lIns="0">
            <a:spAutoFit/>
          </a:bodyPr>
          <a:lstStyle/>
          <a:p>
            <a:pPr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コンサルティング事業者を活用した全庁的な</a:t>
            </a:r>
            <a:r>
              <a:rPr kumimoji="1" lang="en-US" altLang="ja-JP" sz="2000" b="1" kern="0">
                <a:solidFill>
                  <a:srgbClr val="AF1932"/>
                </a:solidFill>
                <a:latin typeface="Yu Gothic UI" panose="020B0500000000000000" pitchFamily="50" charset="-128"/>
                <a:ea typeface="Yu Gothic UI" panose="020B0500000000000000" pitchFamily="50" charset="-128"/>
              </a:rPr>
              <a:t>DX</a:t>
            </a:r>
            <a:r>
              <a:rPr kumimoji="1" lang="ja-JP" altLang="en-US" sz="2000" b="1" kern="0">
                <a:solidFill>
                  <a:srgbClr val="AF1932"/>
                </a:solidFill>
                <a:latin typeface="Yu Gothic UI" panose="020B0500000000000000" pitchFamily="50" charset="-128"/>
                <a:ea typeface="Yu Gothic UI" panose="020B0500000000000000" pitchFamily="50" charset="-128"/>
              </a:rPr>
              <a:t>推進の仕組みづくり</a:t>
            </a:r>
          </a:p>
        </p:txBody>
      </p:sp>
      <p:sp>
        <p:nvSpPr>
          <p:cNvPr id="12" name="下カーブ矢印 44">
            <a:extLst>
              <a:ext uri="{FF2B5EF4-FFF2-40B4-BE49-F238E27FC236}">
                <a16:creationId xmlns:a16="http://schemas.microsoft.com/office/drawing/2014/main" id="{165B6AB5-620D-88C8-93CC-EB09BDCD9BAF}"/>
              </a:ext>
            </a:extLst>
          </p:cNvPr>
          <p:cNvSpPr/>
          <p:nvPr/>
        </p:nvSpPr>
        <p:spPr>
          <a:xfrm>
            <a:off x="1483890" y="5017318"/>
            <a:ext cx="1970474" cy="658650"/>
          </a:xfrm>
          <a:prstGeom prst="curvedDown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l"/>
            <a:endParaRPr kumimoji="1" lang="ja-JP" altLang="en-US" sz="1108">
              <a:solidFill>
                <a:schemeClr val="tx1"/>
              </a:solidFill>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226E95F3-82D1-65BB-4634-0AF7CEAD75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2989" y="4824894"/>
            <a:ext cx="1094416" cy="809868"/>
          </a:xfrm>
          <a:prstGeom prst="rect">
            <a:avLst/>
          </a:prstGeom>
        </p:spPr>
      </p:pic>
      <p:pic>
        <p:nvPicPr>
          <p:cNvPr id="19" name="図 18">
            <a:extLst>
              <a:ext uri="{FF2B5EF4-FFF2-40B4-BE49-F238E27FC236}">
                <a16:creationId xmlns:a16="http://schemas.microsoft.com/office/drawing/2014/main" id="{C0DBA1CE-EF55-E08C-7C54-A62A7E38AD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388" y="5430052"/>
            <a:ext cx="768708" cy="687994"/>
          </a:xfrm>
          <a:prstGeom prst="rect">
            <a:avLst/>
          </a:prstGeom>
        </p:spPr>
      </p:pic>
      <p:pic>
        <p:nvPicPr>
          <p:cNvPr id="21" name="図 20">
            <a:extLst>
              <a:ext uri="{FF2B5EF4-FFF2-40B4-BE49-F238E27FC236}">
                <a16:creationId xmlns:a16="http://schemas.microsoft.com/office/drawing/2014/main" id="{792BE6EE-54DB-9705-C278-D86683CFCE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9631" y="5577154"/>
            <a:ext cx="851030" cy="587033"/>
          </a:xfrm>
          <a:prstGeom prst="rect">
            <a:avLst/>
          </a:prstGeom>
        </p:spPr>
      </p:pic>
      <p:pic>
        <p:nvPicPr>
          <p:cNvPr id="26" name="図 25">
            <a:extLst>
              <a:ext uri="{FF2B5EF4-FFF2-40B4-BE49-F238E27FC236}">
                <a16:creationId xmlns:a16="http://schemas.microsoft.com/office/drawing/2014/main" id="{89C22919-1F15-93DF-71C5-889FF5E616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75762" y="5429249"/>
            <a:ext cx="810913" cy="592980"/>
          </a:xfrm>
          <a:prstGeom prst="rect">
            <a:avLst/>
          </a:prstGeom>
        </p:spPr>
      </p:pic>
      <p:sp>
        <p:nvSpPr>
          <p:cNvPr id="28" name="正方形/長方形 27">
            <a:extLst>
              <a:ext uri="{FF2B5EF4-FFF2-40B4-BE49-F238E27FC236}">
                <a16:creationId xmlns:a16="http://schemas.microsoft.com/office/drawing/2014/main" id="{2C3380F9-55AB-F09B-F85B-EC9281E56137}"/>
              </a:ext>
            </a:extLst>
          </p:cNvPr>
          <p:cNvSpPr/>
          <p:nvPr/>
        </p:nvSpPr>
        <p:spPr>
          <a:xfrm>
            <a:off x="1450983" y="6181507"/>
            <a:ext cx="2227711" cy="404726"/>
          </a:xfrm>
          <a:prstGeom prst="rect">
            <a:avLst/>
          </a:prstGeom>
        </p:spPr>
        <p:txBody>
          <a:bodyPr wrap="square">
            <a:spAutoFit/>
          </a:bodyPr>
          <a:lstStyle/>
          <a:p>
            <a:r>
              <a:rPr lang="en-US" altLang="ja-JP" sz="1015" b="1"/>
              <a:t>DX</a:t>
            </a:r>
            <a:r>
              <a:rPr lang="ja-JP" altLang="en-US" sz="1015" b="1"/>
              <a:t>の推進に必要な知識や手法を習得し、</a:t>
            </a:r>
            <a:r>
              <a:rPr lang="en-US" altLang="ja-JP" sz="1015" b="1"/>
              <a:t>DX</a:t>
            </a:r>
            <a:r>
              <a:rPr lang="ja-JP" altLang="en-US" sz="1015" b="1"/>
              <a:t>の取組を更に拡大</a:t>
            </a:r>
            <a:endParaRPr lang="en-US" altLang="ja-JP" sz="1015" b="1">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21559430-5658-63E7-9D75-8728EC9822CB}"/>
              </a:ext>
            </a:extLst>
          </p:cNvPr>
          <p:cNvSpPr txBox="1"/>
          <p:nvPr/>
        </p:nvSpPr>
        <p:spPr>
          <a:xfrm>
            <a:off x="5908531" y="3025269"/>
            <a:ext cx="3153798" cy="397742"/>
          </a:xfrm>
          <a:prstGeom prst="rect">
            <a:avLst/>
          </a:prstGeom>
          <a:noFill/>
          <a:ln>
            <a:noFill/>
          </a:ln>
        </p:spPr>
        <p:txBody>
          <a:bodyPr wrap="square" lIns="132923"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58265" lvl="2" indent="-158265">
              <a:spcAft>
                <a:spcPts val="554"/>
              </a:spcAft>
              <a:buFont typeface="Arial" panose="020B0604020202020204" pitchFamily="34" charset="0"/>
              <a:buChar char="•"/>
              <a:tabLst>
                <a:tab pos="334116" algn="l"/>
              </a:tabLst>
              <a:defRPr/>
            </a:pPr>
            <a:r>
              <a:rPr lang="ja-JP" altLang="en-US" sz="1100" b="1">
                <a:solidFill>
                  <a:srgbClr val="000000"/>
                </a:solidFill>
                <a:ea typeface="Yu Gothic UI" panose="020B0500000000000000" pitchFamily="50" charset="-128"/>
              </a:rPr>
              <a:t>実行計画の策定に至った事業数（累計）</a:t>
            </a:r>
          </a:p>
        </p:txBody>
      </p:sp>
      <p:sp>
        <p:nvSpPr>
          <p:cNvPr id="37" name="ホームベース 30">
            <a:extLst>
              <a:ext uri="{FF2B5EF4-FFF2-40B4-BE49-F238E27FC236}">
                <a16:creationId xmlns:a16="http://schemas.microsoft.com/office/drawing/2014/main" id="{4090CFFB-933E-F2F8-8561-60C464872BBD}"/>
              </a:ext>
            </a:extLst>
          </p:cNvPr>
          <p:cNvSpPr/>
          <p:nvPr/>
        </p:nvSpPr>
        <p:spPr>
          <a:xfrm>
            <a:off x="6056447" y="5254464"/>
            <a:ext cx="930576" cy="46191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23">
                <a:solidFill>
                  <a:srgbClr val="000000"/>
                </a:solidFill>
                <a:latin typeface="Yu Gothic UI" panose="020B0500000000000000" pitchFamily="50" charset="-128"/>
                <a:ea typeface="Yu Gothic UI" panose="020B0500000000000000" pitchFamily="50" charset="-128"/>
              </a:rPr>
              <a:t>取組</a:t>
            </a:r>
            <a:r>
              <a:rPr kumimoji="1" lang="ja-JP" altLang="en-US" sz="923">
                <a:solidFill>
                  <a:schemeClr val="tx1"/>
                </a:solidFill>
                <a:latin typeface="Yu Gothic UI" panose="020B0500000000000000" pitchFamily="50" charset="-128"/>
                <a:ea typeface="Yu Gothic UI" panose="020B0500000000000000" pitchFamily="50" charset="-128"/>
              </a:rPr>
              <a:t>実施</a:t>
            </a:r>
          </a:p>
        </p:txBody>
      </p:sp>
      <p:sp>
        <p:nvSpPr>
          <p:cNvPr id="38" name="ホームベース 30">
            <a:extLst>
              <a:ext uri="{FF2B5EF4-FFF2-40B4-BE49-F238E27FC236}">
                <a16:creationId xmlns:a16="http://schemas.microsoft.com/office/drawing/2014/main" id="{A44D0B69-6F33-B09F-6D20-2AB9FF1E64D7}"/>
              </a:ext>
            </a:extLst>
          </p:cNvPr>
          <p:cNvSpPr/>
          <p:nvPr/>
        </p:nvSpPr>
        <p:spPr>
          <a:xfrm>
            <a:off x="7051963" y="5246447"/>
            <a:ext cx="930576" cy="46191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23">
                <a:solidFill>
                  <a:srgbClr val="000000"/>
                </a:solidFill>
                <a:latin typeface="Yu Gothic UI" panose="020B0500000000000000" pitchFamily="50" charset="-128"/>
                <a:ea typeface="Yu Gothic UI" panose="020B0500000000000000" pitchFamily="50" charset="-128"/>
              </a:rPr>
              <a:t>取組</a:t>
            </a:r>
            <a:r>
              <a:rPr kumimoji="1" lang="ja-JP" altLang="en-US" sz="923">
                <a:solidFill>
                  <a:schemeClr val="tx1"/>
                </a:solidFill>
                <a:latin typeface="Yu Gothic UI" panose="020B0500000000000000" pitchFamily="50" charset="-128"/>
                <a:ea typeface="Yu Gothic UI" panose="020B0500000000000000" pitchFamily="50" charset="-128"/>
              </a:rPr>
              <a:t>実施</a:t>
            </a:r>
          </a:p>
        </p:txBody>
      </p:sp>
      <p:sp>
        <p:nvSpPr>
          <p:cNvPr id="11" name="四角形: 角を丸くする 10">
            <a:extLst>
              <a:ext uri="{FF2B5EF4-FFF2-40B4-BE49-F238E27FC236}">
                <a16:creationId xmlns:a16="http://schemas.microsoft.com/office/drawing/2014/main" id="{58120A5F-E46E-A12F-0893-1E9CBA69EA76}"/>
              </a:ext>
            </a:extLst>
          </p:cNvPr>
          <p:cNvSpPr/>
          <p:nvPr/>
        </p:nvSpPr>
        <p:spPr>
          <a:xfrm>
            <a:off x="446399" y="1270800"/>
            <a:ext cx="4212000" cy="19561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marL="158265" lvl="2" indent="-158265">
              <a:lnSpc>
                <a:spcPts val="1292"/>
              </a:lnSpc>
              <a:spcAft>
                <a:spcPts val="554"/>
              </a:spcAft>
              <a:buFont typeface="Arial" panose="020B0604020202020204" pitchFamily="34" charset="0"/>
              <a:buChar char="•"/>
              <a:tabLst>
                <a:tab pos="334116" algn="l"/>
              </a:tabLst>
              <a:defRPr/>
            </a:pPr>
            <a:r>
              <a:rPr lang="en-US" altLang="ja-JP" sz="1100">
                <a:solidFill>
                  <a:schemeClr val="tx1"/>
                </a:solidFill>
                <a:ea typeface="Yu Gothic UI" panose="020B0500000000000000" pitchFamily="50" charset="-128"/>
              </a:rPr>
              <a:t>DX</a:t>
            </a:r>
            <a:r>
              <a:rPr lang="ja-JP" altLang="en-US" sz="1100">
                <a:solidFill>
                  <a:schemeClr val="tx1"/>
                </a:solidFill>
                <a:ea typeface="Yu Gothic UI" panose="020B0500000000000000" pitchFamily="50" charset="-128"/>
              </a:rPr>
              <a:t>の推進にあたっては、現行ルールや手順をそのまま使うのではなく、市民や事業者のニーズに合わせて業務を見直し、より便利で効率的な方法を取り入れていく必要がある。</a:t>
            </a:r>
            <a:endParaRPr lang="en-US" altLang="ja-JP" sz="1100">
              <a:solidFill>
                <a:schemeClr val="tx1"/>
              </a:solidFill>
              <a:ea typeface="Yu Gothic UI" panose="020B0500000000000000" pitchFamily="50" charset="-128"/>
            </a:endParaRPr>
          </a:p>
          <a:p>
            <a:pPr marL="158265" lvl="2" indent="-158265">
              <a:lnSpc>
                <a:spcPts val="1292"/>
              </a:lnSpc>
              <a:spcAft>
                <a:spcPts val="554"/>
              </a:spcAft>
              <a:buFont typeface="Arial" panose="020B0604020202020204" pitchFamily="34" charset="0"/>
              <a:buChar char="•"/>
              <a:tabLst>
                <a:tab pos="334116" algn="l"/>
              </a:tabLst>
              <a:defRPr/>
            </a:pPr>
            <a:r>
              <a:rPr lang="ja-JP" altLang="en-US" sz="1100">
                <a:solidFill>
                  <a:schemeClr val="tx1"/>
                </a:solidFill>
                <a:ea typeface="Yu Gothic UI" panose="020B0500000000000000" pitchFamily="50" charset="-128"/>
              </a:rPr>
              <a:t>デジタル統括室が調達したコンサルティング事業者を活用し、</a:t>
            </a:r>
            <a:r>
              <a:rPr lang="ja-JP" altLang="en-US" sz="1100">
                <a:solidFill>
                  <a:schemeClr val="tx1"/>
                </a:solidFill>
                <a:latin typeface="Yu Gothic UI" panose="020B0500000000000000" pitchFamily="50" charset="-128"/>
                <a:ea typeface="Yu Gothic UI" panose="020B0500000000000000" pitchFamily="50" charset="-128"/>
              </a:rPr>
              <a:t>部局</a:t>
            </a:r>
            <a:r>
              <a:rPr lang="ja-JP" altLang="en-US" sz="1100">
                <a:solidFill>
                  <a:schemeClr val="tx1"/>
                </a:solidFill>
                <a:ea typeface="Yu Gothic UI" panose="020B0500000000000000" pitchFamily="50" charset="-128"/>
              </a:rPr>
              <a:t>横断的な展開が見込まれる業務や、パイロット的に取り組むべき業務などについて、デジタル統括室及び事業所管部局が、業務の見直しや</a:t>
            </a:r>
            <a:r>
              <a:rPr lang="en-US" altLang="ja-JP" sz="1100">
                <a:solidFill>
                  <a:schemeClr val="tx1"/>
                </a:solidFill>
                <a:ea typeface="Yu Gothic UI" panose="020B0500000000000000" pitchFamily="50" charset="-128"/>
              </a:rPr>
              <a:t>DX</a:t>
            </a:r>
            <a:r>
              <a:rPr lang="ja-JP" altLang="en-US" sz="1100">
                <a:solidFill>
                  <a:schemeClr val="tx1"/>
                </a:solidFill>
                <a:ea typeface="Yu Gothic UI" panose="020B0500000000000000" pitchFamily="50" charset="-128"/>
              </a:rPr>
              <a:t>を職員が自発的に進めるためのノウハウを習得しながら、全庁的に</a:t>
            </a:r>
            <a:r>
              <a:rPr lang="en-US" altLang="ja-JP" sz="1100">
                <a:solidFill>
                  <a:schemeClr val="tx1"/>
                </a:solidFill>
                <a:ea typeface="Yu Gothic UI" panose="020B0500000000000000" pitchFamily="50" charset="-128"/>
              </a:rPr>
              <a:t>DX</a:t>
            </a:r>
            <a:r>
              <a:rPr lang="ja-JP" altLang="en-US" sz="1100">
                <a:solidFill>
                  <a:schemeClr val="tx1"/>
                </a:solidFill>
                <a:ea typeface="Yu Gothic UI" panose="020B0500000000000000" pitchFamily="50" charset="-128"/>
              </a:rPr>
              <a:t>の取組を推進できる仕組みを構築する。</a:t>
            </a:r>
          </a:p>
          <a:p>
            <a:pPr marL="158265" lvl="2" indent="-158265">
              <a:lnSpc>
                <a:spcPts val="1292"/>
              </a:lnSpc>
              <a:spcAft>
                <a:spcPts val="554"/>
              </a:spcAft>
              <a:buFont typeface="Arial" panose="020B0604020202020204" pitchFamily="34" charset="0"/>
              <a:buChar char="•"/>
              <a:tabLst>
                <a:tab pos="334116" algn="l"/>
              </a:tabLst>
              <a:defRPr/>
            </a:pPr>
            <a:r>
              <a:rPr lang="en-US" altLang="ja-JP" sz="1100">
                <a:solidFill>
                  <a:schemeClr val="tx1"/>
                </a:solidFill>
                <a:ea typeface="Yu Gothic UI" panose="020B0500000000000000" pitchFamily="50" charset="-128"/>
              </a:rPr>
              <a:t>2024</a:t>
            </a:r>
            <a:r>
              <a:rPr lang="ja-JP" altLang="en-US" sz="1100">
                <a:solidFill>
                  <a:schemeClr val="tx1"/>
                </a:solidFill>
                <a:ea typeface="Yu Gothic UI" panose="020B0500000000000000" pitchFamily="50" charset="-128"/>
              </a:rPr>
              <a:t>年度は、下記の業務について取組を推進</a:t>
            </a:r>
            <a:endParaRPr lang="en-US" altLang="ja-JP" sz="1100">
              <a:solidFill>
                <a:schemeClr val="tx1"/>
              </a:solidFill>
              <a:ea typeface="Yu Gothic UI" panose="020B0500000000000000" pitchFamily="50" charset="-128"/>
            </a:endParaRPr>
          </a:p>
          <a:p>
            <a:pPr marL="0" lvl="2">
              <a:lnSpc>
                <a:spcPts val="900"/>
              </a:lnSpc>
              <a:spcAft>
                <a:spcPts val="554"/>
              </a:spcAft>
              <a:tabLst>
                <a:tab pos="334116" algn="l"/>
              </a:tabLst>
              <a:defRPr/>
            </a:pPr>
            <a:r>
              <a:rPr lang="ja-JP" altLang="en-US" sz="1100">
                <a:solidFill>
                  <a:schemeClr val="tx1"/>
                </a:solidFill>
                <a:ea typeface="Yu Gothic UI" panose="020B0500000000000000" pitchFamily="50" charset="-128"/>
              </a:rPr>
              <a:t>　契約管財局：</a:t>
            </a:r>
            <a:r>
              <a:rPr lang="zh-TW" altLang="en-US" sz="1100">
                <a:solidFill>
                  <a:schemeClr val="tx1"/>
                </a:solidFill>
                <a:ea typeface="Yu Gothic UI" panose="020B0500000000000000" pitchFamily="50" charset="-128"/>
              </a:rPr>
              <a:t>用地取得業務最適化事業</a:t>
            </a:r>
            <a:endParaRPr lang="en-US" altLang="ja-JP" sz="1100">
              <a:solidFill>
                <a:schemeClr val="tx1"/>
              </a:solidFill>
              <a:ea typeface="Yu Gothic UI" panose="020B0500000000000000" pitchFamily="50" charset="-128"/>
            </a:endParaRPr>
          </a:p>
          <a:p>
            <a:pPr marL="0" lvl="2">
              <a:lnSpc>
                <a:spcPts val="900"/>
              </a:lnSpc>
              <a:spcAft>
                <a:spcPts val="554"/>
              </a:spcAft>
              <a:tabLst>
                <a:tab pos="334116" algn="l"/>
              </a:tabLst>
              <a:defRPr/>
            </a:pPr>
            <a:r>
              <a:rPr lang="ja-JP" altLang="en-US" sz="1100">
                <a:solidFill>
                  <a:schemeClr val="tx1"/>
                </a:solidFill>
                <a:ea typeface="Yu Gothic UI" panose="020B0500000000000000" pitchFamily="50" charset="-128"/>
              </a:rPr>
              <a:t>　消防局：図面を用いた現地検査業務の高度化事業</a:t>
            </a:r>
            <a:endParaRPr lang="en-US" altLang="ja-JP" sz="1100">
              <a:solidFill>
                <a:srgbClr val="FF0000"/>
              </a:solidFill>
              <a:highlight>
                <a:srgbClr val="FFFF00"/>
              </a:highlight>
              <a:ea typeface="Yu Gothic UI" panose="020B0500000000000000" pitchFamily="50" charset="-128"/>
            </a:endParaRPr>
          </a:p>
        </p:txBody>
      </p:sp>
      <p:sp>
        <p:nvSpPr>
          <p:cNvPr id="2" name="正方形/長方形 15">
            <a:extLst>
              <a:ext uri="{FF2B5EF4-FFF2-40B4-BE49-F238E27FC236}">
                <a16:creationId xmlns:a16="http://schemas.microsoft.com/office/drawing/2014/main" id="{DE2EC81A-EDFE-EDEC-58E6-1618587CBBB1}"/>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DX</a:t>
            </a:r>
            <a:r>
              <a:rPr kumimoji="1" lang="ja-JP" altLang="en-US" sz="1100" b="1" kern="0">
                <a:solidFill>
                  <a:srgbClr val="FFFFFF"/>
                </a:solidFill>
                <a:latin typeface="Yu Gothic UI" panose="020B0500000000000000" pitchFamily="50" charset="-128"/>
                <a:ea typeface="Yu Gothic UI" panose="020B0500000000000000" pitchFamily="50" charset="-128"/>
              </a:rPr>
              <a:t>を推進する仕組みづくり</a:t>
            </a:r>
          </a:p>
        </p:txBody>
      </p:sp>
      <p:sp>
        <p:nvSpPr>
          <p:cNvPr id="5" name="スライド番号プレースホルダー 2">
            <a:extLst>
              <a:ext uri="{FF2B5EF4-FFF2-40B4-BE49-F238E27FC236}">
                <a16:creationId xmlns:a16="http://schemas.microsoft.com/office/drawing/2014/main" id="{5C646B28-F7A6-9760-ED3F-A3AB73D1B714}"/>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t>95</a:t>
            </a:fld>
            <a:endParaRPr kumimoji="1" lang="en-GB"/>
          </a:p>
        </p:txBody>
      </p:sp>
      <p:grpSp>
        <p:nvGrpSpPr>
          <p:cNvPr id="3" name="グループ化 2">
            <a:extLst>
              <a:ext uri="{FF2B5EF4-FFF2-40B4-BE49-F238E27FC236}">
                <a16:creationId xmlns:a16="http://schemas.microsoft.com/office/drawing/2014/main" id="{6D55699B-9DA5-EEB1-EDBE-4CDD674BC4DE}"/>
              </a:ext>
            </a:extLst>
          </p:cNvPr>
          <p:cNvGrpSpPr/>
          <p:nvPr/>
        </p:nvGrpSpPr>
        <p:grpSpPr>
          <a:xfrm>
            <a:off x="446400" y="892800"/>
            <a:ext cx="1179936" cy="243520"/>
            <a:chOff x="528309" y="3016181"/>
            <a:chExt cx="1179936" cy="243520"/>
          </a:xfrm>
        </p:grpSpPr>
        <p:sp>
          <p:nvSpPr>
            <p:cNvPr id="7" name="正方形/長方形 6">
              <a:extLst>
                <a:ext uri="{FF2B5EF4-FFF2-40B4-BE49-F238E27FC236}">
                  <a16:creationId xmlns:a16="http://schemas.microsoft.com/office/drawing/2014/main" id="{1FD5F4AB-2424-43CC-5AE3-0F97B139220A}"/>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3" name="テキスト ボックス 12">
              <a:extLst>
                <a:ext uri="{FF2B5EF4-FFF2-40B4-BE49-F238E27FC236}">
                  <a16:creationId xmlns:a16="http://schemas.microsoft.com/office/drawing/2014/main" id="{FA02BAC4-CA73-23BA-97F7-5EAF8AB3CAEB}"/>
                </a:ext>
              </a:extLst>
            </p:cNvPr>
            <p:cNvSpPr txBox="1"/>
            <p:nvPr/>
          </p:nvSpPr>
          <p:spPr>
            <a:xfrm>
              <a:off x="672705" y="3045609"/>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lang="en-US" altLang="ja-JP" sz="1200" b="1" kern="0">
                <a:latin typeface="Yu Gothic UI" panose="020B0500000000000000" pitchFamily="50" charset="-128"/>
                <a:ea typeface="Yu Gothic UI" panose="020B0500000000000000" pitchFamily="50" charset="-128"/>
              </a:endParaRPr>
            </a:p>
          </p:txBody>
        </p:sp>
      </p:grpSp>
      <p:grpSp>
        <p:nvGrpSpPr>
          <p:cNvPr id="20" name="グループ化 19">
            <a:extLst>
              <a:ext uri="{FF2B5EF4-FFF2-40B4-BE49-F238E27FC236}">
                <a16:creationId xmlns:a16="http://schemas.microsoft.com/office/drawing/2014/main" id="{A4EEA76C-D5A6-3BC5-DF5B-450E10FF32C2}"/>
              </a:ext>
            </a:extLst>
          </p:cNvPr>
          <p:cNvGrpSpPr/>
          <p:nvPr/>
        </p:nvGrpSpPr>
        <p:grpSpPr>
          <a:xfrm>
            <a:off x="4881839" y="891691"/>
            <a:ext cx="1662440" cy="243520"/>
            <a:chOff x="528309" y="3016181"/>
            <a:chExt cx="1662439" cy="243520"/>
          </a:xfrm>
        </p:grpSpPr>
        <p:sp>
          <p:nvSpPr>
            <p:cNvPr id="33" name="正方形/長方形 32">
              <a:extLst>
                <a:ext uri="{FF2B5EF4-FFF2-40B4-BE49-F238E27FC236}">
                  <a16:creationId xmlns:a16="http://schemas.microsoft.com/office/drawing/2014/main" id="{B1D22B18-DBA9-9639-A99E-66FAACD43CA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FFF27F09-EC8B-AA99-5381-B1E8A5795A31}"/>
                </a:ext>
              </a:extLst>
            </p:cNvPr>
            <p:cNvSpPr txBox="1"/>
            <p:nvPr/>
          </p:nvSpPr>
          <p:spPr>
            <a:xfrm>
              <a:off x="672705" y="3045609"/>
              <a:ext cx="1518043" cy="184666"/>
            </a:xfrm>
            <a:prstGeom prst="rect">
              <a:avLst/>
            </a:prstGeom>
            <a:noFill/>
          </p:spPr>
          <p:txBody>
            <a:bodyPr wrap="none" lIns="0" tIns="0" rIns="0" bIns="0" rtlCol="0" anchor="ctr" anchorCtr="0">
              <a:spAutoFit/>
            </a:bodyPr>
            <a:lstStyle/>
            <a:p>
              <a:pPr fontAlgn="base">
                <a:spcBef>
                  <a:spcPct val="0"/>
                </a:spcBef>
                <a:spcAft>
                  <a:spcPct val="0"/>
                </a:spcAft>
                <a:defRPr/>
              </a:pPr>
              <a:r>
                <a:rPr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lang="en-US" altLang="ja-JP" sz="1200" b="1" kern="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939330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96</a:t>
            </a:fld>
            <a:endParaRPr kumimoji="1" lang="en-GB"/>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549426"/>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78442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78442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78442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092189"/>
            <a:ext cx="972000" cy="784811"/>
          </a:xfrm>
          <a:prstGeom prst="rect">
            <a:avLst/>
          </a:prstGeom>
          <a:solidFill>
            <a:srgbClr val="AF1932"/>
          </a:solidFill>
        </p:spPr>
        <p:txBody>
          <a:bodyPr wrap="square" lIns="0" tIns="0" rIns="0" bIns="0" rtlCol="0" anchor="ctr" anchorCtr="0">
            <a:noAutofit/>
          </a:bodyPr>
          <a:lstStyle/>
          <a:p>
            <a:pPr defTabSz="228600">
              <a:defRPr/>
            </a:pPr>
            <a:r>
              <a:rPr kumimoji="1" lang="ja-JP" altLang="en-US" sz="1050" b="1">
                <a:solidFill>
                  <a:schemeClr val="bg1"/>
                </a:solidFill>
                <a:latin typeface="Yu Gothic UI" panose="020B0500000000000000" pitchFamily="50" charset="-128"/>
                <a:ea typeface="Yu Gothic UI" panose="020B0500000000000000" pitchFamily="50" charset="-128"/>
              </a:rPr>
              <a:t>次回採用に向けた検討</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19999" y="5092249"/>
            <a:ext cx="3096125" cy="78475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毎年度、これまで採用した外部専門人材の適正配置、</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効果検証、採用要件の検討を行う</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8750"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外部専門人材からノウハウを吸収し、自律的に</a:t>
            </a:r>
            <a:r>
              <a:rPr lang="en-US" altLang="ja-JP" sz="1100" b="1">
                <a:solidFill>
                  <a:srgbClr val="000000"/>
                </a:solidFill>
                <a:latin typeface="+mn-ea"/>
              </a:rPr>
              <a:t>DX</a:t>
            </a:r>
            <a:r>
              <a:rPr lang="ja-JP" altLang="en-US" sz="1100" b="1">
                <a:solidFill>
                  <a:srgbClr val="000000"/>
                </a:solidFill>
                <a:ea typeface="Yu Gothic UI" panose="020B0500000000000000" pitchFamily="50" charset="-128"/>
              </a:rPr>
              <a:t>に</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取り組めていること。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47681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外部専門人材の支援を受けた各部局において、</a:t>
            </a:r>
            <a:r>
              <a:rPr lang="en-US" altLang="ja-JP" sz="1100" b="1">
                <a:solidFill>
                  <a:srgbClr val="000000"/>
                </a:solidFill>
                <a:latin typeface="+mn-ea"/>
              </a:rPr>
              <a:t>DX</a:t>
            </a:r>
            <a:r>
              <a:rPr lang="ja-JP" altLang="en-US" sz="1100" b="1">
                <a:solidFill>
                  <a:srgbClr val="000000"/>
                </a:solidFill>
                <a:ea typeface="Yu Gothic UI" panose="020B0500000000000000" pitchFamily="50" charset="-128"/>
              </a:rPr>
              <a:t>の</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取組が拡大されること。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3094230"/>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850059"/>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ea typeface="Yu Gothic UI" panose="020B0500000000000000" pitchFamily="50" charset="-128"/>
              </a:rPr>
              <a:t>外部専門人材が参画した取組数（累計）</a:t>
            </a:r>
          </a:p>
        </p:txBody>
      </p:sp>
      <p:graphicFrame>
        <p:nvGraphicFramePr>
          <p:cNvPr id="68" name="表 16">
            <a:extLst>
              <a:ext uri="{FF2B5EF4-FFF2-40B4-BE49-F238E27FC236}">
                <a16:creationId xmlns:a16="http://schemas.microsoft.com/office/drawing/2014/main" id="{9DB68C29-91BF-08D0-9900-F5254F5033B5}"/>
              </a:ext>
            </a:extLst>
          </p:cNvPr>
          <p:cNvGraphicFramePr>
            <a:graphicFrameLocks noGrp="1"/>
          </p:cNvGraphicFramePr>
          <p:nvPr>
            <p:extLst>
              <p:ext uri="{D42A27DB-BD31-4B8C-83A1-F6EECF244321}">
                <p14:modId xmlns:p14="http://schemas.microsoft.com/office/powerpoint/2010/main" val="3458500504"/>
              </p:ext>
            </p:extLst>
          </p:nvPr>
        </p:nvGraphicFramePr>
        <p:xfrm>
          <a:off x="6193913" y="3276115"/>
          <a:ext cx="3216788" cy="697232"/>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285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bg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bg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bg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bg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bg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bg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bg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bg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bg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210503">
                <a:tc>
                  <a:txBody>
                    <a:bodyPr/>
                    <a:lstStyle/>
                    <a:p>
                      <a:pPr algn="ctr"/>
                      <a:r>
                        <a:rPr kumimoji="1" lang="en-US" altLang="ja-JP" sz="900" b="0">
                          <a:solidFill>
                            <a:schemeClr val="tx1"/>
                          </a:solidFill>
                          <a:latin typeface="Yu Gothic UI" panose="020B0500000000000000" pitchFamily="50" charset="-128"/>
                          <a:ea typeface="Yu Gothic UI" panose="020B0500000000000000" pitchFamily="50" charset="-128"/>
                        </a:rPr>
                        <a:t>12</a:t>
                      </a:r>
                      <a:r>
                        <a:rPr kumimoji="1" lang="ja-JP" altLang="en-US" sz="900" b="0">
                          <a:solidFill>
                            <a:schemeClr val="tx1"/>
                          </a:solidFill>
                          <a:latin typeface="Yu Gothic UI" panose="020B0500000000000000" pitchFamily="50" charset="-128"/>
                          <a:ea typeface="Yu Gothic UI" panose="020B0500000000000000" pitchFamily="50" charset="-128"/>
                        </a:rPr>
                        <a:t>取組</a:t>
                      </a:r>
                      <a:br>
                        <a:rPr kumimoji="1" lang="en-US" altLang="ja-JP" sz="900" b="0">
                          <a:solidFill>
                            <a:schemeClr val="tx1"/>
                          </a:solidFill>
                          <a:highlight>
                            <a:srgbClr val="FFFF00"/>
                          </a:highlight>
                          <a:latin typeface="Yu Gothic UI" panose="020B0500000000000000" pitchFamily="50" charset="-128"/>
                          <a:ea typeface="Yu Gothic UI" panose="020B0500000000000000" pitchFamily="50" charset="-128"/>
                        </a:rPr>
                      </a:br>
                      <a:r>
                        <a:rPr kumimoji="1" lang="ja-JP" altLang="en-US" sz="900" b="0">
                          <a:solidFill>
                            <a:schemeClr val="tx1"/>
                          </a:solidFill>
                          <a:latin typeface="Yu Gothic UI" panose="020B0500000000000000" pitchFamily="50" charset="-128"/>
                          <a:ea typeface="Yu Gothic UI" panose="020B0500000000000000" pitchFamily="50" charset="-128"/>
                        </a:rPr>
                        <a:t>（６取組）</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Yu Gothic UI" panose="020B0500000000000000" pitchFamily="50" charset="-128"/>
                          <a:ea typeface="Yu Gothic UI" panose="020B0500000000000000" pitchFamily="50" charset="-128"/>
                        </a:rPr>
                        <a:t>24</a:t>
                      </a:r>
                      <a:r>
                        <a:rPr kumimoji="1" lang="ja-JP" altLang="en-US" sz="900" b="0">
                          <a:solidFill>
                            <a:schemeClr val="tx1"/>
                          </a:solidFill>
                          <a:latin typeface="Yu Gothic UI" panose="020B0500000000000000" pitchFamily="50" charset="-128"/>
                          <a:ea typeface="Yu Gothic UI" panose="020B0500000000000000" pitchFamily="50" charset="-128"/>
                        </a:rPr>
                        <a:t>取組</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Yu Gothic UI" panose="020B0500000000000000" pitchFamily="50" charset="-128"/>
                          <a:ea typeface="Yu Gothic UI" panose="020B0500000000000000" pitchFamily="50" charset="-128"/>
                        </a:rPr>
                        <a:t>36</a:t>
                      </a:r>
                      <a:r>
                        <a:rPr kumimoji="1" lang="ja-JP" altLang="en-US" sz="900" b="0">
                          <a:solidFill>
                            <a:schemeClr val="tx1"/>
                          </a:solidFill>
                          <a:latin typeface="Yu Gothic UI" panose="020B0500000000000000" pitchFamily="50" charset="-128"/>
                          <a:ea typeface="Yu Gothic UI" panose="020B0500000000000000" pitchFamily="50" charset="-128"/>
                        </a:rPr>
                        <a:t>取組</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Yu Gothic UI" panose="020B0500000000000000" pitchFamily="50" charset="-128"/>
                          <a:ea typeface="Yu Gothic UI" panose="020B0500000000000000" pitchFamily="50" charset="-128"/>
                        </a:rPr>
                        <a:t>48</a:t>
                      </a:r>
                      <a:r>
                        <a:rPr kumimoji="1" lang="ja-JP" altLang="en-US" sz="900" b="0" dirty="0">
                          <a:solidFill>
                            <a:schemeClr val="tx1"/>
                          </a:solidFill>
                          <a:latin typeface="Yu Gothic UI" panose="020B0500000000000000" pitchFamily="50" charset="-128"/>
                          <a:ea typeface="Yu Gothic UI" panose="020B0500000000000000" pitchFamily="50" charset="-128"/>
                        </a:rPr>
                        <a:t>取組</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5" name="テキスト ボックス 4">
            <a:extLst>
              <a:ext uri="{FF2B5EF4-FFF2-40B4-BE49-F238E27FC236}">
                <a16:creationId xmlns:a16="http://schemas.microsoft.com/office/drawing/2014/main" id="{ACB0381E-C8F0-7CDD-C545-7C842356CA6F}"/>
              </a:ext>
            </a:extLst>
          </p:cNvPr>
          <p:cNvSpPr txBox="1"/>
          <p:nvPr/>
        </p:nvSpPr>
        <p:spPr>
          <a:xfrm>
            <a:off x="8493152" y="3811830"/>
            <a:ext cx="1055872"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spcAft>
                <a:spcPts val="600"/>
              </a:spcAft>
              <a:tabLst>
                <a:tab pos="361950" algn="l"/>
              </a:tabLst>
              <a:defRPr/>
            </a:pPr>
            <a:r>
              <a:rPr lang="ja-JP" altLang="en-US" sz="600">
                <a:solidFill>
                  <a:srgbClr val="000000"/>
                </a:solidFill>
                <a:ea typeface="Yu Gothic UI" panose="020B0500000000000000" pitchFamily="50" charset="-128"/>
              </a:rPr>
              <a:t>（）内は当初設定数値</a:t>
            </a:r>
          </a:p>
        </p:txBody>
      </p:sp>
      <p:grpSp>
        <p:nvGrpSpPr>
          <p:cNvPr id="6" name="グループ化 5">
            <a:extLst>
              <a:ext uri="{FF2B5EF4-FFF2-40B4-BE49-F238E27FC236}">
                <a16:creationId xmlns:a16="http://schemas.microsoft.com/office/drawing/2014/main" id="{CB068049-4736-B2AD-532E-332408BD4DF3}"/>
              </a:ext>
            </a:extLst>
          </p:cNvPr>
          <p:cNvGrpSpPr/>
          <p:nvPr/>
        </p:nvGrpSpPr>
        <p:grpSpPr>
          <a:xfrm>
            <a:off x="573659" y="4112923"/>
            <a:ext cx="3842857" cy="2340077"/>
            <a:chOff x="1741472" y="3194128"/>
            <a:chExt cx="4168913" cy="2358809"/>
          </a:xfrm>
        </p:grpSpPr>
        <p:grpSp>
          <p:nvGrpSpPr>
            <p:cNvPr id="12" name="グループ化 11">
              <a:extLst>
                <a:ext uri="{FF2B5EF4-FFF2-40B4-BE49-F238E27FC236}">
                  <a16:creationId xmlns:a16="http://schemas.microsoft.com/office/drawing/2014/main" id="{24413E28-A9CB-5109-B83B-4E2072C944AE}"/>
                </a:ext>
              </a:extLst>
            </p:cNvPr>
            <p:cNvGrpSpPr/>
            <p:nvPr/>
          </p:nvGrpSpPr>
          <p:grpSpPr>
            <a:xfrm>
              <a:off x="1741472" y="3194128"/>
              <a:ext cx="4168913" cy="2358809"/>
              <a:chOff x="1741471" y="3430774"/>
              <a:chExt cx="4168913" cy="2358809"/>
            </a:xfrm>
          </p:grpSpPr>
          <p:sp>
            <p:nvSpPr>
              <p:cNvPr id="19" name="テキスト ボックス 18">
                <a:extLst>
                  <a:ext uri="{FF2B5EF4-FFF2-40B4-BE49-F238E27FC236}">
                    <a16:creationId xmlns:a16="http://schemas.microsoft.com/office/drawing/2014/main" id="{194B9B09-4315-EF19-0A38-1B5E870DA2D1}"/>
                  </a:ext>
                </a:extLst>
              </p:cNvPr>
              <p:cNvSpPr txBox="1"/>
              <p:nvPr/>
            </p:nvSpPr>
            <p:spPr>
              <a:xfrm>
                <a:off x="2259491" y="5358696"/>
                <a:ext cx="3650893" cy="430887"/>
              </a:xfrm>
              <a:prstGeom prst="rect">
                <a:avLst/>
              </a:prstGeom>
              <a:noFill/>
            </p:spPr>
            <p:txBody>
              <a:bodyPr wrap="square" rtlCol="0">
                <a:spAutoFit/>
              </a:bodyPr>
              <a:lstStyle/>
              <a:p>
                <a:r>
                  <a:rPr lang="ja-JP" altLang="en-US" sz="1100" b="1">
                    <a:solidFill>
                      <a:srgbClr val="000000"/>
                    </a:solidFill>
                    <a:ea typeface="Yu Gothic UI" panose="020B0500000000000000" pitchFamily="50" charset="-128"/>
                  </a:rPr>
                  <a:t>各部局における</a:t>
                </a:r>
                <a:r>
                  <a:rPr lang="en-US" altLang="ja-JP" sz="1100" b="1">
                    <a:solidFill>
                      <a:srgbClr val="000000"/>
                    </a:solidFill>
                    <a:ea typeface="Yu Gothic UI" panose="020B0500000000000000" pitchFamily="50" charset="-128"/>
                  </a:rPr>
                  <a:t>DX</a:t>
                </a:r>
                <a:r>
                  <a:rPr lang="ja-JP" altLang="en-US" sz="1100" b="1">
                    <a:solidFill>
                      <a:srgbClr val="000000"/>
                    </a:solidFill>
                    <a:ea typeface="Yu Gothic UI" panose="020B0500000000000000" pitchFamily="50" charset="-128"/>
                  </a:rPr>
                  <a:t>の取組を支援し、</a:t>
                </a:r>
                <a:endParaRPr lang="en-US" altLang="ja-JP" sz="1100" b="1">
                  <a:solidFill>
                    <a:srgbClr val="000000"/>
                  </a:solidFill>
                  <a:ea typeface="Yu Gothic UI" panose="020B0500000000000000" pitchFamily="50" charset="-128"/>
                </a:endParaRPr>
              </a:p>
              <a:p>
                <a:r>
                  <a:rPr lang="en-US" altLang="ja-JP" sz="1100" b="1">
                    <a:solidFill>
                      <a:srgbClr val="000000"/>
                    </a:solidFill>
                    <a:ea typeface="Yu Gothic UI" panose="020B0500000000000000" pitchFamily="50" charset="-128"/>
                  </a:rPr>
                  <a:t>DX</a:t>
                </a:r>
                <a:r>
                  <a:rPr lang="ja-JP" altLang="en-US" sz="1100" b="1">
                    <a:solidFill>
                      <a:srgbClr val="000000"/>
                    </a:solidFill>
                    <a:ea typeface="Yu Gothic UI" panose="020B0500000000000000" pitchFamily="50" charset="-128"/>
                  </a:rPr>
                  <a:t>の取組を全庁的に着実かつスピーディに推進</a:t>
                </a:r>
                <a:endParaRPr kumimoji="1" lang="ja-JP" altLang="en-US" sz="1100" b="1"/>
              </a:p>
            </p:txBody>
          </p:sp>
          <p:pic>
            <p:nvPicPr>
              <p:cNvPr id="21" name="図 20">
                <a:extLst>
                  <a:ext uri="{FF2B5EF4-FFF2-40B4-BE49-F238E27FC236}">
                    <a16:creationId xmlns:a16="http://schemas.microsoft.com/office/drawing/2014/main" id="{CB711C90-4695-CFB3-DD65-208095581044}"/>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41471" y="3430774"/>
                <a:ext cx="2085118" cy="2085118"/>
              </a:xfrm>
              <a:prstGeom prst="rect">
                <a:avLst/>
              </a:prstGeom>
            </p:spPr>
          </p:pic>
        </p:grpSp>
        <p:pic>
          <p:nvPicPr>
            <p:cNvPr id="18" name="図 17">
              <a:extLst>
                <a:ext uri="{FF2B5EF4-FFF2-40B4-BE49-F238E27FC236}">
                  <a16:creationId xmlns:a16="http://schemas.microsoft.com/office/drawing/2014/main" id="{3C033FFD-76E3-99E0-A30F-7A7517346BCF}"/>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02413" y="3194128"/>
              <a:ext cx="1983948" cy="1983948"/>
            </a:xfrm>
            <a:prstGeom prst="rect">
              <a:avLst/>
            </a:prstGeom>
          </p:spPr>
        </p:pic>
      </p:grpSp>
      <p:sp>
        <p:nvSpPr>
          <p:cNvPr id="26" name="テキスト ボックス 25">
            <a:extLst>
              <a:ext uri="{FF2B5EF4-FFF2-40B4-BE49-F238E27FC236}">
                <a16:creationId xmlns:a16="http://schemas.microsoft.com/office/drawing/2014/main" id="{18A10BAE-C0E7-A766-0C03-260EF857801F}"/>
              </a:ext>
            </a:extLst>
          </p:cNvPr>
          <p:cNvSpPr txBox="1"/>
          <p:nvPr/>
        </p:nvSpPr>
        <p:spPr>
          <a:xfrm>
            <a:off x="446400" y="136800"/>
            <a:ext cx="4921858" cy="400110"/>
          </a:xfrm>
          <a:prstGeom prst="rect">
            <a:avLst/>
          </a:prstGeom>
          <a:noFill/>
        </p:spPr>
        <p:txBody>
          <a:bodyPr wrap="square" lIns="0" anchor="ctr">
            <a:spAutoFit/>
          </a:bodyPr>
          <a:lstStyle/>
          <a:p>
            <a:pPr lvl="0" fontAlgn="t">
              <a:spcBef>
                <a:spcPct val="0"/>
              </a:spcBef>
              <a:spcAft>
                <a:spcPct val="0"/>
              </a:spcAft>
              <a:defRPr/>
            </a:pPr>
            <a:r>
              <a:rPr lang="ja-JP" altLang="en-US" sz="2000" b="1">
                <a:solidFill>
                  <a:srgbClr val="AF1932"/>
                </a:solidFill>
                <a:ea typeface="Yu Gothic UI" panose="020B0500000000000000" pitchFamily="50" charset="-128"/>
              </a:rPr>
              <a:t>外部専門人材を活用して取組を支援</a:t>
            </a:r>
          </a:p>
        </p:txBody>
      </p:sp>
      <p:sp>
        <p:nvSpPr>
          <p:cNvPr id="11" name="正方形/長方形 15">
            <a:extLst>
              <a:ext uri="{FF2B5EF4-FFF2-40B4-BE49-F238E27FC236}">
                <a16:creationId xmlns:a16="http://schemas.microsoft.com/office/drawing/2014/main" id="{CA7BAAA7-2611-4386-CDC4-0666B2FFAA55}"/>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DX</a:t>
            </a:r>
            <a:r>
              <a:rPr kumimoji="1" lang="ja-JP" altLang="en-US" sz="1100" b="1" kern="0">
                <a:solidFill>
                  <a:srgbClr val="FFFFFF"/>
                </a:solidFill>
                <a:latin typeface="Yu Gothic UI" panose="020B0500000000000000" pitchFamily="50" charset="-128"/>
                <a:ea typeface="Yu Gothic UI" panose="020B0500000000000000" pitchFamily="50" charset="-128"/>
              </a:rPr>
              <a:t>を推進する仕組みづくり</a:t>
            </a:r>
          </a:p>
        </p:txBody>
      </p:sp>
      <p:sp>
        <p:nvSpPr>
          <p:cNvPr id="13" name="正方形/長方形 12">
            <a:extLst>
              <a:ext uri="{FF2B5EF4-FFF2-40B4-BE49-F238E27FC236}">
                <a16:creationId xmlns:a16="http://schemas.microsoft.com/office/drawing/2014/main" id="{C8EA7B8C-D174-3464-E146-6254B07006CD}"/>
              </a:ext>
            </a:extLst>
          </p:cNvPr>
          <p:cNvSpPr/>
          <p:nvPr/>
        </p:nvSpPr>
        <p:spPr>
          <a:xfrm>
            <a:off x="445010" y="1270800"/>
            <a:ext cx="4212000" cy="1790769"/>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r>
              <a:rPr lang="en-US" altLang="ja-JP" sz="1100">
                <a:latin typeface="Yu Gothic UI" panose="020B0500000000000000" pitchFamily="50" charset="-128"/>
                <a:ea typeface="Yu Gothic UI" panose="020B0500000000000000" pitchFamily="50" charset="-128"/>
              </a:rPr>
              <a:t>DX</a:t>
            </a:r>
            <a:r>
              <a:rPr lang="ja-JP" altLang="en-US" sz="1100">
                <a:latin typeface="Yu Gothic UI" panose="020B0500000000000000" pitchFamily="50" charset="-128"/>
                <a:ea typeface="Yu Gothic UI" panose="020B0500000000000000" pitchFamily="50" charset="-128"/>
              </a:rPr>
              <a:t>を</a:t>
            </a:r>
            <a:r>
              <a:rPr kumimoji="1" lang="ja-JP" altLang="en-US" sz="1100">
                <a:solidFill>
                  <a:schemeClr val="tx1"/>
                </a:solidFill>
                <a:latin typeface="+mn-ea"/>
              </a:rPr>
              <a:t>推進していくには、データやデジタル技術を活用し、利用者中心の</a:t>
            </a:r>
            <a:br>
              <a:rPr kumimoji="1" lang="en-US" altLang="ja-JP" sz="1100">
                <a:solidFill>
                  <a:schemeClr val="tx1"/>
                </a:solidFill>
                <a:latin typeface="+mn-ea"/>
              </a:rPr>
            </a:br>
            <a:r>
              <a:rPr kumimoji="1" lang="ja-JP" altLang="en-US" sz="1100">
                <a:solidFill>
                  <a:schemeClr val="tx1"/>
                </a:solidFill>
                <a:latin typeface="+mn-ea"/>
              </a:rPr>
              <a:t>サービス変革を進められるサービスデザイン思考を持った人材が必要不可欠である</a:t>
            </a:r>
            <a:r>
              <a:rPr lang="ja-JP" altLang="en-US" sz="1100">
                <a:latin typeface="Yu Gothic UI" panose="020B0500000000000000" pitchFamily="50" charset="-128"/>
                <a:ea typeface="Yu Gothic UI" panose="020B0500000000000000" pitchFamily="50" charset="-128"/>
              </a:rPr>
              <a:t>。</a:t>
            </a:r>
            <a:endParaRPr lang="en-US" altLang="ja-JP" sz="1100">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よって、</a:t>
            </a:r>
            <a:r>
              <a:rPr kumimoji="1" lang="en-US" altLang="ja-JP" sz="1100">
                <a:solidFill>
                  <a:schemeClr val="tx1"/>
                </a:solidFill>
                <a:latin typeface="+mn-ea"/>
              </a:rPr>
              <a:t> DX</a:t>
            </a:r>
            <a:r>
              <a:rPr kumimoji="1" lang="ja-JP" altLang="en-US" sz="1100">
                <a:solidFill>
                  <a:schemeClr val="tx1"/>
                </a:solidFill>
                <a:latin typeface="+mn-ea"/>
              </a:rPr>
              <a:t>を積極的に推進又はけん引できる人材として外部専門人材を採用する。</a:t>
            </a:r>
            <a:br>
              <a:rPr kumimoji="1" lang="en-US" altLang="ja-JP" sz="1100">
                <a:solidFill>
                  <a:schemeClr val="tx1"/>
                </a:solidFill>
                <a:latin typeface="+mn-ea"/>
              </a:rPr>
            </a:br>
            <a:r>
              <a:rPr kumimoji="1" lang="ja-JP" altLang="en-US" sz="900">
                <a:solidFill>
                  <a:schemeClr val="tx1"/>
                </a:solidFill>
                <a:latin typeface="+mn-ea"/>
              </a:rPr>
              <a:t>外部専門人材：デジタル技術を活用した業務改革の実務経験等を有する即戦力と</a:t>
            </a:r>
            <a:br>
              <a:rPr kumimoji="1" lang="en-US" altLang="ja-JP" sz="900">
                <a:solidFill>
                  <a:schemeClr val="tx1"/>
                </a:solidFill>
                <a:latin typeface="+mn-ea"/>
              </a:rPr>
            </a:br>
            <a:r>
              <a:rPr kumimoji="1" lang="ja-JP" altLang="en-US" sz="900">
                <a:solidFill>
                  <a:schemeClr val="tx1"/>
                </a:solidFill>
                <a:latin typeface="+mn-ea"/>
              </a:rPr>
              <a:t>　　　　　　　なる人材</a:t>
            </a:r>
            <a:endParaRPr kumimoji="1" lang="en-US" altLang="ja-JP" sz="900">
              <a:solidFill>
                <a:schemeClr val="tx1"/>
              </a:solidFill>
              <a:latin typeface="+mn-ea"/>
            </a:endParaRPr>
          </a:p>
          <a:p>
            <a:pPr marL="171450" lvl="2" indent="-171450">
              <a:spcAft>
                <a:spcPts val="600"/>
              </a:spcAft>
              <a:buFont typeface="Arial" panose="020B0604020202020204" pitchFamily="34" charset="0"/>
              <a:buChar char="•"/>
              <a:tabLst>
                <a:tab pos="361950" algn="l"/>
              </a:tabLst>
              <a:defRPr/>
            </a:pPr>
            <a:r>
              <a:rPr kumimoji="1" lang="ja-JP" altLang="en-US" sz="1100">
                <a:solidFill>
                  <a:schemeClr val="tx1"/>
                </a:solidFill>
                <a:latin typeface="+mn-ea"/>
              </a:rPr>
              <a:t>当該人材が各部局における</a:t>
            </a:r>
            <a:r>
              <a:rPr kumimoji="1" lang="en-US" altLang="ja-JP" sz="1100">
                <a:solidFill>
                  <a:schemeClr val="tx1"/>
                </a:solidFill>
                <a:latin typeface="+mn-ea"/>
              </a:rPr>
              <a:t>DX</a:t>
            </a:r>
            <a:r>
              <a:rPr kumimoji="1" lang="ja-JP" altLang="en-US" sz="1100">
                <a:solidFill>
                  <a:schemeClr val="tx1"/>
                </a:solidFill>
                <a:latin typeface="+mn-ea"/>
              </a:rPr>
              <a:t>の取組に積極的に関与・参画することに</a:t>
            </a:r>
            <a:br>
              <a:rPr kumimoji="1" lang="en-US" altLang="ja-JP" sz="1100">
                <a:solidFill>
                  <a:schemeClr val="tx1"/>
                </a:solidFill>
                <a:latin typeface="+mn-ea"/>
              </a:rPr>
            </a:br>
            <a:r>
              <a:rPr kumimoji="1" lang="ja-JP" altLang="en-US" sz="1100">
                <a:solidFill>
                  <a:schemeClr val="tx1"/>
                </a:solidFill>
                <a:latin typeface="+mn-ea"/>
              </a:rPr>
              <a:t>より、</a:t>
            </a:r>
            <a:r>
              <a:rPr kumimoji="1" lang="en-US" altLang="ja-JP" sz="1100">
                <a:solidFill>
                  <a:schemeClr val="tx1"/>
                </a:solidFill>
                <a:latin typeface="+mn-ea"/>
              </a:rPr>
              <a:t>DX</a:t>
            </a:r>
            <a:r>
              <a:rPr kumimoji="1" lang="ja-JP" altLang="en-US" sz="1100">
                <a:solidFill>
                  <a:schemeClr val="tx1"/>
                </a:solidFill>
                <a:latin typeface="+mn-ea"/>
              </a:rPr>
              <a:t>の取組が全庁的に着実かつスピーディに推進するよう支援していく。</a:t>
            </a:r>
            <a:endParaRPr lang="en-US" altLang="ja-JP" sz="1100">
              <a:solidFill>
                <a:srgbClr val="000000"/>
              </a:solidFill>
              <a:latin typeface="Yu Gothic UI" panose="020B0500000000000000" pitchFamily="50" charset="-128"/>
              <a:ea typeface="Yu Gothic UI" panose="020B0500000000000000" pitchFamily="50" charset="-128"/>
            </a:endParaRPr>
          </a:p>
        </p:txBody>
      </p:sp>
      <p:sp>
        <p:nvSpPr>
          <p:cNvPr id="28" name="正方形/長方形 27">
            <a:extLst>
              <a:ext uri="{FF2B5EF4-FFF2-40B4-BE49-F238E27FC236}">
                <a16:creationId xmlns:a16="http://schemas.microsoft.com/office/drawing/2014/main" id="{F466EA6E-AC3C-A503-EC53-692160AD2C99}"/>
              </a:ext>
            </a:extLst>
          </p:cNvPr>
          <p:cNvSpPr/>
          <p:nvPr/>
        </p:nvSpPr>
        <p:spPr>
          <a:xfrm>
            <a:off x="446400" y="3363095"/>
            <a:ext cx="4212000" cy="1145905"/>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1" lang="en-US" altLang="ja-JP" sz="1100">
                <a:solidFill>
                  <a:schemeClr val="tx1"/>
                </a:solidFill>
                <a:latin typeface="+mn-ea"/>
              </a:rPr>
              <a:t>2022</a:t>
            </a:r>
            <a:r>
              <a:rPr kumimoji="1" lang="ja-JP" altLang="en-US" sz="1100">
                <a:solidFill>
                  <a:schemeClr val="tx1"/>
                </a:solidFill>
                <a:latin typeface="+mn-ea"/>
              </a:rPr>
              <a:t>年度中に民間人材サービスを活用した採用業務を進め、</a:t>
            </a:r>
            <a:r>
              <a:rPr kumimoji="1" lang="en-US" altLang="ja-JP" sz="1100">
                <a:solidFill>
                  <a:schemeClr val="tx1"/>
                </a:solidFill>
                <a:latin typeface="+mn-ea"/>
              </a:rPr>
              <a:t>2023</a:t>
            </a:r>
            <a:r>
              <a:rPr kumimoji="1" lang="ja-JP" altLang="en-US" sz="1100">
                <a:solidFill>
                  <a:schemeClr val="tx1"/>
                </a:solidFill>
                <a:latin typeface="+mn-ea"/>
              </a:rPr>
              <a:t>年</a:t>
            </a:r>
            <a:r>
              <a:rPr kumimoji="1" lang="en-US" altLang="ja-JP" sz="1100">
                <a:solidFill>
                  <a:schemeClr val="tx1"/>
                </a:solidFill>
                <a:latin typeface="+mn-ea"/>
              </a:rPr>
              <a:t>4</a:t>
            </a:r>
            <a:r>
              <a:rPr kumimoji="1" lang="ja-JP" altLang="en-US" sz="1100">
                <a:solidFill>
                  <a:schemeClr val="tx1"/>
                </a:solidFill>
                <a:latin typeface="+mn-ea"/>
              </a:rPr>
              <a:t>月にデジタル統括室に２名配置</a:t>
            </a:r>
            <a:endParaRPr kumimoji="1" lang="en-US" altLang="ja-JP" sz="1100">
              <a:solidFill>
                <a:schemeClr val="tx1"/>
              </a:solidFill>
              <a:latin typeface="+mn-ea"/>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1" lang="ja-JP" altLang="en-US" sz="1100">
                <a:solidFill>
                  <a:schemeClr val="tx1"/>
                </a:solidFill>
                <a:latin typeface="+mn-ea"/>
              </a:rPr>
              <a:t>採用した２名は、現在</a:t>
            </a:r>
            <a:r>
              <a:rPr kumimoji="1" lang="en-US" altLang="ja-JP" sz="1100">
                <a:solidFill>
                  <a:schemeClr val="tx1"/>
                </a:solidFill>
                <a:latin typeface="+mn-ea"/>
              </a:rPr>
              <a:t>12</a:t>
            </a:r>
            <a:r>
              <a:rPr kumimoji="1" lang="ja-JP" altLang="en-US" sz="1100">
                <a:solidFill>
                  <a:schemeClr val="tx1"/>
                </a:solidFill>
                <a:latin typeface="+mn-ea"/>
              </a:rPr>
              <a:t>の</a:t>
            </a:r>
            <a:r>
              <a:rPr kumimoji="1" lang="en-US" altLang="ja-JP" sz="1100">
                <a:solidFill>
                  <a:schemeClr val="tx1"/>
                </a:solidFill>
                <a:latin typeface="+mn-ea"/>
              </a:rPr>
              <a:t>DX</a:t>
            </a:r>
            <a:r>
              <a:rPr kumimoji="1" lang="ja-JP" altLang="en-US" sz="1100">
                <a:solidFill>
                  <a:schemeClr val="tx1"/>
                </a:solidFill>
                <a:latin typeface="+mn-ea"/>
              </a:rPr>
              <a:t>取組に参画</a:t>
            </a:r>
            <a:endParaRPr kumimoji="1" lang="en-US" altLang="ja-JP" sz="1100">
              <a:solidFill>
                <a:schemeClr val="tx1"/>
              </a:solidFill>
              <a:latin typeface="+mn-ea"/>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1" lang="ja-JP" altLang="en-US" sz="1100">
                <a:solidFill>
                  <a:schemeClr val="tx1"/>
                </a:solidFill>
                <a:latin typeface="+mn-ea"/>
              </a:rPr>
              <a:t>引き続き、</a:t>
            </a:r>
            <a:r>
              <a:rPr kumimoji="1" lang="en-US" altLang="ja-JP" sz="1100">
                <a:solidFill>
                  <a:schemeClr val="tx1"/>
                </a:solidFill>
                <a:latin typeface="+mn-ea"/>
              </a:rPr>
              <a:t>DX</a:t>
            </a:r>
            <a:r>
              <a:rPr kumimoji="1" lang="ja-JP" altLang="en-US" sz="1100">
                <a:solidFill>
                  <a:schemeClr val="tx1"/>
                </a:solidFill>
                <a:latin typeface="+mn-ea"/>
              </a:rPr>
              <a:t>の取組が全庁的に着実かつスピーディに推進するよう外部専門人材の採用手続きを実施</a:t>
            </a:r>
            <a:endParaRPr lang="en-US" altLang="ja-JP" sz="110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25628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97</a:t>
            </a:fld>
            <a:endParaRPr kumimoji="1" lang="en-GB"/>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220890"/>
            <a:ext cx="4921858" cy="400110"/>
          </a:xfrm>
          <a:prstGeom prst="rect">
            <a:avLst/>
          </a:prstGeom>
          <a:noFill/>
        </p:spPr>
        <p:txBody>
          <a:bodyPr wrap="square" lIns="0">
            <a:spAutoFit/>
          </a:bodyPr>
          <a:lstStyle/>
          <a:p>
            <a:pPr fontAlgn="base">
              <a:spcBef>
                <a:spcPct val="0"/>
              </a:spcBef>
              <a:spcAft>
                <a:spcPct val="0"/>
              </a:spcAft>
              <a:defRPr/>
            </a:pPr>
            <a:r>
              <a:rPr kumimoji="1" lang="en-US" altLang="ja-JP" sz="2000" b="1" kern="0">
                <a:solidFill>
                  <a:srgbClr val="AF1932"/>
                </a:solidFill>
                <a:latin typeface="Yu Gothic UI" panose="020B0500000000000000" pitchFamily="50" charset="-128"/>
                <a:ea typeface="Yu Gothic UI" panose="020B0500000000000000" pitchFamily="50" charset="-128"/>
              </a:rPr>
              <a:t>DX</a:t>
            </a:r>
            <a:r>
              <a:rPr kumimoji="1" lang="ja-JP" altLang="en-US" sz="2000" b="1" kern="0">
                <a:solidFill>
                  <a:srgbClr val="AF1932"/>
                </a:solidFill>
                <a:latin typeface="Yu Gothic UI" panose="020B0500000000000000" pitchFamily="50" charset="-128"/>
                <a:ea typeface="Yu Gothic UI" panose="020B0500000000000000" pitchFamily="50" charset="-128"/>
              </a:rPr>
              <a:t>を推進するための人材を育成</a:t>
            </a:r>
          </a:p>
        </p:txBody>
      </p:sp>
      <p:sp>
        <p:nvSpPr>
          <p:cNvPr id="51" name="楕円 50">
            <a:extLst>
              <a:ext uri="{FF2B5EF4-FFF2-40B4-BE49-F238E27FC236}">
                <a16:creationId xmlns:a16="http://schemas.microsoft.com/office/drawing/2014/main" id="{5E1AA636-9704-4A1D-8270-0E8426BED5BF}"/>
              </a:ext>
            </a:extLst>
          </p:cNvPr>
          <p:cNvSpPr/>
          <p:nvPr/>
        </p:nvSpPr>
        <p:spPr>
          <a:xfrm>
            <a:off x="1652588" y="1657778"/>
            <a:ext cx="1579562" cy="1579562"/>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53" name="正方形/長方形 52">
            <a:extLst>
              <a:ext uri="{FF2B5EF4-FFF2-40B4-BE49-F238E27FC236}">
                <a16:creationId xmlns:a16="http://schemas.microsoft.com/office/drawing/2014/main" id="{1C4936B4-C9ED-43A3-AA92-1EA3A47E6AED}"/>
              </a:ext>
            </a:extLst>
          </p:cNvPr>
          <p:cNvSpPr/>
          <p:nvPr/>
        </p:nvSpPr>
        <p:spPr>
          <a:xfrm>
            <a:off x="821930" y="3726002"/>
            <a:ext cx="3892168"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lvl="2">
              <a:defRPr/>
            </a:pPr>
            <a:r>
              <a:rPr kumimoji="1" lang="en-US" altLang="ja-JP" b="1">
                <a:solidFill>
                  <a:srgbClr val="AF1932"/>
                </a:solidFill>
                <a:latin typeface="Avenir Next LT Pro Demi"/>
                <a:ea typeface="Yu Gothic UI" panose="020B0500000000000000" pitchFamily="50" charset="-128"/>
              </a:rPr>
              <a:t>DX</a:t>
            </a:r>
            <a:r>
              <a:rPr lang="ja-JP" altLang="en-US" b="1" kern="100">
                <a:solidFill>
                  <a:srgbClr val="AF1932"/>
                </a:solidFill>
                <a:latin typeface="游明朝" panose="02020400000000000000" pitchFamily="18" charset="-128"/>
                <a:ea typeface="Yu Gothic UI" panose="020B0500000000000000" pitchFamily="50" charset="-128"/>
                <a:cs typeface="Times New Roman" panose="02020603050405020304" pitchFamily="18" charset="0"/>
              </a:rPr>
              <a:t>推進の最も重要な基盤となる「人」を育てる</a:t>
            </a:r>
          </a:p>
        </p:txBody>
      </p:sp>
      <p:sp>
        <p:nvSpPr>
          <p:cNvPr id="55" name="正方形/長方形 54">
            <a:extLst>
              <a:ext uri="{FF2B5EF4-FFF2-40B4-BE49-F238E27FC236}">
                <a16:creationId xmlns:a16="http://schemas.microsoft.com/office/drawing/2014/main" id="{CB852785-D09D-4849-A82D-BB81641DCE03}"/>
              </a:ext>
            </a:extLst>
          </p:cNvPr>
          <p:cNvSpPr/>
          <p:nvPr/>
        </p:nvSpPr>
        <p:spPr>
          <a:xfrm>
            <a:off x="686546" y="3726002"/>
            <a:ext cx="45719" cy="584775"/>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cxnSp>
        <p:nvCxnSpPr>
          <p:cNvPr id="56" name="直線コネクタ 55">
            <a:extLst>
              <a:ext uri="{FF2B5EF4-FFF2-40B4-BE49-F238E27FC236}">
                <a16:creationId xmlns:a16="http://schemas.microsoft.com/office/drawing/2014/main" id="{02876849-859B-4AD0-A48D-1873CFDA0A9B}"/>
              </a:ext>
            </a:extLst>
          </p:cNvPr>
          <p:cNvCxnSpPr>
            <a:cxnSpLocks/>
          </p:cNvCxnSpPr>
          <p:nvPr/>
        </p:nvCxnSpPr>
        <p:spPr>
          <a:xfrm>
            <a:off x="8510551" y="3747323"/>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268C4041-FED0-49C6-9D5F-9B065826B9E9}"/>
              </a:ext>
            </a:extLst>
          </p:cNvPr>
          <p:cNvSpPr/>
          <p:nvPr/>
        </p:nvSpPr>
        <p:spPr>
          <a:xfrm>
            <a:off x="8894314" y="3447500"/>
            <a:ext cx="406399" cy="599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P99</a:t>
            </a:r>
            <a:endParaRPr kumimoji="1" lang="ja-JP" altLang="en-US"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58" name="正方形/長方形 57">
            <a:extLst>
              <a:ext uri="{FF2B5EF4-FFF2-40B4-BE49-F238E27FC236}">
                <a16:creationId xmlns:a16="http://schemas.microsoft.com/office/drawing/2014/main" id="{62C8FD99-1871-483D-B591-E12FBD55A2B8}"/>
              </a:ext>
            </a:extLst>
          </p:cNvPr>
          <p:cNvSpPr/>
          <p:nvPr/>
        </p:nvSpPr>
        <p:spPr>
          <a:xfrm>
            <a:off x="8912245" y="4124977"/>
            <a:ext cx="406399" cy="7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P100</a:t>
            </a:r>
            <a:endParaRPr kumimoji="1" lang="ja-JP" altLang="en-US"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59" name="四角形: 角を丸くする 74">
            <a:extLst>
              <a:ext uri="{FF2B5EF4-FFF2-40B4-BE49-F238E27FC236}">
                <a16:creationId xmlns:a16="http://schemas.microsoft.com/office/drawing/2014/main" id="{DEF1692E-1D88-4B12-AA73-CDEE0713766B}"/>
              </a:ext>
            </a:extLst>
          </p:cNvPr>
          <p:cNvSpPr/>
          <p:nvPr/>
        </p:nvSpPr>
        <p:spPr>
          <a:xfrm>
            <a:off x="5072905" y="3452538"/>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60" name="正方形/長方形 59">
            <a:extLst>
              <a:ext uri="{FF2B5EF4-FFF2-40B4-BE49-F238E27FC236}">
                <a16:creationId xmlns:a16="http://schemas.microsoft.com/office/drawing/2014/main" id="{DFD03C05-6A4D-41DC-8DA8-01D718BB63A2}"/>
              </a:ext>
            </a:extLst>
          </p:cNvPr>
          <p:cNvSpPr/>
          <p:nvPr/>
        </p:nvSpPr>
        <p:spPr>
          <a:xfrm>
            <a:off x="5212642" y="3661662"/>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fontAlgn="base">
              <a:spcBef>
                <a:spcPct val="0"/>
              </a:spcBef>
              <a:spcAft>
                <a:spcPct val="0"/>
              </a:spcAft>
              <a:defRPr/>
            </a:pPr>
            <a:r>
              <a:rPr kumimoji="1" lang="ja-JP" altLang="en-US" sz="1400" b="1" kern="0">
                <a:solidFill>
                  <a:srgbClr val="AF1932"/>
                </a:solidFill>
                <a:latin typeface="Yu Gothic UI" panose="020B0500000000000000" pitchFamily="50" charset="-128"/>
                <a:ea typeface="Yu Gothic UI" panose="020B0500000000000000" pitchFamily="50" charset="-128"/>
              </a:rPr>
              <a:t>“</a:t>
            </a:r>
            <a:r>
              <a:rPr kumimoji="1" lang="en-US" altLang="ja-JP" sz="1400" b="1" kern="0">
                <a:solidFill>
                  <a:srgbClr val="AF1932"/>
                </a:solidFill>
                <a:latin typeface="Yu Gothic UI" panose="020B0500000000000000" pitchFamily="50" charset="-128"/>
                <a:ea typeface="Yu Gothic UI" panose="020B0500000000000000" pitchFamily="50" charset="-128"/>
              </a:rPr>
              <a:t>Re-Design</a:t>
            </a:r>
            <a:r>
              <a:rPr kumimoji="1" lang="ja-JP" altLang="en-US" sz="1400" b="1" kern="0">
                <a:solidFill>
                  <a:srgbClr val="AF1932"/>
                </a:solidFill>
                <a:latin typeface="Yu Gothic UI" panose="020B0500000000000000" pitchFamily="50" charset="-128"/>
                <a:ea typeface="Yu Gothic UI" panose="020B0500000000000000" pitchFamily="50" charset="-128"/>
              </a:rPr>
              <a:t>”を主体的に担う</a:t>
            </a:r>
            <a:br>
              <a:rPr kumimoji="1" lang="en-US" altLang="ja-JP" sz="1400" b="1" kern="0">
                <a:solidFill>
                  <a:srgbClr val="AF1932"/>
                </a:solidFill>
                <a:latin typeface="Yu Gothic UI" panose="020B0500000000000000" pitchFamily="50" charset="-128"/>
                <a:ea typeface="Yu Gothic UI" panose="020B0500000000000000" pitchFamily="50" charset="-128"/>
              </a:rPr>
            </a:br>
            <a:r>
              <a:rPr kumimoji="1" lang="ja-JP" altLang="en-US" sz="1400" b="1" kern="0">
                <a:solidFill>
                  <a:srgbClr val="AF1932"/>
                </a:solidFill>
                <a:latin typeface="Yu Gothic UI" panose="020B0500000000000000" pitchFamily="50" charset="-128"/>
                <a:ea typeface="Yu Gothic UI" panose="020B0500000000000000" pitchFamily="50" charset="-128"/>
              </a:rPr>
              <a:t>人材を育成する</a:t>
            </a:r>
            <a:endParaRPr lang="ja-JP" altLang="en-US" sz="1400" b="1">
              <a:solidFill>
                <a:srgbClr val="AF1932"/>
              </a:solidFill>
              <a:ea typeface="Yu Gothic UI" panose="020B0500000000000000" pitchFamily="50" charset="-128"/>
            </a:endParaRPr>
          </a:p>
        </p:txBody>
      </p:sp>
      <p:sp>
        <p:nvSpPr>
          <p:cNvPr id="61" name="四角形: 角を丸くする 76">
            <a:extLst>
              <a:ext uri="{FF2B5EF4-FFF2-40B4-BE49-F238E27FC236}">
                <a16:creationId xmlns:a16="http://schemas.microsoft.com/office/drawing/2014/main" id="{1FCF222F-AAED-4428-A645-28064470D06B}"/>
              </a:ext>
            </a:extLst>
          </p:cNvPr>
          <p:cNvSpPr/>
          <p:nvPr/>
        </p:nvSpPr>
        <p:spPr>
          <a:xfrm>
            <a:off x="5071393" y="2641415"/>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62" name="正方形/長方形 61">
            <a:extLst>
              <a:ext uri="{FF2B5EF4-FFF2-40B4-BE49-F238E27FC236}">
                <a16:creationId xmlns:a16="http://schemas.microsoft.com/office/drawing/2014/main" id="{36ADFCD2-1A54-460C-AEC4-2987C32B1FB7}"/>
              </a:ext>
            </a:extLst>
          </p:cNvPr>
          <p:cNvSpPr/>
          <p:nvPr/>
        </p:nvSpPr>
        <p:spPr>
          <a:xfrm>
            <a:off x="5217123" y="2862425"/>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DX</a:t>
            </a:r>
            <a:r>
              <a:rPr kumimoji="1" lang="ja-JP" altLang="en-US" sz="14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マインド・デジタルリテラシーを</a:t>
            </a:r>
            <a:endParaRPr kumimoji="1" lang="en-US" altLang="ja-JP" sz="14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身につけた人材を育成​する</a:t>
            </a:r>
          </a:p>
        </p:txBody>
      </p:sp>
      <p:cxnSp>
        <p:nvCxnSpPr>
          <p:cNvPr id="63" name="直線コネクタ 62">
            <a:extLst>
              <a:ext uri="{FF2B5EF4-FFF2-40B4-BE49-F238E27FC236}">
                <a16:creationId xmlns:a16="http://schemas.microsoft.com/office/drawing/2014/main" id="{E16A7268-C70F-4CD9-B50F-2FE03B004452}"/>
              </a:ext>
            </a:extLst>
          </p:cNvPr>
          <p:cNvCxnSpPr>
            <a:cxnSpLocks/>
          </p:cNvCxnSpPr>
          <p:nvPr/>
        </p:nvCxnSpPr>
        <p:spPr>
          <a:xfrm>
            <a:off x="8516314" y="4492906"/>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a:off x="3232150" y="2447925"/>
            <a:ext cx="1554942"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cxnSpLocks/>
          </p:cNvCxnSpPr>
          <p:nvPr/>
        </p:nvCxnSpPr>
        <p:spPr>
          <a:xfrm>
            <a:off x="4787092" y="2447925"/>
            <a:ext cx="0" cy="2049463"/>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4787092" y="2945135"/>
            <a:ext cx="270470"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787092" y="4497389"/>
            <a:ext cx="270470"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sp>
        <p:nvSpPr>
          <p:cNvPr id="23"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DX</a:t>
            </a:r>
            <a:r>
              <a:rPr kumimoji="1" lang="ja-JP" altLang="en-US" sz="1100" b="1" kern="0">
                <a:solidFill>
                  <a:srgbClr val="FFFFFF"/>
                </a:solidFill>
                <a:latin typeface="Yu Gothic UI" panose="020B0500000000000000" pitchFamily="50" charset="-128"/>
                <a:ea typeface="Yu Gothic UI" panose="020B0500000000000000" pitchFamily="50" charset="-128"/>
              </a:rPr>
              <a:t>を推進する仕組みづくり</a:t>
            </a:r>
          </a:p>
        </p:txBody>
      </p:sp>
      <p:cxnSp>
        <p:nvCxnSpPr>
          <p:cNvPr id="7" name="直線コネクタ 6">
            <a:extLst>
              <a:ext uri="{FF2B5EF4-FFF2-40B4-BE49-F238E27FC236}">
                <a16:creationId xmlns:a16="http://schemas.microsoft.com/office/drawing/2014/main" id="{0E2C74F7-03C4-A2C5-6922-7440031BEB4A}"/>
              </a:ext>
            </a:extLst>
          </p:cNvPr>
          <p:cNvCxnSpPr>
            <a:cxnSpLocks/>
          </p:cNvCxnSpPr>
          <p:nvPr/>
        </p:nvCxnSpPr>
        <p:spPr>
          <a:xfrm>
            <a:off x="8510550" y="2946233"/>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E5B8B62B-9748-C47E-7DA2-96915E2343FD}"/>
              </a:ext>
            </a:extLst>
          </p:cNvPr>
          <p:cNvSpPr/>
          <p:nvPr/>
        </p:nvSpPr>
        <p:spPr>
          <a:xfrm>
            <a:off x="8865462" y="2568586"/>
            <a:ext cx="406399" cy="7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P98</a:t>
            </a:r>
            <a:endParaRPr kumimoji="1" lang="ja-JP" altLang="en-US"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9" name="四角形: 角を丸くする 76">
            <a:extLst>
              <a:ext uri="{FF2B5EF4-FFF2-40B4-BE49-F238E27FC236}">
                <a16:creationId xmlns:a16="http://schemas.microsoft.com/office/drawing/2014/main" id="{8D965E0A-630B-A30B-3FB3-539AA9AEBBC7}"/>
              </a:ext>
            </a:extLst>
          </p:cNvPr>
          <p:cNvSpPr/>
          <p:nvPr/>
        </p:nvSpPr>
        <p:spPr>
          <a:xfrm>
            <a:off x="5077405" y="4204141"/>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cxnSp>
        <p:nvCxnSpPr>
          <p:cNvPr id="10" name="直線コネクタ 9">
            <a:extLst>
              <a:ext uri="{FF2B5EF4-FFF2-40B4-BE49-F238E27FC236}">
                <a16:creationId xmlns:a16="http://schemas.microsoft.com/office/drawing/2014/main" id="{BE34A9D0-A259-D7C1-E418-7207F22CC6F9}"/>
              </a:ext>
            </a:extLst>
          </p:cNvPr>
          <p:cNvCxnSpPr/>
          <p:nvPr/>
        </p:nvCxnSpPr>
        <p:spPr>
          <a:xfrm>
            <a:off x="4787092" y="3746205"/>
            <a:ext cx="270470"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B26A25E4-63A7-EFF0-8803-E87F17635D44}"/>
              </a:ext>
            </a:extLst>
          </p:cNvPr>
          <p:cNvSpPr/>
          <p:nvPr/>
        </p:nvSpPr>
        <p:spPr>
          <a:xfrm>
            <a:off x="5228195" y="4410655"/>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defRPr/>
            </a:pPr>
            <a:r>
              <a:rPr kumimoji="1" lang="ja-JP" altLang="en-US" sz="1400" b="1">
                <a:solidFill>
                  <a:srgbClr val="AF1932"/>
                </a:solidFill>
                <a:latin typeface="Avenir Next LT Pro Demi"/>
                <a:ea typeface="Yu Gothic UI" panose="020B0500000000000000" pitchFamily="50" charset="-128"/>
              </a:rPr>
              <a:t>技術分野の</a:t>
            </a:r>
            <a:r>
              <a:rPr kumimoji="1" lang="en-US" altLang="ja-JP" sz="1400" b="1">
                <a:solidFill>
                  <a:srgbClr val="AF1932"/>
                </a:solidFill>
                <a:latin typeface="Avenir Next LT Pro Demi"/>
                <a:ea typeface="Yu Gothic UI" panose="020B0500000000000000" pitchFamily="50" charset="-128"/>
              </a:rPr>
              <a:t>DX</a:t>
            </a:r>
            <a:r>
              <a:rPr kumimoji="1" lang="ja-JP" altLang="en-US" sz="1400" b="1">
                <a:solidFill>
                  <a:srgbClr val="AF1932"/>
                </a:solidFill>
                <a:latin typeface="Avenir Next LT Pro Demi"/>
                <a:ea typeface="Yu Gothic UI" panose="020B0500000000000000" pitchFamily="50" charset="-128"/>
              </a:rPr>
              <a:t>人材を育成する</a:t>
            </a:r>
            <a:endParaRPr kumimoji="1" lang="en-GB" altLang="ja-JP" sz="1400" b="1">
              <a:solidFill>
                <a:srgbClr val="AF1932"/>
              </a:solidFill>
              <a:latin typeface="Avenir Next LT Pro Demi"/>
              <a:ea typeface="Yu Gothic UI" panose="020B0500000000000000" pitchFamily="50" charset="-128"/>
            </a:endParaRPr>
          </a:p>
        </p:txBody>
      </p:sp>
      <p:grpSp>
        <p:nvGrpSpPr>
          <p:cNvPr id="5" name="グループ化 4">
            <a:extLst>
              <a:ext uri="{FF2B5EF4-FFF2-40B4-BE49-F238E27FC236}">
                <a16:creationId xmlns:a16="http://schemas.microsoft.com/office/drawing/2014/main" id="{520B7717-8883-77D8-D162-C3F07A4A1B39}"/>
              </a:ext>
            </a:extLst>
          </p:cNvPr>
          <p:cNvGrpSpPr/>
          <p:nvPr/>
        </p:nvGrpSpPr>
        <p:grpSpPr>
          <a:xfrm>
            <a:off x="1903376" y="1937918"/>
            <a:ext cx="1204713" cy="1019281"/>
            <a:chOff x="7871392" y="3494295"/>
            <a:chExt cx="1204713" cy="1019281"/>
          </a:xfrm>
        </p:grpSpPr>
        <p:sp>
          <p:nvSpPr>
            <p:cNvPr id="6" name="Freeform 98">
              <a:extLst>
                <a:ext uri="{FF2B5EF4-FFF2-40B4-BE49-F238E27FC236}">
                  <a16:creationId xmlns:a16="http://schemas.microsoft.com/office/drawing/2014/main" id="{0DDBEAE4-85FF-6D1D-B624-477A3C93E77D}"/>
                </a:ext>
              </a:extLst>
            </p:cNvPr>
            <p:cNvSpPr>
              <a:spLocks noEditPoints="1"/>
            </p:cNvSpPr>
            <p:nvPr/>
          </p:nvSpPr>
          <p:spPr bwMode="auto">
            <a:xfrm>
              <a:off x="8216411" y="3494295"/>
              <a:ext cx="307748" cy="657516"/>
            </a:xfrm>
            <a:custGeom>
              <a:avLst/>
              <a:gdLst>
                <a:gd name="T0" fmla="*/ 59 w 156"/>
                <a:gd name="T1" fmla="*/ 6 h 358"/>
                <a:gd name="T2" fmla="*/ 59 w 156"/>
                <a:gd name="T3" fmla="*/ 6 h 358"/>
                <a:gd name="T4" fmla="*/ 99 w 156"/>
                <a:gd name="T5" fmla="*/ 25 h 358"/>
                <a:gd name="T6" fmla="*/ 81 w 156"/>
                <a:gd name="T7" fmla="*/ 64 h 358"/>
                <a:gd name="T8" fmla="*/ 41 w 156"/>
                <a:gd name="T9" fmla="*/ 46 h 358"/>
                <a:gd name="T10" fmla="*/ 59 w 156"/>
                <a:gd name="T11" fmla="*/ 6 h 358"/>
                <a:gd name="T12" fmla="*/ 150 w 156"/>
                <a:gd name="T13" fmla="*/ 194 h 358"/>
                <a:gd name="T14" fmla="*/ 140 w 156"/>
                <a:gd name="T15" fmla="*/ 155 h 358"/>
                <a:gd name="T16" fmla="*/ 140 w 156"/>
                <a:gd name="T17" fmla="*/ 120 h 358"/>
                <a:gd name="T18" fmla="*/ 140 w 156"/>
                <a:gd name="T19" fmla="*/ 120 h 358"/>
                <a:gd name="T20" fmla="*/ 140 w 156"/>
                <a:gd name="T21" fmla="*/ 120 h 358"/>
                <a:gd name="T22" fmla="*/ 140 w 156"/>
                <a:gd name="T23" fmla="*/ 120 h 358"/>
                <a:gd name="T24" fmla="*/ 90 w 156"/>
                <a:gd name="T25" fmla="*/ 69 h 358"/>
                <a:gd name="T26" fmla="*/ 90 w 156"/>
                <a:gd name="T27" fmla="*/ 69 h 358"/>
                <a:gd name="T28" fmla="*/ 89 w 156"/>
                <a:gd name="T29" fmla="*/ 69 h 358"/>
                <a:gd name="T30" fmla="*/ 89 w 156"/>
                <a:gd name="T31" fmla="*/ 69 h 358"/>
                <a:gd name="T32" fmla="*/ 51 w 156"/>
                <a:gd name="T33" fmla="*/ 69 h 358"/>
                <a:gd name="T34" fmla="*/ 51 w 156"/>
                <a:gd name="T35" fmla="*/ 69 h 358"/>
                <a:gd name="T36" fmla="*/ 51 w 156"/>
                <a:gd name="T37" fmla="*/ 69 h 358"/>
                <a:gd name="T38" fmla="*/ 51 w 156"/>
                <a:gd name="T39" fmla="*/ 69 h 358"/>
                <a:gd name="T40" fmla="*/ 0 w 156"/>
                <a:gd name="T41" fmla="*/ 120 h 358"/>
                <a:gd name="T42" fmla="*/ 0 w 156"/>
                <a:gd name="T43" fmla="*/ 120 h 358"/>
                <a:gd name="T44" fmla="*/ 0 w 156"/>
                <a:gd name="T45" fmla="*/ 120 h 358"/>
                <a:gd name="T46" fmla="*/ 0 w 156"/>
                <a:gd name="T47" fmla="*/ 120 h 358"/>
                <a:gd name="T48" fmla="*/ 0 w 156"/>
                <a:gd name="T49" fmla="*/ 199 h 358"/>
                <a:gd name="T50" fmla="*/ 28 w 156"/>
                <a:gd name="T51" fmla="*/ 199 h 358"/>
                <a:gd name="T52" fmla="*/ 28 w 156"/>
                <a:gd name="T53" fmla="*/ 120 h 358"/>
                <a:gd name="T54" fmla="*/ 28 w 156"/>
                <a:gd name="T55" fmla="*/ 120 h 358"/>
                <a:gd name="T56" fmla="*/ 28 w 156"/>
                <a:gd name="T57" fmla="*/ 120 h 358"/>
                <a:gd name="T58" fmla="*/ 28 w 156"/>
                <a:gd name="T59" fmla="*/ 120 h 358"/>
                <a:gd name="T60" fmla="*/ 33 w 156"/>
                <a:gd name="T61" fmla="*/ 106 h 358"/>
                <a:gd name="T62" fmla="*/ 33 w 156"/>
                <a:gd name="T63" fmla="*/ 337 h 358"/>
                <a:gd name="T64" fmla="*/ 65 w 156"/>
                <a:gd name="T65" fmla="*/ 337 h 358"/>
                <a:gd name="T66" fmla="*/ 65 w 156"/>
                <a:gd name="T67" fmla="*/ 225 h 358"/>
                <a:gd name="T68" fmla="*/ 75 w 156"/>
                <a:gd name="T69" fmla="*/ 225 h 358"/>
                <a:gd name="T70" fmla="*/ 76 w 156"/>
                <a:gd name="T71" fmla="*/ 337 h 358"/>
                <a:gd name="T72" fmla="*/ 107 w 156"/>
                <a:gd name="T73" fmla="*/ 337 h 358"/>
                <a:gd name="T74" fmla="*/ 107 w 156"/>
                <a:gd name="T75" fmla="*/ 106 h 358"/>
                <a:gd name="T76" fmla="*/ 112 w 156"/>
                <a:gd name="T77" fmla="*/ 120 h 358"/>
                <a:gd name="T78" fmla="*/ 112 w 156"/>
                <a:gd name="T79" fmla="*/ 120 h 358"/>
                <a:gd name="T80" fmla="*/ 112 w 156"/>
                <a:gd name="T81" fmla="*/ 120 h 358"/>
                <a:gd name="T82" fmla="*/ 112 w 156"/>
                <a:gd name="T83" fmla="*/ 120 h 358"/>
                <a:gd name="T84" fmla="*/ 114 w 156"/>
                <a:gd name="T85" fmla="*/ 159 h 358"/>
                <a:gd name="T86" fmla="*/ 124 w 156"/>
                <a:gd name="T87" fmla="*/ 200 h 358"/>
                <a:gd name="T88" fmla="*/ 150 w 156"/>
                <a:gd name="T89" fmla="*/ 19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 h="358">
                  <a:moveTo>
                    <a:pt x="59" y="6"/>
                  </a:moveTo>
                  <a:cubicBezTo>
                    <a:pt x="59" y="6"/>
                    <a:pt x="59" y="6"/>
                    <a:pt x="59" y="6"/>
                  </a:cubicBezTo>
                  <a:cubicBezTo>
                    <a:pt x="75" y="0"/>
                    <a:pt x="93" y="9"/>
                    <a:pt x="99" y="25"/>
                  </a:cubicBezTo>
                  <a:cubicBezTo>
                    <a:pt x="105" y="40"/>
                    <a:pt x="97" y="58"/>
                    <a:pt x="81" y="64"/>
                  </a:cubicBezTo>
                  <a:cubicBezTo>
                    <a:pt x="65" y="70"/>
                    <a:pt x="47" y="62"/>
                    <a:pt x="41" y="46"/>
                  </a:cubicBezTo>
                  <a:cubicBezTo>
                    <a:pt x="35" y="30"/>
                    <a:pt x="44" y="12"/>
                    <a:pt x="59" y="6"/>
                  </a:cubicBezTo>
                  <a:close/>
                  <a:moveTo>
                    <a:pt x="150" y="194"/>
                  </a:moveTo>
                  <a:cubicBezTo>
                    <a:pt x="140" y="155"/>
                    <a:pt x="140" y="155"/>
                    <a:pt x="140" y="155"/>
                  </a:cubicBezTo>
                  <a:cubicBezTo>
                    <a:pt x="140" y="120"/>
                    <a:pt x="140" y="120"/>
                    <a:pt x="140" y="120"/>
                  </a:cubicBezTo>
                  <a:cubicBezTo>
                    <a:pt x="140" y="120"/>
                    <a:pt x="140" y="120"/>
                    <a:pt x="140" y="120"/>
                  </a:cubicBezTo>
                  <a:cubicBezTo>
                    <a:pt x="140" y="120"/>
                    <a:pt x="140" y="120"/>
                    <a:pt x="140" y="120"/>
                  </a:cubicBezTo>
                  <a:cubicBezTo>
                    <a:pt x="140" y="120"/>
                    <a:pt x="140" y="120"/>
                    <a:pt x="140" y="120"/>
                  </a:cubicBezTo>
                  <a:cubicBezTo>
                    <a:pt x="140" y="93"/>
                    <a:pt x="118" y="69"/>
                    <a:pt x="90" y="69"/>
                  </a:cubicBezTo>
                  <a:cubicBezTo>
                    <a:pt x="90" y="69"/>
                    <a:pt x="90" y="69"/>
                    <a:pt x="90" y="69"/>
                  </a:cubicBezTo>
                  <a:cubicBezTo>
                    <a:pt x="89" y="69"/>
                    <a:pt x="89" y="69"/>
                    <a:pt x="89" y="69"/>
                  </a:cubicBezTo>
                  <a:cubicBezTo>
                    <a:pt x="89" y="69"/>
                    <a:pt x="89" y="69"/>
                    <a:pt x="89" y="69"/>
                  </a:cubicBezTo>
                  <a:cubicBezTo>
                    <a:pt x="51" y="69"/>
                    <a:pt x="51" y="69"/>
                    <a:pt x="51" y="69"/>
                  </a:cubicBezTo>
                  <a:cubicBezTo>
                    <a:pt x="51" y="69"/>
                    <a:pt x="51" y="69"/>
                    <a:pt x="51" y="69"/>
                  </a:cubicBezTo>
                  <a:cubicBezTo>
                    <a:pt x="51" y="69"/>
                    <a:pt x="51" y="69"/>
                    <a:pt x="51" y="69"/>
                  </a:cubicBezTo>
                  <a:cubicBezTo>
                    <a:pt x="51" y="69"/>
                    <a:pt x="51" y="69"/>
                    <a:pt x="51" y="69"/>
                  </a:cubicBezTo>
                  <a:cubicBezTo>
                    <a:pt x="22" y="69"/>
                    <a:pt x="0" y="93"/>
                    <a:pt x="0" y="120"/>
                  </a:cubicBezTo>
                  <a:cubicBezTo>
                    <a:pt x="0" y="120"/>
                    <a:pt x="0" y="120"/>
                    <a:pt x="0" y="120"/>
                  </a:cubicBezTo>
                  <a:cubicBezTo>
                    <a:pt x="0" y="120"/>
                    <a:pt x="0" y="120"/>
                    <a:pt x="0" y="120"/>
                  </a:cubicBezTo>
                  <a:cubicBezTo>
                    <a:pt x="0" y="120"/>
                    <a:pt x="0" y="120"/>
                    <a:pt x="0" y="120"/>
                  </a:cubicBezTo>
                  <a:cubicBezTo>
                    <a:pt x="0" y="199"/>
                    <a:pt x="0" y="199"/>
                    <a:pt x="0" y="199"/>
                  </a:cubicBezTo>
                  <a:cubicBezTo>
                    <a:pt x="0" y="217"/>
                    <a:pt x="28" y="217"/>
                    <a:pt x="28" y="199"/>
                  </a:cubicBezTo>
                  <a:cubicBezTo>
                    <a:pt x="28" y="120"/>
                    <a:pt x="28" y="120"/>
                    <a:pt x="28" y="120"/>
                  </a:cubicBezTo>
                  <a:cubicBezTo>
                    <a:pt x="28" y="120"/>
                    <a:pt x="28" y="120"/>
                    <a:pt x="28" y="120"/>
                  </a:cubicBezTo>
                  <a:cubicBezTo>
                    <a:pt x="28" y="120"/>
                    <a:pt x="28" y="120"/>
                    <a:pt x="28" y="120"/>
                  </a:cubicBezTo>
                  <a:cubicBezTo>
                    <a:pt x="28" y="120"/>
                    <a:pt x="28" y="120"/>
                    <a:pt x="28" y="120"/>
                  </a:cubicBezTo>
                  <a:cubicBezTo>
                    <a:pt x="28" y="115"/>
                    <a:pt x="30" y="110"/>
                    <a:pt x="33" y="106"/>
                  </a:cubicBezTo>
                  <a:cubicBezTo>
                    <a:pt x="33" y="337"/>
                    <a:pt x="33" y="337"/>
                    <a:pt x="33" y="337"/>
                  </a:cubicBezTo>
                  <a:cubicBezTo>
                    <a:pt x="33" y="358"/>
                    <a:pt x="65" y="358"/>
                    <a:pt x="65" y="337"/>
                  </a:cubicBezTo>
                  <a:cubicBezTo>
                    <a:pt x="65" y="225"/>
                    <a:pt x="65" y="225"/>
                    <a:pt x="65" y="225"/>
                  </a:cubicBezTo>
                  <a:cubicBezTo>
                    <a:pt x="75" y="225"/>
                    <a:pt x="75" y="225"/>
                    <a:pt x="75" y="225"/>
                  </a:cubicBezTo>
                  <a:cubicBezTo>
                    <a:pt x="76" y="337"/>
                    <a:pt x="76" y="337"/>
                    <a:pt x="76" y="337"/>
                  </a:cubicBezTo>
                  <a:cubicBezTo>
                    <a:pt x="76" y="358"/>
                    <a:pt x="107" y="358"/>
                    <a:pt x="107" y="337"/>
                  </a:cubicBezTo>
                  <a:cubicBezTo>
                    <a:pt x="107" y="106"/>
                    <a:pt x="107" y="106"/>
                    <a:pt x="107" y="106"/>
                  </a:cubicBezTo>
                  <a:cubicBezTo>
                    <a:pt x="110" y="110"/>
                    <a:pt x="112" y="115"/>
                    <a:pt x="112" y="120"/>
                  </a:cubicBezTo>
                  <a:cubicBezTo>
                    <a:pt x="112" y="120"/>
                    <a:pt x="112" y="120"/>
                    <a:pt x="112" y="120"/>
                  </a:cubicBezTo>
                  <a:cubicBezTo>
                    <a:pt x="112" y="120"/>
                    <a:pt x="112" y="120"/>
                    <a:pt x="112" y="120"/>
                  </a:cubicBezTo>
                  <a:cubicBezTo>
                    <a:pt x="112" y="120"/>
                    <a:pt x="112" y="120"/>
                    <a:pt x="112" y="120"/>
                  </a:cubicBezTo>
                  <a:cubicBezTo>
                    <a:pt x="114" y="159"/>
                    <a:pt x="114" y="159"/>
                    <a:pt x="114" y="159"/>
                  </a:cubicBezTo>
                  <a:cubicBezTo>
                    <a:pt x="124" y="200"/>
                    <a:pt x="124" y="200"/>
                    <a:pt x="124" y="200"/>
                  </a:cubicBezTo>
                  <a:cubicBezTo>
                    <a:pt x="131" y="221"/>
                    <a:pt x="156" y="214"/>
                    <a:pt x="150" y="1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12" name="Freeform 99">
              <a:extLst>
                <a:ext uri="{FF2B5EF4-FFF2-40B4-BE49-F238E27FC236}">
                  <a16:creationId xmlns:a16="http://schemas.microsoft.com/office/drawing/2014/main" id="{E792F0E7-6545-3D2F-BF39-D69622C5E69A}"/>
                </a:ext>
              </a:extLst>
            </p:cNvPr>
            <p:cNvSpPr>
              <a:spLocks noEditPoints="1"/>
            </p:cNvSpPr>
            <p:nvPr/>
          </p:nvSpPr>
          <p:spPr bwMode="auto">
            <a:xfrm>
              <a:off x="7947451" y="3494295"/>
              <a:ext cx="299096" cy="657516"/>
            </a:xfrm>
            <a:custGeom>
              <a:avLst/>
              <a:gdLst>
                <a:gd name="T0" fmla="*/ 66 w 152"/>
                <a:gd name="T1" fmla="*/ 6 h 334"/>
                <a:gd name="T2" fmla="*/ 66 w 152"/>
                <a:gd name="T3" fmla="*/ 6 h 334"/>
                <a:gd name="T4" fmla="*/ 104 w 152"/>
                <a:gd name="T5" fmla="*/ 23 h 334"/>
                <a:gd name="T6" fmla="*/ 86 w 152"/>
                <a:gd name="T7" fmla="*/ 62 h 334"/>
                <a:gd name="T8" fmla="*/ 48 w 152"/>
                <a:gd name="T9" fmla="*/ 44 h 334"/>
                <a:gd name="T10" fmla="*/ 66 w 152"/>
                <a:gd name="T11" fmla="*/ 6 h 334"/>
                <a:gd name="T12" fmla="*/ 76 w 152"/>
                <a:gd name="T13" fmla="*/ 270 h 334"/>
                <a:gd name="T14" fmla="*/ 77 w 152"/>
                <a:gd name="T15" fmla="*/ 270 h 334"/>
                <a:gd name="T16" fmla="*/ 77 w 152"/>
                <a:gd name="T17" fmla="*/ 313 h 334"/>
                <a:gd name="T18" fmla="*/ 109 w 152"/>
                <a:gd name="T19" fmla="*/ 313 h 334"/>
                <a:gd name="T20" fmla="*/ 109 w 152"/>
                <a:gd name="T21" fmla="*/ 270 h 334"/>
                <a:gd name="T22" fmla="*/ 115 w 152"/>
                <a:gd name="T23" fmla="*/ 270 h 334"/>
                <a:gd name="T24" fmla="*/ 130 w 152"/>
                <a:gd name="T25" fmla="*/ 252 h 334"/>
                <a:gd name="T26" fmla="*/ 105 w 152"/>
                <a:gd name="T27" fmla="*/ 115 h 334"/>
                <a:gd name="T28" fmla="*/ 102 w 152"/>
                <a:gd name="T29" fmla="*/ 101 h 334"/>
                <a:gd name="T30" fmla="*/ 109 w 152"/>
                <a:gd name="T31" fmla="*/ 119 h 334"/>
                <a:gd name="T32" fmla="*/ 123 w 152"/>
                <a:gd name="T33" fmla="*/ 187 h 334"/>
                <a:gd name="T34" fmla="*/ 149 w 152"/>
                <a:gd name="T35" fmla="*/ 182 h 334"/>
                <a:gd name="T36" fmla="*/ 135 w 152"/>
                <a:gd name="T37" fmla="*/ 114 h 334"/>
                <a:gd name="T38" fmla="*/ 84 w 152"/>
                <a:gd name="T39" fmla="*/ 67 h 334"/>
                <a:gd name="T40" fmla="*/ 84 w 152"/>
                <a:gd name="T41" fmla="*/ 67 h 334"/>
                <a:gd name="T42" fmla="*/ 76 w 152"/>
                <a:gd name="T43" fmla="*/ 67 h 334"/>
                <a:gd name="T44" fmla="*/ 68 w 152"/>
                <a:gd name="T45" fmla="*/ 67 h 334"/>
                <a:gd name="T46" fmla="*/ 68 w 152"/>
                <a:gd name="T47" fmla="*/ 67 h 334"/>
                <a:gd name="T48" fmla="*/ 17 w 152"/>
                <a:gd name="T49" fmla="*/ 114 h 334"/>
                <a:gd name="T50" fmla="*/ 3 w 152"/>
                <a:gd name="T51" fmla="*/ 182 h 334"/>
                <a:gd name="T52" fmla="*/ 29 w 152"/>
                <a:gd name="T53" fmla="*/ 187 h 334"/>
                <a:gd name="T54" fmla="*/ 42 w 152"/>
                <a:gd name="T55" fmla="*/ 119 h 334"/>
                <a:gd name="T56" fmla="*/ 50 w 152"/>
                <a:gd name="T57" fmla="*/ 101 h 334"/>
                <a:gd name="T58" fmla="*/ 47 w 152"/>
                <a:gd name="T59" fmla="*/ 115 h 334"/>
                <a:gd name="T60" fmla="*/ 22 w 152"/>
                <a:gd name="T61" fmla="*/ 252 h 334"/>
                <a:gd name="T62" fmla="*/ 37 w 152"/>
                <a:gd name="T63" fmla="*/ 270 h 334"/>
                <a:gd name="T64" fmla="*/ 43 w 152"/>
                <a:gd name="T65" fmla="*/ 270 h 334"/>
                <a:gd name="T66" fmla="*/ 43 w 152"/>
                <a:gd name="T67" fmla="*/ 313 h 334"/>
                <a:gd name="T68" fmla="*/ 75 w 152"/>
                <a:gd name="T69" fmla="*/ 313 h 334"/>
                <a:gd name="T70" fmla="*/ 75 w 152"/>
                <a:gd name="T71" fmla="*/ 270 h 334"/>
                <a:gd name="T72" fmla="*/ 76 w 152"/>
                <a:gd name="T73" fmla="*/ 27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334">
                  <a:moveTo>
                    <a:pt x="66" y="6"/>
                  </a:moveTo>
                  <a:cubicBezTo>
                    <a:pt x="66" y="6"/>
                    <a:pt x="66" y="6"/>
                    <a:pt x="66" y="6"/>
                  </a:cubicBezTo>
                  <a:cubicBezTo>
                    <a:pt x="81" y="0"/>
                    <a:pt x="98" y="8"/>
                    <a:pt x="104" y="23"/>
                  </a:cubicBezTo>
                  <a:cubicBezTo>
                    <a:pt x="109" y="39"/>
                    <a:pt x="102" y="56"/>
                    <a:pt x="86" y="62"/>
                  </a:cubicBezTo>
                  <a:cubicBezTo>
                    <a:pt x="71" y="67"/>
                    <a:pt x="54" y="59"/>
                    <a:pt x="48" y="44"/>
                  </a:cubicBezTo>
                  <a:cubicBezTo>
                    <a:pt x="42" y="29"/>
                    <a:pt x="50" y="12"/>
                    <a:pt x="66" y="6"/>
                  </a:cubicBezTo>
                  <a:close/>
                  <a:moveTo>
                    <a:pt x="76" y="270"/>
                  </a:moveTo>
                  <a:cubicBezTo>
                    <a:pt x="77" y="270"/>
                    <a:pt x="77" y="270"/>
                    <a:pt x="77" y="270"/>
                  </a:cubicBezTo>
                  <a:cubicBezTo>
                    <a:pt x="77" y="313"/>
                    <a:pt x="77" y="313"/>
                    <a:pt x="77" y="313"/>
                  </a:cubicBezTo>
                  <a:cubicBezTo>
                    <a:pt x="77" y="334"/>
                    <a:pt x="109" y="334"/>
                    <a:pt x="109" y="313"/>
                  </a:cubicBezTo>
                  <a:cubicBezTo>
                    <a:pt x="109" y="270"/>
                    <a:pt x="109" y="270"/>
                    <a:pt x="109" y="270"/>
                  </a:cubicBezTo>
                  <a:cubicBezTo>
                    <a:pt x="115" y="270"/>
                    <a:pt x="115" y="270"/>
                    <a:pt x="115" y="270"/>
                  </a:cubicBezTo>
                  <a:cubicBezTo>
                    <a:pt x="125" y="270"/>
                    <a:pt x="131" y="261"/>
                    <a:pt x="130" y="252"/>
                  </a:cubicBezTo>
                  <a:cubicBezTo>
                    <a:pt x="122" y="206"/>
                    <a:pt x="113" y="161"/>
                    <a:pt x="105" y="115"/>
                  </a:cubicBezTo>
                  <a:cubicBezTo>
                    <a:pt x="104" y="110"/>
                    <a:pt x="103" y="105"/>
                    <a:pt x="102" y="101"/>
                  </a:cubicBezTo>
                  <a:cubicBezTo>
                    <a:pt x="105" y="105"/>
                    <a:pt x="108" y="111"/>
                    <a:pt x="109" y="119"/>
                  </a:cubicBezTo>
                  <a:cubicBezTo>
                    <a:pt x="123" y="187"/>
                    <a:pt x="123" y="187"/>
                    <a:pt x="123" y="187"/>
                  </a:cubicBezTo>
                  <a:cubicBezTo>
                    <a:pt x="126" y="204"/>
                    <a:pt x="152" y="199"/>
                    <a:pt x="149" y="182"/>
                  </a:cubicBezTo>
                  <a:cubicBezTo>
                    <a:pt x="135" y="114"/>
                    <a:pt x="135" y="114"/>
                    <a:pt x="135" y="114"/>
                  </a:cubicBezTo>
                  <a:cubicBezTo>
                    <a:pt x="129" y="85"/>
                    <a:pt x="114" y="67"/>
                    <a:pt x="84" y="67"/>
                  </a:cubicBezTo>
                  <a:cubicBezTo>
                    <a:pt x="84" y="67"/>
                    <a:pt x="84" y="67"/>
                    <a:pt x="84" y="67"/>
                  </a:cubicBezTo>
                  <a:cubicBezTo>
                    <a:pt x="76" y="67"/>
                    <a:pt x="76" y="67"/>
                    <a:pt x="76" y="67"/>
                  </a:cubicBezTo>
                  <a:cubicBezTo>
                    <a:pt x="68" y="67"/>
                    <a:pt x="68" y="67"/>
                    <a:pt x="68" y="67"/>
                  </a:cubicBezTo>
                  <a:cubicBezTo>
                    <a:pt x="68" y="67"/>
                    <a:pt x="68" y="67"/>
                    <a:pt x="68" y="67"/>
                  </a:cubicBezTo>
                  <a:cubicBezTo>
                    <a:pt x="38" y="67"/>
                    <a:pt x="22" y="85"/>
                    <a:pt x="17" y="114"/>
                  </a:cubicBezTo>
                  <a:cubicBezTo>
                    <a:pt x="3" y="182"/>
                    <a:pt x="3" y="182"/>
                    <a:pt x="3" y="182"/>
                  </a:cubicBezTo>
                  <a:cubicBezTo>
                    <a:pt x="0" y="199"/>
                    <a:pt x="25" y="204"/>
                    <a:pt x="29" y="187"/>
                  </a:cubicBezTo>
                  <a:cubicBezTo>
                    <a:pt x="42" y="119"/>
                    <a:pt x="42" y="119"/>
                    <a:pt x="42" y="119"/>
                  </a:cubicBezTo>
                  <a:cubicBezTo>
                    <a:pt x="44" y="111"/>
                    <a:pt x="46" y="105"/>
                    <a:pt x="50" y="101"/>
                  </a:cubicBezTo>
                  <a:cubicBezTo>
                    <a:pt x="49" y="105"/>
                    <a:pt x="48" y="110"/>
                    <a:pt x="47" y="115"/>
                  </a:cubicBezTo>
                  <a:cubicBezTo>
                    <a:pt x="39" y="161"/>
                    <a:pt x="30" y="206"/>
                    <a:pt x="22" y="252"/>
                  </a:cubicBezTo>
                  <a:cubicBezTo>
                    <a:pt x="21" y="261"/>
                    <a:pt x="26" y="270"/>
                    <a:pt x="37" y="270"/>
                  </a:cubicBezTo>
                  <a:cubicBezTo>
                    <a:pt x="43" y="270"/>
                    <a:pt x="43" y="270"/>
                    <a:pt x="43" y="270"/>
                  </a:cubicBezTo>
                  <a:cubicBezTo>
                    <a:pt x="43" y="313"/>
                    <a:pt x="43" y="313"/>
                    <a:pt x="43" y="313"/>
                  </a:cubicBezTo>
                  <a:cubicBezTo>
                    <a:pt x="43" y="334"/>
                    <a:pt x="75" y="334"/>
                    <a:pt x="75" y="313"/>
                  </a:cubicBezTo>
                  <a:cubicBezTo>
                    <a:pt x="75" y="270"/>
                    <a:pt x="75" y="270"/>
                    <a:pt x="75" y="270"/>
                  </a:cubicBezTo>
                  <a:lnTo>
                    <a:pt x="76" y="2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14" name="Freeform 98">
              <a:extLst>
                <a:ext uri="{FF2B5EF4-FFF2-40B4-BE49-F238E27FC236}">
                  <a16:creationId xmlns:a16="http://schemas.microsoft.com/office/drawing/2014/main" id="{D68C155C-564B-5E10-11CD-13ED03C87989}"/>
                </a:ext>
              </a:extLst>
            </p:cNvPr>
            <p:cNvSpPr>
              <a:spLocks noEditPoints="1"/>
            </p:cNvSpPr>
            <p:nvPr/>
          </p:nvSpPr>
          <p:spPr bwMode="auto">
            <a:xfrm>
              <a:off x="8494023" y="3494295"/>
              <a:ext cx="307748" cy="657516"/>
            </a:xfrm>
            <a:custGeom>
              <a:avLst/>
              <a:gdLst>
                <a:gd name="T0" fmla="*/ 59 w 156"/>
                <a:gd name="T1" fmla="*/ 6 h 358"/>
                <a:gd name="T2" fmla="*/ 59 w 156"/>
                <a:gd name="T3" fmla="*/ 6 h 358"/>
                <a:gd name="T4" fmla="*/ 99 w 156"/>
                <a:gd name="T5" fmla="*/ 25 h 358"/>
                <a:gd name="T6" fmla="*/ 81 w 156"/>
                <a:gd name="T7" fmla="*/ 64 h 358"/>
                <a:gd name="T8" fmla="*/ 41 w 156"/>
                <a:gd name="T9" fmla="*/ 46 h 358"/>
                <a:gd name="T10" fmla="*/ 59 w 156"/>
                <a:gd name="T11" fmla="*/ 6 h 358"/>
                <a:gd name="T12" fmla="*/ 150 w 156"/>
                <a:gd name="T13" fmla="*/ 194 h 358"/>
                <a:gd name="T14" fmla="*/ 140 w 156"/>
                <a:gd name="T15" fmla="*/ 155 h 358"/>
                <a:gd name="T16" fmla="*/ 140 w 156"/>
                <a:gd name="T17" fmla="*/ 120 h 358"/>
                <a:gd name="T18" fmla="*/ 140 w 156"/>
                <a:gd name="T19" fmla="*/ 120 h 358"/>
                <a:gd name="T20" fmla="*/ 140 w 156"/>
                <a:gd name="T21" fmla="*/ 120 h 358"/>
                <a:gd name="T22" fmla="*/ 140 w 156"/>
                <a:gd name="T23" fmla="*/ 120 h 358"/>
                <a:gd name="T24" fmla="*/ 90 w 156"/>
                <a:gd name="T25" fmla="*/ 69 h 358"/>
                <a:gd name="T26" fmla="*/ 90 w 156"/>
                <a:gd name="T27" fmla="*/ 69 h 358"/>
                <a:gd name="T28" fmla="*/ 89 w 156"/>
                <a:gd name="T29" fmla="*/ 69 h 358"/>
                <a:gd name="T30" fmla="*/ 89 w 156"/>
                <a:gd name="T31" fmla="*/ 69 h 358"/>
                <a:gd name="T32" fmla="*/ 51 w 156"/>
                <a:gd name="T33" fmla="*/ 69 h 358"/>
                <a:gd name="T34" fmla="*/ 51 w 156"/>
                <a:gd name="T35" fmla="*/ 69 h 358"/>
                <a:gd name="T36" fmla="*/ 51 w 156"/>
                <a:gd name="T37" fmla="*/ 69 h 358"/>
                <a:gd name="T38" fmla="*/ 51 w 156"/>
                <a:gd name="T39" fmla="*/ 69 h 358"/>
                <a:gd name="T40" fmla="*/ 0 w 156"/>
                <a:gd name="T41" fmla="*/ 120 h 358"/>
                <a:gd name="T42" fmla="*/ 0 w 156"/>
                <a:gd name="T43" fmla="*/ 120 h 358"/>
                <a:gd name="T44" fmla="*/ 0 w 156"/>
                <a:gd name="T45" fmla="*/ 120 h 358"/>
                <a:gd name="T46" fmla="*/ 0 w 156"/>
                <a:gd name="T47" fmla="*/ 120 h 358"/>
                <a:gd name="T48" fmla="*/ 0 w 156"/>
                <a:gd name="T49" fmla="*/ 199 h 358"/>
                <a:gd name="T50" fmla="*/ 28 w 156"/>
                <a:gd name="T51" fmla="*/ 199 h 358"/>
                <a:gd name="T52" fmla="*/ 28 w 156"/>
                <a:gd name="T53" fmla="*/ 120 h 358"/>
                <a:gd name="T54" fmla="*/ 28 w 156"/>
                <a:gd name="T55" fmla="*/ 120 h 358"/>
                <a:gd name="T56" fmla="*/ 28 w 156"/>
                <a:gd name="T57" fmla="*/ 120 h 358"/>
                <a:gd name="T58" fmla="*/ 28 w 156"/>
                <a:gd name="T59" fmla="*/ 120 h 358"/>
                <a:gd name="T60" fmla="*/ 33 w 156"/>
                <a:gd name="T61" fmla="*/ 106 h 358"/>
                <a:gd name="T62" fmla="*/ 33 w 156"/>
                <a:gd name="T63" fmla="*/ 337 h 358"/>
                <a:gd name="T64" fmla="*/ 65 w 156"/>
                <a:gd name="T65" fmla="*/ 337 h 358"/>
                <a:gd name="T66" fmla="*/ 65 w 156"/>
                <a:gd name="T67" fmla="*/ 225 h 358"/>
                <a:gd name="T68" fmla="*/ 75 w 156"/>
                <a:gd name="T69" fmla="*/ 225 h 358"/>
                <a:gd name="T70" fmla="*/ 76 w 156"/>
                <a:gd name="T71" fmla="*/ 337 h 358"/>
                <a:gd name="T72" fmla="*/ 107 w 156"/>
                <a:gd name="T73" fmla="*/ 337 h 358"/>
                <a:gd name="T74" fmla="*/ 107 w 156"/>
                <a:gd name="T75" fmla="*/ 106 h 358"/>
                <a:gd name="T76" fmla="*/ 112 w 156"/>
                <a:gd name="T77" fmla="*/ 120 h 358"/>
                <a:gd name="T78" fmla="*/ 112 w 156"/>
                <a:gd name="T79" fmla="*/ 120 h 358"/>
                <a:gd name="T80" fmla="*/ 112 w 156"/>
                <a:gd name="T81" fmla="*/ 120 h 358"/>
                <a:gd name="T82" fmla="*/ 112 w 156"/>
                <a:gd name="T83" fmla="*/ 120 h 358"/>
                <a:gd name="T84" fmla="*/ 114 w 156"/>
                <a:gd name="T85" fmla="*/ 159 h 358"/>
                <a:gd name="T86" fmla="*/ 124 w 156"/>
                <a:gd name="T87" fmla="*/ 200 h 358"/>
                <a:gd name="T88" fmla="*/ 150 w 156"/>
                <a:gd name="T89" fmla="*/ 19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 h="358">
                  <a:moveTo>
                    <a:pt x="59" y="6"/>
                  </a:moveTo>
                  <a:cubicBezTo>
                    <a:pt x="59" y="6"/>
                    <a:pt x="59" y="6"/>
                    <a:pt x="59" y="6"/>
                  </a:cubicBezTo>
                  <a:cubicBezTo>
                    <a:pt x="75" y="0"/>
                    <a:pt x="93" y="9"/>
                    <a:pt x="99" y="25"/>
                  </a:cubicBezTo>
                  <a:cubicBezTo>
                    <a:pt x="105" y="40"/>
                    <a:pt x="97" y="58"/>
                    <a:pt x="81" y="64"/>
                  </a:cubicBezTo>
                  <a:cubicBezTo>
                    <a:pt x="65" y="70"/>
                    <a:pt x="47" y="62"/>
                    <a:pt x="41" y="46"/>
                  </a:cubicBezTo>
                  <a:cubicBezTo>
                    <a:pt x="35" y="30"/>
                    <a:pt x="44" y="12"/>
                    <a:pt x="59" y="6"/>
                  </a:cubicBezTo>
                  <a:close/>
                  <a:moveTo>
                    <a:pt x="150" y="194"/>
                  </a:moveTo>
                  <a:cubicBezTo>
                    <a:pt x="140" y="155"/>
                    <a:pt x="140" y="155"/>
                    <a:pt x="140" y="155"/>
                  </a:cubicBezTo>
                  <a:cubicBezTo>
                    <a:pt x="140" y="120"/>
                    <a:pt x="140" y="120"/>
                    <a:pt x="140" y="120"/>
                  </a:cubicBezTo>
                  <a:cubicBezTo>
                    <a:pt x="140" y="120"/>
                    <a:pt x="140" y="120"/>
                    <a:pt x="140" y="120"/>
                  </a:cubicBezTo>
                  <a:cubicBezTo>
                    <a:pt x="140" y="120"/>
                    <a:pt x="140" y="120"/>
                    <a:pt x="140" y="120"/>
                  </a:cubicBezTo>
                  <a:cubicBezTo>
                    <a:pt x="140" y="120"/>
                    <a:pt x="140" y="120"/>
                    <a:pt x="140" y="120"/>
                  </a:cubicBezTo>
                  <a:cubicBezTo>
                    <a:pt x="140" y="93"/>
                    <a:pt x="118" y="69"/>
                    <a:pt x="90" y="69"/>
                  </a:cubicBezTo>
                  <a:cubicBezTo>
                    <a:pt x="90" y="69"/>
                    <a:pt x="90" y="69"/>
                    <a:pt x="90" y="69"/>
                  </a:cubicBezTo>
                  <a:cubicBezTo>
                    <a:pt x="89" y="69"/>
                    <a:pt x="89" y="69"/>
                    <a:pt x="89" y="69"/>
                  </a:cubicBezTo>
                  <a:cubicBezTo>
                    <a:pt x="89" y="69"/>
                    <a:pt x="89" y="69"/>
                    <a:pt x="89" y="69"/>
                  </a:cubicBezTo>
                  <a:cubicBezTo>
                    <a:pt x="51" y="69"/>
                    <a:pt x="51" y="69"/>
                    <a:pt x="51" y="69"/>
                  </a:cubicBezTo>
                  <a:cubicBezTo>
                    <a:pt x="51" y="69"/>
                    <a:pt x="51" y="69"/>
                    <a:pt x="51" y="69"/>
                  </a:cubicBezTo>
                  <a:cubicBezTo>
                    <a:pt x="51" y="69"/>
                    <a:pt x="51" y="69"/>
                    <a:pt x="51" y="69"/>
                  </a:cubicBezTo>
                  <a:cubicBezTo>
                    <a:pt x="51" y="69"/>
                    <a:pt x="51" y="69"/>
                    <a:pt x="51" y="69"/>
                  </a:cubicBezTo>
                  <a:cubicBezTo>
                    <a:pt x="22" y="69"/>
                    <a:pt x="0" y="93"/>
                    <a:pt x="0" y="120"/>
                  </a:cubicBezTo>
                  <a:cubicBezTo>
                    <a:pt x="0" y="120"/>
                    <a:pt x="0" y="120"/>
                    <a:pt x="0" y="120"/>
                  </a:cubicBezTo>
                  <a:cubicBezTo>
                    <a:pt x="0" y="120"/>
                    <a:pt x="0" y="120"/>
                    <a:pt x="0" y="120"/>
                  </a:cubicBezTo>
                  <a:cubicBezTo>
                    <a:pt x="0" y="120"/>
                    <a:pt x="0" y="120"/>
                    <a:pt x="0" y="120"/>
                  </a:cubicBezTo>
                  <a:cubicBezTo>
                    <a:pt x="0" y="199"/>
                    <a:pt x="0" y="199"/>
                    <a:pt x="0" y="199"/>
                  </a:cubicBezTo>
                  <a:cubicBezTo>
                    <a:pt x="0" y="217"/>
                    <a:pt x="28" y="217"/>
                    <a:pt x="28" y="199"/>
                  </a:cubicBezTo>
                  <a:cubicBezTo>
                    <a:pt x="28" y="120"/>
                    <a:pt x="28" y="120"/>
                    <a:pt x="28" y="120"/>
                  </a:cubicBezTo>
                  <a:cubicBezTo>
                    <a:pt x="28" y="120"/>
                    <a:pt x="28" y="120"/>
                    <a:pt x="28" y="120"/>
                  </a:cubicBezTo>
                  <a:cubicBezTo>
                    <a:pt x="28" y="120"/>
                    <a:pt x="28" y="120"/>
                    <a:pt x="28" y="120"/>
                  </a:cubicBezTo>
                  <a:cubicBezTo>
                    <a:pt x="28" y="120"/>
                    <a:pt x="28" y="120"/>
                    <a:pt x="28" y="120"/>
                  </a:cubicBezTo>
                  <a:cubicBezTo>
                    <a:pt x="28" y="115"/>
                    <a:pt x="30" y="110"/>
                    <a:pt x="33" y="106"/>
                  </a:cubicBezTo>
                  <a:cubicBezTo>
                    <a:pt x="33" y="337"/>
                    <a:pt x="33" y="337"/>
                    <a:pt x="33" y="337"/>
                  </a:cubicBezTo>
                  <a:cubicBezTo>
                    <a:pt x="33" y="358"/>
                    <a:pt x="65" y="358"/>
                    <a:pt x="65" y="337"/>
                  </a:cubicBezTo>
                  <a:cubicBezTo>
                    <a:pt x="65" y="225"/>
                    <a:pt x="65" y="225"/>
                    <a:pt x="65" y="225"/>
                  </a:cubicBezTo>
                  <a:cubicBezTo>
                    <a:pt x="75" y="225"/>
                    <a:pt x="75" y="225"/>
                    <a:pt x="75" y="225"/>
                  </a:cubicBezTo>
                  <a:cubicBezTo>
                    <a:pt x="76" y="337"/>
                    <a:pt x="76" y="337"/>
                    <a:pt x="76" y="337"/>
                  </a:cubicBezTo>
                  <a:cubicBezTo>
                    <a:pt x="76" y="358"/>
                    <a:pt x="107" y="358"/>
                    <a:pt x="107" y="337"/>
                  </a:cubicBezTo>
                  <a:cubicBezTo>
                    <a:pt x="107" y="106"/>
                    <a:pt x="107" y="106"/>
                    <a:pt x="107" y="106"/>
                  </a:cubicBezTo>
                  <a:cubicBezTo>
                    <a:pt x="110" y="110"/>
                    <a:pt x="112" y="115"/>
                    <a:pt x="112" y="120"/>
                  </a:cubicBezTo>
                  <a:cubicBezTo>
                    <a:pt x="112" y="120"/>
                    <a:pt x="112" y="120"/>
                    <a:pt x="112" y="120"/>
                  </a:cubicBezTo>
                  <a:cubicBezTo>
                    <a:pt x="112" y="120"/>
                    <a:pt x="112" y="120"/>
                    <a:pt x="112" y="120"/>
                  </a:cubicBezTo>
                  <a:cubicBezTo>
                    <a:pt x="112" y="120"/>
                    <a:pt x="112" y="120"/>
                    <a:pt x="112" y="120"/>
                  </a:cubicBezTo>
                  <a:cubicBezTo>
                    <a:pt x="114" y="159"/>
                    <a:pt x="114" y="159"/>
                    <a:pt x="114" y="159"/>
                  </a:cubicBezTo>
                  <a:cubicBezTo>
                    <a:pt x="124" y="200"/>
                    <a:pt x="124" y="200"/>
                    <a:pt x="124" y="200"/>
                  </a:cubicBezTo>
                  <a:cubicBezTo>
                    <a:pt x="131" y="221"/>
                    <a:pt x="156" y="214"/>
                    <a:pt x="150" y="1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15" name="Freeform 8">
              <a:extLst>
                <a:ext uri="{FF2B5EF4-FFF2-40B4-BE49-F238E27FC236}">
                  <a16:creationId xmlns:a16="http://schemas.microsoft.com/office/drawing/2014/main" id="{A6D1E171-8063-5DB1-F3DF-C7D4E561C74D}"/>
                </a:ext>
              </a:extLst>
            </p:cNvPr>
            <p:cNvSpPr>
              <a:spLocks noEditPoints="1"/>
            </p:cNvSpPr>
            <p:nvPr/>
          </p:nvSpPr>
          <p:spPr bwMode="auto">
            <a:xfrm>
              <a:off x="7871392" y="3801291"/>
              <a:ext cx="1204713" cy="712285"/>
            </a:xfrm>
            <a:custGeom>
              <a:avLst/>
              <a:gdLst>
                <a:gd name="T0" fmla="*/ 26 w 407"/>
                <a:gd name="T1" fmla="*/ 283 h 283"/>
                <a:gd name="T2" fmla="*/ 26 w 407"/>
                <a:gd name="T3" fmla="*/ 283 h 283"/>
                <a:gd name="T4" fmla="*/ 26 w 407"/>
                <a:gd name="T5" fmla="*/ 283 h 283"/>
                <a:gd name="T6" fmla="*/ 314 w 407"/>
                <a:gd name="T7" fmla="*/ 10 h 283"/>
                <a:gd name="T8" fmla="*/ 343 w 407"/>
                <a:gd name="T9" fmla="*/ 39 h 283"/>
                <a:gd name="T10" fmla="*/ 242 w 407"/>
                <a:gd name="T11" fmla="*/ 139 h 283"/>
                <a:gd name="T12" fmla="*/ 193 w 407"/>
                <a:gd name="T13" fmla="*/ 90 h 283"/>
                <a:gd name="T14" fmla="*/ 167 w 407"/>
                <a:gd name="T15" fmla="*/ 90 h 283"/>
                <a:gd name="T16" fmla="*/ 0 w 407"/>
                <a:gd name="T17" fmla="*/ 258 h 283"/>
                <a:gd name="T18" fmla="*/ 26 w 407"/>
                <a:gd name="T19" fmla="*/ 283 h 283"/>
                <a:gd name="T20" fmla="*/ 180 w 407"/>
                <a:gd name="T21" fmla="*/ 129 h 283"/>
                <a:gd name="T22" fmla="*/ 229 w 407"/>
                <a:gd name="T23" fmla="*/ 178 h 283"/>
                <a:gd name="T24" fmla="*/ 242 w 407"/>
                <a:gd name="T25" fmla="*/ 183 h 283"/>
                <a:gd name="T26" fmla="*/ 255 w 407"/>
                <a:gd name="T27" fmla="*/ 178 h 283"/>
                <a:gd name="T28" fmla="*/ 368 w 407"/>
                <a:gd name="T29" fmla="*/ 64 h 283"/>
                <a:gd name="T30" fmla="*/ 396 w 407"/>
                <a:gd name="T31" fmla="*/ 92 h 283"/>
                <a:gd name="T32" fmla="*/ 407 w 407"/>
                <a:gd name="T33" fmla="*/ 0 h 283"/>
                <a:gd name="T34" fmla="*/ 314 w 407"/>
                <a:gd name="T35" fmla="*/ 1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7" h="283">
                  <a:moveTo>
                    <a:pt x="26" y="283"/>
                  </a:moveTo>
                  <a:cubicBezTo>
                    <a:pt x="26" y="283"/>
                    <a:pt x="26" y="283"/>
                    <a:pt x="26" y="283"/>
                  </a:cubicBezTo>
                  <a:cubicBezTo>
                    <a:pt x="26" y="283"/>
                    <a:pt x="26" y="283"/>
                    <a:pt x="26" y="283"/>
                  </a:cubicBezTo>
                  <a:close/>
                  <a:moveTo>
                    <a:pt x="314" y="10"/>
                  </a:moveTo>
                  <a:cubicBezTo>
                    <a:pt x="343" y="39"/>
                    <a:pt x="343" y="39"/>
                    <a:pt x="343" y="39"/>
                  </a:cubicBezTo>
                  <a:cubicBezTo>
                    <a:pt x="242" y="139"/>
                    <a:pt x="242" y="139"/>
                    <a:pt x="242" y="139"/>
                  </a:cubicBezTo>
                  <a:cubicBezTo>
                    <a:pt x="193" y="90"/>
                    <a:pt x="193" y="90"/>
                    <a:pt x="193" y="90"/>
                  </a:cubicBezTo>
                  <a:cubicBezTo>
                    <a:pt x="186" y="83"/>
                    <a:pt x="174" y="83"/>
                    <a:pt x="167" y="90"/>
                  </a:cubicBezTo>
                  <a:cubicBezTo>
                    <a:pt x="0" y="258"/>
                    <a:pt x="0" y="258"/>
                    <a:pt x="0" y="258"/>
                  </a:cubicBezTo>
                  <a:cubicBezTo>
                    <a:pt x="26" y="283"/>
                    <a:pt x="26" y="283"/>
                    <a:pt x="26" y="283"/>
                  </a:cubicBezTo>
                  <a:cubicBezTo>
                    <a:pt x="180" y="129"/>
                    <a:pt x="180" y="129"/>
                    <a:pt x="180" y="129"/>
                  </a:cubicBezTo>
                  <a:cubicBezTo>
                    <a:pt x="229" y="178"/>
                    <a:pt x="229" y="178"/>
                    <a:pt x="229" y="178"/>
                  </a:cubicBezTo>
                  <a:cubicBezTo>
                    <a:pt x="232" y="181"/>
                    <a:pt x="237" y="183"/>
                    <a:pt x="242" y="183"/>
                  </a:cubicBezTo>
                  <a:cubicBezTo>
                    <a:pt x="247" y="183"/>
                    <a:pt x="251" y="181"/>
                    <a:pt x="255" y="178"/>
                  </a:cubicBezTo>
                  <a:cubicBezTo>
                    <a:pt x="368" y="64"/>
                    <a:pt x="368" y="64"/>
                    <a:pt x="368" y="64"/>
                  </a:cubicBezTo>
                  <a:cubicBezTo>
                    <a:pt x="396" y="92"/>
                    <a:pt x="396" y="92"/>
                    <a:pt x="396" y="92"/>
                  </a:cubicBezTo>
                  <a:cubicBezTo>
                    <a:pt x="407" y="0"/>
                    <a:pt x="407" y="0"/>
                    <a:pt x="407" y="0"/>
                  </a:cubicBezTo>
                  <a:lnTo>
                    <a:pt x="314" y="10"/>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2246248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745340" cy="707886"/>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DX</a:t>
            </a: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マインド・デジタルリテラシーを身につけた</a:t>
            </a:r>
            <a:endParaRPr kumimoji="1" lang="en-US" altLang="ja-JP"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人材を育成​</a:t>
            </a:r>
          </a:p>
        </p:txBody>
      </p:sp>
      <p:grpSp>
        <p:nvGrpSpPr>
          <p:cNvPr id="2" name="グループ化 1">
            <a:extLst>
              <a:ext uri="{FF2B5EF4-FFF2-40B4-BE49-F238E27FC236}">
                <a16:creationId xmlns:a16="http://schemas.microsoft.com/office/drawing/2014/main" id="{25395175-5DB6-E96D-2AC1-01380C16F195}"/>
              </a:ext>
            </a:extLst>
          </p:cNvPr>
          <p:cNvGrpSpPr/>
          <p:nvPr/>
        </p:nvGrpSpPr>
        <p:grpSpPr>
          <a:xfrm>
            <a:off x="6119999" y="4574016"/>
            <a:ext cx="3096125" cy="252000"/>
            <a:chOff x="7164000" y="4392884"/>
            <a:chExt cx="3096125" cy="252000"/>
          </a:xfrm>
        </p:grpSpPr>
        <p:sp>
          <p:nvSpPr>
            <p:cNvPr id="14" name="正方形/長方形 13">
              <a:extLst>
                <a:ext uri="{FF2B5EF4-FFF2-40B4-BE49-F238E27FC236}">
                  <a16:creationId xmlns:a16="http://schemas.microsoft.com/office/drawing/2014/main" id="{D7BCB592-3DFA-4F13-AA57-9CD413D745CE}"/>
                </a:ext>
              </a:extLst>
            </p:cNvPr>
            <p:cNvSpPr/>
            <p:nvPr/>
          </p:nvSpPr>
          <p:spPr>
            <a:xfrm>
              <a:off x="7164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9252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39288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gr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050" y="1385330"/>
            <a:ext cx="3558750" cy="61200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en-US" altLang="ja-JP" sz="1100" b="1" i="0" u="none" strike="noStrike" kern="1200" cap="none" spc="0" normalizeH="0" baseline="0" noProof="0">
                <a:ln>
                  <a:noFill/>
                </a:ln>
                <a:solidFill>
                  <a:srgbClr val="000000"/>
                </a:solidFill>
                <a:effectLst/>
                <a:uLnTx/>
                <a:uFillTx/>
                <a:latin typeface="+mn-ea"/>
                <a:cs typeface="+mn-cs"/>
              </a:rPr>
              <a:t>DX</a:t>
            </a: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の機運が醸成され、各部局において自発的かつ積極的な</a:t>
            </a:r>
            <a:r>
              <a:rPr kumimoji="0" lang="en-US" altLang="ja-JP" sz="1100" b="1" i="0" u="none" strike="noStrike" kern="1200" cap="none" spc="0" normalizeH="0" baseline="0" noProof="0">
                <a:ln>
                  <a:noFill/>
                </a:ln>
                <a:solidFill>
                  <a:srgbClr val="000000"/>
                </a:solidFill>
                <a:effectLst/>
                <a:uLnTx/>
                <a:uFillTx/>
                <a:latin typeface="+mn-ea"/>
                <a:cs typeface="+mn-cs"/>
              </a:rPr>
              <a:t>DX</a:t>
            </a: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の取組が行われていること。</a:t>
            </a: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2800"/>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331065"/>
            <a:ext cx="972000" cy="612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9" name="テキスト ボックス 28">
            <a:extLst>
              <a:ext uri="{FF2B5EF4-FFF2-40B4-BE49-F238E27FC236}">
                <a16:creationId xmlns:a16="http://schemas.microsoft.com/office/drawing/2014/main" id="{9E064B8A-A150-46F8-9ABB-D5CB140D28F4}"/>
              </a:ext>
            </a:extLst>
          </p:cNvPr>
          <p:cNvSpPr txBox="1"/>
          <p:nvPr/>
        </p:nvSpPr>
        <p:spPr>
          <a:xfrm>
            <a:off x="5895702" y="2847031"/>
            <a:ext cx="3514999" cy="4308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自分の業務で</a:t>
            </a:r>
            <a:r>
              <a:rPr kumimoji="0" lang="en-US" altLang="ja-JP" sz="1100" b="1" i="0" u="none" strike="noStrike" kern="1200" cap="none" spc="0" normalizeH="0" baseline="0" noProof="0">
                <a:ln>
                  <a:noFill/>
                </a:ln>
                <a:solidFill>
                  <a:srgbClr val="000000"/>
                </a:solidFill>
                <a:effectLst/>
                <a:uLnTx/>
                <a:uFillTx/>
                <a:latin typeface="+mn-ea"/>
                <a:cs typeface="+mn-cs"/>
              </a:rPr>
              <a:t>DX</a:t>
            </a: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を進めていきたいと考える職員の割合​</a:t>
            </a: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47031"/>
            <a:ext cx="972000" cy="108704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2108384"/>
            <a:ext cx="3558750" cy="827244"/>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主体的に</a:t>
            </a:r>
            <a:r>
              <a:rPr kumimoji="0" lang="en-US" altLang="ja-JP" sz="1100" b="1" i="0" u="none" strike="noStrike" kern="1200" cap="none" spc="0" normalizeH="0" baseline="0" noProof="0">
                <a:ln>
                  <a:noFill/>
                </a:ln>
                <a:solidFill>
                  <a:prstClr val="black"/>
                </a:solidFill>
                <a:effectLst/>
                <a:uLnTx/>
                <a:uFillTx/>
                <a:latin typeface="+mn-ea"/>
                <a:cs typeface="+mn-cs"/>
              </a:rPr>
              <a:t>DX</a:t>
            </a:r>
            <a:r>
              <a:rPr kumimoji="0" lang="ja-JP" altLang="en-US" sz="1100" b="1"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推進に取り組みたいと考える職員の割合を高水準で維持・継続すること。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17048"/>
            <a:ext cx="972000" cy="75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70800"/>
            <a:ext cx="4212000" cy="930887"/>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全職員にスピード感を持ったリスキリング</a:t>
            </a:r>
            <a:r>
              <a:rPr kumimoji="0" lang="en-US" altLang="ja-JP" sz="8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a:t>
            </a:r>
            <a:r>
              <a:rPr kumimoji="0" lang="ja-JP" altLang="en-US"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を行い、職員の</a:t>
            </a:r>
            <a:r>
              <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DX</a:t>
            </a:r>
            <a:r>
              <a:rPr kumimoji="0" lang="ja-JP" altLang="en-US"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マインドやデジタルリテラシーの向上を図る。</a:t>
            </a:r>
            <a:endPar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具体的には、基礎的な</a:t>
            </a:r>
            <a:r>
              <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DX</a:t>
            </a:r>
            <a:r>
              <a:rPr kumimoji="0" lang="ja-JP" altLang="en-US"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マインドやデジタルリテラシーを習得する機会を提供し、役割に応じた研修を実施し、全職員が積極的に</a:t>
            </a:r>
            <a:r>
              <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DX</a:t>
            </a:r>
            <a:r>
              <a:rPr kumimoji="0" lang="ja-JP" altLang="en-US"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に取り組むマインドを醸成し、全庁的な</a:t>
            </a:r>
            <a:r>
              <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DX</a:t>
            </a:r>
            <a:r>
              <a:rPr kumimoji="0" lang="ja-JP" altLang="en-US"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推進を強力に進めていく。</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2800"/>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37" name="テキスト ボックス 36">
            <a:extLst>
              <a:ext uri="{FF2B5EF4-FFF2-40B4-BE49-F238E27FC236}">
                <a16:creationId xmlns:a16="http://schemas.microsoft.com/office/drawing/2014/main" id="{88BD3951-DC58-49D2-A592-A03CECB54AE2}"/>
              </a:ext>
            </a:extLst>
          </p:cNvPr>
          <p:cNvSpPr txBox="1"/>
          <p:nvPr/>
        </p:nvSpPr>
        <p:spPr>
          <a:xfrm>
            <a:off x="4860000" y="4912256"/>
            <a:ext cx="972000" cy="394239"/>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階層別研修</a:t>
            </a:r>
          </a:p>
        </p:txBody>
      </p:sp>
      <p:sp>
        <p:nvSpPr>
          <p:cNvPr id="38" name="ホームベース 30">
            <a:extLst>
              <a:ext uri="{FF2B5EF4-FFF2-40B4-BE49-F238E27FC236}">
                <a16:creationId xmlns:a16="http://schemas.microsoft.com/office/drawing/2014/main" id="{21F15286-3E05-49CD-9B3B-F64B4E1387A8}"/>
              </a:ext>
            </a:extLst>
          </p:cNvPr>
          <p:cNvSpPr/>
          <p:nvPr/>
        </p:nvSpPr>
        <p:spPr>
          <a:xfrm>
            <a:off x="6119999" y="4912256"/>
            <a:ext cx="3096125" cy="39423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研修の実施</a:t>
            </a:r>
          </a:p>
        </p:txBody>
      </p:sp>
      <p:sp>
        <p:nvSpPr>
          <p:cNvPr id="48"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DX</a:t>
            </a:r>
            <a:r>
              <a:rPr kumimoji="1" lang="ja-JP" altLang="en-US" sz="1100" b="1" kern="0">
                <a:solidFill>
                  <a:srgbClr val="FFFFFF"/>
                </a:solidFill>
                <a:latin typeface="Yu Gothic UI" panose="020B0500000000000000" pitchFamily="50" charset="-128"/>
                <a:ea typeface="Yu Gothic UI" panose="020B0500000000000000" pitchFamily="50" charset="-128"/>
              </a:rPr>
              <a:t>を推進する仕組みづくり</a:t>
            </a:r>
          </a:p>
        </p:txBody>
      </p:sp>
      <p:sp>
        <p:nvSpPr>
          <p:cNvPr id="52" name="テキスト ボックス 51">
            <a:extLst>
              <a:ext uri="{FF2B5EF4-FFF2-40B4-BE49-F238E27FC236}">
                <a16:creationId xmlns:a16="http://schemas.microsoft.com/office/drawing/2014/main" id="{945E38E8-6958-218B-C83D-6259A993E8B6}"/>
              </a:ext>
            </a:extLst>
          </p:cNvPr>
          <p:cNvSpPr txBox="1"/>
          <p:nvPr/>
        </p:nvSpPr>
        <p:spPr>
          <a:xfrm>
            <a:off x="561000" y="2395048"/>
            <a:ext cx="3556829"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Avenir Next LT Pro"/>
                <a:ea typeface="Yu Gothic UI"/>
                <a:cs typeface="+mn-cs"/>
              </a:rPr>
              <a:t>※</a:t>
            </a:r>
            <a:r>
              <a:rPr kumimoji="0" lang="ja-JP" altLang="en-US" sz="900" b="0" i="0" u="none" strike="noStrike" kern="1200" cap="none" spc="0" normalizeH="0" baseline="0" noProof="0">
                <a:ln>
                  <a:noFill/>
                </a:ln>
                <a:solidFill>
                  <a:prstClr val="black"/>
                </a:solidFill>
                <a:effectLst/>
                <a:uLnTx/>
                <a:uFillTx/>
                <a:latin typeface="Avenir Next LT Pro"/>
                <a:ea typeface="Yu Gothic UI"/>
                <a:cs typeface="+mn-cs"/>
              </a:rPr>
              <a:t>新しいスキルや技能を新たに学びなおし、知識を修得すること。</a:t>
            </a:r>
          </a:p>
        </p:txBody>
      </p:sp>
      <p:graphicFrame>
        <p:nvGraphicFramePr>
          <p:cNvPr id="6" name="表 16">
            <a:extLst>
              <a:ext uri="{FF2B5EF4-FFF2-40B4-BE49-F238E27FC236}">
                <a16:creationId xmlns:a16="http://schemas.microsoft.com/office/drawing/2014/main" id="{73A85DE9-AE95-FE18-2689-6C8782C4CFFF}"/>
              </a:ext>
            </a:extLst>
          </p:cNvPr>
          <p:cNvGraphicFramePr>
            <a:graphicFrameLocks noGrp="1"/>
          </p:cNvGraphicFramePr>
          <p:nvPr>
            <p:extLst>
              <p:ext uri="{D42A27DB-BD31-4B8C-83A1-F6EECF244321}">
                <p14:modId xmlns:p14="http://schemas.microsoft.com/office/powerpoint/2010/main" val="1630943536"/>
              </p:ext>
            </p:extLst>
          </p:nvPr>
        </p:nvGraphicFramePr>
        <p:xfrm>
          <a:off x="6076008" y="3171026"/>
          <a:ext cx="3216788" cy="697232"/>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285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実績</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210503">
                <a:tc>
                  <a:txBody>
                    <a:bodyPr/>
                    <a:lstStyle/>
                    <a:p>
                      <a:pPr algn="ctr"/>
                      <a:r>
                        <a:rPr kumimoji="1" lang="en-US" altLang="ja-JP" sz="900" b="0">
                          <a:latin typeface="Yu Gothic UI" panose="020B0500000000000000" pitchFamily="50" charset="-128"/>
                          <a:ea typeface="Yu Gothic UI" panose="020B0500000000000000" pitchFamily="50" charset="-128"/>
                        </a:rPr>
                        <a:t>88.2</a:t>
                      </a:r>
                      <a:r>
                        <a:rPr kumimoji="1" lang="ja-JP" altLang="en-US" sz="900" b="0">
                          <a:latin typeface="Yu Gothic UI" panose="020B0500000000000000" pitchFamily="50" charset="-128"/>
                          <a:ea typeface="Yu Gothic UI" panose="020B0500000000000000" pitchFamily="50" charset="-128"/>
                        </a:rPr>
                        <a:t>％</a:t>
                      </a:r>
                      <a:endParaRPr kumimoji="1" lang="en-US" altLang="ja-JP" sz="900" b="0">
                        <a:latin typeface="Yu Gothic UI" panose="020B0500000000000000" pitchFamily="50" charset="-128"/>
                        <a:ea typeface="Yu Gothic UI" panose="020B0500000000000000" pitchFamily="50" charset="-128"/>
                      </a:endParaRPr>
                    </a:p>
                    <a:p>
                      <a:pPr algn="ctr"/>
                      <a:r>
                        <a:rPr kumimoji="1" lang="en-US" altLang="ja-JP" sz="900" b="0">
                          <a:latin typeface="Yu Gothic UI" panose="020B0500000000000000" pitchFamily="50" charset="-128"/>
                          <a:ea typeface="Yu Gothic UI" panose="020B0500000000000000" pitchFamily="50" charset="-128"/>
                        </a:rPr>
                        <a:t>(80%)</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u="none">
                          <a:solidFill>
                            <a:schemeClr val="tx1"/>
                          </a:solidFill>
                          <a:latin typeface="Yu Gothic UI" panose="020B0500000000000000" pitchFamily="50" charset="-128"/>
                          <a:ea typeface="Yu Gothic UI" panose="020B0500000000000000" pitchFamily="50" charset="-128"/>
                        </a:rPr>
                        <a:t>90</a:t>
                      </a:r>
                      <a:r>
                        <a:rPr kumimoji="1" lang="ja-JP" altLang="en-US" sz="900" b="0" u="none">
                          <a:solidFill>
                            <a:schemeClr val="tx1"/>
                          </a:solidFill>
                          <a:latin typeface="Yu Gothic UI" panose="020B0500000000000000" pitchFamily="50" charset="-128"/>
                          <a:ea typeface="Yu Gothic UI" panose="020B0500000000000000" pitchFamily="50" charset="-128"/>
                        </a:rPr>
                        <a:t>％</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u="none">
                          <a:solidFill>
                            <a:schemeClr val="tx1"/>
                          </a:solidFill>
                          <a:latin typeface="Yu Gothic UI" panose="020B0500000000000000" pitchFamily="50" charset="-128"/>
                          <a:ea typeface="Yu Gothic UI" panose="020B0500000000000000" pitchFamily="50" charset="-128"/>
                        </a:rPr>
                        <a:t>90</a:t>
                      </a:r>
                      <a:r>
                        <a:rPr kumimoji="1" lang="ja-JP" altLang="en-US" sz="900" b="0" u="none">
                          <a:solidFill>
                            <a:schemeClr val="tx1"/>
                          </a:solidFill>
                          <a:latin typeface="Yu Gothic UI" panose="020B0500000000000000" pitchFamily="50" charset="-128"/>
                          <a:ea typeface="Yu Gothic UI" panose="020B0500000000000000" pitchFamily="50" charset="-128"/>
                        </a:rPr>
                        <a:t>％</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u="none" dirty="0">
                          <a:solidFill>
                            <a:schemeClr val="tx1"/>
                          </a:solidFill>
                          <a:latin typeface="Yu Gothic UI" panose="020B0500000000000000" pitchFamily="50" charset="-128"/>
                          <a:ea typeface="Yu Gothic UI" panose="020B0500000000000000" pitchFamily="50" charset="-128"/>
                        </a:rPr>
                        <a:t>90</a:t>
                      </a:r>
                      <a:r>
                        <a:rPr kumimoji="1" lang="ja-JP" altLang="en-US" sz="900" b="0" u="none" dirty="0">
                          <a:solidFill>
                            <a:schemeClr val="tx1"/>
                          </a:solidFill>
                          <a:latin typeface="Yu Gothic UI" panose="020B0500000000000000" pitchFamily="50" charset="-128"/>
                          <a:ea typeface="Yu Gothic UI" panose="020B0500000000000000" pitchFamily="50" charset="-128"/>
                        </a:rPr>
                        <a:t>％</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18" name="正方形/長方形 17">
            <a:extLst>
              <a:ext uri="{FF2B5EF4-FFF2-40B4-BE49-F238E27FC236}">
                <a16:creationId xmlns:a16="http://schemas.microsoft.com/office/drawing/2014/main" id="{398CB7CB-D2C3-7934-87FD-8B3979DE7BC1}"/>
              </a:ext>
            </a:extLst>
          </p:cNvPr>
          <p:cNvSpPr/>
          <p:nvPr/>
        </p:nvSpPr>
        <p:spPr>
          <a:xfrm>
            <a:off x="446400" y="3465274"/>
            <a:ext cx="4212000" cy="1054714"/>
          </a:xfrm>
          <a:prstGeom prst="rect">
            <a:avLst/>
          </a:prstGeom>
          <a:noFill/>
          <a:ln w="9525" cap="flat" cmpd="sng" algn="ctr">
            <a:noFill/>
            <a:prstDash val="solid"/>
          </a:ln>
          <a:effectLst/>
        </p:spPr>
        <p:txBody>
          <a:bodyPr lIns="36000" tIns="36000" rIns="36000" bIns="36000" rtlCol="0" anchor="t">
            <a:noAutofit/>
          </a:bodyPr>
          <a:lstStyle/>
          <a:p>
            <a:pPr marL="158265" marR="0" lvl="2" indent="-158265" algn="l" defTabSz="914400" rtl="0" eaLnBrk="1" fontAlgn="auto" latinLnBrk="0" hangingPunct="1">
              <a:lnSpc>
                <a:spcPts val="1292"/>
              </a:lnSpc>
              <a:spcBef>
                <a:spcPts val="0"/>
              </a:spcBef>
              <a:spcAft>
                <a:spcPts val="554"/>
              </a:spcAft>
              <a:buClrTx/>
              <a:buSzTx/>
              <a:buFont typeface="Arial" panose="020B0604020202020204" pitchFamily="34" charset="0"/>
              <a:buChar char="•"/>
              <a:tabLst>
                <a:tab pos="334116" algn="l"/>
              </a:tabLst>
              <a:defRPr/>
            </a:pPr>
            <a:r>
              <a:rPr lang="en-US" altLang="ja-JP" sz="1100">
                <a:solidFill>
                  <a:srgbClr val="000000"/>
                </a:solidFill>
                <a:latin typeface="+mn-ea"/>
              </a:rPr>
              <a:t>2023</a:t>
            </a:r>
            <a:r>
              <a:rPr lang="ja-JP" altLang="en-US" sz="1100">
                <a:solidFill>
                  <a:srgbClr val="000000"/>
                </a:solidFill>
                <a:latin typeface="+mn-ea"/>
              </a:rPr>
              <a:t>年度は次の研修を実施</a:t>
            </a:r>
            <a:endParaRPr kumimoji="0" lang="en-US" altLang="ja-JP" sz="1100" b="0" i="0" u="none" strike="noStrike" kern="1200" cap="none" spc="0" normalizeH="0" baseline="0" noProof="0">
              <a:ln>
                <a:noFill/>
              </a:ln>
              <a:solidFill>
                <a:srgbClr val="000000"/>
              </a:solidFill>
              <a:effectLst/>
              <a:uLnTx/>
              <a:uFillTx/>
              <a:latin typeface="+mn-ea"/>
              <a:cs typeface="+mn-cs"/>
            </a:endParaRPr>
          </a:p>
          <a:p>
            <a:pPr marL="0" marR="0" lvl="2" algn="l" defTabSz="914400" rtl="0" eaLnBrk="1" fontAlgn="auto" latinLnBrk="0" hangingPunct="1">
              <a:lnSpc>
                <a:spcPts val="1292"/>
              </a:lnSpc>
              <a:spcBef>
                <a:spcPts val="0"/>
              </a:spcBef>
              <a:spcAft>
                <a:spcPts val="554"/>
              </a:spcAft>
              <a:buClrTx/>
              <a:buSzTx/>
              <a:tabLst>
                <a:tab pos="334116" algn="l"/>
              </a:tabLst>
              <a:defRPr/>
            </a:pPr>
            <a:r>
              <a:rPr kumimoji="0" lang="ja-JP" altLang="en-US" sz="1100" b="0" i="0" u="none" strike="noStrike" kern="1200" cap="none" spc="0" normalizeH="0" baseline="0" noProof="0">
                <a:ln>
                  <a:noFill/>
                </a:ln>
                <a:solidFill>
                  <a:srgbClr val="000000"/>
                </a:solidFill>
                <a:effectLst/>
                <a:uLnTx/>
                <a:uFillTx/>
                <a:latin typeface="+mn-ea"/>
                <a:cs typeface="+mn-cs"/>
              </a:rPr>
              <a:t>　</a:t>
            </a:r>
            <a:r>
              <a:rPr kumimoji="0" lang="en-US" altLang="ja-JP" sz="1100" b="0" i="0" u="none" strike="noStrike" kern="1200" cap="none" spc="0" normalizeH="0" baseline="0" noProof="0">
                <a:ln>
                  <a:noFill/>
                </a:ln>
                <a:solidFill>
                  <a:srgbClr val="000000"/>
                </a:solidFill>
                <a:effectLst/>
                <a:uLnTx/>
                <a:uFillTx/>
                <a:latin typeface="+mn-ea"/>
                <a:cs typeface="+mn-cs"/>
              </a:rPr>
              <a:t>DX</a:t>
            </a:r>
            <a:r>
              <a:rPr kumimoji="0" lang="ja-JP" altLang="en-US" sz="1100" b="0" i="0" u="none" strike="noStrike" kern="1200" cap="none" spc="0" normalizeH="0" baseline="0" noProof="0">
                <a:ln>
                  <a:noFill/>
                </a:ln>
                <a:solidFill>
                  <a:srgbClr val="000000"/>
                </a:solidFill>
                <a:effectLst/>
                <a:uLnTx/>
                <a:uFillTx/>
                <a:latin typeface="+mn-ea"/>
                <a:cs typeface="+mn-cs"/>
              </a:rPr>
              <a:t>基礎研修（全職員向け）</a:t>
            </a:r>
          </a:p>
          <a:p>
            <a:pPr marL="0" marR="0" lvl="2" algn="l" defTabSz="914400" rtl="0" eaLnBrk="1" fontAlgn="auto" latinLnBrk="0" hangingPunct="1">
              <a:lnSpc>
                <a:spcPts val="1292"/>
              </a:lnSpc>
              <a:spcBef>
                <a:spcPts val="0"/>
              </a:spcBef>
              <a:spcAft>
                <a:spcPts val="554"/>
              </a:spcAft>
              <a:buClrTx/>
              <a:buSzTx/>
              <a:tabLst>
                <a:tab pos="334116" algn="l"/>
              </a:tabLst>
              <a:defRPr/>
            </a:pPr>
            <a:r>
              <a:rPr kumimoji="0" lang="ja-JP" altLang="en-US" sz="1100" b="0" i="0" u="none" strike="noStrike" kern="1200" cap="none" spc="0" normalizeH="0" baseline="0" noProof="0">
                <a:ln>
                  <a:noFill/>
                </a:ln>
                <a:solidFill>
                  <a:srgbClr val="000000"/>
                </a:solidFill>
                <a:effectLst/>
                <a:uLnTx/>
                <a:uFillTx/>
                <a:latin typeface="+mn-ea"/>
                <a:cs typeface="+mn-cs"/>
              </a:rPr>
              <a:t>　</a:t>
            </a:r>
            <a:r>
              <a:rPr kumimoji="0" lang="en-US" altLang="ja-JP" sz="1100" b="0" i="0" u="none" strike="noStrike" kern="1200" cap="none" spc="0" normalizeH="0" baseline="0" noProof="0">
                <a:ln>
                  <a:noFill/>
                </a:ln>
                <a:solidFill>
                  <a:srgbClr val="000000"/>
                </a:solidFill>
                <a:effectLst/>
                <a:uLnTx/>
                <a:uFillTx/>
                <a:latin typeface="+mn-ea"/>
                <a:cs typeface="+mn-cs"/>
              </a:rPr>
              <a:t>DX</a:t>
            </a:r>
            <a:r>
              <a:rPr kumimoji="0" lang="ja-JP" altLang="en-US" sz="1100" b="0" i="0" u="none" strike="noStrike" kern="1200" cap="none" spc="0" normalizeH="0" baseline="0" noProof="0">
                <a:ln>
                  <a:noFill/>
                </a:ln>
                <a:solidFill>
                  <a:srgbClr val="000000"/>
                </a:solidFill>
                <a:effectLst/>
                <a:uLnTx/>
                <a:uFillTx/>
                <a:latin typeface="+mn-ea"/>
                <a:cs typeface="+mn-cs"/>
              </a:rPr>
              <a:t>マネジメント研修（全課長級職員向け）</a:t>
            </a:r>
            <a:endParaRPr kumimoji="0" lang="en-US" altLang="ja-JP" sz="1100" b="0" i="0" u="none" strike="noStrike" kern="1200" cap="none" spc="0" normalizeH="0" baseline="0" noProof="0">
              <a:ln>
                <a:noFill/>
              </a:ln>
              <a:solidFill>
                <a:srgbClr val="000000"/>
              </a:solidFill>
              <a:effectLst/>
              <a:uLnTx/>
              <a:uFillTx/>
              <a:latin typeface="+mn-ea"/>
              <a:cs typeface="+mn-cs"/>
            </a:endParaRPr>
          </a:p>
          <a:p>
            <a:pPr marL="0" marR="0" lvl="2" algn="l" defTabSz="914400" rtl="0" eaLnBrk="1" fontAlgn="auto" latinLnBrk="0" hangingPunct="1">
              <a:lnSpc>
                <a:spcPts val="1292"/>
              </a:lnSpc>
              <a:spcBef>
                <a:spcPts val="0"/>
              </a:spcBef>
              <a:spcAft>
                <a:spcPts val="554"/>
              </a:spcAft>
              <a:buClrTx/>
              <a:buSzTx/>
              <a:tabLst>
                <a:tab pos="334116" algn="l"/>
              </a:tabLst>
              <a:defRPr/>
            </a:pPr>
            <a:r>
              <a:rPr kumimoji="0" lang="ja-JP" altLang="en-US" sz="1100" b="0" i="0" u="none" strike="noStrike" kern="1200" cap="none" spc="0" normalizeH="0" baseline="0" noProof="0">
                <a:ln>
                  <a:noFill/>
                </a:ln>
                <a:solidFill>
                  <a:prstClr val="black"/>
                </a:solidFill>
                <a:effectLst/>
                <a:uLnTx/>
                <a:uFillTx/>
                <a:latin typeface="+mn-ea"/>
                <a:cs typeface="+mn-cs"/>
              </a:rPr>
              <a:t>　階層別研修（局長級、新任課長・課長代理・係長、新規採用者等）</a:t>
            </a:r>
          </a:p>
        </p:txBody>
      </p:sp>
      <p:sp>
        <p:nvSpPr>
          <p:cNvPr id="4" name="テキスト ボックス 44">
            <a:extLst>
              <a:ext uri="{FF2B5EF4-FFF2-40B4-BE49-F238E27FC236}">
                <a16:creationId xmlns:a16="http://schemas.microsoft.com/office/drawing/2014/main" id="{CF1E4601-6B32-958C-66D6-628F15477258}"/>
              </a:ext>
            </a:extLst>
          </p:cNvPr>
          <p:cNvSpPr txBox="1"/>
          <p:nvPr/>
        </p:nvSpPr>
        <p:spPr>
          <a:xfrm>
            <a:off x="561000" y="5635691"/>
            <a:ext cx="4171412" cy="6001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全職員に対して</a:t>
            </a: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スピード感を持ったリスキリングを行い、</a:t>
            </a: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職員一人ひとりの</a:t>
            </a:r>
            <a: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DX</a:t>
            </a: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マインドを醸成</a:t>
            </a:r>
            <a:endParaRPr kumimoji="1" lang="ja-JP" altLang="en-US" sz="1100" b="1" i="0" u="none" strike="noStrike" kern="1200" cap="none" spc="0" normalizeH="0" baseline="0" noProof="0">
              <a:ln>
                <a:noFill/>
              </a:ln>
              <a:solidFill>
                <a:prstClr val="black"/>
              </a:solidFill>
              <a:effectLst/>
              <a:uLnTx/>
              <a:uFillTx/>
              <a:latin typeface="Avenir Next LT Pro"/>
              <a:ea typeface="Yu Gothic UI"/>
              <a:cs typeface="+mn-cs"/>
            </a:endParaRPr>
          </a:p>
        </p:txBody>
      </p:sp>
      <p:pic>
        <p:nvPicPr>
          <p:cNvPr id="7" name="図 6">
            <a:extLst>
              <a:ext uri="{FF2B5EF4-FFF2-40B4-BE49-F238E27FC236}">
                <a16:creationId xmlns:a16="http://schemas.microsoft.com/office/drawing/2014/main" id="{D9889AC7-B68C-8A2D-5B8D-83D3E1C5F022}"/>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73037" y="4312171"/>
            <a:ext cx="2306116" cy="2306116"/>
          </a:xfrm>
          <a:prstGeom prst="rect">
            <a:avLst/>
          </a:prstGeom>
        </p:spPr>
      </p:pic>
      <p:sp>
        <p:nvSpPr>
          <p:cNvPr id="12" name="テキスト ボックス 11">
            <a:extLst>
              <a:ext uri="{FF2B5EF4-FFF2-40B4-BE49-F238E27FC236}">
                <a16:creationId xmlns:a16="http://schemas.microsoft.com/office/drawing/2014/main" id="{EBDDFA67-7295-CE9A-6024-830D08BF804E}"/>
              </a:ext>
            </a:extLst>
          </p:cNvPr>
          <p:cNvSpPr txBox="1"/>
          <p:nvPr/>
        </p:nvSpPr>
        <p:spPr>
          <a:xfrm>
            <a:off x="8354829" y="3751827"/>
            <a:ext cx="1055872"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spcAft>
                <a:spcPts val="600"/>
              </a:spcAft>
              <a:tabLst>
                <a:tab pos="361950" algn="l"/>
              </a:tabLst>
              <a:defRPr/>
            </a:pPr>
            <a:r>
              <a:rPr lang="ja-JP" altLang="en-US" sz="600">
                <a:solidFill>
                  <a:srgbClr val="000000"/>
                </a:solidFill>
                <a:ea typeface="Yu Gothic UI" panose="020B0500000000000000" pitchFamily="50" charset="-128"/>
              </a:rPr>
              <a:t>（）内は当初設定数値</a:t>
            </a:r>
          </a:p>
        </p:txBody>
      </p:sp>
      <p:grpSp>
        <p:nvGrpSpPr>
          <p:cNvPr id="17" name="グループ化 16">
            <a:extLst>
              <a:ext uri="{FF2B5EF4-FFF2-40B4-BE49-F238E27FC236}">
                <a16:creationId xmlns:a16="http://schemas.microsoft.com/office/drawing/2014/main" id="{3A313BD8-877B-5119-1482-6805506E1C64}"/>
              </a:ext>
            </a:extLst>
          </p:cNvPr>
          <p:cNvGrpSpPr/>
          <p:nvPr/>
        </p:nvGrpSpPr>
        <p:grpSpPr>
          <a:xfrm>
            <a:off x="445009" y="3171026"/>
            <a:ext cx="1355509" cy="184666"/>
            <a:chOff x="537935" y="7717137"/>
            <a:chExt cx="1468468" cy="200055"/>
          </a:xfrm>
        </p:grpSpPr>
        <p:sp>
          <p:nvSpPr>
            <p:cNvPr id="19" name="正方形/長方形 18">
              <a:extLst>
                <a:ext uri="{FF2B5EF4-FFF2-40B4-BE49-F238E27FC236}">
                  <a16:creationId xmlns:a16="http://schemas.microsoft.com/office/drawing/2014/main" id="{7E82C218-35A7-ADD7-E6AB-9E0033A83B9F}"/>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65846" tIns="66462" rIns="66462" bIns="66462" rtlCol="0" anchor="ctr"/>
            <a:lstStyle/>
            <a:p>
              <a:pPr fontAlgn="base">
                <a:spcBef>
                  <a:spcPct val="0"/>
                </a:spcBef>
                <a:spcAft>
                  <a:spcPct val="0"/>
                </a:spcAft>
                <a:defRPr/>
              </a:pPr>
              <a:endParaRPr kumimoji="1" lang="ja-JP" altLang="en-US" sz="1477" b="1" kern="0">
                <a:solidFill>
                  <a:srgbClr val="FFFFFF"/>
                </a:solidFill>
                <a:latin typeface="Yu Gothic UI" panose="020B0500000000000000" pitchFamily="50" charset="-128"/>
                <a:ea typeface="Yu Gothic UI" panose="020B0500000000000000" pitchFamily="50" charset="-128"/>
              </a:endParaRPr>
            </a:p>
          </p:txBody>
        </p:sp>
        <p:sp>
          <p:nvSpPr>
            <p:cNvPr id="20" name="テキスト ボックス 19">
              <a:extLst>
                <a:ext uri="{FF2B5EF4-FFF2-40B4-BE49-F238E27FC236}">
                  <a16:creationId xmlns:a16="http://schemas.microsoft.com/office/drawing/2014/main" id="{E31CF48A-A4E8-27C2-54DB-5391C475C564}"/>
                </a:ext>
              </a:extLst>
            </p:cNvPr>
            <p:cNvSpPr txBox="1"/>
            <p:nvPr/>
          </p:nvSpPr>
          <p:spPr>
            <a:xfrm>
              <a:off x="672705" y="7717137"/>
              <a:ext cx="1333698" cy="200055"/>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2486116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デジタルを活用して“</a:t>
            </a:r>
            <a:r>
              <a:rPr kumimoji="1" lang="en-US" altLang="ja-JP" sz="2000" b="1" kern="0">
                <a:solidFill>
                  <a:srgbClr val="AF1932"/>
                </a:solidFill>
                <a:latin typeface="Yu Gothic UI" panose="020B0500000000000000" pitchFamily="50" charset="-128"/>
                <a:ea typeface="Yu Gothic UI" panose="020B0500000000000000" pitchFamily="50" charset="-128"/>
              </a:rPr>
              <a:t>Re-Design</a:t>
            </a:r>
            <a:r>
              <a:rPr kumimoji="1" lang="ja-JP" altLang="en-US" sz="2000" b="1" kern="0">
                <a:solidFill>
                  <a:srgbClr val="AF1932"/>
                </a:solidFill>
                <a:latin typeface="Yu Gothic UI" panose="020B0500000000000000" pitchFamily="50" charset="-128"/>
                <a:ea typeface="Yu Gothic UI" panose="020B0500000000000000" pitchFamily="50" charset="-128"/>
              </a:rPr>
              <a:t>”を主体的に</a:t>
            </a:r>
            <a:endParaRPr kumimoji="1" lang="en-US" altLang="ja-JP" sz="2000" b="1" kern="0">
              <a:solidFill>
                <a:srgbClr val="AF1932"/>
              </a:solidFill>
              <a:latin typeface="Yu Gothic UI" panose="020B0500000000000000" pitchFamily="50" charset="-128"/>
              <a:ea typeface="Yu Gothic UI" panose="020B0500000000000000" pitchFamily="50" charset="-128"/>
            </a:endParaRPr>
          </a:p>
          <a:p>
            <a:pPr lvl="0"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担う人材を育成</a:t>
            </a:r>
            <a:endParaRPr lang="ja-JP" altLang="en-US" sz="2000" b="1">
              <a:solidFill>
                <a:srgbClr val="AF1932"/>
              </a:solidFill>
              <a:ea typeface="Yu Gothic UI" panose="020B0500000000000000" pitchFamily="50" charset="-128"/>
            </a:endParaRP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99</a:t>
            </a:fld>
            <a:endParaRPr kumimoji="1" lang="en-GB"/>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5157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51576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51576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51576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54615" y="2867938"/>
            <a:ext cx="972000" cy="205378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63154"/>
            <a:ext cx="972000" cy="83526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4530705"/>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701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graphicFrame>
        <p:nvGraphicFramePr>
          <p:cNvPr id="68" name="表 16">
            <a:extLst>
              <a:ext uri="{FF2B5EF4-FFF2-40B4-BE49-F238E27FC236}">
                <a16:creationId xmlns:a16="http://schemas.microsoft.com/office/drawing/2014/main" id="{9DB68C29-91BF-08D0-9900-F5254F5033B5}"/>
              </a:ext>
            </a:extLst>
          </p:cNvPr>
          <p:cNvGraphicFramePr>
            <a:graphicFrameLocks noGrp="1"/>
          </p:cNvGraphicFramePr>
          <p:nvPr>
            <p:extLst>
              <p:ext uri="{D42A27DB-BD31-4B8C-83A1-F6EECF244321}">
                <p14:modId xmlns:p14="http://schemas.microsoft.com/office/powerpoint/2010/main" val="272812150"/>
              </p:ext>
            </p:extLst>
          </p:nvPr>
        </p:nvGraphicFramePr>
        <p:xfrm>
          <a:off x="6039332" y="3062983"/>
          <a:ext cx="3216788" cy="714633"/>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3660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2023</a:t>
                      </a:r>
                      <a:r>
                        <a:rPr kumimoji="1" lang="ja-JP" altLang="en-US" sz="900" b="0" kern="1200">
                          <a:solidFill>
                            <a:schemeClr val="lt1"/>
                          </a:solidFill>
                          <a:latin typeface="Yu Gothic UI"/>
                          <a:ea typeface="Yu Gothic UI"/>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2024</a:t>
                      </a:r>
                      <a:r>
                        <a:rPr kumimoji="1" lang="ja-JP" altLang="en-US" sz="900" b="0" kern="1200">
                          <a:solidFill>
                            <a:schemeClr val="lt1"/>
                          </a:solidFill>
                          <a:latin typeface="Yu Gothic UI"/>
                          <a:ea typeface="Yu Gothic UI"/>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2025</a:t>
                      </a:r>
                      <a:r>
                        <a:rPr kumimoji="1" lang="ja-JP" altLang="en-US" sz="900" b="0" kern="1200">
                          <a:solidFill>
                            <a:schemeClr val="lt1"/>
                          </a:solidFill>
                          <a:latin typeface="Yu Gothic UI"/>
                          <a:ea typeface="Yu Gothic UI"/>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2026</a:t>
                      </a:r>
                      <a:r>
                        <a:rPr kumimoji="1" lang="ja-JP" altLang="en-US" sz="900" b="0" kern="1200">
                          <a:solidFill>
                            <a:schemeClr val="lt1"/>
                          </a:solidFill>
                          <a:latin typeface="Yu Gothic UI"/>
                          <a:ea typeface="Yu Gothic UI"/>
                          <a:cs typeface="+mn-cs"/>
                        </a:rPr>
                        <a:t>年度</a:t>
                      </a:r>
                      <a:endParaRPr kumimoji="1" lang="en-US" altLang="ja-JP" sz="900" b="0" kern="1200">
                        <a:solidFill>
                          <a:schemeClr val="lt1"/>
                        </a:solidFill>
                        <a:latin typeface="Yu Gothic UI"/>
                        <a:ea typeface="Yu Gothic UI"/>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214497">
                <a:tc>
                  <a:txBody>
                    <a:bodyPr/>
                    <a:lstStyle/>
                    <a:p>
                      <a:pPr algn="ctr"/>
                      <a:r>
                        <a:rPr kumimoji="1" lang="en-US" altLang="ja-JP" sz="900" b="0">
                          <a:latin typeface="Yu Gothic UI"/>
                          <a:ea typeface="Yu Gothic UI"/>
                        </a:rPr>
                        <a:t>82</a:t>
                      </a:r>
                      <a:r>
                        <a:rPr kumimoji="1" lang="ja-JP" altLang="en-US" sz="900" b="0">
                          <a:latin typeface="Yu Gothic UI"/>
                          <a:ea typeface="Yu Gothic UI"/>
                        </a:rPr>
                        <a:t>名</a:t>
                      </a:r>
                      <a:endParaRPr kumimoji="1" lang="en-US" altLang="ja-JP" sz="900" b="0">
                        <a:latin typeface="Yu Gothic UI"/>
                        <a:ea typeface="Yu Gothic UI"/>
                      </a:endParaRPr>
                    </a:p>
                    <a:p>
                      <a:pPr algn="ctr"/>
                      <a:r>
                        <a:rPr kumimoji="1" lang="ja-JP" altLang="en-US" sz="900" b="0">
                          <a:latin typeface="Yu Gothic UI"/>
                          <a:ea typeface="Yu Gothic UI"/>
                        </a:rPr>
                        <a:t>（</a:t>
                      </a:r>
                      <a:r>
                        <a:rPr kumimoji="1" lang="en-US" altLang="ja-JP" sz="900" b="0">
                          <a:latin typeface="Yu Gothic UI"/>
                          <a:ea typeface="Yu Gothic UI"/>
                        </a:rPr>
                        <a:t>88</a:t>
                      </a:r>
                      <a:r>
                        <a:rPr kumimoji="1" lang="ja-JP" altLang="en-US" sz="900" b="0">
                          <a:latin typeface="Yu Gothic UI"/>
                          <a:ea typeface="Yu Gothic UI"/>
                        </a:rPr>
                        <a:t>名）</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b="0">
                          <a:latin typeface="Yu Gothic UI"/>
                          <a:ea typeface="Yu Gothic UI"/>
                        </a:rPr>
                        <a:t>140</a:t>
                      </a:r>
                      <a:r>
                        <a:rPr kumimoji="1" lang="ja-JP" altLang="en-US" sz="900" b="0">
                          <a:latin typeface="Yu Gothic UI"/>
                          <a:ea typeface="Yu Gothic UI"/>
                        </a:rPr>
                        <a:t>名</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b="0">
                          <a:latin typeface="Yu Gothic UI"/>
                          <a:ea typeface="Yu Gothic UI"/>
                        </a:rPr>
                        <a:t>200</a:t>
                      </a:r>
                      <a:r>
                        <a:rPr kumimoji="1" lang="ja-JP" altLang="en-US" sz="900" b="0">
                          <a:latin typeface="Yu Gothic UI"/>
                          <a:ea typeface="Yu Gothic UI"/>
                        </a:rPr>
                        <a:t>名</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dirty="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18" name="テキスト ボックス 17">
            <a:extLst>
              <a:ext uri="{FF2B5EF4-FFF2-40B4-BE49-F238E27FC236}">
                <a16:creationId xmlns:a16="http://schemas.microsoft.com/office/drawing/2014/main" id="{AEC1AB1F-7D2D-6FD2-6BA7-C5F7085871F9}"/>
              </a:ext>
            </a:extLst>
          </p:cNvPr>
          <p:cNvSpPr txBox="1"/>
          <p:nvPr/>
        </p:nvSpPr>
        <p:spPr>
          <a:xfrm>
            <a:off x="8354829" y="3641756"/>
            <a:ext cx="1055872"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spcAft>
                <a:spcPts val="600"/>
              </a:spcAft>
              <a:tabLst>
                <a:tab pos="361950" algn="l"/>
              </a:tabLst>
              <a:defRPr/>
            </a:pPr>
            <a:r>
              <a:rPr lang="ja-JP" altLang="en-US" sz="600">
                <a:solidFill>
                  <a:srgbClr val="000000"/>
                </a:solidFill>
                <a:ea typeface="Yu Gothic UI" panose="020B0500000000000000" pitchFamily="50" charset="-128"/>
              </a:rPr>
              <a:t>（）内は当初設定数値</a:t>
            </a:r>
          </a:p>
        </p:txBody>
      </p:sp>
      <p:sp>
        <p:nvSpPr>
          <p:cNvPr id="2" name="正方形/長方形 1">
            <a:extLst>
              <a:ext uri="{FF2B5EF4-FFF2-40B4-BE49-F238E27FC236}">
                <a16:creationId xmlns:a16="http://schemas.microsoft.com/office/drawing/2014/main" id="{EC2B103B-A847-D652-80AD-8264D1057183}"/>
              </a:ext>
            </a:extLst>
          </p:cNvPr>
          <p:cNvSpPr/>
          <p:nvPr/>
        </p:nvSpPr>
        <p:spPr>
          <a:xfrm>
            <a:off x="446400" y="1270800"/>
            <a:ext cx="4212000" cy="2708417"/>
          </a:xfrm>
          <a:prstGeom prst="rect">
            <a:avLst/>
          </a:prstGeom>
          <a:noFill/>
          <a:ln w="9525" cap="flat" cmpd="sng" algn="ctr">
            <a:noFill/>
            <a:prstDash val="solid"/>
          </a:ln>
          <a:effectLst/>
        </p:spPr>
        <p:txBody>
          <a:bodyPr lIns="33231" tIns="33231" rIns="33231" bIns="33231" rtlCol="0" anchor="t">
            <a:noAutofit/>
          </a:bodyPr>
          <a:lstStyle/>
          <a:p>
            <a:pPr marL="158265" lvl="2" indent="-158265">
              <a:lnSpc>
                <a:spcPts val="1292"/>
              </a:lnSpc>
              <a:spcAft>
                <a:spcPts val="554"/>
              </a:spcAft>
              <a:buFont typeface="Arial" panose="020B0604020202020204" pitchFamily="34" charset="0"/>
              <a:buChar char="•"/>
              <a:tabLst>
                <a:tab pos="334116" algn="l"/>
              </a:tabLst>
              <a:defRPr/>
            </a:pPr>
            <a:r>
              <a:rPr lang="en-US" altLang="ja-JP" sz="1100">
                <a:solidFill>
                  <a:srgbClr val="000000"/>
                </a:solidFill>
                <a:latin typeface="Yu Gothic UI" panose="020B0500000000000000" pitchFamily="50" charset="-128"/>
                <a:ea typeface="Yu Gothic UI" panose="020B0500000000000000" pitchFamily="50" charset="-128"/>
              </a:rPr>
              <a:t>DX</a:t>
            </a:r>
            <a:r>
              <a:rPr lang="ja-JP" altLang="en-US" sz="1100">
                <a:solidFill>
                  <a:srgbClr val="000000"/>
                </a:solidFill>
                <a:latin typeface="Yu Gothic UI" panose="020B0500000000000000" pitchFamily="50" charset="-128"/>
                <a:ea typeface="Yu Gothic UI" panose="020B0500000000000000" pitchFamily="50" charset="-128"/>
              </a:rPr>
              <a:t>の取組を全庁的に着実かつスピーディに推進していくため、大阪市</a:t>
            </a:r>
            <a:r>
              <a:rPr lang="en-US" altLang="ja-JP" sz="1100">
                <a:solidFill>
                  <a:srgbClr val="000000"/>
                </a:solidFill>
                <a:latin typeface="Yu Gothic UI" panose="020B0500000000000000" pitchFamily="50" charset="-128"/>
                <a:ea typeface="Yu Gothic UI" panose="020B0500000000000000" pitchFamily="50" charset="-128"/>
              </a:rPr>
              <a:t>DX</a:t>
            </a:r>
            <a:r>
              <a:rPr lang="ja-JP" altLang="en-US" sz="1100">
                <a:solidFill>
                  <a:srgbClr val="000000"/>
                </a:solidFill>
                <a:latin typeface="Yu Gothic UI" panose="020B0500000000000000" pitchFamily="50" charset="-128"/>
                <a:ea typeface="Yu Gothic UI" panose="020B0500000000000000" pitchFamily="50" charset="-128"/>
              </a:rPr>
              <a:t>戦略および大阪市人材育成基本方針に基づき、大阪市</a:t>
            </a:r>
            <a:r>
              <a:rPr lang="en-US" altLang="ja-JP" sz="1100">
                <a:solidFill>
                  <a:srgbClr val="000000"/>
                </a:solidFill>
                <a:latin typeface="Yu Gothic UI" panose="020B0500000000000000" pitchFamily="50" charset="-128"/>
                <a:ea typeface="Yu Gothic UI" panose="020B0500000000000000" pitchFamily="50" charset="-128"/>
              </a:rPr>
              <a:t>DX</a:t>
            </a:r>
            <a:r>
              <a:rPr lang="ja-JP" altLang="en-US" sz="1100">
                <a:solidFill>
                  <a:srgbClr val="000000"/>
                </a:solidFill>
                <a:latin typeface="Yu Gothic UI" panose="020B0500000000000000" pitchFamily="50" charset="-128"/>
                <a:ea typeface="Yu Gothic UI" panose="020B0500000000000000" pitchFamily="50" charset="-128"/>
              </a:rPr>
              <a:t>人材育成方針を策定し、自らの業務の</a:t>
            </a:r>
            <a:r>
              <a:rPr lang="en-US" altLang="ja-JP" sz="1100">
                <a:solidFill>
                  <a:srgbClr val="000000"/>
                </a:solidFill>
                <a:latin typeface="Yu Gothic UI" panose="020B0500000000000000" pitchFamily="50" charset="-128"/>
                <a:ea typeface="Yu Gothic UI" panose="020B0500000000000000" pitchFamily="50" charset="-128"/>
              </a:rPr>
              <a:t>DX</a:t>
            </a:r>
            <a:r>
              <a:rPr lang="ja-JP" altLang="en-US" sz="1100">
                <a:solidFill>
                  <a:srgbClr val="000000"/>
                </a:solidFill>
                <a:latin typeface="Yu Gothic UI" panose="020B0500000000000000" pitchFamily="50" charset="-128"/>
                <a:ea typeface="Yu Gothic UI" panose="020B0500000000000000" pitchFamily="50" charset="-128"/>
              </a:rPr>
              <a:t>を主体的に担える人材を育成する。</a:t>
            </a:r>
            <a:endParaRPr lang="en-US" altLang="ja-JP" sz="1100">
              <a:solidFill>
                <a:srgbClr val="000000"/>
              </a:solidFill>
              <a:latin typeface="Yu Gothic UI" panose="020B0500000000000000" pitchFamily="50" charset="-128"/>
              <a:ea typeface="Yu Gothic UI" panose="020B0500000000000000" pitchFamily="50" charset="-128"/>
            </a:endParaRPr>
          </a:p>
          <a:p>
            <a:pPr marL="158265" lvl="2" indent="-158265">
              <a:lnSpc>
                <a:spcPts val="1292"/>
              </a:lnSpc>
              <a:spcAft>
                <a:spcPts val="554"/>
              </a:spcAft>
              <a:buFont typeface="Arial" panose="020B0604020202020204" pitchFamily="34" charset="0"/>
              <a:buChar char="•"/>
              <a:tabLst>
                <a:tab pos="334116" algn="l"/>
              </a:tabLst>
              <a:defRPr/>
            </a:pPr>
            <a:r>
              <a:rPr lang="en-US" altLang="ja-JP" sz="1100">
                <a:solidFill>
                  <a:srgbClr val="000000"/>
                </a:solidFill>
                <a:latin typeface="Yu Gothic UI" panose="020B0500000000000000" pitchFamily="50" charset="-128"/>
                <a:ea typeface="Yu Gothic UI" panose="020B0500000000000000" pitchFamily="50" charset="-128"/>
              </a:rPr>
              <a:t>DX</a:t>
            </a:r>
            <a:r>
              <a:rPr lang="ja-JP" altLang="en-US" sz="1100">
                <a:solidFill>
                  <a:srgbClr val="000000"/>
                </a:solidFill>
                <a:latin typeface="Yu Gothic UI" panose="020B0500000000000000" pitchFamily="50" charset="-128"/>
                <a:ea typeface="Yu Gothic UI" panose="020B0500000000000000" pitchFamily="50" charset="-128"/>
              </a:rPr>
              <a:t>リーダー養成研修として、グループワークを中心に、</a:t>
            </a:r>
            <a:r>
              <a:rPr lang="en-US" altLang="ja-JP" sz="1100">
                <a:solidFill>
                  <a:srgbClr val="000000"/>
                </a:solidFill>
                <a:latin typeface="Yu Gothic UI" panose="020B0500000000000000" pitchFamily="50" charset="-128"/>
                <a:ea typeface="Yu Gothic UI" panose="020B0500000000000000" pitchFamily="50" charset="-128"/>
              </a:rPr>
              <a:t>BPR</a:t>
            </a:r>
            <a:r>
              <a:rPr lang="ja-JP" altLang="en-US" sz="1100">
                <a:solidFill>
                  <a:srgbClr val="000000"/>
                </a:solidFill>
                <a:latin typeface="Yu Gothic UI" panose="020B0500000000000000" pitchFamily="50" charset="-128"/>
                <a:ea typeface="Yu Gothic UI" panose="020B0500000000000000" pitchFamily="50" charset="-128"/>
              </a:rPr>
              <a:t>やサービスデザイン思考、デジタル技術に関する知識の習得をめざす。</a:t>
            </a:r>
          </a:p>
          <a:p>
            <a:pPr marL="158265" lvl="2" indent="-158265">
              <a:lnSpc>
                <a:spcPts val="1292"/>
              </a:lnSpc>
              <a:spcAft>
                <a:spcPts val="554"/>
              </a:spcAft>
              <a:buFont typeface="Arial" panose="020B0604020202020204" pitchFamily="34" charset="0"/>
              <a:buChar char="•"/>
              <a:tabLst>
                <a:tab pos="334116" algn="l"/>
              </a:tabLst>
              <a:defRPr/>
            </a:pPr>
            <a:r>
              <a:rPr lang="ja-JP" altLang="en-US" sz="1100">
                <a:solidFill>
                  <a:srgbClr val="000000"/>
                </a:solidFill>
                <a:latin typeface="Yu Gothic UI" panose="020B0500000000000000" pitchFamily="50" charset="-128"/>
                <a:ea typeface="Yu Gothic UI" panose="020B0500000000000000" pitchFamily="50" charset="-128"/>
              </a:rPr>
              <a:t>研修を受講した</a:t>
            </a:r>
            <a:r>
              <a:rPr lang="en-US" altLang="ja-JP" sz="1100">
                <a:solidFill>
                  <a:srgbClr val="000000"/>
                </a:solidFill>
                <a:latin typeface="Yu Gothic UI" panose="020B0500000000000000" pitchFamily="50" charset="-128"/>
                <a:ea typeface="Yu Gothic UI" panose="020B0500000000000000" pitchFamily="50" charset="-128"/>
              </a:rPr>
              <a:t>DX</a:t>
            </a:r>
            <a:r>
              <a:rPr lang="ja-JP" altLang="en-US" sz="1100">
                <a:solidFill>
                  <a:srgbClr val="000000"/>
                </a:solidFill>
                <a:latin typeface="Yu Gothic UI" panose="020B0500000000000000" pitchFamily="50" charset="-128"/>
                <a:ea typeface="Yu Gothic UI" panose="020B0500000000000000" pitchFamily="50" charset="-128"/>
              </a:rPr>
              <a:t>リーダーが自部局・自課の業務のデジタル化を推進し、</a:t>
            </a:r>
            <a:r>
              <a:rPr lang="en-US" altLang="ja-JP" sz="1100">
                <a:solidFill>
                  <a:srgbClr val="000000"/>
                </a:solidFill>
                <a:latin typeface="Yu Gothic UI" panose="020B0500000000000000" pitchFamily="50" charset="-128"/>
                <a:ea typeface="Yu Gothic UI" panose="020B0500000000000000" pitchFamily="50" charset="-128"/>
              </a:rPr>
              <a:t>DX</a:t>
            </a:r>
            <a:r>
              <a:rPr lang="ja-JP" altLang="en-US" sz="1100">
                <a:solidFill>
                  <a:srgbClr val="000000"/>
                </a:solidFill>
                <a:latin typeface="Yu Gothic UI" panose="020B0500000000000000" pitchFamily="50" charset="-128"/>
                <a:ea typeface="Yu Gothic UI" panose="020B0500000000000000" pitchFamily="50" charset="-128"/>
              </a:rPr>
              <a:t>プロジェクトのコアメンバーとなって取組をけん引することで、多くの部局</a:t>
            </a:r>
            <a:r>
              <a:rPr lang="ja-JP" altLang="en-US" sz="1100">
                <a:latin typeface="Yu Gothic UI" panose="020B0500000000000000" pitchFamily="50" charset="-128"/>
                <a:ea typeface="Yu Gothic UI" panose="020B0500000000000000" pitchFamily="50" charset="-128"/>
              </a:rPr>
              <a:t>で</a:t>
            </a:r>
            <a:r>
              <a:rPr lang="en-US" altLang="ja-JP" sz="1100">
                <a:latin typeface="Yu Gothic UI" panose="020B0500000000000000" pitchFamily="50" charset="-128"/>
                <a:ea typeface="Yu Gothic UI" panose="020B0500000000000000" pitchFamily="50" charset="-128"/>
              </a:rPr>
              <a:t>DX</a:t>
            </a:r>
            <a:r>
              <a:rPr lang="ja-JP" altLang="en-US" sz="1100">
                <a:latin typeface="Yu Gothic UI" panose="020B0500000000000000" pitchFamily="50" charset="-128"/>
                <a:ea typeface="Yu Gothic UI" panose="020B0500000000000000" pitchFamily="50" charset="-128"/>
              </a:rPr>
              <a:t>が着実に推進することが期待できる。</a:t>
            </a:r>
            <a:endParaRPr lang="en-US" altLang="ja-JP" sz="1100">
              <a:latin typeface="Yu Gothic UI" panose="020B0500000000000000" pitchFamily="50" charset="-128"/>
              <a:ea typeface="Yu Gothic UI" panose="020B0500000000000000" pitchFamily="50" charset="-128"/>
            </a:endParaRPr>
          </a:p>
          <a:p>
            <a:pPr marL="158265" lvl="2" indent="-158265">
              <a:lnSpc>
                <a:spcPts val="1292"/>
              </a:lnSpc>
              <a:spcAft>
                <a:spcPts val="554"/>
              </a:spcAft>
              <a:buFont typeface="Arial" panose="020B0604020202020204" pitchFamily="34" charset="0"/>
              <a:buChar char="•"/>
              <a:tabLst>
                <a:tab pos="334116" algn="l"/>
              </a:tabLst>
              <a:defRPr/>
            </a:pPr>
            <a:r>
              <a:rPr lang="ja-JP" altLang="en-US" sz="1100">
                <a:latin typeface="Yu Gothic UI" panose="020B0500000000000000" pitchFamily="50" charset="-128"/>
                <a:ea typeface="Yu Gothic UI" panose="020B0500000000000000" pitchFamily="50" charset="-128"/>
              </a:rPr>
              <a:t>また、知識習得の基礎となる</a:t>
            </a:r>
            <a:r>
              <a:rPr lang="en-US" altLang="ja-JP" sz="1100">
                <a:latin typeface="Yu Gothic UI" panose="020B0500000000000000" pitchFamily="50" charset="-128"/>
                <a:ea typeface="Yu Gothic UI" panose="020B0500000000000000" pitchFamily="50" charset="-128"/>
              </a:rPr>
              <a:t>IT</a:t>
            </a:r>
            <a:r>
              <a:rPr lang="ja-JP" altLang="en-US" sz="1100">
                <a:latin typeface="Yu Gothic UI" panose="020B0500000000000000" pitchFamily="50" charset="-128"/>
                <a:ea typeface="Yu Gothic UI" panose="020B0500000000000000" pitchFamily="50" charset="-128"/>
              </a:rPr>
              <a:t>パスポート試験相当の内容、解説、確認問題等の動画資料を通して、デジタル技術に関する知識の習得をめざす。</a:t>
            </a:r>
          </a:p>
          <a:p>
            <a:pPr marL="158265" lvl="2" indent="-158265">
              <a:lnSpc>
                <a:spcPts val="1292"/>
              </a:lnSpc>
              <a:spcAft>
                <a:spcPts val="554"/>
              </a:spcAft>
              <a:buFont typeface="Arial" panose="020B0604020202020204" pitchFamily="34" charset="0"/>
              <a:buChar char="•"/>
              <a:tabLst>
                <a:tab pos="334116" algn="l"/>
              </a:tabLst>
              <a:defRPr/>
            </a:pPr>
            <a:r>
              <a:rPr lang="en-US" altLang="ja-JP" sz="1100">
                <a:latin typeface="Yu Gothic UI" panose="020B0500000000000000" pitchFamily="50" charset="-128"/>
                <a:ea typeface="Yu Gothic UI" panose="020B0500000000000000" pitchFamily="50" charset="-128"/>
              </a:rPr>
              <a:t>DX</a:t>
            </a:r>
            <a:r>
              <a:rPr lang="ja-JP" altLang="en-US" sz="1100">
                <a:latin typeface="Yu Gothic UI" panose="020B0500000000000000" pitchFamily="50" charset="-128"/>
                <a:ea typeface="Yu Gothic UI" panose="020B0500000000000000" pitchFamily="50" charset="-128"/>
              </a:rPr>
              <a:t>を進める上で職員が自主的・主体的に知識習得ができる環境や場を提供し、自ら</a:t>
            </a:r>
            <a:r>
              <a:rPr lang="en-US" altLang="ja-JP" sz="1100">
                <a:latin typeface="Yu Gothic UI" panose="020B0500000000000000" pitchFamily="50" charset="-128"/>
                <a:ea typeface="Yu Gothic UI" panose="020B0500000000000000" pitchFamily="50" charset="-128"/>
              </a:rPr>
              <a:t>DX</a:t>
            </a:r>
            <a:r>
              <a:rPr lang="ja-JP" altLang="en-US" sz="1100">
                <a:latin typeface="Yu Gothic UI" panose="020B0500000000000000" pitchFamily="50" charset="-128"/>
                <a:ea typeface="Yu Gothic UI" panose="020B0500000000000000" pitchFamily="50" charset="-128"/>
              </a:rPr>
              <a:t>に取り組む行動変容を促すことで全庁的な</a:t>
            </a:r>
            <a:r>
              <a:rPr lang="en-US" altLang="ja-JP" sz="1100">
                <a:latin typeface="Yu Gothic UI" panose="020B0500000000000000" pitchFamily="50" charset="-128"/>
                <a:ea typeface="Yu Gothic UI" panose="020B0500000000000000" pitchFamily="50" charset="-128"/>
              </a:rPr>
              <a:t>DX</a:t>
            </a:r>
            <a:r>
              <a:rPr lang="ja-JP" altLang="en-US" sz="1100">
                <a:latin typeface="Yu Gothic UI" panose="020B0500000000000000" pitchFamily="50" charset="-128"/>
                <a:ea typeface="Yu Gothic UI" panose="020B0500000000000000" pitchFamily="50" charset="-128"/>
              </a:rPr>
              <a:t>の推進に寄与する。</a:t>
            </a:r>
          </a:p>
          <a:p>
            <a:pPr marL="158265" lvl="2" indent="-158265">
              <a:lnSpc>
                <a:spcPts val="1292"/>
              </a:lnSpc>
              <a:spcAft>
                <a:spcPts val="554"/>
              </a:spcAft>
              <a:buFont typeface="Arial" panose="020B0604020202020204" pitchFamily="34" charset="0"/>
              <a:buChar char="•"/>
              <a:tabLst>
                <a:tab pos="334116" algn="l"/>
              </a:tabLst>
              <a:defRPr/>
            </a:pPr>
            <a:endParaRPr lang="ja-JP" altLang="en-US" sz="1015">
              <a:solidFill>
                <a:srgbClr val="000000"/>
              </a:solidFill>
              <a:latin typeface="Yu Gothic UI" panose="020B0500000000000000" pitchFamily="50" charset="-128"/>
              <a:ea typeface="Yu Gothic UI" panose="020B0500000000000000" pitchFamily="50" charset="-128"/>
            </a:endParaRPr>
          </a:p>
        </p:txBody>
      </p:sp>
      <p:sp>
        <p:nvSpPr>
          <p:cNvPr id="28" name="正方形/長方形 27">
            <a:extLst>
              <a:ext uri="{FF2B5EF4-FFF2-40B4-BE49-F238E27FC236}">
                <a16:creationId xmlns:a16="http://schemas.microsoft.com/office/drawing/2014/main" id="{DFE60885-7707-7521-CB16-6EACD6F804A4}"/>
              </a:ext>
            </a:extLst>
          </p:cNvPr>
          <p:cNvSpPr/>
          <p:nvPr/>
        </p:nvSpPr>
        <p:spPr>
          <a:xfrm>
            <a:off x="397318" y="2911863"/>
            <a:ext cx="3845985" cy="1086515"/>
          </a:xfrm>
          <a:prstGeom prst="rect">
            <a:avLst/>
          </a:prstGeom>
          <a:noFill/>
          <a:ln w="9525" cap="flat" cmpd="sng" algn="ctr">
            <a:noFill/>
            <a:prstDash val="solid"/>
          </a:ln>
          <a:effectLst/>
        </p:spPr>
        <p:txBody>
          <a:bodyPr lIns="33231" tIns="33231" rIns="33231" bIns="33231" rtlCol="0" anchor="t">
            <a:noAutofit/>
          </a:bodyPr>
          <a:lstStyle/>
          <a:p>
            <a:pPr marL="158265" lvl="2" indent="-158265">
              <a:lnSpc>
                <a:spcPts val="1292"/>
              </a:lnSpc>
              <a:spcAft>
                <a:spcPts val="554"/>
              </a:spcAft>
              <a:buFont typeface="Arial" panose="020B0604020202020204" pitchFamily="34" charset="0"/>
              <a:buChar char="•"/>
              <a:tabLst>
                <a:tab pos="334116" algn="l"/>
              </a:tabLst>
              <a:defRPr/>
            </a:pPr>
            <a:endParaRPr lang="en-US" altLang="ja-JP" sz="1015">
              <a:solidFill>
                <a:srgbClr val="FF0000"/>
              </a:solidFill>
              <a:latin typeface="Yu Gothic UI" panose="020B0500000000000000" pitchFamily="50" charset="-128"/>
              <a:ea typeface="Yu Gothic UI" panose="020B0500000000000000" pitchFamily="50" charset="-128"/>
            </a:endParaRPr>
          </a:p>
        </p:txBody>
      </p:sp>
      <p:sp>
        <p:nvSpPr>
          <p:cNvPr id="37" name="テキスト ボックス 36">
            <a:extLst>
              <a:ext uri="{FF2B5EF4-FFF2-40B4-BE49-F238E27FC236}">
                <a16:creationId xmlns:a16="http://schemas.microsoft.com/office/drawing/2014/main" id="{4FE24424-8953-53C9-3649-7F8E15B4362C}"/>
              </a:ext>
            </a:extLst>
          </p:cNvPr>
          <p:cNvSpPr txBox="1"/>
          <p:nvPr/>
        </p:nvSpPr>
        <p:spPr>
          <a:xfrm>
            <a:off x="5889032" y="1219319"/>
            <a:ext cx="3565328" cy="596178"/>
          </a:xfrm>
          <a:prstGeom prst="rect">
            <a:avLst/>
          </a:prstGeom>
          <a:noFill/>
          <a:ln>
            <a:noFill/>
          </a:ln>
        </p:spPr>
        <p:txBody>
          <a:bodyPr wrap="square" lIns="132923"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58265" lvl="2" indent="-158265">
              <a:spcAft>
                <a:spcPts val="554"/>
              </a:spcAft>
              <a:buFont typeface="Arial" panose="020B0604020202020204" pitchFamily="34" charset="0"/>
              <a:buChar char="•"/>
              <a:tabLst>
                <a:tab pos="334116" algn="l"/>
              </a:tabLst>
              <a:defRPr/>
            </a:pPr>
            <a:r>
              <a:rPr lang="en-US" altLang="ja-JP" sz="1100" b="1">
                <a:solidFill>
                  <a:srgbClr val="000000"/>
                </a:solidFill>
                <a:latin typeface="Yu Gothic UI" panose="020B0500000000000000" pitchFamily="50" charset="-128"/>
                <a:ea typeface="Yu Gothic UI" panose="020B0500000000000000" pitchFamily="50" charset="-128"/>
              </a:rPr>
              <a:t>DX</a:t>
            </a:r>
            <a:r>
              <a:rPr lang="ja-JP" altLang="en-US" sz="1100" b="1">
                <a:solidFill>
                  <a:srgbClr val="000000"/>
                </a:solidFill>
                <a:latin typeface="Yu Gothic UI" panose="020B0500000000000000" pitchFamily="50" charset="-128"/>
                <a:ea typeface="Yu Gothic UI" panose="020B0500000000000000" pitchFamily="50" charset="-128"/>
              </a:rPr>
              <a:t>の機運が醸成され、各部局において自発的かつ積極的な</a:t>
            </a:r>
            <a:r>
              <a:rPr lang="en-US" altLang="ja-JP" sz="1100" b="1">
                <a:solidFill>
                  <a:srgbClr val="000000"/>
                </a:solidFill>
                <a:latin typeface="Yu Gothic UI" panose="020B0500000000000000" pitchFamily="50" charset="-128"/>
                <a:ea typeface="Yu Gothic UI" panose="020B0500000000000000" pitchFamily="50" charset="-128"/>
              </a:rPr>
              <a:t>DX</a:t>
            </a:r>
            <a:r>
              <a:rPr lang="ja-JP" altLang="en-US" sz="1100" b="1">
                <a:solidFill>
                  <a:srgbClr val="000000"/>
                </a:solidFill>
                <a:latin typeface="Yu Gothic UI" panose="020B0500000000000000" pitchFamily="50" charset="-128"/>
                <a:ea typeface="Yu Gothic UI" panose="020B0500000000000000" pitchFamily="50" charset="-128"/>
              </a:rPr>
              <a:t>の取組が行われていること。</a:t>
            </a:r>
          </a:p>
        </p:txBody>
      </p:sp>
      <p:sp>
        <p:nvSpPr>
          <p:cNvPr id="38" name="テキスト ボックス 37">
            <a:extLst>
              <a:ext uri="{FF2B5EF4-FFF2-40B4-BE49-F238E27FC236}">
                <a16:creationId xmlns:a16="http://schemas.microsoft.com/office/drawing/2014/main" id="{278C9992-7090-19D0-DEED-D0267FBC14D2}"/>
              </a:ext>
            </a:extLst>
          </p:cNvPr>
          <p:cNvSpPr txBox="1"/>
          <p:nvPr/>
        </p:nvSpPr>
        <p:spPr>
          <a:xfrm>
            <a:off x="5899537" y="1711828"/>
            <a:ext cx="3552309" cy="735884"/>
          </a:xfrm>
          <a:prstGeom prst="rect">
            <a:avLst/>
          </a:prstGeom>
          <a:noFill/>
          <a:ln>
            <a:noFill/>
          </a:ln>
        </p:spPr>
        <p:txBody>
          <a:bodyPr wrap="square" lIns="132923"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58265" lvl="2" indent="-158265">
              <a:spcAft>
                <a:spcPts val="554"/>
              </a:spcAft>
              <a:buFont typeface="Arial" panose="020B0604020202020204" pitchFamily="34" charset="0"/>
              <a:buChar char="•"/>
              <a:tabLst>
                <a:tab pos="334116" algn="l"/>
              </a:tabLst>
              <a:defRPr/>
            </a:pPr>
            <a:r>
              <a:rPr lang="ja-JP" altLang="en-US" sz="1100" b="1">
                <a:solidFill>
                  <a:srgbClr val="000000"/>
                </a:solidFill>
                <a:latin typeface="Yu Gothic UI" panose="020B0500000000000000" pitchFamily="50" charset="-128"/>
                <a:ea typeface="Yu Gothic UI" panose="020B0500000000000000" pitchFamily="50" charset="-128"/>
              </a:rPr>
              <a:t>各部局において中心となる人材を増やすことで、デジタル化や</a:t>
            </a:r>
            <a:r>
              <a:rPr lang="en-US" altLang="ja-JP" sz="1100" b="1">
                <a:solidFill>
                  <a:srgbClr val="000000"/>
                </a:solidFill>
                <a:latin typeface="Yu Gothic UI" panose="020B0500000000000000" pitchFamily="50" charset="-128"/>
                <a:ea typeface="Yu Gothic UI" panose="020B0500000000000000" pitchFamily="50" charset="-128"/>
              </a:rPr>
              <a:t>DX</a:t>
            </a:r>
            <a:r>
              <a:rPr lang="ja-JP" altLang="en-US" sz="1100" b="1">
                <a:solidFill>
                  <a:srgbClr val="000000"/>
                </a:solidFill>
                <a:latin typeface="Yu Gothic UI" panose="020B0500000000000000" pitchFamily="50" charset="-128"/>
                <a:ea typeface="Yu Gothic UI" panose="020B0500000000000000" pitchFamily="50" charset="-128"/>
              </a:rPr>
              <a:t>が進んでいること。</a:t>
            </a:r>
            <a:r>
              <a:rPr lang="ja-JP" altLang="en-US" sz="1015" b="1">
                <a:solidFill>
                  <a:srgbClr val="000000"/>
                </a:solidFill>
                <a:latin typeface="Yu Gothic UI" panose="020B0500000000000000" pitchFamily="50" charset="-128"/>
                <a:ea typeface="Yu Gothic UI" panose="020B0500000000000000" pitchFamily="50" charset="-128"/>
              </a:rPr>
              <a:t>​</a:t>
            </a:r>
          </a:p>
        </p:txBody>
      </p:sp>
      <p:sp>
        <p:nvSpPr>
          <p:cNvPr id="39" name="テキスト ボックス 38">
            <a:extLst>
              <a:ext uri="{FF2B5EF4-FFF2-40B4-BE49-F238E27FC236}">
                <a16:creationId xmlns:a16="http://schemas.microsoft.com/office/drawing/2014/main" id="{A19ABF1F-7E90-1CC2-4599-FB80404B8586}"/>
              </a:ext>
            </a:extLst>
          </p:cNvPr>
          <p:cNvSpPr txBox="1"/>
          <p:nvPr/>
        </p:nvSpPr>
        <p:spPr>
          <a:xfrm>
            <a:off x="5894041" y="2075250"/>
            <a:ext cx="3566949" cy="736400"/>
          </a:xfrm>
          <a:prstGeom prst="rect">
            <a:avLst/>
          </a:prstGeom>
          <a:noFill/>
          <a:ln>
            <a:noFill/>
          </a:ln>
        </p:spPr>
        <p:txBody>
          <a:bodyPr wrap="square" lIns="132923"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58265" lvl="2" indent="-158265">
              <a:spcAft>
                <a:spcPts val="554"/>
              </a:spcAft>
              <a:buFont typeface="Arial" panose="020B0604020202020204" pitchFamily="34" charset="0"/>
              <a:buChar char="•"/>
              <a:tabLst>
                <a:tab pos="334116" algn="l"/>
              </a:tabLst>
              <a:defRPr/>
            </a:pPr>
            <a:r>
              <a:rPr lang="ja-JP" altLang="en-US" sz="1100" b="1">
                <a:latin typeface="Yu Gothic UI" panose="020B0500000000000000" pitchFamily="50" charset="-128"/>
                <a:ea typeface="Yu Gothic UI" panose="020B0500000000000000" pitchFamily="50" charset="-128"/>
              </a:rPr>
              <a:t>知識習得など</a:t>
            </a:r>
            <a:r>
              <a:rPr lang="ja-JP" altLang="ja-JP" sz="1100" b="1">
                <a:latin typeface="Yu Gothic UI" panose="020B0500000000000000" pitchFamily="50" charset="-128"/>
                <a:ea typeface="Yu Gothic UI" panose="020B0500000000000000" pitchFamily="50" charset="-128"/>
              </a:rPr>
              <a:t>自主的・主体的に取</a:t>
            </a:r>
            <a:r>
              <a:rPr lang="ja-JP" altLang="en-US" sz="1100" b="1">
                <a:latin typeface="Yu Gothic UI" panose="020B0500000000000000" pitchFamily="50" charset="-128"/>
                <a:ea typeface="Yu Gothic UI" panose="020B0500000000000000" pitchFamily="50" charset="-128"/>
              </a:rPr>
              <a:t>り</a:t>
            </a:r>
            <a:r>
              <a:rPr lang="ja-JP" altLang="ja-JP" sz="1100" b="1">
                <a:latin typeface="Yu Gothic UI" panose="020B0500000000000000" pitchFamily="50" charset="-128"/>
                <a:ea typeface="Yu Gothic UI" panose="020B0500000000000000" pitchFamily="50" charset="-128"/>
              </a:rPr>
              <a:t>組む職員を増やすこと</a:t>
            </a:r>
            <a:r>
              <a:rPr lang="ja-JP" altLang="en-US" sz="1100" b="1">
                <a:latin typeface="Yu Gothic UI" panose="020B0500000000000000" pitchFamily="50" charset="-128"/>
                <a:ea typeface="Yu Gothic UI" panose="020B0500000000000000" pitchFamily="50" charset="-128"/>
              </a:rPr>
              <a:t>を通じて</a:t>
            </a:r>
            <a:r>
              <a:rPr lang="ja-JP" altLang="ja-JP" sz="1100" b="1">
                <a:latin typeface="Yu Gothic UI" panose="020B0500000000000000" pitchFamily="50" charset="-128"/>
                <a:ea typeface="Yu Gothic UI" panose="020B0500000000000000" pitchFamily="50" charset="-128"/>
              </a:rPr>
              <a:t>、デジタル化や</a:t>
            </a:r>
            <a:r>
              <a:rPr lang="en-US" altLang="ja-JP" sz="1100" b="1">
                <a:latin typeface="Yu Gothic UI" panose="020B0500000000000000" pitchFamily="50" charset="-128"/>
                <a:ea typeface="Yu Gothic UI" panose="020B0500000000000000" pitchFamily="50" charset="-128"/>
              </a:rPr>
              <a:t>DX</a:t>
            </a:r>
            <a:r>
              <a:rPr lang="ja-JP" altLang="ja-JP" sz="1100" b="1">
                <a:latin typeface="Yu Gothic UI" panose="020B0500000000000000" pitchFamily="50" charset="-128"/>
                <a:ea typeface="Yu Gothic UI" panose="020B0500000000000000" pitchFamily="50" charset="-128"/>
              </a:rPr>
              <a:t>が進んでいること</a:t>
            </a:r>
            <a:r>
              <a:rPr lang="ja-JP" altLang="en-US" sz="1100" b="1">
                <a:latin typeface="Yu Gothic UI" panose="020B0500000000000000" pitchFamily="50" charset="-128"/>
                <a:ea typeface="Yu Gothic UI" panose="020B0500000000000000" pitchFamily="50" charset="-128"/>
              </a:rPr>
              <a:t>。</a:t>
            </a:r>
          </a:p>
        </p:txBody>
      </p:sp>
      <p:sp>
        <p:nvSpPr>
          <p:cNvPr id="41" name="テキスト ボックス 40">
            <a:extLst>
              <a:ext uri="{FF2B5EF4-FFF2-40B4-BE49-F238E27FC236}">
                <a16:creationId xmlns:a16="http://schemas.microsoft.com/office/drawing/2014/main" id="{7C249097-14D6-0294-8B5A-7666795BB9AA}"/>
              </a:ext>
            </a:extLst>
          </p:cNvPr>
          <p:cNvSpPr txBox="1"/>
          <p:nvPr/>
        </p:nvSpPr>
        <p:spPr>
          <a:xfrm>
            <a:off x="5921690" y="2729830"/>
            <a:ext cx="3278880" cy="397742"/>
          </a:xfrm>
          <a:prstGeom prst="rect">
            <a:avLst/>
          </a:prstGeom>
          <a:noFill/>
          <a:ln>
            <a:noFill/>
          </a:ln>
        </p:spPr>
        <p:txBody>
          <a:bodyPr wrap="square" lIns="132923"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58265" lvl="2" indent="-158265">
              <a:spcAft>
                <a:spcPts val="554"/>
              </a:spcAft>
              <a:buFont typeface="Arial" panose="020B0604020202020204" pitchFamily="34" charset="0"/>
              <a:buChar char="•"/>
              <a:tabLst>
                <a:tab pos="334116" algn="l"/>
              </a:tabLst>
              <a:defRPr/>
            </a:pPr>
            <a:r>
              <a:rPr lang="en-US" altLang="ja-JP" sz="1100" b="1">
                <a:solidFill>
                  <a:srgbClr val="000000"/>
                </a:solidFill>
                <a:latin typeface="Yu Gothic UI" panose="020B0500000000000000" pitchFamily="50" charset="-128"/>
                <a:ea typeface="Yu Gothic UI" panose="020B0500000000000000" pitchFamily="50" charset="-128"/>
              </a:rPr>
              <a:t>DX</a:t>
            </a:r>
            <a:r>
              <a:rPr lang="ja-JP" altLang="en-US" sz="1100" b="1">
                <a:solidFill>
                  <a:srgbClr val="000000"/>
                </a:solidFill>
                <a:latin typeface="Yu Gothic UI" panose="020B0500000000000000" pitchFamily="50" charset="-128"/>
                <a:ea typeface="Yu Gothic UI" panose="020B0500000000000000" pitchFamily="50" charset="-128"/>
              </a:rPr>
              <a:t>リーダー養成研修の受講者数（累計）</a:t>
            </a:r>
            <a:r>
              <a:rPr lang="ja-JP" altLang="en-US" sz="1015" b="1">
                <a:solidFill>
                  <a:srgbClr val="000000"/>
                </a:solidFill>
                <a:latin typeface="Yu Gothic UI" panose="020B0500000000000000" pitchFamily="50" charset="-128"/>
                <a:ea typeface="Yu Gothic UI" panose="020B0500000000000000" pitchFamily="50" charset="-128"/>
              </a:rPr>
              <a:t>​​</a:t>
            </a:r>
          </a:p>
        </p:txBody>
      </p:sp>
      <p:sp>
        <p:nvSpPr>
          <p:cNvPr id="46" name="テキスト ボックス 45">
            <a:extLst>
              <a:ext uri="{FF2B5EF4-FFF2-40B4-BE49-F238E27FC236}">
                <a16:creationId xmlns:a16="http://schemas.microsoft.com/office/drawing/2014/main" id="{4C280FAC-603E-9645-2C6E-90D9860A06C8}"/>
              </a:ext>
            </a:extLst>
          </p:cNvPr>
          <p:cNvSpPr txBox="1"/>
          <p:nvPr/>
        </p:nvSpPr>
        <p:spPr>
          <a:xfrm>
            <a:off x="5026234" y="5494034"/>
            <a:ext cx="927304" cy="363913"/>
          </a:xfrm>
          <a:prstGeom prst="rect">
            <a:avLst/>
          </a:prstGeom>
          <a:solidFill>
            <a:srgbClr val="AF1932"/>
          </a:solidFill>
        </p:spPr>
        <p:txBody>
          <a:bodyPr wrap="square" lIns="0" tIns="0" rIns="0" bIns="0" rtlCol="0" anchor="ctr" anchorCtr="0">
            <a:noAutofit/>
          </a:bodyPr>
          <a:lstStyle/>
          <a:p>
            <a:pPr algn="ctr" defTabSz="211021">
              <a:defRPr/>
            </a:pPr>
            <a:r>
              <a:rPr kumimoji="1" lang="en-US" altLang="ja-JP" sz="923" b="1">
                <a:solidFill>
                  <a:srgbClr val="FFFFFF"/>
                </a:solidFill>
                <a:latin typeface="Yu Gothic UI" panose="020B0500000000000000" pitchFamily="50" charset="-128"/>
                <a:ea typeface="Yu Gothic UI" panose="020B0500000000000000" pitchFamily="50" charset="-128"/>
              </a:rPr>
              <a:t>DX</a:t>
            </a:r>
            <a:r>
              <a:rPr kumimoji="1" lang="ja-JP" altLang="en-US" sz="923" b="1">
                <a:solidFill>
                  <a:srgbClr val="FFFFFF"/>
                </a:solidFill>
                <a:latin typeface="Yu Gothic UI" panose="020B0500000000000000" pitchFamily="50" charset="-128"/>
                <a:ea typeface="Yu Gothic UI" panose="020B0500000000000000" pitchFamily="50" charset="-128"/>
              </a:rPr>
              <a:t>リーダー養成</a:t>
            </a:r>
            <a:br>
              <a:rPr kumimoji="1" lang="en-US" altLang="ja-JP" sz="923" b="1">
                <a:solidFill>
                  <a:srgbClr val="FFFFFF"/>
                </a:solidFill>
                <a:latin typeface="Yu Gothic UI" panose="020B0500000000000000" pitchFamily="50" charset="-128"/>
                <a:ea typeface="Yu Gothic UI" panose="020B0500000000000000" pitchFamily="50" charset="-128"/>
              </a:rPr>
            </a:br>
            <a:r>
              <a:rPr kumimoji="1" lang="ja-JP" altLang="en-US" sz="923" b="1">
                <a:solidFill>
                  <a:srgbClr val="FFFFFF"/>
                </a:solidFill>
                <a:latin typeface="Yu Gothic UI" panose="020B0500000000000000" pitchFamily="50" charset="-128"/>
                <a:ea typeface="Yu Gothic UI" panose="020B0500000000000000" pitchFamily="50" charset="-128"/>
              </a:rPr>
              <a:t>研修の実施</a:t>
            </a:r>
          </a:p>
        </p:txBody>
      </p:sp>
      <p:sp>
        <p:nvSpPr>
          <p:cNvPr id="47" name="ホームベース 30">
            <a:extLst>
              <a:ext uri="{FF2B5EF4-FFF2-40B4-BE49-F238E27FC236}">
                <a16:creationId xmlns:a16="http://schemas.microsoft.com/office/drawing/2014/main" id="{8B5064F5-3AA5-8CA1-AA1D-129268E0AE56}"/>
              </a:ext>
            </a:extLst>
          </p:cNvPr>
          <p:cNvSpPr/>
          <p:nvPr/>
        </p:nvSpPr>
        <p:spPr>
          <a:xfrm>
            <a:off x="6194802" y="5513698"/>
            <a:ext cx="930576" cy="36391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研修の実施</a:t>
            </a:r>
          </a:p>
        </p:txBody>
      </p:sp>
      <p:sp>
        <p:nvSpPr>
          <p:cNvPr id="51" name="ホームベース 30">
            <a:extLst>
              <a:ext uri="{FF2B5EF4-FFF2-40B4-BE49-F238E27FC236}">
                <a16:creationId xmlns:a16="http://schemas.microsoft.com/office/drawing/2014/main" id="{69D8CA14-ABBA-D095-A5E9-7BBAB90F528C}"/>
              </a:ext>
            </a:extLst>
          </p:cNvPr>
          <p:cNvSpPr/>
          <p:nvPr/>
        </p:nvSpPr>
        <p:spPr>
          <a:xfrm>
            <a:off x="7259486" y="5513698"/>
            <a:ext cx="930576" cy="36391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研修の実施</a:t>
            </a:r>
          </a:p>
        </p:txBody>
      </p:sp>
      <p:sp>
        <p:nvSpPr>
          <p:cNvPr id="53" name="ホームベース 30">
            <a:extLst>
              <a:ext uri="{FF2B5EF4-FFF2-40B4-BE49-F238E27FC236}">
                <a16:creationId xmlns:a16="http://schemas.microsoft.com/office/drawing/2014/main" id="{856C3DF4-982D-B873-A55D-C0BC173A5279}"/>
              </a:ext>
            </a:extLst>
          </p:cNvPr>
          <p:cNvSpPr/>
          <p:nvPr/>
        </p:nvSpPr>
        <p:spPr>
          <a:xfrm>
            <a:off x="8285548" y="5513698"/>
            <a:ext cx="930576" cy="36391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研修の実施</a:t>
            </a:r>
          </a:p>
        </p:txBody>
      </p:sp>
      <p:sp>
        <p:nvSpPr>
          <p:cNvPr id="55" name="テキスト ボックス 54">
            <a:extLst>
              <a:ext uri="{FF2B5EF4-FFF2-40B4-BE49-F238E27FC236}">
                <a16:creationId xmlns:a16="http://schemas.microsoft.com/office/drawing/2014/main" id="{87FCD56F-47EC-EFF8-265F-3FD7E3A0E780}"/>
              </a:ext>
            </a:extLst>
          </p:cNvPr>
          <p:cNvSpPr txBox="1"/>
          <p:nvPr/>
        </p:nvSpPr>
        <p:spPr>
          <a:xfrm>
            <a:off x="5026234" y="5964832"/>
            <a:ext cx="927304" cy="363913"/>
          </a:xfrm>
          <a:prstGeom prst="rect">
            <a:avLst/>
          </a:prstGeom>
          <a:solidFill>
            <a:srgbClr val="AF1932"/>
          </a:solidFill>
        </p:spPr>
        <p:txBody>
          <a:bodyPr wrap="square" lIns="0" tIns="0" rIns="0" bIns="0" rtlCol="0" anchor="ctr" anchorCtr="0">
            <a:noAutofit/>
          </a:bodyPr>
          <a:lstStyle/>
          <a:p>
            <a:pPr algn="ctr" defTabSz="211021">
              <a:defRPr/>
            </a:pPr>
            <a:r>
              <a:rPr kumimoji="1" lang="ja-JP" altLang="en-US" sz="923" b="1">
                <a:solidFill>
                  <a:srgbClr val="FFFFFF"/>
                </a:solidFill>
                <a:latin typeface="Yu Gothic UI" panose="020B0500000000000000" pitchFamily="50" charset="-128"/>
                <a:ea typeface="Yu Gothic UI" panose="020B0500000000000000" pitchFamily="50" charset="-128"/>
              </a:rPr>
              <a:t>知識習得動画</a:t>
            </a:r>
            <a:br>
              <a:rPr kumimoji="1" lang="en-US" altLang="ja-JP" sz="923" b="1">
                <a:solidFill>
                  <a:srgbClr val="FFFFFF"/>
                </a:solidFill>
                <a:latin typeface="Yu Gothic UI" panose="020B0500000000000000" pitchFamily="50" charset="-128"/>
                <a:ea typeface="Yu Gothic UI" panose="020B0500000000000000" pitchFamily="50" charset="-128"/>
              </a:rPr>
            </a:br>
            <a:r>
              <a:rPr kumimoji="1" lang="ja-JP" altLang="en-US" sz="923" b="1">
                <a:solidFill>
                  <a:srgbClr val="FFFFFF"/>
                </a:solidFill>
                <a:latin typeface="Yu Gothic UI" panose="020B0500000000000000" pitchFamily="50" charset="-128"/>
                <a:ea typeface="Yu Gothic UI" panose="020B0500000000000000" pitchFamily="50" charset="-128"/>
              </a:rPr>
              <a:t>研修の実施</a:t>
            </a:r>
          </a:p>
        </p:txBody>
      </p:sp>
      <p:sp>
        <p:nvSpPr>
          <p:cNvPr id="56" name="ホームベース 30">
            <a:extLst>
              <a:ext uri="{FF2B5EF4-FFF2-40B4-BE49-F238E27FC236}">
                <a16:creationId xmlns:a16="http://schemas.microsoft.com/office/drawing/2014/main" id="{F0830A8C-C724-44AD-3836-A8085F051CB7}"/>
              </a:ext>
            </a:extLst>
          </p:cNvPr>
          <p:cNvSpPr/>
          <p:nvPr/>
        </p:nvSpPr>
        <p:spPr>
          <a:xfrm>
            <a:off x="6179248" y="5998965"/>
            <a:ext cx="930576" cy="36391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研修の実施</a:t>
            </a:r>
          </a:p>
        </p:txBody>
      </p:sp>
      <p:sp>
        <p:nvSpPr>
          <p:cNvPr id="57" name="ホームベース 30">
            <a:extLst>
              <a:ext uri="{FF2B5EF4-FFF2-40B4-BE49-F238E27FC236}">
                <a16:creationId xmlns:a16="http://schemas.microsoft.com/office/drawing/2014/main" id="{DECD3E91-3610-CCD3-466D-9F8171BED19E}"/>
              </a:ext>
            </a:extLst>
          </p:cNvPr>
          <p:cNvSpPr/>
          <p:nvPr/>
        </p:nvSpPr>
        <p:spPr>
          <a:xfrm>
            <a:off x="7243932" y="5998965"/>
            <a:ext cx="930576" cy="36391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研修の実施</a:t>
            </a:r>
          </a:p>
        </p:txBody>
      </p:sp>
      <p:sp>
        <p:nvSpPr>
          <p:cNvPr id="61" name="ホームベース 30">
            <a:extLst>
              <a:ext uri="{FF2B5EF4-FFF2-40B4-BE49-F238E27FC236}">
                <a16:creationId xmlns:a16="http://schemas.microsoft.com/office/drawing/2014/main" id="{B6EB02E3-BC5C-BFDE-8E2E-5B1805BF1D10}"/>
              </a:ext>
            </a:extLst>
          </p:cNvPr>
          <p:cNvSpPr/>
          <p:nvPr/>
        </p:nvSpPr>
        <p:spPr>
          <a:xfrm>
            <a:off x="8269994" y="5998965"/>
            <a:ext cx="930576" cy="36391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研修の実施</a:t>
            </a:r>
          </a:p>
        </p:txBody>
      </p:sp>
      <p:sp>
        <p:nvSpPr>
          <p:cNvPr id="64" name="正方形/長方形 63">
            <a:extLst>
              <a:ext uri="{FF2B5EF4-FFF2-40B4-BE49-F238E27FC236}">
                <a16:creationId xmlns:a16="http://schemas.microsoft.com/office/drawing/2014/main" id="{DB6616EA-5408-4175-86E7-48425C1EB465}"/>
              </a:ext>
            </a:extLst>
          </p:cNvPr>
          <p:cNvSpPr/>
          <p:nvPr/>
        </p:nvSpPr>
        <p:spPr>
          <a:xfrm>
            <a:off x="446400" y="4797000"/>
            <a:ext cx="3979846" cy="472623"/>
          </a:xfrm>
          <a:prstGeom prst="rect">
            <a:avLst/>
          </a:prstGeom>
          <a:noFill/>
          <a:ln w="9525" cap="flat" cmpd="sng" algn="ctr">
            <a:noFill/>
            <a:prstDash val="solid"/>
          </a:ln>
          <a:effectLst/>
        </p:spPr>
        <p:txBody>
          <a:bodyPr lIns="33231" tIns="33231" rIns="33231" bIns="33231" rtlCol="0" anchor="t">
            <a:noAutofit/>
          </a:bodyPr>
          <a:lstStyle/>
          <a:p>
            <a:pPr marL="158265" lvl="2" indent="-158265">
              <a:lnSpc>
                <a:spcPts val="1292"/>
              </a:lnSpc>
              <a:spcAft>
                <a:spcPts val="554"/>
              </a:spcAft>
              <a:buFont typeface="Arial" panose="020B0604020202020204" pitchFamily="34" charset="0"/>
              <a:buChar char="•"/>
              <a:tabLst>
                <a:tab pos="334116" algn="l"/>
              </a:tabLst>
              <a:defRPr/>
            </a:pPr>
            <a:r>
              <a:rPr lang="en-US" altLang="ja-JP" sz="1100">
                <a:latin typeface="Yu Gothic UI" panose="020B0500000000000000" pitchFamily="50" charset="-128"/>
                <a:ea typeface="Yu Gothic UI" panose="020B0500000000000000" pitchFamily="50" charset="-128"/>
              </a:rPr>
              <a:t>2022</a:t>
            </a:r>
            <a:r>
              <a:rPr lang="ja-JP" altLang="en-US" sz="1100">
                <a:latin typeface="Yu Gothic UI" panose="020B0500000000000000" pitchFamily="50" charset="-128"/>
                <a:ea typeface="Yu Gothic UI" panose="020B0500000000000000" pitchFamily="50" charset="-128"/>
              </a:rPr>
              <a:t>・</a:t>
            </a:r>
            <a:r>
              <a:rPr lang="en-US" altLang="ja-JP" sz="1100">
                <a:latin typeface="Yu Gothic UI" panose="020B0500000000000000" pitchFamily="50" charset="-128"/>
                <a:ea typeface="Yu Gothic UI" panose="020B0500000000000000" pitchFamily="50" charset="-128"/>
              </a:rPr>
              <a:t>2023</a:t>
            </a:r>
            <a:r>
              <a:rPr lang="ja-JP" altLang="en-US" sz="1100">
                <a:latin typeface="Yu Gothic UI" panose="020B0500000000000000" pitchFamily="50" charset="-128"/>
                <a:ea typeface="Yu Gothic UI" panose="020B0500000000000000" pitchFamily="50" charset="-128"/>
              </a:rPr>
              <a:t>年度の</a:t>
            </a:r>
            <a:r>
              <a:rPr lang="en-US" altLang="ja-JP" sz="1100">
                <a:latin typeface="Yu Gothic UI" panose="020B0500000000000000" pitchFamily="50" charset="-128"/>
                <a:ea typeface="Yu Gothic UI" panose="020B0500000000000000" pitchFamily="50" charset="-128"/>
              </a:rPr>
              <a:t>2</a:t>
            </a:r>
            <a:r>
              <a:rPr lang="ja-JP" altLang="en-US" sz="1100">
                <a:latin typeface="Yu Gothic UI" panose="020B0500000000000000" pitchFamily="50" charset="-128"/>
                <a:ea typeface="Yu Gothic UI" panose="020B0500000000000000" pitchFamily="50" charset="-128"/>
              </a:rPr>
              <a:t>ヵ年で</a:t>
            </a:r>
            <a:r>
              <a:rPr lang="en-US" altLang="ja-JP" sz="1100">
                <a:latin typeface="Yu Gothic UI" panose="020B0500000000000000" pitchFamily="50" charset="-128"/>
                <a:ea typeface="Yu Gothic UI" panose="020B0500000000000000" pitchFamily="50" charset="-128"/>
              </a:rPr>
              <a:t>DX</a:t>
            </a:r>
            <a:r>
              <a:rPr lang="ja-JP" altLang="en-US" sz="1100">
                <a:latin typeface="Yu Gothic UI" panose="020B0500000000000000" pitchFamily="50" charset="-128"/>
                <a:ea typeface="Yu Gothic UI" panose="020B0500000000000000" pitchFamily="50" charset="-128"/>
              </a:rPr>
              <a:t>リーダー養成研修を実施</a:t>
            </a:r>
            <a:br>
              <a:rPr lang="en-US" altLang="ja-JP" sz="1100">
                <a:latin typeface="Yu Gothic UI" panose="020B0500000000000000" pitchFamily="50" charset="-128"/>
                <a:ea typeface="Yu Gothic UI" panose="020B0500000000000000" pitchFamily="50" charset="-128"/>
              </a:rPr>
            </a:br>
            <a:r>
              <a:rPr lang="ja-JP" altLang="en-US" sz="1100">
                <a:latin typeface="Yu Gothic UI" panose="020B0500000000000000" pitchFamily="50" charset="-128"/>
                <a:ea typeface="Yu Gothic UI" panose="020B0500000000000000" pitchFamily="50" charset="-128"/>
              </a:rPr>
              <a:t>（</a:t>
            </a:r>
            <a:r>
              <a:rPr lang="en-US" altLang="ja-JP" sz="1100">
                <a:latin typeface="Yu Gothic UI" panose="020B0500000000000000" pitchFamily="50" charset="-128"/>
                <a:ea typeface="Yu Gothic UI" panose="020B0500000000000000" pitchFamily="50" charset="-128"/>
              </a:rPr>
              <a:t>82</a:t>
            </a:r>
            <a:r>
              <a:rPr lang="ja-JP" altLang="en-US" sz="1100">
                <a:latin typeface="Yu Gothic UI" panose="020B0500000000000000" pitchFamily="50" charset="-128"/>
                <a:ea typeface="Yu Gothic UI" panose="020B0500000000000000" pitchFamily="50" charset="-128"/>
              </a:rPr>
              <a:t>名の研修修了者）</a:t>
            </a:r>
          </a:p>
        </p:txBody>
      </p:sp>
      <p:sp>
        <p:nvSpPr>
          <p:cNvPr id="4" name="テキスト ボックス 3">
            <a:extLst>
              <a:ext uri="{FF2B5EF4-FFF2-40B4-BE49-F238E27FC236}">
                <a16:creationId xmlns:a16="http://schemas.microsoft.com/office/drawing/2014/main" id="{79663630-401D-EA0E-8951-D469EA2B878A}"/>
              </a:ext>
            </a:extLst>
          </p:cNvPr>
          <p:cNvSpPr txBox="1"/>
          <p:nvPr/>
        </p:nvSpPr>
        <p:spPr>
          <a:xfrm>
            <a:off x="5969898" y="3903432"/>
            <a:ext cx="3416613" cy="397742"/>
          </a:xfrm>
          <a:prstGeom prst="rect">
            <a:avLst/>
          </a:prstGeom>
          <a:noFill/>
          <a:ln>
            <a:noFill/>
          </a:ln>
        </p:spPr>
        <p:txBody>
          <a:bodyPr wrap="square" lIns="132923"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58265" lvl="2" indent="-158265">
              <a:spcAft>
                <a:spcPts val="554"/>
              </a:spcAft>
              <a:buFont typeface="Arial" panose="020B0604020202020204" pitchFamily="34" charset="0"/>
              <a:buChar char="•"/>
              <a:tabLst>
                <a:tab pos="334116" algn="l"/>
              </a:tabLst>
              <a:defRPr/>
            </a:pPr>
            <a:r>
              <a:rPr lang="en-US" altLang="ja-JP" sz="1100" b="1">
                <a:latin typeface="Yu Gothic UI" panose="020B0500000000000000" pitchFamily="50" charset="-128"/>
                <a:ea typeface="Yu Gothic UI" panose="020B0500000000000000" pitchFamily="50" charset="-128"/>
              </a:rPr>
              <a:t>DX</a:t>
            </a:r>
            <a:r>
              <a:rPr lang="ja-JP" altLang="en-US" sz="1100" b="1">
                <a:latin typeface="Yu Gothic UI" panose="020B0500000000000000" pitchFamily="50" charset="-128"/>
                <a:ea typeface="Yu Gothic UI" panose="020B0500000000000000" pitchFamily="50" charset="-128"/>
              </a:rPr>
              <a:t>を進める上で、自主的・主体的な行動に取組んでいる職員の割合</a:t>
            </a:r>
          </a:p>
        </p:txBody>
      </p:sp>
      <p:sp>
        <p:nvSpPr>
          <p:cNvPr id="50" name="矢印: 五方向 10">
            <a:extLst>
              <a:ext uri="{FF2B5EF4-FFF2-40B4-BE49-F238E27FC236}">
                <a16:creationId xmlns:a16="http://schemas.microsoft.com/office/drawing/2014/main" id="{693F4684-311A-2105-A273-F98E7DCFE739}"/>
              </a:ext>
            </a:extLst>
          </p:cNvPr>
          <p:cNvSpPr/>
          <p:nvPr/>
        </p:nvSpPr>
        <p:spPr>
          <a:xfrm>
            <a:off x="7309035" y="4433704"/>
            <a:ext cx="301323" cy="467987"/>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3231" tIns="33231" rIns="33231" bIns="33231" rtlCol="0" anchor="ctr"/>
          <a:lstStyle/>
          <a:p>
            <a:pPr algn="ctr" fontAlgn="base">
              <a:spcBef>
                <a:spcPct val="0"/>
              </a:spcBef>
              <a:spcAft>
                <a:spcPct val="0"/>
              </a:spcAft>
              <a:defRPr/>
            </a:pPr>
            <a:endParaRPr kumimoji="1" lang="ja-JP" altLang="en-US" sz="969" b="1" kern="0">
              <a:solidFill>
                <a:srgbClr val="FFFFFF"/>
              </a:solidFill>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2B229D17-91DA-95F7-EC38-168FB86D05A1}"/>
              </a:ext>
            </a:extLst>
          </p:cNvPr>
          <p:cNvSpPr txBox="1"/>
          <p:nvPr/>
        </p:nvSpPr>
        <p:spPr>
          <a:xfrm>
            <a:off x="7754826" y="4331892"/>
            <a:ext cx="1200006" cy="168473"/>
          </a:xfrm>
          <a:prstGeom prst="rect">
            <a:avLst/>
          </a:prstGeom>
          <a:noFill/>
        </p:spPr>
        <p:txBody>
          <a:bodyPr wrap="square" lIns="0" tIns="0" rIns="0" bIns="0" rtlCol="0" anchor="ctr" anchorCtr="0">
            <a:noAutofit/>
          </a:bodyPr>
          <a:lstStyle/>
          <a:p>
            <a:pPr defTabSz="211021">
              <a:defRPr/>
            </a:pPr>
            <a:r>
              <a:rPr lang="ja-JP" altLang="en-US" sz="969" b="1">
                <a:solidFill>
                  <a:srgbClr val="AF1932"/>
                </a:solidFill>
                <a:latin typeface="Yu Gothic UI" panose="020B0500000000000000" pitchFamily="50" charset="-128"/>
                <a:ea typeface="Yu Gothic UI" panose="020B0500000000000000" pitchFamily="50" charset="-128"/>
              </a:rPr>
              <a:t>（</a:t>
            </a:r>
            <a:r>
              <a:rPr lang="en-US" altLang="ja-JP" sz="969" b="1">
                <a:solidFill>
                  <a:srgbClr val="AF1932"/>
                </a:solidFill>
                <a:latin typeface="Yu Gothic UI" panose="020B0500000000000000" pitchFamily="50" charset="-128"/>
                <a:ea typeface="Yu Gothic UI" panose="020B0500000000000000" pitchFamily="50" charset="-128"/>
              </a:rPr>
              <a:t>2026</a:t>
            </a:r>
            <a:r>
              <a:rPr lang="ja-JP" altLang="en-US" sz="969" b="1">
                <a:solidFill>
                  <a:srgbClr val="AF1932"/>
                </a:solidFill>
                <a:latin typeface="Yu Gothic UI" panose="020B0500000000000000" pitchFamily="50" charset="-128"/>
                <a:ea typeface="Yu Gothic UI" panose="020B0500000000000000" pitchFamily="50" charset="-128"/>
              </a:rPr>
              <a:t>年度目標） </a:t>
            </a:r>
            <a:endParaRPr lang="en-US" altLang="ja-JP" sz="969" b="1">
              <a:solidFill>
                <a:srgbClr val="AF1932"/>
              </a:solidFill>
              <a:latin typeface="Yu Gothic UI" panose="020B0500000000000000" pitchFamily="50" charset="-128"/>
              <a:ea typeface="Yu Gothic UI" panose="020B0500000000000000" pitchFamily="50" charset="-128"/>
            </a:endParaRPr>
          </a:p>
        </p:txBody>
      </p:sp>
      <p:sp>
        <p:nvSpPr>
          <p:cNvPr id="63" name="テキスト ボックス 62">
            <a:extLst>
              <a:ext uri="{FF2B5EF4-FFF2-40B4-BE49-F238E27FC236}">
                <a16:creationId xmlns:a16="http://schemas.microsoft.com/office/drawing/2014/main" id="{0F6C57C9-0B4B-0D61-35D1-8059059067BF}"/>
              </a:ext>
            </a:extLst>
          </p:cNvPr>
          <p:cNvSpPr txBox="1"/>
          <p:nvPr/>
        </p:nvSpPr>
        <p:spPr>
          <a:xfrm>
            <a:off x="6142549" y="4542272"/>
            <a:ext cx="1003974" cy="250852"/>
          </a:xfrm>
          <a:prstGeom prst="rect">
            <a:avLst/>
          </a:prstGeom>
          <a:noFill/>
        </p:spPr>
        <p:txBody>
          <a:bodyPr wrap="square" lIns="0" tIns="0" rIns="0" bIns="0" rtlCol="0" anchor="ctr" anchorCtr="0">
            <a:noAutofit/>
          </a:bodyPr>
          <a:lstStyle/>
          <a:p>
            <a:pPr defTabSz="211021">
              <a:defRPr/>
            </a:pPr>
            <a:r>
              <a:rPr kumimoji="1" lang="ja-JP" altLang="en-US" sz="2215" b="1">
                <a:ln w="0"/>
                <a:solidFill>
                  <a:srgbClr val="AF1932"/>
                </a:solidFill>
                <a:latin typeface="Yu Gothic UI" panose="020B0500000000000000" pitchFamily="50" charset="-128"/>
                <a:ea typeface="Yu Gothic UI" panose="020B0500000000000000" pitchFamily="50" charset="-128"/>
              </a:rPr>
              <a:t>  </a:t>
            </a:r>
            <a:r>
              <a:rPr kumimoji="1" lang="en-US" altLang="ja-JP" sz="2215" b="1">
                <a:ln w="0"/>
                <a:solidFill>
                  <a:srgbClr val="AF1932"/>
                </a:solidFill>
                <a:latin typeface="Yu Gothic UI" panose="020B0500000000000000" pitchFamily="50" charset="-128"/>
                <a:ea typeface="Yu Gothic UI" panose="020B0500000000000000" pitchFamily="50" charset="-128"/>
              </a:rPr>
              <a:t>24.7%</a:t>
            </a:r>
            <a:endParaRPr kumimoji="1" lang="ja-JP" altLang="en-US" sz="1846" b="1">
              <a:ln w="0"/>
              <a:solidFill>
                <a:srgbClr val="AF1932"/>
              </a:solidFill>
              <a:latin typeface="Yu Gothic UI" panose="020B0500000000000000" pitchFamily="50" charset="-128"/>
              <a:ea typeface="Yu Gothic UI" panose="020B0500000000000000" pitchFamily="50" charset="-128"/>
            </a:endParaRPr>
          </a:p>
        </p:txBody>
      </p:sp>
      <p:sp>
        <p:nvSpPr>
          <p:cNvPr id="65" name="テキスト ボックス 64">
            <a:extLst>
              <a:ext uri="{FF2B5EF4-FFF2-40B4-BE49-F238E27FC236}">
                <a16:creationId xmlns:a16="http://schemas.microsoft.com/office/drawing/2014/main" id="{35FC765E-B660-7C4A-7773-13FFA437D115}"/>
              </a:ext>
            </a:extLst>
          </p:cNvPr>
          <p:cNvSpPr txBox="1"/>
          <p:nvPr/>
        </p:nvSpPr>
        <p:spPr>
          <a:xfrm>
            <a:off x="7879002" y="4529647"/>
            <a:ext cx="1216874" cy="340251"/>
          </a:xfrm>
          <a:prstGeom prst="rect">
            <a:avLst/>
          </a:prstGeom>
          <a:noFill/>
        </p:spPr>
        <p:txBody>
          <a:bodyPr wrap="square" lIns="0" tIns="0" rIns="0" bIns="0" rtlCol="0" anchor="ctr" anchorCtr="0">
            <a:noAutofit/>
          </a:bodyPr>
          <a:lstStyle/>
          <a:p>
            <a:pPr defTabSz="211021">
              <a:defRPr/>
            </a:pPr>
            <a:r>
              <a:rPr kumimoji="1" lang="en-US" altLang="ja-JP" sz="2215" b="1">
                <a:ln w="0"/>
                <a:solidFill>
                  <a:srgbClr val="AF1932"/>
                </a:solidFill>
                <a:latin typeface="Yu Gothic UI" panose="020B0500000000000000" pitchFamily="50" charset="-128"/>
                <a:ea typeface="Yu Gothic UI" panose="020B0500000000000000" pitchFamily="50" charset="-128"/>
              </a:rPr>
              <a:t> 30%</a:t>
            </a:r>
            <a:endParaRPr kumimoji="1" lang="ja-JP" altLang="en-US" sz="1846" b="1">
              <a:ln w="0"/>
              <a:solidFill>
                <a:srgbClr val="AF1932"/>
              </a:solidFill>
              <a:latin typeface="Yu Gothic UI" panose="020B0500000000000000" pitchFamily="50" charset="-128"/>
              <a:ea typeface="Yu Gothic UI" panose="020B0500000000000000" pitchFamily="50" charset="-128"/>
            </a:endParaRPr>
          </a:p>
        </p:txBody>
      </p:sp>
      <p:sp>
        <p:nvSpPr>
          <p:cNvPr id="67" name="テキスト ボックス 66">
            <a:extLst>
              <a:ext uri="{FF2B5EF4-FFF2-40B4-BE49-F238E27FC236}">
                <a16:creationId xmlns:a16="http://schemas.microsoft.com/office/drawing/2014/main" id="{A5F934A5-6256-A7BF-868B-8F9E9AF8889A}"/>
              </a:ext>
            </a:extLst>
          </p:cNvPr>
          <p:cNvSpPr txBox="1"/>
          <p:nvPr/>
        </p:nvSpPr>
        <p:spPr>
          <a:xfrm>
            <a:off x="6222782" y="4293000"/>
            <a:ext cx="985712" cy="168473"/>
          </a:xfrm>
          <a:prstGeom prst="rect">
            <a:avLst/>
          </a:prstGeom>
          <a:noFill/>
        </p:spPr>
        <p:txBody>
          <a:bodyPr wrap="square" lIns="0" tIns="0" rIns="0" bIns="0" rtlCol="0" anchor="ctr" anchorCtr="0">
            <a:noAutofit/>
          </a:bodyPr>
          <a:lstStyle/>
          <a:p>
            <a:pPr defTabSz="211021">
              <a:defRPr/>
            </a:pPr>
            <a:r>
              <a:rPr lang="ja-JP" altLang="en-US" sz="969" b="1">
                <a:solidFill>
                  <a:srgbClr val="AF1932"/>
                </a:solidFill>
                <a:latin typeface="Yu Gothic UI" panose="020B0500000000000000" pitchFamily="50" charset="-128"/>
                <a:ea typeface="Yu Gothic UI" panose="020B0500000000000000" pitchFamily="50" charset="-128"/>
              </a:rPr>
              <a:t>（現在） </a:t>
            </a:r>
            <a:endParaRPr lang="en-US" altLang="ja-JP" sz="969" b="1">
              <a:solidFill>
                <a:srgbClr val="AF1932"/>
              </a:solidFill>
              <a:latin typeface="Yu Gothic UI" panose="020B0500000000000000" pitchFamily="50" charset="-128"/>
              <a:ea typeface="Yu Gothic UI" panose="020B0500000000000000" pitchFamily="50" charset="-128"/>
            </a:endParaRPr>
          </a:p>
        </p:txBody>
      </p:sp>
      <p:pic>
        <p:nvPicPr>
          <p:cNvPr id="49" name="図 48">
            <a:extLst>
              <a:ext uri="{FF2B5EF4-FFF2-40B4-BE49-F238E27FC236}">
                <a16:creationId xmlns:a16="http://schemas.microsoft.com/office/drawing/2014/main" id="{A17690BE-59D3-4653-1836-8DCC49AD07E9}"/>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55236" y="5269388"/>
            <a:ext cx="1346032" cy="1346032"/>
          </a:xfrm>
          <a:prstGeom prst="rect">
            <a:avLst/>
          </a:prstGeom>
        </p:spPr>
      </p:pic>
      <p:sp>
        <p:nvSpPr>
          <p:cNvPr id="5" name="正方形/長方形 15">
            <a:extLst>
              <a:ext uri="{FF2B5EF4-FFF2-40B4-BE49-F238E27FC236}">
                <a16:creationId xmlns:a16="http://schemas.microsoft.com/office/drawing/2014/main" id="{9FAB7378-8DD2-FDBA-01B7-EAC8E2052F31}"/>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DX</a:t>
            </a:r>
            <a:r>
              <a:rPr kumimoji="1" lang="ja-JP" altLang="en-US" sz="1100" b="1" kern="0">
                <a:solidFill>
                  <a:srgbClr val="FFFFFF"/>
                </a:solidFill>
                <a:latin typeface="Yu Gothic UI" panose="020B0500000000000000" pitchFamily="50" charset="-128"/>
                <a:ea typeface="Yu Gothic UI" panose="020B0500000000000000" pitchFamily="50" charset="-128"/>
              </a:rPr>
              <a:t>を推進する仕組みづくり</a:t>
            </a:r>
          </a:p>
        </p:txBody>
      </p:sp>
    </p:spTree>
    <p:extLst>
      <p:ext uri="{BB962C8B-B14F-4D97-AF65-F5344CB8AC3E}">
        <p14:creationId xmlns:p14="http://schemas.microsoft.com/office/powerpoint/2010/main" val="2996082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技術分野における</a:t>
            </a:r>
            <a:r>
              <a:rPr kumimoji="1" lang="en-US" altLang="ja-JP"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DX</a:t>
            </a:r>
            <a:r>
              <a:rPr lang="ja-JP" altLang="en-US" sz="2000" b="1">
                <a:solidFill>
                  <a:srgbClr val="AF1932"/>
                </a:solidFill>
                <a:ea typeface="Yu Gothic UI" panose="020B0500000000000000" pitchFamily="50" charset="-128"/>
              </a:rPr>
              <a:t>人材を育成​</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100</a:t>
            </a:fld>
            <a:endParaRPr kumimoji="1" lang="en-GB"/>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520045"/>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75504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75504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75504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062809"/>
            <a:ext cx="972000" cy="44727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全体研修</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9" name="テキスト ボックス 18">
            <a:extLst>
              <a:ext uri="{FF2B5EF4-FFF2-40B4-BE49-F238E27FC236}">
                <a16:creationId xmlns:a16="http://schemas.microsoft.com/office/drawing/2014/main" id="{8706E2D6-6881-4903-BD33-D5225E1A648A}"/>
              </a:ext>
            </a:extLst>
          </p:cNvPr>
          <p:cNvSpPr txBox="1"/>
          <p:nvPr/>
        </p:nvSpPr>
        <p:spPr>
          <a:xfrm>
            <a:off x="4860000" y="5557155"/>
            <a:ext cx="972000" cy="388386"/>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集合・グループ</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ワーク研修</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19999" y="5062869"/>
            <a:ext cx="3096125" cy="43870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全技術職員のデジタル技術にかかる幅広い知識習得</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を目的として企画・実施</a:t>
            </a:r>
            <a:endParaRPr kumimoji="1" lang="en-US" altLang="ja-JP" sz="900">
              <a:solidFill>
                <a:srgbClr val="000000"/>
              </a:solidFill>
              <a:latin typeface="Yu Gothic UI" panose="020B0500000000000000" pitchFamily="50" charset="-128"/>
              <a:ea typeface="Yu Gothic UI" panose="020B0500000000000000" pitchFamily="50" charset="-128"/>
            </a:endParaRPr>
          </a:p>
        </p:txBody>
      </p:sp>
      <p:sp>
        <p:nvSpPr>
          <p:cNvPr id="21" name="ホームベース 30">
            <a:extLst>
              <a:ext uri="{FF2B5EF4-FFF2-40B4-BE49-F238E27FC236}">
                <a16:creationId xmlns:a16="http://schemas.microsoft.com/office/drawing/2014/main" id="{561A15C5-3D9C-479B-B739-7CF6E5E211DF}"/>
              </a:ext>
            </a:extLst>
          </p:cNvPr>
          <p:cNvSpPr/>
          <p:nvPr/>
        </p:nvSpPr>
        <p:spPr>
          <a:xfrm>
            <a:off x="6120000" y="5559397"/>
            <a:ext cx="1008126" cy="37478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900" b="0" i="0">
                <a:solidFill>
                  <a:srgbClr val="000000"/>
                </a:solidFill>
                <a:effectLst/>
                <a:latin typeface="Yu Gothic UI" panose="020B0500000000000000" pitchFamily="50" charset="-128"/>
                <a:ea typeface="Yu Gothic UI" panose="020B0500000000000000" pitchFamily="50" charset="-128"/>
              </a:rPr>
              <a:t>企画・実施​</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051" y="1296000"/>
            <a:ext cx="3552309"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４年間（</a:t>
            </a:r>
            <a:r>
              <a:rPr lang="en-US" altLang="ja-JP" sz="1100" b="1">
                <a:solidFill>
                  <a:srgbClr val="000000"/>
                </a:solidFill>
                <a:latin typeface="+mn-ea"/>
              </a:rPr>
              <a:t>2024</a:t>
            </a:r>
            <a:r>
              <a:rPr lang="ja-JP" altLang="en-US" sz="1100" b="1">
                <a:solidFill>
                  <a:srgbClr val="000000"/>
                </a:solidFill>
                <a:ea typeface="Yu Gothic UI" panose="020B0500000000000000" pitchFamily="50" charset="-128"/>
              </a:rPr>
              <a:t>～</a:t>
            </a:r>
            <a:r>
              <a:rPr lang="en-US" altLang="ja-JP" sz="1100" b="1">
                <a:solidFill>
                  <a:srgbClr val="000000"/>
                </a:solidFill>
                <a:latin typeface="+mn-ea"/>
              </a:rPr>
              <a:t>2027</a:t>
            </a:r>
            <a:r>
              <a:rPr lang="ja-JP" altLang="en-US" sz="1100" b="1">
                <a:solidFill>
                  <a:srgbClr val="000000"/>
                </a:solidFill>
                <a:ea typeface="Yu Gothic UI" panose="020B0500000000000000" pitchFamily="50" charset="-128"/>
              </a:rPr>
              <a:t>年度）の研修を実施することにより、徐々に各受講者</a:t>
            </a:r>
            <a:r>
              <a:rPr lang="ja-JP" altLang="en-US" sz="1100" b="1">
                <a:solidFill>
                  <a:srgbClr val="000000"/>
                </a:solidFill>
                <a:latin typeface="Yu Gothic UI" panose="020B0500000000000000" pitchFamily="50" charset="-128"/>
                <a:ea typeface="Yu Gothic UI" panose="020B0500000000000000" pitchFamily="50" charset="-128"/>
              </a:rPr>
              <a:t>部局</a:t>
            </a:r>
            <a:r>
              <a:rPr lang="ja-JP" altLang="en-US" sz="1100" b="1">
                <a:solidFill>
                  <a:srgbClr val="000000"/>
                </a:solidFill>
                <a:ea typeface="Yu Gothic UI" panose="020B0500000000000000" pitchFamily="50" charset="-128"/>
              </a:rPr>
              <a:t>から都市・インフラ分野の</a:t>
            </a:r>
            <a:r>
              <a:rPr lang="en-US" altLang="ja-JP" sz="1100" b="1">
                <a:solidFill>
                  <a:srgbClr val="000000"/>
                </a:solidFill>
                <a:latin typeface="+mn-ea"/>
              </a:rPr>
              <a:t>DX</a:t>
            </a:r>
            <a:r>
              <a:rPr lang="ja-JP" altLang="en-US" sz="1100" b="1">
                <a:solidFill>
                  <a:srgbClr val="000000"/>
                </a:solidFill>
                <a:ea typeface="Yu Gothic UI" panose="020B0500000000000000" pitchFamily="50" charset="-128"/>
              </a:rPr>
              <a:t>に資する新たな事業が創出されること。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80578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都市・まち</a:t>
            </a:r>
            <a:r>
              <a:rPr lang="en-US" altLang="ja-JP" sz="1100" b="1">
                <a:solidFill>
                  <a:srgbClr val="000000"/>
                </a:solidFill>
                <a:latin typeface="+mn-ea"/>
              </a:rPr>
              <a:t>DX</a:t>
            </a:r>
            <a:r>
              <a:rPr lang="ja-JP" altLang="en-US" sz="1100" b="1">
                <a:solidFill>
                  <a:srgbClr val="000000"/>
                </a:solidFill>
                <a:ea typeface="Yu Gothic UI" panose="020B0500000000000000" pitchFamily="50" charset="-128"/>
              </a:rPr>
              <a:t>の実現に向けて、都市・インフラ分野の</a:t>
            </a:r>
            <a:r>
              <a:rPr lang="en-US" altLang="ja-JP" sz="1100" b="1">
                <a:solidFill>
                  <a:srgbClr val="000000"/>
                </a:solidFill>
                <a:latin typeface="+mn-ea"/>
              </a:rPr>
              <a:t>DX</a:t>
            </a:r>
            <a:r>
              <a:rPr lang="ja-JP" altLang="en-US" sz="1100" b="1">
                <a:solidFill>
                  <a:srgbClr val="000000"/>
                </a:solidFill>
                <a:ea typeface="Yu Gothic UI" panose="020B0500000000000000" pitchFamily="50" charset="-128"/>
              </a:rPr>
              <a:t>取組が推進していること。</a:t>
            </a:r>
            <a:endParaRPr lang="en-US" altLang="ja-JP" sz="1100" b="1">
              <a:solidFill>
                <a:srgbClr val="000000"/>
              </a:solidFill>
              <a:ea typeface="Yu Gothic UI" panose="020B0500000000000000" pitchFamily="50" charset="-128"/>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70800"/>
            <a:ext cx="4212000" cy="2801064"/>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都市・まち</a:t>
            </a:r>
            <a:r>
              <a:rPr lang="en-US" altLang="ja-JP" sz="1100">
                <a:solidFill>
                  <a:srgbClr val="000000"/>
                </a:solidFill>
                <a:latin typeface="Yu Gothic UI" panose="020B0500000000000000" pitchFamily="50" charset="-128"/>
                <a:ea typeface="Yu Gothic UI" panose="020B0500000000000000" pitchFamily="50" charset="-128"/>
              </a:rPr>
              <a:t>DX</a:t>
            </a:r>
            <a:r>
              <a:rPr lang="ja-JP" altLang="en-US" sz="1100">
                <a:solidFill>
                  <a:srgbClr val="000000"/>
                </a:solidFill>
                <a:latin typeface="Yu Gothic UI" panose="020B0500000000000000" pitchFamily="50" charset="-128"/>
                <a:ea typeface="Yu Gothic UI" panose="020B0500000000000000" pitchFamily="50" charset="-128"/>
              </a:rPr>
              <a:t>の実現に向けて推進している都市・インフラ分野の事業の多くは、専門技術を有する技術職員が担っており、同分野の</a:t>
            </a:r>
            <a:r>
              <a:rPr lang="en-US" altLang="ja-JP" sz="1100">
                <a:solidFill>
                  <a:srgbClr val="000000"/>
                </a:solidFill>
                <a:latin typeface="Yu Gothic UI" panose="020B0500000000000000" pitchFamily="50" charset="-128"/>
                <a:ea typeface="Yu Gothic UI" panose="020B0500000000000000" pitchFamily="50" charset="-128"/>
              </a:rPr>
              <a:t>DX</a:t>
            </a:r>
            <a:r>
              <a:rPr lang="ja-JP" altLang="en-US" sz="1100">
                <a:solidFill>
                  <a:srgbClr val="000000"/>
                </a:solidFill>
                <a:latin typeface="Yu Gothic UI" panose="020B0500000000000000" pitchFamily="50" charset="-128"/>
                <a:ea typeface="Yu Gothic UI" panose="020B0500000000000000" pitchFamily="50" charset="-128"/>
              </a:rPr>
              <a:t>を推進するためには、</a:t>
            </a:r>
            <a:r>
              <a:rPr lang="en-US" altLang="ja-JP" sz="1100">
                <a:solidFill>
                  <a:srgbClr val="000000"/>
                </a:solidFill>
                <a:latin typeface="Yu Gothic UI" panose="020B0500000000000000" pitchFamily="50" charset="-128"/>
                <a:ea typeface="Yu Gothic UI" panose="020B0500000000000000" pitchFamily="50" charset="-128"/>
              </a:rPr>
              <a:t>DX</a:t>
            </a:r>
            <a:r>
              <a:rPr lang="ja-JP" altLang="en-US" sz="1100">
                <a:solidFill>
                  <a:srgbClr val="000000"/>
                </a:solidFill>
                <a:latin typeface="Yu Gothic UI" panose="020B0500000000000000" pitchFamily="50" charset="-128"/>
                <a:ea typeface="Yu Gothic UI" panose="020B0500000000000000" pitchFamily="50" charset="-128"/>
              </a:rPr>
              <a:t>に取り組むことを理解し、</a:t>
            </a:r>
            <a:r>
              <a:rPr lang="en-US" altLang="ja-JP" sz="1100">
                <a:solidFill>
                  <a:srgbClr val="000000"/>
                </a:solidFill>
                <a:latin typeface="Yu Gothic UI" panose="020B0500000000000000" pitchFamily="50" charset="-128"/>
                <a:ea typeface="Yu Gothic UI" panose="020B0500000000000000" pitchFamily="50" charset="-128"/>
              </a:rPr>
              <a:t>DX</a:t>
            </a:r>
            <a:r>
              <a:rPr lang="ja-JP" altLang="en-US" sz="1100">
                <a:solidFill>
                  <a:srgbClr val="000000"/>
                </a:solidFill>
                <a:latin typeface="Yu Gothic UI" panose="020B0500000000000000" pitchFamily="50" charset="-128"/>
                <a:ea typeface="Yu Gothic UI" panose="020B0500000000000000" pitchFamily="50" charset="-128"/>
              </a:rPr>
              <a:t>を推進する企画検討が</a:t>
            </a:r>
            <a:br>
              <a:rPr lang="en-US" altLang="ja-JP" sz="1100">
                <a:solidFill>
                  <a:srgbClr val="000000"/>
                </a:solidFill>
                <a:latin typeface="Yu Gothic UI" panose="020B0500000000000000" pitchFamily="50" charset="-128"/>
                <a:ea typeface="Yu Gothic UI" panose="020B0500000000000000" pitchFamily="50" charset="-128"/>
              </a:rPr>
            </a:br>
            <a:r>
              <a:rPr lang="ja-JP" altLang="en-US" sz="1100">
                <a:solidFill>
                  <a:srgbClr val="000000"/>
                </a:solidFill>
                <a:latin typeface="Yu Gothic UI" panose="020B0500000000000000" pitchFamily="50" charset="-128"/>
                <a:ea typeface="Yu Gothic UI" panose="020B0500000000000000" pitchFamily="50" charset="-128"/>
              </a:rPr>
              <a:t>できる技術職員の人材育成が必須である。</a:t>
            </a:r>
          </a:p>
          <a:p>
            <a:pPr marL="171450" lvl="2" indent="-171450">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しかし、本市では、技術職員が技術分野に係る</a:t>
            </a:r>
            <a:r>
              <a:rPr lang="en-US" altLang="ja-JP" sz="1100">
                <a:solidFill>
                  <a:srgbClr val="000000"/>
                </a:solidFill>
                <a:latin typeface="Yu Gothic UI" panose="020B0500000000000000" pitchFamily="50" charset="-128"/>
                <a:ea typeface="Yu Gothic UI" panose="020B0500000000000000" pitchFamily="50" charset="-128"/>
              </a:rPr>
              <a:t>DX</a:t>
            </a:r>
            <a:r>
              <a:rPr lang="ja-JP" altLang="en-US" sz="1100">
                <a:solidFill>
                  <a:srgbClr val="000000"/>
                </a:solidFill>
                <a:latin typeface="Yu Gothic UI" panose="020B0500000000000000" pitchFamily="50" charset="-128"/>
                <a:ea typeface="Yu Gothic UI" panose="020B0500000000000000" pitchFamily="50" charset="-128"/>
              </a:rPr>
              <a:t>リテラシーやスキルを学ぶ研修は実施されていない。また現在、技術職員の多くは日常の実務業務においてもデータ・デジタル技術に触れる機会は少ない。</a:t>
            </a:r>
          </a:p>
          <a:p>
            <a:pPr marL="171450" lvl="2" indent="-171450">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そのため、技術職員に対して、デジタル技術にかかる幅広い知識の習得、及び職員自身による新技術を習得するマインドの醸成や実業務にかかるデジタル化推進の取組の企画</a:t>
            </a:r>
            <a:r>
              <a:rPr lang="ja-JP" altLang="en-US" sz="1100">
                <a:latin typeface="Yu Gothic UI" panose="020B0500000000000000" pitchFamily="50" charset="-128"/>
                <a:ea typeface="Yu Gothic UI" panose="020B0500000000000000" pitchFamily="50" charset="-128"/>
              </a:rPr>
              <a:t>等の体験を通して、デジタル化を推進</a:t>
            </a:r>
            <a:br>
              <a:rPr lang="en-US" altLang="ja-JP" sz="1100">
                <a:latin typeface="Yu Gothic UI" panose="020B0500000000000000" pitchFamily="50" charset="-128"/>
                <a:ea typeface="Yu Gothic UI" panose="020B0500000000000000" pitchFamily="50" charset="-128"/>
              </a:rPr>
            </a:br>
            <a:r>
              <a:rPr lang="ja-JP" altLang="en-US" sz="1100">
                <a:latin typeface="Yu Gothic UI" panose="020B0500000000000000" pitchFamily="50" charset="-128"/>
                <a:ea typeface="Yu Gothic UI" panose="020B0500000000000000" pitchFamily="50" charset="-128"/>
              </a:rPr>
              <a:t>することの理解を深める研修を実施する。</a:t>
            </a:r>
            <a:endParaRPr lang="en-US" altLang="ja-JP" sz="1100">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a:ea typeface="Yu Gothic UI" panose="020B0500000000000000" pitchFamily="50" charset="-128"/>
              </a:rPr>
              <a:t>４年間の研修を通じて、研修対象となる職員の３割に対して研修を実施し、以降も研修対象及び研修内容を見直しながら継続実施していく。</a:t>
            </a:r>
            <a:endParaRPr lang="en-US" altLang="ja-JP" sz="1100">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60000" y="5992614"/>
            <a:ext cx="972000" cy="388386"/>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検証・見直し</a:t>
            </a:r>
          </a:p>
        </p:txBody>
      </p:sp>
      <p:sp>
        <p:nvSpPr>
          <p:cNvPr id="49" name="ホームベース 30">
            <a:extLst>
              <a:ext uri="{FF2B5EF4-FFF2-40B4-BE49-F238E27FC236}">
                <a16:creationId xmlns:a16="http://schemas.microsoft.com/office/drawing/2014/main" id="{C671AEB1-F02C-1B52-75DF-A6D6B6844A8B}"/>
              </a:ext>
            </a:extLst>
          </p:cNvPr>
          <p:cNvSpPr/>
          <p:nvPr/>
        </p:nvSpPr>
        <p:spPr>
          <a:xfrm>
            <a:off x="6120000" y="5992613"/>
            <a:ext cx="1008125"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次年度に向け</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検証等</a:t>
            </a:r>
          </a:p>
        </p:txBody>
      </p:sp>
      <p:sp>
        <p:nvSpPr>
          <p:cNvPr id="50" name="ホームベース 30">
            <a:extLst>
              <a:ext uri="{FF2B5EF4-FFF2-40B4-BE49-F238E27FC236}">
                <a16:creationId xmlns:a16="http://schemas.microsoft.com/office/drawing/2014/main" id="{A398CE64-797F-9DDF-7D30-89F4AADADCD7}"/>
              </a:ext>
            </a:extLst>
          </p:cNvPr>
          <p:cNvSpPr/>
          <p:nvPr/>
        </p:nvSpPr>
        <p:spPr>
          <a:xfrm>
            <a:off x="7164001" y="5992613"/>
            <a:ext cx="1008124"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次年度に向け</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検証等</a:t>
            </a:r>
          </a:p>
        </p:txBody>
      </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701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graphicFrame>
        <p:nvGraphicFramePr>
          <p:cNvPr id="68" name="表 16">
            <a:extLst>
              <a:ext uri="{FF2B5EF4-FFF2-40B4-BE49-F238E27FC236}">
                <a16:creationId xmlns:a16="http://schemas.microsoft.com/office/drawing/2014/main" id="{9DB68C29-91BF-08D0-9900-F5254F5033B5}"/>
              </a:ext>
            </a:extLst>
          </p:cNvPr>
          <p:cNvGraphicFramePr>
            <a:graphicFrameLocks noGrp="1"/>
          </p:cNvGraphicFramePr>
          <p:nvPr>
            <p:extLst>
              <p:ext uri="{D42A27DB-BD31-4B8C-83A1-F6EECF244321}">
                <p14:modId xmlns:p14="http://schemas.microsoft.com/office/powerpoint/2010/main" val="1880942799"/>
              </p:ext>
            </p:extLst>
          </p:nvPr>
        </p:nvGraphicFramePr>
        <p:xfrm>
          <a:off x="6119999" y="3527737"/>
          <a:ext cx="3216789" cy="560072"/>
        </p:xfrm>
        <a:graphic>
          <a:graphicData uri="http://schemas.openxmlformats.org/drawingml/2006/table">
            <a:tbl>
              <a:tblPr firstRow="1" bandRow="1">
                <a:tableStyleId>{5C22544A-7EE6-4342-B048-85BDC9FD1C3A}</a:tableStyleId>
              </a:tblPr>
              <a:tblGrid>
                <a:gridCol w="654562">
                  <a:extLst>
                    <a:ext uri="{9D8B030D-6E8A-4147-A177-3AD203B41FA5}">
                      <a16:colId xmlns:a16="http://schemas.microsoft.com/office/drawing/2014/main" val="1331424037"/>
                    </a:ext>
                  </a:extLst>
                </a:gridCol>
                <a:gridCol w="635000">
                  <a:extLst>
                    <a:ext uri="{9D8B030D-6E8A-4147-A177-3AD203B41FA5}">
                      <a16:colId xmlns:a16="http://schemas.microsoft.com/office/drawing/2014/main" val="455350541"/>
                    </a:ext>
                  </a:extLst>
                </a:gridCol>
                <a:gridCol w="647700">
                  <a:extLst>
                    <a:ext uri="{9D8B030D-6E8A-4147-A177-3AD203B41FA5}">
                      <a16:colId xmlns:a16="http://schemas.microsoft.com/office/drawing/2014/main" val="273502540"/>
                    </a:ext>
                  </a:extLst>
                </a:gridCol>
                <a:gridCol w="638175">
                  <a:extLst>
                    <a:ext uri="{9D8B030D-6E8A-4147-A177-3AD203B41FA5}">
                      <a16:colId xmlns:a16="http://schemas.microsoft.com/office/drawing/2014/main" val="367388705"/>
                    </a:ext>
                  </a:extLst>
                </a:gridCol>
                <a:gridCol w="641352">
                  <a:extLst>
                    <a:ext uri="{9D8B030D-6E8A-4147-A177-3AD203B41FA5}">
                      <a16:colId xmlns:a16="http://schemas.microsoft.com/office/drawing/2014/main" val="1296128172"/>
                    </a:ext>
                  </a:extLst>
                </a:gridCol>
              </a:tblGrid>
              <a:tr h="285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2027</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210503">
                <a:tc>
                  <a:txBody>
                    <a:bodyPr/>
                    <a:lstStyle/>
                    <a:p>
                      <a:pPr algn="ctr"/>
                      <a:r>
                        <a:rPr kumimoji="1" lang="ja-JP" altLang="en-US" sz="900" b="0">
                          <a:latin typeface="Yu Gothic UI" panose="020B0500000000000000" pitchFamily="50" charset="-128"/>
                          <a:ea typeface="Yu Gothic UI" panose="020B0500000000000000" pitchFamily="50" charset="-128"/>
                        </a:rPr>
                        <a:t>－</a:t>
                      </a:r>
                      <a:endParaRPr kumimoji="1" lang="en-US" altLang="ja-JP" sz="900" b="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latin typeface="Yu Gothic UI" panose="020B0500000000000000" pitchFamily="50" charset="-128"/>
                          <a:ea typeface="Yu Gothic UI" panose="020B0500000000000000" pitchFamily="50" charset="-128"/>
                        </a:rPr>
                        <a:t>4.5%</a:t>
                      </a:r>
                      <a:endParaRPr kumimoji="1" lang="ja-JP" altLang="en-US" sz="900" b="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latin typeface="Yu Gothic UI" panose="020B0500000000000000" pitchFamily="50" charset="-128"/>
                          <a:ea typeface="Yu Gothic UI" panose="020B0500000000000000" pitchFamily="50" charset="-128"/>
                        </a:rPr>
                        <a:t>13%</a:t>
                      </a:r>
                      <a:endParaRPr kumimoji="1" lang="ja-JP" altLang="en-US" sz="900" b="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latin typeface="Yu Gothic UI" panose="020B0500000000000000" pitchFamily="50" charset="-128"/>
                          <a:ea typeface="Yu Gothic UI" panose="020B0500000000000000" pitchFamily="50" charset="-128"/>
                        </a:rPr>
                        <a:t>22%</a:t>
                      </a:r>
                      <a:endParaRPr kumimoji="1" lang="ja-JP" altLang="en-US" sz="900" b="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latin typeface="Yu Gothic UI" panose="020B0500000000000000" pitchFamily="50" charset="-128"/>
                          <a:ea typeface="Yu Gothic UI" panose="020B0500000000000000" pitchFamily="50" charset="-128"/>
                        </a:rPr>
                        <a:t>30%</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69" name="テキスト ボックス 68">
            <a:extLst>
              <a:ext uri="{FF2B5EF4-FFF2-40B4-BE49-F238E27FC236}">
                <a16:creationId xmlns:a16="http://schemas.microsoft.com/office/drawing/2014/main" id="{4E2CA566-D794-C915-D83A-17D7DF8FD0CF}"/>
              </a:ext>
            </a:extLst>
          </p:cNvPr>
          <p:cNvSpPr txBox="1"/>
          <p:nvPr/>
        </p:nvSpPr>
        <p:spPr>
          <a:xfrm>
            <a:off x="5902051" y="2547592"/>
            <a:ext cx="3558939" cy="96520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都市・インフラ分野における</a:t>
            </a:r>
            <a:r>
              <a:rPr lang="en-US" altLang="ja-JP" sz="1100" b="1">
                <a:solidFill>
                  <a:srgbClr val="000000"/>
                </a:solidFill>
                <a:latin typeface="+mn-ea"/>
              </a:rPr>
              <a:t>DX</a:t>
            </a:r>
            <a:r>
              <a:rPr lang="ja-JP" altLang="en-US" sz="1100" b="1">
                <a:solidFill>
                  <a:srgbClr val="000000"/>
                </a:solidFill>
                <a:ea typeface="Yu Gothic UI" panose="020B0500000000000000" pitchFamily="50" charset="-128"/>
              </a:rPr>
              <a:t>を推進するための企画・検討を行う中心的な役割を果たす職階の職員に対し、当該研修を受講した職員の</a:t>
            </a:r>
            <a:r>
              <a:rPr lang="ja-JP" altLang="en-US" sz="1100" b="1">
                <a:ea typeface="Yu Gothic UI" panose="020B0500000000000000" pitchFamily="50" charset="-128"/>
              </a:rPr>
              <a:t>割合</a:t>
            </a:r>
            <a:br>
              <a:rPr lang="en-US" altLang="ja-JP" sz="1100" b="1">
                <a:ea typeface="Yu Gothic UI" panose="020B0500000000000000" pitchFamily="50" charset="-128"/>
              </a:rPr>
            </a:br>
            <a:r>
              <a:rPr lang="ja-JP" altLang="en-US" sz="1100" b="1">
                <a:ea typeface="Yu Gothic UI" panose="020B0500000000000000" pitchFamily="50" charset="-128"/>
              </a:rPr>
              <a:t>（４年間 で対象職員の３割受講）</a:t>
            </a:r>
            <a:endParaRPr lang="en-US" altLang="ja-JP" sz="1100" b="1">
              <a:ea typeface="Yu Gothic UI" panose="020B0500000000000000" pitchFamily="50" charset="-128"/>
            </a:endParaRPr>
          </a:p>
        </p:txBody>
      </p:sp>
      <p:sp>
        <p:nvSpPr>
          <p:cNvPr id="2" name="ホームベース 30">
            <a:extLst>
              <a:ext uri="{FF2B5EF4-FFF2-40B4-BE49-F238E27FC236}">
                <a16:creationId xmlns:a16="http://schemas.microsoft.com/office/drawing/2014/main" id="{9E3F300A-7655-C8FD-F31A-C8D73E750B23}"/>
              </a:ext>
            </a:extLst>
          </p:cNvPr>
          <p:cNvSpPr/>
          <p:nvPr/>
        </p:nvSpPr>
        <p:spPr>
          <a:xfrm>
            <a:off x="7163998" y="5559397"/>
            <a:ext cx="1008126" cy="37478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900" b="0" i="0">
                <a:solidFill>
                  <a:srgbClr val="000000"/>
                </a:solidFill>
                <a:effectLst/>
                <a:latin typeface="Yu Gothic UI" panose="020B0500000000000000" pitchFamily="50" charset="-128"/>
                <a:ea typeface="Yu Gothic UI" panose="020B0500000000000000" pitchFamily="50" charset="-128"/>
              </a:rPr>
              <a:t>企画・実施​</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5" name="ホームベース 30">
            <a:extLst>
              <a:ext uri="{FF2B5EF4-FFF2-40B4-BE49-F238E27FC236}">
                <a16:creationId xmlns:a16="http://schemas.microsoft.com/office/drawing/2014/main" id="{3F1D99C8-32AC-6D84-C12C-DD2C70DA64AF}"/>
              </a:ext>
            </a:extLst>
          </p:cNvPr>
          <p:cNvSpPr/>
          <p:nvPr/>
        </p:nvSpPr>
        <p:spPr>
          <a:xfrm>
            <a:off x="8207996" y="5559397"/>
            <a:ext cx="1008126" cy="37478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900" b="0" i="0">
                <a:solidFill>
                  <a:srgbClr val="000000"/>
                </a:solidFill>
                <a:effectLst/>
                <a:latin typeface="Yu Gothic UI" panose="020B0500000000000000" pitchFamily="50" charset="-128"/>
                <a:ea typeface="Yu Gothic UI" panose="020B0500000000000000" pitchFamily="50" charset="-128"/>
              </a:rPr>
              <a:t>企画・実施​</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6" name="ホームベース 30">
            <a:extLst>
              <a:ext uri="{FF2B5EF4-FFF2-40B4-BE49-F238E27FC236}">
                <a16:creationId xmlns:a16="http://schemas.microsoft.com/office/drawing/2014/main" id="{3865AE45-B000-E678-FBCF-3926E79BFB3A}"/>
              </a:ext>
            </a:extLst>
          </p:cNvPr>
          <p:cNvSpPr/>
          <p:nvPr/>
        </p:nvSpPr>
        <p:spPr>
          <a:xfrm>
            <a:off x="8207996" y="5992613"/>
            <a:ext cx="1008124"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次年度に向け</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検証等</a:t>
            </a:r>
          </a:p>
        </p:txBody>
      </p:sp>
      <p:pic>
        <p:nvPicPr>
          <p:cNvPr id="26" name="図 25">
            <a:extLst>
              <a:ext uri="{FF2B5EF4-FFF2-40B4-BE49-F238E27FC236}">
                <a16:creationId xmlns:a16="http://schemas.microsoft.com/office/drawing/2014/main" id="{BCD03FCB-4594-93E0-BD7A-C61404C445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119" y="3901773"/>
            <a:ext cx="1903227" cy="1903227"/>
          </a:xfrm>
          <a:prstGeom prst="rect">
            <a:avLst/>
          </a:prstGeom>
        </p:spPr>
      </p:pic>
      <p:pic>
        <p:nvPicPr>
          <p:cNvPr id="29" name="図 28">
            <a:extLst>
              <a:ext uri="{FF2B5EF4-FFF2-40B4-BE49-F238E27FC236}">
                <a16:creationId xmlns:a16="http://schemas.microsoft.com/office/drawing/2014/main" id="{9C8088A6-F8EE-DB65-FB53-E3E7F8424E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0039" y="4157077"/>
            <a:ext cx="2415041" cy="2415041"/>
          </a:xfrm>
          <a:prstGeom prst="rect">
            <a:avLst/>
          </a:prstGeom>
        </p:spPr>
      </p:pic>
      <p:sp>
        <p:nvSpPr>
          <p:cNvPr id="4" name="正方形/長方形 15">
            <a:extLst>
              <a:ext uri="{FF2B5EF4-FFF2-40B4-BE49-F238E27FC236}">
                <a16:creationId xmlns:a16="http://schemas.microsoft.com/office/drawing/2014/main" id="{D46C6D32-0C18-F284-70B2-B5AE00A647A1}"/>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DX</a:t>
            </a:r>
            <a:r>
              <a:rPr kumimoji="1" lang="ja-JP" altLang="en-US" sz="1100" b="1" kern="0">
                <a:solidFill>
                  <a:srgbClr val="FFFFFF"/>
                </a:solidFill>
                <a:latin typeface="Yu Gothic UI" panose="020B0500000000000000" pitchFamily="50" charset="-128"/>
                <a:ea typeface="Yu Gothic UI" panose="020B0500000000000000" pitchFamily="50" charset="-128"/>
              </a:rPr>
              <a:t>を推進する仕組みづくり</a:t>
            </a:r>
          </a:p>
        </p:txBody>
      </p:sp>
    </p:spTree>
    <p:extLst>
      <p:ext uri="{BB962C8B-B14F-4D97-AF65-F5344CB8AC3E}">
        <p14:creationId xmlns:p14="http://schemas.microsoft.com/office/powerpoint/2010/main" val="2366446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101</a:t>
            </a:fld>
            <a:endParaRPr kumimoji="1" lang="en-GB"/>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algn="l"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コラボで進める</a:t>
            </a:r>
            <a:r>
              <a:rPr kumimoji="1" lang="en-US" altLang="ja-JP" sz="2000" b="1" kern="0">
                <a:solidFill>
                  <a:srgbClr val="AF1932"/>
                </a:solidFill>
                <a:latin typeface="Yu Gothic UI" panose="020B0500000000000000" pitchFamily="50" charset="-128"/>
                <a:ea typeface="Yu Gothic UI" panose="020B0500000000000000" pitchFamily="50" charset="-128"/>
              </a:rPr>
              <a:t>DX</a:t>
            </a:r>
            <a:r>
              <a:rPr kumimoji="1" lang="ja-JP" altLang="en-US" sz="2000" b="1" kern="0">
                <a:solidFill>
                  <a:srgbClr val="AF1932"/>
                </a:solidFill>
                <a:latin typeface="Yu Gothic UI" panose="020B0500000000000000" pitchFamily="50" charset="-128"/>
                <a:ea typeface="Yu Gothic UI" panose="020B0500000000000000" pitchFamily="50" charset="-128"/>
              </a:rPr>
              <a:t>の取組</a:t>
            </a:r>
          </a:p>
        </p:txBody>
      </p:sp>
      <p:sp>
        <p:nvSpPr>
          <p:cNvPr id="51" name="楕円 50">
            <a:extLst>
              <a:ext uri="{FF2B5EF4-FFF2-40B4-BE49-F238E27FC236}">
                <a16:creationId xmlns:a16="http://schemas.microsoft.com/office/drawing/2014/main" id="{5E1AA636-9704-4A1D-8270-0E8426BED5BF}"/>
              </a:ext>
            </a:extLst>
          </p:cNvPr>
          <p:cNvSpPr/>
          <p:nvPr/>
        </p:nvSpPr>
        <p:spPr>
          <a:xfrm>
            <a:off x="1652588" y="1657778"/>
            <a:ext cx="1579562" cy="1579562"/>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53" name="正方形/長方形 52">
            <a:extLst>
              <a:ext uri="{FF2B5EF4-FFF2-40B4-BE49-F238E27FC236}">
                <a16:creationId xmlns:a16="http://schemas.microsoft.com/office/drawing/2014/main" id="{1C4936B4-C9ED-43A3-AA92-1EA3A47E6AED}"/>
              </a:ext>
            </a:extLst>
          </p:cNvPr>
          <p:cNvSpPr/>
          <p:nvPr/>
        </p:nvSpPr>
        <p:spPr>
          <a:xfrm>
            <a:off x="821930" y="3726002"/>
            <a:ext cx="3892168"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lvl="2">
              <a:defRPr/>
            </a:pPr>
            <a:r>
              <a:rPr lang="ja-JP" altLang="en-US" b="1" kern="100">
                <a:solidFill>
                  <a:srgbClr val="AF1932"/>
                </a:solidFill>
                <a:latin typeface="游明朝" panose="02020400000000000000" pitchFamily="18" charset="-128"/>
                <a:ea typeface="Yu Gothic UI" panose="020B0500000000000000" pitchFamily="50" charset="-128"/>
                <a:cs typeface="Times New Roman" panose="02020603050405020304" pitchFamily="18" charset="0"/>
              </a:rPr>
              <a:t>さまざまな行政課題を多様な主体と</a:t>
            </a:r>
            <a:endParaRPr lang="en-US" altLang="ja-JP" b="1" kern="100">
              <a:solidFill>
                <a:srgbClr val="AF1932"/>
              </a:solidFill>
              <a:latin typeface="游明朝" panose="02020400000000000000" pitchFamily="18" charset="-128"/>
              <a:ea typeface="Yu Gothic UI" panose="020B0500000000000000" pitchFamily="50" charset="-128"/>
              <a:cs typeface="Times New Roman" panose="02020603050405020304" pitchFamily="18" charset="0"/>
            </a:endParaRPr>
          </a:p>
          <a:p>
            <a:pPr marL="0" lvl="2">
              <a:defRPr/>
            </a:pPr>
            <a:r>
              <a:rPr lang="ja-JP" altLang="en-US" b="1" kern="100">
                <a:solidFill>
                  <a:srgbClr val="AF1932"/>
                </a:solidFill>
                <a:latin typeface="游明朝" panose="02020400000000000000" pitchFamily="18" charset="-128"/>
                <a:ea typeface="Yu Gothic UI" panose="020B0500000000000000" pitchFamily="50" charset="-128"/>
                <a:cs typeface="Times New Roman" panose="02020603050405020304" pitchFamily="18" charset="0"/>
              </a:rPr>
              <a:t>コラボで解決</a:t>
            </a:r>
          </a:p>
        </p:txBody>
      </p:sp>
      <p:sp>
        <p:nvSpPr>
          <p:cNvPr id="55" name="正方形/長方形 54">
            <a:extLst>
              <a:ext uri="{FF2B5EF4-FFF2-40B4-BE49-F238E27FC236}">
                <a16:creationId xmlns:a16="http://schemas.microsoft.com/office/drawing/2014/main" id="{CB852785-D09D-4849-A82D-BB81641DCE03}"/>
              </a:ext>
            </a:extLst>
          </p:cNvPr>
          <p:cNvSpPr/>
          <p:nvPr/>
        </p:nvSpPr>
        <p:spPr>
          <a:xfrm>
            <a:off x="686546" y="3726002"/>
            <a:ext cx="45719" cy="584775"/>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cxnSp>
        <p:nvCxnSpPr>
          <p:cNvPr id="56" name="直線コネクタ 55">
            <a:extLst>
              <a:ext uri="{FF2B5EF4-FFF2-40B4-BE49-F238E27FC236}">
                <a16:creationId xmlns:a16="http://schemas.microsoft.com/office/drawing/2014/main" id="{02876849-859B-4AD0-A48D-1873CFDA0A9B}"/>
              </a:ext>
            </a:extLst>
          </p:cNvPr>
          <p:cNvCxnSpPr>
            <a:cxnSpLocks/>
          </p:cNvCxnSpPr>
          <p:nvPr/>
        </p:nvCxnSpPr>
        <p:spPr>
          <a:xfrm>
            <a:off x="8469396" y="3022992"/>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268C4041-FED0-49C6-9D5F-9B065826B9E9}"/>
              </a:ext>
            </a:extLst>
          </p:cNvPr>
          <p:cNvSpPr/>
          <p:nvPr/>
        </p:nvSpPr>
        <p:spPr>
          <a:xfrm>
            <a:off x="8753839" y="2709315"/>
            <a:ext cx="406399" cy="599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P102</a:t>
            </a:r>
            <a:endParaRPr kumimoji="1" lang="ja-JP" altLang="en-US"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59" name="四角形: 角を丸くする 74">
            <a:extLst>
              <a:ext uri="{FF2B5EF4-FFF2-40B4-BE49-F238E27FC236}">
                <a16:creationId xmlns:a16="http://schemas.microsoft.com/office/drawing/2014/main" id="{DEF1692E-1D88-4B12-AA73-CDEE0713766B}"/>
              </a:ext>
            </a:extLst>
          </p:cNvPr>
          <p:cNvSpPr/>
          <p:nvPr/>
        </p:nvSpPr>
        <p:spPr>
          <a:xfrm>
            <a:off x="5057562" y="2723169"/>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60" name="正方形/長方形 59">
            <a:extLst>
              <a:ext uri="{FF2B5EF4-FFF2-40B4-BE49-F238E27FC236}">
                <a16:creationId xmlns:a16="http://schemas.microsoft.com/office/drawing/2014/main" id="{DFD03C05-6A4D-41DC-8DA8-01D718BB63A2}"/>
              </a:ext>
            </a:extLst>
          </p:cNvPr>
          <p:cNvSpPr/>
          <p:nvPr/>
        </p:nvSpPr>
        <p:spPr>
          <a:xfrm>
            <a:off x="5179646" y="2931136"/>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a:pPr>
            <a:r>
              <a:rPr kumimoji="1" lang="ja-JP" altLang="en-US" sz="1400" b="1" kern="0">
                <a:solidFill>
                  <a:srgbClr val="AF1932"/>
                </a:solidFill>
                <a:latin typeface="Yu Gothic UI" panose="020B0500000000000000" pitchFamily="50" charset="-128"/>
                <a:ea typeface="Yu Gothic UI" panose="020B0500000000000000" pitchFamily="50" charset="-128"/>
              </a:rPr>
              <a:t>民間事業者との連携協定による取組</a:t>
            </a:r>
          </a:p>
        </p:txBody>
      </p:sp>
      <p:cxnSp>
        <p:nvCxnSpPr>
          <p:cNvPr id="4" name="直線コネクタ 3"/>
          <p:cNvCxnSpPr/>
          <p:nvPr/>
        </p:nvCxnSpPr>
        <p:spPr>
          <a:xfrm>
            <a:off x="3232150" y="2447925"/>
            <a:ext cx="1554942"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cxnSpLocks/>
          </p:cNvCxnSpPr>
          <p:nvPr/>
        </p:nvCxnSpPr>
        <p:spPr>
          <a:xfrm>
            <a:off x="4787092" y="2447925"/>
            <a:ext cx="0" cy="575067"/>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4787092" y="3022992"/>
            <a:ext cx="270470"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pic>
        <p:nvPicPr>
          <p:cNvPr id="25" name="グラフィックス 36" descr="会議 単色塗りつぶし">
            <a:extLst>
              <a:ext uri="{FF2B5EF4-FFF2-40B4-BE49-F238E27FC236}">
                <a16:creationId xmlns:a16="http://schemas.microsoft.com/office/drawing/2014/main" id="{FAA0AEA4-AD70-41DB-9585-1FE2210510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5169" y="1990359"/>
            <a:ext cx="914400" cy="914400"/>
          </a:xfrm>
          <a:prstGeom prst="rect">
            <a:avLst/>
          </a:prstGeom>
        </p:spPr>
      </p:pic>
      <p:sp>
        <p:nvSpPr>
          <p:cNvPr id="23"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DX</a:t>
            </a:r>
            <a:r>
              <a:rPr kumimoji="1" lang="ja-JP" altLang="en-US" sz="1100" b="1" kern="0">
                <a:solidFill>
                  <a:srgbClr val="FFFFFF"/>
                </a:solidFill>
                <a:latin typeface="Yu Gothic UI" panose="020B0500000000000000" pitchFamily="50" charset="-128"/>
                <a:ea typeface="Yu Gothic UI" panose="020B0500000000000000" pitchFamily="50" charset="-128"/>
              </a:rPr>
              <a:t>を推進する仕組みづくり</a:t>
            </a:r>
          </a:p>
        </p:txBody>
      </p:sp>
      <p:sp>
        <p:nvSpPr>
          <p:cNvPr id="2" name="楕円 1">
            <a:extLst>
              <a:ext uri="{FF2B5EF4-FFF2-40B4-BE49-F238E27FC236}">
                <a16:creationId xmlns:a16="http://schemas.microsoft.com/office/drawing/2014/main" id="{AB580D37-BE35-C864-519A-049AA6CC2866}"/>
              </a:ext>
            </a:extLst>
          </p:cNvPr>
          <p:cNvSpPr/>
          <p:nvPr/>
        </p:nvSpPr>
        <p:spPr>
          <a:xfrm>
            <a:off x="1652588" y="1657778"/>
            <a:ext cx="1579562" cy="1579562"/>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pic>
        <p:nvPicPr>
          <p:cNvPr id="5" name="グラフィックス 34" descr="握手 単色塗りつぶし">
            <a:extLst>
              <a:ext uri="{FF2B5EF4-FFF2-40B4-BE49-F238E27FC236}">
                <a16:creationId xmlns:a16="http://schemas.microsoft.com/office/drawing/2014/main" id="{E72E2485-956C-C4D8-990F-7E058CE07C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2463" y="1990359"/>
            <a:ext cx="1039812" cy="1039812"/>
          </a:xfrm>
          <a:prstGeom prst="rect">
            <a:avLst/>
          </a:prstGeom>
        </p:spPr>
      </p:pic>
    </p:spTree>
    <p:extLst>
      <p:ext uri="{BB962C8B-B14F-4D97-AF65-F5344CB8AC3E}">
        <p14:creationId xmlns:p14="http://schemas.microsoft.com/office/powerpoint/2010/main" val="2059457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102</a:t>
            </a:fld>
            <a:endParaRPr kumimoji="1" lang="en-GB"/>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algn="l"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民間事業者との連携協定による取組</a:t>
            </a:r>
          </a:p>
        </p:txBody>
      </p:sp>
      <p:sp>
        <p:nvSpPr>
          <p:cNvPr id="23"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DX</a:t>
            </a:r>
            <a:r>
              <a:rPr kumimoji="1" lang="ja-JP" altLang="en-US" sz="1100" b="1" kern="0">
                <a:solidFill>
                  <a:srgbClr val="FFFFFF"/>
                </a:solidFill>
                <a:latin typeface="Yu Gothic UI" panose="020B0500000000000000" pitchFamily="50" charset="-128"/>
                <a:ea typeface="Yu Gothic UI" panose="020B0500000000000000" pitchFamily="50" charset="-128"/>
              </a:rPr>
              <a:t>を推進する仕組みづくり</a:t>
            </a:r>
          </a:p>
        </p:txBody>
      </p:sp>
      <p:grpSp>
        <p:nvGrpSpPr>
          <p:cNvPr id="2" name="グループ化 1">
            <a:extLst>
              <a:ext uri="{FF2B5EF4-FFF2-40B4-BE49-F238E27FC236}">
                <a16:creationId xmlns:a16="http://schemas.microsoft.com/office/drawing/2014/main" id="{748DB887-2399-DDE2-3D50-BB6C409D0A8B}"/>
              </a:ext>
            </a:extLst>
          </p:cNvPr>
          <p:cNvGrpSpPr/>
          <p:nvPr/>
        </p:nvGrpSpPr>
        <p:grpSpPr>
          <a:xfrm>
            <a:off x="397269" y="3371055"/>
            <a:ext cx="4500000" cy="1470449"/>
            <a:chOff x="558720" y="2515874"/>
            <a:chExt cx="4445773" cy="1214562"/>
          </a:xfrm>
        </p:grpSpPr>
        <p:sp>
          <p:nvSpPr>
            <p:cNvPr id="5" name="テキスト ボックス 4">
              <a:extLst>
                <a:ext uri="{FF2B5EF4-FFF2-40B4-BE49-F238E27FC236}">
                  <a16:creationId xmlns:a16="http://schemas.microsoft.com/office/drawing/2014/main" id="{C96863F1-5F3B-943A-1A84-C9E9400B9DA5}"/>
                </a:ext>
              </a:extLst>
            </p:cNvPr>
            <p:cNvSpPr txBox="1"/>
            <p:nvPr/>
          </p:nvSpPr>
          <p:spPr>
            <a:xfrm>
              <a:off x="558720" y="2838377"/>
              <a:ext cx="4445773" cy="892059"/>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gn="l">
                <a:lnSpc>
                  <a:spcPct val="100000"/>
                </a:lnSpc>
              </a:pPr>
              <a:r>
                <a:rPr lang="ja-JP" altLang="en-US" sz="1100"/>
                <a:t>締結時期：</a:t>
              </a:r>
              <a:r>
                <a:rPr lang="en-US" altLang="ja-JP" sz="1100"/>
                <a:t>2022.10</a:t>
              </a:r>
            </a:p>
            <a:p>
              <a:pPr algn="l">
                <a:lnSpc>
                  <a:spcPct val="100000"/>
                </a:lnSpc>
              </a:pPr>
              <a:r>
                <a:rPr lang="ja-JP" altLang="en-US" sz="1100"/>
                <a:t>連携相手：日本マイクロソフト㈱</a:t>
              </a:r>
              <a:endParaRPr lang="en-US" altLang="ja-JP" sz="1100"/>
            </a:p>
            <a:p>
              <a:pPr algn="l">
                <a:lnSpc>
                  <a:spcPct val="100000"/>
                </a:lnSpc>
              </a:pPr>
              <a:r>
                <a:rPr lang="ja-JP" altLang="en-US" sz="1100"/>
                <a:t>連携内容：クラウド技術等を活用、応用する高度な </a:t>
              </a:r>
              <a:r>
                <a:rPr lang="en-US" altLang="ja-JP" sz="1100"/>
                <a:t>IT </a:t>
              </a:r>
              <a:r>
                <a:rPr lang="ja-JP" altLang="en-US" sz="1100"/>
                <a:t>人材の育成における知見を活かし、</a:t>
              </a:r>
              <a:r>
                <a:rPr lang="en-US" altLang="ja-JP" sz="1100"/>
                <a:t>DX</a:t>
              </a:r>
              <a:r>
                <a:rPr lang="ja-JP" altLang="en-US" sz="1100"/>
                <a:t>を推進していく職員の育成</a:t>
              </a:r>
              <a:endParaRPr lang="en-US" altLang="ja-JP" sz="1100"/>
            </a:p>
          </p:txBody>
        </p:sp>
        <p:sp>
          <p:nvSpPr>
            <p:cNvPr id="6" name="テキスト ボックス 5">
              <a:extLst>
                <a:ext uri="{FF2B5EF4-FFF2-40B4-BE49-F238E27FC236}">
                  <a16:creationId xmlns:a16="http://schemas.microsoft.com/office/drawing/2014/main" id="{A99EDD3E-49F2-8757-C525-D143F4ACC500}"/>
                </a:ext>
              </a:extLst>
            </p:cNvPr>
            <p:cNvSpPr txBox="1"/>
            <p:nvPr/>
          </p:nvSpPr>
          <p:spPr>
            <a:xfrm>
              <a:off x="558720" y="2515874"/>
              <a:ext cx="4445773" cy="327089"/>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algn="l"/>
              <a:r>
                <a:rPr lang="en-US" altLang="ja-JP" sz="1100" b="0"/>
                <a:t>DX</a:t>
              </a:r>
              <a:r>
                <a:rPr lang="ja-JP" altLang="en-US" sz="1100" b="0"/>
                <a:t>を推進するための職員の人材育成にかかる連携協力に関する連携協定</a:t>
              </a:r>
            </a:p>
          </p:txBody>
        </p:sp>
      </p:grpSp>
      <p:grpSp>
        <p:nvGrpSpPr>
          <p:cNvPr id="7" name="グループ化 6">
            <a:extLst>
              <a:ext uri="{FF2B5EF4-FFF2-40B4-BE49-F238E27FC236}">
                <a16:creationId xmlns:a16="http://schemas.microsoft.com/office/drawing/2014/main" id="{F737073F-E48E-1509-3F0A-C23A6FF9478D}"/>
              </a:ext>
            </a:extLst>
          </p:cNvPr>
          <p:cNvGrpSpPr/>
          <p:nvPr/>
        </p:nvGrpSpPr>
        <p:grpSpPr>
          <a:xfrm>
            <a:off x="397269" y="1742503"/>
            <a:ext cx="4500000" cy="1476000"/>
            <a:chOff x="548441" y="2639729"/>
            <a:chExt cx="4445773" cy="1921259"/>
          </a:xfrm>
        </p:grpSpPr>
        <p:sp>
          <p:nvSpPr>
            <p:cNvPr id="8" name="テキスト ボックス 7">
              <a:extLst>
                <a:ext uri="{FF2B5EF4-FFF2-40B4-BE49-F238E27FC236}">
                  <a16:creationId xmlns:a16="http://schemas.microsoft.com/office/drawing/2014/main" id="{0C89300F-6D32-6D01-765E-9CDA5AA5543D}"/>
                </a:ext>
              </a:extLst>
            </p:cNvPr>
            <p:cNvSpPr txBox="1"/>
            <p:nvPr/>
          </p:nvSpPr>
          <p:spPr>
            <a:xfrm>
              <a:off x="548441" y="3155189"/>
              <a:ext cx="4445773" cy="1405799"/>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gn="l">
                <a:lnSpc>
                  <a:spcPct val="100000"/>
                </a:lnSpc>
              </a:pPr>
              <a:r>
                <a:rPr lang="ja-JP" altLang="en-US" sz="1100"/>
                <a:t>締結時期：</a:t>
              </a:r>
              <a:r>
                <a:rPr lang="en-US" altLang="ja-JP" sz="1100"/>
                <a:t>2019.9</a:t>
              </a:r>
              <a:r>
                <a:rPr lang="ja-JP" altLang="en-US" sz="1100"/>
                <a:t>～</a:t>
              </a:r>
              <a:endParaRPr lang="en-US" altLang="ja-JP" sz="1100"/>
            </a:p>
            <a:p>
              <a:pPr algn="l">
                <a:lnSpc>
                  <a:spcPct val="100000"/>
                </a:lnSpc>
              </a:pPr>
              <a:r>
                <a:rPr lang="ja-JP" altLang="en-US" sz="1100"/>
                <a:t>連携相手：㈱日立製作所</a:t>
              </a:r>
              <a:endParaRPr lang="en-US" altLang="ja-JP" sz="1100"/>
            </a:p>
            <a:p>
              <a:pPr algn="l">
                <a:lnSpc>
                  <a:spcPct val="100000"/>
                </a:lnSpc>
              </a:pPr>
              <a:r>
                <a:rPr lang="ja-JP" altLang="en-US" sz="1100"/>
                <a:t>連携内容：官民データの共有方法や統計データなど客観的な証拠に基づく政策や施策の企画・立案を行うための手法といったデータ利活用分野における新しい技術の調査・研究を行い、データ活用社会の実現に向けた取組</a:t>
              </a:r>
              <a:endParaRPr lang="en-US" altLang="ja-JP" sz="1100"/>
            </a:p>
          </p:txBody>
        </p:sp>
        <p:sp>
          <p:nvSpPr>
            <p:cNvPr id="9" name="テキスト ボックス 8">
              <a:extLst>
                <a:ext uri="{FF2B5EF4-FFF2-40B4-BE49-F238E27FC236}">
                  <a16:creationId xmlns:a16="http://schemas.microsoft.com/office/drawing/2014/main" id="{C9AF4321-F6D2-0A33-4D82-A7D69ADEEB49}"/>
                </a:ext>
              </a:extLst>
            </p:cNvPr>
            <p:cNvSpPr txBox="1"/>
            <p:nvPr/>
          </p:nvSpPr>
          <p:spPr>
            <a:xfrm>
              <a:off x="548441" y="2639729"/>
              <a:ext cx="4445773" cy="515460"/>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algn="l"/>
              <a:r>
                <a:rPr lang="ja-JP" altLang="en-US" sz="1100" b="0"/>
                <a:t>スマートシティの実現に向けたデータ利活用のための連携協定</a:t>
              </a:r>
            </a:p>
          </p:txBody>
        </p:sp>
      </p:grpSp>
      <p:grpSp>
        <p:nvGrpSpPr>
          <p:cNvPr id="10" name="グループ化 9">
            <a:extLst>
              <a:ext uri="{FF2B5EF4-FFF2-40B4-BE49-F238E27FC236}">
                <a16:creationId xmlns:a16="http://schemas.microsoft.com/office/drawing/2014/main" id="{09473688-9B9D-AF9A-7F3E-64AB1927C453}"/>
              </a:ext>
            </a:extLst>
          </p:cNvPr>
          <p:cNvGrpSpPr/>
          <p:nvPr/>
        </p:nvGrpSpPr>
        <p:grpSpPr>
          <a:xfrm>
            <a:off x="5016182" y="3365394"/>
            <a:ext cx="4500000" cy="1470448"/>
            <a:chOff x="493711" y="2505420"/>
            <a:chExt cx="4445773" cy="1470448"/>
          </a:xfrm>
        </p:grpSpPr>
        <p:sp>
          <p:nvSpPr>
            <p:cNvPr id="12" name="テキスト ボックス 11">
              <a:extLst>
                <a:ext uri="{FF2B5EF4-FFF2-40B4-BE49-F238E27FC236}">
                  <a16:creationId xmlns:a16="http://schemas.microsoft.com/office/drawing/2014/main" id="{2890EBD6-A80C-6DB4-484D-9B41BD434C77}"/>
                </a:ext>
              </a:extLst>
            </p:cNvPr>
            <p:cNvSpPr txBox="1"/>
            <p:nvPr/>
          </p:nvSpPr>
          <p:spPr>
            <a:xfrm>
              <a:off x="493711" y="2895868"/>
              <a:ext cx="4445773" cy="1080000"/>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gn="l">
                <a:lnSpc>
                  <a:spcPct val="100000"/>
                </a:lnSpc>
              </a:pPr>
              <a:r>
                <a:rPr lang="ja-JP" altLang="en-US" sz="1100"/>
                <a:t>締結時期：</a:t>
              </a:r>
              <a:r>
                <a:rPr lang="en-US" altLang="ja-JP" sz="1100"/>
                <a:t>2022.12</a:t>
              </a:r>
              <a:r>
                <a:rPr lang="ja-JP" altLang="en-US" sz="1100"/>
                <a:t>～</a:t>
              </a:r>
              <a:endParaRPr lang="en-US" altLang="ja-JP" sz="1100"/>
            </a:p>
            <a:p>
              <a:pPr algn="l">
                <a:lnSpc>
                  <a:spcPct val="100000"/>
                </a:lnSpc>
              </a:pPr>
              <a:r>
                <a:rPr lang="ja-JP" altLang="en-US" sz="1100"/>
                <a:t>連携相手：パナソニックコネクト㈱</a:t>
              </a:r>
              <a:endParaRPr lang="en-US" altLang="ja-JP" sz="1100"/>
            </a:p>
            <a:p>
              <a:pPr algn="l">
                <a:lnSpc>
                  <a:spcPct val="100000"/>
                </a:lnSpc>
              </a:pPr>
              <a:r>
                <a:rPr lang="ja-JP" altLang="en-US" sz="1100"/>
                <a:t>連携内容：顔認証技術、</a:t>
              </a:r>
              <a:r>
                <a:rPr lang="en-US" altLang="ja-JP" sz="1100"/>
                <a:t>AI</a:t>
              </a:r>
              <a:r>
                <a:rPr lang="ja-JP" altLang="en-US" sz="1100"/>
                <a:t>カメラをはじめとする画像解析技術等の利活用の可能性及びそれらの技術を利用するにあたっての課題の可視化等</a:t>
              </a:r>
              <a:endParaRPr lang="en-US" altLang="ja-JP" sz="1100"/>
            </a:p>
          </p:txBody>
        </p:sp>
        <p:sp>
          <p:nvSpPr>
            <p:cNvPr id="13" name="テキスト ボックス 12">
              <a:extLst>
                <a:ext uri="{FF2B5EF4-FFF2-40B4-BE49-F238E27FC236}">
                  <a16:creationId xmlns:a16="http://schemas.microsoft.com/office/drawing/2014/main" id="{40E09148-4CF3-CEB1-0384-66026C4C9A91}"/>
                </a:ext>
              </a:extLst>
            </p:cNvPr>
            <p:cNvSpPr txBox="1"/>
            <p:nvPr/>
          </p:nvSpPr>
          <p:spPr>
            <a:xfrm>
              <a:off x="493711" y="2505420"/>
              <a:ext cx="4445773" cy="396000"/>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algn="l"/>
              <a:r>
                <a:rPr lang="ja-JP" altLang="en-US" sz="1100" b="0"/>
                <a:t>スマートシティの実現に向けた画像解析技術の利活用にかかる連携協力に関する協定</a:t>
              </a:r>
            </a:p>
          </p:txBody>
        </p:sp>
      </p:grpSp>
      <p:grpSp>
        <p:nvGrpSpPr>
          <p:cNvPr id="14" name="グループ化 13">
            <a:extLst>
              <a:ext uri="{FF2B5EF4-FFF2-40B4-BE49-F238E27FC236}">
                <a16:creationId xmlns:a16="http://schemas.microsoft.com/office/drawing/2014/main" id="{67903150-84E0-02D1-21CE-78794D777B77}"/>
              </a:ext>
            </a:extLst>
          </p:cNvPr>
          <p:cNvGrpSpPr/>
          <p:nvPr/>
        </p:nvGrpSpPr>
        <p:grpSpPr>
          <a:xfrm>
            <a:off x="5016182" y="1742503"/>
            <a:ext cx="4500000" cy="1469737"/>
            <a:chOff x="492114" y="2329312"/>
            <a:chExt cx="4445774" cy="1913107"/>
          </a:xfrm>
        </p:grpSpPr>
        <p:sp>
          <p:nvSpPr>
            <p:cNvPr id="15" name="テキスト ボックス 14">
              <a:extLst>
                <a:ext uri="{FF2B5EF4-FFF2-40B4-BE49-F238E27FC236}">
                  <a16:creationId xmlns:a16="http://schemas.microsoft.com/office/drawing/2014/main" id="{1A2BBAE9-5823-F6C4-4259-DBDA42EDE8D0}"/>
                </a:ext>
              </a:extLst>
            </p:cNvPr>
            <p:cNvSpPr txBox="1"/>
            <p:nvPr/>
          </p:nvSpPr>
          <p:spPr>
            <a:xfrm>
              <a:off x="492114" y="2836621"/>
              <a:ext cx="4445774" cy="1405798"/>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gn="l">
                <a:lnSpc>
                  <a:spcPct val="100000"/>
                </a:lnSpc>
              </a:pPr>
              <a:r>
                <a:rPr lang="ja-JP" altLang="en-US" sz="1100"/>
                <a:t>締結時期：</a:t>
              </a:r>
              <a:r>
                <a:rPr lang="en-US" altLang="ja-JP" sz="1100"/>
                <a:t>2021.12</a:t>
              </a:r>
              <a:r>
                <a:rPr lang="ja-JP" altLang="en-US" sz="1100"/>
                <a:t>～</a:t>
              </a:r>
              <a:endParaRPr lang="en-US" altLang="ja-JP" sz="1100"/>
            </a:p>
            <a:p>
              <a:pPr algn="l">
                <a:lnSpc>
                  <a:spcPct val="100000"/>
                </a:lnSpc>
              </a:pPr>
              <a:r>
                <a:rPr lang="ja-JP" altLang="en-US" sz="1100"/>
                <a:t>連携相手： ㈱セールスフォース・ジャパン</a:t>
              </a:r>
              <a:endParaRPr lang="en-US" altLang="ja-JP" sz="1100"/>
            </a:p>
            <a:p>
              <a:pPr algn="l">
                <a:lnSpc>
                  <a:spcPct val="100000"/>
                </a:lnSpc>
              </a:pPr>
              <a:r>
                <a:rPr lang="ja-JP" altLang="en-US" sz="1100"/>
                <a:t>連携内容：アプリケーション開発プラットフォーム等のクラウドサービスにおける知見を活かし、</a:t>
              </a:r>
              <a:r>
                <a:rPr lang="en-US" altLang="ja-JP" sz="1100"/>
                <a:t>DX</a:t>
              </a:r>
              <a:r>
                <a:rPr lang="ja-JP" altLang="en-US" sz="1100"/>
                <a:t>のための具体的取組を実践し、行政のデジタル化推進に寄与</a:t>
              </a:r>
              <a:endParaRPr lang="en-US" altLang="ja-JP" sz="1100"/>
            </a:p>
          </p:txBody>
        </p:sp>
        <p:sp>
          <p:nvSpPr>
            <p:cNvPr id="16" name="テキスト ボックス 15">
              <a:extLst>
                <a:ext uri="{FF2B5EF4-FFF2-40B4-BE49-F238E27FC236}">
                  <a16:creationId xmlns:a16="http://schemas.microsoft.com/office/drawing/2014/main" id="{14029F81-F70D-4CD6-4458-A45A504BB323}"/>
                </a:ext>
              </a:extLst>
            </p:cNvPr>
            <p:cNvSpPr txBox="1"/>
            <p:nvPr/>
          </p:nvSpPr>
          <p:spPr>
            <a:xfrm>
              <a:off x="492114" y="2329312"/>
              <a:ext cx="4445774" cy="515460"/>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algn="l"/>
              <a:r>
                <a:rPr lang="ja-JP" altLang="en-US" sz="1100" b="0"/>
                <a:t>行政のデジタル化推進にかかる連携協定</a:t>
              </a:r>
            </a:p>
          </p:txBody>
        </p:sp>
      </p:grpSp>
      <p:sp>
        <p:nvSpPr>
          <p:cNvPr id="17" name="正方形/長方形 16">
            <a:extLst>
              <a:ext uri="{FF2B5EF4-FFF2-40B4-BE49-F238E27FC236}">
                <a16:creationId xmlns:a16="http://schemas.microsoft.com/office/drawing/2014/main" id="{442B3EAA-2A40-6DB3-97A8-37A043F09731}"/>
              </a:ext>
            </a:extLst>
          </p:cNvPr>
          <p:cNvSpPr/>
          <p:nvPr/>
        </p:nvSpPr>
        <p:spPr>
          <a:xfrm>
            <a:off x="446400" y="1270800"/>
            <a:ext cx="9139565" cy="258850"/>
          </a:xfrm>
          <a:prstGeom prst="rect">
            <a:avLst/>
          </a:prstGeom>
          <a:noFill/>
          <a:ln w="9525" cap="flat" cmpd="sng" algn="ctr">
            <a:noFill/>
            <a:prstDash val="solid"/>
          </a:ln>
          <a:effectLst/>
        </p:spPr>
        <p:txBody>
          <a:bodyPr lIns="36000" tIns="36000" rIns="36000" bIns="36000" rtlCol="0" anchor="t">
            <a:noAutofit/>
          </a:bodyPr>
          <a:lstStyle/>
          <a:p>
            <a:pPr marL="171450" lvl="2" indent="-171450" algn="l">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市民の</a:t>
            </a:r>
            <a:r>
              <a:rPr lang="en-US" altLang="ja-JP" sz="1100">
                <a:solidFill>
                  <a:srgbClr val="000000"/>
                </a:solidFill>
                <a:ea typeface="Yu Gothic UI" panose="020B0500000000000000" pitchFamily="50" charset="-128"/>
              </a:rPr>
              <a:t>QoL</a:t>
            </a:r>
            <a:r>
              <a:rPr lang="ja-JP" altLang="en-US" sz="1100">
                <a:solidFill>
                  <a:srgbClr val="000000"/>
                </a:solidFill>
                <a:ea typeface="Yu Gothic UI" panose="020B0500000000000000" pitchFamily="50" charset="-128"/>
              </a:rPr>
              <a:t>向上と都市力の向上をめざし、民間事業者と連携協定を締結し、取組を進めています。</a:t>
            </a:r>
          </a:p>
        </p:txBody>
      </p:sp>
      <p:grpSp>
        <p:nvGrpSpPr>
          <p:cNvPr id="18" name="グループ化 17">
            <a:extLst>
              <a:ext uri="{FF2B5EF4-FFF2-40B4-BE49-F238E27FC236}">
                <a16:creationId xmlns:a16="http://schemas.microsoft.com/office/drawing/2014/main" id="{699752D1-0D4D-EE4B-E07C-9425DEFF4B83}"/>
              </a:ext>
            </a:extLst>
          </p:cNvPr>
          <p:cNvGrpSpPr/>
          <p:nvPr/>
        </p:nvGrpSpPr>
        <p:grpSpPr>
          <a:xfrm>
            <a:off x="446400" y="892800"/>
            <a:ext cx="1179936" cy="243520"/>
            <a:chOff x="528309" y="3016181"/>
            <a:chExt cx="1179936" cy="243520"/>
          </a:xfrm>
        </p:grpSpPr>
        <p:sp>
          <p:nvSpPr>
            <p:cNvPr id="19" name="正方形/長方形 18">
              <a:extLst>
                <a:ext uri="{FF2B5EF4-FFF2-40B4-BE49-F238E27FC236}">
                  <a16:creationId xmlns:a16="http://schemas.microsoft.com/office/drawing/2014/main" id="{EA1A96E1-1A06-8D24-E821-3D2F1C8F614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algn="l"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0" name="テキスト ボックス 19">
              <a:extLst>
                <a:ext uri="{FF2B5EF4-FFF2-40B4-BE49-F238E27FC236}">
                  <a16:creationId xmlns:a16="http://schemas.microsoft.com/office/drawing/2014/main" id="{F51697DF-FD33-BFA7-4BA2-5843D5947AB7}"/>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algn="l"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p>
          </p:txBody>
        </p:sp>
      </p:grpSp>
      <p:grpSp>
        <p:nvGrpSpPr>
          <p:cNvPr id="21" name="グループ化 20">
            <a:extLst>
              <a:ext uri="{FF2B5EF4-FFF2-40B4-BE49-F238E27FC236}">
                <a16:creationId xmlns:a16="http://schemas.microsoft.com/office/drawing/2014/main" id="{D910451B-0DFD-EE51-5DCB-D362A2250957}"/>
              </a:ext>
            </a:extLst>
          </p:cNvPr>
          <p:cNvGrpSpPr/>
          <p:nvPr/>
        </p:nvGrpSpPr>
        <p:grpSpPr>
          <a:xfrm>
            <a:off x="397269" y="4994051"/>
            <a:ext cx="4500780" cy="1465892"/>
            <a:chOff x="505787" y="2635821"/>
            <a:chExt cx="4428000" cy="1805087"/>
          </a:xfrm>
        </p:grpSpPr>
        <p:sp>
          <p:nvSpPr>
            <p:cNvPr id="22" name="テキスト ボックス 21">
              <a:extLst>
                <a:ext uri="{FF2B5EF4-FFF2-40B4-BE49-F238E27FC236}">
                  <a16:creationId xmlns:a16="http://schemas.microsoft.com/office/drawing/2014/main" id="{1135F868-DE60-41D7-1276-166EEF78F5D0}"/>
                </a:ext>
              </a:extLst>
            </p:cNvPr>
            <p:cNvSpPr txBox="1"/>
            <p:nvPr/>
          </p:nvSpPr>
          <p:spPr>
            <a:xfrm>
              <a:off x="505787" y="3111005"/>
              <a:ext cx="4428000" cy="1329903"/>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gn="l">
                <a:lnSpc>
                  <a:spcPct val="100000"/>
                </a:lnSpc>
              </a:pPr>
              <a:r>
                <a:rPr lang="ja-JP" altLang="en-US" sz="1100"/>
                <a:t>締結時期：</a:t>
              </a:r>
              <a:r>
                <a:rPr lang="en-US" altLang="ja-JP" sz="1100"/>
                <a:t>2023.9</a:t>
              </a:r>
              <a:r>
                <a:rPr lang="ja-JP" altLang="en-US" sz="1100"/>
                <a:t>～</a:t>
              </a:r>
              <a:endParaRPr lang="en-US" altLang="ja-JP" sz="1100"/>
            </a:p>
            <a:p>
              <a:pPr algn="l">
                <a:lnSpc>
                  <a:spcPct val="100000"/>
                </a:lnSpc>
              </a:pPr>
              <a:r>
                <a:rPr lang="ja-JP" altLang="en-US" sz="1100"/>
                <a:t>連携相手：アマゾンウェブサービスジャパン合同会社</a:t>
              </a:r>
              <a:endParaRPr lang="en-US" altLang="ja-JP" sz="1100"/>
            </a:p>
            <a:p>
              <a:pPr algn="l">
                <a:lnSpc>
                  <a:spcPct val="100000"/>
                </a:lnSpc>
              </a:pPr>
              <a:r>
                <a:rPr lang="ja-JP" altLang="en-US" sz="1100"/>
                <a:t>連携内容：市民サービスの向上及び業務の効率化に向けた生成</a:t>
              </a:r>
              <a:r>
                <a:rPr lang="en-US" altLang="ja-JP" sz="1100"/>
                <a:t>AI</a:t>
              </a:r>
              <a:r>
                <a:rPr lang="ja-JP" altLang="en-US" sz="1100"/>
                <a:t>に関する技術の用途に関する調査研究及び利活用のあり方についての調査研究に関すること　など</a:t>
              </a:r>
            </a:p>
          </p:txBody>
        </p:sp>
        <p:sp>
          <p:nvSpPr>
            <p:cNvPr id="24" name="テキスト ボックス 23">
              <a:extLst>
                <a:ext uri="{FF2B5EF4-FFF2-40B4-BE49-F238E27FC236}">
                  <a16:creationId xmlns:a16="http://schemas.microsoft.com/office/drawing/2014/main" id="{181228B1-6C7E-0990-08EB-1074933F1608}"/>
                </a:ext>
              </a:extLst>
            </p:cNvPr>
            <p:cNvSpPr txBox="1"/>
            <p:nvPr/>
          </p:nvSpPr>
          <p:spPr>
            <a:xfrm>
              <a:off x="505787" y="2635821"/>
              <a:ext cx="4428000" cy="487631"/>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algn="l"/>
              <a:r>
                <a:rPr lang="ja-JP" altLang="en-US" sz="1100" b="0"/>
                <a:t>市民サービスの向上及び業務の効率化に向けた生成ＡＩの利活用にかかる連携協力に関する協定</a:t>
              </a:r>
            </a:p>
          </p:txBody>
        </p:sp>
      </p:grpSp>
      <p:grpSp>
        <p:nvGrpSpPr>
          <p:cNvPr id="26" name="グループ化 25">
            <a:extLst>
              <a:ext uri="{FF2B5EF4-FFF2-40B4-BE49-F238E27FC236}">
                <a16:creationId xmlns:a16="http://schemas.microsoft.com/office/drawing/2014/main" id="{C7B1E1A5-F41B-8983-0A90-5DD947457EB6}"/>
              </a:ext>
            </a:extLst>
          </p:cNvPr>
          <p:cNvGrpSpPr/>
          <p:nvPr/>
        </p:nvGrpSpPr>
        <p:grpSpPr>
          <a:xfrm>
            <a:off x="5007953" y="4994051"/>
            <a:ext cx="4500000" cy="1470946"/>
            <a:chOff x="517497" y="2637580"/>
            <a:chExt cx="4505983" cy="1871279"/>
          </a:xfrm>
        </p:grpSpPr>
        <p:sp>
          <p:nvSpPr>
            <p:cNvPr id="27" name="テキスト ボックス 26">
              <a:extLst>
                <a:ext uri="{FF2B5EF4-FFF2-40B4-BE49-F238E27FC236}">
                  <a16:creationId xmlns:a16="http://schemas.microsoft.com/office/drawing/2014/main" id="{F161F76F-D402-8420-E1DE-3C5CB14893FC}"/>
                </a:ext>
              </a:extLst>
            </p:cNvPr>
            <p:cNvSpPr txBox="1"/>
            <p:nvPr/>
          </p:nvSpPr>
          <p:spPr>
            <a:xfrm>
              <a:off x="517497" y="3134926"/>
              <a:ext cx="4505982" cy="1373933"/>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gn="l">
                <a:lnSpc>
                  <a:spcPct val="100000"/>
                </a:lnSpc>
              </a:pPr>
              <a:r>
                <a:rPr lang="ja-JP" altLang="en-US" sz="1100"/>
                <a:t>締結時期：</a:t>
              </a:r>
              <a:r>
                <a:rPr lang="en-US" altLang="ja-JP" sz="1100"/>
                <a:t>2023.9</a:t>
              </a:r>
              <a:r>
                <a:rPr lang="ja-JP" altLang="en-US" sz="1100"/>
                <a:t>～</a:t>
              </a:r>
              <a:endParaRPr lang="en-US" altLang="ja-JP" sz="1100"/>
            </a:p>
            <a:p>
              <a:pPr algn="l">
                <a:lnSpc>
                  <a:spcPct val="100000"/>
                </a:lnSpc>
              </a:pPr>
              <a:r>
                <a:rPr lang="ja-JP" altLang="en-US" sz="1100"/>
                <a:t>連携相手：</a:t>
              </a:r>
              <a:r>
                <a:rPr lang="en-US" altLang="ja-JP" sz="1100"/>
                <a:t>PwC</a:t>
              </a:r>
              <a:r>
                <a:rPr lang="ja-JP" altLang="en-US" sz="1100"/>
                <a:t>コンサルティング合同会社</a:t>
              </a:r>
              <a:endParaRPr lang="en-US" altLang="ja-JP" sz="1100"/>
            </a:p>
            <a:p>
              <a:pPr algn="l">
                <a:lnSpc>
                  <a:spcPct val="100000"/>
                </a:lnSpc>
              </a:pPr>
              <a:r>
                <a:rPr lang="ja-JP" altLang="en-US" sz="1100"/>
                <a:t>連携内容：市民サービスの向上及び業務の効率化に向けた生成</a:t>
              </a:r>
              <a:r>
                <a:rPr lang="en-US" altLang="ja-JP" sz="1100"/>
                <a:t>AI</a:t>
              </a:r>
              <a:r>
                <a:rPr lang="ja-JP" altLang="en-US" sz="1100"/>
                <a:t>に関する技術の用途に関する調査研究及び利活用のあり方についての調査研究に関すること　など</a:t>
              </a:r>
            </a:p>
          </p:txBody>
        </p:sp>
        <p:sp>
          <p:nvSpPr>
            <p:cNvPr id="28" name="テキスト ボックス 27">
              <a:extLst>
                <a:ext uri="{FF2B5EF4-FFF2-40B4-BE49-F238E27FC236}">
                  <a16:creationId xmlns:a16="http://schemas.microsoft.com/office/drawing/2014/main" id="{8D541F9A-4F24-DB00-7861-7E267590B442}"/>
                </a:ext>
              </a:extLst>
            </p:cNvPr>
            <p:cNvSpPr txBox="1"/>
            <p:nvPr/>
          </p:nvSpPr>
          <p:spPr>
            <a:xfrm>
              <a:off x="517497" y="2637580"/>
              <a:ext cx="4505983" cy="503776"/>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algn="l"/>
              <a:r>
                <a:rPr lang="ja-JP" altLang="en-US" sz="1100" b="0"/>
                <a:t>市民サービスの向上及び業務の効率化に向けた生成ＡＩの利活用にかかる連携協力に関する協定</a:t>
              </a:r>
            </a:p>
          </p:txBody>
        </p:sp>
      </p:grpSp>
    </p:spTree>
    <p:extLst>
      <p:ext uri="{BB962C8B-B14F-4D97-AF65-F5344CB8AC3E}">
        <p14:creationId xmlns:p14="http://schemas.microsoft.com/office/powerpoint/2010/main" val="370452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58</a:t>
            </a:fld>
            <a:endParaRPr kumimoji="1" lang="en-GB">
              <a:solidFill>
                <a:prstClr val="black">
                  <a:tint val="75000"/>
                </a:prstClr>
              </a:solidFill>
              <a:latin typeface="Avenir Next LT Pro"/>
              <a:ea typeface="Yu Gothic UI"/>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509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defTabSz="914400"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defTabSz="914400"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4"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defTabSz="914400"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4"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defTabSz="914400"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4"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defTabSz="914400"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051767"/>
            <a:ext cx="972000" cy="78512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法律相談などの　　予約受付　　</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20003" y="5051827"/>
            <a:ext cx="1008125" cy="41766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本格運用の</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defTabSz="914400"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可否決定</a:t>
            </a:r>
          </a:p>
        </p:txBody>
      </p:sp>
      <p:sp>
        <p:nvSpPr>
          <p:cNvPr id="21" name="ホームベース 30">
            <a:extLst>
              <a:ext uri="{FF2B5EF4-FFF2-40B4-BE49-F238E27FC236}">
                <a16:creationId xmlns:a16="http://schemas.microsoft.com/office/drawing/2014/main" id="{561A15C5-3D9C-479B-B739-7CF6E5E211DF}"/>
              </a:ext>
            </a:extLst>
          </p:cNvPr>
          <p:cNvSpPr/>
          <p:nvPr/>
        </p:nvSpPr>
        <p:spPr>
          <a:xfrm>
            <a:off x="7206847" y="5478984"/>
            <a:ext cx="2009281" cy="35790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lnSpc>
                <a:spcPct val="140000"/>
              </a:lnSpc>
              <a:spcBef>
                <a:spcPct val="10000"/>
              </a:spcBef>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本格運用</a:t>
            </a:r>
            <a:r>
              <a:rPr lang="ja-JP" altLang="en-US" sz="1000">
                <a:solidFill>
                  <a:srgbClr val="000000"/>
                </a:solidFill>
                <a:latin typeface="Yu Gothic UI" panose="020B0500000000000000" pitchFamily="50" charset="-128"/>
                <a:ea typeface="Yu Gothic UI" panose="020B0500000000000000" pitchFamily="50" charset="-128"/>
              </a:rPr>
              <a:t>​</a:t>
            </a:r>
            <a:endParaRPr kumimoji="1" lang="ja-JP" altLang="en-US" sz="1000">
              <a:solidFill>
                <a:srgbClr val="000000"/>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4" y="1296004"/>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defTabSz="914400">
              <a:spcAft>
                <a:spcPts val="600"/>
              </a:spcAft>
              <a:buFont typeface="Arial" panose="020B0604020202020204" pitchFamily="34" charset="0"/>
              <a:buChar char="•"/>
              <a:tabLst>
                <a:tab pos="361950" algn="l"/>
              </a:tabLst>
              <a:defRPr/>
            </a:pPr>
            <a:endParaRPr lang="ja-JP" altLang="en-US" sz="1100" b="1">
              <a:solidFill>
                <a:srgbClr val="000000"/>
              </a:solidFill>
              <a:latin typeface="Avenir Next LT Pro"/>
              <a:ea typeface="Yu Gothic UI" panose="020B0500000000000000" pitchFamily="50" charset="-128"/>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defTabSz="914400"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defTabSz="914400"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defTabSz="914400"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defTabSz="914400"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66524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defTabSz="914400"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defTabSz="914400"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5"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defTabSz="914400">
              <a:spcAft>
                <a:spcPts val="600"/>
              </a:spcAft>
              <a:buFont typeface="Arial" panose="020B0604020202020204" pitchFamily="34" charset="0"/>
              <a:buChar char="•"/>
              <a:tabLst>
                <a:tab pos="361950" algn="l"/>
              </a:tabLst>
              <a:defRPr/>
            </a:pPr>
            <a:endParaRPr lang="ja-JP" altLang="en-US" sz="1100" b="1">
              <a:solidFill>
                <a:srgbClr val="000000"/>
              </a:solidFill>
              <a:latin typeface="Avenir Next LT Pro"/>
              <a:ea typeface="Yu Gothic UI" panose="020B0500000000000000" pitchFamily="50" charset="-128"/>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defTabSz="914400"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defTabSz="914400"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defTabSz="91440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defTabSz="914400"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defTabSz="914400"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solidFill>
                  <a:prstClr val="black"/>
                </a:solidFill>
                <a:latin typeface="Yu Gothic UI" panose="020B0500000000000000" pitchFamily="50" charset="-128"/>
                <a:ea typeface="Yu Gothic UI" panose="020B0500000000000000" pitchFamily="50" charset="-128"/>
              </a:endParaRPr>
            </a:p>
          </p:txBody>
        </p:sp>
      </p:gr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60000" y="5880588"/>
            <a:ext cx="972000" cy="489371"/>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他業務における　活用</a:t>
            </a:r>
          </a:p>
        </p:txBody>
      </p:sp>
      <p:sp>
        <p:nvSpPr>
          <p:cNvPr id="49" name="ホームベース 30">
            <a:extLst>
              <a:ext uri="{FF2B5EF4-FFF2-40B4-BE49-F238E27FC236}">
                <a16:creationId xmlns:a16="http://schemas.microsoft.com/office/drawing/2014/main" id="{C671AEB1-F02C-1B52-75DF-A6D6B6844A8B}"/>
              </a:ext>
            </a:extLst>
          </p:cNvPr>
          <p:cNvSpPr/>
          <p:nvPr/>
        </p:nvSpPr>
        <p:spPr>
          <a:xfrm>
            <a:off x="6120004" y="5903357"/>
            <a:ext cx="1061851" cy="43088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他業務への</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defTabSz="914400"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展開検討</a:t>
            </a:r>
            <a:endParaRPr kumimoji="1" lang="en-US" altLang="ja-JP" sz="900">
              <a:solidFill>
                <a:srgbClr val="000000"/>
              </a:solidFill>
              <a:latin typeface="Yu Gothic UI" panose="020B0500000000000000" pitchFamily="50" charset="-128"/>
              <a:ea typeface="Yu Gothic UI" panose="020B0500000000000000" pitchFamily="50" charset="-128"/>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3103184"/>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defTabSz="914400"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defTabSz="914400"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7019"/>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defTabSz="914400">
              <a:spcAft>
                <a:spcPts val="600"/>
              </a:spcAft>
              <a:buFont typeface="Arial" panose="020B0604020202020204" pitchFamily="34" charset="0"/>
              <a:buChar char="•"/>
              <a:tabLst>
                <a:tab pos="361950" algn="l"/>
              </a:tabLst>
              <a:defRPr/>
            </a:pPr>
            <a:endParaRPr lang="ja-JP" altLang="en-US" sz="1100" b="1">
              <a:solidFill>
                <a:srgbClr val="000000"/>
              </a:solidFill>
              <a:latin typeface="Avenir Next LT Pro"/>
              <a:ea typeface="Yu Gothic UI" panose="020B0500000000000000" pitchFamily="50" charset="-128"/>
            </a:endParaRPr>
          </a:p>
        </p:txBody>
      </p:sp>
      <p:graphicFrame>
        <p:nvGraphicFramePr>
          <p:cNvPr id="68" name="表 16">
            <a:extLst>
              <a:ext uri="{FF2B5EF4-FFF2-40B4-BE49-F238E27FC236}">
                <a16:creationId xmlns:a16="http://schemas.microsoft.com/office/drawing/2014/main" id="{9DB68C29-91BF-08D0-9900-F5254F5033B5}"/>
              </a:ext>
            </a:extLst>
          </p:cNvPr>
          <p:cNvGraphicFramePr>
            <a:graphicFrameLocks noGrp="1"/>
          </p:cNvGraphicFramePr>
          <p:nvPr>
            <p:extLst>
              <p:ext uri="{D42A27DB-BD31-4B8C-83A1-F6EECF244321}">
                <p14:modId xmlns:p14="http://schemas.microsoft.com/office/powerpoint/2010/main" val="3958375683"/>
              </p:ext>
            </p:extLst>
          </p:nvPr>
        </p:nvGraphicFramePr>
        <p:xfrm>
          <a:off x="6074731" y="2870511"/>
          <a:ext cx="3216788" cy="1088634"/>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569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519434">
                <a:tc>
                  <a:txBody>
                    <a:bodyPr/>
                    <a:lstStyle/>
                    <a:p>
                      <a:pPr algn="ctr"/>
                      <a:r>
                        <a:rPr kumimoji="1" lang="en-US" altLang="ja-JP" sz="900" b="0" strike="noStrike">
                          <a:solidFill>
                            <a:schemeClr val="tx1"/>
                          </a:solidFill>
                          <a:latin typeface="Yu Gothic UI" panose="020B0500000000000000" pitchFamily="50" charset="-128"/>
                          <a:ea typeface="Yu Gothic UI" panose="020B0500000000000000" pitchFamily="50" charset="-128"/>
                        </a:rPr>
                        <a:t>29</a:t>
                      </a:r>
                      <a:r>
                        <a:rPr kumimoji="1" lang="ja-JP" altLang="en-US" sz="900" b="0">
                          <a:solidFill>
                            <a:schemeClr val="tx1"/>
                          </a:solidFill>
                          <a:latin typeface="Yu Gothic UI" panose="020B0500000000000000" pitchFamily="50" charset="-128"/>
                          <a:ea typeface="Yu Gothic UI" panose="020B0500000000000000" pitchFamily="50" charset="-128"/>
                        </a:rPr>
                        <a:t>事</a:t>
                      </a:r>
                      <a:r>
                        <a:rPr kumimoji="1" lang="ja-JP" altLang="en-US" sz="900" b="0">
                          <a:latin typeface="Yu Gothic UI" panose="020B0500000000000000" pitchFamily="50" charset="-128"/>
                          <a:ea typeface="Yu Gothic UI" panose="020B0500000000000000" pitchFamily="50" charset="-128"/>
                        </a:rPr>
                        <a:t>業</a:t>
                      </a:r>
                      <a:endParaRPr kumimoji="1" lang="en-US" altLang="ja-JP" sz="900" b="0">
                        <a:latin typeface="Yu Gothic UI" panose="020B0500000000000000" pitchFamily="50" charset="-128"/>
                        <a:ea typeface="Yu Gothic UI" panose="020B0500000000000000" pitchFamily="50" charset="-128"/>
                      </a:endParaRPr>
                    </a:p>
                    <a:p>
                      <a:pPr algn="ctr"/>
                      <a:r>
                        <a:rPr kumimoji="1" lang="ja-JP" altLang="en-US" sz="900" b="0">
                          <a:solidFill>
                            <a:schemeClr val="tx1"/>
                          </a:solidFill>
                          <a:latin typeface="Yu Gothic UI" panose="020B0500000000000000" pitchFamily="50" charset="-128"/>
                          <a:ea typeface="Yu Gothic UI" panose="020B0500000000000000" pitchFamily="50" charset="-128"/>
                        </a:rPr>
                        <a:t>（</a:t>
                      </a:r>
                      <a:r>
                        <a:rPr kumimoji="1" lang="en-US" altLang="ja-JP" sz="900" b="0">
                          <a:solidFill>
                            <a:schemeClr val="tx1"/>
                          </a:solidFill>
                          <a:latin typeface="Yu Gothic UI" panose="020B0500000000000000" pitchFamily="50" charset="-128"/>
                          <a:ea typeface="Yu Gothic UI" panose="020B0500000000000000" pitchFamily="50" charset="-128"/>
                        </a:rPr>
                        <a:t>8</a:t>
                      </a:r>
                      <a:r>
                        <a:rPr kumimoji="1" lang="ja-JP" altLang="en-US" sz="900" b="0">
                          <a:solidFill>
                            <a:schemeClr val="tx1"/>
                          </a:solidFill>
                          <a:latin typeface="Yu Gothic UI" panose="020B0500000000000000" pitchFamily="50" charset="-128"/>
                          <a:ea typeface="Yu Gothic UI" panose="020B0500000000000000" pitchFamily="50" charset="-128"/>
                        </a:rPr>
                        <a:t>事業）</a:t>
                      </a:r>
                      <a:endParaRPr kumimoji="1" lang="en-US" altLang="ja-JP" sz="900" b="0">
                        <a:solidFill>
                          <a:schemeClr val="tx1"/>
                        </a:solidFill>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ctr"/>
                      <a:r>
                        <a:rPr kumimoji="1" lang="en-US" altLang="ja-JP" sz="900" b="0">
                          <a:latin typeface="Yu Gothic UI" panose="020B0500000000000000" pitchFamily="50" charset="-128"/>
                          <a:ea typeface="Yu Gothic UI" panose="020B0500000000000000" pitchFamily="50" charset="-128"/>
                        </a:rPr>
                        <a:t>29</a:t>
                      </a:r>
                      <a:r>
                        <a:rPr kumimoji="1" lang="ja-JP" altLang="en-US" sz="900" b="0">
                          <a:latin typeface="Yu Gothic UI" panose="020B0500000000000000" pitchFamily="50" charset="-128"/>
                          <a:ea typeface="Yu Gothic UI" panose="020B0500000000000000" pitchFamily="50" charset="-128"/>
                        </a:rPr>
                        <a:t>事業</a:t>
                      </a:r>
                      <a:endParaRPr kumimoji="1" lang="en-US" altLang="ja-JP" sz="900" b="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ctr"/>
                      <a:r>
                        <a:rPr kumimoji="1" lang="en-US" altLang="ja-JP" sz="900" b="0" strike="sngStrike">
                          <a:latin typeface="Yu Gothic UI" panose="020B0500000000000000" pitchFamily="50" charset="-128"/>
                          <a:ea typeface="Yu Gothic UI" panose="020B0500000000000000" pitchFamily="50" charset="-128"/>
                        </a:rPr>
                        <a:t>―</a:t>
                      </a:r>
                      <a:endParaRPr kumimoji="1" lang="en-US" altLang="ja-JP" sz="900" b="0" strike="noStrike">
                        <a:solidFill>
                          <a:srgbClr val="FF0000"/>
                        </a:solidFill>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ctr"/>
                      <a:r>
                        <a:rPr kumimoji="1" lang="en-US" altLang="ja-JP" sz="900" b="0" dirty="0">
                          <a:latin typeface="Yu Gothic UI" panose="020B0500000000000000" pitchFamily="50" charset="-128"/>
                          <a:ea typeface="Yu Gothic UI" panose="020B0500000000000000" pitchFamily="50" charset="-128"/>
                        </a:rPr>
                        <a:t>―</a:t>
                      </a:r>
                      <a:endParaRPr kumimoji="1" lang="ja-JP" altLang="en-US" sz="900" b="0" dirty="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69" name="テキスト ボックス 68">
            <a:extLst>
              <a:ext uri="{FF2B5EF4-FFF2-40B4-BE49-F238E27FC236}">
                <a16:creationId xmlns:a16="http://schemas.microsoft.com/office/drawing/2014/main" id="{4E2CA566-D794-C915-D83A-17D7DF8FD0CF}"/>
              </a:ext>
            </a:extLst>
          </p:cNvPr>
          <p:cNvSpPr txBox="1"/>
          <p:nvPr/>
        </p:nvSpPr>
        <p:spPr>
          <a:xfrm>
            <a:off x="5920173" y="428391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defTabSz="914400">
              <a:spcAft>
                <a:spcPts val="600"/>
              </a:spcAft>
              <a:buFont typeface="Arial" panose="020B0604020202020204" pitchFamily="34" charset="0"/>
              <a:buChar char="•"/>
              <a:tabLst>
                <a:tab pos="361950" algn="l"/>
              </a:tabLst>
              <a:defRPr/>
            </a:pPr>
            <a:endParaRPr lang="ja-JP" altLang="en-US" sz="1100" b="1">
              <a:solidFill>
                <a:srgbClr val="000000"/>
              </a:solidFill>
              <a:latin typeface="Avenir Next LT Pro"/>
              <a:ea typeface="Yu Gothic UI" panose="020B0500000000000000" pitchFamily="50" charset="-128"/>
            </a:endParaRPr>
          </a:p>
        </p:txBody>
      </p:sp>
      <p:sp>
        <p:nvSpPr>
          <p:cNvPr id="18" name="テキスト ボックス 17">
            <a:extLst>
              <a:ext uri="{FF2B5EF4-FFF2-40B4-BE49-F238E27FC236}">
                <a16:creationId xmlns:a16="http://schemas.microsoft.com/office/drawing/2014/main" id="{AEC1AB1F-7D2D-6FD2-6BA7-C5F7085871F9}"/>
              </a:ext>
            </a:extLst>
          </p:cNvPr>
          <p:cNvSpPr txBox="1"/>
          <p:nvPr/>
        </p:nvSpPr>
        <p:spPr>
          <a:xfrm>
            <a:off x="8463205" y="3862113"/>
            <a:ext cx="1055872"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defTabSz="914400">
              <a:spcAft>
                <a:spcPts val="600"/>
              </a:spcAft>
              <a:tabLst>
                <a:tab pos="361950" algn="l"/>
              </a:tabLst>
              <a:defRPr/>
            </a:pPr>
            <a:r>
              <a:rPr lang="ja-JP" altLang="en-US" sz="600">
                <a:solidFill>
                  <a:srgbClr val="000000"/>
                </a:solidFill>
                <a:latin typeface="Avenir Next LT Pro"/>
                <a:ea typeface="Yu Gothic UI" panose="020B0500000000000000" pitchFamily="50" charset="-128"/>
              </a:rPr>
              <a:t>（）内は当初設定数値</a:t>
            </a:r>
          </a:p>
        </p:txBody>
      </p:sp>
      <p:sp>
        <p:nvSpPr>
          <p:cNvPr id="4" name="テキスト ボックス 3">
            <a:extLst>
              <a:ext uri="{FF2B5EF4-FFF2-40B4-BE49-F238E27FC236}">
                <a16:creationId xmlns:a16="http://schemas.microsoft.com/office/drawing/2014/main" id="{9428804E-19EE-99DC-DEFA-8C41409DF4A6}"/>
              </a:ext>
            </a:extLst>
          </p:cNvPr>
          <p:cNvSpPr txBox="1"/>
          <p:nvPr/>
        </p:nvSpPr>
        <p:spPr>
          <a:xfrm>
            <a:off x="5959754" y="1286742"/>
            <a:ext cx="3494606" cy="730308"/>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indent="-171450" algn="just" defTabSz="914400">
              <a:buFont typeface="Arial" panose="020B0604020202020204" pitchFamily="34" charset="0"/>
              <a:buChar char="•"/>
              <a:defRPr/>
            </a:pPr>
            <a:r>
              <a:rPr lang="en-US" altLang="ja-JP" sz="1100">
                <a:solidFill>
                  <a:schemeClr val="tx1"/>
                </a:solidFill>
              </a:rPr>
              <a:t>AI</a:t>
            </a:r>
            <a:r>
              <a:rPr lang="ja-JP" altLang="en-US" sz="1100">
                <a:solidFill>
                  <a:schemeClr val="tx1"/>
                </a:solidFill>
              </a:rPr>
              <a:t>電話を用いて時間・場所を問わずにサービスを受け</a:t>
            </a:r>
            <a:br>
              <a:rPr lang="en-US" altLang="ja-JP" sz="1100">
                <a:solidFill>
                  <a:schemeClr val="tx1"/>
                </a:solidFill>
              </a:rPr>
            </a:br>
            <a:r>
              <a:rPr lang="ja-JP" altLang="en-US" sz="1100">
                <a:solidFill>
                  <a:schemeClr val="tx1"/>
                </a:solidFill>
              </a:rPr>
              <a:t>られること。</a:t>
            </a:r>
            <a:endParaRPr lang="en-US" altLang="ja-JP" sz="1100">
              <a:solidFill>
                <a:schemeClr val="tx1"/>
              </a:solidFill>
            </a:endParaRPr>
          </a:p>
        </p:txBody>
      </p:sp>
      <p:sp>
        <p:nvSpPr>
          <p:cNvPr id="5" name="テキスト ボックス 4">
            <a:extLst>
              <a:ext uri="{FF2B5EF4-FFF2-40B4-BE49-F238E27FC236}">
                <a16:creationId xmlns:a16="http://schemas.microsoft.com/office/drawing/2014/main" id="{E63722D9-B567-ED66-A896-B98FC377C86D}"/>
              </a:ext>
            </a:extLst>
          </p:cNvPr>
          <p:cNvSpPr txBox="1"/>
          <p:nvPr/>
        </p:nvSpPr>
        <p:spPr>
          <a:xfrm>
            <a:off x="5994456" y="1973608"/>
            <a:ext cx="3524621" cy="540755"/>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indent="-171450" algn="just" defTabSz="914400">
              <a:buFont typeface="Arial" panose="020B0604020202020204" pitchFamily="34" charset="0"/>
              <a:buChar char="•"/>
              <a:defRPr/>
            </a:pPr>
            <a:r>
              <a:rPr lang="en-US" altLang="ja-JP" sz="1100">
                <a:solidFill>
                  <a:schemeClr val="tx1"/>
                </a:solidFill>
              </a:rPr>
              <a:t>AI</a:t>
            </a:r>
            <a:r>
              <a:rPr lang="ja-JP" altLang="en-US" sz="1100">
                <a:solidFill>
                  <a:schemeClr val="tx1"/>
                </a:solidFill>
              </a:rPr>
              <a:t>電話を用いた実証を通じて本格導入した行政サービスが創出できていること。</a:t>
            </a:r>
          </a:p>
        </p:txBody>
      </p:sp>
      <p:sp>
        <p:nvSpPr>
          <p:cNvPr id="6" name="テキスト ボックス 5">
            <a:extLst>
              <a:ext uri="{FF2B5EF4-FFF2-40B4-BE49-F238E27FC236}">
                <a16:creationId xmlns:a16="http://schemas.microsoft.com/office/drawing/2014/main" id="{2EEF9C93-EE79-5A08-8BF6-D57739348B6A}"/>
              </a:ext>
            </a:extLst>
          </p:cNvPr>
          <p:cNvSpPr txBox="1"/>
          <p:nvPr/>
        </p:nvSpPr>
        <p:spPr>
          <a:xfrm>
            <a:off x="6152545" y="2611226"/>
            <a:ext cx="3394027" cy="169277"/>
          </a:xfrm>
          <a:prstGeom prst="rect">
            <a:avLst/>
          </a:prstGeom>
          <a:noFill/>
        </p:spPr>
        <p:txBody>
          <a:bodyPr wrap="square" lIns="0" tIns="0" rIns="0" bIns="0" rtlCol="0" anchor="ctr" anchorCtr="0">
            <a:spAutoFit/>
          </a:bodyPr>
          <a:lstStyle/>
          <a:p>
            <a:pPr marL="171450" indent="-171450" algn="just" defTabSz="914400">
              <a:buFont typeface="Arial" panose="020B0604020202020204" pitchFamily="34" charset="0"/>
              <a:buChar char="•"/>
              <a:defRPr/>
            </a:pPr>
            <a:r>
              <a:rPr lang="en-US" altLang="ja-JP" sz="1100" b="1">
                <a:latin typeface="Yu Gothic UI" panose="020B0500000000000000" pitchFamily="50" charset="-128"/>
                <a:ea typeface="Yu Gothic UI" panose="020B0500000000000000" pitchFamily="50" charset="-128"/>
              </a:rPr>
              <a:t>AI</a:t>
            </a:r>
            <a:r>
              <a:rPr lang="ja-JP" altLang="en-US" sz="1100" b="1">
                <a:latin typeface="Yu Gothic UI" panose="020B0500000000000000" pitchFamily="50" charset="-128"/>
                <a:ea typeface="Yu Gothic UI" panose="020B0500000000000000" pitchFamily="50" charset="-128"/>
              </a:rPr>
              <a:t>電話の実証事業数</a:t>
            </a:r>
          </a:p>
        </p:txBody>
      </p:sp>
      <p:sp>
        <p:nvSpPr>
          <p:cNvPr id="40" name="テキスト ボックス 39">
            <a:extLst>
              <a:ext uri="{FF2B5EF4-FFF2-40B4-BE49-F238E27FC236}">
                <a16:creationId xmlns:a16="http://schemas.microsoft.com/office/drawing/2014/main" id="{A5D71674-62C6-197D-DE01-8F3FDF05FC74}"/>
              </a:ext>
            </a:extLst>
          </p:cNvPr>
          <p:cNvSpPr txBox="1"/>
          <p:nvPr/>
        </p:nvSpPr>
        <p:spPr>
          <a:xfrm>
            <a:off x="446400" y="135284"/>
            <a:ext cx="4921858" cy="400110"/>
          </a:xfrm>
          <a:prstGeom prst="rect">
            <a:avLst/>
          </a:prstGeom>
          <a:noFill/>
        </p:spPr>
        <p:txBody>
          <a:bodyPr wrap="square" lIns="0">
            <a:spAutoFit/>
          </a:bodyPr>
          <a:lstStyle/>
          <a:p>
            <a:pPr defTabSz="914400" fontAlgn="base">
              <a:spcBef>
                <a:spcPct val="0"/>
              </a:spcBef>
              <a:spcAft>
                <a:spcPct val="0"/>
              </a:spcAft>
              <a:defRPr/>
            </a:pPr>
            <a:r>
              <a:rPr lang="en-US" altLang="ja-JP" sz="2000" b="1">
                <a:solidFill>
                  <a:srgbClr val="AF1932"/>
                </a:solidFill>
                <a:latin typeface="+mj-ea"/>
                <a:ea typeface="+mj-ea"/>
              </a:rPr>
              <a:t>AI</a:t>
            </a:r>
            <a:r>
              <a:rPr lang="ja-JP" altLang="en-US" sz="2000" b="1">
                <a:solidFill>
                  <a:srgbClr val="AF1932"/>
                </a:solidFill>
                <a:latin typeface="Avenir Next LT Pro"/>
                <a:ea typeface="Yu Gothic UI" panose="020B0500000000000000" pitchFamily="50" charset="-128"/>
              </a:rPr>
              <a:t>電話による</a:t>
            </a:r>
            <a:r>
              <a:rPr lang="en-US" altLang="ja-JP" sz="2000" b="1">
                <a:solidFill>
                  <a:srgbClr val="AF1932"/>
                </a:solidFill>
                <a:latin typeface="+mj-ea"/>
                <a:ea typeface="+mj-ea"/>
              </a:rPr>
              <a:t>24</a:t>
            </a:r>
            <a:r>
              <a:rPr lang="ja-JP" altLang="en-US" sz="2000" b="1">
                <a:solidFill>
                  <a:srgbClr val="AF1932"/>
                </a:solidFill>
                <a:latin typeface="Avenir Next LT Pro"/>
                <a:ea typeface="Yu Gothic UI" panose="020B0500000000000000" pitchFamily="50" charset="-128"/>
              </a:rPr>
              <a:t>時間自動受付サービスを導入​</a:t>
            </a:r>
          </a:p>
        </p:txBody>
      </p:sp>
      <p:sp>
        <p:nvSpPr>
          <p:cNvPr id="42" name="テキスト ボックス 41">
            <a:extLst>
              <a:ext uri="{FF2B5EF4-FFF2-40B4-BE49-F238E27FC236}">
                <a16:creationId xmlns:a16="http://schemas.microsoft.com/office/drawing/2014/main" id="{364D728E-AEDE-AB21-D54D-0CD6E8AA6395}"/>
              </a:ext>
            </a:extLst>
          </p:cNvPr>
          <p:cNvSpPr txBox="1"/>
          <p:nvPr/>
        </p:nvSpPr>
        <p:spPr>
          <a:xfrm>
            <a:off x="446400" y="3406140"/>
            <a:ext cx="4212000" cy="1054006"/>
          </a:xfrm>
          <a:prstGeom prst="rect">
            <a:avLst/>
          </a:prstGeom>
          <a:noFill/>
        </p:spPr>
        <p:txBody>
          <a:bodyPr wrap="square">
            <a:spAutoFit/>
          </a:bodyPr>
          <a:lstStyle/>
          <a:p>
            <a:pPr marL="171450" lvl="2" indent="-171450" defTabSz="914400">
              <a:lnSpc>
                <a:spcPts val="1400"/>
              </a:lnSpc>
              <a:spcAft>
                <a:spcPts val="600"/>
              </a:spcAft>
              <a:buFont typeface="Arial" panose="020B0604020202020204" pitchFamily="34" charset="0"/>
              <a:buChar char="•"/>
              <a:tabLst>
                <a:tab pos="361950" algn="l"/>
              </a:tabLst>
              <a:defRPr/>
            </a:pPr>
            <a:r>
              <a:rPr lang="en-US" altLang="ja-JP" sz="1100">
                <a:solidFill>
                  <a:srgbClr val="000000"/>
                </a:solidFill>
                <a:latin typeface="Yu Gothic UI"/>
                <a:ea typeface="Yu Gothic UI"/>
              </a:rPr>
              <a:t>2023</a:t>
            </a:r>
            <a:r>
              <a:rPr lang="ja-JP" altLang="en-US" sz="1100">
                <a:solidFill>
                  <a:srgbClr val="000000"/>
                </a:solidFill>
                <a:latin typeface="Yu Gothic UI"/>
                <a:ea typeface="Yu Gothic UI"/>
              </a:rPr>
              <a:t>年</a:t>
            </a:r>
            <a:r>
              <a:rPr lang="en-US" altLang="ja-JP" sz="1100">
                <a:solidFill>
                  <a:srgbClr val="000000"/>
                </a:solidFill>
                <a:latin typeface="Yu Gothic UI"/>
                <a:ea typeface="Yu Gothic UI"/>
              </a:rPr>
              <a:t>2</a:t>
            </a:r>
            <a:r>
              <a:rPr lang="ja-JP" altLang="en-US" sz="1100">
                <a:solidFill>
                  <a:srgbClr val="000000"/>
                </a:solidFill>
                <a:latin typeface="Yu Gothic UI"/>
                <a:ea typeface="Yu Gothic UI"/>
              </a:rPr>
              <a:t>月に、市民局各種相談事業の予約受付において、</a:t>
            </a:r>
            <a:r>
              <a:rPr lang="en-US" altLang="ja-JP" sz="1100">
                <a:solidFill>
                  <a:prstClr val="black"/>
                </a:solidFill>
                <a:latin typeface="Yu Gothic UI"/>
                <a:ea typeface="Yu Gothic UI"/>
              </a:rPr>
              <a:t>AI</a:t>
            </a:r>
            <a:r>
              <a:rPr lang="ja-JP" altLang="en-US" sz="1100">
                <a:solidFill>
                  <a:prstClr val="black"/>
                </a:solidFill>
                <a:latin typeface="Yu Gothic UI"/>
                <a:ea typeface="Yu Gothic UI"/>
              </a:rPr>
              <a:t>電話による自動応答サービスの実証を開始した。</a:t>
            </a:r>
            <a:endParaRPr lang="en-US" altLang="ja-JP" sz="1100">
              <a:solidFill>
                <a:prstClr val="black"/>
              </a:solidFill>
              <a:latin typeface="Yu Gothic UI"/>
              <a:ea typeface="Yu Gothic UI"/>
            </a:endParaRPr>
          </a:p>
          <a:p>
            <a:pPr marL="171450" lvl="2" indent="-171450" defTabSz="914400">
              <a:lnSpc>
                <a:spcPts val="1400"/>
              </a:lnSpc>
              <a:spcAft>
                <a:spcPts val="600"/>
              </a:spcAft>
              <a:buFont typeface="Arial" panose="020B0604020202020204" pitchFamily="34" charset="0"/>
              <a:buChar char="•"/>
              <a:tabLst>
                <a:tab pos="361950" algn="l"/>
              </a:tabLst>
              <a:defRPr/>
            </a:pPr>
            <a:r>
              <a:rPr lang="en-US" altLang="ja-JP" sz="1100">
                <a:solidFill>
                  <a:prstClr val="black"/>
                </a:solidFill>
                <a:latin typeface="Yu Gothic UI"/>
                <a:ea typeface="Yu Gothic UI"/>
              </a:rPr>
              <a:t>2023</a:t>
            </a:r>
            <a:r>
              <a:rPr lang="ja-JP" altLang="en-US" sz="1100">
                <a:solidFill>
                  <a:prstClr val="black"/>
                </a:solidFill>
                <a:latin typeface="Yu Gothic UI"/>
                <a:ea typeface="Yu Gothic UI"/>
              </a:rPr>
              <a:t>年</a:t>
            </a:r>
            <a:r>
              <a:rPr lang="en-US" altLang="ja-JP" sz="1100">
                <a:solidFill>
                  <a:prstClr val="black"/>
                </a:solidFill>
                <a:latin typeface="Yu Gothic UI"/>
                <a:ea typeface="Yu Gothic UI"/>
              </a:rPr>
              <a:t>11</a:t>
            </a:r>
            <a:r>
              <a:rPr lang="ja-JP" altLang="en-US" sz="1100">
                <a:solidFill>
                  <a:prstClr val="black"/>
                </a:solidFill>
                <a:latin typeface="Yu Gothic UI"/>
                <a:ea typeface="Yu Gothic UI"/>
              </a:rPr>
              <a:t>月に、</a:t>
            </a:r>
            <a:r>
              <a:rPr lang="en-US" altLang="ja-JP" sz="1100">
                <a:solidFill>
                  <a:prstClr val="black"/>
                </a:solidFill>
                <a:latin typeface="Yu Gothic UI"/>
                <a:ea typeface="Yu Gothic UI"/>
              </a:rPr>
              <a:t> </a:t>
            </a:r>
            <a:r>
              <a:rPr lang="ja-JP" altLang="en-US" sz="1100">
                <a:solidFill>
                  <a:prstClr val="black"/>
                </a:solidFill>
                <a:latin typeface="Yu Gothic UI"/>
                <a:ea typeface="Yu Gothic UI"/>
              </a:rPr>
              <a:t>全ての区の区役所法律相談の予約受付においても同様の実証を開始し、市民サービスとしての音声認識技術の本格運用に向けて、手法の検討と課題抽出・整理等の検証を行っている。</a:t>
            </a:r>
            <a:endParaRPr lang="en-US" altLang="ja-JP" sz="1100">
              <a:solidFill>
                <a:prstClr val="black"/>
              </a:solidFill>
              <a:latin typeface="Yu Gothic UI"/>
              <a:ea typeface="Yu Gothic UI"/>
            </a:endParaRPr>
          </a:p>
        </p:txBody>
      </p:sp>
      <p:sp>
        <p:nvSpPr>
          <p:cNvPr id="43" name="ホームベース 30">
            <a:extLst>
              <a:ext uri="{FF2B5EF4-FFF2-40B4-BE49-F238E27FC236}">
                <a16:creationId xmlns:a16="http://schemas.microsoft.com/office/drawing/2014/main" id="{CD1C4A95-297B-159C-AF3F-74BBF8073D72}"/>
              </a:ext>
            </a:extLst>
          </p:cNvPr>
          <p:cNvSpPr/>
          <p:nvPr/>
        </p:nvSpPr>
        <p:spPr>
          <a:xfrm>
            <a:off x="7206847" y="5912846"/>
            <a:ext cx="2009281" cy="41740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lnSpc>
                <a:spcPct val="140000"/>
              </a:lnSpc>
              <a:spcBef>
                <a:spcPct val="10000"/>
              </a:spcBef>
              <a:spcAft>
                <a:spcPct val="0"/>
              </a:spcAft>
              <a:defRPr/>
            </a:pPr>
            <a:r>
              <a:rPr kumimoji="1" lang="ja-JP" altLang="en-US" sz="900">
                <a:solidFill>
                  <a:prstClr val="black"/>
                </a:solidFill>
                <a:latin typeface="Yu Gothic UI" panose="020B0500000000000000" pitchFamily="50" charset="-128"/>
                <a:ea typeface="Yu Gothic UI" panose="020B0500000000000000" pitchFamily="50" charset="-128"/>
              </a:rPr>
              <a:t>他</a:t>
            </a:r>
            <a:r>
              <a:rPr kumimoji="1" lang="ja-JP" altLang="en-US" sz="900">
                <a:solidFill>
                  <a:srgbClr val="000000"/>
                </a:solidFill>
                <a:latin typeface="Yu Gothic UI" panose="020B0500000000000000" pitchFamily="50" charset="-128"/>
                <a:ea typeface="Yu Gothic UI" panose="020B0500000000000000" pitchFamily="50" charset="-128"/>
              </a:rPr>
              <a:t>業務における活用</a:t>
            </a:r>
          </a:p>
        </p:txBody>
      </p:sp>
      <p:pic>
        <p:nvPicPr>
          <p:cNvPr id="7" name="図 6">
            <a:extLst>
              <a:ext uri="{FF2B5EF4-FFF2-40B4-BE49-F238E27FC236}">
                <a16:creationId xmlns:a16="http://schemas.microsoft.com/office/drawing/2014/main" id="{E203DF7C-6F78-E0A1-51E3-BAB9C611A2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7378" y="5134146"/>
            <a:ext cx="1843123" cy="931366"/>
          </a:xfrm>
          <a:prstGeom prst="rect">
            <a:avLst/>
          </a:prstGeom>
        </p:spPr>
      </p:pic>
      <p:sp>
        <p:nvSpPr>
          <p:cNvPr id="11" name="テキスト ボックス 10">
            <a:extLst>
              <a:ext uri="{FF2B5EF4-FFF2-40B4-BE49-F238E27FC236}">
                <a16:creationId xmlns:a16="http://schemas.microsoft.com/office/drawing/2014/main" id="{7403495F-5B89-28D4-599D-E2017793FDE3}"/>
              </a:ext>
            </a:extLst>
          </p:cNvPr>
          <p:cNvSpPr txBox="1"/>
          <p:nvPr/>
        </p:nvSpPr>
        <p:spPr>
          <a:xfrm>
            <a:off x="4444409" y="2966484"/>
            <a:ext cx="914400" cy="369332"/>
          </a:xfrm>
          <a:prstGeom prst="rect">
            <a:avLst/>
          </a:prstGeom>
          <a:noFill/>
        </p:spPr>
        <p:txBody>
          <a:bodyPr wrap="square" rtlCol="0">
            <a:spAutoFit/>
          </a:bodyPr>
          <a:lstStyle/>
          <a:p>
            <a:pPr defTabSz="914400">
              <a:defRPr/>
            </a:pPr>
            <a:endParaRPr kumimoji="1" lang="ja-JP" altLang="en-US">
              <a:solidFill>
                <a:prstClr val="black"/>
              </a:solidFill>
              <a:latin typeface="Avenir Next LT Pro"/>
              <a:ea typeface="Yu Gothic UI"/>
            </a:endParaRPr>
          </a:p>
        </p:txBody>
      </p:sp>
      <p:sp>
        <p:nvSpPr>
          <p:cNvPr id="13" name="正方形/長方形 15">
            <a:extLst>
              <a:ext uri="{FF2B5EF4-FFF2-40B4-BE49-F238E27FC236}">
                <a16:creationId xmlns:a16="http://schemas.microsoft.com/office/drawing/2014/main" id="{ED006036-D06E-B1F4-7A36-7ECB9B6AAB89}"/>
              </a:ext>
            </a:extLst>
          </p:cNvPr>
          <p:cNvSpPr/>
          <p:nvPr/>
        </p:nvSpPr>
        <p:spPr>
          <a:xfrm>
            <a:off x="5190348" y="93520"/>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12" name="正方形/長方形 15">
            <a:extLst>
              <a:ext uri="{FF2B5EF4-FFF2-40B4-BE49-F238E27FC236}">
                <a16:creationId xmlns:a16="http://schemas.microsoft.com/office/drawing/2014/main" id="{71117256-051B-6343-11EE-83E3FBD6B6EF}"/>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26" name="テキスト ボックス 25">
            <a:extLst>
              <a:ext uri="{FF2B5EF4-FFF2-40B4-BE49-F238E27FC236}">
                <a16:creationId xmlns:a16="http://schemas.microsoft.com/office/drawing/2014/main" id="{A180F0FB-ED5C-5DC5-4924-05D6A5D71256}"/>
              </a:ext>
            </a:extLst>
          </p:cNvPr>
          <p:cNvSpPr txBox="1"/>
          <p:nvPr/>
        </p:nvSpPr>
        <p:spPr>
          <a:xfrm>
            <a:off x="380265" y="1270800"/>
            <a:ext cx="4212000" cy="1413079"/>
          </a:xfrm>
          <a:prstGeom prst="rect">
            <a:avLst/>
          </a:prstGeom>
          <a:noFill/>
        </p:spPr>
        <p:txBody>
          <a:bodyPr wrap="square">
            <a:spAutoFit/>
          </a:bodyPr>
          <a:lstStyle/>
          <a:p>
            <a:pPr marL="171450" lvl="2" indent="-171450" defTabSz="914400">
              <a:lnSpc>
                <a:spcPts val="1400"/>
              </a:lnSpc>
              <a:spcAft>
                <a:spcPts val="600"/>
              </a:spcAft>
              <a:buFont typeface="Arial" panose="020B0604020202020204" pitchFamily="34" charset="0"/>
              <a:buChar char="•"/>
              <a:tabLst>
                <a:tab pos="361950" algn="l"/>
              </a:tabLst>
              <a:defRPr/>
            </a:pPr>
            <a:r>
              <a:rPr lang="ja-JP" altLang="en-US" sz="1100">
                <a:solidFill>
                  <a:srgbClr val="000000"/>
                </a:solidFill>
                <a:latin typeface="Yu Gothic UI"/>
                <a:ea typeface="Yu Gothic UI"/>
              </a:rPr>
              <a:t>本市施策のデジタル化を進めて行くにつれ、高齢者をはじめ、デジタル技術の活用に不安を覚える市民に対し、サービス低下の懸念が高まることが予想される</a:t>
            </a:r>
            <a:r>
              <a:rPr lang="ja-JP" altLang="en-US" sz="1100">
                <a:solidFill>
                  <a:prstClr val="black"/>
                </a:solidFill>
                <a:latin typeface="Yu Gothic UI"/>
                <a:ea typeface="Yu Gothic UI"/>
              </a:rPr>
              <a:t>。</a:t>
            </a:r>
            <a:endParaRPr lang="en-US" altLang="ja-JP" sz="1100">
              <a:solidFill>
                <a:prstClr val="black"/>
              </a:solidFill>
              <a:latin typeface="Yu Gothic UI"/>
              <a:ea typeface="Yu Gothic UI"/>
            </a:endParaRPr>
          </a:p>
          <a:p>
            <a:pPr marL="171450" lvl="2" indent="-171450" defTabSz="914400">
              <a:lnSpc>
                <a:spcPts val="1400"/>
              </a:lnSpc>
              <a:spcAft>
                <a:spcPts val="600"/>
              </a:spcAft>
              <a:buFont typeface="Arial" panose="020B0604020202020204" pitchFamily="34" charset="0"/>
              <a:buChar char="•"/>
              <a:tabLst>
                <a:tab pos="361950" algn="l"/>
              </a:tabLst>
              <a:defRPr/>
            </a:pPr>
            <a:r>
              <a:rPr lang="ja-JP" altLang="en-US" sz="1100">
                <a:solidFill>
                  <a:prstClr val="black"/>
                </a:solidFill>
                <a:latin typeface="Yu Gothic UI"/>
                <a:ea typeface="Yu Gothic UI"/>
              </a:rPr>
              <a:t>そこで、</a:t>
            </a:r>
            <a:r>
              <a:rPr lang="ja-JP" altLang="en-US" sz="1100">
                <a:solidFill>
                  <a:srgbClr val="000000"/>
                </a:solidFill>
                <a:latin typeface="Yu Gothic UI"/>
                <a:ea typeface="Yu Gothic UI"/>
              </a:rPr>
              <a:t>最新の音声認識技術を活用した</a:t>
            </a:r>
            <a:r>
              <a:rPr lang="en-US" altLang="ja-JP" sz="1100">
                <a:solidFill>
                  <a:srgbClr val="000000"/>
                </a:solidFill>
                <a:latin typeface="Yu Gothic UI"/>
                <a:ea typeface="Yu Gothic UI"/>
              </a:rPr>
              <a:t>AI</a:t>
            </a:r>
            <a:r>
              <a:rPr lang="ja-JP" altLang="en-US" sz="1100">
                <a:solidFill>
                  <a:srgbClr val="000000"/>
                </a:solidFill>
                <a:latin typeface="Yu Gothic UI"/>
                <a:ea typeface="Yu Gothic UI"/>
              </a:rPr>
              <a:t>電話を導入することにより時間等の制約をなくすとともに、自動応答を行うことで、使い慣れた電話を接点としながらも、スマートフォンやパソコンを活用した状況と同等のメリットを享受できる環境を構築し、市民サービスの向上を図る。</a:t>
            </a:r>
            <a:endParaRPr lang="en-US" altLang="ja-JP" sz="1100">
              <a:solidFill>
                <a:prstClr val="black"/>
              </a:solidFill>
              <a:latin typeface="Yu Gothic UI"/>
              <a:ea typeface="Yu Gothic UI"/>
            </a:endParaRPr>
          </a:p>
        </p:txBody>
      </p:sp>
      <p:graphicFrame>
        <p:nvGraphicFramePr>
          <p:cNvPr id="2" name="表 1">
            <a:extLst>
              <a:ext uri="{FF2B5EF4-FFF2-40B4-BE49-F238E27FC236}">
                <a16:creationId xmlns:a16="http://schemas.microsoft.com/office/drawing/2014/main" id="{2B0E11F3-3E6A-D1D1-F6B4-A0863B506A13}"/>
              </a:ext>
            </a:extLst>
          </p:cNvPr>
          <p:cNvGraphicFramePr>
            <a:graphicFrameLocks noGrp="1"/>
          </p:cNvGraphicFramePr>
          <p:nvPr>
            <p:extLst>
              <p:ext uri="{D42A27DB-BD31-4B8C-83A1-F6EECF244321}">
                <p14:modId xmlns:p14="http://schemas.microsoft.com/office/powerpoint/2010/main" val="465015071"/>
              </p:ext>
            </p:extLst>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2880954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4C2F3680-7D26-400A-A532-16D896D2473B}"/>
              </a:ext>
            </a:extLst>
          </p:cNvPr>
          <p:cNvGrpSpPr/>
          <p:nvPr/>
        </p:nvGrpSpPr>
        <p:grpSpPr>
          <a:xfrm>
            <a:off x="4506686" y="3123000"/>
            <a:ext cx="892628" cy="1026769"/>
            <a:chOff x="4506686" y="3123000"/>
            <a:chExt cx="892628" cy="1026769"/>
          </a:xfrm>
        </p:grpSpPr>
        <p:pic>
          <p:nvPicPr>
            <p:cNvPr id="1026" name="Picture 2" descr="澪標 - Wikipedia">
              <a:extLst>
                <a:ext uri="{FF2B5EF4-FFF2-40B4-BE49-F238E27FC236}">
                  <a16:creationId xmlns:a16="http://schemas.microsoft.com/office/drawing/2014/main" id="{EB6EFA79-3DB7-4F68-9682-5E89A17A82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7000" y="312300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9B124EA0-B5B9-4BA1-A814-4F5D6B63F5A4}"/>
                </a:ext>
              </a:extLst>
            </p:cNvPr>
            <p:cNvSpPr txBox="1"/>
            <p:nvPr/>
          </p:nvSpPr>
          <p:spPr>
            <a:xfrm>
              <a:off x="4506686" y="3780437"/>
              <a:ext cx="89262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a:ln>
                    <a:noFill/>
                  </a:ln>
                  <a:solidFill>
                    <a:prstClr val="black">
                      <a:lumMod val="85000"/>
                      <a:lumOff val="15000"/>
                    </a:prstClr>
                  </a:solidFill>
                  <a:effectLst/>
                  <a:uLnTx/>
                  <a:uFillTx/>
                  <a:latin typeface="Yu Gothic UI" panose="020B0500000000000000" pitchFamily="50" charset="-128"/>
                  <a:ea typeface="Yu Gothic UI" panose="020B0500000000000000" pitchFamily="50" charset="-128"/>
                  <a:cs typeface="+mn-cs"/>
                </a:rPr>
                <a:t>大阪市</a:t>
              </a:r>
            </a:p>
          </p:txBody>
        </p:sp>
      </p:grpSp>
      <p:sp>
        <p:nvSpPr>
          <p:cNvPr id="7" name="テキスト ボックス 6">
            <a:extLst>
              <a:ext uri="{FF2B5EF4-FFF2-40B4-BE49-F238E27FC236}">
                <a16:creationId xmlns:a16="http://schemas.microsoft.com/office/drawing/2014/main" id="{75CDE696-B46A-476F-B6D9-1BFBDCC6ADF6}"/>
              </a:ext>
            </a:extLst>
          </p:cNvPr>
          <p:cNvSpPr txBox="1"/>
          <p:nvPr/>
        </p:nvSpPr>
        <p:spPr>
          <a:xfrm>
            <a:off x="7986712" y="6002837"/>
            <a:ext cx="1466851" cy="342401"/>
          </a:xfrm>
          <a:prstGeom prst="rect">
            <a:avLst/>
          </a:prstGeom>
          <a:noFill/>
        </p:spPr>
        <p:txBody>
          <a:bodyPr wrap="square"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デジタル統括室</a:t>
            </a:r>
          </a:p>
        </p:txBody>
      </p:sp>
    </p:spTree>
    <p:extLst>
      <p:ext uri="{BB962C8B-B14F-4D97-AF65-F5344CB8AC3E}">
        <p14:creationId xmlns:p14="http://schemas.microsoft.com/office/powerpoint/2010/main" val="211314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6400" y="135284"/>
            <a:ext cx="4639656" cy="400110"/>
          </a:xfrm>
          <a:prstGeom prst="rect">
            <a:avLst/>
          </a:prstGeom>
          <a:noFill/>
        </p:spPr>
        <p:txBody>
          <a:bodyPr wrap="square" lIns="0">
            <a:spAutoFit/>
          </a:bodyPr>
          <a:lstStyle/>
          <a:p>
            <a:pPr defTabSz="457200" fontAlgn="base">
              <a:spcBef>
                <a:spcPct val="0"/>
              </a:spcBef>
              <a:spcAft>
                <a:spcPct val="0"/>
              </a:spcAft>
              <a:defRPr/>
            </a:pPr>
            <a:r>
              <a:rPr lang="ja-JP" altLang="en-US" sz="2000" b="1" kern="0">
                <a:solidFill>
                  <a:srgbClr val="AF1932"/>
                </a:solidFill>
                <a:latin typeface="Yu Gothic UI" panose="020B0500000000000000" pitchFamily="50" charset="-128"/>
                <a:ea typeface="Yu Gothic UI" panose="020B0500000000000000" pitchFamily="50" charset="-128"/>
              </a:rPr>
              <a:t>水道事業における</a:t>
            </a:r>
            <a:r>
              <a:rPr lang="en-US" altLang="ja-JP" sz="2000" b="1" kern="0">
                <a:solidFill>
                  <a:srgbClr val="AF1932"/>
                </a:solidFill>
                <a:latin typeface="Yu Gothic UI" panose="020B0500000000000000" pitchFamily="50" charset="-128"/>
                <a:ea typeface="Yu Gothic UI" panose="020B0500000000000000" pitchFamily="50" charset="-128"/>
              </a:rPr>
              <a:t>DX</a:t>
            </a:r>
            <a:r>
              <a:rPr lang="ja-JP" altLang="en-US" sz="2000" b="1" kern="0">
                <a:solidFill>
                  <a:srgbClr val="AF1932"/>
                </a:solidFill>
                <a:latin typeface="Yu Gothic UI" panose="020B0500000000000000" pitchFamily="50" charset="-128"/>
                <a:ea typeface="Yu Gothic UI" panose="020B0500000000000000" pitchFamily="50" charset="-128"/>
              </a:rPr>
              <a:t>の取組</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6400" y="892800"/>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defTabSz="457200" fontAlgn="base">
                <a:spcBef>
                  <a:spcPct val="0"/>
                </a:spcBef>
                <a:spcAft>
                  <a:spcPct val="0"/>
                </a:spcAft>
                <a:defRPr/>
              </a:pPr>
              <a:endParaRPr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defTabSz="457200" fontAlgn="base">
                <a:spcBef>
                  <a:spcPct val="0"/>
                </a:spcBef>
                <a:spcAft>
                  <a:spcPct val="0"/>
                </a:spcAft>
                <a:defRPr/>
              </a:pPr>
              <a:r>
                <a:rPr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92" name="正方形/長方形 15">
            <a:extLst>
              <a:ext uri="{FF2B5EF4-FFF2-40B4-BE49-F238E27FC236}">
                <a16:creationId xmlns:a16="http://schemas.microsoft.com/office/drawing/2014/main" id="{DF0C7E93-B45B-4F56-9FAC-297AABF3B332}"/>
              </a:ext>
            </a:extLst>
          </p:cNvPr>
          <p:cNvSpPr/>
          <p:nvPr/>
        </p:nvSpPr>
        <p:spPr>
          <a:xfrm>
            <a:off x="5190348" y="93518"/>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defTabSz="457200"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lang="en-US" altLang="ja-JP" sz="1100" b="1" kern="0">
                <a:solidFill>
                  <a:srgbClr val="FFFFFF"/>
                </a:solidFill>
                <a:latin typeface="Yu Gothic UI" panose="020B0500000000000000" pitchFamily="50" charset="-128"/>
                <a:ea typeface="Yu Gothic UI" panose="020B0500000000000000" pitchFamily="50" charset="-128"/>
              </a:rPr>
              <a:t>DX</a:t>
            </a:r>
            <a:endParaRPr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23" name="四角形: 角を丸くする 22">
            <a:extLst>
              <a:ext uri="{FF2B5EF4-FFF2-40B4-BE49-F238E27FC236}">
                <a16:creationId xmlns:a16="http://schemas.microsoft.com/office/drawing/2014/main" id="{33A3684F-7B5C-C889-E5AE-487FF9ECB0AC}"/>
              </a:ext>
            </a:extLst>
          </p:cNvPr>
          <p:cNvSpPr/>
          <p:nvPr/>
        </p:nvSpPr>
        <p:spPr>
          <a:xfrm>
            <a:off x="485409" y="2026755"/>
            <a:ext cx="1246314" cy="324506"/>
          </a:xfrm>
          <a:prstGeom prst="round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kern="0">
                <a:solidFill>
                  <a:schemeClr val="bg1"/>
                </a:solidFill>
                <a:latin typeface="Yu Gothic UI" panose="020B0500000000000000" pitchFamily="50" charset="-128"/>
                <a:ea typeface="Yu Gothic UI" panose="020B0500000000000000" pitchFamily="50" charset="-128"/>
              </a:rPr>
              <a:t>主な取組</a:t>
            </a:r>
          </a:p>
        </p:txBody>
      </p:sp>
      <p:sp>
        <p:nvSpPr>
          <p:cNvPr id="3" name="正方形/長方形 2">
            <a:extLst>
              <a:ext uri="{FF2B5EF4-FFF2-40B4-BE49-F238E27FC236}">
                <a16:creationId xmlns:a16="http://schemas.microsoft.com/office/drawing/2014/main" id="{2BD1F7CF-A458-991C-CC8E-D5F0F6BD5D09}"/>
              </a:ext>
            </a:extLst>
          </p:cNvPr>
          <p:cNvSpPr/>
          <p:nvPr/>
        </p:nvSpPr>
        <p:spPr>
          <a:xfrm>
            <a:off x="445008" y="1270800"/>
            <a:ext cx="9009351" cy="1264969"/>
          </a:xfrm>
          <a:prstGeom prst="rect">
            <a:avLst/>
          </a:prstGeom>
          <a:noFill/>
          <a:ln w="9525" cap="flat" cmpd="sng" algn="ctr">
            <a:noFill/>
            <a:prstDash val="solid"/>
          </a:ln>
          <a:effectLst/>
        </p:spPr>
        <p:txBody>
          <a:bodyPr lIns="36000" tIns="36000" rIns="36000" bIns="36000" rtlCol="0" anchor="t">
            <a:noAutofit/>
          </a:bodyPr>
          <a:lstStyle/>
          <a:p>
            <a:pPr marL="171450" indent="-171450" fontAlgn="base">
              <a:buFont typeface="Arial" panose="020B0604020202020204" pitchFamily="34" charset="0"/>
              <a:buChar char="•"/>
            </a:pPr>
            <a:r>
              <a:rPr kumimoji="0" lang="ja-JP" altLang="en-US" sz="1100">
                <a:latin typeface="+mn-ea"/>
              </a:rPr>
              <a:t>「安全で高品質な水道水を安定的かつ将来にわたって持続的に供給する」</a:t>
            </a:r>
            <a:br>
              <a:rPr lang="en-US" altLang="ja-JP" sz="1100">
                <a:latin typeface="+mn-ea"/>
              </a:rPr>
            </a:br>
            <a:r>
              <a:rPr kumimoji="0" lang="ja-JP" altLang="en-US" sz="1100">
                <a:latin typeface="+mn-ea"/>
              </a:rPr>
              <a:t>「給水契約の相手方であるお客さまや水道工事事業者の皆さまなどに快適さ･便利さを感じていただける良質なサービスを提供する」</a:t>
            </a:r>
            <a:endParaRPr kumimoji="0" lang="en-US" altLang="ja-JP" sz="1100">
              <a:latin typeface="+mn-ea"/>
            </a:endParaRPr>
          </a:p>
          <a:p>
            <a:pPr fontAlgn="base"/>
            <a:r>
              <a:rPr lang="ja-JP" altLang="en-US" sz="1100">
                <a:latin typeface="+mn-ea"/>
              </a:rPr>
              <a:t>　という使命を果たすため、水道局では独自に「大阪市水道</a:t>
            </a:r>
            <a:r>
              <a:rPr lang="en-US" altLang="ja-JP" sz="1100">
                <a:latin typeface="+mn-ea"/>
              </a:rPr>
              <a:t>DX</a:t>
            </a:r>
            <a:r>
              <a:rPr lang="ja-JP" altLang="en-US" sz="1100">
                <a:latin typeface="+mn-ea"/>
              </a:rPr>
              <a:t>戦略」及び「大阪市水道</a:t>
            </a:r>
            <a:r>
              <a:rPr lang="en-US" altLang="ja-JP" sz="1100">
                <a:latin typeface="+mn-ea"/>
              </a:rPr>
              <a:t>DX</a:t>
            </a:r>
            <a:r>
              <a:rPr lang="ja-JP" altLang="en-US" sz="1100">
                <a:latin typeface="+mn-ea"/>
              </a:rPr>
              <a:t>戦略アクションプラン」を策定して、</a:t>
            </a:r>
            <a:endParaRPr lang="en-US" altLang="ja-JP" sz="1100">
              <a:latin typeface="+mn-ea"/>
            </a:endParaRPr>
          </a:p>
          <a:p>
            <a:pPr fontAlgn="base"/>
            <a:r>
              <a:rPr lang="ja-JP" altLang="en-US" sz="1100">
                <a:latin typeface="+mn-ea"/>
              </a:rPr>
              <a:t>　水道</a:t>
            </a:r>
            <a:r>
              <a:rPr lang="en-US" altLang="ja-JP" sz="1100">
                <a:latin typeface="+mn-ea"/>
              </a:rPr>
              <a:t>DX</a:t>
            </a:r>
            <a:r>
              <a:rPr lang="ja-JP" altLang="en-US" sz="1100">
                <a:latin typeface="+mn-ea"/>
              </a:rPr>
              <a:t>の推進に取り組んでいく。</a:t>
            </a:r>
            <a:endParaRPr kumimoji="0" lang="ja-JP" altLang="en-US" sz="1100">
              <a:latin typeface="+mn-ea"/>
            </a:endParaRPr>
          </a:p>
        </p:txBody>
      </p:sp>
      <p:graphicFrame>
        <p:nvGraphicFramePr>
          <p:cNvPr id="2" name="表 1">
            <a:extLst>
              <a:ext uri="{FF2B5EF4-FFF2-40B4-BE49-F238E27FC236}">
                <a16:creationId xmlns:a16="http://schemas.microsoft.com/office/drawing/2014/main" id="{CB6EAE6C-3C1B-3A2F-080B-248C039909D4}"/>
              </a:ext>
            </a:extLst>
          </p:cNvPr>
          <p:cNvGraphicFramePr>
            <a:graphicFrameLocks noGrp="1"/>
          </p:cNvGraphicFramePr>
          <p:nvPr>
            <p:extLst>
              <p:ext uri="{D42A27DB-BD31-4B8C-83A1-F6EECF244321}">
                <p14:modId xmlns:p14="http://schemas.microsoft.com/office/powerpoint/2010/main" val="2840911784"/>
              </p:ext>
            </p:extLst>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9" name="テキスト ボックス 8">
            <a:extLst>
              <a:ext uri="{FF2B5EF4-FFF2-40B4-BE49-F238E27FC236}">
                <a16:creationId xmlns:a16="http://schemas.microsoft.com/office/drawing/2014/main" id="{BF3EA9B1-B671-221D-F109-A4731144A854}"/>
              </a:ext>
            </a:extLst>
          </p:cNvPr>
          <p:cNvSpPr txBox="1"/>
          <p:nvPr/>
        </p:nvSpPr>
        <p:spPr>
          <a:xfrm>
            <a:off x="4949684" y="2396983"/>
            <a:ext cx="4038727" cy="353279"/>
          </a:xfrm>
          <a:prstGeom prst="rect">
            <a:avLst/>
          </a:prstGeom>
          <a:solidFill>
            <a:srgbClr val="AF1932">
              <a:alpha val="37000"/>
            </a:srgbClr>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1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浄水場等の監視制御システムの高度化</a:t>
            </a:r>
            <a:r>
              <a:rPr lang="ja-JP" altLang="en-US" sz="1100">
                <a:solidFill>
                  <a:schemeClr val="tx1"/>
                </a:solidFill>
              </a:rPr>
              <a:t>の検討</a:t>
            </a:r>
            <a:endParaRPr kumimoji="1" lang="ja-JP" altLang="en-US" sz="11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93046FAE-B901-1737-7ED4-24E83E6B5346}"/>
              </a:ext>
            </a:extLst>
          </p:cNvPr>
          <p:cNvSpPr txBox="1"/>
          <p:nvPr/>
        </p:nvSpPr>
        <p:spPr>
          <a:xfrm>
            <a:off x="5036858" y="2859459"/>
            <a:ext cx="4116019" cy="861774"/>
          </a:xfrm>
          <a:prstGeom prst="rect">
            <a:avLst/>
          </a:prstGeom>
          <a:noFill/>
        </p:spPr>
        <p:txBody>
          <a:bodyPr wrap="square" rtlCol="0">
            <a:spAutoFit/>
          </a:bodyPr>
          <a:lstStyle/>
          <a:p>
            <a:r>
              <a:rPr kumimoji="1" lang="ja-JP" altLang="en-US" sz="1000" b="1" kern="0">
                <a:solidFill>
                  <a:prstClr val="black"/>
                </a:solidFill>
                <a:latin typeface="Yu Gothic UI" panose="020B0500000000000000" pitchFamily="50" charset="-128"/>
                <a:ea typeface="Yu Gothic UI" panose="020B0500000000000000" pitchFamily="50" charset="-128"/>
              </a:rPr>
              <a:t>（事業内容）</a:t>
            </a:r>
            <a:endParaRPr kumimoji="1" lang="en-US" altLang="ja-JP" sz="1000" b="1" kern="0">
              <a:solidFill>
                <a:prstClr val="black"/>
              </a:solidFill>
              <a:latin typeface="Yu Gothic UI" panose="020B0500000000000000" pitchFamily="50" charset="-128"/>
              <a:ea typeface="Yu Gothic UI" panose="020B0500000000000000" pitchFamily="50" charset="-128"/>
            </a:endParaRPr>
          </a:p>
          <a:p>
            <a:r>
              <a:rPr lang="ja-JP" altLang="en-US" sz="1000" b="1">
                <a:latin typeface="Yu Gothic UI" panose="020B0500000000000000" pitchFamily="50" charset="-128"/>
                <a:ea typeface="Yu Gothic UI" panose="020B0500000000000000" pitchFamily="50" charset="-128"/>
              </a:rPr>
              <a:t>浄水施設と配水施設の運転管理の監視制御レベルを将来にわたって持続可能とするため、</a:t>
            </a:r>
            <a:r>
              <a:rPr kumimoji="0" lang="ja-JP" altLang="en-US" sz="1000" b="1" kern="0" spc="0">
                <a:solidFill>
                  <a:schemeClr val="tx1"/>
                </a:solidFill>
                <a:latin typeface="+mn-lt"/>
                <a:ea typeface="Yu Gothic UI" panose="020B0500000000000000" pitchFamily="50" charset="-128"/>
                <a:cs typeface="ＭＳ Ｐゴシック" panose="020B0600070205080204" pitchFamily="50" charset="-128"/>
              </a:rPr>
              <a:t>シミュレーターやナレッジシステム、音情報と</a:t>
            </a:r>
            <a:r>
              <a:rPr kumimoji="0" lang="en-US" altLang="ja-JP" sz="1000" b="1" kern="0" spc="0">
                <a:solidFill>
                  <a:schemeClr val="tx1"/>
                </a:solidFill>
                <a:latin typeface="+mn-lt"/>
                <a:ea typeface="Yu Gothic UI" panose="020B0500000000000000" pitchFamily="50" charset="-128"/>
                <a:cs typeface="ＭＳ Ｐゴシック" panose="020B0600070205080204" pitchFamily="50" charset="-128"/>
              </a:rPr>
              <a:t>AI</a:t>
            </a:r>
            <a:r>
              <a:rPr kumimoji="0" lang="ja-JP" altLang="en-US" sz="1000" b="1" kern="0" spc="0">
                <a:solidFill>
                  <a:schemeClr val="tx1"/>
                </a:solidFill>
                <a:latin typeface="+mn-lt"/>
                <a:ea typeface="Yu Gothic UI" panose="020B0500000000000000" pitchFamily="50" charset="-128"/>
                <a:cs typeface="ＭＳ Ｐゴシック" panose="020B0600070205080204" pitchFamily="50" charset="-128"/>
              </a:rPr>
              <a:t>技術を活用した運転支援及び人材育成手法に関する共同研究を民間事業者と実施している。</a:t>
            </a:r>
            <a:endParaRPr kumimoji="1" lang="ja-JP" altLang="en-US" sz="1000" b="1">
              <a:solidFill>
                <a:schemeClr val="tx1"/>
              </a:solidFill>
            </a:endParaRPr>
          </a:p>
          <a:p>
            <a:endParaRPr kumimoji="1" lang="ja-JP" altLang="en-US" sz="1000" kern="0">
              <a:solidFill>
                <a:prstClr val="black"/>
              </a:solidFill>
              <a:latin typeface="Yu Gothic UI" panose="020B0500000000000000" pitchFamily="50" charset="-128"/>
              <a:ea typeface="Yu Gothic UI" panose="020B0500000000000000" pitchFamily="50" charset="-128"/>
            </a:endParaRPr>
          </a:p>
        </p:txBody>
      </p:sp>
      <p:sp>
        <p:nvSpPr>
          <p:cNvPr id="27" name="テキスト ボックス 26">
            <a:extLst>
              <a:ext uri="{FF2B5EF4-FFF2-40B4-BE49-F238E27FC236}">
                <a16:creationId xmlns:a16="http://schemas.microsoft.com/office/drawing/2014/main" id="{31B913E8-4985-25FF-E0D0-BAA1C6119981}"/>
              </a:ext>
            </a:extLst>
          </p:cNvPr>
          <p:cNvSpPr txBox="1"/>
          <p:nvPr/>
        </p:nvSpPr>
        <p:spPr>
          <a:xfrm>
            <a:off x="609583" y="2396983"/>
            <a:ext cx="3928820" cy="353279"/>
          </a:xfrm>
          <a:prstGeom prst="rect">
            <a:avLst/>
          </a:prstGeom>
          <a:solidFill>
            <a:srgbClr val="AF1932">
              <a:alpha val="37000"/>
            </a:srgbClr>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lvl="0" fontAlgn="base">
              <a:spcBef>
                <a:spcPct val="0"/>
              </a:spcBef>
              <a:spcAft>
                <a:spcPct val="0"/>
              </a:spcAft>
              <a:defRPr/>
            </a:pPr>
            <a:r>
              <a:rPr kumimoji="1" lang="ja-JP" altLang="en-US" sz="1100" b="1" kern="0">
                <a:solidFill>
                  <a:schemeClr val="tx1"/>
                </a:solidFill>
                <a:latin typeface="Yu Gothic UI" panose="020B0500000000000000" pitchFamily="50" charset="-128"/>
                <a:ea typeface="Yu Gothic UI" panose="020B0500000000000000" pitchFamily="50" charset="-128"/>
              </a:rPr>
              <a:t>水道局お客さま専用サイト（マイページ）の機能拡充</a:t>
            </a:r>
          </a:p>
        </p:txBody>
      </p:sp>
      <p:sp>
        <p:nvSpPr>
          <p:cNvPr id="28" name="テキスト ボックス 27">
            <a:extLst>
              <a:ext uri="{FF2B5EF4-FFF2-40B4-BE49-F238E27FC236}">
                <a16:creationId xmlns:a16="http://schemas.microsoft.com/office/drawing/2014/main" id="{1C5E9B51-10B9-E176-AC28-55925A2C9482}"/>
              </a:ext>
            </a:extLst>
          </p:cNvPr>
          <p:cNvSpPr txBox="1"/>
          <p:nvPr/>
        </p:nvSpPr>
        <p:spPr>
          <a:xfrm>
            <a:off x="653782" y="2830835"/>
            <a:ext cx="2710855" cy="1169551"/>
          </a:xfrm>
          <a:prstGeom prst="rect">
            <a:avLst/>
          </a:prstGeom>
          <a:noFill/>
        </p:spPr>
        <p:txBody>
          <a:bodyPr wrap="square" rtlCol="0">
            <a:spAutoFit/>
          </a:bodyPr>
          <a:lstStyle/>
          <a:p>
            <a:r>
              <a:rPr kumimoji="1" lang="ja-JP" altLang="en-US" sz="1000" b="1" kern="0">
                <a:solidFill>
                  <a:prstClr val="black"/>
                </a:solidFill>
                <a:latin typeface="Yu Gothic UI" panose="020B0500000000000000" pitchFamily="50" charset="-128"/>
                <a:ea typeface="Yu Gothic UI" panose="020B0500000000000000" pitchFamily="50" charset="-128"/>
              </a:rPr>
              <a:t>（事業内容）</a:t>
            </a:r>
            <a:endParaRPr kumimoji="1" lang="en-US" altLang="ja-JP" sz="1000" b="1" kern="0">
              <a:solidFill>
                <a:prstClr val="black"/>
              </a:solidFill>
              <a:latin typeface="Yu Gothic UI" panose="020B0500000000000000" pitchFamily="50" charset="-128"/>
              <a:ea typeface="Yu Gothic UI" panose="020B0500000000000000" pitchFamily="50" charset="-128"/>
            </a:endParaRPr>
          </a:p>
          <a:p>
            <a:r>
              <a:rPr kumimoji="1" lang="ja-JP" altLang="en-US" sz="1000" b="1" kern="0">
                <a:latin typeface="Yu Gothic UI" panose="020B0500000000000000" pitchFamily="50" charset="-128"/>
                <a:ea typeface="Yu Gothic UI" panose="020B0500000000000000" pitchFamily="50" charset="-128"/>
              </a:rPr>
              <a:t>パソコンやスマートフォンを使用して水道料金や使用水量等の情報を取得し、インターネットを通じて様々な手続きが行えるシステム（マイページ）に、電子請求・電子決済機能を追加する。</a:t>
            </a:r>
          </a:p>
          <a:p>
            <a:endParaRPr kumimoji="1" lang="en-US" altLang="ja-JP" sz="1000" b="1" kern="0">
              <a:solidFill>
                <a:prstClr val="black"/>
              </a:solidFill>
              <a:latin typeface="Yu Gothic UI" panose="020B0500000000000000" pitchFamily="50" charset="-128"/>
              <a:ea typeface="Yu Gothic UI" panose="020B0500000000000000" pitchFamily="50" charset="-128"/>
            </a:endParaRPr>
          </a:p>
          <a:p>
            <a:endParaRPr kumimoji="1" lang="en-US" altLang="ja-JP" sz="1000" b="1" kern="0">
              <a:solidFill>
                <a:prstClr val="black"/>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8910CAF3-AFEC-2115-5B39-7DA24D2C7837}"/>
              </a:ext>
            </a:extLst>
          </p:cNvPr>
          <p:cNvSpPr txBox="1"/>
          <p:nvPr/>
        </p:nvSpPr>
        <p:spPr>
          <a:xfrm>
            <a:off x="653782" y="4621895"/>
            <a:ext cx="3965740" cy="352800"/>
          </a:xfrm>
          <a:prstGeom prst="rect">
            <a:avLst/>
          </a:prstGeom>
          <a:solidFill>
            <a:srgbClr val="AF1932">
              <a:alpha val="37000"/>
            </a:srgbClr>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defTabSz="457200">
              <a:defRPr/>
            </a:pPr>
            <a:r>
              <a:rPr kumimoji="0" lang="ja-JP" altLang="en-US" sz="1100" b="1" i="0" u="none" strike="noStrike" kern="1200" cap="none" spc="0" normalizeH="0" baseline="0" noProof="0">
                <a:ln>
                  <a:noFill/>
                </a:ln>
                <a:solidFill>
                  <a:schemeClr val="tx1"/>
                </a:solidFill>
                <a:effectLst/>
                <a:uLnTx/>
                <a:uFillTx/>
                <a:latin typeface="Avenir Next LT Pro"/>
                <a:ea typeface="Yu Gothic UI" panose="020B0500000000000000" pitchFamily="50" charset="-128"/>
                <a:cs typeface="+mn-cs"/>
              </a:rPr>
              <a:t>⽔道スマートメーターの導入に向けた検討</a:t>
            </a:r>
          </a:p>
        </p:txBody>
      </p:sp>
      <p:sp>
        <p:nvSpPr>
          <p:cNvPr id="30" name="テキスト ボックス 29">
            <a:extLst>
              <a:ext uri="{FF2B5EF4-FFF2-40B4-BE49-F238E27FC236}">
                <a16:creationId xmlns:a16="http://schemas.microsoft.com/office/drawing/2014/main" id="{46CEB7D9-1213-5CC2-C282-C931821B6855}"/>
              </a:ext>
            </a:extLst>
          </p:cNvPr>
          <p:cNvSpPr txBox="1"/>
          <p:nvPr/>
        </p:nvSpPr>
        <p:spPr>
          <a:xfrm>
            <a:off x="661821" y="5020417"/>
            <a:ext cx="2563370" cy="861774"/>
          </a:xfrm>
          <a:prstGeom prst="rect">
            <a:avLst/>
          </a:prstGeom>
          <a:noFill/>
        </p:spPr>
        <p:txBody>
          <a:bodyPr wrap="square" rtlCol="0">
            <a:spAutoFit/>
          </a:bodyPr>
          <a:lstStyle/>
          <a:p>
            <a:r>
              <a:rPr kumimoji="1" lang="ja-JP" altLang="en-US" sz="1000" b="1" kern="0">
                <a:solidFill>
                  <a:prstClr val="black"/>
                </a:solidFill>
                <a:latin typeface="Yu Gothic UI" panose="020B0500000000000000" pitchFamily="50" charset="-128"/>
                <a:ea typeface="Yu Gothic UI" panose="020B0500000000000000" pitchFamily="50" charset="-128"/>
              </a:rPr>
              <a:t>（事業内容）</a:t>
            </a:r>
            <a:endParaRPr kumimoji="1" lang="en-US" altLang="ja-JP" sz="1000" b="1" kern="0">
              <a:solidFill>
                <a:prstClr val="black"/>
              </a:solidFill>
              <a:latin typeface="Yu Gothic UI" panose="020B0500000000000000" pitchFamily="50" charset="-128"/>
              <a:ea typeface="Yu Gothic UI" panose="020B0500000000000000" pitchFamily="50" charset="-128"/>
            </a:endParaRPr>
          </a:p>
          <a:p>
            <a:r>
              <a:rPr lang="ja-JP" altLang="en-US" sz="1000" b="1" i="0">
                <a:effectLst/>
                <a:latin typeface="Source Sans Pro" panose="020B0503030403020204" pitchFamily="34" charset="0"/>
              </a:rPr>
              <a:t>水道事業運営の効率化やお客さまサービスの向上等を目的に、水道スマートメーターの導入検討を行っている</a:t>
            </a:r>
            <a:r>
              <a:rPr kumimoji="1" lang="ja-JP" altLang="en-US" sz="1000" b="1" kern="0">
                <a:solidFill>
                  <a:prstClr val="black"/>
                </a:solidFill>
                <a:latin typeface="Yu Gothic UI" panose="020B0500000000000000" pitchFamily="50" charset="-128"/>
                <a:ea typeface="Yu Gothic UI" panose="020B0500000000000000" pitchFamily="50" charset="-128"/>
              </a:rPr>
              <a:t>。</a:t>
            </a:r>
            <a:endParaRPr kumimoji="1" lang="en-US" altLang="ja-JP" sz="1000" b="1" kern="0">
              <a:solidFill>
                <a:prstClr val="black"/>
              </a:solidFill>
              <a:latin typeface="Yu Gothic UI" panose="020B0500000000000000" pitchFamily="50" charset="-128"/>
              <a:ea typeface="Yu Gothic UI" panose="020B0500000000000000" pitchFamily="50" charset="-128"/>
            </a:endParaRPr>
          </a:p>
          <a:p>
            <a:endParaRPr kumimoji="1" lang="ja-JP" altLang="en-US" sz="1000" kern="0">
              <a:solidFill>
                <a:prstClr val="black"/>
              </a:solidFill>
              <a:latin typeface="Yu Gothic UI" panose="020B0500000000000000" pitchFamily="50" charset="-128"/>
              <a:ea typeface="Yu Gothic UI" panose="020B0500000000000000" pitchFamily="50" charset="-128"/>
            </a:endParaRPr>
          </a:p>
        </p:txBody>
      </p:sp>
      <p:grpSp>
        <p:nvGrpSpPr>
          <p:cNvPr id="31" name="グループ化 30">
            <a:extLst>
              <a:ext uri="{FF2B5EF4-FFF2-40B4-BE49-F238E27FC236}">
                <a16:creationId xmlns:a16="http://schemas.microsoft.com/office/drawing/2014/main" id="{531B75EB-0010-5DE6-CF48-F24084FE5B0A}"/>
              </a:ext>
            </a:extLst>
          </p:cNvPr>
          <p:cNvGrpSpPr/>
          <p:nvPr/>
        </p:nvGrpSpPr>
        <p:grpSpPr>
          <a:xfrm>
            <a:off x="3526586" y="2855118"/>
            <a:ext cx="1011817" cy="1579690"/>
            <a:chOff x="3339934" y="1869480"/>
            <a:chExt cx="1879426" cy="2944067"/>
          </a:xfrm>
        </p:grpSpPr>
        <p:sp>
          <p:nvSpPr>
            <p:cNvPr id="32" name="角丸四角形 42">
              <a:extLst>
                <a:ext uri="{FF2B5EF4-FFF2-40B4-BE49-F238E27FC236}">
                  <a16:creationId xmlns:a16="http://schemas.microsoft.com/office/drawing/2014/main" id="{1F63D103-68BF-1583-632E-EB6AC69CD366}"/>
                </a:ext>
              </a:extLst>
            </p:cNvPr>
            <p:cNvSpPr/>
            <p:nvPr/>
          </p:nvSpPr>
          <p:spPr>
            <a:xfrm>
              <a:off x="3339934" y="1869480"/>
              <a:ext cx="1879426" cy="2944067"/>
            </a:xfrm>
            <a:prstGeom prst="roundRect">
              <a:avLst>
                <a:gd name="adj" fmla="val 5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a:extLst>
                <a:ext uri="{FF2B5EF4-FFF2-40B4-BE49-F238E27FC236}">
                  <a16:creationId xmlns:a16="http://schemas.microsoft.com/office/drawing/2014/main" id="{066C545A-3966-679C-E756-E4D661273E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14648" y="1970679"/>
              <a:ext cx="1729997" cy="2741668"/>
            </a:xfrm>
            <a:prstGeom prst="rect">
              <a:avLst/>
            </a:prstGeom>
          </p:spPr>
        </p:pic>
      </p:grpSp>
      <p:pic>
        <p:nvPicPr>
          <p:cNvPr id="37" name="図 36">
            <a:extLst>
              <a:ext uri="{FF2B5EF4-FFF2-40B4-BE49-F238E27FC236}">
                <a16:creationId xmlns:a16="http://schemas.microsoft.com/office/drawing/2014/main" id="{37CADB32-697A-887D-02D6-0BEBCDB00E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6021" y="3653185"/>
            <a:ext cx="2646856" cy="1421981"/>
          </a:xfrm>
          <a:prstGeom prst="rect">
            <a:avLst/>
          </a:prstGeom>
        </p:spPr>
      </p:pic>
      <p:sp>
        <p:nvSpPr>
          <p:cNvPr id="38" name="テキスト ボックス 37">
            <a:extLst>
              <a:ext uri="{FF2B5EF4-FFF2-40B4-BE49-F238E27FC236}">
                <a16:creationId xmlns:a16="http://schemas.microsoft.com/office/drawing/2014/main" id="{EC50EC41-7673-50C7-4449-1EE41FF2E5F5}"/>
              </a:ext>
            </a:extLst>
          </p:cNvPr>
          <p:cNvSpPr txBox="1"/>
          <p:nvPr/>
        </p:nvSpPr>
        <p:spPr>
          <a:xfrm>
            <a:off x="6589507" y="5123777"/>
            <a:ext cx="2563370" cy="261610"/>
          </a:xfrm>
          <a:prstGeom prst="rect">
            <a:avLst/>
          </a:prstGeom>
          <a:noFill/>
        </p:spPr>
        <p:txBody>
          <a:bodyPr wrap="square" lIns="0">
            <a:spAutoFit/>
          </a:bodyPr>
          <a:lstStyle/>
          <a:p>
            <a:pPr lvl="0" fontAlgn="base">
              <a:spcBef>
                <a:spcPct val="0"/>
              </a:spcBef>
              <a:spcAft>
                <a:spcPct val="0"/>
              </a:spcAft>
              <a:defRPr/>
            </a:pPr>
            <a:r>
              <a:rPr kumimoji="1" lang="ja-JP" altLang="en-US" sz="1100" b="1" kern="0" dirty="0">
                <a:latin typeface="Yu Gothic UI" panose="020B0500000000000000" pitchFamily="50" charset="-128"/>
                <a:ea typeface="Yu Gothic UI" panose="020B0500000000000000" pitchFamily="50" charset="-128"/>
              </a:rPr>
              <a:t>監視制御システム（総合水運用センター）</a:t>
            </a:r>
            <a:endParaRPr kumimoji="1" lang="en-US" altLang="ja-JP" sz="1100" b="1" kern="0" dirty="0">
              <a:latin typeface="Yu Gothic UI" panose="020B0500000000000000" pitchFamily="50" charset="-128"/>
              <a:ea typeface="Yu Gothic UI" panose="020B0500000000000000" pitchFamily="50" charset="-128"/>
            </a:endParaRPr>
          </a:p>
        </p:txBody>
      </p:sp>
      <p:pic>
        <p:nvPicPr>
          <p:cNvPr id="39" name="図 38">
            <a:extLst>
              <a:ext uri="{FF2B5EF4-FFF2-40B4-BE49-F238E27FC236}">
                <a16:creationId xmlns:a16="http://schemas.microsoft.com/office/drawing/2014/main" id="{7699BDB3-9B98-371A-E7F7-735BFDE9E2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4261" y="5161783"/>
            <a:ext cx="3210406" cy="1133618"/>
          </a:xfrm>
          <a:prstGeom prst="rect">
            <a:avLst/>
          </a:prstGeom>
        </p:spPr>
      </p:pic>
      <p:sp>
        <p:nvSpPr>
          <p:cNvPr id="40" name="テキスト ボックス 39">
            <a:extLst>
              <a:ext uri="{FF2B5EF4-FFF2-40B4-BE49-F238E27FC236}">
                <a16:creationId xmlns:a16="http://schemas.microsoft.com/office/drawing/2014/main" id="{DDDE192C-50A2-113B-7A54-8CA6A064B915}"/>
              </a:ext>
            </a:extLst>
          </p:cNvPr>
          <p:cNvSpPr txBox="1"/>
          <p:nvPr/>
        </p:nvSpPr>
        <p:spPr>
          <a:xfrm>
            <a:off x="4178228" y="6313274"/>
            <a:ext cx="3144126" cy="261610"/>
          </a:xfrm>
          <a:prstGeom prst="rect">
            <a:avLst/>
          </a:prstGeom>
          <a:noFill/>
        </p:spPr>
        <p:txBody>
          <a:bodyPr wrap="square" lIns="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水道スマートメーターの導入検討</a:t>
            </a:r>
            <a:endParaRPr kumimoji="1" lang="en-US" altLang="ja-JP" sz="11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pic>
        <p:nvPicPr>
          <p:cNvPr id="42" name="図 41">
            <a:extLst>
              <a:ext uri="{FF2B5EF4-FFF2-40B4-BE49-F238E27FC236}">
                <a16:creationId xmlns:a16="http://schemas.microsoft.com/office/drawing/2014/main" id="{224316F6-1DBD-798E-46BB-A66D50B9FC1C}"/>
              </a:ext>
            </a:extLst>
          </p:cNvPr>
          <p:cNvPicPr>
            <a:picLocks noChangeAspect="1"/>
          </p:cNvPicPr>
          <p:nvPr/>
        </p:nvPicPr>
        <p:blipFill>
          <a:blip r:embed="rId5"/>
          <a:stretch>
            <a:fillRect/>
          </a:stretch>
        </p:blipFill>
        <p:spPr>
          <a:xfrm>
            <a:off x="8301122" y="1055258"/>
            <a:ext cx="920797" cy="1054154"/>
          </a:xfrm>
          <a:prstGeom prst="rect">
            <a:avLst/>
          </a:prstGeom>
        </p:spPr>
      </p:pic>
      <p:pic>
        <p:nvPicPr>
          <p:cNvPr id="5" name="図 4">
            <a:extLst>
              <a:ext uri="{FF2B5EF4-FFF2-40B4-BE49-F238E27FC236}">
                <a16:creationId xmlns:a16="http://schemas.microsoft.com/office/drawing/2014/main" id="{5B01C7C0-B307-BFB5-6650-3A91E281EB3B}"/>
              </a:ext>
            </a:extLst>
          </p:cNvPr>
          <p:cNvPicPr>
            <a:picLocks noChangeAspect="1"/>
          </p:cNvPicPr>
          <p:nvPr/>
        </p:nvPicPr>
        <p:blipFill>
          <a:blip r:embed="rId6"/>
          <a:stretch>
            <a:fillRect/>
          </a:stretch>
        </p:blipFill>
        <p:spPr>
          <a:xfrm>
            <a:off x="4964903" y="3813350"/>
            <a:ext cx="942975" cy="1000125"/>
          </a:xfrm>
          <a:prstGeom prst="rect">
            <a:avLst/>
          </a:prstGeom>
        </p:spPr>
      </p:pic>
      <p:sp>
        <p:nvSpPr>
          <p:cNvPr id="7" name="スライド番号プレースホルダー 2">
            <a:extLst>
              <a:ext uri="{FF2B5EF4-FFF2-40B4-BE49-F238E27FC236}">
                <a16:creationId xmlns:a16="http://schemas.microsoft.com/office/drawing/2014/main" id="{30E57031-C682-7BC5-5066-F6D877264CF3}"/>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59</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783389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17042F-B838-4CF5-9BA2-ACE084CDCF4C}"/>
              </a:ext>
            </a:extLst>
          </p:cNvPr>
          <p:cNvSpPr/>
          <p:nvPr/>
        </p:nvSpPr>
        <p:spPr>
          <a:xfrm>
            <a:off x="0" y="80433"/>
            <a:ext cx="4960724" cy="6709834"/>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8" name="正方形/長方形 7">
            <a:extLst>
              <a:ext uri="{FF2B5EF4-FFF2-40B4-BE49-F238E27FC236}">
                <a16:creationId xmlns:a16="http://schemas.microsoft.com/office/drawing/2014/main" id="{0152FEB7-4E51-7972-E815-A7BFEC83F628}"/>
              </a:ext>
            </a:extLst>
          </p:cNvPr>
          <p:cNvSpPr/>
          <p:nvPr/>
        </p:nvSpPr>
        <p:spPr>
          <a:xfrm>
            <a:off x="1324361" y="3015343"/>
            <a:ext cx="2460172" cy="2449286"/>
          </a:xfrm>
          <a:prstGeom prst="rect">
            <a:avLst/>
          </a:prstGeom>
          <a:gradFill flip="none" rotWithShape="1">
            <a:gsLst>
              <a:gs pos="26000">
                <a:schemeClr val="accent1">
                  <a:lumMod val="5000"/>
                  <a:lumOff val="95000"/>
                </a:schemeClr>
              </a:gs>
              <a:gs pos="100000">
                <a:schemeClr val="accent1">
                  <a:lumMod val="45000"/>
                  <a:lumOff val="55000"/>
                  <a:alpha val="0"/>
                </a:schemeClr>
              </a:gs>
              <a:gs pos="100000">
                <a:schemeClr val="accent1">
                  <a:lumMod val="45000"/>
                  <a:lumOff val="55000"/>
                </a:schemeClr>
              </a:gs>
              <a:gs pos="65000">
                <a:schemeClr val="bg1"/>
              </a:gs>
              <a:gs pos="19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6" name="グループ化 5">
            <a:extLst>
              <a:ext uri="{FF2B5EF4-FFF2-40B4-BE49-F238E27FC236}">
                <a16:creationId xmlns:a16="http://schemas.microsoft.com/office/drawing/2014/main" id="{C650F8FA-AA23-A0FC-6A57-CEDAFD57B92F}"/>
              </a:ext>
            </a:extLst>
          </p:cNvPr>
          <p:cNvGrpSpPr/>
          <p:nvPr/>
        </p:nvGrpSpPr>
        <p:grpSpPr>
          <a:xfrm>
            <a:off x="6012000" y="2808000"/>
            <a:ext cx="2808000" cy="2700000"/>
            <a:chOff x="542336" y="1892745"/>
            <a:chExt cx="3546568" cy="3365675"/>
          </a:xfrm>
        </p:grpSpPr>
        <p:pic>
          <p:nvPicPr>
            <p:cNvPr id="7" name="図 6">
              <a:extLst>
                <a:ext uri="{FF2B5EF4-FFF2-40B4-BE49-F238E27FC236}">
                  <a16:creationId xmlns:a16="http://schemas.microsoft.com/office/drawing/2014/main" id="{4F91B9EC-F066-D243-064D-CB2C666A78CA}"/>
                </a:ext>
              </a:extLst>
            </p:cNvPr>
            <p:cNvPicPr>
              <a:picLocks noChangeAspect="1"/>
            </p:cNvPicPr>
            <p:nvPr/>
          </p:nvPicPr>
          <p:blipFill rotWithShape="1">
            <a:blip r:embed="rId3" cstate="screen">
              <a:alphaModFix amt="40000"/>
              <a:extLst>
                <a:ext uri="{BEBA8EAE-BF5A-486C-A8C5-ECC9F3942E4B}">
                  <a14:imgProps xmlns:a14="http://schemas.microsoft.com/office/drawing/2010/main">
                    <a14:imgLayer r:embed="rId4">
                      <a14:imgEffect>
                        <a14:backgroundRemoval t="3019" b="97170" l="2988" r="97891">
                          <a14:foregroundMark x1="50088" y1="66415" x2="59402" y2="83774"/>
                          <a14:foregroundMark x1="59402" y1="83774" x2="74692" y2="94340"/>
                          <a14:foregroundMark x1="74692" y1="94340" x2="89279" y2="86792"/>
                          <a14:foregroundMark x1="89279" y1="86792" x2="94200" y2="62830"/>
                          <a14:foregroundMark x1="94200" y1="62830" x2="82250" y2="51509"/>
                          <a14:foregroundMark x1="82250" y1="51509" x2="68366" y2="61321"/>
                          <a14:foregroundMark x1="68366" y1="61321" x2="66608" y2="79623"/>
                          <a14:foregroundMark x1="66608" y1="79623" x2="76977" y2="89623"/>
                          <a14:foregroundMark x1="76977" y1="89623" x2="82074" y2="61698"/>
                          <a14:foregroundMark x1="78559" y1="58302" x2="97891" y2="70943"/>
                          <a14:foregroundMark x1="83304" y1="64340" x2="69596" y2="82830"/>
                          <a14:foregroundMark x1="69596" y1="82830" x2="76274" y2="68302"/>
                          <a14:foregroundMark x1="76274" y1="68302" x2="78559" y2="70377"/>
                          <a14:foregroundMark x1="74692" y1="79811" x2="77856" y2="84717"/>
                          <a14:backgroundMark x1="61511" y1="46415" x2="42004" y2="28491"/>
                          <a14:backgroundMark x1="42004" y1="28491" x2="65905" y2="22642"/>
                          <a14:backgroundMark x1="65905" y1="22642" x2="67663" y2="23585"/>
                          <a14:backgroundMark x1="56415" y1="52453" x2="43058" y2="38491"/>
                          <a14:backgroundMark x1="43058" y1="38491" x2="30756" y2="33208"/>
                          <a14:backgroundMark x1="30756" y1="33208" x2="41301" y2="13396"/>
                          <a14:backgroundMark x1="41301" y1="13396" x2="60281" y2="17547"/>
                          <a14:backgroundMark x1="60281" y1="17547" x2="70826" y2="28302"/>
                          <a14:backgroundMark x1="70826" y1="28302" x2="63972" y2="46792"/>
                          <a14:backgroundMark x1="63972" y1="46792" x2="45167" y2="37547"/>
                          <a14:backgroundMark x1="45167" y1="37547" x2="60457" y2="27170"/>
                          <a14:backgroundMark x1="60457" y1="27170" x2="63796" y2="44906"/>
                          <a14:backgroundMark x1="63796" y1="44906" x2="72759" y2="31509"/>
                          <a14:backgroundMark x1="72759" y1="31509" x2="62039" y2="14528"/>
                          <a14:backgroundMark x1="62039" y1="14528" x2="55009" y2="9434"/>
                          <a14:backgroundMark x1="36731" y1="14528" x2="57996" y2="7358"/>
                          <a14:backgroundMark x1="57996" y1="7358" x2="60633" y2="25094"/>
                          <a14:backgroundMark x1="60633" y1="25094" x2="54657" y2="41321"/>
                          <a14:backgroundMark x1="54657" y1="41321" x2="48858" y2="26981"/>
                          <a14:backgroundMark x1="48858" y1="26981" x2="62742" y2="10000"/>
                          <a14:backgroundMark x1="62742" y1="10000" x2="39719" y2="8868"/>
                          <a14:backgroundMark x1="46749" y1="3962" x2="54130" y2="3585"/>
                          <a14:backgroundMark x1="54130" y1="3585" x2="56591" y2="3774"/>
                          <a14:backgroundMark x1="46397" y1="3962" x2="46924" y2="4340"/>
                          <a14:backgroundMark x1="47627" y1="3585" x2="43761" y2="6038"/>
                          <a14:backgroundMark x1="37786" y1="18302" x2="52724" y2="31509"/>
                          <a14:backgroundMark x1="39719" y1="52264" x2="18629" y2="61698"/>
                          <a14:backgroundMark x1="18629" y1="61698" x2="26714" y2="81132"/>
                          <a14:backgroundMark x1="26714" y1="81132" x2="11951" y2="75849"/>
                          <a14:backgroundMark x1="11951" y1="75849" x2="30756" y2="84528"/>
                          <a14:backgroundMark x1="30756" y1="84528" x2="29877" y2="67170"/>
                          <a14:backgroundMark x1="29877" y1="67170" x2="42531" y2="53019"/>
                          <a14:backgroundMark x1="42531" y1="53019" x2="24429" y2="49811"/>
                          <a14:backgroundMark x1="24429" y1="49811" x2="27768" y2="70943"/>
                          <a14:backgroundMark x1="27768" y1="70943" x2="15114" y2="76981"/>
                          <a14:backgroundMark x1="15114" y1="76981" x2="21968" y2="92453"/>
                          <a14:backgroundMark x1="21968" y1="92453" x2="39367" y2="89245"/>
                          <a14:backgroundMark x1="39367" y1="89245" x2="42355" y2="62453"/>
                          <a14:backgroundMark x1="42355" y1="62453" x2="33216" y2="66981"/>
                          <a14:backgroundMark x1="33216" y1="66981" x2="33216" y2="66981"/>
                          <a14:backgroundMark x1="33216" y1="66981" x2="39016" y2="82075"/>
                          <a14:backgroundMark x1="39016" y1="82075" x2="21793" y2="83396"/>
                          <a14:backgroundMark x1="21793" y1="83396" x2="5975" y2="70377"/>
                          <a14:backgroundMark x1="5975" y1="70377" x2="18102" y2="87736"/>
                          <a14:backgroundMark x1="18102" y1="87736" x2="18453" y2="89811"/>
                          <a14:backgroundMark x1="7909" y1="55283" x2="18981" y2="83962"/>
                          <a14:backgroundMark x1="18981" y1="83962" x2="33216" y2="97547"/>
                          <a14:backgroundMark x1="33216" y1="97547" x2="43585" y2="73774"/>
                          <a14:backgroundMark x1="43585" y1="73774" x2="45870" y2="59057"/>
                          <a14:backgroundMark x1="45870" y1="59057" x2="31810" y2="61509"/>
                          <a14:backgroundMark x1="31810" y1="61509" x2="31986" y2="68868"/>
                          <a14:backgroundMark x1="43058" y1="79057" x2="10018" y2="69811"/>
                          <a14:backgroundMark x1="10018" y1="69811" x2="19684" y2="95660"/>
                          <a14:backgroundMark x1="19684" y1="95660" x2="23550" y2="97925"/>
                          <a14:backgroundMark x1="41125" y1="83019" x2="38137" y2="63585"/>
                          <a14:backgroundMark x1="38137" y1="63585" x2="45343" y2="51887"/>
                          <a14:backgroundMark x1="45343" y1="51887" x2="45518" y2="51887"/>
                          <a14:backgroundMark x1="45518" y1="51887" x2="38313" y2="52642"/>
                          <a14:backgroundMark x1="8963" y1="68868" x2="5097" y2="69623"/>
                          <a14:backgroundMark x1="27768" y1="98868" x2="21265" y2="98679"/>
                          <a14:backgroundMark x1="40422" y1="81698" x2="40422" y2="86038"/>
                        </a14:backgroundRemoval>
                      </a14:imgEffect>
                    </a14:imgLayer>
                  </a14:imgProps>
                </a:ext>
                <a:ext uri="{28A0092B-C50C-407E-A947-70E740481C1C}">
                  <a14:useLocalDpi xmlns:a14="http://schemas.microsoft.com/office/drawing/2010/main"/>
                </a:ext>
              </a:extLst>
            </a:blip>
            <a:srcRect l="1848"/>
            <a:stretch/>
          </p:blipFill>
          <p:spPr>
            <a:xfrm>
              <a:off x="542336" y="1892746"/>
              <a:ext cx="3546568" cy="3365673"/>
            </a:xfrm>
            <a:prstGeom prst="rect">
              <a:avLst/>
            </a:prstGeom>
          </p:spPr>
        </p:pic>
        <p:pic>
          <p:nvPicPr>
            <p:cNvPr id="12" name="図 11">
              <a:extLst>
                <a:ext uri="{FF2B5EF4-FFF2-40B4-BE49-F238E27FC236}">
                  <a16:creationId xmlns:a16="http://schemas.microsoft.com/office/drawing/2014/main" id="{80755047-BA94-10B2-89D2-C24CD14092D6}"/>
                </a:ext>
              </a:extLst>
            </p:cNvPr>
            <p:cNvPicPr>
              <a:picLocks noChangeAspect="1"/>
            </p:cNvPicPr>
            <p:nvPr/>
          </p:nvPicPr>
          <p:blipFill rotWithShape="1">
            <a:blip r:embed="rId5" cstate="screen">
              <a:alphaModFix/>
              <a:extLst>
                <a:ext uri="{BEBA8EAE-BF5A-486C-A8C5-ECC9F3942E4B}">
                  <a14:imgProps xmlns:a14="http://schemas.microsoft.com/office/drawing/2010/main">
                    <a14:imgLayer r:embed="rId4">
                      <a14:imgEffect>
                        <a14:backgroundRemoval t="3019" b="97358" l="2988" r="89807">
                          <a14:foregroundMark x1="45167" y1="51321" x2="22144" y2="54340"/>
                          <a14:foregroundMark x1="22144" y1="54340" x2="16169" y2="77547"/>
                          <a14:foregroundMark x1="16169" y1="77547" x2="29174" y2="86038"/>
                          <a14:foregroundMark x1="29174" y1="86038" x2="37258" y2="68302"/>
                          <a14:foregroundMark x1="37258" y1="68302" x2="24429" y2="76604"/>
                          <a14:foregroundMark x1="20387" y1="63019" x2="30404" y2="82453"/>
                          <a14:foregroundMark x1="30404" y1="82453" x2="11951" y2="84151"/>
                          <a14:foregroundMark x1="11951" y1="84151" x2="7557" y2="68679"/>
                          <a14:foregroundMark x1="7557" y1="68679" x2="19684" y2="60943"/>
                          <a14:foregroundMark x1="19684" y1="60943" x2="33040" y2="67358"/>
                          <a14:foregroundMark x1="33040" y1="67358" x2="38489" y2="90566"/>
                          <a14:foregroundMark x1="38489" y1="90566" x2="34271" y2="62453"/>
                          <a14:foregroundMark x1="34271" y1="62453" x2="15290" y2="63774"/>
                          <a14:foregroundMark x1="15290" y1="63774" x2="3163" y2="73396"/>
                          <a14:foregroundMark x1="20738" y1="90755" x2="35325" y2="94528"/>
                          <a14:foregroundMark x1="35325" y1="94528" x2="42707" y2="78679"/>
                          <a14:foregroundMark x1="42707" y1="78679" x2="42355" y2="78868"/>
                          <a14:foregroundMark x1="23550" y1="97358" x2="33216" y2="97358"/>
                          <a14:backgroundMark x1="61511" y1="46415" x2="42004" y2="28491"/>
                          <a14:backgroundMark x1="42004" y1="28491" x2="65905" y2="22642"/>
                          <a14:backgroundMark x1="65905" y1="22642" x2="67663" y2="23585"/>
                          <a14:backgroundMark x1="56415" y1="52453" x2="43058" y2="38491"/>
                          <a14:backgroundMark x1="43058" y1="38491" x2="30756" y2="33208"/>
                          <a14:backgroundMark x1="30756" y1="33208" x2="41301" y2="13396"/>
                          <a14:backgroundMark x1="41301" y1="13396" x2="60281" y2="17547"/>
                          <a14:backgroundMark x1="60281" y1="17547" x2="70826" y2="28302"/>
                          <a14:backgroundMark x1="70826" y1="28302" x2="63972" y2="46792"/>
                          <a14:backgroundMark x1="63972" y1="46792" x2="45167" y2="37547"/>
                          <a14:backgroundMark x1="45167" y1="37547" x2="60457" y2="27170"/>
                          <a14:backgroundMark x1="60457" y1="27170" x2="63796" y2="44906"/>
                          <a14:backgroundMark x1="63796" y1="44906" x2="72759" y2="31509"/>
                          <a14:backgroundMark x1="72759" y1="31509" x2="62039" y2="14528"/>
                          <a14:backgroundMark x1="62039" y1="14528" x2="55009" y2="9434"/>
                          <a14:backgroundMark x1="36731" y1="14528" x2="57996" y2="7358"/>
                          <a14:backgroundMark x1="57996" y1="7358" x2="60633" y2="25094"/>
                          <a14:backgroundMark x1="60633" y1="25094" x2="54657" y2="41321"/>
                          <a14:backgroundMark x1="54657" y1="41321" x2="48858" y2="26981"/>
                          <a14:backgroundMark x1="48858" y1="26981" x2="62742" y2="10000"/>
                          <a14:backgroundMark x1="62742" y1="10000" x2="39719" y2="8868"/>
                          <a14:backgroundMark x1="46749" y1="3962" x2="54130" y2="3585"/>
                          <a14:backgroundMark x1="54130" y1="3585" x2="56591" y2="3774"/>
                          <a14:backgroundMark x1="46397" y1="3962" x2="46924" y2="4340"/>
                          <a14:backgroundMark x1="47627" y1="3585" x2="43761" y2="6038"/>
                          <a14:backgroundMark x1="37786" y1="18302" x2="52724" y2="31509"/>
                        </a14:backgroundRemoval>
                      </a14:imgEffect>
                    </a14:imgLayer>
                  </a14:imgProps>
                </a:ext>
                <a:ext uri="{28A0092B-C50C-407E-A947-70E740481C1C}">
                  <a14:useLocalDpi xmlns:a14="http://schemas.microsoft.com/office/drawing/2010/main"/>
                </a:ext>
              </a:extLst>
            </a:blip>
            <a:srcRect l="1848"/>
            <a:stretch/>
          </p:blipFill>
          <p:spPr>
            <a:xfrm>
              <a:off x="542336" y="1892747"/>
              <a:ext cx="3546568" cy="3365673"/>
            </a:xfrm>
            <a:prstGeom prst="rect">
              <a:avLst/>
            </a:prstGeom>
          </p:spPr>
        </p:pic>
        <p:pic>
          <p:nvPicPr>
            <p:cNvPr id="13" name="図 12">
              <a:extLst>
                <a:ext uri="{FF2B5EF4-FFF2-40B4-BE49-F238E27FC236}">
                  <a16:creationId xmlns:a16="http://schemas.microsoft.com/office/drawing/2014/main" id="{B8CDD095-48F6-A506-1748-786524339B9E}"/>
                </a:ext>
              </a:extLst>
            </p:cNvPr>
            <p:cNvPicPr>
              <a:picLocks noChangeAspect="1"/>
            </p:cNvPicPr>
            <p:nvPr/>
          </p:nvPicPr>
          <p:blipFill rotWithShape="1">
            <a:blip r:embed="rId6" cstate="screen">
              <a:alphaModFix amt="40000"/>
              <a:extLst>
                <a:ext uri="{BEBA8EAE-BF5A-486C-A8C5-ECC9F3942E4B}">
                  <a14:imgProps xmlns:a14="http://schemas.microsoft.com/office/drawing/2010/main">
                    <a14:imgLayer r:embed="rId4">
                      <a14:imgEffect>
                        <a14:backgroundRemoval t="3019" b="90000" l="11424" r="89807">
                          <a14:foregroundMark x1="62742" y1="39057" x2="47979" y2="28679"/>
                          <a14:foregroundMark x1="47979" y1="28679" x2="39719" y2="13396"/>
                          <a14:foregroundMark x1="39719" y1="13396" x2="61336" y2="9434"/>
                          <a14:foregroundMark x1="61336" y1="9434" x2="58524" y2="18868"/>
                          <a14:foregroundMark x1="44288" y1="16226" x2="61336" y2="18679"/>
                          <a14:foregroundMark x1="61336" y1="18679" x2="56415" y2="23396"/>
                          <a14:foregroundMark x1="57821" y1="14906" x2="61687" y2="17358"/>
                          <a14:foregroundMark x1="58348" y1="9623" x2="45694" y2="6226"/>
                          <a14:foregroundMark x1="46221" y1="3774" x2="55360" y2="3019"/>
                        </a14:backgroundRemoval>
                      </a14:imgEffect>
                    </a14:imgLayer>
                  </a14:imgProps>
                </a:ext>
                <a:ext uri="{28A0092B-C50C-407E-A947-70E740481C1C}">
                  <a14:useLocalDpi xmlns:a14="http://schemas.microsoft.com/office/drawing/2010/main"/>
                </a:ext>
              </a:extLst>
            </a:blip>
            <a:srcRect l="1848"/>
            <a:stretch/>
          </p:blipFill>
          <p:spPr>
            <a:xfrm>
              <a:off x="542336" y="1892745"/>
              <a:ext cx="3546568" cy="3365673"/>
            </a:xfrm>
            <a:prstGeom prst="rect">
              <a:avLst/>
            </a:prstGeom>
          </p:spPr>
        </p:pic>
      </p:grpSp>
      <p:sp>
        <p:nvSpPr>
          <p:cNvPr id="14" name="正方形/長方形 13">
            <a:extLst>
              <a:ext uri="{FF2B5EF4-FFF2-40B4-BE49-F238E27FC236}">
                <a16:creationId xmlns:a16="http://schemas.microsoft.com/office/drawing/2014/main" id="{320558C2-E4B4-0406-E664-7329E8AFF1D2}"/>
              </a:ext>
            </a:extLst>
          </p:cNvPr>
          <p:cNvSpPr/>
          <p:nvPr/>
        </p:nvSpPr>
        <p:spPr>
          <a:xfrm>
            <a:off x="5256554" y="1166681"/>
            <a:ext cx="4437787" cy="1064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Ins="108000" rtlCol="0" anchor="t"/>
          <a:lstStyle/>
          <a:p>
            <a:pPr algn="just"/>
            <a:r>
              <a:rPr kumimoji="1" lang="en-US" altLang="ja-JP" sz="1100">
                <a:solidFill>
                  <a:schemeClr val="tx1">
                    <a:lumMod val="75000"/>
                    <a:lumOff val="25000"/>
                  </a:schemeClr>
                </a:solidFill>
                <a:ea typeface="Yu Gothic UI" panose="020B0500000000000000" pitchFamily="50" charset="-128"/>
              </a:rPr>
              <a:t>IoE</a:t>
            </a:r>
            <a:r>
              <a:rPr kumimoji="1" lang="ja-JP" altLang="en-US" sz="1100">
                <a:solidFill>
                  <a:schemeClr val="tx1">
                    <a:lumMod val="75000"/>
                    <a:lumOff val="25000"/>
                  </a:schemeClr>
                </a:solidFill>
                <a:ea typeface="Yu Gothic UI" panose="020B0500000000000000" pitchFamily="50" charset="-128"/>
              </a:rPr>
              <a:t>等により多様なデータを収集し、</a:t>
            </a:r>
            <a:r>
              <a:rPr kumimoji="1" lang="en-US" altLang="ja-JP" sz="1100">
                <a:solidFill>
                  <a:schemeClr val="tx1">
                    <a:lumMod val="75000"/>
                    <a:lumOff val="25000"/>
                  </a:schemeClr>
                </a:solidFill>
                <a:ea typeface="Yu Gothic UI" panose="020B0500000000000000" pitchFamily="50" charset="-128"/>
              </a:rPr>
              <a:t>AI</a:t>
            </a:r>
            <a:r>
              <a:rPr kumimoji="1" lang="ja-JP" altLang="en-US" sz="1100">
                <a:solidFill>
                  <a:schemeClr val="tx1">
                    <a:lumMod val="75000"/>
                    <a:lumOff val="25000"/>
                  </a:schemeClr>
                </a:solidFill>
                <a:ea typeface="Yu Gothic UI" panose="020B0500000000000000" pitchFamily="50" charset="-128"/>
              </a:rPr>
              <a:t>等のデジタル技術を活用して分析します。</a:t>
            </a:r>
            <a:endParaRPr kumimoji="1" lang="en-US" altLang="ja-JP" sz="1100">
              <a:solidFill>
                <a:schemeClr val="tx1">
                  <a:lumMod val="75000"/>
                  <a:lumOff val="25000"/>
                </a:schemeClr>
              </a:solidFill>
              <a:ea typeface="Yu Gothic UI" panose="020B0500000000000000" pitchFamily="50" charset="-128"/>
            </a:endParaRPr>
          </a:p>
          <a:p>
            <a:pPr algn="just"/>
            <a:r>
              <a:rPr kumimoji="1" lang="ja-JP" altLang="en-US" sz="1100">
                <a:solidFill>
                  <a:schemeClr val="tx1">
                    <a:lumMod val="75000"/>
                    <a:lumOff val="25000"/>
                  </a:schemeClr>
                </a:solidFill>
                <a:ea typeface="Yu Gothic UI" panose="020B0500000000000000" pitchFamily="50" charset="-128"/>
              </a:rPr>
              <a:t>その結果を防災対策など社会や生活に反映し、便利・安心・安全に暮らせるまちの実現をめざします。</a:t>
            </a:r>
          </a:p>
          <a:p>
            <a:pPr algn="just"/>
            <a:r>
              <a:rPr kumimoji="1" lang="ja-JP" altLang="en-US" sz="1100">
                <a:solidFill>
                  <a:schemeClr val="tx1">
                    <a:lumMod val="75000"/>
                    <a:lumOff val="25000"/>
                  </a:schemeClr>
                </a:solidFill>
                <a:ea typeface="Yu Gothic UI" panose="020B0500000000000000" pitchFamily="50" charset="-128"/>
              </a:rPr>
              <a:t>また、産学民との連携により、社会課題の解決やイノベーションの創出などによるまちの活性化を図るなど、都市力の向上をめざします。</a:t>
            </a:r>
          </a:p>
        </p:txBody>
      </p:sp>
      <p:sp>
        <p:nvSpPr>
          <p:cNvPr id="15" name="正方形/長方形 14">
            <a:extLst>
              <a:ext uri="{FF2B5EF4-FFF2-40B4-BE49-F238E27FC236}">
                <a16:creationId xmlns:a16="http://schemas.microsoft.com/office/drawing/2014/main" id="{591F4AA6-D685-597D-7EFE-9C2607EEE0A5}"/>
              </a:ext>
            </a:extLst>
          </p:cNvPr>
          <p:cNvSpPr/>
          <p:nvPr/>
        </p:nvSpPr>
        <p:spPr>
          <a:xfrm>
            <a:off x="5256554" y="563708"/>
            <a:ext cx="3739668" cy="4342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kumimoji="1" lang="ja-JP" altLang="en-US" sz="1600" b="1" spc="50">
                <a:solidFill>
                  <a:srgbClr val="AF1932"/>
                </a:solidFill>
                <a:latin typeface="Yu Gothic UI" panose="020B0500000000000000" pitchFamily="50" charset="-128"/>
                <a:ea typeface="Yu Gothic UI" panose="020B0500000000000000" pitchFamily="50" charset="-128"/>
              </a:rPr>
              <a:t>便利・安心・安全に暮らせる、</a:t>
            </a:r>
            <a:br>
              <a:rPr kumimoji="1" lang="en-US" altLang="ja-JP" sz="1600" b="1" spc="50">
                <a:solidFill>
                  <a:srgbClr val="AF1932"/>
                </a:solidFill>
                <a:latin typeface="Yu Gothic UI" panose="020B0500000000000000" pitchFamily="50" charset="-128"/>
                <a:ea typeface="Yu Gothic UI" panose="020B0500000000000000" pitchFamily="50" charset="-128"/>
              </a:rPr>
            </a:br>
            <a:r>
              <a:rPr kumimoji="1" lang="ja-JP" altLang="en-US" sz="1600" b="1" spc="50">
                <a:solidFill>
                  <a:srgbClr val="AF1932"/>
                </a:solidFill>
                <a:latin typeface="Yu Gothic UI" panose="020B0500000000000000" pitchFamily="50" charset="-128"/>
                <a:ea typeface="Yu Gothic UI" panose="020B0500000000000000" pitchFamily="50" charset="-128"/>
              </a:rPr>
              <a:t>魅力・活力のあるまちの実現</a:t>
            </a:r>
            <a:endParaRPr kumimoji="1" lang="en-GB" altLang="ja-JP" sz="1600" b="1" spc="50">
              <a:solidFill>
                <a:srgbClr val="AF1932"/>
              </a:solidFill>
              <a:latin typeface="Yu Gothic UI" panose="020B0500000000000000" pitchFamily="50" charset="-128"/>
              <a:ea typeface="Yu Gothic UI" panose="020B0500000000000000" pitchFamily="50" charset="-128"/>
            </a:endParaRPr>
          </a:p>
        </p:txBody>
      </p:sp>
      <p:cxnSp>
        <p:nvCxnSpPr>
          <p:cNvPr id="16" name="直線コネクタ 15">
            <a:extLst>
              <a:ext uri="{FF2B5EF4-FFF2-40B4-BE49-F238E27FC236}">
                <a16:creationId xmlns:a16="http://schemas.microsoft.com/office/drawing/2014/main" id="{CE1BDF00-6D59-D01F-8637-E080684A6523}"/>
              </a:ext>
            </a:extLst>
          </p:cNvPr>
          <p:cNvCxnSpPr>
            <a:cxnSpLocks/>
          </p:cNvCxnSpPr>
          <p:nvPr/>
        </p:nvCxnSpPr>
        <p:spPr>
          <a:xfrm flipH="1">
            <a:off x="5256554" y="1090441"/>
            <a:ext cx="3634901" cy="0"/>
          </a:xfrm>
          <a:prstGeom prst="line">
            <a:avLst/>
          </a:prstGeom>
          <a:ln w="12700">
            <a:solidFill>
              <a:srgbClr val="AF1932"/>
            </a:solidFill>
            <a:headEnd type="ova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8AC06CA5-79EB-1D1A-6576-ED1E5A74DA3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256193" y="3685747"/>
            <a:ext cx="2596507" cy="240783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xfrm>
            <a:off x="452437" y="739881"/>
            <a:ext cx="4205287" cy="1252808"/>
          </a:xfrm>
        </p:spPr>
        <p:txBody>
          <a:bodyPr/>
          <a:lstStyle/>
          <a:p>
            <a:r>
              <a:rPr lang="ja-JP" altLang="en-US" spc="300">
                <a:ln w="9525">
                  <a:solidFill>
                    <a:schemeClr val="bg1"/>
                  </a:solidFill>
                </a:ln>
                <a:solidFill>
                  <a:schemeClr val="bg1"/>
                </a:solidFill>
                <a:latin typeface="+mj-lt"/>
              </a:rPr>
              <a:t>都市・まち</a:t>
            </a:r>
            <a:r>
              <a:rPr lang="en-US" altLang="ja-JP" spc="300">
                <a:ln w="9525">
                  <a:solidFill>
                    <a:schemeClr val="bg1"/>
                  </a:solidFill>
                </a:ln>
                <a:solidFill>
                  <a:schemeClr val="bg1"/>
                </a:solidFill>
                <a:latin typeface="+mj-lt"/>
              </a:rPr>
              <a:t>DX</a:t>
            </a:r>
            <a:endParaRPr lang="ja-JP" altLang="en-US" spc="300">
              <a:ln w="9525">
                <a:solidFill>
                  <a:schemeClr val="bg1"/>
                </a:solidFill>
              </a:ln>
              <a:solidFill>
                <a:schemeClr val="bg1"/>
              </a:solidFill>
              <a:latin typeface="+mj-lt"/>
            </a:endParaRPr>
          </a:p>
        </p:txBody>
      </p:sp>
      <p:sp>
        <p:nvSpPr>
          <p:cNvPr id="3" name="スライド番号プレースホルダー 2">
            <a:extLst>
              <a:ext uri="{FF2B5EF4-FFF2-40B4-BE49-F238E27FC236}">
                <a16:creationId xmlns:a16="http://schemas.microsoft.com/office/drawing/2014/main" id="{4BA71347-6FA6-ABF4-571A-53A4BF528A1D}"/>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60</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360362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表 16">
            <a:extLst>
              <a:ext uri="{FF2B5EF4-FFF2-40B4-BE49-F238E27FC236}">
                <a16:creationId xmlns:a16="http://schemas.microsoft.com/office/drawing/2014/main" id="{D1608203-83DE-C928-7AE4-B80A07F7594A}"/>
              </a:ext>
            </a:extLst>
          </p:cNvPr>
          <p:cNvGraphicFramePr>
            <a:graphicFrameLocks noGrp="1"/>
          </p:cNvGraphicFramePr>
          <p:nvPr>
            <p:extLst>
              <p:ext uri="{D42A27DB-BD31-4B8C-83A1-F6EECF244321}">
                <p14:modId xmlns:p14="http://schemas.microsoft.com/office/powerpoint/2010/main" val="3658259733"/>
              </p:ext>
            </p:extLst>
          </p:nvPr>
        </p:nvGraphicFramePr>
        <p:xfrm>
          <a:off x="6187705" y="3690837"/>
          <a:ext cx="3216788" cy="834392"/>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285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133438">
                <a:tc>
                  <a:txBody>
                    <a:bodyPr/>
                    <a:lstStyle/>
                    <a:p>
                      <a:pPr algn="ctr"/>
                      <a:r>
                        <a:rPr kumimoji="1" lang="ja-JP" altLang="en-US" sz="900" b="0" strike="noStrike" baseline="0">
                          <a:solidFill>
                            <a:schemeClr val="tx1"/>
                          </a:solidFill>
                          <a:latin typeface="Yu Gothic UI" panose="020B0500000000000000" pitchFamily="50" charset="-128"/>
                          <a:ea typeface="Yu Gothic UI" panose="020B0500000000000000" pitchFamily="50" charset="-128"/>
                        </a:rPr>
                        <a:t>検討体制の構築（</a:t>
                      </a:r>
                      <a:r>
                        <a:rPr kumimoji="1" lang="en-US" altLang="ja-JP" sz="900" b="0" strike="noStrike" baseline="0">
                          <a:solidFill>
                            <a:schemeClr val="tx1"/>
                          </a:solidFill>
                          <a:latin typeface="Yu Gothic UI" panose="020B0500000000000000" pitchFamily="50" charset="-128"/>
                          <a:ea typeface="Yu Gothic UI" panose="020B0500000000000000" pitchFamily="50" charset="-128"/>
                        </a:rPr>
                        <a:t>PT</a:t>
                      </a:r>
                      <a:r>
                        <a:rPr kumimoji="1" lang="ja-JP" altLang="en-US" sz="900" b="0" strike="noStrike" baseline="0">
                          <a:solidFill>
                            <a:schemeClr val="tx1"/>
                          </a:solidFill>
                          <a:latin typeface="Yu Gothic UI" panose="020B0500000000000000" pitchFamily="50" charset="-128"/>
                          <a:ea typeface="Yu Gothic UI" panose="020B0500000000000000" pitchFamily="50" charset="-128"/>
                        </a:rPr>
                        <a:t>の設置）</a:t>
                      </a:r>
                      <a:endParaRPr kumimoji="1" lang="en-US" altLang="ja-JP" sz="900" b="0" strike="noStrike" baseline="0">
                        <a:solidFill>
                          <a:schemeClr val="tx1"/>
                        </a:solidFill>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UI" panose="020B0500000000000000" pitchFamily="50" charset="-128"/>
                          <a:ea typeface="Yu Gothic UI" panose="020B0500000000000000" pitchFamily="50" charset="-128"/>
                        </a:rPr>
                        <a:t>推進計画の策定</a:t>
                      </a:r>
                      <a:endParaRPr kumimoji="1" lang="en-US" altLang="ja-JP" sz="900" b="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Yu Gothic UI" panose="020B0500000000000000" pitchFamily="50" charset="-128"/>
                          <a:ea typeface="Yu Gothic UI" panose="020B0500000000000000" pitchFamily="50" charset="-128"/>
                        </a:rPr>
                        <a:t>テーマ別</a:t>
                      </a:r>
                      <a:r>
                        <a:rPr kumimoji="1" lang="en-US" altLang="ja-JP" sz="900" b="0">
                          <a:solidFill>
                            <a:schemeClr val="tx1"/>
                          </a:solidFill>
                          <a:latin typeface="Yu Gothic UI" panose="020B0500000000000000" pitchFamily="50" charset="-128"/>
                          <a:ea typeface="Yu Gothic UI" panose="020B0500000000000000" pitchFamily="50" charset="-128"/>
                        </a:rPr>
                        <a:t>WG</a:t>
                      </a:r>
                      <a:r>
                        <a:rPr kumimoji="1" lang="ja-JP" altLang="en-US" sz="900" b="0">
                          <a:solidFill>
                            <a:schemeClr val="tx1"/>
                          </a:solidFill>
                          <a:latin typeface="Yu Gothic UI" panose="020B0500000000000000" pitchFamily="50" charset="-128"/>
                          <a:ea typeface="Yu Gothic UI" panose="020B0500000000000000" pitchFamily="50" charset="-128"/>
                        </a:rPr>
                        <a:t>及び事業</a:t>
                      </a:r>
                      <a:br>
                        <a:rPr kumimoji="1" lang="en-US" altLang="ja-JP" sz="900" b="0">
                          <a:solidFill>
                            <a:schemeClr val="tx1"/>
                          </a:solidFill>
                          <a:latin typeface="Yu Gothic UI" panose="020B0500000000000000" pitchFamily="50" charset="-128"/>
                          <a:ea typeface="Yu Gothic UI" panose="020B0500000000000000" pitchFamily="50" charset="-128"/>
                        </a:rPr>
                      </a:br>
                      <a:r>
                        <a:rPr kumimoji="1" lang="ja-JP" altLang="en-US" sz="900" b="0">
                          <a:solidFill>
                            <a:schemeClr val="tx1"/>
                          </a:solidFill>
                          <a:latin typeface="Yu Gothic UI" panose="020B0500000000000000" pitchFamily="50" charset="-128"/>
                          <a:ea typeface="Yu Gothic UI" panose="020B0500000000000000" pitchFamily="50" charset="-128"/>
                        </a:rPr>
                        <a:t>実施</a:t>
                      </a:r>
                      <a:endParaRPr kumimoji="1" lang="en-US" altLang="ja-JP" sz="900" b="0">
                        <a:solidFill>
                          <a:schemeClr val="tx1"/>
                        </a:solidFill>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Yu Gothic UI" panose="020B0500000000000000" pitchFamily="50" charset="-128"/>
                          <a:ea typeface="Yu Gothic UI" panose="020B0500000000000000" pitchFamily="50" charset="-128"/>
                        </a:rPr>
                        <a:t>テーマ別</a:t>
                      </a:r>
                      <a:r>
                        <a:rPr kumimoji="1" lang="en-US" altLang="ja-JP" sz="900" b="0" dirty="0">
                          <a:solidFill>
                            <a:schemeClr val="tx1"/>
                          </a:solidFill>
                          <a:latin typeface="Yu Gothic UI" panose="020B0500000000000000" pitchFamily="50" charset="-128"/>
                          <a:ea typeface="Yu Gothic UI" panose="020B0500000000000000" pitchFamily="50" charset="-128"/>
                        </a:rPr>
                        <a:t>WG</a:t>
                      </a:r>
                      <a:r>
                        <a:rPr kumimoji="1" lang="ja-JP" altLang="en-US" sz="900" b="0" dirty="0">
                          <a:solidFill>
                            <a:schemeClr val="tx1"/>
                          </a:solidFill>
                          <a:latin typeface="Yu Gothic UI" panose="020B0500000000000000" pitchFamily="50" charset="-128"/>
                          <a:ea typeface="Yu Gothic UI" panose="020B0500000000000000" pitchFamily="50" charset="-128"/>
                        </a:rPr>
                        <a:t>及び事業</a:t>
                      </a:r>
                      <a:br>
                        <a:rPr kumimoji="1" lang="en-US" altLang="ja-JP" sz="900" b="0" dirty="0">
                          <a:solidFill>
                            <a:schemeClr val="tx1"/>
                          </a:solidFill>
                          <a:latin typeface="Yu Gothic UI" panose="020B0500000000000000" pitchFamily="50" charset="-128"/>
                          <a:ea typeface="Yu Gothic UI" panose="020B0500000000000000" pitchFamily="50" charset="-128"/>
                        </a:rPr>
                      </a:br>
                      <a:r>
                        <a:rPr kumimoji="1" lang="ja-JP" altLang="en-US" sz="900" b="0" dirty="0">
                          <a:solidFill>
                            <a:schemeClr val="tx1"/>
                          </a:solidFill>
                          <a:latin typeface="Yu Gothic UI" panose="020B0500000000000000" pitchFamily="50" charset="-128"/>
                          <a:ea typeface="Yu Gothic UI" panose="020B0500000000000000" pitchFamily="50" charset="-128"/>
                        </a:rPr>
                        <a:t>実施</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都市のデジタルツインを見据えた</a:t>
            </a:r>
            <a:endParaRPr lang="en-US" altLang="ja-JP" sz="2000" b="1">
              <a:solidFill>
                <a:srgbClr val="AF1932"/>
              </a:solidFill>
              <a:ea typeface="Yu Gothic UI" panose="020B0500000000000000" pitchFamily="50" charset="-128"/>
            </a:endParaRPr>
          </a:p>
          <a:p>
            <a:pPr lvl="0" fontAlgn="base">
              <a:spcBef>
                <a:spcPct val="0"/>
              </a:spcBef>
              <a:spcAft>
                <a:spcPct val="0"/>
              </a:spcAft>
              <a:defRPr/>
            </a:pPr>
            <a:r>
              <a:rPr lang="ja-JP" altLang="en-US" sz="2000" b="1">
                <a:solidFill>
                  <a:srgbClr val="AF1932"/>
                </a:solidFill>
                <a:ea typeface="Yu Gothic UI" panose="020B0500000000000000" pitchFamily="50" charset="-128"/>
              </a:rPr>
              <a:t>建設生産プロセスにおける</a:t>
            </a:r>
            <a:r>
              <a:rPr lang="en-US" altLang="ja-JP" sz="2000" b="1">
                <a:solidFill>
                  <a:srgbClr val="AF1932"/>
                </a:solidFill>
                <a:latin typeface="+mn-ea"/>
              </a:rPr>
              <a:t>DX</a:t>
            </a:r>
            <a:r>
              <a:rPr lang="ja-JP" altLang="en-US" sz="2000" b="1">
                <a:solidFill>
                  <a:srgbClr val="AF1932"/>
                </a:solidFill>
                <a:ea typeface="Yu Gothic UI" panose="020B0500000000000000" pitchFamily="50" charset="-128"/>
              </a:rPr>
              <a:t>を推進</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61</a:t>
            </a:fld>
            <a:endParaRPr kumimoji="1" lang="en-GB"/>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便利・安心・安全に暮らせる、魅力・活力のあるまちの</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実現に向けて、建設生産プロセスにおける</a:t>
            </a:r>
            <a:r>
              <a:rPr lang="en-US" altLang="ja-JP" sz="1100" b="1">
                <a:solidFill>
                  <a:srgbClr val="000000"/>
                </a:solidFill>
                <a:latin typeface="+mn-ea"/>
              </a:rPr>
              <a:t>DX</a:t>
            </a:r>
            <a:r>
              <a:rPr lang="ja-JP" altLang="en-US" sz="1100" b="1">
                <a:solidFill>
                  <a:srgbClr val="000000"/>
                </a:solidFill>
                <a:ea typeface="Yu Gothic UI" panose="020B0500000000000000" pitchFamily="50" charset="-128"/>
              </a:rPr>
              <a:t>を推進すること。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98909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893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推進計画に基づくテーマに沿った検討体制により、建設生産プロセスにおける具体的な取組が推進されていること。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49" y="2563211"/>
            <a:ext cx="3552121" cy="1011985"/>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buFont typeface="Arial" panose="020B0604020202020204" pitchFamily="34" charset="0"/>
              <a:buChar char="•"/>
              <a:tabLst>
                <a:tab pos="361950" algn="l"/>
              </a:tabLst>
              <a:defRPr/>
            </a:pPr>
            <a:r>
              <a:rPr lang="ja-JP" altLang="en-US" sz="1100" b="1">
                <a:ea typeface="Yu Gothic UI" panose="020B0500000000000000" pitchFamily="50" charset="-128"/>
              </a:rPr>
              <a:t>めざす姿やそれに向けて段階的に検討すべきテーマ及び</a:t>
            </a:r>
            <a:br>
              <a:rPr lang="en-US" altLang="ja-JP" sz="1100" b="1">
                <a:ea typeface="Yu Gothic UI" panose="020B0500000000000000" pitchFamily="50" charset="-128"/>
              </a:rPr>
            </a:br>
            <a:r>
              <a:rPr lang="ja-JP" altLang="en-US" sz="1100" b="1">
                <a:ea typeface="Yu Gothic UI" panose="020B0500000000000000" pitchFamily="50" charset="-128"/>
              </a:rPr>
              <a:t>その検討体制等、関係局で取り組むべき内容を明確化した推進計画を策定</a:t>
            </a:r>
            <a:endParaRPr lang="en-US" altLang="ja-JP" sz="1100" b="1">
              <a:ea typeface="Yu Gothic UI" panose="020B0500000000000000" pitchFamily="50" charset="-128"/>
            </a:endParaRPr>
          </a:p>
          <a:p>
            <a:pPr marL="171450" lvl="2" indent="-171450">
              <a:buFont typeface="Arial" panose="020B0604020202020204" pitchFamily="34" charset="0"/>
              <a:buChar char="•"/>
              <a:tabLst>
                <a:tab pos="361950" algn="l"/>
              </a:tabLst>
              <a:defRPr/>
            </a:pPr>
            <a:r>
              <a:rPr lang="ja-JP" altLang="en-US" sz="1100" b="1">
                <a:ea typeface="Yu Gothic UI" panose="020B0500000000000000" pitchFamily="50" charset="-128"/>
              </a:rPr>
              <a:t>推進計画に基づき、関係局等により、テーマ別での検討及び関連事業を実施</a:t>
            </a:r>
          </a:p>
        </p:txBody>
      </p:sp>
      <p:sp>
        <p:nvSpPr>
          <p:cNvPr id="54" name="正方形/長方形 53">
            <a:extLst>
              <a:ext uri="{FF2B5EF4-FFF2-40B4-BE49-F238E27FC236}">
                <a16:creationId xmlns:a16="http://schemas.microsoft.com/office/drawing/2014/main" id="{D728A2E6-C1A1-2372-5B38-CAE326A756D6}"/>
              </a:ext>
            </a:extLst>
          </p:cNvPr>
          <p:cNvSpPr/>
          <p:nvPr/>
        </p:nvSpPr>
        <p:spPr>
          <a:xfrm>
            <a:off x="535700" y="5419913"/>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sp>
        <p:nvSpPr>
          <p:cNvPr id="4" name="フリーフォーム: 図形 3">
            <a:extLst>
              <a:ext uri="{FF2B5EF4-FFF2-40B4-BE49-F238E27FC236}">
                <a16:creationId xmlns:a16="http://schemas.microsoft.com/office/drawing/2014/main" id="{9D1F2E72-5D3D-A23F-5F34-9995CB3711CC}"/>
              </a:ext>
            </a:extLst>
          </p:cNvPr>
          <p:cNvSpPr/>
          <p:nvPr/>
        </p:nvSpPr>
        <p:spPr>
          <a:xfrm>
            <a:off x="203451" y="5398368"/>
            <a:ext cx="4425950" cy="713860"/>
          </a:xfrm>
          <a:custGeom>
            <a:avLst/>
            <a:gdLst>
              <a:gd name="connsiteX0" fmla="*/ 4298950 w 4425950"/>
              <a:gd name="connsiteY0" fmla="*/ 679450 h 713860"/>
              <a:gd name="connsiteX1" fmla="*/ 4337050 w 4425950"/>
              <a:gd name="connsiteY1" fmla="*/ 673100 h 713860"/>
              <a:gd name="connsiteX2" fmla="*/ 4400550 w 4425950"/>
              <a:gd name="connsiteY2" fmla="*/ 565150 h 713860"/>
              <a:gd name="connsiteX3" fmla="*/ 4425950 w 4425950"/>
              <a:gd name="connsiteY3" fmla="*/ 520700 h 713860"/>
              <a:gd name="connsiteX4" fmla="*/ 4394200 w 4425950"/>
              <a:gd name="connsiteY4" fmla="*/ 266700 h 713860"/>
              <a:gd name="connsiteX5" fmla="*/ 4273550 w 4425950"/>
              <a:gd name="connsiteY5" fmla="*/ 133350 h 713860"/>
              <a:gd name="connsiteX6" fmla="*/ 4235450 w 4425950"/>
              <a:gd name="connsiteY6" fmla="*/ 107950 h 713860"/>
              <a:gd name="connsiteX7" fmla="*/ 3924300 w 4425950"/>
              <a:gd name="connsiteY7" fmla="*/ 57150 h 713860"/>
              <a:gd name="connsiteX8" fmla="*/ 3651250 w 4425950"/>
              <a:gd name="connsiteY8" fmla="*/ 44450 h 713860"/>
              <a:gd name="connsiteX9" fmla="*/ 3105150 w 4425950"/>
              <a:gd name="connsiteY9" fmla="*/ 38100 h 713860"/>
              <a:gd name="connsiteX10" fmla="*/ 2298700 w 4425950"/>
              <a:gd name="connsiteY10" fmla="*/ 0 h 713860"/>
              <a:gd name="connsiteX11" fmla="*/ 1447800 w 4425950"/>
              <a:gd name="connsiteY11" fmla="*/ 25400 h 713860"/>
              <a:gd name="connsiteX12" fmla="*/ 1308100 w 4425950"/>
              <a:gd name="connsiteY12" fmla="*/ 44450 h 713860"/>
              <a:gd name="connsiteX13" fmla="*/ 1054100 w 4425950"/>
              <a:gd name="connsiteY13" fmla="*/ 69850 h 713860"/>
              <a:gd name="connsiteX14" fmla="*/ 882650 w 4425950"/>
              <a:gd name="connsiteY14" fmla="*/ 101600 h 713860"/>
              <a:gd name="connsiteX15" fmla="*/ 774700 w 4425950"/>
              <a:gd name="connsiteY15" fmla="*/ 107950 h 713860"/>
              <a:gd name="connsiteX16" fmla="*/ 679450 w 4425950"/>
              <a:gd name="connsiteY16" fmla="*/ 114300 h 713860"/>
              <a:gd name="connsiteX17" fmla="*/ 406400 w 4425950"/>
              <a:gd name="connsiteY17" fmla="*/ 139700 h 713860"/>
              <a:gd name="connsiteX18" fmla="*/ 323850 w 4425950"/>
              <a:gd name="connsiteY18" fmla="*/ 171450 h 713860"/>
              <a:gd name="connsiteX19" fmla="*/ 57150 w 4425950"/>
              <a:gd name="connsiteY19" fmla="*/ 311150 h 713860"/>
              <a:gd name="connsiteX20" fmla="*/ 44450 w 4425950"/>
              <a:gd name="connsiteY20" fmla="*/ 336550 h 713860"/>
              <a:gd name="connsiteX21" fmla="*/ 6350 w 4425950"/>
              <a:gd name="connsiteY21" fmla="*/ 368300 h 713860"/>
              <a:gd name="connsiteX22" fmla="*/ 0 w 4425950"/>
              <a:gd name="connsiteY22" fmla="*/ 431800 h 713860"/>
              <a:gd name="connsiteX23" fmla="*/ 12700 w 4425950"/>
              <a:gd name="connsiteY23" fmla="*/ 615950 h 713860"/>
              <a:gd name="connsiteX24" fmla="*/ 50800 w 4425950"/>
              <a:gd name="connsiteY24" fmla="*/ 647700 h 713860"/>
              <a:gd name="connsiteX25" fmla="*/ 133350 w 4425950"/>
              <a:gd name="connsiteY25" fmla="*/ 692150 h 713860"/>
              <a:gd name="connsiteX26" fmla="*/ 158750 w 4425950"/>
              <a:gd name="connsiteY26" fmla="*/ 704850 h 713860"/>
              <a:gd name="connsiteX27" fmla="*/ 190500 w 4425950"/>
              <a:gd name="connsiteY27" fmla="*/ 711200 h 713860"/>
              <a:gd name="connsiteX28" fmla="*/ 165100 w 4425950"/>
              <a:gd name="connsiteY28" fmla="*/ 711200 h 71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25950" h="713860">
                <a:moveTo>
                  <a:pt x="4298950" y="679450"/>
                </a:moveTo>
                <a:cubicBezTo>
                  <a:pt x="4311650" y="677333"/>
                  <a:pt x="4326337" y="680242"/>
                  <a:pt x="4337050" y="673100"/>
                </a:cubicBezTo>
                <a:cubicBezTo>
                  <a:pt x="4384902" y="641199"/>
                  <a:pt x="4373842" y="611889"/>
                  <a:pt x="4400550" y="565150"/>
                </a:cubicBezTo>
                <a:lnTo>
                  <a:pt x="4425950" y="520700"/>
                </a:lnTo>
                <a:cubicBezTo>
                  <a:pt x="4415367" y="436033"/>
                  <a:pt x="4425440" y="346101"/>
                  <a:pt x="4394200" y="266700"/>
                </a:cubicBezTo>
                <a:cubicBezTo>
                  <a:pt x="4372253" y="210919"/>
                  <a:pt x="4315936" y="175736"/>
                  <a:pt x="4273550" y="133350"/>
                </a:cubicBezTo>
                <a:cubicBezTo>
                  <a:pt x="4262757" y="122557"/>
                  <a:pt x="4249261" y="114449"/>
                  <a:pt x="4235450" y="107950"/>
                </a:cubicBezTo>
                <a:cubicBezTo>
                  <a:pt x="4137663" y="61933"/>
                  <a:pt x="4033310" y="62220"/>
                  <a:pt x="3924300" y="57150"/>
                </a:cubicBezTo>
                <a:cubicBezTo>
                  <a:pt x="3833283" y="52917"/>
                  <a:pt x="3742340" y="46568"/>
                  <a:pt x="3651250" y="44450"/>
                </a:cubicBezTo>
                <a:cubicBezTo>
                  <a:pt x="3469254" y="40218"/>
                  <a:pt x="3287183" y="40217"/>
                  <a:pt x="3105150" y="38100"/>
                </a:cubicBezTo>
                <a:cubicBezTo>
                  <a:pt x="2552855" y="5127"/>
                  <a:pt x="2821690" y="17433"/>
                  <a:pt x="2298700" y="0"/>
                </a:cubicBezTo>
                <a:lnTo>
                  <a:pt x="1447800" y="25400"/>
                </a:lnTo>
                <a:cubicBezTo>
                  <a:pt x="1400850" y="27507"/>
                  <a:pt x="1354801" y="39177"/>
                  <a:pt x="1308100" y="44450"/>
                </a:cubicBezTo>
                <a:cubicBezTo>
                  <a:pt x="1223548" y="53996"/>
                  <a:pt x="1137766" y="54356"/>
                  <a:pt x="1054100" y="69850"/>
                </a:cubicBezTo>
                <a:cubicBezTo>
                  <a:pt x="996950" y="80433"/>
                  <a:pt x="940239" y="93747"/>
                  <a:pt x="882650" y="101600"/>
                </a:cubicBezTo>
                <a:cubicBezTo>
                  <a:pt x="846935" y="106470"/>
                  <a:pt x="810675" y="105702"/>
                  <a:pt x="774700" y="107950"/>
                </a:cubicBezTo>
                <a:lnTo>
                  <a:pt x="679450" y="114300"/>
                </a:lnTo>
                <a:cubicBezTo>
                  <a:pt x="509759" y="127027"/>
                  <a:pt x="553767" y="123326"/>
                  <a:pt x="406400" y="139700"/>
                </a:cubicBezTo>
                <a:cubicBezTo>
                  <a:pt x="378883" y="150283"/>
                  <a:pt x="350566" y="158983"/>
                  <a:pt x="323850" y="171450"/>
                </a:cubicBezTo>
                <a:cubicBezTo>
                  <a:pt x="154891" y="250297"/>
                  <a:pt x="167228" y="245103"/>
                  <a:pt x="57150" y="311150"/>
                </a:cubicBezTo>
                <a:cubicBezTo>
                  <a:pt x="52917" y="319617"/>
                  <a:pt x="50739" y="329475"/>
                  <a:pt x="44450" y="336550"/>
                </a:cubicBezTo>
                <a:cubicBezTo>
                  <a:pt x="33467" y="348906"/>
                  <a:pt x="13341" y="353319"/>
                  <a:pt x="6350" y="368300"/>
                </a:cubicBezTo>
                <a:cubicBezTo>
                  <a:pt x="-2646" y="387577"/>
                  <a:pt x="2117" y="410633"/>
                  <a:pt x="0" y="431800"/>
                </a:cubicBezTo>
                <a:cubicBezTo>
                  <a:pt x="4233" y="493183"/>
                  <a:pt x="-1393" y="556056"/>
                  <a:pt x="12700" y="615950"/>
                </a:cubicBezTo>
                <a:cubicBezTo>
                  <a:pt x="16486" y="632042"/>
                  <a:pt x="37697" y="637620"/>
                  <a:pt x="50800" y="647700"/>
                </a:cubicBezTo>
                <a:cubicBezTo>
                  <a:pt x="111507" y="694397"/>
                  <a:pt x="74033" y="668423"/>
                  <a:pt x="133350" y="692150"/>
                </a:cubicBezTo>
                <a:cubicBezTo>
                  <a:pt x="142139" y="695666"/>
                  <a:pt x="149770" y="701857"/>
                  <a:pt x="158750" y="704850"/>
                </a:cubicBezTo>
                <a:cubicBezTo>
                  <a:pt x="168989" y="708263"/>
                  <a:pt x="182868" y="703568"/>
                  <a:pt x="190500" y="711200"/>
                </a:cubicBezTo>
                <a:cubicBezTo>
                  <a:pt x="196487" y="717187"/>
                  <a:pt x="173567" y="711200"/>
                  <a:pt x="165100" y="71120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FF7152DE-A5F3-E787-271C-AD0A65CAB742}"/>
              </a:ext>
            </a:extLst>
          </p:cNvPr>
          <p:cNvSpPr/>
          <p:nvPr/>
        </p:nvSpPr>
        <p:spPr>
          <a:xfrm>
            <a:off x="445010" y="1270800"/>
            <a:ext cx="4212000" cy="3138891"/>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技術系職場の共通かつ恒久的な業務である建設生産プロセス（計画→設計→施工→供用・維持管理→更新→計画）では、個別分野において、ドローンやデータ活用等、</a:t>
            </a:r>
            <a:r>
              <a:rPr lang="en-US" altLang="ja-JP" sz="1100">
                <a:latin typeface="Yu Gothic UI" panose="020B0500000000000000" pitchFamily="50" charset="-128"/>
                <a:ea typeface="Yu Gothic UI" panose="020B0500000000000000" pitchFamily="50" charset="-128"/>
              </a:rPr>
              <a:t>DX</a:t>
            </a:r>
            <a:r>
              <a:rPr lang="ja-JP" altLang="en-US" sz="1100">
                <a:latin typeface="Yu Gothic UI" panose="020B0500000000000000" pitchFamily="50" charset="-128"/>
                <a:ea typeface="Yu Gothic UI" panose="020B0500000000000000" pitchFamily="50" charset="-128"/>
              </a:rPr>
              <a:t>やデジタル化の取組が進められている。</a:t>
            </a:r>
            <a:endParaRPr lang="en-US" altLang="ja-JP" sz="1100">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しかし、技術系の労働力不足が見込まれるなか、魅力・活力のあるまちの実現に向けては、各部局が連携して、</a:t>
            </a:r>
            <a:r>
              <a:rPr lang="en-US" altLang="ja-JP" sz="1100">
                <a:latin typeface="Yu Gothic UI" panose="020B0500000000000000" pitchFamily="50" charset="-128"/>
                <a:ea typeface="Yu Gothic UI" panose="020B0500000000000000" pitchFamily="50" charset="-128"/>
              </a:rPr>
              <a:t>DX</a:t>
            </a:r>
            <a:r>
              <a:rPr lang="ja-JP" altLang="en-US" sz="1100">
                <a:latin typeface="Yu Gothic UI" panose="020B0500000000000000" pitchFamily="50" charset="-128"/>
                <a:ea typeface="Yu Gothic UI" panose="020B0500000000000000" pitchFamily="50" charset="-128"/>
              </a:rPr>
              <a:t>やデジタル技術活用により建設生産プロセスの全体最適化を進め、生産性の向上を図っていくことが重要である。</a:t>
            </a:r>
          </a:p>
          <a:p>
            <a:pPr marL="171450" lvl="2" indent="-171450">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そのため、部局横断的</a:t>
            </a:r>
            <a:r>
              <a:rPr lang="ja-JP" altLang="en-US" sz="1100" b="0" i="0">
                <a:effectLst/>
                <a:latin typeface="Source Sans Pro" panose="020B0503030403020204" pitchFamily="34" charset="0"/>
              </a:rPr>
              <a:t>な検討体制を構築し</a:t>
            </a:r>
            <a:r>
              <a:rPr lang="ja-JP" altLang="en-US" sz="1100">
                <a:latin typeface="Yu Gothic UI" panose="020B0500000000000000" pitchFamily="50" charset="-128"/>
                <a:ea typeface="Yu Gothic UI" panose="020B0500000000000000" pitchFamily="50" charset="-128"/>
              </a:rPr>
              <a:t>、めざす姿や検討すべきテーマ等を明確化した推進計画を策定し、それに基づき具体的な取組を進めていく。</a:t>
            </a:r>
            <a:endParaRPr lang="en-US" altLang="ja-JP" sz="1100">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また、具体的な取組の手段として想定される</a:t>
            </a:r>
            <a:r>
              <a:rPr lang="en-US" altLang="ja-JP" sz="1100">
                <a:latin typeface="Yu Gothic UI" panose="020B0500000000000000" pitchFamily="50" charset="-128"/>
                <a:ea typeface="Yu Gothic UI" panose="020B0500000000000000" pitchFamily="50" charset="-128"/>
              </a:rPr>
              <a:t>3</a:t>
            </a:r>
            <a:r>
              <a:rPr lang="ja-JP" altLang="en-US" sz="1100">
                <a:latin typeface="Yu Gothic UI" panose="020B0500000000000000" pitchFamily="50" charset="-128"/>
                <a:ea typeface="Yu Gothic UI" panose="020B0500000000000000" pitchFamily="50" charset="-128"/>
              </a:rPr>
              <a:t>次元測量、</a:t>
            </a:r>
            <a:r>
              <a:rPr lang="en-US" altLang="ja-JP" sz="1100">
                <a:latin typeface="Yu Gothic UI" panose="020B0500000000000000" pitchFamily="50" charset="-128"/>
                <a:ea typeface="Yu Gothic UI" panose="020B0500000000000000" pitchFamily="50" charset="-128"/>
              </a:rPr>
              <a:t>BIM/CIM</a:t>
            </a:r>
            <a:r>
              <a:rPr lang="ja-JP" altLang="en-US" sz="1100">
                <a:latin typeface="Yu Gothic UI" panose="020B0500000000000000" pitchFamily="50" charset="-128"/>
                <a:ea typeface="Yu Gothic UI" panose="020B0500000000000000" pitchFamily="50" charset="-128"/>
              </a:rPr>
              <a:t>活用、センサー等による管理状況のデジタル化などにより、まちの可視化を進めるなど、将来の都市のデジタルツインの構築を見据えた検討にも取り組み、都市・まち</a:t>
            </a:r>
            <a:r>
              <a:rPr lang="en-US" altLang="ja-JP" sz="1100">
                <a:latin typeface="Yu Gothic UI" panose="020B0500000000000000" pitchFamily="50" charset="-128"/>
                <a:ea typeface="Yu Gothic UI" panose="020B0500000000000000" pitchFamily="50" charset="-128"/>
              </a:rPr>
              <a:t>DX</a:t>
            </a:r>
            <a:r>
              <a:rPr lang="ja-JP" altLang="en-US" sz="1100">
                <a:latin typeface="Yu Gothic UI" panose="020B0500000000000000" pitchFamily="50" charset="-128"/>
                <a:ea typeface="Yu Gothic UI" panose="020B0500000000000000" pitchFamily="50" charset="-128"/>
              </a:rPr>
              <a:t>をはじめとする大阪市の</a:t>
            </a:r>
            <a:r>
              <a:rPr lang="en-US" altLang="ja-JP" sz="1100">
                <a:latin typeface="Yu Gothic UI" panose="020B0500000000000000" pitchFamily="50" charset="-128"/>
                <a:ea typeface="Yu Gothic UI" panose="020B0500000000000000" pitchFamily="50" charset="-128"/>
              </a:rPr>
              <a:t>DX</a:t>
            </a:r>
            <a:r>
              <a:rPr lang="ja-JP" altLang="en-US" sz="1100">
                <a:latin typeface="Yu Gothic UI" panose="020B0500000000000000" pitchFamily="50" charset="-128"/>
                <a:ea typeface="Yu Gothic UI" panose="020B0500000000000000" pitchFamily="50" charset="-128"/>
              </a:rPr>
              <a:t>を推進する。</a:t>
            </a:r>
            <a:endParaRPr lang="en-US" altLang="ja-JP" sz="1100">
              <a:latin typeface="Yu Gothic UI" panose="020B0500000000000000" pitchFamily="50" charset="-128"/>
              <a:ea typeface="Yu Gothic UI" panose="020B0500000000000000" pitchFamily="50" charset="-128"/>
            </a:endParaRPr>
          </a:p>
        </p:txBody>
      </p:sp>
      <p:sp>
        <p:nvSpPr>
          <p:cNvPr id="33" name="正方形/長方形 15">
            <a:extLst>
              <a:ext uri="{FF2B5EF4-FFF2-40B4-BE49-F238E27FC236}">
                <a16:creationId xmlns:a16="http://schemas.microsoft.com/office/drawing/2014/main" id="{F2316B36-EB11-1E4A-E4FD-4B3244B0F9FC}"/>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都市・まち</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5" name="表 4">
            <a:extLst>
              <a:ext uri="{FF2B5EF4-FFF2-40B4-BE49-F238E27FC236}">
                <a16:creationId xmlns:a16="http://schemas.microsoft.com/office/drawing/2014/main" id="{CD9837DB-ED0D-7151-5914-CE43A49AB821}"/>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grpSp>
        <p:nvGrpSpPr>
          <p:cNvPr id="2" name="グループ化 1">
            <a:extLst>
              <a:ext uri="{FF2B5EF4-FFF2-40B4-BE49-F238E27FC236}">
                <a16:creationId xmlns:a16="http://schemas.microsoft.com/office/drawing/2014/main" id="{A792BCD2-F705-38F7-9228-45A4728B428B}"/>
              </a:ext>
            </a:extLst>
          </p:cNvPr>
          <p:cNvGrpSpPr/>
          <p:nvPr/>
        </p:nvGrpSpPr>
        <p:grpSpPr>
          <a:xfrm>
            <a:off x="4881838" y="4661666"/>
            <a:ext cx="1157494" cy="243520"/>
            <a:chOff x="528309" y="7695403"/>
            <a:chExt cx="1157494" cy="243520"/>
          </a:xfrm>
        </p:grpSpPr>
        <p:sp>
          <p:nvSpPr>
            <p:cNvPr id="6" name="正方形/長方形 5">
              <a:extLst>
                <a:ext uri="{FF2B5EF4-FFF2-40B4-BE49-F238E27FC236}">
                  <a16:creationId xmlns:a16="http://schemas.microsoft.com/office/drawing/2014/main" id="{0DAA272B-8850-77A2-6880-D93B07486B65}"/>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72ECE69D-BAF8-1A6B-423B-46FC3F562D8D}"/>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8" name="正方形/長方形 7">
            <a:extLst>
              <a:ext uri="{FF2B5EF4-FFF2-40B4-BE49-F238E27FC236}">
                <a16:creationId xmlns:a16="http://schemas.microsoft.com/office/drawing/2014/main" id="{68D45630-3C1C-E7CC-F13F-83DA4CA5750F}"/>
              </a:ext>
            </a:extLst>
          </p:cNvPr>
          <p:cNvSpPr/>
          <p:nvPr/>
        </p:nvSpPr>
        <p:spPr>
          <a:xfrm>
            <a:off x="7164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9" name="正方形/長方形 8">
            <a:extLst>
              <a:ext uri="{FF2B5EF4-FFF2-40B4-BE49-F238E27FC236}">
                <a16:creationId xmlns:a16="http://schemas.microsoft.com/office/drawing/2014/main" id="{C8A92A95-76BC-266D-8E58-772C1BFB818B}"/>
              </a:ext>
            </a:extLst>
          </p:cNvPr>
          <p:cNvSpPr/>
          <p:nvPr/>
        </p:nvSpPr>
        <p:spPr>
          <a:xfrm>
            <a:off x="6120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 name="正方形/長方形 9">
            <a:extLst>
              <a:ext uri="{FF2B5EF4-FFF2-40B4-BE49-F238E27FC236}">
                <a16:creationId xmlns:a16="http://schemas.microsoft.com/office/drawing/2014/main" id="{D349D557-6997-3728-9EF6-1E31E3400349}"/>
              </a:ext>
            </a:extLst>
          </p:cNvPr>
          <p:cNvSpPr/>
          <p:nvPr/>
        </p:nvSpPr>
        <p:spPr>
          <a:xfrm>
            <a:off x="8208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4" name="テキスト ボックス 13">
            <a:extLst>
              <a:ext uri="{FF2B5EF4-FFF2-40B4-BE49-F238E27FC236}">
                <a16:creationId xmlns:a16="http://schemas.microsoft.com/office/drawing/2014/main" id="{71606108-BA78-7537-AC5A-C5882798C042}"/>
              </a:ext>
            </a:extLst>
          </p:cNvPr>
          <p:cNvSpPr txBox="1"/>
          <p:nvPr/>
        </p:nvSpPr>
        <p:spPr>
          <a:xfrm>
            <a:off x="4860000" y="5204429"/>
            <a:ext cx="972000" cy="404245"/>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PT</a:t>
            </a:r>
            <a:endParaRPr kumimoji="1" lang="ja-JP" altLang="en-US" sz="1000" b="1">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8214C9A0-1626-6D39-9758-5D3C967346D9}"/>
              </a:ext>
            </a:extLst>
          </p:cNvPr>
          <p:cNvSpPr txBox="1"/>
          <p:nvPr/>
        </p:nvSpPr>
        <p:spPr>
          <a:xfrm>
            <a:off x="4860000" y="5653926"/>
            <a:ext cx="972000" cy="404245"/>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推進計画</a:t>
            </a:r>
          </a:p>
        </p:txBody>
      </p:sp>
      <p:sp>
        <p:nvSpPr>
          <p:cNvPr id="16" name="ホームベース 30">
            <a:extLst>
              <a:ext uri="{FF2B5EF4-FFF2-40B4-BE49-F238E27FC236}">
                <a16:creationId xmlns:a16="http://schemas.microsoft.com/office/drawing/2014/main" id="{5749E248-4198-F501-EF88-569CCA944AAA}"/>
              </a:ext>
            </a:extLst>
          </p:cNvPr>
          <p:cNvSpPr/>
          <p:nvPr/>
        </p:nvSpPr>
        <p:spPr>
          <a:xfrm>
            <a:off x="6119999" y="5658504"/>
            <a:ext cx="1008125" cy="39966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900" b="0" i="0">
                <a:solidFill>
                  <a:srgbClr val="000000"/>
                </a:solidFill>
                <a:effectLst/>
                <a:latin typeface="Yu Gothic UI" panose="020B0500000000000000" pitchFamily="50" charset="-128"/>
                <a:ea typeface="Yu Gothic UI" panose="020B0500000000000000" pitchFamily="50" charset="-128"/>
              </a:rPr>
              <a:t>計画の策定​</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17" name="テキスト ボックス 16">
            <a:extLst>
              <a:ext uri="{FF2B5EF4-FFF2-40B4-BE49-F238E27FC236}">
                <a16:creationId xmlns:a16="http://schemas.microsoft.com/office/drawing/2014/main" id="{87FD6A28-8A75-B1A4-F5B8-C6E012ACFBC0}"/>
              </a:ext>
            </a:extLst>
          </p:cNvPr>
          <p:cNvSpPr txBox="1"/>
          <p:nvPr/>
        </p:nvSpPr>
        <p:spPr>
          <a:xfrm>
            <a:off x="4860000" y="6105955"/>
            <a:ext cx="972000" cy="409145"/>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テーマ別検討</a:t>
            </a:r>
          </a:p>
        </p:txBody>
      </p:sp>
      <p:sp>
        <p:nvSpPr>
          <p:cNvPr id="19" name="ホームベース 30">
            <a:extLst>
              <a:ext uri="{FF2B5EF4-FFF2-40B4-BE49-F238E27FC236}">
                <a16:creationId xmlns:a16="http://schemas.microsoft.com/office/drawing/2014/main" id="{16039FE3-ED3D-564C-98A6-56C551B1D582}"/>
              </a:ext>
            </a:extLst>
          </p:cNvPr>
          <p:cNvSpPr/>
          <p:nvPr/>
        </p:nvSpPr>
        <p:spPr>
          <a:xfrm>
            <a:off x="6120000" y="6105954"/>
            <a:ext cx="1008125" cy="40914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テーマ</a:t>
            </a:r>
            <a:r>
              <a:rPr kumimoji="1" lang="en-US" altLang="ja-JP" sz="900">
                <a:solidFill>
                  <a:srgbClr val="000000"/>
                </a:solidFill>
                <a:latin typeface="Yu Gothic UI" panose="020B0500000000000000" pitchFamily="50" charset="-128"/>
                <a:ea typeface="Yu Gothic UI" panose="020B0500000000000000" pitchFamily="50" charset="-128"/>
              </a:rPr>
              <a:t>WG</a:t>
            </a: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（パイロット）</a:t>
            </a:r>
          </a:p>
        </p:txBody>
      </p:sp>
      <p:sp>
        <p:nvSpPr>
          <p:cNvPr id="21" name="ホームベース 30">
            <a:extLst>
              <a:ext uri="{FF2B5EF4-FFF2-40B4-BE49-F238E27FC236}">
                <a16:creationId xmlns:a16="http://schemas.microsoft.com/office/drawing/2014/main" id="{7A260B2A-30AE-83A9-59D3-C676CA595700}"/>
              </a:ext>
            </a:extLst>
          </p:cNvPr>
          <p:cNvSpPr/>
          <p:nvPr/>
        </p:nvSpPr>
        <p:spPr>
          <a:xfrm>
            <a:off x="7164000" y="6105954"/>
            <a:ext cx="2052125" cy="40914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テーマ</a:t>
            </a:r>
            <a:r>
              <a:rPr kumimoji="1" lang="en-US" altLang="ja-JP" sz="900">
                <a:solidFill>
                  <a:srgbClr val="000000"/>
                </a:solidFill>
                <a:latin typeface="Yu Gothic UI" panose="020B0500000000000000" pitchFamily="50" charset="-128"/>
                <a:ea typeface="Yu Gothic UI" panose="020B0500000000000000" pitchFamily="50" charset="-128"/>
              </a:rPr>
              <a:t>WG</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48" name="ホームベース 30">
            <a:extLst>
              <a:ext uri="{FF2B5EF4-FFF2-40B4-BE49-F238E27FC236}">
                <a16:creationId xmlns:a16="http://schemas.microsoft.com/office/drawing/2014/main" id="{7832DC41-587C-0ED4-8F8C-F6CF800573AA}"/>
              </a:ext>
            </a:extLst>
          </p:cNvPr>
          <p:cNvSpPr/>
          <p:nvPr/>
        </p:nvSpPr>
        <p:spPr>
          <a:xfrm>
            <a:off x="7160587" y="5649027"/>
            <a:ext cx="2052125" cy="40914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計画の実行</a:t>
            </a:r>
          </a:p>
        </p:txBody>
      </p:sp>
      <p:sp>
        <p:nvSpPr>
          <p:cNvPr id="49" name="ホームベース 30">
            <a:extLst>
              <a:ext uri="{FF2B5EF4-FFF2-40B4-BE49-F238E27FC236}">
                <a16:creationId xmlns:a16="http://schemas.microsoft.com/office/drawing/2014/main" id="{083D0CFF-158E-7E51-B955-B9D4202DFFF1}"/>
              </a:ext>
            </a:extLst>
          </p:cNvPr>
          <p:cNvSpPr/>
          <p:nvPr/>
        </p:nvSpPr>
        <p:spPr>
          <a:xfrm>
            <a:off x="6119999" y="5213854"/>
            <a:ext cx="3092713" cy="39966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推進計画やテーマ</a:t>
            </a:r>
            <a:r>
              <a:rPr kumimoji="1" lang="en-US" altLang="ja-JP" sz="900">
                <a:solidFill>
                  <a:srgbClr val="000000"/>
                </a:solidFill>
                <a:latin typeface="Yu Gothic UI" panose="020B0500000000000000" pitchFamily="50" charset="-128"/>
                <a:ea typeface="Yu Gothic UI" panose="020B0500000000000000" pitchFamily="50" charset="-128"/>
              </a:rPr>
              <a:t>WG</a:t>
            </a:r>
            <a:r>
              <a:rPr kumimoji="1" lang="ja-JP" altLang="en-US" sz="900">
                <a:solidFill>
                  <a:srgbClr val="000000"/>
                </a:solidFill>
                <a:latin typeface="Yu Gothic UI" panose="020B0500000000000000" pitchFamily="50" charset="-128"/>
                <a:ea typeface="Yu Gothic UI" panose="020B0500000000000000" pitchFamily="50" charset="-128"/>
              </a:rPr>
              <a:t>について検討、確認　</a:t>
            </a:r>
            <a:r>
              <a:rPr lang="ja-JP" altLang="en-US" sz="900" b="0" i="0">
                <a:solidFill>
                  <a:srgbClr val="000000"/>
                </a:solidFill>
                <a:effectLst/>
                <a:latin typeface="Yu Gothic UI" panose="020B0500000000000000" pitchFamily="50" charset="-128"/>
                <a:ea typeface="Yu Gothic UI" panose="020B0500000000000000" pitchFamily="50" charset="-128"/>
              </a:rPr>
              <a:t>​</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pic>
        <p:nvPicPr>
          <p:cNvPr id="12" name="図 11">
            <a:extLst>
              <a:ext uri="{FF2B5EF4-FFF2-40B4-BE49-F238E27FC236}">
                <a16:creationId xmlns:a16="http://schemas.microsoft.com/office/drawing/2014/main" id="{8E641661-7099-793F-1DC9-00E6EDB8F8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156" y="4548286"/>
            <a:ext cx="4425950" cy="1721710"/>
          </a:xfrm>
          <a:prstGeom prst="rect">
            <a:avLst/>
          </a:prstGeom>
        </p:spPr>
      </p:pic>
    </p:spTree>
    <p:extLst>
      <p:ext uri="{BB962C8B-B14F-4D97-AF65-F5344CB8AC3E}">
        <p14:creationId xmlns:p14="http://schemas.microsoft.com/office/powerpoint/2010/main" val="31481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324"/>
            <a:ext cx="4921858" cy="707886"/>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BIM/CIM</a:t>
            </a: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モデルを活用して設計・工事監理</a:t>
            </a:r>
            <a:br>
              <a:rPr kumimoji="1" lang="en-US" altLang="ja-JP"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b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業務を効率化</a:t>
            </a: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509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58971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marR="0" lvl="2" indent="0" algn="l" defTabSz="914400" rtl="0" eaLnBrk="1" fontAlgn="auto" latinLnBrk="0" hangingPunct="1">
              <a:lnSpc>
                <a:spcPct val="100000"/>
              </a:lnSpc>
              <a:spcBef>
                <a:spcPts val="0"/>
              </a:spcBef>
              <a:spcAft>
                <a:spcPts val="488"/>
              </a:spcAft>
              <a:buClrTx/>
              <a:buSzTx/>
              <a:buFontTx/>
              <a:buNone/>
              <a:tabLst>
                <a:tab pos="294084"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38897" y="3467778"/>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これまでの取組状況</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701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2" name="正方形/長方形 1">
            <a:extLst>
              <a:ext uri="{FF2B5EF4-FFF2-40B4-BE49-F238E27FC236}">
                <a16:creationId xmlns:a16="http://schemas.microsoft.com/office/drawing/2014/main" id="{CB1E90DE-C8CE-9920-7BB7-03D8431104CE}"/>
              </a:ext>
            </a:extLst>
          </p:cNvPr>
          <p:cNvSpPr/>
          <p:nvPr/>
        </p:nvSpPr>
        <p:spPr>
          <a:xfrm>
            <a:off x="445010" y="1270800"/>
            <a:ext cx="4212000" cy="2014634"/>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今年度から本格的に工事を実施していく夢洲･舞洲の高架橋について、先行的に</a:t>
            </a: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BIM/CIM</a:t>
            </a:r>
            <a:r>
              <a:rPr kumimoji="0" lang="en-US" altLang="ja-JP" sz="9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を活用することにより、高架橋の図面や施工ステップを</a:t>
            </a: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3</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次元でモデル化し、地元・関係機関との協議に活用することによる業務効率化を検証し、今後行う他の事業に対する活用方法についても検討を行う。</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3</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次元モデルを作成することにより、設計・施工を見える化し、職員の技術力向上、技術継承につなげるとともに、詳細な施工計画の作成効率化に関する検討を行う。</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3</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次元モデルを</a:t>
            </a: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AR</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化し、現地にデジタル表示させ、施工時や完成後のイメージをわかりやすくし、地元説明や関係者協議資料として活用を図る。</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0" marR="0" lvl="2" indent="0" algn="l" defTabSz="914400" rtl="0" eaLnBrk="1" fontAlgn="auto" latinLnBrk="0" hangingPunct="1">
              <a:lnSpc>
                <a:spcPts val="1400"/>
              </a:lnSpc>
              <a:spcBef>
                <a:spcPts val="0"/>
              </a:spcBef>
              <a:spcAft>
                <a:spcPts val="600"/>
              </a:spcAft>
              <a:buClrTx/>
              <a:buSzTx/>
              <a:buFontTx/>
              <a:buNone/>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高架橋</a:t>
            </a: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3</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橋の</a:t>
            </a: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3</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次元モデルが完成し、活用に向けて順調に推移</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0" marR="0" lvl="2" indent="0" algn="l" defTabSz="914400" rtl="0" eaLnBrk="1" fontAlgn="auto" latinLnBrk="0" hangingPunct="1">
              <a:lnSpc>
                <a:spcPts val="1400"/>
              </a:lnSpc>
              <a:spcBef>
                <a:spcPts val="0"/>
              </a:spcBef>
              <a:spcAft>
                <a:spcPts val="600"/>
              </a:spcAft>
              <a:buClrTx/>
              <a:buSzTx/>
              <a:buFontTx/>
              <a:buNone/>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0" marR="0" lvl="2" indent="0" algn="l" defTabSz="914400" rtl="0" eaLnBrk="1" fontAlgn="auto" latinLnBrk="0" hangingPunct="1">
              <a:lnSpc>
                <a:spcPts val="1400"/>
              </a:lnSpc>
              <a:spcBef>
                <a:spcPts val="0"/>
              </a:spcBef>
              <a:spcAft>
                <a:spcPts val="600"/>
              </a:spcAft>
              <a:buClrTx/>
              <a:buSzTx/>
              <a:buFontTx/>
              <a:buNone/>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4" name="グループ化 3">
            <a:extLst>
              <a:ext uri="{FF2B5EF4-FFF2-40B4-BE49-F238E27FC236}">
                <a16:creationId xmlns:a16="http://schemas.microsoft.com/office/drawing/2014/main" id="{36FFEC9C-BD36-72EE-D6FD-599C7A5D3163}"/>
              </a:ext>
            </a:extLst>
          </p:cNvPr>
          <p:cNvGrpSpPr/>
          <p:nvPr/>
        </p:nvGrpSpPr>
        <p:grpSpPr>
          <a:xfrm>
            <a:off x="745064" y="4211300"/>
            <a:ext cx="2967466" cy="2070906"/>
            <a:chOff x="1335526" y="4137979"/>
            <a:chExt cx="2531331" cy="1663110"/>
          </a:xfrm>
        </p:grpSpPr>
        <p:pic>
          <p:nvPicPr>
            <p:cNvPr id="5" name="図 4">
              <a:extLst>
                <a:ext uri="{FF2B5EF4-FFF2-40B4-BE49-F238E27FC236}">
                  <a16:creationId xmlns:a16="http://schemas.microsoft.com/office/drawing/2014/main" id="{3ACA7CFF-137A-8BB2-BCC8-6851EE14E9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35526" y="4137979"/>
              <a:ext cx="2531331" cy="1328337"/>
            </a:xfrm>
            <a:prstGeom prst="rect">
              <a:avLst/>
            </a:prstGeom>
          </p:spPr>
        </p:pic>
        <p:sp>
          <p:nvSpPr>
            <p:cNvPr id="6" name="テキスト ボックス 5">
              <a:extLst>
                <a:ext uri="{FF2B5EF4-FFF2-40B4-BE49-F238E27FC236}">
                  <a16:creationId xmlns:a16="http://schemas.microsoft.com/office/drawing/2014/main" id="{C26D5426-7896-8D8B-5059-EA90FF7FDF79}"/>
                </a:ext>
              </a:extLst>
            </p:cNvPr>
            <p:cNvSpPr txBox="1"/>
            <p:nvPr/>
          </p:nvSpPr>
          <p:spPr>
            <a:xfrm>
              <a:off x="1675456" y="5488696"/>
              <a:ext cx="1851469" cy="312393"/>
            </a:xfrm>
            <a:prstGeom prst="rect">
              <a:avLst/>
            </a:prstGeom>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015"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BIM/CIM</a:t>
              </a:r>
              <a:r>
                <a:rPr kumimoji="0" lang="ja-JP" altLang="en-US" sz="1015"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を活用した</a:t>
              </a:r>
              <a:r>
                <a:rPr kumimoji="0" lang="en-US" altLang="ja-JP" sz="1015"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AR</a:t>
              </a:r>
              <a:r>
                <a:rPr kumimoji="0" lang="ja-JP" altLang="en-US" sz="1015"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表示イメージ</a:t>
              </a:r>
              <a:endParaRPr kumimoji="0" lang="en-US" altLang="ja-JP" sz="1015"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015"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a:t>
              </a:r>
              <a:r>
                <a:rPr kumimoji="0" lang="ja-JP" altLang="en-US" sz="1015"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（仮称）舞洲東高架橋</a:t>
              </a:r>
              <a:r>
                <a:rPr kumimoji="0" lang="en-US" altLang="ja-JP" sz="1015"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a:t>
              </a:r>
            </a:p>
          </p:txBody>
        </p:sp>
      </p:grpSp>
      <p:sp>
        <p:nvSpPr>
          <p:cNvPr id="12" name="テキスト ボックス 11">
            <a:extLst>
              <a:ext uri="{FF2B5EF4-FFF2-40B4-BE49-F238E27FC236}">
                <a16:creationId xmlns:a16="http://schemas.microsoft.com/office/drawing/2014/main" id="{D501BDDB-B863-5C23-3395-1AF5B3BB62D7}"/>
              </a:ext>
            </a:extLst>
          </p:cNvPr>
          <p:cNvSpPr txBox="1"/>
          <p:nvPr/>
        </p:nvSpPr>
        <p:spPr>
          <a:xfrm>
            <a:off x="115446" y="6217548"/>
            <a:ext cx="5506421"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Avenir Next LT Pro"/>
                <a:ea typeface="Yu Gothic UI"/>
                <a:cs typeface="+mn-cs"/>
              </a:rPr>
              <a:t>※Building/ Construction Information Modeling, Management</a:t>
            </a:r>
            <a:r>
              <a:rPr kumimoji="0" lang="ja-JP" altLang="en-US" sz="900" b="0" i="0" u="none" strike="noStrike" kern="1200" cap="none" spc="0" normalizeH="0" baseline="0" noProof="0">
                <a:ln>
                  <a:noFill/>
                </a:ln>
                <a:solidFill>
                  <a:prstClr val="black"/>
                </a:solidFill>
                <a:effectLst/>
                <a:uLnTx/>
                <a:uFillTx/>
                <a:latin typeface="Avenir Next LT Pro"/>
                <a:ea typeface="Yu Gothic UI"/>
                <a:cs typeface="+mn-cs"/>
              </a:rPr>
              <a:t>。コンピュータ上に作成した</a:t>
            </a:r>
            <a:r>
              <a:rPr kumimoji="0" lang="en-US" altLang="ja-JP" sz="900" b="0" i="0" u="none" strike="noStrike" kern="1200" cap="none" spc="0" normalizeH="0" baseline="0" noProof="0">
                <a:ln>
                  <a:noFill/>
                </a:ln>
                <a:solidFill>
                  <a:prstClr val="black"/>
                </a:solidFill>
                <a:effectLst/>
                <a:uLnTx/>
                <a:uFillTx/>
                <a:latin typeface="Avenir Next LT Pro"/>
                <a:ea typeface="Yu Gothic UI"/>
                <a:cs typeface="+mn-cs"/>
              </a:rPr>
              <a:t>3</a:t>
            </a:r>
            <a:r>
              <a:rPr kumimoji="0" lang="ja-JP" altLang="en-US" sz="900" b="0" i="0" u="none" strike="noStrike" kern="1200" cap="none" spc="0" normalizeH="0" baseline="0" noProof="0">
                <a:ln>
                  <a:noFill/>
                </a:ln>
                <a:solidFill>
                  <a:prstClr val="black"/>
                </a:solidFill>
                <a:effectLst/>
                <a:uLnTx/>
                <a:uFillTx/>
                <a:latin typeface="Avenir Next LT Pro"/>
                <a:ea typeface="Yu Gothic UI"/>
                <a:cs typeface="+mn-cs"/>
              </a:rPr>
              <a:t>次元モデルに加え、構造物及び構造物を構成する部材等の名称、形状、寸法、数量（属性情報）を併せ持つ構造物に関連する情報</a:t>
            </a:r>
            <a:br>
              <a:rPr kumimoji="0" lang="en-US" altLang="ja-JP" sz="900" b="0" i="0" u="none" strike="noStrike" kern="1200" cap="none" spc="0" normalizeH="0" baseline="0" noProof="0">
                <a:ln>
                  <a:noFill/>
                </a:ln>
                <a:solidFill>
                  <a:prstClr val="black"/>
                </a:solidFill>
                <a:effectLst/>
                <a:uLnTx/>
                <a:uFillTx/>
                <a:latin typeface="Avenir Next LT Pro"/>
                <a:ea typeface="Yu Gothic UI"/>
                <a:cs typeface="+mn-cs"/>
              </a:rPr>
            </a:br>
            <a:r>
              <a:rPr kumimoji="0" lang="ja-JP" altLang="en-US" sz="900" b="0" i="0" u="none" strike="noStrike" kern="1200" cap="none" spc="0" normalizeH="0" baseline="0" noProof="0">
                <a:ln>
                  <a:noFill/>
                </a:ln>
                <a:solidFill>
                  <a:prstClr val="black"/>
                </a:solidFill>
                <a:effectLst/>
                <a:uLnTx/>
                <a:uFillTx/>
                <a:latin typeface="Avenir Next LT Pro"/>
                <a:ea typeface="Yu Gothic UI"/>
                <a:cs typeface="+mn-cs"/>
              </a:rPr>
              <a:t>モデルを構築すること。また、構築した</a:t>
            </a:r>
            <a:r>
              <a:rPr kumimoji="0" lang="en-US" altLang="ja-JP" sz="900" b="0" i="0" u="none" strike="noStrike" kern="1200" cap="none" spc="0" normalizeH="0" baseline="0" noProof="0">
                <a:ln>
                  <a:noFill/>
                </a:ln>
                <a:solidFill>
                  <a:prstClr val="black"/>
                </a:solidFill>
                <a:effectLst/>
                <a:uLnTx/>
                <a:uFillTx/>
                <a:latin typeface="Avenir Next LT Pro"/>
                <a:ea typeface="Yu Gothic UI"/>
                <a:cs typeface="+mn-cs"/>
              </a:rPr>
              <a:t>BIM/CIM </a:t>
            </a:r>
            <a:r>
              <a:rPr kumimoji="0" lang="ja-JP" altLang="en-US" sz="900" b="0" i="0" u="none" strike="noStrike" kern="1200" cap="none" spc="0" normalizeH="0" baseline="0" noProof="0">
                <a:ln>
                  <a:noFill/>
                </a:ln>
                <a:solidFill>
                  <a:prstClr val="black"/>
                </a:solidFill>
                <a:effectLst/>
                <a:uLnTx/>
                <a:uFillTx/>
                <a:latin typeface="Avenir Next LT Pro"/>
                <a:ea typeface="Yu Gothic UI"/>
                <a:cs typeface="+mn-cs"/>
              </a:rPr>
              <a:t>モデルに内包される情報を管理・活用することをいう。</a:t>
            </a:r>
          </a:p>
        </p:txBody>
      </p:sp>
      <p:sp>
        <p:nvSpPr>
          <p:cNvPr id="26" name="テキスト ボックス 25">
            <a:extLst>
              <a:ext uri="{FF2B5EF4-FFF2-40B4-BE49-F238E27FC236}">
                <a16:creationId xmlns:a16="http://schemas.microsoft.com/office/drawing/2014/main" id="{A995C1D5-B8FA-AA44-92EE-77B571526230}"/>
              </a:ext>
            </a:extLst>
          </p:cNvPr>
          <p:cNvSpPr txBox="1"/>
          <p:nvPr/>
        </p:nvSpPr>
        <p:spPr>
          <a:xfrm>
            <a:off x="4880867" y="5095530"/>
            <a:ext cx="972000" cy="333673"/>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BIM/CIM</a:t>
            </a:r>
            <a:endPar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8" name="ホームベース 30">
            <a:extLst>
              <a:ext uri="{FF2B5EF4-FFF2-40B4-BE49-F238E27FC236}">
                <a16:creationId xmlns:a16="http://schemas.microsoft.com/office/drawing/2014/main" id="{A57BE15F-9715-D319-DD9F-6CCCBA6DAC5A}"/>
              </a:ext>
            </a:extLst>
          </p:cNvPr>
          <p:cNvSpPr/>
          <p:nvPr/>
        </p:nvSpPr>
        <p:spPr>
          <a:xfrm>
            <a:off x="6140866" y="5079468"/>
            <a:ext cx="1008000" cy="33367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運用検証</a:t>
            </a:r>
          </a:p>
        </p:txBody>
      </p:sp>
      <p:sp>
        <p:nvSpPr>
          <p:cNvPr id="29" name="ホームベース 30">
            <a:extLst>
              <a:ext uri="{FF2B5EF4-FFF2-40B4-BE49-F238E27FC236}">
                <a16:creationId xmlns:a16="http://schemas.microsoft.com/office/drawing/2014/main" id="{DB7CB9F2-71FA-D65F-A251-9AD1513C4AFC}"/>
              </a:ext>
            </a:extLst>
          </p:cNvPr>
          <p:cNvSpPr/>
          <p:nvPr/>
        </p:nvSpPr>
        <p:spPr>
          <a:xfrm>
            <a:off x="7184866" y="5089580"/>
            <a:ext cx="1008000" cy="32356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この後の展開を検討</a:t>
            </a:r>
          </a:p>
        </p:txBody>
      </p:sp>
      <p:sp>
        <p:nvSpPr>
          <p:cNvPr id="38" name="テキスト ボックス 37">
            <a:extLst>
              <a:ext uri="{FF2B5EF4-FFF2-40B4-BE49-F238E27FC236}">
                <a16:creationId xmlns:a16="http://schemas.microsoft.com/office/drawing/2014/main" id="{FDF48E8D-A16C-987B-0891-4A70F9880550}"/>
              </a:ext>
            </a:extLst>
          </p:cNvPr>
          <p:cNvSpPr txBox="1"/>
          <p:nvPr/>
        </p:nvSpPr>
        <p:spPr>
          <a:xfrm>
            <a:off x="5902240" y="129600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橋梁などの大規模構造物の新設設計に</a:t>
            </a:r>
            <a:r>
              <a:rPr kumimoji="0" lang="en-US" altLang="ja-JP" sz="1100" b="1" i="0" u="none" strike="noStrike" kern="1200" cap="none" spc="0" normalizeH="0" baseline="0" noProof="0">
                <a:ln>
                  <a:noFill/>
                </a:ln>
                <a:solidFill>
                  <a:srgbClr val="000000"/>
                </a:solidFill>
                <a:effectLst/>
                <a:uLnTx/>
                <a:uFillTx/>
                <a:latin typeface="+mn-ea"/>
                <a:cs typeface="+mn-cs"/>
              </a:rPr>
              <a:t>BIM/CIM</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モデルを活用し、職員の技術力向上や業務効率化が</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行われていること。</a:t>
            </a: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39" name="テキスト ボックス 38">
            <a:extLst>
              <a:ext uri="{FF2B5EF4-FFF2-40B4-BE49-F238E27FC236}">
                <a16:creationId xmlns:a16="http://schemas.microsoft.com/office/drawing/2014/main" id="{1013C6FB-0ED0-D36A-87E5-A87880434F4B}"/>
              </a:ext>
            </a:extLst>
          </p:cNvPr>
          <p:cNvSpPr txBox="1"/>
          <p:nvPr/>
        </p:nvSpPr>
        <p:spPr>
          <a:xfrm>
            <a:off x="5915113" y="1949929"/>
            <a:ext cx="3645887" cy="49255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en-US" altLang="ja-JP" sz="1100" b="1" i="0" u="none" strike="noStrike" kern="1200" cap="none" spc="0" normalizeH="0" baseline="0" noProof="0">
                <a:ln>
                  <a:noFill/>
                </a:ln>
                <a:solidFill>
                  <a:srgbClr val="000000"/>
                </a:solidFill>
                <a:effectLst/>
                <a:uLnTx/>
                <a:uFillTx/>
                <a:latin typeface="+mn-ea"/>
                <a:cs typeface="+mn-cs"/>
              </a:rPr>
              <a:t>BIM/CIM</a:t>
            </a: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の活用による業務効率化、職員の技術力</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向上、技術継承すること。</a:t>
            </a:r>
          </a:p>
        </p:txBody>
      </p:sp>
      <p:graphicFrame>
        <p:nvGraphicFramePr>
          <p:cNvPr id="18" name="Table 4">
            <a:extLst>
              <a:ext uri="{FF2B5EF4-FFF2-40B4-BE49-F238E27FC236}">
                <a16:creationId xmlns:a16="http://schemas.microsoft.com/office/drawing/2014/main" id="{C3EDC8A5-E2B4-C549-7D1C-AD8B64193B5D}"/>
              </a:ext>
            </a:extLst>
          </p:cNvPr>
          <p:cNvGraphicFramePr>
            <a:graphicFrameLocks noGrp="1"/>
          </p:cNvGraphicFramePr>
          <p:nvPr>
            <p:extLst>
              <p:ext uri="{D42A27DB-BD31-4B8C-83A1-F6EECF244321}">
                <p14:modId xmlns:p14="http://schemas.microsoft.com/office/powerpoint/2010/main" val="3812076581"/>
              </p:ext>
            </p:extLst>
          </p:nvPr>
        </p:nvGraphicFramePr>
        <p:xfrm>
          <a:off x="6040083" y="2607071"/>
          <a:ext cx="3348633" cy="1481116"/>
        </p:xfrm>
        <a:graphic>
          <a:graphicData uri="http://schemas.openxmlformats.org/drawingml/2006/table">
            <a:tbl>
              <a:tblPr firstRow="1" bandRow="1">
                <a:tableStyleId>{5C22544A-7EE6-4342-B048-85BDC9FD1C3A}</a:tableStyleId>
              </a:tblPr>
              <a:tblGrid>
                <a:gridCol w="1006336">
                  <a:extLst>
                    <a:ext uri="{9D8B030D-6E8A-4147-A177-3AD203B41FA5}">
                      <a16:colId xmlns:a16="http://schemas.microsoft.com/office/drawing/2014/main" val="3689004822"/>
                    </a:ext>
                  </a:extLst>
                </a:gridCol>
                <a:gridCol w="2342297">
                  <a:extLst>
                    <a:ext uri="{9D8B030D-6E8A-4147-A177-3AD203B41FA5}">
                      <a16:colId xmlns:a16="http://schemas.microsoft.com/office/drawing/2014/main" val="3110117265"/>
                    </a:ext>
                  </a:extLst>
                </a:gridCol>
              </a:tblGrid>
              <a:tr h="345484">
                <a:tc>
                  <a:txBody>
                    <a:bodyPr/>
                    <a:lstStyle/>
                    <a:p>
                      <a:pPr lvl="0">
                        <a:buNone/>
                      </a:pPr>
                      <a:r>
                        <a:rPr lang="en-US" sz="1000" b="0">
                          <a:solidFill>
                            <a:schemeClr val="bg1"/>
                          </a:solidFill>
                          <a:latin typeface="+mn-ea"/>
                          <a:ea typeface="+mn-ea"/>
                        </a:rPr>
                        <a:t>2023</a:t>
                      </a:r>
                      <a:r>
                        <a:rPr lang="ja-JP" altLang="en-US" sz="1000" b="0">
                          <a:solidFill>
                            <a:schemeClr val="bg1"/>
                          </a:solidFill>
                          <a:latin typeface="+mn-ea"/>
                          <a:ea typeface="+mn-ea"/>
                        </a:rPr>
                        <a:t>年度現在</a:t>
                      </a:r>
                      <a:endParaRPr lang="en-US" sz="10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a:solidFill>
                            <a:srgbClr val="000000"/>
                          </a:solidFill>
                          <a:latin typeface="+mn-ea"/>
                          <a:ea typeface="+mn-ea"/>
                        </a:rPr>
                        <a:t>BIM/CIM</a:t>
                      </a:r>
                      <a:r>
                        <a:rPr kumimoji="1" lang="ja-JP" altLang="en-US" sz="900" b="0">
                          <a:solidFill>
                            <a:srgbClr val="000000"/>
                          </a:solidFill>
                          <a:latin typeface="+mn-ea"/>
                          <a:ea typeface="+mn-ea"/>
                        </a:rPr>
                        <a:t>作成（</a:t>
                      </a:r>
                      <a:r>
                        <a:rPr kumimoji="1" lang="en-US" altLang="ja-JP" sz="900" b="0">
                          <a:solidFill>
                            <a:srgbClr val="000000"/>
                          </a:solidFill>
                          <a:latin typeface="+mn-ea"/>
                          <a:ea typeface="+mn-ea"/>
                        </a:rPr>
                        <a:t>3</a:t>
                      </a:r>
                      <a:r>
                        <a:rPr kumimoji="1" lang="ja-JP" altLang="en-US" sz="900" b="0">
                          <a:solidFill>
                            <a:srgbClr val="000000"/>
                          </a:solidFill>
                          <a:latin typeface="+mn-ea"/>
                          <a:ea typeface="+mn-ea"/>
                        </a:rPr>
                        <a:t>橋）・活用の調査検討</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279988684"/>
                  </a:ext>
                </a:extLst>
              </a:tr>
              <a:tr h="424388">
                <a:tc>
                  <a:txBody>
                    <a:bodyPr/>
                    <a:lstStyle/>
                    <a:p>
                      <a:pPr lvl="0">
                        <a:buNone/>
                      </a:pPr>
                      <a:r>
                        <a:rPr lang="en-US" sz="1000" b="0">
                          <a:solidFill>
                            <a:schemeClr val="bg1"/>
                          </a:solidFill>
                          <a:latin typeface="+mn-ea"/>
                          <a:ea typeface="+mn-ea"/>
                        </a:rPr>
                        <a:t>2024</a:t>
                      </a:r>
                      <a:r>
                        <a:rPr lang="ja-JP" altLang="en-US" sz="1000" b="0">
                          <a:solidFill>
                            <a:schemeClr val="bg1"/>
                          </a:solidFill>
                          <a:latin typeface="+mn-ea"/>
                          <a:ea typeface="+mn-ea"/>
                        </a:rPr>
                        <a:t>年度</a:t>
                      </a:r>
                      <a:endParaRPr lang="en-US" sz="10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a:solidFill>
                            <a:srgbClr val="000000"/>
                          </a:solidFill>
                          <a:latin typeface="+mn-ea"/>
                          <a:ea typeface="+mn-ea"/>
                        </a:rPr>
                        <a:t>BIM/CIM</a:t>
                      </a:r>
                      <a:r>
                        <a:rPr kumimoji="1" lang="ja-JP" altLang="en-US" sz="900" b="0">
                          <a:solidFill>
                            <a:srgbClr val="000000"/>
                          </a:solidFill>
                          <a:latin typeface="+mn-ea"/>
                          <a:ea typeface="+mn-ea"/>
                        </a:rPr>
                        <a:t>モデルを用いた施工ステップの確認等への活用</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660173733"/>
                  </a:ext>
                </a:extLst>
              </a:tr>
              <a:tr h="345484">
                <a:tc>
                  <a:txBody>
                    <a:bodyPr/>
                    <a:lstStyle/>
                    <a:p>
                      <a:pPr lvl="0">
                        <a:buNone/>
                      </a:pPr>
                      <a:r>
                        <a:rPr lang="en-US" sz="1000" b="0">
                          <a:solidFill>
                            <a:schemeClr val="bg1"/>
                          </a:solidFill>
                          <a:latin typeface="+mn-ea"/>
                          <a:ea typeface="+mn-ea"/>
                        </a:rPr>
                        <a:t>2025</a:t>
                      </a:r>
                      <a:r>
                        <a:rPr lang="ja-JP" altLang="en-US" sz="1000" b="0">
                          <a:solidFill>
                            <a:schemeClr val="bg1"/>
                          </a:solidFill>
                          <a:latin typeface="+mn-ea"/>
                          <a:ea typeface="+mn-ea"/>
                        </a:rPr>
                        <a:t>年度</a:t>
                      </a:r>
                      <a:endParaRPr lang="en-US" sz="10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a:lnSpc>
                          <a:spcPct val="100000"/>
                        </a:lnSpc>
                        <a:spcBef>
                          <a:spcPts val="0"/>
                        </a:spcBef>
                        <a:spcAft>
                          <a:spcPts val="0"/>
                        </a:spcAft>
                        <a:buNone/>
                      </a:pPr>
                      <a:r>
                        <a:rPr kumimoji="1" lang="ja-JP" altLang="en-US" sz="900">
                          <a:solidFill>
                            <a:srgbClr val="000000"/>
                          </a:solidFill>
                          <a:latin typeface="+mn-ea"/>
                          <a:ea typeface="+mn-ea"/>
                        </a:rPr>
                        <a:t>他の大規模構造物（</a:t>
                      </a:r>
                      <a:r>
                        <a:rPr kumimoji="1" lang="en-US" altLang="ja-JP" sz="900">
                          <a:solidFill>
                            <a:srgbClr val="000000"/>
                          </a:solidFill>
                          <a:latin typeface="+mn-ea"/>
                          <a:ea typeface="+mn-ea"/>
                        </a:rPr>
                        <a:t>3</a:t>
                      </a:r>
                      <a:r>
                        <a:rPr kumimoji="1" lang="ja-JP" altLang="en-US" sz="900">
                          <a:solidFill>
                            <a:srgbClr val="000000"/>
                          </a:solidFill>
                          <a:latin typeface="+mn-ea"/>
                          <a:ea typeface="+mn-ea"/>
                        </a:rPr>
                        <a:t>橋）の設計・施工への展開</a:t>
                      </a:r>
                      <a:endParaRPr lang="en-US" sz="90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816512471"/>
                  </a:ext>
                </a:extLst>
              </a:tr>
              <a:tr h="345484">
                <a:tc>
                  <a:txBody>
                    <a:bodyPr/>
                    <a:lstStyle/>
                    <a:p>
                      <a:pPr lvl="0">
                        <a:buNone/>
                      </a:pPr>
                      <a:r>
                        <a:rPr lang="en-US" sz="1000" b="0">
                          <a:solidFill>
                            <a:schemeClr val="bg1"/>
                          </a:solidFill>
                          <a:latin typeface="+mn-ea"/>
                          <a:ea typeface="+mn-ea"/>
                        </a:rPr>
                        <a:t>2026</a:t>
                      </a:r>
                      <a:r>
                        <a:rPr lang="ja-JP" altLang="en-US" sz="1000" b="0">
                          <a:solidFill>
                            <a:schemeClr val="bg1"/>
                          </a:solidFill>
                          <a:latin typeface="+mn-ea"/>
                          <a:ea typeface="+mn-ea"/>
                        </a:rPr>
                        <a:t>年度</a:t>
                      </a:r>
                      <a:endParaRPr lang="en-US" sz="10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lvl="0" algn="l">
                        <a:buNone/>
                      </a:pPr>
                      <a:r>
                        <a:rPr lang="ja-JP" altLang="en-US" sz="1000" dirty="0">
                          <a:latin typeface="+mn-ea"/>
                          <a:ea typeface="+mn-ea"/>
                        </a:rPr>
                        <a:t>－</a:t>
                      </a:r>
                      <a:endParaRPr lang="en-US" sz="1000" dirty="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926363888"/>
                  </a:ext>
                </a:extLst>
              </a:tr>
            </a:tbl>
          </a:graphicData>
        </a:graphic>
      </p:graphicFrame>
      <p:graphicFrame>
        <p:nvGraphicFramePr>
          <p:cNvPr id="19" name="表 18">
            <a:extLst>
              <a:ext uri="{FF2B5EF4-FFF2-40B4-BE49-F238E27FC236}">
                <a16:creationId xmlns:a16="http://schemas.microsoft.com/office/drawing/2014/main" id="{505B231F-35E8-DEC0-4B99-625C0E29C2B4}"/>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15433357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da0Kx6H2BQ46LQNohaN4Q"/>
</p:tagLst>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Avenir Next LT Pro Demi"/>
        <a:ea typeface="Yu Gothic UI"/>
        <a:cs typeface=""/>
      </a:majorFont>
      <a:minorFont>
        <a:latin typeface="Avenir Next LT Pro"/>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1E43B"/>
        </a:solidFill>
        <a:ln>
          <a:noFill/>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Custom 38">
      <a:dk1>
        <a:srgbClr val="000000"/>
      </a:dk1>
      <a:lt1>
        <a:srgbClr val="FFFFFF"/>
      </a:lt1>
      <a:dk2>
        <a:srgbClr val="898989"/>
      </a:dk2>
      <a:lt2>
        <a:srgbClr val="CCCCCC"/>
      </a:lt2>
      <a:accent1>
        <a:srgbClr val="A000FF"/>
      </a:accent1>
      <a:accent2>
        <a:srgbClr val="7400C0"/>
      </a:accent2>
      <a:accent3>
        <a:srgbClr val="450073"/>
      </a:accent3>
      <a:accent4>
        <a:srgbClr val="00B9FF"/>
      </a:accent4>
      <a:accent5>
        <a:srgbClr val="008EFF"/>
      </a:accent5>
      <a:accent6>
        <a:srgbClr val="004CFF"/>
      </a:accent6>
      <a:hlink>
        <a:srgbClr val="004CFF"/>
      </a:hlink>
      <a:folHlink>
        <a:srgbClr val="A000FF"/>
      </a:folHlink>
    </a:clrScheme>
    <a:fontScheme name="AccNEW_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a:noFill/>
        </a:ln>
      </a:spPr>
      <a:bodyPr lIns="36000" rIns="36000" rtlCol="0" anchor="ctr"/>
      <a:lstStyle>
        <a:defPPr algn="l">
          <a:defRPr kumimoji="1" sz="1200" dirty="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chor="t">
        <a:noAutofit/>
      </a:bodyPr>
      <a:lstStyle>
        <a:defPPr algn="l">
          <a:defRPr kumimoji="1" sz="1200" dirty="0" smtClean="0">
            <a:solidFill>
              <a:srgbClr val="000000"/>
            </a:solidFill>
            <a:latin typeface="Meiryo UI" panose="020B0604030504040204" pitchFamily="50" charset="-128"/>
          </a:defRPr>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Example Template - OS" id="{9F968AB0-6D6D-AD4E-87C9-AD236B8B6A34}" vid="{A5A462C2-6B7F-FA4F-873E-43F962E626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Acc_TechnologyTemplate_Graphik_100820</Template>
  <TotalTime>0</TotalTime>
  <Words>16651</Words>
  <Application>Microsoft Office PowerPoint</Application>
  <PresentationFormat>A4 210 x 297 mm</PresentationFormat>
  <Paragraphs>2132</Paragraphs>
  <Slides>50</Slides>
  <Notes>13</Notes>
  <HiddenSlides>0</HiddenSlides>
  <MMClips>0</MMClips>
  <ScaleCrop>false</ScaleCrop>
  <HeadingPairs>
    <vt:vector size="8" baseType="variant">
      <vt:variant>
        <vt:lpstr>使用されているフォント</vt:lpstr>
      </vt:variant>
      <vt:variant>
        <vt:i4>12</vt:i4>
      </vt:variant>
      <vt:variant>
        <vt:lpstr>テーマ</vt:lpstr>
      </vt:variant>
      <vt:variant>
        <vt:i4>2</vt:i4>
      </vt:variant>
      <vt:variant>
        <vt:lpstr>埋め込まれた OLE サーバー</vt:lpstr>
      </vt:variant>
      <vt:variant>
        <vt:i4>1</vt:i4>
      </vt:variant>
      <vt:variant>
        <vt:lpstr>スライド タイトル</vt:lpstr>
      </vt:variant>
      <vt:variant>
        <vt:i4>50</vt:i4>
      </vt:variant>
    </vt:vector>
  </HeadingPairs>
  <TitlesOfParts>
    <vt:vector size="65" baseType="lpstr">
      <vt:lpstr>Graphik</vt:lpstr>
      <vt:lpstr>Meiryo UI</vt:lpstr>
      <vt:lpstr>MS-PGothic</vt:lpstr>
      <vt:lpstr>Yu Gothic UI</vt:lpstr>
      <vt:lpstr>游ゴシック</vt:lpstr>
      <vt:lpstr>游明朝</vt:lpstr>
      <vt:lpstr>Arial</vt:lpstr>
      <vt:lpstr>Avenir Next LT Pro</vt:lpstr>
      <vt:lpstr>Avenir Next LT Pro Demi</vt:lpstr>
      <vt:lpstr>Calibri</vt:lpstr>
      <vt:lpstr>Corbel</vt:lpstr>
      <vt:lpstr>Source Sans Pro</vt:lpstr>
      <vt:lpstr>デザインの設定</vt:lpstr>
      <vt:lpstr>Titles</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都市・まちDX</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行政DX</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DXを推進する 仕組みづくり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2024-03-28T02:48:49Z</dcterms:created>
  <dcterms:modified xsi:type="dcterms:W3CDTF">2024-03-28T07:23:51Z</dcterms:modified>
</cp:coreProperties>
</file>