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5" r:id="rId1"/>
  </p:sldMasterIdLst>
  <p:notesMasterIdLst>
    <p:notesMasterId r:id="rId50"/>
  </p:notesMasterIdLst>
  <p:handoutMasterIdLst>
    <p:handoutMasterId r:id="rId51"/>
  </p:handoutMasterIdLst>
  <p:sldIdLst>
    <p:sldId id="486" r:id="rId2"/>
    <p:sldId id="557" r:id="rId3"/>
    <p:sldId id="418" r:id="rId4"/>
    <p:sldId id="498" r:id="rId5"/>
    <p:sldId id="491" r:id="rId6"/>
    <p:sldId id="492" r:id="rId7"/>
    <p:sldId id="499" r:id="rId8"/>
    <p:sldId id="500" r:id="rId9"/>
    <p:sldId id="528" r:id="rId10"/>
    <p:sldId id="590" r:id="rId11"/>
    <p:sldId id="502" r:id="rId12"/>
    <p:sldId id="503" r:id="rId13"/>
    <p:sldId id="504" r:id="rId14"/>
    <p:sldId id="505" r:id="rId15"/>
    <p:sldId id="506" r:id="rId16"/>
    <p:sldId id="507" r:id="rId17"/>
    <p:sldId id="591" r:id="rId18"/>
    <p:sldId id="592" r:id="rId19"/>
    <p:sldId id="593" r:id="rId20"/>
    <p:sldId id="594" r:id="rId21"/>
    <p:sldId id="595" r:id="rId22"/>
    <p:sldId id="596" r:id="rId23"/>
    <p:sldId id="597" r:id="rId24"/>
    <p:sldId id="598" r:id="rId25"/>
    <p:sldId id="599" r:id="rId26"/>
    <p:sldId id="600" r:id="rId27"/>
    <p:sldId id="601" r:id="rId28"/>
    <p:sldId id="602" r:id="rId29"/>
    <p:sldId id="603" r:id="rId30"/>
    <p:sldId id="604" r:id="rId31"/>
    <p:sldId id="605" r:id="rId32"/>
    <p:sldId id="606" r:id="rId33"/>
    <p:sldId id="607" r:id="rId34"/>
    <p:sldId id="627" r:id="rId35"/>
    <p:sldId id="610" r:id="rId36"/>
    <p:sldId id="611" r:id="rId37"/>
    <p:sldId id="628" r:id="rId38"/>
    <p:sldId id="613" r:id="rId39"/>
    <p:sldId id="614" r:id="rId40"/>
    <p:sldId id="615" r:id="rId41"/>
    <p:sldId id="616" r:id="rId42"/>
    <p:sldId id="617" r:id="rId43"/>
    <p:sldId id="618" r:id="rId44"/>
    <p:sldId id="619" r:id="rId45"/>
    <p:sldId id="620" r:id="rId46"/>
    <p:sldId id="621" r:id="rId47"/>
    <p:sldId id="622" r:id="rId48"/>
    <p:sldId id="623" r:id="rId49"/>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285" userDrawn="1">
          <p15:clr>
            <a:srgbClr val="A4A3A4"/>
          </p15:clr>
        </p15:guide>
        <p15:guide id="4" pos="5955" userDrawn="1">
          <p15:clr>
            <a:srgbClr val="A4A3A4"/>
          </p15:clr>
        </p15:guide>
        <p15:guide id="6" orient="horz" pos="278" userDrawn="1">
          <p15:clr>
            <a:srgbClr val="A4A3A4"/>
          </p15:clr>
        </p15:guide>
        <p15:guide id="12" orient="horz" pos="3997" userDrawn="1">
          <p15:clr>
            <a:srgbClr val="A4A3A4"/>
          </p15:clr>
        </p15:guide>
        <p15:guide id="17" pos="3007" userDrawn="1">
          <p15:clr>
            <a:srgbClr val="A4A3A4"/>
          </p15:clr>
        </p15:guide>
        <p15:guide id="34" pos="323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F1932"/>
    <a:srgbClr val="F697A4"/>
    <a:srgbClr val="FDE1E6"/>
    <a:srgbClr val="000000"/>
    <a:srgbClr val="9E9E9F"/>
    <a:srgbClr val="F19DAB"/>
    <a:srgbClr val="F1E43B"/>
    <a:srgbClr val="FEE0E7"/>
    <a:srgbClr val="FAB1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08FAB9-A548-4C65-86BF-B28926BEF787}" v="1077" vWet="1079" dt="2023-03-08T11:10:23.990"/>
    <p1510:client id="{A581BB48-D1E9-4EE8-9434-016F8E795F41}" v="65" dt="2023-03-08T11:16:27.581"/>
    <p1510:client id="{C8C19CE5-3F6D-45BA-BD40-3E1E078256FE}" v="2082" vWet="2084" dt="2023-03-08T07:17:49.895"/>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48" autoAdjust="0"/>
    <p:restoredTop sz="94660"/>
  </p:normalViewPr>
  <p:slideViewPr>
    <p:cSldViewPr snapToGrid="0">
      <p:cViewPr varScale="1">
        <p:scale>
          <a:sx n="59" d="100"/>
          <a:sy n="59" d="100"/>
        </p:scale>
        <p:origin x="1532" y="60"/>
      </p:cViewPr>
      <p:guideLst>
        <p:guide pos="285"/>
        <p:guide pos="5955"/>
        <p:guide orient="horz" pos="278"/>
        <p:guide orient="horz" pos="3997"/>
        <p:guide pos="3007"/>
        <p:guide pos="323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B5633F0-F18E-4049-BFEE-3AAB2D84DCDC}"/>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en-GB"/>
          </a:p>
        </p:txBody>
      </p:sp>
      <p:sp>
        <p:nvSpPr>
          <p:cNvPr id="3" name="日付プレースホルダー 2">
            <a:extLst>
              <a:ext uri="{FF2B5EF4-FFF2-40B4-BE49-F238E27FC236}">
                <a16:creationId xmlns:a16="http://schemas.microsoft.com/office/drawing/2014/main" id="{DD1A91A4-6183-4E56-8741-15FE10D8A853}"/>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E093E95D-3691-4D51-91D8-B667996F03B4}" type="datetimeFigureOut">
              <a:rPr kumimoji="1" lang="en-GB" smtClean="0"/>
              <a:t>21/05/2024</a:t>
            </a:fld>
            <a:endParaRPr kumimoji="1" lang="en-GB"/>
          </a:p>
        </p:txBody>
      </p:sp>
      <p:sp>
        <p:nvSpPr>
          <p:cNvPr id="4" name="フッター プレースホルダー 3">
            <a:extLst>
              <a:ext uri="{FF2B5EF4-FFF2-40B4-BE49-F238E27FC236}">
                <a16:creationId xmlns:a16="http://schemas.microsoft.com/office/drawing/2014/main" id="{5298F250-E0D5-48AF-A8E4-327C21FD9399}"/>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en-GB"/>
          </a:p>
        </p:txBody>
      </p:sp>
      <p:sp>
        <p:nvSpPr>
          <p:cNvPr id="5" name="スライド番号プレースホルダー 4">
            <a:extLst>
              <a:ext uri="{FF2B5EF4-FFF2-40B4-BE49-F238E27FC236}">
                <a16:creationId xmlns:a16="http://schemas.microsoft.com/office/drawing/2014/main" id="{B0C683AA-8CC3-48FC-84A4-D72234C30E1A}"/>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C0B83320-ED8D-43AA-9136-EAF191C0D922}" type="slidenum">
              <a:rPr kumimoji="1" lang="en-GB" smtClean="0"/>
              <a:t>‹#›</a:t>
            </a:fld>
            <a:endParaRPr kumimoji="1" lang="en-GB"/>
          </a:p>
        </p:txBody>
      </p:sp>
    </p:spTree>
    <p:extLst>
      <p:ext uri="{BB962C8B-B14F-4D97-AF65-F5344CB8AC3E}">
        <p14:creationId xmlns:p14="http://schemas.microsoft.com/office/powerpoint/2010/main" val="778562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en-GB"/>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5588D743-E6C8-435F-BDA1-C0EC99F27D24}" type="datetimeFigureOut">
              <a:rPr kumimoji="1" lang="en-GB" smtClean="0"/>
              <a:t>21/05/2024</a:t>
            </a:fld>
            <a:endParaRPr kumimoji="1" lang="en-GB"/>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en-GB"/>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en-GB"/>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E4D82DDE-EB6C-4E0E-8615-6EAC57F0DD5A}" type="slidenum">
              <a:rPr kumimoji="1" lang="en-GB" smtClean="0"/>
              <a:t>‹#›</a:t>
            </a:fld>
            <a:endParaRPr kumimoji="1" lang="en-GB"/>
          </a:p>
        </p:txBody>
      </p:sp>
    </p:spTree>
    <p:extLst>
      <p:ext uri="{BB962C8B-B14F-4D97-AF65-F5344CB8AC3E}">
        <p14:creationId xmlns:p14="http://schemas.microsoft.com/office/powerpoint/2010/main" val="12697824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GB"/>
          </a:p>
        </p:txBody>
      </p:sp>
      <p:sp>
        <p:nvSpPr>
          <p:cNvPr id="4" name="スライド番号プレースホルダー 3"/>
          <p:cNvSpPr>
            <a:spLocks noGrp="1"/>
          </p:cNvSpPr>
          <p:nvPr>
            <p:ph type="sldNum" sz="quarter" idx="5"/>
          </p:nvPr>
        </p:nvSpPr>
        <p:spPr/>
        <p:txBody>
          <a:bodyPr/>
          <a:lstStyle/>
          <a:p>
            <a:fld id="{E4D82DDE-EB6C-4E0E-8615-6EAC57F0DD5A}" type="slidenum">
              <a:rPr kumimoji="1" lang="en-GB" smtClean="0"/>
              <a:t>3</a:t>
            </a:fld>
            <a:endParaRPr kumimoji="1" lang="en-GB"/>
          </a:p>
        </p:txBody>
      </p:sp>
    </p:spTree>
    <p:extLst>
      <p:ext uri="{BB962C8B-B14F-4D97-AF65-F5344CB8AC3E}">
        <p14:creationId xmlns:p14="http://schemas.microsoft.com/office/powerpoint/2010/main" val="1710845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GB"/>
          </a:p>
        </p:txBody>
      </p:sp>
      <p:sp>
        <p:nvSpPr>
          <p:cNvPr id="4" name="スライド番号プレースホルダー 3"/>
          <p:cNvSpPr>
            <a:spLocks noGrp="1"/>
          </p:cNvSpPr>
          <p:nvPr>
            <p:ph type="sldNum" sz="quarter" idx="5"/>
          </p:nvPr>
        </p:nvSpPr>
        <p:spPr/>
        <p:txBody>
          <a:bodyPr/>
          <a:lstStyle/>
          <a:p>
            <a:fld id="{E4D82DDE-EB6C-4E0E-8615-6EAC57F0DD5A}" type="slidenum">
              <a:rPr kumimoji="1" lang="en-GB" smtClean="0"/>
              <a:t>8</a:t>
            </a:fld>
            <a:endParaRPr kumimoji="1" lang="en-GB"/>
          </a:p>
        </p:txBody>
      </p:sp>
    </p:spTree>
    <p:extLst>
      <p:ext uri="{BB962C8B-B14F-4D97-AF65-F5344CB8AC3E}">
        <p14:creationId xmlns:p14="http://schemas.microsoft.com/office/powerpoint/2010/main" val="31448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GB"/>
          </a:p>
        </p:txBody>
      </p:sp>
      <p:sp>
        <p:nvSpPr>
          <p:cNvPr id="4" name="スライド番号プレースホルダー 3"/>
          <p:cNvSpPr>
            <a:spLocks noGrp="1"/>
          </p:cNvSpPr>
          <p:nvPr>
            <p:ph type="sldNum" sz="quarter" idx="5"/>
          </p:nvPr>
        </p:nvSpPr>
        <p:spPr/>
        <p:txBody>
          <a:bodyPr/>
          <a:lstStyle/>
          <a:p>
            <a:fld id="{E4D82DDE-EB6C-4E0E-8615-6EAC57F0DD5A}" type="slidenum">
              <a:rPr kumimoji="1" lang="en-GB" smtClean="0"/>
              <a:t>9</a:t>
            </a:fld>
            <a:endParaRPr kumimoji="1" lang="en-GB"/>
          </a:p>
        </p:txBody>
      </p:sp>
    </p:spTree>
    <p:extLst>
      <p:ext uri="{BB962C8B-B14F-4D97-AF65-F5344CB8AC3E}">
        <p14:creationId xmlns:p14="http://schemas.microsoft.com/office/powerpoint/2010/main" val="1853007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GB"/>
          </a:p>
        </p:txBody>
      </p:sp>
      <p:sp>
        <p:nvSpPr>
          <p:cNvPr id="4" name="スライド番号プレースホルダー 3"/>
          <p:cNvSpPr>
            <a:spLocks noGrp="1"/>
          </p:cNvSpPr>
          <p:nvPr>
            <p:ph type="sldNum" sz="quarter" idx="5"/>
          </p:nvPr>
        </p:nvSpPr>
        <p:spPr/>
        <p:txBody>
          <a:bodyPr/>
          <a:lstStyle/>
          <a:p>
            <a:fld id="{E4D82DDE-EB6C-4E0E-8615-6EAC57F0DD5A}" type="slidenum">
              <a:rPr kumimoji="1" lang="en-GB" smtClean="0"/>
              <a:t>15</a:t>
            </a:fld>
            <a:endParaRPr kumimoji="1" lang="en-GB"/>
          </a:p>
        </p:txBody>
      </p:sp>
    </p:spTree>
    <p:extLst>
      <p:ext uri="{BB962C8B-B14F-4D97-AF65-F5344CB8AC3E}">
        <p14:creationId xmlns:p14="http://schemas.microsoft.com/office/powerpoint/2010/main" val="3809649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05E62B-3BC9-46EF-8998-A706447C9B0C}"/>
              </a:ext>
            </a:extLst>
          </p:cNvPr>
          <p:cNvSpPr>
            <a:spLocks noGrp="1"/>
          </p:cNvSpPr>
          <p:nvPr>
            <p:ph type="title"/>
          </p:nvPr>
        </p:nvSpPr>
        <p:spPr>
          <a:xfrm>
            <a:off x="452438" y="739881"/>
            <a:ext cx="3933826" cy="1252808"/>
          </a:xfrm>
          <a:prstGeom prst="rect">
            <a:avLst/>
          </a:prstGeom>
        </p:spPr>
        <p:txBody>
          <a:bodyPr anchor="t"/>
          <a:lstStyle>
            <a:lvl1pPr>
              <a:lnSpc>
                <a:spcPts val="5000"/>
              </a:lnSpc>
              <a:defRPr spc="100" baseline="0">
                <a:ln w="9525">
                  <a:solidFill>
                    <a:srgbClr val="AF1932"/>
                  </a:solidFill>
                </a:ln>
                <a:solidFill>
                  <a:srgbClr val="AF1932"/>
                </a:solidFill>
              </a:defRPr>
            </a:lvl1pPr>
          </a:lstStyle>
          <a:p>
            <a:r>
              <a:rPr kumimoji="1" lang="ja-JP" altLang="en-US"/>
              <a:t>マスター タイトルの書式設定</a:t>
            </a:r>
            <a:endParaRPr kumimoji="1" lang="en-GB"/>
          </a:p>
        </p:txBody>
      </p:sp>
      <p:sp>
        <p:nvSpPr>
          <p:cNvPr id="14" name="字幕 2">
            <a:extLst>
              <a:ext uri="{FF2B5EF4-FFF2-40B4-BE49-F238E27FC236}">
                <a16:creationId xmlns:a16="http://schemas.microsoft.com/office/drawing/2014/main" id="{BED944DA-AB90-4D1B-8985-ED1292AE3225}"/>
              </a:ext>
            </a:extLst>
          </p:cNvPr>
          <p:cNvSpPr>
            <a:spLocks noGrp="1"/>
          </p:cNvSpPr>
          <p:nvPr>
            <p:ph type="subTitle" idx="1"/>
          </p:nvPr>
        </p:nvSpPr>
        <p:spPr>
          <a:xfrm>
            <a:off x="452438" y="367837"/>
            <a:ext cx="3933826" cy="252042"/>
          </a:xfrm>
          <a:prstGeom prst="rect">
            <a:avLst/>
          </a:prstGeom>
        </p:spPr>
        <p:txBody>
          <a:bodyPr/>
          <a:lstStyle>
            <a:lvl1pPr marL="0" indent="0" algn="l">
              <a:buNone/>
              <a:defRPr sz="1800">
                <a:solidFill>
                  <a:schemeClr val="tx1">
                    <a:lumMod val="75000"/>
                    <a:lumOff val="25000"/>
                  </a:schemeClr>
                </a:solidFill>
                <a:latin typeface="Yu Gothic UI" panose="020B0500000000000000" pitchFamily="50" charset="-128"/>
                <a:ea typeface="Yu Gothic UI" panose="020B05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endParaRPr kumimoji="1" lang="en-GB"/>
          </a:p>
        </p:txBody>
      </p:sp>
      <p:sp>
        <p:nvSpPr>
          <p:cNvPr id="13" name="テキスト プレースホルダー 12">
            <a:extLst>
              <a:ext uri="{FF2B5EF4-FFF2-40B4-BE49-F238E27FC236}">
                <a16:creationId xmlns:a16="http://schemas.microsoft.com/office/drawing/2014/main" id="{EBA9B86F-8C1F-4C76-968C-A734B4037FE5}"/>
              </a:ext>
            </a:extLst>
          </p:cNvPr>
          <p:cNvSpPr>
            <a:spLocks noGrp="1"/>
          </p:cNvSpPr>
          <p:nvPr>
            <p:ph type="body" sz="quarter" idx="12"/>
          </p:nvPr>
        </p:nvSpPr>
        <p:spPr>
          <a:xfrm>
            <a:off x="452438" y="2195242"/>
            <a:ext cx="3933825" cy="1252808"/>
          </a:xfrm>
          <a:prstGeom prst="rect">
            <a:avLst/>
          </a:prstGeom>
        </p:spPr>
        <p:txBody>
          <a:bodyPr/>
          <a:lstStyle>
            <a:lvl1pPr marL="0" indent="0">
              <a:lnSpc>
                <a:spcPts val="1900"/>
              </a:lnSpc>
              <a:buNone/>
              <a:defRPr sz="1400"/>
            </a:lvl1pPr>
          </a:lstStyle>
          <a:p>
            <a:pPr lvl="0"/>
            <a:r>
              <a:rPr kumimoji="1" lang="ja-JP" altLang="en-US"/>
              <a:t>マスター テキストの書式設定</a:t>
            </a:r>
          </a:p>
        </p:txBody>
      </p:sp>
    </p:spTree>
    <p:extLst>
      <p:ext uri="{BB962C8B-B14F-4D97-AF65-F5344CB8AC3E}">
        <p14:creationId xmlns:p14="http://schemas.microsoft.com/office/powerpoint/2010/main" val="1134773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タイトルとコンテンツ">
    <p:spTree>
      <p:nvGrpSpPr>
        <p:cNvPr id="1" name=""/>
        <p:cNvGrpSpPr/>
        <p:nvPr/>
      </p:nvGrpSpPr>
      <p:grpSpPr>
        <a:xfrm>
          <a:off x="0" y="0"/>
          <a:ext cx="0" cy="0"/>
          <a:chOff x="0" y="0"/>
          <a:chExt cx="0" cy="0"/>
        </a:xfrm>
      </p:grpSpPr>
      <p:sp>
        <p:nvSpPr>
          <p:cNvPr id="14" name="字幕 2">
            <a:extLst>
              <a:ext uri="{FF2B5EF4-FFF2-40B4-BE49-F238E27FC236}">
                <a16:creationId xmlns:a16="http://schemas.microsoft.com/office/drawing/2014/main" id="{BED944DA-AB90-4D1B-8985-ED1292AE3225}"/>
              </a:ext>
            </a:extLst>
          </p:cNvPr>
          <p:cNvSpPr>
            <a:spLocks noGrp="1"/>
          </p:cNvSpPr>
          <p:nvPr>
            <p:ph type="subTitle" idx="1"/>
          </p:nvPr>
        </p:nvSpPr>
        <p:spPr>
          <a:xfrm>
            <a:off x="452438" y="367837"/>
            <a:ext cx="3933826" cy="252042"/>
          </a:xfrm>
          <a:prstGeom prst="rect">
            <a:avLst/>
          </a:prstGeom>
        </p:spPr>
        <p:txBody>
          <a:bodyPr/>
          <a:lstStyle>
            <a:lvl1pPr marL="0" indent="0" algn="l">
              <a:buNone/>
              <a:defRPr sz="1800">
                <a:solidFill>
                  <a:schemeClr val="tx1">
                    <a:lumMod val="75000"/>
                    <a:lumOff val="25000"/>
                  </a:schemeClr>
                </a:solidFill>
                <a:latin typeface="Yu Gothic UI" panose="020B0500000000000000" pitchFamily="50" charset="-128"/>
                <a:ea typeface="Yu Gothic UI" panose="020B05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endParaRPr kumimoji="1" lang="en-GB"/>
          </a:p>
        </p:txBody>
      </p:sp>
    </p:spTree>
    <p:extLst>
      <p:ext uri="{BB962C8B-B14F-4D97-AF65-F5344CB8AC3E}">
        <p14:creationId xmlns:p14="http://schemas.microsoft.com/office/powerpoint/2010/main" val="581881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05E62B-3BC9-46EF-8998-A706447C9B0C}"/>
              </a:ext>
            </a:extLst>
          </p:cNvPr>
          <p:cNvSpPr>
            <a:spLocks noGrp="1"/>
          </p:cNvSpPr>
          <p:nvPr>
            <p:ph type="title"/>
          </p:nvPr>
        </p:nvSpPr>
        <p:spPr>
          <a:xfrm>
            <a:off x="452438" y="739881"/>
            <a:ext cx="8958263" cy="635636"/>
          </a:xfrm>
          <a:prstGeom prst="rect">
            <a:avLst/>
          </a:prstGeom>
        </p:spPr>
        <p:txBody>
          <a:bodyPr anchor="t"/>
          <a:lstStyle>
            <a:lvl1pPr>
              <a:lnSpc>
                <a:spcPts val="5000"/>
              </a:lnSpc>
              <a:defRPr spc="100" baseline="0">
                <a:ln w="9525">
                  <a:solidFill>
                    <a:srgbClr val="AF1932"/>
                  </a:solidFill>
                </a:ln>
                <a:solidFill>
                  <a:srgbClr val="AF1932"/>
                </a:solidFill>
              </a:defRPr>
            </a:lvl1pPr>
          </a:lstStyle>
          <a:p>
            <a:r>
              <a:rPr kumimoji="1" lang="ja-JP" altLang="en-US"/>
              <a:t>マスター タイトルの書式設定</a:t>
            </a:r>
            <a:endParaRPr kumimoji="1" lang="en-GB"/>
          </a:p>
        </p:txBody>
      </p:sp>
      <p:sp>
        <p:nvSpPr>
          <p:cNvPr id="13" name="テキスト プレースホルダー 12">
            <a:extLst>
              <a:ext uri="{FF2B5EF4-FFF2-40B4-BE49-F238E27FC236}">
                <a16:creationId xmlns:a16="http://schemas.microsoft.com/office/drawing/2014/main" id="{EBA9B86F-8C1F-4C76-968C-A734B4037FE5}"/>
              </a:ext>
            </a:extLst>
          </p:cNvPr>
          <p:cNvSpPr>
            <a:spLocks noGrp="1"/>
          </p:cNvSpPr>
          <p:nvPr>
            <p:ph type="body" sz="quarter" idx="12"/>
          </p:nvPr>
        </p:nvSpPr>
        <p:spPr>
          <a:xfrm>
            <a:off x="452438" y="1578069"/>
            <a:ext cx="8958262" cy="537694"/>
          </a:xfrm>
          <a:prstGeom prst="rect">
            <a:avLst/>
          </a:prstGeom>
        </p:spPr>
        <p:txBody>
          <a:bodyPr/>
          <a:lstStyle>
            <a:lvl1pPr marL="0" indent="0">
              <a:lnSpc>
                <a:spcPts val="1900"/>
              </a:lnSpc>
              <a:buNone/>
              <a:defRPr sz="1400"/>
            </a:lvl1pPr>
          </a:lstStyle>
          <a:p>
            <a:pPr lvl="0"/>
            <a:r>
              <a:rPr kumimoji="1" lang="ja-JP" altLang="en-US"/>
              <a:t>マスター テキストの書式設定</a:t>
            </a:r>
          </a:p>
        </p:txBody>
      </p:sp>
      <p:sp>
        <p:nvSpPr>
          <p:cNvPr id="14" name="字幕 2">
            <a:extLst>
              <a:ext uri="{FF2B5EF4-FFF2-40B4-BE49-F238E27FC236}">
                <a16:creationId xmlns:a16="http://schemas.microsoft.com/office/drawing/2014/main" id="{BED944DA-AB90-4D1B-8985-ED1292AE3225}"/>
              </a:ext>
            </a:extLst>
          </p:cNvPr>
          <p:cNvSpPr>
            <a:spLocks noGrp="1"/>
          </p:cNvSpPr>
          <p:nvPr>
            <p:ph type="subTitle" idx="1"/>
          </p:nvPr>
        </p:nvSpPr>
        <p:spPr>
          <a:xfrm>
            <a:off x="452438" y="367837"/>
            <a:ext cx="3933826" cy="252042"/>
          </a:xfrm>
          <a:prstGeom prst="rect">
            <a:avLst/>
          </a:prstGeom>
        </p:spPr>
        <p:txBody>
          <a:bodyPr/>
          <a:lstStyle>
            <a:lvl1pPr marL="0" indent="0" algn="l">
              <a:buNone/>
              <a:defRPr sz="1800">
                <a:solidFill>
                  <a:schemeClr val="tx1">
                    <a:lumMod val="75000"/>
                    <a:lumOff val="25000"/>
                  </a:schemeClr>
                </a:solidFill>
                <a:latin typeface="Yu Gothic UI" panose="020B0500000000000000" pitchFamily="50" charset="-128"/>
                <a:ea typeface="Yu Gothic UI" panose="020B05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endParaRPr kumimoji="1" lang="en-GB"/>
          </a:p>
        </p:txBody>
      </p:sp>
    </p:spTree>
    <p:extLst>
      <p:ext uri="{BB962C8B-B14F-4D97-AF65-F5344CB8AC3E}">
        <p14:creationId xmlns:p14="http://schemas.microsoft.com/office/powerpoint/2010/main" val="852864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05E62B-3BC9-46EF-8998-A706447C9B0C}"/>
              </a:ext>
            </a:extLst>
          </p:cNvPr>
          <p:cNvSpPr>
            <a:spLocks noGrp="1"/>
          </p:cNvSpPr>
          <p:nvPr>
            <p:ph type="title"/>
          </p:nvPr>
        </p:nvSpPr>
        <p:spPr>
          <a:xfrm>
            <a:off x="452438" y="739881"/>
            <a:ext cx="7021514" cy="1252808"/>
          </a:xfrm>
          <a:prstGeom prst="rect">
            <a:avLst/>
          </a:prstGeom>
        </p:spPr>
        <p:txBody>
          <a:bodyPr/>
          <a:lstStyle>
            <a:lvl1pPr>
              <a:lnSpc>
                <a:spcPts val="5000"/>
              </a:lnSpc>
              <a:defRPr spc="100" baseline="0">
                <a:ln w="9525">
                  <a:solidFill>
                    <a:srgbClr val="AF1932"/>
                  </a:solidFill>
                </a:ln>
                <a:solidFill>
                  <a:srgbClr val="AF1932"/>
                </a:solidFill>
              </a:defRPr>
            </a:lvl1pPr>
          </a:lstStyle>
          <a:p>
            <a:r>
              <a:rPr kumimoji="1" lang="ja-JP" altLang="en-US"/>
              <a:t>マスター タイトルの書式設定</a:t>
            </a:r>
            <a:endParaRPr kumimoji="1" lang="en-GB"/>
          </a:p>
        </p:txBody>
      </p:sp>
      <p:sp>
        <p:nvSpPr>
          <p:cNvPr id="13" name="テキスト プレースホルダー 12">
            <a:extLst>
              <a:ext uri="{FF2B5EF4-FFF2-40B4-BE49-F238E27FC236}">
                <a16:creationId xmlns:a16="http://schemas.microsoft.com/office/drawing/2014/main" id="{EBA9B86F-8C1F-4C76-968C-A734B4037FE5}"/>
              </a:ext>
            </a:extLst>
          </p:cNvPr>
          <p:cNvSpPr>
            <a:spLocks noGrp="1"/>
          </p:cNvSpPr>
          <p:nvPr>
            <p:ph type="body" sz="quarter" idx="12"/>
          </p:nvPr>
        </p:nvSpPr>
        <p:spPr>
          <a:xfrm>
            <a:off x="452438" y="2195241"/>
            <a:ext cx="7021512" cy="1252808"/>
          </a:xfrm>
          <a:prstGeom prst="rect">
            <a:avLst/>
          </a:prstGeom>
        </p:spPr>
        <p:txBody>
          <a:bodyPr/>
          <a:lstStyle>
            <a:lvl1pPr marL="0" indent="0">
              <a:lnSpc>
                <a:spcPts val="1900"/>
              </a:lnSpc>
              <a:buNone/>
              <a:defRPr sz="1400"/>
            </a:lvl1pPr>
          </a:lstStyle>
          <a:p>
            <a:pPr lvl="0"/>
            <a:r>
              <a:rPr kumimoji="1" lang="ja-JP" altLang="en-US"/>
              <a:t>マスター テキストの書式設定</a:t>
            </a:r>
          </a:p>
        </p:txBody>
      </p:sp>
      <p:sp>
        <p:nvSpPr>
          <p:cNvPr id="14" name="字幕 2">
            <a:extLst>
              <a:ext uri="{FF2B5EF4-FFF2-40B4-BE49-F238E27FC236}">
                <a16:creationId xmlns:a16="http://schemas.microsoft.com/office/drawing/2014/main" id="{BED944DA-AB90-4D1B-8985-ED1292AE3225}"/>
              </a:ext>
            </a:extLst>
          </p:cNvPr>
          <p:cNvSpPr>
            <a:spLocks noGrp="1"/>
          </p:cNvSpPr>
          <p:nvPr>
            <p:ph type="subTitle" idx="1"/>
          </p:nvPr>
        </p:nvSpPr>
        <p:spPr>
          <a:xfrm>
            <a:off x="452438" y="367837"/>
            <a:ext cx="3933826" cy="252042"/>
          </a:xfrm>
          <a:prstGeom prst="rect">
            <a:avLst/>
          </a:prstGeom>
        </p:spPr>
        <p:txBody>
          <a:bodyPr/>
          <a:lstStyle>
            <a:lvl1pPr marL="0" indent="0" algn="l">
              <a:buNone/>
              <a:defRPr sz="1800">
                <a:solidFill>
                  <a:schemeClr val="tx1">
                    <a:lumMod val="75000"/>
                    <a:lumOff val="25000"/>
                  </a:schemeClr>
                </a:solidFill>
                <a:latin typeface="Yu Gothic UI" panose="020B0500000000000000" pitchFamily="50" charset="-128"/>
                <a:ea typeface="Yu Gothic UI" panose="020B05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endParaRPr kumimoji="1" lang="en-GB"/>
          </a:p>
        </p:txBody>
      </p:sp>
    </p:spTree>
    <p:extLst>
      <p:ext uri="{BB962C8B-B14F-4D97-AF65-F5344CB8AC3E}">
        <p14:creationId xmlns:p14="http://schemas.microsoft.com/office/powerpoint/2010/main" val="4071701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sp>
        <p:nvSpPr>
          <p:cNvPr id="31" name="テキスト プレースホルダー 12">
            <a:extLst>
              <a:ext uri="{FF2B5EF4-FFF2-40B4-BE49-F238E27FC236}">
                <a16:creationId xmlns:a16="http://schemas.microsoft.com/office/drawing/2014/main" id="{4B7DC0A8-3147-4100-897F-C735FADCA0B1}"/>
              </a:ext>
            </a:extLst>
          </p:cNvPr>
          <p:cNvSpPr>
            <a:spLocks noGrp="1"/>
          </p:cNvSpPr>
          <p:nvPr>
            <p:ph type="body" sz="quarter" idx="15"/>
          </p:nvPr>
        </p:nvSpPr>
        <p:spPr>
          <a:xfrm>
            <a:off x="732480" y="4839540"/>
            <a:ext cx="5315893" cy="582853"/>
          </a:xfrm>
          <a:prstGeom prst="rect">
            <a:avLst/>
          </a:prstGeom>
        </p:spPr>
        <p:txBody>
          <a:bodyPr tIns="36000" bIns="36000" anchor="t"/>
          <a:lstStyle>
            <a:lvl1pPr marL="0" indent="0">
              <a:lnSpc>
                <a:spcPct val="100000"/>
              </a:lnSpc>
              <a:buNone/>
              <a:defRPr sz="1100" b="0"/>
            </a:lvl1pPr>
          </a:lstStyle>
          <a:p>
            <a:pPr lvl="0"/>
            <a:r>
              <a:rPr kumimoji="1" lang="ja-JP" altLang="en-US"/>
              <a:t>マスター テキストの書式設定</a:t>
            </a:r>
          </a:p>
        </p:txBody>
      </p:sp>
      <p:sp>
        <p:nvSpPr>
          <p:cNvPr id="32" name="テキスト プレースホルダー 12">
            <a:extLst>
              <a:ext uri="{FF2B5EF4-FFF2-40B4-BE49-F238E27FC236}">
                <a16:creationId xmlns:a16="http://schemas.microsoft.com/office/drawing/2014/main" id="{AF286074-5514-4E84-95A2-AF8FC84C11A0}"/>
              </a:ext>
            </a:extLst>
          </p:cNvPr>
          <p:cNvSpPr>
            <a:spLocks noGrp="1"/>
          </p:cNvSpPr>
          <p:nvPr>
            <p:ph type="body" sz="quarter" idx="16"/>
          </p:nvPr>
        </p:nvSpPr>
        <p:spPr>
          <a:xfrm>
            <a:off x="732480" y="4549718"/>
            <a:ext cx="5315893" cy="287828"/>
          </a:xfrm>
          <a:prstGeom prst="rect">
            <a:avLst/>
          </a:prstGeom>
        </p:spPr>
        <p:txBody>
          <a:bodyPr anchor="ctr"/>
          <a:lstStyle>
            <a:lvl1pPr marL="0" indent="0">
              <a:lnSpc>
                <a:spcPts val="1900"/>
              </a:lnSpc>
              <a:buNone/>
              <a:defRPr sz="1400" b="1"/>
            </a:lvl1pPr>
          </a:lstStyle>
          <a:p>
            <a:pPr lvl="0"/>
            <a:r>
              <a:rPr kumimoji="1" lang="ja-JP" altLang="en-US"/>
              <a:t>マスター テキストの書式設定</a:t>
            </a:r>
          </a:p>
        </p:txBody>
      </p:sp>
      <p:sp>
        <p:nvSpPr>
          <p:cNvPr id="33" name="テキスト プレースホルダー 12">
            <a:extLst>
              <a:ext uri="{FF2B5EF4-FFF2-40B4-BE49-F238E27FC236}">
                <a16:creationId xmlns:a16="http://schemas.microsoft.com/office/drawing/2014/main" id="{3B9BED21-FE25-40D4-8C3E-12C6FCE1A6FB}"/>
              </a:ext>
            </a:extLst>
          </p:cNvPr>
          <p:cNvSpPr>
            <a:spLocks noGrp="1"/>
          </p:cNvSpPr>
          <p:nvPr>
            <p:ph type="body" sz="quarter" idx="17"/>
          </p:nvPr>
        </p:nvSpPr>
        <p:spPr>
          <a:xfrm>
            <a:off x="732480" y="5774010"/>
            <a:ext cx="5315893" cy="582853"/>
          </a:xfrm>
          <a:prstGeom prst="rect">
            <a:avLst/>
          </a:prstGeom>
        </p:spPr>
        <p:txBody>
          <a:bodyPr tIns="36000" bIns="36000" anchor="t"/>
          <a:lstStyle>
            <a:lvl1pPr marL="0" indent="0">
              <a:lnSpc>
                <a:spcPct val="100000"/>
              </a:lnSpc>
              <a:buNone/>
              <a:defRPr sz="1100" b="0"/>
            </a:lvl1pPr>
          </a:lstStyle>
          <a:p>
            <a:pPr lvl="0"/>
            <a:r>
              <a:rPr kumimoji="1" lang="ja-JP" altLang="en-US"/>
              <a:t>マスター テキストの書式設定</a:t>
            </a:r>
          </a:p>
        </p:txBody>
      </p:sp>
      <p:sp>
        <p:nvSpPr>
          <p:cNvPr id="34" name="テキスト プレースホルダー 12">
            <a:extLst>
              <a:ext uri="{FF2B5EF4-FFF2-40B4-BE49-F238E27FC236}">
                <a16:creationId xmlns:a16="http://schemas.microsoft.com/office/drawing/2014/main" id="{81BB0AE8-FDDD-487E-A349-7B58E020F136}"/>
              </a:ext>
            </a:extLst>
          </p:cNvPr>
          <p:cNvSpPr>
            <a:spLocks noGrp="1"/>
          </p:cNvSpPr>
          <p:nvPr>
            <p:ph type="body" sz="quarter" idx="18"/>
          </p:nvPr>
        </p:nvSpPr>
        <p:spPr>
          <a:xfrm>
            <a:off x="732480" y="5484188"/>
            <a:ext cx="5315893" cy="287828"/>
          </a:xfrm>
          <a:prstGeom prst="rect">
            <a:avLst/>
          </a:prstGeom>
        </p:spPr>
        <p:txBody>
          <a:bodyPr anchor="ctr"/>
          <a:lstStyle>
            <a:lvl1pPr marL="0" indent="0">
              <a:lnSpc>
                <a:spcPts val="1900"/>
              </a:lnSpc>
              <a:buNone/>
              <a:defRPr sz="1400" b="1"/>
            </a:lvl1pPr>
          </a:lstStyle>
          <a:p>
            <a:pPr lvl="0"/>
            <a:r>
              <a:rPr kumimoji="1" lang="ja-JP" altLang="en-US"/>
              <a:t>マスター テキストの書式設定</a:t>
            </a:r>
          </a:p>
        </p:txBody>
      </p:sp>
      <p:sp>
        <p:nvSpPr>
          <p:cNvPr id="30" name="テキスト プレースホルダー 12">
            <a:extLst>
              <a:ext uri="{FF2B5EF4-FFF2-40B4-BE49-F238E27FC236}">
                <a16:creationId xmlns:a16="http://schemas.microsoft.com/office/drawing/2014/main" id="{98A1B8DC-095D-4D1E-8FE8-B9ED1B90AFC0}"/>
              </a:ext>
            </a:extLst>
          </p:cNvPr>
          <p:cNvSpPr>
            <a:spLocks noGrp="1"/>
          </p:cNvSpPr>
          <p:nvPr>
            <p:ph type="body" sz="quarter" idx="14"/>
          </p:nvPr>
        </p:nvSpPr>
        <p:spPr>
          <a:xfrm>
            <a:off x="732480" y="3893351"/>
            <a:ext cx="5315893" cy="582853"/>
          </a:xfrm>
          <a:prstGeom prst="rect">
            <a:avLst/>
          </a:prstGeom>
        </p:spPr>
        <p:txBody>
          <a:bodyPr tIns="36000" bIns="36000" anchor="t"/>
          <a:lstStyle>
            <a:lvl1pPr marL="0" indent="0">
              <a:lnSpc>
                <a:spcPct val="100000"/>
              </a:lnSpc>
              <a:buNone/>
              <a:defRPr sz="1100" b="0"/>
            </a:lvl1pPr>
          </a:lstStyle>
          <a:p>
            <a:pPr lvl="0"/>
            <a:r>
              <a:rPr kumimoji="1" lang="ja-JP" altLang="en-US"/>
              <a:t>マスター テキストの書式設定</a:t>
            </a:r>
          </a:p>
        </p:txBody>
      </p:sp>
      <p:sp>
        <p:nvSpPr>
          <p:cNvPr id="19" name="テキスト プレースホルダー 12">
            <a:extLst>
              <a:ext uri="{FF2B5EF4-FFF2-40B4-BE49-F238E27FC236}">
                <a16:creationId xmlns:a16="http://schemas.microsoft.com/office/drawing/2014/main" id="{585FCBAC-F974-4190-813E-5523C8B62611}"/>
              </a:ext>
            </a:extLst>
          </p:cNvPr>
          <p:cNvSpPr>
            <a:spLocks noGrp="1"/>
          </p:cNvSpPr>
          <p:nvPr>
            <p:ph type="body" sz="quarter" idx="13"/>
          </p:nvPr>
        </p:nvSpPr>
        <p:spPr>
          <a:xfrm>
            <a:off x="732480" y="3603529"/>
            <a:ext cx="5315893" cy="287828"/>
          </a:xfrm>
          <a:prstGeom prst="rect">
            <a:avLst/>
          </a:prstGeom>
        </p:spPr>
        <p:txBody>
          <a:bodyPr anchor="ctr"/>
          <a:lstStyle>
            <a:lvl1pPr marL="0" indent="0">
              <a:lnSpc>
                <a:spcPts val="1900"/>
              </a:lnSpc>
              <a:buNone/>
              <a:defRPr sz="1400" b="1"/>
            </a:lvl1pPr>
          </a:lstStyle>
          <a:p>
            <a:pPr lvl="0"/>
            <a:r>
              <a:rPr kumimoji="1" lang="ja-JP" altLang="en-US"/>
              <a:t>マスター テキストの書式設定</a:t>
            </a:r>
          </a:p>
        </p:txBody>
      </p:sp>
      <p:sp>
        <p:nvSpPr>
          <p:cNvPr id="2" name="タイトル 1">
            <a:extLst>
              <a:ext uri="{FF2B5EF4-FFF2-40B4-BE49-F238E27FC236}">
                <a16:creationId xmlns:a16="http://schemas.microsoft.com/office/drawing/2014/main" id="{A305E62B-3BC9-46EF-8998-A706447C9B0C}"/>
              </a:ext>
            </a:extLst>
          </p:cNvPr>
          <p:cNvSpPr>
            <a:spLocks noGrp="1"/>
          </p:cNvSpPr>
          <p:nvPr>
            <p:ph type="title"/>
          </p:nvPr>
        </p:nvSpPr>
        <p:spPr>
          <a:xfrm>
            <a:off x="452437" y="739881"/>
            <a:ext cx="8958265" cy="1252808"/>
          </a:xfrm>
          <a:prstGeom prst="rect">
            <a:avLst/>
          </a:prstGeom>
        </p:spPr>
        <p:txBody>
          <a:bodyPr/>
          <a:lstStyle>
            <a:lvl1pPr>
              <a:lnSpc>
                <a:spcPts val="5000"/>
              </a:lnSpc>
              <a:defRPr spc="100" baseline="0">
                <a:ln w="9525">
                  <a:solidFill>
                    <a:srgbClr val="AF1932"/>
                  </a:solidFill>
                </a:ln>
                <a:solidFill>
                  <a:srgbClr val="AF1932"/>
                </a:solidFill>
              </a:defRPr>
            </a:lvl1pPr>
          </a:lstStyle>
          <a:p>
            <a:r>
              <a:rPr kumimoji="1" lang="ja-JP" altLang="en-US"/>
              <a:t>マスター タイトルの書式設定</a:t>
            </a:r>
            <a:endParaRPr kumimoji="1" lang="en-GB"/>
          </a:p>
        </p:txBody>
      </p:sp>
      <p:sp>
        <p:nvSpPr>
          <p:cNvPr id="13" name="テキスト プレースホルダー 12">
            <a:extLst>
              <a:ext uri="{FF2B5EF4-FFF2-40B4-BE49-F238E27FC236}">
                <a16:creationId xmlns:a16="http://schemas.microsoft.com/office/drawing/2014/main" id="{EBA9B86F-8C1F-4C76-968C-A734B4037FE5}"/>
              </a:ext>
            </a:extLst>
          </p:cNvPr>
          <p:cNvSpPr>
            <a:spLocks noGrp="1"/>
          </p:cNvSpPr>
          <p:nvPr>
            <p:ph type="body" sz="quarter" idx="12"/>
          </p:nvPr>
        </p:nvSpPr>
        <p:spPr>
          <a:xfrm>
            <a:off x="452438" y="2195241"/>
            <a:ext cx="8958262" cy="643209"/>
          </a:xfrm>
          <a:prstGeom prst="rect">
            <a:avLst/>
          </a:prstGeom>
        </p:spPr>
        <p:txBody>
          <a:bodyPr/>
          <a:lstStyle>
            <a:lvl1pPr marL="0" indent="0">
              <a:lnSpc>
                <a:spcPts val="1900"/>
              </a:lnSpc>
              <a:buNone/>
              <a:defRPr sz="1400"/>
            </a:lvl1pPr>
          </a:lstStyle>
          <a:p>
            <a:pPr lvl="0"/>
            <a:r>
              <a:rPr kumimoji="1" lang="ja-JP" altLang="en-US"/>
              <a:t>マスター テキストの書式設定</a:t>
            </a:r>
          </a:p>
        </p:txBody>
      </p:sp>
      <p:sp>
        <p:nvSpPr>
          <p:cNvPr id="14" name="字幕 2">
            <a:extLst>
              <a:ext uri="{FF2B5EF4-FFF2-40B4-BE49-F238E27FC236}">
                <a16:creationId xmlns:a16="http://schemas.microsoft.com/office/drawing/2014/main" id="{BED944DA-AB90-4D1B-8985-ED1292AE3225}"/>
              </a:ext>
            </a:extLst>
          </p:cNvPr>
          <p:cNvSpPr>
            <a:spLocks noGrp="1"/>
          </p:cNvSpPr>
          <p:nvPr>
            <p:ph type="subTitle" idx="1"/>
          </p:nvPr>
        </p:nvSpPr>
        <p:spPr>
          <a:xfrm>
            <a:off x="452438" y="367837"/>
            <a:ext cx="3933826" cy="252042"/>
          </a:xfrm>
          <a:prstGeom prst="rect">
            <a:avLst/>
          </a:prstGeom>
        </p:spPr>
        <p:txBody>
          <a:bodyPr/>
          <a:lstStyle>
            <a:lvl1pPr marL="0" indent="0" algn="l">
              <a:buNone/>
              <a:defRPr sz="1800">
                <a:solidFill>
                  <a:schemeClr val="tx1">
                    <a:lumMod val="75000"/>
                    <a:lumOff val="25000"/>
                  </a:schemeClr>
                </a:solidFill>
                <a:latin typeface="Yu Gothic UI" panose="020B0500000000000000" pitchFamily="50" charset="-128"/>
                <a:ea typeface="Yu Gothic UI" panose="020B05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endParaRPr kumimoji="1" lang="en-GB"/>
          </a:p>
        </p:txBody>
      </p:sp>
    </p:spTree>
    <p:extLst>
      <p:ext uri="{BB962C8B-B14F-4D97-AF65-F5344CB8AC3E}">
        <p14:creationId xmlns:p14="http://schemas.microsoft.com/office/powerpoint/2010/main" val="3465803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55464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Title - Cen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352394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スライド番号プレースホルダー 5">
            <a:extLst>
              <a:ext uri="{FF2B5EF4-FFF2-40B4-BE49-F238E27FC236}">
                <a16:creationId xmlns:a16="http://schemas.microsoft.com/office/drawing/2014/main" id="{79E30B7B-3D64-42A7-B576-9A3C594820E3}"/>
              </a:ext>
            </a:extLst>
          </p:cNvPr>
          <p:cNvSpPr>
            <a:spLocks noGrp="1"/>
          </p:cNvSpPr>
          <p:nvPr>
            <p:ph type="sldNum" sz="quarter" idx="4"/>
          </p:nvPr>
        </p:nvSpPr>
        <p:spPr>
          <a:xfrm>
            <a:off x="7181851" y="6515100"/>
            <a:ext cx="2228850" cy="206375"/>
          </a:xfrm>
          <a:prstGeom prst="rect">
            <a:avLst/>
          </a:prstGeom>
        </p:spPr>
        <p:txBody>
          <a:bodyPr vert="horz" lIns="91440" tIns="45720" rIns="91440" bIns="45720" rtlCol="0" anchor="ctr"/>
          <a:lstStyle>
            <a:lvl1pPr algn="r">
              <a:defRPr sz="1200">
                <a:solidFill>
                  <a:schemeClr val="tx1">
                    <a:tint val="75000"/>
                  </a:schemeClr>
                </a:solidFill>
                <a:latin typeface="Avenir Next LT Pro" panose="020B0504020202020204" pitchFamily="34" charset="0"/>
              </a:defRPr>
            </a:lvl1pPr>
          </a:lstStyle>
          <a:p>
            <a:fld id="{15E707BA-883C-4D78-8419-4B7DEB3F4E9F}" type="slidenum">
              <a:rPr kumimoji="1" lang="en-GB" smtClean="0"/>
              <a:pPr/>
              <a:t>‹#›</a:t>
            </a:fld>
            <a:endParaRPr kumimoji="1" lang="en-GB"/>
          </a:p>
        </p:txBody>
      </p:sp>
    </p:spTree>
    <p:extLst>
      <p:ext uri="{BB962C8B-B14F-4D97-AF65-F5344CB8AC3E}">
        <p14:creationId xmlns:p14="http://schemas.microsoft.com/office/powerpoint/2010/main" val="211312986"/>
      </p:ext>
    </p:extLst>
  </p:cSld>
  <p:clrMap bg1="lt1" tx1="dk1" bg2="lt2" tx2="dk2" accent1="accent1" accent2="accent2" accent3="accent3" accent4="accent4" accent5="accent5" accent6="accent6" hlink="hlink" folHlink="folHlink"/>
  <p:sldLayoutIdLst>
    <p:sldLayoutId id="2147483677" r:id="rId1"/>
    <p:sldLayoutId id="2147483692" r:id="rId2"/>
    <p:sldLayoutId id="2147483689" r:id="rId3"/>
    <p:sldLayoutId id="2147483690" r:id="rId4"/>
    <p:sldLayoutId id="2147483691" r:id="rId5"/>
    <p:sldLayoutId id="2147483688" r:id="rId6"/>
    <p:sldLayoutId id="2147483702" r:id="rId7"/>
  </p:sldLayoutIdLst>
  <p:hf hdr="0" ftr="0" dt="0"/>
  <p:txStyles>
    <p:titleStyle>
      <a:lvl1pPr algn="l" defTabSz="914400" rtl="0" eaLnBrk="1" latinLnBrk="0" hangingPunct="1">
        <a:lnSpc>
          <a:spcPct val="90000"/>
        </a:lnSpc>
        <a:spcBef>
          <a:spcPct val="0"/>
        </a:spcBef>
        <a:buNone/>
        <a:defRPr kumimoji="1" sz="4400" b="1" kern="1200">
          <a:solidFill>
            <a:schemeClr val="tx1"/>
          </a:solidFill>
          <a:latin typeface="Yu Gothic UI" panose="020B0500000000000000" pitchFamily="50" charset="-128"/>
          <a:ea typeface="Yu Gothic UI" panose="020B05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3.png"/><Relationship Id="rId2" Type="http://schemas.openxmlformats.org/officeDocument/2006/relationships/image" Target="../media/image60.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8.png"/><Relationship Id="rId4" Type="http://schemas.openxmlformats.org/officeDocument/2006/relationships/image" Target="../media/image6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ロゴ&#10;&#10;自動的に生成された説明">
            <a:extLst>
              <a:ext uri="{FF2B5EF4-FFF2-40B4-BE49-F238E27FC236}">
                <a16:creationId xmlns:a16="http://schemas.microsoft.com/office/drawing/2014/main" id="{F9FD3164-1311-4A7A-8030-76E29931D07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3867" y="2660341"/>
            <a:ext cx="4818845" cy="1398519"/>
          </a:xfrm>
          <a:prstGeom prst="rect">
            <a:avLst/>
          </a:prstGeom>
        </p:spPr>
      </p:pic>
      <p:sp>
        <p:nvSpPr>
          <p:cNvPr id="7" name="テキスト ボックス 6">
            <a:extLst>
              <a:ext uri="{FF2B5EF4-FFF2-40B4-BE49-F238E27FC236}">
                <a16:creationId xmlns:a16="http://schemas.microsoft.com/office/drawing/2014/main" id="{75CDE696-B46A-476F-B6D9-1BFBDCC6ADF6}"/>
              </a:ext>
            </a:extLst>
          </p:cNvPr>
          <p:cNvSpPr txBox="1"/>
          <p:nvPr/>
        </p:nvSpPr>
        <p:spPr>
          <a:xfrm>
            <a:off x="7872299" y="5755287"/>
            <a:ext cx="1466851" cy="619400"/>
          </a:xfrm>
          <a:prstGeom prst="rect">
            <a:avLst/>
          </a:prstGeom>
          <a:noFill/>
        </p:spPr>
        <p:txBody>
          <a:bodyPr wrap="square" rtlCol="0">
            <a:spAutoFit/>
          </a:bodyPr>
          <a:lstStyle/>
          <a:p>
            <a:pPr algn="r"/>
            <a:r>
              <a:rPr lang="en-US" altLang="ja-JP">
                <a:solidFill>
                  <a:schemeClr val="tx1">
                    <a:lumMod val="85000"/>
                    <a:lumOff val="15000"/>
                  </a:schemeClr>
                </a:solidFill>
                <a:ea typeface="Yu Gothic UI" panose="020B0500000000000000" pitchFamily="50" charset="-128"/>
              </a:rPr>
              <a:t>2023/04</a:t>
            </a:r>
          </a:p>
          <a:p>
            <a:pPr algn="r"/>
            <a:r>
              <a:rPr lang="ja-JP" altLang="en-US" sz="1625">
                <a:solidFill>
                  <a:schemeClr val="tx1">
                    <a:lumMod val="85000"/>
                    <a:lumOff val="15000"/>
                  </a:schemeClr>
                </a:solidFill>
                <a:ea typeface="Yu Gothic UI" panose="020B0500000000000000" pitchFamily="50" charset="-128"/>
              </a:rPr>
              <a:t>大阪市</a:t>
            </a:r>
          </a:p>
        </p:txBody>
      </p:sp>
      <p:grpSp>
        <p:nvGrpSpPr>
          <p:cNvPr id="17" name="グループ化 16">
            <a:extLst>
              <a:ext uri="{FF2B5EF4-FFF2-40B4-BE49-F238E27FC236}">
                <a16:creationId xmlns:a16="http://schemas.microsoft.com/office/drawing/2014/main" id="{2442242B-F020-495D-8CA4-7F0F5EF8A436}"/>
              </a:ext>
            </a:extLst>
          </p:cNvPr>
          <p:cNvGrpSpPr/>
          <p:nvPr/>
        </p:nvGrpSpPr>
        <p:grpSpPr>
          <a:xfrm>
            <a:off x="616407" y="2948752"/>
            <a:ext cx="8085248" cy="1640204"/>
            <a:chOff x="630581" y="2948752"/>
            <a:chExt cx="8085248" cy="1640204"/>
          </a:xfrm>
        </p:grpSpPr>
        <p:sp>
          <p:nvSpPr>
            <p:cNvPr id="6" name="テキスト ボックス 5">
              <a:extLst>
                <a:ext uri="{FF2B5EF4-FFF2-40B4-BE49-F238E27FC236}">
                  <a16:creationId xmlns:a16="http://schemas.microsoft.com/office/drawing/2014/main" id="{85852F24-2293-4301-80D6-5CE1ECBCAB17}"/>
                </a:ext>
              </a:extLst>
            </p:cNvPr>
            <p:cNvSpPr txBox="1"/>
            <p:nvPr/>
          </p:nvSpPr>
          <p:spPr>
            <a:xfrm>
              <a:off x="630581" y="4250718"/>
              <a:ext cx="3902836" cy="338238"/>
            </a:xfrm>
            <a:prstGeom prst="rect">
              <a:avLst/>
            </a:prstGeom>
            <a:noFill/>
          </p:spPr>
          <p:txBody>
            <a:bodyPr wrap="square" rtlCol="0" anchor="ctr">
              <a:noAutofit/>
            </a:bodyPr>
            <a:lstStyle/>
            <a:p>
              <a:pPr algn="dist"/>
              <a:r>
                <a:rPr lang="ja-JP" altLang="en-US" sz="2800" b="1" spc="300">
                  <a:solidFill>
                    <a:schemeClr val="tx1">
                      <a:lumMod val="85000"/>
                      <a:lumOff val="15000"/>
                    </a:schemeClr>
                  </a:solidFill>
                  <a:latin typeface="Yu Gothic UI" panose="020B0500000000000000" pitchFamily="50" charset="-128"/>
                  <a:ea typeface="Yu Gothic UI" panose="020B0500000000000000" pitchFamily="50" charset="-128"/>
                </a:rPr>
                <a:t>大阪市</a:t>
              </a:r>
              <a:r>
                <a:rPr lang="en-US" altLang="ja-JP" sz="2800" b="1" spc="300">
                  <a:solidFill>
                    <a:schemeClr val="tx1">
                      <a:lumMod val="85000"/>
                      <a:lumOff val="15000"/>
                    </a:schemeClr>
                  </a:solidFill>
                  <a:latin typeface="Avenir Next LT Pro Demi" panose="020B0704020202020204" pitchFamily="34" charset="0"/>
                  <a:ea typeface="Yu Gothic UI" panose="020B0500000000000000" pitchFamily="50" charset="-128"/>
                </a:rPr>
                <a:t>DX</a:t>
              </a:r>
              <a:r>
                <a:rPr lang="ja-JP" altLang="en-US" sz="2800" b="1" spc="300">
                  <a:solidFill>
                    <a:schemeClr val="tx1">
                      <a:lumMod val="85000"/>
                      <a:lumOff val="15000"/>
                    </a:schemeClr>
                  </a:solidFill>
                  <a:latin typeface="Yu Gothic UI" panose="020B0500000000000000" pitchFamily="50" charset="-128"/>
                  <a:ea typeface="Yu Gothic UI" panose="020B0500000000000000" pitchFamily="50" charset="-128"/>
                </a:rPr>
                <a:t>戦略</a:t>
              </a:r>
            </a:p>
          </p:txBody>
        </p:sp>
        <p:sp>
          <p:nvSpPr>
            <p:cNvPr id="8" name="テキスト ボックス 7">
              <a:extLst>
                <a:ext uri="{FF2B5EF4-FFF2-40B4-BE49-F238E27FC236}">
                  <a16:creationId xmlns:a16="http://schemas.microsoft.com/office/drawing/2014/main" id="{0CDA3F19-B877-494C-AEE3-537B9CBAD70A}"/>
                </a:ext>
              </a:extLst>
            </p:cNvPr>
            <p:cNvSpPr txBox="1"/>
            <p:nvPr/>
          </p:nvSpPr>
          <p:spPr>
            <a:xfrm>
              <a:off x="5257800" y="2948752"/>
              <a:ext cx="3458029" cy="867316"/>
            </a:xfrm>
            <a:prstGeom prst="rect">
              <a:avLst/>
            </a:prstGeom>
            <a:noFill/>
            <a:ln>
              <a:noFill/>
            </a:ln>
          </p:spPr>
          <p:txBody>
            <a:bodyPr wrap="square" lIns="90000" rIns="0" rtlCol="0" anchor="ctr">
              <a:noAutofit/>
            </a:bodyPr>
            <a:lstStyle/>
            <a:p>
              <a:pPr algn="dist"/>
              <a:r>
                <a:rPr lang="ja-JP" altLang="en-US" sz="6600" spc="1400">
                  <a:ln w="28575">
                    <a:solidFill>
                      <a:srgbClr val="AF1932"/>
                    </a:solidFill>
                    <a:miter lim="800000"/>
                  </a:ln>
                  <a:solidFill>
                    <a:srgbClr val="AF1932"/>
                  </a:solidFill>
                  <a:latin typeface="Yu Gothic UI" panose="020B0500000000000000" pitchFamily="50" charset="-128"/>
                  <a:ea typeface="Yu Gothic UI" panose="020B0500000000000000" pitchFamily="50" charset="-128"/>
                </a:rPr>
                <a:t>おおさか</a:t>
              </a:r>
              <a:endParaRPr lang="en-US" altLang="ja-JP" sz="6600" spc="900">
                <a:ln w="38100">
                  <a:solidFill>
                    <a:srgbClr val="AF1932"/>
                  </a:solidFill>
                  <a:miter lim="800000"/>
                </a:ln>
                <a:solidFill>
                  <a:srgbClr val="AF1932"/>
                </a:solidFill>
                <a:ea typeface="Yu Gothic UI" panose="020B0500000000000000" pitchFamily="50" charset="-128"/>
              </a:endParaRPr>
            </a:p>
          </p:txBody>
        </p:sp>
      </p:grpSp>
      <p:cxnSp>
        <p:nvCxnSpPr>
          <p:cNvPr id="5" name="直線コネクタ 4">
            <a:extLst>
              <a:ext uri="{FF2B5EF4-FFF2-40B4-BE49-F238E27FC236}">
                <a16:creationId xmlns:a16="http://schemas.microsoft.com/office/drawing/2014/main" id="{FDB59F24-26F1-4A40-A0F7-4C697E4F7559}"/>
              </a:ext>
            </a:extLst>
          </p:cNvPr>
          <p:cNvCxnSpPr>
            <a:cxnSpLocks/>
          </p:cNvCxnSpPr>
          <p:nvPr/>
        </p:nvCxnSpPr>
        <p:spPr>
          <a:xfrm>
            <a:off x="566851" y="3994353"/>
            <a:ext cx="8772299" cy="0"/>
          </a:xfrm>
          <a:prstGeom prst="line">
            <a:avLst/>
          </a:prstGeom>
          <a:ln w="9525">
            <a:solidFill>
              <a:srgbClr val="AF19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7522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字幕 7">
            <a:extLst>
              <a:ext uri="{FF2B5EF4-FFF2-40B4-BE49-F238E27FC236}">
                <a16:creationId xmlns:a16="http://schemas.microsoft.com/office/drawing/2014/main" id="{0A8B3DF9-5FA8-422C-A3EF-D1104D8E5209}"/>
              </a:ext>
            </a:extLst>
          </p:cNvPr>
          <p:cNvSpPr>
            <a:spLocks noGrp="1"/>
          </p:cNvSpPr>
          <p:nvPr>
            <p:ph type="subTitle" idx="1"/>
          </p:nvPr>
        </p:nvSpPr>
        <p:spPr/>
        <p:txBody>
          <a:bodyPr/>
          <a:lstStyle/>
          <a:p>
            <a:r>
              <a:rPr lang="en-US" altLang="ja-JP">
                <a:solidFill>
                  <a:schemeClr val="tx1"/>
                </a:solidFill>
                <a:latin typeface="Avenir Next LT Pro" panose="020B0504020202020204" pitchFamily="34" charset="0"/>
              </a:rPr>
              <a:t>03. </a:t>
            </a:r>
            <a:r>
              <a:rPr lang="ja-JP" altLang="en-US">
                <a:solidFill>
                  <a:schemeClr val="tx1"/>
                </a:solidFill>
                <a:latin typeface="Avenir Next LT Pro" panose="020B0504020202020204" pitchFamily="34" charset="0"/>
              </a:rPr>
              <a:t>大阪市の</a:t>
            </a:r>
            <a:r>
              <a:rPr lang="en-US" altLang="ja-JP">
                <a:solidFill>
                  <a:srgbClr val="000000"/>
                </a:solidFill>
                <a:latin typeface="Avenir Next LT Pro" panose="020B0504020202020204" pitchFamily="34" charset="0"/>
              </a:rPr>
              <a:t>DX</a:t>
            </a:r>
            <a:r>
              <a:rPr lang="ja-JP" altLang="en-US">
                <a:solidFill>
                  <a:schemeClr val="tx1"/>
                </a:solidFill>
                <a:latin typeface="Avenir Next LT Pro" panose="020B0504020202020204" pitchFamily="34" charset="0"/>
              </a:rPr>
              <a:t>戦略</a:t>
            </a:r>
            <a:endParaRPr lang="en-GB" altLang="ja-JP">
              <a:solidFill>
                <a:schemeClr val="tx1"/>
              </a:solidFill>
              <a:latin typeface="Avenir Next LT Pro" panose="020B0504020202020204" pitchFamily="34" charset="0"/>
            </a:endParaRPr>
          </a:p>
        </p:txBody>
      </p:sp>
      <p:sp>
        <p:nvSpPr>
          <p:cNvPr id="16" name="Rectangle 2">
            <a:extLst>
              <a:ext uri="{FF2B5EF4-FFF2-40B4-BE49-F238E27FC236}">
                <a16:creationId xmlns:a16="http://schemas.microsoft.com/office/drawing/2014/main" id="{DAC6B1F9-84F7-4863-973E-929F07F346B3}"/>
              </a:ext>
            </a:extLst>
          </p:cNvPr>
          <p:cNvSpPr>
            <a:spLocks noChangeArrowheads="1"/>
          </p:cNvSpPr>
          <p:nvPr/>
        </p:nvSpPr>
        <p:spPr bwMode="auto">
          <a:xfrm>
            <a:off x="629036" y="1346393"/>
            <a:ext cx="804862" cy="130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9600" b="1" i="0" u="none" strike="noStrike" kern="1200" cap="none" spc="0" normalizeH="0" baseline="0" noProof="0">
                <a:ln>
                  <a:noFill/>
                </a:ln>
                <a:solidFill>
                  <a:srgbClr val="FCEAED"/>
                </a:solidFill>
                <a:effectLst/>
                <a:uLnTx/>
                <a:uFillTx/>
                <a:latin typeface="Century Gothic" panose="020B0502020202020204" pitchFamily="34" charset="0"/>
                <a:ea typeface="Yu Gothic UI" panose="020B0500000000000000" pitchFamily="50" charset="-128"/>
                <a:cs typeface="Aharoni" panose="02010803020104030203" pitchFamily="2" charset="-79"/>
              </a:rPr>
              <a:t>1</a:t>
            </a:r>
            <a:endParaRPr kumimoji="0" lang="ja-JP" altLang="en-US" sz="9600" b="0" i="0" u="none" strike="noStrike" kern="1200" cap="none" spc="0" normalizeH="0" baseline="0" noProof="0">
              <a:ln>
                <a:noFill/>
              </a:ln>
              <a:solidFill>
                <a:srgbClr val="FCEAED"/>
              </a:solidFill>
              <a:effectLst/>
              <a:uLnTx/>
              <a:uFillTx/>
              <a:latin typeface="Century Gothic" panose="020B0502020202020204" pitchFamily="34" charset="0"/>
              <a:ea typeface="Yu Gothic UI"/>
              <a:cs typeface="Aharoni" panose="02010803020104030203" pitchFamily="2" charset="-79"/>
            </a:endParaRPr>
          </a:p>
        </p:txBody>
      </p:sp>
      <p:sp>
        <p:nvSpPr>
          <p:cNvPr id="26" name="Rectangle 2">
            <a:extLst>
              <a:ext uri="{FF2B5EF4-FFF2-40B4-BE49-F238E27FC236}">
                <a16:creationId xmlns:a16="http://schemas.microsoft.com/office/drawing/2014/main" id="{3DE8D04B-8EA0-47C0-83AD-A0CDE00B7A63}"/>
              </a:ext>
            </a:extLst>
          </p:cNvPr>
          <p:cNvSpPr>
            <a:spLocks noChangeArrowheads="1"/>
          </p:cNvSpPr>
          <p:nvPr/>
        </p:nvSpPr>
        <p:spPr bwMode="auto">
          <a:xfrm>
            <a:off x="528691" y="2025078"/>
            <a:ext cx="3361796" cy="252043"/>
          </a:xfrm>
          <a:prstGeom prst="rect">
            <a:avLst/>
          </a:prstGeom>
          <a:noFill/>
          <a:ln>
            <a:noFill/>
          </a:ln>
          <a:effectLst/>
        </p:spPr>
        <p:txBody>
          <a:bodyPr vert="horz" wrap="square" lIns="91440" tIns="45720" rIns="91440" bIns="45720" numCol="1" anchor="ctr" anchorCtr="0" compatLnSpc="1">
            <a:prstTxWarp prst="textNoShape">
              <a:avLst/>
            </a:prstTxWarp>
            <a:noAutofit/>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800" b="1" i="0" u="none" strike="noStrike" kern="1200" cap="none" spc="0" normalizeH="0" baseline="0" noProof="0">
                <a:ln>
                  <a:noFill/>
                </a:ln>
                <a:solidFill>
                  <a:srgbClr val="AF1932"/>
                </a:solidFill>
                <a:effectLst/>
                <a:uLnTx/>
                <a:uFillTx/>
                <a:latin typeface="Avenir Next LT Pro Demi"/>
                <a:ea typeface="Yu Gothic UI" panose="020B0500000000000000" pitchFamily="50" charset="-128"/>
                <a:cs typeface="Times New Roman" panose="02020603050405020304" pitchFamily="18" charset="0"/>
              </a:rPr>
              <a:t>DX</a:t>
            </a:r>
            <a:r>
              <a:rPr kumimoji="0" lang="ja-JP" altLang="en-US" sz="1800" b="1" i="0" u="none" strike="noStrike" kern="120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Times New Roman" panose="02020603050405020304" pitchFamily="18" charset="0"/>
              </a:rPr>
              <a:t>を常に意識することを忘れず</a:t>
            </a:r>
            <a:endParaRPr kumimoji="0" lang="ja-JP" altLang="en-US" sz="1800" b="0" i="0" u="none" strike="noStrike" kern="1200" cap="none" spc="0" normalizeH="0" baseline="0" noProof="0">
              <a:ln>
                <a:noFill/>
              </a:ln>
              <a:solidFill>
                <a:srgbClr val="AF1932"/>
              </a:solidFill>
              <a:effectLst/>
              <a:uLnTx/>
              <a:uFillTx/>
              <a:latin typeface="Arial" panose="020B0604020202020204" pitchFamily="34" charset="0"/>
              <a:ea typeface="Yu Gothic UI"/>
              <a:cs typeface="+mn-cs"/>
            </a:endParaRPr>
          </a:p>
        </p:txBody>
      </p:sp>
      <p:sp>
        <p:nvSpPr>
          <p:cNvPr id="17" name="Rectangle 2">
            <a:extLst>
              <a:ext uri="{FF2B5EF4-FFF2-40B4-BE49-F238E27FC236}">
                <a16:creationId xmlns:a16="http://schemas.microsoft.com/office/drawing/2014/main" id="{78466219-5F18-4A53-ADEB-38848975F9DA}"/>
              </a:ext>
            </a:extLst>
          </p:cNvPr>
          <p:cNvSpPr>
            <a:spLocks noChangeArrowheads="1"/>
          </p:cNvSpPr>
          <p:nvPr/>
        </p:nvSpPr>
        <p:spPr bwMode="auto">
          <a:xfrm>
            <a:off x="715583" y="3463759"/>
            <a:ext cx="804862" cy="130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9600" b="1" i="0" u="none" strike="noStrike" kern="1200" cap="none" spc="0" normalizeH="0" baseline="0" noProof="0">
                <a:ln>
                  <a:noFill/>
                </a:ln>
                <a:solidFill>
                  <a:srgbClr val="FCEAED"/>
                </a:solidFill>
                <a:effectLst/>
                <a:uLnTx/>
                <a:uFillTx/>
                <a:latin typeface="Century Gothic" panose="020B0502020202020204" pitchFamily="34" charset="0"/>
                <a:ea typeface="Yu Gothic UI" panose="020B0500000000000000" pitchFamily="50" charset="-128"/>
                <a:cs typeface="Aharoni" panose="02010803020104030203" pitchFamily="2" charset="-79"/>
              </a:rPr>
              <a:t>2</a:t>
            </a:r>
            <a:endParaRPr kumimoji="0" lang="ja-JP" altLang="en-US" sz="9600" b="0" i="0" u="none" strike="noStrike" kern="1200" cap="none" spc="0" normalizeH="0" baseline="0" noProof="0">
              <a:ln>
                <a:noFill/>
              </a:ln>
              <a:solidFill>
                <a:srgbClr val="FCEAED"/>
              </a:solidFill>
              <a:effectLst/>
              <a:uLnTx/>
              <a:uFillTx/>
              <a:latin typeface="Century Gothic" panose="020B0502020202020204" pitchFamily="34" charset="0"/>
              <a:ea typeface="Yu Gothic UI"/>
              <a:cs typeface="Aharoni" panose="02010803020104030203" pitchFamily="2" charset="-79"/>
            </a:endParaRPr>
          </a:p>
        </p:txBody>
      </p:sp>
      <p:sp>
        <p:nvSpPr>
          <p:cNvPr id="42" name="正方形/長方形 41">
            <a:extLst>
              <a:ext uri="{FF2B5EF4-FFF2-40B4-BE49-F238E27FC236}">
                <a16:creationId xmlns:a16="http://schemas.microsoft.com/office/drawing/2014/main" id="{E44B1575-0811-472A-A649-5E61DF9B0445}"/>
              </a:ext>
            </a:extLst>
          </p:cNvPr>
          <p:cNvSpPr/>
          <p:nvPr/>
        </p:nvSpPr>
        <p:spPr>
          <a:xfrm>
            <a:off x="9594850" y="6582186"/>
            <a:ext cx="311150" cy="2785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sp>
        <p:nvSpPr>
          <p:cNvPr id="43" name="矢印: 五方向 42">
            <a:extLst>
              <a:ext uri="{FF2B5EF4-FFF2-40B4-BE49-F238E27FC236}">
                <a16:creationId xmlns:a16="http://schemas.microsoft.com/office/drawing/2014/main" id="{418EEE99-7145-446B-8FEF-C5D7E7AC0F48}"/>
              </a:ext>
            </a:extLst>
          </p:cNvPr>
          <p:cNvSpPr/>
          <p:nvPr/>
        </p:nvSpPr>
        <p:spPr>
          <a:xfrm rot="5400000">
            <a:off x="9048426" y="546425"/>
            <a:ext cx="1404000" cy="311150"/>
          </a:xfrm>
          <a:prstGeom prst="homePlate">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lumMod val="75000"/>
                  </a:prstClr>
                </a:solidFill>
                <a:effectLst/>
                <a:uLnTx/>
                <a:uFillTx/>
                <a:latin typeface="Avenir Next LT Pro"/>
                <a:ea typeface="Yu Gothic UI"/>
                <a:cs typeface="+mn-cs"/>
              </a:rPr>
              <a:t>MISSION</a:t>
            </a: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sp>
        <p:nvSpPr>
          <p:cNvPr id="44" name="矢印: 山形 43">
            <a:extLst>
              <a:ext uri="{FF2B5EF4-FFF2-40B4-BE49-F238E27FC236}">
                <a16:creationId xmlns:a16="http://schemas.microsoft.com/office/drawing/2014/main" id="{5A6FC465-167D-4A40-AB99-162AB42FE8B1}"/>
              </a:ext>
            </a:extLst>
          </p:cNvPr>
          <p:cNvSpPr/>
          <p:nvPr/>
        </p:nvSpPr>
        <p:spPr>
          <a:xfrm rot="5400000">
            <a:off x="9048425" y="1902958"/>
            <a:ext cx="1404000" cy="311150"/>
          </a:xfrm>
          <a:prstGeom prst="chevron">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lumMod val="75000"/>
                  </a:prstClr>
                </a:solidFill>
                <a:effectLst/>
                <a:uLnTx/>
                <a:uFillTx/>
                <a:latin typeface="Avenir Next LT Pro"/>
                <a:ea typeface="Yu Gothic UI"/>
                <a:cs typeface="+mn-cs"/>
              </a:rPr>
              <a:t>VISION</a:t>
            </a: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sp>
        <p:nvSpPr>
          <p:cNvPr id="45" name="矢印: 山形 44">
            <a:extLst>
              <a:ext uri="{FF2B5EF4-FFF2-40B4-BE49-F238E27FC236}">
                <a16:creationId xmlns:a16="http://schemas.microsoft.com/office/drawing/2014/main" id="{EBFF5516-C0E0-4570-B204-7D2DD093E160}"/>
              </a:ext>
            </a:extLst>
          </p:cNvPr>
          <p:cNvSpPr/>
          <p:nvPr/>
        </p:nvSpPr>
        <p:spPr>
          <a:xfrm rot="5400000">
            <a:off x="8356226" y="3951691"/>
            <a:ext cx="2788400" cy="311150"/>
          </a:xfrm>
          <a:prstGeom prst="chevron">
            <a:avLst>
              <a:gd name="adj" fmla="val 28868"/>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solidFill>
                <a:effectLst/>
                <a:uLnTx/>
                <a:uFillTx/>
                <a:latin typeface="Avenir Next LT Pro"/>
                <a:ea typeface="Yu Gothic UI"/>
                <a:cs typeface="+mn-cs"/>
              </a:rPr>
              <a:t>VALUE &amp; STRATEGY</a:t>
            </a:r>
            <a:endParaRPr kumimoji="1" lang="en-GB" sz="1600" b="0" i="0" u="none" strike="noStrike" kern="1200" cap="none" spc="0" normalizeH="0" baseline="0" noProof="0">
              <a:ln>
                <a:noFill/>
              </a:ln>
              <a:solidFill>
                <a:prstClr val="white"/>
              </a:solidFill>
              <a:effectLst/>
              <a:uLnTx/>
              <a:uFillTx/>
              <a:latin typeface="Avenir Next LT Pro"/>
              <a:ea typeface="Yu Gothic UI"/>
              <a:cs typeface="+mn-cs"/>
            </a:endParaRPr>
          </a:p>
        </p:txBody>
      </p:sp>
      <p:sp>
        <p:nvSpPr>
          <p:cNvPr id="46" name="矢印: 山形 45">
            <a:extLst>
              <a:ext uri="{FF2B5EF4-FFF2-40B4-BE49-F238E27FC236}">
                <a16:creationId xmlns:a16="http://schemas.microsoft.com/office/drawing/2014/main" id="{7F7A61C8-7A7A-4CAB-B766-44F020B50909}"/>
              </a:ext>
            </a:extLst>
          </p:cNvPr>
          <p:cNvSpPr/>
          <p:nvPr/>
        </p:nvSpPr>
        <p:spPr>
          <a:xfrm rot="5400000">
            <a:off x="9048424" y="6000425"/>
            <a:ext cx="1404000" cy="311150"/>
          </a:xfrm>
          <a:prstGeom prst="chevron">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lumMod val="75000"/>
                  </a:prstClr>
                </a:solidFill>
                <a:effectLst/>
                <a:uLnTx/>
                <a:uFillTx/>
                <a:latin typeface="Avenir Next LT Pro"/>
                <a:ea typeface="Yu Gothic UI"/>
                <a:cs typeface="+mn-cs"/>
              </a:rPr>
              <a:t>CREDO</a:t>
            </a: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grpSp>
        <p:nvGrpSpPr>
          <p:cNvPr id="5" name="グループ化 4">
            <a:extLst>
              <a:ext uri="{FF2B5EF4-FFF2-40B4-BE49-F238E27FC236}">
                <a16:creationId xmlns:a16="http://schemas.microsoft.com/office/drawing/2014/main" id="{59FE85EC-C24D-401E-8710-2B5EAADB5C61}"/>
              </a:ext>
            </a:extLst>
          </p:cNvPr>
          <p:cNvGrpSpPr/>
          <p:nvPr/>
        </p:nvGrpSpPr>
        <p:grpSpPr>
          <a:xfrm>
            <a:off x="596453" y="817700"/>
            <a:ext cx="7531546" cy="584775"/>
            <a:chOff x="596453" y="3837081"/>
            <a:chExt cx="7531546" cy="584775"/>
          </a:xfrm>
        </p:grpSpPr>
        <p:sp>
          <p:nvSpPr>
            <p:cNvPr id="24" name="正方形/長方形 23">
              <a:extLst>
                <a:ext uri="{FF2B5EF4-FFF2-40B4-BE49-F238E27FC236}">
                  <a16:creationId xmlns:a16="http://schemas.microsoft.com/office/drawing/2014/main" id="{8C87E3E3-83CF-43A4-A544-7F9119279094}"/>
                </a:ext>
              </a:extLst>
            </p:cNvPr>
            <p:cNvSpPr/>
            <p:nvPr/>
          </p:nvSpPr>
          <p:spPr>
            <a:xfrm>
              <a:off x="731836" y="3837081"/>
              <a:ext cx="7396163"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00" cap="none" spc="0" normalizeH="0" baseline="0" noProof="0">
                  <a:ln>
                    <a:noFill/>
                  </a:ln>
                  <a:solidFill>
                    <a:srgbClr val="AF1932"/>
                  </a:solidFill>
                  <a:effectLst/>
                  <a:uLnTx/>
                  <a:uFillTx/>
                  <a:latin typeface="游明朝" panose="02020400000000000000" pitchFamily="18" charset="-128"/>
                  <a:ea typeface="Yu Gothic UI" panose="020B0500000000000000" pitchFamily="50" charset="-128"/>
                  <a:cs typeface="Times New Roman" panose="02020603050405020304" pitchFamily="18" charset="0"/>
                </a:rPr>
                <a:t>「未来の大阪市」の実現に向けての基本的な考え方</a:t>
              </a:r>
              <a:endParaRPr kumimoji="0" lang="ja-JP" altLang="ja-JP" sz="2000" b="0" i="0" u="none" strike="noStrike" kern="100" cap="none" spc="0" normalizeH="0" baseline="0" noProof="0">
                <a:ln>
                  <a:noFill/>
                </a:ln>
                <a:solidFill>
                  <a:srgbClr val="AF1932"/>
                </a:solidFill>
                <a:effectLst/>
                <a:uLnTx/>
                <a:uFillTx/>
                <a:latin typeface="Yu Gothic UI"/>
                <a:ea typeface="Yu Gothic UI"/>
                <a:cs typeface="Times New Roman" panose="02020603050405020304" pitchFamily="18" charset="0"/>
              </a:endParaRPr>
            </a:p>
          </p:txBody>
        </p:sp>
        <p:sp>
          <p:nvSpPr>
            <p:cNvPr id="25" name="正方形/長方形 24">
              <a:extLst>
                <a:ext uri="{FF2B5EF4-FFF2-40B4-BE49-F238E27FC236}">
                  <a16:creationId xmlns:a16="http://schemas.microsoft.com/office/drawing/2014/main" id="{B29BDEBF-5565-4E87-9A80-03A4D3241319}"/>
                </a:ext>
              </a:extLst>
            </p:cNvPr>
            <p:cNvSpPr/>
            <p:nvPr/>
          </p:nvSpPr>
          <p:spPr>
            <a:xfrm>
              <a:off x="596453" y="3837081"/>
              <a:ext cx="45719" cy="584775"/>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grpSp>
      <p:sp>
        <p:nvSpPr>
          <p:cNvPr id="32" name="Rectangle 2">
            <a:extLst>
              <a:ext uri="{FF2B5EF4-FFF2-40B4-BE49-F238E27FC236}">
                <a16:creationId xmlns:a16="http://schemas.microsoft.com/office/drawing/2014/main" id="{D2BBBC88-21CF-49F3-B98B-322C8C2C2404}"/>
              </a:ext>
            </a:extLst>
          </p:cNvPr>
          <p:cNvSpPr>
            <a:spLocks noChangeArrowheads="1"/>
          </p:cNvSpPr>
          <p:nvPr/>
        </p:nvSpPr>
        <p:spPr bwMode="auto">
          <a:xfrm>
            <a:off x="5245454" y="1288964"/>
            <a:ext cx="804862" cy="130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9600" b="1" i="0" u="none" strike="noStrike" kern="1200" cap="none" spc="0" normalizeH="0" baseline="0" noProof="0">
                <a:ln>
                  <a:noFill/>
                </a:ln>
                <a:solidFill>
                  <a:srgbClr val="FCEAED"/>
                </a:solidFill>
                <a:effectLst/>
                <a:uLnTx/>
                <a:uFillTx/>
                <a:latin typeface="Century Gothic" panose="020B0502020202020204" pitchFamily="34" charset="0"/>
                <a:ea typeface="Yu Gothic UI" panose="020B0500000000000000" pitchFamily="50" charset="-128"/>
                <a:cs typeface="Aharoni" panose="02010803020104030203" pitchFamily="2" charset="-79"/>
              </a:rPr>
              <a:t>3</a:t>
            </a:r>
            <a:endParaRPr kumimoji="0" lang="ja-JP" altLang="en-US" sz="9600" b="0" i="0" u="none" strike="noStrike" kern="1200" cap="none" spc="0" normalizeH="0" baseline="0" noProof="0">
              <a:ln>
                <a:noFill/>
              </a:ln>
              <a:solidFill>
                <a:srgbClr val="FCEAED"/>
              </a:solidFill>
              <a:effectLst/>
              <a:uLnTx/>
              <a:uFillTx/>
              <a:latin typeface="Century Gothic" panose="020B0502020202020204" pitchFamily="34" charset="0"/>
              <a:ea typeface="Yu Gothic UI"/>
              <a:cs typeface="Aharoni" panose="02010803020104030203" pitchFamily="2" charset="-79"/>
            </a:endParaRPr>
          </a:p>
        </p:txBody>
      </p:sp>
      <p:sp>
        <p:nvSpPr>
          <p:cNvPr id="31" name="Rectangle 2">
            <a:extLst>
              <a:ext uri="{FF2B5EF4-FFF2-40B4-BE49-F238E27FC236}">
                <a16:creationId xmlns:a16="http://schemas.microsoft.com/office/drawing/2014/main" id="{D2BBBC88-21CF-49F3-B98B-322C8C2C2404}"/>
              </a:ext>
            </a:extLst>
          </p:cNvPr>
          <p:cNvSpPr>
            <a:spLocks noChangeArrowheads="1"/>
          </p:cNvSpPr>
          <p:nvPr/>
        </p:nvSpPr>
        <p:spPr bwMode="auto">
          <a:xfrm>
            <a:off x="5249570" y="3467874"/>
            <a:ext cx="804862" cy="130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9600" b="1" i="0" u="none" strike="noStrike" kern="1200" cap="none" spc="0" normalizeH="0" baseline="0" noProof="0">
                <a:ln>
                  <a:noFill/>
                </a:ln>
                <a:solidFill>
                  <a:srgbClr val="FCEAED"/>
                </a:solidFill>
                <a:effectLst/>
                <a:uLnTx/>
                <a:uFillTx/>
                <a:latin typeface="Century Gothic" panose="020B0502020202020204" pitchFamily="34" charset="0"/>
                <a:ea typeface="Yu Gothic UI" panose="020B0500000000000000" pitchFamily="50" charset="-128"/>
                <a:cs typeface="Aharoni" panose="02010803020104030203" pitchFamily="2" charset="-79"/>
              </a:rPr>
              <a:t>4</a:t>
            </a:r>
          </a:p>
        </p:txBody>
      </p:sp>
      <p:sp>
        <p:nvSpPr>
          <p:cNvPr id="41" name="Rectangle 2">
            <a:extLst>
              <a:ext uri="{FF2B5EF4-FFF2-40B4-BE49-F238E27FC236}">
                <a16:creationId xmlns:a16="http://schemas.microsoft.com/office/drawing/2014/main" id="{705B08D4-DA70-4B7F-A62A-B04F3421ECD7}"/>
              </a:ext>
            </a:extLst>
          </p:cNvPr>
          <p:cNvSpPr>
            <a:spLocks noChangeArrowheads="1"/>
          </p:cNvSpPr>
          <p:nvPr/>
        </p:nvSpPr>
        <p:spPr bwMode="auto">
          <a:xfrm>
            <a:off x="528690" y="2255351"/>
            <a:ext cx="4244277" cy="1641145"/>
          </a:xfrm>
          <a:prstGeom prst="rect">
            <a:avLst/>
          </a:prstGeom>
          <a:noFill/>
          <a:ln>
            <a:noFill/>
          </a:ln>
          <a:effectLst/>
        </p:spPr>
        <p:txBody>
          <a:bodyPr vert="horz" wrap="square" lIns="91440" tIns="45720" rIns="90000" bIns="45720" numCol="1" anchor="t" anchorCtr="0" compatLnSpc="1">
            <a:prstTxWarp prst="textNoShape">
              <a:avLst/>
            </a:prstTxWarp>
            <a:noAutofit/>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just" defTabSz="914400">
              <a:lnSpc>
                <a:spcPct val="100000"/>
              </a:lnSpc>
              <a:spcAft>
                <a:spcPts val="300"/>
              </a:spcAft>
              <a:buClrTx/>
              <a:buSzTx/>
              <a:buFontTx/>
              <a:buNone/>
              <a:tabLst/>
              <a:defRPr/>
            </a:pPr>
            <a:r>
              <a:rPr lang="en-US" altLang="ja-JP" sz="1100" spc="100">
                <a:solidFill>
                  <a:prstClr val="black"/>
                </a:solidFill>
                <a:latin typeface="+mn-ea"/>
                <a:cs typeface="Times New Roman" panose="02020603050405020304" pitchFamily="18" charset="0"/>
              </a:rPr>
              <a:t>DX</a:t>
            </a:r>
            <a:r>
              <a:rPr lang="ja-JP" altLang="en-US" sz="1100" spc="100">
                <a:solidFill>
                  <a:prstClr val="black"/>
                </a:solidFill>
                <a:latin typeface="+mn-ea"/>
                <a:cs typeface="Times New Roman" panose="02020603050405020304" pitchFamily="18" charset="0"/>
              </a:rPr>
              <a:t>の段階まで一気呵成に進めることをめざしつつ、取組の状況に応じて着実に前進させていきます。一般的に</a:t>
            </a:r>
            <a:r>
              <a:rPr lang="en-US" altLang="ja-JP" sz="1100" spc="100">
                <a:solidFill>
                  <a:prstClr val="black"/>
                </a:solidFill>
                <a:latin typeface="+mn-ea"/>
                <a:cs typeface="Times New Roman" panose="02020603050405020304" pitchFamily="18" charset="0"/>
              </a:rPr>
              <a:t>DX</a:t>
            </a:r>
            <a:r>
              <a:rPr lang="ja-JP" altLang="en-US" sz="1100" spc="100">
                <a:solidFill>
                  <a:prstClr val="black"/>
                </a:solidFill>
                <a:latin typeface="+mn-ea"/>
                <a:cs typeface="Times New Roman" panose="02020603050405020304" pitchFamily="18" charset="0"/>
              </a:rPr>
              <a:t>の推進には、</a:t>
            </a:r>
            <a:r>
              <a:rPr lang="en-US" altLang="ja-JP" sz="1100" spc="100">
                <a:solidFill>
                  <a:prstClr val="black"/>
                </a:solidFill>
                <a:latin typeface="+mn-ea"/>
                <a:cs typeface="Times New Roman" panose="02020603050405020304" pitchFamily="18" charset="0"/>
              </a:rPr>
              <a:t>3</a:t>
            </a:r>
            <a:r>
              <a:rPr lang="ja-JP" altLang="en-US" sz="1100" spc="100">
                <a:solidFill>
                  <a:prstClr val="black"/>
                </a:solidFill>
                <a:latin typeface="+mn-ea"/>
                <a:cs typeface="Times New Roman" panose="02020603050405020304" pitchFamily="18" charset="0"/>
              </a:rPr>
              <a:t>つの段階があります。第</a:t>
            </a:r>
            <a:r>
              <a:rPr lang="en-US" altLang="ja-JP" sz="1100" spc="100">
                <a:solidFill>
                  <a:prstClr val="black"/>
                </a:solidFill>
                <a:latin typeface="+mn-ea"/>
                <a:cs typeface="Times New Roman" panose="02020603050405020304" pitchFamily="18" charset="0"/>
              </a:rPr>
              <a:t>1</a:t>
            </a:r>
            <a:r>
              <a:rPr lang="ja-JP" altLang="en-US" sz="1100" spc="100">
                <a:solidFill>
                  <a:prstClr val="black"/>
                </a:solidFill>
                <a:latin typeface="+mn-ea"/>
                <a:cs typeface="Times New Roman" panose="02020603050405020304" pitchFamily="18" charset="0"/>
              </a:rPr>
              <a:t>段階は、アナログ・物理データを局所的にデジタル化する“</a:t>
            </a:r>
            <a:r>
              <a:rPr lang="en-US" altLang="ja-JP" sz="1100" spc="100">
                <a:solidFill>
                  <a:prstClr val="black"/>
                </a:solidFill>
                <a:latin typeface="+mn-ea"/>
                <a:cs typeface="Times New Roman" panose="02020603050405020304" pitchFamily="18" charset="0"/>
              </a:rPr>
              <a:t>Digitization</a:t>
            </a:r>
            <a:r>
              <a:rPr lang="ja-JP" altLang="en-US" sz="1100" spc="100">
                <a:solidFill>
                  <a:prstClr val="black"/>
                </a:solidFill>
                <a:latin typeface="+mn-ea"/>
                <a:cs typeface="Times New Roman" panose="02020603050405020304" pitchFamily="18" charset="0"/>
              </a:rPr>
              <a:t>（デジタイゼーション）”第</a:t>
            </a:r>
            <a:r>
              <a:rPr lang="en-US" altLang="ja-JP" sz="1100" spc="100">
                <a:solidFill>
                  <a:prstClr val="black"/>
                </a:solidFill>
                <a:latin typeface="+mn-ea"/>
                <a:cs typeface="Times New Roman" panose="02020603050405020304" pitchFamily="18" charset="0"/>
              </a:rPr>
              <a:t>2</a:t>
            </a:r>
            <a:r>
              <a:rPr lang="ja-JP" altLang="en-US" sz="1100" spc="100">
                <a:solidFill>
                  <a:prstClr val="black"/>
                </a:solidFill>
                <a:latin typeface="+mn-ea"/>
                <a:cs typeface="Times New Roman" panose="02020603050405020304" pitchFamily="18" charset="0"/>
              </a:rPr>
              <a:t>段階は、全域的にデータ活用する“</a:t>
            </a:r>
            <a:r>
              <a:rPr lang="en-US" altLang="ja-JP" sz="1100" spc="100">
                <a:solidFill>
                  <a:prstClr val="black"/>
                </a:solidFill>
                <a:latin typeface="+mn-ea"/>
                <a:cs typeface="Times New Roman" panose="02020603050405020304" pitchFamily="18" charset="0"/>
              </a:rPr>
              <a:t>Digitalization</a:t>
            </a:r>
            <a:r>
              <a:rPr lang="ja-JP" altLang="en-US" sz="1100" spc="100">
                <a:solidFill>
                  <a:prstClr val="black"/>
                </a:solidFill>
                <a:latin typeface="+mn-ea"/>
                <a:cs typeface="Times New Roman" panose="02020603050405020304" pitchFamily="18" charset="0"/>
              </a:rPr>
              <a:t>（デジタライゼーション）”第</a:t>
            </a:r>
            <a:r>
              <a:rPr lang="en-US" altLang="ja-JP" sz="1100" spc="100">
                <a:solidFill>
                  <a:prstClr val="black"/>
                </a:solidFill>
                <a:latin typeface="+mn-ea"/>
                <a:cs typeface="Times New Roman" panose="02020603050405020304" pitchFamily="18" charset="0"/>
              </a:rPr>
              <a:t>3</a:t>
            </a:r>
            <a:r>
              <a:rPr lang="ja-JP" altLang="en-US" sz="1100" spc="100">
                <a:solidFill>
                  <a:prstClr val="black"/>
                </a:solidFill>
                <a:latin typeface="+mn-ea"/>
                <a:cs typeface="Times New Roman" panose="02020603050405020304" pitchFamily="18" charset="0"/>
              </a:rPr>
              <a:t>段階は、変革・イノベーションにより社会変容をもたらす“</a:t>
            </a:r>
            <a:r>
              <a:rPr lang="en-US" altLang="ja-JP" sz="1100" spc="100">
                <a:solidFill>
                  <a:prstClr val="black"/>
                </a:solidFill>
                <a:latin typeface="+mn-ea"/>
                <a:cs typeface="Times New Roman" panose="02020603050405020304" pitchFamily="18" charset="0"/>
              </a:rPr>
              <a:t>DX</a:t>
            </a:r>
            <a:r>
              <a:rPr lang="ja-JP" altLang="en-US" sz="1100" spc="100">
                <a:solidFill>
                  <a:prstClr val="black"/>
                </a:solidFill>
                <a:latin typeface="+mn-ea"/>
                <a:cs typeface="Times New Roman" panose="02020603050405020304" pitchFamily="18" charset="0"/>
              </a:rPr>
              <a:t>（デジタル・トランスフォーメーション）”です。デジタイゼーションとデジタライゼーションが目的ではなく、あくまで</a:t>
            </a:r>
            <a:r>
              <a:rPr lang="en-US" altLang="ja-JP" sz="1100" spc="100">
                <a:solidFill>
                  <a:prstClr val="black"/>
                </a:solidFill>
                <a:latin typeface="+mn-ea"/>
                <a:cs typeface="Times New Roman" panose="02020603050405020304" pitchFamily="18" charset="0"/>
              </a:rPr>
              <a:t>DX</a:t>
            </a:r>
            <a:r>
              <a:rPr lang="ja-JP" altLang="en-US" sz="1100" spc="100">
                <a:solidFill>
                  <a:prstClr val="black"/>
                </a:solidFill>
                <a:latin typeface="+mn-ea"/>
                <a:cs typeface="Times New Roman" panose="02020603050405020304" pitchFamily="18" charset="0"/>
              </a:rPr>
              <a:t>へのステップであることを忘れません。</a:t>
            </a:r>
          </a:p>
        </p:txBody>
      </p:sp>
      <p:sp>
        <p:nvSpPr>
          <p:cNvPr id="28" name="Rectangle 2">
            <a:extLst>
              <a:ext uri="{FF2B5EF4-FFF2-40B4-BE49-F238E27FC236}">
                <a16:creationId xmlns:a16="http://schemas.microsoft.com/office/drawing/2014/main" id="{29FB42D6-6D60-4AC9-9A2F-742BCB7D344B}"/>
              </a:ext>
            </a:extLst>
          </p:cNvPr>
          <p:cNvSpPr>
            <a:spLocks noChangeArrowheads="1"/>
          </p:cNvSpPr>
          <p:nvPr/>
        </p:nvSpPr>
        <p:spPr bwMode="auto">
          <a:xfrm>
            <a:off x="496436" y="4147549"/>
            <a:ext cx="3889827" cy="324376"/>
          </a:xfrm>
          <a:prstGeom prst="rect">
            <a:avLst/>
          </a:prstGeom>
          <a:noFill/>
          <a:ln>
            <a:noFill/>
          </a:ln>
          <a:effectLst/>
        </p:spPr>
        <p:txBody>
          <a:bodyPr vert="horz" wrap="square" lIns="91440" tIns="45720" rIns="91440" bIns="45720" numCol="1" anchor="ctr" anchorCtr="0" compatLnSpc="1">
            <a:prstTxWarp prst="textNoShape">
              <a:avLst/>
            </a:prstTxWarp>
            <a:noAutofit/>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800" b="1" i="0" u="none" strike="noStrike" kern="120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Times New Roman" panose="02020603050405020304" pitchFamily="18" charset="0"/>
              </a:rPr>
              <a:t>将来の労働力不足などに向けた備えを</a:t>
            </a:r>
          </a:p>
        </p:txBody>
      </p:sp>
      <p:sp>
        <p:nvSpPr>
          <p:cNvPr id="29" name="Rectangle 2">
            <a:extLst>
              <a:ext uri="{FF2B5EF4-FFF2-40B4-BE49-F238E27FC236}">
                <a16:creationId xmlns:a16="http://schemas.microsoft.com/office/drawing/2014/main" id="{90F8A96F-0D29-4FA9-9864-76CBBEF5EEFE}"/>
              </a:ext>
            </a:extLst>
          </p:cNvPr>
          <p:cNvSpPr>
            <a:spLocks noChangeArrowheads="1"/>
          </p:cNvSpPr>
          <p:nvPr/>
        </p:nvSpPr>
        <p:spPr bwMode="auto">
          <a:xfrm>
            <a:off x="528691" y="4465025"/>
            <a:ext cx="4230382" cy="1902734"/>
          </a:xfrm>
          <a:prstGeom prst="rect">
            <a:avLst/>
          </a:prstGeom>
          <a:noFill/>
          <a:ln>
            <a:noFill/>
          </a:ln>
          <a:effectLst/>
        </p:spPr>
        <p:txBody>
          <a:bodyPr vert="horz" wrap="square" lIns="91440" tIns="45720" rIns="91440" bIns="45720" numCol="1" anchor="t" anchorCtr="0" compatLnSpc="1">
            <a:prstTxWarp prst="textNoShape">
              <a:avLst/>
            </a:prstTxWarp>
            <a:noAutofit/>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lgn="just" defTabSz="914400">
              <a:spcAft>
                <a:spcPts val="300"/>
              </a:spcAft>
              <a:defRPr/>
            </a:pPr>
            <a:r>
              <a:rPr lang="ja-JP" altLang="en-US" sz="1100" spc="100" dirty="0">
                <a:solidFill>
                  <a:prstClr val="black"/>
                </a:solidFill>
                <a:latin typeface="+mn-ea"/>
                <a:cs typeface="Times New Roman" panose="02020603050405020304" pitchFamily="18" charset="0"/>
              </a:rPr>
              <a:t>我が国においては、</a:t>
            </a:r>
            <a:r>
              <a:rPr lang="en-US" altLang="ja-JP" sz="1100" spc="100" dirty="0">
                <a:solidFill>
                  <a:prstClr val="black"/>
                </a:solidFill>
                <a:latin typeface="+mn-ea"/>
                <a:cs typeface="Times New Roman" panose="02020603050405020304" pitchFamily="18" charset="0"/>
              </a:rPr>
              <a:t>2040</a:t>
            </a:r>
            <a:r>
              <a:rPr lang="ja-JP" altLang="en-US" sz="1100" spc="100" dirty="0">
                <a:solidFill>
                  <a:prstClr val="black"/>
                </a:solidFill>
                <a:latin typeface="+mn-ea"/>
                <a:cs typeface="Times New Roman" panose="02020603050405020304" pitchFamily="18" charset="0"/>
              </a:rPr>
              <a:t>年問題と言われる生産年齢人口の減少に伴う労働力の不足が想定されており、大阪市も例外ではありません。</a:t>
            </a:r>
            <a:endParaRPr lang="en-US" altLang="ja-JP" sz="1100" spc="100" dirty="0">
              <a:solidFill>
                <a:prstClr val="black"/>
              </a:solidFill>
              <a:latin typeface="+mn-ea"/>
              <a:cs typeface="Times New Roman" panose="02020603050405020304" pitchFamily="18" charset="0"/>
            </a:endParaRPr>
          </a:p>
          <a:p>
            <a:pPr indent="0" algn="just" defTabSz="914400">
              <a:spcAft>
                <a:spcPts val="300"/>
              </a:spcAft>
              <a:defRPr/>
            </a:pPr>
            <a:r>
              <a:rPr lang="ja-JP" altLang="en-US" sz="1100" spc="100" dirty="0">
                <a:solidFill>
                  <a:prstClr val="black"/>
                </a:solidFill>
                <a:latin typeface="+mn-ea"/>
                <a:cs typeface="Times New Roman" panose="02020603050405020304" pitchFamily="18" charset="0"/>
              </a:rPr>
              <a:t>大阪市においても直営・業務委託等の業務形態にかかわらず、業務の省力化・効率化を推進することで労働生産性を向上させていくことが必要です。</a:t>
            </a:r>
            <a:endParaRPr lang="en-US" altLang="ja-JP" sz="1100" spc="100" dirty="0">
              <a:solidFill>
                <a:prstClr val="black"/>
              </a:solidFill>
              <a:latin typeface="+mn-ea"/>
              <a:cs typeface="Times New Roman" panose="02020603050405020304" pitchFamily="18" charset="0"/>
            </a:endParaRPr>
          </a:p>
          <a:p>
            <a:pPr indent="0" algn="just" defTabSz="914400">
              <a:spcAft>
                <a:spcPts val="300"/>
              </a:spcAft>
              <a:defRPr/>
            </a:pPr>
            <a:r>
              <a:rPr lang="ja-JP" altLang="en-US" sz="1100" spc="100" dirty="0">
                <a:solidFill>
                  <a:prstClr val="black"/>
                </a:solidFill>
                <a:latin typeface="+mn-ea"/>
                <a:cs typeface="Times New Roman" panose="02020603050405020304" pitchFamily="18" charset="0"/>
              </a:rPr>
              <a:t>また、労働力不足への対応はもとより、将来起こりうるリスクや社会課題にも備えられる自治体組織への転換が求められており、これらの対応に向けても</a:t>
            </a:r>
            <a:r>
              <a:rPr lang="en-US" altLang="ja-JP" sz="1100" spc="100" dirty="0">
                <a:solidFill>
                  <a:prstClr val="black"/>
                </a:solidFill>
                <a:latin typeface="+mn-ea"/>
                <a:cs typeface="Times New Roman" panose="02020603050405020304" pitchFamily="18" charset="0"/>
              </a:rPr>
              <a:t>DX</a:t>
            </a:r>
            <a:r>
              <a:rPr lang="ja-JP" altLang="en-US" sz="1100" spc="100" dirty="0">
                <a:solidFill>
                  <a:prstClr val="black"/>
                </a:solidFill>
                <a:latin typeface="+mn-ea"/>
                <a:cs typeface="Times New Roman" panose="02020603050405020304" pitchFamily="18" charset="0"/>
              </a:rPr>
              <a:t>を推進していく必要があります。</a:t>
            </a:r>
            <a:endParaRPr lang="en-US" altLang="ja-JP" sz="1100" spc="100" dirty="0">
              <a:solidFill>
                <a:prstClr val="black"/>
              </a:solidFill>
              <a:latin typeface="+mn-ea"/>
              <a:cs typeface="Times New Roman" panose="02020603050405020304" pitchFamily="18" charset="0"/>
            </a:endParaRPr>
          </a:p>
        </p:txBody>
      </p:sp>
      <p:sp>
        <p:nvSpPr>
          <p:cNvPr id="34" name="Rectangle 2">
            <a:extLst>
              <a:ext uri="{FF2B5EF4-FFF2-40B4-BE49-F238E27FC236}">
                <a16:creationId xmlns:a16="http://schemas.microsoft.com/office/drawing/2014/main" id="{B87C3246-7E83-4525-9863-4A5DEA048AAB}"/>
              </a:ext>
            </a:extLst>
          </p:cNvPr>
          <p:cNvSpPr>
            <a:spLocks noChangeArrowheads="1"/>
          </p:cNvSpPr>
          <p:nvPr/>
        </p:nvSpPr>
        <p:spPr bwMode="auto">
          <a:xfrm>
            <a:off x="5159884" y="2009358"/>
            <a:ext cx="3361796" cy="252043"/>
          </a:xfrm>
          <a:prstGeom prst="rect">
            <a:avLst/>
          </a:prstGeom>
          <a:noFill/>
          <a:ln>
            <a:noFill/>
          </a:ln>
          <a:effectLst/>
        </p:spPr>
        <p:txBody>
          <a:bodyPr vert="horz" wrap="square" lIns="91440" tIns="45720" rIns="91440" bIns="45720" numCol="1" anchor="ctr" anchorCtr="0" compatLnSpc="1">
            <a:prstTxWarp prst="textNoShape">
              <a:avLst/>
            </a:prstTxWarp>
            <a:noAutofit/>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800" b="1" i="0" u="none" strike="noStrike" kern="120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Times New Roman" panose="02020603050405020304" pitchFamily="18" charset="0"/>
              </a:rPr>
              <a:t>制度や慣習も併せて変革</a:t>
            </a:r>
            <a:endParaRPr kumimoji="0" lang="ja-JP" altLang="en-US" sz="1800" b="0" i="0" u="none" strike="noStrike" kern="1200" cap="none" spc="0" normalizeH="0" baseline="0" noProof="0">
              <a:ln>
                <a:noFill/>
              </a:ln>
              <a:solidFill>
                <a:srgbClr val="AF1932"/>
              </a:solidFill>
              <a:effectLst/>
              <a:uLnTx/>
              <a:uFillTx/>
              <a:latin typeface="Arial" panose="020B0604020202020204" pitchFamily="34" charset="0"/>
              <a:ea typeface="Yu Gothic UI"/>
              <a:cs typeface="+mn-cs"/>
            </a:endParaRPr>
          </a:p>
        </p:txBody>
      </p:sp>
      <p:sp>
        <p:nvSpPr>
          <p:cNvPr id="35" name="Rectangle 2">
            <a:extLst>
              <a:ext uri="{FF2B5EF4-FFF2-40B4-BE49-F238E27FC236}">
                <a16:creationId xmlns:a16="http://schemas.microsoft.com/office/drawing/2014/main" id="{29FB42D6-6D60-4AC9-9A2F-742BCB7D344B}"/>
              </a:ext>
            </a:extLst>
          </p:cNvPr>
          <p:cNvSpPr>
            <a:spLocks noChangeArrowheads="1"/>
          </p:cNvSpPr>
          <p:nvPr/>
        </p:nvSpPr>
        <p:spPr bwMode="auto">
          <a:xfrm>
            <a:off x="5152669" y="4159439"/>
            <a:ext cx="3361796" cy="252043"/>
          </a:xfrm>
          <a:prstGeom prst="rect">
            <a:avLst/>
          </a:prstGeom>
          <a:noFill/>
          <a:ln>
            <a:noFill/>
          </a:ln>
          <a:effectLst/>
        </p:spPr>
        <p:txBody>
          <a:bodyPr vert="horz" wrap="square" lIns="91440" tIns="45720" rIns="91440" bIns="45720" numCol="1" anchor="ctr" anchorCtr="0" compatLnSpc="1">
            <a:prstTxWarp prst="textNoShape">
              <a:avLst/>
            </a:prstTxWarp>
            <a:noAutofit/>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800" b="1" i="0" u="none" strike="noStrike" kern="120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Times New Roman" panose="02020603050405020304" pitchFamily="18" charset="0"/>
              </a:rPr>
              <a:t>情報セキュリティの確保は根幹</a:t>
            </a:r>
          </a:p>
        </p:txBody>
      </p:sp>
      <p:sp>
        <p:nvSpPr>
          <p:cNvPr id="36" name="Rectangle 2">
            <a:extLst>
              <a:ext uri="{FF2B5EF4-FFF2-40B4-BE49-F238E27FC236}">
                <a16:creationId xmlns:a16="http://schemas.microsoft.com/office/drawing/2014/main" id="{90F8A96F-0D29-4FA9-9864-76CBBEF5EEFE}"/>
              </a:ext>
            </a:extLst>
          </p:cNvPr>
          <p:cNvSpPr>
            <a:spLocks noChangeArrowheads="1"/>
          </p:cNvSpPr>
          <p:nvPr/>
        </p:nvSpPr>
        <p:spPr bwMode="auto">
          <a:xfrm>
            <a:off x="5147851" y="4417785"/>
            <a:ext cx="4230382" cy="1902734"/>
          </a:xfrm>
          <a:prstGeom prst="rect">
            <a:avLst/>
          </a:prstGeom>
          <a:noFill/>
          <a:ln>
            <a:noFill/>
          </a:ln>
          <a:effectLst/>
        </p:spPr>
        <p:txBody>
          <a:bodyPr vert="horz" wrap="square" lIns="91440" tIns="45720" rIns="91440" bIns="45720" numCol="1" anchor="t" anchorCtr="0" compatLnSpc="1">
            <a:prstTxWarp prst="textNoShape">
              <a:avLst/>
            </a:prstTxWarp>
            <a:noAutofit/>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lgn="just" defTabSz="914400">
              <a:spcAft>
                <a:spcPts val="300"/>
              </a:spcAft>
              <a:defRPr/>
            </a:pPr>
            <a:r>
              <a:rPr lang="en-US" altLang="ja-JP" sz="1100" spc="100" dirty="0">
                <a:solidFill>
                  <a:prstClr val="black"/>
                </a:solidFill>
                <a:latin typeface="+mn-ea"/>
                <a:cs typeface="Times New Roman" panose="02020603050405020304" pitchFamily="18" charset="0"/>
              </a:rPr>
              <a:t>DX</a:t>
            </a:r>
            <a:r>
              <a:rPr lang="ja-JP" altLang="en-US" sz="1100" spc="100" dirty="0">
                <a:solidFill>
                  <a:prstClr val="black"/>
                </a:solidFill>
                <a:latin typeface="+mn-ea"/>
                <a:cs typeface="Times New Roman" panose="02020603050405020304" pitchFamily="18" charset="0"/>
              </a:rPr>
              <a:t>を進めていくことにより、取り扱うデータ量は増大し、新たなクラウドサービスを導入する機会も増加することが予想されます。また、サイバー攻撃の頻度の増加と高度化は続くと考えられます。</a:t>
            </a:r>
          </a:p>
          <a:p>
            <a:pPr indent="0" algn="just" defTabSz="914400">
              <a:spcAft>
                <a:spcPts val="300"/>
              </a:spcAft>
              <a:defRPr/>
            </a:pPr>
            <a:r>
              <a:rPr lang="ja-JP" altLang="en-US" sz="1100" spc="100" dirty="0">
                <a:solidFill>
                  <a:prstClr val="black"/>
                </a:solidFill>
                <a:latin typeface="+mn-ea"/>
                <a:cs typeface="Times New Roman" panose="02020603050405020304" pitchFamily="18" charset="0"/>
              </a:rPr>
              <a:t>このように、高度化・複雑化するセキュリティリスクに対して、サプライチェーン全体で、防御力や回復力を高めていく必要があります。</a:t>
            </a:r>
          </a:p>
          <a:p>
            <a:pPr indent="0" algn="just" defTabSz="914400">
              <a:spcAft>
                <a:spcPts val="300"/>
              </a:spcAft>
              <a:defRPr/>
            </a:pPr>
            <a:r>
              <a:rPr lang="ja-JP" altLang="en-US" sz="1100" spc="100" dirty="0">
                <a:solidFill>
                  <a:prstClr val="black"/>
                </a:solidFill>
                <a:latin typeface="+mn-ea"/>
                <a:cs typeface="Times New Roman" panose="02020603050405020304" pitchFamily="18" charset="0"/>
              </a:rPr>
              <a:t>その対応として、大阪市のセキュリティの規範となる大阪市情報セキュリティポリシーの見直しや、効果的なセキュリティ技術の導入を進めます。</a:t>
            </a:r>
          </a:p>
          <a:p>
            <a:pPr indent="0" algn="just" defTabSz="914400">
              <a:spcAft>
                <a:spcPts val="300"/>
              </a:spcAft>
              <a:defRPr/>
            </a:pPr>
            <a:r>
              <a:rPr lang="ja-JP" altLang="en-US" sz="1100" spc="100" dirty="0">
                <a:solidFill>
                  <a:prstClr val="black"/>
                </a:solidFill>
                <a:latin typeface="+mn-ea"/>
                <a:cs typeface="Times New Roman" panose="02020603050405020304" pitchFamily="18" charset="0"/>
              </a:rPr>
              <a:t>安全・安心かつ安定的な行政サービスを実現するために、情報セキュリティ対策を</a:t>
            </a:r>
            <a:r>
              <a:rPr lang="en-US" altLang="ja-JP" sz="1100" spc="100" dirty="0">
                <a:solidFill>
                  <a:prstClr val="black"/>
                </a:solidFill>
                <a:latin typeface="+mn-ea"/>
                <a:cs typeface="Times New Roman" panose="02020603050405020304" pitchFamily="18" charset="0"/>
              </a:rPr>
              <a:t>DX</a:t>
            </a:r>
            <a:r>
              <a:rPr lang="ja-JP" altLang="en-US" sz="1100" spc="100" dirty="0">
                <a:solidFill>
                  <a:prstClr val="black"/>
                </a:solidFill>
                <a:latin typeface="+mn-ea"/>
                <a:cs typeface="Times New Roman" panose="02020603050405020304" pitchFamily="18" charset="0"/>
              </a:rPr>
              <a:t>と同時に推進していきます。</a:t>
            </a:r>
          </a:p>
        </p:txBody>
      </p:sp>
      <p:sp>
        <p:nvSpPr>
          <p:cNvPr id="37" name="Rectangle 2">
            <a:extLst>
              <a:ext uri="{FF2B5EF4-FFF2-40B4-BE49-F238E27FC236}">
                <a16:creationId xmlns:a16="http://schemas.microsoft.com/office/drawing/2014/main" id="{705B08D4-DA70-4B7F-A62A-B04F3421ECD7}"/>
              </a:ext>
            </a:extLst>
          </p:cNvPr>
          <p:cNvSpPr>
            <a:spLocks noChangeArrowheads="1"/>
          </p:cNvSpPr>
          <p:nvPr/>
        </p:nvSpPr>
        <p:spPr bwMode="auto">
          <a:xfrm>
            <a:off x="5201077" y="2259478"/>
            <a:ext cx="4230382" cy="1902734"/>
          </a:xfrm>
          <a:prstGeom prst="rect">
            <a:avLst/>
          </a:prstGeom>
          <a:noFill/>
          <a:ln>
            <a:noFill/>
          </a:ln>
          <a:effectLst/>
        </p:spPr>
        <p:txBody>
          <a:bodyPr vert="horz" wrap="square" lIns="91440" tIns="45720" rIns="90000" bIns="45720" numCol="1" anchor="t" anchorCtr="0" compatLnSpc="1">
            <a:prstTxWarp prst="textNoShape">
              <a:avLst/>
            </a:prstTxWarp>
            <a:noAutofit/>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lgn="just" defTabSz="914400">
              <a:spcAft>
                <a:spcPts val="300"/>
              </a:spcAft>
              <a:defRPr/>
            </a:pPr>
            <a:r>
              <a:rPr kumimoji="0" lang="ja-JP" altLang="en-US" sz="1100" b="0" i="0" u="none" strike="noStrike" kern="1200" cap="none" spc="100" normalizeH="0" noProof="0">
                <a:ln>
                  <a:noFill/>
                </a:ln>
                <a:solidFill>
                  <a:prstClr val="black"/>
                </a:solidFill>
                <a:effectLst/>
                <a:uLnTx/>
                <a:uFillTx/>
                <a:latin typeface="+mn-ea"/>
                <a:cs typeface="Times New Roman" panose="02020603050405020304" pitchFamily="18" charset="0"/>
              </a:rPr>
              <a:t>国は、日本社会の構造を大胆に改革していくため、デジタル改革、行政改革、規制改革の三位一体の改革を通じた真の構造改革が必要であるとし、</a:t>
            </a:r>
            <a:r>
              <a:rPr kumimoji="1" lang="ja-JP" altLang="en-US" sz="1100" b="0" i="0" u="none" strike="noStrike" kern="1200" cap="none" spc="100" normalizeH="0" noProof="0">
                <a:ln>
                  <a:noFill/>
                </a:ln>
                <a:solidFill>
                  <a:prstClr val="black"/>
                </a:solidFill>
                <a:effectLst/>
                <a:uLnTx/>
                <a:uFillTx/>
                <a:latin typeface="+mn-ea"/>
                <a:cs typeface="+mn-cs"/>
              </a:rPr>
              <a:t>「構造改革のためのデジタル原則」に照らした</a:t>
            </a:r>
            <a:r>
              <a:rPr kumimoji="0" lang="ja-JP" altLang="en-US" sz="1100" b="0" i="0" u="none" strike="noStrike" kern="1200" cap="none" spc="100" normalizeH="0" noProof="0">
                <a:ln>
                  <a:noFill/>
                </a:ln>
                <a:solidFill>
                  <a:prstClr val="black"/>
                </a:solidFill>
                <a:effectLst/>
                <a:uLnTx/>
                <a:uFillTx/>
                <a:latin typeface="+mn-ea"/>
                <a:cs typeface="Times New Roman" panose="02020603050405020304" pitchFamily="18" charset="0"/>
              </a:rPr>
              <a:t>規制の一括見直しを進めています。</a:t>
            </a:r>
          </a:p>
          <a:p>
            <a:pPr marL="0" marR="0" lvl="0" indent="0" algn="just" defTabSz="914400" rtl="0" eaLnBrk="0" fontAlgn="base" latinLnBrk="0" hangingPunct="0">
              <a:lnSpc>
                <a:spcPct val="100000"/>
              </a:lnSpc>
              <a:spcBef>
                <a:spcPct val="0"/>
              </a:spcBef>
              <a:spcAft>
                <a:spcPts val="300"/>
              </a:spcAft>
              <a:buClrTx/>
              <a:buSzTx/>
              <a:buFontTx/>
              <a:buNone/>
              <a:tabLst/>
              <a:defRPr/>
            </a:pPr>
            <a:r>
              <a:rPr kumimoji="0" lang="en-US" altLang="ja-JP" sz="1100" b="0" i="0" u="none" strike="noStrike" kern="1200" cap="none" spc="100" normalizeH="0" noProof="0">
                <a:ln>
                  <a:noFill/>
                </a:ln>
                <a:solidFill>
                  <a:prstClr val="black"/>
                </a:solidFill>
                <a:effectLst/>
                <a:uLnTx/>
                <a:uFillTx/>
                <a:latin typeface="+mn-ea"/>
                <a:cs typeface="Times New Roman" panose="02020603050405020304" pitchFamily="18" charset="0"/>
              </a:rPr>
              <a:t>DX</a:t>
            </a:r>
            <a:r>
              <a:rPr kumimoji="0" lang="ja-JP" altLang="en-US" sz="1100" b="0" i="0" u="none" strike="noStrike" kern="1200" cap="none" spc="100" normalizeH="0" noProof="0">
                <a:ln>
                  <a:noFill/>
                </a:ln>
                <a:solidFill>
                  <a:prstClr val="black"/>
                </a:solidFill>
                <a:effectLst/>
                <a:uLnTx/>
                <a:uFillTx/>
                <a:latin typeface="+mn-ea"/>
                <a:cs typeface="Times New Roman" panose="02020603050405020304" pitchFamily="18" charset="0"/>
              </a:rPr>
              <a:t>を実現するには、制度や慣習などの見直しもあわせて実施することにより、その恩恵をより一層実感できるようになります。</a:t>
            </a:r>
          </a:p>
          <a:p>
            <a:pPr marL="0" marR="0" lvl="0" indent="0" algn="just" defTabSz="914400" rtl="0" eaLnBrk="0" fontAlgn="base" latinLnBrk="0" hangingPunct="0">
              <a:lnSpc>
                <a:spcPct val="100000"/>
              </a:lnSpc>
              <a:spcBef>
                <a:spcPct val="0"/>
              </a:spcBef>
              <a:spcAft>
                <a:spcPts val="300"/>
              </a:spcAft>
              <a:buClrTx/>
              <a:buSzTx/>
              <a:buFontTx/>
              <a:buNone/>
              <a:tabLst/>
              <a:defRPr/>
            </a:pPr>
            <a:r>
              <a:rPr kumimoji="0" lang="ja-JP" altLang="en-US" sz="1100" b="0" i="0" u="none" strike="noStrike" kern="1200" cap="none" spc="100" normalizeH="0" noProof="0">
                <a:ln>
                  <a:noFill/>
                </a:ln>
                <a:solidFill>
                  <a:prstClr val="black"/>
                </a:solidFill>
                <a:effectLst/>
                <a:uLnTx/>
                <a:uFillTx/>
                <a:latin typeface="+mn-ea"/>
                <a:cs typeface="Times New Roman" panose="02020603050405020304" pitchFamily="18" charset="0"/>
              </a:rPr>
              <a:t>その一方で、これまで積み上げてきた制度などを見直すことはなかなか容易ではありませんが、これまでの制度や慣習にとらわれることなく、ルールの点検・見直しも進める必要があります。</a:t>
            </a:r>
          </a:p>
        </p:txBody>
      </p:sp>
      <p:sp>
        <p:nvSpPr>
          <p:cNvPr id="47" name="スライド番号プレースホルダー 2">
            <a:extLst>
              <a:ext uri="{FF2B5EF4-FFF2-40B4-BE49-F238E27FC236}">
                <a16:creationId xmlns:a16="http://schemas.microsoft.com/office/drawing/2014/main" id="{731A9518-7E83-409D-B5F5-C4F9C3EE886F}"/>
              </a:ext>
            </a:extLst>
          </p:cNvPr>
          <p:cNvSpPr txBox="1">
            <a:spLocks/>
          </p:cNvSpPr>
          <p:nvPr/>
        </p:nvSpPr>
        <p:spPr>
          <a:xfrm>
            <a:off x="7181851" y="6515100"/>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
        <p:nvSpPr>
          <p:cNvPr id="2" name="字幕 3">
            <a:extLst>
              <a:ext uri="{FF2B5EF4-FFF2-40B4-BE49-F238E27FC236}">
                <a16:creationId xmlns:a16="http://schemas.microsoft.com/office/drawing/2014/main" id="{4F2CEEAD-9D4F-7D1A-3131-EF9EF518D6D3}"/>
              </a:ext>
            </a:extLst>
          </p:cNvPr>
          <p:cNvSpPr txBox="1">
            <a:spLocks/>
          </p:cNvSpPr>
          <p:nvPr/>
        </p:nvSpPr>
        <p:spPr>
          <a:xfrm>
            <a:off x="2952620" y="423496"/>
            <a:ext cx="2391778" cy="2360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kumimoji="1" sz="1800" kern="1200">
                <a:solidFill>
                  <a:schemeClr val="tx1">
                    <a:lumMod val="75000"/>
                    <a:lumOff val="25000"/>
                  </a:schemeClr>
                </a:solidFill>
                <a:latin typeface="Yu Gothic UI" panose="020B0500000000000000" pitchFamily="50" charset="-128"/>
                <a:ea typeface="Yu Gothic UI" panose="020B0500000000000000" pitchFamily="50"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kumimoji="1" lang="en-US" altLang="ja-JP" sz="1800">
                <a:solidFill>
                  <a:srgbClr val="000000"/>
                </a:solidFill>
                <a:latin typeface="+mn-lt"/>
              </a:rPr>
              <a:t>VALUE &amp; STRATEGY</a:t>
            </a:r>
            <a:endParaRPr lang="en-GB" spc="-50">
              <a:solidFill>
                <a:srgbClr val="000000"/>
              </a:solidFill>
              <a:latin typeface="+mn-lt"/>
            </a:endParaRPr>
          </a:p>
        </p:txBody>
      </p:sp>
      <p:sp>
        <p:nvSpPr>
          <p:cNvPr id="3" name="矢印: 山形 30">
            <a:extLst>
              <a:ext uri="{FF2B5EF4-FFF2-40B4-BE49-F238E27FC236}">
                <a16:creationId xmlns:a16="http://schemas.microsoft.com/office/drawing/2014/main" id="{C40827A2-466F-3894-ED62-A8B2C687C299}"/>
              </a:ext>
            </a:extLst>
          </p:cNvPr>
          <p:cNvSpPr/>
          <p:nvPr/>
        </p:nvSpPr>
        <p:spPr>
          <a:xfrm>
            <a:off x="2805031" y="426813"/>
            <a:ext cx="123877" cy="169324"/>
          </a:xfrm>
          <a:prstGeom prst="chevron">
            <a:avLst>
              <a:gd name="adj" fmla="val 7097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solidFill>
                <a:schemeClr val="tx1"/>
              </a:solidFill>
            </a:endParaRPr>
          </a:p>
        </p:txBody>
      </p:sp>
    </p:spTree>
    <p:extLst>
      <p:ext uri="{BB962C8B-B14F-4D97-AF65-F5344CB8AC3E}">
        <p14:creationId xmlns:p14="http://schemas.microsoft.com/office/powerpoint/2010/main" val="479080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12">
            <a:extLst>
              <a:ext uri="{FF2B5EF4-FFF2-40B4-BE49-F238E27FC236}">
                <a16:creationId xmlns:a16="http://schemas.microsoft.com/office/drawing/2014/main" id="{7F11E30C-63F3-4673-B9BB-794C2984F4E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92010" y="793645"/>
            <a:ext cx="5856667" cy="4145634"/>
          </a:xfrm>
          <a:prstGeom prst="rect">
            <a:avLst/>
          </a:prstGeom>
          <a:noFill/>
          <a:extLst>
            <a:ext uri="{909E8E84-426E-40DD-AFC4-6F175D3DCCD1}">
              <a14:hiddenFill xmlns:a14="http://schemas.microsoft.com/office/drawing/2010/main">
                <a:solidFill>
                  <a:srgbClr val="FFFFFF"/>
                </a:solidFill>
              </a14:hiddenFill>
            </a:ext>
          </a:extLst>
        </p:spPr>
      </p:pic>
      <p:sp>
        <p:nvSpPr>
          <p:cNvPr id="15" name="正方形/長方形 14">
            <a:extLst>
              <a:ext uri="{FF2B5EF4-FFF2-40B4-BE49-F238E27FC236}">
                <a16:creationId xmlns:a16="http://schemas.microsoft.com/office/drawing/2014/main" id="{9712BB73-A495-4281-950E-368BD9A31C13}"/>
              </a:ext>
            </a:extLst>
          </p:cNvPr>
          <p:cNvSpPr/>
          <p:nvPr/>
        </p:nvSpPr>
        <p:spPr>
          <a:xfrm>
            <a:off x="0" y="5000625"/>
            <a:ext cx="9906000" cy="1855920"/>
          </a:xfrm>
          <a:prstGeom prst="rect">
            <a:avLst/>
          </a:prstGeom>
          <a:solidFill>
            <a:srgbClr val="FC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p>
        </p:txBody>
      </p:sp>
      <p:sp>
        <p:nvSpPr>
          <p:cNvPr id="8" name="正方形/長方形 7">
            <a:extLst>
              <a:ext uri="{FF2B5EF4-FFF2-40B4-BE49-F238E27FC236}">
                <a16:creationId xmlns:a16="http://schemas.microsoft.com/office/drawing/2014/main" id="{28A16C9F-F651-4EF6-AF6C-64250F853368}"/>
              </a:ext>
            </a:extLst>
          </p:cNvPr>
          <p:cNvSpPr/>
          <p:nvPr/>
        </p:nvSpPr>
        <p:spPr>
          <a:xfrm>
            <a:off x="9582001" y="0"/>
            <a:ext cx="32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スライド番号プレースホルダー 2">
            <a:extLst>
              <a:ext uri="{FF2B5EF4-FFF2-40B4-BE49-F238E27FC236}">
                <a16:creationId xmlns:a16="http://schemas.microsoft.com/office/drawing/2014/main" id="{3F164C00-57DD-4AF2-BCD4-DEB9B1A37A02}"/>
              </a:ext>
            </a:extLst>
          </p:cNvPr>
          <p:cNvSpPr>
            <a:spLocks noGrp="1"/>
          </p:cNvSpPr>
          <p:nvPr>
            <p:ph type="sldNum" sz="quarter" idx="4294967295"/>
          </p:nvPr>
        </p:nvSpPr>
        <p:spPr>
          <a:xfrm>
            <a:off x="7181851" y="6515100"/>
            <a:ext cx="2228850" cy="206375"/>
          </a:xfrm>
          <a:prstGeom prst="rect">
            <a:avLst/>
          </a:prstGeom>
        </p:spPr>
        <p:txBody>
          <a:bodyPr/>
          <a:lstStyle/>
          <a:p>
            <a:fld id="{15E707BA-883C-4D78-8419-4B7DEB3F4E9F}" type="slidenum">
              <a:rPr kumimoji="1" lang="en-GB">
                <a:latin typeface="+mn-lt"/>
              </a:rPr>
              <a:pPr/>
              <a:t>11</a:t>
            </a:fld>
            <a:endParaRPr kumimoji="1" lang="en-GB">
              <a:latin typeface="+mn-lt"/>
            </a:endParaRPr>
          </a:p>
        </p:txBody>
      </p:sp>
      <p:sp>
        <p:nvSpPr>
          <p:cNvPr id="6" name="テキスト プレースホルダー 4">
            <a:extLst>
              <a:ext uri="{FF2B5EF4-FFF2-40B4-BE49-F238E27FC236}">
                <a16:creationId xmlns:a16="http://schemas.microsoft.com/office/drawing/2014/main" id="{365A91F4-8216-4189-AF82-9CD62D59EBD2}"/>
              </a:ext>
            </a:extLst>
          </p:cNvPr>
          <p:cNvSpPr txBox="1">
            <a:spLocks/>
          </p:cNvSpPr>
          <p:nvPr/>
        </p:nvSpPr>
        <p:spPr>
          <a:xfrm>
            <a:off x="523876" y="5099280"/>
            <a:ext cx="8929688" cy="1245958"/>
          </a:xfrm>
          <a:prstGeom prst="rect">
            <a:avLst/>
          </a:prstGeom>
        </p:spPr>
        <p:txBody>
          <a:bodyPr lIns="0" tIns="37148" rIns="74295" bIns="37148" numCol="2" spcCol="180000" anchor="t"/>
          <a:lstStyle>
            <a:lvl1pPr marL="3175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1pPr>
            <a:lvl2pPr marL="6350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2pPr>
            <a:lvl3pPr marL="9525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3pPr>
            <a:lvl4pPr marL="12700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4pPr>
            <a:lvl5pPr marL="15875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5pPr>
            <a:lvl6pPr marL="19050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6pPr>
            <a:lvl7pPr marL="22225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7pPr>
            <a:lvl8pPr marL="25400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8pPr>
            <a:lvl9pPr marL="28575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9pPr>
          </a:lstStyle>
          <a:p>
            <a:pPr marL="180975" indent="-180975" algn="just">
              <a:lnSpc>
                <a:spcPts val="1600"/>
              </a:lnSpc>
              <a:spcBef>
                <a:spcPts val="0"/>
              </a:spcBef>
              <a:spcAft>
                <a:spcPts val="600"/>
              </a:spcAft>
              <a:defRPr/>
            </a:pPr>
            <a:r>
              <a:rPr kumimoji="0" lang="ja-JP" altLang="en-US" sz="1200" kern="0" dirty="0">
                <a:ea typeface="Yu Gothic UI" panose="020B0500000000000000" pitchFamily="50" charset="-128"/>
              </a:rPr>
              <a:t>マイナンバーを活用した情報連携</a:t>
            </a:r>
            <a:r>
              <a:rPr lang="ja-JP" altLang="en-US" sz="1200" kern="0" dirty="0">
                <a:ea typeface="Yu Gothic UI" panose="020B0500000000000000" pitchFamily="50" charset="-128"/>
              </a:rPr>
              <a:t>等により、</a:t>
            </a:r>
            <a:r>
              <a:rPr kumimoji="0" lang="ja-JP" altLang="en-US" sz="1200" kern="0" dirty="0">
                <a:ea typeface="Yu Gothic UI" panose="020B0500000000000000" pitchFamily="50" charset="-128"/>
              </a:rPr>
              <a:t>パーソナルデータが最大限活用され、市民はほとんど手続きを行うことなく、自動で行政サービスを受けられている</a:t>
            </a:r>
            <a:endParaRPr kumimoji="0" lang="en-US" altLang="ja-JP" sz="1200" kern="0" dirty="0">
              <a:ea typeface="Yu Gothic UI" panose="020B0500000000000000" pitchFamily="50" charset="-128"/>
            </a:endParaRPr>
          </a:p>
          <a:p>
            <a:pPr marL="180975" indent="-180975" algn="just">
              <a:lnSpc>
                <a:spcPts val="1600"/>
              </a:lnSpc>
              <a:spcBef>
                <a:spcPts val="0"/>
              </a:spcBef>
              <a:spcAft>
                <a:spcPts val="600"/>
              </a:spcAft>
              <a:defRPr/>
            </a:pPr>
            <a:r>
              <a:rPr kumimoji="0" lang="ja-JP" altLang="en-US" sz="1200" kern="0" dirty="0">
                <a:ea typeface="Yu Gothic UI" panose="020B0500000000000000" pitchFamily="50" charset="-128"/>
              </a:rPr>
              <a:t>個々に最適化された情報がスマートフォンなどのデジタルデバイスに通知されている</a:t>
            </a:r>
            <a:endParaRPr kumimoji="0" lang="en-US" altLang="ja-JP" sz="1200" kern="0" dirty="0">
              <a:ea typeface="Yu Gothic UI" panose="020B0500000000000000" pitchFamily="50" charset="-128"/>
            </a:endParaRPr>
          </a:p>
          <a:p>
            <a:pPr marL="180975" indent="-180975" algn="just">
              <a:lnSpc>
                <a:spcPts val="1600"/>
              </a:lnSpc>
              <a:spcBef>
                <a:spcPts val="0"/>
              </a:spcBef>
              <a:spcAft>
                <a:spcPts val="600"/>
              </a:spcAft>
              <a:defRPr/>
            </a:pPr>
            <a:r>
              <a:rPr kumimoji="1" lang="ja-JP" altLang="en-US" sz="1200" spc="-60" dirty="0">
                <a:ea typeface="Yu Gothic UI" panose="020B0500000000000000" pitchFamily="50" charset="-128"/>
              </a:rPr>
              <a:t>仮想空間上に“市役所” （バーチャル市役所）を設け、</a:t>
            </a:r>
            <a:r>
              <a:rPr kumimoji="1" lang="en-US" altLang="ja-JP" sz="1200" spc="-60" dirty="0">
                <a:ea typeface="Yu Gothic UI" panose="020B0500000000000000" pitchFamily="50" charset="-128"/>
              </a:rPr>
              <a:t>24</a:t>
            </a:r>
            <a:r>
              <a:rPr kumimoji="1" lang="ja-JP" altLang="en-US" sz="1200" spc="-60" dirty="0">
                <a:ea typeface="Yu Gothic UI" panose="020B0500000000000000" pitchFamily="50" charset="-128"/>
              </a:rPr>
              <a:t>時間いつでもどこでも誰もが行政サービスを利用することができている</a:t>
            </a:r>
            <a:endParaRPr kumimoji="1" lang="en-US" altLang="ja-JP" sz="1200" spc="-60" dirty="0">
              <a:ea typeface="Yu Gothic UI" panose="020B0500000000000000" pitchFamily="50" charset="-128"/>
            </a:endParaRPr>
          </a:p>
          <a:p>
            <a:pPr marL="180975" indent="-180975" algn="just">
              <a:lnSpc>
                <a:spcPts val="1600"/>
              </a:lnSpc>
              <a:spcBef>
                <a:spcPts val="0"/>
              </a:spcBef>
              <a:spcAft>
                <a:spcPts val="600"/>
              </a:spcAft>
              <a:defRPr/>
            </a:pPr>
            <a:endParaRPr kumimoji="0" lang="ja-JP" altLang="en-US" sz="1200" kern="0" dirty="0">
              <a:ea typeface="Yu Gothic UI" panose="020B0500000000000000" pitchFamily="50" charset="-128"/>
            </a:endParaRPr>
          </a:p>
          <a:p>
            <a:pPr marL="180975" indent="-180975" algn="just">
              <a:lnSpc>
                <a:spcPts val="1600"/>
              </a:lnSpc>
              <a:spcBef>
                <a:spcPts val="0"/>
              </a:spcBef>
              <a:spcAft>
                <a:spcPts val="600"/>
              </a:spcAft>
              <a:defRPr/>
            </a:pPr>
            <a:r>
              <a:rPr kumimoji="0" lang="ja-JP" altLang="en-US" sz="1200" kern="0" dirty="0">
                <a:ea typeface="Yu Gothic UI" panose="020B0500000000000000" pitchFamily="50" charset="-128"/>
              </a:rPr>
              <a:t>リアルな区役所などの来庁者窓口は、手続きを行う場所から、利用者に寄り添った相談場所へと役割が大きく変わっている</a:t>
            </a:r>
          </a:p>
        </p:txBody>
      </p:sp>
      <p:sp>
        <p:nvSpPr>
          <p:cNvPr id="20" name="字幕 3">
            <a:extLst>
              <a:ext uri="{FF2B5EF4-FFF2-40B4-BE49-F238E27FC236}">
                <a16:creationId xmlns:a16="http://schemas.microsoft.com/office/drawing/2014/main" id="{55A02A49-6F9C-4DBF-B881-1B02EFFDE234}"/>
              </a:ext>
            </a:extLst>
          </p:cNvPr>
          <p:cNvSpPr txBox="1">
            <a:spLocks/>
          </p:cNvSpPr>
          <p:nvPr/>
        </p:nvSpPr>
        <p:spPr>
          <a:xfrm>
            <a:off x="452438" y="4680621"/>
            <a:ext cx="1493671" cy="36933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kumimoji="1" sz="1800" kern="1200">
                <a:solidFill>
                  <a:schemeClr val="tx1">
                    <a:lumMod val="75000"/>
                    <a:lumOff val="25000"/>
                  </a:schemeClr>
                </a:solidFill>
                <a:latin typeface="Yu Gothic UI" panose="020B0500000000000000" pitchFamily="50" charset="-128"/>
                <a:ea typeface="Yu Gothic UI" panose="020B0500000000000000" pitchFamily="50"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GB" b="1" dirty="0">
                <a:solidFill>
                  <a:srgbClr val="291306"/>
                </a:solidFill>
                <a:latin typeface="+mj-lt"/>
              </a:rPr>
              <a:t>2040</a:t>
            </a:r>
            <a:r>
              <a:rPr lang="ja-JP" altLang="en-US" b="1" dirty="0">
                <a:solidFill>
                  <a:srgbClr val="291306"/>
                </a:solidFill>
                <a:latin typeface="+mj-lt"/>
              </a:rPr>
              <a:t>年の姿</a:t>
            </a:r>
            <a:endParaRPr lang="en-GB" b="1" dirty="0">
              <a:solidFill>
                <a:srgbClr val="291306"/>
              </a:solidFill>
              <a:latin typeface="+mj-lt"/>
            </a:endParaRPr>
          </a:p>
        </p:txBody>
      </p:sp>
      <p:sp>
        <p:nvSpPr>
          <p:cNvPr id="17" name="正方形/長方形 16">
            <a:extLst>
              <a:ext uri="{FF2B5EF4-FFF2-40B4-BE49-F238E27FC236}">
                <a16:creationId xmlns:a16="http://schemas.microsoft.com/office/drawing/2014/main" id="{6682D745-BE6F-4D65-A0E5-559D359C513C}"/>
              </a:ext>
            </a:extLst>
          </p:cNvPr>
          <p:cNvSpPr/>
          <p:nvPr/>
        </p:nvSpPr>
        <p:spPr>
          <a:xfrm>
            <a:off x="9594850" y="6582186"/>
            <a:ext cx="311150" cy="2785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sz="1600">
              <a:solidFill>
                <a:schemeClr val="bg1">
                  <a:lumMod val="75000"/>
                </a:schemeClr>
              </a:solidFill>
            </a:endParaRPr>
          </a:p>
        </p:txBody>
      </p:sp>
      <p:sp>
        <p:nvSpPr>
          <p:cNvPr id="19" name="矢印: 五方向 18">
            <a:extLst>
              <a:ext uri="{FF2B5EF4-FFF2-40B4-BE49-F238E27FC236}">
                <a16:creationId xmlns:a16="http://schemas.microsoft.com/office/drawing/2014/main" id="{1E18C809-4320-4B8E-B85D-D1E6040EFE11}"/>
              </a:ext>
            </a:extLst>
          </p:cNvPr>
          <p:cNvSpPr/>
          <p:nvPr/>
        </p:nvSpPr>
        <p:spPr>
          <a:xfrm rot="5400000">
            <a:off x="9048426" y="546425"/>
            <a:ext cx="1404000" cy="311150"/>
          </a:xfrm>
          <a:prstGeom prst="homePlate">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en-US" sz="1600">
                <a:solidFill>
                  <a:schemeClr val="bg1">
                    <a:lumMod val="75000"/>
                  </a:schemeClr>
                </a:solidFill>
              </a:rPr>
              <a:t>MISSION</a:t>
            </a:r>
            <a:endParaRPr kumimoji="1" lang="en-GB" sz="1600">
              <a:solidFill>
                <a:schemeClr val="bg1">
                  <a:lumMod val="75000"/>
                </a:schemeClr>
              </a:solidFill>
            </a:endParaRPr>
          </a:p>
        </p:txBody>
      </p:sp>
      <p:sp>
        <p:nvSpPr>
          <p:cNvPr id="21" name="矢印: 山形 20">
            <a:extLst>
              <a:ext uri="{FF2B5EF4-FFF2-40B4-BE49-F238E27FC236}">
                <a16:creationId xmlns:a16="http://schemas.microsoft.com/office/drawing/2014/main" id="{1567B547-49F2-47C1-8160-52F9FD033FA7}"/>
              </a:ext>
            </a:extLst>
          </p:cNvPr>
          <p:cNvSpPr/>
          <p:nvPr/>
        </p:nvSpPr>
        <p:spPr>
          <a:xfrm rot="5400000">
            <a:off x="9048425" y="1902958"/>
            <a:ext cx="1404000" cy="311150"/>
          </a:xfrm>
          <a:prstGeom prst="chevron">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en-US" sz="1600">
                <a:solidFill>
                  <a:schemeClr val="bg1">
                    <a:lumMod val="75000"/>
                  </a:schemeClr>
                </a:solidFill>
              </a:rPr>
              <a:t>VISION</a:t>
            </a:r>
            <a:endParaRPr kumimoji="1" lang="en-GB" sz="1600">
              <a:solidFill>
                <a:schemeClr val="bg1">
                  <a:lumMod val="75000"/>
                </a:schemeClr>
              </a:solidFill>
            </a:endParaRPr>
          </a:p>
        </p:txBody>
      </p:sp>
      <p:sp>
        <p:nvSpPr>
          <p:cNvPr id="22" name="矢印: 山形 21">
            <a:extLst>
              <a:ext uri="{FF2B5EF4-FFF2-40B4-BE49-F238E27FC236}">
                <a16:creationId xmlns:a16="http://schemas.microsoft.com/office/drawing/2014/main" id="{6CBDD1D5-0BE8-41C2-9028-41A0229AC43C}"/>
              </a:ext>
            </a:extLst>
          </p:cNvPr>
          <p:cNvSpPr/>
          <p:nvPr/>
        </p:nvSpPr>
        <p:spPr>
          <a:xfrm rot="5400000">
            <a:off x="8356226" y="3951691"/>
            <a:ext cx="2788400" cy="311150"/>
          </a:xfrm>
          <a:prstGeom prst="chevron">
            <a:avLst>
              <a:gd name="adj" fmla="val 28868"/>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en-US" sz="1600">
                <a:solidFill>
                  <a:schemeClr val="bg1"/>
                </a:solidFill>
              </a:rPr>
              <a:t>VALUE &amp; STRATEGY</a:t>
            </a:r>
            <a:endParaRPr kumimoji="1" lang="en-GB" sz="1600">
              <a:solidFill>
                <a:schemeClr val="bg1"/>
              </a:solidFill>
            </a:endParaRPr>
          </a:p>
        </p:txBody>
      </p:sp>
      <p:sp>
        <p:nvSpPr>
          <p:cNvPr id="23" name="矢印: 山形 22">
            <a:extLst>
              <a:ext uri="{FF2B5EF4-FFF2-40B4-BE49-F238E27FC236}">
                <a16:creationId xmlns:a16="http://schemas.microsoft.com/office/drawing/2014/main" id="{CF285303-E61D-4551-856A-45E58C1A5D93}"/>
              </a:ext>
            </a:extLst>
          </p:cNvPr>
          <p:cNvSpPr/>
          <p:nvPr/>
        </p:nvSpPr>
        <p:spPr>
          <a:xfrm rot="5400000">
            <a:off x="9048424" y="6000425"/>
            <a:ext cx="1404000" cy="311150"/>
          </a:xfrm>
          <a:prstGeom prst="chevron">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en-US" sz="1600">
                <a:solidFill>
                  <a:schemeClr val="bg1">
                    <a:lumMod val="75000"/>
                  </a:schemeClr>
                </a:solidFill>
              </a:rPr>
              <a:t>CREDO</a:t>
            </a:r>
            <a:endParaRPr kumimoji="1" lang="en-GB" sz="1600">
              <a:solidFill>
                <a:schemeClr val="bg1">
                  <a:lumMod val="75000"/>
                </a:schemeClr>
              </a:solidFill>
            </a:endParaRPr>
          </a:p>
        </p:txBody>
      </p:sp>
      <p:pic>
        <p:nvPicPr>
          <p:cNvPr id="24" name="図 23">
            <a:extLst>
              <a:ext uri="{FF2B5EF4-FFF2-40B4-BE49-F238E27FC236}">
                <a16:creationId xmlns:a16="http://schemas.microsoft.com/office/drawing/2014/main" id="{C7DBD481-489E-4A4F-A2FC-DBD262EDFBA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3799" y="802840"/>
            <a:ext cx="3188934" cy="887960"/>
          </a:xfrm>
          <a:prstGeom prst="rect">
            <a:avLst/>
          </a:prstGeom>
        </p:spPr>
      </p:pic>
      <p:sp>
        <p:nvSpPr>
          <p:cNvPr id="26" name="テキスト ボックス 25">
            <a:extLst>
              <a:ext uri="{FF2B5EF4-FFF2-40B4-BE49-F238E27FC236}">
                <a16:creationId xmlns:a16="http://schemas.microsoft.com/office/drawing/2014/main" id="{B5977502-E10D-469D-A3E9-D2E68404E73B}"/>
              </a:ext>
            </a:extLst>
          </p:cNvPr>
          <p:cNvSpPr txBox="1"/>
          <p:nvPr/>
        </p:nvSpPr>
        <p:spPr>
          <a:xfrm>
            <a:off x="457323" y="1517926"/>
            <a:ext cx="3271423" cy="584775"/>
          </a:xfrm>
          <a:prstGeom prst="rect">
            <a:avLst/>
          </a:prstGeom>
          <a:noFill/>
        </p:spPr>
        <p:txBody>
          <a:bodyPr wrap="square" rtlCol="0">
            <a:spAutoFit/>
          </a:bodyPr>
          <a:lstStyle/>
          <a:p>
            <a:pPr algn="r"/>
            <a:r>
              <a:rPr kumimoji="1" lang="ja-JP" altLang="en-US" sz="2000" spc="0">
                <a:ln w="9525">
                  <a:solidFill>
                    <a:srgbClr val="AF1932"/>
                  </a:solidFill>
                </a:ln>
                <a:solidFill>
                  <a:srgbClr val="AF1932"/>
                </a:solidFill>
                <a:latin typeface="+mn-ea"/>
                <a:ea typeface="+mn-ea"/>
              </a:rPr>
              <a:t>の</a:t>
            </a:r>
            <a:r>
              <a:rPr kumimoji="1" lang="ja-JP" altLang="en-US" sz="3200" spc="0">
                <a:ln w="9525">
                  <a:solidFill>
                    <a:srgbClr val="AF1932"/>
                  </a:solidFill>
                </a:ln>
                <a:solidFill>
                  <a:srgbClr val="AF1932"/>
                </a:solidFill>
                <a:latin typeface="+mn-ea"/>
                <a:ea typeface="+mn-ea"/>
              </a:rPr>
              <a:t> </a:t>
            </a:r>
            <a:r>
              <a:rPr kumimoji="1" lang="en-GB" altLang="ja-JP" sz="3200" spc="0">
                <a:ln w="9525">
                  <a:solidFill>
                    <a:srgbClr val="AF1932"/>
                  </a:solidFill>
                </a:ln>
                <a:solidFill>
                  <a:srgbClr val="AF1932"/>
                </a:solidFill>
                <a:latin typeface="Avenir Next LT Pro" panose="020B0504020202020204" pitchFamily="34" charset="0"/>
                <a:ea typeface="+mn-ea"/>
              </a:rPr>
              <a:t>Re-Design</a:t>
            </a:r>
            <a:endParaRPr kumimoji="1" lang="en-GB" sz="3200">
              <a:ln w="9525">
                <a:solidFill>
                  <a:srgbClr val="AF1932"/>
                </a:solidFill>
              </a:ln>
              <a:solidFill>
                <a:srgbClr val="AF1932"/>
              </a:solidFill>
            </a:endParaRPr>
          </a:p>
        </p:txBody>
      </p:sp>
      <p:sp>
        <p:nvSpPr>
          <p:cNvPr id="27" name="字幕 3">
            <a:extLst>
              <a:ext uri="{FF2B5EF4-FFF2-40B4-BE49-F238E27FC236}">
                <a16:creationId xmlns:a16="http://schemas.microsoft.com/office/drawing/2014/main" id="{6F852DCA-FC73-4875-879C-A062B24EF5C8}"/>
              </a:ext>
            </a:extLst>
          </p:cNvPr>
          <p:cNvSpPr>
            <a:spLocks noGrp="1"/>
          </p:cNvSpPr>
          <p:nvPr>
            <p:ph type="subTitle" idx="1"/>
          </p:nvPr>
        </p:nvSpPr>
        <p:spPr>
          <a:xfrm>
            <a:off x="452438" y="428625"/>
            <a:ext cx="1262062" cy="191253"/>
          </a:xfrm>
        </p:spPr>
        <p:txBody>
          <a:bodyPr anchor="ctr"/>
          <a:lstStyle/>
          <a:p>
            <a:r>
              <a:rPr kumimoji="1" lang="en-GB">
                <a:solidFill>
                  <a:srgbClr val="291306"/>
                </a:solidFill>
                <a:latin typeface="+mn-lt"/>
              </a:rPr>
              <a:t>VALUE</a:t>
            </a:r>
          </a:p>
        </p:txBody>
      </p:sp>
      <p:sp>
        <p:nvSpPr>
          <p:cNvPr id="28" name="タイトル 1">
            <a:extLst>
              <a:ext uri="{FF2B5EF4-FFF2-40B4-BE49-F238E27FC236}">
                <a16:creationId xmlns:a16="http://schemas.microsoft.com/office/drawing/2014/main" id="{A2E0F878-203F-4CC2-9CE8-77E225699B27}"/>
              </a:ext>
            </a:extLst>
          </p:cNvPr>
          <p:cNvSpPr txBox="1">
            <a:spLocks/>
          </p:cNvSpPr>
          <p:nvPr/>
        </p:nvSpPr>
        <p:spPr>
          <a:xfrm>
            <a:off x="1199273" y="95816"/>
            <a:ext cx="566911" cy="629118"/>
          </a:xfrm>
          <a:prstGeom prst="rect">
            <a:avLst/>
          </a:prstGeom>
        </p:spPr>
        <p:txBody>
          <a:bodyPr anchor="ctr"/>
          <a:lstStyle>
            <a:lvl1pPr algn="l" defTabSz="914400" rtl="0" eaLnBrk="1" latinLnBrk="0" hangingPunct="1">
              <a:lnSpc>
                <a:spcPts val="5000"/>
              </a:lnSpc>
              <a:spcBef>
                <a:spcPct val="0"/>
              </a:spcBef>
              <a:buNone/>
              <a:defRPr kumimoji="1" sz="4400" b="1" kern="1200" spc="100" baseline="0">
                <a:ln w="9525">
                  <a:solidFill>
                    <a:srgbClr val="AF1932"/>
                  </a:solidFill>
                </a:ln>
                <a:solidFill>
                  <a:srgbClr val="AF1932"/>
                </a:solidFill>
                <a:latin typeface="Yu Gothic UI" panose="020B0500000000000000" pitchFamily="50" charset="-128"/>
                <a:ea typeface="Yu Gothic UI" panose="020B0500000000000000" pitchFamily="50" charset="-128"/>
                <a:cs typeface="+mj-cs"/>
              </a:defRPr>
            </a:lvl1pPr>
          </a:lstStyle>
          <a:p>
            <a:r>
              <a:rPr lang="en-US" altLang="ja-JP" sz="2400" b="0">
                <a:ln w="12700">
                  <a:solidFill>
                    <a:schemeClr val="tx1">
                      <a:lumMod val="85000"/>
                      <a:lumOff val="15000"/>
                    </a:schemeClr>
                  </a:solidFill>
                </a:ln>
                <a:solidFill>
                  <a:schemeClr val="tx1">
                    <a:lumMod val="85000"/>
                    <a:lumOff val="15000"/>
                  </a:schemeClr>
                </a:solidFill>
                <a:latin typeface="+mn-lt"/>
                <a:ea typeface="DIN 2014 Demi" panose="020B0604020202020204" pitchFamily="34" charset="0"/>
              </a:rPr>
              <a:t>01</a:t>
            </a:r>
            <a:endParaRPr lang="en-GB" sz="2400" b="0">
              <a:ln w="12700">
                <a:solidFill>
                  <a:schemeClr val="tx1">
                    <a:lumMod val="85000"/>
                    <a:lumOff val="15000"/>
                  </a:schemeClr>
                </a:solidFill>
              </a:ln>
              <a:solidFill>
                <a:schemeClr val="tx1">
                  <a:lumMod val="85000"/>
                  <a:lumOff val="15000"/>
                </a:schemeClr>
              </a:solidFill>
              <a:latin typeface="+mn-lt"/>
              <a:ea typeface="DIN 2014 Demi" panose="020B0604020202020204" pitchFamily="34" charset="0"/>
            </a:endParaRPr>
          </a:p>
        </p:txBody>
      </p:sp>
    </p:spTree>
    <p:extLst>
      <p:ext uri="{BB962C8B-B14F-4D97-AF65-F5344CB8AC3E}">
        <p14:creationId xmlns:p14="http://schemas.microsoft.com/office/powerpoint/2010/main" val="1999391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図 60" descr="図形, 円&#10;&#10;自動的に生成された説明">
            <a:extLst>
              <a:ext uri="{FF2B5EF4-FFF2-40B4-BE49-F238E27FC236}">
                <a16:creationId xmlns:a16="http://schemas.microsoft.com/office/drawing/2014/main" id="{62612443-B22B-42A2-AF9E-0B3368C8EF2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416469">
            <a:off x="7186081" y="3425827"/>
            <a:ext cx="2224620" cy="2227156"/>
          </a:xfrm>
          <a:prstGeom prst="rect">
            <a:avLst/>
          </a:prstGeom>
        </p:spPr>
      </p:pic>
      <p:sp>
        <p:nvSpPr>
          <p:cNvPr id="2" name="タイトル 1">
            <a:extLst>
              <a:ext uri="{FF2B5EF4-FFF2-40B4-BE49-F238E27FC236}">
                <a16:creationId xmlns:a16="http://schemas.microsoft.com/office/drawing/2014/main" id="{6DB45E72-1DEE-4B3E-BE01-8D685DD1DD06}"/>
              </a:ext>
            </a:extLst>
          </p:cNvPr>
          <p:cNvSpPr>
            <a:spLocks noGrp="1"/>
          </p:cNvSpPr>
          <p:nvPr>
            <p:ph type="title"/>
          </p:nvPr>
        </p:nvSpPr>
        <p:spPr>
          <a:prstGeom prst="rect">
            <a:avLst/>
          </a:prstGeom>
        </p:spPr>
        <p:txBody>
          <a:bodyPr/>
          <a:lstStyle/>
          <a:p>
            <a:pPr>
              <a:lnSpc>
                <a:spcPts val="5600"/>
              </a:lnSpc>
            </a:pPr>
            <a:r>
              <a:rPr lang="ja-JP" altLang="ja-JP" b="1">
                <a:effectLst/>
                <a:ea typeface="Yu Gothic UI" panose="020B0500000000000000" pitchFamily="50" charset="-128"/>
                <a:cs typeface="Times New Roman" panose="02020603050405020304" pitchFamily="18" charset="0"/>
              </a:rPr>
              <a:t>「ええやん、大阪」。</a:t>
            </a:r>
            <a:br>
              <a:rPr lang="en-US" altLang="ja-JP" b="1">
                <a:effectLst/>
                <a:ea typeface="Yu Gothic UI" panose="020B0500000000000000" pitchFamily="50" charset="-128"/>
                <a:cs typeface="Times New Roman" panose="02020603050405020304" pitchFamily="18" charset="0"/>
              </a:rPr>
            </a:br>
            <a:r>
              <a:rPr lang="ja-JP" altLang="ja-JP" b="1">
                <a:effectLst/>
                <a:ea typeface="Yu Gothic UI" panose="020B0500000000000000" pitchFamily="50" charset="-128"/>
                <a:cs typeface="Times New Roman" panose="02020603050405020304" pitchFamily="18" charset="0"/>
              </a:rPr>
              <a:t>より便利な行政サービスへ</a:t>
            </a:r>
            <a:endParaRPr lang="en-GB" altLang="ja-JP" sz="8800"/>
          </a:p>
        </p:txBody>
      </p:sp>
      <p:sp>
        <p:nvSpPr>
          <p:cNvPr id="4" name="テキスト プレースホルダー 3">
            <a:extLst>
              <a:ext uri="{FF2B5EF4-FFF2-40B4-BE49-F238E27FC236}">
                <a16:creationId xmlns:a16="http://schemas.microsoft.com/office/drawing/2014/main" id="{BF7FA137-CC2A-4F34-BFFD-E93D1329850E}"/>
              </a:ext>
            </a:extLst>
          </p:cNvPr>
          <p:cNvSpPr>
            <a:spLocks noGrp="1"/>
          </p:cNvSpPr>
          <p:nvPr>
            <p:ph type="body" sz="quarter" idx="12"/>
          </p:nvPr>
        </p:nvSpPr>
        <p:spPr>
          <a:prstGeom prst="rect">
            <a:avLst/>
          </a:prstGeom>
        </p:spPr>
        <p:txBody>
          <a:bodyPr/>
          <a:lstStyle/>
          <a:p>
            <a:pPr marL="0" indent="0" algn="just">
              <a:buNone/>
            </a:pPr>
            <a:r>
              <a:rPr lang="ja-JP" altLang="en-US" sz="1400" kern="100">
                <a:solidFill>
                  <a:srgbClr val="000000"/>
                </a:solidFill>
                <a:effectLst/>
                <a:latin typeface="游明朝" panose="02020400000000000000" pitchFamily="18" charset="-128"/>
                <a:ea typeface="Yu Gothic UI" panose="020B0500000000000000" pitchFamily="50" charset="-128"/>
                <a:cs typeface="Times New Roman" panose="02020603050405020304" pitchFamily="18" charset="0"/>
              </a:rPr>
              <a:t>市民ニーズ、社会ニーズは多様化しています。データやデジタル技術を活用して、様々なライフステージに応じ、行政サービスの提供スタイルを変革していきます。</a:t>
            </a:r>
          </a:p>
          <a:p>
            <a:pPr marL="0" indent="0" algn="just">
              <a:buNone/>
            </a:pPr>
            <a:endParaRPr lang="en-US" altLang="ja-JP" sz="1200" kern="100">
              <a:solidFill>
                <a:srgbClr val="000000"/>
              </a:solidFill>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 name="正方形/長方形 17">
            <a:extLst>
              <a:ext uri="{FF2B5EF4-FFF2-40B4-BE49-F238E27FC236}">
                <a16:creationId xmlns:a16="http://schemas.microsoft.com/office/drawing/2014/main" id="{67653A51-6B6F-496B-88EF-3B33D7EE1CEF}"/>
              </a:ext>
            </a:extLst>
          </p:cNvPr>
          <p:cNvSpPr/>
          <p:nvPr/>
        </p:nvSpPr>
        <p:spPr>
          <a:xfrm>
            <a:off x="9582001" y="0"/>
            <a:ext cx="32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正方形/長方形 19">
            <a:extLst>
              <a:ext uri="{FF2B5EF4-FFF2-40B4-BE49-F238E27FC236}">
                <a16:creationId xmlns:a16="http://schemas.microsoft.com/office/drawing/2014/main" id="{42FE5963-E189-4272-81E0-01187D8CECCE}"/>
              </a:ext>
            </a:extLst>
          </p:cNvPr>
          <p:cNvSpPr/>
          <p:nvPr/>
        </p:nvSpPr>
        <p:spPr>
          <a:xfrm>
            <a:off x="9594850" y="6582186"/>
            <a:ext cx="311150" cy="2785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sz="1600">
              <a:solidFill>
                <a:schemeClr val="bg1">
                  <a:lumMod val="75000"/>
                </a:schemeClr>
              </a:solidFill>
            </a:endParaRPr>
          </a:p>
        </p:txBody>
      </p:sp>
      <p:sp>
        <p:nvSpPr>
          <p:cNvPr id="21" name="矢印: 五方向 20">
            <a:extLst>
              <a:ext uri="{FF2B5EF4-FFF2-40B4-BE49-F238E27FC236}">
                <a16:creationId xmlns:a16="http://schemas.microsoft.com/office/drawing/2014/main" id="{528958B0-0CBA-460A-B739-3AB4BA04F267}"/>
              </a:ext>
            </a:extLst>
          </p:cNvPr>
          <p:cNvSpPr/>
          <p:nvPr/>
        </p:nvSpPr>
        <p:spPr>
          <a:xfrm rot="5400000">
            <a:off x="9048426" y="546425"/>
            <a:ext cx="1404000" cy="311150"/>
          </a:xfrm>
          <a:prstGeom prst="homePlate">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en-US" sz="1600">
                <a:solidFill>
                  <a:schemeClr val="bg1">
                    <a:lumMod val="75000"/>
                  </a:schemeClr>
                </a:solidFill>
              </a:rPr>
              <a:t>MISSION</a:t>
            </a:r>
            <a:endParaRPr kumimoji="1" lang="en-GB" sz="1600">
              <a:solidFill>
                <a:schemeClr val="bg1">
                  <a:lumMod val="75000"/>
                </a:schemeClr>
              </a:solidFill>
            </a:endParaRPr>
          </a:p>
        </p:txBody>
      </p:sp>
      <p:sp>
        <p:nvSpPr>
          <p:cNvPr id="22" name="矢印: 山形 21">
            <a:extLst>
              <a:ext uri="{FF2B5EF4-FFF2-40B4-BE49-F238E27FC236}">
                <a16:creationId xmlns:a16="http://schemas.microsoft.com/office/drawing/2014/main" id="{D2AC9299-E64F-4B11-94E8-DE746176357C}"/>
              </a:ext>
            </a:extLst>
          </p:cNvPr>
          <p:cNvSpPr/>
          <p:nvPr/>
        </p:nvSpPr>
        <p:spPr>
          <a:xfrm rot="5400000">
            <a:off x="9048425" y="1902958"/>
            <a:ext cx="1404000" cy="311150"/>
          </a:xfrm>
          <a:prstGeom prst="chevron">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en-US" sz="1600">
                <a:solidFill>
                  <a:schemeClr val="bg1">
                    <a:lumMod val="75000"/>
                  </a:schemeClr>
                </a:solidFill>
              </a:rPr>
              <a:t>VISION</a:t>
            </a:r>
            <a:endParaRPr kumimoji="1" lang="en-GB" sz="1600">
              <a:solidFill>
                <a:schemeClr val="bg1">
                  <a:lumMod val="75000"/>
                </a:schemeClr>
              </a:solidFill>
            </a:endParaRPr>
          </a:p>
        </p:txBody>
      </p:sp>
      <p:sp>
        <p:nvSpPr>
          <p:cNvPr id="23" name="矢印: 山形 22">
            <a:extLst>
              <a:ext uri="{FF2B5EF4-FFF2-40B4-BE49-F238E27FC236}">
                <a16:creationId xmlns:a16="http://schemas.microsoft.com/office/drawing/2014/main" id="{8EBFA211-3020-4A6F-8B1F-22EC0B2DEF4F}"/>
              </a:ext>
            </a:extLst>
          </p:cNvPr>
          <p:cNvSpPr/>
          <p:nvPr/>
        </p:nvSpPr>
        <p:spPr>
          <a:xfrm rot="5400000">
            <a:off x="8356226" y="3951691"/>
            <a:ext cx="2788400" cy="311150"/>
          </a:xfrm>
          <a:prstGeom prst="chevron">
            <a:avLst>
              <a:gd name="adj" fmla="val 28868"/>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en-US" sz="1600">
                <a:solidFill>
                  <a:schemeClr val="bg1"/>
                </a:solidFill>
              </a:rPr>
              <a:t>VALUE &amp; STRATEGY</a:t>
            </a:r>
            <a:endParaRPr kumimoji="1" lang="en-GB" sz="1600">
              <a:solidFill>
                <a:schemeClr val="bg1"/>
              </a:solidFill>
            </a:endParaRPr>
          </a:p>
        </p:txBody>
      </p:sp>
      <p:sp>
        <p:nvSpPr>
          <p:cNvPr id="24" name="矢印: 山形 23">
            <a:extLst>
              <a:ext uri="{FF2B5EF4-FFF2-40B4-BE49-F238E27FC236}">
                <a16:creationId xmlns:a16="http://schemas.microsoft.com/office/drawing/2014/main" id="{1A948916-20B0-49E9-8B2D-E4E674759F84}"/>
              </a:ext>
            </a:extLst>
          </p:cNvPr>
          <p:cNvSpPr/>
          <p:nvPr/>
        </p:nvSpPr>
        <p:spPr>
          <a:xfrm rot="5400000">
            <a:off x="9048424" y="6000425"/>
            <a:ext cx="1404000" cy="311150"/>
          </a:xfrm>
          <a:prstGeom prst="chevron">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en-US" sz="1600">
                <a:solidFill>
                  <a:schemeClr val="bg1">
                    <a:lumMod val="75000"/>
                  </a:schemeClr>
                </a:solidFill>
              </a:rPr>
              <a:t>CREDO</a:t>
            </a:r>
            <a:endParaRPr kumimoji="1" lang="en-GB" sz="1600">
              <a:solidFill>
                <a:schemeClr val="bg1">
                  <a:lumMod val="75000"/>
                </a:schemeClr>
              </a:solidFill>
            </a:endParaRPr>
          </a:p>
        </p:txBody>
      </p:sp>
      <p:sp>
        <p:nvSpPr>
          <p:cNvPr id="27" name="字幕 3">
            <a:extLst>
              <a:ext uri="{FF2B5EF4-FFF2-40B4-BE49-F238E27FC236}">
                <a16:creationId xmlns:a16="http://schemas.microsoft.com/office/drawing/2014/main" id="{50BEBE32-0841-4031-ACBB-EE805B48FFBA}"/>
              </a:ext>
            </a:extLst>
          </p:cNvPr>
          <p:cNvSpPr txBox="1">
            <a:spLocks/>
          </p:cNvSpPr>
          <p:nvPr/>
        </p:nvSpPr>
        <p:spPr>
          <a:xfrm>
            <a:off x="1899907" y="428625"/>
            <a:ext cx="1352550" cy="191253"/>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kumimoji="1" sz="1800" kern="1200">
                <a:solidFill>
                  <a:schemeClr val="tx1">
                    <a:lumMod val="75000"/>
                    <a:lumOff val="25000"/>
                  </a:schemeClr>
                </a:solidFill>
                <a:latin typeface="Yu Gothic UI" panose="020B0500000000000000" pitchFamily="50" charset="-128"/>
                <a:ea typeface="Yu Gothic UI" panose="020B0500000000000000" pitchFamily="50"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GB" spc="-50">
                <a:solidFill>
                  <a:srgbClr val="291306"/>
                </a:solidFill>
                <a:latin typeface="+mn-lt"/>
              </a:rPr>
              <a:t>STRATEGY</a:t>
            </a:r>
          </a:p>
        </p:txBody>
      </p:sp>
      <p:sp>
        <p:nvSpPr>
          <p:cNvPr id="28" name="タイトル 1">
            <a:extLst>
              <a:ext uri="{FF2B5EF4-FFF2-40B4-BE49-F238E27FC236}">
                <a16:creationId xmlns:a16="http://schemas.microsoft.com/office/drawing/2014/main" id="{8C00B80F-D50F-421B-B305-92CCAEB065FF}"/>
              </a:ext>
            </a:extLst>
          </p:cNvPr>
          <p:cNvSpPr txBox="1">
            <a:spLocks/>
          </p:cNvSpPr>
          <p:nvPr/>
        </p:nvSpPr>
        <p:spPr>
          <a:xfrm>
            <a:off x="3005454" y="95816"/>
            <a:ext cx="566911" cy="629118"/>
          </a:xfrm>
          <a:prstGeom prst="rect">
            <a:avLst/>
          </a:prstGeom>
        </p:spPr>
        <p:txBody>
          <a:bodyPr anchor="ctr"/>
          <a:lstStyle>
            <a:lvl1pPr algn="l" defTabSz="914400" rtl="0" eaLnBrk="1" latinLnBrk="0" hangingPunct="1">
              <a:lnSpc>
                <a:spcPts val="5000"/>
              </a:lnSpc>
              <a:spcBef>
                <a:spcPct val="0"/>
              </a:spcBef>
              <a:buNone/>
              <a:defRPr kumimoji="1" sz="4400" b="1" kern="1200" spc="100" baseline="0">
                <a:ln w="9525">
                  <a:solidFill>
                    <a:srgbClr val="AF1932"/>
                  </a:solidFill>
                </a:ln>
                <a:solidFill>
                  <a:srgbClr val="AF1932"/>
                </a:solidFill>
                <a:latin typeface="Yu Gothic UI" panose="020B0500000000000000" pitchFamily="50" charset="-128"/>
                <a:ea typeface="Yu Gothic UI" panose="020B0500000000000000" pitchFamily="50" charset="-128"/>
                <a:cs typeface="+mj-cs"/>
              </a:defRPr>
            </a:lvl1pPr>
          </a:lstStyle>
          <a:p>
            <a:r>
              <a:rPr lang="en-US" altLang="ja-JP" sz="2400" b="0">
                <a:ln w="12700">
                  <a:solidFill>
                    <a:schemeClr val="tx1">
                      <a:lumMod val="85000"/>
                      <a:lumOff val="15000"/>
                    </a:schemeClr>
                  </a:solidFill>
                </a:ln>
                <a:solidFill>
                  <a:schemeClr val="tx1">
                    <a:lumMod val="85000"/>
                    <a:lumOff val="15000"/>
                  </a:schemeClr>
                </a:solidFill>
                <a:latin typeface="+mn-lt"/>
                <a:ea typeface="DIN 2014 Demi" panose="020B0604020202020204" pitchFamily="34" charset="0"/>
              </a:rPr>
              <a:t>01</a:t>
            </a:r>
            <a:endParaRPr lang="en-GB" sz="2400" b="0">
              <a:ln w="12700">
                <a:solidFill>
                  <a:schemeClr val="tx1">
                    <a:lumMod val="85000"/>
                    <a:lumOff val="15000"/>
                  </a:schemeClr>
                </a:solidFill>
              </a:ln>
              <a:solidFill>
                <a:schemeClr val="tx1">
                  <a:lumMod val="85000"/>
                  <a:lumOff val="15000"/>
                </a:schemeClr>
              </a:solidFill>
              <a:latin typeface="+mn-lt"/>
              <a:ea typeface="DIN 2014 Demi" panose="020B0604020202020204" pitchFamily="34" charset="0"/>
            </a:endParaRPr>
          </a:p>
        </p:txBody>
      </p:sp>
      <p:sp>
        <p:nvSpPr>
          <p:cNvPr id="29" name="字幕 3">
            <a:extLst>
              <a:ext uri="{FF2B5EF4-FFF2-40B4-BE49-F238E27FC236}">
                <a16:creationId xmlns:a16="http://schemas.microsoft.com/office/drawing/2014/main" id="{2B24D2BA-5AAC-4129-B373-0C6E3DD7C232}"/>
              </a:ext>
            </a:extLst>
          </p:cNvPr>
          <p:cNvSpPr>
            <a:spLocks noGrp="1"/>
          </p:cNvSpPr>
          <p:nvPr>
            <p:ph type="subTitle" idx="1"/>
          </p:nvPr>
        </p:nvSpPr>
        <p:spPr>
          <a:xfrm>
            <a:off x="452438" y="428625"/>
            <a:ext cx="1262062" cy="191253"/>
          </a:xfrm>
        </p:spPr>
        <p:txBody>
          <a:bodyPr anchor="ctr"/>
          <a:lstStyle/>
          <a:p>
            <a:r>
              <a:rPr kumimoji="1" lang="en-GB">
                <a:solidFill>
                  <a:srgbClr val="291306"/>
                </a:solidFill>
                <a:latin typeface="+mn-lt"/>
              </a:rPr>
              <a:t>VALUE</a:t>
            </a:r>
          </a:p>
        </p:txBody>
      </p:sp>
      <p:sp>
        <p:nvSpPr>
          <p:cNvPr id="30" name="タイトル 1">
            <a:extLst>
              <a:ext uri="{FF2B5EF4-FFF2-40B4-BE49-F238E27FC236}">
                <a16:creationId xmlns:a16="http://schemas.microsoft.com/office/drawing/2014/main" id="{19675340-8EB5-4FA5-A215-1305860A96C8}"/>
              </a:ext>
            </a:extLst>
          </p:cNvPr>
          <p:cNvSpPr txBox="1">
            <a:spLocks/>
          </p:cNvSpPr>
          <p:nvPr/>
        </p:nvSpPr>
        <p:spPr>
          <a:xfrm>
            <a:off x="1199273" y="95816"/>
            <a:ext cx="566911" cy="629118"/>
          </a:xfrm>
          <a:prstGeom prst="rect">
            <a:avLst/>
          </a:prstGeom>
        </p:spPr>
        <p:txBody>
          <a:bodyPr anchor="ctr"/>
          <a:lstStyle>
            <a:lvl1pPr algn="l" defTabSz="914400" rtl="0" eaLnBrk="1" latinLnBrk="0" hangingPunct="1">
              <a:lnSpc>
                <a:spcPts val="5000"/>
              </a:lnSpc>
              <a:spcBef>
                <a:spcPct val="0"/>
              </a:spcBef>
              <a:buNone/>
              <a:defRPr kumimoji="1" sz="4400" b="1" kern="1200" spc="100" baseline="0">
                <a:ln w="9525">
                  <a:solidFill>
                    <a:srgbClr val="AF1932"/>
                  </a:solidFill>
                </a:ln>
                <a:solidFill>
                  <a:srgbClr val="AF1932"/>
                </a:solidFill>
                <a:latin typeface="Yu Gothic UI" panose="020B0500000000000000" pitchFamily="50" charset="-128"/>
                <a:ea typeface="Yu Gothic UI" panose="020B0500000000000000" pitchFamily="50" charset="-128"/>
                <a:cs typeface="+mj-cs"/>
              </a:defRPr>
            </a:lvl1pPr>
          </a:lstStyle>
          <a:p>
            <a:r>
              <a:rPr lang="en-US" altLang="ja-JP" sz="2400" b="0">
                <a:ln w="12700">
                  <a:solidFill>
                    <a:schemeClr val="tx1">
                      <a:lumMod val="85000"/>
                      <a:lumOff val="15000"/>
                    </a:schemeClr>
                  </a:solidFill>
                </a:ln>
                <a:solidFill>
                  <a:schemeClr val="tx1">
                    <a:lumMod val="85000"/>
                    <a:lumOff val="15000"/>
                  </a:schemeClr>
                </a:solidFill>
                <a:latin typeface="+mn-lt"/>
                <a:ea typeface="DIN 2014 Demi" panose="020B0604020202020204" pitchFamily="34" charset="0"/>
              </a:rPr>
              <a:t>01</a:t>
            </a:r>
            <a:endParaRPr lang="en-GB" sz="2400" b="0">
              <a:ln w="12700">
                <a:solidFill>
                  <a:schemeClr val="tx1">
                    <a:lumMod val="85000"/>
                    <a:lumOff val="15000"/>
                  </a:schemeClr>
                </a:solidFill>
              </a:ln>
              <a:solidFill>
                <a:schemeClr val="tx1">
                  <a:lumMod val="85000"/>
                  <a:lumOff val="15000"/>
                </a:schemeClr>
              </a:solidFill>
              <a:latin typeface="+mn-lt"/>
              <a:ea typeface="DIN 2014 Demi" panose="020B0604020202020204" pitchFamily="34" charset="0"/>
            </a:endParaRPr>
          </a:p>
        </p:txBody>
      </p:sp>
      <p:sp>
        <p:nvSpPr>
          <p:cNvPr id="31" name="矢印: 山形 30">
            <a:extLst>
              <a:ext uri="{FF2B5EF4-FFF2-40B4-BE49-F238E27FC236}">
                <a16:creationId xmlns:a16="http://schemas.microsoft.com/office/drawing/2014/main" id="{62F65F3D-A673-4A6A-B3DB-0D86CFCB26B9}"/>
              </a:ext>
            </a:extLst>
          </p:cNvPr>
          <p:cNvSpPr/>
          <p:nvPr/>
        </p:nvSpPr>
        <p:spPr>
          <a:xfrm>
            <a:off x="1752318" y="431942"/>
            <a:ext cx="123877" cy="169324"/>
          </a:xfrm>
          <a:prstGeom prst="chevron">
            <a:avLst>
              <a:gd name="adj" fmla="val 7097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solidFill>
                <a:schemeClr val="tx1"/>
              </a:solidFill>
            </a:endParaRPr>
          </a:p>
        </p:txBody>
      </p:sp>
      <p:pic>
        <p:nvPicPr>
          <p:cNvPr id="49" name="Picture 6">
            <a:extLst>
              <a:ext uri="{FF2B5EF4-FFF2-40B4-BE49-F238E27FC236}">
                <a16:creationId xmlns:a16="http://schemas.microsoft.com/office/drawing/2014/main" id="{BDBEDB97-B3FA-4A64-95F7-AD5AB357A7A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223489" y="4019551"/>
            <a:ext cx="2272862" cy="2362199"/>
          </a:xfrm>
          <a:prstGeom prst="rect">
            <a:avLst/>
          </a:prstGeom>
          <a:noFill/>
          <a:extLst>
            <a:ext uri="{909E8E84-426E-40DD-AFC4-6F175D3DCCD1}">
              <a14:hiddenFill xmlns:a14="http://schemas.microsoft.com/office/drawing/2010/main">
                <a:solidFill>
                  <a:srgbClr val="FFFFFF"/>
                </a:solidFill>
              </a14:hiddenFill>
            </a:ext>
          </a:extLst>
        </p:spPr>
      </p:pic>
      <p:sp>
        <p:nvSpPr>
          <p:cNvPr id="50" name="テキスト プレースホルダー 10">
            <a:extLst>
              <a:ext uri="{FF2B5EF4-FFF2-40B4-BE49-F238E27FC236}">
                <a16:creationId xmlns:a16="http://schemas.microsoft.com/office/drawing/2014/main" id="{8D279D7A-E4FE-40E9-BBC0-4E42500D8A26}"/>
              </a:ext>
            </a:extLst>
          </p:cNvPr>
          <p:cNvSpPr>
            <a:spLocks noGrp="1"/>
          </p:cNvSpPr>
          <p:nvPr>
            <p:ph type="body" sz="quarter" idx="15"/>
          </p:nvPr>
        </p:nvSpPr>
        <p:spPr>
          <a:xfrm>
            <a:off x="732479" y="4381950"/>
            <a:ext cx="6290620" cy="839723"/>
          </a:xfrm>
        </p:spPr>
        <p:txBody>
          <a:bodyPr rIns="0"/>
          <a:lstStyle/>
          <a:p>
            <a:pPr algn="just">
              <a:spcBef>
                <a:spcPts val="0"/>
              </a:spcBef>
            </a:pPr>
            <a:r>
              <a:rPr lang="ja-JP" altLang="en-US" dirty="0">
                <a:solidFill>
                  <a:srgbClr val="000000"/>
                </a:solidFill>
              </a:rPr>
              <a:t>行政への申請・手続きについてはデジタル</a:t>
            </a:r>
            <a:r>
              <a:rPr lang="en-US" altLang="ja-JP" dirty="0">
                <a:solidFill>
                  <a:srgbClr val="000000"/>
                </a:solidFill>
              </a:rPr>
              <a:t>3</a:t>
            </a:r>
            <a:r>
              <a:rPr lang="ja-JP" altLang="en-US" dirty="0">
                <a:solidFill>
                  <a:srgbClr val="000000"/>
                </a:solidFill>
              </a:rPr>
              <a:t>原則の考え方に基づき、オンラインで簡素化、完結できるよう取組を進め、民間サービスと連携する等、行政内部にとどまらず市民生活視点で行政サービスを提供できるよう取組を進めていきます。また、今後、オンライン相談、</a:t>
            </a:r>
            <a:r>
              <a:rPr kumimoji="1" lang="en-US" altLang="ja-JP" dirty="0">
                <a:solidFill>
                  <a:srgbClr val="000000"/>
                </a:solidFill>
              </a:rPr>
              <a:t>AI</a:t>
            </a:r>
            <a:r>
              <a:rPr kumimoji="1" lang="ja-JP" altLang="en-US" dirty="0">
                <a:solidFill>
                  <a:srgbClr val="000000"/>
                </a:solidFill>
              </a:rPr>
              <a:t>を活用した</a:t>
            </a:r>
            <a:r>
              <a:rPr lang="ja-JP" altLang="en-US" dirty="0">
                <a:solidFill>
                  <a:srgbClr val="000000"/>
                </a:solidFill>
              </a:rPr>
              <a:t>申請サポートや制度の見直し・証明書等のコンビニ交付やオンライン交付に向けた規制緩和の働きかけなど、より簡単、よりスムーズに行政手続きが行える仕組みづくりに向けて取組を進めていきます。</a:t>
            </a:r>
            <a:endParaRPr lang="en-US" altLang="ja-JP" dirty="0">
              <a:solidFill>
                <a:srgbClr val="000000"/>
              </a:solidFill>
            </a:endParaRPr>
          </a:p>
          <a:p>
            <a:pPr algn="just">
              <a:spcBef>
                <a:spcPts val="0"/>
              </a:spcBef>
            </a:pPr>
            <a:endParaRPr lang="ja-JP" altLang="en-US" dirty="0">
              <a:solidFill>
                <a:srgbClr val="000000"/>
              </a:solidFill>
            </a:endParaRPr>
          </a:p>
        </p:txBody>
      </p:sp>
      <p:sp>
        <p:nvSpPr>
          <p:cNvPr id="51" name="テキスト プレースホルダー 8">
            <a:extLst>
              <a:ext uri="{FF2B5EF4-FFF2-40B4-BE49-F238E27FC236}">
                <a16:creationId xmlns:a16="http://schemas.microsoft.com/office/drawing/2014/main" id="{8DF1D1B9-B470-4B51-AC62-96B26A27A33C}"/>
              </a:ext>
            </a:extLst>
          </p:cNvPr>
          <p:cNvSpPr txBox="1">
            <a:spLocks/>
          </p:cNvSpPr>
          <p:nvPr/>
        </p:nvSpPr>
        <p:spPr>
          <a:xfrm>
            <a:off x="732479" y="3131462"/>
            <a:ext cx="6290620" cy="1067203"/>
          </a:xfrm>
          <a:prstGeom prst="rect">
            <a:avLst/>
          </a:prstGeom>
        </p:spPr>
        <p:txBody>
          <a:bodyPr tIns="36000" rIns="0" bIns="36000" anchor="t"/>
          <a:lstStyle>
            <a:lvl1pPr marL="0" indent="0" algn="l" defTabSz="914400" rtl="0" eaLnBrk="1" latinLnBrk="0" hangingPunct="1">
              <a:lnSpc>
                <a:spcPct val="100000"/>
              </a:lnSpc>
              <a:spcBef>
                <a:spcPts val="1000"/>
              </a:spcBef>
              <a:buFont typeface="Arial" panose="020B0604020202020204" pitchFamily="34" charset="0"/>
              <a:buNone/>
              <a:defRPr kumimoji="1" sz="11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just">
              <a:spcBef>
                <a:spcPts val="0"/>
              </a:spcBef>
            </a:pPr>
            <a:r>
              <a:rPr lang="ja-JP" altLang="en-US">
                <a:solidFill>
                  <a:srgbClr val="000000"/>
                </a:solidFill>
              </a:rPr>
              <a:t>出生、入学、結婚、出産、子育て、介護などライフステージに応じた行政サービスについて、市民等のサービスを受ける人の視点に立ち、できるだけデジタルへの移行を追求します。</a:t>
            </a:r>
          </a:p>
          <a:p>
            <a:pPr algn="just">
              <a:spcBef>
                <a:spcPts val="0"/>
              </a:spcBef>
            </a:pPr>
            <a:r>
              <a:rPr lang="ja-JP" altLang="en-US">
                <a:solidFill>
                  <a:srgbClr val="000000"/>
                </a:solidFill>
              </a:rPr>
              <a:t>そのために、業務やルール等の見直しを行い、行政サービスの提供スタイルの変革を進めます。</a:t>
            </a:r>
          </a:p>
          <a:p>
            <a:pPr algn="just">
              <a:spcBef>
                <a:spcPts val="0"/>
              </a:spcBef>
            </a:pPr>
            <a:r>
              <a:rPr lang="ja-JP" altLang="en-US">
                <a:solidFill>
                  <a:srgbClr val="000000"/>
                </a:solidFill>
              </a:rPr>
              <a:t>さらには利用者の生活全般を一体として捉え、国や他都市・事業者等のデータを安全性を確保しながら横断的に活用することで、世帯・市民の属性に応じた最適なサービスの提供をめざします。</a:t>
            </a:r>
            <a:endParaRPr lang="en-US" altLang="ja-JP">
              <a:solidFill>
                <a:srgbClr val="000000"/>
              </a:solidFill>
            </a:endParaRPr>
          </a:p>
        </p:txBody>
      </p:sp>
      <p:sp>
        <p:nvSpPr>
          <p:cNvPr id="52" name="テキスト プレースホルダー 13">
            <a:extLst>
              <a:ext uri="{FF2B5EF4-FFF2-40B4-BE49-F238E27FC236}">
                <a16:creationId xmlns:a16="http://schemas.microsoft.com/office/drawing/2014/main" id="{255EE587-52F1-4242-93DF-E5C5C377839F}"/>
              </a:ext>
            </a:extLst>
          </p:cNvPr>
          <p:cNvSpPr txBox="1">
            <a:spLocks/>
          </p:cNvSpPr>
          <p:nvPr/>
        </p:nvSpPr>
        <p:spPr>
          <a:xfrm>
            <a:off x="732479" y="5638602"/>
            <a:ext cx="6290620" cy="555625"/>
          </a:xfrm>
          <a:prstGeom prst="rect">
            <a:avLst/>
          </a:prstGeom>
        </p:spPr>
        <p:txBody>
          <a:bodyPr tIns="36000" rIns="0" bIns="36000" anchor="t"/>
          <a:lstStyle>
            <a:lvl1pPr marL="0" indent="0" algn="l" defTabSz="914400" rtl="0" eaLnBrk="1" latinLnBrk="0" hangingPunct="1">
              <a:lnSpc>
                <a:spcPct val="100000"/>
              </a:lnSpc>
              <a:spcBef>
                <a:spcPts val="1000"/>
              </a:spcBef>
              <a:buFont typeface="Arial" panose="020B0604020202020204" pitchFamily="34" charset="0"/>
              <a:buNone/>
              <a:defRPr kumimoji="1" sz="11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just">
              <a:spcBef>
                <a:spcPts val="0"/>
              </a:spcBef>
            </a:pPr>
            <a:r>
              <a:rPr lang="ja-JP" altLang="en-US"/>
              <a:t>自立型対話</a:t>
            </a:r>
            <a:r>
              <a:rPr lang="en-US" altLang="ja-JP"/>
              <a:t>AI</a:t>
            </a:r>
            <a:r>
              <a:rPr lang="ja-JP" altLang="en-US"/>
              <a:t>等による行政サービスの案内やタブレットを活用した「書かない窓口」、手数料支払時のキャッシュレス化等により、極力待たせず、ストレスを感じない窓口のサービスの実現に取り組みます。</a:t>
            </a:r>
          </a:p>
          <a:p>
            <a:pPr algn="just">
              <a:spcBef>
                <a:spcPts val="0"/>
              </a:spcBef>
            </a:pPr>
            <a:r>
              <a:rPr lang="ja-JP" altLang="en-US"/>
              <a:t>また、</a:t>
            </a:r>
            <a:r>
              <a:rPr lang="ja-JP" altLang="en-US">
                <a:solidFill>
                  <a:srgbClr val="000000"/>
                </a:solidFill>
              </a:rPr>
              <a:t>区役所等の窓口に限らず、オンライン環境なども活用し、場所にとらわれることなく行政手続が行える仕組みづくりに向け調査研究を進めます。</a:t>
            </a:r>
          </a:p>
        </p:txBody>
      </p:sp>
      <p:sp>
        <p:nvSpPr>
          <p:cNvPr id="53" name="テキスト プレースホルダー 12">
            <a:extLst>
              <a:ext uri="{FF2B5EF4-FFF2-40B4-BE49-F238E27FC236}">
                <a16:creationId xmlns:a16="http://schemas.microsoft.com/office/drawing/2014/main" id="{391A4EA0-E0FE-4DB3-B167-B93763EDB25E}"/>
              </a:ext>
            </a:extLst>
          </p:cNvPr>
          <p:cNvSpPr>
            <a:spLocks noGrp="1"/>
          </p:cNvSpPr>
          <p:nvPr>
            <p:ph type="body" sz="quarter" idx="16"/>
          </p:nvPr>
        </p:nvSpPr>
        <p:spPr>
          <a:xfrm>
            <a:off x="732480" y="4092128"/>
            <a:ext cx="6290620" cy="287828"/>
          </a:xfrm>
        </p:spPr>
        <p:txBody>
          <a:bodyPr/>
          <a:lstStyle/>
          <a:p>
            <a:r>
              <a:rPr lang="ja-JP" altLang="en-US" sz="1400" b="1" kern="100">
                <a:effectLst/>
                <a:latin typeface="Yu Gothic UI" panose="020B0500000000000000" pitchFamily="50" charset="-128"/>
                <a:ea typeface="Yu Gothic UI" panose="020B0500000000000000" pitchFamily="50" charset="-128"/>
                <a:cs typeface="Times New Roman" panose="02020603050405020304" pitchFamily="18" charset="0"/>
              </a:rPr>
              <a:t>デジタル行政手続きの拡大</a:t>
            </a:r>
            <a:endParaRPr lang="ja-JP" altLang="en-US" sz="1100" kern="100">
              <a:effectLst/>
              <a:latin typeface="Yu Gothic UI" panose="020B0500000000000000" pitchFamily="50" charset="-128"/>
              <a:ea typeface="Yu Gothic UI" panose="020B0500000000000000" pitchFamily="50" charset="-128"/>
              <a:cs typeface="Times New Roman" panose="02020603050405020304" pitchFamily="18" charset="0"/>
            </a:endParaRPr>
          </a:p>
        </p:txBody>
      </p:sp>
      <p:sp>
        <p:nvSpPr>
          <p:cNvPr id="54" name="テキスト プレースホルダー 7">
            <a:extLst>
              <a:ext uri="{FF2B5EF4-FFF2-40B4-BE49-F238E27FC236}">
                <a16:creationId xmlns:a16="http://schemas.microsoft.com/office/drawing/2014/main" id="{81F1B994-A7A0-4484-92DF-A26FFBE2DF14}"/>
              </a:ext>
            </a:extLst>
          </p:cNvPr>
          <p:cNvSpPr txBox="1">
            <a:spLocks/>
          </p:cNvSpPr>
          <p:nvPr/>
        </p:nvSpPr>
        <p:spPr>
          <a:xfrm>
            <a:off x="732480" y="2843634"/>
            <a:ext cx="6290620" cy="287828"/>
          </a:xfrm>
          <a:prstGeom prst="rect">
            <a:avLst/>
          </a:prstGeom>
        </p:spPr>
        <p:txBody>
          <a:bodyPr anchor="ctr"/>
          <a:lstStyle>
            <a:lvl1pPr marL="0" indent="0" algn="l" defTabSz="914400" rtl="0" eaLnBrk="1" latinLnBrk="0" hangingPunct="1">
              <a:lnSpc>
                <a:spcPts val="1900"/>
              </a:lnSpc>
              <a:spcBef>
                <a:spcPts val="1000"/>
              </a:spcBef>
              <a:buFont typeface="Arial" panose="020B0604020202020204" pitchFamily="34" charset="0"/>
              <a:buNone/>
              <a:defRPr kumimoji="1" sz="1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kern="100" spc="-50">
                <a:latin typeface="Yu Gothic UI" panose="020B0500000000000000" pitchFamily="50" charset="-128"/>
                <a:ea typeface="Yu Gothic UI" panose="020B0500000000000000" pitchFamily="50" charset="-128"/>
                <a:cs typeface="Times New Roman" panose="02020603050405020304" pitchFamily="18" charset="0"/>
              </a:rPr>
              <a:t>デジタル技術の活用によるライフステージに応じた行政サービスのスタイルの変革</a:t>
            </a:r>
            <a:endParaRPr lang="en-US" altLang="ja-JP" sz="1100" kern="100" spc="-50">
              <a:latin typeface="Yu Gothic UI" panose="020B0500000000000000" pitchFamily="50" charset="-128"/>
              <a:ea typeface="Yu Gothic UI" panose="020B0500000000000000" pitchFamily="50" charset="-128"/>
              <a:cs typeface="Times New Roman" panose="02020603050405020304" pitchFamily="18" charset="0"/>
            </a:endParaRPr>
          </a:p>
        </p:txBody>
      </p:sp>
      <p:sp>
        <p:nvSpPr>
          <p:cNvPr id="55" name="テキスト プレースホルダー 15">
            <a:extLst>
              <a:ext uri="{FF2B5EF4-FFF2-40B4-BE49-F238E27FC236}">
                <a16:creationId xmlns:a16="http://schemas.microsoft.com/office/drawing/2014/main" id="{36DCC978-B51C-47EE-9FD3-1C5EAF659927}"/>
              </a:ext>
            </a:extLst>
          </p:cNvPr>
          <p:cNvSpPr txBox="1">
            <a:spLocks/>
          </p:cNvSpPr>
          <p:nvPr/>
        </p:nvSpPr>
        <p:spPr>
          <a:xfrm>
            <a:off x="732480" y="5348780"/>
            <a:ext cx="6290620" cy="287828"/>
          </a:xfrm>
          <a:prstGeom prst="rect">
            <a:avLst/>
          </a:prstGeom>
        </p:spPr>
        <p:txBody>
          <a:bodyPr anchor="ctr"/>
          <a:lstStyle>
            <a:lvl1pPr marL="0" indent="0" algn="l" defTabSz="914400" rtl="0" eaLnBrk="1" latinLnBrk="0" hangingPunct="1">
              <a:lnSpc>
                <a:spcPts val="1900"/>
              </a:lnSpc>
              <a:spcBef>
                <a:spcPts val="1000"/>
              </a:spcBef>
              <a:buFont typeface="Arial" panose="020B0604020202020204" pitchFamily="34" charset="0"/>
              <a:buNone/>
              <a:defRPr kumimoji="1" sz="1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kern="100">
                <a:latin typeface="Yu Gothic UI" panose="020B0500000000000000" pitchFamily="50" charset="-128"/>
                <a:ea typeface="Yu Gothic UI" panose="020B0500000000000000" pitchFamily="50" charset="-128"/>
                <a:cs typeface="Times New Roman" panose="02020603050405020304" pitchFamily="18" charset="0"/>
              </a:rPr>
              <a:t>デジタルによるストレスを感じない窓口サービスの実現 </a:t>
            </a:r>
            <a:endParaRPr lang="ja-JP" altLang="en-US" sz="1100" kern="100">
              <a:latin typeface="Yu Gothic UI" panose="020B0500000000000000" pitchFamily="50" charset="-128"/>
              <a:ea typeface="Yu Gothic UI" panose="020B0500000000000000" pitchFamily="50" charset="-128"/>
              <a:cs typeface="Times New Roman" panose="02020603050405020304" pitchFamily="18" charset="0"/>
            </a:endParaRPr>
          </a:p>
        </p:txBody>
      </p:sp>
      <p:sp>
        <p:nvSpPr>
          <p:cNvPr id="56" name="正方形/長方形 55">
            <a:extLst>
              <a:ext uri="{FF2B5EF4-FFF2-40B4-BE49-F238E27FC236}">
                <a16:creationId xmlns:a16="http://schemas.microsoft.com/office/drawing/2014/main" id="{D5D70328-73EB-4D8D-85D2-CCD4AC3DA38F}"/>
              </a:ext>
            </a:extLst>
          </p:cNvPr>
          <p:cNvSpPr/>
          <p:nvPr/>
        </p:nvSpPr>
        <p:spPr>
          <a:xfrm>
            <a:off x="589212" y="2933574"/>
            <a:ext cx="107950" cy="107948"/>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solidFill>
                <a:schemeClr val="tx1"/>
              </a:solidFill>
            </a:endParaRPr>
          </a:p>
        </p:txBody>
      </p:sp>
      <p:sp>
        <p:nvSpPr>
          <p:cNvPr id="57" name="正方形/長方形 56">
            <a:extLst>
              <a:ext uri="{FF2B5EF4-FFF2-40B4-BE49-F238E27FC236}">
                <a16:creationId xmlns:a16="http://schemas.microsoft.com/office/drawing/2014/main" id="{DE366D03-129A-4C04-B782-8EB1320CD0A0}"/>
              </a:ext>
            </a:extLst>
          </p:cNvPr>
          <p:cNvSpPr/>
          <p:nvPr/>
        </p:nvSpPr>
        <p:spPr>
          <a:xfrm>
            <a:off x="589212" y="4174360"/>
            <a:ext cx="107950" cy="107948"/>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solidFill>
                <a:schemeClr val="tx1"/>
              </a:solidFill>
            </a:endParaRPr>
          </a:p>
        </p:txBody>
      </p:sp>
      <p:sp>
        <p:nvSpPr>
          <p:cNvPr id="58" name="正方形/長方形 57">
            <a:extLst>
              <a:ext uri="{FF2B5EF4-FFF2-40B4-BE49-F238E27FC236}">
                <a16:creationId xmlns:a16="http://schemas.microsoft.com/office/drawing/2014/main" id="{5A8639FA-E46B-4F0A-83C5-C8AFC3504862}"/>
              </a:ext>
            </a:extLst>
          </p:cNvPr>
          <p:cNvSpPr/>
          <p:nvPr/>
        </p:nvSpPr>
        <p:spPr>
          <a:xfrm>
            <a:off x="589212" y="5436342"/>
            <a:ext cx="107950" cy="107948"/>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solidFill>
                <a:schemeClr val="tx1"/>
              </a:solidFill>
            </a:endParaRPr>
          </a:p>
        </p:txBody>
      </p:sp>
      <p:sp>
        <p:nvSpPr>
          <p:cNvPr id="60" name="スライド番号プレースホルダー 2">
            <a:extLst>
              <a:ext uri="{FF2B5EF4-FFF2-40B4-BE49-F238E27FC236}">
                <a16:creationId xmlns:a16="http://schemas.microsoft.com/office/drawing/2014/main" id="{D181D9B9-8B69-4402-B04A-AFD208BCA923}"/>
              </a:ext>
            </a:extLst>
          </p:cNvPr>
          <p:cNvSpPr txBox="1">
            <a:spLocks/>
          </p:cNvSpPr>
          <p:nvPr/>
        </p:nvSpPr>
        <p:spPr>
          <a:xfrm>
            <a:off x="7181851" y="6515100"/>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E707BA-883C-4D78-8419-4B7DEB3F4E9F}" type="slidenum">
              <a:rPr kumimoji="1" lang="en-GB" smtClean="0">
                <a:latin typeface="+mn-lt"/>
              </a:rPr>
              <a:pPr/>
              <a:t>12</a:t>
            </a:fld>
            <a:endParaRPr kumimoji="1" lang="en-GB">
              <a:latin typeface="+mn-lt"/>
            </a:endParaRPr>
          </a:p>
        </p:txBody>
      </p:sp>
    </p:spTree>
    <p:extLst>
      <p:ext uri="{BB962C8B-B14F-4D97-AF65-F5344CB8AC3E}">
        <p14:creationId xmlns:p14="http://schemas.microsoft.com/office/powerpoint/2010/main" val="2052239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図 44" descr="図形, 円&#10;&#10;自動的に生成された説明">
            <a:extLst>
              <a:ext uri="{FF2B5EF4-FFF2-40B4-BE49-F238E27FC236}">
                <a16:creationId xmlns:a16="http://schemas.microsoft.com/office/drawing/2014/main" id="{E09AB7C1-0957-4C4A-89E2-189DB10E92E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8994506" flipH="1" flipV="1">
            <a:off x="6362700" y="3301962"/>
            <a:ext cx="2697420" cy="2700494"/>
          </a:xfrm>
          <a:prstGeom prst="rect">
            <a:avLst/>
          </a:prstGeom>
        </p:spPr>
      </p:pic>
      <p:pic>
        <p:nvPicPr>
          <p:cNvPr id="40" name="Picture 4">
            <a:extLst>
              <a:ext uri="{FF2B5EF4-FFF2-40B4-BE49-F238E27FC236}">
                <a16:creationId xmlns:a16="http://schemas.microsoft.com/office/drawing/2014/main" id="{4D6E1D48-8CA9-47AC-B86C-AAAE3D4E990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068339" y="3633788"/>
            <a:ext cx="3348995" cy="2598502"/>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6DB45E72-1DEE-4B3E-BE01-8D685DD1DD06}"/>
              </a:ext>
            </a:extLst>
          </p:cNvPr>
          <p:cNvSpPr>
            <a:spLocks noGrp="1"/>
          </p:cNvSpPr>
          <p:nvPr>
            <p:ph type="title"/>
          </p:nvPr>
        </p:nvSpPr>
        <p:spPr>
          <a:prstGeom prst="rect">
            <a:avLst/>
          </a:prstGeom>
        </p:spPr>
        <p:txBody>
          <a:bodyPr/>
          <a:lstStyle/>
          <a:p>
            <a:pPr>
              <a:lnSpc>
                <a:spcPct val="100000"/>
              </a:lnSpc>
            </a:pPr>
            <a:r>
              <a:rPr lang="ja-JP" altLang="ja-JP" b="1">
                <a:effectLst/>
                <a:ea typeface="Yu Gothic UI" panose="020B0500000000000000" pitchFamily="50" charset="-128"/>
                <a:cs typeface="Times New Roman" panose="02020603050405020304" pitchFamily="18" charset="0"/>
              </a:rPr>
              <a:t>「いつでもどこでも」。</a:t>
            </a:r>
            <a:br>
              <a:rPr lang="en-US" altLang="ja-JP" b="1">
                <a:effectLst/>
                <a:ea typeface="Yu Gothic UI" panose="020B0500000000000000" pitchFamily="50" charset="-128"/>
                <a:cs typeface="Times New Roman" panose="02020603050405020304" pitchFamily="18" charset="0"/>
              </a:rPr>
            </a:br>
            <a:r>
              <a:rPr lang="ja-JP" altLang="ja-JP" b="1">
                <a:effectLst/>
                <a:ea typeface="Yu Gothic UI" panose="020B0500000000000000" pitchFamily="50" charset="-128"/>
                <a:cs typeface="Times New Roman" panose="02020603050405020304" pitchFamily="18" charset="0"/>
              </a:rPr>
              <a:t>デジタルなコミュニケーションへ</a:t>
            </a:r>
            <a:endParaRPr lang="en-GB" altLang="ja-JP"/>
          </a:p>
        </p:txBody>
      </p:sp>
      <p:sp>
        <p:nvSpPr>
          <p:cNvPr id="4" name="テキスト プレースホルダー 3">
            <a:extLst>
              <a:ext uri="{FF2B5EF4-FFF2-40B4-BE49-F238E27FC236}">
                <a16:creationId xmlns:a16="http://schemas.microsoft.com/office/drawing/2014/main" id="{804EEE3C-5163-46D4-9D94-198D5142CECE}"/>
              </a:ext>
            </a:extLst>
          </p:cNvPr>
          <p:cNvSpPr>
            <a:spLocks noGrp="1"/>
          </p:cNvSpPr>
          <p:nvPr>
            <p:ph type="body" sz="quarter" idx="12"/>
          </p:nvPr>
        </p:nvSpPr>
        <p:spPr>
          <a:prstGeom prst="rect">
            <a:avLst/>
          </a:prstGeom>
        </p:spPr>
        <p:txBody>
          <a:bodyPr/>
          <a:lstStyle/>
          <a:p>
            <a:pPr algn="just"/>
            <a:r>
              <a:rPr lang="ja-JP" altLang="en-US" sz="1400" kern="100" dirty="0">
                <a:effectLst/>
                <a:latin typeface="游明朝" panose="02020400000000000000" pitchFamily="18" charset="-128"/>
                <a:ea typeface="Yu Gothic UI" panose="020B0500000000000000" pitchFamily="50" charset="-128"/>
                <a:cs typeface="Times New Roman" panose="02020603050405020304" pitchFamily="18" charset="0"/>
              </a:rPr>
              <a:t>スマートフォンやウェアラブル端末がより身近な存在になっています。話しかけると予定を教えてくれたり、お店を探してくれたり。</a:t>
            </a:r>
            <a:br>
              <a:rPr lang="en-US" altLang="ja-JP" sz="1400" kern="100" dirty="0">
                <a:effectLst/>
                <a:latin typeface="游明朝" panose="02020400000000000000" pitchFamily="18" charset="-128"/>
                <a:ea typeface="Yu Gothic UI" panose="020B0500000000000000" pitchFamily="50" charset="-128"/>
                <a:cs typeface="Times New Roman" panose="02020603050405020304" pitchFamily="18" charset="0"/>
              </a:rPr>
            </a:br>
            <a:r>
              <a:rPr lang="ja-JP" altLang="en-US" sz="1400" kern="100" dirty="0">
                <a:effectLst/>
                <a:latin typeface="游明朝" panose="02020400000000000000" pitchFamily="18" charset="-128"/>
                <a:ea typeface="Yu Gothic UI" panose="020B0500000000000000" pitchFamily="50" charset="-128"/>
                <a:cs typeface="Times New Roman" panose="02020603050405020304" pitchFamily="18" charset="0"/>
              </a:rPr>
              <a:t>リアルな人と人のコミュニケーションも大事にしながら、デジタルでさらに「気の利いた」サービスを実現します。</a:t>
            </a:r>
            <a:endParaRPr lang="en-US" altLang="ja-JP" sz="12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5" name="正方形/長方形 14">
            <a:extLst>
              <a:ext uri="{FF2B5EF4-FFF2-40B4-BE49-F238E27FC236}">
                <a16:creationId xmlns:a16="http://schemas.microsoft.com/office/drawing/2014/main" id="{0D5ED23F-8C86-46E3-B873-20DD440C10A6}"/>
              </a:ext>
            </a:extLst>
          </p:cNvPr>
          <p:cNvSpPr/>
          <p:nvPr/>
        </p:nvSpPr>
        <p:spPr>
          <a:xfrm>
            <a:off x="9582001" y="0"/>
            <a:ext cx="32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正方形/長方形 15">
            <a:extLst>
              <a:ext uri="{FF2B5EF4-FFF2-40B4-BE49-F238E27FC236}">
                <a16:creationId xmlns:a16="http://schemas.microsoft.com/office/drawing/2014/main" id="{1FB9D2F8-19D6-4A8F-80AB-B03FD6D25B6B}"/>
              </a:ext>
            </a:extLst>
          </p:cNvPr>
          <p:cNvSpPr/>
          <p:nvPr/>
        </p:nvSpPr>
        <p:spPr>
          <a:xfrm>
            <a:off x="9594850" y="6582186"/>
            <a:ext cx="311150" cy="2785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sz="1600">
              <a:solidFill>
                <a:schemeClr val="bg1">
                  <a:lumMod val="75000"/>
                </a:schemeClr>
              </a:solidFill>
            </a:endParaRPr>
          </a:p>
        </p:txBody>
      </p:sp>
      <p:sp>
        <p:nvSpPr>
          <p:cNvPr id="17" name="矢印: 五方向 16">
            <a:extLst>
              <a:ext uri="{FF2B5EF4-FFF2-40B4-BE49-F238E27FC236}">
                <a16:creationId xmlns:a16="http://schemas.microsoft.com/office/drawing/2014/main" id="{0FE02109-AC07-4BA6-A227-F3EDA0B6E654}"/>
              </a:ext>
            </a:extLst>
          </p:cNvPr>
          <p:cNvSpPr/>
          <p:nvPr/>
        </p:nvSpPr>
        <p:spPr>
          <a:xfrm rot="5400000">
            <a:off x="9048426" y="546425"/>
            <a:ext cx="1404000" cy="311150"/>
          </a:xfrm>
          <a:prstGeom prst="homePlate">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en-US" sz="1600">
                <a:solidFill>
                  <a:schemeClr val="bg1">
                    <a:lumMod val="75000"/>
                  </a:schemeClr>
                </a:solidFill>
              </a:rPr>
              <a:t>MISSION</a:t>
            </a:r>
            <a:endParaRPr kumimoji="1" lang="en-GB" sz="1600">
              <a:solidFill>
                <a:schemeClr val="bg1">
                  <a:lumMod val="75000"/>
                </a:schemeClr>
              </a:solidFill>
            </a:endParaRPr>
          </a:p>
        </p:txBody>
      </p:sp>
      <p:sp>
        <p:nvSpPr>
          <p:cNvPr id="18" name="矢印: 山形 17">
            <a:extLst>
              <a:ext uri="{FF2B5EF4-FFF2-40B4-BE49-F238E27FC236}">
                <a16:creationId xmlns:a16="http://schemas.microsoft.com/office/drawing/2014/main" id="{B93E1FFD-9103-4B55-9F08-CBDB2802680C}"/>
              </a:ext>
            </a:extLst>
          </p:cNvPr>
          <p:cNvSpPr/>
          <p:nvPr/>
        </p:nvSpPr>
        <p:spPr>
          <a:xfrm rot="5400000">
            <a:off x="9048425" y="1902958"/>
            <a:ext cx="1404000" cy="311150"/>
          </a:xfrm>
          <a:prstGeom prst="chevron">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en-US" sz="1600">
                <a:solidFill>
                  <a:schemeClr val="bg1">
                    <a:lumMod val="75000"/>
                  </a:schemeClr>
                </a:solidFill>
              </a:rPr>
              <a:t>VISION</a:t>
            </a:r>
            <a:endParaRPr kumimoji="1" lang="en-GB" sz="1600">
              <a:solidFill>
                <a:schemeClr val="bg1">
                  <a:lumMod val="75000"/>
                </a:schemeClr>
              </a:solidFill>
            </a:endParaRPr>
          </a:p>
        </p:txBody>
      </p:sp>
      <p:sp>
        <p:nvSpPr>
          <p:cNvPr id="19" name="矢印: 山形 18">
            <a:extLst>
              <a:ext uri="{FF2B5EF4-FFF2-40B4-BE49-F238E27FC236}">
                <a16:creationId xmlns:a16="http://schemas.microsoft.com/office/drawing/2014/main" id="{5B3A3386-921E-430C-98E3-A0F0D52FE354}"/>
              </a:ext>
            </a:extLst>
          </p:cNvPr>
          <p:cNvSpPr/>
          <p:nvPr/>
        </p:nvSpPr>
        <p:spPr>
          <a:xfrm rot="5400000">
            <a:off x="8356226" y="3951691"/>
            <a:ext cx="2788400" cy="311150"/>
          </a:xfrm>
          <a:prstGeom prst="chevron">
            <a:avLst>
              <a:gd name="adj" fmla="val 28868"/>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en-US" sz="1600">
                <a:solidFill>
                  <a:schemeClr val="bg1"/>
                </a:solidFill>
              </a:rPr>
              <a:t>VALUE &amp; STRATEGY</a:t>
            </a:r>
            <a:endParaRPr kumimoji="1" lang="en-GB" sz="1600">
              <a:solidFill>
                <a:schemeClr val="bg1"/>
              </a:solidFill>
            </a:endParaRPr>
          </a:p>
        </p:txBody>
      </p:sp>
      <p:sp>
        <p:nvSpPr>
          <p:cNvPr id="20" name="矢印: 山形 19">
            <a:extLst>
              <a:ext uri="{FF2B5EF4-FFF2-40B4-BE49-F238E27FC236}">
                <a16:creationId xmlns:a16="http://schemas.microsoft.com/office/drawing/2014/main" id="{FA993428-E73A-4369-82BB-ADF84E89C791}"/>
              </a:ext>
            </a:extLst>
          </p:cNvPr>
          <p:cNvSpPr/>
          <p:nvPr/>
        </p:nvSpPr>
        <p:spPr>
          <a:xfrm rot="5400000">
            <a:off x="9048424" y="6000425"/>
            <a:ext cx="1404000" cy="311150"/>
          </a:xfrm>
          <a:prstGeom prst="chevron">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en-US" sz="1600">
                <a:solidFill>
                  <a:schemeClr val="bg1">
                    <a:lumMod val="75000"/>
                  </a:schemeClr>
                </a:solidFill>
              </a:rPr>
              <a:t>CREDO</a:t>
            </a:r>
            <a:endParaRPr kumimoji="1" lang="en-GB" sz="1600">
              <a:solidFill>
                <a:schemeClr val="bg1">
                  <a:lumMod val="75000"/>
                </a:schemeClr>
              </a:solidFill>
            </a:endParaRPr>
          </a:p>
        </p:txBody>
      </p:sp>
      <p:sp>
        <p:nvSpPr>
          <p:cNvPr id="23" name="字幕 3">
            <a:extLst>
              <a:ext uri="{FF2B5EF4-FFF2-40B4-BE49-F238E27FC236}">
                <a16:creationId xmlns:a16="http://schemas.microsoft.com/office/drawing/2014/main" id="{1D017092-7D34-40BA-999F-7FC46D913B5F}"/>
              </a:ext>
            </a:extLst>
          </p:cNvPr>
          <p:cNvSpPr txBox="1">
            <a:spLocks/>
          </p:cNvSpPr>
          <p:nvPr/>
        </p:nvSpPr>
        <p:spPr>
          <a:xfrm>
            <a:off x="1899907" y="428625"/>
            <a:ext cx="1352550" cy="191253"/>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kumimoji="1" sz="1800" kern="1200">
                <a:solidFill>
                  <a:schemeClr val="tx1">
                    <a:lumMod val="75000"/>
                    <a:lumOff val="25000"/>
                  </a:schemeClr>
                </a:solidFill>
                <a:latin typeface="Yu Gothic UI" panose="020B0500000000000000" pitchFamily="50" charset="-128"/>
                <a:ea typeface="Yu Gothic UI" panose="020B0500000000000000" pitchFamily="50"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GB" spc="-50">
                <a:solidFill>
                  <a:srgbClr val="291306"/>
                </a:solidFill>
                <a:latin typeface="+mn-lt"/>
              </a:rPr>
              <a:t>STRATEGY</a:t>
            </a:r>
          </a:p>
        </p:txBody>
      </p:sp>
      <p:sp>
        <p:nvSpPr>
          <p:cNvPr id="24" name="タイトル 1">
            <a:extLst>
              <a:ext uri="{FF2B5EF4-FFF2-40B4-BE49-F238E27FC236}">
                <a16:creationId xmlns:a16="http://schemas.microsoft.com/office/drawing/2014/main" id="{6D64273F-611C-4267-A6D8-50A11DEC8457}"/>
              </a:ext>
            </a:extLst>
          </p:cNvPr>
          <p:cNvSpPr txBox="1">
            <a:spLocks/>
          </p:cNvSpPr>
          <p:nvPr/>
        </p:nvSpPr>
        <p:spPr>
          <a:xfrm>
            <a:off x="3005454" y="95816"/>
            <a:ext cx="566911" cy="629118"/>
          </a:xfrm>
          <a:prstGeom prst="rect">
            <a:avLst/>
          </a:prstGeom>
        </p:spPr>
        <p:txBody>
          <a:bodyPr anchor="ctr"/>
          <a:lstStyle>
            <a:lvl1pPr algn="l" defTabSz="914400" rtl="0" eaLnBrk="1" latinLnBrk="0" hangingPunct="1">
              <a:lnSpc>
                <a:spcPts val="5000"/>
              </a:lnSpc>
              <a:spcBef>
                <a:spcPct val="0"/>
              </a:spcBef>
              <a:buNone/>
              <a:defRPr kumimoji="1" sz="4400" b="1" kern="1200" spc="100" baseline="0">
                <a:ln w="9525">
                  <a:solidFill>
                    <a:srgbClr val="AF1932"/>
                  </a:solidFill>
                </a:ln>
                <a:solidFill>
                  <a:srgbClr val="AF1932"/>
                </a:solidFill>
                <a:latin typeface="Yu Gothic UI" panose="020B0500000000000000" pitchFamily="50" charset="-128"/>
                <a:ea typeface="Yu Gothic UI" panose="020B0500000000000000" pitchFamily="50" charset="-128"/>
                <a:cs typeface="+mj-cs"/>
              </a:defRPr>
            </a:lvl1pPr>
          </a:lstStyle>
          <a:p>
            <a:r>
              <a:rPr lang="en-US" altLang="ja-JP" sz="2400" b="0">
                <a:ln w="12700">
                  <a:solidFill>
                    <a:schemeClr val="tx1">
                      <a:lumMod val="85000"/>
                      <a:lumOff val="15000"/>
                    </a:schemeClr>
                  </a:solidFill>
                </a:ln>
                <a:solidFill>
                  <a:schemeClr val="tx1">
                    <a:lumMod val="85000"/>
                    <a:lumOff val="15000"/>
                  </a:schemeClr>
                </a:solidFill>
                <a:latin typeface="+mn-lt"/>
                <a:ea typeface="DIN 2014 Demi" panose="020B0604020202020204" pitchFamily="34" charset="0"/>
              </a:rPr>
              <a:t>02</a:t>
            </a:r>
            <a:endParaRPr lang="en-GB" sz="2400" b="0">
              <a:ln w="12700">
                <a:solidFill>
                  <a:schemeClr val="tx1">
                    <a:lumMod val="85000"/>
                    <a:lumOff val="15000"/>
                  </a:schemeClr>
                </a:solidFill>
              </a:ln>
              <a:solidFill>
                <a:schemeClr val="tx1">
                  <a:lumMod val="85000"/>
                  <a:lumOff val="15000"/>
                </a:schemeClr>
              </a:solidFill>
              <a:latin typeface="+mn-lt"/>
              <a:ea typeface="DIN 2014 Demi" panose="020B0604020202020204" pitchFamily="34" charset="0"/>
            </a:endParaRPr>
          </a:p>
        </p:txBody>
      </p:sp>
      <p:sp>
        <p:nvSpPr>
          <p:cNvPr id="25" name="字幕 3">
            <a:extLst>
              <a:ext uri="{FF2B5EF4-FFF2-40B4-BE49-F238E27FC236}">
                <a16:creationId xmlns:a16="http://schemas.microsoft.com/office/drawing/2014/main" id="{D2B56AFD-35B9-4D32-9991-807FC84EBB3D}"/>
              </a:ext>
            </a:extLst>
          </p:cNvPr>
          <p:cNvSpPr>
            <a:spLocks noGrp="1"/>
          </p:cNvSpPr>
          <p:nvPr>
            <p:ph type="subTitle" idx="1"/>
          </p:nvPr>
        </p:nvSpPr>
        <p:spPr>
          <a:xfrm>
            <a:off x="452438" y="428625"/>
            <a:ext cx="1262062" cy="191253"/>
          </a:xfrm>
        </p:spPr>
        <p:txBody>
          <a:bodyPr anchor="ctr"/>
          <a:lstStyle/>
          <a:p>
            <a:r>
              <a:rPr kumimoji="1" lang="en-GB">
                <a:solidFill>
                  <a:srgbClr val="291306"/>
                </a:solidFill>
                <a:latin typeface="+mn-lt"/>
              </a:rPr>
              <a:t>VALUE</a:t>
            </a:r>
          </a:p>
        </p:txBody>
      </p:sp>
      <p:sp>
        <p:nvSpPr>
          <p:cNvPr id="26" name="タイトル 1">
            <a:extLst>
              <a:ext uri="{FF2B5EF4-FFF2-40B4-BE49-F238E27FC236}">
                <a16:creationId xmlns:a16="http://schemas.microsoft.com/office/drawing/2014/main" id="{A6031113-0557-4069-A124-B4B7C2E151E1}"/>
              </a:ext>
            </a:extLst>
          </p:cNvPr>
          <p:cNvSpPr txBox="1">
            <a:spLocks/>
          </p:cNvSpPr>
          <p:nvPr/>
        </p:nvSpPr>
        <p:spPr>
          <a:xfrm>
            <a:off x="1199273" y="95816"/>
            <a:ext cx="566911" cy="629118"/>
          </a:xfrm>
          <a:prstGeom prst="rect">
            <a:avLst/>
          </a:prstGeom>
        </p:spPr>
        <p:txBody>
          <a:bodyPr anchor="ctr"/>
          <a:lstStyle>
            <a:lvl1pPr algn="l" defTabSz="914400" rtl="0" eaLnBrk="1" latinLnBrk="0" hangingPunct="1">
              <a:lnSpc>
                <a:spcPts val="5000"/>
              </a:lnSpc>
              <a:spcBef>
                <a:spcPct val="0"/>
              </a:spcBef>
              <a:buNone/>
              <a:defRPr kumimoji="1" sz="4400" b="1" kern="1200" spc="100" baseline="0">
                <a:ln w="9525">
                  <a:solidFill>
                    <a:srgbClr val="AF1932"/>
                  </a:solidFill>
                </a:ln>
                <a:solidFill>
                  <a:srgbClr val="AF1932"/>
                </a:solidFill>
                <a:latin typeface="Yu Gothic UI" panose="020B0500000000000000" pitchFamily="50" charset="-128"/>
                <a:ea typeface="Yu Gothic UI" panose="020B0500000000000000" pitchFamily="50" charset="-128"/>
                <a:cs typeface="+mj-cs"/>
              </a:defRPr>
            </a:lvl1pPr>
          </a:lstStyle>
          <a:p>
            <a:r>
              <a:rPr lang="en-US" altLang="ja-JP" sz="2400" b="0">
                <a:ln w="12700">
                  <a:solidFill>
                    <a:schemeClr val="tx1">
                      <a:lumMod val="85000"/>
                      <a:lumOff val="15000"/>
                    </a:schemeClr>
                  </a:solidFill>
                </a:ln>
                <a:solidFill>
                  <a:schemeClr val="tx1">
                    <a:lumMod val="85000"/>
                    <a:lumOff val="15000"/>
                  </a:schemeClr>
                </a:solidFill>
                <a:latin typeface="+mn-lt"/>
                <a:ea typeface="DIN 2014 Demi" panose="020B0604020202020204" pitchFamily="34" charset="0"/>
              </a:rPr>
              <a:t>01</a:t>
            </a:r>
            <a:endParaRPr lang="en-GB" sz="2400" b="0">
              <a:ln w="12700">
                <a:solidFill>
                  <a:schemeClr val="tx1">
                    <a:lumMod val="85000"/>
                    <a:lumOff val="15000"/>
                  </a:schemeClr>
                </a:solidFill>
              </a:ln>
              <a:solidFill>
                <a:schemeClr val="tx1">
                  <a:lumMod val="85000"/>
                  <a:lumOff val="15000"/>
                </a:schemeClr>
              </a:solidFill>
              <a:latin typeface="+mn-lt"/>
              <a:ea typeface="DIN 2014 Demi" panose="020B0604020202020204" pitchFamily="34" charset="0"/>
            </a:endParaRPr>
          </a:p>
        </p:txBody>
      </p:sp>
      <p:sp>
        <p:nvSpPr>
          <p:cNvPr id="27" name="矢印: 山形 26">
            <a:extLst>
              <a:ext uri="{FF2B5EF4-FFF2-40B4-BE49-F238E27FC236}">
                <a16:creationId xmlns:a16="http://schemas.microsoft.com/office/drawing/2014/main" id="{74D709C5-C44E-49E7-BE55-0AA12C308526}"/>
              </a:ext>
            </a:extLst>
          </p:cNvPr>
          <p:cNvSpPr/>
          <p:nvPr/>
        </p:nvSpPr>
        <p:spPr>
          <a:xfrm>
            <a:off x="1752318" y="431942"/>
            <a:ext cx="123877" cy="169324"/>
          </a:xfrm>
          <a:prstGeom prst="chevron">
            <a:avLst>
              <a:gd name="adj" fmla="val 7097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solidFill>
                <a:schemeClr val="tx1"/>
              </a:solidFill>
            </a:endParaRPr>
          </a:p>
        </p:txBody>
      </p:sp>
      <p:sp>
        <p:nvSpPr>
          <p:cNvPr id="32" name="テキスト プレースホルダー 6">
            <a:extLst>
              <a:ext uri="{FF2B5EF4-FFF2-40B4-BE49-F238E27FC236}">
                <a16:creationId xmlns:a16="http://schemas.microsoft.com/office/drawing/2014/main" id="{31EB60A4-3491-46CB-99FA-8FE91135B70E}"/>
              </a:ext>
            </a:extLst>
          </p:cNvPr>
          <p:cNvSpPr>
            <a:spLocks noGrp="1"/>
          </p:cNvSpPr>
          <p:nvPr>
            <p:ph type="body" sz="quarter" idx="15"/>
          </p:nvPr>
        </p:nvSpPr>
        <p:spPr>
          <a:xfrm>
            <a:off x="732481" y="4839540"/>
            <a:ext cx="5315894" cy="1162916"/>
          </a:xfrm>
        </p:spPr>
        <p:txBody>
          <a:bodyPr/>
          <a:lstStyle/>
          <a:p>
            <a:pPr algn="just">
              <a:spcBef>
                <a:spcPts val="600"/>
              </a:spcBef>
            </a:pPr>
            <a:r>
              <a:rPr lang="ja-JP" altLang="en-US" sz="1100" kern="100" dirty="0">
                <a:solidFill>
                  <a:srgbClr val="000000"/>
                </a:solidFill>
                <a:effectLst/>
                <a:latin typeface="+mn-ea"/>
                <a:cs typeface="Times New Roman" panose="02020603050405020304" pitchFamily="18" charset="0"/>
              </a:rPr>
              <a:t>市民等がより簡単に必要な行政情報を見つけられるようにするとともに、プッシュ型の情報発信を充実させます。</a:t>
            </a:r>
          </a:p>
          <a:p>
            <a:pPr algn="just">
              <a:spcBef>
                <a:spcPts val="600"/>
              </a:spcBef>
            </a:pPr>
            <a:r>
              <a:rPr lang="ja-JP" altLang="en-US" kern="100" dirty="0">
                <a:solidFill>
                  <a:srgbClr val="000000"/>
                </a:solidFill>
                <a:latin typeface="+mn-ea"/>
                <a:cs typeface="Times New Roman" panose="02020603050405020304" pitchFamily="18" charset="0"/>
              </a:rPr>
              <a:t>そのため、ホームページを「単なる情報発信ツール」から「行政サービスを提供するデジタルプラットフォーム」へと進化させ、個々の属性・行動・嗜好に合わせてパーソナライズされた情報を提供する「個人ポータル」等、ライフスタイルに応じた行政サービスを適切に提供できる仕組みづくりを進めていきます。</a:t>
            </a:r>
          </a:p>
        </p:txBody>
      </p:sp>
      <p:sp>
        <p:nvSpPr>
          <p:cNvPr id="33" name="テキスト プレースホルダー 7">
            <a:extLst>
              <a:ext uri="{FF2B5EF4-FFF2-40B4-BE49-F238E27FC236}">
                <a16:creationId xmlns:a16="http://schemas.microsoft.com/office/drawing/2014/main" id="{AD026DC9-8C92-4529-9FA4-DAD9E009F6D8}"/>
              </a:ext>
            </a:extLst>
          </p:cNvPr>
          <p:cNvSpPr>
            <a:spLocks noGrp="1"/>
          </p:cNvSpPr>
          <p:nvPr>
            <p:ph type="body" sz="quarter" idx="16"/>
          </p:nvPr>
        </p:nvSpPr>
        <p:spPr>
          <a:xfrm>
            <a:off x="732480" y="4549718"/>
            <a:ext cx="5315893" cy="287828"/>
          </a:xfrm>
        </p:spPr>
        <p:txBody>
          <a:bodyPr/>
          <a:lstStyle/>
          <a:p>
            <a:r>
              <a:rPr lang="ja-JP" altLang="en-US" sz="1400" b="1" kern="100">
                <a:effectLst/>
                <a:latin typeface="Yu Gothic UI" panose="020B0500000000000000" pitchFamily="50" charset="-128"/>
                <a:ea typeface="Yu Gothic UI" panose="020B0500000000000000" pitchFamily="50" charset="-128"/>
                <a:cs typeface="Times New Roman" panose="02020603050405020304" pitchFamily="18" charset="0"/>
              </a:rPr>
              <a:t>パーソナライズされた情報の提供</a:t>
            </a:r>
          </a:p>
        </p:txBody>
      </p:sp>
      <p:sp>
        <p:nvSpPr>
          <p:cNvPr id="34" name="テキスト プレースホルダー 5">
            <a:extLst>
              <a:ext uri="{FF2B5EF4-FFF2-40B4-BE49-F238E27FC236}">
                <a16:creationId xmlns:a16="http://schemas.microsoft.com/office/drawing/2014/main" id="{3F3220EE-7602-42F9-BAEB-A1D286DEF749}"/>
              </a:ext>
            </a:extLst>
          </p:cNvPr>
          <p:cNvSpPr txBox="1">
            <a:spLocks/>
          </p:cNvSpPr>
          <p:nvPr/>
        </p:nvSpPr>
        <p:spPr>
          <a:xfrm>
            <a:off x="732481" y="3692479"/>
            <a:ext cx="5315894" cy="684259"/>
          </a:xfrm>
          <a:prstGeom prst="rect">
            <a:avLst/>
          </a:prstGeom>
        </p:spPr>
        <p:txBody>
          <a:bodyPr tIns="36000" bIns="36000" anchor="t"/>
          <a:lstStyle>
            <a:lvl1pPr marL="0" indent="0" algn="l" defTabSz="914400" rtl="0" eaLnBrk="1" latinLnBrk="0" hangingPunct="1">
              <a:lnSpc>
                <a:spcPct val="100000"/>
              </a:lnSpc>
              <a:spcBef>
                <a:spcPts val="1000"/>
              </a:spcBef>
              <a:buFont typeface="Arial" panose="020B0604020202020204" pitchFamily="34" charset="0"/>
              <a:buNone/>
              <a:defRPr kumimoji="1" sz="11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just">
              <a:spcBef>
                <a:spcPts val="600"/>
              </a:spcBef>
            </a:pPr>
            <a:r>
              <a:rPr lang="ja-JP" altLang="en-US" dirty="0">
                <a:solidFill>
                  <a:srgbClr val="000000"/>
                </a:solidFill>
                <a:latin typeface="+mj-ea"/>
                <a:ea typeface="+mj-ea"/>
              </a:rPr>
              <a:t>オンライン会議ツール等を活用し、来庁しなくても窓口での対面と同等に行政へ相談や問合せができる機会の充実を図ります。</a:t>
            </a:r>
          </a:p>
          <a:p>
            <a:pPr algn="just">
              <a:spcBef>
                <a:spcPts val="600"/>
              </a:spcBef>
            </a:pPr>
            <a:r>
              <a:rPr lang="ja-JP" altLang="en-US" spc="-30" dirty="0">
                <a:solidFill>
                  <a:srgbClr val="000000"/>
                </a:solidFill>
                <a:latin typeface="+mj-ea"/>
                <a:ea typeface="+mj-ea"/>
              </a:rPr>
              <a:t>また、メタバース、アバター等のデジタル技術の有効活用・実装に向けた調査研究を進めていきます。</a:t>
            </a:r>
            <a:br>
              <a:rPr lang="en-US" altLang="ja-JP" spc="-30" dirty="0">
                <a:solidFill>
                  <a:srgbClr val="000000"/>
                </a:solidFill>
                <a:latin typeface="+mj-ea"/>
                <a:ea typeface="+mj-ea"/>
              </a:rPr>
            </a:br>
            <a:endParaRPr lang="ja-JP" altLang="en-US" spc="-30" dirty="0">
              <a:solidFill>
                <a:srgbClr val="000000"/>
              </a:solidFill>
              <a:latin typeface="+mj-ea"/>
              <a:ea typeface="+mj-ea"/>
            </a:endParaRPr>
          </a:p>
        </p:txBody>
      </p:sp>
      <p:sp>
        <p:nvSpPr>
          <p:cNvPr id="35" name="テキスト プレースホルダー 4">
            <a:extLst>
              <a:ext uri="{FF2B5EF4-FFF2-40B4-BE49-F238E27FC236}">
                <a16:creationId xmlns:a16="http://schemas.microsoft.com/office/drawing/2014/main" id="{133A4CE8-DF5D-420B-B8F2-1DACC2B8E5A0}"/>
              </a:ext>
            </a:extLst>
          </p:cNvPr>
          <p:cNvSpPr txBox="1">
            <a:spLocks/>
          </p:cNvSpPr>
          <p:nvPr/>
        </p:nvSpPr>
        <p:spPr>
          <a:xfrm>
            <a:off x="732480" y="3402657"/>
            <a:ext cx="5315893" cy="287828"/>
          </a:xfrm>
          <a:prstGeom prst="rect">
            <a:avLst/>
          </a:prstGeom>
        </p:spPr>
        <p:txBody>
          <a:bodyPr anchor="ctr"/>
          <a:lstStyle>
            <a:lvl1pPr marL="0" indent="0" algn="l" defTabSz="914400" rtl="0" eaLnBrk="1" latinLnBrk="0" hangingPunct="1">
              <a:lnSpc>
                <a:spcPts val="1900"/>
              </a:lnSpc>
              <a:spcBef>
                <a:spcPts val="1000"/>
              </a:spcBef>
              <a:buFont typeface="Arial" panose="020B0604020202020204" pitchFamily="34" charset="0"/>
              <a:buNone/>
              <a:defRPr kumimoji="1" sz="1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kern="100">
                <a:latin typeface="Yu Gothic UI" panose="020B0500000000000000" pitchFamily="50" charset="-128"/>
                <a:ea typeface="Yu Gothic UI" panose="020B0500000000000000" pitchFamily="50" charset="-128"/>
                <a:cs typeface="Times New Roman" panose="02020603050405020304" pitchFamily="18" charset="0"/>
              </a:rPr>
              <a:t>オンラインツールを活用した行政相談の充実</a:t>
            </a:r>
            <a:endParaRPr lang="en-GB"/>
          </a:p>
        </p:txBody>
      </p:sp>
      <p:sp>
        <p:nvSpPr>
          <p:cNvPr id="36" name="正方形/長方形 35">
            <a:extLst>
              <a:ext uri="{FF2B5EF4-FFF2-40B4-BE49-F238E27FC236}">
                <a16:creationId xmlns:a16="http://schemas.microsoft.com/office/drawing/2014/main" id="{FFA5A1BD-F1A9-4D23-87DC-80326300F54D}"/>
              </a:ext>
            </a:extLst>
          </p:cNvPr>
          <p:cNvSpPr/>
          <p:nvPr/>
        </p:nvSpPr>
        <p:spPr>
          <a:xfrm>
            <a:off x="589212" y="3488874"/>
            <a:ext cx="107950" cy="107948"/>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solidFill>
                <a:schemeClr val="tx1"/>
              </a:solidFill>
            </a:endParaRPr>
          </a:p>
        </p:txBody>
      </p:sp>
      <p:sp>
        <p:nvSpPr>
          <p:cNvPr id="37" name="正方形/長方形 36">
            <a:extLst>
              <a:ext uri="{FF2B5EF4-FFF2-40B4-BE49-F238E27FC236}">
                <a16:creationId xmlns:a16="http://schemas.microsoft.com/office/drawing/2014/main" id="{CDEC60A1-FCC3-452D-B33F-6EFF8ADE75DB}"/>
              </a:ext>
            </a:extLst>
          </p:cNvPr>
          <p:cNvSpPr/>
          <p:nvPr/>
        </p:nvSpPr>
        <p:spPr>
          <a:xfrm>
            <a:off x="589212" y="4631950"/>
            <a:ext cx="107950" cy="107948"/>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solidFill>
                <a:schemeClr val="tx1"/>
              </a:solidFill>
            </a:endParaRPr>
          </a:p>
        </p:txBody>
      </p:sp>
      <p:sp>
        <p:nvSpPr>
          <p:cNvPr id="42" name="スライド番号プレースホルダー 2">
            <a:extLst>
              <a:ext uri="{FF2B5EF4-FFF2-40B4-BE49-F238E27FC236}">
                <a16:creationId xmlns:a16="http://schemas.microsoft.com/office/drawing/2014/main" id="{1188C35E-1E32-44C3-85DF-E602BAA74301}"/>
              </a:ext>
            </a:extLst>
          </p:cNvPr>
          <p:cNvSpPr txBox="1">
            <a:spLocks/>
          </p:cNvSpPr>
          <p:nvPr/>
        </p:nvSpPr>
        <p:spPr>
          <a:xfrm>
            <a:off x="7181851" y="6515100"/>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E707BA-883C-4D78-8419-4B7DEB3F4E9F}" type="slidenum">
              <a:rPr kumimoji="1" lang="en-GB" smtClean="0">
                <a:latin typeface="+mn-lt"/>
              </a:rPr>
              <a:pPr/>
              <a:t>13</a:t>
            </a:fld>
            <a:endParaRPr kumimoji="1" lang="en-GB">
              <a:latin typeface="+mn-lt"/>
            </a:endParaRPr>
          </a:p>
        </p:txBody>
      </p:sp>
    </p:spTree>
    <p:extLst>
      <p:ext uri="{BB962C8B-B14F-4D97-AF65-F5344CB8AC3E}">
        <p14:creationId xmlns:p14="http://schemas.microsoft.com/office/powerpoint/2010/main" val="1496496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8">
            <a:extLst>
              <a:ext uri="{FF2B5EF4-FFF2-40B4-BE49-F238E27FC236}">
                <a16:creationId xmlns:a16="http://schemas.microsoft.com/office/drawing/2014/main" id="{6A0122E1-8CA4-4E92-8ACD-6CBD8122B20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12831" y="1058451"/>
            <a:ext cx="6449096" cy="3665856"/>
          </a:xfrm>
          <a:prstGeom prst="rect">
            <a:avLst/>
          </a:prstGeom>
          <a:noFill/>
          <a:extLst>
            <a:ext uri="{909E8E84-426E-40DD-AFC4-6F175D3DCCD1}">
              <a14:hiddenFill xmlns:a14="http://schemas.microsoft.com/office/drawing/2010/main">
                <a:solidFill>
                  <a:srgbClr val="FFFFFF"/>
                </a:solidFill>
              </a14:hiddenFill>
            </a:ext>
          </a:extLst>
        </p:spPr>
      </p:pic>
      <p:sp>
        <p:nvSpPr>
          <p:cNvPr id="15" name="正方形/長方形 14">
            <a:extLst>
              <a:ext uri="{FF2B5EF4-FFF2-40B4-BE49-F238E27FC236}">
                <a16:creationId xmlns:a16="http://schemas.microsoft.com/office/drawing/2014/main" id="{9712BB73-A495-4281-950E-368BD9A31C13}"/>
              </a:ext>
            </a:extLst>
          </p:cNvPr>
          <p:cNvSpPr/>
          <p:nvPr/>
        </p:nvSpPr>
        <p:spPr>
          <a:xfrm>
            <a:off x="0" y="5000625"/>
            <a:ext cx="9906000" cy="1855920"/>
          </a:xfrm>
          <a:prstGeom prst="rect">
            <a:avLst/>
          </a:prstGeom>
          <a:solidFill>
            <a:srgbClr val="FC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p>
        </p:txBody>
      </p:sp>
      <p:sp>
        <p:nvSpPr>
          <p:cNvPr id="6" name="テキスト プレースホルダー 4">
            <a:extLst>
              <a:ext uri="{FF2B5EF4-FFF2-40B4-BE49-F238E27FC236}">
                <a16:creationId xmlns:a16="http://schemas.microsoft.com/office/drawing/2014/main" id="{365A91F4-8216-4189-AF82-9CD62D59EBD2}"/>
              </a:ext>
            </a:extLst>
          </p:cNvPr>
          <p:cNvSpPr txBox="1">
            <a:spLocks/>
          </p:cNvSpPr>
          <p:nvPr/>
        </p:nvSpPr>
        <p:spPr>
          <a:xfrm>
            <a:off x="523876" y="5099280"/>
            <a:ext cx="8929688" cy="1390420"/>
          </a:xfrm>
          <a:prstGeom prst="rect">
            <a:avLst/>
          </a:prstGeom>
        </p:spPr>
        <p:txBody>
          <a:bodyPr lIns="0" tIns="37148" rIns="74295" bIns="37148" numCol="2" spcCol="180000" anchor="t"/>
          <a:lstStyle>
            <a:lvl1pPr marL="3175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1pPr>
            <a:lvl2pPr marL="6350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2pPr>
            <a:lvl3pPr marL="9525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3pPr>
            <a:lvl4pPr marL="12700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4pPr>
            <a:lvl5pPr marL="15875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5pPr>
            <a:lvl6pPr marL="19050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6pPr>
            <a:lvl7pPr marL="22225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7pPr>
            <a:lvl8pPr marL="25400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8pPr>
            <a:lvl9pPr marL="28575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9pPr>
          </a:lstStyle>
          <a:p>
            <a:pPr marL="180975" indent="-180975" algn="just">
              <a:lnSpc>
                <a:spcPts val="1600"/>
              </a:lnSpc>
              <a:spcBef>
                <a:spcPts val="0"/>
              </a:spcBef>
              <a:spcAft>
                <a:spcPts val="600"/>
              </a:spcAft>
              <a:defRPr/>
            </a:pPr>
            <a:r>
              <a:rPr kumimoji="0" lang="ja-JP" altLang="en-US" sz="1200" kern="0" dirty="0">
                <a:ea typeface="Yu Gothic UI" panose="020B0500000000000000" pitchFamily="50" charset="-128"/>
              </a:rPr>
              <a:t>仮想空間での災害予測などにより、有事におけるリスクが最小限に</a:t>
            </a:r>
            <a:br>
              <a:rPr kumimoji="0" lang="en-US" altLang="ja-JP" sz="1200" kern="0" dirty="0">
                <a:ea typeface="Yu Gothic UI" panose="020B0500000000000000" pitchFamily="50" charset="-128"/>
              </a:rPr>
            </a:br>
            <a:r>
              <a:rPr kumimoji="0" lang="ja-JP" altLang="en-US" sz="1200" kern="0" dirty="0">
                <a:ea typeface="Yu Gothic UI" panose="020B0500000000000000" pitchFamily="50" charset="-128"/>
              </a:rPr>
              <a:t>抑えられている。また、市民はそのリスクを認知し、災害への具体的な</a:t>
            </a:r>
            <a:br>
              <a:rPr kumimoji="0" lang="en-US" altLang="ja-JP" sz="1200" kern="0" dirty="0">
                <a:ea typeface="Yu Gothic UI" panose="020B0500000000000000" pitchFamily="50" charset="-128"/>
              </a:rPr>
            </a:br>
            <a:r>
              <a:rPr kumimoji="0" lang="ja-JP" altLang="en-US" sz="1200" kern="0" dirty="0">
                <a:ea typeface="Yu Gothic UI" panose="020B0500000000000000" pitchFamily="50" charset="-128"/>
              </a:rPr>
              <a:t>イメージを持つことで、防災に対する意識が高まっている</a:t>
            </a:r>
            <a:endParaRPr kumimoji="0" lang="en-US" altLang="ja-JP" sz="1200" kern="0" dirty="0">
              <a:ea typeface="Yu Gothic UI" panose="020B0500000000000000" pitchFamily="50" charset="-128"/>
            </a:endParaRPr>
          </a:p>
          <a:p>
            <a:pPr marL="180975" indent="-180975" algn="just">
              <a:lnSpc>
                <a:spcPts val="1600"/>
              </a:lnSpc>
              <a:spcBef>
                <a:spcPts val="0"/>
              </a:spcBef>
              <a:spcAft>
                <a:spcPts val="600"/>
              </a:spcAft>
              <a:defRPr/>
            </a:pPr>
            <a:r>
              <a:rPr kumimoji="1" lang="ja-JP" altLang="en-US" sz="1200" spc="-60" dirty="0">
                <a:ea typeface="Yu Gothic UI" panose="020B0500000000000000" pitchFamily="50" charset="-128"/>
              </a:rPr>
              <a:t>様々なモノや人がつながる</a:t>
            </a:r>
            <a:r>
              <a:rPr kumimoji="1" lang="en-US" altLang="ja-JP" sz="1200" spc="-60" dirty="0">
                <a:ea typeface="Yu Gothic UI" panose="020B0500000000000000" pitchFamily="50" charset="-128"/>
              </a:rPr>
              <a:t>IoE</a:t>
            </a:r>
            <a:r>
              <a:rPr kumimoji="1" lang="ja-JP" altLang="en-US" sz="1200" spc="-60" dirty="0">
                <a:ea typeface="Yu Gothic UI" panose="020B0500000000000000" pitchFamily="50" charset="-128"/>
              </a:rPr>
              <a:t>によって、まちと人が見守られており、市民は安心して暮らしている</a:t>
            </a:r>
            <a:endParaRPr kumimoji="1" lang="en-US" altLang="ja-JP" sz="1200" spc="-60" dirty="0">
              <a:ea typeface="Yu Gothic UI" panose="020B0500000000000000" pitchFamily="50" charset="-128"/>
            </a:endParaRPr>
          </a:p>
          <a:p>
            <a:pPr marL="180975" indent="-180975" algn="just">
              <a:lnSpc>
                <a:spcPts val="1600"/>
              </a:lnSpc>
              <a:spcBef>
                <a:spcPts val="0"/>
              </a:spcBef>
              <a:spcAft>
                <a:spcPts val="600"/>
              </a:spcAft>
              <a:defRPr/>
            </a:pPr>
            <a:r>
              <a:rPr kumimoji="1" lang="en-US" altLang="ja-JP" sz="1200" spc="-60" dirty="0">
                <a:ea typeface="Yu Gothic UI" panose="020B0500000000000000" pitchFamily="50" charset="-128"/>
              </a:rPr>
              <a:t>24</a:t>
            </a:r>
            <a:r>
              <a:rPr kumimoji="1" lang="ja-JP" altLang="en-US" sz="1200" spc="-60" dirty="0">
                <a:ea typeface="Yu Gothic UI" panose="020B0500000000000000" pitchFamily="50" charset="-128"/>
              </a:rPr>
              <a:t>時間</a:t>
            </a:r>
            <a:r>
              <a:rPr kumimoji="1" lang="en-US" altLang="ja-JP" sz="1200" spc="-60" dirty="0">
                <a:ea typeface="Yu Gothic UI" panose="020B0500000000000000" pitchFamily="50" charset="-128"/>
              </a:rPr>
              <a:t>365</a:t>
            </a:r>
            <a:r>
              <a:rPr kumimoji="1" lang="ja-JP" altLang="en-US" sz="1200" spc="-60" dirty="0">
                <a:ea typeface="Yu Gothic UI" panose="020B0500000000000000" pitchFamily="50" charset="-128"/>
              </a:rPr>
              <a:t>日ダウンしないバーチャル市役所の機能を活用し、災害時における市役所機能のレジリエンスが高まっている</a:t>
            </a:r>
            <a:endParaRPr kumimoji="0" lang="ja-JP" altLang="en-US" sz="1200" kern="0" dirty="0">
              <a:ea typeface="Yu Gothic UI" panose="020B0500000000000000" pitchFamily="50" charset="-128"/>
            </a:endParaRPr>
          </a:p>
          <a:p>
            <a:pPr marL="180975" indent="-180975" algn="just">
              <a:lnSpc>
                <a:spcPts val="1600"/>
              </a:lnSpc>
              <a:spcBef>
                <a:spcPts val="0"/>
              </a:spcBef>
              <a:spcAft>
                <a:spcPts val="600"/>
              </a:spcAft>
              <a:defRPr/>
            </a:pPr>
            <a:r>
              <a:rPr kumimoji="0" lang="ja-JP" altLang="en-US" sz="1200" kern="0" dirty="0">
                <a:ea typeface="Yu Gothic UI" panose="020B0500000000000000" pitchFamily="50" charset="-128"/>
              </a:rPr>
              <a:t>まちは刻々と変わっていく。新しい建物や道路、年々変化する気候、人々や車の流れ。ビッグデータをもとに、変化を把握し早期に課題を見つけ、よりよいまちを作り上げている</a:t>
            </a:r>
          </a:p>
        </p:txBody>
      </p:sp>
      <p:sp>
        <p:nvSpPr>
          <p:cNvPr id="34" name="テキスト ボックス 33">
            <a:extLst>
              <a:ext uri="{FF2B5EF4-FFF2-40B4-BE49-F238E27FC236}">
                <a16:creationId xmlns:a16="http://schemas.microsoft.com/office/drawing/2014/main" id="{E2BAB6AC-2849-4E36-A912-B2A4C33972AF}"/>
              </a:ext>
            </a:extLst>
          </p:cNvPr>
          <p:cNvSpPr txBox="1"/>
          <p:nvPr/>
        </p:nvSpPr>
        <p:spPr>
          <a:xfrm>
            <a:off x="457323" y="1517926"/>
            <a:ext cx="3271423" cy="584775"/>
          </a:xfrm>
          <a:prstGeom prst="rect">
            <a:avLst/>
          </a:prstGeom>
          <a:noFill/>
        </p:spPr>
        <p:txBody>
          <a:bodyPr wrap="square" rtlCol="0">
            <a:spAutoFit/>
          </a:bodyPr>
          <a:lstStyle/>
          <a:p>
            <a:pPr algn="r"/>
            <a:r>
              <a:rPr kumimoji="1" lang="ja-JP" altLang="en-US" sz="2000" spc="0">
                <a:ln w="9525">
                  <a:solidFill>
                    <a:srgbClr val="AF1932"/>
                  </a:solidFill>
                </a:ln>
                <a:solidFill>
                  <a:srgbClr val="AF1932"/>
                </a:solidFill>
                <a:latin typeface="+mn-ea"/>
                <a:ea typeface="+mn-ea"/>
              </a:rPr>
              <a:t>の</a:t>
            </a:r>
            <a:r>
              <a:rPr kumimoji="1" lang="ja-JP" altLang="en-US" sz="3200" spc="0">
                <a:ln w="9525">
                  <a:solidFill>
                    <a:srgbClr val="AF1932"/>
                  </a:solidFill>
                </a:ln>
                <a:solidFill>
                  <a:srgbClr val="AF1932"/>
                </a:solidFill>
                <a:latin typeface="+mn-ea"/>
                <a:ea typeface="+mn-ea"/>
              </a:rPr>
              <a:t> </a:t>
            </a:r>
            <a:r>
              <a:rPr kumimoji="1" lang="en-GB" altLang="ja-JP" sz="3200" spc="0">
                <a:ln w="9525">
                  <a:solidFill>
                    <a:srgbClr val="AF1932"/>
                  </a:solidFill>
                </a:ln>
                <a:solidFill>
                  <a:srgbClr val="AF1932"/>
                </a:solidFill>
                <a:latin typeface="Avenir Next LT Pro" panose="020B0504020202020204" pitchFamily="34" charset="0"/>
                <a:ea typeface="+mn-ea"/>
              </a:rPr>
              <a:t>Re-Design</a:t>
            </a:r>
            <a:endParaRPr kumimoji="1" lang="en-GB" sz="3200">
              <a:ln w="9525">
                <a:solidFill>
                  <a:srgbClr val="AF1932"/>
                </a:solidFill>
              </a:ln>
              <a:solidFill>
                <a:srgbClr val="AF1932"/>
              </a:solidFill>
            </a:endParaRPr>
          </a:p>
        </p:txBody>
      </p:sp>
      <p:sp>
        <p:nvSpPr>
          <p:cNvPr id="14" name="正方形/長方形 13">
            <a:extLst>
              <a:ext uri="{FF2B5EF4-FFF2-40B4-BE49-F238E27FC236}">
                <a16:creationId xmlns:a16="http://schemas.microsoft.com/office/drawing/2014/main" id="{C62677FD-B4B2-43BA-8394-226C661E4B8D}"/>
              </a:ext>
            </a:extLst>
          </p:cNvPr>
          <p:cNvSpPr/>
          <p:nvPr/>
        </p:nvSpPr>
        <p:spPr>
          <a:xfrm>
            <a:off x="9582001" y="0"/>
            <a:ext cx="32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正方形/長方形 15">
            <a:extLst>
              <a:ext uri="{FF2B5EF4-FFF2-40B4-BE49-F238E27FC236}">
                <a16:creationId xmlns:a16="http://schemas.microsoft.com/office/drawing/2014/main" id="{8BF3104D-20E2-4C9F-ABFC-A24F0843C657}"/>
              </a:ext>
            </a:extLst>
          </p:cNvPr>
          <p:cNvSpPr/>
          <p:nvPr/>
        </p:nvSpPr>
        <p:spPr>
          <a:xfrm>
            <a:off x="9594850" y="6582186"/>
            <a:ext cx="311150" cy="2785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sz="1600">
              <a:solidFill>
                <a:schemeClr val="bg1">
                  <a:lumMod val="75000"/>
                </a:schemeClr>
              </a:solidFill>
            </a:endParaRPr>
          </a:p>
        </p:txBody>
      </p:sp>
      <p:sp>
        <p:nvSpPr>
          <p:cNvPr id="17" name="矢印: 五方向 16">
            <a:extLst>
              <a:ext uri="{FF2B5EF4-FFF2-40B4-BE49-F238E27FC236}">
                <a16:creationId xmlns:a16="http://schemas.microsoft.com/office/drawing/2014/main" id="{59E5E1A9-D615-4ECE-999E-187E7F168F39}"/>
              </a:ext>
            </a:extLst>
          </p:cNvPr>
          <p:cNvSpPr/>
          <p:nvPr/>
        </p:nvSpPr>
        <p:spPr>
          <a:xfrm rot="5400000">
            <a:off x="9048426" y="546425"/>
            <a:ext cx="1404000" cy="311150"/>
          </a:xfrm>
          <a:prstGeom prst="homePlate">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en-US" sz="1600">
                <a:solidFill>
                  <a:schemeClr val="bg1">
                    <a:lumMod val="75000"/>
                  </a:schemeClr>
                </a:solidFill>
              </a:rPr>
              <a:t>MISSION</a:t>
            </a:r>
            <a:endParaRPr kumimoji="1" lang="en-GB" sz="1600">
              <a:solidFill>
                <a:schemeClr val="bg1">
                  <a:lumMod val="75000"/>
                </a:schemeClr>
              </a:solidFill>
            </a:endParaRPr>
          </a:p>
        </p:txBody>
      </p:sp>
      <p:sp>
        <p:nvSpPr>
          <p:cNvPr id="18" name="矢印: 山形 17">
            <a:extLst>
              <a:ext uri="{FF2B5EF4-FFF2-40B4-BE49-F238E27FC236}">
                <a16:creationId xmlns:a16="http://schemas.microsoft.com/office/drawing/2014/main" id="{B0F1E7B7-E948-451B-A843-F5E14D546150}"/>
              </a:ext>
            </a:extLst>
          </p:cNvPr>
          <p:cNvSpPr/>
          <p:nvPr/>
        </p:nvSpPr>
        <p:spPr>
          <a:xfrm rot="5400000">
            <a:off x="9048425" y="1902958"/>
            <a:ext cx="1404000" cy="311150"/>
          </a:xfrm>
          <a:prstGeom prst="chevron">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en-US" sz="1600">
                <a:solidFill>
                  <a:schemeClr val="bg1">
                    <a:lumMod val="75000"/>
                  </a:schemeClr>
                </a:solidFill>
              </a:rPr>
              <a:t>VISION</a:t>
            </a:r>
            <a:endParaRPr kumimoji="1" lang="en-GB" sz="1600">
              <a:solidFill>
                <a:schemeClr val="bg1">
                  <a:lumMod val="75000"/>
                </a:schemeClr>
              </a:solidFill>
            </a:endParaRPr>
          </a:p>
        </p:txBody>
      </p:sp>
      <p:sp>
        <p:nvSpPr>
          <p:cNvPr id="21" name="矢印: 山形 20">
            <a:extLst>
              <a:ext uri="{FF2B5EF4-FFF2-40B4-BE49-F238E27FC236}">
                <a16:creationId xmlns:a16="http://schemas.microsoft.com/office/drawing/2014/main" id="{6E74A0DD-10FA-4E1F-A038-555A94308F3D}"/>
              </a:ext>
            </a:extLst>
          </p:cNvPr>
          <p:cNvSpPr/>
          <p:nvPr/>
        </p:nvSpPr>
        <p:spPr>
          <a:xfrm rot="5400000">
            <a:off x="8356226" y="3951691"/>
            <a:ext cx="2788400" cy="311150"/>
          </a:xfrm>
          <a:prstGeom prst="chevron">
            <a:avLst>
              <a:gd name="adj" fmla="val 28868"/>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en-US" sz="1600">
                <a:solidFill>
                  <a:schemeClr val="bg1"/>
                </a:solidFill>
              </a:rPr>
              <a:t>VALUE &amp; STRATEGY</a:t>
            </a:r>
            <a:endParaRPr kumimoji="1" lang="en-GB" sz="1600">
              <a:solidFill>
                <a:schemeClr val="bg1"/>
              </a:solidFill>
            </a:endParaRPr>
          </a:p>
        </p:txBody>
      </p:sp>
      <p:sp>
        <p:nvSpPr>
          <p:cNvPr id="22" name="矢印: 山形 21">
            <a:extLst>
              <a:ext uri="{FF2B5EF4-FFF2-40B4-BE49-F238E27FC236}">
                <a16:creationId xmlns:a16="http://schemas.microsoft.com/office/drawing/2014/main" id="{87E4BBA6-1002-497C-8B16-0555DF903142}"/>
              </a:ext>
            </a:extLst>
          </p:cNvPr>
          <p:cNvSpPr/>
          <p:nvPr/>
        </p:nvSpPr>
        <p:spPr>
          <a:xfrm rot="5400000">
            <a:off x="9048424" y="6000425"/>
            <a:ext cx="1404000" cy="311150"/>
          </a:xfrm>
          <a:prstGeom prst="chevron">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en-US" sz="1600">
                <a:solidFill>
                  <a:schemeClr val="bg1">
                    <a:lumMod val="75000"/>
                  </a:schemeClr>
                </a:solidFill>
              </a:rPr>
              <a:t>CREDO</a:t>
            </a:r>
            <a:endParaRPr kumimoji="1" lang="en-GB" sz="1600">
              <a:solidFill>
                <a:schemeClr val="bg1">
                  <a:lumMod val="75000"/>
                </a:schemeClr>
              </a:solidFill>
            </a:endParaRPr>
          </a:p>
        </p:txBody>
      </p:sp>
      <p:pic>
        <p:nvPicPr>
          <p:cNvPr id="19" name="図 18" descr="探す, 座る, 猫, フロント が含まれている画像&#10;&#10;自動的に生成された説明">
            <a:extLst>
              <a:ext uri="{FF2B5EF4-FFF2-40B4-BE49-F238E27FC236}">
                <a16:creationId xmlns:a16="http://schemas.microsoft.com/office/drawing/2014/main" id="{D8E54908-3A42-4914-AE82-34CA7AD0F33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2555" y="719915"/>
            <a:ext cx="3271423" cy="910929"/>
          </a:xfrm>
          <a:prstGeom prst="rect">
            <a:avLst/>
          </a:prstGeom>
        </p:spPr>
      </p:pic>
      <p:sp>
        <p:nvSpPr>
          <p:cNvPr id="23" name="字幕 3">
            <a:extLst>
              <a:ext uri="{FF2B5EF4-FFF2-40B4-BE49-F238E27FC236}">
                <a16:creationId xmlns:a16="http://schemas.microsoft.com/office/drawing/2014/main" id="{758F01C7-889C-4E32-8673-A657823E761F}"/>
              </a:ext>
            </a:extLst>
          </p:cNvPr>
          <p:cNvSpPr>
            <a:spLocks noGrp="1"/>
          </p:cNvSpPr>
          <p:nvPr>
            <p:ph type="subTitle" idx="1"/>
          </p:nvPr>
        </p:nvSpPr>
        <p:spPr>
          <a:xfrm>
            <a:off x="452438" y="428625"/>
            <a:ext cx="1262062" cy="191253"/>
          </a:xfrm>
        </p:spPr>
        <p:txBody>
          <a:bodyPr anchor="ctr"/>
          <a:lstStyle/>
          <a:p>
            <a:r>
              <a:rPr kumimoji="1" lang="en-GB">
                <a:solidFill>
                  <a:srgbClr val="291306"/>
                </a:solidFill>
                <a:latin typeface="+mn-lt"/>
              </a:rPr>
              <a:t>VALUE</a:t>
            </a:r>
          </a:p>
        </p:txBody>
      </p:sp>
      <p:sp>
        <p:nvSpPr>
          <p:cNvPr id="24" name="タイトル 1">
            <a:extLst>
              <a:ext uri="{FF2B5EF4-FFF2-40B4-BE49-F238E27FC236}">
                <a16:creationId xmlns:a16="http://schemas.microsoft.com/office/drawing/2014/main" id="{B7A3D9ED-9DC6-4681-B750-19E0D0D89C06}"/>
              </a:ext>
            </a:extLst>
          </p:cNvPr>
          <p:cNvSpPr txBox="1">
            <a:spLocks/>
          </p:cNvSpPr>
          <p:nvPr/>
        </p:nvSpPr>
        <p:spPr>
          <a:xfrm>
            <a:off x="1199273" y="95816"/>
            <a:ext cx="566911" cy="629118"/>
          </a:xfrm>
          <a:prstGeom prst="rect">
            <a:avLst/>
          </a:prstGeom>
        </p:spPr>
        <p:txBody>
          <a:bodyPr anchor="ctr"/>
          <a:lstStyle>
            <a:lvl1pPr algn="l" defTabSz="914400" rtl="0" eaLnBrk="1" latinLnBrk="0" hangingPunct="1">
              <a:lnSpc>
                <a:spcPts val="5000"/>
              </a:lnSpc>
              <a:spcBef>
                <a:spcPct val="0"/>
              </a:spcBef>
              <a:buNone/>
              <a:defRPr kumimoji="1" sz="4400" b="1" kern="1200" spc="100" baseline="0">
                <a:ln w="9525">
                  <a:solidFill>
                    <a:srgbClr val="AF1932"/>
                  </a:solidFill>
                </a:ln>
                <a:solidFill>
                  <a:srgbClr val="AF1932"/>
                </a:solidFill>
                <a:latin typeface="Yu Gothic UI" panose="020B0500000000000000" pitchFamily="50" charset="-128"/>
                <a:ea typeface="Yu Gothic UI" panose="020B0500000000000000" pitchFamily="50" charset="-128"/>
                <a:cs typeface="+mj-cs"/>
              </a:defRPr>
            </a:lvl1pPr>
          </a:lstStyle>
          <a:p>
            <a:r>
              <a:rPr lang="en-US" altLang="ja-JP" sz="2400" b="0">
                <a:ln w="12700">
                  <a:solidFill>
                    <a:schemeClr val="tx1">
                      <a:lumMod val="85000"/>
                      <a:lumOff val="15000"/>
                    </a:schemeClr>
                  </a:solidFill>
                </a:ln>
                <a:solidFill>
                  <a:schemeClr val="tx1">
                    <a:lumMod val="85000"/>
                    <a:lumOff val="15000"/>
                  </a:schemeClr>
                </a:solidFill>
                <a:latin typeface="+mn-lt"/>
                <a:ea typeface="DIN 2014 Demi" panose="020B0604020202020204" pitchFamily="34" charset="0"/>
              </a:rPr>
              <a:t>02</a:t>
            </a:r>
            <a:endParaRPr lang="en-GB" sz="2400" b="0">
              <a:ln w="12700">
                <a:solidFill>
                  <a:schemeClr val="tx1">
                    <a:lumMod val="85000"/>
                    <a:lumOff val="15000"/>
                  </a:schemeClr>
                </a:solidFill>
              </a:ln>
              <a:solidFill>
                <a:schemeClr val="tx1">
                  <a:lumMod val="85000"/>
                  <a:lumOff val="15000"/>
                </a:schemeClr>
              </a:solidFill>
              <a:latin typeface="+mn-lt"/>
              <a:ea typeface="DIN 2014 Demi" panose="020B0604020202020204" pitchFamily="34" charset="0"/>
            </a:endParaRPr>
          </a:p>
        </p:txBody>
      </p:sp>
      <p:sp>
        <p:nvSpPr>
          <p:cNvPr id="27" name="字幕 3">
            <a:extLst>
              <a:ext uri="{FF2B5EF4-FFF2-40B4-BE49-F238E27FC236}">
                <a16:creationId xmlns:a16="http://schemas.microsoft.com/office/drawing/2014/main" id="{EE1D27ED-DB2D-4BA7-B065-70A2E0D1F65B}"/>
              </a:ext>
            </a:extLst>
          </p:cNvPr>
          <p:cNvSpPr txBox="1">
            <a:spLocks/>
          </p:cNvSpPr>
          <p:nvPr/>
        </p:nvSpPr>
        <p:spPr>
          <a:xfrm>
            <a:off x="452438" y="4680621"/>
            <a:ext cx="1493671" cy="36933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kumimoji="1" sz="1800" kern="1200">
                <a:solidFill>
                  <a:schemeClr val="tx1">
                    <a:lumMod val="75000"/>
                    <a:lumOff val="25000"/>
                  </a:schemeClr>
                </a:solidFill>
                <a:latin typeface="Yu Gothic UI" panose="020B0500000000000000" pitchFamily="50" charset="-128"/>
                <a:ea typeface="Yu Gothic UI" panose="020B0500000000000000" pitchFamily="50"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GB" b="1" dirty="0">
                <a:solidFill>
                  <a:srgbClr val="291306"/>
                </a:solidFill>
                <a:latin typeface="+mj-lt"/>
              </a:rPr>
              <a:t>2040</a:t>
            </a:r>
            <a:r>
              <a:rPr lang="ja-JP" altLang="en-US" b="1" dirty="0">
                <a:solidFill>
                  <a:srgbClr val="291306"/>
                </a:solidFill>
                <a:latin typeface="+mj-lt"/>
              </a:rPr>
              <a:t>年の姿</a:t>
            </a:r>
            <a:endParaRPr lang="en-GB" b="1" dirty="0">
              <a:solidFill>
                <a:srgbClr val="291306"/>
              </a:solidFill>
              <a:latin typeface="+mj-lt"/>
            </a:endParaRPr>
          </a:p>
        </p:txBody>
      </p:sp>
      <p:sp>
        <p:nvSpPr>
          <p:cNvPr id="30" name="スライド番号プレースホルダー 2">
            <a:extLst>
              <a:ext uri="{FF2B5EF4-FFF2-40B4-BE49-F238E27FC236}">
                <a16:creationId xmlns:a16="http://schemas.microsoft.com/office/drawing/2014/main" id="{7B584CFE-0E98-47BD-BF8E-DF7B1FEE776C}"/>
              </a:ext>
            </a:extLst>
          </p:cNvPr>
          <p:cNvSpPr txBox="1">
            <a:spLocks/>
          </p:cNvSpPr>
          <p:nvPr/>
        </p:nvSpPr>
        <p:spPr>
          <a:xfrm>
            <a:off x="7181851" y="6515100"/>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E707BA-883C-4D78-8419-4B7DEB3F4E9F}" type="slidenum">
              <a:rPr kumimoji="1" lang="en-GB" smtClean="0">
                <a:latin typeface="+mn-lt"/>
              </a:rPr>
              <a:pPr/>
              <a:t>14</a:t>
            </a:fld>
            <a:endParaRPr kumimoji="1" lang="en-GB">
              <a:latin typeface="+mn-lt"/>
            </a:endParaRPr>
          </a:p>
        </p:txBody>
      </p:sp>
    </p:spTree>
    <p:extLst>
      <p:ext uri="{BB962C8B-B14F-4D97-AF65-F5344CB8AC3E}">
        <p14:creationId xmlns:p14="http://schemas.microsoft.com/office/powerpoint/2010/main" val="4007221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C06740A1-D32C-480B-A20F-277EE3C9DE58}"/>
              </a:ext>
            </a:extLst>
          </p:cNvPr>
          <p:cNvSpPr/>
          <p:nvPr/>
        </p:nvSpPr>
        <p:spPr>
          <a:xfrm>
            <a:off x="6981525" y="3219217"/>
            <a:ext cx="1827624" cy="2774397"/>
          </a:xfrm>
          <a:prstGeom prst="rect">
            <a:avLst/>
          </a:prstGeom>
          <a:gradFill>
            <a:gsLst>
              <a:gs pos="0">
                <a:srgbClr val="FFFDFC"/>
              </a:gs>
              <a:gs pos="37000">
                <a:srgbClr val="FDE1E6"/>
              </a:gs>
              <a:gs pos="100000">
                <a:srgbClr val="FAB1B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solidFill>
                <a:schemeClr val="tx1"/>
              </a:solidFill>
            </a:endParaRPr>
          </a:p>
        </p:txBody>
      </p:sp>
      <p:sp>
        <p:nvSpPr>
          <p:cNvPr id="6" name="テキスト プレースホルダー 5">
            <a:extLst>
              <a:ext uri="{FF2B5EF4-FFF2-40B4-BE49-F238E27FC236}">
                <a16:creationId xmlns:a16="http://schemas.microsoft.com/office/drawing/2014/main" id="{6ED1042C-1118-4DA5-A6E4-83635B473948}"/>
              </a:ext>
            </a:extLst>
          </p:cNvPr>
          <p:cNvSpPr>
            <a:spLocks noGrp="1"/>
          </p:cNvSpPr>
          <p:nvPr>
            <p:ph type="body" sz="quarter" idx="14"/>
          </p:nvPr>
        </p:nvSpPr>
        <p:spPr>
          <a:xfrm>
            <a:off x="732480" y="3168818"/>
            <a:ext cx="5568162" cy="1093620"/>
          </a:xfrm>
        </p:spPr>
        <p:txBody>
          <a:bodyPr rIns="0"/>
          <a:lstStyle/>
          <a:p>
            <a:r>
              <a:rPr kumimoji="1" lang="ja-JP" altLang="en-US" sz="1100" spc="-60" dirty="0">
                <a:solidFill>
                  <a:srgbClr val="000000"/>
                </a:solidFill>
                <a:ea typeface="Yu Gothic UI" panose="020B0500000000000000" pitchFamily="50" charset="-128"/>
              </a:rPr>
              <a:t>災害時の被害を最小限に食い止めるため、防災シミュレーション等による被害想定の把握、発災時の行動計画への反映、デジタル技術を活用した更なる公共施設の強靭化や防災・減災対策に取り組みます。</a:t>
            </a:r>
          </a:p>
          <a:p>
            <a:r>
              <a:rPr kumimoji="1" lang="ja-JP" altLang="en-US" sz="1100" spc="-60" dirty="0">
                <a:solidFill>
                  <a:srgbClr val="000000"/>
                </a:solidFill>
                <a:ea typeface="Yu Gothic UI" panose="020B0500000000000000" pitchFamily="50" charset="-128"/>
              </a:rPr>
              <a:t>また、非常時においても迅速な復旧・支援対応が可能となるよう、職員間での情報共有や市民への情報発信手段の多様化、ドローンやドライブレコーダーによる災害状況の把握、データを活用した避難状況の把握など取組を進めていきます。</a:t>
            </a:r>
          </a:p>
        </p:txBody>
      </p:sp>
      <p:sp>
        <p:nvSpPr>
          <p:cNvPr id="7" name="テキスト プレースホルダー 6">
            <a:extLst>
              <a:ext uri="{FF2B5EF4-FFF2-40B4-BE49-F238E27FC236}">
                <a16:creationId xmlns:a16="http://schemas.microsoft.com/office/drawing/2014/main" id="{55889D74-8635-4CD6-B89C-3207966A7F8B}"/>
              </a:ext>
            </a:extLst>
          </p:cNvPr>
          <p:cNvSpPr>
            <a:spLocks noGrp="1"/>
          </p:cNvSpPr>
          <p:nvPr>
            <p:ph type="body" sz="quarter" idx="15"/>
          </p:nvPr>
        </p:nvSpPr>
        <p:spPr>
          <a:xfrm>
            <a:off x="732480" y="4629763"/>
            <a:ext cx="5568162" cy="383252"/>
          </a:xfrm>
        </p:spPr>
        <p:txBody>
          <a:bodyPr rIns="0"/>
          <a:lstStyle/>
          <a:p>
            <a:pPr algn="just">
              <a:spcBef>
                <a:spcPts val="600"/>
              </a:spcBef>
            </a:pPr>
            <a:r>
              <a:rPr lang="ja-JP" altLang="en-US"/>
              <a:t>公共施設の維持管理の高度化を図るため、</a:t>
            </a:r>
            <a:r>
              <a:rPr lang="en-US" altLang="ja-JP"/>
              <a:t>AI</a:t>
            </a:r>
            <a:r>
              <a:rPr lang="ja-JP" altLang="en-US"/>
              <a:t>やビッグデータ等による運転監視や劣化予測、ドローン、</a:t>
            </a:r>
            <a:r>
              <a:rPr lang="en-US" altLang="ja-JP"/>
              <a:t>IoT</a:t>
            </a:r>
            <a:r>
              <a:rPr lang="ja-JP" altLang="en-US"/>
              <a:t>等による遠隔監視及び維持管理業務におけるデータ活用などに取り組みます。</a:t>
            </a:r>
          </a:p>
        </p:txBody>
      </p:sp>
      <p:sp>
        <p:nvSpPr>
          <p:cNvPr id="8" name="テキスト プレースホルダー 7">
            <a:extLst>
              <a:ext uri="{FF2B5EF4-FFF2-40B4-BE49-F238E27FC236}">
                <a16:creationId xmlns:a16="http://schemas.microsoft.com/office/drawing/2014/main" id="{86BA8D09-2B45-40B4-9A2A-15F62D6C378F}"/>
              </a:ext>
            </a:extLst>
          </p:cNvPr>
          <p:cNvSpPr>
            <a:spLocks noGrp="1"/>
          </p:cNvSpPr>
          <p:nvPr>
            <p:ph type="body" sz="quarter" idx="16"/>
          </p:nvPr>
        </p:nvSpPr>
        <p:spPr>
          <a:xfrm>
            <a:off x="732480" y="4392333"/>
            <a:ext cx="5568162" cy="287828"/>
          </a:xfrm>
        </p:spPr>
        <p:txBody>
          <a:bodyPr/>
          <a:lstStyle/>
          <a:p>
            <a:r>
              <a:rPr lang="en-US" altLang="ja-JP">
                <a:latin typeface="+mj-lt"/>
              </a:rPr>
              <a:t>AI</a:t>
            </a:r>
            <a:r>
              <a:rPr lang="ja-JP" altLang="en-US">
                <a:latin typeface="+mj-lt"/>
              </a:rPr>
              <a:t>・ビッグデータを活用した公共施設の機能維持・向上</a:t>
            </a:r>
          </a:p>
        </p:txBody>
      </p:sp>
      <p:sp>
        <p:nvSpPr>
          <p:cNvPr id="9" name="テキスト プレースホルダー 8">
            <a:extLst>
              <a:ext uri="{FF2B5EF4-FFF2-40B4-BE49-F238E27FC236}">
                <a16:creationId xmlns:a16="http://schemas.microsoft.com/office/drawing/2014/main" id="{B66DA567-1828-4A98-ABCA-789E81126D93}"/>
              </a:ext>
            </a:extLst>
          </p:cNvPr>
          <p:cNvSpPr>
            <a:spLocks noGrp="1"/>
          </p:cNvSpPr>
          <p:nvPr>
            <p:ph type="body" sz="quarter" idx="17"/>
          </p:nvPr>
        </p:nvSpPr>
        <p:spPr>
          <a:xfrm>
            <a:off x="732480" y="5406884"/>
            <a:ext cx="5568162" cy="935037"/>
          </a:xfrm>
        </p:spPr>
        <p:txBody>
          <a:bodyPr rIns="0"/>
          <a:lstStyle/>
          <a:p>
            <a:pPr algn="just">
              <a:spcBef>
                <a:spcPts val="600"/>
              </a:spcBef>
            </a:pPr>
            <a:r>
              <a:rPr lang="ja-JP" altLang="en-US" dirty="0">
                <a:solidFill>
                  <a:srgbClr val="000000"/>
                </a:solidFill>
              </a:rPr>
              <a:t>災害発生時等の非常時においても迅速な対応や業務が継続できるよう、業務の下支えとなる行政の情報インフラの耐災害性の向上に取り組みます。</a:t>
            </a:r>
          </a:p>
          <a:p>
            <a:pPr algn="just">
              <a:spcBef>
                <a:spcPts val="600"/>
              </a:spcBef>
            </a:pPr>
            <a:r>
              <a:rPr lang="ja-JP" altLang="en-US" dirty="0">
                <a:solidFill>
                  <a:srgbClr val="000000"/>
                </a:solidFill>
              </a:rPr>
              <a:t>また、クラウドサービスの活用やテレワーク環境の整備、</a:t>
            </a:r>
            <a:r>
              <a:rPr lang="en-US" altLang="ja-JP" dirty="0">
                <a:solidFill>
                  <a:srgbClr val="000000"/>
                </a:solidFill>
              </a:rPr>
              <a:t>BYOD</a:t>
            </a:r>
            <a:r>
              <a:rPr lang="ja-JP" altLang="en-US" dirty="0">
                <a:solidFill>
                  <a:srgbClr val="000000"/>
                </a:solidFill>
              </a:rPr>
              <a:t>の活用により、非常時の即応性向上を図るとともに、長時間停電やケーブル断線等が発生した場合であっても安定した通信ができるよう、自営網での通信環境整備に取り組みます。</a:t>
            </a:r>
          </a:p>
        </p:txBody>
      </p:sp>
      <p:sp>
        <p:nvSpPr>
          <p:cNvPr id="11" name="テキスト プレースホルダー 10">
            <a:extLst>
              <a:ext uri="{FF2B5EF4-FFF2-40B4-BE49-F238E27FC236}">
                <a16:creationId xmlns:a16="http://schemas.microsoft.com/office/drawing/2014/main" id="{C7C4875F-033A-4C7B-8096-195E275856E1}"/>
              </a:ext>
            </a:extLst>
          </p:cNvPr>
          <p:cNvSpPr>
            <a:spLocks noGrp="1"/>
          </p:cNvSpPr>
          <p:nvPr>
            <p:ph type="body" sz="quarter" idx="18"/>
          </p:nvPr>
        </p:nvSpPr>
        <p:spPr>
          <a:xfrm>
            <a:off x="732480" y="5169454"/>
            <a:ext cx="5568162" cy="287828"/>
          </a:xfrm>
        </p:spPr>
        <p:txBody>
          <a:bodyPr/>
          <a:lstStyle/>
          <a:p>
            <a:r>
              <a:rPr lang="ja-JP" altLang="en-US">
                <a:latin typeface="+mj-lt"/>
              </a:rPr>
              <a:t>情報インフラの耐災害性の向上</a:t>
            </a:r>
          </a:p>
        </p:txBody>
      </p:sp>
      <p:sp>
        <p:nvSpPr>
          <p:cNvPr id="5" name="テキスト プレースホルダー 4">
            <a:extLst>
              <a:ext uri="{FF2B5EF4-FFF2-40B4-BE49-F238E27FC236}">
                <a16:creationId xmlns:a16="http://schemas.microsoft.com/office/drawing/2014/main" id="{A45F31C3-43B1-4BE6-87C7-281D418DB695}"/>
              </a:ext>
            </a:extLst>
          </p:cNvPr>
          <p:cNvSpPr>
            <a:spLocks noGrp="1"/>
          </p:cNvSpPr>
          <p:nvPr>
            <p:ph type="body" sz="quarter" idx="13"/>
          </p:nvPr>
        </p:nvSpPr>
        <p:spPr>
          <a:xfrm>
            <a:off x="732480" y="2931389"/>
            <a:ext cx="5568162" cy="287828"/>
          </a:xfrm>
        </p:spPr>
        <p:txBody>
          <a:bodyPr/>
          <a:lstStyle/>
          <a:p>
            <a:r>
              <a:rPr lang="ja-JP" altLang="en-US" sz="1400" b="1" kern="100">
                <a:solidFill>
                  <a:srgbClr val="000000"/>
                </a:solidFill>
                <a:effectLst/>
                <a:latin typeface="+mj-lt"/>
                <a:ea typeface="Yu Gothic UI" panose="020B0500000000000000" pitchFamily="50" charset="-128"/>
                <a:cs typeface="Times New Roman" panose="02020603050405020304" pitchFamily="18" charset="0"/>
              </a:rPr>
              <a:t>デジタルツインによる防災・減災対策</a:t>
            </a:r>
            <a:endParaRPr lang="en-US" altLang="ja-JP" sz="1100" kern="100" spc="-80">
              <a:solidFill>
                <a:srgbClr val="000000"/>
              </a:solidFill>
              <a:effectLst/>
              <a:latin typeface="+mj-lt"/>
              <a:ea typeface="Yu Gothic UI" panose="020B0500000000000000" pitchFamily="50" charset="-128"/>
              <a:cs typeface="Times New Roman" panose="02020603050405020304" pitchFamily="18" charset="0"/>
            </a:endParaRPr>
          </a:p>
        </p:txBody>
      </p:sp>
      <p:sp>
        <p:nvSpPr>
          <p:cNvPr id="2" name="タイトル 1">
            <a:extLst>
              <a:ext uri="{FF2B5EF4-FFF2-40B4-BE49-F238E27FC236}">
                <a16:creationId xmlns:a16="http://schemas.microsoft.com/office/drawing/2014/main" id="{6DB45E72-1DEE-4B3E-BE01-8D685DD1DD06}"/>
              </a:ext>
            </a:extLst>
          </p:cNvPr>
          <p:cNvSpPr>
            <a:spLocks noGrp="1"/>
          </p:cNvSpPr>
          <p:nvPr>
            <p:ph type="title"/>
          </p:nvPr>
        </p:nvSpPr>
        <p:spPr>
          <a:prstGeom prst="rect">
            <a:avLst/>
          </a:prstGeom>
        </p:spPr>
        <p:txBody>
          <a:bodyPr/>
          <a:lstStyle/>
          <a:p>
            <a:pPr>
              <a:lnSpc>
                <a:spcPts val="5600"/>
              </a:lnSpc>
            </a:pPr>
            <a:r>
              <a:rPr lang="ja-JP" altLang="ja-JP" b="1">
                <a:effectLst/>
                <a:ea typeface="Yu Gothic UI" panose="020B0500000000000000" pitchFamily="50" charset="-128"/>
                <a:cs typeface="Times New Roman" panose="02020603050405020304" pitchFamily="18" charset="0"/>
              </a:rPr>
              <a:t>「大阪はあんしんや」。</a:t>
            </a:r>
            <a:br>
              <a:rPr lang="en-US" altLang="ja-JP" b="1">
                <a:effectLst/>
                <a:ea typeface="Yu Gothic UI" panose="020B0500000000000000" pitchFamily="50" charset="-128"/>
                <a:cs typeface="Times New Roman" panose="02020603050405020304" pitchFamily="18" charset="0"/>
              </a:rPr>
            </a:br>
            <a:r>
              <a:rPr lang="ja-JP" altLang="ja-JP" b="1" spc="-20">
                <a:effectLst/>
                <a:ea typeface="Yu Gothic UI" panose="020B0500000000000000" pitchFamily="50" charset="-128"/>
                <a:cs typeface="Times New Roman" panose="02020603050405020304" pitchFamily="18" charset="0"/>
              </a:rPr>
              <a:t>デジタルで支える強いまちづくり</a:t>
            </a:r>
            <a:r>
              <a:rPr lang="ja-JP" altLang="en-US" b="1" spc="-20">
                <a:effectLst/>
                <a:ea typeface="Yu Gothic UI" panose="020B0500000000000000" pitchFamily="50" charset="-128"/>
                <a:cs typeface="Times New Roman" panose="02020603050405020304" pitchFamily="18" charset="0"/>
              </a:rPr>
              <a:t>へ</a:t>
            </a:r>
            <a:endParaRPr lang="en-GB" altLang="ja-JP" sz="8800" spc="-20"/>
          </a:p>
        </p:txBody>
      </p:sp>
      <p:sp>
        <p:nvSpPr>
          <p:cNvPr id="4" name="テキスト プレースホルダー 3">
            <a:extLst>
              <a:ext uri="{FF2B5EF4-FFF2-40B4-BE49-F238E27FC236}">
                <a16:creationId xmlns:a16="http://schemas.microsoft.com/office/drawing/2014/main" id="{BF7FA137-CC2A-4F34-BFFD-E93D1329850E}"/>
              </a:ext>
            </a:extLst>
          </p:cNvPr>
          <p:cNvSpPr>
            <a:spLocks noGrp="1"/>
          </p:cNvSpPr>
          <p:nvPr>
            <p:ph type="body" sz="quarter" idx="12"/>
          </p:nvPr>
        </p:nvSpPr>
        <p:spPr>
          <a:prstGeom prst="rect">
            <a:avLst/>
          </a:prstGeom>
        </p:spPr>
        <p:txBody>
          <a:bodyPr/>
          <a:lstStyle/>
          <a:p>
            <a:pPr algn="just"/>
            <a:r>
              <a:rPr lang="ja-JP" altLang="en-US" sz="1400" kern="100" spc="-40" dirty="0">
                <a:solidFill>
                  <a:srgbClr val="000000"/>
                </a:solidFill>
                <a:effectLst/>
                <a:latin typeface="游明朝" panose="02020400000000000000" pitchFamily="18" charset="-128"/>
                <a:ea typeface="Yu Gothic UI" panose="020B0500000000000000" pitchFamily="50" charset="-128"/>
                <a:cs typeface="Times New Roman" panose="02020603050405020304" pitchFamily="18" charset="0"/>
              </a:rPr>
              <a:t>災害をなくすことはできませんが、できるだけの備えで被害を最小限に。そして復旧は迅速に。デジタル技術を活用し、災害や危機に直ちに対応できるレジリエンスの高いまちと行政をつくり、市民や働く人たちの安全と安心を確保します。</a:t>
            </a:r>
            <a:endParaRPr lang="en-US" altLang="ja-JP" sz="1200" kern="100" spc="-40" dirty="0">
              <a:solidFill>
                <a:srgbClr val="000000"/>
              </a:solidFill>
              <a:latin typeface="游明朝" panose="02020400000000000000" pitchFamily="18" charset="-128"/>
              <a:ea typeface="游明朝" panose="02020400000000000000" pitchFamily="18" charset="-128"/>
              <a:cs typeface="Times New Roman" panose="02020603050405020304" pitchFamily="18" charset="0"/>
            </a:endParaRPr>
          </a:p>
        </p:txBody>
      </p:sp>
      <p:sp>
        <p:nvSpPr>
          <p:cNvPr id="61" name="正方形/長方形 60">
            <a:extLst>
              <a:ext uri="{FF2B5EF4-FFF2-40B4-BE49-F238E27FC236}">
                <a16:creationId xmlns:a16="http://schemas.microsoft.com/office/drawing/2014/main" id="{D9189DF9-C6D9-4869-B2D4-C8D8E9D1280F}"/>
              </a:ext>
            </a:extLst>
          </p:cNvPr>
          <p:cNvSpPr/>
          <p:nvPr/>
        </p:nvSpPr>
        <p:spPr>
          <a:xfrm>
            <a:off x="589212" y="3017606"/>
            <a:ext cx="107950" cy="107948"/>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solidFill>
                <a:schemeClr val="tx1"/>
              </a:solidFill>
            </a:endParaRPr>
          </a:p>
        </p:txBody>
      </p:sp>
      <p:sp>
        <p:nvSpPr>
          <p:cNvPr id="62" name="正方形/長方形 61">
            <a:extLst>
              <a:ext uri="{FF2B5EF4-FFF2-40B4-BE49-F238E27FC236}">
                <a16:creationId xmlns:a16="http://schemas.microsoft.com/office/drawing/2014/main" id="{298C70EF-C876-4EEB-A9D8-492584FB633C}"/>
              </a:ext>
            </a:extLst>
          </p:cNvPr>
          <p:cNvSpPr/>
          <p:nvPr/>
        </p:nvSpPr>
        <p:spPr>
          <a:xfrm>
            <a:off x="589212" y="4474565"/>
            <a:ext cx="107950" cy="107948"/>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solidFill>
                <a:schemeClr val="tx1"/>
              </a:solidFill>
            </a:endParaRPr>
          </a:p>
        </p:txBody>
      </p:sp>
      <p:sp>
        <p:nvSpPr>
          <p:cNvPr id="63" name="正方形/長方形 62">
            <a:extLst>
              <a:ext uri="{FF2B5EF4-FFF2-40B4-BE49-F238E27FC236}">
                <a16:creationId xmlns:a16="http://schemas.microsoft.com/office/drawing/2014/main" id="{89713D1F-4E59-4157-A825-B63197F7FA8F}"/>
              </a:ext>
            </a:extLst>
          </p:cNvPr>
          <p:cNvSpPr/>
          <p:nvPr/>
        </p:nvSpPr>
        <p:spPr>
          <a:xfrm>
            <a:off x="589212" y="5257016"/>
            <a:ext cx="107950" cy="107948"/>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solidFill>
                <a:schemeClr val="tx1"/>
              </a:solidFill>
            </a:endParaRPr>
          </a:p>
        </p:txBody>
      </p:sp>
      <p:sp>
        <p:nvSpPr>
          <p:cNvPr id="36" name="正方形/長方形 35">
            <a:extLst>
              <a:ext uri="{FF2B5EF4-FFF2-40B4-BE49-F238E27FC236}">
                <a16:creationId xmlns:a16="http://schemas.microsoft.com/office/drawing/2014/main" id="{98D7E861-A1E3-4F62-88A6-9037948AA458}"/>
              </a:ext>
            </a:extLst>
          </p:cNvPr>
          <p:cNvSpPr/>
          <p:nvPr/>
        </p:nvSpPr>
        <p:spPr>
          <a:xfrm>
            <a:off x="9582001" y="0"/>
            <a:ext cx="32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7" name="正方形/長方形 36">
            <a:extLst>
              <a:ext uri="{FF2B5EF4-FFF2-40B4-BE49-F238E27FC236}">
                <a16:creationId xmlns:a16="http://schemas.microsoft.com/office/drawing/2014/main" id="{7F06DCDA-8357-4012-AE6F-B8A3839DCFC4}"/>
              </a:ext>
            </a:extLst>
          </p:cNvPr>
          <p:cNvSpPr/>
          <p:nvPr/>
        </p:nvSpPr>
        <p:spPr>
          <a:xfrm>
            <a:off x="9594850" y="6582186"/>
            <a:ext cx="311150" cy="2785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sz="1600">
              <a:solidFill>
                <a:schemeClr val="bg1">
                  <a:lumMod val="75000"/>
                </a:schemeClr>
              </a:solidFill>
            </a:endParaRPr>
          </a:p>
        </p:txBody>
      </p:sp>
      <p:sp>
        <p:nvSpPr>
          <p:cNvPr id="38" name="矢印: 五方向 37">
            <a:extLst>
              <a:ext uri="{FF2B5EF4-FFF2-40B4-BE49-F238E27FC236}">
                <a16:creationId xmlns:a16="http://schemas.microsoft.com/office/drawing/2014/main" id="{CD51116A-508A-400F-81CC-D26D386172C4}"/>
              </a:ext>
            </a:extLst>
          </p:cNvPr>
          <p:cNvSpPr/>
          <p:nvPr/>
        </p:nvSpPr>
        <p:spPr>
          <a:xfrm rot="5400000">
            <a:off x="9048426" y="546425"/>
            <a:ext cx="1404000" cy="311150"/>
          </a:xfrm>
          <a:prstGeom prst="homePlate">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en-US" sz="1600">
                <a:solidFill>
                  <a:schemeClr val="bg1">
                    <a:lumMod val="75000"/>
                  </a:schemeClr>
                </a:solidFill>
              </a:rPr>
              <a:t>MISSION</a:t>
            </a:r>
            <a:endParaRPr kumimoji="1" lang="en-GB" sz="1600">
              <a:solidFill>
                <a:schemeClr val="bg1">
                  <a:lumMod val="75000"/>
                </a:schemeClr>
              </a:solidFill>
            </a:endParaRPr>
          </a:p>
        </p:txBody>
      </p:sp>
      <p:sp>
        <p:nvSpPr>
          <p:cNvPr id="41" name="矢印: 山形 40">
            <a:extLst>
              <a:ext uri="{FF2B5EF4-FFF2-40B4-BE49-F238E27FC236}">
                <a16:creationId xmlns:a16="http://schemas.microsoft.com/office/drawing/2014/main" id="{26DD3061-CC4C-4725-A256-BF92AB3FBFE9}"/>
              </a:ext>
            </a:extLst>
          </p:cNvPr>
          <p:cNvSpPr/>
          <p:nvPr/>
        </p:nvSpPr>
        <p:spPr>
          <a:xfrm rot="5400000">
            <a:off x="9048425" y="1902958"/>
            <a:ext cx="1404000" cy="311150"/>
          </a:xfrm>
          <a:prstGeom prst="chevron">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en-US" sz="1600">
                <a:solidFill>
                  <a:schemeClr val="bg1">
                    <a:lumMod val="75000"/>
                  </a:schemeClr>
                </a:solidFill>
              </a:rPr>
              <a:t>VISION</a:t>
            </a:r>
            <a:endParaRPr kumimoji="1" lang="en-GB" sz="1600">
              <a:solidFill>
                <a:schemeClr val="bg1">
                  <a:lumMod val="75000"/>
                </a:schemeClr>
              </a:solidFill>
            </a:endParaRPr>
          </a:p>
        </p:txBody>
      </p:sp>
      <p:sp>
        <p:nvSpPr>
          <p:cNvPr id="42" name="矢印: 山形 41">
            <a:extLst>
              <a:ext uri="{FF2B5EF4-FFF2-40B4-BE49-F238E27FC236}">
                <a16:creationId xmlns:a16="http://schemas.microsoft.com/office/drawing/2014/main" id="{059E3422-BCCD-49C4-A47C-034F40E95742}"/>
              </a:ext>
            </a:extLst>
          </p:cNvPr>
          <p:cNvSpPr/>
          <p:nvPr/>
        </p:nvSpPr>
        <p:spPr>
          <a:xfrm rot="5400000">
            <a:off x="8356226" y="3951691"/>
            <a:ext cx="2788400" cy="311150"/>
          </a:xfrm>
          <a:prstGeom prst="chevron">
            <a:avLst>
              <a:gd name="adj" fmla="val 28868"/>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en-US" sz="1600">
                <a:solidFill>
                  <a:schemeClr val="bg1"/>
                </a:solidFill>
              </a:rPr>
              <a:t>VALUE &amp; STRATEGY</a:t>
            </a:r>
            <a:endParaRPr kumimoji="1" lang="en-GB" sz="1600">
              <a:solidFill>
                <a:schemeClr val="bg1"/>
              </a:solidFill>
            </a:endParaRPr>
          </a:p>
        </p:txBody>
      </p:sp>
      <p:sp>
        <p:nvSpPr>
          <p:cNvPr id="43" name="矢印: 山形 42">
            <a:extLst>
              <a:ext uri="{FF2B5EF4-FFF2-40B4-BE49-F238E27FC236}">
                <a16:creationId xmlns:a16="http://schemas.microsoft.com/office/drawing/2014/main" id="{B9A4AA20-7BEE-4595-B1A7-3A12491DAF4C}"/>
              </a:ext>
            </a:extLst>
          </p:cNvPr>
          <p:cNvSpPr/>
          <p:nvPr/>
        </p:nvSpPr>
        <p:spPr>
          <a:xfrm rot="5400000">
            <a:off x="9048424" y="6000425"/>
            <a:ext cx="1404000" cy="311150"/>
          </a:xfrm>
          <a:prstGeom prst="chevron">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en-US" sz="1600">
                <a:solidFill>
                  <a:schemeClr val="bg1">
                    <a:lumMod val="75000"/>
                  </a:schemeClr>
                </a:solidFill>
              </a:rPr>
              <a:t>CREDO</a:t>
            </a:r>
            <a:endParaRPr kumimoji="1" lang="en-GB" sz="1600">
              <a:solidFill>
                <a:schemeClr val="bg1">
                  <a:lumMod val="75000"/>
                </a:schemeClr>
              </a:solidFill>
            </a:endParaRPr>
          </a:p>
        </p:txBody>
      </p:sp>
      <p:sp>
        <p:nvSpPr>
          <p:cNvPr id="27" name="字幕 3">
            <a:extLst>
              <a:ext uri="{FF2B5EF4-FFF2-40B4-BE49-F238E27FC236}">
                <a16:creationId xmlns:a16="http://schemas.microsoft.com/office/drawing/2014/main" id="{1B85DFC4-F7AD-4ABA-B0A0-06DF2AA35325}"/>
              </a:ext>
            </a:extLst>
          </p:cNvPr>
          <p:cNvSpPr txBox="1">
            <a:spLocks/>
          </p:cNvSpPr>
          <p:nvPr/>
        </p:nvSpPr>
        <p:spPr>
          <a:xfrm>
            <a:off x="1899907" y="428625"/>
            <a:ext cx="1352550" cy="191253"/>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kumimoji="1" sz="1800" kern="1200">
                <a:solidFill>
                  <a:schemeClr val="tx1">
                    <a:lumMod val="75000"/>
                    <a:lumOff val="25000"/>
                  </a:schemeClr>
                </a:solidFill>
                <a:latin typeface="Yu Gothic UI" panose="020B0500000000000000" pitchFamily="50" charset="-128"/>
                <a:ea typeface="Yu Gothic UI" panose="020B0500000000000000" pitchFamily="50"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GB" spc="-50">
                <a:solidFill>
                  <a:srgbClr val="291306"/>
                </a:solidFill>
                <a:latin typeface="+mn-lt"/>
              </a:rPr>
              <a:t>STRATEGY</a:t>
            </a:r>
          </a:p>
        </p:txBody>
      </p:sp>
      <p:sp>
        <p:nvSpPr>
          <p:cNvPr id="28" name="タイトル 1">
            <a:extLst>
              <a:ext uri="{FF2B5EF4-FFF2-40B4-BE49-F238E27FC236}">
                <a16:creationId xmlns:a16="http://schemas.microsoft.com/office/drawing/2014/main" id="{1C722E77-1449-4ED8-A274-B90F00B5CD1C}"/>
              </a:ext>
            </a:extLst>
          </p:cNvPr>
          <p:cNvSpPr txBox="1">
            <a:spLocks/>
          </p:cNvSpPr>
          <p:nvPr/>
        </p:nvSpPr>
        <p:spPr>
          <a:xfrm>
            <a:off x="3005454" y="95816"/>
            <a:ext cx="566911" cy="629118"/>
          </a:xfrm>
          <a:prstGeom prst="rect">
            <a:avLst/>
          </a:prstGeom>
        </p:spPr>
        <p:txBody>
          <a:bodyPr anchor="ctr"/>
          <a:lstStyle>
            <a:lvl1pPr algn="l" defTabSz="914400" rtl="0" eaLnBrk="1" latinLnBrk="0" hangingPunct="1">
              <a:lnSpc>
                <a:spcPts val="5000"/>
              </a:lnSpc>
              <a:spcBef>
                <a:spcPct val="0"/>
              </a:spcBef>
              <a:buNone/>
              <a:defRPr kumimoji="1" sz="4400" b="1" kern="1200" spc="100" baseline="0">
                <a:ln w="9525">
                  <a:solidFill>
                    <a:srgbClr val="AF1932"/>
                  </a:solidFill>
                </a:ln>
                <a:solidFill>
                  <a:srgbClr val="AF1932"/>
                </a:solidFill>
                <a:latin typeface="Yu Gothic UI" panose="020B0500000000000000" pitchFamily="50" charset="-128"/>
                <a:ea typeface="Yu Gothic UI" panose="020B0500000000000000" pitchFamily="50" charset="-128"/>
                <a:cs typeface="+mj-cs"/>
              </a:defRPr>
            </a:lvl1pPr>
          </a:lstStyle>
          <a:p>
            <a:r>
              <a:rPr lang="en-US" altLang="ja-JP" sz="2400" b="0">
                <a:ln w="12700">
                  <a:solidFill>
                    <a:schemeClr val="tx1">
                      <a:lumMod val="85000"/>
                      <a:lumOff val="15000"/>
                    </a:schemeClr>
                  </a:solidFill>
                </a:ln>
                <a:solidFill>
                  <a:schemeClr val="tx1">
                    <a:lumMod val="85000"/>
                    <a:lumOff val="15000"/>
                  </a:schemeClr>
                </a:solidFill>
                <a:latin typeface="+mn-lt"/>
                <a:ea typeface="DIN 2014 Demi" panose="020B0604020202020204" pitchFamily="34" charset="0"/>
              </a:rPr>
              <a:t>03</a:t>
            </a:r>
            <a:endParaRPr lang="en-GB" sz="2400" b="0">
              <a:ln w="12700">
                <a:solidFill>
                  <a:schemeClr val="tx1">
                    <a:lumMod val="85000"/>
                    <a:lumOff val="15000"/>
                  </a:schemeClr>
                </a:solidFill>
              </a:ln>
              <a:solidFill>
                <a:schemeClr val="tx1">
                  <a:lumMod val="85000"/>
                  <a:lumOff val="15000"/>
                </a:schemeClr>
              </a:solidFill>
              <a:latin typeface="+mn-lt"/>
              <a:ea typeface="DIN 2014 Demi" panose="020B0604020202020204" pitchFamily="34" charset="0"/>
            </a:endParaRPr>
          </a:p>
        </p:txBody>
      </p:sp>
      <p:sp>
        <p:nvSpPr>
          <p:cNvPr id="29" name="字幕 3">
            <a:extLst>
              <a:ext uri="{FF2B5EF4-FFF2-40B4-BE49-F238E27FC236}">
                <a16:creationId xmlns:a16="http://schemas.microsoft.com/office/drawing/2014/main" id="{5BB8D341-1399-4549-8D7D-F7A93FCBF4B0}"/>
              </a:ext>
            </a:extLst>
          </p:cNvPr>
          <p:cNvSpPr>
            <a:spLocks noGrp="1"/>
          </p:cNvSpPr>
          <p:nvPr>
            <p:ph type="subTitle" idx="1"/>
          </p:nvPr>
        </p:nvSpPr>
        <p:spPr>
          <a:xfrm>
            <a:off x="452438" y="428625"/>
            <a:ext cx="1262062" cy="191253"/>
          </a:xfrm>
        </p:spPr>
        <p:txBody>
          <a:bodyPr anchor="ctr"/>
          <a:lstStyle/>
          <a:p>
            <a:r>
              <a:rPr kumimoji="1" lang="en-GB">
                <a:solidFill>
                  <a:srgbClr val="291306"/>
                </a:solidFill>
                <a:latin typeface="+mn-lt"/>
              </a:rPr>
              <a:t>VALUE</a:t>
            </a:r>
          </a:p>
        </p:txBody>
      </p:sp>
      <p:sp>
        <p:nvSpPr>
          <p:cNvPr id="30" name="タイトル 1">
            <a:extLst>
              <a:ext uri="{FF2B5EF4-FFF2-40B4-BE49-F238E27FC236}">
                <a16:creationId xmlns:a16="http://schemas.microsoft.com/office/drawing/2014/main" id="{E7E9C4A1-01BB-4EF3-91C4-3D969CFB47AB}"/>
              </a:ext>
            </a:extLst>
          </p:cNvPr>
          <p:cNvSpPr txBox="1">
            <a:spLocks/>
          </p:cNvSpPr>
          <p:nvPr/>
        </p:nvSpPr>
        <p:spPr>
          <a:xfrm>
            <a:off x="1199273" y="95816"/>
            <a:ext cx="566911" cy="629118"/>
          </a:xfrm>
          <a:prstGeom prst="rect">
            <a:avLst/>
          </a:prstGeom>
        </p:spPr>
        <p:txBody>
          <a:bodyPr anchor="ctr"/>
          <a:lstStyle>
            <a:lvl1pPr algn="l" defTabSz="914400" rtl="0" eaLnBrk="1" latinLnBrk="0" hangingPunct="1">
              <a:lnSpc>
                <a:spcPts val="5000"/>
              </a:lnSpc>
              <a:spcBef>
                <a:spcPct val="0"/>
              </a:spcBef>
              <a:buNone/>
              <a:defRPr kumimoji="1" sz="4400" b="1" kern="1200" spc="100" baseline="0">
                <a:ln w="9525">
                  <a:solidFill>
                    <a:srgbClr val="AF1932"/>
                  </a:solidFill>
                </a:ln>
                <a:solidFill>
                  <a:srgbClr val="AF1932"/>
                </a:solidFill>
                <a:latin typeface="Yu Gothic UI" panose="020B0500000000000000" pitchFamily="50" charset="-128"/>
                <a:ea typeface="Yu Gothic UI" panose="020B0500000000000000" pitchFamily="50" charset="-128"/>
                <a:cs typeface="+mj-cs"/>
              </a:defRPr>
            </a:lvl1pPr>
          </a:lstStyle>
          <a:p>
            <a:r>
              <a:rPr lang="en-US" altLang="ja-JP" sz="2400" b="0">
                <a:ln w="12700">
                  <a:solidFill>
                    <a:schemeClr val="tx1">
                      <a:lumMod val="85000"/>
                      <a:lumOff val="15000"/>
                    </a:schemeClr>
                  </a:solidFill>
                </a:ln>
                <a:solidFill>
                  <a:schemeClr val="tx1">
                    <a:lumMod val="85000"/>
                    <a:lumOff val="15000"/>
                  </a:schemeClr>
                </a:solidFill>
                <a:latin typeface="+mn-lt"/>
                <a:ea typeface="DIN 2014 Demi" panose="020B0604020202020204" pitchFamily="34" charset="0"/>
              </a:rPr>
              <a:t>02</a:t>
            </a:r>
            <a:endParaRPr lang="en-GB" sz="2400" b="0">
              <a:ln w="12700">
                <a:solidFill>
                  <a:schemeClr val="tx1">
                    <a:lumMod val="85000"/>
                    <a:lumOff val="15000"/>
                  </a:schemeClr>
                </a:solidFill>
              </a:ln>
              <a:solidFill>
                <a:schemeClr val="tx1">
                  <a:lumMod val="85000"/>
                  <a:lumOff val="15000"/>
                </a:schemeClr>
              </a:solidFill>
              <a:latin typeface="+mn-lt"/>
              <a:ea typeface="DIN 2014 Demi" panose="020B0604020202020204" pitchFamily="34" charset="0"/>
            </a:endParaRPr>
          </a:p>
        </p:txBody>
      </p:sp>
      <p:sp>
        <p:nvSpPr>
          <p:cNvPr id="31" name="矢印: 山形 30">
            <a:extLst>
              <a:ext uri="{FF2B5EF4-FFF2-40B4-BE49-F238E27FC236}">
                <a16:creationId xmlns:a16="http://schemas.microsoft.com/office/drawing/2014/main" id="{83430129-71FC-4CF1-A26E-21972A69F0C3}"/>
              </a:ext>
            </a:extLst>
          </p:cNvPr>
          <p:cNvSpPr/>
          <p:nvPr/>
        </p:nvSpPr>
        <p:spPr>
          <a:xfrm>
            <a:off x="1752318" y="431942"/>
            <a:ext cx="123877" cy="169324"/>
          </a:xfrm>
          <a:prstGeom prst="chevron">
            <a:avLst>
              <a:gd name="adj" fmla="val 7097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solidFill>
                <a:schemeClr val="tx1"/>
              </a:solidFill>
            </a:endParaRPr>
          </a:p>
        </p:txBody>
      </p:sp>
      <p:pic>
        <p:nvPicPr>
          <p:cNvPr id="34" name="Picture 2">
            <a:extLst>
              <a:ext uri="{FF2B5EF4-FFF2-40B4-BE49-F238E27FC236}">
                <a16:creationId xmlns:a16="http://schemas.microsoft.com/office/drawing/2014/main" id="{D1CF1930-1ECE-4899-8DDE-290518011D9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577013" y="4053099"/>
            <a:ext cx="2596507" cy="2407834"/>
          </a:xfrm>
          <a:prstGeom prst="rect">
            <a:avLst/>
          </a:prstGeom>
          <a:noFill/>
          <a:extLst>
            <a:ext uri="{909E8E84-426E-40DD-AFC4-6F175D3DCCD1}">
              <a14:hiddenFill xmlns:a14="http://schemas.microsoft.com/office/drawing/2010/main">
                <a:solidFill>
                  <a:srgbClr val="FFFFFF"/>
                </a:solidFill>
              </a14:hiddenFill>
            </a:ext>
          </a:extLst>
        </p:spPr>
      </p:pic>
      <p:sp>
        <p:nvSpPr>
          <p:cNvPr id="40" name="スライド番号プレースホルダー 2">
            <a:extLst>
              <a:ext uri="{FF2B5EF4-FFF2-40B4-BE49-F238E27FC236}">
                <a16:creationId xmlns:a16="http://schemas.microsoft.com/office/drawing/2014/main" id="{648FF0AF-48FF-4193-8F49-AA493C80A4F1}"/>
              </a:ext>
            </a:extLst>
          </p:cNvPr>
          <p:cNvSpPr txBox="1">
            <a:spLocks/>
          </p:cNvSpPr>
          <p:nvPr/>
        </p:nvSpPr>
        <p:spPr>
          <a:xfrm>
            <a:off x="7181851" y="6515100"/>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E707BA-883C-4D78-8419-4B7DEB3F4E9F}" type="slidenum">
              <a:rPr kumimoji="1" lang="en-GB" smtClean="0">
                <a:latin typeface="+mn-lt"/>
              </a:rPr>
              <a:pPr/>
              <a:t>15</a:t>
            </a:fld>
            <a:endParaRPr kumimoji="1" lang="en-GB">
              <a:latin typeface="+mn-lt"/>
            </a:endParaRPr>
          </a:p>
        </p:txBody>
      </p:sp>
    </p:spTree>
    <p:extLst>
      <p:ext uri="{BB962C8B-B14F-4D97-AF65-F5344CB8AC3E}">
        <p14:creationId xmlns:p14="http://schemas.microsoft.com/office/powerpoint/2010/main" val="142908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descr="図形, 円&#10;&#10;自動的に生成された説明">
            <a:extLst>
              <a:ext uri="{FF2B5EF4-FFF2-40B4-BE49-F238E27FC236}">
                <a16:creationId xmlns:a16="http://schemas.microsoft.com/office/drawing/2014/main" id="{50AB41A0-359A-49B2-B715-90194A448B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8193411" flipH="1">
            <a:off x="6632550" y="3548973"/>
            <a:ext cx="2366602" cy="2369298"/>
          </a:xfrm>
          <a:prstGeom prst="rect">
            <a:avLst/>
          </a:prstGeom>
        </p:spPr>
      </p:pic>
      <p:pic>
        <p:nvPicPr>
          <p:cNvPr id="33" name="Picture 2">
            <a:extLst>
              <a:ext uri="{FF2B5EF4-FFF2-40B4-BE49-F238E27FC236}">
                <a16:creationId xmlns:a16="http://schemas.microsoft.com/office/drawing/2014/main" id="{0151272C-6FC6-453B-A270-5754B8D70B6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37871" y="3432952"/>
            <a:ext cx="3340836" cy="2691108"/>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プレースホルダー 6">
            <a:extLst>
              <a:ext uri="{FF2B5EF4-FFF2-40B4-BE49-F238E27FC236}">
                <a16:creationId xmlns:a16="http://schemas.microsoft.com/office/drawing/2014/main" id="{4F074F2B-C9B8-44AF-BCCC-0E3070BABDC7}"/>
              </a:ext>
            </a:extLst>
          </p:cNvPr>
          <p:cNvSpPr>
            <a:spLocks noGrp="1"/>
          </p:cNvSpPr>
          <p:nvPr>
            <p:ph type="body" sz="quarter" idx="15"/>
          </p:nvPr>
        </p:nvSpPr>
        <p:spPr>
          <a:xfrm>
            <a:off x="732480" y="5375682"/>
            <a:ext cx="5315893" cy="582853"/>
          </a:xfrm>
        </p:spPr>
        <p:txBody>
          <a:bodyPr/>
          <a:lstStyle/>
          <a:p>
            <a:r>
              <a:rPr kumimoji="1" lang="en-US" altLang="ja-JP" sz="1100" spc="-60">
                <a:solidFill>
                  <a:srgbClr val="000000"/>
                </a:solidFill>
                <a:ea typeface="Yu Gothic UI" panose="020B0500000000000000" pitchFamily="50" charset="-128"/>
              </a:rPr>
              <a:t>AI</a:t>
            </a:r>
            <a:r>
              <a:rPr kumimoji="1" lang="ja-JP" altLang="en-US" sz="1100" spc="-60">
                <a:solidFill>
                  <a:srgbClr val="000000"/>
                </a:solidFill>
                <a:ea typeface="Yu Gothic UI" panose="020B0500000000000000" pitchFamily="50" charset="-128"/>
              </a:rPr>
              <a:t>カメラや</a:t>
            </a:r>
            <a:r>
              <a:rPr kumimoji="1" lang="en-US" altLang="ja-JP" sz="1100" spc="-60">
                <a:solidFill>
                  <a:srgbClr val="000000"/>
                </a:solidFill>
                <a:ea typeface="Yu Gothic UI" panose="020B0500000000000000" pitchFamily="50" charset="-128"/>
              </a:rPr>
              <a:t>IoT</a:t>
            </a:r>
            <a:r>
              <a:rPr kumimoji="1" lang="ja-JP" altLang="en-US" sz="1100" spc="-60">
                <a:solidFill>
                  <a:srgbClr val="000000"/>
                </a:solidFill>
                <a:ea typeface="Yu Gothic UI" panose="020B0500000000000000" pitchFamily="50" charset="-128"/>
              </a:rPr>
              <a:t>センサー等を活用し、犯罪の抑止やこども、高齢者の見守りなど、安心できるまちづくりに向けて取組を進めていきます。</a:t>
            </a:r>
          </a:p>
        </p:txBody>
      </p:sp>
      <p:sp>
        <p:nvSpPr>
          <p:cNvPr id="8" name="テキスト プレースホルダー 7">
            <a:extLst>
              <a:ext uri="{FF2B5EF4-FFF2-40B4-BE49-F238E27FC236}">
                <a16:creationId xmlns:a16="http://schemas.microsoft.com/office/drawing/2014/main" id="{B37796C4-D20F-4EE2-B2D6-C8315997068B}"/>
              </a:ext>
            </a:extLst>
          </p:cNvPr>
          <p:cNvSpPr>
            <a:spLocks noGrp="1"/>
          </p:cNvSpPr>
          <p:nvPr>
            <p:ph type="body" sz="quarter" idx="16"/>
          </p:nvPr>
        </p:nvSpPr>
        <p:spPr>
          <a:xfrm>
            <a:off x="732480" y="5085860"/>
            <a:ext cx="5315893" cy="287828"/>
          </a:xfrm>
        </p:spPr>
        <p:txBody>
          <a:bodyPr/>
          <a:lstStyle/>
          <a:p>
            <a:r>
              <a:rPr lang="en-US" altLang="ja-JP">
                <a:latin typeface="+mj-lt"/>
              </a:rPr>
              <a:t>IoT</a:t>
            </a:r>
            <a:r>
              <a:rPr lang="ja-JP" altLang="en-US">
                <a:latin typeface="+mj-lt"/>
              </a:rPr>
              <a:t>センサー等を活用した安心できるまちづくり</a:t>
            </a:r>
          </a:p>
        </p:txBody>
      </p:sp>
      <p:sp>
        <p:nvSpPr>
          <p:cNvPr id="6" name="テキスト プレースホルダー 5">
            <a:extLst>
              <a:ext uri="{FF2B5EF4-FFF2-40B4-BE49-F238E27FC236}">
                <a16:creationId xmlns:a16="http://schemas.microsoft.com/office/drawing/2014/main" id="{7D33D7C6-BDA3-447F-9EDA-CF37494DF931}"/>
              </a:ext>
            </a:extLst>
          </p:cNvPr>
          <p:cNvSpPr>
            <a:spLocks noGrp="1"/>
          </p:cNvSpPr>
          <p:nvPr>
            <p:ph type="body" sz="quarter" idx="14"/>
          </p:nvPr>
        </p:nvSpPr>
        <p:spPr>
          <a:xfrm>
            <a:off x="697162" y="4030904"/>
            <a:ext cx="5315893" cy="582853"/>
          </a:xfrm>
        </p:spPr>
        <p:txBody>
          <a:bodyPr/>
          <a:lstStyle/>
          <a:p>
            <a:pPr algn="just">
              <a:spcBef>
                <a:spcPts val="600"/>
              </a:spcBef>
            </a:pPr>
            <a:r>
              <a:rPr lang="en-US" altLang="ja-JP" dirty="0">
                <a:solidFill>
                  <a:srgbClr val="000000"/>
                </a:solidFill>
              </a:rPr>
              <a:t>3D</a:t>
            </a:r>
            <a:r>
              <a:rPr lang="ja-JP" altLang="en-US" dirty="0">
                <a:solidFill>
                  <a:srgbClr val="000000"/>
                </a:solidFill>
              </a:rPr>
              <a:t>都市モデル等を活用したシミュレーションや</a:t>
            </a:r>
            <a:r>
              <a:rPr lang="en-US" altLang="ja-JP" dirty="0">
                <a:solidFill>
                  <a:srgbClr val="000000"/>
                </a:solidFill>
              </a:rPr>
              <a:t>GPS</a:t>
            </a:r>
            <a:r>
              <a:rPr lang="ja-JP" altLang="en-US" dirty="0">
                <a:solidFill>
                  <a:srgbClr val="000000"/>
                </a:solidFill>
              </a:rPr>
              <a:t>・</a:t>
            </a:r>
            <a:r>
              <a:rPr lang="en-US" altLang="ja-JP" dirty="0">
                <a:solidFill>
                  <a:srgbClr val="000000"/>
                </a:solidFill>
              </a:rPr>
              <a:t>AI</a:t>
            </a:r>
            <a:r>
              <a:rPr lang="ja-JP" altLang="en-US" dirty="0">
                <a:solidFill>
                  <a:srgbClr val="000000"/>
                </a:solidFill>
              </a:rPr>
              <a:t>カメラ等で収集したデータの可視化・分析による人流予測等を行うことで、開発計画やにぎわい創出の検討に対する深度化を図り、より安全かつ快適なまちづくりを進めていきます。</a:t>
            </a:r>
          </a:p>
        </p:txBody>
      </p:sp>
      <p:sp>
        <p:nvSpPr>
          <p:cNvPr id="5" name="テキスト プレースホルダー 4">
            <a:extLst>
              <a:ext uri="{FF2B5EF4-FFF2-40B4-BE49-F238E27FC236}">
                <a16:creationId xmlns:a16="http://schemas.microsoft.com/office/drawing/2014/main" id="{FDB87994-C67B-4E0B-A7ED-C0C2F3A3A4DD}"/>
              </a:ext>
            </a:extLst>
          </p:cNvPr>
          <p:cNvSpPr>
            <a:spLocks noGrp="1"/>
          </p:cNvSpPr>
          <p:nvPr>
            <p:ph type="body" sz="quarter" idx="13"/>
          </p:nvPr>
        </p:nvSpPr>
        <p:spPr>
          <a:xfrm>
            <a:off x="697162" y="3741082"/>
            <a:ext cx="5315893" cy="287828"/>
          </a:xfrm>
        </p:spPr>
        <p:txBody>
          <a:bodyPr/>
          <a:lstStyle/>
          <a:p>
            <a:r>
              <a:rPr lang="ja-JP" altLang="en-US" sz="1400" b="1" kern="100">
                <a:effectLst/>
                <a:latin typeface="+mj-lt"/>
                <a:ea typeface="Yu Gothic UI" panose="020B0500000000000000" pitchFamily="50" charset="-128"/>
                <a:cs typeface="Times New Roman" panose="02020603050405020304" pitchFamily="18" charset="0"/>
              </a:rPr>
              <a:t>ビッグデータを活用したまちづくりの推進</a:t>
            </a:r>
            <a:endParaRPr lang="en-US" altLang="ja-JP" sz="1100" kern="100" spc="-10">
              <a:effectLst/>
              <a:latin typeface="+mj-lt"/>
              <a:ea typeface="Yu Gothic UI" panose="020B0500000000000000" pitchFamily="50" charset="-128"/>
              <a:cs typeface="Times New Roman" panose="02020603050405020304" pitchFamily="18" charset="0"/>
            </a:endParaRPr>
          </a:p>
        </p:txBody>
      </p:sp>
      <p:sp>
        <p:nvSpPr>
          <p:cNvPr id="2" name="タイトル 1">
            <a:extLst>
              <a:ext uri="{FF2B5EF4-FFF2-40B4-BE49-F238E27FC236}">
                <a16:creationId xmlns:a16="http://schemas.microsoft.com/office/drawing/2014/main" id="{6DB45E72-1DEE-4B3E-BE01-8D685DD1DD06}"/>
              </a:ext>
            </a:extLst>
          </p:cNvPr>
          <p:cNvSpPr>
            <a:spLocks noGrp="1"/>
          </p:cNvSpPr>
          <p:nvPr>
            <p:ph type="title"/>
          </p:nvPr>
        </p:nvSpPr>
        <p:spPr>
          <a:prstGeom prst="rect">
            <a:avLst/>
          </a:prstGeom>
        </p:spPr>
        <p:txBody>
          <a:bodyPr/>
          <a:lstStyle/>
          <a:p>
            <a:pPr>
              <a:lnSpc>
                <a:spcPct val="100000"/>
              </a:lnSpc>
            </a:pPr>
            <a:r>
              <a:rPr lang="ja-JP" altLang="en-US"/>
              <a:t>「大阪のことが見える」。</a:t>
            </a:r>
            <a:br>
              <a:rPr lang="en-US" altLang="ja-JP"/>
            </a:br>
            <a:r>
              <a:rPr lang="ja-JP" altLang="en-US"/>
              <a:t>まちのデータ化と活用へ</a:t>
            </a:r>
            <a:endParaRPr lang="en-GB" altLang="ja-JP"/>
          </a:p>
        </p:txBody>
      </p:sp>
      <p:sp>
        <p:nvSpPr>
          <p:cNvPr id="4" name="テキスト プレースホルダー 3">
            <a:extLst>
              <a:ext uri="{FF2B5EF4-FFF2-40B4-BE49-F238E27FC236}">
                <a16:creationId xmlns:a16="http://schemas.microsoft.com/office/drawing/2014/main" id="{804EEE3C-5163-46D4-9D94-198D5142CECE}"/>
              </a:ext>
            </a:extLst>
          </p:cNvPr>
          <p:cNvSpPr>
            <a:spLocks noGrp="1"/>
          </p:cNvSpPr>
          <p:nvPr>
            <p:ph type="body" sz="quarter" idx="12"/>
          </p:nvPr>
        </p:nvSpPr>
        <p:spPr>
          <a:prstGeom prst="rect">
            <a:avLst/>
          </a:prstGeom>
        </p:spPr>
        <p:txBody>
          <a:bodyPr/>
          <a:lstStyle/>
          <a:p>
            <a:pPr algn="just"/>
            <a:r>
              <a:rPr lang="ja-JP" altLang="en-US" sz="1400" kern="100">
                <a:effectLst/>
                <a:ea typeface="Yu Gothic UI" panose="020B0500000000000000" pitchFamily="50" charset="-128"/>
                <a:cs typeface="Times New Roman" panose="02020603050405020304" pitchFamily="18" charset="0"/>
              </a:rPr>
              <a:t>デジタル技術等の活用によりまちづくりに関わる様々なデータの取得や分析が容易になってきました。こうしたデータの活用により、大阪市の計画や検討の深度化を進めます。</a:t>
            </a:r>
            <a:endParaRPr lang="en-US" altLang="ja-JP" sz="1200" kern="100">
              <a:ea typeface="游明朝" panose="02020400000000000000" pitchFamily="18" charset="-128"/>
              <a:cs typeface="Times New Roman" panose="02020603050405020304" pitchFamily="18" charset="0"/>
            </a:endParaRPr>
          </a:p>
        </p:txBody>
      </p:sp>
      <p:sp>
        <p:nvSpPr>
          <p:cNvPr id="39" name="正方形/長方形 38">
            <a:extLst>
              <a:ext uri="{FF2B5EF4-FFF2-40B4-BE49-F238E27FC236}">
                <a16:creationId xmlns:a16="http://schemas.microsoft.com/office/drawing/2014/main" id="{56A2DF87-B565-4F11-86DB-BCB259F74809}"/>
              </a:ext>
            </a:extLst>
          </p:cNvPr>
          <p:cNvSpPr/>
          <p:nvPr/>
        </p:nvSpPr>
        <p:spPr>
          <a:xfrm>
            <a:off x="553894" y="3827299"/>
            <a:ext cx="107950" cy="107948"/>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solidFill>
                <a:schemeClr val="tx1"/>
              </a:solidFill>
            </a:endParaRPr>
          </a:p>
        </p:txBody>
      </p:sp>
      <p:sp>
        <p:nvSpPr>
          <p:cNvPr id="40" name="正方形/長方形 39">
            <a:extLst>
              <a:ext uri="{FF2B5EF4-FFF2-40B4-BE49-F238E27FC236}">
                <a16:creationId xmlns:a16="http://schemas.microsoft.com/office/drawing/2014/main" id="{32D07E67-073B-468C-8C68-43AD035503FB}"/>
              </a:ext>
            </a:extLst>
          </p:cNvPr>
          <p:cNvSpPr/>
          <p:nvPr/>
        </p:nvSpPr>
        <p:spPr>
          <a:xfrm>
            <a:off x="589212" y="5168092"/>
            <a:ext cx="107950" cy="107948"/>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solidFill>
                <a:schemeClr val="tx1"/>
              </a:solidFill>
            </a:endParaRPr>
          </a:p>
        </p:txBody>
      </p:sp>
      <p:sp>
        <p:nvSpPr>
          <p:cNvPr id="32" name="正方形/長方形 31">
            <a:extLst>
              <a:ext uri="{FF2B5EF4-FFF2-40B4-BE49-F238E27FC236}">
                <a16:creationId xmlns:a16="http://schemas.microsoft.com/office/drawing/2014/main" id="{85BFF7ED-137B-4A98-BCBF-33A802E7C0EA}"/>
              </a:ext>
            </a:extLst>
          </p:cNvPr>
          <p:cNvSpPr/>
          <p:nvPr/>
        </p:nvSpPr>
        <p:spPr>
          <a:xfrm>
            <a:off x="9582001" y="0"/>
            <a:ext cx="32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8" name="正方形/長方形 37">
            <a:extLst>
              <a:ext uri="{FF2B5EF4-FFF2-40B4-BE49-F238E27FC236}">
                <a16:creationId xmlns:a16="http://schemas.microsoft.com/office/drawing/2014/main" id="{23CA2D67-4CF6-447F-913D-D7EE06E9F5C8}"/>
              </a:ext>
            </a:extLst>
          </p:cNvPr>
          <p:cNvSpPr/>
          <p:nvPr/>
        </p:nvSpPr>
        <p:spPr>
          <a:xfrm>
            <a:off x="9594850" y="6582186"/>
            <a:ext cx="311150" cy="2785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sz="1600">
              <a:solidFill>
                <a:schemeClr val="bg1">
                  <a:lumMod val="75000"/>
                </a:schemeClr>
              </a:solidFill>
            </a:endParaRPr>
          </a:p>
        </p:txBody>
      </p:sp>
      <p:sp>
        <p:nvSpPr>
          <p:cNvPr id="42" name="矢印: 五方向 41">
            <a:extLst>
              <a:ext uri="{FF2B5EF4-FFF2-40B4-BE49-F238E27FC236}">
                <a16:creationId xmlns:a16="http://schemas.microsoft.com/office/drawing/2014/main" id="{AA6EBADE-8E03-4DE2-A21C-69F4FCDE14F3}"/>
              </a:ext>
            </a:extLst>
          </p:cNvPr>
          <p:cNvSpPr/>
          <p:nvPr/>
        </p:nvSpPr>
        <p:spPr>
          <a:xfrm rot="5400000">
            <a:off x="9048426" y="546425"/>
            <a:ext cx="1404000" cy="311150"/>
          </a:xfrm>
          <a:prstGeom prst="homePlate">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en-US" sz="1600">
                <a:solidFill>
                  <a:schemeClr val="bg1">
                    <a:lumMod val="75000"/>
                  </a:schemeClr>
                </a:solidFill>
              </a:rPr>
              <a:t>MISSION</a:t>
            </a:r>
            <a:endParaRPr kumimoji="1" lang="en-GB" sz="1600">
              <a:solidFill>
                <a:schemeClr val="bg1">
                  <a:lumMod val="75000"/>
                </a:schemeClr>
              </a:solidFill>
            </a:endParaRPr>
          </a:p>
        </p:txBody>
      </p:sp>
      <p:sp>
        <p:nvSpPr>
          <p:cNvPr id="43" name="矢印: 山形 42">
            <a:extLst>
              <a:ext uri="{FF2B5EF4-FFF2-40B4-BE49-F238E27FC236}">
                <a16:creationId xmlns:a16="http://schemas.microsoft.com/office/drawing/2014/main" id="{333E2741-5F74-4F6D-AE0C-0EDA496F3B24}"/>
              </a:ext>
            </a:extLst>
          </p:cNvPr>
          <p:cNvSpPr/>
          <p:nvPr/>
        </p:nvSpPr>
        <p:spPr>
          <a:xfrm rot="5400000">
            <a:off x="9048425" y="1902958"/>
            <a:ext cx="1404000" cy="311150"/>
          </a:xfrm>
          <a:prstGeom prst="chevron">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en-US" sz="1600">
                <a:solidFill>
                  <a:schemeClr val="bg1">
                    <a:lumMod val="75000"/>
                  </a:schemeClr>
                </a:solidFill>
              </a:rPr>
              <a:t>VISION</a:t>
            </a:r>
            <a:endParaRPr kumimoji="1" lang="en-GB" sz="1600">
              <a:solidFill>
                <a:schemeClr val="bg1">
                  <a:lumMod val="75000"/>
                </a:schemeClr>
              </a:solidFill>
            </a:endParaRPr>
          </a:p>
        </p:txBody>
      </p:sp>
      <p:sp>
        <p:nvSpPr>
          <p:cNvPr id="44" name="矢印: 山形 43">
            <a:extLst>
              <a:ext uri="{FF2B5EF4-FFF2-40B4-BE49-F238E27FC236}">
                <a16:creationId xmlns:a16="http://schemas.microsoft.com/office/drawing/2014/main" id="{4EFA6BC4-E8C3-468D-8449-C0403CECE59F}"/>
              </a:ext>
            </a:extLst>
          </p:cNvPr>
          <p:cNvSpPr/>
          <p:nvPr/>
        </p:nvSpPr>
        <p:spPr>
          <a:xfrm rot="5400000">
            <a:off x="8356226" y="3951691"/>
            <a:ext cx="2788400" cy="311150"/>
          </a:xfrm>
          <a:prstGeom prst="chevron">
            <a:avLst>
              <a:gd name="adj" fmla="val 28868"/>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en-US" sz="1600">
                <a:solidFill>
                  <a:schemeClr val="bg1"/>
                </a:solidFill>
              </a:rPr>
              <a:t>VALUE &amp; STRATEGY</a:t>
            </a:r>
            <a:endParaRPr kumimoji="1" lang="en-GB" sz="1600">
              <a:solidFill>
                <a:schemeClr val="bg1"/>
              </a:solidFill>
            </a:endParaRPr>
          </a:p>
        </p:txBody>
      </p:sp>
      <p:sp>
        <p:nvSpPr>
          <p:cNvPr id="45" name="矢印: 山形 44">
            <a:extLst>
              <a:ext uri="{FF2B5EF4-FFF2-40B4-BE49-F238E27FC236}">
                <a16:creationId xmlns:a16="http://schemas.microsoft.com/office/drawing/2014/main" id="{C74DE4D0-33D5-4007-9B66-7B24BF595BF6}"/>
              </a:ext>
            </a:extLst>
          </p:cNvPr>
          <p:cNvSpPr/>
          <p:nvPr/>
        </p:nvSpPr>
        <p:spPr>
          <a:xfrm rot="5400000">
            <a:off x="9048424" y="6000425"/>
            <a:ext cx="1404000" cy="311150"/>
          </a:xfrm>
          <a:prstGeom prst="chevron">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en-US" sz="1600">
                <a:solidFill>
                  <a:schemeClr val="bg1">
                    <a:lumMod val="75000"/>
                  </a:schemeClr>
                </a:solidFill>
              </a:rPr>
              <a:t>CREDO</a:t>
            </a:r>
            <a:endParaRPr kumimoji="1" lang="en-GB" sz="1600">
              <a:solidFill>
                <a:schemeClr val="bg1">
                  <a:lumMod val="75000"/>
                </a:schemeClr>
              </a:solidFill>
            </a:endParaRPr>
          </a:p>
        </p:txBody>
      </p:sp>
      <p:sp>
        <p:nvSpPr>
          <p:cNvPr id="24" name="字幕 3">
            <a:extLst>
              <a:ext uri="{FF2B5EF4-FFF2-40B4-BE49-F238E27FC236}">
                <a16:creationId xmlns:a16="http://schemas.microsoft.com/office/drawing/2014/main" id="{22566365-E1EC-4B61-9FA2-708B07BA8762}"/>
              </a:ext>
            </a:extLst>
          </p:cNvPr>
          <p:cNvSpPr txBox="1">
            <a:spLocks/>
          </p:cNvSpPr>
          <p:nvPr/>
        </p:nvSpPr>
        <p:spPr>
          <a:xfrm>
            <a:off x="1899907" y="428625"/>
            <a:ext cx="1352550" cy="191253"/>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kumimoji="1" sz="1800" kern="1200">
                <a:solidFill>
                  <a:schemeClr val="tx1">
                    <a:lumMod val="75000"/>
                    <a:lumOff val="25000"/>
                  </a:schemeClr>
                </a:solidFill>
                <a:latin typeface="Yu Gothic UI" panose="020B0500000000000000" pitchFamily="50" charset="-128"/>
                <a:ea typeface="Yu Gothic UI" panose="020B0500000000000000" pitchFamily="50"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GB" spc="-50">
                <a:solidFill>
                  <a:srgbClr val="291306"/>
                </a:solidFill>
                <a:latin typeface="+mn-lt"/>
              </a:rPr>
              <a:t>STRATEGY</a:t>
            </a:r>
          </a:p>
        </p:txBody>
      </p:sp>
      <p:sp>
        <p:nvSpPr>
          <p:cNvPr id="25" name="タイトル 1">
            <a:extLst>
              <a:ext uri="{FF2B5EF4-FFF2-40B4-BE49-F238E27FC236}">
                <a16:creationId xmlns:a16="http://schemas.microsoft.com/office/drawing/2014/main" id="{8AC36492-F033-4CCC-BE58-8D8FF44060DD}"/>
              </a:ext>
            </a:extLst>
          </p:cNvPr>
          <p:cNvSpPr txBox="1">
            <a:spLocks/>
          </p:cNvSpPr>
          <p:nvPr/>
        </p:nvSpPr>
        <p:spPr>
          <a:xfrm>
            <a:off x="3005454" y="95816"/>
            <a:ext cx="566911" cy="629118"/>
          </a:xfrm>
          <a:prstGeom prst="rect">
            <a:avLst/>
          </a:prstGeom>
        </p:spPr>
        <p:txBody>
          <a:bodyPr anchor="ctr"/>
          <a:lstStyle>
            <a:lvl1pPr algn="l" defTabSz="914400" rtl="0" eaLnBrk="1" latinLnBrk="0" hangingPunct="1">
              <a:lnSpc>
                <a:spcPts val="5000"/>
              </a:lnSpc>
              <a:spcBef>
                <a:spcPct val="0"/>
              </a:spcBef>
              <a:buNone/>
              <a:defRPr kumimoji="1" sz="4400" b="1" kern="1200" spc="100" baseline="0">
                <a:ln w="9525">
                  <a:solidFill>
                    <a:srgbClr val="AF1932"/>
                  </a:solidFill>
                </a:ln>
                <a:solidFill>
                  <a:srgbClr val="AF1932"/>
                </a:solidFill>
                <a:latin typeface="Yu Gothic UI" panose="020B0500000000000000" pitchFamily="50" charset="-128"/>
                <a:ea typeface="Yu Gothic UI" panose="020B0500000000000000" pitchFamily="50" charset="-128"/>
                <a:cs typeface="+mj-cs"/>
              </a:defRPr>
            </a:lvl1pPr>
          </a:lstStyle>
          <a:p>
            <a:r>
              <a:rPr lang="en-US" altLang="ja-JP" sz="2400" b="0">
                <a:ln w="12700">
                  <a:solidFill>
                    <a:schemeClr val="tx1">
                      <a:lumMod val="85000"/>
                      <a:lumOff val="15000"/>
                    </a:schemeClr>
                  </a:solidFill>
                </a:ln>
                <a:solidFill>
                  <a:schemeClr val="tx1">
                    <a:lumMod val="85000"/>
                    <a:lumOff val="15000"/>
                  </a:schemeClr>
                </a:solidFill>
                <a:latin typeface="+mn-lt"/>
                <a:ea typeface="DIN 2014 Demi" panose="020B0604020202020204" pitchFamily="34" charset="0"/>
              </a:rPr>
              <a:t>04</a:t>
            </a:r>
            <a:endParaRPr lang="en-GB" sz="2400" b="0">
              <a:ln w="12700">
                <a:solidFill>
                  <a:schemeClr val="tx1">
                    <a:lumMod val="85000"/>
                    <a:lumOff val="15000"/>
                  </a:schemeClr>
                </a:solidFill>
              </a:ln>
              <a:solidFill>
                <a:schemeClr val="tx1">
                  <a:lumMod val="85000"/>
                  <a:lumOff val="15000"/>
                </a:schemeClr>
              </a:solidFill>
              <a:latin typeface="+mn-lt"/>
              <a:ea typeface="DIN 2014 Demi" panose="020B0604020202020204" pitchFamily="34" charset="0"/>
            </a:endParaRPr>
          </a:p>
        </p:txBody>
      </p:sp>
      <p:sp>
        <p:nvSpPr>
          <p:cNvPr id="26" name="字幕 3">
            <a:extLst>
              <a:ext uri="{FF2B5EF4-FFF2-40B4-BE49-F238E27FC236}">
                <a16:creationId xmlns:a16="http://schemas.microsoft.com/office/drawing/2014/main" id="{8A3D06F7-E948-48DB-9C8E-F0EDB2440111}"/>
              </a:ext>
            </a:extLst>
          </p:cNvPr>
          <p:cNvSpPr>
            <a:spLocks noGrp="1"/>
          </p:cNvSpPr>
          <p:nvPr>
            <p:ph type="subTitle" idx="1"/>
          </p:nvPr>
        </p:nvSpPr>
        <p:spPr>
          <a:xfrm>
            <a:off x="452438" y="428625"/>
            <a:ext cx="1262062" cy="191253"/>
          </a:xfrm>
        </p:spPr>
        <p:txBody>
          <a:bodyPr anchor="ctr"/>
          <a:lstStyle/>
          <a:p>
            <a:r>
              <a:rPr kumimoji="1" lang="en-GB">
                <a:solidFill>
                  <a:srgbClr val="291306"/>
                </a:solidFill>
                <a:latin typeface="+mn-lt"/>
              </a:rPr>
              <a:t>VALUE</a:t>
            </a:r>
          </a:p>
        </p:txBody>
      </p:sp>
      <p:sp>
        <p:nvSpPr>
          <p:cNvPr id="27" name="タイトル 1">
            <a:extLst>
              <a:ext uri="{FF2B5EF4-FFF2-40B4-BE49-F238E27FC236}">
                <a16:creationId xmlns:a16="http://schemas.microsoft.com/office/drawing/2014/main" id="{A287B654-4693-4B79-8DE8-8CB4601120C6}"/>
              </a:ext>
            </a:extLst>
          </p:cNvPr>
          <p:cNvSpPr txBox="1">
            <a:spLocks/>
          </p:cNvSpPr>
          <p:nvPr/>
        </p:nvSpPr>
        <p:spPr>
          <a:xfrm>
            <a:off x="1199273" y="95816"/>
            <a:ext cx="566911" cy="629118"/>
          </a:xfrm>
          <a:prstGeom prst="rect">
            <a:avLst/>
          </a:prstGeom>
        </p:spPr>
        <p:txBody>
          <a:bodyPr anchor="ctr"/>
          <a:lstStyle>
            <a:lvl1pPr algn="l" defTabSz="914400" rtl="0" eaLnBrk="1" latinLnBrk="0" hangingPunct="1">
              <a:lnSpc>
                <a:spcPts val="5000"/>
              </a:lnSpc>
              <a:spcBef>
                <a:spcPct val="0"/>
              </a:spcBef>
              <a:buNone/>
              <a:defRPr kumimoji="1" sz="4400" b="1" kern="1200" spc="100" baseline="0">
                <a:ln w="9525">
                  <a:solidFill>
                    <a:srgbClr val="AF1932"/>
                  </a:solidFill>
                </a:ln>
                <a:solidFill>
                  <a:srgbClr val="AF1932"/>
                </a:solidFill>
                <a:latin typeface="Yu Gothic UI" panose="020B0500000000000000" pitchFamily="50" charset="-128"/>
                <a:ea typeface="Yu Gothic UI" panose="020B0500000000000000" pitchFamily="50" charset="-128"/>
                <a:cs typeface="+mj-cs"/>
              </a:defRPr>
            </a:lvl1pPr>
          </a:lstStyle>
          <a:p>
            <a:r>
              <a:rPr lang="en-US" altLang="ja-JP" sz="2400" b="0">
                <a:ln w="12700">
                  <a:solidFill>
                    <a:schemeClr val="tx1">
                      <a:lumMod val="85000"/>
                      <a:lumOff val="15000"/>
                    </a:schemeClr>
                  </a:solidFill>
                </a:ln>
                <a:solidFill>
                  <a:schemeClr val="tx1">
                    <a:lumMod val="85000"/>
                    <a:lumOff val="15000"/>
                  </a:schemeClr>
                </a:solidFill>
                <a:latin typeface="+mn-lt"/>
                <a:ea typeface="DIN 2014 Demi" panose="020B0604020202020204" pitchFamily="34" charset="0"/>
              </a:rPr>
              <a:t>02</a:t>
            </a:r>
            <a:endParaRPr lang="en-GB" sz="2400" b="0">
              <a:ln w="12700">
                <a:solidFill>
                  <a:schemeClr val="tx1">
                    <a:lumMod val="85000"/>
                    <a:lumOff val="15000"/>
                  </a:schemeClr>
                </a:solidFill>
              </a:ln>
              <a:solidFill>
                <a:schemeClr val="tx1">
                  <a:lumMod val="85000"/>
                  <a:lumOff val="15000"/>
                </a:schemeClr>
              </a:solidFill>
              <a:latin typeface="+mn-lt"/>
              <a:ea typeface="DIN 2014 Demi" panose="020B0604020202020204" pitchFamily="34" charset="0"/>
            </a:endParaRPr>
          </a:p>
        </p:txBody>
      </p:sp>
      <p:sp>
        <p:nvSpPr>
          <p:cNvPr id="28" name="矢印: 山形 27">
            <a:extLst>
              <a:ext uri="{FF2B5EF4-FFF2-40B4-BE49-F238E27FC236}">
                <a16:creationId xmlns:a16="http://schemas.microsoft.com/office/drawing/2014/main" id="{EA5DAE47-639B-49F1-BC5F-CD5A02FE8B22}"/>
              </a:ext>
            </a:extLst>
          </p:cNvPr>
          <p:cNvSpPr/>
          <p:nvPr/>
        </p:nvSpPr>
        <p:spPr>
          <a:xfrm>
            <a:off x="1752318" y="431942"/>
            <a:ext cx="123877" cy="169324"/>
          </a:xfrm>
          <a:prstGeom prst="chevron">
            <a:avLst>
              <a:gd name="adj" fmla="val 7097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solidFill>
                <a:schemeClr val="tx1"/>
              </a:solidFill>
            </a:endParaRPr>
          </a:p>
        </p:txBody>
      </p:sp>
      <p:sp>
        <p:nvSpPr>
          <p:cNvPr id="34" name="スライド番号プレースホルダー 2">
            <a:extLst>
              <a:ext uri="{FF2B5EF4-FFF2-40B4-BE49-F238E27FC236}">
                <a16:creationId xmlns:a16="http://schemas.microsoft.com/office/drawing/2014/main" id="{FC3BF2F0-1D4E-4FF0-8937-F43C6C184B1A}"/>
              </a:ext>
            </a:extLst>
          </p:cNvPr>
          <p:cNvSpPr txBox="1">
            <a:spLocks/>
          </p:cNvSpPr>
          <p:nvPr/>
        </p:nvSpPr>
        <p:spPr>
          <a:xfrm>
            <a:off x="7181851" y="6515100"/>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E707BA-883C-4D78-8419-4B7DEB3F4E9F}" type="slidenum">
              <a:rPr kumimoji="1" lang="en-GB" smtClean="0">
                <a:latin typeface="+mn-lt"/>
              </a:rPr>
              <a:pPr/>
              <a:t>16</a:t>
            </a:fld>
            <a:endParaRPr kumimoji="1" lang="en-GB">
              <a:latin typeface="+mn-lt"/>
            </a:endParaRPr>
          </a:p>
        </p:txBody>
      </p:sp>
    </p:spTree>
    <p:extLst>
      <p:ext uri="{BB962C8B-B14F-4D97-AF65-F5344CB8AC3E}">
        <p14:creationId xmlns:p14="http://schemas.microsoft.com/office/powerpoint/2010/main" val="1392972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10">
            <a:extLst>
              <a:ext uri="{FF2B5EF4-FFF2-40B4-BE49-F238E27FC236}">
                <a16:creationId xmlns:a16="http://schemas.microsoft.com/office/drawing/2014/main" id="{57F9A336-F115-4226-9EE2-5AE058F30683}"/>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080592" y="719395"/>
            <a:ext cx="6380908" cy="4145892"/>
          </a:xfrm>
          <a:prstGeom prst="rect">
            <a:avLst/>
          </a:prstGeom>
          <a:noFill/>
          <a:extLst>
            <a:ext uri="{909E8E84-426E-40DD-AFC4-6F175D3DCCD1}">
              <a14:hiddenFill xmlns:a14="http://schemas.microsoft.com/office/drawing/2010/main">
                <a:solidFill>
                  <a:srgbClr val="FFFFFF"/>
                </a:solidFill>
              </a14:hiddenFill>
            </a:ext>
          </a:extLst>
        </p:spPr>
      </p:pic>
      <p:sp>
        <p:nvSpPr>
          <p:cNvPr id="15" name="正方形/長方形 14">
            <a:extLst>
              <a:ext uri="{FF2B5EF4-FFF2-40B4-BE49-F238E27FC236}">
                <a16:creationId xmlns:a16="http://schemas.microsoft.com/office/drawing/2014/main" id="{9712BB73-A495-4281-950E-368BD9A31C13}"/>
              </a:ext>
            </a:extLst>
          </p:cNvPr>
          <p:cNvSpPr/>
          <p:nvPr/>
        </p:nvSpPr>
        <p:spPr>
          <a:xfrm>
            <a:off x="0" y="5000625"/>
            <a:ext cx="9906000" cy="1855920"/>
          </a:xfrm>
          <a:prstGeom prst="rect">
            <a:avLst/>
          </a:prstGeom>
          <a:solidFill>
            <a:srgbClr val="FC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white"/>
              </a:solidFill>
              <a:effectLst/>
              <a:uLnTx/>
              <a:uFillTx/>
              <a:latin typeface="Avenir Next LT Pro"/>
              <a:ea typeface="Yu Gothic UI"/>
              <a:cs typeface="+mn-cs"/>
            </a:endParaRPr>
          </a:p>
        </p:txBody>
      </p:sp>
      <p:sp>
        <p:nvSpPr>
          <p:cNvPr id="6" name="テキスト プレースホルダー 4">
            <a:extLst>
              <a:ext uri="{FF2B5EF4-FFF2-40B4-BE49-F238E27FC236}">
                <a16:creationId xmlns:a16="http://schemas.microsoft.com/office/drawing/2014/main" id="{365A91F4-8216-4189-AF82-9CD62D59EBD2}"/>
              </a:ext>
            </a:extLst>
          </p:cNvPr>
          <p:cNvSpPr txBox="1">
            <a:spLocks/>
          </p:cNvSpPr>
          <p:nvPr/>
        </p:nvSpPr>
        <p:spPr>
          <a:xfrm>
            <a:off x="523876" y="5099280"/>
            <a:ext cx="8929688" cy="1390420"/>
          </a:xfrm>
          <a:prstGeom prst="rect">
            <a:avLst/>
          </a:prstGeom>
        </p:spPr>
        <p:txBody>
          <a:bodyPr lIns="0" tIns="37148" rIns="74295" bIns="37148" numCol="2" spcCol="180000" anchor="t"/>
          <a:lstStyle>
            <a:lvl1pPr marL="3175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1pPr>
            <a:lvl2pPr marL="6350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2pPr>
            <a:lvl3pPr marL="9525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3pPr>
            <a:lvl4pPr marL="12700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4pPr>
            <a:lvl5pPr marL="15875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5pPr>
            <a:lvl6pPr marL="19050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6pPr>
            <a:lvl7pPr marL="22225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7pPr>
            <a:lvl8pPr marL="25400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8pPr>
            <a:lvl9pPr marL="28575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9pPr>
          </a:lstStyle>
          <a:p>
            <a:pPr marL="317500" marR="0" lvl="0" indent="-317500" algn="l" defTabSz="412750" rtl="0" eaLnBrk="1" fontAlgn="auto" latinLnBrk="0" hangingPunct="1">
              <a:lnSpc>
                <a:spcPct val="100000"/>
              </a:lnSpc>
              <a:spcBef>
                <a:spcPts val="2950"/>
              </a:spcBef>
              <a:spcAft>
                <a:spcPts val="0"/>
              </a:spcAft>
              <a:buClrTx/>
              <a:buSzPct val="125000"/>
              <a:buFontTx/>
              <a:buChar char="•"/>
              <a:tabLst/>
              <a:defRPr/>
            </a:pPr>
            <a:r>
              <a:rPr kumimoji="0" lang="ja-JP" altLang="en-US" sz="1200" b="0" i="0" u="none" strike="noStrike" kern="0" cap="none" spc="0" normalizeH="0" baseline="0" noProof="0" dirty="0">
                <a:ln>
                  <a:noFill/>
                </a:ln>
                <a:effectLst/>
                <a:uLnTx/>
                <a:uFillTx/>
                <a:latin typeface="Avenir Next LT Pro"/>
                <a:ea typeface="Yu Gothic UI" panose="020B0500000000000000" pitchFamily="50" charset="-128"/>
                <a:cs typeface="+mn-cs"/>
                <a:sym typeface="ヒラギノ角ゴ ProN W3"/>
              </a:rPr>
              <a:t>幅広い様々な課題に対し、行政だけで取り組むのではなく、産学民</a:t>
            </a:r>
            <a:br>
              <a:rPr kumimoji="0" lang="en-US" altLang="ja-JP" sz="1200" b="0" i="0" u="none" strike="noStrike" kern="0" cap="none" spc="0" normalizeH="0" baseline="0" noProof="0" dirty="0">
                <a:ln>
                  <a:noFill/>
                </a:ln>
                <a:effectLst/>
                <a:uLnTx/>
                <a:uFillTx/>
                <a:latin typeface="Avenir Next LT Pro"/>
                <a:ea typeface="Yu Gothic UI" panose="020B0500000000000000" pitchFamily="50" charset="-128"/>
                <a:cs typeface="+mn-cs"/>
                <a:sym typeface="ヒラギノ角ゴ ProN W3"/>
              </a:rPr>
            </a:br>
            <a:r>
              <a:rPr kumimoji="0" lang="ja-JP" altLang="en-US" sz="1200" b="0" i="0" u="none" strike="noStrike" kern="0" cap="none" spc="0" normalizeH="0" baseline="0" noProof="0" dirty="0">
                <a:ln>
                  <a:noFill/>
                </a:ln>
                <a:effectLst/>
                <a:uLnTx/>
                <a:uFillTx/>
                <a:latin typeface="Avenir Next LT Pro"/>
                <a:ea typeface="Yu Gothic UI" panose="020B0500000000000000" pitchFamily="50" charset="-128"/>
                <a:cs typeface="+mn-cs"/>
                <a:sym typeface="ヒラギノ角ゴ ProN W3"/>
              </a:rPr>
              <a:t>など多様な主体と連携している。デジタルの力を活用することにより地域コミュニティが活性化され、人々とつながりながら課題が解決されることで、まちが発展していく</a:t>
            </a:r>
            <a:endParaRPr kumimoji="1" lang="ja-JP" altLang="en-US" sz="1200" b="0" i="0" u="none" strike="noStrike" kern="1200" cap="none" spc="-60" normalizeH="0" baseline="0" noProof="0" dirty="0">
              <a:ln>
                <a:noFill/>
              </a:ln>
              <a:effectLst/>
              <a:uLnTx/>
              <a:uFillTx/>
              <a:latin typeface="Avenir Next LT Pro"/>
              <a:ea typeface="Yu Gothic UI" panose="020B0500000000000000" pitchFamily="50" charset="-128"/>
              <a:cs typeface="+mn-cs"/>
              <a:sym typeface="ヒラギノ角ゴ ProN W3"/>
            </a:endParaRPr>
          </a:p>
          <a:p>
            <a:pPr marL="180975" marR="0" lvl="0" indent="-180975" algn="just" defTabSz="412750" rtl="0" eaLnBrk="1" fontAlgn="auto" latinLnBrk="0" hangingPunct="1">
              <a:lnSpc>
                <a:spcPts val="1600"/>
              </a:lnSpc>
              <a:spcBef>
                <a:spcPts val="0"/>
              </a:spcBef>
              <a:spcAft>
                <a:spcPts val="600"/>
              </a:spcAft>
              <a:buClrTx/>
              <a:buSzPct val="125000"/>
              <a:buFontTx/>
              <a:buChar char="•"/>
              <a:tabLst/>
              <a:defRPr/>
            </a:pPr>
            <a:endParaRPr kumimoji="0" lang="en-US" altLang="ja-JP" sz="1200" b="0" i="0" u="none" strike="noStrike" kern="0" cap="none" spc="0" normalizeH="0" baseline="0" noProof="0" dirty="0">
              <a:ln>
                <a:noFill/>
              </a:ln>
              <a:effectLst/>
              <a:uLnTx/>
              <a:uFillTx/>
              <a:latin typeface="Avenir Next LT Pro"/>
              <a:ea typeface="Yu Gothic UI" panose="020B0500000000000000" pitchFamily="50" charset="-128"/>
              <a:cs typeface="+mn-cs"/>
              <a:sym typeface="ヒラギノ角ゴ ProN W3"/>
            </a:endParaRPr>
          </a:p>
          <a:p>
            <a:pPr marL="180975" marR="0" lvl="0" indent="-180975" algn="just" defTabSz="412750" rtl="0" eaLnBrk="1" fontAlgn="auto" latinLnBrk="0" hangingPunct="1">
              <a:lnSpc>
                <a:spcPts val="1600"/>
              </a:lnSpc>
              <a:spcBef>
                <a:spcPts val="0"/>
              </a:spcBef>
              <a:spcAft>
                <a:spcPts val="600"/>
              </a:spcAft>
              <a:buClrTx/>
              <a:buSzPct val="125000"/>
              <a:buFontTx/>
              <a:buChar char="•"/>
              <a:tabLst/>
              <a:defRPr/>
            </a:pPr>
            <a:endParaRPr kumimoji="0" lang="en-US" altLang="ja-JP" sz="1200" b="0" i="0" u="none" strike="noStrike" kern="0" cap="none" spc="0" normalizeH="0" baseline="0" noProof="0" dirty="0">
              <a:ln>
                <a:noFill/>
              </a:ln>
              <a:effectLst/>
              <a:uLnTx/>
              <a:uFillTx/>
              <a:latin typeface="Avenir Next LT Pro"/>
              <a:ea typeface="Yu Gothic UI" panose="020B0500000000000000" pitchFamily="50" charset="-128"/>
              <a:cs typeface="+mn-cs"/>
              <a:sym typeface="ヒラギノ角ゴ ProN W3"/>
            </a:endParaRPr>
          </a:p>
          <a:p>
            <a:pPr marL="180975" marR="0" lvl="0" indent="-180975" algn="just" defTabSz="412750" rtl="0" eaLnBrk="1" fontAlgn="auto" latinLnBrk="0" hangingPunct="1">
              <a:lnSpc>
                <a:spcPts val="1600"/>
              </a:lnSpc>
              <a:spcBef>
                <a:spcPts val="0"/>
              </a:spcBef>
              <a:spcAft>
                <a:spcPts val="600"/>
              </a:spcAft>
              <a:buClrTx/>
              <a:buSzPct val="125000"/>
              <a:buFontTx/>
              <a:buChar char="•"/>
              <a:tabLst/>
              <a:defRPr/>
            </a:pPr>
            <a:r>
              <a:rPr kumimoji="0" lang="ja-JP" altLang="en-US" sz="1200" b="0" i="0" u="none" strike="noStrike" kern="0" cap="none" spc="0" normalizeH="0" baseline="0" noProof="0" dirty="0">
                <a:ln>
                  <a:noFill/>
                </a:ln>
                <a:effectLst/>
                <a:uLnTx/>
                <a:uFillTx/>
                <a:latin typeface="Avenir Next LT Pro"/>
                <a:ea typeface="Yu Gothic UI" panose="020B0500000000000000" pitchFamily="50" charset="-128"/>
                <a:cs typeface="+mn-cs"/>
                <a:sym typeface="ヒラギノ角ゴ ProN W3"/>
              </a:rPr>
              <a:t>産学公民が連携し、相互にデータを活用したさまざまなサービスが充実し、データ駆動型社会が本格化したスマートシティが形成されている</a:t>
            </a:r>
            <a:endParaRPr kumimoji="0" lang="en-US" altLang="ja-JP" sz="1200" b="0" i="0" u="none" strike="noStrike" kern="0" cap="none" spc="0" normalizeH="0" baseline="0" noProof="0" dirty="0">
              <a:ln>
                <a:noFill/>
              </a:ln>
              <a:effectLst/>
              <a:uLnTx/>
              <a:uFillTx/>
              <a:latin typeface="Avenir Next LT Pro"/>
              <a:ea typeface="Yu Gothic UI" panose="020B0500000000000000" pitchFamily="50" charset="-128"/>
              <a:cs typeface="+mn-cs"/>
              <a:sym typeface="ヒラギノ角ゴ ProN W3"/>
            </a:endParaRPr>
          </a:p>
          <a:p>
            <a:pPr marL="0" marR="0" lvl="0" indent="0" algn="just" defTabSz="412750" rtl="0" eaLnBrk="1" fontAlgn="auto" latinLnBrk="0" hangingPunct="1">
              <a:lnSpc>
                <a:spcPts val="1600"/>
              </a:lnSpc>
              <a:spcBef>
                <a:spcPts val="0"/>
              </a:spcBef>
              <a:spcAft>
                <a:spcPts val="600"/>
              </a:spcAft>
              <a:buClrTx/>
              <a:buSzPct val="125000"/>
              <a:buFontTx/>
              <a:buNone/>
              <a:tabLst/>
              <a:defRPr/>
            </a:pPr>
            <a:br>
              <a:rPr kumimoji="0" lang="en-US" altLang="ja-JP" sz="1200" b="0" i="0" u="none" strike="noStrike" kern="0" cap="none" spc="0" normalizeH="0" baseline="0" noProof="0" dirty="0">
                <a:ln>
                  <a:noFill/>
                </a:ln>
                <a:effectLst/>
                <a:uLnTx/>
                <a:uFillTx/>
                <a:latin typeface="Avenir Next LT Pro"/>
                <a:ea typeface="Yu Gothic UI" panose="020B0500000000000000" pitchFamily="50" charset="-128"/>
                <a:cs typeface="+mn-cs"/>
                <a:sym typeface="ヒラギノ角ゴ ProN W3"/>
              </a:rPr>
            </a:br>
            <a:endParaRPr kumimoji="0" lang="ja-JP" altLang="en-US" sz="1200" b="0" i="0" u="none" strike="noStrike" kern="0" cap="none" spc="0" normalizeH="0" baseline="0" noProof="0" dirty="0">
              <a:ln>
                <a:noFill/>
              </a:ln>
              <a:effectLst/>
              <a:uLnTx/>
              <a:uFillTx/>
              <a:latin typeface="Avenir Next LT Pro"/>
              <a:ea typeface="Yu Gothic UI" panose="020B0500000000000000" pitchFamily="50" charset="-128"/>
              <a:cs typeface="+mn-cs"/>
              <a:sym typeface="ヒラギノ角ゴ ProN W3"/>
            </a:endParaRPr>
          </a:p>
        </p:txBody>
      </p:sp>
      <p:sp>
        <p:nvSpPr>
          <p:cNvPr id="31" name="テキスト ボックス 30">
            <a:extLst>
              <a:ext uri="{FF2B5EF4-FFF2-40B4-BE49-F238E27FC236}">
                <a16:creationId xmlns:a16="http://schemas.microsoft.com/office/drawing/2014/main" id="{332A413A-F49A-4E41-8C51-2DC2F73354A9}"/>
              </a:ext>
            </a:extLst>
          </p:cNvPr>
          <p:cNvSpPr txBox="1"/>
          <p:nvPr/>
        </p:nvSpPr>
        <p:spPr>
          <a:xfrm>
            <a:off x="457323" y="1517926"/>
            <a:ext cx="3271423" cy="58477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w="9525">
                  <a:solidFill>
                    <a:srgbClr val="AF1932"/>
                  </a:solidFill>
                </a:ln>
                <a:solidFill>
                  <a:srgbClr val="AF1932"/>
                </a:solidFill>
                <a:effectLst/>
                <a:uLnTx/>
                <a:uFillTx/>
                <a:latin typeface="Yu Gothic UI"/>
                <a:ea typeface="Yu Gothic UI"/>
                <a:cs typeface="+mn-cs"/>
              </a:rPr>
              <a:t>の</a:t>
            </a:r>
            <a:r>
              <a:rPr kumimoji="1" lang="ja-JP" altLang="en-US" sz="3200" b="0" i="0" u="none" strike="noStrike" kern="1200" cap="none" spc="0" normalizeH="0" baseline="0" noProof="0">
                <a:ln w="9525">
                  <a:solidFill>
                    <a:srgbClr val="AF1932"/>
                  </a:solidFill>
                </a:ln>
                <a:solidFill>
                  <a:srgbClr val="AF1932"/>
                </a:solidFill>
                <a:effectLst/>
                <a:uLnTx/>
                <a:uFillTx/>
                <a:latin typeface="Yu Gothic UI"/>
                <a:ea typeface="Yu Gothic UI"/>
                <a:cs typeface="+mn-cs"/>
              </a:rPr>
              <a:t> </a:t>
            </a:r>
            <a:r>
              <a:rPr kumimoji="1" lang="en-GB" altLang="ja-JP" sz="3200" b="0" i="0" u="none" strike="noStrike" kern="1200" cap="none" spc="0" normalizeH="0" baseline="0" noProof="0">
                <a:ln w="9525">
                  <a:solidFill>
                    <a:srgbClr val="AF1932"/>
                  </a:solidFill>
                </a:ln>
                <a:solidFill>
                  <a:srgbClr val="AF1932"/>
                </a:solidFill>
                <a:effectLst/>
                <a:uLnTx/>
                <a:uFillTx/>
                <a:latin typeface="Avenir Next LT Pro" panose="020B0504020202020204" pitchFamily="34" charset="0"/>
                <a:ea typeface="Yu Gothic UI"/>
                <a:cs typeface="+mn-cs"/>
              </a:rPr>
              <a:t>Re-Design</a:t>
            </a:r>
            <a:endParaRPr kumimoji="1" lang="en-GB" sz="3200" b="0" i="0" u="none" strike="noStrike" kern="1200" cap="none" spc="0" normalizeH="0" baseline="0" noProof="0">
              <a:ln w="9525">
                <a:solidFill>
                  <a:srgbClr val="AF1932"/>
                </a:solidFill>
              </a:ln>
              <a:solidFill>
                <a:srgbClr val="AF1932"/>
              </a:solidFill>
              <a:effectLst/>
              <a:uLnTx/>
              <a:uFillTx/>
              <a:latin typeface="Avenir Next LT Pro"/>
              <a:ea typeface="Yu Gothic UI"/>
              <a:cs typeface="+mn-cs"/>
            </a:endParaRPr>
          </a:p>
        </p:txBody>
      </p:sp>
      <p:sp>
        <p:nvSpPr>
          <p:cNvPr id="12" name="正方形/長方形 11">
            <a:extLst>
              <a:ext uri="{FF2B5EF4-FFF2-40B4-BE49-F238E27FC236}">
                <a16:creationId xmlns:a16="http://schemas.microsoft.com/office/drawing/2014/main" id="{E5CDC94B-15FF-4C82-89B8-88878C7A2778}"/>
              </a:ext>
            </a:extLst>
          </p:cNvPr>
          <p:cNvSpPr/>
          <p:nvPr/>
        </p:nvSpPr>
        <p:spPr>
          <a:xfrm>
            <a:off x="9582001" y="0"/>
            <a:ext cx="32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13" name="正方形/長方形 12">
            <a:extLst>
              <a:ext uri="{FF2B5EF4-FFF2-40B4-BE49-F238E27FC236}">
                <a16:creationId xmlns:a16="http://schemas.microsoft.com/office/drawing/2014/main" id="{3C010F3A-5F98-4820-92FA-FFFA762897B1}"/>
              </a:ext>
            </a:extLst>
          </p:cNvPr>
          <p:cNvSpPr/>
          <p:nvPr/>
        </p:nvSpPr>
        <p:spPr>
          <a:xfrm>
            <a:off x="9594850" y="6582186"/>
            <a:ext cx="311150" cy="2785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sp>
        <p:nvSpPr>
          <p:cNvPr id="14" name="矢印: 五方向 13">
            <a:extLst>
              <a:ext uri="{FF2B5EF4-FFF2-40B4-BE49-F238E27FC236}">
                <a16:creationId xmlns:a16="http://schemas.microsoft.com/office/drawing/2014/main" id="{F38AF422-868B-4496-952F-919ED779F9B8}"/>
              </a:ext>
            </a:extLst>
          </p:cNvPr>
          <p:cNvSpPr/>
          <p:nvPr/>
        </p:nvSpPr>
        <p:spPr>
          <a:xfrm rot="5400000">
            <a:off x="9048426" y="546425"/>
            <a:ext cx="1404000" cy="311150"/>
          </a:xfrm>
          <a:prstGeom prst="homePlate">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lumMod val="75000"/>
                  </a:prstClr>
                </a:solidFill>
                <a:effectLst/>
                <a:uLnTx/>
                <a:uFillTx/>
                <a:latin typeface="Avenir Next LT Pro"/>
                <a:ea typeface="Yu Gothic UI"/>
                <a:cs typeface="+mn-cs"/>
              </a:rPr>
              <a:t>MISSION</a:t>
            </a: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sp>
        <p:nvSpPr>
          <p:cNvPr id="17" name="矢印: 山形 16">
            <a:extLst>
              <a:ext uri="{FF2B5EF4-FFF2-40B4-BE49-F238E27FC236}">
                <a16:creationId xmlns:a16="http://schemas.microsoft.com/office/drawing/2014/main" id="{C6975EF8-015A-4839-8AD2-1CB9042A0DB7}"/>
              </a:ext>
            </a:extLst>
          </p:cNvPr>
          <p:cNvSpPr/>
          <p:nvPr/>
        </p:nvSpPr>
        <p:spPr>
          <a:xfrm rot="5400000">
            <a:off x="9048425" y="1902958"/>
            <a:ext cx="1404000" cy="311150"/>
          </a:xfrm>
          <a:prstGeom prst="chevron">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lumMod val="75000"/>
                  </a:prstClr>
                </a:solidFill>
                <a:effectLst/>
                <a:uLnTx/>
                <a:uFillTx/>
                <a:latin typeface="Avenir Next LT Pro"/>
                <a:ea typeface="Yu Gothic UI"/>
                <a:cs typeface="+mn-cs"/>
              </a:rPr>
              <a:t>VISION</a:t>
            </a: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sp>
        <p:nvSpPr>
          <p:cNvPr id="18" name="矢印: 山形 17">
            <a:extLst>
              <a:ext uri="{FF2B5EF4-FFF2-40B4-BE49-F238E27FC236}">
                <a16:creationId xmlns:a16="http://schemas.microsoft.com/office/drawing/2014/main" id="{B1D0B532-F64C-44FD-83BF-0C44411581D2}"/>
              </a:ext>
            </a:extLst>
          </p:cNvPr>
          <p:cNvSpPr/>
          <p:nvPr/>
        </p:nvSpPr>
        <p:spPr>
          <a:xfrm rot="5400000">
            <a:off x="8356226" y="3951691"/>
            <a:ext cx="2788400" cy="311150"/>
          </a:xfrm>
          <a:prstGeom prst="chevron">
            <a:avLst>
              <a:gd name="adj" fmla="val 28868"/>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solidFill>
                <a:effectLst/>
                <a:uLnTx/>
                <a:uFillTx/>
                <a:latin typeface="Avenir Next LT Pro"/>
                <a:ea typeface="Yu Gothic UI"/>
                <a:cs typeface="+mn-cs"/>
              </a:rPr>
              <a:t>VALUE &amp; STRATEGY</a:t>
            </a:r>
            <a:endParaRPr kumimoji="1" lang="en-GB" sz="1600" b="0" i="0" u="none" strike="noStrike" kern="1200" cap="none" spc="0" normalizeH="0" baseline="0" noProof="0">
              <a:ln>
                <a:noFill/>
              </a:ln>
              <a:solidFill>
                <a:prstClr val="white"/>
              </a:solidFill>
              <a:effectLst/>
              <a:uLnTx/>
              <a:uFillTx/>
              <a:latin typeface="Avenir Next LT Pro"/>
              <a:ea typeface="Yu Gothic UI"/>
              <a:cs typeface="+mn-cs"/>
            </a:endParaRPr>
          </a:p>
        </p:txBody>
      </p:sp>
      <p:sp>
        <p:nvSpPr>
          <p:cNvPr id="19" name="矢印: 山形 18">
            <a:extLst>
              <a:ext uri="{FF2B5EF4-FFF2-40B4-BE49-F238E27FC236}">
                <a16:creationId xmlns:a16="http://schemas.microsoft.com/office/drawing/2014/main" id="{7CFC7FA9-F59B-4763-B926-B1C3BFB95136}"/>
              </a:ext>
            </a:extLst>
          </p:cNvPr>
          <p:cNvSpPr/>
          <p:nvPr/>
        </p:nvSpPr>
        <p:spPr>
          <a:xfrm rot="5400000">
            <a:off x="9048424" y="6000425"/>
            <a:ext cx="1404000" cy="311150"/>
          </a:xfrm>
          <a:prstGeom prst="chevron">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lumMod val="75000"/>
                  </a:prstClr>
                </a:solidFill>
                <a:effectLst/>
                <a:uLnTx/>
                <a:uFillTx/>
                <a:latin typeface="Avenir Next LT Pro"/>
                <a:ea typeface="Yu Gothic UI"/>
                <a:cs typeface="+mn-cs"/>
              </a:rPr>
              <a:t>CREDO</a:t>
            </a: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pic>
        <p:nvPicPr>
          <p:cNvPr id="22" name="図 21" descr="屋内, 座る, 探す, 時計 が含まれている画像&#10;&#10;自動的に生成された説明">
            <a:extLst>
              <a:ext uri="{FF2B5EF4-FFF2-40B4-BE49-F238E27FC236}">
                <a16:creationId xmlns:a16="http://schemas.microsoft.com/office/drawing/2014/main" id="{28B73238-FCB0-4427-8A79-4C0E70D54B6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4500" y="807846"/>
            <a:ext cx="3101889" cy="863722"/>
          </a:xfrm>
          <a:prstGeom prst="rect">
            <a:avLst/>
          </a:prstGeom>
        </p:spPr>
      </p:pic>
      <p:sp>
        <p:nvSpPr>
          <p:cNvPr id="23" name="字幕 3">
            <a:extLst>
              <a:ext uri="{FF2B5EF4-FFF2-40B4-BE49-F238E27FC236}">
                <a16:creationId xmlns:a16="http://schemas.microsoft.com/office/drawing/2014/main" id="{0673AF73-0195-41C7-A0D3-CCB2E0B4BB42}"/>
              </a:ext>
            </a:extLst>
          </p:cNvPr>
          <p:cNvSpPr txBox="1">
            <a:spLocks/>
          </p:cNvSpPr>
          <p:nvPr/>
        </p:nvSpPr>
        <p:spPr>
          <a:xfrm>
            <a:off x="452438" y="4680621"/>
            <a:ext cx="1493671" cy="36933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kumimoji="1" sz="1800" kern="1200">
                <a:solidFill>
                  <a:schemeClr val="tx1">
                    <a:lumMod val="75000"/>
                    <a:lumOff val="25000"/>
                  </a:schemeClr>
                </a:solidFill>
                <a:latin typeface="Yu Gothic UI" panose="020B0500000000000000" pitchFamily="50" charset="-128"/>
                <a:ea typeface="Yu Gothic UI" panose="020B0500000000000000" pitchFamily="50"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GB" sz="1800" b="1" i="0" u="none" strike="noStrike" kern="1200" cap="none" spc="0" normalizeH="0" baseline="0" noProof="0" dirty="0">
                <a:ln>
                  <a:noFill/>
                </a:ln>
                <a:solidFill>
                  <a:srgbClr val="291306"/>
                </a:solidFill>
                <a:effectLst/>
                <a:uLnTx/>
                <a:uFillTx/>
                <a:latin typeface="Avenir Next LT Pro Demi"/>
                <a:ea typeface="Yu Gothic UI" panose="020B0500000000000000" pitchFamily="50" charset="-128"/>
                <a:cs typeface="+mn-cs"/>
              </a:rPr>
              <a:t>2040</a:t>
            </a:r>
            <a:r>
              <a:rPr kumimoji="1" lang="ja-JP" altLang="en-US" sz="1800" b="1" i="0" u="none" strike="noStrike" kern="1200" cap="none" spc="0" normalizeH="0" baseline="0" noProof="0" dirty="0">
                <a:ln>
                  <a:noFill/>
                </a:ln>
                <a:solidFill>
                  <a:srgbClr val="291306"/>
                </a:solidFill>
                <a:effectLst/>
                <a:uLnTx/>
                <a:uFillTx/>
                <a:latin typeface="Avenir Next LT Pro Demi"/>
                <a:ea typeface="Yu Gothic UI" panose="020B0500000000000000" pitchFamily="50" charset="-128"/>
                <a:cs typeface="+mn-cs"/>
              </a:rPr>
              <a:t>年の姿</a:t>
            </a:r>
            <a:endParaRPr kumimoji="1" lang="en-GB" sz="1800" b="1" i="0" u="none" strike="noStrike" kern="1200" cap="none" spc="0" normalizeH="0" baseline="0" noProof="0" dirty="0">
              <a:ln>
                <a:noFill/>
              </a:ln>
              <a:solidFill>
                <a:srgbClr val="291306"/>
              </a:solidFill>
              <a:effectLst/>
              <a:uLnTx/>
              <a:uFillTx/>
              <a:latin typeface="Avenir Next LT Pro Demi"/>
              <a:ea typeface="Yu Gothic UI" panose="020B0500000000000000" pitchFamily="50" charset="-128"/>
              <a:cs typeface="+mn-cs"/>
            </a:endParaRPr>
          </a:p>
        </p:txBody>
      </p:sp>
      <p:sp>
        <p:nvSpPr>
          <p:cNvPr id="24" name="字幕 3">
            <a:extLst>
              <a:ext uri="{FF2B5EF4-FFF2-40B4-BE49-F238E27FC236}">
                <a16:creationId xmlns:a16="http://schemas.microsoft.com/office/drawing/2014/main" id="{CD34279F-3C04-4519-A5D0-74C5CB2806FC}"/>
              </a:ext>
            </a:extLst>
          </p:cNvPr>
          <p:cNvSpPr>
            <a:spLocks noGrp="1"/>
          </p:cNvSpPr>
          <p:nvPr>
            <p:ph type="subTitle" idx="1"/>
          </p:nvPr>
        </p:nvSpPr>
        <p:spPr>
          <a:xfrm>
            <a:off x="452438" y="428625"/>
            <a:ext cx="1262062" cy="191253"/>
          </a:xfrm>
        </p:spPr>
        <p:txBody>
          <a:bodyPr anchor="ctr"/>
          <a:lstStyle/>
          <a:p>
            <a:r>
              <a:rPr kumimoji="1" lang="en-GB">
                <a:solidFill>
                  <a:srgbClr val="291306"/>
                </a:solidFill>
                <a:latin typeface="+mn-lt"/>
              </a:rPr>
              <a:t>VALUE</a:t>
            </a:r>
          </a:p>
        </p:txBody>
      </p:sp>
      <p:sp>
        <p:nvSpPr>
          <p:cNvPr id="25" name="タイトル 1">
            <a:extLst>
              <a:ext uri="{FF2B5EF4-FFF2-40B4-BE49-F238E27FC236}">
                <a16:creationId xmlns:a16="http://schemas.microsoft.com/office/drawing/2014/main" id="{480C8C85-3AAE-47A3-9212-31D9A451A437}"/>
              </a:ext>
            </a:extLst>
          </p:cNvPr>
          <p:cNvSpPr txBox="1">
            <a:spLocks/>
          </p:cNvSpPr>
          <p:nvPr/>
        </p:nvSpPr>
        <p:spPr>
          <a:xfrm>
            <a:off x="1199273" y="95816"/>
            <a:ext cx="566911" cy="629118"/>
          </a:xfrm>
          <a:prstGeom prst="rect">
            <a:avLst/>
          </a:prstGeom>
        </p:spPr>
        <p:txBody>
          <a:bodyPr anchor="ctr"/>
          <a:lstStyle>
            <a:lvl1pPr algn="l" defTabSz="914400" rtl="0" eaLnBrk="1" latinLnBrk="0" hangingPunct="1">
              <a:lnSpc>
                <a:spcPts val="5000"/>
              </a:lnSpc>
              <a:spcBef>
                <a:spcPct val="0"/>
              </a:spcBef>
              <a:buNone/>
              <a:defRPr kumimoji="1" sz="4400" b="1" kern="1200" spc="100" baseline="0">
                <a:ln w="9525">
                  <a:solidFill>
                    <a:srgbClr val="AF1932"/>
                  </a:solidFill>
                </a:ln>
                <a:solidFill>
                  <a:srgbClr val="AF1932"/>
                </a:solidFill>
                <a:latin typeface="Yu Gothic UI" panose="020B0500000000000000" pitchFamily="50" charset="-128"/>
                <a:ea typeface="Yu Gothic UI" panose="020B0500000000000000" pitchFamily="50" charset="-128"/>
                <a:cs typeface="+mj-cs"/>
              </a:defRPr>
            </a:lvl1pPr>
          </a:lstStyle>
          <a:p>
            <a:pPr marL="0" marR="0" lvl="0" indent="0" algn="l" defTabSz="914400" rtl="0" eaLnBrk="1" fontAlgn="auto" latinLnBrk="0" hangingPunct="1">
              <a:lnSpc>
                <a:spcPts val="5000"/>
              </a:lnSpc>
              <a:spcBef>
                <a:spcPct val="0"/>
              </a:spcBef>
              <a:spcAft>
                <a:spcPts val="0"/>
              </a:spcAft>
              <a:buClrTx/>
              <a:buSzTx/>
              <a:buFontTx/>
              <a:buNone/>
              <a:tabLst/>
              <a:defRPr/>
            </a:pPr>
            <a:r>
              <a:rPr kumimoji="1" lang="en-US" altLang="ja-JP" sz="2400" b="0" i="0" u="none" strike="noStrike" kern="1200" cap="none" spc="100" normalizeH="0" baseline="0" noProof="0">
                <a:ln w="12700">
                  <a:solidFill>
                    <a:prstClr val="black">
                      <a:lumMod val="85000"/>
                      <a:lumOff val="15000"/>
                    </a:prstClr>
                  </a:solidFill>
                </a:ln>
                <a:solidFill>
                  <a:prstClr val="black">
                    <a:lumMod val="85000"/>
                    <a:lumOff val="15000"/>
                  </a:prstClr>
                </a:solidFill>
                <a:effectLst/>
                <a:uLnTx/>
                <a:uFillTx/>
                <a:latin typeface="Avenir Next LT Pro"/>
                <a:ea typeface="DIN 2014 Demi" panose="020B0604020202020204" pitchFamily="34" charset="0"/>
                <a:cs typeface="+mj-cs"/>
              </a:rPr>
              <a:t>03</a:t>
            </a:r>
            <a:endParaRPr kumimoji="1" lang="en-GB" sz="2400" b="0" i="0" u="none" strike="noStrike" kern="1200" cap="none" spc="100" normalizeH="0" baseline="0" noProof="0">
              <a:ln w="12700">
                <a:solidFill>
                  <a:prstClr val="black">
                    <a:lumMod val="85000"/>
                    <a:lumOff val="15000"/>
                  </a:prstClr>
                </a:solidFill>
              </a:ln>
              <a:solidFill>
                <a:prstClr val="black">
                  <a:lumMod val="85000"/>
                  <a:lumOff val="15000"/>
                </a:prstClr>
              </a:solidFill>
              <a:effectLst/>
              <a:uLnTx/>
              <a:uFillTx/>
              <a:latin typeface="Avenir Next LT Pro"/>
              <a:ea typeface="DIN 2014 Demi" panose="020B0604020202020204" pitchFamily="34" charset="0"/>
              <a:cs typeface="+mj-cs"/>
            </a:endParaRPr>
          </a:p>
        </p:txBody>
      </p:sp>
      <p:sp>
        <p:nvSpPr>
          <p:cNvPr id="28" name="スライド番号プレースホルダー 2">
            <a:extLst>
              <a:ext uri="{FF2B5EF4-FFF2-40B4-BE49-F238E27FC236}">
                <a16:creationId xmlns:a16="http://schemas.microsoft.com/office/drawing/2014/main" id="{EAB103AA-6FE9-409E-A7B3-F907FCC98760}"/>
              </a:ext>
            </a:extLst>
          </p:cNvPr>
          <p:cNvSpPr txBox="1">
            <a:spLocks/>
          </p:cNvSpPr>
          <p:nvPr/>
        </p:nvSpPr>
        <p:spPr>
          <a:xfrm>
            <a:off x="7181851" y="6515100"/>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Tree>
    <p:extLst>
      <p:ext uri="{BB962C8B-B14F-4D97-AF65-F5344CB8AC3E}">
        <p14:creationId xmlns:p14="http://schemas.microsoft.com/office/powerpoint/2010/main" val="3539392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C94A7393-90FB-43F3-A0D7-B85E97C617E5}"/>
              </a:ext>
            </a:extLst>
          </p:cNvPr>
          <p:cNvSpPr/>
          <p:nvPr/>
        </p:nvSpPr>
        <p:spPr>
          <a:xfrm>
            <a:off x="6619615" y="3881025"/>
            <a:ext cx="2171960" cy="2017970"/>
          </a:xfrm>
          <a:prstGeom prst="rect">
            <a:avLst/>
          </a:prstGeom>
          <a:gradFill>
            <a:gsLst>
              <a:gs pos="0">
                <a:srgbClr val="FFFDFC"/>
              </a:gs>
              <a:gs pos="37000">
                <a:srgbClr val="FDE1E6"/>
              </a:gs>
              <a:gs pos="100000">
                <a:srgbClr val="FAB1B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pic>
        <p:nvPicPr>
          <p:cNvPr id="26" name="Picture 2">
            <a:extLst>
              <a:ext uri="{FF2B5EF4-FFF2-40B4-BE49-F238E27FC236}">
                <a16:creationId xmlns:a16="http://schemas.microsoft.com/office/drawing/2014/main" id="{4A3065E5-BCAE-4866-A236-002867E32054}"/>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061221" y="2608039"/>
            <a:ext cx="3197080" cy="3799776"/>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6DB45E72-1DEE-4B3E-BE01-8D685DD1DD06}"/>
              </a:ext>
            </a:extLst>
          </p:cNvPr>
          <p:cNvSpPr>
            <a:spLocks noGrp="1"/>
          </p:cNvSpPr>
          <p:nvPr>
            <p:ph type="title"/>
          </p:nvPr>
        </p:nvSpPr>
        <p:spPr>
          <a:xfrm>
            <a:off x="452437" y="739881"/>
            <a:ext cx="9049010" cy="1252808"/>
          </a:xfrm>
          <a:prstGeom prst="rect">
            <a:avLst/>
          </a:prstGeom>
        </p:spPr>
        <p:txBody>
          <a:bodyPr/>
          <a:lstStyle/>
          <a:p>
            <a:pPr>
              <a:lnSpc>
                <a:spcPts val="5600"/>
              </a:lnSpc>
            </a:pPr>
            <a:r>
              <a:rPr lang="ja-JP" altLang="en-US" spc="0"/>
              <a:t>「コラボはおもろい」。</a:t>
            </a:r>
            <a:br>
              <a:rPr lang="en-US" altLang="ja-JP" spc="-150"/>
            </a:br>
            <a:r>
              <a:rPr lang="ja-JP" altLang="en-US" spc="-330"/>
              <a:t>産学公民がデジタルで進める課題の解決を</a:t>
            </a:r>
            <a:endParaRPr lang="en-GB" altLang="ja-JP" spc="-330"/>
          </a:p>
        </p:txBody>
      </p:sp>
      <p:sp>
        <p:nvSpPr>
          <p:cNvPr id="4" name="テキスト プレースホルダー 3">
            <a:extLst>
              <a:ext uri="{FF2B5EF4-FFF2-40B4-BE49-F238E27FC236}">
                <a16:creationId xmlns:a16="http://schemas.microsoft.com/office/drawing/2014/main" id="{BF7FA137-CC2A-4F34-BFFD-E93D1329850E}"/>
              </a:ext>
            </a:extLst>
          </p:cNvPr>
          <p:cNvSpPr>
            <a:spLocks noGrp="1"/>
          </p:cNvSpPr>
          <p:nvPr>
            <p:ph type="body" sz="quarter" idx="12"/>
          </p:nvPr>
        </p:nvSpPr>
        <p:spPr>
          <a:prstGeom prst="rect">
            <a:avLst/>
          </a:prstGeom>
        </p:spPr>
        <p:txBody>
          <a:bodyPr/>
          <a:lstStyle/>
          <a:p>
            <a:r>
              <a:rPr lang="ja-JP" altLang="en-US" sz="1400" kern="100">
                <a:solidFill>
                  <a:srgbClr val="000000"/>
                </a:solidFill>
                <a:effectLst/>
                <a:latin typeface="游明朝" panose="02020400000000000000" pitchFamily="18" charset="-128"/>
                <a:ea typeface="Yu Gothic UI" panose="020B0500000000000000" pitchFamily="50" charset="-128"/>
                <a:cs typeface="Times New Roman" panose="02020603050405020304" pitchFamily="18" charset="0"/>
              </a:rPr>
              <a:t>多様な産学民のデジタル技術やノウハウ等をつなぎ合わせることで、行政だけでは解決できない課題に立ち向かいます。</a:t>
            </a:r>
            <a:br>
              <a:rPr lang="en-US" altLang="ja-JP" sz="1400" kern="100">
                <a:solidFill>
                  <a:srgbClr val="000000"/>
                </a:solidFill>
                <a:effectLst/>
                <a:latin typeface="游明朝" panose="02020400000000000000" pitchFamily="18" charset="-128"/>
                <a:ea typeface="Yu Gothic UI" panose="020B0500000000000000" pitchFamily="50" charset="-128"/>
                <a:cs typeface="Times New Roman" panose="02020603050405020304" pitchFamily="18" charset="0"/>
              </a:rPr>
            </a:br>
            <a:r>
              <a:rPr lang="ja-JP" altLang="en-US" sz="1400" kern="100">
                <a:solidFill>
                  <a:srgbClr val="000000"/>
                </a:solidFill>
                <a:effectLst/>
                <a:latin typeface="游明朝" panose="02020400000000000000" pitchFamily="18" charset="-128"/>
                <a:ea typeface="Yu Gothic UI" panose="020B0500000000000000" pitchFamily="50" charset="-128"/>
                <a:cs typeface="Times New Roman" panose="02020603050405020304" pitchFamily="18" charset="0"/>
              </a:rPr>
              <a:t>そのために必要な、事業者、大学・研究機関等との連携・共創を進めます。</a:t>
            </a:r>
            <a:endParaRPr lang="en-US" altLang="ja-JP" sz="1200" kern="100">
              <a:solidFill>
                <a:srgbClr val="000000"/>
              </a:solidFill>
              <a:latin typeface="游明朝" panose="02020400000000000000" pitchFamily="18" charset="-128"/>
              <a:ea typeface="游明朝" panose="02020400000000000000" pitchFamily="18" charset="-128"/>
              <a:cs typeface="Times New Roman" panose="02020603050405020304" pitchFamily="18" charset="0"/>
            </a:endParaRPr>
          </a:p>
        </p:txBody>
      </p:sp>
      <p:sp>
        <p:nvSpPr>
          <p:cNvPr id="6" name="テキスト プレースホルダー 5">
            <a:extLst>
              <a:ext uri="{FF2B5EF4-FFF2-40B4-BE49-F238E27FC236}">
                <a16:creationId xmlns:a16="http://schemas.microsoft.com/office/drawing/2014/main" id="{A790CEFB-9845-40B3-B960-142A9AD34313}"/>
              </a:ext>
            </a:extLst>
          </p:cNvPr>
          <p:cNvSpPr>
            <a:spLocks noGrp="1"/>
          </p:cNvSpPr>
          <p:nvPr>
            <p:ph type="body" sz="quarter" idx="14"/>
          </p:nvPr>
        </p:nvSpPr>
        <p:spPr>
          <a:xfrm>
            <a:off x="732480" y="4084630"/>
            <a:ext cx="5315893" cy="1416836"/>
          </a:xfrm>
        </p:spPr>
        <p:txBody>
          <a:bodyPr/>
          <a:lstStyle/>
          <a:p>
            <a:pPr algn="just">
              <a:spcBef>
                <a:spcPts val="600"/>
              </a:spcBef>
            </a:pPr>
            <a:r>
              <a:rPr lang="ja-JP" altLang="en-US" dirty="0">
                <a:solidFill>
                  <a:srgbClr val="000000"/>
                </a:solidFill>
              </a:rPr>
              <a:t>事業者等との共同研究、デジタル技術を活用したアイデアやノウハウの提案募集、地元の大学・研究機関との連携やシビックテックに取り組み、行政だけでは成しえない社会課題の解決やイノベーションの創出に取り組みます。</a:t>
            </a:r>
          </a:p>
          <a:p>
            <a:pPr algn="just">
              <a:spcBef>
                <a:spcPts val="600"/>
              </a:spcBef>
            </a:pPr>
            <a:r>
              <a:rPr lang="ja-JP" altLang="en-US" dirty="0">
                <a:solidFill>
                  <a:srgbClr val="000000"/>
                </a:solidFill>
              </a:rPr>
              <a:t>また、</a:t>
            </a:r>
            <a:r>
              <a:rPr lang="en-US" altLang="ja-JP" dirty="0">
                <a:solidFill>
                  <a:srgbClr val="000000"/>
                </a:solidFill>
              </a:rPr>
              <a:t>5G</a:t>
            </a:r>
            <a:r>
              <a:rPr lang="ja-JP" altLang="en-US" dirty="0">
                <a:solidFill>
                  <a:srgbClr val="000000"/>
                </a:solidFill>
              </a:rPr>
              <a:t>ネットワーク環境の充実や、</a:t>
            </a:r>
            <a:r>
              <a:rPr lang="en-US" altLang="ja-JP" dirty="0">
                <a:solidFill>
                  <a:srgbClr val="000000"/>
                </a:solidFill>
              </a:rPr>
              <a:t>AI</a:t>
            </a:r>
            <a:r>
              <a:rPr lang="ja-JP" altLang="en-US" dirty="0">
                <a:solidFill>
                  <a:srgbClr val="000000"/>
                </a:solidFill>
              </a:rPr>
              <a:t>や自動運転技術の活用、</a:t>
            </a:r>
            <a:r>
              <a:rPr lang="en-US" altLang="ja-JP" dirty="0" err="1">
                <a:solidFill>
                  <a:srgbClr val="000000"/>
                </a:solidFill>
              </a:rPr>
              <a:t>MaaS</a:t>
            </a:r>
            <a:r>
              <a:rPr lang="ja-JP" altLang="en-US" dirty="0">
                <a:solidFill>
                  <a:srgbClr val="000000"/>
                </a:solidFill>
              </a:rPr>
              <a:t>等の新たなモビリティサービスの導入に向けた実証実験など、事業者等と連携しながら取組を進めていきます。</a:t>
            </a:r>
          </a:p>
        </p:txBody>
      </p:sp>
      <p:sp>
        <p:nvSpPr>
          <p:cNvPr id="5" name="テキスト プレースホルダー 4">
            <a:extLst>
              <a:ext uri="{FF2B5EF4-FFF2-40B4-BE49-F238E27FC236}">
                <a16:creationId xmlns:a16="http://schemas.microsoft.com/office/drawing/2014/main" id="{65BBC0DD-DF13-4E71-8007-EB076B4DE453}"/>
              </a:ext>
            </a:extLst>
          </p:cNvPr>
          <p:cNvSpPr>
            <a:spLocks noGrp="1"/>
          </p:cNvSpPr>
          <p:nvPr>
            <p:ph type="body" sz="quarter" idx="13"/>
          </p:nvPr>
        </p:nvSpPr>
        <p:spPr>
          <a:xfrm>
            <a:off x="732480" y="3794807"/>
            <a:ext cx="5315893" cy="287828"/>
          </a:xfrm>
        </p:spPr>
        <p:txBody>
          <a:bodyPr/>
          <a:lstStyle/>
          <a:p>
            <a:r>
              <a:rPr lang="ja-JP" altLang="en-US">
                <a:solidFill>
                  <a:srgbClr val="000000"/>
                </a:solidFill>
              </a:rPr>
              <a:t>産学民との連携とデジタル技術の活用による社会課題の解決</a:t>
            </a:r>
            <a:endParaRPr lang="en-GB">
              <a:solidFill>
                <a:srgbClr val="000000"/>
              </a:solidFill>
            </a:endParaRPr>
          </a:p>
        </p:txBody>
      </p:sp>
      <p:sp>
        <p:nvSpPr>
          <p:cNvPr id="36" name="正方形/長方形 35">
            <a:extLst>
              <a:ext uri="{FF2B5EF4-FFF2-40B4-BE49-F238E27FC236}">
                <a16:creationId xmlns:a16="http://schemas.microsoft.com/office/drawing/2014/main" id="{64F22CE5-26F8-480B-B310-BFC8FE003739}"/>
              </a:ext>
            </a:extLst>
          </p:cNvPr>
          <p:cNvSpPr/>
          <p:nvPr/>
        </p:nvSpPr>
        <p:spPr>
          <a:xfrm>
            <a:off x="589212" y="3881024"/>
            <a:ext cx="107950" cy="107948"/>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31" name="正方形/長方形 30">
            <a:extLst>
              <a:ext uri="{FF2B5EF4-FFF2-40B4-BE49-F238E27FC236}">
                <a16:creationId xmlns:a16="http://schemas.microsoft.com/office/drawing/2014/main" id="{C081353D-937E-4F29-9663-7F8986DAEEB4}"/>
              </a:ext>
            </a:extLst>
          </p:cNvPr>
          <p:cNvSpPr/>
          <p:nvPr/>
        </p:nvSpPr>
        <p:spPr>
          <a:xfrm>
            <a:off x="9582001" y="0"/>
            <a:ext cx="32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32" name="正方形/長方形 31">
            <a:extLst>
              <a:ext uri="{FF2B5EF4-FFF2-40B4-BE49-F238E27FC236}">
                <a16:creationId xmlns:a16="http://schemas.microsoft.com/office/drawing/2014/main" id="{432A8A94-D455-443A-8DC4-4F51F75F6AAC}"/>
              </a:ext>
            </a:extLst>
          </p:cNvPr>
          <p:cNvSpPr/>
          <p:nvPr/>
        </p:nvSpPr>
        <p:spPr>
          <a:xfrm>
            <a:off x="9594850" y="6582186"/>
            <a:ext cx="311150" cy="2785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sp>
        <p:nvSpPr>
          <p:cNvPr id="34" name="矢印: 五方向 33">
            <a:extLst>
              <a:ext uri="{FF2B5EF4-FFF2-40B4-BE49-F238E27FC236}">
                <a16:creationId xmlns:a16="http://schemas.microsoft.com/office/drawing/2014/main" id="{84E6D924-AE77-4209-8881-5D30CB03B669}"/>
              </a:ext>
            </a:extLst>
          </p:cNvPr>
          <p:cNvSpPr/>
          <p:nvPr/>
        </p:nvSpPr>
        <p:spPr>
          <a:xfrm rot="5400000">
            <a:off x="9048426" y="546425"/>
            <a:ext cx="1404000" cy="311150"/>
          </a:xfrm>
          <a:prstGeom prst="homePlate">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lumMod val="75000"/>
                  </a:prstClr>
                </a:solidFill>
                <a:effectLst/>
                <a:uLnTx/>
                <a:uFillTx/>
                <a:latin typeface="Avenir Next LT Pro"/>
                <a:ea typeface="Yu Gothic UI"/>
                <a:cs typeface="+mn-cs"/>
              </a:rPr>
              <a:t>MISSION</a:t>
            </a: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sp>
        <p:nvSpPr>
          <p:cNvPr id="35" name="矢印: 山形 34">
            <a:extLst>
              <a:ext uri="{FF2B5EF4-FFF2-40B4-BE49-F238E27FC236}">
                <a16:creationId xmlns:a16="http://schemas.microsoft.com/office/drawing/2014/main" id="{55964300-FEAC-40F6-9752-00A38D0E4FC1}"/>
              </a:ext>
            </a:extLst>
          </p:cNvPr>
          <p:cNvSpPr/>
          <p:nvPr/>
        </p:nvSpPr>
        <p:spPr>
          <a:xfrm rot="5400000">
            <a:off x="9048425" y="1902958"/>
            <a:ext cx="1404000" cy="311150"/>
          </a:xfrm>
          <a:prstGeom prst="chevron">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lumMod val="75000"/>
                  </a:prstClr>
                </a:solidFill>
                <a:effectLst/>
                <a:uLnTx/>
                <a:uFillTx/>
                <a:latin typeface="Avenir Next LT Pro"/>
                <a:ea typeface="Yu Gothic UI"/>
                <a:cs typeface="+mn-cs"/>
              </a:rPr>
              <a:t>VISION</a:t>
            </a: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sp>
        <p:nvSpPr>
          <p:cNvPr id="37" name="矢印: 山形 36">
            <a:extLst>
              <a:ext uri="{FF2B5EF4-FFF2-40B4-BE49-F238E27FC236}">
                <a16:creationId xmlns:a16="http://schemas.microsoft.com/office/drawing/2014/main" id="{58A8DC48-23FA-4933-AA3C-224C7EBC85A1}"/>
              </a:ext>
            </a:extLst>
          </p:cNvPr>
          <p:cNvSpPr/>
          <p:nvPr/>
        </p:nvSpPr>
        <p:spPr>
          <a:xfrm rot="5400000">
            <a:off x="8356226" y="3951691"/>
            <a:ext cx="2788400" cy="311150"/>
          </a:xfrm>
          <a:prstGeom prst="chevron">
            <a:avLst>
              <a:gd name="adj" fmla="val 28868"/>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solidFill>
                <a:effectLst/>
                <a:uLnTx/>
                <a:uFillTx/>
                <a:latin typeface="Avenir Next LT Pro"/>
                <a:ea typeface="Yu Gothic UI"/>
                <a:cs typeface="+mn-cs"/>
              </a:rPr>
              <a:t>VALUE &amp; STRATEGY</a:t>
            </a:r>
            <a:endParaRPr kumimoji="1" lang="en-GB" sz="1600" b="0" i="0" u="none" strike="noStrike" kern="1200" cap="none" spc="0" normalizeH="0" baseline="0" noProof="0">
              <a:ln>
                <a:noFill/>
              </a:ln>
              <a:solidFill>
                <a:prstClr val="white"/>
              </a:solidFill>
              <a:effectLst/>
              <a:uLnTx/>
              <a:uFillTx/>
              <a:latin typeface="Avenir Next LT Pro"/>
              <a:ea typeface="Yu Gothic UI"/>
              <a:cs typeface="+mn-cs"/>
            </a:endParaRPr>
          </a:p>
        </p:txBody>
      </p:sp>
      <p:sp>
        <p:nvSpPr>
          <p:cNvPr id="38" name="矢印: 山形 37">
            <a:extLst>
              <a:ext uri="{FF2B5EF4-FFF2-40B4-BE49-F238E27FC236}">
                <a16:creationId xmlns:a16="http://schemas.microsoft.com/office/drawing/2014/main" id="{8CEEA9E9-B0CC-4336-9CE3-92B448849CFE}"/>
              </a:ext>
            </a:extLst>
          </p:cNvPr>
          <p:cNvSpPr/>
          <p:nvPr/>
        </p:nvSpPr>
        <p:spPr>
          <a:xfrm rot="5400000">
            <a:off x="9048424" y="6000425"/>
            <a:ext cx="1404000" cy="311150"/>
          </a:xfrm>
          <a:prstGeom prst="chevron">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lumMod val="75000"/>
                  </a:prstClr>
                </a:solidFill>
                <a:effectLst/>
                <a:uLnTx/>
                <a:uFillTx/>
                <a:latin typeface="Avenir Next LT Pro"/>
                <a:ea typeface="Yu Gothic UI"/>
                <a:cs typeface="+mn-cs"/>
              </a:rPr>
              <a:t>CREDO</a:t>
            </a: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sp>
        <p:nvSpPr>
          <p:cNvPr id="20" name="字幕 3">
            <a:extLst>
              <a:ext uri="{FF2B5EF4-FFF2-40B4-BE49-F238E27FC236}">
                <a16:creationId xmlns:a16="http://schemas.microsoft.com/office/drawing/2014/main" id="{5AC54007-C741-4D7E-BFC3-58903C092AD9}"/>
              </a:ext>
            </a:extLst>
          </p:cNvPr>
          <p:cNvSpPr txBox="1">
            <a:spLocks/>
          </p:cNvSpPr>
          <p:nvPr/>
        </p:nvSpPr>
        <p:spPr>
          <a:xfrm>
            <a:off x="1899907" y="428625"/>
            <a:ext cx="1352550" cy="191253"/>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kumimoji="1" sz="1800" kern="1200">
                <a:solidFill>
                  <a:schemeClr val="tx1">
                    <a:lumMod val="75000"/>
                    <a:lumOff val="25000"/>
                  </a:schemeClr>
                </a:solidFill>
                <a:latin typeface="Yu Gothic UI" panose="020B0500000000000000" pitchFamily="50" charset="-128"/>
                <a:ea typeface="Yu Gothic UI" panose="020B0500000000000000" pitchFamily="50"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GB" sz="1800" b="0" i="0" u="none" strike="noStrike" kern="1200" cap="none" spc="-50" normalizeH="0" baseline="0" noProof="0">
                <a:ln>
                  <a:noFill/>
                </a:ln>
                <a:solidFill>
                  <a:srgbClr val="291306"/>
                </a:solidFill>
                <a:effectLst/>
                <a:uLnTx/>
                <a:uFillTx/>
                <a:latin typeface="Avenir Next LT Pro"/>
                <a:ea typeface="Yu Gothic UI" panose="020B0500000000000000" pitchFamily="50" charset="-128"/>
                <a:cs typeface="+mn-cs"/>
              </a:rPr>
              <a:t>STRATEGY</a:t>
            </a:r>
          </a:p>
        </p:txBody>
      </p:sp>
      <p:sp>
        <p:nvSpPr>
          <p:cNvPr id="21" name="タイトル 1">
            <a:extLst>
              <a:ext uri="{FF2B5EF4-FFF2-40B4-BE49-F238E27FC236}">
                <a16:creationId xmlns:a16="http://schemas.microsoft.com/office/drawing/2014/main" id="{0BAB9710-8305-41BC-8B3E-1A6DC9BD4170}"/>
              </a:ext>
            </a:extLst>
          </p:cNvPr>
          <p:cNvSpPr txBox="1">
            <a:spLocks/>
          </p:cNvSpPr>
          <p:nvPr/>
        </p:nvSpPr>
        <p:spPr>
          <a:xfrm>
            <a:off x="3005454" y="95816"/>
            <a:ext cx="566911" cy="629118"/>
          </a:xfrm>
          <a:prstGeom prst="rect">
            <a:avLst/>
          </a:prstGeom>
        </p:spPr>
        <p:txBody>
          <a:bodyPr anchor="ctr"/>
          <a:lstStyle>
            <a:lvl1pPr algn="l" defTabSz="914400" rtl="0" eaLnBrk="1" latinLnBrk="0" hangingPunct="1">
              <a:lnSpc>
                <a:spcPts val="5000"/>
              </a:lnSpc>
              <a:spcBef>
                <a:spcPct val="0"/>
              </a:spcBef>
              <a:buNone/>
              <a:defRPr kumimoji="1" sz="4400" b="1" kern="1200" spc="100" baseline="0">
                <a:ln w="9525">
                  <a:solidFill>
                    <a:srgbClr val="AF1932"/>
                  </a:solidFill>
                </a:ln>
                <a:solidFill>
                  <a:srgbClr val="AF1932"/>
                </a:solidFill>
                <a:latin typeface="Yu Gothic UI" panose="020B0500000000000000" pitchFamily="50" charset="-128"/>
                <a:ea typeface="Yu Gothic UI" panose="020B0500000000000000" pitchFamily="50" charset="-128"/>
                <a:cs typeface="+mj-cs"/>
              </a:defRPr>
            </a:lvl1pPr>
          </a:lstStyle>
          <a:p>
            <a:pPr marL="0" marR="0" lvl="0" indent="0" algn="l" defTabSz="914400" rtl="0" eaLnBrk="1" fontAlgn="auto" latinLnBrk="0" hangingPunct="1">
              <a:lnSpc>
                <a:spcPts val="5000"/>
              </a:lnSpc>
              <a:spcBef>
                <a:spcPct val="0"/>
              </a:spcBef>
              <a:spcAft>
                <a:spcPts val="0"/>
              </a:spcAft>
              <a:buClrTx/>
              <a:buSzTx/>
              <a:buFontTx/>
              <a:buNone/>
              <a:tabLst/>
              <a:defRPr/>
            </a:pPr>
            <a:r>
              <a:rPr kumimoji="1" lang="en-US" altLang="ja-JP" sz="2400" b="0" i="0" u="none" strike="noStrike" kern="1200" cap="none" spc="100" normalizeH="0" baseline="0" noProof="0">
                <a:ln w="12700">
                  <a:solidFill>
                    <a:prstClr val="black">
                      <a:lumMod val="85000"/>
                      <a:lumOff val="15000"/>
                    </a:prstClr>
                  </a:solidFill>
                </a:ln>
                <a:solidFill>
                  <a:prstClr val="black">
                    <a:lumMod val="85000"/>
                    <a:lumOff val="15000"/>
                  </a:prstClr>
                </a:solidFill>
                <a:effectLst/>
                <a:uLnTx/>
                <a:uFillTx/>
                <a:latin typeface="Avenir Next LT Pro"/>
                <a:ea typeface="DIN 2014 Demi" panose="020B0604020202020204" pitchFamily="34" charset="0"/>
                <a:cs typeface="+mj-cs"/>
              </a:rPr>
              <a:t>05</a:t>
            </a:r>
            <a:endParaRPr kumimoji="1" lang="en-GB" sz="2400" b="0" i="0" u="none" strike="noStrike" kern="1200" cap="none" spc="100" normalizeH="0" baseline="0" noProof="0">
              <a:ln w="12700">
                <a:solidFill>
                  <a:prstClr val="black">
                    <a:lumMod val="85000"/>
                    <a:lumOff val="15000"/>
                  </a:prstClr>
                </a:solidFill>
              </a:ln>
              <a:solidFill>
                <a:prstClr val="black">
                  <a:lumMod val="85000"/>
                  <a:lumOff val="15000"/>
                </a:prstClr>
              </a:solidFill>
              <a:effectLst/>
              <a:uLnTx/>
              <a:uFillTx/>
              <a:latin typeface="Avenir Next LT Pro"/>
              <a:ea typeface="DIN 2014 Demi" panose="020B0604020202020204" pitchFamily="34" charset="0"/>
              <a:cs typeface="+mj-cs"/>
            </a:endParaRPr>
          </a:p>
        </p:txBody>
      </p:sp>
      <p:sp>
        <p:nvSpPr>
          <p:cNvPr id="23" name="字幕 3">
            <a:extLst>
              <a:ext uri="{FF2B5EF4-FFF2-40B4-BE49-F238E27FC236}">
                <a16:creationId xmlns:a16="http://schemas.microsoft.com/office/drawing/2014/main" id="{42D8DA50-234A-4726-ADD9-E7323CD23309}"/>
              </a:ext>
            </a:extLst>
          </p:cNvPr>
          <p:cNvSpPr>
            <a:spLocks noGrp="1"/>
          </p:cNvSpPr>
          <p:nvPr>
            <p:ph type="subTitle" idx="1"/>
          </p:nvPr>
        </p:nvSpPr>
        <p:spPr>
          <a:xfrm>
            <a:off x="452438" y="428625"/>
            <a:ext cx="1262062" cy="191253"/>
          </a:xfrm>
        </p:spPr>
        <p:txBody>
          <a:bodyPr anchor="ctr"/>
          <a:lstStyle/>
          <a:p>
            <a:r>
              <a:rPr kumimoji="1" lang="en-GB">
                <a:solidFill>
                  <a:srgbClr val="291306"/>
                </a:solidFill>
                <a:latin typeface="+mn-lt"/>
              </a:rPr>
              <a:t>VALUE</a:t>
            </a:r>
          </a:p>
        </p:txBody>
      </p:sp>
      <p:sp>
        <p:nvSpPr>
          <p:cNvPr id="24" name="タイトル 1">
            <a:extLst>
              <a:ext uri="{FF2B5EF4-FFF2-40B4-BE49-F238E27FC236}">
                <a16:creationId xmlns:a16="http://schemas.microsoft.com/office/drawing/2014/main" id="{4D8FD077-DD19-480E-8B32-F9F96B409CD4}"/>
              </a:ext>
            </a:extLst>
          </p:cNvPr>
          <p:cNvSpPr txBox="1">
            <a:spLocks/>
          </p:cNvSpPr>
          <p:nvPr/>
        </p:nvSpPr>
        <p:spPr>
          <a:xfrm>
            <a:off x="1199273" y="95816"/>
            <a:ext cx="566911" cy="629118"/>
          </a:xfrm>
          <a:prstGeom prst="rect">
            <a:avLst/>
          </a:prstGeom>
        </p:spPr>
        <p:txBody>
          <a:bodyPr anchor="ctr"/>
          <a:lstStyle>
            <a:lvl1pPr algn="l" defTabSz="914400" rtl="0" eaLnBrk="1" latinLnBrk="0" hangingPunct="1">
              <a:lnSpc>
                <a:spcPts val="5000"/>
              </a:lnSpc>
              <a:spcBef>
                <a:spcPct val="0"/>
              </a:spcBef>
              <a:buNone/>
              <a:defRPr kumimoji="1" sz="4400" b="1" kern="1200" spc="100" baseline="0">
                <a:ln w="9525">
                  <a:solidFill>
                    <a:srgbClr val="AF1932"/>
                  </a:solidFill>
                </a:ln>
                <a:solidFill>
                  <a:srgbClr val="AF1932"/>
                </a:solidFill>
                <a:latin typeface="Yu Gothic UI" panose="020B0500000000000000" pitchFamily="50" charset="-128"/>
                <a:ea typeface="Yu Gothic UI" panose="020B0500000000000000" pitchFamily="50" charset="-128"/>
                <a:cs typeface="+mj-cs"/>
              </a:defRPr>
            </a:lvl1pPr>
          </a:lstStyle>
          <a:p>
            <a:pPr marL="0" marR="0" lvl="0" indent="0" algn="l" defTabSz="914400" rtl="0" eaLnBrk="1" fontAlgn="auto" latinLnBrk="0" hangingPunct="1">
              <a:lnSpc>
                <a:spcPts val="5000"/>
              </a:lnSpc>
              <a:spcBef>
                <a:spcPct val="0"/>
              </a:spcBef>
              <a:spcAft>
                <a:spcPts val="0"/>
              </a:spcAft>
              <a:buClrTx/>
              <a:buSzTx/>
              <a:buFontTx/>
              <a:buNone/>
              <a:tabLst/>
              <a:defRPr/>
            </a:pPr>
            <a:r>
              <a:rPr kumimoji="1" lang="en-US" altLang="ja-JP" sz="2400" b="0" i="0" u="none" strike="noStrike" kern="1200" cap="none" spc="100" normalizeH="0" baseline="0" noProof="0">
                <a:ln w="12700">
                  <a:solidFill>
                    <a:prstClr val="black">
                      <a:lumMod val="85000"/>
                      <a:lumOff val="15000"/>
                    </a:prstClr>
                  </a:solidFill>
                </a:ln>
                <a:solidFill>
                  <a:prstClr val="black">
                    <a:lumMod val="85000"/>
                    <a:lumOff val="15000"/>
                  </a:prstClr>
                </a:solidFill>
                <a:effectLst/>
                <a:uLnTx/>
                <a:uFillTx/>
                <a:latin typeface="Avenir Next LT Pro"/>
                <a:ea typeface="DIN 2014 Demi" panose="020B0604020202020204" pitchFamily="34" charset="0"/>
                <a:cs typeface="+mj-cs"/>
              </a:rPr>
              <a:t>03</a:t>
            </a:r>
            <a:endParaRPr kumimoji="1" lang="en-GB" sz="2400" b="0" i="0" u="none" strike="noStrike" kern="1200" cap="none" spc="100" normalizeH="0" baseline="0" noProof="0">
              <a:ln w="12700">
                <a:solidFill>
                  <a:prstClr val="black">
                    <a:lumMod val="85000"/>
                    <a:lumOff val="15000"/>
                  </a:prstClr>
                </a:solidFill>
              </a:ln>
              <a:solidFill>
                <a:prstClr val="black">
                  <a:lumMod val="85000"/>
                  <a:lumOff val="15000"/>
                </a:prstClr>
              </a:solidFill>
              <a:effectLst/>
              <a:uLnTx/>
              <a:uFillTx/>
              <a:latin typeface="Avenir Next LT Pro"/>
              <a:ea typeface="DIN 2014 Demi" panose="020B0604020202020204" pitchFamily="34" charset="0"/>
              <a:cs typeface="+mj-cs"/>
            </a:endParaRPr>
          </a:p>
        </p:txBody>
      </p:sp>
      <p:sp>
        <p:nvSpPr>
          <p:cNvPr id="25" name="矢印: 山形 24">
            <a:extLst>
              <a:ext uri="{FF2B5EF4-FFF2-40B4-BE49-F238E27FC236}">
                <a16:creationId xmlns:a16="http://schemas.microsoft.com/office/drawing/2014/main" id="{087FAEB4-E45D-4022-B149-CE9F974EAEF8}"/>
              </a:ext>
            </a:extLst>
          </p:cNvPr>
          <p:cNvSpPr/>
          <p:nvPr/>
        </p:nvSpPr>
        <p:spPr>
          <a:xfrm>
            <a:off x="1752318" y="431942"/>
            <a:ext cx="123877" cy="169324"/>
          </a:xfrm>
          <a:prstGeom prst="chevron">
            <a:avLst>
              <a:gd name="adj" fmla="val 7097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33" name="スライド番号プレースホルダー 2">
            <a:extLst>
              <a:ext uri="{FF2B5EF4-FFF2-40B4-BE49-F238E27FC236}">
                <a16:creationId xmlns:a16="http://schemas.microsoft.com/office/drawing/2014/main" id="{917FB51F-68CD-43CB-AEEF-2EA346FB0754}"/>
              </a:ext>
            </a:extLst>
          </p:cNvPr>
          <p:cNvSpPr txBox="1">
            <a:spLocks/>
          </p:cNvSpPr>
          <p:nvPr/>
        </p:nvSpPr>
        <p:spPr>
          <a:xfrm>
            <a:off x="7181851" y="6515100"/>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Tree>
    <p:extLst>
      <p:ext uri="{BB962C8B-B14F-4D97-AF65-F5344CB8AC3E}">
        <p14:creationId xmlns:p14="http://schemas.microsoft.com/office/powerpoint/2010/main" val="986395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図 36" descr="図形, 円&#10;&#10;自動的に生成された説明">
            <a:extLst>
              <a:ext uri="{FF2B5EF4-FFF2-40B4-BE49-F238E27FC236}">
                <a16:creationId xmlns:a16="http://schemas.microsoft.com/office/drawing/2014/main" id="{CBB74720-4DC6-48E3-B77C-4CF54F8ED03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8193411" flipH="1">
            <a:off x="6426755" y="3622688"/>
            <a:ext cx="2310410" cy="2313042"/>
          </a:xfrm>
          <a:prstGeom prst="rect">
            <a:avLst/>
          </a:prstGeom>
        </p:spPr>
      </p:pic>
      <p:pic>
        <p:nvPicPr>
          <p:cNvPr id="22" name="Picture 4">
            <a:extLst>
              <a:ext uri="{FF2B5EF4-FFF2-40B4-BE49-F238E27FC236}">
                <a16:creationId xmlns:a16="http://schemas.microsoft.com/office/drawing/2014/main" id="{DC15E57B-1B36-41D2-8B4B-E16EF8DF3B9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39340" y="3891357"/>
            <a:ext cx="3455509" cy="2263802"/>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プレースホルダー 5">
            <a:extLst>
              <a:ext uri="{FF2B5EF4-FFF2-40B4-BE49-F238E27FC236}">
                <a16:creationId xmlns:a16="http://schemas.microsoft.com/office/drawing/2014/main" id="{DBE47BFD-98AB-41BF-9786-49D4DD964967}"/>
              </a:ext>
            </a:extLst>
          </p:cNvPr>
          <p:cNvSpPr>
            <a:spLocks noGrp="1"/>
          </p:cNvSpPr>
          <p:nvPr>
            <p:ph type="body" sz="quarter" idx="14"/>
          </p:nvPr>
        </p:nvSpPr>
        <p:spPr>
          <a:xfrm>
            <a:off x="732480" y="3735505"/>
            <a:ext cx="5315893" cy="582853"/>
          </a:xfrm>
        </p:spPr>
        <p:txBody>
          <a:bodyPr/>
          <a:lstStyle/>
          <a:p>
            <a:pPr algn="just"/>
            <a:r>
              <a:rPr lang="ja-JP" altLang="en-US" dirty="0"/>
              <a:t>これまで培われてきた人と人との「つながり」や「きずな」を礎にしながら、地域のつながりの活性化、「共助」を進め、身近な地域のなかで生活課題等の解決を図るため、デジタル技術の活用により、市民同士が触れ合える機会の創出に向けて取組を進めていきます。</a:t>
            </a:r>
            <a:endParaRPr lang="en-GB" dirty="0"/>
          </a:p>
        </p:txBody>
      </p:sp>
      <p:sp>
        <p:nvSpPr>
          <p:cNvPr id="5" name="テキスト プレースホルダー 4">
            <a:extLst>
              <a:ext uri="{FF2B5EF4-FFF2-40B4-BE49-F238E27FC236}">
                <a16:creationId xmlns:a16="http://schemas.microsoft.com/office/drawing/2014/main" id="{4AA19AA3-6AB1-47CE-BB6F-0461F3AC3DC5}"/>
              </a:ext>
            </a:extLst>
          </p:cNvPr>
          <p:cNvSpPr>
            <a:spLocks noGrp="1"/>
          </p:cNvSpPr>
          <p:nvPr>
            <p:ph type="body" sz="quarter" idx="13"/>
          </p:nvPr>
        </p:nvSpPr>
        <p:spPr>
          <a:xfrm>
            <a:off x="732480" y="3445683"/>
            <a:ext cx="5315893" cy="287828"/>
          </a:xfrm>
        </p:spPr>
        <p:txBody>
          <a:bodyPr/>
          <a:lstStyle/>
          <a:p>
            <a:r>
              <a:rPr lang="ja-JP" altLang="en-US" dirty="0"/>
              <a:t>リアルとデジタルでつなぐ地域コミュニケーションの充実</a:t>
            </a:r>
            <a:endParaRPr lang="en-GB" dirty="0"/>
          </a:p>
        </p:txBody>
      </p:sp>
      <p:sp>
        <p:nvSpPr>
          <p:cNvPr id="2" name="タイトル 1">
            <a:extLst>
              <a:ext uri="{FF2B5EF4-FFF2-40B4-BE49-F238E27FC236}">
                <a16:creationId xmlns:a16="http://schemas.microsoft.com/office/drawing/2014/main" id="{6DB45E72-1DEE-4B3E-BE01-8D685DD1DD06}"/>
              </a:ext>
            </a:extLst>
          </p:cNvPr>
          <p:cNvSpPr>
            <a:spLocks noGrp="1"/>
          </p:cNvSpPr>
          <p:nvPr>
            <p:ph type="title"/>
          </p:nvPr>
        </p:nvSpPr>
        <p:spPr>
          <a:prstGeom prst="rect">
            <a:avLst/>
          </a:prstGeom>
        </p:spPr>
        <p:txBody>
          <a:bodyPr/>
          <a:lstStyle/>
          <a:p>
            <a:pPr>
              <a:lnSpc>
                <a:spcPct val="100000"/>
              </a:lnSpc>
            </a:pPr>
            <a:r>
              <a:rPr lang="ja-JP" altLang="en-US" spc="150" dirty="0"/>
              <a:t>「まちが元気や」。</a:t>
            </a:r>
            <a:br>
              <a:rPr lang="en-US" altLang="ja-JP" spc="150" dirty="0"/>
            </a:br>
            <a:r>
              <a:rPr lang="ja-JP" altLang="en-US" spc="150" dirty="0"/>
              <a:t>地域コミュニティをデジタルでサポート</a:t>
            </a:r>
            <a:endParaRPr lang="en-GB" altLang="ja-JP" spc="150" dirty="0"/>
          </a:p>
        </p:txBody>
      </p:sp>
      <p:sp>
        <p:nvSpPr>
          <p:cNvPr id="4" name="テキスト プレースホルダー 3">
            <a:extLst>
              <a:ext uri="{FF2B5EF4-FFF2-40B4-BE49-F238E27FC236}">
                <a16:creationId xmlns:a16="http://schemas.microsoft.com/office/drawing/2014/main" id="{804EEE3C-5163-46D4-9D94-198D5142CECE}"/>
              </a:ext>
            </a:extLst>
          </p:cNvPr>
          <p:cNvSpPr>
            <a:spLocks noGrp="1"/>
          </p:cNvSpPr>
          <p:nvPr>
            <p:ph type="body" sz="quarter" idx="12"/>
          </p:nvPr>
        </p:nvSpPr>
        <p:spPr>
          <a:prstGeom prst="rect">
            <a:avLst/>
          </a:prstGeom>
        </p:spPr>
        <p:txBody>
          <a:bodyPr/>
          <a:lstStyle/>
          <a:p>
            <a:pPr algn="just"/>
            <a:r>
              <a:rPr lang="ja-JP" altLang="en-US" sz="1400" kern="100">
                <a:solidFill>
                  <a:srgbClr val="000000"/>
                </a:solidFill>
                <a:effectLst/>
                <a:latin typeface="游明朝" panose="02020400000000000000" pitchFamily="18" charset="-128"/>
                <a:ea typeface="Yu Gothic UI" panose="020B0500000000000000" pitchFamily="50" charset="-128"/>
                <a:cs typeface="Times New Roman" panose="02020603050405020304" pitchFamily="18" charset="0"/>
              </a:rPr>
              <a:t>地域の活性化に向けて、地域が主体となり、また、</a:t>
            </a:r>
            <a:r>
              <a:rPr lang="ja-JP" altLang="en-US" kern="100">
                <a:solidFill>
                  <a:srgbClr val="000000"/>
                </a:solidFill>
                <a:latin typeface="游明朝" panose="02020400000000000000" pitchFamily="18" charset="-128"/>
                <a:ea typeface="Yu Gothic UI" panose="020B0500000000000000" pitchFamily="50" charset="-128"/>
                <a:cs typeface="Times New Roman" panose="02020603050405020304" pitchFamily="18" charset="0"/>
              </a:rPr>
              <a:t>行政</a:t>
            </a:r>
            <a:r>
              <a:rPr lang="ja-JP" altLang="en-US" sz="1400" kern="100">
                <a:solidFill>
                  <a:srgbClr val="000000"/>
                </a:solidFill>
                <a:effectLst/>
                <a:latin typeface="游明朝" panose="02020400000000000000" pitchFamily="18" charset="-128"/>
                <a:ea typeface="Yu Gothic UI" panose="020B0500000000000000" pitchFamily="50" charset="-128"/>
                <a:cs typeface="Times New Roman" panose="02020603050405020304" pitchFamily="18" charset="0"/>
              </a:rPr>
              <a:t>も一緒になって、デジタルの力もつなぎ合わせながら地域の活力を高めていきます。</a:t>
            </a:r>
            <a:endParaRPr lang="en-US" altLang="ja-JP" sz="1200" kern="100">
              <a:solidFill>
                <a:srgbClr val="000000"/>
              </a:solidFill>
              <a:latin typeface="游明朝" panose="02020400000000000000" pitchFamily="18" charset="-128"/>
              <a:ea typeface="游明朝" panose="02020400000000000000" pitchFamily="18" charset="-128"/>
              <a:cs typeface="Times New Roman" panose="02020603050405020304" pitchFamily="18" charset="0"/>
            </a:endParaRPr>
          </a:p>
        </p:txBody>
      </p:sp>
      <p:sp>
        <p:nvSpPr>
          <p:cNvPr id="51" name="正方形/長方形 50">
            <a:extLst>
              <a:ext uri="{FF2B5EF4-FFF2-40B4-BE49-F238E27FC236}">
                <a16:creationId xmlns:a16="http://schemas.microsoft.com/office/drawing/2014/main" id="{BE5DA97C-B14B-4F86-962A-D5DEA7165BE5}"/>
              </a:ext>
            </a:extLst>
          </p:cNvPr>
          <p:cNvSpPr/>
          <p:nvPr/>
        </p:nvSpPr>
        <p:spPr>
          <a:xfrm>
            <a:off x="589212" y="3531900"/>
            <a:ext cx="107950" cy="107948"/>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26" name="正方形/長方形 25">
            <a:extLst>
              <a:ext uri="{FF2B5EF4-FFF2-40B4-BE49-F238E27FC236}">
                <a16:creationId xmlns:a16="http://schemas.microsoft.com/office/drawing/2014/main" id="{3F8B7BB9-69C6-4C0E-B4F9-E08D59631395}"/>
              </a:ext>
            </a:extLst>
          </p:cNvPr>
          <p:cNvSpPr/>
          <p:nvPr/>
        </p:nvSpPr>
        <p:spPr>
          <a:xfrm>
            <a:off x="9582001" y="0"/>
            <a:ext cx="32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27" name="正方形/長方形 26">
            <a:extLst>
              <a:ext uri="{FF2B5EF4-FFF2-40B4-BE49-F238E27FC236}">
                <a16:creationId xmlns:a16="http://schemas.microsoft.com/office/drawing/2014/main" id="{88FA0EDA-3FE8-4F19-89DC-6662BE4FB05F}"/>
              </a:ext>
            </a:extLst>
          </p:cNvPr>
          <p:cNvSpPr/>
          <p:nvPr/>
        </p:nvSpPr>
        <p:spPr>
          <a:xfrm>
            <a:off x="9594850" y="6582186"/>
            <a:ext cx="311150" cy="2785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sp>
        <p:nvSpPr>
          <p:cNvPr id="28" name="矢印: 五方向 27">
            <a:extLst>
              <a:ext uri="{FF2B5EF4-FFF2-40B4-BE49-F238E27FC236}">
                <a16:creationId xmlns:a16="http://schemas.microsoft.com/office/drawing/2014/main" id="{39E3AA8C-01C4-4B5D-B294-73449654E533}"/>
              </a:ext>
            </a:extLst>
          </p:cNvPr>
          <p:cNvSpPr/>
          <p:nvPr/>
        </p:nvSpPr>
        <p:spPr>
          <a:xfrm rot="5400000">
            <a:off x="9048426" y="546425"/>
            <a:ext cx="1404000" cy="311150"/>
          </a:xfrm>
          <a:prstGeom prst="homePlate">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lumMod val="75000"/>
                  </a:prstClr>
                </a:solidFill>
                <a:effectLst/>
                <a:uLnTx/>
                <a:uFillTx/>
                <a:latin typeface="Avenir Next LT Pro"/>
                <a:ea typeface="Yu Gothic UI"/>
                <a:cs typeface="+mn-cs"/>
              </a:rPr>
              <a:t>MISSION</a:t>
            </a: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sp>
        <p:nvSpPr>
          <p:cNvPr id="29" name="矢印: 山形 28">
            <a:extLst>
              <a:ext uri="{FF2B5EF4-FFF2-40B4-BE49-F238E27FC236}">
                <a16:creationId xmlns:a16="http://schemas.microsoft.com/office/drawing/2014/main" id="{34C4757C-EC91-4AD9-B70A-EA172152DDEA}"/>
              </a:ext>
            </a:extLst>
          </p:cNvPr>
          <p:cNvSpPr/>
          <p:nvPr/>
        </p:nvSpPr>
        <p:spPr>
          <a:xfrm rot="5400000">
            <a:off x="9048425" y="1902958"/>
            <a:ext cx="1404000" cy="311150"/>
          </a:xfrm>
          <a:prstGeom prst="chevron">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lumMod val="75000"/>
                  </a:prstClr>
                </a:solidFill>
                <a:effectLst/>
                <a:uLnTx/>
                <a:uFillTx/>
                <a:latin typeface="Avenir Next LT Pro"/>
                <a:ea typeface="Yu Gothic UI"/>
                <a:cs typeface="+mn-cs"/>
              </a:rPr>
              <a:t>VISION</a:t>
            </a: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sp>
        <p:nvSpPr>
          <p:cNvPr id="30" name="矢印: 山形 29">
            <a:extLst>
              <a:ext uri="{FF2B5EF4-FFF2-40B4-BE49-F238E27FC236}">
                <a16:creationId xmlns:a16="http://schemas.microsoft.com/office/drawing/2014/main" id="{93AAEE45-DB49-442A-BB58-D15C692EDB2E}"/>
              </a:ext>
            </a:extLst>
          </p:cNvPr>
          <p:cNvSpPr/>
          <p:nvPr/>
        </p:nvSpPr>
        <p:spPr>
          <a:xfrm rot="5400000">
            <a:off x="8356226" y="3951691"/>
            <a:ext cx="2788400" cy="311150"/>
          </a:xfrm>
          <a:prstGeom prst="chevron">
            <a:avLst>
              <a:gd name="adj" fmla="val 28868"/>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solidFill>
                <a:effectLst/>
                <a:uLnTx/>
                <a:uFillTx/>
                <a:latin typeface="Avenir Next LT Pro"/>
                <a:ea typeface="Yu Gothic UI"/>
                <a:cs typeface="+mn-cs"/>
              </a:rPr>
              <a:t>VALUE &amp; STRATEGY</a:t>
            </a:r>
            <a:endParaRPr kumimoji="1" lang="en-GB" sz="1600" b="0" i="0" u="none" strike="noStrike" kern="1200" cap="none" spc="0" normalizeH="0" baseline="0" noProof="0">
              <a:ln>
                <a:noFill/>
              </a:ln>
              <a:solidFill>
                <a:prstClr val="white"/>
              </a:solidFill>
              <a:effectLst/>
              <a:uLnTx/>
              <a:uFillTx/>
              <a:latin typeface="Avenir Next LT Pro"/>
              <a:ea typeface="Yu Gothic UI"/>
              <a:cs typeface="+mn-cs"/>
            </a:endParaRPr>
          </a:p>
        </p:txBody>
      </p:sp>
      <p:sp>
        <p:nvSpPr>
          <p:cNvPr id="31" name="矢印: 山形 30">
            <a:extLst>
              <a:ext uri="{FF2B5EF4-FFF2-40B4-BE49-F238E27FC236}">
                <a16:creationId xmlns:a16="http://schemas.microsoft.com/office/drawing/2014/main" id="{FC10E979-8224-4A10-81C9-D2FA72160AE8}"/>
              </a:ext>
            </a:extLst>
          </p:cNvPr>
          <p:cNvSpPr/>
          <p:nvPr/>
        </p:nvSpPr>
        <p:spPr>
          <a:xfrm rot="5400000">
            <a:off x="9048424" y="6000425"/>
            <a:ext cx="1404000" cy="311150"/>
          </a:xfrm>
          <a:prstGeom prst="chevron">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lumMod val="75000"/>
                  </a:prstClr>
                </a:solidFill>
                <a:effectLst/>
                <a:uLnTx/>
                <a:uFillTx/>
                <a:latin typeface="Avenir Next LT Pro"/>
                <a:ea typeface="Yu Gothic UI"/>
                <a:cs typeface="+mn-cs"/>
              </a:rPr>
              <a:t>CREDO</a:t>
            </a: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sp>
        <p:nvSpPr>
          <p:cNvPr id="23" name="字幕 3">
            <a:extLst>
              <a:ext uri="{FF2B5EF4-FFF2-40B4-BE49-F238E27FC236}">
                <a16:creationId xmlns:a16="http://schemas.microsoft.com/office/drawing/2014/main" id="{4F59326B-19CE-482F-886E-A58FC1EB192D}"/>
              </a:ext>
            </a:extLst>
          </p:cNvPr>
          <p:cNvSpPr txBox="1">
            <a:spLocks/>
          </p:cNvSpPr>
          <p:nvPr/>
        </p:nvSpPr>
        <p:spPr>
          <a:xfrm>
            <a:off x="1899907" y="428625"/>
            <a:ext cx="1352550" cy="191253"/>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kumimoji="1" sz="1800" kern="1200">
                <a:solidFill>
                  <a:schemeClr val="tx1">
                    <a:lumMod val="75000"/>
                    <a:lumOff val="25000"/>
                  </a:schemeClr>
                </a:solidFill>
                <a:latin typeface="Yu Gothic UI" panose="020B0500000000000000" pitchFamily="50" charset="-128"/>
                <a:ea typeface="Yu Gothic UI" panose="020B0500000000000000" pitchFamily="50"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GB" sz="1800" b="0" i="0" u="none" strike="noStrike" kern="1200" cap="none" spc="-50" normalizeH="0" baseline="0" noProof="0">
                <a:ln>
                  <a:noFill/>
                </a:ln>
                <a:solidFill>
                  <a:srgbClr val="291306"/>
                </a:solidFill>
                <a:effectLst/>
                <a:uLnTx/>
                <a:uFillTx/>
                <a:latin typeface="Avenir Next LT Pro"/>
                <a:ea typeface="Yu Gothic UI" panose="020B0500000000000000" pitchFamily="50" charset="-128"/>
                <a:cs typeface="+mn-cs"/>
              </a:rPr>
              <a:t>STRATEGY</a:t>
            </a:r>
          </a:p>
        </p:txBody>
      </p:sp>
      <p:sp>
        <p:nvSpPr>
          <p:cNvPr id="24" name="タイトル 1">
            <a:extLst>
              <a:ext uri="{FF2B5EF4-FFF2-40B4-BE49-F238E27FC236}">
                <a16:creationId xmlns:a16="http://schemas.microsoft.com/office/drawing/2014/main" id="{BBAE3D61-947C-433A-BDAD-1389DE1D0DDC}"/>
              </a:ext>
            </a:extLst>
          </p:cNvPr>
          <p:cNvSpPr txBox="1">
            <a:spLocks/>
          </p:cNvSpPr>
          <p:nvPr/>
        </p:nvSpPr>
        <p:spPr>
          <a:xfrm>
            <a:off x="3005454" y="95816"/>
            <a:ext cx="566911" cy="629118"/>
          </a:xfrm>
          <a:prstGeom prst="rect">
            <a:avLst/>
          </a:prstGeom>
        </p:spPr>
        <p:txBody>
          <a:bodyPr anchor="ctr"/>
          <a:lstStyle>
            <a:lvl1pPr algn="l" defTabSz="914400" rtl="0" eaLnBrk="1" latinLnBrk="0" hangingPunct="1">
              <a:lnSpc>
                <a:spcPts val="5000"/>
              </a:lnSpc>
              <a:spcBef>
                <a:spcPct val="0"/>
              </a:spcBef>
              <a:buNone/>
              <a:defRPr kumimoji="1" sz="4400" b="1" kern="1200" spc="100" baseline="0">
                <a:ln w="9525">
                  <a:solidFill>
                    <a:srgbClr val="AF1932"/>
                  </a:solidFill>
                </a:ln>
                <a:solidFill>
                  <a:srgbClr val="AF1932"/>
                </a:solidFill>
                <a:latin typeface="Yu Gothic UI" panose="020B0500000000000000" pitchFamily="50" charset="-128"/>
                <a:ea typeface="Yu Gothic UI" panose="020B0500000000000000" pitchFamily="50" charset="-128"/>
                <a:cs typeface="+mj-cs"/>
              </a:defRPr>
            </a:lvl1pPr>
          </a:lstStyle>
          <a:p>
            <a:pPr marL="0" marR="0" lvl="0" indent="0" algn="l" defTabSz="914400" rtl="0" eaLnBrk="1" fontAlgn="auto" latinLnBrk="0" hangingPunct="1">
              <a:lnSpc>
                <a:spcPts val="5000"/>
              </a:lnSpc>
              <a:spcBef>
                <a:spcPct val="0"/>
              </a:spcBef>
              <a:spcAft>
                <a:spcPts val="0"/>
              </a:spcAft>
              <a:buClrTx/>
              <a:buSzTx/>
              <a:buFontTx/>
              <a:buNone/>
              <a:tabLst/>
              <a:defRPr/>
            </a:pPr>
            <a:r>
              <a:rPr kumimoji="1" lang="en-US" altLang="ja-JP" sz="2400" b="0" i="0" u="none" strike="noStrike" kern="1200" cap="none" spc="100" normalizeH="0" baseline="0" noProof="0">
                <a:ln w="12700">
                  <a:solidFill>
                    <a:prstClr val="black">
                      <a:lumMod val="85000"/>
                      <a:lumOff val="15000"/>
                    </a:prstClr>
                  </a:solidFill>
                </a:ln>
                <a:solidFill>
                  <a:prstClr val="black">
                    <a:lumMod val="85000"/>
                    <a:lumOff val="15000"/>
                  </a:prstClr>
                </a:solidFill>
                <a:effectLst/>
                <a:uLnTx/>
                <a:uFillTx/>
                <a:latin typeface="Avenir Next LT Pro"/>
                <a:ea typeface="DIN 2014 Demi" panose="020B0604020202020204" pitchFamily="34" charset="0"/>
                <a:cs typeface="+mj-cs"/>
              </a:rPr>
              <a:t>06</a:t>
            </a:r>
            <a:endParaRPr kumimoji="1" lang="en-GB" sz="2400" b="0" i="0" u="none" strike="noStrike" kern="1200" cap="none" spc="100" normalizeH="0" baseline="0" noProof="0">
              <a:ln w="12700">
                <a:solidFill>
                  <a:prstClr val="black">
                    <a:lumMod val="85000"/>
                    <a:lumOff val="15000"/>
                  </a:prstClr>
                </a:solidFill>
              </a:ln>
              <a:solidFill>
                <a:prstClr val="black">
                  <a:lumMod val="85000"/>
                  <a:lumOff val="15000"/>
                </a:prstClr>
              </a:solidFill>
              <a:effectLst/>
              <a:uLnTx/>
              <a:uFillTx/>
              <a:latin typeface="Avenir Next LT Pro"/>
              <a:ea typeface="DIN 2014 Demi" panose="020B0604020202020204" pitchFamily="34" charset="0"/>
              <a:cs typeface="+mj-cs"/>
            </a:endParaRPr>
          </a:p>
        </p:txBody>
      </p:sp>
      <p:sp>
        <p:nvSpPr>
          <p:cNvPr id="32" name="字幕 3">
            <a:extLst>
              <a:ext uri="{FF2B5EF4-FFF2-40B4-BE49-F238E27FC236}">
                <a16:creationId xmlns:a16="http://schemas.microsoft.com/office/drawing/2014/main" id="{3297D6A4-CD80-4775-9D3C-3CF7627D9B1C}"/>
              </a:ext>
            </a:extLst>
          </p:cNvPr>
          <p:cNvSpPr>
            <a:spLocks noGrp="1"/>
          </p:cNvSpPr>
          <p:nvPr>
            <p:ph type="subTitle" idx="1"/>
          </p:nvPr>
        </p:nvSpPr>
        <p:spPr>
          <a:xfrm>
            <a:off x="452438" y="428625"/>
            <a:ext cx="1262062" cy="191253"/>
          </a:xfrm>
        </p:spPr>
        <p:txBody>
          <a:bodyPr anchor="ctr"/>
          <a:lstStyle/>
          <a:p>
            <a:r>
              <a:rPr kumimoji="1" lang="en-GB">
                <a:solidFill>
                  <a:srgbClr val="291306"/>
                </a:solidFill>
                <a:latin typeface="+mn-lt"/>
              </a:rPr>
              <a:t>VALUE</a:t>
            </a:r>
          </a:p>
        </p:txBody>
      </p:sp>
      <p:sp>
        <p:nvSpPr>
          <p:cNvPr id="33" name="タイトル 1">
            <a:extLst>
              <a:ext uri="{FF2B5EF4-FFF2-40B4-BE49-F238E27FC236}">
                <a16:creationId xmlns:a16="http://schemas.microsoft.com/office/drawing/2014/main" id="{7F54AF5A-6B4D-46AB-8291-618539944E0D}"/>
              </a:ext>
            </a:extLst>
          </p:cNvPr>
          <p:cNvSpPr txBox="1">
            <a:spLocks/>
          </p:cNvSpPr>
          <p:nvPr/>
        </p:nvSpPr>
        <p:spPr>
          <a:xfrm>
            <a:off x="1199273" y="95816"/>
            <a:ext cx="566911" cy="629118"/>
          </a:xfrm>
          <a:prstGeom prst="rect">
            <a:avLst/>
          </a:prstGeom>
        </p:spPr>
        <p:txBody>
          <a:bodyPr anchor="ctr"/>
          <a:lstStyle>
            <a:lvl1pPr algn="l" defTabSz="914400" rtl="0" eaLnBrk="1" latinLnBrk="0" hangingPunct="1">
              <a:lnSpc>
                <a:spcPts val="5000"/>
              </a:lnSpc>
              <a:spcBef>
                <a:spcPct val="0"/>
              </a:spcBef>
              <a:buNone/>
              <a:defRPr kumimoji="1" sz="4400" b="1" kern="1200" spc="100" baseline="0">
                <a:ln w="9525">
                  <a:solidFill>
                    <a:srgbClr val="AF1932"/>
                  </a:solidFill>
                </a:ln>
                <a:solidFill>
                  <a:srgbClr val="AF1932"/>
                </a:solidFill>
                <a:latin typeface="Yu Gothic UI" panose="020B0500000000000000" pitchFamily="50" charset="-128"/>
                <a:ea typeface="Yu Gothic UI" panose="020B0500000000000000" pitchFamily="50" charset="-128"/>
                <a:cs typeface="+mj-cs"/>
              </a:defRPr>
            </a:lvl1pPr>
          </a:lstStyle>
          <a:p>
            <a:pPr marL="0" marR="0" lvl="0" indent="0" algn="l" defTabSz="914400" rtl="0" eaLnBrk="1" fontAlgn="auto" latinLnBrk="0" hangingPunct="1">
              <a:lnSpc>
                <a:spcPts val="5000"/>
              </a:lnSpc>
              <a:spcBef>
                <a:spcPct val="0"/>
              </a:spcBef>
              <a:spcAft>
                <a:spcPts val="0"/>
              </a:spcAft>
              <a:buClrTx/>
              <a:buSzTx/>
              <a:buFontTx/>
              <a:buNone/>
              <a:tabLst/>
              <a:defRPr/>
            </a:pPr>
            <a:r>
              <a:rPr kumimoji="1" lang="en-US" altLang="ja-JP" sz="2400" b="0" i="0" u="none" strike="noStrike" kern="1200" cap="none" spc="100" normalizeH="0" baseline="0" noProof="0">
                <a:ln w="12700">
                  <a:solidFill>
                    <a:prstClr val="black">
                      <a:lumMod val="85000"/>
                      <a:lumOff val="15000"/>
                    </a:prstClr>
                  </a:solidFill>
                </a:ln>
                <a:solidFill>
                  <a:prstClr val="black">
                    <a:lumMod val="85000"/>
                    <a:lumOff val="15000"/>
                  </a:prstClr>
                </a:solidFill>
                <a:effectLst/>
                <a:uLnTx/>
                <a:uFillTx/>
                <a:latin typeface="Avenir Next LT Pro"/>
                <a:ea typeface="DIN 2014 Demi" panose="020B0604020202020204" pitchFamily="34" charset="0"/>
                <a:cs typeface="+mj-cs"/>
              </a:rPr>
              <a:t>03</a:t>
            </a:r>
            <a:endParaRPr kumimoji="1" lang="en-GB" sz="2400" b="0" i="0" u="none" strike="noStrike" kern="1200" cap="none" spc="100" normalizeH="0" baseline="0" noProof="0">
              <a:ln w="12700">
                <a:solidFill>
                  <a:prstClr val="black">
                    <a:lumMod val="85000"/>
                    <a:lumOff val="15000"/>
                  </a:prstClr>
                </a:solidFill>
              </a:ln>
              <a:solidFill>
                <a:prstClr val="black">
                  <a:lumMod val="85000"/>
                  <a:lumOff val="15000"/>
                </a:prstClr>
              </a:solidFill>
              <a:effectLst/>
              <a:uLnTx/>
              <a:uFillTx/>
              <a:latin typeface="Avenir Next LT Pro"/>
              <a:ea typeface="DIN 2014 Demi" panose="020B0604020202020204" pitchFamily="34" charset="0"/>
              <a:cs typeface="+mj-cs"/>
            </a:endParaRPr>
          </a:p>
        </p:txBody>
      </p:sp>
      <p:sp>
        <p:nvSpPr>
          <p:cNvPr id="34" name="矢印: 山形 33">
            <a:extLst>
              <a:ext uri="{FF2B5EF4-FFF2-40B4-BE49-F238E27FC236}">
                <a16:creationId xmlns:a16="http://schemas.microsoft.com/office/drawing/2014/main" id="{BD57BED4-3771-4834-9BB9-CF025250FEC2}"/>
              </a:ext>
            </a:extLst>
          </p:cNvPr>
          <p:cNvSpPr/>
          <p:nvPr/>
        </p:nvSpPr>
        <p:spPr>
          <a:xfrm>
            <a:off x="1752318" y="431942"/>
            <a:ext cx="123877" cy="169324"/>
          </a:xfrm>
          <a:prstGeom prst="chevron">
            <a:avLst>
              <a:gd name="adj" fmla="val 7097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3" name="スライド番号プレースホルダー 2">
            <a:extLst>
              <a:ext uri="{FF2B5EF4-FFF2-40B4-BE49-F238E27FC236}">
                <a16:creationId xmlns:a16="http://schemas.microsoft.com/office/drawing/2014/main" id="{C797BB6B-A623-BDC8-427F-8F669C2D6F05}"/>
              </a:ext>
            </a:extLst>
          </p:cNvPr>
          <p:cNvSpPr txBox="1">
            <a:spLocks/>
          </p:cNvSpPr>
          <p:nvPr/>
        </p:nvSpPr>
        <p:spPr>
          <a:xfrm>
            <a:off x="7181851" y="6515100"/>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
        <p:nvSpPr>
          <p:cNvPr id="7" name="テキスト プレースホルダー 6">
            <a:extLst>
              <a:ext uri="{FF2B5EF4-FFF2-40B4-BE49-F238E27FC236}">
                <a16:creationId xmlns:a16="http://schemas.microsoft.com/office/drawing/2014/main" id="{DA5A5790-C4C0-6DDE-9597-BA6DD8D3DD8F}"/>
              </a:ext>
            </a:extLst>
          </p:cNvPr>
          <p:cNvSpPr>
            <a:spLocks noGrp="1"/>
          </p:cNvSpPr>
          <p:nvPr>
            <p:ph type="body" sz="quarter" idx="15"/>
          </p:nvPr>
        </p:nvSpPr>
        <p:spPr>
          <a:xfrm>
            <a:off x="732480" y="5027336"/>
            <a:ext cx="5315893" cy="582853"/>
          </a:xfrm>
        </p:spPr>
        <p:txBody>
          <a:bodyPr/>
          <a:lstStyle/>
          <a:p>
            <a:r>
              <a:rPr lang="ja-JP" altLang="en-US" dirty="0"/>
              <a:t>大阪市では、おおむね小学校区を範囲として、地域団体や</a:t>
            </a:r>
            <a:r>
              <a:rPr lang="en-US" altLang="ja-JP" dirty="0"/>
              <a:t>NPO</a:t>
            </a:r>
            <a:r>
              <a:rPr lang="ja-JP" altLang="en-US" dirty="0" err="1"/>
              <a:t>、</a:t>
            </a:r>
            <a:r>
              <a:rPr lang="ja-JP" altLang="en-US" dirty="0"/>
              <a:t>企業など地域のまちづくりに関するいろいろな団体が集まり、話し合い、協力しながら、さまざまな分野における地域課題の解決やまちづくりに取り組んでいます。</a:t>
            </a:r>
            <a:endParaRPr lang="en-US" altLang="ja-JP" dirty="0"/>
          </a:p>
          <a:p>
            <a:r>
              <a:rPr lang="ja-JP" altLang="en-US" dirty="0"/>
              <a:t>このような場に、特に若い世代が、デジタル技術を活用して地域課題の解決やまちづくりに参画できる機会の増加を進める取組を進めます。</a:t>
            </a:r>
          </a:p>
        </p:txBody>
      </p:sp>
      <p:sp>
        <p:nvSpPr>
          <p:cNvPr id="8" name="テキスト プレースホルダー 7">
            <a:extLst>
              <a:ext uri="{FF2B5EF4-FFF2-40B4-BE49-F238E27FC236}">
                <a16:creationId xmlns:a16="http://schemas.microsoft.com/office/drawing/2014/main" id="{78413A8E-169A-E678-8639-FA2EB611B63C}"/>
              </a:ext>
            </a:extLst>
          </p:cNvPr>
          <p:cNvSpPr>
            <a:spLocks noGrp="1"/>
          </p:cNvSpPr>
          <p:nvPr>
            <p:ph type="body" sz="quarter" idx="16"/>
          </p:nvPr>
        </p:nvSpPr>
        <p:spPr>
          <a:xfrm>
            <a:off x="732480" y="4737514"/>
            <a:ext cx="5315893" cy="287828"/>
          </a:xfrm>
        </p:spPr>
        <p:txBody>
          <a:bodyPr/>
          <a:lstStyle/>
          <a:p>
            <a:r>
              <a:rPr lang="ja-JP" altLang="en-US" dirty="0"/>
              <a:t>地域が主体となって進めるまちづくりをデジタルでサポート</a:t>
            </a:r>
          </a:p>
        </p:txBody>
      </p:sp>
      <p:sp>
        <p:nvSpPr>
          <p:cNvPr id="9" name="正方形/長方形 8">
            <a:extLst>
              <a:ext uri="{FF2B5EF4-FFF2-40B4-BE49-F238E27FC236}">
                <a16:creationId xmlns:a16="http://schemas.microsoft.com/office/drawing/2014/main" id="{32B3D624-E4B4-BF58-395D-FAC50979E7D4}"/>
              </a:ext>
            </a:extLst>
          </p:cNvPr>
          <p:cNvSpPr/>
          <p:nvPr/>
        </p:nvSpPr>
        <p:spPr>
          <a:xfrm>
            <a:off x="589212" y="4819746"/>
            <a:ext cx="107950" cy="107948"/>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solidFill>
                <a:schemeClr val="tx1"/>
              </a:solidFill>
            </a:endParaRPr>
          </a:p>
        </p:txBody>
      </p:sp>
    </p:spTree>
    <p:extLst>
      <p:ext uri="{BB962C8B-B14F-4D97-AF65-F5344CB8AC3E}">
        <p14:creationId xmlns:p14="http://schemas.microsoft.com/office/powerpoint/2010/main" val="1756866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descr="ダイアグラム&#10;&#10;自動的に生成された説明">
            <a:extLst>
              <a:ext uri="{FF2B5EF4-FFF2-40B4-BE49-F238E27FC236}">
                <a16:creationId xmlns:a16="http://schemas.microsoft.com/office/drawing/2014/main" id="{7256755B-003C-4CD7-B72E-9D809A71BA9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906000" cy="6858000"/>
          </a:xfrm>
          <a:prstGeom prst="rect">
            <a:avLst/>
          </a:prstGeom>
        </p:spPr>
      </p:pic>
      <p:pic>
        <p:nvPicPr>
          <p:cNvPr id="6" name="図 5" descr="テキスト&#10;&#10;自動的に生成された説明">
            <a:extLst>
              <a:ext uri="{FF2B5EF4-FFF2-40B4-BE49-F238E27FC236}">
                <a16:creationId xmlns:a16="http://schemas.microsoft.com/office/drawing/2014/main" id="{C9E0DDFD-5865-46C9-9312-646E4A226B7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9412" y="994908"/>
            <a:ext cx="4394201" cy="768736"/>
          </a:xfrm>
          <a:prstGeom prst="rect">
            <a:avLst/>
          </a:prstGeom>
        </p:spPr>
      </p:pic>
      <p:pic>
        <p:nvPicPr>
          <p:cNvPr id="18" name="図 17" descr="テキスト&#10;&#10;自動的に生成された説明">
            <a:extLst>
              <a:ext uri="{FF2B5EF4-FFF2-40B4-BE49-F238E27FC236}">
                <a16:creationId xmlns:a16="http://schemas.microsoft.com/office/drawing/2014/main" id="{0AAA34E3-BE8D-410E-B74B-929762E14D2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25431" y="1861259"/>
            <a:ext cx="1668463" cy="798377"/>
          </a:xfrm>
          <a:prstGeom prst="rect">
            <a:avLst/>
          </a:prstGeom>
        </p:spPr>
      </p:pic>
      <p:sp>
        <p:nvSpPr>
          <p:cNvPr id="19" name="テキスト プレースホルダー 4">
            <a:extLst>
              <a:ext uri="{FF2B5EF4-FFF2-40B4-BE49-F238E27FC236}">
                <a16:creationId xmlns:a16="http://schemas.microsoft.com/office/drawing/2014/main" id="{6674C54C-840E-42D9-B139-8506373C2788}"/>
              </a:ext>
            </a:extLst>
          </p:cNvPr>
          <p:cNvSpPr txBox="1">
            <a:spLocks/>
          </p:cNvSpPr>
          <p:nvPr/>
        </p:nvSpPr>
        <p:spPr>
          <a:xfrm>
            <a:off x="4773613" y="3263900"/>
            <a:ext cx="4679950" cy="2738437"/>
          </a:xfrm>
          <a:prstGeom prst="rect">
            <a:avLst/>
          </a:prstGeom>
          <a:noFill/>
        </p:spPr>
        <p:txBody>
          <a:bodyPr lIns="0" tIns="37148" rIns="0" bIns="37148" anchor="t"/>
          <a:lstStyle>
            <a:lvl1pPr marL="3175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1pPr>
            <a:lvl2pPr marL="6350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2pPr>
            <a:lvl3pPr marL="9525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3pPr>
            <a:lvl4pPr marL="12700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4pPr>
            <a:lvl5pPr marL="15875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5pPr>
            <a:lvl6pPr marL="19050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6pPr>
            <a:lvl7pPr marL="22225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7pPr>
            <a:lvl8pPr marL="25400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8pPr>
            <a:lvl9pPr marL="28575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9pPr>
          </a:lstStyle>
          <a:p>
            <a:pPr marL="0" indent="0">
              <a:lnSpc>
                <a:spcPts val="1900"/>
              </a:lnSpc>
              <a:spcBef>
                <a:spcPts val="0"/>
              </a:spcBef>
              <a:buNone/>
              <a:defRPr/>
            </a:pPr>
            <a:r>
              <a:rPr kumimoji="0" lang="ja-JP" altLang="en-US" sz="1200" kern="0" dirty="0">
                <a:ea typeface="Yu Gothic UI" panose="020B0500000000000000" pitchFamily="50" charset="-128"/>
              </a:rPr>
              <a:t>大阪市は、多様性に富みエキサイティングなまち</a:t>
            </a:r>
          </a:p>
          <a:p>
            <a:pPr marL="0" indent="0">
              <a:lnSpc>
                <a:spcPts val="1900"/>
              </a:lnSpc>
              <a:spcBef>
                <a:spcPts val="0"/>
              </a:spcBef>
              <a:buNone/>
              <a:defRPr/>
            </a:pPr>
            <a:r>
              <a:rPr kumimoji="0" lang="ja-JP" altLang="en-US" sz="1200" kern="0" dirty="0">
                <a:ea typeface="Yu Gothic UI" panose="020B0500000000000000" pitchFamily="50" charset="-128"/>
              </a:rPr>
              <a:t>個性が光る人々、モノ、場所・地域</a:t>
            </a:r>
            <a:endParaRPr kumimoji="0" lang="en-US" altLang="ja-JP" sz="1200" kern="0" dirty="0">
              <a:ea typeface="Yu Gothic UI" panose="020B0500000000000000" pitchFamily="50" charset="-128"/>
            </a:endParaRPr>
          </a:p>
          <a:p>
            <a:pPr marL="0" indent="0">
              <a:lnSpc>
                <a:spcPts val="1900"/>
              </a:lnSpc>
              <a:spcBef>
                <a:spcPts val="0"/>
              </a:spcBef>
              <a:buNone/>
              <a:defRPr/>
            </a:pPr>
            <a:r>
              <a:rPr kumimoji="0" lang="ja-JP" altLang="en-US" sz="1200" kern="0" dirty="0">
                <a:ea typeface="Yu Gothic UI" panose="020B0500000000000000" pitchFamily="50" charset="-128"/>
              </a:rPr>
              <a:t>これらからあふれ出すカオスなパワー</a:t>
            </a:r>
          </a:p>
          <a:p>
            <a:pPr marL="0" indent="0">
              <a:lnSpc>
                <a:spcPts val="1900"/>
              </a:lnSpc>
              <a:spcBef>
                <a:spcPts val="0"/>
              </a:spcBef>
              <a:buNone/>
              <a:defRPr/>
            </a:pPr>
            <a:r>
              <a:rPr kumimoji="0" lang="ja-JP" altLang="en-US" sz="1200" kern="0" dirty="0">
                <a:ea typeface="Yu Gothic UI" panose="020B0500000000000000" pitchFamily="50" charset="-128"/>
              </a:rPr>
              <a:t>そう、大阪市にはデジタルではなかなか味わえない質感がある</a:t>
            </a:r>
          </a:p>
          <a:p>
            <a:pPr marL="0" indent="0">
              <a:lnSpc>
                <a:spcPts val="1900"/>
              </a:lnSpc>
              <a:spcBef>
                <a:spcPts val="0"/>
              </a:spcBef>
              <a:buNone/>
              <a:defRPr/>
            </a:pPr>
            <a:r>
              <a:rPr kumimoji="0" lang="ja-JP" altLang="en-US" sz="1200" kern="0" dirty="0">
                <a:ea typeface="Yu Gothic UI" panose="020B0500000000000000" pitchFamily="50" charset="-128"/>
              </a:rPr>
              <a:t>大阪市の</a:t>
            </a:r>
            <a:r>
              <a:rPr kumimoji="0" lang="en-US" altLang="ja-JP" sz="1200" kern="0" dirty="0">
                <a:ea typeface="Yu Gothic UI" panose="020B0500000000000000" pitchFamily="50" charset="-128"/>
              </a:rPr>
              <a:t>DX</a:t>
            </a:r>
            <a:r>
              <a:rPr kumimoji="0" lang="ja-JP" altLang="en-US" sz="1200" kern="0" dirty="0">
                <a:ea typeface="Yu Gothic UI" panose="020B0500000000000000" pitchFamily="50" charset="-128"/>
              </a:rPr>
              <a:t>は、こうしたリアルの大阪市の魅力を活かしつつ</a:t>
            </a:r>
            <a:br>
              <a:rPr kumimoji="0" lang="en-US" altLang="ja-JP" sz="1200" kern="0" dirty="0">
                <a:ea typeface="Yu Gothic UI" panose="020B0500000000000000" pitchFamily="50" charset="-128"/>
              </a:rPr>
            </a:br>
            <a:r>
              <a:rPr kumimoji="0" lang="ja-JP" altLang="en-US" sz="1200" kern="0" dirty="0">
                <a:ea typeface="Yu Gothic UI" panose="020B0500000000000000" pitchFamily="50" charset="-128"/>
              </a:rPr>
              <a:t>デジタルの力を融合する</a:t>
            </a:r>
          </a:p>
          <a:p>
            <a:pPr marL="0" indent="0">
              <a:lnSpc>
                <a:spcPts val="1900"/>
              </a:lnSpc>
              <a:spcBef>
                <a:spcPts val="0"/>
              </a:spcBef>
              <a:buNone/>
              <a:defRPr/>
            </a:pPr>
            <a:r>
              <a:rPr kumimoji="0" lang="ja-JP" altLang="en-US" sz="1200" kern="0" dirty="0">
                <a:ea typeface="Yu Gothic UI" panose="020B0500000000000000" pitchFamily="50" charset="-128"/>
              </a:rPr>
              <a:t>デジタルのパワーで</a:t>
            </a:r>
            <a:r>
              <a:rPr kumimoji="1" lang="ja-JP" altLang="en-US" sz="1200" dirty="0"/>
              <a:t>多様な個性を新しいものに進化させる</a:t>
            </a:r>
          </a:p>
          <a:p>
            <a:pPr marL="0" indent="0">
              <a:lnSpc>
                <a:spcPts val="1900"/>
              </a:lnSpc>
              <a:spcBef>
                <a:spcPts val="0"/>
              </a:spcBef>
              <a:buNone/>
              <a:defRPr/>
            </a:pPr>
            <a:r>
              <a:rPr kumimoji="0" lang="ja-JP" altLang="en-US" sz="1200" kern="0" dirty="0">
                <a:ea typeface="Yu Gothic UI" panose="020B0500000000000000" pitchFamily="50" charset="-128"/>
              </a:rPr>
              <a:t>大阪市に関わるみんなにもっと 「ワクワク」「あんしん」「カオス」「スマート」 の</a:t>
            </a:r>
            <a:br>
              <a:rPr kumimoji="0" lang="en-US" altLang="ja-JP" sz="1200" kern="0" dirty="0">
                <a:ea typeface="Yu Gothic UI" panose="020B0500000000000000" pitchFamily="50" charset="-128"/>
              </a:rPr>
            </a:br>
            <a:r>
              <a:rPr kumimoji="0" lang="ja-JP" altLang="en-US" sz="1200" kern="0" dirty="0">
                <a:ea typeface="Yu Gothic UI" panose="020B0500000000000000" pitchFamily="50" charset="-128"/>
              </a:rPr>
              <a:t>融合したおもろい体験を提供する</a:t>
            </a:r>
          </a:p>
          <a:p>
            <a:pPr marL="0" indent="0">
              <a:lnSpc>
                <a:spcPts val="1900"/>
              </a:lnSpc>
              <a:spcBef>
                <a:spcPts val="0"/>
              </a:spcBef>
              <a:buNone/>
              <a:defRPr/>
            </a:pPr>
            <a:r>
              <a:rPr kumimoji="0" lang="ja-JP" altLang="en-US" sz="1200" kern="0" dirty="0">
                <a:ea typeface="Yu Gothic UI" panose="020B0500000000000000" pitchFamily="50" charset="-128"/>
              </a:rPr>
              <a:t>これが</a:t>
            </a:r>
            <a:r>
              <a:rPr kumimoji="0" lang="en-US" altLang="ja-JP" sz="1200" kern="0" dirty="0">
                <a:ea typeface="Yu Gothic UI" panose="020B0500000000000000" pitchFamily="50" charset="-128"/>
              </a:rPr>
              <a:t>DX</a:t>
            </a:r>
            <a:r>
              <a:rPr kumimoji="0" lang="ja-JP" altLang="en-US" sz="1200" kern="0" dirty="0">
                <a:ea typeface="Yu Gothic UI" panose="020B0500000000000000" pitchFamily="50" charset="-128"/>
              </a:rPr>
              <a:t>で</a:t>
            </a:r>
            <a:r>
              <a:rPr kumimoji="0" lang="en-US" altLang="ja-JP" sz="1200" kern="0" dirty="0">
                <a:ea typeface="Yu Gothic UI" panose="020B0500000000000000" pitchFamily="50" charset="-128"/>
              </a:rPr>
              <a:t>Re-Design</a:t>
            </a:r>
            <a:r>
              <a:rPr kumimoji="0" lang="ja-JP" altLang="en-US" sz="1200" kern="0" dirty="0">
                <a:ea typeface="Yu Gothic UI" panose="020B0500000000000000" pitchFamily="50" charset="-128"/>
              </a:rPr>
              <a:t>する大阪市の姿</a:t>
            </a:r>
          </a:p>
          <a:p>
            <a:pPr marL="0" indent="0">
              <a:lnSpc>
                <a:spcPts val="1900"/>
              </a:lnSpc>
              <a:spcBef>
                <a:spcPts val="0"/>
              </a:spcBef>
              <a:buNone/>
              <a:defRPr/>
            </a:pPr>
            <a:r>
              <a:rPr kumimoji="0" lang="ja-JP" altLang="en-US" sz="1200" kern="0" dirty="0">
                <a:ea typeface="Yu Gothic UI" panose="020B0500000000000000" pitchFamily="50" charset="-128"/>
              </a:rPr>
              <a:t>ワクワクとあんしん。カオスとスマート。リアルとデジタル。</a:t>
            </a:r>
            <a:endParaRPr kumimoji="0" lang="ja-JP" altLang="en-US" sz="1200" b="1" kern="0" dirty="0">
              <a:ea typeface="Yu Gothic UI" panose="020B0500000000000000" pitchFamily="50" charset="-128"/>
            </a:endParaRPr>
          </a:p>
        </p:txBody>
      </p:sp>
      <p:sp>
        <p:nvSpPr>
          <p:cNvPr id="20" name="テキスト プレースホルダー 4">
            <a:extLst>
              <a:ext uri="{FF2B5EF4-FFF2-40B4-BE49-F238E27FC236}">
                <a16:creationId xmlns:a16="http://schemas.microsoft.com/office/drawing/2014/main" id="{31D46664-D29E-4627-8298-872858053007}"/>
              </a:ext>
            </a:extLst>
          </p:cNvPr>
          <p:cNvSpPr txBox="1">
            <a:spLocks/>
          </p:cNvSpPr>
          <p:nvPr/>
        </p:nvSpPr>
        <p:spPr>
          <a:xfrm>
            <a:off x="4774560" y="6138862"/>
            <a:ext cx="4620543" cy="206376"/>
          </a:xfrm>
          <a:prstGeom prst="rect">
            <a:avLst/>
          </a:prstGeom>
          <a:noFill/>
        </p:spPr>
        <p:txBody>
          <a:bodyPr lIns="0" tIns="37148" rIns="0" bIns="37148" anchor="ctr">
            <a:noAutofit/>
          </a:bodyPr>
          <a:lstStyle>
            <a:lvl1pPr marL="3175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1pPr>
            <a:lvl2pPr marL="6350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2pPr>
            <a:lvl3pPr marL="9525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3pPr>
            <a:lvl4pPr marL="12700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4pPr>
            <a:lvl5pPr marL="15875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5pPr>
            <a:lvl6pPr marL="19050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6pPr>
            <a:lvl7pPr marL="22225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7pPr>
            <a:lvl8pPr marL="25400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8pPr>
            <a:lvl9pPr marL="28575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9pPr>
          </a:lstStyle>
          <a:p>
            <a:pPr marL="0" indent="0">
              <a:lnSpc>
                <a:spcPts val="2000"/>
              </a:lnSpc>
              <a:spcBef>
                <a:spcPts val="0"/>
              </a:spcBef>
              <a:buNone/>
              <a:defRPr/>
            </a:pPr>
            <a:r>
              <a:rPr kumimoji="0" lang="ja-JP" altLang="en-US" sz="2000" b="1" kern="0">
                <a:ea typeface="Yu Gothic UI" panose="020B0500000000000000" pitchFamily="50" charset="-128"/>
              </a:rPr>
              <a:t>そう。ハイブリッドな大阪はおもろい。</a:t>
            </a:r>
            <a:endParaRPr kumimoji="0" lang="en-US" altLang="ja-JP" sz="2000" b="1" kern="0">
              <a:ea typeface="Yu Gothic UI" panose="020B0500000000000000" pitchFamily="50" charset="-128"/>
            </a:endParaRPr>
          </a:p>
        </p:txBody>
      </p:sp>
      <p:grpSp>
        <p:nvGrpSpPr>
          <p:cNvPr id="21" name="グループ化 20">
            <a:extLst>
              <a:ext uri="{FF2B5EF4-FFF2-40B4-BE49-F238E27FC236}">
                <a16:creationId xmlns:a16="http://schemas.microsoft.com/office/drawing/2014/main" id="{E23B55D6-5729-48D9-B81B-FBC9B23A3E25}"/>
              </a:ext>
            </a:extLst>
          </p:cNvPr>
          <p:cNvGrpSpPr/>
          <p:nvPr/>
        </p:nvGrpSpPr>
        <p:grpSpPr>
          <a:xfrm>
            <a:off x="533012" y="2730296"/>
            <a:ext cx="3226435" cy="937949"/>
            <a:chOff x="379412" y="2716575"/>
            <a:chExt cx="3226435" cy="937949"/>
          </a:xfrm>
        </p:grpSpPr>
        <p:pic>
          <p:nvPicPr>
            <p:cNvPr id="16" name="図 15" descr="時計, 飼い猫, メーター, 猫 が含まれている画像&#10;&#10;自動的に生成された説明">
              <a:extLst>
                <a:ext uri="{FF2B5EF4-FFF2-40B4-BE49-F238E27FC236}">
                  <a16:creationId xmlns:a16="http://schemas.microsoft.com/office/drawing/2014/main" id="{02414E8E-AE16-4E0C-8124-A287B9F3555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79412" y="2761741"/>
              <a:ext cx="860689" cy="873731"/>
            </a:xfrm>
            <a:prstGeom prst="rect">
              <a:avLst/>
            </a:prstGeom>
          </p:spPr>
        </p:pic>
        <p:pic>
          <p:nvPicPr>
            <p:cNvPr id="25" name="図 24" descr="時計, 飼い猫, メーター, 猫 が含まれている画像&#10;&#10;自動的に生成された説明">
              <a:extLst>
                <a:ext uri="{FF2B5EF4-FFF2-40B4-BE49-F238E27FC236}">
                  <a16:creationId xmlns:a16="http://schemas.microsoft.com/office/drawing/2014/main" id="{55A2BCC4-0055-40BD-82EB-7D68AE2E96D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220148" y="2722923"/>
              <a:ext cx="587920" cy="912549"/>
            </a:xfrm>
            <a:prstGeom prst="rect">
              <a:avLst/>
            </a:prstGeom>
          </p:spPr>
        </p:pic>
        <p:pic>
          <p:nvPicPr>
            <p:cNvPr id="26" name="図 25" descr="時計, 飼い猫, メーター, 猫 が含まれている画像&#10;&#10;自動的に生成された説明">
              <a:extLst>
                <a:ext uri="{FF2B5EF4-FFF2-40B4-BE49-F238E27FC236}">
                  <a16:creationId xmlns:a16="http://schemas.microsoft.com/office/drawing/2014/main" id="{A2590BFA-F309-4449-86CA-BD129EBDCC6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838917" y="2741975"/>
              <a:ext cx="661513" cy="912549"/>
            </a:xfrm>
            <a:prstGeom prst="rect">
              <a:avLst/>
            </a:prstGeom>
          </p:spPr>
        </p:pic>
        <p:pic>
          <p:nvPicPr>
            <p:cNvPr id="27" name="図 26" descr="時計, 飼い猫, メーター, 猫 が含まれている画像&#10;&#10;自動的に生成された説明">
              <a:extLst>
                <a:ext uri="{FF2B5EF4-FFF2-40B4-BE49-F238E27FC236}">
                  <a16:creationId xmlns:a16="http://schemas.microsoft.com/office/drawing/2014/main" id="{188093A4-F983-4EEC-8D9F-F7E2F7F2346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447569" y="2716575"/>
              <a:ext cx="842484" cy="912549"/>
            </a:xfrm>
            <a:prstGeom prst="rect">
              <a:avLst/>
            </a:prstGeom>
          </p:spPr>
        </p:pic>
        <p:pic>
          <p:nvPicPr>
            <p:cNvPr id="28" name="図 27" descr="時計, 飼い猫, メーター, 猫 が含まれている画像&#10;&#10;自動的に生成された説明">
              <a:extLst>
                <a:ext uri="{FF2B5EF4-FFF2-40B4-BE49-F238E27FC236}">
                  <a16:creationId xmlns:a16="http://schemas.microsoft.com/office/drawing/2014/main" id="{87ACC5F4-7D5F-4E51-B7B8-CE2B1388973F}"/>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197817" y="2722923"/>
              <a:ext cx="408030" cy="912549"/>
            </a:xfrm>
            <a:prstGeom prst="rect">
              <a:avLst/>
            </a:prstGeom>
          </p:spPr>
        </p:pic>
      </p:grpSp>
      <p:pic>
        <p:nvPicPr>
          <p:cNvPr id="30" name="図 29" descr="図形&#10;&#10;中程度の精度で自動的に生成された説明">
            <a:extLst>
              <a:ext uri="{FF2B5EF4-FFF2-40B4-BE49-F238E27FC236}">
                <a16:creationId xmlns:a16="http://schemas.microsoft.com/office/drawing/2014/main" id="{A05E9892-4104-419C-BB08-3C016E946349}"/>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2378809" y="1954990"/>
            <a:ext cx="629913" cy="667724"/>
          </a:xfrm>
          <a:prstGeom prst="rect">
            <a:avLst/>
          </a:prstGeom>
        </p:spPr>
      </p:pic>
      <p:sp>
        <p:nvSpPr>
          <p:cNvPr id="24" name="テキスト ボックス 23">
            <a:extLst>
              <a:ext uri="{FF2B5EF4-FFF2-40B4-BE49-F238E27FC236}">
                <a16:creationId xmlns:a16="http://schemas.microsoft.com/office/drawing/2014/main" id="{1707D0F5-4E89-49BC-8C75-D2CDFAA1FA8A}"/>
              </a:ext>
            </a:extLst>
          </p:cNvPr>
          <p:cNvSpPr txBox="1"/>
          <p:nvPr/>
        </p:nvSpPr>
        <p:spPr>
          <a:xfrm>
            <a:off x="452437" y="519829"/>
            <a:ext cx="4632603" cy="338554"/>
          </a:xfrm>
          <a:prstGeom prst="rect">
            <a:avLst/>
          </a:prstGeom>
          <a:noFill/>
        </p:spPr>
        <p:txBody>
          <a:bodyPr wrap="square" rtlCol="0">
            <a:spAutoFit/>
          </a:bodyPr>
          <a:lstStyle/>
          <a:p>
            <a:pPr algn="just"/>
            <a:r>
              <a:rPr kumimoji="0" lang="ja-JP" altLang="en-US" sz="1600" b="1" kern="0" spc="-80">
                <a:solidFill>
                  <a:srgbClr val="AF1932"/>
                </a:solidFill>
                <a:latin typeface="Yu Gothic UI" panose="020B0500000000000000" pitchFamily="50" charset="-128"/>
                <a:ea typeface="Yu Gothic UI" panose="020B0500000000000000" pitchFamily="50" charset="-128"/>
                <a:sym typeface="ヒラギノ角ゴ ProN W3"/>
              </a:rPr>
              <a:t>ワクワクとあんしん。カオスとスマート。リアルとデジタル。</a:t>
            </a:r>
            <a:endParaRPr lang="ja-JP" altLang="en-US" sz="1600" b="1" spc="-80">
              <a:ln w="9525">
                <a:noFill/>
              </a:ln>
              <a:solidFill>
                <a:srgbClr val="AF1932"/>
              </a:solidFill>
              <a:latin typeface="Algerian" panose="04020705040A02060702" pitchFamily="82" charset="0"/>
              <a:ea typeface="Yu Gothic UI" panose="020B0500000000000000" pitchFamily="50" charset="-128"/>
            </a:endParaRPr>
          </a:p>
        </p:txBody>
      </p:sp>
      <p:sp>
        <p:nvSpPr>
          <p:cNvPr id="2" name="スライド番号プレースホルダー 12">
            <a:extLst>
              <a:ext uri="{FF2B5EF4-FFF2-40B4-BE49-F238E27FC236}">
                <a16:creationId xmlns:a16="http://schemas.microsoft.com/office/drawing/2014/main" id="{A38193EE-48CD-507C-3C17-8886B5B5580B}"/>
              </a:ext>
            </a:extLst>
          </p:cNvPr>
          <p:cNvSpPr txBox="1">
            <a:spLocks/>
          </p:cNvSpPr>
          <p:nvPr/>
        </p:nvSpPr>
        <p:spPr>
          <a:xfrm>
            <a:off x="7181851" y="6515100"/>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E707BA-883C-4D78-8419-4B7DEB3F4E9F}" type="slidenum">
              <a:rPr kumimoji="1" lang="en-GB" smtClean="0">
                <a:latin typeface="+mn-lt"/>
              </a:rPr>
              <a:pPr/>
              <a:t>2</a:t>
            </a:fld>
            <a:endParaRPr kumimoji="1" lang="en-GB">
              <a:latin typeface="+mn-lt"/>
            </a:endParaRPr>
          </a:p>
        </p:txBody>
      </p:sp>
    </p:spTree>
    <p:extLst>
      <p:ext uri="{BB962C8B-B14F-4D97-AF65-F5344CB8AC3E}">
        <p14:creationId xmlns:p14="http://schemas.microsoft.com/office/powerpoint/2010/main" val="1979091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8">
            <a:extLst>
              <a:ext uri="{FF2B5EF4-FFF2-40B4-BE49-F238E27FC236}">
                <a16:creationId xmlns:a16="http://schemas.microsoft.com/office/drawing/2014/main" id="{6C03F507-D092-4FB8-A799-52BE3AB465D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535788" y="1083865"/>
            <a:ext cx="6007478" cy="375675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DE96101B-C878-46C4-ABD5-147E62BF157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95164" y="813919"/>
            <a:ext cx="3101889" cy="865819"/>
          </a:xfrm>
          <a:prstGeom prst="rect">
            <a:avLst/>
          </a:prstGeom>
          <a:noFill/>
          <a:extLst>
            <a:ext uri="{909E8E84-426E-40DD-AFC4-6F175D3DCCD1}">
              <a14:hiddenFill xmlns:a14="http://schemas.microsoft.com/office/drawing/2010/main">
                <a:solidFill>
                  <a:srgbClr val="FFFFFF"/>
                </a:solidFill>
              </a14:hiddenFill>
            </a:ext>
          </a:extLst>
        </p:spPr>
      </p:pic>
      <p:sp>
        <p:nvSpPr>
          <p:cNvPr id="15" name="正方形/長方形 14">
            <a:extLst>
              <a:ext uri="{FF2B5EF4-FFF2-40B4-BE49-F238E27FC236}">
                <a16:creationId xmlns:a16="http://schemas.microsoft.com/office/drawing/2014/main" id="{9712BB73-A495-4281-950E-368BD9A31C13}"/>
              </a:ext>
            </a:extLst>
          </p:cNvPr>
          <p:cNvSpPr/>
          <p:nvPr/>
        </p:nvSpPr>
        <p:spPr>
          <a:xfrm>
            <a:off x="0" y="5000625"/>
            <a:ext cx="9906000" cy="1855920"/>
          </a:xfrm>
          <a:prstGeom prst="rect">
            <a:avLst/>
          </a:prstGeom>
          <a:solidFill>
            <a:srgbClr val="FC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white"/>
              </a:solidFill>
              <a:effectLst/>
              <a:uLnTx/>
              <a:uFillTx/>
              <a:latin typeface="Avenir Next LT Pro"/>
              <a:ea typeface="Yu Gothic UI"/>
              <a:cs typeface="+mn-cs"/>
            </a:endParaRPr>
          </a:p>
        </p:txBody>
      </p:sp>
      <p:sp>
        <p:nvSpPr>
          <p:cNvPr id="34" name="テキスト ボックス 33">
            <a:extLst>
              <a:ext uri="{FF2B5EF4-FFF2-40B4-BE49-F238E27FC236}">
                <a16:creationId xmlns:a16="http://schemas.microsoft.com/office/drawing/2014/main" id="{D960980B-80BF-4AC3-8ADE-5A9BC3B39AD1}"/>
              </a:ext>
            </a:extLst>
          </p:cNvPr>
          <p:cNvSpPr txBox="1"/>
          <p:nvPr/>
        </p:nvSpPr>
        <p:spPr>
          <a:xfrm>
            <a:off x="457323" y="1517926"/>
            <a:ext cx="3271423" cy="58477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w="9525">
                  <a:solidFill>
                    <a:srgbClr val="AF1932"/>
                  </a:solidFill>
                </a:ln>
                <a:solidFill>
                  <a:srgbClr val="AF1932"/>
                </a:solidFill>
                <a:effectLst/>
                <a:uLnTx/>
                <a:uFillTx/>
                <a:latin typeface="Yu Gothic UI"/>
                <a:ea typeface="Yu Gothic UI"/>
                <a:cs typeface="+mn-cs"/>
              </a:rPr>
              <a:t>の</a:t>
            </a:r>
            <a:r>
              <a:rPr kumimoji="1" lang="ja-JP" altLang="en-US" sz="3200" b="0" i="0" u="none" strike="noStrike" kern="1200" cap="none" spc="0" normalizeH="0" baseline="0" noProof="0">
                <a:ln w="9525">
                  <a:solidFill>
                    <a:srgbClr val="AF1932"/>
                  </a:solidFill>
                </a:ln>
                <a:solidFill>
                  <a:srgbClr val="AF1932"/>
                </a:solidFill>
                <a:effectLst/>
                <a:uLnTx/>
                <a:uFillTx/>
                <a:latin typeface="Yu Gothic UI"/>
                <a:ea typeface="Yu Gothic UI"/>
                <a:cs typeface="+mn-cs"/>
              </a:rPr>
              <a:t> </a:t>
            </a:r>
            <a:r>
              <a:rPr kumimoji="1" lang="en-GB" altLang="ja-JP" sz="3200" b="0" i="0" u="none" strike="noStrike" kern="1200" cap="none" spc="0" normalizeH="0" baseline="0" noProof="0">
                <a:ln w="9525">
                  <a:solidFill>
                    <a:srgbClr val="AF1932"/>
                  </a:solidFill>
                </a:ln>
                <a:solidFill>
                  <a:srgbClr val="AF1932"/>
                </a:solidFill>
                <a:effectLst/>
                <a:uLnTx/>
                <a:uFillTx/>
                <a:latin typeface="Avenir Next LT Pro" panose="020B0504020202020204" pitchFamily="34" charset="0"/>
                <a:ea typeface="Yu Gothic UI"/>
                <a:cs typeface="+mn-cs"/>
              </a:rPr>
              <a:t>Re-Design</a:t>
            </a:r>
            <a:endParaRPr kumimoji="1" lang="en-GB" sz="3200" b="0" i="0" u="none" strike="noStrike" kern="1200" cap="none" spc="0" normalizeH="0" baseline="0" noProof="0">
              <a:ln w="9525">
                <a:solidFill>
                  <a:srgbClr val="AF1932"/>
                </a:solidFill>
              </a:ln>
              <a:solidFill>
                <a:srgbClr val="AF1932"/>
              </a:solidFill>
              <a:effectLst/>
              <a:uLnTx/>
              <a:uFillTx/>
              <a:latin typeface="Avenir Next LT Pro"/>
              <a:ea typeface="Yu Gothic UI"/>
              <a:cs typeface="+mn-cs"/>
            </a:endParaRPr>
          </a:p>
        </p:txBody>
      </p:sp>
      <p:sp>
        <p:nvSpPr>
          <p:cNvPr id="14" name="正方形/長方形 13">
            <a:extLst>
              <a:ext uri="{FF2B5EF4-FFF2-40B4-BE49-F238E27FC236}">
                <a16:creationId xmlns:a16="http://schemas.microsoft.com/office/drawing/2014/main" id="{112F48A7-BEB7-424B-8C4B-DB330673D329}"/>
              </a:ext>
            </a:extLst>
          </p:cNvPr>
          <p:cNvSpPr/>
          <p:nvPr/>
        </p:nvSpPr>
        <p:spPr>
          <a:xfrm>
            <a:off x="9582001" y="0"/>
            <a:ext cx="32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16" name="正方形/長方形 15">
            <a:extLst>
              <a:ext uri="{FF2B5EF4-FFF2-40B4-BE49-F238E27FC236}">
                <a16:creationId xmlns:a16="http://schemas.microsoft.com/office/drawing/2014/main" id="{F708CA8A-56AA-45E5-8484-CBFECB9D1C6B}"/>
              </a:ext>
            </a:extLst>
          </p:cNvPr>
          <p:cNvSpPr/>
          <p:nvPr/>
        </p:nvSpPr>
        <p:spPr>
          <a:xfrm>
            <a:off x="9594850" y="6582186"/>
            <a:ext cx="311150" cy="2785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sp>
        <p:nvSpPr>
          <p:cNvPr id="18" name="矢印: 五方向 17">
            <a:extLst>
              <a:ext uri="{FF2B5EF4-FFF2-40B4-BE49-F238E27FC236}">
                <a16:creationId xmlns:a16="http://schemas.microsoft.com/office/drawing/2014/main" id="{B0A5B076-5398-4C32-87B1-495017B84322}"/>
              </a:ext>
            </a:extLst>
          </p:cNvPr>
          <p:cNvSpPr/>
          <p:nvPr/>
        </p:nvSpPr>
        <p:spPr>
          <a:xfrm rot="5400000">
            <a:off x="9048426" y="546425"/>
            <a:ext cx="1404000" cy="311150"/>
          </a:xfrm>
          <a:prstGeom prst="homePlate">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lumMod val="75000"/>
                  </a:prstClr>
                </a:solidFill>
                <a:effectLst/>
                <a:uLnTx/>
                <a:uFillTx/>
                <a:latin typeface="Avenir Next LT Pro"/>
                <a:ea typeface="Yu Gothic UI"/>
                <a:cs typeface="+mn-cs"/>
              </a:rPr>
              <a:t>MISSION</a:t>
            </a: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sp>
        <p:nvSpPr>
          <p:cNvPr id="19" name="矢印: 山形 18">
            <a:extLst>
              <a:ext uri="{FF2B5EF4-FFF2-40B4-BE49-F238E27FC236}">
                <a16:creationId xmlns:a16="http://schemas.microsoft.com/office/drawing/2014/main" id="{7CD609E4-BAD3-4C70-8972-12F648A02BD8}"/>
              </a:ext>
            </a:extLst>
          </p:cNvPr>
          <p:cNvSpPr/>
          <p:nvPr/>
        </p:nvSpPr>
        <p:spPr>
          <a:xfrm rot="5400000">
            <a:off x="9048425" y="1902958"/>
            <a:ext cx="1404000" cy="311150"/>
          </a:xfrm>
          <a:prstGeom prst="chevron">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lumMod val="75000"/>
                  </a:prstClr>
                </a:solidFill>
                <a:effectLst/>
                <a:uLnTx/>
                <a:uFillTx/>
                <a:latin typeface="Avenir Next LT Pro"/>
                <a:ea typeface="Yu Gothic UI"/>
                <a:cs typeface="+mn-cs"/>
              </a:rPr>
              <a:t>VISION</a:t>
            </a: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sp>
        <p:nvSpPr>
          <p:cNvPr id="21" name="矢印: 山形 20">
            <a:extLst>
              <a:ext uri="{FF2B5EF4-FFF2-40B4-BE49-F238E27FC236}">
                <a16:creationId xmlns:a16="http://schemas.microsoft.com/office/drawing/2014/main" id="{170ED9C2-B12B-4079-A3F7-C39643C1D2B5}"/>
              </a:ext>
            </a:extLst>
          </p:cNvPr>
          <p:cNvSpPr/>
          <p:nvPr/>
        </p:nvSpPr>
        <p:spPr>
          <a:xfrm rot="5400000">
            <a:off x="8356226" y="3951691"/>
            <a:ext cx="2788400" cy="311150"/>
          </a:xfrm>
          <a:prstGeom prst="chevron">
            <a:avLst>
              <a:gd name="adj" fmla="val 28868"/>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solidFill>
                <a:effectLst/>
                <a:uLnTx/>
                <a:uFillTx/>
                <a:latin typeface="Avenir Next LT Pro"/>
                <a:ea typeface="Yu Gothic UI"/>
                <a:cs typeface="+mn-cs"/>
              </a:rPr>
              <a:t>VALUE &amp; STRATEGY</a:t>
            </a:r>
            <a:endParaRPr kumimoji="1" lang="en-GB" sz="1600" b="0" i="0" u="none" strike="noStrike" kern="1200" cap="none" spc="0" normalizeH="0" baseline="0" noProof="0">
              <a:ln>
                <a:noFill/>
              </a:ln>
              <a:solidFill>
                <a:prstClr val="white"/>
              </a:solidFill>
              <a:effectLst/>
              <a:uLnTx/>
              <a:uFillTx/>
              <a:latin typeface="Avenir Next LT Pro"/>
              <a:ea typeface="Yu Gothic UI"/>
              <a:cs typeface="+mn-cs"/>
            </a:endParaRPr>
          </a:p>
        </p:txBody>
      </p:sp>
      <p:sp>
        <p:nvSpPr>
          <p:cNvPr id="22" name="矢印: 山形 21">
            <a:extLst>
              <a:ext uri="{FF2B5EF4-FFF2-40B4-BE49-F238E27FC236}">
                <a16:creationId xmlns:a16="http://schemas.microsoft.com/office/drawing/2014/main" id="{CD4D1116-C486-4EA1-8008-94EBF473E33D}"/>
              </a:ext>
            </a:extLst>
          </p:cNvPr>
          <p:cNvSpPr/>
          <p:nvPr/>
        </p:nvSpPr>
        <p:spPr>
          <a:xfrm rot="5400000">
            <a:off x="9048424" y="6000425"/>
            <a:ext cx="1404000" cy="311150"/>
          </a:xfrm>
          <a:prstGeom prst="chevron">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lumMod val="75000"/>
                  </a:prstClr>
                </a:solidFill>
                <a:effectLst/>
                <a:uLnTx/>
                <a:uFillTx/>
                <a:latin typeface="Avenir Next LT Pro"/>
                <a:ea typeface="Yu Gothic UI"/>
                <a:cs typeface="+mn-cs"/>
              </a:rPr>
              <a:t>CREDO</a:t>
            </a: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sp>
        <p:nvSpPr>
          <p:cNvPr id="24" name="字幕 3">
            <a:extLst>
              <a:ext uri="{FF2B5EF4-FFF2-40B4-BE49-F238E27FC236}">
                <a16:creationId xmlns:a16="http://schemas.microsoft.com/office/drawing/2014/main" id="{29875BCF-35A0-42C8-AA31-037B5F8838E7}"/>
              </a:ext>
            </a:extLst>
          </p:cNvPr>
          <p:cNvSpPr txBox="1">
            <a:spLocks/>
          </p:cNvSpPr>
          <p:nvPr/>
        </p:nvSpPr>
        <p:spPr>
          <a:xfrm>
            <a:off x="452438" y="4680621"/>
            <a:ext cx="1493671" cy="36933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kumimoji="1" sz="1800" kern="1200">
                <a:solidFill>
                  <a:schemeClr val="tx1">
                    <a:lumMod val="75000"/>
                    <a:lumOff val="25000"/>
                  </a:schemeClr>
                </a:solidFill>
                <a:latin typeface="Yu Gothic UI" panose="020B0500000000000000" pitchFamily="50" charset="-128"/>
                <a:ea typeface="Yu Gothic UI" panose="020B0500000000000000" pitchFamily="50"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GB" sz="1800" b="1" i="0" u="none" strike="noStrike" kern="1200" cap="none" spc="0" normalizeH="0" baseline="0" noProof="0" dirty="0">
                <a:ln>
                  <a:noFill/>
                </a:ln>
                <a:solidFill>
                  <a:srgbClr val="291306"/>
                </a:solidFill>
                <a:effectLst/>
                <a:uLnTx/>
                <a:uFillTx/>
                <a:latin typeface="Avenir Next LT Pro Demi"/>
                <a:ea typeface="Yu Gothic UI" panose="020B0500000000000000" pitchFamily="50" charset="-128"/>
                <a:cs typeface="+mn-cs"/>
              </a:rPr>
              <a:t>2040</a:t>
            </a:r>
            <a:r>
              <a:rPr kumimoji="1" lang="ja-JP" altLang="en-US" sz="1800" b="1" i="0" u="none" strike="noStrike" kern="1200" cap="none" spc="0" normalizeH="0" baseline="0" noProof="0" dirty="0">
                <a:ln>
                  <a:noFill/>
                </a:ln>
                <a:solidFill>
                  <a:srgbClr val="291306"/>
                </a:solidFill>
                <a:effectLst/>
                <a:uLnTx/>
                <a:uFillTx/>
                <a:latin typeface="Avenir Next LT Pro Demi"/>
                <a:ea typeface="Yu Gothic UI" panose="020B0500000000000000" pitchFamily="50" charset="-128"/>
                <a:cs typeface="+mn-cs"/>
              </a:rPr>
              <a:t>年の姿</a:t>
            </a:r>
            <a:endParaRPr kumimoji="1" lang="en-GB" sz="1800" b="1" i="0" u="none" strike="noStrike" kern="1200" cap="none" spc="0" normalizeH="0" baseline="0" noProof="0" dirty="0">
              <a:ln>
                <a:noFill/>
              </a:ln>
              <a:solidFill>
                <a:srgbClr val="291306"/>
              </a:solidFill>
              <a:effectLst/>
              <a:uLnTx/>
              <a:uFillTx/>
              <a:latin typeface="Avenir Next LT Pro Demi"/>
              <a:ea typeface="Yu Gothic UI" panose="020B0500000000000000" pitchFamily="50" charset="-128"/>
              <a:cs typeface="+mn-cs"/>
            </a:endParaRPr>
          </a:p>
        </p:txBody>
      </p:sp>
      <p:sp>
        <p:nvSpPr>
          <p:cNvPr id="25" name="字幕 3">
            <a:extLst>
              <a:ext uri="{FF2B5EF4-FFF2-40B4-BE49-F238E27FC236}">
                <a16:creationId xmlns:a16="http://schemas.microsoft.com/office/drawing/2014/main" id="{74BC1468-60C2-41AC-9EDE-5B0C14E2CEA4}"/>
              </a:ext>
            </a:extLst>
          </p:cNvPr>
          <p:cNvSpPr>
            <a:spLocks noGrp="1"/>
          </p:cNvSpPr>
          <p:nvPr>
            <p:ph type="subTitle" idx="1"/>
          </p:nvPr>
        </p:nvSpPr>
        <p:spPr>
          <a:xfrm>
            <a:off x="452438" y="428625"/>
            <a:ext cx="1262062" cy="191253"/>
          </a:xfrm>
        </p:spPr>
        <p:txBody>
          <a:bodyPr anchor="ctr"/>
          <a:lstStyle/>
          <a:p>
            <a:r>
              <a:rPr kumimoji="1" lang="en-GB">
                <a:solidFill>
                  <a:srgbClr val="291306"/>
                </a:solidFill>
                <a:latin typeface="+mn-lt"/>
              </a:rPr>
              <a:t>VALUE</a:t>
            </a:r>
          </a:p>
        </p:txBody>
      </p:sp>
      <p:sp>
        <p:nvSpPr>
          <p:cNvPr id="26" name="タイトル 1">
            <a:extLst>
              <a:ext uri="{FF2B5EF4-FFF2-40B4-BE49-F238E27FC236}">
                <a16:creationId xmlns:a16="http://schemas.microsoft.com/office/drawing/2014/main" id="{734966F8-102C-40BE-85EC-E58927B3BEEF}"/>
              </a:ext>
            </a:extLst>
          </p:cNvPr>
          <p:cNvSpPr txBox="1">
            <a:spLocks/>
          </p:cNvSpPr>
          <p:nvPr/>
        </p:nvSpPr>
        <p:spPr>
          <a:xfrm>
            <a:off x="1199273" y="95816"/>
            <a:ext cx="566911" cy="629118"/>
          </a:xfrm>
          <a:prstGeom prst="rect">
            <a:avLst/>
          </a:prstGeom>
        </p:spPr>
        <p:txBody>
          <a:bodyPr anchor="ctr"/>
          <a:lstStyle>
            <a:lvl1pPr algn="l" defTabSz="914400" rtl="0" eaLnBrk="1" latinLnBrk="0" hangingPunct="1">
              <a:lnSpc>
                <a:spcPts val="5000"/>
              </a:lnSpc>
              <a:spcBef>
                <a:spcPct val="0"/>
              </a:spcBef>
              <a:buNone/>
              <a:defRPr kumimoji="1" sz="4400" b="1" kern="1200" spc="100" baseline="0">
                <a:ln w="9525">
                  <a:solidFill>
                    <a:srgbClr val="AF1932"/>
                  </a:solidFill>
                </a:ln>
                <a:solidFill>
                  <a:srgbClr val="AF1932"/>
                </a:solidFill>
                <a:latin typeface="Yu Gothic UI" panose="020B0500000000000000" pitchFamily="50" charset="-128"/>
                <a:ea typeface="Yu Gothic UI" panose="020B0500000000000000" pitchFamily="50" charset="-128"/>
                <a:cs typeface="+mj-cs"/>
              </a:defRPr>
            </a:lvl1pPr>
          </a:lstStyle>
          <a:p>
            <a:pPr marL="0" marR="0" lvl="0" indent="0" algn="l" defTabSz="914400" rtl="0" eaLnBrk="1" fontAlgn="auto" latinLnBrk="0" hangingPunct="1">
              <a:lnSpc>
                <a:spcPts val="5000"/>
              </a:lnSpc>
              <a:spcBef>
                <a:spcPct val="0"/>
              </a:spcBef>
              <a:spcAft>
                <a:spcPts val="0"/>
              </a:spcAft>
              <a:buClrTx/>
              <a:buSzTx/>
              <a:buFontTx/>
              <a:buNone/>
              <a:tabLst/>
              <a:defRPr/>
            </a:pPr>
            <a:r>
              <a:rPr kumimoji="1" lang="en-US" altLang="ja-JP" sz="2400" b="0" i="0" u="none" strike="noStrike" kern="1200" cap="none" spc="100" normalizeH="0" baseline="0" noProof="0">
                <a:ln w="12700">
                  <a:solidFill>
                    <a:prstClr val="black">
                      <a:lumMod val="85000"/>
                      <a:lumOff val="15000"/>
                    </a:prstClr>
                  </a:solidFill>
                </a:ln>
                <a:solidFill>
                  <a:prstClr val="black">
                    <a:lumMod val="85000"/>
                    <a:lumOff val="15000"/>
                  </a:prstClr>
                </a:solidFill>
                <a:effectLst/>
                <a:uLnTx/>
                <a:uFillTx/>
                <a:latin typeface="Avenir Next LT Pro"/>
                <a:ea typeface="DIN 2014 Demi" panose="020B0604020202020204" pitchFamily="34" charset="0"/>
                <a:cs typeface="+mj-cs"/>
              </a:rPr>
              <a:t>04</a:t>
            </a:r>
            <a:endParaRPr kumimoji="1" lang="en-GB" sz="2400" b="0" i="0" u="none" strike="noStrike" kern="1200" cap="none" spc="100" normalizeH="0" baseline="0" noProof="0">
              <a:ln w="12700">
                <a:solidFill>
                  <a:prstClr val="black">
                    <a:lumMod val="85000"/>
                    <a:lumOff val="15000"/>
                  </a:prstClr>
                </a:solidFill>
              </a:ln>
              <a:solidFill>
                <a:prstClr val="black">
                  <a:lumMod val="85000"/>
                  <a:lumOff val="15000"/>
                </a:prstClr>
              </a:solidFill>
              <a:effectLst/>
              <a:uLnTx/>
              <a:uFillTx/>
              <a:latin typeface="Avenir Next LT Pro"/>
              <a:ea typeface="DIN 2014 Demi" panose="020B0604020202020204" pitchFamily="34" charset="0"/>
              <a:cs typeface="+mj-cs"/>
            </a:endParaRPr>
          </a:p>
        </p:txBody>
      </p:sp>
      <p:sp>
        <p:nvSpPr>
          <p:cNvPr id="29" name="スライド番号プレースホルダー 2">
            <a:extLst>
              <a:ext uri="{FF2B5EF4-FFF2-40B4-BE49-F238E27FC236}">
                <a16:creationId xmlns:a16="http://schemas.microsoft.com/office/drawing/2014/main" id="{8C43F3FD-1EDD-470E-8EC0-124AAE93DE05}"/>
              </a:ext>
            </a:extLst>
          </p:cNvPr>
          <p:cNvSpPr txBox="1">
            <a:spLocks/>
          </p:cNvSpPr>
          <p:nvPr/>
        </p:nvSpPr>
        <p:spPr>
          <a:xfrm>
            <a:off x="7181851" y="6515100"/>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
        <p:nvSpPr>
          <p:cNvPr id="2" name="テキスト プレースホルダー 4">
            <a:extLst>
              <a:ext uri="{FF2B5EF4-FFF2-40B4-BE49-F238E27FC236}">
                <a16:creationId xmlns:a16="http://schemas.microsoft.com/office/drawing/2014/main" id="{22F0EF44-05E3-34B0-C652-AB09BC519BD2}"/>
              </a:ext>
            </a:extLst>
          </p:cNvPr>
          <p:cNvSpPr txBox="1">
            <a:spLocks/>
          </p:cNvSpPr>
          <p:nvPr/>
        </p:nvSpPr>
        <p:spPr>
          <a:xfrm>
            <a:off x="523876" y="5099280"/>
            <a:ext cx="8929688" cy="1390420"/>
          </a:xfrm>
          <a:prstGeom prst="rect">
            <a:avLst/>
          </a:prstGeom>
        </p:spPr>
        <p:txBody>
          <a:bodyPr lIns="0" tIns="37148" rIns="74295" bIns="37148" numCol="2" spcCol="180000" anchor="t"/>
          <a:lstStyle>
            <a:lvl1pPr marL="3175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1pPr>
            <a:lvl2pPr marL="6350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2pPr>
            <a:lvl3pPr marL="9525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3pPr>
            <a:lvl4pPr marL="12700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4pPr>
            <a:lvl5pPr marL="15875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5pPr>
            <a:lvl6pPr marL="19050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6pPr>
            <a:lvl7pPr marL="22225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7pPr>
            <a:lvl8pPr marL="25400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8pPr>
            <a:lvl9pPr marL="28575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9pPr>
          </a:lstStyle>
          <a:p>
            <a:pPr marL="180000" marR="0" lvl="0" indent="-180000" algn="just" defTabSz="412750" rtl="0" eaLnBrk="1" fontAlgn="auto" latinLnBrk="0" hangingPunct="1">
              <a:lnSpc>
                <a:spcPts val="1600"/>
              </a:lnSpc>
              <a:spcBef>
                <a:spcPts val="0"/>
              </a:spcBef>
              <a:spcAft>
                <a:spcPts val="0"/>
              </a:spcAft>
              <a:buClrTx/>
              <a:buSzPct val="125000"/>
              <a:buFontTx/>
              <a:buChar char="•"/>
              <a:tabLst/>
              <a:defRPr/>
            </a:pPr>
            <a:r>
              <a:rPr kumimoji="0" lang="ja-JP" altLang="en-US" sz="1200" b="0" i="0" u="none" strike="noStrike" kern="0" cap="none" spc="0" normalizeH="0" baseline="0" noProof="0">
                <a:ln>
                  <a:noFill/>
                </a:ln>
                <a:effectLst/>
                <a:uLnTx/>
                <a:uFillTx/>
                <a:latin typeface="Avenir Next LT Pro"/>
                <a:ea typeface="Yu Gothic UI" panose="020B0500000000000000" pitchFamily="50" charset="-128"/>
                <a:cs typeface="+mn-cs"/>
                <a:sym typeface="ヒラギノ角ゴ ProN W3"/>
              </a:rPr>
              <a:t>スーパーシティ、大阪・関西万博を契機に、最先端のまちづくりが進んでいる。昔ながらの街並みと融合し、個性が一段と輝き、人々でにぎわっている</a:t>
            </a:r>
            <a:endParaRPr kumimoji="0" lang="en-US" altLang="ja-JP" sz="1200" b="0" i="0" u="none" strike="noStrike" kern="0" cap="none" spc="0" normalizeH="0" baseline="0" noProof="0">
              <a:ln>
                <a:noFill/>
              </a:ln>
              <a:effectLst/>
              <a:uLnTx/>
              <a:uFillTx/>
              <a:latin typeface="Avenir Next LT Pro"/>
              <a:ea typeface="Yu Gothic UI" panose="020B0500000000000000" pitchFamily="50" charset="-128"/>
              <a:cs typeface="+mn-cs"/>
              <a:sym typeface="ヒラギノ角ゴ ProN W3"/>
            </a:endParaRPr>
          </a:p>
          <a:p>
            <a:pPr marL="180000" marR="0" lvl="0" indent="-180000" algn="just" defTabSz="412750" rtl="0" eaLnBrk="1" fontAlgn="auto" latinLnBrk="0" hangingPunct="1">
              <a:lnSpc>
                <a:spcPts val="1600"/>
              </a:lnSpc>
              <a:spcBef>
                <a:spcPts val="0"/>
              </a:spcBef>
              <a:spcAft>
                <a:spcPts val="0"/>
              </a:spcAft>
              <a:buClrTx/>
              <a:buSzPct val="125000"/>
              <a:buFontTx/>
              <a:buChar char="•"/>
              <a:tabLst/>
              <a:defRPr/>
            </a:pPr>
            <a:r>
              <a:rPr kumimoji="0" lang="ja-JP" altLang="en-US" sz="1200" b="0" i="0" u="none" strike="noStrike" kern="0" cap="none" spc="0" normalizeH="0" baseline="0" noProof="0">
                <a:ln>
                  <a:noFill/>
                </a:ln>
                <a:effectLst/>
                <a:uLnTx/>
                <a:uFillTx/>
                <a:latin typeface="Avenir Next LT Pro"/>
                <a:ea typeface="Yu Gothic UI" panose="020B0500000000000000" pitchFamily="50" charset="-128"/>
                <a:cs typeface="+mn-cs"/>
                <a:sym typeface="ヒラギノ角ゴ ProN W3"/>
              </a:rPr>
              <a:t>バーチャルな大阪を旅行した世界中の人々が大阪の魅力を感じ、リアルの大阪に訪れ、にぎわっている</a:t>
            </a:r>
          </a:p>
          <a:p>
            <a:pPr marL="180000" marR="0" lvl="0" indent="-180000" algn="just" defTabSz="412750" rtl="0" eaLnBrk="1" fontAlgn="auto" latinLnBrk="0" hangingPunct="1">
              <a:lnSpc>
                <a:spcPts val="1600"/>
              </a:lnSpc>
              <a:spcBef>
                <a:spcPts val="0"/>
              </a:spcBef>
              <a:spcAft>
                <a:spcPts val="0"/>
              </a:spcAft>
              <a:buClrTx/>
              <a:buSzPct val="125000"/>
              <a:buFontTx/>
              <a:buChar char="•"/>
              <a:tabLst/>
              <a:defRPr/>
            </a:pPr>
            <a:endParaRPr kumimoji="0" lang="ja-JP" altLang="en-US" sz="1200" b="0" i="0" u="none" strike="noStrike" kern="0" cap="none" spc="0" normalizeH="0" baseline="0" noProof="0">
              <a:ln>
                <a:noFill/>
              </a:ln>
              <a:effectLst/>
              <a:uLnTx/>
              <a:uFillTx/>
              <a:latin typeface="Avenir Next LT Pro"/>
              <a:ea typeface="Yu Gothic UI" panose="020B0500000000000000" pitchFamily="50" charset="-128"/>
              <a:cs typeface="+mn-cs"/>
              <a:sym typeface="ヒラギノ角ゴ ProN W3"/>
            </a:endParaRPr>
          </a:p>
          <a:p>
            <a:pPr marL="180000" marR="0" lvl="0" indent="-180000" algn="just" defTabSz="412750" rtl="0" eaLnBrk="1" fontAlgn="auto" latinLnBrk="0" hangingPunct="1">
              <a:lnSpc>
                <a:spcPts val="1600"/>
              </a:lnSpc>
              <a:spcBef>
                <a:spcPts val="0"/>
              </a:spcBef>
              <a:spcAft>
                <a:spcPts val="0"/>
              </a:spcAft>
              <a:buClrTx/>
              <a:buSzPct val="125000"/>
              <a:buFontTx/>
              <a:buChar char="•"/>
              <a:tabLst/>
              <a:defRPr/>
            </a:pPr>
            <a:r>
              <a:rPr kumimoji="0" lang="ja-JP" altLang="en-US" sz="1200" b="0" i="0" u="none" strike="noStrike" kern="0" cap="none" spc="0" normalizeH="0" baseline="0" noProof="0">
                <a:ln>
                  <a:noFill/>
                </a:ln>
                <a:effectLst/>
                <a:uLnTx/>
                <a:uFillTx/>
                <a:latin typeface="Avenir Next LT Pro"/>
                <a:ea typeface="Yu Gothic UI" panose="020B0500000000000000" pitchFamily="50" charset="-128"/>
                <a:cs typeface="+mn-cs"/>
                <a:sym typeface="ヒラギノ角ゴ ProN W3"/>
              </a:rPr>
              <a:t>デジタルとリアルの両方で、多言語対応、交通・移動、混雑回避、回遊等、洗練されたおもてなしを提供し、西の中心地としての役割を果たしている</a:t>
            </a:r>
          </a:p>
          <a:p>
            <a:pPr marL="180000" marR="0" lvl="0" indent="-180000" algn="just" defTabSz="412750" rtl="0" eaLnBrk="1" fontAlgn="auto" latinLnBrk="0" hangingPunct="1">
              <a:lnSpc>
                <a:spcPts val="1600"/>
              </a:lnSpc>
              <a:spcBef>
                <a:spcPts val="0"/>
              </a:spcBef>
              <a:spcAft>
                <a:spcPts val="0"/>
              </a:spcAft>
              <a:buClrTx/>
              <a:buSzPct val="125000"/>
              <a:buFontTx/>
              <a:buChar char="•"/>
              <a:tabLst/>
              <a:defRPr/>
            </a:pPr>
            <a:r>
              <a:rPr kumimoji="0" lang="ja-JP" altLang="en-US" sz="1200" b="0" i="0" u="none" strike="noStrike" kern="0" cap="none" spc="0" normalizeH="0" baseline="0" noProof="0">
                <a:ln>
                  <a:noFill/>
                </a:ln>
                <a:effectLst/>
                <a:uLnTx/>
                <a:uFillTx/>
                <a:latin typeface="Avenir Next LT Pro"/>
                <a:ea typeface="Yu Gothic UI" panose="020B0500000000000000" pitchFamily="50" charset="-128"/>
                <a:cs typeface="+mn-cs"/>
                <a:sym typeface="ヒラギノ角ゴ ProN W3"/>
              </a:rPr>
              <a:t>大阪市に魅力を感じる事業者が国内外から多く集まり、つながることで、新たなビジネスが次々と生まれている</a:t>
            </a:r>
          </a:p>
        </p:txBody>
      </p:sp>
    </p:spTree>
    <p:extLst>
      <p:ext uri="{BB962C8B-B14F-4D97-AF65-F5344CB8AC3E}">
        <p14:creationId xmlns:p14="http://schemas.microsoft.com/office/powerpoint/2010/main" val="1296873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descr="図形, 円&#10;&#10;自動的に生成された説明">
            <a:extLst>
              <a:ext uri="{FF2B5EF4-FFF2-40B4-BE49-F238E27FC236}">
                <a16:creationId xmlns:a16="http://schemas.microsoft.com/office/drawing/2014/main" id="{02B15326-4BC4-4E19-980B-302F9AA57F5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394277" flipH="1">
            <a:off x="6304813" y="3790675"/>
            <a:ext cx="2241934" cy="2244490"/>
          </a:xfrm>
          <a:prstGeom prst="rect">
            <a:avLst/>
          </a:prstGeom>
        </p:spPr>
      </p:pic>
      <p:pic>
        <p:nvPicPr>
          <p:cNvPr id="27" name="Picture 2">
            <a:extLst>
              <a:ext uri="{FF2B5EF4-FFF2-40B4-BE49-F238E27FC236}">
                <a16:creationId xmlns:a16="http://schemas.microsoft.com/office/drawing/2014/main" id="{13D0A541-3C8B-42F7-BA3E-D951CA49D0C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70041" y="3160843"/>
            <a:ext cx="3208666" cy="3271522"/>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プレースホルダー 6">
            <a:extLst>
              <a:ext uri="{FF2B5EF4-FFF2-40B4-BE49-F238E27FC236}">
                <a16:creationId xmlns:a16="http://schemas.microsoft.com/office/drawing/2014/main" id="{9C398883-F621-4473-BBD8-C40C551027E2}"/>
              </a:ext>
            </a:extLst>
          </p:cNvPr>
          <p:cNvSpPr>
            <a:spLocks noGrp="1"/>
          </p:cNvSpPr>
          <p:nvPr>
            <p:ph type="body" sz="quarter" idx="15"/>
          </p:nvPr>
        </p:nvSpPr>
        <p:spPr>
          <a:xfrm>
            <a:off x="732480" y="5202742"/>
            <a:ext cx="5315893" cy="582853"/>
          </a:xfrm>
        </p:spPr>
        <p:txBody>
          <a:bodyPr/>
          <a:lstStyle/>
          <a:p>
            <a:pPr algn="just"/>
            <a:r>
              <a:rPr kumimoji="1" lang="en-US" altLang="ja-JP" sz="1100">
                <a:solidFill>
                  <a:srgbClr val="000000"/>
                </a:solidFill>
                <a:ea typeface="Yu Gothic UI" panose="020B0500000000000000" pitchFamily="50" charset="-128"/>
              </a:rPr>
              <a:t>GPS</a:t>
            </a:r>
            <a:r>
              <a:rPr kumimoji="1" lang="ja-JP" altLang="en-US" sz="1100">
                <a:solidFill>
                  <a:srgbClr val="000000"/>
                </a:solidFill>
                <a:ea typeface="Yu Gothic UI" panose="020B0500000000000000" pitchFamily="50" charset="-128"/>
              </a:rPr>
              <a:t>や</a:t>
            </a:r>
            <a:r>
              <a:rPr kumimoji="1" lang="en-US" altLang="ja-JP" sz="1100">
                <a:solidFill>
                  <a:srgbClr val="000000"/>
                </a:solidFill>
                <a:ea typeface="Yu Gothic UI" panose="020B0500000000000000" pitchFamily="50" charset="-128"/>
              </a:rPr>
              <a:t>AI</a:t>
            </a:r>
            <a:r>
              <a:rPr kumimoji="1" lang="ja-JP" altLang="en-US" sz="1100">
                <a:solidFill>
                  <a:srgbClr val="000000"/>
                </a:solidFill>
                <a:ea typeface="Yu Gothic UI" panose="020B0500000000000000" pitchFamily="50" charset="-128"/>
              </a:rPr>
              <a:t>カメラ等から収集されるビッグデータを活用し、利用者の滞在状況を可視化、分析することで、各エリアの活性化、回遊性の向上を図り、にぎわいの創出につなげます。</a:t>
            </a:r>
            <a:endParaRPr kumimoji="1" lang="en-US" altLang="ja-JP" sz="1100">
              <a:solidFill>
                <a:srgbClr val="000000"/>
              </a:solidFill>
              <a:ea typeface="Yu Gothic UI" panose="020B0500000000000000" pitchFamily="50" charset="-128"/>
            </a:endParaRPr>
          </a:p>
          <a:p>
            <a:pPr algn="just"/>
            <a:endParaRPr lang="ja-JP" altLang="en-US" sz="1100" kern="100">
              <a:solidFill>
                <a:srgbClr val="000000"/>
              </a:solidFill>
              <a:effectLst/>
              <a:ea typeface="Yu Gothic UI" panose="020B0500000000000000" pitchFamily="50" charset="-128"/>
              <a:cs typeface="Times New Roman" panose="02020603050405020304" pitchFamily="18" charset="0"/>
            </a:endParaRPr>
          </a:p>
        </p:txBody>
      </p:sp>
      <p:sp>
        <p:nvSpPr>
          <p:cNvPr id="8" name="テキスト プレースホルダー 7">
            <a:extLst>
              <a:ext uri="{FF2B5EF4-FFF2-40B4-BE49-F238E27FC236}">
                <a16:creationId xmlns:a16="http://schemas.microsoft.com/office/drawing/2014/main" id="{E616D277-8028-450F-A269-7F150D75DE3F}"/>
              </a:ext>
            </a:extLst>
          </p:cNvPr>
          <p:cNvSpPr>
            <a:spLocks noGrp="1"/>
          </p:cNvSpPr>
          <p:nvPr>
            <p:ph type="body" sz="quarter" idx="16"/>
          </p:nvPr>
        </p:nvSpPr>
        <p:spPr>
          <a:xfrm>
            <a:off x="732480" y="4912920"/>
            <a:ext cx="5315893" cy="287828"/>
          </a:xfrm>
        </p:spPr>
        <p:txBody>
          <a:bodyPr/>
          <a:lstStyle/>
          <a:p>
            <a:r>
              <a:rPr lang="ja-JP" altLang="en-US" sz="1400" b="1" kern="100">
                <a:effectLst/>
                <a:latin typeface="Yu Gothic UI" panose="020B0500000000000000" pitchFamily="50" charset="-128"/>
                <a:ea typeface="Yu Gothic UI" panose="020B0500000000000000" pitchFamily="50" charset="-128"/>
                <a:cs typeface="Times New Roman" panose="02020603050405020304" pitchFamily="18" charset="0"/>
              </a:rPr>
              <a:t>ビッグデータ解析による回遊性向上</a:t>
            </a:r>
            <a:endParaRPr lang="en-GB" altLang="ja-JP"/>
          </a:p>
        </p:txBody>
      </p:sp>
      <p:sp>
        <p:nvSpPr>
          <p:cNvPr id="6" name="テキスト プレースホルダー 5">
            <a:extLst>
              <a:ext uri="{FF2B5EF4-FFF2-40B4-BE49-F238E27FC236}">
                <a16:creationId xmlns:a16="http://schemas.microsoft.com/office/drawing/2014/main" id="{03ECC8EC-46F3-4E4A-A105-56EA0BA8AD5D}"/>
              </a:ext>
            </a:extLst>
          </p:cNvPr>
          <p:cNvSpPr>
            <a:spLocks noGrp="1"/>
          </p:cNvSpPr>
          <p:nvPr>
            <p:ph type="body" sz="quarter" idx="14"/>
          </p:nvPr>
        </p:nvSpPr>
        <p:spPr>
          <a:xfrm>
            <a:off x="732480" y="3780834"/>
            <a:ext cx="5315893" cy="778466"/>
          </a:xfrm>
        </p:spPr>
        <p:txBody>
          <a:bodyPr/>
          <a:lstStyle/>
          <a:p>
            <a:pPr algn="just">
              <a:spcBef>
                <a:spcPts val="600"/>
              </a:spcBef>
            </a:pPr>
            <a:r>
              <a:rPr lang="en-US" altLang="ja-JP" sz="1100" kern="100" dirty="0">
                <a:solidFill>
                  <a:srgbClr val="000000"/>
                </a:solidFill>
                <a:effectLst/>
                <a:ea typeface="Yu Gothic UI" panose="020B0500000000000000" pitchFamily="50" charset="-128"/>
                <a:cs typeface="Times New Roman" panose="02020603050405020304" pitchFamily="18" charset="0"/>
              </a:rPr>
              <a:t>VR</a:t>
            </a:r>
            <a:r>
              <a:rPr lang="ja-JP" altLang="en-US" sz="1100" kern="100" dirty="0">
                <a:solidFill>
                  <a:srgbClr val="000000"/>
                </a:solidFill>
                <a:effectLst/>
                <a:ea typeface="Yu Gothic UI" panose="020B0500000000000000" pitchFamily="50" charset="-128"/>
                <a:cs typeface="Times New Roman" panose="02020603050405020304" pitchFamily="18" charset="0"/>
              </a:rPr>
              <a:t>や</a:t>
            </a:r>
            <a:r>
              <a:rPr lang="en-US" altLang="ja-JP" sz="1100" kern="100" dirty="0">
                <a:solidFill>
                  <a:srgbClr val="000000"/>
                </a:solidFill>
                <a:effectLst/>
                <a:ea typeface="Yu Gothic UI" panose="020B0500000000000000" pitchFamily="50" charset="-128"/>
                <a:cs typeface="Times New Roman" panose="02020603050405020304" pitchFamily="18" charset="0"/>
              </a:rPr>
              <a:t>AR</a:t>
            </a:r>
            <a:r>
              <a:rPr lang="ja-JP" altLang="en-US" sz="1100" kern="100" dirty="0">
                <a:solidFill>
                  <a:srgbClr val="000000"/>
                </a:solidFill>
                <a:effectLst/>
                <a:ea typeface="Yu Gothic UI" panose="020B0500000000000000" pitchFamily="50" charset="-128"/>
                <a:cs typeface="Times New Roman" panose="02020603050405020304" pitchFamily="18" charset="0"/>
              </a:rPr>
              <a:t>等を活用し、大阪市の魅力を広く発信することで国内外からの観光客の獲得、都市格の向上につなげていきます。</a:t>
            </a:r>
            <a:endParaRPr lang="en-US" altLang="ja-JP" kern="100" dirty="0">
              <a:solidFill>
                <a:srgbClr val="000000"/>
              </a:solidFill>
              <a:ea typeface="Yu Gothic UI" panose="020B0500000000000000" pitchFamily="50" charset="-128"/>
              <a:cs typeface="Times New Roman" panose="02020603050405020304" pitchFamily="18" charset="0"/>
            </a:endParaRPr>
          </a:p>
          <a:p>
            <a:pPr algn="just">
              <a:spcBef>
                <a:spcPts val="600"/>
              </a:spcBef>
            </a:pPr>
            <a:r>
              <a:rPr lang="ja-JP" altLang="en-US" sz="1100" kern="100" dirty="0">
                <a:solidFill>
                  <a:srgbClr val="000000"/>
                </a:solidFill>
                <a:effectLst/>
                <a:ea typeface="Yu Gothic UI" panose="020B0500000000000000" pitchFamily="50" charset="-128"/>
                <a:cs typeface="Times New Roman" panose="02020603050405020304" pitchFamily="18" charset="0"/>
              </a:rPr>
              <a:t>また、多言語対応のデジタルサイネージや</a:t>
            </a:r>
            <a:r>
              <a:rPr lang="en-US" altLang="ja-JP" sz="1100" kern="100" dirty="0">
                <a:solidFill>
                  <a:srgbClr val="000000"/>
                </a:solidFill>
                <a:effectLst/>
                <a:ea typeface="Yu Gothic UI" panose="020B0500000000000000" pitchFamily="50" charset="-128"/>
                <a:cs typeface="Times New Roman" panose="02020603050405020304" pitchFamily="18" charset="0"/>
              </a:rPr>
              <a:t>AR</a:t>
            </a:r>
            <a:r>
              <a:rPr lang="ja-JP" altLang="en-US" sz="1100" kern="100" dirty="0">
                <a:solidFill>
                  <a:srgbClr val="000000"/>
                </a:solidFill>
                <a:effectLst/>
                <a:ea typeface="Yu Gothic UI" panose="020B0500000000000000" pitchFamily="50" charset="-128"/>
                <a:cs typeface="Times New Roman" panose="02020603050405020304" pitchFamily="18" charset="0"/>
              </a:rPr>
              <a:t>等を活用した観光案内など、</a:t>
            </a:r>
            <a:r>
              <a:rPr lang="ja-JP" altLang="en-US" kern="100" dirty="0">
                <a:solidFill>
                  <a:srgbClr val="000000"/>
                </a:solidFill>
                <a:ea typeface="Yu Gothic UI" panose="020B0500000000000000" pitchFamily="50" charset="-128"/>
                <a:cs typeface="Times New Roman" panose="02020603050405020304" pitchFamily="18" charset="0"/>
              </a:rPr>
              <a:t>大阪</a:t>
            </a:r>
            <a:r>
              <a:rPr lang="ja-JP" altLang="en-US" sz="1100" kern="100" dirty="0">
                <a:solidFill>
                  <a:srgbClr val="000000"/>
                </a:solidFill>
                <a:effectLst/>
                <a:ea typeface="Yu Gothic UI" panose="020B0500000000000000" pitchFamily="50" charset="-128"/>
                <a:cs typeface="Times New Roman" panose="02020603050405020304" pitchFamily="18" charset="0"/>
              </a:rPr>
              <a:t>市の歴史や文化などの魅力を観光客に届ける取組を進めていきます。</a:t>
            </a:r>
          </a:p>
        </p:txBody>
      </p:sp>
      <p:sp>
        <p:nvSpPr>
          <p:cNvPr id="5" name="テキスト プレースホルダー 4">
            <a:extLst>
              <a:ext uri="{FF2B5EF4-FFF2-40B4-BE49-F238E27FC236}">
                <a16:creationId xmlns:a16="http://schemas.microsoft.com/office/drawing/2014/main" id="{42C0A4B2-1245-48A1-82FB-D0151B9CD045}"/>
              </a:ext>
            </a:extLst>
          </p:cNvPr>
          <p:cNvSpPr>
            <a:spLocks noGrp="1"/>
          </p:cNvSpPr>
          <p:nvPr>
            <p:ph type="body" sz="quarter" idx="13"/>
          </p:nvPr>
        </p:nvSpPr>
        <p:spPr>
          <a:xfrm>
            <a:off x="732480" y="3491012"/>
            <a:ext cx="5315893" cy="287828"/>
          </a:xfrm>
        </p:spPr>
        <p:txBody>
          <a:bodyPr/>
          <a:lstStyle/>
          <a:p>
            <a:r>
              <a:rPr lang="ja-JP" altLang="en-US" sz="1400" b="1" kern="100">
                <a:effectLst/>
                <a:latin typeface="Yu Gothic UI" panose="020B0500000000000000" pitchFamily="50" charset="-128"/>
                <a:ea typeface="Yu Gothic UI" panose="020B0500000000000000" pitchFamily="50" charset="-128"/>
                <a:cs typeface="Times New Roman" panose="02020603050405020304" pitchFamily="18" charset="0"/>
              </a:rPr>
              <a:t>バーチャル技術を活用したまちの魅力発信</a:t>
            </a:r>
            <a:endParaRPr lang="en-GB"/>
          </a:p>
        </p:txBody>
      </p:sp>
      <p:sp>
        <p:nvSpPr>
          <p:cNvPr id="2" name="タイトル 1">
            <a:extLst>
              <a:ext uri="{FF2B5EF4-FFF2-40B4-BE49-F238E27FC236}">
                <a16:creationId xmlns:a16="http://schemas.microsoft.com/office/drawing/2014/main" id="{6DB45E72-1DEE-4B3E-BE01-8D685DD1DD06}"/>
              </a:ext>
            </a:extLst>
          </p:cNvPr>
          <p:cNvSpPr>
            <a:spLocks noGrp="1"/>
          </p:cNvSpPr>
          <p:nvPr>
            <p:ph type="title"/>
          </p:nvPr>
        </p:nvSpPr>
        <p:spPr>
          <a:prstGeom prst="rect">
            <a:avLst/>
          </a:prstGeom>
        </p:spPr>
        <p:txBody>
          <a:bodyPr/>
          <a:lstStyle/>
          <a:p>
            <a:pPr>
              <a:lnSpc>
                <a:spcPts val="5600"/>
              </a:lnSpc>
            </a:pPr>
            <a:r>
              <a:rPr lang="ja-JP" altLang="en-US"/>
              <a:t>「好きやねん</a:t>
            </a:r>
            <a:r>
              <a:rPr lang="en-US" altLang="ja-JP">
                <a:latin typeface="+mj-lt"/>
              </a:rPr>
              <a:t>OSAKA</a:t>
            </a:r>
            <a:r>
              <a:rPr lang="ja-JP" altLang="en-US"/>
              <a:t>」。</a:t>
            </a:r>
            <a:br>
              <a:rPr lang="en-US" altLang="ja-JP"/>
            </a:br>
            <a:r>
              <a:rPr lang="ja-JP" altLang="en-US"/>
              <a:t>魅力発信からファンづくりへ</a:t>
            </a:r>
            <a:endParaRPr lang="en-GB" altLang="ja-JP"/>
          </a:p>
        </p:txBody>
      </p:sp>
      <p:sp>
        <p:nvSpPr>
          <p:cNvPr id="4" name="テキスト プレースホルダー 3">
            <a:extLst>
              <a:ext uri="{FF2B5EF4-FFF2-40B4-BE49-F238E27FC236}">
                <a16:creationId xmlns:a16="http://schemas.microsoft.com/office/drawing/2014/main" id="{BF7FA137-CC2A-4F34-BFFD-E93D1329850E}"/>
              </a:ext>
            </a:extLst>
          </p:cNvPr>
          <p:cNvSpPr>
            <a:spLocks noGrp="1"/>
          </p:cNvSpPr>
          <p:nvPr>
            <p:ph type="body" sz="quarter" idx="12"/>
          </p:nvPr>
        </p:nvSpPr>
        <p:spPr>
          <a:prstGeom prst="rect">
            <a:avLst/>
          </a:prstGeom>
        </p:spPr>
        <p:txBody>
          <a:bodyPr/>
          <a:lstStyle/>
          <a:p>
            <a:pPr algn="just"/>
            <a:r>
              <a:rPr lang="ja-JP" altLang="en-US" sz="1400" kern="100">
                <a:effectLst/>
                <a:ea typeface="Yu Gothic UI" panose="020B0500000000000000" pitchFamily="50" charset="-128"/>
                <a:cs typeface="Times New Roman" panose="02020603050405020304" pitchFamily="18" charset="0"/>
              </a:rPr>
              <a:t>デジタル技術は「体験できる情報発信」を可能にしました。バーチャル体験が「実際に大阪に訪れたい」と思わせ、実際に訪れた観光客には、魅力的な最先端のサービスでおもてなしをしていきます。</a:t>
            </a:r>
            <a:endParaRPr lang="en-US" altLang="ja-JP" sz="1200" kern="100">
              <a:ea typeface="游明朝" panose="02020400000000000000" pitchFamily="18" charset="-128"/>
              <a:cs typeface="Times New Roman" panose="02020603050405020304" pitchFamily="18" charset="0"/>
            </a:endParaRPr>
          </a:p>
        </p:txBody>
      </p:sp>
      <p:sp>
        <p:nvSpPr>
          <p:cNvPr id="40" name="正方形/長方形 39">
            <a:extLst>
              <a:ext uri="{FF2B5EF4-FFF2-40B4-BE49-F238E27FC236}">
                <a16:creationId xmlns:a16="http://schemas.microsoft.com/office/drawing/2014/main" id="{0F6721FC-40E1-4421-BA45-29F385DD3E7C}"/>
              </a:ext>
            </a:extLst>
          </p:cNvPr>
          <p:cNvSpPr/>
          <p:nvPr/>
        </p:nvSpPr>
        <p:spPr>
          <a:xfrm>
            <a:off x="589212" y="3577229"/>
            <a:ext cx="107950" cy="107948"/>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41" name="正方形/長方形 40">
            <a:extLst>
              <a:ext uri="{FF2B5EF4-FFF2-40B4-BE49-F238E27FC236}">
                <a16:creationId xmlns:a16="http://schemas.microsoft.com/office/drawing/2014/main" id="{2B8D643D-A23A-4B9F-AF0C-8C0D67D14702}"/>
              </a:ext>
            </a:extLst>
          </p:cNvPr>
          <p:cNvSpPr/>
          <p:nvPr/>
        </p:nvSpPr>
        <p:spPr>
          <a:xfrm>
            <a:off x="589212" y="4999810"/>
            <a:ext cx="107950" cy="107948"/>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19" name="正方形/長方形 18">
            <a:extLst>
              <a:ext uri="{FF2B5EF4-FFF2-40B4-BE49-F238E27FC236}">
                <a16:creationId xmlns:a16="http://schemas.microsoft.com/office/drawing/2014/main" id="{B2B2BCD0-8A09-4EBF-BED2-63FFDD09E925}"/>
              </a:ext>
            </a:extLst>
          </p:cNvPr>
          <p:cNvSpPr/>
          <p:nvPr/>
        </p:nvSpPr>
        <p:spPr>
          <a:xfrm>
            <a:off x="9582001" y="0"/>
            <a:ext cx="32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20" name="正方形/長方形 19">
            <a:extLst>
              <a:ext uri="{FF2B5EF4-FFF2-40B4-BE49-F238E27FC236}">
                <a16:creationId xmlns:a16="http://schemas.microsoft.com/office/drawing/2014/main" id="{B751B0A3-33A3-46E1-B22F-AEE23F9EB225}"/>
              </a:ext>
            </a:extLst>
          </p:cNvPr>
          <p:cNvSpPr/>
          <p:nvPr/>
        </p:nvSpPr>
        <p:spPr>
          <a:xfrm>
            <a:off x="9594850" y="6582186"/>
            <a:ext cx="311150" cy="2785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sp>
        <p:nvSpPr>
          <p:cNvPr id="21" name="矢印: 五方向 20">
            <a:extLst>
              <a:ext uri="{FF2B5EF4-FFF2-40B4-BE49-F238E27FC236}">
                <a16:creationId xmlns:a16="http://schemas.microsoft.com/office/drawing/2014/main" id="{AC914A9C-9C53-4C12-9316-2DBD6F009255}"/>
              </a:ext>
            </a:extLst>
          </p:cNvPr>
          <p:cNvSpPr/>
          <p:nvPr/>
        </p:nvSpPr>
        <p:spPr>
          <a:xfrm rot="5400000">
            <a:off x="9048426" y="546425"/>
            <a:ext cx="1404000" cy="311150"/>
          </a:xfrm>
          <a:prstGeom prst="homePlate">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lumMod val="75000"/>
                  </a:prstClr>
                </a:solidFill>
                <a:effectLst/>
                <a:uLnTx/>
                <a:uFillTx/>
                <a:latin typeface="Avenir Next LT Pro"/>
                <a:ea typeface="Yu Gothic UI"/>
                <a:cs typeface="+mn-cs"/>
              </a:rPr>
              <a:t>MISSION</a:t>
            </a: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sp>
        <p:nvSpPr>
          <p:cNvPr id="22" name="矢印: 山形 21">
            <a:extLst>
              <a:ext uri="{FF2B5EF4-FFF2-40B4-BE49-F238E27FC236}">
                <a16:creationId xmlns:a16="http://schemas.microsoft.com/office/drawing/2014/main" id="{A97397C8-D2FB-45D6-A4F2-170DA604DA0A}"/>
              </a:ext>
            </a:extLst>
          </p:cNvPr>
          <p:cNvSpPr/>
          <p:nvPr/>
        </p:nvSpPr>
        <p:spPr>
          <a:xfrm rot="5400000">
            <a:off x="9048425" y="1902958"/>
            <a:ext cx="1404000" cy="311150"/>
          </a:xfrm>
          <a:prstGeom prst="chevron">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lumMod val="75000"/>
                  </a:prstClr>
                </a:solidFill>
                <a:effectLst/>
                <a:uLnTx/>
                <a:uFillTx/>
                <a:latin typeface="Avenir Next LT Pro"/>
                <a:ea typeface="Yu Gothic UI"/>
                <a:cs typeface="+mn-cs"/>
              </a:rPr>
              <a:t>VISION</a:t>
            </a: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sp>
        <p:nvSpPr>
          <p:cNvPr id="23" name="矢印: 山形 22">
            <a:extLst>
              <a:ext uri="{FF2B5EF4-FFF2-40B4-BE49-F238E27FC236}">
                <a16:creationId xmlns:a16="http://schemas.microsoft.com/office/drawing/2014/main" id="{B297733F-16EF-4AFE-A04D-41E5DB210D39}"/>
              </a:ext>
            </a:extLst>
          </p:cNvPr>
          <p:cNvSpPr/>
          <p:nvPr/>
        </p:nvSpPr>
        <p:spPr>
          <a:xfrm rot="5400000">
            <a:off x="8356226" y="3951691"/>
            <a:ext cx="2788400" cy="311150"/>
          </a:xfrm>
          <a:prstGeom prst="chevron">
            <a:avLst>
              <a:gd name="adj" fmla="val 28868"/>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solidFill>
                <a:effectLst/>
                <a:uLnTx/>
                <a:uFillTx/>
                <a:latin typeface="Avenir Next LT Pro"/>
                <a:ea typeface="Yu Gothic UI"/>
                <a:cs typeface="+mn-cs"/>
              </a:rPr>
              <a:t>VALUE &amp; STRATEGY</a:t>
            </a:r>
            <a:endParaRPr kumimoji="1" lang="en-GB" sz="1600" b="0" i="0" u="none" strike="noStrike" kern="1200" cap="none" spc="0" normalizeH="0" baseline="0" noProof="0">
              <a:ln>
                <a:noFill/>
              </a:ln>
              <a:solidFill>
                <a:prstClr val="white"/>
              </a:solidFill>
              <a:effectLst/>
              <a:uLnTx/>
              <a:uFillTx/>
              <a:latin typeface="Avenir Next LT Pro"/>
              <a:ea typeface="Yu Gothic UI"/>
              <a:cs typeface="+mn-cs"/>
            </a:endParaRPr>
          </a:p>
        </p:txBody>
      </p:sp>
      <p:sp>
        <p:nvSpPr>
          <p:cNvPr id="25" name="矢印: 山形 24">
            <a:extLst>
              <a:ext uri="{FF2B5EF4-FFF2-40B4-BE49-F238E27FC236}">
                <a16:creationId xmlns:a16="http://schemas.microsoft.com/office/drawing/2014/main" id="{154C82A8-C2BF-4DD0-B28A-9433333A48C3}"/>
              </a:ext>
            </a:extLst>
          </p:cNvPr>
          <p:cNvSpPr/>
          <p:nvPr/>
        </p:nvSpPr>
        <p:spPr>
          <a:xfrm rot="5400000">
            <a:off x="9048424" y="6000425"/>
            <a:ext cx="1404000" cy="311150"/>
          </a:xfrm>
          <a:prstGeom prst="chevron">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lumMod val="75000"/>
                  </a:prstClr>
                </a:solidFill>
                <a:effectLst/>
                <a:uLnTx/>
                <a:uFillTx/>
                <a:latin typeface="Avenir Next LT Pro"/>
                <a:ea typeface="Yu Gothic UI"/>
                <a:cs typeface="+mn-cs"/>
              </a:rPr>
              <a:t>CREDO</a:t>
            </a: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sp>
        <p:nvSpPr>
          <p:cNvPr id="28" name="字幕 3">
            <a:extLst>
              <a:ext uri="{FF2B5EF4-FFF2-40B4-BE49-F238E27FC236}">
                <a16:creationId xmlns:a16="http://schemas.microsoft.com/office/drawing/2014/main" id="{425F9FC8-9329-4F07-A9D1-4544B19BB8CF}"/>
              </a:ext>
            </a:extLst>
          </p:cNvPr>
          <p:cNvSpPr txBox="1">
            <a:spLocks/>
          </p:cNvSpPr>
          <p:nvPr/>
        </p:nvSpPr>
        <p:spPr>
          <a:xfrm>
            <a:off x="1899907" y="428625"/>
            <a:ext cx="1352550" cy="191253"/>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kumimoji="1" sz="1800" kern="1200">
                <a:solidFill>
                  <a:schemeClr val="tx1">
                    <a:lumMod val="75000"/>
                    <a:lumOff val="25000"/>
                  </a:schemeClr>
                </a:solidFill>
                <a:latin typeface="Yu Gothic UI" panose="020B0500000000000000" pitchFamily="50" charset="-128"/>
                <a:ea typeface="Yu Gothic UI" panose="020B0500000000000000" pitchFamily="50"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GB" sz="1800" b="0" i="0" u="none" strike="noStrike" kern="1200" cap="none" spc="-50" normalizeH="0" baseline="0" noProof="0">
                <a:ln>
                  <a:noFill/>
                </a:ln>
                <a:solidFill>
                  <a:srgbClr val="291306"/>
                </a:solidFill>
                <a:effectLst/>
                <a:uLnTx/>
                <a:uFillTx/>
                <a:latin typeface="Avenir Next LT Pro"/>
                <a:ea typeface="Yu Gothic UI" panose="020B0500000000000000" pitchFamily="50" charset="-128"/>
                <a:cs typeface="+mn-cs"/>
              </a:rPr>
              <a:t>STRATEGY</a:t>
            </a:r>
          </a:p>
        </p:txBody>
      </p:sp>
      <p:sp>
        <p:nvSpPr>
          <p:cNvPr id="29" name="タイトル 1">
            <a:extLst>
              <a:ext uri="{FF2B5EF4-FFF2-40B4-BE49-F238E27FC236}">
                <a16:creationId xmlns:a16="http://schemas.microsoft.com/office/drawing/2014/main" id="{1F0A0B67-8BD5-4CAF-BDE1-F45F68BD4C4D}"/>
              </a:ext>
            </a:extLst>
          </p:cNvPr>
          <p:cNvSpPr txBox="1">
            <a:spLocks/>
          </p:cNvSpPr>
          <p:nvPr/>
        </p:nvSpPr>
        <p:spPr>
          <a:xfrm>
            <a:off x="3005454" y="95816"/>
            <a:ext cx="566911" cy="629118"/>
          </a:xfrm>
          <a:prstGeom prst="rect">
            <a:avLst/>
          </a:prstGeom>
        </p:spPr>
        <p:txBody>
          <a:bodyPr anchor="ctr"/>
          <a:lstStyle>
            <a:lvl1pPr algn="l" defTabSz="914400" rtl="0" eaLnBrk="1" latinLnBrk="0" hangingPunct="1">
              <a:lnSpc>
                <a:spcPts val="5000"/>
              </a:lnSpc>
              <a:spcBef>
                <a:spcPct val="0"/>
              </a:spcBef>
              <a:buNone/>
              <a:defRPr kumimoji="1" sz="4400" b="1" kern="1200" spc="100" baseline="0">
                <a:ln w="9525">
                  <a:solidFill>
                    <a:srgbClr val="AF1932"/>
                  </a:solidFill>
                </a:ln>
                <a:solidFill>
                  <a:srgbClr val="AF1932"/>
                </a:solidFill>
                <a:latin typeface="Yu Gothic UI" panose="020B0500000000000000" pitchFamily="50" charset="-128"/>
                <a:ea typeface="Yu Gothic UI" panose="020B0500000000000000" pitchFamily="50" charset="-128"/>
                <a:cs typeface="+mj-cs"/>
              </a:defRPr>
            </a:lvl1pPr>
          </a:lstStyle>
          <a:p>
            <a:pPr marL="0" marR="0" lvl="0" indent="0" algn="l" defTabSz="914400" rtl="0" eaLnBrk="1" fontAlgn="auto" latinLnBrk="0" hangingPunct="1">
              <a:lnSpc>
                <a:spcPts val="5000"/>
              </a:lnSpc>
              <a:spcBef>
                <a:spcPct val="0"/>
              </a:spcBef>
              <a:spcAft>
                <a:spcPts val="0"/>
              </a:spcAft>
              <a:buClrTx/>
              <a:buSzTx/>
              <a:buFontTx/>
              <a:buNone/>
              <a:tabLst/>
              <a:defRPr/>
            </a:pPr>
            <a:r>
              <a:rPr kumimoji="1" lang="en-US" altLang="ja-JP" sz="2400" b="0" i="0" u="none" strike="noStrike" kern="1200" cap="none" spc="100" normalizeH="0" baseline="0" noProof="0">
                <a:ln w="12700">
                  <a:solidFill>
                    <a:prstClr val="black">
                      <a:lumMod val="85000"/>
                      <a:lumOff val="15000"/>
                    </a:prstClr>
                  </a:solidFill>
                </a:ln>
                <a:solidFill>
                  <a:prstClr val="black">
                    <a:lumMod val="85000"/>
                    <a:lumOff val="15000"/>
                  </a:prstClr>
                </a:solidFill>
                <a:effectLst/>
                <a:uLnTx/>
                <a:uFillTx/>
                <a:latin typeface="Avenir Next LT Pro"/>
                <a:ea typeface="DIN 2014 Demi" panose="020B0604020202020204" pitchFamily="34" charset="0"/>
                <a:cs typeface="+mj-cs"/>
              </a:rPr>
              <a:t>07</a:t>
            </a:r>
            <a:endParaRPr kumimoji="1" lang="en-GB" sz="2400" b="0" i="0" u="none" strike="noStrike" kern="1200" cap="none" spc="100" normalizeH="0" baseline="0" noProof="0">
              <a:ln w="12700">
                <a:solidFill>
                  <a:prstClr val="black">
                    <a:lumMod val="85000"/>
                    <a:lumOff val="15000"/>
                  </a:prstClr>
                </a:solidFill>
              </a:ln>
              <a:solidFill>
                <a:prstClr val="black">
                  <a:lumMod val="85000"/>
                  <a:lumOff val="15000"/>
                </a:prstClr>
              </a:solidFill>
              <a:effectLst/>
              <a:uLnTx/>
              <a:uFillTx/>
              <a:latin typeface="Avenir Next LT Pro"/>
              <a:ea typeface="DIN 2014 Demi" panose="020B0604020202020204" pitchFamily="34" charset="0"/>
              <a:cs typeface="+mj-cs"/>
            </a:endParaRPr>
          </a:p>
        </p:txBody>
      </p:sp>
      <p:sp>
        <p:nvSpPr>
          <p:cNvPr id="30" name="字幕 3">
            <a:extLst>
              <a:ext uri="{FF2B5EF4-FFF2-40B4-BE49-F238E27FC236}">
                <a16:creationId xmlns:a16="http://schemas.microsoft.com/office/drawing/2014/main" id="{2C63F540-0E98-4EE8-A7D1-4FBA1B290816}"/>
              </a:ext>
            </a:extLst>
          </p:cNvPr>
          <p:cNvSpPr>
            <a:spLocks noGrp="1"/>
          </p:cNvSpPr>
          <p:nvPr>
            <p:ph type="subTitle" idx="1"/>
          </p:nvPr>
        </p:nvSpPr>
        <p:spPr>
          <a:xfrm>
            <a:off x="452438" y="428625"/>
            <a:ext cx="1262062" cy="191253"/>
          </a:xfrm>
        </p:spPr>
        <p:txBody>
          <a:bodyPr anchor="ctr"/>
          <a:lstStyle/>
          <a:p>
            <a:r>
              <a:rPr kumimoji="1" lang="en-GB">
                <a:solidFill>
                  <a:srgbClr val="291306"/>
                </a:solidFill>
                <a:latin typeface="+mn-lt"/>
              </a:rPr>
              <a:t>VALUE</a:t>
            </a:r>
          </a:p>
        </p:txBody>
      </p:sp>
      <p:sp>
        <p:nvSpPr>
          <p:cNvPr id="31" name="タイトル 1">
            <a:extLst>
              <a:ext uri="{FF2B5EF4-FFF2-40B4-BE49-F238E27FC236}">
                <a16:creationId xmlns:a16="http://schemas.microsoft.com/office/drawing/2014/main" id="{45D90345-A7CD-46EC-BF58-9B290FCDB94B}"/>
              </a:ext>
            </a:extLst>
          </p:cNvPr>
          <p:cNvSpPr txBox="1">
            <a:spLocks/>
          </p:cNvSpPr>
          <p:nvPr/>
        </p:nvSpPr>
        <p:spPr>
          <a:xfrm>
            <a:off x="1199273" y="95816"/>
            <a:ext cx="566911" cy="629118"/>
          </a:xfrm>
          <a:prstGeom prst="rect">
            <a:avLst/>
          </a:prstGeom>
        </p:spPr>
        <p:txBody>
          <a:bodyPr anchor="ctr"/>
          <a:lstStyle>
            <a:lvl1pPr algn="l" defTabSz="914400" rtl="0" eaLnBrk="1" latinLnBrk="0" hangingPunct="1">
              <a:lnSpc>
                <a:spcPts val="5000"/>
              </a:lnSpc>
              <a:spcBef>
                <a:spcPct val="0"/>
              </a:spcBef>
              <a:buNone/>
              <a:defRPr kumimoji="1" sz="4400" b="1" kern="1200" spc="100" baseline="0">
                <a:ln w="9525">
                  <a:solidFill>
                    <a:srgbClr val="AF1932"/>
                  </a:solidFill>
                </a:ln>
                <a:solidFill>
                  <a:srgbClr val="AF1932"/>
                </a:solidFill>
                <a:latin typeface="Yu Gothic UI" panose="020B0500000000000000" pitchFamily="50" charset="-128"/>
                <a:ea typeface="Yu Gothic UI" panose="020B0500000000000000" pitchFamily="50" charset="-128"/>
                <a:cs typeface="+mj-cs"/>
              </a:defRPr>
            </a:lvl1pPr>
          </a:lstStyle>
          <a:p>
            <a:pPr marL="0" marR="0" lvl="0" indent="0" algn="l" defTabSz="914400" rtl="0" eaLnBrk="1" fontAlgn="auto" latinLnBrk="0" hangingPunct="1">
              <a:lnSpc>
                <a:spcPts val="5000"/>
              </a:lnSpc>
              <a:spcBef>
                <a:spcPct val="0"/>
              </a:spcBef>
              <a:spcAft>
                <a:spcPts val="0"/>
              </a:spcAft>
              <a:buClrTx/>
              <a:buSzTx/>
              <a:buFontTx/>
              <a:buNone/>
              <a:tabLst/>
              <a:defRPr/>
            </a:pPr>
            <a:r>
              <a:rPr kumimoji="1" lang="en-US" altLang="ja-JP" sz="2400" b="0" i="0" u="none" strike="noStrike" kern="1200" cap="none" spc="100" normalizeH="0" baseline="0" noProof="0">
                <a:ln w="12700">
                  <a:solidFill>
                    <a:prstClr val="black">
                      <a:lumMod val="85000"/>
                      <a:lumOff val="15000"/>
                    </a:prstClr>
                  </a:solidFill>
                </a:ln>
                <a:solidFill>
                  <a:prstClr val="black">
                    <a:lumMod val="85000"/>
                    <a:lumOff val="15000"/>
                  </a:prstClr>
                </a:solidFill>
                <a:effectLst/>
                <a:uLnTx/>
                <a:uFillTx/>
                <a:latin typeface="Avenir Next LT Pro"/>
                <a:ea typeface="DIN 2014 Demi" panose="020B0604020202020204" pitchFamily="34" charset="0"/>
                <a:cs typeface="+mj-cs"/>
              </a:rPr>
              <a:t>04</a:t>
            </a:r>
            <a:endParaRPr kumimoji="1" lang="en-GB" sz="2400" b="0" i="0" u="none" strike="noStrike" kern="1200" cap="none" spc="100" normalizeH="0" baseline="0" noProof="0">
              <a:ln w="12700">
                <a:solidFill>
                  <a:prstClr val="black">
                    <a:lumMod val="85000"/>
                    <a:lumOff val="15000"/>
                  </a:prstClr>
                </a:solidFill>
              </a:ln>
              <a:solidFill>
                <a:prstClr val="black">
                  <a:lumMod val="85000"/>
                  <a:lumOff val="15000"/>
                </a:prstClr>
              </a:solidFill>
              <a:effectLst/>
              <a:uLnTx/>
              <a:uFillTx/>
              <a:latin typeface="Avenir Next LT Pro"/>
              <a:ea typeface="DIN 2014 Demi" panose="020B0604020202020204" pitchFamily="34" charset="0"/>
              <a:cs typeface="+mj-cs"/>
            </a:endParaRPr>
          </a:p>
        </p:txBody>
      </p:sp>
      <p:sp>
        <p:nvSpPr>
          <p:cNvPr id="32" name="矢印: 山形 31">
            <a:extLst>
              <a:ext uri="{FF2B5EF4-FFF2-40B4-BE49-F238E27FC236}">
                <a16:creationId xmlns:a16="http://schemas.microsoft.com/office/drawing/2014/main" id="{19E49DE1-50B3-46E4-8878-3C8505B5A210}"/>
              </a:ext>
            </a:extLst>
          </p:cNvPr>
          <p:cNvSpPr/>
          <p:nvPr/>
        </p:nvSpPr>
        <p:spPr>
          <a:xfrm>
            <a:off x="1752318" y="431942"/>
            <a:ext cx="123877" cy="169324"/>
          </a:xfrm>
          <a:prstGeom prst="chevron">
            <a:avLst>
              <a:gd name="adj" fmla="val 7097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34" name="スライド番号プレースホルダー 2">
            <a:extLst>
              <a:ext uri="{FF2B5EF4-FFF2-40B4-BE49-F238E27FC236}">
                <a16:creationId xmlns:a16="http://schemas.microsoft.com/office/drawing/2014/main" id="{82776D86-000F-412B-B031-AFAE768DF643}"/>
              </a:ext>
            </a:extLst>
          </p:cNvPr>
          <p:cNvSpPr txBox="1">
            <a:spLocks/>
          </p:cNvSpPr>
          <p:nvPr/>
        </p:nvSpPr>
        <p:spPr>
          <a:xfrm>
            <a:off x="7181851" y="6515100"/>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Tree>
    <p:extLst>
      <p:ext uri="{BB962C8B-B14F-4D97-AF65-F5344CB8AC3E}">
        <p14:creationId xmlns:p14="http://schemas.microsoft.com/office/powerpoint/2010/main" val="3391906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a:extLst>
              <a:ext uri="{FF2B5EF4-FFF2-40B4-BE49-F238E27FC236}">
                <a16:creationId xmlns:a16="http://schemas.microsoft.com/office/drawing/2014/main" id="{88C70436-E96B-46B8-9899-ACDFCFA160A9}"/>
              </a:ext>
            </a:extLst>
          </p:cNvPr>
          <p:cNvSpPr/>
          <p:nvPr/>
        </p:nvSpPr>
        <p:spPr>
          <a:xfrm>
            <a:off x="6501485" y="3220273"/>
            <a:ext cx="2525651" cy="2584565"/>
          </a:xfrm>
          <a:prstGeom prst="rect">
            <a:avLst/>
          </a:prstGeom>
          <a:gradFill>
            <a:gsLst>
              <a:gs pos="0">
                <a:srgbClr val="FFFDFC"/>
              </a:gs>
              <a:gs pos="37000">
                <a:srgbClr val="FDE1E6"/>
              </a:gs>
              <a:gs pos="100000">
                <a:srgbClr val="FAB1B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7" name="テキスト プレースホルダー 6">
            <a:extLst>
              <a:ext uri="{FF2B5EF4-FFF2-40B4-BE49-F238E27FC236}">
                <a16:creationId xmlns:a16="http://schemas.microsoft.com/office/drawing/2014/main" id="{29D67622-0A8A-4160-AA78-FDC1CF2F0AFD}"/>
              </a:ext>
            </a:extLst>
          </p:cNvPr>
          <p:cNvSpPr>
            <a:spLocks noGrp="1"/>
          </p:cNvSpPr>
          <p:nvPr>
            <p:ph type="body" sz="quarter" idx="15"/>
          </p:nvPr>
        </p:nvSpPr>
        <p:spPr>
          <a:xfrm>
            <a:off x="732480" y="4309373"/>
            <a:ext cx="5315893" cy="408751"/>
          </a:xfrm>
        </p:spPr>
        <p:txBody>
          <a:bodyPr/>
          <a:lstStyle/>
          <a:p>
            <a:pPr algn="just"/>
            <a:r>
              <a:rPr lang="ja-JP" altLang="en-US" sz="1100" kern="100">
                <a:solidFill>
                  <a:srgbClr val="000000"/>
                </a:solidFill>
                <a:effectLst/>
                <a:ea typeface="Yu Gothic UI" panose="020B0500000000000000" pitchFamily="50" charset="-128"/>
                <a:cs typeface="Times New Roman" panose="02020603050405020304" pitchFamily="18" charset="0"/>
              </a:rPr>
              <a:t>中小企業に対し、経営力強化につながる、より高度な</a:t>
            </a:r>
            <a:r>
              <a:rPr lang="en-US" altLang="ja-JP" sz="1100" kern="100">
                <a:solidFill>
                  <a:srgbClr val="000000"/>
                </a:solidFill>
                <a:effectLst/>
                <a:ea typeface="Yu Gothic UI" panose="020B0500000000000000" pitchFamily="50" charset="-128"/>
                <a:cs typeface="Times New Roman" panose="02020603050405020304" pitchFamily="18" charset="0"/>
              </a:rPr>
              <a:t>DX</a:t>
            </a:r>
            <a:r>
              <a:rPr lang="ja-JP" altLang="en-US" sz="1100" kern="100">
                <a:solidFill>
                  <a:srgbClr val="000000"/>
                </a:solidFill>
                <a:effectLst/>
                <a:ea typeface="Yu Gothic UI" panose="020B0500000000000000" pitchFamily="50" charset="-128"/>
                <a:cs typeface="Times New Roman" panose="02020603050405020304" pitchFamily="18" charset="0"/>
              </a:rPr>
              <a:t>推進ニーズに対応した支援を実施していきます。</a:t>
            </a:r>
          </a:p>
        </p:txBody>
      </p:sp>
      <p:sp>
        <p:nvSpPr>
          <p:cNvPr id="8" name="テキスト プレースホルダー 7">
            <a:extLst>
              <a:ext uri="{FF2B5EF4-FFF2-40B4-BE49-F238E27FC236}">
                <a16:creationId xmlns:a16="http://schemas.microsoft.com/office/drawing/2014/main" id="{1013B97F-3E87-4297-B966-C364D9B5DCEA}"/>
              </a:ext>
            </a:extLst>
          </p:cNvPr>
          <p:cNvSpPr>
            <a:spLocks noGrp="1"/>
          </p:cNvSpPr>
          <p:nvPr>
            <p:ph type="body" sz="quarter" idx="16"/>
          </p:nvPr>
        </p:nvSpPr>
        <p:spPr>
          <a:xfrm>
            <a:off x="732480" y="4019551"/>
            <a:ext cx="5315893" cy="287828"/>
          </a:xfrm>
        </p:spPr>
        <p:txBody>
          <a:bodyPr/>
          <a:lstStyle/>
          <a:p>
            <a:r>
              <a:rPr lang="ja-JP" altLang="en-US" sz="1400" b="1" kern="100">
                <a:solidFill>
                  <a:srgbClr val="000000"/>
                </a:solidFill>
                <a:effectLst/>
                <a:latin typeface="+mj-lt"/>
                <a:ea typeface="Yu Gothic UI" panose="020B0500000000000000" pitchFamily="50" charset="-128"/>
                <a:cs typeface="Times New Roman" panose="02020603050405020304" pitchFamily="18" charset="0"/>
              </a:rPr>
              <a:t>中小企業の</a:t>
            </a:r>
            <a:r>
              <a:rPr lang="en-US" altLang="ja-JP" sz="1400" b="1" kern="100">
                <a:solidFill>
                  <a:srgbClr val="000000"/>
                </a:solidFill>
                <a:effectLst/>
                <a:latin typeface="+mj-lt"/>
                <a:ea typeface="Yu Gothic UI" panose="020B0500000000000000" pitchFamily="50" charset="-128"/>
                <a:cs typeface="Times New Roman" panose="02020603050405020304" pitchFamily="18" charset="0"/>
              </a:rPr>
              <a:t>DX</a:t>
            </a:r>
            <a:r>
              <a:rPr lang="ja-JP" altLang="en-US" sz="1400" b="1" kern="100">
                <a:solidFill>
                  <a:srgbClr val="000000"/>
                </a:solidFill>
                <a:effectLst/>
                <a:latin typeface="+mj-lt"/>
                <a:ea typeface="Yu Gothic UI" panose="020B0500000000000000" pitchFamily="50" charset="-128"/>
                <a:cs typeface="Times New Roman" panose="02020603050405020304" pitchFamily="18" charset="0"/>
              </a:rPr>
              <a:t>支援</a:t>
            </a:r>
          </a:p>
        </p:txBody>
      </p:sp>
      <p:sp>
        <p:nvSpPr>
          <p:cNvPr id="9" name="テキスト プレースホルダー 8">
            <a:extLst>
              <a:ext uri="{FF2B5EF4-FFF2-40B4-BE49-F238E27FC236}">
                <a16:creationId xmlns:a16="http://schemas.microsoft.com/office/drawing/2014/main" id="{93000ACD-903C-45F0-BF02-1D477B556727}"/>
              </a:ext>
            </a:extLst>
          </p:cNvPr>
          <p:cNvSpPr>
            <a:spLocks noGrp="1"/>
          </p:cNvSpPr>
          <p:nvPr>
            <p:ph type="body" sz="quarter" idx="17"/>
          </p:nvPr>
        </p:nvSpPr>
        <p:spPr>
          <a:xfrm>
            <a:off x="732480" y="5124825"/>
            <a:ext cx="5315893" cy="829430"/>
          </a:xfrm>
        </p:spPr>
        <p:txBody>
          <a:bodyPr/>
          <a:lstStyle/>
          <a:p>
            <a:r>
              <a:rPr kumimoji="1" lang="ja-JP" altLang="en-US" sz="1100" dirty="0">
                <a:solidFill>
                  <a:srgbClr val="000000"/>
                </a:solidFill>
                <a:ea typeface="Yu Gothic UI" panose="020B0500000000000000" pitchFamily="50" charset="-128"/>
              </a:rPr>
              <a:t>商用利用及び二次利用できない理由が明確なものを除き、「オープン・バイ・デフォルト」を基本とし、データのオープン化を進めていきます。</a:t>
            </a:r>
            <a:endParaRPr kumimoji="1" lang="en-US" altLang="ja-JP" sz="1100" dirty="0">
              <a:solidFill>
                <a:srgbClr val="000000"/>
              </a:solidFill>
              <a:ea typeface="Yu Gothic UI" panose="020B0500000000000000" pitchFamily="50" charset="-128"/>
            </a:endParaRPr>
          </a:p>
          <a:p>
            <a:r>
              <a:rPr kumimoji="1" lang="ja-JP" altLang="en-US" sz="1100" dirty="0">
                <a:solidFill>
                  <a:srgbClr val="000000"/>
                </a:solidFill>
                <a:ea typeface="Yu Gothic UI" panose="020B0500000000000000" pitchFamily="50" charset="-128"/>
              </a:rPr>
              <a:t>オープンデータについては、わかりやすく可視化、公開することで、オープンデータの活用事例の創出など、大阪市が保有するデータが事業者等によって活用されるよう取組を進めます。</a:t>
            </a:r>
          </a:p>
        </p:txBody>
      </p:sp>
      <p:sp>
        <p:nvSpPr>
          <p:cNvPr id="10" name="テキスト プレースホルダー 9">
            <a:extLst>
              <a:ext uri="{FF2B5EF4-FFF2-40B4-BE49-F238E27FC236}">
                <a16:creationId xmlns:a16="http://schemas.microsoft.com/office/drawing/2014/main" id="{4A42F8B6-AECC-4B52-8609-00B06FDD1F6E}"/>
              </a:ext>
            </a:extLst>
          </p:cNvPr>
          <p:cNvSpPr>
            <a:spLocks noGrp="1"/>
          </p:cNvSpPr>
          <p:nvPr>
            <p:ph type="body" sz="quarter" idx="18"/>
          </p:nvPr>
        </p:nvSpPr>
        <p:spPr>
          <a:xfrm>
            <a:off x="732480" y="4835003"/>
            <a:ext cx="5315893" cy="287828"/>
          </a:xfrm>
        </p:spPr>
        <p:txBody>
          <a:bodyPr/>
          <a:lstStyle/>
          <a:p>
            <a:r>
              <a:rPr lang="ja-JP" altLang="en-US" sz="1400" b="1" kern="100">
                <a:solidFill>
                  <a:srgbClr val="000000"/>
                </a:solidFill>
                <a:effectLst/>
                <a:latin typeface="+mj-lt"/>
                <a:ea typeface="Yu Gothic UI" panose="020B0500000000000000" pitchFamily="50" charset="-128"/>
                <a:cs typeface="Times New Roman" panose="02020603050405020304" pitchFamily="18" charset="0"/>
              </a:rPr>
              <a:t>オープンデータの充実による</a:t>
            </a:r>
            <a:r>
              <a:rPr lang="ja-JP" altLang="en-US" kern="100">
                <a:solidFill>
                  <a:srgbClr val="000000"/>
                </a:solidFill>
                <a:latin typeface="+mj-lt"/>
                <a:ea typeface="Yu Gothic UI" panose="020B0500000000000000" pitchFamily="50" charset="-128"/>
                <a:cs typeface="Times New Roman" panose="02020603050405020304" pitchFamily="18" charset="0"/>
              </a:rPr>
              <a:t>事業者</a:t>
            </a:r>
            <a:r>
              <a:rPr lang="ja-JP" altLang="en-US" sz="1400" b="1" kern="100">
                <a:solidFill>
                  <a:srgbClr val="000000"/>
                </a:solidFill>
                <a:effectLst/>
                <a:latin typeface="+mj-lt"/>
                <a:ea typeface="Yu Gothic UI" panose="020B0500000000000000" pitchFamily="50" charset="-128"/>
                <a:cs typeface="Times New Roman" panose="02020603050405020304" pitchFamily="18" charset="0"/>
              </a:rPr>
              <a:t>等でのデータ活用の推進</a:t>
            </a:r>
            <a:endParaRPr lang="en-GB">
              <a:solidFill>
                <a:srgbClr val="000000"/>
              </a:solidFill>
              <a:latin typeface="+mj-lt"/>
            </a:endParaRPr>
          </a:p>
        </p:txBody>
      </p:sp>
      <p:sp>
        <p:nvSpPr>
          <p:cNvPr id="6" name="テキスト プレースホルダー 5">
            <a:extLst>
              <a:ext uri="{FF2B5EF4-FFF2-40B4-BE49-F238E27FC236}">
                <a16:creationId xmlns:a16="http://schemas.microsoft.com/office/drawing/2014/main" id="{6AE0E9CE-E451-4A48-81E3-B86ECA1FC411}"/>
              </a:ext>
            </a:extLst>
          </p:cNvPr>
          <p:cNvSpPr>
            <a:spLocks noGrp="1"/>
          </p:cNvSpPr>
          <p:nvPr>
            <p:ph type="body" sz="quarter" idx="14"/>
          </p:nvPr>
        </p:nvSpPr>
        <p:spPr>
          <a:xfrm>
            <a:off x="732480" y="3510095"/>
            <a:ext cx="5315893" cy="582853"/>
          </a:xfrm>
        </p:spPr>
        <p:txBody>
          <a:bodyPr/>
          <a:lstStyle/>
          <a:p>
            <a:r>
              <a:rPr kumimoji="1" lang="ja-JP" altLang="en-US" sz="1100" dirty="0">
                <a:solidFill>
                  <a:srgbClr val="000000"/>
                </a:solidFill>
                <a:ea typeface="Yu Gothic UI" panose="020B0500000000000000" pitchFamily="50" charset="-128"/>
              </a:rPr>
              <a:t>事業者が行う行政手続きの簡素化・効率化に向け、電子契約や</a:t>
            </a:r>
            <a:r>
              <a:rPr kumimoji="1" lang="en-US" altLang="ja-JP" sz="1100" dirty="0">
                <a:solidFill>
                  <a:srgbClr val="000000"/>
                </a:solidFill>
                <a:ea typeface="Yu Gothic UI" panose="020B0500000000000000" pitchFamily="50" charset="-128"/>
              </a:rPr>
              <a:t>G</a:t>
            </a:r>
            <a:r>
              <a:rPr kumimoji="1" lang="ja-JP" altLang="en-US" sz="1100" dirty="0">
                <a:solidFill>
                  <a:srgbClr val="000000"/>
                </a:solidFill>
                <a:ea typeface="Yu Gothic UI" panose="020B0500000000000000" pitchFamily="50" charset="-128"/>
              </a:rPr>
              <a:t>ビズ</a:t>
            </a:r>
            <a:r>
              <a:rPr kumimoji="1" lang="en-US" altLang="ja-JP" sz="1100" dirty="0">
                <a:solidFill>
                  <a:srgbClr val="000000"/>
                </a:solidFill>
                <a:ea typeface="Yu Gothic UI" panose="020B0500000000000000" pitchFamily="50" charset="-128"/>
              </a:rPr>
              <a:t>ID</a:t>
            </a:r>
            <a:r>
              <a:rPr kumimoji="1" lang="ja-JP" altLang="en-US" sz="1100" dirty="0">
                <a:solidFill>
                  <a:srgbClr val="000000"/>
                </a:solidFill>
                <a:ea typeface="Yu Gothic UI" panose="020B0500000000000000" pitchFamily="50" charset="-128"/>
              </a:rPr>
              <a:t>（法人共通認証基盤）を活用した電子申請手続の拡大に取り組みます。</a:t>
            </a:r>
          </a:p>
        </p:txBody>
      </p:sp>
      <p:sp>
        <p:nvSpPr>
          <p:cNvPr id="5" name="テキスト プレースホルダー 4">
            <a:extLst>
              <a:ext uri="{FF2B5EF4-FFF2-40B4-BE49-F238E27FC236}">
                <a16:creationId xmlns:a16="http://schemas.microsoft.com/office/drawing/2014/main" id="{75741E29-B9AF-4635-96BC-56DC431D214D}"/>
              </a:ext>
            </a:extLst>
          </p:cNvPr>
          <p:cNvSpPr>
            <a:spLocks noGrp="1"/>
          </p:cNvSpPr>
          <p:nvPr>
            <p:ph type="body" sz="quarter" idx="13"/>
          </p:nvPr>
        </p:nvSpPr>
        <p:spPr>
          <a:xfrm>
            <a:off x="732480" y="3220273"/>
            <a:ext cx="5315893" cy="287828"/>
          </a:xfrm>
        </p:spPr>
        <p:txBody>
          <a:bodyPr/>
          <a:lstStyle/>
          <a:p>
            <a:r>
              <a:rPr lang="ja-JP" altLang="en-US" sz="1400" b="1" kern="100">
                <a:effectLst/>
                <a:latin typeface="+mj-lt"/>
                <a:ea typeface="Yu Gothic UI" panose="020B0500000000000000" pitchFamily="50" charset="-128"/>
                <a:cs typeface="Times New Roman" panose="02020603050405020304" pitchFamily="18" charset="0"/>
              </a:rPr>
              <a:t>事業者に向けたデジタル行政手続きの拡大</a:t>
            </a:r>
          </a:p>
        </p:txBody>
      </p:sp>
      <p:sp>
        <p:nvSpPr>
          <p:cNvPr id="2" name="タイトル 1">
            <a:extLst>
              <a:ext uri="{FF2B5EF4-FFF2-40B4-BE49-F238E27FC236}">
                <a16:creationId xmlns:a16="http://schemas.microsoft.com/office/drawing/2014/main" id="{6DB45E72-1DEE-4B3E-BE01-8D685DD1DD06}"/>
              </a:ext>
            </a:extLst>
          </p:cNvPr>
          <p:cNvSpPr>
            <a:spLocks noGrp="1"/>
          </p:cNvSpPr>
          <p:nvPr>
            <p:ph type="title"/>
          </p:nvPr>
        </p:nvSpPr>
        <p:spPr>
          <a:prstGeom prst="rect">
            <a:avLst/>
          </a:prstGeom>
        </p:spPr>
        <p:txBody>
          <a:bodyPr/>
          <a:lstStyle/>
          <a:p>
            <a:pPr>
              <a:lnSpc>
                <a:spcPct val="100000"/>
              </a:lnSpc>
            </a:pPr>
            <a:r>
              <a:rPr lang="ja-JP" altLang="en-US">
                <a:latin typeface="+mn-ea"/>
                <a:ea typeface="+mn-ea"/>
              </a:rPr>
              <a:t>「ほな、大阪市でやろ！」。</a:t>
            </a:r>
            <a:br>
              <a:rPr lang="en-US" altLang="ja-JP">
                <a:latin typeface="+mn-ea"/>
                <a:ea typeface="+mn-ea"/>
              </a:rPr>
            </a:br>
            <a:r>
              <a:rPr lang="ja-JP" altLang="en-US">
                <a:latin typeface="+mn-ea"/>
                <a:ea typeface="+mn-ea"/>
              </a:rPr>
              <a:t>様々な事業者が集まるまちへ</a:t>
            </a:r>
            <a:endParaRPr lang="en-GB" altLang="ja-JP"/>
          </a:p>
        </p:txBody>
      </p:sp>
      <p:sp>
        <p:nvSpPr>
          <p:cNvPr id="4" name="テキスト プレースホルダー 3">
            <a:extLst>
              <a:ext uri="{FF2B5EF4-FFF2-40B4-BE49-F238E27FC236}">
                <a16:creationId xmlns:a16="http://schemas.microsoft.com/office/drawing/2014/main" id="{804EEE3C-5163-46D4-9D94-198D5142CECE}"/>
              </a:ext>
            </a:extLst>
          </p:cNvPr>
          <p:cNvSpPr>
            <a:spLocks noGrp="1"/>
          </p:cNvSpPr>
          <p:nvPr>
            <p:ph type="body" sz="quarter" idx="12"/>
          </p:nvPr>
        </p:nvSpPr>
        <p:spPr>
          <a:prstGeom prst="rect">
            <a:avLst/>
          </a:prstGeom>
        </p:spPr>
        <p:txBody>
          <a:bodyPr/>
          <a:lstStyle/>
          <a:p>
            <a:pPr algn="just"/>
            <a:r>
              <a:rPr lang="ja-JP" altLang="en-US" sz="1400" kern="100">
                <a:solidFill>
                  <a:srgbClr val="000000"/>
                </a:solidFill>
                <a:effectLst/>
                <a:ea typeface="Yu Gothic UI" panose="020B0500000000000000" pitchFamily="50" charset="-128"/>
                <a:cs typeface="Times New Roman" panose="02020603050405020304" pitchFamily="18" charset="0"/>
              </a:rPr>
              <a:t>大阪市の経済を活性化させ、にぎわいを創出するために、様々な</a:t>
            </a:r>
            <a:r>
              <a:rPr lang="ja-JP" altLang="en-US" kern="100">
                <a:solidFill>
                  <a:srgbClr val="000000"/>
                </a:solidFill>
                <a:ea typeface="Yu Gothic UI" panose="020B0500000000000000" pitchFamily="50" charset="-128"/>
                <a:cs typeface="Times New Roman" panose="02020603050405020304" pitchFamily="18" charset="0"/>
              </a:rPr>
              <a:t>事業者</a:t>
            </a:r>
            <a:r>
              <a:rPr lang="ja-JP" altLang="en-US" sz="1400" kern="100">
                <a:solidFill>
                  <a:srgbClr val="000000"/>
                </a:solidFill>
                <a:effectLst/>
                <a:ea typeface="Yu Gothic UI" panose="020B0500000000000000" pitchFamily="50" charset="-128"/>
                <a:cs typeface="Times New Roman" panose="02020603050405020304" pitchFamily="18" charset="0"/>
              </a:rPr>
              <a:t>が活躍できるようニーズに応じた支援を行っていきます。</a:t>
            </a:r>
            <a:endParaRPr lang="en-US" altLang="ja-JP" sz="1200" kern="100">
              <a:solidFill>
                <a:srgbClr val="000000"/>
              </a:solidFill>
              <a:ea typeface="游明朝" panose="02020400000000000000" pitchFamily="18" charset="-128"/>
              <a:cs typeface="Times New Roman" panose="02020603050405020304" pitchFamily="18" charset="0"/>
            </a:endParaRPr>
          </a:p>
        </p:txBody>
      </p:sp>
      <p:sp>
        <p:nvSpPr>
          <p:cNvPr id="39" name="正方形/長方形 38">
            <a:extLst>
              <a:ext uri="{FF2B5EF4-FFF2-40B4-BE49-F238E27FC236}">
                <a16:creationId xmlns:a16="http://schemas.microsoft.com/office/drawing/2014/main" id="{038DE3DC-20A5-48EF-8720-098662D732C7}"/>
              </a:ext>
            </a:extLst>
          </p:cNvPr>
          <p:cNvSpPr/>
          <p:nvPr/>
        </p:nvSpPr>
        <p:spPr>
          <a:xfrm>
            <a:off x="589212" y="3306490"/>
            <a:ext cx="107950" cy="107948"/>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40" name="正方形/長方形 39">
            <a:extLst>
              <a:ext uri="{FF2B5EF4-FFF2-40B4-BE49-F238E27FC236}">
                <a16:creationId xmlns:a16="http://schemas.microsoft.com/office/drawing/2014/main" id="{F9F41581-DD71-4EDB-B186-88AD8A4C5469}"/>
              </a:ext>
            </a:extLst>
          </p:cNvPr>
          <p:cNvSpPr/>
          <p:nvPr/>
        </p:nvSpPr>
        <p:spPr>
          <a:xfrm>
            <a:off x="589212" y="4101783"/>
            <a:ext cx="107950" cy="107948"/>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41" name="正方形/長方形 40">
            <a:extLst>
              <a:ext uri="{FF2B5EF4-FFF2-40B4-BE49-F238E27FC236}">
                <a16:creationId xmlns:a16="http://schemas.microsoft.com/office/drawing/2014/main" id="{7BE9CFC4-95BF-4684-9606-0FD5A646D602}"/>
              </a:ext>
            </a:extLst>
          </p:cNvPr>
          <p:cNvSpPr/>
          <p:nvPr/>
        </p:nvSpPr>
        <p:spPr>
          <a:xfrm>
            <a:off x="589212" y="4922565"/>
            <a:ext cx="107950" cy="107948"/>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20" name="正方形/長方形 19">
            <a:extLst>
              <a:ext uri="{FF2B5EF4-FFF2-40B4-BE49-F238E27FC236}">
                <a16:creationId xmlns:a16="http://schemas.microsoft.com/office/drawing/2014/main" id="{E085FEF5-4E45-40DC-A846-29085F36E534}"/>
              </a:ext>
            </a:extLst>
          </p:cNvPr>
          <p:cNvSpPr/>
          <p:nvPr/>
        </p:nvSpPr>
        <p:spPr>
          <a:xfrm>
            <a:off x="9582001" y="0"/>
            <a:ext cx="32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24" name="正方形/長方形 23">
            <a:extLst>
              <a:ext uri="{FF2B5EF4-FFF2-40B4-BE49-F238E27FC236}">
                <a16:creationId xmlns:a16="http://schemas.microsoft.com/office/drawing/2014/main" id="{9BC4B842-D9CA-42E9-B15C-DD84459BFCF3}"/>
              </a:ext>
            </a:extLst>
          </p:cNvPr>
          <p:cNvSpPr/>
          <p:nvPr/>
        </p:nvSpPr>
        <p:spPr>
          <a:xfrm>
            <a:off x="9594850" y="6582186"/>
            <a:ext cx="311150" cy="2785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sp>
        <p:nvSpPr>
          <p:cNvPr id="25" name="矢印: 五方向 24">
            <a:extLst>
              <a:ext uri="{FF2B5EF4-FFF2-40B4-BE49-F238E27FC236}">
                <a16:creationId xmlns:a16="http://schemas.microsoft.com/office/drawing/2014/main" id="{4AB0D0F0-C37A-42A1-A122-106205B2B6B3}"/>
              </a:ext>
            </a:extLst>
          </p:cNvPr>
          <p:cNvSpPr/>
          <p:nvPr/>
        </p:nvSpPr>
        <p:spPr>
          <a:xfrm rot="5400000">
            <a:off x="9048426" y="546425"/>
            <a:ext cx="1404000" cy="311150"/>
          </a:xfrm>
          <a:prstGeom prst="homePlate">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lumMod val="75000"/>
                  </a:prstClr>
                </a:solidFill>
                <a:effectLst/>
                <a:uLnTx/>
                <a:uFillTx/>
                <a:latin typeface="Avenir Next LT Pro"/>
                <a:ea typeface="Yu Gothic UI"/>
                <a:cs typeface="+mn-cs"/>
              </a:rPr>
              <a:t>MISSION</a:t>
            </a: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sp>
        <p:nvSpPr>
          <p:cNvPr id="26" name="矢印: 山形 25">
            <a:extLst>
              <a:ext uri="{FF2B5EF4-FFF2-40B4-BE49-F238E27FC236}">
                <a16:creationId xmlns:a16="http://schemas.microsoft.com/office/drawing/2014/main" id="{E4BF3D9F-341A-4C8F-AFC3-C1D983C520A5}"/>
              </a:ext>
            </a:extLst>
          </p:cNvPr>
          <p:cNvSpPr/>
          <p:nvPr/>
        </p:nvSpPr>
        <p:spPr>
          <a:xfrm rot="5400000">
            <a:off x="9048425" y="1902958"/>
            <a:ext cx="1404000" cy="311150"/>
          </a:xfrm>
          <a:prstGeom prst="chevron">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lumMod val="75000"/>
                  </a:prstClr>
                </a:solidFill>
                <a:effectLst/>
                <a:uLnTx/>
                <a:uFillTx/>
                <a:latin typeface="Avenir Next LT Pro"/>
                <a:ea typeface="Yu Gothic UI"/>
                <a:cs typeface="+mn-cs"/>
              </a:rPr>
              <a:t>VISION</a:t>
            </a: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sp>
        <p:nvSpPr>
          <p:cNvPr id="27" name="矢印: 山形 26">
            <a:extLst>
              <a:ext uri="{FF2B5EF4-FFF2-40B4-BE49-F238E27FC236}">
                <a16:creationId xmlns:a16="http://schemas.microsoft.com/office/drawing/2014/main" id="{51E39C2C-90AB-4CBD-A14A-F64708636A6E}"/>
              </a:ext>
            </a:extLst>
          </p:cNvPr>
          <p:cNvSpPr/>
          <p:nvPr/>
        </p:nvSpPr>
        <p:spPr>
          <a:xfrm rot="5400000">
            <a:off x="8356226" y="3951691"/>
            <a:ext cx="2788400" cy="311150"/>
          </a:xfrm>
          <a:prstGeom prst="chevron">
            <a:avLst>
              <a:gd name="adj" fmla="val 28868"/>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solidFill>
                <a:effectLst/>
                <a:uLnTx/>
                <a:uFillTx/>
                <a:latin typeface="Avenir Next LT Pro"/>
                <a:ea typeface="Yu Gothic UI"/>
                <a:cs typeface="+mn-cs"/>
              </a:rPr>
              <a:t>VALUE &amp; STRATEGY</a:t>
            </a:r>
            <a:endParaRPr kumimoji="1" lang="en-GB" sz="1600" b="0" i="0" u="none" strike="noStrike" kern="1200" cap="none" spc="0" normalizeH="0" baseline="0" noProof="0">
              <a:ln>
                <a:noFill/>
              </a:ln>
              <a:solidFill>
                <a:prstClr val="white"/>
              </a:solidFill>
              <a:effectLst/>
              <a:uLnTx/>
              <a:uFillTx/>
              <a:latin typeface="Avenir Next LT Pro"/>
              <a:ea typeface="Yu Gothic UI"/>
              <a:cs typeface="+mn-cs"/>
            </a:endParaRPr>
          </a:p>
        </p:txBody>
      </p:sp>
      <p:sp>
        <p:nvSpPr>
          <p:cNvPr id="28" name="矢印: 山形 27">
            <a:extLst>
              <a:ext uri="{FF2B5EF4-FFF2-40B4-BE49-F238E27FC236}">
                <a16:creationId xmlns:a16="http://schemas.microsoft.com/office/drawing/2014/main" id="{54B6486C-8E38-46FC-B9DA-946B82A0ECB6}"/>
              </a:ext>
            </a:extLst>
          </p:cNvPr>
          <p:cNvSpPr/>
          <p:nvPr/>
        </p:nvSpPr>
        <p:spPr>
          <a:xfrm rot="5400000">
            <a:off x="9048424" y="6000425"/>
            <a:ext cx="1404000" cy="311150"/>
          </a:xfrm>
          <a:prstGeom prst="chevron">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lumMod val="75000"/>
                  </a:prstClr>
                </a:solidFill>
                <a:effectLst/>
                <a:uLnTx/>
                <a:uFillTx/>
                <a:latin typeface="Avenir Next LT Pro"/>
                <a:ea typeface="Yu Gothic UI"/>
                <a:cs typeface="+mn-cs"/>
              </a:rPr>
              <a:t>CREDO</a:t>
            </a: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pic>
        <p:nvPicPr>
          <p:cNvPr id="38" name="Picture 2">
            <a:extLst>
              <a:ext uri="{FF2B5EF4-FFF2-40B4-BE49-F238E27FC236}">
                <a16:creationId xmlns:a16="http://schemas.microsoft.com/office/drawing/2014/main" id="{27F8D6A7-ADD6-4B41-9E55-A18653CAC83B}"/>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085567" y="4199100"/>
            <a:ext cx="3309856" cy="2270882"/>
          </a:xfrm>
          <a:prstGeom prst="rect">
            <a:avLst/>
          </a:prstGeom>
          <a:noFill/>
          <a:extLst>
            <a:ext uri="{909E8E84-426E-40DD-AFC4-6F175D3DCCD1}">
              <a14:hiddenFill xmlns:a14="http://schemas.microsoft.com/office/drawing/2010/main">
                <a:solidFill>
                  <a:srgbClr val="FFFFFF"/>
                </a:solidFill>
              </a14:hiddenFill>
            </a:ext>
          </a:extLst>
        </p:spPr>
      </p:pic>
      <p:sp>
        <p:nvSpPr>
          <p:cNvPr id="42" name="字幕 3">
            <a:extLst>
              <a:ext uri="{FF2B5EF4-FFF2-40B4-BE49-F238E27FC236}">
                <a16:creationId xmlns:a16="http://schemas.microsoft.com/office/drawing/2014/main" id="{17EC4259-0765-4F8F-9492-83D1EA0FFB4C}"/>
              </a:ext>
            </a:extLst>
          </p:cNvPr>
          <p:cNvSpPr txBox="1">
            <a:spLocks/>
          </p:cNvSpPr>
          <p:nvPr/>
        </p:nvSpPr>
        <p:spPr>
          <a:xfrm>
            <a:off x="1899907" y="428625"/>
            <a:ext cx="1352550" cy="191253"/>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kumimoji="1" sz="1800" kern="1200">
                <a:solidFill>
                  <a:schemeClr val="tx1">
                    <a:lumMod val="75000"/>
                    <a:lumOff val="25000"/>
                  </a:schemeClr>
                </a:solidFill>
                <a:latin typeface="Yu Gothic UI" panose="020B0500000000000000" pitchFamily="50" charset="-128"/>
                <a:ea typeface="Yu Gothic UI" panose="020B0500000000000000" pitchFamily="50"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GB" sz="1800" b="0" i="0" u="none" strike="noStrike" kern="1200" cap="none" spc="-50" normalizeH="0" baseline="0" noProof="0">
                <a:ln>
                  <a:noFill/>
                </a:ln>
                <a:solidFill>
                  <a:srgbClr val="291306"/>
                </a:solidFill>
                <a:effectLst/>
                <a:uLnTx/>
                <a:uFillTx/>
                <a:latin typeface="Avenir Next LT Pro"/>
                <a:ea typeface="Yu Gothic UI" panose="020B0500000000000000" pitchFamily="50" charset="-128"/>
                <a:cs typeface="+mn-cs"/>
              </a:rPr>
              <a:t>STRATEGY</a:t>
            </a:r>
          </a:p>
        </p:txBody>
      </p:sp>
      <p:sp>
        <p:nvSpPr>
          <p:cNvPr id="43" name="字幕 3">
            <a:extLst>
              <a:ext uri="{FF2B5EF4-FFF2-40B4-BE49-F238E27FC236}">
                <a16:creationId xmlns:a16="http://schemas.microsoft.com/office/drawing/2014/main" id="{BBC238B1-C583-4B7A-B196-1744EA52C9B0}"/>
              </a:ext>
            </a:extLst>
          </p:cNvPr>
          <p:cNvSpPr>
            <a:spLocks noGrp="1"/>
          </p:cNvSpPr>
          <p:nvPr>
            <p:ph type="subTitle" idx="1"/>
          </p:nvPr>
        </p:nvSpPr>
        <p:spPr>
          <a:xfrm>
            <a:off x="452438" y="428625"/>
            <a:ext cx="1262062" cy="191253"/>
          </a:xfrm>
        </p:spPr>
        <p:txBody>
          <a:bodyPr anchor="ctr"/>
          <a:lstStyle/>
          <a:p>
            <a:r>
              <a:rPr kumimoji="1" lang="en-GB">
                <a:solidFill>
                  <a:srgbClr val="291306"/>
                </a:solidFill>
                <a:latin typeface="+mn-lt"/>
              </a:rPr>
              <a:t>VALUE</a:t>
            </a:r>
          </a:p>
        </p:txBody>
      </p:sp>
      <p:sp>
        <p:nvSpPr>
          <p:cNvPr id="44" name="矢印: 山形 43">
            <a:extLst>
              <a:ext uri="{FF2B5EF4-FFF2-40B4-BE49-F238E27FC236}">
                <a16:creationId xmlns:a16="http://schemas.microsoft.com/office/drawing/2014/main" id="{02BC0C0E-6ABE-4BEB-A23C-97C6D74245A4}"/>
              </a:ext>
            </a:extLst>
          </p:cNvPr>
          <p:cNvSpPr/>
          <p:nvPr/>
        </p:nvSpPr>
        <p:spPr>
          <a:xfrm>
            <a:off x="1752318" y="431942"/>
            <a:ext cx="123877" cy="169324"/>
          </a:xfrm>
          <a:prstGeom prst="chevron">
            <a:avLst>
              <a:gd name="adj" fmla="val 7097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45" name="タイトル 1">
            <a:extLst>
              <a:ext uri="{FF2B5EF4-FFF2-40B4-BE49-F238E27FC236}">
                <a16:creationId xmlns:a16="http://schemas.microsoft.com/office/drawing/2014/main" id="{41FDAD82-668F-420E-A1BD-11AA632DE660}"/>
              </a:ext>
            </a:extLst>
          </p:cNvPr>
          <p:cNvSpPr txBox="1">
            <a:spLocks/>
          </p:cNvSpPr>
          <p:nvPr/>
        </p:nvSpPr>
        <p:spPr>
          <a:xfrm>
            <a:off x="3005454" y="95816"/>
            <a:ext cx="566911" cy="629118"/>
          </a:xfrm>
          <a:prstGeom prst="rect">
            <a:avLst/>
          </a:prstGeom>
        </p:spPr>
        <p:txBody>
          <a:bodyPr anchor="ctr"/>
          <a:lstStyle>
            <a:lvl1pPr algn="l" defTabSz="914400" rtl="0" eaLnBrk="1" latinLnBrk="0" hangingPunct="1">
              <a:lnSpc>
                <a:spcPts val="5000"/>
              </a:lnSpc>
              <a:spcBef>
                <a:spcPct val="0"/>
              </a:spcBef>
              <a:buNone/>
              <a:defRPr kumimoji="1" sz="4400" b="1" kern="1200" spc="100" baseline="0">
                <a:ln w="9525">
                  <a:solidFill>
                    <a:srgbClr val="AF1932"/>
                  </a:solidFill>
                </a:ln>
                <a:solidFill>
                  <a:srgbClr val="AF1932"/>
                </a:solidFill>
                <a:latin typeface="Yu Gothic UI" panose="020B0500000000000000" pitchFamily="50" charset="-128"/>
                <a:ea typeface="Yu Gothic UI" panose="020B0500000000000000" pitchFamily="50" charset="-128"/>
                <a:cs typeface="+mj-cs"/>
              </a:defRPr>
            </a:lvl1pPr>
          </a:lstStyle>
          <a:p>
            <a:pPr marL="0" marR="0" lvl="0" indent="0" algn="l" defTabSz="914400" rtl="0" eaLnBrk="1" fontAlgn="auto" latinLnBrk="0" hangingPunct="1">
              <a:lnSpc>
                <a:spcPts val="5000"/>
              </a:lnSpc>
              <a:spcBef>
                <a:spcPct val="0"/>
              </a:spcBef>
              <a:spcAft>
                <a:spcPts val="0"/>
              </a:spcAft>
              <a:buClrTx/>
              <a:buSzTx/>
              <a:buFontTx/>
              <a:buNone/>
              <a:tabLst/>
              <a:defRPr/>
            </a:pPr>
            <a:r>
              <a:rPr kumimoji="1" lang="en-US" altLang="ja-JP" sz="2400" b="0" i="0" u="none" strike="noStrike" kern="1200" cap="none" spc="100" normalizeH="0" baseline="0" noProof="0">
                <a:ln w="12700">
                  <a:solidFill>
                    <a:prstClr val="black">
                      <a:lumMod val="85000"/>
                      <a:lumOff val="15000"/>
                    </a:prstClr>
                  </a:solidFill>
                </a:ln>
                <a:solidFill>
                  <a:prstClr val="black">
                    <a:lumMod val="85000"/>
                    <a:lumOff val="15000"/>
                  </a:prstClr>
                </a:solidFill>
                <a:effectLst/>
                <a:uLnTx/>
                <a:uFillTx/>
                <a:latin typeface="Avenir Next LT Pro"/>
                <a:ea typeface="DIN 2014 Demi" panose="020B0604020202020204" pitchFamily="34" charset="0"/>
                <a:cs typeface="+mj-cs"/>
              </a:rPr>
              <a:t>08</a:t>
            </a:r>
            <a:endParaRPr kumimoji="1" lang="en-GB" sz="2400" b="0" i="0" u="none" strike="noStrike" kern="1200" cap="none" spc="100" normalizeH="0" baseline="0" noProof="0">
              <a:ln w="12700">
                <a:solidFill>
                  <a:prstClr val="black">
                    <a:lumMod val="85000"/>
                    <a:lumOff val="15000"/>
                  </a:prstClr>
                </a:solidFill>
              </a:ln>
              <a:solidFill>
                <a:prstClr val="black">
                  <a:lumMod val="85000"/>
                  <a:lumOff val="15000"/>
                </a:prstClr>
              </a:solidFill>
              <a:effectLst/>
              <a:uLnTx/>
              <a:uFillTx/>
              <a:latin typeface="Avenir Next LT Pro"/>
              <a:ea typeface="DIN 2014 Demi" panose="020B0604020202020204" pitchFamily="34" charset="0"/>
              <a:cs typeface="+mj-cs"/>
            </a:endParaRPr>
          </a:p>
        </p:txBody>
      </p:sp>
      <p:sp>
        <p:nvSpPr>
          <p:cNvPr id="46" name="タイトル 1">
            <a:extLst>
              <a:ext uri="{FF2B5EF4-FFF2-40B4-BE49-F238E27FC236}">
                <a16:creationId xmlns:a16="http://schemas.microsoft.com/office/drawing/2014/main" id="{73E04F26-27D1-4087-9025-D70687595424}"/>
              </a:ext>
            </a:extLst>
          </p:cNvPr>
          <p:cNvSpPr txBox="1">
            <a:spLocks/>
          </p:cNvSpPr>
          <p:nvPr/>
        </p:nvSpPr>
        <p:spPr>
          <a:xfrm>
            <a:off x="1199273" y="95816"/>
            <a:ext cx="566911" cy="629118"/>
          </a:xfrm>
          <a:prstGeom prst="rect">
            <a:avLst/>
          </a:prstGeom>
        </p:spPr>
        <p:txBody>
          <a:bodyPr anchor="ctr"/>
          <a:lstStyle>
            <a:lvl1pPr algn="l" defTabSz="914400" rtl="0" eaLnBrk="1" latinLnBrk="0" hangingPunct="1">
              <a:lnSpc>
                <a:spcPts val="5000"/>
              </a:lnSpc>
              <a:spcBef>
                <a:spcPct val="0"/>
              </a:spcBef>
              <a:buNone/>
              <a:defRPr kumimoji="1" sz="4400" b="1" kern="1200" spc="100" baseline="0">
                <a:ln w="9525">
                  <a:solidFill>
                    <a:srgbClr val="AF1932"/>
                  </a:solidFill>
                </a:ln>
                <a:solidFill>
                  <a:srgbClr val="AF1932"/>
                </a:solidFill>
                <a:latin typeface="Yu Gothic UI" panose="020B0500000000000000" pitchFamily="50" charset="-128"/>
                <a:ea typeface="Yu Gothic UI" panose="020B0500000000000000" pitchFamily="50" charset="-128"/>
                <a:cs typeface="+mj-cs"/>
              </a:defRPr>
            </a:lvl1pPr>
          </a:lstStyle>
          <a:p>
            <a:pPr marL="0" marR="0" lvl="0" indent="0" algn="l" defTabSz="914400" rtl="0" eaLnBrk="1" fontAlgn="auto" latinLnBrk="0" hangingPunct="1">
              <a:lnSpc>
                <a:spcPts val="5000"/>
              </a:lnSpc>
              <a:spcBef>
                <a:spcPct val="0"/>
              </a:spcBef>
              <a:spcAft>
                <a:spcPts val="0"/>
              </a:spcAft>
              <a:buClrTx/>
              <a:buSzTx/>
              <a:buFontTx/>
              <a:buNone/>
              <a:tabLst/>
              <a:defRPr/>
            </a:pPr>
            <a:r>
              <a:rPr kumimoji="1" lang="en-US" altLang="ja-JP" sz="2400" b="0" i="0" u="none" strike="noStrike" kern="1200" cap="none" spc="100" normalizeH="0" baseline="0" noProof="0">
                <a:ln w="12700">
                  <a:solidFill>
                    <a:prstClr val="black">
                      <a:lumMod val="85000"/>
                      <a:lumOff val="15000"/>
                    </a:prstClr>
                  </a:solidFill>
                </a:ln>
                <a:solidFill>
                  <a:prstClr val="black">
                    <a:lumMod val="85000"/>
                    <a:lumOff val="15000"/>
                  </a:prstClr>
                </a:solidFill>
                <a:effectLst/>
                <a:uLnTx/>
                <a:uFillTx/>
                <a:latin typeface="Avenir Next LT Pro"/>
                <a:ea typeface="DIN 2014 Demi" panose="020B0604020202020204" pitchFamily="34" charset="0"/>
                <a:cs typeface="+mj-cs"/>
              </a:rPr>
              <a:t>04</a:t>
            </a:r>
            <a:endParaRPr kumimoji="1" lang="en-GB" sz="2400" b="0" i="0" u="none" strike="noStrike" kern="1200" cap="none" spc="100" normalizeH="0" baseline="0" noProof="0">
              <a:ln w="12700">
                <a:solidFill>
                  <a:prstClr val="black">
                    <a:lumMod val="85000"/>
                    <a:lumOff val="15000"/>
                  </a:prstClr>
                </a:solidFill>
              </a:ln>
              <a:solidFill>
                <a:prstClr val="black">
                  <a:lumMod val="85000"/>
                  <a:lumOff val="15000"/>
                </a:prstClr>
              </a:solidFill>
              <a:effectLst/>
              <a:uLnTx/>
              <a:uFillTx/>
              <a:latin typeface="Avenir Next LT Pro"/>
              <a:ea typeface="DIN 2014 Demi" panose="020B0604020202020204" pitchFamily="34" charset="0"/>
              <a:cs typeface="+mj-cs"/>
            </a:endParaRPr>
          </a:p>
        </p:txBody>
      </p:sp>
      <p:sp>
        <p:nvSpPr>
          <p:cNvPr id="49" name="スライド番号プレースホルダー 2">
            <a:extLst>
              <a:ext uri="{FF2B5EF4-FFF2-40B4-BE49-F238E27FC236}">
                <a16:creationId xmlns:a16="http://schemas.microsoft.com/office/drawing/2014/main" id="{E7F6C527-C2F3-4BA1-9CB9-17575DCDC0AC}"/>
              </a:ext>
            </a:extLst>
          </p:cNvPr>
          <p:cNvSpPr txBox="1">
            <a:spLocks/>
          </p:cNvSpPr>
          <p:nvPr/>
        </p:nvSpPr>
        <p:spPr>
          <a:xfrm>
            <a:off x="7181851" y="6515100"/>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Tree>
    <p:extLst>
      <p:ext uri="{BB962C8B-B14F-4D97-AF65-F5344CB8AC3E}">
        <p14:creationId xmlns:p14="http://schemas.microsoft.com/office/powerpoint/2010/main" val="1346469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
            <a:extLst>
              <a:ext uri="{FF2B5EF4-FFF2-40B4-BE49-F238E27FC236}">
                <a16:creationId xmlns:a16="http://schemas.microsoft.com/office/drawing/2014/main" id="{4F2AE016-5022-4EED-85A5-42F2041F199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16807" y="388085"/>
            <a:ext cx="6356713" cy="4746932"/>
          </a:xfrm>
          <a:prstGeom prst="rect">
            <a:avLst/>
          </a:prstGeom>
          <a:noFill/>
          <a:extLst>
            <a:ext uri="{909E8E84-426E-40DD-AFC4-6F175D3DCCD1}">
              <a14:hiddenFill xmlns:a14="http://schemas.microsoft.com/office/drawing/2010/main">
                <a:solidFill>
                  <a:srgbClr val="FFFFFF"/>
                </a:solidFill>
              </a14:hiddenFill>
            </a:ext>
          </a:extLst>
        </p:spPr>
      </p:pic>
      <p:sp>
        <p:nvSpPr>
          <p:cNvPr id="15" name="正方形/長方形 14">
            <a:extLst>
              <a:ext uri="{FF2B5EF4-FFF2-40B4-BE49-F238E27FC236}">
                <a16:creationId xmlns:a16="http://schemas.microsoft.com/office/drawing/2014/main" id="{9712BB73-A495-4281-950E-368BD9A31C13}"/>
              </a:ext>
            </a:extLst>
          </p:cNvPr>
          <p:cNvSpPr/>
          <p:nvPr/>
        </p:nvSpPr>
        <p:spPr>
          <a:xfrm>
            <a:off x="0" y="5000625"/>
            <a:ext cx="9906000" cy="1855920"/>
          </a:xfrm>
          <a:prstGeom prst="rect">
            <a:avLst/>
          </a:prstGeom>
          <a:solidFill>
            <a:srgbClr val="FC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white"/>
              </a:solidFill>
              <a:effectLst/>
              <a:uLnTx/>
              <a:uFillTx/>
              <a:latin typeface="Avenir Next LT Pro"/>
              <a:ea typeface="Yu Gothic UI"/>
              <a:cs typeface="+mn-cs"/>
            </a:endParaRPr>
          </a:p>
        </p:txBody>
      </p:sp>
      <p:sp>
        <p:nvSpPr>
          <p:cNvPr id="6" name="テキスト プレースホルダー 4">
            <a:extLst>
              <a:ext uri="{FF2B5EF4-FFF2-40B4-BE49-F238E27FC236}">
                <a16:creationId xmlns:a16="http://schemas.microsoft.com/office/drawing/2014/main" id="{365A91F4-8216-4189-AF82-9CD62D59EBD2}"/>
              </a:ext>
            </a:extLst>
          </p:cNvPr>
          <p:cNvSpPr txBox="1">
            <a:spLocks/>
          </p:cNvSpPr>
          <p:nvPr/>
        </p:nvSpPr>
        <p:spPr>
          <a:xfrm>
            <a:off x="523876" y="5099280"/>
            <a:ext cx="8929688" cy="1390420"/>
          </a:xfrm>
          <a:prstGeom prst="rect">
            <a:avLst/>
          </a:prstGeom>
        </p:spPr>
        <p:txBody>
          <a:bodyPr lIns="0" tIns="37148" rIns="74295" bIns="37148" numCol="2" spcCol="180000" anchor="t"/>
          <a:lstStyle>
            <a:lvl1pPr marL="3175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1pPr>
            <a:lvl2pPr marL="6350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2pPr>
            <a:lvl3pPr marL="9525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3pPr>
            <a:lvl4pPr marL="12700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4pPr>
            <a:lvl5pPr marL="15875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5pPr>
            <a:lvl6pPr marL="19050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6pPr>
            <a:lvl7pPr marL="22225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7pPr>
            <a:lvl8pPr marL="25400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8pPr>
            <a:lvl9pPr marL="28575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9pPr>
          </a:lstStyle>
          <a:p>
            <a:pPr marL="180975" marR="0" lvl="0" indent="-180975" algn="just" defTabSz="412750" rtl="0" eaLnBrk="1" fontAlgn="auto" latinLnBrk="0" hangingPunct="1">
              <a:lnSpc>
                <a:spcPts val="1600"/>
              </a:lnSpc>
              <a:spcBef>
                <a:spcPts val="0"/>
              </a:spcBef>
              <a:spcAft>
                <a:spcPts val="600"/>
              </a:spcAft>
              <a:buClrTx/>
              <a:buSzPct val="125000"/>
              <a:buFontTx/>
              <a:buChar char="•"/>
              <a:tabLst/>
              <a:defRPr/>
            </a:pPr>
            <a:r>
              <a:rPr kumimoji="1" lang="ja-JP" altLang="en-US" sz="1200" b="0" i="0" u="none" strike="noStrike" kern="1200" cap="none" spc="-60" normalizeH="0" baseline="0" noProof="0">
                <a:ln>
                  <a:noFill/>
                </a:ln>
                <a:effectLst/>
                <a:uLnTx/>
                <a:uFillTx/>
                <a:latin typeface="Avenir Next LT Pro"/>
                <a:ea typeface="Yu Gothic UI" panose="020B0500000000000000" pitchFamily="50" charset="-128"/>
                <a:cs typeface="+mn-cs"/>
                <a:sym typeface="ヒラギノ角ゴ ProN W3"/>
              </a:rPr>
              <a:t>ライフスタイル、年齢、障がいの有無などにかかわらず、誰もがデジタルの恩恵を受けて暮らしている</a:t>
            </a:r>
          </a:p>
          <a:p>
            <a:pPr marL="180975" marR="0" lvl="0" indent="-180975" algn="just" defTabSz="412750" rtl="0" eaLnBrk="1" fontAlgn="auto" latinLnBrk="0" hangingPunct="1">
              <a:lnSpc>
                <a:spcPts val="1600"/>
              </a:lnSpc>
              <a:spcBef>
                <a:spcPts val="0"/>
              </a:spcBef>
              <a:spcAft>
                <a:spcPts val="600"/>
              </a:spcAft>
              <a:buClrTx/>
              <a:buSzPct val="125000"/>
              <a:buFontTx/>
              <a:buChar char="•"/>
              <a:tabLst/>
              <a:defRPr/>
            </a:pPr>
            <a:r>
              <a:rPr kumimoji="1" lang="ja-JP" altLang="en-US" sz="1200" b="0" i="0" u="none" strike="noStrike" kern="1200" cap="none" spc="-60" normalizeH="0" baseline="0" noProof="0">
                <a:ln>
                  <a:noFill/>
                </a:ln>
                <a:effectLst/>
                <a:uLnTx/>
                <a:uFillTx/>
                <a:latin typeface="Avenir Next LT Pro"/>
                <a:ea typeface="Yu Gothic UI" panose="020B0500000000000000" pitchFamily="50" charset="-128"/>
                <a:cs typeface="+mn-cs"/>
                <a:sym typeface="ヒラギノ角ゴ ProN W3"/>
              </a:rPr>
              <a:t>デジタル化社会のなかでも、人々のつながりや人情味あふれる触れ合いがあり、人々が助け合い、やさしさを感じながら暮らしている</a:t>
            </a:r>
            <a:endParaRPr kumimoji="1" lang="en-US" altLang="ja-JP" sz="1200" b="0" i="0" u="none" strike="noStrike" kern="1200" cap="none" spc="-60" normalizeH="0" baseline="0" noProof="0">
              <a:ln>
                <a:noFill/>
              </a:ln>
              <a:effectLst/>
              <a:uLnTx/>
              <a:uFillTx/>
              <a:latin typeface="Avenir Next LT Pro"/>
              <a:ea typeface="Yu Gothic UI" panose="020B0500000000000000" pitchFamily="50" charset="-128"/>
              <a:cs typeface="+mn-cs"/>
              <a:sym typeface="ヒラギノ角ゴ ProN W3"/>
            </a:endParaRPr>
          </a:p>
          <a:p>
            <a:pPr marL="180975" marR="0" lvl="0" indent="-180975" algn="just" defTabSz="412750" rtl="0" eaLnBrk="1" fontAlgn="auto" latinLnBrk="0" hangingPunct="1">
              <a:lnSpc>
                <a:spcPts val="1600"/>
              </a:lnSpc>
              <a:spcBef>
                <a:spcPts val="0"/>
              </a:spcBef>
              <a:spcAft>
                <a:spcPts val="600"/>
              </a:spcAft>
              <a:buClrTx/>
              <a:buSzPct val="125000"/>
              <a:buFontTx/>
              <a:buChar char="•"/>
              <a:tabLst/>
              <a:defRPr/>
            </a:pPr>
            <a:endParaRPr kumimoji="1" lang="en-US" altLang="ja-JP" sz="1200" b="0" i="0" u="none" strike="noStrike" kern="1200" cap="none" spc="-60" normalizeH="0" baseline="0" noProof="0">
              <a:ln>
                <a:noFill/>
              </a:ln>
              <a:effectLst/>
              <a:uLnTx/>
              <a:uFillTx/>
              <a:latin typeface="Avenir Next LT Pro"/>
              <a:ea typeface="Yu Gothic UI" panose="020B0500000000000000" pitchFamily="50" charset="-128"/>
              <a:cs typeface="+mn-cs"/>
              <a:sym typeface="ヒラギノ角ゴ ProN W3"/>
            </a:endParaRPr>
          </a:p>
          <a:p>
            <a:pPr marL="180975" marR="0" lvl="0" indent="-180975" algn="just" defTabSz="412750" rtl="0" eaLnBrk="1" fontAlgn="auto" latinLnBrk="0" hangingPunct="1">
              <a:lnSpc>
                <a:spcPts val="1600"/>
              </a:lnSpc>
              <a:spcBef>
                <a:spcPts val="0"/>
              </a:spcBef>
              <a:spcAft>
                <a:spcPts val="600"/>
              </a:spcAft>
              <a:buClrTx/>
              <a:buSzPct val="125000"/>
              <a:buFontTx/>
              <a:buChar char="•"/>
              <a:tabLst/>
              <a:defRPr/>
            </a:pPr>
            <a:r>
              <a:rPr kumimoji="1" lang="ja-JP" altLang="en-US" sz="1200" b="0" i="0" u="none" strike="noStrike" kern="1200" cap="none" spc="-60" normalizeH="0" baseline="0" noProof="0">
                <a:ln>
                  <a:noFill/>
                </a:ln>
                <a:effectLst/>
                <a:uLnTx/>
                <a:uFillTx/>
                <a:latin typeface="Avenir Next LT Pro"/>
                <a:ea typeface="Yu Gothic UI" panose="020B0500000000000000" pitchFamily="50" charset="-128"/>
                <a:cs typeface="+mn-cs"/>
                <a:sym typeface="ヒラギノ角ゴ ProN W3"/>
              </a:rPr>
              <a:t>地球環境や自然環境にも配慮しながら、持続可能な社会が実現している</a:t>
            </a:r>
            <a:endParaRPr kumimoji="1" lang="en-US" altLang="ja-JP" sz="1200" b="0" i="0" u="none" strike="noStrike" kern="1200" cap="none" spc="-60" normalizeH="0" baseline="0" noProof="0">
              <a:ln>
                <a:noFill/>
              </a:ln>
              <a:effectLst/>
              <a:uLnTx/>
              <a:uFillTx/>
              <a:latin typeface="Avenir Next LT Pro"/>
              <a:ea typeface="Yu Gothic UI" panose="020B0500000000000000" pitchFamily="50" charset="-128"/>
              <a:cs typeface="+mn-cs"/>
              <a:sym typeface="ヒラギノ角ゴ ProN W3"/>
            </a:endParaRPr>
          </a:p>
          <a:p>
            <a:pPr marL="180975" marR="0" lvl="0" indent="-180975" algn="just" defTabSz="412750" rtl="0" eaLnBrk="1" fontAlgn="auto" latinLnBrk="0" hangingPunct="1">
              <a:lnSpc>
                <a:spcPts val="1600"/>
              </a:lnSpc>
              <a:spcBef>
                <a:spcPts val="0"/>
              </a:spcBef>
              <a:spcAft>
                <a:spcPts val="600"/>
              </a:spcAft>
              <a:buClrTx/>
              <a:buSzPct val="125000"/>
              <a:buFontTx/>
              <a:buChar char="•"/>
              <a:tabLst/>
              <a:defRPr/>
            </a:pPr>
            <a:endParaRPr kumimoji="1" lang="ja-JP" altLang="en-US" sz="1200" b="0" i="0" u="none" strike="noStrike" kern="1200" cap="none" spc="-60" normalizeH="0" baseline="0" noProof="0">
              <a:ln>
                <a:noFill/>
              </a:ln>
              <a:effectLst/>
              <a:uLnTx/>
              <a:uFillTx/>
              <a:latin typeface="Avenir Next LT Pro"/>
              <a:ea typeface="Yu Gothic UI" panose="020B0500000000000000" pitchFamily="50" charset="-128"/>
              <a:cs typeface="+mn-cs"/>
              <a:sym typeface="ヒラギノ角ゴ ProN W3"/>
            </a:endParaRPr>
          </a:p>
          <a:p>
            <a:pPr marL="0" marR="0" lvl="0" indent="0" algn="just" defTabSz="412750" rtl="0" eaLnBrk="1" fontAlgn="auto" latinLnBrk="0" hangingPunct="1">
              <a:lnSpc>
                <a:spcPts val="1600"/>
              </a:lnSpc>
              <a:spcBef>
                <a:spcPts val="0"/>
              </a:spcBef>
              <a:spcAft>
                <a:spcPts val="600"/>
              </a:spcAft>
              <a:buClrTx/>
              <a:buSzPct val="125000"/>
              <a:buFontTx/>
              <a:buNone/>
              <a:tabLst/>
              <a:defRPr/>
            </a:pPr>
            <a:endParaRPr kumimoji="1" lang="ja-JP" altLang="en-US" sz="1200" b="0" i="0" u="none" strike="noStrike" kern="1200" cap="none" spc="-60" normalizeH="0" baseline="0" noProof="0">
              <a:ln>
                <a:noFill/>
              </a:ln>
              <a:effectLst/>
              <a:uLnTx/>
              <a:uFillTx/>
              <a:latin typeface="Avenir Next LT Pro"/>
              <a:ea typeface="Yu Gothic UI" panose="020B0500000000000000" pitchFamily="50" charset="-128"/>
              <a:cs typeface="+mn-cs"/>
              <a:sym typeface="ヒラギノ角ゴ ProN W3"/>
            </a:endParaRPr>
          </a:p>
        </p:txBody>
      </p:sp>
      <p:sp>
        <p:nvSpPr>
          <p:cNvPr id="31" name="テキスト ボックス 30">
            <a:extLst>
              <a:ext uri="{FF2B5EF4-FFF2-40B4-BE49-F238E27FC236}">
                <a16:creationId xmlns:a16="http://schemas.microsoft.com/office/drawing/2014/main" id="{E3A73BA8-1D03-477E-B318-D8C5605D23D4}"/>
              </a:ext>
            </a:extLst>
          </p:cNvPr>
          <p:cNvSpPr txBox="1"/>
          <p:nvPr/>
        </p:nvSpPr>
        <p:spPr>
          <a:xfrm>
            <a:off x="457323" y="1517926"/>
            <a:ext cx="3271423" cy="58477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w="9525">
                  <a:solidFill>
                    <a:srgbClr val="AF1932"/>
                  </a:solidFill>
                </a:ln>
                <a:solidFill>
                  <a:srgbClr val="AF1932"/>
                </a:solidFill>
                <a:effectLst/>
                <a:uLnTx/>
                <a:uFillTx/>
                <a:latin typeface="Yu Gothic UI"/>
                <a:ea typeface="Yu Gothic UI"/>
                <a:cs typeface="+mn-cs"/>
              </a:rPr>
              <a:t>の</a:t>
            </a:r>
            <a:r>
              <a:rPr kumimoji="1" lang="ja-JP" altLang="en-US" sz="3200" b="0" i="0" u="none" strike="noStrike" kern="1200" cap="none" spc="0" normalizeH="0" baseline="0" noProof="0">
                <a:ln w="9525">
                  <a:solidFill>
                    <a:srgbClr val="AF1932"/>
                  </a:solidFill>
                </a:ln>
                <a:solidFill>
                  <a:srgbClr val="AF1932"/>
                </a:solidFill>
                <a:effectLst/>
                <a:uLnTx/>
                <a:uFillTx/>
                <a:latin typeface="Yu Gothic UI"/>
                <a:ea typeface="Yu Gothic UI"/>
                <a:cs typeface="+mn-cs"/>
              </a:rPr>
              <a:t> </a:t>
            </a:r>
            <a:r>
              <a:rPr kumimoji="1" lang="en-GB" altLang="ja-JP" sz="3200" b="0" i="0" u="none" strike="noStrike" kern="1200" cap="none" spc="0" normalizeH="0" baseline="0" noProof="0">
                <a:ln w="9525">
                  <a:solidFill>
                    <a:srgbClr val="AF1932"/>
                  </a:solidFill>
                </a:ln>
                <a:solidFill>
                  <a:srgbClr val="AF1932"/>
                </a:solidFill>
                <a:effectLst/>
                <a:uLnTx/>
                <a:uFillTx/>
                <a:latin typeface="Avenir Next LT Pro" panose="020B0504020202020204" pitchFamily="34" charset="0"/>
                <a:ea typeface="Yu Gothic UI"/>
                <a:cs typeface="+mn-cs"/>
              </a:rPr>
              <a:t>Re-Design</a:t>
            </a:r>
            <a:endParaRPr kumimoji="1" lang="en-GB" sz="3200" b="0" i="0" u="none" strike="noStrike" kern="1200" cap="none" spc="0" normalizeH="0" baseline="0" noProof="0">
              <a:ln w="9525">
                <a:solidFill>
                  <a:srgbClr val="AF1932"/>
                </a:solidFill>
              </a:ln>
              <a:solidFill>
                <a:srgbClr val="AF1932"/>
              </a:solidFill>
              <a:effectLst/>
              <a:uLnTx/>
              <a:uFillTx/>
              <a:latin typeface="Avenir Next LT Pro"/>
              <a:ea typeface="Yu Gothic UI"/>
              <a:cs typeface="+mn-cs"/>
            </a:endParaRPr>
          </a:p>
        </p:txBody>
      </p:sp>
      <p:sp>
        <p:nvSpPr>
          <p:cNvPr id="14" name="正方形/長方形 13">
            <a:extLst>
              <a:ext uri="{FF2B5EF4-FFF2-40B4-BE49-F238E27FC236}">
                <a16:creationId xmlns:a16="http://schemas.microsoft.com/office/drawing/2014/main" id="{F88A7D57-4981-4839-8BC8-0A35B41AEAA5}"/>
              </a:ext>
            </a:extLst>
          </p:cNvPr>
          <p:cNvSpPr/>
          <p:nvPr/>
        </p:nvSpPr>
        <p:spPr>
          <a:xfrm>
            <a:off x="9582001" y="0"/>
            <a:ext cx="32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16" name="正方形/長方形 15">
            <a:extLst>
              <a:ext uri="{FF2B5EF4-FFF2-40B4-BE49-F238E27FC236}">
                <a16:creationId xmlns:a16="http://schemas.microsoft.com/office/drawing/2014/main" id="{8DDADAB3-6AF6-43B9-8998-CCF5EC538178}"/>
              </a:ext>
            </a:extLst>
          </p:cNvPr>
          <p:cNvSpPr/>
          <p:nvPr/>
        </p:nvSpPr>
        <p:spPr>
          <a:xfrm>
            <a:off x="9594850" y="6582186"/>
            <a:ext cx="311150" cy="2785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sp>
        <p:nvSpPr>
          <p:cNvPr id="17" name="矢印: 五方向 16">
            <a:extLst>
              <a:ext uri="{FF2B5EF4-FFF2-40B4-BE49-F238E27FC236}">
                <a16:creationId xmlns:a16="http://schemas.microsoft.com/office/drawing/2014/main" id="{E4B7E77E-CC0D-458F-9E0B-F9221F644C02}"/>
              </a:ext>
            </a:extLst>
          </p:cNvPr>
          <p:cNvSpPr/>
          <p:nvPr/>
        </p:nvSpPr>
        <p:spPr>
          <a:xfrm rot="5400000">
            <a:off x="9048426" y="546425"/>
            <a:ext cx="1404000" cy="311150"/>
          </a:xfrm>
          <a:prstGeom prst="homePlate">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lumMod val="75000"/>
                  </a:prstClr>
                </a:solidFill>
                <a:effectLst/>
                <a:uLnTx/>
                <a:uFillTx/>
                <a:latin typeface="Avenir Next LT Pro"/>
                <a:ea typeface="Yu Gothic UI"/>
                <a:cs typeface="+mn-cs"/>
              </a:rPr>
              <a:t>MISSION</a:t>
            </a: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sp>
        <p:nvSpPr>
          <p:cNvPr id="19" name="矢印: 山形 18">
            <a:extLst>
              <a:ext uri="{FF2B5EF4-FFF2-40B4-BE49-F238E27FC236}">
                <a16:creationId xmlns:a16="http://schemas.microsoft.com/office/drawing/2014/main" id="{70BE09C1-FBE3-4B0E-B26C-B4145B48C6BF}"/>
              </a:ext>
            </a:extLst>
          </p:cNvPr>
          <p:cNvSpPr/>
          <p:nvPr/>
        </p:nvSpPr>
        <p:spPr>
          <a:xfrm rot="5400000">
            <a:off x="9048425" y="1902958"/>
            <a:ext cx="1404000" cy="311150"/>
          </a:xfrm>
          <a:prstGeom prst="chevron">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lumMod val="75000"/>
                  </a:prstClr>
                </a:solidFill>
                <a:effectLst/>
                <a:uLnTx/>
                <a:uFillTx/>
                <a:latin typeface="Avenir Next LT Pro"/>
                <a:ea typeface="Yu Gothic UI"/>
                <a:cs typeface="+mn-cs"/>
              </a:rPr>
              <a:t>VISION</a:t>
            </a: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sp>
        <p:nvSpPr>
          <p:cNvPr id="21" name="矢印: 山形 20">
            <a:extLst>
              <a:ext uri="{FF2B5EF4-FFF2-40B4-BE49-F238E27FC236}">
                <a16:creationId xmlns:a16="http://schemas.microsoft.com/office/drawing/2014/main" id="{0DFBEA50-6D53-4108-B648-7A94DCDCE436}"/>
              </a:ext>
            </a:extLst>
          </p:cNvPr>
          <p:cNvSpPr/>
          <p:nvPr/>
        </p:nvSpPr>
        <p:spPr>
          <a:xfrm rot="5400000">
            <a:off x="8356226" y="3951691"/>
            <a:ext cx="2788400" cy="311150"/>
          </a:xfrm>
          <a:prstGeom prst="chevron">
            <a:avLst>
              <a:gd name="adj" fmla="val 28868"/>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solidFill>
                <a:effectLst/>
                <a:uLnTx/>
                <a:uFillTx/>
                <a:latin typeface="Avenir Next LT Pro"/>
                <a:ea typeface="Yu Gothic UI"/>
                <a:cs typeface="+mn-cs"/>
              </a:rPr>
              <a:t>VALUE &amp; STRATEGY</a:t>
            </a:r>
            <a:endParaRPr kumimoji="1" lang="en-GB" sz="1600" b="0" i="0" u="none" strike="noStrike" kern="1200" cap="none" spc="0" normalizeH="0" baseline="0" noProof="0">
              <a:ln>
                <a:noFill/>
              </a:ln>
              <a:solidFill>
                <a:prstClr val="white"/>
              </a:solidFill>
              <a:effectLst/>
              <a:uLnTx/>
              <a:uFillTx/>
              <a:latin typeface="Avenir Next LT Pro"/>
              <a:ea typeface="Yu Gothic UI"/>
              <a:cs typeface="+mn-cs"/>
            </a:endParaRPr>
          </a:p>
        </p:txBody>
      </p:sp>
      <p:sp>
        <p:nvSpPr>
          <p:cNvPr id="22" name="矢印: 山形 21">
            <a:extLst>
              <a:ext uri="{FF2B5EF4-FFF2-40B4-BE49-F238E27FC236}">
                <a16:creationId xmlns:a16="http://schemas.microsoft.com/office/drawing/2014/main" id="{2EBEE687-9B65-4A82-9F63-A0C6DBC35072}"/>
              </a:ext>
            </a:extLst>
          </p:cNvPr>
          <p:cNvSpPr/>
          <p:nvPr/>
        </p:nvSpPr>
        <p:spPr>
          <a:xfrm rot="5400000">
            <a:off x="9048424" y="6000425"/>
            <a:ext cx="1404000" cy="311150"/>
          </a:xfrm>
          <a:prstGeom prst="chevron">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lumMod val="75000"/>
                  </a:prstClr>
                </a:solidFill>
                <a:effectLst/>
                <a:uLnTx/>
                <a:uFillTx/>
                <a:latin typeface="Avenir Next LT Pro"/>
                <a:ea typeface="Yu Gothic UI"/>
                <a:cs typeface="+mn-cs"/>
              </a:rPr>
              <a:t>CREDO</a:t>
            </a: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pic>
        <p:nvPicPr>
          <p:cNvPr id="24" name="図 23" descr="花 が含まれている画像&#10;&#10;自動的に生成された説明">
            <a:extLst>
              <a:ext uri="{FF2B5EF4-FFF2-40B4-BE49-F238E27FC236}">
                <a16:creationId xmlns:a16="http://schemas.microsoft.com/office/drawing/2014/main" id="{9BC3DE73-A44B-44A7-882F-E197CC5DD1C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3600" y="748800"/>
            <a:ext cx="3149966" cy="877106"/>
          </a:xfrm>
          <a:prstGeom prst="rect">
            <a:avLst/>
          </a:prstGeom>
        </p:spPr>
      </p:pic>
      <p:sp>
        <p:nvSpPr>
          <p:cNvPr id="25" name="字幕 3">
            <a:extLst>
              <a:ext uri="{FF2B5EF4-FFF2-40B4-BE49-F238E27FC236}">
                <a16:creationId xmlns:a16="http://schemas.microsoft.com/office/drawing/2014/main" id="{2C67AB3C-2824-4E6A-9602-BDFDE30CC1E2}"/>
              </a:ext>
            </a:extLst>
          </p:cNvPr>
          <p:cNvSpPr txBox="1">
            <a:spLocks/>
          </p:cNvSpPr>
          <p:nvPr/>
        </p:nvSpPr>
        <p:spPr>
          <a:xfrm>
            <a:off x="452438" y="4680621"/>
            <a:ext cx="1493671" cy="36933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kumimoji="1" sz="1800" kern="1200">
                <a:solidFill>
                  <a:schemeClr val="tx1">
                    <a:lumMod val="75000"/>
                    <a:lumOff val="25000"/>
                  </a:schemeClr>
                </a:solidFill>
                <a:latin typeface="Yu Gothic UI" panose="020B0500000000000000" pitchFamily="50" charset="-128"/>
                <a:ea typeface="Yu Gothic UI" panose="020B0500000000000000" pitchFamily="50"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GB" sz="1800" b="1" i="0" u="none" strike="noStrike" kern="1200" cap="none" spc="0" normalizeH="0" baseline="0" noProof="0" dirty="0">
                <a:ln>
                  <a:noFill/>
                </a:ln>
                <a:solidFill>
                  <a:srgbClr val="291306"/>
                </a:solidFill>
                <a:effectLst/>
                <a:uLnTx/>
                <a:uFillTx/>
                <a:latin typeface="Avenir Next LT Pro Demi"/>
                <a:ea typeface="Yu Gothic UI" panose="020B0500000000000000" pitchFamily="50" charset="-128"/>
                <a:cs typeface="+mn-cs"/>
              </a:rPr>
              <a:t>2040</a:t>
            </a:r>
            <a:r>
              <a:rPr kumimoji="1" lang="ja-JP" altLang="en-US" sz="1800" b="1" i="0" u="none" strike="noStrike" kern="1200" cap="none" spc="0" normalizeH="0" baseline="0" noProof="0" dirty="0">
                <a:ln>
                  <a:noFill/>
                </a:ln>
                <a:solidFill>
                  <a:srgbClr val="291306"/>
                </a:solidFill>
                <a:effectLst/>
                <a:uLnTx/>
                <a:uFillTx/>
                <a:latin typeface="Avenir Next LT Pro Demi"/>
                <a:ea typeface="Yu Gothic UI" panose="020B0500000000000000" pitchFamily="50" charset="-128"/>
                <a:cs typeface="+mn-cs"/>
              </a:rPr>
              <a:t>年の姿</a:t>
            </a:r>
            <a:endParaRPr kumimoji="1" lang="en-GB" sz="1800" b="1" i="0" u="none" strike="noStrike" kern="1200" cap="none" spc="0" normalizeH="0" baseline="0" noProof="0" dirty="0">
              <a:ln>
                <a:noFill/>
              </a:ln>
              <a:solidFill>
                <a:srgbClr val="291306"/>
              </a:solidFill>
              <a:effectLst/>
              <a:uLnTx/>
              <a:uFillTx/>
              <a:latin typeface="Avenir Next LT Pro Demi"/>
              <a:ea typeface="Yu Gothic UI" panose="020B0500000000000000" pitchFamily="50" charset="-128"/>
              <a:cs typeface="+mn-cs"/>
            </a:endParaRPr>
          </a:p>
        </p:txBody>
      </p:sp>
      <p:sp>
        <p:nvSpPr>
          <p:cNvPr id="27" name="字幕 3">
            <a:extLst>
              <a:ext uri="{FF2B5EF4-FFF2-40B4-BE49-F238E27FC236}">
                <a16:creationId xmlns:a16="http://schemas.microsoft.com/office/drawing/2014/main" id="{C1015844-8C5A-41D9-BF0C-11680F855EA2}"/>
              </a:ext>
            </a:extLst>
          </p:cNvPr>
          <p:cNvSpPr>
            <a:spLocks noGrp="1"/>
          </p:cNvSpPr>
          <p:nvPr>
            <p:ph type="subTitle" idx="1"/>
          </p:nvPr>
        </p:nvSpPr>
        <p:spPr>
          <a:xfrm>
            <a:off x="452438" y="428625"/>
            <a:ext cx="1262062" cy="191253"/>
          </a:xfrm>
        </p:spPr>
        <p:txBody>
          <a:bodyPr anchor="ctr"/>
          <a:lstStyle/>
          <a:p>
            <a:r>
              <a:rPr kumimoji="1" lang="en-GB">
                <a:solidFill>
                  <a:srgbClr val="291306"/>
                </a:solidFill>
                <a:latin typeface="+mn-lt"/>
              </a:rPr>
              <a:t>VALUE</a:t>
            </a:r>
          </a:p>
        </p:txBody>
      </p:sp>
      <p:sp>
        <p:nvSpPr>
          <p:cNvPr id="28" name="タイトル 1">
            <a:extLst>
              <a:ext uri="{FF2B5EF4-FFF2-40B4-BE49-F238E27FC236}">
                <a16:creationId xmlns:a16="http://schemas.microsoft.com/office/drawing/2014/main" id="{39A56060-B3CE-44FC-80ED-5917D07B2FFF}"/>
              </a:ext>
            </a:extLst>
          </p:cNvPr>
          <p:cNvSpPr txBox="1">
            <a:spLocks/>
          </p:cNvSpPr>
          <p:nvPr/>
        </p:nvSpPr>
        <p:spPr>
          <a:xfrm>
            <a:off x="1199273" y="95816"/>
            <a:ext cx="566911" cy="629118"/>
          </a:xfrm>
          <a:prstGeom prst="rect">
            <a:avLst/>
          </a:prstGeom>
        </p:spPr>
        <p:txBody>
          <a:bodyPr anchor="ctr"/>
          <a:lstStyle>
            <a:lvl1pPr algn="l" defTabSz="914400" rtl="0" eaLnBrk="1" latinLnBrk="0" hangingPunct="1">
              <a:lnSpc>
                <a:spcPts val="5000"/>
              </a:lnSpc>
              <a:spcBef>
                <a:spcPct val="0"/>
              </a:spcBef>
              <a:buNone/>
              <a:defRPr kumimoji="1" sz="4400" b="1" kern="1200" spc="100" baseline="0">
                <a:ln w="9525">
                  <a:solidFill>
                    <a:srgbClr val="AF1932"/>
                  </a:solidFill>
                </a:ln>
                <a:solidFill>
                  <a:srgbClr val="AF1932"/>
                </a:solidFill>
                <a:latin typeface="Yu Gothic UI" panose="020B0500000000000000" pitchFamily="50" charset="-128"/>
                <a:ea typeface="Yu Gothic UI" panose="020B0500000000000000" pitchFamily="50" charset="-128"/>
                <a:cs typeface="+mj-cs"/>
              </a:defRPr>
            </a:lvl1pPr>
          </a:lstStyle>
          <a:p>
            <a:pPr marL="0" marR="0" lvl="0" indent="0" algn="l" defTabSz="914400" rtl="0" eaLnBrk="1" fontAlgn="auto" latinLnBrk="0" hangingPunct="1">
              <a:lnSpc>
                <a:spcPts val="5000"/>
              </a:lnSpc>
              <a:spcBef>
                <a:spcPct val="0"/>
              </a:spcBef>
              <a:spcAft>
                <a:spcPts val="0"/>
              </a:spcAft>
              <a:buClrTx/>
              <a:buSzTx/>
              <a:buFontTx/>
              <a:buNone/>
              <a:tabLst/>
              <a:defRPr/>
            </a:pPr>
            <a:r>
              <a:rPr kumimoji="1" lang="en-US" altLang="ja-JP" sz="2400" b="0" i="0" u="none" strike="noStrike" kern="1200" cap="none" spc="100" normalizeH="0" baseline="0" noProof="0">
                <a:ln w="12700">
                  <a:solidFill>
                    <a:prstClr val="black">
                      <a:lumMod val="85000"/>
                      <a:lumOff val="15000"/>
                    </a:prstClr>
                  </a:solidFill>
                </a:ln>
                <a:solidFill>
                  <a:prstClr val="black">
                    <a:lumMod val="85000"/>
                    <a:lumOff val="15000"/>
                  </a:prstClr>
                </a:solidFill>
                <a:effectLst/>
                <a:uLnTx/>
                <a:uFillTx/>
                <a:latin typeface="Avenir Next LT Pro"/>
                <a:ea typeface="DIN 2014 Demi" panose="020B0604020202020204" pitchFamily="34" charset="0"/>
                <a:cs typeface="+mj-cs"/>
              </a:rPr>
              <a:t>05</a:t>
            </a:r>
            <a:endParaRPr kumimoji="1" lang="en-GB" sz="2400" b="0" i="0" u="none" strike="noStrike" kern="1200" cap="none" spc="100" normalizeH="0" baseline="0" noProof="0">
              <a:ln w="12700">
                <a:solidFill>
                  <a:prstClr val="black">
                    <a:lumMod val="85000"/>
                    <a:lumOff val="15000"/>
                  </a:prstClr>
                </a:solidFill>
              </a:ln>
              <a:solidFill>
                <a:prstClr val="black">
                  <a:lumMod val="85000"/>
                  <a:lumOff val="15000"/>
                </a:prstClr>
              </a:solidFill>
              <a:effectLst/>
              <a:uLnTx/>
              <a:uFillTx/>
              <a:latin typeface="Avenir Next LT Pro"/>
              <a:ea typeface="DIN 2014 Demi" panose="020B0604020202020204" pitchFamily="34" charset="0"/>
              <a:cs typeface="+mj-cs"/>
            </a:endParaRPr>
          </a:p>
        </p:txBody>
      </p:sp>
      <p:sp>
        <p:nvSpPr>
          <p:cNvPr id="30" name="スライド番号プレースホルダー 2">
            <a:extLst>
              <a:ext uri="{FF2B5EF4-FFF2-40B4-BE49-F238E27FC236}">
                <a16:creationId xmlns:a16="http://schemas.microsoft.com/office/drawing/2014/main" id="{56AF5E95-2BEC-4037-9895-DD5C7F2F4260}"/>
              </a:ext>
            </a:extLst>
          </p:cNvPr>
          <p:cNvSpPr txBox="1">
            <a:spLocks/>
          </p:cNvSpPr>
          <p:nvPr/>
        </p:nvSpPr>
        <p:spPr>
          <a:xfrm>
            <a:off x="7181851" y="6515100"/>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Tree>
    <p:extLst>
      <p:ext uri="{BB962C8B-B14F-4D97-AF65-F5344CB8AC3E}">
        <p14:creationId xmlns:p14="http://schemas.microsoft.com/office/powerpoint/2010/main" val="1832154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9018D11E-713A-46FF-AACC-29AD13B4959F}"/>
              </a:ext>
            </a:extLst>
          </p:cNvPr>
          <p:cNvSpPr/>
          <p:nvPr/>
        </p:nvSpPr>
        <p:spPr>
          <a:xfrm>
            <a:off x="6934200" y="3220273"/>
            <a:ext cx="2069121" cy="2418527"/>
          </a:xfrm>
          <a:prstGeom prst="rect">
            <a:avLst/>
          </a:prstGeom>
          <a:gradFill>
            <a:gsLst>
              <a:gs pos="0">
                <a:srgbClr val="FFFDFC"/>
              </a:gs>
              <a:gs pos="37000">
                <a:srgbClr val="FDE1E6"/>
              </a:gs>
              <a:gs pos="100000">
                <a:srgbClr val="FAB1B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9" name="テキスト プレースホルダー 8">
            <a:extLst>
              <a:ext uri="{FF2B5EF4-FFF2-40B4-BE49-F238E27FC236}">
                <a16:creationId xmlns:a16="http://schemas.microsoft.com/office/drawing/2014/main" id="{F6C8E613-AA4A-4880-AE8E-E350D07F5755}"/>
              </a:ext>
            </a:extLst>
          </p:cNvPr>
          <p:cNvSpPr>
            <a:spLocks noGrp="1"/>
          </p:cNvSpPr>
          <p:nvPr>
            <p:ph type="body" sz="quarter" idx="17"/>
          </p:nvPr>
        </p:nvSpPr>
        <p:spPr>
          <a:xfrm>
            <a:off x="732480" y="4924808"/>
            <a:ext cx="5592120" cy="1249660"/>
          </a:xfrm>
        </p:spPr>
        <p:txBody>
          <a:bodyPr/>
          <a:lstStyle/>
          <a:p>
            <a:pPr algn="just">
              <a:spcBef>
                <a:spcPts val="600"/>
              </a:spcBef>
            </a:pPr>
            <a:r>
              <a:rPr lang="ja-JP" altLang="en-US" dirty="0">
                <a:solidFill>
                  <a:srgbClr val="000000"/>
                </a:solidFill>
              </a:rPr>
              <a:t>デジタル機器・サービスに慣れていない人も含めた多くの市民や事業者等に、分かりやすく使いやすいデジタルサービスを提供するには、利用者中心（人間中心）で設計された質の高い</a:t>
            </a:r>
            <a:r>
              <a:rPr lang="en-US" altLang="ja-JP" dirty="0">
                <a:solidFill>
                  <a:srgbClr val="000000"/>
                </a:solidFill>
              </a:rPr>
              <a:t>UI</a:t>
            </a:r>
            <a:r>
              <a:rPr lang="ja-JP" altLang="en-US" dirty="0">
                <a:solidFill>
                  <a:srgbClr val="000000"/>
                </a:solidFill>
              </a:rPr>
              <a:t>・</a:t>
            </a:r>
            <a:r>
              <a:rPr lang="en-US" altLang="ja-JP" dirty="0">
                <a:solidFill>
                  <a:srgbClr val="000000"/>
                </a:solidFill>
              </a:rPr>
              <a:t>UX</a:t>
            </a:r>
            <a:r>
              <a:rPr lang="ja-JP" altLang="en-US" dirty="0">
                <a:solidFill>
                  <a:srgbClr val="000000"/>
                </a:solidFill>
              </a:rPr>
              <a:t>が必要です。</a:t>
            </a:r>
            <a:endParaRPr lang="en-US" altLang="ja-JP" dirty="0">
              <a:solidFill>
                <a:srgbClr val="000000"/>
              </a:solidFill>
            </a:endParaRPr>
          </a:p>
          <a:p>
            <a:pPr algn="just">
              <a:spcBef>
                <a:spcPts val="600"/>
              </a:spcBef>
            </a:pPr>
            <a:r>
              <a:rPr lang="ja-JP" altLang="en-US" dirty="0">
                <a:solidFill>
                  <a:srgbClr val="000000"/>
                </a:solidFill>
              </a:rPr>
              <a:t>本市ホームページなどのウェブサイトや、本市が構築するアプリケーションにおいて、統一性、一貫性を持たせるためのガイドラインの整備に向けて取組を進めていきます。</a:t>
            </a:r>
            <a:endParaRPr lang="en-US" altLang="ja-JP" dirty="0">
              <a:solidFill>
                <a:srgbClr val="000000"/>
              </a:solidFill>
            </a:endParaRPr>
          </a:p>
          <a:p>
            <a:pPr algn="just">
              <a:spcBef>
                <a:spcPts val="600"/>
              </a:spcBef>
            </a:pPr>
            <a:r>
              <a:rPr lang="ja-JP" altLang="en-US" dirty="0">
                <a:solidFill>
                  <a:srgbClr val="000000"/>
                </a:solidFill>
              </a:rPr>
              <a:t>また、高齢者や</a:t>
            </a:r>
            <a:r>
              <a:rPr lang="ja-JP" altLang="en-US" dirty="0" err="1">
                <a:solidFill>
                  <a:srgbClr val="000000"/>
                </a:solidFill>
              </a:rPr>
              <a:t>障がい</a:t>
            </a:r>
            <a:r>
              <a:rPr lang="ja-JP" altLang="en-US" dirty="0">
                <a:solidFill>
                  <a:srgbClr val="000000"/>
                </a:solidFill>
              </a:rPr>
              <a:t>者だけでなく誰もが情報を十分取得・利用し、円滑なコミュニケーションを図れるよう、</a:t>
            </a:r>
            <a:r>
              <a:rPr lang="en-US" altLang="ja-JP" dirty="0">
                <a:solidFill>
                  <a:srgbClr val="000000"/>
                </a:solidFill>
              </a:rPr>
              <a:t>Web</a:t>
            </a:r>
            <a:r>
              <a:rPr lang="ja-JP" altLang="en-US" dirty="0">
                <a:solidFill>
                  <a:srgbClr val="000000"/>
                </a:solidFill>
              </a:rPr>
              <a:t>アクセシビリティの向上にも取り組みます。</a:t>
            </a:r>
            <a:endParaRPr lang="en-GB" dirty="0">
              <a:solidFill>
                <a:srgbClr val="000000"/>
              </a:solidFill>
            </a:endParaRPr>
          </a:p>
        </p:txBody>
      </p:sp>
      <p:sp>
        <p:nvSpPr>
          <p:cNvPr id="11" name="テキスト プレースホルダー 10">
            <a:extLst>
              <a:ext uri="{FF2B5EF4-FFF2-40B4-BE49-F238E27FC236}">
                <a16:creationId xmlns:a16="http://schemas.microsoft.com/office/drawing/2014/main" id="{E590CBA1-6D24-4584-A6B8-E5B109BED1C7}"/>
              </a:ext>
            </a:extLst>
          </p:cNvPr>
          <p:cNvSpPr>
            <a:spLocks noGrp="1"/>
          </p:cNvSpPr>
          <p:nvPr>
            <p:ph type="body" sz="quarter" idx="18"/>
          </p:nvPr>
        </p:nvSpPr>
        <p:spPr>
          <a:xfrm>
            <a:off x="732480" y="4634985"/>
            <a:ext cx="5315893" cy="287828"/>
          </a:xfrm>
        </p:spPr>
        <p:txBody>
          <a:bodyPr/>
          <a:lstStyle/>
          <a:p>
            <a:r>
              <a:rPr lang="en-US" altLang="ja-JP">
                <a:latin typeface="+mj-lt"/>
              </a:rPr>
              <a:t>UI</a:t>
            </a:r>
            <a:r>
              <a:rPr lang="ja-JP" altLang="en-US">
                <a:latin typeface="+mj-lt"/>
              </a:rPr>
              <a:t>・</a:t>
            </a:r>
            <a:r>
              <a:rPr lang="en-US" altLang="ja-JP">
                <a:latin typeface="+mj-lt"/>
              </a:rPr>
              <a:t>UX</a:t>
            </a:r>
            <a:r>
              <a:rPr lang="ja-JP" altLang="en-US">
                <a:latin typeface="+mj-lt"/>
              </a:rPr>
              <a:t>の向上を始めとした誰もが分かりやすいサービスの提供</a:t>
            </a:r>
            <a:endParaRPr lang="en-GB">
              <a:latin typeface="+mj-lt"/>
            </a:endParaRPr>
          </a:p>
        </p:txBody>
      </p:sp>
      <p:sp>
        <p:nvSpPr>
          <p:cNvPr id="42" name="正方形/長方形 41">
            <a:extLst>
              <a:ext uri="{FF2B5EF4-FFF2-40B4-BE49-F238E27FC236}">
                <a16:creationId xmlns:a16="http://schemas.microsoft.com/office/drawing/2014/main" id="{E4C06EFF-C2CD-47FF-A246-55B676775FB4}"/>
              </a:ext>
            </a:extLst>
          </p:cNvPr>
          <p:cNvSpPr/>
          <p:nvPr/>
        </p:nvSpPr>
        <p:spPr>
          <a:xfrm>
            <a:off x="589212" y="4722547"/>
            <a:ext cx="107950" cy="107948"/>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6" name="テキスト プレースホルダー 5">
            <a:extLst>
              <a:ext uri="{FF2B5EF4-FFF2-40B4-BE49-F238E27FC236}">
                <a16:creationId xmlns:a16="http://schemas.microsoft.com/office/drawing/2014/main" id="{F7AC50E6-B9B0-4C9E-91C0-FBACD7A378D8}"/>
              </a:ext>
            </a:extLst>
          </p:cNvPr>
          <p:cNvSpPr>
            <a:spLocks noGrp="1"/>
          </p:cNvSpPr>
          <p:nvPr>
            <p:ph type="body" sz="quarter" idx="14"/>
          </p:nvPr>
        </p:nvSpPr>
        <p:spPr>
          <a:xfrm>
            <a:off x="732479" y="3128272"/>
            <a:ext cx="5592120" cy="1401373"/>
          </a:xfrm>
        </p:spPr>
        <p:txBody>
          <a:bodyPr/>
          <a:lstStyle/>
          <a:p>
            <a:pPr>
              <a:spcBef>
                <a:spcPts val="600"/>
              </a:spcBef>
            </a:pPr>
            <a:r>
              <a:rPr kumimoji="1" lang="ja-JP" altLang="en-US" sz="1100" spc="-60">
                <a:solidFill>
                  <a:srgbClr val="000000"/>
                </a:solidFill>
                <a:ea typeface="Yu Gothic UI" panose="020B0500000000000000" pitchFamily="50" charset="-128"/>
              </a:rPr>
              <a:t>デジタル機器の活用が難しい人や日本語に不安を覚える人、障がいのある人等も含めた誰もがデジタル技術の恩恵を享受できるよう取り組みます。例えば、職員が音声認識技術等を活用することにより、市民が直接デジタル機器を操作せず行政サービスを受けられるようにめざします。また、窓口対応等において多言語・手話通訳技術等のコミュニケーションサービスを活用することにより意思疎通を容易にするなど、行政サービスの向上をめざします。</a:t>
            </a:r>
            <a:endParaRPr kumimoji="1" lang="en-US" altLang="ja-JP" sz="1100" spc="-60">
              <a:solidFill>
                <a:srgbClr val="000000"/>
              </a:solidFill>
              <a:ea typeface="Yu Gothic UI" panose="020B0500000000000000" pitchFamily="50" charset="-128"/>
            </a:endParaRPr>
          </a:p>
          <a:p>
            <a:pPr algn="just">
              <a:spcBef>
                <a:spcPts val="600"/>
              </a:spcBef>
            </a:pPr>
            <a:r>
              <a:rPr lang="ja-JP" altLang="en-US" sz="1100" kern="100">
                <a:solidFill>
                  <a:srgbClr val="000000"/>
                </a:solidFill>
                <a:effectLst/>
                <a:ea typeface="Yu Gothic UI" panose="020B0500000000000000" pitchFamily="50" charset="-128"/>
                <a:cs typeface="Times New Roman" panose="02020603050405020304" pitchFamily="18" charset="0"/>
              </a:rPr>
              <a:t>また、国、地域、学校等の取組や人材を活用しながら、デジタル機器・サービスに不慣れな人が、身近な場所や地域でデジタル機器・サービスの利用に関して学べる・相談できる機会の創出を進めます。</a:t>
            </a:r>
            <a:br>
              <a:rPr lang="en-US" altLang="ja-JP" sz="1100" kern="100">
                <a:solidFill>
                  <a:srgbClr val="000000"/>
                </a:solidFill>
                <a:effectLst/>
                <a:ea typeface="Yu Gothic UI" panose="020B0500000000000000" pitchFamily="50" charset="-128"/>
                <a:cs typeface="Times New Roman" panose="02020603050405020304" pitchFamily="18" charset="0"/>
              </a:rPr>
            </a:br>
            <a:endParaRPr lang="ja-JP" altLang="en-US" sz="1100" kern="100">
              <a:solidFill>
                <a:srgbClr val="000000"/>
              </a:solidFill>
              <a:effectLst/>
              <a:ea typeface="Yu Gothic UI" panose="020B0500000000000000" pitchFamily="50" charset="-128"/>
              <a:cs typeface="Times New Roman" panose="02020603050405020304" pitchFamily="18" charset="0"/>
            </a:endParaRPr>
          </a:p>
        </p:txBody>
      </p:sp>
      <p:sp>
        <p:nvSpPr>
          <p:cNvPr id="5" name="テキスト プレースホルダー 4">
            <a:extLst>
              <a:ext uri="{FF2B5EF4-FFF2-40B4-BE49-F238E27FC236}">
                <a16:creationId xmlns:a16="http://schemas.microsoft.com/office/drawing/2014/main" id="{326609A2-180B-4899-BBB9-5E4CC4530358}"/>
              </a:ext>
            </a:extLst>
          </p:cNvPr>
          <p:cNvSpPr>
            <a:spLocks noGrp="1"/>
          </p:cNvSpPr>
          <p:nvPr>
            <p:ph type="body" sz="quarter" idx="13"/>
          </p:nvPr>
        </p:nvSpPr>
        <p:spPr>
          <a:xfrm>
            <a:off x="732480" y="2838450"/>
            <a:ext cx="5315893" cy="287828"/>
          </a:xfrm>
        </p:spPr>
        <p:txBody>
          <a:bodyPr/>
          <a:lstStyle/>
          <a:p>
            <a:r>
              <a:rPr lang="ja-JP" altLang="en-US" sz="1400" b="1" kern="100">
                <a:effectLst/>
                <a:latin typeface="+mj-lt"/>
                <a:ea typeface="Yu Gothic UI" panose="020B0500000000000000" pitchFamily="50" charset="-128"/>
                <a:cs typeface="Times New Roman" panose="02020603050405020304" pitchFamily="18" charset="0"/>
              </a:rPr>
              <a:t>「誰一人取り残されない」デジタル化</a:t>
            </a:r>
            <a:endParaRPr lang="en-GB">
              <a:latin typeface="+mj-lt"/>
            </a:endParaRPr>
          </a:p>
        </p:txBody>
      </p:sp>
      <p:sp>
        <p:nvSpPr>
          <p:cNvPr id="2" name="タイトル 1">
            <a:extLst>
              <a:ext uri="{FF2B5EF4-FFF2-40B4-BE49-F238E27FC236}">
                <a16:creationId xmlns:a16="http://schemas.microsoft.com/office/drawing/2014/main" id="{6DB45E72-1DEE-4B3E-BE01-8D685DD1DD06}"/>
              </a:ext>
            </a:extLst>
          </p:cNvPr>
          <p:cNvSpPr>
            <a:spLocks noGrp="1"/>
          </p:cNvSpPr>
          <p:nvPr>
            <p:ph type="title"/>
          </p:nvPr>
        </p:nvSpPr>
        <p:spPr>
          <a:xfrm>
            <a:off x="452437" y="739880"/>
            <a:ext cx="8958265" cy="1325387"/>
          </a:xfrm>
        </p:spPr>
        <p:txBody>
          <a:bodyPr/>
          <a:lstStyle/>
          <a:p>
            <a:pPr>
              <a:lnSpc>
                <a:spcPts val="5600"/>
              </a:lnSpc>
            </a:pPr>
            <a:r>
              <a:rPr lang="ja-JP" altLang="en-US" spc="200"/>
              <a:t>「らしく暮らせばええ」。</a:t>
            </a:r>
            <a:br>
              <a:rPr lang="en-US" altLang="ja-JP" spc="200"/>
            </a:br>
            <a:r>
              <a:rPr lang="ja-JP" altLang="en-US" spc="200"/>
              <a:t>デジタルで支える社会へ</a:t>
            </a:r>
            <a:endParaRPr lang="en-GB" altLang="ja-JP" spc="200"/>
          </a:p>
        </p:txBody>
      </p:sp>
      <p:sp>
        <p:nvSpPr>
          <p:cNvPr id="4" name="テキスト プレースホルダー 3">
            <a:extLst>
              <a:ext uri="{FF2B5EF4-FFF2-40B4-BE49-F238E27FC236}">
                <a16:creationId xmlns:a16="http://schemas.microsoft.com/office/drawing/2014/main" id="{BF7FA137-CC2A-4F34-BFFD-E93D1329850E}"/>
              </a:ext>
            </a:extLst>
          </p:cNvPr>
          <p:cNvSpPr>
            <a:spLocks noGrp="1"/>
          </p:cNvSpPr>
          <p:nvPr>
            <p:ph type="body" sz="quarter" idx="12"/>
          </p:nvPr>
        </p:nvSpPr>
        <p:spPr/>
        <p:txBody>
          <a:bodyPr/>
          <a:lstStyle/>
          <a:p>
            <a:pPr algn="just"/>
            <a:r>
              <a:rPr lang="ja-JP" altLang="en-US" sz="1400" kern="100" spc="-80">
                <a:effectLst/>
                <a:ea typeface="Yu Gothic UI" panose="020B0500000000000000" pitchFamily="50" charset="-128"/>
                <a:cs typeface="Times New Roman" panose="02020603050405020304" pitchFamily="18" charset="0"/>
              </a:rPr>
              <a:t>リアルを支えるデジタルを。性別や年齢、国籍、障がいの有無などにかかわらず、自分らしく暮らし活躍できる社会に向けて取り組みます。</a:t>
            </a:r>
            <a:endParaRPr lang="en-US" altLang="ja-JP" sz="1200" kern="100" spc="-80">
              <a:ea typeface="游明朝" panose="02020400000000000000" pitchFamily="18" charset="-128"/>
              <a:cs typeface="Times New Roman" panose="02020603050405020304" pitchFamily="18" charset="0"/>
            </a:endParaRPr>
          </a:p>
        </p:txBody>
      </p:sp>
      <p:sp>
        <p:nvSpPr>
          <p:cNvPr id="40" name="正方形/長方形 39">
            <a:extLst>
              <a:ext uri="{FF2B5EF4-FFF2-40B4-BE49-F238E27FC236}">
                <a16:creationId xmlns:a16="http://schemas.microsoft.com/office/drawing/2014/main" id="{7580C6C3-83B5-49B5-8101-A15222CDD8B2}"/>
              </a:ext>
            </a:extLst>
          </p:cNvPr>
          <p:cNvSpPr/>
          <p:nvPr/>
        </p:nvSpPr>
        <p:spPr>
          <a:xfrm>
            <a:off x="589212" y="2924667"/>
            <a:ext cx="107950" cy="107948"/>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30" name="正方形/長方形 29">
            <a:extLst>
              <a:ext uri="{FF2B5EF4-FFF2-40B4-BE49-F238E27FC236}">
                <a16:creationId xmlns:a16="http://schemas.microsoft.com/office/drawing/2014/main" id="{E7B59E71-3C65-4389-80F2-CF06BC69C65D}"/>
              </a:ext>
            </a:extLst>
          </p:cNvPr>
          <p:cNvSpPr/>
          <p:nvPr/>
        </p:nvSpPr>
        <p:spPr>
          <a:xfrm>
            <a:off x="9582001" y="0"/>
            <a:ext cx="32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34" name="正方形/長方形 33">
            <a:extLst>
              <a:ext uri="{FF2B5EF4-FFF2-40B4-BE49-F238E27FC236}">
                <a16:creationId xmlns:a16="http://schemas.microsoft.com/office/drawing/2014/main" id="{02D6C537-8BFD-48F8-A0A2-3F727300541A}"/>
              </a:ext>
            </a:extLst>
          </p:cNvPr>
          <p:cNvSpPr/>
          <p:nvPr/>
        </p:nvSpPr>
        <p:spPr>
          <a:xfrm>
            <a:off x="9594850" y="6582186"/>
            <a:ext cx="311150" cy="2785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sp>
        <p:nvSpPr>
          <p:cNvPr id="35" name="矢印: 五方向 34">
            <a:extLst>
              <a:ext uri="{FF2B5EF4-FFF2-40B4-BE49-F238E27FC236}">
                <a16:creationId xmlns:a16="http://schemas.microsoft.com/office/drawing/2014/main" id="{1CF1705F-8F45-449E-849F-65EC7C18E145}"/>
              </a:ext>
            </a:extLst>
          </p:cNvPr>
          <p:cNvSpPr/>
          <p:nvPr/>
        </p:nvSpPr>
        <p:spPr>
          <a:xfrm rot="5400000">
            <a:off x="9048426" y="546425"/>
            <a:ext cx="1404000" cy="311150"/>
          </a:xfrm>
          <a:prstGeom prst="homePlate">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lumMod val="75000"/>
                  </a:prstClr>
                </a:solidFill>
                <a:effectLst/>
                <a:uLnTx/>
                <a:uFillTx/>
                <a:latin typeface="Avenir Next LT Pro"/>
                <a:ea typeface="Yu Gothic UI"/>
                <a:cs typeface="+mn-cs"/>
              </a:rPr>
              <a:t>MISSION</a:t>
            </a: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sp>
        <p:nvSpPr>
          <p:cNvPr id="36" name="矢印: 山形 35">
            <a:extLst>
              <a:ext uri="{FF2B5EF4-FFF2-40B4-BE49-F238E27FC236}">
                <a16:creationId xmlns:a16="http://schemas.microsoft.com/office/drawing/2014/main" id="{71166BA1-7BFE-457E-9AB1-DE771AFC6832}"/>
              </a:ext>
            </a:extLst>
          </p:cNvPr>
          <p:cNvSpPr/>
          <p:nvPr/>
        </p:nvSpPr>
        <p:spPr>
          <a:xfrm rot="5400000">
            <a:off x="9048425" y="1902958"/>
            <a:ext cx="1404000" cy="311150"/>
          </a:xfrm>
          <a:prstGeom prst="chevron">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lumMod val="75000"/>
                  </a:prstClr>
                </a:solidFill>
                <a:effectLst/>
                <a:uLnTx/>
                <a:uFillTx/>
                <a:latin typeface="Avenir Next LT Pro"/>
                <a:ea typeface="Yu Gothic UI"/>
                <a:cs typeface="+mn-cs"/>
              </a:rPr>
              <a:t>VISION</a:t>
            </a: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sp>
        <p:nvSpPr>
          <p:cNvPr id="37" name="矢印: 山形 36">
            <a:extLst>
              <a:ext uri="{FF2B5EF4-FFF2-40B4-BE49-F238E27FC236}">
                <a16:creationId xmlns:a16="http://schemas.microsoft.com/office/drawing/2014/main" id="{0FA39CC9-435A-47A5-BD12-62EC43E6CE39}"/>
              </a:ext>
            </a:extLst>
          </p:cNvPr>
          <p:cNvSpPr/>
          <p:nvPr/>
        </p:nvSpPr>
        <p:spPr>
          <a:xfrm rot="5400000">
            <a:off x="8356226" y="3951691"/>
            <a:ext cx="2788400" cy="311150"/>
          </a:xfrm>
          <a:prstGeom prst="chevron">
            <a:avLst>
              <a:gd name="adj" fmla="val 28868"/>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solidFill>
                <a:effectLst/>
                <a:uLnTx/>
                <a:uFillTx/>
                <a:latin typeface="Avenir Next LT Pro"/>
                <a:ea typeface="Yu Gothic UI"/>
                <a:cs typeface="+mn-cs"/>
              </a:rPr>
              <a:t>VALUE &amp; STRATEGY</a:t>
            </a:r>
            <a:endParaRPr kumimoji="1" lang="en-GB" sz="1600" b="0" i="0" u="none" strike="noStrike" kern="1200" cap="none" spc="0" normalizeH="0" baseline="0" noProof="0">
              <a:ln>
                <a:noFill/>
              </a:ln>
              <a:solidFill>
                <a:prstClr val="white"/>
              </a:solidFill>
              <a:effectLst/>
              <a:uLnTx/>
              <a:uFillTx/>
              <a:latin typeface="Avenir Next LT Pro"/>
              <a:ea typeface="Yu Gothic UI"/>
              <a:cs typeface="+mn-cs"/>
            </a:endParaRPr>
          </a:p>
        </p:txBody>
      </p:sp>
      <p:sp>
        <p:nvSpPr>
          <p:cNvPr id="38" name="矢印: 山形 37">
            <a:extLst>
              <a:ext uri="{FF2B5EF4-FFF2-40B4-BE49-F238E27FC236}">
                <a16:creationId xmlns:a16="http://schemas.microsoft.com/office/drawing/2014/main" id="{25FF72A2-7001-4D4F-B78C-D398144D723D}"/>
              </a:ext>
            </a:extLst>
          </p:cNvPr>
          <p:cNvSpPr/>
          <p:nvPr/>
        </p:nvSpPr>
        <p:spPr>
          <a:xfrm rot="5400000">
            <a:off x="9048424" y="6000425"/>
            <a:ext cx="1404000" cy="311150"/>
          </a:xfrm>
          <a:prstGeom prst="chevron">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lumMod val="75000"/>
                  </a:prstClr>
                </a:solidFill>
                <a:effectLst/>
                <a:uLnTx/>
                <a:uFillTx/>
                <a:latin typeface="Avenir Next LT Pro"/>
                <a:ea typeface="Yu Gothic UI"/>
                <a:cs typeface="+mn-cs"/>
              </a:rPr>
              <a:t>CREDO</a:t>
            </a: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pic>
        <p:nvPicPr>
          <p:cNvPr id="24" name="Picture 4">
            <a:extLst>
              <a:ext uri="{FF2B5EF4-FFF2-40B4-BE49-F238E27FC236}">
                <a16:creationId xmlns:a16="http://schemas.microsoft.com/office/drawing/2014/main" id="{85F18D61-A3AA-493E-84D9-9425DF23BA2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495899" y="3662362"/>
            <a:ext cx="2949271" cy="2567730"/>
          </a:xfrm>
          <a:prstGeom prst="rect">
            <a:avLst/>
          </a:prstGeom>
          <a:noFill/>
          <a:extLst>
            <a:ext uri="{909E8E84-426E-40DD-AFC4-6F175D3DCCD1}">
              <a14:hiddenFill xmlns:a14="http://schemas.microsoft.com/office/drawing/2010/main">
                <a:solidFill>
                  <a:srgbClr val="FFFFFF"/>
                </a:solidFill>
              </a14:hiddenFill>
            </a:ext>
          </a:extLst>
        </p:spPr>
      </p:pic>
      <p:sp>
        <p:nvSpPr>
          <p:cNvPr id="25" name="字幕 3">
            <a:extLst>
              <a:ext uri="{FF2B5EF4-FFF2-40B4-BE49-F238E27FC236}">
                <a16:creationId xmlns:a16="http://schemas.microsoft.com/office/drawing/2014/main" id="{51F26F99-2767-423D-91E3-0DFEEFCE25E3}"/>
              </a:ext>
            </a:extLst>
          </p:cNvPr>
          <p:cNvSpPr txBox="1">
            <a:spLocks/>
          </p:cNvSpPr>
          <p:nvPr/>
        </p:nvSpPr>
        <p:spPr>
          <a:xfrm>
            <a:off x="1899907" y="428625"/>
            <a:ext cx="1352550" cy="191253"/>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kumimoji="1" sz="1800" kern="1200">
                <a:solidFill>
                  <a:schemeClr val="tx1">
                    <a:lumMod val="75000"/>
                    <a:lumOff val="25000"/>
                  </a:schemeClr>
                </a:solidFill>
                <a:latin typeface="Yu Gothic UI" panose="020B0500000000000000" pitchFamily="50" charset="-128"/>
                <a:ea typeface="Yu Gothic UI" panose="020B0500000000000000" pitchFamily="50"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GB" sz="1800" b="0" i="0" u="none" strike="noStrike" kern="1200" cap="none" spc="-50" normalizeH="0" baseline="0" noProof="0">
                <a:ln>
                  <a:noFill/>
                </a:ln>
                <a:solidFill>
                  <a:srgbClr val="291306"/>
                </a:solidFill>
                <a:effectLst/>
                <a:uLnTx/>
                <a:uFillTx/>
                <a:latin typeface="Avenir Next LT Pro"/>
                <a:ea typeface="Yu Gothic UI" panose="020B0500000000000000" pitchFamily="50" charset="-128"/>
                <a:cs typeface="+mn-cs"/>
              </a:rPr>
              <a:t>STRATEGY</a:t>
            </a:r>
          </a:p>
        </p:txBody>
      </p:sp>
      <p:sp>
        <p:nvSpPr>
          <p:cNvPr id="26" name="タイトル 1">
            <a:extLst>
              <a:ext uri="{FF2B5EF4-FFF2-40B4-BE49-F238E27FC236}">
                <a16:creationId xmlns:a16="http://schemas.microsoft.com/office/drawing/2014/main" id="{0301092C-9915-48FD-8549-9DF856B1BDA8}"/>
              </a:ext>
            </a:extLst>
          </p:cNvPr>
          <p:cNvSpPr txBox="1">
            <a:spLocks/>
          </p:cNvSpPr>
          <p:nvPr/>
        </p:nvSpPr>
        <p:spPr>
          <a:xfrm>
            <a:off x="3005454" y="95816"/>
            <a:ext cx="566911" cy="629118"/>
          </a:xfrm>
          <a:prstGeom prst="rect">
            <a:avLst/>
          </a:prstGeom>
        </p:spPr>
        <p:txBody>
          <a:bodyPr anchor="ctr"/>
          <a:lstStyle>
            <a:lvl1pPr algn="l" defTabSz="914400" rtl="0" eaLnBrk="1" latinLnBrk="0" hangingPunct="1">
              <a:lnSpc>
                <a:spcPts val="5000"/>
              </a:lnSpc>
              <a:spcBef>
                <a:spcPct val="0"/>
              </a:spcBef>
              <a:buNone/>
              <a:defRPr kumimoji="1" sz="4400" b="1" kern="1200" spc="100" baseline="0">
                <a:ln w="9525">
                  <a:solidFill>
                    <a:srgbClr val="AF1932"/>
                  </a:solidFill>
                </a:ln>
                <a:solidFill>
                  <a:srgbClr val="AF1932"/>
                </a:solidFill>
                <a:latin typeface="Yu Gothic UI" panose="020B0500000000000000" pitchFamily="50" charset="-128"/>
                <a:ea typeface="Yu Gothic UI" panose="020B0500000000000000" pitchFamily="50" charset="-128"/>
                <a:cs typeface="+mj-cs"/>
              </a:defRPr>
            </a:lvl1pPr>
          </a:lstStyle>
          <a:p>
            <a:pPr marL="0" marR="0" lvl="0" indent="0" algn="l" defTabSz="914400" rtl="0" eaLnBrk="1" fontAlgn="auto" latinLnBrk="0" hangingPunct="1">
              <a:lnSpc>
                <a:spcPts val="5000"/>
              </a:lnSpc>
              <a:spcBef>
                <a:spcPct val="0"/>
              </a:spcBef>
              <a:spcAft>
                <a:spcPts val="0"/>
              </a:spcAft>
              <a:buClrTx/>
              <a:buSzTx/>
              <a:buFontTx/>
              <a:buNone/>
              <a:tabLst/>
              <a:defRPr/>
            </a:pPr>
            <a:r>
              <a:rPr kumimoji="1" lang="en-US" altLang="ja-JP" sz="2400" b="0" i="0" u="none" strike="noStrike" kern="1200" cap="none" spc="100" normalizeH="0" baseline="0" noProof="0">
                <a:ln w="12700">
                  <a:solidFill>
                    <a:prstClr val="black">
                      <a:lumMod val="85000"/>
                      <a:lumOff val="15000"/>
                    </a:prstClr>
                  </a:solidFill>
                </a:ln>
                <a:solidFill>
                  <a:prstClr val="black">
                    <a:lumMod val="85000"/>
                    <a:lumOff val="15000"/>
                  </a:prstClr>
                </a:solidFill>
                <a:effectLst/>
                <a:uLnTx/>
                <a:uFillTx/>
                <a:latin typeface="Avenir Next LT Pro"/>
                <a:ea typeface="DIN 2014 Demi" panose="020B0604020202020204" pitchFamily="34" charset="0"/>
                <a:cs typeface="+mj-cs"/>
              </a:rPr>
              <a:t>09</a:t>
            </a:r>
            <a:endParaRPr kumimoji="1" lang="en-GB" sz="2400" b="0" i="0" u="none" strike="noStrike" kern="1200" cap="none" spc="100" normalizeH="0" baseline="0" noProof="0">
              <a:ln w="12700">
                <a:solidFill>
                  <a:prstClr val="black">
                    <a:lumMod val="85000"/>
                    <a:lumOff val="15000"/>
                  </a:prstClr>
                </a:solidFill>
              </a:ln>
              <a:solidFill>
                <a:prstClr val="black">
                  <a:lumMod val="85000"/>
                  <a:lumOff val="15000"/>
                </a:prstClr>
              </a:solidFill>
              <a:effectLst/>
              <a:uLnTx/>
              <a:uFillTx/>
              <a:latin typeface="Avenir Next LT Pro"/>
              <a:ea typeface="DIN 2014 Demi" panose="020B0604020202020204" pitchFamily="34" charset="0"/>
              <a:cs typeface="+mj-cs"/>
            </a:endParaRPr>
          </a:p>
        </p:txBody>
      </p:sp>
      <p:sp>
        <p:nvSpPr>
          <p:cNvPr id="27" name="字幕 3">
            <a:extLst>
              <a:ext uri="{FF2B5EF4-FFF2-40B4-BE49-F238E27FC236}">
                <a16:creationId xmlns:a16="http://schemas.microsoft.com/office/drawing/2014/main" id="{4370C22F-B282-482D-B660-8161E21137D7}"/>
              </a:ext>
            </a:extLst>
          </p:cNvPr>
          <p:cNvSpPr>
            <a:spLocks noGrp="1"/>
          </p:cNvSpPr>
          <p:nvPr>
            <p:ph type="subTitle" idx="1"/>
          </p:nvPr>
        </p:nvSpPr>
        <p:spPr>
          <a:xfrm>
            <a:off x="452438" y="428625"/>
            <a:ext cx="1262062" cy="191253"/>
          </a:xfrm>
        </p:spPr>
        <p:txBody>
          <a:bodyPr anchor="ctr"/>
          <a:lstStyle/>
          <a:p>
            <a:r>
              <a:rPr kumimoji="1" lang="en-GB">
                <a:solidFill>
                  <a:srgbClr val="291306"/>
                </a:solidFill>
                <a:latin typeface="+mn-lt"/>
              </a:rPr>
              <a:t>VALUE</a:t>
            </a:r>
          </a:p>
        </p:txBody>
      </p:sp>
      <p:sp>
        <p:nvSpPr>
          <p:cNvPr id="28" name="タイトル 1">
            <a:extLst>
              <a:ext uri="{FF2B5EF4-FFF2-40B4-BE49-F238E27FC236}">
                <a16:creationId xmlns:a16="http://schemas.microsoft.com/office/drawing/2014/main" id="{042ABF0D-C615-4751-B978-D4C2187D7E86}"/>
              </a:ext>
            </a:extLst>
          </p:cNvPr>
          <p:cNvSpPr txBox="1">
            <a:spLocks/>
          </p:cNvSpPr>
          <p:nvPr/>
        </p:nvSpPr>
        <p:spPr>
          <a:xfrm>
            <a:off x="1199273" y="95816"/>
            <a:ext cx="566911" cy="629118"/>
          </a:xfrm>
          <a:prstGeom prst="rect">
            <a:avLst/>
          </a:prstGeom>
        </p:spPr>
        <p:txBody>
          <a:bodyPr anchor="ctr"/>
          <a:lstStyle>
            <a:lvl1pPr algn="l" defTabSz="914400" rtl="0" eaLnBrk="1" latinLnBrk="0" hangingPunct="1">
              <a:lnSpc>
                <a:spcPts val="5000"/>
              </a:lnSpc>
              <a:spcBef>
                <a:spcPct val="0"/>
              </a:spcBef>
              <a:buNone/>
              <a:defRPr kumimoji="1" sz="4400" b="1" kern="1200" spc="100" baseline="0">
                <a:ln w="9525">
                  <a:solidFill>
                    <a:srgbClr val="AF1932"/>
                  </a:solidFill>
                </a:ln>
                <a:solidFill>
                  <a:srgbClr val="AF1932"/>
                </a:solidFill>
                <a:latin typeface="Yu Gothic UI" panose="020B0500000000000000" pitchFamily="50" charset="-128"/>
                <a:ea typeface="Yu Gothic UI" panose="020B0500000000000000" pitchFamily="50" charset="-128"/>
                <a:cs typeface="+mj-cs"/>
              </a:defRPr>
            </a:lvl1pPr>
          </a:lstStyle>
          <a:p>
            <a:pPr marL="0" marR="0" lvl="0" indent="0" algn="l" defTabSz="914400" rtl="0" eaLnBrk="1" fontAlgn="auto" latinLnBrk="0" hangingPunct="1">
              <a:lnSpc>
                <a:spcPts val="5000"/>
              </a:lnSpc>
              <a:spcBef>
                <a:spcPct val="0"/>
              </a:spcBef>
              <a:spcAft>
                <a:spcPts val="0"/>
              </a:spcAft>
              <a:buClrTx/>
              <a:buSzTx/>
              <a:buFontTx/>
              <a:buNone/>
              <a:tabLst/>
              <a:defRPr/>
            </a:pPr>
            <a:r>
              <a:rPr kumimoji="1" lang="en-US" altLang="ja-JP" sz="2400" b="0" i="0" u="none" strike="noStrike" kern="1200" cap="none" spc="100" normalizeH="0" baseline="0" noProof="0">
                <a:ln w="12700">
                  <a:solidFill>
                    <a:prstClr val="black">
                      <a:lumMod val="85000"/>
                      <a:lumOff val="15000"/>
                    </a:prstClr>
                  </a:solidFill>
                </a:ln>
                <a:solidFill>
                  <a:prstClr val="black">
                    <a:lumMod val="85000"/>
                    <a:lumOff val="15000"/>
                  </a:prstClr>
                </a:solidFill>
                <a:effectLst/>
                <a:uLnTx/>
                <a:uFillTx/>
                <a:latin typeface="Avenir Next LT Pro"/>
                <a:ea typeface="DIN 2014 Demi" panose="020B0604020202020204" pitchFamily="34" charset="0"/>
                <a:cs typeface="+mj-cs"/>
              </a:rPr>
              <a:t>05</a:t>
            </a:r>
            <a:endParaRPr kumimoji="1" lang="en-GB" sz="2400" b="0" i="0" u="none" strike="noStrike" kern="1200" cap="none" spc="100" normalizeH="0" baseline="0" noProof="0">
              <a:ln w="12700">
                <a:solidFill>
                  <a:prstClr val="black">
                    <a:lumMod val="85000"/>
                    <a:lumOff val="15000"/>
                  </a:prstClr>
                </a:solidFill>
              </a:ln>
              <a:solidFill>
                <a:prstClr val="black">
                  <a:lumMod val="85000"/>
                  <a:lumOff val="15000"/>
                </a:prstClr>
              </a:solidFill>
              <a:effectLst/>
              <a:uLnTx/>
              <a:uFillTx/>
              <a:latin typeface="Avenir Next LT Pro"/>
              <a:ea typeface="DIN 2014 Demi" panose="020B0604020202020204" pitchFamily="34" charset="0"/>
              <a:cs typeface="+mj-cs"/>
            </a:endParaRPr>
          </a:p>
        </p:txBody>
      </p:sp>
      <p:sp>
        <p:nvSpPr>
          <p:cNvPr id="29" name="矢印: 山形 28">
            <a:extLst>
              <a:ext uri="{FF2B5EF4-FFF2-40B4-BE49-F238E27FC236}">
                <a16:creationId xmlns:a16="http://schemas.microsoft.com/office/drawing/2014/main" id="{C50875E7-2E68-44FA-9160-74B37A5B18C5}"/>
              </a:ext>
            </a:extLst>
          </p:cNvPr>
          <p:cNvSpPr/>
          <p:nvPr/>
        </p:nvSpPr>
        <p:spPr>
          <a:xfrm>
            <a:off x="1752318" y="431942"/>
            <a:ext cx="123877" cy="169324"/>
          </a:xfrm>
          <a:prstGeom prst="chevron">
            <a:avLst>
              <a:gd name="adj" fmla="val 7097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39" name="スライド番号プレースホルダー 2">
            <a:extLst>
              <a:ext uri="{FF2B5EF4-FFF2-40B4-BE49-F238E27FC236}">
                <a16:creationId xmlns:a16="http://schemas.microsoft.com/office/drawing/2014/main" id="{3E02329D-2D85-4CC8-AE1F-C7EB22B416C4}"/>
              </a:ext>
            </a:extLst>
          </p:cNvPr>
          <p:cNvSpPr txBox="1">
            <a:spLocks/>
          </p:cNvSpPr>
          <p:nvPr/>
        </p:nvSpPr>
        <p:spPr>
          <a:xfrm>
            <a:off x="7181851" y="6515100"/>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Tree>
    <p:extLst>
      <p:ext uri="{BB962C8B-B14F-4D97-AF65-F5344CB8AC3E}">
        <p14:creationId xmlns:p14="http://schemas.microsoft.com/office/powerpoint/2010/main" val="2446102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A9E85455-27BE-4410-8452-54E0DE850780}"/>
              </a:ext>
            </a:extLst>
          </p:cNvPr>
          <p:cNvSpPr/>
          <p:nvPr/>
        </p:nvSpPr>
        <p:spPr>
          <a:xfrm>
            <a:off x="6700838" y="3429000"/>
            <a:ext cx="2076450" cy="2343016"/>
          </a:xfrm>
          <a:prstGeom prst="rect">
            <a:avLst/>
          </a:prstGeom>
          <a:gradFill>
            <a:gsLst>
              <a:gs pos="0">
                <a:srgbClr val="FFFDFC"/>
              </a:gs>
              <a:gs pos="37000">
                <a:srgbClr val="FDE1E6"/>
              </a:gs>
              <a:gs pos="100000">
                <a:srgbClr val="FAB1B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pic>
        <p:nvPicPr>
          <p:cNvPr id="24" name="Picture 2">
            <a:extLst>
              <a:ext uri="{FF2B5EF4-FFF2-40B4-BE49-F238E27FC236}">
                <a16:creationId xmlns:a16="http://schemas.microsoft.com/office/drawing/2014/main" id="{EAE85486-596D-462E-8844-FF49B90150E4}"/>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312503" y="3197404"/>
            <a:ext cx="3183848" cy="3384782"/>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プレースホルダー 5">
            <a:extLst>
              <a:ext uri="{FF2B5EF4-FFF2-40B4-BE49-F238E27FC236}">
                <a16:creationId xmlns:a16="http://schemas.microsoft.com/office/drawing/2014/main" id="{9D8272FB-7736-4F2C-80D4-E0A60D1B76D6}"/>
              </a:ext>
            </a:extLst>
          </p:cNvPr>
          <p:cNvSpPr>
            <a:spLocks noGrp="1"/>
          </p:cNvSpPr>
          <p:nvPr>
            <p:ph type="body" sz="quarter" idx="14"/>
          </p:nvPr>
        </p:nvSpPr>
        <p:spPr>
          <a:xfrm>
            <a:off x="732480" y="3731560"/>
            <a:ext cx="5315893" cy="1021549"/>
          </a:xfrm>
        </p:spPr>
        <p:txBody>
          <a:bodyPr/>
          <a:lstStyle/>
          <a:p>
            <a:pPr algn="just"/>
            <a:r>
              <a:rPr lang="ja-JP" altLang="en-US" dirty="0">
                <a:solidFill>
                  <a:srgbClr val="000000"/>
                </a:solidFill>
              </a:rPr>
              <a:t>エネルギーの効率化や環境負荷低減等に繋げるため、環境関連データの取得に向けた</a:t>
            </a:r>
            <a:r>
              <a:rPr lang="en-US" altLang="ja-JP" dirty="0" err="1">
                <a:solidFill>
                  <a:srgbClr val="000000"/>
                </a:solidFill>
              </a:rPr>
              <a:t>IoT</a:t>
            </a:r>
            <a:r>
              <a:rPr lang="ja-JP" altLang="en-US" dirty="0">
                <a:solidFill>
                  <a:srgbClr val="000000"/>
                </a:solidFill>
              </a:rPr>
              <a:t>化を進め、エネルギー使用量や脱炭素関連データの可視化など、カーボンニュートラルの実現に取り組みます。</a:t>
            </a:r>
          </a:p>
          <a:p>
            <a:pPr algn="just"/>
            <a:r>
              <a:rPr lang="ja-JP" altLang="en-US" dirty="0">
                <a:solidFill>
                  <a:srgbClr val="000000"/>
                </a:solidFill>
              </a:rPr>
              <a:t>また、デジタル技術を活用した環境教育の充実や環境価値情報の提供等の取組を促進し、市民や事業者等の環境に対する意識醸成を図っていきます。</a:t>
            </a:r>
          </a:p>
        </p:txBody>
      </p:sp>
      <p:sp>
        <p:nvSpPr>
          <p:cNvPr id="5" name="テキスト プレースホルダー 4">
            <a:extLst>
              <a:ext uri="{FF2B5EF4-FFF2-40B4-BE49-F238E27FC236}">
                <a16:creationId xmlns:a16="http://schemas.microsoft.com/office/drawing/2014/main" id="{88B9EC7E-5596-432C-9036-76ADAF485FB2}"/>
              </a:ext>
            </a:extLst>
          </p:cNvPr>
          <p:cNvSpPr>
            <a:spLocks noGrp="1"/>
          </p:cNvSpPr>
          <p:nvPr>
            <p:ph type="body" sz="quarter" idx="13"/>
          </p:nvPr>
        </p:nvSpPr>
        <p:spPr>
          <a:xfrm>
            <a:off x="732480" y="3441738"/>
            <a:ext cx="5315893" cy="287828"/>
          </a:xfrm>
        </p:spPr>
        <p:txBody>
          <a:bodyPr/>
          <a:lstStyle/>
          <a:p>
            <a:r>
              <a:rPr lang="ja-JP" altLang="en-US" dirty="0">
                <a:solidFill>
                  <a:srgbClr val="000000"/>
                </a:solidFill>
              </a:rPr>
              <a:t>グリーンデジタルの推進による持続可能な社会への取組</a:t>
            </a:r>
            <a:endParaRPr lang="en-GB" dirty="0">
              <a:solidFill>
                <a:srgbClr val="000000"/>
              </a:solidFill>
            </a:endParaRPr>
          </a:p>
        </p:txBody>
      </p:sp>
      <p:sp>
        <p:nvSpPr>
          <p:cNvPr id="2" name="タイトル 1">
            <a:extLst>
              <a:ext uri="{FF2B5EF4-FFF2-40B4-BE49-F238E27FC236}">
                <a16:creationId xmlns:a16="http://schemas.microsoft.com/office/drawing/2014/main" id="{6DB45E72-1DEE-4B3E-BE01-8D685DD1DD06}"/>
              </a:ext>
            </a:extLst>
          </p:cNvPr>
          <p:cNvSpPr>
            <a:spLocks noGrp="1"/>
          </p:cNvSpPr>
          <p:nvPr>
            <p:ph type="title"/>
          </p:nvPr>
        </p:nvSpPr>
        <p:spPr>
          <a:xfrm>
            <a:off x="452437" y="739880"/>
            <a:ext cx="8958265" cy="1307233"/>
          </a:xfrm>
        </p:spPr>
        <p:txBody>
          <a:bodyPr/>
          <a:lstStyle/>
          <a:p>
            <a:pPr>
              <a:lnSpc>
                <a:spcPct val="100000"/>
              </a:lnSpc>
            </a:pPr>
            <a:r>
              <a:rPr lang="ja-JP" altLang="en-US" spc="200">
                <a:latin typeface="+mj-lt"/>
              </a:rPr>
              <a:t>「</a:t>
            </a:r>
            <a:r>
              <a:rPr lang="en-US" altLang="ja-JP" spc="200">
                <a:latin typeface="+mj-lt"/>
              </a:rPr>
              <a:t>SDGs</a:t>
            </a:r>
            <a:r>
              <a:rPr lang="ja-JP" altLang="en-US" spc="200">
                <a:latin typeface="+mj-lt"/>
              </a:rPr>
              <a:t>、</a:t>
            </a:r>
            <a:r>
              <a:rPr lang="en-US" altLang="ja-JP" spc="200">
                <a:latin typeface="+mj-lt"/>
              </a:rPr>
              <a:t>GX</a:t>
            </a:r>
            <a:r>
              <a:rPr lang="ja-JP" altLang="en-US" spc="200">
                <a:latin typeface="+mj-lt"/>
              </a:rPr>
              <a:t>へ」。</a:t>
            </a:r>
            <a:br>
              <a:rPr lang="en-US" altLang="ja-JP" spc="200">
                <a:latin typeface="+mj-lt"/>
              </a:rPr>
            </a:br>
            <a:r>
              <a:rPr lang="ja-JP" altLang="en-US" spc="200">
                <a:latin typeface="+mj-lt"/>
              </a:rPr>
              <a:t>未来につながる</a:t>
            </a:r>
            <a:r>
              <a:rPr lang="en-US" altLang="ja-JP" spc="200">
                <a:latin typeface="+mj-lt"/>
              </a:rPr>
              <a:t>DX</a:t>
            </a:r>
            <a:r>
              <a:rPr lang="ja-JP" altLang="en-US" spc="200">
                <a:latin typeface="+mj-lt"/>
              </a:rPr>
              <a:t>を</a:t>
            </a:r>
            <a:endParaRPr lang="en-GB" altLang="ja-JP" spc="200">
              <a:latin typeface="+mj-lt"/>
            </a:endParaRPr>
          </a:p>
        </p:txBody>
      </p:sp>
      <p:sp>
        <p:nvSpPr>
          <p:cNvPr id="4" name="テキスト プレースホルダー 3">
            <a:extLst>
              <a:ext uri="{FF2B5EF4-FFF2-40B4-BE49-F238E27FC236}">
                <a16:creationId xmlns:a16="http://schemas.microsoft.com/office/drawing/2014/main" id="{804EEE3C-5163-46D4-9D94-198D5142CECE}"/>
              </a:ext>
            </a:extLst>
          </p:cNvPr>
          <p:cNvSpPr>
            <a:spLocks noGrp="1"/>
          </p:cNvSpPr>
          <p:nvPr>
            <p:ph type="body" sz="quarter" idx="12"/>
          </p:nvPr>
        </p:nvSpPr>
        <p:spPr/>
        <p:txBody>
          <a:bodyPr/>
          <a:lstStyle/>
          <a:p>
            <a:r>
              <a:rPr kumimoji="1" lang="ja-JP" altLang="en-US" sz="1400" spc="-60">
                <a:solidFill>
                  <a:schemeClr val="tx1">
                    <a:lumMod val="75000"/>
                    <a:lumOff val="25000"/>
                  </a:schemeClr>
                </a:solidFill>
                <a:ea typeface="Yu Gothic UI" panose="020B0500000000000000" pitchFamily="50" charset="-128"/>
              </a:rPr>
              <a:t>環境問題とデジタル技術をマッチングさせ、ひとにも環境にもやさしい持続可能なまちづくりにも活かし、</a:t>
            </a:r>
            <a:r>
              <a:rPr kumimoji="1" lang="en-US" altLang="ja-JP" sz="1400" spc="-60">
                <a:solidFill>
                  <a:schemeClr val="tx1">
                    <a:lumMod val="75000"/>
                    <a:lumOff val="25000"/>
                  </a:schemeClr>
                </a:solidFill>
                <a:ea typeface="Yu Gothic UI" panose="020B0500000000000000" pitchFamily="50" charset="-128"/>
              </a:rPr>
              <a:t>SDGs</a:t>
            </a:r>
            <a:r>
              <a:rPr kumimoji="1" lang="ja-JP" altLang="en-US" sz="1400" spc="-60">
                <a:solidFill>
                  <a:schemeClr val="tx1">
                    <a:lumMod val="75000"/>
                    <a:lumOff val="25000"/>
                  </a:schemeClr>
                </a:solidFill>
                <a:ea typeface="Yu Gothic UI" panose="020B0500000000000000" pitchFamily="50" charset="-128"/>
              </a:rPr>
              <a:t>、</a:t>
            </a:r>
            <a:r>
              <a:rPr kumimoji="1" lang="en-US" altLang="ja-JP" sz="1400" spc="-60">
                <a:solidFill>
                  <a:schemeClr val="tx1">
                    <a:lumMod val="75000"/>
                    <a:lumOff val="25000"/>
                  </a:schemeClr>
                </a:solidFill>
                <a:ea typeface="Yu Gothic UI" panose="020B0500000000000000" pitchFamily="50" charset="-128"/>
              </a:rPr>
              <a:t>GX</a:t>
            </a:r>
            <a:r>
              <a:rPr kumimoji="1" lang="ja-JP" altLang="en-US" sz="1400" spc="-60">
                <a:solidFill>
                  <a:schemeClr val="tx1">
                    <a:lumMod val="75000"/>
                    <a:lumOff val="25000"/>
                  </a:schemeClr>
                </a:solidFill>
                <a:ea typeface="Yu Gothic UI" panose="020B0500000000000000" pitchFamily="50" charset="-128"/>
              </a:rPr>
              <a:t>へとつなげていきます。</a:t>
            </a:r>
          </a:p>
        </p:txBody>
      </p:sp>
      <p:sp>
        <p:nvSpPr>
          <p:cNvPr id="15" name="正方形/長方形 14">
            <a:extLst>
              <a:ext uri="{FF2B5EF4-FFF2-40B4-BE49-F238E27FC236}">
                <a16:creationId xmlns:a16="http://schemas.microsoft.com/office/drawing/2014/main" id="{DCEAEAD5-A8D1-4AE2-BE52-02DC6AC0E6B2}"/>
              </a:ext>
            </a:extLst>
          </p:cNvPr>
          <p:cNvSpPr/>
          <p:nvPr/>
        </p:nvSpPr>
        <p:spPr>
          <a:xfrm>
            <a:off x="9582001" y="0"/>
            <a:ext cx="32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16" name="正方形/長方形 15">
            <a:extLst>
              <a:ext uri="{FF2B5EF4-FFF2-40B4-BE49-F238E27FC236}">
                <a16:creationId xmlns:a16="http://schemas.microsoft.com/office/drawing/2014/main" id="{123E2F9E-2A9B-4143-B949-2599B5BEC5AA}"/>
              </a:ext>
            </a:extLst>
          </p:cNvPr>
          <p:cNvSpPr/>
          <p:nvPr/>
        </p:nvSpPr>
        <p:spPr>
          <a:xfrm>
            <a:off x="9594850" y="6582186"/>
            <a:ext cx="311150" cy="2785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sp>
        <p:nvSpPr>
          <p:cNvPr id="17" name="矢印: 五方向 16">
            <a:extLst>
              <a:ext uri="{FF2B5EF4-FFF2-40B4-BE49-F238E27FC236}">
                <a16:creationId xmlns:a16="http://schemas.microsoft.com/office/drawing/2014/main" id="{DC3B903B-DF87-4DB2-A55B-1AB2CD7719B3}"/>
              </a:ext>
            </a:extLst>
          </p:cNvPr>
          <p:cNvSpPr/>
          <p:nvPr/>
        </p:nvSpPr>
        <p:spPr>
          <a:xfrm rot="5400000">
            <a:off x="9048426" y="546425"/>
            <a:ext cx="1404000" cy="311150"/>
          </a:xfrm>
          <a:prstGeom prst="homePlate">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lumMod val="75000"/>
                  </a:prstClr>
                </a:solidFill>
                <a:effectLst/>
                <a:uLnTx/>
                <a:uFillTx/>
                <a:latin typeface="Avenir Next LT Pro"/>
                <a:ea typeface="Yu Gothic UI"/>
                <a:cs typeface="+mn-cs"/>
              </a:rPr>
              <a:t>MISSION</a:t>
            </a: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sp>
        <p:nvSpPr>
          <p:cNvPr id="18" name="矢印: 山形 17">
            <a:extLst>
              <a:ext uri="{FF2B5EF4-FFF2-40B4-BE49-F238E27FC236}">
                <a16:creationId xmlns:a16="http://schemas.microsoft.com/office/drawing/2014/main" id="{6548E99C-D054-43FA-B7E7-E789EB94E67D}"/>
              </a:ext>
            </a:extLst>
          </p:cNvPr>
          <p:cNvSpPr/>
          <p:nvPr/>
        </p:nvSpPr>
        <p:spPr>
          <a:xfrm rot="5400000">
            <a:off x="9048425" y="1902958"/>
            <a:ext cx="1404000" cy="311150"/>
          </a:xfrm>
          <a:prstGeom prst="chevron">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lumMod val="75000"/>
                  </a:prstClr>
                </a:solidFill>
                <a:effectLst/>
                <a:uLnTx/>
                <a:uFillTx/>
                <a:latin typeface="Avenir Next LT Pro"/>
                <a:ea typeface="Yu Gothic UI"/>
                <a:cs typeface="+mn-cs"/>
              </a:rPr>
              <a:t>VISION</a:t>
            </a: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sp>
        <p:nvSpPr>
          <p:cNvPr id="19" name="矢印: 山形 18">
            <a:extLst>
              <a:ext uri="{FF2B5EF4-FFF2-40B4-BE49-F238E27FC236}">
                <a16:creationId xmlns:a16="http://schemas.microsoft.com/office/drawing/2014/main" id="{93726B7E-A1E7-4220-A9A2-0F18D6888733}"/>
              </a:ext>
            </a:extLst>
          </p:cNvPr>
          <p:cNvSpPr/>
          <p:nvPr/>
        </p:nvSpPr>
        <p:spPr>
          <a:xfrm rot="5400000">
            <a:off x="8356226" y="3951691"/>
            <a:ext cx="2788400" cy="311150"/>
          </a:xfrm>
          <a:prstGeom prst="chevron">
            <a:avLst>
              <a:gd name="adj" fmla="val 28868"/>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solidFill>
                <a:effectLst/>
                <a:uLnTx/>
                <a:uFillTx/>
                <a:latin typeface="Avenir Next LT Pro"/>
                <a:ea typeface="Yu Gothic UI"/>
                <a:cs typeface="+mn-cs"/>
              </a:rPr>
              <a:t>VALUE &amp; STRATEGY</a:t>
            </a:r>
            <a:endParaRPr kumimoji="1" lang="en-GB" sz="1600" b="0" i="0" u="none" strike="noStrike" kern="1200" cap="none" spc="0" normalizeH="0" baseline="0" noProof="0">
              <a:ln>
                <a:noFill/>
              </a:ln>
              <a:solidFill>
                <a:prstClr val="white"/>
              </a:solidFill>
              <a:effectLst/>
              <a:uLnTx/>
              <a:uFillTx/>
              <a:latin typeface="Avenir Next LT Pro"/>
              <a:ea typeface="Yu Gothic UI"/>
              <a:cs typeface="+mn-cs"/>
            </a:endParaRPr>
          </a:p>
        </p:txBody>
      </p:sp>
      <p:sp>
        <p:nvSpPr>
          <p:cNvPr id="20" name="矢印: 山形 19">
            <a:extLst>
              <a:ext uri="{FF2B5EF4-FFF2-40B4-BE49-F238E27FC236}">
                <a16:creationId xmlns:a16="http://schemas.microsoft.com/office/drawing/2014/main" id="{7F622B4E-E30C-43D2-908E-9B9EAE23D1E4}"/>
              </a:ext>
            </a:extLst>
          </p:cNvPr>
          <p:cNvSpPr/>
          <p:nvPr/>
        </p:nvSpPr>
        <p:spPr>
          <a:xfrm rot="5400000">
            <a:off x="9048424" y="6000425"/>
            <a:ext cx="1404000" cy="311150"/>
          </a:xfrm>
          <a:prstGeom prst="chevron">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lumMod val="75000"/>
                  </a:prstClr>
                </a:solidFill>
                <a:effectLst/>
                <a:uLnTx/>
                <a:uFillTx/>
                <a:latin typeface="Avenir Next LT Pro"/>
                <a:ea typeface="Yu Gothic UI"/>
                <a:cs typeface="+mn-cs"/>
              </a:rPr>
              <a:t>CREDO</a:t>
            </a: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sp>
        <p:nvSpPr>
          <p:cNvPr id="25" name="字幕 3">
            <a:extLst>
              <a:ext uri="{FF2B5EF4-FFF2-40B4-BE49-F238E27FC236}">
                <a16:creationId xmlns:a16="http://schemas.microsoft.com/office/drawing/2014/main" id="{4C5F44BD-C5C5-47C2-945A-9866B3E05DF7}"/>
              </a:ext>
            </a:extLst>
          </p:cNvPr>
          <p:cNvSpPr txBox="1">
            <a:spLocks/>
          </p:cNvSpPr>
          <p:nvPr/>
        </p:nvSpPr>
        <p:spPr>
          <a:xfrm>
            <a:off x="1899907" y="428625"/>
            <a:ext cx="1352550" cy="191253"/>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kumimoji="1" sz="1800" kern="1200">
                <a:solidFill>
                  <a:schemeClr val="tx1">
                    <a:lumMod val="75000"/>
                    <a:lumOff val="25000"/>
                  </a:schemeClr>
                </a:solidFill>
                <a:latin typeface="Yu Gothic UI" panose="020B0500000000000000" pitchFamily="50" charset="-128"/>
                <a:ea typeface="Yu Gothic UI" panose="020B0500000000000000" pitchFamily="50"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GB" sz="1800" b="0" i="0" u="none" strike="noStrike" kern="1200" cap="none" spc="-50" normalizeH="0" baseline="0" noProof="0">
                <a:ln>
                  <a:noFill/>
                </a:ln>
                <a:solidFill>
                  <a:srgbClr val="291306"/>
                </a:solidFill>
                <a:effectLst/>
                <a:uLnTx/>
                <a:uFillTx/>
                <a:latin typeface="Avenir Next LT Pro"/>
                <a:ea typeface="Yu Gothic UI" panose="020B0500000000000000" pitchFamily="50" charset="-128"/>
                <a:cs typeface="+mn-cs"/>
              </a:rPr>
              <a:t>STRATEGY</a:t>
            </a:r>
          </a:p>
        </p:txBody>
      </p:sp>
      <p:sp>
        <p:nvSpPr>
          <p:cNvPr id="27" name="タイトル 1">
            <a:extLst>
              <a:ext uri="{FF2B5EF4-FFF2-40B4-BE49-F238E27FC236}">
                <a16:creationId xmlns:a16="http://schemas.microsoft.com/office/drawing/2014/main" id="{0C467156-0BE2-4EF4-83B6-A0AEFFDB6211}"/>
              </a:ext>
            </a:extLst>
          </p:cNvPr>
          <p:cNvSpPr txBox="1">
            <a:spLocks/>
          </p:cNvSpPr>
          <p:nvPr/>
        </p:nvSpPr>
        <p:spPr>
          <a:xfrm>
            <a:off x="3005454" y="95816"/>
            <a:ext cx="566911" cy="629118"/>
          </a:xfrm>
          <a:prstGeom prst="rect">
            <a:avLst/>
          </a:prstGeom>
        </p:spPr>
        <p:txBody>
          <a:bodyPr anchor="ctr"/>
          <a:lstStyle>
            <a:lvl1pPr algn="l" defTabSz="914400" rtl="0" eaLnBrk="1" latinLnBrk="0" hangingPunct="1">
              <a:lnSpc>
                <a:spcPts val="5000"/>
              </a:lnSpc>
              <a:spcBef>
                <a:spcPct val="0"/>
              </a:spcBef>
              <a:buNone/>
              <a:defRPr kumimoji="1" sz="4400" b="1" kern="1200" spc="100" baseline="0">
                <a:ln w="9525">
                  <a:solidFill>
                    <a:srgbClr val="AF1932"/>
                  </a:solidFill>
                </a:ln>
                <a:solidFill>
                  <a:srgbClr val="AF1932"/>
                </a:solidFill>
                <a:latin typeface="Yu Gothic UI" panose="020B0500000000000000" pitchFamily="50" charset="-128"/>
                <a:ea typeface="Yu Gothic UI" panose="020B0500000000000000" pitchFamily="50" charset="-128"/>
                <a:cs typeface="+mj-cs"/>
              </a:defRPr>
            </a:lvl1pPr>
          </a:lstStyle>
          <a:p>
            <a:pPr marL="0" marR="0" lvl="0" indent="0" algn="l" defTabSz="914400" rtl="0" eaLnBrk="1" fontAlgn="auto" latinLnBrk="0" hangingPunct="1">
              <a:lnSpc>
                <a:spcPts val="5000"/>
              </a:lnSpc>
              <a:spcBef>
                <a:spcPct val="0"/>
              </a:spcBef>
              <a:spcAft>
                <a:spcPts val="0"/>
              </a:spcAft>
              <a:buClrTx/>
              <a:buSzTx/>
              <a:buFontTx/>
              <a:buNone/>
              <a:tabLst/>
              <a:defRPr/>
            </a:pPr>
            <a:r>
              <a:rPr kumimoji="1" lang="en-US" altLang="ja-JP" sz="2400" b="0" i="0" u="none" strike="noStrike" kern="1200" cap="none" spc="100" normalizeH="0" baseline="0" noProof="0">
                <a:ln w="12700">
                  <a:solidFill>
                    <a:prstClr val="black">
                      <a:lumMod val="85000"/>
                      <a:lumOff val="15000"/>
                    </a:prstClr>
                  </a:solidFill>
                </a:ln>
                <a:solidFill>
                  <a:prstClr val="black">
                    <a:lumMod val="85000"/>
                    <a:lumOff val="15000"/>
                  </a:prstClr>
                </a:solidFill>
                <a:effectLst/>
                <a:uLnTx/>
                <a:uFillTx/>
                <a:latin typeface="Avenir Next LT Pro"/>
                <a:ea typeface="DIN 2014 Demi" panose="020B0604020202020204" pitchFamily="34" charset="0"/>
                <a:cs typeface="+mj-cs"/>
              </a:rPr>
              <a:t>10</a:t>
            </a:r>
            <a:endParaRPr kumimoji="1" lang="en-GB" sz="2400" b="0" i="0" u="none" strike="noStrike" kern="1200" cap="none" spc="100" normalizeH="0" baseline="0" noProof="0">
              <a:ln w="12700">
                <a:solidFill>
                  <a:prstClr val="black">
                    <a:lumMod val="85000"/>
                    <a:lumOff val="15000"/>
                  </a:prstClr>
                </a:solidFill>
              </a:ln>
              <a:solidFill>
                <a:prstClr val="black">
                  <a:lumMod val="85000"/>
                  <a:lumOff val="15000"/>
                </a:prstClr>
              </a:solidFill>
              <a:effectLst/>
              <a:uLnTx/>
              <a:uFillTx/>
              <a:latin typeface="Avenir Next LT Pro"/>
              <a:ea typeface="DIN 2014 Demi" panose="020B0604020202020204" pitchFamily="34" charset="0"/>
              <a:cs typeface="+mj-cs"/>
            </a:endParaRPr>
          </a:p>
        </p:txBody>
      </p:sp>
      <p:sp>
        <p:nvSpPr>
          <p:cNvPr id="28" name="字幕 3">
            <a:extLst>
              <a:ext uri="{FF2B5EF4-FFF2-40B4-BE49-F238E27FC236}">
                <a16:creationId xmlns:a16="http://schemas.microsoft.com/office/drawing/2014/main" id="{D95452AE-9B91-467E-8371-0A12AFBE5601}"/>
              </a:ext>
            </a:extLst>
          </p:cNvPr>
          <p:cNvSpPr>
            <a:spLocks noGrp="1"/>
          </p:cNvSpPr>
          <p:nvPr>
            <p:ph type="subTitle" idx="1"/>
          </p:nvPr>
        </p:nvSpPr>
        <p:spPr>
          <a:xfrm>
            <a:off x="452438" y="428625"/>
            <a:ext cx="1262062" cy="191253"/>
          </a:xfrm>
        </p:spPr>
        <p:txBody>
          <a:bodyPr anchor="ctr"/>
          <a:lstStyle/>
          <a:p>
            <a:r>
              <a:rPr kumimoji="1" lang="en-GB">
                <a:solidFill>
                  <a:srgbClr val="291306"/>
                </a:solidFill>
                <a:latin typeface="+mn-lt"/>
              </a:rPr>
              <a:t>VALUE</a:t>
            </a:r>
          </a:p>
        </p:txBody>
      </p:sp>
      <p:sp>
        <p:nvSpPr>
          <p:cNvPr id="29" name="タイトル 1">
            <a:extLst>
              <a:ext uri="{FF2B5EF4-FFF2-40B4-BE49-F238E27FC236}">
                <a16:creationId xmlns:a16="http://schemas.microsoft.com/office/drawing/2014/main" id="{C36D813F-9320-47D1-AFC5-5C0398F6C523}"/>
              </a:ext>
            </a:extLst>
          </p:cNvPr>
          <p:cNvSpPr txBox="1">
            <a:spLocks/>
          </p:cNvSpPr>
          <p:nvPr/>
        </p:nvSpPr>
        <p:spPr>
          <a:xfrm>
            <a:off x="1199273" y="95816"/>
            <a:ext cx="566911" cy="629118"/>
          </a:xfrm>
          <a:prstGeom prst="rect">
            <a:avLst/>
          </a:prstGeom>
        </p:spPr>
        <p:txBody>
          <a:bodyPr anchor="ctr"/>
          <a:lstStyle>
            <a:lvl1pPr algn="l" defTabSz="914400" rtl="0" eaLnBrk="1" latinLnBrk="0" hangingPunct="1">
              <a:lnSpc>
                <a:spcPts val="5000"/>
              </a:lnSpc>
              <a:spcBef>
                <a:spcPct val="0"/>
              </a:spcBef>
              <a:buNone/>
              <a:defRPr kumimoji="1" sz="4400" b="1" kern="1200" spc="100" baseline="0">
                <a:ln w="9525">
                  <a:solidFill>
                    <a:srgbClr val="AF1932"/>
                  </a:solidFill>
                </a:ln>
                <a:solidFill>
                  <a:srgbClr val="AF1932"/>
                </a:solidFill>
                <a:latin typeface="Yu Gothic UI" panose="020B0500000000000000" pitchFamily="50" charset="-128"/>
                <a:ea typeface="Yu Gothic UI" panose="020B0500000000000000" pitchFamily="50" charset="-128"/>
                <a:cs typeface="+mj-cs"/>
              </a:defRPr>
            </a:lvl1pPr>
          </a:lstStyle>
          <a:p>
            <a:pPr marL="0" marR="0" lvl="0" indent="0" algn="l" defTabSz="914400" rtl="0" eaLnBrk="1" fontAlgn="auto" latinLnBrk="0" hangingPunct="1">
              <a:lnSpc>
                <a:spcPts val="5000"/>
              </a:lnSpc>
              <a:spcBef>
                <a:spcPct val="0"/>
              </a:spcBef>
              <a:spcAft>
                <a:spcPts val="0"/>
              </a:spcAft>
              <a:buClrTx/>
              <a:buSzTx/>
              <a:buFontTx/>
              <a:buNone/>
              <a:tabLst/>
              <a:defRPr/>
            </a:pPr>
            <a:r>
              <a:rPr kumimoji="1" lang="en-US" altLang="ja-JP" sz="2400" b="0" i="0" u="none" strike="noStrike" kern="1200" cap="none" spc="100" normalizeH="0" baseline="0" noProof="0">
                <a:ln w="12700">
                  <a:solidFill>
                    <a:prstClr val="black">
                      <a:lumMod val="85000"/>
                      <a:lumOff val="15000"/>
                    </a:prstClr>
                  </a:solidFill>
                </a:ln>
                <a:solidFill>
                  <a:prstClr val="black">
                    <a:lumMod val="85000"/>
                    <a:lumOff val="15000"/>
                  </a:prstClr>
                </a:solidFill>
                <a:effectLst/>
                <a:uLnTx/>
                <a:uFillTx/>
                <a:latin typeface="Avenir Next LT Pro"/>
                <a:ea typeface="DIN 2014 Demi" panose="020B0604020202020204" pitchFamily="34" charset="0"/>
                <a:cs typeface="+mj-cs"/>
              </a:rPr>
              <a:t>05</a:t>
            </a:r>
            <a:endParaRPr kumimoji="1" lang="en-GB" sz="2400" b="0" i="0" u="none" strike="noStrike" kern="1200" cap="none" spc="100" normalizeH="0" baseline="0" noProof="0">
              <a:ln w="12700">
                <a:solidFill>
                  <a:prstClr val="black">
                    <a:lumMod val="85000"/>
                    <a:lumOff val="15000"/>
                  </a:prstClr>
                </a:solidFill>
              </a:ln>
              <a:solidFill>
                <a:prstClr val="black">
                  <a:lumMod val="85000"/>
                  <a:lumOff val="15000"/>
                </a:prstClr>
              </a:solidFill>
              <a:effectLst/>
              <a:uLnTx/>
              <a:uFillTx/>
              <a:latin typeface="Avenir Next LT Pro"/>
              <a:ea typeface="DIN 2014 Demi" panose="020B0604020202020204" pitchFamily="34" charset="0"/>
              <a:cs typeface="+mj-cs"/>
            </a:endParaRPr>
          </a:p>
        </p:txBody>
      </p:sp>
      <p:sp>
        <p:nvSpPr>
          <p:cNvPr id="30" name="矢印: 山形 29">
            <a:extLst>
              <a:ext uri="{FF2B5EF4-FFF2-40B4-BE49-F238E27FC236}">
                <a16:creationId xmlns:a16="http://schemas.microsoft.com/office/drawing/2014/main" id="{0907A8A4-CDA1-4F68-B57B-060200696EF5}"/>
              </a:ext>
            </a:extLst>
          </p:cNvPr>
          <p:cNvSpPr/>
          <p:nvPr/>
        </p:nvSpPr>
        <p:spPr>
          <a:xfrm>
            <a:off x="1752318" y="431942"/>
            <a:ext cx="123877" cy="169324"/>
          </a:xfrm>
          <a:prstGeom prst="chevron">
            <a:avLst>
              <a:gd name="adj" fmla="val 7097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33" name="スライド番号プレースホルダー 2">
            <a:extLst>
              <a:ext uri="{FF2B5EF4-FFF2-40B4-BE49-F238E27FC236}">
                <a16:creationId xmlns:a16="http://schemas.microsoft.com/office/drawing/2014/main" id="{B0FD5A09-3FA6-4FE7-AB21-198630CBD9EF}"/>
              </a:ext>
            </a:extLst>
          </p:cNvPr>
          <p:cNvSpPr txBox="1">
            <a:spLocks/>
          </p:cNvSpPr>
          <p:nvPr/>
        </p:nvSpPr>
        <p:spPr>
          <a:xfrm>
            <a:off x="7181851" y="6515100"/>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
        <p:nvSpPr>
          <p:cNvPr id="8" name="テキスト プレースホルダー 4">
            <a:extLst>
              <a:ext uri="{FF2B5EF4-FFF2-40B4-BE49-F238E27FC236}">
                <a16:creationId xmlns:a16="http://schemas.microsoft.com/office/drawing/2014/main" id="{9EAD52C6-57A8-4411-C085-8F78A58BEF66}"/>
              </a:ext>
            </a:extLst>
          </p:cNvPr>
          <p:cNvSpPr txBox="1">
            <a:spLocks/>
          </p:cNvSpPr>
          <p:nvPr/>
        </p:nvSpPr>
        <p:spPr>
          <a:xfrm>
            <a:off x="732480" y="4961673"/>
            <a:ext cx="5315893" cy="287828"/>
          </a:xfrm>
          <a:prstGeom prst="rect">
            <a:avLst/>
          </a:prstGeom>
        </p:spPr>
        <p:txBody>
          <a:bodyPr anchor="ctr"/>
          <a:lstStyle>
            <a:lvl1pPr marL="0" indent="0" algn="l" defTabSz="914400" rtl="0" eaLnBrk="1" latinLnBrk="0" hangingPunct="1">
              <a:lnSpc>
                <a:spcPts val="1900"/>
              </a:lnSpc>
              <a:spcBef>
                <a:spcPts val="1000"/>
              </a:spcBef>
              <a:buFont typeface="Arial" panose="020B0604020202020204" pitchFamily="34" charset="0"/>
              <a:buNone/>
              <a:defRPr kumimoji="1" sz="1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ts val="1900"/>
              </a:lnSpc>
              <a:spcBef>
                <a:spcPts val="1000"/>
              </a:spcBef>
              <a:spcAft>
                <a:spcPts val="0"/>
              </a:spcAft>
              <a:buClrTx/>
              <a:buSzTx/>
              <a:buFont typeface="Arial" panose="020B0604020202020204" pitchFamily="34" charset="0"/>
              <a:buNone/>
              <a:tabLst/>
              <a:defRPr/>
            </a:pPr>
            <a:r>
              <a:rPr kumimoji="1" lang="ja-JP" altLang="en-US" sz="1400" b="1" i="0" u="none" strike="noStrike" kern="1200" cap="none" spc="-60" normalizeH="0" baseline="0" noProof="0">
                <a:ln>
                  <a:noFill/>
                </a:ln>
                <a:solidFill>
                  <a:srgbClr val="000000"/>
                </a:solidFill>
                <a:effectLst/>
                <a:uLnTx/>
                <a:uFillTx/>
                <a:latin typeface="Avenir Next LT Pro"/>
                <a:ea typeface="Yu Gothic UI" panose="020B0500000000000000" pitchFamily="50" charset="-128"/>
                <a:cs typeface="+mn-cs"/>
              </a:rPr>
              <a:t>脱炭素化のしくみを組み込んだ地域づくりの推進</a:t>
            </a:r>
            <a:endParaRPr kumimoji="1" lang="en-GB" sz="1400" b="1" i="0" u="none" strike="noStrike" kern="1200" cap="none" spc="0" normalizeH="0" baseline="0" noProof="0">
              <a:ln>
                <a:noFill/>
              </a:ln>
              <a:solidFill>
                <a:srgbClr val="000000"/>
              </a:solidFill>
              <a:effectLst/>
              <a:uLnTx/>
              <a:uFillTx/>
              <a:latin typeface="Avenir Next LT Pro"/>
              <a:ea typeface="Yu Gothic UI"/>
              <a:cs typeface="+mn-cs"/>
            </a:endParaRPr>
          </a:p>
        </p:txBody>
      </p:sp>
      <p:sp>
        <p:nvSpPr>
          <p:cNvPr id="10" name="正方形/長方形 9">
            <a:extLst>
              <a:ext uri="{FF2B5EF4-FFF2-40B4-BE49-F238E27FC236}">
                <a16:creationId xmlns:a16="http://schemas.microsoft.com/office/drawing/2014/main" id="{5F92606F-B145-32FC-FAE8-9F00B7DC7C66}"/>
              </a:ext>
            </a:extLst>
          </p:cNvPr>
          <p:cNvSpPr/>
          <p:nvPr/>
        </p:nvSpPr>
        <p:spPr>
          <a:xfrm>
            <a:off x="589212" y="3517455"/>
            <a:ext cx="107950" cy="107948"/>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11" name="正方形/長方形 10">
            <a:extLst>
              <a:ext uri="{FF2B5EF4-FFF2-40B4-BE49-F238E27FC236}">
                <a16:creationId xmlns:a16="http://schemas.microsoft.com/office/drawing/2014/main" id="{2D66B3B7-ADD6-8A3C-1402-ECD99D9925EA}"/>
              </a:ext>
            </a:extLst>
          </p:cNvPr>
          <p:cNvSpPr/>
          <p:nvPr/>
        </p:nvSpPr>
        <p:spPr>
          <a:xfrm>
            <a:off x="589212" y="5060295"/>
            <a:ext cx="107950" cy="107948"/>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12" name="テキスト プレースホルダー 5">
            <a:extLst>
              <a:ext uri="{FF2B5EF4-FFF2-40B4-BE49-F238E27FC236}">
                <a16:creationId xmlns:a16="http://schemas.microsoft.com/office/drawing/2014/main" id="{22110171-6E1E-C44B-4EB4-A19AB820D1DE}"/>
              </a:ext>
            </a:extLst>
          </p:cNvPr>
          <p:cNvSpPr txBox="1">
            <a:spLocks/>
          </p:cNvSpPr>
          <p:nvPr/>
        </p:nvSpPr>
        <p:spPr>
          <a:xfrm>
            <a:off x="732480" y="5246042"/>
            <a:ext cx="5315893" cy="1021549"/>
          </a:xfrm>
          <a:prstGeom prst="rect">
            <a:avLst/>
          </a:prstGeom>
        </p:spPr>
        <p:txBody>
          <a:bodyPr tIns="36000" bIns="36000" anchor="t"/>
          <a:lstStyle>
            <a:lvl1pPr marL="0" indent="0" algn="l" defTabSz="914400" rtl="0" eaLnBrk="1" latinLnBrk="0" hangingPunct="1">
              <a:lnSpc>
                <a:spcPct val="100000"/>
              </a:lnSpc>
              <a:spcBef>
                <a:spcPts val="1000"/>
              </a:spcBef>
              <a:buFont typeface="Arial" panose="020B0604020202020204" pitchFamily="34" charset="0"/>
              <a:buNone/>
              <a:defRPr kumimoji="1" sz="11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1100" b="0" i="0" u="none" strike="noStrike" kern="1200" cap="none" spc="0" normalizeH="0" baseline="0" noProof="0">
                <a:ln>
                  <a:noFill/>
                </a:ln>
                <a:solidFill>
                  <a:srgbClr val="000000"/>
                </a:solidFill>
                <a:effectLst/>
                <a:uLnTx/>
                <a:uFillTx/>
                <a:latin typeface="Avenir Next LT Pro"/>
                <a:ea typeface="Yu Gothic UI"/>
                <a:cs typeface="+mn-cs"/>
              </a:rPr>
              <a:t>地区・地域の特性を活かしつつ、</a:t>
            </a:r>
            <a:r>
              <a:rPr kumimoji="1" lang="en-US" altLang="ja-JP" sz="1100" b="0" i="0" u="none" strike="noStrike" kern="1200" cap="none" spc="0" normalizeH="0" baseline="0" noProof="0">
                <a:ln>
                  <a:noFill/>
                </a:ln>
                <a:solidFill>
                  <a:srgbClr val="000000"/>
                </a:solidFill>
                <a:effectLst/>
                <a:uLnTx/>
                <a:uFillTx/>
                <a:latin typeface="Avenir Next LT Pro"/>
                <a:ea typeface="Yu Gothic UI"/>
                <a:cs typeface="+mn-cs"/>
              </a:rPr>
              <a:t>EMS</a:t>
            </a:r>
            <a:r>
              <a:rPr kumimoji="1" lang="ja-JP" altLang="en-US" sz="1100" b="0" i="0" u="none" strike="noStrike" kern="1200" cap="none" spc="0" normalizeH="0" baseline="0" noProof="0">
                <a:ln>
                  <a:noFill/>
                </a:ln>
                <a:solidFill>
                  <a:srgbClr val="000000"/>
                </a:solidFill>
                <a:effectLst/>
                <a:uLnTx/>
                <a:uFillTx/>
                <a:latin typeface="Avenir Next LT Pro"/>
                <a:ea typeface="Yu Gothic UI"/>
                <a:cs typeface="+mn-cs"/>
              </a:rPr>
              <a:t>（エネルギーマネジメントシステム）や</a:t>
            </a:r>
            <a:r>
              <a:rPr kumimoji="1" lang="en-US" altLang="ja-JP" sz="1100" b="0" i="0" u="none" strike="noStrike" kern="1200" cap="none" spc="0" normalizeH="0" baseline="0" noProof="0">
                <a:ln>
                  <a:noFill/>
                </a:ln>
                <a:solidFill>
                  <a:srgbClr val="000000"/>
                </a:solidFill>
                <a:effectLst/>
                <a:uLnTx/>
                <a:uFillTx/>
                <a:latin typeface="Avenir Next LT Pro"/>
                <a:ea typeface="Yu Gothic UI"/>
                <a:cs typeface="+mn-cs"/>
              </a:rPr>
              <a:t>VPP</a:t>
            </a:r>
            <a:r>
              <a:rPr kumimoji="1" lang="ja-JP" altLang="en-US" sz="1100" b="0" i="0" u="none" strike="noStrike" kern="1200" cap="none" spc="0" normalizeH="0" baseline="0" noProof="0">
                <a:ln>
                  <a:noFill/>
                </a:ln>
                <a:solidFill>
                  <a:srgbClr val="000000"/>
                </a:solidFill>
                <a:effectLst/>
                <a:uLnTx/>
                <a:uFillTx/>
                <a:latin typeface="Avenir Next LT Pro"/>
                <a:ea typeface="Yu Gothic UI"/>
                <a:cs typeface="+mn-cs"/>
              </a:rPr>
              <a:t>（バーチャルパワープラント）といった環境分野のデジタル技術を駆使した、脱炭素型の地域づくりを進め、</a:t>
            </a:r>
            <a:r>
              <a:rPr kumimoji="1" lang="en-US" altLang="ja-JP" sz="1100" b="0" i="0" u="none" strike="noStrike" kern="1200" cap="none" spc="0" normalizeH="0" baseline="0" noProof="0">
                <a:ln>
                  <a:noFill/>
                </a:ln>
                <a:solidFill>
                  <a:srgbClr val="000000"/>
                </a:solidFill>
                <a:effectLst/>
                <a:uLnTx/>
                <a:uFillTx/>
                <a:latin typeface="Avenir Next LT Pro"/>
                <a:ea typeface="Yu Gothic UI"/>
                <a:cs typeface="+mn-cs"/>
              </a:rPr>
              <a:t>GX </a:t>
            </a:r>
            <a:r>
              <a:rPr kumimoji="1" lang="ja-JP" altLang="en-US" sz="1100" b="0" i="0" u="none" strike="noStrike" kern="1200" cap="none" spc="0" normalizeH="0" baseline="0" noProof="0">
                <a:ln>
                  <a:noFill/>
                </a:ln>
                <a:solidFill>
                  <a:srgbClr val="000000"/>
                </a:solidFill>
                <a:effectLst/>
                <a:uLnTx/>
                <a:uFillTx/>
                <a:latin typeface="Avenir Next LT Pro"/>
                <a:ea typeface="Yu Gothic UI"/>
                <a:cs typeface="+mn-cs"/>
              </a:rPr>
              <a:t>の社会実装に貢献します。</a:t>
            </a:r>
          </a:p>
        </p:txBody>
      </p:sp>
    </p:spTree>
    <p:extLst>
      <p:ext uri="{BB962C8B-B14F-4D97-AF65-F5344CB8AC3E}">
        <p14:creationId xmlns:p14="http://schemas.microsoft.com/office/powerpoint/2010/main" val="3564442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
            <a:extLst>
              <a:ext uri="{FF2B5EF4-FFF2-40B4-BE49-F238E27FC236}">
                <a16:creationId xmlns:a16="http://schemas.microsoft.com/office/drawing/2014/main" id="{0DC19C13-41C5-4ED6-9F0B-E6A3DCEC4BA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60713" y="1015871"/>
            <a:ext cx="6357070" cy="4058745"/>
          </a:xfrm>
          <a:prstGeom prst="rect">
            <a:avLst/>
          </a:prstGeom>
          <a:noFill/>
          <a:extLst>
            <a:ext uri="{909E8E84-426E-40DD-AFC4-6F175D3DCCD1}">
              <a14:hiddenFill xmlns:a14="http://schemas.microsoft.com/office/drawing/2010/main">
                <a:solidFill>
                  <a:srgbClr val="FFFFFF"/>
                </a:solidFill>
              </a14:hiddenFill>
            </a:ext>
          </a:extLst>
        </p:spPr>
      </p:pic>
      <p:sp>
        <p:nvSpPr>
          <p:cNvPr id="15" name="正方形/長方形 14">
            <a:extLst>
              <a:ext uri="{FF2B5EF4-FFF2-40B4-BE49-F238E27FC236}">
                <a16:creationId xmlns:a16="http://schemas.microsoft.com/office/drawing/2014/main" id="{9712BB73-A495-4281-950E-368BD9A31C13}"/>
              </a:ext>
            </a:extLst>
          </p:cNvPr>
          <p:cNvSpPr/>
          <p:nvPr/>
        </p:nvSpPr>
        <p:spPr>
          <a:xfrm>
            <a:off x="0" y="5000625"/>
            <a:ext cx="9906000" cy="1855920"/>
          </a:xfrm>
          <a:prstGeom prst="rect">
            <a:avLst/>
          </a:prstGeom>
          <a:solidFill>
            <a:srgbClr val="FC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white"/>
              </a:solidFill>
              <a:effectLst/>
              <a:uLnTx/>
              <a:uFillTx/>
              <a:latin typeface="Avenir Next LT Pro"/>
              <a:ea typeface="Yu Gothic UI"/>
              <a:cs typeface="+mn-cs"/>
            </a:endParaRPr>
          </a:p>
        </p:txBody>
      </p:sp>
      <p:sp>
        <p:nvSpPr>
          <p:cNvPr id="6" name="テキスト プレースホルダー 4">
            <a:extLst>
              <a:ext uri="{FF2B5EF4-FFF2-40B4-BE49-F238E27FC236}">
                <a16:creationId xmlns:a16="http://schemas.microsoft.com/office/drawing/2014/main" id="{365A91F4-8216-4189-AF82-9CD62D59EBD2}"/>
              </a:ext>
            </a:extLst>
          </p:cNvPr>
          <p:cNvSpPr txBox="1">
            <a:spLocks/>
          </p:cNvSpPr>
          <p:nvPr/>
        </p:nvSpPr>
        <p:spPr>
          <a:xfrm>
            <a:off x="523876" y="5099280"/>
            <a:ext cx="8929688" cy="1245958"/>
          </a:xfrm>
          <a:prstGeom prst="rect">
            <a:avLst/>
          </a:prstGeom>
        </p:spPr>
        <p:txBody>
          <a:bodyPr lIns="0" tIns="37148" rIns="74295" bIns="37148" numCol="2" spcCol="180000" anchor="t"/>
          <a:lstStyle>
            <a:lvl1pPr marL="3175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1pPr>
            <a:lvl2pPr marL="6350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2pPr>
            <a:lvl3pPr marL="9525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3pPr>
            <a:lvl4pPr marL="12700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4pPr>
            <a:lvl5pPr marL="15875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5pPr>
            <a:lvl6pPr marL="19050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6pPr>
            <a:lvl7pPr marL="22225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7pPr>
            <a:lvl8pPr marL="25400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8pPr>
            <a:lvl9pPr marL="28575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9pPr>
          </a:lstStyle>
          <a:p>
            <a:pPr marL="180975" marR="0" lvl="0" indent="-180975" algn="just" defTabSz="412750" rtl="0" eaLnBrk="1" fontAlgn="auto" latinLnBrk="0" hangingPunct="1">
              <a:lnSpc>
                <a:spcPts val="1600"/>
              </a:lnSpc>
              <a:spcBef>
                <a:spcPts val="0"/>
              </a:spcBef>
              <a:spcAft>
                <a:spcPts val="300"/>
              </a:spcAft>
              <a:buClrTx/>
              <a:buSzPct val="125000"/>
              <a:buFontTx/>
              <a:buChar char="•"/>
              <a:tabLst/>
              <a:defRPr/>
            </a:pPr>
            <a:r>
              <a:rPr kumimoji="0" lang="ja-JP" altLang="en-US" sz="1200" b="0" i="0" u="none" strike="noStrike" kern="0" cap="none" spc="0" normalizeH="0" baseline="0" noProof="0" dirty="0">
                <a:ln>
                  <a:noFill/>
                </a:ln>
                <a:effectLst/>
                <a:uLnTx/>
                <a:uFillTx/>
                <a:latin typeface="Avenir Next LT Pro"/>
                <a:ea typeface="Yu Gothic UI" panose="020B0500000000000000" pitchFamily="50" charset="-128"/>
                <a:cs typeface="+mn-cs"/>
                <a:sym typeface="ヒラギノ角ゴ ProN W3"/>
              </a:rPr>
              <a:t>職員の仕事は、デジタルの力で徹底した効率化が図られ、ルール化された多くの業務は</a:t>
            </a:r>
            <a:r>
              <a:rPr kumimoji="0" lang="en-US" altLang="ja-JP" sz="1200" b="0" i="0" u="none" strike="noStrike" kern="0" cap="none" spc="0" normalizeH="0" baseline="0" noProof="0" dirty="0">
                <a:ln>
                  <a:noFill/>
                </a:ln>
                <a:effectLst/>
                <a:uLnTx/>
                <a:uFillTx/>
                <a:latin typeface="Avenir Next LT Pro"/>
                <a:ea typeface="Yu Gothic UI" panose="020B0500000000000000" pitchFamily="50" charset="-128"/>
                <a:cs typeface="+mn-cs"/>
                <a:sym typeface="ヒラギノ角ゴ ProN W3"/>
              </a:rPr>
              <a:t>AI</a:t>
            </a:r>
            <a:r>
              <a:rPr kumimoji="0" lang="ja-JP" altLang="en-US" sz="1200" b="0" i="0" u="none" strike="noStrike" kern="0" cap="none" spc="0" normalizeH="0" baseline="0" noProof="0" dirty="0">
                <a:ln>
                  <a:noFill/>
                </a:ln>
                <a:effectLst/>
                <a:uLnTx/>
                <a:uFillTx/>
                <a:latin typeface="Avenir Next LT Pro"/>
                <a:ea typeface="Yu Gothic UI" panose="020B0500000000000000" pitchFamily="50" charset="-128"/>
                <a:cs typeface="+mn-cs"/>
                <a:sym typeface="ヒラギノ角ゴ ProN W3"/>
              </a:rPr>
              <a:t>等により自動化されている。また、紙ベースの業務が殆ど消滅することで、書類保管スペースが有効に活用され、それぞれの業務に最適な職場レイアウトになっている</a:t>
            </a:r>
            <a:endParaRPr kumimoji="0" lang="en-US" altLang="ja-JP" sz="1200" b="0" i="0" u="none" strike="noStrike" kern="0" cap="none" spc="0" normalizeH="0" baseline="0" noProof="0" dirty="0">
              <a:ln>
                <a:noFill/>
              </a:ln>
              <a:effectLst/>
              <a:uLnTx/>
              <a:uFillTx/>
              <a:latin typeface="Avenir Next LT Pro"/>
              <a:ea typeface="Yu Gothic UI" panose="020B0500000000000000" pitchFamily="50" charset="-128"/>
              <a:cs typeface="+mn-cs"/>
              <a:sym typeface="ヒラギノ角ゴ ProN W3"/>
            </a:endParaRPr>
          </a:p>
          <a:p>
            <a:pPr marL="180975" marR="0" lvl="0" indent="-180975" algn="just" defTabSz="412750" rtl="0" eaLnBrk="1" fontAlgn="auto" latinLnBrk="0" hangingPunct="1">
              <a:lnSpc>
                <a:spcPts val="1600"/>
              </a:lnSpc>
              <a:spcBef>
                <a:spcPts val="0"/>
              </a:spcBef>
              <a:spcAft>
                <a:spcPts val="300"/>
              </a:spcAft>
              <a:buClrTx/>
              <a:buSzPct val="125000"/>
              <a:buFontTx/>
              <a:buChar char="•"/>
              <a:tabLst/>
              <a:defRPr/>
            </a:pPr>
            <a:r>
              <a:rPr kumimoji="0" lang="ja-JP" altLang="en-US" sz="1200" b="0" i="0" u="none" strike="noStrike" kern="0" cap="none" spc="0" normalizeH="0" baseline="0" noProof="0" dirty="0">
                <a:ln>
                  <a:noFill/>
                </a:ln>
                <a:effectLst/>
                <a:uLnTx/>
                <a:uFillTx/>
                <a:latin typeface="Avenir Next LT Pro"/>
                <a:ea typeface="Yu Gothic UI" panose="020B0500000000000000" pitchFamily="50" charset="-128"/>
                <a:cs typeface="+mn-cs"/>
                <a:sym typeface="ヒラギノ角ゴ ProN W3"/>
              </a:rPr>
              <a:t>職員は市民からの相談業務や新たなサービスの企画・創出など、職員だからこその仕事に従事でき、いきいきと働いている</a:t>
            </a:r>
          </a:p>
          <a:p>
            <a:pPr marL="180975" marR="0" lvl="0" indent="-180975" algn="just" defTabSz="412750" rtl="0" eaLnBrk="1" fontAlgn="auto" latinLnBrk="0" hangingPunct="1">
              <a:lnSpc>
                <a:spcPts val="1600"/>
              </a:lnSpc>
              <a:spcBef>
                <a:spcPts val="0"/>
              </a:spcBef>
              <a:spcAft>
                <a:spcPts val="300"/>
              </a:spcAft>
              <a:buClrTx/>
              <a:buSzPct val="125000"/>
              <a:buFontTx/>
              <a:buChar char="•"/>
              <a:tabLst/>
              <a:defRPr/>
            </a:pPr>
            <a:r>
              <a:rPr kumimoji="0" lang="ja-JP" altLang="en-US" sz="1200" b="0" i="0" u="none" strike="noStrike" kern="0" cap="none" spc="0" normalizeH="0" baseline="0" noProof="0" dirty="0">
                <a:ln>
                  <a:noFill/>
                </a:ln>
                <a:effectLst/>
                <a:uLnTx/>
                <a:uFillTx/>
                <a:latin typeface="Avenir Next LT Pro"/>
                <a:ea typeface="Yu Gothic UI" panose="020B0500000000000000" pitchFamily="50" charset="-128"/>
                <a:cs typeface="+mn-cs"/>
                <a:sym typeface="ヒラギノ角ゴ ProN W3"/>
              </a:rPr>
              <a:t>部局横断的なデータ分析により、職員はこれまで以上に包括的な市民ニーズを知ることができ、課題をいち早く見つけ出し、率先して動きだしている</a:t>
            </a:r>
            <a:endParaRPr kumimoji="0" lang="en-US" altLang="ja-JP" sz="1200" b="0" i="0" u="none" strike="noStrike" kern="0" cap="none" spc="0" normalizeH="0" baseline="0" noProof="0" dirty="0">
              <a:ln>
                <a:noFill/>
              </a:ln>
              <a:effectLst/>
              <a:uLnTx/>
              <a:uFillTx/>
              <a:latin typeface="Avenir Next LT Pro"/>
              <a:ea typeface="Yu Gothic UI" panose="020B0500000000000000" pitchFamily="50" charset="-128"/>
              <a:cs typeface="+mn-cs"/>
              <a:sym typeface="ヒラギノ角ゴ ProN W3"/>
            </a:endParaRPr>
          </a:p>
          <a:p>
            <a:pPr marL="180975" marR="0" lvl="0" indent="-180975" algn="just" defTabSz="412750" rtl="0" eaLnBrk="1" fontAlgn="auto" latinLnBrk="0" hangingPunct="1">
              <a:lnSpc>
                <a:spcPts val="1600"/>
              </a:lnSpc>
              <a:spcBef>
                <a:spcPts val="0"/>
              </a:spcBef>
              <a:spcAft>
                <a:spcPts val="300"/>
              </a:spcAft>
              <a:buClrTx/>
              <a:buSzPct val="125000"/>
              <a:buFontTx/>
              <a:buChar char="•"/>
              <a:tabLst/>
              <a:defRPr/>
            </a:pPr>
            <a:r>
              <a:rPr kumimoji="0" lang="ja-JP" altLang="en-US" sz="1200" b="0" i="0" u="none" strike="noStrike" kern="0" cap="none" spc="0" normalizeH="0" baseline="0" noProof="0" dirty="0">
                <a:ln>
                  <a:noFill/>
                </a:ln>
                <a:effectLst/>
                <a:uLnTx/>
                <a:uFillTx/>
                <a:latin typeface="Avenir Next LT Pro"/>
                <a:ea typeface="Yu Gothic UI" panose="020B0500000000000000" pitchFamily="50" charset="-128"/>
                <a:cs typeface="+mn-cs"/>
                <a:sym typeface="ヒラギノ角ゴ ProN W3"/>
              </a:rPr>
              <a:t>職員の仕事に対するやりがいや満足度がとても高く、それが市民の</a:t>
            </a:r>
            <a:r>
              <a:rPr kumimoji="0" lang="en-US" altLang="ja-JP" sz="1200" b="0" i="0" u="none" strike="noStrike" kern="0" cap="none" spc="0" normalizeH="0" baseline="0" noProof="0" dirty="0">
                <a:ln>
                  <a:noFill/>
                </a:ln>
                <a:effectLst/>
                <a:uLnTx/>
                <a:uFillTx/>
                <a:latin typeface="Avenir Next LT Pro"/>
                <a:ea typeface="Yu Gothic UI" panose="020B0500000000000000" pitchFamily="50" charset="-128"/>
                <a:cs typeface="+mn-cs"/>
                <a:sym typeface="ヒラギノ角ゴ ProN W3"/>
              </a:rPr>
              <a:t>Well-being</a:t>
            </a:r>
            <a:r>
              <a:rPr kumimoji="0" lang="ja-JP" altLang="en-US" sz="1200" b="0" i="0" u="none" strike="noStrike" kern="0" cap="none" spc="0" normalizeH="0" baseline="0" noProof="0" dirty="0">
                <a:ln>
                  <a:noFill/>
                </a:ln>
                <a:effectLst/>
                <a:uLnTx/>
                <a:uFillTx/>
                <a:latin typeface="Avenir Next LT Pro"/>
                <a:ea typeface="Yu Gothic UI" panose="020B0500000000000000" pitchFamily="50" charset="-128"/>
                <a:cs typeface="+mn-cs"/>
                <a:sym typeface="ヒラギノ角ゴ ProN W3"/>
              </a:rPr>
              <a:t>向上につながっている</a:t>
            </a:r>
          </a:p>
        </p:txBody>
      </p:sp>
      <p:sp>
        <p:nvSpPr>
          <p:cNvPr id="30" name="テキスト ボックス 29">
            <a:extLst>
              <a:ext uri="{FF2B5EF4-FFF2-40B4-BE49-F238E27FC236}">
                <a16:creationId xmlns:a16="http://schemas.microsoft.com/office/drawing/2014/main" id="{CA9CFA12-100D-4347-98EF-B38675FFAB6E}"/>
              </a:ext>
            </a:extLst>
          </p:cNvPr>
          <p:cNvSpPr txBox="1"/>
          <p:nvPr/>
        </p:nvSpPr>
        <p:spPr>
          <a:xfrm>
            <a:off x="457323" y="1517926"/>
            <a:ext cx="3271423" cy="58477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w="9525">
                  <a:solidFill>
                    <a:srgbClr val="AF1932"/>
                  </a:solidFill>
                </a:ln>
                <a:solidFill>
                  <a:srgbClr val="AF1932"/>
                </a:solidFill>
                <a:effectLst/>
                <a:uLnTx/>
                <a:uFillTx/>
                <a:latin typeface="Yu Gothic UI"/>
                <a:ea typeface="Yu Gothic UI"/>
                <a:cs typeface="+mn-cs"/>
              </a:rPr>
              <a:t>の</a:t>
            </a:r>
            <a:r>
              <a:rPr kumimoji="1" lang="ja-JP" altLang="en-US" sz="3200" b="0" i="0" u="none" strike="noStrike" kern="1200" cap="none" spc="0" normalizeH="0" baseline="0" noProof="0">
                <a:ln w="9525">
                  <a:solidFill>
                    <a:srgbClr val="AF1932"/>
                  </a:solidFill>
                </a:ln>
                <a:solidFill>
                  <a:srgbClr val="AF1932"/>
                </a:solidFill>
                <a:effectLst/>
                <a:uLnTx/>
                <a:uFillTx/>
                <a:latin typeface="Yu Gothic UI"/>
                <a:ea typeface="Yu Gothic UI"/>
                <a:cs typeface="+mn-cs"/>
              </a:rPr>
              <a:t> </a:t>
            </a:r>
            <a:r>
              <a:rPr kumimoji="1" lang="en-GB" altLang="ja-JP" sz="3200" b="0" i="0" u="none" strike="noStrike" kern="1200" cap="none" spc="0" normalizeH="0" baseline="0" noProof="0">
                <a:ln w="9525">
                  <a:solidFill>
                    <a:srgbClr val="AF1932"/>
                  </a:solidFill>
                </a:ln>
                <a:solidFill>
                  <a:srgbClr val="AF1932"/>
                </a:solidFill>
                <a:effectLst/>
                <a:uLnTx/>
                <a:uFillTx/>
                <a:latin typeface="Avenir Next LT Pro" panose="020B0504020202020204" pitchFamily="34" charset="0"/>
                <a:ea typeface="Yu Gothic UI"/>
                <a:cs typeface="+mn-cs"/>
              </a:rPr>
              <a:t>Re-Design</a:t>
            </a:r>
            <a:endParaRPr kumimoji="1" lang="en-GB" sz="3200" b="0" i="0" u="none" strike="noStrike" kern="1200" cap="none" spc="0" normalizeH="0" baseline="0" noProof="0">
              <a:ln w="9525">
                <a:solidFill>
                  <a:srgbClr val="AF1932"/>
                </a:solidFill>
              </a:ln>
              <a:solidFill>
                <a:srgbClr val="AF1932"/>
              </a:solidFill>
              <a:effectLst/>
              <a:uLnTx/>
              <a:uFillTx/>
              <a:latin typeface="Avenir Next LT Pro"/>
              <a:ea typeface="Yu Gothic UI"/>
              <a:cs typeface="+mn-cs"/>
            </a:endParaRPr>
          </a:p>
        </p:txBody>
      </p:sp>
      <p:sp>
        <p:nvSpPr>
          <p:cNvPr id="13" name="正方形/長方形 12">
            <a:extLst>
              <a:ext uri="{FF2B5EF4-FFF2-40B4-BE49-F238E27FC236}">
                <a16:creationId xmlns:a16="http://schemas.microsoft.com/office/drawing/2014/main" id="{146B8F1C-D23C-42A4-9013-AAE2FB5EE033}"/>
              </a:ext>
            </a:extLst>
          </p:cNvPr>
          <p:cNvSpPr/>
          <p:nvPr/>
        </p:nvSpPr>
        <p:spPr>
          <a:xfrm>
            <a:off x="9582001" y="0"/>
            <a:ext cx="32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14" name="正方形/長方形 13">
            <a:extLst>
              <a:ext uri="{FF2B5EF4-FFF2-40B4-BE49-F238E27FC236}">
                <a16:creationId xmlns:a16="http://schemas.microsoft.com/office/drawing/2014/main" id="{1148DBED-E93A-48DA-A37D-D39332873C50}"/>
              </a:ext>
            </a:extLst>
          </p:cNvPr>
          <p:cNvSpPr/>
          <p:nvPr/>
        </p:nvSpPr>
        <p:spPr>
          <a:xfrm>
            <a:off x="9594850" y="6582186"/>
            <a:ext cx="311150" cy="2785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sp>
        <p:nvSpPr>
          <p:cNvPr id="16" name="矢印: 五方向 15">
            <a:extLst>
              <a:ext uri="{FF2B5EF4-FFF2-40B4-BE49-F238E27FC236}">
                <a16:creationId xmlns:a16="http://schemas.microsoft.com/office/drawing/2014/main" id="{9CBA57D9-C332-420C-ADF5-D73B5D1CDE42}"/>
              </a:ext>
            </a:extLst>
          </p:cNvPr>
          <p:cNvSpPr/>
          <p:nvPr/>
        </p:nvSpPr>
        <p:spPr>
          <a:xfrm rot="5400000">
            <a:off x="9048426" y="546425"/>
            <a:ext cx="1404000" cy="311150"/>
          </a:xfrm>
          <a:prstGeom prst="homePlate">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lumMod val="75000"/>
                  </a:prstClr>
                </a:solidFill>
                <a:effectLst/>
                <a:uLnTx/>
                <a:uFillTx/>
                <a:latin typeface="Avenir Next LT Pro"/>
                <a:ea typeface="Yu Gothic UI"/>
                <a:cs typeface="+mn-cs"/>
              </a:rPr>
              <a:t>MISSION</a:t>
            </a: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sp>
        <p:nvSpPr>
          <p:cNvPr id="17" name="矢印: 山形 16">
            <a:extLst>
              <a:ext uri="{FF2B5EF4-FFF2-40B4-BE49-F238E27FC236}">
                <a16:creationId xmlns:a16="http://schemas.microsoft.com/office/drawing/2014/main" id="{542DB982-BBC3-4000-8BAF-5B6910A74ABC}"/>
              </a:ext>
            </a:extLst>
          </p:cNvPr>
          <p:cNvSpPr/>
          <p:nvPr/>
        </p:nvSpPr>
        <p:spPr>
          <a:xfrm rot="5400000">
            <a:off x="9048425" y="1902958"/>
            <a:ext cx="1404000" cy="311150"/>
          </a:xfrm>
          <a:prstGeom prst="chevron">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lumMod val="75000"/>
                  </a:prstClr>
                </a:solidFill>
                <a:effectLst/>
                <a:uLnTx/>
                <a:uFillTx/>
                <a:latin typeface="Avenir Next LT Pro"/>
                <a:ea typeface="Yu Gothic UI"/>
                <a:cs typeface="+mn-cs"/>
              </a:rPr>
              <a:t>VISION</a:t>
            </a: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sp>
        <p:nvSpPr>
          <p:cNvPr id="19" name="矢印: 山形 18">
            <a:extLst>
              <a:ext uri="{FF2B5EF4-FFF2-40B4-BE49-F238E27FC236}">
                <a16:creationId xmlns:a16="http://schemas.microsoft.com/office/drawing/2014/main" id="{FE711AA8-A456-4236-9596-7A7DE9F5C94D}"/>
              </a:ext>
            </a:extLst>
          </p:cNvPr>
          <p:cNvSpPr/>
          <p:nvPr/>
        </p:nvSpPr>
        <p:spPr>
          <a:xfrm rot="5400000">
            <a:off x="8356226" y="3951691"/>
            <a:ext cx="2788400" cy="311150"/>
          </a:xfrm>
          <a:prstGeom prst="chevron">
            <a:avLst>
              <a:gd name="adj" fmla="val 28868"/>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solidFill>
                <a:effectLst/>
                <a:uLnTx/>
                <a:uFillTx/>
                <a:latin typeface="Avenir Next LT Pro"/>
                <a:ea typeface="Yu Gothic UI"/>
                <a:cs typeface="+mn-cs"/>
              </a:rPr>
              <a:t>VALUE &amp; STRATEGY</a:t>
            </a:r>
            <a:endParaRPr kumimoji="1" lang="en-GB" sz="1600" b="0" i="0" u="none" strike="noStrike" kern="1200" cap="none" spc="0" normalizeH="0" baseline="0" noProof="0">
              <a:ln>
                <a:noFill/>
              </a:ln>
              <a:solidFill>
                <a:prstClr val="white"/>
              </a:solidFill>
              <a:effectLst/>
              <a:uLnTx/>
              <a:uFillTx/>
              <a:latin typeface="Avenir Next LT Pro"/>
              <a:ea typeface="Yu Gothic UI"/>
              <a:cs typeface="+mn-cs"/>
            </a:endParaRPr>
          </a:p>
        </p:txBody>
      </p:sp>
      <p:sp>
        <p:nvSpPr>
          <p:cNvPr id="21" name="矢印: 山形 20">
            <a:extLst>
              <a:ext uri="{FF2B5EF4-FFF2-40B4-BE49-F238E27FC236}">
                <a16:creationId xmlns:a16="http://schemas.microsoft.com/office/drawing/2014/main" id="{3FFA558D-33E6-4E16-8358-3DDC19811538}"/>
              </a:ext>
            </a:extLst>
          </p:cNvPr>
          <p:cNvSpPr/>
          <p:nvPr/>
        </p:nvSpPr>
        <p:spPr>
          <a:xfrm rot="5400000">
            <a:off x="9048424" y="6000425"/>
            <a:ext cx="1404000" cy="311150"/>
          </a:xfrm>
          <a:prstGeom prst="chevron">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lumMod val="75000"/>
                  </a:prstClr>
                </a:solidFill>
                <a:effectLst/>
                <a:uLnTx/>
                <a:uFillTx/>
                <a:latin typeface="Avenir Next LT Pro"/>
                <a:ea typeface="Yu Gothic UI"/>
                <a:cs typeface="+mn-cs"/>
              </a:rPr>
              <a:t>CREDO</a:t>
            </a: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pic>
        <p:nvPicPr>
          <p:cNvPr id="22" name="図 21" descr="時計 が含まれている画像&#10;&#10;自動的に生成された説明">
            <a:extLst>
              <a:ext uri="{FF2B5EF4-FFF2-40B4-BE49-F238E27FC236}">
                <a16:creationId xmlns:a16="http://schemas.microsoft.com/office/drawing/2014/main" id="{4A97B935-A2D6-48F0-B905-3A88E0438B6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9899" y="730819"/>
            <a:ext cx="3298720" cy="918530"/>
          </a:xfrm>
          <a:prstGeom prst="rect">
            <a:avLst/>
          </a:prstGeom>
        </p:spPr>
      </p:pic>
      <p:sp>
        <p:nvSpPr>
          <p:cNvPr id="23" name="字幕 3">
            <a:extLst>
              <a:ext uri="{FF2B5EF4-FFF2-40B4-BE49-F238E27FC236}">
                <a16:creationId xmlns:a16="http://schemas.microsoft.com/office/drawing/2014/main" id="{BB623245-DE2B-43C6-8D7A-5BE7E45E38BA}"/>
              </a:ext>
            </a:extLst>
          </p:cNvPr>
          <p:cNvSpPr txBox="1">
            <a:spLocks/>
          </p:cNvSpPr>
          <p:nvPr/>
        </p:nvSpPr>
        <p:spPr>
          <a:xfrm>
            <a:off x="452438" y="4680621"/>
            <a:ext cx="1493671" cy="36933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kumimoji="1" sz="1800" kern="1200">
                <a:solidFill>
                  <a:schemeClr val="tx1">
                    <a:lumMod val="75000"/>
                    <a:lumOff val="25000"/>
                  </a:schemeClr>
                </a:solidFill>
                <a:latin typeface="Yu Gothic UI" panose="020B0500000000000000" pitchFamily="50" charset="-128"/>
                <a:ea typeface="Yu Gothic UI" panose="020B0500000000000000" pitchFamily="50"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GB" sz="1800" b="1" i="0" u="none" strike="noStrike" kern="1200" cap="none" spc="0" normalizeH="0" baseline="0" noProof="0" dirty="0">
                <a:ln>
                  <a:noFill/>
                </a:ln>
                <a:solidFill>
                  <a:srgbClr val="291306"/>
                </a:solidFill>
                <a:effectLst/>
                <a:uLnTx/>
                <a:uFillTx/>
                <a:latin typeface="Avenir Next LT Pro Demi"/>
                <a:ea typeface="Yu Gothic UI" panose="020B0500000000000000" pitchFamily="50" charset="-128"/>
                <a:cs typeface="+mn-cs"/>
              </a:rPr>
              <a:t>2040</a:t>
            </a:r>
            <a:r>
              <a:rPr kumimoji="1" lang="ja-JP" altLang="en-US" sz="1800" b="1" i="0" u="none" strike="noStrike" kern="1200" cap="none" spc="0" normalizeH="0" baseline="0" noProof="0" dirty="0">
                <a:ln>
                  <a:noFill/>
                </a:ln>
                <a:solidFill>
                  <a:srgbClr val="291306"/>
                </a:solidFill>
                <a:effectLst/>
                <a:uLnTx/>
                <a:uFillTx/>
                <a:latin typeface="Avenir Next LT Pro Demi"/>
                <a:ea typeface="Yu Gothic UI" panose="020B0500000000000000" pitchFamily="50" charset="-128"/>
                <a:cs typeface="+mn-cs"/>
              </a:rPr>
              <a:t>年の姿</a:t>
            </a:r>
            <a:endParaRPr kumimoji="1" lang="en-GB" sz="1800" b="1" i="0" u="none" strike="noStrike" kern="1200" cap="none" spc="0" normalizeH="0" baseline="0" noProof="0" dirty="0">
              <a:ln>
                <a:noFill/>
              </a:ln>
              <a:solidFill>
                <a:srgbClr val="291306"/>
              </a:solidFill>
              <a:effectLst/>
              <a:uLnTx/>
              <a:uFillTx/>
              <a:latin typeface="Avenir Next LT Pro Demi"/>
              <a:ea typeface="Yu Gothic UI" panose="020B0500000000000000" pitchFamily="50" charset="-128"/>
              <a:cs typeface="+mn-cs"/>
            </a:endParaRPr>
          </a:p>
        </p:txBody>
      </p:sp>
      <p:sp>
        <p:nvSpPr>
          <p:cNvPr id="26" name="字幕 3">
            <a:extLst>
              <a:ext uri="{FF2B5EF4-FFF2-40B4-BE49-F238E27FC236}">
                <a16:creationId xmlns:a16="http://schemas.microsoft.com/office/drawing/2014/main" id="{522BB8D4-5FB0-4CD9-8ACA-B667856995BF}"/>
              </a:ext>
            </a:extLst>
          </p:cNvPr>
          <p:cNvSpPr>
            <a:spLocks noGrp="1"/>
          </p:cNvSpPr>
          <p:nvPr>
            <p:ph type="subTitle" idx="1"/>
          </p:nvPr>
        </p:nvSpPr>
        <p:spPr>
          <a:xfrm>
            <a:off x="452438" y="428625"/>
            <a:ext cx="1262062" cy="191253"/>
          </a:xfrm>
        </p:spPr>
        <p:txBody>
          <a:bodyPr anchor="ctr"/>
          <a:lstStyle/>
          <a:p>
            <a:r>
              <a:rPr kumimoji="1" lang="en-GB">
                <a:solidFill>
                  <a:srgbClr val="291306"/>
                </a:solidFill>
                <a:latin typeface="+mn-lt"/>
              </a:rPr>
              <a:t>VALUE</a:t>
            </a:r>
          </a:p>
        </p:txBody>
      </p:sp>
      <p:sp>
        <p:nvSpPr>
          <p:cNvPr id="27" name="タイトル 1">
            <a:extLst>
              <a:ext uri="{FF2B5EF4-FFF2-40B4-BE49-F238E27FC236}">
                <a16:creationId xmlns:a16="http://schemas.microsoft.com/office/drawing/2014/main" id="{4F491AC7-3C0C-487E-B52A-68032306421F}"/>
              </a:ext>
            </a:extLst>
          </p:cNvPr>
          <p:cNvSpPr txBox="1">
            <a:spLocks/>
          </p:cNvSpPr>
          <p:nvPr/>
        </p:nvSpPr>
        <p:spPr>
          <a:xfrm>
            <a:off x="1199273" y="95816"/>
            <a:ext cx="566911" cy="629118"/>
          </a:xfrm>
          <a:prstGeom prst="rect">
            <a:avLst/>
          </a:prstGeom>
        </p:spPr>
        <p:txBody>
          <a:bodyPr anchor="ctr"/>
          <a:lstStyle>
            <a:lvl1pPr algn="l" defTabSz="914400" rtl="0" eaLnBrk="1" latinLnBrk="0" hangingPunct="1">
              <a:lnSpc>
                <a:spcPts val="5000"/>
              </a:lnSpc>
              <a:spcBef>
                <a:spcPct val="0"/>
              </a:spcBef>
              <a:buNone/>
              <a:defRPr kumimoji="1" sz="4400" b="1" kern="1200" spc="100" baseline="0">
                <a:ln w="9525">
                  <a:solidFill>
                    <a:srgbClr val="AF1932"/>
                  </a:solidFill>
                </a:ln>
                <a:solidFill>
                  <a:srgbClr val="AF1932"/>
                </a:solidFill>
                <a:latin typeface="Yu Gothic UI" panose="020B0500000000000000" pitchFamily="50" charset="-128"/>
                <a:ea typeface="Yu Gothic UI" panose="020B0500000000000000" pitchFamily="50" charset="-128"/>
                <a:cs typeface="+mj-cs"/>
              </a:defRPr>
            </a:lvl1pPr>
          </a:lstStyle>
          <a:p>
            <a:pPr marL="0" marR="0" lvl="0" indent="0" algn="l" defTabSz="914400" rtl="0" eaLnBrk="1" fontAlgn="auto" latinLnBrk="0" hangingPunct="1">
              <a:lnSpc>
                <a:spcPts val="5000"/>
              </a:lnSpc>
              <a:spcBef>
                <a:spcPct val="0"/>
              </a:spcBef>
              <a:spcAft>
                <a:spcPts val="0"/>
              </a:spcAft>
              <a:buClrTx/>
              <a:buSzTx/>
              <a:buFontTx/>
              <a:buNone/>
              <a:tabLst/>
              <a:defRPr/>
            </a:pPr>
            <a:r>
              <a:rPr kumimoji="1" lang="en-US" altLang="ja-JP" sz="2400" b="0" i="0" u="none" strike="noStrike" kern="1200" cap="none" spc="100" normalizeH="0" baseline="0" noProof="0">
                <a:ln w="12700">
                  <a:solidFill>
                    <a:prstClr val="black">
                      <a:lumMod val="85000"/>
                      <a:lumOff val="15000"/>
                    </a:prstClr>
                  </a:solidFill>
                </a:ln>
                <a:solidFill>
                  <a:prstClr val="black">
                    <a:lumMod val="85000"/>
                    <a:lumOff val="15000"/>
                  </a:prstClr>
                </a:solidFill>
                <a:effectLst/>
                <a:uLnTx/>
                <a:uFillTx/>
                <a:latin typeface="Avenir Next LT Pro"/>
                <a:ea typeface="DIN 2014 Demi" panose="020B0604020202020204" pitchFamily="34" charset="0"/>
                <a:cs typeface="+mj-cs"/>
              </a:rPr>
              <a:t>06</a:t>
            </a:r>
            <a:endParaRPr kumimoji="1" lang="en-GB" sz="2400" b="0" i="0" u="none" strike="noStrike" kern="1200" cap="none" spc="100" normalizeH="0" baseline="0" noProof="0">
              <a:ln w="12700">
                <a:solidFill>
                  <a:prstClr val="black">
                    <a:lumMod val="85000"/>
                    <a:lumOff val="15000"/>
                  </a:prstClr>
                </a:solidFill>
              </a:ln>
              <a:solidFill>
                <a:prstClr val="black">
                  <a:lumMod val="85000"/>
                  <a:lumOff val="15000"/>
                </a:prstClr>
              </a:solidFill>
              <a:effectLst/>
              <a:uLnTx/>
              <a:uFillTx/>
              <a:latin typeface="Avenir Next LT Pro"/>
              <a:ea typeface="DIN 2014 Demi" panose="020B0604020202020204" pitchFamily="34" charset="0"/>
              <a:cs typeface="+mj-cs"/>
            </a:endParaRPr>
          </a:p>
        </p:txBody>
      </p:sp>
      <p:sp>
        <p:nvSpPr>
          <p:cNvPr id="28" name="スライド番号プレースホルダー 2">
            <a:extLst>
              <a:ext uri="{FF2B5EF4-FFF2-40B4-BE49-F238E27FC236}">
                <a16:creationId xmlns:a16="http://schemas.microsoft.com/office/drawing/2014/main" id="{22B3BBF8-123E-4A23-94DF-63E003D0B086}"/>
              </a:ext>
            </a:extLst>
          </p:cNvPr>
          <p:cNvSpPr txBox="1">
            <a:spLocks/>
          </p:cNvSpPr>
          <p:nvPr/>
        </p:nvSpPr>
        <p:spPr>
          <a:xfrm>
            <a:off x="7181851" y="6515100"/>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Tree>
    <p:extLst>
      <p:ext uri="{BB962C8B-B14F-4D97-AF65-F5344CB8AC3E}">
        <p14:creationId xmlns:p14="http://schemas.microsoft.com/office/powerpoint/2010/main" val="1491281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a:extLst>
              <a:ext uri="{FF2B5EF4-FFF2-40B4-BE49-F238E27FC236}">
                <a16:creationId xmlns:a16="http://schemas.microsoft.com/office/drawing/2014/main" id="{D500E37B-DCA8-4A48-B9F8-A6495F4C09E7}"/>
              </a:ext>
            </a:extLst>
          </p:cNvPr>
          <p:cNvSpPr/>
          <p:nvPr/>
        </p:nvSpPr>
        <p:spPr>
          <a:xfrm>
            <a:off x="7362825" y="3549650"/>
            <a:ext cx="1662114" cy="2222366"/>
          </a:xfrm>
          <a:prstGeom prst="rect">
            <a:avLst/>
          </a:prstGeom>
          <a:gradFill>
            <a:gsLst>
              <a:gs pos="0">
                <a:srgbClr val="FFFDFC"/>
              </a:gs>
              <a:gs pos="37000">
                <a:srgbClr val="FDE1E6"/>
              </a:gs>
              <a:gs pos="100000">
                <a:srgbClr val="FAB1B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pic>
        <p:nvPicPr>
          <p:cNvPr id="33" name="Picture 2">
            <a:extLst>
              <a:ext uri="{FF2B5EF4-FFF2-40B4-BE49-F238E27FC236}">
                <a16:creationId xmlns:a16="http://schemas.microsoft.com/office/drawing/2014/main" id="{FBC7A9FF-4D43-413F-94D0-CE025675078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101540" y="3107566"/>
            <a:ext cx="2277326" cy="2922772"/>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プレースホルダー 6">
            <a:extLst>
              <a:ext uri="{FF2B5EF4-FFF2-40B4-BE49-F238E27FC236}">
                <a16:creationId xmlns:a16="http://schemas.microsoft.com/office/drawing/2014/main" id="{D7B6ED66-89C5-4565-B796-34D50D644034}"/>
              </a:ext>
            </a:extLst>
          </p:cNvPr>
          <p:cNvSpPr>
            <a:spLocks noGrp="1"/>
          </p:cNvSpPr>
          <p:nvPr>
            <p:ph type="body" sz="quarter" idx="15"/>
          </p:nvPr>
        </p:nvSpPr>
        <p:spPr>
          <a:xfrm>
            <a:off x="732480" y="4989585"/>
            <a:ext cx="6335793" cy="555887"/>
          </a:xfrm>
        </p:spPr>
        <p:txBody>
          <a:bodyPr rIns="0"/>
          <a:lstStyle/>
          <a:p>
            <a:pPr lvl="0">
              <a:spcBef>
                <a:spcPts val="0"/>
              </a:spcBef>
              <a:defRPr/>
            </a:pPr>
            <a:r>
              <a:rPr lang="ja-JP" altLang="en-US" dirty="0">
                <a:solidFill>
                  <a:srgbClr val="000000"/>
                </a:solidFill>
                <a:latin typeface="+mn-ea"/>
              </a:rPr>
              <a:t>前述の</a:t>
            </a:r>
            <a:r>
              <a:rPr lang="en-US" altLang="ja-JP" dirty="0">
                <a:solidFill>
                  <a:srgbClr val="000000"/>
                </a:solidFill>
                <a:latin typeface="+mn-ea"/>
              </a:rPr>
              <a:t>20</a:t>
            </a:r>
            <a:r>
              <a:rPr lang="ja-JP" altLang="en-US" dirty="0">
                <a:solidFill>
                  <a:srgbClr val="000000"/>
                </a:solidFill>
                <a:latin typeface="+mn-ea"/>
              </a:rPr>
              <a:t>業務以外においても、独自システムを原則所有しないことを前提に「クラウド・バイ・デフォルト」を基本として情報システムの刷新と業務プロセスの見直しを進めていきます。また、情報システムだけでなく</a:t>
            </a:r>
            <a:r>
              <a:rPr lang="en-US" altLang="ja-JP" dirty="0">
                <a:solidFill>
                  <a:srgbClr val="000000"/>
                </a:solidFill>
                <a:latin typeface="+mn-ea"/>
              </a:rPr>
              <a:t>AI</a:t>
            </a:r>
            <a:r>
              <a:rPr lang="ja-JP" altLang="en-US" dirty="0" err="1">
                <a:solidFill>
                  <a:srgbClr val="000000"/>
                </a:solidFill>
                <a:latin typeface="+mn-ea"/>
              </a:rPr>
              <a:t>、</a:t>
            </a:r>
            <a:r>
              <a:rPr lang="en-US" altLang="ja-JP" dirty="0">
                <a:solidFill>
                  <a:srgbClr val="000000"/>
                </a:solidFill>
                <a:latin typeface="+mn-ea"/>
              </a:rPr>
              <a:t>RPA</a:t>
            </a:r>
            <a:r>
              <a:rPr lang="ja-JP" altLang="en-US" dirty="0">
                <a:solidFill>
                  <a:srgbClr val="000000"/>
                </a:solidFill>
                <a:latin typeface="+mn-ea"/>
              </a:rPr>
              <a:t>やノーコードツールなども組み合わせ、業務の生産性・効率性を向上し、質の高い組織・業務運営を実現します。</a:t>
            </a:r>
          </a:p>
        </p:txBody>
      </p:sp>
      <p:sp>
        <p:nvSpPr>
          <p:cNvPr id="8" name="テキスト プレースホルダー 7">
            <a:extLst>
              <a:ext uri="{FF2B5EF4-FFF2-40B4-BE49-F238E27FC236}">
                <a16:creationId xmlns:a16="http://schemas.microsoft.com/office/drawing/2014/main" id="{8347C005-46FF-4430-890C-00654096700D}"/>
              </a:ext>
            </a:extLst>
          </p:cNvPr>
          <p:cNvSpPr>
            <a:spLocks noGrp="1"/>
          </p:cNvSpPr>
          <p:nvPr>
            <p:ph type="body" sz="quarter" idx="16"/>
          </p:nvPr>
        </p:nvSpPr>
        <p:spPr>
          <a:xfrm>
            <a:off x="732480" y="4745740"/>
            <a:ext cx="5552433" cy="287828"/>
          </a:xfrm>
        </p:spPr>
        <p:txBody>
          <a:bodyPr/>
          <a:lstStyle/>
          <a:p>
            <a:r>
              <a:rPr lang="ja-JP" altLang="en-US"/>
              <a:t>庁内業務のプロセス最適化</a:t>
            </a:r>
            <a:endParaRPr lang="en-GB"/>
          </a:p>
        </p:txBody>
      </p:sp>
      <p:sp>
        <p:nvSpPr>
          <p:cNvPr id="9" name="テキスト プレースホルダー 8">
            <a:extLst>
              <a:ext uri="{FF2B5EF4-FFF2-40B4-BE49-F238E27FC236}">
                <a16:creationId xmlns:a16="http://schemas.microsoft.com/office/drawing/2014/main" id="{3DE61A6E-98E8-4E5C-8F09-6447F6E2828D}"/>
              </a:ext>
            </a:extLst>
          </p:cNvPr>
          <p:cNvSpPr>
            <a:spLocks noGrp="1"/>
          </p:cNvSpPr>
          <p:nvPr>
            <p:ph type="body" sz="quarter" idx="17"/>
          </p:nvPr>
        </p:nvSpPr>
        <p:spPr>
          <a:xfrm>
            <a:off x="711769" y="5833200"/>
            <a:ext cx="6335793" cy="431648"/>
          </a:xfrm>
        </p:spPr>
        <p:txBody>
          <a:bodyPr rIns="0"/>
          <a:lstStyle/>
          <a:p>
            <a:pPr lvl="0">
              <a:spcBef>
                <a:spcPts val="0"/>
              </a:spcBef>
              <a:defRPr/>
            </a:pPr>
            <a:r>
              <a:rPr lang="ja-JP" altLang="en-US">
                <a:solidFill>
                  <a:srgbClr val="000000"/>
                </a:solidFill>
              </a:rPr>
              <a:t>非効率的な業務や特定の職員でしか把握できないツールを使った業務は、職員自らがノーコードツールでシステムを開発することで、業務の見える化と調達や開発に要する時間やコストを縮減し、最適化された業務の仕組みへと変革を進めます。</a:t>
            </a:r>
          </a:p>
        </p:txBody>
      </p:sp>
      <p:sp>
        <p:nvSpPr>
          <p:cNvPr id="11" name="テキスト プレースホルダー 10">
            <a:extLst>
              <a:ext uri="{FF2B5EF4-FFF2-40B4-BE49-F238E27FC236}">
                <a16:creationId xmlns:a16="http://schemas.microsoft.com/office/drawing/2014/main" id="{68AE9D3D-69CC-4EC9-93E5-3DF4D2AEB37D}"/>
              </a:ext>
            </a:extLst>
          </p:cNvPr>
          <p:cNvSpPr>
            <a:spLocks noGrp="1"/>
          </p:cNvSpPr>
          <p:nvPr>
            <p:ph type="body" sz="quarter" idx="18"/>
          </p:nvPr>
        </p:nvSpPr>
        <p:spPr>
          <a:xfrm>
            <a:off x="732480" y="5589354"/>
            <a:ext cx="6182670" cy="287828"/>
          </a:xfrm>
        </p:spPr>
        <p:txBody>
          <a:bodyPr/>
          <a:lstStyle/>
          <a:p>
            <a:r>
              <a:rPr lang="ja-JP" altLang="en-US"/>
              <a:t>ノーコードツールを活用したシステムの内製化</a:t>
            </a:r>
            <a:endParaRPr lang="en-GB"/>
          </a:p>
        </p:txBody>
      </p:sp>
      <p:sp>
        <p:nvSpPr>
          <p:cNvPr id="2" name="タイトル 1">
            <a:extLst>
              <a:ext uri="{FF2B5EF4-FFF2-40B4-BE49-F238E27FC236}">
                <a16:creationId xmlns:a16="http://schemas.microsoft.com/office/drawing/2014/main" id="{6DB45E72-1DEE-4B3E-BE01-8D685DD1DD06}"/>
              </a:ext>
            </a:extLst>
          </p:cNvPr>
          <p:cNvSpPr>
            <a:spLocks noGrp="1"/>
          </p:cNvSpPr>
          <p:nvPr>
            <p:ph type="title"/>
          </p:nvPr>
        </p:nvSpPr>
        <p:spPr>
          <a:prstGeom prst="rect">
            <a:avLst/>
          </a:prstGeom>
        </p:spPr>
        <p:txBody>
          <a:bodyPr/>
          <a:lstStyle/>
          <a:p>
            <a:pPr>
              <a:lnSpc>
                <a:spcPts val="5600"/>
              </a:lnSpc>
            </a:pPr>
            <a:r>
              <a:rPr lang="ja-JP" altLang="en-US" spc="200"/>
              <a:t>「相方はデジタル」。</a:t>
            </a:r>
            <a:br>
              <a:rPr lang="en-US" altLang="ja-JP" spc="200"/>
            </a:br>
            <a:r>
              <a:rPr lang="ja-JP" altLang="en-US" spc="200"/>
              <a:t>次世代のしごと・働き方へ</a:t>
            </a:r>
            <a:endParaRPr lang="en-GB" altLang="ja-JP" spc="200"/>
          </a:p>
        </p:txBody>
      </p:sp>
      <p:sp>
        <p:nvSpPr>
          <p:cNvPr id="4" name="テキスト プレースホルダー 3">
            <a:extLst>
              <a:ext uri="{FF2B5EF4-FFF2-40B4-BE49-F238E27FC236}">
                <a16:creationId xmlns:a16="http://schemas.microsoft.com/office/drawing/2014/main" id="{BF7FA137-CC2A-4F34-BFFD-E93D1329850E}"/>
              </a:ext>
            </a:extLst>
          </p:cNvPr>
          <p:cNvSpPr>
            <a:spLocks noGrp="1"/>
          </p:cNvSpPr>
          <p:nvPr>
            <p:ph type="body" sz="quarter" idx="12"/>
          </p:nvPr>
        </p:nvSpPr>
        <p:spPr>
          <a:xfrm>
            <a:off x="452438" y="2137575"/>
            <a:ext cx="8958262" cy="643209"/>
          </a:xfrm>
          <a:prstGeom prst="rect">
            <a:avLst/>
          </a:prstGeom>
        </p:spPr>
        <p:txBody>
          <a:bodyPr/>
          <a:lstStyle/>
          <a:p>
            <a:r>
              <a:rPr lang="ja-JP" altLang="en-US" kern="100">
                <a:solidFill>
                  <a:srgbClr val="000000"/>
                </a:solidFill>
                <a:latin typeface="+mn-ea"/>
                <a:cs typeface="Times New Roman" panose="02020603050405020304" pitchFamily="18" charset="0"/>
              </a:rPr>
              <a:t>紙や対面を前提とした非効率な業務スタイルをデータとデジタル技術を最大限活用した生産性の高い業務スタイルに変革することで、将来の生産年齢人口減少の影響に備え、現在の業務執行体制の</a:t>
            </a:r>
            <a:r>
              <a:rPr lang="en-US" altLang="ja-JP" kern="100">
                <a:solidFill>
                  <a:srgbClr val="000000"/>
                </a:solidFill>
                <a:latin typeface="+mn-ea"/>
                <a:cs typeface="Times New Roman" panose="02020603050405020304" pitchFamily="18" charset="0"/>
              </a:rPr>
              <a:t>2</a:t>
            </a:r>
            <a:r>
              <a:rPr lang="ja-JP" altLang="en-US" kern="100">
                <a:solidFill>
                  <a:srgbClr val="000000"/>
                </a:solidFill>
                <a:latin typeface="+mn-ea"/>
                <a:cs typeface="Times New Roman" panose="02020603050405020304" pitchFamily="18" charset="0"/>
              </a:rPr>
              <a:t>割程度スリム化をめざします。そして、新たな行政ニーズに柔軟に対応し、次世代のしごと・働き方の実現につなげます。</a:t>
            </a:r>
          </a:p>
        </p:txBody>
      </p:sp>
      <p:sp>
        <p:nvSpPr>
          <p:cNvPr id="64" name="正方形/長方形 63">
            <a:extLst>
              <a:ext uri="{FF2B5EF4-FFF2-40B4-BE49-F238E27FC236}">
                <a16:creationId xmlns:a16="http://schemas.microsoft.com/office/drawing/2014/main" id="{2F6105F6-064B-4E6E-BFB8-E9383D5AA702}"/>
              </a:ext>
            </a:extLst>
          </p:cNvPr>
          <p:cNvSpPr/>
          <p:nvPr/>
        </p:nvSpPr>
        <p:spPr>
          <a:xfrm>
            <a:off x="589212" y="3003921"/>
            <a:ext cx="107950" cy="107948"/>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65" name="正方形/長方形 64">
            <a:extLst>
              <a:ext uri="{FF2B5EF4-FFF2-40B4-BE49-F238E27FC236}">
                <a16:creationId xmlns:a16="http://schemas.microsoft.com/office/drawing/2014/main" id="{E68A8E02-C135-4B98-8007-FE212A9D3971}"/>
              </a:ext>
            </a:extLst>
          </p:cNvPr>
          <p:cNvSpPr/>
          <p:nvPr/>
        </p:nvSpPr>
        <p:spPr>
          <a:xfrm>
            <a:off x="589212" y="3844090"/>
            <a:ext cx="107950" cy="107948"/>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66" name="正方形/長方形 65">
            <a:extLst>
              <a:ext uri="{FF2B5EF4-FFF2-40B4-BE49-F238E27FC236}">
                <a16:creationId xmlns:a16="http://schemas.microsoft.com/office/drawing/2014/main" id="{E727351B-D6EC-4D70-AEE6-D29076EB0B7B}"/>
              </a:ext>
            </a:extLst>
          </p:cNvPr>
          <p:cNvSpPr/>
          <p:nvPr/>
        </p:nvSpPr>
        <p:spPr>
          <a:xfrm>
            <a:off x="589212" y="4841334"/>
            <a:ext cx="107950" cy="107948"/>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82" name="正方形/長方形 81">
            <a:extLst>
              <a:ext uri="{FF2B5EF4-FFF2-40B4-BE49-F238E27FC236}">
                <a16:creationId xmlns:a16="http://schemas.microsoft.com/office/drawing/2014/main" id="{B5474257-959D-4E4E-B00F-52D65A2277EE}"/>
              </a:ext>
            </a:extLst>
          </p:cNvPr>
          <p:cNvSpPr/>
          <p:nvPr/>
        </p:nvSpPr>
        <p:spPr>
          <a:xfrm>
            <a:off x="589212" y="5685475"/>
            <a:ext cx="107950" cy="107948"/>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23" name="正方形/長方形 22">
            <a:extLst>
              <a:ext uri="{FF2B5EF4-FFF2-40B4-BE49-F238E27FC236}">
                <a16:creationId xmlns:a16="http://schemas.microsoft.com/office/drawing/2014/main" id="{C0BFAEE9-9ABE-4360-90DB-2ED0120E9618}"/>
              </a:ext>
            </a:extLst>
          </p:cNvPr>
          <p:cNvSpPr/>
          <p:nvPr/>
        </p:nvSpPr>
        <p:spPr>
          <a:xfrm>
            <a:off x="9582001" y="0"/>
            <a:ext cx="32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24" name="正方形/長方形 23">
            <a:extLst>
              <a:ext uri="{FF2B5EF4-FFF2-40B4-BE49-F238E27FC236}">
                <a16:creationId xmlns:a16="http://schemas.microsoft.com/office/drawing/2014/main" id="{B7E7F1B3-C983-4299-B3DA-5B63BAD74805}"/>
              </a:ext>
            </a:extLst>
          </p:cNvPr>
          <p:cNvSpPr/>
          <p:nvPr/>
        </p:nvSpPr>
        <p:spPr>
          <a:xfrm>
            <a:off x="9594850" y="6582186"/>
            <a:ext cx="311150" cy="2785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sp>
        <p:nvSpPr>
          <p:cNvPr id="27" name="矢印: 五方向 26">
            <a:extLst>
              <a:ext uri="{FF2B5EF4-FFF2-40B4-BE49-F238E27FC236}">
                <a16:creationId xmlns:a16="http://schemas.microsoft.com/office/drawing/2014/main" id="{D974341F-6494-4133-97A0-20DF6A650F8E}"/>
              </a:ext>
            </a:extLst>
          </p:cNvPr>
          <p:cNvSpPr/>
          <p:nvPr/>
        </p:nvSpPr>
        <p:spPr>
          <a:xfrm rot="5400000">
            <a:off x="9048426" y="546425"/>
            <a:ext cx="1404000" cy="311150"/>
          </a:xfrm>
          <a:prstGeom prst="homePlate">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lumMod val="75000"/>
                  </a:prstClr>
                </a:solidFill>
                <a:effectLst/>
                <a:uLnTx/>
                <a:uFillTx/>
                <a:latin typeface="Avenir Next LT Pro"/>
                <a:ea typeface="Yu Gothic UI"/>
                <a:cs typeface="+mn-cs"/>
              </a:rPr>
              <a:t>MISSION</a:t>
            </a: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sp>
        <p:nvSpPr>
          <p:cNvPr id="28" name="矢印: 山形 27">
            <a:extLst>
              <a:ext uri="{FF2B5EF4-FFF2-40B4-BE49-F238E27FC236}">
                <a16:creationId xmlns:a16="http://schemas.microsoft.com/office/drawing/2014/main" id="{ECE85FB1-DEC5-4164-8EE9-DC0A0D162FDA}"/>
              </a:ext>
            </a:extLst>
          </p:cNvPr>
          <p:cNvSpPr/>
          <p:nvPr/>
        </p:nvSpPr>
        <p:spPr>
          <a:xfrm rot="5400000">
            <a:off x="9048425" y="1902958"/>
            <a:ext cx="1404000" cy="311150"/>
          </a:xfrm>
          <a:prstGeom prst="chevron">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lumMod val="75000"/>
                  </a:prstClr>
                </a:solidFill>
                <a:effectLst/>
                <a:uLnTx/>
                <a:uFillTx/>
                <a:latin typeface="Avenir Next LT Pro"/>
                <a:ea typeface="Yu Gothic UI"/>
                <a:cs typeface="+mn-cs"/>
              </a:rPr>
              <a:t>VISION</a:t>
            </a: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sp>
        <p:nvSpPr>
          <p:cNvPr id="29" name="矢印: 山形 28">
            <a:extLst>
              <a:ext uri="{FF2B5EF4-FFF2-40B4-BE49-F238E27FC236}">
                <a16:creationId xmlns:a16="http://schemas.microsoft.com/office/drawing/2014/main" id="{F9B59F24-AC57-415D-8017-9059F53BC710}"/>
              </a:ext>
            </a:extLst>
          </p:cNvPr>
          <p:cNvSpPr/>
          <p:nvPr/>
        </p:nvSpPr>
        <p:spPr>
          <a:xfrm rot="5400000">
            <a:off x="8356226" y="3951691"/>
            <a:ext cx="2788400" cy="311150"/>
          </a:xfrm>
          <a:prstGeom prst="chevron">
            <a:avLst>
              <a:gd name="adj" fmla="val 28868"/>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solidFill>
                <a:effectLst/>
                <a:uLnTx/>
                <a:uFillTx/>
                <a:latin typeface="Avenir Next LT Pro"/>
                <a:ea typeface="Yu Gothic UI"/>
                <a:cs typeface="+mn-cs"/>
              </a:rPr>
              <a:t>VALUE &amp; STRATEGY</a:t>
            </a:r>
            <a:endParaRPr kumimoji="1" lang="en-GB" sz="1600" b="0" i="0" u="none" strike="noStrike" kern="1200" cap="none" spc="0" normalizeH="0" baseline="0" noProof="0">
              <a:ln>
                <a:noFill/>
              </a:ln>
              <a:solidFill>
                <a:prstClr val="white"/>
              </a:solidFill>
              <a:effectLst/>
              <a:uLnTx/>
              <a:uFillTx/>
              <a:latin typeface="Avenir Next LT Pro"/>
              <a:ea typeface="Yu Gothic UI"/>
              <a:cs typeface="+mn-cs"/>
            </a:endParaRPr>
          </a:p>
        </p:txBody>
      </p:sp>
      <p:sp>
        <p:nvSpPr>
          <p:cNvPr id="30" name="矢印: 山形 29">
            <a:extLst>
              <a:ext uri="{FF2B5EF4-FFF2-40B4-BE49-F238E27FC236}">
                <a16:creationId xmlns:a16="http://schemas.microsoft.com/office/drawing/2014/main" id="{F13EE26C-B0F3-444A-82DC-A916C59EC2B8}"/>
              </a:ext>
            </a:extLst>
          </p:cNvPr>
          <p:cNvSpPr/>
          <p:nvPr/>
        </p:nvSpPr>
        <p:spPr>
          <a:xfrm rot="5400000">
            <a:off x="9048424" y="6000425"/>
            <a:ext cx="1404000" cy="311150"/>
          </a:xfrm>
          <a:prstGeom prst="chevron">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lumMod val="75000"/>
                  </a:prstClr>
                </a:solidFill>
                <a:effectLst/>
                <a:uLnTx/>
                <a:uFillTx/>
                <a:latin typeface="Avenir Next LT Pro"/>
                <a:ea typeface="Yu Gothic UI"/>
                <a:cs typeface="+mn-cs"/>
              </a:rPr>
              <a:t>CREDO</a:t>
            </a: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sp>
        <p:nvSpPr>
          <p:cNvPr id="34" name="字幕 3">
            <a:extLst>
              <a:ext uri="{FF2B5EF4-FFF2-40B4-BE49-F238E27FC236}">
                <a16:creationId xmlns:a16="http://schemas.microsoft.com/office/drawing/2014/main" id="{B8154A56-9783-4F5B-A45D-6ED2B8B2616B}"/>
              </a:ext>
            </a:extLst>
          </p:cNvPr>
          <p:cNvSpPr txBox="1">
            <a:spLocks/>
          </p:cNvSpPr>
          <p:nvPr/>
        </p:nvSpPr>
        <p:spPr>
          <a:xfrm>
            <a:off x="1899907" y="428625"/>
            <a:ext cx="1352550" cy="191253"/>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kumimoji="1" sz="1800" kern="1200">
                <a:solidFill>
                  <a:schemeClr val="tx1">
                    <a:lumMod val="75000"/>
                    <a:lumOff val="25000"/>
                  </a:schemeClr>
                </a:solidFill>
                <a:latin typeface="Yu Gothic UI" panose="020B0500000000000000" pitchFamily="50" charset="-128"/>
                <a:ea typeface="Yu Gothic UI" panose="020B0500000000000000" pitchFamily="50"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GB" sz="1800" b="0" i="0" u="none" strike="noStrike" kern="1200" cap="none" spc="-50" normalizeH="0" baseline="0" noProof="0" dirty="0">
                <a:ln>
                  <a:noFill/>
                </a:ln>
                <a:solidFill>
                  <a:srgbClr val="291306"/>
                </a:solidFill>
                <a:effectLst/>
                <a:uLnTx/>
                <a:uFillTx/>
                <a:latin typeface="Avenir Next LT Pro"/>
                <a:ea typeface="Yu Gothic UI" panose="020B0500000000000000" pitchFamily="50" charset="-128"/>
                <a:cs typeface="+mn-cs"/>
              </a:rPr>
              <a:t>STRATEGY</a:t>
            </a:r>
          </a:p>
        </p:txBody>
      </p:sp>
      <p:sp>
        <p:nvSpPr>
          <p:cNvPr id="35" name="タイトル 1">
            <a:extLst>
              <a:ext uri="{FF2B5EF4-FFF2-40B4-BE49-F238E27FC236}">
                <a16:creationId xmlns:a16="http://schemas.microsoft.com/office/drawing/2014/main" id="{9F6F9BBF-8D6E-461D-9A7B-79E1DF91CD1A}"/>
              </a:ext>
            </a:extLst>
          </p:cNvPr>
          <p:cNvSpPr txBox="1">
            <a:spLocks/>
          </p:cNvSpPr>
          <p:nvPr/>
        </p:nvSpPr>
        <p:spPr>
          <a:xfrm>
            <a:off x="3005454" y="95816"/>
            <a:ext cx="566911" cy="629118"/>
          </a:xfrm>
          <a:prstGeom prst="rect">
            <a:avLst/>
          </a:prstGeom>
        </p:spPr>
        <p:txBody>
          <a:bodyPr anchor="ctr"/>
          <a:lstStyle>
            <a:lvl1pPr algn="l" defTabSz="914400" rtl="0" eaLnBrk="1" latinLnBrk="0" hangingPunct="1">
              <a:lnSpc>
                <a:spcPts val="5000"/>
              </a:lnSpc>
              <a:spcBef>
                <a:spcPct val="0"/>
              </a:spcBef>
              <a:buNone/>
              <a:defRPr kumimoji="1" sz="4400" b="1" kern="1200" spc="100" baseline="0">
                <a:ln w="9525">
                  <a:solidFill>
                    <a:srgbClr val="AF1932"/>
                  </a:solidFill>
                </a:ln>
                <a:solidFill>
                  <a:srgbClr val="AF1932"/>
                </a:solidFill>
                <a:latin typeface="Yu Gothic UI" panose="020B0500000000000000" pitchFamily="50" charset="-128"/>
                <a:ea typeface="Yu Gothic UI" panose="020B0500000000000000" pitchFamily="50" charset="-128"/>
                <a:cs typeface="+mj-cs"/>
              </a:defRPr>
            </a:lvl1pPr>
          </a:lstStyle>
          <a:p>
            <a:pPr marL="0" marR="0" lvl="0" indent="0" algn="l" defTabSz="914400" rtl="0" eaLnBrk="1" fontAlgn="auto" latinLnBrk="0" hangingPunct="1">
              <a:lnSpc>
                <a:spcPts val="5000"/>
              </a:lnSpc>
              <a:spcBef>
                <a:spcPct val="0"/>
              </a:spcBef>
              <a:spcAft>
                <a:spcPts val="0"/>
              </a:spcAft>
              <a:buClrTx/>
              <a:buSzTx/>
              <a:buFontTx/>
              <a:buNone/>
              <a:tabLst/>
              <a:defRPr/>
            </a:pPr>
            <a:r>
              <a:rPr kumimoji="1" lang="en-US" altLang="ja-JP" sz="2400" b="0" i="0" u="none" strike="noStrike" kern="1200" cap="none" spc="100" normalizeH="0" baseline="0" noProof="0">
                <a:ln w="12700">
                  <a:solidFill>
                    <a:prstClr val="black">
                      <a:lumMod val="85000"/>
                      <a:lumOff val="15000"/>
                    </a:prstClr>
                  </a:solidFill>
                </a:ln>
                <a:solidFill>
                  <a:prstClr val="black">
                    <a:lumMod val="85000"/>
                    <a:lumOff val="15000"/>
                  </a:prstClr>
                </a:solidFill>
                <a:effectLst/>
                <a:uLnTx/>
                <a:uFillTx/>
                <a:latin typeface="Avenir Next LT Pro"/>
                <a:ea typeface="DIN 2014 Demi" panose="020B0604020202020204" pitchFamily="34" charset="0"/>
                <a:cs typeface="+mj-cs"/>
              </a:rPr>
              <a:t>11</a:t>
            </a:r>
            <a:endParaRPr kumimoji="1" lang="en-GB" sz="2400" b="0" i="0" u="none" strike="noStrike" kern="1200" cap="none" spc="100" normalizeH="0" baseline="0" noProof="0">
              <a:ln w="12700">
                <a:solidFill>
                  <a:prstClr val="black">
                    <a:lumMod val="85000"/>
                    <a:lumOff val="15000"/>
                  </a:prstClr>
                </a:solidFill>
              </a:ln>
              <a:solidFill>
                <a:prstClr val="black">
                  <a:lumMod val="85000"/>
                  <a:lumOff val="15000"/>
                </a:prstClr>
              </a:solidFill>
              <a:effectLst/>
              <a:uLnTx/>
              <a:uFillTx/>
              <a:latin typeface="Avenir Next LT Pro"/>
              <a:ea typeface="DIN 2014 Demi" panose="020B0604020202020204" pitchFamily="34" charset="0"/>
              <a:cs typeface="+mj-cs"/>
            </a:endParaRPr>
          </a:p>
        </p:txBody>
      </p:sp>
      <p:sp>
        <p:nvSpPr>
          <p:cNvPr id="36" name="字幕 3">
            <a:extLst>
              <a:ext uri="{FF2B5EF4-FFF2-40B4-BE49-F238E27FC236}">
                <a16:creationId xmlns:a16="http://schemas.microsoft.com/office/drawing/2014/main" id="{06D4CA1F-A814-4BAB-AE62-D52C7F184836}"/>
              </a:ext>
            </a:extLst>
          </p:cNvPr>
          <p:cNvSpPr>
            <a:spLocks noGrp="1"/>
          </p:cNvSpPr>
          <p:nvPr>
            <p:ph type="subTitle" idx="1"/>
          </p:nvPr>
        </p:nvSpPr>
        <p:spPr>
          <a:xfrm>
            <a:off x="452438" y="428625"/>
            <a:ext cx="1262062" cy="191253"/>
          </a:xfrm>
        </p:spPr>
        <p:txBody>
          <a:bodyPr anchor="ctr"/>
          <a:lstStyle/>
          <a:p>
            <a:r>
              <a:rPr kumimoji="1" lang="en-GB">
                <a:solidFill>
                  <a:srgbClr val="291306"/>
                </a:solidFill>
                <a:latin typeface="+mn-lt"/>
              </a:rPr>
              <a:t>VALUE</a:t>
            </a:r>
          </a:p>
        </p:txBody>
      </p:sp>
      <p:sp>
        <p:nvSpPr>
          <p:cNvPr id="38" name="タイトル 1">
            <a:extLst>
              <a:ext uri="{FF2B5EF4-FFF2-40B4-BE49-F238E27FC236}">
                <a16:creationId xmlns:a16="http://schemas.microsoft.com/office/drawing/2014/main" id="{908FF4A4-C9B1-4F87-BE68-988B2AD58F98}"/>
              </a:ext>
            </a:extLst>
          </p:cNvPr>
          <p:cNvSpPr txBox="1">
            <a:spLocks/>
          </p:cNvSpPr>
          <p:nvPr/>
        </p:nvSpPr>
        <p:spPr>
          <a:xfrm>
            <a:off x="1199273" y="95816"/>
            <a:ext cx="566911" cy="629118"/>
          </a:xfrm>
          <a:prstGeom prst="rect">
            <a:avLst/>
          </a:prstGeom>
        </p:spPr>
        <p:txBody>
          <a:bodyPr anchor="ctr"/>
          <a:lstStyle>
            <a:lvl1pPr algn="l" defTabSz="914400" rtl="0" eaLnBrk="1" latinLnBrk="0" hangingPunct="1">
              <a:lnSpc>
                <a:spcPts val="5000"/>
              </a:lnSpc>
              <a:spcBef>
                <a:spcPct val="0"/>
              </a:spcBef>
              <a:buNone/>
              <a:defRPr kumimoji="1" sz="4400" b="1" kern="1200" spc="100" baseline="0">
                <a:ln w="9525">
                  <a:solidFill>
                    <a:srgbClr val="AF1932"/>
                  </a:solidFill>
                </a:ln>
                <a:solidFill>
                  <a:srgbClr val="AF1932"/>
                </a:solidFill>
                <a:latin typeface="Yu Gothic UI" panose="020B0500000000000000" pitchFamily="50" charset="-128"/>
                <a:ea typeface="Yu Gothic UI" panose="020B0500000000000000" pitchFamily="50" charset="-128"/>
                <a:cs typeface="+mj-cs"/>
              </a:defRPr>
            </a:lvl1pPr>
          </a:lstStyle>
          <a:p>
            <a:pPr marL="0" marR="0" lvl="0" indent="0" algn="l" defTabSz="914400" rtl="0" eaLnBrk="1" fontAlgn="auto" latinLnBrk="0" hangingPunct="1">
              <a:lnSpc>
                <a:spcPts val="5000"/>
              </a:lnSpc>
              <a:spcBef>
                <a:spcPct val="0"/>
              </a:spcBef>
              <a:spcAft>
                <a:spcPts val="0"/>
              </a:spcAft>
              <a:buClrTx/>
              <a:buSzTx/>
              <a:buFontTx/>
              <a:buNone/>
              <a:tabLst/>
              <a:defRPr/>
            </a:pPr>
            <a:r>
              <a:rPr kumimoji="1" lang="en-US" altLang="ja-JP" sz="2400" b="0" i="0" u="none" strike="noStrike" kern="1200" cap="none" spc="100" normalizeH="0" baseline="0" noProof="0">
                <a:ln w="12700">
                  <a:solidFill>
                    <a:prstClr val="black">
                      <a:lumMod val="85000"/>
                      <a:lumOff val="15000"/>
                    </a:prstClr>
                  </a:solidFill>
                </a:ln>
                <a:solidFill>
                  <a:prstClr val="black">
                    <a:lumMod val="85000"/>
                    <a:lumOff val="15000"/>
                  </a:prstClr>
                </a:solidFill>
                <a:effectLst/>
                <a:uLnTx/>
                <a:uFillTx/>
                <a:latin typeface="Avenir Next LT Pro"/>
                <a:ea typeface="DIN 2014 Demi" panose="020B0604020202020204" pitchFamily="34" charset="0"/>
                <a:cs typeface="+mj-cs"/>
              </a:rPr>
              <a:t>06</a:t>
            </a:r>
            <a:endParaRPr kumimoji="1" lang="en-GB" sz="2400" b="0" i="0" u="none" strike="noStrike" kern="1200" cap="none" spc="100" normalizeH="0" baseline="0" noProof="0">
              <a:ln w="12700">
                <a:solidFill>
                  <a:prstClr val="black">
                    <a:lumMod val="85000"/>
                    <a:lumOff val="15000"/>
                  </a:prstClr>
                </a:solidFill>
              </a:ln>
              <a:solidFill>
                <a:prstClr val="black">
                  <a:lumMod val="85000"/>
                  <a:lumOff val="15000"/>
                </a:prstClr>
              </a:solidFill>
              <a:effectLst/>
              <a:uLnTx/>
              <a:uFillTx/>
              <a:latin typeface="Avenir Next LT Pro"/>
              <a:ea typeface="DIN 2014 Demi" panose="020B0604020202020204" pitchFamily="34" charset="0"/>
              <a:cs typeface="+mj-cs"/>
            </a:endParaRPr>
          </a:p>
        </p:txBody>
      </p:sp>
      <p:sp>
        <p:nvSpPr>
          <p:cNvPr id="39" name="矢印: 山形 38">
            <a:extLst>
              <a:ext uri="{FF2B5EF4-FFF2-40B4-BE49-F238E27FC236}">
                <a16:creationId xmlns:a16="http://schemas.microsoft.com/office/drawing/2014/main" id="{17D202DC-94D4-4FFD-A2FF-2720B86E0F07}"/>
              </a:ext>
            </a:extLst>
          </p:cNvPr>
          <p:cNvSpPr/>
          <p:nvPr/>
        </p:nvSpPr>
        <p:spPr>
          <a:xfrm>
            <a:off x="1752318" y="431942"/>
            <a:ext cx="123877" cy="169324"/>
          </a:xfrm>
          <a:prstGeom prst="chevron">
            <a:avLst>
              <a:gd name="adj" fmla="val 7097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37" name="テキスト プレースホルダー 8">
            <a:extLst>
              <a:ext uri="{FF2B5EF4-FFF2-40B4-BE49-F238E27FC236}">
                <a16:creationId xmlns:a16="http://schemas.microsoft.com/office/drawing/2014/main" id="{D15039DA-B28B-4D74-9772-EC648B09B2DA}"/>
              </a:ext>
            </a:extLst>
          </p:cNvPr>
          <p:cNvSpPr txBox="1">
            <a:spLocks/>
          </p:cNvSpPr>
          <p:nvPr/>
        </p:nvSpPr>
        <p:spPr>
          <a:xfrm>
            <a:off x="728361" y="3163344"/>
            <a:ext cx="6335793" cy="537756"/>
          </a:xfrm>
          <a:prstGeom prst="rect">
            <a:avLst/>
          </a:prstGeom>
        </p:spPr>
        <p:txBody>
          <a:bodyPr tIns="36000" rIns="0" bIns="36000" anchor="t"/>
          <a:lstStyle>
            <a:lvl1pPr marL="0" indent="0" algn="l" defTabSz="914400" rtl="0" eaLnBrk="1" latinLnBrk="0" hangingPunct="1">
              <a:lnSpc>
                <a:spcPct val="100000"/>
              </a:lnSpc>
              <a:spcBef>
                <a:spcPts val="1000"/>
              </a:spcBef>
              <a:buFont typeface="Arial" panose="020B0604020202020204" pitchFamily="34" charset="0"/>
              <a:buNone/>
              <a:defRPr kumimoji="1" sz="11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i="0" u="none" strike="noStrike" kern="1200" cap="none" spc="0" normalizeH="0" baseline="0" noProof="0">
                <a:ln>
                  <a:noFill/>
                </a:ln>
                <a:solidFill>
                  <a:srgbClr val="000000"/>
                </a:solidFill>
                <a:effectLst/>
                <a:uLnTx/>
                <a:uFillTx/>
                <a:latin typeface="Avenir Next LT Pro"/>
                <a:ea typeface="Yu Gothic UI"/>
                <a:cs typeface="+mn-cs"/>
              </a:rPr>
              <a:t>業務プロセス上における様々な紙書類のやりとりや紙台帳の整備、対面や参集を前提とした業務スタイル、現金の取り扱いなど、アナログベースの業務にかかるルールや手続き方法等を見直すことにより、データ化とデジタル技術の活用を前提とした業務へと切り替え、時間や場所にとらわれない職員の働き方改革につなげます。</a:t>
            </a:r>
            <a:endParaRPr kumimoji="1" lang="en-GB" sz="1100" b="0" i="0" u="none" strike="noStrike" kern="1200" cap="none" spc="0" normalizeH="0" baseline="0" noProof="0">
              <a:ln>
                <a:noFill/>
              </a:ln>
              <a:solidFill>
                <a:srgbClr val="000000"/>
              </a:solidFill>
              <a:effectLst/>
              <a:uLnTx/>
              <a:uFillTx/>
              <a:latin typeface="Avenir Next LT Pro"/>
              <a:ea typeface="Yu Gothic UI"/>
              <a:cs typeface="+mn-cs"/>
            </a:endParaRPr>
          </a:p>
        </p:txBody>
      </p:sp>
      <p:sp>
        <p:nvSpPr>
          <p:cNvPr id="40" name="テキスト プレースホルダー 10">
            <a:extLst>
              <a:ext uri="{FF2B5EF4-FFF2-40B4-BE49-F238E27FC236}">
                <a16:creationId xmlns:a16="http://schemas.microsoft.com/office/drawing/2014/main" id="{9E778410-09DF-4F7B-95DF-1D87E0E7A0D1}"/>
              </a:ext>
            </a:extLst>
          </p:cNvPr>
          <p:cNvSpPr txBox="1">
            <a:spLocks/>
          </p:cNvSpPr>
          <p:nvPr/>
        </p:nvSpPr>
        <p:spPr>
          <a:xfrm>
            <a:off x="728361" y="2919498"/>
            <a:ext cx="6182670" cy="287828"/>
          </a:xfrm>
          <a:prstGeom prst="rect">
            <a:avLst/>
          </a:prstGeom>
        </p:spPr>
        <p:txBody>
          <a:bodyPr anchor="ctr"/>
          <a:lstStyle>
            <a:lvl1pPr marL="0" indent="0" algn="l" defTabSz="914400" rtl="0" eaLnBrk="1" latinLnBrk="0" hangingPunct="1">
              <a:lnSpc>
                <a:spcPts val="1900"/>
              </a:lnSpc>
              <a:spcBef>
                <a:spcPts val="1000"/>
              </a:spcBef>
              <a:buFont typeface="Arial" panose="020B0604020202020204" pitchFamily="34" charset="0"/>
              <a:buNone/>
              <a:defRPr kumimoji="1" sz="1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ts val="1900"/>
              </a:lnSpc>
              <a:spcBef>
                <a:spcPts val="100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a:ln>
                  <a:noFill/>
                </a:ln>
                <a:solidFill>
                  <a:prstClr val="black"/>
                </a:solidFill>
                <a:effectLst/>
                <a:uLnTx/>
                <a:uFillTx/>
                <a:latin typeface="Avenir Next LT Pro"/>
                <a:ea typeface="Yu Gothic UI"/>
                <a:cs typeface="+mn-cs"/>
              </a:rPr>
              <a:t>業務のデジタルシフト</a:t>
            </a:r>
            <a:endParaRPr kumimoji="1" lang="en-GB" sz="1400" b="1"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43" name="テキスト プレースホルダー 5">
            <a:extLst>
              <a:ext uri="{FF2B5EF4-FFF2-40B4-BE49-F238E27FC236}">
                <a16:creationId xmlns:a16="http://schemas.microsoft.com/office/drawing/2014/main" id="{CAB595D1-5E7D-4E3C-B280-9996DCB2CD3E}"/>
              </a:ext>
            </a:extLst>
          </p:cNvPr>
          <p:cNvSpPr>
            <a:spLocks noGrp="1"/>
          </p:cNvSpPr>
          <p:nvPr>
            <p:ph type="body" sz="quarter" idx="14"/>
          </p:nvPr>
        </p:nvSpPr>
        <p:spPr>
          <a:xfrm>
            <a:off x="732479" y="3994015"/>
            <a:ext cx="6335793" cy="585969"/>
          </a:xfrm>
        </p:spPr>
        <p:txBody>
          <a:bodyPr rIns="0"/>
          <a:lstStyle/>
          <a:p>
            <a:pPr lvl="0" algn="just">
              <a:spcBef>
                <a:spcPts val="0"/>
              </a:spcBef>
              <a:defRPr/>
            </a:pPr>
            <a:r>
              <a:rPr lang="ja-JP" altLang="en-US" dirty="0">
                <a:solidFill>
                  <a:srgbClr val="000000"/>
                </a:solidFill>
                <a:latin typeface="+mn-ea"/>
              </a:rPr>
              <a:t>住民基本台帳事務などの</a:t>
            </a:r>
            <a:r>
              <a:rPr lang="en-US" altLang="ja-JP" dirty="0">
                <a:solidFill>
                  <a:srgbClr val="000000"/>
                </a:solidFill>
                <a:latin typeface="+mn-ea"/>
              </a:rPr>
              <a:t>20</a:t>
            </a:r>
            <a:r>
              <a:rPr lang="ja-JP" altLang="en-US" dirty="0">
                <a:solidFill>
                  <a:srgbClr val="000000"/>
                </a:solidFill>
                <a:latin typeface="+mn-ea"/>
              </a:rPr>
              <a:t>業務について、各自治体は、業務プロセス・情報システムの標準化に取り組み、国が示す基準に適合した「標準準拠システム」に移行することが求められているため、</a:t>
            </a:r>
            <a:r>
              <a:rPr lang="en-US" altLang="ja-JP" dirty="0">
                <a:solidFill>
                  <a:srgbClr val="000000"/>
                </a:solidFill>
                <a:latin typeface="+mn-ea"/>
              </a:rPr>
              <a:t>20</a:t>
            </a:r>
            <a:r>
              <a:rPr lang="ja-JP" altLang="en-US" dirty="0">
                <a:solidFill>
                  <a:srgbClr val="000000"/>
                </a:solidFill>
                <a:latin typeface="+mn-ea"/>
              </a:rPr>
              <a:t>業務とそれらに関連する業務について市民の利便性向上及び行政運営の効率化に向けた業務見直し（</a:t>
            </a:r>
            <a:r>
              <a:rPr lang="en-US" altLang="ja-JP" dirty="0">
                <a:solidFill>
                  <a:srgbClr val="000000"/>
                </a:solidFill>
                <a:latin typeface="+mn-ea"/>
              </a:rPr>
              <a:t>BPR</a:t>
            </a:r>
            <a:r>
              <a:rPr lang="ja-JP" altLang="en-US" dirty="0">
                <a:solidFill>
                  <a:srgbClr val="000000"/>
                </a:solidFill>
                <a:latin typeface="+mn-ea"/>
              </a:rPr>
              <a:t>）を進め、住民系基幹業務システムを刷新します。</a:t>
            </a:r>
            <a:endParaRPr lang="en-US" altLang="ja-JP" dirty="0">
              <a:solidFill>
                <a:srgbClr val="000000"/>
              </a:solidFill>
              <a:latin typeface="+mn-ea"/>
            </a:endParaRPr>
          </a:p>
        </p:txBody>
      </p:sp>
      <p:sp>
        <p:nvSpPr>
          <p:cNvPr id="44" name="テキスト プレースホルダー 4">
            <a:extLst>
              <a:ext uri="{FF2B5EF4-FFF2-40B4-BE49-F238E27FC236}">
                <a16:creationId xmlns:a16="http://schemas.microsoft.com/office/drawing/2014/main" id="{4EFE721C-83C4-46B0-98BE-6D90C5A152C0}"/>
              </a:ext>
            </a:extLst>
          </p:cNvPr>
          <p:cNvSpPr>
            <a:spLocks noGrp="1"/>
          </p:cNvSpPr>
          <p:nvPr>
            <p:ph type="body" sz="quarter" idx="13"/>
          </p:nvPr>
        </p:nvSpPr>
        <p:spPr>
          <a:xfrm>
            <a:off x="732480" y="3750169"/>
            <a:ext cx="6182670" cy="287828"/>
          </a:xfrm>
        </p:spPr>
        <p:txBody>
          <a:bodyPr/>
          <a:lstStyle/>
          <a:p>
            <a:r>
              <a:rPr lang="ja-JP" altLang="en-US" dirty="0">
                <a:solidFill>
                  <a:srgbClr val="000000"/>
                </a:solidFill>
              </a:rPr>
              <a:t>自治体情報システムの標準化・共通化</a:t>
            </a:r>
            <a:endParaRPr lang="en-GB" dirty="0">
              <a:solidFill>
                <a:srgbClr val="000000"/>
              </a:solidFill>
            </a:endParaRPr>
          </a:p>
        </p:txBody>
      </p:sp>
      <p:sp>
        <p:nvSpPr>
          <p:cNvPr id="31" name="スライド番号プレースホルダー 2">
            <a:extLst>
              <a:ext uri="{FF2B5EF4-FFF2-40B4-BE49-F238E27FC236}">
                <a16:creationId xmlns:a16="http://schemas.microsoft.com/office/drawing/2014/main" id="{731A9518-7E83-409D-B5F5-C4F9C3EE886F}"/>
              </a:ext>
            </a:extLst>
          </p:cNvPr>
          <p:cNvSpPr txBox="1">
            <a:spLocks/>
          </p:cNvSpPr>
          <p:nvPr/>
        </p:nvSpPr>
        <p:spPr>
          <a:xfrm>
            <a:off x="7181851" y="6515100"/>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Tree>
    <p:extLst>
      <p:ext uri="{BB962C8B-B14F-4D97-AF65-F5344CB8AC3E}">
        <p14:creationId xmlns:p14="http://schemas.microsoft.com/office/powerpoint/2010/main" val="2364669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0C176D4E-1411-4F1C-83A3-08367E67FCE4}"/>
              </a:ext>
            </a:extLst>
          </p:cNvPr>
          <p:cNvSpPr/>
          <p:nvPr/>
        </p:nvSpPr>
        <p:spPr>
          <a:xfrm>
            <a:off x="6687363" y="3966012"/>
            <a:ext cx="2486157" cy="1791826"/>
          </a:xfrm>
          <a:prstGeom prst="rect">
            <a:avLst/>
          </a:prstGeom>
          <a:gradFill>
            <a:gsLst>
              <a:gs pos="0">
                <a:srgbClr val="FFFDFC"/>
              </a:gs>
              <a:gs pos="37000">
                <a:srgbClr val="FDE1E6"/>
              </a:gs>
              <a:gs pos="100000">
                <a:srgbClr val="FAB1B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pic>
        <p:nvPicPr>
          <p:cNvPr id="25" name="Picture 2">
            <a:extLst>
              <a:ext uri="{FF2B5EF4-FFF2-40B4-BE49-F238E27FC236}">
                <a16:creationId xmlns:a16="http://schemas.microsoft.com/office/drawing/2014/main" id="{7BE65D41-5F62-4514-8D93-C9BB54872391}"/>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354699" y="3166179"/>
            <a:ext cx="3050860" cy="3419848"/>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プレースホルダー 6">
            <a:extLst>
              <a:ext uri="{FF2B5EF4-FFF2-40B4-BE49-F238E27FC236}">
                <a16:creationId xmlns:a16="http://schemas.microsoft.com/office/drawing/2014/main" id="{A3074296-0502-48C8-8EC7-0BF5EAD4D2AA}"/>
              </a:ext>
            </a:extLst>
          </p:cNvPr>
          <p:cNvSpPr>
            <a:spLocks noGrp="1"/>
          </p:cNvSpPr>
          <p:nvPr>
            <p:ph type="body" sz="quarter" idx="15"/>
          </p:nvPr>
        </p:nvSpPr>
        <p:spPr>
          <a:xfrm>
            <a:off x="732480" y="4953820"/>
            <a:ext cx="5315893" cy="582853"/>
          </a:xfrm>
        </p:spPr>
        <p:txBody>
          <a:bodyPr/>
          <a:lstStyle/>
          <a:p>
            <a:pPr algn="just"/>
            <a:r>
              <a:rPr lang="ja-JP" altLang="en-US">
                <a:solidFill>
                  <a:srgbClr val="000000"/>
                </a:solidFill>
              </a:rPr>
              <a:t>民間では、</a:t>
            </a:r>
            <a:r>
              <a:rPr lang="en-US" altLang="ja-JP">
                <a:solidFill>
                  <a:srgbClr val="000000"/>
                </a:solidFill>
              </a:rPr>
              <a:t>Web</a:t>
            </a:r>
            <a:r>
              <a:rPr lang="ja-JP" altLang="en-US">
                <a:solidFill>
                  <a:srgbClr val="000000"/>
                </a:solidFill>
              </a:rPr>
              <a:t>サイトの閲覧状況や</a:t>
            </a:r>
            <a:r>
              <a:rPr lang="en-US" altLang="ja-JP">
                <a:solidFill>
                  <a:srgbClr val="000000"/>
                </a:solidFill>
              </a:rPr>
              <a:t>SNS</a:t>
            </a:r>
            <a:r>
              <a:rPr lang="ja-JP" altLang="en-US">
                <a:solidFill>
                  <a:srgbClr val="000000"/>
                </a:solidFill>
              </a:rPr>
              <a:t>を通じた口コミ情報などのデータを活用・分析することで、これまでのマーケティング手法より利用者のニーズを素早く把握できるなど、デジタルデータをマーケティングに組み合わせて、事業活動の有効性を高める動きが活発化しています。</a:t>
            </a:r>
            <a:br>
              <a:rPr lang="ja-JP" altLang="en-US">
                <a:solidFill>
                  <a:srgbClr val="000000"/>
                </a:solidFill>
              </a:rPr>
            </a:br>
            <a:r>
              <a:rPr lang="ja-JP" altLang="en-US">
                <a:solidFill>
                  <a:srgbClr val="000000"/>
                </a:solidFill>
              </a:rPr>
              <a:t>大阪市においても、 </a:t>
            </a:r>
            <a:r>
              <a:rPr lang="en-US" altLang="ja-JP">
                <a:solidFill>
                  <a:srgbClr val="000000"/>
                </a:solidFill>
              </a:rPr>
              <a:t>Web</a:t>
            </a:r>
            <a:r>
              <a:rPr lang="ja-JP" altLang="en-US">
                <a:solidFill>
                  <a:srgbClr val="000000"/>
                </a:solidFill>
              </a:rPr>
              <a:t>サイトの閲覧状況や</a:t>
            </a:r>
            <a:r>
              <a:rPr lang="en-US" altLang="ja-JP">
                <a:solidFill>
                  <a:srgbClr val="000000"/>
                </a:solidFill>
              </a:rPr>
              <a:t>SNS</a:t>
            </a:r>
            <a:r>
              <a:rPr lang="ja-JP" altLang="en-US">
                <a:solidFill>
                  <a:srgbClr val="000000"/>
                </a:solidFill>
              </a:rPr>
              <a:t>などのメディア上で、市民や事業者が発信・共有する様々な情報を収集、把握、分析し、施策の有効性の確認や施策立案等に向けたデータ活用方策の調査を進めます。</a:t>
            </a:r>
          </a:p>
        </p:txBody>
      </p:sp>
      <p:sp>
        <p:nvSpPr>
          <p:cNvPr id="8" name="テキスト プレースホルダー 7">
            <a:extLst>
              <a:ext uri="{FF2B5EF4-FFF2-40B4-BE49-F238E27FC236}">
                <a16:creationId xmlns:a16="http://schemas.microsoft.com/office/drawing/2014/main" id="{0A7C8045-3409-4597-941A-9F9BD58B51BE}"/>
              </a:ext>
            </a:extLst>
          </p:cNvPr>
          <p:cNvSpPr>
            <a:spLocks noGrp="1"/>
          </p:cNvSpPr>
          <p:nvPr>
            <p:ph type="body" sz="quarter" idx="16"/>
          </p:nvPr>
        </p:nvSpPr>
        <p:spPr>
          <a:xfrm>
            <a:off x="743113" y="4663998"/>
            <a:ext cx="5315893" cy="287828"/>
          </a:xfrm>
        </p:spPr>
        <p:txBody>
          <a:bodyPr/>
          <a:lstStyle/>
          <a:p>
            <a:r>
              <a:rPr lang="ja-JP" altLang="en-US">
                <a:solidFill>
                  <a:srgbClr val="000000"/>
                </a:solidFill>
              </a:rPr>
              <a:t>デジタルマーケティングによる施策の立案</a:t>
            </a:r>
            <a:endParaRPr lang="en-GB">
              <a:solidFill>
                <a:srgbClr val="000000"/>
              </a:solidFill>
            </a:endParaRPr>
          </a:p>
        </p:txBody>
      </p:sp>
      <p:sp>
        <p:nvSpPr>
          <p:cNvPr id="6" name="テキスト プレースホルダー 5">
            <a:extLst>
              <a:ext uri="{FF2B5EF4-FFF2-40B4-BE49-F238E27FC236}">
                <a16:creationId xmlns:a16="http://schemas.microsoft.com/office/drawing/2014/main" id="{5C470B60-A014-4F4F-8577-24F1F7A96F81}"/>
              </a:ext>
            </a:extLst>
          </p:cNvPr>
          <p:cNvSpPr>
            <a:spLocks noGrp="1"/>
          </p:cNvSpPr>
          <p:nvPr>
            <p:ph type="body" sz="quarter" idx="14"/>
          </p:nvPr>
        </p:nvSpPr>
        <p:spPr>
          <a:xfrm>
            <a:off x="732480" y="3740931"/>
            <a:ext cx="5315893" cy="582853"/>
          </a:xfrm>
        </p:spPr>
        <p:txBody>
          <a:bodyPr/>
          <a:lstStyle/>
          <a:p>
            <a:pPr algn="just">
              <a:spcBef>
                <a:spcPts val="0"/>
              </a:spcBef>
            </a:pPr>
            <a:r>
              <a:rPr lang="ja-JP" altLang="en-US">
                <a:solidFill>
                  <a:srgbClr val="000000"/>
                </a:solidFill>
              </a:rPr>
              <a:t>データ活用に最適なプラットフォームを構築し、市役所内部のデータを全庁的に活用します。データやエビデンスに基づく施策の立案においては、施策が目的を達成するに至るまでの論理的な因果関係を明確にし、限られた予算・資源のもとで施策の効果の最大化を図ります。</a:t>
            </a:r>
            <a:endParaRPr lang="en-US" altLang="ja-JP">
              <a:solidFill>
                <a:srgbClr val="000000"/>
              </a:solidFill>
            </a:endParaRPr>
          </a:p>
          <a:p>
            <a:pPr algn="just">
              <a:spcBef>
                <a:spcPts val="0"/>
              </a:spcBef>
            </a:pPr>
            <a:r>
              <a:rPr lang="ja-JP" altLang="en-US">
                <a:solidFill>
                  <a:srgbClr val="000000"/>
                </a:solidFill>
              </a:rPr>
              <a:t>また、民間データの活用方策についても調査研究を進めます。</a:t>
            </a:r>
          </a:p>
        </p:txBody>
      </p:sp>
      <p:sp>
        <p:nvSpPr>
          <p:cNvPr id="5" name="テキスト プレースホルダー 4">
            <a:extLst>
              <a:ext uri="{FF2B5EF4-FFF2-40B4-BE49-F238E27FC236}">
                <a16:creationId xmlns:a16="http://schemas.microsoft.com/office/drawing/2014/main" id="{7BCC1044-92B5-43C5-BF4A-9B23F2AD58CC}"/>
              </a:ext>
            </a:extLst>
          </p:cNvPr>
          <p:cNvSpPr>
            <a:spLocks noGrp="1"/>
          </p:cNvSpPr>
          <p:nvPr>
            <p:ph type="body" sz="quarter" idx="13"/>
          </p:nvPr>
        </p:nvSpPr>
        <p:spPr>
          <a:xfrm>
            <a:off x="732480" y="3451109"/>
            <a:ext cx="5315893" cy="287828"/>
          </a:xfrm>
        </p:spPr>
        <p:txBody>
          <a:bodyPr/>
          <a:lstStyle/>
          <a:p>
            <a:r>
              <a:rPr lang="ja-JP" altLang="en-US"/>
              <a:t>全庁的なデータ活用による効果的な施策の立案</a:t>
            </a:r>
            <a:endParaRPr lang="en-GB"/>
          </a:p>
        </p:txBody>
      </p:sp>
      <p:sp>
        <p:nvSpPr>
          <p:cNvPr id="92" name="正方形/長方形 91">
            <a:extLst>
              <a:ext uri="{FF2B5EF4-FFF2-40B4-BE49-F238E27FC236}">
                <a16:creationId xmlns:a16="http://schemas.microsoft.com/office/drawing/2014/main" id="{8D027136-05B2-4842-814C-C1F32F99AF29}"/>
              </a:ext>
            </a:extLst>
          </p:cNvPr>
          <p:cNvSpPr/>
          <p:nvPr/>
        </p:nvSpPr>
        <p:spPr>
          <a:xfrm>
            <a:off x="589212" y="3537326"/>
            <a:ext cx="107950" cy="107948"/>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93" name="正方形/長方形 92">
            <a:extLst>
              <a:ext uri="{FF2B5EF4-FFF2-40B4-BE49-F238E27FC236}">
                <a16:creationId xmlns:a16="http://schemas.microsoft.com/office/drawing/2014/main" id="{E36EC334-E241-4FC7-96AD-0876003AE8CA}"/>
              </a:ext>
            </a:extLst>
          </p:cNvPr>
          <p:cNvSpPr/>
          <p:nvPr/>
        </p:nvSpPr>
        <p:spPr>
          <a:xfrm>
            <a:off x="589212" y="4746230"/>
            <a:ext cx="107950" cy="107948"/>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2" name="タイトル 1">
            <a:extLst>
              <a:ext uri="{FF2B5EF4-FFF2-40B4-BE49-F238E27FC236}">
                <a16:creationId xmlns:a16="http://schemas.microsoft.com/office/drawing/2014/main" id="{6DB45E72-1DEE-4B3E-BE01-8D685DD1DD06}"/>
              </a:ext>
            </a:extLst>
          </p:cNvPr>
          <p:cNvSpPr>
            <a:spLocks noGrp="1"/>
          </p:cNvSpPr>
          <p:nvPr>
            <p:ph type="title"/>
          </p:nvPr>
        </p:nvSpPr>
        <p:spPr>
          <a:prstGeom prst="rect">
            <a:avLst/>
          </a:prstGeom>
        </p:spPr>
        <p:txBody>
          <a:bodyPr/>
          <a:lstStyle/>
          <a:p>
            <a:pPr>
              <a:lnSpc>
                <a:spcPct val="100000"/>
              </a:lnSpc>
            </a:pPr>
            <a:r>
              <a:rPr lang="ja-JP" altLang="en-US"/>
              <a:t>「経験だけに頼ったらあかん」。</a:t>
            </a:r>
            <a:br>
              <a:rPr lang="en-US" altLang="ja-JP"/>
            </a:br>
            <a:r>
              <a:rPr lang="ja-JP" altLang="en-US"/>
              <a:t>データで裏打ちされたしごとへ</a:t>
            </a:r>
            <a:endParaRPr lang="en-GB" altLang="ja-JP"/>
          </a:p>
        </p:txBody>
      </p:sp>
      <p:sp>
        <p:nvSpPr>
          <p:cNvPr id="4" name="テキスト プレースホルダー 3">
            <a:extLst>
              <a:ext uri="{FF2B5EF4-FFF2-40B4-BE49-F238E27FC236}">
                <a16:creationId xmlns:a16="http://schemas.microsoft.com/office/drawing/2014/main" id="{804EEE3C-5163-46D4-9D94-198D5142CECE}"/>
              </a:ext>
            </a:extLst>
          </p:cNvPr>
          <p:cNvSpPr>
            <a:spLocks noGrp="1"/>
          </p:cNvSpPr>
          <p:nvPr>
            <p:ph type="body" sz="quarter" idx="12"/>
          </p:nvPr>
        </p:nvSpPr>
        <p:spPr>
          <a:prstGeom prst="rect">
            <a:avLst/>
          </a:prstGeom>
        </p:spPr>
        <p:txBody>
          <a:bodyPr/>
          <a:lstStyle/>
          <a:p>
            <a:pPr algn="just"/>
            <a:r>
              <a:rPr lang="ja-JP" altLang="en-US" sz="1400" kern="100">
                <a:solidFill>
                  <a:srgbClr val="000000"/>
                </a:solidFill>
                <a:effectLst/>
                <a:ea typeface="Yu Gothic UI" panose="020B0500000000000000" pitchFamily="50" charset="-128"/>
                <a:cs typeface="Times New Roman" panose="02020603050405020304" pitchFamily="18" charset="0"/>
              </a:rPr>
              <a:t>施策の立案を前例や過去の経験だけに頼る</a:t>
            </a:r>
            <a:r>
              <a:rPr lang="ja-JP" altLang="en-US" kern="100">
                <a:solidFill>
                  <a:srgbClr val="000000"/>
                </a:solidFill>
                <a:ea typeface="Yu Gothic UI" panose="020B0500000000000000" pitchFamily="50" charset="-128"/>
                <a:cs typeface="Times New Roman" panose="02020603050405020304" pitchFamily="18" charset="0"/>
              </a:rPr>
              <a:t>こと</a:t>
            </a:r>
            <a:r>
              <a:rPr lang="ja-JP" altLang="en-US" sz="1400" kern="100">
                <a:solidFill>
                  <a:srgbClr val="000000"/>
                </a:solidFill>
                <a:effectLst/>
                <a:ea typeface="Yu Gothic UI" panose="020B0500000000000000" pitchFamily="50" charset="-128"/>
                <a:cs typeface="Times New Roman" panose="02020603050405020304" pitchFamily="18" charset="0"/>
              </a:rPr>
              <a:t>なく、合理的根拠（エビデンス）に基づくものとするため、効果の測定に重要な情報や統計等のデータを活用した</a:t>
            </a:r>
            <a:r>
              <a:rPr lang="en-US" altLang="ja-JP" sz="1400" kern="100">
                <a:solidFill>
                  <a:srgbClr val="000000"/>
                </a:solidFill>
                <a:effectLst/>
                <a:ea typeface="Yu Gothic UI" panose="020B0500000000000000" pitchFamily="50" charset="-128"/>
                <a:cs typeface="Times New Roman" panose="02020603050405020304" pitchFamily="18" charset="0"/>
              </a:rPr>
              <a:t>EBPM</a:t>
            </a:r>
            <a:r>
              <a:rPr lang="ja-JP" altLang="en-US" sz="1400" kern="100">
                <a:solidFill>
                  <a:srgbClr val="000000"/>
                </a:solidFill>
                <a:effectLst/>
                <a:ea typeface="Yu Gothic UI" panose="020B0500000000000000" pitchFamily="50" charset="-128"/>
                <a:cs typeface="Times New Roman" panose="02020603050405020304" pitchFamily="18" charset="0"/>
              </a:rPr>
              <a:t>を推進し、施策の有効性を高めていきます。</a:t>
            </a:r>
            <a:endParaRPr lang="en-US" altLang="ja-JP" sz="1200" kern="100">
              <a:solidFill>
                <a:srgbClr val="000000"/>
              </a:solidFill>
              <a:ea typeface="游明朝" panose="02020400000000000000" pitchFamily="18" charset="-128"/>
              <a:cs typeface="Times New Roman" panose="02020603050405020304" pitchFamily="18" charset="0"/>
            </a:endParaRPr>
          </a:p>
        </p:txBody>
      </p:sp>
      <p:sp>
        <p:nvSpPr>
          <p:cNvPr id="16" name="正方形/長方形 15">
            <a:extLst>
              <a:ext uri="{FF2B5EF4-FFF2-40B4-BE49-F238E27FC236}">
                <a16:creationId xmlns:a16="http://schemas.microsoft.com/office/drawing/2014/main" id="{08B458E1-31D7-497E-9008-4CA879D039AE}"/>
              </a:ext>
            </a:extLst>
          </p:cNvPr>
          <p:cNvSpPr/>
          <p:nvPr/>
        </p:nvSpPr>
        <p:spPr>
          <a:xfrm>
            <a:off x="9582001" y="0"/>
            <a:ext cx="32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18" name="正方形/長方形 17">
            <a:extLst>
              <a:ext uri="{FF2B5EF4-FFF2-40B4-BE49-F238E27FC236}">
                <a16:creationId xmlns:a16="http://schemas.microsoft.com/office/drawing/2014/main" id="{3703AEE9-2DFE-4AFF-8D22-2150EE7FAB76}"/>
              </a:ext>
            </a:extLst>
          </p:cNvPr>
          <p:cNvSpPr/>
          <p:nvPr/>
        </p:nvSpPr>
        <p:spPr>
          <a:xfrm>
            <a:off x="9594850" y="6582186"/>
            <a:ext cx="311150" cy="2785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sp>
        <p:nvSpPr>
          <p:cNvPr id="19" name="矢印: 五方向 18">
            <a:extLst>
              <a:ext uri="{FF2B5EF4-FFF2-40B4-BE49-F238E27FC236}">
                <a16:creationId xmlns:a16="http://schemas.microsoft.com/office/drawing/2014/main" id="{70CA9AD3-4A3B-4814-8035-2659D2A20BB3}"/>
              </a:ext>
            </a:extLst>
          </p:cNvPr>
          <p:cNvSpPr/>
          <p:nvPr/>
        </p:nvSpPr>
        <p:spPr>
          <a:xfrm rot="5400000">
            <a:off x="9048426" y="546425"/>
            <a:ext cx="1404000" cy="311150"/>
          </a:xfrm>
          <a:prstGeom prst="homePlate">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lumMod val="75000"/>
                  </a:prstClr>
                </a:solidFill>
                <a:effectLst/>
                <a:uLnTx/>
                <a:uFillTx/>
                <a:latin typeface="Avenir Next LT Pro"/>
                <a:ea typeface="Yu Gothic UI"/>
                <a:cs typeface="+mn-cs"/>
              </a:rPr>
              <a:t>MISSION</a:t>
            </a: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sp>
        <p:nvSpPr>
          <p:cNvPr id="20" name="矢印: 山形 19">
            <a:extLst>
              <a:ext uri="{FF2B5EF4-FFF2-40B4-BE49-F238E27FC236}">
                <a16:creationId xmlns:a16="http://schemas.microsoft.com/office/drawing/2014/main" id="{6B10898B-C48B-428F-8676-F09908CB9028}"/>
              </a:ext>
            </a:extLst>
          </p:cNvPr>
          <p:cNvSpPr/>
          <p:nvPr/>
        </p:nvSpPr>
        <p:spPr>
          <a:xfrm rot="5400000">
            <a:off x="9048425" y="1902958"/>
            <a:ext cx="1404000" cy="311150"/>
          </a:xfrm>
          <a:prstGeom prst="chevron">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lumMod val="75000"/>
                  </a:prstClr>
                </a:solidFill>
                <a:effectLst/>
                <a:uLnTx/>
                <a:uFillTx/>
                <a:latin typeface="Avenir Next LT Pro"/>
                <a:ea typeface="Yu Gothic UI"/>
                <a:cs typeface="+mn-cs"/>
              </a:rPr>
              <a:t>VISION</a:t>
            </a: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sp>
        <p:nvSpPr>
          <p:cNvPr id="21" name="矢印: 山形 20">
            <a:extLst>
              <a:ext uri="{FF2B5EF4-FFF2-40B4-BE49-F238E27FC236}">
                <a16:creationId xmlns:a16="http://schemas.microsoft.com/office/drawing/2014/main" id="{CD20A5C5-14EF-45D7-B2D9-F2311D20B072}"/>
              </a:ext>
            </a:extLst>
          </p:cNvPr>
          <p:cNvSpPr/>
          <p:nvPr/>
        </p:nvSpPr>
        <p:spPr>
          <a:xfrm rot="5400000">
            <a:off x="8356226" y="3951691"/>
            <a:ext cx="2788400" cy="311150"/>
          </a:xfrm>
          <a:prstGeom prst="chevron">
            <a:avLst>
              <a:gd name="adj" fmla="val 28868"/>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solidFill>
                <a:effectLst/>
                <a:uLnTx/>
                <a:uFillTx/>
                <a:latin typeface="Avenir Next LT Pro"/>
                <a:ea typeface="Yu Gothic UI"/>
                <a:cs typeface="+mn-cs"/>
              </a:rPr>
              <a:t>VALUE &amp; STRATEGY</a:t>
            </a:r>
            <a:endParaRPr kumimoji="1" lang="en-GB" sz="1600" b="0" i="0" u="none" strike="noStrike" kern="1200" cap="none" spc="0" normalizeH="0" baseline="0" noProof="0">
              <a:ln>
                <a:noFill/>
              </a:ln>
              <a:solidFill>
                <a:prstClr val="white"/>
              </a:solidFill>
              <a:effectLst/>
              <a:uLnTx/>
              <a:uFillTx/>
              <a:latin typeface="Avenir Next LT Pro"/>
              <a:ea typeface="Yu Gothic UI"/>
              <a:cs typeface="+mn-cs"/>
            </a:endParaRPr>
          </a:p>
        </p:txBody>
      </p:sp>
      <p:sp>
        <p:nvSpPr>
          <p:cNvPr id="22" name="矢印: 山形 21">
            <a:extLst>
              <a:ext uri="{FF2B5EF4-FFF2-40B4-BE49-F238E27FC236}">
                <a16:creationId xmlns:a16="http://schemas.microsoft.com/office/drawing/2014/main" id="{F73B16EC-DF43-4B0A-9AA0-21C56D5ABB44}"/>
              </a:ext>
            </a:extLst>
          </p:cNvPr>
          <p:cNvSpPr/>
          <p:nvPr/>
        </p:nvSpPr>
        <p:spPr>
          <a:xfrm rot="5400000">
            <a:off x="9048424" y="6000425"/>
            <a:ext cx="1404000" cy="311150"/>
          </a:xfrm>
          <a:prstGeom prst="chevron">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lumMod val="75000"/>
                  </a:prstClr>
                </a:solidFill>
                <a:effectLst/>
                <a:uLnTx/>
                <a:uFillTx/>
                <a:latin typeface="Avenir Next LT Pro"/>
                <a:ea typeface="Yu Gothic UI"/>
                <a:cs typeface="+mn-cs"/>
              </a:rPr>
              <a:t>CREDO</a:t>
            </a: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sp>
        <p:nvSpPr>
          <p:cNvPr id="26" name="字幕 3">
            <a:extLst>
              <a:ext uri="{FF2B5EF4-FFF2-40B4-BE49-F238E27FC236}">
                <a16:creationId xmlns:a16="http://schemas.microsoft.com/office/drawing/2014/main" id="{1EB227C5-AA4B-4F4C-A8C2-E83ACAF898D5}"/>
              </a:ext>
            </a:extLst>
          </p:cNvPr>
          <p:cNvSpPr txBox="1">
            <a:spLocks/>
          </p:cNvSpPr>
          <p:nvPr/>
        </p:nvSpPr>
        <p:spPr>
          <a:xfrm>
            <a:off x="1899907" y="428625"/>
            <a:ext cx="1352550" cy="191253"/>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kumimoji="1" sz="1800" kern="1200">
                <a:solidFill>
                  <a:schemeClr val="tx1">
                    <a:lumMod val="75000"/>
                    <a:lumOff val="25000"/>
                  </a:schemeClr>
                </a:solidFill>
                <a:latin typeface="Yu Gothic UI" panose="020B0500000000000000" pitchFamily="50" charset="-128"/>
                <a:ea typeface="Yu Gothic UI" panose="020B0500000000000000" pitchFamily="50"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GB" sz="1800" b="0" i="0" u="none" strike="noStrike" kern="1200" cap="none" spc="-50" normalizeH="0" baseline="0" noProof="0">
                <a:ln>
                  <a:noFill/>
                </a:ln>
                <a:solidFill>
                  <a:srgbClr val="291306"/>
                </a:solidFill>
                <a:effectLst/>
                <a:uLnTx/>
                <a:uFillTx/>
                <a:latin typeface="Avenir Next LT Pro"/>
                <a:ea typeface="Yu Gothic UI" panose="020B0500000000000000" pitchFamily="50" charset="-128"/>
                <a:cs typeface="+mn-cs"/>
              </a:rPr>
              <a:t>STRATEGY</a:t>
            </a:r>
          </a:p>
        </p:txBody>
      </p:sp>
      <p:sp>
        <p:nvSpPr>
          <p:cNvPr id="27" name="タイトル 1">
            <a:extLst>
              <a:ext uri="{FF2B5EF4-FFF2-40B4-BE49-F238E27FC236}">
                <a16:creationId xmlns:a16="http://schemas.microsoft.com/office/drawing/2014/main" id="{2E94C74E-3DF2-46D9-AD4D-39A1B70AE164}"/>
              </a:ext>
            </a:extLst>
          </p:cNvPr>
          <p:cNvSpPr txBox="1">
            <a:spLocks/>
          </p:cNvSpPr>
          <p:nvPr/>
        </p:nvSpPr>
        <p:spPr>
          <a:xfrm>
            <a:off x="3005454" y="95816"/>
            <a:ext cx="566911" cy="629118"/>
          </a:xfrm>
          <a:prstGeom prst="rect">
            <a:avLst/>
          </a:prstGeom>
        </p:spPr>
        <p:txBody>
          <a:bodyPr anchor="ctr"/>
          <a:lstStyle>
            <a:lvl1pPr algn="l" defTabSz="914400" rtl="0" eaLnBrk="1" latinLnBrk="0" hangingPunct="1">
              <a:lnSpc>
                <a:spcPts val="5000"/>
              </a:lnSpc>
              <a:spcBef>
                <a:spcPct val="0"/>
              </a:spcBef>
              <a:buNone/>
              <a:defRPr kumimoji="1" sz="4400" b="1" kern="1200" spc="100" baseline="0">
                <a:ln w="9525">
                  <a:solidFill>
                    <a:srgbClr val="AF1932"/>
                  </a:solidFill>
                </a:ln>
                <a:solidFill>
                  <a:srgbClr val="AF1932"/>
                </a:solidFill>
                <a:latin typeface="Yu Gothic UI" panose="020B0500000000000000" pitchFamily="50" charset="-128"/>
                <a:ea typeface="Yu Gothic UI" panose="020B0500000000000000" pitchFamily="50" charset="-128"/>
                <a:cs typeface="+mj-cs"/>
              </a:defRPr>
            </a:lvl1pPr>
          </a:lstStyle>
          <a:p>
            <a:pPr marL="0" marR="0" lvl="0" indent="0" algn="l" defTabSz="914400" rtl="0" eaLnBrk="1" fontAlgn="auto" latinLnBrk="0" hangingPunct="1">
              <a:lnSpc>
                <a:spcPts val="5000"/>
              </a:lnSpc>
              <a:spcBef>
                <a:spcPct val="0"/>
              </a:spcBef>
              <a:spcAft>
                <a:spcPts val="0"/>
              </a:spcAft>
              <a:buClrTx/>
              <a:buSzTx/>
              <a:buFontTx/>
              <a:buNone/>
              <a:tabLst/>
              <a:defRPr/>
            </a:pPr>
            <a:r>
              <a:rPr kumimoji="1" lang="en-US" altLang="ja-JP" sz="2400" b="0" i="0" u="none" strike="noStrike" kern="1200" cap="none" spc="100" normalizeH="0" baseline="0" noProof="0">
                <a:ln w="12700">
                  <a:solidFill>
                    <a:prstClr val="black">
                      <a:lumMod val="85000"/>
                      <a:lumOff val="15000"/>
                    </a:prstClr>
                  </a:solidFill>
                </a:ln>
                <a:solidFill>
                  <a:prstClr val="black">
                    <a:lumMod val="85000"/>
                    <a:lumOff val="15000"/>
                  </a:prstClr>
                </a:solidFill>
                <a:effectLst/>
                <a:uLnTx/>
                <a:uFillTx/>
                <a:latin typeface="Avenir Next LT Pro"/>
                <a:ea typeface="DIN 2014 Demi" panose="020B0604020202020204" pitchFamily="34" charset="0"/>
                <a:cs typeface="+mj-cs"/>
              </a:rPr>
              <a:t>12</a:t>
            </a:r>
            <a:endParaRPr kumimoji="1" lang="en-GB" sz="2400" b="0" i="0" u="none" strike="noStrike" kern="1200" cap="none" spc="100" normalizeH="0" baseline="0" noProof="0">
              <a:ln w="12700">
                <a:solidFill>
                  <a:prstClr val="black">
                    <a:lumMod val="85000"/>
                    <a:lumOff val="15000"/>
                  </a:prstClr>
                </a:solidFill>
              </a:ln>
              <a:solidFill>
                <a:prstClr val="black">
                  <a:lumMod val="85000"/>
                  <a:lumOff val="15000"/>
                </a:prstClr>
              </a:solidFill>
              <a:effectLst/>
              <a:uLnTx/>
              <a:uFillTx/>
              <a:latin typeface="Avenir Next LT Pro"/>
              <a:ea typeface="DIN 2014 Demi" panose="020B0604020202020204" pitchFamily="34" charset="0"/>
              <a:cs typeface="+mj-cs"/>
            </a:endParaRPr>
          </a:p>
        </p:txBody>
      </p:sp>
      <p:sp>
        <p:nvSpPr>
          <p:cNvPr id="28" name="字幕 3">
            <a:extLst>
              <a:ext uri="{FF2B5EF4-FFF2-40B4-BE49-F238E27FC236}">
                <a16:creationId xmlns:a16="http://schemas.microsoft.com/office/drawing/2014/main" id="{CC00AF14-6AFE-472C-A53B-51A39BA4A5D3}"/>
              </a:ext>
            </a:extLst>
          </p:cNvPr>
          <p:cNvSpPr>
            <a:spLocks noGrp="1"/>
          </p:cNvSpPr>
          <p:nvPr>
            <p:ph type="subTitle" idx="1"/>
          </p:nvPr>
        </p:nvSpPr>
        <p:spPr>
          <a:xfrm>
            <a:off x="452438" y="428625"/>
            <a:ext cx="1262062" cy="191253"/>
          </a:xfrm>
        </p:spPr>
        <p:txBody>
          <a:bodyPr anchor="ctr"/>
          <a:lstStyle/>
          <a:p>
            <a:r>
              <a:rPr kumimoji="1" lang="en-GB">
                <a:solidFill>
                  <a:srgbClr val="291306"/>
                </a:solidFill>
                <a:latin typeface="+mn-lt"/>
              </a:rPr>
              <a:t>VALUE</a:t>
            </a:r>
          </a:p>
        </p:txBody>
      </p:sp>
      <p:sp>
        <p:nvSpPr>
          <p:cNvPr id="29" name="タイトル 1">
            <a:extLst>
              <a:ext uri="{FF2B5EF4-FFF2-40B4-BE49-F238E27FC236}">
                <a16:creationId xmlns:a16="http://schemas.microsoft.com/office/drawing/2014/main" id="{EDF400D1-5EB8-45F1-843B-F13BE2AB10DB}"/>
              </a:ext>
            </a:extLst>
          </p:cNvPr>
          <p:cNvSpPr txBox="1">
            <a:spLocks/>
          </p:cNvSpPr>
          <p:nvPr/>
        </p:nvSpPr>
        <p:spPr>
          <a:xfrm>
            <a:off x="1199273" y="95816"/>
            <a:ext cx="566911" cy="629118"/>
          </a:xfrm>
          <a:prstGeom prst="rect">
            <a:avLst/>
          </a:prstGeom>
        </p:spPr>
        <p:txBody>
          <a:bodyPr anchor="ctr"/>
          <a:lstStyle>
            <a:lvl1pPr algn="l" defTabSz="914400" rtl="0" eaLnBrk="1" latinLnBrk="0" hangingPunct="1">
              <a:lnSpc>
                <a:spcPts val="5000"/>
              </a:lnSpc>
              <a:spcBef>
                <a:spcPct val="0"/>
              </a:spcBef>
              <a:buNone/>
              <a:defRPr kumimoji="1" sz="4400" b="1" kern="1200" spc="100" baseline="0">
                <a:ln w="9525">
                  <a:solidFill>
                    <a:srgbClr val="AF1932"/>
                  </a:solidFill>
                </a:ln>
                <a:solidFill>
                  <a:srgbClr val="AF1932"/>
                </a:solidFill>
                <a:latin typeface="Yu Gothic UI" panose="020B0500000000000000" pitchFamily="50" charset="-128"/>
                <a:ea typeface="Yu Gothic UI" panose="020B0500000000000000" pitchFamily="50" charset="-128"/>
                <a:cs typeface="+mj-cs"/>
              </a:defRPr>
            </a:lvl1pPr>
          </a:lstStyle>
          <a:p>
            <a:pPr marL="0" marR="0" lvl="0" indent="0" algn="l" defTabSz="914400" rtl="0" eaLnBrk="1" fontAlgn="auto" latinLnBrk="0" hangingPunct="1">
              <a:lnSpc>
                <a:spcPts val="5000"/>
              </a:lnSpc>
              <a:spcBef>
                <a:spcPct val="0"/>
              </a:spcBef>
              <a:spcAft>
                <a:spcPts val="0"/>
              </a:spcAft>
              <a:buClrTx/>
              <a:buSzTx/>
              <a:buFontTx/>
              <a:buNone/>
              <a:tabLst/>
              <a:defRPr/>
            </a:pPr>
            <a:r>
              <a:rPr kumimoji="1" lang="en-US" altLang="ja-JP" sz="2400" b="0" i="0" u="none" strike="noStrike" kern="1200" cap="none" spc="100" normalizeH="0" baseline="0" noProof="0">
                <a:ln w="12700">
                  <a:solidFill>
                    <a:prstClr val="black">
                      <a:lumMod val="85000"/>
                      <a:lumOff val="15000"/>
                    </a:prstClr>
                  </a:solidFill>
                </a:ln>
                <a:solidFill>
                  <a:prstClr val="black">
                    <a:lumMod val="85000"/>
                    <a:lumOff val="15000"/>
                  </a:prstClr>
                </a:solidFill>
                <a:effectLst/>
                <a:uLnTx/>
                <a:uFillTx/>
                <a:latin typeface="Avenir Next LT Pro"/>
                <a:ea typeface="DIN 2014 Demi" panose="020B0604020202020204" pitchFamily="34" charset="0"/>
                <a:cs typeface="+mj-cs"/>
              </a:rPr>
              <a:t>06</a:t>
            </a:r>
            <a:endParaRPr kumimoji="1" lang="en-GB" sz="2400" b="0" i="0" u="none" strike="noStrike" kern="1200" cap="none" spc="100" normalizeH="0" baseline="0" noProof="0">
              <a:ln w="12700">
                <a:solidFill>
                  <a:prstClr val="black">
                    <a:lumMod val="85000"/>
                    <a:lumOff val="15000"/>
                  </a:prstClr>
                </a:solidFill>
              </a:ln>
              <a:solidFill>
                <a:prstClr val="black">
                  <a:lumMod val="85000"/>
                  <a:lumOff val="15000"/>
                </a:prstClr>
              </a:solidFill>
              <a:effectLst/>
              <a:uLnTx/>
              <a:uFillTx/>
              <a:latin typeface="Avenir Next LT Pro"/>
              <a:ea typeface="DIN 2014 Demi" panose="020B0604020202020204" pitchFamily="34" charset="0"/>
              <a:cs typeface="+mj-cs"/>
            </a:endParaRPr>
          </a:p>
        </p:txBody>
      </p:sp>
      <p:sp>
        <p:nvSpPr>
          <p:cNvPr id="31" name="矢印: 山形 30">
            <a:extLst>
              <a:ext uri="{FF2B5EF4-FFF2-40B4-BE49-F238E27FC236}">
                <a16:creationId xmlns:a16="http://schemas.microsoft.com/office/drawing/2014/main" id="{4F6C3FCA-239A-40CC-90BF-55F2757BCF6B}"/>
              </a:ext>
            </a:extLst>
          </p:cNvPr>
          <p:cNvSpPr/>
          <p:nvPr/>
        </p:nvSpPr>
        <p:spPr>
          <a:xfrm>
            <a:off x="1752318" y="431942"/>
            <a:ext cx="123877" cy="169324"/>
          </a:xfrm>
          <a:prstGeom prst="chevron">
            <a:avLst>
              <a:gd name="adj" fmla="val 7097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34" name="スライド番号プレースホルダー 2">
            <a:extLst>
              <a:ext uri="{FF2B5EF4-FFF2-40B4-BE49-F238E27FC236}">
                <a16:creationId xmlns:a16="http://schemas.microsoft.com/office/drawing/2014/main" id="{08CDB71C-469E-4EFD-AD8D-D415D5ED735E}"/>
              </a:ext>
            </a:extLst>
          </p:cNvPr>
          <p:cNvSpPr txBox="1">
            <a:spLocks/>
          </p:cNvSpPr>
          <p:nvPr/>
        </p:nvSpPr>
        <p:spPr>
          <a:xfrm>
            <a:off x="7181851" y="6515100"/>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Tree>
    <p:extLst>
      <p:ext uri="{BB962C8B-B14F-4D97-AF65-F5344CB8AC3E}">
        <p14:creationId xmlns:p14="http://schemas.microsoft.com/office/powerpoint/2010/main" val="1428096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30B3F1D2-BB04-4A56-84FD-8A06A2B78B4F}"/>
              </a:ext>
            </a:extLst>
          </p:cNvPr>
          <p:cNvSpPr/>
          <p:nvPr/>
        </p:nvSpPr>
        <p:spPr>
          <a:xfrm>
            <a:off x="6687363" y="3301925"/>
            <a:ext cx="2027914" cy="2152075"/>
          </a:xfrm>
          <a:prstGeom prst="rect">
            <a:avLst/>
          </a:prstGeom>
          <a:gradFill>
            <a:gsLst>
              <a:gs pos="0">
                <a:srgbClr val="FFFDFC"/>
              </a:gs>
              <a:gs pos="37000">
                <a:srgbClr val="FDE1E6"/>
              </a:gs>
              <a:gs pos="100000">
                <a:srgbClr val="FAB1B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pic>
        <p:nvPicPr>
          <p:cNvPr id="31" name="Picture 2">
            <a:extLst>
              <a:ext uri="{FF2B5EF4-FFF2-40B4-BE49-F238E27FC236}">
                <a16:creationId xmlns:a16="http://schemas.microsoft.com/office/drawing/2014/main" id="{1E5D6EBA-AF03-4D0E-B6F9-836D83B12DEA}"/>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983678" y="3412195"/>
            <a:ext cx="3427022" cy="2906234"/>
          </a:xfrm>
          <a:prstGeom prst="rect">
            <a:avLst/>
          </a:prstGeom>
          <a:noFill/>
          <a:extLst>
            <a:ext uri="{909E8E84-426E-40DD-AFC4-6F175D3DCCD1}">
              <a14:hiddenFill xmlns:a14="http://schemas.microsoft.com/office/drawing/2010/main">
                <a:solidFill>
                  <a:srgbClr val="FFFFFF"/>
                </a:solidFill>
              </a14:hiddenFill>
            </a:ext>
          </a:extLst>
        </p:spPr>
      </p:pic>
      <p:sp>
        <p:nvSpPr>
          <p:cNvPr id="21" name="正方形/長方形 20">
            <a:extLst>
              <a:ext uri="{FF2B5EF4-FFF2-40B4-BE49-F238E27FC236}">
                <a16:creationId xmlns:a16="http://schemas.microsoft.com/office/drawing/2014/main" id="{BE88CA61-A2BE-4941-A873-A79B8432AE02}"/>
              </a:ext>
            </a:extLst>
          </p:cNvPr>
          <p:cNvSpPr/>
          <p:nvPr/>
        </p:nvSpPr>
        <p:spPr>
          <a:xfrm>
            <a:off x="589212" y="3720210"/>
            <a:ext cx="107950" cy="107948"/>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22" name="正方形/長方形 21">
            <a:extLst>
              <a:ext uri="{FF2B5EF4-FFF2-40B4-BE49-F238E27FC236}">
                <a16:creationId xmlns:a16="http://schemas.microsoft.com/office/drawing/2014/main" id="{D2546BA9-E0BF-4D3D-98AB-11D61A285E30}"/>
              </a:ext>
            </a:extLst>
          </p:cNvPr>
          <p:cNvSpPr/>
          <p:nvPr/>
        </p:nvSpPr>
        <p:spPr>
          <a:xfrm>
            <a:off x="589212" y="4929114"/>
            <a:ext cx="107950" cy="107948"/>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7" name="テキスト プレースホルダー 6">
            <a:extLst>
              <a:ext uri="{FF2B5EF4-FFF2-40B4-BE49-F238E27FC236}">
                <a16:creationId xmlns:a16="http://schemas.microsoft.com/office/drawing/2014/main" id="{9F3938DF-7980-4106-96FE-3EBCA94A5C4D}"/>
              </a:ext>
            </a:extLst>
          </p:cNvPr>
          <p:cNvSpPr>
            <a:spLocks noGrp="1"/>
          </p:cNvSpPr>
          <p:nvPr>
            <p:ph type="body" sz="quarter" idx="15"/>
          </p:nvPr>
        </p:nvSpPr>
        <p:spPr>
          <a:xfrm>
            <a:off x="732480" y="5136704"/>
            <a:ext cx="5315893" cy="582853"/>
          </a:xfrm>
        </p:spPr>
        <p:txBody>
          <a:bodyPr/>
          <a:lstStyle/>
          <a:p>
            <a:pPr algn="just"/>
            <a:r>
              <a:rPr lang="en-US" altLang="ja-JP"/>
              <a:t>DX</a:t>
            </a:r>
            <a:r>
              <a:rPr lang="ja-JP" altLang="en-US"/>
              <a:t>の推進に必要となる財源の確保や人事制度など</a:t>
            </a:r>
            <a:r>
              <a:rPr lang="en-US" altLang="ja-JP"/>
              <a:t>DX</a:t>
            </a:r>
            <a:r>
              <a:rPr lang="ja-JP" altLang="en-US"/>
              <a:t>を後押しする仕組みづくりを行っていきます。</a:t>
            </a:r>
            <a:endParaRPr lang="en-GB"/>
          </a:p>
        </p:txBody>
      </p:sp>
      <p:sp>
        <p:nvSpPr>
          <p:cNvPr id="8" name="テキスト プレースホルダー 7">
            <a:extLst>
              <a:ext uri="{FF2B5EF4-FFF2-40B4-BE49-F238E27FC236}">
                <a16:creationId xmlns:a16="http://schemas.microsoft.com/office/drawing/2014/main" id="{9C051B3A-0B3A-49D0-A035-307E405D9114}"/>
              </a:ext>
            </a:extLst>
          </p:cNvPr>
          <p:cNvSpPr>
            <a:spLocks noGrp="1"/>
          </p:cNvSpPr>
          <p:nvPr>
            <p:ph type="body" sz="quarter" idx="16"/>
          </p:nvPr>
        </p:nvSpPr>
        <p:spPr>
          <a:xfrm>
            <a:off x="732480" y="4846882"/>
            <a:ext cx="5315893" cy="287828"/>
          </a:xfrm>
        </p:spPr>
        <p:txBody>
          <a:bodyPr/>
          <a:lstStyle/>
          <a:p>
            <a:r>
              <a:rPr lang="en-US" altLang="ja-JP">
                <a:latin typeface="+mj-lt"/>
              </a:rPr>
              <a:t>DX</a:t>
            </a:r>
            <a:r>
              <a:rPr lang="ja-JP" altLang="en-US">
                <a:latin typeface="+mj-lt"/>
              </a:rPr>
              <a:t>を推進する仕組みづくり</a:t>
            </a:r>
            <a:endParaRPr lang="en-GB">
              <a:latin typeface="+mj-lt"/>
            </a:endParaRPr>
          </a:p>
        </p:txBody>
      </p:sp>
      <p:sp>
        <p:nvSpPr>
          <p:cNvPr id="6" name="テキスト プレースホルダー 5">
            <a:extLst>
              <a:ext uri="{FF2B5EF4-FFF2-40B4-BE49-F238E27FC236}">
                <a16:creationId xmlns:a16="http://schemas.microsoft.com/office/drawing/2014/main" id="{535212FD-36BE-4EF5-B5CC-C6D6E6284CA7}"/>
              </a:ext>
            </a:extLst>
          </p:cNvPr>
          <p:cNvSpPr>
            <a:spLocks noGrp="1"/>
          </p:cNvSpPr>
          <p:nvPr>
            <p:ph type="body" sz="quarter" idx="14"/>
          </p:nvPr>
        </p:nvSpPr>
        <p:spPr>
          <a:xfrm>
            <a:off x="732480" y="3923815"/>
            <a:ext cx="5315893" cy="582853"/>
          </a:xfrm>
        </p:spPr>
        <p:txBody>
          <a:bodyPr/>
          <a:lstStyle/>
          <a:p>
            <a:r>
              <a:rPr kumimoji="1" lang="en-US" altLang="ja-JP" sz="1100">
                <a:solidFill>
                  <a:srgbClr val="000000"/>
                </a:solidFill>
                <a:latin typeface="+mn-ea"/>
              </a:rPr>
              <a:t>DX</a:t>
            </a:r>
            <a:r>
              <a:rPr kumimoji="1" lang="ja-JP" altLang="en-US" sz="1100">
                <a:solidFill>
                  <a:srgbClr val="000000"/>
                </a:solidFill>
                <a:latin typeface="+mn-ea"/>
              </a:rPr>
              <a:t>は、あらゆる行政分野・施策で進めていくものであることから、各々の事業を所管する各部局が主体となって積極的に取り組む必要があります。そのためにも、全庁的な</a:t>
            </a:r>
            <a:r>
              <a:rPr kumimoji="1" lang="en-US" altLang="ja-JP" sz="1100">
                <a:solidFill>
                  <a:srgbClr val="000000"/>
                </a:solidFill>
                <a:latin typeface="+mn-ea"/>
              </a:rPr>
              <a:t>DX</a:t>
            </a:r>
            <a:r>
              <a:rPr kumimoji="1" lang="ja-JP" altLang="en-US" sz="1100">
                <a:solidFill>
                  <a:srgbClr val="000000"/>
                </a:solidFill>
                <a:latin typeface="+mn-ea"/>
              </a:rPr>
              <a:t>推進体制の構築や</a:t>
            </a:r>
            <a:r>
              <a:rPr kumimoji="1" lang="en-US" altLang="ja-JP" sz="1100">
                <a:solidFill>
                  <a:srgbClr val="000000"/>
                </a:solidFill>
                <a:latin typeface="+mn-ea"/>
              </a:rPr>
              <a:t>DX</a:t>
            </a:r>
            <a:r>
              <a:rPr kumimoji="1" lang="ja-JP" altLang="en-US" sz="1100">
                <a:solidFill>
                  <a:srgbClr val="000000"/>
                </a:solidFill>
                <a:latin typeface="+mn-ea"/>
              </a:rPr>
              <a:t>人材の育成などの取組により、職員一人ひとりが「自分事」として</a:t>
            </a:r>
            <a:r>
              <a:rPr kumimoji="1" lang="en-US" altLang="ja-JP" sz="1100">
                <a:solidFill>
                  <a:srgbClr val="000000"/>
                </a:solidFill>
                <a:latin typeface="+mn-ea"/>
              </a:rPr>
              <a:t>DX</a:t>
            </a:r>
            <a:r>
              <a:rPr kumimoji="1" lang="ja-JP" altLang="en-US" sz="1100">
                <a:solidFill>
                  <a:srgbClr val="000000"/>
                </a:solidFill>
                <a:latin typeface="+mn-ea"/>
              </a:rPr>
              <a:t>に取り組んでいきます。</a:t>
            </a:r>
          </a:p>
        </p:txBody>
      </p:sp>
      <p:sp>
        <p:nvSpPr>
          <p:cNvPr id="5" name="テキスト プレースホルダー 4">
            <a:extLst>
              <a:ext uri="{FF2B5EF4-FFF2-40B4-BE49-F238E27FC236}">
                <a16:creationId xmlns:a16="http://schemas.microsoft.com/office/drawing/2014/main" id="{AC6F7AAF-EB62-47BA-97EC-27C318EF147F}"/>
              </a:ext>
            </a:extLst>
          </p:cNvPr>
          <p:cNvSpPr>
            <a:spLocks noGrp="1"/>
          </p:cNvSpPr>
          <p:nvPr>
            <p:ph type="body" sz="quarter" idx="13"/>
          </p:nvPr>
        </p:nvSpPr>
        <p:spPr>
          <a:xfrm>
            <a:off x="732480" y="3633993"/>
            <a:ext cx="5315893" cy="287828"/>
          </a:xfrm>
        </p:spPr>
        <p:txBody>
          <a:bodyPr/>
          <a:lstStyle/>
          <a:p>
            <a:r>
              <a:rPr lang="ja-JP" altLang="en-US">
                <a:latin typeface="+mj-lt"/>
              </a:rPr>
              <a:t>全庁を挙げた</a:t>
            </a:r>
            <a:r>
              <a:rPr lang="en-US" altLang="ja-JP">
                <a:latin typeface="+mj-lt"/>
              </a:rPr>
              <a:t>DX</a:t>
            </a:r>
            <a:r>
              <a:rPr lang="ja-JP" altLang="en-US">
                <a:latin typeface="+mj-lt"/>
              </a:rPr>
              <a:t>の推進</a:t>
            </a:r>
            <a:endParaRPr lang="en-GB">
              <a:latin typeface="+mj-lt"/>
            </a:endParaRPr>
          </a:p>
        </p:txBody>
      </p:sp>
      <p:sp>
        <p:nvSpPr>
          <p:cNvPr id="2" name="タイトル 1">
            <a:extLst>
              <a:ext uri="{FF2B5EF4-FFF2-40B4-BE49-F238E27FC236}">
                <a16:creationId xmlns:a16="http://schemas.microsoft.com/office/drawing/2014/main" id="{6DB45E72-1DEE-4B3E-BE01-8D685DD1DD06}"/>
              </a:ext>
            </a:extLst>
          </p:cNvPr>
          <p:cNvSpPr>
            <a:spLocks noGrp="1"/>
          </p:cNvSpPr>
          <p:nvPr>
            <p:ph type="title"/>
          </p:nvPr>
        </p:nvSpPr>
        <p:spPr>
          <a:prstGeom prst="rect">
            <a:avLst/>
          </a:prstGeom>
        </p:spPr>
        <p:txBody>
          <a:bodyPr/>
          <a:lstStyle/>
          <a:p>
            <a:pPr>
              <a:lnSpc>
                <a:spcPct val="100000"/>
              </a:lnSpc>
            </a:pPr>
            <a:r>
              <a:rPr lang="ja-JP" altLang="en-US" spc="200"/>
              <a:t>「ええやん、</a:t>
            </a:r>
            <a:r>
              <a:rPr lang="en-US" altLang="ja-JP" spc="200"/>
              <a:t>DX</a:t>
            </a:r>
            <a:r>
              <a:rPr lang="ja-JP" altLang="en-US" spc="200"/>
              <a:t>」。</a:t>
            </a:r>
            <a:br>
              <a:rPr lang="en-US" altLang="ja-JP" spc="200"/>
            </a:br>
            <a:r>
              <a:rPr lang="ja-JP" altLang="en-US" spc="200"/>
              <a:t>全職員で</a:t>
            </a:r>
            <a:r>
              <a:rPr lang="en-US" altLang="ja-JP" spc="200"/>
              <a:t>DX</a:t>
            </a:r>
            <a:r>
              <a:rPr lang="ja-JP" altLang="en-US" spc="200"/>
              <a:t>を</a:t>
            </a:r>
            <a:endParaRPr lang="en-GB" altLang="ja-JP" spc="200"/>
          </a:p>
        </p:txBody>
      </p:sp>
      <p:sp>
        <p:nvSpPr>
          <p:cNvPr id="4" name="テキスト プレースホルダー 3">
            <a:extLst>
              <a:ext uri="{FF2B5EF4-FFF2-40B4-BE49-F238E27FC236}">
                <a16:creationId xmlns:a16="http://schemas.microsoft.com/office/drawing/2014/main" id="{804EEE3C-5163-46D4-9D94-198D5142CECE}"/>
              </a:ext>
            </a:extLst>
          </p:cNvPr>
          <p:cNvSpPr>
            <a:spLocks noGrp="1"/>
          </p:cNvSpPr>
          <p:nvPr>
            <p:ph type="body" sz="quarter" idx="12"/>
          </p:nvPr>
        </p:nvSpPr>
        <p:spPr>
          <a:prstGeom prst="rect">
            <a:avLst/>
          </a:prstGeom>
        </p:spPr>
        <p:txBody>
          <a:bodyPr/>
          <a:lstStyle/>
          <a:p>
            <a:pPr algn="just"/>
            <a:r>
              <a:rPr lang="ja-JP" altLang="en-US" sz="1400" kern="100" spc="100">
                <a:solidFill>
                  <a:srgbClr val="000000"/>
                </a:solidFill>
                <a:effectLst/>
                <a:cs typeface="Times New Roman" panose="02020603050405020304" pitchFamily="18" charset="0"/>
              </a:rPr>
              <a:t>「ええやん、大阪」のために。</a:t>
            </a:r>
            <a:r>
              <a:rPr lang="en-US" altLang="ja-JP" sz="1400" kern="100" spc="100">
                <a:solidFill>
                  <a:srgbClr val="000000"/>
                </a:solidFill>
                <a:effectLst/>
                <a:cs typeface="Times New Roman" panose="02020603050405020304" pitchFamily="18" charset="0"/>
              </a:rPr>
              <a:t>STRATEGY00</a:t>
            </a:r>
            <a:r>
              <a:rPr lang="ja-JP" altLang="en-US" sz="1400" kern="100" spc="100">
                <a:solidFill>
                  <a:srgbClr val="000000"/>
                </a:solidFill>
                <a:effectLst/>
                <a:cs typeface="Times New Roman" panose="02020603050405020304" pitchFamily="18" charset="0"/>
              </a:rPr>
              <a:t>と位置付けて、全庁体制で大阪市を「</a:t>
            </a:r>
            <a:r>
              <a:rPr lang="en-US" altLang="ja-JP" sz="1400" kern="100" spc="100">
                <a:solidFill>
                  <a:srgbClr val="000000"/>
                </a:solidFill>
                <a:effectLst/>
                <a:cs typeface="Times New Roman" panose="02020603050405020304" pitchFamily="18" charset="0"/>
              </a:rPr>
              <a:t>Re-Design</a:t>
            </a:r>
            <a:r>
              <a:rPr lang="ja-JP" altLang="en-US" sz="1400" kern="100" spc="100">
                <a:solidFill>
                  <a:srgbClr val="000000"/>
                </a:solidFill>
                <a:effectLst/>
                <a:cs typeface="Times New Roman" panose="02020603050405020304" pitchFamily="18" charset="0"/>
              </a:rPr>
              <a:t>」していきます。</a:t>
            </a:r>
            <a:endParaRPr lang="en-US" altLang="ja-JP" sz="1200" kern="100" spc="100">
              <a:solidFill>
                <a:srgbClr val="000000"/>
              </a:solidFill>
              <a:cs typeface="Times New Roman" panose="02020603050405020304" pitchFamily="18" charset="0"/>
            </a:endParaRPr>
          </a:p>
        </p:txBody>
      </p:sp>
      <p:sp>
        <p:nvSpPr>
          <p:cNvPr id="15" name="正方形/長方形 14">
            <a:extLst>
              <a:ext uri="{FF2B5EF4-FFF2-40B4-BE49-F238E27FC236}">
                <a16:creationId xmlns:a16="http://schemas.microsoft.com/office/drawing/2014/main" id="{061AA36D-E5A5-4DE0-80E3-BD11F096FC7E}"/>
              </a:ext>
            </a:extLst>
          </p:cNvPr>
          <p:cNvSpPr/>
          <p:nvPr/>
        </p:nvSpPr>
        <p:spPr>
          <a:xfrm>
            <a:off x="9582001" y="0"/>
            <a:ext cx="32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16" name="正方形/長方形 15">
            <a:extLst>
              <a:ext uri="{FF2B5EF4-FFF2-40B4-BE49-F238E27FC236}">
                <a16:creationId xmlns:a16="http://schemas.microsoft.com/office/drawing/2014/main" id="{3DF8AAE6-4F83-4EB6-A505-3FD62092C688}"/>
              </a:ext>
            </a:extLst>
          </p:cNvPr>
          <p:cNvSpPr/>
          <p:nvPr/>
        </p:nvSpPr>
        <p:spPr>
          <a:xfrm>
            <a:off x="9594850" y="6582186"/>
            <a:ext cx="311150" cy="2785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sp>
        <p:nvSpPr>
          <p:cNvPr id="17" name="矢印: 五方向 16">
            <a:extLst>
              <a:ext uri="{FF2B5EF4-FFF2-40B4-BE49-F238E27FC236}">
                <a16:creationId xmlns:a16="http://schemas.microsoft.com/office/drawing/2014/main" id="{CE430AA5-0096-4686-9297-AB53A750B9BC}"/>
              </a:ext>
            </a:extLst>
          </p:cNvPr>
          <p:cNvSpPr/>
          <p:nvPr/>
        </p:nvSpPr>
        <p:spPr>
          <a:xfrm rot="5400000">
            <a:off x="9048426" y="546425"/>
            <a:ext cx="1404000" cy="311150"/>
          </a:xfrm>
          <a:prstGeom prst="homePlate">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lumMod val="75000"/>
                  </a:prstClr>
                </a:solidFill>
                <a:effectLst/>
                <a:uLnTx/>
                <a:uFillTx/>
                <a:latin typeface="Avenir Next LT Pro"/>
                <a:ea typeface="Yu Gothic UI"/>
                <a:cs typeface="+mn-cs"/>
              </a:rPr>
              <a:t>MISSION</a:t>
            </a: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sp>
        <p:nvSpPr>
          <p:cNvPr id="18" name="矢印: 山形 17">
            <a:extLst>
              <a:ext uri="{FF2B5EF4-FFF2-40B4-BE49-F238E27FC236}">
                <a16:creationId xmlns:a16="http://schemas.microsoft.com/office/drawing/2014/main" id="{51AE2547-82C8-4E0B-99C6-F3D8BD3D9D80}"/>
              </a:ext>
            </a:extLst>
          </p:cNvPr>
          <p:cNvSpPr/>
          <p:nvPr/>
        </p:nvSpPr>
        <p:spPr>
          <a:xfrm rot="5400000">
            <a:off x="9048425" y="1902958"/>
            <a:ext cx="1404000" cy="311150"/>
          </a:xfrm>
          <a:prstGeom prst="chevron">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lumMod val="75000"/>
                  </a:prstClr>
                </a:solidFill>
                <a:effectLst/>
                <a:uLnTx/>
                <a:uFillTx/>
                <a:latin typeface="Avenir Next LT Pro"/>
                <a:ea typeface="Yu Gothic UI"/>
                <a:cs typeface="+mn-cs"/>
              </a:rPr>
              <a:t>VISION</a:t>
            </a: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sp>
        <p:nvSpPr>
          <p:cNvPr id="19" name="矢印: 山形 18">
            <a:extLst>
              <a:ext uri="{FF2B5EF4-FFF2-40B4-BE49-F238E27FC236}">
                <a16:creationId xmlns:a16="http://schemas.microsoft.com/office/drawing/2014/main" id="{5212B86C-3DFC-4B21-AE67-3A5B8A9684F5}"/>
              </a:ext>
            </a:extLst>
          </p:cNvPr>
          <p:cNvSpPr/>
          <p:nvPr/>
        </p:nvSpPr>
        <p:spPr>
          <a:xfrm rot="5400000">
            <a:off x="8356226" y="3951691"/>
            <a:ext cx="2788400" cy="311150"/>
          </a:xfrm>
          <a:prstGeom prst="chevron">
            <a:avLst>
              <a:gd name="adj" fmla="val 28868"/>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solidFill>
                <a:effectLst/>
                <a:uLnTx/>
                <a:uFillTx/>
                <a:latin typeface="Avenir Next LT Pro"/>
                <a:ea typeface="Yu Gothic UI"/>
                <a:cs typeface="+mn-cs"/>
              </a:rPr>
              <a:t>VALUE &amp; STRATEGY</a:t>
            </a:r>
            <a:endParaRPr kumimoji="1" lang="en-GB" sz="1600" b="0" i="0" u="none" strike="noStrike" kern="1200" cap="none" spc="0" normalizeH="0" baseline="0" noProof="0">
              <a:ln>
                <a:noFill/>
              </a:ln>
              <a:solidFill>
                <a:prstClr val="white"/>
              </a:solidFill>
              <a:effectLst/>
              <a:uLnTx/>
              <a:uFillTx/>
              <a:latin typeface="Avenir Next LT Pro"/>
              <a:ea typeface="Yu Gothic UI"/>
              <a:cs typeface="+mn-cs"/>
            </a:endParaRPr>
          </a:p>
        </p:txBody>
      </p:sp>
      <p:sp>
        <p:nvSpPr>
          <p:cNvPr id="20" name="矢印: 山形 19">
            <a:extLst>
              <a:ext uri="{FF2B5EF4-FFF2-40B4-BE49-F238E27FC236}">
                <a16:creationId xmlns:a16="http://schemas.microsoft.com/office/drawing/2014/main" id="{5C1892E9-4F84-4DFD-B662-69A052D38848}"/>
              </a:ext>
            </a:extLst>
          </p:cNvPr>
          <p:cNvSpPr/>
          <p:nvPr/>
        </p:nvSpPr>
        <p:spPr>
          <a:xfrm rot="5400000">
            <a:off x="9048424" y="6000425"/>
            <a:ext cx="1404000" cy="311150"/>
          </a:xfrm>
          <a:prstGeom prst="chevron">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lumMod val="75000"/>
                  </a:prstClr>
                </a:solidFill>
                <a:effectLst/>
                <a:uLnTx/>
                <a:uFillTx/>
                <a:latin typeface="Avenir Next LT Pro"/>
                <a:ea typeface="Yu Gothic UI"/>
                <a:cs typeface="+mn-cs"/>
              </a:rPr>
              <a:t>CREDO</a:t>
            </a: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sp>
        <p:nvSpPr>
          <p:cNvPr id="25" name="字幕 3">
            <a:extLst>
              <a:ext uri="{FF2B5EF4-FFF2-40B4-BE49-F238E27FC236}">
                <a16:creationId xmlns:a16="http://schemas.microsoft.com/office/drawing/2014/main" id="{50AE68E3-8B57-4DC9-BA0E-63E7A4B5FEAF}"/>
              </a:ext>
            </a:extLst>
          </p:cNvPr>
          <p:cNvSpPr>
            <a:spLocks noGrp="1"/>
          </p:cNvSpPr>
          <p:nvPr>
            <p:ph type="subTitle" idx="1"/>
          </p:nvPr>
        </p:nvSpPr>
        <p:spPr>
          <a:xfrm>
            <a:off x="452438" y="428625"/>
            <a:ext cx="1782762" cy="191253"/>
          </a:xfrm>
        </p:spPr>
        <p:txBody>
          <a:bodyPr anchor="ctr"/>
          <a:lstStyle/>
          <a:p>
            <a:r>
              <a:rPr kumimoji="1" lang="en-GB">
                <a:solidFill>
                  <a:srgbClr val="291306"/>
                </a:solidFill>
                <a:latin typeface="+mn-lt"/>
              </a:rPr>
              <a:t>STRATEGY</a:t>
            </a:r>
          </a:p>
        </p:txBody>
      </p:sp>
      <p:sp>
        <p:nvSpPr>
          <p:cNvPr id="26" name="タイトル 1">
            <a:extLst>
              <a:ext uri="{FF2B5EF4-FFF2-40B4-BE49-F238E27FC236}">
                <a16:creationId xmlns:a16="http://schemas.microsoft.com/office/drawing/2014/main" id="{69AD9631-2EDC-4B00-824C-C500DC2247E9}"/>
              </a:ext>
            </a:extLst>
          </p:cNvPr>
          <p:cNvSpPr txBox="1">
            <a:spLocks/>
          </p:cNvSpPr>
          <p:nvPr/>
        </p:nvSpPr>
        <p:spPr>
          <a:xfrm>
            <a:off x="1592973" y="95816"/>
            <a:ext cx="566911" cy="629118"/>
          </a:xfrm>
          <a:prstGeom prst="rect">
            <a:avLst/>
          </a:prstGeom>
        </p:spPr>
        <p:txBody>
          <a:bodyPr anchor="ctr"/>
          <a:lstStyle>
            <a:lvl1pPr algn="l" defTabSz="914400" rtl="0" eaLnBrk="1" latinLnBrk="0" hangingPunct="1">
              <a:lnSpc>
                <a:spcPts val="5000"/>
              </a:lnSpc>
              <a:spcBef>
                <a:spcPct val="0"/>
              </a:spcBef>
              <a:buNone/>
              <a:defRPr kumimoji="1" sz="4400" b="1" kern="1200" spc="100" baseline="0">
                <a:ln w="9525">
                  <a:solidFill>
                    <a:srgbClr val="AF1932"/>
                  </a:solidFill>
                </a:ln>
                <a:solidFill>
                  <a:srgbClr val="AF1932"/>
                </a:solidFill>
                <a:latin typeface="Yu Gothic UI" panose="020B0500000000000000" pitchFamily="50" charset="-128"/>
                <a:ea typeface="Yu Gothic UI" panose="020B0500000000000000" pitchFamily="50" charset="-128"/>
                <a:cs typeface="+mj-cs"/>
              </a:defRPr>
            </a:lvl1pPr>
          </a:lstStyle>
          <a:p>
            <a:pPr marL="0" marR="0" lvl="0" indent="0" algn="l" defTabSz="914400" rtl="0" eaLnBrk="1" fontAlgn="auto" latinLnBrk="0" hangingPunct="1">
              <a:lnSpc>
                <a:spcPts val="5000"/>
              </a:lnSpc>
              <a:spcBef>
                <a:spcPct val="0"/>
              </a:spcBef>
              <a:spcAft>
                <a:spcPts val="0"/>
              </a:spcAft>
              <a:buClrTx/>
              <a:buSzTx/>
              <a:buFontTx/>
              <a:buNone/>
              <a:tabLst/>
              <a:defRPr/>
            </a:pPr>
            <a:r>
              <a:rPr kumimoji="1" lang="en-US" altLang="ja-JP" sz="2400" b="0" i="0" u="none" strike="noStrike" kern="1200" cap="none" spc="100" normalizeH="0" baseline="0" noProof="0">
                <a:ln w="12700">
                  <a:solidFill>
                    <a:prstClr val="black">
                      <a:lumMod val="85000"/>
                      <a:lumOff val="15000"/>
                    </a:prstClr>
                  </a:solidFill>
                </a:ln>
                <a:solidFill>
                  <a:prstClr val="black">
                    <a:lumMod val="85000"/>
                    <a:lumOff val="15000"/>
                  </a:prstClr>
                </a:solidFill>
                <a:effectLst/>
                <a:uLnTx/>
                <a:uFillTx/>
                <a:latin typeface="Avenir Next LT Pro"/>
                <a:ea typeface="DIN 2014 Demi" panose="020B0604020202020204" pitchFamily="34" charset="0"/>
                <a:cs typeface="+mj-cs"/>
              </a:rPr>
              <a:t>00</a:t>
            </a:r>
            <a:endParaRPr kumimoji="1" lang="en-GB" sz="2400" b="0" i="0" u="none" strike="noStrike" kern="1200" cap="none" spc="100" normalizeH="0" baseline="0" noProof="0">
              <a:ln w="12700">
                <a:solidFill>
                  <a:prstClr val="black">
                    <a:lumMod val="85000"/>
                    <a:lumOff val="15000"/>
                  </a:prstClr>
                </a:solidFill>
              </a:ln>
              <a:solidFill>
                <a:prstClr val="black">
                  <a:lumMod val="85000"/>
                  <a:lumOff val="15000"/>
                </a:prstClr>
              </a:solidFill>
              <a:effectLst/>
              <a:uLnTx/>
              <a:uFillTx/>
              <a:latin typeface="Avenir Next LT Pro"/>
              <a:ea typeface="DIN 2014 Demi" panose="020B0604020202020204" pitchFamily="34" charset="0"/>
              <a:cs typeface="+mj-cs"/>
            </a:endParaRPr>
          </a:p>
        </p:txBody>
      </p:sp>
      <p:sp>
        <p:nvSpPr>
          <p:cNvPr id="33" name="スライド番号プレースホルダー 2">
            <a:extLst>
              <a:ext uri="{FF2B5EF4-FFF2-40B4-BE49-F238E27FC236}">
                <a16:creationId xmlns:a16="http://schemas.microsoft.com/office/drawing/2014/main" id="{128F67EA-2E6B-4F1D-83FF-1D386A4CDCF8}"/>
              </a:ext>
            </a:extLst>
          </p:cNvPr>
          <p:cNvSpPr txBox="1">
            <a:spLocks/>
          </p:cNvSpPr>
          <p:nvPr/>
        </p:nvSpPr>
        <p:spPr>
          <a:xfrm>
            <a:off x="7181851" y="6515100"/>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Tree>
    <p:extLst>
      <p:ext uri="{BB962C8B-B14F-4D97-AF65-F5344CB8AC3E}">
        <p14:creationId xmlns:p14="http://schemas.microsoft.com/office/powerpoint/2010/main" val="2335999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AD226CCA-ED46-43B6-92D1-1D906B4FC5E6}"/>
              </a:ext>
            </a:extLst>
          </p:cNvPr>
          <p:cNvSpPr txBox="1"/>
          <p:nvPr/>
        </p:nvSpPr>
        <p:spPr>
          <a:xfrm>
            <a:off x="452438" y="368300"/>
            <a:ext cx="2859314" cy="461665"/>
          </a:xfrm>
          <a:prstGeom prst="rect">
            <a:avLst/>
          </a:prstGeom>
          <a:noFill/>
        </p:spPr>
        <p:txBody>
          <a:bodyPr wrap="square" rtlCol="0">
            <a:spAutoFit/>
          </a:bodyPr>
          <a:lstStyle/>
          <a:p>
            <a:r>
              <a:rPr lang="ja-JP" altLang="en-US" sz="2400" b="1">
                <a:ln w="9525">
                  <a:noFill/>
                </a:ln>
                <a:solidFill>
                  <a:schemeClr val="tx1">
                    <a:lumMod val="65000"/>
                    <a:lumOff val="35000"/>
                  </a:schemeClr>
                </a:solidFill>
                <a:latin typeface="Algerian" panose="04020705040A02060702" pitchFamily="82" charset="0"/>
                <a:ea typeface="Yu Gothic UI" panose="020B0500000000000000" pitchFamily="50" charset="-128"/>
              </a:rPr>
              <a:t>目次</a:t>
            </a:r>
          </a:p>
        </p:txBody>
      </p:sp>
      <p:sp>
        <p:nvSpPr>
          <p:cNvPr id="20" name="正方形/長方形 19">
            <a:extLst>
              <a:ext uri="{FF2B5EF4-FFF2-40B4-BE49-F238E27FC236}">
                <a16:creationId xmlns:a16="http://schemas.microsoft.com/office/drawing/2014/main" id="{057EF62B-286F-446F-88FE-665E5091438F}"/>
              </a:ext>
            </a:extLst>
          </p:cNvPr>
          <p:cNvSpPr/>
          <p:nvPr/>
        </p:nvSpPr>
        <p:spPr>
          <a:xfrm>
            <a:off x="0" y="0"/>
            <a:ext cx="292100" cy="6870933"/>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p>
        </p:txBody>
      </p:sp>
      <p:cxnSp>
        <p:nvCxnSpPr>
          <p:cNvPr id="44" name="直線コネクタ 43">
            <a:extLst>
              <a:ext uri="{FF2B5EF4-FFF2-40B4-BE49-F238E27FC236}">
                <a16:creationId xmlns:a16="http://schemas.microsoft.com/office/drawing/2014/main" id="{E0A80857-14A2-4F11-8165-B2EC1CABFB45}"/>
              </a:ext>
            </a:extLst>
          </p:cNvPr>
          <p:cNvCxnSpPr>
            <a:cxnSpLocks/>
          </p:cNvCxnSpPr>
          <p:nvPr/>
        </p:nvCxnSpPr>
        <p:spPr>
          <a:xfrm>
            <a:off x="7704136" y="803143"/>
            <a:ext cx="8747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正方形/長方形 49">
            <a:extLst>
              <a:ext uri="{FF2B5EF4-FFF2-40B4-BE49-F238E27FC236}">
                <a16:creationId xmlns:a16="http://schemas.microsoft.com/office/drawing/2014/main" id="{BE6FB9EF-E194-4ED6-BDE0-4D3BC7421BB0}"/>
              </a:ext>
            </a:extLst>
          </p:cNvPr>
          <p:cNvSpPr/>
          <p:nvPr/>
        </p:nvSpPr>
        <p:spPr>
          <a:xfrm>
            <a:off x="8578849" y="672486"/>
            <a:ext cx="874713" cy="26131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kumimoji="1" lang="en-US" altLang="ja-JP" sz="1600">
                <a:solidFill>
                  <a:schemeClr val="tx1"/>
                </a:solidFill>
                <a:ea typeface="Yu Gothic UI" panose="020B0500000000000000" pitchFamily="50" charset="-128"/>
              </a:rPr>
              <a:t>p4</a:t>
            </a:r>
            <a:endParaRPr kumimoji="1" lang="ja-JP" altLang="en-US" sz="1600">
              <a:solidFill>
                <a:schemeClr val="tx1"/>
              </a:solidFill>
              <a:ea typeface="Yu Gothic UI" panose="020B0500000000000000" pitchFamily="50" charset="-128"/>
            </a:endParaRPr>
          </a:p>
        </p:txBody>
      </p:sp>
      <p:sp>
        <p:nvSpPr>
          <p:cNvPr id="51" name="テキスト ボックス 50">
            <a:extLst>
              <a:ext uri="{FF2B5EF4-FFF2-40B4-BE49-F238E27FC236}">
                <a16:creationId xmlns:a16="http://schemas.microsoft.com/office/drawing/2014/main" id="{236ED399-FE5B-4DBF-86E3-7259710CF846}"/>
              </a:ext>
            </a:extLst>
          </p:cNvPr>
          <p:cNvSpPr txBox="1"/>
          <p:nvPr/>
        </p:nvSpPr>
        <p:spPr>
          <a:xfrm>
            <a:off x="3905251" y="597533"/>
            <a:ext cx="535780" cy="411219"/>
          </a:xfrm>
          <a:prstGeom prst="rect">
            <a:avLst/>
          </a:prstGeom>
          <a:noFill/>
        </p:spPr>
        <p:txBody>
          <a:bodyPr wrap="square" tIns="0" numCol="1" spcCol="360000" anchor="ctr">
            <a:noAutofit/>
          </a:bodyPr>
          <a:lstStyle/>
          <a:p>
            <a:pPr>
              <a:lnSpc>
                <a:spcPct val="150000"/>
              </a:lnSpc>
              <a:spcAft>
                <a:spcPts val="1200"/>
              </a:spcAft>
            </a:pPr>
            <a:r>
              <a:rPr lang="en-US" altLang="ja-JP" sz="2000" b="1">
                <a:solidFill>
                  <a:srgbClr val="AF1932"/>
                </a:solidFill>
                <a:latin typeface="Avenir Next LT Pro Demi" panose="020B0704020202020204" pitchFamily="34" charset="0"/>
                <a:ea typeface="Yu Gothic UI" panose="020B0500000000000000" pitchFamily="50" charset="-128"/>
              </a:rPr>
              <a:t>01</a:t>
            </a:r>
            <a:endParaRPr lang="en-US" altLang="ja-JP" sz="1600">
              <a:solidFill>
                <a:schemeClr val="tx1">
                  <a:lumMod val="85000"/>
                  <a:lumOff val="15000"/>
                </a:schemeClr>
              </a:solidFill>
              <a:latin typeface="Avenir Next LT Pro Demi" panose="020B0704020202020204" pitchFamily="34" charset="0"/>
              <a:ea typeface="Yu Gothic UI" panose="020B0500000000000000" pitchFamily="50" charset="-128"/>
            </a:endParaRPr>
          </a:p>
        </p:txBody>
      </p:sp>
      <p:sp>
        <p:nvSpPr>
          <p:cNvPr id="52" name="テキスト ボックス 51">
            <a:extLst>
              <a:ext uri="{FF2B5EF4-FFF2-40B4-BE49-F238E27FC236}">
                <a16:creationId xmlns:a16="http://schemas.microsoft.com/office/drawing/2014/main" id="{C34F9E49-1044-4CA4-AF8E-44ABF1481BBC}"/>
              </a:ext>
            </a:extLst>
          </p:cNvPr>
          <p:cNvSpPr txBox="1"/>
          <p:nvPr/>
        </p:nvSpPr>
        <p:spPr>
          <a:xfrm>
            <a:off x="4505324" y="559431"/>
            <a:ext cx="3352799" cy="411219"/>
          </a:xfrm>
          <a:prstGeom prst="rect">
            <a:avLst/>
          </a:prstGeom>
          <a:noFill/>
        </p:spPr>
        <p:txBody>
          <a:bodyPr wrap="square" tIns="0" numCol="1" spcCol="360000" anchor="t">
            <a:noAutofit/>
          </a:bodyPr>
          <a:lstStyle/>
          <a:p>
            <a:pPr>
              <a:lnSpc>
                <a:spcPct val="150000"/>
              </a:lnSpc>
              <a:spcAft>
                <a:spcPts val="1200"/>
              </a:spcAft>
            </a:pPr>
            <a:r>
              <a:rPr lang="ja-JP" altLang="en-US" sz="2000" b="1">
                <a:solidFill>
                  <a:srgbClr val="AF1932"/>
                </a:solidFill>
                <a:latin typeface="Avenir Next LT Pro Demi" panose="020B0704020202020204" pitchFamily="34" charset="0"/>
                <a:ea typeface="Yu Gothic UI" panose="020B0500000000000000" pitchFamily="50" charset="-128"/>
              </a:rPr>
              <a:t>はじめに</a:t>
            </a:r>
            <a:endParaRPr lang="en-US" altLang="ja-JP" sz="2000">
              <a:solidFill>
                <a:srgbClr val="AF1932"/>
              </a:solidFill>
              <a:latin typeface="Avenir Next LT Pro Demi" panose="020B0704020202020204" pitchFamily="34" charset="0"/>
              <a:ea typeface="Yu Gothic UI" panose="020B0500000000000000" pitchFamily="50" charset="-128"/>
            </a:endParaRPr>
          </a:p>
        </p:txBody>
      </p:sp>
      <p:sp>
        <p:nvSpPr>
          <p:cNvPr id="54" name="正方形/長方形 53">
            <a:extLst>
              <a:ext uri="{FF2B5EF4-FFF2-40B4-BE49-F238E27FC236}">
                <a16:creationId xmlns:a16="http://schemas.microsoft.com/office/drawing/2014/main" id="{A53ADA0A-84E4-4C92-9CD9-66B66A7B52BE}"/>
              </a:ext>
            </a:extLst>
          </p:cNvPr>
          <p:cNvSpPr/>
          <p:nvPr/>
        </p:nvSpPr>
        <p:spPr>
          <a:xfrm>
            <a:off x="8578849" y="1774146"/>
            <a:ext cx="874713" cy="26131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kumimoji="1" lang="en-US" altLang="ja-JP" sz="1600">
                <a:solidFill>
                  <a:schemeClr val="tx1"/>
                </a:solidFill>
                <a:ea typeface="Yu Gothic UI" panose="020B0500000000000000" pitchFamily="50" charset="-128"/>
              </a:rPr>
              <a:t>p6-31</a:t>
            </a:r>
            <a:endParaRPr kumimoji="1" lang="ja-JP" altLang="en-US" sz="1600">
              <a:solidFill>
                <a:schemeClr val="tx1"/>
              </a:solidFill>
              <a:ea typeface="Yu Gothic UI" panose="020B0500000000000000" pitchFamily="50" charset="-128"/>
            </a:endParaRPr>
          </a:p>
        </p:txBody>
      </p:sp>
      <p:cxnSp>
        <p:nvCxnSpPr>
          <p:cNvPr id="55" name="直線コネクタ 54">
            <a:extLst>
              <a:ext uri="{FF2B5EF4-FFF2-40B4-BE49-F238E27FC236}">
                <a16:creationId xmlns:a16="http://schemas.microsoft.com/office/drawing/2014/main" id="{748321FE-55F3-4D42-9A87-362079B92CAC}"/>
              </a:ext>
            </a:extLst>
          </p:cNvPr>
          <p:cNvCxnSpPr>
            <a:cxnSpLocks/>
          </p:cNvCxnSpPr>
          <p:nvPr/>
        </p:nvCxnSpPr>
        <p:spPr>
          <a:xfrm>
            <a:off x="7704136" y="1904803"/>
            <a:ext cx="8747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テキスト ボックス 55">
            <a:extLst>
              <a:ext uri="{FF2B5EF4-FFF2-40B4-BE49-F238E27FC236}">
                <a16:creationId xmlns:a16="http://schemas.microsoft.com/office/drawing/2014/main" id="{DE081E65-1BC0-4A7C-8308-BDFFB129EF38}"/>
              </a:ext>
            </a:extLst>
          </p:cNvPr>
          <p:cNvSpPr txBox="1"/>
          <p:nvPr/>
        </p:nvSpPr>
        <p:spPr>
          <a:xfrm>
            <a:off x="3905251" y="1699193"/>
            <a:ext cx="535780" cy="411220"/>
          </a:xfrm>
          <a:prstGeom prst="rect">
            <a:avLst/>
          </a:prstGeom>
          <a:noFill/>
        </p:spPr>
        <p:txBody>
          <a:bodyPr wrap="square" tIns="0" numCol="1" spcCol="360000" anchor="ctr">
            <a:noAutofit/>
          </a:bodyPr>
          <a:lstStyle/>
          <a:p>
            <a:pPr>
              <a:lnSpc>
                <a:spcPct val="150000"/>
              </a:lnSpc>
              <a:spcAft>
                <a:spcPts val="1200"/>
              </a:spcAft>
            </a:pPr>
            <a:r>
              <a:rPr lang="en-US" altLang="ja-JP" sz="2000" b="1">
                <a:solidFill>
                  <a:srgbClr val="AF1932"/>
                </a:solidFill>
                <a:latin typeface="Avenir Next LT Pro Demi" panose="020B0704020202020204" pitchFamily="34" charset="0"/>
                <a:ea typeface="Yu Gothic UI" panose="020B0500000000000000" pitchFamily="50" charset="-128"/>
              </a:rPr>
              <a:t>03</a:t>
            </a:r>
            <a:endParaRPr lang="en-US" altLang="ja-JP" sz="1600">
              <a:solidFill>
                <a:schemeClr val="tx1">
                  <a:lumMod val="85000"/>
                  <a:lumOff val="15000"/>
                </a:schemeClr>
              </a:solidFill>
              <a:latin typeface="Avenir Next LT Pro Demi" panose="020B0704020202020204" pitchFamily="34" charset="0"/>
              <a:ea typeface="Yu Gothic UI" panose="020B0500000000000000" pitchFamily="50" charset="-128"/>
            </a:endParaRPr>
          </a:p>
        </p:txBody>
      </p:sp>
      <p:sp>
        <p:nvSpPr>
          <p:cNvPr id="57" name="テキスト ボックス 56">
            <a:extLst>
              <a:ext uri="{FF2B5EF4-FFF2-40B4-BE49-F238E27FC236}">
                <a16:creationId xmlns:a16="http://schemas.microsoft.com/office/drawing/2014/main" id="{81FDFA77-7CD6-4141-91A5-A4841BB605D5}"/>
              </a:ext>
            </a:extLst>
          </p:cNvPr>
          <p:cNvSpPr txBox="1"/>
          <p:nvPr/>
        </p:nvSpPr>
        <p:spPr>
          <a:xfrm>
            <a:off x="4505323" y="1699193"/>
            <a:ext cx="3352799" cy="1631747"/>
          </a:xfrm>
          <a:prstGeom prst="rect">
            <a:avLst/>
          </a:prstGeom>
          <a:noFill/>
        </p:spPr>
        <p:txBody>
          <a:bodyPr wrap="square" tIns="0" numCol="1" spcCol="360000" anchor="t">
            <a:noAutofit/>
          </a:bodyPr>
          <a:lstStyle/>
          <a:p>
            <a:pPr>
              <a:lnSpc>
                <a:spcPct val="150000"/>
              </a:lnSpc>
            </a:pPr>
            <a:r>
              <a:rPr lang="ja-JP" altLang="en-US" sz="2000" b="1" dirty="0">
                <a:solidFill>
                  <a:srgbClr val="AF1932"/>
                </a:solidFill>
                <a:latin typeface="Avenir Next LT Pro Demi" panose="020B0704020202020204" pitchFamily="34" charset="0"/>
                <a:ea typeface="Yu Gothic UI" panose="020B0500000000000000" pitchFamily="50" charset="-128"/>
              </a:rPr>
              <a:t>大阪市の</a:t>
            </a:r>
            <a:r>
              <a:rPr lang="en-US" altLang="ja-JP" sz="2000" b="1" dirty="0">
                <a:solidFill>
                  <a:srgbClr val="AF1932"/>
                </a:solidFill>
                <a:latin typeface="Avenir Next LT Pro Demi" panose="020B0704020202020204" pitchFamily="34" charset="0"/>
                <a:ea typeface="Yu Gothic UI" panose="020B0500000000000000" pitchFamily="50" charset="-128"/>
              </a:rPr>
              <a:t>DX</a:t>
            </a:r>
            <a:r>
              <a:rPr lang="ja-JP" altLang="en-US" sz="2000" b="1" dirty="0">
                <a:solidFill>
                  <a:srgbClr val="AF1932"/>
                </a:solidFill>
                <a:latin typeface="Avenir Next LT Pro Demi" panose="020B0704020202020204" pitchFamily="34" charset="0"/>
                <a:ea typeface="Yu Gothic UI" panose="020B0500000000000000" pitchFamily="50" charset="-128"/>
              </a:rPr>
              <a:t>戦略</a:t>
            </a:r>
            <a:endParaRPr lang="en-US" altLang="ja-JP" sz="2000" b="1" dirty="0">
              <a:solidFill>
                <a:srgbClr val="AF1932"/>
              </a:solidFill>
              <a:latin typeface="Avenir Next LT Pro Demi" panose="020B0704020202020204" pitchFamily="34" charset="0"/>
              <a:ea typeface="Yu Gothic UI" panose="020B0500000000000000" pitchFamily="50" charset="-128"/>
            </a:endParaRPr>
          </a:p>
          <a:p>
            <a:pPr marL="357188" lvl="1">
              <a:spcAft>
                <a:spcPts val="600"/>
              </a:spcAft>
              <a:tabLst>
                <a:tab pos="719138" algn="l"/>
              </a:tabLst>
            </a:pPr>
            <a:r>
              <a:rPr lang="en-US" altLang="ja-JP" sz="1600" dirty="0">
                <a:solidFill>
                  <a:schemeClr val="tx1">
                    <a:lumMod val="85000"/>
                    <a:lumOff val="15000"/>
                  </a:schemeClr>
                </a:solidFill>
                <a:ea typeface="Yu Gothic UI" panose="020B0500000000000000" pitchFamily="50" charset="-128"/>
              </a:rPr>
              <a:t>MISSION</a:t>
            </a:r>
          </a:p>
          <a:p>
            <a:pPr marL="361950" lvl="1" indent="-4763">
              <a:spcAft>
                <a:spcPts val="600"/>
              </a:spcAft>
              <a:tabLst>
                <a:tab pos="357188" algn="l"/>
              </a:tabLst>
            </a:pPr>
            <a:r>
              <a:rPr lang="en-US" altLang="ja-JP" sz="1600" dirty="0">
                <a:solidFill>
                  <a:schemeClr val="tx1">
                    <a:lumMod val="85000"/>
                    <a:lumOff val="15000"/>
                  </a:schemeClr>
                </a:solidFill>
                <a:ea typeface="Yu Gothic UI" panose="020B0500000000000000" pitchFamily="50" charset="-128"/>
              </a:rPr>
              <a:t>VISION</a:t>
            </a:r>
          </a:p>
          <a:p>
            <a:pPr marL="357188" lvl="1">
              <a:spcAft>
                <a:spcPts val="600"/>
              </a:spcAft>
              <a:tabLst>
                <a:tab pos="719138" algn="l"/>
              </a:tabLst>
            </a:pPr>
            <a:r>
              <a:rPr lang="en-US" altLang="ja-JP" sz="1600" dirty="0">
                <a:solidFill>
                  <a:schemeClr val="tx1">
                    <a:lumMod val="85000"/>
                    <a:lumOff val="15000"/>
                  </a:schemeClr>
                </a:solidFill>
                <a:ea typeface="Yu Gothic UI" panose="020B0500000000000000" pitchFamily="50" charset="-128"/>
              </a:rPr>
              <a:t>VALUE </a:t>
            </a:r>
            <a:r>
              <a:rPr lang="ja-JP" altLang="en-US" sz="1600" dirty="0">
                <a:solidFill>
                  <a:schemeClr val="tx1">
                    <a:lumMod val="85000"/>
                    <a:lumOff val="15000"/>
                  </a:schemeClr>
                </a:solidFill>
                <a:ea typeface="Yu Gothic UI" panose="020B0500000000000000" pitchFamily="50" charset="-128"/>
              </a:rPr>
              <a:t>＆ </a:t>
            </a:r>
            <a:r>
              <a:rPr lang="en-US" altLang="ja-JP" sz="1600" dirty="0">
                <a:solidFill>
                  <a:schemeClr val="tx1">
                    <a:lumMod val="85000"/>
                    <a:lumOff val="15000"/>
                  </a:schemeClr>
                </a:solidFill>
                <a:ea typeface="Yu Gothic UI" panose="020B0500000000000000" pitchFamily="50" charset="-128"/>
              </a:rPr>
              <a:t>STRATEGY</a:t>
            </a:r>
          </a:p>
          <a:p>
            <a:pPr marL="357188" lvl="1">
              <a:spcAft>
                <a:spcPts val="1200"/>
              </a:spcAft>
              <a:tabLst>
                <a:tab pos="357188" algn="l"/>
              </a:tabLst>
            </a:pPr>
            <a:r>
              <a:rPr lang="en-US" altLang="ja-JP" sz="1600" dirty="0">
                <a:solidFill>
                  <a:schemeClr val="tx1">
                    <a:lumMod val="85000"/>
                    <a:lumOff val="15000"/>
                  </a:schemeClr>
                </a:solidFill>
                <a:ea typeface="Yu Gothic UI" panose="020B0500000000000000" pitchFamily="50" charset="-128"/>
              </a:rPr>
              <a:t>CREDO</a:t>
            </a:r>
          </a:p>
        </p:txBody>
      </p:sp>
      <p:cxnSp>
        <p:nvCxnSpPr>
          <p:cNvPr id="58" name="直線コネクタ 57">
            <a:extLst>
              <a:ext uri="{FF2B5EF4-FFF2-40B4-BE49-F238E27FC236}">
                <a16:creationId xmlns:a16="http://schemas.microsoft.com/office/drawing/2014/main" id="{2BD40F37-781C-487B-A633-BBF424519428}"/>
              </a:ext>
            </a:extLst>
          </p:cNvPr>
          <p:cNvCxnSpPr>
            <a:cxnSpLocks/>
          </p:cNvCxnSpPr>
          <p:nvPr/>
        </p:nvCxnSpPr>
        <p:spPr>
          <a:xfrm>
            <a:off x="7704136" y="1353973"/>
            <a:ext cx="8747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正方形/長方形 58">
            <a:extLst>
              <a:ext uri="{FF2B5EF4-FFF2-40B4-BE49-F238E27FC236}">
                <a16:creationId xmlns:a16="http://schemas.microsoft.com/office/drawing/2014/main" id="{412D710E-4106-4F55-B630-C1EB2207624E}"/>
              </a:ext>
            </a:extLst>
          </p:cNvPr>
          <p:cNvSpPr/>
          <p:nvPr/>
        </p:nvSpPr>
        <p:spPr>
          <a:xfrm>
            <a:off x="8578849" y="1223316"/>
            <a:ext cx="874713" cy="26131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kumimoji="1" lang="en-US" altLang="ja-JP" sz="1600">
                <a:solidFill>
                  <a:schemeClr val="tx1"/>
                </a:solidFill>
                <a:ea typeface="Yu Gothic UI" panose="020B0500000000000000" pitchFamily="50" charset="-128"/>
              </a:rPr>
              <a:t>p5</a:t>
            </a:r>
            <a:endParaRPr kumimoji="1" lang="ja-JP" altLang="en-US" sz="1600">
              <a:solidFill>
                <a:schemeClr val="tx1"/>
              </a:solidFill>
              <a:ea typeface="Yu Gothic UI" panose="020B0500000000000000" pitchFamily="50" charset="-128"/>
            </a:endParaRPr>
          </a:p>
        </p:txBody>
      </p:sp>
      <p:sp>
        <p:nvSpPr>
          <p:cNvPr id="60" name="テキスト ボックス 59">
            <a:extLst>
              <a:ext uri="{FF2B5EF4-FFF2-40B4-BE49-F238E27FC236}">
                <a16:creationId xmlns:a16="http://schemas.microsoft.com/office/drawing/2014/main" id="{24FF0D92-E173-49E1-9E9A-00B3367E6B3A}"/>
              </a:ext>
            </a:extLst>
          </p:cNvPr>
          <p:cNvSpPr txBox="1"/>
          <p:nvPr/>
        </p:nvSpPr>
        <p:spPr>
          <a:xfrm>
            <a:off x="3905251" y="1148363"/>
            <a:ext cx="535780" cy="411220"/>
          </a:xfrm>
          <a:prstGeom prst="rect">
            <a:avLst/>
          </a:prstGeom>
          <a:noFill/>
        </p:spPr>
        <p:txBody>
          <a:bodyPr wrap="square" tIns="0" numCol="1" spcCol="360000" anchor="ctr">
            <a:noAutofit/>
          </a:bodyPr>
          <a:lstStyle/>
          <a:p>
            <a:pPr>
              <a:lnSpc>
                <a:spcPct val="150000"/>
              </a:lnSpc>
              <a:spcAft>
                <a:spcPts val="1200"/>
              </a:spcAft>
            </a:pPr>
            <a:r>
              <a:rPr lang="en-US" altLang="ja-JP" sz="2000" b="1">
                <a:solidFill>
                  <a:srgbClr val="AF1932"/>
                </a:solidFill>
                <a:latin typeface="Avenir Next LT Pro Demi" panose="020B0704020202020204" pitchFamily="34" charset="0"/>
                <a:ea typeface="Yu Gothic UI" panose="020B0500000000000000" pitchFamily="50" charset="-128"/>
              </a:rPr>
              <a:t>02</a:t>
            </a:r>
            <a:endParaRPr lang="en-US" altLang="ja-JP" sz="1600">
              <a:solidFill>
                <a:schemeClr val="tx1">
                  <a:lumMod val="85000"/>
                  <a:lumOff val="15000"/>
                </a:schemeClr>
              </a:solidFill>
              <a:latin typeface="Avenir Next LT Pro Demi" panose="020B0704020202020204" pitchFamily="34" charset="0"/>
              <a:ea typeface="Yu Gothic UI" panose="020B0500000000000000" pitchFamily="50" charset="-128"/>
            </a:endParaRPr>
          </a:p>
        </p:txBody>
      </p:sp>
      <p:sp>
        <p:nvSpPr>
          <p:cNvPr id="61" name="テキスト ボックス 60">
            <a:extLst>
              <a:ext uri="{FF2B5EF4-FFF2-40B4-BE49-F238E27FC236}">
                <a16:creationId xmlns:a16="http://schemas.microsoft.com/office/drawing/2014/main" id="{09D18142-A470-42F1-9AA2-B502CA1BBAC8}"/>
              </a:ext>
            </a:extLst>
          </p:cNvPr>
          <p:cNvSpPr txBox="1"/>
          <p:nvPr/>
        </p:nvSpPr>
        <p:spPr>
          <a:xfrm>
            <a:off x="4505324" y="1148362"/>
            <a:ext cx="3352799" cy="411221"/>
          </a:xfrm>
          <a:prstGeom prst="rect">
            <a:avLst/>
          </a:prstGeom>
          <a:noFill/>
        </p:spPr>
        <p:txBody>
          <a:bodyPr wrap="square" tIns="0" numCol="1" spcCol="360000" anchor="t">
            <a:noAutofit/>
          </a:bodyPr>
          <a:lstStyle/>
          <a:p>
            <a:pPr>
              <a:lnSpc>
                <a:spcPct val="150000"/>
              </a:lnSpc>
              <a:spcAft>
                <a:spcPts val="1200"/>
              </a:spcAft>
            </a:pPr>
            <a:r>
              <a:rPr lang="en-US" altLang="ja-JP" sz="2000" b="1">
                <a:solidFill>
                  <a:srgbClr val="AF1932"/>
                </a:solidFill>
                <a:latin typeface="Avenir Next LT Pro Demi" panose="020B0704020202020204" pitchFamily="34" charset="0"/>
                <a:ea typeface="Yu Gothic UI" panose="020B0500000000000000" pitchFamily="50" charset="-128"/>
              </a:rPr>
              <a:t>DX</a:t>
            </a:r>
            <a:r>
              <a:rPr lang="ja-JP" altLang="en-US" sz="2000" b="1">
                <a:solidFill>
                  <a:srgbClr val="AF1932"/>
                </a:solidFill>
                <a:latin typeface="Avenir Next LT Pro Demi" panose="020B0704020202020204" pitchFamily="34" charset="0"/>
                <a:ea typeface="Yu Gothic UI" panose="020B0500000000000000" pitchFamily="50" charset="-128"/>
              </a:rPr>
              <a:t>戦略の位置づけ</a:t>
            </a:r>
            <a:endParaRPr lang="en-US" altLang="ja-JP" sz="2000" b="1">
              <a:solidFill>
                <a:srgbClr val="AF1932"/>
              </a:solidFill>
              <a:latin typeface="Avenir Next LT Pro Demi" panose="020B0704020202020204" pitchFamily="34" charset="0"/>
              <a:ea typeface="Yu Gothic UI" panose="020B0500000000000000" pitchFamily="50" charset="-128"/>
            </a:endParaRPr>
          </a:p>
        </p:txBody>
      </p:sp>
      <p:cxnSp>
        <p:nvCxnSpPr>
          <p:cNvPr id="62" name="直線コネクタ 61">
            <a:extLst>
              <a:ext uri="{FF2B5EF4-FFF2-40B4-BE49-F238E27FC236}">
                <a16:creationId xmlns:a16="http://schemas.microsoft.com/office/drawing/2014/main" id="{14943614-76F2-44D9-B2C6-FE4BFE83F675}"/>
              </a:ext>
            </a:extLst>
          </p:cNvPr>
          <p:cNvCxnSpPr>
            <a:cxnSpLocks/>
          </p:cNvCxnSpPr>
          <p:nvPr/>
        </p:nvCxnSpPr>
        <p:spPr>
          <a:xfrm>
            <a:off x="7704136" y="3676160"/>
            <a:ext cx="8747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正方形/長方形 62">
            <a:extLst>
              <a:ext uri="{FF2B5EF4-FFF2-40B4-BE49-F238E27FC236}">
                <a16:creationId xmlns:a16="http://schemas.microsoft.com/office/drawing/2014/main" id="{A239E33B-1CDC-4731-AF65-5572DECA3177}"/>
              </a:ext>
            </a:extLst>
          </p:cNvPr>
          <p:cNvSpPr/>
          <p:nvPr/>
        </p:nvSpPr>
        <p:spPr>
          <a:xfrm>
            <a:off x="8578849" y="3545503"/>
            <a:ext cx="874713" cy="26131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kumimoji="1" lang="en-US" altLang="ja-JP" sz="1600">
                <a:solidFill>
                  <a:schemeClr val="tx1"/>
                </a:solidFill>
                <a:ea typeface="Yu Gothic UI" panose="020B0500000000000000" pitchFamily="50" charset="-128"/>
              </a:rPr>
              <a:t>p32-34</a:t>
            </a:r>
            <a:endParaRPr kumimoji="1" lang="ja-JP" altLang="en-US" sz="1600">
              <a:solidFill>
                <a:schemeClr val="tx1"/>
              </a:solidFill>
              <a:ea typeface="Yu Gothic UI" panose="020B0500000000000000" pitchFamily="50" charset="-128"/>
            </a:endParaRPr>
          </a:p>
        </p:txBody>
      </p:sp>
      <p:sp>
        <p:nvSpPr>
          <p:cNvPr id="64" name="テキスト ボックス 63">
            <a:extLst>
              <a:ext uri="{FF2B5EF4-FFF2-40B4-BE49-F238E27FC236}">
                <a16:creationId xmlns:a16="http://schemas.microsoft.com/office/drawing/2014/main" id="{869B3B26-5608-4BA0-8B43-A5B5FC06D173}"/>
              </a:ext>
            </a:extLst>
          </p:cNvPr>
          <p:cNvSpPr txBox="1"/>
          <p:nvPr/>
        </p:nvSpPr>
        <p:spPr>
          <a:xfrm>
            <a:off x="3905251" y="3470550"/>
            <a:ext cx="535780" cy="411220"/>
          </a:xfrm>
          <a:prstGeom prst="rect">
            <a:avLst/>
          </a:prstGeom>
          <a:noFill/>
        </p:spPr>
        <p:txBody>
          <a:bodyPr wrap="square" tIns="0" numCol="1" spcCol="360000" anchor="ctr">
            <a:noAutofit/>
          </a:bodyPr>
          <a:lstStyle/>
          <a:p>
            <a:pPr>
              <a:lnSpc>
                <a:spcPct val="150000"/>
              </a:lnSpc>
              <a:spcAft>
                <a:spcPts val="1200"/>
              </a:spcAft>
            </a:pPr>
            <a:r>
              <a:rPr lang="en-US" altLang="ja-JP" sz="2000" b="1">
                <a:solidFill>
                  <a:srgbClr val="AF1932"/>
                </a:solidFill>
                <a:latin typeface="Avenir Next LT Pro Demi" panose="020B0704020202020204" pitchFamily="34" charset="0"/>
                <a:ea typeface="Yu Gothic UI" panose="020B0500000000000000" pitchFamily="50" charset="-128"/>
              </a:rPr>
              <a:t>04</a:t>
            </a:r>
            <a:endParaRPr lang="en-US" altLang="ja-JP" sz="1600">
              <a:solidFill>
                <a:schemeClr val="tx1">
                  <a:lumMod val="85000"/>
                  <a:lumOff val="15000"/>
                </a:schemeClr>
              </a:solidFill>
              <a:latin typeface="Avenir Next LT Pro Demi" panose="020B0704020202020204" pitchFamily="34" charset="0"/>
              <a:ea typeface="Yu Gothic UI" panose="020B0500000000000000" pitchFamily="50" charset="-128"/>
            </a:endParaRPr>
          </a:p>
        </p:txBody>
      </p:sp>
      <p:sp>
        <p:nvSpPr>
          <p:cNvPr id="65" name="テキスト ボックス 64">
            <a:extLst>
              <a:ext uri="{FF2B5EF4-FFF2-40B4-BE49-F238E27FC236}">
                <a16:creationId xmlns:a16="http://schemas.microsoft.com/office/drawing/2014/main" id="{6FF5DFCF-D6CB-4465-ABA4-1EB7C93AB0E7}"/>
              </a:ext>
            </a:extLst>
          </p:cNvPr>
          <p:cNvSpPr txBox="1"/>
          <p:nvPr/>
        </p:nvSpPr>
        <p:spPr>
          <a:xfrm>
            <a:off x="4505323" y="3470550"/>
            <a:ext cx="3352799" cy="1001066"/>
          </a:xfrm>
          <a:prstGeom prst="rect">
            <a:avLst/>
          </a:prstGeom>
          <a:noFill/>
        </p:spPr>
        <p:txBody>
          <a:bodyPr wrap="square" tIns="0" numCol="1" spcCol="360000" anchor="t">
            <a:noAutofit/>
          </a:bodyPr>
          <a:lstStyle/>
          <a:p>
            <a:pPr>
              <a:lnSpc>
                <a:spcPct val="150000"/>
              </a:lnSpc>
            </a:pPr>
            <a:r>
              <a:rPr lang="en-US" altLang="ja-JP" sz="2000" b="1">
                <a:solidFill>
                  <a:srgbClr val="AF1932"/>
                </a:solidFill>
                <a:latin typeface="Avenir Next LT Pro Demi" panose="020B0704020202020204" pitchFamily="34" charset="0"/>
                <a:ea typeface="Yu Gothic UI" panose="020B0500000000000000" pitchFamily="50" charset="-128"/>
              </a:rPr>
              <a:t>DX</a:t>
            </a:r>
            <a:r>
              <a:rPr lang="ja-JP" altLang="en-US" sz="2000" b="1">
                <a:solidFill>
                  <a:srgbClr val="AF1932"/>
                </a:solidFill>
                <a:latin typeface="Avenir Next LT Pro Demi" panose="020B0704020202020204" pitchFamily="34" charset="0"/>
                <a:ea typeface="Yu Gothic UI" panose="020B0500000000000000" pitchFamily="50" charset="-128"/>
              </a:rPr>
              <a:t>戦略の推進に向けて</a:t>
            </a:r>
            <a:endParaRPr lang="en-US" altLang="ja-JP" sz="2000" b="1">
              <a:solidFill>
                <a:srgbClr val="AF1932"/>
              </a:solidFill>
              <a:latin typeface="Avenir Next LT Pro Demi" panose="020B0704020202020204" pitchFamily="34" charset="0"/>
              <a:ea typeface="Yu Gothic UI" panose="020B0500000000000000" pitchFamily="50" charset="-128"/>
            </a:endParaRPr>
          </a:p>
          <a:p>
            <a:pPr marL="357188" lvl="1">
              <a:spcAft>
                <a:spcPts val="600"/>
              </a:spcAft>
              <a:tabLst>
                <a:tab pos="357188" algn="l"/>
              </a:tabLst>
            </a:pPr>
            <a:r>
              <a:rPr lang="en-US" altLang="ja-JP" sz="1600">
                <a:solidFill>
                  <a:schemeClr val="tx1">
                    <a:lumMod val="85000"/>
                    <a:lumOff val="15000"/>
                  </a:schemeClr>
                </a:solidFill>
              </a:rPr>
              <a:t>DX</a:t>
            </a:r>
            <a:r>
              <a:rPr lang="ja-JP" altLang="en-US" sz="1600">
                <a:solidFill>
                  <a:schemeClr val="tx1">
                    <a:lumMod val="85000"/>
                    <a:lumOff val="15000"/>
                  </a:schemeClr>
                </a:solidFill>
              </a:rPr>
              <a:t>推進体制</a:t>
            </a:r>
            <a:endParaRPr lang="en-US" altLang="ja-JP" sz="1600">
              <a:solidFill>
                <a:schemeClr val="tx1">
                  <a:lumMod val="85000"/>
                  <a:lumOff val="15000"/>
                </a:schemeClr>
              </a:solidFill>
            </a:endParaRPr>
          </a:p>
          <a:p>
            <a:pPr marL="357188" lvl="1">
              <a:spcAft>
                <a:spcPts val="600"/>
              </a:spcAft>
              <a:tabLst>
                <a:tab pos="357188" algn="l"/>
              </a:tabLst>
            </a:pPr>
            <a:r>
              <a:rPr lang="en-US" altLang="ja-JP" sz="1600">
                <a:solidFill>
                  <a:schemeClr val="tx1">
                    <a:lumMod val="85000"/>
                    <a:lumOff val="15000"/>
                  </a:schemeClr>
                </a:solidFill>
              </a:rPr>
              <a:t>DX</a:t>
            </a:r>
            <a:r>
              <a:rPr lang="ja-JP" altLang="en-US" sz="1600">
                <a:solidFill>
                  <a:schemeClr val="tx1">
                    <a:lumMod val="85000"/>
                    <a:lumOff val="15000"/>
                  </a:schemeClr>
                </a:solidFill>
              </a:rPr>
              <a:t>戦略の推進方法</a:t>
            </a:r>
            <a:endParaRPr lang="en-US" altLang="ja-JP" sz="1600">
              <a:solidFill>
                <a:schemeClr val="tx1">
                  <a:lumMod val="85000"/>
                  <a:lumOff val="15000"/>
                </a:schemeClr>
              </a:solidFill>
              <a:ea typeface="Yu Gothic UI" panose="020B0500000000000000" pitchFamily="50" charset="-128"/>
            </a:endParaRPr>
          </a:p>
        </p:txBody>
      </p:sp>
      <p:cxnSp>
        <p:nvCxnSpPr>
          <p:cNvPr id="66" name="直線コネクタ 65">
            <a:extLst>
              <a:ext uri="{FF2B5EF4-FFF2-40B4-BE49-F238E27FC236}">
                <a16:creationId xmlns:a16="http://schemas.microsoft.com/office/drawing/2014/main" id="{90BE0E8E-75A5-4387-A472-F35B0F99E67A}"/>
              </a:ext>
            </a:extLst>
          </p:cNvPr>
          <p:cNvCxnSpPr>
            <a:cxnSpLocks/>
          </p:cNvCxnSpPr>
          <p:nvPr/>
        </p:nvCxnSpPr>
        <p:spPr>
          <a:xfrm>
            <a:off x="7704136" y="4816837"/>
            <a:ext cx="8747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正方形/長方形 66">
            <a:extLst>
              <a:ext uri="{FF2B5EF4-FFF2-40B4-BE49-F238E27FC236}">
                <a16:creationId xmlns:a16="http://schemas.microsoft.com/office/drawing/2014/main" id="{46B6B3D4-B9AF-463B-8E21-14746CCA58AF}"/>
              </a:ext>
            </a:extLst>
          </p:cNvPr>
          <p:cNvSpPr/>
          <p:nvPr/>
        </p:nvSpPr>
        <p:spPr>
          <a:xfrm>
            <a:off x="8578849" y="4686180"/>
            <a:ext cx="874713" cy="26131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kumimoji="1" lang="en-US" altLang="ja-JP" sz="1600">
                <a:solidFill>
                  <a:schemeClr val="tx1"/>
                </a:solidFill>
                <a:ea typeface="Yu Gothic UI" panose="020B0500000000000000" pitchFamily="50" charset="-128"/>
              </a:rPr>
              <a:t>p35</a:t>
            </a:r>
            <a:endParaRPr kumimoji="1" lang="ja-JP" altLang="en-US" sz="1600">
              <a:solidFill>
                <a:schemeClr val="tx1"/>
              </a:solidFill>
              <a:ea typeface="Yu Gothic UI" panose="020B0500000000000000" pitchFamily="50" charset="-128"/>
            </a:endParaRPr>
          </a:p>
        </p:txBody>
      </p:sp>
      <p:sp>
        <p:nvSpPr>
          <p:cNvPr id="68" name="テキスト ボックス 67">
            <a:extLst>
              <a:ext uri="{FF2B5EF4-FFF2-40B4-BE49-F238E27FC236}">
                <a16:creationId xmlns:a16="http://schemas.microsoft.com/office/drawing/2014/main" id="{76EBB94C-3D1F-4111-AB44-6B645D1CF5FA}"/>
              </a:ext>
            </a:extLst>
          </p:cNvPr>
          <p:cNvSpPr txBox="1"/>
          <p:nvPr/>
        </p:nvSpPr>
        <p:spPr>
          <a:xfrm>
            <a:off x="3905251" y="4611227"/>
            <a:ext cx="535780" cy="411220"/>
          </a:xfrm>
          <a:prstGeom prst="rect">
            <a:avLst/>
          </a:prstGeom>
          <a:noFill/>
        </p:spPr>
        <p:txBody>
          <a:bodyPr wrap="square" tIns="0" numCol="1" spcCol="360000" anchor="ctr">
            <a:noAutofit/>
          </a:bodyPr>
          <a:lstStyle/>
          <a:p>
            <a:pPr>
              <a:lnSpc>
                <a:spcPct val="150000"/>
              </a:lnSpc>
              <a:spcAft>
                <a:spcPts val="1200"/>
              </a:spcAft>
            </a:pPr>
            <a:r>
              <a:rPr lang="en-US" altLang="ja-JP" sz="2000" b="1">
                <a:solidFill>
                  <a:srgbClr val="AF1932"/>
                </a:solidFill>
                <a:latin typeface="Avenir Next LT Pro Demi" panose="020B0704020202020204" pitchFamily="34" charset="0"/>
                <a:ea typeface="Yu Gothic UI" panose="020B0500000000000000" pitchFamily="50" charset="-128"/>
              </a:rPr>
              <a:t>05</a:t>
            </a:r>
            <a:endParaRPr lang="en-US" altLang="ja-JP" sz="1600">
              <a:solidFill>
                <a:schemeClr val="tx1">
                  <a:lumMod val="85000"/>
                  <a:lumOff val="15000"/>
                </a:schemeClr>
              </a:solidFill>
              <a:latin typeface="Avenir Next LT Pro Demi" panose="020B0704020202020204" pitchFamily="34" charset="0"/>
              <a:ea typeface="Yu Gothic UI" panose="020B0500000000000000" pitchFamily="50" charset="-128"/>
            </a:endParaRPr>
          </a:p>
        </p:txBody>
      </p:sp>
      <p:sp>
        <p:nvSpPr>
          <p:cNvPr id="69" name="テキスト ボックス 68">
            <a:extLst>
              <a:ext uri="{FF2B5EF4-FFF2-40B4-BE49-F238E27FC236}">
                <a16:creationId xmlns:a16="http://schemas.microsoft.com/office/drawing/2014/main" id="{6C4D9567-7F53-49F4-95B8-AC8AE7F107A4}"/>
              </a:ext>
            </a:extLst>
          </p:cNvPr>
          <p:cNvSpPr txBox="1"/>
          <p:nvPr/>
        </p:nvSpPr>
        <p:spPr>
          <a:xfrm>
            <a:off x="4505324" y="4611226"/>
            <a:ext cx="3352799" cy="411221"/>
          </a:xfrm>
          <a:prstGeom prst="rect">
            <a:avLst/>
          </a:prstGeom>
          <a:noFill/>
        </p:spPr>
        <p:txBody>
          <a:bodyPr wrap="square" tIns="0" numCol="1" spcCol="360000" anchor="t">
            <a:noAutofit/>
          </a:bodyPr>
          <a:lstStyle/>
          <a:p>
            <a:pPr>
              <a:lnSpc>
                <a:spcPct val="150000"/>
              </a:lnSpc>
              <a:spcAft>
                <a:spcPts val="1200"/>
              </a:spcAft>
            </a:pPr>
            <a:r>
              <a:rPr lang="ja-JP" altLang="en-US" sz="2000" b="1">
                <a:solidFill>
                  <a:srgbClr val="AF1932"/>
                </a:solidFill>
                <a:latin typeface="Avenir Next LT Pro Demi" panose="020B0704020202020204" pitchFamily="34" charset="0"/>
                <a:ea typeface="Yu Gothic UI" panose="020B0500000000000000" pitchFamily="50" charset="-128"/>
              </a:rPr>
              <a:t>おわりに</a:t>
            </a:r>
            <a:endParaRPr lang="en-US" altLang="ja-JP" sz="2000">
              <a:solidFill>
                <a:srgbClr val="AF1932"/>
              </a:solidFill>
              <a:latin typeface="Avenir Next LT Pro Demi" panose="020B0704020202020204" pitchFamily="34" charset="0"/>
              <a:ea typeface="Yu Gothic UI" panose="020B0500000000000000" pitchFamily="50" charset="-128"/>
            </a:endParaRPr>
          </a:p>
        </p:txBody>
      </p:sp>
      <p:sp>
        <p:nvSpPr>
          <p:cNvPr id="70" name="テキスト ボックス 69">
            <a:extLst>
              <a:ext uri="{FF2B5EF4-FFF2-40B4-BE49-F238E27FC236}">
                <a16:creationId xmlns:a16="http://schemas.microsoft.com/office/drawing/2014/main" id="{D4C03247-290C-466C-9C46-639F1C7B57B3}"/>
              </a:ext>
            </a:extLst>
          </p:cNvPr>
          <p:cNvSpPr txBox="1"/>
          <p:nvPr/>
        </p:nvSpPr>
        <p:spPr>
          <a:xfrm>
            <a:off x="4505324" y="5554228"/>
            <a:ext cx="3352799" cy="455830"/>
          </a:xfrm>
          <a:prstGeom prst="rect">
            <a:avLst/>
          </a:prstGeom>
          <a:noFill/>
        </p:spPr>
        <p:txBody>
          <a:bodyPr wrap="square" tIns="0" numCol="1" spcCol="360000" anchor="t">
            <a:noAutofit/>
          </a:bodyPr>
          <a:lstStyle/>
          <a:p>
            <a:pPr>
              <a:lnSpc>
                <a:spcPct val="150000"/>
              </a:lnSpc>
            </a:pPr>
            <a:r>
              <a:rPr lang="en-US" altLang="ja-JP" sz="2000" b="1">
                <a:solidFill>
                  <a:srgbClr val="AF1932"/>
                </a:solidFill>
                <a:latin typeface="Avenir Next LT Pro Demi" panose="020B0704020202020204" pitchFamily="34" charset="0"/>
                <a:ea typeface="Yu Gothic UI" panose="020B0500000000000000" pitchFamily="50" charset="-128"/>
              </a:rPr>
              <a:t>DX</a:t>
            </a:r>
            <a:r>
              <a:rPr lang="ja-JP" altLang="en-US" sz="2000" b="1">
                <a:solidFill>
                  <a:srgbClr val="AF1932"/>
                </a:solidFill>
                <a:latin typeface="Avenir Next LT Pro Demi" panose="020B0704020202020204" pitchFamily="34" charset="0"/>
                <a:ea typeface="Yu Gothic UI" panose="020B0500000000000000" pitchFamily="50" charset="-128"/>
              </a:rPr>
              <a:t>を推進する背景</a:t>
            </a:r>
          </a:p>
        </p:txBody>
      </p:sp>
      <p:cxnSp>
        <p:nvCxnSpPr>
          <p:cNvPr id="71" name="直線コネクタ 70">
            <a:extLst>
              <a:ext uri="{FF2B5EF4-FFF2-40B4-BE49-F238E27FC236}">
                <a16:creationId xmlns:a16="http://schemas.microsoft.com/office/drawing/2014/main" id="{1384C25C-5D15-4450-B580-DA3EA0364750}"/>
              </a:ext>
            </a:extLst>
          </p:cNvPr>
          <p:cNvCxnSpPr>
            <a:cxnSpLocks/>
          </p:cNvCxnSpPr>
          <p:nvPr/>
        </p:nvCxnSpPr>
        <p:spPr>
          <a:xfrm>
            <a:off x="7704136" y="5389970"/>
            <a:ext cx="8747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正方形/長方形 71">
            <a:extLst>
              <a:ext uri="{FF2B5EF4-FFF2-40B4-BE49-F238E27FC236}">
                <a16:creationId xmlns:a16="http://schemas.microsoft.com/office/drawing/2014/main" id="{AA09F714-74DD-443D-A5A4-C58299A74F83}"/>
              </a:ext>
            </a:extLst>
          </p:cNvPr>
          <p:cNvSpPr/>
          <p:nvPr/>
        </p:nvSpPr>
        <p:spPr>
          <a:xfrm>
            <a:off x="8578849" y="5245139"/>
            <a:ext cx="874713" cy="28966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kumimoji="1" lang="en-US" altLang="ja-JP" sz="1600">
                <a:solidFill>
                  <a:schemeClr val="tx1"/>
                </a:solidFill>
                <a:ea typeface="Yu Gothic UI" panose="020B0500000000000000" pitchFamily="50" charset="-128"/>
              </a:rPr>
              <a:t>p36-47</a:t>
            </a:r>
            <a:endParaRPr kumimoji="1" lang="ja-JP" altLang="en-US" sz="1600">
              <a:solidFill>
                <a:schemeClr val="tx1"/>
              </a:solidFill>
              <a:ea typeface="Yu Gothic UI" panose="020B0500000000000000" pitchFamily="50" charset="-128"/>
            </a:endParaRPr>
          </a:p>
        </p:txBody>
      </p:sp>
      <p:sp>
        <p:nvSpPr>
          <p:cNvPr id="73" name="テキスト ボックス 72">
            <a:extLst>
              <a:ext uri="{FF2B5EF4-FFF2-40B4-BE49-F238E27FC236}">
                <a16:creationId xmlns:a16="http://schemas.microsoft.com/office/drawing/2014/main" id="{41D23AC2-A3FF-4F11-8C6D-965D2285B0A7}"/>
              </a:ext>
            </a:extLst>
          </p:cNvPr>
          <p:cNvSpPr txBox="1"/>
          <p:nvPr/>
        </p:nvSpPr>
        <p:spPr>
          <a:xfrm>
            <a:off x="3905251" y="5162055"/>
            <a:ext cx="1133474" cy="455830"/>
          </a:xfrm>
          <a:prstGeom prst="rect">
            <a:avLst/>
          </a:prstGeom>
          <a:noFill/>
        </p:spPr>
        <p:txBody>
          <a:bodyPr wrap="none" tIns="0" numCol="1" spcCol="360000" anchor="ctr">
            <a:noAutofit/>
          </a:bodyPr>
          <a:lstStyle/>
          <a:p>
            <a:pPr>
              <a:lnSpc>
                <a:spcPct val="150000"/>
              </a:lnSpc>
              <a:spcAft>
                <a:spcPts val="1200"/>
              </a:spcAft>
            </a:pPr>
            <a:r>
              <a:rPr lang="en-US" altLang="ja-JP" b="1" spc="-50">
                <a:solidFill>
                  <a:srgbClr val="AF1932"/>
                </a:solidFill>
                <a:latin typeface="Avenir Next LT Pro Demi" panose="020B0704020202020204" pitchFamily="34" charset="0"/>
                <a:ea typeface="Yu Gothic UI" panose="020B0500000000000000" pitchFamily="50" charset="-128"/>
              </a:rPr>
              <a:t>Appendix.</a:t>
            </a:r>
            <a:endParaRPr lang="en-US" altLang="ja-JP" sz="1400" b="1" spc="-50">
              <a:solidFill>
                <a:schemeClr val="tx1">
                  <a:lumMod val="85000"/>
                  <a:lumOff val="15000"/>
                </a:schemeClr>
              </a:solidFill>
              <a:latin typeface="Avenir Next LT Pro Demi" panose="020B0704020202020204" pitchFamily="34" charset="0"/>
              <a:ea typeface="Yu Gothic UI" panose="020B0500000000000000" pitchFamily="50" charset="-128"/>
            </a:endParaRPr>
          </a:p>
        </p:txBody>
      </p:sp>
      <p:sp>
        <p:nvSpPr>
          <p:cNvPr id="74" name="テキスト ボックス 73">
            <a:extLst>
              <a:ext uri="{FF2B5EF4-FFF2-40B4-BE49-F238E27FC236}">
                <a16:creationId xmlns:a16="http://schemas.microsoft.com/office/drawing/2014/main" id="{6D4B2CC3-2254-420D-BC87-6BB5916E8270}"/>
              </a:ext>
            </a:extLst>
          </p:cNvPr>
          <p:cNvSpPr txBox="1"/>
          <p:nvPr/>
        </p:nvSpPr>
        <p:spPr>
          <a:xfrm>
            <a:off x="4505324" y="5946400"/>
            <a:ext cx="3352799" cy="411221"/>
          </a:xfrm>
          <a:prstGeom prst="rect">
            <a:avLst/>
          </a:prstGeom>
          <a:noFill/>
        </p:spPr>
        <p:txBody>
          <a:bodyPr wrap="square" tIns="0" numCol="1" spcCol="360000" anchor="t">
            <a:noAutofit/>
          </a:bodyPr>
          <a:lstStyle/>
          <a:p>
            <a:pPr>
              <a:lnSpc>
                <a:spcPct val="150000"/>
              </a:lnSpc>
              <a:spcAft>
                <a:spcPts val="1200"/>
              </a:spcAft>
            </a:pPr>
            <a:r>
              <a:rPr lang="ja-JP" altLang="en-US" sz="2000" b="1">
                <a:solidFill>
                  <a:srgbClr val="AF1932"/>
                </a:solidFill>
                <a:latin typeface="Avenir Next LT Pro Demi" panose="020B0704020202020204" pitchFamily="34" charset="0"/>
                <a:ea typeface="Yu Gothic UI" panose="020B0500000000000000" pitchFamily="50" charset="-128"/>
              </a:rPr>
              <a:t>用語集</a:t>
            </a:r>
            <a:endParaRPr lang="en-US" altLang="ja-JP" sz="2000">
              <a:solidFill>
                <a:srgbClr val="AF1932"/>
              </a:solidFill>
              <a:latin typeface="Avenir Next LT Pro Demi" panose="020B0704020202020204" pitchFamily="34" charset="0"/>
              <a:ea typeface="Yu Gothic UI" panose="020B0500000000000000" pitchFamily="50" charset="-128"/>
            </a:endParaRPr>
          </a:p>
        </p:txBody>
      </p:sp>
      <p:sp>
        <p:nvSpPr>
          <p:cNvPr id="2" name="スライド番号プレースホルダー 12">
            <a:extLst>
              <a:ext uri="{FF2B5EF4-FFF2-40B4-BE49-F238E27FC236}">
                <a16:creationId xmlns:a16="http://schemas.microsoft.com/office/drawing/2014/main" id="{2F804B22-B52A-2F60-850D-CD3E3F55ADE6}"/>
              </a:ext>
            </a:extLst>
          </p:cNvPr>
          <p:cNvSpPr txBox="1">
            <a:spLocks/>
          </p:cNvSpPr>
          <p:nvPr/>
        </p:nvSpPr>
        <p:spPr>
          <a:xfrm>
            <a:off x="7181851" y="6515100"/>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E707BA-883C-4D78-8419-4B7DEB3F4E9F}" type="slidenum">
              <a:rPr kumimoji="1" lang="en-GB" smtClean="0">
                <a:latin typeface="+mn-lt"/>
              </a:rPr>
              <a:pPr/>
              <a:t>3</a:t>
            </a:fld>
            <a:endParaRPr kumimoji="1" lang="en-GB">
              <a:latin typeface="+mn-lt"/>
            </a:endParaRPr>
          </a:p>
        </p:txBody>
      </p:sp>
    </p:spTree>
    <p:extLst>
      <p:ext uri="{BB962C8B-B14F-4D97-AF65-F5344CB8AC3E}">
        <p14:creationId xmlns:p14="http://schemas.microsoft.com/office/powerpoint/2010/main" val="2568496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2963D92E-30DD-455A-9876-BCA333DF9A1E}"/>
              </a:ext>
            </a:extLst>
          </p:cNvPr>
          <p:cNvSpPr>
            <a:spLocks noGrp="1"/>
          </p:cNvSpPr>
          <p:nvPr>
            <p:ph type="title"/>
          </p:nvPr>
        </p:nvSpPr>
        <p:spPr>
          <a:xfrm>
            <a:off x="452438" y="771631"/>
            <a:ext cx="3933826" cy="633307"/>
          </a:xfrm>
        </p:spPr>
        <p:txBody>
          <a:bodyPr/>
          <a:lstStyle/>
          <a:p>
            <a:r>
              <a:rPr lang="ja-JP" altLang="en-US"/>
              <a:t>行動姿勢</a:t>
            </a:r>
            <a:endParaRPr lang="en-GB"/>
          </a:p>
        </p:txBody>
      </p:sp>
      <p:sp>
        <p:nvSpPr>
          <p:cNvPr id="6" name="字幕 5">
            <a:extLst>
              <a:ext uri="{FF2B5EF4-FFF2-40B4-BE49-F238E27FC236}">
                <a16:creationId xmlns:a16="http://schemas.microsoft.com/office/drawing/2014/main" id="{786256E0-19FF-4A9E-86AB-0EA8B62ED02C}"/>
              </a:ext>
            </a:extLst>
          </p:cNvPr>
          <p:cNvSpPr>
            <a:spLocks noGrp="1"/>
          </p:cNvSpPr>
          <p:nvPr>
            <p:ph type="subTitle" idx="1"/>
          </p:nvPr>
        </p:nvSpPr>
        <p:spPr/>
        <p:txBody>
          <a:bodyPr/>
          <a:lstStyle/>
          <a:p>
            <a:r>
              <a:rPr lang="en-US" altLang="ja-JP">
                <a:solidFill>
                  <a:schemeClr val="tx1"/>
                </a:solidFill>
                <a:latin typeface="+mn-lt"/>
              </a:rPr>
              <a:t>03. </a:t>
            </a:r>
            <a:r>
              <a:rPr lang="ja-JP" altLang="en-US">
                <a:solidFill>
                  <a:schemeClr val="tx1"/>
                </a:solidFill>
                <a:latin typeface="+mn-lt"/>
              </a:rPr>
              <a:t>大阪市の</a:t>
            </a:r>
            <a:r>
              <a:rPr lang="en-US" altLang="ja-JP">
                <a:solidFill>
                  <a:schemeClr val="tx1"/>
                </a:solidFill>
                <a:latin typeface="+mn-lt"/>
              </a:rPr>
              <a:t>DX</a:t>
            </a:r>
            <a:r>
              <a:rPr lang="ja-JP" altLang="en-US">
                <a:solidFill>
                  <a:schemeClr val="tx1"/>
                </a:solidFill>
                <a:latin typeface="+mn-lt"/>
              </a:rPr>
              <a:t>戦略</a:t>
            </a:r>
            <a:endParaRPr lang="en-GB" altLang="ja-JP">
              <a:solidFill>
                <a:schemeClr val="tx1"/>
              </a:solidFill>
              <a:latin typeface="+mn-lt"/>
            </a:endParaRPr>
          </a:p>
        </p:txBody>
      </p:sp>
      <p:sp>
        <p:nvSpPr>
          <p:cNvPr id="18" name="正方形/長方形 17">
            <a:extLst>
              <a:ext uri="{FF2B5EF4-FFF2-40B4-BE49-F238E27FC236}">
                <a16:creationId xmlns:a16="http://schemas.microsoft.com/office/drawing/2014/main" id="{6EE22D50-6556-40E8-817D-3A5D983AE677}"/>
              </a:ext>
            </a:extLst>
          </p:cNvPr>
          <p:cNvSpPr/>
          <p:nvPr/>
        </p:nvSpPr>
        <p:spPr>
          <a:xfrm>
            <a:off x="731837" y="3837081"/>
            <a:ext cx="3933826"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00" cap="none" spc="0" normalizeH="0" baseline="0" noProof="0">
                <a:ln>
                  <a:noFill/>
                </a:ln>
                <a:solidFill>
                  <a:srgbClr val="AF1932"/>
                </a:solidFill>
                <a:effectLst/>
                <a:uLnTx/>
                <a:uFillTx/>
                <a:latin typeface="游明朝" panose="02020400000000000000" pitchFamily="18" charset="-128"/>
                <a:ea typeface="Yu Gothic UI" panose="020B0500000000000000" pitchFamily="50" charset="-128"/>
                <a:cs typeface="Times New Roman" panose="02020603050405020304" pitchFamily="18" charset="0"/>
              </a:rPr>
              <a:t>自ら学び、考え、チャレンジします</a:t>
            </a:r>
            <a:endParaRPr kumimoji="0" lang="ja-JP" altLang="ja-JP" sz="1600" b="0" i="0" u="none" strike="noStrike" kern="100" cap="none" spc="0" normalizeH="0" baseline="0" noProof="0">
              <a:ln>
                <a:noFill/>
              </a:ln>
              <a:solidFill>
                <a:srgbClr val="AF1932"/>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sp>
        <p:nvSpPr>
          <p:cNvPr id="19" name="正方形/長方形 18">
            <a:extLst>
              <a:ext uri="{FF2B5EF4-FFF2-40B4-BE49-F238E27FC236}">
                <a16:creationId xmlns:a16="http://schemas.microsoft.com/office/drawing/2014/main" id="{CF725FED-73A5-4982-9916-5C99ED9018BE}"/>
              </a:ext>
            </a:extLst>
          </p:cNvPr>
          <p:cNvSpPr/>
          <p:nvPr/>
        </p:nvSpPr>
        <p:spPr>
          <a:xfrm>
            <a:off x="523875" y="4532536"/>
            <a:ext cx="4141788" cy="1709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2" indent="0" algn="just" defTabSz="457200" rtl="0" eaLnBrk="1" fontAlgn="auto" latinLnBrk="0" hangingPunct="1">
              <a:lnSpc>
                <a:spcPct val="100000"/>
              </a:lnSpc>
              <a:spcBef>
                <a:spcPts val="0"/>
              </a:spcBef>
              <a:spcAft>
                <a:spcPts val="600"/>
              </a:spcAft>
              <a:buClrTx/>
              <a:buSzTx/>
              <a:buFontTx/>
              <a:buNone/>
              <a:tabLst/>
              <a:defRPr/>
            </a:pPr>
            <a:r>
              <a:rPr kumimoji="0" lang="en-US" altLang="ja-JP" sz="1100" b="0" i="0" u="none" strike="noStrike" kern="100" cap="none" spc="0" normalizeH="0" baseline="0" noProof="0" dirty="0">
                <a:ln>
                  <a:noFill/>
                </a:ln>
                <a:solidFill>
                  <a:prstClr val="black"/>
                </a:solidFill>
                <a:effectLst/>
                <a:uLnTx/>
                <a:uFillTx/>
                <a:latin typeface="Avenir Next LT Pro"/>
                <a:ea typeface="Yu Gothic UI"/>
                <a:cs typeface="Times New Roman" panose="02020603050405020304" pitchFamily="18" charset="0"/>
              </a:rPr>
              <a:t>DX</a:t>
            </a:r>
            <a:r>
              <a:rPr kumimoji="0" lang="ja-JP" altLang="en-US" sz="1100" b="0" i="0" u="none" strike="noStrike" kern="100" cap="none" spc="0" normalizeH="0" baseline="0" noProof="0" dirty="0">
                <a:ln>
                  <a:noFill/>
                </a:ln>
                <a:solidFill>
                  <a:prstClr val="black"/>
                </a:solidFill>
                <a:effectLst/>
                <a:uLnTx/>
                <a:uFillTx/>
                <a:latin typeface="Avenir Next LT Pro"/>
                <a:ea typeface="Yu Gothic UI"/>
                <a:cs typeface="Times New Roman" panose="02020603050405020304" pitchFamily="18" charset="0"/>
              </a:rPr>
              <a:t>の源は自由な発想と挑戦です。デジタル技術の進展に合わせて、職員一人ひとりが自らのデジタルの知識やスキルをアップデート≒リスキリングしていかなければなりません。</a:t>
            </a:r>
          </a:p>
          <a:p>
            <a:pPr marL="0" marR="0" lvl="2" indent="0" algn="just" defTabSz="457200" rtl="0" eaLnBrk="1" fontAlgn="auto" latinLnBrk="0" hangingPunct="1">
              <a:lnSpc>
                <a:spcPct val="100000"/>
              </a:lnSpc>
              <a:spcBef>
                <a:spcPts val="0"/>
              </a:spcBef>
              <a:spcAft>
                <a:spcPts val="600"/>
              </a:spcAft>
              <a:buClrTx/>
              <a:buSzTx/>
              <a:buFontTx/>
              <a:buNone/>
              <a:tabLst/>
              <a:defRPr/>
            </a:pPr>
            <a:r>
              <a:rPr kumimoji="0" lang="ja-JP" altLang="en-US" sz="1100" b="0" i="0" u="none" strike="noStrike" kern="100" cap="none" spc="0" normalizeH="0" baseline="0" noProof="0" dirty="0">
                <a:ln>
                  <a:noFill/>
                </a:ln>
                <a:solidFill>
                  <a:prstClr val="black"/>
                </a:solidFill>
                <a:effectLst/>
                <a:uLnTx/>
                <a:uFillTx/>
                <a:latin typeface="Avenir Next LT Pro"/>
                <a:ea typeface="Yu Gothic UI"/>
                <a:cs typeface="Times New Roman" panose="02020603050405020304" pitchFamily="18" charset="0"/>
              </a:rPr>
              <a:t>また、職員は、現状の行政サービスや仕事のやり方にとらわれることなく、自ら学び、考え、挑戦します。</a:t>
            </a:r>
          </a:p>
          <a:p>
            <a:pPr marL="0" marR="0" lvl="2" indent="0" algn="just" defTabSz="457200" rtl="0" eaLnBrk="1" fontAlgn="auto" latinLnBrk="0" hangingPunct="1">
              <a:lnSpc>
                <a:spcPct val="100000"/>
              </a:lnSpc>
              <a:spcBef>
                <a:spcPts val="0"/>
              </a:spcBef>
              <a:spcAft>
                <a:spcPts val="600"/>
              </a:spcAft>
              <a:buClrTx/>
              <a:buSzTx/>
              <a:buFontTx/>
              <a:buNone/>
              <a:tabLst/>
              <a:defRPr/>
            </a:pPr>
            <a:r>
              <a:rPr kumimoji="0" lang="ja-JP" altLang="en-US" sz="1100" b="0" i="0" u="none" strike="noStrike" kern="100" cap="none" spc="0" normalizeH="0" baseline="0" noProof="0" dirty="0">
                <a:ln>
                  <a:noFill/>
                </a:ln>
                <a:solidFill>
                  <a:prstClr val="black"/>
                </a:solidFill>
                <a:effectLst/>
                <a:uLnTx/>
                <a:uFillTx/>
                <a:latin typeface="Avenir Next LT Pro"/>
                <a:ea typeface="Yu Gothic UI"/>
                <a:cs typeface="Times New Roman" panose="02020603050405020304" pitchFamily="18" charset="0"/>
              </a:rPr>
              <a:t>そして、周りの職員の挑戦する意欲やプロセス、そこから学ぶことを称え、挑戦を通して得た知見や経験を次の挑戦で活かせるよう支援・鼓舞します。</a:t>
            </a:r>
          </a:p>
        </p:txBody>
      </p:sp>
      <p:sp>
        <p:nvSpPr>
          <p:cNvPr id="21" name="正方形/長方形 20">
            <a:extLst>
              <a:ext uri="{FF2B5EF4-FFF2-40B4-BE49-F238E27FC236}">
                <a16:creationId xmlns:a16="http://schemas.microsoft.com/office/drawing/2014/main" id="{1C4936B4-C9ED-43A3-AA92-1EA3A47E6AED}"/>
              </a:ext>
            </a:extLst>
          </p:cNvPr>
          <p:cNvSpPr/>
          <p:nvPr/>
        </p:nvSpPr>
        <p:spPr>
          <a:xfrm>
            <a:off x="5489957" y="3837081"/>
            <a:ext cx="3892168"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00" cap="none" spc="0" normalizeH="0" baseline="0" noProof="0">
                <a:ln>
                  <a:noFill/>
                </a:ln>
                <a:solidFill>
                  <a:srgbClr val="AF1932"/>
                </a:solidFill>
                <a:effectLst/>
                <a:uLnTx/>
                <a:uFillTx/>
                <a:latin typeface="游明朝" panose="02020400000000000000" pitchFamily="18" charset="-128"/>
                <a:ea typeface="Yu Gothic UI" panose="020B0500000000000000" pitchFamily="50" charset="-128"/>
                <a:cs typeface="Times New Roman" panose="02020603050405020304" pitchFamily="18" charset="0"/>
              </a:rPr>
              <a:t>すべての関係者、</a:t>
            </a:r>
            <a:br>
              <a:rPr kumimoji="0" lang="en-US" altLang="ja-JP" sz="1800" b="1" i="0" u="none" strike="noStrike" kern="100" cap="none" spc="0" normalizeH="0" baseline="0" noProof="0">
                <a:ln>
                  <a:noFill/>
                </a:ln>
                <a:solidFill>
                  <a:srgbClr val="AF1932"/>
                </a:solidFill>
                <a:effectLst/>
                <a:uLnTx/>
                <a:uFillTx/>
                <a:latin typeface="游明朝" panose="02020400000000000000" pitchFamily="18" charset="-128"/>
                <a:ea typeface="Yu Gothic UI" panose="020B0500000000000000" pitchFamily="50" charset="-128"/>
                <a:cs typeface="Times New Roman" panose="02020603050405020304" pitchFamily="18" charset="0"/>
              </a:rPr>
            </a:br>
            <a:r>
              <a:rPr kumimoji="0" lang="ja-JP" altLang="en-US" sz="1800" b="1" i="0" u="none" strike="noStrike" kern="100" cap="none" spc="0" normalizeH="0" baseline="0" noProof="0">
                <a:ln>
                  <a:noFill/>
                </a:ln>
                <a:solidFill>
                  <a:srgbClr val="AF1932"/>
                </a:solidFill>
                <a:effectLst/>
                <a:uLnTx/>
                <a:uFillTx/>
                <a:latin typeface="游明朝" panose="02020400000000000000" pitchFamily="18" charset="-128"/>
                <a:ea typeface="Yu Gothic UI" panose="020B0500000000000000" pitchFamily="50" charset="-128"/>
                <a:cs typeface="Times New Roman" panose="02020603050405020304" pitchFamily="18" charset="0"/>
              </a:rPr>
              <a:t>社会環境、自然環境に配慮します</a:t>
            </a:r>
            <a:endParaRPr kumimoji="0" lang="ja-JP" altLang="ja-JP" sz="1600" b="0" i="0" u="none" strike="noStrike" kern="100" cap="none" spc="0" normalizeH="0" baseline="0" noProof="0">
              <a:ln>
                <a:noFill/>
              </a:ln>
              <a:solidFill>
                <a:srgbClr val="AF1932"/>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sp>
        <p:nvSpPr>
          <p:cNvPr id="22" name="正方形/長方形 21">
            <a:extLst>
              <a:ext uri="{FF2B5EF4-FFF2-40B4-BE49-F238E27FC236}">
                <a16:creationId xmlns:a16="http://schemas.microsoft.com/office/drawing/2014/main" id="{93522AFF-94C0-4FE7-A7BD-95E8CFB7E146}"/>
              </a:ext>
            </a:extLst>
          </p:cNvPr>
          <p:cNvSpPr/>
          <p:nvPr/>
        </p:nvSpPr>
        <p:spPr>
          <a:xfrm>
            <a:off x="5240337" y="4532536"/>
            <a:ext cx="4141788" cy="1709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2" indent="0" algn="just" defTabSz="457200" rtl="0" eaLnBrk="1" fontAlgn="auto" latinLnBrk="0" hangingPunct="1">
              <a:lnSpc>
                <a:spcPct val="100000"/>
              </a:lnSpc>
              <a:spcBef>
                <a:spcPts val="0"/>
              </a:spcBef>
              <a:spcAft>
                <a:spcPts val="600"/>
              </a:spcAft>
              <a:buClrTx/>
              <a:buSzTx/>
              <a:buFontTx/>
              <a:buNone/>
              <a:tabLst/>
              <a:defRPr/>
            </a:pPr>
            <a:r>
              <a:rPr kumimoji="0" lang="ja-JP" altLang="en-US" sz="1100" b="0" i="0" u="none" strike="noStrike" kern="100" cap="none" spc="0" normalizeH="0" baseline="0" noProof="0">
                <a:ln>
                  <a:noFill/>
                </a:ln>
                <a:solidFill>
                  <a:srgbClr val="000000"/>
                </a:solidFill>
                <a:effectLst/>
                <a:uLnTx/>
                <a:uFillTx/>
                <a:latin typeface="Avenir Next LT Pro"/>
                <a:ea typeface="Yu Gothic UI"/>
                <a:cs typeface="Times New Roman" panose="02020603050405020304" pitchFamily="18" charset="0"/>
              </a:rPr>
              <a:t>私たちが進める</a:t>
            </a:r>
            <a:r>
              <a:rPr kumimoji="0" lang="en-US" altLang="ja-JP" sz="1100" b="0" i="0" u="none" strike="noStrike" kern="100" cap="none" spc="0" normalizeH="0" baseline="0" noProof="0">
                <a:ln>
                  <a:noFill/>
                </a:ln>
                <a:solidFill>
                  <a:srgbClr val="000000"/>
                </a:solidFill>
                <a:effectLst/>
                <a:uLnTx/>
                <a:uFillTx/>
                <a:latin typeface="Avenir Next LT Pro"/>
                <a:ea typeface="Yu Gothic UI"/>
                <a:cs typeface="Times New Roman" panose="02020603050405020304" pitchFamily="18" charset="0"/>
              </a:rPr>
              <a:t>DX</a:t>
            </a:r>
            <a:r>
              <a:rPr kumimoji="0" lang="ja-JP" altLang="en-US" sz="1100" b="0" i="0" u="none" strike="noStrike" kern="100" cap="none" spc="0" normalizeH="0" baseline="0" noProof="0">
                <a:ln>
                  <a:noFill/>
                </a:ln>
                <a:solidFill>
                  <a:srgbClr val="000000"/>
                </a:solidFill>
                <a:effectLst/>
                <a:uLnTx/>
                <a:uFillTx/>
                <a:latin typeface="Avenir Next LT Pro"/>
                <a:ea typeface="Yu Gothic UI"/>
                <a:cs typeface="Times New Roman" panose="02020603050405020304" pitchFamily="18" charset="0"/>
              </a:rPr>
              <a:t>施策の底流には、</a:t>
            </a:r>
            <a:r>
              <a:rPr kumimoji="0" lang="en-US" altLang="ja-JP" sz="1100" b="0" i="0" u="none" strike="noStrike" kern="100" cap="none" spc="0" normalizeH="0" baseline="0" noProof="0">
                <a:ln>
                  <a:noFill/>
                </a:ln>
                <a:solidFill>
                  <a:srgbClr val="000000"/>
                </a:solidFill>
                <a:effectLst/>
                <a:uLnTx/>
                <a:uFillTx/>
                <a:latin typeface="Avenir Next LT Pro"/>
                <a:ea typeface="Yu Gothic UI"/>
                <a:cs typeface="Times New Roman" panose="02020603050405020304" pitchFamily="18" charset="0"/>
              </a:rPr>
              <a:t>SDGs</a:t>
            </a:r>
            <a:r>
              <a:rPr kumimoji="0" lang="ja-JP" altLang="en-US" sz="1100" b="0" i="0" u="none" strike="noStrike" kern="100" cap="none" spc="0" normalizeH="0" baseline="0" noProof="0">
                <a:ln>
                  <a:noFill/>
                </a:ln>
                <a:solidFill>
                  <a:srgbClr val="000000"/>
                </a:solidFill>
                <a:effectLst/>
                <a:uLnTx/>
                <a:uFillTx/>
                <a:latin typeface="Avenir Next LT Pro"/>
                <a:ea typeface="Yu Gothic UI"/>
                <a:cs typeface="Times New Roman" panose="02020603050405020304" pitchFamily="18" charset="0"/>
              </a:rPr>
              <a:t>の理念があります。</a:t>
            </a:r>
            <a:endParaRPr kumimoji="0" lang="en-US" altLang="ja-JP" sz="1100" b="0" i="0" u="none" strike="noStrike" kern="100" cap="none" spc="0" normalizeH="0" baseline="0" noProof="0">
              <a:ln>
                <a:noFill/>
              </a:ln>
              <a:solidFill>
                <a:srgbClr val="000000"/>
              </a:solidFill>
              <a:effectLst/>
              <a:uLnTx/>
              <a:uFillTx/>
              <a:latin typeface="Avenir Next LT Pro"/>
              <a:ea typeface="Yu Gothic UI"/>
              <a:cs typeface="Times New Roman" panose="02020603050405020304" pitchFamily="18" charset="0"/>
            </a:endParaRPr>
          </a:p>
          <a:p>
            <a:pPr marL="0" marR="0" lvl="2" indent="0" algn="just" defTabSz="457200" rtl="0" eaLnBrk="1" fontAlgn="auto" latinLnBrk="0" hangingPunct="1">
              <a:lnSpc>
                <a:spcPct val="100000"/>
              </a:lnSpc>
              <a:spcBef>
                <a:spcPts val="0"/>
              </a:spcBef>
              <a:spcAft>
                <a:spcPts val="600"/>
              </a:spcAft>
              <a:buClrTx/>
              <a:buSzTx/>
              <a:buFontTx/>
              <a:buNone/>
              <a:tabLst/>
              <a:defRPr/>
            </a:pPr>
            <a:r>
              <a:rPr kumimoji="0" lang="ja-JP" altLang="en-US" sz="1100" b="0" i="0" u="none" strike="noStrike" kern="100" cap="none" spc="0" normalizeH="0" baseline="0" noProof="0">
                <a:ln>
                  <a:noFill/>
                </a:ln>
                <a:solidFill>
                  <a:srgbClr val="000000"/>
                </a:solidFill>
                <a:effectLst/>
                <a:uLnTx/>
                <a:uFillTx/>
                <a:latin typeface="Avenir Next LT Pro"/>
                <a:ea typeface="Yu Gothic UI"/>
                <a:cs typeface="Times New Roman" panose="02020603050405020304" pitchFamily="18" charset="0"/>
              </a:rPr>
              <a:t>デジタル技術の活用が様々な立場・境遇のすべての関係者、社会環境や自然環境にもたらす影響に配慮します。</a:t>
            </a:r>
            <a:endParaRPr kumimoji="0" lang="ja-JP" altLang="ja-JP" sz="1100" b="0" i="0" u="none" strike="noStrike" kern="100" cap="none" spc="0" normalizeH="0" baseline="0" noProof="0">
              <a:ln>
                <a:noFill/>
              </a:ln>
              <a:solidFill>
                <a:srgbClr val="000000"/>
              </a:solidFill>
              <a:effectLst/>
              <a:uLnTx/>
              <a:uFillTx/>
              <a:latin typeface="Avenir Next LT Pro"/>
              <a:ea typeface="Yu Gothic UI"/>
              <a:cs typeface="Times New Roman" panose="02020603050405020304" pitchFamily="18" charset="0"/>
            </a:endParaRPr>
          </a:p>
        </p:txBody>
      </p:sp>
      <p:sp>
        <p:nvSpPr>
          <p:cNvPr id="25" name="楕円 24">
            <a:extLst>
              <a:ext uri="{FF2B5EF4-FFF2-40B4-BE49-F238E27FC236}">
                <a16:creationId xmlns:a16="http://schemas.microsoft.com/office/drawing/2014/main" id="{654A4720-7D7E-4C47-9D22-E5287C0BFA8B}"/>
              </a:ext>
            </a:extLst>
          </p:cNvPr>
          <p:cNvSpPr/>
          <p:nvPr/>
        </p:nvSpPr>
        <p:spPr>
          <a:xfrm>
            <a:off x="1804988" y="2000678"/>
            <a:ext cx="1579562" cy="1579562"/>
          </a:xfrm>
          <a:prstGeom prst="ellipse">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26" name="楕円 25">
            <a:extLst>
              <a:ext uri="{FF2B5EF4-FFF2-40B4-BE49-F238E27FC236}">
                <a16:creationId xmlns:a16="http://schemas.microsoft.com/office/drawing/2014/main" id="{5E1AA636-9704-4A1D-8270-0E8426BED5BF}"/>
              </a:ext>
            </a:extLst>
          </p:cNvPr>
          <p:cNvSpPr/>
          <p:nvPr/>
        </p:nvSpPr>
        <p:spPr>
          <a:xfrm>
            <a:off x="6348413" y="2000678"/>
            <a:ext cx="1579562" cy="1579562"/>
          </a:xfrm>
          <a:prstGeom prst="ellipse">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30" name="正方形/長方形 29">
            <a:extLst>
              <a:ext uri="{FF2B5EF4-FFF2-40B4-BE49-F238E27FC236}">
                <a16:creationId xmlns:a16="http://schemas.microsoft.com/office/drawing/2014/main" id="{AA9AD260-2C6E-44B1-808F-F36DC165AB00}"/>
              </a:ext>
            </a:extLst>
          </p:cNvPr>
          <p:cNvSpPr/>
          <p:nvPr/>
        </p:nvSpPr>
        <p:spPr>
          <a:xfrm>
            <a:off x="596453" y="3837081"/>
            <a:ext cx="45719" cy="584775"/>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31" name="正方形/長方形 30">
            <a:extLst>
              <a:ext uri="{FF2B5EF4-FFF2-40B4-BE49-F238E27FC236}">
                <a16:creationId xmlns:a16="http://schemas.microsoft.com/office/drawing/2014/main" id="{CB852785-D09D-4849-A82D-BB81641DCE03}"/>
              </a:ext>
            </a:extLst>
          </p:cNvPr>
          <p:cNvSpPr/>
          <p:nvPr/>
        </p:nvSpPr>
        <p:spPr>
          <a:xfrm>
            <a:off x="5354573" y="3837081"/>
            <a:ext cx="45719" cy="584775"/>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pic>
        <p:nvPicPr>
          <p:cNvPr id="35" name="グラフィックス 34" descr="握手 単色塗りつぶし">
            <a:extLst>
              <a:ext uri="{FF2B5EF4-FFF2-40B4-BE49-F238E27FC236}">
                <a16:creationId xmlns:a16="http://schemas.microsoft.com/office/drawing/2014/main" id="{EA6E02C7-B315-49FB-B94E-E5B8298DDB7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18288" y="2333259"/>
            <a:ext cx="1039812" cy="1039812"/>
          </a:xfrm>
          <a:prstGeom prst="rect">
            <a:avLst/>
          </a:prstGeom>
        </p:spPr>
      </p:pic>
      <p:pic>
        <p:nvPicPr>
          <p:cNvPr id="37" name="グラフィックス 36" descr="会議 単色塗りつぶし">
            <a:extLst>
              <a:ext uri="{FF2B5EF4-FFF2-40B4-BE49-F238E27FC236}">
                <a16:creationId xmlns:a16="http://schemas.microsoft.com/office/drawing/2014/main" id="{FAA0AEA4-AD70-41DB-9585-1FE2210510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37569" y="2333259"/>
            <a:ext cx="914400" cy="914400"/>
          </a:xfrm>
          <a:prstGeom prst="rect">
            <a:avLst/>
          </a:prstGeom>
        </p:spPr>
      </p:pic>
      <p:sp>
        <p:nvSpPr>
          <p:cNvPr id="16" name="正方形/長方形 15">
            <a:extLst>
              <a:ext uri="{FF2B5EF4-FFF2-40B4-BE49-F238E27FC236}">
                <a16:creationId xmlns:a16="http://schemas.microsoft.com/office/drawing/2014/main" id="{11232933-95C2-49B1-902B-186436630C76}"/>
              </a:ext>
            </a:extLst>
          </p:cNvPr>
          <p:cNvSpPr/>
          <p:nvPr/>
        </p:nvSpPr>
        <p:spPr>
          <a:xfrm>
            <a:off x="9594849" y="6582186"/>
            <a:ext cx="311150" cy="278577"/>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sp>
        <p:nvSpPr>
          <p:cNvPr id="17" name="矢印: 五方向 16">
            <a:extLst>
              <a:ext uri="{FF2B5EF4-FFF2-40B4-BE49-F238E27FC236}">
                <a16:creationId xmlns:a16="http://schemas.microsoft.com/office/drawing/2014/main" id="{32370F2A-19E7-4787-A493-4FF3E5BE95B2}"/>
              </a:ext>
            </a:extLst>
          </p:cNvPr>
          <p:cNvSpPr/>
          <p:nvPr/>
        </p:nvSpPr>
        <p:spPr>
          <a:xfrm rot="5400000">
            <a:off x="9048425" y="546425"/>
            <a:ext cx="1404000" cy="311150"/>
          </a:xfrm>
          <a:prstGeom prst="homePlate">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lumMod val="75000"/>
                  </a:prstClr>
                </a:solidFill>
                <a:effectLst/>
                <a:uLnTx/>
                <a:uFillTx/>
                <a:latin typeface="Avenir Next LT Pro"/>
                <a:ea typeface="Yu Gothic UI"/>
                <a:cs typeface="+mn-cs"/>
              </a:rPr>
              <a:t>MISSION</a:t>
            </a: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sp>
        <p:nvSpPr>
          <p:cNvPr id="20" name="矢印: 山形 19">
            <a:extLst>
              <a:ext uri="{FF2B5EF4-FFF2-40B4-BE49-F238E27FC236}">
                <a16:creationId xmlns:a16="http://schemas.microsoft.com/office/drawing/2014/main" id="{B974BDED-5968-46BA-9032-6B1BFD62A31D}"/>
              </a:ext>
            </a:extLst>
          </p:cNvPr>
          <p:cNvSpPr/>
          <p:nvPr/>
        </p:nvSpPr>
        <p:spPr>
          <a:xfrm rot="5400000">
            <a:off x="9048424" y="1902958"/>
            <a:ext cx="1404000" cy="311150"/>
          </a:xfrm>
          <a:prstGeom prst="chevron">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lumMod val="75000"/>
                  </a:prstClr>
                </a:solidFill>
                <a:effectLst/>
                <a:uLnTx/>
                <a:uFillTx/>
                <a:latin typeface="Avenir Next LT Pro"/>
                <a:ea typeface="Yu Gothic UI"/>
                <a:cs typeface="+mn-cs"/>
              </a:rPr>
              <a:t>VISION</a:t>
            </a: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sp>
        <p:nvSpPr>
          <p:cNvPr id="23" name="矢印: 山形 22">
            <a:extLst>
              <a:ext uri="{FF2B5EF4-FFF2-40B4-BE49-F238E27FC236}">
                <a16:creationId xmlns:a16="http://schemas.microsoft.com/office/drawing/2014/main" id="{7773F8A8-9A17-449B-8AD0-D3053C66ACCC}"/>
              </a:ext>
            </a:extLst>
          </p:cNvPr>
          <p:cNvSpPr/>
          <p:nvPr/>
        </p:nvSpPr>
        <p:spPr>
          <a:xfrm rot="5400000">
            <a:off x="8356225" y="3951691"/>
            <a:ext cx="2788400" cy="311150"/>
          </a:xfrm>
          <a:prstGeom prst="chevron">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lumMod val="75000"/>
                  </a:prstClr>
                </a:solidFill>
                <a:effectLst/>
                <a:uLnTx/>
                <a:uFillTx/>
                <a:latin typeface="Avenir Next LT Pro"/>
                <a:ea typeface="Yu Gothic UI"/>
                <a:cs typeface="+mn-cs"/>
              </a:rPr>
              <a:t>VALUE &amp; STRATEGY</a:t>
            </a: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sp>
        <p:nvSpPr>
          <p:cNvPr id="24" name="矢印: 山形 23">
            <a:extLst>
              <a:ext uri="{FF2B5EF4-FFF2-40B4-BE49-F238E27FC236}">
                <a16:creationId xmlns:a16="http://schemas.microsoft.com/office/drawing/2014/main" id="{7FBDA52D-11BF-4B19-96C2-A4CF38AEA84B}"/>
              </a:ext>
            </a:extLst>
          </p:cNvPr>
          <p:cNvSpPr/>
          <p:nvPr/>
        </p:nvSpPr>
        <p:spPr>
          <a:xfrm rot="5400000">
            <a:off x="9048423" y="6000425"/>
            <a:ext cx="1404000" cy="311150"/>
          </a:xfrm>
          <a:prstGeom prst="chevron">
            <a:avLst>
              <a:gd name="adj" fmla="val 28868"/>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solidFill>
                <a:effectLst/>
                <a:uLnTx/>
                <a:uFillTx/>
                <a:latin typeface="Avenir Next LT Pro"/>
                <a:ea typeface="Yu Gothic UI"/>
                <a:cs typeface="+mn-cs"/>
              </a:rPr>
              <a:t>CREDO</a:t>
            </a:r>
            <a:endParaRPr kumimoji="1" lang="en-GB" sz="1600" b="0" i="0" u="none" strike="noStrike" kern="1200" cap="none" spc="0" normalizeH="0" baseline="0" noProof="0">
              <a:ln>
                <a:noFill/>
              </a:ln>
              <a:solidFill>
                <a:prstClr val="white"/>
              </a:solidFill>
              <a:effectLst/>
              <a:uLnTx/>
              <a:uFillTx/>
              <a:latin typeface="Avenir Next LT Pro"/>
              <a:ea typeface="Yu Gothic UI"/>
              <a:cs typeface="+mn-cs"/>
            </a:endParaRPr>
          </a:p>
        </p:txBody>
      </p:sp>
      <p:sp>
        <p:nvSpPr>
          <p:cNvPr id="28" name="スライド番号プレースホルダー 2">
            <a:extLst>
              <a:ext uri="{FF2B5EF4-FFF2-40B4-BE49-F238E27FC236}">
                <a16:creationId xmlns:a16="http://schemas.microsoft.com/office/drawing/2014/main" id="{381F3854-FA98-4A38-899E-C4F7C9DE1FDC}"/>
              </a:ext>
            </a:extLst>
          </p:cNvPr>
          <p:cNvSpPr txBox="1">
            <a:spLocks/>
          </p:cNvSpPr>
          <p:nvPr/>
        </p:nvSpPr>
        <p:spPr>
          <a:xfrm>
            <a:off x="7181851" y="6515100"/>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
        <p:nvSpPr>
          <p:cNvPr id="27" name="字幕 3">
            <a:extLst>
              <a:ext uri="{FF2B5EF4-FFF2-40B4-BE49-F238E27FC236}">
                <a16:creationId xmlns:a16="http://schemas.microsoft.com/office/drawing/2014/main" id="{50BEBE32-0841-4031-ACBB-EE805B48FFBA}"/>
              </a:ext>
            </a:extLst>
          </p:cNvPr>
          <p:cNvSpPr txBox="1">
            <a:spLocks/>
          </p:cNvSpPr>
          <p:nvPr/>
        </p:nvSpPr>
        <p:spPr>
          <a:xfrm>
            <a:off x="2952620" y="423496"/>
            <a:ext cx="1352550" cy="191253"/>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kumimoji="1" sz="1800" kern="1200">
                <a:solidFill>
                  <a:schemeClr val="tx1">
                    <a:lumMod val="75000"/>
                    <a:lumOff val="25000"/>
                  </a:schemeClr>
                </a:solidFill>
                <a:latin typeface="Yu Gothic UI" panose="020B0500000000000000" pitchFamily="50" charset="-128"/>
                <a:ea typeface="Yu Gothic UI" panose="020B0500000000000000" pitchFamily="50"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1800" b="0" i="0" u="none" strike="noStrike" kern="1200" cap="none" spc="-50" normalizeH="0" baseline="0" noProof="0">
                <a:ln>
                  <a:noFill/>
                </a:ln>
                <a:solidFill>
                  <a:srgbClr val="291306"/>
                </a:solidFill>
                <a:effectLst/>
                <a:uLnTx/>
                <a:uFillTx/>
                <a:latin typeface="Avenir Next LT Pro"/>
                <a:ea typeface="Yu Gothic UI" panose="020B0500000000000000" pitchFamily="50" charset="-128"/>
                <a:cs typeface="+mn-cs"/>
              </a:rPr>
              <a:t>CREDO</a:t>
            </a:r>
            <a:endParaRPr kumimoji="1" lang="en-GB" sz="1800" b="0" i="0" u="none" strike="noStrike" kern="1200" cap="none" spc="-50" normalizeH="0" baseline="0" noProof="0">
              <a:ln>
                <a:noFill/>
              </a:ln>
              <a:solidFill>
                <a:srgbClr val="291306"/>
              </a:solidFill>
              <a:effectLst/>
              <a:uLnTx/>
              <a:uFillTx/>
              <a:latin typeface="Avenir Next LT Pro"/>
              <a:ea typeface="Yu Gothic UI" panose="020B0500000000000000" pitchFamily="50" charset="-128"/>
              <a:cs typeface="+mn-cs"/>
            </a:endParaRPr>
          </a:p>
        </p:txBody>
      </p:sp>
      <p:sp>
        <p:nvSpPr>
          <p:cNvPr id="29" name="矢印: 山形 30">
            <a:extLst>
              <a:ext uri="{FF2B5EF4-FFF2-40B4-BE49-F238E27FC236}">
                <a16:creationId xmlns:a16="http://schemas.microsoft.com/office/drawing/2014/main" id="{62F65F3D-A673-4A6A-B3DB-0D86CFCB26B9}"/>
              </a:ext>
            </a:extLst>
          </p:cNvPr>
          <p:cNvSpPr/>
          <p:nvPr/>
        </p:nvSpPr>
        <p:spPr>
          <a:xfrm>
            <a:off x="2805031" y="426813"/>
            <a:ext cx="123877" cy="169324"/>
          </a:xfrm>
          <a:prstGeom prst="chevron">
            <a:avLst>
              <a:gd name="adj" fmla="val 7097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spTree>
    <p:extLst>
      <p:ext uri="{BB962C8B-B14F-4D97-AF65-F5344CB8AC3E}">
        <p14:creationId xmlns:p14="http://schemas.microsoft.com/office/powerpoint/2010/main" val="35803477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A46E2DFD-F1F1-442B-96D2-9549AA866DC1}"/>
              </a:ext>
            </a:extLst>
          </p:cNvPr>
          <p:cNvSpPr>
            <a:spLocks noGrp="1"/>
          </p:cNvSpPr>
          <p:nvPr>
            <p:ph type="title"/>
          </p:nvPr>
        </p:nvSpPr>
        <p:spPr>
          <a:xfrm>
            <a:off x="452438" y="771631"/>
            <a:ext cx="3254158" cy="647594"/>
          </a:xfrm>
        </p:spPr>
        <p:txBody>
          <a:bodyPr/>
          <a:lstStyle/>
          <a:p>
            <a:r>
              <a:rPr lang="ja-JP" altLang="en-US"/>
              <a:t>行動指針</a:t>
            </a:r>
            <a:endParaRPr lang="en-GB"/>
          </a:p>
        </p:txBody>
      </p:sp>
      <p:sp>
        <p:nvSpPr>
          <p:cNvPr id="6" name="字幕 5">
            <a:extLst>
              <a:ext uri="{FF2B5EF4-FFF2-40B4-BE49-F238E27FC236}">
                <a16:creationId xmlns:a16="http://schemas.microsoft.com/office/drawing/2014/main" id="{F13C0869-7309-455D-AA7A-61887F1E0CB1}"/>
              </a:ext>
            </a:extLst>
          </p:cNvPr>
          <p:cNvSpPr>
            <a:spLocks noGrp="1"/>
          </p:cNvSpPr>
          <p:nvPr>
            <p:ph type="subTitle" idx="1"/>
          </p:nvPr>
        </p:nvSpPr>
        <p:spPr/>
        <p:txBody>
          <a:bodyPr/>
          <a:lstStyle/>
          <a:p>
            <a:r>
              <a:rPr lang="en-US" altLang="ja-JP">
                <a:solidFill>
                  <a:schemeClr val="tx1"/>
                </a:solidFill>
                <a:latin typeface="Avenir Next LT Pro" panose="020B0504020202020204" pitchFamily="34" charset="0"/>
              </a:rPr>
              <a:t>03. </a:t>
            </a:r>
            <a:r>
              <a:rPr lang="ja-JP" altLang="en-US">
                <a:solidFill>
                  <a:schemeClr val="tx1"/>
                </a:solidFill>
                <a:latin typeface="Avenir Next LT Pro" panose="020B0504020202020204" pitchFamily="34" charset="0"/>
              </a:rPr>
              <a:t>大阪市の</a:t>
            </a:r>
            <a:r>
              <a:rPr lang="en-US" altLang="ja-JP">
                <a:solidFill>
                  <a:schemeClr val="tx1"/>
                </a:solidFill>
                <a:latin typeface="Avenir Next LT Pro" panose="020B0504020202020204" pitchFamily="34" charset="0"/>
              </a:rPr>
              <a:t>DX</a:t>
            </a:r>
            <a:r>
              <a:rPr lang="ja-JP" altLang="en-US">
                <a:solidFill>
                  <a:schemeClr val="tx1"/>
                </a:solidFill>
                <a:latin typeface="Avenir Next LT Pro" panose="020B0504020202020204" pitchFamily="34" charset="0"/>
              </a:rPr>
              <a:t>戦略</a:t>
            </a:r>
            <a:endParaRPr lang="en-GB" altLang="ja-JP">
              <a:solidFill>
                <a:schemeClr val="tx1"/>
              </a:solidFill>
              <a:latin typeface="Avenir Next LT Pro" panose="020B0504020202020204" pitchFamily="34" charset="0"/>
            </a:endParaRPr>
          </a:p>
        </p:txBody>
      </p:sp>
      <p:sp>
        <p:nvSpPr>
          <p:cNvPr id="18" name="正方形/長方形 17">
            <a:extLst>
              <a:ext uri="{FF2B5EF4-FFF2-40B4-BE49-F238E27FC236}">
                <a16:creationId xmlns:a16="http://schemas.microsoft.com/office/drawing/2014/main" id="{A3D1743E-F311-4D81-86E1-2BE28ED8550B}"/>
              </a:ext>
            </a:extLst>
          </p:cNvPr>
          <p:cNvSpPr/>
          <p:nvPr/>
        </p:nvSpPr>
        <p:spPr>
          <a:xfrm>
            <a:off x="710656" y="1753427"/>
            <a:ext cx="3934800"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normalizeH="0" baseline="0" noProof="0">
                <a:ln>
                  <a:noFill/>
                </a:ln>
                <a:solidFill>
                  <a:srgbClr val="AF1932"/>
                </a:solidFill>
                <a:effectLst/>
                <a:uLnTx/>
                <a:uFillTx/>
                <a:latin typeface="Avenir Next LT Pro"/>
                <a:ea typeface="Yu Gothic UI"/>
                <a:cs typeface="+mn-cs"/>
              </a:rPr>
              <a:t>利用者中心でサービスをデザインします</a:t>
            </a:r>
          </a:p>
        </p:txBody>
      </p:sp>
      <p:sp>
        <p:nvSpPr>
          <p:cNvPr id="19" name="正方形/長方形 18">
            <a:extLst>
              <a:ext uri="{FF2B5EF4-FFF2-40B4-BE49-F238E27FC236}">
                <a16:creationId xmlns:a16="http://schemas.microsoft.com/office/drawing/2014/main" id="{7C83BBBD-3380-4B27-A352-BFD194C58D74}"/>
              </a:ext>
            </a:extLst>
          </p:cNvPr>
          <p:cNvSpPr/>
          <p:nvPr/>
        </p:nvSpPr>
        <p:spPr>
          <a:xfrm>
            <a:off x="520250" y="2436589"/>
            <a:ext cx="4143600" cy="9924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rIns="72000" rtlCol="0" anchor="t">
            <a:noAutofit/>
          </a:bodyPr>
          <a:lstStyle/>
          <a:p>
            <a:pPr marL="0" marR="0" lvl="0" indent="0" algn="just" defTabSz="457200" rtl="0" eaLnBrk="1" fontAlgn="auto" latinLnBrk="0" hangingPunct="1">
              <a:lnSpc>
                <a:spcPct val="100000"/>
              </a:lnSpc>
              <a:spcBef>
                <a:spcPts val="0"/>
              </a:spcBef>
              <a:spcAft>
                <a:spcPts val="60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Avenir Next LT Pro"/>
                <a:ea typeface="Yu Gothic UI"/>
                <a:cs typeface="+mn-cs"/>
              </a:rPr>
              <a:t>職員は、「システム」ではなく、「サービス」を作ります。また、行政サービスは、利用者にとって便利・快適で、分かりやすく使いやすいことを第一に考えます。</a:t>
            </a:r>
          </a:p>
          <a:p>
            <a:pPr marL="0" marR="0" lvl="0" indent="0" algn="just" defTabSz="457200" rtl="0" eaLnBrk="1" fontAlgn="auto" latinLnBrk="0" hangingPunct="1">
              <a:lnSpc>
                <a:spcPct val="100000"/>
              </a:lnSpc>
              <a:spcBef>
                <a:spcPts val="0"/>
              </a:spcBef>
              <a:spcAft>
                <a:spcPts val="60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Avenir Next LT Pro"/>
                <a:ea typeface="Yu Gothic UI"/>
                <a:cs typeface="+mn-cs"/>
              </a:rPr>
              <a:t>そのため、利用者の立場に立って考え、利用者の声を大切にするとともに、社会環境に応じて変容する利用者ニーズに対して単一時点で考えるだけでなく、継続的に改善を図っていきます。</a:t>
            </a:r>
          </a:p>
        </p:txBody>
      </p:sp>
      <p:sp>
        <p:nvSpPr>
          <p:cNvPr id="2" name="正方形/長方形 1">
            <a:extLst>
              <a:ext uri="{FF2B5EF4-FFF2-40B4-BE49-F238E27FC236}">
                <a16:creationId xmlns:a16="http://schemas.microsoft.com/office/drawing/2014/main" id="{1EC52B1A-3FEA-4773-8002-88642A207114}"/>
              </a:ext>
            </a:extLst>
          </p:cNvPr>
          <p:cNvSpPr/>
          <p:nvPr/>
        </p:nvSpPr>
        <p:spPr>
          <a:xfrm>
            <a:off x="596453" y="1753427"/>
            <a:ext cx="45719" cy="584775"/>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20" name="正方形/長方形 19">
            <a:extLst>
              <a:ext uri="{FF2B5EF4-FFF2-40B4-BE49-F238E27FC236}">
                <a16:creationId xmlns:a16="http://schemas.microsoft.com/office/drawing/2014/main" id="{62455E19-1462-47FF-ADD7-9E3079E7ED21}"/>
              </a:ext>
            </a:extLst>
          </p:cNvPr>
          <p:cNvSpPr/>
          <p:nvPr/>
        </p:nvSpPr>
        <p:spPr>
          <a:xfrm>
            <a:off x="710649" y="3829083"/>
            <a:ext cx="3934800"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normalizeH="0" baseline="0" noProof="0">
                <a:ln>
                  <a:noFill/>
                </a:ln>
                <a:solidFill>
                  <a:srgbClr val="AF1932"/>
                </a:solidFill>
                <a:effectLst/>
                <a:uLnTx/>
                <a:uFillTx/>
                <a:latin typeface="Avenir Next LT Pro"/>
                <a:ea typeface="Yu Gothic UI"/>
                <a:cs typeface="+mn-cs"/>
              </a:rPr>
              <a:t>目的を見失わず、</a:t>
            </a:r>
            <a:br>
              <a:rPr kumimoji="1" lang="en-US" altLang="ja-JP" sz="1800" b="1" i="0" u="none" strike="noStrike" kern="1200" cap="none" normalizeH="0" baseline="0" noProof="0">
                <a:ln>
                  <a:noFill/>
                </a:ln>
                <a:solidFill>
                  <a:srgbClr val="AF1932"/>
                </a:solidFill>
                <a:effectLst/>
                <a:uLnTx/>
                <a:uFillTx/>
                <a:latin typeface="Avenir Next LT Pro"/>
                <a:ea typeface="Yu Gothic UI"/>
                <a:cs typeface="+mn-cs"/>
              </a:rPr>
            </a:br>
            <a:r>
              <a:rPr kumimoji="1" lang="ja-JP" altLang="en-US" sz="1800" b="1" i="0" u="none" strike="noStrike" kern="1200" cap="none" normalizeH="0" baseline="0" noProof="0">
                <a:ln>
                  <a:noFill/>
                </a:ln>
                <a:solidFill>
                  <a:srgbClr val="AF1932"/>
                </a:solidFill>
                <a:effectLst/>
                <a:uLnTx/>
                <a:uFillTx/>
                <a:latin typeface="Avenir Next LT Pro"/>
                <a:ea typeface="Yu Gothic UI"/>
                <a:cs typeface="+mn-cs"/>
              </a:rPr>
              <a:t>デジタルを効果的に使います</a:t>
            </a:r>
          </a:p>
        </p:txBody>
      </p:sp>
      <p:sp>
        <p:nvSpPr>
          <p:cNvPr id="21" name="正方形/長方形 20">
            <a:extLst>
              <a:ext uri="{FF2B5EF4-FFF2-40B4-BE49-F238E27FC236}">
                <a16:creationId xmlns:a16="http://schemas.microsoft.com/office/drawing/2014/main" id="{90687338-461F-43C8-A93D-282645DF4409}"/>
              </a:ext>
            </a:extLst>
          </p:cNvPr>
          <p:cNvSpPr/>
          <p:nvPr/>
        </p:nvSpPr>
        <p:spPr>
          <a:xfrm>
            <a:off x="520249" y="4545319"/>
            <a:ext cx="4143600" cy="15829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rIns="72000" rtlCol="0" anchor="t">
            <a:noAutofit/>
          </a:bodyPr>
          <a:lstStyle/>
          <a:p>
            <a:pPr marL="0" marR="0" lvl="0" indent="0" algn="just" defTabSz="457200" rtl="0" eaLnBrk="1" fontAlgn="auto" latinLnBrk="0" hangingPunct="1">
              <a:lnSpc>
                <a:spcPct val="100000"/>
              </a:lnSpc>
              <a:spcBef>
                <a:spcPts val="0"/>
              </a:spcBef>
              <a:spcAft>
                <a:spcPts val="60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Avenir Next LT Pro"/>
                <a:ea typeface="Yu Gothic UI"/>
                <a:cs typeface="+mn-cs"/>
              </a:rPr>
              <a:t>職員は、デジタル化は手段の一つであると認識し、本来の目的や最終ゴールを見失いません。</a:t>
            </a:r>
          </a:p>
          <a:p>
            <a:pPr marL="0" marR="0" lvl="0" indent="0" algn="just" defTabSz="457200" rtl="0" eaLnBrk="1" fontAlgn="auto" latinLnBrk="0" hangingPunct="1">
              <a:lnSpc>
                <a:spcPct val="100000"/>
              </a:lnSpc>
              <a:spcBef>
                <a:spcPts val="0"/>
              </a:spcBef>
              <a:spcAft>
                <a:spcPts val="60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Avenir Next LT Pro"/>
                <a:ea typeface="Yu Gothic UI"/>
                <a:cs typeface="+mn-cs"/>
              </a:rPr>
              <a:t>DX</a:t>
            </a:r>
            <a:r>
              <a:rPr kumimoji="1" lang="ja-JP" altLang="en-US" sz="1100" b="0" i="0" u="none" strike="noStrike" kern="1200" cap="none" spc="0" normalizeH="0" baseline="0" noProof="0">
                <a:ln>
                  <a:noFill/>
                </a:ln>
                <a:solidFill>
                  <a:prstClr val="black"/>
                </a:solidFill>
                <a:effectLst/>
                <a:uLnTx/>
                <a:uFillTx/>
                <a:latin typeface="Avenir Next LT Pro"/>
                <a:ea typeface="Yu Gothic UI"/>
                <a:cs typeface="+mn-cs"/>
              </a:rPr>
              <a:t>の本質は、“</a:t>
            </a:r>
            <a:r>
              <a:rPr kumimoji="1" lang="en-US" altLang="ja-JP" sz="1100" b="0" i="0" u="none" strike="noStrike" kern="1200" cap="none" spc="0" normalizeH="0" baseline="0" noProof="0">
                <a:ln>
                  <a:noFill/>
                </a:ln>
                <a:solidFill>
                  <a:prstClr val="black"/>
                </a:solidFill>
                <a:effectLst/>
                <a:uLnTx/>
                <a:uFillTx/>
                <a:latin typeface="Avenir Next LT Pro"/>
                <a:ea typeface="Yu Gothic UI"/>
                <a:cs typeface="+mn-cs"/>
              </a:rPr>
              <a:t>X</a:t>
            </a:r>
            <a:r>
              <a:rPr kumimoji="1" lang="ja-JP" altLang="en-US" sz="1100" b="0" i="0" u="none" strike="noStrike" kern="1200" cap="none" spc="0" normalizeH="0" baseline="0" noProof="0">
                <a:ln>
                  <a:noFill/>
                </a:ln>
                <a:solidFill>
                  <a:prstClr val="black"/>
                </a:solidFill>
                <a:effectLst/>
                <a:uLnTx/>
                <a:uFillTx/>
                <a:latin typeface="Avenir Next LT Pro"/>
                <a:ea typeface="Yu Gothic UI"/>
                <a:cs typeface="+mn-cs"/>
              </a:rPr>
              <a:t>”、すなわち、“トランスフォーメーション（変革）”にあります。データやデジタル技術の活用自体が目的化してはなりません。</a:t>
            </a:r>
            <a:endParaRPr kumimoji="1" lang="ja-JP" altLang="en-US" sz="1100" b="0" i="0" u="none" strike="noStrike" kern="1200" cap="none" spc="0" normalizeH="0" baseline="0" noProof="0">
              <a:ln>
                <a:noFill/>
              </a:ln>
              <a:solidFill>
                <a:srgbClr val="FF0000"/>
              </a:solidFill>
              <a:effectLst/>
              <a:uLnTx/>
              <a:uFillTx/>
              <a:latin typeface="Avenir Next LT Pro"/>
              <a:ea typeface="Yu Gothic UI"/>
              <a:cs typeface="+mn-cs"/>
            </a:endParaRPr>
          </a:p>
          <a:p>
            <a:pPr marL="0" marR="0" lvl="0" indent="0" algn="just" defTabSz="457200" rtl="0" eaLnBrk="1" fontAlgn="auto" latinLnBrk="0" hangingPunct="1">
              <a:lnSpc>
                <a:spcPct val="100000"/>
              </a:lnSpc>
              <a:spcBef>
                <a:spcPts val="0"/>
              </a:spcBef>
              <a:spcAft>
                <a:spcPts val="60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Avenir Next LT Pro"/>
                <a:ea typeface="Yu Gothic UI"/>
                <a:cs typeface="+mn-cs"/>
              </a:rPr>
              <a:t>デジタルは使いどころや使い方を誤ると、価値が十分に発揮されず、局所的な効果にとどまり、業務・組織全体での最適化にはつながらないことがあります。業務プロセスの川上から川下まで、全体や業務の継続性を意識し、デジタルをどこにどう使えば価値が生まれるのかを考え、効果的に使います。</a:t>
            </a:r>
          </a:p>
        </p:txBody>
      </p:sp>
      <p:sp>
        <p:nvSpPr>
          <p:cNvPr id="26" name="正方形/長方形 25">
            <a:extLst>
              <a:ext uri="{FF2B5EF4-FFF2-40B4-BE49-F238E27FC236}">
                <a16:creationId xmlns:a16="http://schemas.microsoft.com/office/drawing/2014/main" id="{0BB155AE-BF78-4FFD-BB74-9135DEB7793C}"/>
              </a:ext>
            </a:extLst>
          </p:cNvPr>
          <p:cNvSpPr/>
          <p:nvPr/>
        </p:nvSpPr>
        <p:spPr>
          <a:xfrm>
            <a:off x="588172" y="3829083"/>
            <a:ext cx="54000" cy="584775"/>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24" name="正方形/長方形 23">
            <a:extLst>
              <a:ext uri="{FF2B5EF4-FFF2-40B4-BE49-F238E27FC236}">
                <a16:creationId xmlns:a16="http://schemas.microsoft.com/office/drawing/2014/main" id="{A37EB992-F77E-4513-AFB8-1B5739B30327}"/>
              </a:ext>
            </a:extLst>
          </p:cNvPr>
          <p:cNvSpPr/>
          <p:nvPr/>
        </p:nvSpPr>
        <p:spPr>
          <a:xfrm>
            <a:off x="5315290" y="4821165"/>
            <a:ext cx="3934800"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normalizeH="0" baseline="0" noProof="0">
                <a:ln>
                  <a:noFill/>
                </a:ln>
                <a:solidFill>
                  <a:srgbClr val="AF1932"/>
                </a:solidFill>
                <a:effectLst/>
                <a:uLnTx/>
                <a:uFillTx/>
                <a:latin typeface="Avenir Next LT Pro"/>
                <a:ea typeface="Yu Gothic UI"/>
                <a:cs typeface="+mn-cs"/>
              </a:rPr>
              <a:t>ビジョンをもって</a:t>
            </a:r>
            <a:br>
              <a:rPr kumimoji="1" lang="en-US" altLang="ja-JP" sz="1800" b="1" i="0" u="none" strike="noStrike" kern="1200" cap="none" normalizeH="0" baseline="0" noProof="0">
                <a:ln>
                  <a:noFill/>
                </a:ln>
                <a:solidFill>
                  <a:srgbClr val="AF1932"/>
                </a:solidFill>
                <a:effectLst/>
                <a:uLnTx/>
                <a:uFillTx/>
                <a:latin typeface="Avenir Next LT Pro"/>
                <a:ea typeface="Yu Gothic UI"/>
                <a:cs typeface="+mn-cs"/>
              </a:rPr>
            </a:br>
            <a:r>
              <a:rPr kumimoji="1" lang="ja-JP" altLang="en-US" sz="1800" b="1" i="0" u="none" strike="noStrike" kern="1200" cap="none" normalizeH="0" baseline="0" noProof="0">
                <a:ln>
                  <a:noFill/>
                </a:ln>
                <a:solidFill>
                  <a:srgbClr val="AF1932"/>
                </a:solidFill>
                <a:effectLst/>
                <a:uLnTx/>
                <a:uFillTx/>
                <a:latin typeface="Avenir Next LT Pro"/>
                <a:ea typeface="Yu Gothic UI"/>
                <a:cs typeface="+mn-cs"/>
              </a:rPr>
              <a:t>アジャイル手法で取り組みます</a:t>
            </a:r>
          </a:p>
        </p:txBody>
      </p:sp>
      <p:sp>
        <p:nvSpPr>
          <p:cNvPr id="25" name="正方形/長方形 24">
            <a:extLst>
              <a:ext uri="{FF2B5EF4-FFF2-40B4-BE49-F238E27FC236}">
                <a16:creationId xmlns:a16="http://schemas.microsoft.com/office/drawing/2014/main" id="{D1B22A4C-DAED-420A-AB0E-DFF888113377}"/>
              </a:ext>
            </a:extLst>
          </p:cNvPr>
          <p:cNvSpPr/>
          <p:nvPr/>
        </p:nvSpPr>
        <p:spPr>
          <a:xfrm>
            <a:off x="5096613" y="5539549"/>
            <a:ext cx="4143600"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rIns="72000" rtlCol="0" anchor="t">
            <a:noAutofit/>
          </a:bodyPr>
          <a:lstStyle/>
          <a:p>
            <a:pPr marL="0" marR="0" lvl="0" indent="0" algn="just" defTabSz="457200" rtl="0" eaLnBrk="1" fontAlgn="auto" latinLnBrk="0" hangingPunct="1">
              <a:lnSpc>
                <a:spcPct val="100000"/>
              </a:lnSpc>
              <a:spcBef>
                <a:spcPts val="0"/>
              </a:spcBef>
              <a:spcAft>
                <a:spcPts val="60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Avenir Next LT Pro"/>
                <a:ea typeface="Yu Gothic UI"/>
                <a:cs typeface="+mn-cs"/>
              </a:rPr>
              <a:t>多様なニーズに対し、職員は、明確なビジョンを持ち、「企画⇒実行⇒改善」のサイクルをスピーディーに繰り返す、いわゆる「アジャイル手法」で、できることは素早く、柔軟に軌道修正しながら取組を進めていきます。</a:t>
            </a:r>
            <a:br>
              <a:rPr kumimoji="1" lang="en-US" altLang="ja-JP" sz="1100" b="0" i="0" u="none" strike="noStrike" kern="1200" cap="none" spc="0" normalizeH="0" baseline="0" noProof="0">
                <a:ln>
                  <a:noFill/>
                </a:ln>
                <a:solidFill>
                  <a:prstClr val="black"/>
                </a:solidFill>
                <a:effectLst/>
                <a:uLnTx/>
                <a:uFillTx/>
                <a:latin typeface="Avenir Next LT Pro"/>
                <a:ea typeface="Yu Gothic UI"/>
                <a:cs typeface="+mn-cs"/>
              </a:rPr>
            </a:br>
            <a:endParaRPr kumimoji="1" lang="en-US" altLang="ja-JP" sz="11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27" name="正方形/長方形 26">
            <a:extLst>
              <a:ext uri="{FF2B5EF4-FFF2-40B4-BE49-F238E27FC236}">
                <a16:creationId xmlns:a16="http://schemas.microsoft.com/office/drawing/2014/main" id="{E1E61E97-878F-415A-AD8C-EAB1A8815C46}"/>
              </a:ext>
            </a:extLst>
          </p:cNvPr>
          <p:cNvSpPr/>
          <p:nvPr/>
        </p:nvSpPr>
        <p:spPr>
          <a:xfrm>
            <a:off x="5178953" y="4821166"/>
            <a:ext cx="54000" cy="584775"/>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22" name="正方形/長方形 21">
            <a:extLst>
              <a:ext uri="{FF2B5EF4-FFF2-40B4-BE49-F238E27FC236}">
                <a16:creationId xmlns:a16="http://schemas.microsoft.com/office/drawing/2014/main" id="{9D96240E-6ABB-4FE8-AE47-DCD225CAFB31}"/>
              </a:ext>
            </a:extLst>
          </p:cNvPr>
          <p:cNvSpPr/>
          <p:nvPr/>
        </p:nvSpPr>
        <p:spPr>
          <a:xfrm>
            <a:off x="5317146" y="1753427"/>
            <a:ext cx="3934800"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normalizeH="0" baseline="0" noProof="0">
                <a:ln>
                  <a:noFill/>
                </a:ln>
                <a:solidFill>
                  <a:srgbClr val="AF1932"/>
                </a:solidFill>
                <a:effectLst/>
                <a:uLnTx/>
                <a:uFillTx/>
                <a:latin typeface="Avenir Next LT Pro"/>
                <a:ea typeface="Yu Gothic UI"/>
                <a:cs typeface="+mn-cs"/>
              </a:rPr>
              <a:t>データの価値を最大限に活用します</a:t>
            </a:r>
          </a:p>
        </p:txBody>
      </p:sp>
      <p:sp>
        <p:nvSpPr>
          <p:cNvPr id="23" name="正方形/長方形 22">
            <a:extLst>
              <a:ext uri="{FF2B5EF4-FFF2-40B4-BE49-F238E27FC236}">
                <a16:creationId xmlns:a16="http://schemas.microsoft.com/office/drawing/2014/main" id="{CB911361-325E-419C-AF7B-A64D0DC22A5C}"/>
              </a:ext>
            </a:extLst>
          </p:cNvPr>
          <p:cNvSpPr/>
          <p:nvPr/>
        </p:nvSpPr>
        <p:spPr>
          <a:xfrm>
            <a:off x="5096613" y="2436591"/>
            <a:ext cx="4143600" cy="1977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rIns="72000" rtlCol="0" anchor="t">
            <a:noAutofit/>
          </a:bodyPr>
          <a:lstStyle/>
          <a:p>
            <a:pPr marL="0" marR="0" lvl="0" indent="0" algn="just" defTabSz="457200" rtl="0" eaLnBrk="1" fontAlgn="auto" latinLnBrk="0" hangingPunct="1">
              <a:lnSpc>
                <a:spcPct val="100000"/>
              </a:lnSpc>
              <a:spcBef>
                <a:spcPts val="60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Avenir Next LT Pro"/>
                <a:ea typeface="Yu Gothic UI"/>
                <a:cs typeface="+mn-cs"/>
              </a:rPr>
              <a:t>各業務で保有するデータを市役所全体で活用できるようになると、他の行政サービスの向上や新たな行政サービスの創出につながる可能性が広がります。</a:t>
            </a:r>
            <a:endParaRPr kumimoji="1" lang="en-US" altLang="ja-JP" sz="1100" b="0" i="0" u="none" strike="noStrike" kern="1200" cap="none" spc="0" normalizeH="0" baseline="0" noProof="0">
              <a:ln>
                <a:noFill/>
              </a:ln>
              <a:solidFill>
                <a:srgbClr val="000000"/>
              </a:solidFill>
              <a:effectLst/>
              <a:uLnTx/>
              <a:uFillTx/>
              <a:latin typeface="Avenir Next LT Pro"/>
              <a:ea typeface="Yu Gothic UI"/>
              <a:cs typeface="+mn-cs"/>
            </a:endParaRPr>
          </a:p>
          <a:p>
            <a:pPr marL="0" marR="0" lvl="0" indent="0" algn="just" defTabSz="457200" rtl="0" eaLnBrk="1" fontAlgn="auto" latinLnBrk="0" hangingPunct="1">
              <a:lnSpc>
                <a:spcPct val="100000"/>
              </a:lnSpc>
              <a:spcBef>
                <a:spcPts val="60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Avenir Next LT Pro"/>
                <a:ea typeface="Yu Gothic UI"/>
                <a:cs typeface="+mn-cs"/>
              </a:rPr>
              <a:t>さらに、現在デジタル化されていない情報を含め、業務で活用しやすい形でデータ化し、庁内横断的に活用することによって、業務の効率や行政サービスの質を上げていくことが可能となります。</a:t>
            </a:r>
            <a:endParaRPr kumimoji="1" lang="en-US" altLang="ja-JP" sz="1100" b="0" i="0" u="none" strike="noStrike" kern="1200" cap="none" spc="0" normalizeH="0" baseline="0" noProof="0">
              <a:ln>
                <a:noFill/>
              </a:ln>
              <a:solidFill>
                <a:srgbClr val="000000"/>
              </a:solidFill>
              <a:effectLst/>
              <a:uLnTx/>
              <a:uFillTx/>
              <a:latin typeface="Avenir Next LT Pro"/>
              <a:ea typeface="Yu Gothic UI"/>
              <a:cs typeface="+mn-cs"/>
            </a:endParaRPr>
          </a:p>
          <a:p>
            <a:pPr marL="0" marR="0" lvl="0" indent="0" algn="just" defTabSz="457200" rtl="0" eaLnBrk="1" fontAlgn="auto" latinLnBrk="0" hangingPunct="1">
              <a:lnSpc>
                <a:spcPct val="100000"/>
              </a:lnSpc>
              <a:spcBef>
                <a:spcPts val="60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Avenir Next LT Pro"/>
                <a:ea typeface="Yu Gothic UI"/>
                <a:cs typeface="+mn-cs"/>
              </a:rPr>
              <a:t>業務を進めるうえで、</a:t>
            </a:r>
            <a:r>
              <a:rPr kumimoji="1" lang="ja-JP" altLang="en-US" sz="1100">
                <a:solidFill>
                  <a:srgbClr val="000000"/>
                </a:solidFill>
                <a:latin typeface="Avenir Next LT Pro"/>
                <a:ea typeface="Yu Gothic UI"/>
              </a:rPr>
              <a:t>過去</a:t>
            </a:r>
            <a:r>
              <a:rPr kumimoji="1" lang="ja-JP" altLang="en-US" sz="1100" b="0" i="0" u="none" strike="noStrike" kern="1200" cap="none" spc="0" normalizeH="0" baseline="0" noProof="0">
                <a:ln>
                  <a:noFill/>
                </a:ln>
                <a:solidFill>
                  <a:srgbClr val="000000"/>
                </a:solidFill>
                <a:effectLst/>
                <a:uLnTx/>
                <a:uFillTx/>
                <a:latin typeface="Avenir Next LT Pro"/>
                <a:ea typeface="Yu Gothic UI"/>
                <a:cs typeface="+mn-cs"/>
              </a:rPr>
              <a:t>の経験だけに頼ると、思い込み等の主観により、有効性の高い施策とならないおそれがあります。</a:t>
            </a:r>
            <a:endParaRPr kumimoji="1" lang="en-US" altLang="ja-JP" sz="1100" b="0" i="0" u="none" strike="noStrike" kern="1200" cap="none" spc="0" normalizeH="0" baseline="0" noProof="0">
              <a:ln>
                <a:noFill/>
              </a:ln>
              <a:solidFill>
                <a:srgbClr val="000000"/>
              </a:solidFill>
              <a:effectLst/>
              <a:uLnTx/>
              <a:uFillTx/>
              <a:latin typeface="Avenir Next LT Pro"/>
              <a:ea typeface="Yu Gothic UI"/>
              <a:cs typeface="+mn-cs"/>
            </a:endParaRPr>
          </a:p>
          <a:p>
            <a:pPr marL="0" marR="0" lvl="0" indent="0" algn="just" defTabSz="457200" rtl="0" eaLnBrk="1" fontAlgn="auto" latinLnBrk="0" hangingPunct="1">
              <a:lnSpc>
                <a:spcPct val="100000"/>
              </a:lnSpc>
              <a:spcBef>
                <a:spcPts val="60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Avenir Next LT Pro"/>
                <a:ea typeface="Yu Gothic UI"/>
                <a:cs typeface="+mn-cs"/>
              </a:rPr>
              <a:t>そのため、データの価値を最大限活用し、客観的な根拠に基づく施策の立案と、客観的な根拠に基づく結果や成果の評価を行います。</a:t>
            </a:r>
          </a:p>
        </p:txBody>
      </p:sp>
      <p:sp>
        <p:nvSpPr>
          <p:cNvPr id="28" name="正方形/長方形 27">
            <a:extLst>
              <a:ext uri="{FF2B5EF4-FFF2-40B4-BE49-F238E27FC236}">
                <a16:creationId xmlns:a16="http://schemas.microsoft.com/office/drawing/2014/main" id="{2498316D-64E8-417B-BA4A-5D5E9EAAD989}"/>
              </a:ext>
            </a:extLst>
          </p:cNvPr>
          <p:cNvSpPr/>
          <p:nvPr/>
        </p:nvSpPr>
        <p:spPr>
          <a:xfrm>
            <a:off x="5178953" y="1753427"/>
            <a:ext cx="54000" cy="584775"/>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35" name="正方形/長方形 34">
            <a:extLst>
              <a:ext uri="{FF2B5EF4-FFF2-40B4-BE49-F238E27FC236}">
                <a16:creationId xmlns:a16="http://schemas.microsoft.com/office/drawing/2014/main" id="{E47F7571-10F6-404A-922B-ADD77F8245F8}"/>
              </a:ext>
            </a:extLst>
          </p:cNvPr>
          <p:cNvSpPr/>
          <p:nvPr/>
        </p:nvSpPr>
        <p:spPr>
          <a:xfrm>
            <a:off x="9594849" y="6582186"/>
            <a:ext cx="311150" cy="278577"/>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sp>
        <p:nvSpPr>
          <p:cNvPr id="36" name="矢印: 五方向 35">
            <a:extLst>
              <a:ext uri="{FF2B5EF4-FFF2-40B4-BE49-F238E27FC236}">
                <a16:creationId xmlns:a16="http://schemas.microsoft.com/office/drawing/2014/main" id="{145795D6-8ADA-4572-93DF-A80603715A6F}"/>
              </a:ext>
            </a:extLst>
          </p:cNvPr>
          <p:cNvSpPr/>
          <p:nvPr/>
        </p:nvSpPr>
        <p:spPr>
          <a:xfrm rot="5400000">
            <a:off x="9048425" y="546425"/>
            <a:ext cx="1404000" cy="311150"/>
          </a:xfrm>
          <a:prstGeom prst="homePlate">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lumMod val="75000"/>
                  </a:prstClr>
                </a:solidFill>
                <a:effectLst/>
                <a:uLnTx/>
                <a:uFillTx/>
                <a:latin typeface="Avenir Next LT Pro"/>
                <a:ea typeface="Yu Gothic UI"/>
                <a:cs typeface="+mn-cs"/>
              </a:rPr>
              <a:t>MISSION</a:t>
            </a: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sp>
        <p:nvSpPr>
          <p:cNvPr id="37" name="矢印: 山形 36">
            <a:extLst>
              <a:ext uri="{FF2B5EF4-FFF2-40B4-BE49-F238E27FC236}">
                <a16:creationId xmlns:a16="http://schemas.microsoft.com/office/drawing/2014/main" id="{2ACF63DF-B9D0-418E-81AB-6EF3AE87ACD3}"/>
              </a:ext>
            </a:extLst>
          </p:cNvPr>
          <p:cNvSpPr/>
          <p:nvPr/>
        </p:nvSpPr>
        <p:spPr>
          <a:xfrm rot="5400000">
            <a:off x="9048424" y="1902958"/>
            <a:ext cx="1404000" cy="311150"/>
          </a:xfrm>
          <a:prstGeom prst="chevron">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lumMod val="75000"/>
                  </a:prstClr>
                </a:solidFill>
                <a:effectLst/>
                <a:uLnTx/>
                <a:uFillTx/>
                <a:latin typeface="Avenir Next LT Pro"/>
                <a:ea typeface="Yu Gothic UI"/>
                <a:cs typeface="+mn-cs"/>
              </a:rPr>
              <a:t>VISION</a:t>
            </a: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sp>
        <p:nvSpPr>
          <p:cNvPr id="38" name="矢印: 山形 37">
            <a:extLst>
              <a:ext uri="{FF2B5EF4-FFF2-40B4-BE49-F238E27FC236}">
                <a16:creationId xmlns:a16="http://schemas.microsoft.com/office/drawing/2014/main" id="{8079BF49-CA0E-4C61-917D-851064B4D330}"/>
              </a:ext>
            </a:extLst>
          </p:cNvPr>
          <p:cNvSpPr/>
          <p:nvPr/>
        </p:nvSpPr>
        <p:spPr>
          <a:xfrm rot="5400000">
            <a:off x="8356225" y="3951691"/>
            <a:ext cx="2788400" cy="311150"/>
          </a:xfrm>
          <a:prstGeom prst="chevron">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lumMod val="75000"/>
                  </a:prstClr>
                </a:solidFill>
                <a:effectLst/>
                <a:uLnTx/>
                <a:uFillTx/>
                <a:latin typeface="Avenir Next LT Pro"/>
                <a:ea typeface="Yu Gothic UI"/>
                <a:cs typeface="+mn-cs"/>
              </a:rPr>
              <a:t>VALUE &amp; STRATEGY</a:t>
            </a:r>
            <a:endParaRPr kumimoji="1" lang="en-GB" sz="1600" b="0" i="0" u="none" strike="noStrike" kern="1200" cap="none" spc="0" normalizeH="0" baseline="0" noProof="0">
              <a:ln>
                <a:noFill/>
              </a:ln>
              <a:solidFill>
                <a:prstClr val="white">
                  <a:lumMod val="75000"/>
                </a:prstClr>
              </a:solidFill>
              <a:effectLst/>
              <a:uLnTx/>
              <a:uFillTx/>
              <a:latin typeface="Avenir Next LT Pro"/>
              <a:ea typeface="Yu Gothic UI"/>
              <a:cs typeface="+mn-cs"/>
            </a:endParaRPr>
          </a:p>
        </p:txBody>
      </p:sp>
      <p:sp>
        <p:nvSpPr>
          <p:cNvPr id="39" name="矢印: 山形 38">
            <a:extLst>
              <a:ext uri="{FF2B5EF4-FFF2-40B4-BE49-F238E27FC236}">
                <a16:creationId xmlns:a16="http://schemas.microsoft.com/office/drawing/2014/main" id="{3E98BBA2-412B-43B9-B96F-056B7B47F100}"/>
              </a:ext>
            </a:extLst>
          </p:cNvPr>
          <p:cNvSpPr/>
          <p:nvPr/>
        </p:nvSpPr>
        <p:spPr>
          <a:xfrm rot="5400000">
            <a:off x="9048423" y="6000425"/>
            <a:ext cx="1404000" cy="311150"/>
          </a:xfrm>
          <a:prstGeom prst="chevron">
            <a:avLst>
              <a:gd name="adj" fmla="val 28868"/>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a:ln>
                  <a:noFill/>
                </a:ln>
                <a:solidFill>
                  <a:prstClr val="white"/>
                </a:solidFill>
                <a:effectLst/>
                <a:uLnTx/>
                <a:uFillTx/>
                <a:latin typeface="Avenir Next LT Pro"/>
                <a:ea typeface="Yu Gothic UI"/>
                <a:cs typeface="+mn-cs"/>
              </a:rPr>
              <a:t>CREDO</a:t>
            </a:r>
            <a:endParaRPr kumimoji="1" lang="en-GB" sz="1600" b="0" i="0" u="none" strike="noStrike" kern="1200" cap="none" spc="0" normalizeH="0" baseline="0" noProof="0">
              <a:ln>
                <a:noFill/>
              </a:ln>
              <a:solidFill>
                <a:prstClr val="white"/>
              </a:solidFill>
              <a:effectLst/>
              <a:uLnTx/>
              <a:uFillTx/>
              <a:latin typeface="Avenir Next LT Pro"/>
              <a:ea typeface="Yu Gothic UI"/>
              <a:cs typeface="+mn-cs"/>
            </a:endParaRPr>
          </a:p>
        </p:txBody>
      </p:sp>
      <p:sp>
        <p:nvSpPr>
          <p:cNvPr id="30" name="スライド番号プレースホルダー 2">
            <a:extLst>
              <a:ext uri="{FF2B5EF4-FFF2-40B4-BE49-F238E27FC236}">
                <a16:creationId xmlns:a16="http://schemas.microsoft.com/office/drawing/2014/main" id="{D341398B-2BAC-4F80-89A1-8D12BEA5A2FD}"/>
              </a:ext>
            </a:extLst>
          </p:cNvPr>
          <p:cNvSpPr txBox="1">
            <a:spLocks/>
          </p:cNvSpPr>
          <p:nvPr/>
        </p:nvSpPr>
        <p:spPr>
          <a:xfrm>
            <a:off x="7181851" y="6515100"/>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
        <p:nvSpPr>
          <p:cNvPr id="29" name="字幕 3">
            <a:extLst>
              <a:ext uri="{FF2B5EF4-FFF2-40B4-BE49-F238E27FC236}">
                <a16:creationId xmlns:a16="http://schemas.microsoft.com/office/drawing/2014/main" id="{50BEBE32-0841-4031-ACBB-EE805B48FFBA}"/>
              </a:ext>
            </a:extLst>
          </p:cNvPr>
          <p:cNvSpPr txBox="1">
            <a:spLocks/>
          </p:cNvSpPr>
          <p:nvPr/>
        </p:nvSpPr>
        <p:spPr>
          <a:xfrm>
            <a:off x="2952620" y="423496"/>
            <a:ext cx="1352550" cy="191253"/>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kumimoji="1" sz="1800" kern="1200">
                <a:solidFill>
                  <a:schemeClr val="tx1">
                    <a:lumMod val="75000"/>
                    <a:lumOff val="25000"/>
                  </a:schemeClr>
                </a:solidFill>
                <a:latin typeface="Yu Gothic UI" panose="020B0500000000000000" pitchFamily="50" charset="-128"/>
                <a:ea typeface="Yu Gothic UI" panose="020B0500000000000000" pitchFamily="50"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1800" b="0" i="0" u="none" strike="noStrike" kern="1200" cap="none" spc="-50" normalizeH="0" baseline="0" noProof="0">
                <a:ln>
                  <a:noFill/>
                </a:ln>
                <a:solidFill>
                  <a:srgbClr val="291306"/>
                </a:solidFill>
                <a:effectLst/>
                <a:uLnTx/>
                <a:uFillTx/>
                <a:latin typeface="Avenir Next LT Pro"/>
                <a:ea typeface="Yu Gothic UI" panose="020B0500000000000000" pitchFamily="50" charset="-128"/>
                <a:cs typeface="+mn-cs"/>
              </a:rPr>
              <a:t>CREDO</a:t>
            </a:r>
            <a:endParaRPr kumimoji="1" lang="en-GB" sz="1800" b="0" i="0" u="none" strike="noStrike" kern="1200" cap="none" spc="-50" normalizeH="0" baseline="0" noProof="0">
              <a:ln>
                <a:noFill/>
              </a:ln>
              <a:solidFill>
                <a:srgbClr val="291306"/>
              </a:solidFill>
              <a:effectLst/>
              <a:uLnTx/>
              <a:uFillTx/>
              <a:latin typeface="Avenir Next LT Pro"/>
              <a:ea typeface="Yu Gothic UI" panose="020B0500000000000000" pitchFamily="50" charset="-128"/>
              <a:cs typeface="+mn-cs"/>
            </a:endParaRPr>
          </a:p>
        </p:txBody>
      </p:sp>
      <p:sp>
        <p:nvSpPr>
          <p:cNvPr id="31" name="矢印: 山形 30">
            <a:extLst>
              <a:ext uri="{FF2B5EF4-FFF2-40B4-BE49-F238E27FC236}">
                <a16:creationId xmlns:a16="http://schemas.microsoft.com/office/drawing/2014/main" id="{62F65F3D-A673-4A6A-B3DB-0D86CFCB26B9}"/>
              </a:ext>
            </a:extLst>
          </p:cNvPr>
          <p:cNvSpPr/>
          <p:nvPr/>
        </p:nvSpPr>
        <p:spPr>
          <a:xfrm>
            <a:off x="2805031" y="426813"/>
            <a:ext cx="123877" cy="169324"/>
          </a:xfrm>
          <a:prstGeom prst="chevron">
            <a:avLst>
              <a:gd name="adj" fmla="val 7097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spTree>
    <p:extLst>
      <p:ext uri="{BB962C8B-B14F-4D97-AF65-F5344CB8AC3E}">
        <p14:creationId xmlns:p14="http://schemas.microsoft.com/office/powerpoint/2010/main" val="644207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21ABF772-5939-40E0-9F7F-E46AD2C31215}"/>
              </a:ext>
            </a:extLst>
          </p:cNvPr>
          <p:cNvSpPr/>
          <p:nvPr/>
        </p:nvSpPr>
        <p:spPr>
          <a:xfrm>
            <a:off x="0" y="1828800"/>
            <a:ext cx="9906000" cy="80963"/>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white"/>
              </a:solidFill>
              <a:effectLst/>
              <a:uLnTx/>
              <a:uFillTx/>
              <a:latin typeface="Avenir Next LT Pro"/>
              <a:ea typeface="Yu Gothic UI"/>
              <a:cs typeface="+mn-cs"/>
            </a:endParaRPr>
          </a:p>
        </p:txBody>
      </p:sp>
      <p:sp>
        <p:nvSpPr>
          <p:cNvPr id="2" name="タイトル 1">
            <a:extLst>
              <a:ext uri="{FF2B5EF4-FFF2-40B4-BE49-F238E27FC236}">
                <a16:creationId xmlns:a16="http://schemas.microsoft.com/office/drawing/2014/main" id="{08395B9E-2897-4340-933B-B1539F7D1CEF}"/>
              </a:ext>
            </a:extLst>
          </p:cNvPr>
          <p:cNvSpPr>
            <a:spLocks noGrp="1"/>
          </p:cNvSpPr>
          <p:nvPr>
            <p:ph type="title"/>
          </p:nvPr>
        </p:nvSpPr>
        <p:spPr>
          <a:xfrm>
            <a:off x="452437" y="739881"/>
            <a:ext cx="6259647" cy="1252808"/>
          </a:xfrm>
        </p:spPr>
        <p:txBody>
          <a:bodyPr/>
          <a:lstStyle/>
          <a:p>
            <a:r>
              <a:rPr lang="en-US" altLang="ja-JP" sz="4400" b="1" spc="150">
                <a:latin typeface="+mj-lt"/>
                <a:ea typeface="Yu Gothic UI Semibold" panose="020B0700000000000000" pitchFamily="50" charset="-128"/>
              </a:rPr>
              <a:t>DX</a:t>
            </a:r>
            <a:r>
              <a:rPr lang="ja-JP" altLang="en-US" sz="4400" b="1" spc="150">
                <a:latin typeface="+mj-lt"/>
                <a:ea typeface="Yu Gothic UI Semibold" panose="020B0700000000000000" pitchFamily="50" charset="-128"/>
              </a:rPr>
              <a:t>戦略の推進に向けて</a:t>
            </a:r>
            <a:endParaRPr lang="en-GB">
              <a:latin typeface="+mj-lt"/>
            </a:endParaRPr>
          </a:p>
        </p:txBody>
      </p:sp>
      <p:sp>
        <p:nvSpPr>
          <p:cNvPr id="3" name="字幕 2">
            <a:extLst>
              <a:ext uri="{FF2B5EF4-FFF2-40B4-BE49-F238E27FC236}">
                <a16:creationId xmlns:a16="http://schemas.microsoft.com/office/drawing/2014/main" id="{3504EBFE-6A93-4DCA-9A5F-01C6FD153AD4}"/>
              </a:ext>
            </a:extLst>
          </p:cNvPr>
          <p:cNvSpPr>
            <a:spLocks noGrp="1"/>
          </p:cNvSpPr>
          <p:nvPr>
            <p:ph type="subTitle" idx="1"/>
          </p:nvPr>
        </p:nvSpPr>
        <p:spPr/>
        <p:txBody>
          <a:bodyPr/>
          <a:lstStyle/>
          <a:p>
            <a:r>
              <a:rPr lang="en-US" sz="2400" b="1">
                <a:ln>
                  <a:solidFill>
                    <a:srgbClr val="AF1932"/>
                  </a:solidFill>
                </a:ln>
                <a:solidFill>
                  <a:srgbClr val="AF1932"/>
                </a:solidFill>
                <a:latin typeface="Avenir Next LT Pro Demi" panose="020B0704020202020204" pitchFamily="34" charset="0"/>
              </a:rPr>
              <a:t>04.</a:t>
            </a:r>
            <a:endParaRPr lang="en-GB" sz="2400" b="1">
              <a:ln>
                <a:solidFill>
                  <a:srgbClr val="AF1932"/>
                </a:solidFill>
              </a:ln>
              <a:solidFill>
                <a:srgbClr val="AF1932"/>
              </a:solidFill>
              <a:latin typeface="Avenir Next LT Pro Demi" panose="020B0704020202020204" pitchFamily="34" charset="0"/>
            </a:endParaRPr>
          </a:p>
        </p:txBody>
      </p:sp>
      <p:cxnSp>
        <p:nvCxnSpPr>
          <p:cNvPr id="72" name="直線コネクタ 71">
            <a:extLst>
              <a:ext uri="{FF2B5EF4-FFF2-40B4-BE49-F238E27FC236}">
                <a16:creationId xmlns:a16="http://schemas.microsoft.com/office/drawing/2014/main" id="{02876849-859B-4AD0-A48D-1873CFDA0A9B}"/>
              </a:ext>
            </a:extLst>
          </p:cNvPr>
          <p:cNvCxnSpPr>
            <a:cxnSpLocks/>
          </p:cNvCxnSpPr>
          <p:nvPr/>
        </p:nvCxnSpPr>
        <p:spPr>
          <a:xfrm>
            <a:off x="8392545" y="4404124"/>
            <a:ext cx="2710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正方形/長方形 72">
            <a:extLst>
              <a:ext uri="{FF2B5EF4-FFF2-40B4-BE49-F238E27FC236}">
                <a16:creationId xmlns:a16="http://schemas.microsoft.com/office/drawing/2014/main" id="{268C4041-FED0-49C6-9D5F-9B065826B9E9}"/>
              </a:ext>
            </a:extLst>
          </p:cNvPr>
          <p:cNvSpPr/>
          <p:nvPr/>
        </p:nvSpPr>
        <p:spPr>
          <a:xfrm>
            <a:off x="8794751" y="4104301"/>
            <a:ext cx="406399" cy="59964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p33</a:t>
            </a:r>
            <a:endParaRPr kumimoji="1" lang="ja-JP" altLang="en-US" sz="16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sp>
        <p:nvSpPr>
          <p:cNvPr id="74" name="正方形/長方形 73">
            <a:extLst>
              <a:ext uri="{FF2B5EF4-FFF2-40B4-BE49-F238E27FC236}">
                <a16:creationId xmlns:a16="http://schemas.microsoft.com/office/drawing/2014/main" id="{62C8FD99-1871-483D-B591-E12FBD55A2B8}"/>
              </a:ext>
            </a:extLst>
          </p:cNvPr>
          <p:cNvSpPr/>
          <p:nvPr/>
        </p:nvSpPr>
        <p:spPr>
          <a:xfrm>
            <a:off x="8794751" y="4902937"/>
            <a:ext cx="406399" cy="73585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p34</a:t>
            </a:r>
            <a:endParaRPr kumimoji="1" lang="ja-JP" altLang="en-US" sz="16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sp>
        <p:nvSpPr>
          <p:cNvPr id="75" name="四角形: 角を丸くする 74">
            <a:extLst>
              <a:ext uri="{FF2B5EF4-FFF2-40B4-BE49-F238E27FC236}">
                <a16:creationId xmlns:a16="http://schemas.microsoft.com/office/drawing/2014/main" id="{DEF1692E-1D88-4B12-AA73-CDEE0713766B}"/>
              </a:ext>
            </a:extLst>
          </p:cNvPr>
          <p:cNvSpPr/>
          <p:nvPr/>
        </p:nvSpPr>
        <p:spPr>
          <a:xfrm>
            <a:off x="4953000" y="4104301"/>
            <a:ext cx="3267291" cy="599646"/>
          </a:xfrm>
          <a:prstGeom prst="roundRect">
            <a:avLst/>
          </a:prstGeom>
          <a:solidFill>
            <a:schemeClr val="bg1"/>
          </a:solidFill>
          <a:ln w="19050">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mn-cs"/>
            </a:endParaRPr>
          </a:p>
        </p:txBody>
      </p:sp>
      <p:sp>
        <p:nvSpPr>
          <p:cNvPr id="76" name="正方形/長方形 75">
            <a:extLst>
              <a:ext uri="{FF2B5EF4-FFF2-40B4-BE49-F238E27FC236}">
                <a16:creationId xmlns:a16="http://schemas.microsoft.com/office/drawing/2014/main" id="{DFD03C05-6A4D-41DC-8DA8-01D718BB63A2}"/>
              </a:ext>
            </a:extLst>
          </p:cNvPr>
          <p:cNvSpPr/>
          <p:nvPr/>
        </p:nvSpPr>
        <p:spPr>
          <a:xfrm>
            <a:off x="5075084" y="4319191"/>
            <a:ext cx="3023123" cy="16986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a:ln>
                  <a:noFill/>
                </a:ln>
                <a:solidFill>
                  <a:srgbClr val="AF1932"/>
                </a:solidFill>
                <a:effectLst/>
                <a:uLnTx/>
                <a:uFillTx/>
                <a:latin typeface="Avenir Next LT Pro Demi"/>
                <a:ea typeface="Yu Gothic UI" panose="020B0500000000000000" pitchFamily="50" charset="-128"/>
                <a:cs typeface="+mn-cs"/>
              </a:rPr>
              <a:t>DX</a:t>
            </a:r>
            <a:r>
              <a:rPr kumimoji="1" lang="ja-JP" altLang="en-US" sz="2000" b="1" i="0" u="none" strike="noStrike" kern="1200" cap="none" spc="0" normalizeH="0" baseline="0" noProof="0">
                <a:ln>
                  <a:noFill/>
                </a:ln>
                <a:solidFill>
                  <a:srgbClr val="AF1932"/>
                </a:solidFill>
                <a:effectLst/>
                <a:uLnTx/>
                <a:uFillTx/>
                <a:latin typeface="Avenir Next LT Pro Demi"/>
                <a:ea typeface="Yu Gothic UI" panose="020B0500000000000000" pitchFamily="50" charset="-128"/>
                <a:cs typeface="+mn-cs"/>
              </a:rPr>
              <a:t>推進体制</a:t>
            </a:r>
            <a:endParaRPr kumimoji="1" lang="en-GB" altLang="ja-JP" sz="2000" b="1" i="0" u="none" strike="noStrike" kern="1200" cap="none" spc="0" normalizeH="0" baseline="0" noProof="0">
              <a:ln>
                <a:noFill/>
              </a:ln>
              <a:solidFill>
                <a:srgbClr val="AF1932"/>
              </a:solidFill>
              <a:effectLst/>
              <a:uLnTx/>
              <a:uFillTx/>
              <a:latin typeface="Avenir Next LT Pro Demi"/>
              <a:ea typeface="Yu Gothic UI" panose="020B0500000000000000" pitchFamily="50" charset="-128"/>
              <a:cs typeface="+mn-cs"/>
            </a:endParaRPr>
          </a:p>
        </p:txBody>
      </p:sp>
      <p:sp>
        <p:nvSpPr>
          <p:cNvPr id="77" name="四角形: 角を丸くする 76">
            <a:extLst>
              <a:ext uri="{FF2B5EF4-FFF2-40B4-BE49-F238E27FC236}">
                <a16:creationId xmlns:a16="http://schemas.microsoft.com/office/drawing/2014/main" id="{1FCF222F-AAED-4428-A645-28064470D06B}"/>
              </a:ext>
            </a:extLst>
          </p:cNvPr>
          <p:cNvSpPr/>
          <p:nvPr/>
        </p:nvSpPr>
        <p:spPr>
          <a:xfrm>
            <a:off x="4953000" y="4971043"/>
            <a:ext cx="3267291" cy="599646"/>
          </a:xfrm>
          <a:prstGeom prst="roundRect">
            <a:avLst/>
          </a:prstGeom>
          <a:solidFill>
            <a:schemeClr val="bg1"/>
          </a:solidFill>
          <a:ln w="19050">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mn-cs"/>
            </a:endParaRPr>
          </a:p>
        </p:txBody>
      </p:sp>
      <p:sp>
        <p:nvSpPr>
          <p:cNvPr id="78" name="正方形/長方形 77">
            <a:extLst>
              <a:ext uri="{FF2B5EF4-FFF2-40B4-BE49-F238E27FC236}">
                <a16:creationId xmlns:a16="http://schemas.microsoft.com/office/drawing/2014/main" id="{36ADFCD2-1A54-460C-AEC4-2987C32B1FB7}"/>
              </a:ext>
            </a:extLst>
          </p:cNvPr>
          <p:cNvSpPr/>
          <p:nvPr/>
        </p:nvSpPr>
        <p:spPr>
          <a:xfrm>
            <a:off x="5075084" y="5185933"/>
            <a:ext cx="3023123" cy="16986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a:ln>
                  <a:noFill/>
                </a:ln>
                <a:solidFill>
                  <a:srgbClr val="AF1932"/>
                </a:solidFill>
                <a:effectLst/>
                <a:uLnTx/>
                <a:uFillTx/>
                <a:latin typeface="Avenir Next LT Pro Demi"/>
                <a:ea typeface="Yu Gothic UI" panose="020B0500000000000000" pitchFamily="50" charset="-128"/>
                <a:cs typeface="+mn-cs"/>
              </a:rPr>
              <a:t>DX</a:t>
            </a:r>
            <a:r>
              <a:rPr kumimoji="1" lang="ja-JP" altLang="en-US" sz="2000" b="1" i="0" u="none" strike="noStrike" kern="1200" cap="none" spc="0" normalizeH="0" baseline="0" noProof="0">
                <a:ln>
                  <a:noFill/>
                </a:ln>
                <a:solidFill>
                  <a:srgbClr val="AF1932"/>
                </a:solidFill>
                <a:effectLst/>
                <a:uLnTx/>
                <a:uFillTx/>
                <a:latin typeface="Avenir Next LT Pro Demi"/>
                <a:ea typeface="Yu Gothic UI" panose="020B0500000000000000" pitchFamily="50" charset="-128"/>
                <a:cs typeface="+mn-cs"/>
              </a:rPr>
              <a:t>戦略の推進方法</a:t>
            </a:r>
            <a:endParaRPr kumimoji="1" lang="en-GB" sz="2000" b="1" i="0" u="none" strike="noStrike" kern="1200" cap="none" spc="0" normalizeH="0" baseline="0" noProof="0">
              <a:ln>
                <a:noFill/>
              </a:ln>
              <a:solidFill>
                <a:srgbClr val="AF1932"/>
              </a:solidFill>
              <a:effectLst/>
              <a:uLnTx/>
              <a:uFillTx/>
              <a:latin typeface="Avenir Next LT Pro Demi"/>
              <a:ea typeface="Yu Gothic UI" panose="020B0500000000000000" pitchFamily="50" charset="-128"/>
              <a:cs typeface="+mn-cs"/>
            </a:endParaRPr>
          </a:p>
        </p:txBody>
      </p:sp>
      <p:cxnSp>
        <p:nvCxnSpPr>
          <p:cNvPr id="79" name="直線コネクタ 78">
            <a:extLst>
              <a:ext uri="{FF2B5EF4-FFF2-40B4-BE49-F238E27FC236}">
                <a16:creationId xmlns:a16="http://schemas.microsoft.com/office/drawing/2014/main" id="{E16A7268-C70F-4CD9-B50F-2FE03B004452}"/>
              </a:ext>
            </a:extLst>
          </p:cNvPr>
          <p:cNvCxnSpPr>
            <a:cxnSpLocks/>
          </p:cNvCxnSpPr>
          <p:nvPr/>
        </p:nvCxnSpPr>
        <p:spPr>
          <a:xfrm>
            <a:off x="8392545" y="5270866"/>
            <a:ext cx="2710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スライド番号プレースホルダー 2">
            <a:extLst>
              <a:ext uri="{FF2B5EF4-FFF2-40B4-BE49-F238E27FC236}">
                <a16:creationId xmlns:a16="http://schemas.microsoft.com/office/drawing/2014/main" id="{4E0FCC1A-1BA9-4017-936D-0D55DCD50972}"/>
              </a:ext>
            </a:extLst>
          </p:cNvPr>
          <p:cNvSpPr txBox="1">
            <a:spLocks/>
          </p:cNvSpPr>
          <p:nvPr/>
        </p:nvSpPr>
        <p:spPr>
          <a:xfrm>
            <a:off x="7181851" y="6515100"/>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Tree>
    <p:extLst>
      <p:ext uri="{BB962C8B-B14F-4D97-AF65-F5344CB8AC3E}">
        <p14:creationId xmlns:p14="http://schemas.microsoft.com/office/powerpoint/2010/main" val="17421565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2963D92E-30DD-455A-9876-BCA333DF9A1E}"/>
              </a:ext>
            </a:extLst>
          </p:cNvPr>
          <p:cNvSpPr>
            <a:spLocks noGrp="1"/>
          </p:cNvSpPr>
          <p:nvPr>
            <p:ph type="title"/>
          </p:nvPr>
        </p:nvSpPr>
        <p:spPr/>
        <p:txBody>
          <a:bodyPr/>
          <a:lstStyle/>
          <a:p>
            <a:r>
              <a:rPr lang="en-US" altLang="ja-JP">
                <a:latin typeface="+mj-lt"/>
              </a:rPr>
              <a:t>DX</a:t>
            </a:r>
            <a:r>
              <a:rPr lang="ja-JP" altLang="en-US">
                <a:latin typeface="+mj-lt"/>
              </a:rPr>
              <a:t>推進体制</a:t>
            </a:r>
            <a:endParaRPr lang="en-GB">
              <a:latin typeface="+mj-lt"/>
            </a:endParaRPr>
          </a:p>
        </p:txBody>
      </p:sp>
      <p:sp>
        <p:nvSpPr>
          <p:cNvPr id="2" name="テキスト プレースホルダー 1">
            <a:extLst>
              <a:ext uri="{FF2B5EF4-FFF2-40B4-BE49-F238E27FC236}">
                <a16:creationId xmlns:a16="http://schemas.microsoft.com/office/drawing/2014/main" id="{BA0258AF-E0E0-4F78-A07A-C83D408069FB}"/>
              </a:ext>
            </a:extLst>
          </p:cNvPr>
          <p:cNvSpPr>
            <a:spLocks noGrp="1"/>
          </p:cNvSpPr>
          <p:nvPr>
            <p:ph type="body" sz="quarter" idx="12"/>
          </p:nvPr>
        </p:nvSpPr>
        <p:spPr/>
        <p:txBody>
          <a:bodyPr/>
          <a:lstStyle/>
          <a:p>
            <a:pPr algn="just"/>
            <a:r>
              <a:rPr lang="en-US" altLang="ja-JP">
                <a:solidFill>
                  <a:srgbClr val="000000"/>
                </a:solidFill>
              </a:rPr>
              <a:t>DX</a:t>
            </a:r>
            <a:r>
              <a:rPr lang="ja-JP" altLang="en-US">
                <a:solidFill>
                  <a:srgbClr val="000000"/>
                </a:solidFill>
              </a:rPr>
              <a:t>は、あらゆる行政分野・施策で進めていくものであることから、各々の事業を所管する各部局が主体となって取り組む必要があります。そのため、</a:t>
            </a:r>
            <a:r>
              <a:rPr lang="en-US" altLang="ja-JP">
                <a:solidFill>
                  <a:srgbClr val="000000"/>
                </a:solidFill>
              </a:rPr>
              <a:t>DX</a:t>
            </a:r>
            <a:r>
              <a:rPr lang="ja-JP" altLang="en-US">
                <a:solidFill>
                  <a:srgbClr val="000000"/>
                </a:solidFill>
              </a:rPr>
              <a:t>を推進する全庁的な体制を構築します。</a:t>
            </a:r>
          </a:p>
        </p:txBody>
      </p:sp>
      <p:sp>
        <p:nvSpPr>
          <p:cNvPr id="6" name="字幕 5">
            <a:extLst>
              <a:ext uri="{FF2B5EF4-FFF2-40B4-BE49-F238E27FC236}">
                <a16:creationId xmlns:a16="http://schemas.microsoft.com/office/drawing/2014/main" id="{786256E0-19FF-4A9E-86AB-0EA8B62ED02C}"/>
              </a:ext>
            </a:extLst>
          </p:cNvPr>
          <p:cNvSpPr>
            <a:spLocks noGrp="1"/>
          </p:cNvSpPr>
          <p:nvPr>
            <p:ph type="subTitle" idx="1"/>
          </p:nvPr>
        </p:nvSpPr>
        <p:spPr/>
        <p:txBody>
          <a:bodyPr/>
          <a:lstStyle/>
          <a:p>
            <a:pPr algn="just"/>
            <a:r>
              <a:rPr lang="en-US" altLang="ja-JP">
                <a:latin typeface="+mn-lt"/>
              </a:rPr>
              <a:t>04. DX</a:t>
            </a:r>
            <a:r>
              <a:rPr lang="ja-JP" altLang="en-US">
                <a:latin typeface="+mn-lt"/>
              </a:rPr>
              <a:t>戦略の推進に向けて</a:t>
            </a:r>
            <a:endParaRPr lang="en-GB">
              <a:latin typeface="+mn-lt"/>
            </a:endParaRPr>
          </a:p>
        </p:txBody>
      </p:sp>
      <p:sp>
        <p:nvSpPr>
          <p:cNvPr id="21" name="正方形/長方形 20">
            <a:extLst>
              <a:ext uri="{FF2B5EF4-FFF2-40B4-BE49-F238E27FC236}">
                <a16:creationId xmlns:a16="http://schemas.microsoft.com/office/drawing/2014/main" id="{DEB9C0E2-A0D1-48B5-88D8-E175B1569B16}"/>
              </a:ext>
            </a:extLst>
          </p:cNvPr>
          <p:cNvSpPr/>
          <p:nvPr/>
        </p:nvSpPr>
        <p:spPr>
          <a:xfrm>
            <a:off x="977002" y="3993139"/>
            <a:ext cx="2556767" cy="485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150" normalizeH="0" baseline="0" noProof="0">
                <a:ln>
                  <a:noFill/>
                </a:ln>
                <a:solidFill>
                  <a:srgbClr val="AF1932"/>
                </a:solidFill>
                <a:effectLst/>
                <a:uLnTx/>
                <a:uFillTx/>
                <a:latin typeface="Avenir Next LT Pro Demi"/>
                <a:ea typeface="Yu Gothic UI"/>
                <a:cs typeface="+mn-cs"/>
              </a:rPr>
              <a:t>外部有識者の参画</a:t>
            </a:r>
          </a:p>
        </p:txBody>
      </p:sp>
      <p:sp>
        <p:nvSpPr>
          <p:cNvPr id="22" name="正方形/長方形 21">
            <a:extLst>
              <a:ext uri="{FF2B5EF4-FFF2-40B4-BE49-F238E27FC236}">
                <a16:creationId xmlns:a16="http://schemas.microsoft.com/office/drawing/2014/main" id="{173D9C96-6AE7-47A1-AFB5-A25A6BAFE917}"/>
              </a:ext>
            </a:extLst>
          </p:cNvPr>
          <p:cNvSpPr/>
          <p:nvPr/>
        </p:nvSpPr>
        <p:spPr>
          <a:xfrm>
            <a:off x="452438" y="4421981"/>
            <a:ext cx="3093576" cy="720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0" marR="0" lvl="0" indent="0" algn="just" defTabSz="457200" rtl="0" eaLnBrk="1" fontAlgn="auto" latinLnBrk="0" hangingPunct="1">
              <a:lnSpc>
                <a:spcPct val="100000"/>
              </a:lnSpc>
              <a:spcBef>
                <a:spcPts val="0"/>
              </a:spcBef>
              <a:spcAft>
                <a:spcPts val="600"/>
              </a:spcAft>
              <a:buClrTx/>
              <a:buSzTx/>
              <a:buFontTx/>
              <a:buNone/>
              <a:tabLst/>
              <a:defRPr/>
            </a:pPr>
            <a:r>
              <a:rPr kumimoji="1" lang="en-US" altLang="ja-JP" sz="1100" b="0" i="0" u="none" strike="noStrike" kern="1200" cap="none" spc="0" normalizeH="0" baseline="0" noProof="0">
                <a:ln>
                  <a:noFill/>
                </a:ln>
                <a:solidFill>
                  <a:srgbClr val="000000"/>
                </a:solidFill>
                <a:effectLst/>
                <a:uLnTx/>
                <a:uFillTx/>
                <a:latin typeface="Avenir Next LT Pro"/>
                <a:ea typeface="Yu Gothic UI"/>
                <a:cs typeface="+mn-cs"/>
              </a:rPr>
              <a:t>DX</a:t>
            </a:r>
            <a:r>
              <a:rPr kumimoji="1" lang="ja-JP" altLang="en-US" sz="1100" b="0" i="0" u="none" strike="noStrike" kern="1200" cap="none" spc="0" normalizeH="0" baseline="0" noProof="0">
                <a:ln>
                  <a:noFill/>
                </a:ln>
                <a:solidFill>
                  <a:srgbClr val="000000"/>
                </a:solidFill>
                <a:effectLst/>
                <a:uLnTx/>
                <a:uFillTx/>
                <a:latin typeface="Avenir Next LT Pro"/>
                <a:ea typeface="Yu Gothic UI"/>
                <a:cs typeface="+mn-cs"/>
              </a:rPr>
              <a:t>戦略の策定や推進及びその評価にあたり、行政の視点のみではなく、専門的な知見に基づく助言を得ることにより、取組の</a:t>
            </a:r>
            <a:r>
              <a:rPr kumimoji="1" lang="ja-JP" altLang="en-US" sz="1100">
                <a:solidFill>
                  <a:srgbClr val="000000"/>
                </a:solidFill>
                <a:latin typeface="Avenir Next LT Pro"/>
                <a:ea typeface="Yu Gothic UI"/>
              </a:rPr>
              <a:t>有効</a:t>
            </a:r>
            <a:r>
              <a:rPr kumimoji="1" lang="ja-JP" altLang="en-US" sz="1100" b="0" i="0" u="none" strike="noStrike" kern="1200" cap="none" spc="0" normalizeH="0" baseline="0" noProof="0">
                <a:ln>
                  <a:noFill/>
                </a:ln>
                <a:solidFill>
                  <a:srgbClr val="000000"/>
                </a:solidFill>
                <a:effectLst/>
                <a:uLnTx/>
                <a:uFillTx/>
                <a:latin typeface="Avenir Next LT Pro"/>
                <a:ea typeface="Yu Gothic UI"/>
                <a:cs typeface="+mn-cs"/>
              </a:rPr>
              <a:t>性を高め、取組の推進力にもつなげます。</a:t>
            </a:r>
          </a:p>
        </p:txBody>
      </p:sp>
      <p:pic>
        <p:nvPicPr>
          <p:cNvPr id="33" name="グラフィックス 32" descr="オフィス ワーカー (男性) 単色塗りつぶし">
            <a:extLst>
              <a:ext uri="{FF2B5EF4-FFF2-40B4-BE49-F238E27FC236}">
                <a16:creationId xmlns:a16="http://schemas.microsoft.com/office/drawing/2014/main" id="{F53C736D-9A65-4335-B11B-FE2D5F4487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9766" y="3985627"/>
            <a:ext cx="462347" cy="462346"/>
          </a:xfrm>
          <a:prstGeom prst="rect">
            <a:avLst/>
          </a:prstGeom>
        </p:spPr>
      </p:pic>
      <p:sp>
        <p:nvSpPr>
          <p:cNvPr id="19" name="正方形/長方形 18">
            <a:extLst>
              <a:ext uri="{FF2B5EF4-FFF2-40B4-BE49-F238E27FC236}">
                <a16:creationId xmlns:a16="http://schemas.microsoft.com/office/drawing/2014/main" id="{87EF2B85-7ACE-4DBB-B8A0-99FB7879ADC4}"/>
              </a:ext>
            </a:extLst>
          </p:cNvPr>
          <p:cNvSpPr/>
          <p:nvPr/>
        </p:nvSpPr>
        <p:spPr>
          <a:xfrm>
            <a:off x="977002" y="2222285"/>
            <a:ext cx="2556767" cy="485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150" normalizeH="0" baseline="0" noProof="0">
                <a:ln>
                  <a:noFill/>
                </a:ln>
                <a:solidFill>
                  <a:srgbClr val="AF1932"/>
                </a:solidFill>
                <a:effectLst/>
                <a:uLnTx/>
                <a:uFillTx/>
                <a:latin typeface="Avenir Next LT Pro Demi"/>
                <a:ea typeface="Yu Gothic UI"/>
                <a:cs typeface="+mn-cs"/>
              </a:rPr>
              <a:t>DX</a:t>
            </a:r>
            <a:r>
              <a:rPr kumimoji="1" lang="ja-JP" altLang="en-US" sz="1600" b="1" i="0" u="none" strike="noStrike" kern="1200" cap="none" spc="150" normalizeH="0" baseline="0" noProof="0">
                <a:ln>
                  <a:noFill/>
                </a:ln>
                <a:solidFill>
                  <a:srgbClr val="AF1932"/>
                </a:solidFill>
                <a:effectLst/>
                <a:uLnTx/>
                <a:uFillTx/>
                <a:latin typeface="Avenir Next LT Pro Demi"/>
                <a:ea typeface="Yu Gothic UI"/>
                <a:cs typeface="+mn-cs"/>
              </a:rPr>
              <a:t>推進本部及び</a:t>
            </a:r>
            <a:br>
              <a:rPr kumimoji="1" lang="en-US" altLang="ja-JP" sz="1600" b="1" i="0" u="none" strike="noStrike" kern="1200" cap="none" spc="150" normalizeH="0" baseline="0" noProof="0">
                <a:ln>
                  <a:noFill/>
                </a:ln>
                <a:solidFill>
                  <a:srgbClr val="AF1932"/>
                </a:solidFill>
                <a:effectLst/>
                <a:uLnTx/>
                <a:uFillTx/>
                <a:latin typeface="Avenir Next LT Pro Demi"/>
                <a:ea typeface="Yu Gothic UI"/>
                <a:cs typeface="+mn-cs"/>
              </a:rPr>
            </a:br>
            <a:r>
              <a:rPr kumimoji="1" lang="ja-JP" altLang="en-US" sz="1600" b="1" i="0" u="none" strike="noStrike" kern="1200" cap="none" spc="150" normalizeH="0" baseline="0" noProof="0">
                <a:ln>
                  <a:noFill/>
                </a:ln>
                <a:solidFill>
                  <a:srgbClr val="AF1932"/>
                </a:solidFill>
                <a:effectLst/>
                <a:uLnTx/>
                <a:uFillTx/>
                <a:latin typeface="Avenir Next LT Pro Demi"/>
                <a:ea typeface="Yu Gothic UI"/>
                <a:cs typeface="+mn-cs"/>
              </a:rPr>
              <a:t>各部局の推進体制</a:t>
            </a:r>
          </a:p>
        </p:txBody>
      </p:sp>
      <p:sp>
        <p:nvSpPr>
          <p:cNvPr id="11" name="正方形/長方形 10">
            <a:extLst>
              <a:ext uri="{FF2B5EF4-FFF2-40B4-BE49-F238E27FC236}">
                <a16:creationId xmlns:a16="http://schemas.microsoft.com/office/drawing/2014/main" id="{264413F7-D637-4696-95DE-6B5D2298BB65}"/>
              </a:ext>
            </a:extLst>
          </p:cNvPr>
          <p:cNvSpPr/>
          <p:nvPr/>
        </p:nvSpPr>
        <p:spPr>
          <a:xfrm>
            <a:off x="452438" y="2662424"/>
            <a:ext cx="3093576" cy="1255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0" marR="0" lvl="0" indent="0" algn="just" defTabSz="457200" rtl="0" eaLnBrk="1" fontAlgn="auto" latinLnBrk="0" hangingPunct="1">
              <a:lnSpc>
                <a:spcPct val="100000"/>
              </a:lnSpc>
              <a:spcBef>
                <a:spcPts val="0"/>
              </a:spcBef>
              <a:spcAft>
                <a:spcPts val="60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Avenir Next LT Pro"/>
                <a:ea typeface="Yu Gothic UI"/>
                <a:cs typeface="+mn-cs"/>
              </a:rPr>
              <a:t>市長を本部長、副市長を副本部長、所属長を本部員とした「大阪市</a:t>
            </a:r>
            <a:r>
              <a:rPr kumimoji="1" lang="en-US" altLang="ja-JP" sz="1100" b="0" i="0" u="none" strike="noStrike" kern="1200" cap="none" spc="0" normalizeH="0" baseline="0" noProof="0" dirty="0">
                <a:ln>
                  <a:noFill/>
                </a:ln>
                <a:solidFill>
                  <a:srgbClr val="000000"/>
                </a:solidFill>
                <a:effectLst/>
                <a:uLnTx/>
                <a:uFillTx/>
                <a:latin typeface="Avenir Next LT Pro"/>
                <a:ea typeface="Yu Gothic UI"/>
                <a:cs typeface="+mn-cs"/>
              </a:rPr>
              <a:t>DX</a:t>
            </a:r>
            <a:r>
              <a:rPr kumimoji="1" lang="ja-JP" altLang="en-US" sz="1100" b="0" i="0" u="none" strike="noStrike" kern="1200" cap="none" spc="0" normalizeH="0" baseline="0" noProof="0" dirty="0">
                <a:ln>
                  <a:noFill/>
                </a:ln>
                <a:solidFill>
                  <a:srgbClr val="000000"/>
                </a:solidFill>
                <a:effectLst/>
                <a:uLnTx/>
                <a:uFillTx/>
                <a:latin typeface="Avenir Next LT Pro"/>
                <a:ea typeface="Yu Gothic UI"/>
                <a:cs typeface="+mn-cs"/>
              </a:rPr>
              <a:t>推進本部」を設置し、</a:t>
            </a:r>
            <a:r>
              <a:rPr kumimoji="1" lang="en-US" altLang="ja-JP" sz="1100" b="0" i="0" u="none" strike="noStrike" kern="1200" cap="none" spc="0" normalizeH="0" baseline="0" noProof="0" dirty="0">
                <a:ln>
                  <a:noFill/>
                </a:ln>
                <a:solidFill>
                  <a:srgbClr val="000000"/>
                </a:solidFill>
                <a:effectLst/>
                <a:uLnTx/>
                <a:uFillTx/>
                <a:latin typeface="Avenir Next LT Pro"/>
                <a:ea typeface="Yu Gothic UI"/>
                <a:cs typeface="+mn-cs"/>
              </a:rPr>
              <a:t>DX</a:t>
            </a:r>
            <a:r>
              <a:rPr kumimoji="1" lang="ja-JP" altLang="en-US" sz="1100" b="0" i="0" u="none" strike="noStrike" kern="1200" cap="none" spc="0" normalizeH="0" baseline="0" noProof="0" dirty="0">
                <a:ln>
                  <a:noFill/>
                </a:ln>
                <a:solidFill>
                  <a:srgbClr val="000000"/>
                </a:solidFill>
                <a:effectLst/>
                <a:uLnTx/>
                <a:uFillTx/>
                <a:latin typeface="Avenir Next LT Pro"/>
                <a:ea typeface="Yu Gothic UI"/>
                <a:cs typeface="+mn-cs"/>
              </a:rPr>
              <a:t>を総合的かつ強力に推進します。また、市長を最高デジタル責任者（</a:t>
            </a:r>
            <a:r>
              <a:rPr kumimoji="1" lang="en-US" altLang="ja-JP" sz="1100" b="0" i="0" u="none" strike="noStrike" kern="1200" cap="none" spc="0" normalizeH="0" baseline="0" noProof="0" dirty="0">
                <a:ln>
                  <a:noFill/>
                </a:ln>
                <a:solidFill>
                  <a:srgbClr val="000000"/>
                </a:solidFill>
                <a:effectLst/>
                <a:uLnTx/>
                <a:uFillTx/>
                <a:latin typeface="Avenir Next LT Pro"/>
                <a:ea typeface="Yu Gothic UI"/>
                <a:cs typeface="+mn-cs"/>
              </a:rPr>
              <a:t>CDO</a:t>
            </a:r>
            <a:r>
              <a:rPr kumimoji="1" lang="ja-JP" altLang="en-US" sz="1100" b="0" i="0" u="none" strike="noStrike" kern="1200" cap="none" spc="0" normalizeH="0" baseline="0" noProof="0" dirty="0">
                <a:ln>
                  <a:noFill/>
                </a:ln>
                <a:solidFill>
                  <a:srgbClr val="000000"/>
                </a:solidFill>
                <a:effectLst/>
                <a:uLnTx/>
                <a:uFillTx/>
                <a:latin typeface="Avenir Next LT Pro"/>
                <a:ea typeface="Yu Gothic UI"/>
                <a:cs typeface="+mn-cs"/>
              </a:rPr>
              <a:t>）とし、そのトップマネジメントのもと、</a:t>
            </a:r>
            <a:r>
              <a:rPr kumimoji="1" lang="en-US" altLang="ja-JP" sz="1100" b="0" i="0" u="none" strike="noStrike" kern="1200" cap="none" spc="0" normalizeH="0" baseline="0" noProof="0" dirty="0">
                <a:ln>
                  <a:noFill/>
                </a:ln>
                <a:solidFill>
                  <a:srgbClr val="000000"/>
                </a:solidFill>
                <a:effectLst/>
                <a:uLnTx/>
                <a:uFillTx/>
                <a:latin typeface="Avenir Next LT Pro"/>
                <a:ea typeface="Yu Gothic UI"/>
                <a:cs typeface="+mn-cs"/>
              </a:rPr>
              <a:t>CDO</a:t>
            </a:r>
            <a:r>
              <a:rPr kumimoji="1" lang="ja-JP" altLang="en-US" sz="1100" b="0" i="0" u="none" strike="noStrike" kern="1200" cap="none" spc="0" normalizeH="0" baseline="0" noProof="0" dirty="0">
                <a:ln>
                  <a:noFill/>
                </a:ln>
                <a:solidFill>
                  <a:srgbClr val="000000"/>
                </a:solidFill>
                <a:effectLst/>
                <a:uLnTx/>
                <a:uFillTx/>
                <a:latin typeface="Avenir Next LT Pro"/>
                <a:ea typeface="Yu Gothic UI"/>
                <a:cs typeface="+mn-cs"/>
              </a:rPr>
              <a:t>補佐監（デジタル統括室長）、</a:t>
            </a:r>
            <a:r>
              <a:rPr kumimoji="1" lang="en-US" altLang="ja-JP" sz="1100" b="0" i="0" u="none" strike="noStrike" kern="1200" cap="none" spc="0" normalizeH="0" baseline="0" noProof="0" dirty="0">
                <a:ln>
                  <a:noFill/>
                </a:ln>
                <a:solidFill>
                  <a:srgbClr val="000000"/>
                </a:solidFill>
                <a:effectLst/>
                <a:uLnTx/>
                <a:uFillTx/>
                <a:latin typeface="Avenir Next LT Pro"/>
                <a:ea typeface="Yu Gothic UI"/>
                <a:cs typeface="+mn-cs"/>
              </a:rPr>
              <a:t>DX</a:t>
            </a:r>
            <a:r>
              <a:rPr kumimoji="1" lang="ja-JP" altLang="en-US" sz="1100" b="0" i="0" u="none" strike="noStrike" kern="1200" cap="none" spc="0" normalizeH="0" baseline="0" noProof="0" dirty="0">
                <a:ln>
                  <a:noFill/>
                </a:ln>
                <a:solidFill>
                  <a:srgbClr val="000000"/>
                </a:solidFill>
                <a:effectLst/>
                <a:uLnTx/>
                <a:uFillTx/>
                <a:latin typeface="Avenir Next LT Pro"/>
                <a:ea typeface="Yu Gothic UI"/>
                <a:cs typeface="+mn-cs"/>
              </a:rPr>
              <a:t>統括責任者（所属長）、</a:t>
            </a:r>
            <a:r>
              <a:rPr kumimoji="1" lang="en-US" altLang="ja-JP" sz="1100" b="0" i="0" u="none" strike="noStrike" kern="1200" cap="none" spc="0" normalizeH="0" baseline="0" noProof="0" dirty="0">
                <a:ln>
                  <a:noFill/>
                </a:ln>
                <a:solidFill>
                  <a:srgbClr val="000000"/>
                </a:solidFill>
                <a:effectLst/>
                <a:uLnTx/>
                <a:uFillTx/>
                <a:latin typeface="Avenir Next LT Pro"/>
                <a:ea typeface="Yu Gothic UI"/>
                <a:cs typeface="+mn-cs"/>
              </a:rPr>
              <a:t>DX</a:t>
            </a:r>
            <a:r>
              <a:rPr kumimoji="1" lang="ja-JP" altLang="en-US" sz="1100" b="0" i="0" u="none" strike="noStrike" kern="1200" cap="none" spc="0" normalizeH="0" baseline="0" noProof="0" dirty="0">
                <a:ln>
                  <a:noFill/>
                </a:ln>
                <a:solidFill>
                  <a:srgbClr val="000000"/>
                </a:solidFill>
                <a:effectLst/>
                <a:uLnTx/>
                <a:uFillTx/>
                <a:latin typeface="Avenir Next LT Pro"/>
                <a:ea typeface="Yu Gothic UI"/>
                <a:cs typeface="+mn-cs"/>
              </a:rPr>
              <a:t>推進者（各部局の課長級職員）を設置するなど、全庁体制で</a:t>
            </a:r>
            <a:r>
              <a:rPr kumimoji="1" lang="en-US" altLang="ja-JP" sz="1100" b="0" i="0" u="none" strike="noStrike" kern="1200" cap="none" spc="0" normalizeH="0" baseline="0" noProof="0" dirty="0">
                <a:ln>
                  <a:noFill/>
                </a:ln>
                <a:solidFill>
                  <a:srgbClr val="000000"/>
                </a:solidFill>
                <a:effectLst/>
                <a:uLnTx/>
                <a:uFillTx/>
                <a:latin typeface="Avenir Next LT Pro"/>
                <a:ea typeface="Yu Gothic UI"/>
                <a:cs typeface="+mn-cs"/>
              </a:rPr>
              <a:t>DX</a:t>
            </a:r>
            <a:r>
              <a:rPr kumimoji="1" lang="ja-JP" altLang="en-US" sz="1100" b="0" i="0" u="none" strike="noStrike" kern="1200" cap="none" spc="0" normalizeH="0" baseline="0" noProof="0" dirty="0">
                <a:ln>
                  <a:noFill/>
                </a:ln>
                <a:solidFill>
                  <a:srgbClr val="000000"/>
                </a:solidFill>
                <a:effectLst/>
                <a:uLnTx/>
                <a:uFillTx/>
                <a:latin typeface="Avenir Next LT Pro"/>
                <a:ea typeface="Yu Gothic UI"/>
                <a:cs typeface="+mn-cs"/>
              </a:rPr>
              <a:t>を推進していきます。</a:t>
            </a:r>
            <a:endParaRPr kumimoji="1" lang="en-US" altLang="ja-JP" sz="1100" b="0" i="0" u="none" strike="noStrike" kern="1200" cap="none" spc="0" normalizeH="0" baseline="0" noProof="0" dirty="0">
              <a:ln>
                <a:noFill/>
              </a:ln>
              <a:solidFill>
                <a:srgbClr val="000000"/>
              </a:solidFill>
              <a:effectLst/>
              <a:uLnTx/>
              <a:uFillTx/>
              <a:latin typeface="Avenir Next LT Pro"/>
              <a:ea typeface="Yu Gothic UI"/>
              <a:cs typeface="+mn-cs"/>
            </a:endParaRPr>
          </a:p>
          <a:p>
            <a:pPr marL="0" marR="0" lvl="0" indent="0" algn="just" defTabSz="457200" rtl="0" eaLnBrk="1" fontAlgn="auto" latinLnBrk="0" hangingPunct="1">
              <a:lnSpc>
                <a:spcPct val="100000"/>
              </a:lnSpc>
              <a:spcBef>
                <a:spcPts val="0"/>
              </a:spcBef>
              <a:spcAft>
                <a:spcPts val="600"/>
              </a:spcAft>
              <a:buClrTx/>
              <a:buSzTx/>
              <a:buFontTx/>
              <a:buNone/>
              <a:tabLst/>
              <a:defRPr/>
            </a:pPr>
            <a:br>
              <a:rPr kumimoji="1" lang="en-US" altLang="ja-JP" sz="1100" b="0" i="0" u="none" strike="noStrike" kern="1200" cap="none" spc="0" normalizeH="0" baseline="0" noProof="0" dirty="0">
                <a:ln>
                  <a:noFill/>
                </a:ln>
                <a:solidFill>
                  <a:srgbClr val="000000"/>
                </a:solidFill>
                <a:effectLst/>
                <a:uLnTx/>
                <a:uFillTx/>
                <a:latin typeface="Avenir Next LT Pro"/>
                <a:ea typeface="Yu Gothic UI"/>
                <a:cs typeface="+mn-cs"/>
              </a:rPr>
            </a:br>
            <a:endParaRPr kumimoji="1" lang="ja-JP" altLang="en-US" sz="1100" b="0" i="0" u="none" strike="noStrike" kern="1200" cap="none" spc="0" normalizeH="0" baseline="0" noProof="0" dirty="0">
              <a:ln>
                <a:noFill/>
              </a:ln>
              <a:solidFill>
                <a:srgbClr val="000000"/>
              </a:solidFill>
              <a:effectLst/>
              <a:uLnTx/>
              <a:uFillTx/>
              <a:latin typeface="Avenir Next LT Pro"/>
              <a:ea typeface="Yu Gothic UI"/>
              <a:cs typeface="+mn-cs"/>
            </a:endParaRPr>
          </a:p>
        </p:txBody>
      </p:sp>
      <p:pic>
        <p:nvPicPr>
          <p:cNvPr id="37" name="グラフィックス 36" descr="役員室 単色塗りつぶし">
            <a:extLst>
              <a:ext uri="{FF2B5EF4-FFF2-40B4-BE49-F238E27FC236}">
                <a16:creationId xmlns:a16="http://schemas.microsoft.com/office/drawing/2014/main" id="{C977AD5D-B106-420C-9D8E-3E08F4CD1C9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8839"/>
          <a:stretch/>
        </p:blipFill>
        <p:spPr>
          <a:xfrm>
            <a:off x="471945" y="2225067"/>
            <a:ext cx="517988" cy="420402"/>
          </a:xfrm>
          <a:prstGeom prst="rect">
            <a:avLst/>
          </a:prstGeom>
        </p:spPr>
      </p:pic>
      <p:pic>
        <p:nvPicPr>
          <p:cNvPr id="39" name="グラフィックス 38" descr="カスタマー レビュー 単色塗りつぶし">
            <a:extLst>
              <a:ext uri="{FF2B5EF4-FFF2-40B4-BE49-F238E27FC236}">
                <a16:creationId xmlns:a16="http://schemas.microsoft.com/office/drawing/2014/main" id="{5EA77C9B-6993-4C60-BDE1-A6860AF821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8871" y="5201037"/>
            <a:ext cx="444136" cy="444135"/>
          </a:xfrm>
          <a:prstGeom prst="rect">
            <a:avLst/>
          </a:prstGeom>
        </p:spPr>
      </p:pic>
      <p:sp>
        <p:nvSpPr>
          <p:cNvPr id="27" name="正方形/長方形 26">
            <a:extLst>
              <a:ext uri="{FF2B5EF4-FFF2-40B4-BE49-F238E27FC236}">
                <a16:creationId xmlns:a16="http://schemas.microsoft.com/office/drawing/2014/main" id="{D42BD166-5F37-4331-8BC2-A22BD0D4B869}"/>
              </a:ext>
            </a:extLst>
          </p:cNvPr>
          <p:cNvSpPr/>
          <p:nvPr/>
        </p:nvSpPr>
        <p:spPr>
          <a:xfrm>
            <a:off x="3701135" y="2697260"/>
            <a:ext cx="3093576" cy="524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0" marR="0" lvl="0" indent="0" algn="just" defTabSz="457200" rtl="0" eaLnBrk="1" fontAlgn="auto" latinLnBrk="0" hangingPunct="1">
              <a:lnSpc>
                <a:spcPct val="100000"/>
              </a:lnSpc>
              <a:spcBef>
                <a:spcPts val="0"/>
              </a:spcBef>
              <a:spcAft>
                <a:spcPts val="60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Avenir Next LT Pro"/>
                <a:ea typeface="Yu Gothic UI"/>
                <a:cs typeface="+mn-cs"/>
              </a:rPr>
              <a:t>各部局における</a:t>
            </a:r>
            <a:r>
              <a:rPr kumimoji="1" lang="en-US" altLang="ja-JP" sz="1100" b="0" i="0" u="none" strike="noStrike" kern="1200" cap="none" spc="0" normalizeH="0" baseline="0" noProof="0">
                <a:ln>
                  <a:noFill/>
                </a:ln>
                <a:solidFill>
                  <a:prstClr val="black"/>
                </a:solidFill>
                <a:effectLst/>
                <a:uLnTx/>
                <a:uFillTx/>
                <a:latin typeface="Avenir Next LT Pro"/>
                <a:ea typeface="Yu Gothic UI"/>
                <a:cs typeface="+mn-cs"/>
              </a:rPr>
              <a:t>DX</a:t>
            </a:r>
            <a:r>
              <a:rPr kumimoji="1" lang="ja-JP" altLang="en-US" sz="1100" b="0" i="0" u="none" strike="noStrike" kern="1200" cap="none" spc="0" normalizeH="0" baseline="0" noProof="0">
                <a:ln>
                  <a:noFill/>
                </a:ln>
                <a:solidFill>
                  <a:prstClr val="black"/>
                </a:solidFill>
                <a:effectLst/>
                <a:uLnTx/>
                <a:uFillTx/>
                <a:latin typeface="Avenir Next LT Pro"/>
                <a:ea typeface="Yu Gothic UI"/>
                <a:cs typeface="+mn-cs"/>
              </a:rPr>
              <a:t>の推進に向け、各部局内にもプロジェクトチームを設置するなど、各所属長のマネジメントのもと取組を推進していきます。</a:t>
            </a:r>
            <a:endParaRPr kumimoji="1" lang="en-US" altLang="ja-JP" sz="1100" b="0" i="0" u="none" strike="noStrike" kern="1200" cap="none" spc="0" normalizeH="0" baseline="0" noProof="0">
              <a:ln>
                <a:noFill/>
              </a:ln>
              <a:solidFill>
                <a:prstClr val="black"/>
              </a:solidFill>
              <a:effectLst/>
              <a:uLnTx/>
              <a:uFillTx/>
              <a:latin typeface="Avenir Next LT Pro"/>
              <a:ea typeface="Yu Gothic UI"/>
              <a:cs typeface="+mn-cs"/>
            </a:endParaRPr>
          </a:p>
          <a:p>
            <a:pPr marL="0" marR="0" lvl="0" indent="0" algn="just" defTabSz="457200" rtl="0" eaLnBrk="1" fontAlgn="auto" latinLnBrk="0" hangingPunct="1">
              <a:lnSpc>
                <a:spcPct val="100000"/>
              </a:lnSpc>
              <a:spcBef>
                <a:spcPts val="0"/>
              </a:spcBef>
              <a:spcAft>
                <a:spcPts val="600"/>
              </a:spcAft>
              <a:buClrTx/>
              <a:buSzTx/>
              <a:buFontTx/>
              <a:buNone/>
              <a:tabLst/>
              <a:defRPr/>
            </a:pPr>
            <a:br>
              <a:rPr kumimoji="1" lang="en-US" altLang="ja-JP" sz="1100" b="0" i="0" u="none" strike="noStrike" kern="1200" cap="none" spc="0" normalizeH="0" baseline="0" noProof="0">
                <a:ln>
                  <a:noFill/>
                </a:ln>
                <a:solidFill>
                  <a:prstClr val="black"/>
                </a:solidFill>
                <a:effectLst/>
                <a:uLnTx/>
                <a:uFillTx/>
                <a:latin typeface="Avenir Next LT Pro"/>
                <a:ea typeface="Yu Gothic UI"/>
                <a:cs typeface="+mn-cs"/>
              </a:rPr>
            </a:br>
            <a:endParaRPr kumimoji="1" lang="ja-JP" altLang="en-US" sz="11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26" name="正方形/長方形 25">
            <a:extLst>
              <a:ext uri="{FF2B5EF4-FFF2-40B4-BE49-F238E27FC236}">
                <a16:creationId xmlns:a16="http://schemas.microsoft.com/office/drawing/2014/main" id="{857CE53F-7919-4997-8CA5-BBFC62265AF2}"/>
              </a:ext>
            </a:extLst>
          </p:cNvPr>
          <p:cNvSpPr/>
          <p:nvPr/>
        </p:nvSpPr>
        <p:spPr>
          <a:xfrm>
            <a:off x="4237941" y="2236382"/>
            <a:ext cx="2556768" cy="485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100" normalizeH="0" baseline="0" noProof="0">
                <a:ln>
                  <a:noFill/>
                </a:ln>
                <a:solidFill>
                  <a:srgbClr val="AF1932"/>
                </a:solidFill>
                <a:effectLst/>
                <a:uLnTx/>
                <a:uFillTx/>
                <a:latin typeface="Avenir Next LT Pro Demi"/>
                <a:ea typeface="Yu Gothic UI"/>
                <a:cs typeface="+mn-cs"/>
              </a:rPr>
              <a:t>各部局における</a:t>
            </a:r>
            <a:r>
              <a:rPr kumimoji="1" lang="en-US" altLang="ja-JP" sz="1600" b="1" i="0" u="none" strike="noStrike" kern="1200" cap="none" spc="100" normalizeH="0" baseline="0" noProof="0">
                <a:ln>
                  <a:noFill/>
                </a:ln>
                <a:solidFill>
                  <a:srgbClr val="AF1932"/>
                </a:solidFill>
                <a:effectLst/>
                <a:uLnTx/>
                <a:uFillTx/>
                <a:latin typeface="Avenir Next LT Pro Demi"/>
                <a:ea typeface="Yu Gothic UI"/>
                <a:cs typeface="+mn-cs"/>
              </a:rPr>
              <a:t>DX</a:t>
            </a:r>
            <a:r>
              <a:rPr kumimoji="1" lang="ja-JP" altLang="en-US" sz="1600" b="1" i="0" u="none" strike="noStrike" kern="1200" cap="none" spc="100" normalizeH="0" baseline="0" noProof="0">
                <a:ln>
                  <a:noFill/>
                </a:ln>
                <a:solidFill>
                  <a:srgbClr val="AF1932"/>
                </a:solidFill>
                <a:effectLst/>
                <a:uLnTx/>
                <a:uFillTx/>
                <a:latin typeface="Avenir Next LT Pro Demi"/>
                <a:ea typeface="Yu Gothic UI"/>
                <a:cs typeface="+mn-cs"/>
              </a:rPr>
              <a:t>の推進</a:t>
            </a:r>
          </a:p>
        </p:txBody>
      </p:sp>
      <p:pic>
        <p:nvPicPr>
          <p:cNvPr id="41" name="グラフィックス 40" descr="教師 単色塗りつぶし">
            <a:extLst>
              <a:ext uri="{FF2B5EF4-FFF2-40B4-BE49-F238E27FC236}">
                <a16:creationId xmlns:a16="http://schemas.microsoft.com/office/drawing/2014/main" id="{8694AF2E-C440-4DAA-89B4-6D4F35C5D22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16785"/>
          <a:stretch/>
        </p:blipFill>
        <p:spPr>
          <a:xfrm>
            <a:off x="3799409" y="3343577"/>
            <a:ext cx="446696" cy="371714"/>
          </a:xfrm>
          <a:prstGeom prst="rect">
            <a:avLst/>
          </a:prstGeom>
        </p:spPr>
      </p:pic>
      <p:sp>
        <p:nvSpPr>
          <p:cNvPr id="23" name="正方形/長方形 22">
            <a:extLst>
              <a:ext uri="{FF2B5EF4-FFF2-40B4-BE49-F238E27FC236}">
                <a16:creationId xmlns:a16="http://schemas.microsoft.com/office/drawing/2014/main" id="{CC0760D4-F300-4E4A-96D4-3A9A07DB6843}"/>
              </a:ext>
            </a:extLst>
          </p:cNvPr>
          <p:cNvSpPr/>
          <p:nvPr/>
        </p:nvSpPr>
        <p:spPr>
          <a:xfrm>
            <a:off x="7482314" y="2236382"/>
            <a:ext cx="2022034" cy="485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srgbClr val="AF1932"/>
                </a:solidFill>
                <a:effectLst/>
                <a:uLnTx/>
                <a:uFillTx/>
                <a:latin typeface="Avenir Next LT Pro Demi"/>
                <a:ea typeface="Yu Gothic UI"/>
                <a:cs typeface="+mn-cs"/>
              </a:rPr>
              <a:t>DX</a:t>
            </a:r>
            <a:r>
              <a:rPr kumimoji="1" lang="ja-JP" altLang="en-US" sz="1600" b="1" i="0" u="none" strike="noStrike" kern="1200" cap="none" spc="0" normalizeH="0" baseline="0" noProof="0">
                <a:ln>
                  <a:noFill/>
                </a:ln>
                <a:solidFill>
                  <a:srgbClr val="AF1932"/>
                </a:solidFill>
                <a:effectLst/>
                <a:uLnTx/>
                <a:uFillTx/>
                <a:latin typeface="Avenir Next LT Pro Demi"/>
                <a:ea typeface="Yu Gothic UI"/>
                <a:cs typeface="+mn-cs"/>
              </a:rPr>
              <a:t>人材の育成・確保</a:t>
            </a:r>
          </a:p>
        </p:txBody>
      </p:sp>
      <p:sp>
        <p:nvSpPr>
          <p:cNvPr id="28" name="正方形/長方形 27">
            <a:extLst>
              <a:ext uri="{FF2B5EF4-FFF2-40B4-BE49-F238E27FC236}">
                <a16:creationId xmlns:a16="http://schemas.microsoft.com/office/drawing/2014/main" id="{16B1709E-8AB1-4565-BDB0-47E50F79B912}"/>
              </a:ext>
            </a:extLst>
          </p:cNvPr>
          <p:cNvSpPr/>
          <p:nvPr/>
        </p:nvSpPr>
        <p:spPr>
          <a:xfrm>
            <a:off x="6949833" y="2697260"/>
            <a:ext cx="2503730" cy="36479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0" marR="0" lvl="0" indent="0" algn="just" defTabSz="457200" rtl="0" eaLnBrk="1" fontAlgn="auto" latinLnBrk="0" hangingPunct="1">
              <a:lnSpc>
                <a:spcPct val="100000"/>
              </a:lnSpc>
              <a:spcBef>
                <a:spcPts val="0"/>
              </a:spcBef>
              <a:spcAft>
                <a:spcPts val="600"/>
              </a:spcAft>
              <a:buClrTx/>
              <a:buSzTx/>
              <a:buFontTx/>
              <a:buNone/>
              <a:tabLst/>
              <a:defRPr/>
            </a:pPr>
            <a:r>
              <a:rPr kumimoji="1" lang="en-US" altLang="ja-JP" sz="1100" b="0" i="0" u="none" strike="noStrike" kern="1200" cap="none" spc="0" normalizeH="0" baseline="0" noProof="0">
                <a:ln>
                  <a:noFill/>
                </a:ln>
                <a:solidFill>
                  <a:srgbClr val="000000"/>
                </a:solidFill>
                <a:effectLst/>
                <a:uLnTx/>
                <a:uFillTx/>
                <a:latin typeface="Avenir Next LT Pro"/>
                <a:ea typeface="Yu Gothic UI"/>
                <a:cs typeface="+mn-cs"/>
              </a:rPr>
              <a:t>DX</a:t>
            </a:r>
            <a:r>
              <a:rPr kumimoji="1" lang="ja-JP" altLang="en-US" sz="1100" b="0" i="0" u="none" strike="noStrike" kern="1200" cap="none" spc="0" normalizeH="0" baseline="0" noProof="0">
                <a:ln>
                  <a:noFill/>
                </a:ln>
                <a:solidFill>
                  <a:srgbClr val="000000"/>
                </a:solidFill>
                <a:effectLst/>
                <a:uLnTx/>
                <a:uFillTx/>
                <a:latin typeface="Avenir Next LT Pro"/>
                <a:ea typeface="Yu Gothic UI"/>
                <a:cs typeface="+mn-cs"/>
              </a:rPr>
              <a:t>推進の最も重要な基盤となるのは人です。</a:t>
            </a:r>
            <a:endParaRPr kumimoji="1" lang="en-US" altLang="ja-JP" sz="1100" b="0" i="0" u="none" strike="noStrike" kern="1200" cap="none" spc="0" normalizeH="0" baseline="0" noProof="0">
              <a:ln>
                <a:noFill/>
              </a:ln>
              <a:solidFill>
                <a:srgbClr val="000000"/>
              </a:solidFill>
              <a:effectLst/>
              <a:uLnTx/>
              <a:uFillTx/>
              <a:latin typeface="Avenir Next LT Pro"/>
              <a:ea typeface="Yu Gothic UI"/>
              <a:cs typeface="+mn-cs"/>
            </a:endParaRPr>
          </a:p>
          <a:p>
            <a:pPr marL="0" marR="0" lvl="0" indent="0" algn="just" defTabSz="457200" rtl="0" eaLnBrk="1" fontAlgn="auto" latinLnBrk="0" hangingPunct="1">
              <a:lnSpc>
                <a:spcPct val="100000"/>
              </a:lnSpc>
              <a:spcBef>
                <a:spcPts val="0"/>
              </a:spcBef>
              <a:spcAft>
                <a:spcPts val="60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Avenir Next LT Pro"/>
                <a:ea typeface="Yu Gothic UI"/>
                <a:cs typeface="+mn-cs"/>
              </a:rPr>
              <a:t>全庁的に</a:t>
            </a:r>
            <a:r>
              <a:rPr kumimoji="1" lang="en-US" altLang="ja-JP" sz="1100" b="0" i="0" u="none" strike="noStrike" kern="1200" cap="none" spc="0" normalizeH="0" baseline="0" noProof="0">
                <a:ln>
                  <a:noFill/>
                </a:ln>
                <a:solidFill>
                  <a:srgbClr val="000000"/>
                </a:solidFill>
                <a:effectLst/>
                <a:uLnTx/>
                <a:uFillTx/>
                <a:latin typeface="Avenir Next LT Pro"/>
                <a:ea typeface="Yu Gothic UI"/>
                <a:cs typeface="+mn-cs"/>
              </a:rPr>
              <a:t>DX</a:t>
            </a:r>
            <a:r>
              <a:rPr kumimoji="1" lang="ja-JP" altLang="en-US" sz="1100" b="0" i="0" u="none" strike="noStrike" kern="1200" cap="none" spc="0" normalizeH="0" baseline="0" noProof="0">
                <a:ln>
                  <a:noFill/>
                </a:ln>
                <a:solidFill>
                  <a:srgbClr val="000000"/>
                </a:solidFill>
                <a:effectLst/>
                <a:uLnTx/>
                <a:uFillTx/>
                <a:latin typeface="Avenir Next LT Pro"/>
                <a:ea typeface="Yu Gothic UI"/>
                <a:cs typeface="+mn-cs"/>
              </a:rPr>
              <a:t>を強力に推進するためには、職員一人ひとりが</a:t>
            </a:r>
            <a:r>
              <a:rPr kumimoji="1" lang="en-US" altLang="ja-JP" sz="1100" b="0" i="0" u="none" strike="noStrike" kern="1200" cap="none" spc="0" normalizeH="0" baseline="0" noProof="0">
                <a:ln>
                  <a:noFill/>
                </a:ln>
                <a:solidFill>
                  <a:srgbClr val="000000"/>
                </a:solidFill>
                <a:effectLst/>
                <a:uLnTx/>
                <a:uFillTx/>
                <a:latin typeface="Avenir Next LT Pro"/>
                <a:ea typeface="Yu Gothic UI"/>
                <a:cs typeface="+mn-cs"/>
              </a:rPr>
              <a:t>DX</a:t>
            </a:r>
            <a:r>
              <a:rPr kumimoji="1" lang="ja-JP" altLang="en-US" sz="1100" b="0" i="0" u="none" strike="noStrike" kern="1200" cap="none" spc="0" normalizeH="0" baseline="0" noProof="0">
                <a:ln>
                  <a:noFill/>
                </a:ln>
                <a:solidFill>
                  <a:srgbClr val="000000"/>
                </a:solidFill>
                <a:effectLst/>
                <a:uLnTx/>
                <a:uFillTx/>
                <a:latin typeface="Avenir Next LT Pro"/>
                <a:ea typeface="Yu Gothic UI"/>
                <a:cs typeface="+mn-cs"/>
              </a:rPr>
              <a:t>の必要性と意義を理解し、業務においてデータやデジタル技術を活用し、利用者中心のサービス変革を進めるサービスデザイン思考を持ち、自ら</a:t>
            </a:r>
            <a:r>
              <a:rPr kumimoji="1" lang="en-US" altLang="ja-JP" sz="1100" b="0" i="0" u="none" strike="noStrike" kern="1200" cap="none" spc="0" normalizeH="0" baseline="0" noProof="0">
                <a:ln>
                  <a:noFill/>
                </a:ln>
                <a:solidFill>
                  <a:srgbClr val="000000"/>
                </a:solidFill>
                <a:effectLst/>
                <a:uLnTx/>
                <a:uFillTx/>
                <a:latin typeface="Avenir Next LT Pro"/>
                <a:ea typeface="Yu Gothic UI"/>
                <a:cs typeface="+mn-cs"/>
              </a:rPr>
              <a:t>DX</a:t>
            </a:r>
            <a:r>
              <a:rPr kumimoji="1" lang="ja-JP" altLang="en-US" sz="1100" b="0" i="0" u="none" strike="noStrike" kern="1200" cap="none" spc="0" normalizeH="0" baseline="0" noProof="0">
                <a:ln>
                  <a:noFill/>
                </a:ln>
                <a:solidFill>
                  <a:srgbClr val="000000"/>
                </a:solidFill>
                <a:effectLst/>
                <a:uLnTx/>
                <a:uFillTx/>
                <a:latin typeface="Avenir Next LT Pro"/>
                <a:ea typeface="Yu Gothic UI"/>
                <a:cs typeface="+mn-cs"/>
              </a:rPr>
              <a:t>に取り組むというマインドを醸成する必要があります。</a:t>
            </a:r>
            <a:endParaRPr kumimoji="1" lang="en-US" altLang="ja-JP" sz="1100" b="0" i="0" u="none" strike="noStrike" kern="1200" cap="none" spc="0" normalizeH="0" baseline="0" noProof="0">
              <a:ln>
                <a:noFill/>
              </a:ln>
              <a:solidFill>
                <a:srgbClr val="000000"/>
              </a:solidFill>
              <a:effectLst/>
              <a:uLnTx/>
              <a:uFillTx/>
              <a:latin typeface="Avenir Next LT Pro"/>
              <a:ea typeface="Yu Gothic UI"/>
              <a:cs typeface="+mn-cs"/>
            </a:endParaRPr>
          </a:p>
          <a:p>
            <a:pPr marL="0" marR="0" lvl="0" indent="0" algn="just" defTabSz="457200" rtl="0" eaLnBrk="1" fontAlgn="auto" latinLnBrk="0" hangingPunct="1">
              <a:lnSpc>
                <a:spcPct val="100000"/>
              </a:lnSpc>
              <a:spcBef>
                <a:spcPts val="0"/>
              </a:spcBef>
              <a:spcAft>
                <a:spcPts val="60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Avenir Next LT Pro"/>
                <a:ea typeface="Yu Gothic UI"/>
                <a:cs typeface="+mn-cs"/>
              </a:rPr>
              <a:t>また、データやデジタル技術の活用力（デジタルリテラシー）は、行政においても必要不可欠のスキルであり、改めて職員自らが学びなおすこと（リスキリング）ができるよう、職員の</a:t>
            </a:r>
            <a:r>
              <a:rPr kumimoji="1" lang="en-US" altLang="ja-JP" sz="1100" b="0" i="0" u="none" strike="noStrike" kern="1200" cap="none" spc="0" normalizeH="0" baseline="0" noProof="0">
                <a:ln>
                  <a:noFill/>
                </a:ln>
                <a:solidFill>
                  <a:srgbClr val="000000"/>
                </a:solidFill>
                <a:effectLst/>
                <a:uLnTx/>
                <a:uFillTx/>
                <a:latin typeface="Avenir Next LT Pro"/>
                <a:ea typeface="Yu Gothic UI"/>
                <a:cs typeface="+mn-cs"/>
              </a:rPr>
              <a:t>DX</a:t>
            </a:r>
            <a:r>
              <a:rPr kumimoji="1" lang="ja-JP" altLang="en-US" sz="1100" b="0" i="0" u="none" strike="noStrike" kern="1200" cap="none" spc="0" normalizeH="0" baseline="0" noProof="0">
                <a:ln>
                  <a:noFill/>
                </a:ln>
                <a:solidFill>
                  <a:srgbClr val="000000"/>
                </a:solidFill>
                <a:effectLst/>
                <a:uLnTx/>
                <a:uFillTx/>
                <a:latin typeface="Avenir Next LT Pro"/>
                <a:ea typeface="Yu Gothic UI"/>
                <a:cs typeface="+mn-cs"/>
              </a:rPr>
              <a:t>マインドの習得及びデジタルリテラシー向上の取組を推進していきます。</a:t>
            </a:r>
            <a:endParaRPr kumimoji="1" lang="en-US" altLang="ja-JP" sz="1100" b="0" i="0" u="none" strike="noStrike" kern="1200" cap="none" spc="0" normalizeH="0" baseline="0" noProof="0">
              <a:ln>
                <a:noFill/>
              </a:ln>
              <a:solidFill>
                <a:srgbClr val="000000"/>
              </a:solidFill>
              <a:effectLst/>
              <a:uLnTx/>
              <a:uFillTx/>
              <a:latin typeface="Avenir Next LT Pro"/>
              <a:ea typeface="Yu Gothic UI"/>
              <a:cs typeface="+mn-cs"/>
            </a:endParaRPr>
          </a:p>
          <a:p>
            <a:pPr marL="0" marR="0" lvl="0" indent="0" algn="just" defTabSz="457200" rtl="0" eaLnBrk="1" fontAlgn="auto" latinLnBrk="0" hangingPunct="1">
              <a:lnSpc>
                <a:spcPct val="100000"/>
              </a:lnSpc>
              <a:spcBef>
                <a:spcPts val="0"/>
              </a:spcBef>
              <a:spcAft>
                <a:spcPts val="60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Avenir Next LT Pro"/>
                <a:ea typeface="Yu Gothic UI"/>
                <a:cs typeface="+mn-cs"/>
              </a:rPr>
              <a:t>さらに、高度なデジタルスキルを持つ人材を確保するとともに、</a:t>
            </a:r>
            <a:r>
              <a:rPr kumimoji="1" lang="en-US" altLang="ja-JP" sz="1100" b="0" i="0" u="none" strike="noStrike" kern="1200" cap="none" spc="0" normalizeH="0" baseline="0" noProof="0">
                <a:ln>
                  <a:noFill/>
                </a:ln>
                <a:solidFill>
                  <a:srgbClr val="000000"/>
                </a:solidFill>
                <a:effectLst/>
                <a:uLnTx/>
                <a:uFillTx/>
                <a:latin typeface="Avenir Next LT Pro"/>
                <a:ea typeface="Yu Gothic UI"/>
                <a:cs typeface="+mn-cs"/>
              </a:rPr>
              <a:t>DX</a:t>
            </a:r>
            <a:r>
              <a:rPr kumimoji="1" lang="ja-JP" altLang="en-US" sz="1100" b="0" i="0" u="none" strike="noStrike" kern="1200" cap="none" spc="0" normalizeH="0" baseline="0" noProof="0">
                <a:ln>
                  <a:noFill/>
                </a:ln>
                <a:solidFill>
                  <a:srgbClr val="000000"/>
                </a:solidFill>
                <a:effectLst/>
                <a:uLnTx/>
                <a:uFillTx/>
                <a:latin typeface="Avenir Next LT Pro"/>
                <a:ea typeface="Yu Gothic UI"/>
                <a:cs typeface="+mn-cs"/>
              </a:rPr>
              <a:t>を積極的に推進またはけん引できるスキルを持った人材を育成します。</a:t>
            </a:r>
          </a:p>
        </p:txBody>
      </p:sp>
      <p:pic>
        <p:nvPicPr>
          <p:cNvPr id="29" name="グラフィックス 28" descr="事業の成長 単色塗りつぶし">
            <a:extLst>
              <a:ext uri="{FF2B5EF4-FFF2-40B4-BE49-F238E27FC236}">
                <a16:creationId xmlns:a16="http://schemas.microsoft.com/office/drawing/2014/main" id="{C9CB209B-9118-4796-BF06-B654BAC98EC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000618" y="2275767"/>
            <a:ext cx="481696" cy="446038"/>
          </a:xfrm>
          <a:prstGeom prst="rect">
            <a:avLst/>
          </a:prstGeom>
        </p:spPr>
      </p:pic>
      <p:sp>
        <p:nvSpPr>
          <p:cNvPr id="24" name="正方形/長方形 23">
            <a:extLst>
              <a:ext uri="{FF2B5EF4-FFF2-40B4-BE49-F238E27FC236}">
                <a16:creationId xmlns:a16="http://schemas.microsoft.com/office/drawing/2014/main" id="{E00A4669-FF53-481E-94D1-8483E4381571}"/>
              </a:ext>
            </a:extLst>
          </p:cNvPr>
          <p:cNvSpPr/>
          <p:nvPr/>
        </p:nvSpPr>
        <p:spPr>
          <a:xfrm>
            <a:off x="977002" y="5181987"/>
            <a:ext cx="2556767" cy="485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80" normalizeH="0" baseline="0" noProof="0">
                <a:ln>
                  <a:noFill/>
                </a:ln>
                <a:solidFill>
                  <a:srgbClr val="AF1932"/>
                </a:solidFill>
                <a:effectLst/>
                <a:uLnTx/>
                <a:uFillTx/>
                <a:latin typeface="Avenir Next LT Pro Demi"/>
                <a:ea typeface="Yu Gothic UI"/>
                <a:cs typeface="+mn-cs"/>
              </a:rPr>
              <a:t>部局横断的なプロジェクト推進</a:t>
            </a:r>
          </a:p>
        </p:txBody>
      </p:sp>
      <p:sp>
        <p:nvSpPr>
          <p:cNvPr id="25" name="正方形/長方形 24">
            <a:extLst>
              <a:ext uri="{FF2B5EF4-FFF2-40B4-BE49-F238E27FC236}">
                <a16:creationId xmlns:a16="http://schemas.microsoft.com/office/drawing/2014/main" id="{6C00838B-0354-43BD-918C-5A3F3C0E81D5}"/>
              </a:ext>
            </a:extLst>
          </p:cNvPr>
          <p:cNvSpPr/>
          <p:nvPr/>
        </p:nvSpPr>
        <p:spPr>
          <a:xfrm>
            <a:off x="452438" y="5608595"/>
            <a:ext cx="3093576" cy="7366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just">
              <a:spcAft>
                <a:spcPts val="600"/>
              </a:spcAft>
              <a:defRPr/>
            </a:pPr>
            <a:r>
              <a:rPr kumimoji="1" lang="en-US" altLang="ja-JP" sz="1100">
                <a:solidFill>
                  <a:srgbClr val="000000"/>
                </a:solidFill>
                <a:latin typeface="Avenir Next LT Pro"/>
                <a:ea typeface="Yu Gothic UI"/>
              </a:rPr>
              <a:t>DX</a:t>
            </a:r>
            <a:r>
              <a:rPr kumimoji="1" lang="ja-JP" altLang="en-US" sz="1100">
                <a:solidFill>
                  <a:srgbClr val="000000"/>
                </a:solidFill>
                <a:latin typeface="Avenir Next LT Pro"/>
                <a:ea typeface="Yu Gothic UI"/>
              </a:rPr>
              <a:t>に取り組むにあたって全体最適をめざすには、一部局だけでは取組が容易でないものも想定されます。そのため、必要に応じて、部局横断的なプロジェクトチーム等を設置し、取組を推進していきます。</a:t>
            </a:r>
            <a:endParaRPr kumimoji="1" lang="en-US" altLang="ja-JP" sz="1100">
              <a:solidFill>
                <a:srgbClr val="000000"/>
              </a:solidFill>
              <a:latin typeface="Avenir Next LT Pro"/>
              <a:ea typeface="Yu Gothic UI"/>
            </a:endParaRPr>
          </a:p>
          <a:p>
            <a:pPr algn="just">
              <a:spcAft>
                <a:spcPts val="600"/>
              </a:spcAft>
              <a:defRPr/>
            </a:pPr>
            <a:br>
              <a:rPr kumimoji="1" lang="en-US" altLang="ja-JP" sz="1100">
                <a:solidFill>
                  <a:srgbClr val="000000"/>
                </a:solidFill>
                <a:latin typeface="Avenir Next LT Pro"/>
                <a:ea typeface="Yu Gothic UI"/>
              </a:rPr>
            </a:br>
            <a:endParaRPr kumimoji="1" lang="ja-JP" altLang="en-US" sz="1100">
              <a:solidFill>
                <a:srgbClr val="000000"/>
              </a:solidFill>
              <a:latin typeface="Avenir Next LT Pro"/>
              <a:ea typeface="Yu Gothic UI"/>
            </a:endParaRPr>
          </a:p>
        </p:txBody>
      </p:sp>
      <p:sp>
        <p:nvSpPr>
          <p:cNvPr id="36" name="正方形/長方形 35">
            <a:extLst>
              <a:ext uri="{FF2B5EF4-FFF2-40B4-BE49-F238E27FC236}">
                <a16:creationId xmlns:a16="http://schemas.microsoft.com/office/drawing/2014/main" id="{7D4D208A-6AB9-41D1-A49A-AC621D02F077}"/>
              </a:ext>
            </a:extLst>
          </p:cNvPr>
          <p:cNvSpPr/>
          <p:nvPr/>
        </p:nvSpPr>
        <p:spPr>
          <a:xfrm>
            <a:off x="4237941" y="3312123"/>
            <a:ext cx="2556767" cy="485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150" normalizeH="0" baseline="0" noProof="0">
                <a:ln>
                  <a:noFill/>
                </a:ln>
                <a:solidFill>
                  <a:srgbClr val="AF1932"/>
                </a:solidFill>
                <a:effectLst/>
                <a:uLnTx/>
                <a:uFillTx/>
                <a:latin typeface="Avenir Next LT Pro Demi"/>
                <a:ea typeface="Yu Gothic UI"/>
                <a:cs typeface="+mn-cs"/>
              </a:rPr>
              <a:t>デジタル統括室の役割</a:t>
            </a:r>
          </a:p>
        </p:txBody>
      </p:sp>
      <p:sp>
        <p:nvSpPr>
          <p:cNvPr id="38" name="正方形/長方形 37">
            <a:extLst>
              <a:ext uri="{FF2B5EF4-FFF2-40B4-BE49-F238E27FC236}">
                <a16:creationId xmlns:a16="http://schemas.microsoft.com/office/drawing/2014/main" id="{7FD963A6-6682-418F-A260-FEA2C63889A2}"/>
              </a:ext>
            </a:extLst>
          </p:cNvPr>
          <p:cNvSpPr/>
          <p:nvPr/>
        </p:nvSpPr>
        <p:spPr>
          <a:xfrm>
            <a:off x="3701135" y="3748456"/>
            <a:ext cx="3093576" cy="1065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Avenir Next LT Pro"/>
                <a:ea typeface="Yu Gothic UI"/>
                <a:cs typeface="+mn-cs"/>
              </a:rPr>
              <a:t>デジタル統括室は、各部局に対し全庁の</a:t>
            </a:r>
            <a:r>
              <a:rPr kumimoji="1" lang="en-US" altLang="ja-JP" sz="1100" b="0" i="0" u="none" strike="noStrike" kern="1200" cap="none" spc="0" normalizeH="0" baseline="0" noProof="0">
                <a:ln>
                  <a:noFill/>
                </a:ln>
                <a:solidFill>
                  <a:prstClr val="black"/>
                </a:solidFill>
                <a:effectLst/>
                <a:uLnTx/>
                <a:uFillTx/>
                <a:latin typeface="Avenir Next LT Pro"/>
                <a:ea typeface="Yu Gothic UI"/>
                <a:cs typeface="+mn-cs"/>
              </a:rPr>
              <a:t>DX</a:t>
            </a:r>
            <a:r>
              <a:rPr kumimoji="1" lang="ja-JP" altLang="en-US" sz="1100" b="0" i="0" u="none" strike="noStrike" kern="1200" cap="none" spc="0" normalizeH="0" baseline="0" noProof="0">
                <a:ln>
                  <a:noFill/>
                </a:ln>
                <a:solidFill>
                  <a:prstClr val="black"/>
                </a:solidFill>
                <a:effectLst/>
                <a:uLnTx/>
                <a:uFillTx/>
                <a:latin typeface="Avenir Next LT Pro"/>
                <a:ea typeface="Yu Gothic UI"/>
                <a:cs typeface="+mn-cs"/>
              </a:rPr>
              <a:t>推進の司令塔の役割を果たしつつ、取組の企画構想段階からの支援など緊密に連携しながら</a:t>
            </a:r>
            <a:r>
              <a:rPr kumimoji="1" lang="en-US" altLang="ja-JP" sz="1100" b="0" i="0" u="none" strike="noStrike" kern="1200" cap="none" spc="0" normalizeH="0" baseline="0" noProof="0">
                <a:ln>
                  <a:noFill/>
                </a:ln>
                <a:solidFill>
                  <a:prstClr val="black"/>
                </a:solidFill>
                <a:effectLst/>
                <a:uLnTx/>
                <a:uFillTx/>
                <a:latin typeface="Avenir Next LT Pro"/>
                <a:ea typeface="Yu Gothic UI"/>
                <a:cs typeface="+mn-cs"/>
              </a:rPr>
              <a:t>DX</a:t>
            </a:r>
            <a:r>
              <a:rPr kumimoji="1" lang="ja-JP" altLang="en-US" sz="1100" b="0" i="0" u="none" strike="noStrike" kern="1200" cap="none" spc="0" normalizeH="0" baseline="0" noProof="0">
                <a:ln>
                  <a:noFill/>
                </a:ln>
                <a:solidFill>
                  <a:prstClr val="black"/>
                </a:solidFill>
                <a:effectLst/>
                <a:uLnTx/>
                <a:uFillTx/>
                <a:latin typeface="Avenir Next LT Pro"/>
                <a:ea typeface="Yu Gothic UI"/>
                <a:cs typeface="+mn-cs"/>
              </a:rPr>
              <a:t>を推進していきます。また、</a:t>
            </a:r>
            <a:r>
              <a:rPr kumimoji="1" lang="en-US" altLang="ja-JP" sz="1100" b="0" i="0" u="none" strike="noStrike" kern="1200" cap="none" spc="0" normalizeH="0" baseline="0" noProof="0">
                <a:ln>
                  <a:noFill/>
                </a:ln>
                <a:solidFill>
                  <a:prstClr val="black"/>
                </a:solidFill>
                <a:effectLst/>
                <a:uLnTx/>
                <a:uFillTx/>
                <a:latin typeface="Avenir Next LT Pro"/>
                <a:ea typeface="Yu Gothic UI"/>
                <a:cs typeface="+mn-cs"/>
              </a:rPr>
              <a:t>DX</a:t>
            </a:r>
            <a:r>
              <a:rPr kumimoji="1" lang="ja-JP" altLang="en-US" sz="1100" b="0" i="0" u="none" strike="noStrike" kern="1200" cap="none" spc="0" normalizeH="0" baseline="0" noProof="0">
                <a:ln>
                  <a:noFill/>
                </a:ln>
                <a:solidFill>
                  <a:prstClr val="black"/>
                </a:solidFill>
                <a:effectLst/>
                <a:uLnTx/>
                <a:uFillTx/>
                <a:latin typeface="Avenir Next LT Pro"/>
                <a:ea typeface="Yu Gothic UI"/>
                <a:cs typeface="+mn-cs"/>
              </a:rPr>
              <a:t>の推進状況等を注視しながら、必要となる体制構築や財源確保等について、関係部局と調整を図っていきます。</a:t>
            </a:r>
          </a:p>
        </p:txBody>
      </p:sp>
      <p:sp>
        <p:nvSpPr>
          <p:cNvPr id="32" name="正方形/長方形 31">
            <a:extLst>
              <a:ext uri="{FF2B5EF4-FFF2-40B4-BE49-F238E27FC236}">
                <a16:creationId xmlns:a16="http://schemas.microsoft.com/office/drawing/2014/main" id="{AD13C321-DC61-4B2F-8CAB-4977D4EE4B7A}"/>
              </a:ext>
            </a:extLst>
          </p:cNvPr>
          <p:cNvSpPr/>
          <p:nvPr/>
        </p:nvSpPr>
        <p:spPr>
          <a:xfrm>
            <a:off x="4237941" y="4838900"/>
            <a:ext cx="2556767" cy="485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AF1932"/>
                </a:solidFill>
                <a:effectLst/>
                <a:uLnTx/>
                <a:uFillTx/>
                <a:latin typeface="Avenir Next LT Pro Demi"/>
                <a:ea typeface="Yu Gothic UI"/>
                <a:cs typeface="+mn-cs"/>
              </a:rPr>
              <a:t>情報セキュリティ体制の確保</a:t>
            </a:r>
          </a:p>
        </p:txBody>
      </p:sp>
      <p:sp>
        <p:nvSpPr>
          <p:cNvPr id="34" name="正方形/長方形 33">
            <a:extLst>
              <a:ext uri="{FF2B5EF4-FFF2-40B4-BE49-F238E27FC236}">
                <a16:creationId xmlns:a16="http://schemas.microsoft.com/office/drawing/2014/main" id="{03F23410-A6DA-42FC-9DA8-73E3F9563CC4}"/>
              </a:ext>
            </a:extLst>
          </p:cNvPr>
          <p:cNvSpPr/>
          <p:nvPr/>
        </p:nvSpPr>
        <p:spPr>
          <a:xfrm>
            <a:off x="3701135" y="5266353"/>
            <a:ext cx="3093576" cy="1078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0" marR="0" lvl="0" indent="0" algn="just" defTabSz="457200" rtl="0" eaLnBrk="1" fontAlgn="auto" latinLnBrk="0" hangingPunct="1">
              <a:lnSpc>
                <a:spcPct val="100000"/>
              </a:lnSpc>
              <a:spcBef>
                <a:spcPts val="0"/>
              </a:spcBef>
              <a:spcAft>
                <a:spcPts val="600"/>
              </a:spcAft>
              <a:buClrTx/>
              <a:buSzTx/>
              <a:buFontTx/>
              <a:buNone/>
              <a:tabLst/>
              <a:defRPr/>
            </a:pPr>
            <a:r>
              <a:rPr kumimoji="1" lang="en-US" altLang="ja-JP" sz="1100" b="0" i="0" u="none" strike="noStrike" kern="1200" cap="none" spc="0" normalizeH="0" baseline="0" noProof="0">
                <a:ln>
                  <a:noFill/>
                </a:ln>
                <a:solidFill>
                  <a:srgbClr val="000000"/>
                </a:solidFill>
                <a:effectLst/>
                <a:uLnTx/>
                <a:uFillTx/>
                <a:latin typeface="Avenir Next LT Pro"/>
                <a:ea typeface="Yu Gothic UI"/>
                <a:cs typeface="+mn-cs"/>
              </a:rPr>
              <a:t>DX</a:t>
            </a:r>
            <a:r>
              <a:rPr kumimoji="1" lang="ja-JP" altLang="en-US" sz="1100" b="0" i="0" u="none" strike="noStrike" kern="1200" cap="none" spc="0" normalizeH="0" baseline="0" noProof="0">
                <a:ln>
                  <a:noFill/>
                </a:ln>
                <a:solidFill>
                  <a:srgbClr val="000000"/>
                </a:solidFill>
                <a:effectLst/>
                <a:uLnTx/>
                <a:uFillTx/>
                <a:latin typeface="Avenir Next LT Pro"/>
                <a:ea typeface="Yu Gothic UI"/>
                <a:cs typeface="+mn-cs"/>
              </a:rPr>
              <a:t>を推進するためには、セキュリティ水準の向上が必要不可欠です。職員の情報セキュリティに関するリテラシー向上やセキュリティ人材の育成・確保に取り組み、外部の高度専門人材を活用するなど、最高情報セキュリティ責任者（</a:t>
            </a:r>
            <a:r>
              <a:rPr kumimoji="1" lang="en-US" altLang="ja-JP" sz="1100" b="0" i="0" u="none" strike="noStrike" kern="1200" cap="none" spc="0" normalizeH="0" baseline="0" noProof="0">
                <a:ln>
                  <a:noFill/>
                </a:ln>
                <a:solidFill>
                  <a:srgbClr val="000000"/>
                </a:solidFill>
                <a:effectLst/>
                <a:uLnTx/>
                <a:uFillTx/>
                <a:latin typeface="Avenir Next LT Pro"/>
                <a:ea typeface="Yu Gothic UI"/>
                <a:cs typeface="+mn-cs"/>
              </a:rPr>
              <a:t>CISO</a:t>
            </a:r>
            <a:r>
              <a:rPr kumimoji="1" lang="ja-JP" altLang="en-US" sz="1100" b="0" i="0" u="none" strike="noStrike" kern="1200" cap="none" spc="0" normalizeH="0" baseline="0" noProof="0">
                <a:ln>
                  <a:noFill/>
                </a:ln>
                <a:solidFill>
                  <a:srgbClr val="000000"/>
                </a:solidFill>
                <a:effectLst/>
                <a:uLnTx/>
                <a:uFillTx/>
                <a:latin typeface="Avenir Next LT Pro"/>
                <a:ea typeface="Yu Gothic UI"/>
                <a:cs typeface="+mn-cs"/>
              </a:rPr>
              <a:t>）をトップとした全庁的なセキュリティ体制の確保・強化を推進していきます。</a:t>
            </a:r>
          </a:p>
        </p:txBody>
      </p:sp>
      <p:pic>
        <p:nvPicPr>
          <p:cNvPr id="9" name="グラフィックス 8" descr="グループでのブレーンストーミング 単色塗りつぶし">
            <a:extLst>
              <a:ext uri="{FF2B5EF4-FFF2-40B4-BE49-F238E27FC236}">
                <a16:creationId xmlns:a16="http://schemas.microsoft.com/office/drawing/2014/main" id="{3BF3E080-BB71-4F1E-B06C-99932C969F7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787200" y="2243532"/>
            <a:ext cx="471115" cy="412788"/>
          </a:xfrm>
          <a:prstGeom prst="rect">
            <a:avLst/>
          </a:prstGeom>
        </p:spPr>
      </p:pic>
      <p:pic>
        <p:nvPicPr>
          <p:cNvPr id="12" name="グラフィックス 11" descr="チェックマークの付いた盾 単色塗りつぶし">
            <a:extLst>
              <a:ext uri="{FF2B5EF4-FFF2-40B4-BE49-F238E27FC236}">
                <a16:creationId xmlns:a16="http://schemas.microsoft.com/office/drawing/2014/main" id="{AF44A460-2D7D-4924-9BE7-2FDD80B6376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807575" y="4906201"/>
            <a:ext cx="418122" cy="418122"/>
          </a:xfrm>
          <a:prstGeom prst="rect">
            <a:avLst/>
          </a:prstGeom>
        </p:spPr>
      </p:pic>
      <p:sp>
        <p:nvSpPr>
          <p:cNvPr id="31" name="スライド番号プレースホルダー 2">
            <a:extLst>
              <a:ext uri="{FF2B5EF4-FFF2-40B4-BE49-F238E27FC236}">
                <a16:creationId xmlns:a16="http://schemas.microsoft.com/office/drawing/2014/main" id="{1F078A46-CD86-4049-9058-B639B9DA66A6}"/>
              </a:ext>
            </a:extLst>
          </p:cNvPr>
          <p:cNvSpPr txBox="1">
            <a:spLocks/>
          </p:cNvSpPr>
          <p:nvPr/>
        </p:nvSpPr>
        <p:spPr>
          <a:xfrm>
            <a:off x="7181851" y="6515100"/>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Tree>
    <p:extLst>
      <p:ext uri="{BB962C8B-B14F-4D97-AF65-F5344CB8AC3E}">
        <p14:creationId xmlns:p14="http://schemas.microsoft.com/office/powerpoint/2010/main" val="12918407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図 114" descr="ダイアグラム&#10;&#10;自動的に生成された説明">
            <a:extLst>
              <a:ext uri="{FF2B5EF4-FFF2-40B4-BE49-F238E27FC236}">
                <a16:creationId xmlns:a16="http://schemas.microsoft.com/office/drawing/2014/main" id="{46DAEB35-5557-1590-9020-97779DE351E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75683" y="1923315"/>
            <a:ext cx="1944786" cy="2021353"/>
          </a:xfrm>
          <a:prstGeom prst="rect">
            <a:avLst/>
          </a:prstGeom>
        </p:spPr>
      </p:pic>
      <p:pic>
        <p:nvPicPr>
          <p:cNvPr id="117" name="図 116" descr="ダイアグラム&#10;&#10;自動的に生成された説明">
            <a:extLst>
              <a:ext uri="{FF2B5EF4-FFF2-40B4-BE49-F238E27FC236}">
                <a16:creationId xmlns:a16="http://schemas.microsoft.com/office/drawing/2014/main" id="{B2646514-3CF1-916B-DB08-562668E151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75683" y="4319049"/>
            <a:ext cx="1947849" cy="2021353"/>
          </a:xfrm>
          <a:prstGeom prst="rect">
            <a:avLst/>
          </a:prstGeom>
        </p:spPr>
      </p:pic>
      <p:sp>
        <p:nvSpPr>
          <p:cNvPr id="79" name="矢印: 山形 78">
            <a:extLst>
              <a:ext uri="{FF2B5EF4-FFF2-40B4-BE49-F238E27FC236}">
                <a16:creationId xmlns:a16="http://schemas.microsoft.com/office/drawing/2014/main" id="{E6695BF4-727B-2790-8D9E-747C5D541A69}"/>
              </a:ext>
            </a:extLst>
          </p:cNvPr>
          <p:cNvSpPr/>
          <p:nvPr/>
        </p:nvSpPr>
        <p:spPr>
          <a:xfrm rot="5400000">
            <a:off x="5322763" y="2724739"/>
            <a:ext cx="2580292" cy="219222"/>
          </a:xfrm>
          <a:prstGeom prst="chevron">
            <a:avLst>
              <a:gd name="adj" fmla="val 15868"/>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lumMod val="50000"/>
                  <a:lumOff val="50000"/>
                </a:prstClr>
              </a:solidFill>
              <a:effectLst/>
              <a:uLnTx/>
              <a:uFillTx/>
              <a:latin typeface="Avenir Next LT Pro"/>
              <a:ea typeface="Yu Gothic UI"/>
              <a:cs typeface="+mn-cs"/>
            </a:endParaRPr>
          </a:p>
        </p:txBody>
      </p:sp>
      <p:sp>
        <p:nvSpPr>
          <p:cNvPr id="80" name="矢印: 山形 79">
            <a:extLst>
              <a:ext uri="{FF2B5EF4-FFF2-40B4-BE49-F238E27FC236}">
                <a16:creationId xmlns:a16="http://schemas.microsoft.com/office/drawing/2014/main" id="{64850105-D733-BE29-B39B-B86470AF8B1A}"/>
              </a:ext>
            </a:extLst>
          </p:cNvPr>
          <p:cNvSpPr/>
          <p:nvPr/>
        </p:nvSpPr>
        <p:spPr>
          <a:xfrm rot="5400000">
            <a:off x="5391896" y="4991919"/>
            <a:ext cx="2442026" cy="219222"/>
          </a:xfrm>
          <a:prstGeom prst="chevron">
            <a:avLst>
              <a:gd name="adj" fmla="val 15868"/>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white"/>
              </a:solidFill>
              <a:effectLst/>
              <a:uLnTx/>
              <a:uFillTx/>
              <a:latin typeface="Avenir Next LT Pro"/>
              <a:ea typeface="Yu Gothic UI"/>
              <a:cs typeface="+mn-cs"/>
            </a:endParaRPr>
          </a:p>
        </p:txBody>
      </p:sp>
      <p:sp>
        <p:nvSpPr>
          <p:cNvPr id="102" name="正方形/長方形 101">
            <a:extLst>
              <a:ext uri="{FF2B5EF4-FFF2-40B4-BE49-F238E27FC236}">
                <a16:creationId xmlns:a16="http://schemas.microsoft.com/office/drawing/2014/main" id="{B6B05A0D-9D97-AABB-3B63-FE04FAF06F09}"/>
              </a:ext>
            </a:extLst>
          </p:cNvPr>
          <p:cNvSpPr/>
          <p:nvPr/>
        </p:nvSpPr>
        <p:spPr>
          <a:xfrm>
            <a:off x="6948932" y="1657002"/>
            <a:ext cx="3060693" cy="266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Yu Gothic UI"/>
                <a:ea typeface="Yu Gothic UI"/>
                <a:cs typeface="+mn-cs"/>
              </a:rPr>
              <a:t>企画・</a:t>
            </a:r>
            <a:r>
              <a:rPr kumimoji="1" lang="en-US" altLang="ja-JP" sz="1400" b="1" i="0" u="none" strike="noStrike" kern="1200" cap="none" spc="0" normalizeH="0" baseline="0" noProof="0">
                <a:ln>
                  <a:noFill/>
                </a:ln>
                <a:solidFill>
                  <a:prstClr val="black"/>
                </a:solidFill>
                <a:effectLst/>
                <a:uLnTx/>
                <a:uFillTx/>
                <a:latin typeface="Yu Gothic UI"/>
                <a:ea typeface="Yu Gothic UI"/>
                <a:cs typeface="+mn-cs"/>
              </a:rPr>
              <a:t>BPR</a:t>
            </a:r>
            <a:r>
              <a:rPr kumimoji="1" lang="ja-JP" altLang="en-US" sz="1400" b="1" i="0" u="none" strike="noStrike" kern="1200" cap="none" spc="0" normalizeH="0" baseline="0" noProof="0">
                <a:ln>
                  <a:noFill/>
                </a:ln>
                <a:solidFill>
                  <a:prstClr val="black"/>
                </a:solidFill>
                <a:effectLst/>
                <a:uLnTx/>
                <a:uFillTx/>
                <a:latin typeface="Yu Gothic UI"/>
                <a:ea typeface="Yu Gothic UI"/>
                <a:cs typeface="+mn-cs"/>
              </a:rPr>
              <a:t>段階</a:t>
            </a:r>
            <a:endParaRPr kumimoji="1" lang="en-GB" sz="1400" b="1" i="0" u="none" strike="noStrike" kern="1200" cap="none" spc="0" normalizeH="0" baseline="0" noProof="0">
              <a:ln>
                <a:noFill/>
              </a:ln>
              <a:solidFill>
                <a:prstClr val="black"/>
              </a:solidFill>
              <a:effectLst/>
              <a:uLnTx/>
              <a:uFillTx/>
              <a:latin typeface="Yu Gothic UI"/>
              <a:ea typeface="Yu Gothic UI"/>
              <a:cs typeface="+mn-cs"/>
            </a:endParaRPr>
          </a:p>
        </p:txBody>
      </p:sp>
      <p:sp>
        <p:nvSpPr>
          <p:cNvPr id="103" name="正方形/長方形 102">
            <a:extLst>
              <a:ext uri="{FF2B5EF4-FFF2-40B4-BE49-F238E27FC236}">
                <a16:creationId xmlns:a16="http://schemas.microsoft.com/office/drawing/2014/main" id="{A7469F76-E245-6B0E-260C-D14F0C9E2D27}"/>
              </a:ext>
            </a:extLst>
          </p:cNvPr>
          <p:cNvSpPr/>
          <p:nvPr/>
        </p:nvSpPr>
        <p:spPr>
          <a:xfrm>
            <a:off x="6948932" y="4008561"/>
            <a:ext cx="3060693" cy="266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Yu Gothic UI"/>
                <a:ea typeface="Yu Gothic UI"/>
                <a:cs typeface="+mn-cs"/>
              </a:rPr>
              <a:t>ソリューション導入段階</a:t>
            </a:r>
            <a:endParaRPr kumimoji="1" lang="en-GB" sz="1400" b="1" i="0" u="none" strike="noStrike" kern="1200" cap="none" spc="0" normalizeH="0" baseline="0" noProof="0">
              <a:ln>
                <a:noFill/>
              </a:ln>
              <a:solidFill>
                <a:prstClr val="black"/>
              </a:solidFill>
              <a:effectLst/>
              <a:uLnTx/>
              <a:uFillTx/>
              <a:latin typeface="Yu Gothic UI"/>
              <a:ea typeface="Yu Gothic UI"/>
              <a:cs typeface="+mn-cs"/>
            </a:endParaRPr>
          </a:p>
        </p:txBody>
      </p:sp>
      <p:sp>
        <p:nvSpPr>
          <p:cNvPr id="5" name="タイトル 4">
            <a:extLst>
              <a:ext uri="{FF2B5EF4-FFF2-40B4-BE49-F238E27FC236}">
                <a16:creationId xmlns:a16="http://schemas.microsoft.com/office/drawing/2014/main" id="{A46E2DFD-F1F1-442B-96D2-9549AA866DC1}"/>
              </a:ext>
            </a:extLst>
          </p:cNvPr>
          <p:cNvSpPr>
            <a:spLocks noGrp="1"/>
          </p:cNvSpPr>
          <p:nvPr>
            <p:ph type="title"/>
          </p:nvPr>
        </p:nvSpPr>
        <p:spPr>
          <a:xfrm>
            <a:off x="452438" y="758192"/>
            <a:ext cx="8958263" cy="635636"/>
          </a:xfrm>
        </p:spPr>
        <p:txBody>
          <a:bodyPr/>
          <a:lstStyle/>
          <a:p>
            <a:r>
              <a:rPr lang="en-US" altLang="ja-JP">
                <a:latin typeface="+mj-lt"/>
              </a:rPr>
              <a:t>DX</a:t>
            </a:r>
            <a:r>
              <a:rPr lang="ja-JP" altLang="en-US">
                <a:latin typeface="+mj-lt"/>
              </a:rPr>
              <a:t>戦略の推進方法</a:t>
            </a:r>
            <a:endParaRPr lang="en-GB">
              <a:latin typeface="+mj-lt"/>
            </a:endParaRPr>
          </a:p>
        </p:txBody>
      </p:sp>
      <p:sp>
        <p:nvSpPr>
          <p:cNvPr id="6" name="字幕 5">
            <a:extLst>
              <a:ext uri="{FF2B5EF4-FFF2-40B4-BE49-F238E27FC236}">
                <a16:creationId xmlns:a16="http://schemas.microsoft.com/office/drawing/2014/main" id="{F13C0869-7309-455D-AA7A-61887F1E0CB1}"/>
              </a:ext>
            </a:extLst>
          </p:cNvPr>
          <p:cNvSpPr>
            <a:spLocks noGrp="1"/>
          </p:cNvSpPr>
          <p:nvPr>
            <p:ph type="subTitle" idx="1"/>
          </p:nvPr>
        </p:nvSpPr>
        <p:spPr/>
        <p:txBody>
          <a:bodyPr/>
          <a:lstStyle/>
          <a:p>
            <a:r>
              <a:rPr lang="en-US" altLang="ja-JP">
                <a:latin typeface="+mn-lt"/>
              </a:rPr>
              <a:t>04. DX</a:t>
            </a:r>
            <a:r>
              <a:rPr lang="ja-JP" altLang="en-US">
                <a:latin typeface="+mn-lt"/>
              </a:rPr>
              <a:t>戦略の推進に向けて</a:t>
            </a:r>
            <a:endParaRPr lang="en-GB" altLang="ja-JP">
              <a:latin typeface="+mn-lt"/>
            </a:endParaRPr>
          </a:p>
        </p:txBody>
      </p:sp>
      <p:sp>
        <p:nvSpPr>
          <p:cNvPr id="20" name="スライド番号プレースホルダー 2">
            <a:extLst>
              <a:ext uri="{FF2B5EF4-FFF2-40B4-BE49-F238E27FC236}">
                <a16:creationId xmlns:a16="http://schemas.microsoft.com/office/drawing/2014/main" id="{C03F7899-32DC-4338-9EFB-6827249A3C72}"/>
              </a:ext>
            </a:extLst>
          </p:cNvPr>
          <p:cNvSpPr txBox="1">
            <a:spLocks/>
          </p:cNvSpPr>
          <p:nvPr/>
        </p:nvSpPr>
        <p:spPr>
          <a:xfrm>
            <a:off x="7180199" y="6451886"/>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
        <p:nvSpPr>
          <p:cNvPr id="19" name="テキスト プレースホルダー 9">
            <a:extLst>
              <a:ext uri="{FF2B5EF4-FFF2-40B4-BE49-F238E27FC236}">
                <a16:creationId xmlns:a16="http://schemas.microsoft.com/office/drawing/2014/main" id="{464DE467-909D-499D-AFBD-6F384F979737}"/>
              </a:ext>
            </a:extLst>
          </p:cNvPr>
          <p:cNvSpPr txBox="1">
            <a:spLocks/>
          </p:cNvSpPr>
          <p:nvPr/>
        </p:nvSpPr>
        <p:spPr>
          <a:xfrm>
            <a:off x="448315" y="1574799"/>
            <a:ext cx="5828571" cy="4747744"/>
          </a:xfrm>
          <a:prstGeom prst="rect">
            <a:avLst/>
          </a:prstGeom>
        </p:spPr>
        <p:txBody>
          <a:bodyPr/>
          <a:lstStyle>
            <a:lvl1pPr marL="0" indent="0" algn="l" defTabSz="914400" rtl="0" eaLnBrk="1" latinLnBrk="0" hangingPunct="1">
              <a:lnSpc>
                <a:spcPts val="1900"/>
              </a:lnSpc>
              <a:spcBef>
                <a:spcPts val="1000"/>
              </a:spcBef>
              <a:buFont typeface="Arial" panose="020B0604020202020204" pitchFamily="34" charset="0"/>
              <a:buNone/>
              <a:defRPr kumimoji="1"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just" defTabSz="914400" rtl="0" eaLnBrk="1" fontAlgn="auto" latinLnBrk="0" hangingPunct="1">
              <a:lnSpc>
                <a:spcPts val="1900"/>
              </a:lnSpc>
              <a:spcBef>
                <a:spcPts val="800"/>
              </a:spcBef>
              <a:spcAft>
                <a:spcPts val="0"/>
              </a:spcAft>
              <a:buClrTx/>
              <a:buSzTx/>
              <a:buFont typeface="Arial" panose="020B0604020202020204" pitchFamily="34" charset="0"/>
              <a:buNone/>
              <a:tabLst/>
              <a:defRPr/>
            </a:pPr>
            <a:r>
              <a:rPr kumimoji="1" lang="en-GB" sz="1400" b="0" i="0" u="none" strike="noStrike" kern="1200" cap="none" spc="0" normalizeH="0" baseline="0" noProof="0" dirty="0">
                <a:ln>
                  <a:noFill/>
                </a:ln>
                <a:solidFill>
                  <a:prstClr val="black"/>
                </a:solidFill>
                <a:effectLst/>
                <a:uLnTx/>
                <a:uFillTx/>
                <a:latin typeface="Avenir Next LT Pro"/>
                <a:ea typeface="Yu Gothic UI"/>
                <a:cs typeface="+mn-cs"/>
              </a:rPr>
              <a:t>D</a:t>
            </a:r>
            <a:r>
              <a:rPr kumimoji="1" lang="en-US" altLang="ja-JP" sz="1400" b="0" i="0" u="none" strike="noStrike" kern="1200" cap="none" spc="-40" normalizeH="0" baseline="0" noProof="0" dirty="0">
                <a:ln>
                  <a:noFill/>
                </a:ln>
                <a:solidFill>
                  <a:prstClr val="black"/>
                </a:solidFill>
                <a:effectLst/>
                <a:uLnTx/>
                <a:uFillTx/>
                <a:latin typeface="Avenir Next LT Pro"/>
                <a:ea typeface="Yu Gothic UI"/>
                <a:cs typeface="+mn-cs"/>
              </a:rPr>
              <a:t>X</a:t>
            </a:r>
            <a:r>
              <a:rPr kumimoji="1" lang="ja-JP" altLang="en-US" sz="1400" b="0" i="0" u="none" strike="noStrike" kern="1200" cap="none" spc="-40" normalizeH="0" baseline="0" noProof="0" dirty="0">
                <a:ln>
                  <a:noFill/>
                </a:ln>
                <a:solidFill>
                  <a:prstClr val="black"/>
                </a:solidFill>
                <a:effectLst/>
                <a:uLnTx/>
                <a:uFillTx/>
                <a:latin typeface="Avenir Next LT Pro"/>
                <a:ea typeface="Yu Gothic UI"/>
                <a:cs typeface="+mn-cs"/>
              </a:rPr>
              <a:t>戦略に基づく具体的な取組計画として「大阪市</a:t>
            </a:r>
            <a:r>
              <a:rPr kumimoji="1" lang="en-US" altLang="ja-JP" sz="1400" b="0" i="0" u="none" strike="noStrike" kern="1200" cap="none" spc="-40" normalizeH="0" baseline="0" noProof="0" dirty="0">
                <a:ln>
                  <a:noFill/>
                </a:ln>
                <a:solidFill>
                  <a:prstClr val="black"/>
                </a:solidFill>
                <a:effectLst/>
                <a:uLnTx/>
                <a:uFillTx/>
                <a:latin typeface="Avenir Next LT Pro"/>
                <a:ea typeface="Yu Gothic UI"/>
                <a:cs typeface="+mn-cs"/>
              </a:rPr>
              <a:t>DX</a:t>
            </a:r>
            <a:r>
              <a:rPr kumimoji="1" lang="ja-JP" altLang="en-US" sz="1400" b="0" i="0" u="none" strike="noStrike" kern="1200" cap="none" spc="-40" normalizeH="0" baseline="0" noProof="0" dirty="0">
                <a:ln>
                  <a:noFill/>
                </a:ln>
                <a:solidFill>
                  <a:prstClr val="black"/>
                </a:solidFill>
                <a:effectLst/>
                <a:uLnTx/>
                <a:uFillTx/>
                <a:latin typeface="Avenir Next LT Pro"/>
                <a:ea typeface="Yu Gothic UI"/>
                <a:cs typeface="+mn-cs"/>
              </a:rPr>
              <a:t>戦略アクションプラン」を策定</a:t>
            </a:r>
            <a:r>
              <a:rPr kumimoji="1" lang="ja-JP" altLang="en-US" sz="1400" b="0" i="0" u="none" strike="noStrike" kern="1200" cap="none" spc="-40" normalizeH="0" baseline="0" noProof="0">
                <a:ln>
                  <a:noFill/>
                </a:ln>
                <a:solidFill>
                  <a:prstClr val="black"/>
                </a:solidFill>
                <a:effectLst/>
                <a:uLnTx/>
                <a:uFillTx/>
                <a:latin typeface="Avenir Next LT Pro"/>
                <a:ea typeface="Yu Gothic UI"/>
                <a:cs typeface="+mn-cs"/>
              </a:rPr>
              <a:t>します。各取組</a:t>
            </a:r>
            <a:r>
              <a:rPr kumimoji="1" lang="ja-JP" altLang="en-US" sz="1400" b="0" i="0" u="none" strike="noStrike" kern="1200" cap="none" spc="-40" normalizeH="0" baseline="0" noProof="0" dirty="0">
                <a:ln>
                  <a:noFill/>
                </a:ln>
                <a:solidFill>
                  <a:prstClr val="black"/>
                </a:solidFill>
                <a:effectLst/>
                <a:uLnTx/>
                <a:uFillTx/>
                <a:latin typeface="Avenir Next LT Pro"/>
                <a:ea typeface="Yu Gothic UI"/>
                <a:cs typeface="+mn-cs"/>
              </a:rPr>
              <a:t>に</a:t>
            </a:r>
            <a:r>
              <a:rPr kumimoji="1" lang="en-US" altLang="ja-JP" sz="1400" b="0" i="0" u="none" strike="noStrike" kern="1200" cap="none" spc="-40" normalizeH="0" baseline="0" noProof="0" dirty="0">
                <a:ln>
                  <a:noFill/>
                </a:ln>
                <a:solidFill>
                  <a:prstClr val="black"/>
                </a:solidFill>
                <a:effectLst/>
                <a:uLnTx/>
                <a:uFillTx/>
                <a:latin typeface="Avenir Next LT Pro"/>
                <a:ea typeface="Yu Gothic UI"/>
                <a:cs typeface="+mn-cs"/>
              </a:rPr>
              <a:t>KGI</a:t>
            </a:r>
            <a:r>
              <a:rPr kumimoji="1" lang="ja-JP" altLang="en-US" sz="1400" b="0" i="0" u="none" strike="noStrike" kern="1200" cap="none" spc="-40" normalizeH="0" baseline="0" noProof="0" dirty="0">
                <a:ln>
                  <a:noFill/>
                </a:ln>
                <a:solidFill>
                  <a:prstClr val="black"/>
                </a:solidFill>
                <a:effectLst/>
                <a:uLnTx/>
                <a:uFillTx/>
                <a:latin typeface="Avenir Next LT Pro"/>
                <a:ea typeface="Yu Gothic UI"/>
                <a:cs typeface="+mn-cs"/>
              </a:rPr>
              <a:t>とアウトカムの視点を設定し、サービスデザイン思考で取組を進めていきます。</a:t>
            </a:r>
            <a:endParaRPr kumimoji="1" lang="en-US" altLang="ja-JP" sz="1400" b="0" i="0" u="none" strike="noStrike" kern="1200" cap="none" spc="-40" normalizeH="0" baseline="0" noProof="0" dirty="0">
              <a:ln>
                <a:noFill/>
              </a:ln>
              <a:solidFill>
                <a:prstClr val="black"/>
              </a:solidFill>
              <a:effectLst/>
              <a:uLnTx/>
              <a:uFillTx/>
              <a:latin typeface="Avenir Next LT Pro"/>
              <a:ea typeface="Yu Gothic UI"/>
              <a:cs typeface="+mn-cs"/>
            </a:endParaRPr>
          </a:p>
          <a:p>
            <a:pPr marL="0" marR="0" lvl="0" indent="0" algn="just" defTabSz="914400" rtl="0" eaLnBrk="1" fontAlgn="auto" latinLnBrk="0" hangingPunct="1">
              <a:lnSpc>
                <a:spcPts val="1900"/>
              </a:lnSpc>
              <a:spcBef>
                <a:spcPts val="800"/>
              </a:spcBef>
              <a:spcAft>
                <a:spcPts val="0"/>
              </a:spcAft>
              <a:buClrTx/>
              <a:buSzTx/>
              <a:buFont typeface="Arial" panose="020B0604020202020204" pitchFamily="34" charset="0"/>
              <a:buNone/>
              <a:tabLst/>
              <a:defRPr/>
            </a:pPr>
            <a:r>
              <a:rPr kumimoji="1" lang="ja-JP" altLang="en-US" sz="1400" b="0" i="0" u="none" strike="noStrike" kern="1200" cap="none" spc="-40" normalizeH="0" baseline="0" noProof="0" dirty="0">
                <a:ln>
                  <a:noFill/>
                </a:ln>
                <a:solidFill>
                  <a:prstClr val="black"/>
                </a:solidFill>
                <a:effectLst/>
                <a:uLnTx/>
                <a:uFillTx/>
                <a:latin typeface="Avenir Next LT Pro"/>
                <a:ea typeface="Yu Gothic UI"/>
                <a:cs typeface="+mn-cs"/>
              </a:rPr>
              <a:t>取組については、設定する</a:t>
            </a:r>
            <a:r>
              <a:rPr kumimoji="1" lang="en-US" altLang="ja-JP" sz="1400" b="0" i="0" u="none" strike="noStrike" kern="1200" cap="none" spc="-40" normalizeH="0" baseline="0" noProof="0" dirty="0">
                <a:ln>
                  <a:noFill/>
                </a:ln>
                <a:solidFill>
                  <a:prstClr val="black"/>
                </a:solidFill>
                <a:effectLst/>
                <a:uLnTx/>
                <a:uFillTx/>
                <a:latin typeface="Avenir Next LT Pro"/>
                <a:ea typeface="Yu Gothic UI"/>
                <a:cs typeface="+mn-cs"/>
              </a:rPr>
              <a:t>KPI</a:t>
            </a:r>
            <a:r>
              <a:rPr kumimoji="1" lang="ja-JP" altLang="en-US" sz="1400" b="0" i="0" u="none" strike="noStrike" kern="1200" cap="none" spc="-40" normalizeH="0" baseline="0" noProof="0" dirty="0">
                <a:ln>
                  <a:noFill/>
                </a:ln>
                <a:solidFill>
                  <a:prstClr val="black"/>
                </a:solidFill>
                <a:effectLst/>
                <a:uLnTx/>
                <a:uFillTx/>
                <a:latin typeface="Avenir Next LT Pro"/>
                <a:ea typeface="Yu Gothic UI"/>
                <a:cs typeface="+mn-cs"/>
              </a:rPr>
              <a:t>に基づき進捗管理を行います。また、デジタル技術の進展や社会を取り巻く状況等を踏まえ、適宜、取組の追加や見直しも行っていきます。</a:t>
            </a:r>
            <a:endParaRPr kumimoji="1" lang="en-US" altLang="ja-JP" sz="1400" b="0" i="0" u="none" strike="noStrike" kern="1200" cap="none" spc="0" normalizeH="0" baseline="0" noProof="0" dirty="0">
              <a:ln>
                <a:noFill/>
              </a:ln>
              <a:solidFill>
                <a:prstClr val="black"/>
              </a:solidFill>
              <a:effectLst/>
              <a:uLnTx/>
              <a:uFillTx/>
              <a:latin typeface="Avenir Next LT Pro"/>
              <a:ea typeface="Yu Gothic UI"/>
              <a:cs typeface="+mn-cs"/>
            </a:endParaRPr>
          </a:p>
          <a:p>
            <a:pPr marL="0" marR="0" lvl="0" indent="0" algn="just" defTabSz="914400" rtl="0" eaLnBrk="1" fontAlgn="auto" latinLnBrk="0" hangingPunct="1">
              <a:lnSpc>
                <a:spcPts val="1900"/>
              </a:lnSpc>
              <a:spcBef>
                <a:spcPts val="80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prstClr val="black"/>
                </a:solidFill>
                <a:effectLst/>
                <a:uLnTx/>
                <a:uFillTx/>
                <a:latin typeface="Avenir Next LT Pro"/>
                <a:ea typeface="Yu Gothic UI"/>
                <a:cs typeface="+mn-cs"/>
              </a:rPr>
              <a:t>外</a:t>
            </a:r>
            <a:r>
              <a:rPr kumimoji="1" lang="ja-JP" altLang="en-US" sz="1400" b="0" i="0" u="none" strike="noStrike" kern="1200" cap="none" spc="-40" normalizeH="0" baseline="0" noProof="0" dirty="0">
                <a:ln>
                  <a:noFill/>
                </a:ln>
                <a:solidFill>
                  <a:prstClr val="black"/>
                </a:solidFill>
                <a:effectLst/>
                <a:uLnTx/>
                <a:uFillTx/>
                <a:latin typeface="Avenir Next LT Pro"/>
                <a:ea typeface="Yu Gothic UI"/>
                <a:cs typeface="+mn-cs"/>
              </a:rPr>
              <a:t>部有識者から専門的な知見に基づく助言を得ることにより、取組の有効性を高めるとともに、市長をトップとした「大阪市</a:t>
            </a:r>
            <a:r>
              <a:rPr kumimoji="1" lang="en-US" altLang="ja-JP" sz="1400" b="0" i="0" u="none" strike="noStrike" kern="1200" cap="none" spc="-40" normalizeH="0" baseline="0" noProof="0" dirty="0">
                <a:ln>
                  <a:noFill/>
                </a:ln>
                <a:solidFill>
                  <a:prstClr val="black"/>
                </a:solidFill>
                <a:effectLst/>
                <a:uLnTx/>
                <a:uFillTx/>
                <a:latin typeface="Avenir Next LT Pro"/>
                <a:ea typeface="Yu Gothic UI"/>
                <a:cs typeface="+mn-cs"/>
              </a:rPr>
              <a:t>DX</a:t>
            </a:r>
            <a:r>
              <a:rPr kumimoji="1" lang="ja-JP" altLang="en-US" sz="1400" b="0" i="0" u="none" strike="noStrike" kern="1200" cap="none" spc="-40" normalizeH="0" baseline="0" noProof="0" dirty="0">
                <a:ln>
                  <a:noFill/>
                </a:ln>
                <a:solidFill>
                  <a:prstClr val="black"/>
                </a:solidFill>
                <a:effectLst/>
                <a:uLnTx/>
                <a:uFillTx/>
                <a:latin typeface="Avenir Next LT Pro"/>
                <a:ea typeface="Yu Gothic UI"/>
                <a:cs typeface="+mn-cs"/>
              </a:rPr>
              <a:t>推進本部会議」において取組状況の確認を行いながら、総合的かつ強力に</a:t>
            </a:r>
            <a:r>
              <a:rPr kumimoji="1" lang="en-US" altLang="ja-JP" sz="1400" b="0" i="0" u="none" strike="noStrike" kern="1200" cap="none" spc="-40" normalizeH="0" baseline="0" noProof="0" dirty="0">
                <a:ln>
                  <a:noFill/>
                </a:ln>
                <a:solidFill>
                  <a:prstClr val="black"/>
                </a:solidFill>
                <a:effectLst/>
                <a:uLnTx/>
                <a:uFillTx/>
                <a:latin typeface="Avenir Next LT Pro"/>
                <a:ea typeface="Yu Gothic UI"/>
                <a:cs typeface="+mn-cs"/>
              </a:rPr>
              <a:t>DX</a:t>
            </a:r>
            <a:r>
              <a:rPr kumimoji="1" lang="ja-JP" altLang="en-US" sz="1400" b="0" i="0" u="none" strike="noStrike" kern="1200" cap="none" spc="-40" normalizeH="0" baseline="0" noProof="0" dirty="0">
                <a:ln>
                  <a:noFill/>
                </a:ln>
                <a:solidFill>
                  <a:prstClr val="black"/>
                </a:solidFill>
                <a:effectLst/>
                <a:uLnTx/>
                <a:uFillTx/>
                <a:latin typeface="Avenir Next LT Pro"/>
                <a:ea typeface="Yu Gothic UI"/>
                <a:cs typeface="+mn-cs"/>
              </a:rPr>
              <a:t>を推進していきます</a:t>
            </a:r>
            <a:r>
              <a:rPr kumimoji="1" lang="ja-JP" altLang="en-US" sz="1400" b="0" i="0" u="none" strike="noStrike" kern="1200" cap="none" spc="0" normalizeH="0" baseline="0" noProof="0" dirty="0">
                <a:ln>
                  <a:noFill/>
                </a:ln>
                <a:solidFill>
                  <a:prstClr val="black"/>
                </a:solidFill>
                <a:effectLst/>
                <a:uLnTx/>
                <a:uFillTx/>
                <a:latin typeface="Avenir Next LT Pro"/>
                <a:ea typeface="Yu Gothic UI"/>
                <a:cs typeface="+mn-cs"/>
              </a:rPr>
              <a:t>。</a:t>
            </a:r>
            <a:endParaRPr kumimoji="1" lang="en-US" altLang="ja-JP" sz="1400" b="0" i="0" u="none" strike="noStrike" kern="1200" cap="none" spc="0" normalizeH="0" baseline="0" noProof="0" dirty="0">
              <a:ln>
                <a:noFill/>
              </a:ln>
              <a:solidFill>
                <a:prstClr val="black"/>
              </a:solidFill>
              <a:effectLst/>
              <a:uLnTx/>
              <a:uFillTx/>
              <a:latin typeface="Avenir Next LT Pro"/>
              <a:ea typeface="Yu Gothic UI"/>
              <a:cs typeface="+mn-cs"/>
            </a:endParaRPr>
          </a:p>
          <a:p>
            <a:pPr marL="0" marR="0" lvl="0" indent="0" algn="l" defTabSz="914400" rtl="0" eaLnBrk="1" fontAlgn="auto" latinLnBrk="0" hangingPunct="1">
              <a:lnSpc>
                <a:spcPts val="1900"/>
              </a:lnSpc>
              <a:spcBef>
                <a:spcPts val="800"/>
              </a:spcBef>
              <a:spcAft>
                <a:spcPts val="0"/>
              </a:spcAft>
              <a:buClrTx/>
              <a:buSzTx/>
              <a:buFont typeface="Arial" panose="020B0604020202020204" pitchFamily="34" charset="0"/>
              <a:buNone/>
              <a:tabLst/>
              <a:defRPr/>
            </a:pPr>
            <a:r>
              <a:rPr kumimoji="1" lang="ja-JP" altLang="en-US" sz="1400" b="0" i="0" u="none" strike="noStrike" kern="1200" cap="none" spc="-40" normalizeH="0" baseline="0" noProof="0" dirty="0">
                <a:ln>
                  <a:noFill/>
                </a:ln>
                <a:solidFill>
                  <a:prstClr val="black"/>
                </a:solidFill>
                <a:effectLst/>
                <a:uLnTx/>
                <a:uFillTx/>
                <a:latin typeface="Avenir Next LT Pro"/>
                <a:ea typeface="Yu Gothic UI"/>
                <a:cs typeface="+mn-cs"/>
              </a:rPr>
              <a:t>多様なニーズに対し、明確なビジョンを持ち、「企画⇒実行⇒改善」のサイクルをスピーディーに繰り返す、いわゆる「アジャイル手法」で、できることは素早く、柔軟に軌道修正しながら取組を進めていきます。</a:t>
            </a:r>
            <a:endParaRPr kumimoji="1" lang="en-US" altLang="ja-JP" sz="1400" b="0" i="0" u="none" strike="noStrike" kern="1200" cap="none" spc="-40" normalizeH="0" baseline="0" noProof="0" dirty="0">
              <a:ln>
                <a:noFill/>
              </a:ln>
              <a:solidFill>
                <a:prstClr val="black"/>
              </a:solidFill>
              <a:effectLst/>
              <a:uLnTx/>
              <a:uFillTx/>
              <a:latin typeface="Avenir Next LT Pro"/>
              <a:ea typeface="Yu Gothic UI"/>
              <a:cs typeface="+mn-cs"/>
            </a:endParaRPr>
          </a:p>
          <a:p>
            <a:pPr marL="0" marR="0" lvl="0" indent="0" algn="l" defTabSz="914400" rtl="0" eaLnBrk="1" fontAlgn="auto" latinLnBrk="0" hangingPunct="1">
              <a:lnSpc>
                <a:spcPts val="1900"/>
              </a:lnSpc>
              <a:spcBef>
                <a:spcPts val="80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prstClr val="black"/>
                </a:solidFill>
                <a:effectLst/>
                <a:uLnTx/>
                <a:uFillTx/>
                <a:latin typeface="Avenir Next LT Pro"/>
                <a:ea typeface="Yu Gothic UI"/>
                <a:cs typeface="+mn-cs"/>
              </a:rPr>
              <a:t>他自治体や市役所内部における</a:t>
            </a:r>
            <a:r>
              <a:rPr kumimoji="1" lang="en-US" altLang="ja-JP" sz="1400" b="0" i="0" u="none" strike="noStrike" kern="1200" cap="none" spc="0" normalizeH="0" baseline="0" noProof="0" dirty="0">
                <a:ln>
                  <a:noFill/>
                </a:ln>
                <a:solidFill>
                  <a:prstClr val="black"/>
                </a:solidFill>
                <a:effectLst/>
                <a:uLnTx/>
                <a:uFillTx/>
                <a:latin typeface="Avenir Next LT Pro"/>
                <a:ea typeface="Yu Gothic UI"/>
                <a:cs typeface="+mn-cs"/>
              </a:rPr>
              <a:t>DX</a:t>
            </a:r>
            <a:r>
              <a:rPr kumimoji="1" lang="ja-JP" altLang="en-US" sz="1400" b="0" i="0" u="none" strike="noStrike" kern="1200" cap="none" spc="0" normalizeH="0" baseline="0" noProof="0" dirty="0">
                <a:ln>
                  <a:noFill/>
                </a:ln>
                <a:solidFill>
                  <a:prstClr val="black"/>
                </a:solidFill>
                <a:effectLst/>
                <a:uLnTx/>
                <a:uFillTx/>
                <a:latin typeface="Avenir Next LT Pro"/>
                <a:ea typeface="Yu Gothic UI"/>
                <a:cs typeface="+mn-cs"/>
              </a:rPr>
              <a:t>成功事例について、そのノウハウを他事業へ横展開することで迅速な取組の推進につなげるとともに、情報セキュリティ対策や</a:t>
            </a:r>
            <a:r>
              <a:rPr kumimoji="1" lang="en-US" altLang="ja-JP" sz="1400" b="0" i="0" u="none" strike="noStrike" kern="1200" cap="none" spc="0" normalizeH="0" baseline="0" noProof="0" dirty="0">
                <a:ln>
                  <a:noFill/>
                </a:ln>
                <a:solidFill>
                  <a:prstClr val="black"/>
                </a:solidFill>
                <a:effectLst/>
                <a:uLnTx/>
                <a:uFillTx/>
                <a:latin typeface="Avenir Next LT Pro"/>
                <a:ea typeface="Yu Gothic UI"/>
                <a:cs typeface="+mn-cs"/>
              </a:rPr>
              <a:t>DX</a:t>
            </a:r>
            <a:r>
              <a:rPr kumimoji="1" lang="ja-JP" altLang="en-US" sz="1400" b="0" i="0" u="none" strike="noStrike" kern="1200" cap="none" spc="0" normalizeH="0" baseline="0" noProof="0" dirty="0">
                <a:ln>
                  <a:noFill/>
                </a:ln>
                <a:solidFill>
                  <a:prstClr val="black"/>
                </a:solidFill>
                <a:effectLst/>
                <a:uLnTx/>
                <a:uFillTx/>
                <a:latin typeface="Avenir Next LT Pro"/>
                <a:ea typeface="Yu Gothic UI"/>
                <a:cs typeface="+mn-cs"/>
              </a:rPr>
              <a:t>人材の育成など</a:t>
            </a:r>
            <a:r>
              <a:rPr kumimoji="1" lang="en-US" altLang="ja-JP" sz="1400" b="0" i="0" u="none" strike="noStrike" kern="1200" cap="none" spc="0" normalizeH="0" baseline="0" noProof="0" dirty="0">
                <a:ln>
                  <a:noFill/>
                </a:ln>
                <a:solidFill>
                  <a:prstClr val="black"/>
                </a:solidFill>
                <a:effectLst/>
                <a:uLnTx/>
                <a:uFillTx/>
                <a:latin typeface="Avenir Next LT Pro"/>
                <a:ea typeface="Yu Gothic UI"/>
                <a:cs typeface="+mn-cs"/>
              </a:rPr>
              <a:t>DX</a:t>
            </a:r>
            <a:r>
              <a:rPr kumimoji="1" lang="ja-JP" altLang="en-US" sz="1400" b="0" i="0" u="none" strike="noStrike" kern="1200" cap="none" spc="0" normalizeH="0" baseline="0" noProof="0" dirty="0">
                <a:ln>
                  <a:noFill/>
                </a:ln>
                <a:solidFill>
                  <a:prstClr val="black"/>
                </a:solidFill>
                <a:effectLst/>
                <a:uLnTx/>
                <a:uFillTx/>
                <a:latin typeface="Avenir Next LT Pro"/>
                <a:ea typeface="Yu Gothic UI"/>
                <a:cs typeface="+mn-cs"/>
              </a:rPr>
              <a:t>を推進していくために必要な計画・戦略の策定も進め、</a:t>
            </a:r>
            <a:r>
              <a:rPr kumimoji="1" lang="en-GB" altLang="ja-JP" sz="1400" b="0" i="0" u="none" strike="noStrike" kern="1200" cap="none" spc="0" normalizeH="0" baseline="0" noProof="0" dirty="0">
                <a:ln>
                  <a:noFill/>
                </a:ln>
                <a:solidFill>
                  <a:prstClr val="black"/>
                </a:solidFill>
                <a:effectLst/>
                <a:uLnTx/>
                <a:uFillTx/>
                <a:latin typeface="Avenir Next LT Pro"/>
                <a:ea typeface="Yu Gothic UI"/>
                <a:cs typeface="+mn-cs"/>
              </a:rPr>
              <a:t> </a:t>
            </a:r>
            <a:r>
              <a:rPr kumimoji="1" lang="ja-JP" altLang="en-US" sz="1400" b="0" i="0" u="none" strike="noStrike" kern="1200" cap="none" spc="0" normalizeH="0" baseline="0" noProof="0" dirty="0">
                <a:ln>
                  <a:noFill/>
                </a:ln>
                <a:solidFill>
                  <a:prstClr val="black"/>
                </a:solidFill>
                <a:effectLst/>
                <a:uLnTx/>
                <a:uFillTx/>
                <a:latin typeface="Avenir Next LT Pro"/>
                <a:ea typeface="Yu Gothic UI"/>
                <a:cs typeface="+mn-cs"/>
              </a:rPr>
              <a:t>総合的に</a:t>
            </a:r>
            <a:r>
              <a:rPr kumimoji="1" lang="en-GB" altLang="ja-JP" sz="1400" b="0" i="0" u="none" strike="noStrike" kern="1200" cap="none" spc="0" normalizeH="0" baseline="0" noProof="0" dirty="0">
                <a:ln>
                  <a:noFill/>
                </a:ln>
                <a:solidFill>
                  <a:prstClr val="black"/>
                </a:solidFill>
                <a:effectLst/>
                <a:uLnTx/>
                <a:uFillTx/>
                <a:latin typeface="Avenir Next LT Pro"/>
                <a:ea typeface="Yu Gothic UI"/>
                <a:cs typeface="+mn-cs"/>
              </a:rPr>
              <a:t>DX</a:t>
            </a:r>
            <a:r>
              <a:rPr kumimoji="1" lang="ja-JP" altLang="en-US" sz="1400" b="0" i="0" u="none" strike="noStrike" kern="1200" cap="none" spc="0" normalizeH="0" baseline="0" noProof="0" dirty="0">
                <a:ln>
                  <a:noFill/>
                </a:ln>
                <a:solidFill>
                  <a:prstClr val="black"/>
                </a:solidFill>
                <a:effectLst/>
                <a:uLnTx/>
                <a:uFillTx/>
                <a:latin typeface="Avenir Next LT Pro"/>
                <a:ea typeface="Yu Gothic UI"/>
                <a:cs typeface="+mn-cs"/>
              </a:rPr>
              <a:t>戦略を推進していきます。</a:t>
            </a:r>
            <a:endParaRPr kumimoji="1" lang="en-US" altLang="ja-JP" sz="1400" b="0" i="0" u="none" strike="noStrike" kern="1200" cap="none" spc="0" normalizeH="0" baseline="0" noProof="0" dirty="0">
              <a:ln>
                <a:noFill/>
              </a:ln>
              <a:solidFill>
                <a:prstClr val="black"/>
              </a:solidFill>
              <a:effectLst/>
              <a:uLnTx/>
              <a:uFillTx/>
              <a:latin typeface="Avenir Next LT Pro"/>
              <a:ea typeface="Yu Gothic UI"/>
              <a:cs typeface="+mn-cs"/>
            </a:endParaRPr>
          </a:p>
          <a:p>
            <a:pPr marL="0" marR="0" lvl="0" indent="0" algn="l" defTabSz="914400" rtl="0" eaLnBrk="1" fontAlgn="auto" latinLnBrk="0" hangingPunct="1">
              <a:lnSpc>
                <a:spcPts val="1900"/>
              </a:lnSpc>
              <a:spcBef>
                <a:spcPts val="800"/>
              </a:spcBef>
              <a:spcAft>
                <a:spcPts val="0"/>
              </a:spcAft>
              <a:buClrTx/>
              <a:buSzTx/>
              <a:buFont typeface="Arial" panose="020B0604020202020204" pitchFamily="34" charset="0"/>
              <a:buNone/>
              <a:tabLst/>
              <a:defRPr/>
            </a:pPr>
            <a:endParaRPr kumimoji="1" lang="en-US" altLang="ja-JP" sz="1400" b="0" i="0" u="none" strike="noStrike" kern="1200" cap="none" spc="-40" normalizeH="0" baseline="0" noProof="0" dirty="0">
              <a:ln>
                <a:noFill/>
              </a:ln>
              <a:solidFill>
                <a:prstClr val="black"/>
              </a:solidFill>
              <a:effectLst/>
              <a:uLnTx/>
              <a:uFillTx/>
              <a:latin typeface="Avenir Next LT Pro"/>
              <a:ea typeface="Yu Gothic UI"/>
              <a:cs typeface="+mn-cs"/>
            </a:endParaRPr>
          </a:p>
        </p:txBody>
      </p:sp>
      <p:cxnSp>
        <p:nvCxnSpPr>
          <p:cNvPr id="119" name="直線矢印コネクタ 118">
            <a:extLst>
              <a:ext uri="{FF2B5EF4-FFF2-40B4-BE49-F238E27FC236}">
                <a16:creationId xmlns:a16="http://schemas.microsoft.com/office/drawing/2014/main" id="{DFA5D971-03D9-48F9-15F4-5E18E7CE40B7}"/>
              </a:ext>
            </a:extLst>
          </p:cNvPr>
          <p:cNvCxnSpPr>
            <a:cxnSpLocks/>
          </p:cNvCxnSpPr>
          <p:nvPr/>
        </p:nvCxnSpPr>
        <p:spPr>
          <a:xfrm>
            <a:off x="6612908" y="1786154"/>
            <a:ext cx="345440" cy="0"/>
          </a:xfrm>
          <a:prstGeom prst="straightConnector1">
            <a:avLst/>
          </a:prstGeom>
          <a:ln w="9525">
            <a:solidFill>
              <a:schemeClr val="tx1">
                <a:lumMod val="85000"/>
                <a:lumOff val="1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22" name="直線矢印コネクタ 121">
            <a:extLst>
              <a:ext uri="{FF2B5EF4-FFF2-40B4-BE49-F238E27FC236}">
                <a16:creationId xmlns:a16="http://schemas.microsoft.com/office/drawing/2014/main" id="{9EAE8F39-BDD0-63FD-FCB5-D65F41F66471}"/>
              </a:ext>
            </a:extLst>
          </p:cNvPr>
          <p:cNvCxnSpPr>
            <a:cxnSpLocks/>
            <a:endCxn id="103" idx="1"/>
          </p:cNvCxnSpPr>
          <p:nvPr/>
        </p:nvCxnSpPr>
        <p:spPr>
          <a:xfrm>
            <a:off x="6612908" y="4141717"/>
            <a:ext cx="336024" cy="1"/>
          </a:xfrm>
          <a:prstGeom prst="straightConnector1">
            <a:avLst/>
          </a:prstGeom>
          <a:ln w="9525">
            <a:solidFill>
              <a:schemeClr val="tx1">
                <a:lumMod val="85000"/>
                <a:lumOff val="1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25" name="円弧 124">
            <a:extLst>
              <a:ext uri="{FF2B5EF4-FFF2-40B4-BE49-F238E27FC236}">
                <a16:creationId xmlns:a16="http://schemas.microsoft.com/office/drawing/2014/main" id="{27E497AF-3D0F-6954-B076-31A6BF74143F}"/>
              </a:ext>
            </a:extLst>
          </p:cNvPr>
          <p:cNvSpPr/>
          <p:nvPr/>
        </p:nvSpPr>
        <p:spPr>
          <a:xfrm>
            <a:off x="8149194" y="2583522"/>
            <a:ext cx="614746" cy="614746"/>
          </a:xfrm>
          <a:prstGeom prst="arc">
            <a:avLst>
              <a:gd name="adj1" fmla="val 13487511"/>
              <a:gd name="adj2" fmla="val 1532738"/>
            </a:avLst>
          </a:prstGeom>
          <a:ln w="25400">
            <a:solidFill>
              <a:schemeClr val="bg1">
                <a:lumMod val="50000"/>
              </a:schemeClr>
            </a:solidFill>
            <a:headEnd type="none"/>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129" name="円弧 128">
            <a:extLst>
              <a:ext uri="{FF2B5EF4-FFF2-40B4-BE49-F238E27FC236}">
                <a16:creationId xmlns:a16="http://schemas.microsoft.com/office/drawing/2014/main" id="{10E9C11E-5648-F2C1-2F17-FB10BAA4CE59}"/>
              </a:ext>
            </a:extLst>
          </p:cNvPr>
          <p:cNvSpPr/>
          <p:nvPr/>
        </p:nvSpPr>
        <p:spPr>
          <a:xfrm>
            <a:off x="8149194" y="2583522"/>
            <a:ext cx="614746" cy="614746"/>
          </a:xfrm>
          <a:prstGeom prst="arc">
            <a:avLst>
              <a:gd name="adj1" fmla="val 1942005"/>
              <a:gd name="adj2" fmla="val 13036498"/>
            </a:avLst>
          </a:prstGeom>
          <a:ln w="25400">
            <a:solidFill>
              <a:schemeClr val="bg1">
                <a:lumMod val="50000"/>
              </a:schemeClr>
            </a:solidFill>
            <a:headEnd type="none"/>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130" name="円弧 129">
            <a:extLst>
              <a:ext uri="{FF2B5EF4-FFF2-40B4-BE49-F238E27FC236}">
                <a16:creationId xmlns:a16="http://schemas.microsoft.com/office/drawing/2014/main" id="{DEDFB463-44EA-015C-A43F-622171168968}"/>
              </a:ext>
            </a:extLst>
          </p:cNvPr>
          <p:cNvSpPr/>
          <p:nvPr/>
        </p:nvSpPr>
        <p:spPr>
          <a:xfrm>
            <a:off x="8149194" y="4976141"/>
            <a:ext cx="614746" cy="614746"/>
          </a:xfrm>
          <a:prstGeom prst="arc">
            <a:avLst>
              <a:gd name="adj1" fmla="val 13487511"/>
              <a:gd name="adj2" fmla="val 1532738"/>
            </a:avLst>
          </a:prstGeom>
          <a:ln w="25400">
            <a:solidFill>
              <a:schemeClr val="bg1">
                <a:lumMod val="50000"/>
              </a:schemeClr>
            </a:solidFill>
            <a:headEnd type="none"/>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131" name="円弧 130">
            <a:extLst>
              <a:ext uri="{FF2B5EF4-FFF2-40B4-BE49-F238E27FC236}">
                <a16:creationId xmlns:a16="http://schemas.microsoft.com/office/drawing/2014/main" id="{C676062C-1CD3-64B2-50B0-E0646D87A1BB}"/>
              </a:ext>
            </a:extLst>
          </p:cNvPr>
          <p:cNvSpPr/>
          <p:nvPr/>
        </p:nvSpPr>
        <p:spPr>
          <a:xfrm>
            <a:off x="8149194" y="4976141"/>
            <a:ext cx="614746" cy="614746"/>
          </a:xfrm>
          <a:prstGeom prst="arc">
            <a:avLst>
              <a:gd name="adj1" fmla="val 1942005"/>
              <a:gd name="adj2" fmla="val 13036498"/>
            </a:avLst>
          </a:prstGeom>
          <a:ln w="25400">
            <a:solidFill>
              <a:schemeClr val="bg1">
                <a:lumMod val="50000"/>
              </a:schemeClr>
            </a:solidFill>
            <a:headEnd type="none"/>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spTree>
    <p:extLst>
      <p:ext uri="{BB962C8B-B14F-4D97-AF65-F5344CB8AC3E}">
        <p14:creationId xmlns:p14="http://schemas.microsoft.com/office/powerpoint/2010/main" val="2573203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21ABF772-5939-40E0-9F7F-E46AD2C31215}"/>
              </a:ext>
            </a:extLst>
          </p:cNvPr>
          <p:cNvSpPr/>
          <p:nvPr/>
        </p:nvSpPr>
        <p:spPr>
          <a:xfrm>
            <a:off x="0" y="1828800"/>
            <a:ext cx="9906000" cy="80963"/>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white"/>
              </a:solidFill>
              <a:effectLst/>
              <a:uLnTx/>
              <a:uFillTx/>
              <a:latin typeface="Avenir Next LT Pro"/>
              <a:ea typeface="Yu Gothic UI"/>
              <a:cs typeface="+mn-cs"/>
            </a:endParaRPr>
          </a:p>
        </p:txBody>
      </p:sp>
      <p:sp>
        <p:nvSpPr>
          <p:cNvPr id="2" name="タイトル 1">
            <a:extLst>
              <a:ext uri="{FF2B5EF4-FFF2-40B4-BE49-F238E27FC236}">
                <a16:creationId xmlns:a16="http://schemas.microsoft.com/office/drawing/2014/main" id="{08395B9E-2897-4340-933B-B1539F7D1CEF}"/>
              </a:ext>
            </a:extLst>
          </p:cNvPr>
          <p:cNvSpPr>
            <a:spLocks noGrp="1"/>
          </p:cNvSpPr>
          <p:nvPr>
            <p:ph type="title"/>
          </p:nvPr>
        </p:nvSpPr>
        <p:spPr/>
        <p:txBody>
          <a:bodyPr/>
          <a:lstStyle/>
          <a:p>
            <a:r>
              <a:rPr lang="ja-JP" altLang="en-US" spc="150">
                <a:latin typeface="Yu Gothic UI Semibold" panose="020B0700000000000000" pitchFamily="50" charset="-128"/>
                <a:ea typeface="Yu Gothic UI Semibold" panose="020B0700000000000000" pitchFamily="50" charset="-128"/>
              </a:rPr>
              <a:t>おわりに</a:t>
            </a:r>
            <a:endParaRPr lang="en-GB"/>
          </a:p>
        </p:txBody>
      </p:sp>
      <p:sp>
        <p:nvSpPr>
          <p:cNvPr id="7" name="テキスト プレースホルダー 1">
            <a:extLst>
              <a:ext uri="{FF2B5EF4-FFF2-40B4-BE49-F238E27FC236}">
                <a16:creationId xmlns:a16="http://schemas.microsoft.com/office/drawing/2014/main" id="{D096D9C4-C2EE-4876-9422-C4C49D9CDE8B}"/>
              </a:ext>
            </a:extLst>
          </p:cNvPr>
          <p:cNvSpPr>
            <a:spLocks noGrp="1"/>
          </p:cNvSpPr>
          <p:nvPr>
            <p:ph type="body" sz="quarter" idx="12"/>
          </p:nvPr>
        </p:nvSpPr>
        <p:spPr>
          <a:xfrm>
            <a:off x="4523874" y="2406650"/>
            <a:ext cx="4886826" cy="3509858"/>
          </a:xfrm>
          <a:noFill/>
        </p:spPr>
        <p:txBody>
          <a:bodyPr anchor="t">
            <a:noAutofit/>
          </a:bodyPr>
          <a:lstStyle/>
          <a:p>
            <a:pPr algn="just">
              <a:lnSpc>
                <a:spcPct val="150000"/>
              </a:lnSpc>
            </a:pPr>
            <a:r>
              <a:rPr lang="ja-JP" altLang="en-US">
                <a:solidFill>
                  <a:srgbClr val="000000"/>
                </a:solidFill>
              </a:rPr>
              <a:t>社会変化をとらえていても、コロナ禍のように、予測が困難な環境変化は今後も起こり得ます。</a:t>
            </a:r>
          </a:p>
          <a:p>
            <a:pPr algn="just">
              <a:lnSpc>
                <a:spcPct val="150000"/>
              </a:lnSpc>
            </a:pPr>
            <a:r>
              <a:rPr lang="ja-JP" altLang="en-US">
                <a:solidFill>
                  <a:srgbClr val="000000"/>
                </a:solidFill>
              </a:rPr>
              <a:t>また、ゆっくりと進行する危機や環境変化に対しては、「そのうち何とかなるだろう」と楽観していると、気が付いた時には重大な事態に陥っていることも十分想定しておく必要があります。</a:t>
            </a:r>
          </a:p>
          <a:p>
            <a:pPr algn="just">
              <a:lnSpc>
                <a:spcPct val="150000"/>
              </a:lnSpc>
            </a:pPr>
            <a:r>
              <a:rPr lang="ja-JP" altLang="en-US">
                <a:solidFill>
                  <a:srgbClr val="000000"/>
                </a:solidFill>
              </a:rPr>
              <a:t>「そのうちやる」と先送りし、今、何も行動しないのではなく、想定外が生じた場合でも、「前例がなくても対応していける組織力を身に付けておく」よう、様々な状況から目をそらさず、社会環境の変化等を敏感にとらえ、デジタル技術を最大限活用した様々な対応を進め、変化し続ける大阪市をめざします。</a:t>
            </a:r>
          </a:p>
        </p:txBody>
      </p:sp>
      <p:sp>
        <p:nvSpPr>
          <p:cNvPr id="10" name="字幕 2">
            <a:extLst>
              <a:ext uri="{FF2B5EF4-FFF2-40B4-BE49-F238E27FC236}">
                <a16:creationId xmlns:a16="http://schemas.microsoft.com/office/drawing/2014/main" id="{4ABE48A0-E2E1-4FF9-A176-A69D1FE50460}"/>
              </a:ext>
            </a:extLst>
          </p:cNvPr>
          <p:cNvSpPr>
            <a:spLocks noGrp="1"/>
          </p:cNvSpPr>
          <p:nvPr>
            <p:ph type="subTitle" idx="1"/>
          </p:nvPr>
        </p:nvSpPr>
        <p:spPr>
          <a:xfrm>
            <a:off x="452438" y="367837"/>
            <a:ext cx="3933826" cy="252042"/>
          </a:xfrm>
        </p:spPr>
        <p:txBody>
          <a:bodyPr/>
          <a:lstStyle/>
          <a:p>
            <a:r>
              <a:rPr lang="en-US" sz="2400" b="1">
                <a:ln>
                  <a:solidFill>
                    <a:srgbClr val="AF1932"/>
                  </a:solidFill>
                </a:ln>
                <a:solidFill>
                  <a:srgbClr val="AF1932"/>
                </a:solidFill>
                <a:latin typeface="Avenir Next LT Pro Demi" panose="020B0704020202020204" pitchFamily="34" charset="0"/>
              </a:rPr>
              <a:t>05.</a:t>
            </a:r>
            <a:endParaRPr lang="en-GB" sz="2400" b="1">
              <a:ln>
                <a:solidFill>
                  <a:srgbClr val="AF1932"/>
                </a:solidFill>
              </a:ln>
              <a:solidFill>
                <a:srgbClr val="AF1932"/>
              </a:solidFill>
              <a:latin typeface="Avenir Next LT Pro Demi" panose="020B0704020202020204" pitchFamily="34" charset="0"/>
            </a:endParaRPr>
          </a:p>
        </p:txBody>
      </p:sp>
      <p:sp>
        <p:nvSpPr>
          <p:cNvPr id="9" name="スライド番号プレースホルダー 2">
            <a:extLst>
              <a:ext uri="{FF2B5EF4-FFF2-40B4-BE49-F238E27FC236}">
                <a16:creationId xmlns:a16="http://schemas.microsoft.com/office/drawing/2014/main" id="{563F8E0E-20DA-4920-B7BD-E08F0B41674F}"/>
              </a:ext>
            </a:extLst>
          </p:cNvPr>
          <p:cNvSpPr txBox="1">
            <a:spLocks/>
          </p:cNvSpPr>
          <p:nvPr/>
        </p:nvSpPr>
        <p:spPr>
          <a:xfrm>
            <a:off x="7181851" y="6515100"/>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Tree>
    <p:extLst>
      <p:ext uri="{BB962C8B-B14F-4D97-AF65-F5344CB8AC3E}">
        <p14:creationId xmlns:p14="http://schemas.microsoft.com/office/powerpoint/2010/main" val="26770182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B17042F-B838-4CF5-9BA2-ACE084CDCF4C}"/>
              </a:ext>
            </a:extLst>
          </p:cNvPr>
          <p:cNvSpPr/>
          <p:nvPr/>
        </p:nvSpPr>
        <p:spPr>
          <a:xfrm>
            <a:off x="0" y="8238"/>
            <a:ext cx="4960724" cy="6870933"/>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white"/>
              </a:solidFill>
              <a:effectLst/>
              <a:uLnTx/>
              <a:uFillTx/>
              <a:latin typeface="Avenir Next LT Pro"/>
              <a:ea typeface="Yu Gothic UI"/>
              <a:cs typeface="+mn-cs"/>
            </a:endParaRPr>
          </a:p>
        </p:txBody>
      </p:sp>
      <p:sp>
        <p:nvSpPr>
          <p:cNvPr id="2" name="タイトル 1">
            <a:extLst>
              <a:ext uri="{FF2B5EF4-FFF2-40B4-BE49-F238E27FC236}">
                <a16:creationId xmlns:a16="http://schemas.microsoft.com/office/drawing/2014/main" id="{268C6836-423D-4A90-B834-28796E027B26}"/>
              </a:ext>
            </a:extLst>
          </p:cNvPr>
          <p:cNvSpPr>
            <a:spLocks noGrp="1"/>
          </p:cNvSpPr>
          <p:nvPr>
            <p:ph type="title"/>
          </p:nvPr>
        </p:nvSpPr>
        <p:spPr/>
        <p:txBody>
          <a:bodyPr/>
          <a:lstStyle/>
          <a:p>
            <a:r>
              <a:rPr lang="en-US" altLang="ja-JP" spc="300">
                <a:ln w="9525">
                  <a:solidFill>
                    <a:schemeClr val="bg1"/>
                  </a:solidFill>
                </a:ln>
                <a:solidFill>
                  <a:schemeClr val="bg1"/>
                </a:solidFill>
                <a:latin typeface="+mj-lt"/>
              </a:rPr>
              <a:t>DX</a:t>
            </a:r>
            <a:r>
              <a:rPr lang="ja-JP" altLang="en-US" spc="300">
                <a:ln w="9525">
                  <a:solidFill>
                    <a:schemeClr val="bg1"/>
                  </a:solidFill>
                </a:ln>
                <a:solidFill>
                  <a:schemeClr val="bg1"/>
                </a:solidFill>
                <a:latin typeface="+mj-lt"/>
              </a:rPr>
              <a:t>を推進する背景</a:t>
            </a:r>
            <a:endParaRPr kumimoji="1" lang="en-GB" spc="300">
              <a:ln w="9525">
                <a:solidFill>
                  <a:schemeClr val="bg1"/>
                </a:solidFill>
              </a:ln>
              <a:solidFill>
                <a:schemeClr val="bg1"/>
              </a:solidFill>
              <a:latin typeface="+mj-lt"/>
            </a:endParaRPr>
          </a:p>
        </p:txBody>
      </p:sp>
      <p:sp>
        <p:nvSpPr>
          <p:cNvPr id="8" name="字幕 7">
            <a:extLst>
              <a:ext uri="{FF2B5EF4-FFF2-40B4-BE49-F238E27FC236}">
                <a16:creationId xmlns:a16="http://schemas.microsoft.com/office/drawing/2014/main" id="{FFD53B8A-4D16-4126-90E8-32DFA453AAAA}"/>
              </a:ext>
            </a:extLst>
          </p:cNvPr>
          <p:cNvSpPr>
            <a:spLocks noGrp="1"/>
          </p:cNvSpPr>
          <p:nvPr>
            <p:ph type="subTitle" idx="1"/>
          </p:nvPr>
        </p:nvSpPr>
        <p:spPr/>
        <p:txBody>
          <a:bodyPr/>
          <a:lstStyle/>
          <a:p>
            <a:r>
              <a:rPr lang="en-US" altLang="ja-JP" sz="2000" b="1">
                <a:solidFill>
                  <a:schemeClr val="bg1"/>
                </a:solidFill>
                <a:latin typeface="+mj-lt"/>
              </a:rPr>
              <a:t>Appendix.</a:t>
            </a:r>
            <a:endParaRPr lang="en-GB" altLang="ja-JP" sz="2000" b="1">
              <a:solidFill>
                <a:schemeClr val="bg1"/>
              </a:solidFill>
              <a:latin typeface="+mj-lt"/>
            </a:endParaRPr>
          </a:p>
        </p:txBody>
      </p:sp>
      <p:sp>
        <p:nvSpPr>
          <p:cNvPr id="7" name="テキスト プレースホルダー 4">
            <a:extLst>
              <a:ext uri="{FF2B5EF4-FFF2-40B4-BE49-F238E27FC236}">
                <a16:creationId xmlns:a16="http://schemas.microsoft.com/office/drawing/2014/main" id="{B658DF7B-9A8F-43A3-A86D-9E321B0B7EFB}"/>
              </a:ext>
            </a:extLst>
          </p:cNvPr>
          <p:cNvSpPr txBox="1">
            <a:spLocks/>
          </p:cNvSpPr>
          <p:nvPr/>
        </p:nvSpPr>
        <p:spPr>
          <a:xfrm>
            <a:off x="523876" y="2133600"/>
            <a:ext cx="3933826" cy="1195388"/>
          </a:xfrm>
          <a:prstGeom prst="rect">
            <a:avLst/>
          </a:prstGeom>
        </p:spPr>
        <p:txBody>
          <a:bodyPr lIns="0" tIns="37148" rIns="74295" bIns="37148" anchor="t"/>
          <a:lstStyle>
            <a:lvl1pPr marL="3175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1pPr>
            <a:lvl2pPr marL="6350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2pPr>
            <a:lvl3pPr marL="9525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3pPr>
            <a:lvl4pPr marL="12700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4pPr>
            <a:lvl5pPr marL="15875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5pPr>
            <a:lvl6pPr marL="19050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6pPr>
            <a:lvl7pPr marL="22225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7pPr>
            <a:lvl8pPr marL="25400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8pPr>
            <a:lvl9pPr marL="2857500" marR="0" indent="-317500" algn="l" defTabSz="41275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mn-lt"/>
                <a:ea typeface="+mn-ea"/>
                <a:cs typeface="+mn-cs"/>
                <a:sym typeface="ヒラギノ角ゴ ProN W3"/>
              </a:defRPr>
            </a:lvl9pPr>
          </a:lstStyle>
          <a:p>
            <a:pPr marL="0" marR="0" lvl="0" indent="0" algn="just" defTabSz="412750" rtl="0" eaLnBrk="1" fontAlgn="auto" latinLnBrk="0" hangingPunct="1">
              <a:lnSpc>
                <a:spcPct val="150000"/>
              </a:lnSpc>
              <a:spcBef>
                <a:spcPts val="0"/>
              </a:spcBef>
              <a:spcAft>
                <a:spcPts val="0"/>
              </a:spcAft>
              <a:buClrTx/>
              <a:buSzPct val="125000"/>
              <a:buFontTx/>
              <a:buNone/>
              <a:tabLst/>
              <a:defRPr/>
            </a:pPr>
            <a:r>
              <a:rPr kumimoji="0" lang="ja-JP" altLang="en-US" sz="1400" b="0" i="0" u="none" strike="noStrike" kern="0" cap="none" spc="0" normalizeH="0" baseline="0" noProof="0">
                <a:ln>
                  <a:noFill/>
                </a:ln>
                <a:solidFill>
                  <a:prstClr val="white"/>
                </a:solidFill>
                <a:effectLst/>
                <a:uLnTx/>
                <a:uFillTx/>
                <a:latin typeface="Avenir Next LT Pro"/>
                <a:ea typeface="Yu Gothic UI" panose="020B0500000000000000" pitchFamily="50" charset="-128"/>
                <a:cs typeface="+mn-cs"/>
                <a:sym typeface="ヒラギノ角ゴ ProN W3"/>
              </a:rPr>
              <a:t>これまでの「大阪市</a:t>
            </a:r>
            <a:r>
              <a:rPr kumimoji="0" lang="en-US" altLang="ja-JP" sz="1400" b="0" i="0" u="none" strike="noStrike" kern="0" cap="none" spc="0" normalizeH="0" baseline="0" noProof="0">
                <a:ln>
                  <a:noFill/>
                </a:ln>
                <a:solidFill>
                  <a:prstClr val="white"/>
                </a:solidFill>
                <a:effectLst/>
                <a:uLnTx/>
                <a:uFillTx/>
                <a:latin typeface="Avenir Next LT Pro"/>
                <a:ea typeface="Yu Gothic UI" panose="020B0500000000000000" pitchFamily="50" charset="-128"/>
                <a:cs typeface="+mn-cs"/>
                <a:sym typeface="ヒラギノ角ゴ ProN W3"/>
              </a:rPr>
              <a:t>ICT</a:t>
            </a:r>
            <a:r>
              <a:rPr kumimoji="0" lang="ja-JP" altLang="en-US" sz="1400" b="0" i="0" u="none" strike="noStrike" kern="0" cap="none" spc="0" normalizeH="0" baseline="0" noProof="0">
                <a:ln>
                  <a:noFill/>
                </a:ln>
                <a:solidFill>
                  <a:prstClr val="white"/>
                </a:solidFill>
                <a:effectLst/>
                <a:uLnTx/>
                <a:uFillTx/>
                <a:latin typeface="Avenir Next LT Pro"/>
                <a:ea typeface="Yu Gothic UI" panose="020B0500000000000000" pitchFamily="50" charset="-128"/>
                <a:cs typeface="+mn-cs"/>
                <a:sym typeface="ヒラギノ角ゴ ProN W3"/>
              </a:rPr>
              <a:t>戦略」の実績を礎に、社会の変化や</a:t>
            </a:r>
            <a:r>
              <a:rPr kumimoji="0" lang="en-US" altLang="ja-JP" sz="1400" b="0" i="0" u="none" strike="noStrike" kern="0" cap="none" spc="0" normalizeH="0" baseline="0" noProof="0">
                <a:ln>
                  <a:noFill/>
                </a:ln>
                <a:solidFill>
                  <a:prstClr val="white"/>
                </a:solidFill>
                <a:effectLst/>
                <a:uLnTx/>
                <a:uFillTx/>
                <a:latin typeface="Avenir Next LT Pro"/>
                <a:ea typeface="Yu Gothic UI" panose="020B0500000000000000" pitchFamily="50" charset="-128"/>
                <a:cs typeface="+mn-cs"/>
                <a:sym typeface="ヒラギノ角ゴ ProN W3"/>
              </a:rPr>
              <a:t>DX</a:t>
            </a:r>
            <a:r>
              <a:rPr kumimoji="0" lang="ja-JP" altLang="en-US" sz="1400" b="0" i="0" u="none" strike="noStrike" kern="0" cap="none" spc="0" normalizeH="0" baseline="0" noProof="0">
                <a:ln>
                  <a:noFill/>
                </a:ln>
                <a:solidFill>
                  <a:prstClr val="white"/>
                </a:solidFill>
                <a:effectLst/>
                <a:uLnTx/>
                <a:uFillTx/>
                <a:latin typeface="Avenir Next LT Pro"/>
                <a:ea typeface="Yu Gothic UI" panose="020B0500000000000000" pitchFamily="50" charset="-128"/>
                <a:cs typeface="+mn-cs"/>
                <a:sym typeface="ヒラギノ角ゴ ProN W3"/>
              </a:rPr>
              <a:t>の潮流をふまえ、</a:t>
            </a:r>
            <a:r>
              <a:rPr kumimoji="0" lang="en-US" altLang="ja-JP" sz="1400" b="0" i="0" u="none" strike="noStrike" kern="0" cap="none" spc="0" normalizeH="0" baseline="0" noProof="0">
                <a:ln>
                  <a:noFill/>
                </a:ln>
                <a:solidFill>
                  <a:prstClr val="white"/>
                </a:solidFill>
                <a:effectLst/>
                <a:uLnTx/>
                <a:uFillTx/>
                <a:latin typeface="Avenir Next LT Pro"/>
                <a:ea typeface="Yu Gothic UI" panose="020B0500000000000000" pitchFamily="50" charset="-128"/>
                <a:cs typeface="+mn-cs"/>
                <a:sym typeface="ヒラギノ角ゴ ProN W3"/>
              </a:rPr>
              <a:t>DX</a:t>
            </a:r>
            <a:r>
              <a:rPr kumimoji="0" lang="ja-JP" altLang="en-US" sz="1400" b="0" i="0" u="none" strike="noStrike" kern="0" cap="none" spc="0" normalizeH="0" baseline="0" noProof="0">
                <a:ln>
                  <a:noFill/>
                </a:ln>
                <a:solidFill>
                  <a:prstClr val="white"/>
                </a:solidFill>
                <a:effectLst/>
                <a:uLnTx/>
                <a:uFillTx/>
                <a:latin typeface="Avenir Next LT Pro"/>
                <a:ea typeface="Yu Gothic UI" panose="020B0500000000000000" pitchFamily="50" charset="-128"/>
                <a:cs typeface="+mn-cs"/>
                <a:sym typeface="ヒラギノ角ゴ ProN W3"/>
              </a:rPr>
              <a:t>の取組を進めていきます。</a:t>
            </a:r>
            <a:endParaRPr kumimoji="0" lang="ja-JP" altLang="en-US" sz="2400" b="1" i="0" u="none" strike="noStrike" kern="0" cap="none" spc="0" normalizeH="0" baseline="0" noProof="0">
              <a:ln>
                <a:noFill/>
              </a:ln>
              <a:solidFill>
                <a:prstClr val="white"/>
              </a:solidFill>
              <a:effectLst/>
              <a:uLnTx/>
              <a:uFillTx/>
              <a:latin typeface="Avenir Next LT Pro"/>
              <a:ea typeface="Yu Gothic UI" panose="020B0500000000000000" pitchFamily="50" charset="-128"/>
              <a:cs typeface="+mn-cs"/>
              <a:sym typeface="ヒラギノ角ゴ ProN W3"/>
            </a:endParaRPr>
          </a:p>
        </p:txBody>
      </p:sp>
      <p:cxnSp>
        <p:nvCxnSpPr>
          <p:cNvPr id="34" name="直線コネクタ 33">
            <a:extLst>
              <a:ext uri="{FF2B5EF4-FFF2-40B4-BE49-F238E27FC236}">
                <a16:creationId xmlns:a16="http://schemas.microsoft.com/office/drawing/2014/main" id="{8C177D39-7A57-4725-A295-D2C1AD3DBB0B}"/>
              </a:ext>
            </a:extLst>
          </p:cNvPr>
          <p:cNvCxnSpPr>
            <a:cxnSpLocks/>
          </p:cNvCxnSpPr>
          <p:nvPr/>
        </p:nvCxnSpPr>
        <p:spPr>
          <a:xfrm>
            <a:off x="8434198" y="1179144"/>
            <a:ext cx="2509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5DC00F05-52BE-40B7-97DE-84BDBEA49161}"/>
              </a:ext>
            </a:extLst>
          </p:cNvPr>
          <p:cNvSpPr/>
          <p:nvPr/>
        </p:nvSpPr>
        <p:spPr>
          <a:xfrm>
            <a:off x="8685179" y="811215"/>
            <a:ext cx="701050" cy="73585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mn-cs"/>
              </a:rPr>
              <a:t>p37</a:t>
            </a:r>
            <a:endParaRPr kumimoji="1" lang="ja-JP" altLang="en-US" sz="1600" b="0"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mn-cs"/>
            </a:endParaRPr>
          </a:p>
        </p:txBody>
      </p:sp>
      <p:cxnSp>
        <p:nvCxnSpPr>
          <p:cNvPr id="35" name="直線コネクタ 34">
            <a:extLst>
              <a:ext uri="{FF2B5EF4-FFF2-40B4-BE49-F238E27FC236}">
                <a16:creationId xmlns:a16="http://schemas.microsoft.com/office/drawing/2014/main" id="{FB1FC45A-1BF8-4347-98EF-59F72BCCC074}"/>
              </a:ext>
            </a:extLst>
          </p:cNvPr>
          <p:cNvCxnSpPr>
            <a:cxnSpLocks/>
          </p:cNvCxnSpPr>
          <p:nvPr/>
        </p:nvCxnSpPr>
        <p:spPr>
          <a:xfrm>
            <a:off x="8434198" y="2695777"/>
            <a:ext cx="2509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正方形/長方形 29">
            <a:extLst>
              <a:ext uri="{FF2B5EF4-FFF2-40B4-BE49-F238E27FC236}">
                <a16:creationId xmlns:a16="http://schemas.microsoft.com/office/drawing/2014/main" id="{672F0715-788A-48E0-A1D8-DDD8DE6F77E9}"/>
              </a:ext>
            </a:extLst>
          </p:cNvPr>
          <p:cNvSpPr/>
          <p:nvPr/>
        </p:nvSpPr>
        <p:spPr>
          <a:xfrm>
            <a:off x="8685179" y="2327848"/>
            <a:ext cx="701050" cy="73585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mn-cs"/>
              </a:rPr>
              <a:t>p38</a:t>
            </a:r>
            <a:endParaRPr kumimoji="1" lang="ja-JP" altLang="en-US" sz="1600" b="0"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mn-cs"/>
            </a:endParaRPr>
          </a:p>
        </p:txBody>
      </p:sp>
      <p:cxnSp>
        <p:nvCxnSpPr>
          <p:cNvPr id="38" name="直線コネクタ 37">
            <a:extLst>
              <a:ext uri="{FF2B5EF4-FFF2-40B4-BE49-F238E27FC236}">
                <a16:creationId xmlns:a16="http://schemas.microsoft.com/office/drawing/2014/main" id="{D02CE9AC-D3AA-4663-8FBD-0FC662B8FE01}"/>
              </a:ext>
            </a:extLst>
          </p:cNvPr>
          <p:cNvCxnSpPr>
            <a:cxnSpLocks/>
          </p:cNvCxnSpPr>
          <p:nvPr/>
        </p:nvCxnSpPr>
        <p:spPr>
          <a:xfrm>
            <a:off x="8434198" y="4212410"/>
            <a:ext cx="2509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A875A74A-2DED-4198-B9F5-6CE5B80B2CD0}"/>
              </a:ext>
            </a:extLst>
          </p:cNvPr>
          <p:cNvSpPr/>
          <p:nvPr/>
        </p:nvSpPr>
        <p:spPr>
          <a:xfrm>
            <a:off x="8685179" y="3844481"/>
            <a:ext cx="701050" cy="73585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mn-cs"/>
              </a:rPr>
              <a:t>p39, 40</a:t>
            </a:r>
            <a:endParaRPr kumimoji="1" lang="ja-JP" altLang="en-US" sz="1600" b="0"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mn-cs"/>
            </a:endParaRPr>
          </a:p>
        </p:txBody>
      </p:sp>
      <p:grpSp>
        <p:nvGrpSpPr>
          <p:cNvPr id="3" name="グループ化 2">
            <a:extLst>
              <a:ext uri="{FF2B5EF4-FFF2-40B4-BE49-F238E27FC236}">
                <a16:creationId xmlns:a16="http://schemas.microsoft.com/office/drawing/2014/main" id="{7AE4E10A-BFB8-43E8-A06C-1A5E22200177}"/>
              </a:ext>
            </a:extLst>
          </p:cNvPr>
          <p:cNvGrpSpPr/>
          <p:nvPr/>
        </p:nvGrpSpPr>
        <p:grpSpPr>
          <a:xfrm>
            <a:off x="5466616" y="879321"/>
            <a:ext cx="2852161" cy="5081438"/>
            <a:chOff x="5466623" y="879321"/>
            <a:chExt cx="2610578" cy="5081438"/>
          </a:xfrm>
        </p:grpSpPr>
        <p:sp>
          <p:nvSpPr>
            <p:cNvPr id="10" name="乗算記号 9">
              <a:extLst>
                <a:ext uri="{FF2B5EF4-FFF2-40B4-BE49-F238E27FC236}">
                  <a16:creationId xmlns:a16="http://schemas.microsoft.com/office/drawing/2014/main" id="{D0C096B3-06FE-4A27-B135-9D7C9E8BC71D}"/>
                </a:ext>
              </a:extLst>
            </p:cNvPr>
            <p:cNvSpPr/>
            <p:nvPr/>
          </p:nvSpPr>
          <p:spPr>
            <a:xfrm>
              <a:off x="6524927" y="1670761"/>
              <a:ext cx="493969" cy="533400"/>
            </a:xfrm>
            <a:prstGeom prst="mathMultiply">
              <a:avLst>
                <a:gd name="adj1" fmla="val 9234"/>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white"/>
                </a:solidFill>
                <a:effectLst/>
                <a:uLnTx/>
                <a:uFillTx/>
                <a:latin typeface="Avenir Next LT Pro"/>
                <a:ea typeface="Yu Gothic UI"/>
                <a:cs typeface="+mn-cs"/>
              </a:endParaRPr>
            </a:p>
          </p:txBody>
        </p:sp>
        <p:sp>
          <p:nvSpPr>
            <p:cNvPr id="22" name="乗算記号 21">
              <a:extLst>
                <a:ext uri="{FF2B5EF4-FFF2-40B4-BE49-F238E27FC236}">
                  <a16:creationId xmlns:a16="http://schemas.microsoft.com/office/drawing/2014/main" id="{37FB1194-B1A9-43AD-BE81-5029BA29D1E9}"/>
                </a:ext>
              </a:extLst>
            </p:cNvPr>
            <p:cNvSpPr/>
            <p:nvPr/>
          </p:nvSpPr>
          <p:spPr>
            <a:xfrm>
              <a:off x="6524927" y="3187394"/>
              <a:ext cx="493969" cy="533400"/>
            </a:xfrm>
            <a:prstGeom prst="mathMultiply">
              <a:avLst>
                <a:gd name="adj1" fmla="val 9234"/>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white"/>
                </a:solidFill>
                <a:effectLst/>
                <a:uLnTx/>
                <a:uFillTx/>
                <a:latin typeface="Avenir Next LT Pro"/>
                <a:ea typeface="Yu Gothic UI"/>
                <a:cs typeface="+mn-cs"/>
              </a:endParaRPr>
            </a:p>
          </p:txBody>
        </p:sp>
        <p:sp>
          <p:nvSpPr>
            <p:cNvPr id="24" name="次の値と等しい 23">
              <a:extLst>
                <a:ext uri="{FF2B5EF4-FFF2-40B4-BE49-F238E27FC236}">
                  <a16:creationId xmlns:a16="http://schemas.microsoft.com/office/drawing/2014/main" id="{FF94A59C-DDFB-4F9E-AC0B-83990C436FEA}"/>
                </a:ext>
              </a:extLst>
            </p:cNvPr>
            <p:cNvSpPr/>
            <p:nvPr/>
          </p:nvSpPr>
          <p:spPr>
            <a:xfrm rot="5400000">
              <a:off x="6598887" y="4753145"/>
              <a:ext cx="346052" cy="435163"/>
            </a:xfrm>
            <a:prstGeom prst="mathEqual">
              <a:avLst>
                <a:gd name="adj1" fmla="val 10818"/>
                <a:gd name="adj2" fmla="val 33382"/>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14" name="四角形: 角を丸くする 13">
              <a:extLst>
                <a:ext uri="{FF2B5EF4-FFF2-40B4-BE49-F238E27FC236}">
                  <a16:creationId xmlns:a16="http://schemas.microsoft.com/office/drawing/2014/main" id="{EACB7A21-4E07-4DC6-BA33-57202B5D7014}"/>
                </a:ext>
              </a:extLst>
            </p:cNvPr>
            <p:cNvSpPr/>
            <p:nvPr/>
          </p:nvSpPr>
          <p:spPr>
            <a:xfrm>
              <a:off x="5466623" y="879321"/>
              <a:ext cx="2610578" cy="599646"/>
            </a:xfrm>
            <a:prstGeom prst="roundRect">
              <a:avLst/>
            </a:prstGeom>
            <a:solidFill>
              <a:schemeClr val="bg1"/>
            </a:solidFill>
            <a:ln w="19050">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mn-cs"/>
              </a:endParaRPr>
            </a:p>
          </p:txBody>
        </p:sp>
        <p:sp>
          <p:nvSpPr>
            <p:cNvPr id="17" name="正方形/長方形 16">
              <a:extLst>
                <a:ext uri="{FF2B5EF4-FFF2-40B4-BE49-F238E27FC236}">
                  <a16:creationId xmlns:a16="http://schemas.microsoft.com/office/drawing/2014/main" id="{65322752-4ACB-4265-B879-5A180994502C}"/>
                </a:ext>
              </a:extLst>
            </p:cNvPr>
            <p:cNvSpPr/>
            <p:nvPr/>
          </p:nvSpPr>
          <p:spPr>
            <a:xfrm>
              <a:off x="5564169" y="879321"/>
              <a:ext cx="2415486" cy="59964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srgbClr val="AF1932"/>
                  </a:solidFill>
                  <a:effectLst/>
                  <a:uLnTx/>
                  <a:uFillTx/>
                  <a:latin typeface="Avenir Next LT Pro Demi"/>
                  <a:ea typeface="Yu Gothic UI" panose="020B0500000000000000" pitchFamily="50" charset="-128"/>
                  <a:cs typeface="+mn-cs"/>
                </a:rPr>
                <a:t>大阪市</a:t>
              </a:r>
              <a:r>
                <a:rPr kumimoji="1" lang="en-US" altLang="ja-JP" sz="2000" b="1" i="0" u="none" strike="noStrike" kern="1200" cap="none" spc="0" normalizeH="0" baseline="0" noProof="0">
                  <a:ln>
                    <a:noFill/>
                  </a:ln>
                  <a:solidFill>
                    <a:srgbClr val="AF1932"/>
                  </a:solidFill>
                  <a:effectLst/>
                  <a:uLnTx/>
                  <a:uFillTx/>
                  <a:latin typeface="Avenir Next LT Pro Demi"/>
                  <a:ea typeface="Yu Gothic UI" panose="020B0500000000000000" pitchFamily="50" charset="-128"/>
                  <a:cs typeface="+mn-cs"/>
                </a:rPr>
                <a:t>ICT</a:t>
              </a:r>
              <a:r>
                <a:rPr kumimoji="1" lang="ja-JP" altLang="en-US" sz="2000" b="1" i="0" u="none" strike="noStrike" kern="1200" cap="none" spc="0" normalizeH="0" baseline="0" noProof="0">
                  <a:ln>
                    <a:noFill/>
                  </a:ln>
                  <a:solidFill>
                    <a:srgbClr val="AF1932"/>
                  </a:solidFill>
                  <a:effectLst/>
                  <a:uLnTx/>
                  <a:uFillTx/>
                  <a:latin typeface="Avenir Next LT Pro Demi"/>
                  <a:ea typeface="Yu Gothic UI" panose="020B0500000000000000" pitchFamily="50" charset="-128"/>
                  <a:cs typeface="+mn-cs"/>
                </a:rPr>
                <a:t>戦略の実績</a:t>
              </a:r>
              <a:endParaRPr kumimoji="1" lang="en-GB" altLang="ja-JP" sz="2000" b="1" i="0" u="none" strike="noStrike" kern="1200" cap="none" spc="0" normalizeH="0" baseline="0" noProof="0">
                <a:ln>
                  <a:noFill/>
                </a:ln>
                <a:solidFill>
                  <a:srgbClr val="AF1932"/>
                </a:solidFill>
                <a:effectLst/>
                <a:uLnTx/>
                <a:uFillTx/>
                <a:latin typeface="Avenir Next LT Pro Demi"/>
                <a:ea typeface="Yu Gothic UI" panose="020B0500000000000000" pitchFamily="50" charset="-128"/>
                <a:cs typeface="+mn-cs"/>
              </a:endParaRPr>
            </a:p>
          </p:txBody>
        </p:sp>
        <p:sp>
          <p:nvSpPr>
            <p:cNvPr id="25" name="四角形: 角を丸くする 24">
              <a:extLst>
                <a:ext uri="{FF2B5EF4-FFF2-40B4-BE49-F238E27FC236}">
                  <a16:creationId xmlns:a16="http://schemas.microsoft.com/office/drawing/2014/main" id="{1103D959-BC81-4358-98FB-84A687734B53}"/>
                </a:ext>
              </a:extLst>
            </p:cNvPr>
            <p:cNvSpPr/>
            <p:nvPr/>
          </p:nvSpPr>
          <p:spPr>
            <a:xfrm>
              <a:off x="5466623" y="2395954"/>
              <a:ext cx="2610578" cy="599646"/>
            </a:xfrm>
            <a:prstGeom prst="roundRect">
              <a:avLst/>
            </a:prstGeom>
            <a:solidFill>
              <a:schemeClr val="bg1"/>
            </a:solidFill>
            <a:ln w="19050">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mn-cs"/>
              </a:endParaRPr>
            </a:p>
          </p:txBody>
        </p:sp>
        <p:sp>
          <p:nvSpPr>
            <p:cNvPr id="19" name="正方形/長方形 18">
              <a:extLst>
                <a:ext uri="{FF2B5EF4-FFF2-40B4-BE49-F238E27FC236}">
                  <a16:creationId xmlns:a16="http://schemas.microsoft.com/office/drawing/2014/main" id="{2ED123CD-2E75-49E6-8594-1D45BB2D9C92}"/>
                </a:ext>
              </a:extLst>
            </p:cNvPr>
            <p:cNvSpPr/>
            <p:nvPr/>
          </p:nvSpPr>
          <p:spPr>
            <a:xfrm>
              <a:off x="5564169" y="2395954"/>
              <a:ext cx="2415486" cy="59964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a:ln>
                    <a:noFill/>
                  </a:ln>
                  <a:solidFill>
                    <a:srgbClr val="AF1932"/>
                  </a:solidFill>
                  <a:effectLst/>
                  <a:uLnTx/>
                  <a:uFillTx/>
                  <a:latin typeface="Avenir Next LT Pro Demi"/>
                  <a:ea typeface="Yu Gothic UI" panose="020B0500000000000000" pitchFamily="50" charset="-128"/>
                  <a:cs typeface="+mn-cs"/>
                </a:rPr>
                <a:t>DX</a:t>
              </a:r>
              <a:r>
                <a:rPr kumimoji="1" lang="ja-JP" altLang="en-US" sz="2000" b="1" i="0" u="none" strike="noStrike" kern="1200" cap="none" spc="0" normalizeH="0" baseline="0" noProof="0">
                  <a:ln>
                    <a:noFill/>
                  </a:ln>
                  <a:solidFill>
                    <a:srgbClr val="AF1932"/>
                  </a:solidFill>
                  <a:effectLst/>
                  <a:uLnTx/>
                  <a:uFillTx/>
                  <a:latin typeface="Avenir Next LT Pro Demi"/>
                  <a:ea typeface="Yu Gothic UI" panose="020B0500000000000000" pitchFamily="50" charset="-128"/>
                  <a:cs typeface="+mn-cs"/>
                </a:rPr>
                <a:t>の必要性</a:t>
              </a:r>
              <a:endParaRPr kumimoji="1" lang="en-GB" sz="2000" b="1" i="0" u="none" strike="noStrike" kern="1200" cap="none" spc="0" normalizeH="0" baseline="0" noProof="0">
                <a:ln>
                  <a:noFill/>
                </a:ln>
                <a:solidFill>
                  <a:srgbClr val="AF1932"/>
                </a:solidFill>
                <a:effectLst/>
                <a:uLnTx/>
                <a:uFillTx/>
                <a:latin typeface="Avenir Next LT Pro Demi"/>
                <a:ea typeface="Yu Gothic UI" panose="020B0500000000000000" pitchFamily="50" charset="-128"/>
                <a:cs typeface="+mn-cs"/>
              </a:endParaRPr>
            </a:p>
          </p:txBody>
        </p:sp>
        <p:sp>
          <p:nvSpPr>
            <p:cNvPr id="26" name="四角形: 角を丸くする 25">
              <a:extLst>
                <a:ext uri="{FF2B5EF4-FFF2-40B4-BE49-F238E27FC236}">
                  <a16:creationId xmlns:a16="http://schemas.microsoft.com/office/drawing/2014/main" id="{30F5F966-3BF4-4BE6-8456-E076CE37F84B}"/>
                </a:ext>
              </a:extLst>
            </p:cNvPr>
            <p:cNvSpPr/>
            <p:nvPr/>
          </p:nvSpPr>
          <p:spPr>
            <a:xfrm>
              <a:off x="5466623" y="3912587"/>
              <a:ext cx="2610578" cy="599646"/>
            </a:xfrm>
            <a:prstGeom prst="roundRect">
              <a:avLst/>
            </a:prstGeom>
            <a:solidFill>
              <a:schemeClr val="bg1"/>
            </a:solidFill>
            <a:ln w="19050">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mn-cs"/>
              </a:endParaRPr>
            </a:p>
          </p:txBody>
        </p:sp>
        <p:sp>
          <p:nvSpPr>
            <p:cNvPr id="20" name="正方形/長方形 19">
              <a:extLst>
                <a:ext uri="{FF2B5EF4-FFF2-40B4-BE49-F238E27FC236}">
                  <a16:creationId xmlns:a16="http://schemas.microsoft.com/office/drawing/2014/main" id="{5EE2DB92-0F65-4604-A1B2-F3D8B0A16FA4}"/>
                </a:ext>
              </a:extLst>
            </p:cNvPr>
            <p:cNvSpPr/>
            <p:nvPr/>
          </p:nvSpPr>
          <p:spPr>
            <a:xfrm>
              <a:off x="5564167" y="3912587"/>
              <a:ext cx="2415490" cy="59964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a:ln>
                    <a:noFill/>
                  </a:ln>
                  <a:solidFill>
                    <a:srgbClr val="AF1932"/>
                  </a:solidFill>
                  <a:effectLst/>
                  <a:uLnTx/>
                  <a:uFillTx/>
                  <a:latin typeface="Avenir Next LT Pro Demi"/>
                  <a:ea typeface="Yu Gothic UI" panose="020B0500000000000000" pitchFamily="50" charset="-128"/>
                  <a:cs typeface="+mn-cs"/>
                </a:rPr>
                <a:t>DX</a:t>
              </a:r>
              <a:r>
                <a:rPr kumimoji="1" lang="ja-JP" altLang="en-US" sz="2000" b="1" i="0" u="none" strike="noStrike" kern="1200" cap="none" spc="0" normalizeH="0" baseline="0" noProof="0">
                  <a:ln>
                    <a:noFill/>
                  </a:ln>
                  <a:solidFill>
                    <a:srgbClr val="AF1932"/>
                  </a:solidFill>
                  <a:effectLst/>
                  <a:uLnTx/>
                  <a:uFillTx/>
                  <a:latin typeface="Avenir Next LT Pro Demi"/>
                  <a:ea typeface="Yu Gothic UI" panose="020B0500000000000000" pitchFamily="50" charset="-128"/>
                  <a:cs typeface="+mn-cs"/>
                </a:rPr>
                <a:t>の潮流</a:t>
              </a:r>
              <a:endParaRPr kumimoji="1" lang="en-GB" sz="2000" b="1" i="0" u="none" strike="noStrike" kern="1200" cap="none" spc="0" normalizeH="0" baseline="0" noProof="0">
                <a:ln>
                  <a:noFill/>
                </a:ln>
                <a:solidFill>
                  <a:srgbClr val="AF1932"/>
                </a:solidFill>
                <a:effectLst/>
                <a:uLnTx/>
                <a:uFillTx/>
                <a:latin typeface="Avenir Next LT Pro Demi"/>
                <a:ea typeface="Yu Gothic UI" panose="020B0500000000000000" pitchFamily="50" charset="-128"/>
                <a:cs typeface="+mn-cs"/>
              </a:endParaRPr>
            </a:p>
          </p:txBody>
        </p:sp>
        <p:sp>
          <p:nvSpPr>
            <p:cNvPr id="27" name="四角形: 角を丸くする 26">
              <a:extLst>
                <a:ext uri="{FF2B5EF4-FFF2-40B4-BE49-F238E27FC236}">
                  <a16:creationId xmlns:a16="http://schemas.microsoft.com/office/drawing/2014/main" id="{7159C9C9-4FF8-4DE4-8569-3803254A7D59}"/>
                </a:ext>
              </a:extLst>
            </p:cNvPr>
            <p:cNvSpPr/>
            <p:nvPr/>
          </p:nvSpPr>
          <p:spPr>
            <a:xfrm>
              <a:off x="5466623" y="5361113"/>
              <a:ext cx="2610578" cy="599646"/>
            </a:xfrm>
            <a:prstGeom prst="roundRect">
              <a:avLst/>
            </a:prstGeom>
            <a:solidFill>
              <a:srgbClr val="AF1932"/>
            </a:solidFill>
            <a:ln w="19050">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mn-cs"/>
              </a:endParaRPr>
            </a:p>
          </p:txBody>
        </p:sp>
        <p:sp>
          <p:nvSpPr>
            <p:cNvPr id="21" name="正方形/長方形 20">
              <a:extLst>
                <a:ext uri="{FF2B5EF4-FFF2-40B4-BE49-F238E27FC236}">
                  <a16:creationId xmlns:a16="http://schemas.microsoft.com/office/drawing/2014/main" id="{DC76CCA5-A641-42C5-B323-753B260A6D0D}"/>
                </a:ext>
              </a:extLst>
            </p:cNvPr>
            <p:cNvSpPr/>
            <p:nvPr/>
          </p:nvSpPr>
          <p:spPr>
            <a:xfrm>
              <a:off x="5564168" y="5361113"/>
              <a:ext cx="2415488" cy="59964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prstClr val="white"/>
                  </a:solidFill>
                  <a:effectLst/>
                  <a:uLnTx/>
                  <a:uFillTx/>
                  <a:latin typeface="Avenir Next LT Pro Demi"/>
                  <a:ea typeface="Yu Gothic UI" panose="020B0500000000000000" pitchFamily="50" charset="-128"/>
                  <a:cs typeface="+mn-cs"/>
                </a:rPr>
                <a:t>大阪市の</a:t>
              </a:r>
              <a:r>
                <a:rPr kumimoji="1" lang="en-US" altLang="ja-JP" sz="2000" b="1" i="0" u="none" strike="noStrike" kern="1200" cap="none" spc="0" normalizeH="0" baseline="0" noProof="0">
                  <a:ln>
                    <a:noFill/>
                  </a:ln>
                  <a:solidFill>
                    <a:prstClr val="white"/>
                  </a:solidFill>
                  <a:effectLst/>
                  <a:uLnTx/>
                  <a:uFillTx/>
                  <a:latin typeface="Avenir Next LT Pro Demi"/>
                  <a:ea typeface="Yu Gothic UI" panose="020B0500000000000000" pitchFamily="50" charset="-128"/>
                  <a:cs typeface="+mn-cs"/>
                </a:rPr>
                <a:t>DX</a:t>
              </a:r>
              <a:endParaRPr kumimoji="1" lang="en-GB" sz="2000" b="1" i="0" u="none" strike="noStrike" kern="1200" cap="none" spc="0" normalizeH="0" baseline="0" noProof="0">
                <a:ln>
                  <a:noFill/>
                </a:ln>
                <a:solidFill>
                  <a:prstClr val="white"/>
                </a:solidFill>
                <a:effectLst/>
                <a:uLnTx/>
                <a:uFillTx/>
                <a:latin typeface="Avenir Next LT Pro Demi"/>
                <a:ea typeface="Yu Gothic UI" panose="020B0500000000000000" pitchFamily="50" charset="-128"/>
                <a:cs typeface="+mn-cs"/>
              </a:endParaRPr>
            </a:p>
          </p:txBody>
        </p:sp>
      </p:grpSp>
      <p:sp>
        <p:nvSpPr>
          <p:cNvPr id="32" name="スライド番号プレースホルダー 2">
            <a:extLst>
              <a:ext uri="{FF2B5EF4-FFF2-40B4-BE49-F238E27FC236}">
                <a16:creationId xmlns:a16="http://schemas.microsoft.com/office/drawing/2014/main" id="{22ED8F5B-A3BE-4DA5-B39D-67B952913A95}"/>
              </a:ext>
            </a:extLst>
          </p:cNvPr>
          <p:cNvSpPr txBox="1">
            <a:spLocks/>
          </p:cNvSpPr>
          <p:nvPr/>
        </p:nvSpPr>
        <p:spPr>
          <a:xfrm>
            <a:off x="7181851" y="6515100"/>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Tree>
    <p:extLst>
      <p:ext uri="{BB962C8B-B14F-4D97-AF65-F5344CB8AC3E}">
        <p14:creationId xmlns:p14="http://schemas.microsoft.com/office/powerpoint/2010/main" val="1436892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8C6836-423D-4A90-B834-28796E027B26}"/>
              </a:ext>
            </a:extLst>
          </p:cNvPr>
          <p:cNvSpPr>
            <a:spLocks noGrp="1"/>
          </p:cNvSpPr>
          <p:nvPr>
            <p:ph type="title"/>
          </p:nvPr>
        </p:nvSpPr>
        <p:spPr>
          <a:prstGeom prst="rect">
            <a:avLst/>
          </a:prstGeom>
        </p:spPr>
        <p:txBody>
          <a:bodyPr/>
          <a:lstStyle/>
          <a:p>
            <a:r>
              <a:rPr lang="ja-JP" altLang="en-US" dirty="0">
                <a:latin typeface="+mj-lt"/>
              </a:rPr>
              <a:t>大阪市</a:t>
            </a:r>
            <a:r>
              <a:rPr lang="en-US" altLang="ja-JP" dirty="0">
                <a:latin typeface="+mj-lt"/>
              </a:rPr>
              <a:t>ICT</a:t>
            </a:r>
            <a:r>
              <a:rPr lang="ja-JP" altLang="en-US" dirty="0">
                <a:latin typeface="+mj-lt"/>
              </a:rPr>
              <a:t>戦略の実績</a:t>
            </a:r>
            <a:endParaRPr kumimoji="1" lang="en-GB" dirty="0">
              <a:latin typeface="+mj-lt"/>
            </a:endParaRPr>
          </a:p>
        </p:txBody>
      </p:sp>
      <p:sp>
        <p:nvSpPr>
          <p:cNvPr id="4" name="テキスト プレースホルダー 3">
            <a:extLst>
              <a:ext uri="{FF2B5EF4-FFF2-40B4-BE49-F238E27FC236}">
                <a16:creationId xmlns:a16="http://schemas.microsoft.com/office/drawing/2014/main" id="{64480027-D6B8-4846-B431-AF34AB4214FF}"/>
              </a:ext>
            </a:extLst>
          </p:cNvPr>
          <p:cNvSpPr>
            <a:spLocks noGrp="1"/>
          </p:cNvSpPr>
          <p:nvPr>
            <p:ph type="body" sz="quarter" idx="12"/>
          </p:nvPr>
        </p:nvSpPr>
        <p:spPr>
          <a:xfrm>
            <a:off x="452438" y="1578070"/>
            <a:ext cx="8958262" cy="1454050"/>
          </a:xfrm>
          <a:prstGeom prst="rect">
            <a:avLst/>
          </a:prstGeom>
        </p:spPr>
        <p:txBody>
          <a:bodyPr/>
          <a:lstStyle/>
          <a:p>
            <a:r>
              <a:rPr lang="ja-JP" altLang="en-US" spc="-40" dirty="0"/>
              <a:t>大阪市は、</a:t>
            </a:r>
            <a:r>
              <a:rPr lang="en-US" altLang="ja-JP" spc="-40" dirty="0"/>
              <a:t>2016</a:t>
            </a:r>
            <a:r>
              <a:rPr lang="ja-JP" altLang="en-US" spc="-40" dirty="0"/>
              <a:t>年</a:t>
            </a:r>
            <a:r>
              <a:rPr lang="en-US" altLang="ja-JP" spc="-40" dirty="0"/>
              <a:t>3</a:t>
            </a:r>
            <a:r>
              <a:rPr lang="ja-JP" altLang="en-US" spc="-40" dirty="0"/>
              <a:t>月に「大阪市</a:t>
            </a:r>
            <a:r>
              <a:rPr lang="en-US" altLang="ja-JP" spc="-40" dirty="0"/>
              <a:t>ICT</a:t>
            </a:r>
            <a:r>
              <a:rPr lang="ja-JP" altLang="en-US" spc="-40" dirty="0"/>
              <a:t>戦略」を策定し、他都市に先駆けて</a:t>
            </a:r>
            <a:r>
              <a:rPr lang="en-US" altLang="ja-JP" spc="-40" dirty="0"/>
              <a:t>ICT</a:t>
            </a:r>
            <a:r>
              <a:rPr lang="ja-JP" altLang="en-US" spc="-40" dirty="0"/>
              <a:t>の徹底活用による市民サービスの向上や行政運営の効率化等に取り組んできました。</a:t>
            </a:r>
            <a:endParaRPr lang="en-US" altLang="ja-JP" spc="-40" dirty="0"/>
          </a:p>
          <a:p>
            <a:r>
              <a:rPr lang="ja-JP" altLang="en-US" spc="-40" dirty="0"/>
              <a:t>策定以後も、デジタル技術の発展や社会環境の変化への対応に向け、</a:t>
            </a:r>
            <a:r>
              <a:rPr lang="en-US" altLang="ja-JP" spc="-40" dirty="0"/>
              <a:t>ICT</a:t>
            </a:r>
            <a:r>
              <a:rPr lang="ja-JP" altLang="en-US" spc="-40" dirty="0"/>
              <a:t>戦略を適宜見直しを行い、様々な課題に対応してきました。</a:t>
            </a:r>
            <a:br>
              <a:rPr lang="en-US" altLang="ja-JP" spc="-40" dirty="0"/>
            </a:br>
            <a:r>
              <a:rPr lang="en-US" altLang="ja-JP" spc="-40" dirty="0"/>
              <a:t>【</a:t>
            </a:r>
            <a:r>
              <a:rPr lang="ja-JP" altLang="en-US" spc="-40" dirty="0"/>
              <a:t>大阪市</a:t>
            </a:r>
            <a:r>
              <a:rPr lang="en-US" altLang="ja-JP" spc="-40" dirty="0"/>
              <a:t>ICT</a:t>
            </a:r>
            <a:r>
              <a:rPr lang="ja-JP" altLang="en-US" spc="-40" dirty="0"/>
              <a:t>戦略の変遷と</a:t>
            </a:r>
            <a:r>
              <a:rPr lang="en-US" altLang="ja-JP" spc="-40" dirty="0"/>
              <a:t>ICT</a:t>
            </a:r>
            <a:r>
              <a:rPr lang="ja-JP" altLang="en-US" spc="-40" dirty="0"/>
              <a:t>を活用した主な取組</a:t>
            </a:r>
            <a:r>
              <a:rPr lang="en-US" altLang="ja-JP" spc="-40" dirty="0"/>
              <a:t>】</a:t>
            </a:r>
            <a:br>
              <a:rPr lang="en-US" altLang="ja-JP" dirty="0"/>
            </a:br>
            <a:endParaRPr lang="en-US" altLang="ja-JP" spc="-40" dirty="0"/>
          </a:p>
        </p:txBody>
      </p:sp>
      <p:sp>
        <p:nvSpPr>
          <p:cNvPr id="8" name="字幕 7">
            <a:extLst>
              <a:ext uri="{FF2B5EF4-FFF2-40B4-BE49-F238E27FC236}">
                <a16:creationId xmlns:a16="http://schemas.microsoft.com/office/drawing/2014/main" id="{FFD53B8A-4D16-4126-90E8-32DFA453AAAA}"/>
              </a:ext>
            </a:extLst>
          </p:cNvPr>
          <p:cNvSpPr>
            <a:spLocks noGrp="1"/>
          </p:cNvSpPr>
          <p:nvPr>
            <p:ph type="subTitle" idx="1"/>
          </p:nvPr>
        </p:nvSpPr>
        <p:spPr>
          <a:xfrm>
            <a:off x="452438" y="368300"/>
            <a:ext cx="4289822" cy="252042"/>
          </a:xfrm>
          <a:prstGeom prst="rect">
            <a:avLst/>
          </a:prstGeom>
        </p:spPr>
        <p:txBody>
          <a:bodyPr/>
          <a:lstStyle/>
          <a:p>
            <a:r>
              <a:rPr lang="en-US" altLang="ja-JP" dirty="0">
                <a:latin typeface="+mn-lt"/>
              </a:rPr>
              <a:t>Appendix. DX</a:t>
            </a:r>
            <a:r>
              <a:rPr lang="ja-JP" altLang="en-US" dirty="0">
                <a:latin typeface="+mn-lt"/>
              </a:rPr>
              <a:t>を推進する背景</a:t>
            </a:r>
            <a:endParaRPr lang="en-GB" altLang="ja-JP" dirty="0">
              <a:latin typeface="+mn-lt"/>
            </a:endParaRPr>
          </a:p>
        </p:txBody>
      </p:sp>
      <p:sp>
        <p:nvSpPr>
          <p:cNvPr id="38" name="スライド番号プレースホルダー 2">
            <a:extLst>
              <a:ext uri="{FF2B5EF4-FFF2-40B4-BE49-F238E27FC236}">
                <a16:creationId xmlns:a16="http://schemas.microsoft.com/office/drawing/2014/main" id="{F480CD90-3A3E-4E6B-8FC0-A337C66EDA0F}"/>
              </a:ext>
            </a:extLst>
          </p:cNvPr>
          <p:cNvSpPr txBox="1">
            <a:spLocks/>
          </p:cNvSpPr>
          <p:nvPr/>
        </p:nvSpPr>
        <p:spPr>
          <a:xfrm>
            <a:off x="7181851" y="6515100"/>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1" lang="en-GB" sz="1200" b="0" i="0" u="none" strike="noStrike" kern="1200" cap="none" spc="0" normalizeH="0" baseline="0" noProof="0" dirty="0">
              <a:ln>
                <a:noFill/>
              </a:ln>
              <a:solidFill>
                <a:prstClr val="black">
                  <a:tint val="75000"/>
                </a:prstClr>
              </a:solidFill>
              <a:effectLst/>
              <a:uLnTx/>
              <a:uFillTx/>
              <a:latin typeface="Avenir Next LT Pro"/>
              <a:ea typeface="Yu Gothic UI"/>
              <a:cs typeface="+mn-cs"/>
            </a:endParaRPr>
          </a:p>
        </p:txBody>
      </p:sp>
      <p:cxnSp>
        <p:nvCxnSpPr>
          <p:cNvPr id="67" name="直線コネクタ 66">
            <a:extLst>
              <a:ext uri="{FF2B5EF4-FFF2-40B4-BE49-F238E27FC236}">
                <a16:creationId xmlns:a16="http://schemas.microsoft.com/office/drawing/2014/main" id="{72EDFFDE-C251-4C2B-B307-C42C60C136F3}"/>
              </a:ext>
            </a:extLst>
          </p:cNvPr>
          <p:cNvCxnSpPr>
            <a:cxnSpLocks/>
          </p:cNvCxnSpPr>
          <p:nvPr/>
        </p:nvCxnSpPr>
        <p:spPr>
          <a:xfrm flipV="1">
            <a:off x="65903" y="2965622"/>
            <a:ext cx="9840097" cy="3336324"/>
          </a:xfrm>
          <a:prstGeom prst="line">
            <a:avLst/>
          </a:prstGeom>
          <a:ln w="9525">
            <a:solidFill>
              <a:srgbClr val="AF1932"/>
            </a:solidFill>
          </a:ln>
        </p:spPr>
        <p:style>
          <a:lnRef idx="1">
            <a:schemeClr val="accent1"/>
          </a:lnRef>
          <a:fillRef idx="0">
            <a:schemeClr val="accent1"/>
          </a:fillRef>
          <a:effectRef idx="0">
            <a:schemeClr val="accent1"/>
          </a:effectRef>
          <a:fontRef idx="minor">
            <a:schemeClr val="tx1"/>
          </a:fontRef>
        </p:style>
      </p:cxnSp>
      <p:sp>
        <p:nvSpPr>
          <p:cNvPr id="69" name="楕円 68">
            <a:extLst>
              <a:ext uri="{FF2B5EF4-FFF2-40B4-BE49-F238E27FC236}">
                <a16:creationId xmlns:a16="http://schemas.microsoft.com/office/drawing/2014/main" id="{212AB836-8EB6-4E85-8270-C30E8770A482}"/>
              </a:ext>
            </a:extLst>
          </p:cNvPr>
          <p:cNvSpPr/>
          <p:nvPr/>
        </p:nvSpPr>
        <p:spPr>
          <a:xfrm>
            <a:off x="857510" y="5919730"/>
            <a:ext cx="169200" cy="169200"/>
          </a:xfrm>
          <a:prstGeom prst="ellipse">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venir Next LT Pro"/>
              <a:ea typeface="Yu Gothic UI"/>
              <a:cs typeface="+mn-cs"/>
            </a:endParaRPr>
          </a:p>
        </p:txBody>
      </p:sp>
      <p:sp>
        <p:nvSpPr>
          <p:cNvPr id="71" name="正方形/長方形 70">
            <a:extLst>
              <a:ext uri="{FF2B5EF4-FFF2-40B4-BE49-F238E27FC236}">
                <a16:creationId xmlns:a16="http://schemas.microsoft.com/office/drawing/2014/main" id="{1C01B356-2E17-4D02-B822-8E7BD6231F2A}"/>
              </a:ext>
            </a:extLst>
          </p:cNvPr>
          <p:cNvSpPr/>
          <p:nvPr/>
        </p:nvSpPr>
        <p:spPr>
          <a:xfrm>
            <a:off x="1327124" y="6095297"/>
            <a:ext cx="6152831" cy="3055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ja-JP" altLang="en-US" sz="1100" b="0" i="0" u="none" strike="noStrike" kern="1200" cap="none" spc="0" normalizeH="0" baseline="0" noProof="0" dirty="0">
                <a:ln>
                  <a:noFill/>
                </a:ln>
                <a:solidFill>
                  <a:prstClr val="black">
                    <a:lumMod val="65000"/>
                    <a:lumOff val="35000"/>
                  </a:prstClr>
                </a:solidFill>
                <a:effectLst/>
                <a:uLnTx/>
                <a:uFillTx/>
                <a:latin typeface="Avenir Next LT Pro"/>
                <a:ea typeface="Yu Gothic UI" panose="020B0500000000000000" pitchFamily="50" charset="-128"/>
                <a:cs typeface="+mn-cs"/>
              </a:rPr>
              <a:t>大阪市</a:t>
            </a:r>
            <a:r>
              <a:rPr kumimoji="0" lang="en-US" altLang="ja-JP" sz="1100" b="0" i="0" u="none" strike="noStrike" kern="1200" cap="none" spc="0" normalizeH="0" baseline="0" noProof="0" dirty="0">
                <a:ln>
                  <a:noFill/>
                </a:ln>
                <a:solidFill>
                  <a:prstClr val="black">
                    <a:lumMod val="65000"/>
                    <a:lumOff val="35000"/>
                  </a:prstClr>
                </a:solidFill>
                <a:effectLst/>
                <a:uLnTx/>
                <a:uFillTx/>
                <a:latin typeface="Avenir Next LT Pro"/>
                <a:ea typeface="Yu Gothic UI" panose="020B0500000000000000" pitchFamily="50" charset="-128"/>
                <a:cs typeface="+mn-cs"/>
              </a:rPr>
              <a:t>ICT</a:t>
            </a:r>
            <a:r>
              <a:rPr kumimoji="0" lang="ja-JP" altLang="en-US" sz="1100" b="0" i="0" u="none" strike="noStrike" kern="1200" cap="none" spc="0" normalizeH="0" baseline="0" noProof="0" dirty="0">
                <a:ln>
                  <a:noFill/>
                </a:ln>
                <a:solidFill>
                  <a:prstClr val="black">
                    <a:lumMod val="65000"/>
                    <a:lumOff val="35000"/>
                  </a:prstClr>
                </a:solidFill>
                <a:effectLst/>
                <a:uLnTx/>
                <a:uFillTx/>
                <a:latin typeface="Avenir Next LT Pro"/>
                <a:ea typeface="Yu Gothic UI" panose="020B0500000000000000" pitchFamily="50" charset="-128"/>
                <a:cs typeface="+mn-cs"/>
              </a:rPr>
              <a:t>戦略策定　大阪市</a:t>
            </a:r>
            <a:r>
              <a:rPr kumimoji="0" lang="en-US" altLang="ja-JP" sz="1100" b="0" i="0" u="none" strike="noStrike" kern="1200" cap="none" spc="0" normalizeH="0" baseline="0" noProof="0" dirty="0">
                <a:ln>
                  <a:noFill/>
                </a:ln>
                <a:solidFill>
                  <a:prstClr val="black">
                    <a:lumMod val="65000"/>
                    <a:lumOff val="35000"/>
                  </a:prstClr>
                </a:solidFill>
                <a:effectLst/>
                <a:uLnTx/>
                <a:uFillTx/>
                <a:latin typeface="Avenir Next LT Pro"/>
                <a:ea typeface="Yu Gothic UI" panose="020B0500000000000000" pitchFamily="50" charset="-128"/>
                <a:cs typeface="+mn-cs"/>
              </a:rPr>
              <a:t>ICT</a:t>
            </a:r>
            <a:r>
              <a:rPr kumimoji="0" lang="ja-JP" altLang="en-US" sz="1100" b="0" i="0" u="none" strike="noStrike" kern="1200" cap="none" spc="0" normalizeH="0" baseline="0" noProof="0" dirty="0">
                <a:ln>
                  <a:noFill/>
                </a:ln>
                <a:solidFill>
                  <a:prstClr val="black">
                    <a:lumMod val="65000"/>
                    <a:lumOff val="35000"/>
                  </a:prstClr>
                </a:solidFill>
                <a:effectLst/>
                <a:uLnTx/>
                <a:uFillTx/>
                <a:latin typeface="Avenir Next LT Pro"/>
                <a:ea typeface="Yu Gothic UI" panose="020B0500000000000000" pitchFamily="50" charset="-128"/>
                <a:cs typeface="+mn-cs"/>
              </a:rPr>
              <a:t>戦略アクションプラン（</a:t>
            </a:r>
            <a:r>
              <a:rPr kumimoji="0" lang="en-US" altLang="ja-JP" sz="1100" b="0" i="0" u="none" strike="noStrike" kern="1200" cap="none" spc="0" normalizeH="0" baseline="0" noProof="0" dirty="0">
                <a:ln>
                  <a:noFill/>
                </a:ln>
                <a:solidFill>
                  <a:prstClr val="black">
                    <a:lumMod val="65000"/>
                    <a:lumOff val="35000"/>
                  </a:prstClr>
                </a:solidFill>
                <a:effectLst/>
                <a:uLnTx/>
                <a:uFillTx/>
                <a:latin typeface="Avenir Next LT Pro"/>
                <a:ea typeface="Yu Gothic UI" panose="020B0500000000000000" pitchFamily="50" charset="-128"/>
                <a:cs typeface="+mn-cs"/>
              </a:rPr>
              <a:t>2015</a:t>
            </a:r>
            <a:r>
              <a:rPr kumimoji="0" lang="ja-JP" altLang="en-US" sz="1100" b="0" i="0" u="none" strike="noStrike" kern="1200" cap="none" spc="0" normalizeH="0" baseline="0" noProof="0" dirty="0">
                <a:ln>
                  <a:noFill/>
                </a:ln>
                <a:solidFill>
                  <a:prstClr val="black">
                    <a:lumMod val="65000"/>
                    <a:lumOff val="35000"/>
                  </a:prstClr>
                </a:solidFill>
                <a:effectLst/>
                <a:uLnTx/>
                <a:uFillTx/>
                <a:latin typeface="Avenir Next LT Pro"/>
                <a:ea typeface="Yu Gothic UI" panose="020B0500000000000000" pitchFamily="50" charset="-128"/>
                <a:cs typeface="+mn-cs"/>
              </a:rPr>
              <a:t>年度～</a:t>
            </a:r>
            <a:r>
              <a:rPr kumimoji="0" lang="en-US" altLang="ja-JP" sz="1100" b="0" i="0" u="none" strike="noStrike" kern="1200" cap="none" spc="0" normalizeH="0" baseline="0" noProof="0" dirty="0">
                <a:ln>
                  <a:noFill/>
                </a:ln>
                <a:solidFill>
                  <a:prstClr val="black">
                    <a:lumMod val="65000"/>
                    <a:lumOff val="35000"/>
                  </a:prstClr>
                </a:solidFill>
                <a:effectLst/>
                <a:uLnTx/>
                <a:uFillTx/>
                <a:latin typeface="Avenir Next LT Pro"/>
                <a:ea typeface="Yu Gothic UI" panose="020B0500000000000000" pitchFamily="50" charset="-128"/>
                <a:cs typeface="+mn-cs"/>
              </a:rPr>
              <a:t>2017</a:t>
            </a:r>
            <a:r>
              <a:rPr kumimoji="0" lang="ja-JP" altLang="en-US" sz="1100" b="0" i="0" u="none" strike="noStrike" kern="1200" cap="none" spc="0" normalizeH="0" baseline="0" noProof="0" dirty="0">
                <a:ln>
                  <a:noFill/>
                </a:ln>
                <a:solidFill>
                  <a:prstClr val="black">
                    <a:lumMod val="65000"/>
                    <a:lumOff val="35000"/>
                  </a:prstClr>
                </a:solidFill>
                <a:effectLst/>
                <a:uLnTx/>
                <a:uFillTx/>
                <a:latin typeface="Avenir Next LT Pro"/>
                <a:ea typeface="Yu Gothic UI" panose="020B0500000000000000" pitchFamily="50" charset="-128"/>
                <a:cs typeface="+mn-cs"/>
              </a:rPr>
              <a:t>年度）策定</a:t>
            </a:r>
          </a:p>
        </p:txBody>
      </p:sp>
      <p:sp>
        <p:nvSpPr>
          <p:cNvPr id="72" name="正方形/長方形 71">
            <a:extLst>
              <a:ext uri="{FF2B5EF4-FFF2-40B4-BE49-F238E27FC236}">
                <a16:creationId xmlns:a16="http://schemas.microsoft.com/office/drawing/2014/main" id="{4050F60A-B3B4-4D89-A74F-68A7BE3098EE}"/>
              </a:ext>
            </a:extLst>
          </p:cNvPr>
          <p:cNvSpPr/>
          <p:nvPr/>
        </p:nvSpPr>
        <p:spPr>
          <a:xfrm>
            <a:off x="506072" y="6153655"/>
            <a:ext cx="916442" cy="16986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AF1932"/>
                </a:solidFill>
                <a:effectLst/>
                <a:uLnTx/>
                <a:uFillTx/>
                <a:latin typeface="Avenir Next LT Pro Demi"/>
                <a:ea typeface="Yu Gothic UI" panose="020B0500000000000000" pitchFamily="50" charset="-128"/>
                <a:cs typeface="+mn-cs"/>
              </a:rPr>
              <a:t>2016.03</a:t>
            </a:r>
            <a:endParaRPr kumimoji="0" lang="en-GB" altLang="ja-JP" sz="1600" b="1" i="0" u="none" strike="noStrike" kern="1200" cap="none" spc="0" normalizeH="0" baseline="0" noProof="0" dirty="0">
              <a:ln>
                <a:noFill/>
              </a:ln>
              <a:solidFill>
                <a:srgbClr val="AF1932"/>
              </a:solidFill>
              <a:effectLst/>
              <a:uLnTx/>
              <a:uFillTx/>
              <a:latin typeface="Avenir Next LT Pro Demi"/>
              <a:ea typeface="Yu Gothic UI" panose="020B0500000000000000" pitchFamily="50" charset="-128"/>
              <a:cs typeface="+mn-cs"/>
            </a:endParaRPr>
          </a:p>
        </p:txBody>
      </p:sp>
      <p:sp>
        <p:nvSpPr>
          <p:cNvPr id="73" name="楕円 72">
            <a:extLst>
              <a:ext uri="{FF2B5EF4-FFF2-40B4-BE49-F238E27FC236}">
                <a16:creationId xmlns:a16="http://schemas.microsoft.com/office/drawing/2014/main" id="{212AB836-8EB6-4E85-8270-C30E8770A482}"/>
              </a:ext>
            </a:extLst>
          </p:cNvPr>
          <p:cNvSpPr/>
          <p:nvPr/>
        </p:nvSpPr>
        <p:spPr>
          <a:xfrm>
            <a:off x="1885175" y="5565160"/>
            <a:ext cx="169200" cy="169200"/>
          </a:xfrm>
          <a:prstGeom prst="ellipse">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venir Next LT Pro"/>
              <a:ea typeface="Yu Gothic UI"/>
              <a:cs typeface="+mn-cs"/>
            </a:endParaRPr>
          </a:p>
        </p:txBody>
      </p:sp>
      <p:sp>
        <p:nvSpPr>
          <p:cNvPr id="75" name="正方形/長方形 74">
            <a:extLst>
              <a:ext uri="{FF2B5EF4-FFF2-40B4-BE49-F238E27FC236}">
                <a16:creationId xmlns:a16="http://schemas.microsoft.com/office/drawing/2014/main" id="{8FC24BB9-E64D-4C7F-B9A7-EB5B33D38FE7}"/>
              </a:ext>
            </a:extLst>
          </p:cNvPr>
          <p:cNvSpPr/>
          <p:nvPr/>
        </p:nvSpPr>
        <p:spPr>
          <a:xfrm>
            <a:off x="1297030" y="5783167"/>
            <a:ext cx="1354138" cy="16986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AF1932"/>
                </a:solidFill>
                <a:effectLst/>
                <a:uLnTx/>
                <a:uFillTx/>
                <a:latin typeface="Avenir Next LT Pro Demi"/>
                <a:ea typeface="Yu Gothic UI" panose="020B0500000000000000" pitchFamily="50" charset="-128"/>
                <a:cs typeface="+mn-cs"/>
              </a:rPr>
              <a:t>2017.07</a:t>
            </a:r>
            <a:endParaRPr kumimoji="0" lang="en-GB" altLang="ja-JP" sz="1600" b="1" i="0" u="none" strike="noStrike" kern="1200" cap="none" spc="0" normalizeH="0" baseline="0" noProof="0" dirty="0">
              <a:ln>
                <a:noFill/>
              </a:ln>
              <a:solidFill>
                <a:srgbClr val="AF1932"/>
              </a:solidFill>
              <a:effectLst/>
              <a:uLnTx/>
              <a:uFillTx/>
              <a:latin typeface="Avenir Next LT Pro Demi"/>
              <a:ea typeface="Yu Gothic UI" panose="020B0500000000000000" pitchFamily="50" charset="-128"/>
              <a:cs typeface="+mn-cs"/>
            </a:endParaRPr>
          </a:p>
        </p:txBody>
      </p:sp>
      <p:sp>
        <p:nvSpPr>
          <p:cNvPr id="76" name="正方形/長方形 75">
            <a:extLst>
              <a:ext uri="{FF2B5EF4-FFF2-40B4-BE49-F238E27FC236}">
                <a16:creationId xmlns:a16="http://schemas.microsoft.com/office/drawing/2014/main" id="{73B5BAB6-2952-43EB-8BD9-FA03A6151D2C}"/>
              </a:ext>
            </a:extLst>
          </p:cNvPr>
          <p:cNvSpPr/>
          <p:nvPr/>
        </p:nvSpPr>
        <p:spPr>
          <a:xfrm>
            <a:off x="328036" y="5319227"/>
            <a:ext cx="2188955" cy="266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ja-JP" altLang="en-US" sz="1100" b="0" i="0" u="none" strike="noStrike" kern="1200" cap="none" spc="0" normalizeH="0" baseline="0" noProof="0" dirty="0">
                <a:ln>
                  <a:noFill/>
                </a:ln>
                <a:solidFill>
                  <a:prstClr val="black">
                    <a:lumMod val="65000"/>
                    <a:lumOff val="35000"/>
                  </a:prstClr>
                </a:solidFill>
                <a:effectLst/>
                <a:uLnTx/>
                <a:uFillTx/>
                <a:latin typeface="Avenir Next LT Pro"/>
                <a:ea typeface="Yu Gothic UI" panose="020B0500000000000000" pitchFamily="50" charset="-128"/>
                <a:cs typeface="+mn-cs"/>
              </a:rPr>
              <a:t>庁内無線</a:t>
            </a:r>
            <a:r>
              <a:rPr kumimoji="0" lang="en-US" altLang="ja-JP" sz="1100" b="0" i="0" u="none" strike="noStrike" kern="1200" cap="none" spc="0" normalizeH="0" baseline="0" noProof="0" dirty="0">
                <a:ln>
                  <a:noFill/>
                </a:ln>
                <a:solidFill>
                  <a:prstClr val="black">
                    <a:lumMod val="65000"/>
                    <a:lumOff val="35000"/>
                  </a:prstClr>
                </a:solidFill>
                <a:effectLst/>
                <a:uLnTx/>
                <a:uFillTx/>
                <a:latin typeface="Avenir Next LT Pro"/>
                <a:ea typeface="Yu Gothic UI" panose="020B0500000000000000" pitchFamily="50" charset="-128"/>
                <a:cs typeface="+mn-cs"/>
              </a:rPr>
              <a:t>LAN</a:t>
            </a:r>
            <a:r>
              <a:rPr kumimoji="0" lang="ja-JP" altLang="en-US" sz="1100" b="0" i="0" u="none" strike="noStrike" kern="1200" cap="none" spc="0" normalizeH="0" baseline="0" noProof="0" dirty="0">
                <a:ln>
                  <a:noFill/>
                </a:ln>
                <a:solidFill>
                  <a:prstClr val="black">
                    <a:lumMod val="65000"/>
                    <a:lumOff val="35000"/>
                  </a:prstClr>
                </a:solidFill>
                <a:effectLst/>
                <a:uLnTx/>
                <a:uFillTx/>
                <a:latin typeface="Avenir Next LT Pro"/>
                <a:ea typeface="Yu Gothic UI" panose="020B0500000000000000" pitchFamily="50" charset="-128"/>
                <a:cs typeface="+mn-cs"/>
              </a:rPr>
              <a:t>環境の整備に着手</a:t>
            </a:r>
          </a:p>
        </p:txBody>
      </p:sp>
      <p:sp>
        <p:nvSpPr>
          <p:cNvPr id="77" name="楕円 76">
            <a:extLst>
              <a:ext uri="{FF2B5EF4-FFF2-40B4-BE49-F238E27FC236}">
                <a16:creationId xmlns:a16="http://schemas.microsoft.com/office/drawing/2014/main" id="{212AB836-8EB6-4E85-8270-C30E8770A482}"/>
              </a:ext>
            </a:extLst>
          </p:cNvPr>
          <p:cNvSpPr/>
          <p:nvPr/>
        </p:nvSpPr>
        <p:spPr>
          <a:xfrm>
            <a:off x="2738105" y="5265035"/>
            <a:ext cx="169200" cy="169200"/>
          </a:xfrm>
          <a:prstGeom prst="ellipse">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venir Next LT Pro"/>
              <a:ea typeface="Yu Gothic UI"/>
              <a:cs typeface="+mn-cs"/>
            </a:endParaRPr>
          </a:p>
        </p:txBody>
      </p:sp>
      <p:sp>
        <p:nvSpPr>
          <p:cNvPr id="78" name="正方形/長方形 77">
            <a:extLst>
              <a:ext uri="{FF2B5EF4-FFF2-40B4-BE49-F238E27FC236}">
                <a16:creationId xmlns:a16="http://schemas.microsoft.com/office/drawing/2014/main" id="{8FC24BB9-E64D-4C7F-B9A7-EB5B33D38FE7}"/>
              </a:ext>
            </a:extLst>
          </p:cNvPr>
          <p:cNvSpPr/>
          <p:nvPr/>
        </p:nvSpPr>
        <p:spPr>
          <a:xfrm>
            <a:off x="2138503" y="5528312"/>
            <a:ext cx="1354138" cy="16986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AF1932"/>
                </a:solidFill>
                <a:effectLst/>
                <a:uLnTx/>
                <a:uFillTx/>
                <a:latin typeface="Avenir Next LT Pro Demi"/>
                <a:ea typeface="Yu Gothic UI" panose="020B0500000000000000" pitchFamily="50" charset="-128"/>
                <a:cs typeface="+mn-cs"/>
              </a:rPr>
              <a:t>2018.03</a:t>
            </a:r>
            <a:endParaRPr kumimoji="0" lang="en-GB" altLang="ja-JP" sz="1600" b="1" i="0" u="none" strike="noStrike" kern="1200" cap="none" spc="0" normalizeH="0" baseline="0" noProof="0" dirty="0">
              <a:ln>
                <a:noFill/>
              </a:ln>
              <a:solidFill>
                <a:srgbClr val="AF1932"/>
              </a:solidFill>
              <a:effectLst/>
              <a:uLnTx/>
              <a:uFillTx/>
              <a:latin typeface="Avenir Next LT Pro Demi"/>
              <a:ea typeface="Yu Gothic UI" panose="020B0500000000000000" pitchFamily="50" charset="-128"/>
              <a:cs typeface="+mn-cs"/>
            </a:endParaRPr>
          </a:p>
        </p:txBody>
      </p:sp>
      <p:sp>
        <p:nvSpPr>
          <p:cNvPr id="79" name="正方形/長方形 78">
            <a:extLst>
              <a:ext uri="{FF2B5EF4-FFF2-40B4-BE49-F238E27FC236}">
                <a16:creationId xmlns:a16="http://schemas.microsoft.com/office/drawing/2014/main" id="{137E4A1C-5F84-4BBE-8360-D87B70E2E74C}"/>
              </a:ext>
            </a:extLst>
          </p:cNvPr>
          <p:cNvSpPr/>
          <p:nvPr/>
        </p:nvSpPr>
        <p:spPr>
          <a:xfrm>
            <a:off x="3111685" y="5500832"/>
            <a:ext cx="1845041" cy="281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ja-JP" altLang="en-US" sz="1100" b="0" i="0" u="none" strike="noStrike" kern="1200" cap="none" spc="0" normalizeH="0" baseline="0" noProof="0" dirty="0">
                <a:ln>
                  <a:noFill/>
                </a:ln>
                <a:solidFill>
                  <a:prstClr val="black">
                    <a:lumMod val="65000"/>
                    <a:lumOff val="35000"/>
                  </a:prstClr>
                </a:solidFill>
                <a:effectLst/>
                <a:uLnTx/>
                <a:uFillTx/>
                <a:latin typeface="Avenir Next LT Pro"/>
                <a:ea typeface="Yu Gothic UI" panose="020B0500000000000000" pitchFamily="50" charset="-128"/>
                <a:cs typeface="+mn-cs"/>
              </a:rPr>
              <a:t>大阪市</a:t>
            </a:r>
            <a:r>
              <a:rPr kumimoji="0" lang="en-US" altLang="ja-JP" sz="1100" b="0" i="0" u="none" strike="noStrike" kern="1200" cap="none" spc="0" normalizeH="0" baseline="0" noProof="0" dirty="0">
                <a:ln>
                  <a:noFill/>
                </a:ln>
                <a:solidFill>
                  <a:prstClr val="black">
                    <a:lumMod val="65000"/>
                    <a:lumOff val="35000"/>
                  </a:prstClr>
                </a:solidFill>
                <a:effectLst/>
                <a:uLnTx/>
                <a:uFillTx/>
                <a:latin typeface="Avenir Next LT Pro"/>
                <a:ea typeface="Yu Gothic UI" panose="020B0500000000000000" pitchFamily="50" charset="-128"/>
                <a:cs typeface="+mn-cs"/>
              </a:rPr>
              <a:t>ICT</a:t>
            </a:r>
            <a:r>
              <a:rPr kumimoji="0" lang="ja-JP" altLang="en-US" sz="1100" b="0" i="0" u="none" strike="noStrike" kern="1200" cap="none" spc="0" normalizeH="0" baseline="0" noProof="0" dirty="0">
                <a:ln>
                  <a:noFill/>
                </a:ln>
                <a:solidFill>
                  <a:prstClr val="black">
                    <a:lumMod val="65000"/>
                    <a:lumOff val="35000"/>
                  </a:prstClr>
                </a:solidFill>
                <a:effectLst/>
                <a:uLnTx/>
                <a:uFillTx/>
                <a:latin typeface="Avenir Next LT Pro"/>
                <a:ea typeface="Yu Gothic UI" panose="020B0500000000000000" pitchFamily="50" charset="-128"/>
                <a:cs typeface="+mn-cs"/>
              </a:rPr>
              <a:t>戦略第</a:t>
            </a:r>
            <a:r>
              <a:rPr kumimoji="0" lang="en-US" altLang="ja-JP" sz="1100" b="0" i="0" u="none" strike="noStrike" kern="1200" cap="none" spc="0" normalizeH="0" baseline="0" noProof="0" dirty="0">
                <a:ln>
                  <a:noFill/>
                </a:ln>
                <a:solidFill>
                  <a:prstClr val="black">
                    <a:lumMod val="65000"/>
                    <a:lumOff val="35000"/>
                  </a:prstClr>
                </a:solidFill>
                <a:effectLst/>
                <a:uLnTx/>
                <a:uFillTx/>
                <a:latin typeface="Avenir Next LT Pro"/>
                <a:ea typeface="Yu Gothic UI" panose="020B0500000000000000" pitchFamily="50" charset="-128"/>
                <a:cs typeface="+mn-cs"/>
              </a:rPr>
              <a:t>2</a:t>
            </a:r>
            <a:r>
              <a:rPr kumimoji="0" lang="ja-JP" altLang="en-US" sz="1100" b="0" i="0" u="none" strike="noStrike" kern="1200" cap="none" spc="0" normalizeH="0" baseline="0" noProof="0" dirty="0">
                <a:ln>
                  <a:noFill/>
                </a:ln>
                <a:solidFill>
                  <a:prstClr val="black">
                    <a:lumMod val="65000"/>
                    <a:lumOff val="35000"/>
                  </a:prstClr>
                </a:solidFill>
                <a:effectLst/>
                <a:uLnTx/>
                <a:uFillTx/>
                <a:latin typeface="Avenir Next LT Pro"/>
                <a:ea typeface="Yu Gothic UI" panose="020B0500000000000000" pitchFamily="50" charset="-128"/>
                <a:cs typeface="+mn-cs"/>
              </a:rPr>
              <a:t>版へ改訂</a:t>
            </a:r>
          </a:p>
        </p:txBody>
      </p:sp>
      <p:sp>
        <p:nvSpPr>
          <p:cNvPr id="80" name="楕円 79">
            <a:extLst>
              <a:ext uri="{FF2B5EF4-FFF2-40B4-BE49-F238E27FC236}">
                <a16:creationId xmlns:a16="http://schemas.microsoft.com/office/drawing/2014/main" id="{212AB836-8EB6-4E85-8270-C30E8770A482}"/>
              </a:ext>
            </a:extLst>
          </p:cNvPr>
          <p:cNvSpPr/>
          <p:nvPr/>
        </p:nvSpPr>
        <p:spPr>
          <a:xfrm>
            <a:off x="3655469" y="4961382"/>
            <a:ext cx="169200" cy="169200"/>
          </a:xfrm>
          <a:prstGeom prst="ellipse">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venir Next LT Pro"/>
              <a:ea typeface="Yu Gothic UI"/>
              <a:cs typeface="+mn-cs"/>
            </a:endParaRPr>
          </a:p>
        </p:txBody>
      </p:sp>
      <p:sp>
        <p:nvSpPr>
          <p:cNvPr id="81" name="正方形/長方形 80">
            <a:extLst>
              <a:ext uri="{FF2B5EF4-FFF2-40B4-BE49-F238E27FC236}">
                <a16:creationId xmlns:a16="http://schemas.microsoft.com/office/drawing/2014/main" id="{093B4976-8B1E-469A-AD07-EF51D62688E1}"/>
              </a:ext>
            </a:extLst>
          </p:cNvPr>
          <p:cNvSpPr/>
          <p:nvPr/>
        </p:nvSpPr>
        <p:spPr>
          <a:xfrm>
            <a:off x="3061033" y="5221428"/>
            <a:ext cx="1354138" cy="16986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AF1932"/>
                </a:solidFill>
                <a:effectLst/>
                <a:uLnTx/>
                <a:uFillTx/>
                <a:latin typeface="Avenir Next LT Pro Demi"/>
                <a:ea typeface="Yu Gothic UI" panose="020B0500000000000000" pitchFamily="50" charset="-128"/>
                <a:cs typeface="+mn-cs"/>
              </a:rPr>
              <a:t>2018.05</a:t>
            </a:r>
            <a:endParaRPr kumimoji="0" lang="en-GB" altLang="ja-JP" sz="1600" b="1" i="0" u="none" strike="noStrike" kern="1200" cap="none" spc="0" normalizeH="0" baseline="0" noProof="0" dirty="0">
              <a:ln>
                <a:noFill/>
              </a:ln>
              <a:solidFill>
                <a:srgbClr val="AF1932"/>
              </a:solidFill>
              <a:effectLst/>
              <a:uLnTx/>
              <a:uFillTx/>
              <a:latin typeface="Avenir Next LT Pro Demi"/>
              <a:ea typeface="Yu Gothic UI" panose="020B0500000000000000" pitchFamily="50" charset="-128"/>
              <a:cs typeface="+mn-cs"/>
            </a:endParaRPr>
          </a:p>
        </p:txBody>
      </p:sp>
      <p:sp>
        <p:nvSpPr>
          <p:cNvPr id="82" name="正方形/長方形 81">
            <a:extLst>
              <a:ext uri="{FF2B5EF4-FFF2-40B4-BE49-F238E27FC236}">
                <a16:creationId xmlns:a16="http://schemas.microsoft.com/office/drawing/2014/main" id="{73B5BAB6-2952-43EB-8BD9-FA03A6151D2C}"/>
              </a:ext>
            </a:extLst>
          </p:cNvPr>
          <p:cNvSpPr/>
          <p:nvPr/>
        </p:nvSpPr>
        <p:spPr>
          <a:xfrm>
            <a:off x="4086310" y="5211212"/>
            <a:ext cx="5557108" cy="222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ja-JP" altLang="en-US" sz="1100" b="0" i="0" u="none" strike="noStrike" kern="1200" cap="none" spc="0" normalizeH="0" baseline="0" noProof="0" dirty="0">
                <a:ln>
                  <a:noFill/>
                </a:ln>
                <a:solidFill>
                  <a:prstClr val="black">
                    <a:lumMod val="65000"/>
                    <a:lumOff val="35000"/>
                  </a:prstClr>
                </a:solidFill>
                <a:effectLst/>
                <a:uLnTx/>
                <a:uFillTx/>
                <a:latin typeface="Avenir Next LT Pro"/>
                <a:ea typeface="Yu Gothic UI" panose="020B0500000000000000" pitchFamily="50" charset="-128"/>
                <a:cs typeface="+mn-cs"/>
              </a:rPr>
              <a:t>大阪市</a:t>
            </a:r>
            <a:r>
              <a:rPr kumimoji="0" lang="en-US" altLang="ja-JP" sz="1100" b="0" i="0" u="none" strike="noStrike" kern="1200" cap="none" spc="0" normalizeH="0" baseline="0" noProof="0" dirty="0">
                <a:ln>
                  <a:noFill/>
                </a:ln>
                <a:solidFill>
                  <a:prstClr val="black">
                    <a:lumMod val="65000"/>
                    <a:lumOff val="35000"/>
                  </a:prstClr>
                </a:solidFill>
                <a:effectLst/>
                <a:uLnTx/>
                <a:uFillTx/>
                <a:latin typeface="Avenir Next LT Pro"/>
                <a:ea typeface="Yu Gothic UI" panose="020B0500000000000000" pitchFamily="50" charset="-128"/>
                <a:cs typeface="+mn-cs"/>
              </a:rPr>
              <a:t>ICT</a:t>
            </a:r>
            <a:r>
              <a:rPr kumimoji="0" lang="ja-JP" altLang="en-US" sz="1100" b="0" i="0" u="none" strike="noStrike" kern="1200" cap="none" spc="0" normalizeH="0" baseline="0" noProof="0" dirty="0">
                <a:ln>
                  <a:noFill/>
                </a:ln>
                <a:solidFill>
                  <a:prstClr val="black">
                    <a:lumMod val="65000"/>
                    <a:lumOff val="35000"/>
                  </a:prstClr>
                </a:solidFill>
                <a:effectLst/>
                <a:uLnTx/>
                <a:uFillTx/>
                <a:latin typeface="Avenir Next LT Pro"/>
                <a:ea typeface="Yu Gothic UI" panose="020B0500000000000000" pitchFamily="50" charset="-128"/>
                <a:cs typeface="+mn-cs"/>
              </a:rPr>
              <a:t>戦略アクションプラン（</a:t>
            </a:r>
            <a:r>
              <a:rPr kumimoji="0" lang="en-US" altLang="ja-JP" sz="1100" b="0" i="0" u="none" strike="noStrike" kern="1200" cap="none" spc="0" normalizeH="0" baseline="0" noProof="0" dirty="0">
                <a:ln>
                  <a:noFill/>
                </a:ln>
                <a:solidFill>
                  <a:prstClr val="black">
                    <a:lumMod val="65000"/>
                    <a:lumOff val="35000"/>
                  </a:prstClr>
                </a:solidFill>
                <a:effectLst/>
                <a:uLnTx/>
                <a:uFillTx/>
                <a:latin typeface="Avenir Next LT Pro"/>
                <a:ea typeface="Yu Gothic UI" panose="020B0500000000000000" pitchFamily="50" charset="-128"/>
                <a:cs typeface="+mn-cs"/>
              </a:rPr>
              <a:t>2018</a:t>
            </a:r>
            <a:r>
              <a:rPr kumimoji="0" lang="ja-JP" altLang="en-US" sz="1100" b="0" i="0" u="none" strike="noStrike" kern="1200" cap="none" spc="0" normalizeH="0" baseline="0" noProof="0" dirty="0">
                <a:ln>
                  <a:noFill/>
                </a:ln>
                <a:solidFill>
                  <a:prstClr val="black">
                    <a:lumMod val="65000"/>
                    <a:lumOff val="35000"/>
                  </a:prstClr>
                </a:solidFill>
                <a:effectLst/>
                <a:uLnTx/>
                <a:uFillTx/>
                <a:latin typeface="Avenir Next LT Pro"/>
                <a:ea typeface="Yu Gothic UI" panose="020B0500000000000000" pitchFamily="50" charset="-128"/>
                <a:cs typeface="+mn-cs"/>
              </a:rPr>
              <a:t>年度～</a:t>
            </a:r>
            <a:r>
              <a:rPr kumimoji="0" lang="en-US" altLang="ja-JP" sz="1100" b="0" i="0" u="none" strike="noStrike" kern="1200" cap="none" spc="0" normalizeH="0" baseline="0" noProof="0" dirty="0">
                <a:ln>
                  <a:noFill/>
                </a:ln>
                <a:solidFill>
                  <a:prstClr val="black">
                    <a:lumMod val="65000"/>
                    <a:lumOff val="35000"/>
                  </a:prstClr>
                </a:solidFill>
                <a:effectLst/>
                <a:uLnTx/>
                <a:uFillTx/>
                <a:latin typeface="Avenir Next LT Pro"/>
                <a:ea typeface="Yu Gothic UI" panose="020B0500000000000000" pitchFamily="50" charset="-128"/>
                <a:cs typeface="+mn-cs"/>
              </a:rPr>
              <a:t>2020</a:t>
            </a:r>
            <a:r>
              <a:rPr kumimoji="0" lang="ja-JP" altLang="en-US" sz="1100" b="0" i="0" u="none" strike="noStrike" kern="1200" cap="none" spc="0" normalizeH="0" baseline="0" noProof="0" dirty="0">
                <a:ln>
                  <a:noFill/>
                </a:ln>
                <a:solidFill>
                  <a:prstClr val="black">
                    <a:lumMod val="65000"/>
                    <a:lumOff val="35000"/>
                  </a:prstClr>
                </a:solidFill>
                <a:effectLst/>
                <a:uLnTx/>
                <a:uFillTx/>
                <a:latin typeface="Avenir Next LT Pro"/>
                <a:ea typeface="Yu Gothic UI" panose="020B0500000000000000" pitchFamily="50" charset="-128"/>
                <a:cs typeface="+mn-cs"/>
              </a:rPr>
              <a:t>年度）策定（</a:t>
            </a:r>
            <a:r>
              <a:rPr kumimoji="0" lang="en-US" altLang="ja-JP" sz="1100" b="0" i="0" u="none" strike="noStrike" kern="1200" cap="none" spc="0" normalizeH="0" baseline="0" noProof="0" dirty="0">
                <a:ln>
                  <a:noFill/>
                </a:ln>
                <a:solidFill>
                  <a:prstClr val="black">
                    <a:lumMod val="65000"/>
                    <a:lumOff val="35000"/>
                  </a:prstClr>
                </a:solidFill>
                <a:effectLst/>
                <a:uLnTx/>
                <a:uFillTx/>
                <a:latin typeface="Avenir Next LT Pro"/>
                <a:ea typeface="Yu Gothic UI" panose="020B0500000000000000" pitchFamily="50" charset="-128"/>
                <a:cs typeface="+mn-cs"/>
              </a:rPr>
              <a:t>2020</a:t>
            </a:r>
            <a:r>
              <a:rPr kumimoji="0" lang="ja-JP" altLang="en-US" sz="1100" b="0" i="0" u="none" strike="noStrike" kern="1200" cap="none" spc="0" normalizeH="0" baseline="0" noProof="0" dirty="0">
                <a:ln>
                  <a:noFill/>
                </a:ln>
                <a:solidFill>
                  <a:prstClr val="black">
                    <a:lumMod val="65000"/>
                    <a:lumOff val="35000"/>
                  </a:prstClr>
                </a:solidFill>
                <a:effectLst/>
                <a:uLnTx/>
                <a:uFillTx/>
                <a:latin typeface="Avenir Next LT Pro"/>
                <a:ea typeface="Yu Gothic UI" panose="020B0500000000000000" pitchFamily="50" charset="-128"/>
                <a:cs typeface="+mn-cs"/>
              </a:rPr>
              <a:t>年</a:t>
            </a:r>
            <a:r>
              <a:rPr kumimoji="0" lang="en-US" altLang="ja-JP" sz="1100" b="0" i="0" u="none" strike="noStrike" kern="1200" cap="none" spc="0" normalizeH="0" baseline="0" noProof="0" dirty="0">
                <a:ln>
                  <a:noFill/>
                </a:ln>
                <a:solidFill>
                  <a:prstClr val="black">
                    <a:lumMod val="65000"/>
                    <a:lumOff val="35000"/>
                  </a:prstClr>
                </a:solidFill>
                <a:effectLst/>
                <a:uLnTx/>
                <a:uFillTx/>
                <a:latin typeface="Avenir Next LT Pro"/>
                <a:ea typeface="Yu Gothic UI" panose="020B0500000000000000" pitchFamily="50" charset="-128"/>
                <a:cs typeface="+mn-cs"/>
              </a:rPr>
              <a:t>2</a:t>
            </a:r>
            <a:r>
              <a:rPr kumimoji="0" lang="ja-JP" altLang="en-US" sz="1100" b="0" i="0" u="none" strike="noStrike" kern="1200" cap="none" spc="0" normalizeH="0" baseline="0" noProof="0" dirty="0">
                <a:ln>
                  <a:noFill/>
                </a:ln>
                <a:solidFill>
                  <a:prstClr val="black">
                    <a:lumMod val="65000"/>
                    <a:lumOff val="35000"/>
                  </a:prstClr>
                </a:solidFill>
                <a:effectLst/>
                <a:uLnTx/>
                <a:uFillTx/>
                <a:latin typeface="Avenir Next LT Pro"/>
                <a:ea typeface="Yu Gothic UI" panose="020B0500000000000000" pitchFamily="50" charset="-128"/>
                <a:cs typeface="+mn-cs"/>
              </a:rPr>
              <a:t>月、</a:t>
            </a:r>
            <a:r>
              <a:rPr kumimoji="0" lang="en-US" altLang="ja-JP" sz="1100" b="0" i="0" u="none" strike="noStrike" kern="1200" cap="none" spc="0" normalizeH="0" baseline="0" noProof="0" dirty="0">
                <a:ln>
                  <a:noFill/>
                </a:ln>
                <a:solidFill>
                  <a:prstClr val="black">
                    <a:lumMod val="65000"/>
                    <a:lumOff val="35000"/>
                  </a:prstClr>
                </a:solidFill>
                <a:effectLst/>
                <a:uLnTx/>
                <a:uFillTx/>
                <a:latin typeface="Avenir Next LT Pro"/>
                <a:ea typeface="Yu Gothic UI" panose="020B0500000000000000" pitchFamily="50" charset="-128"/>
                <a:cs typeface="+mn-cs"/>
              </a:rPr>
              <a:t>8</a:t>
            </a:r>
            <a:r>
              <a:rPr kumimoji="0" lang="ja-JP" altLang="en-US" sz="1100" b="0" i="0" u="none" strike="noStrike" kern="1200" cap="none" spc="0" normalizeH="0" baseline="0" noProof="0" dirty="0">
                <a:ln>
                  <a:noFill/>
                </a:ln>
                <a:solidFill>
                  <a:prstClr val="black">
                    <a:lumMod val="65000"/>
                    <a:lumOff val="35000"/>
                  </a:prstClr>
                </a:solidFill>
                <a:effectLst/>
                <a:uLnTx/>
                <a:uFillTx/>
                <a:latin typeface="Avenir Next LT Pro"/>
                <a:ea typeface="Yu Gothic UI" panose="020B0500000000000000" pitchFamily="50" charset="-128"/>
                <a:cs typeface="+mn-cs"/>
              </a:rPr>
              <a:t>月に改訂）</a:t>
            </a:r>
          </a:p>
        </p:txBody>
      </p:sp>
      <p:sp>
        <p:nvSpPr>
          <p:cNvPr id="83" name="楕円 82">
            <a:extLst>
              <a:ext uri="{FF2B5EF4-FFF2-40B4-BE49-F238E27FC236}">
                <a16:creationId xmlns:a16="http://schemas.microsoft.com/office/drawing/2014/main" id="{212AB836-8EB6-4E85-8270-C30E8770A482}"/>
              </a:ext>
            </a:extLst>
          </p:cNvPr>
          <p:cNvSpPr/>
          <p:nvPr/>
        </p:nvSpPr>
        <p:spPr>
          <a:xfrm>
            <a:off x="4573060" y="4646834"/>
            <a:ext cx="169200" cy="169200"/>
          </a:xfrm>
          <a:prstGeom prst="ellipse">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venir Next LT Pro"/>
              <a:ea typeface="Yu Gothic UI"/>
              <a:cs typeface="+mn-cs"/>
            </a:endParaRPr>
          </a:p>
        </p:txBody>
      </p:sp>
      <p:sp>
        <p:nvSpPr>
          <p:cNvPr id="84" name="正方形/長方形 83">
            <a:extLst>
              <a:ext uri="{FF2B5EF4-FFF2-40B4-BE49-F238E27FC236}">
                <a16:creationId xmlns:a16="http://schemas.microsoft.com/office/drawing/2014/main" id="{8FC24BB9-E64D-4C7F-B9A7-EB5B33D38FE7}"/>
              </a:ext>
            </a:extLst>
          </p:cNvPr>
          <p:cNvSpPr/>
          <p:nvPr/>
        </p:nvSpPr>
        <p:spPr>
          <a:xfrm>
            <a:off x="3971562" y="4893227"/>
            <a:ext cx="1354138" cy="16986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AF1932"/>
                </a:solidFill>
                <a:effectLst/>
                <a:uLnTx/>
                <a:uFillTx/>
                <a:latin typeface="Avenir Next LT Pro Demi"/>
                <a:ea typeface="Yu Gothic UI" panose="020B0500000000000000" pitchFamily="50" charset="-128"/>
                <a:cs typeface="+mn-cs"/>
              </a:rPr>
              <a:t>2018.12</a:t>
            </a:r>
            <a:endParaRPr kumimoji="0" lang="en-GB" altLang="ja-JP" sz="1600" b="1" i="0" u="none" strike="noStrike" kern="1200" cap="none" spc="0" normalizeH="0" baseline="0" noProof="0" dirty="0">
              <a:ln>
                <a:noFill/>
              </a:ln>
              <a:solidFill>
                <a:srgbClr val="AF1932"/>
              </a:solidFill>
              <a:effectLst/>
              <a:uLnTx/>
              <a:uFillTx/>
              <a:latin typeface="Avenir Next LT Pro Demi"/>
              <a:ea typeface="Yu Gothic UI" panose="020B0500000000000000" pitchFamily="50" charset="-128"/>
              <a:cs typeface="+mn-cs"/>
            </a:endParaRPr>
          </a:p>
        </p:txBody>
      </p:sp>
      <p:sp>
        <p:nvSpPr>
          <p:cNvPr id="85" name="正方形/長方形 84">
            <a:extLst>
              <a:ext uri="{FF2B5EF4-FFF2-40B4-BE49-F238E27FC236}">
                <a16:creationId xmlns:a16="http://schemas.microsoft.com/office/drawing/2014/main" id="{73B5BAB6-2952-43EB-8BD9-FA03A6151D2C}"/>
              </a:ext>
            </a:extLst>
          </p:cNvPr>
          <p:cNvSpPr/>
          <p:nvPr/>
        </p:nvSpPr>
        <p:spPr>
          <a:xfrm>
            <a:off x="2652615" y="4565906"/>
            <a:ext cx="1983482" cy="266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ja-JP" altLang="en-US" sz="1100" b="0" i="0" u="none" strike="noStrike" kern="1200" cap="none" spc="0" normalizeH="0" baseline="0" noProof="0" dirty="0">
                <a:ln>
                  <a:noFill/>
                </a:ln>
                <a:solidFill>
                  <a:prstClr val="black">
                    <a:lumMod val="65000"/>
                    <a:lumOff val="35000"/>
                  </a:prstClr>
                </a:solidFill>
                <a:effectLst/>
                <a:uLnTx/>
                <a:uFillTx/>
                <a:latin typeface="Avenir Next LT Pro"/>
                <a:ea typeface="Yu Gothic UI" panose="020B0500000000000000" pitchFamily="50" charset="-128"/>
                <a:cs typeface="+mn-cs"/>
              </a:rPr>
              <a:t>大阪市</a:t>
            </a:r>
            <a:r>
              <a:rPr kumimoji="0" lang="en-US" altLang="ja-JP" sz="1100" b="0" i="0" u="none" strike="noStrike" kern="1200" cap="none" spc="0" normalizeH="0" baseline="0" noProof="0" dirty="0">
                <a:ln>
                  <a:noFill/>
                </a:ln>
                <a:solidFill>
                  <a:prstClr val="black">
                    <a:lumMod val="65000"/>
                    <a:lumOff val="35000"/>
                  </a:prstClr>
                </a:solidFill>
                <a:effectLst/>
                <a:uLnTx/>
                <a:uFillTx/>
                <a:latin typeface="Avenir Next LT Pro"/>
                <a:ea typeface="Yu Gothic UI" panose="020B0500000000000000" pitchFamily="50" charset="-128"/>
                <a:cs typeface="+mn-cs"/>
              </a:rPr>
              <a:t>LINE</a:t>
            </a:r>
            <a:r>
              <a:rPr kumimoji="0" lang="ja-JP" altLang="en-US" sz="1100" b="0" i="0" u="none" strike="noStrike" kern="1200" cap="none" spc="0" normalizeH="0" baseline="0" noProof="0" dirty="0">
                <a:ln>
                  <a:noFill/>
                </a:ln>
                <a:solidFill>
                  <a:prstClr val="black">
                    <a:lumMod val="65000"/>
                    <a:lumOff val="35000"/>
                  </a:prstClr>
                </a:solidFill>
                <a:effectLst/>
                <a:uLnTx/>
                <a:uFillTx/>
                <a:latin typeface="Avenir Next LT Pro"/>
                <a:ea typeface="Yu Gothic UI" panose="020B0500000000000000" pitchFamily="50" charset="-128"/>
                <a:cs typeface="+mn-cs"/>
              </a:rPr>
              <a:t>公式アカウント開設</a:t>
            </a:r>
          </a:p>
        </p:txBody>
      </p:sp>
      <p:sp>
        <p:nvSpPr>
          <p:cNvPr id="86" name="楕円 85">
            <a:extLst>
              <a:ext uri="{FF2B5EF4-FFF2-40B4-BE49-F238E27FC236}">
                <a16:creationId xmlns:a16="http://schemas.microsoft.com/office/drawing/2014/main" id="{212AB836-8EB6-4E85-8270-C30E8770A482}"/>
              </a:ext>
            </a:extLst>
          </p:cNvPr>
          <p:cNvSpPr/>
          <p:nvPr/>
        </p:nvSpPr>
        <p:spPr>
          <a:xfrm>
            <a:off x="5182672" y="4456166"/>
            <a:ext cx="169200" cy="169200"/>
          </a:xfrm>
          <a:prstGeom prst="ellipse">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venir Next LT Pro"/>
              <a:ea typeface="Yu Gothic UI"/>
              <a:cs typeface="+mn-cs"/>
            </a:endParaRPr>
          </a:p>
        </p:txBody>
      </p:sp>
      <p:sp>
        <p:nvSpPr>
          <p:cNvPr id="87" name="正方形/長方形 86">
            <a:extLst>
              <a:ext uri="{FF2B5EF4-FFF2-40B4-BE49-F238E27FC236}">
                <a16:creationId xmlns:a16="http://schemas.microsoft.com/office/drawing/2014/main" id="{093B4976-8B1E-469A-AD07-EF51D62688E1}"/>
              </a:ext>
            </a:extLst>
          </p:cNvPr>
          <p:cNvSpPr/>
          <p:nvPr/>
        </p:nvSpPr>
        <p:spPr>
          <a:xfrm>
            <a:off x="4582481" y="4255188"/>
            <a:ext cx="1354138" cy="16986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AF1932"/>
                </a:solidFill>
                <a:effectLst/>
                <a:uLnTx/>
                <a:uFillTx/>
                <a:latin typeface="Avenir Next LT Pro Demi"/>
                <a:ea typeface="Yu Gothic UI" panose="020B0500000000000000" pitchFamily="50" charset="-128"/>
                <a:cs typeface="+mn-cs"/>
              </a:rPr>
              <a:t>2019.01</a:t>
            </a:r>
            <a:endParaRPr kumimoji="0" lang="en-GB" altLang="ja-JP" sz="1600" b="1" i="0" u="none" strike="noStrike" kern="1200" cap="none" spc="0" normalizeH="0" baseline="0" noProof="0" dirty="0">
              <a:ln>
                <a:noFill/>
              </a:ln>
              <a:solidFill>
                <a:srgbClr val="AF1932"/>
              </a:solidFill>
              <a:effectLst/>
              <a:uLnTx/>
              <a:uFillTx/>
              <a:latin typeface="Avenir Next LT Pro Demi"/>
              <a:ea typeface="Yu Gothic UI" panose="020B0500000000000000" pitchFamily="50" charset="-128"/>
              <a:cs typeface="+mn-cs"/>
            </a:endParaRPr>
          </a:p>
        </p:txBody>
      </p:sp>
      <p:sp>
        <p:nvSpPr>
          <p:cNvPr id="88" name="正方形/長方形 87">
            <a:extLst>
              <a:ext uri="{FF2B5EF4-FFF2-40B4-BE49-F238E27FC236}">
                <a16:creationId xmlns:a16="http://schemas.microsoft.com/office/drawing/2014/main" id="{73B5BAB6-2952-43EB-8BD9-FA03A6151D2C}"/>
              </a:ext>
            </a:extLst>
          </p:cNvPr>
          <p:cNvSpPr/>
          <p:nvPr/>
        </p:nvSpPr>
        <p:spPr>
          <a:xfrm>
            <a:off x="2112666" y="4208983"/>
            <a:ext cx="2768706" cy="266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ja-JP" altLang="en-US" sz="1100" b="0" i="0" u="none" strike="noStrike" kern="1200" cap="none" spc="0" normalizeH="0" baseline="0" noProof="0" dirty="0">
                <a:ln>
                  <a:noFill/>
                </a:ln>
                <a:solidFill>
                  <a:prstClr val="black">
                    <a:lumMod val="65000"/>
                    <a:lumOff val="35000"/>
                  </a:prstClr>
                </a:solidFill>
                <a:effectLst/>
                <a:uLnTx/>
                <a:uFillTx/>
                <a:latin typeface="Avenir Next LT Pro"/>
                <a:ea typeface="Yu Gothic UI" panose="020B0500000000000000" pitchFamily="50" charset="-128"/>
                <a:cs typeface="+mn-cs"/>
              </a:rPr>
              <a:t>大阪市オープンデータポータルサイトリニューアル</a:t>
            </a:r>
          </a:p>
        </p:txBody>
      </p:sp>
      <p:sp>
        <p:nvSpPr>
          <p:cNvPr id="89" name="楕円 88">
            <a:extLst>
              <a:ext uri="{FF2B5EF4-FFF2-40B4-BE49-F238E27FC236}">
                <a16:creationId xmlns:a16="http://schemas.microsoft.com/office/drawing/2014/main" id="{212AB836-8EB6-4E85-8270-C30E8770A482}"/>
              </a:ext>
            </a:extLst>
          </p:cNvPr>
          <p:cNvSpPr/>
          <p:nvPr/>
        </p:nvSpPr>
        <p:spPr>
          <a:xfrm>
            <a:off x="6764040" y="3901631"/>
            <a:ext cx="169200" cy="169200"/>
          </a:xfrm>
          <a:prstGeom prst="ellipse">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venir Next LT Pro"/>
              <a:ea typeface="Yu Gothic UI"/>
              <a:cs typeface="+mn-cs"/>
            </a:endParaRPr>
          </a:p>
        </p:txBody>
      </p:sp>
      <p:sp>
        <p:nvSpPr>
          <p:cNvPr id="90" name="正方形/長方形 89">
            <a:extLst>
              <a:ext uri="{FF2B5EF4-FFF2-40B4-BE49-F238E27FC236}">
                <a16:creationId xmlns:a16="http://schemas.microsoft.com/office/drawing/2014/main" id="{8FC24BB9-E64D-4C7F-B9A7-EB5B33D38FE7}"/>
              </a:ext>
            </a:extLst>
          </p:cNvPr>
          <p:cNvSpPr/>
          <p:nvPr/>
        </p:nvSpPr>
        <p:spPr>
          <a:xfrm>
            <a:off x="6173588" y="3642242"/>
            <a:ext cx="1354138" cy="16986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AF1932"/>
                </a:solidFill>
                <a:effectLst/>
                <a:uLnTx/>
                <a:uFillTx/>
                <a:latin typeface="Avenir Next LT Pro Demi"/>
                <a:ea typeface="Yu Gothic UI" panose="020B0500000000000000" pitchFamily="50" charset="-128"/>
                <a:cs typeface="+mn-cs"/>
              </a:rPr>
              <a:t>2020.05</a:t>
            </a:r>
            <a:endParaRPr kumimoji="0" lang="en-GB" altLang="ja-JP" sz="1600" b="1" i="0" u="none" strike="noStrike" kern="1200" cap="none" spc="0" normalizeH="0" baseline="0" noProof="0" dirty="0">
              <a:ln>
                <a:noFill/>
              </a:ln>
              <a:solidFill>
                <a:srgbClr val="AF1932"/>
              </a:solidFill>
              <a:effectLst/>
              <a:uLnTx/>
              <a:uFillTx/>
              <a:latin typeface="Avenir Next LT Pro Demi"/>
              <a:ea typeface="Yu Gothic UI" panose="020B0500000000000000" pitchFamily="50" charset="-128"/>
              <a:cs typeface="+mn-cs"/>
            </a:endParaRPr>
          </a:p>
        </p:txBody>
      </p:sp>
      <p:sp>
        <p:nvSpPr>
          <p:cNvPr id="91" name="楕円 90">
            <a:extLst>
              <a:ext uri="{FF2B5EF4-FFF2-40B4-BE49-F238E27FC236}">
                <a16:creationId xmlns:a16="http://schemas.microsoft.com/office/drawing/2014/main" id="{212AB836-8EB6-4E85-8270-C30E8770A482}"/>
              </a:ext>
            </a:extLst>
          </p:cNvPr>
          <p:cNvSpPr/>
          <p:nvPr/>
        </p:nvSpPr>
        <p:spPr>
          <a:xfrm>
            <a:off x="7629909" y="3602724"/>
            <a:ext cx="169200" cy="169200"/>
          </a:xfrm>
          <a:prstGeom prst="ellipse">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venir Next LT Pro"/>
              <a:ea typeface="Yu Gothic UI"/>
              <a:cs typeface="+mn-cs"/>
            </a:endParaRPr>
          </a:p>
        </p:txBody>
      </p:sp>
      <p:sp>
        <p:nvSpPr>
          <p:cNvPr id="92" name="楕円 91">
            <a:extLst>
              <a:ext uri="{FF2B5EF4-FFF2-40B4-BE49-F238E27FC236}">
                <a16:creationId xmlns:a16="http://schemas.microsoft.com/office/drawing/2014/main" id="{212AB836-8EB6-4E85-8270-C30E8770A482}"/>
              </a:ext>
            </a:extLst>
          </p:cNvPr>
          <p:cNvSpPr/>
          <p:nvPr/>
        </p:nvSpPr>
        <p:spPr>
          <a:xfrm>
            <a:off x="8575925" y="3297801"/>
            <a:ext cx="169200" cy="169200"/>
          </a:xfrm>
          <a:prstGeom prst="ellipse">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venir Next LT Pro"/>
              <a:ea typeface="Yu Gothic UI"/>
              <a:cs typeface="+mn-cs"/>
            </a:endParaRPr>
          </a:p>
        </p:txBody>
      </p:sp>
      <p:sp>
        <p:nvSpPr>
          <p:cNvPr id="93" name="正方形/長方形 92">
            <a:extLst>
              <a:ext uri="{FF2B5EF4-FFF2-40B4-BE49-F238E27FC236}">
                <a16:creationId xmlns:a16="http://schemas.microsoft.com/office/drawing/2014/main" id="{2900DC06-BE23-40CE-8EA5-A01AA2C5154E}"/>
              </a:ext>
            </a:extLst>
          </p:cNvPr>
          <p:cNvSpPr/>
          <p:nvPr/>
        </p:nvSpPr>
        <p:spPr>
          <a:xfrm>
            <a:off x="7941207" y="3053131"/>
            <a:ext cx="1354138" cy="16986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AF1932"/>
                </a:solidFill>
                <a:effectLst/>
                <a:uLnTx/>
                <a:uFillTx/>
                <a:latin typeface="Avenir Next LT Pro Demi"/>
                <a:ea typeface="Yu Gothic UI" panose="020B0500000000000000" pitchFamily="50" charset="-128"/>
                <a:cs typeface="+mn-cs"/>
              </a:rPr>
              <a:t>2021.06</a:t>
            </a:r>
            <a:endParaRPr kumimoji="0" lang="en-GB" altLang="ja-JP" sz="1600" b="1" i="0" u="none" strike="noStrike" kern="1200" cap="none" spc="0" normalizeH="0" baseline="0" noProof="0" dirty="0">
              <a:ln>
                <a:noFill/>
              </a:ln>
              <a:solidFill>
                <a:srgbClr val="AF1932"/>
              </a:solidFill>
              <a:effectLst/>
              <a:uLnTx/>
              <a:uFillTx/>
              <a:latin typeface="Avenir Next LT Pro Demi"/>
              <a:ea typeface="Yu Gothic UI" panose="020B0500000000000000" pitchFamily="50" charset="-128"/>
              <a:cs typeface="+mn-cs"/>
            </a:endParaRPr>
          </a:p>
        </p:txBody>
      </p:sp>
      <p:sp>
        <p:nvSpPr>
          <p:cNvPr id="94" name="正方形/長方形 93">
            <a:extLst>
              <a:ext uri="{FF2B5EF4-FFF2-40B4-BE49-F238E27FC236}">
                <a16:creationId xmlns:a16="http://schemas.microsoft.com/office/drawing/2014/main" id="{E73E295C-0CF9-455D-BED3-F91513E6B634}"/>
              </a:ext>
            </a:extLst>
          </p:cNvPr>
          <p:cNvSpPr/>
          <p:nvPr/>
        </p:nvSpPr>
        <p:spPr>
          <a:xfrm>
            <a:off x="7661580" y="3588230"/>
            <a:ext cx="2167089" cy="664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ja-JP" altLang="en-US" sz="1100" b="0" i="0" u="none" strike="noStrike" kern="1200" cap="none" spc="0" normalizeH="0" baseline="0" noProof="0" dirty="0">
                <a:ln>
                  <a:noFill/>
                </a:ln>
                <a:solidFill>
                  <a:prstClr val="black">
                    <a:lumMod val="65000"/>
                    <a:lumOff val="35000"/>
                  </a:prstClr>
                </a:solidFill>
                <a:effectLst/>
                <a:uLnTx/>
                <a:uFillTx/>
                <a:latin typeface="Avenir Next LT Pro"/>
                <a:ea typeface="Yu Gothic UI" panose="020B0500000000000000" pitchFamily="50" charset="-128"/>
                <a:cs typeface="+mn-cs"/>
              </a:rPr>
              <a:t>大阪市</a:t>
            </a:r>
            <a:r>
              <a:rPr kumimoji="0" lang="en-US" altLang="ja-JP" sz="1100" b="0" i="0" u="none" strike="noStrike" kern="1200" cap="none" spc="0" normalizeH="0" baseline="0" noProof="0" dirty="0">
                <a:ln>
                  <a:noFill/>
                </a:ln>
                <a:solidFill>
                  <a:prstClr val="black">
                    <a:lumMod val="65000"/>
                    <a:lumOff val="35000"/>
                  </a:prstClr>
                </a:solidFill>
                <a:effectLst/>
                <a:uLnTx/>
                <a:uFillTx/>
                <a:latin typeface="Avenir Next LT Pro"/>
                <a:ea typeface="Yu Gothic UI" panose="020B0500000000000000" pitchFamily="50" charset="-128"/>
                <a:cs typeface="+mn-cs"/>
              </a:rPr>
              <a:t>ICT</a:t>
            </a:r>
            <a:r>
              <a:rPr kumimoji="0" lang="ja-JP" altLang="en-US" sz="1100" b="0" i="0" u="none" strike="noStrike" kern="1200" cap="none" spc="0" normalizeH="0" baseline="0" noProof="0" dirty="0">
                <a:ln>
                  <a:noFill/>
                </a:ln>
                <a:solidFill>
                  <a:prstClr val="black">
                    <a:lumMod val="65000"/>
                    <a:lumOff val="35000"/>
                  </a:prstClr>
                </a:solidFill>
                <a:effectLst/>
                <a:uLnTx/>
                <a:uFillTx/>
                <a:latin typeface="Avenir Next LT Pro"/>
                <a:ea typeface="Yu Gothic UI" panose="020B0500000000000000" pitchFamily="50" charset="-128"/>
                <a:cs typeface="+mn-cs"/>
              </a:rPr>
              <a:t>戦略第</a:t>
            </a:r>
            <a:r>
              <a:rPr kumimoji="0" lang="en-US" altLang="ja-JP" sz="1100" b="0" i="0" u="none" strike="noStrike" kern="1200" cap="none" spc="0" normalizeH="0" baseline="0" noProof="0" dirty="0">
                <a:ln>
                  <a:noFill/>
                </a:ln>
                <a:solidFill>
                  <a:prstClr val="black">
                    <a:lumMod val="65000"/>
                    <a:lumOff val="35000"/>
                  </a:prstClr>
                </a:solidFill>
                <a:effectLst/>
                <a:uLnTx/>
                <a:uFillTx/>
                <a:latin typeface="Avenir Next LT Pro"/>
                <a:ea typeface="Yu Gothic UI" panose="020B0500000000000000" pitchFamily="50" charset="-128"/>
                <a:cs typeface="+mn-cs"/>
              </a:rPr>
              <a:t>3</a:t>
            </a:r>
            <a:r>
              <a:rPr kumimoji="0" lang="ja-JP" altLang="en-US" sz="1100" b="0" i="0" u="none" strike="noStrike" kern="1200" cap="none" spc="0" normalizeH="0" baseline="0" noProof="0" dirty="0">
                <a:ln>
                  <a:noFill/>
                </a:ln>
                <a:solidFill>
                  <a:prstClr val="black">
                    <a:lumMod val="65000"/>
                    <a:lumOff val="35000"/>
                  </a:prstClr>
                </a:solidFill>
                <a:effectLst/>
                <a:uLnTx/>
                <a:uFillTx/>
                <a:latin typeface="Avenir Next LT Pro"/>
                <a:ea typeface="Yu Gothic UI" panose="020B0500000000000000" pitchFamily="50" charset="-128"/>
                <a:cs typeface="+mn-cs"/>
              </a:rPr>
              <a:t>版へ改訂</a:t>
            </a:r>
            <a:br>
              <a:rPr kumimoji="0" lang="en-US" altLang="ja-JP" sz="1100" b="0" i="0" u="none" strike="noStrike" kern="1200" cap="none" spc="0" normalizeH="0" baseline="0" noProof="0" dirty="0">
                <a:ln>
                  <a:noFill/>
                </a:ln>
                <a:solidFill>
                  <a:prstClr val="black">
                    <a:lumMod val="65000"/>
                    <a:lumOff val="35000"/>
                  </a:prstClr>
                </a:solidFill>
                <a:effectLst/>
                <a:uLnTx/>
                <a:uFillTx/>
                <a:latin typeface="Avenir Next LT Pro"/>
                <a:ea typeface="Yu Gothic UI" panose="020B0500000000000000" pitchFamily="50" charset="-128"/>
                <a:cs typeface="+mn-cs"/>
              </a:rPr>
            </a:br>
            <a:r>
              <a:rPr kumimoji="0" lang="ja-JP" altLang="en-US" sz="1100" b="0" i="0" u="none" strike="noStrike" kern="1200" cap="none" spc="0" normalizeH="0" baseline="0" noProof="0" dirty="0">
                <a:ln>
                  <a:noFill/>
                </a:ln>
                <a:solidFill>
                  <a:prstClr val="black">
                    <a:lumMod val="65000"/>
                    <a:lumOff val="35000"/>
                  </a:prstClr>
                </a:solidFill>
                <a:effectLst/>
                <a:uLnTx/>
                <a:uFillTx/>
                <a:latin typeface="Avenir Next LT Pro"/>
                <a:ea typeface="Yu Gothic UI" panose="020B0500000000000000" pitchFamily="50" charset="-128"/>
                <a:cs typeface="+mn-cs"/>
              </a:rPr>
              <a:t>大阪市</a:t>
            </a:r>
            <a:r>
              <a:rPr kumimoji="0" lang="en-US" altLang="ja-JP" sz="1100" b="0" i="0" u="none" strike="noStrike" kern="1200" cap="none" spc="0" normalizeH="0" baseline="0" noProof="0" dirty="0">
                <a:ln>
                  <a:noFill/>
                </a:ln>
                <a:solidFill>
                  <a:prstClr val="black">
                    <a:lumMod val="65000"/>
                    <a:lumOff val="35000"/>
                  </a:prstClr>
                </a:solidFill>
                <a:effectLst/>
                <a:uLnTx/>
                <a:uFillTx/>
                <a:latin typeface="Avenir Next LT Pro"/>
                <a:ea typeface="Yu Gothic UI" panose="020B0500000000000000" pitchFamily="50" charset="-128"/>
                <a:cs typeface="+mn-cs"/>
              </a:rPr>
              <a:t>ICT</a:t>
            </a:r>
            <a:r>
              <a:rPr kumimoji="0" lang="ja-JP" altLang="en-US" sz="1100" b="0" i="0" u="none" strike="noStrike" kern="1200" cap="none" spc="0" normalizeH="0" baseline="0" noProof="0" dirty="0">
                <a:ln>
                  <a:noFill/>
                </a:ln>
                <a:solidFill>
                  <a:prstClr val="black">
                    <a:lumMod val="65000"/>
                    <a:lumOff val="35000"/>
                  </a:prstClr>
                </a:solidFill>
                <a:effectLst/>
                <a:uLnTx/>
                <a:uFillTx/>
                <a:latin typeface="Avenir Next LT Pro"/>
                <a:ea typeface="Yu Gothic UI" panose="020B0500000000000000" pitchFamily="50" charset="-128"/>
                <a:cs typeface="+mn-cs"/>
              </a:rPr>
              <a:t>戦略アクションプラン</a:t>
            </a:r>
            <a:br>
              <a:rPr kumimoji="0" lang="en-US" altLang="ja-JP" sz="1100" b="0" i="0" u="none" strike="noStrike" kern="1200" cap="none" spc="0" normalizeH="0" baseline="0" noProof="0" dirty="0">
                <a:ln>
                  <a:noFill/>
                </a:ln>
                <a:solidFill>
                  <a:prstClr val="black">
                    <a:lumMod val="65000"/>
                    <a:lumOff val="35000"/>
                  </a:prstClr>
                </a:solidFill>
                <a:effectLst/>
                <a:uLnTx/>
                <a:uFillTx/>
                <a:latin typeface="Avenir Next LT Pro"/>
                <a:ea typeface="Yu Gothic UI" panose="020B0500000000000000" pitchFamily="50" charset="-128"/>
                <a:cs typeface="+mn-cs"/>
              </a:rPr>
            </a:br>
            <a:r>
              <a:rPr kumimoji="0" lang="ja-JP" altLang="en-US" sz="1100" b="0" i="0" u="none" strike="noStrike" kern="1200" cap="none" spc="0" normalizeH="0" baseline="0" noProof="0" dirty="0">
                <a:ln>
                  <a:noFill/>
                </a:ln>
                <a:solidFill>
                  <a:prstClr val="black">
                    <a:lumMod val="65000"/>
                    <a:lumOff val="35000"/>
                  </a:prstClr>
                </a:solidFill>
                <a:effectLst/>
                <a:uLnTx/>
                <a:uFillTx/>
                <a:latin typeface="Avenir Next LT Pro"/>
                <a:ea typeface="Yu Gothic UI" panose="020B0500000000000000" pitchFamily="50" charset="-128"/>
                <a:cs typeface="+mn-cs"/>
              </a:rPr>
              <a:t>（</a:t>
            </a:r>
            <a:r>
              <a:rPr kumimoji="0" lang="en-US" altLang="ja-JP" sz="1100" b="0" i="0" u="none" strike="noStrike" kern="1200" cap="none" spc="0" normalizeH="0" baseline="0" noProof="0" dirty="0">
                <a:ln>
                  <a:noFill/>
                </a:ln>
                <a:solidFill>
                  <a:prstClr val="black">
                    <a:lumMod val="65000"/>
                    <a:lumOff val="35000"/>
                  </a:prstClr>
                </a:solidFill>
                <a:effectLst/>
                <a:uLnTx/>
                <a:uFillTx/>
                <a:latin typeface="Avenir Next LT Pro"/>
                <a:ea typeface="Yu Gothic UI" panose="020B0500000000000000" pitchFamily="50" charset="-128"/>
                <a:cs typeface="+mn-cs"/>
              </a:rPr>
              <a:t>2021</a:t>
            </a:r>
            <a:r>
              <a:rPr kumimoji="0" lang="ja-JP" altLang="en-US" sz="1100" b="0" i="0" u="none" strike="noStrike" kern="1200" cap="none" spc="0" normalizeH="0" baseline="0" noProof="0" dirty="0">
                <a:ln>
                  <a:noFill/>
                </a:ln>
                <a:solidFill>
                  <a:prstClr val="black">
                    <a:lumMod val="65000"/>
                    <a:lumOff val="35000"/>
                  </a:prstClr>
                </a:solidFill>
                <a:effectLst/>
                <a:uLnTx/>
                <a:uFillTx/>
                <a:latin typeface="Avenir Next LT Pro"/>
                <a:ea typeface="Yu Gothic UI" panose="020B0500000000000000" pitchFamily="50" charset="-128"/>
                <a:cs typeface="+mn-cs"/>
              </a:rPr>
              <a:t>年度～</a:t>
            </a:r>
            <a:r>
              <a:rPr kumimoji="0" lang="en-US" altLang="ja-JP" sz="1100" b="0" i="0" u="none" strike="noStrike" kern="1200" cap="none" spc="0" normalizeH="0" baseline="0" noProof="0" dirty="0">
                <a:ln>
                  <a:noFill/>
                </a:ln>
                <a:solidFill>
                  <a:prstClr val="black">
                    <a:lumMod val="65000"/>
                    <a:lumOff val="35000"/>
                  </a:prstClr>
                </a:solidFill>
                <a:effectLst/>
                <a:uLnTx/>
                <a:uFillTx/>
                <a:latin typeface="Avenir Next LT Pro"/>
                <a:ea typeface="Yu Gothic UI" panose="020B0500000000000000" pitchFamily="50" charset="-128"/>
                <a:cs typeface="+mn-cs"/>
              </a:rPr>
              <a:t>2023</a:t>
            </a:r>
            <a:r>
              <a:rPr kumimoji="0" lang="ja-JP" altLang="en-US" sz="1100" b="0" i="0" u="none" strike="noStrike" kern="1200" cap="none" spc="0" normalizeH="0" baseline="0" noProof="0" dirty="0">
                <a:ln>
                  <a:noFill/>
                </a:ln>
                <a:solidFill>
                  <a:prstClr val="black">
                    <a:lumMod val="65000"/>
                    <a:lumOff val="35000"/>
                  </a:prstClr>
                </a:solidFill>
                <a:effectLst/>
                <a:uLnTx/>
                <a:uFillTx/>
                <a:latin typeface="Avenir Next LT Pro"/>
                <a:ea typeface="Yu Gothic UI" panose="020B0500000000000000" pitchFamily="50" charset="-128"/>
                <a:cs typeface="+mn-cs"/>
              </a:rPr>
              <a:t>年度）策定</a:t>
            </a:r>
            <a:br>
              <a:rPr kumimoji="0" lang="en-US" altLang="ja-JP" sz="1100" b="0" i="0" u="none" strike="noStrike" kern="1200" cap="none" spc="0" normalizeH="0" baseline="0" noProof="0" dirty="0">
                <a:ln>
                  <a:noFill/>
                </a:ln>
                <a:solidFill>
                  <a:prstClr val="black">
                    <a:lumMod val="65000"/>
                    <a:lumOff val="35000"/>
                  </a:prstClr>
                </a:solidFill>
                <a:effectLst/>
                <a:uLnTx/>
                <a:uFillTx/>
                <a:latin typeface="Avenir Next LT Pro"/>
                <a:ea typeface="Yu Gothic UI" panose="020B0500000000000000" pitchFamily="50" charset="-128"/>
                <a:cs typeface="+mn-cs"/>
              </a:rPr>
            </a:br>
            <a:r>
              <a:rPr kumimoji="0" lang="ja-JP" altLang="en-US" sz="1100" b="0" i="0" u="none" strike="noStrike" kern="1200" cap="none" spc="0" normalizeH="0" baseline="0" noProof="0" dirty="0">
                <a:ln>
                  <a:noFill/>
                </a:ln>
                <a:solidFill>
                  <a:prstClr val="black">
                    <a:lumMod val="65000"/>
                    <a:lumOff val="35000"/>
                  </a:prstClr>
                </a:solidFill>
                <a:effectLst/>
                <a:uLnTx/>
                <a:uFillTx/>
                <a:latin typeface="Avenir Next LT Pro"/>
                <a:ea typeface="Yu Gothic UI" panose="020B0500000000000000" pitchFamily="50" charset="-128"/>
                <a:cs typeface="+mn-cs"/>
              </a:rPr>
              <a:t>（</a:t>
            </a:r>
            <a:r>
              <a:rPr kumimoji="0" lang="en-US" altLang="ja-JP" sz="1100" b="0" i="0" u="none" strike="noStrike" kern="1200" cap="none" spc="0" normalizeH="0" baseline="0" noProof="0" dirty="0">
                <a:ln>
                  <a:noFill/>
                </a:ln>
                <a:solidFill>
                  <a:prstClr val="black">
                    <a:lumMod val="65000"/>
                    <a:lumOff val="35000"/>
                  </a:prstClr>
                </a:solidFill>
                <a:effectLst/>
                <a:uLnTx/>
                <a:uFillTx/>
                <a:latin typeface="Avenir Next LT Pro"/>
                <a:ea typeface="Yu Gothic UI" panose="020B0500000000000000" pitchFamily="50" charset="-128"/>
                <a:cs typeface="+mn-cs"/>
              </a:rPr>
              <a:t>2022</a:t>
            </a:r>
            <a:r>
              <a:rPr kumimoji="0" lang="ja-JP" altLang="en-US" sz="1100" b="0" i="0" u="none" strike="noStrike" kern="1200" cap="none" spc="0" normalizeH="0" baseline="0" noProof="0" dirty="0">
                <a:ln>
                  <a:noFill/>
                </a:ln>
                <a:solidFill>
                  <a:prstClr val="black">
                    <a:lumMod val="65000"/>
                    <a:lumOff val="35000"/>
                  </a:prstClr>
                </a:solidFill>
                <a:effectLst/>
                <a:uLnTx/>
                <a:uFillTx/>
                <a:latin typeface="Avenir Next LT Pro"/>
                <a:ea typeface="Yu Gothic UI" panose="020B0500000000000000" pitchFamily="50" charset="-128"/>
                <a:cs typeface="+mn-cs"/>
              </a:rPr>
              <a:t>年</a:t>
            </a:r>
            <a:r>
              <a:rPr kumimoji="0" lang="en-US" altLang="ja-JP" sz="1100" b="0" i="0" u="none" strike="noStrike" kern="1200" cap="none" spc="0" normalizeH="0" baseline="0" noProof="0" dirty="0">
                <a:ln>
                  <a:noFill/>
                </a:ln>
                <a:solidFill>
                  <a:prstClr val="black">
                    <a:lumMod val="65000"/>
                    <a:lumOff val="35000"/>
                  </a:prstClr>
                </a:solidFill>
                <a:effectLst/>
                <a:uLnTx/>
                <a:uFillTx/>
                <a:latin typeface="Avenir Next LT Pro"/>
                <a:ea typeface="Yu Gothic UI" panose="020B0500000000000000" pitchFamily="50" charset="-128"/>
                <a:cs typeface="+mn-cs"/>
              </a:rPr>
              <a:t>4</a:t>
            </a:r>
            <a:r>
              <a:rPr kumimoji="0" lang="ja-JP" altLang="en-US" sz="1100" b="0" i="0" u="none" strike="noStrike" kern="1200" cap="none" spc="0" normalizeH="0" baseline="0" noProof="0" dirty="0">
                <a:ln>
                  <a:noFill/>
                </a:ln>
                <a:solidFill>
                  <a:prstClr val="black">
                    <a:lumMod val="65000"/>
                    <a:lumOff val="35000"/>
                  </a:prstClr>
                </a:solidFill>
                <a:effectLst/>
                <a:uLnTx/>
                <a:uFillTx/>
                <a:latin typeface="Avenir Next LT Pro"/>
                <a:ea typeface="Yu Gothic UI" panose="020B0500000000000000" pitchFamily="50" charset="-128"/>
                <a:cs typeface="+mn-cs"/>
              </a:rPr>
              <a:t>月に改訂）</a:t>
            </a:r>
          </a:p>
        </p:txBody>
      </p:sp>
      <p:sp>
        <p:nvSpPr>
          <p:cNvPr id="95" name="正方形/長方形 94">
            <a:extLst>
              <a:ext uri="{FF2B5EF4-FFF2-40B4-BE49-F238E27FC236}">
                <a16:creationId xmlns:a16="http://schemas.microsoft.com/office/drawing/2014/main" id="{093B4976-8B1E-469A-AD07-EF51D62688E1}"/>
              </a:ext>
            </a:extLst>
          </p:cNvPr>
          <p:cNvSpPr/>
          <p:nvPr/>
        </p:nvSpPr>
        <p:spPr>
          <a:xfrm>
            <a:off x="7044604" y="3328346"/>
            <a:ext cx="1354138" cy="16986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AF1932"/>
                </a:solidFill>
                <a:effectLst/>
                <a:uLnTx/>
                <a:uFillTx/>
                <a:latin typeface="Avenir Next LT Pro Demi"/>
                <a:ea typeface="Yu Gothic UI" panose="020B0500000000000000" pitchFamily="50" charset="-128"/>
                <a:cs typeface="+mn-cs"/>
              </a:rPr>
              <a:t>2020.08</a:t>
            </a:r>
            <a:endParaRPr kumimoji="0" lang="en-GB" altLang="ja-JP" sz="1600" b="1" i="0" u="none" strike="noStrike" kern="1200" cap="none" spc="0" normalizeH="0" baseline="0" noProof="0" dirty="0">
              <a:ln>
                <a:noFill/>
              </a:ln>
              <a:solidFill>
                <a:srgbClr val="AF1932"/>
              </a:solidFill>
              <a:effectLst/>
              <a:uLnTx/>
              <a:uFillTx/>
              <a:latin typeface="Avenir Next LT Pro Demi"/>
              <a:ea typeface="Yu Gothic UI" panose="020B0500000000000000" pitchFamily="50" charset="-128"/>
              <a:cs typeface="+mn-cs"/>
            </a:endParaRPr>
          </a:p>
        </p:txBody>
      </p:sp>
      <p:sp>
        <p:nvSpPr>
          <p:cNvPr id="96" name="正方形/長方形 95">
            <a:extLst>
              <a:ext uri="{FF2B5EF4-FFF2-40B4-BE49-F238E27FC236}">
                <a16:creationId xmlns:a16="http://schemas.microsoft.com/office/drawing/2014/main" id="{73B5BAB6-2952-43EB-8BD9-FA03A6151D2C}"/>
              </a:ext>
            </a:extLst>
          </p:cNvPr>
          <p:cNvSpPr/>
          <p:nvPr/>
        </p:nvSpPr>
        <p:spPr>
          <a:xfrm>
            <a:off x="4864897" y="3289346"/>
            <a:ext cx="2470548" cy="266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ja-JP" altLang="en-US" sz="1100" b="0" i="0" u="none" strike="noStrike" kern="1200" cap="none" spc="0" normalizeH="0" baseline="0" noProof="0" dirty="0">
                <a:ln>
                  <a:noFill/>
                </a:ln>
                <a:solidFill>
                  <a:prstClr val="black">
                    <a:lumMod val="65000"/>
                    <a:lumOff val="35000"/>
                  </a:prstClr>
                </a:solidFill>
                <a:effectLst/>
                <a:uLnTx/>
                <a:uFillTx/>
                <a:latin typeface="Avenir Next LT Pro"/>
                <a:ea typeface="Yu Gothic UI" panose="020B0500000000000000" pitchFamily="50" charset="-128"/>
                <a:cs typeface="+mn-cs"/>
              </a:rPr>
              <a:t>大阪市行政オンラインシステム稼働</a:t>
            </a:r>
          </a:p>
        </p:txBody>
      </p:sp>
      <p:sp>
        <p:nvSpPr>
          <p:cNvPr id="97" name="正方形/長方形 96">
            <a:extLst>
              <a:ext uri="{FF2B5EF4-FFF2-40B4-BE49-F238E27FC236}">
                <a16:creationId xmlns:a16="http://schemas.microsoft.com/office/drawing/2014/main" id="{73B5BAB6-2952-43EB-8BD9-FA03A6151D2C}"/>
              </a:ext>
            </a:extLst>
          </p:cNvPr>
          <p:cNvSpPr/>
          <p:nvPr/>
        </p:nvSpPr>
        <p:spPr>
          <a:xfrm>
            <a:off x="4772699" y="3590153"/>
            <a:ext cx="1673439" cy="266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ja-JP" altLang="en-US" sz="1100" b="0" i="0" u="none" strike="noStrike" kern="1200" cap="none" spc="0" normalizeH="0" baseline="0" noProof="0" dirty="0">
                <a:ln>
                  <a:noFill/>
                </a:ln>
                <a:solidFill>
                  <a:prstClr val="black">
                    <a:lumMod val="65000"/>
                    <a:lumOff val="35000"/>
                  </a:prstClr>
                </a:solidFill>
                <a:effectLst/>
                <a:uLnTx/>
                <a:uFillTx/>
                <a:latin typeface="Avenir Next LT Pro"/>
                <a:ea typeface="Yu Gothic UI" panose="020B0500000000000000" pitchFamily="50" charset="-128"/>
                <a:cs typeface="+mn-cs"/>
              </a:rPr>
              <a:t>職員テレワーク環境の整備</a:t>
            </a:r>
          </a:p>
        </p:txBody>
      </p:sp>
      <p:sp>
        <p:nvSpPr>
          <p:cNvPr id="35" name="正方形/長方形 34">
            <a:extLst>
              <a:ext uri="{FF2B5EF4-FFF2-40B4-BE49-F238E27FC236}">
                <a16:creationId xmlns:a16="http://schemas.microsoft.com/office/drawing/2014/main" id="{093B4976-8B1E-469A-AD07-EF51D62688E1}"/>
              </a:ext>
            </a:extLst>
          </p:cNvPr>
          <p:cNvSpPr/>
          <p:nvPr/>
        </p:nvSpPr>
        <p:spPr>
          <a:xfrm>
            <a:off x="5252597" y="3929910"/>
            <a:ext cx="1354138" cy="16986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AF1932"/>
                </a:solidFill>
                <a:effectLst/>
                <a:uLnTx/>
                <a:uFillTx/>
                <a:latin typeface="Avenir Next LT Pro Demi"/>
                <a:ea typeface="Yu Gothic UI" panose="020B0500000000000000" pitchFamily="50" charset="-128"/>
                <a:cs typeface="+mn-cs"/>
              </a:rPr>
              <a:t>2019.03</a:t>
            </a:r>
            <a:endParaRPr kumimoji="0" lang="en-GB" altLang="ja-JP" sz="1600" b="1" i="0" u="none" strike="noStrike" kern="1200" cap="none" spc="0" normalizeH="0" baseline="0" noProof="0" dirty="0">
              <a:ln>
                <a:noFill/>
              </a:ln>
              <a:solidFill>
                <a:srgbClr val="AF1932"/>
              </a:solidFill>
              <a:effectLst/>
              <a:uLnTx/>
              <a:uFillTx/>
              <a:latin typeface="Avenir Next LT Pro Demi"/>
              <a:ea typeface="Yu Gothic UI" panose="020B0500000000000000" pitchFamily="50" charset="-128"/>
              <a:cs typeface="+mn-cs"/>
            </a:endParaRPr>
          </a:p>
        </p:txBody>
      </p:sp>
      <p:sp>
        <p:nvSpPr>
          <p:cNvPr id="36" name="楕円 35">
            <a:extLst>
              <a:ext uri="{FF2B5EF4-FFF2-40B4-BE49-F238E27FC236}">
                <a16:creationId xmlns:a16="http://schemas.microsoft.com/office/drawing/2014/main" id="{212AB836-8EB6-4E85-8270-C30E8770A482}"/>
              </a:ext>
            </a:extLst>
          </p:cNvPr>
          <p:cNvSpPr/>
          <p:nvPr/>
        </p:nvSpPr>
        <p:spPr>
          <a:xfrm>
            <a:off x="5875230" y="4209795"/>
            <a:ext cx="169200" cy="169200"/>
          </a:xfrm>
          <a:prstGeom prst="ellipse">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venir Next LT Pro"/>
              <a:ea typeface="Yu Gothic UI"/>
              <a:cs typeface="+mn-cs"/>
            </a:endParaRPr>
          </a:p>
        </p:txBody>
      </p:sp>
      <p:sp>
        <p:nvSpPr>
          <p:cNvPr id="37" name="正方形/長方形 36">
            <a:extLst>
              <a:ext uri="{FF2B5EF4-FFF2-40B4-BE49-F238E27FC236}">
                <a16:creationId xmlns:a16="http://schemas.microsoft.com/office/drawing/2014/main" id="{73B5BAB6-2952-43EB-8BD9-FA03A6151D2C}"/>
              </a:ext>
            </a:extLst>
          </p:cNvPr>
          <p:cNvSpPr/>
          <p:nvPr/>
        </p:nvSpPr>
        <p:spPr>
          <a:xfrm>
            <a:off x="3237316" y="3896879"/>
            <a:ext cx="2351314" cy="266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ja-JP" altLang="en-US" sz="1100" b="0" i="0" u="none" strike="noStrike" kern="1200" cap="none" spc="0" normalizeH="0" baseline="0" noProof="0" dirty="0">
                <a:ln>
                  <a:noFill/>
                </a:ln>
                <a:solidFill>
                  <a:prstClr val="black">
                    <a:lumMod val="65000"/>
                    <a:lumOff val="35000"/>
                  </a:prstClr>
                </a:solidFill>
                <a:effectLst/>
                <a:uLnTx/>
                <a:uFillTx/>
                <a:latin typeface="Avenir Next LT Pro"/>
                <a:ea typeface="Yu Gothic UI" panose="020B0500000000000000" pitchFamily="50" charset="-128"/>
                <a:cs typeface="+mn-cs"/>
              </a:rPr>
              <a:t>粗大ごみのインターネット収集申込開始</a:t>
            </a:r>
          </a:p>
        </p:txBody>
      </p:sp>
    </p:spTree>
    <p:extLst>
      <p:ext uri="{BB962C8B-B14F-4D97-AF65-F5344CB8AC3E}">
        <p14:creationId xmlns:p14="http://schemas.microsoft.com/office/powerpoint/2010/main" val="22559310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8C6836-423D-4A90-B834-28796E027B26}"/>
              </a:ext>
            </a:extLst>
          </p:cNvPr>
          <p:cNvSpPr>
            <a:spLocks noGrp="1"/>
          </p:cNvSpPr>
          <p:nvPr>
            <p:ph type="title"/>
          </p:nvPr>
        </p:nvSpPr>
        <p:spPr>
          <a:xfrm>
            <a:off x="452438" y="739881"/>
            <a:ext cx="3933826" cy="582540"/>
          </a:xfrm>
        </p:spPr>
        <p:txBody>
          <a:bodyPr/>
          <a:lstStyle/>
          <a:p>
            <a:r>
              <a:rPr lang="en-US" altLang="ja-JP">
                <a:latin typeface="+mj-lt"/>
              </a:rPr>
              <a:t>DX</a:t>
            </a:r>
            <a:r>
              <a:rPr lang="ja-JP" altLang="en-US">
                <a:latin typeface="+mj-lt"/>
              </a:rPr>
              <a:t>の必要性</a:t>
            </a:r>
          </a:p>
        </p:txBody>
      </p:sp>
      <p:sp>
        <p:nvSpPr>
          <p:cNvPr id="23" name="正方形/長方形 22">
            <a:extLst>
              <a:ext uri="{FF2B5EF4-FFF2-40B4-BE49-F238E27FC236}">
                <a16:creationId xmlns:a16="http://schemas.microsoft.com/office/drawing/2014/main" id="{A66E84C8-3058-42D3-B4DF-1F6D92F2CE1C}"/>
              </a:ext>
            </a:extLst>
          </p:cNvPr>
          <p:cNvSpPr/>
          <p:nvPr/>
        </p:nvSpPr>
        <p:spPr>
          <a:xfrm>
            <a:off x="531307" y="2342137"/>
            <a:ext cx="4102536" cy="956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Avenir Next LT Pro"/>
                <a:ea typeface="Yu Gothic UI"/>
                <a:cs typeface="+mn-cs"/>
              </a:rPr>
              <a:t>デジタル技術はあらゆる面で市民にとって身近なものとなり、もはや社会全体の重要なインフラであり、スマートフォンを使った買い物や手続きなどができる便利なサービスが提供されています。また、</a:t>
            </a:r>
            <a:r>
              <a:rPr kumimoji="1" lang="en-US" altLang="ja-JP" sz="1100" b="0" i="0" u="none" strike="noStrike" kern="1200" cap="none" spc="0" normalizeH="0" baseline="0" noProof="0">
                <a:ln>
                  <a:noFill/>
                </a:ln>
                <a:solidFill>
                  <a:srgbClr val="000000"/>
                </a:solidFill>
                <a:effectLst/>
                <a:uLnTx/>
                <a:uFillTx/>
                <a:latin typeface="Avenir Next LT Pro"/>
                <a:ea typeface="Yu Gothic UI"/>
                <a:cs typeface="+mn-cs"/>
              </a:rPr>
              <a:t>AI</a:t>
            </a:r>
            <a:r>
              <a:rPr kumimoji="1" lang="ja-JP" altLang="en-US" sz="1100" b="0" i="0" u="none" strike="noStrike" kern="1200" cap="none" spc="0" normalizeH="0" baseline="0" noProof="0">
                <a:ln>
                  <a:noFill/>
                </a:ln>
                <a:solidFill>
                  <a:srgbClr val="000000"/>
                </a:solidFill>
                <a:effectLst/>
                <a:uLnTx/>
                <a:uFillTx/>
                <a:latin typeface="Avenir Next LT Pro"/>
                <a:ea typeface="Yu Gothic UI"/>
                <a:cs typeface="+mn-cs"/>
              </a:rPr>
              <a:t>やビッグデータ分析が普及し、エンドユーザーの嗜好に応じた情報を提示するような付加価値サービスが提供されるなど、様々なシーンでデータの活用が進められています。</a:t>
            </a:r>
          </a:p>
        </p:txBody>
      </p:sp>
      <p:sp>
        <p:nvSpPr>
          <p:cNvPr id="26" name="正方形/長方形 25">
            <a:extLst>
              <a:ext uri="{FF2B5EF4-FFF2-40B4-BE49-F238E27FC236}">
                <a16:creationId xmlns:a16="http://schemas.microsoft.com/office/drawing/2014/main" id="{4263BEDF-F0DE-49C0-BFD5-5BDF4D8BABBE}"/>
              </a:ext>
            </a:extLst>
          </p:cNvPr>
          <p:cNvSpPr/>
          <p:nvPr/>
        </p:nvSpPr>
        <p:spPr>
          <a:xfrm>
            <a:off x="531307" y="5111330"/>
            <a:ext cx="2473053" cy="16041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地域コミュニティの変化</a:t>
            </a:r>
          </a:p>
        </p:txBody>
      </p:sp>
      <p:sp>
        <p:nvSpPr>
          <p:cNvPr id="27" name="正方形/長方形 26">
            <a:extLst>
              <a:ext uri="{FF2B5EF4-FFF2-40B4-BE49-F238E27FC236}">
                <a16:creationId xmlns:a16="http://schemas.microsoft.com/office/drawing/2014/main" id="{433E5C2E-FC13-499C-8141-7073D1B25DB3}"/>
              </a:ext>
            </a:extLst>
          </p:cNvPr>
          <p:cNvSpPr/>
          <p:nvPr/>
        </p:nvSpPr>
        <p:spPr>
          <a:xfrm>
            <a:off x="531307" y="5296645"/>
            <a:ext cx="4102536" cy="1047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Avenir Next LT Pro"/>
                <a:ea typeface="Yu Gothic UI"/>
                <a:cs typeface="+mn-cs"/>
              </a:rPr>
              <a:t>地域課題が複雑多様化するなか、地域内での住民同士の交流やつながりが弱まるなど、地域コミュニティの衰退が懸念されています。また、少子高齢化、単身世帯の増加、地縁の希薄化などが進み、福祉課題において既存の相談支援体制等のしくみだけでは解決できない問題が生じています。</a:t>
            </a:r>
          </a:p>
        </p:txBody>
      </p:sp>
      <p:sp>
        <p:nvSpPr>
          <p:cNvPr id="22" name="正方形/長方形 21">
            <a:extLst>
              <a:ext uri="{FF2B5EF4-FFF2-40B4-BE49-F238E27FC236}">
                <a16:creationId xmlns:a16="http://schemas.microsoft.com/office/drawing/2014/main" id="{5770A5BF-9ACB-4A0E-BB69-B829B5EB0F3B}"/>
              </a:ext>
            </a:extLst>
          </p:cNvPr>
          <p:cNvSpPr/>
          <p:nvPr/>
        </p:nvSpPr>
        <p:spPr>
          <a:xfrm>
            <a:off x="531307" y="2140519"/>
            <a:ext cx="4102536" cy="16986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デジタル化とデータ活用</a:t>
            </a:r>
            <a:endParaRPr kumimoji="1" lang="en-GB" altLang="ja-JP" sz="1600" b="1"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sp>
        <p:nvSpPr>
          <p:cNvPr id="118" name="四角形: 角を丸くする 117">
            <a:extLst>
              <a:ext uri="{FF2B5EF4-FFF2-40B4-BE49-F238E27FC236}">
                <a16:creationId xmlns:a16="http://schemas.microsoft.com/office/drawing/2014/main" id="{F758DAE4-CCE8-4658-9869-1BCE14D9DF00}"/>
              </a:ext>
            </a:extLst>
          </p:cNvPr>
          <p:cNvSpPr/>
          <p:nvPr/>
        </p:nvSpPr>
        <p:spPr>
          <a:xfrm>
            <a:off x="531307" y="1678350"/>
            <a:ext cx="4102536" cy="300687"/>
          </a:xfrm>
          <a:prstGeom prst="roundRect">
            <a:avLst>
              <a:gd name="adj" fmla="val 17626"/>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Avenir Next LT Pro"/>
                <a:ea typeface="Yu Gothic UI"/>
                <a:cs typeface="+mn-cs"/>
              </a:rPr>
              <a:t>社会の変化</a:t>
            </a:r>
            <a:endParaRPr kumimoji="1" lang="en-GB" sz="1600" b="1" i="0" u="none" strike="noStrike" kern="1200" cap="none" spc="0" normalizeH="0" baseline="0" noProof="0">
              <a:ln>
                <a:noFill/>
              </a:ln>
              <a:solidFill>
                <a:prstClr val="white"/>
              </a:solidFill>
              <a:effectLst/>
              <a:uLnTx/>
              <a:uFillTx/>
              <a:latin typeface="Avenir Next LT Pro"/>
              <a:ea typeface="Yu Gothic UI"/>
              <a:cs typeface="+mn-cs"/>
            </a:endParaRPr>
          </a:p>
        </p:txBody>
      </p:sp>
      <p:sp>
        <p:nvSpPr>
          <p:cNvPr id="32" name="正方形/長方形 31">
            <a:extLst>
              <a:ext uri="{FF2B5EF4-FFF2-40B4-BE49-F238E27FC236}">
                <a16:creationId xmlns:a16="http://schemas.microsoft.com/office/drawing/2014/main" id="{3DFDCC62-A171-4A6F-B806-C647F1E6184A}"/>
              </a:ext>
            </a:extLst>
          </p:cNvPr>
          <p:cNvSpPr/>
          <p:nvPr/>
        </p:nvSpPr>
        <p:spPr>
          <a:xfrm>
            <a:off x="5351027" y="5111330"/>
            <a:ext cx="2748585" cy="20235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労働力の減少</a:t>
            </a:r>
          </a:p>
        </p:txBody>
      </p:sp>
      <p:sp>
        <p:nvSpPr>
          <p:cNvPr id="33" name="正方形/長方形 32">
            <a:extLst>
              <a:ext uri="{FF2B5EF4-FFF2-40B4-BE49-F238E27FC236}">
                <a16:creationId xmlns:a16="http://schemas.microsoft.com/office/drawing/2014/main" id="{07012A4C-F384-4596-B911-A7E3BA0DD075}"/>
              </a:ext>
            </a:extLst>
          </p:cNvPr>
          <p:cNvSpPr/>
          <p:nvPr/>
        </p:nvSpPr>
        <p:spPr>
          <a:xfrm>
            <a:off x="5351027" y="5296645"/>
            <a:ext cx="4102536" cy="8732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Avenir Next LT Pro"/>
                <a:ea typeface="Yu Gothic UI"/>
                <a:cs typeface="+mn-cs"/>
              </a:rPr>
              <a:t>「自治体戦略</a:t>
            </a:r>
            <a:r>
              <a:rPr kumimoji="1" lang="en-US" altLang="ja-JP" sz="1100" b="0" i="0" u="none" strike="noStrike" kern="1200" cap="none" spc="0" normalizeH="0" baseline="0" noProof="0" dirty="0">
                <a:ln>
                  <a:noFill/>
                </a:ln>
                <a:solidFill>
                  <a:srgbClr val="000000"/>
                </a:solidFill>
                <a:effectLst/>
                <a:uLnTx/>
                <a:uFillTx/>
                <a:latin typeface="Avenir Next LT Pro"/>
                <a:ea typeface="Yu Gothic UI"/>
                <a:cs typeface="+mn-cs"/>
              </a:rPr>
              <a:t>2040</a:t>
            </a:r>
            <a:r>
              <a:rPr kumimoji="1" lang="ja-JP" altLang="en-US" sz="1100" b="0" i="0" u="none" strike="noStrike" kern="1200" cap="none" spc="0" normalizeH="0" baseline="0" noProof="0" dirty="0">
                <a:ln>
                  <a:noFill/>
                </a:ln>
                <a:solidFill>
                  <a:srgbClr val="000000"/>
                </a:solidFill>
                <a:effectLst/>
                <a:uLnTx/>
                <a:uFillTx/>
                <a:latin typeface="Avenir Next LT Pro"/>
                <a:ea typeface="Yu Gothic UI"/>
                <a:cs typeface="+mn-cs"/>
              </a:rPr>
              <a:t>構想研究会」（総務省）では、「</a:t>
            </a:r>
            <a:r>
              <a:rPr kumimoji="1" lang="en-US" altLang="ja-JP" sz="1100" b="0" i="0" u="none" strike="noStrike" kern="1200" cap="none" spc="0" normalizeH="0" baseline="0" noProof="0" dirty="0">
                <a:ln>
                  <a:noFill/>
                </a:ln>
                <a:solidFill>
                  <a:srgbClr val="000000"/>
                </a:solidFill>
                <a:effectLst/>
                <a:uLnTx/>
                <a:uFillTx/>
                <a:latin typeface="Avenir Next LT Pro"/>
                <a:ea typeface="Yu Gothic UI"/>
                <a:cs typeface="+mn-cs"/>
              </a:rPr>
              <a:t>2040</a:t>
            </a:r>
            <a:r>
              <a:rPr kumimoji="1" lang="ja-JP" altLang="en-US" sz="1100" b="0" i="0" u="none" strike="noStrike" kern="1200" cap="none" spc="0" normalizeH="0" baseline="0" noProof="0" dirty="0">
                <a:ln>
                  <a:noFill/>
                </a:ln>
                <a:solidFill>
                  <a:srgbClr val="000000"/>
                </a:solidFill>
                <a:effectLst/>
                <a:uLnTx/>
                <a:uFillTx/>
                <a:latin typeface="Avenir Next LT Pro"/>
                <a:ea typeface="Yu Gothic UI"/>
                <a:cs typeface="+mn-cs"/>
              </a:rPr>
              <a:t>年頃には団塊ジュニア世代が</a:t>
            </a:r>
            <a:r>
              <a:rPr kumimoji="1" lang="en-US" altLang="ja-JP" sz="1100" b="0" i="0" u="none" strike="noStrike" kern="1200" cap="none" spc="0" normalizeH="0" baseline="0" noProof="0" dirty="0">
                <a:ln>
                  <a:noFill/>
                </a:ln>
                <a:solidFill>
                  <a:srgbClr val="000000"/>
                </a:solidFill>
                <a:effectLst/>
                <a:uLnTx/>
                <a:uFillTx/>
                <a:latin typeface="Avenir Next LT Pro"/>
                <a:ea typeface="Yu Gothic UI"/>
                <a:cs typeface="+mn-cs"/>
              </a:rPr>
              <a:t>65</a:t>
            </a:r>
            <a:r>
              <a:rPr kumimoji="1" lang="ja-JP" altLang="en-US" sz="1100" b="0" i="0" u="none" strike="noStrike" kern="1200" cap="none" spc="0" normalizeH="0" baseline="0" noProof="0" dirty="0">
                <a:ln>
                  <a:noFill/>
                </a:ln>
                <a:solidFill>
                  <a:srgbClr val="000000"/>
                </a:solidFill>
                <a:effectLst/>
                <a:uLnTx/>
                <a:uFillTx/>
                <a:latin typeface="Avenir Next LT Pro"/>
                <a:ea typeface="Yu Gothic UI"/>
                <a:cs typeface="+mn-cs"/>
              </a:rPr>
              <a:t>歳以上となる一方、その頃に</a:t>
            </a:r>
            <a:r>
              <a:rPr kumimoji="1" lang="en-US" altLang="ja-JP" sz="1100" b="0" i="0" u="none" strike="noStrike" kern="1200" cap="none" spc="0" normalizeH="0" baseline="0" noProof="0" dirty="0">
                <a:ln>
                  <a:noFill/>
                </a:ln>
                <a:solidFill>
                  <a:srgbClr val="000000"/>
                </a:solidFill>
                <a:effectLst/>
                <a:uLnTx/>
                <a:uFillTx/>
                <a:latin typeface="Avenir Next LT Pro"/>
                <a:ea typeface="Yu Gothic UI"/>
                <a:cs typeface="+mn-cs"/>
              </a:rPr>
              <a:t>20</a:t>
            </a:r>
            <a:r>
              <a:rPr kumimoji="1" lang="ja-JP" altLang="en-US" sz="1100" b="0" i="0" u="none" strike="noStrike" kern="1200" cap="none" spc="0" normalizeH="0" baseline="0" noProof="0" dirty="0">
                <a:ln>
                  <a:noFill/>
                </a:ln>
                <a:solidFill>
                  <a:srgbClr val="000000"/>
                </a:solidFill>
                <a:effectLst/>
                <a:uLnTx/>
                <a:uFillTx/>
                <a:latin typeface="Avenir Next LT Pro"/>
                <a:ea typeface="Yu Gothic UI"/>
                <a:cs typeface="+mn-cs"/>
              </a:rPr>
              <a:t>歳代前半となる者の数は団塊ジュニア世代の半分程度にとどまる。」としており、生産年齢人口の減少に伴う労働力の不足が想定されています。</a:t>
            </a:r>
          </a:p>
        </p:txBody>
      </p:sp>
      <p:sp>
        <p:nvSpPr>
          <p:cNvPr id="28" name="正方形/長方形 27">
            <a:extLst>
              <a:ext uri="{FF2B5EF4-FFF2-40B4-BE49-F238E27FC236}">
                <a16:creationId xmlns:a16="http://schemas.microsoft.com/office/drawing/2014/main" id="{DF3261BA-7609-44BB-90D9-B347EA1430F3}"/>
              </a:ext>
            </a:extLst>
          </p:cNvPr>
          <p:cNvSpPr/>
          <p:nvPr/>
        </p:nvSpPr>
        <p:spPr>
          <a:xfrm>
            <a:off x="5351027" y="2145667"/>
            <a:ext cx="4102536" cy="16986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自然災害</a:t>
            </a:r>
          </a:p>
        </p:txBody>
      </p:sp>
      <p:sp>
        <p:nvSpPr>
          <p:cNvPr id="29" name="正方形/長方形 28">
            <a:extLst>
              <a:ext uri="{FF2B5EF4-FFF2-40B4-BE49-F238E27FC236}">
                <a16:creationId xmlns:a16="http://schemas.microsoft.com/office/drawing/2014/main" id="{757B5D8B-F98B-4641-96DB-E1204018BA01}"/>
              </a:ext>
            </a:extLst>
          </p:cNvPr>
          <p:cNvSpPr/>
          <p:nvPr/>
        </p:nvSpPr>
        <p:spPr>
          <a:xfrm>
            <a:off x="5359326" y="2347284"/>
            <a:ext cx="4094237" cy="856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Avenir Next LT Pro"/>
                <a:ea typeface="Yu Gothic UI"/>
                <a:cs typeface="+mn-cs"/>
              </a:rPr>
              <a:t>近年、地震や台風、線状降水帯等による豪雨災害が国内において頻繁に発生しています。</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Avenir Next LT Pro"/>
                <a:ea typeface="Yu Gothic UI"/>
                <a:cs typeface="+mn-cs"/>
              </a:rPr>
              <a:t>今後、南海トラフ地震や、気候変動等によるこれまで経験したことのないような事象により、インフラ施設の機能に支障を来すなど、国民経済や国民生活に多大な影響が発生することが予想されます。</a:t>
            </a:r>
          </a:p>
        </p:txBody>
      </p:sp>
      <p:grpSp>
        <p:nvGrpSpPr>
          <p:cNvPr id="3" name="グループ化 2">
            <a:extLst>
              <a:ext uri="{FF2B5EF4-FFF2-40B4-BE49-F238E27FC236}">
                <a16:creationId xmlns:a16="http://schemas.microsoft.com/office/drawing/2014/main" id="{7097BC12-54B4-C26A-8088-CF931EF31699}"/>
              </a:ext>
            </a:extLst>
          </p:cNvPr>
          <p:cNvGrpSpPr/>
          <p:nvPr/>
        </p:nvGrpSpPr>
        <p:grpSpPr>
          <a:xfrm>
            <a:off x="5939498" y="3658859"/>
            <a:ext cx="3514066" cy="1245274"/>
            <a:chOff x="5939498" y="3489891"/>
            <a:chExt cx="3514066" cy="1245274"/>
          </a:xfrm>
        </p:grpSpPr>
        <p:sp>
          <p:nvSpPr>
            <p:cNvPr id="30" name="正方形/長方形 29">
              <a:extLst>
                <a:ext uri="{FF2B5EF4-FFF2-40B4-BE49-F238E27FC236}">
                  <a16:creationId xmlns:a16="http://schemas.microsoft.com/office/drawing/2014/main" id="{987B3755-A2BD-4C26-A1E0-7E3832D4B032}"/>
                </a:ext>
              </a:extLst>
            </p:cNvPr>
            <p:cNvSpPr/>
            <p:nvPr/>
          </p:nvSpPr>
          <p:spPr>
            <a:xfrm>
              <a:off x="5939498" y="3489891"/>
              <a:ext cx="3075077" cy="169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公共施設の老朽化</a:t>
              </a:r>
            </a:p>
          </p:txBody>
        </p:sp>
        <p:sp>
          <p:nvSpPr>
            <p:cNvPr id="31" name="正方形/長方形 30">
              <a:extLst>
                <a:ext uri="{FF2B5EF4-FFF2-40B4-BE49-F238E27FC236}">
                  <a16:creationId xmlns:a16="http://schemas.microsoft.com/office/drawing/2014/main" id="{4A39E153-86DD-4FB7-890F-E0DB58587E34}"/>
                </a:ext>
              </a:extLst>
            </p:cNvPr>
            <p:cNvSpPr/>
            <p:nvPr/>
          </p:nvSpPr>
          <p:spPr>
            <a:xfrm>
              <a:off x="5939498" y="3711506"/>
              <a:ext cx="3514066" cy="10236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Avenir Next LT Pro"/>
                  <a:ea typeface="Yu Gothic UI"/>
                  <a:cs typeface="+mn-cs"/>
                </a:rPr>
                <a:t>高度経済成長期に整備した公共施設の老朽化が急速に進んでおり、国土交通白書</a:t>
              </a:r>
              <a:r>
                <a:rPr kumimoji="1" lang="en-US" altLang="ja-JP" sz="1100" b="0" i="0" u="none" strike="noStrike" kern="1200" cap="none" spc="0" normalizeH="0" baseline="0" noProof="0">
                  <a:ln>
                    <a:noFill/>
                  </a:ln>
                  <a:solidFill>
                    <a:srgbClr val="000000"/>
                  </a:solidFill>
                  <a:effectLst/>
                  <a:uLnTx/>
                  <a:uFillTx/>
                  <a:latin typeface="Avenir Next LT Pro"/>
                  <a:ea typeface="Yu Gothic UI"/>
                  <a:cs typeface="+mn-cs"/>
                </a:rPr>
                <a:t>2021</a:t>
              </a:r>
              <a:r>
                <a:rPr kumimoji="1" lang="ja-JP" altLang="en-US" sz="1100" b="0" i="0" u="none" strike="noStrike" kern="1200" cap="none" spc="0" normalizeH="0" baseline="0" noProof="0">
                  <a:ln>
                    <a:noFill/>
                  </a:ln>
                  <a:solidFill>
                    <a:srgbClr val="000000"/>
                  </a:solidFill>
                  <a:effectLst/>
                  <a:uLnTx/>
                  <a:uFillTx/>
                  <a:latin typeface="Avenir Next LT Pro"/>
                  <a:ea typeface="Yu Gothic UI"/>
                  <a:cs typeface="+mn-cs"/>
                </a:rPr>
                <a:t>によると、建設後</a:t>
              </a:r>
              <a:r>
                <a:rPr kumimoji="1" lang="en-US" altLang="ja-JP" sz="1100" b="0" i="0" u="none" strike="noStrike" kern="1200" cap="none" spc="0" normalizeH="0" baseline="0" noProof="0">
                  <a:ln>
                    <a:noFill/>
                  </a:ln>
                  <a:solidFill>
                    <a:srgbClr val="000000"/>
                  </a:solidFill>
                  <a:effectLst/>
                  <a:uLnTx/>
                  <a:uFillTx/>
                  <a:latin typeface="Avenir Next LT Pro"/>
                  <a:ea typeface="Yu Gothic UI"/>
                  <a:cs typeface="+mn-cs"/>
                </a:rPr>
                <a:t>50</a:t>
              </a:r>
              <a:r>
                <a:rPr kumimoji="1" lang="ja-JP" altLang="en-US" sz="1100" b="0" i="0" u="none" strike="noStrike" kern="1200" cap="none" spc="0" normalizeH="0" baseline="0" noProof="0">
                  <a:ln>
                    <a:noFill/>
                  </a:ln>
                  <a:solidFill>
                    <a:srgbClr val="000000"/>
                  </a:solidFill>
                  <a:effectLst/>
                  <a:uLnTx/>
                  <a:uFillTx/>
                  <a:latin typeface="Avenir Next LT Pro"/>
                  <a:ea typeface="Yu Gothic UI"/>
                  <a:cs typeface="+mn-cs"/>
                </a:rPr>
                <a:t>年以上経過する施設の割合が加速度的に高くなる見込みとなっています。</a:t>
              </a:r>
              <a:br>
                <a:rPr kumimoji="1" lang="en-US" altLang="ja-JP" sz="1100" b="0" i="0" u="none" strike="noStrike" kern="1200" cap="none" spc="0" normalizeH="0" baseline="0" noProof="0">
                  <a:ln>
                    <a:noFill/>
                  </a:ln>
                  <a:solidFill>
                    <a:srgbClr val="000000"/>
                  </a:solidFill>
                  <a:effectLst/>
                  <a:uLnTx/>
                  <a:uFillTx/>
                  <a:latin typeface="Avenir Next LT Pro"/>
                  <a:ea typeface="Yu Gothic UI"/>
                  <a:cs typeface="+mn-cs"/>
                </a:rPr>
              </a:br>
              <a:endParaRPr kumimoji="1" lang="ja-JP" altLang="en-US" sz="1100" b="0" i="0" u="none" strike="noStrike" kern="1200" cap="none" spc="0" normalizeH="0" baseline="0" noProof="0">
                <a:ln>
                  <a:noFill/>
                </a:ln>
                <a:solidFill>
                  <a:srgbClr val="000000"/>
                </a:solidFill>
                <a:effectLst/>
                <a:uLnTx/>
                <a:uFillTx/>
                <a:latin typeface="Avenir Next LT Pro"/>
                <a:ea typeface="Yu Gothic UI"/>
                <a:cs typeface="+mn-cs"/>
              </a:endParaRPr>
            </a:p>
          </p:txBody>
        </p:sp>
      </p:grpSp>
      <p:sp>
        <p:nvSpPr>
          <p:cNvPr id="120" name="四角形: 角を丸くする 119">
            <a:extLst>
              <a:ext uri="{FF2B5EF4-FFF2-40B4-BE49-F238E27FC236}">
                <a16:creationId xmlns:a16="http://schemas.microsoft.com/office/drawing/2014/main" id="{7F41BE00-6257-49C6-92E6-CD61A5D8479A}"/>
              </a:ext>
            </a:extLst>
          </p:cNvPr>
          <p:cNvSpPr/>
          <p:nvPr/>
        </p:nvSpPr>
        <p:spPr>
          <a:xfrm>
            <a:off x="5351027" y="1683498"/>
            <a:ext cx="4102536" cy="300687"/>
          </a:xfrm>
          <a:prstGeom prst="roundRect">
            <a:avLst>
              <a:gd name="adj" fmla="val 20324"/>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Avenir Next LT Pro"/>
                <a:ea typeface="Yu Gothic UI"/>
                <a:cs typeface="+mn-cs"/>
              </a:rPr>
              <a:t>将来への備え</a:t>
            </a:r>
            <a:endParaRPr kumimoji="1" lang="en-GB" sz="1600" b="1" i="0" u="none" strike="noStrike" kern="1200" cap="none" spc="0" normalizeH="0" baseline="0" noProof="0">
              <a:ln>
                <a:noFill/>
              </a:ln>
              <a:solidFill>
                <a:prstClr val="white"/>
              </a:solidFill>
              <a:effectLst/>
              <a:uLnTx/>
              <a:uFillTx/>
              <a:latin typeface="Avenir Next LT Pro"/>
              <a:ea typeface="Yu Gothic UI"/>
              <a:cs typeface="+mn-cs"/>
            </a:endParaRPr>
          </a:p>
        </p:txBody>
      </p:sp>
      <p:sp>
        <p:nvSpPr>
          <p:cNvPr id="43" name="字幕 7">
            <a:extLst>
              <a:ext uri="{FF2B5EF4-FFF2-40B4-BE49-F238E27FC236}">
                <a16:creationId xmlns:a16="http://schemas.microsoft.com/office/drawing/2014/main" id="{0E4CF131-7ED8-4047-A17A-A6C115B0B712}"/>
              </a:ext>
            </a:extLst>
          </p:cNvPr>
          <p:cNvSpPr>
            <a:spLocks noGrp="1"/>
          </p:cNvSpPr>
          <p:nvPr>
            <p:ph type="subTitle" idx="1"/>
          </p:nvPr>
        </p:nvSpPr>
        <p:spPr>
          <a:xfrm>
            <a:off x="452438" y="368300"/>
            <a:ext cx="4289822" cy="252042"/>
          </a:xfrm>
          <a:prstGeom prst="rect">
            <a:avLst/>
          </a:prstGeom>
        </p:spPr>
        <p:txBody>
          <a:bodyPr/>
          <a:lstStyle/>
          <a:p>
            <a:r>
              <a:rPr lang="en-US" altLang="ja-JP">
                <a:latin typeface="+mn-lt"/>
              </a:rPr>
              <a:t>Appendix. DX</a:t>
            </a:r>
            <a:r>
              <a:rPr lang="ja-JP" altLang="en-US">
                <a:latin typeface="+mn-lt"/>
              </a:rPr>
              <a:t>を推進する背景</a:t>
            </a:r>
            <a:endParaRPr lang="en-GB" altLang="ja-JP">
              <a:latin typeface="+mn-lt"/>
            </a:endParaRPr>
          </a:p>
        </p:txBody>
      </p:sp>
      <p:grpSp>
        <p:nvGrpSpPr>
          <p:cNvPr id="47" name="グループ化 46">
            <a:extLst>
              <a:ext uri="{FF2B5EF4-FFF2-40B4-BE49-F238E27FC236}">
                <a16:creationId xmlns:a16="http://schemas.microsoft.com/office/drawing/2014/main" id="{A90A9F9D-E003-4B42-8AC6-715A940A4C2C}"/>
              </a:ext>
            </a:extLst>
          </p:cNvPr>
          <p:cNvGrpSpPr/>
          <p:nvPr/>
        </p:nvGrpSpPr>
        <p:grpSpPr>
          <a:xfrm>
            <a:off x="4063889" y="3308294"/>
            <a:ext cx="1778222" cy="1644126"/>
            <a:chOff x="4063778" y="3084850"/>
            <a:chExt cx="1778222" cy="1644126"/>
          </a:xfrm>
        </p:grpSpPr>
        <p:cxnSp>
          <p:nvCxnSpPr>
            <p:cNvPr id="52" name="直線コネクタ 51">
              <a:extLst>
                <a:ext uri="{FF2B5EF4-FFF2-40B4-BE49-F238E27FC236}">
                  <a16:creationId xmlns:a16="http://schemas.microsoft.com/office/drawing/2014/main" id="{AB8F871E-9E2A-4787-BD35-46FB84EF5312}"/>
                </a:ext>
              </a:extLst>
            </p:cNvPr>
            <p:cNvCxnSpPr>
              <a:cxnSpLocks/>
              <a:stCxn id="60" idx="5"/>
              <a:endCxn id="72" idx="1"/>
            </p:cNvCxnSpPr>
            <p:nvPr/>
          </p:nvCxnSpPr>
          <p:spPr>
            <a:xfrm flipH="1" flipV="1">
              <a:off x="4438672" y="3155082"/>
              <a:ext cx="1028549" cy="1503662"/>
            </a:xfrm>
            <a:prstGeom prst="line">
              <a:avLst/>
            </a:prstGeom>
            <a:ln w="9525">
              <a:solidFill>
                <a:srgbClr val="AF1932"/>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7A6E69AD-3B09-4BBD-AD2C-40D840C2691B}"/>
                </a:ext>
              </a:extLst>
            </p:cNvPr>
            <p:cNvCxnSpPr>
              <a:cxnSpLocks/>
              <a:stCxn id="59" idx="3"/>
              <a:endCxn id="58" idx="7"/>
            </p:cNvCxnSpPr>
            <p:nvPr/>
          </p:nvCxnSpPr>
          <p:spPr>
            <a:xfrm flipV="1">
              <a:off x="4438672" y="3155082"/>
              <a:ext cx="1028549" cy="1503662"/>
            </a:xfrm>
            <a:prstGeom prst="line">
              <a:avLst/>
            </a:prstGeom>
            <a:ln w="9525">
              <a:solidFill>
                <a:srgbClr val="AF1932"/>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0469B1D4-E2C9-43E5-BE04-87C03B0A4149}"/>
                </a:ext>
              </a:extLst>
            </p:cNvPr>
            <p:cNvCxnSpPr>
              <a:cxnSpLocks/>
              <a:stCxn id="63" idx="6"/>
              <a:endCxn id="61" idx="2"/>
            </p:cNvCxnSpPr>
            <p:nvPr/>
          </p:nvCxnSpPr>
          <p:spPr>
            <a:xfrm>
              <a:off x="4543353" y="3892825"/>
              <a:ext cx="819072" cy="3236"/>
            </a:xfrm>
            <a:prstGeom prst="line">
              <a:avLst/>
            </a:prstGeom>
            <a:ln w="9525">
              <a:solidFill>
                <a:srgbClr val="AF1932"/>
              </a:solidFill>
            </a:ln>
          </p:spPr>
          <p:style>
            <a:lnRef idx="1">
              <a:schemeClr val="accent1"/>
            </a:lnRef>
            <a:fillRef idx="0">
              <a:schemeClr val="accent1"/>
            </a:fillRef>
            <a:effectRef idx="0">
              <a:schemeClr val="accent1"/>
            </a:effectRef>
            <a:fontRef idx="minor">
              <a:schemeClr val="tx1"/>
            </a:fontRef>
          </p:style>
        </p:cxnSp>
        <p:sp>
          <p:nvSpPr>
            <p:cNvPr id="58" name="楕円 57">
              <a:extLst>
                <a:ext uri="{FF2B5EF4-FFF2-40B4-BE49-F238E27FC236}">
                  <a16:creationId xmlns:a16="http://schemas.microsoft.com/office/drawing/2014/main" id="{E3F9DDB2-605B-4FE8-967A-F1F6FB104DC4}"/>
                </a:ext>
              </a:extLst>
            </p:cNvPr>
            <p:cNvSpPr/>
            <p:nvPr/>
          </p:nvSpPr>
          <p:spPr>
            <a:xfrm>
              <a:off x="5057877" y="3084850"/>
              <a:ext cx="479575" cy="479575"/>
            </a:xfrm>
            <a:prstGeom prst="ellipse">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59" name="楕円 58">
              <a:extLst>
                <a:ext uri="{FF2B5EF4-FFF2-40B4-BE49-F238E27FC236}">
                  <a16:creationId xmlns:a16="http://schemas.microsoft.com/office/drawing/2014/main" id="{7AA012D1-E7E4-473E-AD13-08C61A4A6A6D}"/>
                </a:ext>
              </a:extLst>
            </p:cNvPr>
            <p:cNvSpPr/>
            <p:nvPr/>
          </p:nvSpPr>
          <p:spPr>
            <a:xfrm>
              <a:off x="4368440" y="4249401"/>
              <a:ext cx="479575" cy="479575"/>
            </a:xfrm>
            <a:prstGeom prst="ellipse">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60" name="楕円 59">
              <a:extLst>
                <a:ext uri="{FF2B5EF4-FFF2-40B4-BE49-F238E27FC236}">
                  <a16:creationId xmlns:a16="http://schemas.microsoft.com/office/drawing/2014/main" id="{E3D6E244-7CFF-4343-B5A0-E78C82132AE0}"/>
                </a:ext>
              </a:extLst>
            </p:cNvPr>
            <p:cNvSpPr/>
            <p:nvPr/>
          </p:nvSpPr>
          <p:spPr>
            <a:xfrm>
              <a:off x="5057877" y="4249401"/>
              <a:ext cx="479575" cy="479575"/>
            </a:xfrm>
            <a:prstGeom prst="ellipse">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61" name="楕円 60">
              <a:extLst>
                <a:ext uri="{FF2B5EF4-FFF2-40B4-BE49-F238E27FC236}">
                  <a16:creationId xmlns:a16="http://schemas.microsoft.com/office/drawing/2014/main" id="{EF7581AC-1191-415E-85F6-4CE3A1A4595D}"/>
                </a:ext>
              </a:extLst>
            </p:cNvPr>
            <p:cNvSpPr/>
            <p:nvPr/>
          </p:nvSpPr>
          <p:spPr>
            <a:xfrm>
              <a:off x="5362425" y="3656274"/>
              <a:ext cx="479575" cy="479575"/>
            </a:xfrm>
            <a:prstGeom prst="ellipse">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63" name="楕円 62">
              <a:extLst>
                <a:ext uri="{FF2B5EF4-FFF2-40B4-BE49-F238E27FC236}">
                  <a16:creationId xmlns:a16="http://schemas.microsoft.com/office/drawing/2014/main" id="{C5D45439-611F-4E31-8B4C-9CD23DA5F51B}"/>
                </a:ext>
              </a:extLst>
            </p:cNvPr>
            <p:cNvSpPr/>
            <p:nvPr/>
          </p:nvSpPr>
          <p:spPr>
            <a:xfrm>
              <a:off x="4063778" y="3653038"/>
              <a:ext cx="479575" cy="479575"/>
            </a:xfrm>
            <a:prstGeom prst="ellipse">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64" name="楕円 63">
              <a:extLst>
                <a:ext uri="{FF2B5EF4-FFF2-40B4-BE49-F238E27FC236}">
                  <a16:creationId xmlns:a16="http://schemas.microsoft.com/office/drawing/2014/main" id="{C0374801-0C90-4B73-AB92-B38DCFB4FC96}"/>
                </a:ext>
              </a:extLst>
            </p:cNvPr>
            <p:cNvSpPr/>
            <p:nvPr/>
          </p:nvSpPr>
          <p:spPr>
            <a:xfrm>
              <a:off x="4782030" y="3718161"/>
              <a:ext cx="341868" cy="341868"/>
            </a:xfrm>
            <a:prstGeom prst="ellipse">
              <a:avLst/>
            </a:prstGeom>
            <a:solidFill>
              <a:schemeClr val="bg1"/>
            </a:solidFill>
            <a:ln w="9525">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grpSp>
          <p:nvGrpSpPr>
            <p:cNvPr id="66" name="グループ化 65">
              <a:extLst>
                <a:ext uri="{FF2B5EF4-FFF2-40B4-BE49-F238E27FC236}">
                  <a16:creationId xmlns:a16="http://schemas.microsoft.com/office/drawing/2014/main" id="{EE722BB8-806A-4B66-A4FC-55E318266AAD}"/>
                </a:ext>
              </a:extLst>
            </p:cNvPr>
            <p:cNvGrpSpPr/>
            <p:nvPr/>
          </p:nvGrpSpPr>
          <p:grpSpPr>
            <a:xfrm>
              <a:off x="4368440" y="3084850"/>
              <a:ext cx="479575" cy="479575"/>
              <a:chOff x="4368440" y="3084850"/>
              <a:chExt cx="479575" cy="479575"/>
            </a:xfrm>
          </p:grpSpPr>
          <p:sp>
            <p:nvSpPr>
              <p:cNvPr id="72" name="楕円 71">
                <a:extLst>
                  <a:ext uri="{FF2B5EF4-FFF2-40B4-BE49-F238E27FC236}">
                    <a16:creationId xmlns:a16="http://schemas.microsoft.com/office/drawing/2014/main" id="{8CA46FCF-25EA-4EF6-B222-2022F09540AC}"/>
                  </a:ext>
                </a:extLst>
              </p:cNvPr>
              <p:cNvSpPr/>
              <p:nvPr/>
            </p:nvSpPr>
            <p:spPr>
              <a:xfrm>
                <a:off x="4368440" y="3084850"/>
                <a:ext cx="479575" cy="479575"/>
              </a:xfrm>
              <a:prstGeom prst="ellipse">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pic>
            <p:nvPicPr>
              <p:cNvPr id="73" name="グラフィックス 72" descr="ハート 単色塗りつぶし">
                <a:extLst>
                  <a:ext uri="{FF2B5EF4-FFF2-40B4-BE49-F238E27FC236}">
                    <a16:creationId xmlns:a16="http://schemas.microsoft.com/office/drawing/2014/main" id="{9993F337-5680-43C6-8148-97213D526FC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46266" y="3172556"/>
                <a:ext cx="321339" cy="321339"/>
              </a:xfrm>
              <a:prstGeom prst="rect">
                <a:avLst/>
              </a:prstGeom>
            </p:spPr>
          </p:pic>
        </p:grpSp>
        <p:pic>
          <p:nvPicPr>
            <p:cNvPr id="67" name="グラフィックス 66" descr="細菌 単色塗りつぶし">
              <a:extLst>
                <a:ext uri="{FF2B5EF4-FFF2-40B4-BE49-F238E27FC236}">
                  <a16:creationId xmlns:a16="http://schemas.microsoft.com/office/drawing/2014/main" id="{1EC4D08C-D323-456E-85B1-575DEDFCA5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24192" y="3713453"/>
              <a:ext cx="358746" cy="358745"/>
            </a:xfrm>
            <a:prstGeom prst="rect">
              <a:avLst/>
            </a:prstGeom>
          </p:spPr>
        </p:pic>
        <p:pic>
          <p:nvPicPr>
            <p:cNvPr id="68" name="図 67" descr="アイコン&#10;&#10;自動的に生成された説明">
              <a:extLst>
                <a:ext uri="{FF2B5EF4-FFF2-40B4-BE49-F238E27FC236}">
                  <a16:creationId xmlns:a16="http://schemas.microsoft.com/office/drawing/2014/main" id="{42FE012A-1347-4885-83DF-F9B5E9312825}"/>
                </a:ext>
              </a:extLst>
            </p:cNvPr>
            <p:cNvPicPr>
              <a:picLocks noChangeAspect="1"/>
            </p:cNvPicPr>
            <p:nvPr/>
          </p:nvPicPr>
          <p:blipFill>
            <a:blip r:embed="rId4" cstate="screen">
              <a:biLevel thresh="25000"/>
              <a:extLst>
                <a:ext uri="{28A0092B-C50C-407E-A947-70E740481C1C}">
                  <a14:useLocalDpi xmlns:a14="http://schemas.microsoft.com/office/drawing/2010/main"/>
                </a:ext>
              </a:extLst>
            </a:blip>
            <a:stretch>
              <a:fillRect/>
            </a:stretch>
          </p:blipFill>
          <p:spPr>
            <a:xfrm>
              <a:off x="4465285" y="4331061"/>
              <a:ext cx="302320" cy="302320"/>
            </a:xfrm>
            <a:prstGeom prst="rect">
              <a:avLst/>
            </a:prstGeom>
            <a:noFill/>
          </p:spPr>
        </p:pic>
        <p:pic>
          <p:nvPicPr>
            <p:cNvPr id="69" name="図 68" descr="アイコン&#10;&#10;自動的に生成された説明">
              <a:extLst>
                <a:ext uri="{FF2B5EF4-FFF2-40B4-BE49-F238E27FC236}">
                  <a16:creationId xmlns:a16="http://schemas.microsoft.com/office/drawing/2014/main" id="{233869EE-7058-4A7E-A0FE-44FEBB335C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35518" y="4355906"/>
              <a:ext cx="324294" cy="266565"/>
            </a:xfrm>
            <a:prstGeom prst="rect">
              <a:avLst/>
            </a:prstGeom>
          </p:spPr>
        </p:pic>
        <p:pic>
          <p:nvPicPr>
            <p:cNvPr id="70" name="図 69" descr="QR コード&#10;&#10;自動的に生成された説明">
              <a:extLst>
                <a:ext uri="{FF2B5EF4-FFF2-40B4-BE49-F238E27FC236}">
                  <a16:creationId xmlns:a16="http://schemas.microsoft.com/office/drawing/2014/main" id="{1527C167-E01F-4A28-A267-6488F6BFE3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59812" y="3753457"/>
              <a:ext cx="284801" cy="285210"/>
            </a:xfrm>
            <a:prstGeom prst="rect">
              <a:avLst/>
            </a:prstGeom>
          </p:spPr>
        </p:pic>
        <p:pic>
          <p:nvPicPr>
            <p:cNvPr id="71" name="グラフィックス 70" descr="稲妻 単色塗りつぶし">
              <a:extLst>
                <a:ext uri="{FF2B5EF4-FFF2-40B4-BE49-F238E27FC236}">
                  <a16:creationId xmlns:a16="http://schemas.microsoft.com/office/drawing/2014/main" id="{42C5BD97-9EC9-446F-97AB-1FDDB73C472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114348" y="3141321"/>
              <a:ext cx="366634" cy="366634"/>
            </a:xfrm>
            <a:prstGeom prst="rect">
              <a:avLst/>
            </a:prstGeom>
          </p:spPr>
        </p:pic>
      </p:grpSp>
      <p:grpSp>
        <p:nvGrpSpPr>
          <p:cNvPr id="4" name="グループ化 3">
            <a:extLst>
              <a:ext uri="{FF2B5EF4-FFF2-40B4-BE49-F238E27FC236}">
                <a16:creationId xmlns:a16="http://schemas.microsoft.com/office/drawing/2014/main" id="{14C6F7C6-82F6-27D9-B5AD-3BE0652B916D}"/>
              </a:ext>
            </a:extLst>
          </p:cNvPr>
          <p:cNvGrpSpPr/>
          <p:nvPr/>
        </p:nvGrpSpPr>
        <p:grpSpPr>
          <a:xfrm>
            <a:off x="531307" y="3658859"/>
            <a:ext cx="3432859" cy="778399"/>
            <a:chOff x="531307" y="3658859"/>
            <a:chExt cx="3432859" cy="778399"/>
          </a:xfrm>
        </p:grpSpPr>
        <p:sp>
          <p:nvSpPr>
            <p:cNvPr id="25" name="正方形/長方形 24">
              <a:extLst>
                <a:ext uri="{FF2B5EF4-FFF2-40B4-BE49-F238E27FC236}">
                  <a16:creationId xmlns:a16="http://schemas.microsoft.com/office/drawing/2014/main" id="{5E60EC8B-B069-4421-BFAC-5D1E3502EA69}"/>
                </a:ext>
              </a:extLst>
            </p:cNvPr>
            <p:cNvSpPr/>
            <p:nvPr/>
          </p:nvSpPr>
          <p:spPr>
            <a:xfrm>
              <a:off x="531308" y="3876379"/>
              <a:ext cx="3432858" cy="5608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0" marR="0" lvl="0" indent="0" algn="just" defTabSz="457200" rtl="0" eaLnBrk="1" fontAlgn="auto" latinLnBrk="0" hangingPunct="1">
                <a:lnSpc>
                  <a:spcPct val="100000"/>
                </a:lnSpc>
                <a:spcBef>
                  <a:spcPts val="0"/>
                </a:spcBef>
                <a:spcAft>
                  <a:spcPts val="30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Avenir Next LT Pro"/>
                  <a:ea typeface="Yu Gothic UI"/>
                  <a:cs typeface="+mn-cs"/>
                </a:rPr>
                <a:t>コロナウイルス感染症により、社会活動に大きな変容をもたらしました。テレワークなどの働き方や日常の生活の中にオンラインの活用が一気に浸透し、「新しい生活様式」が一般化してきています。また、それらに対応する新たなデジタル技術も次々と実用化されています。</a:t>
              </a:r>
            </a:p>
          </p:txBody>
        </p:sp>
        <p:sp>
          <p:nvSpPr>
            <p:cNvPr id="74" name="正方形/長方形 73">
              <a:extLst>
                <a:ext uri="{FF2B5EF4-FFF2-40B4-BE49-F238E27FC236}">
                  <a16:creationId xmlns:a16="http://schemas.microsoft.com/office/drawing/2014/main" id="{8FF4B9BE-FF53-4B5C-BC6B-8060B1453E11}"/>
                </a:ext>
              </a:extLst>
            </p:cNvPr>
            <p:cNvSpPr/>
            <p:nvPr/>
          </p:nvSpPr>
          <p:spPr>
            <a:xfrm>
              <a:off x="531307" y="3658859"/>
              <a:ext cx="3432858" cy="169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感染症拡大をきっかけとした生活の変容</a:t>
              </a:r>
            </a:p>
          </p:txBody>
        </p:sp>
      </p:grpSp>
      <p:sp>
        <p:nvSpPr>
          <p:cNvPr id="76" name="スライド番号プレースホルダー 2">
            <a:extLst>
              <a:ext uri="{FF2B5EF4-FFF2-40B4-BE49-F238E27FC236}">
                <a16:creationId xmlns:a16="http://schemas.microsoft.com/office/drawing/2014/main" id="{A184B9C2-FEDA-47E3-AA65-684094D2CAA1}"/>
              </a:ext>
            </a:extLst>
          </p:cNvPr>
          <p:cNvSpPr txBox="1">
            <a:spLocks/>
          </p:cNvSpPr>
          <p:nvPr/>
        </p:nvSpPr>
        <p:spPr>
          <a:xfrm>
            <a:off x="7181851" y="6515100"/>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Tree>
    <p:extLst>
      <p:ext uri="{BB962C8B-B14F-4D97-AF65-F5344CB8AC3E}">
        <p14:creationId xmlns:p14="http://schemas.microsoft.com/office/powerpoint/2010/main" val="37861553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B1B88A49-2FEB-46A3-B55F-3E4362237EB8}"/>
              </a:ext>
            </a:extLst>
          </p:cNvPr>
          <p:cNvGrpSpPr/>
          <p:nvPr/>
        </p:nvGrpSpPr>
        <p:grpSpPr>
          <a:xfrm>
            <a:off x="562772" y="1766888"/>
            <a:ext cx="8847928" cy="369332"/>
            <a:chOff x="562772" y="1787893"/>
            <a:chExt cx="8847928" cy="369332"/>
          </a:xfrm>
        </p:grpSpPr>
        <p:sp>
          <p:nvSpPr>
            <p:cNvPr id="17" name="テキスト ボックス 16">
              <a:extLst>
                <a:ext uri="{FF2B5EF4-FFF2-40B4-BE49-F238E27FC236}">
                  <a16:creationId xmlns:a16="http://schemas.microsoft.com/office/drawing/2014/main" id="{A0C0DF32-70FF-459A-94F7-7F62090E39C6}"/>
                </a:ext>
              </a:extLst>
            </p:cNvPr>
            <p:cNvSpPr txBox="1"/>
            <p:nvPr/>
          </p:nvSpPr>
          <p:spPr>
            <a:xfrm>
              <a:off x="679450" y="1787893"/>
              <a:ext cx="3986213"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Pct val="100000"/>
                <a:buFontTx/>
                <a:buNone/>
                <a:tabLst/>
                <a:defRPr/>
              </a:pPr>
              <a:r>
                <a:rPr kumimoji="0" lang="ja-JP" altLang="en-US" sz="1800" b="1" i="0" u="none" strike="noStrike" kern="1200" cap="none" spc="0" normalizeH="0" baseline="0" noProof="0" dirty="0">
                  <a:ln>
                    <a:noFill/>
                  </a:ln>
                  <a:solidFill>
                    <a:srgbClr val="000000"/>
                  </a:solidFill>
                  <a:effectLst/>
                  <a:uLnTx/>
                  <a:uFillTx/>
                  <a:latin typeface="Avenir Next LT Pro Demi"/>
                  <a:ea typeface="Yu Gothic UI" panose="020B0500000000000000" pitchFamily="50" charset="-128"/>
                  <a:cs typeface="Times New Roman" panose="02020603050405020304" pitchFamily="18" charset="0"/>
                </a:rPr>
                <a:t>持続可能な社会・</a:t>
              </a:r>
              <a:r>
                <a:rPr kumimoji="0" lang="en-US" altLang="ja-JP" sz="1800" b="1" i="0" u="none" strike="noStrike" kern="1200" cap="none" spc="0" normalizeH="0" baseline="0" noProof="0" dirty="0">
                  <a:ln>
                    <a:noFill/>
                  </a:ln>
                  <a:solidFill>
                    <a:srgbClr val="000000"/>
                  </a:solidFill>
                  <a:effectLst/>
                  <a:uLnTx/>
                  <a:uFillTx/>
                  <a:latin typeface="Avenir Next LT Pro Demi"/>
                  <a:ea typeface="Yu Gothic UI" panose="020B0500000000000000" pitchFamily="50" charset="-128"/>
                  <a:cs typeface="Times New Roman" panose="02020603050405020304" pitchFamily="18" charset="0"/>
                </a:rPr>
                <a:t>Society5.0</a:t>
              </a:r>
              <a:r>
                <a:rPr kumimoji="0" lang="ja-JP" altLang="en-US" sz="1800" b="1" i="0" u="none" strike="noStrike" kern="1200" cap="none" spc="0" normalizeH="0" baseline="0" noProof="0" dirty="0">
                  <a:ln>
                    <a:noFill/>
                  </a:ln>
                  <a:solidFill>
                    <a:srgbClr val="000000"/>
                  </a:solidFill>
                  <a:effectLst/>
                  <a:uLnTx/>
                  <a:uFillTx/>
                  <a:latin typeface="Avenir Next LT Pro Demi"/>
                  <a:ea typeface="Yu Gothic UI" panose="020B0500000000000000" pitchFamily="50" charset="-128"/>
                  <a:cs typeface="Times New Roman" panose="02020603050405020304" pitchFamily="18" charset="0"/>
                </a:rPr>
                <a:t>の実現</a:t>
              </a:r>
              <a:endParaRPr kumimoji="0" lang="en-GB" sz="3200" b="1" i="0" u="none" strike="noStrike" kern="1200" cap="none" spc="0" normalizeH="0" baseline="0" noProof="0" dirty="0">
                <a:ln>
                  <a:noFill/>
                </a:ln>
                <a:solidFill>
                  <a:srgbClr val="000000"/>
                </a:solidFill>
                <a:effectLst/>
                <a:uLnTx/>
                <a:uFillTx/>
                <a:latin typeface="Avenir Next LT Pro Demi"/>
                <a:ea typeface="Yu Gothic UI"/>
                <a:cs typeface="+mn-cs"/>
              </a:endParaRPr>
            </a:p>
          </p:txBody>
        </p:sp>
        <p:sp>
          <p:nvSpPr>
            <p:cNvPr id="19" name="テキスト ボックス 18">
              <a:extLst>
                <a:ext uri="{FF2B5EF4-FFF2-40B4-BE49-F238E27FC236}">
                  <a16:creationId xmlns:a16="http://schemas.microsoft.com/office/drawing/2014/main" id="{FDC685A0-F3FF-4DF4-957A-6FB3BEA50243}"/>
                </a:ext>
              </a:extLst>
            </p:cNvPr>
            <p:cNvSpPr txBox="1"/>
            <p:nvPr/>
          </p:nvSpPr>
          <p:spPr>
            <a:xfrm>
              <a:off x="5424487" y="1787893"/>
              <a:ext cx="3986213"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Pct val="100000"/>
                <a:buFontTx/>
                <a:buNone/>
                <a:tabLst/>
                <a:defRPr/>
              </a:pPr>
              <a:r>
                <a:rPr kumimoji="0" lang="ja-JP" altLang="en-US" sz="1800" b="1"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Times New Roman" panose="02020603050405020304" pitchFamily="18" charset="0"/>
                </a:rPr>
                <a:t>国の動き</a:t>
              </a:r>
              <a:endParaRPr kumimoji="0" lang="en-GB" sz="3200" b="1"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75" name="正方形/長方形 74">
              <a:extLst>
                <a:ext uri="{FF2B5EF4-FFF2-40B4-BE49-F238E27FC236}">
                  <a16:creationId xmlns:a16="http://schemas.microsoft.com/office/drawing/2014/main" id="{802AE00A-2C0C-410A-A68B-A0F1870AF0AF}"/>
                </a:ext>
              </a:extLst>
            </p:cNvPr>
            <p:cNvSpPr/>
            <p:nvPr/>
          </p:nvSpPr>
          <p:spPr>
            <a:xfrm>
              <a:off x="562772" y="1787893"/>
              <a:ext cx="54000" cy="369332"/>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76" name="正方形/長方形 75">
              <a:extLst>
                <a:ext uri="{FF2B5EF4-FFF2-40B4-BE49-F238E27FC236}">
                  <a16:creationId xmlns:a16="http://schemas.microsoft.com/office/drawing/2014/main" id="{B11DC426-B72C-44CB-8417-CA41DBB12D0E}"/>
                </a:ext>
              </a:extLst>
            </p:cNvPr>
            <p:cNvSpPr/>
            <p:nvPr/>
          </p:nvSpPr>
          <p:spPr>
            <a:xfrm>
              <a:off x="5286354" y="1787893"/>
              <a:ext cx="54000" cy="369332"/>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grpSp>
      <p:sp>
        <p:nvSpPr>
          <p:cNvPr id="2" name="タイトル 1">
            <a:extLst>
              <a:ext uri="{FF2B5EF4-FFF2-40B4-BE49-F238E27FC236}">
                <a16:creationId xmlns:a16="http://schemas.microsoft.com/office/drawing/2014/main" id="{268C6836-423D-4A90-B834-28796E027B26}"/>
              </a:ext>
            </a:extLst>
          </p:cNvPr>
          <p:cNvSpPr>
            <a:spLocks noGrp="1"/>
          </p:cNvSpPr>
          <p:nvPr>
            <p:ph type="title"/>
          </p:nvPr>
        </p:nvSpPr>
        <p:spPr/>
        <p:txBody>
          <a:bodyPr/>
          <a:lstStyle/>
          <a:p>
            <a:r>
              <a:rPr lang="en-US" altLang="ja-JP">
                <a:latin typeface="+mj-lt"/>
              </a:rPr>
              <a:t>DX</a:t>
            </a:r>
            <a:r>
              <a:rPr lang="ja-JP" altLang="en-US">
                <a:latin typeface="+mj-lt"/>
              </a:rPr>
              <a:t>の潮流</a:t>
            </a:r>
            <a:r>
              <a:rPr lang="ja-JP" altLang="en-US" sz="3200">
                <a:ln w="3175">
                  <a:solidFill>
                    <a:srgbClr val="AF1932"/>
                  </a:solidFill>
                </a:ln>
                <a:latin typeface="+mj-lt"/>
              </a:rPr>
              <a:t>（世界・国の動き）</a:t>
            </a:r>
            <a:endParaRPr lang="ja-JP" altLang="en-US">
              <a:ln w="3175">
                <a:solidFill>
                  <a:srgbClr val="AF1932"/>
                </a:solidFill>
              </a:ln>
              <a:latin typeface="+mj-lt"/>
            </a:endParaRPr>
          </a:p>
        </p:txBody>
      </p:sp>
      <p:sp>
        <p:nvSpPr>
          <p:cNvPr id="18" name="テキスト ボックス 17">
            <a:extLst>
              <a:ext uri="{FF2B5EF4-FFF2-40B4-BE49-F238E27FC236}">
                <a16:creationId xmlns:a16="http://schemas.microsoft.com/office/drawing/2014/main" id="{8CD5C22B-983C-48B6-A4FA-97E43C15F788}"/>
              </a:ext>
            </a:extLst>
          </p:cNvPr>
          <p:cNvSpPr txBox="1"/>
          <p:nvPr/>
        </p:nvSpPr>
        <p:spPr>
          <a:xfrm>
            <a:off x="452438" y="2166663"/>
            <a:ext cx="4213225" cy="2862322"/>
          </a:xfrm>
          <a:prstGeom prst="rect">
            <a:avLst/>
          </a:prstGeom>
          <a:noFill/>
        </p:spPr>
        <p:txBody>
          <a:bodyPr wrap="square" rIns="5760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ja-JP" sz="1200" b="0" i="0" u="none" strike="noStrike" kern="1200" cap="none" spc="0" normalizeH="0" baseline="0" noProof="0">
                <a:ln>
                  <a:noFill/>
                </a:ln>
                <a:solidFill>
                  <a:srgbClr val="000000"/>
                </a:solidFill>
                <a:effectLst/>
                <a:uLnTx/>
                <a:uFillTx/>
                <a:latin typeface="Avenir Next LT Pro"/>
                <a:ea typeface="Yu Gothic UI"/>
                <a:cs typeface="+mn-cs"/>
              </a:rPr>
              <a:t>持続可能な社会とは、現在の世代の要望を満たしつつ、将来の世代の要望も満たす社会のことであり、そのためにも地球環境や自然</a:t>
            </a:r>
            <a:r>
              <a:rPr kumimoji="1" lang="ja-JP" altLang="en-US" sz="1200" b="0" i="0" u="none" strike="noStrike" kern="1200" cap="none" spc="0" normalizeH="0" baseline="0" noProof="0">
                <a:ln>
                  <a:noFill/>
                </a:ln>
                <a:solidFill>
                  <a:srgbClr val="000000"/>
                </a:solidFill>
                <a:effectLst/>
                <a:uLnTx/>
                <a:uFillTx/>
                <a:latin typeface="Avenir Next LT Pro"/>
                <a:ea typeface="Yu Gothic UI"/>
                <a:cs typeface="+mn-cs"/>
              </a:rPr>
              <a:t>等</a:t>
            </a:r>
            <a:r>
              <a:rPr kumimoji="1" lang="ja-JP" altLang="ja-JP" sz="1200" b="0" i="0" u="none" strike="noStrike" kern="1200" cap="none" spc="0" normalizeH="0" baseline="0" noProof="0">
                <a:ln>
                  <a:noFill/>
                </a:ln>
                <a:solidFill>
                  <a:srgbClr val="000000"/>
                </a:solidFill>
                <a:effectLst/>
                <a:uLnTx/>
                <a:uFillTx/>
                <a:latin typeface="Avenir Next LT Pro"/>
                <a:ea typeface="Yu Gothic UI"/>
                <a:cs typeface="+mn-cs"/>
              </a:rPr>
              <a:t>が適切に保全・整備されている必要があります。</a:t>
            </a:r>
            <a:r>
              <a:rPr kumimoji="1" lang="en-US" altLang="ja-JP" sz="1200" b="0" i="0" u="none" strike="noStrike" kern="1200" cap="none" spc="0" normalizeH="0" baseline="0" noProof="0">
                <a:ln>
                  <a:noFill/>
                </a:ln>
                <a:solidFill>
                  <a:srgbClr val="000000"/>
                </a:solidFill>
                <a:effectLst/>
                <a:uLnTx/>
                <a:uFillTx/>
                <a:latin typeface="Avenir Next LT Pro"/>
                <a:ea typeface="Yu Gothic UI"/>
                <a:cs typeface="+mn-cs"/>
              </a:rPr>
              <a:t>SDGs</a:t>
            </a:r>
            <a:r>
              <a:rPr kumimoji="1" lang="ja-JP" altLang="ja-JP" sz="1200" b="0" i="0" u="none" strike="noStrike" kern="1200" cap="none" spc="0" normalizeH="0" baseline="0" noProof="0">
                <a:ln>
                  <a:noFill/>
                </a:ln>
                <a:solidFill>
                  <a:srgbClr val="000000"/>
                </a:solidFill>
                <a:effectLst/>
                <a:uLnTx/>
                <a:uFillTx/>
                <a:latin typeface="Avenir Next LT Pro"/>
                <a:ea typeface="Yu Gothic UI"/>
                <a:cs typeface="+mn-cs"/>
              </a:rPr>
              <a:t>やカーボンニュートラルは、持続可能な社会の実現に向けた目標であり、めざす姿です。</a:t>
            </a:r>
            <a:endParaRPr kumimoji="1" lang="en-US" altLang="ja-JP" sz="1200" b="0" i="0" u="none" strike="noStrike" kern="1200" cap="none" spc="0" normalizeH="0" baseline="0" noProof="0">
              <a:ln>
                <a:noFill/>
              </a:ln>
              <a:solidFill>
                <a:srgbClr val="000000"/>
              </a:solidFill>
              <a:effectLst/>
              <a:uLnTx/>
              <a:uFillTx/>
              <a:latin typeface="Avenir Next LT Pro"/>
              <a:ea typeface="Yu Gothic UI"/>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a:ln>
                <a:noFill/>
              </a:ln>
              <a:solidFill>
                <a:srgbClr val="000000"/>
              </a:solidFill>
              <a:effectLst/>
              <a:uLnTx/>
              <a:uFillTx/>
              <a:latin typeface="Avenir Next LT Pro"/>
              <a:ea typeface="Yu Gothic UI"/>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Avenir Next LT Pro"/>
                <a:ea typeface="Yu Gothic UI"/>
                <a:cs typeface="+mn-cs"/>
              </a:rPr>
              <a:t>また、</a:t>
            </a:r>
            <a:r>
              <a:rPr kumimoji="0" lang="ja-JP" altLang="en-US" sz="12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Times New Roman" panose="02020603050405020304" pitchFamily="18" charset="0"/>
              </a:rPr>
              <a:t>内閣府が提唱する</a:t>
            </a:r>
            <a:r>
              <a:rPr kumimoji="0" lang="en-US" altLang="ja-JP" sz="12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Times New Roman" panose="02020603050405020304" pitchFamily="18" charset="0"/>
              </a:rPr>
              <a:t>Society5.0</a:t>
            </a:r>
            <a:r>
              <a:rPr kumimoji="0" lang="ja-JP" altLang="en-US" sz="12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Times New Roman" panose="02020603050405020304" pitchFamily="18" charset="0"/>
              </a:rPr>
              <a:t>（超スマート社会）は、必要なもの・サービスを、必要な人に、必要な時に、必要なだけ提供し、社会のさまざまなニーズにきめ細かに対応でき、あらゆる人が質の高いサービスを受けられ、年齢、性別、地域、言語といったさまざまな違いを乗り越え、活き活きと快適に暮らすことのできる社会。そんな超スマート社会の実現が求められています。</a:t>
            </a:r>
            <a:endParaRPr kumimoji="1" lang="en-US" altLang="ja-JP" sz="1200" b="0" i="0" u="none" strike="noStrike" kern="1200" cap="none" spc="0" normalizeH="0" baseline="0" noProof="0">
              <a:ln>
                <a:noFill/>
              </a:ln>
              <a:solidFill>
                <a:srgbClr val="000000"/>
              </a:solidFill>
              <a:effectLst/>
              <a:uLnTx/>
              <a:uFillTx/>
              <a:latin typeface="Avenir Next LT Pro"/>
              <a:ea typeface="Yu Gothic UI"/>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Avenir Next LT Pro"/>
                <a:ea typeface="Yu Gothic UI"/>
                <a:cs typeface="+mn-cs"/>
              </a:rPr>
              <a:t>持続可能な社会の実現、</a:t>
            </a:r>
            <a:r>
              <a:rPr kumimoji="1" lang="en-US" altLang="ja-JP" sz="1200" b="0" i="0" u="none" strike="noStrike" kern="1200" cap="none" spc="0" normalizeH="0" baseline="0" noProof="0">
                <a:ln>
                  <a:noFill/>
                </a:ln>
                <a:solidFill>
                  <a:srgbClr val="000000"/>
                </a:solidFill>
                <a:effectLst/>
                <a:uLnTx/>
                <a:uFillTx/>
                <a:latin typeface="Avenir Next LT Pro"/>
                <a:ea typeface="Yu Gothic UI"/>
                <a:cs typeface="+mn-cs"/>
              </a:rPr>
              <a:t>Society5.0</a:t>
            </a:r>
            <a:r>
              <a:rPr kumimoji="1" lang="ja-JP" altLang="en-US" sz="1200" b="0" i="0" u="none" strike="noStrike" kern="1200" cap="none" spc="0" normalizeH="0" baseline="0" noProof="0">
                <a:ln>
                  <a:noFill/>
                </a:ln>
                <a:solidFill>
                  <a:srgbClr val="000000"/>
                </a:solidFill>
                <a:effectLst/>
                <a:uLnTx/>
                <a:uFillTx/>
                <a:latin typeface="Avenir Next LT Pro"/>
                <a:ea typeface="Yu Gothic UI"/>
                <a:cs typeface="+mn-cs"/>
              </a:rPr>
              <a:t>の実現は、</a:t>
            </a:r>
            <a:r>
              <a:rPr kumimoji="1" lang="en-US" altLang="ja-JP" sz="1200" b="0" i="0" u="none" strike="noStrike" kern="1200" cap="none" spc="0" normalizeH="0" baseline="0" noProof="0">
                <a:ln>
                  <a:noFill/>
                </a:ln>
                <a:solidFill>
                  <a:srgbClr val="000000"/>
                </a:solidFill>
                <a:effectLst/>
                <a:uLnTx/>
                <a:uFillTx/>
                <a:latin typeface="Avenir Next LT Pro"/>
                <a:ea typeface="Yu Gothic UI"/>
                <a:cs typeface="+mn-cs"/>
              </a:rPr>
              <a:t>DX</a:t>
            </a:r>
            <a:r>
              <a:rPr kumimoji="1" lang="ja-JP" altLang="en-US" sz="1200" b="0" i="0" u="none" strike="noStrike" kern="1200" cap="none" spc="0" normalizeH="0" baseline="0" noProof="0">
                <a:ln>
                  <a:noFill/>
                </a:ln>
                <a:solidFill>
                  <a:srgbClr val="000000"/>
                </a:solidFill>
                <a:effectLst/>
                <a:uLnTx/>
                <a:uFillTx/>
                <a:latin typeface="Avenir Next LT Pro"/>
                <a:ea typeface="Yu Gothic UI"/>
                <a:cs typeface="+mn-cs"/>
              </a:rPr>
              <a:t>と</a:t>
            </a:r>
            <a:r>
              <a:rPr kumimoji="0" lang="ja-JP" altLang="en-US" sz="12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Times New Roman" panose="02020603050405020304" pitchFamily="18" charset="0"/>
              </a:rPr>
              <a:t>軌を一にする重要な取組です。</a:t>
            </a:r>
          </a:p>
        </p:txBody>
      </p:sp>
      <p:sp>
        <p:nvSpPr>
          <p:cNvPr id="61" name="テキスト ボックス 60">
            <a:extLst>
              <a:ext uri="{FF2B5EF4-FFF2-40B4-BE49-F238E27FC236}">
                <a16:creationId xmlns:a16="http://schemas.microsoft.com/office/drawing/2014/main" id="{F35B2106-043C-4C18-AB17-7FFDEF40C804}"/>
              </a:ext>
            </a:extLst>
          </p:cNvPr>
          <p:cNvSpPr txBox="1"/>
          <p:nvPr/>
        </p:nvSpPr>
        <p:spPr>
          <a:xfrm>
            <a:off x="5197474" y="3428670"/>
            <a:ext cx="4213224" cy="2916568"/>
          </a:xfrm>
          <a:prstGeom prst="roundRect">
            <a:avLst>
              <a:gd name="adj" fmla="val 2961"/>
            </a:avLst>
          </a:prstGeom>
          <a:noFill/>
          <a:ln>
            <a:solidFill>
              <a:srgbClr val="AF1932"/>
            </a:solidFill>
          </a:ln>
        </p:spPr>
        <p:txBody>
          <a:bodyPr wrap="none" anchor="ctr">
            <a:noAutofit/>
          </a:bodyPr>
          <a:lstStyle/>
          <a:p>
            <a:pPr marL="0" marR="0" lvl="0" indent="0" algn="l" defTabSz="914400" rtl="0" eaLnBrk="0" fontAlgn="base" latinLnBrk="0" hangingPunct="0">
              <a:lnSpc>
                <a:spcPct val="100000"/>
              </a:lnSpc>
              <a:spcBef>
                <a:spcPct val="0"/>
              </a:spcBef>
              <a:spcAft>
                <a:spcPct val="0"/>
              </a:spcAft>
              <a:buClrTx/>
              <a:buSzPct val="100000"/>
              <a:buFontTx/>
              <a:buNone/>
              <a:tabLst/>
              <a:defRPr/>
            </a:pPr>
            <a:endParaRPr kumimoji="0" lang="en-GB" sz="1200" b="1" i="0" u="none" strike="noStrike" kern="1200" cap="none" spc="0" normalizeH="0" baseline="0" noProof="0">
              <a:ln>
                <a:noFill/>
              </a:ln>
              <a:solidFill>
                <a:srgbClr val="AF1932"/>
              </a:solidFill>
              <a:effectLst/>
              <a:uLnTx/>
              <a:uFillTx/>
              <a:latin typeface="Avenir Next LT Pro"/>
              <a:ea typeface="Yu Gothic UI"/>
              <a:cs typeface="+mn-cs"/>
            </a:endParaRPr>
          </a:p>
        </p:txBody>
      </p:sp>
      <p:grpSp>
        <p:nvGrpSpPr>
          <p:cNvPr id="13" name="グループ化 12">
            <a:extLst>
              <a:ext uri="{FF2B5EF4-FFF2-40B4-BE49-F238E27FC236}">
                <a16:creationId xmlns:a16="http://schemas.microsoft.com/office/drawing/2014/main" id="{5153E069-D073-4818-A8D8-0D0661DA4394}"/>
              </a:ext>
            </a:extLst>
          </p:cNvPr>
          <p:cNvGrpSpPr/>
          <p:nvPr/>
        </p:nvGrpSpPr>
        <p:grpSpPr>
          <a:xfrm>
            <a:off x="5342731" y="3519105"/>
            <a:ext cx="3922709" cy="2650794"/>
            <a:chOff x="5342731" y="3616539"/>
            <a:chExt cx="3922709" cy="2650794"/>
          </a:xfrm>
        </p:grpSpPr>
        <p:grpSp>
          <p:nvGrpSpPr>
            <p:cNvPr id="11" name="グループ化 10">
              <a:extLst>
                <a:ext uri="{FF2B5EF4-FFF2-40B4-BE49-F238E27FC236}">
                  <a16:creationId xmlns:a16="http://schemas.microsoft.com/office/drawing/2014/main" id="{EC05D6C9-AC9A-4C45-8D72-387271374E58}"/>
                </a:ext>
              </a:extLst>
            </p:cNvPr>
            <p:cNvGrpSpPr/>
            <p:nvPr/>
          </p:nvGrpSpPr>
          <p:grpSpPr>
            <a:xfrm>
              <a:off x="5466946" y="4010413"/>
              <a:ext cx="3674279" cy="2256920"/>
              <a:chOff x="5407032" y="3968788"/>
              <a:chExt cx="3674279" cy="2256920"/>
            </a:xfrm>
          </p:grpSpPr>
          <p:sp>
            <p:nvSpPr>
              <p:cNvPr id="47" name="テキスト ボックス 46">
                <a:extLst>
                  <a:ext uri="{FF2B5EF4-FFF2-40B4-BE49-F238E27FC236}">
                    <a16:creationId xmlns:a16="http://schemas.microsoft.com/office/drawing/2014/main" id="{EF07B55A-FE4F-4271-93A7-948DD4028E81}"/>
                  </a:ext>
                </a:extLst>
              </p:cNvPr>
              <p:cNvSpPr txBox="1"/>
              <p:nvPr/>
            </p:nvSpPr>
            <p:spPr>
              <a:xfrm>
                <a:off x="6160191" y="3968788"/>
                <a:ext cx="2921120" cy="276130"/>
              </a:xfrm>
              <a:prstGeom prst="rect">
                <a:avLst/>
              </a:prstGeom>
              <a:noFill/>
            </p:spPr>
            <p:txBody>
              <a:bodyPr wrap="square" lIns="0" rIns="0" anchor="ctr">
                <a:noAutofit/>
              </a:bodyPr>
              <a:lstStyle/>
              <a:p>
                <a:pPr marL="0" marR="0" lvl="0" indent="0" algn="just" defTabSz="914400" rtl="0" eaLnBrk="0" fontAlgn="base" latinLnBrk="0" hangingPunct="0">
                  <a:lnSpc>
                    <a:spcPct val="100000"/>
                  </a:lnSpc>
                  <a:spcBef>
                    <a:spcPct val="0"/>
                  </a:spcBef>
                  <a:spcAft>
                    <a:spcPts val="0"/>
                  </a:spcAft>
                  <a:buClrTx/>
                  <a:buSzPct val="100000"/>
                  <a:buFontTx/>
                  <a:buNone/>
                  <a:tabLst/>
                  <a:defRPr/>
                </a:pPr>
                <a:r>
                  <a:rPr kumimoji="0" lang="ja-JP" altLang="en-US" sz="1100" b="0" i="0" u="none" strike="noStrike" kern="1200" cap="none" spc="-80" normalizeH="0" baseline="0" noProof="0">
                    <a:ln>
                      <a:noFill/>
                    </a:ln>
                    <a:solidFill>
                      <a:prstClr val="black">
                        <a:lumMod val="75000"/>
                        <a:lumOff val="25000"/>
                      </a:prstClr>
                    </a:solidFill>
                    <a:effectLst/>
                    <a:uLnTx/>
                    <a:uFillTx/>
                    <a:latin typeface="Avenir Next LT Pro"/>
                    <a:ea typeface="Yu Gothic UI" panose="020B0500000000000000" pitchFamily="50" charset="-128"/>
                    <a:cs typeface="Times New Roman" panose="02020603050405020304" pitchFamily="18" charset="0"/>
                  </a:rPr>
                  <a:t>デジタル社会の実現に向けた改革の基本方針策定</a:t>
                </a:r>
              </a:p>
              <a:p>
                <a:pPr marL="0" marR="0" lvl="0" indent="0" algn="just" defTabSz="914400" rtl="0" eaLnBrk="0" fontAlgn="base" latinLnBrk="0" hangingPunct="0">
                  <a:lnSpc>
                    <a:spcPct val="100000"/>
                  </a:lnSpc>
                  <a:spcBef>
                    <a:spcPct val="0"/>
                  </a:spcBef>
                  <a:spcAft>
                    <a:spcPts val="0"/>
                  </a:spcAft>
                  <a:buClrTx/>
                  <a:buSzPct val="100000"/>
                  <a:buFontTx/>
                  <a:buNone/>
                  <a:tabLst/>
                  <a:defRPr/>
                </a:pPr>
                <a:r>
                  <a:rPr kumimoji="0" lang="ja-JP" altLang="en-US" sz="1100" b="0" i="0" u="none" strike="noStrike" kern="1200" cap="none" spc="-80" normalizeH="0" baseline="0" noProof="0">
                    <a:ln>
                      <a:noFill/>
                    </a:ln>
                    <a:solidFill>
                      <a:prstClr val="black">
                        <a:lumMod val="75000"/>
                        <a:lumOff val="25000"/>
                      </a:prstClr>
                    </a:solidFill>
                    <a:effectLst/>
                    <a:uLnTx/>
                    <a:uFillTx/>
                    <a:latin typeface="Avenir Next LT Pro"/>
                    <a:ea typeface="Yu Gothic UI" panose="020B0500000000000000" pitchFamily="50" charset="-128"/>
                    <a:cs typeface="Times New Roman" panose="02020603050405020304" pitchFamily="18" charset="0"/>
                  </a:rPr>
                  <a:t>自治体デジタル・トランスフォーメーション</a:t>
                </a:r>
                <a:r>
                  <a:rPr kumimoji="0" lang="en-US" altLang="ja-JP" sz="1100" b="0" i="0" u="none" strike="noStrike" kern="1200" cap="none" spc="-80" normalizeH="0" baseline="0" noProof="0">
                    <a:ln>
                      <a:noFill/>
                    </a:ln>
                    <a:solidFill>
                      <a:prstClr val="black">
                        <a:lumMod val="75000"/>
                        <a:lumOff val="25000"/>
                      </a:prstClr>
                    </a:solidFill>
                    <a:effectLst/>
                    <a:uLnTx/>
                    <a:uFillTx/>
                    <a:latin typeface="Avenir Next LT Pro"/>
                    <a:ea typeface="Yu Gothic UI" panose="020B0500000000000000" pitchFamily="50" charset="-128"/>
                    <a:cs typeface="Times New Roman" panose="02020603050405020304" pitchFamily="18" charset="0"/>
                  </a:rPr>
                  <a:t>(DX)</a:t>
                </a:r>
                <a:r>
                  <a:rPr kumimoji="0" lang="ja-JP" altLang="en-US" sz="1100" b="0" i="0" u="none" strike="noStrike" kern="1200" cap="none" spc="-80" normalizeH="0" baseline="0" noProof="0">
                    <a:ln>
                      <a:noFill/>
                    </a:ln>
                    <a:solidFill>
                      <a:prstClr val="black">
                        <a:lumMod val="75000"/>
                        <a:lumOff val="25000"/>
                      </a:prstClr>
                    </a:solidFill>
                    <a:effectLst/>
                    <a:uLnTx/>
                    <a:uFillTx/>
                    <a:latin typeface="Avenir Next LT Pro"/>
                    <a:ea typeface="Yu Gothic UI" panose="020B0500000000000000" pitchFamily="50" charset="-128"/>
                    <a:cs typeface="Times New Roman" panose="02020603050405020304" pitchFamily="18" charset="0"/>
                  </a:rPr>
                  <a:t>推進計画策定</a:t>
                </a:r>
              </a:p>
            </p:txBody>
          </p:sp>
          <p:sp>
            <p:nvSpPr>
              <p:cNvPr id="48" name="テキスト ボックス 47">
                <a:extLst>
                  <a:ext uri="{FF2B5EF4-FFF2-40B4-BE49-F238E27FC236}">
                    <a16:creationId xmlns:a16="http://schemas.microsoft.com/office/drawing/2014/main" id="{77FDFF21-5134-4B80-B85A-AD228354ACA8}"/>
                  </a:ext>
                </a:extLst>
              </p:cNvPr>
              <p:cNvSpPr txBox="1"/>
              <p:nvPr/>
            </p:nvSpPr>
            <p:spPr>
              <a:xfrm>
                <a:off x="6160191" y="4288250"/>
                <a:ext cx="2921120" cy="276130"/>
              </a:xfrm>
              <a:prstGeom prst="rect">
                <a:avLst/>
              </a:prstGeom>
              <a:noFill/>
            </p:spPr>
            <p:txBody>
              <a:bodyPr wrap="square" lIns="0" rIns="0" anchor="ctr">
                <a:noAutofit/>
              </a:bodyPr>
              <a:lstStyle/>
              <a:p>
                <a:pPr marL="0" marR="0" lvl="0" indent="0" algn="l" defTabSz="914400" rtl="0" eaLnBrk="0" fontAlgn="base" latinLnBrk="0" hangingPunct="0">
                  <a:lnSpc>
                    <a:spcPct val="100000"/>
                  </a:lnSpc>
                  <a:spcBef>
                    <a:spcPct val="0"/>
                  </a:spcBef>
                  <a:spcAft>
                    <a:spcPts val="0"/>
                  </a:spcAft>
                  <a:buClrTx/>
                  <a:buSzPct val="100000"/>
                  <a:buFontTx/>
                  <a:buNone/>
                  <a:tabLst/>
                  <a:defRPr/>
                </a:pPr>
                <a:r>
                  <a:rPr kumimoji="0" lang="ja-JP" altLang="en-US" sz="1100" b="0" i="0" u="none" strike="noStrike" kern="1200" cap="none" spc="-80" normalizeH="0" baseline="0" noProof="0">
                    <a:ln>
                      <a:noFill/>
                    </a:ln>
                    <a:solidFill>
                      <a:prstClr val="black">
                        <a:lumMod val="75000"/>
                        <a:lumOff val="25000"/>
                      </a:prstClr>
                    </a:solidFill>
                    <a:effectLst/>
                    <a:uLnTx/>
                    <a:uFillTx/>
                    <a:latin typeface="Avenir Next LT Pro"/>
                    <a:ea typeface="Yu Gothic UI" panose="020B0500000000000000" pitchFamily="50" charset="-128"/>
                    <a:cs typeface="Times New Roman" panose="02020603050405020304" pitchFamily="18" charset="0"/>
                  </a:rPr>
                  <a:t>デジタル改革関連法公布</a:t>
                </a:r>
              </a:p>
            </p:txBody>
          </p:sp>
          <p:sp>
            <p:nvSpPr>
              <p:cNvPr id="49" name="テキスト ボックス 48">
                <a:extLst>
                  <a:ext uri="{FF2B5EF4-FFF2-40B4-BE49-F238E27FC236}">
                    <a16:creationId xmlns:a16="http://schemas.microsoft.com/office/drawing/2014/main" id="{3521400E-717A-4FEF-9BAF-A4A6F104076F}"/>
                  </a:ext>
                </a:extLst>
              </p:cNvPr>
              <p:cNvSpPr txBox="1"/>
              <p:nvPr/>
            </p:nvSpPr>
            <p:spPr>
              <a:xfrm>
                <a:off x="6160191" y="4687536"/>
                <a:ext cx="2921120" cy="276130"/>
              </a:xfrm>
              <a:prstGeom prst="rect">
                <a:avLst/>
              </a:prstGeom>
              <a:noFill/>
            </p:spPr>
            <p:txBody>
              <a:bodyPr wrap="square" lIns="0" rIns="0" anchor="ctr">
                <a:noAutofit/>
              </a:bodyPr>
              <a:lstStyle/>
              <a:p>
                <a:pPr marL="0" marR="0" lvl="0" indent="0" algn="l" defTabSz="914400" rtl="0" eaLnBrk="0" fontAlgn="base" latinLnBrk="0" hangingPunct="0">
                  <a:lnSpc>
                    <a:spcPct val="100000"/>
                  </a:lnSpc>
                  <a:spcBef>
                    <a:spcPct val="0"/>
                  </a:spcBef>
                  <a:spcAft>
                    <a:spcPts val="0"/>
                  </a:spcAft>
                  <a:buClrTx/>
                  <a:buSzPct val="100000"/>
                  <a:buFontTx/>
                  <a:buNone/>
                  <a:tabLst/>
                  <a:defRPr/>
                </a:pPr>
                <a:r>
                  <a:rPr kumimoji="0" lang="ja-JP" altLang="en-US" sz="1100" b="0" i="0" u="none" strike="noStrike" kern="1200" cap="none" spc="-80" normalizeH="0" baseline="0" noProof="0">
                    <a:ln>
                      <a:noFill/>
                    </a:ln>
                    <a:solidFill>
                      <a:prstClr val="black">
                        <a:lumMod val="75000"/>
                        <a:lumOff val="25000"/>
                      </a:prstClr>
                    </a:solidFill>
                    <a:effectLst/>
                    <a:uLnTx/>
                    <a:uFillTx/>
                    <a:latin typeface="Avenir Next LT Pro"/>
                    <a:ea typeface="Yu Gothic UI" panose="020B0500000000000000" pitchFamily="50" charset="-128"/>
                    <a:cs typeface="Times New Roman" panose="02020603050405020304" pitchFamily="18" charset="0"/>
                  </a:rPr>
                  <a:t>デジタル庁発足</a:t>
                </a:r>
              </a:p>
            </p:txBody>
          </p:sp>
          <p:sp>
            <p:nvSpPr>
              <p:cNvPr id="50" name="テキスト ボックス 49">
                <a:extLst>
                  <a:ext uri="{FF2B5EF4-FFF2-40B4-BE49-F238E27FC236}">
                    <a16:creationId xmlns:a16="http://schemas.microsoft.com/office/drawing/2014/main" id="{D188BB49-D2AB-4271-828E-925DBFA234C7}"/>
                  </a:ext>
                </a:extLst>
              </p:cNvPr>
              <p:cNvSpPr txBox="1"/>
              <p:nvPr/>
            </p:nvSpPr>
            <p:spPr>
              <a:xfrm>
                <a:off x="6160191" y="5086822"/>
                <a:ext cx="2921120" cy="276130"/>
              </a:xfrm>
              <a:prstGeom prst="rect">
                <a:avLst/>
              </a:prstGeom>
              <a:noFill/>
            </p:spPr>
            <p:txBody>
              <a:bodyPr wrap="square" lIns="0" rIns="0" anchor="ctr">
                <a:noAutofit/>
              </a:bodyPr>
              <a:lstStyle/>
              <a:p>
                <a:pPr marL="0" marR="0" lvl="0" indent="0" algn="l" defTabSz="914400" rtl="0" eaLnBrk="0" fontAlgn="base" latinLnBrk="0" hangingPunct="0">
                  <a:lnSpc>
                    <a:spcPct val="100000"/>
                  </a:lnSpc>
                  <a:spcBef>
                    <a:spcPct val="0"/>
                  </a:spcBef>
                  <a:spcAft>
                    <a:spcPts val="0"/>
                  </a:spcAft>
                  <a:buClrTx/>
                  <a:buSzPct val="100000"/>
                  <a:buFontTx/>
                  <a:buNone/>
                  <a:tabLst/>
                  <a:defRPr/>
                </a:pPr>
                <a:r>
                  <a:rPr kumimoji="0" lang="ja-JP" altLang="en-US" sz="1100" b="0" i="0" u="none" strike="noStrike" kern="1200" cap="none" spc="-80" normalizeH="0" baseline="0" noProof="0">
                    <a:ln>
                      <a:noFill/>
                    </a:ln>
                    <a:solidFill>
                      <a:prstClr val="black">
                        <a:lumMod val="75000"/>
                        <a:lumOff val="25000"/>
                      </a:prstClr>
                    </a:solidFill>
                    <a:effectLst/>
                    <a:uLnTx/>
                    <a:uFillTx/>
                    <a:latin typeface="Avenir Next LT Pro"/>
                    <a:ea typeface="Yu Gothic UI" panose="020B0500000000000000" pitchFamily="50" charset="-128"/>
                    <a:cs typeface="Times New Roman" panose="02020603050405020304" pitchFamily="18" charset="0"/>
                  </a:rPr>
                  <a:t>デジタル社会の実現に向けた重点計画策定</a:t>
                </a:r>
              </a:p>
            </p:txBody>
          </p:sp>
          <p:sp>
            <p:nvSpPr>
              <p:cNvPr id="51" name="テキスト ボックス 50">
                <a:extLst>
                  <a:ext uri="{FF2B5EF4-FFF2-40B4-BE49-F238E27FC236}">
                    <a16:creationId xmlns:a16="http://schemas.microsoft.com/office/drawing/2014/main" id="{2633FBC0-2E12-4C24-B4E3-F97B40180332}"/>
                  </a:ext>
                </a:extLst>
              </p:cNvPr>
              <p:cNvSpPr txBox="1"/>
              <p:nvPr/>
            </p:nvSpPr>
            <p:spPr>
              <a:xfrm>
                <a:off x="6160191" y="5486108"/>
                <a:ext cx="2921120" cy="276130"/>
              </a:xfrm>
              <a:prstGeom prst="rect">
                <a:avLst/>
              </a:prstGeom>
              <a:noFill/>
            </p:spPr>
            <p:txBody>
              <a:bodyPr wrap="square" lIns="0" rIns="0" anchor="ctr">
                <a:noAutofit/>
              </a:bodyPr>
              <a:lstStyle/>
              <a:p>
                <a:pPr marL="0" marR="0" lvl="0" indent="0" algn="just" defTabSz="914400" rtl="0" eaLnBrk="0" fontAlgn="base" latinLnBrk="0" hangingPunct="0">
                  <a:lnSpc>
                    <a:spcPct val="100000"/>
                  </a:lnSpc>
                  <a:spcBef>
                    <a:spcPct val="0"/>
                  </a:spcBef>
                  <a:spcAft>
                    <a:spcPts val="0"/>
                  </a:spcAft>
                  <a:buClrTx/>
                  <a:buSzPct val="100000"/>
                  <a:buFontTx/>
                  <a:buNone/>
                  <a:tabLst/>
                  <a:defRPr/>
                </a:pPr>
                <a:r>
                  <a:rPr kumimoji="0" lang="ja-JP" altLang="en-US" sz="1100" b="0" i="0" u="none" strike="noStrike" kern="1200" cap="none" spc="-80" normalizeH="0" baseline="0" noProof="0">
                    <a:ln>
                      <a:noFill/>
                    </a:ln>
                    <a:solidFill>
                      <a:prstClr val="black">
                        <a:lumMod val="75000"/>
                        <a:lumOff val="25000"/>
                      </a:prstClr>
                    </a:solidFill>
                    <a:effectLst/>
                    <a:uLnTx/>
                    <a:uFillTx/>
                    <a:latin typeface="Avenir Next LT Pro"/>
                    <a:ea typeface="Yu Gothic UI" panose="020B0500000000000000" pitchFamily="50" charset="-128"/>
                    <a:cs typeface="Times New Roman" panose="02020603050405020304" pitchFamily="18" charset="0"/>
                  </a:rPr>
                  <a:t>デジタル田園都市国家構想基本方針閣議決定</a:t>
                </a:r>
              </a:p>
              <a:p>
                <a:pPr marL="0" marR="0" lvl="0" indent="0" algn="just" defTabSz="914400" rtl="0" eaLnBrk="0" fontAlgn="base" latinLnBrk="0" hangingPunct="0">
                  <a:lnSpc>
                    <a:spcPct val="100000"/>
                  </a:lnSpc>
                  <a:spcBef>
                    <a:spcPct val="0"/>
                  </a:spcBef>
                  <a:spcAft>
                    <a:spcPts val="0"/>
                  </a:spcAft>
                  <a:buClrTx/>
                  <a:buSzPct val="100000"/>
                  <a:buFontTx/>
                  <a:buNone/>
                  <a:tabLst/>
                  <a:defRPr/>
                </a:pPr>
                <a:r>
                  <a:rPr kumimoji="0" lang="ja-JP" altLang="en-US" sz="1100" b="0" i="0" u="none" strike="noStrike" kern="1200" cap="none" spc="-80" normalizeH="0" baseline="0" noProof="0">
                    <a:ln>
                      <a:noFill/>
                    </a:ln>
                    <a:solidFill>
                      <a:prstClr val="black">
                        <a:lumMod val="75000"/>
                        <a:lumOff val="25000"/>
                      </a:prstClr>
                    </a:solidFill>
                    <a:effectLst/>
                    <a:uLnTx/>
                    <a:uFillTx/>
                    <a:latin typeface="Avenir Next LT Pro"/>
                    <a:ea typeface="Yu Gothic UI" panose="020B0500000000000000" pitchFamily="50" charset="-128"/>
                    <a:cs typeface="Times New Roman" panose="02020603050405020304" pitchFamily="18" charset="0"/>
                  </a:rPr>
                  <a:t>デジタル社会の実現に向けた重点計画改訂</a:t>
                </a:r>
              </a:p>
            </p:txBody>
          </p:sp>
          <p:sp>
            <p:nvSpPr>
              <p:cNvPr id="52" name="テキスト ボックス 51">
                <a:extLst>
                  <a:ext uri="{FF2B5EF4-FFF2-40B4-BE49-F238E27FC236}">
                    <a16:creationId xmlns:a16="http://schemas.microsoft.com/office/drawing/2014/main" id="{A7C7E8EF-EADA-44B4-9F8F-5CFCA3B310EF}"/>
                  </a:ext>
                </a:extLst>
              </p:cNvPr>
              <p:cNvSpPr txBox="1"/>
              <p:nvPr/>
            </p:nvSpPr>
            <p:spPr>
              <a:xfrm>
                <a:off x="6160191" y="5949578"/>
                <a:ext cx="2921120" cy="276130"/>
              </a:xfrm>
              <a:prstGeom prst="rect">
                <a:avLst/>
              </a:prstGeom>
              <a:noFill/>
            </p:spPr>
            <p:txBody>
              <a:bodyPr wrap="square" lIns="0" rIns="0" anchor="ctr">
                <a:noAutofit/>
              </a:bodyPr>
              <a:lstStyle/>
              <a:p>
                <a:pPr marL="0" marR="0" lvl="0" indent="0" algn="just" defTabSz="914400" rtl="0" eaLnBrk="0" fontAlgn="base" latinLnBrk="0" hangingPunct="0">
                  <a:lnSpc>
                    <a:spcPct val="100000"/>
                  </a:lnSpc>
                  <a:spcBef>
                    <a:spcPct val="0"/>
                  </a:spcBef>
                  <a:spcAft>
                    <a:spcPts val="0"/>
                  </a:spcAft>
                  <a:buClrTx/>
                  <a:buSzPct val="100000"/>
                  <a:buFontTx/>
                  <a:buNone/>
                  <a:tabLst/>
                  <a:defRPr/>
                </a:pPr>
                <a:r>
                  <a:rPr kumimoji="0" lang="ja-JP" altLang="en-US" sz="1100" b="0" i="0" u="none" strike="noStrike" kern="1200" cap="none" spc="-80" normalizeH="0" baseline="0" noProof="0">
                    <a:ln>
                      <a:noFill/>
                    </a:ln>
                    <a:solidFill>
                      <a:prstClr val="black">
                        <a:lumMod val="75000"/>
                        <a:lumOff val="25000"/>
                      </a:prstClr>
                    </a:solidFill>
                    <a:effectLst/>
                    <a:uLnTx/>
                    <a:uFillTx/>
                    <a:latin typeface="Avenir Next LT Pro"/>
                    <a:ea typeface="Yu Gothic UI" panose="020B0500000000000000" pitchFamily="50" charset="-128"/>
                    <a:cs typeface="Times New Roman" panose="02020603050405020304" pitchFamily="18" charset="0"/>
                  </a:rPr>
                  <a:t>自治体デジタル・トランスフォーメーション（</a:t>
                </a:r>
                <a:r>
                  <a:rPr kumimoji="0" lang="en-US" altLang="ja-JP" sz="1100" b="0" i="0" u="none" strike="noStrike" kern="1200" cap="none" spc="-80" normalizeH="0" baseline="0" noProof="0">
                    <a:ln>
                      <a:noFill/>
                    </a:ln>
                    <a:solidFill>
                      <a:prstClr val="black">
                        <a:lumMod val="75000"/>
                        <a:lumOff val="25000"/>
                      </a:prstClr>
                    </a:solidFill>
                    <a:effectLst/>
                    <a:uLnTx/>
                    <a:uFillTx/>
                    <a:latin typeface="Avenir Next LT Pro"/>
                    <a:ea typeface="Yu Gothic UI" panose="020B0500000000000000" pitchFamily="50" charset="-128"/>
                    <a:cs typeface="Times New Roman" panose="02020603050405020304" pitchFamily="18" charset="0"/>
                  </a:rPr>
                  <a:t>DX</a:t>
                </a:r>
                <a:r>
                  <a:rPr kumimoji="0" lang="ja-JP" altLang="en-US" sz="1100" b="0" i="0" u="none" strike="noStrike" kern="1200" cap="none" spc="-80" normalizeH="0" baseline="0" noProof="0">
                    <a:ln>
                      <a:noFill/>
                    </a:ln>
                    <a:solidFill>
                      <a:prstClr val="black">
                        <a:lumMod val="75000"/>
                        <a:lumOff val="25000"/>
                      </a:prstClr>
                    </a:solidFill>
                    <a:effectLst/>
                    <a:uLnTx/>
                    <a:uFillTx/>
                    <a:latin typeface="Avenir Next LT Pro"/>
                    <a:ea typeface="Yu Gothic UI" panose="020B0500000000000000" pitchFamily="50" charset="-128"/>
                    <a:cs typeface="Times New Roman" panose="02020603050405020304" pitchFamily="18" charset="0"/>
                  </a:rPr>
                  <a:t>）推進計画改訂（第</a:t>
                </a:r>
                <a:r>
                  <a:rPr kumimoji="0" lang="en-US" altLang="ja-JP" sz="1100" b="0" i="0" u="none" strike="noStrike" kern="1200" cap="none" spc="-80" normalizeH="0" baseline="0" noProof="0">
                    <a:ln>
                      <a:noFill/>
                    </a:ln>
                    <a:solidFill>
                      <a:prstClr val="black">
                        <a:lumMod val="75000"/>
                        <a:lumOff val="25000"/>
                      </a:prstClr>
                    </a:solidFill>
                    <a:effectLst/>
                    <a:uLnTx/>
                    <a:uFillTx/>
                    <a:latin typeface="Avenir Next LT Pro"/>
                    <a:ea typeface="Yu Gothic UI" panose="020B0500000000000000" pitchFamily="50" charset="-128"/>
                    <a:cs typeface="Times New Roman" panose="02020603050405020304" pitchFamily="18" charset="0"/>
                  </a:rPr>
                  <a:t>2.0</a:t>
                </a:r>
                <a:r>
                  <a:rPr kumimoji="0" lang="ja-JP" altLang="en-US" sz="1100" b="0" i="0" u="none" strike="noStrike" kern="1200" cap="none" spc="-80" normalizeH="0" baseline="0" noProof="0">
                    <a:ln>
                      <a:noFill/>
                    </a:ln>
                    <a:solidFill>
                      <a:prstClr val="black">
                        <a:lumMod val="75000"/>
                        <a:lumOff val="25000"/>
                      </a:prstClr>
                    </a:solidFill>
                    <a:effectLst/>
                    <a:uLnTx/>
                    <a:uFillTx/>
                    <a:latin typeface="Avenir Next LT Pro"/>
                    <a:ea typeface="Yu Gothic UI" panose="020B0500000000000000" pitchFamily="50" charset="-128"/>
                    <a:cs typeface="Times New Roman" panose="02020603050405020304" pitchFamily="18" charset="0"/>
                  </a:rPr>
                  <a:t>版）</a:t>
                </a:r>
              </a:p>
            </p:txBody>
          </p:sp>
          <p:sp>
            <p:nvSpPr>
              <p:cNvPr id="37" name="楕円 36">
                <a:extLst>
                  <a:ext uri="{FF2B5EF4-FFF2-40B4-BE49-F238E27FC236}">
                    <a16:creationId xmlns:a16="http://schemas.microsoft.com/office/drawing/2014/main" id="{B63FACE0-E3DB-4A33-8802-4FC6F0A75C43}"/>
                  </a:ext>
                </a:extLst>
              </p:cNvPr>
              <p:cNvSpPr/>
              <p:nvPr/>
            </p:nvSpPr>
            <p:spPr>
              <a:xfrm>
                <a:off x="6021041" y="3974504"/>
                <a:ext cx="92766" cy="92766"/>
              </a:xfrm>
              <a:prstGeom prst="ellipse">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41" name="楕円 40">
                <a:extLst>
                  <a:ext uri="{FF2B5EF4-FFF2-40B4-BE49-F238E27FC236}">
                    <a16:creationId xmlns:a16="http://schemas.microsoft.com/office/drawing/2014/main" id="{AA7B39DF-0416-4C9D-9A42-A7C7FC8D3156}"/>
                  </a:ext>
                </a:extLst>
              </p:cNvPr>
              <p:cNvSpPr/>
              <p:nvPr/>
            </p:nvSpPr>
            <p:spPr>
              <a:xfrm>
                <a:off x="6021041" y="4375706"/>
                <a:ext cx="92766" cy="92766"/>
              </a:xfrm>
              <a:prstGeom prst="ellipse">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42" name="楕円 41">
                <a:extLst>
                  <a:ext uri="{FF2B5EF4-FFF2-40B4-BE49-F238E27FC236}">
                    <a16:creationId xmlns:a16="http://schemas.microsoft.com/office/drawing/2014/main" id="{1CBD7E18-102D-445D-8547-D35FB79C5750}"/>
                  </a:ext>
                </a:extLst>
              </p:cNvPr>
              <p:cNvSpPr/>
              <p:nvPr/>
            </p:nvSpPr>
            <p:spPr>
              <a:xfrm>
                <a:off x="6021041" y="4776908"/>
                <a:ext cx="92766" cy="92766"/>
              </a:xfrm>
              <a:prstGeom prst="ellipse">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43" name="楕円 42">
                <a:extLst>
                  <a:ext uri="{FF2B5EF4-FFF2-40B4-BE49-F238E27FC236}">
                    <a16:creationId xmlns:a16="http://schemas.microsoft.com/office/drawing/2014/main" id="{1FC19CFB-1912-4195-B241-276A2F29CA4D}"/>
                  </a:ext>
                </a:extLst>
              </p:cNvPr>
              <p:cNvSpPr/>
              <p:nvPr/>
            </p:nvSpPr>
            <p:spPr>
              <a:xfrm>
                <a:off x="6021041" y="5178110"/>
                <a:ext cx="92766" cy="92766"/>
              </a:xfrm>
              <a:prstGeom prst="ellipse">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44" name="楕円 43">
                <a:extLst>
                  <a:ext uri="{FF2B5EF4-FFF2-40B4-BE49-F238E27FC236}">
                    <a16:creationId xmlns:a16="http://schemas.microsoft.com/office/drawing/2014/main" id="{22F2A37C-EA2D-463A-A7E0-5BA909B79187}"/>
                  </a:ext>
                </a:extLst>
              </p:cNvPr>
              <p:cNvSpPr/>
              <p:nvPr/>
            </p:nvSpPr>
            <p:spPr>
              <a:xfrm>
                <a:off x="6021041" y="5579312"/>
                <a:ext cx="92766" cy="92766"/>
              </a:xfrm>
              <a:prstGeom prst="ellipse">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35" name="楕円 34">
                <a:extLst>
                  <a:ext uri="{FF2B5EF4-FFF2-40B4-BE49-F238E27FC236}">
                    <a16:creationId xmlns:a16="http://schemas.microsoft.com/office/drawing/2014/main" id="{9714C939-6EFB-4F67-9613-44E3A1CC04D3}"/>
                  </a:ext>
                </a:extLst>
              </p:cNvPr>
              <p:cNvSpPr/>
              <p:nvPr/>
            </p:nvSpPr>
            <p:spPr>
              <a:xfrm>
                <a:off x="6021041" y="5977078"/>
                <a:ext cx="92766" cy="92766"/>
              </a:xfrm>
              <a:prstGeom prst="ellipse">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cxnSp>
            <p:nvCxnSpPr>
              <p:cNvPr id="46" name="直線コネクタ 45">
                <a:extLst>
                  <a:ext uri="{FF2B5EF4-FFF2-40B4-BE49-F238E27FC236}">
                    <a16:creationId xmlns:a16="http://schemas.microsoft.com/office/drawing/2014/main" id="{2A66C5BA-01C8-4E56-8E1E-E9AB775ACE43}"/>
                  </a:ext>
                </a:extLst>
              </p:cNvPr>
              <p:cNvCxnSpPr>
                <a:cxnSpLocks/>
                <a:stCxn id="37" idx="4"/>
                <a:endCxn id="35" idx="0"/>
              </p:cNvCxnSpPr>
              <p:nvPr/>
            </p:nvCxnSpPr>
            <p:spPr>
              <a:xfrm>
                <a:off x="6067424" y="4067270"/>
                <a:ext cx="0" cy="1909808"/>
              </a:xfrm>
              <a:prstGeom prst="line">
                <a:avLst/>
              </a:prstGeom>
              <a:ln w="9525">
                <a:solidFill>
                  <a:srgbClr val="AF1932"/>
                </a:solidFill>
              </a:ln>
            </p:spPr>
            <p:style>
              <a:lnRef idx="1">
                <a:schemeClr val="accent1"/>
              </a:lnRef>
              <a:fillRef idx="0">
                <a:schemeClr val="accent1"/>
              </a:fillRef>
              <a:effectRef idx="0">
                <a:schemeClr val="accent1"/>
              </a:effectRef>
              <a:fontRef idx="minor">
                <a:schemeClr val="tx1"/>
              </a:fontRef>
            </p:style>
          </p:cxnSp>
          <p:grpSp>
            <p:nvGrpSpPr>
              <p:cNvPr id="10" name="グループ化 9">
                <a:extLst>
                  <a:ext uri="{FF2B5EF4-FFF2-40B4-BE49-F238E27FC236}">
                    <a16:creationId xmlns:a16="http://schemas.microsoft.com/office/drawing/2014/main" id="{7F00A2BB-F443-4EE5-8BB6-CE62F3CDD5A5}"/>
                  </a:ext>
                </a:extLst>
              </p:cNvPr>
              <p:cNvGrpSpPr/>
              <p:nvPr/>
            </p:nvGrpSpPr>
            <p:grpSpPr>
              <a:xfrm>
                <a:off x="5407032" y="3969193"/>
                <a:ext cx="527684" cy="2104524"/>
                <a:chOff x="5368927" y="3969193"/>
                <a:chExt cx="616329" cy="2104524"/>
              </a:xfrm>
            </p:grpSpPr>
            <p:sp>
              <p:nvSpPr>
                <p:cNvPr id="64" name="テキスト ボックス 63">
                  <a:extLst>
                    <a:ext uri="{FF2B5EF4-FFF2-40B4-BE49-F238E27FC236}">
                      <a16:creationId xmlns:a16="http://schemas.microsoft.com/office/drawing/2014/main" id="{EC772BDA-FB48-4CB9-89B0-BFEBA261E276}"/>
                    </a:ext>
                  </a:extLst>
                </p:cNvPr>
                <p:cNvSpPr txBox="1"/>
                <p:nvPr/>
              </p:nvSpPr>
              <p:spPr>
                <a:xfrm>
                  <a:off x="5368927" y="3969193"/>
                  <a:ext cx="616329" cy="100512"/>
                </a:xfrm>
                <a:prstGeom prst="rect">
                  <a:avLst/>
                </a:prstGeom>
                <a:noFill/>
              </p:spPr>
              <p:txBody>
                <a:bodyPr wrap="square" lIns="0" rIns="0" anchor="ctr">
                  <a:noAutofit/>
                </a:bodyPr>
                <a:lstStyle/>
                <a:p>
                  <a:pPr marL="0" marR="0" lvl="0" indent="0" algn="r" defTabSz="914400" rtl="0" eaLnBrk="0" fontAlgn="base" latinLnBrk="0" hangingPunct="0">
                    <a:lnSpc>
                      <a:spcPct val="100000"/>
                    </a:lnSpc>
                    <a:spcBef>
                      <a:spcPct val="0"/>
                    </a:spcBef>
                    <a:spcAft>
                      <a:spcPct val="0"/>
                    </a:spcAft>
                    <a:buClrTx/>
                    <a:buSzPct val="100000"/>
                    <a:buFontTx/>
                    <a:buNone/>
                    <a:tabLst/>
                    <a:defRPr/>
                  </a:pPr>
                  <a:r>
                    <a:rPr kumimoji="0" lang="en-US" altLang="ja-JP" sz="1100" b="1" i="0" u="none" strike="noStrike" kern="1200" cap="none" spc="-50" normalizeH="0" baseline="0" noProof="0">
                      <a:ln>
                        <a:noFill/>
                      </a:ln>
                      <a:solidFill>
                        <a:srgbClr val="AF1932"/>
                      </a:solidFill>
                      <a:effectLst/>
                      <a:uLnTx/>
                      <a:uFillTx/>
                      <a:latin typeface="Avenir Next LT Pro Demi" panose="020B0704020202020204" pitchFamily="34" charset="0"/>
                      <a:ea typeface="Yu Gothic UI"/>
                      <a:cs typeface="+mn-cs"/>
                    </a:rPr>
                    <a:t>2020.12</a:t>
                  </a:r>
                  <a:endParaRPr kumimoji="0" lang="en-GB" sz="1100" b="1" i="0" u="none" strike="noStrike" kern="1200" cap="none" spc="-50" normalizeH="0" baseline="0" noProof="0">
                    <a:ln>
                      <a:noFill/>
                    </a:ln>
                    <a:solidFill>
                      <a:srgbClr val="AF1932"/>
                    </a:solidFill>
                    <a:effectLst/>
                    <a:uLnTx/>
                    <a:uFillTx/>
                    <a:latin typeface="Avenir Next LT Pro Demi" panose="020B0704020202020204" pitchFamily="34" charset="0"/>
                    <a:ea typeface="Yu Gothic UI"/>
                    <a:cs typeface="+mn-cs"/>
                  </a:endParaRPr>
                </a:p>
              </p:txBody>
            </p:sp>
            <p:sp>
              <p:nvSpPr>
                <p:cNvPr id="65" name="テキスト ボックス 64">
                  <a:extLst>
                    <a:ext uri="{FF2B5EF4-FFF2-40B4-BE49-F238E27FC236}">
                      <a16:creationId xmlns:a16="http://schemas.microsoft.com/office/drawing/2014/main" id="{B7599E34-541F-42B2-B3BC-BFFC5E0914E8}"/>
                    </a:ext>
                  </a:extLst>
                </p:cNvPr>
                <p:cNvSpPr txBox="1"/>
                <p:nvPr/>
              </p:nvSpPr>
              <p:spPr>
                <a:xfrm>
                  <a:off x="5368927" y="4369995"/>
                  <a:ext cx="616329" cy="100512"/>
                </a:xfrm>
                <a:prstGeom prst="rect">
                  <a:avLst/>
                </a:prstGeom>
                <a:noFill/>
              </p:spPr>
              <p:txBody>
                <a:bodyPr wrap="square" lIns="0" rIns="0" anchor="ctr">
                  <a:noAutofit/>
                </a:bodyPr>
                <a:lstStyle/>
                <a:p>
                  <a:pPr marL="0" marR="0" lvl="0" indent="0" algn="r" defTabSz="914400" rtl="0" eaLnBrk="0" fontAlgn="base" latinLnBrk="0" hangingPunct="0">
                    <a:lnSpc>
                      <a:spcPct val="100000"/>
                    </a:lnSpc>
                    <a:spcBef>
                      <a:spcPct val="0"/>
                    </a:spcBef>
                    <a:spcAft>
                      <a:spcPct val="0"/>
                    </a:spcAft>
                    <a:buClrTx/>
                    <a:buSzPct val="100000"/>
                    <a:buFontTx/>
                    <a:buNone/>
                    <a:tabLst/>
                    <a:defRPr/>
                  </a:pPr>
                  <a:r>
                    <a:rPr kumimoji="0" lang="en-US" altLang="ja-JP" sz="1100" b="1" i="0" u="none" strike="noStrike" kern="1200" cap="none" spc="-50" normalizeH="0" baseline="0" noProof="0">
                      <a:ln>
                        <a:noFill/>
                      </a:ln>
                      <a:solidFill>
                        <a:srgbClr val="AF1932"/>
                      </a:solidFill>
                      <a:effectLst/>
                      <a:uLnTx/>
                      <a:uFillTx/>
                      <a:latin typeface="Avenir Next LT Pro Demi" panose="020B0704020202020204" pitchFamily="34" charset="0"/>
                      <a:ea typeface="Yu Gothic UI"/>
                      <a:cs typeface="+mn-cs"/>
                    </a:rPr>
                    <a:t>2021.05</a:t>
                  </a:r>
                  <a:endParaRPr kumimoji="0" lang="en-GB" sz="1100" b="1" i="0" u="none" strike="noStrike" kern="1200" cap="none" spc="-50" normalizeH="0" baseline="0" noProof="0">
                    <a:ln>
                      <a:noFill/>
                    </a:ln>
                    <a:solidFill>
                      <a:srgbClr val="AF1932"/>
                    </a:solidFill>
                    <a:effectLst/>
                    <a:uLnTx/>
                    <a:uFillTx/>
                    <a:latin typeface="Avenir Next LT Pro Demi" panose="020B0704020202020204" pitchFamily="34" charset="0"/>
                    <a:ea typeface="Yu Gothic UI"/>
                    <a:cs typeface="+mn-cs"/>
                  </a:endParaRPr>
                </a:p>
              </p:txBody>
            </p:sp>
            <p:sp>
              <p:nvSpPr>
                <p:cNvPr id="66" name="テキスト ボックス 65">
                  <a:extLst>
                    <a:ext uri="{FF2B5EF4-FFF2-40B4-BE49-F238E27FC236}">
                      <a16:creationId xmlns:a16="http://schemas.microsoft.com/office/drawing/2014/main" id="{083AB954-F32B-4419-8C72-76322BF58A2B}"/>
                    </a:ext>
                  </a:extLst>
                </p:cNvPr>
                <p:cNvSpPr txBox="1"/>
                <p:nvPr/>
              </p:nvSpPr>
              <p:spPr>
                <a:xfrm>
                  <a:off x="5368927" y="4770797"/>
                  <a:ext cx="616329" cy="100512"/>
                </a:xfrm>
                <a:prstGeom prst="rect">
                  <a:avLst/>
                </a:prstGeom>
                <a:noFill/>
              </p:spPr>
              <p:txBody>
                <a:bodyPr wrap="square" lIns="0" rIns="0" anchor="ctr">
                  <a:noAutofit/>
                </a:bodyPr>
                <a:lstStyle/>
                <a:p>
                  <a:pPr marL="0" marR="0" lvl="0" indent="0" algn="r" defTabSz="914400" rtl="0" eaLnBrk="0" fontAlgn="base" latinLnBrk="0" hangingPunct="0">
                    <a:lnSpc>
                      <a:spcPct val="100000"/>
                    </a:lnSpc>
                    <a:spcBef>
                      <a:spcPct val="0"/>
                    </a:spcBef>
                    <a:spcAft>
                      <a:spcPct val="0"/>
                    </a:spcAft>
                    <a:buClrTx/>
                    <a:buSzPct val="100000"/>
                    <a:buFontTx/>
                    <a:buNone/>
                    <a:tabLst/>
                    <a:defRPr/>
                  </a:pPr>
                  <a:r>
                    <a:rPr kumimoji="0" lang="en-US" altLang="ja-JP" sz="1100" b="1" i="0" u="none" strike="noStrike" kern="1200" cap="none" spc="-50" normalizeH="0" baseline="0" noProof="0">
                      <a:ln>
                        <a:noFill/>
                      </a:ln>
                      <a:solidFill>
                        <a:srgbClr val="AF1932"/>
                      </a:solidFill>
                      <a:effectLst/>
                      <a:uLnTx/>
                      <a:uFillTx/>
                      <a:latin typeface="Avenir Next LT Pro Demi" panose="020B0704020202020204" pitchFamily="34" charset="0"/>
                      <a:ea typeface="Yu Gothic UI"/>
                      <a:cs typeface="+mn-cs"/>
                    </a:rPr>
                    <a:t>09</a:t>
                  </a:r>
                  <a:endParaRPr kumimoji="0" lang="en-GB" sz="1100" b="1" i="0" u="none" strike="noStrike" kern="1200" cap="none" spc="-50" normalizeH="0" baseline="0" noProof="0">
                    <a:ln>
                      <a:noFill/>
                    </a:ln>
                    <a:solidFill>
                      <a:srgbClr val="AF1932"/>
                    </a:solidFill>
                    <a:effectLst/>
                    <a:uLnTx/>
                    <a:uFillTx/>
                    <a:latin typeface="Avenir Next LT Pro Demi" panose="020B0704020202020204" pitchFamily="34" charset="0"/>
                    <a:ea typeface="Yu Gothic UI"/>
                    <a:cs typeface="+mn-cs"/>
                  </a:endParaRPr>
                </a:p>
              </p:txBody>
            </p:sp>
            <p:sp>
              <p:nvSpPr>
                <p:cNvPr id="67" name="テキスト ボックス 66">
                  <a:extLst>
                    <a:ext uri="{FF2B5EF4-FFF2-40B4-BE49-F238E27FC236}">
                      <a16:creationId xmlns:a16="http://schemas.microsoft.com/office/drawing/2014/main" id="{2D37F568-18B7-4FA1-9A2A-11A9F18F5FBF}"/>
                    </a:ext>
                  </a:extLst>
                </p:cNvPr>
                <p:cNvSpPr txBox="1"/>
                <p:nvPr/>
              </p:nvSpPr>
              <p:spPr>
                <a:xfrm>
                  <a:off x="5368927" y="5171599"/>
                  <a:ext cx="616329" cy="100512"/>
                </a:xfrm>
                <a:prstGeom prst="rect">
                  <a:avLst/>
                </a:prstGeom>
                <a:noFill/>
              </p:spPr>
              <p:txBody>
                <a:bodyPr wrap="square" lIns="0" rIns="0" anchor="ctr">
                  <a:noAutofit/>
                </a:bodyPr>
                <a:lstStyle/>
                <a:p>
                  <a:pPr marL="0" marR="0" lvl="0" indent="0" algn="r" defTabSz="914400" rtl="0" eaLnBrk="0" fontAlgn="base" latinLnBrk="0" hangingPunct="0">
                    <a:lnSpc>
                      <a:spcPct val="100000"/>
                    </a:lnSpc>
                    <a:spcBef>
                      <a:spcPct val="0"/>
                    </a:spcBef>
                    <a:spcAft>
                      <a:spcPct val="0"/>
                    </a:spcAft>
                    <a:buClrTx/>
                    <a:buSzPct val="100000"/>
                    <a:buFontTx/>
                    <a:buNone/>
                    <a:tabLst/>
                    <a:defRPr/>
                  </a:pPr>
                  <a:r>
                    <a:rPr kumimoji="0" lang="en-US" altLang="ja-JP" sz="1100" b="1" i="0" u="none" strike="noStrike" kern="1200" cap="none" spc="-50" normalizeH="0" baseline="0" noProof="0">
                      <a:ln>
                        <a:noFill/>
                      </a:ln>
                      <a:solidFill>
                        <a:srgbClr val="AF1932"/>
                      </a:solidFill>
                      <a:effectLst/>
                      <a:uLnTx/>
                      <a:uFillTx/>
                      <a:latin typeface="Avenir Next LT Pro Demi" panose="020B0704020202020204" pitchFamily="34" charset="0"/>
                      <a:ea typeface="Yu Gothic UI"/>
                      <a:cs typeface="+mn-cs"/>
                    </a:rPr>
                    <a:t>12</a:t>
                  </a:r>
                  <a:endParaRPr kumimoji="0" lang="en-GB" sz="1100" b="1" i="0" u="none" strike="noStrike" kern="1200" cap="none" spc="-50" normalizeH="0" baseline="0" noProof="0">
                    <a:ln>
                      <a:noFill/>
                    </a:ln>
                    <a:solidFill>
                      <a:srgbClr val="AF1932"/>
                    </a:solidFill>
                    <a:effectLst/>
                    <a:uLnTx/>
                    <a:uFillTx/>
                    <a:latin typeface="Avenir Next LT Pro Demi" panose="020B0704020202020204" pitchFamily="34" charset="0"/>
                    <a:ea typeface="Yu Gothic UI"/>
                    <a:cs typeface="+mn-cs"/>
                  </a:endParaRPr>
                </a:p>
              </p:txBody>
            </p:sp>
            <p:sp>
              <p:nvSpPr>
                <p:cNvPr id="68" name="テキスト ボックス 67">
                  <a:extLst>
                    <a:ext uri="{FF2B5EF4-FFF2-40B4-BE49-F238E27FC236}">
                      <a16:creationId xmlns:a16="http://schemas.microsoft.com/office/drawing/2014/main" id="{766633A8-6F83-42F1-95E9-385E6BEA9074}"/>
                    </a:ext>
                  </a:extLst>
                </p:cNvPr>
                <p:cNvSpPr txBox="1"/>
                <p:nvPr/>
              </p:nvSpPr>
              <p:spPr>
                <a:xfrm>
                  <a:off x="5368927" y="5572401"/>
                  <a:ext cx="616329" cy="100512"/>
                </a:xfrm>
                <a:prstGeom prst="rect">
                  <a:avLst/>
                </a:prstGeom>
                <a:noFill/>
              </p:spPr>
              <p:txBody>
                <a:bodyPr wrap="square" lIns="0" rIns="0" anchor="ctr">
                  <a:noAutofit/>
                </a:bodyPr>
                <a:lstStyle/>
                <a:p>
                  <a:pPr marL="0" marR="0" lvl="0" indent="0" algn="r" defTabSz="914400" rtl="0" eaLnBrk="0" fontAlgn="base" latinLnBrk="0" hangingPunct="0">
                    <a:lnSpc>
                      <a:spcPct val="100000"/>
                    </a:lnSpc>
                    <a:spcBef>
                      <a:spcPct val="0"/>
                    </a:spcBef>
                    <a:spcAft>
                      <a:spcPct val="0"/>
                    </a:spcAft>
                    <a:buClrTx/>
                    <a:buSzPct val="100000"/>
                    <a:buFontTx/>
                    <a:buNone/>
                    <a:tabLst/>
                    <a:defRPr/>
                  </a:pPr>
                  <a:r>
                    <a:rPr kumimoji="0" lang="en-US" altLang="ja-JP" sz="1100" b="1" i="0" u="none" strike="noStrike" kern="1200" cap="none" spc="-50" normalizeH="0" baseline="0" noProof="0">
                      <a:ln>
                        <a:noFill/>
                      </a:ln>
                      <a:solidFill>
                        <a:srgbClr val="AF1932"/>
                      </a:solidFill>
                      <a:effectLst/>
                      <a:uLnTx/>
                      <a:uFillTx/>
                      <a:latin typeface="Avenir Next LT Pro Demi" panose="020B0704020202020204" pitchFamily="34" charset="0"/>
                      <a:ea typeface="Yu Gothic UI"/>
                      <a:cs typeface="+mn-cs"/>
                    </a:rPr>
                    <a:t>2022.06</a:t>
                  </a:r>
                  <a:endParaRPr kumimoji="0" lang="en-GB" sz="1100" b="1" i="0" u="none" strike="noStrike" kern="1200" cap="none" spc="-50" normalizeH="0" baseline="0" noProof="0">
                    <a:ln>
                      <a:noFill/>
                    </a:ln>
                    <a:solidFill>
                      <a:srgbClr val="AF1932"/>
                    </a:solidFill>
                    <a:effectLst/>
                    <a:uLnTx/>
                    <a:uFillTx/>
                    <a:latin typeface="Avenir Next LT Pro Demi" panose="020B0704020202020204" pitchFamily="34" charset="0"/>
                    <a:ea typeface="Yu Gothic UI"/>
                    <a:cs typeface="+mn-cs"/>
                  </a:endParaRPr>
                </a:p>
              </p:txBody>
            </p:sp>
            <p:sp>
              <p:nvSpPr>
                <p:cNvPr id="69" name="テキスト ボックス 68">
                  <a:extLst>
                    <a:ext uri="{FF2B5EF4-FFF2-40B4-BE49-F238E27FC236}">
                      <a16:creationId xmlns:a16="http://schemas.microsoft.com/office/drawing/2014/main" id="{14C2FB05-872B-4C87-9749-220E68BCB66A}"/>
                    </a:ext>
                  </a:extLst>
                </p:cNvPr>
                <p:cNvSpPr txBox="1"/>
                <p:nvPr/>
              </p:nvSpPr>
              <p:spPr>
                <a:xfrm>
                  <a:off x="5368927" y="5973205"/>
                  <a:ext cx="616329" cy="100512"/>
                </a:xfrm>
                <a:prstGeom prst="rect">
                  <a:avLst/>
                </a:prstGeom>
                <a:noFill/>
              </p:spPr>
              <p:txBody>
                <a:bodyPr wrap="square" lIns="0" rIns="0" anchor="ctr">
                  <a:noAutofit/>
                </a:bodyPr>
                <a:lstStyle/>
                <a:p>
                  <a:pPr marL="0" marR="0" lvl="0" indent="0" algn="r" defTabSz="914400" rtl="0" eaLnBrk="0" fontAlgn="base" latinLnBrk="0" hangingPunct="0">
                    <a:lnSpc>
                      <a:spcPct val="100000"/>
                    </a:lnSpc>
                    <a:spcBef>
                      <a:spcPct val="0"/>
                    </a:spcBef>
                    <a:spcAft>
                      <a:spcPct val="0"/>
                    </a:spcAft>
                    <a:buClrTx/>
                    <a:buSzPct val="100000"/>
                    <a:buFontTx/>
                    <a:buNone/>
                    <a:tabLst/>
                    <a:defRPr/>
                  </a:pPr>
                  <a:r>
                    <a:rPr kumimoji="0" lang="en-US" altLang="ja-JP" sz="1100" b="1" i="0" u="none" strike="noStrike" kern="1200" cap="none" spc="-50" normalizeH="0" baseline="0" noProof="0">
                      <a:ln>
                        <a:noFill/>
                      </a:ln>
                      <a:solidFill>
                        <a:srgbClr val="AF1932"/>
                      </a:solidFill>
                      <a:effectLst/>
                      <a:uLnTx/>
                      <a:uFillTx/>
                      <a:latin typeface="Avenir Next LT Pro Demi" panose="020B0704020202020204" pitchFamily="34" charset="0"/>
                      <a:ea typeface="Yu Gothic UI"/>
                      <a:cs typeface="+mn-cs"/>
                    </a:rPr>
                    <a:t>09</a:t>
                  </a:r>
                  <a:endParaRPr kumimoji="0" lang="en-GB" sz="1100" b="1" i="0" u="none" strike="noStrike" kern="1200" cap="none" spc="-50" normalizeH="0" baseline="0" noProof="0">
                    <a:ln>
                      <a:noFill/>
                    </a:ln>
                    <a:solidFill>
                      <a:srgbClr val="AF1932"/>
                    </a:solidFill>
                    <a:effectLst/>
                    <a:uLnTx/>
                    <a:uFillTx/>
                    <a:latin typeface="Avenir Next LT Pro Demi" panose="020B0704020202020204" pitchFamily="34" charset="0"/>
                    <a:ea typeface="Yu Gothic UI"/>
                    <a:cs typeface="+mn-cs"/>
                  </a:endParaRPr>
                </a:p>
              </p:txBody>
            </p:sp>
          </p:grpSp>
        </p:grpSp>
        <p:sp>
          <p:nvSpPr>
            <p:cNvPr id="72" name="テキスト ボックス 71">
              <a:extLst>
                <a:ext uri="{FF2B5EF4-FFF2-40B4-BE49-F238E27FC236}">
                  <a16:creationId xmlns:a16="http://schemas.microsoft.com/office/drawing/2014/main" id="{E8B18612-304D-49B7-B795-B59787CEE5B0}"/>
                </a:ext>
              </a:extLst>
            </p:cNvPr>
            <p:cNvSpPr txBox="1"/>
            <p:nvPr/>
          </p:nvSpPr>
          <p:spPr>
            <a:xfrm>
              <a:off x="5342731" y="3616539"/>
              <a:ext cx="3922709" cy="30777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Pct val="100000"/>
                <a:buFontTx/>
                <a:buNone/>
                <a:tabLst/>
                <a:defRPr/>
              </a:pPr>
              <a:r>
                <a:rPr kumimoji="0" lang="ja-JP" altLang="en-US" sz="1400" b="1" i="0" u="none" strike="noStrike" kern="1200" cap="none" spc="0" normalizeH="0" baseline="0" noProof="0">
                  <a:ln>
                    <a:noFill/>
                  </a:ln>
                  <a:solidFill>
                    <a:srgbClr val="AF1932"/>
                  </a:solidFill>
                  <a:effectLst/>
                  <a:uLnTx/>
                  <a:uFillTx/>
                  <a:latin typeface="Avenir Next LT Pro Demi"/>
                  <a:ea typeface="Yu Gothic UI"/>
                  <a:cs typeface="+mn-cs"/>
                </a:rPr>
                <a:t>国の</a:t>
              </a:r>
              <a:r>
                <a:rPr kumimoji="0" lang="en-US" altLang="ja-JP" sz="1400" b="1" i="0" u="none" strike="noStrike" kern="1200" cap="none" spc="0" normalizeH="0" baseline="0" noProof="0">
                  <a:ln>
                    <a:noFill/>
                  </a:ln>
                  <a:solidFill>
                    <a:srgbClr val="AF1932"/>
                  </a:solidFill>
                  <a:effectLst/>
                  <a:uLnTx/>
                  <a:uFillTx/>
                  <a:latin typeface="Avenir Next LT Pro Demi"/>
                  <a:ea typeface="Yu Gothic UI"/>
                  <a:cs typeface="+mn-cs"/>
                </a:rPr>
                <a:t>DX</a:t>
              </a:r>
              <a:r>
                <a:rPr kumimoji="0" lang="ja-JP" altLang="en-US" sz="1400" b="1" i="0" u="none" strike="noStrike" kern="1200" cap="none" spc="0" normalizeH="0" baseline="0" noProof="0">
                  <a:ln>
                    <a:noFill/>
                  </a:ln>
                  <a:solidFill>
                    <a:srgbClr val="AF1932"/>
                  </a:solidFill>
                  <a:effectLst/>
                  <a:uLnTx/>
                  <a:uFillTx/>
                  <a:latin typeface="Avenir Next LT Pro Demi"/>
                  <a:ea typeface="Yu Gothic UI"/>
                  <a:cs typeface="+mn-cs"/>
                </a:rPr>
                <a:t>推進に向けた動き</a:t>
              </a:r>
              <a:endParaRPr kumimoji="0" lang="en-GB" altLang="ja-JP" sz="1400" b="1" i="0" u="none" strike="noStrike" kern="1200" cap="none" spc="0" normalizeH="0" baseline="0" noProof="0">
                <a:ln>
                  <a:noFill/>
                </a:ln>
                <a:solidFill>
                  <a:srgbClr val="AF1932"/>
                </a:solidFill>
                <a:effectLst/>
                <a:uLnTx/>
                <a:uFillTx/>
                <a:latin typeface="Avenir Next LT Pro Demi"/>
                <a:ea typeface="Yu Gothic UI"/>
                <a:cs typeface="+mn-cs"/>
              </a:endParaRPr>
            </a:p>
          </p:txBody>
        </p:sp>
      </p:grpSp>
      <p:sp>
        <p:nvSpPr>
          <p:cNvPr id="38" name="字幕 7">
            <a:extLst>
              <a:ext uri="{FF2B5EF4-FFF2-40B4-BE49-F238E27FC236}">
                <a16:creationId xmlns:a16="http://schemas.microsoft.com/office/drawing/2014/main" id="{1E4F2E9D-45E1-451B-A90C-821346302082}"/>
              </a:ext>
            </a:extLst>
          </p:cNvPr>
          <p:cNvSpPr>
            <a:spLocks noGrp="1"/>
          </p:cNvSpPr>
          <p:nvPr>
            <p:ph type="subTitle" idx="1"/>
          </p:nvPr>
        </p:nvSpPr>
        <p:spPr>
          <a:xfrm>
            <a:off x="452438" y="368300"/>
            <a:ext cx="4289822" cy="252042"/>
          </a:xfrm>
          <a:prstGeom prst="rect">
            <a:avLst/>
          </a:prstGeom>
        </p:spPr>
        <p:txBody>
          <a:bodyPr/>
          <a:lstStyle/>
          <a:p>
            <a:r>
              <a:rPr lang="en-US" altLang="ja-JP">
                <a:latin typeface="+mn-lt"/>
              </a:rPr>
              <a:t>Appendix. DX</a:t>
            </a:r>
            <a:r>
              <a:rPr lang="ja-JP" altLang="en-US">
                <a:latin typeface="+mn-lt"/>
              </a:rPr>
              <a:t>を推進する背景</a:t>
            </a:r>
            <a:endParaRPr lang="en-GB" altLang="ja-JP">
              <a:latin typeface="+mn-lt"/>
            </a:endParaRPr>
          </a:p>
        </p:txBody>
      </p:sp>
      <p:sp>
        <p:nvSpPr>
          <p:cNvPr id="73" name="スライド番号プレースホルダー 2">
            <a:extLst>
              <a:ext uri="{FF2B5EF4-FFF2-40B4-BE49-F238E27FC236}">
                <a16:creationId xmlns:a16="http://schemas.microsoft.com/office/drawing/2014/main" id="{8AF8E428-5A02-47F2-A465-422103159524}"/>
              </a:ext>
            </a:extLst>
          </p:cNvPr>
          <p:cNvSpPr txBox="1">
            <a:spLocks/>
          </p:cNvSpPr>
          <p:nvPr/>
        </p:nvSpPr>
        <p:spPr>
          <a:xfrm>
            <a:off x="7181851" y="6515100"/>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
        <p:nvSpPr>
          <p:cNvPr id="4" name="テキスト ボックス 3">
            <a:extLst>
              <a:ext uri="{FF2B5EF4-FFF2-40B4-BE49-F238E27FC236}">
                <a16:creationId xmlns:a16="http://schemas.microsoft.com/office/drawing/2014/main" id="{C2F923E9-4395-5160-D558-002EBA9821CC}"/>
              </a:ext>
            </a:extLst>
          </p:cNvPr>
          <p:cNvSpPr txBox="1"/>
          <p:nvPr/>
        </p:nvSpPr>
        <p:spPr>
          <a:xfrm>
            <a:off x="5197475" y="2166663"/>
            <a:ext cx="4213225" cy="1015663"/>
          </a:xfrm>
          <a:prstGeom prst="rect">
            <a:avLst/>
          </a:prstGeom>
          <a:noFill/>
        </p:spPr>
        <p:txBody>
          <a:bodyPr wrap="square" rIns="5760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Avenir Next LT Pro"/>
                <a:ea typeface="Yu Gothic UI"/>
                <a:cs typeface="+mn-cs"/>
              </a:rPr>
              <a:t>国は、</a:t>
            </a:r>
            <a:r>
              <a:rPr kumimoji="1" lang="en-US" altLang="ja-JP" sz="1200" b="0" i="0" u="none" strike="noStrike" kern="1200" cap="none" spc="0" normalizeH="0" baseline="0" noProof="0">
                <a:ln>
                  <a:noFill/>
                </a:ln>
                <a:solidFill>
                  <a:prstClr val="black"/>
                </a:solidFill>
                <a:effectLst/>
                <a:uLnTx/>
                <a:uFillTx/>
                <a:latin typeface="Avenir Next LT Pro"/>
                <a:ea typeface="Yu Gothic UI"/>
                <a:cs typeface="+mn-cs"/>
              </a:rPr>
              <a:t>2020</a:t>
            </a:r>
            <a:r>
              <a:rPr kumimoji="1" lang="ja-JP" altLang="en-US" sz="1200" b="0" i="0" u="none" strike="noStrike" kern="1200" cap="none" spc="0" normalizeH="0" baseline="0" noProof="0">
                <a:ln>
                  <a:noFill/>
                </a:ln>
                <a:solidFill>
                  <a:prstClr val="black"/>
                </a:solidFill>
                <a:effectLst/>
                <a:uLnTx/>
                <a:uFillTx/>
                <a:latin typeface="Avenir Next LT Pro"/>
                <a:ea typeface="Yu Gothic UI"/>
                <a:cs typeface="+mn-cs"/>
              </a:rPr>
              <a:t>年</a:t>
            </a:r>
            <a:r>
              <a:rPr kumimoji="1" lang="en-US" altLang="ja-JP" sz="1200" b="0" i="0" u="none" strike="noStrike" kern="1200" cap="none" spc="0" normalizeH="0" baseline="0" noProof="0">
                <a:ln>
                  <a:noFill/>
                </a:ln>
                <a:solidFill>
                  <a:prstClr val="black"/>
                </a:solidFill>
                <a:effectLst/>
                <a:uLnTx/>
                <a:uFillTx/>
                <a:latin typeface="Avenir Next LT Pro"/>
                <a:ea typeface="Yu Gothic UI"/>
                <a:cs typeface="+mn-cs"/>
              </a:rPr>
              <a:t>12</a:t>
            </a:r>
            <a:r>
              <a:rPr kumimoji="1" lang="ja-JP" altLang="en-US" sz="1200" b="0" i="0" u="none" strike="noStrike" kern="1200" cap="none" spc="0" normalizeH="0" baseline="0" noProof="0">
                <a:ln>
                  <a:noFill/>
                </a:ln>
                <a:solidFill>
                  <a:prstClr val="black"/>
                </a:solidFill>
                <a:effectLst/>
                <a:uLnTx/>
                <a:uFillTx/>
                <a:latin typeface="Avenir Next LT Pro"/>
                <a:ea typeface="Yu Gothic UI"/>
                <a:cs typeface="+mn-cs"/>
              </a:rPr>
              <a:t>月の「デジタル社会の実現に向けた改革の基本方針」の策定や</a:t>
            </a:r>
            <a:r>
              <a:rPr kumimoji="1" lang="en-US" altLang="ja-JP" sz="1200" b="0" i="0" u="none" strike="noStrike" kern="1200" cap="none" spc="0" normalizeH="0" baseline="0" noProof="0">
                <a:ln>
                  <a:noFill/>
                </a:ln>
                <a:solidFill>
                  <a:prstClr val="black"/>
                </a:solidFill>
                <a:effectLst/>
                <a:uLnTx/>
                <a:uFillTx/>
                <a:latin typeface="Avenir Next LT Pro"/>
                <a:ea typeface="Yu Gothic UI"/>
                <a:cs typeface="+mn-cs"/>
              </a:rPr>
              <a:t>2021</a:t>
            </a:r>
            <a:r>
              <a:rPr kumimoji="1" lang="ja-JP" altLang="en-US" sz="1200" b="0" i="0" u="none" strike="noStrike" kern="1200" cap="none" spc="0" normalizeH="0" baseline="0" noProof="0">
                <a:ln>
                  <a:noFill/>
                </a:ln>
                <a:solidFill>
                  <a:prstClr val="black"/>
                </a:solidFill>
                <a:effectLst/>
                <a:uLnTx/>
                <a:uFillTx/>
                <a:latin typeface="Avenir Next LT Pro"/>
                <a:ea typeface="Yu Gothic UI"/>
                <a:cs typeface="+mn-cs"/>
              </a:rPr>
              <a:t>年</a:t>
            </a:r>
            <a:r>
              <a:rPr kumimoji="1" lang="en-US" altLang="ja-JP" sz="1200" b="0" i="0" u="none" strike="noStrike" kern="1200" cap="none" spc="0" normalizeH="0" baseline="0" noProof="0">
                <a:ln>
                  <a:noFill/>
                </a:ln>
                <a:solidFill>
                  <a:prstClr val="black"/>
                </a:solidFill>
                <a:effectLst/>
                <a:uLnTx/>
                <a:uFillTx/>
                <a:latin typeface="Avenir Next LT Pro"/>
                <a:ea typeface="Yu Gothic UI"/>
                <a:cs typeface="+mn-cs"/>
              </a:rPr>
              <a:t>9</a:t>
            </a:r>
            <a:r>
              <a:rPr kumimoji="1" lang="ja-JP" altLang="en-US" sz="1200" b="0" i="0" u="none" strike="noStrike" kern="1200" cap="none" spc="0" normalizeH="0" baseline="0" noProof="0">
                <a:ln>
                  <a:noFill/>
                </a:ln>
                <a:solidFill>
                  <a:prstClr val="black"/>
                </a:solidFill>
                <a:effectLst/>
                <a:uLnTx/>
                <a:uFillTx/>
                <a:latin typeface="Avenir Next LT Pro"/>
                <a:ea typeface="Yu Gothic UI"/>
                <a:cs typeface="+mn-cs"/>
              </a:rPr>
              <a:t>月にデジタル庁を発足させるなど、「デジタルの活用により、一人ひとりのニーズにあったサービスを選ぶことができ、多様な幸せが実現できる社会～誰一人取り残されない、人に優しいデジタル化～」をビジョンとして掲げ、取組を進めています。</a:t>
            </a:r>
          </a:p>
        </p:txBody>
      </p:sp>
    </p:spTree>
    <p:extLst>
      <p:ext uri="{BB962C8B-B14F-4D97-AF65-F5344CB8AC3E}">
        <p14:creationId xmlns:p14="http://schemas.microsoft.com/office/powerpoint/2010/main" val="1189878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21ABF772-5939-40E0-9F7F-E46AD2C31215}"/>
              </a:ext>
            </a:extLst>
          </p:cNvPr>
          <p:cNvSpPr/>
          <p:nvPr/>
        </p:nvSpPr>
        <p:spPr>
          <a:xfrm>
            <a:off x="0" y="1828800"/>
            <a:ext cx="9906000" cy="80963"/>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p>
        </p:txBody>
      </p:sp>
      <p:sp>
        <p:nvSpPr>
          <p:cNvPr id="2" name="タイトル 1">
            <a:extLst>
              <a:ext uri="{FF2B5EF4-FFF2-40B4-BE49-F238E27FC236}">
                <a16:creationId xmlns:a16="http://schemas.microsoft.com/office/drawing/2014/main" id="{08395B9E-2897-4340-933B-B1539F7D1CEF}"/>
              </a:ext>
            </a:extLst>
          </p:cNvPr>
          <p:cNvSpPr>
            <a:spLocks noGrp="1"/>
          </p:cNvSpPr>
          <p:nvPr>
            <p:ph type="title"/>
          </p:nvPr>
        </p:nvSpPr>
        <p:spPr/>
        <p:txBody>
          <a:bodyPr/>
          <a:lstStyle/>
          <a:p>
            <a:r>
              <a:rPr lang="ja-JP" altLang="en-US" sz="4400" b="1" spc="150">
                <a:latin typeface="Yu Gothic UI Semibold" panose="020B0700000000000000" pitchFamily="50" charset="-128"/>
                <a:ea typeface="Yu Gothic UI Semibold" panose="020B0700000000000000" pitchFamily="50" charset="-128"/>
              </a:rPr>
              <a:t>はじめに</a:t>
            </a:r>
            <a:endParaRPr lang="en-GB"/>
          </a:p>
        </p:txBody>
      </p:sp>
      <p:sp>
        <p:nvSpPr>
          <p:cNvPr id="13" name="スライド番号プレースホルダー 12">
            <a:extLst>
              <a:ext uri="{FF2B5EF4-FFF2-40B4-BE49-F238E27FC236}">
                <a16:creationId xmlns:a16="http://schemas.microsoft.com/office/drawing/2014/main" id="{2CD8EB06-FC39-491F-A1C9-F1A98AADCAE9}"/>
              </a:ext>
            </a:extLst>
          </p:cNvPr>
          <p:cNvSpPr>
            <a:spLocks noGrp="1"/>
          </p:cNvSpPr>
          <p:nvPr>
            <p:ph type="sldNum" sz="quarter" idx="4294967295"/>
          </p:nvPr>
        </p:nvSpPr>
        <p:spPr>
          <a:xfrm>
            <a:off x="7181851" y="6515100"/>
            <a:ext cx="2228850" cy="206375"/>
          </a:xfrm>
          <a:prstGeom prst="rect">
            <a:avLst/>
          </a:prstGeom>
        </p:spPr>
        <p:txBody>
          <a:bodyPr/>
          <a:lstStyle/>
          <a:p>
            <a:fld id="{15E707BA-883C-4D78-8419-4B7DEB3F4E9F}" type="slidenum">
              <a:rPr kumimoji="1" lang="en-GB">
                <a:latin typeface="+mn-lt"/>
              </a:rPr>
              <a:t>4</a:t>
            </a:fld>
            <a:endParaRPr kumimoji="1" lang="en-GB">
              <a:latin typeface="+mn-lt"/>
            </a:endParaRPr>
          </a:p>
        </p:txBody>
      </p:sp>
      <p:sp>
        <p:nvSpPr>
          <p:cNvPr id="3" name="字幕 2">
            <a:extLst>
              <a:ext uri="{FF2B5EF4-FFF2-40B4-BE49-F238E27FC236}">
                <a16:creationId xmlns:a16="http://schemas.microsoft.com/office/drawing/2014/main" id="{3504EBFE-6A93-4DCA-9A5F-01C6FD153AD4}"/>
              </a:ext>
            </a:extLst>
          </p:cNvPr>
          <p:cNvSpPr>
            <a:spLocks noGrp="1"/>
          </p:cNvSpPr>
          <p:nvPr>
            <p:ph type="subTitle" idx="1"/>
          </p:nvPr>
        </p:nvSpPr>
        <p:spPr/>
        <p:txBody>
          <a:bodyPr/>
          <a:lstStyle/>
          <a:p>
            <a:r>
              <a:rPr lang="en-US" sz="2400" b="1">
                <a:ln>
                  <a:solidFill>
                    <a:srgbClr val="AF1932"/>
                  </a:solidFill>
                </a:ln>
                <a:solidFill>
                  <a:srgbClr val="AF1932"/>
                </a:solidFill>
                <a:latin typeface="Avenir Next LT Pro Demi" panose="020B0704020202020204" pitchFamily="34" charset="0"/>
              </a:rPr>
              <a:t>01.</a:t>
            </a:r>
            <a:endParaRPr lang="en-GB" sz="2400" b="1">
              <a:ln>
                <a:solidFill>
                  <a:srgbClr val="AF1932"/>
                </a:solidFill>
              </a:ln>
              <a:solidFill>
                <a:srgbClr val="AF1932"/>
              </a:solidFill>
              <a:latin typeface="Avenir Next LT Pro Demi" panose="020B0704020202020204" pitchFamily="34" charset="0"/>
            </a:endParaRPr>
          </a:p>
        </p:txBody>
      </p:sp>
      <p:sp>
        <p:nvSpPr>
          <p:cNvPr id="7" name="テキスト プレースホルダー 1">
            <a:extLst>
              <a:ext uri="{FF2B5EF4-FFF2-40B4-BE49-F238E27FC236}">
                <a16:creationId xmlns:a16="http://schemas.microsoft.com/office/drawing/2014/main" id="{D096D9C4-C2EE-4876-9422-C4C49D9CDE8B}"/>
              </a:ext>
            </a:extLst>
          </p:cNvPr>
          <p:cNvSpPr>
            <a:spLocks noGrp="1"/>
          </p:cNvSpPr>
          <p:nvPr>
            <p:ph type="body" sz="quarter" idx="12"/>
          </p:nvPr>
        </p:nvSpPr>
        <p:spPr>
          <a:xfrm>
            <a:off x="1837267" y="2112690"/>
            <a:ext cx="7607574" cy="4232547"/>
          </a:xfrm>
        </p:spPr>
        <p:txBody>
          <a:bodyPr/>
          <a:lstStyle/>
          <a:p>
            <a:pPr algn="just">
              <a:lnSpc>
                <a:spcPts val="1700"/>
              </a:lnSpc>
            </a:pPr>
            <a:r>
              <a:rPr kumimoji="1" lang="en-US" altLang="ja-JP" dirty="0">
                <a:solidFill>
                  <a:srgbClr val="000000"/>
                </a:solidFill>
                <a:ea typeface="Yu Gothic UI" panose="020B0500000000000000" pitchFamily="50" charset="-128"/>
              </a:rPr>
              <a:t>2040</a:t>
            </a:r>
            <a:r>
              <a:rPr kumimoji="1" lang="ja-JP" altLang="en-US" dirty="0">
                <a:solidFill>
                  <a:srgbClr val="000000"/>
                </a:solidFill>
                <a:ea typeface="Yu Gothic UI" panose="020B0500000000000000" pitchFamily="50" charset="-128"/>
              </a:rPr>
              <a:t>年問題と言われるように、我が国では、近い将来、生産年齢人口の減少に伴う労働力の絶対量の不足が想定されており、これまでの行政運営のスタイルでは対応できない時代がすぐ先に到来します。</a:t>
            </a:r>
          </a:p>
          <a:p>
            <a:pPr algn="just">
              <a:lnSpc>
                <a:spcPts val="1700"/>
              </a:lnSpc>
            </a:pPr>
            <a:r>
              <a:rPr kumimoji="1" lang="ja-JP" altLang="en-US" dirty="0">
                <a:solidFill>
                  <a:srgbClr val="000000"/>
                </a:solidFill>
                <a:ea typeface="Yu Gothic UI" panose="020B0500000000000000" pitchFamily="50" charset="-128"/>
              </a:rPr>
              <a:t>また、社会環境の変化、地域課題や社会ニーズが複雑化、多様化していることに加え、コロナウイルス感染症の世界規模での拡大は、人々の暮らしや仕事のあり方に対し、大きな変容と変革を促しました。</a:t>
            </a:r>
          </a:p>
          <a:p>
            <a:pPr algn="just">
              <a:lnSpc>
                <a:spcPts val="1700"/>
              </a:lnSpc>
            </a:pPr>
            <a:r>
              <a:rPr kumimoji="1" lang="ja-JP" altLang="en-US" dirty="0">
                <a:solidFill>
                  <a:srgbClr val="000000"/>
                </a:solidFill>
                <a:ea typeface="Yu Gothic UI" panose="020B0500000000000000" pitchFamily="50" charset="-128"/>
              </a:rPr>
              <a:t>こうした社会課題や社会ニーズの変化に対応するため、日本や世界の潮流として、</a:t>
            </a:r>
            <a:r>
              <a:rPr kumimoji="1" lang="en-US" altLang="ja-JP" dirty="0">
                <a:solidFill>
                  <a:srgbClr val="000000"/>
                </a:solidFill>
                <a:ea typeface="Yu Gothic UI" panose="020B0500000000000000" pitchFamily="50" charset="-128"/>
              </a:rPr>
              <a:t>DX</a:t>
            </a:r>
            <a:r>
              <a:rPr kumimoji="1" lang="ja-JP" altLang="en-US" dirty="0">
                <a:solidFill>
                  <a:srgbClr val="000000"/>
                </a:solidFill>
                <a:ea typeface="Yu Gothic UI" panose="020B0500000000000000" pitchFamily="50" charset="-128"/>
              </a:rPr>
              <a:t>（デジタルトランスフォーメーション）の取組が進められようとしています。</a:t>
            </a:r>
          </a:p>
          <a:p>
            <a:pPr algn="just">
              <a:lnSpc>
                <a:spcPts val="1700"/>
              </a:lnSpc>
            </a:pPr>
            <a:r>
              <a:rPr kumimoji="1" lang="en-US" altLang="ja-JP" dirty="0">
                <a:solidFill>
                  <a:srgbClr val="000000"/>
                </a:solidFill>
                <a:ea typeface="Yu Gothic UI" panose="020B0500000000000000" pitchFamily="50" charset="-128"/>
              </a:rPr>
              <a:t>DX</a:t>
            </a:r>
            <a:r>
              <a:rPr kumimoji="1" lang="ja-JP" altLang="en-US" dirty="0">
                <a:solidFill>
                  <a:srgbClr val="000000"/>
                </a:solidFill>
                <a:ea typeface="Yu Gothic UI" panose="020B0500000000000000" pitchFamily="50" charset="-128"/>
              </a:rPr>
              <a:t>とは、総務省によると、デジタル技術の活用による新たな商品・サービスの提供、新たなビジネスモデルの開発を通して、社会制度や組織文化なども変革していくような取組を指す概念とされています。</a:t>
            </a:r>
          </a:p>
          <a:p>
            <a:pPr algn="just">
              <a:lnSpc>
                <a:spcPts val="1700"/>
              </a:lnSpc>
            </a:pPr>
            <a:r>
              <a:rPr kumimoji="1" lang="ja-JP" altLang="en-US" dirty="0">
                <a:solidFill>
                  <a:srgbClr val="000000"/>
                </a:solidFill>
                <a:ea typeface="Yu Gothic UI" panose="020B0500000000000000" pitchFamily="50" charset="-128"/>
              </a:rPr>
              <a:t>そこで、大阪市ではこうした社会状況に鑑み、また、将来にわたり大阪市の持続的な発展・成長と</a:t>
            </a:r>
            <a:r>
              <a:rPr kumimoji="1" lang="en-US" altLang="ja-JP" dirty="0">
                <a:solidFill>
                  <a:srgbClr val="000000"/>
                </a:solidFill>
                <a:ea typeface="Yu Gothic UI" panose="020B0500000000000000" pitchFamily="50" charset="-128"/>
              </a:rPr>
              <a:t>SDGs</a:t>
            </a:r>
            <a:r>
              <a:rPr kumimoji="1" lang="ja-JP" altLang="en-US" dirty="0">
                <a:solidFill>
                  <a:srgbClr val="000000"/>
                </a:solidFill>
                <a:ea typeface="Yu Gothic UI" panose="020B0500000000000000" pitchFamily="50" charset="-128"/>
              </a:rPr>
              <a:t>の達成に貢献していくため、国が示す将来ビジョンも踏まえ、</a:t>
            </a:r>
            <a:r>
              <a:rPr kumimoji="1" lang="en-US" altLang="ja-JP" dirty="0">
                <a:solidFill>
                  <a:srgbClr val="000000"/>
                </a:solidFill>
                <a:ea typeface="Yu Gothic UI" panose="020B0500000000000000" pitchFamily="50" charset="-128"/>
              </a:rPr>
              <a:t>2040</a:t>
            </a:r>
            <a:r>
              <a:rPr kumimoji="1" lang="ja-JP" altLang="en-US" dirty="0">
                <a:solidFill>
                  <a:srgbClr val="000000"/>
                </a:solidFill>
                <a:ea typeface="Yu Gothic UI" panose="020B0500000000000000" pitchFamily="50" charset="-128"/>
              </a:rPr>
              <a:t>年頃までに実現したい未来の姿を描きながら、今後の取組方針となる「大阪市</a:t>
            </a:r>
            <a:r>
              <a:rPr kumimoji="1" lang="en-US" altLang="ja-JP" dirty="0">
                <a:solidFill>
                  <a:srgbClr val="000000"/>
                </a:solidFill>
                <a:ea typeface="Yu Gothic UI" panose="020B0500000000000000" pitchFamily="50" charset="-128"/>
              </a:rPr>
              <a:t>DX</a:t>
            </a:r>
            <a:r>
              <a:rPr kumimoji="1" lang="ja-JP" altLang="en-US" dirty="0">
                <a:solidFill>
                  <a:srgbClr val="000000"/>
                </a:solidFill>
                <a:ea typeface="Yu Gothic UI" panose="020B0500000000000000" pitchFamily="50" charset="-128"/>
              </a:rPr>
              <a:t>戦略」を取りまとめました。</a:t>
            </a:r>
          </a:p>
          <a:p>
            <a:pPr algn="just">
              <a:lnSpc>
                <a:spcPts val="1700"/>
              </a:lnSpc>
            </a:pPr>
            <a:r>
              <a:rPr kumimoji="1" lang="ja-JP" altLang="en-US" dirty="0">
                <a:solidFill>
                  <a:srgbClr val="000000"/>
                </a:solidFill>
                <a:ea typeface="Yu Gothic UI" panose="020B0500000000000000" pitchFamily="50" charset="-128"/>
              </a:rPr>
              <a:t>日々進歩するデジタル技術やデータを活用して、将来に向けて不相応な制度や慣習、行政サービスのあり方、仕事のやり方や働き方を大胆に見直し、業務効率や労働生産性を高めていきます。</a:t>
            </a:r>
            <a:endParaRPr kumimoji="1" lang="en-US" altLang="ja-JP" dirty="0">
              <a:solidFill>
                <a:srgbClr val="000000"/>
              </a:solidFill>
              <a:ea typeface="Yu Gothic UI" panose="020B0500000000000000" pitchFamily="50" charset="-128"/>
            </a:endParaRPr>
          </a:p>
          <a:p>
            <a:pPr algn="just">
              <a:lnSpc>
                <a:spcPts val="1700"/>
              </a:lnSpc>
            </a:pPr>
            <a:r>
              <a:rPr kumimoji="1" lang="ja-JP" altLang="en-US" dirty="0">
                <a:solidFill>
                  <a:srgbClr val="000000"/>
                </a:solidFill>
                <a:ea typeface="Yu Gothic UI" panose="020B0500000000000000" pitchFamily="50" charset="-128"/>
              </a:rPr>
              <a:t>そして、市民や事業者のニーズを正しくとらえ、行政サービスそのものやその提供スタイルを進化させ、リアルの大阪市の魅力を活かしつつデジタルの力を融合させることで、</a:t>
            </a:r>
            <a:r>
              <a:rPr kumimoji="1" lang="en-US" altLang="ja-JP" dirty="0">
                <a:solidFill>
                  <a:srgbClr val="000000"/>
                </a:solidFill>
                <a:ea typeface="Yu Gothic UI" panose="020B0500000000000000" pitchFamily="50" charset="-128"/>
              </a:rPr>
              <a:t>Well-being</a:t>
            </a:r>
            <a:r>
              <a:rPr kumimoji="1" lang="ja-JP" altLang="en-US" dirty="0">
                <a:solidFill>
                  <a:srgbClr val="000000"/>
                </a:solidFill>
                <a:ea typeface="Yu Gothic UI" panose="020B0500000000000000" pitchFamily="50" charset="-128"/>
              </a:rPr>
              <a:t>を実感できる都市へと成長・発展させていく「大阪市</a:t>
            </a:r>
            <a:r>
              <a:rPr kumimoji="1" lang="en-US" altLang="ja-JP" dirty="0">
                <a:solidFill>
                  <a:srgbClr val="000000"/>
                </a:solidFill>
                <a:ea typeface="Yu Gothic UI" panose="020B0500000000000000" pitchFamily="50" charset="-128"/>
              </a:rPr>
              <a:t>DX</a:t>
            </a:r>
            <a:r>
              <a:rPr kumimoji="1" lang="ja-JP" altLang="en-US" dirty="0">
                <a:solidFill>
                  <a:srgbClr val="000000"/>
                </a:solidFill>
                <a:ea typeface="Yu Gothic UI" panose="020B0500000000000000" pitchFamily="50" charset="-128"/>
              </a:rPr>
              <a:t>」に取り組んでまいります。</a:t>
            </a:r>
          </a:p>
          <a:p>
            <a:pPr marL="0" marR="0" lvl="0" indent="0" algn="just" defTabSz="457200" rtl="0" eaLnBrk="1" fontAlgn="auto" latinLnBrk="0" hangingPunct="1">
              <a:lnSpc>
                <a:spcPts val="1700"/>
              </a:lnSpc>
              <a:spcBef>
                <a:spcPts val="0"/>
              </a:spcBef>
              <a:spcAft>
                <a:spcPts val="0"/>
              </a:spcAft>
              <a:buClrTx/>
              <a:buSzTx/>
              <a:buFontTx/>
              <a:buNone/>
              <a:tabLst/>
              <a:defRPr/>
            </a:pPr>
            <a:endParaRPr kumimoji="1" lang="ja-JP" altLang="en-US" b="0" i="0" u="none" strike="noStrike" kern="1200" cap="none" normalizeH="0" baseline="0" noProof="0" dirty="0">
              <a:ln>
                <a:noFill/>
              </a:ln>
              <a:solidFill>
                <a:srgbClr val="000000"/>
              </a:solidFill>
              <a:effectLst/>
              <a:uLnTx/>
              <a:uFillTx/>
              <a:latin typeface="Avenir Next LT Pro"/>
              <a:ea typeface="Yu Gothic UI" panose="020B0500000000000000" pitchFamily="50" charset="-128"/>
              <a:cs typeface="+mn-cs"/>
            </a:endParaRPr>
          </a:p>
        </p:txBody>
      </p:sp>
    </p:spTree>
    <p:extLst>
      <p:ext uri="{BB962C8B-B14F-4D97-AF65-F5344CB8AC3E}">
        <p14:creationId xmlns:p14="http://schemas.microsoft.com/office/powerpoint/2010/main" val="2943855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8C6836-423D-4A90-B834-28796E027B26}"/>
              </a:ext>
            </a:extLst>
          </p:cNvPr>
          <p:cNvSpPr>
            <a:spLocks noGrp="1"/>
          </p:cNvSpPr>
          <p:nvPr>
            <p:ph type="title"/>
          </p:nvPr>
        </p:nvSpPr>
        <p:spPr/>
        <p:txBody>
          <a:bodyPr/>
          <a:lstStyle/>
          <a:p>
            <a:r>
              <a:rPr lang="en-US" altLang="ja-JP">
                <a:latin typeface="+mj-lt"/>
              </a:rPr>
              <a:t>DX</a:t>
            </a:r>
            <a:r>
              <a:rPr lang="ja-JP" altLang="en-US">
                <a:latin typeface="+mj-lt"/>
              </a:rPr>
              <a:t>の潮流</a:t>
            </a:r>
            <a:r>
              <a:rPr lang="ja-JP" altLang="en-US" sz="3200">
                <a:ln w="3175">
                  <a:solidFill>
                    <a:srgbClr val="AF1932"/>
                  </a:solidFill>
                </a:ln>
                <a:latin typeface="+mj-lt"/>
              </a:rPr>
              <a:t>（大阪府・大阪市の動き）</a:t>
            </a:r>
            <a:endParaRPr lang="ja-JP" altLang="en-US">
              <a:ln w="3175">
                <a:solidFill>
                  <a:srgbClr val="AF1932"/>
                </a:solidFill>
              </a:ln>
              <a:latin typeface="+mj-lt"/>
            </a:endParaRPr>
          </a:p>
        </p:txBody>
      </p:sp>
      <p:sp>
        <p:nvSpPr>
          <p:cNvPr id="53" name="Rectangle 3">
            <a:extLst>
              <a:ext uri="{FF2B5EF4-FFF2-40B4-BE49-F238E27FC236}">
                <a16:creationId xmlns:a16="http://schemas.microsoft.com/office/drawing/2014/main" id="{8DF62121-C08C-4260-8D6A-9C1C6841A7D3}"/>
              </a:ext>
            </a:extLst>
          </p:cNvPr>
          <p:cNvSpPr>
            <a:spLocks noChangeArrowheads="1"/>
          </p:cNvSpPr>
          <p:nvPr/>
        </p:nvSpPr>
        <p:spPr bwMode="auto">
          <a:xfrm>
            <a:off x="460372" y="2148920"/>
            <a:ext cx="4314336" cy="4194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72000" bIns="45720" numCol="1" anchor="t" anchorCtr="0" compatLnSpc="1">
            <a:prstTxWarp prst="textNoShape">
              <a:avLst/>
            </a:prstTxWarp>
            <a:noAutofit/>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1" indent="0" algn="just" defTabSz="914400" rtl="0" eaLnBrk="0" fontAlgn="base" latinLnBrk="0" hangingPunct="0">
              <a:lnSpc>
                <a:spcPts val="1800"/>
              </a:lnSpc>
              <a:spcBef>
                <a:spcPct val="0"/>
              </a:spcBef>
              <a:spcAft>
                <a:spcPts val="600"/>
              </a:spcAft>
              <a:buClrTx/>
              <a:buSzPct val="100000"/>
              <a:buFontTx/>
              <a:buNone/>
              <a:tabLst/>
              <a:defRPr/>
            </a:pPr>
            <a:r>
              <a:rPr kumimoji="0" lang="ja-JP" altLang="en-US" sz="12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Times New Roman" panose="02020603050405020304" pitchFamily="18" charset="0"/>
              </a:rPr>
              <a:t>大阪府・大阪市は、「</a:t>
            </a:r>
            <a:r>
              <a:rPr kumimoji="0" lang="en-US" altLang="ja-JP" sz="12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Times New Roman" panose="02020603050405020304" pitchFamily="18" charset="0"/>
              </a:rPr>
              <a:t>2025</a:t>
            </a:r>
            <a:r>
              <a:rPr kumimoji="0" lang="ja-JP" altLang="en-US" sz="12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Times New Roman" panose="02020603050405020304" pitchFamily="18" charset="0"/>
              </a:rPr>
              <a:t>年大阪・関西万博」の開催を見据え、世界に類のない最先端技術を活用した取組と、府域全体で先端技術の利便性を住民に実感してもらえるような取組を両輪として、「大阪モデル」のスマートシティの基盤を確立するための「大阪スマートシティ戦略（</a:t>
            </a:r>
            <a:r>
              <a:rPr kumimoji="0" lang="en-US" altLang="ja-JP" sz="12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Times New Roman" panose="02020603050405020304" pitchFamily="18" charset="0"/>
              </a:rPr>
              <a:t>Ver.1.0</a:t>
            </a:r>
            <a:r>
              <a:rPr kumimoji="0" lang="ja-JP" altLang="en-US" sz="12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Times New Roman" panose="02020603050405020304" pitchFamily="18" charset="0"/>
              </a:rPr>
              <a:t>）」（</a:t>
            </a:r>
            <a:r>
              <a:rPr kumimoji="0" lang="en-US" altLang="ja-JP" sz="12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Times New Roman" panose="02020603050405020304" pitchFamily="18" charset="0"/>
              </a:rPr>
              <a:t>2020</a:t>
            </a:r>
            <a:r>
              <a:rPr kumimoji="0" lang="ja-JP" altLang="en-US" sz="12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Times New Roman" panose="02020603050405020304" pitchFamily="18" charset="0"/>
              </a:rPr>
              <a:t>年</a:t>
            </a:r>
            <a:r>
              <a:rPr kumimoji="0" lang="en-US" altLang="ja-JP" sz="12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Times New Roman" panose="02020603050405020304" pitchFamily="18" charset="0"/>
              </a:rPr>
              <a:t>3</a:t>
            </a:r>
            <a:r>
              <a:rPr kumimoji="0" lang="ja-JP" altLang="en-US" sz="12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Times New Roman" panose="02020603050405020304" pitchFamily="18" charset="0"/>
              </a:rPr>
              <a:t>月策定）を定め、</a:t>
            </a:r>
            <a:r>
              <a:rPr kumimoji="0" lang="en-US" altLang="ja-JP" sz="12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Times New Roman" panose="02020603050405020304" pitchFamily="18" charset="0"/>
              </a:rPr>
              <a:t>2022</a:t>
            </a:r>
            <a:r>
              <a:rPr kumimoji="0" lang="ja-JP" altLang="en-US" sz="12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Times New Roman" panose="02020603050405020304" pitchFamily="18" charset="0"/>
              </a:rPr>
              <a:t>年</a:t>
            </a:r>
            <a:r>
              <a:rPr kumimoji="0" lang="en-US" altLang="ja-JP" sz="12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Times New Roman" panose="02020603050405020304" pitchFamily="18" charset="0"/>
              </a:rPr>
              <a:t>3</a:t>
            </a:r>
            <a:r>
              <a:rPr kumimoji="0" lang="ja-JP" altLang="en-US" sz="12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Times New Roman" panose="02020603050405020304" pitchFamily="18" charset="0"/>
              </a:rPr>
              <a:t>月には「大阪スマートシティ戦略（</a:t>
            </a:r>
            <a:r>
              <a:rPr kumimoji="0" lang="en-US" altLang="ja-JP" sz="12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Times New Roman" panose="02020603050405020304" pitchFamily="18" charset="0"/>
              </a:rPr>
              <a:t>Ver.2.0</a:t>
            </a:r>
            <a:r>
              <a:rPr kumimoji="0" lang="ja-JP" altLang="en-US" sz="12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Times New Roman" panose="02020603050405020304" pitchFamily="18" charset="0"/>
              </a:rPr>
              <a:t>）」に改訂しています。</a:t>
            </a:r>
          </a:p>
          <a:p>
            <a:pPr marL="0" marR="0" lvl="1" indent="0" algn="l" defTabSz="914400" rtl="0" eaLnBrk="0" fontAlgn="base" latinLnBrk="0" hangingPunct="0">
              <a:lnSpc>
                <a:spcPts val="1800"/>
              </a:lnSpc>
              <a:spcBef>
                <a:spcPct val="0"/>
              </a:spcBef>
              <a:spcAft>
                <a:spcPts val="0"/>
              </a:spcAft>
              <a:buClrTx/>
              <a:buSzPct val="100000"/>
              <a:buFontTx/>
              <a:buNone/>
              <a:tabLst/>
              <a:defRPr/>
            </a:pPr>
            <a:r>
              <a:rPr kumimoji="0" lang="ja-JP" altLang="en-US" sz="12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Times New Roman" panose="02020603050405020304" pitchFamily="18" charset="0"/>
              </a:rPr>
              <a:t>大阪スマートシティ戦略の基本理念として、</a:t>
            </a:r>
            <a:br>
              <a:rPr kumimoji="0" lang="en-US" altLang="ja-JP" sz="12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Times New Roman" panose="02020603050405020304" pitchFamily="18" charset="0"/>
              </a:rPr>
            </a:br>
            <a:r>
              <a:rPr kumimoji="0" lang="ja-JP" altLang="en-US" sz="12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Times New Roman" panose="02020603050405020304" pitchFamily="18" charset="0"/>
              </a:rPr>
              <a:t>①住民が実感できるかたちで、「生活の質（</a:t>
            </a:r>
            <a:r>
              <a:rPr kumimoji="0" lang="en-US" altLang="ja-JP" sz="12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Times New Roman" panose="02020603050405020304" pitchFamily="18" charset="0"/>
              </a:rPr>
              <a:t>QoL</a:t>
            </a:r>
            <a:r>
              <a:rPr kumimoji="0" lang="ja-JP" altLang="en-US" sz="12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Times New Roman" panose="02020603050405020304" pitchFamily="18" charset="0"/>
              </a:rPr>
              <a:t>）の向上」をめざすことが主目的、</a:t>
            </a:r>
            <a:endParaRPr kumimoji="0" lang="en-US" altLang="ja-JP" sz="12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Times New Roman" panose="02020603050405020304" pitchFamily="18" charset="0"/>
            </a:endParaRPr>
          </a:p>
          <a:p>
            <a:pPr marL="0" marR="0" lvl="1" indent="0" algn="just" defTabSz="914400" rtl="0" eaLnBrk="0" fontAlgn="base" latinLnBrk="0" hangingPunct="0">
              <a:lnSpc>
                <a:spcPts val="1800"/>
              </a:lnSpc>
              <a:spcBef>
                <a:spcPct val="0"/>
              </a:spcBef>
              <a:spcAft>
                <a:spcPts val="0"/>
              </a:spcAft>
              <a:buClrTx/>
              <a:buSzPct val="100000"/>
              <a:buFontTx/>
              <a:buNone/>
              <a:tabLst/>
              <a:defRPr/>
            </a:pPr>
            <a:r>
              <a:rPr kumimoji="0" lang="ja-JP" altLang="en-US" sz="12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Times New Roman" panose="02020603050405020304" pitchFamily="18" charset="0"/>
              </a:rPr>
              <a:t>②「技術実験」に留まらず、「社会実装」のための取組を蓄積、</a:t>
            </a:r>
            <a:br>
              <a:rPr kumimoji="0" lang="en-US" altLang="ja-JP" sz="12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Times New Roman" panose="02020603050405020304" pitchFamily="18" charset="0"/>
              </a:rPr>
            </a:br>
            <a:r>
              <a:rPr kumimoji="0" lang="ja-JP" altLang="en-US" sz="12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Times New Roman" panose="02020603050405020304" pitchFamily="18" charset="0"/>
              </a:rPr>
              <a:t>③コロナ禍を踏まえたデジタル化による「都市免疫力の強化」、</a:t>
            </a:r>
            <a:br>
              <a:rPr kumimoji="0" lang="en-US" altLang="ja-JP" sz="12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Times New Roman" panose="02020603050405020304" pitchFamily="18" charset="0"/>
              </a:rPr>
            </a:br>
            <a:r>
              <a:rPr kumimoji="0" lang="ja-JP" altLang="en-US" sz="12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Times New Roman" panose="02020603050405020304" pitchFamily="18" charset="0"/>
              </a:rPr>
              <a:t>④デジタル原則を踏まえた「国のデジタル政策を先導する取組」、</a:t>
            </a:r>
            <a:br>
              <a:rPr kumimoji="0" lang="en-US" altLang="ja-JP" sz="12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Times New Roman" panose="02020603050405020304" pitchFamily="18" charset="0"/>
              </a:rPr>
            </a:br>
            <a:r>
              <a:rPr kumimoji="0" lang="ja-JP" altLang="en-US" sz="12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Times New Roman" panose="02020603050405020304" pitchFamily="18" charset="0"/>
              </a:rPr>
              <a:t>⑤公民連携による「公民共同エコシステムの構築」</a:t>
            </a:r>
            <a:endParaRPr kumimoji="0" lang="en-US" altLang="ja-JP" sz="12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Times New Roman" panose="02020603050405020304" pitchFamily="18" charset="0"/>
            </a:endParaRPr>
          </a:p>
          <a:p>
            <a:pPr marL="0" marR="0" lvl="1" indent="0" algn="just" defTabSz="914400" rtl="0" eaLnBrk="0" fontAlgn="base" latinLnBrk="0" hangingPunct="0">
              <a:lnSpc>
                <a:spcPts val="1800"/>
              </a:lnSpc>
              <a:spcBef>
                <a:spcPct val="0"/>
              </a:spcBef>
              <a:spcAft>
                <a:spcPts val="0"/>
              </a:spcAft>
              <a:buClrTx/>
              <a:buSzPct val="100000"/>
              <a:buFontTx/>
              <a:buNone/>
              <a:tabLst/>
              <a:defRPr/>
            </a:pPr>
            <a:r>
              <a:rPr kumimoji="0" lang="ja-JP" altLang="en-US" sz="12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Times New Roman" panose="02020603050405020304" pitchFamily="18" charset="0"/>
              </a:rPr>
              <a:t>の</a:t>
            </a:r>
            <a:r>
              <a:rPr kumimoji="0" lang="en-US" altLang="ja-JP" sz="12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Times New Roman" panose="02020603050405020304" pitchFamily="18" charset="0"/>
              </a:rPr>
              <a:t>5</a:t>
            </a:r>
            <a:r>
              <a:rPr kumimoji="0" lang="ja-JP" altLang="en-US" sz="12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Times New Roman" panose="02020603050405020304" pitchFamily="18" charset="0"/>
              </a:rPr>
              <a:t>つの基本理念を掲げ、大阪のスマートシティ化を加速させながら、大阪全体の発展をめざしています。</a:t>
            </a:r>
          </a:p>
        </p:txBody>
      </p:sp>
      <p:sp>
        <p:nvSpPr>
          <p:cNvPr id="55" name="Rectangle 3">
            <a:extLst>
              <a:ext uri="{FF2B5EF4-FFF2-40B4-BE49-F238E27FC236}">
                <a16:creationId xmlns:a16="http://schemas.microsoft.com/office/drawing/2014/main" id="{177A5D6A-D25C-4AFE-8521-06FE5A51DA25}"/>
              </a:ext>
            </a:extLst>
          </p:cNvPr>
          <p:cNvSpPr>
            <a:spLocks noChangeArrowheads="1"/>
          </p:cNvSpPr>
          <p:nvPr/>
        </p:nvSpPr>
        <p:spPr bwMode="auto">
          <a:xfrm>
            <a:off x="5145086" y="2157225"/>
            <a:ext cx="4314336" cy="190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72000" bIns="45720" numCol="1" anchor="t" anchorCtr="0" compatLnSpc="1">
            <a:prstTxWarp prst="textNoShape">
              <a:avLst/>
            </a:prstTxWarp>
            <a:noAutofit/>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1" indent="0" algn="just" defTabSz="914400" rtl="0" eaLnBrk="0" fontAlgn="base" latinLnBrk="0" hangingPunct="0">
              <a:lnSpc>
                <a:spcPts val="1600"/>
              </a:lnSpc>
              <a:spcBef>
                <a:spcPct val="0"/>
              </a:spcBef>
              <a:spcAft>
                <a:spcPts val="600"/>
              </a:spcAft>
              <a:buClrTx/>
              <a:buSzPct val="100000"/>
              <a:buFontTx/>
              <a:buNone/>
              <a:tabLst/>
              <a:defRPr/>
            </a:pPr>
            <a:r>
              <a:rPr kumimoji="0" lang="ja-JP" altLang="en-US" sz="1200" b="0" i="0" u="none" strike="noStrike" kern="1200" cap="none" spc="0" normalizeH="0" baseline="0" noProof="0" dirty="0">
                <a:ln>
                  <a:noFill/>
                </a:ln>
                <a:solidFill>
                  <a:prstClr val="black"/>
                </a:solidFill>
                <a:effectLst/>
                <a:uLnTx/>
                <a:uFillTx/>
                <a:latin typeface="Avenir Next LT Pro"/>
                <a:ea typeface="Yu Gothic UI" panose="020B0500000000000000" pitchFamily="50" charset="-128"/>
                <a:cs typeface="Times New Roman" panose="02020603050405020304" pitchFamily="18" charset="0"/>
              </a:rPr>
              <a:t>大阪府・大阪市は、</a:t>
            </a:r>
            <a:r>
              <a:rPr kumimoji="0" lang="en-US" altLang="ja-JP" sz="1200" b="0" i="0" u="none" strike="noStrike" kern="1200" cap="none" spc="0" normalizeH="0" baseline="0" noProof="0" dirty="0">
                <a:ln>
                  <a:noFill/>
                </a:ln>
                <a:solidFill>
                  <a:prstClr val="black"/>
                </a:solidFill>
                <a:effectLst/>
                <a:uLnTx/>
                <a:uFillTx/>
                <a:latin typeface="Avenir Next LT Pro"/>
                <a:ea typeface="Yu Gothic UI" panose="020B0500000000000000" pitchFamily="50" charset="-128"/>
                <a:cs typeface="Times New Roman" panose="02020603050405020304" pitchFamily="18" charset="0"/>
              </a:rPr>
              <a:t>2</a:t>
            </a:r>
            <a:r>
              <a:rPr kumimoji="0" lang="ja-JP" altLang="en-US" sz="1200" b="0" i="0" u="none" strike="noStrike" kern="1200" cap="none" spc="0" normalizeH="0" baseline="0" noProof="0" dirty="0" err="1">
                <a:ln>
                  <a:noFill/>
                </a:ln>
                <a:solidFill>
                  <a:prstClr val="black"/>
                </a:solidFill>
                <a:effectLst/>
                <a:uLnTx/>
                <a:uFillTx/>
                <a:latin typeface="Avenir Next LT Pro"/>
                <a:ea typeface="Yu Gothic UI" panose="020B0500000000000000" pitchFamily="50" charset="-128"/>
                <a:cs typeface="Times New Roman" panose="02020603050405020304" pitchFamily="18" charset="0"/>
              </a:rPr>
              <a:t>つの</a:t>
            </a:r>
            <a:r>
              <a:rPr kumimoji="0" lang="ja-JP" altLang="en-US" sz="1200" b="0" i="0" u="none" strike="noStrike" kern="1200" cap="none" spc="0" normalizeH="0" baseline="0" noProof="0" dirty="0">
                <a:ln>
                  <a:noFill/>
                </a:ln>
                <a:solidFill>
                  <a:prstClr val="black"/>
                </a:solidFill>
                <a:effectLst/>
                <a:uLnTx/>
                <a:uFillTx/>
                <a:latin typeface="Avenir Next LT Pro"/>
                <a:ea typeface="Yu Gothic UI" panose="020B0500000000000000" pitchFamily="50" charset="-128"/>
                <a:cs typeface="Times New Roman" panose="02020603050405020304" pitchFamily="18" charset="0"/>
              </a:rPr>
              <a:t>グリーンフィールド（夢洲、うめきた</a:t>
            </a:r>
            <a:r>
              <a:rPr kumimoji="0" lang="en-US" altLang="ja-JP" sz="1200" b="0" i="0" u="none" strike="noStrike" kern="1200" cap="none" spc="0" normalizeH="0" baseline="0" noProof="0" dirty="0">
                <a:ln>
                  <a:noFill/>
                </a:ln>
                <a:solidFill>
                  <a:prstClr val="black"/>
                </a:solidFill>
                <a:effectLst/>
                <a:uLnTx/>
                <a:uFillTx/>
                <a:latin typeface="Avenir Next LT Pro"/>
                <a:ea typeface="Yu Gothic UI" panose="020B0500000000000000" pitchFamily="50" charset="-128"/>
                <a:cs typeface="Times New Roman" panose="02020603050405020304" pitchFamily="18" charset="0"/>
              </a:rPr>
              <a:t>2</a:t>
            </a:r>
            <a:r>
              <a:rPr kumimoji="0" lang="ja-JP" altLang="en-US" sz="1200" b="0" i="0" u="none" strike="noStrike" kern="1200" cap="none" spc="0" normalizeH="0" baseline="0" noProof="0" dirty="0">
                <a:ln>
                  <a:noFill/>
                </a:ln>
                <a:solidFill>
                  <a:prstClr val="black"/>
                </a:solidFill>
                <a:effectLst/>
                <a:uLnTx/>
                <a:uFillTx/>
                <a:latin typeface="Avenir Next LT Pro"/>
                <a:ea typeface="Yu Gothic UI" panose="020B0500000000000000" pitchFamily="50" charset="-128"/>
                <a:cs typeface="Times New Roman" panose="02020603050405020304" pitchFamily="18" charset="0"/>
              </a:rPr>
              <a:t>期）における</a:t>
            </a:r>
            <a:r>
              <a:rPr kumimoji="0" lang="en-US" altLang="ja-JP" sz="1200" b="0" i="0" u="none" strike="noStrike" kern="1200" cap="none" spc="0" normalizeH="0" baseline="0" noProof="0" dirty="0">
                <a:ln>
                  <a:noFill/>
                </a:ln>
                <a:solidFill>
                  <a:prstClr val="black"/>
                </a:solidFill>
                <a:effectLst/>
                <a:uLnTx/>
                <a:uFillTx/>
                <a:latin typeface="Avenir Next LT Pro"/>
                <a:ea typeface="Yu Gothic UI" panose="020B0500000000000000" pitchFamily="50" charset="-128"/>
                <a:cs typeface="Times New Roman" panose="02020603050405020304" pitchFamily="18" charset="0"/>
              </a:rPr>
              <a:t>3</a:t>
            </a:r>
            <a:r>
              <a:rPr kumimoji="0" lang="ja-JP" altLang="en-US" sz="1200" b="0" i="0" u="none" strike="noStrike" kern="1200" cap="none" spc="0" normalizeH="0" baseline="0" noProof="0" dirty="0" err="1">
                <a:ln>
                  <a:noFill/>
                </a:ln>
                <a:solidFill>
                  <a:prstClr val="black"/>
                </a:solidFill>
                <a:effectLst/>
                <a:uLnTx/>
                <a:uFillTx/>
                <a:latin typeface="Avenir Next LT Pro"/>
                <a:ea typeface="Yu Gothic UI" panose="020B0500000000000000" pitchFamily="50" charset="-128"/>
                <a:cs typeface="Times New Roman" panose="02020603050405020304" pitchFamily="18" charset="0"/>
              </a:rPr>
              <a:t>つの</a:t>
            </a:r>
            <a:r>
              <a:rPr kumimoji="0" lang="ja-JP" altLang="en-US" sz="1200" b="0" i="0" u="none" strike="noStrike" kern="1200" cap="none" spc="0" normalizeH="0" baseline="0" noProof="0" dirty="0">
                <a:ln>
                  <a:noFill/>
                </a:ln>
                <a:solidFill>
                  <a:prstClr val="black"/>
                </a:solidFill>
                <a:effectLst/>
                <a:uLnTx/>
                <a:uFillTx/>
                <a:latin typeface="Avenir Next LT Pro"/>
                <a:ea typeface="Yu Gothic UI" panose="020B0500000000000000" pitchFamily="50" charset="-128"/>
                <a:cs typeface="Times New Roman" panose="02020603050405020304" pitchFamily="18" charset="0"/>
              </a:rPr>
              <a:t>プロジェクト（夢洲コンストラクション、大阪・関西万博、うめきた</a:t>
            </a:r>
            <a:r>
              <a:rPr kumimoji="0" lang="en-US" altLang="ja-JP" sz="1200" b="0" i="0" u="none" strike="noStrike" kern="1200" cap="none" spc="0" normalizeH="0" baseline="0" noProof="0" dirty="0">
                <a:ln>
                  <a:noFill/>
                </a:ln>
                <a:solidFill>
                  <a:prstClr val="black"/>
                </a:solidFill>
                <a:effectLst/>
                <a:uLnTx/>
                <a:uFillTx/>
                <a:latin typeface="Avenir Next LT Pro"/>
                <a:ea typeface="Yu Gothic UI" panose="020B0500000000000000" pitchFamily="50" charset="-128"/>
                <a:cs typeface="Times New Roman" panose="02020603050405020304" pitchFamily="18" charset="0"/>
              </a:rPr>
              <a:t>2</a:t>
            </a:r>
            <a:r>
              <a:rPr kumimoji="0" lang="ja-JP" altLang="en-US" sz="1200" b="0" i="0" u="none" strike="noStrike" kern="1200" cap="none" spc="0" normalizeH="0" baseline="0" noProof="0" dirty="0">
                <a:ln>
                  <a:noFill/>
                </a:ln>
                <a:solidFill>
                  <a:prstClr val="black"/>
                </a:solidFill>
                <a:effectLst/>
                <a:uLnTx/>
                <a:uFillTx/>
                <a:latin typeface="Avenir Next LT Pro"/>
                <a:ea typeface="Yu Gothic UI" panose="020B0500000000000000" pitchFamily="50" charset="-128"/>
                <a:cs typeface="Times New Roman" panose="02020603050405020304" pitchFamily="18" charset="0"/>
              </a:rPr>
              <a:t>期）において、複数分野の先端的サービスの提供と大胆な規制改革等によって、世界に先駆けて未来の生活を先行実現する「まるごと未来都市」であるスーパーシティの実現をめざしています。</a:t>
            </a:r>
          </a:p>
          <a:p>
            <a:pPr marL="0" marR="0" lvl="1" indent="0" algn="just" defTabSz="914400" rtl="0" eaLnBrk="0" fontAlgn="base" latinLnBrk="0" hangingPunct="0">
              <a:lnSpc>
                <a:spcPts val="1600"/>
              </a:lnSpc>
              <a:spcBef>
                <a:spcPct val="0"/>
              </a:spcBef>
              <a:spcAft>
                <a:spcPts val="600"/>
              </a:spcAft>
              <a:buClrTx/>
              <a:buSzPct val="100000"/>
              <a:buFontTx/>
              <a:buNone/>
              <a:tabLst/>
              <a:defRPr/>
            </a:pPr>
            <a:r>
              <a:rPr kumimoji="0" lang="ja-JP" altLang="en-US" sz="1200" b="0" i="0" u="none" strike="noStrike" kern="1200" cap="none" spc="0" normalizeH="0" baseline="0" noProof="0" dirty="0">
                <a:ln>
                  <a:noFill/>
                </a:ln>
                <a:solidFill>
                  <a:prstClr val="black"/>
                </a:solidFill>
                <a:effectLst/>
                <a:uLnTx/>
                <a:uFillTx/>
                <a:latin typeface="Avenir Next LT Pro"/>
                <a:ea typeface="Yu Gothic UI" panose="020B0500000000000000" pitchFamily="50" charset="-128"/>
                <a:cs typeface="Times New Roman" panose="02020603050405020304" pitchFamily="18" charset="0"/>
              </a:rPr>
              <a:t>スーパーシティ構想では、ヘルスケアとモビリティの分野を中心に、より多くの先端的サービスを実装し、「技術革新と課題解決の好循環」「イノベーション創出」を図り、働きやすく住みやすい、健康で快適な質の高い暮らしと、大阪の成長・発展の実現をめざしています。</a:t>
            </a:r>
          </a:p>
        </p:txBody>
      </p:sp>
      <p:sp>
        <p:nvSpPr>
          <p:cNvPr id="57" name="Rectangle 3">
            <a:extLst>
              <a:ext uri="{FF2B5EF4-FFF2-40B4-BE49-F238E27FC236}">
                <a16:creationId xmlns:a16="http://schemas.microsoft.com/office/drawing/2014/main" id="{1215B78D-1089-4E4D-AC32-8AED9BC54F05}"/>
              </a:ext>
            </a:extLst>
          </p:cNvPr>
          <p:cNvSpPr>
            <a:spLocks noChangeArrowheads="1"/>
          </p:cNvSpPr>
          <p:nvPr/>
        </p:nvSpPr>
        <p:spPr bwMode="auto">
          <a:xfrm>
            <a:off x="5370512" y="4212095"/>
            <a:ext cx="39862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1" indent="0" algn="l" defTabSz="914400" rtl="0" eaLnBrk="0" fontAlgn="base" latinLnBrk="0" hangingPunct="0">
              <a:lnSpc>
                <a:spcPct val="100000"/>
              </a:lnSpc>
              <a:spcBef>
                <a:spcPct val="0"/>
              </a:spcBef>
              <a:spcAft>
                <a:spcPct val="0"/>
              </a:spcAft>
              <a:buClrTx/>
              <a:buSzPct val="100000"/>
              <a:buFontTx/>
              <a:buNone/>
              <a:tabLst/>
              <a:defRPr/>
            </a:pPr>
            <a:r>
              <a:rPr kumimoji="0" lang="ja-JP" altLang="en-US" sz="1800" b="1"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Times New Roman" panose="02020603050405020304" pitchFamily="18" charset="0"/>
              </a:rPr>
              <a:t>大阪・関西万博</a:t>
            </a:r>
            <a:endParaRPr kumimoji="0" lang="ja-JP" altLang="en-US" sz="3200" b="0" i="0" u="none" strike="noStrike" kern="1200" cap="none" spc="0" normalizeH="0" baseline="0" noProof="0">
              <a:ln>
                <a:noFill/>
              </a:ln>
              <a:solidFill>
                <a:prstClr val="black"/>
              </a:solidFill>
              <a:effectLst/>
              <a:uLnTx/>
              <a:uFillTx/>
              <a:latin typeface="Arial" panose="020B0604020202020204" pitchFamily="34" charset="0"/>
              <a:ea typeface="Yu Gothic UI"/>
              <a:cs typeface="+mn-cs"/>
            </a:endParaRPr>
          </a:p>
        </p:txBody>
      </p:sp>
      <p:sp>
        <p:nvSpPr>
          <p:cNvPr id="58" name="Rectangle 3">
            <a:extLst>
              <a:ext uri="{FF2B5EF4-FFF2-40B4-BE49-F238E27FC236}">
                <a16:creationId xmlns:a16="http://schemas.microsoft.com/office/drawing/2014/main" id="{F2D023ED-72B6-41D7-A438-3AC28050B055}"/>
              </a:ext>
            </a:extLst>
          </p:cNvPr>
          <p:cNvSpPr>
            <a:spLocks noChangeArrowheads="1"/>
          </p:cNvSpPr>
          <p:nvPr/>
        </p:nvSpPr>
        <p:spPr bwMode="auto">
          <a:xfrm>
            <a:off x="5145086" y="4594127"/>
            <a:ext cx="4314336"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72000" bIns="45720" numCol="1" anchor="t" anchorCtr="0" compatLnSpc="1">
            <a:prstTxWarp prst="textNoShape">
              <a:avLst/>
            </a:prstTxWarp>
            <a:noAutofit/>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1" indent="0" algn="just" defTabSz="914400" rtl="0" eaLnBrk="0" fontAlgn="base" latinLnBrk="0" hangingPunct="0">
              <a:lnSpc>
                <a:spcPts val="1600"/>
              </a:lnSpc>
              <a:spcBef>
                <a:spcPct val="0"/>
              </a:spcBef>
              <a:spcAft>
                <a:spcPts val="600"/>
              </a:spcAft>
              <a:buClrTx/>
              <a:buSzPct val="100000"/>
              <a:buFontTx/>
              <a:buNone/>
              <a:tabLst/>
              <a:defRPr/>
            </a:pPr>
            <a:r>
              <a:rPr kumimoji="0" lang="en-US" altLang="ja-JP" sz="1200" b="0"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Times New Roman" panose="02020603050405020304" pitchFamily="18" charset="0"/>
              </a:rPr>
              <a:t>2025</a:t>
            </a:r>
            <a:r>
              <a:rPr kumimoji="0" lang="ja-JP" altLang="en-US" sz="1200" b="0"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Times New Roman" panose="02020603050405020304" pitchFamily="18" charset="0"/>
              </a:rPr>
              <a:t>年に開催が予定されている大阪・関西万博では、「いのち輝く未来社会のデザイン」というテーマのもと、世界の課題解決や、わが国の持続的な成長・発展につなげていくため、ライフサイエンスや次世代エネルギーなど、大阪・関西の強みを最大限に活かし、万博のコンセプト「未来社会の実験場」を体現する取組を加速していきます。</a:t>
            </a:r>
            <a:endParaRPr kumimoji="0" lang="en-US" altLang="ja-JP" sz="1200" b="0"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Times New Roman" panose="02020603050405020304" pitchFamily="18" charset="0"/>
            </a:endParaRPr>
          </a:p>
          <a:p>
            <a:pPr marL="0" marR="0" lvl="1" indent="0" algn="just" defTabSz="914400" rtl="0" eaLnBrk="0" fontAlgn="base" latinLnBrk="0" hangingPunct="0">
              <a:lnSpc>
                <a:spcPts val="1600"/>
              </a:lnSpc>
              <a:spcBef>
                <a:spcPct val="0"/>
              </a:spcBef>
              <a:spcAft>
                <a:spcPts val="600"/>
              </a:spcAft>
              <a:buClrTx/>
              <a:buSzPct val="100000"/>
              <a:buFontTx/>
              <a:buNone/>
              <a:tabLst/>
              <a:defRPr/>
            </a:pPr>
            <a:r>
              <a:rPr kumimoji="0" lang="ja-JP" altLang="en-US" sz="1200" b="0"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Times New Roman" panose="02020603050405020304" pitchFamily="18" charset="0"/>
              </a:rPr>
              <a:t>大阪・関西万博を未来社会を先取りした超スマート会場とし、新たな技術、サービス及びシステムの社会実装に向けたチャレンジを行うことは</a:t>
            </a:r>
            <a:r>
              <a:rPr kumimoji="0" lang="en-US" altLang="ja-JP" sz="1200" b="0"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Times New Roman" panose="02020603050405020304" pitchFamily="18" charset="0"/>
              </a:rPr>
              <a:t>Society5.0</a:t>
            </a:r>
            <a:r>
              <a:rPr kumimoji="0" lang="ja-JP" altLang="en-US" sz="1200" b="0"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Times New Roman" panose="02020603050405020304" pitchFamily="18" charset="0"/>
              </a:rPr>
              <a:t>実現に向けた実証の機会となります。</a:t>
            </a:r>
          </a:p>
        </p:txBody>
      </p:sp>
      <p:grpSp>
        <p:nvGrpSpPr>
          <p:cNvPr id="6" name="グループ化 5">
            <a:extLst>
              <a:ext uri="{FF2B5EF4-FFF2-40B4-BE49-F238E27FC236}">
                <a16:creationId xmlns:a16="http://schemas.microsoft.com/office/drawing/2014/main" id="{4A575EC0-D343-43D9-B918-489B12847FFD}"/>
              </a:ext>
            </a:extLst>
          </p:cNvPr>
          <p:cNvGrpSpPr/>
          <p:nvPr/>
        </p:nvGrpSpPr>
        <p:grpSpPr>
          <a:xfrm>
            <a:off x="562772" y="1766888"/>
            <a:ext cx="8793953" cy="377637"/>
            <a:chOff x="562772" y="1766888"/>
            <a:chExt cx="8793953" cy="377637"/>
          </a:xfrm>
        </p:grpSpPr>
        <p:sp>
          <p:nvSpPr>
            <p:cNvPr id="52" name="Rectangle 3">
              <a:extLst>
                <a:ext uri="{FF2B5EF4-FFF2-40B4-BE49-F238E27FC236}">
                  <a16:creationId xmlns:a16="http://schemas.microsoft.com/office/drawing/2014/main" id="{9A4E86A6-35A2-4845-BF19-CCB0C82F46DD}"/>
                </a:ext>
              </a:extLst>
            </p:cNvPr>
            <p:cNvSpPr>
              <a:spLocks noChangeArrowheads="1"/>
            </p:cNvSpPr>
            <p:nvPr/>
          </p:nvSpPr>
          <p:spPr bwMode="auto">
            <a:xfrm>
              <a:off x="679449" y="1766888"/>
              <a:ext cx="39862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1" indent="0" algn="l" defTabSz="914400" rtl="0" eaLnBrk="0" fontAlgn="base" latinLnBrk="0" hangingPunct="0">
                <a:lnSpc>
                  <a:spcPct val="100000"/>
                </a:lnSpc>
                <a:spcBef>
                  <a:spcPct val="0"/>
                </a:spcBef>
                <a:spcAft>
                  <a:spcPct val="0"/>
                </a:spcAft>
                <a:buClrTx/>
                <a:buSzPct val="100000"/>
                <a:buFontTx/>
                <a:buNone/>
                <a:tabLst/>
                <a:defRPr/>
              </a:pPr>
              <a:r>
                <a:rPr kumimoji="0" lang="ja-JP" altLang="en-US" sz="1800" b="1"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Times New Roman" panose="02020603050405020304" pitchFamily="18" charset="0"/>
                </a:rPr>
                <a:t>大阪スマートシティ戦略</a:t>
              </a:r>
              <a:endParaRPr kumimoji="0" lang="ja-JP" altLang="en-US" sz="3200" b="0" i="0" u="none" strike="noStrike" kern="1200" cap="none" spc="0" normalizeH="0" baseline="0" noProof="0">
                <a:ln>
                  <a:noFill/>
                </a:ln>
                <a:solidFill>
                  <a:prstClr val="black"/>
                </a:solidFill>
                <a:effectLst/>
                <a:uLnTx/>
                <a:uFillTx/>
                <a:latin typeface="Arial" panose="020B0604020202020204" pitchFamily="34" charset="0"/>
                <a:ea typeface="Yu Gothic UI"/>
                <a:cs typeface="+mn-cs"/>
              </a:endParaRPr>
            </a:p>
          </p:txBody>
        </p:sp>
        <p:sp>
          <p:nvSpPr>
            <p:cNvPr id="54" name="Rectangle 3">
              <a:extLst>
                <a:ext uri="{FF2B5EF4-FFF2-40B4-BE49-F238E27FC236}">
                  <a16:creationId xmlns:a16="http://schemas.microsoft.com/office/drawing/2014/main" id="{E2C663D9-3391-4F87-9BA8-898C2966D425}"/>
                </a:ext>
              </a:extLst>
            </p:cNvPr>
            <p:cNvSpPr>
              <a:spLocks noChangeArrowheads="1"/>
            </p:cNvSpPr>
            <p:nvPr/>
          </p:nvSpPr>
          <p:spPr bwMode="auto">
            <a:xfrm>
              <a:off x="5370512" y="1766888"/>
              <a:ext cx="39862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1" indent="0" algn="l" defTabSz="914400" rtl="0" eaLnBrk="0" fontAlgn="base" latinLnBrk="0" hangingPunct="0">
                <a:lnSpc>
                  <a:spcPct val="100000"/>
                </a:lnSpc>
                <a:spcBef>
                  <a:spcPct val="0"/>
                </a:spcBef>
                <a:spcAft>
                  <a:spcPct val="0"/>
                </a:spcAft>
                <a:buClrTx/>
                <a:buSzPct val="100000"/>
                <a:buFontTx/>
                <a:buNone/>
                <a:tabLst/>
                <a:defRPr/>
              </a:pPr>
              <a:r>
                <a:rPr kumimoji="0" lang="ja-JP" altLang="en-US" sz="1800" b="1"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Times New Roman" panose="02020603050405020304" pitchFamily="18" charset="0"/>
                </a:rPr>
                <a:t>スーパーシティ構想</a:t>
              </a:r>
              <a:endParaRPr kumimoji="0" lang="ja-JP" altLang="en-US" sz="3200" b="0" i="0" u="none" strike="noStrike" kern="1200" cap="none" spc="0" normalizeH="0" baseline="0" noProof="0">
                <a:ln>
                  <a:noFill/>
                </a:ln>
                <a:solidFill>
                  <a:prstClr val="black"/>
                </a:solidFill>
                <a:effectLst/>
                <a:uLnTx/>
                <a:uFillTx/>
                <a:latin typeface="Arial" panose="020B0604020202020204" pitchFamily="34" charset="0"/>
                <a:ea typeface="Yu Gothic UI"/>
                <a:cs typeface="+mn-cs"/>
              </a:endParaRPr>
            </a:p>
          </p:txBody>
        </p:sp>
        <p:sp>
          <p:nvSpPr>
            <p:cNvPr id="62" name="正方形/長方形 61">
              <a:extLst>
                <a:ext uri="{FF2B5EF4-FFF2-40B4-BE49-F238E27FC236}">
                  <a16:creationId xmlns:a16="http://schemas.microsoft.com/office/drawing/2014/main" id="{D88304F7-529A-43B4-A527-7540505AC46C}"/>
                </a:ext>
              </a:extLst>
            </p:cNvPr>
            <p:cNvSpPr/>
            <p:nvPr/>
          </p:nvSpPr>
          <p:spPr>
            <a:xfrm>
              <a:off x="562772" y="1775193"/>
              <a:ext cx="54000" cy="369332"/>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63" name="正方形/長方形 62">
              <a:extLst>
                <a:ext uri="{FF2B5EF4-FFF2-40B4-BE49-F238E27FC236}">
                  <a16:creationId xmlns:a16="http://schemas.microsoft.com/office/drawing/2014/main" id="{8319768E-19BE-49F5-9312-AE9E3EC04A42}"/>
                </a:ext>
              </a:extLst>
            </p:cNvPr>
            <p:cNvSpPr/>
            <p:nvPr/>
          </p:nvSpPr>
          <p:spPr>
            <a:xfrm>
              <a:off x="5260954" y="1775193"/>
              <a:ext cx="54000" cy="369332"/>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grpSp>
      <p:sp>
        <p:nvSpPr>
          <p:cNvPr id="65" name="正方形/長方形 64">
            <a:extLst>
              <a:ext uri="{FF2B5EF4-FFF2-40B4-BE49-F238E27FC236}">
                <a16:creationId xmlns:a16="http://schemas.microsoft.com/office/drawing/2014/main" id="{2A407ED0-EA52-46F4-9DAC-6E4925622C61}"/>
              </a:ext>
            </a:extLst>
          </p:cNvPr>
          <p:cNvSpPr/>
          <p:nvPr/>
        </p:nvSpPr>
        <p:spPr>
          <a:xfrm>
            <a:off x="5260954" y="4212095"/>
            <a:ext cx="54000" cy="369332"/>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16" name="字幕 7">
            <a:extLst>
              <a:ext uri="{FF2B5EF4-FFF2-40B4-BE49-F238E27FC236}">
                <a16:creationId xmlns:a16="http://schemas.microsoft.com/office/drawing/2014/main" id="{FA12C978-A6C7-4565-AAD0-ECEC505CF323}"/>
              </a:ext>
            </a:extLst>
          </p:cNvPr>
          <p:cNvSpPr>
            <a:spLocks noGrp="1"/>
          </p:cNvSpPr>
          <p:nvPr>
            <p:ph type="subTitle" idx="1"/>
          </p:nvPr>
        </p:nvSpPr>
        <p:spPr>
          <a:xfrm>
            <a:off x="452438" y="368300"/>
            <a:ext cx="4289822" cy="252042"/>
          </a:xfrm>
          <a:prstGeom prst="rect">
            <a:avLst/>
          </a:prstGeom>
        </p:spPr>
        <p:txBody>
          <a:bodyPr/>
          <a:lstStyle/>
          <a:p>
            <a:r>
              <a:rPr lang="en-US" altLang="ja-JP">
                <a:latin typeface="+mn-lt"/>
              </a:rPr>
              <a:t>Appendix. DX</a:t>
            </a:r>
            <a:r>
              <a:rPr lang="ja-JP" altLang="en-US">
                <a:latin typeface="+mn-lt"/>
              </a:rPr>
              <a:t>を推進する背景</a:t>
            </a:r>
            <a:endParaRPr lang="en-GB" altLang="ja-JP">
              <a:latin typeface="+mn-lt"/>
            </a:endParaRPr>
          </a:p>
        </p:txBody>
      </p:sp>
      <p:sp>
        <p:nvSpPr>
          <p:cNvPr id="19" name="スライド番号プレースホルダー 2">
            <a:extLst>
              <a:ext uri="{FF2B5EF4-FFF2-40B4-BE49-F238E27FC236}">
                <a16:creationId xmlns:a16="http://schemas.microsoft.com/office/drawing/2014/main" id="{C9FF7B87-D6C8-476F-B0E4-90F9F5ABDA26}"/>
              </a:ext>
            </a:extLst>
          </p:cNvPr>
          <p:cNvSpPr txBox="1">
            <a:spLocks/>
          </p:cNvSpPr>
          <p:nvPr/>
        </p:nvSpPr>
        <p:spPr>
          <a:xfrm>
            <a:off x="7181851" y="6515100"/>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Tree>
    <p:extLst>
      <p:ext uri="{BB962C8B-B14F-4D97-AF65-F5344CB8AC3E}">
        <p14:creationId xmlns:p14="http://schemas.microsoft.com/office/powerpoint/2010/main" val="4201849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字幕 3">
            <a:extLst>
              <a:ext uri="{FF2B5EF4-FFF2-40B4-BE49-F238E27FC236}">
                <a16:creationId xmlns:a16="http://schemas.microsoft.com/office/drawing/2014/main" id="{1B033199-B7F8-4FCC-B7FD-DEAEB617BCCC}"/>
              </a:ext>
            </a:extLst>
          </p:cNvPr>
          <p:cNvSpPr>
            <a:spLocks noGrp="1"/>
          </p:cNvSpPr>
          <p:nvPr>
            <p:ph type="subTitle" idx="1"/>
          </p:nvPr>
        </p:nvSpPr>
        <p:spPr/>
        <p:txBody>
          <a:bodyPr/>
          <a:lstStyle/>
          <a:p>
            <a:r>
              <a:rPr lang="en-US" altLang="ja-JP">
                <a:latin typeface="+mn-lt"/>
              </a:rPr>
              <a:t>Appendix. </a:t>
            </a:r>
            <a:r>
              <a:rPr lang="ja-JP" altLang="en-US">
                <a:latin typeface="+mn-lt"/>
              </a:rPr>
              <a:t>用語集</a:t>
            </a:r>
            <a:endParaRPr lang="en-GB" altLang="ja-JP">
              <a:latin typeface="+mn-lt"/>
            </a:endParaRPr>
          </a:p>
        </p:txBody>
      </p:sp>
      <p:graphicFrame>
        <p:nvGraphicFramePr>
          <p:cNvPr id="7" name="表 6">
            <a:extLst>
              <a:ext uri="{FF2B5EF4-FFF2-40B4-BE49-F238E27FC236}">
                <a16:creationId xmlns:a16="http://schemas.microsoft.com/office/drawing/2014/main" id="{0CC06854-31B3-449C-B45E-283EC1184BBF}"/>
              </a:ext>
            </a:extLst>
          </p:cNvPr>
          <p:cNvGraphicFramePr>
            <a:graphicFrameLocks noGrp="1"/>
          </p:cNvGraphicFramePr>
          <p:nvPr/>
        </p:nvGraphicFramePr>
        <p:xfrm>
          <a:off x="452438" y="899613"/>
          <a:ext cx="9001126" cy="274320"/>
        </p:xfrm>
        <a:graphic>
          <a:graphicData uri="http://schemas.openxmlformats.org/drawingml/2006/table">
            <a:tbl>
              <a:tblPr firstRow="1" bandRow="1">
                <a:tableStyleId>{5940675A-B579-460E-94D1-54222C63F5DA}</a:tableStyleId>
              </a:tblPr>
              <a:tblGrid>
                <a:gridCol w="2258979">
                  <a:extLst>
                    <a:ext uri="{9D8B030D-6E8A-4147-A177-3AD203B41FA5}">
                      <a16:colId xmlns:a16="http://schemas.microsoft.com/office/drawing/2014/main" val="20000"/>
                    </a:ext>
                  </a:extLst>
                </a:gridCol>
                <a:gridCol w="6742147">
                  <a:extLst>
                    <a:ext uri="{9D8B030D-6E8A-4147-A177-3AD203B41FA5}">
                      <a16:colId xmlns:a16="http://schemas.microsoft.com/office/drawing/2014/main" val="20001"/>
                    </a:ext>
                  </a:extLst>
                </a:gridCol>
              </a:tblGrid>
              <a:tr h="259049">
                <a:tc>
                  <a:txBody>
                    <a:bodyPr/>
                    <a:lstStyle/>
                    <a:p>
                      <a:pPr algn="ctr"/>
                      <a:r>
                        <a:rPr kumimoji="0" lang="ja-JP" altLang="en-US" sz="1200" b="1" kern="0" spc="300">
                          <a:solidFill>
                            <a:schemeClr val="bg1"/>
                          </a:solidFill>
                          <a:latin typeface="+mn-lt"/>
                          <a:ea typeface="Yu Gothic UI" panose="020B0500000000000000" pitchFamily="50" charset="-128"/>
                          <a:cs typeface="ＭＳ Ｐゴシック" panose="020B0600070205080204" pitchFamily="50" charset="-128"/>
                        </a:rPr>
                        <a:t>用語</a:t>
                      </a:r>
                    </a:p>
                  </a:txBody>
                  <a:tcPr>
                    <a:lnL w="6350" cap="flat" cmpd="sng" algn="ctr">
                      <a:solidFill>
                        <a:schemeClr val="tx1">
                          <a:lumMod val="50000"/>
                          <a:lumOff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tc>
                  <a:txBody>
                    <a:bodyPr/>
                    <a:lstStyle/>
                    <a:p>
                      <a:pPr marL="0" marR="0" indent="0" algn="ctr" defTabSz="333770" latinLnBrk="0">
                        <a:lnSpc>
                          <a:spcPct val="100000"/>
                        </a:lnSpc>
                        <a:spcBef>
                          <a:spcPts val="0"/>
                        </a:spcBef>
                        <a:spcAft>
                          <a:spcPts val="0"/>
                        </a:spcAft>
                        <a:buClrTx/>
                        <a:buSzTx/>
                        <a:buFontTx/>
                        <a:buNone/>
                        <a:tabLst/>
                      </a:pPr>
                      <a:r>
                        <a:rPr kumimoji="0" lang="ja-JP" altLang="en-US" sz="1200" b="1" i="0" u="none" strike="noStrike" kern="0" cap="none" spc="300" baseline="0" dirty="0">
                          <a:ln>
                            <a:noFill/>
                          </a:ln>
                          <a:solidFill>
                            <a:schemeClr val="bg1"/>
                          </a:solidFill>
                          <a:uFillTx/>
                          <a:latin typeface="+mn-lt"/>
                          <a:ea typeface="Yu Gothic UI" panose="020B0500000000000000" pitchFamily="50" charset="-128"/>
                          <a:cs typeface="ＭＳ Ｐゴシック" panose="020B0600070205080204" pitchFamily="50" charset="-128"/>
                          <a:sym typeface="Helvetica Light"/>
                        </a:rPr>
                        <a:t>説明</a:t>
                      </a:r>
                    </a:p>
                  </a:txBody>
                  <a:tcPr>
                    <a:lnL w="6350" cap="flat" cmpd="sng" algn="ctr">
                      <a:solidFill>
                        <a:schemeClr val="bg1"/>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extLst>
                  <a:ext uri="{0D108BD9-81ED-4DB2-BD59-A6C34878D82A}">
                    <a16:rowId xmlns:a16="http://schemas.microsoft.com/office/drawing/2014/main" val="10000"/>
                  </a:ext>
                </a:extLst>
              </a:tr>
            </a:tbl>
          </a:graphicData>
        </a:graphic>
      </p:graphicFrame>
      <p:graphicFrame>
        <p:nvGraphicFramePr>
          <p:cNvPr id="2" name="表 1"/>
          <p:cNvGraphicFramePr>
            <a:graphicFrameLocks noGrp="1"/>
          </p:cNvGraphicFramePr>
          <p:nvPr>
            <p:extLst>
              <p:ext uri="{D42A27DB-BD31-4B8C-83A1-F6EECF244321}">
                <p14:modId xmlns:p14="http://schemas.microsoft.com/office/powerpoint/2010/main" val="2101813088"/>
              </p:ext>
            </p:extLst>
          </p:nvPr>
        </p:nvGraphicFramePr>
        <p:xfrm>
          <a:off x="452438" y="1173933"/>
          <a:ext cx="9001126" cy="4872836"/>
        </p:xfrm>
        <a:graphic>
          <a:graphicData uri="http://schemas.openxmlformats.org/drawingml/2006/table">
            <a:tbl>
              <a:tblPr firstRow="1" bandRow="1">
                <a:tableStyleId>{5940675A-B579-460E-94D1-54222C63F5DA}</a:tableStyleId>
              </a:tblPr>
              <a:tblGrid>
                <a:gridCol w="2258979">
                  <a:extLst>
                    <a:ext uri="{9D8B030D-6E8A-4147-A177-3AD203B41FA5}">
                      <a16:colId xmlns:a16="http://schemas.microsoft.com/office/drawing/2014/main" val="20000"/>
                    </a:ext>
                  </a:extLst>
                </a:gridCol>
                <a:gridCol w="6742147">
                  <a:extLst>
                    <a:ext uri="{9D8B030D-6E8A-4147-A177-3AD203B41FA5}">
                      <a16:colId xmlns:a16="http://schemas.microsoft.com/office/drawing/2014/main" val="20001"/>
                    </a:ext>
                  </a:extLst>
                </a:gridCol>
              </a:tblGrid>
              <a:tr h="547730">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50" baseline="0" dirty="0">
                          <a:ln>
                            <a:noFill/>
                          </a:ln>
                          <a:solidFill>
                            <a:schemeClr val="tx1"/>
                          </a:solidFill>
                          <a:uFillTx/>
                          <a:latin typeface="+mn-lt"/>
                          <a:ea typeface="+mn-ea"/>
                          <a:cs typeface="ＭＳ Ｐゴシック" panose="020B0600070205080204" pitchFamily="50" charset="-128"/>
                          <a:sym typeface="Helvetica Light"/>
                        </a:rPr>
                        <a:t>2040</a:t>
                      </a:r>
                      <a:r>
                        <a:rPr kumimoji="0" lang="ja-JP" altLang="en-US" sz="1200" b="0" i="0" u="none" strike="noStrike" kern="0" cap="none" spc="50" baseline="0" dirty="0">
                          <a:ln>
                            <a:noFill/>
                          </a:ln>
                          <a:solidFill>
                            <a:schemeClr val="tx1"/>
                          </a:solidFill>
                          <a:uFillTx/>
                          <a:latin typeface="+mn-lt"/>
                          <a:ea typeface="+mn-ea"/>
                          <a:cs typeface="ＭＳ Ｐゴシック" panose="020B0600070205080204" pitchFamily="50" charset="-128"/>
                          <a:sym typeface="Helvetica Light"/>
                        </a:rPr>
                        <a:t>年問題</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mn-ea"/>
                          <a:cs typeface="ＭＳ Ｐゴシック" panose="020B0600070205080204" pitchFamily="50" charset="-128"/>
                          <a:sym typeface="Helvetica Light"/>
                        </a:rPr>
                        <a:t>少子高齢化が進展し、</a:t>
                      </a:r>
                      <a:r>
                        <a:rPr kumimoji="0" lang="en-US" altLang="ja-JP" sz="1000" b="0" i="0" u="none" strike="noStrike" kern="0" cap="none" spc="0" baseline="0" dirty="0">
                          <a:ln>
                            <a:noFill/>
                          </a:ln>
                          <a:solidFill>
                            <a:schemeClr val="tx1"/>
                          </a:solidFill>
                          <a:uFillTx/>
                          <a:latin typeface="+mn-lt"/>
                          <a:ea typeface="+mn-ea"/>
                          <a:cs typeface="ＭＳ Ｐゴシック" panose="020B0600070205080204" pitchFamily="50" charset="-128"/>
                          <a:sym typeface="Helvetica Light"/>
                        </a:rPr>
                        <a:t>65</a:t>
                      </a:r>
                      <a:r>
                        <a:rPr kumimoji="0" lang="ja-JP" altLang="en-US" sz="1000" b="0" i="0" u="none" strike="noStrike" kern="0" cap="none" spc="0" baseline="0" dirty="0">
                          <a:ln>
                            <a:noFill/>
                          </a:ln>
                          <a:solidFill>
                            <a:schemeClr val="tx1"/>
                          </a:solidFill>
                          <a:uFillTx/>
                          <a:latin typeface="+mn-lt"/>
                          <a:ea typeface="+mn-ea"/>
                          <a:cs typeface="ＭＳ Ｐゴシック" panose="020B0600070205080204" pitchFamily="50" charset="-128"/>
                          <a:sym typeface="Helvetica Light"/>
                        </a:rPr>
                        <a:t>歳以上の高齢者の人口がピークになることで起こりうる問題を総称して「</a:t>
                      </a:r>
                      <a:r>
                        <a:rPr kumimoji="0" lang="en-US" altLang="ja-JP" sz="1000" b="0" i="0" u="none" strike="noStrike" kern="0" cap="none" spc="0" baseline="0" dirty="0">
                          <a:ln>
                            <a:noFill/>
                          </a:ln>
                          <a:solidFill>
                            <a:schemeClr val="tx1"/>
                          </a:solidFill>
                          <a:uFillTx/>
                          <a:latin typeface="+mn-lt"/>
                          <a:ea typeface="+mn-ea"/>
                          <a:cs typeface="ＭＳ Ｐゴシック" panose="020B0600070205080204" pitchFamily="50" charset="-128"/>
                          <a:sym typeface="Helvetica Light"/>
                        </a:rPr>
                        <a:t>2040</a:t>
                      </a:r>
                      <a:r>
                        <a:rPr kumimoji="0" lang="ja-JP" altLang="en-US" sz="1000" b="0" i="0" u="none" strike="noStrike" kern="0" cap="none" spc="0" baseline="0" dirty="0">
                          <a:ln>
                            <a:noFill/>
                          </a:ln>
                          <a:solidFill>
                            <a:schemeClr val="tx1"/>
                          </a:solidFill>
                          <a:uFillTx/>
                          <a:latin typeface="+mn-lt"/>
                          <a:ea typeface="+mn-ea"/>
                          <a:cs typeface="ＭＳ Ｐゴシック" panose="020B0600070205080204" pitchFamily="50" charset="-128"/>
                          <a:sym typeface="Helvetica Light"/>
                        </a:rPr>
                        <a:t>年問題」といわれている。 </a:t>
                      </a:r>
                      <a:r>
                        <a:rPr kumimoji="0" lang="en-US" altLang="ja-JP" sz="1000" b="0" i="0" u="none" strike="noStrike" kern="0" cap="none" spc="0" baseline="0" dirty="0">
                          <a:ln>
                            <a:noFill/>
                          </a:ln>
                          <a:solidFill>
                            <a:schemeClr val="tx1"/>
                          </a:solidFill>
                          <a:uFillTx/>
                          <a:latin typeface="+mn-lt"/>
                          <a:ea typeface="+mn-ea"/>
                          <a:cs typeface="ＭＳ Ｐゴシック" panose="020B0600070205080204" pitchFamily="50" charset="-128"/>
                          <a:sym typeface="Helvetica Light"/>
                        </a:rPr>
                        <a:t>2040</a:t>
                      </a:r>
                      <a:r>
                        <a:rPr kumimoji="0" lang="ja-JP" altLang="en-US" sz="1000" b="0" i="0" u="none" strike="noStrike" kern="0" cap="none" spc="0" baseline="0" dirty="0">
                          <a:ln>
                            <a:noFill/>
                          </a:ln>
                          <a:solidFill>
                            <a:schemeClr val="tx1"/>
                          </a:solidFill>
                          <a:uFillTx/>
                          <a:latin typeface="+mn-lt"/>
                          <a:ea typeface="+mn-ea"/>
                          <a:cs typeface="ＭＳ Ｐゴシック" panose="020B0600070205080204" pitchFamily="50" charset="-128"/>
                          <a:sym typeface="Helvetica Light"/>
                        </a:rPr>
                        <a:t>年以降は、労働人口が激減して労働力不足が深刻になるだけでなく、年金や医療費などの社会保障費も増大することが予想されている。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596377748"/>
                  </a:ext>
                </a:extLst>
              </a:tr>
              <a:tr h="425729">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5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3D</a:t>
                      </a:r>
                      <a:r>
                        <a:rPr kumimoji="0" lang="ja-JP" altLang="en-US" sz="1200" b="0" i="0" u="none" strike="noStrike" kern="0" cap="none" spc="5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都市モデル</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二次元の地図に建物・地形の高さや建物の形状などを掛け合わせて作成した三次元の地図に、建築物の名称や用途などの多様な情報を加え、都市空間そのものをデジタル上で再現したもの。これにより、都市計画立案の高度化や、都市活動のシミュレーション、</a:t>
                      </a:r>
                      <a:br>
                        <a:rPr kumimoji="0" lang="en-US" altLang="ja-JP"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b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分析等を行うことが可能となる。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2"/>
                  </a:ext>
                </a:extLst>
              </a:tr>
              <a:tr h="425729">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5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5G</a:t>
                      </a:r>
                      <a:endParaRPr kumimoji="0" lang="ja-JP" altLang="en-US" sz="1200" b="0" i="0" u="none" strike="noStrike" kern="0" cap="none" spc="5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「第</a:t>
                      </a:r>
                      <a:r>
                        <a:rPr kumimoji="0" lang="en-US" altLang="ja-JP"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5</a:t>
                      </a: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世代移動通信システム」のこと。従来の高速・大容量通信に加え、低遅延、多数接続の特徴を持つ。自動車の自動運転など様々な産業への応用や地域の課題解決に寄与することが期待されている。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277617880"/>
                  </a:ext>
                </a:extLst>
              </a:tr>
              <a:tr h="425729">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en-US" altLang="ja-JP" sz="1200" kern="0" spc="50" baseline="0">
                          <a:solidFill>
                            <a:schemeClr val="tx1"/>
                          </a:solidFill>
                          <a:latin typeface="+mn-lt"/>
                          <a:ea typeface="Yu Gothic UI" panose="020B0500000000000000" pitchFamily="50" charset="-128"/>
                          <a:cs typeface="ＭＳ Ｐゴシック" panose="020B0600070205080204" pitchFamily="50" charset="-128"/>
                        </a:rPr>
                        <a:t>AI</a:t>
                      </a:r>
                      <a:r>
                        <a:rPr kumimoji="0" lang="ja-JP" altLang="en-US" sz="1200" kern="0" spc="50" baseline="0">
                          <a:solidFill>
                            <a:schemeClr val="tx1"/>
                          </a:solidFill>
                          <a:latin typeface="+mn-lt"/>
                          <a:ea typeface="Yu Gothic UI" panose="020B0500000000000000" pitchFamily="50" charset="-128"/>
                          <a:cs typeface="ＭＳ Ｐゴシック" panose="020B0600070205080204" pitchFamily="50" charset="-128"/>
                        </a:rPr>
                        <a:t>（</a:t>
                      </a:r>
                      <a:r>
                        <a:rPr kumimoji="0" lang="en-US" altLang="ja-JP" sz="1200" kern="0" spc="50" baseline="0">
                          <a:solidFill>
                            <a:schemeClr val="tx1"/>
                          </a:solidFill>
                          <a:latin typeface="+mn-lt"/>
                          <a:ea typeface="Yu Gothic UI" panose="020B0500000000000000" pitchFamily="50" charset="-128"/>
                          <a:cs typeface="ＭＳ Ｐゴシック" panose="020B0600070205080204" pitchFamily="50" charset="-128"/>
                        </a:rPr>
                        <a:t>Artificial Intelligence</a:t>
                      </a:r>
                      <a:r>
                        <a:rPr kumimoji="0" lang="ja-JP" altLang="en-US" sz="1200" kern="0" spc="50" baseline="0">
                          <a:solidFill>
                            <a:schemeClr val="tx1"/>
                          </a:solidFill>
                          <a:latin typeface="+mn-lt"/>
                          <a:ea typeface="Yu Gothic UI" panose="020B0500000000000000" pitchFamily="50" charset="-128"/>
                          <a:cs typeface="ＭＳ Ｐゴシック" panose="020B0600070205080204" pitchFamily="50" charset="-128"/>
                        </a:rPr>
                        <a:t>）</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人工知能のこと。コンピューターがデータを分析し、推論（知識を基に、新しい結論を得ること）や判断、最適化提案、課題定義や解決、学習（情報から将来使えそうな知識を見つけること）などを行う、人間の知的能力を模倣する技術を指す。</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3"/>
                  </a:ext>
                </a:extLst>
              </a:tr>
              <a:tr h="425729">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5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AR</a:t>
                      </a:r>
                      <a:r>
                        <a:rPr kumimoji="0" lang="ja-JP" altLang="en-US" sz="1200" b="0" i="0" u="none" strike="noStrike" kern="0" cap="none" spc="5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a:t>
                      </a:r>
                      <a:r>
                        <a:rPr kumimoji="0" lang="en-US" altLang="ja-JP" sz="1200" b="0" i="0" u="none" strike="noStrike" kern="0" cap="none" spc="5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Augmented Reality</a:t>
                      </a:r>
                      <a:r>
                        <a:rPr kumimoji="0" lang="ja-JP" altLang="en-US" sz="1200" b="0" i="0" u="none" strike="noStrike" kern="0" cap="none" spc="5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拡張現実のこと。現実の風景に、画像解析や位置情報活用により、さまざまな情報を付加して表示するサービス・技術を指す。</a:t>
                      </a:r>
                      <a:br>
                        <a:rPr kumimoji="0" lang="en-US" altLang="ja-JP"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b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例えば、スマートフォンをかざすと画面に仮想の映像が重なって表示されるなど。</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4"/>
                  </a:ext>
                </a:extLst>
              </a:tr>
              <a:tr h="456442">
                <a:tc>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50" baseline="0" dirty="0">
                          <a:ln>
                            <a:noFill/>
                          </a:ln>
                          <a:solidFill>
                            <a:schemeClr val="tx1"/>
                          </a:solidFill>
                          <a:uFillTx/>
                          <a:latin typeface="+mn-lt"/>
                          <a:ea typeface="Yu Gothic UI" panose="020B0500000000000000" pitchFamily="50" charset="-128"/>
                          <a:cs typeface="ＭＳ Ｐゴシック" panose="020B0600070205080204" pitchFamily="50" charset="-128"/>
                        </a:rPr>
                        <a:t>BPR</a:t>
                      </a:r>
                      <a:r>
                        <a:rPr kumimoji="0" lang="ja-JP" altLang="en-US" sz="1200" b="0" i="0" u="none" strike="noStrike" kern="0" cap="none" spc="50" baseline="0" dirty="0">
                          <a:ln>
                            <a:noFill/>
                          </a:ln>
                          <a:solidFill>
                            <a:schemeClr val="tx1"/>
                          </a:solidFill>
                          <a:uFillTx/>
                          <a:latin typeface="+mn-lt"/>
                          <a:ea typeface="Yu Gothic UI" panose="020B0500000000000000" pitchFamily="50" charset="-128"/>
                          <a:cs typeface="ＭＳ Ｐゴシック" panose="020B0600070205080204" pitchFamily="50" charset="-128"/>
                        </a:rPr>
                        <a:t>（</a:t>
                      </a:r>
                      <a:r>
                        <a:rPr kumimoji="0" lang="en-US" altLang="ja-JP" sz="1200" b="0" i="0" u="none" strike="noStrike" kern="0" cap="none" spc="50" baseline="0" dirty="0">
                          <a:ln>
                            <a:noFill/>
                          </a:ln>
                          <a:solidFill>
                            <a:schemeClr val="tx1"/>
                          </a:solidFill>
                          <a:uFillTx/>
                          <a:latin typeface="+mn-lt"/>
                          <a:ea typeface="Yu Gothic UI" panose="020B0500000000000000" pitchFamily="50" charset="-128"/>
                          <a:cs typeface="ＭＳ Ｐゴシック" panose="020B0600070205080204" pitchFamily="50" charset="-128"/>
                        </a:rPr>
                        <a:t>Business Process Re-engineering</a:t>
                      </a:r>
                      <a:r>
                        <a:rPr kumimoji="0" lang="ja-JP" altLang="en-US" sz="1200" b="0" i="0" u="none" strike="noStrike" kern="0" cap="none" spc="50" baseline="0" dirty="0">
                          <a:ln>
                            <a:noFill/>
                          </a:ln>
                          <a:solidFill>
                            <a:schemeClr val="tx1"/>
                          </a:solidFill>
                          <a:uFillTx/>
                          <a:latin typeface="+mn-lt"/>
                          <a:ea typeface="Yu Gothic UI" panose="020B0500000000000000" pitchFamily="50" charset="-128"/>
                          <a:cs typeface="ＭＳ Ｐゴシック" panose="020B0600070205080204" pitchFamily="50" charset="-128"/>
                        </a:rPr>
                        <a:t>）</a:t>
                      </a:r>
                      <a:endParaRPr kumimoji="0" lang="en-US" altLang="ja-JP" sz="1200" b="0" i="0" u="none" strike="noStrike" kern="0" cap="none" spc="50" baseline="0" dirty="0">
                        <a:ln>
                          <a:noFill/>
                        </a:ln>
                        <a:solidFill>
                          <a:schemeClr val="tx1"/>
                        </a:solidFill>
                        <a:uFillTx/>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企業などで既存の業務の構造を抜本的に見直し、業務の流れ（ビジネスプロセス）を最適化する観点から再構築すること。</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624073048"/>
                  </a:ext>
                </a:extLst>
              </a:tr>
              <a:tr h="456442">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5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BYOD</a:t>
                      </a:r>
                      <a:r>
                        <a:rPr kumimoji="0" lang="ja-JP" altLang="en-US" sz="1200" b="0" i="0" u="none" strike="noStrike" kern="0" cap="none" spc="5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a:t>
                      </a:r>
                      <a:r>
                        <a:rPr kumimoji="0" lang="en-US" altLang="ja-JP" sz="1200" b="0" i="0" u="none" strike="noStrike" kern="0" cap="none" spc="5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Bring Your Own Device)</a:t>
                      </a:r>
                      <a:endParaRPr kumimoji="0" lang="ja-JP" altLang="en-US" sz="1200" b="0" i="0" u="none" strike="noStrike" kern="0" cap="none" spc="5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個人が私物として所有しているパソコンやスマートフォンを業務に使う利用形態のこと。使い慣れたデバイスを業務に使えるメリットがある。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5"/>
                  </a:ext>
                </a:extLst>
              </a:tr>
              <a:tr h="425729">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en-US" altLang="ja-JP" sz="1200" kern="0" spc="50" baseline="0">
                          <a:solidFill>
                            <a:schemeClr val="tx1"/>
                          </a:solidFill>
                          <a:latin typeface="+mn-lt"/>
                          <a:ea typeface="Yu Gothic UI" panose="020B0500000000000000" pitchFamily="50" charset="-128"/>
                          <a:cs typeface="ＭＳ Ｐゴシック" panose="020B0600070205080204" pitchFamily="50" charset="-128"/>
                        </a:rPr>
                        <a:t>CREDO</a:t>
                      </a:r>
                      <a:r>
                        <a:rPr kumimoji="0" lang="ja-JP" altLang="en-US" sz="1200" kern="0" spc="50" baseline="0">
                          <a:solidFill>
                            <a:schemeClr val="tx1"/>
                          </a:solidFill>
                          <a:latin typeface="+mn-lt"/>
                          <a:ea typeface="Yu Gothic UI" panose="020B0500000000000000" pitchFamily="50" charset="-128"/>
                          <a:cs typeface="ＭＳ Ｐゴシック" panose="020B0600070205080204" pitchFamily="50" charset="-128"/>
                        </a:rPr>
                        <a:t>（クレド）</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ラテン語で「志」や「信条」を意味する言葉。ここでは、大阪市職員が心がけるべき行動姿勢・行動指針を指す。</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6"/>
                  </a:ext>
                </a:extLst>
              </a:tr>
              <a:tr h="699877">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en-US" altLang="ja-JP" sz="1200" kern="0" spc="50" baseline="0">
                          <a:solidFill>
                            <a:schemeClr val="tx1"/>
                          </a:solidFill>
                          <a:latin typeface="+mn-lt"/>
                          <a:ea typeface="Yu Gothic UI" panose="020B0500000000000000" pitchFamily="50" charset="-128"/>
                          <a:cs typeface="ＭＳ Ｐゴシック" panose="020B0600070205080204" pitchFamily="50" charset="-128"/>
                        </a:rPr>
                        <a:t>DX</a:t>
                      </a:r>
                    </a:p>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200" kern="0" spc="50" baseline="0">
                          <a:solidFill>
                            <a:schemeClr val="tx1"/>
                          </a:solidFill>
                          <a:latin typeface="+mn-lt"/>
                          <a:ea typeface="Yu Gothic UI" panose="020B0500000000000000" pitchFamily="50" charset="-128"/>
                          <a:cs typeface="ＭＳ Ｐゴシック" panose="020B0600070205080204" pitchFamily="50" charset="-128"/>
                        </a:rPr>
                        <a:t>（</a:t>
                      </a:r>
                      <a:r>
                        <a:rPr kumimoji="0" lang="en-US" altLang="ja-JP" sz="1200" kern="0" spc="50" baseline="0">
                          <a:solidFill>
                            <a:schemeClr val="tx1"/>
                          </a:solidFill>
                          <a:latin typeface="+mn-lt"/>
                          <a:ea typeface="Yu Gothic UI" panose="020B0500000000000000" pitchFamily="50" charset="-128"/>
                          <a:cs typeface="ＭＳ Ｐゴシック" panose="020B0600070205080204" pitchFamily="50" charset="-128"/>
                        </a:rPr>
                        <a:t>Digital Transformation</a:t>
                      </a:r>
                      <a:r>
                        <a:rPr kumimoji="0" lang="ja-JP" altLang="en-US" sz="1200" kern="0" spc="50" baseline="0">
                          <a:solidFill>
                            <a:schemeClr val="tx1"/>
                          </a:solidFill>
                          <a:latin typeface="+mn-lt"/>
                          <a:ea typeface="Yu Gothic UI" panose="020B0500000000000000" pitchFamily="50" charset="-128"/>
                          <a:cs typeface="ＭＳ Ｐゴシック" panose="020B0600070205080204" pitchFamily="50" charset="-128"/>
                        </a:rPr>
                        <a:t>）</a:t>
                      </a:r>
                      <a:endParaRPr kumimoji="1" lang="ja-JP" altLang="en-US" sz="1200" spc="50" baseline="0">
                        <a:solidFill>
                          <a:schemeClr val="tx1"/>
                        </a:solidFill>
                        <a:latin typeface="+mn-lt"/>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一般的には、「新たな価値を創造することを目的に、デジタル技術の駆使によって既存の枠組みを変化させる」こと。</a:t>
                      </a:r>
                    </a:p>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大阪市では、“</a:t>
                      </a:r>
                      <a:r>
                        <a:rPr kumimoji="0" lang="en-US" altLang="ja-JP"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MISSION</a:t>
                      </a: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大阪市の使命）”の項において、「データやデジタル技術の活用を前提に、サービスの利用者の目線で、大阪市のまちや地域のあり方、サービスや行政のあり方を再デザインし、社会環境の変化にも的確に対応していくことにより、大阪市で生活、経済活動を行う多様な人々がそれぞれの幸せ（</a:t>
                      </a:r>
                      <a:r>
                        <a:rPr kumimoji="0" lang="en-US" altLang="ja-JP"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Well-being</a:t>
                      </a: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）を実感できる都市へと成長・発展させること」と定義している。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7"/>
                  </a:ext>
                </a:extLst>
              </a:tr>
              <a:tr h="456442">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5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EBPM</a:t>
                      </a:r>
                      <a:r>
                        <a:rPr kumimoji="0" lang="ja-JP" altLang="en-US" sz="1200" b="0" i="0" u="none" strike="noStrike" kern="0" cap="none" spc="5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a:t>
                      </a:r>
                      <a:r>
                        <a:rPr kumimoji="0" lang="en-US" altLang="ja-JP" sz="1200" b="0" i="0" u="none" strike="noStrike" kern="0" cap="none" spc="5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Evidence Based Policy Making</a:t>
                      </a:r>
                      <a:r>
                        <a:rPr kumimoji="0" lang="ja-JP" altLang="en-US" sz="1200" b="0" i="0" u="none" strike="noStrike" kern="0" cap="none" spc="5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政策目的を明確化したうえで、各種データを活用した合理的根拠（エビデンス）に基づき政策立案すること。</a:t>
                      </a:r>
                      <a:r>
                        <a:rPr kumimoji="0" lang="en-US" altLang="ja-JP"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EBPM</a:t>
                      </a: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の推進は、政策の有効性を高め、行政への信頼確保に資するものとされている。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9" name="スライド番号プレースホルダー 2">
            <a:extLst>
              <a:ext uri="{FF2B5EF4-FFF2-40B4-BE49-F238E27FC236}">
                <a16:creationId xmlns:a16="http://schemas.microsoft.com/office/drawing/2014/main" id="{3690E9DA-174D-4232-B5E6-B348FEA66A60}"/>
              </a:ext>
            </a:extLst>
          </p:cNvPr>
          <p:cNvSpPr txBox="1">
            <a:spLocks/>
          </p:cNvSpPr>
          <p:nvPr/>
        </p:nvSpPr>
        <p:spPr>
          <a:xfrm>
            <a:off x="7181851" y="6515100"/>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Tree>
    <p:extLst>
      <p:ext uri="{BB962C8B-B14F-4D97-AF65-F5344CB8AC3E}">
        <p14:creationId xmlns:p14="http://schemas.microsoft.com/office/powerpoint/2010/main" val="1272656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922627617"/>
              </p:ext>
            </p:extLst>
          </p:nvPr>
        </p:nvGraphicFramePr>
        <p:xfrm>
          <a:off x="452438" y="1172960"/>
          <a:ext cx="9001125" cy="5110452"/>
        </p:xfrm>
        <a:graphic>
          <a:graphicData uri="http://schemas.openxmlformats.org/drawingml/2006/table">
            <a:tbl>
              <a:tblPr firstRow="1" bandRow="1">
                <a:tableStyleId>{5940675A-B579-460E-94D1-54222C63F5DA}</a:tableStyleId>
              </a:tblPr>
              <a:tblGrid>
                <a:gridCol w="2258978">
                  <a:extLst>
                    <a:ext uri="{9D8B030D-6E8A-4147-A177-3AD203B41FA5}">
                      <a16:colId xmlns:a16="http://schemas.microsoft.com/office/drawing/2014/main" val="20000"/>
                    </a:ext>
                  </a:extLst>
                </a:gridCol>
                <a:gridCol w="6742147">
                  <a:extLst>
                    <a:ext uri="{9D8B030D-6E8A-4147-A177-3AD203B41FA5}">
                      <a16:colId xmlns:a16="http://schemas.microsoft.com/office/drawing/2014/main" val="20001"/>
                    </a:ext>
                  </a:extLst>
                </a:gridCol>
              </a:tblGrid>
              <a:tr h="561123">
                <a:tc>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50" baseline="0" dirty="0">
                          <a:ln>
                            <a:noFill/>
                          </a:ln>
                          <a:solidFill>
                            <a:schemeClr val="tx1"/>
                          </a:solidFill>
                          <a:uFillTx/>
                          <a:latin typeface="+mn-lt"/>
                          <a:ea typeface="Yu Gothic UI" panose="020B0500000000000000" pitchFamily="50" charset="-128"/>
                          <a:cs typeface="ＭＳ Ｐゴシック" panose="020B0600070205080204" pitchFamily="50" charset="-128"/>
                        </a:rPr>
                        <a:t>EMS</a:t>
                      </a:r>
                      <a:r>
                        <a:rPr kumimoji="0" lang="ja-JP" altLang="ja-JP" sz="1200" b="0" i="0" u="none" strike="noStrike" kern="0" cap="none" spc="50" baseline="0" dirty="0">
                          <a:ln>
                            <a:noFill/>
                          </a:ln>
                          <a:solidFill>
                            <a:schemeClr val="tx1"/>
                          </a:solidFill>
                          <a:uFillTx/>
                          <a:latin typeface="+mn-lt"/>
                          <a:ea typeface="Yu Gothic UI" panose="020B0500000000000000" pitchFamily="50" charset="-128"/>
                          <a:cs typeface="ＭＳ Ｐゴシック" panose="020B0600070205080204" pitchFamily="50" charset="-128"/>
                        </a:rPr>
                        <a:t>（</a:t>
                      </a:r>
                      <a:r>
                        <a:rPr kumimoji="0" lang="en-US" altLang="ja-JP" sz="1200" b="0" i="0" u="none" strike="noStrike" kern="0" cap="none" spc="50" baseline="0" dirty="0">
                          <a:ln>
                            <a:noFill/>
                          </a:ln>
                          <a:solidFill>
                            <a:schemeClr val="tx1"/>
                          </a:solidFill>
                          <a:uFillTx/>
                          <a:latin typeface="+mn-lt"/>
                          <a:ea typeface="Yu Gothic UI" panose="020B0500000000000000" pitchFamily="50" charset="-128"/>
                          <a:cs typeface="ＭＳ Ｐゴシック" panose="020B0600070205080204" pitchFamily="50" charset="-128"/>
                        </a:rPr>
                        <a:t>Energy Management System</a:t>
                      </a:r>
                      <a:r>
                        <a:rPr kumimoji="0" lang="ja-JP" altLang="ja-JP" sz="1200" b="0" i="0" u="none" strike="noStrike" kern="0" cap="none" spc="50" baseline="0" dirty="0">
                          <a:ln>
                            <a:noFill/>
                          </a:ln>
                          <a:solidFill>
                            <a:schemeClr val="tx1"/>
                          </a:solidFill>
                          <a:uFillTx/>
                          <a:latin typeface="+mn-lt"/>
                          <a:ea typeface="Yu Gothic UI" panose="020B0500000000000000" pitchFamily="50" charset="-128"/>
                          <a:cs typeface="ＭＳ Ｐゴシック" panose="020B0600070205080204" pitchFamily="50" charset="-128"/>
                        </a:rPr>
                        <a:t>）</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ja-JP" sz="1000" b="0" i="0" u="none" strike="noStrike" kern="0" cap="none" spc="0" baseline="0" dirty="0">
                          <a:ln>
                            <a:noFill/>
                          </a:ln>
                          <a:solidFill>
                            <a:schemeClr val="tx1"/>
                          </a:solidFill>
                          <a:uFillTx/>
                          <a:latin typeface="+mn-lt"/>
                          <a:ea typeface="+mn-ea"/>
                          <a:cs typeface="ＭＳ Ｐゴシック" panose="020B0600070205080204" pitchFamily="50" charset="-128"/>
                        </a:rPr>
                        <a:t>電気などのエネルギーの使用状況を見える化し、使用電力を適切に制御することで、エネルギーコストと環境負荷低減を両立させる技術のこと。</a:t>
                      </a:r>
                      <a:endParaRPr kumimoji="0" lang="ja-JP" altLang="en-US" sz="1000" b="0" i="0" u="none" strike="noStrike" kern="0" cap="none" spc="0" baseline="0" dirty="0">
                        <a:ln>
                          <a:noFill/>
                        </a:ln>
                        <a:solidFill>
                          <a:schemeClr val="tx1"/>
                        </a:solidFill>
                        <a:uFillTx/>
                        <a:latin typeface="+mn-lt"/>
                        <a:ea typeface="+mn-ea"/>
                        <a:cs typeface="ＭＳ Ｐゴシック" panose="020B0600070205080204" pitchFamily="50" charset="-128"/>
                        <a:sym typeface="Helvetica Light"/>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917511963"/>
                  </a:ext>
                </a:extLst>
              </a:tr>
              <a:tr h="560384">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5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GPS</a:t>
                      </a:r>
                      <a:r>
                        <a:rPr kumimoji="0" lang="ja-JP" altLang="en-US" sz="1200" b="0" i="0" u="none" strike="noStrike" kern="0" cap="none" spc="5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a:t>
                      </a:r>
                      <a:r>
                        <a:rPr kumimoji="0" lang="en-US" altLang="ja-JP" sz="1200" b="0" i="0" u="none" strike="noStrike" kern="0" cap="none" spc="5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Global Positioning System</a:t>
                      </a:r>
                      <a:r>
                        <a:rPr kumimoji="0" lang="ja-JP" altLang="en-US" sz="1200" b="0" i="0" u="none" strike="noStrike" kern="0" cap="none" spc="5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mn-ea"/>
                          <a:cs typeface="ＭＳ Ｐゴシック" panose="020B0600070205080204" pitchFamily="50" charset="-128"/>
                          <a:sym typeface="Helvetica Light"/>
                        </a:rPr>
                        <a:t>人工衛星を利用した「全地球測位システム」のこと。地上のあらゆる地域の緯度・経度、高度が特定できる仕組みとして、カーナビや</a:t>
                      </a:r>
                      <a:br>
                        <a:rPr kumimoji="0" lang="en-US" altLang="ja-JP" sz="1000" b="0" i="0" u="none" strike="noStrike" kern="0" cap="none" spc="0" baseline="0" dirty="0">
                          <a:ln>
                            <a:noFill/>
                          </a:ln>
                          <a:solidFill>
                            <a:schemeClr val="tx1"/>
                          </a:solidFill>
                          <a:uFillTx/>
                          <a:latin typeface="+mn-lt"/>
                          <a:ea typeface="+mn-ea"/>
                          <a:cs typeface="ＭＳ Ｐゴシック" panose="020B0600070205080204" pitchFamily="50" charset="-128"/>
                          <a:sym typeface="Helvetica Light"/>
                        </a:rPr>
                      </a:br>
                      <a:r>
                        <a:rPr kumimoji="0" lang="ja-JP" altLang="en-US" sz="1000" b="0" i="0" u="none" strike="noStrike" kern="0" cap="none" spc="0" baseline="0" dirty="0">
                          <a:ln>
                            <a:noFill/>
                          </a:ln>
                          <a:solidFill>
                            <a:schemeClr val="tx1"/>
                          </a:solidFill>
                          <a:uFillTx/>
                          <a:latin typeface="+mn-lt"/>
                          <a:ea typeface="+mn-ea"/>
                          <a:cs typeface="ＭＳ Ｐゴシック" panose="020B0600070205080204" pitchFamily="50" charset="-128"/>
                          <a:sym typeface="Helvetica Light"/>
                        </a:rPr>
                        <a:t>スマートフォンなど様々な分野で活用されている。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848889764"/>
                  </a:ext>
                </a:extLst>
              </a:tr>
              <a:tr h="561123">
                <a:tc>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50" baseline="0" dirty="0">
                          <a:ln>
                            <a:noFill/>
                          </a:ln>
                          <a:solidFill>
                            <a:schemeClr val="tx1"/>
                          </a:solidFill>
                          <a:uFillTx/>
                          <a:latin typeface="+mn-lt"/>
                          <a:ea typeface="Yu Gothic UI" panose="020B0500000000000000" pitchFamily="50" charset="-128"/>
                          <a:cs typeface="ＭＳ Ｐゴシック" panose="020B0600070205080204" pitchFamily="50" charset="-128"/>
                        </a:rPr>
                        <a:t>GX</a:t>
                      </a:r>
                    </a:p>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50" baseline="0" dirty="0">
                          <a:ln>
                            <a:noFill/>
                          </a:ln>
                          <a:solidFill>
                            <a:schemeClr val="tx1"/>
                          </a:solidFill>
                          <a:uFillTx/>
                          <a:latin typeface="+mn-lt"/>
                          <a:ea typeface="Yu Gothic UI" panose="020B0500000000000000" pitchFamily="50" charset="-128"/>
                          <a:cs typeface="ＭＳ Ｐゴシック" panose="020B0600070205080204" pitchFamily="50" charset="-128"/>
                        </a:rPr>
                        <a:t>（</a:t>
                      </a:r>
                      <a:r>
                        <a:rPr kumimoji="0" lang="en-US" altLang="ja-JP" sz="1200" b="0" i="0" u="none" strike="noStrike" kern="0" cap="none" spc="50" baseline="0" dirty="0">
                          <a:ln>
                            <a:noFill/>
                          </a:ln>
                          <a:solidFill>
                            <a:schemeClr val="tx1"/>
                          </a:solidFill>
                          <a:uFillTx/>
                          <a:latin typeface="+mn-lt"/>
                          <a:ea typeface="Yu Gothic UI" panose="020B0500000000000000" pitchFamily="50" charset="-128"/>
                          <a:cs typeface="ＭＳ Ｐゴシック" panose="020B0600070205080204" pitchFamily="50" charset="-128"/>
                        </a:rPr>
                        <a:t>Green Transformation</a:t>
                      </a:r>
                      <a:r>
                        <a:rPr kumimoji="0" lang="ja-JP" altLang="en-US" sz="1200" b="0" i="0" u="none" strike="noStrike" kern="0" cap="none" spc="50" baseline="0" dirty="0">
                          <a:ln>
                            <a:noFill/>
                          </a:ln>
                          <a:solidFill>
                            <a:schemeClr val="tx1"/>
                          </a:solidFill>
                          <a:uFillTx/>
                          <a:latin typeface="+mn-lt"/>
                          <a:ea typeface="Yu Gothic UI" panose="020B0500000000000000" pitchFamily="50" charset="-128"/>
                          <a:cs typeface="ＭＳ Ｐゴシック" panose="020B0600070205080204" pitchFamily="50" charset="-128"/>
                        </a:rPr>
                        <a:t>）</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mn-ea"/>
                          <a:cs typeface="ＭＳ Ｐゴシック" panose="020B0600070205080204" pitchFamily="50" charset="-128"/>
                          <a:sym typeface="Helvetica Light"/>
                        </a:rPr>
                        <a:t>経済産業省が提唱する脱炭素社会に向けた取組のこと。</a:t>
                      </a:r>
                      <a:r>
                        <a:rPr kumimoji="0" lang="en-US" altLang="ja-JP" sz="1000" b="0" i="0" u="none" strike="noStrike" kern="0" cap="none" spc="0" baseline="0" dirty="0">
                          <a:ln>
                            <a:noFill/>
                          </a:ln>
                          <a:solidFill>
                            <a:schemeClr val="tx1"/>
                          </a:solidFill>
                          <a:uFillTx/>
                          <a:latin typeface="+mn-lt"/>
                          <a:ea typeface="+mn-ea"/>
                          <a:cs typeface="ＭＳ Ｐゴシック" panose="020B0600070205080204" pitchFamily="50" charset="-128"/>
                          <a:sym typeface="Helvetica Light"/>
                        </a:rPr>
                        <a:t>GX</a:t>
                      </a:r>
                      <a:r>
                        <a:rPr kumimoji="0" lang="ja-JP" altLang="en-US" sz="1000" b="0" i="0" u="none" strike="noStrike" kern="0" cap="none" spc="0" baseline="0" dirty="0">
                          <a:ln>
                            <a:noFill/>
                          </a:ln>
                          <a:solidFill>
                            <a:schemeClr val="tx1"/>
                          </a:solidFill>
                          <a:uFillTx/>
                          <a:latin typeface="+mn-lt"/>
                          <a:ea typeface="+mn-ea"/>
                          <a:cs typeface="ＭＳ Ｐゴシック" panose="020B0600070205080204" pitchFamily="50" charset="-128"/>
                          <a:sym typeface="Helvetica Light"/>
                        </a:rPr>
                        <a:t>は、カーボンニュートラルの実現のための取組で、地球温暖化による気候変動や異常気象の加速を抑えることが目的である。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1"/>
                  </a:ext>
                </a:extLst>
              </a:tr>
              <a:tr h="561123">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5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G</a:t>
                      </a:r>
                      <a:r>
                        <a:rPr kumimoji="0" lang="ja-JP" altLang="en-US" sz="1200" b="0" i="0" u="none" strike="noStrike" kern="0" cap="none" spc="5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ビズ</a:t>
                      </a:r>
                      <a:r>
                        <a:rPr kumimoji="0" lang="en-US" altLang="ja-JP" sz="1200" b="0" i="0" u="none" strike="noStrike" kern="0" cap="none" spc="5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ID</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mn-ea"/>
                          <a:cs typeface="ＭＳ Ｐゴシック" panose="020B0600070205080204" pitchFamily="50" charset="-128"/>
                          <a:sym typeface="Helvetica Light"/>
                        </a:rPr>
                        <a:t>法人（個人事業主も含む）のための「共通認証システム」のこと。例えば、</a:t>
                      </a:r>
                      <a:r>
                        <a:rPr kumimoji="0" lang="en-US" altLang="ja-JP" sz="1000" b="0" i="0" u="none" strike="noStrike" kern="0" cap="none" spc="0" baseline="0" dirty="0">
                          <a:ln>
                            <a:noFill/>
                          </a:ln>
                          <a:solidFill>
                            <a:schemeClr val="tx1"/>
                          </a:solidFill>
                          <a:uFillTx/>
                          <a:latin typeface="+mn-lt"/>
                          <a:ea typeface="+mn-ea"/>
                          <a:cs typeface="ＭＳ Ｐゴシック" panose="020B0600070205080204" pitchFamily="50" charset="-128"/>
                          <a:sym typeface="Helvetica Light"/>
                        </a:rPr>
                        <a:t>IT</a:t>
                      </a:r>
                      <a:r>
                        <a:rPr kumimoji="0" lang="ja-JP" altLang="en-US" sz="1000" b="0" i="0" u="none" strike="noStrike" kern="0" cap="none" spc="0" baseline="0" dirty="0">
                          <a:ln>
                            <a:noFill/>
                          </a:ln>
                          <a:solidFill>
                            <a:schemeClr val="tx1"/>
                          </a:solidFill>
                          <a:uFillTx/>
                          <a:latin typeface="+mn-lt"/>
                          <a:ea typeface="+mn-ea"/>
                          <a:cs typeface="ＭＳ Ｐゴシック" panose="020B0600070205080204" pitchFamily="50" charset="-128"/>
                          <a:sym typeface="Helvetica Light"/>
                        </a:rPr>
                        <a:t>導入補助金などの申請、経営力向上計画などの認定申請、社会保険の手続きなどがインターネットからできるようになる。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455115489"/>
                  </a:ext>
                </a:extLst>
              </a:tr>
              <a:tr h="561123">
                <a:tc>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50" baseline="0" dirty="0">
                          <a:ln>
                            <a:noFill/>
                          </a:ln>
                          <a:solidFill>
                            <a:schemeClr val="tx1"/>
                          </a:solidFill>
                          <a:uFillTx/>
                          <a:latin typeface="+mn-lt"/>
                          <a:ea typeface="Yu Gothic UI" panose="020B0500000000000000" pitchFamily="50" charset="-128"/>
                          <a:cs typeface="ＭＳ Ｐゴシック" panose="020B0600070205080204" pitchFamily="50" charset="-128"/>
                        </a:rPr>
                        <a:t>IoE</a:t>
                      </a:r>
                    </a:p>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50" baseline="0" dirty="0">
                          <a:ln>
                            <a:noFill/>
                          </a:ln>
                          <a:solidFill>
                            <a:schemeClr val="tx1"/>
                          </a:solidFill>
                          <a:uFillTx/>
                          <a:latin typeface="+mn-lt"/>
                          <a:ea typeface="Yu Gothic UI" panose="020B0500000000000000" pitchFamily="50" charset="-128"/>
                          <a:cs typeface="ＭＳ Ｐゴシック" panose="020B0600070205080204" pitchFamily="50" charset="-128"/>
                        </a:rPr>
                        <a:t>（</a:t>
                      </a:r>
                      <a:r>
                        <a:rPr kumimoji="0" lang="en-US" altLang="ja-JP" sz="1200" b="0" i="0" u="none" strike="noStrike" kern="0" cap="none" spc="50" baseline="0" dirty="0">
                          <a:ln>
                            <a:noFill/>
                          </a:ln>
                          <a:solidFill>
                            <a:schemeClr val="tx1"/>
                          </a:solidFill>
                          <a:uFillTx/>
                          <a:latin typeface="+mn-lt"/>
                          <a:ea typeface="Yu Gothic UI" panose="020B0500000000000000" pitchFamily="50" charset="-128"/>
                          <a:cs typeface="ＭＳ Ｐゴシック" panose="020B0600070205080204" pitchFamily="50" charset="-128"/>
                        </a:rPr>
                        <a:t>Internet of Everything</a:t>
                      </a:r>
                      <a:r>
                        <a:rPr kumimoji="0" lang="ja-JP" altLang="en-US" sz="1200" b="0" i="0" u="none" strike="noStrike" kern="0" cap="none" spc="50" baseline="0" dirty="0">
                          <a:ln>
                            <a:noFill/>
                          </a:ln>
                          <a:solidFill>
                            <a:schemeClr val="tx1"/>
                          </a:solidFill>
                          <a:uFillTx/>
                          <a:latin typeface="+mn-lt"/>
                          <a:ea typeface="Yu Gothic UI" panose="020B0500000000000000" pitchFamily="50" charset="-128"/>
                          <a:cs typeface="ＭＳ Ｐゴシック" panose="020B0600070205080204" pitchFamily="50" charset="-128"/>
                        </a:rPr>
                        <a:t>）</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mn-ea"/>
                          <a:cs typeface="ＭＳ Ｐゴシック" panose="020B0600070205080204" pitchFamily="50" charset="-128"/>
                          <a:sym typeface="Helvetica Light"/>
                        </a:rPr>
                        <a:t>様々なモノがインターネットにつながる</a:t>
                      </a:r>
                      <a:r>
                        <a:rPr kumimoji="0" lang="en-US" altLang="ja-JP" sz="1000" b="0" i="0" u="none" strike="noStrike" kern="0" cap="none" spc="0" baseline="0" dirty="0" err="1">
                          <a:ln>
                            <a:noFill/>
                          </a:ln>
                          <a:solidFill>
                            <a:schemeClr val="tx1"/>
                          </a:solidFill>
                          <a:uFillTx/>
                          <a:latin typeface="+mn-lt"/>
                          <a:ea typeface="+mn-ea"/>
                          <a:cs typeface="ＭＳ Ｐゴシック" panose="020B0600070205080204" pitchFamily="50" charset="-128"/>
                          <a:sym typeface="Helvetica Light"/>
                        </a:rPr>
                        <a:t>IoT</a:t>
                      </a:r>
                      <a:r>
                        <a:rPr kumimoji="0" lang="ja-JP" altLang="en-US" sz="1000" b="0" i="0" u="none" strike="noStrike" kern="0" cap="none" spc="0" baseline="0" dirty="0">
                          <a:ln>
                            <a:noFill/>
                          </a:ln>
                          <a:solidFill>
                            <a:schemeClr val="tx1"/>
                          </a:solidFill>
                          <a:uFillTx/>
                          <a:latin typeface="+mn-lt"/>
                          <a:ea typeface="+mn-ea"/>
                          <a:cs typeface="ＭＳ Ｐゴシック" panose="020B0600070205080204" pitchFamily="50" charset="-128"/>
                          <a:sym typeface="Helvetica Light"/>
                        </a:rPr>
                        <a:t>（</a:t>
                      </a:r>
                      <a:r>
                        <a:rPr kumimoji="0" lang="en-US" altLang="ja-JP" sz="1000" b="0" i="0" u="none" strike="noStrike" kern="0" cap="none" spc="0" baseline="0" dirty="0">
                          <a:ln>
                            <a:noFill/>
                          </a:ln>
                          <a:solidFill>
                            <a:schemeClr val="tx1"/>
                          </a:solidFill>
                          <a:uFillTx/>
                          <a:latin typeface="+mn-lt"/>
                          <a:ea typeface="+mn-ea"/>
                          <a:cs typeface="ＭＳ Ｐゴシック" panose="020B0600070205080204" pitchFamily="50" charset="-128"/>
                          <a:sym typeface="Helvetica Light"/>
                        </a:rPr>
                        <a:t>Internet of Things</a:t>
                      </a:r>
                      <a:r>
                        <a:rPr kumimoji="0" lang="ja-JP" altLang="en-US" sz="1000" b="0" i="0" u="none" strike="noStrike" kern="0" cap="none" spc="0" baseline="0" dirty="0">
                          <a:ln>
                            <a:noFill/>
                          </a:ln>
                          <a:solidFill>
                            <a:schemeClr val="tx1"/>
                          </a:solidFill>
                          <a:uFillTx/>
                          <a:latin typeface="+mn-lt"/>
                          <a:ea typeface="+mn-ea"/>
                          <a:cs typeface="ＭＳ Ｐゴシック" panose="020B0600070205080204" pitchFamily="50" charset="-128"/>
                          <a:sym typeface="Helvetica Light"/>
                        </a:rPr>
                        <a:t>）に対し、モノだけでなく、ヒトやデータ、サービスなど、あらゆる物事が</a:t>
                      </a:r>
                      <a:br>
                        <a:rPr kumimoji="0" lang="en-US" altLang="ja-JP" sz="1000" b="0" i="0" u="none" strike="noStrike" kern="0" cap="none" spc="0" baseline="0" dirty="0">
                          <a:ln>
                            <a:noFill/>
                          </a:ln>
                          <a:solidFill>
                            <a:schemeClr val="tx1"/>
                          </a:solidFill>
                          <a:uFillTx/>
                          <a:latin typeface="+mn-lt"/>
                          <a:ea typeface="+mn-ea"/>
                          <a:cs typeface="ＭＳ Ｐゴシック" panose="020B0600070205080204" pitchFamily="50" charset="-128"/>
                          <a:sym typeface="Helvetica Light"/>
                        </a:rPr>
                      </a:br>
                      <a:r>
                        <a:rPr kumimoji="0" lang="ja-JP" altLang="en-US" sz="1000" b="0" i="0" u="none" strike="noStrike" kern="0" cap="none" spc="0" baseline="0" dirty="0">
                          <a:ln>
                            <a:noFill/>
                          </a:ln>
                          <a:solidFill>
                            <a:schemeClr val="tx1"/>
                          </a:solidFill>
                          <a:uFillTx/>
                          <a:latin typeface="+mn-lt"/>
                          <a:ea typeface="+mn-ea"/>
                          <a:cs typeface="ＭＳ Ｐゴシック" panose="020B0600070205080204" pitchFamily="50" charset="-128"/>
                          <a:sym typeface="Helvetica Light"/>
                        </a:rPr>
                        <a:t>インターネットでつながること。従来の</a:t>
                      </a:r>
                      <a:r>
                        <a:rPr kumimoji="0" lang="en-US" altLang="ja-JP" sz="1000" b="0" i="0" u="none" strike="noStrike" kern="0" cap="none" spc="0" baseline="0" dirty="0" err="1">
                          <a:ln>
                            <a:noFill/>
                          </a:ln>
                          <a:solidFill>
                            <a:schemeClr val="tx1"/>
                          </a:solidFill>
                          <a:uFillTx/>
                          <a:latin typeface="+mn-lt"/>
                          <a:ea typeface="+mn-ea"/>
                          <a:cs typeface="ＭＳ Ｐゴシック" panose="020B0600070205080204" pitchFamily="50" charset="-128"/>
                          <a:sym typeface="Helvetica Light"/>
                        </a:rPr>
                        <a:t>IoT</a:t>
                      </a:r>
                      <a:r>
                        <a:rPr kumimoji="0" lang="ja-JP" altLang="en-US" sz="1000" b="0" i="0" u="none" strike="noStrike" kern="0" cap="none" spc="0" baseline="0" dirty="0">
                          <a:ln>
                            <a:noFill/>
                          </a:ln>
                          <a:solidFill>
                            <a:schemeClr val="tx1"/>
                          </a:solidFill>
                          <a:uFillTx/>
                          <a:latin typeface="+mn-lt"/>
                          <a:ea typeface="+mn-ea"/>
                          <a:cs typeface="ＭＳ Ｐゴシック" panose="020B0600070205080204" pitchFamily="50" charset="-128"/>
                          <a:sym typeface="Helvetica Light"/>
                        </a:rPr>
                        <a:t>を発展させた大きな概念。</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2"/>
                  </a:ext>
                </a:extLst>
              </a:tr>
              <a:tr h="561123">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en-US" altLang="ja-JP" sz="1200" kern="0" spc="50" baseline="0">
                          <a:solidFill>
                            <a:schemeClr val="tx1"/>
                          </a:solidFill>
                          <a:latin typeface="+mn-lt"/>
                          <a:ea typeface="Yu Gothic UI" panose="020B0500000000000000" pitchFamily="50" charset="-128"/>
                          <a:cs typeface="ＭＳ Ｐゴシック" panose="020B0600070205080204" pitchFamily="50" charset="-128"/>
                        </a:rPr>
                        <a:t>IoT</a:t>
                      </a:r>
                    </a:p>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200" kern="0" spc="50" baseline="0">
                          <a:solidFill>
                            <a:schemeClr val="tx1"/>
                          </a:solidFill>
                          <a:latin typeface="+mn-lt"/>
                          <a:ea typeface="Yu Gothic UI" panose="020B0500000000000000" pitchFamily="50" charset="-128"/>
                          <a:cs typeface="ＭＳ Ｐゴシック" panose="020B0600070205080204" pitchFamily="50" charset="-128"/>
                        </a:rPr>
                        <a:t>（</a:t>
                      </a:r>
                      <a:r>
                        <a:rPr kumimoji="0" lang="en-US" altLang="ja-JP" sz="1200" kern="0" spc="50" baseline="0">
                          <a:solidFill>
                            <a:schemeClr val="tx1"/>
                          </a:solidFill>
                          <a:latin typeface="+mn-lt"/>
                          <a:ea typeface="Yu Gothic UI" panose="020B0500000000000000" pitchFamily="50" charset="-128"/>
                          <a:cs typeface="ＭＳ Ｐゴシック" panose="020B0600070205080204" pitchFamily="50" charset="-128"/>
                        </a:rPr>
                        <a:t>Internet of Things</a:t>
                      </a:r>
                      <a:r>
                        <a:rPr kumimoji="0" lang="ja-JP" altLang="en-US" sz="1200" kern="0" spc="50" baseline="0">
                          <a:solidFill>
                            <a:schemeClr val="tx1"/>
                          </a:solidFill>
                          <a:latin typeface="+mn-lt"/>
                          <a:ea typeface="Yu Gothic UI" panose="020B0500000000000000" pitchFamily="50" charset="-128"/>
                          <a:cs typeface="ＭＳ Ｐゴシック" panose="020B0600070205080204" pitchFamily="50" charset="-128"/>
                        </a:rPr>
                        <a:t>）</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mn-ea"/>
                          <a:cs typeface="ＭＳ Ｐゴシック" panose="020B0600070205080204" pitchFamily="50" charset="-128"/>
                          <a:sym typeface="Helvetica Light"/>
                        </a:rPr>
                        <a:t>様々な「モノ（物）」がインターネットに接続され、情報交換することにより相互に制御する仕組みのこと。スマートフォンを使って遠隔で家電機器の状況把握や遠隔操作が可能となる。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3"/>
                  </a:ext>
                </a:extLst>
              </a:tr>
              <a:tr h="561123">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50" baseline="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KGI</a:t>
                      </a:r>
                      <a:r>
                        <a:rPr kumimoji="0" lang="ja-JP" altLang="en-US" sz="1200" b="0" i="0" u="none" strike="noStrike" kern="0" cap="none" spc="50" baseline="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a:t>
                      </a:r>
                      <a:r>
                        <a:rPr kumimoji="0" lang="en-US" altLang="ja-JP" sz="1200" b="0" i="0" u="none" strike="noStrike" kern="0" cap="none" spc="50" baseline="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Key Goal Indicator</a:t>
                      </a:r>
                      <a:r>
                        <a:rPr kumimoji="0" lang="ja-JP" altLang="en-US" sz="1200" b="0" i="0" u="none" strike="noStrike" kern="0" cap="none" spc="50" baseline="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mn-ea"/>
                          <a:cs typeface="ＭＳ Ｐゴシック" panose="020B0600070205080204" pitchFamily="50" charset="-128"/>
                          <a:sym typeface="Helvetica Light"/>
                        </a:rPr>
                        <a:t>組織において達成すべき最終的な成果を表した指標。中間数値指標として、</a:t>
                      </a:r>
                      <a:r>
                        <a:rPr kumimoji="0" lang="en-US" altLang="ja-JP" sz="1000" b="0" i="0" u="none" strike="noStrike" kern="0" cap="none" spc="0" baseline="0" dirty="0">
                          <a:ln>
                            <a:noFill/>
                          </a:ln>
                          <a:solidFill>
                            <a:schemeClr val="tx1"/>
                          </a:solidFill>
                          <a:uFillTx/>
                          <a:latin typeface="+mn-lt"/>
                          <a:ea typeface="+mn-ea"/>
                          <a:cs typeface="ＭＳ Ｐゴシック" panose="020B0600070205080204" pitchFamily="50" charset="-128"/>
                          <a:sym typeface="Helvetica Light"/>
                        </a:rPr>
                        <a:t>KPI</a:t>
                      </a:r>
                      <a:r>
                        <a:rPr kumimoji="0" lang="ja-JP" altLang="en-US" sz="1000" b="0" i="0" u="none" strike="noStrike" kern="0" cap="none" spc="0" baseline="0" dirty="0">
                          <a:ln>
                            <a:noFill/>
                          </a:ln>
                          <a:solidFill>
                            <a:schemeClr val="tx1"/>
                          </a:solidFill>
                          <a:uFillTx/>
                          <a:latin typeface="+mn-lt"/>
                          <a:ea typeface="+mn-ea"/>
                          <a:cs typeface="ＭＳ Ｐゴシック" panose="020B0600070205080204" pitchFamily="50" charset="-128"/>
                          <a:sym typeface="Helvetica Light"/>
                        </a:rPr>
                        <a:t>が使用されることが多い。</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4"/>
                  </a:ext>
                </a:extLst>
              </a:tr>
              <a:tr h="561123">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50" baseline="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KPI</a:t>
                      </a:r>
                      <a:r>
                        <a:rPr kumimoji="0" lang="ja-JP" altLang="en-US" sz="1200" b="0" i="0" u="none" strike="noStrike" kern="0" cap="none" spc="50" baseline="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a:t>
                      </a:r>
                      <a:r>
                        <a:rPr kumimoji="0" lang="en-US" altLang="ja-JP" sz="1200" b="0" i="0" u="none" strike="noStrike" kern="0" cap="none" spc="50" baseline="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Key Performance Indicator</a:t>
                      </a:r>
                      <a:r>
                        <a:rPr kumimoji="0" lang="ja-JP" altLang="en-US" sz="1200" b="0" i="0" u="none" strike="noStrike" kern="0" cap="none" spc="50" baseline="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mn-ea"/>
                          <a:cs typeface="ＭＳ Ｐゴシック" panose="020B0600070205080204" pitchFamily="50" charset="-128"/>
                          <a:sym typeface="Helvetica Light"/>
                        </a:rPr>
                        <a:t>組織において業績を評価するための指標。達成すべき目標に対し、どれだけの進捗がみられたかを測る指標として用いられている。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5"/>
                  </a:ext>
                </a:extLst>
              </a:tr>
              <a:tr h="622207">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50" baseline="0" dirty="0" err="1">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MaaS</a:t>
                      </a:r>
                      <a:r>
                        <a:rPr kumimoji="0" lang="ja-JP" altLang="en-US" sz="1200" b="0" i="0" u="none" strike="noStrike" kern="0" cap="none" spc="5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（マース、</a:t>
                      </a:r>
                      <a:endParaRPr kumimoji="0" lang="en-US" altLang="ja-JP" sz="1200" b="0" i="0" u="none" strike="noStrike" kern="0" cap="none" spc="5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endParaRPr>
                    </a:p>
                    <a:p>
                      <a:pPr marL="0" marR="0" lvl="0" indent="0" algn="l" defTabSz="33377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5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Mobility as a Service</a:t>
                      </a:r>
                      <a:r>
                        <a:rPr kumimoji="0" lang="ja-JP" altLang="en-US" sz="1200" b="0" i="0" u="none" strike="noStrike" kern="0" cap="none" spc="5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mn-ea"/>
                          <a:cs typeface="ＭＳ Ｐゴシック" panose="020B0600070205080204" pitchFamily="50" charset="-128"/>
                          <a:sym typeface="Helvetica Light"/>
                        </a:rPr>
                        <a:t>住民や観光客一人一人の移動ニーズに対応し、複数の公共交通機関やそれ以外の移動サービスを最適に組み合わせて検索・予約・決済等を一括で行うサービスのこと。観光や医療等の目的地における交通以外のサービス等との連携により、移動の利便性向上や地域の課題解決にもつながると期待され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5" name="字幕 4">
            <a:extLst>
              <a:ext uri="{FF2B5EF4-FFF2-40B4-BE49-F238E27FC236}">
                <a16:creationId xmlns:a16="http://schemas.microsoft.com/office/drawing/2014/main" id="{D22F921A-89A3-44AC-9440-56D86F784FA9}"/>
              </a:ext>
            </a:extLst>
          </p:cNvPr>
          <p:cNvSpPr>
            <a:spLocks noGrp="1"/>
          </p:cNvSpPr>
          <p:nvPr>
            <p:ph type="subTitle" idx="1"/>
          </p:nvPr>
        </p:nvSpPr>
        <p:spPr/>
        <p:txBody>
          <a:bodyPr/>
          <a:lstStyle/>
          <a:p>
            <a:r>
              <a:rPr lang="en-US" altLang="ja-JP">
                <a:latin typeface="+mn-lt"/>
              </a:rPr>
              <a:t>Appendix. </a:t>
            </a:r>
            <a:r>
              <a:rPr lang="ja-JP" altLang="en-US">
                <a:latin typeface="+mn-lt"/>
              </a:rPr>
              <a:t>用語集</a:t>
            </a:r>
            <a:endParaRPr lang="en-GB" altLang="ja-JP">
              <a:latin typeface="+mn-lt"/>
            </a:endParaRPr>
          </a:p>
        </p:txBody>
      </p:sp>
      <p:graphicFrame>
        <p:nvGraphicFramePr>
          <p:cNvPr id="7" name="表 6">
            <a:extLst>
              <a:ext uri="{FF2B5EF4-FFF2-40B4-BE49-F238E27FC236}">
                <a16:creationId xmlns:a16="http://schemas.microsoft.com/office/drawing/2014/main" id="{280F8897-D56C-441A-A0A7-B2F8E02B2F38}"/>
              </a:ext>
            </a:extLst>
          </p:cNvPr>
          <p:cNvGraphicFramePr>
            <a:graphicFrameLocks noGrp="1"/>
          </p:cNvGraphicFramePr>
          <p:nvPr/>
        </p:nvGraphicFramePr>
        <p:xfrm>
          <a:off x="452438" y="899613"/>
          <a:ext cx="9001126" cy="274320"/>
        </p:xfrm>
        <a:graphic>
          <a:graphicData uri="http://schemas.openxmlformats.org/drawingml/2006/table">
            <a:tbl>
              <a:tblPr firstRow="1" bandRow="1">
                <a:tableStyleId>{5940675A-B579-460E-94D1-54222C63F5DA}</a:tableStyleId>
              </a:tblPr>
              <a:tblGrid>
                <a:gridCol w="2258979">
                  <a:extLst>
                    <a:ext uri="{9D8B030D-6E8A-4147-A177-3AD203B41FA5}">
                      <a16:colId xmlns:a16="http://schemas.microsoft.com/office/drawing/2014/main" val="20000"/>
                    </a:ext>
                  </a:extLst>
                </a:gridCol>
                <a:gridCol w="6742147">
                  <a:extLst>
                    <a:ext uri="{9D8B030D-6E8A-4147-A177-3AD203B41FA5}">
                      <a16:colId xmlns:a16="http://schemas.microsoft.com/office/drawing/2014/main" val="20001"/>
                    </a:ext>
                  </a:extLst>
                </a:gridCol>
              </a:tblGrid>
              <a:tr h="259049">
                <a:tc>
                  <a:txBody>
                    <a:bodyPr/>
                    <a:lstStyle/>
                    <a:p>
                      <a:pPr algn="ctr"/>
                      <a:r>
                        <a:rPr kumimoji="0" lang="ja-JP" altLang="en-US" sz="1200" b="1" kern="0" spc="300">
                          <a:solidFill>
                            <a:schemeClr val="bg1"/>
                          </a:solidFill>
                          <a:latin typeface="+mn-lt"/>
                          <a:ea typeface="Yu Gothic UI" panose="020B0500000000000000" pitchFamily="50" charset="-128"/>
                          <a:cs typeface="ＭＳ Ｐゴシック" panose="020B0600070205080204" pitchFamily="50" charset="-128"/>
                        </a:rPr>
                        <a:t>用語</a:t>
                      </a:r>
                    </a:p>
                  </a:txBody>
                  <a:tcPr>
                    <a:lnL w="6350" cap="flat" cmpd="sng" algn="ctr">
                      <a:solidFill>
                        <a:schemeClr val="tx1">
                          <a:lumMod val="50000"/>
                          <a:lumOff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tc>
                  <a:txBody>
                    <a:bodyPr/>
                    <a:lstStyle/>
                    <a:p>
                      <a:pPr marL="0" marR="0" indent="0" algn="ctr" defTabSz="333770" latinLnBrk="0">
                        <a:lnSpc>
                          <a:spcPct val="100000"/>
                        </a:lnSpc>
                        <a:spcBef>
                          <a:spcPts val="0"/>
                        </a:spcBef>
                        <a:spcAft>
                          <a:spcPts val="0"/>
                        </a:spcAft>
                        <a:buClrTx/>
                        <a:buSzTx/>
                        <a:buFontTx/>
                        <a:buNone/>
                        <a:tabLst/>
                      </a:pPr>
                      <a:r>
                        <a:rPr kumimoji="0" lang="ja-JP" altLang="en-US" sz="1200" b="1" i="0" u="none" strike="noStrike" kern="0" cap="none" spc="300" baseline="0" dirty="0">
                          <a:ln>
                            <a:noFill/>
                          </a:ln>
                          <a:solidFill>
                            <a:schemeClr val="bg1"/>
                          </a:solidFill>
                          <a:uFillTx/>
                          <a:latin typeface="+mn-lt"/>
                          <a:ea typeface="Yu Gothic UI" panose="020B0500000000000000" pitchFamily="50" charset="-128"/>
                          <a:cs typeface="ＭＳ Ｐゴシック" panose="020B0600070205080204" pitchFamily="50" charset="-128"/>
                          <a:sym typeface="Helvetica Light"/>
                        </a:rPr>
                        <a:t>説明</a:t>
                      </a:r>
                    </a:p>
                  </a:txBody>
                  <a:tcPr>
                    <a:lnL w="6350" cap="flat" cmpd="sng" algn="ctr">
                      <a:solidFill>
                        <a:schemeClr val="bg1"/>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extLst>
                  <a:ext uri="{0D108BD9-81ED-4DB2-BD59-A6C34878D82A}">
                    <a16:rowId xmlns:a16="http://schemas.microsoft.com/office/drawing/2014/main" val="10000"/>
                  </a:ext>
                </a:extLst>
              </a:tr>
            </a:tbl>
          </a:graphicData>
        </a:graphic>
      </p:graphicFrame>
      <p:sp>
        <p:nvSpPr>
          <p:cNvPr id="10" name="スライド番号プレースホルダー 2">
            <a:extLst>
              <a:ext uri="{FF2B5EF4-FFF2-40B4-BE49-F238E27FC236}">
                <a16:creationId xmlns:a16="http://schemas.microsoft.com/office/drawing/2014/main" id="{39671B6D-AD52-4DF0-8FE2-FFEF2CEB1802}"/>
              </a:ext>
            </a:extLst>
          </p:cNvPr>
          <p:cNvSpPr txBox="1">
            <a:spLocks/>
          </p:cNvSpPr>
          <p:nvPr/>
        </p:nvSpPr>
        <p:spPr>
          <a:xfrm>
            <a:off x="7181851" y="6515100"/>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Tree>
    <p:extLst>
      <p:ext uri="{BB962C8B-B14F-4D97-AF65-F5344CB8AC3E}">
        <p14:creationId xmlns:p14="http://schemas.microsoft.com/office/powerpoint/2010/main" val="30661380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039310777"/>
              </p:ext>
            </p:extLst>
          </p:nvPr>
        </p:nvGraphicFramePr>
        <p:xfrm>
          <a:off x="452438" y="1173934"/>
          <a:ext cx="9001125" cy="5076952"/>
        </p:xfrm>
        <a:graphic>
          <a:graphicData uri="http://schemas.openxmlformats.org/drawingml/2006/table">
            <a:tbl>
              <a:tblPr firstRow="1" bandRow="1">
                <a:tableStyleId>{5940675A-B579-460E-94D1-54222C63F5DA}</a:tableStyleId>
              </a:tblPr>
              <a:tblGrid>
                <a:gridCol w="2258979">
                  <a:extLst>
                    <a:ext uri="{9D8B030D-6E8A-4147-A177-3AD203B41FA5}">
                      <a16:colId xmlns:a16="http://schemas.microsoft.com/office/drawing/2014/main" val="20000"/>
                    </a:ext>
                  </a:extLst>
                </a:gridCol>
                <a:gridCol w="6742146">
                  <a:extLst>
                    <a:ext uri="{9D8B030D-6E8A-4147-A177-3AD203B41FA5}">
                      <a16:colId xmlns:a16="http://schemas.microsoft.com/office/drawing/2014/main" val="20001"/>
                    </a:ext>
                  </a:extLst>
                </a:gridCol>
              </a:tblGrid>
              <a:tr h="527866">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en-US" altLang="ja-JP" sz="1200" kern="0" spc="50" baseline="0" dirty="0" err="1">
                          <a:solidFill>
                            <a:schemeClr val="tx1"/>
                          </a:solidFill>
                          <a:latin typeface="+mn-lt"/>
                          <a:ea typeface="Yu Gothic UI" panose="020B0500000000000000" pitchFamily="50" charset="-128"/>
                          <a:cs typeface="ＭＳ Ｐゴシック" panose="020B0600070205080204" pitchFamily="50" charset="-128"/>
                        </a:rPr>
                        <a:t>QoL</a:t>
                      </a:r>
                      <a:endParaRPr kumimoji="0" lang="en-US" altLang="ja-JP" sz="1200" kern="0" spc="50" baseline="0" dirty="0">
                        <a:solidFill>
                          <a:schemeClr val="tx1"/>
                        </a:solidFill>
                        <a:latin typeface="+mn-lt"/>
                        <a:ea typeface="Yu Gothic UI" panose="020B0500000000000000" pitchFamily="50" charset="-128"/>
                        <a:cs typeface="ＭＳ Ｐゴシック" panose="020B0600070205080204" pitchFamily="50" charset="-128"/>
                      </a:endParaRPr>
                    </a:p>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200" kern="0" spc="50" baseline="0" dirty="0">
                          <a:solidFill>
                            <a:schemeClr val="tx1"/>
                          </a:solidFill>
                          <a:latin typeface="+mn-lt"/>
                          <a:ea typeface="Yu Gothic UI" panose="020B0500000000000000" pitchFamily="50" charset="-128"/>
                          <a:cs typeface="ＭＳ Ｐゴシック" panose="020B0600070205080204" pitchFamily="50" charset="-128"/>
                        </a:rPr>
                        <a:t>（</a:t>
                      </a:r>
                      <a:r>
                        <a:rPr kumimoji="0" lang="en-US" altLang="ja-JP" sz="1200" kern="0" spc="50" baseline="0" dirty="0">
                          <a:solidFill>
                            <a:schemeClr val="tx1"/>
                          </a:solidFill>
                          <a:latin typeface="+mn-lt"/>
                          <a:ea typeface="Yu Gothic UI" panose="020B0500000000000000" pitchFamily="50" charset="-128"/>
                          <a:cs typeface="ＭＳ Ｐゴシック" panose="020B0600070205080204" pitchFamily="50" charset="-128"/>
                        </a:rPr>
                        <a:t>Quality of Life</a:t>
                      </a:r>
                      <a:r>
                        <a:rPr kumimoji="0" lang="ja-JP" altLang="en-US" sz="1200" kern="0" spc="50" baseline="0" dirty="0">
                          <a:solidFill>
                            <a:schemeClr val="tx1"/>
                          </a:solidFill>
                          <a:latin typeface="+mn-lt"/>
                          <a:ea typeface="Yu Gothic UI" panose="020B0500000000000000" pitchFamily="50" charset="-128"/>
                          <a:cs typeface="ＭＳ Ｐゴシック" panose="020B0600070205080204" pitchFamily="50" charset="-128"/>
                        </a:rPr>
                        <a:t>）</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mn-ea"/>
                          <a:cs typeface="ＭＳ Ｐゴシック" panose="020B0600070205080204" pitchFamily="50" charset="-128"/>
                          <a:sym typeface="Helvetica Light"/>
                        </a:rPr>
                        <a:t>ひとりひとりの人生の内容の質や社会的にみた生活の質のこと。私たちが生きる上での満足度をあらわす指標の一つ。</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300071739"/>
                  </a:ext>
                </a:extLst>
              </a:tr>
              <a:tr h="541867">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5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RPA</a:t>
                      </a:r>
                      <a:r>
                        <a:rPr kumimoji="0" lang="ja-JP" altLang="en-US" sz="1200" b="0" i="0" u="none" strike="noStrike" kern="0" cap="none" spc="5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a:t>
                      </a:r>
                      <a:r>
                        <a:rPr kumimoji="0" lang="en-US" altLang="ja-JP" sz="1200" b="0" i="0" u="none" strike="noStrike" kern="0" cap="none" spc="5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Robotic Process Automation</a:t>
                      </a:r>
                      <a:r>
                        <a:rPr kumimoji="0" lang="ja-JP" altLang="en-US" sz="1200" b="0" i="0" u="none" strike="noStrike" kern="0" cap="none" spc="5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mn-ea"/>
                          <a:cs typeface="ＭＳ Ｐゴシック" panose="020B0600070205080204" pitchFamily="50" charset="-128"/>
                          <a:sym typeface="Helvetica Light"/>
                        </a:rPr>
                        <a:t>一般的な機能として、人がパソコン上で行う作業を、ソフトウェアに組み込まれたロボットが人と同じかたちで実行すること。</a:t>
                      </a:r>
                      <a:br>
                        <a:rPr kumimoji="0" lang="en-US" altLang="ja-JP" sz="1000" b="0" i="0" u="none" strike="noStrike" kern="0" cap="none" spc="0" baseline="0" dirty="0">
                          <a:ln>
                            <a:noFill/>
                          </a:ln>
                          <a:solidFill>
                            <a:schemeClr val="tx1"/>
                          </a:solidFill>
                          <a:uFillTx/>
                          <a:latin typeface="+mn-lt"/>
                          <a:ea typeface="+mn-ea"/>
                          <a:cs typeface="ＭＳ Ｐゴシック" panose="020B0600070205080204" pitchFamily="50" charset="-128"/>
                          <a:sym typeface="Helvetica Light"/>
                        </a:rPr>
                      </a:br>
                      <a:r>
                        <a:rPr kumimoji="0" lang="ja-JP" altLang="en-US" sz="1000" b="0" i="0" u="none" strike="noStrike" kern="0" cap="none" spc="0" baseline="0" dirty="0">
                          <a:ln>
                            <a:noFill/>
                          </a:ln>
                          <a:solidFill>
                            <a:schemeClr val="tx1"/>
                          </a:solidFill>
                          <a:uFillTx/>
                          <a:latin typeface="+mn-lt"/>
                          <a:ea typeface="+mn-ea"/>
                          <a:cs typeface="ＭＳ Ｐゴシック" panose="020B0600070205080204" pitchFamily="50" charset="-128"/>
                          <a:sym typeface="Helvetica Light"/>
                        </a:rPr>
                        <a:t>なお、基本的には設定されたプロセスを、設定された通りの順番で設定された通りに実行することしかできない。</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91912446"/>
                  </a:ext>
                </a:extLst>
              </a:tr>
              <a:tr h="668866">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en-US" altLang="ja-JP" sz="1200" kern="0" spc="50" baseline="0" dirty="0">
                          <a:solidFill>
                            <a:schemeClr val="tx1"/>
                          </a:solidFill>
                          <a:latin typeface="+mn-lt"/>
                          <a:ea typeface="Yu Gothic UI" panose="020B0500000000000000" pitchFamily="50" charset="-128"/>
                          <a:cs typeface="ＭＳ Ｐゴシック" panose="020B0600070205080204" pitchFamily="50" charset="-128"/>
                        </a:rPr>
                        <a:t>SDGs</a:t>
                      </a:r>
                    </a:p>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en-US" sz="1200" kern="0" spc="50" baseline="0" dirty="0">
                          <a:solidFill>
                            <a:schemeClr val="tx1"/>
                          </a:solidFill>
                          <a:latin typeface="+mn-lt"/>
                          <a:ea typeface="Yu Gothic UI" panose="020B0500000000000000" pitchFamily="50" charset="-128"/>
                          <a:cs typeface="ＭＳ Ｐゴシック" panose="020B0600070205080204" pitchFamily="50" charset="-128"/>
                        </a:rPr>
                        <a:t>（</a:t>
                      </a:r>
                      <a:r>
                        <a:rPr kumimoji="1" lang="en-US" altLang="ja-JP" sz="1200" dirty="0">
                          <a:solidFill>
                            <a:schemeClr val="tx1"/>
                          </a:solidFill>
                        </a:rPr>
                        <a:t>Sustainable Development Goals</a:t>
                      </a:r>
                      <a:r>
                        <a:rPr kumimoji="0" lang="ja-JP" altLang="en-US" sz="1200" kern="0" spc="50" baseline="0" dirty="0">
                          <a:solidFill>
                            <a:schemeClr val="tx1"/>
                          </a:solidFill>
                          <a:latin typeface="+mn-lt"/>
                          <a:ea typeface="Yu Gothic UI" panose="020B0500000000000000" pitchFamily="50" charset="-128"/>
                          <a:cs typeface="ＭＳ Ｐゴシック" panose="020B0600070205080204" pitchFamily="50" charset="-128"/>
                        </a:rPr>
                        <a:t>）</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baseline="0" dirty="0">
                          <a:ln>
                            <a:noFill/>
                          </a:ln>
                          <a:solidFill>
                            <a:schemeClr val="tx1"/>
                          </a:solidFill>
                          <a:uFillTx/>
                          <a:latin typeface="+mn-lt"/>
                          <a:ea typeface="+mn-ea"/>
                          <a:cs typeface="ＭＳ Ｐゴシック" panose="020B0600070205080204" pitchFamily="50" charset="-128"/>
                        </a:rPr>
                        <a:t>2015</a:t>
                      </a:r>
                      <a:r>
                        <a:rPr kumimoji="0" lang="ja-JP" altLang="en-US" sz="1000" b="0" i="0" u="none" strike="noStrike" kern="0" cap="none" spc="0" baseline="0" dirty="0">
                          <a:ln>
                            <a:noFill/>
                          </a:ln>
                          <a:solidFill>
                            <a:schemeClr val="tx1"/>
                          </a:solidFill>
                          <a:uFillTx/>
                          <a:latin typeface="+mn-lt"/>
                          <a:ea typeface="+mn-ea"/>
                          <a:cs typeface="ＭＳ Ｐゴシック" panose="020B0600070205080204" pitchFamily="50" charset="-128"/>
                        </a:rPr>
                        <a:t>年</a:t>
                      </a:r>
                      <a:r>
                        <a:rPr kumimoji="0" lang="en-US" altLang="ja-JP" sz="1000" b="0" i="0" u="none" strike="noStrike" kern="0" cap="none" spc="0" baseline="0" dirty="0">
                          <a:ln>
                            <a:noFill/>
                          </a:ln>
                          <a:solidFill>
                            <a:schemeClr val="tx1"/>
                          </a:solidFill>
                          <a:uFillTx/>
                          <a:latin typeface="+mn-lt"/>
                          <a:ea typeface="+mn-ea"/>
                          <a:cs typeface="ＭＳ Ｐゴシック" panose="020B0600070205080204" pitchFamily="50" charset="-128"/>
                        </a:rPr>
                        <a:t>9</a:t>
                      </a:r>
                      <a:r>
                        <a:rPr kumimoji="0" lang="ja-JP" altLang="en-US" sz="1000" b="0" i="0" u="none" strike="noStrike" kern="0" cap="none" spc="0" baseline="0" dirty="0">
                          <a:ln>
                            <a:noFill/>
                          </a:ln>
                          <a:solidFill>
                            <a:schemeClr val="tx1"/>
                          </a:solidFill>
                          <a:uFillTx/>
                          <a:latin typeface="+mn-lt"/>
                          <a:ea typeface="+mn-ea"/>
                          <a:cs typeface="ＭＳ Ｐゴシック" panose="020B0600070205080204" pitchFamily="50" charset="-128"/>
                        </a:rPr>
                        <a:t>月に国連総会にて採択された「持続可能な開発目標」の略称。国連加盟</a:t>
                      </a:r>
                      <a:r>
                        <a:rPr kumimoji="0" lang="en-US" altLang="ja-JP" sz="1000" b="0" i="0" u="none" strike="noStrike" kern="0" cap="none" spc="0" baseline="0" dirty="0">
                          <a:ln>
                            <a:noFill/>
                          </a:ln>
                          <a:solidFill>
                            <a:schemeClr val="tx1"/>
                          </a:solidFill>
                          <a:uFillTx/>
                          <a:latin typeface="+mn-lt"/>
                          <a:ea typeface="+mn-ea"/>
                          <a:cs typeface="ＭＳ Ｐゴシック" panose="020B0600070205080204" pitchFamily="50" charset="-128"/>
                        </a:rPr>
                        <a:t>193</a:t>
                      </a:r>
                      <a:r>
                        <a:rPr kumimoji="0" lang="ja-JP" altLang="en-US" sz="1000" b="0" i="0" u="none" strike="noStrike" kern="0" cap="none" spc="0" baseline="0" dirty="0">
                          <a:ln>
                            <a:noFill/>
                          </a:ln>
                          <a:solidFill>
                            <a:schemeClr val="tx1"/>
                          </a:solidFill>
                          <a:uFillTx/>
                          <a:latin typeface="+mn-lt"/>
                          <a:ea typeface="+mn-ea"/>
                          <a:cs typeface="ＭＳ Ｐゴシック" panose="020B0600070205080204" pitchFamily="50" charset="-128"/>
                        </a:rPr>
                        <a:t>か国が</a:t>
                      </a:r>
                      <a:r>
                        <a:rPr kumimoji="0" lang="en-US" altLang="ja-JP" sz="1000" b="0" i="0" u="none" strike="noStrike" kern="0" cap="none" spc="0" baseline="0" dirty="0">
                          <a:ln>
                            <a:noFill/>
                          </a:ln>
                          <a:solidFill>
                            <a:schemeClr val="tx1"/>
                          </a:solidFill>
                          <a:uFillTx/>
                          <a:latin typeface="+mn-lt"/>
                          <a:ea typeface="+mn-ea"/>
                          <a:cs typeface="ＭＳ Ｐゴシック" panose="020B0600070205080204" pitchFamily="50" charset="-128"/>
                        </a:rPr>
                        <a:t>2016</a:t>
                      </a:r>
                      <a:r>
                        <a:rPr kumimoji="0" lang="ja-JP" altLang="en-US" sz="1000" b="0" i="0" u="none" strike="noStrike" kern="0" cap="none" spc="0" baseline="0" dirty="0">
                          <a:ln>
                            <a:noFill/>
                          </a:ln>
                          <a:solidFill>
                            <a:schemeClr val="tx1"/>
                          </a:solidFill>
                          <a:uFillTx/>
                          <a:latin typeface="+mn-lt"/>
                          <a:ea typeface="+mn-ea"/>
                          <a:cs typeface="ＭＳ Ｐゴシック" panose="020B0600070205080204" pitchFamily="50" charset="-128"/>
                        </a:rPr>
                        <a:t>年から</a:t>
                      </a:r>
                      <a:r>
                        <a:rPr kumimoji="0" lang="en-US" altLang="ja-JP" sz="1000" b="0" i="0" u="none" strike="noStrike" kern="0" cap="none" spc="0" baseline="0" dirty="0">
                          <a:ln>
                            <a:noFill/>
                          </a:ln>
                          <a:solidFill>
                            <a:schemeClr val="tx1"/>
                          </a:solidFill>
                          <a:uFillTx/>
                          <a:latin typeface="+mn-lt"/>
                          <a:ea typeface="+mn-ea"/>
                          <a:cs typeface="ＭＳ Ｐゴシック" panose="020B0600070205080204" pitchFamily="50" charset="-128"/>
                        </a:rPr>
                        <a:t>2030</a:t>
                      </a:r>
                      <a:r>
                        <a:rPr kumimoji="0" lang="ja-JP" altLang="en-US" sz="1000" b="0" i="0" u="none" strike="noStrike" kern="0" cap="none" spc="0" baseline="0" dirty="0">
                          <a:ln>
                            <a:noFill/>
                          </a:ln>
                          <a:solidFill>
                            <a:schemeClr val="tx1"/>
                          </a:solidFill>
                          <a:uFillTx/>
                          <a:latin typeface="+mn-lt"/>
                          <a:ea typeface="+mn-ea"/>
                          <a:cs typeface="ＭＳ Ｐゴシック" panose="020B0600070205080204" pitchFamily="50" charset="-128"/>
                        </a:rPr>
                        <a:t>年までの</a:t>
                      </a:r>
                      <a:r>
                        <a:rPr kumimoji="0" lang="en-US" altLang="ja-JP" sz="1000" b="0" i="0" u="none" strike="noStrike" kern="0" cap="none" spc="0" baseline="0" dirty="0">
                          <a:ln>
                            <a:noFill/>
                          </a:ln>
                          <a:solidFill>
                            <a:schemeClr val="tx1"/>
                          </a:solidFill>
                          <a:uFillTx/>
                          <a:latin typeface="+mn-lt"/>
                          <a:ea typeface="+mn-ea"/>
                          <a:cs typeface="ＭＳ Ｐゴシック" panose="020B0600070205080204" pitchFamily="50" charset="-128"/>
                        </a:rPr>
                        <a:t>15</a:t>
                      </a:r>
                      <a:r>
                        <a:rPr kumimoji="0" lang="ja-JP" altLang="en-US" sz="1000" b="0" i="0" u="none" strike="noStrike" kern="0" cap="none" spc="0" baseline="0" dirty="0">
                          <a:ln>
                            <a:noFill/>
                          </a:ln>
                          <a:solidFill>
                            <a:schemeClr val="tx1"/>
                          </a:solidFill>
                          <a:uFillTx/>
                          <a:latin typeface="+mn-lt"/>
                          <a:ea typeface="+mn-ea"/>
                          <a:cs typeface="ＭＳ Ｐゴシック" panose="020B0600070205080204" pitchFamily="50" charset="-128"/>
                        </a:rPr>
                        <a:t>年間で達成するために掲げた</a:t>
                      </a:r>
                      <a:r>
                        <a:rPr kumimoji="0" lang="en-US" altLang="ja-JP" sz="1000" b="0" i="0" u="none" strike="noStrike" kern="0" cap="none" spc="0" baseline="0" dirty="0">
                          <a:ln>
                            <a:noFill/>
                          </a:ln>
                          <a:solidFill>
                            <a:schemeClr val="tx1"/>
                          </a:solidFill>
                          <a:uFillTx/>
                          <a:latin typeface="+mn-lt"/>
                          <a:ea typeface="+mn-ea"/>
                          <a:cs typeface="ＭＳ Ｐゴシック" panose="020B0600070205080204" pitchFamily="50" charset="-128"/>
                        </a:rPr>
                        <a:t>17</a:t>
                      </a:r>
                      <a:r>
                        <a:rPr kumimoji="0" lang="ja-JP" altLang="en-US" sz="1000" b="0" i="0" u="none" strike="noStrike" kern="0" cap="none" spc="0" baseline="0" dirty="0">
                          <a:ln>
                            <a:noFill/>
                          </a:ln>
                          <a:solidFill>
                            <a:schemeClr val="tx1"/>
                          </a:solidFill>
                          <a:uFillTx/>
                          <a:latin typeface="+mn-lt"/>
                          <a:ea typeface="+mn-ea"/>
                          <a:cs typeface="ＭＳ Ｐゴシック" panose="020B0600070205080204" pitchFamily="50" charset="-128"/>
                        </a:rPr>
                        <a:t>種類の国際的な目標・</a:t>
                      </a:r>
                      <a:r>
                        <a:rPr kumimoji="0" lang="en-US" altLang="ja-JP" sz="1000" b="0" i="0" u="none" strike="noStrike" kern="0" cap="none" spc="0" baseline="0" dirty="0">
                          <a:ln>
                            <a:noFill/>
                          </a:ln>
                          <a:solidFill>
                            <a:schemeClr val="tx1"/>
                          </a:solidFill>
                          <a:uFillTx/>
                          <a:latin typeface="+mn-lt"/>
                          <a:ea typeface="+mn-ea"/>
                          <a:cs typeface="ＭＳ Ｐゴシック" panose="020B0600070205080204" pitchFamily="50" charset="-128"/>
                        </a:rPr>
                        <a:t>169</a:t>
                      </a:r>
                      <a:r>
                        <a:rPr kumimoji="0" lang="ja-JP" altLang="en-US" sz="1000" b="0" i="0" u="none" strike="noStrike" kern="0" cap="none" spc="0" baseline="0" dirty="0">
                          <a:ln>
                            <a:noFill/>
                          </a:ln>
                          <a:solidFill>
                            <a:schemeClr val="tx1"/>
                          </a:solidFill>
                          <a:uFillTx/>
                          <a:latin typeface="+mn-lt"/>
                          <a:ea typeface="+mn-ea"/>
                          <a:cs typeface="ＭＳ Ｐゴシック" panose="020B0600070205080204" pitchFamily="50" charset="-128"/>
                        </a:rPr>
                        <a:t>個の達成基準・</a:t>
                      </a:r>
                      <a:r>
                        <a:rPr kumimoji="0" lang="en-US" altLang="ja-JP" sz="1000" b="0" i="0" u="none" strike="noStrike" kern="0" cap="none" spc="0" baseline="0" dirty="0">
                          <a:ln>
                            <a:noFill/>
                          </a:ln>
                          <a:solidFill>
                            <a:schemeClr val="tx1"/>
                          </a:solidFill>
                          <a:uFillTx/>
                          <a:latin typeface="+mn-lt"/>
                          <a:ea typeface="+mn-ea"/>
                          <a:cs typeface="ＭＳ Ｐゴシック" panose="020B0600070205080204" pitchFamily="50" charset="-128"/>
                        </a:rPr>
                        <a:t>232</a:t>
                      </a:r>
                      <a:r>
                        <a:rPr kumimoji="0" lang="ja-JP" altLang="en-US" sz="1000" b="0" i="0" u="none" strike="noStrike" kern="0" cap="none" spc="0" baseline="0" dirty="0">
                          <a:ln>
                            <a:noFill/>
                          </a:ln>
                          <a:solidFill>
                            <a:schemeClr val="tx1"/>
                          </a:solidFill>
                          <a:uFillTx/>
                          <a:latin typeface="+mn-lt"/>
                          <a:ea typeface="+mn-ea"/>
                          <a:cs typeface="ＭＳ Ｐゴシック" panose="020B0600070205080204" pitchFamily="50" charset="-128"/>
                        </a:rPr>
                        <a:t>個の指標のこと。様々な社会課題と</a:t>
                      </a:r>
                      <a:r>
                        <a:rPr kumimoji="0" lang="en-US" altLang="ja-JP" sz="1000" b="0" i="0" u="none" strike="noStrike" kern="0" cap="none" spc="0" baseline="0" dirty="0">
                          <a:ln>
                            <a:noFill/>
                          </a:ln>
                          <a:solidFill>
                            <a:schemeClr val="tx1"/>
                          </a:solidFill>
                          <a:uFillTx/>
                          <a:latin typeface="+mn-lt"/>
                          <a:ea typeface="+mn-ea"/>
                          <a:cs typeface="ＭＳ Ｐゴシック" panose="020B0600070205080204" pitchFamily="50" charset="-128"/>
                        </a:rPr>
                        <a:t>SDGs</a:t>
                      </a:r>
                      <a:r>
                        <a:rPr kumimoji="0" lang="ja-JP" altLang="en-US" sz="1000" b="0" i="0" u="none" strike="noStrike" kern="0" cap="none" spc="0" baseline="0" dirty="0">
                          <a:ln>
                            <a:noFill/>
                          </a:ln>
                          <a:solidFill>
                            <a:schemeClr val="tx1"/>
                          </a:solidFill>
                          <a:uFillTx/>
                          <a:latin typeface="+mn-lt"/>
                          <a:ea typeface="+mn-ea"/>
                          <a:cs typeface="ＭＳ Ｐゴシック" panose="020B0600070205080204" pitchFamily="50" charset="-128"/>
                        </a:rPr>
                        <a:t>とはつながりがある。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537883941"/>
                  </a:ext>
                </a:extLst>
              </a:tr>
              <a:tr h="889847">
                <a:tc>
                  <a:txBody>
                    <a:bodyPr/>
                    <a:lstStyle/>
                    <a:p>
                      <a:pPr marL="0" marR="0" lvl="0" indent="0" algn="just" defTabSz="333770" eaLnBrk="1" fontAlgn="auto" latinLnBrk="0" hangingPunct="1">
                        <a:lnSpc>
                          <a:spcPct val="100000"/>
                        </a:lnSpc>
                        <a:spcBef>
                          <a:spcPts val="0"/>
                        </a:spcBef>
                        <a:spcAft>
                          <a:spcPts val="0"/>
                        </a:spcAft>
                        <a:buClrTx/>
                        <a:buSzTx/>
                        <a:buFontTx/>
                        <a:buNone/>
                        <a:tabLst/>
                        <a:defRPr/>
                      </a:pPr>
                      <a:r>
                        <a:rPr kumimoji="0" lang="en-US" altLang="ja-JP" sz="1200" kern="0" spc="0" dirty="0">
                          <a:solidFill>
                            <a:schemeClr val="tx1"/>
                          </a:solidFill>
                          <a:latin typeface="+mn-lt"/>
                          <a:ea typeface="Yu Gothic UI" panose="020B0500000000000000" pitchFamily="50" charset="-128"/>
                          <a:cs typeface="ＭＳ Ｐゴシック" panose="020B0600070205080204" pitchFamily="50" charset="-128"/>
                        </a:rPr>
                        <a:t>Society5.0</a:t>
                      </a:r>
                      <a:endParaRPr kumimoji="0" lang="ja-JP" altLang="en-US" sz="12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mn-ea"/>
                          <a:cs typeface="ＭＳ Ｐゴシック" panose="020B0600070205080204" pitchFamily="50" charset="-128"/>
                        </a:rPr>
                        <a:t>第</a:t>
                      </a:r>
                      <a:r>
                        <a:rPr kumimoji="0" lang="en-US" altLang="ja-JP" sz="1000" b="0" i="0" u="none" strike="noStrike" kern="0" cap="none" spc="0" baseline="0" dirty="0">
                          <a:ln>
                            <a:noFill/>
                          </a:ln>
                          <a:solidFill>
                            <a:schemeClr val="tx1"/>
                          </a:solidFill>
                          <a:uFillTx/>
                          <a:latin typeface="+mn-lt"/>
                          <a:ea typeface="+mn-ea"/>
                          <a:cs typeface="ＭＳ Ｐゴシック" panose="020B0600070205080204" pitchFamily="50" charset="-128"/>
                        </a:rPr>
                        <a:t>5</a:t>
                      </a:r>
                      <a:r>
                        <a:rPr kumimoji="0" lang="ja-JP" altLang="en-US" sz="1000" b="0" i="0" u="none" strike="noStrike" kern="0" cap="none" spc="0" baseline="0" dirty="0">
                          <a:ln>
                            <a:noFill/>
                          </a:ln>
                          <a:solidFill>
                            <a:schemeClr val="tx1"/>
                          </a:solidFill>
                          <a:uFillTx/>
                          <a:latin typeface="+mn-lt"/>
                          <a:ea typeface="+mn-ea"/>
                          <a:cs typeface="ＭＳ Ｐゴシック" panose="020B0600070205080204" pitchFamily="50" charset="-128"/>
                        </a:rPr>
                        <a:t>期科学技術基本計画において日本がめざすべき未来社会の姿として提唱されたもの。サイバー空間（仮想空間）とフィジカル空間（現実空間）を高度に融合させたシステムにより、経済発展と社会的課題の解決を両立する人間中心の社会（</a:t>
                      </a:r>
                      <a:r>
                        <a:rPr kumimoji="0" lang="en-US" altLang="ja-JP" sz="1000" b="0" i="0" u="none" strike="noStrike" kern="0" cap="none" spc="0" baseline="0" dirty="0">
                          <a:ln>
                            <a:noFill/>
                          </a:ln>
                          <a:solidFill>
                            <a:schemeClr val="tx1"/>
                          </a:solidFill>
                          <a:uFillTx/>
                          <a:latin typeface="+mn-lt"/>
                          <a:ea typeface="+mn-ea"/>
                          <a:cs typeface="ＭＳ Ｐゴシック" panose="020B0600070205080204" pitchFamily="50" charset="-128"/>
                        </a:rPr>
                        <a:t>Society</a:t>
                      </a:r>
                      <a:r>
                        <a:rPr kumimoji="0" lang="ja-JP" altLang="en-US" sz="1000" b="0" i="0" u="none" strike="noStrike" kern="0" cap="none" spc="0" baseline="0" dirty="0">
                          <a:ln>
                            <a:noFill/>
                          </a:ln>
                          <a:solidFill>
                            <a:schemeClr val="tx1"/>
                          </a:solidFill>
                          <a:uFillTx/>
                          <a:latin typeface="+mn-lt"/>
                          <a:ea typeface="+mn-ea"/>
                          <a:cs typeface="ＭＳ Ｐゴシック" panose="020B0600070205080204" pitchFamily="50" charset="-128"/>
                        </a:rPr>
                        <a:t>）と定義されている。この</a:t>
                      </a:r>
                      <a:r>
                        <a:rPr kumimoji="0" lang="en-US" altLang="ja-JP" sz="1000" b="0" i="0" u="none" strike="noStrike" kern="0" cap="none" spc="0" baseline="0" dirty="0">
                          <a:ln>
                            <a:noFill/>
                          </a:ln>
                          <a:solidFill>
                            <a:schemeClr val="tx1"/>
                          </a:solidFill>
                          <a:uFillTx/>
                          <a:latin typeface="+mn-lt"/>
                          <a:ea typeface="+mn-ea"/>
                          <a:cs typeface="ＭＳ Ｐゴシック" panose="020B0600070205080204" pitchFamily="50" charset="-128"/>
                        </a:rPr>
                        <a:t>Society5.0</a:t>
                      </a:r>
                      <a:r>
                        <a:rPr kumimoji="0" lang="ja-JP" altLang="en-US" sz="1000" b="0" i="0" u="none" strike="noStrike" kern="0" cap="none" spc="0" baseline="0" dirty="0">
                          <a:ln>
                            <a:noFill/>
                          </a:ln>
                          <a:solidFill>
                            <a:schemeClr val="tx1"/>
                          </a:solidFill>
                          <a:uFillTx/>
                          <a:latin typeface="+mn-lt"/>
                          <a:ea typeface="+mn-ea"/>
                          <a:cs typeface="ＭＳ Ｐゴシック" panose="020B0600070205080204" pitchFamily="50" charset="-128"/>
                        </a:rPr>
                        <a:t>で実現する社会は、</a:t>
                      </a:r>
                      <a:r>
                        <a:rPr kumimoji="0" lang="en-US" altLang="ja-JP" sz="1000" b="0" i="0" u="none" strike="noStrike" kern="0" cap="none" spc="0" baseline="0" dirty="0" err="1">
                          <a:ln>
                            <a:noFill/>
                          </a:ln>
                          <a:solidFill>
                            <a:schemeClr val="tx1"/>
                          </a:solidFill>
                          <a:uFillTx/>
                          <a:latin typeface="+mn-lt"/>
                          <a:ea typeface="+mn-ea"/>
                          <a:cs typeface="ＭＳ Ｐゴシック" panose="020B0600070205080204" pitchFamily="50" charset="-128"/>
                        </a:rPr>
                        <a:t>IoT</a:t>
                      </a:r>
                      <a:r>
                        <a:rPr kumimoji="0" lang="ja-JP" altLang="en-US" sz="1000" b="0" i="0" u="none" strike="noStrike" kern="0" cap="none" spc="0" baseline="0" dirty="0">
                          <a:ln>
                            <a:noFill/>
                          </a:ln>
                          <a:solidFill>
                            <a:schemeClr val="tx1"/>
                          </a:solidFill>
                          <a:uFillTx/>
                          <a:latin typeface="+mn-lt"/>
                          <a:ea typeface="+mn-ea"/>
                          <a:cs typeface="ＭＳ Ｐゴシック" panose="020B0600070205080204" pitchFamily="50" charset="-128"/>
                        </a:rPr>
                        <a:t>によってすべての人とモノがつながり、さまざまな知識や情報を共有、新たな価値を生み出し、さらに</a:t>
                      </a:r>
                      <a:r>
                        <a:rPr kumimoji="0" lang="en-US" altLang="ja-JP" sz="1000" b="0" i="0" u="none" strike="noStrike" kern="0" cap="none" spc="0" baseline="0" dirty="0">
                          <a:ln>
                            <a:noFill/>
                          </a:ln>
                          <a:solidFill>
                            <a:schemeClr val="tx1"/>
                          </a:solidFill>
                          <a:uFillTx/>
                          <a:latin typeface="+mn-lt"/>
                          <a:ea typeface="+mn-ea"/>
                          <a:cs typeface="ＭＳ Ｐゴシック" panose="020B0600070205080204" pitchFamily="50" charset="-128"/>
                        </a:rPr>
                        <a:t>AI</a:t>
                      </a:r>
                      <a:r>
                        <a:rPr kumimoji="0" lang="ja-JP" altLang="en-US" sz="1000" b="0" i="0" u="none" strike="noStrike" kern="0" cap="none" spc="0" baseline="0" dirty="0">
                          <a:ln>
                            <a:noFill/>
                          </a:ln>
                          <a:solidFill>
                            <a:schemeClr val="tx1"/>
                          </a:solidFill>
                          <a:uFillTx/>
                          <a:latin typeface="+mn-lt"/>
                          <a:ea typeface="+mn-ea"/>
                          <a:cs typeface="ＭＳ Ｐゴシック" panose="020B0600070205080204" pitchFamily="50" charset="-128"/>
                        </a:rPr>
                        <a:t>やロボット、自動走行車などの技術により、少子高齢化や地方の過疎化、貧富の格差などの課題が克服されるとしている。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1"/>
                  </a:ext>
                </a:extLst>
              </a:tr>
              <a:tr h="441960">
                <a:tc>
                  <a:txBody>
                    <a:bodyPr/>
                    <a:lstStyle/>
                    <a:p>
                      <a:pPr marL="0" marR="0" lvl="0" indent="0" algn="just" defTabSz="33377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UI</a:t>
                      </a: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a:t>
                      </a:r>
                      <a:r>
                        <a:rPr kumimoji="0" lang="en-US" altLang="ja-JP"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User Interface</a:t>
                      </a: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mn-ea"/>
                          <a:cs typeface="ＭＳ Ｐゴシック" panose="020B0600070205080204" pitchFamily="50" charset="-128"/>
                          <a:sym typeface="Helvetica Light"/>
                        </a:rPr>
                        <a:t>ユーザーとコンピューターの間で情報をやりとりするための接点のこと。</a:t>
                      </a:r>
                    </a:p>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mn-ea"/>
                          <a:cs typeface="ＭＳ Ｐゴシック" panose="020B0600070205080204" pitchFamily="50" charset="-128"/>
                          <a:sym typeface="Helvetica Light"/>
                        </a:rPr>
                        <a:t>ホームページで例えると、ページのデザインや文字のフォント、画像、動画など、ユーザーとの接点全てが</a:t>
                      </a:r>
                      <a:r>
                        <a:rPr kumimoji="0" lang="en-US" altLang="ja-JP" sz="1000" b="0" i="0" u="none" strike="noStrike" kern="0" cap="none" spc="0" baseline="0" dirty="0">
                          <a:ln>
                            <a:noFill/>
                          </a:ln>
                          <a:solidFill>
                            <a:schemeClr val="tx1"/>
                          </a:solidFill>
                          <a:uFillTx/>
                          <a:latin typeface="+mn-lt"/>
                          <a:ea typeface="+mn-ea"/>
                          <a:cs typeface="ＭＳ Ｐゴシック" panose="020B0600070205080204" pitchFamily="50" charset="-128"/>
                          <a:sym typeface="Helvetica Light"/>
                        </a:rPr>
                        <a:t>UI</a:t>
                      </a:r>
                      <a:r>
                        <a:rPr kumimoji="0" lang="ja-JP" altLang="en-US" sz="1000" b="0" i="0" u="none" strike="noStrike" kern="0" cap="none" spc="0" baseline="0" dirty="0">
                          <a:ln>
                            <a:noFill/>
                          </a:ln>
                          <a:solidFill>
                            <a:schemeClr val="tx1"/>
                          </a:solidFill>
                          <a:uFillTx/>
                          <a:latin typeface="+mn-lt"/>
                          <a:ea typeface="+mn-ea"/>
                          <a:cs typeface="ＭＳ Ｐゴシック" panose="020B0600070205080204" pitchFamily="50" charset="-128"/>
                          <a:sym typeface="Helvetica Light"/>
                        </a:rPr>
                        <a:t>にあたる。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2"/>
                  </a:ext>
                </a:extLst>
              </a:tr>
              <a:tr h="609600">
                <a:tc>
                  <a:txBody>
                    <a:bodyPr/>
                    <a:lstStyle/>
                    <a:p>
                      <a:pPr marL="0" marR="0" lvl="0" indent="0" algn="just" defTabSz="333770" eaLnBrk="1" fontAlgn="auto" latinLnBrk="0" hangingPunct="1">
                        <a:lnSpc>
                          <a:spcPct val="100000"/>
                        </a:lnSpc>
                        <a:spcBef>
                          <a:spcPts val="0"/>
                        </a:spcBef>
                        <a:spcAft>
                          <a:spcPts val="0"/>
                        </a:spcAft>
                        <a:buClrTx/>
                        <a:buSzTx/>
                        <a:buFontTx/>
                        <a:buNone/>
                        <a:tabLst/>
                        <a:defRPr/>
                      </a:pPr>
                      <a:r>
                        <a:rPr kumimoji="0" lang="en-US" altLang="ja-JP" sz="1200" kern="0" spc="0" dirty="0">
                          <a:solidFill>
                            <a:schemeClr val="tx1"/>
                          </a:solidFill>
                          <a:latin typeface="+mn-lt"/>
                          <a:ea typeface="Yu Gothic UI" panose="020B0500000000000000" pitchFamily="50" charset="-128"/>
                          <a:cs typeface="ＭＳ Ｐゴシック" panose="020B0600070205080204" pitchFamily="50" charset="-128"/>
                        </a:rPr>
                        <a:t>UX</a:t>
                      </a:r>
                      <a:r>
                        <a:rPr kumimoji="0" lang="ja-JP" altLang="en-US" sz="1200" kern="0" spc="0" dirty="0">
                          <a:solidFill>
                            <a:schemeClr val="tx1"/>
                          </a:solidFill>
                          <a:latin typeface="+mn-lt"/>
                          <a:ea typeface="Yu Gothic UI" panose="020B0500000000000000" pitchFamily="50" charset="-128"/>
                          <a:cs typeface="ＭＳ Ｐゴシック" panose="020B0600070205080204" pitchFamily="50" charset="-128"/>
                        </a:rPr>
                        <a:t>（</a:t>
                      </a:r>
                      <a:r>
                        <a:rPr kumimoji="0" lang="en-US" altLang="ja-JP" sz="1200" kern="0" spc="0" dirty="0">
                          <a:solidFill>
                            <a:schemeClr val="tx1"/>
                          </a:solidFill>
                          <a:latin typeface="+mn-lt"/>
                          <a:ea typeface="Yu Gothic UI" panose="020B0500000000000000" pitchFamily="50" charset="-128"/>
                          <a:cs typeface="ＭＳ Ｐゴシック" panose="020B0600070205080204" pitchFamily="50" charset="-128"/>
                        </a:rPr>
                        <a:t>User </a:t>
                      </a:r>
                      <a:r>
                        <a:rPr kumimoji="0" lang="en-US" altLang="ja-JP" sz="1200" kern="0" spc="0" dirty="0" err="1">
                          <a:solidFill>
                            <a:schemeClr val="tx1"/>
                          </a:solidFill>
                          <a:latin typeface="+mn-lt"/>
                          <a:ea typeface="Yu Gothic UI" panose="020B0500000000000000" pitchFamily="50" charset="-128"/>
                          <a:cs typeface="ＭＳ Ｐゴシック" panose="020B0600070205080204" pitchFamily="50" charset="-128"/>
                        </a:rPr>
                        <a:t>eXperience</a:t>
                      </a:r>
                      <a:r>
                        <a:rPr kumimoji="0" lang="ja-JP" altLang="en-US" sz="1200" kern="0" spc="0" dirty="0">
                          <a:solidFill>
                            <a:schemeClr val="tx1"/>
                          </a:solidFill>
                          <a:latin typeface="+mn-lt"/>
                          <a:ea typeface="Yu Gothic UI" panose="020B0500000000000000" pitchFamily="50" charset="-128"/>
                          <a:cs typeface="ＭＳ Ｐゴシック" panose="020B0600070205080204" pitchFamily="50" charset="-128"/>
                        </a:rPr>
                        <a:t>）</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mn-ea"/>
                          <a:cs typeface="ＭＳ Ｐゴシック" panose="020B0600070205080204" pitchFamily="50" charset="-128"/>
                          <a:sym typeface="Helvetica Light"/>
                        </a:rPr>
                        <a:t>ユーザーが製品やサービスを通して得られる体験のこと。</a:t>
                      </a:r>
                    </a:p>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mn-ea"/>
                          <a:cs typeface="ＭＳ Ｐゴシック" panose="020B0600070205080204" pitchFamily="50" charset="-128"/>
                          <a:sym typeface="Helvetica Light"/>
                        </a:rPr>
                        <a:t>良い</a:t>
                      </a:r>
                      <a:r>
                        <a:rPr kumimoji="0" lang="en-US" altLang="ja-JP" sz="1000" b="0" i="0" u="none" strike="noStrike" kern="0" cap="none" spc="0" baseline="0" dirty="0">
                          <a:ln>
                            <a:noFill/>
                          </a:ln>
                          <a:solidFill>
                            <a:schemeClr val="tx1"/>
                          </a:solidFill>
                          <a:uFillTx/>
                          <a:latin typeface="+mn-lt"/>
                          <a:ea typeface="+mn-ea"/>
                          <a:cs typeface="ＭＳ Ｐゴシック" panose="020B0600070205080204" pitchFamily="50" charset="-128"/>
                          <a:sym typeface="Helvetica Light"/>
                        </a:rPr>
                        <a:t>UX</a:t>
                      </a:r>
                      <a:r>
                        <a:rPr kumimoji="0" lang="ja-JP" altLang="en-US" sz="1000" b="0" i="0" u="none" strike="noStrike" kern="0" cap="none" spc="0" baseline="0" dirty="0">
                          <a:ln>
                            <a:noFill/>
                          </a:ln>
                          <a:solidFill>
                            <a:schemeClr val="tx1"/>
                          </a:solidFill>
                          <a:uFillTx/>
                          <a:latin typeface="+mn-lt"/>
                          <a:ea typeface="+mn-ea"/>
                          <a:cs typeface="ＭＳ Ｐゴシック" panose="020B0600070205080204" pitchFamily="50" charset="-128"/>
                          <a:sym typeface="Helvetica Light"/>
                        </a:rPr>
                        <a:t>とは、例えば、一回の情報入力によって次回以降の手続きが簡素化される、アプリ内での申込みや登録の手順が簡単・スムーズである、導線がわかりやすく欲しい情報にすぐにたどり着けるなど。</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3"/>
                  </a:ext>
                </a:extLst>
              </a:tr>
              <a:tr h="424153">
                <a:tc>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r>
                        <a:rPr kumimoji="0" lang="en-US" altLang="ja-JP" sz="1200" kern="0" spc="0" dirty="0">
                          <a:solidFill>
                            <a:schemeClr val="tx1"/>
                          </a:solidFill>
                          <a:latin typeface="+mn-lt"/>
                          <a:ea typeface="Yu Gothic UI" panose="020B0500000000000000" pitchFamily="50" charset="-128"/>
                          <a:cs typeface="ＭＳ Ｐゴシック" panose="020B0600070205080204" pitchFamily="50" charset="-128"/>
                        </a:rPr>
                        <a:t>VPP</a:t>
                      </a:r>
                      <a:r>
                        <a:rPr kumimoji="0" lang="ja-JP" altLang="ja-JP" sz="1200" kern="0" spc="0" dirty="0">
                          <a:solidFill>
                            <a:schemeClr val="tx1"/>
                          </a:solidFill>
                          <a:latin typeface="+mn-lt"/>
                          <a:ea typeface="Yu Gothic UI" panose="020B0500000000000000" pitchFamily="50" charset="-128"/>
                          <a:cs typeface="ＭＳ Ｐゴシック" panose="020B0600070205080204" pitchFamily="50" charset="-128"/>
                        </a:rPr>
                        <a:t>（</a:t>
                      </a:r>
                      <a:r>
                        <a:rPr kumimoji="0" lang="en-US" altLang="ja-JP" sz="1200" kern="0" spc="0" dirty="0">
                          <a:solidFill>
                            <a:schemeClr val="tx1"/>
                          </a:solidFill>
                          <a:latin typeface="+mn-lt"/>
                          <a:ea typeface="Yu Gothic UI" panose="020B0500000000000000" pitchFamily="50" charset="-128"/>
                          <a:cs typeface="ＭＳ Ｐゴシック" panose="020B0600070205080204" pitchFamily="50" charset="-128"/>
                        </a:rPr>
                        <a:t>Virtual Power Plant</a:t>
                      </a:r>
                      <a:r>
                        <a:rPr kumimoji="0" lang="ja-JP" altLang="ja-JP" sz="1200" kern="0" spc="0" dirty="0">
                          <a:solidFill>
                            <a:schemeClr val="tx1"/>
                          </a:solidFill>
                          <a:latin typeface="+mn-lt"/>
                          <a:ea typeface="Yu Gothic UI" panose="020B0500000000000000" pitchFamily="50" charset="-128"/>
                          <a:cs typeface="ＭＳ Ｐゴシック" panose="020B0600070205080204" pitchFamily="50" charset="-128"/>
                        </a:rPr>
                        <a:t>）</a:t>
                      </a:r>
                    </a:p>
                    <a:p>
                      <a:pPr marL="0" marR="0" lvl="0" indent="0" algn="just" defTabSz="33377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ja-JP" sz="1000" b="0" i="0" u="none" strike="noStrike" kern="0" cap="none" spc="0" baseline="0" dirty="0">
                          <a:ln>
                            <a:noFill/>
                          </a:ln>
                          <a:solidFill>
                            <a:schemeClr val="tx1"/>
                          </a:solidFill>
                          <a:uFillTx/>
                          <a:latin typeface="+mn-lt"/>
                          <a:ea typeface="+mn-ea"/>
                          <a:cs typeface="ＭＳ Ｐゴシック" panose="020B0600070205080204" pitchFamily="50" charset="-128"/>
                        </a:rPr>
                        <a:t>仮想発電所と呼ばれる。太陽光発電などの再生可能エネルギーや電気自動車（蓄電池）、事業者や自治体が持つ設備など地域に点在する小規模なエネルギー源を相互につなぎ、</a:t>
                      </a:r>
                      <a:r>
                        <a:rPr kumimoji="0" lang="en-US" altLang="ja-JP" sz="1000" b="0" i="0" u="none" strike="noStrike" kern="0" cap="none" spc="0" baseline="0" dirty="0" err="1">
                          <a:ln>
                            <a:noFill/>
                          </a:ln>
                          <a:solidFill>
                            <a:schemeClr val="tx1"/>
                          </a:solidFill>
                          <a:uFillTx/>
                          <a:latin typeface="+mn-lt"/>
                          <a:ea typeface="+mn-ea"/>
                          <a:cs typeface="ＭＳ Ｐゴシック" panose="020B0600070205080204" pitchFamily="50" charset="-128"/>
                        </a:rPr>
                        <a:t>IoT</a:t>
                      </a:r>
                      <a:r>
                        <a:rPr kumimoji="0" lang="ja-JP" altLang="ja-JP" sz="1000" b="0" i="0" u="none" strike="noStrike" kern="0" cap="none" spc="0" baseline="0" dirty="0">
                          <a:ln>
                            <a:noFill/>
                          </a:ln>
                          <a:solidFill>
                            <a:schemeClr val="tx1"/>
                          </a:solidFill>
                          <a:uFillTx/>
                          <a:latin typeface="+mn-lt"/>
                          <a:ea typeface="+mn-ea"/>
                          <a:cs typeface="ＭＳ Ｐゴシック" panose="020B0600070205080204" pitchFamily="50" charset="-128"/>
                        </a:rPr>
                        <a:t>技術を使って制御することで、あたかも一つの発電所のように機能される仕組み。</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818269457"/>
                  </a:ext>
                </a:extLst>
              </a:tr>
              <a:tr h="424153">
                <a:tc>
                  <a:txBody>
                    <a:bodyPr/>
                    <a:lstStyle/>
                    <a:p>
                      <a:pPr marL="0" marR="0" lvl="0" indent="0" algn="just" defTabSz="33377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VR</a:t>
                      </a: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a:t>
                      </a:r>
                      <a:r>
                        <a:rPr kumimoji="0" lang="en-US" altLang="ja-JP"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Virtual Reality</a:t>
                      </a: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mn-ea"/>
                          <a:cs typeface="ＭＳ Ｐゴシック" panose="020B0600070205080204" pitchFamily="50" charset="-128"/>
                          <a:sym typeface="Helvetica Light"/>
                        </a:rPr>
                        <a:t>仮想現実のこと。ゴーグルなどを装着することでコンピューターによって創り出された仮想的な空間などを現実であるかのように疑似体験できる仕組み。</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4"/>
                  </a:ext>
                </a:extLst>
              </a:tr>
              <a:tr h="424153">
                <a:tc>
                  <a:txBody>
                    <a:bodyPr/>
                    <a:lstStyle/>
                    <a:p>
                      <a:pPr marL="0" marR="0" lvl="0" indent="0" algn="just" defTabSz="33377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Well-being</a:t>
                      </a:r>
                      <a:endPar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個人の権利や自己実現が保障され、身体的、精神的、社会的に良好な状態にあることを意味する概念のこと。決まった訳し方はなく、満足した生活を送ることができている状態、幸福な状態、充実した状態などの多面的な幸せを表す言葉として用いられている。</a:t>
                      </a:r>
                      <a:endParaRPr kumimoji="0" lang="en-US" altLang="ja-JP"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002242265"/>
                  </a:ext>
                </a:extLst>
              </a:tr>
            </a:tbl>
          </a:graphicData>
        </a:graphic>
      </p:graphicFrame>
      <p:sp>
        <p:nvSpPr>
          <p:cNvPr id="5" name="字幕 4">
            <a:extLst>
              <a:ext uri="{FF2B5EF4-FFF2-40B4-BE49-F238E27FC236}">
                <a16:creationId xmlns:a16="http://schemas.microsoft.com/office/drawing/2014/main" id="{89492652-296F-41F6-B575-86603BA285B5}"/>
              </a:ext>
            </a:extLst>
          </p:cNvPr>
          <p:cNvSpPr>
            <a:spLocks noGrp="1"/>
          </p:cNvSpPr>
          <p:nvPr>
            <p:ph type="subTitle" idx="1"/>
          </p:nvPr>
        </p:nvSpPr>
        <p:spPr/>
        <p:txBody>
          <a:bodyPr/>
          <a:lstStyle/>
          <a:p>
            <a:r>
              <a:rPr lang="en-US" altLang="ja-JP">
                <a:latin typeface="+mn-lt"/>
              </a:rPr>
              <a:t>Appendix. </a:t>
            </a:r>
            <a:r>
              <a:rPr lang="ja-JP" altLang="en-US">
                <a:latin typeface="+mn-lt"/>
              </a:rPr>
              <a:t>用語集</a:t>
            </a:r>
            <a:endParaRPr lang="en-GB"/>
          </a:p>
        </p:txBody>
      </p:sp>
      <p:graphicFrame>
        <p:nvGraphicFramePr>
          <p:cNvPr id="6" name="表 5">
            <a:extLst>
              <a:ext uri="{FF2B5EF4-FFF2-40B4-BE49-F238E27FC236}">
                <a16:creationId xmlns:a16="http://schemas.microsoft.com/office/drawing/2014/main" id="{0529CF4A-CF58-4354-BC19-6485618024F4}"/>
              </a:ext>
            </a:extLst>
          </p:cNvPr>
          <p:cNvGraphicFramePr>
            <a:graphicFrameLocks noGrp="1"/>
          </p:cNvGraphicFramePr>
          <p:nvPr/>
        </p:nvGraphicFramePr>
        <p:xfrm>
          <a:off x="452438" y="899613"/>
          <a:ext cx="9001126" cy="274320"/>
        </p:xfrm>
        <a:graphic>
          <a:graphicData uri="http://schemas.openxmlformats.org/drawingml/2006/table">
            <a:tbl>
              <a:tblPr firstRow="1" bandRow="1">
                <a:tableStyleId>{5940675A-B579-460E-94D1-54222C63F5DA}</a:tableStyleId>
              </a:tblPr>
              <a:tblGrid>
                <a:gridCol w="2258979">
                  <a:extLst>
                    <a:ext uri="{9D8B030D-6E8A-4147-A177-3AD203B41FA5}">
                      <a16:colId xmlns:a16="http://schemas.microsoft.com/office/drawing/2014/main" val="20000"/>
                    </a:ext>
                  </a:extLst>
                </a:gridCol>
                <a:gridCol w="6742147">
                  <a:extLst>
                    <a:ext uri="{9D8B030D-6E8A-4147-A177-3AD203B41FA5}">
                      <a16:colId xmlns:a16="http://schemas.microsoft.com/office/drawing/2014/main" val="20001"/>
                    </a:ext>
                  </a:extLst>
                </a:gridCol>
              </a:tblGrid>
              <a:tr h="259049">
                <a:tc>
                  <a:txBody>
                    <a:bodyPr/>
                    <a:lstStyle/>
                    <a:p>
                      <a:pPr algn="ctr"/>
                      <a:r>
                        <a:rPr kumimoji="0" lang="ja-JP" altLang="en-US" sz="1200" b="1" kern="0" spc="300">
                          <a:solidFill>
                            <a:schemeClr val="bg1"/>
                          </a:solidFill>
                          <a:latin typeface="+mn-lt"/>
                          <a:ea typeface="Yu Gothic UI" panose="020B0500000000000000" pitchFamily="50" charset="-128"/>
                          <a:cs typeface="ＭＳ Ｐゴシック" panose="020B0600070205080204" pitchFamily="50" charset="-128"/>
                        </a:rPr>
                        <a:t>用語</a:t>
                      </a:r>
                    </a:p>
                  </a:txBody>
                  <a:tcPr>
                    <a:lnL w="6350" cap="flat" cmpd="sng" algn="ctr">
                      <a:solidFill>
                        <a:schemeClr val="tx1">
                          <a:lumMod val="50000"/>
                          <a:lumOff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tc>
                  <a:txBody>
                    <a:bodyPr/>
                    <a:lstStyle/>
                    <a:p>
                      <a:pPr marL="0" marR="0" indent="0" algn="ctr" defTabSz="333770" latinLnBrk="0">
                        <a:lnSpc>
                          <a:spcPct val="100000"/>
                        </a:lnSpc>
                        <a:spcBef>
                          <a:spcPts val="0"/>
                        </a:spcBef>
                        <a:spcAft>
                          <a:spcPts val="0"/>
                        </a:spcAft>
                        <a:buClrTx/>
                        <a:buSzTx/>
                        <a:buFontTx/>
                        <a:buNone/>
                        <a:tabLst/>
                      </a:pPr>
                      <a:r>
                        <a:rPr kumimoji="0" lang="ja-JP" altLang="en-US" sz="1200" b="1" i="0" u="none" strike="noStrike" kern="0" cap="none" spc="300" baseline="0" dirty="0">
                          <a:ln>
                            <a:noFill/>
                          </a:ln>
                          <a:solidFill>
                            <a:schemeClr val="bg1"/>
                          </a:solidFill>
                          <a:uFillTx/>
                          <a:latin typeface="+mn-lt"/>
                          <a:ea typeface="Yu Gothic UI" panose="020B0500000000000000" pitchFamily="50" charset="-128"/>
                          <a:cs typeface="ＭＳ Ｐゴシック" panose="020B0600070205080204" pitchFamily="50" charset="-128"/>
                          <a:sym typeface="Helvetica Light"/>
                        </a:rPr>
                        <a:t>説明</a:t>
                      </a:r>
                    </a:p>
                  </a:txBody>
                  <a:tcPr>
                    <a:lnL w="6350" cap="flat" cmpd="sng" algn="ctr">
                      <a:solidFill>
                        <a:schemeClr val="bg1"/>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extLst>
                  <a:ext uri="{0D108BD9-81ED-4DB2-BD59-A6C34878D82A}">
                    <a16:rowId xmlns:a16="http://schemas.microsoft.com/office/drawing/2014/main" val="10000"/>
                  </a:ext>
                </a:extLst>
              </a:tr>
            </a:tbl>
          </a:graphicData>
        </a:graphic>
      </p:graphicFrame>
      <p:sp>
        <p:nvSpPr>
          <p:cNvPr id="9" name="スライド番号プレースホルダー 2">
            <a:extLst>
              <a:ext uri="{FF2B5EF4-FFF2-40B4-BE49-F238E27FC236}">
                <a16:creationId xmlns:a16="http://schemas.microsoft.com/office/drawing/2014/main" id="{A482EB7B-E9DC-44EB-82A8-BEC309F18ECB}"/>
              </a:ext>
            </a:extLst>
          </p:cNvPr>
          <p:cNvSpPr txBox="1">
            <a:spLocks/>
          </p:cNvSpPr>
          <p:nvPr/>
        </p:nvSpPr>
        <p:spPr>
          <a:xfrm>
            <a:off x="7181851" y="6515100"/>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Tree>
    <p:extLst>
      <p:ext uri="{BB962C8B-B14F-4D97-AF65-F5344CB8AC3E}">
        <p14:creationId xmlns:p14="http://schemas.microsoft.com/office/powerpoint/2010/main" val="8604197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2509651556"/>
              </p:ext>
            </p:extLst>
          </p:nvPr>
        </p:nvGraphicFramePr>
        <p:xfrm>
          <a:off x="452438" y="1173933"/>
          <a:ext cx="9001126" cy="4849480"/>
        </p:xfrm>
        <a:graphic>
          <a:graphicData uri="http://schemas.openxmlformats.org/drawingml/2006/table">
            <a:tbl>
              <a:tblPr firstRow="1" bandRow="1">
                <a:tableStyleId>{5940675A-B579-460E-94D1-54222C63F5DA}</a:tableStyleId>
              </a:tblPr>
              <a:tblGrid>
                <a:gridCol w="2258979">
                  <a:extLst>
                    <a:ext uri="{9D8B030D-6E8A-4147-A177-3AD203B41FA5}">
                      <a16:colId xmlns:a16="http://schemas.microsoft.com/office/drawing/2014/main" val="20000"/>
                    </a:ext>
                  </a:extLst>
                </a:gridCol>
                <a:gridCol w="6742147">
                  <a:extLst>
                    <a:ext uri="{9D8B030D-6E8A-4147-A177-3AD203B41FA5}">
                      <a16:colId xmlns:a16="http://schemas.microsoft.com/office/drawing/2014/main" val="20001"/>
                    </a:ext>
                  </a:extLst>
                </a:gridCol>
              </a:tblGrid>
              <a:tr h="469025">
                <a:tc>
                  <a:txBody>
                    <a:bodyPr/>
                    <a:lstStyle/>
                    <a:p>
                      <a:pPr marL="0" marR="0" lvl="0" indent="0" algn="just" defTabSz="33377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アクセシビリティ</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利用者が機器・サービスを円滑に利用できること。</a:t>
                      </a:r>
                      <a:endParaRPr kumimoji="0" lang="en-US" altLang="ja-JP"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598541481"/>
                  </a:ext>
                </a:extLst>
              </a:tr>
              <a:tr h="469025">
                <a:tc>
                  <a:txBody>
                    <a:bodyPr/>
                    <a:lstStyle/>
                    <a:p>
                      <a:pPr marL="0" marR="0" lvl="0" indent="0" algn="just" defTabSz="33377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アジャイル</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大きな単位でシステムを区切るのではなく、小さな単位で実装とテストを繰り返して短期間で開発を進めるソフトウェア開発に由来する言葉であり、ここでは方針の変更やニーズの変化などに機敏に対応していくことを指す。</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976929316"/>
                  </a:ext>
                </a:extLst>
              </a:tr>
              <a:tr h="469025">
                <a:tc>
                  <a:txBody>
                    <a:bodyPr/>
                    <a:lstStyle/>
                    <a:p>
                      <a:pPr marL="0" marR="0" lvl="0" indent="0" algn="just" defTabSz="33377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アバター</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サイバー空間上での自分自身の分身となるキャラクターのこと。</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52059702"/>
                  </a:ext>
                </a:extLst>
              </a:tr>
              <a:tr h="469025">
                <a:tc>
                  <a:txBody>
                    <a:bodyPr/>
                    <a:lstStyle/>
                    <a:p>
                      <a:pPr marL="0" marR="0" lvl="0" indent="0" algn="just" defTabSz="333770" eaLnBrk="1" fontAlgn="auto" latinLnBrk="0" hangingPunct="1">
                        <a:lnSpc>
                          <a:spcPct val="100000"/>
                        </a:lnSpc>
                        <a:spcBef>
                          <a:spcPts val="0"/>
                        </a:spcBef>
                        <a:spcAft>
                          <a:spcPts val="0"/>
                        </a:spcAft>
                        <a:buClrTx/>
                        <a:buSzTx/>
                        <a:buFontTx/>
                        <a:buNone/>
                        <a:tabLst/>
                        <a:defRPr/>
                      </a:pPr>
                      <a:r>
                        <a:rPr kumimoji="0" lang="ja-JP" altLang="en-US" sz="1200" kern="0" spc="0" dirty="0">
                          <a:solidFill>
                            <a:schemeClr val="tx1"/>
                          </a:solidFill>
                          <a:latin typeface="+mn-lt"/>
                          <a:ea typeface="Yu Gothic UI" panose="020B0500000000000000" pitchFamily="50" charset="-128"/>
                          <a:cs typeface="ＭＳ Ｐゴシック" panose="020B0600070205080204" pitchFamily="50" charset="-128"/>
                        </a:rPr>
                        <a:t>ウェアラブル端末</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手首や腕、頭などに装着するコンピューターデバイス。代表的なウェアラブル端末の例として、腕時計のように手首に装着するスマートウォッチ、あるいはメガネのように装着するスマートグラスが挙げられ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626618298"/>
                  </a:ext>
                </a:extLst>
              </a:tr>
              <a:tr h="469025">
                <a:tc>
                  <a:txBody>
                    <a:bodyPr/>
                    <a:lstStyle/>
                    <a:p>
                      <a:pPr marL="0" marR="0" lvl="0" indent="0" algn="just" defTabSz="333770" eaLnBrk="1" fontAlgn="auto" latinLnBrk="0" hangingPunct="1">
                        <a:lnSpc>
                          <a:spcPct val="100000"/>
                        </a:lnSpc>
                        <a:spcBef>
                          <a:spcPts val="0"/>
                        </a:spcBef>
                        <a:spcAft>
                          <a:spcPts val="0"/>
                        </a:spcAft>
                        <a:buClrTx/>
                        <a:buSzTx/>
                        <a:buFontTx/>
                        <a:buNone/>
                        <a:tabLst/>
                        <a:defRPr/>
                      </a:pPr>
                      <a:r>
                        <a:rPr kumimoji="0" lang="ja-JP" altLang="en-US" sz="1200" kern="0" spc="0" dirty="0">
                          <a:solidFill>
                            <a:schemeClr val="tx1"/>
                          </a:solidFill>
                          <a:latin typeface="+mn-lt"/>
                          <a:ea typeface="Yu Gothic UI" panose="020B0500000000000000" pitchFamily="50" charset="-128"/>
                          <a:cs typeface="ＭＳ Ｐゴシック" panose="020B0600070205080204" pitchFamily="50" charset="-128"/>
                        </a:rPr>
                        <a:t>オープンデータ</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l"/>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国、地方公共団体及び事業者が保有する官民データのうち、誰もがインターネット等を通じて容易に利用（加工、編集、再配布等）できるよう、①営利目的、非営利目的を問わず二次利用可能なルールが適用されたもの、②機械判読に適したもの、③無償で利用できるものといった項目に該当する形で公開されるデータ</a:t>
                      </a:r>
                      <a:endParaRPr kumimoji="0" lang="en-US" altLang="ja-JP"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761153076"/>
                  </a:ext>
                </a:extLst>
              </a:tr>
              <a:tr h="469025">
                <a:tc>
                  <a:txBody>
                    <a:bodyPr/>
                    <a:lstStyle/>
                    <a:p>
                      <a:pPr marL="0" marR="0" lvl="0" indent="0" algn="just" defTabSz="333770" eaLnBrk="1" fontAlgn="auto" latinLnBrk="0" hangingPunct="1">
                        <a:lnSpc>
                          <a:spcPct val="100000"/>
                        </a:lnSpc>
                        <a:spcBef>
                          <a:spcPts val="0"/>
                        </a:spcBef>
                        <a:spcAft>
                          <a:spcPts val="0"/>
                        </a:spcAft>
                        <a:buClrTx/>
                        <a:buSzTx/>
                        <a:buFontTx/>
                        <a:buNone/>
                        <a:tabLst/>
                        <a:defRPr/>
                      </a:pPr>
                      <a:r>
                        <a:rPr kumimoji="0" lang="ja-JP" altLang="en-US" sz="1200" kern="0" spc="0" dirty="0">
                          <a:solidFill>
                            <a:schemeClr val="tx1"/>
                          </a:solidFill>
                          <a:latin typeface="+mn-lt"/>
                          <a:ea typeface="Yu Gothic UI" panose="020B0500000000000000" pitchFamily="50" charset="-128"/>
                          <a:cs typeface="ＭＳ Ｐゴシック" panose="020B0600070205080204" pitchFamily="50" charset="-128"/>
                        </a:rPr>
                        <a:t>オープン・バイ・デフォルト</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公共機関が作成し管理している、個人情報に関わる以外の全てのデータを、原則、機械判読可能な形で公開し、営利・非営利を問わず、その利用・再利用を可能とすること。</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1"/>
                  </a:ext>
                </a:extLst>
              </a:tr>
              <a:tr h="469025">
                <a:tc>
                  <a:txBody>
                    <a:bodyPr/>
                    <a:lstStyle/>
                    <a:p>
                      <a:pPr marL="0" marR="0" lvl="0" indent="0" algn="just" defTabSz="333770" eaLnBrk="1" fontAlgn="auto" latinLnBrk="0" hangingPunct="1">
                        <a:lnSpc>
                          <a:spcPct val="100000"/>
                        </a:lnSpc>
                        <a:spcBef>
                          <a:spcPts val="0"/>
                        </a:spcBef>
                        <a:spcAft>
                          <a:spcPts val="0"/>
                        </a:spcAft>
                        <a:buClrTx/>
                        <a:buSzTx/>
                        <a:buFontTx/>
                        <a:buNone/>
                        <a:tabLst/>
                        <a:defRPr/>
                      </a:pPr>
                      <a:r>
                        <a:rPr kumimoji="0" lang="ja-JP" altLang="en-US" sz="1200" kern="0" spc="0">
                          <a:solidFill>
                            <a:schemeClr val="tx1"/>
                          </a:solidFill>
                          <a:latin typeface="+mn-lt"/>
                          <a:ea typeface="Yu Gothic UI" panose="020B0500000000000000" pitchFamily="50" charset="-128"/>
                          <a:cs typeface="ＭＳ Ｐゴシック" panose="020B0600070205080204" pitchFamily="50" charset="-128"/>
                        </a:rPr>
                        <a:t>カーボンニュートラル</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二酸化炭素をはじめとする温室効果ガスの「排出量」から、植林、森林管理などによる「吸収量」を差し引いて、</a:t>
                      </a:r>
                      <a:r>
                        <a:rPr kumimoji="0" lang="en-US" altLang="ja-JP"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2050</a:t>
                      </a: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年までに合計を実質的にゼロにすること。</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2"/>
                  </a:ext>
                </a:extLst>
              </a:tr>
              <a:tr h="469025">
                <a:tc>
                  <a:txBody>
                    <a:bodyPr/>
                    <a:lstStyle/>
                    <a:p>
                      <a:pPr marL="0" marR="0" lvl="0" indent="0" algn="just" defTabSz="33377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クラウドサービス</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従来は利用者が手元のコンピューターで利用していたデータやソフトウェアを、ネットワーク経由で、サービスとして利用者に提供すること。</a:t>
                      </a:r>
                      <a:br>
                        <a:rPr kumimoji="0" lang="en-US" altLang="ja-JP"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b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利用者側が最低限の環境（パソコンや携帯情報端末などのクライアント、その上で動く</a:t>
                      </a:r>
                      <a:r>
                        <a:rPr kumimoji="0" lang="en-US" altLang="ja-JP"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Web</a:t>
                      </a: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ブラウザ、インターネット接続環境など）を用意することで、どの端末からでも、さまざまなサービスを利用することができる。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271209887"/>
                  </a:ext>
                </a:extLst>
              </a:tr>
              <a:tr h="469025">
                <a:tc>
                  <a:txBody>
                    <a:bodyPr/>
                    <a:lstStyle/>
                    <a:p>
                      <a:pPr marL="0" marR="0" lvl="0" indent="0" algn="just" defTabSz="33377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クラウド・バイ・デフォルト</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国がクラウド・サービスを採用するための指針を示したもので、「情報システムを整備する際に、クラウドサービスの利用を第一候補とする」こと。</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3"/>
                  </a:ext>
                </a:extLst>
              </a:tr>
              <a:tr h="469025">
                <a:tc>
                  <a:txBody>
                    <a:bodyPr/>
                    <a:lstStyle/>
                    <a:p>
                      <a:pPr marL="0" marR="0" lvl="0" indent="0" algn="just" defTabSz="333770" eaLnBrk="1" fontAlgn="auto" latinLnBrk="0" hangingPunct="1">
                        <a:lnSpc>
                          <a:spcPct val="100000"/>
                        </a:lnSpc>
                        <a:spcBef>
                          <a:spcPts val="0"/>
                        </a:spcBef>
                        <a:spcAft>
                          <a:spcPts val="0"/>
                        </a:spcAft>
                        <a:buClrTx/>
                        <a:buSzTx/>
                        <a:buFontTx/>
                        <a:buNone/>
                        <a:tabLst/>
                        <a:defRPr/>
                      </a:pPr>
                      <a:r>
                        <a:rPr kumimoji="0" lang="ja-JP" altLang="en-US" sz="1200" kern="0" spc="0" dirty="0">
                          <a:solidFill>
                            <a:schemeClr val="tx1"/>
                          </a:solidFill>
                          <a:latin typeface="+mn-lt"/>
                          <a:ea typeface="Yu Gothic UI" panose="020B0500000000000000" pitchFamily="50" charset="-128"/>
                          <a:cs typeface="ＭＳ Ｐゴシック" panose="020B0600070205080204" pitchFamily="50" charset="-128"/>
                        </a:rPr>
                        <a:t>グリーンフィールド</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スマートシティやスーパーシティにおいて、埋立地や工場跡地などの更地を新規に開発し、新たに住民を集めるエリアを指す。</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989775683"/>
                  </a:ext>
                </a:extLst>
              </a:tr>
            </a:tbl>
          </a:graphicData>
        </a:graphic>
      </p:graphicFrame>
      <p:sp>
        <p:nvSpPr>
          <p:cNvPr id="5" name="字幕 4">
            <a:extLst>
              <a:ext uri="{FF2B5EF4-FFF2-40B4-BE49-F238E27FC236}">
                <a16:creationId xmlns:a16="http://schemas.microsoft.com/office/drawing/2014/main" id="{BB77309E-C56F-45DC-A5B5-702C8D77C942}"/>
              </a:ext>
            </a:extLst>
          </p:cNvPr>
          <p:cNvSpPr>
            <a:spLocks noGrp="1"/>
          </p:cNvSpPr>
          <p:nvPr>
            <p:ph type="subTitle" idx="1"/>
          </p:nvPr>
        </p:nvSpPr>
        <p:spPr/>
        <p:txBody>
          <a:bodyPr/>
          <a:lstStyle/>
          <a:p>
            <a:r>
              <a:rPr lang="en-US" altLang="ja-JP">
                <a:latin typeface="+mn-lt"/>
              </a:rPr>
              <a:t>Appendix. </a:t>
            </a:r>
            <a:r>
              <a:rPr lang="ja-JP" altLang="en-US">
                <a:latin typeface="+mn-lt"/>
              </a:rPr>
              <a:t>用語集</a:t>
            </a:r>
            <a:endParaRPr lang="en-GB"/>
          </a:p>
        </p:txBody>
      </p:sp>
      <p:graphicFrame>
        <p:nvGraphicFramePr>
          <p:cNvPr id="8" name="表 7">
            <a:extLst>
              <a:ext uri="{FF2B5EF4-FFF2-40B4-BE49-F238E27FC236}">
                <a16:creationId xmlns:a16="http://schemas.microsoft.com/office/drawing/2014/main" id="{AECA72D1-B7AC-49E6-B2DC-010AB4684CCE}"/>
              </a:ext>
            </a:extLst>
          </p:cNvPr>
          <p:cNvGraphicFramePr>
            <a:graphicFrameLocks noGrp="1"/>
          </p:cNvGraphicFramePr>
          <p:nvPr/>
        </p:nvGraphicFramePr>
        <p:xfrm>
          <a:off x="452438" y="899613"/>
          <a:ext cx="9001126" cy="274320"/>
        </p:xfrm>
        <a:graphic>
          <a:graphicData uri="http://schemas.openxmlformats.org/drawingml/2006/table">
            <a:tbl>
              <a:tblPr firstRow="1" bandRow="1">
                <a:tableStyleId>{5940675A-B579-460E-94D1-54222C63F5DA}</a:tableStyleId>
              </a:tblPr>
              <a:tblGrid>
                <a:gridCol w="2258979">
                  <a:extLst>
                    <a:ext uri="{9D8B030D-6E8A-4147-A177-3AD203B41FA5}">
                      <a16:colId xmlns:a16="http://schemas.microsoft.com/office/drawing/2014/main" val="20000"/>
                    </a:ext>
                  </a:extLst>
                </a:gridCol>
                <a:gridCol w="6742147">
                  <a:extLst>
                    <a:ext uri="{9D8B030D-6E8A-4147-A177-3AD203B41FA5}">
                      <a16:colId xmlns:a16="http://schemas.microsoft.com/office/drawing/2014/main" val="20001"/>
                    </a:ext>
                  </a:extLst>
                </a:gridCol>
              </a:tblGrid>
              <a:tr h="259049">
                <a:tc>
                  <a:txBody>
                    <a:bodyPr/>
                    <a:lstStyle/>
                    <a:p>
                      <a:pPr algn="ctr"/>
                      <a:r>
                        <a:rPr kumimoji="0" lang="ja-JP" altLang="en-US" sz="1200" b="1" kern="0" spc="300">
                          <a:solidFill>
                            <a:schemeClr val="bg1"/>
                          </a:solidFill>
                          <a:latin typeface="+mn-lt"/>
                          <a:ea typeface="Yu Gothic UI" panose="020B0500000000000000" pitchFamily="50" charset="-128"/>
                          <a:cs typeface="ＭＳ Ｐゴシック" panose="020B0600070205080204" pitchFamily="50" charset="-128"/>
                        </a:rPr>
                        <a:t>用語</a:t>
                      </a:r>
                    </a:p>
                  </a:txBody>
                  <a:tcPr>
                    <a:lnL w="6350" cap="flat" cmpd="sng" algn="ctr">
                      <a:solidFill>
                        <a:schemeClr val="tx1">
                          <a:lumMod val="50000"/>
                          <a:lumOff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tc>
                  <a:txBody>
                    <a:bodyPr/>
                    <a:lstStyle/>
                    <a:p>
                      <a:pPr marL="0" marR="0" indent="0" algn="ctr" defTabSz="333770" latinLnBrk="0">
                        <a:lnSpc>
                          <a:spcPct val="100000"/>
                        </a:lnSpc>
                        <a:spcBef>
                          <a:spcPts val="0"/>
                        </a:spcBef>
                        <a:spcAft>
                          <a:spcPts val="0"/>
                        </a:spcAft>
                        <a:buClrTx/>
                        <a:buSzTx/>
                        <a:buFontTx/>
                        <a:buNone/>
                        <a:tabLst/>
                      </a:pPr>
                      <a:r>
                        <a:rPr kumimoji="0" lang="ja-JP" altLang="en-US" sz="1200" b="1" i="0" u="none" strike="noStrike" kern="0" cap="none" spc="300" baseline="0" dirty="0">
                          <a:ln>
                            <a:noFill/>
                          </a:ln>
                          <a:solidFill>
                            <a:schemeClr val="bg1"/>
                          </a:solidFill>
                          <a:uFillTx/>
                          <a:latin typeface="+mn-lt"/>
                          <a:ea typeface="Yu Gothic UI" panose="020B0500000000000000" pitchFamily="50" charset="-128"/>
                          <a:cs typeface="ＭＳ Ｐゴシック" panose="020B0600070205080204" pitchFamily="50" charset="-128"/>
                          <a:sym typeface="Helvetica Light"/>
                        </a:rPr>
                        <a:t>説明</a:t>
                      </a:r>
                    </a:p>
                  </a:txBody>
                  <a:tcPr>
                    <a:lnL w="6350" cap="flat" cmpd="sng" algn="ctr">
                      <a:solidFill>
                        <a:schemeClr val="bg1"/>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extLst>
                  <a:ext uri="{0D108BD9-81ED-4DB2-BD59-A6C34878D82A}">
                    <a16:rowId xmlns:a16="http://schemas.microsoft.com/office/drawing/2014/main" val="10000"/>
                  </a:ext>
                </a:extLst>
              </a:tr>
            </a:tbl>
          </a:graphicData>
        </a:graphic>
      </p:graphicFrame>
      <p:sp>
        <p:nvSpPr>
          <p:cNvPr id="11" name="スライド番号プレースホルダー 2">
            <a:extLst>
              <a:ext uri="{FF2B5EF4-FFF2-40B4-BE49-F238E27FC236}">
                <a16:creationId xmlns:a16="http://schemas.microsoft.com/office/drawing/2014/main" id="{9F7657F8-06CF-49B8-9543-EF3590558F97}"/>
              </a:ext>
            </a:extLst>
          </p:cNvPr>
          <p:cNvSpPr txBox="1">
            <a:spLocks/>
          </p:cNvSpPr>
          <p:nvPr/>
        </p:nvSpPr>
        <p:spPr>
          <a:xfrm>
            <a:off x="7181851" y="6515100"/>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Tree>
    <p:extLst>
      <p:ext uri="{BB962C8B-B14F-4D97-AF65-F5344CB8AC3E}">
        <p14:creationId xmlns:p14="http://schemas.microsoft.com/office/powerpoint/2010/main" val="19844383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2674801870"/>
              </p:ext>
            </p:extLst>
          </p:nvPr>
        </p:nvGraphicFramePr>
        <p:xfrm>
          <a:off x="452436" y="1173402"/>
          <a:ext cx="9001127" cy="5123826"/>
        </p:xfrm>
        <a:graphic>
          <a:graphicData uri="http://schemas.openxmlformats.org/drawingml/2006/table">
            <a:tbl>
              <a:tblPr firstRow="1" bandRow="1">
                <a:tableStyleId>{5940675A-B579-460E-94D1-54222C63F5DA}</a:tableStyleId>
              </a:tblPr>
              <a:tblGrid>
                <a:gridCol w="2258978">
                  <a:extLst>
                    <a:ext uri="{9D8B030D-6E8A-4147-A177-3AD203B41FA5}">
                      <a16:colId xmlns:a16="http://schemas.microsoft.com/office/drawing/2014/main" val="20000"/>
                    </a:ext>
                  </a:extLst>
                </a:gridCol>
                <a:gridCol w="6742149">
                  <a:extLst>
                    <a:ext uri="{9D8B030D-6E8A-4147-A177-3AD203B41FA5}">
                      <a16:colId xmlns:a16="http://schemas.microsoft.com/office/drawing/2014/main" val="20001"/>
                    </a:ext>
                  </a:extLst>
                </a:gridCol>
              </a:tblGrid>
              <a:tr h="462811">
                <a:tc>
                  <a:txBody>
                    <a:bodyPr/>
                    <a:lstStyle/>
                    <a:p>
                      <a:pPr marL="0" marR="0" lvl="0" indent="0" algn="just" defTabSz="33377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構造改革のためのデジタル原則</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l"/>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国のデジタル臨時行政調査会において、 「国民や地域に寄り添う」とともに「個人や事業者がその能力を最大限発揮」できる社会をデジタルの力で実現し、デジタル改革、行政改革、規制改革の全てに通底する５つの原則のこと。</a:t>
                      </a:r>
                      <a:endParaRPr kumimoji="0" lang="en-US" altLang="ja-JP"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endParaRPr>
                    </a:p>
                    <a:p>
                      <a:pPr algn="l"/>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①デジタル完結・自動化原則、②アジャイルガバナンス原則、③官民連携原則、④相互運用性確保原則、⑤共通基盤利用原則</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399299898"/>
                  </a:ext>
                </a:extLst>
              </a:tr>
              <a:tr h="462811">
                <a:tc>
                  <a:txBody>
                    <a:bodyPr/>
                    <a:lstStyle/>
                    <a:p>
                      <a:pPr marL="0" marR="0" lvl="0" indent="0" algn="just" defTabSz="333770" eaLnBrk="1" fontAlgn="auto" latinLnBrk="0" hangingPunct="1">
                        <a:lnSpc>
                          <a:spcPct val="100000"/>
                        </a:lnSpc>
                        <a:spcBef>
                          <a:spcPts val="0"/>
                        </a:spcBef>
                        <a:spcAft>
                          <a:spcPts val="0"/>
                        </a:spcAft>
                        <a:buClrTx/>
                        <a:buSzTx/>
                        <a:buFontTx/>
                        <a:buNone/>
                        <a:tabLst/>
                        <a:defRPr/>
                      </a:pPr>
                      <a:r>
                        <a:rPr kumimoji="0" lang="ja-JP" altLang="en-US" sz="1200" kern="0" spc="0" dirty="0">
                          <a:solidFill>
                            <a:schemeClr val="tx1"/>
                          </a:solidFill>
                          <a:latin typeface="+mn-lt"/>
                          <a:ea typeface="Yu Gothic UI" panose="020B0500000000000000" pitchFamily="50" charset="-128"/>
                          <a:cs typeface="ＭＳ Ｐゴシック" panose="020B0600070205080204" pitchFamily="50" charset="-128"/>
                        </a:rPr>
                        <a:t>サイバー攻撃</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サーバー、パソコン、スマートフォンなどの情報端末に対して、ネットワークを通じシステムの破壊やデータの窃取、改ざんなどを行う行為のこと。</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909223011"/>
                  </a:ext>
                </a:extLst>
              </a:tr>
              <a:tr h="462811">
                <a:tc>
                  <a:txBody>
                    <a:bodyPr/>
                    <a:lstStyle/>
                    <a:p>
                      <a:pPr marL="0" marR="0" lvl="0" indent="0" algn="just" defTabSz="33377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サービスデザイン思考</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サービスが目的どおり機能し、利用者に満足してもらうためには、提供者の視点で用意した手続を利用者に「使わせる」のではなく、サービスの受け手側の立場を考慮した調査・分析から得られる利用者の「本質的なニーズ」に基づき、サービス・業務を設計・開発した上で、利用者に「使っていただく」という意識のこと。サービスデザイン思考によるサービス・業務改革（</a:t>
                      </a:r>
                      <a:r>
                        <a:rPr kumimoji="0" lang="en-US" altLang="ja-JP"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BPR</a:t>
                      </a: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）は国際的な潮流とされている。</a:t>
                      </a:r>
                      <a:endParaRPr kumimoji="0" lang="en-US" altLang="ja-JP"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198278478"/>
                  </a:ext>
                </a:extLst>
              </a:tr>
              <a:tr h="462811">
                <a:tc>
                  <a:txBody>
                    <a:bodyPr/>
                    <a:lstStyle/>
                    <a:p>
                      <a:pPr marL="0" marR="0" lvl="0" indent="0" algn="just" defTabSz="33377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サプライチェーン</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IT</a:t>
                      </a: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システム・サービスに関する業務を系列企業やビジネスパートナーなどに外部委託し、その委託が連鎖する形態をいう。</a:t>
                      </a:r>
                      <a:endParaRPr kumimoji="0" lang="en-US" altLang="ja-JP"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718753459"/>
                  </a:ext>
                </a:extLst>
              </a:tr>
              <a:tr h="462811">
                <a:tc>
                  <a:txBody>
                    <a:bodyPr/>
                    <a:lstStyle/>
                    <a:p>
                      <a:pPr marL="0" marR="0" lvl="0" indent="0" algn="just" defTabSz="33377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シビックテック</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市民（</a:t>
                      </a:r>
                      <a:r>
                        <a:rPr kumimoji="0" lang="en-US" altLang="ja-JP"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civic</a:t>
                      </a: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）と技術（</a:t>
                      </a:r>
                      <a:r>
                        <a:rPr kumimoji="0" lang="en-US" altLang="ja-JP"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technology</a:t>
                      </a: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）から生まれた造語で、市民が主体的に行政と連携し、テクノロジーを活用して社会課題を解決したり、生活の利便性を向上させるための取組のこと。</a:t>
                      </a:r>
                      <a:endParaRPr kumimoji="0" lang="en-US" altLang="ja-JP"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2"/>
                  </a:ext>
                </a:extLst>
              </a:tr>
              <a:tr h="543722">
                <a:tc>
                  <a:txBody>
                    <a:bodyPr/>
                    <a:lstStyle/>
                    <a:p>
                      <a:pPr marL="0" marR="0" lvl="0" indent="0" algn="just" defTabSz="33377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baseline="0">
                          <a:ln>
                            <a:noFill/>
                          </a:ln>
                          <a:solidFill>
                            <a:schemeClr val="tx1"/>
                          </a:solidFill>
                          <a:uFillTx/>
                          <a:latin typeface="+mn-lt"/>
                          <a:ea typeface="Yu Gothic UI" panose="020B0500000000000000" pitchFamily="50" charset="-128"/>
                          <a:cs typeface="ＭＳ Ｐゴシック" panose="020B0600070205080204" pitchFamily="50" charset="-128"/>
                        </a:rPr>
                        <a:t>スーパーシティ</a:t>
                      </a:r>
                      <a:endParaRPr kumimoji="0" lang="en-US" altLang="ja-JP" sz="1200" b="0" i="0" u="none" strike="noStrike" kern="0" cap="none" spc="0" baseline="0">
                        <a:ln>
                          <a:noFill/>
                        </a:ln>
                        <a:solidFill>
                          <a:schemeClr val="tx1"/>
                        </a:solidFill>
                        <a:uFillTx/>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国（内閣府）が提唱する、住民が参画し、住民目線で、</a:t>
                      </a:r>
                      <a:r>
                        <a:rPr kumimoji="0" lang="en-US" altLang="ja-JP"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2030</a:t>
                      </a: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年頃に実現される未来社会を先行実現することをめざす構想。</a:t>
                      </a:r>
                      <a:br>
                        <a:rPr kumimoji="0" lang="en-US" altLang="ja-JP"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b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①生活全般にまたがる複数分野の先端的サービスの提供、②複数分野間でのデータ連携、③大胆な規制改革の</a:t>
                      </a:r>
                      <a:r>
                        <a:rPr kumimoji="0" lang="en-US" altLang="ja-JP"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3</a:t>
                      </a: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つがポイントとなる。令和</a:t>
                      </a:r>
                      <a:r>
                        <a:rPr kumimoji="0" lang="en-US" altLang="ja-JP"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4</a:t>
                      </a: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年</a:t>
                      </a:r>
                      <a:r>
                        <a:rPr kumimoji="0" lang="en-US" altLang="ja-JP"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4</a:t>
                      </a: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月に大阪市域がスーパーシティ型国家戦略特別区域に指定された。</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3"/>
                  </a:ext>
                </a:extLst>
              </a:tr>
              <a:tr h="462811">
                <a:tc>
                  <a:txBody>
                    <a:bodyPr/>
                    <a:lstStyle/>
                    <a:p>
                      <a:pPr marL="0" marR="0" lvl="0" indent="0" algn="just" defTabSz="33377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スマートシティ</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デジタル技術を活用しつつ、マネジメント</a:t>
                      </a:r>
                      <a:r>
                        <a:rPr kumimoji="0" lang="en-US" altLang="ja-JP"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a:t>
                      </a: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計画、整備、管理・運営等</a:t>
                      </a:r>
                      <a:r>
                        <a:rPr kumimoji="0" lang="en-US" altLang="ja-JP"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a:t>
                      </a: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の高度化により、都市や地域の抱える諸課題の解決を行い、住民にとってより良い新たな価値を創出し続ける、持続可能な都市や地域を指す。</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4"/>
                  </a:ext>
                </a:extLst>
              </a:tr>
              <a:tr h="462811">
                <a:tc>
                  <a:txBody>
                    <a:bodyPr/>
                    <a:lstStyle/>
                    <a:p>
                      <a:pPr marL="0" marR="0" lvl="0" indent="0" algn="just" defTabSz="33377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デジタル</a:t>
                      </a:r>
                      <a:r>
                        <a:rPr kumimoji="0" lang="en-US" altLang="ja-JP"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3</a:t>
                      </a: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原則</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デジタル手続法第２条において示されている次の３つの原則のこと。</a:t>
                      </a:r>
                    </a:p>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① デジタルファースト：個々の手続・サービスが一貫してデジタルで完結する② ワンスオンリー：一度提出した情報は、二度提出することを不要とする③ コネクテッド・ワンストップ：民間サービスを含め、複数の手続・サービスをワンストップで実現する。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234626323"/>
                  </a:ext>
                </a:extLst>
              </a:tr>
              <a:tr h="462811">
                <a:tc>
                  <a:txBody>
                    <a:bodyPr/>
                    <a:lstStyle/>
                    <a:p>
                      <a:pPr marL="0" marR="0" lvl="0" indent="0" algn="just" defTabSz="33377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デジタルサイネージ</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屋外・店頭・公共空間・交通機関など、あらゆる場所で、ディスプレイなどの電子的な表示機器を使って情報を発信するメディアの総称。</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820864243"/>
                  </a:ext>
                </a:extLst>
              </a:tr>
              <a:tr h="462811">
                <a:tc>
                  <a:txBody>
                    <a:bodyPr/>
                    <a:lstStyle/>
                    <a:p>
                      <a:pPr marL="0" marR="0" lvl="0" indent="0" algn="just" defTabSz="33377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デジタルツイン</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現実世界の環境から収集したデータを使い、仮想空間上に同じ環境をあたかも双子のように再現する技術のこと。</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012117439"/>
                  </a:ext>
                </a:extLst>
              </a:tr>
            </a:tbl>
          </a:graphicData>
        </a:graphic>
      </p:graphicFrame>
      <p:sp>
        <p:nvSpPr>
          <p:cNvPr id="5" name="字幕 4">
            <a:extLst>
              <a:ext uri="{FF2B5EF4-FFF2-40B4-BE49-F238E27FC236}">
                <a16:creationId xmlns:a16="http://schemas.microsoft.com/office/drawing/2014/main" id="{24B58280-C851-4947-8F94-15B5ADB6A9AA}"/>
              </a:ext>
            </a:extLst>
          </p:cNvPr>
          <p:cNvSpPr>
            <a:spLocks noGrp="1"/>
          </p:cNvSpPr>
          <p:nvPr>
            <p:ph type="subTitle" idx="1"/>
          </p:nvPr>
        </p:nvSpPr>
        <p:spPr/>
        <p:txBody>
          <a:bodyPr/>
          <a:lstStyle/>
          <a:p>
            <a:r>
              <a:rPr lang="en-US" altLang="ja-JP">
                <a:latin typeface="+mn-lt"/>
              </a:rPr>
              <a:t>Appendix. </a:t>
            </a:r>
            <a:r>
              <a:rPr lang="ja-JP" altLang="en-US">
                <a:latin typeface="+mn-lt"/>
              </a:rPr>
              <a:t>用語集</a:t>
            </a:r>
            <a:endParaRPr lang="en-GB"/>
          </a:p>
        </p:txBody>
      </p:sp>
      <p:graphicFrame>
        <p:nvGraphicFramePr>
          <p:cNvPr id="6" name="表 5">
            <a:extLst>
              <a:ext uri="{FF2B5EF4-FFF2-40B4-BE49-F238E27FC236}">
                <a16:creationId xmlns:a16="http://schemas.microsoft.com/office/drawing/2014/main" id="{88FBD4C3-6CEE-42A6-B5DC-0847C56E43FB}"/>
              </a:ext>
            </a:extLst>
          </p:cNvPr>
          <p:cNvGraphicFramePr>
            <a:graphicFrameLocks noGrp="1"/>
          </p:cNvGraphicFramePr>
          <p:nvPr/>
        </p:nvGraphicFramePr>
        <p:xfrm>
          <a:off x="452438" y="899613"/>
          <a:ext cx="9001126" cy="274320"/>
        </p:xfrm>
        <a:graphic>
          <a:graphicData uri="http://schemas.openxmlformats.org/drawingml/2006/table">
            <a:tbl>
              <a:tblPr firstRow="1" bandRow="1">
                <a:tableStyleId>{5940675A-B579-460E-94D1-54222C63F5DA}</a:tableStyleId>
              </a:tblPr>
              <a:tblGrid>
                <a:gridCol w="2258979">
                  <a:extLst>
                    <a:ext uri="{9D8B030D-6E8A-4147-A177-3AD203B41FA5}">
                      <a16:colId xmlns:a16="http://schemas.microsoft.com/office/drawing/2014/main" val="20000"/>
                    </a:ext>
                  </a:extLst>
                </a:gridCol>
                <a:gridCol w="6742147">
                  <a:extLst>
                    <a:ext uri="{9D8B030D-6E8A-4147-A177-3AD203B41FA5}">
                      <a16:colId xmlns:a16="http://schemas.microsoft.com/office/drawing/2014/main" val="20001"/>
                    </a:ext>
                  </a:extLst>
                </a:gridCol>
              </a:tblGrid>
              <a:tr h="259049">
                <a:tc>
                  <a:txBody>
                    <a:bodyPr/>
                    <a:lstStyle/>
                    <a:p>
                      <a:pPr algn="ctr"/>
                      <a:r>
                        <a:rPr kumimoji="0" lang="ja-JP" altLang="en-US" sz="1200" b="1" kern="0" spc="300">
                          <a:solidFill>
                            <a:schemeClr val="bg1"/>
                          </a:solidFill>
                          <a:latin typeface="+mn-lt"/>
                          <a:ea typeface="Yu Gothic UI" panose="020B0500000000000000" pitchFamily="50" charset="-128"/>
                          <a:cs typeface="ＭＳ Ｐゴシック" panose="020B0600070205080204" pitchFamily="50" charset="-128"/>
                        </a:rPr>
                        <a:t>用語</a:t>
                      </a:r>
                    </a:p>
                  </a:txBody>
                  <a:tcPr>
                    <a:lnL w="6350" cap="flat" cmpd="sng" algn="ctr">
                      <a:solidFill>
                        <a:schemeClr val="tx1">
                          <a:lumMod val="50000"/>
                          <a:lumOff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tc>
                  <a:txBody>
                    <a:bodyPr/>
                    <a:lstStyle/>
                    <a:p>
                      <a:pPr marL="0" marR="0" indent="0" algn="ctr" defTabSz="333770" latinLnBrk="0">
                        <a:lnSpc>
                          <a:spcPct val="100000"/>
                        </a:lnSpc>
                        <a:spcBef>
                          <a:spcPts val="0"/>
                        </a:spcBef>
                        <a:spcAft>
                          <a:spcPts val="0"/>
                        </a:spcAft>
                        <a:buClrTx/>
                        <a:buSzTx/>
                        <a:buFontTx/>
                        <a:buNone/>
                        <a:tabLst/>
                      </a:pPr>
                      <a:r>
                        <a:rPr kumimoji="0" lang="ja-JP" altLang="en-US" sz="1200" b="1" i="0" u="none" strike="noStrike" kern="0" cap="none" spc="300" baseline="0" dirty="0">
                          <a:ln>
                            <a:noFill/>
                          </a:ln>
                          <a:solidFill>
                            <a:schemeClr val="bg1"/>
                          </a:solidFill>
                          <a:uFillTx/>
                          <a:latin typeface="+mn-lt"/>
                          <a:ea typeface="Yu Gothic UI" panose="020B0500000000000000" pitchFamily="50" charset="-128"/>
                          <a:cs typeface="ＭＳ Ｐゴシック" panose="020B0600070205080204" pitchFamily="50" charset="-128"/>
                          <a:sym typeface="Helvetica Light"/>
                        </a:rPr>
                        <a:t>説明</a:t>
                      </a:r>
                    </a:p>
                  </a:txBody>
                  <a:tcPr>
                    <a:lnL w="6350" cap="flat" cmpd="sng" algn="ctr">
                      <a:solidFill>
                        <a:schemeClr val="bg1"/>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extLst>
                  <a:ext uri="{0D108BD9-81ED-4DB2-BD59-A6C34878D82A}">
                    <a16:rowId xmlns:a16="http://schemas.microsoft.com/office/drawing/2014/main" val="10000"/>
                  </a:ext>
                </a:extLst>
              </a:tr>
            </a:tbl>
          </a:graphicData>
        </a:graphic>
      </p:graphicFrame>
      <p:sp>
        <p:nvSpPr>
          <p:cNvPr id="9" name="スライド番号プレースホルダー 2">
            <a:extLst>
              <a:ext uri="{FF2B5EF4-FFF2-40B4-BE49-F238E27FC236}">
                <a16:creationId xmlns:a16="http://schemas.microsoft.com/office/drawing/2014/main" id="{FDCDC23B-755A-47C2-BA61-43500C132F50}"/>
              </a:ext>
            </a:extLst>
          </p:cNvPr>
          <p:cNvSpPr txBox="1">
            <a:spLocks/>
          </p:cNvSpPr>
          <p:nvPr/>
        </p:nvSpPr>
        <p:spPr>
          <a:xfrm>
            <a:off x="7181851" y="6515100"/>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Tree>
    <p:extLst>
      <p:ext uri="{BB962C8B-B14F-4D97-AF65-F5344CB8AC3E}">
        <p14:creationId xmlns:p14="http://schemas.microsoft.com/office/powerpoint/2010/main" val="25606244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287685021"/>
              </p:ext>
            </p:extLst>
          </p:nvPr>
        </p:nvGraphicFramePr>
        <p:xfrm>
          <a:off x="452437" y="1173933"/>
          <a:ext cx="9001125" cy="4992445"/>
        </p:xfrm>
        <a:graphic>
          <a:graphicData uri="http://schemas.openxmlformats.org/drawingml/2006/table">
            <a:tbl>
              <a:tblPr firstRow="1" bandRow="1">
                <a:tableStyleId>{5940675A-B579-460E-94D1-54222C63F5DA}</a:tableStyleId>
              </a:tblPr>
              <a:tblGrid>
                <a:gridCol w="2258978">
                  <a:extLst>
                    <a:ext uri="{9D8B030D-6E8A-4147-A177-3AD203B41FA5}">
                      <a16:colId xmlns:a16="http://schemas.microsoft.com/office/drawing/2014/main" val="20000"/>
                    </a:ext>
                  </a:extLst>
                </a:gridCol>
                <a:gridCol w="6742147">
                  <a:extLst>
                    <a:ext uri="{9D8B030D-6E8A-4147-A177-3AD203B41FA5}">
                      <a16:colId xmlns:a16="http://schemas.microsoft.com/office/drawing/2014/main" val="20001"/>
                    </a:ext>
                  </a:extLst>
                </a:gridCol>
              </a:tblGrid>
              <a:tr h="549107">
                <a:tc>
                  <a:txBody>
                    <a:bodyPr/>
                    <a:lstStyle/>
                    <a:p>
                      <a:pPr marL="0" marR="0" lvl="0" indent="0" algn="just" defTabSz="33377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データ駆動型（社会）</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社会にある様々なデータが</a:t>
                      </a:r>
                      <a:r>
                        <a:rPr kumimoji="0" lang="en-US" altLang="ja-JP" sz="1000" b="0" i="0" u="none" strike="noStrike" kern="0" cap="none" spc="0" baseline="0" dirty="0" err="1">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IoT</a:t>
                      </a: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により集まり、</a:t>
                      </a:r>
                      <a:r>
                        <a:rPr kumimoji="0" lang="en-US" altLang="ja-JP"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AI</a:t>
                      </a: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などを活用して解析されることにより、新たな付加価値が生み出され、それらが社会に活かされていること。</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1"/>
                  </a:ext>
                </a:extLst>
              </a:tr>
              <a:tr h="549107">
                <a:tc>
                  <a:txBody>
                    <a:bodyPr/>
                    <a:lstStyle/>
                    <a:p>
                      <a:pPr marL="0" marR="0" lvl="0" indent="0" algn="just" defTabSz="33377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テレワーク</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（自宅などの）会社から離れた場所で働くこと。</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314724323"/>
                  </a:ext>
                </a:extLst>
              </a:tr>
              <a:tr h="549107">
                <a:tc>
                  <a:txBody>
                    <a:bodyPr/>
                    <a:lstStyle/>
                    <a:p>
                      <a:pPr marL="0" marR="0" lvl="0" indent="0" algn="just" defTabSz="33377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ドローン</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正式名称として「無人航空機（</a:t>
                      </a:r>
                      <a:r>
                        <a:rPr kumimoji="0" lang="en-US" altLang="ja-JP"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unmanned aerial vehicle</a:t>
                      </a: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とも呼ばれており、無人で遠隔操作または自動制御により飛行することができる航空機のこと。一般的によく知られているドローンは、カメラを搭載した空撮用ドローンで、最近は事業用の動画撮影として用いられてい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2"/>
                  </a:ext>
                </a:extLst>
              </a:tr>
              <a:tr h="509136">
                <a:tc>
                  <a:txBody>
                    <a:bodyPr/>
                    <a:lstStyle/>
                    <a:p>
                      <a:pPr marL="0" marR="0" lvl="0" indent="0" algn="just" defTabSz="33377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baseline="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都市格</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ここでは「都市・まちの風格」という意味合いで用いている。サービスが充実し、暮らしに安心感と活気があり、人や環境への優しさがあふれるまちを実現させることで、都市としての魅力を向上させること。</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602627272"/>
                  </a:ext>
                </a:extLst>
              </a:tr>
              <a:tr h="396577">
                <a:tc>
                  <a:txBody>
                    <a:bodyPr/>
                    <a:lstStyle/>
                    <a:p>
                      <a:pPr marL="0" marR="0" lvl="0" indent="0" algn="just" defTabSz="33377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ノーコードツール</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rgbClr val="000000"/>
                          </a:solidFill>
                          <a:uFillTx/>
                          <a:latin typeface="+mn-lt"/>
                          <a:ea typeface="Yu Gothic UI" panose="020B0500000000000000" pitchFamily="50" charset="-128"/>
                          <a:cs typeface="ＭＳ Ｐゴシック" panose="020B0600070205080204" pitchFamily="50" charset="-128"/>
                          <a:sym typeface="Helvetica Light"/>
                        </a:rPr>
                        <a:t>システムの構築に</a:t>
                      </a: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必要なコード（プログラム）を書かずにシステム構築できるサービスのこと。プログラミングの知識やスキルが無くても比較的手軽に必要なアプリケーションの制作が可能となる。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4"/>
                  </a:ext>
                </a:extLst>
              </a:tr>
              <a:tr h="396577">
                <a:tc>
                  <a:txBody>
                    <a:bodyPr/>
                    <a:lstStyle/>
                    <a:p>
                      <a:pPr marL="0" marR="0" lvl="0" indent="0" algn="just" defTabSz="33377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パーソナライズ</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「一人ひとり（</a:t>
                      </a:r>
                      <a:r>
                        <a:rPr kumimoji="0" lang="en-US" altLang="ja-JP"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person</a:t>
                      </a: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）にあわせて変更する」といった意味があり、顧客の属性や興味、趣味嗜好、行動などにあわせて、最適な情報やサービスを提供すること。</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5"/>
                  </a:ext>
                </a:extLst>
              </a:tr>
              <a:tr h="396577">
                <a:tc>
                  <a:txBody>
                    <a:bodyPr/>
                    <a:lstStyle/>
                    <a:p>
                      <a:pPr marL="0" marR="0" lvl="0" indent="0" algn="just" defTabSz="33377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パーソナルデータ</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個人情報保護法が規定する「個人の識別情報」に加え、個人の位置情報や購買履歴などの個人の識別性のない情報も含まれた「個人に関する情報」を指す。</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600868206"/>
                  </a:ext>
                </a:extLst>
              </a:tr>
              <a:tr h="396577">
                <a:tc>
                  <a:txBody>
                    <a:bodyPr/>
                    <a:lstStyle/>
                    <a:p>
                      <a:pPr marL="0" marR="0" lvl="0" indent="0" algn="just" defTabSz="33377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ビッグデータ</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従来の数値化されたデータに加え、よりさまざまな情報（動画や音声、</a:t>
                      </a:r>
                      <a:r>
                        <a:rPr kumimoji="0" lang="en-US" altLang="ja-JP"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SNS</a:t>
                      </a: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のコメント、位置情報などのセンサーデータ等）が蓄積された巨大なデータ群のこと。</a:t>
                      </a:r>
                    </a:p>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異変の察知や近未来の予測等を通じ、利用者個々のニーズに即したサービスの提供、業務運営の効率化や新産業の創出等が可能となるといわれている。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865267895"/>
                  </a:ext>
                </a:extLst>
              </a:tr>
              <a:tr h="396577">
                <a:tc>
                  <a:txBody>
                    <a:bodyPr/>
                    <a:lstStyle/>
                    <a:p>
                      <a:pPr marL="0" marR="0" lvl="0" indent="0" algn="just" defTabSz="33377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標準準拠システム</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住民記録、地方税、福祉など、自治体の主要な</a:t>
                      </a:r>
                      <a:r>
                        <a:rPr kumimoji="0" lang="en-US" altLang="ja-JP"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20</a:t>
                      </a: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業務を処理するシステムについて、デジタル庁が策定する基本的な方針のもと、関係府省において作成された標準仕様書に準拠して各ベンダが開発したシステムのこと。</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477177845"/>
                  </a:ext>
                </a:extLst>
              </a:tr>
              <a:tr h="396577">
                <a:tc>
                  <a:txBody>
                    <a:bodyPr/>
                    <a:lstStyle/>
                    <a:p>
                      <a:pPr marL="0" marR="0" lvl="0" indent="0" algn="just" defTabSz="33377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プッシュ型情報発信</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インターネットなどにおける情報配信の仕組みの一つ。発信者が能動的に、例えばお知らせや電子メールで配信されるメールマガジン</a:t>
                      </a:r>
                      <a:br>
                        <a:rPr kumimoji="0" lang="en-US" altLang="ja-JP"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b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などを送る方式をさす。受信者側からリクエストしなくても、自動的に発信され更新も自動的に行われる点が、情報を一方的に</a:t>
                      </a:r>
                      <a:br>
                        <a:rPr kumimoji="0" lang="en-US" altLang="ja-JP"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b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「押し出す」ように見えることから「プッシュ型」とよばれる。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210360738"/>
                  </a:ext>
                </a:extLst>
              </a:tr>
            </a:tbl>
          </a:graphicData>
        </a:graphic>
      </p:graphicFrame>
      <p:sp>
        <p:nvSpPr>
          <p:cNvPr id="5" name="字幕 4">
            <a:extLst>
              <a:ext uri="{FF2B5EF4-FFF2-40B4-BE49-F238E27FC236}">
                <a16:creationId xmlns:a16="http://schemas.microsoft.com/office/drawing/2014/main" id="{F80A14BB-6B01-4AE7-A885-8A6A225F9FF7}"/>
              </a:ext>
            </a:extLst>
          </p:cNvPr>
          <p:cNvSpPr>
            <a:spLocks noGrp="1"/>
          </p:cNvSpPr>
          <p:nvPr>
            <p:ph type="subTitle" idx="1"/>
          </p:nvPr>
        </p:nvSpPr>
        <p:spPr/>
        <p:txBody>
          <a:bodyPr/>
          <a:lstStyle/>
          <a:p>
            <a:r>
              <a:rPr lang="en-US" altLang="ja-JP">
                <a:latin typeface="+mn-lt"/>
              </a:rPr>
              <a:t>Appendix. </a:t>
            </a:r>
            <a:r>
              <a:rPr lang="ja-JP" altLang="en-US">
                <a:latin typeface="+mn-lt"/>
              </a:rPr>
              <a:t>用語集</a:t>
            </a:r>
            <a:endParaRPr lang="en-GB"/>
          </a:p>
        </p:txBody>
      </p:sp>
      <p:graphicFrame>
        <p:nvGraphicFramePr>
          <p:cNvPr id="6" name="表 5">
            <a:extLst>
              <a:ext uri="{FF2B5EF4-FFF2-40B4-BE49-F238E27FC236}">
                <a16:creationId xmlns:a16="http://schemas.microsoft.com/office/drawing/2014/main" id="{875384B6-3254-4AD2-9A62-4CB2B19B7A67}"/>
              </a:ext>
            </a:extLst>
          </p:cNvPr>
          <p:cNvGraphicFramePr>
            <a:graphicFrameLocks noGrp="1"/>
          </p:cNvGraphicFramePr>
          <p:nvPr/>
        </p:nvGraphicFramePr>
        <p:xfrm>
          <a:off x="452438" y="899613"/>
          <a:ext cx="9001126" cy="274320"/>
        </p:xfrm>
        <a:graphic>
          <a:graphicData uri="http://schemas.openxmlformats.org/drawingml/2006/table">
            <a:tbl>
              <a:tblPr firstRow="1" bandRow="1">
                <a:tableStyleId>{5940675A-B579-460E-94D1-54222C63F5DA}</a:tableStyleId>
              </a:tblPr>
              <a:tblGrid>
                <a:gridCol w="2258979">
                  <a:extLst>
                    <a:ext uri="{9D8B030D-6E8A-4147-A177-3AD203B41FA5}">
                      <a16:colId xmlns:a16="http://schemas.microsoft.com/office/drawing/2014/main" val="20000"/>
                    </a:ext>
                  </a:extLst>
                </a:gridCol>
                <a:gridCol w="6742147">
                  <a:extLst>
                    <a:ext uri="{9D8B030D-6E8A-4147-A177-3AD203B41FA5}">
                      <a16:colId xmlns:a16="http://schemas.microsoft.com/office/drawing/2014/main" val="20001"/>
                    </a:ext>
                  </a:extLst>
                </a:gridCol>
              </a:tblGrid>
              <a:tr h="259049">
                <a:tc>
                  <a:txBody>
                    <a:bodyPr/>
                    <a:lstStyle/>
                    <a:p>
                      <a:pPr algn="ctr"/>
                      <a:r>
                        <a:rPr kumimoji="0" lang="ja-JP" altLang="en-US" sz="1200" b="1" kern="0" spc="300" dirty="0">
                          <a:solidFill>
                            <a:schemeClr val="bg1"/>
                          </a:solidFill>
                          <a:latin typeface="+mn-lt"/>
                          <a:ea typeface="Yu Gothic UI" panose="020B0500000000000000" pitchFamily="50" charset="-128"/>
                          <a:cs typeface="ＭＳ Ｐゴシック" panose="020B0600070205080204" pitchFamily="50" charset="-128"/>
                        </a:rPr>
                        <a:t>用語</a:t>
                      </a:r>
                    </a:p>
                  </a:txBody>
                  <a:tcPr>
                    <a:lnL w="6350" cap="flat" cmpd="sng" algn="ctr">
                      <a:solidFill>
                        <a:schemeClr val="tx1">
                          <a:lumMod val="50000"/>
                          <a:lumOff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tc>
                  <a:txBody>
                    <a:bodyPr/>
                    <a:lstStyle/>
                    <a:p>
                      <a:pPr marL="0" marR="0" indent="0" algn="ctr" defTabSz="333770" latinLnBrk="0">
                        <a:lnSpc>
                          <a:spcPct val="100000"/>
                        </a:lnSpc>
                        <a:spcBef>
                          <a:spcPts val="0"/>
                        </a:spcBef>
                        <a:spcAft>
                          <a:spcPts val="0"/>
                        </a:spcAft>
                        <a:buClrTx/>
                        <a:buSzTx/>
                        <a:buFontTx/>
                        <a:buNone/>
                        <a:tabLst/>
                      </a:pPr>
                      <a:r>
                        <a:rPr kumimoji="0" lang="ja-JP" altLang="en-US" sz="1200" b="1" i="0" u="none" strike="noStrike" kern="0" cap="none" spc="300" baseline="0" dirty="0">
                          <a:ln>
                            <a:noFill/>
                          </a:ln>
                          <a:solidFill>
                            <a:schemeClr val="bg1"/>
                          </a:solidFill>
                          <a:uFillTx/>
                          <a:latin typeface="+mn-lt"/>
                          <a:ea typeface="Yu Gothic UI" panose="020B0500000000000000" pitchFamily="50" charset="-128"/>
                          <a:cs typeface="ＭＳ Ｐゴシック" panose="020B0600070205080204" pitchFamily="50" charset="-128"/>
                          <a:sym typeface="Helvetica Light"/>
                        </a:rPr>
                        <a:t>説明</a:t>
                      </a:r>
                    </a:p>
                  </a:txBody>
                  <a:tcPr>
                    <a:lnL w="6350" cap="flat" cmpd="sng" algn="ctr">
                      <a:solidFill>
                        <a:schemeClr val="bg1"/>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extLst>
                  <a:ext uri="{0D108BD9-81ED-4DB2-BD59-A6C34878D82A}">
                    <a16:rowId xmlns:a16="http://schemas.microsoft.com/office/drawing/2014/main" val="10000"/>
                  </a:ext>
                </a:extLst>
              </a:tr>
            </a:tbl>
          </a:graphicData>
        </a:graphic>
      </p:graphicFrame>
      <p:sp>
        <p:nvSpPr>
          <p:cNvPr id="9" name="スライド番号プレースホルダー 2">
            <a:extLst>
              <a:ext uri="{FF2B5EF4-FFF2-40B4-BE49-F238E27FC236}">
                <a16:creationId xmlns:a16="http://schemas.microsoft.com/office/drawing/2014/main" id="{69D9AEE3-FDDE-4FCF-A580-4B1EAD0D66EB}"/>
              </a:ext>
            </a:extLst>
          </p:cNvPr>
          <p:cNvSpPr txBox="1">
            <a:spLocks/>
          </p:cNvSpPr>
          <p:nvPr/>
        </p:nvSpPr>
        <p:spPr>
          <a:xfrm>
            <a:off x="7181851" y="6515100"/>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Tree>
    <p:extLst>
      <p:ext uri="{BB962C8B-B14F-4D97-AF65-F5344CB8AC3E}">
        <p14:creationId xmlns:p14="http://schemas.microsoft.com/office/powerpoint/2010/main" val="41498330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2298934911"/>
              </p:ext>
            </p:extLst>
          </p:nvPr>
        </p:nvGraphicFramePr>
        <p:xfrm>
          <a:off x="452438" y="1173932"/>
          <a:ext cx="9001126" cy="3032760"/>
        </p:xfrm>
        <a:graphic>
          <a:graphicData uri="http://schemas.openxmlformats.org/drawingml/2006/table">
            <a:tbl>
              <a:tblPr firstRow="1" bandRow="1">
                <a:tableStyleId>{5940675A-B579-460E-94D1-54222C63F5DA}</a:tableStyleId>
              </a:tblPr>
              <a:tblGrid>
                <a:gridCol w="2258979">
                  <a:extLst>
                    <a:ext uri="{9D8B030D-6E8A-4147-A177-3AD203B41FA5}">
                      <a16:colId xmlns:a16="http://schemas.microsoft.com/office/drawing/2014/main" val="20000"/>
                    </a:ext>
                  </a:extLst>
                </a:gridCol>
                <a:gridCol w="6742147">
                  <a:extLst>
                    <a:ext uri="{9D8B030D-6E8A-4147-A177-3AD203B41FA5}">
                      <a16:colId xmlns:a16="http://schemas.microsoft.com/office/drawing/2014/main" val="20001"/>
                    </a:ext>
                  </a:extLst>
                </a:gridCol>
              </a:tblGrid>
              <a:tr h="518160">
                <a:tc>
                  <a:txBody>
                    <a:bodyPr/>
                    <a:lstStyle/>
                    <a:p>
                      <a:pPr marL="0" marR="0" lvl="0" indent="0" algn="just" defTabSz="33377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プラットフォーム</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サービスやシステム、ソフトウェアを動作させるために必要な「共通の土台（基盤）となる動作環境」を指す。</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185959799"/>
                  </a:ext>
                </a:extLst>
              </a:tr>
              <a:tr h="487680">
                <a:tc>
                  <a:txBody>
                    <a:bodyPr/>
                    <a:lstStyle/>
                    <a:p>
                      <a:pPr marL="0" marR="0" lvl="0" indent="0" algn="just" defTabSz="33377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ポータル（サイト）</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「インターネットにアクセスするときの入口となるウェブサイト」のこと。ここでは、大阪市のホームページを利用者が求める情報を優先的に表示することを「個人ポータル」という。</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1"/>
                  </a:ext>
                </a:extLst>
              </a:tr>
              <a:tr h="594360">
                <a:tc>
                  <a:txBody>
                    <a:bodyPr/>
                    <a:lstStyle/>
                    <a:p>
                      <a:pPr marL="0" marR="0" lvl="0" indent="0" algn="just" defTabSz="33377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baseline="0">
                          <a:ln>
                            <a:noFill/>
                          </a:ln>
                          <a:solidFill>
                            <a:schemeClr val="tx1"/>
                          </a:solidFill>
                          <a:uFillTx/>
                          <a:latin typeface="+mn-lt"/>
                          <a:ea typeface="Yu Gothic UI" panose="020B0500000000000000" pitchFamily="50" charset="-128"/>
                          <a:cs typeface="ＭＳ Ｐゴシック" panose="020B0600070205080204" pitchFamily="50" charset="-128"/>
                        </a:rPr>
                        <a:t>メタバース</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a:t>
                      </a:r>
                      <a:r>
                        <a:rPr kumimoji="0" lang="en-US" altLang="ja-JP"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meta</a:t>
                      </a: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（超越した）」と「</a:t>
                      </a:r>
                      <a:r>
                        <a:rPr kumimoji="0" lang="en-US" altLang="ja-JP"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universe</a:t>
                      </a: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（宇宙）」の造語であり、インターネット上に構築される人間参加型の仮想の三次元空間</a:t>
                      </a:r>
                      <a:br>
                        <a:rPr kumimoji="0" lang="en-US" altLang="ja-JP"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b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（サイバー空間・バーチャル空間）のこと。利用者はアバターとよばれる分身を操作して空間内を移動し、他の参加者と交流したり、</a:t>
                      </a:r>
                      <a:br>
                        <a:rPr kumimoji="0" lang="en-US" altLang="ja-JP"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b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イベントを開催したり、独自の通貨を使って物品を売買することなどができる。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2"/>
                  </a:ext>
                </a:extLst>
              </a:tr>
              <a:tr h="525780">
                <a:tc>
                  <a:txBody>
                    <a:bodyPr/>
                    <a:lstStyle/>
                    <a:p>
                      <a:pPr marL="0" marR="0" lvl="0" indent="0" algn="just" defTabSz="33377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baseline="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モビリティサービス</a:t>
                      </a:r>
                      <a:endParaRPr kumimoji="0" lang="en-US" altLang="ja-JP" sz="1200" b="0" i="0" u="none" strike="noStrike" kern="0" cap="none" spc="0" baseline="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自動車等による移動や運搬をスムーズに行うためのサービスのこと。たとえばカーシェアリングやライドシェアなどがモビリティサービスにあたる。公共機関の交通サービスも包括した「</a:t>
                      </a:r>
                      <a:r>
                        <a:rPr kumimoji="0" lang="en-US" altLang="ja-JP" sz="1000" b="0" i="0" u="none" strike="noStrike" kern="0" cap="none" spc="0" baseline="0" dirty="0" err="1">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MaaS</a:t>
                      </a: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（マース）」もモビリティサービスの一つ。</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3"/>
                  </a:ext>
                </a:extLst>
              </a:tr>
              <a:tr h="411480">
                <a:tc>
                  <a:txBody>
                    <a:bodyPr/>
                    <a:lstStyle/>
                    <a:p>
                      <a:pPr marL="0" marR="0" lvl="0" indent="0" algn="just" defTabSz="33377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リスキリング</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新しいスキルや技能を新たに学びなおし、知識を修得すること。</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5"/>
                  </a:ext>
                </a:extLst>
              </a:tr>
              <a:tr h="495300">
                <a:tc>
                  <a:txBody>
                    <a:bodyPr/>
                    <a:lstStyle/>
                    <a:p>
                      <a:pPr marL="0" marR="0" lvl="0" indent="0" algn="just" defTabSz="33377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rPr>
                        <a:t>レジリエンス</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復元力。回復力のこと。ここでは、災害や危機などの逆境を柔軟に受け止め、跳ね返す力をもち、強靭な体制を構築して</a:t>
                      </a:r>
                      <a:br>
                        <a:rPr kumimoji="0" lang="en-US" altLang="ja-JP"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br>
                      <a:r>
                        <a:rPr kumimoji="0" lang="ja-JP" altLang="en-US" sz="10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rPr>
                        <a:t>成長し続けることを指す。</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字幕 4">
            <a:extLst>
              <a:ext uri="{FF2B5EF4-FFF2-40B4-BE49-F238E27FC236}">
                <a16:creationId xmlns:a16="http://schemas.microsoft.com/office/drawing/2014/main" id="{B0EF64F4-D6AE-4EBD-A14F-0835264DA3AA}"/>
              </a:ext>
            </a:extLst>
          </p:cNvPr>
          <p:cNvSpPr>
            <a:spLocks noGrp="1"/>
          </p:cNvSpPr>
          <p:nvPr>
            <p:ph type="subTitle" idx="1"/>
          </p:nvPr>
        </p:nvSpPr>
        <p:spPr/>
        <p:txBody>
          <a:bodyPr/>
          <a:lstStyle/>
          <a:p>
            <a:r>
              <a:rPr lang="en-US" altLang="ja-JP">
                <a:latin typeface="+mn-lt"/>
              </a:rPr>
              <a:t>Appendix. </a:t>
            </a:r>
            <a:r>
              <a:rPr lang="ja-JP" altLang="en-US">
                <a:latin typeface="+mn-lt"/>
              </a:rPr>
              <a:t>用語集</a:t>
            </a:r>
            <a:endParaRPr lang="en-GB"/>
          </a:p>
        </p:txBody>
      </p:sp>
      <p:graphicFrame>
        <p:nvGraphicFramePr>
          <p:cNvPr id="6" name="表 5">
            <a:extLst>
              <a:ext uri="{FF2B5EF4-FFF2-40B4-BE49-F238E27FC236}">
                <a16:creationId xmlns:a16="http://schemas.microsoft.com/office/drawing/2014/main" id="{2D6D485E-BDC7-4DC3-8C4D-A4A7A153138D}"/>
              </a:ext>
            </a:extLst>
          </p:cNvPr>
          <p:cNvGraphicFramePr>
            <a:graphicFrameLocks noGrp="1"/>
          </p:cNvGraphicFramePr>
          <p:nvPr/>
        </p:nvGraphicFramePr>
        <p:xfrm>
          <a:off x="452438" y="899613"/>
          <a:ext cx="9001126" cy="274320"/>
        </p:xfrm>
        <a:graphic>
          <a:graphicData uri="http://schemas.openxmlformats.org/drawingml/2006/table">
            <a:tbl>
              <a:tblPr firstRow="1" bandRow="1">
                <a:tableStyleId>{5940675A-B579-460E-94D1-54222C63F5DA}</a:tableStyleId>
              </a:tblPr>
              <a:tblGrid>
                <a:gridCol w="2258979">
                  <a:extLst>
                    <a:ext uri="{9D8B030D-6E8A-4147-A177-3AD203B41FA5}">
                      <a16:colId xmlns:a16="http://schemas.microsoft.com/office/drawing/2014/main" val="20000"/>
                    </a:ext>
                  </a:extLst>
                </a:gridCol>
                <a:gridCol w="6742147">
                  <a:extLst>
                    <a:ext uri="{9D8B030D-6E8A-4147-A177-3AD203B41FA5}">
                      <a16:colId xmlns:a16="http://schemas.microsoft.com/office/drawing/2014/main" val="20001"/>
                    </a:ext>
                  </a:extLst>
                </a:gridCol>
              </a:tblGrid>
              <a:tr h="259049">
                <a:tc>
                  <a:txBody>
                    <a:bodyPr/>
                    <a:lstStyle/>
                    <a:p>
                      <a:pPr algn="ctr"/>
                      <a:r>
                        <a:rPr kumimoji="0" lang="ja-JP" altLang="en-US" sz="1200" b="1" kern="0" spc="300">
                          <a:solidFill>
                            <a:schemeClr val="bg1"/>
                          </a:solidFill>
                          <a:latin typeface="+mn-lt"/>
                          <a:ea typeface="Yu Gothic UI" panose="020B0500000000000000" pitchFamily="50" charset="-128"/>
                          <a:cs typeface="ＭＳ Ｐゴシック" panose="020B0600070205080204" pitchFamily="50" charset="-128"/>
                        </a:rPr>
                        <a:t>用語</a:t>
                      </a:r>
                    </a:p>
                  </a:txBody>
                  <a:tcPr>
                    <a:lnL w="6350" cap="flat" cmpd="sng" algn="ctr">
                      <a:solidFill>
                        <a:schemeClr val="tx1">
                          <a:lumMod val="50000"/>
                          <a:lumOff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tc>
                  <a:txBody>
                    <a:bodyPr/>
                    <a:lstStyle/>
                    <a:p>
                      <a:pPr marL="0" marR="0" indent="0" algn="ctr" defTabSz="333770" latinLnBrk="0">
                        <a:lnSpc>
                          <a:spcPct val="100000"/>
                        </a:lnSpc>
                        <a:spcBef>
                          <a:spcPts val="0"/>
                        </a:spcBef>
                        <a:spcAft>
                          <a:spcPts val="0"/>
                        </a:spcAft>
                        <a:buClrTx/>
                        <a:buSzTx/>
                        <a:buFontTx/>
                        <a:buNone/>
                        <a:tabLst/>
                      </a:pPr>
                      <a:r>
                        <a:rPr kumimoji="0" lang="ja-JP" altLang="en-US" sz="1200" b="1" i="0" u="none" strike="noStrike" kern="0" cap="none" spc="300" baseline="0" dirty="0">
                          <a:ln>
                            <a:noFill/>
                          </a:ln>
                          <a:solidFill>
                            <a:schemeClr val="bg1"/>
                          </a:solidFill>
                          <a:uFillTx/>
                          <a:latin typeface="+mn-lt"/>
                          <a:ea typeface="Yu Gothic UI" panose="020B0500000000000000" pitchFamily="50" charset="-128"/>
                          <a:cs typeface="ＭＳ Ｐゴシック" panose="020B0600070205080204" pitchFamily="50" charset="-128"/>
                          <a:sym typeface="Helvetica Light"/>
                        </a:rPr>
                        <a:t>説明</a:t>
                      </a:r>
                    </a:p>
                  </a:txBody>
                  <a:tcPr>
                    <a:lnL w="6350" cap="flat" cmpd="sng" algn="ctr">
                      <a:solidFill>
                        <a:schemeClr val="bg1"/>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extLst>
                  <a:ext uri="{0D108BD9-81ED-4DB2-BD59-A6C34878D82A}">
                    <a16:rowId xmlns:a16="http://schemas.microsoft.com/office/drawing/2014/main" val="10000"/>
                  </a:ext>
                </a:extLst>
              </a:tr>
            </a:tbl>
          </a:graphicData>
        </a:graphic>
      </p:graphicFrame>
      <p:sp>
        <p:nvSpPr>
          <p:cNvPr id="9" name="スライド番号プレースホルダー 2">
            <a:extLst>
              <a:ext uri="{FF2B5EF4-FFF2-40B4-BE49-F238E27FC236}">
                <a16:creationId xmlns:a16="http://schemas.microsoft.com/office/drawing/2014/main" id="{731A9518-7E83-409D-B5F5-C4F9C3EE886F}"/>
              </a:ext>
            </a:extLst>
          </p:cNvPr>
          <p:cNvSpPr txBox="1">
            <a:spLocks/>
          </p:cNvSpPr>
          <p:nvPr/>
        </p:nvSpPr>
        <p:spPr>
          <a:xfrm>
            <a:off x="7181851" y="6515100"/>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venir Next LT Pro" panose="020B05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Tree>
    <p:extLst>
      <p:ext uri="{BB962C8B-B14F-4D97-AF65-F5344CB8AC3E}">
        <p14:creationId xmlns:p14="http://schemas.microsoft.com/office/powerpoint/2010/main" val="8778394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4C2F3680-7D26-400A-A532-16D896D2473B}"/>
              </a:ext>
            </a:extLst>
          </p:cNvPr>
          <p:cNvGrpSpPr/>
          <p:nvPr/>
        </p:nvGrpSpPr>
        <p:grpSpPr>
          <a:xfrm>
            <a:off x="4506686" y="3123000"/>
            <a:ext cx="892628" cy="1026769"/>
            <a:chOff x="4506686" y="3123000"/>
            <a:chExt cx="892628" cy="1026769"/>
          </a:xfrm>
        </p:grpSpPr>
        <p:pic>
          <p:nvPicPr>
            <p:cNvPr id="1026" name="Picture 2" descr="澪標 - Wikipedia">
              <a:extLst>
                <a:ext uri="{FF2B5EF4-FFF2-40B4-BE49-F238E27FC236}">
                  <a16:creationId xmlns:a16="http://schemas.microsoft.com/office/drawing/2014/main" id="{EB6EFA79-3DB7-4F68-9682-5E89A17A828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47000" y="312300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9B124EA0-B5B9-4BA1-A814-4F5D6B63F5A4}"/>
                </a:ext>
              </a:extLst>
            </p:cNvPr>
            <p:cNvSpPr txBox="1"/>
            <p:nvPr/>
          </p:nvSpPr>
          <p:spPr>
            <a:xfrm>
              <a:off x="4506686" y="3780437"/>
              <a:ext cx="892628"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a:ln>
                    <a:noFill/>
                  </a:ln>
                  <a:solidFill>
                    <a:prstClr val="black">
                      <a:lumMod val="85000"/>
                      <a:lumOff val="15000"/>
                    </a:prstClr>
                  </a:solidFill>
                  <a:effectLst/>
                  <a:uLnTx/>
                  <a:uFillTx/>
                  <a:latin typeface="Yu Gothic UI" panose="020B0500000000000000" pitchFamily="50" charset="-128"/>
                  <a:ea typeface="Yu Gothic UI" panose="020B0500000000000000" pitchFamily="50" charset="-128"/>
                  <a:cs typeface="+mn-cs"/>
                </a:rPr>
                <a:t>大阪市</a:t>
              </a:r>
            </a:p>
          </p:txBody>
        </p:sp>
      </p:grpSp>
      <p:sp>
        <p:nvSpPr>
          <p:cNvPr id="5" name="正方形/長方形 4">
            <a:extLst>
              <a:ext uri="{FF2B5EF4-FFF2-40B4-BE49-F238E27FC236}">
                <a16:creationId xmlns:a16="http://schemas.microsoft.com/office/drawing/2014/main" id="{4562C92F-E2C8-498D-92EF-45E495B41CF6}"/>
              </a:ext>
            </a:extLst>
          </p:cNvPr>
          <p:cNvSpPr/>
          <p:nvPr/>
        </p:nvSpPr>
        <p:spPr>
          <a:xfrm>
            <a:off x="0" y="0"/>
            <a:ext cx="292100" cy="6870933"/>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white"/>
              </a:solidFill>
              <a:effectLst/>
              <a:uLnTx/>
              <a:uFillTx/>
              <a:latin typeface="Avenir Next LT Pro"/>
              <a:ea typeface="Yu Gothic UI"/>
              <a:cs typeface="+mn-cs"/>
            </a:endParaRPr>
          </a:p>
        </p:txBody>
      </p:sp>
      <p:sp>
        <p:nvSpPr>
          <p:cNvPr id="7" name="テキスト ボックス 6">
            <a:extLst>
              <a:ext uri="{FF2B5EF4-FFF2-40B4-BE49-F238E27FC236}">
                <a16:creationId xmlns:a16="http://schemas.microsoft.com/office/drawing/2014/main" id="{75CDE696-B46A-476F-B6D9-1BFBDCC6ADF6}"/>
              </a:ext>
            </a:extLst>
          </p:cNvPr>
          <p:cNvSpPr txBox="1"/>
          <p:nvPr/>
        </p:nvSpPr>
        <p:spPr>
          <a:xfrm>
            <a:off x="7986712" y="6002837"/>
            <a:ext cx="1466851" cy="342401"/>
          </a:xfrm>
          <a:prstGeom prst="rect">
            <a:avLst/>
          </a:prstGeom>
          <a:noFill/>
        </p:spPr>
        <p:txBody>
          <a:bodyPr wrap="square" rtlCol="0" anchor="ct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デジタル統括室</a:t>
            </a:r>
          </a:p>
        </p:txBody>
      </p:sp>
    </p:spTree>
    <p:extLst>
      <p:ext uri="{BB962C8B-B14F-4D97-AF65-F5344CB8AC3E}">
        <p14:creationId xmlns:p14="http://schemas.microsoft.com/office/powerpoint/2010/main" val="3165048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四角形: 角を丸くする 31">
            <a:extLst>
              <a:ext uri="{FF2B5EF4-FFF2-40B4-BE49-F238E27FC236}">
                <a16:creationId xmlns:a16="http://schemas.microsoft.com/office/drawing/2014/main" id="{C6B8A8EF-1F4B-4B2B-95E8-F6D9F62B1EA2}"/>
              </a:ext>
            </a:extLst>
          </p:cNvPr>
          <p:cNvSpPr/>
          <p:nvPr/>
        </p:nvSpPr>
        <p:spPr>
          <a:xfrm>
            <a:off x="7646273" y="2806448"/>
            <a:ext cx="1744870" cy="312236"/>
          </a:xfrm>
          <a:prstGeom prst="roundRect">
            <a:avLst>
              <a:gd name="adj" fmla="val 50000"/>
            </a:avLst>
          </a:prstGeom>
          <a:solidFill>
            <a:srgbClr val="FCEAE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00">
                <a:solidFill>
                  <a:schemeClr val="tx1"/>
                </a:solidFill>
              </a:rPr>
              <a:t>大阪スマートシティ戦略</a:t>
            </a:r>
            <a:endParaRPr kumimoji="1" lang="en-GB" sz="1100">
              <a:solidFill>
                <a:schemeClr val="tx1"/>
              </a:solidFill>
            </a:endParaRPr>
          </a:p>
        </p:txBody>
      </p:sp>
      <p:grpSp>
        <p:nvGrpSpPr>
          <p:cNvPr id="4" name="グループ化 3">
            <a:extLst>
              <a:ext uri="{FF2B5EF4-FFF2-40B4-BE49-F238E27FC236}">
                <a16:creationId xmlns:a16="http://schemas.microsoft.com/office/drawing/2014/main" id="{2F4BA057-F012-4143-B273-D96472D694FA}"/>
              </a:ext>
            </a:extLst>
          </p:cNvPr>
          <p:cNvGrpSpPr/>
          <p:nvPr/>
        </p:nvGrpSpPr>
        <p:grpSpPr>
          <a:xfrm>
            <a:off x="4213581" y="2195241"/>
            <a:ext cx="1746000" cy="923443"/>
            <a:chOff x="4213581" y="2195241"/>
            <a:chExt cx="1746000" cy="1011170"/>
          </a:xfrm>
        </p:grpSpPr>
        <p:sp>
          <p:nvSpPr>
            <p:cNvPr id="20" name="四角形: 角を丸くする 19">
              <a:extLst>
                <a:ext uri="{FF2B5EF4-FFF2-40B4-BE49-F238E27FC236}">
                  <a16:creationId xmlns:a16="http://schemas.microsoft.com/office/drawing/2014/main" id="{F695DA27-0E20-42C8-847F-A0F1468BE0BF}"/>
                </a:ext>
              </a:extLst>
            </p:cNvPr>
            <p:cNvSpPr/>
            <p:nvPr/>
          </p:nvSpPr>
          <p:spPr>
            <a:xfrm>
              <a:off x="4213581" y="2195241"/>
              <a:ext cx="1746000" cy="312236"/>
            </a:xfrm>
            <a:prstGeom prst="roundRect">
              <a:avLst>
                <a:gd name="adj" fmla="val 50000"/>
              </a:avLst>
            </a:prstGeom>
            <a:solidFill>
              <a:srgbClr val="FCEAE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00">
                  <a:solidFill>
                    <a:schemeClr val="tx1"/>
                  </a:solidFill>
                </a:rPr>
                <a:t>デジタル社会の実現に</a:t>
              </a:r>
              <a:br>
                <a:rPr kumimoji="1" lang="en-US" altLang="ja-JP" sz="1100">
                  <a:solidFill>
                    <a:schemeClr val="tx1"/>
                  </a:solidFill>
                </a:rPr>
              </a:br>
              <a:r>
                <a:rPr kumimoji="1" lang="ja-JP" altLang="en-US" sz="1100">
                  <a:solidFill>
                    <a:schemeClr val="tx1"/>
                  </a:solidFill>
                </a:rPr>
                <a:t>向けた改革の基本方針</a:t>
              </a:r>
              <a:endParaRPr kumimoji="1" lang="en-GB" sz="1100">
                <a:solidFill>
                  <a:schemeClr val="tx1"/>
                </a:solidFill>
              </a:endParaRPr>
            </a:p>
          </p:txBody>
        </p:sp>
        <p:sp>
          <p:nvSpPr>
            <p:cNvPr id="21" name="四角形: 角を丸くする 20">
              <a:extLst>
                <a:ext uri="{FF2B5EF4-FFF2-40B4-BE49-F238E27FC236}">
                  <a16:creationId xmlns:a16="http://schemas.microsoft.com/office/drawing/2014/main" id="{8CFD7237-F40C-4904-9CCF-3669C5FEA1F9}"/>
                </a:ext>
              </a:extLst>
            </p:cNvPr>
            <p:cNvSpPr/>
            <p:nvPr/>
          </p:nvSpPr>
          <p:spPr>
            <a:xfrm>
              <a:off x="4213581" y="2544708"/>
              <a:ext cx="1746000" cy="312236"/>
            </a:xfrm>
            <a:prstGeom prst="roundRect">
              <a:avLst>
                <a:gd name="adj" fmla="val 50000"/>
              </a:avLst>
            </a:prstGeom>
            <a:solidFill>
              <a:srgbClr val="FCEAE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00">
                  <a:solidFill>
                    <a:schemeClr val="tx1"/>
                  </a:solidFill>
                </a:rPr>
                <a:t>デジタル社会の実現に</a:t>
              </a:r>
              <a:br>
                <a:rPr kumimoji="1" lang="en-US" altLang="ja-JP" sz="1100">
                  <a:solidFill>
                    <a:schemeClr val="tx1"/>
                  </a:solidFill>
                </a:rPr>
              </a:br>
              <a:r>
                <a:rPr kumimoji="1" lang="ja-JP" altLang="en-US" sz="1100">
                  <a:solidFill>
                    <a:schemeClr val="tx1"/>
                  </a:solidFill>
                </a:rPr>
                <a:t>向けた重点計画</a:t>
              </a:r>
              <a:endParaRPr kumimoji="1" lang="en-GB" sz="1100">
                <a:solidFill>
                  <a:schemeClr val="tx1"/>
                </a:solidFill>
              </a:endParaRPr>
            </a:p>
          </p:txBody>
        </p:sp>
        <p:sp>
          <p:nvSpPr>
            <p:cNvPr id="22" name="四角形: 角を丸くする 21">
              <a:extLst>
                <a:ext uri="{FF2B5EF4-FFF2-40B4-BE49-F238E27FC236}">
                  <a16:creationId xmlns:a16="http://schemas.microsoft.com/office/drawing/2014/main" id="{020D82A2-D935-4E97-995D-B4154CAB30FB}"/>
                </a:ext>
              </a:extLst>
            </p:cNvPr>
            <p:cNvSpPr/>
            <p:nvPr/>
          </p:nvSpPr>
          <p:spPr>
            <a:xfrm>
              <a:off x="4213581" y="2894175"/>
              <a:ext cx="1746000" cy="312236"/>
            </a:xfrm>
            <a:prstGeom prst="roundRect">
              <a:avLst>
                <a:gd name="adj" fmla="val 50000"/>
              </a:avLst>
            </a:prstGeom>
            <a:solidFill>
              <a:srgbClr val="FCEAE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00">
                  <a:solidFill>
                    <a:schemeClr val="tx1"/>
                  </a:solidFill>
                </a:rPr>
                <a:t>自治体</a:t>
              </a:r>
              <a:r>
                <a:rPr kumimoji="1" lang="en-US" altLang="ja-JP" sz="1100">
                  <a:solidFill>
                    <a:schemeClr val="tx1"/>
                  </a:solidFill>
                </a:rPr>
                <a:t>DX</a:t>
              </a:r>
              <a:r>
                <a:rPr kumimoji="1" lang="ja-JP" altLang="en-US" sz="1100">
                  <a:solidFill>
                    <a:schemeClr val="tx1"/>
                  </a:solidFill>
                </a:rPr>
                <a:t>推進計画 </a:t>
              </a:r>
              <a:endParaRPr kumimoji="1" lang="en-GB" sz="1100">
                <a:solidFill>
                  <a:schemeClr val="tx1"/>
                </a:solidFill>
              </a:endParaRPr>
            </a:p>
          </p:txBody>
        </p:sp>
      </p:grpSp>
      <p:sp>
        <p:nvSpPr>
          <p:cNvPr id="6" name="正方形/長方形 5">
            <a:extLst>
              <a:ext uri="{FF2B5EF4-FFF2-40B4-BE49-F238E27FC236}">
                <a16:creationId xmlns:a16="http://schemas.microsoft.com/office/drawing/2014/main" id="{21ABF772-5939-40E0-9F7F-E46AD2C31215}"/>
              </a:ext>
            </a:extLst>
          </p:cNvPr>
          <p:cNvSpPr/>
          <p:nvPr/>
        </p:nvSpPr>
        <p:spPr>
          <a:xfrm>
            <a:off x="0" y="1828800"/>
            <a:ext cx="9906000" cy="80963"/>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p>
        </p:txBody>
      </p:sp>
      <p:sp>
        <p:nvSpPr>
          <p:cNvPr id="2" name="タイトル 1">
            <a:extLst>
              <a:ext uri="{FF2B5EF4-FFF2-40B4-BE49-F238E27FC236}">
                <a16:creationId xmlns:a16="http://schemas.microsoft.com/office/drawing/2014/main" id="{08395B9E-2897-4340-933B-B1539F7D1CEF}"/>
              </a:ext>
            </a:extLst>
          </p:cNvPr>
          <p:cNvSpPr>
            <a:spLocks noGrp="1"/>
          </p:cNvSpPr>
          <p:nvPr>
            <p:ph type="title"/>
          </p:nvPr>
        </p:nvSpPr>
        <p:spPr>
          <a:xfrm>
            <a:off x="452438" y="739881"/>
            <a:ext cx="4970462" cy="1252808"/>
          </a:xfrm>
        </p:spPr>
        <p:txBody>
          <a:bodyPr/>
          <a:lstStyle/>
          <a:p>
            <a:r>
              <a:rPr lang="en-US" altLang="ja-JP" sz="4400" b="1" spc="150">
                <a:latin typeface="+mj-lt"/>
                <a:ea typeface="Yu Gothic UI Semibold" panose="020B0700000000000000" pitchFamily="50" charset="-128"/>
              </a:rPr>
              <a:t>DX</a:t>
            </a:r>
            <a:r>
              <a:rPr lang="ja-JP" altLang="en-US" sz="4400" b="1" spc="150">
                <a:latin typeface="+mj-lt"/>
                <a:ea typeface="Yu Gothic UI Semibold" panose="020B0700000000000000" pitchFamily="50" charset="-128"/>
              </a:rPr>
              <a:t>戦略の位置づけ</a:t>
            </a:r>
            <a:endParaRPr lang="en-GB">
              <a:latin typeface="+mj-lt"/>
            </a:endParaRPr>
          </a:p>
        </p:txBody>
      </p:sp>
      <p:sp>
        <p:nvSpPr>
          <p:cNvPr id="13" name="スライド番号プレースホルダー 12">
            <a:extLst>
              <a:ext uri="{FF2B5EF4-FFF2-40B4-BE49-F238E27FC236}">
                <a16:creationId xmlns:a16="http://schemas.microsoft.com/office/drawing/2014/main" id="{2CD8EB06-FC39-491F-A1C9-F1A98AADCAE9}"/>
              </a:ext>
            </a:extLst>
          </p:cNvPr>
          <p:cNvSpPr>
            <a:spLocks noGrp="1"/>
          </p:cNvSpPr>
          <p:nvPr>
            <p:ph type="sldNum" sz="quarter" idx="4294967295"/>
          </p:nvPr>
        </p:nvSpPr>
        <p:spPr>
          <a:xfrm>
            <a:off x="7181851" y="6515100"/>
            <a:ext cx="2228850" cy="206375"/>
          </a:xfrm>
          <a:prstGeom prst="rect">
            <a:avLst/>
          </a:prstGeom>
        </p:spPr>
        <p:txBody>
          <a:bodyPr/>
          <a:lstStyle/>
          <a:p>
            <a:fld id="{15E707BA-883C-4D78-8419-4B7DEB3F4E9F}" type="slidenum">
              <a:rPr kumimoji="1" lang="en-GB">
                <a:latin typeface="+mn-lt"/>
              </a:rPr>
              <a:pPr/>
              <a:t>5</a:t>
            </a:fld>
            <a:endParaRPr kumimoji="1" lang="en-GB">
              <a:latin typeface="+mn-lt"/>
            </a:endParaRPr>
          </a:p>
        </p:txBody>
      </p:sp>
      <p:sp>
        <p:nvSpPr>
          <p:cNvPr id="3" name="字幕 2">
            <a:extLst>
              <a:ext uri="{FF2B5EF4-FFF2-40B4-BE49-F238E27FC236}">
                <a16:creationId xmlns:a16="http://schemas.microsoft.com/office/drawing/2014/main" id="{3504EBFE-6A93-4DCA-9A5F-01C6FD153AD4}"/>
              </a:ext>
            </a:extLst>
          </p:cNvPr>
          <p:cNvSpPr>
            <a:spLocks noGrp="1"/>
          </p:cNvSpPr>
          <p:nvPr>
            <p:ph type="subTitle" idx="1"/>
          </p:nvPr>
        </p:nvSpPr>
        <p:spPr/>
        <p:txBody>
          <a:bodyPr/>
          <a:lstStyle/>
          <a:p>
            <a:r>
              <a:rPr lang="en-US" sz="2400" b="1">
                <a:ln>
                  <a:solidFill>
                    <a:srgbClr val="AF1932"/>
                  </a:solidFill>
                </a:ln>
                <a:solidFill>
                  <a:srgbClr val="AF1932"/>
                </a:solidFill>
                <a:latin typeface="Avenir Next LT Pro Demi" panose="020B0704020202020204" pitchFamily="34" charset="0"/>
              </a:rPr>
              <a:t>02.</a:t>
            </a:r>
            <a:endParaRPr lang="en-GB" sz="2400" b="1">
              <a:ln>
                <a:solidFill>
                  <a:srgbClr val="AF1932"/>
                </a:solidFill>
              </a:ln>
              <a:solidFill>
                <a:srgbClr val="AF1932"/>
              </a:solidFill>
              <a:latin typeface="Avenir Next LT Pro Demi" panose="020B0704020202020204" pitchFamily="34" charset="0"/>
            </a:endParaRPr>
          </a:p>
        </p:txBody>
      </p:sp>
      <p:sp>
        <p:nvSpPr>
          <p:cNvPr id="9" name="テキスト プレースホルダー 5">
            <a:extLst>
              <a:ext uri="{FF2B5EF4-FFF2-40B4-BE49-F238E27FC236}">
                <a16:creationId xmlns:a16="http://schemas.microsoft.com/office/drawing/2014/main" id="{82D0953D-3C20-4D6A-A350-EDC102968478}"/>
              </a:ext>
            </a:extLst>
          </p:cNvPr>
          <p:cNvSpPr txBox="1">
            <a:spLocks/>
          </p:cNvSpPr>
          <p:nvPr/>
        </p:nvSpPr>
        <p:spPr>
          <a:xfrm>
            <a:off x="452438" y="2195241"/>
            <a:ext cx="3440678" cy="4186509"/>
          </a:xfrm>
          <a:prstGeom prst="rect">
            <a:avLst/>
          </a:prstGeom>
        </p:spPr>
        <p:txBody>
          <a:bodyPr/>
          <a:lstStyle>
            <a:lvl1pPr marL="0" indent="0" algn="l" defTabSz="914400" rtl="0" eaLnBrk="1" latinLnBrk="0" hangingPunct="1">
              <a:lnSpc>
                <a:spcPts val="1900"/>
              </a:lnSpc>
              <a:spcBef>
                <a:spcPts val="1000"/>
              </a:spcBef>
              <a:buFont typeface="Arial" panose="020B0604020202020204" pitchFamily="34" charset="0"/>
              <a:buNone/>
              <a:defRPr kumimoji="1"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just"/>
            <a:r>
              <a:rPr lang="ja-JP" altLang="en-US">
                <a:solidFill>
                  <a:srgbClr val="000000"/>
                </a:solidFill>
                <a:latin typeface="+mn-ea"/>
              </a:rPr>
              <a:t>国は、デジタル社会のビジョンの実現に向け、住民に身近な行政を担う自治体、とりわけ市区町村の役割は極めて重要であり、自治体が</a:t>
            </a:r>
            <a:r>
              <a:rPr lang="en-US" altLang="ja-JP">
                <a:solidFill>
                  <a:srgbClr val="000000"/>
                </a:solidFill>
                <a:latin typeface="+mn-ea"/>
              </a:rPr>
              <a:t>DX</a:t>
            </a:r>
            <a:r>
              <a:rPr lang="ja-JP" altLang="en-US">
                <a:solidFill>
                  <a:srgbClr val="000000"/>
                </a:solidFill>
                <a:latin typeface="+mn-ea"/>
              </a:rPr>
              <a:t>を推進する意義は大きいとしています。</a:t>
            </a:r>
          </a:p>
          <a:p>
            <a:pPr algn="just"/>
            <a:r>
              <a:rPr lang="ja-JP" altLang="en-US">
                <a:solidFill>
                  <a:srgbClr val="000000"/>
                </a:solidFill>
                <a:latin typeface="+mn-ea"/>
              </a:rPr>
              <a:t>本戦略を大阪市における</a:t>
            </a:r>
            <a:r>
              <a:rPr lang="en-US" altLang="ja-JP">
                <a:solidFill>
                  <a:srgbClr val="000000"/>
                </a:solidFill>
                <a:latin typeface="+mn-ea"/>
              </a:rPr>
              <a:t>DX</a:t>
            </a:r>
            <a:r>
              <a:rPr lang="ja-JP" altLang="en-US">
                <a:solidFill>
                  <a:srgbClr val="000000"/>
                </a:solidFill>
                <a:latin typeface="+mn-ea"/>
              </a:rPr>
              <a:t>を推進していく計画・戦略とするとともに、官民データ活用推進基本法（平成</a:t>
            </a:r>
            <a:r>
              <a:rPr lang="en-US" altLang="ja-JP">
                <a:solidFill>
                  <a:srgbClr val="000000"/>
                </a:solidFill>
                <a:latin typeface="+mn-ea"/>
              </a:rPr>
              <a:t>28</a:t>
            </a:r>
            <a:r>
              <a:rPr lang="ja-JP" altLang="en-US">
                <a:solidFill>
                  <a:srgbClr val="000000"/>
                </a:solidFill>
                <a:latin typeface="+mn-ea"/>
              </a:rPr>
              <a:t>年法律第</a:t>
            </a:r>
            <a:r>
              <a:rPr lang="en-US" altLang="ja-JP">
                <a:solidFill>
                  <a:srgbClr val="000000"/>
                </a:solidFill>
                <a:latin typeface="+mn-ea"/>
              </a:rPr>
              <a:t>103</a:t>
            </a:r>
            <a:r>
              <a:rPr lang="ja-JP" altLang="en-US">
                <a:solidFill>
                  <a:srgbClr val="000000"/>
                </a:solidFill>
                <a:latin typeface="+mn-ea"/>
              </a:rPr>
              <a:t>号）に基づく「大阪市官民データ活用推進計画」及び「大阪スマートシティ戦略」における大阪市のスマートシティ戦略の推進にかかる基本方針に位置づけます。</a:t>
            </a:r>
          </a:p>
        </p:txBody>
      </p:sp>
      <p:sp>
        <p:nvSpPr>
          <p:cNvPr id="12" name="楕円 11">
            <a:extLst>
              <a:ext uri="{FF2B5EF4-FFF2-40B4-BE49-F238E27FC236}">
                <a16:creationId xmlns:a16="http://schemas.microsoft.com/office/drawing/2014/main" id="{B4B57413-69AD-4F94-8374-93DF72FDCC2B}"/>
              </a:ext>
            </a:extLst>
          </p:cNvPr>
          <p:cNvSpPr/>
          <p:nvPr/>
        </p:nvSpPr>
        <p:spPr>
          <a:xfrm>
            <a:off x="5344409" y="3152685"/>
            <a:ext cx="2830258" cy="2830254"/>
          </a:xfrm>
          <a:prstGeom prst="ellipse">
            <a:avLst/>
          </a:prstGeom>
          <a:noFill/>
          <a:ln w="6350">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en-GB" b="1">
              <a:solidFill>
                <a:schemeClr val="bg1"/>
              </a:solidFill>
            </a:endParaRPr>
          </a:p>
        </p:txBody>
      </p:sp>
      <p:cxnSp>
        <p:nvCxnSpPr>
          <p:cNvPr id="14" name="直線矢印コネクタ 13">
            <a:extLst>
              <a:ext uri="{FF2B5EF4-FFF2-40B4-BE49-F238E27FC236}">
                <a16:creationId xmlns:a16="http://schemas.microsoft.com/office/drawing/2014/main" id="{6F6AD877-3E03-43DE-97AC-7629FE66C38A}"/>
              </a:ext>
            </a:extLst>
          </p:cNvPr>
          <p:cNvCxnSpPr>
            <a:cxnSpLocks/>
          </p:cNvCxnSpPr>
          <p:nvPr/>
        </p:nvCxnSpPr>
        <p:spPr>
          <a:xfrm flipH="1">
            <a:off x="7247874" y="3772594"/>
            <a:ext cx="252786" cy="299496"/>
          </a:xfrm>
          <a:prstGeom prst="straightConnector1">
            <a:avLst/>
          </a:prstGeom>
          <a:ln w="28575">
            <a:solidFill>
              <a:srgbClr val="AF1932"/>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820296AA-E58A-4609-96C6-7C22E127602D}"/>
              </a:ext>
            </a:extLst>
          </p:cNvPr>
          <p:cNvCxnSpPr>
            <a:cxnSpLocks/>
          </p:cNvCxnSpPr>
          <p:nvPr/>
        </p:nvCxnSpPr>
        <p:spPr>
          <a:xfrm>
            <a:off x="6027907" y="3779005"/>
            <a:ext cx="252786" cy="286259"/>
          </a:xfrm>
          <a:prstGeom prst="straightConnector1">
            <a:avLst/>
          </a:prstGeom>
          <a:ln w="28575">
            <a:solidFill>
              <a:srgbClr val="AF1932"/>
            </a:solidFill>
            <a:tailEnd type="arrow"/>
          </a:ln>
        </p:spPr>
        <p:style>
          <a:lnRef idx="1">
            <a:schemeClr val="accent1"/>
          </a:lnRef>
          <a:fillRef idx="0">
            <a:schemeClr val="accent1"/>
          </a:fillRef>
          <a:effectRef idx="0">
            <a:schemeClr val="accent1"/>
          </a:effectRef>
          <a:fontRef idx="minor">
            <a:schemeClr val="tx1"/>
          </a:fontRef>
        </p:style>
      </p:cxnSp>
      <p:sp>
        <p:nvSpPr>
          <p:cNvPr id="16" name="楕円 15">
            <a:extLst>
              <a:ext uri="{FF2B5EF4-FFF2-40B4-BE49-F238E27FC236}">
                <a16:creationId xmlns:a16="http://schemas.microsoft.com/office/drawing/2014/main" id="{3471AA53-A281-48D8-A9E6-F65A9A2251E2}"/>
              </a:ext>
            </a:extLst>
          </p:cNvPr>
          <p:cNvSpPr/>
          <p:nvPr/>
        </p:nvSpPr>
        <p:spPr>
          <a:xfrm>
            <a:off x="5453645" y="3185857"/>
            <a:ext cx="692326" cy="692326"/>
          </a:xfrm>
          <a:prstGeom prst="ellipse">
            <a:avLst/>
          </a:prstGeom>
          <a:solidFill>
            <a:schemeClr val="bg1"/>
          </a:solidFill>
          <a:ln>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kumimoji="1" lang="ja-JP" altLang="en-US" b="1">
                <a:solidFill>
                  <a:srgbClr val="C00000"/>
                </a:solidFill>
              </a:rPr>
              <a:t>国</a:t>
            </a:r>
            <a:endParaRPr kumimoji="1" lang="en-GB" b="1">
              <a:solidFill>
                <a:srgbClr val="C00000"/>
              </a:solidFill>
            </a:endParaRPr>
          </a:p>
        </p:txBody>
      </p:sp>
      <p:sp>
        <p:nvSpPr>
          <p:cNvPr id="17" name="楕円 16">
            <a:extLst>
              <a:ext uri="{FF2B5EF4-FFF2-40B4-BE49-F238E27FC236}">
                <a16:creationId xmlns:a16="http://schemas.microsoft.com/office/drawing/2014/main" id="{4E64BBA4-AFA4-4145-9206-A1193AAAC02C}"/>
              </a:ext>
            </a:extLst>
          </p:cNvPr>
          <p:cNvSpPr/>
          <p:nvPr/>
        </p:nvSpPr>
        <p:spPr>
          <a:xfrm>
            <a:off x="7362447" y="3185857"/>
            <a:ext cx="692326" cy="692326"/>
          </a:xfrm>
          <a:prstGeom prst="ellipse">
            <a:avLst/>
          </a:prstGeom>
          <a:solidFill>
            <a:schemeClr val="bg1"/>
          </a:solidFill>
          <a:ln>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b="1" spc="-150">
                <a:solidFill>
                  <a:srgbClr val="C00000"/>
                </a:solidFill>
              </a:rPr>
              <a:t>大阪</a:t>
            </a:r>
            <a:br>
              <a:rPr kumimoji="1" lang="en-US" altLang="ja-JP" b="1" spc="-150">
                <a:solidFill>
                  <a:srgbClr val="C00000"/>
                </a:solidFill>
              </a:rPr>
            </a:br>
            <a:r>
              <a:rPr kumimoji="1" lang="ja-JP" altLang="en-US" b="1" spc="-150">
                <a:solidFill>
                  <a:srgbClr val="C00000"/>
                </a:solidFill>
              </a:rPr>
              <a:t>府・市</a:t>
            </a:r>
            <a:endParaRPr kumimoji="1" lang="en-GB" b="1" spc="-150">
              <a:solidFill>
                <a:srgbClr val="C00000"/>
              </a:solidFill>
            </a:endParaRPr>
          </a:p>
        </p:txBody>
      </p:sp>
      <p:sp>
        <p:nvSpPr>
          <p:cNvPr id="18" name="楕円 17">
            <a:extLst>
              <a:ext uri="{FF2B5EF4-FFF2-40B4-BE49-F238E27FC236}">
                <a16:creationId xmlns:a16="http://schemas.microsoft.com/office/drawing/2014/main" id="{9FDF6BF4-6090-4BBC-8696-6177CFA09A0D}"/>
              </a:ext>
            </a:extLst>
          </p:cNvPr>
          <p:cNvSpPr/>
          <p:nvPr/>
        </p:nvSpPr>
        <p:spPr>
          <a:xfrm>
            <a:off x="6125482" y="3914652"/>
            <a:ext cx="1268112" cy="1268110"/>
          </a:xfrm>
          <a:prstGeom prst="ellipse">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b="1">
                <a:solidFill>
                  <a:schemeClr val="bg1"/>
                </a:solidFill>
              </a:rPr>
              <a:t>大阪市</a:t>
            </a:r>
            <a:br>
              <a:rPr kumimoji="1" lang="en-US" altLang="ja-JP" b="1">
                <a:solidFill>
                  <a:schemeClr val="bg1"/>
                </a:solidFill>
              </a:rPr>
            </a:br>
            <a:r>
              <a:rPr kumimoji="1" lang="en-US" altLang="ja-JP" b="1">
                <a:solidFill>
                  <a:schemeClr val="bg1"/>
                </a:solidFill>
                <a:latin typeface="+mj-lt"/>
              </a:rPr>
              <a:t>DX</a:t>
            </a:r>
            <a:r>
              <a:rPr kumimoji="1" lang="ja-JP" altLang="en-US" b="1">
                <a:solidFill>
                  <a:schemeClr val="bg1"/>
                </a:solidFill>
              </a:rPr>
              <a:t>戦略</a:t>
            </a:r>
            <a:endParaRPr kumimoji="1" lang="en-GB" b="1">
              <a:solidFill>
                <a:schemeClr val="bg1"/>
              </a:solidFill>
            </a:endParaRPr>
          </a:p>
        </p:txBody>
      </p:sp>
      <p:grpSp>
        <p:nvGrpSpPr>
          <p:cNvPr id="5" name="グループ化 4">
            <a:extLst>
              <a:ext uri="{FF2B5EF4-FFF2-40B4-BE49-F238E27FC236}">
                <a16:creationId xmlns:a16="http://schemas.microsoft.com/office/drawing/2014/main" id="{4CFA08BE-8B5E-4BAA-82A5-1D4679CEDD92}"/>
              </a:ext>
            </a:extLst>
          </p:cNvPr>
          <p:cNvGrpSpPr/>
          <p:nvPr/>
        </p:nvGrpSpPr>
        <p:grpSpPr>
          <a:xfrm>
            <a:off x="5177649" y="5760449"/>
            <a:ext cx="3173758" cy="476839"/>
            <a:chOff x="5177649" y="5605035"/>
            <a:chExt cx="3173758" cy="476839"/>
          </a:xfrm>
        </p:grpSpPr>
        <p:sp>
          <p:nvSpPr>
            <p:cNvPr id="23" name="四角形: 角を丸くする 22">
              <a:extLst>
                <a:ext uri="{FF2B5EF4-FFF2-40B4-BE49-F238E27FC236}">
                  <a16:creationId xmlns:a16="http://schemas.microsoft.com/office/drawing/2014/main" id="{28763688-E7D6-4F08-B0F7-8F4D30CB26BB}"/>
                </a:ext>
              </a:extLst>
            </p:cNvPr>
            <p:cNvSpPr/>
            <p:nvPr/>
          </p:nvSpPr>
          <p:spPr>
            <a:xfrm>
              <a:off x="5177649" y="5605035"/>
              <a:ext cx="3173758" cy="476839"/>
            </a:xfrm>
            <a:prstGeom prst="roundRect">
              <a:avLst>
                <a:gd name="adj" fmla="val 21994"/>
              </a:avLst>
            </a:prstGeom>
            <a:solidFill>
              <a:srgbClr val="FCEAE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b="1">
                <a:solidFill>
                  <a:schemeClr val="tx1"/>
                </a:solidFill>
              </a:endParaRPr>
            </a:p>
          </p:txBody>
        </p:sp>
        <p:sp>
          <p:nvSpPr>
            <p:cNvPr id="26" name="正方形/長方形 25">
              <a:extLst>
                <a:ext uri="{FF2B5EF4-FFF2-40B4-BE49-F238E27FC236}">
                  <a16:creationId xmlns:a16="http://schemas.microsoft.com/office/drawing/2014/main" id="{D52A6D87-A125-4E17-8EAE-F146394BE145}"/>
                </a:ext>
              </a:extLst>
            </p:cNvPr>
            <p:cNvSpPr/>
            <p:nvPr/>
          </p:nvSpPr>
          <p:spPr>
            <a:xfrm>
              <a:off x="5726130" y="5759080"/>
              <a:ext cx="2049974" cy="168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kumimoji="1" lang="ja-JP" altLang="en-US" b="1">
                  <a:solidFill>
                    <a:schemeClr val="tx1"/>
                  </a:solidFill>
                </a:rPr>
                <a:t>市の方針・計画</a:t>
              </a:r>
            </a:p>
          </p:txBody>
        </p:sp>
      </p:grpSp>
      <p:sp>
        <p:nvSpPr>
          <p:cNvPr id="29" name="矢印: 上下 28">
            <a:extLst>
              <a:ext uri="{FF2B5EF4-FFF2-40B4-BE49-F238E27FC236}">
                <a16:creationId xmlns:a16="http://schemas.microsoft.com/office/drawing/2014/main" id="{B19B3C32-E11F-4639-8C56-448198F58EC4}"/>
              </a:ext>
            </a:extLst>
          </p:cNvPr>
          <p:cNvSpPr/>
          <p:nvPr/>
        </p:nvSpPr>
        <p:spPr>
          <a:xfrm>
            <a:off x="6638926" y="5235718"/>
            <a:ext cx="251208" cy="476839"/>
          </a:xfrm>
          <a:prstGeom prst="upDownArrow">
            <a:avLst>
              <a:gd name="adj1" fmla="val 39767"/>
              <a:gd name="adj2" fmla="val 35721"/>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solidFill>
                <a:schemeClr val="tx1"/>
              </a:solidFill>
            </a:endParaRPr>
          </a:p>
        </p:txBody>
      </p:sp>
    </p:spTree>
    <p:extLst>
      <p:ext uri="{BB962C8B-B14F-4D97-AF65-F5344CB8AC3E}">
        <p14:creationId xmlns:p14="http://schemas.microsoft.com/office/powerpoint/2010/main" val="403293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21ABF772-5939-40E0-9F7F-E46AD2C31215}"/>
              </a:ext>
            </a:extLst>
          </p:cNvPr>
          <p:cNvSpPr/>
          <p:nvPr/>
        </p:nvSpPr>
        <p:spPr>
          <a:xfrm>
            <a:off x="0" y="1828800"/>
            <a:ext cx="9906000" cy="80963"/>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p>
        </p:txBody>
      </p:sp>
      <p:sp>
        <p:nvSpPr>
          <p:cNvPr id="2" name="タイトル 1">
            <a:extLst>
              <a:ext uri="{FF2B5EF4-FFF2-40B4-BE49-F238E27FC236}">
                <a16:creationId xmlns:a16="http://schemas.microsoft.com/office/drawing/2014/main" id="{08395B9E-2897-4340-933B-B1539F7D1CEF}"/>
              </a:ext>
            </a:extLst>
          </p:cNvPr>
          <p:cNvSpPr>
            <a:spLocks noGrp="1"/>
          </p:cNvSpPr>
          <p:nvPr>
            <p:ph type="title"/>
          </p:nvPr>
        </p:nvSpPr>
        <p:spPr>
          <a:xfrm>
            <a:off x="452438" y="739881"/>
            <a:ext cx="4970462" cy="1252808"/>
          </a:xfrm>
        </p:spPr>
        <p:txBody>
          <a:bodyPr/>
          <a:lstStyle/>
          <a:p>
            <a:r>
              <a:rPr lang="ja-JP" altLang="en-US" spc="150">
                <a:latin typeface="+mj-lt"/>
                <a:ea typeface="Yu Gothic UI Semibold" panose="020B0700000000000000" pitchFamily="50" charset="-128"/>
              </a:rPr>
              <a:t>大阪市の</a:t>
            </a:r>
            <a:r>
              <a:rPr lang="en-US" altLang="ja-JP" spc="150">
                <a:latin typeface="+mj-lt"/>
                <a:ea typeface="Yu Gothic UI Semibold" panose="020B0700000000000000" pitchFamily="50" charset="-128"/>
              </a:rPr>
              <a:t>DX</a:t>
            </a:r>
            <a:r>
              <a:rPr lang="ja-JP" altLang="en-US" spc="150">
                <a:latin typeface="+mj-lt"/>
                <a:ea typeface="Yu Gothic UI Semibold" panose="020B0700000000000000" pitchFamily="50" charset="-128"/>
              </a:rPr>
              <a:t>戦略</a:t>
            </a:r>
            <a:endParaRPr lang="en-GB" spc="150">
              <a:latin typeface="+mj-lt"/>
              <a:ea typeface="Yu Gothic UI Semibold" panose="020B0700000000000000" pitchFamily="50" charset="-128"/>
            </a:endParaRPr>
          </a:p>
        </p:txBody>
      </p:sp>
      <p:sp>
        <p:nvSpPr>
          <p:cNvPr id="13" name="スライド番号プレースホルダー 12">
            <a:extLst>
              <a:ext uri="{FF2B5EF4-FFF2-40B4-BE49-F238E27FC236}">
                <a16:creationId xmlns:a16="http://schemas.microsoft.com/office/drawing/2014/main" id="{2CD8EB06-FC39-491F-A1C9-F1A98AADCAE9}"/>
              </a:ext>
            </a:extLst>
          </p:cNvPr>
          <p:cNvSpPr>
            <a:spLocks noGrp="1"/>
          </p:cNvSpPr>
          <p:nvPr>
            <p:ph type="sldNum" sz="quarter" idx="4294967295"/>
          </p:nvPr>
        </p:nvSpPr>
        <p:spPr>
          <a:xfrm>
            <a:off x="7181851" y="6515100"/>
            <a:ext cx="2228850" cy="206375"/>
          </a:xfrm>
          <a:prstGeom prst="rect">
            <a:avLst/>
          </a:prstGeom>
        </p:spPr>
        <p:txBody>
          <a:bodyPr/>
          <a:lstStyle/>
          <a:p>
            <a:fld id="{15E707BA-883C-4D78-8419-4B7DEB3F4E9F}" type="slidenum">
              <a:rPr kumimoji="1" lang="en-GB">
                <a:latin typeface="+mn-lt"/>
              </a:rPr>
              <a:pPr/>
              <a:t>6</a:t>
            </a:fld>
            <a:endParaRPr kumimoji="1" lang="en-GB">
              <a:latin typeface="+mn-lt"/>
            </a:endParaRPr>
          </a:p>
        </p:txBody>
      </p:sp>
      <p:sp>
        <p:nvSpPr>
          <p:cNvPr id="3" name="字幕 2">
            <a:extLst>
              <a:ext uri="{FF2B5EF4-FFF2-40B4-BE49-F238E27FC236}">
                <a16:creationId xmlns:a16="http://schemas.microsoft.com/office/drawing/2014/main" id="{3504EBFE-6A93-4DCA-9A5F-01C6FD153AD4}"/>
              </a:ext>
            </a:extLst>
          </p:cNvPr>
          <p:cNvSpPr>
            <a:spLocks noGrp="1"/>
          </p:cNvSpPr>
          <p:nvPr>
            <p:ph type="subTitle" idx="1"/>
          </p:nvPr>
        </p:nvSpPr>
        <p:spPr/>
        <p:txBody>
          <a:bodyPr/>
          <a:lstStyle/>
          <a:p>
            <a:r>
              <a:rPr lang="en-US" sz="2400" b="1">
                <a:ln>
                  <a:solidFill>
                    <a:srgbClr val="AF1932"/>
                  </a:solidFill>
                </a:ln>
                <a:solidFill>
                  <a:srgbClr val="AF1932"/>
                </a:solidFill>
                <a:latin typeface="+mj-lt"/>
              </a:rPr>
              <a:t>03.</a:t>
            </a:r>
            <a:endParaRPr lang="en-GB" sz="2400" b="1">
              <a:ln>
                <a:solidFill>
                  <a:srgbClr val="AF1932"/>
                </a:solidFill>
              </a:ln>
              <a:solidFill>
                <a:srgbClr val="AF1932"/>
              </a:solidFill>
              <a:latin typeface="+mj-lt"/>
            </a:endParaRPr>
          </a:p>
        </p:txBody>
      </p:sp>
      <p:sp>
        <p:nvSpPr>
          <p:cNvPr id="48" name="右中かっこ 47">
            <a:extLst>
              <a:ext uri="{FF2B5EF4-FFF2-40B4-BE49-F238E27FC236}">
                <a16:creationId xmlns:a16="http://schemas.microsoft.com/office/drawing/2014/main" id="{55C8221A-A600-4935-9E45-99EB4749A410}"/>
              </a:ext>
            </a:extLst>
          </p:cNvPr>
          <p:cNvSpPr/>
          <p:nvPr/>
        </p:nvSpPr>
        <p:spPr>
          <a:xfrm>
            <a:off x="8491452" y="4214445"/>
            <a:ext cx="114270" cy="816444"/>
          </a:xfrm>
          <a:prstGeom prst="rightBrace">
            <a:avLst>
              <a:gd name="adj1" fmla="val 64598"/>
              <a:gd name="adj2" fmla="val 50000"/>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GB"/>
          </a:p>
        </p:txBody>
      </p:sp>
      <p:sp>
        <p:nvSpPr>
          <p:cNvPr id="56" name="正方形/長方形 55">
            <a:extLst>
              <a:ext uri="{FF2B5EF4-FFF2-40B4-BE49-F238E27FC236}">
                <a16:creationId xmlns:a16="http://schemas.microsoft.com/office/drawing/2014/main" id="{805C4D52-9011-49EA-9E28-B2E714AFB8A1}"/>
              </a:ext>
            </a:extLst>
          </p:cNvPr>
          <p:cNvSpPr/>
          <p:nvPr/>
        </p:nvSpPr>
        <p:spPr>
          <a:xfrm>
            <a:off x="8655108" y="4493365"/>
            <a:ext cx="698803" cy="2586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kumimoji="1" lang="en-US" altLang="ja-JP" sz="1400">
                <a:solidFill>
                  <a:schemeClr val="tx1"/>
                </a:solidFill>
                <a:ea typeface="Yu Gothic UI" panose="020B0500000000000000" pitchFamily="50" charset="-128"/>
              </a:rPr>
              <a:t>p9-29</a:t>
            </a:r>
            <a:endParaRPr kumimoji="1" lang="ja-JP" altLang="en-US" sz="1400">
              <a:solidFill>
                <a:schemeClr val="tx1"/>
              </a:solidFill>
              <a:ea typeface="Yu Gothic UI" panose="020B0500000000000000" pitchFamily="50" charset="-128"/>
            </a:endParaRPr>
          </a:p>
        </p:txBody>
      </p:sp>
      <p:sp>
        <p:nvSpPr>
          <p:cNvPr id="55" name="タイトル 1">
            <a:extLst>
              <a:ext uri="{FF2B5EF4-FFF2-40B4-BE49-F238E27FC236}">
                <a16:creationId xmlns:a16="http://schemas.microsoft.com/office/drawing/2014/main" id="{8554FC8C-25A7-4066-970E-9983310127DE}"/>
              </a:ext>
            </a:extLst>
          </p:cNvPr>
          <p:cNvSpPr txBox="1">
            <a:spLocks/>
          </p:cNvSpPr>
          <p:nvPr/>
        </p:nvSpPr>
        <p:spPr>
          <a:xfrm>
            <a:off x="452438" y="2130382"/>
            <a:ext cx="3241326" cy="35931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en-US"/>
            </a:defPPr>
            <a:lvl1pPr>
              <a:defRPr kumimoji="1" sz="2000" b="1">
                <a:solidFill>
                  <a:srgbClr val="AF1932"/>
                </a:solidFill>
                <a:latin typeface="Yu Gothic UI" panose="020B0500000000000000" pitchFamily="50" charset="-128"/>
                <a:ea typeface="Yu Gothic UI" panose="020B0500000000000000"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a:latin typeface="+mj-lt"/>
              </a:rPr>
              <a:t>DX</a:t>
            </a:r>
            <a:r>
              <a:rPr lang="ja-JP" altLang="en-US">
                <a:latin typeface="+mj-lt"/>
              </a:rPr>
              <a:t>戦略の体系</a:t>
            </a:r>
            <a:endParaRPr lang="en-US" altLang="ja-JP">
              <a:latin typeface="+mj-lt"/>
            </a:endParaRPr>
          </a:p>
        </p:txBody>
      </p:sp>
      <p:pic>
        <p:nvPicPr>
          <p:cNvPr id="72" name="グラフィックス 71">
            <a:extLst>
              <a:ext uri="{FF2B5EF4-FFF2-40B4-BE49-F238E27FC236}">
                <a16:creationId xmlns:a16="http://schemas.microsoft.com/office/drawing/2014/main" id="{C9CA2D7A-4CFB-4D9A-9DA9-24C589A3AB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6165" y="2569399"/>
            <a:ext cx="2812921" cy="3775839"/>
          </a:xfrm>
          <a:prstGeom prst="rect">
            <a:avLst/>
          </a:prstGeom>
        </p:spPr>
      </p:pic>
      <p:sp>
        <p:nvSpPr>
          <p:cNvPr id="49" name="四角形: 角を丸くする 48">
            <a:extLst>
              <a:ext uri="{FF2B5EF4-FFF2-40B4-BE49-F238E27FC236}">
                <a16:creationId xmlns:a16="http://schemas.microsoft.com/office/drawing/2014/main" id="{75EF8B18-4233-4671-A10A-F70CE2D2802C}"/>
              </a:ext>
            </a:extLst>
          </p:cNvPr>
          <p:cNvSpPr/>
          <p:nvPr/>
        </p:nvSpPr>
        <p:spPr>
          <a:xfrm>
            <a:off x="4135656" y="2569399"/>
            <a:ext cx="4129013" cy="270233"/>
          </a:xfrm>
          <a:prstGeom prst="roundRect">
            <a:avLst>
              <a:gd name="adj" fmla="val 50000"/>
            </a:avLst>
          </a:prstGeom>
          <a:solidFill>
            <a:schemeClr val="bg1"/>
          </a:solidFill>
          <a:ln w="19050">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solidFill>
                <a:schemeClr val="tx1"/>
              </a:solidFill>
            </a:endParaRPr>
          </a:p>
        </p:txBody>
      </p:sp>
      <p:sp>
        <p:nvSpPr>
          <p:cNvPr id="51" name="正方形/長方形 50">
            <a:extLst>
              <a:ext uri="{FF2B5EF4-FFF2-40B4-BE49-F238E27FC236}">
                <a16:creationId xmlns:a16="http://schemas.microsoft.com/office/drawing/2014/main" id="{4C1ED996-36FD-4F7D-9EF1-D49F919DB45D}"/>
              </a:ext>
            </a:extLst>
          </p:cNvPr>
          <p:cNvSpPr/>
          <p:nvPr/>
        </p:nvSpPr>
        <p:spPr>
          <a:xfrm>
            <a:off x="8655112" y="2575213"/>
            <a:ext cx="698803" cy="2586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kumimoji="1" lang="en-US" altLang="ja-JP" sz="1400">
                <a:solidFill>
                  <a:schemeClr val="tx1"/>
                </a:solidFill>
                <a:ea typeface="Yu Gothic UI" panose="020B0500000000000000" pitchFamily="50" charset="-128"/>
              </a:rPr>
              <a:t>p7</a:t>
            </a:r>
            <a:endParaRPr kumimoji="1" lang="ja-JP" altLang="en-US" sz="1400">
              <a:solidFill>
                <a:schemeClr val="tx1"/>
              </a:solidFill>
              <a:ea typeface="Yu Gothic UI" panose="020B0500000000000000" pitchFamily="50" charset="-128"/>
            </a:endParaRPr>
          </a:p>
        </p:txBody>
      </p:sp>
      <p:cxnSp>
        <p:nvCxnSpPr>
          <p:cNvPr id="52" name="直線コネクタ 51">
            <a:extLst>
              <a:ext uri="{FF2B5EF4-FFF2-40B4-BE49-F238E27FC236}">
                <a16:creationId xmlns:a16="http://schemas.microsoft.com/office/drawing/2014/main" id="{356BA045-1BEB-400B-9D2D-0F7BD06B1BC0}"/>
              </a:ext>
            </a:extLst>
          </p:cNvPr>
          <p:cNvCxnSpPr>
            <a:cxnSpLocks/>
          </p:cNvCxnSpPr>
          <p:nvPr/>
        </p:nvCxnSpPr>
        <p:spPr>
          <a:xfrm>
            <a:off x="8491456" y="2704515"/>
            <a:ext cx="11427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四角形: 角を丸くする 60">
            <a:extLst>
              <a:ext uri="{FF2B5EF4-FFF2-40B4-BE49-F238E27FC236}">
                <a16:creationId xmlns:a16="http://schemas.microsoft.com/office/drawing/2014/main" id="{478B8FF8-4532-4A0F-B749-578C9087F621}"/>
              </a:ext>
            </a:extLst>
          </p:cNvPr>
          <p:cNvSpPr/>
          <p:nvPr/>
        </p:nvSpPr>
        <p:spPr>
          <a:xfrm>
            <a:off x="4135658" y="2569399"/>
            <a:ext cx="1642903" cy="268396"/>
          </a:xfrm>
          <a:prstGeom prst="roundRect">
            <a:avLst>
              <a:gd name="adj" fmla="val 50000"/>
            </a:avLst>
          </a:prstGeom>
          <a:solidFill>
            <a:srgbClr val="AF1932"/>
          </a:solidFill>
          <a:ln w="9525">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600" b="1" spc="50">
                <a:solidFill>
                  <a:schemeClr val="bg1"/>
                </a:solidFill>
                <a:latin typeface="+mj-lt"/>
                <a:ea typeface="Yu Gothic UI" panose="020B0500000000000000" pitchFamily="50" charset="-128"/>
              </a:rPr>
              <a:t>MISSION</a:t>
            </a:r>
            <a:endParaRPr kumimoji="1" lang="en-GB" altLang="ja-JP" sz="1600" b="1" spc="50">
              <a:solidFill>
                <a:schemeClr val="bg1"/>
              </a:solidFill>
              <a:latin typeface="+mj-lt"/>
              <a:ea typeface="Yu Gothic UI" panose="020B0500000000000000" pitchFamily="50" charset="-128"/>
            </a:endParaRPr>
          </a:p>
        </p:txBody>
      </p:sp>
      <p:sp>
        <p:nvSpPr>
          <p:cNvPr id="62" name="正方形/長方形 61">
            <a:extLst>
              <a:ext uri="{FF2B5EF4-FFF2-40B4-BE49-F238E27FC236}">
                <a16:creationId xmlns:a16="http://schemas.microsoft.com/office/drawing/2014/main" id="{1274EB63-A6B8-43C2-8598-C81A525F4FCE}"/>
              </a:ext>
            </a:extLst>
          </p:cNvPr>
          <p:cNvSpPr/>
          <p:nvPr/>
        </p:nvSpPr>
        <p:spPr>
          <a:xfrm>
            <a:off x="5797260" y="2597040"/>
            <a:ext cx="2264066" cy="21311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lstStyle/>
          <a:p>
            <a:r>
              <a:rPr kumimoji="1" lang="ja-JP" altLang="en-US" sz="1400" b="1">
                <a:solidFill>
                  <a:srgbClr val="AF1932"/>
                </a:solidFill>
                <a:latin typeface="Yu Gothic UI" panose="020B0500000000000000" pitchFamily="50" charset="-128"/>
                <a:ea typeface="Yu Gothic UI" panose="020B0500000000000000" pitchFamily="50" charset="-128"/>
              </a:rPr>
              <a:t>大阪市の使命</a:t>
            </a:r>
            <a:endParaRPr kumimoji="1" lang="en-GB" altLang="ja-JP" sz="1400" b="1">
              <a:solidFill>
                <a:srgbClr val="AF1932"/>
              </a:solidFill>
              <a:latin typeface="Yu Gothic UI" panose="020B0500000000000000" pitchFamily="50" charset="-128"/>
              <a:ea typeface="Yu Gothic UI" panose="020B0500000000000000" pitchFamily="50" charset="-128"/>
            </a:endParaRPr>
          </a:p>
        </p:txBody>
      </p:sp>
      <p:cxnSp>
        <p:nvCxnSpPr>
          <p:cNvPr id="73" name="直線コネクタ 72">
            <a:extLst>
              <a:ext uri="{FF2B5EF4-FFF2-40B4-BE49-F238E27FC236}">
                <a16:creationId xmlns:a16="http://schemas.microsoft.com/office/drawing/2014/main" id="{D3FB6415-C445-4511-95B4-5833FCE9261B}"/>
              </a:ext>
            </a:extLst>
          </p:cNvPr>
          <p:cNvCxnSpPr>
            <a:cxnSpLocks/>
          </p:cNvCxnSpPr>
          <p:nvPr/>
        </p:nvCxnSpPr>
        <p:spPr>
          <a:xfrm flipH="1">
            <a:off x="1982626" y="2810154"/>
            <a:ext cx="1927388" cy="0"/>
          </a:xfrm>
          <a:prstGeom prst="line">
            <a:avLst/>
          </a:prstGeom>
          <a:ln w="12700">
            <a:solidFill>
              <a:srgbClr val="AF193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0" name="四角形: 角を丸くする 49">
            <a:extLst>
              <a:ext uri="{FF2B5EF4-FFF2-40B4-BE49-F238E27FC236}">
                <a16:creationId xmlns:a16="http://schemas.microsoft.com/office/drawing/2014/main" id="{7BD9FF40-9692-470A-A271-5D7F55BFB357}"/>
              </a:ext>
            </a:extLst>
          </p:cNvPr>
          <p:cNvSpPr/>
          <p:nvPr/>
        </p:nvSpPr>
        <p:spPr>
          <a:xfrm>
            <a:off x="4135658" y="3335639"/>
            <a:ext cx="4129013" cy="270233"/>
          </a:xfrm>
          <a:prstGeom prst="roundRect">
            <a:avLst>
              <a:gd name="adj" fmla="val 50000"/>
            </a:avLst>
          </a:prstGeom>
          <a:solidFill>
            <a:schemeClr val="bg1"/>
          </a:solidFill>
          <a:ln w="19050">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solidFill>
                <a:schemeClr val="tx1"/>
              </a:solidFill>
            </a:endParaRPr>
          </a:p>
        </p:txBody>
      </p:sp>
      <p:sp>
        <p:nvSpPr>
          <p:cNvPr id="53" name="正方形/長方形 52">
            <a:extLst>
              <a:ext uri="{FF2B5EF4-FFF2-40B4-BE49-F238E27FC236}">
                <a16:creationId xmlns:a16="http://schemas.microsoft.com/office/drawing/2014/main" id="{1AE37B15-05E8-49DE-BBC2-B9E49399B8E6}"/>
              </a:ext>
            </a:extLst>
          </p:cNvPr>
          <p:cNvSpPr/>
          <p:nvPr/>
        </p:nvSpPr>
        <p:spPr>
          <a:xfrm>
            <a:off x="8655108" y="3341453"/>
            <a:ext cx="698803" cy="2586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kumimoji="1" lang="en-US" altLang="ja-JP" sz="1400">
                <a:solidFill>
                  <a:schemeClr val="tx1"/>
                </a:solidFill>
                <a:ea typeface="Yu Gothic UI" panose="020B0500000000000000" pitchFamily="50" charset="-128"/>
              </a:rPr>
              <a:t>p8</a:t>
            </a:r>
            <a:endParaRPr kumimoji="1" lang="ja-JP" altLang="en-US" sz="1400">
              <a:solidFill>
                <a:schemeClr val="tx1"/>
              </a:solidFill>
              <a:ea typeface="Yu Gothic UI" panose="020B0500000000000000" pitchFamily="50" charset="-128"/>
            </a:endParaRPr>
          </a:p>
        </p:txBody>
      </p:sp>
      <p:cxnSp>
        <p:nvCxnSpPr>
          <p:cNvPr id="54" name="直線コネクタ 53">
            <a:extLst>
              <a:ext uri="{FF2B5EF4-FFF2-40B4-BE49-F238E27FC236}">
                <a16:creationId xmlns:a16="http://schemas.microsoft.com/office/drawing/2014/main" id="{BEF89EBF-2CA5-4B39-B97F-4F3B30ABC9CD}"/>
              </a:ext>
            </a:extLst>
          </p:cNvPr>
          <p:cNvCxnSpPr>
            <a:cxnSpLocks/>
          </p:cNvCxnSpPr>
          <p:nvPr/>
        </p:nvCxnSpPr>
        <p:spPr>
          <a:xfrm>
            <a:off x="8491452" y="3470755"/>
            <a:ext cx="11427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四角形: 角を丸くする 63">
            <a:extLst>
              <a:ext uri="{FF2B5EF4-FFF2-40B4-BE49-F238E27FC236}">
                <a16:creationId xmlns:a16="http://schemas.microsoft.com/office/drawing/2014/main" id="{82700529-649F-484C-A9F8-070D1A88A153}"/>
              </a:ext>
            </a:extLst>
          </p:cNvPr>
          <p:cNvSpPr/>
          <p:nvPr/>
        </p:nvSpPr>
        <p:spPr>
          <a:xfrm>
            <a:off x="4135658" y="3336557"/>
            <a:ext cx="1642903" cy="268396"/>
          </a:xfrm>
          <a:prstGeom prst="roundRect">
            <a:avLst>
              <a:gd name="adj" fmla="val 50000"/>
            </a:avLst>
          </a:prstGeom>
          <a:solidFill>
            <a:srgbClr val="AF1932"/>
          </a:solidFill>
          <a:ln w="9525">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600" b="1" spc="50">
                <a:solidFill>
                  <a:schemeClr val="bg1"/>
                </a:solidFill>
                <a:latin typeface="+mj-lt"/>
                <a:ea typeface="Yu Gothic UI" panose="020B0500000000000000" pitchFamily="50" charset="-128"/>
              </a:rPr>
              <a:t>VISION</a:t>
            </a:r>
            <a:endParaRPr kumimoji="1" lang="en-GB" altLang="ja-JP" sz="1600" b="1" spc="50">
              <a:solidFill>
                <a:schemeClr val="bg1"/>
              </a:solidFill>
              <a:latin typeface="+mj-lt"/>
              <a:ea typeface="Yu Gothic UI" panose="020B0500000000000000" pitchFamily="50" charset="-128"/>
            </a:endParaRPr>
          </a:p>
        </p:txBody>
      </p:sp>
      <p:sp>
        <p:nvSpPr>
          <p:cNvPr id="65" name="正方形/長方形 64">
            <a:extLst>
              <a:ext uri="{FF2B5EF4-FFF2-40B4-BE49-F238E27FC236}">
                <a16:creationId xmlns:a16="http://schemas.microsoft.com/office/drawing/2014/main" id="{A5081063-B1EA-4D96-AD18-702BCFB29FBF}"/>
              </a:ext>
            </a:extLst>
          </p:cNvPr>
          <p:cNvSpPr/>
          <p:nvPr/>
        </p:nvSpPr>
        <p:spPr>
          <a:xfrm>
            <a:off x="5797260" y="3364198"/>
            <a:ext cx="2264066" cy="21311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lstStyle/>
          <a:p>
            <a:r>
              <a:rPr kumimoji="1" lang="ja-JP" altLang="en-US" sz="1400" b="1">
                <a:solidFill>
                  <a:srgbClr val="AF1932"/>
                </a:solidFill>
                <a:latin typeface="Yu Gothic UI" panose="020B0500000000000000" pitchFamily="50" charset="-128"/>
                <a:ea typeface="Yu Gothic UI" panose="020B0500000000000000" pitchFamily="50" charset="-128"/>
              </a:rPr>
              <a:t>戦略の視点</a:t>
            </a:r>
            <a:endParaRPr kumimoji="1" lang="en-GB" altLang="ja-JP" sz="1400" b="1">
              <a:solidFill>
                <a:srgbClr val="AF1932"/>
              </a:solidFill>
              <a:latin typeface="Yu Gothic UI" panose="020B0500000000000000" pitchFamily="50" charset="-128"/>
              <a:ea typeface="Yu Gothic UI" panose="020B0500000000000000" pitchFamily="50" charset="-128"/>
            </a:endParaRPr>
          </a:p>
        </p:txBody>
      </p:sp>
      <p:cxnSp>
        <p:nvCxnSpPr>
          <p:cNvPr id="74" name="直線コネクタ 73">
            <a:extLst>
              <a:ext uri="{FF2B5EF4-FFF2-40B4-BE49-F238E27FC236}">
                <a16:creationId xmlns:a16="http://schemas.microsoft.com/office/drawing/2014/main" id="{20CC9D2E-B8FE-40F3-9853-40D23DE57739}"/>
              </a:ext>
            </a:extLst>
          </p:cNvPr>
          <p:cNvCxnSpPr>
            <a:cxnSpLocks/>
          </p:cNvCxnSpPr>
          <p:nvPr/>
        </p:nvCxnSpPr>
        <p:spPr>
          <a:xfrm flipH="1">
            <a:off x="2247900" y="3589265"/>
            <a:ext cx="1662114" cy="0"/>
          </a:xfrm>
          <a:prstGeom prst="line">
            <a:avLst/>
          </a:prstGeom>
          <a:ln w="12700">
            <a:solidFill>
              <a:srgbClr val="AF193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5" name="四角形: 角を丸くする 44">
            <a:extLst>
              <a:ext uri="{FF2B5EF4-FFF2-40B4-BE49-F238E27FC236}">
                <a16:creationId xmlns:a16="http://schemas.microsoft.com/office/drawing/2014/main" id="{D0C68589-ADE6-48FF-A1A6-7D5034A7A85D}"/>
              </a:ext>
            </a:extLst>
          </p:cNvPr>
          <p:cNvSpPr/>
          <p:nvPr/>
        </p:nvSpPr>
        <p:spPr>
          <a:xfrm>
            <a:off x="4135659" y="4102034"/>
            <a:ext cx="4129013" cy="270233"/>
          </a:xfrm>
          <a:prstGeom prst="roundRect">
            <a:avLst>
              <a:gd name="adj" fmla="val 50000"/>
            </a:avLst>
          </a:prstGeom>
          <a:solidFill>
            <a:schemeClr val="bg1"/>
          </a:solidFill>
          <a:ln w="19050">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solidFill>
                <a:schemeClr val="tx1"/>
              </a:solidFill>
            </a:endParaRPr>
          </a:p>
        </p:txBody>
      </p:sp>
      <p:sp>
        <p:nvSpPr>
          <p:cNvPr id="67" name="四角形: 角を丸くする 66">
            <a:extLst>
              <a:ext uri="{FF2B5EF4-FFF2-40B4-BE49-F238E27FC236}">
                <a16:creationId xmlns:a16="http://schemas.microsoft.com/office/drawing/2014/main" id="{C1852852-3D25-4CFD-A359-4A595D767C94}"/>
              </a:ext>
            </a:extLst>
          </p:cNvPr>
          <p:cNvSpPr/>
          <p:nvPr/>
        </p:nvSpPr>
        <p:spPr>
          <a:xfrm>
            <a:off x="4135658" y="4102952"/>
            <a:ext cx="1642903" cy="268396"/>
          </a:xfrm>
          <a:prstGeom prst="roundRect">
            <a:avLst>
              <a:gd name="adj" fmla="val 50000"/>
            </a:avLst>
          </a:prstGeom>
          <a:solidFill>
            <a:srgbClr val="AF1932"/>
          </a:solidFill>
          <a:ln w="9525">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600" b="1" spc="50">
                <a:solidFill>
                  <a:schemeClr val="bg1"/>
                </a:solidFill>
                <a:latin typeface="+mj-lt"/>
                <a:ea typeface="Yu Gothic UI" panose="020B0500000000000000" pitchFamily="50" charset="-128"/>
              </a:rPr>
              <a:t>VALUE</a:t>
            </a:r>
            <a:endParaRPr kumimoji="1" lang="en-GB" altLang="ja-JP" sz="1600" b="1" spc="50">
              <a:solidFill>
                <a:schemeClr val="bg1"/>
              </a:solidFill>
              <a:latin typeface="+mj-lt"/>
              <a:ea typeface="Yu Gothic UI" panose="020B0500000000000000" pitchFamily="50" charset="-128"/>
            </a:endParaRPr>
          </a:p>
        </p:txBody>
      </p:sp>
      <p:sp>
        <p:nvSpPr>
          <p:cNvPr id="4" name="正方形/長方形 3">
            <a:extLst>
              <a:ext uri="{FF2B5EF4-FFF2-40B4-BE49-F238E27FC236}">
                <a16:creationId xmlns:a16="http://schemas.microsoft.com/office/drawing/2014/main" id="{2C00BB4E-F327-70D0-3B97-A4CBE831125D}"/>
              </a:ext>
            </a:extLst>
          </p:cNvPr>
          <p:cNvSpPr/>
          <p:nvPr/>
        </p:nvSpPr>
        <p:spPr>
          <a:xfrm>
            <a:off x="5797261" y="4130593"/>
            <a:ext cx="2264066" cy="21311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lstStyle/>
          <a:p>
            <a:r>
              <a:rPr kumimoji="1" lang="ja-JP" altLang="en-US" sz="1400" b="1">
                <a:solidFill>
                  <a:srgbClr val="AF1932"/>
                </a:solidFill>
                <a:latin typeface="Yu Gothic UI" panose="020B0500000000000000" pitchFamily="50" charset="-128"/>
                <a:ea typeface="Yu Gothic UI" panose="020B0500000000000000" pitchFamily="50" charset="-128"/>
              </a:rPr>
              <a:t>実現したい未来・めざす姿</a:t>
            </a:r>
            <a:endParaRPr kumimoji="1" lang="en-GB" altLang="ja-JP" sz="1400" b="1">
              <a:solidFill>
                <a:srgbClr val="AF1932"/>
              </a:solidFill>
              <a:latin typeface="Yu Gothic UI" panose="020B0500000000000000" pitchFamily="50" charset="-128"/>
              <a:ea typeface="Yu Gothic UI" panose="020B0500000000000000" pitchFamily="50" charset="-128"/>
            </a:endParaRPr>
          </a:p>
        </p:txBody>
      </p:sp>
      <p:cxnSp>
        <p:nvCxnSpPr>
          <p:cNvPr id="75" name="直線コネクタ 74">
            <a:extLst>
              <a:ext uri="{FF2B5EF4-FFF2-40B4-BE49-F238E27FC236}">
                <a16:creationId xmlns:a16="http://schemas.microsoft.com/office/drawing/2014/main" id="{1D2FA125-DECF-4130-BB47-9000404DEEB0}"/>
              </a:ext>
            </a:extLst>
          </p:cNvPr>
          <p:cNvCxnSpPr>
            <a:cxnSpLocks/>
          </p:cNvCxnSpPr>
          <p:nvPr/>
        </p:nvCxnSpPr>
        <p:spPr>
          <a:xfrm flipH="1">
            <a:off x="2505075" y="4368376"/>
            <a:ext cx="1404939" cy="0"/>
          </a:xfrm>
          <a:prstGeom prst="line">
            <a:avLst/>
          </a:prstGeom>
          <a:ln w="12700">
            <a:solidFill>
              <a:srgbClr val="AF193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6" name="四角形: 角を丸くする 45">
            <a:extLst>
              <a:ext uri="{FF2B5EF4-FFF2-40B4-BE49-F238E27FC236}">
                <a16:creationId xmlns:a16="http://schemas.microsoft.com/office/drawing/2014/main" id="{BC009D55-E0CB-4211-AF9B-E19E7722D7B2}"/>
              </a:ext>
            </a:extLst>
          </p:cNvPr>
          <p:cNvSpPr/>
          <p:nvPr/>
        </p:nvSpPr>
        <p:spPr>
          <a:xfrm>
            <a:off x="4135659" y="4873067"/>
            <a:ext cx="4129013" cy="270233"/>
          </a:xfrm>
          <a:prstGeom prst="roundRect">
            <a:avLst>
              <a:gd name="adj" fmla="val 50000"/>
            </a:avLst>
          </a:prstGeom>
          <a:solidFill>
            <a:schemeClr val="bg1"/>
          </a:solidFill>
          <a:ln w="19050">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solidFill>
                <a:schemeClr val="tx1"/>
              </a:solidFill>
            </a:endParaRPr>
          </a:p>
        </p:txBody>
      </p:sp>
      <p:sp>
        <p:nvSpPr>
          <p:cNvPr id="57" name="正方形/長方形 56">
            <a:extLst>
              <a:ext uri="{FF2B5EF4-FFF2-40B4-BE49-F238E27FC236}">
                <a16:creationId xmlns:a16="http://schemas.microsoft.com/office/drawing/2014/main" id="{439A6376-8FB6-43B7-BA4C-BC5667C37382}"/>
              </a:ext>
            </a:extLst>
          </p:cNvPr>
          <p:cNvSpPr/>
          <p:nvPr/>
        </p:nvSpPr>
        <p:spPr>
          <a:xfrm>
            <a:off x="5797259" y="4901626"/>
            <a:ext cx="2264066" cy="21311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lstStyle/>
          <a:p>
            <a:r>
              <a:rPr kumimoji="1" lang="zh-TW" altLang="en-US" sz="1400" b="1">
                <a:solidFill>
                  <a:srgbClr val="AF1932"/>
                </a:solidFill>
                <a:latin typeface="Yu Gothic UI" panose="020B0500000000000000" pitchFamily="50" charset="-128"/>
                <a:ea typeface="Yu Gothic UI" panose="020B0500000000000000" pitchFamily="50" charset="-128"/>
              </a:rPr>
              <a:t>施策方針</a:t>
            </a:r>
            <a:endParaRPr kumimoji="1" lang="en-GB" altLang="ja-JP" sz="1400" b="1">
              <a:solidFill>
                <a:srgbClr val="AF1932"/>
              </a:solidFill>
              <a:latin typeface="Yu Gothic UI" panose="020B0500000000000000" pitchFamily="50" charset="-128"/>
              <a:ea typeface="Yu Gothic UI" panose="020B0500000000000000" pitchFamily="50" charset="-128"/>
            </a:endParaRPr>
          </a:p>
        </p:txBody>
      </p:sp>
      <p:sp>
        <p:nvSpPr>
          <p:cNvPr id="68" name="四角形: 角を丸くする 67">
            <a:extLst>
              <a:ext uri="{FF2B5EF4-FFF2-40B4-BE49-F238E27FC236}">
                <a16:creationId xmlns:a16="http://schemas.microsoft.com/office/drawing/2014/main" id="{85768700-2030-490A-AA13-DACC04587ACB}"/>
              </a:ext>
            </a:extLst>
          </p:cNvPr>
          <p:cNvSpPr/>
          <p:nvPr/>
        </p:nvSpPr>
        <p:spPr>
          <a:xfrm>
            <a:off x="4135658" y="4873985"/>
            <a:ext cx="1642903" cy="268396"/>
          </a:xfrm>
          <a:prstGeom prst="roundRect">
            <a:avLst>
              <a:gd name="adj" fmla="val 50000"/>
            </a:avLst>
          </a:prstGeom>
          <a:solidFill>
            <a:srgbClr val="AF1932"/>
          </a:solidFill>
          <a:ln w="9525">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600" b="1" spc="50" dirty="0">
                <a:solidFill>
                  <a:schemeClr val="bg1"/>
                </a:solidFill>
                <a:latin typeface="+mj-lt"/>
                <a:ea typeface="Yu Gothic UI" panose="020B0500000000000000" pitchFamily="50" charset="-128"/>
              </a:rPr>
              <a:t>STRATEGY</a:t>
            </a:r>
            <a:endParaRPr kumimoji="1" lang="en-GB" altLang="ja-JP" sz="1600" b="1" spc="50" dirty="0">
              <a:solidFill>
                <a:schemeClr val="bg1"/>
              </a:solidFill>
              <a:latin typeface="+mj-lt"/>
              <a:ea typeface="Yu Gothic UI" panose="020B0500000000000000" pitchFamily="50" charset="-128"/>
            </a:endParaRPr>
          </a:p>
        </p:txBody>
      </p:sp>
      <p:cxnSp>
        <p:nvCxnSpPr>
          <p:cNvPr id="76" name="直線コネクタ 75">
            <a:extLst>
              <a:ext uri="{FF2B5EF4-FFF2-40B4-BE49-F238E27FC236}">
                <a16:creationId xmlns:a16="http://schemas.microsoft.com/office/drawing/2014/main" id="{0A11FF54-0FE3-45FF-888E-EAF08A90463E}"/>
              </a:ext>
            </a:extLst>
          </p:cNvPr>
          <p:cNvCxnSpPr>
            <a:cxnSpLocks/>
          </p:cNvCxnSpPr>
          <p:nvPr/>
        </p:nvCxnSpPr>
        <p:spPr>
          <a:xfrm flipH="1">
            <a:off x="2767013" y="5147487"/>
            <a:ext cx="1141861" cy="0"/>
          </a:xfrm>
          <a:prstGeom prst="line">
            <a:avLst/>
          </a:prstGeom>
          <a:ln w="12700">
            <a:solidFill>
              <a:srgbClr val="AF1932"/>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グループ化 4">
            <a:extLst>
              <a:ext uri="{FF2B5EF4-FFF2-40B4-BE49-F238E27FC236}">
                <a16:creationId xmlns:a16="http://schemas.microsoft.com/office/drawing/2014/main" id="{B2C0805A-F057-4176-88CA-40C41C08ECA8}"/>
              </a:ext>
            </a:extLst>
          </p:cNvPr>
          <p:cNvGrpSpPr/>
          <p:nvPr/>
        </p:nvGrpSpPr>
        <p:grpSpPr>
          <a:xfrm>
            <a:off x="4135664" y="2852084"/>
            <a:ext cx="4129006" cy="3251428"/>
            <a:chOff x="4135663" y="2852084"/>
            <a:chExt cx="4306401" cy="3251428"/>
          </a:xfrm>
        </p:grpSpPr>
        <p:sp>
          <p:nvSpPr>
            <p:cNvPr id="60" name="正方形/長方形 59">
              <a:extLst>
                <a:ext uri="{FF2B5EF4-FFF2-40B4-BE49-F238E27FC236}">
                  <a16:creationId xmlns:a16="http://schemas.microsoft.com/office/drawing/2014/main" id="{4C7EE2AC-E058-4F19-B64D-47C63430225A}"/>
                </a:ext>
              </a:extLst>
            </p:cNvPr>
            <p:cNvSpPr/>
            <p:nvPr/>
          </p:nvSpPr>
          <p:spPr>
            <a:xfrm>
              <a:off x="4135663" y="2852084"/>
              <a:ext cx="4306401" cy="176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kumimoji="1" lang="en-US" altLang="ja-JP" sz="1200">
                  <a:solidFill>
                    <a:schemeClr val="tx1"/>
                  </a:solidFill>
                  <a:ea typeface="Yu Gothic UI" panose="020B0500000000000000" pitchFamily="50" charset="-128"/>
                </a:rPr>
                <a:t>DX</a:t>
              </a:r>
              <a:r>
                <a:rPr kumimoji="1" lang="ja-JP" altLang="en-US" sz="1200">
                  <a:solidFill>
                    <a:schemeClr val="tx1"/>
                  </a:solidFill>
                  <a:ea typeface="Yu Gothic UI" panose="020B0500000000000000" pitchFamily="50" charset="-128"/>
                </a:rPr>
                <a:t>で果たすべき使命を示しています。</a:t>
              </a:r>
            </a:p>
          </p:txBody>
        </p:sp>
        <p:sp>
          <p:nvSpPr>
            <p:cNvPr id="63" name="正方形/長方形 62">
              <a:extLst>
                <a:ext uri="{FF2B5EF4-FFF2-40B4-BE49-F238E27FC236}">
                  <a16:creationId xmlns:a16="http://schemas.microsoft.com/office/drawing/2014/main" id="{39D4DAE5-944D-4C0E-8A4D-41B3C01006D7}"/>
                </a:ext>
              </a:extLst>
            </p:cNvPr>
            <p:cNvSpPr/>
            <p:nvPr/>
          </p:nvSpPr>
          <p:spPr>
            <a:xfrm>
              <a:off x="4135663" y="3618479"/>
              <a:ext cx="4306401" cy="176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kumimoji="1" lang="en-US" altLang="ja-JP" sz="1200">
                  <a:solidFill>
                    <a:schemeClr val="tx1"/>
                  </a:solidFill>
                  <a:ea typeface="Yu Gothic UI" panose="020B0500000000000000" pitchFamily="50" charset="-128"/>
                </a:rPr>
                <a:t>DX</a:t>
              </a:r>
              <a:r>
                <a:rPr kumimoji="1" lang="ja-JP" altLang="en-US" sz="1200">
                  <a:solidFill>
                    <a:schemeClr val="tx1"/>
                  </a:solidFill>
                  <a:ea typeface="Yu Gothic UI" panose="020B0500000000000000" pitchFamily="50" charset="-128"/>
                </a:rPr>
                <a:t>を推進していく</a:t>
              </a:r>
              <a:r>
                <a:rPr kumimoji="1" lang="en-US" altLang="ja-JP" sz="1200">
                  <a:solidFill>
                    <a:schemeClr val="tx1"/>
                  </a:solidFill>
                  <a:ea typeface="Yu Gothic UI" panose="020B0500000000000000" pitchFamily="50" charset="-128"/>
                </a:rPr>
                <a:t>3</a:t>
              </a:r>
              <a:r>
                <a:rPr kumimoji="1" lang="ja-JP" altLang="en-US" sz="1200">
                  <a:solidFill>
                    <a:schemeClr val="tx1"/>
                  </a:solidFill>
                  <a:ea typeface="Yu Gothic UI" panose="020B0500000000000000" pitchFamily="50" charset="-128"/>
                </a:rPr>
                <a:t>つの視点を示しています。</a:t>
              </a:r>
            </a:p>
          </p:txBody>
        </p:sp>
        <p:sp>
          <p:nvSpPr>
            <p:cNvPr id="66" name="正方形/長方形 65">
              <a:extLst>
                <a:ext uri="{FF2B5EF4-FFF2-40B4-BE49-F238E27FC236}">
                  <a16:creationId xmlns:a16="http://schemas.microsoft.com/office/drawing/2014/main" id="{61EC49B5-30EC-4529-81B5-115712958678}"/>
                </a:ext>
              </a:extLst>
            </p:cNvPr>
            <p:cNvSpPr/>
            <p:nvPr/>
          </p:nvSpPr>
          <p:spPr>
            <a:xfrm>
              <a:off x="4135663" y="4389512"/>
              <a:ext cx="4306401" cy="176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kumimoji="1" lang="en-US" altLang="ja-JP" sz="1200" dirty="0">
                  <a:solidFill>
                    <a:schemeClr val="tx1"/>
                  </a:solidFill>
                  <a:ea typeface="Yu Gothic UI" panose="020B0500000000000000" pitchFamily="50" charset="-128"/>
                </a:rPr>
                <a:t>DX</a:t>
              </a:r>
              <a:r>
                <a:rPr kumimoji="1" lang="ja-JP" altLang="en-US" sz="1200" dirty="0">
                  <a:solidFill>
                    <a:schemeClr val="tx1"/>
                  </a:solidFill>
                  <a:ea typeface="Yu Gothic UI" panose="020B0500000000000000" pitchFamily="50" charset="-128"/>
                </a:rPr>
                <a:t>に取り組み、おおよそ</a:t>
              </a:r>
              <a:r>
                <a:rPr kumimoji="1" lang="en-US" altLang="ja-JP" sz="1200" dirty="0">
                  <a:solidFill>
                    <a:schemeClr val="tx1"/>
                  </a:solidFill>
                  <a:ea typeface="Yu Gothic UI" panose="020B0500000000000000" pitchFamily="50" charset="-128"/>
                </a:rPr>
                <a:t>2040</a:t>
              </a:r>
              <a:r>
                <a:rPr kumimoji="1" lang="ja-JP" altLang="en-US" sz="1200" dirty="0">
                  <a:solidFill>
                    <a:schemeClr val="tx1"/>
                  </a:solidFill>
                  <a:ea typeface="Yu Gothic UI" panose="020B0500000000000000" pitchFamily="50" charset="-128"/>
                </a:rPr>
                <a:t>年頃までに実現したい未来の</a:t>
              </a:r>
              <a:br>
                <a:rPr kumimoji="1" lang="en-US" altLang="ja-JP" sz="1200" dirty="0">
                  <a:solidFill>
                    <a:schemeClr val="tx1"/>
                  </a:solidFill>
                  <a:ea typeface="Yu Gothic UI" panose="020B0500000000000000" pitchFamily="50" charset="-128"/>
                </a:rPr>
              </a:br>
              <a:r>
                <a:rPr kumimoji="1" lang="ja-JP" altLang="en-US" sz="1200" dirty="0">
                  <a:solidFill>
                    <a:schemeClr val="tx1"/>
                  </a:solidFill>
                  <a:ea typeface="Yu Gothic UI" panose="020B0500000000000000" pitchFamily="50" charset="-128"/>
                </a:rPr>
                <a:t>大阪市の姿を示しています。</a:t>
              </a:r>
            </a:p>
          </p:txBody>
        </p:sp>
        <p:sp>
          <p:nvSpPr>
            <p:cNvPr id="47" name="正方形/長方形 46">
              <a:extLst>
                <a:ext uri="{FF2B5EF4-FFF2-40B4-BE49-F238E27FC236}">
                  <a16:creationId xmlns:a16="http://schemas.microsoft.com/office/drawing/2014/main" id="{0EAC66B5-85A0-40DA-A329-65F2D056837E}"/>
                </a:ext>
              </a:extLst>
            </p:cNvPr>
            <p:cNvSpPr/>
            <p:nvPr/>
          </p:nvSpPr>
          <p:spPr>
            <a:xfrm>
              <a:off x="4135663" y="5160026"/>
              <a:ext cx="4306401" cy="176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kumimoji="1" lang="ja-JP" altLang="en-US" sz="1200">
                  <a:solidFill>
                    <a:schemeClr val="tx1"/>
                  </a:solidFill>
                  <a:ea typeface="Yu Gothic UI" panose="020B0500000000000000" pitchFamily="50" charset="-128"/>
                </a:rPr>
                <a:t>“</a:t>
              </a:r>
              <a:r>
                <a:rPr kumimoji="1" lang="en-US" altLang="ja-JP" sz="1200">
                  <a:solidFill>
                    <a:schemeClr val="tx1"/>
                  </a:solidFill>
                  <a:ea typeface="Yu Gothic UI" panose="020B0500000000000000" pitchFamily="50" charset="-128"/>
                </a:rPr>
                <a:t>VALUE</a:t>
              </a:r>
              <a:r>
                <a:rPr kumimoji="1" lang="ja-JP" altLang="en-US" sz="1200">
                  <a:solidFill>
                    <a:schemeClr val="tx1"/>
                  </a:solidFill>
                  <a:ea typeface="Yu Gothic UI" panose="020B0500000000000000" pitchFamily="50" charset="-128"/>
                </a:rPr>
                <a:t>”の実現に向けたおおよそ</a:t>
              </a:r>
              <a:r>
                <a:rPr kumimoji="1" lang="en-US" altLang="ja-JP" sz="1200">
                  <a:solidFill>
                    <a:schemeClr val="tx1"/>
                  </a:solidFill>
                  <a:ea typeface="Yu Gothic UI" panose="020B0500000000000000" pitchFamily="50" charset="-128"/>
                </a:rPr>
                <a:t>2030</a:t>
              </a:r>
              <a:r>
                <a:rPr kumimoji="1" lang="ja-JP" altLang="en-US" sz="1200">
                  <a:solidFill>
                    <a:schemeClr val="tx1"/>
                  </a:solidFill>
                  <a:ea typeface="Yu Gothic UI" panose="020B0500000000000000" pitchFamily="50" charset="-128"/>
                </a:rPr>
                <a:t>年までの施策方針を</a:t>
              </a:r>
              <a:br>
                <a:rPr kumimoji="1" lang="en-US" altLang="ja-JP" sz="1200">
                  <a:solidFill>
                    <a:schemeClr val="tx1"/>
                  </a:solidFill>
                  <a:ea typeface="Yu Gothic UI" panose="020B0500000000000000" pitchFamily="50" charset="-128"/>
                </a:rPr>
              </a:br>
              <a:r>
                <a:rPr kumimoji="1" lang="ja-JP" altLang="en-US" sz="1200">
                  <a:solidFill>
                    <a:schemeClr val="tx1"/>
                  </a:solidFill>
                  <a:ea typeface="Yu Gothic UI" panose="020B0500000000000000" pitchFamily="50" charset="-128"/>
                </a:rPr>
                <a:t>示しています。</a:t>
              </a:r>
            </a:p>
          </p:txBody>
        </p:sp>
        <p:sp>
          <p:nvSpPr>
            <p:cNvPr id="69" name="正方形/長方形 68">
              <a:extLst>
                <a:ext uri="{FF2B5EF4-FFF2-40B4-BE49-F238E27FC236}">
                  <a16:creationId xmlns:a16="http://schemas.microsoft.com/office/drawing/2014/main" id="{0D74396F-6424-4366-8A22-EC5C2F32C28B}"/>
                </a:ext>
              </a:extLst>
            </p:cNvPr>
            <p:cNvSpPr/>
            <p:nvPr/>
          </p:nvSpPr>
          <p:spPr>
            <a:xfrm>
              <a:off x="4135663" y="5926599"/>
              <a:ext cx="4306401" cy="176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kumimoji="1" lang="en-US" altLang="ja-JP" sz="1200">
                  <a:solidFill>
                    <a:schemeClr val="tx1"/>
                  </a:solidFill>
                  <a:ea typeface="Yu Gothic UI" panose="020B0500000000000000" pitchFamily="50" charset="-128"/>
                </a:rPr>
                <a:t>DX</a:t>
              </a:r>
              <a:r>
                <a:rPr kumimoji="1" lang="ja-JP" altLang="en-US" sz="1200">
                  <a:solidFill>
                    <a:schemeClr val="tx1"/>
                  </a:solidFill>
                  <a:ea typeface="Yu Gothic UI" panose="020B0500000000000000" pitchFamily="50" charset="-128"/>
                </a:rPr>
                <a:t>を進めるうえで職員がとるべき行動や姿勢、持つべき共通の</a:t>
              </a:r>
              <a:br>
                <a:rPr kumimoji="1" lang="en-US" altLang="ja-JP" sz="1200">
                  <a:solidFill>
                    <a:schemeClr val="tx1"/>
                  </a:solidFill>
                  <a:ea typeface="Yu Gothic UI" panose="020B0500000000000000" pitchFamily="50" charset="-128"/>
                </a:rPr>
              </a:br>
              <a:r>
                <a:rPr kumimoji="1" lang="ja-JP" altLang="en-US" sz="1200">
                  <a:solidFill>
                    <a:schemeClr val="tx1"/>
                  </a:solidFill>
                  <a:ea typeface="Yu Gothic UI" panose="020B0500000000000000" pitchFamily="50" charset="-128"/>
                </a:rPr>
                <a:t>価値観を示しています。</a:t>
              </a:r>
            </a:p>
          </p:txBody>
        </p:sp>
      </p:grpSp>
      <p:sp>
        <p:nvSpPr>
          <p:cNvPr id="44" name="四角形: 角を丸くする 43">
            <a:extLst>
              <a:ext uri="{FF2B5EF4-FFF2-40B4-BE49-F238E27FC236}">
                <a16:creationId xmlns:a16="http://schemas.microsoft.com/office/drawing/2014/main" id="{F8973BF2-A4F1-4A6A-9A54-0CD90CD406BC}"/>
              </a:ext>
            </a:extLst>
          </p:cNvPr>
          <p:cNvSpPr/>
          <p:nvPr/>
        </p:nvSpPr>
        <p:spPr>
          <a:xfrm>
            <a:off x="4135656" y="5643580"/>
            <a:ext cx="4129013" cy="270233"/>
          </a:xfrm>
          <a:prstGeom prst="roundRect">
            <a:avLst>
              <a:gd name="adj" fmla="val 50000"/>
            </a:avLst>
          </a:prstGeom>
          <a:solidFill>
            <a:schemeClr val="bg1"/>
          </a:solidFill>
          <a:ln w="19050">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solidFill>
                <a:schemeClr val="tx1"/>
              </a:solidFill>
            </a:endParaRPr>
          </a:p>
        </p:txBody>
      </p:sp>
      <p:sp>
        <p:nvSpPr>
          <p:cNvPr id="58" name="正方形/長方形 57">
            <a:extLst>
              <a:ext uri="{FF2B5EF4-FFF2-40B4-BE49-F238E27FC236}">
                <a16:creationId xmlns:a16="http://schemas.microsoft.com/office/drawing/2014/main" id="{186260BB-5650-46A3-8288-EB5208EF6AC0}"/>
              </a:ext>
            </a:extLst>
          </p:cNvPr>
          <p:cNvSpPr/>
          <p:nvPr/>
        </p:nvSpPr>
        <p:spPr>
          <a:xfrm>
            <a:off x="8655108" y="5649394"/>
            <a:ext cx="698803" cy="2586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kumimoji="1" lang="en-US" altLang="ja-JP" sz="1400">
                <a:solidFill>
                  <a:schemeClr val="tx1"/>
                </a:solidFill>
                <a:ea typeface="Yu Gothic UI" panose="020B0500000000000000" pitchFamily="50" charset="-128"/>
              </a:rPr>
              <a:t>p30, 31</a:t>
            </a:r>
            <a:endParaRPr kumimoji="1" lang="ja-JP" altLang="en-US" sz="1400">
              <a:solidFill>
                <a:schemeClr val="tx1"/>
              </a:solidFill>
              <a:ea typeface="Yu Gothic UI" panose="020B0500000000000000" pitchFamily="50" charset="-128"/>
            </a:endParaRPr>
          </a:p>
        </p:txBody>
      </p:sp>
      <p:cxnSp>
        <p:nvCxnSpPr>
          <p:cNvPr id="59" name="直線コネクタ 58">
            <a:extLst>
              <a:ext uri="{FF2B5EF4-FFF2-40B4-BE49-F238E27FC236}">
                <a16:creationId xmlns:a16="http://schemas.microsoft.com/office/drawing/2014/main" id="{6649CABC-BE52-4965-9967-D230DCDF5CD2}"/>
              </a:ext>
            </a:extLst>
          </p:cNvPr>
          <p:cNvCxnSpPr>
            <a:cxnSpLocks/>
          </p:cNvCxnSpPr>
          <p:nvPr/>
        </p:nvCxnSpPr>
        <p:spPr>
          <a:xfrm>
            <a:off x="8491452" y="5778696"/>
            <a:ext cx="11427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四角形: 角を丸くする 69">
            <a:extLst>
              <a:ext uri="{FF2B5EF4-FFF2-40B4-BE49-F238E27FC236}">
                <a16:creationId xmlns:a16="http://schemas.microsoft.com/office/drawing/2014/main" id="{C7AB1630-E454-49C9-93E3-65D8C3E8F331}"/>
              </a:ext>
            </a:extLst>
          </p:cNvPr>
          <p:cNvSpPr/>
          <p:nvPr/>
        </p:nvSpPr>
        <p:spPr>
          <a:xfrm>
            <a:off x="4135658" y="5644498"/>
            <a:ext cx="1642903" cy="268396"/>
          </a:xfrm>
          <a:prstGeom prst="roundRect">
            <a:avLst>
              <a:gd name="adj" fmla="val 50000"/>
            </a:avLst>
          </a:prstGeom>
          <a:solidFill>
            <a:srgbClr val="AF1932"/>
          </a:solidFill>
          <a:ln w="9525">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600" b="1" spc="50">
                <a:solidFill>
                  <a:schemeClr val="bg1"/>
                </a:solidFill>
                <a:latin typeface="+mj-lt"/>
                <a:ea typeface="Yu Gothic UI" panose="020B0500000000000000" pitchFamily="50" charset="-128"/>
              </a:rPr>
              <a:t>CREDO</a:t>
            </a:r>
            <a:endParaRPr kumimoji="1" lang="en-GB" altLang="ja-JP" sz="1600" b="1" spc="50">
              <a:solidFill>
                <a:schemeClr val="bg1"/>
              </a:solidFill>
              <a:latin typeface="+mj-lt"/>
              <a:ea typeface="Yu Gothic UI" panose="020B0500000000000000" pitchFamily="50" charset="-128"/>
            </a:endParaRPr>
          </a:p>
        </p:txBody>
      </p:sp>
      <p:sp>
        <p:nvSpPr>
          <p:cNvPr id="71" name="正方形/長方形 70">
            <a:extLst>
              <a:ext uri="{FF2B5EF4-FFF2-40B4-BE49-F238E27FC236}">
                <a16:creationId xmlns:a16="http://schemas.microsoft.com/office/drawing/2014/main" id="{9B00C3E3-E4BE-4DE5-9D60-196DB406B992}"/>
              </a:ext>
            </a:extLst>
          </p:cNvPr>
          <p:cNvSpPr/>
          <p:nvPr/>
        </p:nvSpPr>
        <p:spPr>
          <a:xfrm>
            <a:off x="5797260" y="5672139"/>
            <a:ext cx="2264066" cy="21311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lstStyle/>
          <a:p>
            <a:r>
              <a:rPr kumimoji="1" lang="ja-JP" altLang="en-US" sz="1400" b="1">
                <a:solidFill>
                  <a:srgbClr val="AF1932"/>
                </a:solidFill>
                <a:latin typeface="Yu Gothic UI" panose="020B0500000000000000" pitchFamily="50" charset="-128"/>
                <a:ea typeface="Yu Gothic UI" panose="020B0500000000000000" pitchFamily="50" charset="-128"/>
              </a:rPr>
              <a:t>行動姿勢・行動指針</a:t>
            </a:r>
            <a:endParaRPr kumimoji="1" lang="en-GB" altLang="ja-JP" sz="1400" b="1">
              <a:solidFill>
                <a:srgbClr val="AF1932"/>
              </a:solidFill>
              <a:latin typeface="Yu Gothic UI" panose="020B0500000000000000" pitchFamily="50" charset="-128"/>
              <a:ea typeface="Yu Gothic UI" panose="020B0500000000000000" pitchFamily="50" charset="-128"/>
            </a:endParaRPr>
          </a:p>
        </p:txBody>
      </p:sp>
      <p:cxnSp>
        <p:nvCxnSpPr>
          <p:cNvPr id="77" name="直線コネクタ 76">
            <a:extLst>
              <a:ext uri="{FF2B5EF4-FFF2-40B4-BE49-F238E27FC236}">
                <a16:creationId xmlns:a16="http://schemas.microsoft.com/office/drawing/2014/main" id="{E4613514-42E9-45A4-B82E-309E2FD69352}"/>
              </a:ext>
            </a:extLst>
          </p:cNvPr>
          <p:cNvCxnSpPr>
            <a:cxnSpLocks/>
          </p:cNvCxnSpPr>
          <p:nvPr/>
        </p:nvCxnSpPr>
        <p:spPr>
          <a:xfrm flipH="1">
            <a:off x="3071813" y="5868543"/>
            <a:ext cx="837062" cy="0"/>
          </a:xfrm>
          <a:prstGeom prst="line">
            <a:avLst/>
          </a:prstGeom>
          <a:ln w="12700">
            <a:solidFill>
              <a:srgbClr val="AF1932"/>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8998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descr="ロゴ&#10;&#10;自動的に生成された説明">
            <a:extLst>
              <a:ext uri="{FF2B5EF4-FFF2-40B4-BE49-F238E27FC236}">
                <a16:creationId xmlns:a16="http://schemas.microsoft.com/office/drawing/2014/main" id="{528AB55C-9CFE-47AC-B063-625F166C1E3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02822" y="4993658"/>
            <a:ext cx="2825641" cy="820054"/>
          </a:xfrm>
          <a:prstGeom prst="rect">
            <a:avLst/>
          </a:prstGeom>
        </p:spPr>
      </p:pic>
      <p:sp>
        <p:nvSpPr>
          <p:cNvPr id="19" name="テキスト プレースホルダー 18">
            <a:extLst>
              <a:ext uri="{FF2B5EF4-FFF2-40B4-BE49-F238E27FC236}">
                <a16:creationId xmlns:a16="http://schemas.microsoft.com/office/drawing/2014/main" id="{35B9AEBB-C5C6-4616-B8B0-18398EA75A78}"/>
              </a:ext>
            </a:extLst>
          </p:cNvPr>
          <p:cNvSpPr>
            <a:spLocks noGrp="1"/>
          </p:cNvSpPr>
          <p:nvPr>
            <p:ph type="body" sz="quarter" idx="12"/>
          </p:nvPr>
        </p:nvSpPr>
        <p:spPr>
          <a:xfrm>
            <a:off x="523875" y="1830033"/>
            <a:ext cx="8858250" cy="287479"/>
          </a:xfrm>
        </p:spPr>
        <p:txBody>
          <a:bodyPr anchor="t"/>
          <a:lstStyle/>
          <a:p>
            <a:r>
              <a:rPr kumimoji="1" lang="ja-JP" altLang="en-US" sz="1600">
                <a:solidFill>
                  <a:srgbClr val="000000"/>
                </a:solidFill>
              </a:rPr>
              <a:t>大阪市における</a:t>
            </a:r>
            <a:r>
              <a:rPr kumimoji="1" lang="en-US" altLang="ja-JP" sz="1600">
                <a:solidFill>
                  <a:srgbClr val="000000"/>
                </a:solidFill>
              </a:rPr>
              <a:t>DX</a:t>
            </a:r>
            <a:r>
              <a:rPr kumimoji="1" lang="ja-JP" altLang="en-US" sz="1600">
                <a:solidFill>
                  <a:srgbClr val="000000"/>
                </a:solidFill>
              </a:rPr>
              <a:t>は、データやデジタル技術の活用を前提に、</a:t>
            </a:r>
          </a:p>
        </p:txBody>
      </p:sp>
      <p:sp>
        <p:nvSpPr>
          <p:cNvPr id="7" name="正方形/長方形 6">
            <a:extLst>
              <a:ext uri="{FF2B5EF4-FFF2-40B4-BE49-F238E27FC236}">
                <a16:creationId xmlns:a16="http://schemas.microsoft.com/office/drawing/2014/main" id="{9227B378-436F-471B-B6FF-6DFB24EF7219}"/>
              </a:ext>
            </a:extLst>
          </p:cNvPr>
          <p:cNvSpPr/>
          <p:nvPr/>
        </p:nvSpPr>
        <p:spPr>
          <a:xfrm>
            <a:off x="9594850" y="6582186"/>
            <a:ext cx="311150" cy="2785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sz="1600">
              <a:solidFill>
                <a:schemeClr val="bg1">
                  <a:lumMod val="75000"/>
                </a:schemeClr>
              </a:solidFill>
            </a:endParaRPr>
          </a:p>
        </p:txBody>
      </p:sp>
      <p:sp>
        <p:nvSpPr>
          <p:cNvPr id="2" name="タイトル 1">
            <a:extLst>
              <a:ext uri="{FF2B5EF4-FFF2-40B4-BE49-F238E27FC236}">
                <a16:creationId xmlns:a16="http://schemas.microsoft.com/office/drawing/2014/main" id="{268C6836-423D-4A90-B834-28796E027B26}"/>
              </a:ext>
            </a:extLst>
          </p:cNvPr>
          <p:cNvSpPr>
            <a:spLocks noGrp="1"/>
          </p:cNvSpPr>
          <p:nvPr>
            <p:ph type="title"/>
          </p:nvPr>
        </p:nvSpPr>
        <p:spPr>
          <a:xfrm>
            <a:off x="452437" y="756184"/>
            <a:ext cx="8958263" cy="635636"/>
          </a:xfrm>
        </p:spPr>
        <p:txBody>
          <a:bodyPr/>
          <a:lstStyle/>
          <a:p>
            <a:r>
              <a:rPr lang="ja-JP" altLang="en-US"/>
              <a:t>大阪市の使命</a:t>
            </a:r>
          </a:p>
        </p:txBody>
      </p:sp>
      <p:sp>
        <p:nvSpPr>
          <p:cNvPr id="3" name="スライド番号プレースホルダー 2">
            <a:extLst>
              <a:ext uri="{FF2B5EF4-FFF2-40B4-BE49-F238E27FC236}">
                <a16:creationId xmlns:a16="http://schemas.microsoft.com/office/drawing/2014/main" id="{BF5CED2E-3363-4E31-A5E1-400A0AFC0602}"/>
              </a:ext>
            </a:extLst>
          </p:cNvPr>
          <p:cNvSpPr>
            <a:spLocks noGrp="1"/>
          </p:cNvSpPr>
          <p:nvPr>
            <p:ph type="sldNum" sz="quarter" idx="4294967295"/>
          </p:nvPr>
        </p:nvSpPr>
        <p:spPr>
          <a:xfrm>
            <a:off x="7181851" y="6515100"/>
            <a:ext cx="2228850" cy="206375"/>
          </a:xfrm>
          <a:prstGeom prst="rect">
            <a:avLst/>
          </a:prstGeom>
        </p:spPr>
        <p:txBody>
          <a:bodyPr/>
          <a:lstStyle/>
          <a:p>
            <a:fld id="{15E707BA-883C-4D78-8419-4B7DEB3F4E9F}" type="slidenum">
              <a:rPr kumimoji="1" lang="en-GB">
                <a:latin typeface="+mn-lt"/>
              </a:rPr>
              <a:pPr/>
              <a:t>7</a:t>
            </a:fld>
            <a:endParaRPr kumimoji="1" lang="en-GB">
              <a:latin typeface="+mn-lt"/>
            </a:endParaRPr>
          </a:p>
        </p:txBody>
      </p:sp>
      <p:sp>
        <p:nvSpPr>
          <p:cNvPr id="8" name="字幕 7">
            <a:extLst>
              <a:ext uri="{FF2B5EF4-FFF2-40B4-BE49-F238E27FC236}">
                <a16:creationId xmlns:a16="http://schemas.microsoft.com/office/drawing/2014/main" id="{FFD53B8A-4D16-4126-90E8-32DFA453AAAA}"/>
              </a:ext>
            </a:extLst>
          </p:cNvPr>
          <p:cNvSpPr>
            <a:spLocks noGrp="1"/>
          </p:cNvSpPr>
          <p:nvPr>
            <p:ph type="subTitle" idx="1"/>
          </p:nvPr>
        </p:nvSpPr>
        <p:spPr>
          <a:prstGeom prst="rect">
            <a:avLst/>
          </a:prstGeom>
          <a:noFill/>
        </p:spPr>
        <p:txBody>
          <a:bodyPr/>
          <a:lstStyle/>
          <a:p>
            <a:r>
              <a:rPr lang="en-US" altLang="ja-JP">
                <a:solidFill>
                  <a:schemeClr val="tx1"/>
                </a:solidFill>
                <a:latin typeface="+mn-lt"/>
              </a:rPr>
              <a:t>03. </a:t>
            </a:r>
            <a:r>
              <a:rPr lang="ja-JP" altLang="en-US">
                <a:solidFill>
                  <a:schemeClr val="tx1"/>
                </a:solidFill>
                <a:latin typeface="+mn-lt"/>
              </a:rPr>
              <a:t>大阪市の</a:t>
            </a:r>
            <a:r>
              <a:rPr lang="en-US" altLang="ja-JP">
                <a:solidFill>
                  <a:schemeClr val="tx1"/>
                </a:solidFill>
                <a:latin typeface="+mn-lt"/>
              </a:rPr>
              <a:t>DX</a:t>
            </a:r>
            <a:r>
              <a:rPr lang="ja-JP" altLang="en-US">
                <a:solidFill>
                  <a:schemeClr val="tx1"/>
                </a:solidFill>
                <a:latin typeface="+mn-lt"/>
              </a:rPr>
              <a:t>戦略</a:t>
            </a:r>
            <a:endParaRPr lang="en-GB" altLang="ja-JP">
              <a:solidFill>
                <a:schemeClr val="tx1"/>
              </a:solidFill>
              <a:latin typeface="+mn-lt"/>
            </a:endParaRPr>
          </a:p>
        </p:txBody>
      </p:sp>
      <p:sp>
        <p:nvSpPr>
          <p:cNvPr id="6" name="矢印: 五方向 5">
            <a:extLst>
              <a:ext uri="{FF2B5EF4-FFF2-40B4-BE49-F238E27FC236}">
                <a16:creationId xmlns:a16="http://schemas.microsoft.com/office/drawing/2014/main" id="{04A7A933-E70D-4EC6-A35B-D174812D99D2}"/>
              </a:ext>
            </a:extLst>
          </p:cNvPr>
          <p:cNvSpPr/>
          <p:nvPr/>
        </p:nvSpPr>
        <p:spPr>
          <a:xfrm rot="5400000">
            <a:off x="9048426" y="546425"/>
            <a:ext cx="1404000" cy="311150"/>
          </a:xfrm>
          <a:prstGeom prst="homePlate">
            <a:avLst>
              <a:gd name="adj" fmla="val 28868"/>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en-US" sz="1600">
                <a:solidFill>
                  <a:schemeClr val="bg1"/>
                </a:solidFill>
              </a:rPr>
              <a:t>MISSION</a:t>
            </a:r>
            <a:endParaRPr kumimoji="1" lang="en-GB" sz="1600">
              <a:solidFill>
                <a:schemeClr val="bg1"/>
              </a:solidFill>
            </a:endParaRPr>
          </a:p>
        </p:txBody>
      </p:sp>
      <p:sp>
        <p:nvSpPr>
          <p:cNvPr id="12" name="矢印: 山形 11">
            <a:extLst>
              <a:ext uri="{FF2B5EF4-FFF2-40B4-BE49-F238E27FC236}">
                <a16:creationId xmlns:a16="http://schemas.microsoft.com/office/drawing/2014/main" id="{55295263-59F1-4EBC-BAF4-FA7BBCED721A}"/>
              </a:ext>
            </a:extLst>
          </p:cNvPr>
          <p:cNvSpPr/>
          <p:nvPr/>
        </p:nvSpPr>
        <p:spPr>
          <a:xfrm rot="5400000">
            <a:off x="9048425" y="1902958"/>
            <a:ext cx="1404000" cy="311150"/>
          </a:xfrm>
          <a:prstGeom prst="chevron">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en-US" sz="1600">
                <a:solidFill>
                  <a:schemeClr val="bg1">
                    <a:lumMod val="75000"/>
                  </a:schemeClr>
                </a:solidFill>
              </a:rPr>
              <a:t>VISION</a:t>
            </a:r>
            <a:endParaRPr kumimoji="1" lang="en-GB" sz="1600">
              <a:solidFill>
                <a:schemeClr val="bg1">
                  <a:lumMod val="75000"/>
                </a:schemeClr>
              </a:solidFill>
            </a:endParaRPr>
          </a:p>
        </p:txBody>
      </p:sp>
      <p:sp>
        <p:nvSpPr>
          <p:cNvPr id="13" name="矢印: 山形 12">
            <a:extLst>
              <a:ext uri="{FF2B5EF4-FFF2-40B4-BE49-F238E27FC236}">
                <a16:creationId xmlns:a16="http://schemas.microsoft.com/office/drawing/2014/main" id="{F012BFBA-D520-46A5-BA5D-B3E926537196}"/>
              </a:ext>
            </a:extLst>
          </p:cNvPr>
          <p:cNvSpPr/>
          <p:nvPr/>
        </p:nvSpPr>
        <p:spPr>
          <a:xfrm rot="5400000">
            <a:off x="8356226" y="3951691"/>
            <a:ext cx="2788400" cy="311150"/>
          </a:xfrm>
          <a:prstGeom prst="chevron">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en-US" sz="1600" dirty="0">
                <a:solidFill>
                  <a:schemeClr val="bg1">
                    <a:lumMod val="75000"/>
                  </a:schemeClr>
                </a:solidFill>
              </a:rPr>
              <a:t>VALUE &amp; STRATEGY</a:t>
            </a:r>
            <a:endParaRPr kumimoji="1" lang="en-GB" sz="1600" dirty="0">
              <a:solidFill>
                <a:schemeClr val="bg1">
                  <a:lumMod val="75000"/>
                </a:schemeClr>
              </a:solidFill>
            </a:endParaRPr>
          </a:p>
        </p:txBody>
      </p:sp>
      <p:sp>
        <p:nvSpPr>
          <p:cNvPr id="14" name="矢印: 山形 13">
            <a:extLst>
              <a:ext uri="{FF2B5EF4-FFF2-40B4-BE49-F238E27FC236}">
                <a16:creationId xmlns:a16="http://schemas.microsoft.com/office/drawing/2014/main" id="{40B3FBE5-CB39-48A4-B527-FB31605BF4A9}"/>
              </a:ext>
            </a:extLst>
          </p:cNvPr>
          <p:cNvSpPr/>
          <p:nvPr/>
        </p:nvSpPr>
        <p:spPr>
          <a:xfrm rot="5400000">
            <a:off x="9048424" y="6000425"/>
            <a:ext cx="1404000" cy="311150"/>
          </a:xfrm>
          <a:prstGeom prst="chevron">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en-US" sz="1600">
                <a:solidFill>
                  <a:schemeClr val="bg1">
                    <a:lumMod val="75000"/>
                  </a:schemeClr>
                </a:solidFill>
              </a:rPr>
              <a:t>CREDO</a:t>
            </a:r>
            <a:endParaRPr kumimoji="1" lang="en-GB" sz="1600">
              <a:solidFill>
                <a:schemeClr val="bg1">
                  <a:lumMod val="75000"/>
                </a:schemeClr>
              </a:solidFill>
            </a:endParaRPr>
          </a:p>
        </p:txBody>
      </p:sp>
      <p:sp>
        <p:nvSpPr>
          <p:cNvPr id="26" name="正方形/長方形 25">
            <a:extLst>
              <a:ext uri="{FF2B5EF4-FFF2-40B4-BE49-F238E27FC236}">
                <a16:creationId xmlns:a16="http://schemas.microsoft.com/office/drawing/2014/main" id="{0A615778-3672-48C7-A043-4A16985C3567}"/>
              </a:ext>
            </a:extLst>
          </p:cNvPr>
          <p:cNvSpPr/>
          <p:nvPr/>
        </p:nvSpPr>
        <p:spPr>
          <a:xfrm>
            <a:off x="579437" y="3728874"/>
            <a:ext cx="6673851"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kumimoji="1" lang="ja-JP" altLang="en-US" sz="1600">
                <a:solidFill>
                  <a:srgbClr val="000000"/>
                </a:solidFill>
              </a:rPr>
              <a:t>大阪市で生活、経済活動を行う多様な人々が</a:t>
            </a:r>
            <a:endParaRPr kumimoji="1" lang="en-GB" sz="1600">
              <a:solidFill>
                <a:srgbClr val="000000"/>
              </a:solidFill>
            </a:endParaRPr>
          </a:p>
        </p:txBody>
      </p:sp>
      <p:sp>
        <p:nvSpPr>
          <p:cNvPr id="27" name="正方形/長方形 26">
            <a:extLst>
              <a:ext uri="{FF2B5EF4-FFF2-40B4-BE49-F238E27FC236}">
                <a16:creationId xmlns:a16="http://schemas.microsoft.com/office/drawing/2014/main" id="{0F063FFA-EAD3-42DC-92B0-B2F568B43D89}"/>
              </a:ext>
            </a:extLst>
          </p:cNvPr>
          <p:cNvSpPr/>
          <p:nvPr/>
        </p:nvSpPr>
        <p:spPr>
          <a:xfrm>
            <a:off x="580231" y="4103545"/>
            <a:ext cx="4356000" cy="461665"/>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spAutoFit/>
          </a:bodyPr>
          <a:lstStyle/>
          <a:p>
            <a:pPr algn="ctr"/>
            <a:r>
              <a:rPr kumimoji="1" lang="ja-JP" altLang="en-US" sz="2400" b="1" dirty="0">
                <a:solidFill>
                  <a:schemeClr val="bg1"/>
                </a:solidFill>
              </a:rPr>
              <a:t> それぞれの幸せ </a:t>
            </a:r>
            <a:r>
              <a:rPr kumimoji="1" lang="en-US" altLang="ja-JP" sz="2400" b="1" dirty="0">
                <a:solidFill>
                  <a:schemeClr val="bg1"/>
                </a:solidFill>
              </a:rPr>
              <a:t>(</a:t>
            </a:r>
            <a:r>
              <a:rPr kumimoji="1" lang="en-US" altLang="ja-JP" sz="2400" b="1" dirty="0">
                <a:solidFill>
                  <a:schemeClr val="bg1"/>
                </a:solidFill>
                <a:latin typeface="+mj-lt"/>
              </a:rPr>
              <a:t>Well-being</a:t>
            </a:r>
            <a:r>
              <a:rPr kumimoji="1" lang="en-US" altLang="ja-JP" sz="2400" b="1" dirty="0">
                <a:solidFill>
                  <a:schemeClr val="bg1"/>
                </a:solidFill>
              </a:rPr>
              <a:t>)</a:t>
            </a:r>
            <a:endParaRPr kumimoji="1" lang="en-GB" sz="2400" b="1" dirty="0">
              <a:solidFill>
                <a:schemeClr val="bg1"/>
              </a:solidFill>
            </a:endParaRPr>
          </a:p>
        </p:txBody>
      </p:sp>
      <p:sp>
        <p:nvSpPr>
          <p:cNvPr id="28" name="正方形/長方形 27">
            <a:extLst>
              <a:ext uri="{FF2B5EF4-FFF2-40B4-BE49-F238E27FC236}">
                <a16:creationId xmlns:a16="http://schemas.microsoft.com/office/drawing/2014/main" id="{241274BC-0CA5-4363-B19F-545B9926E270}"/>
              </a:ext>
            </a:extLst>
          </p:cNvPr>
          <p:cNvSpPr/>
          <p:nvPr/>
        </p:nvSpPr>
        <p:spPr>
          <a:xfrm>
            <a:off x="4821382" y="4188774"/>
            <a:ext cx="4221018"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r"/>
            <a:r>
              <a:rPr kumimoji="1" lang="ja-JP" altLang="en-US" sz="1600">
                <a:solidFill>
                  <a:srgbClr val="000000"/>
                </a:solidFill>
              </a:rPr>
              <a:t>を実感できる都市へと成長・発展させることとし、  </a:t>
            </a:r>
            <a:endParaRPr kumimoji="1" lang="en-GB" sz="1600">
              <a:solidFill>
                <a:srgbClr val="000000"/>
              </a:solidFill>
            </a:endParaRPr>
          </a:p>
        </p:txBody>
      </p:sp>
      <p:sp>
        <p:nvSpPr>
          <p:cNvPr id="39" name="正方形/長方形 38">
            <a:extLst>
              <a:ext uri="{FF2B5EF4-FFF2-40B4-BE49-F238E27FC236}">
                <a16:creationId xmlns:a16="http://schemas.microsoft.com/office/drawing/2014/main" id="{6B2BE959-DB16-412A-BAFD-46681FCED618}"/>
              </a:ext>
            </a:extLst>
          </p:cNvPr>
          <p:cNvSpPr/>
          <p:nvPr/>
        </p:nvSpPr>
        <p:spPr>
          <a:xfrm>
            <a:off x="579437" y="4649380"/>
            <a:ext cx="8802688"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r>
              <a:rPr kumimoji="1" lang="ja-JP" altLang="en-US" sz="1600">
                <a:solidFill>
                  <a:srgbClr val="000000"/>
                </a:solidFill>
              </a:rPr>
              <a:t>大阪市のあらゆる行政分野・施策を対象として取り組んでいきます。</a:t>
            </a:r>
          </a:p>
        </p:txBody>
      </p:sp>
      <p:sp>
        <p:nvSpPr>
          <p:cNvPr id="30" name="正方形/長方形 29">
            <a:extLst>
              <a:ext uri="{FF2B5EF4-FFF2-40B4-BE49-F238E27FC236}">
                <a16:creationId xmlns:a16="http://schemas.microsoft.com/office/drawing/2014/main" id="{1B1B1E28-7BAA-4968-890D-9DE7ABD690B8}"/>
              </a:ext>
            </a:extLst>
          </p:cNvPr>
          <p:cNvSpPr/>
          <p:nvPr/>
        </p:nvSpPr>
        <p:spPr>
          <a:xfrm>
            <a:off x="5550400" y="5857517"/>
            <a:ext cx="3492000" cy="2677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kumimoji="1" lang="ja-JP" altLang="en-US" sz="1600">
                <a:solidFill>
                  <a:schemeClr val="tx1"/>
                </a:solidFill>
              </a:rPr>
              <a:t>であり、これからの私たちの合言葉です。</a:t>
            </a:r>
            <a:endParaRPr kumimoji="1" lang="en-US" altLang="ja-JP" sz="1600">
              <a:solidFill>
                <a:schemeClr val="tx1"/>
              </a:solidFill>
            </a:endParaRPr>
          </a:p>
        </p:txBody>
      </p:sp>
      <p:sp>
        <p:nvSpPr>
          <p:cNvPr id="40" name="正方形/長方形 39">
            <a:extLst>
              <a:ext uri="{FF2B5EF4-FFF2-40B4-BE49-F238E27FC236}">
                <a16:creationId xmlns:a16="http://schemas.microsoft.com/office/drawing/2014/main" id="{0846DC5F-E101-4413-A950-90B78B7F2553}"/>
              </a:ext>
            </a:extLst>
          </p:cNvPr>
          <p:cNvSpPr/>
          <p:nvPr/>
        </p:nvSpPr>
        <p:spPr>
          <a:xfrm>
            <a:off x="579437" y="5295900"/>
            <a:ext cx="8802688"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r>
              <a:rPr kumimoji="1" lang="ja-JP" altLang="en-US" sz="1600">
                <a:solidFill>
                  <a:srgbClr val="000000"/>
                </a:solidFill>
              </a:rPr>
              <a:t>このような大阪市ならではの</a:t>
            </a:r>
            <a:r>
              <a:rPr kumimoji="1" lang="en-US" altLang="ja-JP" sz="1600">
                <a:solidFill>
                  <a:srgbClr val="000000"/>
                </a:solidFill>
              </a:rPr>
              <a:t>DX</a:t>
            </a:r>
            <a:r>
              <a:rPr kumimoji="1" lang="ja-JP" altLang="en-US" sz="1600">
                <a:solidFill>
                  <a:srgbClr val="000000"/>
                </a:solidFill>
              </a:rPr>
              <a:t>を表現したものが</a:t>
            </a:r>
          </a:p>
        </p:txBody>
      </p:sp>
      <p:sp>
        <p:nvSpPr>
          <p:cNvPr id="38" name="正方形/長方形 37">
            <a:extLst>
              <a:ext uri="{FF2B5EF4-FFF2-40B4-BE49-F238E27FC236}">
                <a16:creationId xmlns:a16="http://schemas.microsoft.com/office/drawing/2014/main" id="{8BF7731A-A0B4-446E-A2EE-379E77E47912}"/>
              </a:ext>
            </a:extLst>
          </p:cNvPr>
          <p:cNvSpPr/>
          <p:nvPr/>
        </p:nvSpPr>
        <p:spPr>
          <a:xfrm>
            <a:off x="5360202" y="5149255"/>
            <a:ext cx="4021923" cy="58477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3200" b="1" spc="300">
                <a:ln w="9525">
                  <a:solidFill>
                    <a:srgbClr val="AF1932"/>
                  </a:solidFill>
                </a:ln>
                <a:solidFill>
                  <a:srgbClr val="AF1932"/>
                </a:solidFill>
              </a:rPr>
              <a:t>             おおさか</a:t>
            </a:r>
            <a:endParaRPr kumimoji="1" lang="en-GB" sz="3200" b="1" spc="300">
              <a:ln w="9525">
                <a:solidFill>
                  <a:srgbClr val="AF1932"/>
                </a:solidFill>
              </a:ln>
              <a:solidFill>
                <a:srgbClr val="AF1932"/>
              </a:solidFill>
            </a:endParaRPr>
          </a:p>
        </p:txBody>
      </p:sp>
      <p:sp>
        <p:nvSpPr>
          <p:cNvPr id="32" name="フリーフォーム: 図形 31">
            <a:extLst>
              <a:ext uri="{FF2B5EF4-FFF2-40B4-BE49-F238E27FC236}">
                <a16:creationId xmlns:a16="http://schemas.microsoft.com/office/drawing/2014/main" id="{E41F2A94-B0E1-4FE2-B608-FDE2B98C22D0}"/>
              </a:ext>
            </a:extLst>
          </p:cNvPr>
          <p:cNvSpPr/>
          <p:nvPr/>
        </p:nvSpPr>
        <p:spPr>
          <a:xfrm>
            <a:off x="4579623" y="5631072"/>
            <a:ext cx="4734744" cy="152003"/>
          </a:xfrm>
          <a:custGeom>
            <a:avLst/>
            <a:gdLst>
              <a:gd name="connsiteX0" fmla="*/ 0 w 5534789"/>
              <a:gd name="connsiteY0" fmla="*/ 158907 h 683310"/>
              <a:gd name="connsiteX1" fmla="*/ 3873500 w 5534789"/>
              <a:gd name="connsiteY1" fmla="*/ 157 h 683310"/>
              <a:gd name="connsiteX2" fmla="*/ 5016500 w 5534789"/>
              <a:gd name="connsiteY2" fmla="*/ 50957 h 683310"/>
              <a:gd name="connsiteX0" fmla="*/ 0 w 5016500"/>
              <a:gd name="connsiteY0" fmla="*/ 167730 h 167730"/>
              <a:gd name="connsiteX1" fmla="*/ 3873500 w 5016500"/>
              <a:gd name="connsiteY1" fmla="*/ 8980 h 167730"/>
              <a:gd name="connsiteX2" fmla="*/ 5016500 w 5016500"/>
              <a:gd name="connsiteY2" fmla="*/ 59780 h 167730"/>
              <a:gd name="connsiteX0" fmla="*/ 0 w 5016500"/>
              <a:gd name="connsiteY0" fmla="*/ 200945 h 200945"/>
              <a:gd name="connsiteX1" fmla="*/ 3610610 w 5016500"/>
              <a:gd name="connsiteY1" fmla="*/ 4095 h 200945"/>
              <a:gd name="connsiteX2" fmla="*/ 5016500 w 5016500"/>
              <a:gd name="connsiteY2" fmla="*/ 92995 h 200945"/>
              <a:gd name="connsiteX0" fmla="*/ 0 w 5016500"/>
              <a:gd name="connsiteY0" fmla="*/ 203098 h 203098"/>
              <a:gd name="connsiteX1" fmla="*/ 3610610 w 5016500"/>
              <a:gd name="connsiteY1" fmla="*/ 6248 h 203098"/>
              <a:gd name="connsiteX2" fmla="*/ 5016500 w 5016500"/>
              <a:gd name="connsiteY2" fmla="*/ 95148 h 203098"/>
              <a:gd name="connsiteX0" fmla="*/ 0 w 4262120"/>
              <a:gd name="connsiteY0" fmla="*/ 203098 h 203098"/>
              <a:gd name="connsiteX1" fmla="*/ 3610610 w 4262120"/>
              <a:gd name="connsiteY1" fmla="*/ 6248 h 203098"/>
              <a:gd name="connsiteX2" fmla="*/ 4262120 w 4262120"/>
              <a:gd name="connsiteY2" fmla="*/ 133248 h 203098"/>
              <a:gd name="connsiteX0" fmla="*/ 0 w 4262120"/>
              <a:gd name="connsiteY0" fmla="*/ 218854 h 218854"/>
              <a:gd name="connsiteX1" fmla="*/ 3610610 w 4262120"/>
              <a:gd name="connsiteY1" fmla="*/ 22004 h 218854"/>
              <a:gd name="connsiteX2" fmla="*/ 4262120 w 4262120"/>
              <a:gd name="connsiteY2" fmla="*/ 149004 h 218854"/>
              <a:gd name="connsiteX0" fmla="*/ 0 w 4159250"/>
              <a:gd name="connsiteY0" fmla="*/ 237837 h 237837"/>
              <a:gd name="connsiteX1" fmla="*/ 3610610 w 4159250"/>
              <a:gd name="connsiteY1" fmla="*/ 40987 h 237837"/>
              <a:gd name="connsiteX2" fmla="*/ 4159250 w 4159250"/>
              <a:gd name="connsiteY2" fmla="*/ 126077 h 237837"/>
              <a:gd name="connsiteX0" fmla="*/ 0 w 4159250"/>
              <a:gd name="connsiteY0" fmla="*/ 234321 h 234321"/>
              <a:gd name="connsiteX1" fmla="*/ 3366770 w 4159250"/>
              <a:gd name="connsiteY1" fmla="*/ 45091 h 234321"/>
              <a:gd name="connsiteX2" fmla="*/ 4159250 w 4159250"/>
              <a:gd name="connsiteY2" fmla="*/ 122561 h 234321"/>
              <a:gd name="connsiteX0" fmla="*/ 0 w 4159250"/>
              <a:gd name="connsiteY0" fmla="*/ 111760 h 111760"/>
              <a:gd name="connsiteX1" fmla="*/ 4159250 w 4159250"/>
              <a:gd name="connsiteY1" fmla="*/ 0 h 111760"/>
              <a:gd name="connsiteX0" fmla="*/ 0 w 4159250"/>
              <a:gd name="connsiteY0" fmla="*/ 100330 h 100330"/>
              <a:gd name="connsiteX1" fmla="*/ 4159250 w 4159250"/>
              <a:gd name="connsiteY1" fmla="*/ 0 h 100330"/>
              <a:gd name="connsiteX0" fmla="*/ 0 w 4159250"/>
              <a:gd name="connsiteY0" fmla="*/ 155353 h 155353"/>
              <a:gd name="connsiteX1" fmla="*/ 4159250 w 4159250"/>
              <a:gd name="connsiteY1" fmla="*/ 55023 h 155353"/>
              <a:gd name="connsiteX0" fmla="*/ 0 w 4166870"/>
              <a:gd name="connsiteY0" fmla="*/ 160991 h 160991"/>
              <a:gd name="connsiteX1" fmla="*/ 4166870 w 4166870"/>
              <a:gd name="connsiteY1" fmla="*/ 45421 h 160991"/>
              <a:gd name="connsiteX0" fmla="*/ 0 w 4166870"/>
              <a:gd name="connsiteY0" fmla="*/ 197807 h 197807"/>
              <a:gd name="connsiteX1" fmla="*/ 4166870 w 4166870"/>
              <a:gd name="connsiteY1" fmla="*/ 82237 h 197807"/>
              <a:gd name="connsiteX0" fmla="*/ 0 w 4094480"/>
              <a:gd name="connsiteY0" fmla="*/ 201708 h 201708"/>
              <a:gd name="connsiteX1" fmla="*/ 4094480 w 4094480"/>
              <a:gd name="connsiteY1" fmla="*/ 78518 h 201708"/>
              <a:gd name="connsiteX0" fmla="*/ 0 w 4094480"/>
              <a:gd name="connsiteY0" fmla="*/ 190216 h 190216"/>
              <a:gd name="connsiteX1" fmla="*/ 4094480 w 4094480"/>
              <a:gd name="connsiteY1" fmla="*/ 67026 h 190216"/>
              <a:gd name="connsiteX0" fmla="*/ 0 w 4094480"/>
              <a:gd name="connsiteY0" fmla="*/ 152004 h 152004"/>
              <a:gd name="connsiteX1" fmla="*/ 4094480 w 4094480"/>
              <a:gd name="connsiteY1" fmla="*/ 28814 h 152004"/>
              <a:gd name="connsiteX0" fmla="*/ 0 w 4094480"/>
              <a:gd name="connsiteY0" fmla="*/ 150051 h 150051"/>
              <a:gd name="connsiteX1" fmla="*/ 4094480 w 4094480"/>
              <a:gd name="connsiteY1" fmla="*/ 26861 h 150051"/>
              <a:gd name="connsiteX0" fmla="*/ 0 w 4094480"/>
              <a:gd name="connsiteY0" fmla="*/ 152003 h 152003"/>
              <a:gd name="connsiteX1" fmla="*/ 4094480 w 4094480"/>
              <a:gd name="connsiteY1" fmla="*/ 28813 h 152003"/>
            </a:gdLst>
            <a:ahLst/>
            <a:cxnLst>
              <a:cxn ang="0">
                <a:pos x="connsiteX0" y="connsiteY0"/>
              </a:cxn>
              <a:cxn ang="0">
                <a:pos x="connsiteX1" y="connsiteY1"/>
              </a:cxn>
            </a:cxnLst>
            <a:rect l="l" t="t" r="r" b="b"/>
            <a:pathLst>
              <a:path w="4094480" h="152003">
                <a:moveTo>
                  <a:pt x="0" y="152003"/>
                </a:moveTo>
                <a:cubicBezTo>
                  <a:pt x="1984587" y="-33840"/>
                  <a:pt x="3569123" y="-13944"/>
                  <a:pt x="4094480" y="28813"/>
                </a:cubicBezTo>
              </a:path>
            </a:pathLst>
          </a:custGeom>
          <a:noFill/>
          <a:ln w="19050">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p>
        </p:txBody>
      </p:sp>
      <p:sp>
        <p:nvSpPr>
          <p:cNvPr id="36" name="正方形/長方形 35">
            <a:extLst>
              <a:ext uri="{FF2B5EF4-FFF2-40B4-BE49-F238E27FC236}">
                <a16:creationId xmlns:a16="http://schemas.microsoft.com/office/drawing/2014/main" id="{D0009891-BC1C-4801-9307-61297DBBF718}"/>
              </a:ext>
            </a:extLst>
          </p:cNvPr>
          <p:cNvSpPr/>
          <p:nvPr/>
        </p:nvSpPr>
        <p:spPr>
          <a:xfrm>
            <a:off x="536942" y="2622263"/>
            <a:ext cx="9118183"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kumimoji="1" lang="ja-JP" altLang="en-US" sz="1600" b="1">
                <a:solidFill>
                  <a:schemeClr val="tx1">
                    <a:lumMod val="85000"/>
                    <a:lumOff val="15000"/>
                  </a:schemeClr>
                </a:solidFill>
              </a:rPr>
              <a:t>大阪市のまちや地域のあり方、サービスや行政のあり方を再デザイン</a:t>
            </a:r>
            <a:r>
              <a:rPr kumimoji="1" lang="ja-JP" altLang="en-US" sz="1600">
                <a:solidFill>
                  <a:srgbClr val="000000"/>
                </a:solidFill>
              </a:rPr>
              <a:t>し、</a:t>
            </a:r>
            <a:endParaRPr kumimoji="1" lang="en-GB">
              <a:solidFill>
                <a:srgbClr val="000000"/>
              </a:solidFill>
            </a:endParaRPr>
          </a:p>
        </p:txBody>
      </p:sp>
      <p:sp>
        <p:nvSpPr>
          <p:cNvPr id="37" name="正方形/長方形 36">
            <a:extLst>
              <a:ext uri="{FF2B5EF4-FFF2-40B4-BE49-F238E27FC236}">
                <a16:creationId xmlns:a16="http://schemas.microsoft.com/office/drawing/2014/main" id="{BAE16C31-498F-4798-A935-CB5AE8C95EE5}"/>
              </a:ext>
            </a:extLst>
          </p:cNvPr>
          <p:cNvSpPr/>
          <p:nvPr/>
        </p:nvSpPr>
        <p:spPr>
          <a:xfrm>
            <a:off x="523268" y="3045647"/>
            <a:ext cx="5138981"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kumimoji="1" lang="ja-JP" altLang="en-US" sz="1600" b="1">
                <a:solidFill>
                  <a:schemeClr val="tx1">
                    <a:lumMod val="85000"/>
                    <a:lumOff val="15000"/>
                  </a:schemeClr>
                </a:solidFill>
              </a:rPr>
              <a:t>社会環境の変化にも的確に対応</a:t>
            </a:r>
            <a:r>
              <a:rPr kumimoji="1" lang="ja-JP" altLang="en-US" sz="1600">
                <a:solidFill>
                  <a:srgbClr val="000000"/>
                </a:solidFill>
              </a:rPr>
              <a:t>していくことにより、</a:t>
            </a:r>
            <a:endParaRPr kumimoji="1" lang="en-GB">
              <a:solidFill>
                <a:srgbClr val="000000"/>
              </a:solidFill>
            </a:endParaRPr>
          </a:p>
        </p:txBody>
      </p:sp>
      <p:sp>
        <p:nvSpPr>
          <p:cNvPr id="41" name="正方形/長方形 40">
            <a:extLst>
              <a:ext uri="{FF2B5EF4-FFF2-40B4-BE49-F238E27FC236}">
                <a16:creationId xmlns:a16="http://schemas.microsoft.com/office/drawing/2014/main" id="{971F66DE-FC9F-4BD6-8D7E-B6FF26328E81}"/>
              </a:ext>
            </a:extLst>
          </p:cNvPr>
          <p:cNvSpPr/>
          <p:nvPr/>
        </p:nvSpPr>
        <p:spPr>
          <a:xfrm>
            <a:off x="536942" y="2214825"/>
            <a:ext cx="3211514"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kumimoji="1" lang="ja-JP" altLang="en-US" sz="1600" b="1">
                <a:solidFill>
                  <a:schemeClr val="tx1">
                    <a:lumMod val="85000"/>
                    <a:lumOff val="15000"/>
                  </a:schemeClr>
                </a:solidFill>
              </a:rPr>
              <a:t>サービスの利用者の目線</a:t>
            </a:r>
            <a:r>
              <a:rPr kumimoji="1" lang="ja-JP" altLang="en-US" sz="1600">
                <a:solidFill>
                  <a:srgbClr val="000000"/>
                </a:solidFill>
              </a:rPr>
              <a:t>で</a:t>
            </a:r>
            <a:r>
              <a:rPr kumimoji="1" lang="ja-JP" altLang="en-US" sz="1600" b="1">
                <a:solidFill>
                  <a:srgbClr val="000000"/>
                </a:solidFill>
              </a:rPr>
              <a:t>、</a:t>
            </a:r>
            <a:endParaRPr kumimoji="1" lang="en-GB" b="1">
              <a:solidFill>
                <a:srgbClr val="000000"/>
              </a:solidFill>
            </a:endParaRPr>
          </a:p>
        </p:txBody>
      </p:sp>
      <p:sp>
        <p:nvSpPr>
          <p:cNvPr id="23" name="字幕 3">
            <a:extLst>
              <a:ext uri="{FF2B5EF4-FFF2-40B4-BE49-F238E27FC236}">
                <a16:creationId xmlns:a16="http://schemas.microsoft.com/office/drawing/2014/main" id="{50BEBE32-0841-4031-ACBB-EE805B48FFBA}"/>
              </a:ext>
            </a:extLst>
          </p:cNvPr>
          <p:cNvSpPr txBox="1">
            <a:spLocks/>
          </p:cNvSpPr>
          <p:nvPr/>
        </p:nvSpPr>
        <p:spPr>
          <a:xfrm>
            <a:off x="2952620" y="423496"/>
            <a:ext cx="1352550" cy="191253"/>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kumimoji="1" sz="1800" kern="1200">
                <a:solidFill>
                  <a:schemeClr val="tx1">
                    <a:lumMod val="75000"/>
                    <a:lumOff val="25000"/>
                  </a:schemeClr>
                </a:solidFill>
                <a:latin typeface="Yu Gothic UI" panose="020B0500000000000000" pitchFamily="50" charset="-128"/>
                <a:ea typeface="Yu Gothic UI" panose="020B0500000000000000" pitchFamily="50"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pc="-50" dirty="0">
                <a:solidFill>
                  <a:srgbClr val="291306"/>
                </a:solidFill>
                <a:latin typeface="+mn-lt"/>
              </a:rPr>
              <a:t>MISSION</a:t>
            </a:r>
            <a:endParaRPr lang="en-GB" spc="-50" dirty="0">
              <a:solidFill>
                <a:srgbClr val="291306"/>
              </a:solidFill>
              <a:latin typeface="+mn-lt"/>
            </a:endParaRPr>
          </a:p>
        </p:txBody>
      </p:sp>
      <p:sp>
        <p:nvSpPr>
          <p:cNvPr id="24" name="矢印: 山形 30">
            <a:extLst>
              <a:ext uri="{FF2B5EF4-FFF2-40B4-BE49-F238E27FC236}">
                <a16:creationId xmlns:a16="http://schemas.microsoft.com/office/drawing/2014/main" id="{62F65F3D-A673-4A6A-B3DB-0D86CFCB26B9}"/>
              </a:ext>
            </a:extLst>
          </p:cNvPr>
          <p:cNvSpPr/>
          <p:nvPr/>
        </p:nvSpPr>
        <p:spPr>
          <a:xfrm>
            <a:off x="2805031" y="426813"/>
            <a:ext cx="123877" cy="169324"/>
          </a:xfrm>
          <a:prstGeom prst="chevron">
            <a:avLst>
              <a:gd name="adj" fmla="val 7097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solidFill>
                <a:schemeClr val="tx1"/>
              </a:solidFill>
            </a:endParaRPr>
          </a:p>
        </p:txBody>
      </p:sp>
    </p:spTree>
    <p:extLst>
      <p:ext uri="{BB962C8B-B14F-4D97-AF65-F5344CB8AC3E}">
        <p14:creationId xmlns:p14="http://schemas.microsoft.com/office/powerpoint/2010/main" val="2195992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a:extLst>
              <a:ext uri="{FF2B5EF4-FFF2-40B4-BE49-F238E27FC236}">
                <a16:creationId xmlns:a16="http://schemas.microsoft.com/office/drawing/2014/main" id="{1630EB24-1AAD-4566-B4E3-E3478D870FAE}"/>
              </a:ext>
            </a:extLst>
          </p:cNvPr>
          <p:cNvSpPr/>
          <p:nvPr/>
        </p:nvSpPr>
        <p:spPr>
          <a:xfrm>
            <a:off x="452438" y="5031503"/>
            <a:ext cx="3039958" cy="1205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54000" rtlCol="0" anchor="t"/>
          <a:lstStyle/>
          <a:p>
            <a:pPr algn="just"/>
            <a:r>
              <a:rPr kumimoji="1" lang="en-US" altLang="ja-JP" sz="1100" dirty="0">
                <a:solidFill>
                  <a:schemeClr val="tx1">
                    <a:lumMod val="75000"/>
                    <a:lumOff val="25000"/>
                  </a:schemeClr>
                </a:solidFill>
                <a:ea typeface="Yu Gothic UI" panose="020B0500000000000000" pitchFamily="50" charset="-128"/>
              </a:rPr>
              <a:t>IoE</a:t>
            </a:r>
            <a:r>
              <a:rPr kumimoji="1" lang="ja-JP" altLang="en-US" sz="1100" dirty="0">
                <a:solidFill>
                  <a:schemeClr val="tx1">
                    <a:lumMod val="75000"/>
                    <a:lumOff val="25000"/>
                  </a:schemeClr>
                </a:solidFill>
                <a:ea typeface="Yu Gothic UI" panose="020B0500000000000000" pitchFamily="50" charset="-128"/>
              </a:rPr>
              <a:t>等により多様なデータを収集し、</a:t>
            </a:r>
            <a:r>
              <a:rPr kumimoji="1" lang="en-US" altLang="ja-JP" sz="1100" dirty="0">
                <a:solidFill>
                  <a:schemeClr val="tx1">
                    <a:lumMod val="75000"/>
                    <a:lumOff val="25000"/>
                  </a:schemeClr>
                </a:solidFill>
                <a:ea typeface="Yu Gothic UI" panose="020B0500000000000000" pitchFamily="50" charset="-128"/>
              </a:rPr>
              <a:t>AI</a:t>
            </a:r>
            <a:r>
              <a:rPr kumimoji="1" lang="ja-JP" altLang="en-US" sz="1100" dirty="0">
                <a:solidFill>
                  <a:schemeClr val="tx1">
                    <a:lumMod val="75000"/>
                    <a:lumOff val="25000"/>
                  </a:schemeClr>
                </a:solidFill>
                <a:ea typeface="Yu Gothic UI" panose="020B0500000000000000" pitchFamily="50" charset="-128"/>
              </a:rPr>
              <a:t>等のデジタル技術を活用して分析します。</a:t>
            </a:r>
            <a:endParaRPr kumimoji="1" lang="en-US" altLang="ja-JP" sz="1100" dirty="0">
              <a:solidFill>
                <a:schemeClr val="tx1">
                  <a:lumMod val="75000"/>
                  <a:lumOff val="25000"/>
                </a:schemeClr>
              </a:solidFill>
              <a:ea typeface="Yu Gothic UI" panose="020B0500000000000000" pitchFamily="50" charset="-128"/>
            </a:endParaRPr>
          </a:p>
          <a:p>
            <a:pPr algn="just"/>
            <a:r>
              <a:rPr kumimoji="1" lang="ja-JP" altLang="en-US" sz="1100" dirty="0">
                <a:solidFill>
                  <a:schemeClr val="tx1">
                    <a:lumMod val="75000"/>
                    <a:lumOff val="25000"/>
                  </a:schemeClr>
                </a:solidFill>
                <a:ea typeface="Yu Gothic UI" panose="020B0500000000000000" pitchFamily="50" charset="-128"/>
              </a:rPr>
              <a:t>その結果を防災対策など社会や生活に反映し、便利・安心・安全に暮らせるまちの実現をめざします。</a:t>
            </a:r>
          </a:p>
          <a:p>
            <a:pPr algn="just"/>
            <a:r>
              <a:rPr kumimoji="1" lang="ja-JP" altLang="en-US" sz="1100" dirty="0">
                <a:solidFill>
                  <a:schemeClr val="tx1">
                    <a:lumMod val="75000"/>
                    <a:lumOff val="25000"/>
                  </a:schemeClr>
                </a:solidFill>
                <a:ea typeface="Yu Gothic UI" panose="020B0500000000000000" pitchFamily="50" charset="-128"/>
              </a:rPr>
              <a:t>また、産学民との連携により、社会課題の解決やイノベーションの創出などによるまちの活性化を図るなど、都市力の向上をめざします。</a:t>
            </a:r>
          </a:p>
        </p:txBody>
      </p:sp>
      <p:sp>
        <p:nvSpPr>
          <p:cNvPr id="2" name="タイトル 1">
            <a:extLst>
              <a:ext uri="{FF2B5EF4-FFF2-40B4-BE49-F238E27FC236}">
                <a16:creationId xmlns:a16="http://schemas.microsoft.com/office/drawing/2014/main" id="{268C6836-423D-4A90-B834-28796E027B26}"/>
              </a:ext>
            </a:extLst>
          </p:cNvPr>
          <p:cNvSpPr>
            <a:spLocks noGrp="1"/>
          </p:cNvSpPr>
          <p:nvPr>
            <p:ph type="title"/>
          </p:nvPr>
        </p:nvSpPr>
        <p:spPr>
          <a:prstGeom prst="rect">
            <a:avLst/>
          </a:prstGeom>
        </p:spPr>
        <p:txBody>
          <a:bodyPr/>
          <a:lstStyle/>
          <a:p>
            <a:r>
              <a:rPr lang="ja-JP" altLang="en-US"/>
              <a:t>戦略の視点</a:t>
            </a:r>
          </a:p>
        </p:txBody>
      </p:sp>
      <p:sp>
        <p:nvSpPr>
          <p:cNvPr id="4" name="テキスト プレースホルダー 3">
            <a:extLst>
              <a:ext uri="{FF2B5EF4-FFF2-40B4-BE49-F238E27FC236}">
                <a16:creationId xmlns:a16="http://schemas.microsoft.com/office/drawing/2014/main" id="{D6AC9335-379D-4300-953C-BE24D54E4D22}"/>
              </a:ext>
            </a:extLst>
          </p:cNvPr>
          <p:cNvSpPr>
            <a:spLocks noGrp="1"/>
          </p:cNvSpPr>
          <p:nvPr>
            <p:ph type="body" sz="quarter" idx="12"/>
          </p:nvPr>
        </p:nvSpPr>
        <p:spPr>
          <a:xfrm>
            <a:off x="452438" y="1578069"/>
            <a:ext cx="8680929" cy="537694"/>
          </a:xfrm>
          <a:prstGeom prst="rect">
            <a:avLst/>
          </a:prstGeom>
        </p:spPr>
        <p:txBody>
          <a:bodyPr/>
          <a:lstStyle/>
          <a:p>
            <a:pPr algn="just"/>
            <a:r>
              <a:rPr lang="ja-JP" altLang="en-US">
                <a:solidFill>
                  <a:srgbClr val="000000"/>
                </a:solidFill>
              </a:rPr>
              <a:t>「サービス</a:t>
            </a:r>
            <a:r>
              <a:rPr lang="en-US" altLang="ja-JP">
                <a:solidFill>
                  <a:srgbClr val="000000"/>
                </a:solidFill>
              </a:rPr>
              <a:t>DX</a:t>
            </a:r>
            <a:r>
              <a:rPr lang="ja-JP" altLang="en-US">
                <a:solidFill>
                  <a:srgbClr val="000000"/>
                </a:solidFill>
              </a:rPr>
              <a:t>」、「都市・まち</a:t>
            </a:r>
            <a:r>
              <a:rPr lang="en-US" altLang="ja-JP">
                <a:solidFill>
                  <a:srgbClr val="000000"/>
                </a:solidFill>
              </a:rPr>
              <a:t>DX</a:t>
            </a:r>
            <a:r>
              <a:rPr lang="ja-JP" altLang="en-US">
                <a:solidFill>
                  <a:srgbClr val="000000"/>
                </a:solidFill>
              </a:rPr>
              <a:t>」、「行政</a:t>
            </a:r>
            <a:r>
              <a:rPr lang="en-US" altLang="ja-JP">
                <a:solidFill>
                  <a:srgbClr val="000000"/>
                </a:solidFill>
              </a:rPr>
              <a:t>DX</a:t>
            </a:r>
            <a:r>
              <a:rPr lang="ja-JP" altLang="en-US">
                <a:solidFill>
                  <a:srgbClr val="000000"/>
                </a:solidFill>
              </a:rPr>
              <a:t>」の</a:t>
            </a:r>
            <a:r>
              <a:rPr lang="en-US" altLang="ja-JP">
                <a:solidFill>
                  <a:srgbClr val="000000"/>
                </a:solidFill>
              </a:rPr>
              <a:t>3</a:t>
            </a:r>
            <a:r>
              <a:rPr lang="ja-JP" altLang="en-US">
                <a:solidFill>
                  <a:srgbClr val="000000"/>
                </a:solidFill>
              </a:rPr>
              <a:t>方向から取組を進め、</a:t>
            </a:r>
            <a:r>
              <a:rPr lang="ja-JP" altLang="en-US" b="1"/>
              <a:t>市民</a:t>
            </a:r>
            <a:r>
              <a:rPr lang="en-US" altLang="ja-JP" b="1">
                <a:latin typeface="+mj-lt"/>
              </a:rPr>
              <a:t>QoL</a:t>
            </a:r>
            <a:r>
              <a:rPr lang="ja-JP" altLang="en-US" b="1"/>
              <a:t>（生活の質）の向上と都市力の向上</a:t>
            </a:r>
            <a:r>
              <a:rPr lang="ja-JP" altLang="en-US"/>
              <a:t>を</a:t>
            </a:r>
            <a:r>
              <a:rPr lang="ja-JP" altLang="en-US">
                <a:solidFill>
                  <a:srgbClr val="000000"/>
                </a:solidFill>
              </a:rPr>
              <a:t>めざします。</a:t>
            </a:r>
          </a:p>
        </p:txBody>
      </p:sp>
      <p:sp>
        <p:nvSpPr>
          <p:cNvPr id="3" name="スライド番号プレースホルダー 2">
            <a:extLst>
              <a:ext uri="{FF2B5EF4-FFF2-40B4-BE49-F238E27FC236}">
                <a16:creationId xmlns:a16="http://schemas.microsoft.com/office/drawing/2014/main" id="{BF5CED2E-3363-4E31-A5E1-400A0AFC0602}"/>
              </a:ext>
            </a:extLst>
          </p:cNvPr>
          <p:cNvSpPr>
            <a:spLocks noGrp="1"/>
          </p:cNvSpPr>
          <p:nvPr>
            <p:ph type="sldNum" sz="quarter" idx="4294967295"/>
          </p:nvPr>
        </p:nvSpPr>
        <p:spPr>
          <a:xfrm>
            <a:off x="7181851" y="6515100"/>
            <a:ext cx="2228850" cy="206375"/>
          </a:xfrm>
          <a:prstGeom prst="rect">
            <a:avLst/>
          </a:prstGeom>
        </p:spPr>
        <p:txBody>
          <a:bodyPr/>
          <a:lstStyle/>
          <a:p>
            <a:fld id="{15E707BA-883C-4D78-8419-4B7DEB3F4E9F}" type="slidenum">
              <a:rPr kumimoji="1" lang="en-GB">
                <a:latin typeface="+mn-lt"/>
              </a:rPr>
              <a:pPr/>
              <a:t>8</a:t>
            </a:fld>
            <a:endParaRPr kumimoji="1" lang="en-GB">
              <a:latin typeface="+mn-lt"/>
            </a:endParaRPr>
          </a:p>
        </p:txBody>
      </p:sp>
      <p:grpSp>
        <p:nvGrpSpPr>
          <p:cNvPr id="46" name="グループ化 45">
            <a:extLst>
              <a:ext uri="{FF2B5EF4-FFF2-40B4-BE49-F238E27FC236}">
                <a16:creationId xmlns:a16="http://schemas.microsoft.com/office/drawing/2014/main" id="{582F425C-46D6-434B-9B45-A3CD4103AEE8}"/>
              </a:ext>
            </a:extLst>
          </p:cNvPr>
          <p:cNvGrpSpPr/>
          <p:nvPr/>
        </p:nvGrpSpPr>
        <p:grpSpPr>
          <a:xfrm>
            <a:off x="3492398" y="2885782"/>
            <a:ext cx="2921204" cy="2742988"/>
            <a:chOff x="3492398" y="3028950"/>
            <a:chExt cx="2921204" cy="2742988"/>
          </a:xfrm>
        </p:grpSpPr>
        <p:pic>
          <p:nvPicPr>
            <p:cNvPr id="27" name="グラフィックス 26">
              <a:extLst>
                <a:ext uri="{FF2B5EF4-FFF2-40B4-BE49-F238E27FC236}">
                  <a16:creationId xmlns:a16="http://schemas.microsoft.com/office/drawing/2014/main" id="{B820CD1B-A6D1-4751-ADF8-2CDC1F5C04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92398" y="3028950"/>
              <a:ext cx="2921204" cy="2742988"/>
            </a:xfrm>
            <a:prstGeom prst="rect">
              <a:avLst/>
            </a:prstGeom>
          </p:spPr>
        </p:pic>
        <p:sp>
          <p:nvSpPr>
            <p:cNvPr id="7" name="角丸四角形 38">
              <a:extLst>
                <a:ext uri="{FF2B5EF4-FFF2-40B4-BE49-F238E27FC236}">
                  <a16:creationId xmlns:a16="http://schemas.microsoft.com/office/drawing/2014/main" id="{B554BE0C-925A-407E-9C57-99FD407829A4}"/>
                </a:ext>
              </a:extLst>
            </p:cNvPr>
            <p:cNvSpPr/>
            <p:nvPr/>
          </p:nvSpPr>
          <p:spPr>
            <a:xfrm>
              <a:off x="3530386" y="5059982"/>
              <a:ext cx="1431364" cy="405831"/>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lIns="0" tIns="0" rIns="0" bIns="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kumimoji="1" lang="ja-JP" altLang="en-US" sz="1400" b="1" spc="-50">
                  <a:solidFill>
                    <a:schemeClr val="bg1"/>
                  </a:solidFill>
                  <a:latin typeface="+mj-lt"/>
                  <a:ea typeface="Yu Gothic UI" panose="020B0500000000000000" pitchFamily="50" charset="-128"/>
                </a:rPr>
                <a:t>都市</a:t>
              </a:r>
              <a:r>
                <a:rPr lang="ja-JP" altLang="en-US" sz="1400" b="1" spc="-50">
                  <a:solidFill>
                    <a:schemeClr val="bg1"/>
                  </a:solidFill>
                  <a:latin typeface="+mj-lt"/>
                  <a:ea typeface="Yu Gothic UI" panose="020B0500000000000000" pitchFamily="50" charset="-128"/>
                </a:rPr>
                <a:t>・</a:t>
              </a:r>
              <a:r>
                <a:rPr kumimoji="1" lang="ja-JP" altLang="en-US" sz="1400" b="1" spc="-50">
                  <a:solidFill>
                    <a:schemeClr val="bg1"/>
                  </a:solidFill>
                  <a:latin typeface="+mj-lt"/>
                  <a:ea typeface="Yu Gothic UI" panose="020B0500000000000000" pitchFamily="50" charset="-128"/>
                </a:rPr>
                <a:t>まち</a:t>
              </a:r>
              <a:r>
                <a:rPr kumimoji="1" lang="en-US" altLang="ja-JP" sz="1400" b="1" spc="-50">
                  <a:solidFill>
                    <a:schemeClr val="bg1"/>
                  </a:solidFill>
                  <a:latin typeface="+mj-lt"/>
                  <a:ea typeface="Yu Gothic UI" panose="020B0500000000000000" pitchFamily="50" charset="-128"/>
                </a:rPr>
                <a:t>DX</a:t>
              </a:r>
              <a:endParaRPr kumimoji="1" lang="en-US" altLang="ja-JP" sz="1400" spc="-50">
                <a:solidFill>
                  <a:schemeClr val="bg1"/>
                </a:solidFill>
                <a:latin typeface="+mj-lt"/>
                <a:ea typeface="Yu Gothic UI" panose="020B0500000000000000" pitchFamily="50" charset="-128"/>
              </a:endParaRPr>
            </a:p>
          </p:txBody>
        </p:sp>
        <p:sp>
          <p:nvSpPr>
            <p:cNvPr id="9" name="角丸四角形 37">
              <a:extLst>
                <a:ext uri="{FF2B5EF4-FFF2-40B4-BE49-F238E27FC236}">
                  <a16:creationId xmlns:a16="http://schemas.microsoft.com/office/drawing/2014/main" id="{681F4115-54AA-4921-9441-0A01543434CD}"/>
                </a:ext>
              </a:extLst>
            </p:cNvPr>
            <p:cNvSpPr/>
            <p:nvPr/>
          </p:nvSpPr>
          <p:spPr>
            <a:xfrm>
              <a:off x="5123903" y="5072901"/>
              <a:ext cx="946707" cy="391827"/>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lIns="0" tIns="0" rIns="0" bIns="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kumimoji="1" lang="ja-JP" altLang="en-US" sz="1400" b="1">
                  <a:solidFill>
                    <a:schemeClr val="bg1"/>
                  </a:solidFill>
                  <a:latin typeface="+mj-lt"/>
                  <a:ea typeface="Yu Gothic UI" panose="020B0500000000000000" pitchFamily="50" charset="-128"/>
                </a:rPr>
                <a:t>行政</a:t>
              </a:r>
              <a:r>
                <a:rPr kumimoji="1" lang="en-US" altLang="ja-JP" sz="1400" b="1">
                  <a:solidFill>
                    <a:schemeClr val="bg1"/>
                  </a:solidFill>
                  <a:latin typeface="+mj-lt"/>
                  <a:ea typeface="Yu Gothic UI" panose="020B0500000000000000" pitchFamily="50" charset="-128"/>
                </a:rPr>
                <a:t>DX</a:t>
              </a:r>
            </a:p>
          </p:txBody>
        </p:sp>
        <p:sp>
          <p:nvSpPr>
            <p:cNvPr id="10" name="角丸四角形 36">
              <a:extLst>
                <a:ext uri="{FF2B5EF4-FFF2-40B4-BE49-F238E27FC236}">
                  <a16:creationId xmlns:a16="http://schemas.microsoft.com/office/drawing/2014/main" id="{CCD8D8FD-0BFA-4F64-AC55-EB79B8E35BC6}"/>
                </a:ext>
              </a:extLst>
            </p:cNvPr>
            <p:cNvSpPr/>
            <p:nvPr/>
          </p:nvSpPr>
          <p:spPr>
            <a:xfrm>
              <a:off x="4320668" y="3880354"/>
              <a:ext cx="1264665" cy="332471"/>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lIns="0" tIns="0" rIns="0" bIns="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kumimoji="1" lang="ja-JP" altLang="en-US" sz="1400" b="1">
                  <a:solidFill>
                    <a:schemeClr val="bg1"/>
                  </a:solidFill>
                  <a:latin typeface="+mj-lt"/>
                  <a:ea typeface="Yu Gothic UI" panose="020B0500000000000000" pitchFamily="50" charset="-128"/>
                </a:rPr>
                <a:t>サービス</a:t>
              </a:r>
              <a:r>
                <a:rPr kumimoji="1" lang="en-US" altLang="ja-JP" sz="1400" b="1">
                  <a:solidFill>
                    <a:schemeClr val="bg1"/>
                  </a:solidFill>
                  <a:latin typeface="+mj-lt"/>
                  <a:ea typeface="Yu Gothic UI" panose="020B0500000000000000" pitchFamily="50" charset="-128"/>
                </a:rPr>
                <a:t>DX</a:t>
              </a:r>
              <a:endParaRPr kumimoji="1" lang="en-US" altLang="ja-JP" sz="1400">
                <a:solidFill>
                  <a:schemeClr val="bg1"/>
                </a:solidFill>
                <a:latin typeface="+mj-lt"/>
                <a:ea typeface="Yu Gothic UI" panose="020B0500000000000000" pitchFamily="50" charset="-128"/>
              </a:endParaRPr>
            </a:p>
          </p:txBody>
        </p:sp>
        <p:pic>
          <p:nvPicPr>
            <p:cNvPr id="11" name="図 10" descr="アイコン&#10;&#10;自動的に生成された説明">
              <a:extLst>
                <a:ext uri="{FF2B5EF4-FFF2-40B4-BE49-F238E27FC236}">
                  <a16:creationId xmlns:a16="http://schemas.microsoft.com/office/drawing/2014/main" id="{7CBDEC8C-D40C-4C2E-BB01-0D059BDE60A4}"/>
                </a:ext>
              </a:extLst>
            </p:cNvPr>
            <p:cNvPicPr>
              <a:picLocks noChangeAspect="1"/>
            </p:cNvPicPr>
            <p:nvPr/>
          </p:nvPicPr>
          <p:blipFill>
            <a:blip r:embed="rId5" cstate="screen">
              <a:biLevel thresh="25000"/>
              <a:extLst>
                <a:ext uri="{28A0092B-C50C-407E-A947-70E740481C1C}">
                  <a14:useLocalDpi xmlns:a14="http://schemas.microsoft.com/office/drawing/2010/main"/>
                </a:ext>
              </a:extLst>
            </a:blip>
            <a:stretch>
              <a:fillRect/>
            </a:stretch>
          </p:blipFill>
          <p:spPr>
            <a:xfrm>
              <a:off x="4660191" y="3317975"/>
              <a:ext cx="585618" cy="585618"/>
            </a:xfrm>
            <a:prstGeom prst="rect">
              <a:avLst/>
            </a:prstGeom>
            <a:noFill/>
          </p:spPr>
        </p:pic>
        <p:pic>
          <p:nvPicPr>
            <p:cNvPr id="12" name="図 11" descr="QR コード&#10;&#10;自動的に生成された説明">
              <a:extLst>
                <a:ext uri="{FF2B5EF4-FFF2-40B4-BE49-F238E27FC236}">
                  <a16:creationId xmlns:a16="http://schemas.microsoft.com/office/drawing/2014/main" id="{F5F655BF-09A3-425C-AAEE-ABC36A7C741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51236" y="4480741"/>
              <a:ext cx="589664" cy="590510"/>
            </a:xfrm>
            <a:prstGeom prst="rect">
              <a:avLst/>
            </a:prstGeom>
          </p:spPr>
        </p:pic>
        <p:pic>
          <p:nvPicPr>
            <p:cNvPr id="13" name="図 12" descr="アイコン&#10;&#10;自動的に生成された説明">
              <a:extLst>
                <a:ext uri="{FF2B5EF4-FFF2-40B4-BE49-F238E27FC236}">
                  <a16:creationId xmlns:a16="http://schemas.microsoft.com/office/drawing/2014/main" id="{A0AF9C37-A2B5-4EDE-8D6D-6F7E4D4114B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284131" y="4555392"/>
              <a:ext cx="626252" cy="514773"/>
            </a:xfrm>
            <a:prstGeom prst="rect">
              <a:avLst/>
            </a:prstGeom>
          </p:spPr>
        </p:pic>
      </p:grpSp>
      <p:sp>
        <p:nvSpPr>
          <p:cNvPr id="36" name="正方形/長方形 35">
            <a:extLst>
              <a:ext uri="{FF2B5EF4-FFF2-40B4-BE49-F238E27FC236}">
                <a16:creationId xmlns:a16="http://schemas.microsoft.com/office/drawing/2014/main" id="{5E2E2BCB-5CCE-4BA2-8016-E2F3BB1489D8}"/>
              </a:ext>
            </a:extLst>
          </p:cNvPr>
          <p:cNvSpPr/>
          <p:nvPr/>
        </p:nvSpPr>
        <p:spPr>
          <a:xfrm>
            <a:off x="452437" y="3191391"/>
            <a:ext cx="3408363" cy="1064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0000" rIns="108000" rtlCol="0" anchor="t"/>
          <a:lstStyle/>
          <a:p>
            <a:pPr algn="just"/>
            <a:r>
              <a:rPr kumimoji="1" lang="ja-JP" altLang="en-US" sz="1100">
                <a:solidFill>
                  <a:schemeClr val="tx1">
                    <a:lumMod val="75000"/>
                    <a:lumOff val="25000"/>
                  </a:schemeClr>
                </a:solidFill>
                <a:ea typeface="Yu Gothic UI" panose="020B0500000000000000" pitchFamily="50" charset="-128"/>
              </a:rPr>
              <a:t>様々の要因による社会環境の変化、人々の価値観や行動の変化など、社会のニーズを敏感にとらえ、それに見合った対応ができるように、臨機応変に、素早く、そして常にチャレンジ精神を持って、行政サービスの提供のスピードアップや提供スタイルの変革、利用者目線に立った新たな行政サービスの創出を図り、市民</a:t>
            </a:r>
            <a:r>
              <a:rPr kumimoji="1" lang="en-US" altLang="ja-JP" sz="1100">
                <a:solidFill>
                  <a:schemeClr val="tx1">
                    <a:lumMod val="75000"/>
                    <a:lumOff val="25000"/>
                  </a:schemeClr>
                </a:solidFill>
                <a:ea typeface="Yu Gothic UI" panose="020B0500000000000000" pitchFamily="50" charset="-128"/>
              </a:rPr>
              <a:t>QoL</a:t>
            </a:r>
            <a:r>
              <a:rPr kumimoji="1" lang="ja-JP" altLang="en-US" sz="1100">
                <a:solidFill>
                  <a:schemeClr val="tx1">
                    <a:lumMod val="75000"/>
                    <a:lumOff val="25000"/>
                  </a:schemeClr>
                </a:solidFill>
                <a:ea typeface="Yu Gothic UI" panose="020B0500000000000000" pitchFamily="50" charset="-128"/>
              </a:rPr>
              <a:t>の向上をめざします。</a:t>
            </a:r>
          </a:p>
        </p:txBody>
      </p:sp>
      <p:sp>
        <p:nvSpPr>
          <p:cNvPr id="37" name="正方形/長方形 36">
            <a:extLst>
              <a:ext uri="{FF2B5EF4-FFF2-40B4-BE49-F238E27FC236}">
                <a16:creationId xmlns:a16="http://schemas.microsoft.com/office/drawing/2014/main" id="{A1B6D913-9C32-40C0-B085-9FD7D7924F9E}"/>
              </a:ext>
            </a:extLst>
          </p:cNvPr>
          <p:cNvSpPr/>
          <p:nvPr/>
        </p:nvSpPr>
        <p:spPr>
          <a:xfrm>
            <a:off x="452436" y="2639817"/>
            <a:ext cx="3739668" cy="43429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r>
              <a:rPr kumimoji="1" lang="ja-JP" altLang="en-US" sz="1600" b="1" spc="50">
                <a:solidFill>
                  <a:srgbClr val="AF1932"/>
                </a:solidFill>
                <a:latin typeface="Yu Gothic UI" panose="020B0500000000000000" pitchFamily="50" charset="-128"/>
                <a:ea typeface="Yu Gothic UI" panose="020B0500000000000000" pitchFamily="50" charset="-128"/>
              </a:rPr>
              <a:t>利用者目線でデザインされた便利・快適な行政サービスのスピーディーな提供の実現</a:t>
            </a:r>
            <a:endParaRPr kumimoji="1" lang="en-GB" altLang="ja-JP" sz="1600" b="1" spc="50">
              <a:solidFill>
                <a:srgbClr val="AF1932"/>
              </a:solidFill>
              <a:latin typeface="Yu Gothic UI" panose="020B0500000000000000" pitchFamily="50" charset="-128"/>
              <a:ea typeface="Yu Gothic UI" panose="020B0500000000000000" pitchFamily="50" charset="-128"/>
            </a:endParaRPr>
          </a:p>
        </p:txBody>
      </p:sp>
      <p:sp>
        <p:nvSpPr>
          <p:cNvPr id="39" name="正方形/長方形 38">
            <a:extLst>
              <a:ext uri="{FF2B5EF4-FFF2-40B4-BE49-F238E27FC236}">
                <a16:creationId xmlns:a16="http://schemas.microsoft.com/office/drawing/2014/main" id="{A8F6BCD5-E7D3-4013-A756-1A3A3EA0FF4A}"/>
              </a:ext>
            </a:extLst>
          </p:cNvPr>
          <p:cNvSpPr/>
          <p:nvPr/>
        </p:nvSpPr>
        <p:spPr>
          <a:xfrm>
            <a:off x="452437" y="4497278"/>
            <a:ext cx="2921207" cy="40970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r>
              <a:rPr kumimoji="1" lang="ja-JP" altLang="en-US" sz="1600" b="1" spc="50">
                <a:solidFill>
                  <a:srgbClr val="AF1932"/>
                </a:solidFill>
                <a:latin typeface="Yu Gothic UI" panose="020B0500000000000000" pitchFamily="50" charset="-128"/>
                <a:ea typeface="Yu Gothic UI" panose="020B0500000000000000" pitchFamily="50" charset="-128"/>
              </a:rPr>
              <a:t>便利・安心・安全に暮らせる、</a:t>
            </a:r>
            <a:br>
              <a:rPr kumimoji="1" lang="en-US" altLang="ja-JP" sz="1600" b="1" spc="50">
                <a:solidFill>
                  <a:srgbClr val="AF1932"/>
                </a:solidFill>
                <a:latin typeface="Yu Gothic UI" panose="020B0500000000000000" pitchFamily="50" charset="-128"/>
                <a:ea typeface="Yu Gothic UI" panose="020B0500000000000000" pitchFamily="50" charset="-128"/>
              </a:rPr>
            </a:br>
            <a:r>
              <a:rPr kumimoji="1" lang="ja-JP" altLang="en-US" sz="1600" b="1" spc="50">
                <a:solidFill>
                  <a:srgbClr val="AF1932"/>
                </a:solidFill>
                <a:latin typeface="Yu Gothic UI" panose="020B0500000000000000" pitchFamily="50" charset="-128"/>
                <a:ea typeface="Yu Gothic UI" panose="020B0500000000000000" pitchFamily="50" charset="-128"/>
              </a:rPr>
              <a:t>魅力・活力のあるまちの実現</a:t>
            </a:r>
            <a:endParaRPr kumimoji="1" lang="en-GB" altLang="ja-JP" sz="1600" b="1" spc="50">
              <a:solidFill>
                <a:srgbClr val="AF1932"/>
              </a:solidFill>
              <a:latin typeface="Yu Gothic UI" panose="020B0500000000000000" pitchFamily="50" charset="-128"/>
              <a:ea typeface="Yu Gothic UI" panose="020B0500000000000000" pitchFamily="50" charset="-128"/>
            </a:endParaRPr>
          </a:p>
        </p:txBody>
      </p:sp>
      <p:sp>
        <p:nvSpPr>
          <p:cNvPr id="41" name="正方形/長方形 40">
            <a:extLst>
              <a:ext uri="{FF2B5EF4-FFF2-40B4-BE49-F238E27FC236}">
                <a16:creationId xmlns:a16="http://schemas.microsoft.com/office/drawing/2014/main" id="{5BA9D287-08FB-4FA9-96BB-7F2D9FDCC9BA}"/>
              </a:ext>
            </a:extLst>
          </p:cNvPr>
          <p:cNvSpPr/>
          <p:nvPr/>
        </p:nvSpPr>
        <p:spPr>
          <a:xfrm>
            <a:off x="6532357" y="3760425"/>
            <a:ext cx="2877808" cy="43429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Ins="0" rtlCol="0" anchor="ctr"/>
          <a:lstStyle/>
          <a:p>
            <a:r>
              <a:rPr kumimoji="1" lang="ja-JP" altLang="en-US" sz="1600" b="1" spc="50">
                <a:solidFill>
                  <a:srgbClr val="AF1932"/>
                </a:solidFill>
                <a:latin typeface="Yu Gothic UI" panose="020B0500000000000000" pitchFamily="50" charset="-128"/>
                <a:ea typeface="Yu Gothic UI" panose="020B0500000000000000" pitchFamily="50" charset="-128"/>
              </a:rPr>
              <a:t>効率的かつ質の高い</a:t>
            </a:r>
            <a:br>
              <a:rPr kumimoji="1" lang="en-US" altLang="ja-JP" sz="1600" b="1" spc="50">
                <a:solidFill>
                  <a:srgbClr val="AF1932"/>
                </a:solidFill>
                <a:latin typeface="Yu Gothic UI" panose="020B0500000000000000" pitchFamily="50" charset="-128"/>
                <a:ea typeface="Yu Gothic UI" panose="020B0500000000000000" pitchFamily="50" charset="-128"/>
              </a:rPr>
            </a:br>
            <a:r>
              <a:rPr kumimoji="1" lang="ja-JP" altLang="en-US" sz="1600" b="1" spc="50">
                <a:solidFill>
                  <a:srgbClr val="AF1932"/>
                </a:solidFill>
                <a:latin typeface="Yu Gothic UI" panose="020B0500000000000000" pitchFamily="50" charset="-128"/>
                <a:ea typeface="Yu Gothic UI" panose="020B0500000000000000" pitchFamily="50" charset="-128"/>
              </a:rPr>
              <a:t>組織・業務運営の実現</a:t>
            </a:r>
            <a:endParaRPr kumimoji="1" lang="en-GB" altLang="ja-JP" sz="1600" b="1" spc="50">
              <a:solidFill>
                <a:srgbClr val="AF1932"/>
              </a:solidFill>
              <a:latin typeface="Yu Gothic UI" panose="020B0500000000000000" pitchFamily="50" charset="-128"/>
              <a:ea typeface="Yu Gothic UI" panose="020B0500000000000000" pitchFamily="50" charset="-128"/>
            </a:endParaRPr>
          </a:p>
        </p:txBody>
      </p:sp>
      <p:cxnSp>
        <p:nvCxnSpPr>
          <p:cNvPr id="45" name="直線コネクタ 44">
            <a:extLst>
              <a:ext uri="{FF2B5EF4-FFF2-40B4-BE49-F238E27FC236}">
                <a16:creationId xmlns:a16="http://schemas.microsoft.com/office/drawing/2014/main" id="{33847D94-FD0C-46C2-90E7-BAF6F4BE117B}"/>
              </a:ext>
            </a:extLst>
          </p:cNvPr>
          <p:cNvCxnSpPr>
            <a:cxnSpLocks/>
          </p:cNvCxnSpPr>
          <p:nvPr/>
        </p:nvCxnSpPr>
        <p:spPr>
          <a:xfrm flipH="1">
            <a:off x="517999" y="5020699"/>
            <a:ext cx="2849089" cy="0"/>
          </a:xfrm>
          <a:prstGeom prst="line">
            <a:avLst/>
          </a:prstGeom>
          <a:ln w="12700">
            <a:solidFill>
              <a:srgbClr val="AF1932"/>
            </a:solidFill>
            <a:headEnd type="ova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60396A05-AF65-4A51-99C7-C4FDE37ED3A7}"/>
              </a:ext>
            </a:extLst>
          </p:cNvPr>
          <p:cNvCxnSpPr>
            <a:cxnSpLocks/>
          </p:cNvCxnSpPr>
          <p:nvPr/>
        </p:nvCxnSpPr>
        <p:spPr>
          <a:xfrm flipH="1">
            <a:off x="517999" y="3191391"/>
            <a:ext cx="3634901" cy="0"/>
          </a:xfrm>
          <a:prstGeom prst="line">
            <a:avLst/>
          </a:prstGeom>
          <a:ln w="12700">
            <a:solidFill>
              <a:srgbClr val="AF1932"/>
            </a:solidFill>
            <a:headEnd type="oval"/>
          </a:ln>
        </p:spPr>
        <p:style>
          <a:lnRef idx="1">
            <a:schemeClr val="accent1"/>
          </a:lnRef>
          <a:fillRef idx="0">
            <a:schemeClr val="accent1"/>
          </a:fillRef>
          <a:effectRef idx="0">
            <a:schemeClr val="accent1"/>
          </a:effectRef>
          <a:fontRef idx="minor">
            <a:schemeClr val="tx1"/>
          </a:fontRef>
        </p:style>
      </p:cxnSp>
      <p:sp>
        <p:nvSpPr>
          <p:cNvPr id="40" name="正方形/長方形 39">
            <a:extLst>
              <a:ext uri="{FF2B5EF4-FFF2-40B4-BE49-F238E27FC236}">
                <a16:creationId xmlns:a16="http://schemas.microsoft.com/office/drawing/2014/main" id="{C164B676-E9B1-41BD-81AD-8A55C1B874AA}"/>
              </a:ext>
            </a:extLst>
          </p:cNvPr>
          <p:cNvSpPr/>
          <p:nvPr/>
        </p:nvSpPr>
        <p:spPr>
          <a:xfrm>
            <a:off x="6532357" y="4254187"/>
            <a:ext cx="2719297" cy="1983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0000" rIns="54000" rtlCol="0" anchor="t"/>
          <a:lstStyle/>
          <a:p>
            <a:pPr algn="just"/>
            <a:r>
              <a:rPr kumimoji="1" lang="ja-JP" altLang="en-US" sz="1100">
                <a:solidFill>
                  <a:schemeClr val="tx1">
                    <a:lumMod val="75000"/>
                    <a:lumOff val="25000"/>
                  </a:schemeClr>
                </a:solidFill>
                <a:ea typeface="Yu Gothic UI" panose="020B0500000000000000" pitchFamily="50" charset="-128"/>
              </a:rPr>
              <a:t>「</a:t>
            </a:r>
            <a:r>
              <a:rPr kumimoji="1" lang="en-US" altLang="ja-JP" sz="1100">
                <a:solidFill>
                  <a:schemeClr val="tx1">
                    <a:lumMod val="75000"/>
                    <a:lumOff val="25000"/>
                  </a:schemeClr>
                </a:solidFill>
                <a:ea typeface="Yu Gothic UI" panose="020B0500000000000000" pitchFamily="50" charset="-128"/>
              </a:rPr>
              <a:t>DX</a:t>
            </a:r>
            <a:r>
              <a:rPr kumimoji="1" lang="ja-JP" altLang="en-US" sz="1100">
                <a:solidFill>
                  <a:schemeClr val="tx1">
                    <a:lumMod val="75000"/>
                    <a:lumOff val="25000"/>
                  </a:schemeClr>
                </a:solidFill>
                <a:ea typeface="Yu Gothic UI" panose="020B0500000000000000" pitchFamily="50" charset="-128"/>
              </a:rPr>
              <a:t>は経営である」というトップマネジメントのもと、定型業務を単に効率化するという従来のデジタル化のみならず、保有する行政データやデジタル技術を活用し、業務の変革と生産性の向上を図ります。</a:t>
            </a:r>
          </a:p>
          <a:p>
            <a:pPr algn="just"/>
            <a:r>
              <a:rPr kumimoji="1" lang="ja-JP" altLang="en-US" sz="1100">
                <a:solidFill>
                  <a:schemeClr val="tx1">
                    <a:lumMod val="75000"/>
                    <a:lumOff val="25000"/>
                  </a:schemeClr>
                </a:solidFill>
                <a:ea typeface="Yu Gothic UI" panose="020B0500000000000000" pitchFamily="50" charset="-128"/>
              </a:rPr>
              <a:t>そして、生み出した時間や人材（人財）を職員にしかできない業務に注力し、効率的かつ質の高い組織・業務運営による自治体経営を実現させ、市民</a:t>
            </a:r>
            <a:r>
              <a:rPr kumimoji="1" lang="en-US" altLang="ja-JP" sz="1100">
                <a:solidFill>
                  <a:schemeClr val="tx1">
                    <a:lumMod val="75000"/>
                    <a:lumOff val="25000"/>
                  </a:schemeClr>
                </a:solidFill>
                <a:ea typeface="Yu Gothic UI" panose="020B0500000000000000" pitchFamily="50" charset="-128"/>
              </a:rPr>
              <a:t>QoL</a:t>
            </a:r>
            <a:r>
              <a:rPr kumimoji="1" lang="ja-JP" altLang="en-US" sz="1100">
                <a:solidFill>
                  <a:schemeClr val="tx1">
                    <a:lumMod val="75000"/>
                    <a:lumOff val="25000"/>
                  </a:schemeClr>
                </a:solidFill>
                <a:ea typeface="Yu Gothic UI" panose="020B0500000000000000" pitchFamily="50" charset="-128"/>
              </a:rPr>
              <a:t>の向上と都市力の向上につなげます。</a:t>
            </a:r>
          </a:p>
        </p:txBody>
      </p:sp>
      <p:cxnSp>
        <p:nvCxnSpPr>
          <p:cNvPr id="50" name="直線コネクタ 49">
            <a:extLst>
              <a:ext uri="{FF2B5EF4-FFF2-40B4-BE49-F238E27FC236}">
                <a16:creationId xmlns:a16="http://schemas.microsoft.com/office/drawing/2014/main" id="{4E8EAB8A-BC82-44DA-ACE3-02203905EDD6}"/>
              </a:ext>
            </a:extLst>
          </p:cNvPr>
          <p:cNvCxnSpPr>
            <a:cxnSpLocks/>
          </p:cNvCxnSpPr>
          <p:nvPr/>
        </p:nvCxnSpPr>
        <p:spPr>
          <a:xfrm flipH="1">
            <a:off x="6300788" y="4248450"/>
            <a:ext cx="2950866" cy="0"/>
          </a:xfrm>
          <a:prstGeom prst="line">
            <a:avLst/>
          </a:prstGeom>
          <a:ln w="12700">
            <a:solidFill>
              <a:srgbClr val="AF1932"/>
            </a:solidFill>
            <a:headEnd type="none" w="sm" len="lg"/>
            <a:tailEnd type="oval"/>
          </a:ln>
        </p:spPr>
        <p:style>
          <a:lnRef idx="1">
            <a:schemeClr val="accent1"/>
          </a:lnRef>
          <a:fillRef idx="0">
            <a:schemeClr val="accent1"/>
          </a:fillRef>
          <a:effectRef idx="0">
            <a:schemeClr val="accent1"/>
          </a:effectRef>
          <a:fontRef idx="minor">
            <a:schemeClr val="tx1"/>
          </a:fontRef>
        </p:style>
      </p:cxnSp>
      <p:sp>
        <p:nvSpPr>
          <p:cNvPr id="24" name="字幕 7">
            <a:extLst>
              <a:ext uri="{FF2B5EF4-FFF2-40B4-BE49-F238E27FC236}">
                <a16:creationId xmlns:a16="http://schemas.microsoft.com/office/drawing/2014/main" id="{EE197F9A-003F-462D-899C-CF2DCC6604D8}"/>
              </a:ext>
            </a:extLst>
          </p:cNvPr>
          <p:cNvSpPr>
            <a:spLocks noGrp="1"/>
          </p:cNvSpPr>
          <p:nvPr>
            <p:ph type="subTitle" idx="1"/>
          </p:nvPr>
        </p:nvSpPr>
        <p:spPr>
          <a:xfrm>
            <a:off x="452438" y="367837"/>
            <a:ext cx="3933826" cy="252042"/>
          </a:xfrm>
          <a:prstGeom prst="rect">
            <a:avLst/>
          </a:prstGeom>
          <a:noFill/>
        </p:spPr>
        <p:txBody>
          <a:bodyPr/>
          <a:lstStyle/>
          <a:p>
            <a:r>
              <a:rPr lang="en-US" altLang="ja-JP">
                <a:solidFill>
                  <a:schemeClr val="tx1"/>
                </a:solidFill>
                <a:latin typeface="Avenir Next LT Pro" panose="020B0504020202020204" pitchFamily="34" charset="0"/>
              </a:rPr>
              <a:t>03. </a:t>
            </a:r>
            <a:r>
              <a:rPr lang="ja-JP" altLang="en-US">
                <a:solidFill>
                  <a:schemeClr val="tx1"/>
                </a:solidFill>
                <a:latin typeface="Avenir Next LT Pro" panose="020B0504020202020204" pitchFamily="34" charset="0"/>
              </a:rPr>
              <a:t>大阪市の</a:t>
            </a:r>
            <a:r>
              <a:rPr lang="en-US" altLang="ja-JP">
                <a:solidFill>
                  <a:schemeClr val="tx1"/>
                </a:solidFill>
                <a:latin typeface="Avenir Next LT Pro" panose="020B0504020202020204" pitchFamily="34" charset="0"/>
              </a:rPr>
              <a:t>DX</a:t>
            </a:r>
            <a:r>
              <a:rPr lang="ja-JP" altLang="en-US">
                <a:solidFill>
                  <a:schemeClr val="tx1"/>
                </a:solidFill>
                <a:latin typeface="Avenir Next LT Pro" panose="020B0504020202020204" pitchFamily="34" charset="0"/>
              </a:rPr>
              <a:t>戦略</a:t>
            </a:r>
            <a:endParaRPr lang="en-GB" altLang="ja-JP">
              <a:solidFill>
                <a:schemeClr val="tx1"/>
              </a:solidFill>
              <a:latin typeface="Avenir Next LT Pro" panose="020B0504020202020204" pitchFamily="34" charset="0"/>
            </a:endParaRPr>
          </a:p>
        </p:txBody>
      </p:sp>
      <p:sp>
        <p:nvSpPr>
          <p:cNvPr id="25" name="正方形/長方形 24">
            <a:extLst>
              <a:ext uri="{FF2B5EF4-FFF2-40B4-BE49-F238E27FC236}">
                <a16:creationId xmlns:a16="http://schemas.microsoft.com/office/drawing/2014/main" id="{7651DD7B-492B-4B0C-A5BE-37DBF218516C}"/>
              </a:ext>
            </a:extLst>
          </p:cNvPr>
          <p:cNvSpPr/>
          <p:nvPr/>
        </p:nvSpPr>
        <p:spPr>
          <a:xfrm>
            <a:off x="9594647" y="6582186"/>
            <a:ext cx="311150" cy="2785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sz="1600">
              <a:solidFill>
                <a:schemeClr val="bg1">
                  <a:lumMod val="75000"/>
                </a:schemeClr>
              </a:solidFill>
            </a:endParaRPr>
          </a:p>
        </p:txBody>
      </p:sp>
      <p:sp>
        <p:nvSpPr>
          <p:cNvPr id="26" name="矢印: 五方向 25">
            <a:extLst>
              <a:ext uri="{FF2B5EF4-FFF2-40B4-BE49-F238E27FC236}">
                <a16:creationId xmlns:a16="http://schemas.microsoft.com/office/drawing/2014/main" id="{814B755D-9F6C-48F5-8AB4-7464C9DA37EF}"/>
              </a:ext>
            </a:extLst>
          </p:cNvPr>
          <p:cNvSpPr/>
          <p:nvPr/>
        </p:nvSpPr>
        <p:spPr>
          <a:xfrm rot="5400000">
            <a:off x="9048223" y="546425"/>
            <a:ext cx="1404000" cy="311150"/>
          </a:xfrm>
          <a:prstGeom prst="homePlate">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en-US" sz="1600">
                <a:solidFill>
                  <a:schemeClr val="bg1">
                    <a:lumMod val="75000"/>
                  </a:schemeClr>
                </a:solidFill>
              </a:rPr>
              <a:t>MISSION</a:t>
            </a:r>
            <a:endParaRPr kumimoji="1" lang="en-GB" sz="1600">
              <a:solidFill>
                <a:schemeClr val="bg1">
                  <a:lumMod val="75000"/>
                </a:schemeClr>
              </a:solidFill>
            </a:endParaRPr>
          </a:p>
        </p:txBody>
      </p:sp>
      <p:sp>
        <p:nvSpPr>
          <p:cNvPr id="28" name="矢印: 山形 27">
            <a:extLst>
              <a:ext uri="{FF2B5EF4-FFF2-40B4-BE49-F238E27FC236}">
                <a16:creationId xmlns:a16="http://schemas.microsoft.com/office/drawing/2014/main" id="{C6ECD2C1-6482-48BF-9A67-CAD62AC31587}"/>
              </a:ext>
            </a:extLst>
          </p:cNvPr>
          <p:cNvSpPr/>
          <p:nvPr/>
        </p:nvSpPr>
        <p:spPr>
          <a:xfrm rot="5400000">
            <a:off x="9048222" y="1902958"/>
            <a:ext cx="1404000" cy="311150"/>
          </a:xfrm>
          <a:prstGeom prst="chevron">
            <a:avLst>
              <a:gd name="adj" fmla="val 28868"/>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en-US" sz="1600">
                <a:solidFill>
                  <a:schemeClr val="bg1"/>
                </a:solidFill>
              </a:rPr>
              <a:t>VISION</a:t>
            </a:r>
            <a:endParaRPr kumimoji="1" lang="en-GB" sz="1600">
              <a:solidFill>
                <a:schemeClr val="bg1"/>
              </a:solidFill>
            </a:endParaRPr>
          </a:p>
        </p:txBody>
      </p:sp>
      <p:sp>
        <p:nvSpPr>
          <p:cNvPr id="29" name="矢印: 山形 28">
            <a:extLst>
              <a:ext uri="{FF2B5EF4-FFF2-40B4-BE49-F238E27FC236}">
                <a16:creationId xmlns:a16="http://schemas.microsoft.com/office/drawing/2014/main" id="{BB7504D0-9056-4558-9024-7D0DFD65C2B8}"/>
              </a:ext>
            </a:extLst>
          </p:cNvPr>
          <p:cNvSpPr/>
          <p:nvPr/>
        </p:nvSpPr>
        <p:spPr>
          <a:xfrm rot="5400000">
            <a:off x="8356023" y="3951691"/>
            <a:ext cx="2788400" cy="311150"/>
          </a:xfrm>
          <a:prstGeom prst="chevron">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en-US" sz="1600" dirty="0">
                <a:solidFill>
                  <a:schemeClr val="bg1">
                    <a:lumMod val="75000"/>
                  </a:schemeClr>
                </a:solidFill>
              </a:rPr>
              <a:t>VALUE &amp; STRATEGY</a:t>
            </a:r>
            <a:endParaRPr kumimoji="1" lang="en-GB" sz="1600" dirty="0">
              <a:solidFill>
                <a:schemeClr val="bg1">
                  <a:lumMod val="75000"/>
                </a:schemeClr>
              </a:solidFill>
            </a:endParaRPr>
          </a:p>
        </p:txBody>
      </p:sp>
      <p:sp>
        <p:nvSpPr>
          <p:cNvPr id="30" name="矢印: 山形 29">
            <a:extLst>
              <a:ext uri="{FF2B5EF4-FFF2-40B4-BE49-F238E27FC236}">
                <a16:creationId xmlns:a16="http://schemas.microsoft.com/office/drawing/2014/main" id="{7FD31909-1935-48AC-A0FB-089E08CF4A81}"/>
              </a:ext>
            </a:extLst>
          </p:cNvPr>
          <p:cNvSpPr/>
          <p:nvPr/>
        </p:nvSpPr>
        <p:spPr>
          <a:xfrm rot="5400000">
            <a:off x="9048221" y="6000425"/>
            <a:ext cx="1404000" cy="311150"/>
          </a:xfrm>
          <a:prstGeom prst="chevron">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en-US" sz="1600">
                <a:solidFill>
                  <a:schemeClr val="bg1">
                    <a:lumMod val="75000"/>
                  </a:schemeClr>
                </a:solidFill>
              </a:rPr>
              <a:t>CREDO</a:t>
            </a:r>
            <a:endParaRPr kumimoji="1" lang="en-GB" sz="1600">
              <a:solidFill>
                <a:schemeClr val="bg1">
                  <a:lumMod val="75000"/>
                </a:schemeClr>
              </a:solidFill>
            </a:endParaRPr>
          </a:p>
        </p:txBody>
      </p:sp>
      <p:sp>
        <p:nvSpPr>
          <p:cNvPr id="31" name="字幕 3">
            <a:extLst>
              <a:ext uri="{FF2B5EF4-FFF2-40B4-BE49-F238E27FC236}">
                <a16:creationId xmlns:a16="http://schemas.microsoft.com/office/drawing/2014/main" id="{50BEBE32-0841-4031-ACBB-EE805B48FFBA}"/>
              </a:ext>
            </a:extLst>
          </p:cNvPr>
          <p:cNvSpPr txBox="1">
            <a:spLocks/>
          </p:cNvSpPr>
          <p:nvPr/>
        </p:nvSpPr>
        <p:spPr>
          <a:xfrm>
            <a:off x="2952620" y="423496"/>
            <a:ext cx="1352550" cy="191253"/>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kumimoji="1" sz="1800" kern="1200">
                <a:solidFill>
                  <a:schemeClr val="tx1">
                    <a:lumMod val="75000"/>
                    <a:lumOff val="25000"/>
                  </a:schemeClr>
                </a:solidFill>
                <a:latin typeface="Yu Gothic UI" panose="020B0500000000000000" pitchFamily="50" charset="-128"/>
                <a:ea typeface="Yu Gothic UI" panose="020B0500000000000000" pitchFamily="50"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pc="-50">
                <a:solidFill>
                  <a:srgbClr val="291306"/>
                </a:solidFill>
                <a:latin typeface="+mn-lt"/>
              </a:rPr>
              <a:t>VISION</a:t>
            </a:r>
            <a:endParaRPr lang="en-GB" spc="-50">
              <a:solidFill>
                <a:srgbClr val="291306"/>
              </a:solidFill>
              <a:latin typeface="+mn-lt"/>
            </a:endParaRPr>
          </a:p>
        </p:txBody>
      </p:sp>
      <p:sp>
        <p:nvSpPr>
          <p:cNvPr id="32" name="矢印: 山形 30">
            <a:extLst>
              <a:ext uri="{FF2B5EF4-FFF2-40B4-BE49-F238E27FC236}">
                <a16:creationId xmlns:a16="http://schemas.microsoft.com/office/drawing/2014/main" id="{62F65F3D-A673-4A6A-B3DB-0D86CFCB26B9}"/>
              </a:ext>
            </a:extLst>
          </p:cNvPr>
          <p:cNvSpPr/>
          <p:nvPr/>
        </p:nvSpPr>
        <p:spPr>
          <a:xfrm>
            <a:off x="2805031" y="426813"/>
            <a:ext cx="123877" cy="169324"/>
          </a:xfrm>
          <a:prstGeom prst="chevron">
            <a:avLst>
              <a:gd name="adj" fmla="val 7097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solidFill>
                <a:schemeClr val="tx1"/>
              </a:solidFill>
            </a:endParaRPr>
          </a:p>
        </p:txBody>
      </p:sp>
    </p:spTree>
    <p:extLst>
      <p:ext uri="{BB962C8B-B14F-4D97-AF65-F5344CB8AC3E}">
        <p14:creationId xmlns:p14="http://schemas.microsoft.com/office/powerpoint/2010/main" val="1688307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8C6836-423D-4A90-B834-28796E027B26}"/>
              </a:ext>
            </a:extLst>
          </p:cNvPr>
          <p:cNvSpPr>
            <a:spLocks noGrp="1"/>
          </p:cNvSpPr>
          <p:nvPr>
            <p:ph type="title"/>
          </p:nvPr>
        </p:nvSpPr>
        <p:spPr>
          <a:prstGeom prst="rect">
            <a:avLst/>
          </a:prstGeom>
        </p:spPr>
        <p:txBody>
          <a:bodyPr/>
          <a:lstStyle/>
          <a:p>
            <a:r>
              <a:rPr lang="ja-JP" altLang="en-US" spc="0">
                <a:ln w="9525">
                  <a:solidFill>
                    <a:srgbClr val="AF1932"/>
                  </a:solidFill>
                  <a:miter lim="800000"/>
                </a:ln>
                <a:latin typeface="+mn-lt"/>
              </a:rPr>
              <a:t>実現したい未来・めざす姿と施策方針</a:t>
            </a:r>
            <a:endParaRPr kumimoji="1" lang="en-GB" spc="0">
              <a:ln w="9525">
                <a:solidFill>
                  <a:srgbClr val="AF1932"/>
                </a:solidFill>
                <a:miter lim="800000"/>
              </a:ln>
              <a:latin typeface="+mn-lt"/>
            </a:endParaRPr>
          </a:p>
        </p:txBody>
      </p:sp>
      <p:sp>
        <p:nvSpPr>
          <p:cNvPr id="6" name="テキスト プレースホルダー 5">
            <a:extLst>
              <a:ext uri="{FF2B5EF4-FFF2-40B4-BE49-F238E27FC236}">
                <a16:creationId xmlns:a16="http://schemas.microsoft.com/office/drawing/2014/main" id="{BCB7A7F0-4FDA-4EBA-8F0B-FA35DBAEFD8C}"/>
              </a:ext>
            </a:extLst>
          </p:cNvPr>
          <p:cNvSpPr>
            <a:spLocks noGrp="1"/>
          </p:cNvSpPr>
          <p:nvPr>
            <p:ph type="body" sz="quarter" idx="12"/>
          </p:nvPr>
        </p:nvSpPr>
        <p:spPr>
          <a:prstGeom prst="rect">
            <a:avLst/>
          </a:prstGeom>
        </p:spPr>
        <p:txBody>
          <a:bodyPr/>
          <a:lstStyle/>
          <a:p>
            <a:r>
              <a:rPr kumimoji="1" lang="ja-JP" altLang="en-US" sz="1400" dirty="0">
                <a:solidFill>
                  <a:srgbClr val="000000"/>
                </a:solidFill>
              </a:rPr>
              <a:t>生産年齢人口の減少に伴う労働力の絶対量の不足が想定されている</a:t>
            </a:r>
            <a:r>
              <a:rPr kumimoji="1" lang="en-US" altLang="ja-JP" sz="1400" dirty="0">
                <a:solidFill>
                  <a:srgbClr val="000000"/>
                </a:solidFill>
              </a:rPr>
              <a:t>2040</a:t>
            </a:r>
            <a:r>
              <a:rPr kumimoji="1" lang="ja-JP" altLang="en-US" sz="1400" dirty="0">
                <a:solidFill>
                  <a:srgbClr val="000000"/>
                </a:solidFill>
              </a:rPr>
              <a:t>年頃に向け、</a:t>
            </a:r>
            <a:r>
              <a:rPr kumimoji="1" lang="en-US" altLang="ja-JP" sz="1400" dirty="0">
                <a:solidFill>
                  <a:srgbClr val="000000"/>
                </a:solidFill>
              </a:rPr>
              <a:t>DX</a:t>
            </a:r>
            <a:r>
              <a:rPr kumimoji="1" lang="ja-JP" altLang="en-US" sz="1400" dirty="0">
                <a:solidFill>
                  <a:srgbClr val="000000"/>
                </a:solidFill>
              </a:rPr>
              <a:t>で実現したい「未来の</a:t>
            </a:r>
            <a:br>
              <a:rPr kumimoji="1" lang="ja-JP" altLang="en-US" sz="1400" dirty="0">
                <a:solidFill>
                  <a:srgbClr val="000000"/>
                </a:solidFill>
              </a:rPr>
            </a:br>
            <a:r>
              <a:rPr kumimoji="1" lang="ja-JP" altLang="en-US" sz="1400" dirty="0">
                <a:solidFill>
                  <a:srgbClr val="000000"/>
                </a:solidFill>
              </a:rPr>
              <a:t>大阪市」を示しています。“</a:t>
            </a:r>
            <a:r>
              <a:rPr kumimoji="1" lang="en-US" altLang="ja-JP" sz="1400" dirty="0">
                <a:solidFill>
                  <a:srgbClr val="000000"/>
                </a:solidFill>
              </a:rPr>
              <a:t>STRATEGY”</a:t>
            </a:r>
            <a:r>
              <a:rPr kumimoji="1" lang="ja-JP" altLang="en-US" sz="1400" dirty="0">
                <a:solidFill>
                  <a:srgbClr val="000000"/>
                </a:solidFill>
              </a:rPr>
              <a:t>では、“</a:t>
            </a:r>
            <a:r>
              <a:rPr kumimoji="1" lang="en-US" altLang="ja-JP" sz="1400" dirty="0">
                <a:solidFill>
                  <a:srgbClr val="000000"/>
                </a:solidFill>
              </a:rPr>
              <a:t>VALUE”</a:t>
            </a:r>
            <a:r>
              <a:rPr kumimoji="1" lang="ja-JP" altLang="en-US" sz="1400" dirty="0">
                <a:solidFill>
                  <a:srgbClr val="000000"/>
                </a:solidFill>
              </a:rPr>
              <a:t>の実現に向け、おおよそ</a:t>
            </a:r>
            <a:r>
              <a:rPr kumimoji="1" lang="en-US" altLang="ja-JP" sz="1400" dirty="0">
                <a:solidFill>
                  <a:srgbClr val="000000"/>
                </a:solidFill>
              </a:rPr>
              <a:t>2030</a:t>
            </a:r>
            <a:r>
              <a:rPr kumimoji="1" lang="ja-JP" altLang="en-US" sz="1400" dirty="0">
                <a:solidFill>
                  <a:srgbClr val="000000"/>
                </a:solidFill>
              </a:rPr>
              <a:t>年までの施策方針を示しています。</a:t>
            </a:r>
          </a:p>
        </p:txBody>
      </p:sp>
      <p:sp>
        <p:nvSpPr>
          <p:cNvPr id="3" name="スライド番号プレースホルダー 2">
            <a:extLst>
              <a:ext uri="{FF2B5EF4-FFF2-40B4-BE49-F238E27FC236}">
                <a16:creationId xmlns:a16="http://schemas.microsoft.com/office/drawing/2014/main" id="{BF5CED2E-3363-4E31-A5E1-400A0AFC0602}"/>
              </a:ext>
            </a:extLst>
          </p:cNvPr>
          <p:cNvSpPr>
            <a:spLocks noGrp="1"/>
          </p:cNvSpPr>
          <p:nvPr>
            <p:ph type="sldNum" sz="quarter" idx="4294967295"/>
          </p:nvPr>
        </p:nvSpPr>
        <p:spPr>
          <a:xfrm>
            <a:off x="7181851" y="6515100"/>
            <a:ext cx="2228850" cy="206375"/>
          </a:xfrm>
          <a:prstGeom prst="rect">
            <a:avLst/>
          </a:prstGeom>
        </p:spPr>
        <p:txBody>
          <a:bodyPr/>
          <a:lstStyle/>
          <a:p>
            <a:fld id="{15E707BA-883C-4D78-8419-4B7DEB3F4E9F}" type="slidenum">
              <a:rPr kumimoji="1" lang="en-GB" smtClean="0">
                <a:latin typeface="+mn-lt"/>
              </a:rPr>
              <a:pPr/>
              <a:t>9</a:t>
            </a:fld>
            <a:endParaRPr kumimoji="1" lang="en-GB">
              <a:latin typeface="+mn-lt"/>
            </a:endParaRPr>
          </a:p>
        </p:txBody>
      </p:sp>
      <p:sp>
        <p:nvSpPr>
          <p:cNvPr id="5" name="字幕 4">
            <a:extLst>
              <a:ext uri="{FF2B5EF4-FFF2-40B4-BE49-F238E27FC236}">
                <a16:creationId xmlns:a16="http://schemas.microsoft.com/office/drawing/2014/main" id="{26BBA4BE-E783-4C8C-9436-27BE6308B862}"/>
              </a:ext>
            </a:extLst>
          </p:cNvPr>
          <p:cNvSpPr>
            <a:spLocks noGrp="1"/>
          </p:cNvSpPr>
          <p:nvPr>
            <p:ph type="subTitle" idx="1"/>
          </p:nvPr>
        </p:nvSpPr>
        <p:spPr/>
        <p:txBody>
          <a:bodyPr/>
          <a:lstStyle/>
          <a:p>
            <a:r>
              <a:rPr lang="en-US" altLang="ja-JP">
                <a:solidFill>
                  <a:schemeClr val="tx1"/>
                </a:solidFill>
                <a:latin typeface="Avenir Next LT Pro" panose="020B0504020202020204" pitchFamily="34" charset="0"/>
              </a:rPr>
              <a:t>03. </a:t>
            </a:r>
            <a:r>
              <a:rPr lang="ja-JP" altLang="en-US">
                <a:solidFill>
                  <a:srgbClr val="000000"/>
                </a:solidFill>
                <a:latin typeface="Avenir Next LT Pro" panose="020B0504020202020204" pitchFamily="34" charset="0"/>
              </a:rPr>
              <a:t>大阪市の</a:t>
            </a:r>
            <a:r>
              <a:rPr lang="en-US" altLang="ja-JP">
                <a:solidFill>
                  <a:srgbClr val="000000"/>
                </a:solidFill>
                <a:latin typeface="Avenir Next LT Pro" panose="020B0504020202020204" pitchFamily="34" charset="0"/>
              </a:rPr>
              <a:t>DX</a:t>
            </a:r>
            <a:r>
              <a:rPr lang="ja-JP" altLang="en-US">
                <a:solidFill>
                  <a:srgbClr val="000000"/>
                </a:solidFill>
                <a:latin typeface="Avenir Next LT Pro" panose="020B0504020202020204" pitchFamily="34" charset="0"/>
              </a:rPr>
              <a:t>戦略</a:t>
            </a:r>
            <a:endParaRPr lang="en-GB" altLang="ja-JP">
              <a:solidFill>
                <a:srgbClr val="000000"/>
              </a:solidFill>
              <a:latin typeface="Avenir Next LT Pro" panose="020B0504020202020204" pitchFamily="34" charset="0"/>
            </a:endParaRPr>
          </a:p>
        </p:txBody>
      </p:sp>
      <p:sp>
        <p:nvSpPr>
          <p:cNvPr id="17" name="正方形/長方形 16">
            <a:extLst>
              <a:ext uri="{FF2B5EF4-FFF2-40B4-BE49-F238E27FC236}">
                <a16:creationId xmlns:a16="http://schemas.microsoft.com/office/drawing/2014/main" id="{65322752-4ACB-4265-B879-5A180994502C}"/>
              </a:ext>
            </a:extLst>
          </p:cNvPr>
          <p:cNvSpPr/>
          <p:nvPr/>
        </p:nvSpPr>
        <p:spPr>
          <a:xfrm>
            <a:off x="6708460" y="3709104"/>
            <a:ext cx="1778277" cy="32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just"/>
            <a:r>
              <a:rPr kumimoji="1" lang="ja-JP" altLang="en-US" sz="1400" b="1" dirty="0">
                <a:solidFill>
                  <a:schemeClr val="tx1">
                    <a:lumMod val="75000"/>
                    <a:lumOff val="25000"/>
                  </a:schemeClr>
                </a:solidFill>
                <a:latin typeface="+mj-lt"/>
                <a:ea typeface="Yu Gothic UI" panose="020B0500000000000000" pitchFamily="50" charset="-128"/>
              </a:rPr>
              <a:t>サービスの</a:t>
            </a:r>
            <a:r>
              <a:rPr kumimoji="1" lang="en-US" altLang="ja-JP" sz="1400" b="1" dirty="0">
                <a:solidFill>
                  <a:schemeClr val="tx1">
                    <a:lumMod val="75000"/>
                    <a:lumOff val="25000"/>
                  </a:schemeClr>
                </a:solidFill>
                <a:latin typeface="+mj-lt"/>
                <a:ea typeface="Yu Gothic UI" panose="020B0500000000000000" pitchFamily="50" charset="-128"/>
              </a:rPr>
              <a:t>Re-Design</a:t>
            </a:r>
            <a:br>
              <a:rPr kumimoji="1" lang="en-US" altLang="ja-JP" sz="1400" b="1" dirty="0">
                <a:solidFill>
                  <a:schemeClr val="tx1">
                    <a:lumMod val="75000"/>
                    <a:lumOff val="25000"/>
                  </a:schemeClr>
                </a:solidFill>
                <a:ea typeface="Yu Gothic UI" panose="020B0500000000000000" pitchFamily="50" charset="-128"/>
              </a:rPr>
            </a:br>
            <a:r>
              <a:rPr kumimoji="1" lang="en-US" altLang="ja-JP" sz="1100" dirty="0">
                <a:solidFill>
                  <a:schemeClr val="tx1">
                    <a:lumMod val="75000"/>
                    <a:lumOff val="25000"/>
                  </a:schemeClr>
                </a:solidFill>
                <a:ea typeface="Yu Gothic UI" panose="020B0500000000000000" pitchFamily="50" charset="-128"/>
              </a:rPr>
              <a:t>STRATEGY01</a:t>
            </a:r>
            <a:r>
              <a:rPr kumimoji="1" lang="ja-JP" altLang="en-US" sz="1100" dirty="0" err="1">
                <a:solidFill>
                  <a:schemeClr val="tx1">
                    <a:lumMod val="75000"/>
                    <a:lumOff val="25000"/>
                  </a:schemeClr>
                </a:solidFill>
                <a:ea typeface="Yu Gothic UI" panose="020B0500000000000000" pitchFamily="50" charset="-128"/>
              </a:rPr>
              <a:t>、</a:t>
            </a:r>
            <a:r>
              <a:rPr kumimoji="1" lang="ja-JP" altLang="en-US" sz="1100" dirty="0">
                <a:solidFill>
                  <a:schemeClr val="tx1">
                    <a:lumMod val="75000"/>
                    <a:lumOff val="25000"/>
                  </a:schemeClr>
                </a:solidFill>
                <a:ea typeface="Yu Gothic UI" panose="020B0500000000000000" pitchFamily="50" charset="-128"/>
              </a:rPr>
              <a:t> </a:t>
            </a:r>
            <a:r>
              <a:rPr kumimoji="1" lang="en-US" altLang="ja-JP" sz="1100" dirty="0">
                <a:solidFill>
                  <a:schemeClr val="tx1">
                    <a:lumMod val="75000"/>
                    <a:lumOff val="25000"/>
                  </a:schemeClr>
                </a:solidFill>
                <a:ea typeface="Yu Gothic UI" panose="020B0500000000000000" pitchFamily="50" charset="-128"/>
              </a:rPr>
              <a:t>02</a:t>
            </a:r>
            <a:endParaRPr kumimoji="1" lang="en-GB" altLang="ja-JP" sz="1100" dirty="0">
              <a:solidFill>
                <a:schemeClr val="tx1">
                  <a:lumMod val="75000"/>
                  <a:lumOff val="25000"/>
                </a:schemeClr>
              </a:solidFill>
              <a:ea typeface="Yu Gothic UI" panose="020B0500000000000000" pitchFamily="50" charset="-128"/>
            </a:endParaRPr>
          </a:p>
        </p:txBody>
      </p:sp>
      <p:sp>
        <p:nvSpPr>
          <p:cNvPr id="98" name="正方形/長方形 97">
            <a:extLst>
              <a:ext uri="{FF2B5EF4-FFF2-40B4-BE49-F238E27FC236}">
                <a16:creationId xmlns:a16="http://schemas.microsoft.com/office/drawing/2014/main" id="{CC9B04CB-3FC9-4D73-8D4F-D5ABE2E52145}"/>
              </a:ext>
            </a:extLst>
          </p:cNvPr>
          <p:cNvSpPr/>
          <p:nvPr/>
        </p:nvSpPr>
        <p:spPr>
          <a:xfrm>
            <a:off x="6273354" y="3763104"/>
            <a:ext cx="216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a:solidFill>
                  <a:schemeClr val="tx1">
                    <a:lumMod val="75000"/>
                    <a:lumOff val="25000"/>
                  </a:schemeClr>
                </a:solidFill>
                <a:latin typeface="Avenir Next LT Pro Demi" panose="020B0704020202020204" pitchFamily="34" charset="0"/>
              </a:rPr>
              <a:t>0</a:t>
            </a:r>
            <a:r>
              <a:rPr kumimoji="1" lang="en-GB">
                <a:solidFill>
                  <a:schemeClr val="tx1">
                    <a:lumMod val="75000"/>
                    <a:lumOff val="25000"/>
                  </a:schemeClr>
                </a:solidFill>
                <a:latin typeface="Avenir Next LT Pro Demi" panose="020B0704020202020204" pitchFamily="34" charset="0"/>
              </a:rPr>
              <a:t>1</a:t>
            </a:r>
          </a:p>
        </p:txBody>
      </p:sp>
      <p:cxnSp>
        <p:nvCxnSpPr>
          <p:cNvPr id="105" name="直線コネクタ 104">
            <a:extLst>
              <a:ext uri="{FF2B5EF4-FFF2-40B4-BE49-F238E27FC236}">
                <a16:creationId xmlns:a16="http://schemas.microsoft.com/office/drawing/2014/main" id="{E98A2E45-92AB-4E09-8CE9-494556309D84}"/>
              </a:ext>
            </a:extLst>
          </p:cNvPr>
          <p:cNvCxnSpPr>
            <a:cxnSpLocks/>
          </p:cNvCxnSpPr>
          <p:nvPr/>
        </p:nvCxnSpPr>
        <p:spPr>
          <a:xfrm>
            <a:off x="6620913" y="3709104"/>
            <a:ext cx="0" cy="324000"/>
          </a:xfrm>
          <a:prstGeom prst="line">
            <a:avLst/>
          </a:prstGeom>
          <a:ln w="9525"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正方形/長方形 57">
            <a:extLst>
              <a:ext uri="{FF2B5EF4-FFF2-40B4-BE49-F238E27FC236}">
                <a16:creationId xmlns:a16="http://schemas.microsoft.com/office/drawing/2014/main" id="{D9FCB22D-B9C0-4E14-AE5A-E17162264A02}"/>
              </a:ext>
            </a:extLst>
          </p:cNvPr>
          <p:cNvSpPr/>
          <p:nvPr/>
        </p:nvSpPr>
        <p:spPr>
          <a:xfrm>
            <a:off x="8601118" y="3741802"/>
            <a:ext cx="675787" cy="2586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kumimoji="1" lang="en-US" altLang="ja-JP" sz="1200">
                <a:solidFill>
                  <a:schemeClr val="tx1">
                    <a:lumMod val="75000"/>
                    <a:lumOff val="25000"/>
                  </a:schemeClr>
                </a:solidFill>
                <a:ea typeface="Yu Gothic UI" panose="020B0500000000000000" pitchFamily="50" charset="-128"/>
              </a:rPr>
              <a:t>p11-13</a:t>
            </a:r>
            <a:endParaRPr kumimoji="1" lang="ja-JP" altLang="en-US" sz="1200">
              <a:solidFill>
                <a:schemeClr val="tx1">
                  <a:lumMod val="75000"/>
                  <a:lumOff val="25000"/>
                </a:schemeClr>
              </a:solidFill>
              <a:ea typeface="Yu Gothic UI" panose="020B0500000000000000" pitchFamily="50" charset="-128"/>
            </a:endParaRPr>
          </a:p>
        </p:txBody>
      </p:sp>
      <p:cxnSp>
        <p:nvCxnSpPr>
          <p:cNvPr id="77" name="直線コネクタ 76">
            <a:extLst>
              <a:ext uri="{FF2B5EF4-FFF2-40B4-BE49-F238E27FC236}">
                <a16:creationId xmlns:a16="http://schemas.microsoft.com/office/drawing/2014/main" id="{48357C77-1586-4BB6-90EA-94B393735D13}"/>
              </a:ext>
            </a:extLst>
          </p:cNvPr>
          <p:cNvCxnSpPr>
            <a:cxnSpLocks/>
          </p:cNvCxnSpPr>
          <p:nvPr/>
        </p:nvCxnSpPr>
        <p:spPr>
          <a:xfrm>
            <a:off x="8462862" y="3871104"/>
            <a:ext cx="1142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2ED123CD-2E75-49E6-8594-1D45BB2D9C92}"/>
              </a:ext>
            </a:extLst>
          </p:cNvPr>
          <p:cNvSpPr/>
          <p:nvPr/>
        </p:nvSpPr>
        <p:spPr>
          <a:xfrm>
            <a:off x="6708460" y="4173773"/>
            <a:ext cx="1778277" cy="32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just"/>
            <a:r>
              <a:rPr kumimoji="1" lang="ja-JP" altLang="en-US" sz="1400" b="1" dirty="0">
                <a:solidFill>
                  <a:schemeClr val="tx1">
                    <a:lumMod val="75000"/>
                    <a:lumOff val="25000"/>
                  </a:schemeClr>
                </a:solidFill>
                <a:latin typeface="+mj-lt"/>
                <a:ea typeface="Yu Gothic UI" panose="020B0500000000000000" pitchFamily="50" charset="-128"/>
              </a:rPr>
              <a:t>あんしんの</a:t>
            </a:r>
            <a:r>
              <a:rPr kumimoji="1" lang="en-US" altLang="ja-JP" sz="1400" b="1" dirty="0">
                <a:solidFill>
                  <a:schemeClr val="tx1">
                    <a:lumMod val="75000"/>
                    <a:lumOff val="25000"/>
                  </a:schemeClr>
                </a:solidFill>
                <a:latin typeface="+mj-lt"/>
                <a:ea typeface="Yu Gothic UI" panose="020B0500000000000000" pitchFamily="50" charset="-128"/>
              </a:rPr>
              <a:t>Re-Design </a:t>
            </a:r>
            <a:br>
              <a:rPr kumimoji="1" lang="en-US" altLang="ja-JP" sz="1400" b="1" dirty="0">
                <a:solidFill>
                  <a:schemeClr val="tx1">
                    <a:lumMod val="75000"/>
                    <a:lumOff val="25000"/>
                  </a:schemeClr>
                </a:solidFill>
                <a:ea typeface="Yu Gothic UI" panose="020B0500000000000000" pitchFamily="50" charset="-128"/>
              </a:rPr>
            </a:br>
            <a:r>
              <a:rPr kumimoji="1" lang="en-US" altLang="ja-JP" sz="1100" dirty="0">
                <a:solidFill>
                  <a:schemeClr val="tx1">
                    <a:lumMod val="75000"/>
                    <a:lumOff val="25000"/>
                  </a:schemeClr>
                </a:solidFill>
                <a:ea typeface="Yu Gothic UI" panose="020B0500000000000000" pitchFamily="50" charset="-128"/>
              </a:rPr>
              <a:t>STRATEGY03</a:t>
            </a:r>
            <a:r>
              <a:rPr kumimoji="1" lang="ja-JP" altLang="en-US" sz="1100" dirty="0" err="1">
                <a:solidFill>
                  <a:schemeClr val="tx1">
                    <a:lumMod val="75000"/>
                    <a:lumOff val="25000"/>
                  </a:schemeClr>
                </a:solidFill>
                <a:ea typeface="Yu Gothic UI" panose="020B0500000000000000" pitchFamily="50" charset="-128"/>
              </a:rPr>
              <a:t>、</a:t>
            </a:r>
            <a:r>
              <a:rPr kumimoji="1" lang="ja-JP" altLang="en-US" sz="1100" dirty="0">
                <a:solidFill>
                  <a:schemeClr val="tx1">
                    <a:lumMod val="75000"/>
                    <a:lumOff val="25000"/>
                  </a:schemeClr>
                </a:solidFill>
                <a:ea typeface="Yu Gothic UI" panose="020B0500000000000000" pitchFamily="50" charset="-128"/>
              </a:rPr>
              <a:t> </a:t>
            </a:r>
            <a:r>
              <a:rPr kumimoji="1" lang="en-US" altLang="ja-JP" sz="1100" dirty="0">
                <a:solidFill>
                  <a:schemeClr val="tx1">
                    <a:lumMod val="75000"/>
                    <a:lumOff val="25000"/>
                  </a:schemeClr>
                </a:solidFill>
                <a:ea typeface="Yu Gothic UI" panose="020B0500000000000000" pitchFamily="50" charset="-128"/>
              </a:rPr>
              <a:t>04</a:t>
            </a:r>
            <a:endParaRPr kumimoji="1" lang="en-GB" altLang="ja-JP" sz="1100" dirty="0">
              <a:solidFill>
                <a:schemeClr val="tx1">
                  <a:lumMod val="75000"/>
                  <a:lumOff val="25000"/>
                </a:schemeClr>
              </a:solidFill>
              <a:ea typeface="Yu Gothic UI" panose="020B0500000000000000" pitchFamily="50" charset="-128"/>
            </a:endParaRPr>
          </a:p>
        </p:txBody>
      </p:sp>
      <p:sp>
        <p:nvSpPr>
          <p:cNvPr id="100" name="正方形/長方形 99">
            <a:extLst>
              <a:ext uri="{FF2B5EF4-FFF2-40B4-BE49-F238E27FC236}">
                <a16:creationId xmlns:a16="http://schemas.microsoft.com/office/drawing/2014/main" id="{F9ABC6E5-4EF7-4752-BB86-4B8E58AD74CF}"/>
              </a:ext>
            </a:extLst>
          </p:cNvPr>
          <p:cNvSpPr/>
          <p:nvPr/>
        </p:nvSpPr>
        <p:spPr>
          <a:xfrm>
            <a:off x="6273354" y="4227773"/>
            <a:ext cx="216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a:solidFill>
                  <a:schemeClr val="tx1">
                    <a:lumMod val="75000"/>
                    <a:lumOff val="25000"/>
                  </a:schemeClr>
                </a:solidFill>
                <a:latin typeface="Avenir Next LT Pro Demi" panose="020B0704020202020204" pitchFamily="34" charset="0"/>
              </a:rPr>
              <a:t>0</a:t>
            </a:r>
            <a:r>
              <a:rPr kumimoji="1" lang="en-GB">
                <a:solidFill>
                  <a:schemeClr val="tx1">
                    <a:lumMod val="75000"/>
                    <a:lumOff val="25000"/>
                  </a:schemeClr>
                </a:solidFill>
                <a:latin typeface="Avenir Next LT Pro Demi" panose="020B0704020202020204" pitchFamily="34" charset="0"/>
              </a:rPr>
              <a:t>2</a:t>
            </a:r>
          </a:p>
        </p:txBody>
      </p:sp>
      <p:cxnSp>
        <p:nvCxnSpPr>
          <p:cNvPr id="106" name="直線コネクタ 105">
            <a:extLst>
              <a:ext uri="{FF2B5EF4-FFF2-40B4-BE49-F238E27FC236}">
                <a16:creationId xmlns:a16="http://schemas.microsoft.com/office/drawing/2014/main" id="{7C9C66B7-8327-4422-8EE9-3413890F438A}"/>
              </a:ext>
            </a:extLst>
          </p:cNvPr>
          <p:cNvCxnSpPr>
            <a:cxnSpLocks/>
          </p:cNvCxnSpPr>
          <p:nvPr/>
        </p:nvCxnSpPr>
        <p:spPr>
          <a:xfrm>
            <a:off x="6620914" y="4173773"/>
            <a:ext cx="0" cy="324000"/>
          </a:xfrm>
          <a:prstGeom prst="line">
            <a:avLst/>
          </a:prstGeom>
          <a:ln w="9525"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9" name="正方形/長方形 208">
            <a:extLst>
              <a:ext uri="{FF2B5EF4-FFF2-40B4-BE49-F238E27FC236}">
                <a16:creationId xmlns:a16="http://schemas.microsoft.com/office/drawing/2014/main" id="{0F314F7F-A7D7-4C72-8AEC-35F3F69C671B}"/>
              </a:ext>
            </a:extLst>
          </p:cNvPr>
          <p:cNvSpPr/>
          <p:nvPr/>
        </p:nvSpPr>
        <p:spPr>
          <a:xfrm>
            <a:off x="8601118" y="4206471"/>
            <a:ext cx="675787" cy="2586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kumimoji="1" lang="en-US" altLang="ja-JP" sz="1200">
                <a:solidFill>
                  <a:schemeClr val="tx1">
                    <a:lumMod val="75000"/>
                    <a:lumOff val="25000"/>
                  </a:schemeClr>
                </a:solidFill>
                <a:ea typeface="Yu Gothic UI" panose="020B0500000000000000" pitchFamily="50" charset="-128"/>
              </a:rPr>
              <a:t>p14-16</a:t>
            </a:r>
            <a:endParaRPr kumimoji="1" lang="ja-JP" altLang="en-US" sz="1200">
              <a:solidFill>
                <a:schemeClr val="tx1">
                  <a:lumMod val="75000"/>
                  <a:lumOff val="25000"/>
                </a:schemeClr>
              </a:solidFill>
              <a:ea typeface="Yu Gothic UI" panose="020B0500000000000000" pitchFamily="50" charset="-128"/>
            </a:endParaRPr>
          </a:p>
        </p:txBody>
      </p:sp>
      <p:cxnSp>
        <p:nvCxnSpPr>
          <p:cNvPr id="210" name="直線コネクタ 209">
            <a:extLst>
              <a:ext uri="{FF2B5EF4-FFF2-40B4-BE49-F238E27FC236}">
                <a16:creationId xmlns:a16="http://schemas.microsoft.com/office/drawing/2014/main" id="{C7D445B5-3316-4645-A2C3-664B98CF52C0}"/>
              </a:ext>
            </a:extLst>
          </p:cNvPr>
          <p:cNvCxnSpPr>
            <a:cxnSpLocks/>
          </p:cNvCxnSpPr>
          <p:nvPr/>
        </p:nvCxnSpPr>
        <p:spPr>
          <a:xfrm>
            <a:off x="8462862" y="4335773"/>
            <a:ext cx="1142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5EE2DB92-0F65-4604-A1B2-F3D8B0A16FA4}"/>
              </a:ext>
            </a:extLst>
          </p:cNvPr>
          <p:cNvSpPr/>
          <p:nvPr/>
        </p:nvSpPr>
        <p:spPr>
          <a:xfrm>
            <a:off x="6708460" y="4638442"/>
            <a:ext cx="1778277" cy="32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just"/>
            <a:r>
              <a:rPr kumimoji="1" lang="ja-JP" altLang="en-US" sz="1400" b="1">
                <a:solidFill>
                  <a:schemeClr val="tx1">
                    <a:lumMod val="75000"/>
                    <a:lumOff val="25000"/>
                  </a:schemeClr>
                </a:solidFill>
                <a:latin typeface="+mj-lt"/>
                <a:ea typeface="Yu Gothic UI" panose="020B0500000000000000" pitchFamily="50" charset="-128"/>
              </a:rPr>
              <a:t>つながりの</a:t>
            </a:r>
            <a:r>
              <a:rPr kumimoji="1" lang="en-US" altLang="ja-JP" sz="1400" b="1">
                <a:solidFill>
                  <a:schemeClr val="tx1">
                    <a:lumMod val="75000"/>
                    <a:lumOff val="25000"/>
                  </a:schemeClr>
                </a:solidFill>
                <a:latin typeface="+mj-lt"/>
                <a:ea typeface="Yu Gothic UI" panose="020B0500000000000000" pitchFamily="50" charset="-128"/>
              </a:rPr>
              <a:t>Re-Design</a:t>
            </a:r>
            <a:br>
              <a:rPr kumimoji="1" lang="en-US" altLang="ja-JP" sz="1400" b="1">
                <a:solidFill>
                  <a:schemeClr val="tx1">
                    <a:lumMod val="75000"/>
                    <a:lumOff val="25000"/>
                  </a:schemeClr>
                </a:solidFill>
                <a:ea typeface="Yu Gothic UI" panose="020B0500000000000000" pitchFamily="50" charset="-128"/>
              </a:rPr>
            </a:br>
            <a:r>
              <a:rPr kumimoji="1" lang="en-US" altLang="ja-JP" sz="1100">
                <a:solidFill>
                  <a:schemeClr val="tx1">
                    <a:lumMod val="75000"/>
                    <a:lumOff val="25000"/>
                  </a:schemeClr>
                </a:solidFill>
                <a:ea typeface="Yu Gothic UI" panose="020B0500000000000000" pitchFamily="50" charset="-128"/>
              </a:rPr>
              <a:t>STRATEGY05</a:t>
            </a:r>
            <a:r>
              <a:rPr kumimoji="1" lang="ja-JP" altLang="en-US" sz="1100">
                <a:solidFill>
                  <a:schemeClr val="tx1">
                    <a:lumMod val="75000"/>
                    <a:lumOff val="25000"/>
                  </a:schemeClr>
                </a:solidFill>
                <a:ea typeface="Yu Gothic UI" panose="020B0500000000000000" pitchFamily="50" charset="-128"/>
              </a:rPr>
              <a:t>、 </a:t>
            </a:r>
            <a:r>
              <a:rPr kumimoji="1" lang="en-US" altLang="ja-JP" sz="1100">
                <a:solidFill>
                  <a:schemeClr val="tx1">
                    <a:lumMod val="75000"/>
                    <a:lumOff val="25000"/>
                  </a:schemeClr>
                </a:solidFill>
                <a:ea typeface="Yu Gothic UI" panose="020B0500000000000000" pitchFamily="50" charset="-128"/>
              </a:rPr>
              <a:t>06</a:t>
            </a:r>
            <a:endParaRPr kumimoji="1" lang="en-GB" altLang="ja-JP" sz="1200">
              <a:solidFill>
                <a:schemeClr val="tx1">
                  <a:lumMod val="75000"/>
                  <a:lumOff val="25000"/>
                </a:schemeClr>
              </a:solidFill>
              <a:ea typeface="Yu Gothic UI" panose="020B0500000000000000" pitchFamily="50" charset="-128"/>
            </a:endParaRPr>
          </a:p>
        </p:txBody>
      </p:sp>
      <p:sp>
        <p:nvSpPr>
          <p:cNvPr id="101" name="正方形/長方形 100">
            <a:extLst>
              <a:ext uri="{FF2B5EF4-FFF2-40B4-BE49-F238E27FC236}">
                <a16:creationId xmlns:a16="http://schemas.microsoft.com/office/drawing/2014/main" id="{D5EDD4C4-6BB2-42E6-9498-5FF802B09EA3}"/>
              </a:ext>
            </a:extLst>
          </p:cNvPr>
          <p:cNvSpPr/>
          <p:nvPr/>
        </p:nvSpPr>
        <p:spPr>
          <a:xfrm>
            <a:off x="6273354" y="4692442"/>
            <a:ext cx="216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a:solidFill>
                  <a:schemeClr val="tx1">
                    <a:lumMod val="75000"/>
                    <a:lumOff val="25000"/>
                  </a:schemeClr>
                </a:solidFill>
                <a:latin typeface="Avenir Next LT Pro Demi" panose="020B0704020202020204" pitchFamily="34" charset="0"/>
              </a:rPr>
              <a:t>0</a:t>
            </a:r>
            <a:r>
              <a:rPr kumimoji="1" lang="en-GB">
                <a:solidFill>
                  <a:schemeClr val="tx1">
                    <a:lumMod val="75000"/>
                    <a:lumOff val="25000"/>
                  </a:schemeClr>
                </a:solidFill>
                <a:latin typeface="Avenir Next LT Pro Demi" panose="020B0704020202020204" pitchFamily="34" charset="0"/>
              </a:rPr>
              <a:t>3</a:t>
            </a:r>
          </a:p>
        </p:txBody>
      </p:sp>
      <p:cxnSp>
        <p:nvCxnSpPr>
          <p:cNvPr id="107" name="直線コネクタ 106">
            <a:extLst>
              <a:ext uri="{FF2B5EF4-FFF2-40B4-BE49-F238E27FC236}">
                <a16:creationId xmlns:a16="http://schemas.microsoft.com/office/drawing/2014/main" id="{98676AB1-D946-472E-9EFA-842161F44C40}"/>
              </a:ext>
            </a:extLst>
          </p:cNvPr>
          <p:cNvCxnSpPr>
            <a:cxnSpLocks/>
          </p:cNvCxnSpPr>
          <p:nvPr/>
        </p:nvCxnSpPr>
        <p:spPr>
          <a:xfrm>
            <a:off x="6620914" y="4638442"/>
            <a:ext cx="0" cy="324000"/>
          </a:xfrm>
          <a:prstGeom prst="line">
            <a:avLst/>
          </a:prstGeom>
          <a:ln w="9525"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1" name="正方形/長方形 210">
            <a:extLst>
              <a:ext uri="{FF2B5EF4-FFF2-40B4-BE49-F238E27FC236}">
                <a16:creationId xmlns:a16="http://schemas.microsoft.com/office/drawing/2014/main" id="{917DD552-DA86-4C83-9780-97660A16E506}"/>
              </a:ext>
            </a:extLst>
          </p:cNvPr>
          <p:cNvSpPr/>
          <p:nvPr/>
        </p:nvSpPr>
        <p:spPr>
          <a:xfrm>
            <a:off x="8601118" y="4671140"/>
            <a:ext cx="675787" cy="2586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kumimoji="1" lang="en-US" altLang="ja-JP" sz="1200">
                <a:solidFill>
                  <a:schemeClr val="tx1">
                    <a:lumMod val="75000"/>
                    <a:lumOff val="25000"/>
                  </a:schemeClr>
                </a:solidFill>
                <a:ea typeface="Yu Gothic UI" panose="020B0500000000000000" pitchFamily="50" charset="-128"/>
              </a:rPr>
              <a:t>p17-19</a:t>
            </a:r>
            <a:endParaRPr kumimoji="1" lang="ja-JP" altLang="en-US" sz="1200">
              <a:solidFill>
                <a:schemeClr val="tx1">
                  <a:lumMod val="75000"/>
                  <a:lumOff val="25000"/>
                </a:schemeClr>
              </a:solidFill>
              <a:ea typeface="Yu Gothic UI" panose="020B0500000000000000" pitchFamily="50" charset="-128"/>
            </a:endParaRPr>
          </a:p>
        </p:txBody>
      </p:sp>
      <p:cxnSp>
        <p:nvCxnSpPr>
          <p:cNvPr id="212" name="直線コネクタ 211">
            <a:extLst>
              <a:ext uri="{FF2B5EF4-FFF2-40B4-BE49-F238E27FC236}">
                <a16:creationId xmlns:a16="http://schemas.microsoft.com/office/drawing/2014/main" id="{25015AA7-F3BE-406D-AB48-3D11957429DD}"/>
              </a:ext>
            </a:extLst>
          </p:cNvPr>
          <p:cNvCxnSpPr>
            <a:cxnSpLocks/>
          </p:cNvCxnSpPr>
          <p:nvPr/>
        </p:nvCxnSpPr>
        <p:spPr>
          <a:xfrm>
            <a:off x="8462862" y="4800442"/>
            <a:ext cx="1142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DC76CCA5-A641-42C5-B323-753B260A6D0D}"/>
              </a:ext>
            </a:extLst>
          </p:cNvPr>
          <p:cNvSpPr/>
          <p:nvPr/>
        </p:nvSpPr>
        <p:spPr>
          <a:xfrm>
            <a:off x="6708460" y="5103111"/>
            <a:ext cx="1778277" cy="32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just"/>
            <a:r>
              <a:rPr kumimoji="1" lang="ja-JP" altLang="en-US" sz="1400" b="1">
                <a:solidFill>
                  <a:schemeClr val="tx1">
                    <a:lumMod val="75000"/>
                    <a:lumOff val="25000"/>
                  </a:schemeClr>
                </a:solidFill>
                <a:latin typeface="+mj-lt"/>
                <a:ea typeface="Yu Gothic UI" panose="020B0500000000000000" pitchFamily="50" charset="-128"/>
              </a:rPr>
              <a:t>にぎわいの</a:t>
            </a:r>
            <a:r>
              <a:rPr kumimoji="1" lang="en-US" altLang="ja-JP" sz="1400" b="1">
                <a:solidFill>
                  <a:schemeClr val="tx1">
                    <a:lumMod val="75000"/>
                    <a:lumOff val="25000"/>
                  </a:schemeClr>
                </a:solidFill>
                <a:latin typeface="+mj-lt"/>
                <a:ea typeface="Yu Gothic UI" panose="020B0500000000000000" pitchFamily="50" charset="-128"/>
              </a:rPr>
              <a:t>Re-Design</a:t>
            </a:r>
            <a:br>
              <a:rPr kumimoji="1" lang="en-US" altLang="ja-JP" sz="1400" b="1">
                <a:solidFill>
                  <a:schemeClr val="tx1">
                    <a:lumMod val="75000"/>
                    <a:lumOff val="25000"/>
                  </a:schemeClr>
                </a:solidFill>
                <a:ea typeface="Yu Gothic UI" panose="020B0500000000000000" pitchFamily="50" charset="-128"/>
              </a:rPr>
            </a:br>
            <a:r>
              <a:rPr kumimoji="1" lang="en-US" altLang="ja-JP" sz="1100">
                <a:solidFill>
                  <a:schemeClr val="tx1">
                    <a:lumMod val="75000"/>
                    <a:lumOff val="25000"/>
                  </a:schemeClr>
                </a:solidFill>
                <a:ea typeface="Yu Gothic UI" panose="020B0500000000000000" pitchFamily="50" charset="-128"/>
              </a:rPr>
              <a:t>STRATEGY07</a:t>
            </a:r>
            <a:r>
              <a:rPr kumimoji="1" lang="ja-JP" altLang="en-US" sz="1100">
                <a:solidFill>
                  <a:schemeClr val="tx1">
                    <a:lumMod val="75000"/>
                    <a:lumOff val="25000"/>
                  </a:schemeClr>
                </a:solidFill>
                <a:ea typeface="Yu Gothic UI" panose="020B0500000000000000" pitchFamily="50" charset="-128"/>
              </a:rPr>
              <a:t>、 </a:t>
            </a:r>
            <a:r>
              <a:rPr kumimoji="1" lang="en-US" altLang="ja-JP" sz="1100">
                <a:solidFill>
                  <a:schemeClr val="tx1">
                    <a:lumMod val="75000"/>
                    <a:lumOff val="25000"/>
                  </a:schemeClr>
                </a:solidFill>
                <a:ea typeface="Yu Gothic UI" panose="020B0500000000000000" pitchFamily="50" charset="-128"/>
              </a:rPr>
              <a:t>08</a:t>
            </a:r>
            <a:endParaRPr kumimoji="1" lang="en-GB" altLang="ja-JP" sz="1400">
              <a:solidFill>
                <a:schemeClr val="tx1">
                  <a:lumMod val="75000"/>
                  <a:lumOff val="25000"/>
                </a:schemeClr>
              </a:solidFill>
              <a:ea typeface="Yu Gothic UI" panose="020B0500000000000000" pitchFamily="50" charset="-128"/>
            </a:endParaRPr>
          </a:p>
        </p:txBody>
      </p:sp>
      <p:sp>
        <p:nvSpPr>
          <p:cNvPr id="102" name="正方形/長方形 101">
            <a:extLst>
              <a:ext uri="{FF2B5EF4-FFF2-40B4-BE49-F238E27FC236}">
                <a16:creationId xmlns:a16="http://schemas.microsoft.com/office/drawing/2014/main" id="{268D6B2C-FC91-453D-8B27-E935C8B0C8B1}"/>
              </a:ext>
            </a:extLst>
          </p:cNvPr>
          <p:cNvSpPr/>
          <p:nvPr/>
        </p:nvSpPr>
        <p:spPr>
          <a:xfrm>
            <a:off x="6273354" y="5157111"/>
            <a:ext cx="216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a:solidFill>
                  <a:schemeClr val="tx1">
                    <a:lumMod val="75000"/>
                    <a:lumOff val="25000"/>
                  </a:schemeClr>
                </a:solidFill>
                <a:latin typeface="Avenir Next LT Pro Demi" panose="020B0704020202020204" pitchFamily="34" charset="0"/>
              </a:rPr>
              <a:t>0</a:t>
            </a:r>
            <a:r>
              <a:rPr kumimoji="1" lang="en-GB">
                <a:solidFill>
                  <a:schemeClr val="tx1">
                    <a:lumMod val="75000"/>
                    <a:lumOff val="25000"/>
                  </a:schemeClr>
                </a:solidFill>
                <a:latin typeface="Avenir Next LT Pro Demi" panose="020B0704020202020204" pitchFamily="34" charset="0"/>
              </a:rPr>
              <a:t>4</a:t>
            </a:r>
          </a:p>
        </p:txBody>
      </p:sp>
      <p:cxnSp>
        <p:nvCxnSpPr>
          <p:cNvPr id="108" name="直線コネクタ 107">
            <a:extLst>
              <a:ext uri="{FF2B5EF4-FFF2-40B4-BE49-F238E27FC236}">
                <a16:creationId xmlns:a16="http://schemas.microsoft.com/office/drawing/2014/main" id="{C672937A-5C01-4501-929C-61E17ADBBEA2}"/>
              </a:ext>
            </a:extLst>
          </p:cNvPr>
          <p:cNvCxnSpPr>
            <a:cxnSpLocks/>
          </p:cNvCxnSpPr>
          <p:nvPr/>
        </p:nvCxnSpPr>
        <p:spPr>
          <a:xfrm>
            <a:off x="6620914" y="5103111"/>
            <a:ext cx="0" cy="324000"/>
          </a:xfrm>
          <a:prstGeom prst="line">
            <a:avLst/>
          </a:prstGeom>
          <a:ln w="9525"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3" name="正方形/長方形 212">
            <a:extLst>
              <a:ext uri="{FF2B5EF4-FFF2-40B4-BE49-F238E27FC236}">
                <a16:creationId xmlns:a16="http://schemas.microsoft.com/office/drawing/2014/main" id="{4682470B-83AD-48ED-B8F6-E519E4A12309}"/>
              </a:ext>
            </a:extLst>
          </p:cNvPr>
          <p:cNvSpPr/>
          <p:nvPr/>
        </p:nvSpPr>
        <p:spPr>
          <a:xfrm>
            <a:off x="8601118" y="5135809"/>
            <a:ext cx="675787" cy="2586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kumimoji="1" lang="en-US" altLang="ja-JP" sz="1200">
                <a:solidFill>
                  <a:schemeClr val="tx1">
                    <a:lumMod val="75000"/>
                    <a:lumOff val="25000"/>
                  </a:schemeClr>
                </a:solidFill>
                <a:ea typeface="Yu Gothic UI" panose="020B0500000000000000" pitchFamily="50" charset="-128"/>
              </a:rPr>
              <a:t>p20-22</a:t>
            </a:r>
            <a:endParaRPr kumimoji="1" lang="ja-JP" altLang="en-US" sz="1200">
              <a:solidFill>
                <a:schemeClr val="tx1">
                  <a:lumMod val="75000"/>
                  <a:lumOff val="25000"/>
                </a:schemeClr>
              </a:solidFill>
              <a:ea typeface="Yu Gothic UI" panose="020B0500000000000000" pitchFamily="50" charset="-128"/>
            </a:endParaRPr>
          </a:p>
        </p:txBody>
      </p:sp>
      <p:cxnSp>
        <p:nvCxnSpPr>
          <p:cNvPr id="214" name="直線コネクタ 213">
            <a:extLst>
              <a:ext uri="{FF2B5EF4-FFF2-40B4-BE49-F238E27FC236}">
                <a16:creationId xmlns:a16="http://schemas.microsoft.com/office/drawing/2014/main" id="{F38BB2D6-37D4-42B9-B2DA-09FA9E4EE981}"/>
              </a:ext>
            </a:extLst>
          </p:cNvPr>
          <p:cNvCxnSpPr>
            <a:cxnSpLocks/>
          </p:cNvCxnSpPr>
          <p:nvPr/>
        </p:nvCxnSpPr>
        <p:spPr>
          <a:xfrm>
            <a:off x="8462862" y="5265111"/>
            <a:ext cx="1142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C2DA5D16-13D8-4BB3-A1D1-26EE2AE6433B}"/>
              </a:ext>
            </a:extLst>
          </p:cNvPr>
          <p:cNvSpPr/>
          <p:nvPr/>
        </p:nvSpPr>
        <p:spPr>
          <a:xfrm>
            <a:off x="6708460" y="5567780"/>
            <a:ext cx="1778277" cy="32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just"/>
            <a:r>
              <a:rPr kumimoji="1" lang="ja-JP" altLang="en-US" sz="1400" b="1">
                <a:solidFill>
                  <a:schemeClr val="tx1">
                    <a:lumMod val="75000"/>
                    <a:lumOff val="25000"/>
                  </a:schemeClr>
                </a:solidFill>
                <a:latin typeface="+mj-lt"/>
                <a:ea typeface="Yu Gothic UI" panose="020B0500000000000000" pitchFamily="50" charset="-128"/>
              </a:rPr>
              <a:t>やさしさの</a:t>
            </a:r>
            <a:r>
              <a:rPr kumimoji="1" lang="en-US" altLang="ja-JP" sz="1400" b="1">
                <a:solidFill>
                  <a:schemeClr val="tx1">
                    <a:lumMod val="75000"/>
                    <a:lumOff val="25000"/>
                  </a:schemeClr>
                </a:solidFill>
                <a:latin typeface="+mj-lt"/>
                <a:ea typeface="Yu Gothic UI" panose="020B0500000000000000" pitchFamily="50" charset="-128"/>
              </a:rPr>
              <a:t>Re-Design</a:t>
            </a:r>
            <a:br>
              <a:rPr kumimoji="1" lang="en-US" altLang="ja-JP" sz="1400" b="1">
                <a:solidFill>
                  <a:schemeClr val="tx1">
                    <a:lumMod val="75000"/>
                    <a:lumOff val="25000"/>
                  </a:schemeClr>
                </a:solidFill>
                <a:ea typeface="Yu Gothic UI" panose="020B0500000000000000" pitchFamily="50" charset="-128"/>
              </a:rPr>
            </a:br>
            <a:r>
              <a:rPr kumimoji="1" lang="en-US" altLang="ja-JP" sz="1100">
                <a:solidFill>
                  <a:schemeClr val="tx1">
                    <a:lumMod val="75000"/>
                    <a:lumOff val="25000"/>
                  </a:schemeClr>
                </a:solidFill>
                <a:ea typeface="Yu Gothic UI" panose="020B0500000000000000" pitchFamily="50" charset="-128"/>
              </a:rPr>
              <a:t>STRATEGY09</a:t>
            </a:r>
            <a:r>
              <a:rPr kumimoji="1" lang="ja-JP" altLang="en-US" sz="1100">
                <a:solidFill>
                  <a:schemeClr val="tx1">
                    <a:lumMod val="75000"/>
                    <a:lumOff val="25000"/>
                  </a:schemeClr>
                </a:solidFill>
                <a:ea typeface="Yu Gothic UI" panose="020B0500000000000000" pitchFamily="50" charset="-128"/>
              </a:rPr>
              <a:t>、</a:t>
            </a:r>
            <a:r>
              <a:rPr kumimoji="1" lang="en-US" altLang="ja-JP" sz="1100">
                <a:solidFill>
                  <a:schemeClr val="tx1">
                    <a:lumMod val="75000"/>
                    <a:lumOff val="25000"/>
                  </a:schemeClr>
                </a:solidFill>
                <a:ea typeface="Yu Gothic UI" panose="020B0500000000000000" pitchFamily="50" charset="-128"/>
              </a:rPr>
              <a:t>10</a:t>
            </a:r>
            <a:endParaRPr kumimoji="1" lang="en-GB" altLang="ja-JP" sz="1600">
              <a:solidFill>
                <a:schemeClr val="tx1">
                  <a:lumMod val="75000"/>
                  <a:lumOff val="25000"/>
                </a:schemeClr>
              </a:solidFill>
              <a:ea typeface="Yu Gothic UI" panose="020B0500000000000000" pitchFamily="50" charset="-128"/>
            </a:endParaRPr>
          </a:p>
        </p:txBody>
      </p:sp>
      <p:sp>
        <p:nvSpPr>
          <p:cNvPr id="103" name="正方形/長方形 102">
            <a:extLst>
              <a:ext uri="{FF2B5EF4-FFF2-40B4-BE49-F238E27FC236}">
                <a16:creationId xmlns:a16="http://schemas.microsoft.com/office/drawing/2014/main" id="{9A33F868-C53E-4758-8290-B71487B1E377}"/>
              </a:ext>
            </a:extLst>
          </p:cNvPr>
          <p:cNvSpPr/>
          <p:nvPr/>
        </p:nvSpPr>
        <p:spPr>
          <a:xfrm>
            <a:off x="6273354" y="5621780"/>
            <a:ext cx="216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a:solidFill>
                  <a:schemeClr val="tx1">
                    <a:lumMod val="75000"/>
                    <a:lumOff val="25000"/>
                  </a:schemeClr>
                </a:solidFill>
                <a:latin typeface="Avenir Next LT Pro Demi" panose="020B0704020202020204" pitchFamily="34" charset="0"/>
              </a:rPr>
              <a:t>0</a:t>
            </a:r>
            <a:r>
              <a:rPr kumimoji="1" lang="en-GB">
                <a:solidFill>
                  <a:schemeClr val="tx1">
                    <a:lumMod val="75000"/>
                    <a:lumOff val="25000"/>
                  </a:schemeClr>
                </a:solidFill>
                <a:latin typeface="Avenir Next LT Pro Demi" panose="020B0704020202020204" pitchFamily="34" charset="0"/>
              </a:rPr>
              <a:t>5</a:t>
            </a:r>
          </a:p>
        </p:txBody>
      </p:sp>
      <p:cxnSp>
        <p:nvCxnSpPr>
          <p:cNvPr id="109" name="直線コネクタ 108">
            <a:extLst>
              <a:ext uri="{FF2B5EF4-FFF2-40B4-BE49-F238E27FC236}">
                <a16:creationId xmlns:a16="http://schemas.microsoft.com/office/drawing/2014/main" id="{BFA02CD9-5007-472C-B45A-0F9962619D33}"/>
              </a:ext>
            </a:extLst>
          </p:cNvPr>
          <p:cNvCxnSpPr>
            <a:cxnSpLocks/>
          </p:cNvCxnSpPr>
          <p:nvPr/>
        </p:nvCxnSpPr>
        <p:spPr>
          <a:xfrm>
            <a:off x="6620914" y="5567780"/>
            <a:ext cx="0" cy="324000"/>
          </a:xfrm>
          <a:prstGeom prst="line">
            <a:avLst/>
          </a:prstGeom>
          <a:ln w="9525"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5" name="正方形/長方形 214">
            <a:extLst>
              <a:ext uri="{FF2B5EF4-FFF2-40B4-BE49-F238E27FC236}">
                <a16:creationId xmlns:a16="http://schemas.microsoft.com/office/drawing/2014/main" id="{5F97AC59-D82F-4B09-96E1-65639CF7A505}"/>
              </a:ext>
            </a:extLst>
          </p:cNvPr>
          <p:cNvSpPr/>
          <p:nvPr/>
        </p:nvSpPr>
        <p:spPr>
          <a:xfrm>
            <a:off x="8601118" y="5600478"/>
            <a:ext cx="675787" cy="2586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kumimoji="1" lang="en-US" altLang="ja-JP" sz="1200">
                <a:solidFill>
                  <a:schemeClr val="tx1">
                    <a:lumMod val="75000"/>
                    <a:lumOff val="25000"/>
                  </a:schemeClr>
                </a:solidFill>
                <a:ea typeface="Yu Gothic UI" panose="020B0500000000000000" pitchFamily="50" charset="-128"/>
              </a:rPr>
              <a:t>p23-25</a:t>
            </a:r>
            <a:endParaRPr kumimoji="1" lang="ja-JP" altLang="en-US" sz="1200">
              <a:solidFill>
                <a:schemeClr val="tx1">
                  <a:lumMod val="75000"/>
                  <a:lumOff val="25000"/>
                </a:schemeClr>
              </a:solidFill>
              <a:ea typeface="Yu Gothic UI" panose="020B0500000000000000" pitchFamily="50" charset="-128"/>
            </a:endParaRPr>
          </a:p>
        </p:txBody>
      </p:sp>
      <p:cxnSp>
        <p:nvCxnSpPr>
          <p:cNvPr id="216" name="直線コネクタ 215">
            <a:extLst>
              <a:ext uri="{FF2B5EF4-FFF2-40B4-BE49-F238E27FC236}">
                <a16:creationId xmlns:a16="http://schemas.microsoft.com/office/drawing/2014/main" id="{9AC2EB0B-BA2D-45AA-B2F8-932841C5B891}"/>
              </a:ext>
            </a:extLst>
          </p:cNvPr>
          <p:cNvCxnSpPr>
            <a:cxnSpLocks/>
          </p:cNvCxnSpPr>
          <p:nvPr/>
        </p:nvCxnSpPr>
        <p:spPr>
          <a:xfrm>
            <a:off x="8462862" y="5729780"/>
            <a:ext cx="1142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正方形/長方形 60">
            <a:extLst>
              <a:ext uri="{FF2B5EF4-FFF2-40B4-BE49-F238E27FC236}">
                <a16:creationId xmlns:a16="http://schemas.microsoft.com/office/drawing/2014/main" id="{03AFD8D1-63B2-4716-B983-7DDF060B5EFA}"/>
              </a:ext>
            </a:extLst>
          </p:cNvPr>
          <p:cNvSpPr/>
          <p:nvPr/>
        </p:nvSpPr>
        <p:spPr>
          <a:xfrm>
            <a:off x="6708460" y="6032447"/>
            <a:ext cx="1778277" cy="32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just"/>
            <a:r>
              <a:rPr kumimoji="1" lang="ja-JP" altLang="en-US" sz="1400" b="1">
                <a:solidFill>
                  <a:schemeClr val="tx1">
                    <a:lumMod val="75000"/>
                    <a:lumOff val="25000"/>
                  </a:schemeClr>
                </a:solidFill>
                <a:latin typeface="+mj-lt"/>
                <a:ea typeface="Yu Gothic UI" panose="020B0500000000000000" pitchFamily="50" charset="-128"/>
              </a:rPr>
              <a:t>しごとの</a:t>
            </a:r>
            <a:r>
              <a:rPr kumimoji="1" lang="en-US" altLang="ja-JP" sz="1400" b="1">
                <a:solidFill>
                  <a:schemeClr val="tx1">
                    <a:lumMod val="75000"/>
                    <a:lumOff val="25000"/>
                  </a:schemeClr>
                </a:solidFill>
                <a:latin typeface="+mj-lt"/>
                <a:ea typeface="Yu Gothic UI" panose="020B0500000000000000" pitchFamily="50" charset="-128"/>
              </a:rPr>
              <a:t>Re-Design</a:t>
            </a:r>
            <a:br>
              <a:rPr kumimoji="1" lang="en-US" altLang="ja-JP" sz="1400" b="1">
                <a:solidFill>
                  <a:schemeClr val="tx1">
                    <a:lumMod val="75000"/>
                    <a:lumOff val="25000"/>
                  </a:schemeClr>
                </a:solidFill>
                <a:ea typeface="Yu Gothic UI" panose="020B0500000000000000" pitchFamily="50" charset="-128"/>
              </a:rPr>
            </a:br>
            <a:r>
              <a:rPr kumimoji="1" lang="en-US" altLang="ja-JP" sz="1100">
                <a:solidFill>
                  <a:schemeClr val="tx1">
                    <a:lumMod val="75000"/>
                    <a:lumOff val="25000"/>
                  </a:schemeClr>
                </a:solidFill>
                <a:ea typeface="Yu Gothic UI" panose="020B0500000000000000" pitchFamily="50" charset="-128"/>
              </a:rPr>
              <a:t>STRATEGY11</a:t>
            </a:r>
            <a:r>
              <a:rPr kumimoji="1" lang="ja-JP" altLang="en-US" sz="1100">
                <a:solidFill>
                  <a:schemeClr val="tx1">
                    <a:lumMod val="75000"/>
                    <a:lumOff val="25000"/>
                  </a:schemeClr>
                </a:solidFill>
                <a:ea typeface="Yu Gothic UI" panose="020B0500000000000000" pitchFamily="50" charset="-128"/>
              </a:rPr>
              <a:t>、</a:t>
            </a:r>
            <a:r>
              <a:rPr kumimoji="1" lang="en-US" altLang="ja-JP" sz="1100">
                <a:solidFill>
                  <a:schemeClr val="tx1">
                    <a:lumMod val="75000"/>
                    <a:lumOff val="25000"/>
                  </a:schemeClr>
                </a:solidFill>
                <a:ea typeface="Yu Gothic UI" panose="020B0500000000000000" pitchFamily="50" charset="-128"/>
              </a:rPr>
              <a:t>12</a:t>
            </a:r>
            <a:endParaRPr kumimoji="1" lang="en-GB" altLang="ja-JP" sz="1400">
              <a:solidFill>
                <a:srgbClr val="FF0000"/>
              </a:solidFill>
              <a:ea typeface="Yu Gothic UI" panose="020B0500000000000000" pitchFamily="50" charset="-128"/>
            </a:endParaRPr>
          </a:p>
        </p:txBody>
      </p:sp>
      <p:sp>
        <p:nvSpPr>
          <p:cNvPr id="104" name="正方形/長方形 103">
            <a:extLst>
              <a:ext uri="{FF2B5EF4-FFF2-40B4-BE49-F238E27FC236}">
                <a16:creationId xmlns:a16="http://schemas.microsoft.com/office/drawing/2014/main" id="{41628012-42B8-4DE6-B3E7-42FB50B38FDD}"/>
              </a:ext>
            </a:extLst>
          </p:cNvPr>
          <p:cNvSpPr/>
          <p:nvPr/>
        </p:nvSpPr>
        <p:spPr>
          <a:xfrm>
            <a:off x="6273354" y="6086447"/>
            <a:ext cx="216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a:solidFill>
                  <a:schemeClr val="tx1">
                    <a:lumMod val="75000"/>
                    <a:lumOff val="25000"/>
                  </a:schemeClr>
                </a:solidFill>
                <a:latin typeface="Avenir Next LT Pro Demi" panose="020B0704020202020204" pitchFamily="34" charset="0"/>
              </a:rPr>
              <a:t>0</a:t>
            </a:r>
            <a:r>
              <a:rPr kumimoji="1" lang="en-GB">
                <a:solidFill>
                  <a:schemeClr val="tx1">
                    <a:lumMod val="75000"/>
                    <a:lumOff val="25000"/>
                  </a:schemeClr>
                </a:solidFill>
                <a:latin typeface="Avenir Next LT Pro Demi" panose="020B0704020202020204" pitchFamily="34" charset="0"/>
              </a:rPr>
              <a:t>6</a:t>
            </a:r>
          </a:p>
        </p:txBody>
      </p:sp>
      <p:cxnSp>
        <p:nvCxnSpPr>
          <p:cNvPr id="110" name="直線コネクタ 109">
            <a:extLst>
              <a:ext uri="{FF2B5EF4-FFF2-40B4-BE49-F238E27FC236}">
                <a16:creationId xmlns:a16="http://schemas.microsoft.com/office/drawing/2014/main" id="{E8834137-9065-4F8B-BECD-9FD4A31E5669}"/>
              </a:ext>
            </a:extLst>
          </p:cNvPr>
          <p:cNvCxnSpPr>
            <a:cxnSpLocks/>
          </p:cNvCxnSpPr>
          <p:nvPr/>
        </p:nvCxnSpPr>
        <p:spPr>
          <a:xfrm>
            <a:off x="6620914" y="6032447"/>
            <a:ext cx="0" cy="324000"/>
          </a:xfrm>
          <a:prstGeom prst="line">
            <a:avLst/>
          </a:prstGeom>
          <a:ln w="9525"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7" name="正方形/長方形 216">
            <a:extLst>
              <a:ext uri="{FF2B5EF4-FFF2-40B4-BE49-F238E27FC236}">
                <a16:creationId xmlns:a16="http://schemas.microsoft.com/office/drawing/2014/main" id="{78F53EFC-0D7A-46E5-99B8-A79EE8CA101D}"/>
              </a:ext>
            </a:extLst>
          </p:cNvPr>
          <p:cNvSpPr/>
          <p:nvPr/>
        </p:nvSpPr>
        <p:spPr>
          <a:xfrm>
            <a:off x="8601118" y="6065145"/>
            <a:ext cx="675787" cy="2586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kumimoji="1" lang="en-US" altLang="ja-JP" sz="1200">
                <a:solidFill>
                  <a:schemeClr val="tx1">
                    <a:lumMod val="75000"/>
                    <a:lumOff val="25000"/>
                  </a:schemeClr>
                </a:solidFill>
                <a:ea typeface="Yu Gothic UI" panose="020B0500000000000000" pitchFamily="50" charset="-128"/>
              </a:rPr>
              <a:t>p26-28</a:t>
            </a:r>
            <a:endParaRPr kumimoji="1" lang="ja-JP" altLang="en-US" sz="1200">
              <a:solidFill>
                <a:schemeClr val="tx1">
                  <a:lumMod val="75000"/>
                  <a:lumOff val="25000"/>
                </a:schemeClr>
              </a:solidFill>
              <a:ea typeface="Yu Gothic UI" panose="020B0500000000000000" pitchFamily="50" charset="-128"/>
            </a:endParaRPr>
          </a:p>
        </p:txBody>
      </p:sp>
      <p:cxnSp>
        <p:nvCxnSpPr>
          <p:cNvPr id="218" name="直線コネクタ 217">
            <a:extLst>
              <a:ext uri="{FF2B5EF4-FFF2-40B4-BE49-F238E27FC236}">
                <a16:creationId xmlns:a16="http://schemas.microsoft.com/office/drawing/2014/main" id="{6017A0B5-D216-4AC4-93BC-9EE9459C415F}"/>
              </a:ext>
            </a:extLst>
          </p:cNvPr>
          <p:cNvCxnSpPr>
            <a:cxnSpLocks/>
          </p:cNvCxnSpPr>
          <p:nvPr/>
        </p:nvCxnSpPr>
        <p:spPr>
          <a:xfrm>
            <a:off x="8462862" y="6194447"/>
            <a:ext cx="1142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正方形/長方形 148">
            <a:extLst>
              <a:ext uri="{FF2B5EF4-FFF2-40B4-BE49-F238E27FC236}">
                <a16:creationId xmlns:a16="http://schemas.microsoft.com/office/drawing/2014/main" id="{1791E783-371E-4CF7-BE00-D48D9147534D}"/>
              </a:ext>
            </a:extLst>
          </p:cNvPr>
          <p:cNvSpPr/>
          <p:nvPr/>
        </p:nvSpPr>
        <p:spPr>
          <a:xfrm>
            <a:off x="9593430" y="6582186"/>
            <a:ext cx="311150" cy="2785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sz="1600">
              <a:solidFill>
                <a:schemeClr val="bg1">
                  <a:lumMod val="75000"/>
                </a:schemeClr>
              </a:solidFill>
            </a:endParaRPr>
          </a:p>
        </p:txBody>
      </p:sp>
      <p:sp>
        <p:nvSpPr>
          <p:cNvPr id="150" name="矢印: 五方向 149">
            <a:extLst>
              <a:ext uri="{FF2B5EF4-FFF2-40B4-BE49-F238E27FC236}">
                <a16:creationId xmlns:a16="http://schemas.microsoft.com/office/drawing/2014/main" id="{3D2B14C7-2014-483A-B8EB-407DC6D7076D}"/>
              </a:ext>
            </a:extLst>
          </p:cNvPr>
          <p:cNvSpPr/>
          <p:nvPr/>
        </p:nvSpPr>
        <p:spPr>
          <a:xfrm rot="5400000">
            <a:off x="9047006" y="546425"/>
            <a:ext cx="1404000" cy="311150"/>
          </a:xfrm>
          <a:prstGeom prst="homePlate">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en-US" sz="1600">
                <a:solidFill>
                  <a:schemeClr val="bg1">
                    <a:lumMod val="75000"/>
                  </a:schemeClr>
                </a:solidFill>
              </a:rPr>
              <a:t>MISSION</a:t>
            </a:r>
            <a:endParaRPr kumimoji="1" lang="en-GB" sz="1600">
              <a:solidFill>
                <a:schemeClr val="bg1">
                  <a:lumMod val="75000"/>
                </a:schemeClr>
              </a:solidFill>
            </a:endParaRPr>
          </a:p>
        </p:txBody>
      </p:sp>
      <p:sp>
        <p:nvSpPr>
          <p:cNvPr id="151" name="矢印: 山形 150">
            <a:extLst>
              <a:ext uri="{FF2B5EF4-FFF2-40B4-BE49-F238E27FC236}">
                <a16:creationId xmlns:a16="http://schemas.microsoft.com/office/drawing/2014/main" id="{43D89710-5511-4A71-AF3E-0D161D92BA7C}"/>
              </a:ext>
            </a:extLst>
          </p:cNvPr>
          <p:cNvSpPr/>
          <p:nvPr/>
        </p:nvSpPr>
        <p:spPr>
          <a:xfrm rot="5400000">
            <a:off x="9047005" y="1902958"/>
            <a:ext cx="1404000" cy="311150"/>
          </a:xfrm>
          <a:prstGeom prst="chevron">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en-US" sz="1600">
                <a:solidFill>
                  <a:schemeClr val="bg1">
                    <a:lumMod val="75000"/>
                  </a:schemeClr>
                </a:solidFill>
              </a:rPr>
              <a:t>VISION</a:t>
            </a:r>
            <a:endParaRPr kumimoji="1" lang="en-GB" sz="1600">
              <a:solidFill>
                <a:schemeClr val="bg1">
                  <a:lumMod val="75000"/>
                </a:schemeClr>
              </a:solidFill>
            </a:endParaRPr>
          </a:p>
        </p:txBody>
      </p:sp>
      <p:sp>
        <p:nvSpPr>
          <p:cNvPr id="152" name="矢印: 山形 151">
            <a:extLst>
              <a:ext uri="{FF2B5EF4-FFF2-40B4-BE49-F238E27FC236}">
                <a16:creationId xmlns:a16="http://schemas.microsoft.com/office/drawing/2014/main" id="{DD61EE7D-686C-4D68-9F63-B7890F5856F3}"/>
              </a:ext>
            </a:extLst>
          </p:cNvPr>
          <p:cNvSpPr/>
          <p:nvPr/>
        </p:nvSpPr>
        <p:spPr>
          <a:xfrm rot="5400000">
            <a:off x="8354806" y="3951691"/>
            <a:ext cx="2788400" cy="311150"/>
          </a:xfrm>
          <a:prstGeom prst="chevron">
            <a:avLst>
              <a:gd name="adj" fmla="val 28868"/>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en-US" sz="1600">
                <a:solidFill>
                  <a:schemeClr val="bg1"/>
                </a:solidFill>
              </a:rPr>
              <a:t>VALUE &amp; STRATEGY</a:t>
            </a:r>
            <a:endParaRPr kumimoji="1" lang="en-GB" sz="1600">
              <a:solidFill>
                <a:schemeClr val="bg1"/>
              </a:solidFill>
            </a:endParaRPr>
          </a:p>
        </p:txBody>
      </p:sp>
      <p:sp>
        <p:nvSpPr>
          <p:cNvPr id="153" name="矢印: 山形 152">
            <a:extLst>
              <a:ext uri="{FF2B5EF4-FFF2-40B4-BE49-F238E27FC236}">
                <a16:creationId xmlns:a16="http://schemas.microsoft.com/office/drawing/2014/main" id="{2DCFE798-ED5C-4DB6-B073-973DB2F7B039}"/>
              </a:ext>
            </a:extLst>
          </p:cNvPr>
          <p:cNvSpPr/>
          <p:nvPr/>
        </p:nvSpPr>
        <p:spPr>
          <a:xfrm rot="5400000">
            <a:off x="9047004" y="6000425"/>
            <a:ext cx="1404000" cy="311150"/>
          </a:xfrm>
          <a:prstGeom prst="chevron">
            <a:avLst>
              <a:gd name="adj" fmla="val 28868"/>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en-US" sz="1600">
                <a:solidFill>
                  <a:schemeClr val="bg1">
                    <a:lumMod val="75000"/>
                  </a:schemeClr>
                </a:solidFill>
              </a:rPr>
              <a:t>CREDO</a:t>
            </a:r>
            <a:endParaRPr kumimoji="1" lang="en-GB" sz="1600">
              <a:solidFill>
                <a:schemeClr val="bg1">
                  <a:lumMod val="75000"/>
                </a:schemeClr>
              </a:solidFill>
            </a:endParaRPr>
          </a:p>
        </p:txBody>
      </p:sp>
      <p:grpSp>
        <p:nvGrpSpPr>
          <p:cNvPr id="40" name="グループ化 39">
            <a:extLst>
              <a:ext uri="{FF2B5EF4-FFF2-40B4-BE49-F238E27FC236}">
                <a16:creationId xmlns:a16="http://schemas.microsoft.com/office/drawing/2014/main" id="{370E7B3C-45ED-4C6C-9549-2E7C89D2ADE9}"/>
              </a:ext>
            </a:extLst>
          </p:cNvPr>
          <p:cNvGrpSpPr/>
          <p:nvPr/>
        </p:nvGrpSpPr>
        <p:grpSpPr>
          <a:xfrm>
            <a:off x="1069499" y="3709104"/>
            <a:ext cx="1902177" cy="2230080"/>
            <a:chOff x="1069499" y="3709104"/>
            <a:chExt cx="1902177" cy="2230080"/>
          </a:xfrm>
        </p:grpSpPr>
        <p:sp>
          <p:nvSpPr>
            <p:cNvPr id="128" name="正方形/長方形 127">
              <a:extLst>
                <a:ext uri="{FF2B5EF4-FFF2-40B4-BE49-F238E27FC236}">
                  <a16:creationId xmlns:a16="http://schemas.microsoft.com/office/drawing/2014/main" id="{880B1A2D-89F7-4CE8-9F8C-EEB64A6160A9}"/>
                </a:ext>
              </a:extLst>
            </p:cNvPr>
            <p:cNvSpPr/>
            <p:nvPr/>
          </p:nvSpPr>
          <p:spPr>
            <a:xfrm>
              <a:off x="1069499" y="3709104"/>
              <a:ext cx="1902177" cy="21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nSpc>
                  <a:spcPts val="1200"/>
                </a:lnSpc>
              </a:pPr>
              <a:r>
                <a:rPr kumimoji="1" lang="ja-JP" altLang="en-US" sz="1100">
                  <a:solidFill>
                    <a:schemeClr val="tx1">
                      <a:lumMod val="75000"/>
                      <a:lumOff val="25000"/>
                    </a:schemeClr>
                  </a:solidFill>
                  <a:latin typeface="Yu Gothic UI" panose="020B0500000000000000" pitchFamily="50" charset="-128"/>
                  <a:ea typeface="Yu Gothic UI" panose="020B0500000000000000" pitchFamily="50" charset="-128"/>
                </a:rPr>
                <a:t>「ええやん、大阪」。</a:t>
              </a:r>
              <a:br>
                <a:rPr kumimoji="1" lang="ja-JP" altLang="en-US" sz="1100">
                  <a:solidFill>
                    <a:schemeClr val="tx1">
                      <a:lumMod val="75000"/>
                      <a:lumOff val="25000"/>
                    </a:schemeClr>
                  </a:solidFill>
                  <a:latin typeface="Yu Gothic UI" panose="020B0500000000000000" pitchFamily="50" charset="-128"/>
                  <a:ea typeface="Yu Gothic UI" panose="020B0500000000000000" pitchFamily="50" charset="-128"/>
                </a:rPr>
              </a:br>
              <a:r>
                <a:rPr kumimoji="1" lang="ja-JP" altLang="en-US" sz="1100">
                  <a:solidFill>
                    <a:schemeClr val="tx1">
                      <a:lumMod val="75000"/>
                      <a:lumOff val="25000"/>
                    </a:schemeClr>
                  </a:solidFill>
                  <a:latin typeface="Yu Gothic UI" panose="020B0500000000000000" pitchFamily="50" charset="-128"/>
                  <a:ea typeface="Yu Gothic UI" panose="020B0500000000000000" pitchFamily="50" charset="-128"/>
                </a:rPr>
                <a:t>より便利な行政サービスへ</a:t>
              </a:r>
              <a:endParaRPr kumimoji="1" lang="en-GB" altLang="ja-JP" sz="1100">
                <a:solidFill>
                  <a:schemeClr val="tx1">
                    <a:lumMod val="75000"/>
                    <a:lumOff val="25000"/>
                  </a:schemeClr>
                </a:solidFill>
                <a:latin typeface="Yu Gothic UI" panose="020B0500000000000000" pitchFamily="50" charset="-128"/>
                <a:ea typeface="Yu Gothic UI" panose="020B0500000000000000" pitchFamily="50" charset="-128"/>
              </a:endParaRPr>
            </a:p>
          </p:txBody>
        </p:sp>
        <p:sp>
          <p:nvSpPr>
            <p:cNvPr id="167" name="正方形/長方形 166">
              <a:extLst>
                <a:ext uri="{FF2B5EF4-FFF2-40B4-BE49-F238E27FC236}">
                  <a16:creationId xmlns:a16="http://schemas.microsoft.com/office/drawing/2014/main" id="{12C055D0-5227-49A2-A31A-A5FF67E97D6D}"/>
                </a:ext>
              </a:extLst>
            </p:cNvPr>
            <p:cNvSpPr/>
            <p:nvPr/>
          </p:nvSpPr>
          <p:spPr>
            <a:xfrm>
              <a:off x="1069499" y="5723184"/>
              <a:ext cx="1902176" cy="21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nSpc>
                  <a:spcPts val="1200"/>
                </a:lnSpc>
              </a:pPr>
              <a:r>
                <a:rPr kumimoji="1" lang="ja-JP" altLang="en-US" sz="1100" dirty="0">
                  <a:solidFill>
                    <a:schemeClr val="tx1">
                      <a:lumMod val="75000"/>
                      <a:lumOff val="25000"/>
                    </a:schemeClr>
                  </a:solidFill>
                  <a:latin typeface="Yu Gothic UI" panose="020B0500000000000000" pitchFamily="50" charset="-128"/>
                  <a:ea typeface="Yu Gothic UI" panose="020B0500000000000000" pitchFamily="50" charset="-128"/>
                </a:rPr>
                <a:t>「まちが元気や」。地域コミュニティをデジタルでサポート</a:t>
              </a:r>
              <a:endParaRPr kumimoji="1" lang="en-GB" altLang="ja-JP" sz="1100" dirty="0">
                <a:solidFill>
                  <a:schemeClr val="tx1">
                    <a:lumMod val="75000"/>
                    <a:lumOff val="25000"/>
                  </a:schemeClr>
                </a:solidFill>
                <a:latin typeface="Yu Gothic UI" panose="020B0500000000000000" pitchFamily="50" charset="-128"/>
                <a:ea typeface="Yu Gothic UI" panose="020B0500000000000000" pitchFamily="50" charset="-128"/>
              </a:endParaRPr>
            </a:p>
          </p:txBody>
        </p:sp>
        <p:sp>
          <p:nvSpPr>
            <p:cNvPr id="144" name="正方形/長方形 143">
              <a:extLst>
                <a:ext uri="{FF2B5EF4-FFF2-40B4-BE49-F238E27FC236}">
                  <a16:creationId xmlns:a16="http://schemas.microsoft.com/office/drawing/2014/main" id="{0568C71B-F371-4645-AEDB-3E3515A69B10}"/>
                </a:ext>
              </a:extLst>
            </p:cNvPr>
            <p:cNvSpPr/>
            <p:nvPr/>
          </p:nvSpPr>
          <p:spPr>
            <a:xfrm>
              <a:off x="1069499" y="5320368"/>
              <a:ext cx="1902176" cy="21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nSpc>
                  <a:spcPts val="1200"/>
                </a:lnSpc>
              </a:pPr>
              <a:r>
                <a:rPr kumimoji="1" lang="ja-JP" altLang="en-US" sz="1100">
                  <a:solidFill>
                    <a:schemeClr val="tx1">
                      <a:lumMod val="75000"/>
                      <a:lumOff val="25000"/>
                    </a:schemeClr>
                  </a:solidFill>
                  <a:latin typeface="Yu Gothic UI" panose="020B0500000000000000" pitchFamily="50" charset="-128"/>
                  <a:ea typeface="Yu Gothic UI" panose="020B0500000000000000" pitchFamily="50" charset="-128"/>
                </a:rPr>
                <a:t>「コラボはおもろい」。産学公民がデジタルで進める課題の解決を</a:t>
              </a:r>
              <a:endParaRPr kumimoji="1" lang="en-GB" altLang="ja-JP" sz="1100">
                <a:solidFill>
                  <a:schemeClr val="tx1">
                    <a:lumMod val="75000"/>
                    <a:lumOff val="25000"/>
                  </a:schemeClr>
                </a:solidFill>
                <a:latin typeface="Yu Gothic UI" panose="020B0500000000000000" pitchFamily="50" charset="-128"/>
                <a:ea typeface="Yu Gothic UI" panose="020B0500000000000000" pitchFamily="50" charset="-128"/>
              </a:endParaRPr>
            </a:p>
          </p:txBody>
        </p:sp>
        <p:sp>
          <p:nvSpPr>
            <p:cNvPr id="140" name="正方形/長方形 139">
              <a:extLst>
                <a:ext uri="{FF2B5EF4-FFF2-40B4-BE49-F238E27FC236}">
                  <a16:creationId xmlns:a16="http://schemas.microsoft.com/office/drawing/2014/main" id="{8026C913-B06C-4360-91FB-2CF9B0FF9CB8}"/>
                </a:ext>
              </a:extLst>
            </p:cNvPr>
            <p:cNvSpPr/>
            <p:nvPr/>
          </p:nvSpPr>
          <p:spPr>
            <a:xfrm>
              <a:off x="1069499" y="4917552"/>
              <a:ext cx="1902176" cy="21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nSpc>
                  <a:spcPts val="1200"/>
                </a:lnSpc>
              </a:pPr>
              <a:r>
                <a:rPr kumimoji="1" lang="ja-JP" altLang="en-US" sz="1100">
                  <a:solidFill>
                    <a:schemeClr val="tx1">
                      <a:lumMod val="75000"/>
                      <a:lumOff val="25000"/>
                    </a:schemeClr>
                  </a:solidFill>
                  <a:latin typeface="Yu Gothic UI" panose="020B0500000000000000" pitchFamily="50" charset="-128"/>
                  <a:ea typeface="Yu Gothic UI" panose="020B0500000000000000" pitchFamily="50" charset="-128"/>
                </a:rPr>
                <a:t>「大阪のことが見える」。</a:t>
              </a:r>
              <a:br>
                <a:rPr kumimoji="1" lang="en-US" altLang="ja-JP" sz="1100">
                  <a:solidFill>
                    <a:schemeClr val="tx1">
                      <a:lumMod val="75000"/>
                      <a:lumOff val="25000"/>
                    </a:schemeClr>
                  </a:solidFill>
                  <a:latin typeface="Yu Gothic UI" panose="020B0500000000000000" pitchFamily="50" charset="-128"/>
                  <a:ea typeface="Yu Gothic UI" panose="020B0500000000000000" pitchFamily="50" charset="-128"/>
                </a:rPr>
              </a:br>
              <a:r>
                <a:rPr kumimoji="1" lang="ja-JP" altLang="en-US" sz="1100">
                  <a:solidFill>
                    <a:schemeClr val="tx1">
                      <a:lumMod val="75000"/>
                      <a:lumOff val="25000"/>
                    </a:schemeClr>
                  </a:solidFill>
                  <a:latin typeface="Yu Gothic UI" panose="020B0500000000000000" pitchFamily="50" charset="-128"/>
                  <a:ea typeface="Yu Gothic UI" panose="020B0500000000000000" pitchFamily="50" charset="-128"/>
                </a:rPr>
                <a:t>まちのデータ化と活用へ</a:t>
              </a:r>
              <a:endParaRPr kumimoji="1" lang="en-GB" altLang="ja-JP" sz="1100">
                <a:solidFill>
                  <a:schemeClr val="tx1">
                    <a:lumMod val="75000"/>
                    <a:lumOff val="25000"/>
                  </a:schemeClr>
                </a:solidFill>
                <a:latin typeface="Yu Gothic UI" panose="020B0500000000000000" pitchFamily="50" charset="-128"/>
                <a:ea typeface="Yu Gothic UI" panose="020B0500000000000000" pitchFamily="50" charset="-128"/>
              </a:endParaRPr>
            </a:p>
          </p:txBody>
        </p:sp>
        <p:sp>
          <p:nvSpPr>
            <p:cNvPr id="136" name="正方形/長方形 135">
              <a:extLst>
                <a:ext uri="{FF2B5EF4-FFF2-40B4-BE49-F238E27FC236}">
                  <a16:creationId xmlns:a16="http://schemas.microsoft.com/office/drawing/2014/main" id="{67559209-6190-4B72-87E0-4D6C9EE319C5}"/>
                </a:ext>
              </a:extLst>
            </p:cNvPr>
            <p:cNvSpPr/>
            <p:nvPr/>
          </p:nvSpPr>
          <p:spPr>
            <a:xfrm>
              <a:off x="1069499" y="4514736"/>
              <a:ext cx="1902176" cy="21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nSpc>
                  <a:spcPts val="1200"/>
                </a:lnSpc>
              </a:pPr>
              <a:r>
                <a:rPr kumimoji="1" lang="ja-JP" altLang="en-US" sz="1100">
                  <a:solidFill>
                    <a:schemeClr val="tx1">
                      <a:lumMod val="75000"/>
                      <a:lumOff val="25000"/>
                    </a:schemeClr>
                  </a:solidFill>
                  <a:latin typeface="Yu Gothic UI" panose="020B0500000000000000" pitchFamily="50" charset="-128"/>
                  <a:ea typeface="Yu Gothic UI" panose="020B0500000000000000" pitchFamily="50" charset="-128"/>
                </a:rPr>
                <a:t>「大阪はあんしんや」。</a:t>
              </a:r>
              <a:br>
                <a:rPr kumimoji="1" lang="ja-JP" altLang="en-US" sz="1100">
                  <a:solidFill>
                    <a:schemeClr val="tx1">
                      <a:lumMod val="75000"/>
                      <a:lumOff val="25000"/>
                    </a:schemeClr>
                  </a:solidFill>
                  <a:latin typeface="Yu Gothic UI" panose="020B0500000000000000" pitchFamily="50" charset="-128"/>
                  <a:ea typeface="Yu Gothic UI" panose="020B0500000000000000" pitchFamily="50" charset="-128"/>
                </a:rPr>
              </a:br>
              <a:r>
                <a:rPr kumimoji="1" lang="ja-JP" altLang="en-US" sz="1100">
                  <a:solidFill>
                    <a:schemeClr val="tx1">
                      <a:lumMod val="75000"/>
                      <a:lumOff val="25000"/>
                    </a:schemeClr>
                  </a:solidFill>
                  <a:latin typeface="Yu Gothic UI" panose="020B0500000000000000" pitchFamily="50" charset="-128"/>
                  <a:ea typeface="Yu Gothic UI" panose="020B0500000000000000" pitchFamily="50" charset="-128"/>
                </a:rPr>
                <a:t>デジタルで支える強いまちづくりへ</a:t>
              </a:r>
              <a:endParaRPr kumimoji="1" lang="en-GB" altLang="ja-JP" sz="1100">
                <a:solidFill>
                  <a:schemeClr val="tx1">
                    <a:lumMod val="75000"/>
                    <a:lumOff val="25000"/>
                  </a:schemeClr>
                </a:solidFill>
                <a:latin typeface="Yu Gothic UI" panose="020B0500000000000000" pitchFamily="50" charset="-128"/>
                <a:ea typeface="Yu Gothic UI" panose="020B0500000000000000" pitchFamily="50" charset="-128"/>
              </a:endParaRPr>
            </a:p>
          </p:txBody>
        </p:sp>
        <p:sp>
          <p:nvSpPr>
            <p:cNvPr id="132" name="正方形/長方形 131">
              <a:extLst>
                <a:ext uri="{FF2B5EF4-FFF2-40B4-BE49-F238E27FC236}">
                  <a16:creationId xmlns:a16="http://schemas.microsoft.com/office/drawing/2014/main" id="{68001CF5-2A95-4DEC-BFA1-C4FDB3993838}"/>
                </a:ext>
              </a:extLst>
            </p:cNvPr>
            <p:cNvSpPr/>
            <p:nvPr/>
          </p:nvSpPr>
          <p:spPr>
            <a:xfrm>
              <a:off x="1069499" y="4111920"/>
              <a:ext cx="1902176" cy="21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nSpc>
                  <a:spcPts val="1200"/>
                </a:lnSpc>
              </a:pPr>
              <a:r>
                <a:rPr kumimoji="1" lang="ja-JP" altLang="en-US" sz="1100">
                  <a:solidFill>
                    <a:schemeClr val="tx1">
                      <a:lumMod val="75000"/>
                      <a:lumOff val="25000"/>
                    </a:schemeClr>
                  </a:solidFill>
                  <a:latin typeface="Yu Gothic UI" panose="020B0500000000000000" pitchFamily="50" charset="-128"/>
                  <a:ea typeface="Yu Gothic UI" panose="020B0500000000000000" pitchFamily="50" charset="-128"/>
                </a:rPr>
                <a:t>「いつでもどこでも」。</a:t>
              </a:r>
              <a:br>
                <a:rPr kumimoji="1" lang="en-US" altLang="ja-JP" sz="1100">
                  <a:solidFill>
                    <a:schemeClr val="tx1">
                      <a:lumMod val="75000"/>
                      <a:lumOff val="25000"/>
                    </a:schemeClr>
                  </a:solidFill>
                  <a:latin typeface="Yu Gothic UI" panose="020B0500000000000000" pitchFamily="50" charset="-128"/>
                  <a:ea typeface="Yu Gothic UI" panose="020B0500000000000000" pitchFamily="50" charset="-128"/>
                </a:rPr>
              </a:br>
              <a:r>
                <a:rPr kumimoji="1" lang="ja-JP" altLang="en-US" sz="1100">
                  <a:solidFill>
                    <a:schemeClr val="tx1">
                      <a:lumMod val="75000"/>
                      <a:lumOff val="25000"/>
                    </a:schemeClr>
                  </a:solidFill>
                  <a:latin typeface="Yu Gothic UI" panose="020B0500000000000000" pitchFamily="50" charset="-128"/>
                  <a:ea typeface="Yu Gothic UI" panose="020B0500000000000000" pitchFamily="50" charset="-128"/>
                </a:rPr>
                <a:t>デジタルなコミュニケーションへ</a:t>
              </a:r>
              <a:endParaRPr kumimoji="1" lang="en-GB" altLang="ja-JP" sz="1100">
                <a:solidFill>
                  <a:schemeClr val="tx1">
                    <a:lumMod val="75000"/>
                    <a:lumOff val="25000"/>
                  </a:schemeClr>
                </a:solidFill>
                <a:latin typeface="Yu Gothic UI" panose="020B0500000000000000" pitchFamily="50" charset="-128"/>
                <a:ea typeface="Yu Gothic UI" panose="020B0500000000000000" pitchFamily="50" charset="-128"/>
              </a:endParaRPr>
            </a:p>
          </p:txBody>
        </p:sp>
      </p:grpSp>
      <p:grpSp>
        <p:nvGrpSpPr>
          <p:cNvPr id="42" name="グループ化 41">
            <a:extLst>
              <a:ext uri="{FF2B5EF4-FFF2-40B4-BE49-F238E27FC236}">
                <a16:creationId xmlns:a16="http://schemas.microsoft.com/office/drawing/2014/main" id="{11CCA880-66EC-431C-B0F5-3E48B6D1A48E}"/>
              </a:ext>
            </a:extLst>
          </p:cNvPr>
          <p:cNvGrpSpPr/>
          <p:nvPr/>
        </p:nvGrpSpPr>
        <p:grpSpPr>
          <a:xfrm>
            <a:off x="681328" y="3709104"/>
            <a:ext cx="216000" cy="2230080"/>
            <a:chOff x="681328" y="3709104"/>
            <a:chExt cx="216000" cy="2230080"/>
          </a:xfrm>
        </p:grpSpPr>
        <p:sp>
          <p:nvSpPr>
            <p:cNvPr id="129" name="正方形/長方形 128">
              <a:extLst>
                <a:ext uri="{FF2B5EF4-FFF2-40B4-BE49-F238E27FC236}">
                  <a16:creationId xmlns:a16="http://schemas.microsoft.com/office/drawing/2014/main" id="{02166049-CB41-4FB2-B2D8-17BCD40F37A4}"/>
                </a:ext>
              </a:extLst>
            </p:cNvPr>
            <p:cNvSpPr/>
            <p:nvPr/>
          </p:nvSpPr>
          <p:spPr>
            <a:xfrm>
              <a:off x="681328" y="3709104"/>
              <a:ext cx="216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GB" sz="1400">
                  <a:solidFill>
                    <a:schemeClr val="tx1">
                      <a:lumMod val="75000"/>
                      <a:lumOff val="25000"/>
                    </a:schemeClr>
                  </a:solidFill>
                  <a:latin typeface="Avenir Next LT Pro Demi" panose="020B0704020202020204" pitchFamily="34" charset="0"/>
                </a:rPr>
                <a:t>01</a:t>
              </a:r>
            </a:p>
          </p:txBody>
        </p:sp>
        <p:sp>
          <p:nvSpPr>
            <p:cNvPr id="168" name="正方形/長方形 167">
              <a:extLst>
                <a:ext uri="{FF2B5EF4-FFF2-40B4-BE49-F238E27FC236}">
                  <a16:creationId xmlns:a16="http://schemas.microsoft.com/office/drawing/2014/main" id="{8D55A187-59CD-4983-83E0-86771B4F8C8F}"/>
                </a:ext>
              </a:extLst>
            </p:cNvPr>
            <p:cNvSpPr/>
            <p:nvPr/>
          </p:nvSpPr>
          <p:spPr>
            <a:xfrm>
              <a:off x="681328" y="5723184"/>
              <a:ext cx="216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GB" sz="1400">
                  <a:solidFill>
                    <a:schemeClr val="tx1">
                      <a:lumMod val="75000"/>
                      <a:lumOff val="25000"/>
                    </a:schemeClr>
                  </a:solidFill>
                  <a:latin typeface="Avenir Next LT Pro Demi" panose="020B0704020202020204" pitchFamily="34" charset="0"/>
                </a:rPr>
                <a:t>06</a:t>
              </a:r>
            </a:p>
          </p:txBody>
        </p:sp>
        <p:sp>
          <p:nvSpPr>
            <p:cNvPr id="145" name="正方形/長方形 144">
              <a:extLst>
                <a:ext uri="{FF2B5EF4-FFF2-40B4-BE49-F238E27FC236}">
                  <a16:creationId xmlns:a16="http://schemas.microsoft.com/office/drawing/2014/main" id="{53455FE5-14A4-42A2-B198-5AD8E10DB7EE}"/>
                </a:ext>
              </a:extLst>
            </p:cNvPr>
            <p:cNvSpPr/>
            <p:nvPr/>
          </p:nvSpPr>
          <p:spPr>
            <a:xfrm>
              <a:off x="681328" y="5320368"/>
              <a:ext cx="216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GB" sz="1400">
                  <a:solidFill>
                    <a:schemeClr val="tx1">
                      <a:lumMod val="75000"/>
                      <a:lumOff val="25000"/>
                    </a:schemeClr>
                  </a:solidFill>
                  <a:latin typeface="Avenir Next LT Pro Demi" panose="020B0704020202020204" pitchFamily="34" charset="0"/>
                </a:rPr>
                <a:t>05</a:t>
              </a:r>
            </a:p>
          </p:txBody>
        </p:sp>
        <p:sp>
          <p:nvSpPr>
            <p:cNvPr id="141" name="正方形/長方形 140">
              <a:extLst>
                <a:ext uri="{FF2B5EF4-FFF2-40B4-BE49-F238E27FC236}">
                  <a16:creationId xmlns:a16="http://schemas.microsoft.com/office/drawing/2014/main" id="{E82482F6-02A9-47BB-ABA1-646A3CADD13A}"/>
                </a:ext>
              </a:extLst>
            </p:cNvPr>
            <p:cNvSpPr/>
            <p:nvPr/>
          </p:nvSpPr>
          <p:spPr>
            <a:xfrm>
              <a:off x="681328" y="4917552"/>
              <a:ext cx="216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GB" sz="1400">
                  <a:solidFill>
                    <a:schemeClr val="tx1">
                      <a:lumMod val="75000"/>
                      <a:lumOff val="25000"/>
                    </a:schemeClr>
                  </a:solidFill>
                  <a:latin typeface="Avenir Next LT Pro Demi" panose="020B0704020202020204" pitchFamily="34" charset="0"/>
                </a:rPr>
                <a:t>04</a:t>
              </a:r>
            </a:p>
          </p:txBody>
        </p:sp>
        <p:sp>
          <p:nvSpPr>
            <p:cNvPr id="137" name="正方形/長方形 136">
              <a:extLst>
                <a:ext uri="{FF2B5EF4-FFF2-40B4-BE49-F238E27FC236}">
                  <a16:creationId xmlns:a16="http://schemas.microsoft.com/office/drawing/2014/main" id="{D69FD5DD-FF67-4191-8074-98C3050D910C}"/>
                </a:ext>
              </a:extLst>
            </p:cNvPr>
            <p:cNvSpPr/>
            <p:nvPr/>
          </p:nvSpPr>
          <p:spPr>
            <a:xfrm>
              <a:off x="681328" y="4514736"/>
              <a:ext cx="216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GB" sz="1400">
                  <a:solidFill>
                    <a:schemeClr val="tx1">
                      <a:lumMod val="75000"/>
                      <a:lumOff val="25000"/>
                    </a:schemeClr>
                  </a:solidFill>
                  <a:latin typeface="Avenir Next LT Pro Demi" panose="020B0704020202020204" pitchFamily="34" charset="0"/>
                </a:rPr>
                <a:t>03</a:t>
              </a:r>
            </a:p>
          </p:txBody>
        </p:sp>
        <p:sp>
          <p:nvSpPr>
            <p:cNvPr id="133" name="正方形/長方形 132">
              <a:extLst>
                <a:ext uri="{FF2B5EF4-FFF2-40B4-BE49-F238E27FC236}">
                  <a16:creationId xmlns:a16="http://schemas.microsoft.com/office/drawing/2014/main" id="{B9B27F4F-FD2C-4D0F-BF47-B4AF2A4B8545}"/>
                </a:ext>
              </a:extLst>
            </p:cNvPr>
            <p:cNvSpPr/>
            <p:nvPr/>
          </p:nvSpPr>
          <p:spPr>
            <a:xfrm>
              <a:off x="681328" y="4111920"/>
              <a:ext cx="216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GB" sz="1400">
                  <a:solidFill>
                    <a:schemeClr val="tx1">
                      <a:lumMod val="75000"/>
                      <a:lumOff val="25000"/>
                    </a:schemeClr>
                  </a:solidFill>
                  <a:latin typeface="Avenir Next LT Pro Demi" panose="020B0704020202020204" pitchFamily="34" charset="0"/>
                </a:rPr>
                <a:t>02</a:t>
              </a:r>
            </a:p>
          </p:txBody>
        </p:sp>
      </p:grpSp>
      <p:grpSp>
        <p:nvGrpSpPr>
          <p:cNvPr id="41" name="グループ化 40">
            <a:extLst>
              <a:ext uri="{FF2B5EF4-FFF2-40B4-BE49-F238E27FC236}">
                <a16:creationId xmlns:a16="http://schemas.microsoft.com/office/drawing/2014/main" id="{240BD060-9C86-467C-8D14-F8C2B3D931B7}"/>
              </a:ext>
            </a:extLst>
          </p:cNvPr>
          <p:cNvGrpSpPr/>
          <p:nvPr/>
        </p:nvGrpSpPr>
        <p:grpSpPr>
          <a:xfrm>
            <a:off x="975887" y="3709104"/>
            <a:ext cx="0" cy="2230080"/>
            <a:chOff x="975887" y="3709104"/>
            <a:chExt cx="0" cy="2230080"/>
          </a:xfrm>
        </p:grpSpPr>
        <p:cxnSp>
          <p:nvCxnSpPr>
            <p:cNvPr id="130" name="直線コネクタ 129">
              <a:extLst>
                <a:ext uri="{FF2B5EF4-FFF2-40B4-BE49-F238E27FC236}">
                  <a16:creationId xmlns:a16="http://schemas.microsoft.com/office/drawing/2014/main" id="{F6D39C3F-F836-484A-819E-1272CCA62DA7}"/>
                </a:ext>
              </a:extLst>
            </p:cNvPr>
            <p:cNvCxnSpPr>
              <a:cxnSpLocks/>
            </p:cNvCxnSpPr>
            <p:nvPr/>
          </p:nvCxnSpPr>
          <p:spPr>
            <a:xfrm>
              <a:off x="975887" y="3709104"/>
              <a:ext cx="0" cy="216000"/>
            </a:xfrm>
            <a:prstGeom prst="line">
              <a:avLst/>
            </a:prstGeom>
            <a:ln w="9525"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9" name="直線コネクタ 168">
              <a:extLst>
                <a:ext uri="{FF2B5EF4-FFF2-40B4-BE49-F238E27FC236}">
                  <a16:creationId xmlns:a16="http://schemas.microsoft.com/office/drawing/2014/main" id="{9DBF413E-6A68-477D-95E2-5B9C5AC7678C}"/>
                </a:ext>
              </a:extLst>
            </p:cNvPr>
            <p:cNvCxnSpPr>
              <a:cxnSpLocks/>
            </p:cNvCxnSpPr>
            <p:nvPr/>
          </p:nvCxnSpPr>
          <p:spPr>
            <a:xfrm>
              <a:off x="975887" y="5723184"/>
              <a:ext cx="0" cy="216000"/>
            </a:xfrm>
            <a:prstGeom prst="line">
              <a:avLst/>
            </a:prstGeom>
            <a:ln w="9525"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6" name="直線コネクタ 145">
              <a:extLst>
                <a:ext uri="{FF2B5EF4-FFF2-40B4-BE49-F238E27FC236}">
                  <a16:creationId xmlns:a16="http://schemas.microsoft.com/office/drawing/2014/main" id="{9F70B5D1-AAAA-4047-8609-94D4B278CC83}"/>
                </a:ext>
              </a:extLst>
            </p:cNvPr>
            <p:cNvCxnSpPr>
              <a:cxnSpLocks/>
            </p:cNvCxnSpPr>
            <p:nvPr/>
          </p:nvCxnSpPr>
          <p:spPr>
            <a:xfrm>
              <a:off x="975887" y="5320368"/>
              <a:ext cx="0" cy="216000"/>
            </a:xfrm>
            <a:prstGeom prst="line">
              <a:avLst/>
            </a:prstGeom>
            <a:ln w="9525"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a:extLst>
                <a:ext uri="{FF2B5EF4-FFF2-40B4-BE49-F238E27FC236}">
                  <a16:creationId xmlns:a16="http://schemas.microsoft.com/office/drawing/2014/main" id="{7D736947-F046-487C-B67F-7255A2850300}"/>
                </a:ext>
              </a:extLst>
            </p:cNvPr>
            <p:cNvCxnSpPr>
              <a:cxnSpLocks/>
            </p:cNvCxnSpPr>
            <p:nvPr/>
          </p:nvCxnSpPr>
          <p:spPr>
            <a:xfrm>
              <a:off x="975887" y="4917552"/>
              <a:ext cx="0" cy="216000"/>
            </a:xfrm>
            <a:prstGeom prst="line">
              <a:avLst/>
            </a:prstGeom>
            <a:ln w="9525"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a:extLst>
                <a:ext uri="{FF2B5EF4-FFF2-40B4-BE49-F238E27FC236}">
                  <a16:creationId xmlns:a16="http://schemas.microsoft.com/office/drawing/2014/main" id="{8FB0E032-A94B-4218-878E-CC73CFEC932A}"/>
                </a:ext>
              </a:extLst>
            </p:cNvPr>
            <p:cNvCxnSpPr>
              <a:cxnSpLocks/>
            </p:cNvCxnSpPr>
            <p:nvPr/>
          </p:nvCxnSpPr>
          <p:spPr>
            <a:xfrm>
              <a:off x="975887" y="4514736"/>
              <a:ext cx="0" cy="216000"/>
            </a:xfrm>
            <a:prstGeom prst="line">
              <a:avLst/>
            </a:prstGeom>
            <a:ln w="9525"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a:extLst>
                <a:ext uri="{FF2B5EF4-FFF2-40B4-BE49-F238E27FC236}">
                  <a16:creationId xmlns:a16="http://schemas.microsoft.com/office/drawing/2014/main" id="{13281E43-E7D3-48C0-AAA8-C6DA53221CCD}"/>
                </a:ext>
              </a:extLst>
            </p:cNvPr>
            <p:cNvCxnSpPr>
              <a:cxnSpLocks/>
            </p:cNvCxnSpPr>
            <p:nvPr/>
          </p:nvCxnSpPr>
          <p:spPr>
            <a:xfrm>
              <a:off x="975887" y="4111920"/>
              <a:ext cx="0" cy="216000"/>
            </a:xfrm>
            <a:prstGeom prst="line">
              <a:avLst/>
            </a:prstGeom>
            <a:ln w="9525"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8" name="グループ化 37">
            <a:extLst>
              <a:ext uri="{FF2B5EF4-FFF2-40B4-BE49-F238E27FC236}">
                <a16:creationId xmlns:a16="http://schemas.microsoft.com/office/drawing/2014/main" id="{E4D63BB0-A377-4C13-9F1F-CC4118993671}"/>
              </a:ext>
            </a:extLst>
          </p:cNvPr>
          <p:cNvGrpSpPr/>
          <p:nvPr/>
        </p:nvGrpSpPr>
        <p:grpSpPr>
          <a:xfrm>
            <a:off x="3537079" y="3709104"/>
            <a:ext cx="0" cy="2632896"/>
            <a:chOff x="3537079" y="3709104"/>
            <a:chExt cx="0" cy="2632896"/>
          </a:xfrm>
        </p:grpSpPr>
        <p:cxnSp>
          <p:nvCxnSpPr>
            <p:cNvPr id="172" name="直線コネクタ 171">
              <a:extLst>
                <a:ext uri="{FF2B5EF4-FFF2-40B4-BE49-F238E27FC236}">
                  <a16:creationId xmlns:a16="http://schemas.microsoft.com/office/drawing/2014/main" id="{FC54C159-DF48-453C-8BF7-809CFDB69424}"/>
                </a:ext>
              </a:extLst>
            </p:cNvPr>
            <p:cNvCxnSpPr>
              <a:cxnSpLocks/>
            </p:cNvCxnSpPr>
            <p:nvPr/>
          </p:nvCxnSpPr>
          <p:spPr>
            <a:xfrm>
              <a:off x="3537079" y="3709104"/>
              <a:ext cx="0" cy="216000"/>
            </a:xfrm>
            <a:prstGeom prst="line">
              <a:avLst/>
            </a:prstGeom>
            <a:ln w="9525"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5" name="直線コネクタ 174">
              <a:extLst>
                <a:ext uri="{FF2B5EF4-FFF2-40B4-BE49-F238E27FC236}">
                  <a16:creationId xmlns:a16="http://schemas.microsoft.com/office/drawing/2014/main" id="{293F51FB-975A-4B85-A081-911FBE3CC718}"/>
                </a:ext>
              </a:extLst>
            </p:cNvPr>
            <p:cNvCxnSpPr>
              <a:cxnSpLocks/>
            </p:cNvCxnSpPr>
            <p:nvPr/>
          </p:nvCxnSpPr>
          <p:spPr>
            <a:xfrm>
              <a:off x="3537079" y="3709104"/>
              <a:ext cx="0" cy="216000"/>
            </a:xfrm>
            <a:prstGeom prst="line">
              <a:avLst/>
            </a:prstGeom>
            <a:ln w="9525"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a:extLst>
                <a:ext uri="{FF2B5EF4-FFF2-40B4-BE49-F238E27FC236}">
                  <a16:creationId xmlns:a16="http://schemas.microsoft.com/office/drawing/2014/main" id="{EA300012-9199-4225-9A7C-C8BA609F2EA1}"/>
                </a:ext>
              </a:extLst>
            </p:cNvPr>
            <p:cNvCxnSpPr>
              <a:cxnSpLocks/>
            </p:cNvCxnSpPr>
            <p:nvPr/>
          </p:nvCxnSpPr>
          <p:spPr>
            <a:xfrm>
              <a:off x="3537079" y="6126000"/>
              <a:ext cx="0" cy="216000"/>
            </a:xfrm>
            <a:prstGeom prst="line">
              <a:avLst/>
            </a:prstGeom>
            <a:ln w="9525"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7" name="直線コネクタ 186">
              <a:extLst>
                <a:ext uri="{FF2B5EF4-FFF2-40B4-BE49-F238E27FC236}">
                  <a16:creationId xmlns:a16="http://schemas.microsoft.com/office/drawing/2014/main" id="{EA300012-9199-4225-9A7C-C8BA609F2EA1}"/>
                </a:ext>
              </a:extLst>
            </p:cNvPr>
            <p:cNvCxnSpPr>
              <a:cxnSpLocks/>
            </p:cNvCxnSpPr>
            <p:nvPr/>
          </p:nvCxnSpPr>
          <p:spPr>
            <a:xfrm>
              <a:off x="3537079" y="5723184"/>
              <a:ext cx="0" cy="216000"/>
            </a:xfrm>
            <a:prstGeom prst="line">
              <a:avLst/>
            </a:prstGeom>
            <a:ln w="9525"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2" name="直線コネクタ 191">
              <a:extLst>
                <a:ext uri="{FF2B5EF4-FFF2-40B4-BE49-F238E27FC236}">
                  <a16:creationId xmlns:a16="http://schemas.microsoft.com/office/drawing/2014/main" id="{5742E5E6-1C88-428D-B718-899422746D34}"/>
                </a:ext>
              </a:extLst>
            </p:cNvPr>
            <p:cNvCxnSpPr>
              <a:cxnSpLocks/>
            </p:cNvCxnSpPr>
            <p:nvPr/>
          </p:nvCxnSpPr>
          <p:spPr>
            <a:xfrm>
              <a:off x="3537079" y="5320368"/>
              <a:ext cx="0" cy="216000"/>
            </a:xfrm>
            <a:prstGeom prst="line">
              <a:avLst/>
            </a:prstGeom>
            <a:ln w="9525"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4" name="直線コネクタ 183">
              <a:extLst>
                <a:ext uri="{FF2B5EF4-FFF2-40B4-BE49-F238E27FC236}">
                  <a16:creationId xmlns:a16="http://schemas.microsoft.com/office/drawing/2014/main" id="{68C80CA6-023A-47B3-8323-6D98C8E97D4F}"/>
                </a:ext>
              </a:extLst>
            </p:cNvPr>
            <p:cNvCxnSpPr>
              <a:cxnSpLocks/>
            </p:cNvCxnSpPr>
            <p:nvPr/>
          </p:nvCxnSpPr>
          <p:spPr>
            <a:xfrm>
              <a:off x="3537079" y="4917552"/>
              <a:ext cx="0" cy="216000"/>
            </a:xfrm>
            <a:prstGeom prst="line">
              <a:avLst/>
            </a:prstGeom>
            <a:ln w="9525"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1" name="直線コネクタ 180">
              <a:extLst>
                <a:ext uri="{FF2B5EF4-FFF2-40B4-BE49-F238E27FC236}">
                  <a16:creationId xmlns:a16="http://schemas.microsoft.com/office/drawing/2014/main" id="{FBD8C9A7-4DB1-4ECD-8DFA-45A8406B71DE}"/>
                </a:ext>
              </a:extLst>
            </p:cNvPr>
            <p:cNvCxnSpPr>
              <a:cxnSpLocks/>
            </p:cNvCxnSpPr>
            <p:nvPr/>
          </p:nvCxnSpPr>
          <p:spPr>
            <a:xfrm>
              <a:off x="3537079" y="4514736"/>
              <a:ext cx="0" cy="216000"/>
            </a:xfrm>
            <a:prstGeom prst="line">
              <a:avLst/>
            </a:prstGeom>
            <a:ln w="9525"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8" name="直線コネクタ 177">
              <a:extLst>
                <a:ext uri="{FF2B5EF4-FFF2-40B4-BE49-F238E27FC236}">
                  <a16:creationId xmlns:a16="http://schemas.microsoft.com/office/drawing/2014/main" id="{430D1EAB-192F-4049-8BA4-9D2719A4E05F}"/>
                </a:ext>
              </a:extLst>
            </p:cNvPr>
            <p:cNvCxnSpPr>
              <a:cxnSpLocks/>
            </p:cNvCxnSpPr>
            <p:nvPr/>
          </p:nvCxnSpPr>
          <p:spPr>
            <a:xfrm>
              <a:off x="3537079" y="4111920"/>
              <a:ext cx="0" cy="216000"/>
            </a:xfrm>
            <a:prstGeom prst="line">
              <a:avLst/>
            </a:prstGeom>
            <a:ln w="9525"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7" name="グループ化 36">
            <a:extLst>
              <a:ext uri="{FF2B5EF4-FFF2-40B4-BE49-F238E27FC236}">
                <a16:creationId xmlns:a16="http://schemas.microsoft.com/office/drawing/2014/main" id="{61DC3ED4-4832-4110-B8BC-2D08C168F640}"/>
              </a:ext>
            </a:extLst>
          </p:cNvPr>
          <p:cNvGrpSpPr/>
          <p:nvPr/>
        </p:nvGrpSpPr>
        <p:grpSpPr>
          <a:xfrm>
            <a:off x="3623403" y="3709104"/>
            <a:ext cx="1720993" cy="2632896"/>
            <a:chOff x="3623403" y="3709104"/>
            <a:chExt cx="1631149" cy="2632896"/>
          </a:xfrm>
        </p:grpSpPr>
        <p:sp>
          <p:nvSpPr>
            <p:cNvPr id="170" name="正方形/長方形 169">
              <a:extLst>
                <a:ext uri="{FF2B5EF4-FFF2-40B4-BE49-F238E27FC236}">
                  <a16:creationId xmlns:a16="http://schemas.microsoft.com/office/drawing/2014/main" id="{7DEE700B-A097-421D-BA79-2F72C1D907AB}"/>
                </a:ext>
              </a:extLst>
            </p:cNvPr>
            <p:cNvSpPr/>
            <p:nvPr/>
          </p:nvSpPr>
          <p:spPr>
            <a:xfrm>
              <a:off x="3623403" y="3709104"/>
              <a:ext cx="1631149" cy="21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nSpc>
                  <a:spcPts val="1200"/>
                </a:lnSpc>
              </a:pPr>
              <a:r>
                <a:rPr kumimoji="1" lang="ja-JP" altLang="en-US" sz="1100">
                  <a:solidFill>
                    <a:schemeClr val="tx1">
                      <a:lumMod val="75000"/>
                      <a:lumOff val="25000"/>
                    </a:schemeClr>
                  </a:solidFill>
                  <a:ea typeface="Yu Gothic UI" panose="020B0500000000000000" pitchFamily="50" charset="-128"/>
                </a:rPr>
                <a:t>「好きやねん</a:t>
              </a:r>
              <a:r>
                <a:rPr kumimoji="1" lang="en-US" altLang="ja-JP" sz="1100">
                  <a:solidFill>
                    <a:schemeClr val="tx1">
                      <a:lumMod val="75000"/>
                      <a:lumOff val="25000"/>
                    </a:schemeClr>
                  </a:solidFill>
                  <a:ea typeface="Yu Gothic UI" panose="020B0500000000000000" pitchFamily="50" charset="-128"/>
                </a:rPr>
                <a:t>OSAKA</a:t>
              </a:r>
              <a:r>
                <a:rPr kumimoji="1" lang="ja-JP" altLang="en-US" sz="1100">
                  <a:solidFill>
                    <a:schemeClr val="tx1">
                      <a:lumMod val="75000"/>
                      <a:lumOff val="25000"/>
                    </a:schemeClr>
                  </a:solidFill>
                  <a:ea typeface="Yu Gothic UI" panose="020B0500000000000000" pitchFamily="50" charset="-128"/>
                </a:rPr>
                <a:t>」。</a:t>
              </a:r>
              <a:br>
                <a:rPr kumimoji="1" lang="en-US" altLang="ja-JP" sz="1100">
                  <a:solidFill>
                    <a:schemeClr val="tx1">
                      <a:lumMod val="75000"/>
                      <a:lumOff val="25000"/>
                    </a:schemeClr>
                  </a:solidFill>
                  <a:ea typeface="Yu Gothic UI" panose="020B0500000000000000" pitchFamily="50" charset="-128"/>
                </a:rPr>
              </a:br>
              <a:r>
                <a:rPr kumimoji="1" lang="ja-JP" altLang="en-US" sz="1100">
                  <a:solidFill>
                    <a:schemeClr val="tx1">
                      <a:lumMod val="75000"/>
                      <a:lumOff val="25000"/>
                    </a:schemeClr>
                  </a:solidFill>
                  <a:ea typeface="Yu Gothic UI" panose="020B0500000000000000" pitchFamily="50" charset="-128"/>
                </a:rPr>
                <a:t>魅力発信からファンづくりへ</a:t>
              </a:r>
              <a:endParaRPr kumimoji="1" lang="en-GB" altLang="ja-JP" sz="1100">
                <a:solidFill>
                  <a:schemeClr val="tx1">
                    <a:lumMod val="75000"/>
                    <a:lumOff val="25000"/>
                  </a:schemeClr>
                </a:solidFill>
                <a:ea typeface="Yu Gothic UI" panose="020B0500000000000000" pitchFamily="50" charset="-128"/>
              </a:endParaRPr>
            </a:p>
          </p:txBody>
        </p:sp>
        <p:sp>
          <p:nvSpPr>
            <p:cNvPr id="124" name="正方形/長方形 123">
              <a:extLst>
                <a:ext uri="{FF2B5EF4-FFF2-40B4-BE49-F238E27FC236}">
                  <a16:creationId xmlns:a16="http://schemas.microsoft.com/office/drawing/2014/main" id="{9C520D3F-149F-4583-98ED-3A2F1162CF78}"/>
                </a:ext>
              </a:extLst>
            </p:cNvPr>
            <p:cNvSpPr/>
            <p:nvPr/>
          </p:nvSpPr>
          <p:spPr>
            <a:xfrm>
              <a:off x="3623403" y="6126000"/>
              <a:ext cx="1631149" cy="21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nSpc>
                  <a:spcPts val="1200"/>
                </a:lnSpc>
              </a:pPr>
              <a:r>
                <a:rPr kumimoji="1" lang="ja-JP" altLang="en-US" sz="1100">
                  <a:solidFill>
                    <a:schemeClr val="tx1">
                      <a:lumMod val="75000"/>
                      <a:lumOff val="25000"/>
                    </a:schemeClr>
                  </a:solidFill>
                  <a:ea typeface="Yu Gothic UI" panose="020B0500000000000000" pitchFamily="50" charset="-128"/>
                </a:rPr>
                <a:t>「ええやん、</a:t>
              </a:r>
              <a:r>
                <a:rPr kumimoji="1" lang="en-US" altLang="ja-JP" sz="1100">
                  <a:solidFill>
                    <a:schemeClr val="tx1">
                      <a:lumMod val="75000"/>
                      <a:lumOff val="25000"/>
                    </a:schemeClr>
                  </a:solidFill>
                  <a:ea typeface="Yu Gothic UI" panose="020B0500000000000000" pitchFamily="50" charset="-128"/>
                </a:rPr>
                <a:t>DX</a:t>
              </a:r>
              <a:r>
                <a:rPr kumimoji="1" lang="ja-JP" altLang="en-US" sz="1100">
                  <a:solidFill>
                    <a:schemeClr val="tx1">
                      <a:lumMod val="75000"/>
                      <a:lumOff val="25000"/>
                    </a:schemeClr>
                  </a:solidFill>
                  <a:ea typeface="Yu Gothic UI" panose="020B0500000000000000" pitchFamily="50" charset="-128"/>
                </a:rPr>
                <a:t>」。</a:t>
              </a:r>
              <a:br>
                <a:rPr kumimoji="1" lang="en-US" altLang="ja-JP" sz="1100">
                  <a:solidFill>
                    <a:schemeClr val="tx1">
                      <a:lumMod val="75000"/>
                      <a:lumOff val="25000"/>
                    </a:schemeClr>
                  </a:solidFill>
                  <a:ea typeface="Yu Gothic UI" panose="020B0500000000000000" pitchFamily="50" charset="-128"/>
                </a:rPr>
              </a:br>
              <a:r>
                <a:rPr kumimoji="1" lang="ja-JP" altLang="en-US" sz="1100">
                  <a:solidFill>
                    <a:schemeClr val="tx1">
                      <a:lumMod val="75000"/>
                      <a:lumOff val="25000"/>
                    </a:schemeClr>
                  </a:solidFill>
                  <a:ea typeface="Yu Gothic UI" panose="020B0500000000000000" pitchFamily="50" charset="-128"/>
                </a:rPr>
                <a:t>全職員で</a:t>
              </a:r>
              <a:r>
                <a:rPr kumimoji="1" lang="en-US" altLang="ja-JP" sz="1100">
                  <a:solidFill>
                    <a:schemeClr val="tx1">
                      <a:lumMod val="75000"/>
                      <a:lumOff val="25000"/>
                    </a:schemeClr>
                  </a:solidFill>
                  <a:ea typeface="Yu Gothic UI" panose="020B0500000000000000" pitchFamily="50" charset="-128"/>
                </a:rPr>
                <a:t>DX</a:t>
              </a:r>
              <a:r>
                <a:rPr kumimoji="1" lang="ja-JP" altLang="en-US" sz="1100">
                  <a:solidFill>
                    <a:schemeClr val="tx1">
                      <a:lumMod val="75000"/>
                      <a:lumOff val="25000"/>
                    </a:schemeClr>
                  </a:solidFill>
                  <a:ea typeface="Yu Gothic UI" panose="020B0500000000000000" pitchFamily="50" charset="-128"/>
                </a:rPr>
                <a:t>を</a:t>
              </a:r>
              <a:endParaRPr kumimoji="1" lang="en-GB" altLang="ja-JP" sz="1100">
                <a:solidFill>
                  <a:schemeClr val="tx1">
                    <a:lumMod val="75000"/>
                    <a:lumOff val="25000"/>
                  </a:schemeClr>
                </a:solidFill>
                <a:ea typeface="Yu Gothic UI" panose="020B0500000000000000" pitchFamily="50" charset="-128"/>
              </a:endParaRPr>
            </a:p>
          </p:txBody>
        </p:sp>
        <p:sp>
          <p:nvSpPr>
            <p:cNvPr id="127" name="正方形/長方形 126">
              <a:extLst>
                <a:ext uri="{FF2B5EF4-FFF2-40B4-BE49-F238E27FC236}">
                  <a16:creationId xmlns:a16="http://schemas.microsoft.com/office/drawing/2014/main" id="{E0BF944A-4B50-41BD-8F30-AB7D64C988E1}"/>
                </a:ext>
              </a:extLst>
            </p:cNvPr>
            <p:cNvSpPr/>
            <p:nvPr/>
          </p:nvSpPr>
          <p:spPr>
            <a:xfrm>
              <a:off x="3623403" y="5723184"/>
              <a:ext cx="1631149" cy="21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nSpc>
                  <a:spcPts val="1200"/>
                </a:lnSpc>
              </a:pPr>
              <a:r>
                <a:rPr kumimoji="1" lang="ja-JP" altLang="en-US" sz="1100">
                  <a:solidFill>
                    <a:schemeClr val="tx1">
                      <a:lumMod val="75000"/>
                      <a:lumOff val="25000"/>
                    </a:schemeClr>
                  </a:solidFill>
                  <a:ea typeface="Yu Gothic UI" panose="020B0500000000000000" pitchFamily="50" charset="-128"/>
                </a:rPr>
                <a:t>「経験だけに頼ったらあかん」。データで裏打ちされたしごとへ</a:t>
              </a:r>
              <a:endParaRPr kumimoji="1" lang="en-GB" altLang="ja-JP" sz="1100">
                <a:solidFill>
                  <a:schemeClr val="tx1">
                    <a:lumMod val="75000"/>
                    <a:lumOff val="25000"/>
                  </a:schemeClr>
                </a:solidFill>
                <a:ea typeface="Yu Gothic UI" panose="020B0500000000000000" pitchFamily="50" charset="-128"/>
              </a:endParaRPr>
            </a:p>
          </p:txBody>
        </p:sp>
        <p:sp>
          <p:nvSpPr>
            <p:cNvPr id="135" name="正方形/長方形 134">
              <a:extLst>
                <a:ext uri="{FF2B5EF4-FFF2-40B4-BE49-F238E27FC236}">
                  <a16:creationId xmlns:a16="http://schemas.microsoft.com/office/drawing/2014/main" id="{FC00C413-60B2-4F7D-83B0-0E5EE3CDE21D}"/>
                </a:ext>
              </a:extLst>
            </p:cNvPr>
            <p:cNvSpPr/>
            <p:nvPr/>
          </p:nvSpPr>
          <p:spPr>
            <a:xfrm>
              <a:off x="3623403" y="5320368"/>
              <a:ext cx="1631149" cy="21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nSpc>
                  <a:spcPts val="1200"/>
                </a:lnSpc>
              </a:pPr>
              <a:r>
                <a:rPr kumimoji="1" lang="ja-JP" altLang="en-US" sz="1100">
                  <a:solidFill>
                    <a:schemeClr val="tx1">
                      <a:lumMod val="75000"/>
                      <a:lumOff val="25000"/>
                    </a:schemeClr>
                  </a:solidFill>
                  <a:ea typeface="Yu Gothic UI" panose="020B0500000000000000" pitchFamily="50" charset="-128"/>
                </a:rPr>
                <a:t>「相方はデジタル」。</a:t>
              </a:r>
              <a:br>
                <a:rPr kumimoji="1" lang="en-US" altLang="ja-JP" sz="1100">
                  <a:solidFill>
                    <a:schemeClr val="tx1">
                      <a:lumMod val="75000"/>
                      <a:lumOff val="25000"/>
                    </a:schemeClr>
                  </a:solidFill>
                  <a:ea typeface="Yu Gothic UI" panose="020B0500000000000000" pitchFamily="50" charset="-128"/>
                </a:rPr>
              </a:br>
              <a:r>
                <a:rPr kumimoji="1" lang="ja-JP" altLang="en-US" sz="1100">
                  <a:solidFill>
                    <a:schemeClr val="tx1">
                      <a:lumMod val="75000"/>
                      <a:lumOff val="25000"/>
                    </a:schemeClr>
                  </a:solidFill>
                  <a:ea typeface="Yu Gothic UI" panose="020B0500000000000000" pitchFamily="50" charset="-128"/>
                </a:rPr>
                <a:t>次世代のしごと・働き方へ</a:t>
              </a:r>
              <a:endParaRPr kumimoji="1" lang="en-GB" altLang="ja-JP" sz="1100">
                <a:solidFill>
                  <a:schemeClr val="tx1">
                    <a:lumMod val="75000"/>
                    <a:lumOff val="25000"/>
                  </a:schemeClr>
                </a:solidFill>
                <a:ea typeface="Yu Gothic UI" panose="020B0500000000000000" pitchFamily="50" charset="-128"/>
              </a:endParaRPr>
            </a:p>
          </p:txBody>
        </p:sp>
        <p:sp>
          <p:nvSpPr>
            <p:cNvPr id="143" name="正方形/長方形 142">
              <a:extLst>
                <a:ext uri="{FF2B5EF4-FFF2-40B4-BE49-F238E27FC236}">
                  <a16:creationId xmlns:a16="http://schemas.microsoft.com/office/drawing/2014/main" id="{775D8ADB-3291-4013-A8FE-58551133E194}"/>
                </a:ext>
              </a:extLst>
            </p:cNvPr>
            <p:cNvSpPr/>
            <p:nvPr/>
          </p:nvSpPr>
          <p:spPr>
            <a:xfrm>
              <a:off x="3623403" y="4917552"/>
              <a:ext cx="1631149" cy="21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nSpc>
                  <a:spcPts val="1200"/>
                </a:lnSpc>
              </a:pPr>
              <a:r>
                <a:rPr kumimoji="1" lang="ja-JP" altLang="en-US" sz="1100">
                  <a:solidFill>
                    <a:schemeClr val="tx1">
                      <a:lumMod val="75000"/>
                      <a:lumOff val="25000"/>
                    </a:schemeClr>
                  </a:solidFill>
                  <a:ea typeface="Yu Gothic UI" panose="020B0500000000000000" pitchFamily="50" charset="-128"/>
                </a:rPr>
                <a:t>「</a:t>
              </a:r>
              <a:r>
                <a:rPr kumimoji="1" lang="en-US" altLang="ja-JP" sz="1100">
                  <a:solidFill>
                    <a:schemeClr val="tx1">
                      <a:lumMod val="75000"/>
                      <a:lumOff val="25000"/>
                    </a:schemeClr>
                  </a:solidFill>
                  <a:ea typeface="Yu Gothic UI" panose="020B0500000000000000" pitchFamily="50" charset="-128"/>
                </a:rPr>
                <a:t>SDGs</a:t>
              </a:r>
              <a:r>
                <a:rPr kumimoji="1" lang="ja-JP" altLang="en-US" sz="1100">
                  <a:solidFill>
                    <a:schemeClr val="tx1">
                      <a:lumMod val="75000"/>
                      <a:lumOff val="25000"/>
                    </a:schemeClr>
                  </a:solidFill>
                  <a:ea typeface="Yu Gothic UI" panose="020B0500000000000000" pitchFamily="50" charset="-128"/>
                </a:rPr>
                <a:t>、</a:t>
              </a:r>
              <a:r>
                <a:rPr kumimoji="1" lang="en-US" altLang="ja-JP" sz="1100">
                  <a:solidFill>
                    <a:schemeClr val="tx1">
                      <a:lumMod val="75000"/>
                      <a:lumOff val="25000"/>
                    </a:schemeClr>
                  </a:solidFill>
                  <a:ea typeface="Yu Gothic UI" panose="020B0500000000000000" pitchFamily="50" charset="-128"/>
                </a:rPr>
                <a:t>GX</a:t>
              </a:r>
              <a:r>
                <a:rPr kumimoji="1" lang="ja-JP" altLang="en-US" sz="1100">
                  <a:solidFill>
                    <a:schemeClr val="tx1">
                      <a:lumMod val="75000"/>
                      <a:lumOff val="25000"/>
                    </a:schemeClr>
                  </a:solidFill>
                  <a:ea typeface="Yu Gothic UI" panose="020B0500000000000000" pitchFamily="50" charset="-128"/>
                </a:rPr>
                <a:t>へ」。</a:t>
              </a:r>
              <a:br>
                <a:rPr kumimoji="1" lang="en-US" altLang="ja-JP" sz="1100">
                  <a:solidFill>
                    <a:schemeClr val="tx1">
                      <a:lumMod val="75000"/>
                      <a:lumOff val="25000"/>
                    </a:schemeClr>
                  </a:solidFill>
                  <a:ea typeface="Yu Gothic UI" panose="020B0500000000000000" pitchFamily="50" charset="-128"/>
                </a:rPr>
              </a:br>
              <a:r>
                <a:rPr kumimoji="1" lang="ja-JP" altLang="en-US" sz="1100">
                  <a:solidFill>
                    <a:schemeClr val="tx1">
                      <a:lumMod val="75000"/>
                      <a:lumOff val="25000"/>
                    </a:schemeClr>
                  </a:solidFill>
                  <a:ea typeface="Yu Gothic UI" panose="020B0500000000000000" pitchFamily="50" charset="-128"/>
                </a:rPr>
                <a:t>未来につながる</a:t>
              </a:r>
              <a:r>
                <a:rPr kumimoji="1" lang="en-US" altLang="ja-JP" sz="1100">
                  <a:solidFill>
                    <a:schemeClr val="tx1">
                      <a:lumMod val="75000"/>
                      <a:lumOff val="25000"/>
                    </a:schemeClr>
                  </a:solidFill>
                  <a:ea typeface="Yu Gothic UI" panose="020B0500000000000000" pitchFamily="50" charset="-128"/>
                </a:rPr>
                <a:t>DX</a:t>
              </a:r>
              <a:r>
                <a:rPr kumimoji="1" lang="ja-JP" altLang="en-US" sz="1100">
                  <a:solidFill>
                    <a:schemeClr val="tx1">
                      <a:lumMod val="75000"/>
                      <a:lumOff val="25000"/>
                    </a:schemeClr>
                  </a:solidFill>
                  <a:ea typeface="Yu Gothic UI" panose="020B0500000000000000" pitchFamily="50" charset="-128"/>
                </a:rPr>
                <a:t>を</a:t>
              </a:r>
              <a:endParaRPr kumimoji="1" lang="en-GB" altLang="ja-JP" sz="1100">
                <a:solidFill>
                  <a:schemeClr val="tx1">
                    <a:lumMod val="75000"/>
                    <a:lumOff val="25000"/>
                  </a:schemeClr>
                </a:solidFill>
                <a:ea typeface="Yu Gothic UI" panose="020B0500000000000000" pitchFamily="50" charset="-128"/>
              </a:endParaRPr>
            </a:p>
          </p:txBody>
        </p:sp>
        <p:sp>
          <p:nvSpPr>
            <p:cNvPr id="148" name="正方形/長方形 147">
              <a:extLst>
                <a:ext uri="{FF2B5EF4-FFF2-40B4-BE49-F238E27FC236}">
                  <a16:creationId xmlns:a16="http://schemas.microsoft.com/office/drawing/2014/main" id="{66350A3E-18DB-470E-8FD9-4797C18D7135}"/>
                </a:ext>
              </a:extLst>
            </p:cNvPr>
            <p:cNvSpPr/>
            <p:nvPr/>
          </p:nvSpPr>
          <p:spPr>
            <a:xfrm>
              <a:off x="3623403" y="4514736"/>
              <a:ext cx="1631149" cy="21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nSpc>
                  <a:spcPts val="1200"/>
                </a:lnSpc>
              </a:pPr>
              <a:r>
                <a:rPr kumimoji="1" lang="ja-JP" altLang="en-US" sz="1100">
                  <a:solidFill>
                    <a:schemeClr val="tx1">
                      <a:lumMod val="75000"/>
                      <a:lumOff val="25000"/>
                    </a:schemeClr>
                  </a:solidFill>
                  <a:ea typeface="Yu Gothic UI" panose="020B0500000000000000" pitchFamily="50" charset="-128"/>
                </a:rPr>
                <a:t> 「らしく暮らせばええ」。</a:t>
              </a:r>
              <a:br>
                <a:rPr kumimoji="1" lang="en-US" altLang="ja-JP" sz="1100">
                  <a:solidFill>
                    <a:schemeClr val="tx1">
                      <a:lumMod val="75000"/>
                      <a:lumOff val="25000"/>
                    </a:schemeClr>
                  </a:solidFill>
                  <a:ea typeface="Yu Gothic UI" panose="020B0500000000000000" pitchFamily="50" charset="-128"/>
                </a:rPr>
              </a:br>
              <a:r>
                <a:rPr kumimoji="1" lang="ja-JP" altLang="en-US" sz="1100">
                  <a:solidFill>
                    <a:schemeClr val="tx1">
                      <a:lumMod val="75000"/>
                      <a:lumOff val="25000"/>
                    </a:schemeClr>
                  </a:solidFill>
                  <a:ea typeface="Yu Gothic UI" panose="020B0500000000000000" pitchFamily="50" charset="-128"/>
                </a:rPr>
                <a:t>デジタルで支える社会へ</a:t>
              </a:r>
              <a:endParaRPr kumimoji="1" lang="en-GB" altLang="ja-JP" sz="1100">
                <a:solidFill>
                  <a:schemeClr val="tx1">
                    <a:lumMod val="75000"/>
                    <a:lumOff val="25000"/>
                  </a:schemeClr>
                </a:solidFill>
                <a:ea typeface="Yu Gothic UI" panose="020B0500000000000000" pitchFamily="50" charset="-128"/>
              </a:endParaRPr>
            </a:p>
          </p:txBody>
        </p:sp>
        <p:sp>
          <p:nvSpPr>
            <p:cNvPr id="155" name="正方形/長方形 154">
              <a:extLst>
                <a:ext uri="{FF2B5EF4-FFF2-40B4-BE49-F238E27FC236}">
                  <a16:creationId xmlns:a16="http://schemas.microsoft.com/office/drawing/2014/main" id="{5368EEF6-FEC3-4D07-86D0-A1339E8A720E}"/>
                </a:ext>
              </a:extLst>
            </p:cNvPr>
            <p:cNvSpPr/>
            <p:nvPr/>
          </p:nvSpPr>
          <p:spPr>
            <a:xfrm>
              <a:off x="3623403" y="4111920"/>
              <a:ext cx="1631149" cy="21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nSpc>
                  <a:spcPts val="1200"/>
                </a:lnSpc>
              </a:pPr>
              <a:r>
                <a:rPr kumimoji="1" lang="ja-JP" altLang="en-US" sz="1100">
                  <a:solidFill>
                    <a:schemeClr val="tx1">
                      <a:lumMod val="75000"/>
                      <a:lumOff val="25000"/>
                    </a:schemeClr>
                  </a:solidFill>
                  <a:ea typeface="Yu Gothic UI" panose="020B0500000000000000" pitchFamily="50" charset="-128"/>
                </a:rPr>
                <a:t>「ほな、大阪市でやろ！」。</a:t>
              </a:r>
              <a:br>
                <a:rPr kumimoji="1" lang="en-US" altLang="ja-JP" sz="1100">
                  <a:solidFill>
                    <a:schemeClr val="tx1">
                      <a:lumMod val="75000"/>
                      <a:lumOff val="25000"/>
                    </a:schemeClr>
                  </a:solidFill>
                  <a:ea typeface="Yu Gothic UI" panose="020B0500000000000000" pitchFamily="50" charset="-128"/>
                </a:rPr>
              </a:br>
              <a:r>
                <a:rPr kumimoji="1" lang="ja-JP" altLang="en-US" sz="1100">
                  <a:solidFill>
                    <a:schemeClr val="tx1">
                      <a:lumMod val="75000"/>
                      <a:lumOff val="25000"/>
                    </a:schemeClr>
                  </a:solidFill>
                  <a:ea typeface="Yu Gothic UI" panose="020B0500000000000000" pitchFamily="50" charset="-128"/>
                </a:rPr>
                <a:t>様々な事業者が集まるまちへ</a:t>
              </a:r>
              <a:endParaRPr kumimoji="1" lang="en-GB" altLang="ja-JP" sz="1100">
                <a:solidFill>
                  <a:schemeClr val="tx1">
                    <a:lumMod val="75000"/>
                    <a:lumOff val="25000"/>
                  </a:schemeClr>
                </a:solidFill>
                <a:ea typeface="Yu Gothic UI" panose="020B0500000000000000" pitchFamily="50" charset="-128"/>
              </a:endParaRPr>
            </a:p>
          </p:txBody>
        </p:sp>
      </p:grpSp>
      <p:grpSp>
        <p:nvGrpSpPr>
          <p:cNvPr id="39" name="グループ化 38">
            <a:extLst>
              <a:ext uri="{FF2B5EF4-FFF2-40B4-BE49-F238E27FC236}">
                <a16:creationId xmlns:a16="http://schemas.microsoft.com/office/drawing/2014/main" id="{0457D0BD-9A09-4113-8283-7A0F6B2FB9D6}"/>
              </a:ext>
            </a:extLst>
          </p:cNvPr>
          <p:cNvGrpSpPr/>
          <p:nvPr/>
        </p:nvGrpSpPr>
        <p:grpSpPr>
          <a:xfrm>
            <a:off x="3230619" y="3709104"/>
            <a:ext cx="216000" cy="2632896"/>
            <a:chOff x="3230619" y="3709104"/>
            <a:chExt cx="216000" cy="2632896"/>
          </a:xfrm>
        </p:grpSpPr>
        <p:sp>
          <p:nvSpPr>
            <p:cNvPr id="171" name="正方形/長方形 170">
              <a:extLst>
                <a:ext uri="{FF2B5EF4-FFF2-40B4-BE49-F238E27FC236}">
                  <a16:creationId xmlns:a16="http://schemas.microsoft.com/office/drawing/2014/main" id="{3ECBAE2D-06AE-4A53-8515-8E04310F1F0E}"/>
                </a:ext>
              </a:extLst>
            </p:cNvPr>
            <p:cNvSpPr/>
            <p:nvPr/>
          </p:nvSpPr>
          <p:spPr>
            <a:xfrm>
              <a:off x="3230619" y="3709104"/>
              <a:ext cx="216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GB" sz="1400">
                  <a:solidFill>
                    <a:schemeClr val="tx1"/>
                  </a:solidFill>
                  <a:latin typeface="Avenir Next LT Pro Demi" panose="020B0704020202020204" pitchFamily="34" charset="0"/>
                </a:rPr>
                <a:t>07</a:t>
              </a:r>
            </a:p>
          </p:txBody>
        </p:sp>
        <p:sp>
          <p:nvSpPr>
            <p:cNvPr id="125" name="正方形/長方形 124">
              <a:extLst>
                <a:ext uri="{FF2B5EF4-FFF2-40B4-BE49-F238E27FC236}">
                  <a16:creationId xmlns:a16="http://schemas.microsoft.com/office/drawing/2014/main" id="{307595A4-64CB-405A-A7DE-268128313203}"/>
                </a:ext>
              </a:extLst>
            </p:cNvPr>
            <p:cNvSpPr/>
            <p:nvPr/>
          </p:nvSpPr>
          <p:spPr>
            <a:xfrm>
              <a:off x="3230619" y="6126000"/>
              <a:ext cx="216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GB" sz="1400">
                  <a:solidFill>
                    <a:schemeClr val="tx1">
                      <a:lumMod val="75000"/>
                      <a:lumOff val="25000"/>
                    </a:schemeClr>
                  </a:solidFill>
                  <a:latin typeface="Avenir Next LT Pro Demi" panose="020B0704020202020204" pitchFamily="34" charset="0"/>
                </a:rPr>
                <a:t>0</a:t>
              </a:r>
              <a:r>
                <a:rPr kumimoji="1" lang="en-US" altLang="ja-JP" sz="1400">
                  <a:solidFill>
                    <a:schemeClr val="tx1">
                      <a:lumMod val="75000"/>
                      <a:lumOff val="25000"/>
                    </a:schemeClr>
                  </a:solidFill>
                  <a:latin typeface="Avenir Next LT Pro Demi" panose="020B0704020202020204" pitchFamily="34" charset="0"/>
                </a:rPr>
                <a:t>0</a:t>
              </a:r>
              <a:endParaRPr kumimoji="1" lang="en-GB" sz="1400">
                <a:solidFill>
                  <a:schemeClr val="tx1">
                    <a:lumMod val="75000"/>
                    <a:lumOff val="25000"/>
                  </a:schemeClr>
                </a:solidFill>
                <a:latin typeface="Avenir Next LT Pro Demi" panose="020B0704020202020204" pitchFamily="34" charset="0"/>
              </a:endParaRPr>
            </a:p>
          </p:txBody>
        </p:sp>
        <p:sp>
          <p:nvSpPr>
            <p:cNvPr id="131" name="正方形/長方形 130">
              <a:extLst>
                <a:ext uri="{FF2B5EF4-FFF2-40B4-BE49-F238E27FC236}">
                  <a16:creationId xmlns:a16="http://schemas.microsoft.com/office/drawing/2014/main" id="{4E1FE1A1-FE86-41AE-A6B9-42AB6EBE6142}"/>
                </a:ext>
              </a:extLst>
            </p:cNvPr>
            <p:cNvSpPr/>
            <p:nvPr/>
          </p:nvSpPr>
          <p:spPr>
            <a:xfrm>
              <a:off x="3230619" y="5723184"/>
              <a:ext cx="216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GB" sz="1400">
                  <a:solidFill>
                    <a:schemeClr val="tx1">
                      <a:lumMod val="75000"/>
                      <a:lumOff val="25000"/>
                    </a:schemeClr>
                  </a:solidFill>
                  <a:latin typeface="Avenir Next LT Pro Demi" panose="020B0704020202020204" pitchFamily="34" charset="0"/>
                </a:rPr>
                <a:t>1</a:t>
              </a:r>
              <a:r>
                <a:rPr kumimoji="1" lang="en-US" altLang="ja-JP" sz="1400">
                  <a:solidFill>
                    <a:schemeClr val="tx1">
                      <a:lumMod val="75000"/>
                      <a:lumOff val="25000"/>
                    </a:schemeClr>
                  </a:solidFill>
                  <a:latin typeface="Avenir Next LT Pro Demi" panose="020B0704020202020204" pitchFamily="34" charset="0"/>
                </a:rPr>
                <a:t>2</a:t>
              </a:r>
              <a:endParaRPr kumimoji="1" lang="en-GB" sz="1400">
                <a:solidFill>
                  <a:schemeClr val="tx1">
                    <a:lumMod val="75000"/>
                    <a:lumOff val="25000"/>
                  </a:schemeClr>
                </a:solidFill>
                <a:latin typeface="Avenir Next LT Pro Demi" panose="020B0704020202020204" pitchFamily="34" charset="0"/>
              </a:endParaRPr>
            </a:p>
          </p:txBody>
        </p:sp>
        <p:sp>
          <p:nvSpPr>
            <p:cNvPr id="139" name="正方形/長方形 138">
              <a:extLst>
                <a:ext uri="{FF2B5EF4-FFF2-40B4-BE49-F238E27FC236}">
                  <a16:creationId xmlns:a16="http://schemas.microsoft.com/office/drawing/2014/main" id="{32B38D55-6FE3-46C3-9A59-E4BDA02BED27}"/>
                </a:ext>
              </a:extLst>
            </p:cNvPr>
            <p:cNvSpPr/>
            <p:nvPr/>
          </p:nvSpPr>
          <p:spPr>
            <a:xfrm>
              <a:off x="3230619" y="5320368"/>
              <a:ext cx="216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GB" sz="1400">
                  <a:solidFill>
                    <a:schemeClr val="tx1">
                      <a:lumMod val="75000"/>
                      <a:lumOff val="25000"/>
                    </a:schemeClr>
                  </a:solidFill>
                  <a:latin typeface="Avenir Next LT Pro Demi" panose="020B0704020202020204" pitchFamily="34" charset="0"/>
                </a:rPr>
                <a:t>1</a:t>
              </a:r>
              <a:r>
                <a:rPr kumimoji="1" lang="en-US" altLang="ja-JP" sz="1400">
                  <a:solidFill>
                    <a:schemeClr val="tx1">
                      <a:lumMod val="75000"/>
                      <a:lumOff val="25000"/>
                    </a:schemeClr>
                  </a:solidFill>
                  <a:latin typeface="Avenir Next LT Pro Demi" panose="020B0704020202020204" pitchFamily="34" charset="0"/>
                </a:rPr>
                <a:t>1</a:t>
              </a:r>
              <a:endParaRPr kumimoji="1" lang="en-GB" sz="1400">
                <a:solidFill>
                  <a:schemeClr val="tx1">
                    <a:lumMod val="75000"/>
                    <a:lumOff val="25000"/>
                  </a:schemeClr>
                </a:solidFill>
                <a:latin typeface="Avenir Next LT Pro Demi" panose="020B0704020202020204" pitchFamily="34" charset="0"/>
              </a:endParaRPr>
            </a:p>
          </p:txBody>
        </p:sp>
        <p:sp>
          <p:nvSpPr>
            <p:cNvPr id="147" name="正方形/長方形 146">
              <a:extLst>
                <a:ext uri="{FF2B5EF4-FFF2-40B4-BE49-F238E27FC236}">
                  <a16:creationId xmlns:a16="http://schemas.microsoft.com/office/drawing/2014/main" id="{DB5F7819-4C3D-417E-B3F0-C72978D3D49B}"/>
                </a:ext>
              </a:extLst>
            </p:cNvPr>
            <p:cNvSpPr/>
            <p:nvPr/>
          </p:nvSpPr>
          <p:spPr>
            <a:xfrm>
              <a:off x="3230619" y="4917552"/>
              <a:ext cx="216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GB" sz="1400">
                  <a:solidFill>
                    <a:schemeClr val="tx1">
                      <a:lumMod val="75000"/>
                      <a:lumOff val="25000"/>
                    </a:schemeClr>
                  </a:solidFill>
                  <a:latin typeface="Avenir Next LT Pro Demi" panose="020B0704020202020204" pitchFamily="34" charset="0"/>
                </a:rPr>
                <a:t>10</a:t>
              </a:r>
            </a:p>
          </p:txBody>
        </p:sp>
        <p:sp>
          <p:nvSpPr>
            <p:cNvPr id="154" name="正方形/長方形 153">
              <a:extLst>
                <a:ext uri="{FF2B5EF4-FFF2-40B4-BE49-F238E27FC236}">
                  <a16:creationId xmlns:a16="http://schemas.microsoft.com/office/drawing/2014/main" id="{10345C0D-B10D-4D57-A2BB-4142D2816141}"/>
                </a:ext>
              </a:extLst>
            </p:cNvPr>
            <p:cNvSpPr/>
            <p:nvPr/>
          </p:nvSpPr>
          <p:spPr>
            <a:xfrm>
              <a:off x="3230619" y="4514736"/>
              <a:ext cx="216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GB" sz="1400">
                  <a:solidFill>
                    <a:schemeClr val="tx1">
                      <a:lumMod val="75000"/>
                      <a:lumOff val="25000"/>
                    </a:schemeClr>
                  </a:solidFill>
                  <a:latin typeface="Avenir Next LT Pro Demi" panose="020B0704020202020204" pitchFamily="34" charset="0"/>
                </a:rPr>
                <a:t>09</a:t>
              </a:r>
            </a:p>
          </p:txBody>
        </p:sp>
        <p:sp>
          <p:nvSpPr>
            <p:cNvPr id="156" name="正方形/長方形 155">
              <a:extLst>
                <a:ext uri="{FF2B5EF4-FFF2-40B4-BE49-F238E27FC236}">
                  <a16:creationId xmlns:a16="http://schemas.microsoft.com/office/drawing/2014/main" id="{1EE9BE94-A14E-4AFF-B9C9-59D38EA7D84D}"/>
                </a:ext>
              </a:extLst>
            </p:cNvPr>
            <p:cNvSpPr/>
            <p:nvPr/>
          </p:nvSpPr>
          <p:spPr>
            <a:xfrm>
              <a:off x="3230619" y="4111920"/>
              <a:ext cx="216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GB" sz="1400">
                  <a:solidFill>
                    <a:schemeClr val="tx1">
                      <a:lumMod val="75000"/>
                      <a:lumOff val="25000"/>
                    </a:schemeClr>
                  </a:solidFill>
                  <a:latin typeface="Avenir Next LT Pro Demi" panose="020B0704020202020204" pitchFamily="34" charset="0"/>
                </a:rPr>
                <a:t>08</a:t>
              </a:r>
            </a:p>
          </p:txBody>
        </p:sp>
      </p:grpSp>
      <p:grpSp>
        <p:nvGrpSpPr>
          <p:cNvPr id="4" name="グループ化 3">
            <a:extLst>
              <a:ext uri="{FF2B5EF4-FFF2-40B4-BE49-F238E27FC236}">
                <a16:creationId xmlns:a16="http://schemas.microsoft.com/office/drawing/2014/main" id="{B17EA093-E127-408A-97FE-913FDBA72129}"/>
              </a:ext>
            </a:extLst>
          </p:cNvPr>
          <p:cNvGrpSpPr/>
          <p:nvPr/>
        </p:nvGrpSpPr>
        <p:grpSpPr>
          <a:xfrm>
            <a:off x="543459" y="2418172"/>
            <a:ext cx="8749184" cy="1091440"/>
            <a:chOff x="543459" y="2418172"/>
            <a:chExt cx="8749184" cy="1091440"/>
          </a:xfrm>
        </p:grpSpPr>
        <p:sp>
          <p:nvSpPr>
            <p:cNvPr id="117" name="矢印: 山形 46">
              <a:extLst>
                <a:ext uri="{FF2B5EF4-FFF2-40B4-BE49-F238E27FC236}">
                  <a16:creationId xmlns:a16="http://schemas.microsoft.com/office/drawing/2014/main" id="{BCC4E73F-BFFF-462E-83D4-0590130B7890}"/>
                </a:ext>
              </a:extLst>
            </p:cNvPr>
            <p:cNvSpPr/>
            <p:nvPr/>
          </p:nvSpPr>
          <p:spPr>
            <a:xfrm>
              <a:off x="4704460" y="2893585"/>
              <a:ext cx="1512189" cy="602504"/>
            </a:xfrm>
            <a:prstGeom prst="chevron">
              <a:avLst>
                <a:gd name="adj" fmla="val 28868"/>
              </a:avLst>
            </a:prstGeom>
            <a:solidFill>
              <a:srgbClr val="F19DA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600" b="1" spc="100">
                  <a:solidFill>
                    <a:schemeClr val="bg1"/>
                  </a:solidFill>
                  <a:latin typeface="Avenir Next LT Pro Demi" panose="020B0704020202020204" pitchFamily="34" charset="0"/>
                </a:rPr>
                <a:t>STRATEGY</a:t>
              </a:r>
              <a:br>
                <a:rPr kumimoji="1" lang="en-US" altLang="ja-JP" sz="1600" b="1">
                  <a:solidFill>
                    <a:schemeClr val="bg1"/>
                  </a:solidFill>
                  <a:latin typeface="Avenir Next LT Pro Demi" panose="020B0704020202020204" pitchFamily="34" charset="0"/>
                </a:rPr>
              </a:br>
              <a:r>
                <a:rPr kumimoji="1" lang="ja-JP" altLang="en-US" sz="1600" b="1">
                  <a:solidFill>
                    <a:schemeClr val="bg1"/>
                  </a:solidFill>
                </a:rPr>
                <a:t>の見直し</a:t>
              </a:r>
              <a:endParaRPr kumimoji="1" lang="en-GB" sz="1600" b="1">
                <a:solidFill>
                  <a:schemeClr val="bg1"/>
                </a:solidFill>
              </a:endParaRPr>
            </a:p>
          </p:txBody>
        </p:sp>
        <p:sp>
          <p:nvSpPr>
            <p:cNvPr id="123" name="矢印: 山形 122">
              <a:extLst>
                <a:ext uri="{FF2B5EF4-FFF2-40B4-BE49-F238E27FC236}">
                  <a16:creationId xmlns:a16="http://schemas.microsoft.com/office/drawing/2014/main" id="{143646C3-406E-4AA4-A16A-B08E34DCEFF5}"/>
                </a:ext>
              </a:extLst>
            </p:cNvPr>
            <p:cNvSpPr/>
            <p:nvPr/>
          </p:nvSpPr>
          <p:spPr>
            <a:xfrm>
              <a:off x="6013449" y="2892780"/>
              <a:ext cx="2800337" cy="609509"/>
            </a:xfrm>
            <a:prstGeom prst="chevron">
              <a:avLst>
                <a:gd name="adj" fmla="val 28868"/>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endParaRPr>
            </a:p>
          </p:txBody>
        </p:sp>
        <p:sp>
          <p:nvSpPr>
            <p:cNvPr id="157" name="矢印: 山形 114">
              <a:extLst>
                <a:ext uri="{FF2B5EF4-FFF2-40B4-BE49-F238E27FC236}">
                  <a16:creationId xmlns:a16="http://schemas.microsoft.com/office/drawing/2014/main" id="{AD85C9E5-A62C-4345-BA66-9F0A32F56695}"/>
                </a:ext>
              </a:extLst>
            </p:cNvPr>
            <p:cNvSpPr/>
            <p:nvPr/>
          </p:nvSpPr>
          <p:spPr>
            <a:xfrm>
              <a:off x="8724407" y="2900103"/>
              <a:ext cx="390168" cy="609509"/>
            </a:xfrm>
            <a:prstGeom prst="chevron">
              <a:avLst>
                <a:gd name="adj" fmla="val 45096"/>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sz="1600">
                <a:solidFill>
                  <a:schemeClr val="tx1">
                    <a:lumMod val="75000"/>
                    <a:lumOff val="25000"/>
                  </a:schemeClr>
                </a:solidFill>
              </a:endParaRPr>
            </a:p>
          </p:txBody>
        </p:sp>
        <p:sp>
          <p:nvSpPr>
            <p:cNvPr id="161" name="ホームベース 3">
              <a:extLst>
                <a:ext uri="{FF2B5EF4-FFF2-40B4-BE49-F238E27FC236}">
                  <a16:creationId xmlns:a16="http://schemas.microsoft.com/office/drawing/2014/main" id="{B94DF683-D5F5-42F0-BEFF-167B8492D7FE}"/>
                </a:ext>
              </a:extLst>
            </p:cNvPr>
            <p:cNvSpPr/>
            <p:nvPr/>
          </p:nvSpPr>
          <p:spPr>
            <a:xfrm>
              <a:off x="543459" y="2893584"/>
              <a:ext cx="4357153" cy="602354"/>
            </a:xfrm>
            <a:prstGeom prst="homePlate">
              <a:avLst>
                <a:gd name="adj" fmla="val 28868"/>
              </a:avLst>
            </a:prstGeom>
            <a:solidFill>
              <a:srgbClr val="FC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endParaRPr>
            </a:p>
          </p:txBody>
        </p:sp>
        <p:sp>
          <p:nvSpPr>
            <p:cNvPr id="162" name="字幕 7">
              <a:extLst>
                <a:ext uri="{FF2B5EF4-FFF2-40B4-BE49-F238E27FC236}">
                  <a16:creationId xmlns:a16="http://schemas.microsoft.com/office/drawing/2014/main" id="{6B412FD2-FC9B-4E61-BB32-5C0D864058FA}"/>
                </a:ext>
              </a:extLst>
            </p:cNvPr>
            <p:cNvSpPr txBox="1">
              <a:spLocks/>
            </p:cNvSpPr>
            <p:nvPr/>
          </p:nvSpPr>
          <p:spPr>
            <a:xfrm>
              <a:off x="715054" y="3007211"/>
              <a:ext cx="3997458" cy="182247"/>
            </a:xfrm>
            <a:prstGeom prst="rect">
              <a:avLst/>
            </a:prstGeom>
          </p:spPr>
          <p:txBody>
            <a:bodyPr lIns="0" anchor="ctr"/>
            <a:lstStyle>
              <a:lvl1pPr marL="0" indent="0" algn="l" defTabSz="914400" rtl="0" eaLnBrk="1" latinLnBrk="0" hangingPunct="1">
                <a:lnSpc>
                  <a:spcPct val="90000"/>
                </a:lnSpc>
                <a:spcBef>
                  <a:spcPts val="1000"/>
                </a:spcBef>
                <a:buFont typeface="Arial" panose="020B0604020202020204" pitchFamily="34" charset="0"/>
                <a:buNone/>
                <a:defRPr kumimoji="1" sz="1800" kern="1200">
                  <a:solidFill>
                    <a:schemeClr val="tx1">
                      <a:lumMod val="75000"/>
                      <a:lumOff val="25000"/>
                    </a:schemeClr>
                  </a:solidFill>
                  <a:latin typeface="Yu Gothic UI" panose="020B0500000000000000" pitchFamily="50" charset="-128"/>
                  <a:ea typeface="Yu Gothic UI" panose="020B0500000000000000" pitchFamily="50"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b="1" spc="200">
                  <a:solidFill>
                    <a:schemeClr val="tx1"/>
                  </a:solidFill>
                  <a:latin typeface="Avenir Next LT Pro Demi" panose="020B0704020202020204" pitchFamily="34" charset="0"/>
                </a:rPr>
                <a:t>12+1</a:t>
              </a:r>
              <a:r>
                <a:rPr lang="ja-JP" altLang="en-US" b="1" spc="200">
                  <a:solidFill>
                    <a:schemeClr val="tx1"/>
                  </a:solidFill>
                  <a:latin typeface="Arial Nova" panose="020B0604020202020204" pitchFamily="34" charset="0"/>
                </a:rPr>
                <a:t>の</a:t>
              </a:r>
              <a:r>
                <a:rPr lang="en-US" altLang="ja-JP" b="1" spc="200">
                  <a:solidFill>
                    <a:schemeClr val="tx1"/>
                  </a:solidFill>
                  <a:latin typeface="Avenir Next LT Pro Demi" panose="020B0704020202020204" pitchFamily="34" charset="0"/>
                </a:rPr>
                <a:t>STRATEGY</a:t>
              </a:r>
              <a:r>
                <a:rPr lang="ja-JP" altLang="en-US" b="1" spc="200">
                  <a:solidFill>
                    <a:schemeClr val="tx1"/>
                  </a:solidFill>
                  <a:latin typeface="Arial Nova" panose="020B0604020202020204" pitchFamily="34" charset="0"/>
                </a:rPr>
                <a:t>の実行</a:t>
              </a:r>
              <a:endParaRPr lang="en-GB" altLang="ja-JP" b="1" spc="200">
                <a:solidFill>
                  <a:schemeClr val="tx1"/>
                </a:solidFill>
                <a:latin typeface="Arial Nova" panose="020B0604020202020204" pitchFamily="34" charset="0"/>
              </a:endParaRPr>
            </a:p>
          </p:txBody>
        </p:sp>
        <p:sp>
          <p:nvSpPr>
            <p:cNvPr id="163" name="字幕 7">
              <a:extLst>
                <a:ext uri="{FF2B5EF4-FFF2-40B4-BE49-F238E27FC236}">
                  <a16:creationId xmlns:a16="http://schemas.microsoft.com/office/drawing/2014/main" id="{2657BC37-3F02-483B-862E-16EB40DEEE62}"/>
                </a:ext>
              </a:extLst>
            </p:cNvPr>
            <p:cNvSpPr txBox="1">
              <a:spLocks/>
            </p:cNvSpPr>
            <p:nvPr/>
          </p:nvSpPr>
          <p:spPr>
            <a:xfrm>
              <a:off x="745359" y="3212296"/>
              <a:ext cx="3959102" cy="152939"/>
            </a:xfrm>
            <a:prstGeom prst="rect">
              <a:avLst/>
            </a:prstGeom>
          </p:spPr>
          <p:txBody>
            <a:bodyPr lIns="0"/>
            <a:lstStyle>
              <a:lvl1pPr marL="0" indent="0" algn="l" defTabSz="914400" rtl="0" eaLnBrk="1" latinLnBrk="0" hangingPunct="1">
                <a:lnSpc>
                  <a:spcPct val="90000"/>
                </a:lnSpc>
                <a:spcBef>
                  <a:spcPts val="1000"/>
                </a:spcBef>
                <a:buFont typeface="Arial" panose="020B0604020202020204" pitchFamily="34" charset="0"/>
                <a:buNone/>
                <a:defRPr kumimoji="1" sz="1800" kern="1200">
                  <a:solidFill>
                    <a:schemeClr val="tx1">
                      <a:lumMod val="75000"/>
                      <a:lumOff val="25000"/>
                    </a:schemeClr>
                  </a:solidFill>
                  <a:latin typeface="Yu Gothic UI" panose="020B0500000000000000" pitchFamily="50" charset="-128"/>
                  <a:ea typeface="Yu Gothic UI" panose="020B0500000000000000" pitchFamily="50"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1100" spc="200">
                  <a:solidFill>
                    <a:schemeClr val="tx1"/>
                  </a:solidFill>
                  <a:latin typeface="+mn-lt"/>
                </a:rPr>
                <a:t>VALUE</a:t>
              </a:r>
              <a:r>
                <a:rPr lang="ja-JP" altLang="en-US" sz="1100" spc="200">
                  <a:solidFill>
                    <a:schemeClr val="tx1"/>
                  </a:solidFill>
                  <a:latin typeface="Arial Nova" panose="020B0604020202020204" pitchFamily="34" charset="0"/>
                </a:rPr>
                <a:t>の実現に向けての</a:t>
              </a:r>
              <a:r>
                <a:rPr lang="en-US" altLang="ja-JP" sz="1100" spc="200">
                  <a:solidFill>
                    <a:schemeClr val="tx1"/>
                  </a:solidFill>
                  <a:latin typeface="+mn-lt"/>
                </a:rPr>
                <a:t>2030</a:t>
              </a:r>
              <a:r>
                <a:rPr lang="ja-JP" altLang="en-US" sz="1100" spc="200">
                  <a:solidFill>
                    <a:schemeClr val="tx1"/>
                  </a:solidFill>
                  <a:latin typeface="Arial Nova" panose="020B0604020202020204" pitchFamily="34" charset="0"/>
                </a:rPr>
                <a:t>年までの施策方針</a:t>
              </a:r>
              <a:endParaRPr lang="en-GB" altLang="ja-JP" sz="1100" spc="200">
                <a:solidFill>
                  <a:schemeClr val="tx1"/>
                </a:solidFill>
                <a:latin typeface="Arial Nova" panose="020B0604020202020204" pitchFamily="34" charset="0"/>
              </a:endParaRPr>
            </a:p>
          </p:txBody>
        </p:sp>
        <p:sp>
          <p:nvSpPr>
            <p:cNvPr id="164" name="字幕 7">
              <a:extLst>
                <a:ext uri="{FF2B5EF4-FFF2-40B4-BE49-F238E27FC236}">
                  <a16:creationId xmlns:a16="http://schemas.microsoft.com/office/drawing/2014/main" id="{C87E8453-FF25-475A-B5DD-8E0AED4612E4}"/>
                </a:ext>
              </a:extLst>
            </p:cNvPr>
            <p:cNvSpPr txBox="1">
              <a:spLocks/>
            </p:cNvSpPr>
            <p:nvPr/>
          </p:nvSpPr>
          <p:spPr>
            <a:xfrm>
              <a:off x="6342777" y="3007211"/>
              <a:ext cx="2373709" cy="182247"/>
            </a:xfrm>
            <a:prstGeom prst="rect">
              <a:avLst/>
            </a:prstGeom>
          </p:spPr>
          <p:txBody>
            <a:bodyPr lIns="0" anchor="ctr"/>
            <a:lstStyle>
              <a:lvl1pPr marL="0" indent="0" algn="l" defTabSz="914400" rtl="0" eaLnBrk="1" latinLnBrk="0" hangingPunct="1">
                <a:lnSpc>
                  <a:spcPct val="90000"/>
                </a:lnSpc>
                <a:spcBef>
                  <a:spcPts val="1000"/>
                </a:spcBef>
                <a:buFont typeface="Arial" panose="020B0604020202020204" pitchFamily="34" charset="0"/>
                <a:buNone/>
                <a:defRPr kumimoji="1" sz="1800" kern="1200">
                  <a:solidFill>
                    <a:schemeClr val="tx1">
                      <a:lumMod val="75000"/>
                      <a:lumOff val="25000"/>
                    </a:schemeClr>
                  </a:solidFill>
                  <a:latin typeface="Yu Gothic UI" panose="020B0500000000000000" pitchFamily="50" charset="-128"/>
                  <a:ea typeface="Yu Gothic UI" panose="020B0500000000000000" pitchFamily="50"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b="1" spc="200">
                  <a:solidFill>
                    <a:schemeClr val="bg1"/>
                  </a:solidFill>
                  <a:latin typeface="Avenir Next LT Pro Demi" panose="020B0704020202020204" pitchFamily="34" charset="0"/>
                </a:rPr>
                <a:t>6</a:t>
              </a:r>
              <a:r>
                <a:rPr lang="ja-JP" altLang="en-US" b="1" spc="200">
                  <a:solidFill>
                    <a:schemeClr val="bg1"/>
                  </a:solidFill>
                  <a:latin typeface="Arial Nova" panose="020B0604020202020204" pitchFamily="34" charset="0"/>
                </a:rPr>
                <a:t>つの</a:t>
              </a:r>
              <a:r>
                <a:rPr lang="en-US" altLang="ja-JP" b="1" spc="200">
                  <a:solidFill>
                    <a:schemeClr val="bg1"/>
                  </a:solidFill>
                  <a:latin typeface="Avenir Next LT Pro Demi" panose="020B0704020202020204" pitchFamily="34" charset="0"/>
                </a:rPr>
                <a:t>VALUE</a:t>
              </a:r>
              <a:r>
                <a:rPr lang="ja-JP" altLang="en-US" b="1" spc="200">
                  <a:solidFill>
                    <a:schemeClr val="bg1"/>
                  </a:solidFill>
                  <a:latin typeface="Arial Nova" panose="020B0604020202020204" pitchFamily="34" charset="0"/>
                </a:rPr>
                <a:t>の実現</a:t>
              </a:r>
              <a:endParaRPr lang="en-GB" altLang="ja-JP" b="1" spc="200">
                <a:solidFill>
                  <a:schemeClr val="bg1"/>
                </a:solidFill>
                <a:latin typeface="Arial Nova" panose="020B0604020202020204" pitchFamily="34" charset="0"/>
              </a:endParaRPr>
            </a:p>
          </p:txBody>
        </p:sp>
        <p:sp>
          <p:nvSpPr>
            <p:cNvPr id="165" name="字幕 7">
              <a:extLst>
                <a:ext uri="{FF2B5EF4-FFF2-40B4-BE49-F238E27FC236}">
                  <a16:creationId xmlns:a16="http://schemas.microsoft.com/office/drawing/2014/main" id="{805B2651-C56F-4081-96C6-CF96B6DCD0A8}"/>
                </a:ext>
              </a:extLst>
            </p:cNvPr>
            <p:cNvSpPr txBox="1">
              <a:spLocks/>
            </p:cNvSpPr>
            <p:nvPr/>
          </p:nvSpPr>
          <p:spPr>
            <a:xfrm>
              <a:off x="6342777" y="3212296"/>
              <a:ext cx="2373709" cy="152939"/>
            </a:xfrm>
            <a:prstGeom prst="rect">
              <a:avLst/>
            </a:prstGeom>
          </p:spPr>
          <p:txBody>
            <a:bodyPr lIns="0"/>
            <a:lstStyle>
              <a:lvl1pPr marL="0" indent="0" algn="l" defTabSz="914400" rtl="0" eaLnBrk="1" latinLnBrk="0" hangingPunct="1">
                <a:lnSpc>
                  <a:spcPct val="90000"/>
                </a:lnSpc>
                <a:spcBef>
                  <a:spcPts val="1000"/>
                </a:spcBef>
                <a:buFont typeface="Arial" panose="020B0604020202020204" pitchFamily="34" charset="0"/>
                <a:buNone/>
                <a:defRPr kumimoji="1" sz="1800" kern="1200">
                  <a:solidFill>
                    <a:schemeClr val="tx1">
                      <a:lumMod val="75000"/>
                      <a:lumOff val="25000"/>
                    </a:schemeClr>
                  </a:solidFill>
                  <a:latin typeface="Yu Gothic UI" panose="020B0500000000000000" pitchFamily="50" charset="-128"/>
                  <a:ea typeface="Yu Gothic UI" panose="020B0500000000000000" pitchFamily="50"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1100" spc="200">
                  <a:solidFill>
                    <a:schemeClr val="bg1"/>
                  </a:solidFill>
                  <a:latin typeface="+mn-lt"/>
                </a:rPr>
                <a:t>DX</a:t>
              </a:r>
              <a:r>
                <a:rPr lang="ja-JP" altLang="en-US" sz="1100" spc="200">
                  <a:solidFill>
                    <a:schemeClr val="bg1"/>
                  </a:solidFill>
                  <a:latin typeface="Arial Nova" panose="020B0604020202020204" pitchFamily="34" charset="0"/>
                </a:rPr>
                <a:t>で実現したい「未来の大阪市」</a:t>
              </a:r>
              <a:endParaRPr lang="en-GB" altLang="ja-JP" sz="1100" spc="200">
                <a:solidFill>
                  <a:schemeClr val="bg1"/>
                </a:solidFill>
                <a:latin typeface="Arial Nova" panose="020B0604020202020204" pitchFamily="34" charset="0"/>
              </a:endParaRPr>
            </a:p>
          </p:txBody>
        </p:sp>
        <p:sp>
          <p:nvSpPr>
            <p:cNvPr id="166" name="矢印: 山形 114">
              <a:extLst>
                <a:ext uri="{FF2B5EF4-FFF2-40B4-BE49-F238E27FC236}">
                  <a16:creationId xmlns:a16="http://schemas.microsoft.com/office/drawing/2014/main" id="{40DA792B-BFDE-427F-AFB0-A2F0623DA193}"/>
                </a:ext>
              </a:extLst>
            </p:cNvPr>
            <p:cNvSpPr/>
            <p:nvPr/>
          </p:nvSpPr>
          <p:spPr>
            <a:xfrm>
              <a:off x="9033012" y="2900103"/>
              <a:ext cx="259631" cy="609509"/>
            </a:xfrm>
            <a:prstGeom prst="chevron">
              <a:avLst>
                <a:gd name="adj" fmla="val 67769"/>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sz="1600">
                <a:solidFill>
                  <a:schemeClr val="tx1">
                    <a:lumMod val="75000"/>
                    <a:lumOff val="25000"/>
                  </a:schemeClr>
                </a:solidFill>
              </a:endParaRPr>
            </a:p>
          </p:txBody>
        </p:sp>
        <p:grpSp>
          <p:nvGrpSpPr>
            <p:cNvPr id="11" name="グループ化 10">
              <a:extLst>
                <a:ext uri="{FF2B5EF4-FFF2-40B4-BE49-F238E27FC236}">
                  <a16:creationId xmlns:a16="http://schemas.microsoft.com/office/drawing/2014/main" id="{446917F2-4B6A-4229-AD4C-2BF977B91DB6}"/>
                </a:ext>
              </a:extLst>
            </p:cNvPr>
            <p:cNvGrpSpPr/>
            <p:nvPr/>
          </p:nvGrpSpPr>
          <p:grpSpPr>
            <a:xfrm>
              <a:off x="543459" y="2418172"/>
              <a:ext cx="8741549" cy="365277"/>
              <a:chOff x="543459" y="2418172"/>
              <a:chExt cx="8741549" cy="365277"/>
            </a:xfrm>
          </p:grpSpPr>
          <p:cxnSp>
            <p:nvCxnSpPr>
              <p:cNvPr id="115" name="直線コネクタ 114">
                <a:extLst>
                  <a:ext uri="{FF2B5EF4-FFF2-40B4-BE49-F238E27FC236}">
                    <a16:creationId xmlns:a16="http://schemas.microsoft.com/office/drawing/2014/main" id="{C0CE34A6-3C37-4C53-B1FE-479C3D977052}"/>
                  </a:ext>
                </a:extLst>
              </p:cNvPr>
              <p:cNvCxnSpPr>
                <a:cxnSpLocks/>
                <a:stCxn id="173" idx="6"/>
                <a:endCxn id="176" idx="2"/>
              </p:cNvCxnSpPr>
              <p:nvPr/>
            </p:nvCxnSpPr>
            <p:spPr>
              <a:xfrm>
                <a:off x="644717" y="2732820"/>
                <a:ext cx="8156457" cy="0"/>
              </a:xfrm>
              <a:prstGeom prst="line">
                <a:avLst/>
              </a:prstGeom>
              <a:ln w="9525">
                <a:solidFill>
                  <a:srgbClr val="AF1932"/>
                </a:solidFill>
              </a:ln>
            </p:spPr>
            <p:style>
              <a:lnRef idx="1">
                <a:schemeClr val="accent1"/>
              </a:lnRef>
              <a:fillRef idx="0">
                <a:schemeClr val="accent1"/>
              </a:fillRef>
              <a:effectRef idx="0">
                <a:schemeClr val="accent1"/>
              </a:effectRef>
              <a:fontRef idx="minor">
                <a:schemeClr val="tx1"/>
              </a:fontRef>
            </p:style>
          </p:cxnSp>
          <p:sp>
            <p:nvSpPr>
              <p:cNvPr id="158" name="字幕 7">
                <a:extLst>
                  <a:ext uri="{FF2B5EF4-FFF2-40B4-BE49-F238E27FC236}">
                    <a16:creationId xmlns:a16="http://schemas.microsoft.com/office/drawing/2014/main" id="{29B3E167-3435-4A83-966E-ECCB2C7FD118}"/>
                  </a:ext>
                </a:extLst>
              </p:cNvPr>
              <p:cNvSpPr txBox="1">
                <a:spLocks/>
              </p:cNvSpPr>
              <p:nvPr/>
            </p:nvSpPr>
            <p:spPr>
              <a:xfrm>
                <a:off x="4258950" y="2431934"/>
                <a:ext cx="900887" cy="206375"/>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kumimoji="1" sz="1800" kern="1200">
                    <a:solidFill>
                      <a:schemeClr val="tx1">
                        <a:lumMod val="75000"/>
                        <a:lumOff val="25000"/>
                      </a:schemeClr>
                    </a:solidFill>
                    <a:latin typeface="Yu Gothic UI" panose="020B0500000000000000" pitchFamily="50" charset="-128"/>
                    <a:ea typeface="Yu Gothic UI" panose="020B0500000000000000" pitchFamily="50"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ctr"/>
                <a:r>
                  <a:rPr lang="en-US" altLang="ja-JP" sz="1600">
                    <a:solidFill>
                      <a:srgbClr val="AF1932"/>
                    </a:solidFill>
                    <a:latin typeface="+mj-lt"/>
                  </a:rPr>
                  <a:t>2030</a:t>
                </a:r>
                <a:endParaRPr lang="en-GB" altLang="ja-JP" sz="1600">
                  <a:solidFill>
                    <a:srgbClr val="AF1932"/>
                  </a:solidFill>
                  <a:latin typeface="+mj-lt"/>
                </a:endParaRPr>
              </a:p>
            </p:txBody>
          </p:sp>
          <p:sp>
            <p:nvSpPr>
              <p:cNvPr id="159" name="字幕 7">
                <a:extLst>
                  <a:ext uri="{FF2B5EF4-FFF2-40B4-BE49-F238E27FC236}">
                    <a16:creationId xmlns:a16="http://schemas.microsoft.com/office/drawing/2014/main" id="{7F32544F-E350-4B72-96FF-1A3E0F9AB3E9}"/>
                  </a:ext>
                </a:extLst>
              </p:cNvPr>
              <p:cNvSpPr txBox="1">
                <a:spLocks/>
              </p:cNvSpPr>
              <p:nvPr/>
            </p:nvSpPr>
            <p:spPr>
              <a:xfrm>
                <a:off x="8587057" y="2418172"/>
                <a:ext cx="529492" cy="216000"/>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kumimoji="1" sz="1800" kern="1200">
                    <a:solidFill>
                      <a:schemeClr val="tx1">
                        <a:lumMod val="75000"/>
                        <a:lumOff val="25000"/>
                      </a:schemeClr>
                    </a:solidFill>
                    <a:latin typeface="Yu Gothic UI" panose="020B0500000000000000" pitchFamily="50" charset="-128"/>
                    <a:ea typeface="Yu Gothic UI" panose="020B0500000000000000" pitchFamily="50"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ctr"/>
                <a:r>
                  <a:rPr lang="en-US" altLang="ja-JP" sz="1600" dirty="0">
                    <a:solidFill>
                      <a:srgbClr val="AF1932"/>
                    </a:solidFill>
                    <a:latin typeface="+mj-lt"/>
                  </a:rPr>
                  <a:t>2040</a:t>
                </a:r>
                <a:endParaRPr lang="en-GB" altLang="ja-JP" sz="1600" dirty="0">
                  <a:solidFill>
                    <a:srgbClr val="AF1932"/>
                  </a:solidFill>
                  <a:latin typeface="+mj-lt"/>
                </a:endParaRPr>
              </a:p>
            </p:txBody>
          </p:sp>
          <p:sp>
            <p:nvSpPr>
              <p:cNvPr id="160" name="字幕 7">
                <a:extLst>
                  <a:ext uri="{FF2B5EF4-FFF2-40B4-BE49-F238E27FC236}">
                    <a16:creationId xmlns:a16="http://schemas.microsoft.com/office/drawing/2014/main" id="{AB943389-B299-4769-9AED-E2C898B48913}"/>
                  </a:ext>
                </a:extLst>
              </p:cNvPr>
              <p:cNvSpPr txBox="1">
                <a:spLocks/>
              </p:cNvSpPr>
              <p:nvPr/>
            </p:nvSpPr>
            <p:spPr>
              <a:xfrm>
                <a:off x="543459" y="2431934"/>
                <a:ext cx="613790" cy="206375"/>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kumimoji="1" sz="1800" kern="1200">
                    <a:solidFill>
                      <a:schemeClr val="tx1">
                        <a:lumMod val="75000"/>
                        <a:lumOff val="25000"/>
                      </a:schemeClr>
                    </a:solidFill>
                    <a:latin typeface="Yu Gothic UI" panose="020B0500000000000000" pitchFamily="50" charset="-128"/>
                    <a:ea typeface="Yu Gothic UI" panose="020B0500000000000000" pitchFamily="50"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1600">
                    <a:solidFill>
                      <a:srgbClr val="AF1932"/>
                    </a:solidFill>
                    <a:latin typeface="+mj-lt"/>
                  </a:rPr>
                  <a:t>2023</a:t>
                </a:r>
                <a:endParaRPr lang="en-GB" altLang="ja-JP" sz="1600">
                  <a:solidFill>
                    <a:srgbClr val="AF1932"/>
                  </a:solidFill>
                  <a:latin typeface="+mj-lt"/>
                </a:endParaRPr>
              </a:p>
            </p:txBody>
          </p:sp>
          <p:sp>
            <p:nvSpPr>
              <p:cNvPr id="173" name="楕円 172">
                <a:extLst>
                  <a:ext uri="{FF2B5EF4-FFF2-40B4-BE49-F238E27FC236}">
                    <a16:creationId xmlns:a16="http://schemas.microsoft.com/office/drawing/2014/main" id="{E27B7384-1F3B-433E-B9A5-3EBECC8ADE47}"/>
                  </a:ext>
                </a:extLst>
              </p:cNvPr>
              <p:cNvSpPr/>
              <p:nvPr/>
            </p:nvSpPr>
            <p:spPr>
              <a:xfrm>
                <a:off x="543459" y="2682191"/>
                <a:ext cx="101258" cy="101258"/>
              </a:xfrm>
              <a:prstGeom prst="ellipse">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solidFill>
                    <a:schemeClr val="tx1"/>
                  </a:solidFill>
                </a:endParaRPr>
              </a:p>
            </p:txBody>
          </p:sp>
          <p:sp>
            <p:nvSpPr>
              <p:cNvPr id="174" name="楕円 173">
                <a:extLst>
                  <a:ext uri="{FF2B5EF4-FFF2-40B4-BE49-F238E27FC236}">
                    <a16:creationId xmlns:a16="http://schemas.microsoft.com/office/drawing/2014/main" id="{FB660303-E7A6-4B6F-8E1E-CF2D5F8938F9}"/>
                  </a:ext>
                </a:extLst>
              </p:cNvPr>
              <p:cNvSpPr/>
              <p:nvPr/>
            </p:nvSpPr>
            <p:spPr>
              <a:xfrm>
                <a:off x="4658764" y="2682191"/>
                <a:ext cx="101258" cy="101258"/>
              </a:xfrm>
              <a:prstGeom prst="ellipse">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solidFill>
                    <a:schemeClr val="tx1"/>
                  </a:solidFill>
                </a:endParaRPr>
              </a:p>
            </p:txBody>
          </p:sp>
          <p:sp>
            <p:nvSpPr>
              <p:cNvPr id="176" name="楕円 175">
                <a:extLst>
                  <a:ext uri="{FF2B5EF4-FFF2-40B4-BE49-F238E27FC236}">
                    <a16:creationId xmlns:a16="http://schemas.microsoft.com/office/drawing/2014/main" id="{2EB4E992-A167-48C5-A689-F99F221CBBEC}"/>
                  </a:ext>
                </a:extLst>
              </p:cNvPr>
              <p:cNvSpPr/>
              <p:nvPr/>
            </p:nvSpPr>
            <p:spPr>
              <a:xfrm>
                <a:off x="8801174" y="2682191"/>
                <a:ext cx="101258" cy="101258"/>
              </a:xfrm>
              <a:prstGeom prst="ellipse">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solidFill>
                    <a:schemeClr val="tx1"/>
                  </a:solidFill>
                </a:endParaRPr>
              </a:p>
            </p:txBody>
          </p:sp>
          <p:sp>
            <p:nvSpPr>
              <p:cNvPr id="177" name="楕円 176">
                <a:extLst>
                  <a:ext uri="{FF2B5EF4-FFF2-40B4-BE49-F238E27FC236}">
                    <a16:creationId xmlns:a16="http://schemas.microsoft.com/office/drawing/2014/main" id="{0A03322E-254F-4036-8A67-78D1063A6FEA}"/>
                  </a:ext>
                </a:extLst>
              </p:cNvPr>
              <p:cNvSpPr/>
              <p:nvPr/>
            </p:nvSpPr>
            <p:spPr>
              <a:xfrm>
                <a:off x="9183750" y="2682191"/>
                <a:ext cx="101258" cy="10125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solidFill>
                    <a:schemeClr val="tx1"/>
                  </a:solidFill>
                </a:endParaRPr>
              </a:p>
            </p:txBody>
          </p:sp>
          <p:cxnSp>
            <p:nvCxnSpPr>
              <p:cNvPr id="179" name="直線コネクタ 178">
                <a:extLst>
                  <a:ext uri="{FF2B5EF4-FFF2-40B4-BE49-F238E27FC236}">
                    <a16:creationId xmlns:a16="http://schemas.microsoft.com/office/drawing/2014/main" id="{78C376E0-E79C-4145-A0DB-DEC326F39275}"/>
                  </a:ext>
                </a:extLst>
              </p:cNvPr>
              <p:cNvCxnSpPr>
                <a:cxnSpLocks/>
                <a:stCxn id="176" idx="6"/>
                <a:endCxn id="177" idx="2"/>
              </p:cNvCxnSpPr>
              <p:nvPr/>
            </p:nvCxnSpPr>
            <p:spPr>
              <a:xfrm>
                <a:off x="8902432" y="2732820"/>
                <a:ext cx="281318" cy="0"/>
              </a:xfrm>
              <a:prstGeom prst="line">
                <a:avLst/>
              </a:prstGeom>
              <a:ln w="9525">
                <a:solidFill>
                  <a:srgbClr val="AF1932"/>
                </a:solidFill>
                <a:prstDash val="dash"/>
              </a:ln>
            </p:spPr>
            <p:style>
              <a:lnRef idx="1">
                <a:schemeClr val="accent1"/>
              </a:lnRef>
              <a:fillRef idx="0">
                <a:schemeClr val="accent1"/>
              </a:fillRef>
              <a:effectRef idx="0">
                <a:schemeClr val="accent1"/>
              </a:effectRef>
              <a:fontRef idx="minor">
                <a:schemeClr val="tx1"/>
              </a:fontRef>
            </p:style>
          </p:cxnSp>
        </p:grpSp>
      </p:grpSp>
      <p:sp>
        <p:nvSpPr>
          <p:cNvPr id="8" name="字幕 3">
            <a:extLst>
              <a:ext uri="{FF2B5EF4-FFF2-40B4-BE49-F238E27FC236}">
                <a16:creationId xmlns:a16="http://schemas.microsoft.com/office/drawing/2014/main" id="{798356D2-C722-1362-1DEB-198A371884DB}"/>
              </a:ext>
            </a:extLst>
          </p:cNvPr>
          <p:cNvSpPr txBox="1">
            <a:spLocks/>
          </p:cNvSpPr>
          <p:nvPr/>
        </p:nvSpPr>
        <p:spPr>
          <a:xfrm>
            <a:off x="2952620" y="423496"/>
            <a:ext cx="2391778" cy="2360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kumimoji="1" sz="1800" kern="1200">
                <a:solidFill>
                  <a:schemeClr val="tx1">
                    <a:lumMod val="75000"/>
                    <a:lumOff val="25000"/>
                  </a:schemeClr>
                </a:solidFill>
                <a:latin typeface="Yu Gothic UI" panose="020B0500000000000000" pitchFamily="50" charset="-128"/>
                <a:ea typeface="Yu Gothic UI" panose="020B0500000000000000" pitchFamily="50"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kumimoji="1" lang="en-US" altLang="ja-JP" sz="1800">
                <a:solidFill>
                  <a:srgbClr val="000000"/>
                </a:solidFill>
                <a:latin typeface="+mn-lt"/>
              </a:rPr>
              <a:t>VALUE &amp; STRATEGY</a:t>
            </a:r>
            <a:endParaRPr lang="en-GB" spc="-50">
              <a:solidFill>
                <a:srgbClr val="000000"/>
              </a:solidFill>
              <a:latin typeface="+mn-lt"/>
            </a:endParaRPr>
          </a:p>
        </p:txBody>
      </p:sp>
      <p:sp>
        <p:nvSpPr>
          <p:cNvPr id="9" name="矢印: 山形 30">
            <a:extLst>
              <a:ext uri="{FF2B5EF4-FFF2-40B4-BE49-F238E27FC236}">
                <a16:creationId xmlns:a16="http://schemas.microsoft.com/office/drawing/2014/main" id="{A4B87E7D-D1B0-C279-399F-4A5350E655EB}"/>
              </a:ext>
            </a:extLst>
          </p:cNvPr>
          <p:cNvSpPr/>
          <p:nvPr/>
        </p:nvSpPr>
        <p:spPr>
          <a:xfrm>
            <a:off x="2805031" y="426813"/>
            <a:ext cx="123877" cy="169324"/>
          </a:xfrm>
          <a:prstGeom prst="chevron">
            <a:avLst>
              <a:gd name="adj" fmla="val 7097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solidFill>
                <a:schemeClr val="tx1"/>
              </a:solidFill>
            </a:endParaRPr>
          </a:p>
        </p:txBody>
      </p:sp>
    </p:spTree>
    <p:extLst>
      <p:ext uri="{BB962C8B-B14F-4D97-AF65-F5344CB8AC3E}">
        <p14:creationId xmlns:p14="http://schemas.microsoft.com/office/powerpoint/2010/main" val="337790080"/>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3">
      <a:majorFont>
        <a:latin typeface="Avenir Next LT Pro Demi"/>
        <a:ea typeface="Yu Gothic UI"/>
        <a:cs typeface=""/>
      </a:majorFont>
      <a:minorFont>
        <a:latin typeface="Avenir Next LT Pro"/>
        <a:ea typeface="Yu Gothic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kumimoji="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e0793d39-0939-496d-b129-198edd916feb}" enabled="0" method="" siteId="{e0793d39-0939-496d-b129-198edd916feb}" removed="1"/>
</clbl:labelList>
</file>

<file path=docProps/app.xml><?xml version="1.0" encoding="utf-8"?>
<Properties xmlns="http://schemas.openxmlformats.org/officeDocument/2006/extended-properties" xmlns:vt="http://schemas.openxmlformats.org/officeDocument/2006/docPropsVTypes">
  <Template/>
  <TotalTime>0</TotalTime>
  <Words>13265</Words>
  <Application>Microsoft Office PowerPoint</Application>
  <PresentationFormat>A4 210 x 297 mm</PresentationFormat>
  <Paragraphs>868</Paragraphs>
  <Slides>48</Slides>
  <Notes>4</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48</vt:i4>
      </vt:variant>
    </vt:vector>
  </HeadingPairs>
  <TitlesOfParts>
    <vt:vector size="59" baseType="lpstr">
      <vt:lpstr>Yu Gothic UI</vt:lpstr>
      <vt:lpstr>Yu Gothic UI Semibold</vt:lpstr>
      <vt:lpstr>游ゴシック</vt:lpstr>
      <vt:lpstr>游明朝</vt:lpstr>
      <vt:lpstr>Algerian</vt:lpstr>
      <vt:lpstr>Arial</vt:lpstr>
      <vt:lpstr>Arial Nova</vt:lpstr>
      <vt:lpstr>Avenir Next LT Pro</vt:lpstr>
      <vt:lpstr>Avenir Next LT Pro Demi</vt:lpstr>
      <vt:lpstr>Century Gothic</vt:lpstr>
      <vt:lpstr>デザインの設定</vt:lpstr>
      <vt:lpstr>PowerPoint プレゼンテーション</vt:lpstr>
      <vt:lpstr>PowerPoint プレゼンテーション</vt:lpstr>
      <vt:lpstr>PowerPoint プレゼンテーション</vt:lpstr>
      <vt:lpstr>はじめに</vt:lpstr>
      <vt:lpstr>DX戦略の位置づけ</vt:lpstr>
      <vt:lpstr>大阪市のDX戦略</vt:lpstr>
      <vt:lpstr>大阪市の使命</vt:lpstr>
      <vt:lpstr>戦略の視点</vt:lpstr>
      <vt:lpstr>実現したい未来・めざす姿と施策方針</vt:lpstr>
      <vt:lpstr>PowerPoint プレゼンテーション</vt:lpstr>
      <vt:lpstr>PowerPoint プレゼンテーション</vt:lpstr>
      <vt:lpstr>「ええやん、大阪」。 より便利な行政サービスへ</vt:lpstr>
      <vt:lpstr>「いつでもどこでも」。 デジタルなコミュニケーションへ</vt:lpstr>
      <vt:lpstr>PowerPoint プレゼンテーション</vt:lpstr>
      <vt:lpstr>「大阪はあんしんや」。 デジタルで支える強いまちづくりへ</vt:lpstr>
      <vt:lpstr>「大阪のことが見える」。 まちのデータ化と活用へ</vt:lpstr>
      <vt:lpstr>PowerPoint プレゼンテーション</vt:lpstr>
      <vt:lpstr>「コラボはおもろい」。 産学公民がデジタルで進める課題の解決を</vt:lpstr>
      <vt:lpstr>「まちが元気や」。 地域コミュニティをデジタルでサポート</vt:lpstr>
      <vt:lpstr>PowerPoint プレゼンテーション</vt:lpstr>
      <vt:lpstr>「好きやねんOSAKA」。 魅力発信からファンづくりへ</vt:lpstr>
      <vt:lpstr>「ほな、大阪市でやろ！」。 様々な事業者が集まるまちへ</vt:lpstr>
      <vt:lpstr>PowerPoint プレゼンテーション</vt:lpstr>
      <vt:lpstr>「らしく暮らせばええ」。 デジタルで支える社会へ</vt:lpstr>
      <vt:lpstr>「SDGs、GXへ」。 未来につながるDXを</vt:lpstr>
      <vt:lpstr>PowerPoint プレゼンテーション</vt:lpstr>
      <vt:lpstr>「相方はデジタル」。 次世代のしごと・働き方へ</vt:lpstr>
      <vt:lpstr>「経験だけに頼ったらあかん」。 データで裏打ちされたしごとへ</vt:lpstr>
      <vt:lpstr>「ええやん、DX」。 全職員でDXを</vt:lpstr>
      <vt:lpstr>行動姿勢</vt:lpstr>
      <vt:lpstr>行動指針</vt:lpstr>
      <vt:lpstr>DX戦略の推進に向けて</vt:lpstr>
      <vt:lpstr>DX推進体制</vt:lpstr>
      <vt:lpstr>DX戦略の推進方法</vt:lpstr>
      <vt:lpstr>おわりに</vt:lpstr>
      <vt:lpstr>DXを推進する背景</vt:lpstr>
      <vt:lpstr>大阪市ICT戦略の実績</vt:lpstr>
      <vt:lpstr>DXの必要性</vt:lpstr>
      <vt:lpstr>DXの潮流（世界・国の動き）</vt:lpstr>
      <vt:lpstr>DXの潮流（大阪府・大阪市の動き）</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2023-03-22T07:19:00Z</dcterms:created>
  <dcterms:modified xsi:type="dcterms:W3CDTF">2024-05-21T08:29:29Z</dcterms:modified>
</cp:coreProperties>
</file>