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0" r:id="rId1"/>
  </p:sldMasterIdLst>
  <p:notesMasterIdLst>
    <p:notesMasterId r:id="rId27"/>
  </p:notesMasterIdLst>
  <p:handoutMasterIdLst>
    <p:handoutMasterId r:id="rId28"/>
  </p:handoutMasterIdLst>
  <p:sldIdLst>
    <p:sldId id="370" r:id="rId2"/>
    <p:sldId id="369" r:id="rId3"/>
    <p:sldId id="373" r:id="rId4"/>
    <p:sldId id="323" r:id="rId5"/>
    <p:sldId id="374" r:id="rId6"/>
    <p:sldId id="304" r:id="rId7"/>
    <p:sldId id="326" r:id="rId8"/>
    <p:sldId id="327" r:id="rId9"/>
    <p:sldId id="328" r:id="rId10"/>
    <p:sldId id="324" r:id="rId11"/>
    <p:sldId id="329" r:id="rId12"/>
    <p:sldId id="371" r:id="rId13"/>
    <p:sldId id="344" r:id="rId14"/>
    <p:sldId id="345" r:id="rId15"/>
    <p:sldId id="339" r:id="rId16"/>
    <p:sldId id="372" r:id="rId17"/>
    <p:sldId id="334" r:id="rId18"/>
    <p:sldId id="358" r:id="rId19"/>
    <p:sldId id="335" r:id="rId20"/>
    <p:sldId id="336" r:id="rId21"/>
    <p:sldId id="337" r:id="rId22"/>
    <p:sldId id="338" r:id="rId23"/>
    <p:sldId id="340" r:id="rId24"/>
    <p:sldId id="341" r:id="rId25"/>
    <p:sldId id="367" r:id="rId26"/>
  </p:sldIdLst>
  <p:sldSz cx="12192000" cy="6858000"/>
  <p:notesSz cx="13716000" cy="24384000"/>
  <p:defaultTex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7099138-E2B2-4389-AB34-4B90AC888EB6}">
          <p14:sldIdLst>
            <p14:sldId id="370"/>
            <p14:sldId id="369"/>
            <p14:sldId id="373"/>
            <p14:sldId id="323"/>
            <p14:sldId id="374"/>
            <p14:sldId id="304"/>
            <p14:sldId id="326"/>
            <p14:sldId id="327"/>
            <p14:sldId id="328"/>
            <p14:sldId id="324"/>
            <p14:sldId id="329"/>
            <p14:sldId id="371"/>
            <p14:sldId id="344"/>
            <p14:sldId id="345"/>
            <p14:sldId id="339"/>
            <p14:sldId id="372"/>
            <p14:sldId id="334"/>
            <p14:sldId id="358"/>
            <p14:sldId id="335"/>
            <p14:sldId id="336"/>
            <p14:sldId id="337"/>
            <p14:sldId id="338"/>
            <p14:sldId id="340"/>
            <p14:sldId id="341"/>
            <p14:sldId id="367"/>
          </p14:sldIdLst>
        </p14:section>
      </p14:sectionLst>
    </p:ex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AAEB"/>
    <a:srgbClr val="DF9DA5"/>
    <a:srgbClr val="FFFFFF"/>
    <a:srgbClr val="F5CDCE"/>
    <a:srgbClr val="AAC4E9"/>
    <a:srgbClr val="FFEFEF"/>
    <a:srgbClr val="F4E3CD"/>
    <a:srgbClr val="B9E1E9"/>
    <a:srgbClr val="8EDAE5"/>
    <a:srgbClr val="FBF4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0" autoAdjust="0"/>
    <p:restoredTop sz="95388" autoAdjust="0"/>
  </p:normalViewPr>
  <p:slideViewPr>
    <p:cSldViewPr snapToGrid="0" snapToObjects="1">
      <p:cViewPr varScale="1">
        <p:scale>
          <a:sx n="110" d="100"/>
          <a:sy n="110" d="100"/>
        </p:scale>
        <p:origin x="426" y="9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50" d="100"/>
        <a:sy n="50" d="100"/>
      </p:scale>
      <p:origin x="0" y="0"/>
    </p:cViewPr>
  </p:notesTextViewPr>
  <p:sorterViewPr>
    <p:cViewPr>
      <p:scale>
        <a:sx n="75" d="100"/>
        <a:sy n="75" d="100"/>
      </p:scale>
      <p:origin x="0" y="0"/>
    </p:cViewPr>
  </p:sorterViewPr>
  <p:notesViewPr>
    <p:cSldViewPr snapToGrid="0" snapToObjects="1">
      <p:cViewPr varScale="1">
        <p:scale>
          <a:sx n="31" d="100"/>
          <a:sy n="31" d="100"/>
        </p:scale>
        <p:origin x="440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lang="ja-JP" sz="1200"/>
            </a:lvl1pPr>
          </a:lstStyle>
          <a:p>
            <a:pPr rtl="0"/>
            <a:fld id="{B0914B8E-5160-459D-9B03-9783DA225A81}" type="datetimeyyyy">
              <a:rPr lang="ja-JP" altLang="en-US" smtClean="0">
                <a:latin typeface="Meiryo UI" panose="020B0604030504040204" pitchFamily="50" charset="-128"/>
                <a:ea typeface="Meiryo UI" panose="020B0604030504040204" pitchFamily="50" charset="-128"/>
              </a:rPr>
              <a:t>2025年</a:t>
            </a:fld>
            <a:endParaRPr lang="ja-JP"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lang="ja-JP" sz="1200"/>
            </a:lvl1pPr>
          </a:lstStyle>
          <a:p>
            <a:pPr rtl="0"/>
            <a:endParaRPr lang="ja-JP"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lang="ja-JP" sz="1200"/>
            </a:lvl1pPr>
          </a:lstStyle>
          <a:p>
            <a:pPr rtl="0"/>
            <a:fld id="{420BD0AB-C59E-4A46-83D3-F07787446BA0}" type="slidenum">
              <a:rPr lang="ja-JP" smtClean="0">
                <a:latin typeface="Meiryo UI" panose="020B0604030504040204" pitchFamily="50" charset="-128"/>
                <a:ea typeface="Meiryo UI" panose="020B0604030504040204" pitchFamily="50" charset="-128"/>
              </a:rPr>
              <a:t>‹#›</a:t>
            </a:fld>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lang="ja-JP" sz="600" kern="1200">
        <a:solidFill>
          <a:schemeClr val="tx1"/>
        </a:solidFill>
        <a:latin typeface="+mn-cs"/>
        <a:ea typeface="+mn-ea"/>
        <a:cs typeface="+mn-cs"/>
      </a:defRPr>
    </a:lvl1pPr>
    <a:lvl2pPr marL="228600" algn="l" defTabSz="457200" rtl="0" eaLnBrk="1" latinLnBrk="0" hangingPunct="1">
      <a:defRPr lang="ja-JP" sz="600" kern="1200">
        <a:solidFill>
          <a:schemeClr val="tx1"/>
        </a:solidFill>
        <a:latin typeface="+mn-cs"/>
        <a:ea typeface="+mn-ea"/>
        <a:cs typeface="+mn-cs"/>
      </a:defRPr>
    </a:lvl2pPr>
    <a:lvl3pPr marL="457200" algn="l" defTabSz="457200" rtl="0" eaLnBrk="1" latinLnBrk="0" hangingPunct="1">
      <a:defRPr lang="ja-JP" sz="600" kern="1200">
        <a:solidFill>
          <a:schemeClr val="tx1"/>
        </a:solidFill>
        <a:latin typeface="+mn-cs"/>
        <a:ea typeface="+mn-ea"/>
        <a:cs typeface="+mn-cs"/>
      </a:defRPr>
    </a:lvl3pPr>
    <a:lvl4pPr marL="685800" algn="l" defTabSz="457200" rtl="0" eaLnBrk="1" latinLnBrk="0" hangingPunct="1">
      <a:defRPr lang="ja-JP" sz="600" kern="1200">
        <a:solidFill>
          <a:schemeClr val="tx1"/>
        </a:solidFill>
        <a:latin typeface="+mn-cs"/>
        <a:ea typeface="+mn-ea"/>
        <a:cs typeface="+mn-cs"/>
      </a:defRPr>
    </a:lvl4pPr>
    <a:lvl5pPr marL="914400" algn="l" defTabSz="457200" rtl="0" eaLnBrk="1" latinLnBrk="0" hangingPunct="1">
      <a:defRPr lang="ja-JP" sz="600" kern="1200">
        <a:solidFill>
          <a:schemeClr val="tx1"/>
        </a:solidFill>
        <a:latin typeface="+mn-cs"/>
        <a:ea typeface="+mn-ea"/>
        <a:cs typeface="+mn-cs"/>
      </a:defRPr>
    </a:lvl5pPr>
    <a:lvl6pPr marL="1143000" algn="l" defTabSz="457200" rtl="0" eaLnBrk="1" latinLnBrk="0" hangingPunct="1">
      <a:defRPr lang="ja-JP" sz="600" kern="1200">
        <a:solidFill>
          <a:schemeClr val="tx1"/>
        </a:solidFill>
        <a:latin typeface="+mn-cs"/>
        <a:ea typeface="+mn-ea"/>
        <a:cs typeface="+mn-cs"/>
      </a:defRPr>
    </a:lvl6pPr>
    <a:lvl7pPr marL="1371600" algn="l" defTabSz="457200" rtl="0" eaLnBrk="1" latinLnBrk="0" hangingPunct="1">
      <a:defRPr lang="ja-JP" sz="600" kern="1200">
        <a:solidFill>
          <a:schemeClr val="tx1"/>
        </a:solidFill>
        <a:latin typeface="+mn-cs"/>
        <a:ea typeface="+mn-ea"/>
        <a:cs typeface="+mn-cs"/>
      </a:defRPr>
    </a:lvl7pPr>
    <a:lvl8pPr marL="1600200" algn="l" defTabSz="457200" rtl="0" eaLnBrk="1" latinLnBrk="0" hangingPunct="1">
      <a:defRPr lang="ja-JP" sz="600" kern="1200">
        <a:solidFill>
          <a:schemeClr val="tx1"/>
        </a:solidFill>
        <a:latin typeface="+mn-cs"/>
        <a:ea typeface="+mn-ea"/>
        <a:cs typeface="+mn-cs"/>
      </a:defRPr>
    </a:lvl8pPr>
    <a:lvl9pPr marL="1828800" algn="l" defTabSz="457200" rtl="0" eaLnBrk="1" latinLnBrk="0" hangingPunct="1">
      <a:defRPr lang="ja-JP" sz="600" kern="1200">
        <a:solidFill>
          <a:schemeClr val="tx1"/>
        </a:solidFill>
        <a:latin typeface="+mn-cs"/>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083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429590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4199524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098476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833783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927431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981943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700434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127145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233932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9050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32455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87736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2299390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352071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1565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a:lstStyle/>
          <a:p>
            <a:endParaRPr kumimoji="1" lang="ja-JP" altLang="en-US" dirty="0"/>
          </a:p>
        </p:txBody>
      </p:sp>
    </p:spTree>
    <p:extLst>
      <p:ext uri="{BB962C8B-B14F-4D97-AF65-F5344CB8AC3E}">
        <p14:creationId xmlns:p14="http://schemas.microsoft.com/office/powerpoint/2010/main" val="1780471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ノート プレースホルダー 2"/>
          <p:cNvSpPr>
            <a:spLocks noGrp="1"/>
          </p:cNvSpPr>
          <p:nvPr>
            <p:ph type="body" idx="1"/>
          </p:nvPr>
        </p:nvSpPr>
        <p:spPr>
          <a:xfrm>
            <a:off x="1371600" y="11734800"/>
            <a:ext cx="10972800" cy="9601200"/>
          </a:xfrm>
          <a:prstGeom prst="rect">
            <a:avLst/>
          </a:prstGeom>
        </p:spPr>
        <p:txBody>
          <a:bodyPr rtlCol="0"/>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09702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ムライン 3">
    <p:spTree>
      <p:nvGrpSpPr>
        <p:cNvPr id="1" name=""/>
        <p:cNvGrpSpPr/>
        <p:nvPr/>
      </p:nvGrpSpPr>
      <p:grpSpPr>
        <a:xfrm>
          <a:off x="0" y="0"/>
          <a:ext cx="0" cy="0"/>
          <a:chOff x="0" y="0"/>
          <a:chExt cx="0" cy="0"/>
        </a:xfrm>
      </p:grpSpPr>
      <p:sp>
        <p:nvSpPr>
          <p:cNvPr id="12" name="フリーフォーム(F)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202634" cy="1500049"/>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latin typeface="Meiryo UI" panose="020B0604030504040204" pitchFamily="50" charset="-128"/>
              <a:ea typeface="Meiryo UI" panose="020B0604030504040204" pitchFamily="50" charset="-128"/>
            </a:endParaRPr>
          </a:p>
        </p:txBody>
      </p:sp>
      <p:sp>
        <p:nvSpPr>
          <p:cNvPr id="10" name="フリーフォーム(F)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30" name="画像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3964" y="296674"/>
            <a:ext cx="682741" cy="632013"/>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6" name="タイトル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rtlCol="0"/>
          <a:lstStyle>
            <a:lvl1pPr algn="l">
              <a:lnSpc>
                <a:spcPct val="100000"/>
              </a:lnSpc>
              <a:defRPr lang="ja-JP" sz="3600">
                <a:solidFill>
                  <a:schemeClr val="accent6"/>
                </a:solidFill>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4" name="テキスト プレースホルダー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rtlCol="0" anchor="t" anchorCtr="0">
            <a:noAutofit/>
          </a:bodyPr>
          <a:lstStyle>
            <a:lvl1pPr marL="0" indent="0">
              <a:lnSpc>
                <a:spcPct val="100000"/>
              </a:lnSpc>
              <a:spcBef>
                <a:spcPts val="0"/>
              </a:spcBef>
              <a:spcAft>
                <a:spcPts val="1200"/>
              </a:spcAft>
              <a:buFont typeface="Arial" panose="020B0604020202020204" pitchFamily="34" charset="0"/>
              <a:buNone/>
              <a:defRPr lang="ja-JP" sz="1800">
                <a:latin typeface="Meiryo UI" panose="020B0604030504040204" pitchFamily="50" charset="-128"/>
                <a:ea typeface="Meiryo UI" panose="020B0604030504040204" pitchFamily="50" charset="-128"/>
              </a:defRPr>
            </a:lvl1pPr>
          </a:lstStyle>
          <a:p>
            <a:pPr rtl="0"/>
            <a:r>
              <a:rPr lang="ja-JP"/>
              <a:t>クリックしてサブタイトルを追加</a:t>
            </a:r>
          </a:p>
        </p:txBody>
      </p:sp>
      <p:sp>
        <p:nvSpPr>
          <p:cNvPr id="9" name="コンテンツ プレースホルダー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rtlCol="0">
            <a:normAutofit/>
          </a:bodyPr>
          <a:lstStyle>
            <a:lvl1pPr>
              <a:defRPr lang="ja-JP" sz="1800">
                <a:latin typeface="Meiryo UI" panose="020B0604030504040204" pitchFamily="50" charset="-128"/>
                <a:ea typeface="Meiryo UI" panose="020B0604030504040204" pitchFamily="50" charset="-128"/>
              </a:defRPr>
            </a:lvl1pPr>
            <a:lvl2pPr>
              <a:defRPr lang="ja-JP" sz="1800">
                <a:latin typeface="Meiryo UI" panose="020B0604030504040204" pitchFamily="50" charset="-128"/>
                <a:ea typeface="Meiryo UI" panose="020B0604030504040204" pitchFamily="50" charset="-128"/>
              </a:defRPr>
            </a:lvl2pPr>
            <a:lvl3pPr>
              <a:defRPr lang="ja-JP" sz="1800">
                <a:latin typeface="Meiryo UI" panose="020B0604030504040204" pitchFamily="50" charset="-128"/>
                <a:ea typeface="Meiryo UI" panose="020B0604030504040204" pitchFamily="50" charset="-128"/>
              </a:defRPr>
            </a:lvl3pPr>
            <a:lvl4pPr>
              <a:defRPr lang="ja-JP" sz="1800">
                <a:latin typeface="Meiryo UI" panose="020B0604030504040204" pitchFamily="50" charset="-128"/>
                <a:ea typeface="Meiryo UI" panose="020B0604030504040204" pitchFamily="50" charset="-128"/>
              </a:defRPr>
            </a:lvl4pPr>
            <a:lvl5pPr>
              <a:defRPr lang="ja-JP" sz="1800">
                <a:latin typeface="Meiryo UI" panose="020B0604030504040204" pitchFamily="50" charset="-128"/>
                <a:ea typeface="Meiryo UI" panose="020B0604030504040204" pitchFamily="50" charset="-128"/>
              </a:defRPr>
            </a:lvl5pPr>
          </a:lstStyle>
          <a:p>
            <a:pPr lvl="0" rtl="0"/>
            <a:r>
              <a:rPr lang="ja-JP"/>
              <a:t>クリックしてテキストを追加</a:t>
            </a:r>
          </a:p>
          <a:p>
            <a:pPr lvl="1" rtl="0"/>
            <a:r>
              <a:rPr lang="ja-JP"/>
              <a:t>第 2 レベル</a:t>
            </a:r>
          </a:p>
          <a:p>
            <a:pPr lvl="2" rtl="0"/>
            <a:r>
              <a:rPr lang="ja-JP"/>
              <a:t>第 3 レベル</a:t>
            </a:r>
          </a:p>
          <a:p>
            <a:pPr lvl="3" rtl="0"/>
            <a:r>
              <a:rPr lang="ja-JP"/>
              <a:t>第 4 レベル</a:t>
            </a:r>
          </a:p>
          <a:p>
            <a:pPr lvl="4" rtl="0"/>
            <a:r>
              <a:rPr lang="ja-JP"/>
              <a:t>第 5 レベル</a:t>
            </a:r>
          </a:p>
        </p:txBody>
      </p:sp>
      <p:sp>
        <p:nvSpPr>
          <p:cNvPr id="3" name="スライド番号プレースホルダー 2">
            <a:extLst>
              <a:ext uri="{FF2B5EF4-FFF2-40B4-BE49-F238E27FC236}">
                <a16:creationId xmlns:a16="http://schemas.microsoft.com/office/drawing/2014/main" id="{88A90A92-FAC9-B76F-CBDC-F78A04B3B97F}"/>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20395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21" name="長方形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ja-JP"/>
            </a:defPPr>
          </a:lstStyle>
          <a:p>
            <a:pPr algn="ctr" rtl="0"/>
            <a:endParaRPr lang="ja-JP" sz="450" dirty="0">
              <a:latin typeface="Meiryo UI" panose="020B0604030504040204" pitchFamily="50" charset="-128"/>
              <a:ea typeface="Meiryo UI" panose="020B0604030504040204" pitchFamily="50" charset="-128"/>
            </a:endParaRPr>
          </a:p>
        </p:txBody>
      </p:sp>
      <p:sp>
        <p:nvSpPr>
          <p:cNvPr id="22" name="長方形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ja-JP"/>
            </a:defPPr>
          </a:lstStyle>
          <a:p>
            <a:pPr algn="ctr" rtl="0"/>
            <a:endParaRPr lang="ja-JP" sz="1600" dirty="0">
              <a:latin typeface="Meiryo UI" panose="020B0604030504040204" pitchFamily="50" charset="-128"/>
              <a:ea typeface="Meiryo UI" panose="020B0604030504040204" pitchFamily="50" charset="-128"/>
            </a:endParaRPr>
          </a:p>
        </p:txBody>
      </p:sp>
      <p:sp>
        <p:nvSpPr>
          <p:cNvPr id="33" name="フリーフォーム(F)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ja-JP"/>
            </a:defPPr>
          </a:lstStyle>
          <a:p>
            <a:pPr lvl="0" algn="ctr" rtl="0"/>
            <a:endParaRPr lang="ja-JP"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クリックしてテキストを追加</a:t>
            </a:r>
          </a:p>
        </p:txBody>
      </p:sp>
      <p:sp>
        <p:nvSpPr>
          <p:cNvPr id="5" name="コンテンツ プレースホルダー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rtlCol="0">
            <a:normAutofit/>
          </a:bodyPr>
          <a:lstStyle>
            <a:lvl1pPr marL="0" indent="0">
              <a:lnSpc>
                <a:spcPct val="10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00000"/>
              </a:lnSpc>
              <a:spcBef>
                <a:spcPts val="0"/>
              </a:spcBef>
              <a:defRPr lang="ja-JP" sz="2400">
                <a:latin typeface="Meiryo UI" panose="020B0604030504040204" pitchFamily="50" charset="-128"/>
                <a:ea typeface="Meiryo UI" panose="020B0604030504040204" pitchFamily="50" charset="-128"/>
              </a:defRPr>
            </a:lvl2pPr>
            <a:lvl3pPr marL="685800">
              <a:lnSpc>
                <a:spcPct val="100000"/>
              </a:lnSpc>
              <a:spcBef>
                <a:spcPts val="0"/>
              </a:spcBef>
              <a:defRPr lang="ja-JP" sz="24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2" name="スライド番号プレースホルダー 2">
            <a:extLst>
              <a:ext uri="{FF2B5EF4-FFF2-40B4-BE49-F238E27FC236}">
                <a16:creationId xmlns:a16="http://schemas.microsoft.com/office/drawing/2014/main" id="{134CA738-4EF5-1070-6102-85E6BE882587}"/>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168178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議題">
    <p:spTree>
      <p:nvGrpSpPr>
        <p:cNvPr id="1" name=""/>
        <p:cNvGrpSpPr/>
        <p:nvPr/>
      </p:nvGrpSpPr>
      <p:grpSpPr>
        <a:xfrm>
          <a:off x="0" y="0"/>
          <a:ext cx="0" cy="0"/>
          <a:chOff x="0" y="0"/>
          <a:chExt cx="0" cy="0"/>
        </a:xfrm>
      </p:grpSpPr>
      <p:grpSp>
        <p:nvGrpSpPr>
          <p:cNvPr id="6" name="グループ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フリーフォーム(F)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8" name="フリーフォーム(F)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grpSp>
        <p:nvGrpSpPr>
          <p:cNvPr id="9" name="グループ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a:solidFill>
            <a:srgbClr val="A2AAEB"/>
          </a:solidFill>
        </p:grpSpPr>
        <p:sp>
          <p:nvSpPr>
            <p:cNvPr id="10" name="フリーフォーム(F)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11" name="フリーフォーム(F)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grpFill/>
            <a:ln>
              <a:noFill/>
            </a:ln>
          </p:spPr>
          <p:txBody>
            <a:bodyPr vert="horz" wrap="square" lIns="91440" tIns="45720" rIns="91440" bIns="45720" numCol="1" rtlCol="0" anchor="t" anchorCtr="0" compatLnSpc="1">
              <a:prstTxWarp prst="textNoShape">
                <a:avLst/>
              </a:prstTxWarp>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grpSp>
      <p:sp>
        <p:nvSpPr>
          <p:cNvPr id="14" name="画像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2" name="タイトル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rtlCol="0">
            <a:noAutofit/>
          </a:bodyPr>
          <a:lstStyle>
            <a:lvl1pPr algn="l">
              <a:lnSpc>
                <a:spcPct val="100000"/>
              </a:lnSpc>
              <a:defRPr lang="ja-JP" sz="3600">
                <a:latin typeface="Meiryo UI" panose="020B0604030504040204" pitchFamily="50" charset="-128"/>
                <a:ea typeface="Meiryo UI" panose="020B0604030504040204" pitchFamily="50" charset="-128"/>
              </a:defRPr>
            </a:lvl1pPr>
          </a:lstStyle>
          <a:p>
            <a:pPr rtl="0"/>
            <a:r>
              <a:rPr lang="ja-JP" b="1"/>
              <a:t>クリックしてタイトルを追加</a:t>
            </a:r>
          </a:p>
        </p:txBody>
      </p:sp>
      <p:sp>
        <p:nvSpPr>
          <p:cNvPr id="13" name="コンテンツ プレースホルダー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rtlCol="0">
            <a:normAutofit/>
          </a:bodyPr>
          <a:lstStyle>
            <a:lvl1pPr marL="0" indent="0">
              <a:lnSpc>
                <a:spcPct val="150000"/>
              </a:lnSpc>
              <a:spcBef>
                <a:spcPts val="0"/>
              </a:spcBef>
              <a:buNone/>
              <a:defRPr lang="ja-JP" sz="2400">
                <a:latin typeface="Meiryo UI" panose="020B0604030504040204" pitchFamily="50" charset="-128"/>
                <a:ea typeface="Meiryo UI" panose="020B0604030504040204" pitchFamily="50" charset="-128"/>
              </a:defRPr>
            </a:lvl1pPr>
            <a:lvl2pPr marL="347472">
              <a:lnSpc>
                <a:spcPct val="150000"/>
              </a:lnSpc>
              <a:spcBef>
                <a:spcPts val="0"/>
              </a:spcBef>
              <a:defRPr lang="ja-JP" sz="2000">
                <a:latin typeface="Meiryo UI" panose="020B0604030504040204" pitchFamily="50" charset="-128"/>
                <a:ea typeface="Meiryo UI" panose="020B0604030504040204" pitchFamily="50" charset="-128"/>
              </a:defRPr>
            </a:lvl2pPr>
            <a:lvl3pPr marL="685800">
              <a:lnSpc>
                <a:spcPct val="150000"/>
              </a:lnSpc>
              <a:spcBef>
                <a:spcPts val="0"/>
              </a:spcBef>
              <a:defRPr lang="ja-JP" sz="1800">
                <a:latin typeface="Meiryo UI" panose="020B0604030504040204" pitchFamily="50" charset="-128"/>
                <a:ea typeface="Meiryo UI" panose="020B0604030504040204" pitchFamily="50" charset="-128"/>
              </a:defRPr>
            </a:lvl3pPr>
          </a:lstStyle>
          <a:p>
            <a:pPr lvl="0" rtl="0"/>
            <a:r>
              <a:rPr lang="ja-JP"/>
              <a:t>クリックしてテキストを追加</a:t>
            </a:r>
          </a:p>
          <a:p>
            <a:pPr lvl="1" rtl="0"/>
            <a:r>
              <a:rPr lang="ja-JP"/>
              <a:t>第 2 レベル</a:t>
            </a:r>
          </a:p>
          <a:p>
            <a:pPr lvl="2" rtl="0"/>
            <a:r>
              <a:rPr lang="ja-JP"/>
              <a:t>第 3 レベル</a:t>
            </a:r>
          </a:p>
        </p:txBody>
      </p:sp>
      <p:sp>
        <p:nvSpPr>
          <p:cNvPr id="3" name="スライド番号プレースホルダー 2">
            <a:extLst>
              <a:ext uri="{FF2B5EF4-FFF2-40B4-BE49-F238E27FC236}">
                <a16:creationId xmlns:a16="http://schemas.microsoft.com/office/drawing/2014/main" id="{71114D1E-7749-DD58-8782-318E4F679DE0}"/>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Tree>
    <p:extLst>
      <p:ext uri="{BB962C8B-B14F-4D97-AF65-F5344CB8AC3E}">
        <p14:creationId xmlns:p14="http://schemas.microsoft.com/office/powerpoint/2010/main" val="233396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１章">
    <p:bg>
      <p:bgPr>
        <a:solidFill>
          <a:srgbClr val="FFFFFF"/>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62523"/>
            <a:ext cx="504000" cy="2196000"/>
          </a:xfrm>
          <a:prstGeom prst="rect">
            <a:avLst/>
          </a:prstGeom>
          <a:solidFill>
            <a:schemeClr val="accent4">
              <a:alpha val="60000"/>
            </a:schemeClr>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335191"/>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の利用環境</a:t>
            </a: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594624"/>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の利用ルール</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54874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本文2章新">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62523"/>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335191"/>
            <a:ext cx="504000" cy="2196000"/>
          </a:xfrm>
          <a:prstGeom prst="rect">
            <a:avLst/>
          </a:prstGeom>
          <a:solidFill>
            <a:srgbClr val="DF9DA5"/>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の利用環境</a:t>
            </a: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594624"/>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の利用ルール</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260782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本文3章新">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99357FC4-7929-3366-6196-98F9390C08D6}"/>
              </a:ext>
            </a:extLst>
          </p:cNvPr>
          <p:cNvSpPr/>
          <p:nvPr userDrawn="1"/>
        </p:nvSpPr>
        <p:spPr>
          <a:xfrm>
            <a:off x="1475609" y="185790"/>
            <a:ext cx="7615088" cy="513203"/>
          </a:xfrm>
          <a:prstGeom prst="rect">
            <a:avLst/>
          </a:prstGeom>
          <a:noFill/>
          <a:ln w="9525">
            <a:noFill/>
          </a:ln>
          <a:effectLst>
            <a:outerShdw blurRad="50800" dist="38100" dir="2700000" algn="tl" rotWithShape="0">
              <a:prstClr val="black">
                <a:alpha val="40000"/>
              </a:prstClr>
            </a:outerShdw>
          </a:effectLst>
        </p:spPr>
        <p:txBody>
          <a:bodyPr lIns="0" tIns="29250" rIns="0" bIns="29250" rtlCol="0" anchor="ctr"/>
          <a:lstStyle/>
          <a:p>
            <a:pPr defTabSz="742950">
              <a:defRPr/>
            </a:pPr>
            <a:endParaRPr lang="en-US" altLang="ja-JP" sz="2500" b="1" u="sng" dirty="0">
              <a:solidFill>
                <a:srgbClr val="000000"/>
              </a:solidFill>
              <a:latin typeface="Yu Gothic UI"/>
              <a:ea typeface="Yu Gothic UI"/>
              <a:cs typeface="ＭＳ Ｐゴシック"/>
            </a:endParaRPr>
          </a:p>
        </p:txBody>
      </p:sp>
      <p:sp>
        <p:nvSpPr>
          <p:cNvPr id="15" name="正方形/長方形 14">
            <a:extLst>
              <a:ext uri="{FF2B5EF4-FFF2-40B4-BE49-F238E27FC236}">
                <a16:creationId xmlns:a16="http://schemas.microsoft.com/office/drawing/2014/main" id="{59DB84A9-68CF-2BBE-A955-8773E1AF686D}"/>
              </a:ext>
            </a:extLst>
          </p:cNvPr>
          <p:cNvSpPr/>
          <p:nvPr userDrawn="1"/>
        </p:nvSpPr>
        <p:spPr>
          <a:xfrm>
            <a:off x="0" y="0"/>
            <a:ext cx="504000" cy="6858000"/>
          </a:xfrm>
          <a:prstGeom prst="rect">
            <a:avLst/>
          </a:prstGeom>
          <a:solidFill>
            <a:srgbClr val="D9E2F3"/>
          </a:solidFill>
          <a:ln w="9525">
            <a:noFill/>
          </a:ln>
          <a:effectLst/>
        </p:spPr>
        <p:txBody>
          <a:bodyPr vert="horz" wrap="square" lIns="36000" tIns="36000" rIns="36000" bIns="36000" rtlCol="0" anchor="ctr">
            <a:noAutofit/>
          </a:bodyPr>
          <a:lstStyle/>
          <a:p>
            <a:pPr defTabSz="742950">
              <a:defRPr/>
            </a:pPr>
            <a:endParaRPr lang="en-US" altLang="ja-JP" sz="1400" b="1" u="sng" spc="-81" dirty="0">
              <a:solidFill>
                <a:schemeClr val="bg1"/>
              </a:solidFill>
              <a:latin typeface="Meiryo UI" panose="020B0604030504040204" pitchFamily="50" charset="-128"/>
              <a:ea typeface="Meiryo UI" panose="020B0604030504040204" pitchFamily="50" charset="-128"/>
              <a:cs typeface="Arial" charset="0"/>
            </a:endParaRPr>
          </a:p>
        </p:txBody>
      </p:sp>
      <p:sp>
        <p:nvSpPr>
          <p:cNvPr id="32" name="スライド番号プレースホルダー 2">
            <a:extLst>
              <a:ext uri="{FF2B5EF4-FFF2-40B4-BE49-F238E27FC236}">
                <a16:creationId xmlns:a16="http://schemas.microsoft.com/office/drawing/2014/main" id="{62262DA6-B8EB-A626-076E-F3D450279102}"/>
              </a:ext>
            </a:extLst>
          </p:cNvPr>
          <p:cNvSpPr>
            <a:spLocks noGrp="1"/>
          </p:cNvSpPr>
          <p:nvPr>
            <p:ph type="sldNum" sz="quarter" idx="10"/>
          </p:nvPr>
        </p:nvSpPr>
        <p:spPr>
          <a:xfrm>
            <a:off x="11124411" y="6386511"/>
            <a:ext cx="1067589" cy="471489"/>
          </a:xfrm>
        </p:spPr>
        <p:txBody>
          <a:bodyPr rtlCol="0"/>
          <a:lstStyle>
            <a:lvl1pPr>
              <a:defRPr lang="ja-JP" sz="1600" b="1">
                <a:latin typeface="Meiryo UI" panose="020B0604030504040204" pitchFamily="50" charset="-128"/>
                <a:ea typeface="Meiryo UI" panose="020B0604030504040204" pitchFamily="50" charset="-128"/>
                <a:cs typeface="+mj-cs"/>
              </a:defRPr>
            </a:lvl1pPr>
          </a:lstStyle>
          <a:p>
            <a:fld id="{48F63A3B-78C7-47BE-AE5E-E10140E04643}" type="slidenum">
              <a:rPr lang="en-US" altLang="ja-JP" smtClean="0"/>
              <a:pPr/>
              <a:t>‹#›</a:t>
            </a:fld>
            <a:endParaRPr lang="en-US" altLang="en-US" dirty="0">
              <a:latin typeface="Meiryo UI" panose="020B0604030504040204" pitchFamily="50" charset="-128"/>
            </a:endParaRPr>
          </a:p>
        </p:txBody>
      </p:sp>
      <p:sp>
        <p:nvSpPr>
          <p:cNvPr id="9" name="正方形/長方形 8">
            <a:extLst>
              <a:ext uri="{FF2B5EF4-FFF2-40B4-BE49-F238E27FC236}">
                <a16:creationId xmlns:a16="http://schemas.microsoft.com/office/drawing/2014/main" id="{A2A5AB76-14D9-27D9-E12B-068C0AF5819F}"/>
              </a:ext>
            </a:extLst>
          </p:cNvPr>
          <p:cNvSpPr/>
          <p:nvPr userDrawn="1"/>
        </p:nvSpPr>
        <p:spPr>
          <a:xfrm>
            <a:off x="0" y="62523"/>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第１章</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生成</a:t>
            </a:r>
            <a:r>
              <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rgbClr val="FFFFFF"/>
                </a:solidFill>
                <a:latin typeface="BIZ UDPゴシック" panose="020B0400000000000000" pitchFamily="50" charset="-128"/>
                <a:ea typeface="BIZ UDPゴシック" panose="020B0400000000000000" pitchFamily="50" charset="-128"/>
                <a:cs typeface="ＭＳ Ｐゴシック"/>
              </a:rPr>
              <a:t>について</a:t>
            </a:r>
            <a:endParaRPr lang="en-US" altLang="ja-JP" sz="1100" b="1" spc="-81" dirty="0">
              <a:solidFill>
                <a:srgbClr val="FFFFFF"/>
              </a:solidFill>
              <a:latin typeface="BIZ UDPゴシック" panose="020B0400000000000000" pitchFamily="50" charset="-128"/>
              <a:ea typeface="BIZ UDPゴシック" panose="020B0400000000000000" pitchFamily="50" charset="-128"/>
              <a:cs typeface="ＭＳ Ｐゴシック"/>
            </a:endParaRPr>
          </a:p>
        </p:txBody>
      </p:sp>
      <p:sp>
        <p:nvSpPr>
          <p:cNvPr id="10" name="正方形/長方形 9">
            <a:extLst>
              <a:ext uri="{FF2B5EF4-FFF2-40B4-BE49-F238E27FC236}">
                <a16:creationId xmlns:a16="http://schemas.microsoft.com/office/drawing/2014/main" id="{5096199B-176E-F169-FEAF-F8DDF1188BA3}"/>
              </a:ext>
            </a:extLst>
          </p:cNvPr>
          <p:cNvSpPr/>
          <p:nvPr userDrawn="1"/>
        </p:nvSpPr>
        <p:spPr>
          <a:xfrm>
            <a:off x="0" y="2335191"/>
            <a:ext cx="504000" cy="2196000"/>
          </a:xfrm>
          <a:prstGeom prst="rect">
            <a:avLst/>
          </a:prstGeom>
          <a:solidFill>
            <a:srgbClr val="A2AAEB"/>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第２章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の利用環境</a:t>
            </a:r>
          </a:p>
        </p:txBody>
      </p:sp>
      <p:sp>
        <p:nvSpPr>
          <p:cNvPr id="31" name="正方形/長方形 30">
            <a:extLst>
              <a:ext uri="{FF2B5EF4-FFF2-40B4-BE49-F238E27FC236}">
                <a16:creationId xmlns:a16="http://schemas.microsoft.com/office/drawing/2014/main" id="{F557E152-2E5C-651D-0F79-73E5FF1C604A}"/>
              </a:ext>
            </a:extLst>
          </p:cNvPr>
          <p:cNvSpPr/>
          <p:nvPr userDrawn="1"/>
        </p:nvSpPr>
        <p:spPr>
          <a:xfrm>
            <a:off x="0" y="4594624"/>
            <a:ext cx="504000" cy="2196000"/>
          </a:xfrm>
          <a:prstGeom prst="rect">
            <a:avLst/>
          </a:prstGeom>
          <a:solidFill>
            <a:srgbClr val="DF9DA5"/>
          </a:solidFill>
          <a:ln w="9525">
            <a:noFill/>
          </a:ln>
          <a:effectLst/>
        </p:spPr>
        <p:txBody>
          <a:bodyPr vert="wordArtVertRtl" wrap="square" lIns="36000" tIns="36000" rIns="36000" bIns="36000" rtlCol="0" anchor="ctr">
            <a:spAutoFit/>
          </a:bodyPr>
          <a:lstStyle/>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第３章</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a:p>
            <a:pPr algn="ctr" defTabSz="742950">
              <a:defRPr/>
            </a:pP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大阪市の生成</a:t>
            </a:r>
            <a:r>
              <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rPr>
              <a:t>AI</a:t>
            </a:r>
            <a:r>
              <a:rPr lang="ja-JP" altLang="en-US" sz="1100" b="1" spc="-81" dirty="0">
                <a:solidFill>
                  <a:schemeClr val="bg1"/>
                </a:solidFill>
                <a:latin typeface="BIZ UDPゴシック" panose="020B0400000000000000" pitchFamily="50" charset="-128"/>
                <a:ea typeface="BIZ UDPゴシック" panose="020B0400000000000000" pitchFamily="50" charset="-128"/>
                <a:cs typeface="ＭＳ Ｐゴシック"/>
              </a:rPr>
              <a:t>の利用ルール</a:t>
            </a:r>
            <a:endParaRPr lang="en-US" altLang="ja-JP" sz="1100" b="1" spc="-81" dirty="0">
              <a:solidFill>
                <a:schemeClr val="bg1"/>
              </a:solidFill>
              <a:latin typeface="BIZ UDPゴシック" panose="020B0400000000000000" pitchFamily="50" charset="-128"/>
              <a:ea typeface="BIZ UDPゴシック" panose="020B0400000000000000" pitchFamily="50" charset="-128"/>
              <a:cs typeface="ＭＳ Ｐゴシック"/>
            </a:endParaRPr>
          </a:p>
        </p:txBody>
      </p:sp>
    </p:spTree>
    <p:extLst>
      <p:ext uri="{BB962C8B-B14F-4D97-AF65-F5344CB8AC3E}">
        <p14:creationId xmlns:p14="http://schemas.microsoft.com/office/powerpoint/2010/main" val="2203307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結び">
    <p:bg>
      <p:bgPr>
        <a:solidFill>
          <a:srgbClr val="FFEFEF"/>
        </a:solidFill>
        <a:effectLst/>
      </p:bgPr>
    </p:bg>
    <p:spTree>
      <p:nvGrpSpPr>
        <p:cNvPr id="1" name=""/>
        <p:cNvGrpSpPr/>
        <p:nvPr/>
      </p:nvGrpSpPr>
      <p:grpSpPr>
        <a:xfrm>
          <a:off x="0" y="0"/>
          <a:ext cx="0" cy="0"/>
          <a:chOff x="0" y="0"/>
          <a:chExt cx="0" cy="0"/>
        </a:xfrm>
      </p:grpSpPr>
      <p:sp>
        <p:nvSpPr>
          <p:cNvPr id="4" name="フリーフォーム(F) 4">
            <a:extLst>
              <a:ext uri="{FF2B5EF4-FFF2-40B4-BE49-F238E27FC236}">
                <a16:creationId xmlns:a16="http://schemas.microsoft.com/office/drawing/2014/main" id="{6446AE6D-7D06-5DE5-3C8B-E84995E28425}"/>
              </a:ext>
              <a:ext uri="{C183D7F6-B498-43B3-948B-1728B52AA6E4}">
                <adec:decorative xmlns:adec="http://schemas.microsoft.com/office/drawing/2017/decorative" val="1"/>
              </a:ext>
            </a:extLst>
          </p:cNvPr>
          <p:cNvSpPr/>
          <p:nvPr userDrawn="1"/>
        </p:nvSpPr>
        <p:spPr>
          <a:xfrm>
            <a:off x="9353550" y="3759200"/>
            <a:ext cx="2838450" cy="3120398"/>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rgbClr val="FFEFEF"/>
          </a:solidFill>
          <a:ln w="4756" cap="flat">
            <a:noFill/>
            <a:prstDash val="solid"/>
            <a:miter/>
          </a:ln>
        </p:spPr>
        <p:txBody>
          <a:bodyPr wrap="square" rtlCol="0" anchor="ctr">
            <a:noAutofit/>
          </a:bodyPr>
          <a:lstStyle>
            <a:defPPr>
              <a:defRPr lang="ja-JP"/>
            </a:defPPr>
          </a:lstStyle>
          <a:p>
            <a:pPr rtl="0"/>
            <a:endParaRPr lang="ja-JP" dirty="0">
              <a:latin typeface="Meiryo UI" panose="020B0604030504040204" pitchFamily="50" charset="-128"/>
              <a:ea typeface="Meiryo UI" panose="020B0604030504040204" pitchFamily="50" charset="-128"/>
            </a:endParaRPr>
          </a:p>
        </p:txBody>
      </p:sp>
      <p:sp>
        <p:nvSpPr>
          <p:cNvPr id="5" name="フリーフォーム:図形 25">
            <a:extLst>
              <a:ext uri="{FF2B5EF4-FFF2-40B4-BE49-F238E27FC236}">
                <a16:creationId xmlns:a16="http://schemas.microsoft.com/office/drawing/2014/main" id="{65186010-9236-46AE-EA4F-2605F8B193BB}"/>
              </a:ext>
              <a:ext uri="{C183D7F6-B498-43B3-948B-1728B52AA6E4}">
                <adec:decorative xmlns:adec="http://schemas.microsoft.com/office/drawing/2017/decorative" val="1"/>
              </a:ext>
            </a:extLst>
          </p:cNvPr>
          <p:cNvSpPr/>
          <p:nvPr userDrawn="1"/>
        </p:nvSpPr>
        <p:spPr>
          <a:xfrm rot="10800000">
            <a:off x="9353548" y="3737598"/>
            <a:ext cx="2838450" cy="3120399"/>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6" name="フリーフォーム:図形 15">
            <a:extLst>
              <a:ext uri="{FF2B5EF4-FFF2-40B4-BE49-F238E27FC236}">
                <a16:creationId xmlns:a16="http://schemas.microsoft.com/office/drawing/2014/main" id="{D9EDF0D8-D061-E145-D9BE-73E1C95047A9}"/>
              </a:ext>
              <a:ext uri="{C183D7F6-B498-43B3-948B-1728B52AA6E4}">
                <adec:decorative xmlns:adec="http://schemas.microsoft.com/office/drawing/2017/decorative" val="1"/>
              </a:ext>
            </a:extLst>
          </p:cNvPr>
          <p:cNvSpPr/>
          <p:nvPr userDrawn="1"/>
        </p:nvSpPr>
        <p:spPr>
          <a:xfrm rot="10800000">
            <a:off x="11188550"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ja-JP"/>
            </a:defPPr>
          </a:lstStyle>
          <a:p>
            <a:pPr lvl="0" rtl="0"/>
            <a:endParaRPr lang="ja-JP" dirty="0">
              <a:solidFill>
                <a:schemeClr val="tx1"/>
              </a:solidFill>
              <a:latin typeface="Meiryo UI" panose="020B0604030504040204" pitchFamily="50" charset="-128"/>
              <a:ea typeface="Meiryo UI" panose="020B0604030504040204" pitchFamily="50" charset="-128"/>
            </a:endParaRPr>
          </a:p>
        </p:txBody>
      </p:sp>
      <p:sp>
        <p:nvSpPr>
          <p:cNvPr id="8" name="画像 2">
            <a:extLst>
              <a:ext uri="{FF2B5EF4-FFF2-40B4-BE49-F238E27FC236}">
                <a16:creationId xmlns:a16="http://schemas.microsoft.com/office/drawing/2014/main" id="{65460416-040A-44C2-0D5C-DD7DE49B7C19}"/>
              </a:ext>
              <a:ext uri="{C183D7F6-B498-43B3-948B-1728B52AA6E4}">
                <adec:decorative xmlns:adec="http://schemas.microsoft.com/office/drawing/2017/decorative" val="1"/>
              </a:ext>
            </a:extLst>
          </p:cNvPr>
          <p:cNvSpPr/>
          <p:nvPr userDrawn="1"/>
        </p:nvSpPr>
        <p:spPr>
          <a:xfrm rot="10800000">
            <a:off x="10221372" y="549284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rgbClr val="FFFFFF"/>
          </a:solidFill>
          <a:ln w="3801" cap="flat">
            <a:noFill/>
            <a:prstDash val="solid"/>
            <a:miter/>
          </a:ln>
        </p:spPr>
        <p:txBody>
          <a:bodyPr rtlCol="0" anchor="ctr"/>
          <a:lstStyle>
            <a:defPPr>
              <a:defRPr lang="ja-JP"/>
            </a:defPPr>
          </a:lstStyle>
          <a:p>
            <a:pPr rtl="0"/>
            <a:endParaRPr 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289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11101811" y="6613497"/>
            <a:ext cx="987552" cy="244503"/>
          </a:xfrm>
          <a:prstGeom prst="rect">
            <a:avLst/>
          </a:prstGeom>
        </p:spPr>
        <p:txBody>
          <a:bodyPr vert="horz" lIns="91440" tIns="45720" rIns="0" bIns="45720" rtlCol="0" anchor="ctr"/>
          <a:lstStyle>
            <a:lvl1pPr algn="r">
              <a:defRPr lang="ja-JP" sz="1200">
                <a:solidFill>
                  <a:schemeClr val="accent6"/>
                </a:solidFill>
                <a:latin typeface="Meiryo UI" panose="020B0604030504040204" pitchFamily="50" charset="-128"/>
                <a:ea typeface="Meiryo UI" panose="020B0604030504040204" pitchFamily="50" charset="-128"/>
                <a:cs typeface="+mn-cs" panose="020B0604020202020204" pitchFamily="34" charset="0"/>
              </a:defRPr>
            </a:lvl1pPr>
          </a:lstStyle>
          <a:p>
            <a:fld id="{48F63A3B-78C7-47BE-AE5E-E10140E04643}" type="slidenum">
              <a:rPr lang="en-US" altLang="ja-JP" smtClean="0"/>
              <a:pPr/>
              <a:t>‹#›</a:t>
            </a:fld>
            <a:endParaRPr lang="en-US" altLang="en-US" dirty="0">
              <a:latin typeface="Meiryo UI" panose="020B0604030504040204" pitchFamily="50" charset="-128"/>
              <a:ea typeface="Meiryo UI" panose="020B0604030504040204" pitchFamily="50" charset="-128"/>
            </a:endParaRPr>
          </a:p>
        </p:txBody>
      </p:sp>
      <p:sp>
        <p:nvSpPr>
          <p:cNvPr id="2" name="タイトル プレースホルダー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defPPr>
              <a:defRPr lang="ja-JP"/>
            </a:defPPr>
          </a:lstStyle>
          <a:p>
            <a:pPr rtl="0"/>
            <a:r>
              <a:rPr lang="ja-JP" b="1" dirty="0"/>
              <a:t>マスター タイトルの書式設定</a:t>
            </a:r>
          </a:p>
        </p:txBody>
      </p:sp>
      <p:sp>
        <p:nvSpPr>
          <p:cNvPr id="3" name="テキスト プレースホルダー 2"/>
          <p:cNvSpPr>
            <a:spLocks noGrp="1"/>
          </p:cNvSpPr>
          <p:nvPr>
            <p:ph type="body" idx="1"/>
          </p:nvPr>
        </p:nvSpPr>
        <p:spPr>
          <a:xfrm>
            <a:off x="758952" y="2093577"/>
            <a:ext cx="10671048" cy="4351338"/>
          </a:xfrm>
          <a:prstGeom prst="rect">
            <a:avLst/>
          </a:prstGeom>
        </p:spPr>
        <p:txBody>
          <a:bodyPr vert="horz" lIns="91440" tIns="45720" rIns="91440" bIns="45720" rtlCol="0">
            <a:normAutofit/>
          </a:bodyPr>
          <a:lstStyle>
            <a:defPPr>
              <a:defRPr lang="ja-JP"/>
            </a:defPPr>
          </a:lstStyle>
          <a:p>
            <a:pPr lvl="0" rtl="0"/>
            <a:r>
              <a:rPr lang="ja-JP" dirty="0"/>
              <a:t>クリックしてマスター テキストのスタイルを編集</a:t>
            </a:r>
          </a:p>
          <a:p>
            <a:pPr lvl="1" rtl="0"/>
            <a:r>
              <a:rPr lang="ja-JP" dirty="0"/>
              <a:t>第 2 レベル</a:t>
            </a:r>
          </a:p>
          <a:p>
            <a:pPr lvl="2" rtl="0"/>
            <a:r>
              <a:rPr lang="ja-JP" dirty="0"/>
              <a:t>第 3 レベル</a:t>
            </a:r>
          </a:p>
          <a:p>
            <a:pPr lvl="3" rtl="0"/>
            <a:r>
              <a:rPr lang="ja-JP" dirty="0"/>
              <a:t>第 4 レベル</a:t>
            </a:r>
          </a:p>
          <a:p>
            <a:pPr lvl="4" rtl="0"/>
            <a:r>
              <a:rPr lang="ja-JP" dirty="0"/>
              <a:t>第 5 レベル</a:t>
            </a:r>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89" r:id="rId1"/>
    <p:sldLayoutId id="2147483653" r:id="rId2"/>
    <p:sldLayoutId id="2147483663" r:id="rId3"/>
    <p:sldLayoutId id="2147483693" r:id="rId4"/>
    <p:sldLayoutId id="2147483717" r:id="rId5"/>
    <p:sldLayoutId id="2147483718" r:id="rId6"/>
    <p:sldLayoutId id="2147483676" r:id="rId7"/>
  </p:sldLayoutIdLst>
  <p:hf hdr="0" ftr="0" dt="0"/>
  <p:txStyles>
    <p:titleStyle>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kumimoji="1" lang="ja-JP" sz="2800" kern="1200">
          <a:solidFill>
            <a:schemeClr val="tx1"/>
          </a:solidFill>
          <a:latin typeface="Meiryo UI" panose="020B0604030504040204" pitchFamily="50" charset="-128"/>
          <a:ea typeface="Meiryo UI" panose="020B0604030504040204" pitchFamily="50" charset="-128"/>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kumimoji="1" lang="ja-JP" sz="2400" kern="1200">
          <a:solidFill>
            <a:schemeClr val="tx1"/>
          </a:solidFill>
          <a:latin typeface="Meiryo UI" panose="020B0604030504040204" pitchFamily="50" charset="-128"/>
          <a:ea typeface="Meiryo UI" panose="020B0604030504040204" pitchFamily="50" charset="-128"/>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kumimoji="1" lang="ja-JP" sz="2000" kern="1200">
          <a:solidFill>
            <a:schemeClr val="tx1"/>
          </a:solidFill>
          <a:latin typeface="Meiryo UI" panose="020B0604030504040204" pitchFamily="50" charset="-128"/>
          <a:ea typeface="Meiryo UI" panose="020B0604030504040204" pitchFamily="50" charset="-128"/>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kumimoji="1" lang="ja-JP" sz="1800" kern="1200">
          <a:solidFill>
            <a:schemeClr val="tx1"/>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lang="ja-JP" sz="1800" kern="1200">
          <a:solidFill>
            <a:schemeClr val="tx1"/>
          </a:solidFill>
          <a:latin typeface="+mn-cs"/>
          <a:ea typeface="+mn-ea"/>
          <a:cs typeface="+mn-cs"/>
        </a:defRPr>
      </a:lvl9pPr>
    </p:bodyStyle>
    <p:otherStyle>
      <a:defPPr>
        <a:defRPr lang="ja-JP"/>
      </a:defPPr>
      <a:lvl1pPr marL="0" algn="l" defTabSz="914400" rtl="0" eaLnBrk="1" latinLnBrk="0" hangingPunct="1">
        <a:defRPr kumimoji="1" lang="ja-JP" sz="1800" kern="1200">
          <a:solidFill>
            <a:schemeClr val="tx1"/>
          </a:solidFill>
          <a:latin typeface="+mn-cs"/>
          <a:ea typeface="+mn-ea"/>
          <a:cs typeface="+mn-cs"/>
        </a:defRPr>
      </a:lvl1pPr>
      <a:lvl2pPr marL="457200" algn="l" defTabSz="914400" rtl="0" eaLnBrk="1" latinLnBrk="0" hangingPunct="1">
        <a:defRPr kumimoji="1" lang="ja-JP" sz="1800" kern="1200">
          <a:solidFill>
            <a:schemeClr val="tx1"/>
          </a:solidFill>
          <a:latin typeface="+mn-cs"/>
          <a:ea typeface="+mn-ea"/>
          <a:cs typeface="+mn-cs"/>
        </a:defRPr>
      </a:lvl2pPr>
      <a:lvl3pPr marL="914400" algn="l" defTabSz="914400" rtl="0" eaLnBrk="1" latinLnBrk="0" hangingPunct="1">
        <a:defRPr kumimoji="1" lang="ja-JP" sz="1800" kern="1200">
          <a:solidFill>
            <a:schemeClr val="tx1"/>
          </a:solidFill>
          <a:latin typeface="+mn-cs"/>
          <a:ea typeface="+mn-ea"/>
          <a:cs typeface="+mn-cs"/>
        </a:defRPr>
      </a:lvl3pPr>
      <a:lvl4pPr marL="1371600" algn="l" defTabSz="914400" rtl="0" eaLnBrk="1" latinLnBrk="0" hangingPunct="1">
        <a:defRPr kumimoji="1" lang="ja-JP" sz="1800" kern="1200">
          <a:solidFill>
            <a:schemeClr val="tx1"/>
          </a:solidFill>
          <a:latin typeface="+mn-cs"/>
          <a:ea typeface="+mn-ea"/>
          <a:cs typeface="+mn-cs"/>
        </a:defRPr>
      </a:lvl4pPr>
      <a:lvl5pPr marL="1828800" algn="l" defTabSz="914400" rtl="0" eaLnBrk="1" latinLnBrk="0" hangingPunct="1">
        <a:defRPr kumimoji="1" lang="ja-JP" sz="1800" kern="1200">
          <a:solidFill>
            <a:schemeClr val="tx1"/>
          </a:solidFill>
          <a:latin typeface="+mn-cs"/>
          <a:ea typeface="+mn-ea"/>
          <a:cs typeface="+mn-cs"/>
        </a:defRPr>
      </a:lvl5pPr>
      <a:lvl6pPr marL="2286000" algn="l" defTabSz="914400" rtl="0" eaLnBrk="1" latinLnBrk="0" hangingPunct="1">
        <a:defRPr kumimoji="1" lang="ja-JP" sz="1800" kern="1200">
          <a:solidFill>
            <a:schemeClr val="tx1"/>
          </a:solidFill>
          <a:latin typeface="+mn-cs"/>
          <a:ea typeface="+mn-ea"/>
          <a:cs typeface="+mn-cs"/>
        </a:defRPr>
      </a:lvl6pPr>
      <a:lvl7pPr marL="2743200" algn="l" defTabSz="914400" rtl="0" eaLnBrk="1" latinLnBrk="0" hangingPunct="1">
        <a:defRPr kumimoji="1" lang="ja-JP" sz="1800" kern="1200">
          <a:solidFill>
            <a:schemeClr val="tx1"/>
          </a:solidFill>
          <a:latin typeface="+mn-cs"/>
          <a:ea typeface="+mn-ea"/>
          <a:cs typeface="+mn-cs"/>
        </a:defRPr>
      </a:lvl7pPr>
      <a:lvl8pPr marL="3200400" algn="l" defTabSz="914400" rtl="0" eaLnBrk="1" latinLnBrk="0" hangingPunct="1">
        <a:defRPr kumimoji="1" lang="ja-JP" sz="1800" kern="1200">
          <a:solidFill>
            <a:schemeClr val="tx1"/>
          </a:solidFill>
          <a:latin typeface="+mn-cs"/>
          <a:ea typeface="+mn-ea"/>
          <a:cs typeface="+mn-cs"/>
        </a:defRPr>
      </a:lvl8pPr>
      <a:lvl9pPr marL="3657600" algn="l" defTabSz="914400" rtl="0" eaLnBrk="1" latinLnBrk="0" hangingPunct="1">
        <a:defRPr kumimoji="1" lang="ja-JP" sz="1800" kern="1200">
          <a:solidFill>
            <a:schemeClr val="tx1"/>
          </a:solidFill>
          <a:latin typeface="+mn-cs"/>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j-platpat.inpit.go.jp/"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07FF65-A536-F639-8591-ED024C223308}"/>
              </a:ext>
            </a:extLst>
          </p:cNvPr>
          <p:cNvSpPr txBox="1">
            <a:spLocks/>
          </p:cNvSpPr>
          <p:nvPr/>
        </p:nvSpPr>
        <p:spPr>
          <a:xfrm>
            <a:off x="0" y="2048359"/>
            <a:ext cx="12192000" cy="1356503"/>
          </a:xfrm>
          <a:prstGeom prst="rect">
            <a:avLst/>
          </a:prstGeom>
        </p:spPr>
        <p:txBody>
          <a:bodyPr rtlCol="0" anchor="ctr"/>
          <a:lstStyle>
            <a:defPPr>
              <a:defRPr lang="ja-JP"/>
            </a:defPPr>
            <a:lvl1pPr algn="ctr" defTabSz="914400" rtl="0" eaLnBrk="1" latinLnBrk="0" hangingPunct="1">
              <a:lnSpc>
                <a:spcPts val="4875"/>
              </a:lnSpc>
              <a:spcBef>
                <a:spcPct val="0"/>
              </a:spcBef>
              <a:buNone/>
              <a:defRPr kumimoji="1" lang="ja-JP" sz="38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5400" dirty="0"/>
              <a:t>大阪市生成</a:t>
            </a:r>
            <a:r>
              <a:rPr lang="en-US" altLang="ja-JP" sz="5400" dirty="0"/>
              <a:t>AI</a:t>
            </a:r>
            <a:r>
              <a:rPr lang="ja-JP" altLang="en-US" sz="5400" dirty="0"/>
              <a:t>利用ガイドライン</a:t>
            </a:r>
          </a:p>
        </p:txBody>
      </p:sp>
      <p:sp>
        <p:nvSpPr>
          <p:cNvPr id="3" name="タイトル 1">
            <a:extLst>
              <a:ext uri="{FF2B5EF4-FFF2-40B4-BE49-F238E27FC236}">
                <a16:creationId xmlns:a16="http://schemas.microsoft.com/office/drawing/2014/main" id="{6B5AF7F3-CAFD-90CC-9CF6-0C82824660EB}"/>
              </a:ext>
            </a:extLst>
          </p:cNvPr>
          <p:cNvSpPr txBox="1">
            <a:spLocks/>
          </p:cNvSpPr>
          <p:nvPr/>
        </p:nvSpPr>
        <p:spPr>
          <a:xfrm>
            <a:off x="0" y="3602201"/>
            <a:ext cx="12192000" cy="1356503"/>
          </a:xfrm>
          <a:prstGeom prst="rect">
            <a:avLst/>
          </a:prstGeom>
        </p:spPr>
        <p:txBody>
          <a:bodyPr vert="horz" lIns="91440" tIns="0" rIns="91440" bIns="0" rtlCol="0" anchor="ctr" anchorCtr="0">
            <a:noAutofit/>
          </a:bodyPr>
          <a:lstStyle>
            <a:defPPr>
              <a:defRPr lang="ja-JP"/>
            </a:defPPr>
            <a:lvl1pPr algn="ctr"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r>
              <a:rPr lang="en-US" altLang="ja-JP" sz="3200" b="0" dirty="0">
                <a:solidFill>
                  <a:schemeClr val="tx1"/>
                </a:solidFill>
              </a:rPr>
              <a:t>2025.3.25   </a:t>
            </a:r>
            <a:r>
              <a:rPr lang="ja-JP" altLang="en-US" sz="3200" b="0" dirty="0">
                <a:solidFill>
                  <a:schemeClr val="tx1"/>
                </a:solidFill>
              </a:rPr>
              <a:t>第</a:t>
            </a:r>
            <a:r>
              <a:rPr lang="en-US" altLang="ja-JP" sz="3200" b="0" dirty="0">
                <a:solidFill>
                  <a:schemeClr val="tx1"/>
                </a:solidFill>
              </a:rPr>
              <a:t>2. 1</a:t>
            </a:r>
            <a:r>
              <a:rPr lang="ja-JP" altLang="en-US" sz="3200" b="0" dirty="0">
                <a:solidFill>
                  <a:schemeClr val="tx1"/>
                </a:solidFill>
              </a:rPr>
              <a:t>版</a:t>
            </a:r>
          </a:p>
        </p:txBody>
      </p:sp>
      <p:pic>
        <p:nvPicPr>
          <p:cNvPr id="5" name="図 4" descr="黒い背景に白い文字がある&#10;&#10;中程度の精度で自動的に生成された説明">
            <a:extLst>
              <a:ext uri="{FF2B5EF4-FFF2-40B4-BE49-F238E27FC236}">
                <a16:creationId xmlns:a16="http://schemas.microsoft.com/office/drawing/2014/main" id="{FC01BED0-1FA4-8040-97E2-EA9DC7604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9989" y="5826758"/>
            <a:ext cx="1932022" cy="746028"/>
          </a:xfrm>
          <a:prstGeom prst="rect">
            <a:avLst/>
          </a:prstGeom>
        </p:spPr>
      </p:pic>
    </p:spTree>
    <p:extLst>
      <p:ext uri="{BB962C8B-B14F-4D97-AF65-F5344CB8AC3E}">
        <p14:creationId xmlns:p14="http://schemas.microsoft.com/office/powerpoint/2010/main" val="211563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8F2D7B-3328-19E9-17FA-E75FCAD83A4B}"/>
              </a:ext>
            </a:extLst>
          </p:cNvPr>
          <p:cNvSpPr/>
          <p:nvPr/>
        </p:nvSpPr>
        <p:spPr>
          <a:xfrm>
            <a:off x="742217" y="110733"/>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14" name="正方形/長方形 13">
            <a:extLst>
              <a:ext uri="{FF2B5EF4-FFF2-40B4-BE49-F238E27FC236}">
                <a16:creationId xmlns:a16="http://schemas.microsoft.com/office/drawing/2014/main" id="{2FF9DFE1-EBB6-4C96-EAC2-B6080D7871F0}"/>
              </a:ext>
            </a:extLst>
          </p:cNvPr>
          <p:cNvSpPr/>
          <p:nvPr/>
        </p:nvSpPr>
        <p:spPr>
          <a:xfrm>
            <a:off x="742217" y="776246"/>
            <a:ext cx="3585496" cy="513203"/>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情報漏えい </a:t>
            </a:r>
          </a:p>
        </p:txBody>
      </p:sp>
      <p:sp>
        <p:nvSpPr>
          <p:cNvPr id="16" name="正方形/長方形 15">
            <a:extLst>
              <a:ext uri="{FF2B5EF4-FFF2-40B4-BE49-F238E27FC236}">
                <a16:creationId xmlns:a16="http://schemas.microsoft.com/office/drawing/2014/main" id="{1922C158-123B-3F31-945E-5B87811A2752}"/>
              </a:ext>
            </a:extLst>
          </p:cNvPr>
          <p:cNvSpPr/>
          <p:nvPr/>
        </p:nvSpPr>
        <p:spPr>
          <a:xfrm>
            <a:off x="742217" y="4114037"/>
            <a:ext cx="3585496" cy="500933"/>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tx1"/>
                </a:solidFill>
              </a:rPr>
              <a:t>知的財産権侵害等</a:t>
            </a:r>
            <a:endParaRPr kumimoji="1" lang="ja-JP" altLang="en-US" sz="2400" b="1" dirty="0">
              <a:solidFill>
                <a:schemeClr val="tx1"/>
              </a:solidFill>
            </a:endParaRPr>
          </a:p>
        </p:txBody>
      </p:sp>
      <p:sp>
        <p:nvSpPr>
          <p:cNvPr id="17" name="テキスト ボックス 16">
            <a:extLst>
              <a:ext uri="{FF2B5EF4-FFF2-40B4-BE49-F238E27FC236}">
                <a16:creationId xmlns:a16="http://schemas.microsoft.com/office/drawing/2014/main" id="{AFA534EA-F163-0E6D-2EAA-E345F578E4C5}"/>
              </a:ext>
            </a:extLst>
          </p:cNvPr>
          <p:cNvSpPr txBox="1"/>
          <p:nvPr/>
        </p:nvSpPr>
        <p:spPr>
          <a:xfrm>
            <a:off x="684348" y="1301674"/>
            <a:ext cx="10971358" cy="2355388"/>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のサービスによっては利用者が入力したデータ（利用者の質問・指示内容）を記録し、生成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の学習に利用されることがあります。その結果、利用者が入力した内容が他の利用者への回答に含まれてしまう可能性があります。 </a:t>
            </a:r>
          </a:p>
          <a:p>
            <a:pPr>
              <a:lnSpc>
                <a:spcPts val="3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b="1" dirty="0">
                <a:highlight>
                  <a:srgbClr val="F8F8CA"/>
                </a:highlight>
                <a:latin typeface="Meiryo UI" panose="020B0604030504040204" pitchFamily="50" charset="-128"/>
                <a:ea typeface="Meiryo UI" panose="020B0604030504040204" pitchFamily="50" charset="-128"/>
              </a:rPr>
              <a:t>大阪市では、このような生成</a:t>
            </a:r>
            <a:r>
              <a:rPr kumimoji="1" lang="en-US" altLang="ja-JP" sz="2000" b="1" dirty="0">
                <a:highlight>
                  <a:srgbClr val="F8F8CA"/>
                </a:highlight>
                <a:latin typeface="Meiryo UI" panose="020B0604030504040204" pitchFamily="50" charset="-128"/>
                <a:ea typeface="Meiryo UI" panose="020B0604030504040204" pitchFamily="50" charset="-128"/>
              </a:rPr>
              <a:t>AI</a:t>
            </a:r>
            <a:r>
              <a:rPr kumimoji="1" lang="ja-JP" altLang="en-US" sz="2000" b="1" dirty="0">
                <a:highlight>
                  <a:srgbClr val="F8F8CA"/>
                </a:highlight>
                <a:latin typeface="Meiryo UI" panose="020B0604030504040204" pitchFamily="50" charset="-128"/>
                <a:ea typeface="Meiryo UI" panose="020B0604030504040204" pitchFamily="50" charset="-128"/>
              </a:rPr>
              <a:t>の仕組みを原因とした情報漏えいが無いように、利用者の入力したデータが記憶されない、学習に利用されない規約になっている法人向け有償サービスを利用することとしています。 </a:t>
            </a:r>
          </a:p>
        </p:txBody>
      </p:sp>
      <p:sp>
        <p:nvSpPr>
          <p:cNvPr id="19" name="テキスト ボックス 18">
            <a:extLst>
              <a:ext uri="{FF2B5EF4-FFF2-40B4-BE49-F238E27FC236}">
                <a16:creationId xmlns:a16="http://schemas.microsoft.com/office/drawing/2014/main" id="{72380268-5D22-4006-C83C-44DEAA172C60}"/>
              </a:ext>
            </a:extLst>
          </p:cNvPr>
          <p:cNvSpPr txBox="1"/>
          <p:nvPr/>
        </p:nvSpPr>
        <p:spPr>
          <a:xfrm>
            <a:off x="702223" y="4614970"/>
            <a:ext cx="10787554" cy="1970668"/>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例えば、生成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が学習した小説のデータから、とある小説の登場人物や設定に似た文章を生成し、回答してくる場合があります。 その回答等をそのまま利用した場合に、</a:t>
            </a:r>
            <a:r>
              <a:rPr kumimoji="1" lang="ja-JP" altLang="en-US" sz="2000" b="1" dirty="0">
                <a:latin typeface="Meiryo UI" panose="020B0604030504040204" pitchFamily="50" charset="-128"/>
                <a:ea typeface="Meiryo UI" panose="020B0604030504040204" pitchFamily="50" charset="-128"/>
              </a:rPr>
              <a:t>著作権等の侵害を起こしてしまう可能性があり、その責任は生成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を提供する事業者ではなく、生成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の利用者となります。 </a:t>
            </a:r>
            <a:endParaRPr kumimoji="1" lang="en-US" altLang="ja-JP" sz="2000" b="1"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highlight>
                  <a:srgbClr val="F8F8CA"/>
                </a:highlight>
                <a:latin typeface="Meiryo UI" panose="020B0604030504040204" pitchFamily="50" charset="-128"/>
                <a:ea typeface="Meiryo UI" panose="020B0604030504040204" pitchFamily="50" charset="-128"/>
              </a:rPr>
              <a:t>したがって、利用者は、生成された回答が既存の著作物等に類似しないか入念に確認する必要があります。 </a:t>
            </a:r>
          </a:p>
        </p:txBody>
      </p:sp>
      <p:sp>
        <p:nvSpPr>
          <p:cNvPr id="2" name="スライド番号プレースホルダー 1">
            <a:extLst>
              <a:ext uri="{FF2B5EF4-FFF2-40B4-BE49-F238E27FC236}">
                <a16:creationId xmlns:a16="http://schemas.microsoft.com/office/drawing/2014/main" id="{527F23CF-4AD2-F12A-BA44-AADADA5AF9D9}"/>
              </a:ext>
            </a:extLst>
          </p:cNvPr>
          <p:cNvSpPr>
            <a:spLocks noGrp="1"/>
          </p:cNvSpPr>
          <p:nvPr>
            <p:ph type="sldNum" sz="quarter" idx="10"/>
          </p:nvPr>
        </p:nvSpPr>
        <p:spPr/>
        <p:txBody>
          <a:bodyPr/>
          <a:lstStyle/>
          <a:p>
            <a:r>
              <a:rPr lang="en-US" altLang="en-US" dirty="0">
                <a:latin typeface="Meiryo UI" panose="020B0604030504040204" pitchFamily="50" charset="-128"/>
              </a:rPr>
              <a:t>9</a:t>
            </a:r>
          </a:p>
        </p:txBody>
      </p:sp>
    </p:spTree>
    <p:extLst>
      <p:ext uri="{BB962C8B-B14F-4D97-AF65-F5344CB8AC3E}">
        <p14:creationId xmlns:p14="http://schemas.microsoft.com/office/powerpoint/2010/main" val="2269761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1" y="469444"/>
            <a:ext cx="9051403" cy="1531357"/>
          </a:xfrm>
        </p:spPr>
        <p:txBody>
          <a:bodyPr rtlCol="0"/>
          <a:lstStyle>
            <a:defPPr>
              <a:defRPr lang="ja-JP"/>
            </a:defPPr>
          </a:lstStyle>
          <a:p>
            <a:r>
              <a:rPr lang="ja-JP" altLang="en-US" dirty="0"/>
              <a:t>　第２章　</a:t>
            </a:r>
            <a:r>
              <a:rPr kumimoji="1" lang="ja-JP" altLang="en-US" sz="3600" dirty="0"/>
              <a:t>大阪市の生成</a:t>
            </a:r>
            <a:r>
              <a:rPr kumimoji="1" lang="en-US" altLang="ja-JP" sz="3600" dirty="0"/>
              <a:t>AI</a:t>
            </a:r>
            <a:r>
              <a:rPr kumimoji="1" lang="ja-JP" altLang="en-US" sz="3600" dirty="0"/>
              <a:t>の利用環境</a:t>
            </a:r>
            <a:endParaRPr lang="ja-JP" b="1" dirty="0"/>
          </a:p>
        </p:txBody>
      </p:sp>
      <p:sp>
        <p:nvSpPr>
          <p:cNvPr id="8" name="テキスト ボックス 7">
            <a:extLst>
              <a:ext uri="{FF2B5EF4-FFF2-40B4-BE49-F238E27FC236}">
                <a16:creationId xmlns:a16="http://schemas.microsoft.com/office/drawing/2014/main" id="{32EAD6D4-D4CE-6F20-42E2-9CA1BA271A82}"/>
              </a:ext>
            </a:extLst>
          </p:cNvPr>
          <p:cNvSpPr txBox="1"/>
          <p:nvPr/>
        </p:nvSpPr>
        <p:spPr>
          <a:xfrm>
            <a:off x="797023" y="2768891"/>
            <a:ext cx="7820412" cy="2062103"/>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１　</a:t>
            </a:r>
            <a:r>
              <a:rPr kumimoji="0" lang="ja-JP" altLang="en-US" sz="32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汎用業務利用環境と特定業務利用環境　　</a:t>
            </a:r>
            <a:endParaRPr kumimoji="1" lang="en-US" altLang="ja-JP" sz="3200" b="1" dirty="0">
              <a:latin typeface="Meiryo UI" panose="020B0604030504040204" pitchFamily="50" charset="-128"/>
              <a:ea typeface="Meiryo UI" panose="020B0604030504040204" pitchFamily="50" charset="-128"/>
            </a:endParaRPr>
          </a:p>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２　</a:t>
            </a:r>
            <a:r>
              <a:rPr kumimoji="0" lang="en-US" altLang="ja-JP" sz="32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32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en-US" altLang="ja-JP" sz="3200" b="1" dirty="0">
                <a:latin typeface="Meiryo UI" panose="020B0604030504040204" pitchFamily="50" charset="-128"/>
                <a:ea typeface="Meiryo UI" panose="020B0604030504040204" pitchFamily="50" charset="-128"/>
              </a:rPr>
              <a:t>Oasis</a:t>
            </a:r>
            <a:r>
              <a:rPr kumimoji="1" lang="ja-JP" altLang="en-US" sz="3200" b="1" dirty="0">
                <a:latin typeface="Meiryo UI" panose="020B0604030504040204" pitchFamily="50" charset="-128"/>
                <a:ea typeface="Meiryo UI" panose="020B0604030504040204" pitchFamily="50" charset="-128"/>
              </a:rPr>
              <a:t>）の概要</a:t>
            </a:r>
          </a:p>
          <a:p>
            <a:endParaRPr kumimoji="1" lang="en-US" altLang="ja-JP" sz="32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44B49F03-F495-520F-DF00-DB9F62A88752}"/>
              </a:ext>
            </a:extLst>
          </p:cNvPr>
          <p:cNvSpPr>
            <a:spLocks noGrp="1"/>
          </p:cNvSpPr>
          <p:nvPr>
            <p:ph type="sldNum" sz="quarter" idx="10"/>
          </p:nvPr>
        </p:nvSpPr>
        <p:spPr>
          <a:xfrm>
            <a:off x="11034959" y="6402039"/>
            <a:ext cx="1067589" cy="471489"/>
          </a:xfrm>
        </p:spPr>
        <p:txBody>
          <a:bodyPr/>
          <a:lstStyle/>
          <a:p>
            <a:r>
              <a:rPr lang="en-US" altLang="ja-JP" dirty="0">
                <a:latin typeface="Meiryo UI" panose="020B0604030504040204" pitchFamily="50" charset="-128"/>
              </a:rPr>
              <a:t>10</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2415137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804EA2C-73BE-DC1B-118E-04868E192BE1}"/>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汎用業務利用環境と特定業務利用環境　　</a:t>
            </a:r>
          </a:p>
        </p:txBody>
      </p:sp>
      <p:sp>
        <p:nvSpPr>
          <p:cNvPr id="8" name="テキスト ボックス 7">
            <a:extLst>
              <a:ext uri="{FF2B5EF4-FFF2-40B4-BE49-F238E27FC236}">
                <a16:creationId xmlns:a16="http://schemas.microsoft.com/office/drawing/2014/main" id="{46371933-580E-D62A-CB5C-F462DD20B37B}"/>
              </a:ext>
            </a:extLst>
          </p:cNvPr>
          <p:cNvSpPr txBox="1"/>
          <p:nvPr/>
        </p:nvSpPr>
        <p:spPr>
          <a:xfrm>
            <a:off x="600308" y="651145"/>
            <a:ext cx="11038320" cy="707886"/>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rPr>
              <a:t>　大阪市職員の文章生成</a:t>
            </a:r>
            <a:r>
              <a:rPr lang="en-US" altLang="ja-JP" sz="2000" b="1" dirty="0">
                <a:latin typeface="Meiryo UI" panose="020B0604030504040204" pitchFamily="50" charset="-128"/>
                <a:ea typeface="Meiryo UI" panose="020B0604030504040204" pitchFamily="50" charset="-128"/>
              </a:rPr>
              <a:t>AI</a:t>
            </a:r>
            <a:r>
              <a:rPr lang="ja-JP" altLang="en-US" sz="2000" b="1" dirty="0">
                <a:latin typeface="Meiryo UI" panose="020B0604030504040204" pitchFamily="50" charset="-128"/>
                <a:ea typeface="Meiryo UI" panose="020B0604030504040204" pitchFamily="50" charset="-128"/>
              </a:rPr>
              <a:t>の利用は、次の「汎用業務利用環境」、「特定業務利用環境」に限ります。</a:t>
            </a:r>
            <a:endParaRPr lang="en-US" altLang="ja-JP" sz="2000" b="1" dirty="0">
              <a:latin typeface="Meiryo UI" panose="020B0604030504040204" pitchFamily="50" charset="-128"/>
              <a:ea typeface="Meiryo UI" panose="020B0604030504040204" pitchFamily="50" charset="-128"/>
            </a:endParaRPr>
          </a:p>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a:highlight>
                  <a:srgbClr val="F8F8CA"/>
                </a:highlight>
                <a:latin typeface="Meiryo UI" panose="020B0604030504040204" pitchFamily="50" charset="-128"/>
                <a:ea typeface="Meiryo UI" panose="020B0604030504040204" pitchFamily="50" charset="-128"/>
              </a:rPr>
              <a:t>第３章の共通ルール・個別ルールを守りながら適切に利用する必要があります。</a:t>
            </a:r>
            <a:endParaRPr lang="en-US" altLang="ja-JP" sz="2000" b="1" dirty="0">
              <a:highlight>
                <a:srgbClr val="F8F8CA"/>
              </a:highlight>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8181E991-A076-3906-A876-60867C7E7DDA}"/>
              </a:ext>
            </a:extLst>
          </p:cNvPr>
          <p:cNvSpPr>
            <a:spLocks noGrp="1"/>
          </p:cNvSpPr>
          <p:nvPr>
            <p:ph type="sldNum" sz="quarter" idx="10"/>
          </p:nvPr>
        </p:nvSpPr>
        <p:spPr/>
        <p:txBody>
          <a:bodyPr/>
          <a:lstStyle/>
          <a:p>
            <a:r>
              <a:rPr lang="en-US" altLang="ja-JP" dirty="0"/>
              <a:t>11</a:t>
            </a:r>
            <a:endParaRPr lang="en-US" altLang="en-US" dirty="0">
              <a:latin typeface="Meiryo UI" panose="020B0604030504040204" pitchFamily="50" charset="-128"/>
            </a:endParaRPr>
          </a:p>
        </p:txBody>
      </p:sp>
      <p:graphicFrame>
        <p:nvGraphicFramePr>
          <p:cNvPr id="18" name="表 17">
            <a:extLst>
              <a:ext uri="{FF2B5EF4-FFF2-40B4-BE49-F238E27FC236}">
                <a16:creationId xmlns:a16="http://schemas.microsoft.com/office/drawing/2014/main" id="{6957F71A-FD93-5E66-6CD5-35FEA84F3FD5}"/>
              </a:ext>
            </a:extLst>
          </p:cNvPr>
          <p:cNvGraphicFramePr>
            <a:graphicFrameLocks noGrp="1"/>
          </p:cNvGraphicFramePr>
          <p:nvPr>
            <p:extLst>
              <p:ext uri="{D42A27DB-BD31-4B8C-83A1-F6EECF244321}">
                <p14:modId xmlns:p14="http://schemas.microsoft.com/office/powerpoint/2010/main" val="611638231"/>
              </p:ext>
            </p:extLst>
          </p:nvPr>
        </p:nvGraphicFramePr>
        <p:xfrm>
          <a:off x="747564" y="1429446"/>
          <a:ext cx="10656562" cy="4404834"/>
        </p:xfrm>
        <a:graphic>
          <a:graphicData uri="http://schemas.openxmlformats.org/drawingml/2006/table">
            <a:tbl>
              <a:tblPr/>
              <a:tblGrid>
                <a:gridCol w="1426213">
                  <a:extLst>
                    <a:ext uri="{9D8B030D-6E8A-4147-A177-3AD203B41FA5}">
                      <a16:colId xmlns:a16="http://schemas.microsoft.com/office/drawing/2014/main" val="3422981785"/>
                    </a:ext>
                  </a:extLst>
                </a:gridCol>
                <a:gridCol w="3044083">
                  <a:extLst>
                    <a:ext uri="{9D8B030D-6E8A-4147-A177-3AD203B41FA5}">
                      <a16:colId xmlns:a16="http://schemas.microsoft.com/office/drawing/2014/main" val="368877819"/>
                    </a:ext>
                  </a:extLst>
                </a:gridCol>
                <a:gridCol w="3084522">
                  <a:extLst>
                    <a:ext uri="{9D8B030D-6E8A-4147-A177-3AD203B41FA5}">
                      <a16:colId xmlns:a16="http://schemas.microsoft.com/office/drawing/2014/main" val="2940187298"/>
                    </a:ext>
                  </a:extLst>
                </a:gridCol>
                <a:gridCol w="3101744">
                  <a:extLst>
                    <a:ext uri="{9D8B030D-6E8A-4147-A177-3AD203B41FA5}">
                      <a16:colId xmlns:a16="http://schemas.microsoft.com/office/drawing/2014/main" val="3162083514"/>
                    </a:ext>
                  </a:extLst>
                </a:gridCol>
              </a:tblGrid>
              <a:tr h="500924">
                <a:tc rowSpan="2">
                  <a:txBody>
                    <a:bodyPr/>
                    <a:lstStyle/>
                    <a:p>
                      <a:pPr algn="l"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a:txBody>
                    <a:bodyPr/>
                    <a:lstStyle/>
                    <a:p>
                      <a:pPr algn="ctr" fontAlgn="ctr"/>
                      <a:r>
                        <a:rPr lang="zh-TW" altLang="en-US" sz="1500" b="1" i="0" u="none" strike="noStrike" dirty="0">
                          <a:solidFill>
                            <a:srgbClr val="000000"/>
                          </a:solidFill>
                          <a:effectLst/>
                          <a:latin typeface="Yu Gothic UI" panose="020B0500000000000000" pitchFamily="50" charset="-128"/>
                          <a:ea typeface="Yu Gothic UI" panose="020B0500000000000000" pitchFamily="50" charset="-128"/>
                        </a:rPr>
                        <a:t>汎用業務利用環境</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gridSpan="2">
                  <a:txBody>
                    <a:bodyPr/>
                    <a:lstStyle/>
                    <a:p>
                      <a:pPr algn="ctr" fontAlgn="ctr"/>
                      <a:r>
                        <a:rPr lang="zh-TW" altLang="en-US" sz="1500" b="1" i="0" u="none" strike="noStrike" dirty="0">
                          <a:solidFill>
                            <a:srgbClr val="000000"/>
                          </a:solidFill>
                          <a:effectLst/>
                          <a:latin typeface="Yu Gothic UI" panose="020B0500000000000000" pitchFamily="50" charset="-128"/>
                          <a:ea typeface="Yu Gothic UI" panose="020B0500000000000000" pitchFamily="50" charset="-128"/>
                        </a:rPr>
                        <a:t>特定業務利用環境</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hMerge="1">
                  <a:txBody>
                    <a:bodyPr/>
                    <a:lstStyle/>
                    <a:p>
                      <a:endParaRPr kumimoji="1" lang="ja-JP" altLang="en-US"/>
                    </a:p>
                  </a:txBody>
                  <a:tcPr/>
                </a:tc>
                <a:extLst>
                  <a:ext uri="{0D108BD9-81ED-4DB2-BD59-A6C34878D82A}">
                    <a16:rowId xmlns:a16="http://schemas.microsoft.com/office/drawing/2014/main" val="1804919164"/>
                  </a:ext>
                </a:extLst>
              </a:tr>
              <a:tr h="635282">
                <a:tc vMerge="1">
                  <a:txBody>
                    <a:bodyPr/>
                    <a:lstStyle/>
                    <a:p>
                      <a:endParaRPr kumimoji="1" lang="ja-JP" altLang="en-US"/>
                    </a:p>
                  </a:txBody>
                  <a:tcPr/>
                </a:tc>
                <a:tc>
                  <a:txBody>
                    <a:bodyPr/>
                    <a:lstStyle/>
                    <a:p>
                      <a:pPr algn="ctr" fontAlgn="ctr"/>
                      <a:r>
                        <a:rPr lang="en-US" altLang="ja-JP" sz="15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500" b="1"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a:txBody>
                    <a:bodyPr/>
                    <a:lstStyle/>
                    <a:p>
                      <a:pPr algn="ctr" fontAlgn="ctr"/>
                      <a:r>
                        <a:rPr lang="en-US" sz="1400" b="1" i="0" u="none" strike="noStrike" dirty="0">
                          <a:solidFill>
                            <a:srgbClr val="000000"/>
                          </a:solidFill>
                          <a:effectLst/>
                          <a:latin typeface="Yu Gothic UI" panose="020B0500000000000000" pitchFamily="50" charset="-128"/>
                          <a:ea typeface="Yu Gothic UI" panose="020B0500000000000000" pitchFamily="50" charset="-128"/>
                        </a:rPr>
                        <a:t>RAG</a:t>
                      </a:r>
                      <a:r>
                        <a:rPr lang="en-US" sz="1400" b="1" i="0" u="none" strike="noStrike" baseline="30000" dirty="0">
                          <a:solidFill>
                            <a:srgbClr val="000000"/>
                          </a:solidFill>
                          <a:effectLst/>
                          <a:latin typeface="Yu Gothic UI" panose="020B0500000000000000" pitchFamily="50" charset="-128"/>
                          <a:ea typeface="Yu Gothic UI" panose="020B0500000000000000" pitchFamily="50" charset="-128"/>
                        </a:rPr>
                        <a:t>※１</a:t>
                      </a: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環境　</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a:txBody>
                    <a:bodyPr/>
                    <a:lstStyle/>
                    <a:p>
                      <a:pPr algn="ctr" fontAlgn="ct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契約・申込による生成</a:t>
                      </a:r>
                      <a:r>
                        <a:rPr lang="en-US" altLang="ja-JP" sz="1400" b="1"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400" b="1" i="0" u="none" strike="noStrike" dirty="0">
                          <a:solidFill>
                            <a:srgbClr val="000000"/>
                          </a:solidFill>
                          <a:effectLst/>
                          <a:latin typeface="Yu Gothic UI" panose="020B0500000000000000" pitchFamily="50" charset="-128"/>
                          <a:ea typeface="Yu Gothic UI" panose="020B0500000000000000" pitchFamily="50" charset="-128"/>
                        </a:rPr>
                        <a:t>機能が付加されたクラウドサービス（情報システム）</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extLst>
                  <a:ext uri="{0D108BD9-81ED-4DB2-BD59-A6C34878D82A}">
                    <a16:rowId xmlns:a16="http://schemas.microsoft.com/office/drawing/2014/main" val="3394317530"/>
                  </a:ext>
                </a:extLst>
              </a:tr>
              <a:tr h="1384913">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主な用途</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一般的な文章の作成・添削や要約、</a:t>
                      </a:r>
                      <a:b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b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企画案のたたき台作成、翻訳など</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行政の専門的な知識を要する業務において、生成</a:t>
                      </a:r>
                      <a: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に本市ドキュメント等を参照させ、職員の質問に対する回答を生成させる</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サービス（情報システム）による</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7226855"/>
                  </a:ext>
                </a:extLst>
              </a:tr>
              <a:tr h="500924">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利用者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全職員</a:t>
                      </a:r>
                      <a:r>
                        <a:rPr lang="en-US" altLang="ja-JP" sz="1500" b="0" i="0" u="none" strike="noStrike" baseline="30000" dirty="0">
                          <a:solidFill>
                            <a:srgbClr val="000000"/>
                          </a:solidFill>
                          <a:effectLst/>
                          <a:latin typeface="Yu Gothic UI" panose="020B0500000000000000" pitchFamily="50" charset="-128"/>
                          <a:ea typeface="Yu Gothic UI" panose="020B0500000000000000" pitchFamily="50" charset="-128"/>
                        </a:rPr>
                        <a:t>※</a:t>
                      </a:r>
                      <a:r>
                        <a:rPr lang="ja-JP" altLang="en-US" sz="1500" b="0" i="0" u="none" strike="noStrike" baseline="30000" dirty="0">
                          <a:solidFill>
                            <a:srgbClr val="000000"/>
                          </a:solidFill>
                          <a:effectLst/>
                          <a:latin typeface="Yu Gothic UI" panose="020B0500000000000000" pitchFamily="50" charset="-128"/>
                          <a:ea typeface="Yu Gothic UI" panose="020B0500000000000000" pitchFamily="50" charset="-128"/>
                        </a:rPr>
                        <a:t>２</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一部の部署の職員</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導入所属が許可した職員</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1116008"/>
                  </a:ext>
                </a:extLst>
              </a:tr>
              <a:tr h="500924">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導入・運用者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デジタル統括室</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デジタル統括室</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各所属</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9335428"/>
                  </a:ext>
                </a:extLst>
              </a:tr>
              <a:tr h="881867">
                <a:tc>
                  <a:txBody>
                    <a:bodyPr/>
                    <a:lstStyle/>
                    <a:p>
                      <a:pPr algn="ctr" fontAlgn="ctr"/>
                      <a:r>
                        <a:rPr lang="ja-JP" altLang="en-US" sz="1500" b="1" i="0" u="none" strike="noStrike" dirty="0">
                          <a:solidFill>
                            <a:srgbClr val="000000"/>
                          </a:solidFill>
                          <a:effectLst/>
                          <a:latin typeface="Yu Gothic UI" panose="020B0500000000000000" pitchFamily="50" charset="-128"/>
                          <a:ea typeface="Yu Gothic UI" panose="020B0500000000000000" pitchFamily="50" charset="-128"/>
                        </a:rPr>
                        <a:t>その他</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詳細については次頁のとおり</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altLang="ja-JP" sz="1500" b="0" i="0" u="none" strike="noStrike" dirty="0">
                          <a:solidFill>
                            <a:srgbClr val="000000"/>
                          </a:solidFill>
                          <a:effectLst/>
                          <a:latin typeface="Yu Gothic UI" panose="020B0500000000000000" pitchFamily="50" charset="-128"/>
                          <a:ea typeface="Yu Gothic UI" panose="020B0500000000000000" pitchFamily="50" charset="-128"/>
                        </a:rPr>
                        <a:t>―</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500" b="0" i="0" u="none" strike="noStrike" dirty="0">
                          <a:solidFill>
                            <a:srgbClr val="000000"/>
                          </a:solidFill>
                          <a:effectLst/>
                          <a:latin typeface="Yu Gothic UI" panose="020B0500000000000000" pitchFamily="50" charset="-128"/>
                          <a:ea typeface="Yu Gothic UI" panose="020B0500000000000000" pitchFamily="50" charset="-128"/>
                        </a:rPr>
                        <a:t>サービス（情報システム）の導入前にデジタル統括室による審査・承認が必要</a:t>
                      </a: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9131250"/>
                  </a:ext>
                </a:extLst>
              </a:tr>
            </a:tbl>
          </a:graphicData>
        </a:graphic>
      </p:graphicFrame>
      <p:cxnSp>
        <p:nvCxnSpPr>
          <p:cNvPr id="19" name="直線コネクタ 18">
            <a:extLst>
              <a:ext uri="{FF2B5EF4-FFF2-40B4-BE49-F238E27FC236}">
                <a16:creationId xmlns:a16="http://schemas.microsoft.com/office/drawing/2014/main" id="{81BE1790-DE9F-AED1-C5B4-C345A2D8053A}"/>
              </a:ext>
            </a:extLst>
          </p:cNvPr>
          <p:cNvCxnSpPr>
            <a:cxnSpLocks/>
          </p:cNvCxnSpPr>
          <p:nvPr/>
        </p:nvCxnSpPr>
        <p:spPr>
          <a:xfrm>
            <a:off x="787874" y="1457969"/>
            <a:ext cx="1334840" cy="1089928"/>
          </a:xfrm>
          <a:prstGeom prst="line">
            <a:avLst/>
          </a:prstGeom>
        </p:spPr>
        <p:style>
          <a:lnRef idx="1">
            <a:schemeClr val="dk1"/>
          </a:lnRef>
          <a:fillRef idx="0">
            <a:schemeClr val="dk1"/>
          </a:fillRef>
          <a:effectRef idx="0">
            <a:schemeClr val="dk1"/>
          </a:effectRef>
          <a:fontRef idx="minor">
            <a:schemeClr val="tx1"/>
          </a:fontRef>
        </p:style>
      </p:cxnSp>
      <p:sp>
        <p:nvSpPr>
          <p:cNvPr id="20" name="正方形/長方形 19">
            <a:extLst>
              <a:ext uri="{FF2B5EF4-FFF2-40B4-BE49-F238E27FC236}">
                <a16:creationId xmlns:a16="http://schemas.microsoft.com/office/drawing/2014/main" id="{7D6C42A1-D422-803B-83B0-5B877C7448E4}"/>
              </a:ext>
            </a:extLst>
          </p:cNvPr>
          <p:cNvSpPr/>
          <p:nvPr/>
        </p:nvSpPr>
        <p:spPr>
          <a:xfrm>
            <a:off x="1213699" y="1498312"/>
            <a:ext cx="949325" cy="3000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500" b="1" dirty="0">
                <a:solidFill>
                  <a:sysClr val="windowText" lastClr="000000"/>
                </a:solidFill>
                <a:latin typeface="Yu Gothic UI" panose="020B0500000000000000" pitchFamily="50" charset="-128"/>
                <a:ea typeface="Yu Gothic UI" panose="020B0500000000000000" pitchFamily="50" charset="-128"/>
              </a:rPr>
              <a:t>利用環境</a:t>
            </a:r>
          </a:p>
        </p:txBody>
      </p:sp>
      <p:sp>
        <p:nvSpPr>
          <p:cNvPr id="21" name="正方形/長方形 20">
            <a:extLst>
              <a:ext uri="{FF2B5EF4-FFF2-40B4-BE49-F238E27FC236}">
                <a16:creationId xmlns:a16="http://schemas.microsoft.com/office/drawing/2014/main" id="{F3EEB3D1-3D20-4F4C-9D6D-955762C8CBF8}"/>
              </a:ext>
            </a:extLst>
          </p:cNvPr>
          <p:cNvSpPr/>
          <p:nvPr/>
        </p:nvSpPr>
        <p:spPr>
          <a:xfrm>
            <a:off x="718882" y="2117280"/>
            <a:ext cx="949325" cy="30003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500" b="1" dirty="0">
                <a:solidFill>
                  <a:sysClr val="windowText" lastClr="000000"/>
                </a:solidFill>
                <a:latin typeface="Yu Gothic UI" panose="020B0500000000000000" pitchFamily="50" charset="-128"/>
                <a:ea typeface="Yu Gothic UI" panose="020B0500000000000000" pitchFamily="50" charset="-128"/>
              </a:rPr>
              <a:t>項目</a:t>
            </a:r>
          </a:p>
        </p:txBody>
      </p:sp>
      <p:graphicFrame>
        <p:nvGraphicFramePr>
          <p:cNvPr id="25" name="表 24">
            <a:extLst>
              <a:ext uri="{FF2B5EF4-FFF2-40B4-BE49-F238E27FC236}">
                <a16:creationId xmlns:a16="http://schemas.microsoft.com/office/drawing/2014/main" id="{46C98009-7F61-6375-7DBC-D5F4EDE2A6FF}"/>
              </a:ext>
            </a:extLst>
          </p:cNvPr>
          <p:cNvGraphicFramePr>
            <a:graphicFrameLocks noGrp="1"/>
          </p:cNvGraphicFramePr>
          <p:nvPr>
            <p:extLst>
              <p:ext uri="{D42A27DB-BD31-4B8C-83A1-F6EECF244321}">
                <p14:modId xmlns:p14="http://schemas.microsoft.com/office/powerpoint/2010/main" val="3604113512"/>
              </p:ext>
            </p:extLst>
          </p:nvPr>
        </p:nvGraphicFramePr>
        <p:xfrm>
          <a:off x="747564" y="5912771"/>
          <a:ext cx="10909111" cy="489268"/>
        </p:xfrm>
        <a:graphic>
          <a:graphicData uri="http://schemas.openxmlformats.org/drawingml/2006/table">
            <a:tbl>
              <a:tblPr/>
              <a:tblGrid>
                <a:gridCol w="10909111">
                  <a:extLst>
                    <a:ext uri="{9D8B030D-6E8A-4147-A177-3AD203B41FA5}">
                      <a16:colId xmlns:a16="http://schemas.microsoft.com/office/drawing/2014/main" val="3722073082"/>
                    </a:ext>
                  </a:extLst>
                </a:gridCol>
              </a:tblGrid>
              <a:tr h="300038">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１　</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RAG</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Retrieval-Augmented Generation</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（検索により強化した生成）の略。専門知識情報（法令・規則、事務手引きなど）を生成</a:t>
                      </a: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AI</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に持たせて回答させる手法</a:t>
                      </a: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4080094554"/>
                  </a:ext>
                </a:extLst>
              </a:tr>
              <a:tr h="171451">
                <a:tc>
                  <a:txBody>
                    <a:bodyPr/>
                    <a:lstStyle/>
                    <a:p>
                      <a:pPr algn="l" fontAlgn="ctr"/>
                      <a:r>
                        <a:rPr lang="en-US" altLang="ja-JP" sz="12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200" b="0" i="0" u="none" strike="noStrike" dirty="0">
                          <a:solidFill>
                            <a:srgbClr val="000000"/>
                          </a:solidFill>
                          <a:effectLst/>
                          <a:latin typeface="Meiryo UI" panose="020B0604030504040204" pitchFamily="50" charset="-128"/>
                          <a:ea typeface="Meiryo UI" panose="020B0604030504040204" pitchFamily="50" charset="-128"/>
                        </a:rPr>
                        <a:t>２　全職員：「大阪市ＤＸの推進に関する規程」第２条第３号に規定する局等の職員</a:t>
                      </a:r>
                    </a:p>
                  </a:txBody>
                  <a:tcPr marL="6350" marR="6350" marT="6350" marB="0" anchor="ctr">
                    <a:lnL>
                      <a:noFill/>
                    </a:lnL>
                    <a:lnR>
                      <a:noFill/>
                    </a:lnR>
                    <a:lnT>
                      <a:noFill/>
                    </a:lnT>
                    <a:lnB>
                      <a:noFill/>
                    </a:lnB>
                    <a:solidFill>
                      <a:srgbClr val="FFFFFF"/>
                    </a:solidFill>
                  </a:tcPr>
                </a:tc>
                <a:extLst>
                  <a:ext uri="{0D108BD9-81ED-4DB2-BD59-A6C34878D82A}">
                    <a16:rowId xmlns:a16="http://schemas.microsoft.com/office/drawing/2014/main" val="3560726709"/>
                  </a:ext>
                </a:extLst>
              </a:tr>
            </a:tbl>
          </a:graphicData>
        </a:graphic>
      </p:graphicFrame>
    </p:spTree>
    <p:extLst>
      <p:ext uri="{BB962C8B-B14F-4D97-AF65-F5344CB8AC3E}">
        <p14:creationId xmlns:p14="http://schemas.microsoft.com/office/powerpoint/2010/main" val="259973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F93BF6D-95CC-5450-5CC4-9F61FE39A2C1}"/>
              </a:ext>
            </a:extLst>
          </p:cNvPr>
          <p:cNvSpPr txBox="1"/>
          <p:nvPr/>
        </p:nvSpPr>
        <p:spPr>
          <a:xfrm>
            <a:off x="577049" y="815301"/>
            <a:ext cx="6833286" cy="5907643"/>
          </a:xfrm>
          <a:prstGeom prst="rect">
            <a:avLst/>
          </a:prstGeom>
          <a:noFill/>
        </p:spPr>
        <p:txBody>
          <a:bodyPr wrap="square">
            <a:spAutoFit/>
          </a:bodyPr>
          <a:lstStyle/>
          <a:p>
            <a:pPr marL="177800" indent="-177800">
              <a:lnSpc>
                <a:spcPts val="3000"/>
              </a:lnSpc>
            </a:pPr>
            <a:r>
              <a:rPr kumimoji="1" lang="ja-JP" altLang="en-US" sz="2000" b="1" dirty="0">
                <a:latin typeface="Meiryo UI" panose="020B0604030504040204" pitchFamily="50" charset="-128"/>
                <a:ea typeface="Meiryo UI" panose="020B0604030504040204" pitchFamily="50" charset="-128"/>
              </a:rPr>
              <a:t>◆生成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による情報漏えいのリスクに対応するため、</a:t>
            </a:r>
            <a:r>
              <a:rPr kumimoji="1" lang="en-US" altLang="ja-JP" sz="2000" b="1" dirty="0">
                <a:latin typeface="Meiryo UI" panose="020B0604030504040204" pitchFamily="50" charset="-128"/>
                <a:ea typeface="Meiryo UI" panose="020B0604030504040204" pitchFamily="50" charset="-128"/>
              </a:rPr>
              <a:t>Microsoft</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Azure OpenAI Service</a:t>
            </a:r>
            <a:r>
              <a:rPr kumimoji="1" lang="ja-JP" altLang="en-US" sz="2000" b="1" dirty="0">
                <a:latin typeface="Meiryo UI" panose="020B0604030504040204" pitchFamily="50" charset="-128"/>
                <a:ea typeface="Meiryo UI" panose="020B0604030504040204" pitchFamily="50" charset="-128"/>
              </a:rPr>
              <a:t>」</a:t>
            </a:r>
            <a:r>
              <a:rPr kumimoji="1" lang="en-US" altLang="ja-JP" sz="2000" b="1" baseline="30000"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を利用した、</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安全な本市独自の利用環境</a:t>
            </a:r>
            <a:r>
              <a:rPr kumimoji="1" lang="en-US" altLang="ja-JP" sz="2000" b="1" baseline="30000"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を整備しています。</a:t>
            </a:r>
          </a:p>
          <a:p>
            <a:pPr marL="723900" indent="-723900">
              <a:lnSpc>
                <a:spcPts val="3000"/>
              </a:lnSpc>
            </a:pPr>
            <a:r>
              <a:rPr kumimoji="1" lang="ja-JP" altLang="en-US" sz="2000" dirty="0">
                <a:latin typeface="Meiryo UI" panose="020B0604030504040204" pitchFamily="50" charset="-128"/>
                <a:ea typeface="Meiryo UI" panose="020B0604030504040204" pitchFamily="50" charset="-128"/>
              </a:rPr>
              <a:t>    </a:t>
            </a:r>
            <a:r>
              <a:rPr kumimoji="1" lang="en-US" altLang="ja-JP" sz="1700" dirty="0">
                <a:latin typeface="Meiryo UI" panose="020B0604030504040204" pitchFamily="50" charset="-128"/>
                <a:ea typeface="Meiryo UI" panose="020B0604030504040204" pitchFamily="50" charset="-128"/>
              </a:rPr>
              <a:t>※1 Azure OpenAI Service</a:t>
            </a:r>
            <a:r>
              <a:rPr kumimoji="1" lang="ja-JP" altLang="en-US" sz="1700" dirty="0">
                <a:latin typeface="Meiryo UI" panose="020B0604030504040204" pitchFamily="50" charset="-128"/>
                <a:ea typeface="Meiryo UI" panose="020B0604030504040204" pitchFamily="50" charset="-128"/>
              </a:rPr>
              <a:t>とは、</a:t>
            </a:r>
            <a:r>
              <a:rPr kumimoji="1" lang="en-US" altLang="ja-JP" sz="1700" dirty="0">
                <a:latin typeface="Meiryo UI" panose="020B0604030504040204" pitchFamily="50" charset="-128"/>
                <a:ea typeface="Meiryo UI" panose="020B0604030504040204" pitchFamily="50" charset="-128"/>
              </a:rPr>
              <a:t>Chat GPT </a:t>
            </a:r>
            <a:r>
              <a:rPr kumimoji="1" lang="ja-JP" altLang="en-US" sz="1700" dirty="0">
                <a:latin typeface="Meiryo UI" panose="020B0604030504040204" pitchFamily="50" charset="-128"/>
                <a:ea typeface="Meiryo UI" panose="020B0604030504040204" pitchFamily="50" charset="-128"/>
              </a:rPr>
              <a:t>を</a:t>
            </a:r>
            <a:r>
              <a:rPr kumimoji="1" lang="en-US" altLang="ja-JP" sz="1700" dirty="0">
                <a:latin typeface="Meiryo UI" panose="020B0604030504040204" pitchFamily="50" charset="-128"/>
                <a:ea typeface="Meiryo UI" panose="020B0604030504040204" pitchFamily="50" charset="-128"/>
              </a:rPr>
              <a:t>Microsoft Azure</a:t>
            </a:r>
            <a:r>
              <a:rPr kumimoji="1" lang="ja-JP" altLang="en-US" sz="1700" dirty="0">
                <a:latin typeface="Meiryo UI" panose="020B0604030504040204" pitchFamily="50" charset="-128"/>
                <a:ea typeface="Meiryo UI" panose="020B0604030504040204" pitchFamily="50" charset="-128"/>
              </a:rPr>
              <a:t>の環境で利用できる有料のサービス</a:t>
            </a:r>
          </a:p>
          <a:p>
            <a:pPr marL="723900" indent="-723900">
              <a:lnSpc>
                <a:spcPts val="3000"/>
              </a:lnSpc>
            </a:pPr>
            <a:r>
              <a:rPr kumimoji="1" lang="ja-JP" altLang="en-US" sz="1700" dirty="0">
                <a:latin typeface="Meiryo UI" panose="020B0604030504040204" pitchFamily="50" charset="-128"/>
                <a:ea typeface="Meiryo UI" panose="020B0604030504040204" pitchFamily="50" charset="-128"/>
              </a:rPr>
              <a:t>    </a:t>
            </a:r>
            <a:r>
              <a:rPr kumimoji="1" lang="en-US" altLang="ja-JP" sz="1700" dirty="0">
                <a:latin typeface="Meiryo UI" panose="020B0604030504040204" pitchFamily="50" charset="-128"/>
                <a:ea typeface="Meiryo UI" panose="020B0604030504040204" pitchFamily="50" charset="-128"/>
              </a:rPr>
              <a:t>※2 </a:t>
            </a:r>
            <a:r>
              <a:rPr kumimoji="1" lang="ja-JP" altLang="en-US" sz="1700" dirty="0">
                <a:latin typeface="Meiryo UI" panose="020B0604030504040204" pitchFamily="50" charset="-128"/>
                <a:ea typeface="Meiryo UI" panose="020B0604030504040204" pitchFamily="50" charset="-128"/>
              </a:rPr>
              <a:t>本市専用のイントラネット（組織内部のみがアクセス可能な組織専用の閉じた庁内情報ネットワーク）における「大阪市共通クラウド」に構築し、安全な利用環境として整備</a:t>
            </a:r>
            <a:endParaRPr kumimoji="1" lang="en-US" altLang="ja-JP" sz="1700" dirty="0">
              <a:latin typeface="Meiryo UI" panose="020B0604030504040204" pitchFamily="50" charset="-128"/>
              <a:ea typeface="Meiryo UI" panose="020B0604030504040204" pitchFamily="50" charset="-128"/>
            </a:endParaRPr>
          </a:p>
          <a:p>
            <a:pPr marL="723900" indent="-723900">
              <a:lnSpc>
                <a:spcPts val="3000"/>
              </a:lnSpc>
            </a:pPr>
            <a:endParaRPr kumimoji="1" lang="en-US" altLang="ja-JP" sz="2000" dirty="0">
              <a:latin typeface="Meiryo UI" panose="020B0604030504040204" pitchFamily="50" charset="-128"/>
              <a:ea typeface="Meiryo UI" panose="020B0604030504040204" pitchFamily="50" charset="-128"/>
            </a:endParaRPr>
          </a:p>
          <a:p>
            <a:pPr marL="266700" indent="-266700">
              <a:lnSpc>
                <a:spcPts val="3000"/>
              </a:lnSpc>
            </a:pPr>
            <a:r>
              <a:rPr kumimoji="1" lang="ja-JP" altLang="en-US" sz="2000" b="1" dirty="0">
                <a:latin typeface="Meiryo UI" panose="020B0604030504040204" pitchFamily="50" charset="-128"/>
                <a:ea typeface="Meiryo UI" panose="020B0604030504040204" pitchFamily="50" charset="-128"/>
              </a:rPr>
              <a:t>◆</a:t>
            </a:r>
            <a:r>
              <a:rPr kumimoji="1" lang="ja-JP" altLang="en-US" sz="2000" b="1" dirty="0">
                <a:highlight>
                  <a:srgbClr val="F5CDCE"/>
                </a:highlight>
                <a:latin typeface="Meiryo UI" panose="020B0604030504040204" pitchFamily="50" charset="-128"/>
                <a:ea typeface="Meiryo UI" panose="020B0604030504040204" pitchFamily="50" charset="-128"/>
              </a:rPr>
              <a:t>本環境を「</a:t>
            </a:r>
            <a:r>
              <a:rPr kumimoji="1" lang="en-US" altLang="ja-JP" sz="2000" b="1" dirty="0">
                <a:highlight>
                  <a:srgbClr val="F5CDCE"/>
                </a:highlight>
                <a:latin typeface="Meiryo UI" panose="020B0604030504040204" pitchFamily="50" charset="-128"/>
                <a:ea typeface="Meiryo UI" panose="020B0604030504040204" pitchFamily="50" charset="-128"/>
              </a:rPr>
              <a:t>AI</a:t>
            </a:r>
            <a:r>
              <a:rPr kumimoji="1" lang="ja-JP" altLang="en-US" sz="2000" b="1" dirty="0">
                <a:highlight>
                  <a:srgbClr val="F5CDCE"/>
                </a:highlight>
                <a:latin typeface="Meiryo UI" panose="020B0604030504040204" pitchFamily="50" charset="-128"/>
                <a:ea typeface="Meiryo UI" panose="020B0604030504040204" pitchFamily="50" charset="-128"/>
              </a:rPr>
              <a:t>アシスタント」（愛称：</a:t>
            </a:r>
            <a:r>
              <a:rPr kumimoji="1" lang="en-US" altLang="ja-JP" sz="2000" b="1" dirty="0">
                <a:highlight>
                  <a:srgbClr val="F5CDCE"/>
                </a:highlight>
                <a:latin typeface="Meiryo UI" panose="020B0604030504040204" pitchFamily="50" charset="-128"/>
                <a:ea typeface="Meiryo UI" panose="020B0604030504040204" pitchFamily="50" charset="-128"/>
              </a:rPr>
              <a:t>Oasis</a:t>
            </a:r>
            <a:r>
              <a:rPr kumimoji="1" lang="ja-JP" altLang="en-US" sz="2000" b="1" dirty="0">
                <a:highlight>
                  <a:srgbClr val="F5CDCE"/>
                </a:highlight>
                <a:latin typeface="Meiryo UI" panose="020B0604030504040204" pitchFamily="50" charset="-128"/>
                <a:ea typeface="Meiryo UI" panose="020B0604030504040204" pitchFamily="50" charset="-128"/>
              </a:rPr>
              <a:t>）と呼んでいます。</a:t>
            </a:r>
            <a:endParaRPr kumimoji="1" lang="en-US" altLang="ja-JP" sz="2000" b="1" dirty="0">
              <a:highlight>
                <a:srgbClr val="F5CDCE"/>
              </a:highlight>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Osaka Artificial Intelligence Assistant</a:t>
            </a:r>
            <a:r>
              <a:rPr kumimoji="1" lang="ja-JP" altLang="en-US" sz="2000" dirty="0">
                <a:latin typeface="Meiryo UI" panose="020B0604030504040204" pitchFamily="50" charset="-128"/>
                <a:ea typeface="Meiryo UI" panose="020B0604030504040204" pitchFamily="50" charset="-128"/>
              </a:rPr>
              <a:t>）</a:t>
            </a:r>
            <a:endParaRPr kumimoji="1" lang="en-US" altLang="ja-JP" sz="2000" dirty="0">
              <a:latin typeface="Meiryo UI" panose="020B0604030504040204" pitchFamily="50" charset="-128"/>
              <a:ea typeface="Meiryo UI" panose="020B0604030504040204" pitchFamily="50" charset="-128"/>
            </a:endParaRPr>
          </a:p>
          <a:p>
            <a:pPr marL="174625" indent="-174625">
              <a:lnSpc>
                <a:spcPts val="3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庁内ポータルのその他業務システム「</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アシスタント</a:t>
            </a:r>
            <a:r>
              <a:rPr kumimoji="1" lang="en-US" altLang="ja-JP" sz="2000" b="1" dirty="0">
                <a:latin typeface="Meiryo UI" panose="020B0604030504040204" pitchFamily="50" charset="-128"/>
                <a:ea typeface="Meiryo UI" panose="020B0604030504040204" pitchFamily="50" charset="-128"/>
              </a:rPr>
              <a:t>(Oasis)</a:t>
            </a:r>
            <a:r>
              <a:rPr kumimoji="1" lang="ja-JP" altLang="en-US" sz="2000" b="1" dirty="0">
                <a:latin typeface="Meiryo UI" panose="020B0604030504040204" pitchFamily="50" charset="-128"/>
                <a:ea typeface="Meiryo UI" panose="020B0604030504040204" pitchFamily="50" charset="-128"/>
              </a:rPr>
              <a:t>」から利用できます。</a:t>
            </a:r>
            <a:endParaRPr kumimoji="1" lang="en-US" altLang="ja-JP" sz="2000" b="1" dirty="0">
              <a:latin typeface="Meiryo UI" panose="020B0604030504040204" pitchFamily="50" charset="-128"/>
              <a:ea typeface="Meiryo UI" panose="020B0604030504040204" pitchFamily="50" charset="-128"/>
            </a:endParaRPr>
          </a:p>
          <a:p>
            <a:pPr marL="177800" indent="-177800">
              <a:lnSpc>
                <a:spcPts val="3400"/>
              </a:lnSpc>
            </a:pPr>
            <a:r>
              <a:rPr kumimoji="1" lang="ja-JP" altLang="en-US" sz="2000" dirty="0">
                <a:latin typeface="Meiryo UI" panose="020B0604030504040204" pitchFamily="50" charset="-128"/>
                <a:ea typeface="Meiryo UI" panose="020B0604030504040204" pitchFamily="50" charset="-128"/>
              </a:rPr>
              <a:t>◆庁内情報パソコン（リモート庁内デスクトップ環境を含む）以外からの利用は行えません。  </a:t>
            </a:r>
          </a:p>
        </p:txBody>
      </p:sp>
      <p:sp>
        <p:nvSpPr>
          <p:cNvPr id="5" name="正方形/長方形 4">
            <a:extLst>
              <a:ext uri="{FF2B5EF4-FFF2-40B4-BE49-F238E27FC236}">
                <a16:creationId xmlns:a16="http://schemas.microsoft.com/office/drawing/2014/main" id="{E465FB55-A0A4-8CDF-82FA-A545783B2312}"/>
              </a:ext>
            </a:extLst>
          </p:cNvPr>
          <p:cNvSpPr/>
          <p:nvPr/>
        </p:nvSpPr>
        <p:spPr>
          <a:xfrm>
            <a:off x="645345" y="82866"/>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en-US" altLang="ja-JP" sz="2500" b="1" dirty="0">
                <a:latin typeface="Meiryo UI" panose="020B0604030504040204" pitchFamily="50" charset="-128"/>
                <a:ea typeface="Meiryo UI" panose="020B0604030504040204" pitchFamily="50" charset="-128"/>
              </a:rPr>
              <a:t>Oasis</a:t>
            </a:r>
            <a:r>
              <a:rPr kumimoji="1" lang="ja-JP" altLang="en-US" sz="2500" b="1" dirty="0">
                <a:latin typeface="Meiryo UI" panose="020B0604030504040204" pitchFamily="50" charset="-128"/>
                <a:ea typeface="Meiryo UI" panose="020B0604030504040204" pitchFamily="50" charset="-128"/>
              </a:rPr>
              <a:t>）の概要</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8" name="正方形/長方形 7">
            <a:extLst>
              <a:ext uri="{FF2B5EF4-FFF2-40B4-BE49-F238E27FC236}">
                <a16:creationId xmlns:a16="http://schemas.microsoft.com/office/drawing/2014/main" id="{A842A6C3-DB69-5D93-A4FC-24D3894D6954}"/>
              </a:ext>
            </a:extLst>
          </p:cNvPr>
          <p:cNvSpPr/>
          <p:nvPr/>
        </p:nvSpPr>
        <p:spPr>
          <a:xfrm>
            <a:off x="7477000" y="2858419"/>
            <a:ext cx="4546795" cy="2737917"/>
          </a:xfrm>
          <a:prstGeom prst="rect">
            <a:avLst/>
          </a:prstGeom>
          <a:solidFill>
            <a:srgbClr val="FFFFFF"/>
          </a:solidFill>
          <a:ln w="15875"/>
        </p:spPr>
        <p:style>
          <a:lnRef idx="2">
            <a:schemeClr val="dk1"/>
          </a:lnRef>
          <a:fillRef idx="1">
            <a:schemeClr val="lt1"/>
          </a:fillRef>
          <a:effectRef idx="0">
            <a:schemeClr val="dk1"/>
          </a:effectRef>
          <a:fontRef idx="minor">
            <a:schemeClr val="dk1"/>
          </a:fontRef>
        </p:style>
        <p:txBody>
          <a:bodyPr rtlCol="0" anchor="b"/>
          <a:lstStyle/>
          <a:p>
            <a:pPr algn="r"/>
            <a:r>
              <a:rPr kumimoji="1" lang="ja-JP" altLang="en-US" sz="1600" b="1" dirty="0">
                <a:latin typeface="Yu Gothic UI" panose="020B0500000000000000" pitchFamily="50" charset="-128"/>
                <a:ea typeface="Yu Gothic UI" panose="020B0500000000000000" pitchFamily="50" charset="-128"/>
              </a:rPr>
              <a:t>大阪市共通クラウド</a:t>
            </a:r>
          </a:p>
        </p:txBody>
      </p:sp>
      <p:cxnSp>
        <p:nvCxnSpPr>
          <p:cNvPr id="9" name="直線矢印コネクタ 8">
            <a:extLst>
              <a:ext uri="{FF2B5EF4-FFF2-40B4-BE49-F238E27FC236}">
                <a16:creationId xmlns:a16="http://schemas.microsoft.com/office/drawing/2014/main" id="{B0F0136B-FD90-04A3-1335-FD481DEC239B}"/>
              </a:ext>
            </a:extLst>
          </p:cNvPr>
          <p:cNvCxnSpPr>
            <a:cxnSpLocks/>
          </p:cNvCxnSpPr>
          <p:nvPr/>
        </p:nvCxnSpPr>
        <p:spPr>
          <a:xfrm flipV="1">
            <a:off x="9284416" y="1839046"/>
            <a:ext cx="0" cy="2924873"/>
          </a:xfrm>
          <a:prstGeom prst="straightConnector1">
            <a:avLst/>
          </a:prstGeom>
          <a:ln w="539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26C89C6C-3A5D-2FE7-9DE1-6B40CC0F9B7D}"/>
              </a:ext>
            </a:extLst>
          </p:cNvPr>
          <p:cNvCxnSpPr>
            <a:cxnSpLocks/>
          </p:cNvCxnSpPr>
          <p:nvPr/>
        </p:nvCxnSpPr>
        <p:spPr>
          <a:xfrm flipH="1">
            <a:off x="7954383" y="1839046"/>
            <a:ext cx="5512" cy="2924873"/>
          </a:xfrm>
          <a:prstGeom prst="straightConnector1">
            <a:avLst/>
          </a:prstGeom>
          <a:ln w="53975">
            <a:solidFill>
              <a:schemeClr val="bg1">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B167C4DB-CD7D-2179-6A92-4DC12EA73E50}"/>
              </a:ext>
            </a:extLst>
          </p:cNvPr>
          <p:cNvSpPr/>
          <p:nvPr/>
        </p:nvSpPr>
        <p:spPr>
          <a:xfrm>
            <a:off x="7482512" y="1139232"/>
            <a:ext cx="2362819" cy="699814"/>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r"/>
            <a:r>
              <a:rPr kumimoji="1" lang="ja-JP" altLang="en-US" sz="1600" b="1" dirty="0">
                <a:latin typeface="Yu Gothic UI" panose="020B0500000000000000" pitchFamily="50" charset="-128"/>
                <a:ea typeface="Yu Gothic UI" panose="020B0500000000000000" pitchFamily="50" charset="-128"/>
              </a:rPr>
              <a:t>庁内情報パソコン</a:t>
            </a:r>
          </a:p>
        </p:txBody>
      </p:sp>
      <p:pic>
        <p:nvPicPr>
          <p:cNvPr id="12" name="図 11" descr="図形&#10;&#10;中程度の精度で自動的に生成された説明">
            <a:extLst>
              <a:ext uri="{FF2B5EF4-FFF2-40B4-BE49-F238E27FC236}">
                <a16:creationId xmlns:a16="http://schemas.microsoft.com/office/drawing/2014/main" id="{77CABE69-CEF2-C3AB-0515-3EB7AA212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3456" y="1318638"/>
            <a:ext cx="513853" cy="372637"/>
          </a:xfrm>
          <a:prstGeom prst="rect">
            <a:avLst/>
          </a:prstGeom>
        </p:spPr>
      </p:pic>
      <p:sp>
        <p:nvSpPr>
          <p:cNvPr id="13" name="正方形/長方形 12">
            <a:extLst>
              <a:ext uri="{FF2B5EF4-FFF2-40B4-BE49-F238E27FC236}">
                <a16:creationId xmlns:a16="http://schemas.microsoft.com/office/drawing/2014/main" id="{74FE1ADE-33B7-E655-E3F3-11FBC7EAFAA5}"/>
              </a:ext>
            </a:extLst>
          </p:cNvPr>
          <p:cNvSpPr/>
          <p:nvPr/>
        </p:nvSpPr>
        <p:spPr>
          <a:xfrm>
            <a:off x="7613526" y="2993802"/>
            <a:ext cx="2028497" cy="1077002"/>
          </a:xfrm>
          <a:prstGeom prst="rect">
            <a:avLst/>
          </a:prstGeom>
          <a:ln w="15875"/>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b="1" dirty="0">
                <a:latin typeface="Yu Gothic UI" panose="020B0500000000000000" pitchFamily="50" charset="-128"/>
                <a:ea typeface="Yu Gothic UI" panose="020B0500000000000000" pitchFamily="50" charset="-128"/>
              </a:rPr>
              <a:t>利用者画面</a:t>
            </a:r>
          </a:p>
        </p:txBody>
      </p:sp>
      <p:sp>
        <p:nvSpPr>
          <p:cNvPr id="14" name="正方形/長方形 13">
            <a:extLst>
              <a:ext uri="{FF2B5EF4-FFF2-40B4-BE49-F238E27FC236}">
                <a16:creationId xmlns:a16="http://schemas.microsoft.com/office/drawing/2014/main" id="{2B651D85-998B-9F51-59B1-EDA7922D334C}"/>
              </a:ext>
            </a:extLst>
          </p:cNvPr>
          <p:cNvSpPr/>
          <p:nvPr/>
        </p:nvSpPr>
        <p:spPr>
          <a:xfrm>
            <a:off x="7613525" y="4763919"/>
            <a:ext cx="2028497" cy="699814"/>
          </a:xfrm>
          <a:prstGeom prst="rect">
            <a:avLst/>
          </a:prstGeom>
          <a:ln w="15875"/>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b="1" dirty="0">
                <a:latin typeface="Yu Gothic UI" panose="020B0500000000000000" pitchFamily="50" charset="-128"/>
                <a:ea typeface="Yu Gothic UI" panose="020B0500000000000000" pitchFamily="50" charset="-128"/>
              </a:rPr>
              <a:t>Azure</a:t>
            </a:r>
            <a:br>
              <a:rPr kumimoji="1" lang="en-US" altLang="ja-JP" sz="1600" b="1" dirty="0">
                <a:latin typeface="Yu Gothic UI" panose="020B0500000000000000" pitchFamily="50" charset="-128"/>
                <a:ea typeface="Yu Gothic UI" panose="020B0500000000000000" pitchFamily="50" charset="-128"/>
              </a:rPr>
            </a:br>
            <a:r>
              <a:rPr kumimoji="1" lang="en-US" altLang="ja-JP" sz="1600" b="1" dirty="0">
                <a:latin typeface="Yu Gothic UI" panose="020B0500000000000000" pitchFamily="50" charset="-128"/>
                <a:ea typeface="Yu Gothic UI" panose="020B0500000000000000" pitchFamily="50" charset="-128"/>
              </a:rPr>
              <a:t>OpenAI</a:t>
            </a:r>
            <a:r>
              <a:rPr kumimoji="1" lang="ja-JP" altLang="en-US" sz="1600" b="1" dirty="0">
                <a:latin typeface="Yu Gothic UI" panose="020B0500000000000000" pitchFamily="50" charset="-128"/>
                <a:ea typeface="Yu Gothic UI" panose="020B0500000000000000" pitchFamily="50" charset="-128"/>
              </a:rPr>
              <a:t> </a:t>
            </a:r>
            <a:r>
              <a:rPr kumimoji="1" lang="en-US" altLang="ja-JP" sz="1600" b="1" dirty="0">
                <a:latin typeface="Yu Gothic UI" panose="020B0500000000000000" pitchFamily="50" charset="-128"/>
                <a:ea typeface="Yu Gothic UI" panose="020B0500000000000000" pitchFamily="50" charset="-128"/>
              </a:rPr>
              <a:t>Service</a:t>
            </a:r>
            <a:endParaRPr kumimoji="1" lang="ja-JP" altLang="en-US" sz="1600" b="1" dirty="0">
              <a:latin typeface="Yu Gothic UI" panose="020B0500000000000000" pitchFamily="50" charset="-128"/>
              <a:ea typeface="Yu Gothic UI" panose="020B0500000000000000" pitchFamily="50" charset="-128"/>
            </a:endParaRPr>
          </a:p>
        </p:txBody>
      </p:sp>
      <p:sp>
        <p:nvSpPr>
          <p:cNvPr id="15" name="正方形/長方形 14">
            <a:extLst>
              <a:ext uri="{FF2B5EF4-FFF2-40B4-BE49-F238E27FC236}">
                <a16:creationId xmlns:a16="http://schemas.microsoft.com/office/drawing/2014/main" id="{FBED57BF-1579-19D0-DEBE-23787AC0ECEB}"/>
              </a:ext>
            </a:extLst>
          </p:cNvPr>
          <p:cNvSpPr/>
          <p:nvPr/>
        </p:nvSpPr>
        <p:spPr>
          <a:xfrm>
            <a:off x="10169268" y="2993802"/>
            <a:ext cx="1705924" cy="1077002"/>
          </a:xfrm>
          <a:prstGeom prst="rect">
            <a:avLst/>
          </a:prstGeom>
          <a:ln w="15875"/>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b="1" dirty="0">
                <a:latin typeface="Yu Gothic UI" panose="020B0500000000000000" pitchFamily="50" charset="-128"/>
                <a:ea typeface="Yu Gothic UI" panose="020B0500000000000000" pitchFamily="50" charset="-128"/>
              </a:rPr>
              <a:t>データ保存</a:t>
            </a:r>
          </a:p>
        </p:txBody>
      </p:sp>
      <p:pic>
        <p:nvPicPr>
          <p:cNvPr id="16" name="図 15" descr="アイコン&#10;&#10;自動的に生成された説明">
            <a:extLst>
              <a:ext uri="{FF2B5EF4-FFF2-40B4-BE49-F238E27FC236}">
                <a16:creationId xmlns:a16="http://schemas.microsoft.com/office/drawing/2014/main" id="{24D04039-75C4-AA6D-8C4A-314D20CAF6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4151" y="3361333"/>
            <a:ext cx="363500" cy="615307"/>
          </a:xfrm>
          <a:prstGeom prst="rect">
            <a:avLst/>
          </a:prstGeom>
        </p:spPr>
      </p:pic>
      <p:sp>
        <p:nvSpPr>
          <p:cNvPr id="17" name="二等辺三角形 16">
            <a:extLst>
              <a:ext uri="{FF2B5EF4-FFF2-40B4-BE49-F238E27FC236}">
                <a16:creationId xmlns:a16="http://schemas.microsoft.com/office/drawing/2014/main" id="{D0E672E1-A55E-4936-1083-E0235E63213C}"/>
              </a:ext>
            </a:extLst>
          </p:cNvPr>
          <p:cNvSpPr/>
          <p:nvPr/>
        </p:nvSpPr>
        <p:spPr>
          <a:xfrm rot="5400000">
            <a:off x="9719041" y="3388878"/>
            <a:ext cx="389733" cy="315994"/>
          </a:xfrm>
          <a:prstGeom prst="triangle">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F3C5281-AF62-EF55-3AF5-3ED95B19910B}"/>
              </a:ext>
            </a:extLst>
          </p:cNvPr>
          <p:cNvSpPr txBox="1"/>
          <p:nvPr/>
        </p:nvSpPr>
        <p:spPr>
          <a:xfrm>
            <a:off x="7861881" y="1898068"/>
            <a:ext cx="1122808" cy="292388"/>
          </a:xfrm>
          <a:prstGeom prst="rect">
            <a:avLst/>
          </a:prstGeom>
          <a:noFill/>
          <a:ln>
            <a:noFill/>
          </a:ln>
        </p:spPr>
        <p:txBody>
          <a:bodyPr wrap="square" rtlCol="0" anchor="ctr" anchorCtr="1">
            <a:spAutoFit/>
          </a:bodyPr>
          <a:lstStyle/>
          <a:p>
            <a:r>
              <a:rPr kumimoji="1" lang="ja-JP" altLang="en-US" sz="1300" b="1" dirty="0">
                <a:latin typeface="Yu Gothic UI" panose="020B0500000000000000" pitchFamily="50" charset="-128"/>
                <a:ea typeface="Yu Gothic UI" panose="020B0500000000000000" pitchFamily="50" charset="-128"/>
              </a:rPr>
              <a:t>指示・質問</a:t>
            </a:r>
          </a:p>
        </p:txBody>
      </p:sp>
      <p:sp>
        <p:nvSpPr>
          <p:cNvPr id="19" name="テキスト ボックス 18">
            <a:extLst>
              <a:ext uri="{FF2B5EF4-FFF2-40B4-BE49-F238E27FC236}">
                <a16:creationId xmlns:a16="http://schemas.microsoft.com/office/drawing/2014/main" id="{B33F7B1E-C0BF-3152-65A4-06177798771C}"/>
              </a:ext>
            </a:extLst>
          </p:cNvPr>
          <p:cNvSpPr txBox="1"/>
          <p:nvPr/>
        </p:nvSpPr>
        <p:spPr>
          <a:xfrm>
            <a:off x="9223148" y="4206953"/>
            <a:ext cx="751598" cy="307777"/>
          </a:xfrm>
          <a:prstGeom prst="rect">
            <a:avLst/>
          </a:prstGeom>
          <a:noFill/>
          <a:ln>
            <a:noFill/>
          </a:ln>
        </p:spPr>
        <p:txBody>
          <a:bodyPr wrap="square" rtlCol="0" anchor="ctr" anchorCtr="1">
            <a:spAutoFit/>
          </a:bodyPr>
          <a:lstStyle/>
          <a:p>
            <a:r>
              <a:rPr kumimoji="1" lang="ja-JP" altLang="en-US" sz="1400" b="1" dirty="0">
                <a:latin typeface="Yu Gothic UI" panose="020B0500000000000000" pitchFamily="50" charset="-128"/>
                <a:ea typeface="Yu Gothic UI" panose="020B0500000000000000" pitchFamily="50" charset="-128"/>
              </a:rPr>
              <a:t>回答</a:t>
            </a:r>
          </a:p>
        </p:txBody>
      </p:sp>
      <p:sp>
        <p:nvSpPr>
          <p:cNvPr id="20" name="テキスト ボックス 19">
            <a:extLst>
              <a:ext uri="{FF2B5EF4-FFF2-40B4-BE49-F238E27FC236}">
                <a16:creationId xmlns:a16="http://schemas.microsoft.com/office/drawing/2014/main" id="{BDE25622-8EC3-EC5B-D928-7D9BA136EB87}"/>
              </a:ext>
            </a:extLst>
          </p:cNvPr>
          <p:cNvSpPr txBox="1"/>
          <p:nvPr/>
        </p:nvSpPr>
        <p:spPr>
          <a:xfrm>
            <a:off x="10965014" y="3443118"/>
            <a:ext cx="910178" cy="338554"/>
          </a:xfrm>
          <a:prstGeom prst="rect">
            <a:avLst/>
          </a:prstGeom>
          <a:noFill/>
          <a:ln>
            <a:noFill/>
          </a:ln>
        </p:spPr>
        <p:txBody>
          <a:bodyPr wrap="square" rtlCol="0" anchor="ctr" anchorCtr="1">
            <a:spAutoFit/>
          </a:bodyPr>
          <a:lstStyle/>
          <a:p>
            <a:r>
              <a:rPr kumimoji="1" lang="ja-JP" altLang="en-US" sz="1600" b="1" dirty="0">
                <a:latin typeface="Yu Gothic UI" panose="020B0500000000000000" pitchFamily="50" charset="-128"/>
                <a:ea typeface="Yu Gothic UI" panose="020B0500000000000000" pitchFamily="50" charset="-128"/>
              </a:rPr>
              <a:t>ログ等</a:t>
            </a:r>
          </a:p>
        </p:txBody>
      </p:sp>
      <p:sp>
        <p:nvSpPr>
          <p:cNvPr id="21" name="円柱 20">
            <a:extLst>
              <a:ext uri="{FF2B5EF4-FFF2-40B4-BE49-F238E27FC236}">
                <a16:creationId xmlns:a16="http://schemas.microsoft.com/office/drawing/2014/main" id="{E6A90B24-D781-0E2B-0EDA-E0F908561275}"/>
              </a:ext>
            </a:extLst>
          </p:cNvPr>
          <p:cNvSpPr/>
          <p:nvPr/>
        </p:nvSpPr>
        <p:spPr>
          <a:xfrm>
            <a:off x="7794590" y="2290854"/>
            <a:ext cx="1731145" cy="488244"/>
          </a:xfrm>
          <a:prstGeom prst="can">
            <a:avLst/>
          </a:prstGeom>
          <a:noFill/>
          <a:ln w="158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500" b="1" dirty="0">
                <a:latin typeface="Yu Gothic UI" panose="020B0500000000000000" pitchFamily="50" charset="-128"/>
                <a:ea typeface="Yu Gothic UI" panose="020B0500000000000000" pitchFamily="50" charset="-128"/>
              </a:rPr>
              <a:t>専用</a:t>
            </a:r>
            <a:r>
              <a:rPr kumimoji="1" lang="ja-JP" altLang="en-US" sz="1400" b="1" dirty="0">
                <a:latin typeface="Yu Gothic UI" panose="020B0500000000000000" pitchFamily="50" charset="-128"/>
                <a:ea typeface="Yu Gothic UI" panose="020B0500000000000000" pitchFamily="50" charset="-128"/>
              </a:rPr>
              <a:t>線</a:t>
            </a:r>
          </a:p>
        </p:txBody>
      </p:sp>
      <p:sp>
        <p:nvSpPr>
          <p:cNvPr id="22" name="テキスト ボックス 21">
            <a:extLst>
              <a:ext uri="{FF2B5EF4-FFF2-40B4-BE49-F238E27FC236}">
                <a16:creationId xmlns:a16="http://schemas.microsoft.com/office/drawing/2014/main" id="{8C2517AF-A5D9-CCB1-8C8E-7385AF13BDFF}"/>
              </a:ext>
            </a:extLst>
          </p:cNvPr>
          <p:cNvSpPr txBox="1"/>
          <p:nvPr/>
        </p:nvSpPr>
        <p:spPr>
          <a:xfrm>
            <a:off x="7460079" y="5623584"/>
            <a:ext cx="4546796" cy="307777"/>
          </a:xfrm>
          <a:prstGeom prst="rect">
            <a:avLst/>
          </a:prstGeom>
          <a:noFill/>
          <a:ln>
            <a:noFill/>
          </a:ln>
        </p:spPr>
        <p:txBody>
          <a:bodyPr wrap="square" rtlCol="0" anchor="ctr" anchorCtr="1">
            <a:spAutoFit/>
          </a:bodyPr>
          <a:lstStyle/>
          <a:p>
            <a:r>
              <a:rPr kumimoji="1" lang="ja-JP" altLang="en-US" sz="1400" dirty="0">
                <a:latin typeface="Yu Gothic UI" panose="020B0500000000000000" pitchFamily="50" charset="-128"/>
                <a:ea typeface="Yu Gothic UI" panose="020B0500000000000000" pitchFamily="50" charset="-128"/>
              </a:rPr>
              <a:t>外部（インターネット）に直接的に接続されていない環境</a:t>
            </a:r>
          </a:p>
        </p:txBody>
      </p:sp>
      <p:grpSp>
        <p:nvGrpSpPr>
          <p:cNvPr id="23" name="グループ化 22">
            <a:extLst>
              <a:ext uri="{FF2B5EF4-FFF2-40B4-BE49-F238E27FC236}">
                <a16:creationId xmlns:a16="http://schemas.microsoft.com/office/drawing/2014/main" id="{ABECA13A-AD8E-2142-89E0-01D96BDE2BE1}"/>
              </a:ext>
            </a:extLst>
          </p:cNvPr>
          <p:cNvGrpSpPr/>
          <p:nvPr/>
        </p:nvGrpSpPr>
        <p:grpSpPr>
          <a:xfrm>
            <a:off x="7897913" y="3328827"/>
            <a:ext cx="1436248" cy="647813"/>
            <a:chOff x="3432355" y="3438547"/>
            <a:chExt cx="5487076" cy="2915009"/>
          </a:xfrm>
        </p:grpSpPr>
        <p:pic>
          <p:nvPicPr>
            <p:cNvPr id="24" name="図 23">
              <a:extLst>
                <a:ext uri="{FF2B5EF4-FFF2-40B4-BE49-F238E27FC236}">
                  <a16:creationId xmlns:a16="http://schemas.microsoft.com/office/drawing/2014/main" id="{50FEEE8B-DFFD-A8F8-0023-7C5365163D9B}"/>
                </a:ext>
              </a:extLst>
            </p:cNvPr>
            <p:cNvPicPr>
              <a:picLocks noChangeAspect="1"/>
            </p:cNvPicPr>
            <p:nvPr/>
          </p:nvPicPr>
          <p:blipFill>
            <a:blip r:embed="rId4"/>
            <a:stretch>
              <a:fillRect/>
            </a:stretch>
          </p:blipFill>
          <p:spPr>
            <a:xfrm>
              <a:off x="3432355" y="3438547"/>
              <a:ext cx="5487076" cy="2915009"/>
            </a:xfrm>
            <a:prstGeom prst="rect">
              <a:avLst/>
            </a:prstGeom>
            <a:ln>
              <a:solidFill>
                <a:schemeClr val="accent1"/>
              </a:solidFill>
            </a:ln>
          </p:spPr>
        </p:pic>
        <p:pic>
          <p:nvPicPr>
            <p:cNvPr id="25" name="図 24" descr="ロゴ&#10;&#10;中程度の精度で自動的に生成された説明">
              <a:extLst>
                <a:ext uri="{FF2B5EF4-FFF2-40B4-BE49-F238E27FC236}">
                  <a16:creationId xmlns:a16="http://schemas.microsoft.com/office/drawing/2014/main" id="{66455AF7-AC16-2C0A-774B-F5EA379EEF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7537" y="4093525"/>
              <a:ext cx="1214963" cy="413180"/>
            </a:xfrm>
            <a:prstGeom prst="rect">
              <a:avLst/>
            </a:prstGeom>
          </p:spPr>
        </p:pic>
      </p:grpSp>
      <p:sp>
        <p:nvSpPr>
          <p:cNvPr id="2" name="スライド番号プレースホルダー 1">
            <a:extLst>
              <a:ext uri="{FF2B5EF4-FFF2-40B4-BE49-F238E27FC236}">
                <a16:creationId xmlns:a16="http://schemas.microsoft.com/office/drawing/2014/main" id="{066E768A-0B03-34B3-3B3D-498BBC57B2FE}"/>
              </a:ext>
            </a:extLst>
          </p:cNvPr>
          <p:cNvSpPr>
            <a:spLocks noGrp="1"/>
          </p:cNvSpPr>
          <p:nvPr>
            <p:ph type="sldNum" sz="quarter" idx="10"/>
          </p:nvPr>
        </p:nvSpPr>
        <p:spPr/>
        <p:txBody>
          <a:bodyPr/>
          <a:lstStyle/>
          <a:p>
            <a:r>
              <a:rPr lang="en-US" altLang="ja-JP" dirty="0"/>
              <a:t>12</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79925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F93BF6D-95CC-5450-5CC4-9F61FE39A2C1}"/>
              </a:ext>
            </a:extLst>
          </p:cNvPr>
          <p:cNvSpPr txBox="1"/>
          <p:nvPr/>
        </p:nvSpPr>
        <p:spPr>
          <a:xfrm>
            <a:off x="711506" y="1252195"/>
            <a:ext cx="11237840" cy="2734979"/>
          </a:xfrm>
          <a:prstGeom prst="rect">
            <a:avLst/>
          </a:prstGeom>
          <a:noFill/>
        </p:spPr>
        <p:txBody>
          <a:bodyPr wrap="square">
            <a:spAutoFit/>
          </a:bodyPr>
          <a:lstStyle/>
          <a:p>
            <a:pPr marL="92075" indent="-92075">
              <a:lnSpc>
                <a:spcPts val="3000"/>
              </a:lnSpc>
            </a:pPr>
            <a:r>
              <a:rPr kumimoji="1" lang="ja-JP" altLang="en-US" sz="1800" dirty="0">
                <a:latin typeface="Meiryo UI" panose="020B0604030504040204" pitchFamily="50" charset="-128"/>
                <a:ea typeface="Meiryo UI" panose="020B0604030504040204" pitchFamily="50" charset="-128"/>
              </a:rPr>
              <a:t>・ 利用者が</a:t>
            </a:r>
            <a:r>
              <a:rPr kumimoji="1" lang="ja-JP" altLang="en-US" dirty="0">
                <a:latin typeface="Meiryo UI" panose="020B0604030504040204" pitchFamily="50" charset="-128"/>
                <a:ea typeface="Meiryo UI" panose="020B0604030504040204" pitchFamily="50" charset="-128"/>
              </a:rPr>
              <a:t>指示</a:t>
            </a:r>
            <a:r>
              <a:rPr kumimoji="1" lang="ja-JP" altLang="en-US" sz="1800" dirty="0">
                <a:latin typeface="Meiryo UI" panose="020B0604030504040204" pitchFamily="50" charset="-128"/>
                <a:ea typeface="Meiryo UI" panose="020B0604030504040204" pitchFamily="50" charset="-128"/>
              </a:rPr>
              <a:t>・質問を入力すると、その内容が「</a:t>
            </a:r>
            <a:r>
              <a:rPr kumimoji="1" lang="en-US" altLang="ja-JP" sz="1800" dirty="0">
                <a:latin typeface="Meiryo UI" panose="020B0604030504040204" pitchFamily="50" charset="-128"/>
                <a:ea typeface="Meiryo UI" panose="020B0604030504040204" pitchFamily="50" charset="-128"/>
              </a:rPr>
              <a:t>Azure OpenAI Service</a:t>
            </a:r>
            <a:r>
              <a:rPr kumimoji="1" lang="ja-JP" altLang="en-US" sz="1800" dirty="0">
                <a:latin typeface="Meiryo UI" panose="020B0604030504040204" pitchFamily="50" charset="-128"/>
                <a:ea typeface="Meiryo UI" panose="020B0604030504040204" pitchFamily="50" charset="-128"/>
              </a:rPr>
              <a:t>」に送信され、「</a:t>
            </a:r>
            <a:r>
              <a:rPr kumimoji="1" lang="en-US" altLang="ja-JP" sz="1800" dirty="0">
                <a:latin typeface="Meiryo UI" panose="020B0604030504040204" pitchFamily="50" charset="-128"/>
                <a:ea typeface="Meiryo UI" panose="020B0604030504040204" pitchFamily="50" charset="-128"/>
              </a:rPr>
              <a:t>Azure OpenAI Service</a:t>
            </a:r>
            <a:r>
              <a:rPr kumimoji="1" lang="ja-JP" altLang="en-US" sz="1800" dirty="0">
                <a:latin typeface="Meiryo UI" panose="020B0604030504040204" pitchFamily="50" charset="-128"/>
                <a:ea typeface="Meiryo UI" panose="020B0604030504040204" pitchFamily="50" charset="-128"/>
              </a:rPr>
              <a:t>」から受信した回答結果がそのまま表示されます。 </a:t>
            </a:r>
          </a:p>
          <a:p>
            <a:pPr marL="92075" indent="-92075">
              <a:lnSpc>
                <a:spcPts val="3000"/>
              </a:lnSpc>
            </a:pPr>
            <a:r>
              <a:rPr kumimoji="1" lang="ja-JP" altLang="en-US" sz="1800"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指示</a:t>
            </a:r>
            <a:r>
              <a:rPr kumimoji="1" lang="ja-JP" altLang="en-US" sz="1800" dirty="0">
                <a:latin typeface="Meiryo UI" panose="020B0604030504040204" pitchFamily="50" charset="-128"/>
                <a:ea typeface="Meiryo UI" panose="020B0604030504040204" pitchFamily="50" charset="-128"/>
              </a:rPr>
              <a:t>・質問は、連続して入力可能で、深堀りした</a:t>
            </a:r>
            <a:r>
              <a:rPr kumimoji="1" lang="ja-JP" altLang="en-US" dirty="0">
                <a:latin typeface="Meiryo UI" panose="020B0604030504040204" pitchFamily="50" charset="-128"/>
                <a:ea typeface="Meiryo UI" panose="020B0604030504040204" pitchFamily="50" charset="-128"/>
              </a:rPr>
              <a:t>指示</a:t>
            </a:r>
            <a:r>
              <a:rPr kumimoji="1" lang="ja-JP" altLang="en-US" sz="1800" dirty="0">
                <a:latin typeface="Meiryo UI" panose="020B0604030504040204" pitchFamily="50" charset="-128"/>
                <a:ea typeface="Meiryo UI" panose="020B0604030504040204" pitchFamily="50" charset="-128"/>
              </a:rPr>
              <a:t>・質問を追加入力することで、回答内容の精度向上が期待できます。</a:t>
            </a:r>
            <a:endParaRPr kumimoji="1" lang="en-US" altLang="ja-JP" sz="1800" dirty="0">
              <a:latin typeface="Meiryo UI" panose="020B0604030504040204" pitchFamily="50" charset="-128"/>
              <a:ea typeface="Meiryo UI" panose="020B0604030504040204" pitchFamily="50" charset="-128"/>
            </a:endParaRPr>
          </a:p>
          <a:p>
            <a:pPr>
              <a:lnSpc>
                <a:spcPts val="3000"/>
              </a:lnSpc>
            </a:pPr>
            <a:r>
              <a:rPr kumimoji="1" lang="ja-JP" altLang="en-US" sz="1800" dirty="0">
                <a:latin typeface="Meiryo UI" panose="020B0604030504040204" pitchFamily="50" charset="-128"/>
                <a:ea typeface="Meiryo UI" panose="020B0604030504040204" pitchFamily="50" charset="-128"/>
              </a:rPr>
              <a:t>・ 汎用的で効果の高い</a:t>
            </a:r>
            <a:r>
              <a:rPr kumimoji="1" lang="ja-JP" altLang="en-US" dirty="0">
                <a:latin typeface="Meiryo UI" panose="020B0604030504040204" pitchFamily="50" charset="-128"/>
                <a:ea typeface="Meiryo UI" panose="020B0604030504040204" pitchFamily="50" charset="-128"/>
              </a:rPr>
              <a:t>指示</a:t>
            </a:r>
            <a:r>
              <a:rPr kumimoji="1" lang="ja-JP" altLang="en-US" sz="1800" dirty="0">
                <a:latin typeface="Meiryo UI" panose="020B0604030504040204" pitchFamily="50" charset="-128"/>
                <a:ea typeface="Meiryo UI" panose="020B0604030504040204" pitchFamily="50" charset="-128"/>
              </a:rPr>
              <a:t>・質問について、簡単に精度の高い回答が得られるようにテンプレートも用意しています。 </a:t>
            </a:r>
          </a:p>
          <a:p>
            <a:pPr indent="182563">
              <a:lnSpc>
                <a:spcPts val="3000"/>
              </a:lnSpc>
            </a:pPr>
            <a:r>
              <a:rPr kumimoji="1" lang="ja-JP" altLang="en-US" sz="1800" dirty="0">
                <a:latin typeface="Meiryo UI" panose="020B0604030504040204" pitchFamily="50" charset="-128"/>
                <a:ea typeface="Meiryo UI" panose="020B0604030504040204" pitchFamily="50" charset="-128"/>
              </a:rPr>
              <a:t>なお、</a:t>
            </a:r>
            <a:r>
              <a:rPr kumimoji="1" lang="ja-JP" altLang="en-US" dirty="0">
                <a:latin typeface="Meiryo UI" panose="020B0604030504040204" pitchFamily="50" charset="-128"/>
                <a:ea typeface="Meiryo UI" panose="020B0604030504040204" pitchFamily="50" charset="-128"/>
              </a:rPr>
              <a:t>指示</a:t>
            </a:r>
            <a:r>
              <a:rPr kumimoji="1" lang="ja-JP" altLang="en-US" sz="1800" dirty="0">
                <a:latin typeface="Meiryo UI" panose="020B0604030504040204" pitchFamily="50" charset="-128"/>
                <a:ea typeface="Meiryo UI" panose="020B0604030504040204" pitchFamily="50" charset="-128"/>
              </a:rPr>
              <a:t>・質問に利用できる文字数には上限があります。</a:t>
            </a:r>
            <a:endParaRPr kumimoji="1" lang="en-US" altLang="ja-JP" sz="1800" dirty="0">
              <a:latin typeface="Meiryo UI" panose="020B0604030504040204" pitchFamily="50" charset="-128"/>
              <a:ea typeface="Meiryo UI" panose="020B0604030504040204" pitchFamily="50" charset="-128"/>
            </a:endParaRPr>
          </a:p>
          <a:p>
            <a:pPr>
              <a:lnSpc>
                <a:spcPts val="3000"/>
              </a:lnSpc>
            </a:pPr>
            <a:r>
              <a:rPr kumimoji="1" lang="ja-JP" altLang="en-US" sz="1800" dirty="0">
                <a:latin typeface="Meiryo UI" panose="020B0604030504040204" pitchFamily="50" charset="-128"/>
                <a:ea typeface="Meiryo UI" panose="020B0604030504040204" pitchFamily="50" charset="-128"/>
              </a:rPr>
              <a:t>・ 詳細は「</a:t>
            </a:r>
            <a:r>
              <a:rPr kumimoji="1" lang="en-US" altLang="ja-JP" sz="1800" dirty="0">
                <a:latin typeface="Meiryo UI" panose="020B0604030504040204" pitchFamily="50" charset="-128"/>
                <a:ea typeface="Meiryo UI" panose="020B0604030504040204" pitchFamily="50" charset="-128"/>
              </a:rPr>
              <a:t>AI</a:t>
            </a:r>
            <a:r>
              <a:rPr kumimoji="1" lang="ja-JP" altLang="en-US" sz="1800" dirty="0">
                <a:latin typeface="Meiryo UI" panose="020B0604030504040204" pitchFamily="50" charset="-128"/>
                <a:ea typeface="Meiryo UI" panose="020B0604030504040204" pitchFamily="50" charset="-128"/>
              </a:rPr>
              <a:t>アシスタント（</a:t>
            </a:r>
            <a:r>
              <a:rPr kumimoji="1" lang="en-US" altLang="ja-JP" sz="1800" dirty="0">
                <a:latin typeface="Meiryo UI" panose="020B0604030504040204" pitchFamily="50" charset="-128"/>
                <a:ea typeface="Meiryo UI" panose="020B0604030504040204" pitchFamily="50" charset="-128"/>
              </a:rPr>
              <a:t>Oasis</a:t>
            </a:r>
            <a:r>
              <a:rPr kumimoji="1" lang="ja-JP" altLang="en-US" sz="1800" dirty="0">
                <a:latin typeface="Meiryo UI" panose="020B0604030504040204" pitchFamily="50" charset="-128"/>
                <a:ea typeface="Meiryo UI" panose="020B0604030504040204" pitchFamily="50" charset="-128"/>
              </a:rPr>
              <a:t>）利用マニュアル」を参照してください（庁内ポータルでのみ公開）。</a:t>
            </a:r>
            <a:endParaRPr kumimoji="1" lang="en-US" altLang="ja-JP" sz="18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E465FB55-A0A4-8CDF-82FA-A545783B2312}"/>
              </a:ext>
            </a:extLst>
          </p:cNvPr>
          <p:cNvSpPr/>
          <p:nvPr/>
        </p:nvSpPr>
        <p:spPr>
          <a:xfrm>
            <a:off x="658238"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アシスタント（</a:t>
            </a:r>
            <a:r>
              <a:rPr kumimoji="1" lang="en-US" altLang="ja-JP" sz="2500" b="1" dirty="0">
                <a:latin typeface="Meiryo UI" panose="020B0604030504040204" pitchFamily="50" charset="-128"/>
                <a:ea typeface="Meiryo UI" panose="020B0604030504040204" pitchFamily="50" charset="-128"/>
              </a:rPr>
              <a:t>Oasis</a:t>
            </a:r>
            <a:r>
              <a:rPr kumimoji="1" lang="ja-JP" altLang="en-US" sz="2500" b="1" dirty="0">
                <a:latin typeface="Meiryo UI" panose="020B0604030504040204" pitchFamily="50" charset="-128"/>
                <a:ea typeface="Meiryo UI" panose="020B0604030504040204" pitchFamily="50" charset="-128"/>
              </a:rPr>
              <a:t>）の概要</a:t>
            </a:r>
            <a:endPar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endParaRPr>
          </a:p>
        </p:txBody>
      </p:sp>
      <p:sp>
        <p:nvSpPr>
          <p:cNvPr id="2" name="正方形/長方形 1">
            <a:extLst>
              <a:ext uri="{FF2B5EF4-FFF2-40B4-BE49-F238E27FC236}">
                <a16:creationId xmlns:a16="http://schemas.microsoft.com/office/drawing/2014/main" id="{AE699700-4F74-1766-800D-47344D5C5527}"/>
              </a:ext>
            </a:extLst>
          </p:cNvPr>
          <p:cNvSpPr/>
          <p:nvPr/>
        </p:nvSpPr>
        <p:spPr>
          <a:xfrm>
            <a:off x="658238" y="745221"/>
            <a:ext cx="11237840" cy="432000"/>
          </a:xfrm>
          <a:prstGeom prst="rect">
            <a:avLst/>
          </a:prstGeom>
          <a:solidFill>
            <a:schemeClr val="bg1">
              <a:lumMod val="90000"/>
            </a:schemeClr>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Yu Gothic UI" panose="020B0500000000000000" pitchFamily="50" charset="-128"/>
                <a:ea typeface="Yu Gothic UI" panose="020B0500000000000000" pitchFamily="50" charset="-128"/>
              </a:rPr>
              <a:t>◆ システム機能（利用者側）</a:t>
            </a:r>
            <a:endParaRPr lang="en-US" altLang="ja-JP" sz="2000" b="1" dirty="0">
              <a:latin typeface="Yu Gothic UI" panose="020B0500000000000000" pitchFamily="50" charset="-128"/>
              <a:ea typeface="Yu Gothic UI" panose="020B0500000000000000" pitchFamily="50" charset="-128"/>
            </a:endParaRPr>
          </a:p>
        </p:txBody>
      </p:sp>
      <p:sp>
        <p:nvSpPr>
          <p:cNvPr id="3" name="テキスト ボックス 2">
            <a:extLst>
              <a:ext uri="{FF2B5EF4-FFF2-40B4-BE49-F238E27FC236}">
                <a16:creationId xmlns:a16="http://schemas.microsoft.com/office/drawing/2014/main" id="{93451740-25D0-FFCD-D606-FD48650E884F}"/>
              </a:ext>
            </a:extLst>
          </p:cNvPr>
          <p:cNvSpPr txBox="1"/>
          <p:nvPr/>
        </p:nvSpPr>
        <p:spPr>
          <a:xfrm>
            <a:off x="658238" y="4884909"/>
            <a:ext cx="10875524" cy="811376"/>
          </a:xfrm>
          <a:prstGeom prst="rect">
            <a:avLst/>
          </a:prstGeom>
          <a:noFill/>
        </p:spPr>
        <p:txBody>
          <a:bodyPr wrap="square">
            <a:spAutoFit/>
          </a:bodyPr>
          <a:lstStyle/>
          <a:p>
            <a:pPr>
              <a:lnSpc>
                <a:spcPts val="3000"/>
              </a:lnSpc>
            </a:pPr>
            <a:r>
              <a:rPr kumimoji="1" lang="ja-JP" altLang="en-US" dirty="0">
                <a:latin typeface="Meiryo UI" panose="020B0604030504040204" pitchFamily="50" charset="-128"/>
                <a:ea typeface="Meiryo UI" panose="020B0604030504040204" pitchFamily="50" charset="-128"/>
              </a:rPr>
              <a:t>・ </a:t>
            </a:r>
            <a:r>
              <a:rPr kumimoji="1" lang="ja-JP" altLang="en-US" sz="1800" dirty="0">
                <a:latin typeface="Meiryo UI" panose="020B0604030504040204" pitchFamily="50" charset="-128"/>
                <a:ea typeface="Meiryo UI" panose="020B0604030504040204" pitchFamily="50" charset="-128"/>
              </a:rPr>
              <a:t>庁内情報パソコンから、シングルサインオン（ユーザ</a:t>
            </a:r>
            <a:r>
              <a:rPr kumimoji="1" lang="en-US" altLang="ja-JP" sz="1800" dirty="0">
                <a:latin typeface="Meiryo UI" panose="020B0604030504040204" pitchFamily="50" charset="-128"/>
                <a:ea typeface="Meiryo UI" panose="020B0604030504040204" pitchFamily="50" charset="-128"/>
              </a:rPr>
              <a:t>ID</a:t>
            </a:r>
            <a:r>
              <a:rPr kumimoji="1" lang="ja-JP" altLang="en-US" sz="1800" dirty="0">
                <a:latin typeface="Meiryo UI" panose="020B0604030504040204" pitchFamily="50" charset="-128"/>
                <a:ea typeface="Meiryo UI" panose="020B0604030504040204" pitchFamily="50" charset="-128"/>
              </a:rPr>
              <a:t>、パスワードの入力不要で）で利用できるようにしています。</a:t>
            </a:r>
          </a:p>
          <a:p>
            <a:pPr>
              <a:lnSpc>
                <a:spcPts val="3000"/>
              </a:lnSpc>
            </a:pPr>
            <a:r>
              <a:rPr kumimoji="1" lang="ja-JP" altLang="en-US" sz="1800" dirty="0">
                <a:latin typeface="Meiryo UI" panose="020B0604030504040204" pitchFamily="50" charset="-128"/>
                <a:ea typeface="Meiryo UI" panose="020B0604030504040204" pitchFamily="50" charset="-128"/>
              </a:rPr>
              <a:t>・ 全ての利用者の</a:t>
            </a:r>
            <a:r>
              <a:rPr kumimoji="1" lang="ja-JP" altLang="en-US" dirty="0">
                <a:latin typeface="Meiryo UI" panose="020B0604030504040204" pitchFamily="50" charset="-128"/>
                <a:ea typeface="Meiryo UI" panose="020B0604030504040204" pitchFamily="50" charset="-128"/>
              </a:rPr>
              <a:t>指示</a:t>
            </a:r>
            <a:r>
              <a:rPr kumimoji="1" lang="ja-JP" altLang="en-US" sz="1800" dirty="0">
                <a:latin typeface="Meiryo UI" panose="020B0604030504040204" pitchFamily="50" charset="-128"/>
                <a:ea typeface="Meiryo UI" panose="020B0604030504040204" pitchFamily="50" charset="-128"/>
              </a:rPr>
              <a:t>・質問及び回答結果はログとして保管しています。 </a:t>
            </a:r>
          </a:p>
        </p:txBody>
      </p:sp>
      <p:sp>
        <p:nvSpPr>
          <p:cNvPr id="6" name="正方形/長方形 5">
            <a:extLst>
              <a:ext uri="{FF2B5EF4-FFF2-40B4-BE49-F238E27FC236}">
                <a16:creationId xmlns:a16="http://schemas.microsoft.com/office/drawing/2014/main" id="{3DDB4A25-2962-A9B8-E55A-1266037D6C37}"/>
              </a:ext>
            </a:extLst>
          </p:cNvPr>
          <p:cNvSpPr/>
          <p:nvPr/>
        </p:nvSpPr>
        <p:spPr>
          <a:xfrm>
            <a:off x="658238" y="4396181"/>
            <a:ext cx="11237840" cy="432000"/>
          </a:xfrm>
          <a:prstGeom prst="rect">
            <a:avLst/>
          </a:prstGeom>
          <a:solidFill>
            <a:schemeClr val="bg1">
              <a:lumMod val="90000"/>
            </a:schemeClr>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000" b="1" dirty="0">
                <a:latin typeface="Yu Gothic UI" panose="020B0500000000000000" pitchFamily="50" charset="-128"/>
                <a:ea typeface="Yu Gothic UI" panose="020B0500000000000000" pitchFamily="50" charset="-128"/>
              </a:rPr>
              <a:t>◆ 管理機能（デジタル統括室側）</a:t>
            </a:r>
            <a:r>
              <a:rPr lang="en-US" altLang="ja-JP" sz="2000" b="1" dirty="0">
                <a:latin typeface="Yu Gothic UI" panose="020B0500000000000000" pitchFamily="50" charset="-128"/>
                <a:ea typeface="Yu Gothic UI" panose="020B0500000000000000" pitchFamily="50" charset="-128"/>
              </a:rPr>
              <a:t> </a:t>
            </a:r>
          </a:p>
        </p:txBody>
      </p:sp>
      <p:pic>
        <p:nvPicPr>
          <p:cNvPr id="10" name="図 9">
            <a:extLst>
              <a:ext uri="{FF2B5EF4-FFF2-40B4-BE49-F238E27FC236}">
                <a16:creationId xmlns:a16="http://schemas.microsoft.com/office/drawing/2014/main" id="{7AFB0852-0656-10C0-21E2-8415E4490715}"/>
              </a:ext>
            </a:extLst>
          </p:cNvPr>
          <p:cNvPicPr>
            <a:picLocks noChangeAspect="1"/>
          </p:cNvPicPr>
          <p:nvPr/>
        </p:nvPicPr>
        <p:blipFill>
          <a:blip r:embed="rId2"/>
          <a:stretch>
            <a:fillRect/>
          </a:stretch>
        </p:blipFill>
        <p:spPr>
          <a:xfrm>
            <a:off x="997909" y="5723201"/>
            <a:ext cx="6156901" cy="931356"/>
          </a:xfrm>
          <a:prstGeom prst="rect">
            <a:avLst/>
          </a:prstGeom>
        </p:spPr>
      </p:pic>
      <p:sp>
        <p:nvSpPr>
          <p:cNvPr id="7" name="スライド番号プレースホルダー 6">
            <a:extLst>
              <a:ext uri="{FF2B5EF4-FFF2-40B4-BE49-F238E27FC236}">
                <a16:creationId xmlns:a16="http://schemas.microsoft.com/office/drawing/2014/main" id="{3BB494D2-4C96-759F-6678-59E991AEC8E7}"/>
              </a:ext>
            </a:extLst>
          </p:cNvPr>
          <p:cNvSpPr>
            <a:spLocks noGrp="1"/>
          </p:cNvSpPr>
          <p:nvPr>
            <p:ph type="sldNum" sz="quarter" idx="10"/>
          </p:nvPr>
        </p:nvSpPr>
        <p:spPr/>
        <p:txBody>
          <a:bodyPr/>
          <a:lstStyle/>
          <a:p>
            <a:r>
              <a:rPr lang="en-US" altLang="ja-JP" dirty="0"/>
              <a:t>13</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3318325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0" y="469444"/>
            <a:ext cx="9448800" cy="1531357"/>
          </a:xfrm>
        </p:spPr>
        <p:txBody>
          <a:bodyPr rtlCol="0"/>
          <a:lstStyle>
            <a:defPPr>
              <a:defRPr lang="ja-JP"/>
            </a:defPPr>
          </a:lstStyle>
          <a:p>
            <a:r>
              <a:rPr lang="ja-JP" altLang="en-US" dirty="0"/>
              <a:t>　第３章　大阪市の生成</a:t>
            </a:r>
            <a:r>
              <a:rPr lang="en-US" altLang="ja-JP" dirty="0"/>
              <a:t>AI</a:t>
            </a:r>
            <a:r>
              <a:rPr lang="ja-JP" altLang="en-US" dirty="0"/>
              <a:t>の</a:t>
            </a:r>
            <a:r>
              <a:rPr kumimoji="1" lang="ja-JP" altLang="en-US" sz="3600" dirty="0"/>
              <a:t>利用ルール</a:t>
            </a:r>
            <a:endParaRPr lang="ja-JP" b="1" dirty="0"/>
          </a:p>
        </p:txBody>
      </p:sp>
      <p:sp>
        <p:nvSpPr>
          <p:cNvPr id="8" name="テキスト ボックス 7">
            <a:extLst>
              <a:ext uri="{FF2B5EF4-FFF2-40B4-BE49-F238E27FC236}">
                <a16:creationId xmlns:a16="http://schemas.microsoft.com/office/drawing/2014/main" id="{32EAD6D4-D4CE-6F20-42E2-9CA1BA271A82}"/>
              </a:ext>
            </a:extLst>
          </p:cNvPr>
          <p:cNvSpPr txBox="1"/>
          <p:nvPr/>
        </p:nvSpPr>
        <p:spPr>
          <a:xfrm>
            <a:off x="806962" y="2778830"/>
            <a:ext cx="7820412" cy="2062103"/>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１　全ての環境の共通ルール</a:t>
            </a:r>
          </a:p>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２　利用環境ごとの個別ルール</a:t>
            </a:r>
          </a:p>
          <a:p>
            <a:endParaRPr kumimoji="1" lang="en-US" altLang="ja-JP" sz="32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58FD7636-4C6F-177B-2A80-7369434CE218}"/>
              </a:ext>
            </a:extLst>
          </p:cNvPr>
          <p:cNvSpPr>
            <a:spLocks noGrp="1"/>
          </p:cNvSpPr>
          <p:nvPr>
            <p:ph type="sldNum" sz="quarter" idx="10"/>
          </p:nvPr>
        </p:nvSpPr>
        <p:spPr>
          <a:xfrm>
            <a:off x="11044898" y="6386511"/>
            <a:ext cx="1067589" cy="471489"/>
          </a:xfrm>
        </p:spPr>
        <p:txBody>
          <a:bodyPr/>
          <a:lstStyle/>
          <a:p>
            <a:r>
              <a:rPr lang="en-US" altLang="ja-JP" dirty="0"/>
              <a:t>14</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4119700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B36DF2-C217-9739-347A-B0F5327D8E08}"/>
              </a:ext>
            </a:extLst>
          </p:cNvPr>
          <p:cNvSpPr>
            <a:spLocks noGrp="1"/>
          </p:cNvSpPr>
          <p:nvPr>
            <p:ph type="sldNum" sz="quarter" idx="10"/>
          </p:nvPr>
        </p:nvSpPr>
        <p:spPr/>
        <p:txBody>
          <a:bodyPr/>
          <a:lstStyle/>
          <a:p>
            <a:r>
              <a:rPr lang="en-US" altLang="en-US" dirty="0">
                <a:latin typeface="Meiryo UI" panose="020B0604030504040204" pitchFamily="50" charset="-128"/>
              </a:rPr>
              <a:t>15</a:t>
            </a:r>
          </a:p>
        </p:txBody>
      </p:sp>
      <p:sp>
        <p:nvSpPr>
          <p:cNvPr id="3" name="正方形/長方形 2">
            <a:extLst>
              <a:ext uri="{FF2B5EF4-FFF2-40B4-BE49-F238E27FC236}">
                <a16:creationId xmlns:a16="http://schemas.microsoft.com/office/drawing/2014/main" id="{95BC51AF-7DEA-F36F-4708-5B597E13865E}"/>
              </a:ext>
            </a:extLst>
          </p:cNvPr>
          <p:cNvSpPr/>
          <p:nvPr/>
        </p:nvSpPr>
        <p:spPr>
          <a:xfrm>
            <a:off x="678649" y="1660479"/>
            <a:ext cx="407380" cy="4922673"/>
          </a:xfrm>
          <a:prstGeom prst="rect">
            <a:avLst/>
          </a:prstGeom>
          <a:solidFill>
            <a:srgbClr val="F5CDCE"/>
          </a:solidFill>
          <a:ln w="9525">
            <a:noFill/>
          </a:ln>
          <a:effectLst>
            <a:outerShdw blurRad="50800" dist="38100" dir="2700000" algn="tl" rotWithShape="0">
              <a:prstClr val="black">
                <a:alpha val="40000"/>
              </a:prstClr>
            </a:outerShdw>
          </a:effectLst>
        </p:spPr>
        <p:txBody>
          <a:bodyPr vert="eaVert" wrap="square" lIns="36000" tIns="36000" rIns="36000" bIns="36000" rtlCol="0" anchor="ctr">
            <a:noAutofit/>
          </a:bodyPr>
          <a:lstStyle>
            <a:defPPr rtl="0">
              <a:defRPr lang="ja-JP"/>
            </a:defPPr>
            <a:lvl1pPr marL="0" algn="l" defTabSz="457200" rtl="0" eaLnBrk="1" latinLnBrk="0" hangingPunct="1">
              <a:defRPr lang="ja-JP" sz="1800" kern="1200">
                <a:solidFill>
                  <a:schemeClr val="tx1"/>
                </a:solidFill>
                <a:latin typeface="+mn-lt"/>
                <a:ea typeface="+mn-ea"/>
                <a:cs typeface="+mn-cs"/>
              </a:defRPr>
            </a:lvl1pPr>
            <a:lvl2pPr marL="457200" algn="l" defTabSz="457200" rtl="0" eaLnBrk="1" latinLnBrk="0" hangingPunct="1">
              <a:defRPr lang="ja-JP" sz="1800" kern="1200">
                <a:solidFill>
                  <a:schemeClr val="tx1"/>
                </a:solidFill>
                <a:latin typeface="+mn-lt"/>
                <a:ea typeface="+mn-ea"/>
                <a:cs typeface="+mn-cs"/>
              </a:defRPr>
            </a:lvl2pPr>
            <a:lvl3pPr marL="914400" algn="l" defTabSz="457200" rtl="0" eaLnBrk="1" latinLnBrk="0" hangingPunct="1">
              <a:defRPr lang="ja-JP" sz="1800" kern="1200">
                <a:solidFill>
                  <a:schemeClr val="tx1"/>
                </a:solidFill>
                <a:latin typeface="+mn-lt"/>
                <a:ea typeface="+mn-ea"/>
                <a:cs typeface="+mn-cs"/>
              </a:defRPr>
            </a:lvl3pPr>
            <a:lvl4pPr marL="1371600" algn="l" defTabSz="457200" rtl="0" eaLnBrk="1" latinLnBrk="0" hangingPunct="1">
              <a:defRPr lang="ja-JP" sz="1800" kern="1200">
                <a:solidFill>
                  <a:schemeClr val="tx1"/>
                </a:solidFill>
                <a:latin typeface="+mn-lt"/>
                <a:ea typeface="+mn-ea"/>
                <a:cs typeface="+mn-cs"/>
              </a:defRPr>
            </a:lvl4pPr>
            <a:lvl5pPr marL="1828800" algn="l" defTabSz="457200" rtl="0" eaLnBrk="1" latinLnBrk="0" hangingPunct="1">
              <a:defRPr lang="ja-JP" sz="1800" kern="1200">
                <a:solidFill>
                  <a:schemeClr val="tx1"/>
                </a:solidFill>
                <a:latin typeface="+mn-lt"/>
                <a:ea typeface="+mn-ea"/>
                <a:cs typeface="+mn-cs"/>
              </a:defRPr>
            </a:lvl5pPr>
            <a:lvl6pPr marL="2286000" algn="l" defTabSz="457200" rtl="0" eaLnBrk="1" latinLnBrk="0" hangingPunct="1">
              <a:defRPr lang="ja-JP" sz="1800" kern="1200">
                <a:solidFill>
                  <a:schemeClr val="tx1"/>
                </a:solidFill>
                <a:latin typeface="+mn-lt"/>
                <a:ea typeface="+mn-ea"/>
                <a:cs typeface="+mn-cs"/>
              </a:defRPr>
            </a:lvl6pPr>
            <a:lvl7pPr marL="2743200" algn="l" defTabSz="457200" rtl="0" eaLnBrk="1" latinLnBrk="0" hangingPunct="1">
              <a:defRPr lang="ja-JP" sz="1800" kern="1200">
                <a:solidFill>
                  <a:schemeClr val="tx1"/>
                </a:solidFill>
                <a:latin typeface="+mn-lt"/>
                <a:ea typeface="+mn-ea"/>
                <a:cs typeface="+mn-cs"/>
              </a:defRPr>
            </a:lvl7pPr>
            <a:lvl8pPr marL="3200400" algn="l" defTabSz="457200" rtl="0" eaLnBrk="1" latinLnBrk="0" hangingPunct="1">
              <a:defRPr lang="ja-JP" sz="1800" kern="1200">
                <a:solidFill>
                  <a:schemeClr val="tx1"/>
                </a:solidFill>
                <a:latin typeface="+mn-lt"/>
                <a:ea typeface="+mn-ea"/>
                <a:cs typeface="+mn-cs"/>
              </a:defRPr>
            </a:lvl8pPr>
            <a:lvl9pPr marL="3657600" algn="l" defTabSz="457200" rtl="0" eaLnBrk="1" latinLnBrk="0" hangingPunct="1">
              <a:defRPr lang="ja-JP" sz="1800" kern="1200">
                <a:solidFill>
                  <a:schemeClr val="tx1"/>
                </a:solidFill>
                <a:latin typeface="+mn-lt"/>
                <a:ea typeface="+mn-ea"/>
                <a:cs typeface="+mn-cs"/>
              </a:defRPr>
            </a:lvl9p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100" normalizeH="0" baseline="0" noProof="0" dirty="0">
                <a:ln>
                  <a:noFill/>
                </a:ln>
                <a:effectLst/>
                <a:uLnTx/>
                <a:uFillTx/>
                <a:latin typeface="Yu Gothic UI" panose="020B0500000000000000" pitchFamily="50" charset="-128"/>
                <a:ea typeface="Yu Gothic UI" panose="020B0500000000000000" pitchFamily="50" charset="-128"/>
                <a:cs typeface="ＭＳ Ｐゴシック"/>
              </a:rPr>
              <a:t>共通ルール</a:t>
            </a:r>
            <a:endParaRPr kumimoji="0" lang="en-US" altLang="ja-JP" sz="2400" b="1" i="0" u="none" strike="noStrike" kern="1200" cap="none" spc="-100" normalizeH="0" baseline="0" noProof="0" dirty="0">
              <a:ln>
                <a:noFill/>
              </a:ln>
              <a:effectLst/>
              <a:uLnTx/>
              <a:uFillTx/>
              <a:latin typeface="Yu Gothic UI" panose="020B0500000000000000" pitchFamily="50" charset="-128"/>
              <a:ea typeface="Yu Gothic UI" panose="020B0500000000000000" pitchFamily="50" charset="-128"/>
              <a:cs typeface="ＭＳ Ｐゴシック"/>
            </a:endParaRPr>
          </a:p>
        </p:txBody>
      </p:sp>
      <p:sp>
        <p:nvSpPr>
          <p:cNvPr id="13" name="正方形/長方形 12">
            <a:extLst>
              <a:ext uri="{FF2B5EF4-FFF2-40B4-BE49-F238E27FC236}">
                <a16:creationId xmlns:a16="http://schemas.microsoft.com/office/drawing/2014/main" id="{90C55F2B-7CBD-B0B8-4931-27E476D4CDCC}"/>
              </a:ext>
            </a:extLst>
          </p:cNvPr>
          <p:cNvSpPr/>
          <p:nvPr/>
        </p:nvSpPr>
        <p:spPr>
          <a:xfrm>
            <a:off x="1139982" y="1670555"/>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１</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生成</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の利用は、職員による業務目的での利用に限定し、市民や事業者向けの直接的なサービスへの利用を禁止する</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4" name="正方形/長方形 13">
            <a:extLst>
              <a:ext uri="{FF2B5EF4-FFF2-40B4-BE49-F238E27FC236}">
                <a16:creationId xmlns:a16="http://schemas.microsoft.com/office/drawing/2014/main" id="{7ABA8ECB-2F70-A591-4795-182E351C78E4}"/>
              </a:ext>
            </a:extLst>
          </p:cNvPr>
          <p:cNvSpPr/>
          <p:nvPr/>
        </p:nvSpPr>
        <p:spPr>
          <a:xfrm>
            <a:off x="1139982" y="4268784"/>
            <a:ext cx="10584000" cy="432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５</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生成・出力内容は、誤り、偏りや差別的表現等がないか、正確性や根拠・事実関係を必ず自ら確認すること</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5" name="正方形/長方形 14">
            <a:extLst>
              <a:ext uri="{FF2B5EF4-FFF2-40B4-BE49-F238E27FC236}">
                <a16:creationId xmlns:a16="http://schemas.microsoft.com/office/drawing/2014/main" id="{1DEE58DF-4CAF-E33A-6A90-B61D09523422}"/>
              </a:ext>
            </a:extLst>
          </p:cNvPr>
          <p:cNvSpPr/>
          <p:nvPr/>
        </p:nvSpPr>
        <p:spPr>
          <a:xfrm>
            <a:off x="1139982" y="2384115"/>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marR="0" lvl="0" indent="-449263" algn="l" defTabSz="457200" rtl="0" eaLnBrk="1" fontAlgn="auto" latinLnBrk="0" hangingPunct="1">
              <a:lnSpc>
                <a:spcPct val="100000"/>
              </a:lnSpc>
              <a:spcBef>
                <a:spcPts val="0"/>
              </a:spcBef>
              <a:spcAft>
                <a:spcPts val="0"/>
              </a:spcAft>
              <a:buClrTx/>
              <a:buSzTx/>
              <a:buFontTx/>
              <a:buNone/>
              <a:tabLst/>
              <a:defRPr/>
            </a:pPr>
            <a:r>
              <a:rPr lang="ja-JP" altLang="en-US" b="1" dirty="0">
                <a:solidFill>
                  <a:srgbClr val="000000"/>
                </a:solidFill>
                <a:highlight>
                  <a:srgbClr val="F5CDCE"/>
                </a:highlight>
                <a:latin typeface="Yu Gothic UI" panose="020B0500000000000000" pitchFamily="50" charset="-128"/>
                <a:ea typeface="Yu Gothic UI" panose="020B0500000000000000" pitchFamily="50" charset="-128"/>
              </a:rPr>
              <a:t>２</a:t>
            </a:r>
            <a:r>
              <a:rPr lang="ja-JP" altLang="en-US" b="1" dirty="0">
                <a:solidFill>
                  <a:srgbClr val="000000"/>
                </a:solidFill>
                <a:latin typeface="Yu Gothic UI" panose="020B0500000000000000" pitchFamily="50" charset="-128"/>
                <a:ea typeface="Yu Gothic UI" panose="020B0500000000000000" pitchFamily="50" charset="-128"/>
              </a:rPr>
              <a:t>　</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インターネット上の公開された環境で不特定多数の利用者に提供される定型約款・規約への同意のみで利用可能な生成</a:t>
            </a:r>
            <a:r>
              <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AI</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a:t>
            </a:r>
            <a:r>
              <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ChatGPT</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や</a:t>
            </a:r>
            <a:r>
              <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Microsoft Copilot</a:t>
            </a:r>
            <a:r>
              <a:rPr kumimoji="0" lang="ja-JP" altLang="en-US"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rPr>
              <a:t>など）の利用を禁止する</a:t>
            </a:r>
            <a:endParaRPr kumimoji="0" lang="en-US" altLang="ja-JP" sz="1800" b="1" i="0" u="none" strike="noStrike" kern="1200" cap="none" spc="0" normalizeH="0" baseline="0" noProof="0" dirty="0">
              <a:ln>
                <a:noFill/>
              </a:ln>
              <a:solidFill>
                <a:srgbClr val="000000"/>
              </a:solidFill>
              <a:effectLst/>
              <a:uLnTx/>
              <a:uFillTx/>
              <a:latin typeface="Yu Gothic UI" panose="020B0500000000000000" pitchFamily="50" charset="-128"/>
              <a:ea typeface="Yu Gothic UI" panose="020B0500000000000000" pitchFamily="50" charset="-128"/>
            </a:endParaRPr>
          </a:p>
          <a:p>
            <a:endParaRPr kumimoji="1" lang="ja-JP" altLang="en-US" dirty="0">
              <a:latin typeface="Yu Gothic UI" panose="020B0500000000000000" pitchFamily="50" charset="-128"/>
              <a:ea typeface="Yu Gothic UI" panose="020B0500000000000000" pitchFamily="50" charset="-128"/>
            </a:endParaRPr>
          </a:p>
        </p:txBody>
      </p:sp>
      <p:sp>
        <p:nvSpPr>
          <p:cNvPr id="16" name="正方形/長方形 15">
            <a:extLst>
              <a:ext uri="{FF2B5EF4-FFF2-40B4-BE49-F238E27FC236}">
                <a16:creationId xmlns:a16="http://schemas.microsoft.com/office/drawing/2014/main" id="{941FD245-59E8-5609-A317-901139919DF1}"/>
              </a:ext>
            </a:extLst>
          </p:cNvPr>
          <p:cNvSpPr/>
          <p:nvPr/>
        </p:nvSpPr>
        <p:spPr>
          <a:xfrm>
            <a:off x="1139982" y="3090256"/>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３</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生成</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機能が付加された検索エンジンやサイト（</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Google</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や</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Microsoft Bing</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など）は、一般的にインターネットで公開されている最新の情報を検索する目的でのみの利用とし、生成</a:t>
            </a:r>
            <a:r>
              <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による回答を得る目的での利用を禁止する</a:t>
            </a:r>
          </a:p>
          <a:p>
            <a:endParaRPr kumimoji="1" lang="ja-JP" altLang="en-US" dirty="0">
              <a:latin typeface="Yu Gothic UI" panose="020B0500000000000000" pitchFamily="50" charset="-128"/>
              <a:ea typeface="Yu Gothic UI" panose="020B0500000000000000" pitchFamily="50" charset="-128"/>
            </a:endParaRPr>
          </a:p>
        </p:txBody>
      </p:sp>
      <p:sp>
        <p:nvSpPr>
          <p:cNvPr id="17" name="正方形/長方形 16">
            <a:extLst>
              <a:ext uri="{FF2B5EF4-FFF2-40B4-BE49-F238E27FC236}">
                <a16:creationId xmlns:a16="http://schemas.microsoft.com/office/drawing/2014/main" id="{C9124B98-3C5A-EB92-3172-ABE45BF98C46}"/>
              </a:ext>
            </a:extLst>
          </p:cNvPr>
          <p:cNvSpPr/>
          <p:nvPr/>
        </p:nvSpPr>
        <p:spPr>
          <a:xfrm>
            <a:off x="1139982" y="3805520"/>
            <a:ext cx="10584000" cy="432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４</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ＭＳ Ｐゴシック"/>
              </a:rPr>
              <a:t>著作権など他者の権利を侵害する内容の生成につながる入力を禁止する</a:t>
            </a:r>
            <a:endParaRPr kumimoji="1" lang="ja-JP" altLang="en-US" dirty="0">
              <a:latin typeface="Yu Gothic UI" panose="020B0500000000000000" pitchFamily="50" charset="-128"/>
              <a:ea typeface="Yu Gothic UI" panose="020B0500000000000000" pitchFamily="50" charset="-128"/>
            </a:endParaRPr>
          </a:p>
        </p:txBody>
      </p:sp>
      <p:sp>
        <p:nvSpPr>
          <p:cNvPr id="18" name="正方形/長方形 17">
            <a:extLst>
              <a:ext uri="{FF2B5EF4-FFF2-40B4-BE49-F238E27FC236}">
                <a16:creationId xmlns:a16="http://schemas.microsoft.com/office/drawing/2014/main" id="{83AF98CB-DA4B-9797-8123-22E1EC88E992}"/>
              </a:ext>
            </a:extLst>
          </p:cNvPr>
          <p:cNvSpPr/>
          <p:nvPr/>
        </p:nvSpPr>
        <p:spPr>
          <a:xfrm>
            <a:off x="1139982" y="4732048"/>
            <a:ext cx="10584000" cy="432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55600" indent="-355600"/>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６</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生成・出力内容は、著作権など他者の権利の侵害がないか必ず自ら確認すること</a:t>
            </a:r>
            <a:endParaRPr kumimoji="0" lang="en-US" altLang="ja-JP"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a:p>
            <a:endParaRPr kumimoji="1" lang="ja-JP" altLang="en-US" dirty="0">
              <a:latin typeface="Yu Gothic UI" panose="020B0500000000000000" pitchFamily="50" charset="-128"/>
              <a:ea typeface="Yu Gothic UI" panose="020B0500000000000000" pitchFamily="50" charset="-128"/>
            </a:endParaRPr>
          </a:p>
        </p:txBody>
      </p:sp>
      <p:sp>
        <p:nvSpPr>
          <p:cNvPr id="19" name="正方形/長方形 18">
            <a:extLst>
              <a:ext uri="{FF2B5EF4-FFF2-40B4-BE49-F238E27FC236}">
                <a16:creationId xmlns:a16="http://schemas.microsoft.com/office/drawing/2014/main" id="{6EA64E9E-6ED6-C908-65FF-987E9AEFB721}"/>
              </a:ext>
            </a:extLst>
          </p:cNvPr>
          <p:cNvSpPr/>
          <p:nvPr/>
        </p:nvSpPr>
        <p:spPr>
          <a:xfrm>
            <a:off x="1139982" y="5189600"/>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lang="ja-JP" altLang="en-US" b="1" spc="-81" dirty="0">
                <a:solidFill>
                  <a:prstClr val="black"/>
                </a:solidFill>
                <a:highlight>
                  <a:srgbClr val="F5CDCE"/>
                </a:highlight>
                <a:latin typeface="Yu Gothic UI" panose="020B0500000000000000" pitchFamily="50" charset="-128"/>
                <a:ea typeface="Yu Gothic UI" panose="020B0500000000000000" pitchFamily="50" charset="-128"/>
                <a:cs typeface="Arial" charset="0"/>
              </a:rPr>
              <a:t>７</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生成・出力内容は、あくまで検討素材であり、その利用においては、職員が責任をもって判断するものであることを</a:t>
            </a:r>
            <a:b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b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踏まえ、原則として、加筆・修正のうえ</a:t>
            </a:r>
            <a:r>
              <a:rPr kumimoji="0" lang="ja-JP" altLang="en-US" b="1" spc="-81" dirty="0">
                <a:solidFill>
                  <a:prstClr val="black"/>
                </a:solidFill>
                <a:latin typeface="Yu Gothic UI" panose="020B0500000000000000" pitchFamily="50" charset="-128"/>
                <a:ea typeface="Yu Gothic UI" panose="020B0500000000000000" pitchFamily="50" charset="-128"/>
                <a:cs typeface="Arial" charset="0"/>
              </a:rPr>
              <a:t>利用</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すること</a:t>
            </a:r>
            <a:endParaRPr kumimoji="1" lang="ja-JP" altLang="en-US" dirty="0">
              <a:latin typeface="Yu Gothic UI" panose="020B0500000000000000" pitchFamily="50" charset="-128"/>
              <a:ea typeface="Yu Gothic UI" panose="020B0500000000000000" pitchFamily="50" charset="-128"/>
            </a:endParaRPr>
          </a:p>
        </p:txBody>
      </p:sp>
      <p:sp>
        <p:nvSpPr>
          <p:cNvPr id="20" name="正方形/長方形 19">
            <a:extLst>
              <a:ext uri="{FF2B5EF4-FFF2-40B4-BE49-F238E27FC236}">
                <a16:creationId xmlns:a16="http://schemas.microsoft.com/office/drawing/2014/main" id="{29F28C36-53A4-8DFB-7C82-226859E73D83}"/>
              </a:ext>
            </a:extLst>
          </p:cNvPr>
          <p:cNvSpPr/>
          <p:nvPr/>
        </p:nvSpPr>
        <p:spPr>
          <a:xfrm>
            <a:off x="1139982" y="5899152"/>
            <a:ext cx="10584000" cy="684000"/>
          </a:xfrm>
          <a:prstGeom prst="rect">
            <a:avLst/>
          </a:prstGeom>
          <a:solidFill>
            <a:srgbClr val="F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49263" indent="-449263"/>
            <a:r>
              <a:rPr kumimoji="0" lang="ja-JP" altLang="en-US" b="1" i="0"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８</a:t>
            </a:r>
            <a:r>
              <a:rPr kumimoji="0" lang="ja-JP" altLang="en-US" b="1" i="0"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kumimoji="0" lang="ja-JP" altLang="en-US" sz="1800"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生成・出力内容の正確性等を確認したうえで、加筆・修正を加えずに</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資料等として利用（公表等）する場合は、</a:t>
            </a:r>
            <a:b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b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生成</a:t>
            </a:r>
            <a:r>
              <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AI</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を利用して作成した旨を明らかにして意思決定のうえ、利用すること</a:t>
            </a:r>
            <a:endParaRPr kumimoji="1" lang="ja-JP" altLang="en-US" b="1" dirty="0">
              <a:latin typeface="Yu Gothic UI" panose="020B0500000000000000" pitchFamily="50" charset="-128"/>
              <a:ea typeface="Yu Gothic UI" panose="020B0500000000000000" pitchFamily="50" charset="-128"/>
            </a:endParaRPr>
          </a:p>
        </p:txBody>
      </p:sp>
      <p:sp>
        <p:nvSpPr>
          <p:cNvPr id="22" name="正方形/長方形 21">
            <a:extLst>
              <a:ext uri="{FF2B5EF4-FFF2-40B4-BE49-F238E27FC236}">
                <a16:creationId xmlns:a16="http://schemas.microsoft.com/office/drawing/2014/main" id="{A5145A6F-B137-C192-6AAF-DF95CE9C945A}"/>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23" name="テキスト ボックス 22">
            <a:extLst>
              <a:ext uri="{FF2B5EF4-FFF2-40B4-BE49-F238E27FC236}">
                <a16:creationId xmlns:a16="http://schemas.microsoft.com/office/drawing/2014/main" id="{1E19A32C-B164-A27C-CC5C-51CB8F15A4DB}"/>
              </a:ext>
            </a:extLst>
          </p:cNvPr>
          <p:cNvSpPr txBox="1"/>
          <p:nvPr/>
        </p:nvSpPr>
        <p:spPr>
          <a:xfrm>
            <a:off x="673886" y="519340"/>
            <a:ext cx="10953373" cy="61555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zh-TW" altLang="en-US" b="1" dirty="0">
                <a:latin typeface="Meiryo UI" panose="020B0604030504040204" pitchFamily="50" charset="-128"/>
                <a:ea typeface="Meiryo UI" panose="020B0604030504040204" pitchFamily="50" charset="-128"/>
              </a:rPr>
              <a:t>汎用業務利用環境</a:t>
            </a:r>
            <a:r>
              <a:rPr kumimoji="1" lang="ja-JP" altLang="en-US" b="1" dirty="0">
                <a:latin typeface="Meiryo UI" panose="020B0604030504040204" pitchFamily="50" charset="-128"/>
                <a:ea typeface="Meiryo UI" panose="020B0604030504040204" pitchFamily="50" charset="-128"/>
              </a:rPr>
              <a:t>・特定</a:t>
            </a:r>
            <a:r>
              <a:rPr kumimoji="1" lang="zh-TW" altLang="en-US" b="1" dirty="0">
                <a:latin typeface="Meiryo UI" panose="020B0604030504040204" pitchFamily="50" charset="-128"/>
                <a:ea typeface="Meiryo UI" panose="020B0604030504040204" pitchFamily="50" charset="-128"/>
              </a:rPr>
              <a:t>業務利用環境</a:t>
            </a:r>
            <a:r>
              <a:rPr kumimoji="1" lang="ja-JP" altLang="en-US" b="1" dirty="0">
                <a:latin typeface="Meiryo UI" panose="020B0604030504040204" pitchFamily="50" charset="-128"/>
                <a:ea typeface="Meiryo UI" panose="020B0604030504040204" pitchFamily="50" charset="-128"/>
              </a:rPr>
              <a:t>を利用する際に必ず守る必要がある共通のルールです。</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ja-JP" altLang="en-US" sz="1600" b="1" dirty="0">
                <a:latin typeface="Meiryo UI" panose="020B0604030504040204" pitchFamily="50" charset="-128"/>
                <a:ea typeface="Meiryo UI" panose="020B0604030504040204" pitchFamily="50" charset="-128"/>
              </a:rPr>
              <a:t>次ページ以降で解説していきます。</a:t>
            </a:r>
            <a:endParaRPr kumimoji="1" lang="en-US" altLang="zh-TW" sz="1600" b="1"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300A0355-9E42-E34D-2E01-444F0563CECE}"/>
              </a:ext>
            </a:extLst>
          </p:cNvPr>
          <p:cNvSpPr txBox="1"/>
          <p:nvPr/>
        </p:nvSpPr>
        <p:spPr>
          <a:xfrm>
            <a:off x="673885" y="1075704"/>
            <a:ext cx="11201740"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rPr>
              <a:t>　なお、不適切な使用方法等の情報セキュリティに関わる問題が発生した場合は、直ちに情報セキュリティ責任者に報告し、必要な措置を講じてください。 </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949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9" name="正方形/長方形 8">
            <a:extLst>
              <a:ext uri="{FF2B5EF4-FFF2-40B4-BE49-F238E27FC236}">
                <a16:creationId xmlns:a16="http://schemas.microsoft.com/office/drawing/2014/main" id="{0848C666-9393-CA02-1E52-D23A51F37A21}"/>
              </a:ext>
            </a:extLst>
          </p:cNvPr>
          <p:cNvSpPr/>
          <p:nvPr/>
        </p:nvSpPr>
        <p:spPr>
          <a:xfrm>
            <a:off x="729517" y="776140"/>
            <a:ext cx="11013750" cy="754486"/>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533400" marR="0" lvl="0" indent="-533400" algn="l" defTabSz="742950" rtl="0" eaLnBrk="1" fontAlgn="auto" latinLnBrk="0" hangingPunct="1">
              <a:lnSpc>
                <a:spcPct val="100000"/>
              </a:lnSpc>
              <a:spcBef>
                <a:spcPts val="0"/>
              </a:spcBef>
              <a:spcAft>
                <a:spcPts val="0"/>
              </a:spcAft>
              <a:buClrTx/>
              <a:buSzTx/>
              <a:buFontTx/>
              <a:buNone/>
              <a:tabLst/>
              <a:defRPr/>
            </a:pPr>
            <a:r>
              <a:rPr kumimoji="0" lang="ja-JP" altLang="en-US" sz="2000" b="1" i="0" strike="noStrike" kern="1200" cap="none" spc="-81" normalizeH="0" baseline="0" noProof="0" dirty="0">
                <a:ln>
                  <a:noFill/>
                </a:ln>
                <a:solidFill>
                  <a:prstClr val="black"/>
                </a:solidFill>
                <a:effectLst/>
                <a:highlight>
                  <a:srgbClr val="F5CDCE"/>
                </a:highlight>
                <a:uLnTx/>
                <a:uFillTx/>
                <a:latin typeface="Yu Gothic UI"/>
                <a:ea typeface="Yu Gothic UI"/>
                <a:cs typeface="Arial" charset="0"/>
              </a:rPr>
              <a:t>１</a:t>
            </a:r>
            <a:r>
              <a:rPr kumimoji="0" lang="ja-JP" altLang="en-US" sz="2000" b="1" i="0" strike="noStrike" kern="1200" cap="none" spc="-81" normalizeH="0" baseline="0" noProof="0" dirty="0">
                <a:ln>
                  <a:noFill/>
                </a:ln>
                <a:solidFill>
                  <a:prstClr val="black"/>
                </a:solidFill>
                <a:effectLst/>
                <a:uLnTx/>
                <a:uFillTx/>
                <a:latin typeface="Yu Gothic UI"/>
                <a:ea typeface="Yu Gothic UI"/>
                <a:cs typeface="Arial" charset="0"/>
              </a:rPr>
              <a:t>　生成</a:t>
            </a:r>
            <a:r>
              <a:rPr kumimoji="0" lang="en-US" altLang="ja-JP" sz="2000" b="1" i="0" strike="noStrike" kern="1200" cap="none" spc="-81" normalizeH="0" baseline="0" noProof="0" dirty="0">
                <a:ln>
                  <a:noFill/>
                </a:ln>
                <a:solidFill>
                  <a:prstClr val="black"/>
                </a:solidFill>
                <a:effectLst/>
                <a:uLnTx/>
                <a:uFillTx/>
                <a:latin typeface="Yu Gothic UI"/>
                <a:ea typeface="Yu Gothic UI"/>
                <a:cs typeface="Arial" charset="0"/>
              </a:rPr>
              <a:t>AI</a:t>
            </a:r>
            <a:r>
              <a:rPr kumimoji="0" lang="ja-JP" altLang="en-US" sz="2000" b="1" i="0" strike="noStrike" kern="1200" cap="none" spc="-81" normalizeH="0" baseline="0" noProof="0" dirty="0">
                <a:ln>
                  <a:noFill/>
                </a:ln>
                <a:solidFill>
                  <a:prstClr val="black"/>
                </a:solidFill>
                <a:effectLst/>
                <a:uLnTx/>
                <a:uFillTx/>
                <a:latin typeface="Yu Gothic UI"/>
                <a:ea typeface="Yu Gothic UI"/>
                <a:cs typeface="Arial" charset="0"/>
              </a:rPr>
              <a:t>の利用は、職員による業務目的での利用に限定し、市民や事業者向けの直接的なサービスへの利用を禁止する</a:t>
            </a:r>
            <a:endParaRPr kumimoji="0" lang="en-US" altLang="ja-JP" sz="2000" b="1" i="0"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729517" y="1955268"/>
            <a:ext cx="11158950" cy="1585947"/>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には、情報漏えい、回答の不正確性、知的財産権侵害等様々な問題が指摘されています。これらのリスクを考慮して、</a:t>
            </a:r>
            <a:r>
              <a:rPr kumimoji="1" lang="ja-JP" altLang="en-US" sz="2000" b="1" dirty="0">
                <a:latin typeface="Meiryo UI" panose="020B0604030504040204" pitchFamily="50" charset="-128"/>
                <a:ea typeface="Meiryo UI" panose="020B0604030504040204" pitchFamily="50" charset="-128"/>
              </a:rPr>
              <a:t>当面、生成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の利用は職員の業務目的での利用に限定することとしています。 </a:t>
            </a:r>
          </a:p>
          <a:p>
            <a:pPr>
              <a:lnSpc>
                <a:spcPts val="3000"/>
              </a:lnSpc>
            </a:pPr>
            <a:r>
              <a:rPr kumimoji="1" lang="ja-JP" altLang="en-US" sz="2000" b="1" dirty="0">
                <a:latin typeface="Meiryo UI" panose="020B0604030504040204" pitchFamily="50" charset="-128"/>
                <a:ea typeface="Meiryo UI" panose="020B0604030504040204" pitchFamily="50" charset="-128"/>
              </a:rPr>
              <a:t>　市民や事業者に対するサービスは、職員が責任を持って提供</a:t>
            </a:r>
            <a:r>
              <a:rPr kumimoji="1" lang="ja-JP" altLang="en-US" sz="2000" dirty="0">
                <a:latin typeface="Meiryo UI" panose="020B0604030504040204" pitchFamily="50" charset="-128"/>
                <a:ea typeface="Meiryo UI" panose="020B0604030504040204" pitchFamily="50" charset="-128"/>
              </a:rPr>
              <a:t>し、生成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の出力結果はあくまで業務の補助として利用してください。 </a:t>
            </a:r>
          </a:p>
        </p:txBody>
      </p:sp>
      <p:sp>
        <p:nvSpPr>
          <p:cNvPr id="3" name="四角形: 角を丸くする 2">
            <a:extLst>
              <a:ext uri="{FF2B5EF4-FFF2-40B4-BE49-F238E27FC236}">
                <a16:creationId xmlns:a16="http://schemas.microsoft.com/office/drawing/2014/main" id="{BAD4A1F2-063A-13DB-211F-2A868C1D4891}"/>
              </a:ext>
            </a:extLst>
          </p:cNvPr>
          <p:cNvSpPr/>
          <p:nvPr/>
        </p:nvSpPr>
        <p:spPr>
          <a:xfrm>
            <a:off x="842062" y="4354800"/>
            <a:ext cx="2531874" cy="443224"/>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禁止事項の例</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95A3DA50-E3AC-1E8A-7303-99F1491F401E}"/>
              </a:ext>
            </a:extLst>
          </p:cNvPr>
          <p:cNvSpPr txBox="1"/>
          <p:nvPr/>
        </p:nvSpPr>
        <p:spPr>
          <a:xfrm>
            <a:off x="773074" y="4912617"/>
            <a:ext cx="11033103" cy="120122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クラウドサービスに付加された生成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（チャットボット等）が、職員の確認を介さずに、生成した文章を市民に対して直接回答する </a:t>
            </a:r>
          </a:p>
          <a:p>
            <a:pPr>
              <a:lnSpc>
                <a:spcPts val="3000"/>
              </a:lnSpc>
            </a:pPr>
            <a:endParaRPr kumimoji="1" lang="ja-JP" altLang="en-US" sz="2000" dirty="0">
              <a:latin typeface="Meiryo UI" panose="020B0604030504040204" pitchFamily="50" charset="-128"/>
              <a:ea typeface="Meiryo UI" panose="020B0604030504040204" pitchFamily="50" charset="-128"/>
            </a:endParaRPr>
          </a:p>
        </p:txBody>
      </p:sp>
      <p:pic>
        <p:nvPicPr>
          <p:cNvPr id="6" name="図 5" descr="ロゴ&#10;&#10;説明は自動で生成されたものです">
            <a:extLst>
              <a:ext uri="{FF2B5EF4-FFF2-40B4-BE49-F238E27FC236}">
                <a16:creationId xmlns:a16="http://schemas.microsoft.com/office/drawing/2014/main" id="{1D6C29A3-2B94-F99B-12A4-9ECBEACB4183}"/>
              </a:ext>
            </a:extLst>
          </p:cNvPr>
          <p:cNvPicPr>
            <a:picLocks noChangeAspect="1"/>
          </p:cNvPicPr>
          <p:nvPr/>
        </p:nvPicPr>
        <p:blipFill>
          <a:blip r:embed="rId3"/>
          <a:stretch>
            <a:fillRect/>
          </a:stretch>
        </p:blipFill>
        <p:spPr>
          <a:xfrm>
            <a:off x="3373936" y="3846976"/>
            <a:ext cx="1239088" cy="1239088"/>
          </a:xfrm>
          <a:prstGeom prst="rect">
            <a:avLst/>
          </a:prstGeom>
        </p:spPr>
      </p:pic>
      <p:sp>
        <p:nvSpPr>
          <p:cNvPr id="2" name="スライド番号プレースホルダー 1">
            <a:extLst>
              <a:ext uri="{FF2B5EF4-FFF2-40B4-BE49-F238E27FC236}">
                <a16:creationId xmlns:a16="http://schemas.microsoft.com/office/drawing/2014/main" id="{9C0307AA-91F3-59EE-2ED1-2C52A6C1F0A9}"/>
              </a:ext>
            </a:extLst>
          </p:cNvPr>
          <p:cNvSpPr>
            <a:spLocks noGrp="1"/>
          </p:cNvSpPr>
          <p:nvPr>
            <p:ph type="sldNum" sz="quarter" idx="10"/>
          </p:nvPr>
        </p:nvSpPr>
        <p:spPr/>
        <p:txBody>
          <a:bodyPr/>
          <a:lstStyle/>
          <a:p>
            <a:r>
              <a:rPr lang="en-US" altLang="ja-JP" dirty="0"/>
              <a:t>16 </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447509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6371933-580E-D62A-CB5C-F462DD20B37B}"/>
              </a:ext>
            </a:extLst>
          </p:cNvPr>
          <p:cNvSpPr txBox="1"/>
          <p:nvPr/>
        </p:nvSpPr>
        <p:spPr>
          <a:xfrm>
            <a:off x="631370" y="2896243"/>
            <a:ext cx="11360001" cy="707886"/>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　大阪市が承認している環境以外で文章生成</a:t>
            </a:r>
            <a:r>
              <a:rPr lang="en-US" altLang="ja-JP" sz="2000" dirty="0">
                <a:latin typeface="Meiryo UI" panose="020B0604030504040204" pitchFamily="50" charset="-128"/>
                <a:ea typeface="Meiryo UI" panose="020B0604030504040204" pitchFamily="50" charset="-128"/>
              </a:rPr>
              <a:t>AI</a:t>
            </a:r>
            <a:r>
              <a:rPr lang="ja-JP" altLang="en-US" sz="2000" dirty="0">
                <a:latin typeface="Meiryo UI" panose="020B0604030504040204" pitchFamily="50" charset="-128"/>
                <a:ea typeface="Meiryo UI" panose="020B0604030504040204" pitchFamily="50" charset="-128"/>
              </a:rPr>
              <a:t>を利用することは、入力内容が学習データとして保存されるなど、入力情報が外部に漏えいするリスクがあるため、利用を禁止しています。</a:t>
            </a:r>
          </a:p>
        </p:txBody>
      </p:sp>
      <p:sp>
        <p:nvSpPr>
          <p:cNvPr id="9" name="四角形: 角を丸くする 8">
            <a:extLst>
              <a:ext uri="{FF2B5EF4-FFF2-40B4-BE49-F238E27FC236}">
                <a16:creationId xmlns:a16="http://schemas.microsoft.com/office/drawing/2014/main" id="{5F117FCF-94C4-ED34-EFD0-E91586D905E6}"/>
              </a:ext>
            </a:extLst>
          </p:cNvPr>
          <p:cNvSpPr/>
          <p:nvPr/>
        </p:nvSpPr>
        <p:spPr>
          <a:xfrm>
            <a:off x="724507" y="4062077"/>
            <a:ext cx="11038320" cy="2329986"/>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19A0CFA-9853-1927-BEA3-5FA0AE25A82D}"/>
              </a:ext>
            </a:extLst>
          </p:cNvPr>
          <p:cNvSpPr/>
          <p:nvPr/>
        </p:nvSpPr>
        <p:spPr>
          <a:xfrm>
            <a:off x="1003308" y="3928128"/>
            <a:ext cx="4478573" cy="373851"/>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検索エンジンと</a:t>
            </a:r>
            <a:r>
              <a:rPr kumimoji="1" lang="en-US" altLang="ja-JP" sz="2000" b="1" dirty="0">
                <a:solidFill>
                  <a:schemeClr val="tx1"/>
                </a:solidFill>
                <a:latin typeface="Yu Gothic UI" panose="020B0500000000000000" pitchFamily="50" charset="-128"/>
                <a:ea typeface="Yu Gothic UI" panose="020B0500000000000000" pitchFamily="50" charset="-128"/>
              </a:rPr>
              <a:t>Oasis</a:t>
            </a:r>
            <a:r>
              <a:rPr kumimoji="1" lang="ja-JP" altLang="en-US" sz="2000" b="1" dirty="0">
                <a:solidFill>
                  <a:schemeClr val="tx1"/>
                </a:solidFill>
                <a:latin typeface="Yu Gothic UI" panose="020B0500000000000000" pitchFamily="50" charset="-128"/>
                <a:ea typeface="Yu Gothic UI" panose="020B0500000000000000" pitchFamily="50" charset="-128"/>
              </a:rPr>
              <a:t>の使い分けの例</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5" name="正方形/長方形 4">
            <a:extLst>
              <a:ext uri="{FF2B5EF4-FFF2-40B4-BE49-F238E27FC236}">
                <a16:creationId xmlns:a16="http://schemas.microsoft.com/office/drawing/2014/main" id="{C828DEAD-2A88-5B9B-AD95-F730A9C69D39}"/>
              </a:ext>
            </a:extLst>
          </p:cNvPr>
          <p:cNvSpPr/>
          <p:nvPr/>
        </p:nvSpPr>
        <p:spPr>
          <a:xfrm>
            <a:off x="631371" y="38225"/>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2" name="正方形/長方形 1">
            <a:extLst>
              <a:ext uri="{FF2B5EF4-FFF2-40B4-BE49-F238E27FC236}">
                <a16:creationId xmlns:a16="http://schemas.microsoft.com/office/drawing/2014/main" id="{5DAA9D49-BD14-0E30-6334-80FAE26CCA3D}"/>
              </a:ext>
            </a:extLst>
          </p:cNvPr>
          <p:cNvSpPr/>
          <p:nvPr/>
        </p:nvSpPr>
        <p:spPr>
          <a:xfrm>
            <a:off x="631370" y="707840"/>
            <a:ext cx="11209531" cy="684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360363" indent="-360363"/>
            <a:r>
              <a:rPr kumimoji="0" lang="ja-JP" altLang="en-US" b="1" i="0" u="none"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２</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dirty="0">
                <a:latin typeface="Yu Gothic UI" panose="020B0500000000000000" pitchFamily="50" charset="-128"/>
                <a:ea typeface="Yu Gothic UI" panose="020B0500000000000000" pitchFamily="50" charset="-128"/>
              </a:rPr>
              <a:t>インターネット上の公開された環境で不特定多数の利用者に提供される定型約款・規約への同意のみで利用可能な生成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a:t>
            </a:r>
            <a:r>
              <a:rPr lang="en-US" altLang="ja-JP" b="1" dirty="0">
                <a:latin typeface="Yu Gothic UI" panose="020B0500000000000000" pitchFamily="50" charset="-128"/>
                <a:ea typeface="Yu Gothic UI" panose="020B0500000000000000" pitchFamily="50" charset="-128"/>
              </a:rPr>
              <a:t>ChatGPT</a:t>
            </a:r>
            <a:r>
              <a:rPr lang="ja-JP" altLang="en-US" b="1" dirty="0">
                <a:latin typeface="Yu Gothic UI" panose="020B0500000000000000" pitchFamily="50" charset="-128"/>
                <a:ea typeface="Yu Gothic UI" panose="020B0500000000000000" pitchFamily="50" charset="-128"/>
              </a:rPr>
              <a:t>や</a:t>
            </a:r>
            <a:r>
              <a:rPr lang="en-US" altLang="ja-JP" b="1" dirty="0">
                <a:latin typeface="Yu Gothic UI" panose="020B0500000000000000" pitchFamily="50" charset="-128"/>
                <a:ea typeface="Yu Gothic UI" panose="020B0500000000000000" pitchFamily="50" charset="-128"/>
              </a:rPr>
              <a:t>Microsoft Copilot</a:t>
            </a:r>
            <a:r>
              <a:rPr lang="ja-JP" altLang="en-US" b="1" dirty="0">
                <a:latin typeface="Yu Gothic UI" panose="020B0500000000000000" pitchFamily="50" charset="-128"/>
                <a:ea typeface="Yu Gothic UI" panose="020B0500000000000000" pitchFamily="50" charset="-128"/>
              </a:rPr>
              <a:t>など）の利用を禁止する</a:t>
            </a:r>
            <a:endParaRPr lang="en-US" altLang="ja-JP" b="1" dirty="0">
              <a:latin typeface="Yu Gothic UI" panose="020B0500000000000000" pitchFamily="50" charset="-128"/>
              <a:ea typeface="Yu Gothic UI" panose="020B0500000000000000" pitchFamily="50" charset="-128"/>
            </a:endParaRPr>
          </a:p>
          <a:p>
            <a:pPr marL="446088" marR="0" lvl="0" indent="-446088" algn="l" defTabSz="742950" rtl="0" eaLnBrk="1" fontAlgn="auto" latinLnBrk="0" hangingPunct="1">
              <a:lnSpc>
                <a:spcPct val="100000"/>
              </a:lnSpc>
              <a:spcBef>
                <a:spcPts val="0"/>
              </a:spcBef>
              <a:spcAft>
                <a:spcPts val="0"/>
              </a:spcAft>
              <a:buClrTx/>
              <a:buSzTx/>
              <a:tabLst/>
              <a:defRPr/>
            </a:pPr>
            <a:endPar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p:txBody>
      </p:sp>
      <p:sp>
        <p:nvSpPr>
          <p:cNvPr id="3" name="正方形/長方形 2">
            <a:extLst>
              <a:ext uri="{FF2B5EF4-FFF2-40B4-BE49-F238E27FC236}">
                <a16:creationId xmlns:a16="http://schemas.microsoft.com/office/drawing/2014/main" id="{5EB22833-8D12-55B9-ECE0-623A9B33B56A}"/>
              </a:ext>
            </a:extLst>
          </p:cNvPr>
          <p:cNvSpPr/>
          <p:nvPr/>
        </p:nvSpPr>
        <p:spPr>
          <a:xfrm>
            <a:off x="631370" y="1641585"/>
            <a:ext cx="11209531" cy="707886"/>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360363" indent="-360363" defTabSz="742950">
              <a:defRPr/>
            </a:pPr>
            <a:r>
              <a:rPr kumimoji="0" lang="ja-JP" altLang="en-US" b="1" i="0" u="none" strike="noStrike" kern="1200" cap="none" spc="-81" normalizeH="0" baseline="0" noProof="0" dirty="0">
                <a:ln>
                  <a:noFill/>
                </a:ln>
                <a:solidFill>
                  <a:prstClr val="black"/>
                </a:solidFill>
                <a:effectLst/>
                <a:highlight>
                  <a:srgbClr val="F5CDCE"/>
                </a:highlight>
                <a:uLnTx/>
                <a:uFillTx/>
                <a:latin typeface="Yu Gothic UI" panose="020B0500000000000000" pitchFamily="50" charset="-128"/>
                <a:ea typeface="Yu Gothic UI" panose="020B0500000000000000" pitchFamily="50" charset="-128"/>
                <a:cs typeface="Arial" charset="0"/>
              </a:rPr>
              <a:t>３</a:t>
            </a:r>
            <a:r>
              <a:rPr kumimoji="0" lang="ja-JP" altLang="en-US"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rPr>
              <a:t>　</a:t>
            </a:r>
            <a:r>
              <a:rPr lang="ja-JP" altLang="en-US" b="1" dirty="0">
                <a:latin typeface="Yu Gothic UI" panose="020B0500000000000000" pitchFamily="50" charset="-128"/>
                <a:ea typeface="Yu Gothic UI" panose="020B0500000000000000" pitchFamily="50" charset="-128"/>
              </a:rPr>
              <a:t>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機能が付加された検索エンジンやサイト（</a:t>
            </a:r>
            <a:r>
              <a:rPr lang="en-US" altLang="ja-JP" b="1" dirty="0">
                <a:latin typeface="Yu Gothic UI" panose="020B0500000000000000" pitchFamily="50" charset="-128"/>
                <a:ea typeface="Yu Gothic UI" panose="020B0500000000000000" pitchFamily="50" charset="-128"/>
              </a:rPr>
              <a:t>Google</a:t>
            </a:r>
            <a:r>
              <a:rPr lang="ja-JP" altLang="en-US" b="1" dirty="0">
                <a:latin typeface="Yu Gothic UI" panose="020B0500000000000000" pitchFamily="50" charset="-128"/>
                <a:ea typeface="Yu Gothic UI" panose="020B0500000000000000" pitchFamily="50" charset="-128"/>
              </a:rPr>
              <a:t>や</a:t>
            </a:r>
            <a:r>
              <a:rPr lang="en-US" altLang="ja-JP" b="1" dirty="0">
                <a:latin typeface="Yu Gothic UI" panose="020B0500000000000000" pitchFamily="50" charset="-128"/>
                <a:ea typeface="Yu Gothic UI" panose="020B0500000000000000" pitchFamily="50" charset="-128"/>
              </a:rPr>
              <a:t>Microsoft Bing</a:t>
            </a:r>
            <a:r>
              <a:rPr lang="ja-JP" altLang="en-US" b="1" dirty="0">
                <a:latin typeface="Yu Gothic UI" panose="020B0500000000000000" pitchFamily="50" charset="-128"/>
                <a:ea typeface="Yu Gothic UI" panose="020B0500000000000000" pitchFamily="50" charset="-128"/>
              </a:rPr>
              <a:t>など）は、一般的にインターネットで</a:t>
            </a:r>
            <a:endParaRPr lang="en-US" altLang="ja-JP" b="1" dirty="0">
              <a:latin typeface="Yu Gothic UI" panose="020B0500000000000000" pitchFamily="50" charset="-128"/>
              <a:ea typeface="Yu Gothic UI" panose="020B0500000000000000" pitchFamily="50" charset="-128"/>
            </a:endParaRPr>
          </a:p>
          <a:p>
            <a:pPr marL="360363" indent="-360363" defTabSz="742950">
              <a:defRPr/>
            </a:pPr>
            <a:r>
              <a:rPr lang="ja-JP" altLang="en-US" b="1" dirty="0">
                <a:latin typeface="Yu Gothic UI" panose="020B0500000000000000" pitchFamily="50" charset="-128"/>
                <a:ea typeface="Yu Gothic UI" panose="020B0500000000000000" pitchFamily="50" charset="-128"/>
              </a:rPr>
              <a:t>　　公開されている最新の情報を検索する目的でのみの利用とし、生成</a:t>
            </a:r>
            <a:r>
              <a:rPr lang="en-US" altLang="ja-JP" b="1" dirty="0">
                <a:latin typeface="Yu Gothic UI" panose="020B0500000000000000" pitchFamily="50" charset="-128"/>
                <a:ea typeface="Yu Gothic UI" panose="020B0500000000000000" pitchFamily="50" charset="-128"/>
              </a:rPr>
              <a:t>AI</a:t>
            </a:r>
            <a:r>
              <a:rPr lang="ja-JP" altLang="en-US" b="1" dirty="0">
                <a:latin typeface="Yu Gothic UI" panose="020B0500000000000000" pitchFamily="50" charset="-128"/>
                <a:ea typeface="Yu Gothic UI" panose="020B0500000000000000" pitchFamily="50" charset="-128"/>
              </a:rPr>
              <a:t>による回答を得る目的での利用を禁止する</a:t>
            </a:r>
            <a:endParaRPr lang="en-US" altLang="ja-JP" b="1" dirty="0">
              <a:latin typeface="Yu Gothic UI" panose="020B0500000000000000" pitchFamily="50" charset="-128"/>
              <a:ea typeface="Yu Gothic UI" panose="020B0500000000000000" pitchFamily="50" charset="-128"/>
            </a:endParaRPr>
          </a:p>
          <a:p>
            <a:pPr marL="446088" marR="0" lvl="0" indent="-446088" algn="l" defTabSz="742950" rtl="0" eaLnBrk="1" fontAlgn="auto" latinLnBrk="0" hangingPunct="1">
              <a:lnSpc>
                <a:spcPct val="100000"/>
              </a:lnSpc>
              <a:spcBef>
                <a:spcPts val="0"/>
              </a:spcBef>
              <a:spcAft>
                <a:spcPts val="0"/>
              </a:spcAft>
              <a:buClrTx/>
              <a:buSzTx/>
              <a:tabLst/>
              <a:defRPr/>
            </a:pPr>
            <a:endParaRPr kumimoji="0" lang="en-US" altLang="ja-JP" b="1" i="0" u="none" strike="noStrike" kern="1200" cap="none" spc="-81" normalizeH="0" baseline="0" noProof="0" dirty="0">
              <a:ln>
                <a:noFill/>
              </a:ln>
              <a:solidFill>
                <a:prstClr val="black"/>
              </a:solidFill>
              <a:effectLst/>
              <a:uLnTx/>
              <a:uFillTx/>
              <a:latin typeface="Yu Gothic UI" panose="020B0500000000000000" pitchFamily="50" charset="-128"/>
              <a:ea typeface="Yu Gothic UI" panose="020B0500000000000000" pitchFamily="50" charset="-128"/>
              <a:cs typeface="Arial" charset="0"/>
            </a:endParaRPr>
          </a:p>
        </p:txBody>
      </p:sp>
      <p:sp>
        <p:nvSpPr>
          <p:cNvPr id="6" name="テキスト ボックス 5">
            <a:extLst>
              <a:ext uri="{FF2B5EF4-FFF2-40B4-BE49-F238E27FC236}">
                <a16:creationId xmlns:a16="http://schemas.microsoft.com/office/drawing/2014/main" id="{6EF911DD-92C0-2C86-5BE5-0B76680BD63B}"/>
              </a:ext>
            </a:extLst>
          </p:cNvPr>
          <p:cNvSpPr txBox="1"/>
          <p:nvPr/>
        </p:nvSpPr>
        <p:spPr>
          <a:xfrm>
            <a:off x="730544" y="4386076"/>
            <a:ext cx="11038320" cy="1857816"/>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rPr>
              <a:t>　複数製品の仕様を網羅する共通仕様を作成する。</a:t>
            </a:r>
          </a:p>
          <a:p>
            <a:pPr>
              <a:lnSpc>
                <a:spcPts val="3000"/>
              </a:lnSpc>
            </a:pPr>
            <a:r>
              <a:rPr lang="ja-JP" altLang="en-US" dirty="0">
                <a:latin typeface="Meiryo UI" panose="020B0604030504040204" pitchFamily="50" charset="-128"/>
                <a:ea typeface="Meiryo UI" panose="020B0604030504040204" pitchFamily="50" charset="-128"/>
              </a:rPr>
              <a:t>　①	最新の製品情報をインターネットの検索エンジンやサイトで検索する。</a:t>
            </a:r>
          </a:p>
          <a:p>
            <a:pPr marL="446088" indent="-446088">
              <a:lnSpc>
                <a:spcPts val="3000"/>
              </a:lnSpc>
            </a:pPr>
            <a:r>
              <a:rPr lang="ja-JP" altLang="en-US" dirty="0">
                <a:latin typeface="Meiryo UI" panose="020B0604030504040204" pitchFamily="50" charset="-128"/>
                <a:ea typeface="Meiryo UI" panose="020B0604030504040204" pitchFamily="50" charset="-128"/>
              </a:rPr>
              <a:t>　②	</a:t>
            </a:r>
            <a:r>
              <a:rPr lang="en-US" altLang="ja-JP" dirty="0">
                <a:latin typeface="Meiryo UI" panose="020B0604030504040204" pitchFamily="50" charset="-128"/>
                <a:ea typeface="Meiryo UI" panose="020B0604030504040204" pitchFamily="50" charset="-128"/>
              </a:rPr>
              <a:t>Oasis</a:t>
            </a:r>
            <a:r>
              <a:rPr lang="ja-JP" altLang="en-US" dirty="0">
                <a:latin typeface="Meiryo UI" panose="020B0604030504040204" pitchFamily="50" charset="-128"/>
                <a:ea typeface="Meiryo UI" panose="020B0604030504040204" pitchFamily="50" charset="-128"/>
              </a:rPr>
              <a:t>に①で検索して選定した製品を複数入力したうえで、「商品の共通仕様を一覧でまとめてください。各商品を</a:t>
            </a:r>
            <a:endParaRPr lang="en-US" altLang="ja-JP" dirty="0">
              <a:latin typeface="Meiryo UI" panose="020B0604030504040204" pitchFamily="50" charset="-128"/>
              <a:ea typeface="Meiryo UI" panose="020B0604030504040204" pitchFamily="50" charset="-128"/>
            </a:endParaRPr>
          </a:p>
          <a:p>
            <a:pPr marL="531813" indent="-531813">
              <a:lnSpc>
                <a:spcPts val="3000"/>
              </a:lnSpc>
            </a:pPr>
            <a:r>
              <a:rPr lang="ja-JP" altLang="en-US" dirty="0">
                <a:latin typeface="Meiryo UI" panose="020B0604030504040204" pitchFamily="50" charset="-128"/>
                <a:ea typeface="Meiryo UI" panose="020B0604030504040204" pitchFamily="50" charset="-128"/>
              </a:rPr>
              <a:t>　　　網羅するような共通の仕様を項目ごとに記載してください。」のように指示をする。</a:t>
            </a:r>
          </a:p>
          <a:p>
            <a:pPr marL="446088" indent="-446088">
              <a:lnSpc>
                <a:spcPts val="3000"/>
              </a:lnSpc>
            </a:pPr>
            <a:r>
              <a:rPr lang="ja-JP" altLang="en-US" dirty="0">
                <a:latin typeface="Meiryo UI" panose="020B0604030504040204" pitchFamily="50" charset="-128"/>
                <a:ea typeface="Meiryo UI" panose="020B0604030504040204" pitchFamily="50" charset="-128"/>
              </a:rPr>
              <a:t>　③	</a:t>
            </a:r>
            <a:r>
              <a:rPr lang="en-US" altLang="ja-JP" dirty="0">
                <a:latin typeface="Meiryo UI" panose="020B0604030504040204" pitchFamily="50" charset="-128"/>
                <a:ea typeface="Meiryo UI" panose="020B0604030504040204" pitchFamily="50" charset="-128"/>
              </a:rPr>
              <a:t>Oasis</a:t>
            </a:r>
            <a:r>
              <a:rPr lang="ja-JP" altLang="en-US" dirty="0">
                <a:latin typeface="Meiryo UI" panose="020B0604030504040204" pitchFamily="50" charset="-128"/>
                <a:ea typeface="Meiryo UI" panose="020B0604030504040204" pitchFamily="50" charset="-128"/>
              </a:rPr>
              <a:t>から共通仕様を一覧にしたものが出力されるので、内容の正確さを確認して適宜加筆修正して利用する。</a:t>
            </a:r>
          </a:p>
        </p:txBody>
      </p:sp>
      <p:sp>
        <p:nvSpPr>
          <p:cNvPr id="7" name="スライド番号プレースホルダー 6">
            <a:extLst>
              <a:ext uri="{FF2B5EF4-FFF2-40B4-BE49-F238E27FC236}">
                <a16:creationId xmlns:a16="http://schemas.microsoft.com/office/drawing/2014/main" id="{447B77FA-DEB2-F0D1-8009-E47E1262EA06}"/>
              </a:ext>
            </a:extLst>
          </p:cNvPr>
          <p:cNvSpPr>
            <a:spLocks noGrp="1"/>
          </p:cNvSpPr>
          <p:nvPr>
            <p:ph type="sldNum" sz="quarter" idx="10"/>
          </p:nvPr>
        </p:nvSpPr>
        <p:spPr/>
        <p:txBody>
          <a:bodyPr/>
          <a:lstStyle/>
          <a:p>
            <a:r>
              <a:rPr lang="en-US" altLang="en-US" dirty="0">
                <a:latin typeface="Meiryo UI" panose="020B0604030504040204" pitchFamily="50" charset="-128"/>
              </a:rPr>
              <a:t>17</a:t>
            </a:r>
          </a:p>
        </p:txBody>
      </p:sp>
    </p:spTree>
    <p:extLst>
      <p:ext uri="{BB962C8B-B14F-4D97-AF65-F5344CB8AC3E}">
        <p14:creationId xmlns:p14="http://schemas.microsoft.com/office/powerpoint/2010/main" val="3823015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630126" y="1668994"/>
            <a:ext cx="11129752" cy="1970668"/>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生成された文章が著作権等の侵害につながる可能性が高まるため、</a:t>
            </a:r>
            <a:r>
              <a:rPr kumimoji="1" lang="ja-JP" altLang="en-US" sz="2000" b="1" dirty="0">
                <a:latin typeface="Meiryo UI" panose="020B0604030504040204" pitchFamily="50" charset="-128"/>
                <a:ea typeface="Meiryo UI" panose="020B0604030504040204" pitchFamily="50" charset="-128"/>
              </a:rPr>
              <a:t>既存の著作物等（作品、キャラクター名等）を想起させるような指示文（プロンプト）を入力することを禁止します。 </a:t>
            </a:r>
            <a:endParaRPr kumimoji="1" lang="en-US" altLang="ja-JP" sz="2000" b="1" dirty="0">
              <a:latin typeface="Meiryo UI" panose="020B0604030504040204" pitchFamily="50" charset="-128"/>
              <a:ea typeface="Meiryo UI" panose="020B0604030504040204" pitchFamily="50" charset="-128"/>
            </a:endParaRPr>
          </a:p>
          <a:p>
            <a:pPr>
              <a:lnSpc>
                <a:spcPts val="3000"/>
              </a:lnSpc>
            </a:pPr>
            <a:endParaRPr kumimoji="1" lang="en-US" altLang="ja-JP" sz="2000" b="1"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なお、単に既存の著作物等をプロンプトとして入力するだけの行為は、直ちに著作権侵害に該当するとは限りませんが、現在想定していない侵害リスクが発生する可能性もあります。 </a:t>
            </a:r>
          </a:p>
        </p:txBody>
      </p:sp>
      <p:sp>
        <p:nvSpPr>
          <p:cNvPr id="3" name="正方形/長方形 2">
            <a:extLst>
              <a:ext uri="{FF2B5EF4-FFF2-40B4-BE49-F238E27FC236}">
                <a16:creationId xmlns:a16="http://schemas.microsoft.com/office/drawing/2014/main" id="{FEA7A31D-98EC-42D6-7904-7B43C3AE39C3}"/>
              </a:ext>
            </a:extLst>
          </p:cNvPr>
          <p:cNvSpPr/>
          <p:nvPr/>
        </p:nvSpPr>
        <p:spPr>
          <a:xfrm>
            <a:off x="702223" y="703364"/>
            <a:ext cx="10440000" cy="540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000" b="1" spc="-81" dirty="0">
                <a:solidFill>
                  <a:prstClr val="black"/>
                </a:solidFill>
                <a:highlight>
                  <a:srgbClr val="F5CDCE"/>
                </a:highlight>
                <a:latin typeface="Yu Gothic UI"/>
                <a:ea typeface="Yu Gothic UI"/>
                <a:cs typeface="ＭＳ Ｐゴシック"/>
              </a:rPr>
              <a:t>４</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ＭＳ Ｐゴシック"/>
              </a:rPr>
              <a:t>　著作権など他者の権利を侵害する内容の生成につながる入力を禁止する</a:t>
            </a:r>
            <a:endParaRPr kumimoji="0" lang="ja-JP" altLang="en-US" sz="2000" b="0" i="0" u="none" strike="noStrike" kern="1200" cap="none" spc="-81" normalizeH="0" baseline="0" noProof="0" dirty="0">
              <a:ln>
                <a:noFill/>
              </a:ln>
              <a:solidFill>
                <a:prstClr val="black"/>
              </a:solidFill>
              <a:effectLst/>
              <a:uLnTx/>
              <a:uFillTx/>
              <a:latin typeface="Yu Gothic UI"/>
              <a:ea typeface="Yu Gothic UI"/>
              <a:cs typeface="ＭＳ Ｐゴシック"/>
            </a:endParaRPr>
          </a:p>
        </p:txBody>
      </p:sp>
      <p:sp>
        <p:nvSpPr>
          <p:cNvPr id="4" name="四角形: 角を丸くする 3">
            <a:extLst>
              <a:ext uri="{FF2B5EF4-FFF2-40B4-BE49-F238E27FC236}">
                <a16:creationId xmlns:a16="http://schemas.microsoft.com/office/drawing/2014/main" id="{9D4F2667-D3CE-E64A-B91F-F21DC76ECDC7}"/>
              </a:ext>
            </a:extLst>
          </p:cNvPr>
          <p:cNvSpPr/>
          <p:nvPr/>
        </p:nvSpPr>
        <p:spPr>
          <a:xfrm>
            <a:off x="842062" y="4425474"/>
            <a:ext cx="2531874" cy="443224"/>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Meiryo UI" panose="020B0604030504040204" pitchFamily="50" charset="-128"/>
                <a:ea typeface="Meiryo UI" panose="020B0604030504040204" pitchFamily="50" charset="-128"/>
              </a:rPr>
              <a:t>禁止事項の例</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pic>
        <p:nvPicPr>
          <p:cNvPr id="6" name="図 5" descr="ロゴ&#10;&#10;説明は自動で生成されたものです">
            <a:extLst>
              <a:ext uri="{FF2B5EF4-FFF2-40B4-BE49-F238E27FC236}">
                <a16:creationId xmlns:a16="http://schemas.microsoft.com/office/drawing/2014/main" id="{182CB6BC-F33C-8978-4C89-63D77202A579}"/>
              </a:ext>
            </a:extLst>
          </p:cNvPr>
          <p:cNvPicPr>
            <a:picLocks noChangeAspect="1"/>
          </p:cNvPicPr>
          <p:nvPr/>
        </p:nvPicPr>
        <p:blipFill>
          <a:blip r:embed="rId3"/>
          <a:stretch>
            <a:fillRect/>
          </a:stretch>
        </p:blipFill>
        <p:spPr>
          <a:xfrm>
            <a:off x="3297973" y="3967422"/>
            <a:ext cx="1239088" cy="1239088"/>
          </a:xfrm>
          <a:prstGeom prst="rect">
            <a:avLst/>
          </a:prstGeom>
        </p:spPr>
      </p:pic>
      <p:sp>
        <p:nvSpPr>
          <p:cNvPr id="7" name="テキスト ボックス 6">
            <a:extLst>
              <a:ext uri="{FF2B5EF4-FFF2-40B4-BE49-F238E27FC236}">
                <a16:creationId xmlns:a16="http://schemas.microsoft.com/office/drawing/2014/main" id="{3FFFC6FF-9A6D-E02C-E20B-60D8E06FAED7}"/>
              </a:ext>
            </a:extLst>
          </p:cNvPr>
          <p:cNvSpPr txBox="1"/>
          <p:nvPr/>
        </p:nvSpPr>
        <p:spPr>
          <a:xfrm>
            <a:off x="702223" y="5081606"/>
            <a:ext cx="10787554" cy="81650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「キャッチコピー〇〇に似たフレーズを生成してください」と文章生成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に入力する　 </a:t>
            </a:r>
          </a:p>
          <a:p>
            <a:pPr>
              <a:lnSpc>
                <a:spcPts val="3000"/>
              </a:lnSpc>
            </a:pPr>
            <a:r>
              <a:rPr kumimoji="1" lang="ja-JP" altLang="en-US" sz="2000" dirty="0">
                <a:latin typeface="Meiryo UI" panose="020B0604030504040204" pitchFamily="50" charset="-128"/>
                <a:ea typeface="Meiryo UI" panose="020B0604030504040204" pitchFamily="50" charset="-128"/>
              </a:rPr>
              <a:t>「著作物〇〇を参考に文章を生成してください」と文章生成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に入力する　 </a:t>
            </a:r>
          </a:p>
        </p:txBody>
      </p:sp>
      <p:sp>
        <p:nvSpPr>
          <p:cNvPr id="2" name="スライド番号プレースホルダー 1">
            <a:extLst>
              <a:ext uri="{FF2B5EF4-FFF2-40B4-BE49-F238E27FC236}">
                <a16:creationId xmlns:a16="http://schemas.microsoft.com/office/drawing/2014/main" id="{568CC4FE-4FE8-028C-DF18-75C3079989B5}"/>
              </a:ext>
            </a:extLst>
          </p:cNvPr>
          <p:cNvSpPr>
            <a:spLocks noGrp="1"/>
          </p:cNvSpPr>
          <p:nvPr>
            <p:ph type="sldNum" sz="quarter" idx="10"/>
          </p:nvPr>
        </p:nvSpPr>
        <p:spPr/>
        <p:txBody>
          <a:bodyPr/>
          <a:lstStyle/>
          <a:p>
            <a:r>
              <a:rPr lang="en-US" altLang="ja-JP" dirty="0"/>
              <a:t>18</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83509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BD7238E-5749-D6B1-1B62-C935EAF9F71D}"/>
              </a:ext>
            </a:extLst>
          </p:cNvPr>
          <p:cNvSpPr>
            <a:spLocks noGrp="1"/>
          </p:cNvSpPr>
          <p:nvPr>
            <p:ph type="sldNum" sz="quarter" idx="10"/>
          </p:nvPr>
        </p:nvSpPr>
        <p:spPr>
          <a:xfrm>
            <a:off x="11028334" y="6386511"/>
            <a:ext cx="1067589" cy="471489"/>
          </a:xfrm>
        </p:spPr>
        <p:txBody>
          <a:bodyPr/>
          <a:lstStyle/>
          <a:p>
            <a:r>
              <a:rPr lang="ja-JP" altLang="en-US" dirty="0">
                <a:latin typeface="Meiryo UI" panose="020B0604030504040204" pitchFamily="50" charset="-128"/>
              </a:rPr>
              <a:t>１</a:t>
            </a:r>
            <a:endParaRPr lang="en-US" altLang="en-US" dirty="0">
              <a:latin typeface="Meiryo UI" panose="020B0604030504040204" pitchFamily="50" charset="-128"/>
            </a:endParaRPr>
          </a:p>
        </p:txBody>
      </p:sp>
      <p:sp>
        <p:nvSpPr>
          <p:cNvPr id="10" name="タイトル 2">
            <a:extLst>
              <a:ext uri="{FF2B5EF4-FFF2-40B4-BE49-F238E27FC236}">
                <a16:creationId xmlns:a16="http://schemas.microsoft.com/office/drawing/2014/main" id="{025FCCF1-EBEB-1B94-83CB-B575296D9B03}"/>
              </a:ext>
            </a:extLst>
          </p:cNvPr>
          <p:cNvSpPr txBox="1">
            <a:spLocks/>
          </p:cNvSpPr>
          <p:nvPr/>
        </p:nvSpPr>
        <p:spPr>
          <a:xfrm>
            <a:off x="1188937" y="228568"/>
            <a:ext cx="2370553" cy="503590"/>
          </a:xfrm>
          <a:prstGeom prst="rect">
            <a:avLst/>
          </a:prstGeom>
        </p:spPr>
        <p:txBody>
          <a:bodyPr vert="horz" wrap="square" lIns="36000" tIns="36000" rIns="36000" bIns="36000" rtlCol="0" anchor="ctr" anchorCtr="0">
            <a:spAutoFit/>
          </a:bodyPr>
          <a:lstStyle>
            <a:defPPr>
              <a:defRPr lang="ja-JP"/>
            </a:defPPr>
            <a:lvl1pPr algn="l" defTabSz="914400" rtl="0" eaLnBrk="1" latinLnBrk="0" hangingPunct="1">
              <a:lnSpc>
                <a:spcPct val="100000"/>
              </a:lnSpc>
              <a:spcBef>
                <a:spcPct val="0"/>
              </a:spcBef>
              <a:buNone/>
              <a:defRPr kumimoji="1" lang="ja-JP" sz="3600" b="1" kern="1200" cap="all" baseline="0">
                <a:solidFill>
                  <a:schemeClr val="tx1"/>
                </a:solidFill>
                <a:latin typeface="Meiryo UI" panose="020B0604030504040204" pitchFamily="50" charset="-128"/>
                <a:ea typeface="Meiryo UI" panose="020B0604030504040204" pitchFamily="50" charset="-128"/>
                <a:cs typeface="+mj-cs"/>
              </a:defRPr>
            </a:lvl1pPr>
          </a:lstStyle>
          <a:p>
            <a:r>
              <a:rPr lang="ja-JP" altLang="en-US" sz="2800" dirty="0"/>
              <a:t>改定履歴</a:t>
            </a:r>
          </a:p>
        </p:txBody>
      </p:sp>
      <p:graphicFrame>
        <p:nvGraphicFramePr>
          <p:cNvPr id="5" name="表 4">
            <a:extLst>
              <a:ext uri="{FF2B5EF4-FFF2-40B4-BE49-F238E27FC236}">
                <a16:creationId xmlns:a16="http://schemas.microsoft.com/office/drawing/2014/main" id="{E0C47AE8-8522-8F33-E56B-A036C4BF2BE7}"/>
              </a:ext>
            </a:extLst>
          </p:cNvPr>
          <p:cNvGraphicFramePr>
            <a:graphicFrameLocks noGrp="1"/>
          </p:cNvGraphicFramePr>
          <p:nvPr>
            <p:extLst>
              <p:ext uri="{D42A27DB-BD31-4B8C-83A1-F6EECF244321}">
                <p14:modId xmlns:p14="http://schemas.microsoft.com/office/powerpoint/2010/main" val="2139955383"/>
              </p:ext>
            </p:extLst>
          </p:nvPr>
        </p:nvGraphicFramePr>
        <p:xfrm>
          <a:off x="403792" y="1406349"/>
          <a:ext cx="11384416" cy="4027500"/>
        </p:xfrm>
        <a:graphic>
          <a:graphicData uri="http://schemas.openxmlformats.org/drawingml/2006/table">
            <a:tbl>
              <a:tblPr/>
              <a:tblGrid>
                <a:gridCol w="618690">
                  <a:extLst>
                    <a:ext uri="{9D8B030D-6E8A-4147-A177-3AD203B41FA5}">
                      <a16:colId xmlns:a16="http://schemas.microsoft.com/office/drawing/2014/main" val="1186734581"/>
                    </a:ext>
                  </a:extLst>
                </a:gridCol>
                <a:gridCol w="1325392">
                  <a:extLst>
                    <a:ext uri="{9D8B030D-6E8A-4147-A177-3AD203B41FA5}">
                      <a16:colId xmlns:a16="http://schemas.microsoft.com/office/drawing/2014/main" val="3996303461"/>
                    </a:ext>
                  </a:extLst>
                </a:gridCol>
                <a:gridCol w="3571663">
                  <a:extLst>
                    <a:ext uri="{9D8B030D-6E8A-4147-A177-3AD203B41FA5}">
                      <a16:colId xmlns:a16="http://schemas.microsoft.com/office/drawing/2014/main" val="4260025111"/>
                    </a:ext>
                  </a:extLst>
                </a:gridCol>
                <a:gridCol w="779713">
                  <a:extLst>
                    <a:ext uri="{9D8B030D-6E8A-4147-A177-3AD203B41FA5}">
                      <a16:colId xmlns:a16="http://schemas.microsoft.com/office/drawing/2014/main" val="3181030462"/>
                    </a:ext>
                  </a:extLst>
                </a:gridCol>
                <a:gridCol w="5088958">
                  <a:extLst>
                    <a:ext uri="{9D8B030D-6E8A-4147-A177-3AD203B41FA5}">
                      <a16:colId xmlns:a16="http://schemas.microsoft.com/office/drawing/2014/main" val="67080453"/>
                    </a:ext>
                  </a:extLst>
                </a:gridCol>
              </a:tblGrid>
              <a:tr h="162483">
                <a:tc>
                  <a:txBody>
                    <a:bodyPr/>
                    <a:lstStyle/>
                    <a:p>
                      <a:pPr algn="ctr" rtl="0" fontAlgn="ct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発行</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改定年月日</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改定概要</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改定箇所</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改定内容</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7957688"/>
                  </a:ext>
                </a:extLst>
              </a:tr>
              <a:tr h="245920">
                <a:tc>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1.0</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版</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令和６年３月</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26</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日策定</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7487273"/>
                  </a:ext>
                </a:extLst>
              </a:tr>
              <a:tr h="162483">
                <a:tc rowSpan="8">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1.1</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版</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8">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令和６年６月</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12</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日改定</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ガイドライン適用対象所属の変更</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目次（</a:t>
                      </a:r>
                      <a:r>
                        <a:rPr lang="en-US" sz="1000" b="0" i="0" u="none" strike="noStrike">
                          <a:solidFill>
                            <a:srgbClr val="000000"/>
                          </a:solidFill>
                          <a:effectLst/>
                          <a:latin typeface="Yu Gothic UI" panose="020B0500000000000000" pitchFamily="50" charset="-128"/>
                          <a:ea typeface="Yu Gothic UI" panose="020B0500000000000000" pitchFamily="50" charset="-128"/>
                        </a:rPr>
                        <a:t>P3）</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共通事項及び</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アシスタント（</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Oasis</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）に分類のうえ、ページを追加・変更</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91916803"/>
                  </a:ext>
                </a:extLst>
              </a:tr>
              <a:tr h="16248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利用ルールの追加・変更</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1000" b="0" i="0" u="none" strike="noStrike">
                          <a:solidFill>
                            <a:srgbClr val="000000"/>
                          </a:solidFill>
                          <a:effectLst/>
                          <a:latin typeface="Yu Gothic UI" panose="020B0500000000000000" pitchFamily="50" charset="-128"/>
                          <a:ea typeface="Yu Gothic UI" panose="020B0500000000000000" pitchFamily="50" charset="-128"/>
                        </a:rPr>
                        <a:t>1（P3）</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機能が付加されたクラウドサービス（情報システム）契約に関する記載を追記</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32333910"/>
                  </a:ext>
                </a:extLst>
              </a:tr>
              <a:tr h="225719">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生成</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機能が付加されたクラウドサービス（情報システム）契約</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1000" b="0" i="0" u="none" strike="noStrike">
                          <a:solidFill>
                            <a:srgbClr val="000000"/>
                          </a:solidFill>
                          <a:effectLst/>
                          <a:latin typeface="Yu Gothic UI" panose="020B0500000000000000" pitchFamily="50" charset="-128"/>
                          <a:ea typeface="Yu Gothic UI" panose="020B0500000000000000" pitchFamily="50" charset="-128"/>
                        </a:rPr>
                        <a:t>2（P4）</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ガイドラインの適用対象所属に関する記載を追記</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40144513"/>
                  </a:ext>
                </a:extLst>
              </a:tr>
              <a:tr h="225719">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 の利用に関する事項の追加及び留意事項の追加</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1000" b="0" i="0" u="none" strike="noStrike">
                          <a:solidFill>
                            <a:srgbClr val="000000"/>
                          </a:solidFill>
                          <a:effectLst/>
                          <a:latin typeface="Yu Gothic UI" panose="020B0500000000000000" pitchFamily="50" charset="-128"/>
                          <a:ea typeface="Yu Gothic UI" panose="020B0500000000000000" pitchFamily="50" charset="-128"/>
                        </a:rPr>
                        <a:t>3（P5）</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特に留意すべき事項に関する記載（業務利用限定等）を追記</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32672289"/>
                  </a:ext>
                </a:extLst>
              </a:tr>
              <a:tr h="225719">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モデルの「</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GPT-4o</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」への変更に伴う</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モデル表記の削除</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1000" b="0" i="0" u="none" strike="noStrike">
                          <a:solidFill>
                            <a:srgbClr val="000000"/>
                          </a:solidFill>
                          <a:effectLst/>
                          <a:latin typeface="Yu Gothic UI" panose="020B0500000000000000" pitchFamily="50" charset="-128"/>
                          <a:ea typeface="Yu Gothic UI" panose="020B0500000000000000" pitchFamily="50" charset="-128"/>
                        </a:rPr>
                        <a:t>3（P9）</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アシスタントの</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モデルに関する記載の削除</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70628504"/>
                  </a:ext>
                </a:extLst>
              </a:tr>
              <a:tr h="225719">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　</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1000" b="0" i="0" u="none" strike="noStrike">
                          <a:solidFill>
                            <a:srgbClr val="000000"/>
                          </a:solidFill>
                          <a:effectLst/>
                          <a:latin typeface="Yu Gothic UI" panose="020B0500000000000000" pitchFamily="50" charset="-128"/>
                          <a:ea typeface="Yu Gothic UI" panose="020B0500000000000000" pitchFamily="50" charset="-128"/>
                        </a:rPr>
                        <a:t>4（P11・12）</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共通事項［変更］、</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アシスタント［変更］及び生成</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機能が付加されたクラウドサービス（情報システム）契約［新設］に分類のうえ記載を追記</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55881624"/>
                  </a:ext>
                </a:extLst>
              </a:tr>
              <a:tr h="162483">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　</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sz="1000" b="0" i="0" u="none" strike="noStrike">
                          <a:solidFill>
                            <a:srgbClr val="000000"/>
                          </a:solidFill>
                          <a:effectLst/>
                          <a:latin typeface="Yu Gothic UI" panose="020B0500000000000000" pitchFamily="50" charset="-128"/>
                          <a:ea typeface="Yu Gothic UI" panose="020B0500000000000000" pitchFamily="50" charset="-128"/>
                        </a:rPr>
                        <a:t>5（P13）</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アシスタントの利用環境に関する記載を追記</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46407763"/>
                  </a:ext>
                </a:extLst>
              </a:tr>
              <a:tr h="162483">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　</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sz="1000" b="0" i="0" u="none" strike="noStrike">
                          <a:solidFill>
                            <a:srgbClr val="000000"/>
                          </a:solidFill>
                          <a:effectLst/>
                          <a:latin typeface="Yu Gothic UI" panose="020B0500000000000000" pitchFamily="50" charset="-128"/>
                          <a:ea typeface="Yu Gothic UI" panose="020B0500000000000000" pitchFamily="50" charset="-128"/>
                        </a:rPr>
                        <a:t>6（P17）</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アシスタントの</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モデルに関するページの削除</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952317"/>
                  </a:ext>
                </a:extLst>
              </a:tr>
              <a:tr h="162483">
                <a:tc rowSpan="6">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2.0</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版</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l"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令和６年</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11</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月１日改定</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デザイン、構成等の全体見直し</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6">
                  <a:txBody>
                    <a:bodyPr/>
                    <a:lstStyle/>
                    <a:p>
                      <a:pPr algn="ctr" rtl="0"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6">
                  <a:txBody>
                    <a:bodyPr/>
                    <a:lstStyle/>
                    <a:p>
                      <a:pPr algn="ctr" rtl="0" fontAlgn="ct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2021254"/>
                  </a:ext>
                </a:extLst>
              </a:tr>
              <a:tr h="16248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特定業務利用環境に</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RAG</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環境を追加</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1515881190"/>
                  </a:ext>
                </a:extLst>
              </a:tr>
              <a:tr h="225719">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共通ルールの各項目を分かりやすい表現に修正および項目の集約と移動</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12414511"/>
                  </a:ext>
                </a:extLst>
              </a:tr>
              <a:tr h="16248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共通ルールの詳細解説と対応策を追加</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1616787"/>
                  </a:ext>
                </a:extLst>
              </a:tr>
              <a:tr h="162483">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a:solidFill>
                            <a:srgbClr val="404040"/>
                          </a:solidFill>
                          <a:effectLst/>
                          <a:latin typeface="Yu Gothic UI" panose="020B0500000000000000" pitchFamily="50" charset="-128"/>
                          <a:ea typeface="Yu Gothic UI" panose="020B0500000000000000" pitchFamily="50" charset="-128"/>
                        </a:rPr>
                        <a:t>個別ルールに</a:t>
                      </a:r>
                      <a:r>
                        <a:rPr lang="en-US" altLang="ja-JP" sz="1000" b="0" i="0" u="none" strike="noStrike">
                          <a:solidFill>
                            <a:srgbClr val="404040"/>
                          </a:solidFill>
                          <a:effectLst/>
                          <a:latin typeface="Yu Gothic UI" panose="020B0500000000000000" pitchFamily="50" charset="-128"/>
                          <a:ea typeface="Yu Gothic UI" panose="020B0500000000000000" pitchFamily="50" charset="-128"/>
                        </a:rPr>
                        <a:t>RAG</a:t>
                      </a:r>
                      <a:r>
                        <a:rPr lang="ja-JP" altLang="en-US" sz="1000" b="0" i="0" u="none" strike="noStrike">
                          <a:solidFill>
                            <a:srgbClr val="404040"/>
                          </a:solidFill>
                          <a:effectLst/>
                          <a:latin typeface="Yu Gothic UI" panose="020B0500000000000000" pitchFamily="50" charset="-128"/>
                          <a:ea typeface="Yu Gothic UI" panose="020B0500000000000000" pitchFamily="50" charset="-128"/>
                        </a:rPr>
                        <a:t>環境を追加</a:t>
                      </a:r>
                      <a:endParaRPr lang="ja-JP" altLang="en-US" sz="1000" b="0" i="0" u="none" strike="noStrike">
                        <a:solidFill>
                          <a:srgbClr val="000000"/>
                        </a:solidFill>
                        <a:effectLst/>
                        <a:latin typeface="Yu Gothic UI" panose="020B0500000000000000" pitchFamily="50" charset="-128"/>
                        <a:ea typeface="Yu Gothic UI" panose="020B0500000000000000" pitchFamily="50" charset="-128"/>
                      </a:endParaRP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51950998"/>
                  </a:ext>
                </a:extLst>
              </a:tr>
              <a:tr h="447048">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「別冊</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の活用方法と事例集」へ「</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の有効な利用方法」を集約し、事例集のデザイン、構成等を見直すと共に事例を追加</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24748435"/>
                  </a:ext>
                </a:extLst>
              </a:tr>
              <a:tr h="225719">
                <a:tc rowSpan="2">
                  <a:txBody>
                    <a:bodyPr/>
                    <a:lstStyle/>
                    <a:p>
                      <a:pPr algn="l" fontAlgn="ct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第</a:t>
                      </a:r>
                      <a:r>
                        <a:rPr lang="en-US" altLang="ja-JP" sz="1000" b="0" i="0" u="none" strike="noStrike">
                          <a:solidFill>
                            <a:srgbClr val="000000"/>
                          </a:solidFill>
                          <a:effectLst/>
                          <a:latin typeface="Yu Gothic UI" panose="020B0500000000000000" pitchFamily="50" charset="-128"/>
                          <a:ea typeface="Yu Gothic UI" panose="020B0500000000000000" pitchFamily="50" charset="-128"/>
                        </a:rPr>
                        <a:t>2.1</a:t>
                      </a:r>
                      <a:r>
                        <a:rPr lang="ja-JP" altLang="en-US" sz="1000" b="0" i="0" u="none" strike="noStrike">
                          <a:solidFill>
                            <a:srgbClr val="000000"/>
                          </a:solidFill>
                          <a:effectLst/>
                          <a:latin typeface="Yu Gothic UI" panose="020B0500000000000000" pitchFamily="50" charset="-128"/>
                          <a:ea typeface="Yu Gothic UI" panose="020B0500000000000000" pitchFamily="50" charset="-128"/>
                        </a:rPr>
                        <a:t>版</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令和７年３月</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25</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日改定</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別冊業務受託事業者等向け生成</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利用ガイドライン第</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1.0</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版を策定</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rowSpan="2">
                  <a:txBody>
                    <a:bodyPr/>
                    <a:lstStyle/>
                    <a:p>
                      <a:pPr algn="l" fontAlgn="ct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目次（</a:t>
                      </a:r>
                      <a:r>
                        <a:rPr lang="en-US" sz="1000" b="0" i="0" u="none" strike="noStrike" dirty="0">
                          <a:solidFill>
                            <a:srgbClr val="000000"/>
                          </a:solidFill>
                          <a:effectLst/>
                          <a:latin typeface="Yu Gothic UI" panose="020B0500000000000000" pitchFamily="50" charset="-128"/>
                          <a:ea typeface="Yu Gothic UI" panose="020B0500000000000000" pitchFamily="50" charset="-128"/>
                        </a:rPr>
                        <a:t>P3）</a:t>
                      </a:r>
                    </a:p>
                  </a:txBody>
                  <a:tcPr marL="4391" marR="4391" marT="439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別冊業務受託事業者等向け生成</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利用ガイドライン第</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1.0</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版を追加</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46356307"/>
                  </a:ext>
                </a:extLst>
              </a:tr>
              <a:tr h="336384">
                <a:tc vMerge="1">
                  <a:txBody>
                    <a:bodyPr/>
                    <a:lstStyle/>
                    <a:p>
                      <a:endParaRPr kumimoji="1" lang="ja-JP" altLang="en-US"/>
                    </a:p>
                  </a:txBody>
                  <a:tcPr/>
                </a:tc>
                <a:tc vMerge="1">
                  <a:txBody>
                    <a:bodyPr/>
                    <a:lstStyle/>
                    <a:p>
                      <a:endParaRPr kumimoji="1" lang="ja-JP" altLang="en-US"/>
                    </a:p>
                  </a:txBody>
                  <a:tcPr/>
                </a:tc>
                <a:tc>
                  <a:txBody>
                    <a:bodyPr/>
                    <a:lstStyle/>
                    <a:p>
                      <a:pPr algn="l" rtl="0" fontAlgn="ct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「別冊</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の活用方法と事例集」を「附録</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アシスタント</a:t>
                      </a:r>
                      <a:r>
                        <a:rPr lang="en-US" altLang="ja-JP" sz="1000" b="0" i="0" u="none" strike="noStrike" dirty="0">
                          <a:solidFill>
                            <a:srgbClr val="000000"/>
                          </a:solidFill>
                          <a:effectLst/>
                          <a:latin typeface="Yu Gothic UI" panose="020B0500000000000000" pitchFamily="50" charset="-128"/>
                          <a:ea typeface="Yu Gothic UI" panose="020B0500000000000000" pitchFamily="50" charset="-128"/>
                        </a:rPr>
                        <a:t>(Oasis)</a:t>
                      </a: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の活用方法と事例集」へ体系整理</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vMerge="1">
                  <a:txBody>
                    <a:bodyPr/>
                    <a:lstStyle/>
                    <a:p>
                      <a:endParaRPr kumimoji="1" lang="ja-JP" altLang="en-US"/>
                    </a:p>
                  </a:txBody>
                  <a:tcPr/>
                </a:tc>
                <a:tc>
                  <a:txBody>
                    <a:bodyPr/>
                    <a:lstStyle/>
                    <a:p>
                      <a:pPr algn="l" fontAlgn="ctr"/>
                      <a:r>
                        <a:rPr lang="ja-JP" altLang="en-US" sz="1000" b="0" i="0" u="none" strike="noStrike" dirty="0">
                          <a:solidFill>
                            <a:srgbClr val="000000"/>
                          </a:solidFill>
                          <a:effectLst/>
                          <a:latin typeface="Yu Gothic UI" panose="020B0500000000000000" pitchFamily="50" charset="-128"/>
                          <a:ea typeface="Yu Gothic UI" panose="020B0500000000000000" pitchFamily="50" charset="-128"/>
                        </a:rPr>
                        <a:t>　</a:t>
                      </a:r>
                    </a:p>
                  </a:txBody>
                  <a:tcPr marL="4391" marR="4391" marT="439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491003"/>
                  </a:ext>
                </a:extLst>
              </a:tr>
            </a:tbl>
          </a:graphicData>
        </a:graphic>
      </p:graphicFrame>
    </p:spTree>
    <p:extLst>
      <p:ext uri="{BB962C8B-B14F-4D97-AF65-F5344CB8AC3E}">
        <p14:creationId xmlns:p14="http://schemas.microsoft.com/office/powerpoint/2010/main" val="4188242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1AD94F79-6D7E-8487-FFEF-B5DF5E4F20B8}"/>
              </a:ext>
            </a:extLst>
          </p:cNvPr>
          <p:cNvSpPr txBox="1"/>
          <p:nvPr/>
        </p:nvSpPr>
        <p:spPr>
          <a:xfrm>
            <a:off x="729517" y="1473812"/>
            <a:ext cx="11169258" cy="5048433"/>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には、事実とは異なる情報をもっともらしい形で回答する現象「ハルシネーション」が発生する場合があります。そのため、</a:t>
            </a:r>
            <a:r>
              <a:rPr kumimoji="1" lang="ja-JP" altLang="en-US" sz="2000" b="1" dirty="0">
                <a:latin typeface="Meiryo UI" panose="020B0604030504040204" pitchFamily="50" charset="-128"/>
                <a:ea typeface="Meiryo UI" panose="020B0604030504040204" pitchFamily="50" charset="-128"/>
              </a:rPr>
              <a:t>出力内容の根拠、正確性、妥当性、一貫性等を必ず確認し、偏りや差別的な表現が含まれていないか等も必ず確認してください。 </a:t>
            </a:r>
            <a:endParaRPr kumimoji="1" lang="en-US" altLang="ja-JP" sz="2000" b="1" dirty="0">
              <a:latin typeface="Meiryo UI" panose="020B0604030504040204" pitchFamily="50" charset="-128"/>
              <a:ea typeface="Meiryo UI" panose="020B0604030504040204" pitchFamily="50" charset="-128"/>
            </a:endParaRPr>
          </a:p>
          <a:p>
            <a:pPr>
              <a:lnSpc>
                <a:spcPts val="3000"/>
              </a:lnSpc>
            </a:pPr>
            <a:endParaRPr kumimoji="1" lang="ja-JP" altLang="en-US" sz="2000" b="1"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a:t>
            </a:r>
          </a:p>
          <a:p>
            <a:pPr>
              <a:lnSpc>
                <a:spcPts val="3000"/>
              </a:lnSpc>
            </a:pP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正確性</a:t>
            </a:r>
            <a:r>
              <a:rPr kumimoji="1" lang="ja-JP" altLang="en-US" sz="2000" dirty="0">
                <a:latin typeface="Meiryo UI" panose="020B0604030504040204" pitchFamily="50" charset="-128"/>
                <a:ea typeface="Meiryo UI" panose="020B0604030504040204" pitchFamily="50" charset="-128"/>
              </a:rPr>
              <a:t>：出力された情報や数値データ等が事実や実際のデータに基づいていること </a:t>
            </a:r>
          </a:p>
          <a:p>
            <a:pPr>
              <a:lnSpc>
                <a:spcPts val="3000"/>
              </a:lnSpc>
            </a:pPr>
            <a:r>
              <a:rPr kumimoji="1" lang="ja-JP" altLang="en-US" sz="2000" b="1" dirty="0">
                <a:latin typeface="Meiryo UI" panose="020B0604030504040204" pitchFamily="50" charset="-128"/>
                <a:ea typeface="Meiryo UI" panose="020B0604030504040204" pitchFamily="50" charset="-128"/>
              </a:rPr>
              <a:t>妥当性</a:t>
            </a:r>
            <a:r>
              <a:rPr kumimoji="1" lang="ja-JP" altLang="en-US" sz="2000" dirty="0">
                <a:latin typeface="Meiryo UI" panose="020B0604030504040204" pitchFamily="50" charset="-128"/>
                <a:ea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出力された情報が目的や質問に対して適切な内容と文脈で作成されていること </a:t>
            </a:r>
          </a:p>
          <a:p>
            <a:pPr>
              <a:lnSpc>
                <a:spcPts val="3000"/>
              </a:lnSpc>
            </a:pPr>
            <a:r>
              <a:rPr kumimoji="1" lang="ja-JP" altLang="en-US" sz="2000" b="1" dirty="0">
                <a:latin typeface="Meiryo UI" panose="020B0604030504040204" pitchFamily="50" charset="-128"/>
                <a:ea typeface="Meiryo UI" panose="020B0604030504040204" pitchFamily="50" charset="-128"/>
              </a:rPr>
              <a:t>一貫性</a:t>
            </a:r>
            <a:r>
              <a:rPr kumimoji="1" lang="ja-JP" altLang="en-US" sz="2000" dirty="0">
                <a:latin typeface="Meiryo UI" panose="020B0604030504040204" pitchFamily="50" charset="-128"/>
                <a:ea typeface="Meiryo UI" panose="020B0604030504040204" pitchFamily="50" charset="-128"/>
              </a:rPr>
              <a:t>：出力内容が文章内で矛盾しておらず、他の情報とも整合していること </a:t>
            </a:r>
          </a:p>
          <a:p>
            <a:pPr>
              <a:lnSpc>
                <a:spcPts val="3000"/>
              </a:lnSpc>
            </a:pPr>
            <a:r>
              <a:rPr kumimoji="1" lang="ja-JP" altLang="en-US" sz="2000" dirty="0">
                <a:latin typeface="Meiryo UI" panose="020B0604030504040204" pitchFamily="50" charset="-128"/>
                <a:ea typeface="Meiryo UI" panose="020B0604030504040204" pitchFamily="50" charset="-128"/>
              </a:rPr>
              <a:t> </a:t>
            </a:r>
          </a:p>
          <a:p>
            <a:pPr>
              <a:lnSpc>
                <a:spcPts val="3000"/>
              </a:lnSpc>
            </a:pP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「大阪市の区名」というプロンプトから出力された区名が実在するか、名称や数が正しいかを信頼できるデータベースと照合して確認する </a:t>
            </a:r>
          </a:p>
        </p:txBody>
      </p:sp>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4" name="正方形/長方形 3">
            <a:extLst>
              <a:ext uri="{FF2B5EF4-FFF2-40B4-BE49-F238E27FC236}">
                <a16:creationId xmlns:a16="http://schemas.microsoft.com/office/drawing/2014/main" id="{A69FFD5F-1410-CA4C-AAA8-27939A1065FF}"/>
              </a:ext>
            </a:extLst>
          </p:cNvPr>
          <p:cNvSpPr/>
          <p:nvPr/>
        </p:nvSpPr>
        <p:spPr>
          <a:xfrm>
            <a:off x="729517" y="682970"/>
            <a:ext cx="11044552" cy="54665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marR="0" lvl="0" indent="-446088" algn="l" defTabSz="742950" rtl="0" eaLnBrk="1" fontAlgn="auto" latinLnBrk="0" hangingPunct="1">
              <a:lnSpc>
                <a:spcPct val="100000"/>
              </a:lnSpc>
              <a:spcBef>
                <a:spcPts val="0"/>
              </a:spcBef>
              <a:spcAft>
                <a:spcPts val="0"/>
              </a:spcAft>
              <a:buClrTx/>
              <a:buSzTx/>
              <a:buFontTx/>
              <a:buNone/>
              <a:tabLst/>
              <a:defRPr/>
            </a:pPr>
            <a:r>
              <a:rPr lang="ja-JP" altLang="en-US" sz="2000" b="1" spc="-81" dirty="0">
                <a:solidFill>
                  <a:prstClr val="black"/>
                </a:solidFill>
                <a:highlight>
                  <a:srgbClr val="F5CDCE"/>
                </a:highlight>
                <a:latin typeface="Yu Gothic UI"/>
                <a:ea typeface="Yu Gothic UI"/>
                <a:cs typeface="Arial" charset="0"/>
              </a:rPr>
              <a:t>５</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生成・出力内容は、誤り、偏りや差別的表現等がないか、正確性や根拠・事実関係を必ず自ら確認すること</a:t>
            </a:r>
            <a:endParaRPr kumimoji="0" lang="en-US" altLang="ja-JP"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3" name="四角形: 角を丸くする 2">
            <a:extLst>
              <a:ext uri="{FF2B5EF4-FFF2-40B4-BE49-F238E27FC236}">
                <a16:creationId xmlns:a16="http://schemas.microsoft.com/office/drawing/2014/main" id="{29640517-93DC-F29E-CAC4-D1F4FD3E7664}"/>
              </a:ext>
            </a:extLst>
          </p:cNvPr>
          <p:cNvSpPr/>
          <p:nvPr/>
        </p:nvSpPr>
        <p:spPr>
          <a:xfrm>
            <a:off x="844902" y="3286859"/>
            <a:ext cx="2531874" cy="443224"/>
          </a:xfrm>
          <a:prstGeom prst="round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確認の観点</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6" name="四角形: 角を丸くする 5">
            <a:extLst>
              <a:ext uri="{FF2B5EF4-FFF2-40B4-BE49-F238E27FC236}">
                <a16:creationId xmlns:a16="http://schemas.microsoft.com/office/drawing/2014/main" id="{57232A16-15B2-1285-C309-B107C2FC7B13}"/>
              </a:ext>
            </a:extLst>
          </p:cNvPr>
          <p:cNvSpPr/>
          <p:nvPr/>
        </p:nvSpPr>
        <p:spPr>
          <a:xfrm>
            <a:off x="844902" y="5185156"/>
            <a:ext cx="2531874"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正確性の確認の例</a:t>
            </a:r>
          </a:p>
        </p:txBody>
      </p:sp>
      <p:pic>
        <p:nvPicPr>
          <p:cNvPr id="7" name="図 6" descr="ノートパソコン, 暗い, コンピュータ, シャツ が含まれている画像&#10;&#10;自動的に生成された説明">
            <a:extLst>
              <a:ext uri="{FF2B5EF4-FFF2-40B4-BE49-F238E27FC236}">
                <a16:creationId xmlns:a16="http://schemas.microsoft.com/office/drawing/2014/main" id="{80C6CDC1-0A26-EA75-5AF9-5B582DBA3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8604" y="3134660"/>
            <a:ext cx="747622" cy="747622"/>
          </a:xfrm>
          <a:prstGeom prst="rect">
            <a:avLst/>
          </a:prstGeom>
        </p:spPr>
      </p:pic>
      <p:pic>
        <p:nvPicPr>
          <p:cNvPr id="8" name="図 7" descr="ノートパソコン, 暗い, コンピュータ, シャツ が含まれている画像&#10;&#10;自動的に生成された説明">
            <a:extLst>
              <a:ext uri="{FF2B5EF4-FFF2-40B4-BE49-F238E27FC236}">
                <a16:creationId xmlns:a16="http://schemas.microsoft.com/office/drawing/2014/main" id="{C8CC4872-D785-A936-892D-31EF95436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6776" y="5032957"/>
            <a:ext cx="747622" cy="747622"/>
          </a:xfrm>
          <a:prstGeom prst="rect">
            <a:avLst/>
          </a:prstGeom>
        </p:spPr>
      </p:pic>
      <p:sp>
        <p:nvSpPr>
          <p:cNvPr id="2" name="スライド番号プレースホルダー 1">
            <a:extLst>
              <a:ext uri="{FF2B5EF4-FFF2-40B4-BE49-F238E27FC236}">
                <a16:creationId xmlns:a16="http://schemas.microsoft.com/office/drawing/2014/main" id="{199A9E27-7CE9-A849-007A-E624FA54AE33}"/>
              </a:ext>
            </a:extLst>
          </p:cNvPr>
          <p:cNvSpPr>
            <a:spLocks noGrp="1"/>
          </p:cNvSpPr>
          <p:nvPr>
            <p:ph type="sldNum" sz="quarter" idx="10"/>
          </p:nvPr>
        </p:nvSpPr>
        <p:spPr/>
        <p:txBody>
          <a:bodyPr/>
          <a:lstStyle/>
          <a:p>
            <a:r>
              <a:rPr lang="en-US" altLang="ja-JP" dirty="0"/>
              <a:t>19</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2177613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702223" y="1497754"/>
            <a:ext cx="11069230" cy="2740109"/>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の生成物が既存の著作物等と同一又は類似している場合は、生成物を利用する行為が知的財産権の侵害に該当する可能性があります。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 </a:t>
            </a:r>
          </a:p>
          <a:p>
            <a:pPr>
              <a:lnSpc>
                <a:spcPts val="3000"/>
              </a:lnSpc>
            </a:pPr>
            <a:r>
              <a:rPr kumimoji="1" lang="ja-JP" altLang="en-US" sz="2000" b="1"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の生成物を利用する際には、</a:t>
            </a:r>
            <a:r>
              <a:rPr kumimoji="1" lang="ja-JP" altLang="en-US" sz="2000" b="1" dirty="0">
                <a:latin typeface="Meiryo UI" panose="020B0604030504040204" pitchFamily="50" charset="-128"/>
                <a:ea typeface="Meiryo UI" panose="020B0604030504040204" pitchFamily="50" charset="-128"/>
              </a:rPr>
              <a:t>著作権、商標権などの知的財産権の法規に抵触しないかを</a:t>
            </a:r>
            <a:br>
              <a:rPr kumimoji="1" lang="en-US" altLang="ja-JP" sz="2000" b="1" dirty="0">
                <a:latin typeface="Meiryo UI" panose="020B0604030504040204" pitchFamily="50" charset="-128"/>
                <a:ea typeface="Meiryo UI" panose="020B0604030504040204" pitchFamily="50" charset="-128"/>
              </a:rPr>
            </a:br>
            <a:r>
              <a:rPr kumimoji="1" lang="ja-JP" altLang="en-US" sz="2000" b="1" dirty="0">
                <a:latin typeface="Meiryo UI" panose="020B0604030504040204" pitchFamily="50" charset="-128"/>
                <a:ea typeface="Meiryo UI" panose="020B0604030504040204" pitchFamily="50" charset="-128"/>
              </a:rPr>
              <a:t>調査してください。 </a:t>
            </a:r>
          </a:p>
          <a:p>
            <a:pPr>
              <a:lnSpc>
                <a:spcPts val="3000"/>
              </a:lnSpc>
            </a:pPr>
            <a:r>
              <a:rPr kumimoji="1" lang="ja-JP" altLang="en-US" sz="2000" dirty="0">
                <a:latin typeface="Meiryo UI" panose="020B0604030504040204" pitchFamily="50" charset="-128"/>
                <a:ea typeface="Meiryo UI" panose="020B0604030504040204" pitchFamily="50" charset="-128"/>
              </a:rPr>
              <a:t> </a:t>
            </a:r>
          </a:p>
          <a:p>
            <a:pPr>
              <a:lnSpc>
                <a:spcPts val="3000"/>
              </a:lnSpc>
            </a:pPr>
            <a:endParaRPr kumimoji="1" lang="ja-JP" altLang="en-US" sz="2000" dirty="0">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6BA91266-0A49-9D3B-8A5C-180BFDE02173}"/>
              </a:ext>
            </a:extLst>
          </p:cNvPr>
          <p:cNvSpPr/>
          <p:nvPr/>
        </p:nvSpPr>
        <p:spPr>
          <a:xfrm>
            <a:off x="702222" y="684208"/>
            <a:ext cx="11134177" cy="540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marR="0" lvl="0" indent="-446088" algn="l" defTabSz="742950" rtl="0" eaLnBrk="1" fontAlgn="auto" latinLnBrk="0" hangingPunct="1">
              <a:lnSpc>
                <a:spcPct val="100000"/>
              </a:lnSpc>
              <a:spcBef>
                <a:spcPts val="0"/>
              </a:spcBef>
              <a:spcAft>
                <a:spcPts val="0"/>
              </a:spcAft>
              <a:buClrTx/>
              <a:buSzTx/>
              <a:buFontTx/>
              <a:buNone/>
              <a:tabLst/>
              <a:defRPr/>
            </a:pPr>
            <a:r>
              <a:rPr lang="ja-JP" altLang="en-US" sz="2000" b="1" spc="-81" dirty="0">
                <a:solidFill>
                  <a:prstClr val="black"/>
                </a:solidFill>
                <a:highlight>
                  <a:srgbClr val="F5CDCE"/>
                </a:highlight>
                <a:latin typeface="Yu Gothic UI"/>
                <a:ea typeface="Yu Gothic UI"/>
                <a:cs typeface="Arial" charset="0"/>
              </a:rPr>
              <a:t>６</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生成・出力内容は、著作権など他者の権利の侵害がないか必ず自ら確認すること</a:t>
            </a:r>
            <a:endParaRPr kumimoji="0" lang="en-US" altLang="ja-JP"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4" name="四角形: 角を丸くする 3">
            <a:extLst>
              <a:ext uri="{FF2B5EF4-FFF2-40B4-BE49-F238E27FC236}">
                <a16:creationId xmlns:a16="http://schemas.microsoft.com/office/drawing/2014/main" id="{3E5DA6D6-E8EA-CB38-73CA-FB934EFDE554}"/>
              </a:ext>
            </a:extLst>
          </p:cNvPr>
          <p:cNvSpPr/>
          <p:nvPr/>
        </p:nvSpPr>
        <p:spPr>
          <a:xfrm>
            <a:off x="844902" y="4611674"/>
            <a:ext cx="2531874"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調査の例</a:t>
            </a:r>
          </a:p>
        </p:txBody>
      </p:sp>
      <p:sp>
        <p:nvSpPr>
          <p:cNvPr id="6" name="テキスト ボックス 5">
            <a:extLst>
              <a:ext uri="{FF2B5EF4-FFF2-40B4-BE49-F238E27FC236}">
                <a16:creationId xmlns:a16="http://schemas.microsoft.com/office/drawing/2014/main" id="{F0EF9178-C555-B2D2-BCC1-1B0E47B970A0}"/>
              </a:ext>
            </a:extLst>
          </p:cNvPr>
          <p:cNvSpPr txBox="1"/>
          <p:nvPr/>
        </p:nvSpPr>
        <p:spPr>
          <a:xfrm>
            <a:off x="844902" y="5207097"/>
            <a:ext cx="10787554" cy="120122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登録商標・登録意匠の調査：</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dirty="0">
                <a:latin typeface="Meiryo UI" panose="020B0604030504040204" pitchFamily="50" charset="-128"/>
                <a:ea typeface="Meiryo UI" panose="020B0604030504040204" pitchFamily="50" charset="-128"/>
              </a:rPr>
              <a:t>特許情報プラットフォーム（</a:t>
            </a:r>
            <a:r>
              <a:rPr kumimoji="1" lang="en-US" altLang="ja-JP" sz="2000" dirty="0">
                <a:latin typeface="Meiryo UI" panose="020B0604030504040204" pitchFamily="50" charset="-128"/>
                <a:ea typeface="Meiryo UI" panose="020B0604030504040204" pitchFamily="50" charset="-128"/>
              </a:rPr>
              <a:t>J-</a:t>
            </a:r>
            <a:r>
              <a:rPr kumimoji="1" lang="en-US" altLang="ja-JP" sz="2000" dirty="0" err="1">
                <a:latin typeface="Meiryo UI" panose="020B0604030504040204" pitchFamily="50" charset="-128"/>
                <a:ea typeface="Meiryo UI" panose="020B0604030504040204" pitchFamily="50" charset="-128"/>
              </a:rPr>
              <a:t>PlatPat</a:t>
            </a:r>
            <a:r>
              <a:rPr kumimoji="1" lang="ja-JP" altLang="en-US" sz="2000" dirty="0">
                <a:latin typeface="Meiryo UI" panose="020B0604030504040204" pitchFamily="50" charset="-128"/>
                <a:ea typeface="Meiryo UI" panose="020B0604030504040204" pitchFamily="50" charset="-128"/>
              </a:rPr>
              <a:t>）</a:t>
            </a:r>
            <a:r>
              <a:rPr kumimoji="1" lang="en-US" altLang="ja-JP" sz="2000" baseline="30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URL:</a:t>
            </a:r>
            <a:r>
              <a:rPr kumimoji="1" lang="en-US" altLang="ja-JP" sz="2000" dirty="0">
                <a:latin typeface="Meiryo UI" panose="020B0604030504040204" pitchFamily="50" charset="-128"/>
                <a:ea typeface="Meiryo UI" panose="020B0604030504040204" pitchFamily="50" charset="-128"/>
                <a:hlinkClick r:id="rId3"/>
              </a:rPr>
              <a:t>https://www.j-platpat.inpit.go.jp/</a:t>
            </a:r>
            <a:r>
              <a:rPr kumimoji="1" lang="ja-JP" altLang="en-US" sz="2000" dirty="0">
                <a:latin typeface="Meiryo UI" panose="020B0604030504040204" pitchFamily="50" charset="-128"/>
                <a:ea typeface="Meiryo UI" panose="020B0604030504040204" pitchFamily="50" charset="-128"/>
                <a:hlinkClick r:id="rId3"/>
              </a:rPr>
              <a:t> </a:t>
            </a:r>
            <a:endParaRPr kumimoji="1" lang="ja-JP" altLang="en-US" sz="2000" dirty="0">
              <a:latin typeface="Meiryo UI" panose="020B0604030504040204" pitchFamily="50" charset="-128"/>
              <a:ea typeface="Meiryo UI" panose="020B0604030504040204" pitchFamily="50" charset="-128"/>
            </a:endParaRPr>
          </a:p>
          <a:p>
            <a:pPr>
              <a:lnSpc>
                <a:spcPts val="3000"/>
              </a:lnSpc>
            </a:pPr>
            <a:r>
              <a:rPr kumimoji="1" lang="en-US" altLang="ja-JP" sz="2000" dirty="0">
                <a:latin typeface="Meiryo UI" panose="020B0604030504040204" pitchFamily="50" charset="-128"/>
                <a:ea typeface="Meiryo UI" panose="020B0604030504040204" pitchFamily="50" charset="-128"/>
              </a:rPr>
              <a:t>※</a:t>
            </a:r>
            <a:r>
              <a:rPr kumimoji="1" lang="ja-JP" altLang="en-US" sz="2000" dirty="0">
                <a:latin typeface="Meiryo UI" panose="020B0604030504040204" pitchFamily="50" charset="-128"/>
                <a:ea typeface="Meiryo UI" panose="020B0604030504040204" pitchFamily="50" charset="-128"/>
              </a:rPr>
              <a:t>他者が取得している商標権を簡単に検索することができるサービス</a:t>
            </a:r>
          </a:p>
        </p:txBody>
      </p:sp>
      <p:pic>
        <p:nvPicPr>
          <p:cNvPr id="7" name="図 6" descr="ノートパソコン, 暗い, コンピュータ, シャツ が含まれている画像&#10;&#10;自動的に生成された説明">
            <a:extLst>
              <a:ext uri="{FF2B5EF4-FFF2-40B4-BE49-F238E27FC236}">
                <a16:creationId xmlns:a16="http://schemas.microsoft.com/office/drawing/2014/main" id="{7C8B3537-41B6-337B-D136-8AB5A803DD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6776" y="4459475"/>
            <a:ext cx="747622" cy="747622"/>
          </a:xfrm>
          <a:prstGeom prst="rect">
            <a:avLst/>
          </a:prstGeom>
        </p:spPr>
      </p:pic>
      <p:pic>
        <p:nvPicPr>
          <p:cNvPr id="11" name="図 10">
            <a:extLst>
              <a:ext uri="{FF2B5EF4-FFF2-40B4-BE49-F238E27FC236}">
                <a16:creationId xmlns:a16="http://schemas.microsoft.com/office/drawing/2014/main" id="{A541736F-17A8-6CE1-2DC1-AE3FBA749B7B}"/>
              </a:ext>
            </a:extLst>
          </p:cNvPr>
          <p:cNvPicPr>
            <a:picLocks noChangeAspect="1"/>
          </p:cNvPicPr>
          <p:nvPr/>
        </p:nvPicPr>
        <p:blipFill>
          <a:blip r:embed="rId5"/>
          <a:stretch>
            <a:fillRect/>
          </a:stretch>
        </p:blipFill>
        <p:spPr>
          <a:xfrm>
            <a:off x="9130611" y="3499857"/>
            <a:ext cx="1869219" cy="1768483"/>
          </a:xfrm>
          <a:prstGeom prst="rect">
            <a:avLst/>
          </a:prstGeom>
        </p:spPr>
      </p:pic>
      <p:sp>
        <p:nvSpPr>
          <p:cNvPr id="2" name="スライド番号プレースホルダー 1">
            <a:extLst>
              <a:ext uri="{FF2B5EF4-FFF2-40B4-BE49-F238E27FC236}">
                <a16:creationId xmlns:a16="http://schemas.microsoft.com/office/drawing/2014/main" id="{45D3448D-1463-D313-64CB-E91FF8FEDB1E}"/>
              </a:ext>
            </a:extLst>
          </p:cNvPr>
          <p:cNvSpPr>
            <a:spLocks noGrp="1"/>
          </p:cNvSpPr>
          <p:nvPr>
            <p:ph type="sldNum" sz="quarter" idx="10"/>
          </p:nvPr>
        </p:nvSpPr>
        <p:spPr/>
        <p:txBody>
          <a:bodyPr/>
          <a:lstStyle/>
          <a:p>
            <a:r>
              <a:rPr lang="en-US" altLang="ja-JP" dirty="0"/>
              <a:t>20</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2903274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全ての環境の共通ルール</a:t>
            </a:r>
          </a:p>
        </p:txBody>
      </p:sp>
      <p:sp>
        <p:nvSpPr>
          <p:cNvPr id="10" name="テキスト ボックス 9">
            <a:extLst>
              <a:ext uri="{FF2B5EF4-FFF2-40B4-BE49-F238E27FC236}">
                <a16:creationId xmlns:a16="http://schemas.microsoft.com/office/drawing/2014/main" id="{1AD94F79-6D7E-8487-FFEF-B5DF5E4F20B8}"/>
              </a:ext>
            </a:extLst>
          </p:cNvPr>
          <p:cNvSpPr txBox="1"/>
          <p:nvPr/>
        </p:nvSpPr>
        <p:spPr>
          <a:xfrm>
            <a:off x="729517" y="1769484"/>
            <a:ext cx="11134534" cy="120122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の出力内容は、あくまで業務の補助的な資料であり、最終的な判断や意思決定は職員が責任を持って行う必要があります。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　必ず職員が内容の正確性等を確認し、原則、加筆・修正を行ってください。 </a:t>
            </a:r>
          </a:p>
        </p:txBody>
      </p:sp>
      <p:sp>
        <p:nvSpPr>
          <p:cNvPr id="4" name="正方形/長方形 3">
            <a:extLst>
              <a:ext uri="{FF2B5EF4-FFF2-40B4-BE49-F238E27FC236}">
                <a16:creationId xmlns:a16="http://schemas.microsoft.com/office/drawing/2014/main" id="{9C7BD9CF-F0ED-A966-33A5-440DA59CA339}"/>
              </a:ext>
            </a:extLst>
          </p:cNvPr>
          <p:cNvSpPr/>
          <p:nvPr/>
        </p:nvSpPr>
        <p:spPr>
          <a:xfrm>
            <a:off x="729517" y="750247"/>
            <a:ext cx="11134534" cy="756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marR="0" lvl="0" indent="-446088" algn="l" defTabSz="742950" rtl="0" eaLnBrk="1" fontAlgn="auto" latinLnBrk="0" hangingPunct="1">
              <a:lnSpc>
                <a:spcPct val="100000"/>
              </a:lnSpc>
              <a:spcBef>
                <a:spcPts val="0"/>
              </a:spcBef>
              <a:spcAft>
                <a:spcPts val="0"/>
              </a:spcAft>
              <a:buClrTx/>
              <a:buSzTx/>
              <a:tabLst/>
              <a:defRPr/>
            </a:pPr>
            <a:r>
              <a:rPr lang="ja-JP" altLang="en-US" sz="2000" b="1" spc="-81" dirty="0">
                <a:solidFill>
                  <a:prstClr val="black"/>
                </a:solidFill>
                <a:highlight>
                  <a:srgbClr val="F5CDCE"/>
                </a:highlight>
                <a:latin typeface="Yu Gothic UI"/>
                <a:ea typeface="Yu Gothic UI"/>
                <a:cs typeface="Arial" charset="0"/>
              </a:rPr>
              <a:t>７</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生成・出力内容は、あくまで検討素材であり、その利用においては、職員が責任をもって判断するものであることを踏まえ、原則として、加筆・修正のうえ</a:t>
            </a:r>
            <a:r>
              <a:rPr kumimoji="0" lang="ja-JP" altLang="en-US" sz="2000" b="1" spc="-81" dirty="0">
                <a:solidFill>
                  <a:prstClr val="black"/>
                </a:solidFill>
                <a:latin typeface="Yu Gothic UI"/>
                <a:ea typeface="Yu Gothic UI"/>
                <a:cs typeface="Arial" charset="0"/>
              </a:rPr>
              <a:t>利用</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すること</a:t>
            </a:r>
          </a:p>
        </p:txBody>
      </p:sp>
      <p:sp>
        <p:nvSpPr>
          <p:cNvPr id="6" name="テキスト ボックス 5">
            <a:extLst>
              <a:ext uri="{FF2B5EF4-FFF2-40B4-BE49-F238E27FC236}">
                <a16:creationId xmlns:a16="http://schemas.microsoft.com/office/drawing/2014/main" id="{734CD814-D2BB-BBAC-F9B1-CA9A9499472D}"/>
              </a:ext>
            </a:extLst>
          </p:cNvPr>
          <p:cNvSpPr txBox="1"/>
          <p:nvPr/>
        </p:nvSpPr>
        <p:spPr>
          <a:xfrm>
            <a:off x="729516" y="4407096"/>
            <a:ext cx="11134535" cy="81650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を利用して作成した内容の正確性等を確認したうえで、</a:t>
            </a:r>
            <a:r>
              <a:rPr kumimoji="1" lang="ja-JP" altLang="en-US" sz="2000" b="1" dirty="0">
                <a:latin typeface="Meiryo UI" panose="020B0604030504040204" pitchFamily="50" charset="-128"/>
                <a:ea typeface="Meiryo UI" panose="020B0604030504040204" pitchFamily="50" charset="-128"/>
              </a:rPr>
              <a:t>そのまま資料等として利用（公表等）する場合は、意思決定の過程で文章生成</a:t>
            </a:r>
            <a:r>
              <a:rPr kumimoji="1" lang="en-US" altLang="ja-JP" sz="2000" b="1" dirty="0">
                <a:latin typeface="Meiryo UI" panose="020B0604030504040204" pitchFamily="50" charset="-128"/>
                <a:ea typeface="Meiryo UI" panose="020B0604030504040204" pitchFamily="50" charset="-128"/>
              </a:rPr>
              <a:t>AI</a:t>
            </a:r>
            <a:r>
              <a:rPr kumimoji="1" lang="ja-JP" altLang="en-US" sz="2000" b="1" dirty="0">
                <a:latin typeface="Meiryo UI" panose="020B0604030504040204" pitchFamily="50" charset="-128"/>
                <a:ea typeface="Meiryo UI" panose="020B0604030504040204" pitchFamily="50" charset="-128"/>
              </a:rPr>
              <a:t>を利用したことを明示</a:t>
            </a:r>
            <a:r>
              <a:rPr kumimoji="1" lang="ja-JP" altLang="en-US" sz="2000" dirty="0">
                <a:latin typeface="Meiryo UI" panose="020B0604030504040204" pitchFamily="50" charset="-128"/>
                <a:ea typeface="Meiryo UI" panose="020B0604030504040204" pitchFamily="50" charset="-128"/>
              </a:rPr>
              <a:t>してください。 </a:t>
            </a:r>
            <a:endParaRPr kumimoji="1" lang="en-US" altLang="ja-JP" sz="20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89AD7E0-F279-AF02-B2FA-DB0E7650C398}"/>
              </a:ext>
            </a:extLst>
          </p:cNvPr>
          <p:cNvSpPr/>
          <p:nvPr/>
        </p:nvSpPr>
        <p:spPr>
          <a:xfrm>
            <a:off x="729516" y="3372338"/>
            <a:ext cx="11073017" cy="756000"/>
          </a:xfrm>
          <a:prstGeom prst="rect">
            <a:avLst/>
          </a:prstGeom>
          <a:solidFill>
            <a:srgbClr val="FFEFEF"/>
          </a:solidFill>
          <a:ln w="9525">
            <a:noFill/>
          </a:ln>
          <a:effectLst>
            <a:outerShdw blurRad="50800" dist="38100" dir="2700000" algn="tl" rotWithShape="0">
              <a:prstClr val="black">
                <a:alpha val="40000"/>
              </a:prstClr>
            </a:outerShdw>
          </a:effectLst>
        </p:spPr>
        <p:txBody>
          <a:bodyPr vert="horz" wrap="square" lIns="36000" tIns="36000" rIns="36000" bIns="36000" rtlCol="0" anchor="t">
            <a:noAutofit/>
          </a:bodyPr>
          <a:lstStyle/>
          <a:p>
            <a:pPr marL="446088" marR="0" lvl="0" indent="-446088" algn="l" defTabSz="742950" rtl="0" eaLnBrk="1" fontAlgn="auto" latinLnBrk="0" hangingPunct="1">
              <a:lnSpc>
                <a:spcPct val="100000"/>
              </a:lnSpc>
              <a:spcBef>
                <a:spcPts val="0"/>
              </a:spcBef>
              <a:spcAft>
                <a:spcPts val="0"/>
              </a:spcAft>
              <a:buClrTx/>
              <a:buSzTx/>
              <a:tabLst/>
              <a:defRPr/>
            </a:pPr>
            <a:r>
              <a:rPr lang="ja-JP" altLang="en-US" sz="2000" b="1" spc="-81" dirty="0">
                <a:solidFill>
                  <a:prstClr val="black"/>
                </a:solidFill>
                <a:highlight>
                  <a:srgbClr val="F5CDCE"/>
                </a:highlight>
                <a:latin typeface="Yu Gothic UI"/>
                <a:ea typeface="Yu Gothic UI"/>
                <a:cs typeface="Arial" charset="0"/>
              </a:rPr>
              <a:t>８</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　生成・出力内容の正確性等を確認したうえで、加筆・修正を加えずに資料等として利用（公表等）する場合は、生成</a:t>
            </a:r>
            <a:r>
              <a:rPr kumimoji="0" lang="en-US" altLang="ja-JP" sz="2000" b="1" i="0" u="none" strike="noStrike" kern="1200" cap="none" spc="-81" normalizeH="0" baseline="0" noProof="0" dirty="0">
                <a:ln>
                  <a:noFill/>
                </a:ln>
                <a:solidFill>
                  <a:prstClr val="black"/>
                </a:solidFill>
                <a:effectLst/>
                <a:uLnTx/>
                <a:uFillTx/>
                <a:latin typeface="Yu Gothic UI"/>
                <a:ea typeface="Yu Gothic UI"/>
                <a:cs typeface="Arial" charset="0"/>
              </a:rPr>
              <a:t>AI</a:t>
            </a:r>
            <a:r>
              <a:rPr kumimoji="0" lang="ja-JP" altLang="en-US" sz="2000" b="1" i="0" u="none" strike="noStrike" kern="1200" cap="none" spc="-81" normalizeH="0" baseline="0" noProof="0" dirty="0">
                <a:ln>
                  <a:noFill/>
                </a:ln>
                <a:solidFill>
                  <a:prstClr val="black"/>
                </a:solidFill>
                <a:effectLst/>
                <a:uLnTx/>
                <a:uFillTx/>
                <a:latin typeface="Yu Gothic UI"/>
                <a:ea typeface="Yu Gothic UI"/>
                <a:cs typeface="Arial" charset="0"/>
              </a:rPr>
              <a:t>を利用して作成した旨を明らかにして意思決定のうえ、利用すること</a:t>
            </a:r>
            <a:endParaRPr kumimoji="0" lang="en-US" altLang="ja-JP" sz="2000" b="1" i="0" u="none" strike="noStrike" kern="1200" cap="none" spc="-81" normalizeH="0" baseline="0" noProof="0" dirty="0">
              <a:ln>
                <a:noFill/>
              </a:ln>
              <a:solidFill>
                <a:prstClr val="black"/>
              </a:solidFill>
              <a:effectLst/>
              <a:uLnTx/>
              <a:uFillTx/>
              <a:latin typeface="Yu Gothic UI"/>
              <a:ea typeface="Yu Gothic UI"/>
              <a:cs typeface="Arial" charset="0"/>
            </a:endParaRPr>
          </a:p>
        </p:txBody>
      </p:sp>
      <p:sp>
        <p:nvSpPr>
          <p:cNvPr id="8" name="四角形: 角を丸くする 7">
            <a:extLst>
              <a:ext uri="{FF2B5EF4-FFF2-40B4-BE49-F238E27FC236}">
                <a16:creationId xmlns:a16="http://schemas.microsoft.com/office/drawing/2014/main" id="{7E242CCF-BE6F-E4DA-0064-D137679627A9}"/>
              </a:ext>
            </a:extLst>
          </p:cNvPr>
          <p:cNvSpPr/>
          <p:nvPr/>
        </p:nvSpPr>
        <p:spPr>
          <a:xfrm>
            <a:off x="729517" y="5606637"/>
            <a:ext cx="2531874" cy="443224"/>
          </a:xfrm>
          <a:prstGeom prst="roundRect">
            <a:avLst/>
          </a:prstGeom>
          <a:solidFill>
            <a:srgbClr val="AAC4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意思決定の例</a:t>
            </a:r>
          </a:p>
        </p:txBody>
      </p:sp>
      <p:sp>
        <p:nvSpPr>
          <p:cNvPr id="9" name="テキスト ボックス 8">
            <a:extLst>
              <a:ext uri="{FF2B5EF4-FFF2-40B4-BE49-F238E27FC236}">
                <a16:creationId xmlns:a16="http://schemas.microsoft.com/office/drawing/2014/main" id="{E1553914-C0D5-4951-EB95-E8AE63C7EE95}"/>
              </a:ext>
            </a:extLst>
          </p:cNvPr>
          <p:cNvSpPr txBox="1"/>
          <p:nvPr/>
        </p:nvSpPr>
        <p:spPr>
          <a:xfrm>
            <a:off x="729517" y="6107753"/>
            <a:ext cx="11000019" cy="431785"/>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当該資料の作成・公表等の決裁において文章生成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を利用して作成した旨を明記する </a:t>
            </a:r>
          </a:p>
        </p:txBody>
      </p:sp>
      <p:sp>
        <p:nvSpPr>
          <p:cNvPr id="2" name="スライド番号プレースホルダー 1">
            <a:extLst>
              <a:ext uri="{FF2B5EF4-FFF2-40B4-BE49-F238E27FC236}">
                <a16:creationId xmlns:a16="http://schemas.microsoft.com/office/drawing/2014/main" id="{0449DC03-FE8C-F29C-361E-FDE21D550A7A}"/>
              </a:ext>
            </a:extLst>
          </p:cNvPr>
          <p:cNvSpPr>
            <a:spLocks noGrp="1"/>
          </p:cNvSpPr>
          <p:nvPr>
            <p:ph type="sldNum" sz="quarter" idx="10"/>
          </p:nvPr>
        </p:nvSpPr>
        <p:spPr/>
        <p:txBody>
          <a:bodyPr/>
          <a:lstStyle/>
          <a:p>
            <a:r>
              <a:rPr lang="en-US" altLang="ja-JP" dirty="0"/>
              <a:t>21</a:t>
            </a:r>
            <a:endParaRPr lang="en-US" altLang="en-US" dirty="0">
              <a:latin typeface="Meiryo UI" panose="020B0604030504040204" pitchFamily="50" charset="-128"/>
            </a:endParaRPr>
          </a:p>
        </p:txBody>
      </p:sp>
      <p:pic>
        <p:nvPicPr>
          <p:cNvPr id="3" name="図 2" descr="ノートパソコン, 暗い, コンピュータ, シャツ が含まれている画像&#10;&#10;自動的に生成された説明">
            <a:extLst>
              <a:ext uri="{FF2B5EF4-FFF2-40B4-BE49-F238E27FC236}">
                <a16:creationId xmlns:a16="http://schemas.microsoft.com/office/drawing/2014/main" id="{3677A7F2-BFD4-63E5-120D-07917A39A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391" y="5390288"/>
            <a:ext cx="747622" cy="747622"/>
          </a:xfrm>
          <a:prstGeom prst="rect">
            <a:avLst/>
          </a:prstGeom>
        </p:spPr>
      </p:pic>
    </p:spTree>
    <p:extLst>
      <p:ext uri="{BB962C8B-B14F-4D97-AF65-F5344CB8AC3E}">
        <p14:creationId xmlns:p14="http://schemas.microsoft.com/office/powerpoint/2010/main" val="337975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8F07741A-DDB5-3D74-FFA8-F121FB258E58}"/>
              </a:ext>
            </a:extLst>
          </p:cNvPr>
          <p:cNvSpPr/>
          <p:nvPr/>
        </p:nvSpPr>
        <p:spPr>
          <a:xfrm>
            <a:off x="589736" y="2897083"/>
            <a:ext cx="11481970" cy="3655229"/>
          </a:xfrm>
          <a:prstGeom prst="roundRect">
            <a:avLst>
              <a:gd name="adj" fmla="val 920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利用環境ごとの個別ルール</a:t>
            </a:r>
          </a:p>
        </p:txBody>
      </p:sp>
      <p:sp>
        <p:nvSpPr>
          <p:cNvPr id="8" name="正方形/長方形 7">
            <a:extLst>
              <a:ext uri="{FF2B5EF4-FFF2-40B4-BE49-F238E27FC236}">
                <a16:creationId xmlns:a16="http://schemas.microsoft.com/office/drawing/2014/main" id="{81D404A3-8BDB-69F1-1A1A-F7BA35C383AF}"/>
              </a:ext>
            </a:extLst>
          </p:cNvPr>
          <p:cNvSpPr/>
          <p:nvPr/>
        </p:nvSpPr>
        <p:spPr>
          <a:xfrm>
            <a:off x="659943" y="1124443"/>
            <a:ext cx="11341556" cy="432000"/>
          </a:xfrm>
          <a:prstGeom prst="rect">
            <a:avLst/>
          </a:prstGeom>
          <a:solidFill>
            <a:srgbClr val="F5CDCE"/>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200" b="1" dirty="0">
                <a:latin typeface="Yu Gothic UI" panose="020B0500000000000000" pitchFamily="50" charset="-128"/>
                <a:ea typeface="Yu Gothic UI" panose="020B0500000000000000" pitchFamily="50" charset="-128"/>
              </a:rPr>
              <a:t> </a:t>
            </a:r>
            <a:r>
              <a:rPr lang="en-US" altLang="ja-JP" sz="2200" b="1" dirty="0">
                <a:latin typeface="Yu Gothic UI" panose="020B0500000000000000" pitchFamily="50" charset="-128"/>
                <a:ea typeface="Yu Gothic UI" panose="020B0500000000000000" pitchFamily="50" charset="-128"/>
              </a:rPr>
              <a:t>AI</a:t>
            </a:r>
            <a:r>
              <a:rPr lang="ja-JP" altLang="en-US" sz="2200" b="1" dirty="0">
                <a:latin typeface="Yu Gothic UI" panose="020B0500000000000000" pitchFamily="50" charset="-128"/>
                <a:ea typeface="Yu Gothic UI" panose="020B0500000000000000" pitchFamily="50" charset="-128"/>
              </a:rPr>
              <a:t>アシスタント（</a:t>
            </a:r>
            <a:r>
              <a:rPr lang="en-US" altLang="ja-JP" sz="2200" b="1" dirty="0">
                <a:latin typeface="Yu Gothic UI" panose="020B0500000000000000" pitchFamily="50" charset="-128"/>
                <a:ea typeface="Yu Gothic UI" panose="020B0500000000000000" pitchFamily="50" charset="-128"/>
              </a:rPr>
              <a:t>Oasis</a:t>
            </a:r>
            <a:r>
              <a:rPr lang="ja-JP" altLang="en-US" sz="2200" b="1" dirty="0">
                <a:latin typeface="Yu Gothic UI" panose="020B0500000000000000" pitchFamily="50" charset="-128"/>
                <a:ea typeface="Yu Gothic UI" panose="020B0500000000000000" pitchFamily="50" charset="-128"/>
              </a:rPr>
              <a:t>）の個別ルール</a:t>
            </a:r>
            <a:endParaRPr lang="en-US" altLang="ja-JP" sz="2200" b="1" dirty="0">
              <a:latin typeface="Yu Gothic UI" panose="020B0500000000000000" pitchFamily="50" charset="-128"/>
              <a:ea typeface="Yu Gothic UI" panose="020B0500000000000000" pitchFamily="50" charset="-128"/>
            </a:endParaRPr>
          </a:p>
        </p:txBody>
      </p:sp>
      <p:sp>
        <p:nvSpPr>
          <p:cNvPr id="14" name="テキスト ボックス 13">
            <a:extLst>
              <a:ext uri="{FF2B5EF4-FFF2-40B4-BE49-F238E27FC236}">
                <a16:creationId xmlns:a16="http://schemas.microsoft.com/office/drawing/2014/main" id="{3910A5E3-964B-29A1-F9DD-A969CBF2C847}"/>
              </a:ext>
            </a:extLst>
          </p:cNvPr>
          <p:cNvSpPr txBox="1"/>
          <p:nvPr/>
        </p:nvSpPr>
        <p:spPr>
          <a:xfrm>
            <a:off x="729517" y="2615489"/>
            <a:ext cx="11271982" cy="3884077"/>
          </a:xfrm>
          <a:prstGeom prst="rect">
            <a:avLst/>
          </a:prstGeom>
          <a:noFill/>
        </p:spPr>
        <p:txBody>
          <a:bodyPr wrap="square" rtlCol="0">
            <a:spAutoFit/>
          </a:bodyPr>
          <a:lstStyle/>
          <a:p>
            <a:pPr>
              <a:lnSpc>
                <a:spcPts val="3000"/>
              </a:lnSpc>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pPr>
              <a:lnSpc>
                <a:spcPts val="3000"/>
              </a:lnSpc>
            </a:pPr>
            <a:r>
              <a:rPr kumimoji="1" lang="ja-JP" altLang="en-US" sz="1600" dirty="0">
                <a:latin typeface="Meiryo UI" panose="020B0604030504040204" pitchFamily="50" charset="-128"/>
                <a:ea typeface="Meiryo UI" panose="020B0604030504040204" pitchFamily="50" charset="-128"/>
              </a:rPr>
              <a:t>・ 大阪市では、組織専用の閉じた庁内情報ネットワーク上に</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アシスタント（</a:t>
            </a:r>
            <a:r>
              <a:rPr kumimoji="1" lang="en-US" altLang="ja-JP" sz="1600" dirty="0">
                <a:latin typeface="Meiryo UI" panose="020B0604030504040204" pitchFamily="50" charset="-128"/>
                <a:ea typeface="Meiryo UI" panose="020B0604030504040204" pitchFamily="50" charset="-128"/>
              </a:rPr>
              <a:t>Oasis</a:t>
            </a:r>
            <a:r>
              <a:rPr kumimoji="1" lang="ja-JP" altLang="en-US" sz="1600" dirty="0">
                <a:latin typeface="Meiryo UI" panose="020B0604030504040204" pitchFamily="50" charset="-128"/>
                <a:ea typeface="Meiryo UI" panose="020B0604030504040204" pitchFamily="50" charset="-128"/>
              </a:rPr>
              <a:t>）を構築しています。この</a:t>
            </a:r>
            <a:r>
              <a:rPr kumimoji="1" lang="en-US" altLang="ja-JP" sz="1600" dirty="0">
                <a:latin typeface="Meiryo UI" panose="020B0604030504040204" pitchFamily="50" charset="-128"/>
                <a:ea typeface="Meiryo UI" panose="020B0604030504040204" pitchFamily="50" charset="-128"/>
              </a:rPr>
              <a:t> AI</a:t>
            </a:r>
            <a:r>
              <a:rPr kumimoji="1" lang="ja-JP" altLang="en-US" sz="1600" dirty="0">
                <a:latin typeface="Meiryo UI" panose="020B0604030504040204" pitchFamily="50" charset="-128"/>
                <a:ea typeface="Meiryo UI" panose="020B0604030504040204" pitchFamily="50" charset="-128"/>
              </a:rPr>
              <a:t>アシスタントでは、ユーザーからの入力データ（質問や指示）が記録されず、また、そのデータが、学習目的で使用されることもありません。</a:t>
            </a:r>
          </a:p>
          <a:p>
            <a:pPr marL="88900" indent="-88900">
              <a:lnSpc>
                <a:spcPts val="3000"/>
              </a:lnSpc>
            </a:pPr>
            <a:r>
              <a:rPr kumimoji="1" lang="ja-JP" altLang="en-US" sz="1600" dirty="0">
                <a:latin typeface="Meiryo UI" panose="020B0604030504040204" pitchFamily="50" charset="-128"/>
                <a:ea typeface="Meiryo UI" panose="020B0604030504040204" pitchFamily="50" charset="-128"/>
              </a:rPr>
              <a:t>・</a:t>
            </a:r>
            <a:r>
              <a:rPr kumimoji="1" lang="en-US" altLang="ja-JP" sz="1600" dirty="0">
                <a:latin typeface="Meiryo UI" panose="020B0604030504040204" pitchFamily="50" charset="-128"/>
                <a:ea typeface="Meiryo UI" panose="020B0604030504040204" pitchFamily="50" charset="-128"/>
              </a:rPr>
              <a:t> AI</a:t>
            </a:r>
            <a:r>
              <a:rPr kumimoji="1" lang="ja-JP" altLang="en-US" sz="1600" dirty="0">
                <a:latin typeface="Meiryo UI" panose="020B0604030504040204" pitchFamily="50" charset="-128"/>
                <a:ea typeface="Meiryo UI" panose="020B0604030504040204" pitchFamily="50" charset="-128"/>
              </a:rPr>
              <a:t>アシスタント（</a:t>
            </a:r>
            <a:r>
              <a:rPr kumimoji="1" lang="en-US" altLang="ja-JP" sz="1600" dirty="0">
                <a:latin typeface="Meiryo UI" panose="020B0604030504040204" pitchFamily="50" charset="-128"/>
                <a:ea typeface="Meiryo UI" panose="020B0604030504040204" pitchFamily="50" charset="-128"/>
              </a:rPr>
              <a:t>Oasis</a:t>
            </a:r>
            <a:r>
              <a:rPr kumimoji="1" lang="ja-JP" altLang="en-US" sz="1600" dirty="0">
                <a:latin typeface="Meiryo UI" panose="020B0604030504040204" pitchFamily="50" charset="-128"/>
                <a:ea typeface="Meiryo UI" panose="020B0604030504040204" pitchFamily="50" charset="-128"/>
              </a:rPr>
              <a:t>）が安全な利用環境であること、議事録の要約や市民との相談記録表の作成等、少数の個人情報が含まれる文章を扱う業務においても生成</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の活用による効率化が期待されることから、</a:t>
            </a:r>
            <a:r>
              <a:rPr kumimoji="1" lang="en-US" altLang="ja-JP" sz="1600" dirty="0">
                <a:latin typeface="Meiryo UI" panose="020B0604030504040204" pitchFamily="50" charset="-128"/>
                <a:ea typeface="Meiryo UI" panose="020B0604030504040204" pitchFamily="50" charset="-128"/>
              </a:rPr>
              <a:t>AI</a:t>
            </a:r>
            <a:r>
              <a:rPr kumimoji="1" lang="ja-JP" altLang="en-US" sz="1600" dirty="0">
                <a:latin typeface="Meiryo UI" panose="020B0604030504040204" pitchFamily="50" charset="-128"/>
                <a:ea typeface="Meiryo UI" panose="020B0604030504040204" pitchFamily="50" charset="-128"/>
              </a:rPr>
              <a:t>アシスタント（</a:t>
            </a:r>
            <a:r>
              <a:rPr kumimoji="1" lang="en-US" altLang="ja-JP" sz="1600" dirty="0">
                <a:latin typeface="Meiryo UI" panose="020B0604030504040204" pitchFamily="50" charset="-128"/>
                <a:ea typeface="Meiryo UI" panose="020B0604030504040204" pitchFamily="50" charset="-128"/>
              </a:rPr>
              <a:t>Oasis</a:t>
            </a:r>
            <a:r>
              <a:rPr kumimoji="1" lang="ja-JP" altLang="en-US" sz="1600" dirty="0">
                <a:latin typeface="Meiryo UI" panose="020B0604030504040204" pitchFamily="50" charset="-128"/>
                <a:ea typeface="Meiryo UI" panose="020B0604030504040204" pitchFamily="50" charset="-128"/>
              </a:rPr>
              <a:t>）への要配慮個人情報を含む保有個人情報の入力を認めることとしています。</a:t>
            </a:r>
          </a:p>
          <a:p>
            <a:pPr marL="88900" indent="-88900">
              <a:lnSpc>
                <a:spcPts val="3000"/>
              </a:lnSpc>
            </a:pPr>
            <a:r>
              <a:rPr kumimoji="1" lang="ja-JP" altLang="en-US" sz="1600" dirty="0">
                <a:latin typeface="Meiryo UI" panose="020B0604030504040204" pitchFamily="50" charset="-128"/>
                <a:ea typeface="Meiryo UI" panose="020B0604030504040204" pitchFamily="50" charset="-128"/>
              </a:rPr>
              <a:t>・ ただし、大量の個人情報の入力は想定していませんので、一連の処理（同じ処理を複数回に分けて連続して実施する場合には合算されます）で一定数以上（本人の数が</a:t>
            </a:r>
            <a:r>
              <a:rPr kumimoji="1" lang="en-US" altLang="ja-JP" sz="1600" dirty="0">
                <a:latin typeface="Meiryo UI" panose="020B0604030504040204" pitchFamily="50" charset="-128"/>
                <a:ea typeface="Meiryo UI" panose="020B0604030504040204" pitchFamily="50" charset="-128"/>
              </a:rPr>
              <a:t>1,000</a:t>
            </a:r>
            <a:r>
              <a:rPr kumimoji="1" lang="ja-JP" altLang="en-US" sz="1600" dirty="0">
                <a:latin typeface="Meiryo UI" panose="020B0604030504040204" pitchFamily="50" charset="-128"/>
                <a:ea typeface="Meiryo UI" panose="020B0604030504040204" pitchFamily="50" charset="-128"/>
              </a:rPr>
              <a:t>人以上）の個人情報の入力は禁止しています。 </a:t>
            </a:r>
          </a:p>
          <a:p>
            <a:pPr marL="88900" indent="-88900">
              <a:lnSpc>
                <a:spcPts val="3000"/>
              </a:lnSpc>
            </a:pPr>
            <a:r>
              <a:rPr kumimoji="1" lang="ja-JP" altLang="en-US" sz="1600" dirty="0">
                <a:latin typeface="Meiryo UI" panose="020B0604030504040204" pitchFamily="50" charset="-128"/>
                <a:ea typeface="Meiryo UI" panose="020B0604030504040204" pitchFamily="50" charset="-128"/>
              </a:rPr>
              <a:t>・ また、特定個人情報（マイナンバー含む）に関しては、総務省が定めるセキュリティ対策要件で、外部ネットワークと完全に切り離されたネットワーク</a:t>
            </a:r>
            <a:r>
              <a:rPr kumimoji="1" lang="en-US" altLang="ja-JP" sz="1600" dirty="0">
                <a:latin typeface="Meiryo UI" panose="020B0604030504040204" pitchFamily="50" charset="-128"/>
                <a:ea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rPr>
              <a:t>（大阪市では「業務系ネットワーク」にあたる）内での利用が求められているため、利用を禁止しています。 </a:t>
            </a:r>
          </a:p>
        </p:txBody>
      </p:sp>
      <p:sp>
        <p:nvSpPr>
          <p:cNvPr id="3" name="テキスト ボックス 2">
            <a:extLst>
              <a:ext uri="{FF2B5EF4-FFF2-40B4-BE49-F238E27FC236}">
                <a16:creationId xmlns:a16="http://schemas.microsoft.com/office/drawing/2014/main" id="{3560A425-F585-2018-E4EE-4E5D3077B50B}"/>
              </a:ext>
            </a:extLst>
          </p:cNvPr>
          <p:cNvSpPr txBox="1"/>
          <p:nvPr/>
        </p:nvSpPr>
        <p:spPr>
          <a:xfrm>
            <a:off x="659943" y="1621725"/>
            <a:ext cx="10929812" cy="816506"/>
          </a:xfrm>
          <a:prstGeom prst="rect">
            <a:avLst/>
          </a:prstGeom>
          <a:noFill/>
        </p:spPr>
        <p:txBody>
          <a:bodyPr wrap="square" rtlCol="0">
            <a:spAutoFit/>
          </a:bodyPr>
          <a:lstStyle/>
          <a:p>
            <a:pPr>
              <a:lnSpc>
                <a:spcPts val="3000"/>
              </a:lnSpc>
            </a:pPr>
            <a:r>
              <a:rPr kumimoji="1" lang="ja-JP" altLang="en-US" b="1" dirty="0">
                <a:latin typeface="Meiryo UI" panose="020B0604030504040204" pitchFamily="50" charset="-128"/>
                <a:ea typeface="Meiryo UI" panose="020B0604030504040204" pitchFamily="50" charset="-128"/>
              </a:rPr>
              <a:t>・ 特定個人情報（マイナンバーをその内容に含む個人情報）の入力を禁止する</a:t>
            </a:r>
          </a:p>
          <a:p>
            <a:pPr>
              <a:lnSpc>
                <a:spcPts val="3000"/>
              </a:lnSpc>
            </a:pPr>
            <a:r>
              <a:rPr kumimoji="1" lang="ja-JP" altLang="en-US" b="1" dirty="0">
                <a:latin typeface="Meiryo UI" panose="020B0604030504040204" pitchFamily="50" charset="-128"/>
                <a:ea typeface="Meiryo UI" panose="020B0604030504040204" pitchFamily="50" charset="-128"/>
              </a:rPr>
              <a:t>・ 保有個人情報を入力する場合の本人の数は</a:t>
            </a:r>
            <a:r>
              <a:rPr kumimoji="1" lang="en-US" altLang="ja-JP" b="1" dirty="0">
                <a:latin typeface="Meiryo UI" panose="020B0604030504040204" pitchFamily="50" charset="-128"/>
                <a:ea typeface="Meiryo UI" panose="020B0604030504040204" pitchFamily="50" charset="-128"/>
              </a:rPr>
              <a:t>1,000</a:t>
            </a:r>
            <a:r>
              <a:rPr kumimoji="1" lang="ja-JP" altLang="en-US" b="1" dirty="0">
                <a:latin typeface="Meiryo UI" panose="020B0604030504040204" pitchFamily="50" charset="-128"/>
                <a:ea typeface="Meiryo UI" panose="020B0604030504040204" pitchFamily="50" charset="-128"/>
              </a:rPr>
              <a:t>人未満とする</a:t>
            </a:r>
            <a:endParaRPr kumimoji="1" lang="en-US" altLang="ja-JP" b="1"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80AFA6DF-B5F5-3853-4229-493223D74CCF}"/>
              </a:ext>
            </a:extLst>
          </p:cNvPr>
          <p:cNvSpPr txBox="1"/>
          <p:nvPr/>
        </p:nvSpPr>
        <p:spPr>
          <a:xfrm>
            <a:off x="659943" y="650541"/>
            <a:ext cx="10262091" cy="369332"/>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共通ルールに加えて、それぞれの環境ごとに必ず守る必要がある個別ルールです。</a:t>
            </a:r>
            <a:endParaRPr kumimoji="1" lang="en-US" altLang="zh-TW" b="1" dirty="0">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5B4E81FB-EDCC-C88E-BEC9-D312B325FF56}"/>
              </a:ext>
            </a:extLst>
          </p:cNvPr>
          <p:cNvSpPr/>
          <p:nvPr/>
        </p:nvSpPr>
        <p:spPr>
          <a:xfrm>
            <a:off x="729517" y="2668235"/>
            <a:ext cx="1200977" cy="347051"/>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解説</a:t>
            </a:r>
          </a:p>
        </p:txBody>
      </p:sp>
      <p:pic>
        <p:nvPicPr>
          <p:cNvPr id="9" name="図 8">
            <a:extLst>
              <a:ext uri="{FF2B5EF4-FFF2-40B4-BE49-F238E27FC236}">
                <a16:creationId xmlns:a16="http://schemas.microsoft.com/office/drawing/2014/main" id="{4E650451-DA5F-F025-081F-EF37C9F5DFBE}"/>
              </a:ext>
            </a:extLst>
          </p:cNvPr>
          <p:cNvPicPr>
            <a:picLocks noChangeAspect="1"/>
          </p:cNvPicPr>
          <p:nvPr/>
        </p:nvPicPr>
        <p:blipFill>
          <a:blip r:embed="rId3"/>
          <a:stretch>
            <a:fillRect/>
          </a:stretch>
        </p:blipFill>
        <p:spPr>
          <a:xfrm>
            <a:off x="8666308" y="1687896"/>
            <a:ext cx="2501511" cy="927593"/>
          </a:xfrm>
          <a:prstGeom prst="rect">
            <a:avLst/>
          </a:prstGeom>
        </p:spPr>
      </p:pic>
      <p:sp>
        <p:nvSpPr>
          <p:cNvPr id="2" name="スライド番号プレースホルダー 1">
            <a:extLst>
              <a:ext uri="{FF2B5EF4-FFF2-40B4-BE49-F238E27FC236}">
                <a16:creationId xmlns:a16="http://schemas.microsoft.com/office/drawing/2014/main" id="{D3527318-FA80-BEBE-9D03-14F45F98BD5A}"/>
              </a:ext>
            </a:extLst>
          </p:cNvPr>
          <p:cNvSpPr>
            <a:spLocks noGrp="1"/>
          </p:cNvSpPr>
          <p:nvPr>
            <p:ph type="sldNum" sz="quarter" idx="10"/>
          </p:nvPr>
        </p:nvSpPr>
        <p:spPr/>
        <p:txBody>
          <a:bodyPr/>
          <a:lstStyle/>
          <a:p>
            <a:r>
              <a:rPr lang="en-US" altLang="en-US" dirty="0">
                <a:latin typeface="Meiryo UI" panose="020B0604030504040204" pitchFamily="50" charset="-128"/>
              </a:rPr>
              <a:t>22</a:t>
            </a:r>
          </a:p>
        </p:txBody>
      </p:sp>
    </p:spTree>
    <p:extLst>
      <p:ext uri="{BB962C8B-B14F-4D97-AF65-F5344CB8AC3E}">
        <p14:creationId xmlns:p14="http://schemas.microsoft.com/office/powerpoint/2010/main" val="2544250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184EEE4-C62E-4340-04C7-FBBA95E75EC2}"/>
              </a:ext>
            </a:extLst>
          </p:cNvPr>
          <p:cNvSpPr/>
          <p:nvPr/>
        </p:nvSpPr>
        <p:spPr>
          <a:xfrm>
            <a:off x="664960" y="2206539"/>
            <a:ext cx="7339480" cy="497472"/>
          </a:xfrm>
          <a:prstGeom prst="roundRect">
            <a:avLst>
              <a:gd name="adj" fmla="val 14942"/>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966D0D89-1FBC-2487-B33F-DE22AB898BAD}"/>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利用環境ごとの個別ルール</a:t>
            </a:r>
          </a:p>
        </p:txBody>
      </p:sp>
      <p:sp>
        <p:nvSpPr>
          <p:cNvPr id="11" name="正方形/長方形 10">
            <a:extLst>
              <a:ext uri="{FF2B5EF4-FFF2-40B4-BE49-F238E27FC236}">
                <a16:creationId xmlns:a16="http://schemas.microsoft.com/office/drawing/2014/main" id="{B8A68269-69A6-671C-F291-115015C2C446}"/>
              </a:ext>
            </a:extLst>
          </p:cNvPr>
          <p:cNvSpPr/>
          <p:nvPr/>
        </p:nvSpPr>
        <p:spPr>
          <a:xfrm>
            <a:off x="664960" y="2920732"/>
            <a:ext cx="11314656" cy="432000"/>
          </a:xfrm>
          <a:prstGeom prst="rect">
            <a:avLst/>
          </a:prstGeom>
          <a:solidFill>
            <a:srgbClr val="F5CDCE"/>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200" b="1" dirty="0">
                <a:latin typeface="Yu Gothic UI" panose="020B0500000000000000" pitchFamily="50" charset="-128"/>
                <a:ea typeface="Yu Gothic UI" panose="020B0500000000000000" pitchFamily="50" charset="-128"/>
              </a:rPr>
              <a:t> 契約・申込による生成</a:t>
            </a:r>
            <a:r>
              <a:rPr lang="en-US" altLang="ja-JP" sz="2200" b="1" dirty="0">
                <a:latin typeface="Yu Gothic UI" panose="020B0500000000000000" pitchFamily="50" charset="-128"/>
                <a:ea typeface="Yu Gothic UI" panose="020B0500000000000000" pitchFamily="50" charset="-128"/>
              </a:rPr>
              <a:t>AI</a:t>
            </a:r>
            <a:r>
              <a:rPr lang="ja-JP" altLang="en-US" sz="2200" b="1" dirty="0">
                <a:latin typeface="Yu Gothic UI" panose="020B0500000000000000" pitchFamily="50" charset="-128"/>
                <a:ea typeface="Yu Gothic UI" panose="020B0500000000000000" pitchFamily="50" charset="-128"/>
              </a:rPr>
              <a:t>機能が付加されたクラウドサービス（情報システム）の個別ルール</a:t>
            </a:r>
          </a:p>
        </p:txBody>
      </p:sp>
      <p:sp>
        <p:nvSpPr>
          <p:cNvPr id="15" name="テキスト ボックス 14">
            <a:extLst>
              <a:ext uri="{FF2B5EF4-FFF2-40B4-BE49-F238E27FC236}">
                <a16:creationId xmlns:a16="http://schemas.microsoft.com/office/drawing/2014/main" id="{55D1D614-3152-B631-7FEB-8B776C5AEB19}"/>
              </a:ext>
            </a:extLst>
          </p:cNvPr>
          <p:cNvSpPr txBox="1"/>
          <p:nvPr/>
        </p:nvSpPr>
        <p:spPr>
          <a:xfrm>
            <a:off x="538278" y="5963459"/>
            <a:ext cx="11338439" cy="833305"/>
          </a:xfrm>
          <a:prstGeom prst="rect">
            <a:avLst/>
          </a:prstGeom>
          <a:noFill/>
        </p:spPr>
        <p:txBody>
          <a:bodyPr wrap="square" rtlCol="0">
            <a:spAutoFit/>
          </a:bodyPr>
          <a:lstStyle/>
          <a:p>
            <a:pPr>
              <a:lnSpc>
                <a:spcPts val="2000"/>
              </a:lnSpc>
            </a:pPr>
            <a:r>
              <a:rPr kumimoji="1" lang="ja-JP" altLang="en-US" sz="1400" b="1" dirty="0">
                <a:latin typeface="Meiryo UI" panose="020B0604030504040204" pitchFamily="50" charset="-128"/>
                <a:ea typeface="Meiryo UI" panose="020B0604030504040204" pitchFamily="50" charset="-128"/>
              </a:rPr>
              <a:t>クラウドサービス（情報システム）が上記のルールを満たしているか等について、「大阪市情報システム等の整備及び運用に関する規程」による情報システム協議における「大阪市クラウドサービス利用基準」の審査と同時に審査のうえ、承認書に付記して</a:t>
            </a:r>
            <a:r>
              <a:rPr kumimoji="1" lang="zh-TW" altLang="en-US" sz="1400" b="1" dirty="0">
                <a:latin typeface="Meiryo UI" panose="020B0604030504040204" pitchFamily="50" charset="-128"/>
                <a:ea typeface="Meiryo UI" panose="020B0604030504040204" pitchFamily="50" charset="-128"/>
              </a:rPr>
              <a:t>情報統括責任者</a:t>
            </a:r>
            <a:r>
              <a:rPr kumimoji="1" lang="ja-JP" altLang="en-US" sz="1400" b="1" dirty="0">
                <a:latin typeface="Meiryo UI" panose="020B0604030504040204" pitchFamily="50" charset="-128"/>
                <a:ea typeface="Meiryo UI" panose="020B0604030504040204" pitchFamily="50" charset="-128"/>
              </a:rPr>
              <a:t>あて通知します。</a:t>
            </a:r>
            <a:endParaRPr kumimoji="1" lang="en-US" altLang="ja-JP" sz="1400" b="1" dirty="0">
              <a:latin typeface="Meiryo UI" panose="020B0604030504040204" pitchFamily="50" charset="-128"/>
              <a:ea typeface="Meiryo UI" panose="020B0604030504040204" pitchFamily="50" charset="-128"/>
            </a:endParaRPr>
          </a:p>
          <a:p>
            <a:pPr>
              <a:lnSpc>
                <a:spcPts val="2000"/>
              </a:lnSpc>
            </a:pPr>
            <a:r>
              <a:rPr kumimoji="1" lang="ja-JP" altLang="en-US" sz="1400" b="1" dirty="0">
                <a:latin typeface="Meiryo UI" panose="020B0604030504040204" pitchFamily="50" charset="-128"/>
                <a:ea typeface="Meiryo UI" panose="020B0604030504040204" pitchFamily="50" charset="-128"/>
              </a:rPr>
              <a:t>すでに利用しているクラウドサービス（情報システム）に生成</a:t>
            </a:r>
            <a:r>
              <a:rPr kumimoji="1" lang="en-US" altLang="ja-JP" sz="1400" b="1" dirty="0">
                <a:latin typeface="Meiryo UI" panose="020B0604030504040204" pitchFamily="50" charset="-128"/>
                <a:ea typeface="Meiryo UI" panose="020B0604030504040204" pitchFamily="50" charset="-128"/>
              </a:rPr>
              <a:t>AI</a:t>
            </a:r>
            <a:r>
              <a:rPr kumimoji="1" lang="ja-JP" altLang="en-US" sz="1400" b="1" dirty="0">
                <a:latin typeface="Meiryo UI" panose="020B0604030504040204" pitchFamily="50" charset="-128"/>
                <a:ea typeface="Meiryo UI" panose="020B0604030504040204" pitchFamily="50" charset="-128"/>
              </a:rPr>
              <a:t>機能が追加される場合もデジタル統括室各所属支援窓口担当者までご連絡をお願いします。</a:t>
            </a:r>
          </a:p>
        </p:txBody>
      </p:sp>
      <p:sp>
        <p:nvSpPr>
          <p:cNvPr id="3" name="テキスト ボックス 2">
            <a:extLst>
              <a:ext uri="{FF2B5EF4-FFF2-40B4-BE49-F238E27FC236}">
                <a16:creationId xmlns:a16="http://schemas.microsoft.com/office/drawing/2014/main" id="{0C93F8DD-0565-D051-D0BE-E7CB4280A6A3}"/>
              </a:ext>
            </a:extLst>
          </p:cNvPr>
          <p:cNvSpPr txBox="1"/>
          <p:nvPr/>
        </p:nvSpPr>
        <p:spPr>
          <a:xfrm>
            <a:off x="581382" y="3456441"/>
            <a:ext cx="11295335" cy="2628668"/>
          </a:xfrm>
          <a:prstGeom prst="rect">
            <a:avLst/>
          </a:prstGeom>
          <a:noFill/>
        </p:spPr>
        <p:txBody>
          <a:bodyPr wrap="square" rtlCol="0">
            <a:spAutoFit/>
          </a:bodyPr>
          <a:lstStyle/>
          <a:p>
            <a:pPr>
              <a:lnSpc>
                <a:spcPts val="2400"/>
              </a:lnSpc>
              <a:spcAft>
                <a:spcPts val="1200"/>
              </a:spcAft>
            </a:pPr>
            <a:r>
              <a:rPr kumimoji="1" lang="ja-JP" altLang="en-US" b="1" dirty="0">
                <a:latin typeface="Meiryo UI" panose="020B0604030504040204" pitchFamily="50" charset="-128"/>
                <a:ea typeface="Meiryo UI" panose="020B0604030504040204" pitchFamily="50" charset="-128"/>
              </a:rPr>
              <a:t> 次の要件を満たす、クラウドサービス（情報システム）が取り扱う情報</a:t>
            </a:r>
            <a:r>
              <a:rPr kumimoji="1" lang="en-US" altLang="ja-JP" b="1" baseline="30000" dirty="0">
                <a:latin typeface="Meiryo UI" panose="020B0604030504040204" pitchFamily="50" charset="-128"/>
                <a:ea typeface="Meiryo UI" panose="020B0604030504040204" pitchFamily="50" charset="-128"/>
              </a:rPr>
              <a:t>※</a:t>
            </a:r>
            <a:r>
              <a:rPr kumimoji="1" lang="ja-JP" altLang="en-US" b="1" baseline="30000" dirty="0">
                <a:latin typeface="Meiryo UI" panose="020B0604030504040204" pitchFamily="50" charset="-128"/>
                <a:ea typeface="Meiryo UI" panose="020B0604030504040204" pitchFamily="50" charset="-128"/>
              </a:rPr>
              <a:t>１</a:t>
            </a:r>
            <a:r>
              <a:rPr kumimoji="1" lang="ja-JP" altLang="en-US" b="1" dirty="0">
                <a:latin typeface="Meiryo UI" panose="020B0604030504040204" pitchFamily="50" charset="-128"/>
                <a:ea typeface="Meiryo UI" panose="020B0604030504040204" pitchFamily="50" charset="-128"/>
              </a:rPr>
              <a:t>に基づく生成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機能の利用に限ること</a:t>
            </a:r>
          </a:p>
          <a:p>
            <a:pPr marL="342900" indent="-342900">
              <a:lnSpc>
                <a:spcPts val="2200"/>
              </a:lnSpc>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「大阪市クラウドサービス利用基準」の要件に適合するクラウドサービス（情報システム）であること</a:t>
            </a:r>
            <a:endParaRPr kumimoji="1" lang="en-US" altLang="ja-JP" dirty="0">
              <a:latin typeface="Meiryo UI" panose="020B0604030504040204" pitchFamily="50" charset="-128"/>
              <a:ea typeface="Meiryo UI" panose="020B0604030504040204" pitchFamily="50" charset="-128"/>
            </a:endParaRPr>
          </a:p>
          <a:p>
            <a:pPr marL="342900" indent="-342900">
              <a:lnSpc>
                <a:spcPts val="3000"/>
              </a:lnSpc>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クラウドサービス（情報システム）で取り扱う情報に基づく生成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機能（要約・分析等）の利用に限ること</a:t>
            </a:r>
            <a:endParaRPr kumimoji="1" lang="en-US" altLang="ja-JP" dirty="0">
              <a:latin typeface="Meiryo UI" panose="020B0604030504040204" pitchFamily="50" charset="-128"/>
              <a:ea typeface="Meiryo UI" panose="020B0604030504040204" pitchFamily="50" charset="-128"/>
            </a:endParaRPr>
          </a:p>
          <a:p>
            <a:pPr marL="342900" indent="-342900">
              <a:lnSpc>
                <a:spcPts val="3000"/>
              </a:lnSpc>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クラウドサービス（情報システム）で取り扱う情報の二次利用（</a:t>
            </a:r>
            <a:r>
              <a:rPr kumimoji="1" lang="en-US" altLang="ja-JP" dirty="0">
                <a:latin typeface="Meiryo UI" panose="020B0604030504040204" pitchFamily="50" charset="-128"/>
                <a:ea typeface="Meiryo UI" panose="020B0604030504040204" pitchFamily="50" charset="-128"/>
              </a:rPr>
              <a:t>LLM</a:t>
            </a:r>
            <a:r>
              <a:rPr kumimoji="1" lang="ja-JP" altLang="en-US" dirty="0">
                <a:latin typeface="Meiryo UI" panose="020B0604030504040204" pitchFamily="50" charset="-128"/>
                <a:ea typeface="Meiryo UI" panose="020B0604030504040204" pitchFamily="50" charset="-128"/>
              </a:rPr>
              <a:t>への学習など）が行われないこと</a:t>
            </a:r>
            <a:endParaRPr kumimoji="1" lang="en-US" altLang="ja-JP" dirty="0">
              <a:latin typeface="Meiryo UI" panose="020B0604030504040204" pitchFamily="50" charset="-128"/>
              <a:ea typeface="Meiryo UI" panose="020B0604030504040204" pitchFamily="50" charset="-128"/>
            </a:endParaRPr>
          </a:p>
          <a:p>
            <a:pPr marL="342900" indent="-342900">
              <a:lnSpc>
                <a:spcPts val="3000"/>
              </a:lnSpc>
              <a:buFont typeface="Wingdings" panose="05000000000000000000" pitchFamily="2" charset="2"/>
              <a:buChar char="Ø"/>
            </a:pPr>
            <a:r>
              <a:rPr kumimoji="1" lang="ja-JP" altLang="en-US" dirty="0">
                <a:latin typeface="Meiryo UI" panose="020B0604030504040204" pitchFamily="50" charset="-128"/>
                <a:ea typeface="Meiryo UI" panose="020B0604030504040204" pitchFamily="50" charset="-128"/>
              </a:rPr>
              <a:t>「大阪市情報セキュリティ対策基準」に基づき生成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機能のすべてのログを取得・管理すること</a:t>
            </a:r>
            <a:r>
              <a:rPr kumimoji="1" lang="en-US" altLang="ja-JP" baseline="30000" dirty="0">
                <a:latin typeface="Meiryo UI" panose="020B0604030504040204" pitchFamily="50" charset="-128"/>
                <a:ea typeface="Meiryo UI" panose="020B0604030504040204" pitchFamily="50" charset="-128"/>
              </a:rPr>
              <a:t>※</a:t>
            </a:r>
            <a:r>
              <a:rPr kumimoji="1" lang="ja-JP" altLang="en-US" baseline="30000" dirty="0">
                <a:latin typeface="Meiryo UI" panose="020B0604030504040204" pitchFamily="50" charset="-128"/>
                <a:ea typeface="Meiryo UI" panose="020B0604030504040204" pitchFamily="50" charset="-128"/>
              </a:rPr>
              <a:t>２</a:t>
            </a:r>
            <a:endParaRPr kumimoji="1" lang="en-US" altLang="ja-JP" baseline="30000" dirty="0">
              <a:latin typeface="Meiryo UI" panose="020B0604030504040204" pitchFamily="50" charset="-128"/>
              <a:ea typeface="Meiryo UI" panose="020B0604030504040204" pitchFamily="50" charset="-128"/>
            </a:endParaRPr>
          </a:p>
          <a:p>
            <a:pPr>
              <a:lnSpc>
                <a:spcPts val="1500"/>
              </a:lnSpc>
              <a:spcBef>
                <a:spcPts val="1200"/>
              </a:spcBef>
            </a:pP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１　個人情報を取り扱う場合は個人情報保護条例等関係規定の手続等に基づく当該事務の目的の範囲内の保有個人情報</a:t>
            </a:r>
            <a:endParaRPr kumimoji="1" lang="en-US" altLang="ja-JP" sz="1400" dirty="0">
              <a:latin typeface="Meiryo UI" panose="020B0604030504040204" pitchFamily="50" charset="-128"/>
              <a:ea typeface="Meiryo UI" panose="020B0604030504040204" pitchFamily="50" charset="-128"/>
            </a:endParaRPr>
          </a:p>
          <a:p>
            <a:pPr marL="804863" indent="-804863">
              <a:lnSpc>
                <a:spcPts val="2000"/>
              </a:lnSpc>
              <a:tabLst>
                <a:tab pos="11026775" algn="l"/>
              </a:tabLst>
            </a:pP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２　すべてのログを取得・管理できない場合は、</a:t>
            </a:r>
            <a:r>
              <a:rPr kumimoji="1" lang="en-US" altLang="ja-JP" sz="1400" dirty="0">
                <a:latin typeface="Meiryo UI" panose="020B0604030504040204" pitchFamily="50" charset="-128"/>
                <a:ea typeface="Meiryo UI" panose="020B0604030504040204" pitchFamily="50" charset="-128"/>
              </a:rPr>
              <a:t>ID</a:t>
            </a:r>
            <a:r>
              <a:rPr kumimoji="1" lang="ja-JP" altLang="en-US" sz="1400" dirty="0">
                <a:latin typeface="Meiryo UI" panose="020B0604030504040204" pitchFamily="50" charset="-128"/>
                <a:ea typeface="Meiryo UI" panose="020B0604030504040204" pitchFamily="50" charset="-128"/>
              </a:rPr>
              <a:t>または利用管理簿（共用</a:t>
            </a:r>
            <a:r>
              <a:rPr kumimoji="1" lang="en-US" altLang="ja-JP" sz="1400" dirty="0">
                <a:latin typeface="Meiryo UI" panose="020B0604030504040204" pitchFamily="50" charset="-128"/>
                <a:ea typeface="Meiryo UI" panose="020B0604030504040204" pitchFamily="50" charset="-128"/>
              </a:rPr>
              <a:t>ID</a:t>
            </a:r>
            <a:r>
              <a:rPr kumimoji="1" lang="ja-JP" altLang="en-US" sz="1400" dirty="0">
                <a:latin typeface="Meiryo UI" panose="020B0604030504040204" pitchFamily="50" charset="-128"/>
                <a:ea typeface="Meiryo UI" panose="020B0604030504040204" pitchFamily="50" charset="-128"/>
              </a:rPr>
              <a:t>の場合）により、職員の利用状況を適切に記録・管理すること</a:t>
            </a:r>
          </a:p>
        </p:txBody>
      </p:sp>
      <p:sp>
        <p:nvSpPr>
          <p:cNvPr id="6" name="正方形/長方形 5">
            <a:extLst>
              <a:ext uri="{FF2B5EF4-FFF2-40B4-BE49-F238E27FC236}">
                <a16:creationId xmlns:a16="http://schemas.microsoft.com/office/drawing/2014/main" id="{E815EDD0-0B7A-1823-89DD-6DCC3F407A6B}"/>
              </a:ext>
            </a:extLst>
          </p:cNvPr>
          <p:cNvSpPr/>
          <p:nvPr/>
        </p:nvSpPr>
        <p:spPr>
          <a:xfrm>
            <a:off x="708064" y="665318"/>
            <a:ext cx="11314656" cy="432000"/>
          </a:xfrm>
          <a:prstGeom prst="rect">
            <a:avLst/>
          </a:prstGeom>
          <a:solidFill>
            <a:srgbClr val="F5CDCE"/>
          </a:solidFill>
          <a:ln w="9525">
            <a:noFill/>
          </a:ln>
          <a:effectLst>
            <a:outerShdw blurRad="50800" dist="38100" dir="2700000" algn="tl" rotWithShape="0">
              <a:prstClr val="black">
                <a:alpha val="40000"/>
              </a:prstClr>
            </a:outerShdw>
          </a:effectLst>
        </p:spPr>
        <p:txBody>
          <a:bodyPr vert="horz" wrap="square" lIns="36000" tIns="36000" rIns="36000" bIns="36000" rtlCol="0" anchor="ctr">
            <a:noAutofit/>
          </a:bodyPr>
          <a:lstStyle/>
          <a:p>
            <a:r>
              <a:rPr lang="ja-JP" altLang="en-US" sz="2200" b="1" dirty="0">
                <a:latin typeface="Yu Gothic UI" panose="020B0500000000000000" pitchFamily="50" charset="-128"/>
                <a:ea typeface="Yu Gothic UI" panose="020B0500000000000000" pitchFamily="50" charset="-128"/>
              </a:rPr>
              <a:t> </a:t>
            </a:r>
            <a:r>
              <a:rPr lang="en-US" altLang="ja-JP" sz="2200" b="1" dirty="0">
                <a:latin typeface="Yu Gothic UI" panose="020B0500000000000000" pitchFamily="50" charset="-128"/>
                <a:ea typeface="Yu Gothic UI" panose="020B0500000000000000" pitchFamily="50" charset="-128"/>
              </a:rPr>
              <a:t>RAG</a:t>
            </a:r>
            <a:r>
              <a:rPr lang="ja-JP" altLang="en-US" sz="2200" b="1" dirty="0">
                <a:latin typeface="Yu Gothic UI" panose="020B0500000000000000" pitchFamily="50" charset="-128"/>
                <a:ea typeface="Yu Gothic UI" panose="020B0500000000000000" pitchFamily="50" charset="-128"/>
              </a:rPr>
              <a:t>環境の個別ルール</a:t>
            </a:r>
          </a:p>
        </p:txBody>
      </p:sp>
      <p:sp>
        <p:nvSpPr>
          <p:cNvPr id="7" name="テキスト ボックス 6">
            <a:extLst>
              <a:ext uri="{FF2B5EF4-FFF2-40B4-BE49-F238E27FC236}">
                <a16:creationId xmlns:a16="http://schemas.microsoft.com/office/drawing/2014/main" id="{71C52D71-88C6-2671-1D61-5CF9F8D17C45}"/>
              </a:ext>
            </a:extLst>
          </p:cNvPr>
          <p:cNvSpPr txBox="1"/>
          <p:nvPr/>
        </p:nvSpPr>
        <p:spPr>
          <a:xfrm>
            <a:off x="540916" y="1151280"/>
            <a:ext cx="11462483" cy="816506"/>
          </a:xfrm>
          <a:prstGeom prst="rect">
            <a:avLst/>
          </a:prstGeom>
          <a:noFill/>
        </p:spPr>
        <p:txBody>
          <a:bodyPr wrap="square" rtlCol="0">
            <a:spAutoFit/>
          </a:bodyPr>
          <a:lstStyle/>
          <a:p>
            <a:pPr>
              <a:lnSpc>
                <a:spcPts val="3000"/>
              </a:lnSpc>
            </a:pPr>
            <a:r>
              <a:rPr kumimoji="1" lang="ja-JP" altLang="en-US" b="1" dirty="0">
                <a:latin typeface="Meiryo UI" panose="020B0604030504040204" pitchFamily="50" charset="-128"/>
                <a:ea typeface="Meiryo UI" panose="020B0604030504040204" pitchFamily="50" charset="-128"/>
              </a:rPr>
              <a:t> ・ 特定個人情報（マイナンバーをその内容に含む個人情報）の入力を禁止する</a:t>
            </a:r>
          </a:p>
          <a:p>
            <a:pPr>
              <a:lnSpc>
                <a:spcPts val="3000"/>
              </a:lnSpc>
            </a:pPr>
            <a:r>
              <a:rPr kumimoji="1" lang="ja-JP" altLang="en-US" b="1" dirty="0">
                <a:latin typeface="Meiryo UI" panose="020B0604030504040204" pitchFamily="50" charset="-128"/>
                <a:ea typeface="Meiryo UI" panose="020B0604030504040204" pitchFamily="50" charset="-128"/>
              </a:rPr>
              <a:t> ・ 保有個人情報など大阪市情報公開条例上の非公開情報の入力を禁止する</a:t>
            </a:r>
          </a:p>
        </p:txBody>
      </p:sp>
      <p:sp>
        <p:nvSpPr>
          <p:cNvPr id="10" name="四角形: 角を丸くする 9">
            <a:extLst>
              <a:ext uri="{FF2B5EF4-FFF2-40B4-BE49-F238E27FC236}">
                <a16:creationId xmlns:a16="http://schemas.microsoft.com/office/drawing/2014/main" id="{90B51C33-5D8A-C205-9545-3E4D2A26B706}"/>
              </a:ext>
            </a:extLst>
          </p:cNvPr>
          <p:cNvSpPr/>
          <p:nvPr/>
        </p:nvSpPr>
        <p:spPr>
          <a:xfrm>
            <a:off x="744476" y="1994421"/>
            <a:ext cx="1200977" cy="332264"/>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rPr>
              <a:t>解説</a:t>
            </a:r>
          </a:p>
        </p:txBody>
      </p:sp>
      <p:sp>
        <p:nvSpPr>
          <p:cNvPr id="12" name="テキスト ボックス 11">
            <a:extLst>
              <a:ext uri="{FF2B5EF4-FFF2-40B4-BE49-F238E27FC236}">
                <a16:creationId xmlns:a16="http://schemas.microsoft.com/office/drawing/2014/main" id="{459CD066-09E8-375E-037F-5A30DC3DDB9F}"/>
              </a:ext>
            </a:extLst>
          </p:cNvPr>
          <p:cNvSpPr txBox="1"/>
          <p:nvPr/>
        </p:nvSpPr>
        <p:spPr>
          <a:xfrm>
            <a:off x="778344" y="2270092"/>
            <a:ext cx="6613057" cy="431785"/>
          </a:xfrm>
          <a:prstGeom prst="rect">
            <a:avLst/>
          </a:prstGeom>
          <a:noFill/>
        </p:spPr>
        <p:txBody>
          <a:bodyPr wrap="square" rtlCol="0">
            <a:spAutoFit/>
          </a:bodyPr>
          <a:lstStyle/>
          <a:p>
            <a:pPr>
              <a:lnSpc>
                <a:spcPts val="3000"/>
              </a:lnSpc>
            </a:pPr>
            <a:r>
              <a:rPr kumimoji="1" lang="en-US" altLang="ja-JP" sz="1600" dirty="0">
                <a:latin typeface="Meiryo UI" panose="020B0604030504040204" pitchFamily="50" charset="-128"/>
                <a:ea typeface="Meiryo UI" panose="020B0604030504040204" pitchFamily="50" charset="-128"/>
              </a:rPr>
              <a:t>RAG</a:t>
            </a:r>
            <a:r>
              <a:rPr kumimoji="1" lang="ja-JP" altLang="en-US" sz="1600" dirty="0">
                <a:latin typeface="Meiryo UI" panose="020B0604030504040204" pitchFamily="50" charset="-128"/>
                <a:ea typeface="Meiryo UI" panose="020B0604030504040204" pitchFamily="50" charset="-128"/>
              </a:rPr>
              <a:t>環境は外部環境を利用することから、非公開情報の入力を禁止しています。</a:t>
            </a:r>
            <a:r>
              <a:rPr kumimoji="1" lang="en-US" altLang="ja-JP" sz="1600" dirty="0">
                <a:latin typeface="Meiryo UI" panose="020B0604030504040204" pitchFamily="50" charset="-128"/>
                <a:ea typeface="Meiryo UI" panose="020B0604030504040204" pitchFamily="50" charset="-128"/>
              </a:rPr>
              <a:t> </a:t>
            </a:r>
            <a:endParaRPr kumimoji="1"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9CCBE6BF-8046-973E-036C-3CA7B62FC93F}"/>
              </a:ext>
            </a:extLst>
          </p:cNvPr>
          <p:cNvSpPr>
            <a:spLocks noGrp="1"/>
          </p:cNvSpPr>
          <p:nvPr>
            <p:ph type="sldNum" sz="quarter" idx="10"/>
          </p:nvPr>
        </p:nvSpPr>
        <p:spPr>
          <a:xfrm>
            <a:off x="11124411" y="6386511"/>
            <a:ext cx="1067589" cy="471489"/>
          </a:xfrm>
        </p:spPr>
        <p:txBody>
          <a:bodyPr/>
          <a:lstStyle/>
          <a:p>
            <a:r>
              <a:rPr lang="en-US" altLang="en-US" dirty="0">
                <a:latin typeface="Meiryo UI" panose="020B0604030504040204" pitchFamily="50" charset="-128"/>
              </a:rPr>
              <a:t>23</a:t>
            </a:r>
          </a:p>
        </p:txBody>
      </p:sp>
    </p:spTree>
    <p:extLst>
      <p:ext uri="{BB962C8B-B14F-4D97-AF65-F5344CB8AC3E}">
        <p14:creationId xmlns:p14="http://schemas.microsoft.com/office/powerpoint/2010/main" val="75413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AD69A-658F-9C9E-0EF2-DB07B2ACA1EC}"/>
              </a:ext>
            </a:extLst>
          </p:cNvPr>
          <p:cNvSpPr>
            <a:spLocks noGrp="1"/>
          </p:cNvSpPr>
          <p:nvPr>
            <p:ph type="title"/>
          </p:nvPr>
        </p:nvSpPr>
        <p:spPr>
          <a:xfrm>
            <a:off x="1261470" y="235745"/>
            <a:ext cx="9879437" cy="534530"/>
          </a:xfrm>
        </p:spPr>
        <p:txBody>
          <a:bodyPr/>
          <a:lstStyle/>
          <a:p>
            <a:r>
              <a:rPr lang="ja-JP" altLang="en-US" sz="3200" dirty="0">
                <a:solidFill>
                  <a:schemeClr val="tx1"/>
                </a:solidFill>
              </a:rPr>
              <a:t>おわりに</a:t>
            </a:r>
            <a:endParaRPr kumimoji="1" lang="ja-JP" altLang="en-US" sz="3200" dirty="0">
              <a:solidFill>
                <a:schemeClr val="tx1"/>
              </a:solidFill>
            </a:endParaRPr>
          </a:p>
        </p:txBody>
      </p:sp>
      <p:sp>
        <p:nvSpPr>
          <p:cNvPr id="6" name="テキスト ボックス 5">
            <a:extLst>
              <a:ext uri="{FF2B5EF4-FFF2-40B4-BE49-F238E27FC236}">
                <a16:creationId xmlns:a16="http://schemas.microsoft.com/office/drawing/2014/main" id="{1320C061-B02C-298A-709B-7B2E65287F40}"/>
              </a:ext>
            </a:extLst>
          </p:cNvPr>
          <p:cNvSpPr txBox="1"/>
          <p:nvPr/>
        </p:nvSpPr>
        <p:spPr>
          <a:xfrm>
            <a:off x="707896" y="1362016"/>
            <a:ext cx="10899904" cy="2784993"/>
          </a:xfrm>
          <a:prstGeom prst="rect">
            <a:avLst/>
          </a:prstGeom>
          <a:noFill/>
        </p:spPr>
        <p:txBody>
          <a:bodyPr wrap="square" rtlCol="0">
            <a:spAutoFit/>
          </a:bodyPr>
          <a:lstStyle/>
          <a:p>
            <a:pPr rtl="0">
              <a:lnSpc>
                <a:spcPts val="3200"/>
              </a:lnSpc>
              <a:spcBef>
                <a:spcPts val="1800"/>
              </a:spcBef>
            </a:pPr>
            <a:r>
              <a:rPr lang="ja-JP" altLang="en-US" sz="2000" dirty="0">
                <a:latin typeface="Meiryo UI" panose="020B0604030504040204" pitchFamily="50" charset="-128"/>
                <a:ea typeface="Meiryo UI" panose="020B0604030504040204" pitchFamily="50" charset="-128"/>
              </a:rPr>
              <a:t>　</a:t>
            </a:r>
            <a:r>
              <a:rPr lang="ja-JP" altLang="en-US" sz="2000" dirty="0">
                <a:effectLst/>
                <a:latin typeface="Meiryo UI" panose="020B0604030504040204" pitchFamily="50" charset="-128"/>
                <a:ea typeface="Meiryo UI" panose="020B0604030504040204" pitchFamily="50" charset="-128"/>
              </a:rPr>
              <a:t>生成</a:t>
            </a:r>
            <a:r>
              <a:rPr lang="en-US" altLang="ja-JP" sz="2000" dirty="0">
                <a:effectLst/>
                <a:latin typeface="Meiryo UI" panose="020B0604030504040204" pitchFamily="50" charset="-128"/>
                <a:ea typeface="Meiryo UI" panose="020B0604030504040204" pitchFamily="50" charset="-128"/>
              </a:rPr>
              <a:t>AI</a:t>
            </a:r>
            <a:r>
              <a:rPr lang="ja-JP" altLang="en-US" sz="2000" dirty="0">
                <a:effectLst/>
                <a:latin typeface="Meiryo UI" panose="020B0604030504040204" pitchFamily="50" charset="-128"/>
                <a:ea typeface="Meiryo UI" panose="020B0604030504040204" pitchFamily="50" charset="-128"/>
              </a:rPr>
              <a:t>技術は日々進化しており、新たな機能や活用方法が次々と登場しています。</a:t>
            </a:r>
            <a:endParaRPr lang="en-US" altLang="ja-JP" sz="2000" dirty="0">
              <a:effectLst/>
              <a:latin typeface="Meiryo UI" panose="020B0604030504040204" pitchFamily="50" charset="-128"/>
              <a:ea typeface="Meiryo UI" panose="020B0604030504040204" pitchFamily="50" charset="-128"/>
            </a:endParaRPr>
          </a:p>
          <a:p>
            <a:pPr rtl="0">
              <a:lnSpc>
                <a:spcPts val="3200"/>
              </a:lnSpc>
              <a:spcBef>
                <a:spcPts val="1800"/>
              </a:spcBef>
            </a:pPr>
            <a:r>
              <a:rPr lang="ja-JP" altLang="en-US" sz="2000" dirty="0">
                <a:effectLst/>
                <a:latin typeface="Meiryo UI" panose="020B0604030504040204" pitchFamily="50" charset="-128"/>
                <a:ea typeface="Meiryo UI" panose="020B0604030504040204" pitchFamily="50" charset="-128"/>
              </a:rPr>
              <a:t>　これに対応するため、本ガイドラインも今後の技術進展や利用状況を踏まえて、適宜改定を行う予定です。</a:t>
            </a:r>
            <a:endParaRPr lang="en-US" altLang="ja-JP" sz="2000" dirty="0">
              <a:effectLst/>
              <a:latin typeface="Meiryo UI" panose="020B0604030504040204" pitchFamily="50" charset="-128"/>
              <a:ea typeface="Meiryo UI" panose="020B0604030504040204" pitchFamily="50" charset="-128"/>
            </a:endParaRPr>
          </a:p>
          <a:p>
            <a:pPr rtl="0">
              <a:lnSpc>
                <a:spcPts val="3200"/>
              </a:lnSpc>
              <a:spcBef>
                <a:spcPts val="1800"/>
              </a:spcBef>
            </a:pPr>
            <a:r>
              <a:rPr lang="ja-JP" altLang="en-US" sz="2000" dirty="0">
                <a:effectLst/>
                <a:latin typeface="Meiryo UI" panose="020B0604030504040204" pitchFamily="50" charset="-128"/>
                <a:ea typeface="Meiryo UI" panose="020B0604030504040204" pitchFamily="50" charset="-128"/>
              </a:rPr>
              <a:t>　さらに、現時点では文章生成</a:t>
            </a:r>
            <a:r>
              <a:rPr lang="en-US" altLang="ja-JP" sz="2000" dirty="0">
                <a:effectLst/>
                <a:latin typeface="Meiryo UI" panose="020B0604030504040204" pitchFamily="50" charset="-128"/>
                <a:ea typeface="Meiryo UI" panose="020B0604030504040204" pitchFamily="50" charset="-128"/>
              </a:rPr>
              <a:t>AI</a:t>
            </a:r>
            <a:r>
              <a:rPr lang="ja-JP" altLang="en-US" sz="2000" dirty="0">
                <a:effectLst/>
                <a:latin typeface="Meiryo UI" panose="020B0604030504040204" pitchFamily="50" charset="-128"/>
                <a:ea typeface="Meiryo UI" panose="020B0604030504040204" pitchFamily="50" charset="-128"/>
              </a:rPr>
              <a:t>のみを</a:t>
            </a:r>
            <a:r>
              <a:rPr lang="ja-JP" altLang="en-US" sz="2000" dirty="0">
                <a:latin typeface="Meiryo UI" panose="020B0604030504040204" pitchFamily="50" charset="-128"/>
                <a:ea typeface="Meiryo UI" panose="020B0604030504040204" pitchFamily="50" charset="-128"/>
              </a:rPr>
              <a:t>利用</a:t>
            </a:r>
            <a:r>
              <a:rPr lang="ja-JP" altLang="en-US" sz="2000" dirty="0">
                <a:effectLst/>
                <a:latin typeface="Meiryo UI" panose="020B0604030504040204" pitchFamily="50" charset="-128"/>
                <a:ea typeface="Meiryo UI" panose="020B0604030504040204" pitchFamily="50" charset="-128"/>
              </a:rPr>
              <a:t>対象としていますが、今後は、音声生成</a:t>
            </a:r>
            <a:r>
              <a:rPr lang="en-US" altLang="ja-JP" sz="2000" dirty="0">
                <a:effectLst/>
                <a:latin typeface="Meiryo UI" panose="020B0604030504040204" pitchFamily="50" charset="-128"/>
                <a:ea typeface="Meiryo UI" panose="020B0604030504040204" pitchFamily="50" charset="-128"/>
              </a:rPr>
              <a:t>AI</a:t>
            </a:r>
            <a:r>
              <a:rPr lang="ja-JP" altLang="en-US" sz="2000" dirty="0">
                <a:effectLst/>
                <a:latin typeface="Meiryo UI" panose="020B0604030504040204" pitchFamily="50" charset="-128"/>
                <a:ea typeface="Meiryo UI" panose="020B0604030504040204" pitchFamily="50" charset="-128"/>
              </a:rPr>
              <a:t>等の他の生成</a:t>
            </a:r>
            <a:r>
              <a:rPr lang="en-US" altLang="ja-JP" sz="2000" dirty="0">
                <a:effectLst/>
                <a:latin typeface="Meiryo UI" panose="020B0604030504040204" pitchFamily="50" charset="-128"/>
                <a:ea typeface="Meiryo UI" panose="020B0604030504040204" pitchFamily="50" charset="-128"/>
              </a:rPr>
              <a:t>AI</a:t>
            </a:r>
            <a:r>
              <a:rPr lang="ja-JP" altLang="en-US" sz="2000" dirty="0">
                <a:effectLst/>
                <a:latin typeface="Meiryo UI" panose="020B0604030504040204" pitchFamily="50" charset="-128"/>
                <a:ea typeface="Meiryo UI" panose="020B0604030504040204" pitchFamily="50" charset="-128"/>
              </a:rPr>
              <a:t>についても、その有効性と安全性を検討し、適切な利用方法を模索していきます。</a:t>
            </a:r>
            <a:endParaRPr lang="en-US" altLang="ja-JP" sz="2000" dirty="0">
              <a:effectLst/>
              <a:latin typeface="Meiryo UI" panose="020B0604030504040204" pitchFamily="50" charset="-128"/>
              <a:ea typeface="Meiryo UI" panose="020B0604030504040204" pitchFamily="50" charset="-128"/>
            </a:endParaRPr>
          </a:p>
          <a:p>
            <a:pPr rtl="0">
              <a:lnSpc>
                <a:spcPts val="3200"/>
              </a:lnSpc>
              <a:spcBef>
                <a:spcPts val="1800"/>
              </a:spcBef>
            </a:pPr>
            <a:r>
              <a:rPr lang="ja-JP" altLang="en-US" sz="2000" dirty="0">
                <a:effectLst/>
                <a:latin typeface="Meiryo UI" panose="020B0604030504040204" pitchFamily="50" charset="-128"/>
                <a:ea typeface="Meiryo UI" panose="020B0604030504040204" pitchFamily="50" charset="-128"/>
              </a:rPr>
              <a:t>　これにより、より広範な業務での効率化と質の向上を</a:t>
            </a:r>
            <a:r>
              <a:rPr lang="ja-JP" altLang="en-US" sz="2000" dirty="0">
                <a:latin typeface="Meiryo UI" panose="020B0604030504040204" pitchFamily="50" charset="-128"/>
                <a:ea typeface="Meiryo UI" panose="020B0604030504040204" pitchFamily="50" charset="-128"/>
              </a:rPr>
              <a:t>めざ</a:t>
            </a:r>
            <a:r>
              <a:rPr lang="ja-JP" altLang="en-US" sz="2000" dirty="0">
                <a:effectLst/>
                <a:latin typeface="Meiryo UI" panose="020B0604030504040204" pitchFamily="50" charset="-128"/>
                <a:ea typeface="Meiryo UI" panose="020B0604030504040204" pitchFamily="50" charset="-128"/>
              </a:rPr>
              <a:t>してまいります。</a:t>
            </a:r>
          </a:p>
        </p:txBody>
      </p:sp>
      <p:sp>
        <p:nvSpPr>
          <p:cNvPr id="4" name="スライド番号プレースホルダー 3">
            <a:extLst>
              <a:ext uri="{FF2B5EF4-FFF2-40B4-BE49-F238E27FC236}">
                <a16:creationId xmlns:a16="http://schemas.microsoft.com/office/drawing/2014/main" id="{08C97A33-E232-6898-F359-436F87AEBFED}"/>
              </a:ext>
            </a:extLst>
          </p:cNvPr>
          <p:cNvSpPr>
            <a:spLocks noGrp="1"/>
          </p:cNvSpPr>
          <p:nvPr>
            <p:ph type="sldNum" sz="quarter" idx="10"/>
          </p:nvPr>
        </p:nvSpPr>
        <p:spPr>
          <a:xfrm>
            <a:off x="10983290" y="6386511"/>
            <a:ext cx="1067589" cy="471489"/>
          </a:xfrm>
        </p:spPr>
        <p:txBody>
          <a:bodyPr/>
          <a:lstStyle/>
          <a:p>
            <a:r>
              <a:rPr lang="en-US" altLang="ja-JP" dirty="0"/>
              <a:t>24</a:t>
            </a:r>
            <a:endParaRPr lang="en-US" altLang="en-US" dirty="0">
              <a:latin typeface="Meiryo UI" panose="020B0604030504040204" pitchFamily="50" charset="-128"/>
            </a:endParaRPr>
          </a:p>
        </p:txBody>
      </p:sp>
      <p:pic>
        <p:nvPicPr>
          <p:cNvPr id="3" name="図 2" descr="部屋 が含まれている画像&#10;&#10;自動的に生成された説明">
            <a:extLst>
              <a:ext uri="{FF2B5EF4-FFF2-40B4-BE49-F238E27FC236}">
                <a16:creationId xmlns:a16="http://schemas.microsoft.com/office/drawing/2014/main" id="{E94A70C3-9853-75D5-406B-7840810433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3369" y="4250669"/>
            <a:ext cx="2490630" cy="2490630"/>
          </a:xfrm>
          <a:prstGeom prst="rect">
            <a:avLst/>
          </a:prstGeom>
        </p:spPr>
      </p:pic>
      <p:sp>
        <p:nvSpPr>
          <p:cNvPr id="5" name="タイトル 1">
            <a:extLst>
              <a:ext uri="{FF2B5EF4-FFF2-40B4-BE49-F238E27FC236}">
                <a16:creationId xmlns:a16="http://schemas.microsoft.com/office/drawing/2014/main" id="{C45A8256-A298-67A5-7F08-0472BF1E5DEC}"/>
              </a:ext>
            </a:extLst>
          </p:cNvPr>
          <p:cNvSpPr txBox="1">
            <a:spLocks/>
          </p:cNvSpPr>
          <p:nvPr/>
        </p:nvSpPr>
        <p:spPr>
          <a:xfrm>
            <a:off x="8407794" y="5519078"/>
            <a:ext cx="3109290" cy="911088"/>
          </a:xfrm>
          <a:prstGeom prst="rect">
            <a:avLst/>
          </a:prstGeom>
        </p:spPr>
        <p:txBody>
          <a:bodyPr vert="horz" lIns="91440" tIns="0" rIns="91440" bIns="0" rtlCol="0" anchor="ctr" anchorCtr="0">
            <a:noAutofit/>
          </a:bodyPr>
          <a:lstStyle>
            <a:defPPr>
              <a:defRPr lang="ja-JP"/>
            </a:defPPr>
            <a:lvl1pPr algn="ctr" defTabSz="914400" rtl="0" eaLnBrk="1" latinLnBrk="0" hangingPunct="1">
              <a:lnSpc>
                <a:spcPct val="100000"/>
              </a:lnSpc>
              <a:spcBef>
                <a:spcPct val="0"/>
              </a:spcBef>
              <a:buNone/>
              <a:defRPr kumimoji="1" lang="ja-JP" sz="3600" b="1" kern="1200" cap="all" baseline="0">
                <a:solidFill>
                  <a:schemeClr val="accent6"/>
                </a:solidFill>
                <a:latin typeface="Meiryo UI" panose="020B0604030504040204" pitchFamily="50" charset="-128"/>
                <a:ea typeface="Meiryo UI" panose="020B0604030504040204" pitchFamily="50" charset="-128"/>
                <a:cs typeface="+mj-cs"/>
              </a:defRPr>
            </a:lvl1pPr>
          </a:lstStyle>
          <a:p>
            <a:pPr algn="l"/>
            <a:r>
              <a:rPr lang="ja-JP" altLang="en-US" sz="1800" b="0" dirty="0">
                <a:solidFill>
                  <a:schemeClr val="tx1"/>
                </a:solidFill>
              </a:rPr>
              <a:t>大阪市生成</a:t>
            </a:r>
            <a:r>
              <a:rPr lang="en-US" altLang="ja-JP" sz="1800" b="0" dirty="0">
                <a:solidFill>
                  <a:schemeClr val="tx1"/>
                </a:solidFill>
              </a:rPr>
              <a:t>AI</a:t>
            </a:r>
            <a:r>
              <a:rPr lang="ja-JP" altLang="en-US" sz="1800" b="0" dirty="0">
                <a:solidFill>
                  <a:schemeClr val="tx1"/>
                </a:solidFill>
              </a:rPr>
              <a:t>利用ガイドライン</a:t>
            </a:r>
            <a:endParaRPr lang="en-US" altLang="ja-JP" sz="1800" b="0" dirty="0">
              <a:solidFill>
                <a:schemeClr val="tx1"/>
              </a:solidFill>
            </a:endParaRPr>
          </a:p>
          <a:p>
            <a:pPr algn="l">
              <a:spcBef>
                <a:spcPts val="600"/>
              </a:spcBef>
            </a:pPr>
            <a:r>
              <a:rPr lang="ja-JP" altLang="en-US" sz="1800" b="0" dirty="0">
                <a:solidFill>
                  <a:schemeClr val="tx1"/>
                </a:solidFill>
              </a:rPr>
              <a:t>大阪市デジタル統括室</a:t>
            </a:r>
          </a:p>
        </p:txBody>
      </p:sp>
    </p:spTree>
    <p:extLst>
      <p:ext uri="{BB962C8B-B14F-4D97-AF65-F5344CB8AC3E}">
        <p14:creationId xmlns:p14="http://schemas.microsoft.com/office/powerpoint/2010/main" val="82586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0A454A86-D715-C727-7C72-26CE8AA78991}"/>
              </a:ext>
            </a:extLst>
          </p:cNvPr>
          <p:cNvSpPr/>
          <p:nvPr/>
        </p:nvSpPr>
        <p:spPr>
          <a:xfrm>
            <a:off x="1042448" y="306196"/>
            <a:ext cx="1472513" cy="58033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目次</a:t>
            </a:r>
          </a:p>
        </p:txBody>
      </p:sp>
      <p:sp>
        <p:nvSpPr>
          <p:cNvPr id="2" name="スライド番号プレースホルダー 1">
            <a:extLst>
              <a:ext uri="{FF2B5EF4-FFF2-40B4-BE49-F238E27FC236}">
                <a16:creationId xmlns:a16="http://schemas.microsoft.com/office/drawing/2014/main" id="{2BD7238E-5749-D6B1-1B62-C935EAF9F71D}"/>
              </a:ext>
            </a:extLst>
          </p:cNvPr>
          <p:cNvSpPr>
            <a:spLocks noGrp="1"/>
          </p:cNvSpPr>
          <p:nvPr>
            <p:ph type="sldNum" sz="quarter" idx="10"/>
          </p:nvPr>
        </p:nvSpPr>
        <p:spPr>
          <a:xfrm>
            <a:off x="11025690" y="6386511"/>
            <a:ext cx="1067589" cy="471489"/>
          </a:xfrm>
        </p:spPr>
        <p:txBody>
          <a:bodyPr/>
          <a:lstStyle/>
          <a:p>
            <a:r>
              <a:rPr lang="ja-JP" altLang="en-US" dirty="0">
                <a:latin typeface="Meiryo UI" panose="020B0604030504040204" pitchFamily="50" charset="-128"/>
              </a:rPr>
              <a:t>２</a:t>
            </a:r>
            <a:endParaRPr lang="en-US" altLang="en-US" dirty="0">
              <a:latin typeface="Meiryo UI" panose="020B0604030504040204" pitchFamily="50" charset="-128"/>
            </a:endParaRPr>
          </a:p>
        </p:txBody>
      </p:sp>
      <p:grpSp>
        <p:nvGrpSpPr>
          <p:cNvPr id="9" name="グループ化 8">
            <a:extLst>
              <a:ext uri="{FF2B5EF4-FFF2-40B4-BE49-F238E27FC236}">
                <a16:creationId xmlns:a16="http://schemas.microsoft.com/office/drawing/2014/main" id="{36E4EE24-6402-9D20-81F4-236928C98531}"/>
              </a:ext>
            </a:extLst>
          </p:cNvPr>
          <p:cNvGrpSpPr/>
          <p:nvPr/>
        </p:nvGrpSpPr>
        <p:grpSpPr>
          <a:xfrm>
            <a:off x="695268" y="1114234"/>
            <a:ext cx="5250568" cy="5632311"/>
            <a:chOff x="887768" y="1025454"/>
            <a:chExt cx="5250568" cy="5632311"/>
          </a:xfrm>
        </p:grpSpPr>
        <p:sp>
          <p:nvSpPr>
            <p:cNvPr id="6" name="テキスト ボックス 5">
              <a:extLst>
                <a:ext uri="{FF2B5EF4-FFF2-40B4-BE49-F238E27FC236}">
                  <a16:creationId xmlns:a16="http://schemas.microsoft.com/office/drawing/2014/main" id="{2B419D10-BE55-4CB9-6138-8CC4CAEC51C2}"/>
                </a:ext>
              </a:extLst>
            </p:cNvPr>
            <p:cNvSpPr txBox="1"/>
            <p:nvPr/>
          </p:nvSpPr>
          <p:spPr>
            <a:xfrm>
              <a:off x="887768" y="1025454"/>
              <a:ext cx="4640966" cy="5632311"/>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はじめに　　　　　　　　　　　　　　　　　　　　　　　　  　　　　　　　　　　　　　　　　　　　　　　　　　　　　　　　　　　　</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本ガイドラインの適用対象</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第１章　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について</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　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の種類と活用用途</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２　生成</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のリスク</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第２章　大阪市の生成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の利用環境</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　汎用業務利用環境と特定業務利用環境 </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２　</a:t>
              </a:r>
              <a:r>
                <a:rPr kumimoji="1" lang="en-US" altLang="ja-JP" dirty="0">
                  <a:latin typeface="Meiryo UI" panose="020B0604030504040204" pitchFamily="50" charset="-128"/>
                  <a:ea typeface="Meiryo UI" panose="020B0604030504040204" pitchFamily="50" charset="-128"/>
                </a:rPr>
                <a:t>AI</a:t>
              </a:r>
              <a:r>
                <a:rPr kumimoji="1" lang="ja-JP" altLang="en-US" dirty="0">
                  <a:latin typeface="Meiryo UI" panose="020B0604030504040204" pitchFamily="50" charset="-128"/>
                  <a:ea typeface="Meiryo UI" panose="020B0604030504040204" pitchFamily="50" charset="-128"/>
                </a:rPr>
                <a:t>アシスタント（</a:t>
              </a:r>
              <a:r>
                <a:rPr kumimoji="1" lang="en-US" altLang="ja-JP" dirty="0">
                  <a:latin typeface="Meiryo UI" panose="020B0604030504040204" pitchFamily="50" charset="-128"/>
                  <a:ea typeface="Meiryo UI" panose="020B0604030504040204" pitchFamily="50" charset="-128"/>
                </a:rPr>
                <a:t>Oasis</a:t>
              </a:r>
              <a:r>
                <a:rPr kumimoji="1" lang="ja-JP" altLang="en-US" dirty="0">
                  <a:latin typeface="Meiryo UI" panose="020B0604030504040204" pitchFamily="50" charset="-128"/>
                  <a:ea typeface="Meiryo UI" panose="020B0604030504040204" pitchFamily="50" charset="-128"/>
                </a:rPr>
                <a:t>）の概要           </a:t>
              </a:r>
              <a:endParaRPr kumimoji="1" lang="en-US" altLang="ja-JP"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第３章　大阪市の生成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の利用ルール</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１　すべての環境の共通ルール</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　 ２　利用環境ごとの個別ルール</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おわりに</a:t>
              </a:r>
              <a:endParaRPr kumimoji="1" lang="en-US" altLang="ja-JP"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CAD00705-C2AB-3391-5854-5BBFAC9BF61B}"/>
                </a:ext>
              </a:extLst>
            </p:cNvPr>
            <p:cNvSpPr txBox="1"/>
            <p:nvPr/>
          </p:nvSpPr>
          <p:spPr>
            <a:xfrm>
              <a:off x="5494869" y="1025454"/>
              <a:ext cx="643467" cy="5632311"/>
            </a:xfrm>
            <a:prstGeom prst="rect">
              <a:avLst/>
            </a:prstGeom>
            <a:noFill/>
          </p:spPr>
          <p:txBody>
            <a:bodyPr wrap="square" rtlCol="0">
              <a:spAutoFit/>
            </a:bodyPr>
            <a:lstStyle/>
            <a:p>
              <a:r>
                <a:rPr kumimoji="1" lang="en-US" altLang="ja-JP" dirty="0">
                  <a:latin typeface="Meiryo UI" panose="020B0604030504040204" pitchFamily="50" charset="-128"/>
                  <a:ea typeface="Meiryo UI" panose="020B0604030504040204" pitchFamily="50" charset="-128"/>
                </a:rPr>
                <a:t>p3</a:t>
              </a: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p4</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p6</a:t>
              </a:r>
            </a:p>
            <a:p>
              <a:r>
                <a:rPr kumimoji="1" lang="en-US" altLang="ja-JP" dirty="0">
                  <a:latin typeface="Meiryo UI" panose="020B0604030504040204" pitchFamily="50" charset="-128"/>
                  <a:ea typeface="Meiryo UI" panose="020B0604030504040204" pitchFamily="50" charset="-128"/>
                </a:rPr>
                <a:t>p7</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p11</a:t>
              </a:r>
            </a:p>
            <a:p>
              <a:r>
                <a:rPr kumimoji="1" lang="en-US" altLang="ja-JP" dirty="0">
                  <a:latin typeface="Meiryo UI" panose="020B0604030504040204" pitchFamily="50" charset="-128"/>
                  <a:ea typeface="Meiryo UI" panose="020B0604030504040204" pitchFamily="50" charset="-128"/>
                </a:rPr>
                <a:t>p12</a:t>
              </a: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p15</a:t>
              </a:r>
            </a:p>
            <a:p>
              <a:r>
                <a:rPr kumimoji="1" lang="en-US" altLang="ja-JP" dirty="0">
                  <a:latin typeface="Meiryo UI" panose="020B0604030504040204" pitchFamily="50" charset="-128"/>
                  <a:ea typeface="Meiryo UI" panose="020B0604030504040204" pitchFamily="50" charset="-128"/>
                </a:rPr>
                <a:t>p22</a:t>
              </a: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p24</a:t>
              </a:r>
            </a:p>
          </p:txBody>
        </p:sp>
      </p:grpSp>
      <p:sp>
        <p:nvSpPr>
          <p:cNvPr id="8" name="テキスト ボックス 7">
            <a:extLst>
              <a:ext uri="{FF2B5EF4-FFF2-40B4-BE49-F238E27FC236}">
                <a16:creationId xmlns:a16="http://schemas.microsoft.com/office/drawing/2014/main" id="{6BF05BA0-A9E6-9455-B121-FFD1BD644694}"/>
              </a:ext>
            </a:extLst>
          </p:cNvPr>
          <p:cNvSpPr txBox="1"/>
          <p:nvPr/>
        </p:nvSpPr>
        <p:spPr>
          <a:xfrm>
            <a:off x="6295990" y="1114234"/>
            <a:ext cx="5797289" cy="1477328"/>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附録</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アシスタント（</a:t>
            </a:r>
            <a:r>
              <a:rPr kumimoji="1" lang="en-US" altLang="ja-JP" b="1" dirty="0">
                <a:latin typeface="Meiryo UI" panose="020B0604030504040204" pitchFamily="50" charset="-128"/>
                <a:ea typeface="Meiryo UI" panose="020B0604030504040204" pitchFamily="50" charset="-128"/>
              </a:rPr>
              <a:t>Oasis</a:t>
            </a:r>
            <a:r>
              <a:rPr kumimoji="1" lang="ja-JP" altLang="en-US" b="1" dirty="0">
                <a:latin typeface="Meiryo UI" panose="020B0604030504040204" pitchFamily="50" charset="-128"/>
                <a:ea typeface="Meiryo UI" panose="020B0604030504040204" pitchFamily="50" charset="-128"/>
              </a:rPr>
              <a:t>）の活用方法と事例集</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別冊</a:t>
            </a:r>
            <a:endParaRPr kumimoji="1" lang="en-US" altLang="ja-JP" b="1"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　業務受託事業者等向け生成</a:t>
            </a:r>
            <a:r>
              <a:rPr kumimoji="1" lang="en-US" altLang="ja-JP" b="1" dirty="0">
                <a:latin typeface="Meiryo UI" panose="020B0604030504040204" pitchFamily="50" charset="-128"/>
                <a:ea typeface="Meiryo UI" panose="020B0604030504040204" pitchFamily="50" charset="-128"/>
              </a:rPr>
              <a:t>AI</a:t>
            </a:r>
            <a:r>
              <a:rPr kumimoji="1" lang="ja-JP" altLang="en-US" b="1" dirty="0">
                <a:latin typeface="Meiryo UI" panose="020B0604030504040204" pitchFamily="50" charset="-128"/>
                <a:ea typeface="Meiryo UI" panose="020B0604030504040204" pitchFamily="50" charset="-128"/>
              </a:rPr>
              <a:t>利用ガイドライン第</a:t>
            </a:r>
            <a:r>
              <a:rPr kumimoji="1" lang="en-US" altLang="ja-JP" b="1" dirty="0">
                <a:latin typeface="Meiryo UI" panose="020B0604030504040204" pitchFamily="50" charset="-128"/>
                <a:ea typeface="Meiryo UI" panose="020B0604030504040204" pitchFamily="50" charset="-128"/>
              </a:rPr>
              <a:t>1.0</a:t>
            </a:r>
            <a:r>
              <a:rPr kumimoji="1" lang="ja-JP" altLang="en-US" b="1" dirty="0">
                <a:latin typeface="Meiryo UI" panose="020B0604030504040204" pitchFamily="50" charset="-128"/>
                <a:ea typeface="Meiryo UI" panose="020B0604030504040204" pitchFamily="50" charset="-128"/>
              </a:rPr>
              <a:t>版</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4182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AD69A-658F-9C9E-0EF2-DB07B2ACA1EC}"/>
              </a:ext>
            </a:extLst>
          </p:cNvPr>
          <p:cNvSpPr>
            <a:spLocks noGrp="1"/>
          </p:cNvSpPr>
          <p:nvPr>
            <p:ph type="title"/>
          </p:nvPr>
        </p:nvSpPr>
        <p:spPr>
          <a:xfrm>
            <a:off x="1258096" y="183882"/>
            <a:ext cx="9879437" cy="534530"/>
          </a:xfrm>
        </p:spPr>
        <p:txBody>
          <a:bodyPr/>
          <a:lstStyle/>
          <a:p>
            <a:r>
              <a:rPr kumimoji="1" lang="ja-JP" altLang="en-US" sz="2800" dirty="0">
                <a:solidFill>
                  <a:schemeClr val="tx1"/>
                </a:solidFill>
              </a:rPr>
              <a:t>はじめに</a:t>
            </a:r>
          </a:p>
        </p:txBody>
      </p:sp>
      <p:sp>
        <p:nvSpPr>
          <p:cNvPr id="6" name="テキスト ボックス 5">
            <a:extLst>
              <a:ext uri="{FF2B5EF4-FFF2-40B4-BE49-F238E27FC236}">
                <a16:creationId xmlns:a16="http://schemas.microsoft.com/office/drawing/2014/main" id="{1320C061-B02C-298A-709B-7B2E65287F40}"/>
              </a:ext>
            </a:extLst>
          </p:cNvPr>
          <p:cNvSpPr txBox="1"/>
          <p:nvPr/>
        </p:nvSpPr>
        <p:spPr>
          <a:xfrm>
            <a:off x="791084" y="1125035"/>
            <a:ext cx="10813460" cy="5324535"/>
          </a:xfrm>
          <a:prstGeom prst="rect">
            <a:avLst/>
          </a:prstGeom>
          <a:noFill/>
        </p:spPr>
        <p:txBody>
          <a:bodyPr wrap="square" rtlCol="0">
            <a:spAutoFit/>
          </a:bodyPr>
          <a:lstStyle/>
          <a:p>
            <a:r>
              <a:rPr kumimoji="1" lang="ja-JP" altLang="en-US" sz="2000" dirty="0">
                <a:latin typeface="Meiryo UI" panose="020B0604030504040204" pitchFamily="50" charset="-128"/>
                <a:ea typeface="Meiryo UI" panose="020B0604030504040204" pitchFamily="50" charset="-128"/>
              </a:rPr>
              <a:t>　大阪市では、令和５年４月にデジタル統括室内に生成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の調査・利用検討チームを設置し、生成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の利用がどの業務に適しているかや安全かつ効果的に利用するための環境等について具体的に検討してきました。</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は、一般的な文章作成や要約、企画案のたたき台作成、広報記事作成などの業務で、時間短縮や作業負荷軽減の効果が期待されます。こうした有効性を踏まえ、大阪市専用の安全な利用環境と利用ルールを整備したうえで、令和６年度から全職員による本格的な利用を開始しました。</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また、各行政事務で生成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を活用するために、一定の要件を定めたクラウドサービスでの利用や専門知識が必要な業務での生成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利用環境の整備も進めています。</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は、業務の効率化や質の向上に大きな効果をもたらしますが、利用にあたっては、情報漏えい、回答の不正確性、知的財産権侵害などのリスクも伴います。そのため、安全な利用環境において、利用者自身が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の特徴やリスク、効果的な活用方法を正しく理解し、ルールを守って利用することが大切です。</a:t>
            </a:r>
          </a:p>
          <a:p>
            <a:endParaRPr kumimoji="1" lang="ja-JP" altLang="en-US" sz="2000" dirty="0">
              <a:latin typeface="Meiryo UI" panose="020B0604030504040204" pitchFamily="50" charset="-128"/>
              <a:ea typeface="Meiryo UI" panose="020B0604030504040204" pitchFamily="50" charset="-128"/>
            </a:endParaRPr>
          </a:p>
          <a:p>
            <a:r>
              <a:rPr kumimoji="1" lang="ja-JP" altLang="en-US" sz="2000" dirty="0">
                <a:latin typeface="Meiryo UI" panose="020B0604030504040204" pitchFamily="50" charset="-128"/>
                <a:ea typeface="Meiryo UI" panose="020B0604030504040204" pitchFamily="50" charset="-128"/>
              </a:rPr>
              <a:t>　本ガイドラインは、生成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の概要をはじめ、大阪市の環境で利用可能な文章生成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の利用ルールや有効な活用事例等について解説・紹介し、業務の効率化と質の向上を実現することを目的に策定しました。</a:t>
            </a:r>
          </a:p>
        </p:txBody>
      </p:sp>
      <p:sp>
        <p:nvSpPr>
          <p:cNvPr id="4" name="スライド番号プレースホルダー 3">
            <a:extLst>
              <a:ext uri="{FF2B5EF4-FFF2-40B4-BE49-F238E27FC236}">
                <a16:creationId xmlns:a16="http://schemas.microsoft.com/office/drawing/2014/main" id="{08C97A33-E232-6898-F359-436F87AEBFED}"/>
              </a:ext>
            </a:extLst>
          </p:cNvPr>
          <p:cNvSpPr>
            <a:spLocks noGrp="1"/>
          </p:cNvSpPr>
          <p:nvPr>
            <p:ph type="sldNum" sz="quarter" idx="10"/>
          </p:nvPr>
        </p:nvSpPr>
        <p:spPr>
          <a:xfrm>
            <a:off x="10983290" y="6386511"/>
            <a:ext cx="1067589" cy="471489"/>
          </a:xfrm>
        </p:spPr>
        <p:txBody>
          <a:bodyPr/>
          <a:lstStyle/>
          <a:p>
            <a:r>
              <a:rPr lang="ja-JP" altLang="en-US" dirty="0"/>
              <a:t>３</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13390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6AD69A-658F-9C9E-0EF2-DB07B2ACA1EC}"/>
              </a:ext>
            </a:extLst>
          </p:cNvPr>
          <p:cNvSpPr>
            <a:spLocks noGrp="1"/>
          </p:cNvSpPr>
          <p:nvPr>
            <p:ph type="title"/>
          </p:nvPr>
        </p:nvSpPr>
        <p:spPr>
          <a:xfrm>
            <a:off x="1308681" y="208455"/>
            <a:ext cx="9879437" cy="534530"/>
          </a:xfrm>
        </p:spPr>
        <p:txBody>
          <a:bodyPr/>
          <a:lstStyle/>
          <a:p>
            <a:r>
              <a:rPr kumimoji="1" lang="ja-JP" altLang="en-US" sz="2800" dirty="0">
                <a:solidFill>
                  <a:schemeClr val="tx1"/>
                </a:solidFill>
              </a:rPr>
              <a:t>本ガイドラインの適用対象</a:t>
            </a:r>
          </a:p>
        </p:txBody>
      </p:sp>
      <p:sp>
        <p:nvSpPr>
          <p:cNvPr id="4" name="テキスト ボックス 3">
            <a:extLst>
              <a:ext uri="{FF2B5EF4-FFF2-40B4-BE49-F238E27FC236}">
                <a16:creationId xmlns:a16="http://schemas.microsoft.com/office/drawing/2014/main" id="{5FE4577C-DBEF-B1AE-E6E8-089B8CE99809}"/>
              </a:ext>
            </a:extLst>
          </p:cNvPr>
          <p:cNvSpPr txBox="1"/>
          <p:nvPr/>
        </p:nvSpPr>
        <p:spPr>
          <a:xfrm>
            <a:off x="808167" y="1367982"/>
            <a:ext cx="7269262" cy="336118"/>
          </a:xfrm>
          <a:prstGeom prst="rect">
            <a:avLst/>
          </a:prstGeom>
          <a:noFill/>
        </p:spPr>
        <p:txBody>
          <a:bodyPr wrap="square" rtlCol="0">
            <a:spAutoFit/>
          </a:bodyPr>
          <a:lstStyle/>
          <a:p>
            <a:pPr>
              <a:lnSpc>
                <a:spcPts val="1900"/>
              </a:lnSpc>
            </a:pPr>
            <a:r>
              <a:rPr kumimoji="1" lang="ja-JP" altLang="en-US" sz="2400" b="1" dirty="0">
                <a:latin typeface="Meiryo UI" panose="020B0604030504040204" pitchFamily="50" charset="-128"/>
                <a:ea typeface="Meiryo UI" panose="020B0604030504040204" pitchFamily="50" charset="-128"/>
              </a:rPr>
              <a:t>本ガイドラインの適用対象となる所属は下表のとおりです。</a:t>
            </a:r>
            <a:endParaRPr kumimoji="1" lang="en-US" altLang="ja-JP" sz="24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D8FC2F73-4847-9A61-723A-88B5617A8201}"/>
              </a:ext>
            </a:extLst>
          </p:cNvPr>
          <p:cNvSpPr>
            <a:spLocks noGrp="1"/>
          </p:cNvSpPr>
          <p:nvPr>
            <p:ph type="sldNum" sz="quarter" idx="10"/>
          </p:nvPr>
        </p:nvSpPr>
        <p:spPr>
          <a:xfrm>
            <a:off x="11059491" y="6386511"/>
            <a:ext cx="1067589" cy="471489"/>
          </a:xfrm>
        </p:spPr>
        <p:txBody>
          <a:bodyPr/>
          <a:lstStyle/>
          <a:p>
            <a:r>
              <a:rPr lang="ja-JP" altLang="en-US" dirty="0">
                <a:latin typeface="Meiryo UI" panose="020B0604030504040204" pitchFamily="50" charset="-128"/>
              </a:rPr>
              <a:t>４</a:t>
            </a:r>
            <a:endParaRPr lang="en-US" altLang="en-US" dirty="0">
              <a:latin typeface="Meiryo UI" panose="020B0604030504040204" pitchFamily="50" charset="-128"/>
            </a:endParaRPr>
          </a:p>
        </p:txBody>
      </p:sp>
      <p:graphicFrame>
        <p:nvGraphicFramePr>
          <p:cNvPr id="5" name="表 4">
            <a:extLst>
              <a:ext uri="{FF2B5EF4-FFF2-40B4-BE49-F238E27FC236}">
                <a16:creationId xmlns:a16="http://schemas.microsoft.com/office/drawing/2014/main" id="{D68D0741-E99E-C770-B6E1-1574BF1F2980}"/>
              </a:ext>
            </a:extLst>
          </p:cNvPr>
          <p:cNvGraphicFramePr>
            <a:graphicFrameLocks noGrp="1"/>
          </p:cNvGraphicFramePr>
          <p:nvPr>
            <p:extLst>
              <p:ext uri="{D42A27DB-BD31-4B8C-83A1-F6EECF244321}">
                <p14:modId xmlns:p14="http://schemas.microsoft.com/office/powerpoint/2010/main" val="1267828076"/>
              </p:ext>
            </p:extLst>
          </p:nvPr>
        </p:nvGraphicFramePr>
        <p:xfrm>
          <a:off x="478055" y="1868159"/>
          <a:ext cx="11235889" cy="3820801"/>
        </p:xfrm>
        <a:graphic>
          <a:graphicData uri="http://schemas.openxmlformats.org/drawingml/2006/table">
            <a:tbl>
              <a:tblPr/>
              <a:tblGrid>
                <a:gridCol w="4334576">
                  <a:extLst>
                    <a:ext uri="{9D8B030D-6E8A-4147-A177-3AD203B41FA5}">
                      <a16:colId xmlns:a16="http://schemas.microsoft.com/office/drawing/2014/main" val="3422981785"/>
                    </a:ext>
                  </a:extLst>
                </a:gridCol>
                <a:gridCol w="6901313">
                  <a:extLst>
                    <a:ext uri="{9D8B030D-6E8A-4147-A177-3AD203B41FA5}">
                      <a16:colId xmlns:a16="http://schemas.microsoft.com/office/drawing/2014/main" val="2940187298"/>
                    </a:ext>
                  </a:extLst>
                </a:gridCol>
              </a:tblGrid>
              <a:tr h="573645">
                <a:tc>
                  <a:txBody>
                    <a:bodyPr/>
                    <a:lstStyle/>
                    <a:p>
                      <a:pPr algn="l" fontAlgn="ctr"/>
                      <a:r>
                        <a:rPr lang="ja-JP" altLang="en-US" sz="1800" b="1" i="0" u="none" strike="noStrike" dirty="0">
                          <a:solidFill>
                            <a:srgbClr val="000000"/>
                          </a:solidFill>
                          <a:effectLst/>
                          <a:latin typeface="Yu Gothic UI" panose="020B0500000000000000" pitchFamily="50" charset="-128"/>
                          <a:ea typeface="Yu Gothic UI" panose="020B0500000000000000" pitchFamily="50" charset="-128"/>
                        </a:rPr>
                        <a:t>　事項</a:t>
                      </a:r>
                      <a:endParaRPr lang="zh-TW" altLang="en-US" sz="1800" b="1" i="0" u="none" strike="noStrike" dirty="0">
                        <a:solidFill>
                          <a:srgbClr val="000000"/>
                        </a:solidFill>
                        <a:effectLst/>
                        <a:latin typeface="Yu Gothic UI" panose="020B0500000000000000" pitchFamily="50" charset="-128"/>
                        <a:ea typeface="Yu Gothic UI" panose="020B0500000000000000" pitchFamily="50" charset="-12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tc>
                  <a:txBody>
                    <a:bodyPr/>
                    <a:lstStyle/>
                    <a:p>
                      <a:pPr algn="ctr" fontAlgn="ctr"/>
                      <a:r>
                        <a:rPr lang="ja-JP" altLang="en-US" sz="1800" b="1" i="0" u="none" strike="noStrike" dirty="0">
                          <a:solidFill>
                            <a:srgbClr val="000000"/>
                          </a:solidFill>
                          <a:effectLst/>
                          <a:latin typeface="Yu Gothic UI" panose="020B0500000000000000" pitchFamily="50" charset="-128"/>
                          <a:ea typeface="Yu Gothic UI" panose="020B0500000000000000" pitchFamily="50" charset="-128"/>
                        </a:rPr>
                        <a:t>対象所属</a:t>
                      </a:r>
                      <a:endParaRPr lang="zh-TW" altLang="en-US" sz="1800" b="1" i="0" u="none" strike="noStrike" dirty="0">
                        <a:solidFill>
                          <a:srgbClr val="000000"/>
                        </a:solidFill>
                        <a:effectLst/>
                        <a:latin typeface="Yu Gothic UI" panose="020B0500000000000000" pitchFamily="50" charset="-128"/>
                        <a:ea typeface="Yu Gothic UI" panose="020B0500000000000000" pitchFamily="50" charset="-128"/>
                      </a:endParaRPr>
                    </a:p>
                  </a:txBody>
                  <a:tcPr marL="36000" marR="36000" marT="36000" marB="3600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FEF"/>
                    </a:solidFill>
                  </a:tcPr>
                </a:tc>
                <a:extLst>
                  <a:ext uri="{0D108BD9-81ED-4DB2-BD59-A6C34878D82A}">
                    <a16:rowId xmlns:a16="http://schemas.microsoft.com/office/drawing/2014/main" val="1804919164"/>
                  </a:ext>
                </a:extLst>
              </a:tr>
              <a:tr h="745400">
                <a:tc>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生成</a:t>
                      </a:r>
                      <a:r>
                        <a:rPr lang="en-US" altLang="ja-JP" sz="18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全般に関すること</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「大阪市情報システム等の整備及び運用に関する規程」第２条第３号に規定する局等</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94317530"/>
                  </a:ext>
                </a:extLst>
              </a:tr>
              <a:tr h="1021500">
                <a:tc>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契約・申込による生成</a:t>
                      </a:r>
                      <a:r>
                        <a:rPr lang="en-US" altLang="ja-JP" sz="1800" b="0" i="0" u="none" strike="noStrike" dirty="0">
                          <a:solidFill>
                            <a:srgbClr val="000000"/>
                          </a:solidFill>
                          <a:effectLst/>
                          <a:latin typeface="Yu Gothic UI" panose="020B0500000000000000" pitchFamily="50" charset="-128"/>
                          <a:ea typeface="Yu Gothic UI" panose="020B0500000000000000" pitchFamily="50" charset="-128"/>
                        </a:rPr>
                        <a:t>AI</a:t>
                      </a: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機能が付加された</a:t>
                      </a:r>
                      <a:br>
                        <a:rPr lang="en-US" altLang="ja-JP" sz="1800" b="0" i="0" u="none" strike="noStrike" dirty="0">
                          <a:solidFill>
                            <a:srgbClr val="000000"/>
                          </a:solidFill>
                          <a:effectLst/>
                          <a:latin typeface="Yu Gothic UI" panose="020B0500000000000000" pitchFamily="50" charset="-128"/>
                          <a:ea typeface="Yu Gothic UI" panose="020B0500000000000000" pitchFamily="50" charset="-128"/>
                        </a:rPr>
                      </a:b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クラウドサービス（情報システム）に関すること</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27226855"/>
                  </a:ext>
                </a:extLst>
              </a:tr>
              <a:tr h="740128">
                <a:tc>
                  <a:txBody>
                    <a:bodyPr/>
                    <a:lstStyle/>
                    <a:p>
                      <a:pPr algn="l" fontAlgn="ctr"/>
                      <a:r>
                        <a:rPr kumimoji="1" lang="en-US" altLang="ja-JP" sz="1800" b="0" dirty="0">
                          <a:latin typeface="Yu Gothic UI" panose="020B0500000000000000" pitchFamily="50" charset="-128"/>
                          <a:ea typeface="Yu Gothic UI" panose="020B0500000000000000" pitchFamily="50" charset="-128"/>
                        </a:rPr>
                        <a:t>AI</a:t>
                      </a:r>
                      <a:r>
                        <a:rPr kumimoji="1" lang="ja-JP" altLang="en-US" sz="1800" b="0" dirty="0">
                          <a:latin typeface="Yu Gothic UI" panose="020B0500000000000000" pitchFamily="50" charset="-128"/>
                          <a:ea typeface="Yu Gothic UI" panose="020B0500000000000000" pitchFamily="50" charset="-128"/>
                        </a:rPr>
                        <a:t>アシスタント（</a:t>
                      </a:r>
                      <a:r>
                        <a:rPr kumimoji="1" lang="en-US" altLang="ja-JP" sz="1800" b="0" dirty="0">
                          <a:latin typeface="Yu Gothic UI" panose="020B0500000000000000" pitchFamily="50" charset="-128"/>
                          <a:ea typeface="Yu Gothic UI" panose="020B0500000000000000" pitchFamily="50" charset="-128"/>
                        </a:rPr>
                        <a:t>Oasis</a:t>
                      </a:r>
                      <a:r>
                        <a:rPr kumimoji="1" lang="ja-JP" altLang="en-US" sz="1800" b="0" dirty="0">
                          <a:latin typeface="Yu Gothic UI" panose="020B0500000000000000" pitchFamily="50" charset="-128"/>
                          <a:ea typeface="Yu Gothic UI" panose="020B0500000000000000" pitchFamily="50" charset="-128"/>
                        </a:rPr>
                        <a:t>）に関すること</a:t>
                      </a:r>
                      <a:endParaRPr lang="ja-JP" altLang="en-US" sz="1800" b="0" i="0" u="none" strike="noStrike" baseline="30000" dirty="0">
                        <a:solidFill>
                          <a:srgbClr val="000000"/>
                        </a:solidFill>
                        <a:effectLst/>
                        <a:latin typeface="Yu Gothic UI" panose="020B0500000000000000" pitchFamily="50" charset="-128"/>
                        <a:ea typeface="Yu Gothic UI" panose="020B0500000000000000" pitchFamily="50" charset="-128"/>
                      </a:endParaRP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l" fontAlgn="ctr"/>
                      <a:r>
                        <a:rPr lang="ja-JP" altLang="en-US" sz="1800" b="0" i="0" u="none" strike="noStrike" dirty="0">
                          <a:solidFill>
                            <a:srgbClr val="000000"/>
                          </a:solidFill>
                          <a:effectLst/>
                          <a:latin typeface="Yu Gothic UI" panose="020B0500000000000000" pitchFamily="50" charset="-128"/>
                          <a:ea typeface="Yu Gothic UI" panose="020B0500000000000000" pitchFamily="50" charset="-128"/>
                        </a:rPr>
                        <a:t>「大阪市ＤＸの推進に関する規程」第２条第３号に規定する局等</a:t>
                      </a: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1116008"/>
                  </a:ext>
                </a:extLst>
              </a:tr>
              <a:tr h="740128">
                <a:tc>
                  <a:txBody>
                    <a:bodyPr/>
                    <a:lstStyle/>
                    <a:p>
                      <a:pPr algn="l" fontAlgn="ctr"/>
                      <a:r>
                        <a:rPr kumimoji="1" lang="en-US" altLang="ja-JP" sz="1800" b="0" dirty="0">
                          <a:latin typeface="Yu Gothic UI" panose="020B0500000000000000" pitchFamily="50" charset="-128"/>
                          <a:ea typeface="Yu Gothic UI" panose="020B0500000000000000" pitchFamily="50" charset="-128"/>
                        </a:rPr>
                        <a:t>RAG</a:t>
                      </a:r>
                      <a:r>
                        <a:rPr kumimoji="1" lang="ja-JP" altLang="en-US" sz="1800" b="0" dirty="0">
                          <a:latin typeface="Yu Gothic UI" panose="020B0500000000000000" pitchFamily="50" charset="-128"/>
                          <a:ea typeface="Yu Gothic UI" panose="020B0500000000000000" pitchFamily="50" charset="-128"/>
                        </a:rPr>
                        <a:t>環境に関すること</a:t>
                      </a:r>
                      <a:endParaRPr lang="ja-JP" altLang="en-US" sz="1800" b="0" i="0" u="none" strike="noStrike" dirty="0">
                        <a:solidFill>
                          <a:srgbClr val="000000"/>
                        </a:solidFill>
                        <a:effectLst/>
                        <a:latin typeface="Yu Gothic UI" panose="020B0500000000000000" pitchFamily="50" charset="-128"/>
                        <a:ea typeface="Yu Gothic UI" panose="020B0500000000000000" pitchFamily="50" charset="-128"/>
                      </a:endParaRPr>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dirty="0"/>
                    </a:p>
                  </a:txBody>
                  <a:tcPr marL="108000" marR="108000" marT="72000" marB="72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69131250"/>
                  </a:ext>
                </a:extLst>
              </a:tr>
            </a:tbl>
          </a:graphicData>
        </a:graphic>
      </p:graphicFrame>
    </p:spTree>
    <p:extLst>
      <p:ext uri="{BB962C8B-B14F-4D97-AF65-F5344CB8AC3E}">
        <p14:creationId xmlns:p14="http://schemas.microsoft.com/office/powerpoint/2010/main" val="3733798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21072-4A77-DB4D-DF41-58EADB7DA94E}"/>
              </a:ext>
            </a:extLst>
          </p:cNvPr>
          <p:cNvSpPr>
            <a:spLocks noGrp="1"/>
          </p:cNvSpPr>
          <p:nvPr>
            <p:ph type="title"/>
          </p:nvPr>
        </p:nvSpPr>
        <p:spPr>
          <a:xfrm>
            <a:off x="0" y="469444"/>
            <a:ext cx="6583680" cy="1531357"/>
          </a:xfrm>
        </p:spPr>
        <p:txBody>
          <a:bodyPr rtlCol="0"/>
          <a:lstStyle>
            <a:defPPr>
              <a:defRPr lang="ja-JP"/>
            </a:defPPr>
          </a:lstStyle>
          <a:p>
            <a:r>
              <a:rPr lang="ja-JP" altLang="en-US" dirty="0"/>
              <a:t>　第１章　</a:t>
            </a:r>
            <a:r>
              <a:rPr kumimoji="1" lang="ja-JP" altLang="en-US" sz="3600" dirty="0"/>
              <a:t>生成</a:t>
            </a:r>
            <a:r>
              <a:rPr kumimoji="1" lang="en-US" altLang="ja-JP" sz="3600" dirty="0"/>
              <a:t>AI</a:t>
            </a:r>
            <a:r>
              <a:rPr kumimoji="1" lang="ja-JP" altLang="en-US" sz="3600" dirty="0"/>
              <a:t>について</a:t>
            </a:r>
            <a:endParaRPr lang="ja-JP" b="1" dirty="0"/>
          </a:p>
        </p:txBody>
      </p:sp>
      <p:sp>
        <p:nvSpPr>
          <p:cNvPr id="8" name="テキスト ボックス 7">
            <a:extLst>
              <a:ext uri="{FF2B5EF4-FFF2-40B4-BE49-F238E27FC236}">
                <a16:creationId xmlns:a16="http://schemas.microsoft.com/office/drawing/2014/main" id="{32EAD6D4-D4CE-6F20-42E2-9CA1BA271A82}"/>
              </a:ext>
            </a:extLst>
          </p:cNvPr>
          <p:cNvSpPr txBox="1"/>
          <p:nvPr/>
        </p:nvSpPr>
        <p:spPr>
          <a:xfrm>
            <a:off x="826841" y="2750233"/>
            <a:ext cx="6345161" cy="1569660"/>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１　生成</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の種類と活用用途</a:t>
            </a:r>
            <a:endParaRPr kumimoji="1" lang="en-US" altLang="ja-JP" sz="3200" b="1" dirty="0">
              <a:latin typeface="Meiryo UI" panose="020B0604030504040204" pitchFamily="50" charset="-128"/>
              <a:ea typeface="Meiryo UI" panose="020B0604030504040204" pitchFamily="50" charset="-128"/>
            </a:endParaRPr>
          </a:p>
          <a:p>
            <a:endParaRPr kumimoji="1" lang="en-US" altLang="ja-JP" sz="3200" b="1" dirty="0">
              <a:latin typeface="Meiryo UI" panose="020B0604030504040204" pitchFamily="50" charset="-128"/>
              <a:ea typeface="Meiryo UI" panose="020B0604030504040204" pitchFamily="50" charset="-128"/>
            </a:endParaRPr>
          </a:p>
          <a:p>
            <a:r>
              <a:rPr kumimoji="1" lang="ja-JP" altLang="en-US" sz="3200" b="1" dirty="0">
                <a:latin typeface="Meiryo UI" panose="020B0604030504040204" pitchFamily="50" charset="-128"/>
                <a:ea typeface="Meiryo UI" panose="020B0604030504040204" pitchFamily="50" charset="-128"/>
              </a:rPr>
              <a:t>２　生成</a:t>
            </a:r>
            <a:r>
              <a:rPr kumimoji="1" lang="en-US" altLang="ja-JP" sz="3200" b="1" dirty="0">
                <a:latin typeface="Meiryo UI" panose="020B0604030504040204" pitchFamily="50" charset="-128"/>
                <a:ea typeface="Meiryo UI" panose="020B0604030504040204" pitchFamily="50" charset="-128"/>
              </a:rPr>
              <a:t>AI</a:t>
            </a:r>
            <a:r>
              <a:rPr kumimoji="1" lang="ja-JP" altLang="en-US" sz="3200" b="1" dirty="0">
                <a:latin typeface="Meiryo UI" panose="020B0604030504040204" pitchFamily="50" charset="-128"/>
                <a:ea typeface="Meiryo UI" panose="020B0604030504040204" pitchFamily="50" charset="-128"/>
              </a:rPr>
              <a:t>のリスク　　　　　　　</a:t>
            </a:r>
            <a:endParaRPr kumimoji="1" lang="en-US" altLang="ja-JP" sz="3200" b="1" dirty="0">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F1CE28AF-1419-ABC8-A9A6-313AD2A8AC83}"/>
              </a:ext>
            </a:extLst>
          </p:cNvPr>
          <p:cNvSpPr>
            <a:spLocks noGrp="1"/>
          </p:cNvSpPr>
          <p:nvPr>
            <p:ph type="sldNum" sz="quarter" idx="10"/>
          </p:nvPr>
        </p:nvSpPr>
        <p:spPr>
          <a:xfrm>
            <a:off x="11044898" y="6402039"/>
            <a:ext cx="1067589" cy="471489"/>
          </a:xfrm>
        </p:spPr>
        <p:txBody>
          <a:bodyPr/>
          <a:lstStyle/>
          <a:p>
            <a:r>
              <a:rPr lang="ja-JP" altLang="en-US" dirty="0"/>
              <a:t>５</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391321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8F2D7B-3328-19E9-17FA-E75FCAD83A4B}"/>
              </a:ext>
            </a:extLst>
          </p:cNvPr>
          <p:cNvSpPr/>
          <p:nvPr/>
        </p:nvSpPr>
        <p:spPr>
          <a:xfrm>
            <a:off x="729517" y="92948"/>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0" lang="ja-JP" altLang="en-US" sz="2500" b="1" i="0" strike="noStrike" kern="1200" cap="none" spc="0" normalizeH="0" baseline="0" noProof="0" dirty="0">
                <a:ln>
                  <a:noFill/>
                </a:ln>
                <a:solidFill>
                  <a:srgbClr val="000000"/>
                </a:solidFill>
                <a:highlight>
                  <a:srgbClr val="FFEFEF"/>
                </a:highlight>
                <a:uLnTx/>
                <a:uFillTx/>
                <a:latin typeface="Meiryo UI" panose="020B0604030504040204" pitchFamily="50" charset="-128"/>
                <a:ea typeface="Meiryo UI" panose="020B0604030504040204" pitchFamily="50" charset="-128"/>
                <a:cs typeface="ＭＳ Ｐゴシック"/>
              </a:rPr>
              <a:t>１</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の種類と活用用途　　　　　　　</a:t>
            </a:r>
          </a:p>
        </p:txBody>
      </p:sp>
      <p:sp>
        <p:nvSpPr>
          <p:cNvPr id="5" name="テキスト ボックス 4">
            <a:extLst>
              <a:ext uri="{FF2B5EF4-FFF2-40B4-BE49-F238E27FC236}">
                <a16:creationId xmlns:a16="http://schemas.microsoft.com/office/drawing/2014/main" id="{CC6FD604-A2B1-F830-5650-1A2C6125DB1B}"/>
              </a:ext>
            </a:extLst>
          </p:cNvPr>
          <p:cNvSpPr txBox="1"/>
          <p:nvPr/>
        </p:nvSpPr>
        <p:spPr>
          <a:xfrm>
            <a:off x="660953" y="793153"/>
            <a:ext cx="11006328" cy="212455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は人工知能の一種で、学習したデータからパターンやルールを抽出し、それをもとにプロンプト（生成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に与える指示・命令文を「プロンプト」といいます）に対する回答を対話形式で作り出すことができます。 </a:t>
            </a:r>
          </a:p>
          <a:p>
            <a:pPr>
              <a:lnSpc>
                <a:spcPts val="3000"/>
              </a:lnSpc>
              <a:spcBef>
                <a:spcPts val="1200"/>
              </a:spcBef>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にはさまざまな種類があり、それぞれ異なるコンテンツを生成します。</a:t>
            </a:r>
          </a:p>
          <a:p>
            <a:pPr>
              <a:lnSpc>
                <a:spcPts val="3000"/>
              </a:lnSpc>
            </a:pPr>
            <a:r>
              <a:rPr kumimoji="1" lang="ja-JP" altLang="en-US" sz="2000" dirty="0">
                <a:latin typeface="Meiryo UI" panose="020B0604030504040204" pitchFamily="50" charset="-128"/>
                <a:ea typeface="Meiryo UI" panose="020B0604030504040204" pitchFamily="50" charset="-128"/>
              </a:rPr>
              <a:t>　以下に、代表的な生成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の種類と一般的な主な用途を紹介します。</a:t>
            </a: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b="1" dirty="0">
                <a:highlight>
                  <a:srgbClr val="F5CDCE"/>
                </a:highlight>
                <a:latin typeface="Meiryo UI" panose="020B0604030504040204" pitchFamily="50" charset="-128"/>
                <a:ea typeface="Meiryo UI" panose="020B0604030504040204" pitchFamily="50" charset="-128"/>
              </a:rPr>
              <a:t>　大阪市では、文章生成</a:t>
            </a:r>
            <a:r>
              <a:rPr kumimoji="1" lang="en-US" altLang="ja-JP" sz="2000" b="1" dirty="0">
                <a:highlight>
                  <a:srgbClr val="F5CDCE"/>
                </a:highlight>
                <a:latin typeface="Meiryo UI" panose="020B0604030504040204" pitchFamily="50" charset="-128"/>
                <a:ea typeface="Meiryo UI" panose="020B0604030504040204" pitchFamily="50" charset="-128"/>
              </a:rPr>
              <a:t>AI</a:t>
            </a:r>
            <a:r>
              <a:rPr kumimoji="1" lang="ja-JP" altLang="en-US" sz="2000" b="1" dirty="0">
                <a:highlight>
                  <a:srgbClr val="F5CDCE"/>
                </a:highlight>
                <a:latin typeface="Meiryo UI" panose="020B0604030504040204" pitchFamily="50" charset="-128"/>
                <a:ea typeface="Meiryo UI" panose="020B0604030504040204" pitchFamily="50" charset="-128"/>
              </a:rPr>
              <a:t>のみを利用可能としています。 </a:t>
            </a:r>
          </a:p>
        </p:txBody>
      </p:sp>
      <p:pic>
        <p:nvPicPr>
          <p:cNvPr id="6" name="図 5">
            <a:extLst>
              <a:ext uri="{FF2B5EF4-FFF2-40B4-BE49-F238E27FC236}">
                <a16:creationId xmlns:a16="http://schemas.microsoft.com/office/drawing/2014/main" id="{BF70A265-7CBC-1F31-034D-0C84FB5A0F97}"/>
              </a:ext>
            </a:extLst>
          </p:cNvPr>
          <p:cNvPicPr>
            <a:picLocks noChangeAspect="1"/>
          </p:cNvPicPr>
          <p:nvPr/>
        </p:nvPicPr>
        <p:blipFill>
          <a:blip r:embed="rId2"/>
          <a:stretch>
            <a:fillRect/>
          </a:stretch>
        </p:blipFill>
        <p:spPr>
          <a:xfrm>
            <a:off x="509079" y="3109714"/>
            <a:ext cx="1440000" cy="1440000"/>
          </a:xfrm>
          <a:prstGeom prst="rect">
            <a:avLst/>
          </a:prstGeom>
        </p:spPr>
      </p:pic>
      <p:pic>
        <p:nvPicPr>
          <p:cNvPr id="7" name="図 6" descr="アイコン&#10;&#10;説明は自動で生成されたものです">
            <a:extLst>
              <a:ext uri="{FF2B5EF4-FFF2-40B4-BE49-F238E27FC236}">
                <a16:creationId xmlns:a16="http://schemas.microsoft.com/office/drawing/2014/main" id="{8E69FB32-826F-AD39-74BD-F47091222733}"/>
              </a:ext>
            </a:extLst>
          </p:cNvPr>
          <p:cNvPicPr>
            <a:picLocks noChangeAspect="1"/>
          </p:cNvPicPr>
          <p:nvPr/>
        </p:nvPicPr>
        <p:blipFill>
          <a:blip r:embed="rId3"/>
          <a:stretch>
            <a:fillRect/>
          </a:stretch>
        </p:blipFill>
        <p:spPr>
          <a:xfrm>
            <a:off x="5965826" y="4938365"/>
            <a:ext cx="1440000" cy="1440000"/>
          </a:xfrm>
          <a:prstGeom prst="rect">
            <a:avLst/>
          </a:prstGeom>
        </p:spPr>
      </p:pic>
      <p:pic>
        <p:nvPicPr>
          <p:cNvPr id="8" name="図 7">
            <a:extLst>
              <a:ext uri="{FF2B5EF4-FFF2-40B4-BE49-F238E27FC236}">
                <a16:creationId xmlns:a16="http://schemas.microsoft.com/office/drawing/2014/main" id="{F12579B2-FB51-CA59-AF3B-93448AD33F34}"/>
              </a:ext>
            </a:extLst>
          </p:cNvPr>
          <p:cNvPicPr>
            <a:picLocks noChangeAspect="1"/>
          </p:cNvPicPr>
          <p:nvPr/>
        </p:nvPicPr>
        <p:blipFill>
          <a:blip r:embed="rId4"/>
          <a:stretch>
            <a:fillRect/>
          </a:stretch>
        </p:blipFill>
        <p:spPr>
          <a:xfrm>
            <a:off x="465548" y="5133833"/>
            <a:ext cx="1691370" cy="1691370"/>
          </a:xfrm>
          <a:prstGeom prst="rect">
            <a:avLst/>
          </a:prstGeom>
        </p:spPr>
      </p:pic>
      <p:pic>
        <p:nvPicPr>
          <p:cNvPr id="9" name="図 8" descr="アイコン&#10;&#10;自動的に生成された説明">
            <a:extLst>
              <a:ext uri="{FF2B5EF4-FFF2-40B4-BE49-F238E27FC236}">
                <a16:creationId xmlns:a16="http://schemas.microsoft.com/office/drawing/2014/main" id="{06817EAC-9E64-6200-C8C7-76327D6336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5826" y="2949256"/>
            <a:ext cx="1510356" cy="1510356"/>
          </a:xfrm>
          <a:prstGeom prst="rect">
            <a:avLst/>
          </a:prstGeom>
        </p:spPr>
      </p:pic>
      <p:sp>
        <p:nvSpPr>
          <p:cNvPr id="10" name="テキスト ボックス 9">
            <a:extLst>
              <a:ext uri="{FF2B5EF4-FFF2-40B4-BE49-F238E27FC236}">
                <a16:creationId xmlns:a16="http://schemas.microsoft.com/office/drawing/2014/main" id="{575B01F0-00F2-D5D3-02A9-CEFC6C940CC4}"/>
              </a:ext>
            </a:extLst>
          </p:cNvPr>
          <p:cNvSpPr txBox="1"/>
          <p:nvPr/>
        </p:nvSpPr>
        <p:spPr>
          <a:xfrm>
            <a:off x="1925320" y="3155901"/>
            <a:ext cx="3651298" cy="1970668"/>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文章生成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人間のように自然な文章を生成する技術です。ニュース記事の作成、チャットボットの応答など、幅広い用途で利用されています。 </a:t>
            </a:r>
          </a:p>
        </p:txBody>
      </p:sp>
      <p:sp>
        <p:nvSpPr>
          <p:cNvPr id="11" name="テキスト ボックス 10">
            <a:extLst>
              <a:ext uri="{FF2B5EF4-FFF2-40B4-BE49-F238E27FC236}">
                <a16:creationId xmlns:a16="http://schemas.microsoft.com/office/drawing/2014/main" id="{B90D34E7-8EA0-A534-1DFA-5E0AE7D810DA}"/>
              </a:ext>
            </a:extLst>
          </p:cNvPr>
          <p:cNvSpPr txBox="1"/>
          <p:nvPr/>
        </p:nvSpPr>
        <p:spPr>
          <a:xfrm>
            <a:off x="1949079" y="5239256"/>
            <a:ext cx="3896550" cy="1585947"/>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画像生成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新しい画像を生成する技術です。画像のスタイル変換や写真の修復、デザインの自動生成などに利用されます。</a:t>
            </a:r>
          </a:p>
        </p:txBody>
      </p:sp>
      <p:sp>
        <p:nvSpPr>
          <p:cNvPr id="12" name="テキスト ボックス 11">
            <a:extLst>
              <a:ext uri="{FF2B5EF4-FFF2-40B4-BE49-F238E27FC236}">
                <a16:creationId xmlns:a16="http://schemas.microsoft.com/office/drawing/2014/main" id="{291766A1-4E21-F001-44AE-EB80EC0335CE}"/>
              </a:ext>
            </a:extLst>
          </p:cNvPr>
          <p:cNvSpPr txBox="1"/>
          <p:nvPr/>
        </p:nvSpPr>
        <p:spPr>
          <a:xfrm>
            <a:off x="7203327" y="5264570"/>
            <a:ext cx="3734781" cy="1585947"/>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動画生成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新しい動画を生成する技術です。アニメーションの作成、映像の編集などに利用されます。</a:t>
            </a:r>
            <a:endParaRPr kumimoji="1" lang="en-US" altLang="ja-JP" sz="20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ECDB501-4422-960F-28B5-E9FF14DC4B3E}"/>
              </a:ext>
            </a:extLst>
          </p:cNvPr>
          <p:cNvSpPr txBox="1"/>
          <p:nvPr/>
        </p:nvSpPr>
        <p:spPr>
          <a:xfrm>
            <a:off x="7275651" y="3155901"/>
            <a:ext cx="3896550" cy="1970668"/>
          </a:xfrm>
          <a:prstGeom prst="rect">
            <a:avLst/>
          </a:prstGeom>
          <a:noFill/>
        </p:spPr>
        <p:txBody>
          <a:bodyPr wrap="square" rtlCol="0">
            <a:spAutoFit/>
          </a:bodyPr>
          <a:lstStyle/>
          <a:p>
            <a:pPr>
              <a:lnSpc>
                <a:spcPts val="3000"/>
              </a:lnSpc>
            </a:pPr>
            <a:r>
              <a:rPr kumimoji="1" lang="ja-JP" altLang="en-US" sz="2000" b="1" dirty="0">
                <a:highlight>
                  <a:srgbClr val="F4E3CD"/>
                </a:highlight>
                <a:latin typeface="Yu Gothic UI" panose="020B0500000000000000" pitchFamily="50" charset="-128"/>
                <a:ea typeface="Yu Gothic UI" panose="020B0500000000000000" pitchFamily="50" charset="-128"/>
              </a:rPr>
              <a:t>音声生成</a:t>
            </a:r>
            <a:r>
              <a:rPr kumimoji="1" lang="en-US" altLang="ja-JP" sz="2000" b="1" dirty="0">
                <a:highlight>
                  <a:srgbClr val="F4E3CD"/>
                </a:highlight>
                <a:latin typeface="Yu Gothic UI" panose="020B0500000000000000" pitchFamily="50" charset="-128"/>
                <a:ea typeface="Yu Gothic UI" panose="020B0500000000000000" pitchFamily="50" charset="-128"/>
              </a:rPr>
              <a:t>AI </a:t>
            </a:r>
          </a:p>
          <a:p>
            <a:pPr>
              <a:lnSpc>
                <a:spcPts val="3000"/>
              </a:lnSpc>
            </a:pPr>
            <a:r>
              <a:rPr kumimoji="1" lang="ja-JP" altLang="en-US" sz="2000" dirty="0">
                <a:latin typeface="Meiryo UI" panose="020B0604030504040204" pitchFamily="50" charset="-128"/>
                <a:ea typeface="Meiryo UI" panose="020B0604030504040204" pitchFamily="50" charset="-128"/>
              </a:rPr>
              <a:t>新しい音声を生成する技術です。非常に自然な音声や音楽を生成することができます。音声や音楽の自動作成、音声の模倣などに利用されます。</a:t>
            </a:r>
          </a:p>
        </p:txBody>
      </p:sp>
      <p:sp>
        <p:nvSpPr>
          <p:cNvPr id="2" name="スライド番号プレースホルダー 1">
            <a:extLst>
              <a:ext uri="{FF2B5EF4-FFF2-40B4-BE49-F238E27FC236}">
                <a16:creationId xmlns:a16="http://schemas.microsoft.com/office/drawing/2014/main" id="{9CFFC743-88C7-C684-9D12-0108031479FC}"/>
              </a:ext>
            </a:extLst>
          </p:cNvPr>
          <p:cNvSpPr>
            <a:spLocks noGrp="1"/>
          </p:cNvSpPr>
          <p:nvPr>
            <p:ph type="sldNum" sz="quarter" idx="10"/>
          </p:nvPr>
        </p:nvSpPr>
        <p:spPr/>
        <p:txBody>
          <a:bodyPr/>
          <a:lstStyle/>
          <a:p>
            <a:r>
              <a:rPr lang="ja-JP" altLang="en-US" dirty="0">
                <a:latin typeface="Meiryo UI" panose="020B0604030504040204" pitchFamily="50" charset="-128"/>
              </a:rPr>
              <a:t>６</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178426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58F2D7B-3328-19E9-17FA-E75FCAD83A4B}"/>
              </a:ext>
            </a:extLst>
          </p:cNvPr>
          <p:cNvSpPr/>
          <p:nvPr/>
        </p:nvSpPr>
        <p:spPr>
          <a:xfrm>
            <a:off x="795065" y="83300"/>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5" name="テキスト ボックス 4">
            <a:extLst>
              <a:ext uri="{FF2B5EF4-FFF2-40B4-BE49-F238E27FC236}">
                <a16:creationId xmlns:a16="http://schemas.microsoft.com/office/drawing/2014/main" id="{CC6FD604-A2B1-F830-5650-1A2C6125DB1B}"/>
              </a:ext>
            </a:extLst>
          </p:cNvPr>
          <p:cNvSpPr txBox="1"/>
          <p:nvPr/>
        </p:nvSpPr>
        <p:spPr>
          <a:xfrm>
            <a:off x="720096" y="771824"/>
            <a:ext cx="10831437" cy="2740109"/>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技術は、業務の効率化や新たな価値の創造に寄与する一方、⽣成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には、情報漏えい、回答の不正確性、知的財産権侵害等などの様々な問題が指摘されており、生成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が生成した回答は、根拠や正確性等を必ず確認してから利用する必要があります。</a:t>
            </a:r>
            <a:endParaRPr kumimoji="1" lang="en-US" altLang="ja-JP" sz="2000" dirty="0">
              <a:latin typeface="Meiryo UI" panose="020B0604030504040204" pitchFamily="50" charset="-128"/>
              <a:ea typeface="Meiryo UI" panose="020B0604030504040204" pitchFamily="50" charset="-128"/>
            </a:endParaRPr>
          </a:p>
          <a:p>
            <a:pPr>
              <a:lnSpc>
                <a:spcPts val="3000"/>
              </a:lnSpc>
            </a:pPr>
            <a:endParaRPr kumimoji="1" lang="en-US" altLang="ja-JP" sz="2000"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　行政分野での利用にあたっては、こうしたリスクへの対応が特に必要となります。</a:t>
            </a:r>
            <a:endParaRPr kumimoji="1" lang="en-US" altLang="ja-JP" sz="2000" b="1" dirty="0">
              <a:latin typeface="Meiryo UI" panose="020B0604030504040204" pitchFamily="50" charset="-128"/>
              <a:ea typeface="Meiryo UI" panose="020B0604030504040204" pitchFamily="50" charset="-128"/>
            </a:endParaRPr>
          </a:p>
          <a:p>
            <a:pPr>
              <a:lnSpc>
                <a:spcPts val="3000"/>
              </a:lnSpc>
            </a:pPr>
            <a:endParaRPr kumimoji="1" lang="en-US" altLang="ja-JP" sz="2000" b="1" dirty="0">
              <a:latin typeface="Meiryo UI" panose="020B0604030504040204" pitchFamily="50" charset="-128"/>
              <a:ea typeface="Meiryo UI" panose="020B0604030504040204" pitchFamily="50" charset="-128"/>
            </a:endParaRPr>
          </a:p>
          <a:p>
            <a:pPr>
              <a:lnSpc>
                <a:spcPts val="3000"/>
              </a:lnSpc>
            </a:pPr>
            <a:r>
              <a:rPr kumimoji="1" lang="ja-JP" altLang="en-US" sz="2000" b="1" dirty="0">
                <a:latin typeface="Meiryo UI" panose="020B0604030504040204" pitchFamily="50" charset="-128"/>
                <a:ea typeface="Meiryo UI" panose="020B0604030504040204" pitchFamily="50" charset="-128"/>
              </a:rPr>
              <a:t>　次ページから、以下のリスクについてそれぞれ解説していきます。</a:t>
            </a:r>
          </a:p>
        </p:txBody>
      </p:sp>
      <p:sp>
        <p:nvSpPr>
          <p:cNvPr id="14" name="正方形/長方形 13">
            <a:extLst>
              <a:ext uri="{FF2B5EF4-FFF2-40B4-BE49-F238E27FC236}">
                <a16:creationId xmlns:a16="http://schemas.microsoft.com/office/drawing/2014/main" id="{2FF9DFE1-EBB6-4C96-EAC2-B6080D7871F0}"/>
              </a:ext>
            </a:extLst>
          </p:cNvPr>
          <p:cNvSpPr/>
          <p:nvPr/>
        </p:nvSpPr>
        <p:spPr>
          <a:xfrm>
            <a:off x="4160390" y="4021096"/>
            <a:ext cx="3487117" cy="84908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情報漏えい </a:t>
            </a:r>
          </a:p>
        </p:txBody>
      </p:sp>
      <p:sp>
        <p:nvSpPr>
          <p:cNvPr id="15" name="正方形/長方形 14">
            <a:extLst>
              <a:ext uri="{FF2B5EF4-FFF2-40B4-BE49-F238E27FC236}">
                <a16:creationId xmlns:a16="http://schemas.microsoft.com/office/drawing/2014/main" id="{5946E6F7-FF95-B325-693D-EC2F317E9DAC}"/>
              </a:ext>
            </a:extLst>
          </p:cNvPr>
          <p:cNvSpPr/>
          <p:nvPr/>
        </p:nvSpPr>
        <p:spPr>
          <a:xfrm>
            <a:off x="1115491" y="5402194"/>
            <a:ext cx="3487118" cy="84908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回答の不正確性</a:t>
            </a:r>
          </a:p>
        </p:txBody>
      </p:sp>
      <p:sp>
        <p:nvSpPr>
          <p:cNvPr id="16" name="正方形/長方形 15">
            <a:extLst>
              <a:ext uri="{FF2B5EF4-FFF2-40B4-BE49-F238E27FC236}">
                <a16:creationId xmlns:a16="http://schemas.microsoft.com/office/drawing/2014/main" id="{1922C158-123B-3F31-945E-5B87811A2752}"/>
              </a:ext>
            </a:extLst>
          </p:cNvPr>
          <p:cNvSpPr/>
          <p:nvPr/>
        </p:nvSpPr>
        <p:spPr>
          <a:xfrm>
            <a:off x="7361540" y="5355999"/>
            <a:ext cx="3487116" cy="849086"/>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2400" b="1" dirty="0">
                <a:solidFill>
                  <a:schemeClr val="tx1"/>
                </a:solidFill>
              </a:rPr>
              <a:t>知的財産権侵害等</a:t>
            </a:r>
            <a:endParaRPr kumimoji="1" lang="ja-JP" altLang="en-US" sz="2400" b="1" dirty="0">
              <a:solidFill>
                <a:schemeClr val="tx1"/>
              </a:solidFill>
            </a:endParaRPr>
          </a:p>
        </p:txBody>
      </p:sp>
      <p:pic>
        <p:nvPicPr>
          <p:cNvPr id="3" name="図 2">
            <a:extLst>
              <a:ext uri="{FF2B5EF4-FFF2-40B4-BE49-F238E27FC236}">
                <a16:creationId xmlns:a16="http://schemas.microsoft.com/office/drawing/2014/main" id="{EB42E7A4-DDD6-B2F4-EDF6-8D3C99E00711}"/>
              </a:ext>
            </a:extLst>
          </p:cNvPr>
          <p:cNvPicPr>
            <a:picLocks noChangeAspect="1"/>
          </p:cNvPicPr>
          <p:nvPr/>
        </p:nvPicPr>
        <p:blipFill>
          <a:blip r:embed="rId2"/>
          <a:stretch>
            <a:fillRect/>
          </a:stretch>
        </p:blipFill>
        <p:spPr>
          <a:xfrm>
            <a:off x="8609525" y="3292694"/>
            <a:ext cx="2151038" cy="2151038"/>
          </a:xfrm>
          <a:prstGeom prst="rect">
            <a:avLst/>
          </a:prstGeom>
        </p:spPr>
      </p:pic>
      <p:pic>
        <p:nvPicPr>
          <p:cNvPr id="6" name="図 5">
            <a:extLst>
              <a:ext uri="{FF2B5EF4-FFF2-40B4-BE49-F238E27FC236}">
                <a16:creationId xmlns:a16="http://schemas.microsoft.com/office/drawing/2014/main" id="{32FF58A7-A7EF-6D75-AA8A-1D24D7369BB3}"/>
              </a:ext>
            </a:extLst>
          </p:cNvPr>
          <p:cNvPicPr>
            <a:picLocks noChangeAspect="1"/>
          </p:cNvPicPr>
          <p:nvPr/>
        </p:nvPicPr>
        <p:blipFill>
          <a:blip r:embed="rId3"/>
          <a:stretch>
            <a:fillRect/>
          </a:stretch>
        </p:blipFill>
        <p:spPr>
          <a:xfrm>
            <a:off x="1451336" y="3592206"/>
            <a:ext cx="1848678" cy="1848678"/>
          </a:xfrm>
          <a:prstGeom prst="rect">
            <a:avLst/>
          </a:prstGeom>
        </p:spPr>
      </p:pic>
      <p:sp>
        <p:nvSpPr>
          <p:cNvPr id="2" name="スライド番号プレースホルダー 1">
            <a:extLst>
              <a:ext uri="{FF2B5EF4-FFF2-40B4-BE49-F238E27FC236}">
                <a16:creationId xmlns:a16="http://schemas.microsoft.com/office/drawing/2014/main" id="{5431477B-F110-4053-E050-5DCD2235D9FC}"/>
              </a:ext>
            </a:extLst>
          </p:cNvPr>
          <p:cNvSpPr>
            <a:spLocks noGrp="1"/>
          </p:cNvSpPr>
          <p:nvPr>
            <p:ph type="sldNum" sz="quarter" idx="10"/>
          </p:nvPr>
        </p:nvSpPr>
        <p:spPr/>
        <p:txBody>
          <a:bodyPr/>
          <a:lstStyle/>
          <a:p>
            <a:r>
              <a:rPr lang="ja-JP" altLang="en-US" dirty="0">
                <a:latin typeface="Meiryo UI" panose="020B0604030504040204" pitchFamily="50" charset="-128"/>
              </a:rPr>
              <a:t>７</a:t>
            </a:r>
            <a:endParaRPr lang="en-US" altLang="en-US" dirty="0">
              <a:latin typeface="Meiryo UI" panose="020B0604030504040204" pitchFamily="50" charset="-128"/>
            </a:endParaRPr>
          </a:p>
        </p:txBody>
      </p:sp>
    </p:spTree>
    <p:extLst>
      <p:ext uri="{BB962C8B-B14F-4D97-AF65-F5344CB8AC3E}">
        <p14:creationId xmlns:p14="http://schemas.microsoft.com/office/powerpoint/2010/main" val="227682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3AA7A169-B425-D57D-8794-A60E0A167600}"/>
              </a:ext>
            </a:extLst>
          </p:cNvPr>
          <p:cNvSpPr/>
          <p:nvPr/>
        </p:nvSpPr>
        <p:spPr>
          <a:xfrm>
            <a:off x="5758019" y="2595502"/>
            <a:ext cx="5620504" cy="173442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en-US" altLang="ja-JP" dirty="0">
              <a:solidFill>
                <a:schemeClr val="tx1"/>
              </a:solidFill>
              <a:highlight>
                <a:srgbClr val="FFFF00"/>
              </a:highlight>
              <a:latin typeface="Meiryo UI" panose="020B0604030504040204" pitchFamily="50" charset="-128"/>
              <a:ea typeface="Meiryo UI" panose="020B0604030504040204" pitchFamily="50" charset="-128"/>
            </a:endParaRPr>
          </a:p>
          <a:p>
            <a:r>
              <a:rPr lang="ja-JP" altLang="en-US" dirty="0">
                <a:solidFill>
                  <a:schemeClr val="tx1"/>
                </a:solidFill>
                <a:latin typeface="Meiryo UI" panose="020B0604030504040204" pitchFamily="50" charset="-128"/>
                <a:ea typeface="Meiryo UI" panose="020B0604030504040204" pitchFamily="50" charset="-128"/>
              </a:rPr>
              <a:t>生成</a:t>
            </a:r>
            <a:r>
              <a:rPr lang="en-US" altLang="ja-JP" dirty="0">
                <a:solidFill>
                  <a:schemeClr val="tx1"/>
                </a:solidFill>
                <a:latin typeface="Meiryo UI" panose="020B0604030504040204" pitchFamily="50" charset="-128"/>
                <a:ea typeface="Meiryo UI" panose="020B0604030504040204" pitchFamily="50" charset="-128"/>
              </a:rPr>
              <a:t>AI</a:t>
            </a:r>
            <a:r>
              <a:rPr lang="ja-JP" altLang="en-US" dirty="0">
                <a:solidFill>
                  <a:schemeClr val="tx1"/>
                </a:solidFill>
                <a:latin typeface="Meiryo UI" panose="020B0604030504040204" pitchFamily="50" charset="-128"/>
                <a:ea typeface="Meiryo UI" panose="020B0604030504040204" pitchFamily="50" charset="-128"/>
              </a:rPr>
              <a:t>が学習に利用したデータは、そのサービスのリリース時点までとなっていて、日々アップデートされていません。 </a:t>
            </a:r>
          </a:p>
          <a:p>
            <a:r>
              <a:rPr lang="ja-JP" altLang="en-US" b="1" dirty="0">
                <a:solidFill>
                  <a:schemeClr val="tx1"/>
                </a:solidFill>
                <a:highlight>
                  <a:srgbClr val="F8F8CA"/>
                </a:highlight>
                <a:latin typeface="Meiryo UI" panose="020B0604030504040204" pitchFamily="50" charset="-128"/>
                <a:ea typeface="Meiryo UI" panose="020B0604030504040204" pitchFamily="50" charset="-128"/>
              </a:rPr>
              <a:t>最新情報を調べる場合は、従来の検索エンジン（</a:t>
            </a:r>
            <a:r>
              <a:rPr lang="en-US" altLang="ja-JP" b="1" dirty="0">
                <a:solidFill>
                  <a:schemeClr val="tx1"/>
                </a:solidFill>
                <a:highlight>
                  <a:srgbClr val="F8F8CA"/>
                </a:highlight>
                <a:latin typeface="Meiryo UI" panose="020B0604030504040204" pitchFamily="50" charset="-128"/>
                <a:ea typeface="Meiryo UI" panose="020B0604030504040204" pitchFamily="50" charset="-128"/>
              </a:rPr>
              <a:t>Google</a:t>
            </a:r>
            <a:r>
              <a:rPr lang="ja-JP" altLang="en-US" b="1" dirty="0">
                <a:solidFill>
                  <a:schemeClr val="tx1"/>
                </a:solidFill>
                <a:highlight>
                  <a:srgbClr val="F8F8CA"/>
                </a:highlight>
                <a:latin typeface="Meiryo UI" panose="020B0604030504040204" pitchFamily="50" charset="-128"/>
                <a:ea typeface="Meiryo UI" panose="020B0604030504040204" pitchFamily="50" charset="-128"/>
              </a:rPr>
              <a:t>、</a:t>
            </a:r>
            <a:r>
              <a:rPr lang="en-US" altLang="ja-JP" b="1" dirty="0">
                <a:solidFill>
                  <a:schemeClr val="tx1"/>
                </a:solidFill>
                <a:highlight>
                  <a:srgbClr val="F8F8CA"/>
                </a:highlight>
                <a:latin typeface="Meiryo UI" panose="020B0604030504040204" pitchFamily="50" charset="-128"/>
                <a:ea typeface="Meiryo UI" panose="020B0604030504040204" pitchFamily="50" charset="-128"/>
              </a:rPr>
              <a:t>Yahoo</a:t>
            </a:r>
            <a:r>
              <a:rPr lang="ja-JP" altLang="en-US" b="1" dirty="0">
                <a:solidFill>
                  <a:schemeClr val="tx1"/>
                </a:solidFill>
                <a:highlight>
                  <a:srgbClr val="F8F8CA"/>
                </a:highlight>
                <a:latin typeface="Meiryo UI" panose="020B0604030504040204" pitchFamily="50" charset="-128"/>
                <a:ea typeface="Meiryo UI" panose="020B0604030504040204" pitchFamily="50" charset="-128"/>
              </a:rPr>
              <a:t>等）の利用が適していると言えます</a:t>
            </a:r>
            <a:r>
              <a:rPr lang="ja-JP" altLang="en-US" b="1" dirty="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0" name="四角形: 角を丸くする 19">
            <a:extLst>
              <a:ext uri="{FF2B5EF4-FFF2-40B4-BE49-F238E27FC236}">
                <a16:creationId xmlns:a16="http://schemas.microsoft.com/office/drawing/2014/main" id="{55E21D39-68AB-C05B-E60C-FC3055446725}"/>
              </a:ext>
            </a:extLst>
          </p:cNvPr>
          <p:cNvSpPr/>
          <p:nvPr/>
        </p:nvSpPr>
        <p:spPr>
          <a:xfrm>
            <a:off x="781995" y="4712727"/>
            <a:ext cx="4649228" cy="1762711"/>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生成</a:t>
            </a:r>
            <a:r>
              <a:rPr kumimoji="1" lang="en-US" altLang="ja-JP" dirty="0">
                <a:solidFill>
                  <a:schemeClr val="tx1"/>
                </a:solidFill>
                <a:latin typeface="Meiryo UI" panose="020B0604030504040204" pitchFamily="50" charset="-128"/>
                <a:ea typeface="Meiryo UI" panose="020B0604030504040204" pitchFamily="50" charset="-128"/>
              </a:rPr>
              <a:t>AI</a:t>
            </a:r>
            <a:r>
              <a:rPr kumimoji="1" lang="ja-JP" altLang="en-US" dirty="0">
                <a:solidFill>
                  <a:schemeClr val="tx1"/>
                </a:solidFill>
                <a:latin typeface="Meiryo UI" panose="020B0604030504040204" pitchFamily="50" charset="-128"/>
                <a:ea typeface="Meiryo UI" panose="020B0604030504040204" pitchFamily="50" charset="-128"/>
              </a:rPr>
              <a:t>の回答は、学習した膨大なデータの中から確率に基づいて、それっぽい単語をつむぐ仕組みで文章を生成しているため、事実とは異なる場合があります。 </a:t>
            </a:r>
          </a:p>
        </p:txBody>
      </p:sp>
      <p:sp>
        <p:nvSpPr>
          <p:cNvPr id="14" name="四角形: 角を丸くする 13">
            <a:extLst>
              <a:ext uri="{FF2B5EF4-FFF2-40B4-BE49-F238E27FC236}">
                <a16:creationId xmlns:a16="http://schemas.microsoft.com/office/drawing/2014/main" id="{2D4590EB-8B2B-7B1C-E229-33B6A3BB2D94}"/>
              </a:ext>
            </a:extLst>
          </p:cNvPr>
          <p:cNvSpPr/>
          <p:nvPr/>
        </p:nvSpPr>
        <p:spPr>
          <a:xfrm>
            <a:off x="811438" y="2583751"/>
            <a:ext cx="4649228" cy="1734424"/>
          </a:xfrm>
          <a:prstGeom prst="round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kumimoji="1" lang="en-US" altLang="ja-JP" dirty="0">
              <a:solidFill>
                <a:schemeClr val="tx1"/>
              </a:solidFill>
              <a:latin typeface="Meiryo UI" panose="020B0604030504040204" pitchFamily="50" charset="-128"/>
              <a:ea typeface="Meiryo UI" panose="020B0604030504040204" pitchFamily="50" charset="-128"/>
            </a:endParaRPr>
          </a:p>
          <a:p>
            <a:r>
              <a:rPr kumimoji="1" lang="ja-JP" altLang="en-US" dirty="0">
                <a:solidFill>
                  <a:schemeClr val="tx1"/>
                </a:solidFill>
                <a:latin typeface="Meiryo UI" panose="020B0604030504040204" pitchFamily="50" charset="-128"/>
                <a:ea typeface="Meiryo UI" panose="020B0604030504040204" pitchFamily="50" charset="-128"/>
              </a:rPr>
              <a:t>インターネット上のテキストデータを大量に学習して、言語のパターンやルールを抽出していますが、そのデータには正確でない情報や偏った情報が含まれている場合があります。</a:t>
            </a:r>
            <a:endParaRPr kumimoji="1" lang="ja-JP" altLang="en-US" dirty="0"/>
          </a:p>
        </p:txBody>
      </p:sp>
      <p:sp>
        <p:nvSpPr>
          <p:cNvPr id="4" name="正方形/長方形 3">
            <a:extLst>
              <a:ext uri="{FF2B5EF4-FFF2-40B4-BE49-F238E27FC236}">
                <a16:creationId xmlns:a16="http://schemas.microsoft.com/office/drawing/2014/main" id="{558F2D7B-3328-19E9-17FA-E75FCAD83A4B}"/>
              </a:ext>
            </a:extLst>
          </p:cNvPr>
          <p:cNvSpPr/>
          <p:nvPr/>
        </p:nvSpPr>
        <p:spPr>
          <a:xfrm>
            <a:off x="767617" y="83300"/>
            <a:ext cx="7615088" cy="513203"/>
          </a:xfrm>
          <a:prstGeom prst="rect">
            <a:avLst/>
          </a:prstGeom>
          <a:noFill/>
          <a:ln w="9525">
            <a:noFill/>
          </a:ln>
          <a:effectLst/>
        </p:spPr>
        <p:txBody>
          <a:bodyPr lIns="0" tIns="29250" rIns="0" bIns="29250" rtlCol="0" anchor="ct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2500" b="1" dirty="0">
                <a:solidFill>
                  <a:srgbClr val="000000"/>
                </a:solidFill>
                <a:highlight>
                  <a:srgbClr val="FFEFEF"/>
                </a:highlight>
                <a:latin typeface="Meiryo UI" panose="020B0604030504040204" pitchFamily="50" charset="-128"/>
                <a:ea typeface="Meiryo UI" panose="020B0604030504040204" pitchFamily="50" charset="-128"/>
                <a:cs typeface="ＭＳ Ｐゴシック"/>
              </a:rPr>
              <a:t>２</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　生成</a:t>
            </a:r>
            <a:r>
              <a:rPr kumimoji="0" lang="en-US" altLang="ja-JP"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AI</a:t>
            </a:r>
            <a:r>
              <a:rPr kumimoji="0" lang="ja-JP" altLang="en-US" sz="2500" b="1" i="0" strike="noStrike" kern="1200" cap="none" spc="0" normalizeH="0" baseline="0" noProof="0" dirty="0">
                <a:ln>
                  <a:noFill/>
                </a:ln>
                <a:solidFill>
                  <a:srgbClr val="000000"/>
                </a:solidFill>
                <a:uLnTx/>
                <a:uFillTx/>
                <a:latin typeface="Meiryo UI" panose="020B0604030504040204" pitchFamily="50" charset="-128"/>
                <a:ea typeface="Meiryo UI" panose="020B0604030504040204" pitchFamily="50" charset="-128"/>
                <a:cs typeface="ＭＳ Ｐゴシック"/>
              </a:rPr>
              <a:t>のリスク</a:t>
            </a:r>
          </a:p>
        </p:txBody>
      </p:sp>
      <p:sp>
        <p:nvSpPr>
          <p:cNvPr id="17" name="テキスト ボックス 16">
            <a:extLst>
              <a:ext uri="{FF2B5EF4-FFF2-40B4-BE49-F238E27FC236}">
                <a16:creationId xmlns:a16="http://schemas.microsoft.com/office/drawing/2014/main" id="{AFA534EA-F163-0E6D-2EAA-E345F578E4C5}"/>
              </a:ext>
            </a:extLst>
          </p:cNvPr>
          <p:cNvSpPr txBox="1"/>
          <p:nvPr/>
        </p:nvSpPr>
        <p:spPr>
          <a:xfrm>
            <a:off x="767617" y="1251353"/>
            <a:ext cx="10989657" cy="816506"/>
          </a:xfrm>
          <a:prstGeom prst="rect">
            <a:avLst/>
          </a:prstGeom>
          <a:noFill/>
        </p:spPr>
        <p:txBody>
          <a:bodyPr wrap="square" rtlCol="0">
            <a:spAutoFit/>
          </a:bodyPr>
          <a:lstStyle/>
          <a:p>
            <a:pPr>
              <a:lnSpc>
                <a:spcPts val="3000"/>
              </a:lnSpc>
            </a:pPr>
            <a:r>
              <a:rPr kumimoji="1" lang="ja-JP" altLang="en-US" sz="2000" dirty="0">
                <a:latin typeface="Meiryo UI" panose="020B0604030504040204" pitchFamily="50" charset="-128"/>
                <a:ea typeface="Meiryo UI" panose="020B0604030504040204" pitchFamily="50" charset="-128"/>
              </a:rPr>
              <a:t>　生成</a:t>
            </a:r>
            <a:r>
              <a:rPr kumimoji="1" lang="en-US" altLang="ja-JP" sz="2000" dirty="0">
                <a:latin typeface="Meiryo UI" panose="020B0604030504040204" pitchFamily="50" charset="-128"/>
                <a:ea typeface="Meiryo UI" panose="020B0604030504040204" pitchFamily="50" charset="-128"/>
              </a:rPr>
              <a:t>AI</a:t>
            </a:r>
            <a:r>
              <a:rPr kumimoji="1" lang="ja-JP" altLang="en-US" sz="2000" dirty="0">
                <a:latin typeface="Meiryo UI" panose="020B0604030504040204" pitchFamily="50" charset="-128"/>
                <a:ea typeface="Meiryo UI" panose="020B0604030504040204" pitchFamily="50" charset="-128"/>
              </a:rPr>
              <a:t>では、「ハルシネーション」と呼ばれる、事実とは異なる内容や、文脈と無関係な内容をもっともらしい形で回答する現象が発生する場合があります。ハルシネーションが発生する主な理由は以下のとおりです。 </a:t>
            </a:r>
          </a:p>
        </p:txBody>
      </p:sp>
      <p:sp>
        <p:nvSpPr>
          <p:cNvPr id="3" name="正方形/長方形 2">
            <a:extLst>
              <a:ext uri="{FF2B5EF4-FFF2-40B4-BE49-F238E27FC236}">
                <a16:creationId xmlns:a16="http://schemas.microsoft.com/office/drawing/2014/main" id="{C7087574-6F73-82CB-B591-407C76ADB31A}"/>
              </a:ext>
            </a:extLst>
          </p:cNvPr>
          <p:cNvSpPr/>
          <p:nvPr/>
        </p:nvSpPr>
        <p:spPr>
          <a:xfrm>
            <a:off x="767617" y="726065"/>
            <a:ext cx="3487118" cy="513203"/>
          </a:xfrm>
          <a:prstGeom prst="rect">
            <a:avLst/>
          </a:prstGeom>
          <a:solidFill>
            <a:srgbClr val="F5CD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回答の不正確性</a:t>
            </a:r>
          </a:p>
        </p:txBody>
      </p:sp>
      <p:sp>
        <p:nvSpPr>
          <p:cNvPr id="8" name="四角形: 角を丸くする 7">
            <a:extLst>
              <a:ext uri="{FF2B5EF4-FFF2-40B4-BE49-F238E27FC236}">
                <a16:creationId xmlns:a16="http://schemas.microsoft.com/office/drawing/2014/main" id="{B1824E70-9BDF-2E0A-BBD0-6009E95AE620}"/>
              </a:ext>
            </a:extLst>
          </p:cNvPr>
          <p:cNvSpPr/>
          <p:nvPr/>
        </p:nvSpPr>
        <p:spPr>
          <a:xfrm>
            <a:off x="1018609" y="4575568"/>
            <a:ext cx="4176000" cy="324000"/>
          </a:xfrm>
          <a:prstGeom prst="roundRect">
            <a:avLst/>
          </a:prstGeom>
          <a:solidFill>
            <a:schemeClr val="bg1">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確率論に基づいて文章を生成している</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9" name="四角形: 角を丸くする 8">
            <a:extLst>
              <a:ext uri="{FF2B5EF4-FFF2-40B4-BE49-F238E27FC236}">
                <a16:creationId xmlns:a16="http://schemas.microsoft.com/office/drawing/2014/main" id="{7544234E-3687-A7B0-B098-CB645F2BD834}"/>
              </a:ext>
            </a:extLst>
          </p:cNvPr>
          <p:cNvSpPr/>
          <p:nvPr/>
        </p:nvSpPr>
        <p:spPr>
          <a:xfrm>
            <a:off x="1048052" y="2460653"/>
            <a:ext cx="4176000" cy="324000"/>
          </a:xfrm>
          <a:prstGeom prst="roundRect">
            <a:avLst/>
          </a:prstGeom>
          <a:solidFill>
            <a:srgbClr val="F4E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学習しているデータの質</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10" name="四角形: 角を丸くする 9">
            <a:extLst>
              <a:ext uri="{FF2B5EF4-FFF2-40B4-BE49-F238E27FC236}">
                <a16:creationId xmlns:a16="http://schemas.microsoft.com/office/drawing/2014/main" id="{CC7369C4-439B-0091-9C53-C11D1F84A73E}"/>
              </a:ext>
            </a:extLst>
          </p:cNvPr>
          <p:cNvSpPr/>
          <p:nvPr/>
        </p:nvSpPr>
        <p:spPr>
          <a:xfrm>
            <a:off x="6403337" y="2460653"/>
            <a:ext cx="4176000" cy="324000"/>
          </a:xfrm>
          <a:prstGeom prst="roundRect">
            <a:avLst/>
          </a:prstGeom>
          <a:solidFill>
            <a:srgbClr val="F4E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latin typeface="Yu Gothic UI" panose="020B0500000000000000" pitchFamily="50" charset="-128"/>
                <a:ea typeface="Yu Gothic UI" panose="020B0500000000000000" pitchFamily="50" charset="-128"/>
              </a:rPr>
              <a:t>最新情報を学習していない</a:t>
            </a:r>
            <a:endParaRPr kumimoji="1" lang="ja-JP" altLang="en-US" sz="2000" dirty="0">
              <a:solidFill>
                <a:schemeClr val="tx1"/>
              </a:solidFill>
              <a:latin typeface="Yu Gothic UI" panose="020B0500000000000000" pitchFamily="50" charset="-128"/>
              <a:ea typeface="Yu Gothic UI" panose="020B0500000000000000" pitchFamily="50" charset="-128"/>
            </a:endParaRPr>
          </a:p>
        </p:txBody>
      </p:sp>
      <p:sp>
        <p:nvSpPr>
          <p:cNvPr id="29" name="四角形: 角を丸くする 28">
            <a:extLst>
              <a:ext uri="{FF2B5EF4-FFF2-40B4-BE49-F238E27FC236}">
                <a16:creationId xmlns:a16="http://schemas.microsoft.com/office/drawing/2014/main" id="{45DB346C-9481-B998-14D1-0067324193D9}"/>
              </a:ext>
            </a:extLst>
          </p:cNvPr>
          <p:cNvSpPr/>
          <p:nvPr/>
        </p:nvSpPr>
        <p:spPr>
          <a:xfrm>
            <a:off x="5669238" y="4666588"/>
            <a:ext cx="5999255" cy="1734423"/>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kumimoji="1" lang="ja-JP" altLang="en-US" sz="2000" dirty="0">
                <a:solidFill>
                  <a:schemeClr val="tx1"/>
                </a:solidFill>
                <a:latin typeface="Meiryo UI" panose="020B0604030504040204" pitchFamily="50" charset="-128"/>
                <a:ea typeface="Meiryo UI" panose="020B0604030504040204" pitchFamily="50" charset="-128"/>
              </a:rPr>
              <a:t>　生成された回答をそのまま利用すると、誤った情報発信や予期せぬ権利侵害などの問題を引き起こす可能性があるため、</a:t>
            </a:r>
            <a:r>
              <a:rPr kumimoji="1" lang="ja-JP" altLang="en-US" sz="2000" b="1" dirty="0">
                <a:solidFill>
                  <a:schemeClr val="tx1"/>
                </a:solidFill>
                <a:highlight>
                  <a:srgbClr val="F8F8CA"/>
                </a:highlight>
                <a:latin typeface="Meiryo UI" panose="020B0604030504040204" pitchFamily="50" charset="-128"/>
                <a:ea typeface="Meiryo UI" panose="020B0604030504040204" pitchFamily="50" charset="-128"/>
              </a:rPr>
              <a:t>利用者は、生成された回答の根拠や裏付けを確認し、慎重に利用する必要があります</a:t>
            </a:r>
            <a:r>
              <a:rPr kumimoji="1" lang="ja-JP" altLang="en-US" sz="2000" dirty="0">
                <a:solidFill>
                  <a:schemeClr val="tx1"/>
                </a:solidFill>
                <a:highlight>
                  <a:srgbClr val="F8F8CA"/>
                </a:highlight>
                <a:latin typeface="Meiryo UI" panose="020B0604030504040204" pitchFamily="50" charset="-128"/>
                <a:ea typeface="Meiryo UI" panose="020B0604030504040204" pitchFamily="50" charset="-128"/>
              </a:rPr>
              <a:t>。</a:t>
            </a:r>
          </a:p>
        </p:txBody>
      </p:sp>
      <p:pic>
        <p:nvPicPr>
          <p:cNvPr id="27" name="図 26" descr="ロゴ が含まれている画像&#10;&#10;説明は自動で生成されたものです">
            <a:extLst>
              <a:ext uri="{FF2B5EF4-FFF2-40B4-BE49-F238E27FC236}">
                <a16:creationId xmlns:a16="http://schemas.microsoft.com/office/drawing/2014/main" id="{CB4E855C-BDA9-4305-D057-BEC0F8CD3253}"/>
              </a:ext>
            </a:extLst>
          </p:cNvPr>
          <p:cNvPicPr>
            <a:picLocks noChangeAspect="1"/>
          </p:cNvPicPr>
          <p:nvPr/>
        </p:nvPicPr>
        <p:blipFill>
          <a:blip r:embed="rId3"/>
          <a:stretch>
            <a:fillRect/>
          </a:stretch>
        </p:blipFill>
        <p:spPr>
          <a:xfrm>
            <a:off x="10180293" y="5483812"/>
            <a:ext cx="1483385" cy="1483385"/>
          </a:xfrm>
          <a:prstGeom prst="rect">
            <a:avLst/>
          </a:prstGeom>
        </p:spPr>
      </p:pic>
      <p:sp>
        <p:nvSpPr>
          <p:cNvPr id="2" name="スライド番号プレースホルダー 1">
            <a:extLst>
              <a:ext uri="{FF2B5EF4-FFF2-40B4-BE49-F238E27FC236}">
                <a16:creationId xmlns:a16="http://schemas.microsoft.com/office/drawing/2014/main" id="{2E928C17-B32D-428E-3812-C5D050103926}"/>
              </a:ext>
            </a:extLst>
          </p:cNvPr>
          <p:cNvSpPr>
            <a:spLocks noGrp="1"/>
          </p:cNvSpPr>
          <p:nvPr>
            <p:ph type="sldNum" sz="quarter" idx="10"/>
          </p:nvPr>
        </p:nvSpPr>
        <p:spPr/>
        <p:txBody>
          <a:bodyPr/>
          <a:lstStyle/>
          <a:p>
            <a:r>
              <a:rPr lang="en-US" altLang="en-US" dirty="0">
                <a:latin typeface="Meiryo UI" panose="020B0604030504040204" pitchFamily="50" charset="-128"/>
              </a:rPr>
              <a:t>8</a:t>
            </a:r>
          </a:p>
        </p:txBody>
      </p:sp>
    </p:spTree>
    <p:extLst>
      <p:ext uri="{BB962C8B-B14F-4D97-AF65-F5344CB8AC3E}">
        <p14:creationId xmlns:p14="http://schemas.microsoft.com/office/powerpoint/2010/main" val="3527066859"/>
      </p:ext>
    </p:extLst>
  </p:cSld>
  <p:clrMapOvr>
    <a:masterClrMapping/>
  </p:clrMapOvr>
</p:sld>
</file>

<file path=ppt/theme/theme1.xml><?xml version="1.0" encoding="utf-8"?>
<a:theme xmlns:a="http://schemas.openxmlformats.org/drawingml/2006/main" name="カスタム​​">
  <a:themeElements>
    <a:clrScheme name="ユーザー定義 3">
      <a:dk1>
        <a:srgbClr val="000000"/>
      </a:dk1>
      <a:lt1>
        <a:srgbClr val="FDFAF6"/>
      </a:lt1>
      <a:dk2>
        <a:srgbClr val="44546A"/>
      </a:dk2>
      <a:lt2>
        <a:srgbClr val="E7E6E6"/>
      </a:lt2>
      <a:accent1>
        <a:srgbClr val="F5CDCE"/>
      </a:accent1>
      <a:accent2>
        <a:srgbClr val="F1D1D1"/>
      </a:accent2>
      <a:accent3>
        <a:srgbClr val="F5CDCE"/>
      </a:accent3>
      <a:accent4>
        <a:srgbClr val="E26F72"/>
      </a:accent4>
      <a:accent5>
        <a:srgbClr val="CCBE89"/>
      </a:accent5>
      <a:accent6>
        <a:srgbClr val="C7CCF3"/>
      </a:accent6>
      <a:hlink>
        <a:srgbClr val="1F2C8F"/>
      </a:hlink>
      <a:folHlink>
        <a:srgbClr val="1F2C8F"/>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893088_TF78438558_Win32" id="{B1BE5F25-8936-448A-9ABA-83FBDC3B0D34}" vid="{CFDFD86F-D6B1-429A-8934-98C5387741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eiryo UI " panose="020F0302020204030204"/>
        <a:ea typeface=""/>
        <a:cs typeface="Meiryo UI "/>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Meiryo UI " panose="020F0502020204030204"/>
        <a:ea typeface=""/>
        <a:cs typeface="Meiryo UI "/>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{34165780-17E5-41BA-A613-A55DFCB3A4A7}tf78438558_win32</Template>
  <TotalTime>0</TotalTime>
  <Words>4937</Words>
  <Application>Microsoft Office PowerPoint</Application>
  <PresentationFormat>ワイド画面</PresentationFormat>
  <Paragraphs>363</Paragraphs>
  <Slides>25</Slides>
  <Notes>18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25</vt:i4>
      </vt:variant>
    </vt:vector>
  </HeadingPairs>
  <TitlesOfParts>
    <vt:vector size="31" baseType="lpstr">
      <vt:lpstr>BIZ UDPゴシック</vt:lpstr>
      <vt:lpstr>Meiryo UI</vt:lpstr>
      <vt:lpstr>Yu Gothic UI</vt:lpstr>
      <vt:lpstr>Arial</vt:lpstr>
      <vt:lpstr>Wingdings</vt:lpstr>
      <vt:lpstr>カスタム​​</vt:lpstr>
      <vt:lpstr>PowerPoint プレゼンテーション</vt:lpstr>
      <vt:lpstr>PowerPoint プレゼンテーション</vt:lpstr>
      <vt:lpstr>PowerPoint プレゼンテーション</vt:lpstr>
      <vt:lpstr>はじめに</vt:lpstr>
      <vt:lpstr>本ガイドラインの適用対象</vt:lpstr>
      <vt:lpstr>　第１章　生成AIについて</vt:lpstr>
      <vt:lpstr>PowerPoint プレゼンテーション</vt:lpstr>
      <vt:lpstr>PowerPoint プレゼンテーション</vt:lpstr>
      <vt:lpstr>PowerPoint プレゼンテーション</vt:lpstr>
      <vt:lpstr>PowerPoint プレゼンテーション</vt:lpstr>
      <vt:lpstr>　第２章　大阪市の生成AIの利用環境</vt:lpstr>
      <vt:lpstr>PowerPoint プレゼンテーション</vt:lpstr>
      <vt:lpstr>PowerPoint プレゼンテーション</vt:lpstr>
      <vt:lpstr>PowerPoint プレゼンテーション</vt:lpstr>
      <vt:lpstr>　第３章　大阪市の生成AIの利用ルール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おわりに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2025-03-18T08:57:40Z</dcterms:created>
  <dcterms:modified xsi:type="dcterms:W3CDTF">2025-03-25T02:34:56Z</dcterms:modified>
</cp:coreProperties>
</file>