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0" r:id="rId1"/>
  </p:sldMasterIdLst>
  <p:notesMasterIdLst>
    <p:notesMasterId r:id="rId30"/>
  </p:notesMasterIdLst>
  <p:handoutMasterIdLst>
    <p:handoutMasterId r:id="rId31"/>
  </p:handoutMasterIdLst>
  <p:sldIdLst>
    <p:sldId id="370" r:id="rId2"/>
    <p:sldId id="369" r:id="rId3"/>
    <p:sldId id="373" r:id="rId4"/>
    <p:sldId id="323" r:id="rId5"/>
    <p:sldId id="374" r:id="rId6"/>
    <p:sldId id="304" r:id="rId7"/>
    <p:sldId id="326" r:id="rId8"/>
    <p:sldId id="327" r:id="rId9"/>
    <p:sldId id="328" r:id="rId10"/>
    <p:sldId id="324" r:id="rId11"/>
    <p:sldId id="375" r:id="rId12"/>
    <p:sldId id="329" r:id="rId13"/>
    <p:sldId id="371" r:id="rId14"/>
    <p:sldId id="381" r:id="rId15"/>
    <p:sldId id="382" r:id="rId16"/>
    <p:sldId id="383" r:id="rId17"/>
    <p:sldId id="380" r:id="rId18"/>
    <p:sldId id="339" r:id="rId19"/>
    <p:sldId id="372" r:id="rId20"/>
    <p:sldId id="334" r:id="rId21"/>
    <p:sldId id="358" r:id="rId22"/>
    <p:sldId id="335" r:id="rId23"/>
    <p:sldId id="336" r:id="rId24"/>
    <p:sldId id="337" r:id="rId25"/>
    <p:sldId id="338" r:id="rId26"/>
    <p:sldId id="384" r:id="rId27"/>
    <p:sldId id="341" r:id="rId28"/>
    <p:sldId id="367" r:id="rId29"/>
  </p:sldIdLst>
  <p:sldSz cx="12192000" cy="6858000"/>
  <p:notesSz cx="13716000" cy="24384000"/>
  <p:defaultTex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7099138-E2B2-4389-AB34-4B90AC888EB6}">
          <p14:sldIdLst>
            <p14:sldId id="370"/>
            <p14:sldId id="369"/>
            <p14:sldId id="373"/>
            <p14:sldId id="323"/>
            <p14:sldId id="374"/>
            <p14:sldId id="304"/>
            <p14:sldId id="326"/>
            <p14:sldId id="327"/>
            <p14:sldId id="328"/>
            <p14:sldId id="324"/>
            <p14:sldId id="375"/>
            <p14:sldId id="329"/>
            <p14:sldId id="371"/>
            <p14:sldId id="381"/>
            <p14:sldId id="382"/>
            <p14:sldId id="383"/>
            <p14:sldId id="380"/>
            <p14:sldId id="339"/>
            <p14:sldId id="372"/>
            <p14:sldId id="334"/>
            <p14:sldId id="358"/>
            <p14:sldId id="335"/>
            <p14:sldId id="336"/>
            <p14:sldId id="337"/>
            <p14:sldId id="338"/>
            <p14:sldId id="384"/>
            <p14:sldId id="341"/>
            <p14:sldId id="367"/>
          </p14:sldIdLst>
        </p14:section>
      </p14:sectionLst>
    </p:ex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4E9"/>
    <a:srgbClr val="8EDAE5"/>
    <a:srgbClr val="B9E1E9"/>
    <a:srgbClr val="F8F8CA"/>
    <a:srgbClr val="F5CDCE"/>
    <a:srgbClr val="A2AAEB"/>
    <a:srgbClr val="DF9DA5"/>
    <a:srgbClr val="FFFFFF"/>
    <a:srgbClr val="FFEFEF"/>
    <a:srgbClr val="F4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5388" autoAdjust="0"/>
  </p:normalViewPr>
  <p:slideViewPr>
    <p:cSldViewPr snapToGrid="0" snapToObjects="1">
      <p:cViewPr varScale="1">
        <p:scale>
          <a:sx n="115" d="100"/>
          <a:sy n="115" d="100"/>
        </p:scale>
        <p:origin x="492" y="84"/>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snapToGrid="0" snapToObjects="1">
      <p:cViewPr varScale="1">
        <p:scale>
          <a:sx n="31" d="100"/>
          <a:sy n="31" d="100"/>
        </p:scale>
        <p:origin x="44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ja-JP" sz="1200"/>
            </a:lvl1pPr>
          </a:lstStyle>
          <a:p>
            <a:pPr rtl="0"/>
            <a:fld id="{B0914B8E-5160-459D-9B03-9783DA225A81}" type="datetimeyyyy">
              <a:rPr lang="ja-JP" altLang="en-US" smtClean="0">
                <a:latin typeface="Meiryo UI" panose="020B0604030504040204" pitchFamily="50" charset="-128"/>
                <a:ea typeface="Meiryo UI" panose="020B0604030504040204" pitchFamily="50" charset="-128"/>
              </a:rPr>
              <a:t>2025年</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ja-JP" sz="1200"/>
            </a:lvl1pPr>
          </a:lstStyle>
          <a:p>
            <a:pPr rtl="0"/>
            <a:fld id="{420BD0AB-C59E-4A46-83D3-F07787446BA0}"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ja-JP" sz="600" kern="1200">
        <a:solidFill>
          <a:schemeClr val="tx1"/>
        </a:solidFill>
        <a:latin typeface="+mn-cs"/>
        <a:ea typeface="+mn-ea"/>
        <a:cs typeface="+mn-cs"/>
      </a:defRPr>
    </a:lvl1pPr>
    <a:lvl2pPr marL="228600" algn="l" defTabSz="457200" rtl="0" eaLnBrk="1" latinLnBrk="0" hangingPunct="1">
      <a:defRPr lang="ja-JP" sz="600" kern="1200">
        <a:solidFill>
          <a:schemeClr val="tx1"/>
        </a:solidFill>
        <a:latin typeface="+mn-cs"/>
        <a:ea typeface="+mn-ea"/>
        <a:cs typeface="+mn-cs"/>
      </a:defRPr>
    </a:lvl2pPr>
    <a:lvl3pPr marL="457200" algn="l" defTabSz="457200" rtl="0" eaLnBrk="1" latinLnBrk="0" hangingPunct="1">
      <a:defRPr lang="ja-JP" sz="600" kern="1200">
        <a:solidFill>
          <a:schemeClr val="tx1"/>
        </a:solidFill>
        <a:latin typeface="+mn-cs"/>
        <a:ea typeface="+mn-ea"/>
        <a:cs typeface="+mn-cs"/>
      </a:defRPr>
    </a:lvl3pPr>
    <a:lvl4pPr marL="685800" algn="l" defTabSz="457200" rtl="0" eaLnBrk="1" latinLnBrk="0" hangingPunct="1">
      <a:defRPr lang="ja-JP" sz="600" kern="1200">
        <a:solidFill>
          <a:schemeClr val="tx1"/>
        </a:solidFill>
        <a:latin typeface="+mn-cs"/>
        <a:ea typeface="+mn-ea"/>
        <a:cs typeface="+mn-cs"/>
      </a:defRPr>
    </a:lvl4pPr>
    <a:lvl5pPr marL="914400" algn="l" defTabSz="457200" rtl="0" eaLnBrk="1" latinLnBrk="0" hangingPunct="1">
      <a:defRPr lang="ja-JP" sz="600" kern="1200">
        <a:solidFill>
          <a:schemeClr val="tx1"/>
        </a:solidFill>
        <a:latin typeface="+mn-cs"/>
        <a:ea typeface="+mn-ea"/>
        <a:cs typeface="+mn-cs"/>
      </a:defRPr>
    </a:lvl5pPr>
    <a:lvl6pPr marL="1143000" algn="l" defTabSz="457200" rtl="0" eaLnBrk="1" latinLnBrk="0" hangingPunct="1">
      <a:defRPr lang="ja-JP" sz="600" kern="1200">
        <a:solidFill>
          <a:schemeClr val="tx1"/>
        </a:solidFill>
        <a:latin typeface="+mn-cs"/>
        <a:ea typeface="+mn-ea"/>
        <a:cs typeface="+mn-cs"/>
      </a:defRPr>
    </a:lvl6pPr>
    <a:lvl7pPr marL="1371600" algn="l" defTabSz="457200" rtl="0" eaLnBrk="1" latinLnBrk="0" hangingPunct="1">
      <a:defRPr lang="ja-JP" sz="600" kern="1200">
        <a:solidFill>
          <a:schemeClr val="tx1"/>
        </a:solidFill>
        <a:latin typeface="+mn-cs"/>
        <a:ea typeface="+mn-ea"/>
        <a:cs typeface="+mn-cs"/>
      </a:defRPr>
    </a:lvl7pPr>
    <a:lvl8pPr marL="1600200" algn="l" defTabSz="457200" rtl="0" eaLnBrk="1" latinLnBrk="0" hangingPunct="1">
      <a:defRPr lang="ja-JP" sz="600" kern="1200">
        <a:solidFill>
          <a:schemeClr val="tx1"/>
        </a:solidFill>
        <a:latin typeface="+mn-cs"/>
        <a:ea typeface="+mn-ea"/>
        <a:cs typeface="+mn-cs"/>
      </a:defRPr>
    </a:lvl8pPr>
    <a:lvl9pPr marL="1828800" algn="l" defTabSz="457200" rtl="0" eaLnBrk="1" latinLnBrk="0" hangingPunct="1">
      <a:defRPr lang="ja-JP" sz="600" kern="1200">
        <a:solidFill>
          <a:schemeClr val="tx1"/>
        </a:solidFill>
        <a:latin typeface="+mn-cs"/>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083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77709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970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42959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419952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098476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833783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927431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98194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700434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12714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9050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23393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245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773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29939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52071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5085-3256-4069-953F-A72E462E3D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3FAD43-2B08-6614-0227-6391B5C75A7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a:extLst>
              <a:ext uri="{FF2B5EF4-FFF2-40B4-BE49-F238E27FC236}">
                <a16:creationId xmlns:a16="http://schemas.microsoft.com/office/drawing/2014/main" id="{3B1F7B4B-BE08-7A20-10A9-A13078116EF5}"/>
              </a:ext>
            </a:extLst>
          </p:cNvPr>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78792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565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78047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202634" cy="1500049"/>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3964" y="296674"/>
            <a:ext cx="682741" cy="632013"/>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ja-JP" sz="180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ja-JP" sz="1800">
                <a:latin typeface="Meiryo UI" panose="020B0604030504040204" pitchFamily="50" charset="-128"/>
                <a:ea typeface="Meiryo UI" panose="020B0604030504040204" pitchFamily="50" charset="-128"/>
              </a:defRPr>
            </a:lvl1pPr>
            <a:lvl2pPr>
              <a:defRPr lang="ja-JP" sz="18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800">
                <a:latin typeface="Meiryo UI" panose="020B0604030504040204" pitchFamily="50" charset="-128"/>
                <a:ea typeface="Meiryo UI" panose="020B0604030504040204" pitchFamily="50" charset="-128"/>
              </a:defRPr>
            </a:lvl4pPr>
            <a:lvl5pPr>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スライド番号プレースホルダー 2">
            <a:extLst>
              <a:ext uri="{FF2B5EF4-FFF2-40B4-BE49-F238E27FC236}">
                <a16:creationId xmlns:a16="http://schemas.microsoft.com/office/drawing/2014/main" id="{88A90A92-FAC9-B76F-CBDC-F78A04B3B97F}"/>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20395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5" name="コンテンツ プレースホルダー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2" name="スライド番号プレースホルダー 2">
            <a:extLst>
              <a:ext uri="{FF2B5EF4-FFF2-40B4-BE49-F238E27FC236}">
                <a16:creationId xmlns:a16="http://schemas.microsoft.com/office/drawing/2014/main" id="{134CA738-4EF5-1070-6102-85E6BE882587}"/>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68178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フリーフォーム(F)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8" name="フリーフォーム(F)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9" name="グループ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a:solidFill>
            <a:srgbClr val="A2AAEB"/>
          </a:solidFill>
        </p:grpSpPr>
        <p:sp>
          <p:nvSpPr>
            <p:cNvPr id="10" name="フリーフォーム(F)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 name="フリーフォーム(F)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4" name="画像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3" name="コンテンツ プレースホルダー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50000"/>
              </a:lnSpc>
              <a:spcBef>
                <a:spcPts val="0"/>
              </a:spcBef>
              <a:defRPr lang="ja-JP" sz="2000">
                <a:latin typeface="Meiryo UI" panose="020B0604030504040204" pitchFamily="50" charset="-128"/>
                <a:ea typeface="Meiryo UI" panose="020B0604030504040204" pitchFamily="50" charset="-128"/>
              </a:defRPr>
            </a:lvl2pPr>
            <a:lvl3pPr marL="685800">
              <a:lnSpc>
                <a:spcPct val="15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3" name="スライド番号プレースホルダー 2">
            <a:extLst>
              <a:ext uri="{FF2B5EF4-FFF2-40B4-BE49-F238E27FC236}">
                <a16:creationId xmlns:a16="http://schemas.microsoft.com/office/drawing/2014/main" id="{71114D1E-7749-DD58-8782-318E4F679DE0}"/>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33396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１章">
    <p:bg>
      <p:bgPr>
        <a:solidFill>
          <a:srgbClr val="FFFFFF"/>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62523"/>
            <a:ext cx="504000" cy="2196000"/>
          </a:xfrm>
          <a:prstGeom prst="rect">
            <a:avLst/>
          </a:prstGeom>
          <a:solidFill>
            <a:schemeClr val="accent4">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335191"/>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の利用環境</a:t>
            </a: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594624"/>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の利用ルール</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54874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本文2章新">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62523"/>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335191"/>
            <a:ext cx="504000" cy="2196000"/>
          </a:xfrm>
          <a:prstGeom prst="rect">
            <a:avLst/>
          </a:prstGeom>
          <a:solidFill>
            <a:srgbClr val="DF9DA5"/>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の利用環境</a:t>
            </a: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594624"/>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の利用ルール</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260782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本文3章新">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62523"/>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335191"/>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の利用環境</a:t>
            </a: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594624"/>
            <a:ext cx="504000" cy="2196000"/>
          </a:xfrm>
          <a:prstGeom prst="rect">
            <a:avLst/>
          </a:prstGeom>
          <a:solidFill>
            <a:srgbClr val="DF9DA5"/>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の利用ルール</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220330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結び">
    <p:bg>
      <p:bgPr>
        <a:solidFill>
          <a:srgbClr val="FFEFEF"/>
        </a:solidFill>
        <a:effectLst/>
      </p:bgPr>
    </p:bg>
    <p:spTree>
      <p:nvGrpSpPr>
        <p:cNvPr id="1" name=""/>
        <p:cNvGrpSpPr/>
        <p:nvPr/>
      </p:nvGrpSpPr>
      <p:grpSpPr>
        <a:xfrm>
          <a:off x="0" y="0"/>
          <a:ext cx="0" cy="0"/>
          <a:chOff x="0" y="0"/>
          <a:chExt cx="0" cy="0"/>
        </a:xfrm>
      </p:grpSpPr>
      <p:sp>
        <p:nvSpPr>
          <p:cNvPr id="4" name="フリーフォーム(F) 4">
            <a:extLst>
              <a:ext uri="{FF2B5EF4-FFF2-40B4-BE49-F238E27FC236}">
                <a16:creationId xmlns:a16="http://schemas.microsoft.com/office/drawing/2014/main" id="{6446AE6D-7D06-5DE5-3C8B-E84995E28425}"/>
              </a:ext>
              <a:ext uri="{C183D7F6-B498-43B3-948B-1728B52AA6E4}">
                <adec:decorative xmlns:adec="http://schemas.microsoft.com/office/drawing/2017/decorative" val="1"/>
              </a:ext>
            </a:extLst>
          </p:cNvPr>
          <p:cNvSpPr/>
          <p:nvPr userDrawn="1"/>
        </p:nvSpPr>
        <p:spPr>
          <a:xfrm>
            <a:off x="9353550" y="3759200"/>
            <a:ext cx="2838450" cy="3120398"/>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rgbClr val="FFEFEF"/>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 name="フリーフォーム:図形 25">
            <a:extLst>
              <a:ext uri="{FF2B5EF4-FFF2-40B4-BE49-F238E27FC236}">
                <a16:creationId xmlns:a16="http://schemas.microsoft.com/office/drawing/2014/main" id="{65186010-9236-46AE-EA4F-2605F8B193BB}"/>
              </a:ext>
              <a:ext uri="{C183D7F6-B498-43B3-948B-1728B52AA6E4}">
                <adec:decorative xmlns:adec="http://schemas.microsoft.com/office/drawing/2017/decorative" val="1"/>
              </a:ext>
            </a:extLst>
          </p:cNvPr>
          <p:cNvSpPr/>
          <p:nvPr userDrawn="1"/>
        </p:nvSpPr>
        <p:spPr>
          <a:xfrm rot="10800000">
            <a:off x="9353548" y="3737598"/>
            <a:ext cx="2838450" cy="3120399"/>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6" name="フリーフォーム:図形 15">
            <a:extLst>
              <a:ext uri="{FF2B5EF4-FFF2-40B4-BE49-F238E27FC236}">
                <a16:creationId xmlns:a16="http://schemas.microsoft.com/office/drawing/2014/main" id="{D9EDF0D8-D061-E145-D9BE-73E1C95047A9}"/>
              </a:ext>
              <a:ext uri="{C183D7F6-B498-43B3-948B-1728B52AA6E4}">
                <adec:decorative xmlns:adec="http://schemas.microsoft.com/office/drawing/2017/decorative" val="1"/>
              </a:ext>
            </a:extLst>
          </p:cNvPr>
          <p:cNvSpPr/>
          <p:nvPr userDrawn="1"/>
        </p:nvSpPr>
        <p:spPr>
          <a:xfrm rot="10800000">
            <a:off x="11188550"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8" name="画像 2">
            <a:extLst>
              <a:ext uri="{FF2B5EF4-FFF2-40B4-BE49-F238E27FC236}">
                <a16:creationId xmlns:a16="http://schemas.microsoft.com/office/drawing/2014/main" id="{65460416-040A-44C2-0D5C-DD7DE49B7C19}"/>
              </a:ext>
              <a:ext uri="{C183D7F6-B498-43B3-948B-1728B52AA6E4}">
                <adec:decorative xmlns:adec="http://schemas.microsoft.com/office/drawing/2017/decorative" val="1"/>
              </a:ext>
            </a:extLst>
          </p:cNvPr>
          <p:cNvSpPr/>
          <p:nvPr userDrawn="1"/>
        </p:nvSpPr>
        <p:spPr>
          <a:xfrm rot="10800000">
            <a:off x="10221372" y="549284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rgbClr val="FFFFFF"/>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289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11101811" y="6613497"/>
            <a:ext cx="987552" cy="244503"/>
          </a:xfrm>
          <a:prstGeom prst="rect">
            <a:avLst/>
          </a:prstGeom>
        </p:spPr>
        <p:txBody>
          <a:bodyPr vert="horz" lIns="91440" tIns="45720" rIns="0" bIns="45720" rtlCol="0" anchor="ctr"/>
          <a:lstStyle>
            <a:lvl1pPr algn="r">
              <a:defRPr lang="ja-JP" sz="1200">
                <a:solidFill>
                  <a:schemeClr val="accent6"/>
                </a:solidFill>
                <a:latin typeface="Meiryo UI" panose="020B0604030504040204" pitchFamily="50" charset="-128"/>
                <a:ea typeface="Meiryo UI" panose="020B0604030504040204" pitchFamily="50" charset="-128"/>
                <a:cs typeface="+mn-cs" panose="020B0604020202020204" pitchFamily="34" charset="0"/>
              </a:defRPr>
            </a:lvl1p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ja-JP"/>
            </a:defPPr>
          </a:lstStyle>
          <a:p>
            <a:pPr rtl="0"/>
            <a:r>
              <a:rPr lang="ja-JP" b="1" dirty="0"/>
              <a:t>マスター タイトルの書式設定</a:t>
            </a:r>
          </a:p>
        </p:txBody>
      </p:sp>
      <p:sp>
        <p:nvSpPr>
          <p:cNvPr id="3" name="テキスト プレースホルダー 2"/>
          <p:cNvSpPr>
            <a:spLocks noGrp="1"/>
          </p:cNvSpPr>
          <p:nvPr>
            <p:ph type="body" idx="1"/>
          </p:nvPr>
        </p:nvSpPr>
        <p:spPr>
          <a:xfrm>
            <a:off x="758952" y="2093577"/>
            <a:ext cx="10671048" cy="4351338"/>
          </a:xfrm>
          <a:prstGeom prst="rect">
            <a:avLst/>
          </a:prstGeom>
        </p:spPr>
        <p:txBody>
          <a:bodyPr vert="horz" lIns="91440" tIns="45720" rIns="91440" bIns="45720" rtlCol="0">
            <a:normAutofit/>
          </a:bodyPr>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89" r:id="rId1"/>
    <p:sldLayoutId id="2147483653" r:id="rId2"/>
    <p:sldLayoutId id="2147483663" r:id="rId3"/>
    <p:sldLayoutId id="2147483693" r:id="rId4"/>
    <p:sldLayoutId id="2147483717" r:id="rId5"/>
    <p:sldLayoutId id="2147483718" r:id="rId6"/>
    <p:sldLayoutId id="2147483676" r:id="rId7"/>
  </p:sldLayoutIdLst>
  <p:hf hdr="0" ftr="0" dt="0"/>
  <p:txStyles>
    <p:titleStyle>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cs"/>
          <a:ea typeface="+mn-ea"/>
          <a:cs typeface="+mn-cs"/>
        </a:defRPr>
      </a:lvl1pPr>
      <a:lvl2pPr marL="457200" algn="l" defTabSz="914400" rtl="0" eaLnBrk="1" latinLnBrk="0" hangingPunct="1">
        <a:defRPr kumimoji="1" lang="ja-JP" sz="1800" kern="1200">
          <a:solidFill>
            <a:schemeClr val="tx1"/>
          </a:solidFill>
          <a:latin typeface="+mn-cs"/>
          <a:ea typeface="+mn-ea"/>
          <a:cs typeface="+mn-cs"/>
        </a:defRPr>
      </a:lvl2pPr>
      <a:lvl3pPr marL="914400" algn="l" defTabSz="914400" rtl="0" eaLnBrk="1" latinLnBrk="0" hangingPunct="1">
        <a:defRPr kumimoji="1" lang="ja-JP" sz="1800" kern="1200">
          <a:solidFill>
            <a:schemeClr val="tx1"/>
          </a:solidFill>
          <a:latin typeface="+mn-cs"/>
          <a:ea typeface="+mn-ea"/>
          <a:cs typeface="+mn-cs"/>
        </a:defRPr>
      </a:lvl3pPr>
      <a:lvl4pPr marL="1371600" algn="l" defTabSz="914400" rtl="0" eaLnBrk="1" latinLnBrk="0" hangingPunct="1">
        <a:defRPr kumimoji="1" lang="ja-JP" sz="1800" kern="1200">
          <a:solidFill>
            <a:schemeClr val="tx1"/>
          </a:solidFill>
          <a:latin typeface="+mn-cs"/>
          <a:ea typeface="+mn-ea"/>
          <a:cs typeface="+mn-cs"/>
        </a:defRPr>
      </a:lvl4pPr>
      <a:lvl5pPr marL="1828800" algn="l" defTabSz="914400" rtl="0" eaLnBrk="1" latinLnBrk="0" hangingPunct="1">
        <a:defRPr kumimoji="1" lang="ja-JP" sz="1800" kern="1200">
          <a:solidFill>
            <a:schemeClr val="tx1"/>
          </a:solidFill>
          <a:latin typeface="+mn-cs"/>
          <a:ea typeface="+mn-ea"/>
          <a:cs typeface="+mn-cs"/>
        </a:defRPr>
      </a:lvl5pPr>
      <a:lvl6pPr marL="2286000" algn="l" defTabSz="914400" rtl="0" eaLnBrk="1" latinLnBrk="0" hangingPunct="1">
        <a:defRPr kumimoji="1" lang="ja-JP" sz="1800" kern="1200">
          <a:solidFill>
            <a:schemeClr val="tx1"/>
          </a:solidFill>
          <a:latin typeface="+mn-cs"/>
          <a:ea typeface="+mn-ea"/>
          <a:cs typeface="+mn-cs"/>
        </a:defRPr>
      </a:lvl6pPr>
      <a:lvl7pPr marL="2743200" algn="l" defTabSz="914400" rtl="0" eaLnBrk="1" latinLnBrk="0" hangingPunct="1">
        <a:defRPr kumimoji="1" lang="ja-JP" sz="1800" kern="1200">
          <a:solidFill>
            <a:schemeClr val="tx1"/>
          </a:solidFill>
          <a:latin typeface="+mn-cs"/>
          <a:ea typeface="+mn-ea"/>
          <a:cs typeface="+mn-cs"/>
        </a:defRPr>
      </a:lvl7pPr>
      <a:lvl8pPr marL="3200400" algn="l" defTabSz="914400" rtl="0" eaLnBrk="1" latinLnBrk="0" hangingPunct="1">
        <a:defRPr kumimoji="1" lang="ja-JP" sz="1800" kern="1200">
          <a:solidFill>
            <a:schemeClr val="tx1"/>
          </a:solidFill>
          <a:latin typeface="+mn-cs"/>
          <a:ea typeface="+mn-ea"/>
          <a:cs typeface="+mn-cs"/>
        </a:defRPr>
      </a:lvl8pPr>
      <a:lvl9pPr marL="3657600" algn="l" defTabSz="914400" rtl="0" eaLnBrk="1" latinLnBrk="0" hangingPunct="1">
        <a:defRPr kumimoji="1" lang="ja-JP"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j-platpat.inpit.go.jp/"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7FF65-A536-F639-8591-ED024C223308}"/>
              </a:ext>
            </a:extLst>
          </p:cNvPr>
          <p:cNvSpPr txBox="1">
            <a:spLocks/>
          </p:cNvSpPr>
          <p:nvPr/>
        </p:nvSpPr>
        <p:spPr>
          <a:xfrm>
            <a:off x="0" y="2048359"/>
            <a:ext cx="12192000" cy="1356503"/>
          </a:xfrm>
          <a:prstGeom prst="rect">
            <a:avLst/>
          </a:prstGeom>
        </p:spPr>
        <p:txBody>
          <a:bodyPr rtlCol="0" anchor="ctr"/>
          <a:lstStyle>
            <a:defPPr>
              <a:defRPr lang="ja-JP"/>
            </a:defPPr>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5400" dirty="0"/>
              <a:t>大阪市生成</a:t>
            </a:r>
            <a:r>
              <a:rPr lang="en-US" altLang="ja-JP" sz="5400" dirty="0"/>
              <a:t>AI</a:t>
            </a:r>
            <a:r>
              <a:rPr lang="ja-JP" altLang="en-US" sz="5400" dirty="0"/>
              <a:t>利用ガイドライン</a:t>
            </a:r>
          </a:p>
        </p:txBody>
      </p:sp>
      <p:sp>
        <p:nvSpPr>
          <p:cNvPr id="3" name="タイトル 1">
            <a:extLst>
              <a:ext uri="{FF2B5EF4-FFF2-40B4-BE49-F238E27FC236}">
                <a16:creationId xmlns:a16="http://schemas.microsoft.com/office/drawing/2014/main" id="{6B5AF7F3-CAFD-90CC-9CF6-0C82824660EB}"/>
              </a:ext>
            </a:extLst>
          </p:cNvPr>
          <p:cNvSpPr txBox="1">
            <a:spLocks/>
          </p:cNvSpPr>
          <p:nvPr/>
        </p:nvSpPr>
        <p:spPr>
          <a:xfrm>
            <a:off x="0" y="3602201"/>
            <a:ext cx="12192000" cy="1356503"/>
          </a:xfrm>
          <a:prstGeom prst="rect">
            <a:avLst/>
          </a:prstGeom>
        </p:spPr>
        <p:txBody>
          <a:bodyPr vert="horz" lIns="91440" tIns="0" rIns="91440" bIns="0" rtlCol="0" anchor="ctr" anchorCtr="0">
            <a:noAutofit/>
          </a:bodyPr>
          <a:lstStyle>
            <a:defPPr>
              <a:defRPr lang="ja-JP"/>
            </a:defPPr>
            <a:lvl1pPr algn="ctr"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en-US" altLang="ja-JP" sz="3200" b="0" dirty="0">
                <a:solidFill>
                  <a:schemeClr val="tx1"/>
                </a:solidFill>
              </a:rPr>
              <a:t>2025.12.22   </a:t>
            </a:r>
            <a:r>
              <a:rPr lang="ja-JP" altLang="en-US" sz="3200" b="0" dirty="0">
                <a:solidFill>
                  <a:schemeClr val="tx1"/>
                </a:solidFill>
              </a:rPr>
              <a:t>第</a:t>
            </a:r>
            <a:r>
              <a:rPr lang="en-US" altLang="ja-JP" sz="3200" b="0" dirty="0">
                <a:solidFill>
                  <a:schemeClr val="tx1"/>
                </a:solidFill>
              </a:rPr>
              <a:t>2. 4</a:t>
            </a:r>
            <a:r>
              <a:rPr lang="ja-JP" altLang="en-US" sz="3200" b="0" dirty="0">
                <a:solidFill>
                  <a:schemeClr val="tx1"/>
                </a:solidFill>
              </a:rPr>
              <a:t>版</a:t>
            </a:r>
          </a:p>
        </p:txBody>
      </p:sp>
      <p:pic>
        <p:nvPicPr>
          <p:cNvPr id="5" name="図 4" descr="黒い背景に白い文字がある&#10;&#10;中程度の精度で自動的に生成された説明">
            <a:extLst>
              <a:ext uri="{FF2B5EF4-FFF2-40B4-BE49-F238E27FC236}">
                <a16:creationId xmlns:a16="http://schemas.microsoft.com/office/drawing/2014/main" id="{FC01BED0-1FA4-8040-97E2-EA9DC7604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989" y="5826758"/>
            <a:ext cx="1932022" cy="746028"/>
          </a:xfrm>
          <a:prstGeom prst="rect">
            <a:avLst/>
          </a:prstGeom>
        </p:spPr>
      </p:pic>
    </p:spTree>
    <p:extLst>
      <p:ext uri="{BB962C8B-B14F-4D97-AF65-F5344CB8AC3E}">
        <p14:creationId xmlns:p14="http://schemas.microsoft.com/office/powerpoint/2010/main" val="211563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8F2D7B-3328-19E9-17FA-E75FCAD83A4B}"/>
              </a:ext>
            </a:extLst>
          </p:cNvPr>
          <p:cNvSpPr/>
          <p:nvPr/>
        </p:nvSpPr>
        <p:spPr>
          <a:xfrm>
            <a:off x="742217" y="110733"/>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14" name="正方形/長方形 13">
            <a:extLst>
              <a:ext uri="{FF2B5EF4-FFF2-40B4-BE49-F238E27FC236}">
                <a16:creationId xmlns:a16="http://schemas.microsoft.com/office/drawing/2014/main" id="{2FF9DFE1-EBB6-4C96-EAC2-B6080D7871F0}"/>
              </a:ext>
            </a:extLst>
          </p:cNvPr>
          <p:cNvSpPr/>
          <p:nvPr/>
        </p:nvSpPr>
        <p:spPr>
          <a:xfrm>
            <a:off x="742217" y="776247"/>
            <a:ext cx="3585496" cy="398460"/>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情報漏えい </a:t>
            </a:r>
          </a:p>
        </p:txBody>
      </p:sp>
      <p:sp>
        <p:nvSpPr>
          <p:cNvPr id="17" name="テキスト ボックス 16">
            <a:extLst>
              <a:ext uri="{FF2B5EF4-FFF2-40B4-BE49-F238E27FC236}">
                <a16:creationId xmlns:a16="http://schemas.microsoft.com/office/drawing/2014/main" id="{AFA534EA-F163-0E6D-2EAA-E345F578E4C5}"/>
              </a:ext>
            </a:extLst>
          </p:cNvPr>
          <p:cNvSpPr txBox="1"/>
          <p:nvPr/>
        </p:nvSpPr>
        <p:spPr>
          <a:xfrm>
            <a:off x="610321" y="1275783"/>
            <a:ext cx="10971358" cy="2355388"/>
          </a:xfrm>
          <a:prstGeom prst="rect">
            <a:avLst/>
          </a:prstGeom>
          <a:noFill/>
          <a:ln>
            <a:noFill/>
          </a:ln>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インターネット上で誰でも利用できる生成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サービスは、簡単にアカウントを作成し、定型的な約款（利用規約）に同意するだけで利用できます。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しかし、入力した情報を各個人で適切に管理するのが難しく、生成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のサービスによっては利用者が入力したデータ（利用者の質問・指示内容）を記録し、生成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の学習に利用されることがあります。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その結果、利用者が入力した内容が将来的に他の利用者への回答に含まれてしまう可能性があります。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endParaRPr kumimoji="1" lang="en-US" altLang="ja-JP" sz="2000" dirty="0">
              <a:highlight>
                <a:srgbClr val="F8F8CA"/>
              </a:highlight>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27F23CF-4AD2-F12A-BA44-AADADA5AF9D9}"/>
              </a:ext>
            </a:extLst>
          </p:cNvPr>
          <p:cNvSpPr>
            <a:spLocks noGrp="1"/>
          </p:cNvSpPr>
          <p:nvPr>
            <p:ph type="sldNum" sz="quarter" idx="10"/>
          </p:nvPr>
        </p:nvSpPr>
        <p:spPr>
          <a:xfrm>
            <a:off x="11124411" y="6392267"/>
            <a:ext cx="1067589" cy="471489"/>
          </a:xfrm>
        </p:spPr>
        <p:txBody>
          <a:bodyPr/>
          <a:lstStyle/>
          <a:p>
            <a:r>
              <a:rPr lang="en-US" altLang="en-US" dirty="0">
                <a:latin typeface="Meiryo UI" panose="020B0604030504040204" pitchFamily="50" charset="-128"/>
              </a:rPr>
              <a:t>9</a:t>
            </a:r>
          </a:p>
        </p:txBody>
      </p:sp>
      <p:sp>
        <p:nvSpPr>
          <p:cNvPr id="3" name="テキスト ボックス 2">
            <a:extLst>
              <a:ext uri="{FF2B5EF4-FFF2-40B4-BE49-F238E27FC236}">
                <a16:creationId xmlns:a16="http://schemas.microsoft.com/office/drawing/2014/main" id="{6CA8E7B1-A751-B6F3-1C95-5A1BA552FF5C}"/>
              </a:ext>
            </a:extLst>
          </p:cNvPr>
          <p:cNvSpPr txBox="1"/>
          <p:nvPr/>
        </p:nvSpPr>
        <p:spPr>
          <a:xfrm>
            <a:off x="510929" y="3631171"/>
            <a:ext cx="11070749" cy="816506"/>
          </a:xfrm>
          <a:prstGeom prst="rect">
            <a:avLst/>
          </a:prstGeom>
          <a:noFill/>
          <a:ln>
            <a:noFill/>
          </a:ln>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a:highlight>
                  <a:srgbClr val="F8F8CA"/>
                </a:highlight>
                <a:latin typeface="Meiryo UI" panose="020B0604030504040204" pitchFamily="50" charset="-128"/>
                <a:ea typeface="Meiryo UI" panose="020B0604030504040204" pitchFamily="50" charset="-128"/>
              </a:rPr>
              <a:t>大阪市では、このような生成</a:t>
            </a:r>
            <a:r>
              <a:rPr kumimoji="1" lang="en-US" altLang="ja-JP" sz="2000" b="1" dirty="0">
                <a:highlight>
                  <a:srgbClr val="F8F8CA"/>
                </a:highlight>
                <a:latin typeface="Meiryo UI" panose="020B0604030504040204" pitchFamily="50" charset="-128"/>
                <a:ea typeface="Meiryo UI" panose="020B0604030504040204" pitchFamily="50" charset="-128"/>
              </a:rPr>
              <a:t>AI</a:t>
            </a:r>
            <a:r>
              <a:rPr kumimoji="1" lang="ja-JP" altLang="en-US" sz="2000" b="1" dirty="0">
                <a:highlight>
                  <a:srgbClr val="F8F8CA"/>
                </a:highlight>
                <a:latin typeface="Meiryo UI" panose="020B0604030504040204" pitchFamily="50" charset="-128"/>
                <a:ea typeface="Meiryo UI" panose="020B0604030504040204" pitchFamily="50" charset="-128"/>
              </a:rPr>
              <a:t>の仕組みを原因とした情報漏えいがないように、利用者の入力したデータが記憶されない、学習に利用されない規約になっている法人向け有償サービスを利用することとしています。 </a:t>
            </a:r>
          </a:p>
        </p:txBody>
      </p:sp>
      <p:pic>
        <p:nvPicPr>
          <p:cNvPr id="7" name="図 6" descr="光, 時計 が含まれている画像&#10;&#10;AI によって生成されたコンテンツは間違っている可能性があります。">
            <a:extLst>
              <a:ext uri="{FF2B5EF4-FFF2-40B4-BE49-F238E27FC236}">
                <a16:creationId xmlns:a16="http://schemas.microsoft.com/office/drawing/2014/main" id="{A39DF54A-3EF4-554A-71D9-21F93A38379C}"/>
              </a:ext>
            </a:extLst>
          </p:cNvPr>
          <p:cNvPicPr>
            <a:picLocks noChangeAspect="1"/>
          </p:cNvPicPr>
          <p:nvPr/>
        </p:nvPicPr>
        <p:blipFill>
          <a:blip r:embed="rId3"/>
          <a:stretch>
            <a:fillRect/>
          </a:stretch>
        </p:blipFill>
        <p:spPr>
          <a:xfrm>
            <a:off x="1842336" y="4206176"/>
            <a:ext cx="2421836" cy="2421836"/>
          </a:xfrm>
          <a:prstGeom prst="rect">
            <a:avLst/>
          </a:prstGeom>
        </p:spPr>
      </p:pic>
      <p:pic>
        <p:nvPicPr>
          <p:cNvPr id="11" name="図 10" descr="アイコン が含まれている画像&#10;&#10;AI によって生成されたコンテンツは間違っている可能性があります。">
            <a:extLst>
              <a:ext uri="{FF2B5EF4-FFF2-40B4-BE49-F238E27FC236}">
                <a16:creationId xmlns:a16="http://schemas.microsoft.com/office/drawing/2014/main" id="{B4B1D803-E5B6-90D4-B9FA-EBF37DB99686}"/>
              </a:ext>
            </a:extLst>
          </p:cNvPr>
          <p:cNvPicPr>
            <a:picLocks noChangeAspect="1"/>
          </p:cNvPicPr>
          <p:nvPr/>
        </p:nvPicPr>
        <p:blipFill>
          <a:blip r:embed="rId4"/>
          <a:stretch>
            <a:fillRect/>
          </a:stretch>
        </p:blipFill>
        <p:spPr>
          <a:xfrm>
            <a:off x="7146386" y="4188841"/>
            <a:ext cx="2421837" cy="2421837"/>
          </a:xfrm>
          <a:prstGeom prst="rect">
            <a:avLst/>
          </a:prstGeom>
        </p:spPr>
      </p:pic>
      <p:sp>
        <p:nvSpPr>
          <p:cNvPr id="5" name="四角形: 角を丸くする 4">
            <a:extLst>
              <a:ext uri="{FF2B5EF4-FFF2-40B4-BE49-F238E27FC236}">
                <a16:creationId xmlns:a16="http://schemas.microsoft.com/office/drawing/2014/main" id="{44891A8D-9054-3459-EDFE-267F0830B6D2}"/>
              </a:ext>
            </a:extLst>
          </p:cNvPr>
          <p:cNvSpPr/>
          <p:nvPr/>
        </p:nvSpPr>
        <p:spPr>
          <a:xfrm>
            <a:off x="2119630" y="6345552"/>
            <a:ext cx="1867248"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組織的に管理</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7B34CF17-DD52-8F25-DD6E-781BDCAABFDC}"/>
              </a:ext>
            </a:extLst>
          </p:cNvPr>
          <p:cNvSpPr/>
          <p:nvPr/>
        </p:nvSpPr>
        <p:spPr>
          <a:xfrm>
            <a:off x="6543040" y="6359841"/>
            <a:ext cx="3942080"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入力データが生成</a:t>
            </a:r>
            <a:r>
              <a:rPr kumimoji="1" lang="en-US" altLang="ja-JP" sz="2000" dirty="0">
                <a:solidFill>
                  <a:schemeClr val="tx1"/>
                </a:solidFill>
                <a:latin typeface="Meiryo UI" panose="020B0604030504040204" pitchFamily="50" charset="-128"/>
                <a:ea typeface="Meiryo UI" panose="020B0604030504040204" pitchFamily="50" charset="-128"/>
              </a:rPr>
              <a:t>AI</a:t>
            </a:r>
            <a:r>
              <a:rPr kumimoji="1" lang="ja-JP" altLang="en-US" sz="2000" dirty="0">
                <a:solidFill>
                  <a:schemeClr val="tx1"/>
                </a:solidFill>
                <a:latin typeface="Meiryo UI" panose="020B0604030504040204" pitchFamily="50" charset="-128"/>
                <a:ea typeface="Meiryo UI" panose="020B0604030504040204" pitchFamily="50" charset="-128"/>
              </a:rPr>
              <a:t>に学習されない</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976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F6DB9-060E-4419-F155-26227FCD5384}"/>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42CDE1-D78F-16A8-3BA0-CCB9FCB422EE}"/>
              </a:ext>
            </a:extLst>
          </p:cNvPr>
          <p:cNvSpPr/>
          <p:nvPr/>
        </p:nvSpPr>
        <p:spPr>
          <a:xfrm>
            <a:off x="742217" y="110733"/>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16" name="正方形/長方形 15">
            <a:extLst>
              <a:ext uri="{FF2B5EF4-FFF2-40B4-BE49-F238E27FC236}">
                <a16:creationId xmlns:a16="http://schemas.microsoft.com/office/drawing/2014/main" id="{1BCF9FEE-546E-5F7A-25A6-85CF4F224E57}"/>
              </a:ext>
            </a:extLst>
          </p:cNvPr>
          <p:cNvSpPr/>
          <p:nvPr/>
        </p:nvSpPr>
        <p:spPr>
          <a:xfrm>
            <a:off x="742217" y="623936"/>
            <a:ext cx="3585496" cy="388515"/>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tx1"/>
                </a:solidFill>
              </a:rPr>
              <a:t>知的財産権侵害等</a:t>
            </a:r>
            <a:endParaRPr kumimoji="1" lang="ja-JP" altLang="en-US" sz="2400" b="1" dirty="0">
              <a:solidFill>
                <a:schemeClr val="tx1"/>
              </a:solidFill>
            </a:endParaRPr>
          </a:p>
        </p:txBody>
      </p:sp>
      <p:sp>
        <p:nvSpPr>
          <p:cNvPr id="2" name="スライド番号プレースホルダー 1">
            <a:extLst>
              <a:ext uri="{FF2B5EF4-FFF2-40B4-BE49-F238E27FC236}">
                <a16:creationId xmlns:a16="http://schemas.microsoft.com/office/drawing/2014/main" id="{57866098-DBE5-AACA-0FDC-29BD1A26F7BA}"/>
              </a:ext>
            </a:extLst>
          </p:cNvPr>
          <p:cNvSpPr>
            <a:spLocks noGrp="1"/>
          </p:cNvSpPr>
          <p:nvPr>
            <p:ph type="sldNum" sz="quarter" idx="10"/>
          </p:nvPr>
        </p:nvSpPr>
        <p:spPr/>
        <p:txBody>
          <a:bodyPr/>
          <a:lstStyle/>
          <a:p>
            <a:r>
              <a:rPr lang="en-US" altLang="en-US" dirty="0">
                <a:latin typeface="Meiryo UI" panose="020B0604030504040204" pitchFamily="50" charset="-128"/>
              </a:rPr>
              <a:t>10</a:t>
            </a:r>
          </a:p>
        </p:txBody>
      </p:sp>
      <p:sp>
        <p:nvSpPr>
          <p:cNvPr id="8" name="テキスト ボックス 7">
            <a:extLst>
              <a:ext uri="{FF2B5EF4-FFF2-40B4-BE49-F238E27FC236}">
                <a16:creationId xmlns:a16="http://schemas.microsoft.com/office/drawing/2014/main" id="{361A5111-36FC-B010-5CDA-6BA59536F741}"/>
              </a:ext>
            </a:extLst>
          </p:cNvPr>
          <p:cNvSpPr txBox="1"/>
          <p:nvPr/>
        </p:nvSpPr>
        <p:spPr>
          <a:xfrm>
            <a:off x="654064" y="988317"/>
            <a:ext cx="11454091" cy="3658309"/>
          </a:xfrm>
          <a:prstGeom prst="rect">
            <a:avLst/>
          </a:prstGeom>
          <a:noFill/>
        </p:spPr>
        <p:txBody>
          <a:bodyPr wrap="square">
            <a:spAutoFit/>
          </a:bodyPr>
          <a:lstStyle/>
          <a:p>
            <a:pPr>
              <a:lnSpc>
                <a:spcPts val="3000"/>
              </a:lnSpc>
            </a:pPr>
            <a:r>
              <a:rPr kumimoji="1" lang="ja-JP" altLang="en-US" b="1" dirty="0">
                <a:latin typeface="Meiryo UI" panose="020B0604030504040204" pitchFamily="50" charset="-128"/>
                <a:ea typeface="Meiryo UI" panose="020B0604030504040204" pitchFamily="50" charset="-128"/>
              </a:rPr>
              <a:t>■ 文章生成</a:t>
            </a:r>
            <a:r>
              <a:rPr kumimoji="1" lang="en-US" altLang="ja-JP" b="1" dirty="0">
                <a:latin typeface="Meiryo UI" panose="020B0604030504040204" pitchFamily="50" charset="-128"/>
                <a:ea typeface="Meiryo UI" panose="020B0604030504040204" pitchFamily="50" charset="-128"/>
              </a:rPr>
              <a:t>AI</a:t>
            </a:r>
          </a:p>
          <a:p>
            <a:pPr>
              <a:lnSpc>
                <a:spcPts val="3000"/>
              </a:lnSpc>
              <a:spcAft>
                <a:spcPts val="600"/>
              </a:spcAft>
            </a:pPr>
            <a:r>
              <a:rPr kumimoji="1" lang="ja-JP" altLang="en-US" dirty="0">
                <a:latin typeface="Meiryo UI" panose="020B0604030504040204" pitchFamily="50" charset="-128"/>
                <a:ea typeface="Meiryo UI" panose="020B0604030504040204" pitchFamily="50" charset="-128"/>
              </a:rPr>
              <a:t>　例えば、生成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が学習した小説のデータから、とある小説の登場人物や設定に似た文章を生成し、回答してくる場合があります。 その回答等をそのまま利用した場合に、著作権等の侵害を起こしてしまう可能性があります。</a:t>
            </a:r>
            <a:endParaRPr kumimoji="1" lang="en-US" altLang="ja-JP" dirty="0">
              <a:latin typeface="Meiryo UI" panose="020B0604030504040204" pitchFamily="50" charset="-128"/>
              <a:ea typeface="Meiryo UI" panose="020B0604030504040204" pitchFamily="50" charset="-128"/>
            </a:endParaRPr>
          </a:p>
          <a:p>
            <a:pPr>
              <a:lnSpc>
                <a:spcPts val="3000"/>
              </a:lnSpc>
            </a:pPr>
            <a:r>
              <a:rPr lang="ja-JP" altLang="en-US" b="1" dirty="0">
                <a:latin typeface="Meiryo UI" panose="020B0604030504040204" pitchFamily="50" charset="-128"/>
                <a:ea typeface="Meiryo UI" panose="020B0604030504040204" pitchFamily="50" charset="-128"/>
              </a:rPr>
              <a:t>■ 画像・動画生成</a:t>
            </a:r>
            <a:r>
              <a:rPr lang="en-US" altLang="ja-JP" b="1" dirty="0">
                <a:latin typeface="Meiryo UI" panose="020B0604030504040204" pitchFamily="50" charset="-128"/>
                <a:ea typeface="Meiryo UI" panose="020B0604030504040204" pitchFamily="50" charset="-128"/>
              </a:rPr>
              <a:t>AI</a:t>
            </a:r>
          </a:p>
          <a:p>
            <a:pPr>
              <a:lnSpc>
                <a:spcPts val="3000"/>
              </a:lnSpc>
            </a:pPr>
            <a:r>
              <a:rPr lang="ja-JP" altLang="en-US" dirty="0">
                <a:latin typeface="Meiryo UI" panose="020B0604030504040204" pitchFamily="50" charset="-128"/>
                <a:ea typeface="Meiryo UI" panose="020B0604030504040204" pitchFamily="50" charset="-128"/>
              </a:rPr>
              <a:t>　学習データの権利関係が不明確な生成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を利用した場合、既存の著作物や肖像に類似した画像や動画が生成されることで、第三者の知的財産権等を侵害する可能性があります。</a:t>
            </a:r>
            <a:endParaRPr lang="en-US" altLang="ja-JP" dirty="0">
              <a:latin typeface="Meiryo UI" panose="020B0604030504040204" pitchFamily="50" charset="-128"/>
              <a:ea typeface="Meiryo UI" panose="020B0604030504040204" pitchFamily="50" charset="-128"/>
            </a:endParaRPr>
          </a:p>
          <a:p>
            <a:pPr>
              <a:lnSpc>
                <a:spcPts val="3000"/>
              </a:lnSpc>
              <a:spcAft>
                <a:spcPts val="600"/>
              </a:spcAft>
            </a:pPr>
            <a:r>
              <a:rPr lang="ja-JP" altLang="en-US" dirty="0">
                <a:latin typeface="Meiryo UI" panose="020B0604030504040204" pitchFamily="50" charset="-128"/>
                <a:ea typeface="Meiryo UI" panose="020B0604030504040204" pitchFamily="50" charset="-128"/>
              </a:rPr>
              <a:t>　また、不自然な演出等で誤解や意図しない情報発信につながるおそれがあります。</a:t>
            </a:r>
            <a:endParaRPr lang="en-US" altLang="ja-JP" dirty="0">
              <a:latin typeface="Meiryo UI" panose="020B0604030504040204" pitchFamily="50" charset="-128"/>
              <a:ea typeface="Meiryo UI" panose="020B0604030504040204" pitchFamily="50" charset="-128"/>
            </a:endParaRPr>
          </a:p>
          <a:p>
            <a:pPr>
              <a:lnSpc>
                <a:spcPts val="3000"/>
              </a:lnSpc>
            </a:pPr>
            <a:r>
              <a:rPr lang="ja-JP" altLang="en-US" b="1" dirty="0">
                <a:latin typeface="Meiryo UI" panose="020B0604030504040204" pitchFamily="50" charset="-128"/>
                <a:ea typeface="Meiryo UI" panose="020B0604030504040204" pitchFamily="50" charset="-128"/>
              </a:rPr>
              <a:t>■ 音声生成</a:t>
            </a:r>
            <a:r>
              <a:rPr lang="en-US" altLang="ja-JP" b="1" dirty="0">
                <a:latin typeface="Meiryo UI" panose="020B0604030504040204" pitchFamily="50" charset="-128"/>
                <a:ea typeface="Meiryo UI" panose="020B0604030504040204" pitchFamily="50" charset="-128"/>
              </a:rPr>
              <a:t>AI</a:t>
            </a:r>
          </a:p>
          <a:p>
            <a:pPr>
              <a:lnSpc>
                <a:spcPts val="3000"/>
              </a:lnSpc>
            </a:pPr>
            <a:r>
              <a:rPr lang="ja-JP" altLang="en-US" dirty="0">
                <a:latin typeface="Meiryo UI" panose="020B0604030504040204" pitchFamily="50" charset="-128"/>
                <a:ea typeface="Meiryo UI" panose="020B0604030504040204" pitchFamily="50" charset="-128"/>
              </a:rPr>
              <a:t>　実在人物の声に似た音声が生成されることで、なりすましや誤認を招く可能性があります。</a:t>
            </a:r>
          </a:p>
        </p:txBody>
      </p:sp>
      <p:sp>
        <p:nvSpPr>
          <p:cNvPr id="10" name="テキスト ボックス 9">
            <a:extLst>
              <a:ext uri="{FF2B5EF4-FFF2-40B4-BE49-F238E27FC236}">
                <a16:creationId xmlns:a16="http://schemas.microsoft.com/office/drawing/2014/main" id="{688023BA-A4AD-AE83-40F4-5E2D7BDB7C9B}"/>
              </a:ext>
            </a:extLst>
          </p:cNvPr>
          <p:cNvSpPr txBox="1"/>
          <p:nvPr/>
        </p:nvSpPr>
        <p:spPr>
          <a:xfrm>
            <a:off x="476585" y="4795140"/>
            <a:ext cx="11631570" cy="1980542"/>
          </a:xfrm>
          <a:prstGeom prst="rect">
            <a:avLst/>
          </a:prstGeom>
          <a:noFill/>
        </p:spPr>
        <p:txBody>
          <a:bodyPr wrap="square">
            <a:spAutoFit/>
          </a:bodyPr>
          <a:lstStyle/>
          <a:p>
            <a:pPr>
              <a:lnSpc>
                <a:spcPts val="3000"/>
              </a:lnSpc>
            </a:pPr>
            <a:r>
              <a:rPr kumimoji="1" lang="ja-JP" altLang="en-US" dirty="0">
                <a:latin typeface="Meiryo UI" panose="020B0604030504040204" pitchFamily="50" charset="-128"/>
                <a:ea typeface="Meiryo UI" panose="020B0604030504040204" pitchFamily="50" charset="-128"/>
              </a:rPr>
              <a:t>　</a:t>
            </a:r>
            <a:r>
              <a:rPr kumimoji="1" lang="ja-JP" altLang="en-US" dirty="0">
                <a:highlight>
                  <a:srgbClr val="F8F8CA"/>
                </a:highlight>
                <a:latin typeface="Meiryo UI" panose="020B0604030504040204" pitchFamily="50" charset="-128"/>
                <a:ea typeface="Meiryo UI" panose="020B0604030504040204" pitchFamily="50" charset="-128"/>
              </a:rPr>
              <a:t>生成</a:t>
            </a:r>
            <a:r>
              <a:rPr kumimoji="1" lang="en-US" altLang="ja-JP" dirty="0">
                <a:highlight>
                  <a:srgbClr val="F8F8CA"/>
                </a:highlight>
                <a:latin typeface="Meiryo UI" panose="020B0604030504040204" pitchFamily="50" charset="-128"/>
                <a:ea typeface="Meiryo UI" panose="020B0604030504040204" pitchFamily="50" charset="-128"/>
              </a:rPr>
              <a:t>AI</a:t>
            </a:r>
            <a:r>
              <a:rPr kumimoji="1" lang="ja-JP" altLang="en-US" dirty="0">
                <a:highlight>
                  <a:srgbClr val="F8F8CA"/>
                </a:highlight>
                <a:latin typeface="Meiryo UI" panose="020B0604030504040204" pitchFamily="50" charset="-128"/>
                <a:ea typeface="Meiryo UI" panose="020B0604030504040204" pitchFamily="50" charset="-128"/>
              </a:rPr>
              <a:t>によって作成されたコンテンツの利用により、第三者の知的財産権等を侵害した場合、その法的責任は、原則としてサービス提供者ではなく利用者が負うことになります。</a:t>
            </a:r>
            <a:endParaRPr kumimoji="1" lang="en-US" altLang="ja-JP" dirty="0">
              <a:highlight>
                <a:srgbClr val="F8F8CA"/>
              </a:highlight>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a:t>
            </a:r>
            <a:r>
              <a:rPr kumimoji="1" lang="ja-JP" altLang="en-US" dirty="0">
                <a:highlight>
                  <a:srgbClr val="F8F8CA"/>
                </a:highlight>
                <a:latin typeface="Meiryo UI" panose="020B0604030504040204" pitchFamily="50" charset="-128"/>
                <a:ea typeface="Meiryo UI" panose="020B0604030504040204" pitchFamily="50" charset="-128"/>
              </a:rPr>
              <a:t>そのため、生成結果を利用する際には、</a:t>
            </a:r>
            <a:r>
              <a:rPr kumimoji="1" lang="ja-JP" altLang="en-US" b="1" dirty="0">
                <a:highlight>
                  <a:srgbClr val="F8F8CA"/>
                </a:highlight>
                <a:latin typeface="Meiryo UI" panose="020B0604030504040204" pitchFamily="50" charset="-128"/>
                <a:ea typeface="Meiryo UI" panose="020B0604030504040204" pitchFamily="50" charset="-128"/>
              </a:rPr>
              <a:t>既存の著作物等との類似性や権利関係について確認を行うことが不可欠です。</a:t>
            </a:r>
            <a:endParaRPr kumimoji="1" lang="en-US" altLang="ja-JP" b="1" dirty="0">
              <a:highlight>
                <a:srgbClr val="F8F8CA"/>
              </a:highlight>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また、画像・動画・音声などの生成コンテンツにおいては、表現や質感が人によって違和感を覚える場合があるため、受け手の感情や社会的な受容性にも配慮した対応が求められます。</a:t>
            </a:r>
            <a:endParaRPr lang="ja-JP" altLang="en-US" dirty="0"/>
          </a:p>
        </p:txBody>
      </p:sp>
      <p:pic>
        <p:nvPicPr>
          <p:cNvPr id="6" name="図 5" descr="部屋 が含まれている画像&#10;&#10;AI によって生成されたコンテンツは間違っている可能性があります。">
            <a:extLst>
              <a:ext uri="{FF2B5EF4-FFF2-40B4-BE49-F238E27FC236}">
                <a16:creationId xmlns:a16="http://schemas.microsoft.com/office/drawing/2014/main" id="{D7C27F66-B1C0-EB9B-2226-45D9312D6DB9}"/>
              </a:ext>
            </a:extLst>
          </p:cNvPr>
          <p:cNvPicPr>
            <a:picLocks noChangeAspect="1"/>
          </p:cNvPicPr>
          <p:nvPr/>
        </p:nvPicPr>
        <p:blipFill>
          <a:blip r:embed="rId3"/>
          <a:stretch>
            <a:fillRect/>
          </a:stretch>
        </p:blipFill>
        <p:spPr>
          <a:xfrm>
            <a:off x="10116795" y="2918474"/>
            <a:ext cx="1991360" cy="1991360"/>
          </a:xfrm>
          <a:prstGeom prst="rect">
            <a:avLst/>
          </a:prstGeom>
        </p:spPr>
      </p:pic>
    </p:spTree>
    <p:extLst>
      <p:ext uri="{BB962C8B-B14F-4D97-AF65-F5344CB8AC3E}">
        <p14:creationId xmlns:p14="http://schemas.microsoft.com/office/powerpoint/2010/main" val="120369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1" y="469444"/>
            <a:ext cx="9051403" cy="1531357"/>
          </a:xfrm>
        </p:spPr>
        <p:txBody>
          <a:bodyPr rtlCol="0"/>
          <a:lstStyle>
            <a:defPPr>
              <a:defRPr lang="ja-JP"/>
            </a:defPPr>
          </a:lstStyle>
          <a:p>
            <a:r>
              <a:rPr lang="ja-JP" altLang="en-US" dirty="0"/>
              <a:t>　第２章　</a:t>
            </a:r>
            <a:r>
              <a:rPr kumimoji="1" lang="ja-JP" altLang="en-US" sz="3600" dirty="0"/>
              <a:t>大阪市の生成</a:t>
            </a:r>
            <a:r>
              <a:rPr kumimoji="1" lang="en-US" altLang="ja-JP" sz="3600" dirty="0"/>
              <a:t>AI</a:t>
            </a:r>
            <a:r>
              <a:rPr kumimoji="1" lang="ja-JP" altLang="en-US" sz="3600" dirty="0"/>
              <a:t>の利用環境</a:t>
            </a:r>
            <a:endParaRPr lang="ja-JP" b="1" dirty="0"/>
          </a:p>
        </p:txBody>
      </p:sp>
      <p:sp>
        <p:nvSpPr>
          <p:cNvPr id="8" name="テキスト ボックス 7">
            <a:extLst>
              <a:ext uri="{FF2B5EF4-FFF2-40B4-BE49-F238E27FC236}">
                <a16:creationId xmlns:a16="http://schemas.microsoft.com/office/drawing/2014/main" id="{32EAD6D4-D4CE-6F20-42E2-9CA1BA271A82}"/>
              </a:ext>
            </a:extLst>
          </p:cNvPr>
          <p:cNvSpPr txBox="1"/>
          <p:nvPr/>
        </p:nvSpPr>
        <p:spPr>
          <a:xfrm>
            <a:off x="138895" y="2647820"/>
            <a:ext cx="9851927" cy="3416320"/>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１　</a:t>
            </a:r>
            <a:r>
              <a:rPr lang="ja-JP" altLang="en-US" sz="3200" b="1" dirty="0">
                <a:solidFill>
                  <a:srgbClr val="000000"/>
                </a:solidFill>
                <a:latin typeface="Meiryo UI" panose="020B0604030504040204" pitchFamily="50" charset="-128"/>
                <a:ea typeface="Meiryo UI" panose="020B0604030504040204" pitchFamily="50" charset="-128"/>
                <a:cs typeface="ＭＳ Ｐゴシック"/>
              </a:rPr>
              <a:t>汎用業務利用環境と特定業務利用環境</a:t>
            </a:r>
            <a:endParaRPr lang="en-US" altLang="ja-JP" sz="3200" b="1" dirty="0">
              <a:solidFill>
                <a:srgbClr val="000000"/>
              </a:solidFill>
              <a:latin typeface="Meiryo UI" panose="020B0604030504040204" pitchFamily="50" charset="-128"/>
              <a:ea typeface="Meiryo UI" panose="020B0604030504040204" pitchFamily="50" charset="-128"/>
              <a:cs typeface="ＭＳ Ｐゴシック"/>
            </a:endParaRPr>
          </a:p>
          <a:p>
            <a:r>
              <a:rPr kumimoji="0" lang="ja-JP" altLang="en-US" sz="28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（１）</a:t>
            </a:r>
            <a:r>
              <a:rPr kumimoji="0" lang="en-US" altLang="ja-JP" sz="28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8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ja-JP" altLang="en-US" sz="2800" b="1" dirty="0">
                <a:latin typeface="Meiryo UI" panose="020B0604030504040204" pitchFamily="50" charset="-128"/>
                <a:ea typeface="Meiryo UI" panose="020B0604030504040204" pitchFamily="50" charset="-128"/>
              </a:rPr>
              <a:t>の概要</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（２）契約・申込により利用する生成</a:t>
            </a:r>
            <a:r>
              <a:rPr kumimoji="1" lang="en-US" altLang="ja-JP" sz="2800" b="1" dirty="0">
                <a:latin typeface="Meiryo UI" panose="020B0604030504040204" pitchFamily="50" charset="-128"/>
                <a:ea typeface="Meiryo UI" panose="020B0604030504040204" pitchFamily="50" charset="-128"/>
              </a:rPr>
              <a:t>AI</a:t>
            </a:r>
            <a:r>
              <a:rPr kumimoji="1" lang="ja-JP" altLang="en-US" sz="2800" b="1" dirty="0">
                <a:latin typeface="Meiryo UI" panose="020B0604030504040204" pitchFamily="50" charset="-128"/>
                <a:ea typeface="Meiryo UI" panose="020B0604030504040204" pitchFamily="50" charset="-128"/>
              </a:rPr>
              <a:t>サービスの概要</a:t>
            </a:r>
            <a:endParaRPr kumimoji="1" lang="en-US" altLang="ja-JP" sz="28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　　　</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２　</a:t>
            </a:r>
            <a:r>
              <a:rPr lang="ja-JP" altLang="en-US" sz="3200" b="1" dirty="0">
                <a:solidFill>
                  <a:srgbClr val="000000"/>
                </a:solidFill>
                <a:latin typeface="Meiryo UI" panose="020B0604030504040204" pitchFamily="50" charset="-128"/>
                <a:ea typeface="Meiryo UI" panose="020B0604030504040204" pitchFamily="50" charset="-128"/>
                <a:cs typeface="ＭＳ Ｐゴシック"/>
              </a:rPr>
              <a:t>端末機に搭載された生成</a:t>
            </a:r>
            <a:r>
              <a:rPr lang="en-US" altLang="ja-JP" sz="3200" b="1" dirty="0">
                <a:solidFill>
                  <a:srgbClr val="000000"/>
                </a:solidFill>
                <a:latin typeface="Meiryo UI" panose="020B0604030504040204" pitchFamily="50" charset="-128"/>
                <a:ea typeface="Meiryo UI" panose="020B0604030504040204" pitchFamily="50" charset="-128"/>
                <a:cs typeface="ＭＳ Ｐゴシック"/>
              </a:rPr>
              <a:t>AI</a:t>
            </a:r>
            <a:endParaRPr kumimoji="1" lang="ja-JP" altLang="en-US" sz="3200" b="1" dirty="0">
              <a:solidFill>
                <a:srgbClr val="000000"/>
              </a:solidFill>
              <a:latin typeface="Meiryo UI" panose="020B0604030504040204" pitchFamily="50" charset="-128"/>
              <a:ea typeface="Meiryo UI" panose="020B0604030504040204" pitchFamily="50" charset="-128"/>
            </a:endParaRPr>
          </a:p>
          <a:p>
            <a:endParaRPr kumimoji="1" lang="ja-JP" altLang="en-US" sz="3200" b="1" dirty="0">
              <a:latin typeface="Meiryo UI" panose="020B0604030504040204" pitchFamily="50" charset="-128"/>
              <a:ea typeface="Meiryo UI" panose="020B0604030504040204" pitchFamily="50" charset="-128"/>
            </a:endParaRPr>
          </a:p>
          <a:p>
            <a:endParaRPr kumimoji="1" lang="en-US" altLang="ja-JP" sz="32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44B49F03-F495-520F-DF00-DB9F62A88752}"/>
              </a:ext>
            </a:extLst>
          </p:cNvPr>
          <p:cNvSpPr>
            <a:spLocks noGrp="1"/>
          </p:cNvSpPr>
          <p:nvPr>
            <p:ph type="sldNum" sz="quarter" idx="10"/>
          </p:nvPr>
        </p:nvSpPr>
        <p:spPr>
          <a:xfrm>
            <a:off x="11124411" y="6402039"/>
            <a:ext cx="1067589" cy="471489"/>
          </a:xfrm>
        </p:spPr>
        <p:txBody>
          <a:bodyPr/>
          <a:lstStyle/>
          <a:p>
            <a:r>
              <a:rPr lang="en-US" altLang="ja-JP" dirty="0">
                <a:latin typeface="Meiryo UI" panose="020B0604030504040204" pitchFamily="50" charset="-128"/>
              </a:rPr>
              <a:t>11</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241513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46C98009-7F61-6375-7DBC-D5F4EDE2A6FF}"/>
              </a:ext>
            </a:extLst>
          </p:cNvPr>
          <p:cNvGraphicFramePr>
            <a:graphicFrameLocks noGrp="1"/>
          </p:cNvGraphicFramePr>
          <p:nvPr>
            <p:extLst>
              <p:ext uri="{D42A27DB-BD31-4B8C-83A1-F6EECF244321}">
                <p14:modId xmlns:p14="http://schemas.microsoft.com/office/powerpoint/2010/main" val="3486903640"/>
              </p:ext>
            </p:extLst>
          </p:nvPr>
        </p:nvGraphicFramePr>
        <p:xfrm>
          <a:off x="600308" y="5871079"/>
          <a:ext cx="11524247" cy="805180"/>
        </p:xfrm>
        <a:graphic>
          <a:graphicData uri="http://schemas.openxmlformats.org/drawingml/2006/table">
            <a:tbl>
              <a:tblPr/>
              <a:tblGrid>
                <a:gridCol w="11524247">
                  <a:extLst>
                    <a:ext uri="{9D8B030D-6E8A-4147-A177-3AD203B41FA5}">
                      <a16:colId xmlns:a16="http://schemas.microsoft.com/office/drawing/2014/main" val="3722073082"/>
                    </a:ext>
                  </a:extLst>
                </a:gridCol>
              </a:tblGrid>
              <a:tr h="300038">
                <a:tc>
                  <a:txBody>
                    <a:bodyPr/>
                    <a:lstStyle/>
                    <a:p>
                      <a:pPr algn="l"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  </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汎用環境の</a:t>
                      </a:r>
                      <a:r>
                        <a:rPr kumimoji="1" lang="en-US" altLang="ja-JP" sz="1300" b="1" dirty="0">
                          <a:latin typeface="Meiryo UI" panose="020B0604030504040204" pitchFamily="50" charset="-128"/>
                          <a:ea typeface="Meiryo UI" panose="020B0604030504040204" pitchFamily="50" charset="-128"/>
                        </a:rPr>
                        <a:t>AI</a:t>
                      </a:r>
                      <a:r>
                        <a:rPr kumimoji="1" lang="ja-JP" altLang="en-US" sz="1300" b="1" dirty="0">
                          <a:latin typeface="Meiryo UI" panose="020B0604030504040204" pitchFamily="50" charset="-128"/>
                          <a:ea typeface="Meiryo UI" panose="020B0604030504040204" pitchFamily="50" charset="-128"/>
                        </a:rPr>
                        <a:t>アシスタントを愛称で「</a:t>
                      </a:r>
                      <a:r>
                        <a:rPr kumimoji="1" lang="en-US" altLang="ja-JP" sz="1300" b="1" dirty="0">
                          <a:latin typeface="Meiryo UI" panose="020B0604030504040204" pitchFamily="50" charset="-128"/>
                          <a:ea typeface="Meiryo UI" panose="020B0604030504040204" pitchFamily="50" charset="-128"/>
                        </a:rPr>
                        <a:t>Oasis</a:t>
                      </a:r>
                      <a:r>
                        <a:rPr kumimoji="1" lang="ja-JP" altLang="en-US" sz="1300" b="1" dirty="0">
                          <a:latin typeface="Meiryo UI" panose="020B0604030504040204" pitchFamily="50" charset="-128"/>
                          <a:ea typeface="Meiryo UI" panose="020B0604030504040204" pitchFamily="50" charset="-128"/>
                        </a:rPr>
                        <a:t>」と呼んでいます。 </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Osaka Artificial Intelligence Assistant</a:t>
                      </a:r>
                      <a:r>
                        <a:rPr kumimoji="1" lang="ja-JP" altLang="en-US" sz="1300" dirty="0">
                          <a:latin typeface="Meiryo UI" panose="020B0604030504040204" pitchFamily="50" charset="-128"/>
                          <a:ea typeface="Meiryo UI" panose="020B0604030504040204" pitchFamily="50" charset="-128"/>
                        </a:rPr>
                        <a:t>）</a:t>
                      </a:r>
                      <a:endParaRPr lang="en-US" altLang="ja-JP" sz="13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RAG</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Retrieval-Augmented Generation</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（検索により強化した生成）の略。専門知識情報（法令・規則、事務手引きなど）を生成</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に持たせて回答させる手法</a:t>
                      </a: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4080094554"/>
                  </a:ext>
                </a:extLst>
              </a:tr>
              <a:tr h="171451">
                <a:tc>
                  <a:txBody>
                    <a:bodyPr/>
                    <a:lstStyle/>
                    <a:p>
                      <a:pPr algn="l"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生成</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機能が付加されたクラウドサービス（情報システム）を含む</a:t>
                      </a:r>
                      <a:endParaRPr lang="en-US" altLang="ja-JP" sz="13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全職員：「大阪市ＤＸの推進に関する規程」第２条第３号に規定する局等の職員</a:t>
                      </a: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3560726709"/>
                  </a:ext>
                </a:extLst>
              </a:tr>
            </a:tbl>
          </a:graphicData>
        </a:graphic>
      </p:graphicFrame>
      <p:sp>
        <p:nvSpPr>
          <p:cNvPr id="3" name="正方形/長方形 2">
            <a:extLst>
              <a:ext uri="{FF2B5EF4-FFF2-40B4-BE49-F238E27FC236}">
                <a16:creationId xmlns:a16="http://schemas.microsoft.com/office/drawing/2014/main" id="{B804EA2C-73BE-DC1B-118E-04868E192BE1}"/>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汎用業務利用環境と特定業務利用環境　　</a:t>
            </a:r>
          </a:p>
        </p:txBody>
      </p:sp>
      <p:sp>
        <p:nvSpPr>
          <p:cNvPr id="8" name="テキスト ボックス 7">
            <a:extLst>
              <a:ext uri="{FF2B5EF4-FFF2-40B4-BE49-F238E27FC236}">
                <a16:creationId xmlns:a16="http://schemas.microsoft.com/office/drawing/2014/main" id="{46371933-580E-D62A-CB5C-F462DD20B37B}"/>
              </a:ext>
            </a:extLst>
          </p:cNvPr>
          <p:cNvSpPr txBox="1"/>
          <p:nvPr/>
        </p:nvSpPr>
        <p:spPr>
          <a:xfrm>
            <a:off x="600308" y="614811"/>
            <a:ext cx="11038320" cy="707886"/>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　大阪市職員の生成</a:t>
            </a:r>
            <a:r>
              <a:rPr lang="en-US" altLang="ja-JP" sz="2000" b="1" dirty="0">
                <a:latin typeface="Meiryo UI" panose="020B0604030504040204" pitchFamily="50" charset="-128"/>
                <a:ea typeface="Meiryo UI" panose="020B0604030504040204" pitchFamily="50" charset="-128"/>
              </a:rPr>
              <a:t>AI</a:t>
            </a:r>
            <a:r>
              <a:rPr lang="ja-JP" altLang="en-US" sz="2000" b="1" dirty="0">
                <a:latin typeface="Meiryo UI" panose="020B0604030504040204" pitchFamily="50" charset="-128"/>
                <a:ea typeface="Meiryo UI" panose="020B0604030504040204" pitchFamily="50" charset="-128"/>
              </a:rPr>
              <a:t>の利用は、次の「汎用業務利用環境」、「特定業務利用環境」に限ります。</a:t>
            </a:r>
            <a:endParaRPr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a:highlight>
                  <a:srgbClr val="F8F8CA"/>
                </a:highlight>
                <a:latin typeface="Meiryo UI" panose="020B0604030504040204" pitchFamily="50" charset="-128"/>
                <a:ea typeface="Meiryo UI" panose="020B0604030504040204" pitchFamily="50" charset="-128"/>
              </a:rPr>
              <a:t>第３章の共通ルール・個別ルールを守りながら適切に利用する必要があります。</a:t>
            </a:r>
            <a:endParaRPr lang="en-US" altLang="ja-JP" sz="2000" b="1" dirty="0">
              <a:highlight>
                <a:srgbClr val="F8F8CA"/>
              </a:highlight>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181E991-A076-3906-A876-60867C7E7DDA}"/>
              </a:ext>
            </a:extLst>
          </p:cNvPr>
          <p:cNvSpPr>
            <a:spLocks noGrp="1"/>
          </p:cNvSpPr>
          <p:nvPr>
            <p:ph type="sldNum" sz="quarter" idx="10"/>
          </p:nvPr>
        </p:nvSpPr>
        <p:spPr>
          <a:xfrm>
            <a:off x="11104833" y="6386511"/>
            <a:ext cx="1067589" cy="471489"/>
          </a:xfrm>
        </p:spPr>
        <p:txBody>
          <a:bodyPr/>
          <a:lstStyle/>
          <a:p>
            <a:r>
              <a:rPr lang="en-US" altLang="ja-JP" dirty="0"/>
              <a:t>12</a:t>
            </a:r>
            <a:endParaRPr lang="en-US" altLang="en-US" dirty="0">
              <a:latin typeface="Meiryo UI" panose="020B0604030504040204" pitchFamily="50" charset="-128"/>
            </a:endParaRPr>
          </a:p>
        </p:txBody>
      </p:sp>
      <p:graphicFrame>
        <p:nvGraphicFramePr>
          <p:cNvPr id="18" name="表 17">
            <a:extLst>
              <a:ext uri="{FF2B5EF4-FFF2-40B4-BE49-F238E27FC236}">
                <a16:creationId xmlns:a16="http://schemas.microsoft.com/office/drawing/2014/main" id="{6957F71A-FD93-5E66-6CD5-35FEA84F3FD5}"/>
              </a:ext>
            </a:extLst>
          </p:cNvPr>
          <p:cNvGraphicFramePr>
            <a:graphicFrameLocks noGrp="1"/>
          </p:cNvGraphicFramePr>
          <p:nvPr>
            <p:extLst>
              <p:ext uri="{D42A27DB-BD31-4B8C-83A1-F6EECF244321}">
                <p14:modId xmlns:p14="http://schemas.microsoft.com/office/powerpoint/2010/main" val="2865474925"/>
              </p:ext>
            </p:extLst>
          </p:nvPr>
        </p:nvGraphicFramePr>
        <p:xfrm>
          <a:off x="795089" y="1439922"/>
          <a:ext cx="11134683" cy="4313932"/>
        </p:xfrm>
        <a:graphic>
          <a:graphicData uri="http://schemas.openxmlformats.org/drawingml/2006/table">
            <a:tbl>
              <a:tblPr/>
              <a:tblGrid>
                <a:gridCol w="1490201">
                  <a:extLst>
                    <a:ext uri="{9D8B030D-6E8A-4147-A177-3AD203B41FA5}">
                      <a16:colId xmlns:a16="http://schemas.microsoft.com/office/drawing/2014/main" val="3422981785"/>
                    </a:ext>
                  </a:extLst>
                </a:gridCol>
                <a:gridCol w="3098431">
                  <a:extLst>
                    <a:ext uri="{9D8B030D-6E8A-4147-A177-3AD203B41FA5}">
                      <a16:colId xmlns:a16="http://schemas.microsoft.com/office/drawing/2014/main" val="368877819"/>
                    </a:ext>
                  </a:extLst>
                </a:gridCol>
                <a:gridCol w="3235955">
                  <a:extLst>
                    <a:ext uri="{9D8B030D-6E8A-4147-A177-3AD203B41FA5}">
                      <a16:colId xmlns:a16="http://schemas.microsoft.com/office/drawing/2014/main" val="2940187298"/>
                    </a:ext>
                  </a:extLst>
                </a:gridCol>
                <a:gridCol w="3310096">
                  <a:extLst>
                    <a:ext uri="{9D8B030D-6E8A-4147-A177-3AD203B41FA5}">
                      <a16:colId xmlns:a16="http://schemas.microsoft.com/office/drawing/2014/main" val="3162083514"/>
                    </a:ext>
                  </a:extLst>
                </a:gridCol>
              </a:tblGrid>
              <a:tr h="478517">
                <a:tc rowSpan="2">
                  <a:txBody>
                    <a:bodyPr/>
                    <a:lstStyle/>
                    <a:p>
                      <a:pPr algn="l"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fontAlgn="ctr"/>
                      <a:r>
                        <a:rPr lang="zh-TW" altLang="en-US" sz="1500" b="1" i="0" u="none" strike="noStrike" dirty="0">
                          <a:solidFill>
                            <a:srgbClr val="000000"/>
                          </a:solidFill>
                          <a:effectLst/>
                          <a:latin typeface="Yu Gothic UI" panose="020B0500000000000000" pitchFamily="50" charset="-128"/>
                          <a:ea typeface="Yu Gothic UI" panose="020B0500000000000000" pitchFamily="50" charset="-128"/>
                        </a:rPr>
                        <a:t>汎用業務利用環境</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gridSpan="2">
                  <a:txBody>
                    <a:bodyPr/>
                    <a:lstStyle/>
                    <a:p>
                      <a:pPr algn="ctr" fontAlgn="ctr"/>
                      <a:r>
                        <a:rPr lang="zh-TW" altLang="en-US" sz="1500" b="1" i="0" u="none" strike="noStrike" dirty="0">
                          <a:solidFill>
                            <a:srgbClr val="000000"/>
                          </a:solidFill>
                          <a:effectLst/>
                          <a:latin typeface="Yu Gothic UI" panose="020B0500000000000000" pitchFamily="50" charset="-128"/>
                          <a:ea typeface="Yu Gothic UI" panose="020B0500000000000000" pitchFamily="50" charset="-128"/>
                        </a:rPr>
                        <a:t>特定業務利用環境</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04919164"/>
                  </a:ext>
                </a:extLst>
              </a:tr>
              <a:tr h="692299">
                <a:tc vMerge="1">
                  <a:txBody>
                    <a:bodyPr/>
                    <a:lstStyle/>
                    <a:p>
                      <a:endParaRPr kumimoji="1" lang="ja-JP" altLang="en-US"/>
                    </a:p>
                  </a:txBody>
                  <a:tcPr/>
                </a:tc>
                <a:tc>
                  <a:txBody>
                    <a:bodyPr/>
                    <a:lstStyle/>
                    <a:p>
                      <a:pPr algn="ctr" fontAlgn="ctr"/>
                      <a:r>
                        <a:rPr lang="en-US" altLang="ja-JP" sz="15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500" b="1"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a:t>
                      </a:r>
                      <a:r>
                        <a:rPr lang="en-US" altLang="ja-JP" sz="1600" b="1" i="0" u="none" strike="noStrike" baseline="30000" dirty="0">
                          <a:solidFill>
                            <a:srgbClr val="000000"/>
                          </a:solidFill>
                          <a:effectLst/>
                          <a:latin typeface="Yu Gothic UI" panose="020B0500000000000000" pitchFamily="50" charset="-128"/>
                          <a:ea typeface="Yu Gothic UI" panose="020B0500000000000000" pitchFamily="50" charset="-128"/>
                        </a:rPr>
                        <a:t>※１</a:t>
                      </a:r>
                      <a:endParaRPr lang="ja-JP" altLang="en-US" sz="1500" b="1"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fontAlgn="ctr"/>
                      <a:r>
                        <a:rPr lang="en-US" altLang="ja-JP" sz="14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400" b="1"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 </a:t>
                      </a:r>
                      <a:r>
                        <a:rPr lang="en-US" altLang="ja-JP" sz="1400" b="1" i="0" u="none" strike="noStrike" dirty="0">
                          <a:solidFill>
                            <a:srgbClr val="000000"/>
                          </a:solidFill>
                          <a:effectLst/>
                          <a:latin typeface="Yu Gothic UI" panose="020B0500000000000000" pitchFamily="50" charset="-128"/>
                          <a:ea typeface="Yu Gothic UI" panose="020B0500000000000000" pitchFamily="50" charset="-128"/>
                        </a:rPr>
                        <a:t>RAG</a:t>
                      </a:r>
                      <a:r>
                        <a:rPr lang="en-US" altLang="ja-JP" sz="1400" b="1" i="0" u="none" strike="noStrike" baseline="30000" dirty="0">
                          <a:solidFill>
                            <a:srgbClr val="000000"/>
                          </a:solidFill>
                          <a:effectLst/>
                          <a:latin typeface="Yu Gothic UI" panose="020B0500000000000000" pitchFamily="50" charset="-128"/>
                          <a:ea typeface="Yu Gothic UI" panose="020B0500000000000000" pitchFamily="50" charset="-128"/>
                        </a:rPr>
                        <a:t>※</a:t>
                      </a:r>
                      <a:r>
                        <a:rPr lang="ja-JP" altLang="en-US" sz="1400" b="1" i="0" u="none" strike="noStrike" baseline="30000" dirty="0">
                          <a:solidFill>
                            <a:srgbClr val="000000"/>
                          </a:solidFill>
                          <a:effectLst/>
                          <a:latin typeface="Yu Gothic UI" panose="020B0500000000000000" pitchFamily="50" charset="-128"/>
                          <a:ea typeface="Yu Gothic UI" panose="020B0500000000000000" pitchFamily="50" charset="-128"/>
                        </a:rPr>
                        <a:t>２</a:t>
                      </a: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ct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契約・申込により利用する生成</a:t>
                      </a:r>
                      <a:r>
                        <a:rPr lang="en-US" altLang="ja-JP" sz="14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サービス（情報システム）</a:t>
                      </a:r>
                      <a:r>
                        <a:rPr lang="en-US" altLang="ja-JP" sz="1400" b="1" i="0" u="none" strike="noStrike" baseline="30000" dirty="0">
                          <a:solidFill>
                            <a:srgbClr val="000000"/>
                          </a:solidFill>
                          <a:effectLst/>
                          <a:latin typeface="Yu Gothic UI" panose="020B0500000000000000" pitchFamily="50" charset="-128"/>
                          <a:ea typeface="Yu Gothic UI" panose="020B0500000000000000" pitchFamily="50" charset="-128"/>
                        </a:rPr>
                        <a:t>※3</a:t>
                      </a:r>
                      <a:endParaRPr lang="ja-JP" altLang="en-US" sz="1400" b="1" i="0" u="none" strike="noStrike" baseline="30000"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extLst>
                  <a:ext uri="{0D108BD9-81ED-4DB2-BD59-A6C34878D82A}">
                    <a16:rowId xmlns:a16="http://schemas.microsoft.com/office/drawing/2014/main" val="3394317530"/>
                  </a:ext>
                </a:extLst>
              </a:tr>
              <a:tr h="1141596">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主な用途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marL="92075" indent="-92075"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・一般的な文章の作成・添削や要約、</a:t>
                      </a:r>
                      <a:b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b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企画案のたたき台作成、翻訳など</a:t>
                      </a:r>
                      <a:endParaRPr lang="en-US" altLang="ja-JP" sz="1500" b="0" i="0" u="none" strike="noStrike" dirty="0">
                        <a:solidFill>
                          <a:srgbClr val="000000"/>
                        </a:solidFill>
                        <a:effectLst/>
                        <a:latin typeface="Yu Gothic UI" panose="020B0500000000000000" pitchFamily="50" charset="-128"/>
                        <a:ea typeface="Yu Gothic UI" panose="020B0500000000000000" pitchFamily="50" charset="-128"/>
                      </a:endParaRPr>
                    </a:p>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・画像を認識して文章を出力</a:t>
                      </a:r>
                      <a:endParaRPr lang="en-US" altLang="ja-JP" sz="1500" b="0" i="0" u="none" strike="noStrike" dirty="0">
                        <a:solidFill>
                          <a:srgbClr val="000000"/>
                        </a:solidFill>
                        <a:effectLst/>
                        <a:latin typeface="Yu Gothic UI" panose="020B0500000000000000" pitchFamily="50" charset="-128"/>
                        <a:ea typeface="Yu Gothic UI" panose="020B0500000000000000" pitchFamily="50" charset="-128"/>
                      </a:endParaRPr>
                    </a:p>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・文章を入力して音声を生成</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行政の専門的な知識を要する業務において、生成</a:t>
                      </a:r>
                      <a: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に本市ドキュメント等を参照させ、職員の質問、指示に対する回答を生成させる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サービス（情報システム）による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27226855"/>
                  </a:ext>
                </a:extLst>
              </a:tr>
              <a:tr h="580974">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利用者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全職員</a:t>
                      </a:r>
                      <a:r>
                        <a:rPr lang="en-US" altLang="ja-JP" sz="1500" b="0" i="0" u="none" strike="noStrike" baseline="30000" dirty="0">
                          <a:solidFill>
                            <a:srgbClr val="000000"/>
                          </a:solidFill>
                          <a:effectLst/>
                          <a:latin typeface="Yu Gothic UI" panose="020B0500000000000000" pitchFamily="50" charset="-128"/>
                          <a:ea typeface="Yu Gothic UI" panose="020B0500000000000000" pitchFamily="50" charset="-128"/>
                        </a:rPr>
                        <a:t>※4</a:t>
                      </a:r>
                      <a:endParaRPr lang="ja-JP" altLang="en-US" sz="1500" b="0" i="0" u="none" strike="noStrike" baseline="30000"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一部の部署の職員</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導入所属が許可した職員</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11116008"/>
                  </a:ext>
                </a:extLst>
              </a:tr>
              <a:tr h="526466">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導入・運用者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デジタル統括室</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デジタル統括室</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各所属</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29335428"/>
                  </a:ext>
                </a:extLst>
              </a:tr>
              <a:tr h="894080">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その他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詳細については次頁のとおり</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）と同様に大阪市共通クラウド上に構築した検証用の</a:t>
                      </a:r>
                      <a: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t>RAG</a:t>
                      </a: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環境</a:t>
                      </a:r>
                      <a:endParaRPr lang="en-US" altLang="ja-JP" sz="1500" b="0"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サービス（情報システム）の導入前にデジタル統括室による審査・承認が必要</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69131250"/>
                  </a:ext>
                </a:extLst>
              </a:tr>
            </a:tbl>
          </a:graphicData>
        </a:graphic>
      </p:graphicFrame>
      <p:cxnSp>
        <p:nvCxnSpPr>
          <p:cNvPr id="19" name="直線コネクタ 18">
            <a:extLst>
              <a:ext uri="{FF2B5EF4-FFF2-40B4-BE49-F238E27FC236}">
                <a16:creationId xmlns:a16="http://schemas.microsoft.com/office/drawing/2014/main" id="{81BE1790-DE9F-AED1-C5B4-C345A2D8053A}"/>
              </a:ext>
            </a:extLst>
          </p:cNvPr>
          <p:cNvCxnSpPr>
            <a:cxnSpLocks/>
          </p:cNvCxnSpPr>
          <p:nvPr/>
        </p:nvCxnSpPr>
        <p:spPr>
          <a:xfrm>
            <a:off x="795089" y="1439922"/>
            <a:ext cx="1483425" cy="1176746"/>
          </a:xfrm>
          <a:prstGeom prst="line">
            <a:avLst/>
          </a:prstGeom>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7D6C42A1-D422-803B-83B0-5B877C7448E4}"/>
              </a:ext>
            </a:extLst>
          </p:cNvPr>
          <p:cNvSpPr/>
          <p:nvPr/>
        </p:nvSpPr>
        <p:spPr>
          <a:xfrm>
            <a:off x="1329189" y="1619002"/>
            <a:ext cx="949325" cy="3000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500" b="1" dirty="0">
                <a:solidFill>
                  <a:sysClr val="windowText" lastClr="000000"/>
                </a:solidFill>
                <a:latin typeface="Yu Gothic UI" panose="020B0500000000000000" pitchFamily="50" charset="-128"/>
                <a:ea typeface="Yu Gothic UI" panose="020B0500000000000000" pitchFamily="50" charset="-128"/>
              </a:rPr>
              <a:t>利用環境</a:t>
            </a:r>
          </a:p>
        </p:txBody>
      </p:sp>
      <p:sp>
        <p:nvSpPr>
          <p:cNvPr id="21" name="正方形/長方形 20">
            <a:extLst>
              <a:ext uri="{FF2B5EF4-FFF2-40B4-BE49-F238E27FC236}">
                <a16:creationId xmlns:a16="http://schemas.microsoft.com/office/drawing/2014/main" id="{F3EEB3D1-3D20-4F4C-9D6D-955762C8CBF8}"/>
              </a:ext>
            </a:extLst>
          </p:cNvPr>
          <p:cNvSpPr/>
          <p:nvPr/>
        </p:nvSpPr>
        <p:spPr>
          <a:xfrm>
            <a:off x="729517" y="2098120"/>
            <a:ext cx="949325" cy="3000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500" b="1" dirty="0">
                <a:solidFill>
                  <a:sysClr val="windowText" lastClr="000000"/>
                </a:solidFill>
                <a:latin typeface="Yu Gothic UI" panose="020B0500000000000000" pitchFamily="50" charset="-128"/>
                <a:ea typeface="Yu Gothic UI" panose="020B0500000000000000" pitchFamily="50" charset="-128"/>
              </a:rPr>
              <a:t>項目</a:t>
            </a:r>
          </a:p>
        </p:txBody>
      </p:sp>
    </p:spTree>
    <p:extLst>
      <p:ext uri="{BB962C8B-B14F-4D97-AF65-F5344CB8AC3E}">
        <p14:creationId xmlns:p14="http://schemas.microsoft.com/office/powerpoint/2010/main" val="259973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F93BF6D-95CC-5450-5CC4-9F61FE39A2C1}"/>
              </a:ext>
            </a:extLst>
          </p:cNvPr>
          <p:cNvSpPr txBox="1"/>
          <p:nvPr/>
        </p:nvSpPr>
        <p:spPr>
          <a:xfrm>
            <a:off x="481785" y="1282370"/>
            <a:ext cx="6833286" cy="3348032"/>
          </a:xfrm>
          <a:prstGeom prst="rect">
            <a:avLst/>
          </a:prstGeom>
          <a:noFill/>
        </p:spPr>
        <p:txBody>
          <a:bodyPr wrap="square">
            <a:spAutoFit/>
          </a:bodyPr>
          <a:lstStyle/>
          <a:p>
            <a:pPr marL="177800" indent="-177800">
              <a:lnSpc>
                <a:spcPts val="3000"/>
              </a:lnSpc>
              <a:spcAft>
                <a:spcPts val="1800"/>
              </a:spcAft>
            </a:pPr>
            <a:r>
              <a:rPr kumimoji="1" lang="ja-JP" altLang="en-US" sz="2000" b="1" dirty="0">
                <a:latin typeface="Meiryo UI" panose="020B0604030504040204" pitchFamily="50" charset="-128"/>
                <a:ea typeface="Meiryo UI" panose="020B0604030504040204" pitchFamily="50" charset="-128"/>
              </a:rPr>
              <a:t>　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による情報漏えいのリスクに対応するため、</a:t>
            </a:r>
            <a:r>
              <a:rPr kumimoji="1" lang="en-US" altLang="ja-JP" sz="2000" b="1" dirty="0">
                <a:latin typeface="Meiryo UI" panose="020B0604030504040204" pitchFamily="50" charset="-128"/>
                <a:ea typeface="Meiryo UI" panose="020B0604030504040204" pitchFamily="50" charset="-128"/>
              </a:rPr>
              <a:t>Microsoft</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Azure OpenAI Service</a:t>
            </a:r>
            <a:r>
              <a:rPr kumimoji="1" lang="en-US" altLang="ja-JP" sz="2000" b="1" baseline="30000" dirty="0">
                <a:latin typeface="Meiryo UI" panose="020B0604030504040204" pitchFamily="50" charset="-128"/>
                <a:ea typeface="Meiryo UI" panose="020B0604030504040204" pitchFamily="50" charset="-128"/>
              </a:rPr>
              <a:t> ※1</a:t>
            </a:r>
            <a:r>
              <a:rPr kumimoji="1" lang="ja-JP" altLang="en-US" sz="2000" b="1" dirty="0">
                <a:latin typeface="Meiryo UI" panose="020B0604030504040204" pitchFamily="50" charset="-128"/>
                <a:ea typeface="Meiryo UI" panose="020B0604030504040204" pitchFamily="50" charset="-128"/>
              </a:rPr>
              <a:t>等を利用した、安全な本市独自の利用環境</a:t>
            </a:r>
            <a:r>
              <a:rPr kumimoji="1" lang="en-US" altLang="ja-JP" sz="2000" b="1" baseline="30000"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を整備しています。</a:t>
            </a:r>
            <a:endParaRPr kumimoji="1" lang="en-US" altLang="ja-JP" sz="1000" b="1" dirty="0">
              <a:latin typeface="Meiryo UI" panose="020B0604030504040204" pitchFamily="50" charset="-128"/>
              <a:ea typeface="Meiryo UI" panose="020B0604030504040204" pitchFamily="50" charset="-128"/>
            </a:endParaRPr>
          </a:p>
          <a:p>
            <a:pPr marL="723900" indent="-723900">
              <a:lnSpc>
                <a:spcPts val="3000"/>
              </a:lnSpc>
            </a:pPr>
            <a:r>
              <a:rPr kumimoji="1" lang="ja-JP" altLang="en-US" sz="2000" dirty="0">
                <a:latin typeface="Meiryo UI" panose="020B0604030504040204" pitchFamily="50" charset="-128"/>
                <a:ea typeface="Meiryo UI" panose="020B0604030504040204" pitchFamily="50" charset="-128"/>
              </a:rPr>
              <a:t>    </a:t>
            </a:r>
            <a:r>
              <a:rPr kumimoji="1" lang="en-US" altLang="ja-JP" sz="1700" dirty="0">
                <a:latin typeface="Meiryo UI" panose="020B0604030504040204" pitchFamily="50" charset="-128"/>
                <a:ea typeface="Meiryo UI" panose="020B0604030504040204" pitchFamily="50" charset="-128"/>
              </a:rPr>
              <a:t>※1 Azure OpenAI Service</a:t>
            </a:r>
            <a:r>
              <a:rPr kumimoji="1" lang="ja-JP" altLang="en-US" sz="1700" dirty="0">
                <a:latin typeface="Meiryo UI" panose="020B0604030504040204" pitchFamily="50" charset="-128"/>
                <a:ea typeface="Meiryo UI" panose="020B0604030504040204" pitchFamily="50" charset="-128"/>
              </a:rPr>
              <a:t>とは、</a:t>
            </a:r>
            <a:r>
              <a:rPr kumimoji="1" lang="en-US" altLang="ja-JP" sz="1700" dirty="0">
                <a:latin typeface="Meiryo UI" panose="020B0604030504040204" pitchFamily="50" charset="-128"/>
                <a:ea typeface="Meiryo UI" panose="020B0604030504040204" pitchFamily="50" charset="-128"/>
              </a:rPr>
              <a:t>Chat GPT </a:t>
            </a:r>
            <a:r>
              <a:rPr kumimoji="1" lang="ja-JP" altLang="en-US" sz="1700" dirty="0">
                <a:latin typeface="Meiryo UI" panose="020B0604030504040204" pitchFamily="50" charset="-128"/>
                <a:ea typeface="Meiryo UI" panose="020B0604030504040204" pitchFamily="50" charset="-128"/>
              </a:rPr>
              <a:t>を</a:t>
            </a:r>
            <a:r>
              <a:rPr kumimoji="1" lang="en-US" altLang="ja-JP" sz="1700" dirty="0">
                <a:latin typeface="Meiryo UI" panose="020B0604030504040204" pitchFamily="50" charset="-128"/>
                <a:ea typeface="Meiryo UI" panose="020B0604030504040204" pitchFamily="50" charset="-128"/>
              </a:rPr>
              <a:t>Microsoft Azure</a:t>
            </a:r>
            <a:r>
              <a:rPr kumimoji="1" lang="ja-JP" altLang="en-US" sz="1700" dirty="0">
                <a:latin typeface="Meiryo UI" panose="020B0604030504040204" pitchFamily="50" charset="-128"/>
                <a:ea typeface="Meiryo UI" panose="020B0604030504040204" pitchFamily="50" charset="-128"/>
              </a:rPr>
              <a:t>の環境で利用できる有料のサービス</a:t>
            </a:r>
          </a:p>
          <a:p>
            <a:pPr marL="723900" indent="-723900">
              <a:lnSpc>
                <a:spcPts val="3000"/>
              </a:lnSpc>
            </a:pPr>
            <a:r>
              <a:rPr kumimoji="1" lang="ja-JP" altLang="en-US" sz="1700" dirty="0">
                <a:latin typeface="Meiryo UI" panose="020B0604030504040204" pitchFamily="50" charset="-128"/>
                <a:ea typeface="Meiryo UI" panose="020B0604030504040204" pitchFamily="50" charset="-128"/>
              </a:rPr>
              <a:t>    </a:t>
            </a:r>
            <a:r>
              <a:rPr kumimoji="1" lang="en-US" altLang="ja-JP" sz="1700" dirty="0">
                <a:latin typeface="Meiryo UI" panose="020B0604030504040204" pitchFamily="50" charset="-128"/>
                <a:ea typeface="Meiryo UI" panose="020B0604030504040204" pitchFamily="50" charset="-128"/>
              </a:rPr>
              <a:t>※2 </a:t>
            </a:r>
            <a:r>
              <a:rPr kumimoji="1" lang="ja-JP" altLang="en-US" sz="1700" dirty="0">
                <a:latin typeface="Meiryo UI" panose="020B0604030504040204" pitchFamily="50" charset="-128"/>
                <a:ea typeface="Meiryo UI" panose="020B0604030504040204" pitchFamily="50" charset="-128"/>
              </a:rPr>
              <a:t>本市専用のイントラネット（組織内部のみがアクセス可能な組織専用の閉じた庁内情報ネットワーク）と直接接続した「大阪市共通クラウド」に構築し、安全な利用環境として整備</a:t>
            </a:r>
            <a:endParaRPr kumimoji="1" lang="en-US" altLang="ja-JP" sz="2000" b="1" dirty="0">
              <a:highlight>
                <a:srgbClr val="F5CDCE"/>
              </a:highlight>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E465FB55-A0A4-8CDF-82FA-A545783B2312}"/>
              </a:ext>
            </a:extLst>
          </p:cNvPr>
          <p:cNvSpPr/>
          <p:nvPr/>
        </p:nvSpPr>
        <p:spPr>
          <a:xfrm>
            <a:off x="645345" y="82866"/>
            <a:ext cx="7615088" cy="513203"/>
          </a:xfrm>
          <a:prstGeom prst="rect">
            <a:avLst/>
          </a:prstGeom>
          <a:noFill/>
          <a:ln w="9525">
            <a:noFill/>
          </a:ln>
          <a:effectLst/>
        </p:spPr>
        <p:txBody>
          <a:bodyPr lIns="0" tIns="29250" rIns="0" bIns="29250" rtlCol="0" anchor="ctr"/>
          <a:lstStyle/>
          <a:p>
            <a:pPr lvl="0" defTabSz="742950">
              <a:defRPr/>
            </a:pPr>
            <a:r>
              <a:rPr lang="en-US" altLang="ja-JP"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(1) </a:t>
            </a:r>
            <a:r>
              <a:rPr lang="en-US" altLang="ja-JP" sz="2500" b="1" dirty="0">
                <a:solidFill>
                  <a:srgbClr val="000000"/>
                </a:solidFill>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ja-JP" altLang="en-US" sz="2500" b="1" dirty="0">
                <a:latin typeface="Meiryo UI" panose="020B0604030504040204" pitchFamily="50" charset="-128"/>
                <a:ea typeface="Meiryo UI" panose="020B0604030504040204" pitchFamily="50" charset="-128"/>
              </a:rPr>
              <a:t>の概要</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2" name="スライド番号プレースホルダー 1">
            <a:extLst>
              <a:ext uri="{FF2B5EF4-FFF2-40B4-BE49-F238E27FC236}">
                <a16:creationId xmlns:a16="http://schemas.microsoft.com/office/drawing/2014/main" id="{066E768A-0B03-34B3-3B3D-498BBC57B2FE}"/>
              </a:ext>
            </a:extLst>
          </p:cNvPr>
          <p:cNvSpPr>
            <a:spLocks noGrp="1"/>
          </p:cNvSpPr>
          <p:nvPr>
            <p:ph type="sldNum" sz="quarter" idx="10"/>
          </p:nvPr>
        </p:nvSpPr>
        <p:spPr/>
        <p:txBody>
          <a:bodyPr/>
          <a:lstStyle/>
          <a:p>
            <a:r>
              <a:rPr lang="en-US" altLang="ja-JP" dirty="0"/>
              <a:t>13</a:t>
            </a:r>
            <a:endParaRPr lang="en-US" altLang="en-US" dirty="0">
              <a:latin typeface="Meiryo UI" panose="020B0604030504040204" pitchFamily="50" charset="-128"/>
            </a:endParaRPr>
          </a:p>
        </p:txBody>
      </p:sp>
      <p:sp>
        <p:nvSpPr>
          <p:cNvPr id="3" name="正方形/長方形 2">
            <a:extLst>
              <a:ext uri="{FF2B5EF4-FFF2-40B4-BE49-F238E27FC236}">
                <a16:creationId xmlns:a16="http://schemas.microsoft.com/office/drawing/2014/main" id="{CBA5B302-8A8D-AB30-EEA2-98941D730483}"/>
              </a:ext>
            </a:extLst>
          </p:cNvPr>
          <p:cNvSpPr/>
          <p:nvPr/>
        </p:nvSpPr>
        <p:spPr>
          <a:xfrm>
            <a:off x="658238" y="710835"/>
            <a:ext cx="11239200" cy="432000"/>
          </a:xfrm>
          <a:prstGeom prst="rect">
            <a:avLst/>
          </a:prstGeom>
          <a:solidFill>
            <a:schemeClr val="accent2"/>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en-US" altLang="ja-JP" sz="2000" b="1" dirty="0">
                <a:latin typeface="Yu Gothic UI" panose="020B0500000000000000" pitchFamily="50" charset="-128"/>
                <a:ea typeface="Yu Gothic UI" panose="020B0500000000000000" pitchFamily="50" charset="-128"/>
              </a:rPr>
              <a:t>AI</a:t>
            </a:r>
            <a:r>
              <a:rPr lang="ja-JP" altLang="en-US" sz="2000" b="1" dirty="0">
                <a:latin typeface="Yu Gothic UI" panose="020B0500000000000000" pitchFamily="50" charset="-128"/>
                <a:ea typeface="Yu Gothic UI" panose="020B0500000000000000" pitchFamily="50" charset="-128"/>
              </a:rPr>
              <a:t>アシスタントの利用環境について</a:t>
            </a:r>
            <a:endParaRPr lang="en-US" altLang="ja-JP" sz="2000" b="1" dirty="0">
              <a:latin typeface="Yu Gothic UI" panose="020B0500000000000000" pitchFamily="50" charset="-128"/>
              <a:ea typeface="Yu Gothic UI" panose="020B0500000000000000" pitchFamily="50" charset="-128"/>
            </a:endParaRPr>
          </a:p>
        </p:txBody>
      </p:sp>
      <p:sp>
        <p:nvSpPr>
          <p:cNvPr id="46" name="正方形/長方形 45">
            <a:extLst>
              <a:ext uri="{FF2B5EF4-FFF2-40B4-BE49-F238E27FC236}">
                <a16:creationId xmlns:a16="http://schemas.microsoft.com/office/drawing/2014/main" id="{529C0FBD-0307-1EF6-BB65-F0536005F479}"/>
              </a:ext>
            </a:extLst>
          </p:cNvPr>
          <p:cNvSpPr/>
          <p:nvPr/>
        </p:nvSpPr>
        <p:spPr>
          <a:xfrm>
            <a:off x="7509895" y="3362347"/>
            <a:ext cx="4546795" cy="2995464"/>
          </a:xfrm>
          <a:prstGeom prst="rect">
            <a:avLst/>
          </a:prstGeom>
          <a:solidFill>
            <a:srgbClr val="FFFFFF"/>
          </a:solidFill>
          <a:ln w="15875"/>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sz="1600" b="1" dirty="0">
                <a:latin typeface="Yu Gothic UI" panose="020B0500000000000000" pitchFamily="50" charset="-128"/>
                <a:ea typeface="Yu Gothic UI" panose="020B0500000000000000" pitchFamily="50" charset="-128"/>
              </a:rPr>
              <a:t>大阪市共通クラウド</a:t>
            </a:r>
          </a:p>
        </p:txBody>
      </p:sp>
      <p:cxnSp>
        <p:nvCxnSpPr>
          <p:cNvPr id="47" name="直線矢印コネクタ 46">
            <a:extLst>
              <a:ext uri="{FF2B5EF4-FFF2-40B4-BE49-F238E27FC236}">
                <a16:creationId xmlns:a16="http://schemas.microsoft.com/office/drawing/2014/main" id="{D3B86A5E-DDDF-8CE5-D06F-7070547183FA}"/>
              </a:ext>
            </a:extLst>
          </p:cNvPr>
          <p:cNvCxnSpPr>
            <a:cxnSpLocks/>
          </p:cNvCxnSpPr>
          <p:nvPr/>
        </p:nvCxnSpPr>
        <p:spPr>
          <a:xfrm flipV="1">
            <a:off x="9317311" y="2342974"/>
            <a:ext cx="0" cy="2924873"/>
          </a:xfrm>
          <a:prstGeom prst="straightConnector1">
            <a:avLst/>
          </a:prstGeom>
          <a:ln w="539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D7B8AE00-5A42-A13B-7EF3-725EBC488E8B}"/>
              </a:ext>
            </a:extLst>
          </p:cNvPr>
          <p:cNvCxnSpPr>
            <a:cxnSpLocks/>
          </p:cNvCxnSpPr>
          <p:nvPr/>
        </p:nvCxnSpPr>
        <p:spPr>
          <a:xfrm flipH="1">
            <a:off x="7987278" y="2342974"/>
            <a:ext cx="5512" cy="2924873"/>
          </a:xfrm>
          <a:prstGeom prst="straightConnector1">
            <a:avLst/>
          </a:prstGeom>
          <a:ln w="539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82BEDE76-6BF8-F84A-19C2-1C91843BD56C}"/>
              </a:ext>
            </a:extLst>
          </p:cNvPr>
          <p:cNvSpPr/>
          <p:nvPr/>
        </p:nvSpPr>
        <p:spPr>
          <a:xfrm>
            <a:off x="7509894" y="1643160"/>
            <a:ext cx="2852519" cy="699814"/>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a:latin typeface="Yu Gothic UI" panose="020B0500000000000000" pitchFamily="50" charset="-128"/>
                <a:ea typeface="Yu Gothic UI" panose="020B0500000000000000" pitchFamily="50" charset="-128"/>
              </a:rPr>
              <a:t>　　　庁内情報ネットワーク</a:t>
            </a:r>
            <a:endParaRPr kumimoji="1" lang="en-US" altLang="ja-JP" sz="1600" b="1" dirty="0">
              <a:latin typeface="Yu Gothic UI" panose="020B0500000000000000" pitchFamily="50" charset="-128"/>
              <a:ea typeface="Yu Gothic UI" panose="020B0500000000000000" pitchFamily="50" charset="-128"/>
            </a:endParaRPr>
          </a:p>
          <a:p>
            <a:r>
              <a:rPr kumimoji="1" lang="ja-JP" altLang="en-US" sz="1600" b="1" dirty="0">
                <a:latin typeface="Yu Gothic UI" panose="020B0500000000000000" pitchFamily="50" charset="-128"/>
                <a:ea typeface="Yu Gothic UI" panose="020B0500000000000000" pitchFamily="50" charset="-128"/>
              </a:rPr>
              <a:t>　　　接続端末</a:t>
            </a:r>
          </a:p>
        </p:txBody>
      </p:sp>
      <p:pic>
        <p:nvPicPr>
          <p:cNvPr id="50" name="図 49" descr="図形&#10;&#10;中程度の精度で自動的に生成された説明">
            <a:extLst>
              <a:ext uri="{FF2B5EF4-FFF2-40B4-BE49-F238E27FC236}">
                <a16:creationId xmlns:a16="http://schemas.microsoft.com/office/drawing/2014/main" id="{A01484C7-B063-2A8F-F913-C21DFEA72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8416" y="1837906"/>
            <a:ext cx="386321" cy="280153"/>
          </a:xfrm>
          <a:prstGeom prst="rect">
            <a:avLst/>
          </a:prstGeom>
        </p:spPr>
      </p:pic>
      <p:sp>
        <p:nvSpPr>
          <p:cNvPr id="51" name="正方形/長方形 50">
            <a:extLst>
              <a:ext uri="{FF2B5EF4-FFF2-40B4-BE49-F238E27FC236}">
                <a16:creationId xmlns:a16="http://schemas.microsoft.com/office/drawing/2014/main" id="{56A79999-87D8-DBDF-32DF-A614FE3A20A1}"/>
              </a:ext>
            </a:extLst>
          </p:cNvPr>
          <p:cNvSpPr/>
          <p:nvPr/>
        </p:nvSpPr>
        <p:spPr>
          <a:xfrm>
            <a:off x="7646421" y="3497730"/>
            <a:ext cx="2028497" cy="1077002"/>
          </a:xfrm>
          <a:prstGeom prst="rect">
            <a:avLst/>
          </a:prstGeom>
          <a:ln w="15875"/>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b="1" dirty="0">
                <a:latin typeface="Yu Gothic UI" panose="020B0500000000000000" pitchFamily="50" charset="-128"/>
                <a:ea typeface="Yu Gothic UI" panose="020B0500000000000000" pitchFamily="50" charset="-128"/>
              </a:rPr>
              <a:t>利用者画面</a:t>
            </a:r>
          </a:p>
        </p:txBody>
      </p:sp>
      <p:sp>
        <p:nvSpPr>
          <p:cNvPr id="52" name="正方形/長方形 51">
            <a:extLst>
              <a:ext uri="{FF2B5EF4-FFF2-40B4-BE49-F238E27FC236}">
                <a16:creationId xmlns:a16="http://schemas.microsoft.com/office/drawing/2014/main" id="{B9C56505-97E0-4262-6CB4-93F418C80A0B}"/>
              </a:ext>
            </a:extLst>
          </p:cNvPr>
          <p:cNvSpPr/>
          <p:nvPr/>
        </p:nvSpPr>
        <p:spPr>
          <a:xfrm>
            <a:off x="7646420" y="5267847"/>
            <a:ext cx="4251018" cy="699814"/>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b="1" dirty="0">
                <a:solidFill>
                  <a:schemeClr val="tx1"/>
                </a:solidFill>
                <a:latin typeface="Yu Gothic UI" panose="020B0500000000000000" pitchFamily="50" charset="-128"/>
                <a:ea typeface="Yu Gothic UI" panose="020B0500000000000000" pitchFamily="50" charset="-128"/>
              </a:rPr>
              <a:t>Azure Open AI Service</a:t>
            </a:r>
          </a:p>
          <a:p>
            <a:pPr algn="ctr"/>
            <a:r>
              <a:rPr kumimoji="1" lang="en-US" altLang="ja-JP" sz="1600" b="1" dirty="0">
                <a:solidFill>
                  <a:schemeClr val="tx1"/>
                </a:solidFill>
                <a:latin typeface="Yu Gothic UI" panose="020B0500000000000000" pitchFamily="50" charset="-128"/>
                <a:ea typeface="Yu Gothic UI" panose="020B0500000000000000" pitchFamily="50" charset="-128"/>
              </a:rPr>
              <a:t>Azure AI Speech </a:t>
            </a:r>
            <a:r>
              <a:rPr kumimoji="1" lang="ja-JP" altLang="en-US" sz="1600" b="1" dirty="0">
                <a:solidFill>
                  <a:schemeClr val="tx1"/>
                </a:solidFill>
                <a:latin typeface="Yu Gothic UI" panose="020B0500000000000000" pitchFamily="50" charset="-128"/>
                <a:ea typeface="Yu Gothic UI" panose="020B0500000000000000" pitchFamily="50" charset="-128"/>
              </a:rPr>
              <a:t>など</a:t>
            </a:r>
            <a:endParaRPr kumimoji="1" lang="en-US" altLang="ja-JP" sz="1600" b="1" dirty="0">
              <a:solidFill>
                <a:schemeClr val="tx1"/>
              </a:solidFill>
              <a:latin typeface="Yu Gothic UI" panose="020B0500000000000000" pitchFamily="50" charset="-128"/>
              <a:ea typeface="Yu Gothic UI" panose="020B0500000000000000" pitchFamily="50" charset="-128"/>
            </a:endParaRPr>
          </a:p>
        </p:txBody>
      </p:sp>
      <p:sp>
        <p:nvSpPr>
          <p:cNvPr id="53" name="正方形/長方形 52">
            <a:extLst>
              <a:ext uri="{FF2B5EF4-FFF2-40B4-BE49-F238E27FC236}">
                <a16:creationId xmlns:a16="http://schemas.microsoft.com/office/drawing/2014/main" id="{800B28A9-3D4C-A7DA-956A-AAC4C8D96134}"/>
              </a:ext>
            </a:extLst>
          </p:cNvPr>
          <p:cNvSpPr/>
          <p:nvPr/>
        </p:nvSpPr>
        <p:spPr>
          <a:xfrm>
            <a:off x="10202163" y="3497730"/>
            <a:ext cx="1705924" cy="1077002"/>
          </a:xfrm>
          <a:prstGeom prst="rect">
            <a:avLst/>
          </a:prstGeom>
          <a:ln w="15875"/>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b="1" dirty="0">
                <a:latin typeface="Yu Gothic UI" panose="020B0500000000000000" pitchFamily="50" charset="-128"/>
                <a:ea typeface="Yu Gothic UI" panose="020B0500000000000000" pitchFamily="50" charset="-128"/>
              </a:rPr>
              <a:t>データ保存</a:t>
            </a:r>
          </a:p>
        </p:txBody>
      </p:sp>
      <p:sp>
        <p:nvSpPr>
          <p:cNvPr id="54" name="二等辺三角形 53">
            <a:extLst>
              <a:ext uri="{FF2B5EF4-FFF2-40B4-BE49-F238E27FC236}">
                <a16:creationId xmlns:a16="http://schemas.microsoft.com/office/drawing/2014/main" id="{1F4FE2FE-66AB-0306-9B3D-2F1FF883EE12}"/>
              </a:ext>
            </a:extLst>
          </p:cNvPr>
          <p:cNvSpPr/>
          <p:nvPr/>
        </p:nvSpPr>
        <p:spPr>
          <a:xfrm rot="5400000">
            <a:off x="9751936" y="3892806"/>
            <a:ext cx="389733" cy="315994"/>
          </a:xfrm>
          <a:prstGeom prst="triangl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DDB1E12A-453B-57D8-B98E-C982B33C6762}"/>
              </a:ext>
            </a:extLst>
          </p:cNvPr>
          <p:cNvSpPr txBox="1"/>
          <p:nvPr/>
        </p:nvSpPr>
        <p:spPr>
          <a:xfrm>
            <a:off x="7894776" y="2401996"/>
            <a:ext cx="1122808" cy="292388"/>
          </a:xfrm>
          <a:prstGeom prst="rect">
            <a:avLst/>
          </a:prstGeom>
          <a:noFill/>
          <a:ln>
            <a:noFill/>
          </a:ln>
        </p:spPr>
        <p:txBody>
          <a:bodyPr wrap="square" rtlCol="0" anchor="ctr" anchorCtr="1">
            <a:spAutoFit/>
          </a:bodyPr>
          <a:lstStyle/>
          <a:p>
            <a:r>
              <a:rPr kumimoji="1" lang="ja-JP" altLang="en-US" sz="1300" b="1" dirty="0">
                <a:latin typeface="Yu Gothic UI" panose="020B0500000000000000" pitchFamily="50" charset="-128"/>
                <a:ea typeface="Yu Gothic UI" panose="020B0500000000000000" pitchFamily="50" charset="-128"/>
              </a:rPr>
              <a:t>指示・質問</a:t>
            </a:r>
          </a:p>
        </p:txBody>
      </p:sp>
      <p:sp>
        <p:nvSpPr>
          <p:cNvPr id="56" name="テキスト ボックス 55">
            <a:extLst>
              <a:ext uri="{FF2B5EF4-FFF2-40B4-BE49-F238E27FC236}">
                <a16:creationId xmlns:a16="http://schemas.microsoft.com/office/drawing/2014/main" id="{48E3451E-21D5-4023-4ADF-3217E9F525C2}"/>
              </a:ext>
            </a:extLst>
          </p:cNvPr>
          <p:cNvSpPr txBox="1"/>
          <p:nvPr/>
        </p:nvSpPr>
        <p:spPr>
          <a:xfrm>
            <a:off x="9256043" y="4710881"/>
            <a:ext cx="751598" cy="307777"/>
          </a:xfrm>
          <a:prstGeom prst="rect">
            <a:avLst/>
          </a:prstGeom>
          <a:noFill/>
          <a:ln>
            <a:noFill/>
          </a:ln>
        </p:spPr>
        <p:txBody>
          <a:bodyPr wrap="square" rtlCol="0" anchor="ctr" anchorCtr="1">
            <a:spAutoFit/>
          </a:bodyPr>
          <a:lstStyle/>
          <a:p>
            <a:r>
              <a:rPr kumimoji="1" lang="ja-JP" altLang="en-US" sz="1400" b="1" dirty="0">
                <a:latin typeface="Yu Gothic UI" panose="020B0500000000000000" pitchFamily="50" charset="-128"/>
                <a:ea typeface="Yu Gothic UI" panose="020B0500000000000000" pitchFamily="50" charset="-128"/>
              </a:rPr>
              <a:t>回答</a:t>
            </a:r>
          </a:p>
        </p:txBody>
      </p:sp>
      <p:sp>
        <p:nvSpPr>
          <p:cNvPr id="57" name="テキスト ボックス 56">
            <a:extLst>
              <a:ext uri="{FF2B5EF4-FFF2-40B4-BE49-F238E27FC236}">
                <a16:creationId xmlns:a16="http://schemas.microsoft.com/office/drawing/2014/main" id="{CD3EEB3B-CE94-9341-A77D-71DB435FCAE3}"/>
              </a:ext>
            </a:extLst>
          </p:cNvPr>
          <p:cNvSpPr txBox="1"/>
          <p:nvPr/>
        </p:nvSpPr>
        <p:spPr>
          <a:xfrm>
            <a:off x="10997909" y="3947046"/>
            <a:ext cx="910178" cy="338554"/>
          </a:xfrm>
          <a:prstGeom prst="rect">
            <a:avLst/>
          </a:prstGeom>
          <a:noFill/>
          <a:ln>
            <a:noFill/>
          </a:ln>
        </p:spPr>
        <p:txBody>
          <a:bodyPr wrap="square" rtlCol="0" anchor="ctr" anchorCtr="1">
            <a:spAutoFit/>
          </a:bodyPr>
          <a:lstStyle/>
          <a:p>
            <a:r>
              <a:rPr kumimoji="1" lang="ja-JP" altLang="en-US" sz="1600" b="1" dirty="0">
                <a:latin typeface="Yu Gothic UI" panose="020B0500000000000000" pitchFamily="50" charset="-128"/>
                <a:ea typeface="Yu Gothic UI" panose="020B0500000000000000" pitchFamily="50" charset="-128"/>
              </a:rPr>
              <a:t>ログ等</a:t>
            </a:r>
          </a:p>
        </p:txBody>
      </p:sp>
      <p:sp>
        <p:nvSpPr>
          <p:cNvPr id="58" name="円柱 57">
            <a:extLst>
              <a:ext uri="{FF2B5EF4-FFF2-40B4-BE49-F238E27FC236}">
                <a16:creationId xmlns:a16="http://schemas.microsoft.com/office/drawing/2014/main" id="{8F6579F9-A2C6-AE16-3824-3256C0D224B4}"/>
              </a:ext>
            </a:extLst>
          </p:cNvPr>
          <p:cNvSpPr/>
          <p:nvPr/>
        </p:nvSpPr>
        <p:spPr>
          <a:xfrm>
            <a:off x="7827485" y="2794782"/>
            <a:ext cx="1731145" cy="488244"/>
          </a:xfrm>
          <a:prstGeom prst="can">
            <a:avLst/>
          </a:prstGeom>
          <a:noFill/>
          <a:ln w="158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500" b="1" dirty="0">
                <a:latin typeface="Yu Gothic UI" panose="020B0500000000000000" pitchFamily="50" charset="-128"/>
                <a:ea typeface="Yu Gothic UI" panose="020B0500000000000000" pitchFamily="50" charset="-128"/>
              </a:rPr>
              <a:t>専用</a:t>
            </a:r>
            <a:r>
              <a:rPr kumimoji="1" lang="ja-JP" altLang="en-US" sz="1400" b="1" dirty="0">
                <a:latin typeface="Yu Gothic UI" panose="020B0500000000000000" pitchFamily="50" charset="-128"/>
                <a:ea typeface="Yu Gothic UI" panose="020B0500000000000000" pitchFamily="50" charset="-128"/>
              </a:rPr>
              <a:t>線</a:t>
            </a:r>
          </a:p>
        </p:txBody>
      </p:sp>
      <p:grpSp>
        <p:nvGrpSpPr>
          <p:cNvPr id="59" name="グループ化 58">
            <a:extLst>
              <a:ext uri="{FF2B5EF4-FFF2-40B4-BE49-F238E27FC236}">
                <a16:creationId xmlns:a16="http://schemas.microsoft.com/office/drawing/2014/main" id="{7039AA3E-C850-E766-F916-6E7E72D54871}"/>
              </a:ext>
            </a:extLst>
          </p:cNvPr>
          <p:cNvGrpSpPr/>
          <p:nvPr/>
        </p:nvGrpSpPr>
        <p:grpSpPr>
          <a:xfrm>
            <a:off x="7930808" y="3832755"/>
            <a:ext cx="1436248" cy="647813"/>
            <a:chOff x="3432355" y="3438547"/>
            <a:chExt cx="5487076" cy="2915009"/>
          </a:xfrm>
        </p:grpSpPr>
        <p:pic>
          <p:nvPicPr>
            <p:cNvPr id="60" name="図 59">
              <a:extLst>
                <a:ext uri="{FF2B5EF4-FFF2-40B4-BE49-F238E27FC236}">
                  <a16:creationId xmlns:a16="http://schemas.microsoft.com/office/drawing/2014/main" id="{CAE058B5-C532-97E3-3B4B-B6E3B18AA56C}"/>
                </a:ext>
              </a:extLst>
            </p:cNvPr>
            <p:cNvPicPr>
              <a:picLocks noChangeAspect="1"/>
            </p:cNvPicPr>
            <p:nvPr/>
          </p:nvPicPr>
          <p:blipFill>
            <a:blip r:embed="rId3"/>
            <a:stretch>
              <a:fillRect/>
            </a:stretch>
          </p:blipFill>
          <p:spPr>
            <a:xfrm>
              <a:off x="3432355" y="3438547"/>
              <a:ext cx="5487076" cy="2915009"/>
            </a:xfrm>
            <a:prstGeom prst="rect">
              <a:avLst/>
            </a:prstGeom>
            <a:ln>
              <a:solidFill>
                <a:schemeClr val="accent1"/>
              </a:solidFill>
            </a:ln>
          </p:spPr>
        </p:pic>
        <p:pic>
          <p:nvPicPr>
            <p:cNvPr id="61" name="図 60" descr="ロゴ&#10;&#10;中程度の精度で自動的に生成された説明">
              <a:extLst>
                <a:ext uri="{FF2B5EF4-FFF2-40B4-BE49-F238E27FC236}">
                  <a16:creationId xmlns:a16="http://schemas.microsoft.com/office/drawing/2014/main" id="{F9A8DBFC-6E13-1E79-EA69-847BFB31DB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7537" y="4093525"/>
              <a:ext cx="1214963" cy="413180"/>
            </a:xfrm>
            <a:prstGeom prst="rect">
              <a:avLst/>
            </a:prstGeom>
          </p:spPr>
        </p:pic>
      </p:grpSp>
      <p:pic>
        <p:nvPicPr>
          <p:cNvPr id="62" name="コンテンツ プレースホルダー 3">
            <a:extLst>
              <a:ext uri="{FF2B5EF4-FFF2-40B4-BE49-F238E27FC236}">
                <a16:creationId xmlns:a16="http://schemas.microsoft.com/office/drawing/2014/main" id="{9E8CAE2E-D9C1-C6E0-411A-2D8A000DBA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04351" y="3533757"/>
            <a:ext cx="360000" cy="360000"/>
          </a:xfrm>
          <a:prstGeom prst="rect">
            <a:avLst/>
          </a:prstGeom>
        </p:spPr>
      </p:pic>
      <p:pic>
        <p:nvPicPr>
          <p:cNvPr id="63" name="Google Shape;735;p15">
            <a:extLst>
              <a:ext uri="{FF2B5EF4-FFF2-40B4-BE49-F238E27FC236}">
                <a16:creationId xmlns:a16="http://schemas.microsoft.com/office/drawing/2014/main" id="{11E5BBE6-EAFB-47D5-9696-02DF6501271C}"/>
              </a:ext>
            </a:extLst>
          </p:cNvPr>
          <p:cNvPicPr preferRelativeResize="0"/>
          <p:nvPr/>
        </p:nvPicPr>
        <p:blipFill rotWithShape="1">
          <a:blip r:embed="rId7">
            <a:alphaModFix/>
          </a:blip>
          <a:srcRect/>
          <a:stretch/>
        </p:blipFill>
        <p:spPr>
          <a:xfrm>
            <a:off x="10566997" y="3893757"/>
            <a:ext cx="455839" cy="455839"/>
          </a:xfrm>
          <a:prstGeom prst="rect">
            <a:avLst/>
          </a:prstGeom>
          <a:noFill/>
          <a:ln>
            <a:noFill/>
          </a:ln>
        </p:spPr>
      </p:pic>
      <p:pic>
        <p:nvPicPr>
          <p:cNvPr id="64" name="Google Shape;703;p15">
            <a:extLst>
              <a:ext uri="{FF2B5EF4-FFF2-40B4-BE49-F238E27FC236}">
                <a16:creationId xmlns:a16="http://schemas.microsoft.com/office/drawing/2014/main" id="{99B06807-0E94-6808-B1E6-054F00D9A6B2}"/>
              </a:ext>
            </a:extLst>
          </p:cNvPr>
          <p:cNvPicPr preferRelativeResize="0"/>
          <p:nvPr/>
        </p:nvPicPr>
        <p:blipFill rotWithShape="1">
          <a:blip r:embed="rId8">
            <a:alphaModFix/>
          </a:blip>
          <a:srcRect/>
          <a:stretch/>
        </p:blipFill>
        <p:spPr>
          <a:xfrm>
            <a:off x="7960957" y="5368245"/>
            <a:ext cx="510180" cy="529107"/>
          </a:xfrm>
          <a:prstGeom prst="rect">
            <a:avLst/>
          </a:prstGeom>
          <a:noFill/>
          <a:ln>
            <a:noFill/>
          </a:ln>
        </p:spPr>
      </p:pic>
      <p:sp>
        <p:nvSpPr>
          <p:cNvPr id="65" name="Google Shape;683;p15">
            <a:extLst>
              <a:ext uri="{FF2B5EF4-FFF2-40B4-BE49-F238E27FC236}">
                <a16:creationId xmlns:a16="http://schemas.microsoft.com/office/drawing/2014/main" id="{0E814AE8-13FF-30DF-5A4B-A7DF52C7AFBA}"/>
              </a:ext>
            </a:extLst>
          </p:cNvPr>
          <p:cNvSpPr txBox="1"/>
          <p:nvPr/>
        </p:nvSpPr>
        <p:spPr>
          <a:xfrm>
            <a:off x="7509895" y="6357811"/>
            <a:ext cx="4571411" cy="276959"/>
          </a:xfrm>
          <a:prstGeom prst="rect">
            <a:avLst/>
          </a:prstGeom>
          <a:noFill/>
          <a:ln>
            <a:noFill/>
          </a:ln>
        </p:spPr>
        <p:txBody>
          <a:bodyPr spcFirstLastPara="1" wrap="square" lIns="91425" tIns="45700" rIns="91425" bIns="45700" anchor="t" anchorCtr="0">
            <a:spAutoFit/>
          </a:bodyPr>
          <a:lstStyle/>
          <a:p>
            <a:pPr>
              <a:buClr>
                <a:srgbClr val="000000"/>
              </a:buClr>
              <a:buSzPts val="1000"/>
              <a:defRPr/>
            </a:pPr>
            <a:r>
              <a:rPr kumimoji="1" lang="en-US" altLang="ja-JP" sz="1200" b="0" i="0" u="none" strike="noStrike" kern="1200" cap="none" spc="0" normalizeH="0" baseline="0" noProof="0" dirty="0">
                <a:ln>
                  <a:noFill/>
                </a:ln>
                <a:solidFill>
                  <a:srgbClr val="000000"/>
                </a:solidFill>
                <a:effectLst/>
                <a:uLnTx/>
                <a:uFillTx/>
                <a:latin typeface="Meiryo UI"/>
                <a:ea typeface="Meiryo UI"/>
                <a:cs typeface="Arial"/>
                <a:sym typeface="Arial"/>
              </a:rPr>
              <a:t>※</a:t>
            </a:r>
            <a:r>
              <a:rPr lang="ja-JP" altLang="en-US" sz="1200" dirty="0">
                <a:solidFill>
                  <a:srgbClr val="000000"/>
                </a:solidFill>
                <a:latin typeface="Meiryo UI"/>
                <a:ea typeface="Meiryo UI"/>
                <a:cs typeface="Arial"/>
              </a:rPr>
              <a:t>外部（インターネット）に直接的に接続されていない環境</a:t>
            </a:r>
            <a:endParaRPr lang="en-US" altLang="ja-JP" sz="1200" dirty="0">
              <a:solidFill>
                <a:srgbClr val="000000"/>
              </a:solidFill>
              <a:latin typeface="Meiryo UI"/>
              <a:ea typeface="Meiryo UI"/>
              <a:cs typeface="Arial"/>
              <a:sym typeface="Arial"/>
            </a:endParaRPr>
          </a:p>
        </p:txBody>
      </p:sp>
      <p:sp>
        <p:nvSpPr>
          <p:cNvPr id="10" name="二等辺三角形 9">
            <a:extLst>
              <a:ext uri="{FF2B5EF4-FFF2-40B4-BE49-F238E27FC236}">
                <a16:creationId xmlns:a16="http://schemas.microsoft.com/office/drawing/2014/main" id="{5FAF52CB-D727-B322-CB40-7F425F5EEB02}"/>
              </a:ext>
            </a:extLst>
          </p:cNvPr>
          <p:cNvSpPr/>
          <p:nvPr/>
        </p:nvSpPr>
        <p:spPr>
          <a:xfrm>
            <a:off x="10881161" y="4745623"/>
            <a:ext cx="389733" cy="315994"/>
          </a:xfrm>
          <a:prstGeom prst="triangl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EDADF39-BD62-BB08-1D48-A31250E7D15E}"/>
              </a:ext>
            </a:extLst>
          </p:cNvPr>
          <p:cNvSpPr txBox="1"/>
          <p:nvPr/>
        </p:nvSpPr>
        <p:spPr>
          <a:xfrm>
            <a:off x="512587" y="4859594"/>
            <a:ext cx="6899896" cy="816506"/>
          </a:xfrm>
          <a:prstGeom prst="rect">
            <a:avLst/>
          </a:prstGeom>
          <a:noFill/>
        </p:spPr>
        <p:txBody>
          <a:bodyPr wrap="square">
            <a:spAutoFit/>
          </a:bodyPr>
          <a:lstStyle/>
          <a:p>
            <a:pPr marL="174625" indent="-174625">
              <a:lnSpc>
                <a:spcPts val="3000"/>
              </a:lnSpc>
            </a:pPr>
            <a:r>
              <a:rPr kumimoji="1" lang="ja-JP" altLang="en-US" sz="2000" b="1" dirty="0">
                <a:latin typeface="Meiryo UI" panose="020B0604030504040204" pitchFamily="50" charset="-128"/>
                <a:ea typeface="Meiryo UI" panose="020B0604030504040204" pitchFamily="50" charset="-128"/>
              </a:rPr>
              <a:t>　庁内情報ネットワーク接続端末（庁内情報利用パソコンやリモート庁内デスクトップ環境等）以外からの利用は行えません。  </a:t>
            </a:r>
          </a:p>
        </p:txBody>
      </p:sp>
      <p:sp>
        <p:nvSpPr>
          <p:cNvPr id="12" name="四角形: 角を丸くする 11">
            <a:extLst>
              <a:ext uri="{FF2B5EF4-FFF2-40B4-BE49-F238E27FC236}">
                <a16:creationId xmlns:a16="http://schemas.microsoft.com/office/drawing/2014/main" id="{94AC7BFC-E0E0-EE2B-613D-A8CB984B3B72}"/>
              </a:ext>
            </a:extLst>
          </p:cNvPr>
          <p:cNvSpPr/>
          <p:nvPr/>
        </p:nvSpPr>
        <p:spPr>
          <a:xfrm>
            <a:off x="1451728" y="5842148"/>
            <a:ext cx="4747967" cy="83506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ctr"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n-ea"/>
              </a:rPr>
              <a:t>汎用業務利用環境の</a:t>
            </a:r>
            <a:r>
              <a:rPr lang="en-US" altLang="ja-JP" sz="16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600" b="1"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600" b="1"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600" b="1" i="0" u="none" strike="noStrike" dirty="0">
                <a:solidFill>
                  <a:srgbClr val="000000"/>
                </a:solidFill>
                <a:effectLst/>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mn-ea"/>
              </a:rPr>
              <a:t>と</a:t>
            </a:r>
            <a:endParaRPr kumimoji="1" lang="en-US" altLang="ja-JP" sz="1600" b="1" dirty="0">
              <a:solidFill>
                <a:schemeClr val="tx1"/>
              </a:solidFill>
              <a:latin typeface="+mn-ea"/>
            </a:endParaRPr>
          </a:p>
          <a:p>
            <a:pPr marL="0" marR="0" lvl="0" indent="0" defTabSz="914400" rtl="0" eaLnBrk="1" fontAlgn="ctr"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n-ea"/>
              </a:rPr>
              <a:t>特定業務利用環境の</a:t>
            </a:r>
            <a:r>
              <a:rPr lang="en-US" altLang="ja-JP" sz="16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600" b="1"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600" b="1" i="0" u="none" strike="noStrike" dirty="0">
                <a:solidFill>
                  <a:srgbClr val="000000"/>
                </a:solidFill>
                <a:effectLst/>
                <a:latin typeface="Yu Gothic UI" panose="020B0500000000000000" pitchFamily="50" charset="-128"/>
                <a:ea typeface="Yu Gothic UI" panose="020B0500000000000000" pitchFamily="50" charset="-128"/>
              </a:rPr>
              <a:t>OasisRAG</a:t>
            </a:r>
            <a:r>
              <a:rPr lang="ja-JP" altLang="en-US" sz="1600" b="1" i="0" u="none" strike="noStrike" dirty="0">
                <a:solidFill>
                  <a:srgbClr val="000000"/>
                </a:solidFill>
                <a:effectLst/>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mn-ea"/>
              </a:rPr>
              <a:t>は同じ大阪市共通クラウド上に構築しています。</a:t>
            </a:r>
          </a:p>
        </p:txBody>
      </p:sp>
    </p:spTree>
    <p:extLst>
      <p:ext uri="{BB962C8B-B14F-4D97-AF65-F5344CB8AC3E}">
        <p14:creationId xmlns:p14="http://schemas.microsoft.com/office/powerpoint/2010/main" val="117490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465FB55-A0A4-8CDF-82FA-A545783B2312}"/>
              </a:ext>
            </a:extLst>
          </p:cNvPr>
          <p:cNvSpPr/>
          <p:nvPr/>
        </p:nvSpPr>
        <p:spPr>
          <a:xfrm>
            <a:off x="658238" y="92948"/>
            <a:ext cx="7615088" cy="513203"/>
          </a:xfrm>
          <a:prstGeom prst="rect">
            <a:avLst/>
          </a:prstGeom>
          <a:noFill/>
          <a:ln w="9525">
            <a:noFill/>
          </a:ln>
          <a:effectLst/>
        </p:spPr>
        <p:txBody>
          <a:bodyPr lIns="0" tIns="29250" rIns="0" bIns="29250" rtlCol="0" anchor="ctr"/>
          <a:lstStyle/>
          <a:p>
            <a:pPr lvl="0" defTabSz="742950">
              <a:defRPr/>
            </a:pPr>
            <a:r>
              <a:rPr lang="en-US" altLang="ja-JP"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(1) </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ja-JP" altLang="en-US" sz="2500" b="1" dirty="0">
                <a:latin typeface="Meiryo UI" panose="020B0604030504040204" pitchFamily="50" charset="-128"/>
                <a:ea typeface="Meiryo UI" panose="020B0604030504040204" pitchFamily="50" charset="-128"/>
              </a:rPr>
              <a:t>の概要</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7" name="スライド番号プレースホルダー 6">
            <a:extLst>
              <a:ext uri="{FF2B5EF4-FFF2-40B4-BE49-F238E27FC236}">
                <a16:creationId xmlns:a16="http://schemas.microsoft.com/office/drawing/2014/main" id="{3BB494D2-4C96-759F-6678-59E991AEC8E7}"/>
              </a:ext>
            </a:extLst>
          </p:cNvPr>
          <p:cNvSpPr>
            <a:spLocks noGrp="1"/>
          </p:cNvSpPr>
          <p:nvPr>
            <p:ph type="sldNum" sz="quarter" idx="10"/>
          </p:nvPr>
        </p:nvSpPr>
        <p:spPr/>
        <p:txBody>
          <a:bodyPr/>
          <a:lstStyle/>
          <a:p>
            <a:r>
              <a:rPr lang="en-US" altLang="ja-JP" dirty="0"/>
              <a:t>14</a:t>
            </a:r>
            <a:endParaRPr lang="en-US" altLang="en-US" dirty="0">
              <a:latin typeface="Meiryo UI" panose="020B0604030504040204" pitchFamily="50" charset="-128"/>
            </a:endParaRPr>
          </a:p>
        </p:txBody>
      </p:sp>
      <p:sp>
        <p:nvSpPr>
          <p:cNvPr id="8" name="正方形/長方形 7">
            <a:extLst>
              <a:ext uri="{FF2B5EF4-FFF2-40B4-BE49-F238E27FC236}">
                <a16:creationId xmlns:a16="http://schemas.microsoft.com/office/drawing/2014/main" id="{4177ADB6-B06F-F8C4-C841-F342E4CBB678}"/>
              </a:ext>
            </a:extLst>
          </p:cNvPr>
          <p:cNvSpPr/>
          <p:nvPr/>
        </p:nvSpPr>
        <p:spPr>
          <a:xfrm>
            <a:off x="658238" y="710835"/>
            <a:ext cx="11239200" cy="432000"/>
          </a:xfrm>
          <a:prstGeom prst="rect">
            <a:avLst/>
          </a:prstGeom>
          <a:solidFill>
            <a:schemeClr val="accent2"/>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en-US" altLang="ja-JP" sz="2000" b="1" dirty="0">
                <a:latin typeface="Yu Gothic UI" panose="020B0500000000000000" pitchFamily="50" charset="-128"/>
                <a:ea typeface="Yu Gothic UI" panose="020B0500000000000000" pitchFamily="50" charset="-128"/>
              </a:rPr>
              <a:t>AI</a:t>
            </a:r>
            <a:r>
              <a:rPr lang="ja-JP" altLang="en-US" sz="2000" b="1" dirty="0">
                <a:latin typeface="Yu Gothic UI" panose="020B0500000000000000" pitchFamily="50" charset="-128"/>
                <a:ea typeface="Yu Gothic UI" panose="020B0500000000000000" pitchFamily="50" charset="-128"/>
              </a:rPr>
              <a:t>アシスタント（</a:t>
            </a:r>
            <a:r>
              <a:rPr lang="en-US" altLang="ja-JP" sz="2000" b="1" dirty="0">
                <a:latin typeface="Yu Gothic UI" panose="020B0500000000000000" pitchFamily="50" charset="-128"/>
                <a:ea typeface="Yu Gothic UI" panose="020B0500000000000000" pitchFamily="50" charset="-128"/>
              </a:rPr>
              <a:t>Oasis</a:t>
            </a:r>
            <a:r>
              <a:rPr lang="ja-JP" altLang="en-US" sz="2000" b="1" dirty="0">
                <a:latin typeface="Yu Gothic UI" panose="020B0500000000000000" pitchFamily="50" charset="-128"/>
                <a:ea typeface="Yu Gothic UI" panose="020B0500000000000000" pitchFamily="50" charset="-128"/>
              </a:rPr>
              <a:t>）について</a:t>
            </a:r>
            <a:endParaRPr lang="en-US" altLang="ja-JP" sz="2000" b="1" dirty="0">
              <a:latin typeface="Yu Gothic UI" panose="020B0500000000000000" pitchFamily="50" charset="-128"/>
              <a:ea typeface="Yu Gothic UI" panose="020B0500000000000000" pitchFamily="50" charset="-128"/>
            </a:endParaRPr>
          </a:p>
        </p:txBody>
      </p:sp>
      <p:sp>
        <p:nvSpPr>
          <p:cNvPr id="11" name="四角形: 角を丸くする 10">
            <a:extLst>
              <a:ext uri="{FF2B5EF4-FFF2-40B4-BE49-F238E27FC236}">
                <a16:creationId xmlns:a16="http://schemas.microsoft.com/office/drawing/2014/main" id="{258E6EB6-5B2A-D17A-67A4-8B9C4A4C5E98}"/>
              </a:ext>
            </a:extLst>
          </p:cNvPr>
          <p:cNvSpPr/>
          <p:nvPr/>
        </p:nvSpPr>
        <p:spPr>
          <a:xfrm>
            <a:off x="658238" y="4353170"/>
            <a:ext cx="2531874" cy="443224"/>
          </a:xfrm>
          <a:prstGeom prst="roundRect">
            <a:avLst/>
          </a:prstGeom>
          <a:solidFill>
            <a:srgbClr val="F8F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共通</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D035959-E2B8-59C8-E3D8-A24C04EF71FE}"/>
              </a:ext>
            </a:extLst>
          </p:cNvPr>
          <p:cNvSpPr/>
          <p:nvPr/>
        </p:nvSpPr>
        <p:spPr>
          <a:xfrm>
            <a:off x="658238" y="1271855"/>
            <a:ext cx="3888000" cy="432000"/>
          </a:xfrm>
          <a:prstGeom prst="rect">
            <a:avLst/>
          </a:prstGeom>
          <a:solidFill>
            <a:schemeClr val="bg1">
              <a:lumMod val="90000"/>
            </a:schemeClr>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Yu Gothic UI" panose="020B0500000000000000" pitchFamily="50" charset="-128"/>
                <a:ea typeface="Yu Gothic UI" panose="020B0500000000000000" pitchFamily="50" charset="-128"/>
              </a:rPr>
              <a:t> 管理機能（デジタル統括室側）</a:t>
            </a:r>
            <a:r>
              <a:rPr lang="en-US" altLang="ja-JP" sz="2000" b="1" dirty="0">
                <a:latin typeface="Yu Gothic UI" panose="020B0500000000000000" pitchFamily="50" charset="-128"/>
                <a:ea typeface="Yu Gothic UI" panose="020B0500000000000000" pitchFamily="50" charset="-128"/>
              </a:rPr>
              <a:t> </a:t>
            </a:r>
          </a:p>
        </p:txBody>
      </p:sp>
      <p:sp>
        <p:nvSpPr>
          <p:cNvPr id="14" name="テキスト ボックス 13">
            <a:extLst>
              <a:ext uri="{FF2B5EF4-FFF2-40B4-BE49-F238E27FC236}">
                <a16:creationId xmlns:a16="http://schemas.microsoft.com/office/drawing/2014/main" id="{681F2001-8FC7-2EA5-201A-2E9C6A4D21D1}"/>
              </a:ext>
            </a:extLst>
          </p:cNvPr>
          <p:cNvSpPr txBox="1"/>
          <p:nvPr/>
        </p:nvSpPr>
        <p:spPr>
          <a:xfrm>
            <a:off x="575696" y="1745725"/>
            <a:ext cx="10875524" cy="426655"/>
          </a:xfrm>
          <a:prstGeom prst="rect">
            <a:avLst/>
          </a:prstGeom>
          <a:noFill/>
        </p:spPr>
        <p:txBody>
          <a:bodyPr wrap="square">
            <a:spAutoFit/>
          </a:bodyPr>
          <a:lstStyle/>
          <a:p>
            <a:pPr>
              <a:lnSpc>
                <a:spcPts val="3000"/>
              </a:lnSpc>
            </a:pPr>
            <a:r>
              <a:rPr kumimoji="1" lang="ja-JP" altLang="en-US" sz="1800" dirty="0">
                <a:latin typeface="Meiryo UI" panose="020B0604030504040204" pitchFamily="50" charset="-128"/>
                <a:ea typeface="Meiryo UI" panose="020B0604030504040204" pitchFamily="50" charset="-128"/>
              </a:rPr>
              <a:t>・ 全ての利用者の</a:t>
            </a:r>
            <a:r>
              <a:rPr kumimoji="1" lang="ja-JP" altLang="en-US" dirty="0">
                <a:latin typeface="Meiryo UI" panose="020B0604030504040204" pitchFamily="50" charset="-128"/>
                <a:ea typeface="Meiryo UI" panose="020B0604030504040204" pitchFamily="50" charset="-128"/>
              </a:rPr>
              <a:t>指示</a:t>
            </a:r>
            <a:r>
              <a:rPr kumimoji="1" lang="ja-JP" altLang="en-US" sz="1800" dirty="0">
                <a:latin typeface="Meiryo UI" panose="020B0604030504040204" pitchFamily="50" charset="-128"/>
                <a:ea typeface="Meiryo UI" panose="020B0604030504040204" pitchFamily="50" charset="-128"/>
              </a:rPr>
              <a:t>・質問及び回答結果はログとして保管しています。 </a:t>
            </a:r>
          </a:p>
        </p:txBody>
      </p:sp>
      <p:sp>
        <p:nvSpPr>
          <p:cNvPr id="15" name="正方形/長方形 14">
            <a:extLst>
              <a:ext uri="{FF2B5EF4-FFF2-40B4-BE49-F238E27FC236}">
                <a16:creationId xmlns:a16="http://schemas.microsoft.com/office/drawing/2014/main" id="{FF602067-33C9-C737-EF9C-B0AAE5AE94BA}"/>
              </a:ext>
            </a:extLst>
          </p:cNvPr>
          <p:cNvSpPr/>
          <p:nvPr/>
        </p:nvSpPr>
        <p:spPr>
          <a:xfrm>
            <a:off x="658238" y="3761360"/>
            <a:ext cx="3888000" cy="432000"/>
          </a:xfrm>
          <a:prstGeom prst="rect">
            <a:avLst/>
          </a:prstGeom>
          <a:solidFill>
            <a:schemeClr val="bg1">
              <a:lumMod val="90000"/>
            </a:schemeClr>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Yu Gothic UI" panose="020B0500000000000000" pitchFamily="50" charset="-128"/>
                <a:ea typeface="Yu Gothic UI" panose="020B0500000000000000" pitchFamily="50" charset="-128"/>
              </a:rPr>
              <a:t>システム機能（利用者側）</a:t>
            </a:r>
            <a:endParaRPr lang="en-US" altLang="ja-JP" sz="2000" b="1" dirty="0">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BB28582A-FC92-BE21-4B8E-868EA48AB1C1}"/>
              </a:ext>
            </a:extLst>
          </p:cNvPr>
          <p:cNvSpPr txBox="1"/>
          <p:nvPr/>
        </p:nvSpPr>
        <p:spPr>
          <a:xfrm>
            <a:off x="549024" y="4799514"/>
            <a:ext cx="11348414" cy="1965538"/>
          </a:xfrm>
          <a:prstGeom prst="rect">
            <a:avLst/>
          </a:prstGeom>
          <a:noFill/>
        </p:spPr>
        <p:txBody>
          <a:bodyPr wrap="square">
            <a:spAutoFit/>
          </a:bodyPr>
          <a:lstStyle/>
          <a:p>
            <a:pPr marL="92075" indent="-92075">
              <a:lnSpc>
                <a:spcPts val="3000"/>
              </a:lnSpc>
            </a:pPr>
            <a:r>
              <a:rPr kumimoji="1" lang="ja-JP" altLang="en-US" b="1" dirty="0">
                <a:latin typeface="Meiryo UI" panose="020B0604030504040204" pitchFamily="50" charset="-128"/>
                <a:ea typeface="Meiryo UI" panose="020B0604030504040204" pitchFamily="50" charset="-128"/>
              </a:rPr>
              <a:t>・</a:t>
            </a:r>
            <a:r>
              <a:rPr kumimoji="1" lang="ja-JP" altLang="en-US" sz="1800" b="1" dirty="0">
                <a:latin typeface="Meiryo UI" panose="020B0604030504040204" pitchFamily="50" charset="-128"/>
                <a:ea typeface="Meiryo UI" panose="020B0604030504040204" pitchFamily="50" charset="-128"/>
              </a:rPr>
              <a:t>庁内情報利用パソコン</a:t>
            </a:r>
            <a:r>
              <a:rPr kumimoji="1" lang="ja-JP" altLang="en-US" b="1" dirty="0">
                <a:latin typeface="Meiryo UI" panose="020B0604030504040204" pitchFamily="50" charset="-128"/>
                <a:ea typeface="Meiryo UI" panose="020B0604030504040204" pitchFamily="50" charset="-128"/>
              </a:rPr>
              <a:t>（庁内仮想デスクトップ）のデスクトップにあるショートカットアイコンから利用できます。</a:t>
            </a:r>
            <a:endParaRPr kumimoji="1" lang="en-US" altLang="ja-JP" b="1" dirty="0">
              <a:latin typeface="Meiryo UI" panose="020B0604030504040204" pitchFamily="50" charset="-128"/>
              <a:ea typeface="Meiryo UI" panose="020B0604030504040204" pitchFamily="50" charset="-128"/>
            </a:endParaRPr>
          </a:p>
          <a:p>
            <a:pPr marL="355600" indent="-355600">
              <a:lnSpc>
                <a:spcPts val="3000"/>
              </a:lnSpc>
            </a:pPr>
            <a:r>
              <a:rPr kumimoji="1" lang="ja-JP" altLang="en-US" dirty="0">
                <a:latin typeface="Meiryo UI" panose="020B0604030504040204" pitchFamily="50" charset="-128"/>
                <a:ea typeface="Meiryo UI" panose="020B0604030504040204" pitchFamily="50" charset="-128"/>
              </a:rPr>
              <a:t>　・ 利用者が指示・質問を入力すると、その内容が</a:t>
            </a:r>
            <a:r>
              <a:rPr kumimoji="1" lang="en-US" altLang="ja-JP" dirty="0">
                <a:latin typeface="Meiryo UI" panose="020B0604030504040204" pitchFamily="50" charset="-128"/>
                <a:ea typeface="Meiryo UI" panose="020B0604030504040204" pitchFamily="50" charset="-128"/>
              </a:rPr>
              <a:t>Azure</a:t>
            </a:r>
            <a:r>
              <a:rPr kumimoji="1" lang="ja-JP" altLang="en-US" dirty="0">
                <a:latin typeface="Meiryo UI" panose="020B0604030504040204" pitchFamily="50" charset="-128"/>
                <a:ea typeface="Meiryo UI" panose="020B0604030504040204" pitchFamily="50" charset="-128"/>
              </a:rPr>
              <a:t>の各サービスに送信され、サービス側で生成された回答文章や音声　データ等が表示されます。 </a:t>
            </a:r>
            <a:endParaRPr kumimoji="1" lang="en-US" altLang="ja-JP" dirty="0">
              <a:latin typeface="Meiryo UI" panose="020B0604030504040204" pitchFamily="50" charset="-128"/>
              <a:ea typeface="Meiryo UI" panose="020B0604030504040204" pitchFamily="50" charset="-128"/>
            </a:endParaRPr>
          </a:p>
          <a:p>
            <a:pPr marL="92075" indent="-92075">
              <a:lnSpc>
                <a:spcPts val="3000"/>
              </a:lnSpc>
            </a:pPr>
            <a:r>
              <a:rPr kumimoji="1" lang="ja-JP" altLang="en-US" dirty="0">
                <a:latin typeface="Meiryo UI" panose="020B0604030504040204" pitchFamily="50" charset="-128"/>
                <a:ea typeface="Meiryo UI" panose="020B0604030504040204" pitchFamily="50" charset="-128"/>
              </a:rPr>
              <a:t>　・指示・質問に利用できる文章や画像の文字数、ファイル容量には上限があります。</a:t>
            </a:r>
            <a:endParaRPr kumimoji="1" lang="en-US" altLang="ja-JP" dirty="0">
              <a:latin typeface="Meiryo UI" panose="020B0604030504040204" pitchFamily="50" charset="-128"/>
              <a:ea typeface="Meiryo UI" panose="020B0604030504040204" pitchFamily="50" charset="-128"/>
            </a:endParaRPr>
          </a:p>
          <a:p>
            <a:pPr marL="92075" indent="-92075">
              <a:lnSpc>
                <a:spcPts val="3000"/>
              </a:lnSpc>
            </a:pPr>
            <a:r>
              <a:rPr kumimoji="1" lang="ja-JP" altLang="en-US" dirty="0">
                <a:latin typeface="Meiryo UI" panose="020B0604030504040204" pitchFamily="50" charset="-128"/>
                <a:ea typeface="Meiryo UI" panose="020B0604030504040204" pitchFamily="50" charset="-128"/>
              </a:rPr>
              <a:t>　・ 詳細は「</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アシスタント（</a:t>
            </a:r>
            <a:r>
              <a:rPr kumimoji="1" lang="en-US" altLang="ja-JP" dirty="0">
                <a:latin typeface="Meiryo UI" panose="020B0604030504040204" pitchFamily="50" charset="-128"/>
                <a:ea typeface="Meiryo UI" panose="020B0604030504040204" pitchFamily="50" charset="-128"/>
              </a:rPr>
              <a:t>Oasis</a:t>
            </a:r>
            <a:r>
              <a:rPr kumimoji="1" lang="ja-JP" altLang="en-US" dirty="0">
                <a:latin typeface="Meiryo UI" panose="020B0604030504040204" pitchFamily="50" charset="-128"/>
                <a:ea typeface="Meiryo UI" panose="020B0604030504040204" pitchFamily="50" charset="-128"/>
              </a:rPr>
              <a:t>）利用マニュアル」を参照してください（庁内ポータル及び</a:t>
            </a:r>
            <a:r>
              <a:rPr kumimoji="1" lang="en-US" altLang="ja-JP" dirty="0">
                <a:latin typeface="Meiryo UI" panose="020B0604030504040204" pitchFamily="50" charset="-128"/>
                <a:ea typeface="Meiryo UI" panose="020B0604030504040204" pitchFamily="50" charset="-128"/>
              </a:rPr>
              <a:t>Oasis</a:t>
            </a:r>
            <a:r>
              <a:rPr kumimoji="1" lang="ja-JP" altLang="en-US" dirty="0">
                <a:latin typeface="Meiryo UI" panose="020B0604030504040204" pitchFamily="50" charset="-128"/>
                <a:ea typeface="Meiryo UI" panose="020B0604030504040204" pitchFamily="50" charset="-128"/>
              </a:rPr>
              <a:t>に掲載）。</a:t>
            </a:r>
            <a:endParaRPr kumimoji="1" lang="en-US" altLang="ja-JP"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480F634-77E6-E742-242C-C126CEB8581F}"/>
              </a:ext>
            </a:extLst>
          </p:cNvPr>
          <p:cNvPicPr>
            <a:picLocks noChangeAspect="1"/>
          </p:cNvPicPr>
          <p:nvPr/>
        </p:nvPicPr>
        <p:blipFill>
          <a:blip r:embed="rId2"/>
          <a:stretch>
            <a:fillRect/>
          </a:stretch>
        </p:blipFill>
        <p:spPr>
          <a:xfrm>
            <a:off x="791325" y="2445707"/>
            <a:ext cx="9821052" cy="1097459"/>
          </a:xfrm>
          <a:prstGeom prst="rect">
            <a:avLst/>
          </a:prstGeom>
        </p:spPr>
      </p:pic>
      <p:sp>
        <p:nvSpPr>
          <p:cNvPr id="6" name="テキスト ボックス 5">
            <a:extLst>
              <a:ext uri="{FF2B5EF4-FFF2-40B4-BE49-F238E27FC236}">
                <a16:creationId xmlns:a16="http://schemas.microsoft.com/office/drawing/2014/main" id="{416565CE-FAF4-AAAB-119D-11558F2CB046}"/>
              </a:ext>
            </a:extLst>
          </p:cNvPr>
          <p:cNvSpPr txBox="1"/>
          <p:nvPr/>
        </p:nvSpPr>
        <p:spPr>
          <a:xfrm>
            <a:off x="658238" y="2255802"/>
            <a:ext cx="1122808" cy="292388"/>
          </a:xfrm>
          <a:prstGeom prst="rect">
            <a:avLst/>
          </a:prstGeom>
          <a:noFill/>
          <a:ln>
            <a:noFill/>
          </a:ln>
        </p:spPr>
        <p:txBody>
          <a:bodyPr wrap="square" rtlCol="0" anchor="ctr" anchorCtr="1">
            <a:spAutoFit/>
          </a:bodyPr>
          <a:lstStyle/>
          <a:p>
            <a:r>
              <a:rPr kumimoji="1" lang="ja-JP" altLang="en-US" sz="1300" b="1" dirty="0">
                <a:latin typeface="Yu Gothic UI" panose="020B0500000000000000" pitchFamily="50" charset="-128"/>
                <a:ea typeface="Yu Gothic UI" panose="020B0500000000000000" pitchFamily="50" charset="-128"/>
              </a:rPr>
              <a:t>（ログの例）</a:t>
            </a:r>
          </a:p>
        </p:txBody>
      </p:sp>
    </p:spTree>
    <p:extLst>
      <p:ext uri="{BB962C8B-B14F-4D97-AF65-F5344CB8AC3E}">
        <p14:creationId xmlns:p14="http://schemas.microsoft.com/office/powerpoint/2010/main" val="243426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A7A78-FC6C-0007-9741-8916C5AA9613}"/>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EBC67DBF-C74F-270F-CF48-977AD9E69E17}"/>
              </a:ext>
            </a:extLst>
          </p:cNvPr>
          <p:cNvSpPr/>
          <p:nvPr/>
        </p:nvSpPr>
        <p:spPr>
          <a:xfrm>
            <a:off x="658238" y="92948"/>
            <a:ext cx="11348414" cy="513203"/>
          </a:xfrm>
          <a:prstGeom prst="rect">
            <a:avLst/>
          </a:prstGeom>
          <a:noFill/>
          <a:ln w="9525">
            <a:noFill/>
          </a:ln>
          <a:effectLst/>
        </p:spPr>
        <p:txBody>
          <a:bodyPr lIns="0" tIns="29250" rIns="0" bIns="29250" rtlCol="0" anchor="ctr"/>
          <a:lstStyle/>
          <a:p>
            <a:pPr lvl="0" defTabSz="742950">
              <a:defRPr/>
            </a:pPr>
            <a:r>
              <a:rPr lang="en-US" altLang="ja-JP"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(1) </a:t>
            </a:r>
            <a:r>
              <a:rPr lang="en-US" altLang="ja-JP" sz="2500" b="1" dirty="0">
                <a:solidFill>
                  <a:srgbClr val="000000"/>
                </a:solidFill>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ja-JP" altLang="en-US" sz="2500" b="1" dirty="0">
                <a:latin typeface="Meiryo UI" panose="020B0604030504040204" pitchFamily="50" charset="-128"/>
                <a:ea typeface="Meiryo UI" panose="020B0604030504040204" pitchFamily="50" charset="-128"/>
              </a:rPr>
              <a:t>の概要</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7" name="スライド番号プレースホルダー 6">
            <a:extLst>
              <a:ext uri="{FF2B5EF4-FFF2-40B4-BE49-F238E27FC236}">
                <a16:creationId xmlns:a16="http://schemas.microsoft.com/office/drawing/2014/main" id="{B919A0B0-368A-3C67-1AA1-DF40A79063A3}"/>
              </a:ext>
            </a:extLst>
          </p:cNvPr>
          <p:cNvSpPr>
            <a:spLocks noGrp="1"/>
          </p:cNvSpPr>
          <p:nvPr>
            <p:ph type="sldNum" sz="quarter" idx="10"/>
          </p:nvPr>
        </p:nvSpPr>
        <p:spPr/>
        <p:txBody>
          <a:bodyPr/>
          <a:lstStyle/>
          <a:p>
            <a:r>
              <a:rPr lang="en-US" altLang="ja-JP" dirty="0"/>
              <a:t>15</a:t>
            </a:r>
            <a:endParaRPr lang="en-US" altLang="en-US" dirty="0">
              <a:latin typeface="Meiryo UI" panose="020B0604030504040204" pitchFamily="50" charset="-128"/>
            </a:endParaRPr>
          </a:p>
        </p:txBody>
      </p:sp>
      <p:sp>
        <p:nvSpPr>
          <p:cNvPr id="9" name="テキスト ボックス 8">
            <a:extLst>
              <a:ext uri="{FF2B5EF4-FFF2-40B4-BE49-F238E27FC236}">
                <a16:creationId xmlns:a16="http://schemas.microsoft.com/office/drawing/2014/main" id="{FF93BF6D-95CC-5450-5CC4-9F61FE39A2C1}"/>
              </a:ext>
            </a:extLst>
          </p:cNvPr>
          <p:cNvSpPr txBox="1"/>
          <p:nvPr/>
        </p:nvSpPr>
        <p:spPr>
          <a:xfrm>
            <a:off x="515816" y="1258345"/>
            <a:ext cx="11348414" cy="766492"/>
          </a:xfrm>
          <a:prstGeom prst="rect">
            <a:avLst/>
          </a:prstGeom>
          <a:noFill/>
        </p:spPr>
        <p:txBody>
          <a:bodyPr wrap="square">
            <a:spAutoFit/>
          </a:bodyPr>
          <a:lstStyle/>
          <a:p>
            <a:pPr marL="92075" indent="-92075">
              <a:lnSpc>
                <a:spcPts val="2800"/>
              </a:lnSpc>
            </a:pPr>
            <a:r>
              <a:rPr kumimoji="1" lang="ja-JP" altLang="en-US" sz="1800" i="1"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利用者が指示・質問した内容に基づき、</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が回答の生成を行います</a:t>
            </a:r>
            <a:r>
              <a:rPr kumimoji="1" lang="ja-JP" altLang="en-US" dirty="0">
                <a:latin typeface="Meiryo UI" panose="020B0604030504040204" pitchFamily="50" charset="-128"/>
                <a:ea typeface="Meiryo UI" panose="020B0604030504040204" pitchFamily="50" charset="-128"/>
              </a:rPr>
              <a:t>（翻訳・要約・アイデア出しなど）</a:t>
            </a:r>
            <a:endParaRPr kumimoji="1" lang="en-US" altLang="ja-JP" i="1" dirty="0">
              <a:latin typeface="Meiryo UI" panose="020B0604030504040204" pitchFamily="50" charset="-128"/>
              <a:ea typeface="Meiryo UI" panose="020B0604030504040204" pitchFamily="50" charset="-128"/>
            </a:endParaRPr>
          </a:p>
          <a:p>
            <a:pPr marL="92075" indent="-92075">
              <a:lnSpc>
                <a:spcPts val="2800"/>
              </a:lnSpc>
            </a:pPr>
            <a:r>
              <a:rPr kumimoji="1" lang="ja-JP" altLang="en-US" i="1"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a:t>
            </a:r>
            <a:r>
              <a:rPr kumimoji="1" lang="ja-JP" altLang="en-US" i="1" dirty="0">
                <a:latin typeface="Meiryo UI" panose="020B0604030504040204" pitchFamily="50" charset="-128"/>
                <a:ea typeface="Meiryo UI" panose="020B0604030504040204" pitchFamily="50" charset="-128"/>
              </a:rPr>
              <a:t>回答に対して再度</a:t>
            </a:r>
            <a:r>
              <a:rPr kumimoji="1" lang="ja-JP" altLang="en-US" dirty="0">
                <a:latin typeface="Meiryo UI" panose="020B0604030504040204" pitchFamily="50" charset="-128"/>
                <a:ea typeface="Meiryo UI" panose="020B0604030504040204" pitchFamily="50" charset="-128"/>
              </a:rPr>
              <a:t>指示・質問を行うことが可能で、</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を相手とした「壁打ち」を行うことで検討を深めることが可能です</a:t>
            </a:r>
            <a:endParaRPr kumimoji="1" lang="en-US" altLang="ja-JP" i="1"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99D39836-8CC9-20E2-0B13-CF7D00857A6A}"/>
              </a:ext>
            </a:extLst>
          </p:cNvPr>
          <p:cNvSpPr/>
          <p:nvPr/>
        </p:nvSpPr>
        <p:spPr>
          <a:xfrm>
            <a:off x="591822" y="826167"/>
            <a:ext cx="2966111" cy="360000"/>
          </a:xfrm>
          <a:prstGeom prst="roundRect">
            <a:avLst/>
          </a:prstGeom>
          <a:solidFill>
            <a:srgbClr val="F8F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文章生成（</a:t>
            </a:r>
            <a:r>
              <a:rPr kumimoji="1" lang="en-US" altLang="ja-JP" sz="2000" b="1" dirty="0">
                <a:solidFill>
                  <a:schemeClr val="tx1"/>
                </a:solidFill>
                <a:latin typeface="Meiryo UI" panose="020B0604030504040204" pitchFamily="50" charset="-128"/>
                <a:ea typeface="Meiryo UI" panose="020B0604030504040204" pitchFamily="50" charset="-128"/>
              </a:rPr>
              <a:t>AI</a:t>
            </a:r>
            <a:r>
              <a:rPr kumimoji="1" lang="ja-JP" altLang="en-US" sz="2000" b="1" dirty="0">
                <a:solidFill>
                  <a:schemeClr val="tx1"/>
                </a:solidFill>
                <a:latin typeface="Meiryo UI" panose="020B0604030504040204" pitchFamily="50" charset="-128"/>
                <a:ea typeface="Meiryo UI" panose="020B0604030504040204" pitchFamily="50" charset="-128"/>
              </a:rPr>
              <a:t>チャット）</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B3A5B028-CD48-C6E3-237F-9C17E073534D}"/>
              </a:ext>
            </a:extLst>
          </p:cNvPr>
          <p:cNvSpPr/>
          <p:nvPr/>
        </p:nvSpPr>
        <p:spPr>
          <a:xfrm>
            <a:off x="625029" y="2188239"/>
            <a:ext cx="2966110" cy="360000"/>
          </a:xfrm>
          <a:prstGeom prst="roundRect">
            <a:avLst/>
          </a:prstGeom>
          <a:solidFill>
            <a:srgbClr val="F8F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文章生成（画像認識）</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7B29B9E-534D-5227-DE3B-B542D40726DF}"/>
              </a:ext>
            </a:extLst>
          </p:cNvPr>
          <p:cNvSpPr txBox="1"/>
          <p:nvPr/>
        </p:nvSpPr>
        <p:spPr>
          <a:xfrm>
            <a:off x="515816" y="2704441"/>
            <a:ext cx="11348414" cy="766492"/>
          </a:xfrm>
          <a:prstGeom prst="rect">
            <a:avLst/>
          </a:prstGeom>
          <a:noFill/>
        </p:spPr>
        <p:txBody>
          <a:bodyPr wrap="square">
            <a:spAutoFit/>
          </a:bodyPr>
          <a:lstStyle/>
          <a:p>
            <a:pPr marL="92075" indent="-92075">
              <a:lnSpc>
                <a:spcPts val="2800"/>
              </a:lnSpc>
            </a:pPr>
            <a:r>
              <a:rPr kumimoji="1" lang="ja-JP" altLang="en-US" sz="1800" dirty="0">
                <a:latin typeface="Meiryo UI" panose="020B0604030504040204" pitchFamily="50" charset="-128"/>
                <a:ea typeface="Meiryo UI" panose="020B0604030504040204" pitchFamily="50" charset="-128"/>
              </a:rPr>
              <a:t>・ 利用者が添付した画像ファイル及び添付した画像ファイル対する指示・質問に基づき、</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が回答の生成を行います（画像の説明文作成、画像内の文章の抜き出しなど）</a:t>
            </a:r>
            <a:endParaRPr kumimoji="1" lang="en-US" altLang="ja-JP" sz="18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D8935C6E-47F4-8F15-ED51-F7BF0384DDFF}"/>
              </a:ext>
            </a:extLst>
          </p:cNvPr>
          <p:cNvSpPr/>
          <p:nvPr/>
        </p:nvSpPr>
        <p:spPr>
          <a:xfrm>
            <a:off x="625029" y="3563369"/>
            <a:ext cx="2911503" cy="360000"/>
          </a:xfrm>
          <a:prstGeom prst="roundRect">
            <a:avLst/>
          </a:prstGeom>
          <a:solidFill>
            <a:srgbClr val="F8F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音声生成</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956B1CE-0B39-B378-B4E9-D687868F64ED}"/>
              </a:ext>
            </a:extLst>
          </p:cNvPr>
          <p:cNvSpPr txBox="1"/>
          <p:nvPr/>
        </p:nvSpPr>
        <p:spPr>
          <a:xfrm>
            <a:off x="515816" y="3980959"/>
            <a:ext cx="11348414" cy="766492"/>
          </a:xfrm>
          <a:prstGeom prst="rect">
            <a:avLst/>
          </a:prstGeom>
          <a:noFill/>
        </p:spPr>
        <p:txBody>
          <a:bodyPr wrap="square">
            <a:spAutoFit/>
          </a:bodyPr>
          <a:lstStyle/>
          <a:p>
            <a:pPr marL="92075" indent="-92075">
              <a:lnSpc>
                <a:spcPts val="2800"/>
              </a:lnSpc>
            </a:pPr>
            <a:r>
              <a:rPr kumimoji="1" lang="ja-JP" altLang="en-US" sz="1800" dirty="0">
                <a:latin typeface="Meiryo UI" panose="020B0604030504040204" pitchFamily="50" charset="-128"/>
                <a:ea typeface="Meiryo UI" panose="020B0604030504040204" pitchFamily="50" charset="-128"/>
              </a:rPr>
              <a:t>・ 利用者が指示した文章に基づき、</a:t>
            </a:r>
            <a:r>
              <a:rPr kumimoji="1" lang="en-US" altLang="ja-JP" sz="1800"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による</a:t>
            </a:r>
            <a:r>
              <a:rPr kumimoji="1" lang="ja-JP" altLang="en-US" sz="1800" dirty="0">
                <a:latin typeface="Meiryo UI" panose="020B0604030504040204" pitchFamily="50" charset="-128"/>
                <a:ea typeface="Meiryo UI" panose="020B0604030504040204" pitchFamily="50" charset="-128"/>
              </a:rPr>
              <a:t>読み上げ音声データの生成を行います（案内音声・庁舎内放送、研修資料の音声化など）</a:t>
            </a:r>
            <a:endParaRPr kumimoji="1" lang="en-US" altLang="ja-JP" sz="1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7EA46B5-E57A-2250-9776-CD292BC7C40F}"/>
              </a:ext>
            </a:extLst>
          </p:cNvPr>
          <p:cNvSpPr txBox="1"/>
          <p:nvPr/>
        </p:nvSpPr>
        <p:spPr>
          <a:xfrm>
            <a:off x="515816" y="5496690"/>
            <a:ext cx="11348414" cy="1125565"/>
          </a:xfrm>
          <a:prstGeom prst="rect">
            <a:avLst/>
          </a:prstGeom>
          <a:noFill/>
        </p:spPr>
        <p:txBody>
          <a:bodyPr wrap="square">
            <a:spAutoFit/>
          </a:bodyPr>
          <a:lstStyle/>
          <a:p>
            <a:pPr>
              <a:lnSpc>
                <a:spcPts val="2800"/>
              </a:lnSpc>
            </a:pPr>
            <a:r>
              <a:rPr kumimoji="1" lang="ja-JP" altLang="en-US" sz="1800" dirty="0">
                <a:latin typeface="Meiryo UI" panose="020B0604030504040204" pitchFamily="50" charset="-128"/>
                <a:ea typeface="Meiryo UI" panose="020B0604030504040204" pitchFamily="50" charset="-128"/>
              </a:rPr>
              <a:t>　</a:t>
            </a:r>
            <a:r>
              <a:rPr kumimoji="1" lang="en-US" altLang="ja-JP" sz="1800" dirty="0">
                <a:latin typeface="Meiryo UI" panose="020B0604030504040204" pitchFamily="50" charset="-128"/>
                <a:ea typeface="Meiryo UI" panose="020B0604030504040204" pitchFamily="50" charset="-128"/>
              </a:rPr>
              <a:t>RAG</a:t>
            </a:r>
            <a:r>
              <a:rPr lang="ja-JP" altLang="en-US" dirty="0">
                <a:latin typeface="Yu Gothic UI" panose="020B0500000000000000" pitchFamily="50" charset="-128"/>
                <a:ea typeface="Yu Gothic UI" panose="020B0500000000000000" pitchFamily="50" charset="-128"/>
              </a:rPr>
              <a:t> （検索により強化した生成）</a:t>
            </a:r>
            <a:r>
              <a:rPr kumimoji="1" lang="ja-JP" altLang="en-US" sz="1800" dirty="0">
                <a:latin typeface="Meiryo UI" panose="020B0604030504040204" pitchFamily="50" charset="-128"/>
                <a:ea typeface="Meiryo UI" panose="020B0604030504040204" pitchFamily="50" charset="-128"/>
              </a:rPr>
              <a:t>は、専門知識情報（法令・規則、事務手引きなど）を生成</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に持たせて、その内容を検索して回答を生成する仕組みです。</a:t>
            </a:r>
            <a:r>
              <a:rPr kumimoji="1" lang="ja-JP" altLang="en-US" dirty="0">
                <a:latin typeface="Meiryo UI" panose="020B0604030504040204" pitchFamily="50" charset="-128"/>
                <a:ea typeface="Meiryo UI" panose="020B0604030504040204" pitchFamily="50" charset="-128"/>
              </a:rPr>
              <a:t>現在は、特定の業務分野の一部の部署の職員が、</a:t>
            </a:r>
            <a:r>
              <a:rPr kumimoji="1" lang="en-US" altLang="ja-JP" dirty="0">
                <a:latin typeface="Meiryo UI" panose="020B0604030504040204" pitchFamily="50" charset="-128"/>
                <a:ea typeface="Meiryo UI" panose="020B0604030504040204" pitchFamily="50" charset="-128"/>
              </a:rPr>
              <a:t>RAG</a:t>
            </a:r>
            <a:r>
              <a:rPr kumimoji="1" lang="ja-JP" altLang="en-US" dirty="0">
                <a:latin typeface="Meiryo UI" panose="020B0604030504040204" pitchFamily="50" charset="-128"/>
                <a:ea typeface="Meiryo UI" panose="020B0604030504040204" pitchFamily="50" charset="-128"/>
              </a:rPr>
              <a:t>の回答精度等を検証する目的で利用しています。</a:t>
            </a:r>
            <a:endParaRPr kumimoji="1" lang="en-US" altLang="ja-JP" sz="18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C906F419-5DE2-B537-C000-ED18C167B7EC}"/>
              </a:ext>
            </a:extLst>
          </p:cNvPr>
          <p:cNvSpPr/>
          <p:nvPr/>
        </p:nvSpPr>
        <p:spPr>
          <a:xfrm>
            <a:off x="570423" y="4953124"/>
            <a:ext cx="11239200" cy="432000"/>
          </a:xfrm>
          <a:prstGeom prst="rect">
            <a:avLst/>
          </a:prstGeom>
          <a:solidFill>
            <a:schemeClr val="accent2"/>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en-US" altLang="ja-JP" sz="2000" b="1" dirty="0">
                <a:latin typeface="Yu Gothic UI" panose="020B0500000000000000" pitchFamily="50" charset="-128"/>
                <a:ea typeface="Yu Gothic UI" panose="020B0500000000000000" pitchFamily="50" charset="-128"/>
              </a:rPr>
              <a:t>AI</a:t>
            </a:r>
            <a:r>
              <a:rPr lang="ja-JP" altLang="en-US" sz="2000" b="1" dirty="0">
                <a:latin typeface="Yu Gothic UI" panose="020B0500000000000000" pitchFamily="50" charset="-128"/>
                <a:ea typeface="Yu Gothic UI" panose="020B0500000000000000" pitchFamily="50" charset="-128"/>
              </a:rPr>
              <a:t>アシスタント（</a:t>
            </a:r>
            <a:r>
              <a:rPr lang="en-US" altLang="ja-JP" sz="2000" b="1" dirty="0">
                <a:latin typeface="Yu Gothic UI" panose="020B0500000000000000" pitchFamily="50" charset="-128"/>
                <a:ea typeface="Yu Gothic UI" panose="020B0500000000000000" pitchFamily="50" charset="-128"/>
              </a:rPr>
              <a:t>Oasis RAG</a:t>
            </a:r>
            <a:r>
              <a:rPr lang="ja-JP" altLang="en-US" sz="2000" b="1" dirty="0">
                <a:latin typeface="Yu Gothic UI" panose="020B0500000000000000" pitchFamily="50" charset="-128"/>
                <a:ea typeface="Yu Gothic UI" panose="020B0500000000000000" pitchFamily="50" charset="-128"/>
              </a:rPr>
              <a:t>）について</a:t>
            </a:r>
            <a:endParaRPr lang="en-US" altLang="ja-JP" sz="2000" b="1" dirty="0">
              <a:latin typeface="Yu Gothic UI" panose="020B0500000000000000" pitchFamily="50" charset="-128"/>
              <a:ea typeface="Yu Gothic UI" panose="020B0500000000000000" pitchFamily="50" charset="-128"/>
            </a:endParaRPr>
          </a:p>
        </p:txBody>
      </p:sp>
      <p:pic>
        <p:nvPicPr>
          <p:cNvPr id="6" name="図 5" descr="黒い背景と白い文字の絵&#10;&#10;AI によって生成されたコンテンツは間違っている可能性があります。">
            <a:extLst>
              <a:ext uri="{FF2B5EF4-FFF2-40B4-BE49-F238E27FC236}">
                <a16:creationId xmlns:a16="http://schemas.microsoft.com/office/drawing/2014/main" id="{CF96AEDE-2F53-2171-2A0B-7D3C07B95530}"/>
              </a:ext>
            </a:extLst>
          </p:cNvPr>
          <p:cNvPicPr>
            <a:picLocks noChangeAspect="1"/>
          </p:cNvPicPr>
          <p:nvPr/>
        </p:nvPicPr>
        <p:blipFill>
          <a:blip r:embed="rId3"/>
          <a:stretch>
            <a:fillRect/>
          </a:stretch>
        </p:blipFill>
        <p:spPr>
          <a:xfrm>
            <a:off x="4680979" y="-76994"/>
            <a:ext cx="1487645" cy="1487645"/>
          </a:xfrm>
          <a:prstGeom prst="rect">
            <a:avLst/>
          </a:prstGeom>
        </p:spPr>
      </p:pic>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D3A2CE12-046D-9A83-9D28-AF40770AD4A3}"/>
              </a:ext>
            </a:extLst>
          </p:cNvPr>
          <p:cNvPicPr>
            <a:picLocks noChangeAspect="1"/>
          </p:cNvPicPr>
          <p:nvPr/>
        </p:nvPicPr>
        <p:blipFill>
          <a:blip r:embed="rId4"/>
          <a:stretch>
            <a:fillRect/>
          </a:stretch>
        </p:blipFill>
        <p:spPr>
          <a:xfrm>
            <a:off x="6764212" y="-256296"/>
            <a:ext cx="1772520" cy="1772520"/>
          </a:xfrm>
          <a:prstGeom prst="rect">
            <a:avLst/>
          </a:prstGeom>
        </p:spPr>
      </p:pic>
    </p:spTree>
    <p:extLst>
      <p:ext uri="{BB962C8B-B14F-4D97-AF65-F5344CB8AC3E}">
        <p14:creationId xmlns:p14="http://schemas.microsoft.com/office/powerpoint/2010/main" val="23286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4867E-A648-DACE-F86C-E052FEE531C0}"/>
            </a:ext>
          </a:extLst>
        </p:cNvPr>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311E79E1-1FC7-31AD-CB38-9662A7DFBA65}"/>
              </a:ext>
            </a:extLst>
          </p:cNvPr>
          <p:cNvSpPr>
            <a:spLocks noGrp="1"/>
          </p:cNvSpPr>
          <p:nvPr>
            <p:ph type="sldNum" sz="quarter" idx="10"/>
          </p:nvPr>
        </p:nvSpPr>
        <p:spPr>
          <a:xfrm>
            <a:off x="11119371" y="6366242"/>
            <a:ext cx="1067589" cy="471489"/>
          </a:xfrm>
        </p:spPr>
        <p:txBody>
          <a:bodyPr/>
          <a:lstStyle/>
          <a:p>
            <a:r>
              <a:rPr lang="en-US" altLang="ja-JP" dirty="0"/>
              <a:t>16</a:t>
            </a:r>
            <a:endParaRPr lang="en-US" altLang="en-US" dirty="0">
              <a:latin typeface="Meiryo UI" panose="020B0604030504040204" pitchFamily="50" charset="-128"/>
            </a:endParaRPr>
          </a:p>
        </p:txBody>
      </p:sp>
      <p:sp>
        <p:nvSpPr>
          <p:cNvPr id="2" name="正方形/長方形 1">
            <a:extLst>
              <a:ext uri="{FF2B5EF4-FFF2-40B4-BE49-F238E27FC236}">
                <a16:creationId xmlns:a16="http://schemas.microsoft.com/office/drawing/2014/main" id="{7ACEE725-F0C3-A7DF-A5FE-4427D753E806}"/>
              </a:ext>
            </a:extLst>
          </p:cNvPr>
          <p:cNvSpPr/>
          <p:nvPr/>
        </p:nvSpPr>
        <p:spPr>
          <a:xfrm>
            <a:off x="689611" y="191121"/>
            <a:ext cx="9047265" cy="513203"/>
          </a:xfrm>
          <a:prstGeom prst="rect">
            <a:avLst/>
          </a:prstGeom>
          <a:noFill/>
          <a:ln w="9525">
            <a:noFill/>
          </a:ln>
          <a:effectLst/>
        </p:spPr>
        <p:txBody>
          <a:bodyPr lIns="0" tIns="29250" rIns="0" bIns="29250" rtlCol="0" anchor="ctr"/>
          <a:lstStyle/>
          <a:p>
            <a:pPr lvl="0" defTabSz="742950">
              <a:defRPr/>
            </a:pPr>
            <a:r>
              <a:rPr lang="en-US" altLang="ja-JP"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(2) </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1" lang="ja-JP" altLang="en-US" sz="2500" b="1" dirty="0">
                <a:latin typeface="Meiryo UI" panose="020B0604030504040204" pitchFamily="50" charset="-128"/>
                <a:ea typeface="Meiryo UI" panose="020B0604030504040204" pitchFamily="50" charset="-128"/>
              </a:rPr>
              <a:t>契約・申込により利用する生成</a:t>
            </a:r>
            <a:r>
              <a:rPr kumimoji="1" lang="en-US" altLang="ja-JP" sz="2500" b="1" dirty="0">
                <a:latin typeface="Meiryo UI" panose="020B0604030504040204" pitchFamily="50" charset="-128"/>
                <a:ea typeface="Meiryo UI" panose="020B0604030504040204" pitchFamily="50" charset="-128"/>
              </a:rPr>
              <a:t>AI</a:t>
            </a:r>
            <a:r>
              <a:rPr kumimoji="1" lang="ja-JP" altLang="en-US" sz="2500" b="1" dirty="0">
                <a:latin typeface="Meiryo UI" panose="020B0604030504040204" pitchFamily="50" charset="-128"/>
                <a:ea typeface="Meiryo UI" panose="020B0604030504040204" pitchFamily="50" charset="-128"/>
              </a:rPr>
              <a:t>サービスの概要</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3" name="正方形/長方形 2">
            <a:extLst>
              <a:ext uri="{FF2B5EF4-FFF2-40B4-BE49-F238E27FC236}">
                <a16:creationId xmlns:a16="http://schemas.microsoft.com/office/drawing/2014/main" id="{DEB05C11-B61B-4F4E-9527-F88F5E86E25C}"/>
              </a:ext>
            </a:extLst>
          </p:cNvPr>
          <p:cNvSpPr/>
          <p:nvPr/>
        </p:nvSpPr>
        <p:spPr>
          <a:xfrm>
            <a:off x="670750" y="4003392"/>
            <a:ext cx="7615088" cy="513203"/>
          </a:xfrm>
          <a:prstGeom prst="rect">
            <a:avLst/>
          </a:prstGeom>
          <a:noFill/>
          <a:ln w="9525">
            <a:noFill/>
          </a:ln>
          <a:effectLst/>
        </p:spPr>
        <p:txBody>
          <a:bodyPr lIns="0" tIns="29250" rIns="0" bIns="29250" rtlCol="0" anchor="ctr"/>
          <a:lstStyle/>
          <a:p>
            <a:pPr lvl="0" defTabSz="742950">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lang="ja-JP" altLang="en-US" sz="2800" dirty="0">
                <a:latin typeface="Meiryo UI"/>
                <a:ea typeface="Meiryo UI"/>
              </a:rPr>
              <a:t> </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端末機に搭載された生成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4" name="テキスト ボックス 3">
            <a:extLst>
              <a:ext uri="{FF2B5EF4-FFF2-40B4-BE49-F238E27FC236}">
                <a16:creationId xmlns:a16="http://schemas.microsoft.com/office/drawing/2014/main" id="{271FCC16-9EF2-40B8-69A7-A13855F93E3D}"/>
              </a:ext>
            </a:extLst>
          </p:cNvPr>
          <p:cNvSpPr txBox="1"/>
          <p:nvPr/>
        </p:nvSpPr>
        <p:spPr>
          <a:xfrm>
            <a:off x="624990" y="4470466"/>
            <a:ext cx="8941539" cy="1965538"/>
          </a:xfrm>
          <a:prstGeom prst="rect">
            <a:avLst/>
          </a:prstGeom>
          <a:noFill/>
        </p:spPr>
        <p:txBody>
          <a:bodyPr wrap="square">
            <a:spAutoFit/>
          </a:bodyPr>
          <a:lstStyle/>
          <a:p>
            <a:pPr>
              <a:lnSpc>
                <a:spcPts val="3000"/>
              </a:lnSpc>
            </a:pPr>
            <a:r>
              <a:rPr kumimoji="1" lang="ja-JP" altLang="en-US" sz="1800" dirty="0">
                <a:latin typeface="Meiryo UI" panose="020B0604030504040204" pitchFamily="50" charset="-128"/>
                <a:ea typeface="Meiryo UI" panose="020B0604030504040204" pitchFamily="50" charset="-128"/>
              </a:rPr>
              <a:t>　近年、一部のスマートフォンや</a:t>
            </a:r>
            <a:r>
              <a:rPr kumimoji="1" lang="en-US" altLang="ja-JP" sz="1800" dirty="0">
                <a:latin typeface="Meiryo UI" panose="020B0604030504040204" pitchFamily="50" charset="-128"/>
                <a:ea typeface="Meiryo UI" panose="020B0604030504040204" pitchFamily="50" charset="-128"/>
              </a:rPr>
              <a:t>PC</a:t>
            </a:r>
            <a:r>
              <a:rPr kumimoji="1" lang="ja-JP" altLang="en-US" sz="1800" dirty="0">
                <a:latin typeface="Meiryo UI" panose="020B0604030504040204" pitchFamily="50" charset="-128"/>
                <a:ea typeface="Meiryo UI" panose="020B0604030504040204" pitchFamily="50" charset="-128"/>
              </a:rPr>
              <a:t>などの端末機には、生成</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機能が標準搭載されているものがあります。</a:t>
            </a:r>
            <a:endParaRPr kumimoji="1" lang="en-US" altLang="ja-JP" sz="1800" dirty="0">
              <a:latin typeface="Meiryo UI" panose="020B0604030504040204" pitchFamily="50" charset="-128"/>
              <a:ea typeface="Meiryo UI" panose="020B0604030504040204" pitchFamily="50" charset="-128"/>
            </a:endParaRPr>
          </a:p>
          <a:p>
            <a:pPr marL="92075" indent="-92075">
              <a:lnSpc>
                <a:spcPts val="3000"/>
              </a:lnSpc>
            </a:pPr>
            <a:r>
              <a:rPr kumimoji="1" lang="ja-JP" altLang="en-US" sz="1800" dirty="0">
                <a:latin typeface="Meiryo UI" panose="020B0604030504040204" pitchFamily="50" charset="-128"/>
                <a:ea typeface="Meiryo UI" panose="020B0604030504040204" pitchFamily="50" charset="-128"/>
              </a:rPr>
              <a:t>　これらの端末では、生成</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の処理を、端末内やクラウド上で実行する仕組みが導入されています。</a:t>
            </a:r>
          </a:p>
          <a:p>
            <a:pPr marL="92075" indent="-92075">
              <a:lnSpc>
                <a:spcPts val="3000"/>
              </a:lnSpc>
            </a:pPr>
            <a:r>
              <a:rPr kumimoji="1" lang="ja-JP" altLang="en-US" sz="1800" dirty="0">
                <a:latin typeface="Meiryo UI" panose="020B0604030504040204" pitchFamily="50" charset="-128"/>
                <a:ea typeface="Meiryo UI" panose="020B0604030504040204" pitchFamily="50" charset="-128"/>
              </a:rPr>
              <a:t>　このような端末を業務で利用する場合、情報</a:t>
            </a:r>
            <a:r>
              <a:rPr kumimoji="1" lang="ja-JP" altLang="en-US" dirty="0">
                <a:latin typeface="Meiryo UI" panose="020B0604030504040204" pitchFamily="50" charset="-128"/>
                <a:ea typeface="Meiryo UI" panose="020B0604030504040204" pitchFamily="50" charset="-128"/>
              </a:rPr>
              <a:t>が外部に流出することを防ぐため、</a:t>
            </a:r>
            <a:r>
              <a:rPr kumimoji="1" lang="ja-JP" altLang="en-US" sz="1800" dirty="0">
                <a:latin typeface="Meiryo UI" panose="020B0604030504040204" pitchFamily="50" charset="-128"/>
                <a:ea typeface="Meiryo UI" panose="020B0604030504040204" pitchFamily="50" charset="-128"/>
              </a:rPr>
              <a:t>標準搭載された生成</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の利用ルール</a:t>
            </a:r>
            <a:r>
              <a:rPr kumimoji="1" lang="ja-JP" altLang="en-US" dirty="0">
                <a:latin typeface="Meiryo UI" panose="020B0604030504040204" pitchFamily="50" charset="-128"/>
                <a:ea typeface="Meiryo UI" panose="020B0604030504040204" pitchFamily="50" charset="-128"/>
              </a:rPr>
              <a:t>を</a:t>
            </a:r>
            <a:r>
              <a:rPr kumimoji="1" lang="ja-JP" altLang="en-US" sz="1800" dirty="0">
                <a:latin typeface="Meiryo UI" panose="020B0604030504040204" pitchFamily="50" charset="-128"/>
                <a:ea typeface="Meiryo UI" panose="020B0604030504040204" pitchFamily="50" charset="-128"/>
              </a:rPr>
              <a:t>明確にする必要があります。</a:t>
            </a:r>
            <a:endParaRPr kumimoji="1" lang="en-US" altLang="ja-JP" sz="18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BDC0D4C-7EFF-85FD-7D49-28C806CE6E6C}"/>
              </a:ext>
            </a:extLst>
          </p:cNvPr>
          <p:cNvSpPr txBox="1"/>
          <p:nvPr/>
        </p:nvSpPr>
        <p:spPr>
          <a:xfrm>
            <a:off x="592876" y="799835"/>
            <a:ext cx="8713684" cy="2350259"/>
          </a:xfrm>
          <a:prstGeom prst="rect">
            <a:avLst/>
          </a:prstGeom>
          <a:noFill/>
        </p:spPr>
        <p:txBody>
          <a:bodyPr wrap="square">
            <a:spAutoFit/>
          </a:bodyPr>
          <a:lstStyle/>
          <a:p>
            <a:pPr>
              <a:lnSpc>
                <a:spcPts val="3000"/>
              </a:lnSpc>
            </a:pPr>
            <a:r>
              <a:rPr kumimoji="1" lang="ja-JP" altLang="en-US" dirty="0">
                <a:solidFill>
                  <a:srgbClr val="000000"/>
                </a:solidFill>
                <a:latin typeface="Meiryo UI" panose="020B0604030504040204" pitchFamily="50" charset="-128"/>
                <a:ea typeface="Meiryo UI" panose="020B0604030504040204" pitchFamily="50" charset="-128"/>
              </a:rPr>
              <a:t>　画像生成機能、情報システムに付加された要約機能、自然言語による検索・タグ付け・分類機能など、多様な生成</a:t>
            </a:r>
            <a:r>
              <a:rPr kumimoji="1" lang="en-US" altLang="ja-JP" dirty="0">
                <a:solidFill>
                  <a:srgbClr val="000000"/>
                </a:solidFill>
                <a:latin typeface="Meiryo UI" panose="020B0604030504040204" pitchFamily="50" charset="-128"/>
                <a:ea typeface="Meiryo UI" panose="020B0604030504040204" pitchFamily="50" charset="-128"/>
              </a:rPr>
              <a:t>AI</a:t>
            </a:r>
            <a:r>
              <a:rPr kumimoji="1" lang="ja-JP" altLang="en-US" dirty="0">
                <a:solidFill>
                  <a:srgbClr val="000000"/>
                </a:solidFill>
                <a:latin typeface="Meiryo UI" panose="020B0604030504040204" pitchFamily="50" charset="-128"/>
                <a:ea typeface="Meiryo UI" panose="020B0604030504040204" pitchFamily="50" charset="-128"/>
              </a:rPr>
              <a:t>機能を持つクラウドサービス（情報システム）があります。</a:t>
            </a:r>
          </a:p>
          <a:p>
            <a:pPr>
              <a:lnSpc>
                <a:spcPts val="3000"/>
              </a:lnSpc>
            </a:pPr>
            <a:r>
              <a:rPr kumimoji="1" lang="ja-JP" altLang="en-US" dirty="0">
                <a:solidFill>
                  <a:srgbClr val="000000"/>
                </a:solidFill>
                <a:latin typeface="Meiryo UI" panose="020B0604030504040204" pitchFamily="50" charset="-128"/>
                <a:ea typeface="Meiryo UI" panose="020B0604030504040204" pitchFamily="50" charset="-128"/>
              </a:rPr>
              <a:t>　各所属がこうした生成</a:t>
            </a:r>
            <a:r>
              <a:rPr kumimoji="1" lang="en-US" altLang="ja-JP" dirty="0">
                <a:solidFill>
                  <a:srgbClr val="000000"/>
                </a:solidFill>
                <a:latin typeface="Meiryo UI" panose="020B0604030504040204" pitchFamily="50" charset="-128"/>
                <a:ea typeface="Meiryo UI" panose="020B0604030504040204" pitchFamily="50" charset="-128"/>
              </a:rPr>
              <a:t>AI</a:t>
            </a:r>
            <a:r>
              <a:rPr kumimoji="1" lang="ja-JP" altLang="en-US" dirty="0">
                <a:solidFill>
                  <a:srgbClr val="000000"/>
                </a:solidFill>
                <a:latin typeface="Meiryo UI" panose="020B0604030504040204" pitchFamily="50" charset="-128"/>
                <a:ea typeface="Meiryo UI" panose="020B0604030504040204" pitchFamily="50" charset="-128"/>
              </a:rPr>
              <a:t>サービスを導入する場合は、「大阪市情報システム等の整備及び運用に関する規程」に基づき、他の情報システムと同様に情報システム協議の対象となります。</a:t>
            </a:r>
          </a:p>
          <a:p>
            <a:pPr marL="92075" indent="-92075">
              <a:lnSpc>
                <a:spcPts val="3000"/>
              </a:lnSpc>
            </a:pPr>
            <a:r>
              <a:rPr kumimoji="1" lang="ja-JP" altLang="en-US" dirty="0">
                <a:solidFill>
                  <a:srgbClr val="000000"/>
                </a:solidFill>
                <a:latin typeface="Meiryo UI" panose="020B0604030504040204" pitchFamily="50" charset="-128"/>
                <a:ea typeface="Meiryo UI" panose="020B0604030504040204" pitchFamily="50" charset="-128"/>
              </a:rPr>
              <a:t>　また、生成</a:t>
            </a:r>
            <a:r>
              <a:rPr kumimoji="1" lang="en-US" altLang="ja-JP" dirty="0">
                <a:solidFill>
                  <a:srgbClr val="000000"/>
                </a:solidFill>
                <a:latin typeface="Meiryo UI" panose="020B0604030504040204" pitchFamily="50" charset="-128"/>
                <a:ea typeface="Meiryo UI" panose="020B0604030504040204" pitchFamily="50" charset="-128"/>
              </a:rPr>
              <a:t>AI</a:t>
            </a:r>
            <a:r>
              <a:rPr kumimoji="1" lang="ja-JP" altLang="en-US" dirty="0">
                <a:solidFill>
                  <a:srgbClr val="000000"/>
                </a:solidFill>
                <a:latin typeface="Meiryo UI" panose="020B0604030504040204" pitchFamily="50" charset="-128"/>
                <a:ea typeface="Meiryo UI" panose="020B0604030504040204" pitchFamily="50" charset="-128"/>
              </a:rPr>
              <a:t>サービスについては、情報システム協議の際に、生成</a:t>
            </a:r>
            <a:r>
              <a:rPr kumimoji="1" lang="en-US" altLang="ja-JP" dirty="0">
                <a:solidFill>
                  <a:srgbClr val="000000"/>
                </a:solidFill>
                <a:latin typeface="Meiryo UI" panose="020B0604030504040204" pitchFamily="50" charset="-128"/>
                <a:ea typeface="Meiryo UI" panose="020B0604030504040204" pitchFamily="50" charset="-128"/>
              </a:rPr>
              <a:t>AI</a:t>
            </a:r>
            <a:r>
              <a:rPr kumimoji="1" lang="ja-JP" altLang="en-US" dirty="0">
                <a:solidFill>
                  <a:srgbClr val="000000"/>
                </a:solidFill>
                <a:latin typeface="Meiryo UI" panose="020B0604030504040204" pitchFamily="50" charset="-128"/>
                <a:ea typeface="Meiryo UI" panose="020B0604030504040204" pitchFamily="50" charset="-128"/>
              </a:rPr>
              <a:t>特有のリスクや運用面の観点からも審査を行います。</a:t>
            </a:r>
          </a:p>
        </p:txBody>
      </p:sp>
      <p:pic>
        <p:nvPicPr>
          <p:cNvPr id="10" name="図 9" descr="ロゴ&#10;&#10;AI によって生成されたコンテンツは間違っている可能性があります。">
            <a:extLst>
              <a:ext uri="{FF2B5EF4-FFF2-40B4-BE49-F238E27FC236}">
                <a16:creationId xmlns:a16="http://schemas.microsoft.com/office/drawing/2014/main" id="{D2B845E9-93B0-58A0-B700-EB969AE30C3F}"/>
              </a:ext>
            </a:extLst>
          </p:cNvPr>
          <p:cNvPicPr>
            <a:picLocks noChangeAspect="1"/>
          </p:cNvPicPr>
          <p:nvPr/>
        </p:nvPicPr>
        <p:blipFill>
          <a:blip r:embed="rId2"/>
          <a:stretch>
            <a:fillRect/>
          </a:stretch>
        </p:blipFill>
        <p:spPr>
          <a:xfrm>
            <a:off x="9612289" y="3927274"/>
            <a:ext cx="2320671" cy="2320671"/>
          </a:xfrm>
          <a:prstGeom prst="rect">
            <a:avLst/>
          </a:prstGeom>
        </p:spPr>
      </p:pic>
      <p:pic>
        <p:nvPicPr>
          <p:cNvPr id="12" name="図 11" descr="おもちゃ, レゴ が含まれている画像&#10;&#10;AI によって生成されたコンテンツは間違っている可能性があります。">
            <a:extLst>
              <a:ext uri="{FF2B5EF4-FFF2-40B4-BE49-F238E27FC236}">
                <a16:creationId xmlns:a16="http://schemas.microsoft.com/office/drawing/2014/main" id="{9D6810E6-FF52-6F79-6160-82881F3F59A1}"/>
              </a:ext>
            </a:extLst>
          </p:cNvPr>
          <p:cNvPicPr>
            <a:picLocks noChangeAspect="1"/>
          </p:cNvPicPr>
          <p:nvPr/>
        </p:nvPicPr>
        <p:blipFill>
          <a:blip r:embed="rId3"/>
          <a:stretch>
            <a:fillRect/>
          </a:stretch>
        </p:blipFill>
        <p:spPr>
          <a:xfrm>
            <a:off x="9566529" y="911744"/>
            <a:ext cx="2517256" cy="2517256"/>
          </a:xfrm>
          <a:prstGeom prst="rect">
            <a:avLst/>
          </a:prstGeom>
        </p:spPr>
      </p:pic>
    </p:spTree>
    <p:extLst>
      <p:ext uri="{BB962C8B-B14F-4D97-AF65-F5344CB8AC3E}">
        <p14:creationId xmlns:p14="http://schemas.microsoft.com/office/powerpoint/2010/main" val="306899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0" y="469444"/>
            <a:ext cx="9448800" cy="1531357"/>
          </a:xfrm>
        </p:spPr>
        <p:txBody>
          <a:bodyPr rtlCol="0"/>
          <a:lstStyle>
            <a:defPPr>
              <a:defRPr lang="ja-JP"/>
            </a:defPPr>
          </a:lstStyle>
          <a:p>
            <a:r>
              <a:rPr lang="ja-JP" altLang="en-US" dirty="0"/>
              <a:t>　第３章　大阪市の生成</a:t>
            </a:r>
            <a:r>
              <a:rPr lang="en-US" altLang="ja-JP" dirty="0"/>
              <a:t>AI</a:t>
            </a:r>
            <a:r>
              <a:rPr lang="ja-JP" altLang="en-US" dirty="0"/>
              <a:t>の</a:t>
            </a:r>
            <a:r>
              <a:rPr kumimoji="1" lang="ja-JP" altLang="en-US" sz="3600" dirty="0"/>
              <a:t>利用ルール</a:t>
            </a:r>
            <a:endParaRPr lang="ja-JP" b="1" dirty="0"/>
          </a:p>
        </p:txBody>
      </p:sp>
      <p:sp>
        <p:nvSpPr>
          <p:cNvPr id="8" name="テキスト ボックス 7">
            <a:extLst>
              <a:ext uri="{FF2B5EF4-FFF2-40B4-BE49-F238E27FC236}">
                <a16:creationId xmlns:a16="http://schemas.microsoft.com/office/drawing/2014/main" id="{32EAD6D4-D4CE-6F20-42E2-9CA1BA271A82}"/>
              </a:ext>
            </a:extLst>
          </p:cNvPr>
          <p:cNvSpPr txBox="1"/>
          <p:nvPr/>
        </p:nvSpPr>
        <p:spPr>
          <a:xfrm>
            <a:off x="299629" y="2354638"/>
            <a:ext cx="12010481" cy="304698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１　全ての環境の共通ルール</a:t>
            </a:r>
          </a:p>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２　利用環境ごとの個別ルール</a:t>
            </a:r>
          </a:p>
          <a:p>
            <a:r>
              <a:rPr kumimoji="1" lang="ja-JP" altLang="en-US" sz="3200" b="1" dirty="0">
                <a:latin typeface="Meiryo UI" panose="020B0604030504040204" pitchFamily="50" charset="-128"/>
                <a:ea typeface="Meiryo UI" panose="020B0604030504040204" pitchFamily="50" charset="-128"/>
              </a:rPr>
              <a:t>（１）</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アシスタント</a:t>
            </a:r>
            <a:r>
              <a:rPr kumimoji="1" lang="en-US" altLang="ja-JP" sz="3200" b="1" dirty="0">
                <a:latin typeface="Meiryo UI" panose="020B0604030504040204" pitchFamily="50" charset="-128"/>
                <a:ea typeface="Meiryo UI" panose="020B0604030504040204" pitchFamily="50" charset="-128"/>
              </a:rPr>
              <a:t>(Oasis)</a:t>
            </a:r>
            <a:r>
              <a:rPr kumimoji="1" lang="ja-JP" altLang="en-US" sz="3200" b="1" dirty="0">
                <a:latin typeface="Meiryo UI" panose="020B0604030504040204" pitchFamily="50" charset="-128"/>
                <a:ea typeface="Meiryo UI" panose="020B0604030504040204" pitchFamily="50" charset="-128"/>
              </a:rPr>
              <a:t>及び</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アシスタント</a:t>
            </a:r>
            <a:r>
              <a:rPr kumimoji="1" lang="en-US" altLang="ja-JP" sz="3200" b="1" dirty="0">
                <a:latin typeface="Meiryo UI" panose="020B0604030504040204" pitchFamily="50" charset="-128"/>
                <a:ea typeface="Meiryo UI" panose="020B0604030504040204" pitchFamily="50" charset="-128"/>
              </a:rPr>
              <a:t>(Oasis RAG)</a:t>
            </a:r>
            <a:r>
              <a:rPr kumimoji="1" lang="ja-JP" altLang="en-US" sz="3200" b="1" dirty="0">
                <a:latin typeface="Meiryo UI" panose="020B0604030504040204" pitchFamily="50" charset="-128"/>
                <a:ea typeface="Meiryo UI" panose="020B0604030504040204" pitchFamily="50" charset="-128"/>
              </a:rPr>
              <a:t>（２）契約・申込により利用する生成</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サービス（情報システム）</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（３）</a:t>
            </a:r>
            <a:r>
              <a:rPr lang="ja-JP" altLang="en-US" sz="3200" b="1" dirty="0">
                <a:solidFill>
                  <a:srgbClr val="000000"/>
                </a:solidFill>
                <a:latin typeface="Meiryo UI" panose="020B0604030504040204" pitchFamily="50" charset="-128"/>
                <a:ea typeface="Meiryo UI" panose="020B0604030504040204" pitchFamily="50" charset="-128"/>
                <a:cs typeface="ＭＳ Ｐゴシック"/>
              </a:rPr>
              <a:t>端末機に搭載された生成</a:t>
            </a:r>
            <a:r>
              <a:rPr lang="en-US" altLang="ja-JP" sz="3200" b="1" dirty="0">
                <a:solidFill>
                  <a:srgbClr val="000000"/>
                </a:solidFill>
                <a:latin typeface="Meiryo UI" panose="020B0604030504040204" pitchFamily="50" charset="-128"/>
                <a:ea typeface="Meiryo UI" panose="020B0604030504040204" pitchFamily="50" charset="-128"/>
                <a:cs typeface="ＭＳ Ｐゴシック"/>
              </a:rPr>
              <a:t>AI</a:t>
            </a:r>
            <a:endParaRPr kumimoji="1" lang="en-US" altLang="ja-JP" sz="32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8FD7636-4C6F-177B-2A80-7369434CE218}"/>
              </a:ext>
            </a:extLst>
          </p:cNvPr>
          <p:cNvSpPr>
            <a:spLocks noGrp="1"/>
          </p:cNvSpPr>
          <p:nvPr>
            <p:ph type="sldNum" sz="quarter" idx="10"/>
          </p:nvPr>
        </p:nvSpPr>
        <p:spPr>
          <a:xfrm>
            <a:off x="11124411" y="6386511"/>
            <a:ext cx="1067589" cy="471489"/>
          </a:xfrm>
        </p:spPr>
        <p:txBody>
          <a:bodyPr/>
          <a:lstStyle/>
          <a:p>
            <a:r>
              <a:rPr lang="en-US" altLang="ja-JP" dirty="0"/>
              <a:t>17</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4119700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B36DF2-C217-9739-347A-B0F5327D8E08}"/>
              </a:ext>
            </a:extLst>
          </p:cNvPr>
          <p:cNvSpPr>
            <a:spLocks noGrp="1"/>
          </p:cNvSpPr>
          <p:nvPr>
            <p:ph type="sldNum" sz="quarter" idx="10"/>
          </p:nvPr>
        </p:nvSpPr>
        <p:spPr/>
        <p:txBody>
          <a:bodyPr/>
          <a:lstStyle/>
          <a:p>
            <a:r>
              <a:rPr lang="en-US" altLang="en-US" dirty="0">
                <a:latin typeface="Meiryo UI" panose="020B0604030504040204" pitchFamily="50" charset="-128"/>
              </a:rPr>
              <a:t>18</a:t>
            </a:r>
          </a:p>
        </p:txBody>
      </p:sp>
      <p:sp>
        <p:nvSpPr>
          <p:cNvPr id="3" name="正方形/長方形 2">
            <a:extLst>
              <a:ext uri="{FF2B5EF4-FFF2-40B4-BE49-F238E27FC236}">
                <a16:creationId xmlns:a16="http://schemas.microsoft.com/office/drawing/2014/main" id="{95BC51AF-7DEA-F36F-4708-5B597E13865E}"/>
              </a:ext>
            </a:extLst>
          </p:cNvPr>
          <p:cNvSpPr/>
          <p:nvPr/>
        </p:nvSpPr>
        <p:spPr>
          <a:xfrm>
            <a:off x="678649" y="1660479"/>
            <a:ext cx="407380" cy="4922673"/>
          </a:xfrm>
          <a:prstGeom prst="rect">
            <a:avLst/>
          </a:prstGeom>
          <a:solidFill>
            <a:srgbClr val="F5CDCE"/>
          </a:solidFill>
          <a:ln w="9525">
            <a:noFill/>
          </a:ln>
          <a:effectLst>
            <a:outerShdw blurRad="50800" dist="38100" dir="2700000" algn="tl" rotWithShape="0">
              <a:prstClr val="black">
                <a:alpha val="40000"/>
              </a:prstClr>
            </a:outerShdw>
          </a:effectLst>
        </p:spPr>
        <p:txBody>
          <a:bodyPr vert="eaVert" wrap="square" lIns="36000" tIns="36000" rIns="36000" bIns="36000" rtlCol="0" anchor="ctr">
            <a:noAutofit/>
          </a:bodyPr>
          <a:ls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100" normalizeH="0" baseline="0" noProof="0" dirty="0">
                <a:ln>
                  <a:noFill/>
                </a:ln>
                <a:effectLst/>
                <a:uLnTx/>
                <a:uFillTx/>
                <a:latin typeface="Yu Gothic UI" panose="020B0500000000000000" pitchFamily="50" charset="-128"/>
                <a:ea typeface="Yu Gothic UI" panose="020B0500000000000000" pitchFamily="50" charset="-128"/>
                <a:cs typeface="ＭＳ Ｐゴシック"/>
              </a:rPr>
              <a:t>共通ルール</a:t>
            </a:r>
            <a:endParaRPr kumimoji="0" lang="en-US" altLang="ja-JP" sz="2400" b="1" i="0" u="none" strike="noStrike" kern="1200" cap="none" spc="-100" normalizeH="0" baseline="0" noProof="0" dirty="0">
              <a:ln>
                <a:noFill/>
              </a:ln>
              <a:effectLst/>
              <a:uLnTx/>
              <a:uFillTx/>
              <a:latin typeface="Yu Gothic UI" panose="020B0500000000000000" pitchFamily="50" charset="-128"/>
              <a:ea typeface="Yu Gothic UI" panose="020B0500000000000000" pitchFamily="50" charset="-128"/>
              <a:cs typeface="ＭＳ Ｐゴシック"/>
            </a:endParaRPr>
          </a:p>
        </p:txBody>
      </p:sp>
      <p:sp>
        <p:nvSpPr>
          <p:cNvPr id="13" name="正方形/長方形 12">
            <a:extLst>
              <a:ext uri="{FF2B5EF4-FFF2-40B4-BE49-F238E27FC236}">
                <a16:creationId xmlns:a16="http://schemas.microsoft.com/office/drawing/2014/main" id="{90C55F2B-7CBD-B0B8-4931-27E476D4CDCC}"/>
              </a:ext>
            </a:extLst>
          </p:cNvPr>
          <p:cNvSpPr/>
          <p:nvPr/>
        </p:nvSpPr>
        <p:spPr>
          <a:xfrm>
            <a:off x="1139982" y="1670555"/>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１</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spc="-81" dirty="0">
                <a:solidFill>
                  <a:prstClr val="black"/>
                </a:solidFill>
                <a:latin typeface="Yu Gothic UI"/>
                <a:ea typeface="Yu Gothic UI"/>
                <a:cs typeface="Arial" charset="0"/>
              </a:rPr>
              <a:t>生成</a:t>
            </a:r>
            <a:r>
              <a:rPr lang="en-US" altLang="ja-JP" b="1" spc="-81" dirty="0">
                <a:solidFill>
                  <a:prstClr val="black"/>
                </a:solidFill>
                <a:latin typeface="Yu Gothic UI"/>
                <a:ea typeface="Yu Gothic UI"/>
                <a:cs typeface="Arial" charset="0"/>
              </a:rPr>
              <a:t>AI</a:t>
            </a:r>
            <a:r>
              <a:rPr lang="ja-JP" altLang="en-US" b="1" spc="-81" dirty="0">
                <a:solidFill>
                  <a:prstClr val="black"/>
                </a:solidFill>
                <a:latin typeface="Yu Gothic UI"/>
                <a:ea typeface="Yu Gothic UI"/>
                <a:cs typeface="Arial" charset="0"/>
              </a:rPr>
              <a:t>の利用は、職員による業務目的での利用とし、市民や事業者向けの直接的なサービスへの利用を原則禁止する。ただし、デジタル統括室長が個別に認めたものはこの限りではない </a:t>
            </a:r>
            <a:endParaRPr kumimoji="1" lang="ja-JP" altLang="en-US" dirty="0">
              <a:latin typeface="Yu Gothic UI" panose="020B0500000000000000" pitchFamily="50" charset="-128"/>
              <a:ea typeface="Yu Gothic UI" panose="020B0500000000000000" pitchFamily="50" charset="-128"/>
            </a:endParaRPr>
          </a:p>
        </p:txBody>
      </p:sp>
      <p:sp>
        <p:nvSpPr>
          <p:cNvPr id="14" name="正方形/長方形 13">
            <a:extLst>
              <a:ext uri="{FF2B5EF4-FFF2-40B4-BE49-F238E27FC236}">
                <a16:creationId xmlns:a16="http://schemas.microsoft.com/office/drawing/2014/main" id="{7ABA8ECB-2F70-A591-4795-182E351C78E4}"/>
              </a:ext>
            </a:extLst>
          </p:cNvPr>
          <p:cNvSpPr/>
          <p:nvPr/>
        </p:nvSpPr>
        <p:spPr>
          <a:xfrm>
            <a:off x="1139982" y="4268784"/>
            <a:ext cx="10584000" cy="432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５</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生成・出力内容は、誤り、偏りや差別的表現等がないか、正確性や根拠・事実関係を必ず自ら確認すること</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5" name="正方形/長方形 14">
            <a:extLst>
              <a:ext uri="{FF2B5EF4-FFF2-40B4-BE49-F238E27FC236}">
                <a16:creationId xmlns:a16="http://schemas.microsoft.com/office/drawing/2014/main" id="{1DEE58DF-4CAF-E33A-6A90-B61D09523422}"/>
              </a:ext>
            </a:extLst>
          </p:cNvPr>
          <p:cNvSpPr/>
          <p:nvPr/>
        </p:nvSpPr>
        <p:spPr>
          <a:xfrm>
            <a:off x="1139982" y="2384115"/>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marR="0" lvl="0" indent="-449263" algn="l" defTabSz="457200" rtl="0" eaLnBrk="1" fontAlgn="auto" latinLnBrk="0" hangingPunct="1">
              <a:lnSpc>
                <a:spcPct val="100000"/>
              </a:lnSpc>
              <a:spcBef>
                <a:spcPts val="0"/>
              </a:spcBef>
              <a:spcAft>
                <a:spcPts val="0"/>
              </a:spcAft>
              <a:buClrTx/>
              <a:buSzTx/>
              <a:buFontTx/>
              <a:buNone/>
              <a:tabLst/>
              <a:defRPr/>
            </a:pPr>
            <a:r>
              <a:rPr lang="ja-JP" altLang="en-US" b="1" dirty="0">
                <a:solidFill>
                  <a:srgbClr val="000000"/>
                </a:solidFill>
                <a:highlight>
                  <a:srgbClr val="F5CDCE"/>
                </a:highlight>
                <a:latin typeface="Yu Gothic UI" panose="020B0500000000000000" pitchFamily="50" charset="-128"/>
                <a:ea typeface="Yu Gothic UI" panose="020B0500000000000000" pitchFamily="50" charset="-128"/>
              </a:rPr>
              <a:t>２</a:t>
            </a:r>
            <a:r>
              <a:rPr lang="ja-JP" altLang="en-US" b="1" dirty="0">
                <a:solidFill>
                  <a:srgbClr val="000000"/>
                </a:solidFill>
                <a:latin typeface="Yu Gothic UI" panose="020B0500000000000000" pitchFamily="50" charset="-128"/>
                <a:ea typeface="Yu Gothic UI" panose="020B0500000000000000" pitchFamily="50" charset="-128"/>
              </a:rPr>
              <a:t>　</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インターネット上の公開された環境で不特定多数の利用者に提供される定型約款・規約への同意のみで利用可能な生成</a:t>
            </a:r>
            <a:r>
              <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AI</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ChatGPT</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や</a:t>
            </a:r>
            <a:r>
              <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Microsoft Copilot</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など）の利用を禁止する</a:t>
            </a:r>
            <a:endPar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endParaRPr kumimoji="1" lang="ja-JP" altLang="en-US" dirty="0">
              <a:latin typeface="Yu Gothic UI" panose="020B0500000000000000" pitchFamily="50" charset="-128"/>
              <a:ea typeface="Yu Gothic UI" panose="020B0500000000000000" pitchFamily="50" charset="-128"/>
            </a:endParaRPr>
          </a:p>
        </p:txBody>
      </p:sp>
      <p:sp>
        <p:nvSpPr>
          <p:cNvPr id="16" name="正方形/長方形 15">
            <a:extLst>
              <a:ext uri="{FF2B5EF4-FFF2-40B4-BE49-F238E27FC236}">
                <a16:creationId xmlns:a16="http://schemas.microsoft.com/office/drawing/2014/main" id="{941FD245-59E8-5609-A317-901139919DF1}"/>
              </a:ext>
            </a:extLst>
          </p:cNvPr>
          <p:cNvSpPr/>
          <p:nvPr/>
        </p:nvSpPr>
        <p:spPr>
          <a:xfrm>
            <a:off x="1139982" y="3090256"/>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３</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生成</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機能が付加された検索エンジンやサイト（</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Google</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や</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Microsoft Bing</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など）は、一般的にインターネットで公開されている最新の情報を検索する目的でのみの利用とし、生成</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による回答を得る目的での利用を禁止する</a:t>
            </a:r>
          </a:p>
          <a:p>
            <a:endParaRPr kumimoji="1" lang="ja-JP" altLang="en-US" dirty="0">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C9124B98-3C5A-EB92-3172-ABE45BF98C46}"/>
              </a:ext>
            </a:extLst>
          </p:cNvPr>
          <p:cNvSpPr/>
          <p:nvPr/>
        </p:nvSpPr>
        <p:spPr>
          <a:xfrm>
            <a:off x="1139982" y="3805520"/>
            <a:ext cx="10584000" cy="432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４</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知的財産権等の</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他者の権利を侵害する内容の生成につながる入力を禁止する</a:t>
            </a:r>
            <a:endParaRPr kumimoji="1" lang="ja-JP" altLang="en-US" dirty="0">
              <a:latin typeface="Yu Gothic UI" panose="020B0500000000000000" pitchFamily="50" charset="-128"/>
              <a:ea typeface="Yu Gothic UI" panose="020B0500000000000000" pitchFamily="50" charset="-128"/>
            </a:endParaRPr>
          </a:p>
        </p:txBody>
      </p:sp>
      <p:sp>
        <p:nvSpPr>
          <p:cNvPr id="18" name="正方形/長方形 17">
            <a:extLst>
              <a:ext uri="{FF2B5EF4-FFF2-40B4-BE49-F238E27FC236}">
                <a16:creationId xmlns:a16="http://schemas.microsoft.com/office/drawing/2014/main" id="{83AF98CB-DA4B-9797-8123-22E1EC88E992}"/>
              </a:ext>
            </a:extLst>
          </p:cNvPr>
          <p:cNvSpPr/>
          <p:nvPr/>
        </p:nvSpPr>
        <p:spPr>
          <a:xfrm>
            <a:off x="1139982" y="4732048"/>
            <a:ext cx="10584000" cy="432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６</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生成・出力内容は、知的財産権</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等の</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他者の権利の侵害がないか必ず自ら確認すること</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9" name="正方形/長方形 18">
            <a:extLst>
              <a:ext uri="{FF2B5EF4-FFF2-40B4-BE49-F238E27FC236}">
                <a16:creationId xmlns:a16="http://schemas.microsoft.com/office/drawing/2014/main" id="{6EA64E9E-6ED6-C908-65FF-987E9AEFB721}"/>
              </a:ext>
            </a:extLst>
          </p:cNvPr>
          <p:cNvSpPr/>
          <p:nvPr/>
        </p:nvSpPr>
        <p:spPr>
          <a:xfrm>
            <a:off x="1139982" y="5189600"/>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７</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生成</a:t>
            </a:r>
            <a:r>
              <a:rPr lang="en-US" altLang="ja-JP" b="1" spc="-81" dirty="0">
                <a:solidFill>
                  <a:prstClr val="black"/>
                </a:solidFill>
                <a:latin typeface="Yu Gothic UI" panose="020B0500000000000000" pitchFamily="50" charset="-128"/>
                <a:ea typeface="Yu Gothic UI" panose="020B0500000000000000" pitchFamily="50" charset="-128"/>
                <a:cs typeface="Arial" charset="0"/>
              </a:rPr>
              <a:t>AI</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が生成・出力した文章は、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あくまで検討素材であり、その利用においては、職員が責任をもって判断するものであることを踏まえ、原則として、加筆・修正のうえ</a:t>
            </a:r>
            <a:r>
              <a:rPr kumimoji="0" lang="ja-JP" altLang="en-US" b="1" spc="-81" dirty="0">
                <a:solidFill>
                  <a:prstClr val="black"/>
                </a:solidFill>
                <a:latin typeface="Yu Gothic UI" panose="020B0500000000000000" pitchFamily="50" charset="-128"/>
                <a:ea typeface="Yu Gothic UI" panose="020B0500000000000000" pitchFamily="50" charset="-128"/>
                <a:cs typeface="Arial" charset="0"/>
              </a:rPr>
              <a:t>利用</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すること</a:t>
            </a:r>
            <a:endParaRPr kumimoji="1" lang="ja-JP" altLang="en-US" dirty="0">
              <a:latin typeface="Yu Gothic UI" panose="020B0500000000000000" pitchFamily="50" charset="-128"/>
              <a:ea typeface="Yu Gothic UI" panose="020B0500000000000000" pitchFamily="50" charset="-128"/>
            </a:endParaRPr>
          </a:p>
        </p:txBody>
      </p:sp>
      <p:sp>
        <p:nvSpPr>
          <p:cNvPr id="20" name="正方形/長方形 19">
            <a:extLst>
              <a:ext uri="{FF2B5EF4-FFF2-40B4-BE49-F238E27FC236}">
                <a16:creationId xmlns:a16="http://schemas.microsoft.com/office/drawing/2014/main" id="{29F28C36-53A4-8DFB-7C82-226859E73D83}"/>
              </a:ext>
            </a:extLst>
          </p:cNvPr>
          <p:cNvSpPr/>
          <p:nvPr/>
        </p:nvSpPr>
        <p:spPr>
          <a:xfrm>
            <a:off x="1139982" y="5899152"/>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８</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生成・出力内容</a:t>
            </a:r>
            <a:r>
              <a:rPr kumimoji="0" lang="ja-JP" altLang="en-US" sz="18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の正確性等を確認したうえで、加筆・修正を加えずに</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資料等として利用（公表等）する場合は、生成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を利用して作成した旨を明らかにして意思決定のうえ、利用すること</a:t>
            </a:r>
            <a:endParaRPr kumimoji="1" lang="ja-JP" altLang="en-US" b="1" dirty="0">
              <a:latin typeface="Yu Gothic UI" panose="020B0500000000000000" pitchFamily="50" charset="-128"/>
              <a:ea typeface="Yu Gothic UI" panose="020B0500000000000000" pitchFamily="50" charset="-128"/>
            </a:endParaRPr>
          </a:p>
        </p:txBody>
      </p:sp>
      <p:sp>
        <p:nvSpPr>
          <p:cNvPr id="22" name="正方形/長方形 21">
            <a:extLst>
              <a:ext uri="{FF2B5EF4-FFF2-40B4-BE49-F238E27FC236}">
                <a16:creationId xmlns:a16="http://schemas.microsoft.com/office/drawing/2014/main" id="{A5145A6F-B137-C192-6AAF-DF95CE9C945A}"/>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23" name="テキスト ボックス 22">
            <a:extLst>
              <a:ext uri="{FF2B5EF4-FFF2-40B4-BE49-F238E27FC236}">
                <a16:creationId xmlns:a16="http://schemas.microsoft.com/office/drawing/2014/main" id="{1E19A32C-B164-A27C-CC5C-51CB8F15A4DB}"/>
              </a:ext>
            </a:extLst>
          </p:cNvPr>
          <p:cNvSpPr txBox="1"/>
          <p:nvPr/>
        </p:nvSpPr>
        <p:spPr>
          <a:xfrm>
            <a:off x="673886" y="519340"/>
            <a:ext cx="10953373" cy="61555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zh-TW" altLang="en-US" b="1" dirty="0">
                <a:latin typeface="Meiryo UI" panose="020B0604030504040204" pitchFamily="50" charset="-128"/>
                <a:ea typeface="Meiryo UI" panose="020B0604030504040204" pitchFamily="50" charset="-128"/>
              </a:rPr>
              <a:t>汎用業務利用環境</a:t>
            </a:r>
            <a:r>
              <a:rPr kumimoji="1" lang="ja-JP" altLang="en-US" b="1" dirty="0">
                <a:latin typeface="Meiryo UI" panose="020B0604030504040204" pitchFamily="50" charset="-128"/>
                <a:ea typeface="Meiryo UI" panose="020B0604030504040204" pitchFamily="50" charset="-128"/>
              </a:rPr>
              <a:t>・特定</a:t>
            </a:r>
            <a:r>
              <a:rPr kumimoji="1" lang="zh-TW" altLang="en-US" b="1" dirty="0">
                <a:latin typeface="Meiryo UI" panose="020B0604030504040204" pitchFamily="50" charset="-128"/>
                <a:ea typeface="Meiryo UI" panose="020B0604030504040204" pitchFamily="50" charset="-128"/>
              </a:rPr>
              <a:t>業務利用環境</a:t>
            </a:r>
            <a:r>
              <a:rPr kumimoji="1" lang="ja-JP" altLang="en-US" b="1" dirty="0">
                <a:latin typeface="Meiryo UI" panose="020B0604030504040204" pitchFamily="50" charset="-128"/>
                <a:ea typeface="Meiryo UI" panose="020B0604030504040204" pitchFamily="50" charset="-128"/>
              </a:rPr>
              <a:t>を利用する際に必ず守る必要がある共通のルールです。</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次ページ以降で解説していきます。</a:t>
            </a:r>
            <a:endParaRPr kumimoji="1" lang="en-US" altLang="zh-TW" sz="1600"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300A0355-9E42-E34D-2E01-444F0563CECE}"/>
              </a:ext>
            </a:extLst>
          </p:cNvPr>
          <p:cNvSpPr txBox="1"/>
          <p:nvPr/>
        </p:nvSpPr>
        <p:spPr>
          <a:xfrm>
            <a:off x="673885" y="1075704"/>
            <a:ext cx="11201740"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なお、不適切な使用方法等の情報セキュリティに関わる問題が発生した場合は、直ちに情報セキュリティ責任者に報告し、必要な措置を講じてください。 </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949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D7238E-5749-D6B1-1B62-C935EAF9F71D}"/>
              </a:ext>
            </a:extLst>
          </p:cNvPr>
          <p:cNvSpPr>
            <a:spLocks noGrp="1"/>
          </p:cNvSpPr>
          <p:nvPr>
            <p:ph type="sldNum" sz="quarter" idx="10"/>
          </p:nvPr>
        </p:nvSpPr>
        <p:spPr>
          <a:xfrm>
            <a:off x="11124411" y="6382382"/>
            <a:ext cx="1067589" cy="471489"/>
          </a:xfrm>
        </p:spPr>
        <p:txBody>
          <a:bodyPr/>
          <a:lstStyle/>
          <a:p>
            <a:r>
              <a:rPr lang="ja-JP" altLang="en-US" dirty="0">
                <a:latin typeface="Meiryo UI" panose="020B0604030504040204" pitchFamily="50" charset="-128"/>
              </a:rPr>
              <a:t>１</a:t>
            </a:r>
            <a:endParaRPr lang="en-US" altLang="en-US" dirty="0">
              <a:latin typeface="Meiryo UI" panose="020B0604030504040204" pitchFamily="50" charset="-128"/>
            </a:endParaRPr>
          </a:p>
        </p:txBody>
      </p:sp>
      <p:sp>
        <p:nvSpPr>
          <p:cNvPr id="10" name="タイトル 2">
            <a:extLst>
              <a:ext uri="{FF2B5EF4-FFF2-40B4-BE49-F238E27FC236}">
                <a16:creationId xmlns:a16="http://schemas.microsoft.com/office/drawing/2014/main" id="{025FCCF1-EBEB-1B94-83CB-B575296D9B03}"/>
              </a:ext>
            </a:extLst>
          </p:cNvPr>
          <p:cNvSpPr txBox="1">
            <a:spLocks/>
          </p:cNvSpPr>
          <p:nvPr/>
        </p:nvSpPr>
        <p:spPr>
          <a:xfrm>
            <a:off x="1108927" y="107242"/>
            <a:ext cx="2370553" cy="380480"/>
          </a:xfrm>
          <a:prstGeom prst="rect">
            <a:avLst/>
          </a:prstGeom>
        </p:spPr>
        <p:txBody>
          <a:bodyPr vert="horz" wrap="square" lIns="36000" tIns="36000" rIns="36000" bIns="36000" rtlCol="0" anchor="ctr" anchorCtr="0">
            <a:sp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2000" dirty="0"/>
              <a:t>改定履歴</a:t>
            </a:r>
          </a:p>
        </p:txBody>
      </p:sp>
      <p:graphicFrame>
        <p:nvGraphicFramePr>
          <p:cNvPr id="4" name="表 3">
            <a:extLst>
              <a:ext uri="{FF2B5EF4-FFF2-40B4-BE49-F238E27FC236}">
                <a16:creationId xmlns:a16="http://schemas.microsoft.com/office/drawing/2014/main" id="{8EEB8265-F665-8E5C-0233-747DD4A8C5FF}"/>
              </a:ext>
            </a:extLst>
          </p:cNvPr>
          <p:cNvGraphicFramePr>
            <a:graphicFrameLocks noGrp="1"/>
          </p:cNvGraphicFramePr>
          <p:nvPr>
            <p:extLst>
              <p:ext uri="{D42A27DB-BD31-4B8C-83A1-F6EECF244321}">
                <p14:modId xmlns:p14="http://schemas.microsoft.com/office/powerpoint/2010/main" val="3100827062"/>
              </p:ext>
            </p:extLst>
          </p:nvPr>
        </p:nvGraphicFramePr>
        <p:xfrm>
          <a:off x="1310326" y="635602"/>
          <a:ext cx="9275974" cy="6020890"/>
        </p:xfrm>
        <a:graphic>
          <a:graphicData uri="http://schemas.openxmlformats.org/drawingml/2006/table">
            <a:tbl>
              <a:tblPr/>
              <a:tblGrid>
                <a:gridCol w="444068">
                  <a:extLst>
                    <a:ext uri="{9D8B030D-6E8A-4147-A177-3AD203B41FA5}">
                      <a16:colId xmlns:a16="http://schemas.microsoft.com/office/drawing/2014/main" val="2211207498"/>
                    </a:ext>
                  </a:extLst>
                </a:gridCol>
                <a:gridCol w="815674">
                  <a:extLst>
                    <a:ext uri="{9D8B030D-6E8A-4147-A177-3AD203B41FA5}">
                      <a16:colId xmlns:a16="http://schemas.microsoft.com/office/drawing/2014/main" val="3942480614"/>
                    </a:ext>
                  </a:extLst>
                </a:gridCol>
                <a:gridCol w="2906740">
                  <a:extLst>
                    <a:ext uri="{9D8B030D-6E8A-4147-A177-3AD203B41FA5}">
                      <a16:colId xmlns:a16="http://schemas.microsoft.com/office/drawing/2014/main" val="1212886950"/>
                    </a:ext>
                  </a:extLst>
                </a:gridCol>
                <a:gridCol w="385414">
                  <a:extLst>
                    <a:ext uri="{9D8B030D-6E8A-4147-A177-3AD203B41FA5}">
                      <a16:colId xmlns:a16="http://schemas.microsoft.com/office/drawing/2014/main" val="1721474377"/>
                    </a:ext>
                  </a:extLst>
                </a:gridCol>
                <a:gridCol w="4724078">
                  <a:extLst>
                    <a:ext uri="{9D8B030D-6E8A-4147-A177-3AD203B41FA5}">
                      <a16:colId xmlns:a16="http://schemas.microsoft.com/office/drawing/2014/main" val="2331487238"/>
                    </a:ext>
                  </a:extLst>
                </a:gridCol>
              </a:tblGrid>
              <a:tr h="185207">
                <a:tc>
                  <a:txBody>
                    <a:bodyPr/>
                    <a:lstStyle/>
                    <a:p>
                      <a:pPr algn="ctr" rtl="0" fontAlgn="ctr"/>
                      <a:r>
                        <a:rPr lang="ja-JP" altLang="en-US" sz="400" b="0" i="0" u="none" strike="noStrike">
                          <a:solidFill>
                            <a:srgbClr val="000000"/>
                          </a:solidFill>
                          <a:effectLst/>
                          <a:latin typeface="Yu Gothic UI" panose="020B0500000000000000" pitchFamily="50" charset="-128"/>
                          <a:ea typeface="Yu Gothic UI" panose="020B0500000000000000" pitchFamily="50" charset="-128"/>
                        </a:rPr>
                        <a:t>発行</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Yu Gothic UI" panose="020B0500000000000000" pitchFamily="50" charset="-128"/>
                          <a:ea typeface="Yu Gothic UI" panose="020B0500000000000000" pitchFamily="50" charset="-128"/>
                        </a:rPr>
                        <a:t>改定年月日</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Yu Gothic UI" panose="020B0500000000000000" pitchFamily="50" charset="-128"/>
                          <a:ea typeface="Yu Gothic UI" panose="020B0500000000000000" pitchFamily="50" charset="-128"/>
                        </a:rPr>
                        <a:t>改定概要</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Yu Gothic UI" panose="020B0500000000000000" pitchFamily="50" charset="-128"/>
                          <a:ea typeface="Yu Gothic UI" panose="020B0500000000000000" pitchFamily="50" charset="-128"/>
                        </a:rPr>
                        <a:t>改定箇所</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400" b="0" i="0" u="none" strike="noStrike">
                          <a:solidFill>
                            <a:srgbClr val="000000"/>
                          </a:solidFill>
                          <a:effectLst/>
                          <a:latin typeface="Yu Gothic UI" panose="020B0500000000000000" pitchFamily="50" charset="-128"/>
                          <a:ea typeface="Yu Gothic UI" panose="020B0500000000000000" pitchFamily="50" charset="-128"/>
                        </a:rPr>
                        <a:t>改定内容</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2741501"/>
                  </a:ext>
                </a:extLst>
              </a:tr>
              <a:tr h="199880">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1.0</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版</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令和６年３月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26</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日策定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1708534"/>
                  </a:ext>
                </a:extLst>
              </a:tr>
              <a:tr h="102894">
                <a:tc rowSpan="8">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1.1</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版</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令和６年６月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12</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日改定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ガイドライン適用対象所属の変更</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P3</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共通事項及び</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）に分類のうえ、ページを追加・変更</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99297098"/>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利用ルールの追加・変更</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500" b="0" i="0" u="none" strike="noStrike">
                          <a:solidFill>
                            <a:srgbClr val="000000"/>
                          </a:solidFill>
                          <a:effectLst/>
                          <a:latin typeface="Yu Gothic UI" panose="020B0500000000000000" pitchFamily="50" charset="-128"/>
                          <a:ea typeface="Yu Gothic UI" panose="020B0500000000000000" pitchFamily="50" charset="-128"/>
                        </a:rPr>
                        <a:t>1 P3</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機能が付加されたクラウドサービス（情報システム）契約に関する記載を追記</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06009408"/>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機能が付加されたクラウドサービス（情報システム）契約</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500" b="0" i="0" u="none" strike="noStrike">
                          <a:solidFill>
                            <a:srgbClr val="000000"/>
                          </a:solidFill>
                          <a:effectLst/>
                          <a:latin typeface="Yu Gothic UI" panose="020B0500000000000000" pitchFamily="50" charset="-128"/>
                          <a:ea typeface="Yu Gothic UI" panose="020B0500000000000000" pitchFamily="50" charset="-128"/>
                        </a:rPr>
                        <a:t>2 P4</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ガイドラインの適用対象所属に関する記載を追記</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44983891"/>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の利用に関する事項の追加及び留意事項の追加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500" b="0" i="0" u="none" strike="noStrike">
                          <a:solidFill>
                            <a:srgbClr val="000000"/>
                          </a:solidFill>
                          <a:effectLst/>
                          <a:latin typeface="Yu Gothic UI" panose="020B0500000000000000" pitchFamily="50" charset="-128"/>
                          <a:ea typeface="Yu Gothic UI" panose="020B0500000000000000" pitchFamily="50" charset="-128"/>
                        </a:rPr>
                        <a:t>3 P5</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特に留意すべき事項に関する記載（業務利用限定等）を追記</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27722645"/>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モデルの「</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GPT-4o</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」への変更に伴う</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モデル表記の削除</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500" b="0" i="0" u="none" strike="noStrike">
                          <a:solidFill>
                            <a:srgbClr val="000000"/>
                          </a:solidFill>
                          <a:effectLst/>
                          <a:latin typeface="Yu Gothic UI" panose="020B0500000000000000" pitchFamily="50" charset="-128"/>
                          <a:ea typeface="Yu Gothic UI" panose="020B0500000000000000" pitchFamily="50" charset="-128"/>
                        </a:rPr>
                        <a:t>3 P9</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アシスタントの</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モデルに関する記載の削除</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13737993"/>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500" b="0" i="0" u="none" strike="noStrike">
                          <a:solidFill>
                            <a:srgbClr val="000000"/>
                          </a:solidFill>
                          <a:effectLst/>
                          <a:latin typeface="Yu Gothic UI" panose="020B0500000000000000" pitchFamily="50" charset="-128"/>
                          <a:ea typeface="Yu Gothic UI" panose="020B0500000000000000" pitchFamily="50" charset="-128"/>
                        </a:rPr>
                        <a:t>4 P11・12</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共通事項［変更］、</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アシスタント［変更］及び生成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機能が付加されたクラウドサービス（情報システム）契約［新設］に分類のうえ記載を追記</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6542576"/>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500" b="0" i="0" u="none" strike="noStrike">
                          <a:solidFill>
                            <a:srgbClr val="000000"/>
                          </a:solidFill>
                          <a:effectLst/>
                          <a:latin typeface="Yu Gothic UI" panose="020B0500000000000000" pitchFamily="50" charset="-128"/>
                          <a:ea typeface="Yu Gothic UI" panose="020B0500000000000000" pitchFamily="50" charset="-128"/>
                        </a:rPr>
                        <a:t>5 P13</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アシスタントの利用環境に関する記載を追記</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98652271"/>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500" b="0" i="0" u="none" strike="noStrike">
                          <a:solidFill>
                            <a:srgbClr val="000000"/>
                          </a:solidFill>
                          <a:effectLst/>
                          <a:latin typeface="Yu Gothic UI" panose="020B0500000000000000" pitchFamily="50" charset="-128"/>
                          <a:ea typeface="Yu Gothic UI" panose="020B0500000000000000" pitchFamily="50" charset="-128"/>
                        </a:rPr>
                        <a:t>6 P17</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アシスタントの</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モデルに関するページの削除</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3959221"/>
                  </a:ext>
                </a:extLst>
              </a:tr>
              <a:tr h="102894">
                <a:tc rowSpan="6">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2.0</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版</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令和６年</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11</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月１日改定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デザイン、構成等の全体見直し</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6">
                  <a:txBody>
                    <a:bodyPr/>
                    <a:lstStyle/>
                    <a:p>
                      <a:pPr algn="ctr"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rtl="0" fontAlgn="ctr"/>
                      <a:r>
                        <a:rPr lang="ja-JP" altLang="en-US" sz="500" b="0" i="0" u="none" strike="noStrike" dirty="0">
                          <a:solidFill>
                            <a:srgbClr val="000000"/>
                          </a:solidFill>
                          <a:effectLst/>
                          <a:latin typeface="Yu Gothic UI" panose="020B0500000000000000" pitchFamily="50" charset="-128"/>
                          <a:ea typeface="Yu Gothic UI" panose="020B0500000000000000" pitchFamily="50" charset="-128"/>
                        </a:rPr>
                        <a:t>－</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4088082"/>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特定業務利用環境に</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RAG</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環境を追加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12442905"/>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共通ルールの各項目を分かりやすい表現に修正および項目の集約と移動</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33714631"/>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共通ルールの詳細解説と対応策を追加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31827695"/>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404040"/>
                          </a:solidFill>
                          <a:effectLst/>
                          <a:latin typeface="Yu Gothic UI" panose="020B0500000000000000" pitchFamily="50" charset="-128"/>
                          <a:ea typeface="Yu Gothic UI" panose="020B0500000000000000" pitchFamily="50" charset="-128"/>
                        </a:rPr>
                        <a:t>個別ルールに</a:t>
                      </a:r>
                      <a:r>
                        <a:rPr lang="en-US" altLang="ja-JP" sz="500" b="0" i="0" u="none" strike="noStrike">
                          <a:solidFill>
                            <a:srgbClr val="404040"/>
                          </a:solidFill>
                          <a:effectLst/>
                          <a:latin typeface="Yu Gothic UI" panose="020B0500000000000000" pitchFamily="50" charset="-128"/>
                          <a:ea typeface="Yu Gothic UI" panose="020B0500000000000000" pitchFamily="50" charset="-128"/>
                        </a:rPr>
                        <a:t>RAG</a:t>
                      </a:r>
                      <a:r>
                        <a:rPr lang="ja-JP" altLang="en-US" sz="500" b="0" i="0" u="none" strike="noStrike">
                          <a:solidFill>
                            <a:srgbClr val="404040"/>
                          </a:solidFill>
                          <a:effectLst/>
                          <a:latin typeface="Yu Gothic UI" panose="020B0500000000000000" pitchFamily="50" charset="-128"/>
                          <a:ea typeface="Yu Gothic UI" panose="020B0500000000000000" pitchFamily="50" charset="-128"/>
                        </a:rPr>
                        <a:t>環境を追加</a:t>
                      </a:r>
                      <a:endParaRPr lang="ja-JP" altLang="en-US" sz="500" b="0" i="0" u="none" strike="noStrike">
                        <a:solidFill>
                          <a:srgbClr val="000000"/>
                        </a:solidFill>
                        <a:effectLst/>
                        <a:latin typeface="Yu Gothic UI" panose="020B0500000000000000" pitchFamily="50" charset="-128"/>
                        <a:ea typeface="Yu Gothic UI" panose="020B0500000000000000" pitchFamily="50" charset="-128"/>
                      </a:endParaRP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217147014"/>
                  </a:ext>
                </a:extLst>
              </a:tr>
              <a:tr h="396328">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「別冊</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の活用方法と事例集」へ「</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の有効な利用方法」を集約し、事例集のデザイン、構成等を見直すと共に事例を追加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78714286"/>
                  </a:ext>
                </a:extLst>
              </a:tr>
              <a:tr h="199880">
                <a:tc rowSpan="2">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2.1</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版</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令和７年３月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25</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日改定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別冊業務受託事業者等向け生成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利用ガイドライン第</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1.0</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版を策定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P2</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別冊業務受託事業者等向け生成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利用ガイドライン第</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1.0</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版を追加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60546713"/>
                  </a:ext>
                </a:extLst>
              </a:tr>
              <a:tr h="298105">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「別冊</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の活用方法と事例集」を「付録</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の活用方法と事例集」へ体系整理</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9786511"/>
                  </a:ext>
                </a:extLst>
              </a:tr>
              <a:tr h="199880">
                <a:tc rowSpan="5">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2.2</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版</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令和７年</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6</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2</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日改定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特定業務利用環境に</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OasisRAG</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P2</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文言整理</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15286891"/>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OasisRAG</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追加に伴う項目整理と個別ルールの改定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P4</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事項の整理</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8682762"/>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「附録</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の活用方法と事例集」へ解説を追加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P10～13</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OasisRAG</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追加に伴う項目整理</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61307520"/>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P23</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RAG</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環境の個別ルールの改定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11330840"/>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附録</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解説を追加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1030112"/>
                  </a:ext>
                </a:extLst>
              </a:tr>
              <a:tr h="199880">
                <a:tc rowSpan="12">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2.3</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版</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2">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令和７年</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10</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31</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日改定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・文章・画像・動画・音声生成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の利用をふまえた追記及び文言整理</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P2～P9</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文言整理</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08792139"/>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）新機能に関する追記</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P10</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のリスク「知的財産権侵害等」項目に文章・画像・動画・音声それぞれの生成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特有のリスクを具体的に記載</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45130450"/>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・契約・申込により利用する生成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サービス（情報システム）に関する項目を規定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P12～16</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汎用環境、特定環境概要の文言整理及び解説追加並びに</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の新機能を追加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76271824"/>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・端末機に搭載された生成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に関する項目を規定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P16</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利用環境に「端末機に搭載された生成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08781251"/>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・全ての環境の共通ルールの改定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P18</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全ての環境の共通ルールの改定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21379708"/>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・利用環境ごとの個別ルールの改定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P19</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市民や事業者等へ直接対応する生成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の利用を検討する場合の取扱いを追加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85125241"/>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P21、P23</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の多様な利用形態を想定した解説へ改定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6390723"/>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P24</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出力内容に対して原則加筆・修正を加える規定の文言整理</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48923803"/>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P25</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）と</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Oasis RAG</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）のルールを統合並びに音声生成の利用ルールを追加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29964546"/>
                  </a:ext>
                </a:extLst>
              </a:tr>
              <a:tr h="19988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P26</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契約・申込により利用する生成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サービス（情報システム）及び端末機に搭載された生成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の利用ルールを規定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01223115"/>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P27</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の多様な利用形態を想定した内容へ改定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22620544"/>
                  </a:ext>
                </a:extLst>
              </a:tr>
              <a:tr h="10289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　</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附録</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解説を追加</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0403865"/>
                  </a:ext>
                </a:extLst>
              </a:tr>
              <a:tr h="199880">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2.4</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版</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500" b="0" i="0" u="none" strike="noStrike" dirty="0">
                          <a:solidFill>
                            <a:srgbClr val="000000"/>
                          </a:solidFill>
                          <a:effectLst/>
                          <a:latin typeface="Yu Gothic UI" panose="020B0500000000000000" pitchFamily="50" charset="-128"/>
                          <a:ea typeface="Yu Gothic UI" panose="020B0500000000000000" pitchFamily="50" charset="-128"/>
                        </a:rPr>
                        <a:t>令和７年</a:t>
                      </a:r>
                      <a:r>
                        <a:rPr lang="en-US" altLang="ja-JP" sz="500" b="0" i="0" u="none" strike="noStrike" dirty="0">
                          <a:solidFill>
                            <a:srgbClr val="000000"/>
                          </a:solidFill>
                          <a:effectLst/>
                          <a:latin typeface="Yu Gothic UI" panose="020B0500000000000000" pitchFamily="50" charset="-128"/>
                          <a:ea typeface="Yu Gothic UI" panose="020B0500000000000000" pitchFamily="50" charset="-128"/>
                        </a:rPr>
                        <a:t>12</a:t>
                      </a:r>
                      <a:r>
                        <a:rPr lang="ja-JP" altLang="en-US" sz="500" b="0" i="0" u="none" strike="noStrike" dirty="0">
                          <a:solidFill>
                            <a:srgbClr val="000000"/>
                          </a:solidFill>
                          <a:effectLst/>
                          <a:latin typeface="Yu Gothic UI" panose="020B0500000000000000" pitchFamily="50" charset="-128"/>
                          <a:ea typeface="Yu Gothic UI" panose="020B0500000000000000" pitchFamily="50" charset="-128"/>
                        </a:rPr>
                        <a:t>月</a:t>
                      </a:r>
                      <a:r>
                        <a:rPr lang="en-US" altLang="ja-JP" sz="500" b="0" i="0" u="none" strike="noStrike" dirty="0">
                          <a:solidFill>
                            <a:srgbClr val="000000"/>
                          </a:solidFill>
                          <a:effectLst/>
                          <a:latin typeface="Yu Gothic UI" panose="020B0500000000000000" pitchFamily="50" charset="-128"/>
                          <a:ea typeface="Yu Gothic UI" panose="020B0500000000000000" pitchFamily="50" charset="-128"/>
                        </a:rPr>
                        <a:t>22</a:t>
                      </a:r>
                      <a:r>
                        <a:rPr lang="ja-JP" altLang="en-US" sz="500" b="0" i="0" u="none" strike="noStrike" dirty="0">
                          <a:solidFill>
                            <a:srgbClr val="000000"/>
                          </a:solidFill>
                          <a:effectLst/>
                          <a:latin typeface="Yu Gothic UI" panose="020B0500000000000000" pitchFamily="50" charset="-128"/>
                          <a:ea typeface="Yu Gothic UI" panose="020B0500000000000000" pitchFamily="50" charset="-128"/>
                        </a:rPr>
                        <a:t>日改定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別冊業務受託事業者等向け生成</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利用ガイドラインを第</a:t>
                      </a:r>
                      <a:r>
                        <a:rPr lang="en-US" altLang="ja-JP" sz="500" b="0" i="0" u="none" strike="noStrike">
                          <a:solidFill>
                            <a:srgbClr val="000000"/>
                          </a:solidFill>
                          <a:effectLst/>
                          <a:latin typeface="Yu Gothic UI" panose="020B0500000000000000" pitchFamily="50" charset="-128"/>
                          <a:ea typeface="Yu Gothic UI" panose="020B0500000000000000" pitchFamily="50" charset="-128"/>
                        </a:rPr>
                        <a:t>1.1</a:t>
                      </a:r>
                      <a:r>
                        <a:rPr lang="ja-JP" altLang="en-US" sz="500" b="0" i="0" u="none" strike="noStrike">
                          <a:solidFill>
                            <a:srgbClr val="000000"/>
                          </a:solidFill>
                          <a:effectLst/>
                          <a:latin typeface="Yu Gothic UI" panose="020B0500000000000000" pitchFamily="50" charset="-128"/>
                          <a:ea typeface="Yu Gothic UI" panose="020B0500000000000000" pitchFamily="50" charset="-128"/>
                        </a:rPr>
                        <a:t>版へ改定</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500" b="0" i="0" u="none" strike="noStrike">
                          <a:solidFill>
                            <a:srgbClr val="000000"/>
                          </a:solidFill>
                          <a:effectLst/>
                          <a:latin typeface="Yu Gothic UI" panose="020B0500000000000000" pitchFamily="50" charset="-128"/>
                          <a:ea typeface="Yu Gothic UI" panose="020B0500000000000000" pitchFamily="50" charset="-128"/>
                        </a:rPr>
                        <a:t>P2</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500" b="0" i="0" u="none" strike="noStrike" dirty="0">
                          <a:solidFill>
                            <a:srgbClr val="000000"/>
                          </a:solidFill>
                          <a:effectLst/>
                          <a:latin typeface="Yu Gothic UI" panose="020B0500000000000000" pitchFamily="50" charset="-128"/>
                          <a:ea typeface="Yu Gothic UI" panose="020B0500000000000000" pitchFamily="50" charset="-128"/>
                        </a:rPr>
                        <a:t>別冊業務受託事業者等向け生成</a:t>
                      </a:r>
                      <a:r>
                        <a:rPr lang="en-US" altLang="ja-JP" sz="5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500" b="0" i="0" u="none" strike="noStrike" dirty="0">
                          <a:solidFill>
                            <a:srgbClr val="000000"/>
                          </a:solidFill>
                          <a:effectLst/>
                          <a:latin typeface="Yu Gothic UI" panose="020B0500000000000000" pitchFamily="50" charset="-128"/>
                          <a:ea typeface="Yu Gothic UI" panose="020B0500000000000000" pitchFamily="50" charset="-128"/>
                        </a:rPr>
                        <a:t>利用ガイドライン第</a:t>
                      </a:r>
                      <a:r>
                        <a:rPr lang="en-US" altLang="ja-JP" sz="500" b="0" i="0" u="none" strike="noStrike" dirty="0">
                          <a:solidFill>
                            <a:srgbClr val="000000"/>
                          </a:solidFill>
                          <a:effectLst/>
                          <a:latin typeface="Yu Gothic UI" panose="020B0500000000000000" pitchFamily="50" charset="-128"/>
                          <a:ea typeface="Yu Gothic UI" panose="020B0500000000000000" pitchFamily="50" charset="-128"/>
                        </a:rPr>
                        <a:t>1.0</a:t>
                      </a:r>
                      <a:r>
                        <a:rPr lang="ja-JP" altLang="en-US" sz="500" b="0" i="0" u="none" strike="noStrike" dirty="0">
                          <a:solidFill>
                            <a:srgbClr val="000000"/>
                          </a:solidFill>
                          <a:effectLst/>
                          <a:latin typeface="Yu Gothic UI" panose="020B0500000000000000" pitchFamily="50" charset="-128"/>
                          <a:ea typeface="Yu Gothic UI" panose="020B0500000000000000" pitchFamily="50" charset="-128"/>
                        </a:rPr>
                        <a:t>版を第</a:t>
                      </a:r>
                      <a:r>
                        <a:rPr lang="en-US" altLang="ja-JP" sz="500" b="0" i="0" u="none" strike="noStrike" dirty="0">
                          <a:solidFill>
                            <a:srgbClr val="000000"/>
                          </a:solidFill>
                          <a:effectLst/>
                          <a:latin typeface="Yu Gothic UI" panose="020B0500000000000000" pitchFamily="50" charset="-128"/>
                          <a:ea typeface="Yu Gothic UI" panose="020B0500000000000000" pitchFamily="50" charset="-128"/>
                        </a:rPr>
                        <a:t>1.1</a:t>
                      </a:r>
                      <a:r>
                        <a:rPr lang="ja-JP" altLang="en-US" sz="500" b="0" i="0" u="none" strike="noStrike" dirty="0">
                          <a:solidFill>
                            <a:srgbClr val="000000"/>
                          </a:solidFill>
                          <a:effectLst/>
                          <a:latin typeface="Yu Gothic UI" panose="020B0500000000000000" pitchFamily="50" charset="-128"/>
                          <a:ea typeface="Yu Gothic UI" panose="020B0500000000000000" pitchFamily="50" charset="-128"/>
                        </a:rPr>
                        <a:t>版へ更新</a:t>
                      </a:r>
                    </a:p>
                  </a:txBody>
                  <a:tcPr marL="2661" marR="2661" marT="26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4422865"/>
                  </a:ext>
                </a:extLst>
              </a:tr>
            </a:tbl>
          </a:graphicData>
        </a:graphic>
      </p:graphicFrame>
    </p:spTree>
    <p:extLst>
      <p:ext uri="{BB962C8B-B14F-4D97-AF65-F5344CB8AC3E}">
        <p14:creationId xmlns:p14="http://schemas.microsoft.com/office/powerpoint/2010/main" val="418824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9" name="正方形/長方形 8">
            <a:extLst>
              <a:ext uri="{FF2B5EF4-FFF2-40B4-BE49-F238E27FC236}">
                <a16:creationId xmlns:a16="http://schemas.microsoft.com/office/drawing/2014/main" id="{0848C666-9393-CA02-1E52-D23A51F37A21}"/>
              </a:ext>
            </a:extLst>
          </p:cNvPr>
          <p:cNvSpPr/>
          <p:nvPr/>
        </p:nvSpPr>
        <p:spPr>
          <a:xfrm>
            <a:off x="729517" y="776140"/>
            <a:ext cx="11013750" cy="754486"/>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533400" lvl="0" indent="-533400" defTabSz="742950">
              <a:defRPr/>
            </a:pPr>
            <a:r>
              <a:rPr kumimoji="0" lang="ja-JP" altLang="en-US" sz="2000" b="1" i="0" strike="noStrike" kern="1200" cap="none" spc="-81" normalizeH="0" baseline="0" noProof="0" dirty="0">
                <a:ln>
                  <a:noFill/>
                </a:ln>
                <a:solidFill>
                  <a:prstClr val="black"/>
                </a:solidFill>
                <a:effectLst/>
                <a:highlight>
                  <a:srgbClr val="F5CDCE"/>
                </a:highlight>
                <a:uLnTx/>
                <a:uFillTx/>
                <a:latin typeface="Yu Gothic UI"/>
                <a:ea typeface="Yu Gothic UI"/>
                <a:cs typeface="Arial" charset="0"/>
              </a:rPr>
              <a:t>１</a:t>
            </a:r>
            <a:r>
              <a:rPr kumimoji="0" lang="ja-JP" altLang="en-US" sz="2000" b="1" i="0" strike="noStrike" kern="1200" cap="none" spc="-81" normalizeH="0" baseline="0" noProof="0" dirty="0">
                <a:ln>
                  <a:noFill/>
                </a:ln>
                <a:solidFill>
                  <a:prstClr val="black"/>
                </a:solidFill>
                <a:effectLst/>
                <a:uLnTx/>
                <a:uFillTx/>
                <a:latin typeface="Yu Gothic UI"/>
                <a:ea typeface="Yu Gothic UI"/>
                <a:cs typeface="Arial" charset="0"/>
              </a:rPr>
              <a:t>　</a:t>
            </a:r>
            <a:r>
              <a:rPr lang="ja-JP" altLang="en-US" sz="2000" b="1" spc="-81" dirty="0">
                <a:solidFill>
                  <a:prstClr val="black"/>
                </a:solidFill>
                <a:latin typeface="Yu Gothic UI"/>
                <a:ea typeface="Yu Gothic UI"/>
                <a:cs typeface="Arial" charset="0"/>
              </a:rPr>
              <a:t>生成</a:t>
            </a:r>
            <a:r>
              <a:rPr lang="en-US" altLang="ja-JP" sz="2000" b="1" spc="-81" dirty="0">
                <a:solidFill>
                  <a:prstClr val="black"/>
                </a:solidFill>
                <a:latin typeface="Yu Gothic UI"/>
                <a:ea typeface="Yu Gothic UI"/>
                <a:cs typeface="Arial" charset="0"/>
              </a:rPr>
              <a:t>AI</a:t>
            </a:r>
            <a:r>
              <a:rPr lang="ja-JP" altLang="en-US" sz="2000" b="1" spc="-81" dirty="0">
                <a:solidFill>
                  <a:prstClr val="black"/>
                </a:solidFill>
                <a:latin typeface="Yu Gothic UI"/>
                <a:ea typeface="Yu Gothic UI"/>
                <a:cs typeface="Arial" charset="0"/>
              </a:rPr>
              <a:t>の利用は、職員による業務目的での利用とし、市民や事業者向けの直接的なサービスへの利用を原則禁止する。ただし、デジタル統括室長が個別に認めたものはこの限りではない </a:t>
            </a:r>
            <a:endParaRPr kumimoji="0" lang="en-US" altLang="ja-JP" sz="2000" b="1" i="0"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600400" y="1700615"/>
            <a:ext cx="11271983" cy="4278992"/>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には情報漏えい、不正確な回答、知的財産権侵害など、さまざまなリスクがあるため、たとえば生成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機能を有するチャットボット等が、</a:t>
            </a:r>
            <a:r>
              <a:rPr kumimoji="1" lang="ja-JP" altLang="en-US" sz="2000" b="1" dirty="0">
                <a:latin typeface="Meiryo UI" panose="020B0604030504040204" pitchFamily="50" charset="-128"/>
                <a:ea typeface="Meiryo UI" panose="020B0604030504040204" pitchFamily="50" charset="-128"/>
              </a:rPr>
              <a:t>職員の確認を経ずに市民や事業者等へ直接回答を行うといった利用は、原則行わないこととします。</a:t>
            </a:r>
          </a:p>
          <a:p>
            <a:pPr>
              <a:lnSpc>
                <a:spcPts val="3000"/>
              </a:lnSpc>
            </a:pPr>
            <a:endParaRPr kumimoji="1" lang="ja-JP" altLang="en-US"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ただし、事前にデジタル統括室で利用目的、内容、想定されるリスク、リスク対策を確認したうえで、例外的に利用を認める場合があります。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職員の確認を経ずに市民・事業者等へ直接回答する生成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の利用（実証導入、本格導入を問わない）を検討している場合は、デジタル統括室</a:t>
            </a:r>
            <a:r>
              <a:rPr kumimoji="1" lang="en-US" altLang="ja-JP" sz="2000" dirty="0">
                <a:latin typeface="Meiryo UI" panose="020B0604030504040204" pitchFamily="50" charset="-128"/>
                <a:ea typeface="Meiryo UI" panose="020B0604030504040204" pitchFamily="50" charset="-128"/>
              </a:rPr>
              <a:t>DX</a:t>
            </a:r>
            <a:r>
              <a:rPr kumimoji="1" lang="ja-JP" altLang="en-US" sz="2000" dirty="0">
                <a:latin typeface="Meiryo UI" panose="020B0604030504040204" pitchFamily="50" charset="-128"/>
                <a:ea typeface="Meiryo UI" panose="020B0604030504040204" pitchFamily="50" charset="-128"/>
              </a:rPr>
              <a:t>推進担当（</a:t>
            </a:r>
            <a:r>
              <a:rPr kumimoji="1" lang="en-US" altLang="ja-JP" sz="2000" dirty="0">
                <a:latin typeface="Meiryo UI" panose="020B0604030504040204" pitchFamily="50" charset="-128"/>
                <a:ea typeface="Meiryo UI" panose="020B0604030504040204" pitchFamily="50" charset="-128"/>
              </a:rPr>
              <a:t>DX</a:t>
            </a:r>
            <a:r>
              <a:rPr kumimoji="1" lang="ja-JP" altLang="en-US" sz="2000" dirty="0">
                <a:latin typeface="Meiryo UI" panose="020B0604030504040204" pitchFamily="50" charset="-128"/>
                <a:ea typeface="Meiryo UI" panose="020B0604030504040204" pitchFamily="50" charset="-128"/>
              </a:rPr>
              <a:t>推進グループ）へ案件相談票</a:t>
            </a:r>
            <a:r>
              <a:rPr kumimoji="1" lang="en-US" altLang="ja-JP" baseline="30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を提出してください。</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案件相談票は庁内ポータルに掲載</a:t>
            </a:r>
            <a:endParaRPr kumimoji="1" lang="en-US" altLang="ja-JP" sz="2000" dirty="0">
              <a:latin typeface="Meiryo UI" panose="020B0604030504040204" pitchFamily="50" charset="-128"/>
              <a:ea typeface="Meiryo UI" panose="020B0604030504040204" pitchFamily="50" charset="-128"/>
            </a:endParaRPr>
          </a:p>
          <a:p>
            <a:pPr>
              <a:lnSpc>
                <a:spcPts val="3000"/>
              </a:lnSpc>
            </a:pPr>
            <a:endParaRPr kumimoji="1" lang="ja-JP" altLang="en-US" sz="2000" dirty="0">
              <a:latin typeface="Meiryo UI" panose="020B0604030504040204" pitchFamily="50" charset="-128"/>
              <a:ea typeface="Meiryo UI" panose="020B0604030504040204" pitchFamily="50" charset="-128"/>
            </a:endParaRPr>
          </a:p>
          <a:p>
            <a:pPr>
              <a:lnSpc>
                <a:spcPts val="3000"/>
              </a:lnSpc>
            </a:pPr>
            <a:r>
              <a:rPr kumimoji="1" lang="ja-JP" altLang="en-US" sz="2000" dirty="0">
                <a:highlight>
                  <a:srgbClr val="808080"/>
                </a:highlight>
                <a:latin typeface="Meiryo UI" panose="020B0604030504040204" pitchFamily="50" charset="-128"/>
                <a:ea typeface="Meiryo UI" panose="020B0604030504040204" pitchFamily="50" charset="-128"/>
              </a:rPr>
              <a:t>　</a:t>
            </a:r>
            <a:endParaRPr kumimoji="1" lang="en-US" altLang="ja-JP" sz="2000" dirty="0">
              <a:highlight>
                <a:srgbClr val="808080"/>
              </a:highlight>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C0307AA-91F3-59EE-2ED1-2C52A6C1F0A9}"/>
              </a:ext>
            </a:extLst>
          </p:cNvPr>
          <p:cNvSpPr>
            <a:spLocks noGrp="1"/>
          </p:cNvSpPr>
          <p:nvPr>
            <p:ph type="sldNum" sz="quarter" idx="10"/>
          </p:nvPr>
        </p:nvSpPr>
        <p:spPr/>
        <p:txBody>
          <a:bodyPr/>
          <a:lstStyle/>
          <a:p>
            <a:r>
              <a:rPr lang="en-US" altLang="ja-JP" dirty="0"/>
              <a:t>19 </a:t>
            </a:r>
            <a:endParaRPr lang="en-US" altLang="en-US" dirty="0">
              <a:latin typeface="Meiryo UI" panose="020B0604030504040204" pitchFamily="50" charset="-128"/>
            </a:endParaRPr>
          </a:p>
        </p:txBody>
      </p:sp>
      <p:pic>
        <p:nvPicPr>
          <p:cNvPr id="7" name="図 6" descr="らくがき, バイク が含まれている画像&#10;&#10;AI によって生成されたコンテンツは間違っている可能性があります。">
            <a:extLst>
              <a:ext uri="{FF2B5EF4-FFF2-40B4-BE49-F238E27FC236}">
                <a16:creationId xmlns:a16="http://schemas.microsoft.com/office/drawing/2014/main" id="{E3A4298C-78F2-4530-EEB8-34848735FE40}"/>
              </a:ext>
            </a:extLst>
          </p:cNvPr>
          <p:cNvPicPr>
            <a:picLocks noChangeAspect="1"/>
          </p:cNvPicPr>
          <p:nvPr/>
        </p:nvPicPr>
        <p:blipFill>
          <a:blip r:embed="rId3"/>
          <a:stretch>
            <a:fillRect/>
          </a:stretch>
        </p:blipFill>
        <p:spPr>
          <a:xfrm>
            <a:off x="8353976" y="4358300"/>
            <a:ext cx="2667000" cy="2667000"/>
          </a:xfrm>
          <a:prstGeom prst="rect">
            <a:avLst/>
          </a:prstGeom>
        </p:spPr>
      </p:pic>
    </p:spTree>
    <p:extLst>
      <p:ext uri="{BB962C8B-B14F-4D97-AF65-F5344CB8AC3E}">
        <p14:creationId xmlns:p14="http://schemas.microsoft.com/office/powerpoint/2010/main" val="447509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6371933-580E-D62A-CB5C-F462DD20B37B}"/>
              </a:ext>
            </a:extLst>
          </p:cNvPr>
          <p:cNvSpPr txBox="1"/>
          <p:nvPr/>
        </p:nvSpPr>
        <p:spPr>
          <a:xfrm>
            <a:off x="631370" y="2776619"/>
            <a:ext cx="11360001"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承認された環境以外で文章生成</a:t>
            </a:r>
            <a:r>
              <a:rPr lang="en-US" altLang="ja-JP" sz="2000" dirty="0">
                <a:latin typeface="Meiryo UI" panose="020B0604030504040204" pitchFamily="50" charset="-128"/>
                <a:ea typeface="Meiryo UI" panose="020B0604030504040204" pitchFamily="50" charset="-128"/>
              </a:rPr>
              <a:t>AI</a:t>
            </a:r>
            <a:r>
              <a:rPr lang="ja-JP" altLang="en-US" sz="2000" dirty="0">
                <a:latin typeface="Meiryo UI" panose="020B0604030504040204" pitchFamily="50" charset="-128"/>
                <a:ea typeface="Meiryo UI" panose="020B0604030504040204" pitchFamily="50" charset="-128"/>
              </a:rPr>
              <a:t>を利用することは、入力内容が学習データとして保存されるなど、入力情報が外部に漏えいするリスクがあるため、利用を禁止しています。</a:t>
            </a:r>
          </a:p>
        </p:txBody>
      </p:sp>
      <p:sp>
        <p:nvSpPr>
          <p:cNvPr id="9" name="四角形: 角を丸くする 8">
            <a:extLst>
              <a:ext uri="{FF2B5EF4-FFF2-40B4-BE49-F238E27FC236}">
                <a16:creationId xmlns:a16="http://schemas.microsoft.com/office/drawing/2014/main" id="{5F117FCF-94C4-ED34-EFD0-E91586D905E6}"/>
              </a:ext>
            </a:extLst>
          </p:cNvPr>
          <p:cNvSpPr/>
          <p:nvPr/>
        </p:nvSpPr>
        <p:spPr>
          <a:xfrm>
            <a:off x="724507" y="4062077"/>
            <a:ext cx="11038320" cy="232998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19A0CFA-9853-1927-BEA3-5FA0AE25A82D}"/>
              </a:ext>
            </a:extLst>
          </p:cNvPr>
          <p:cNvSpPr/>
          <p:nvPr/>
        </p:nvSpPr>
        <p:spPr>
          <a:xfrm>
            <a:off x="1003308" y="3928128"/>
            <a:ext cx="4478573" cy="373851"/>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検索エンジンと</a:t>
            </a:r>
            <a:r>
              <a:rPr kumimoji="1" lang="en-US" altLang="ja-JP" sz="2000" b="1" dirty="0">
                <a:solidFill>
                  <a:schemeClr val="tx1"/>
                </a:solidFill>
                <a:latin typeface="Yu Gothic UI" panose="020B0500000000000000" pitchFamily="50" charset="-128"/>
                <a:ea typeface="Yu Gothic UI" panose="020B0500000000000000" pitchFamily="50" charset="-128"/>
              </a:rPr>
              <a:t>Oasis</a:t>
            </a:r>
            <a:r>
              <a:rPr kumimoji="1" lang="ja-JP" altLang="en-US" sz="2000" b="1" dirty="0">
                <a:solidFill>
                  <a:schemeClr val="tx1"/>
                </a:solidFill>
                <a:latin typeface="Yu Gothic UI" panose="020B0500000000000000" pitchFamily="50" charset="-128"/>
                <a:ea typeface="Yu Gothic UI" panose="020B0500000000000000" pitchFamily="50" charset="-128"/>
              </a:rPr>
              <a:t>の使い分けの例</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5" name="正方形/長方形 4">
            <a:extLst>
              <a:ext uri="{FF2B5EF4-FFF2-40B4-BE49-F238E27FC236}">
                <a16:creationId xmlns:a16="http://schemas.microsoft.com/office/drawing/2014/main" id="{C828DEAD-2A88-5B9B-AD95-F730A9C69D39}"/>
              </a:ext>
            </a:extLst>
          </p:cNvPr>
          <p:cNvSpPr/>
          <p:nvPr/>
        </p:nvSpPr>
        <p:spPr>
          <a:xfrm>
            <a:off x="631371" y="38225"/>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2" name="正方形/長方形 1">
            <a:extLst>
              <a:ext uri="{FF2B5EF4-FFF2-40B4-BE49-F238E27FC236}">
                <a16:creationId xmlns:a16="http://schemas.microsoft.com/office/drawing/2014/main" id="{5DAA9D49-BD14-0E30-6334-80FAE26CCA3D}"/>
              </a:ext>
            </a:extLst>
          </p:cNvPr>
          <p:cNvSpPr/>
          <p:nvPr/>
        </p:nvSpPr>
        <p:spPr>
          <a:xfrm>
            <a:off x="631370" y="707840"/>
            <a:ext cx="11209531" cy="684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360363" indent="-360363"/>
            <a:r>
              <a:rPr kumimoji="0" lang="ja-JP" altLang="en-US" b="1" i="0" u="none"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２</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dirty="0">
                <a:latin typeface="Yu Gothic UI" panose="020B0500000000000000" pitchFamily="50" charset="-128"/>
                <a:ea typeface="Yu Gothic UI" panose="020B0500000000000000" pitchFamily="50" charset="-128"/>
              </a:rPr>
              <a:t>インターネット上の公開された環境で不特定多数の利用者に提供される定型約款・規約への同意のみで利用可能な生成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a:t>
            </a:r>
            <a:r>
              <a:rPr lang="en-US" altLang="ja-JP" b="1" dirty="0">
                <a:latin typeface="Yu Gothic UI" panose="020B0500000000000000" pitchFamily="50" charset="-128"/>
                <a:ea typeface="Yu Gothic UI" panose="020B0500000000000000" pitchFamily="50" charset="-128"/>
              </a:rPr>
              <a:t>ChatGPT</a:t>
            </a:r>
            <a:r>
              <a:rPr lang="ja-JP" altLang="en-US" b="1" dirty="0">
                <a:latin typeface="Yu Gothic UI" panose="020B0500000000000000" pitchFamily="50" charset="-128"/>
                <a:ea typeface="Yu Gothic UI" panose="020B0500000000000000" pitchFamily="50" charset="-128"/>
              </a:rPr>
              <a:t>や</a:t>
            </a:r>
            <a:r>
              <a:rPr lang="en-US" altLang="ja-JP" b="1" dirty="0">
                <a:latin typeface="Yu Gothic UI" panose="020B0500000000000000" pitchFamily="50" charset="-128"/>
                <a:ea typeface="Yu Gothic UI" panose="020B0500000000000000" pitchFamily="50" charset="-128"/>
              </a:rPr>
              <a:t>Microsoft Copilot</a:t>
            </a:r>
            <a:r>
              <a:rPr lang="ja-JP" altLang="en-US" b="1" dirty="0">
                <a:latin typeface="Yu Gothic UI" panose="020B0500000000000000" pitchFamily="50" charset="-128"/>
                <a:ea typeface="Yu Gothic UI" panose="020B0500000000000000" pitchFamily="50" charset="-128"/>
              </a:rPr>
              <a:t>など）の利用を禁止する</a:t>
            </a:r>
            <a:endParaRPr lang="en-US" altLang="ja-JP" b="1" dirty="0">
              <a:latin typeface="Yu Gothic UI" panose="020B0500000000000000" pitchFamily="50" charset="-128"/>
              <a:ea typeface="Yu Gothic UI" panose="020B0500000000000000" pitchFamily="50" charset="-128"/>
            </a:endParaRPr>
          </a:p>
          <a:p>
            <a:pPr marL="446088" marR="0" lvl="0" indent="-446088" algn="l" defTabSz="742950" rtl="0" eaLnBrk="1" fontAlgn="auto" latinLnBrk="0" hangingPunct="1">
              <a:lnSpc>
                <a:spcPct val="100000"/>
              </a:lnSpc>
              <a:spcBef>
                <a:spcPts val="0"/>
              </a:spcBef>
              <a:spcAft>
                <a:spcPts val="0"/>
              </a:spcAft>
              <a:buClrTx/>
              <a:buSzTx/>
              <a:tabLst/>
              <a:defRPr/>
            </a:pPr>
            <a:endPar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p:txBody>
      </p:sp>
      <p:sp>
        <p:nvSpPr>
          <p:cNvPr id="3" name="正方形/長方形 2">
            <a:extLst>
              <a:ext uri="{FF2B5EF4-FFF2-40B4-BE49-F238E27FC236}">
                <a16:creationId xmlns:a16="http://schemas.microsoft.com/office/drawing/2014/main" id="{5EB22833-8D12-55B9-ECE0-623A9B33B56A}"/>
              </a:ext>
            </a:extLst>
          </p:cNvPr>
          <p:cNvSpPr/>
          <p:nvPr/>
        </p:nvSpPr>
        <p:spPr>
          <a:xfrm>
            <a:off x="631370" y="1641585"/>
            <a:ext cx="11209531" cy="707886"/>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360363" indent="-360363" defTabSz="742950">
              <a:defRPr/>
            </a:pPr>
            <a:r>
              <a:rPr kumimoji="0" lang="ja-JP" altLang="en-US" b="1" i="0" u="none"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３</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dirty="0">
                <a:latin typeface="Yu Gothic UI" panose="020B0500000000000000" pitchFamily="50" charset="-128"/>
                <a:ea typeface="Yu Gothic UI" panose="020B0500000000000000" pitchFamily="50" charset="-128"/>
              </a:rPr>
              <a:t>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機能が付加された検索エンジンやサイト（</a:t>
            </a:r>
            <a:r>
              <a:rPr lang="en-US" altLang="ja-JP" b="1" dirty="0">
                <a:latin typeface="Yu Gothic UI" panose="020B0500000000000000" pitchFamily="50" charset="-128"/>
                <a:ea typeface="Yu Gothic UI" panose="020B0500000000000000" pitchFamily="50" charset="-128"/>
              </a:rPr>
              <a:t>Google</a:t>
            </a:r>
            <a:r>
              <a:rPr lang="ja-JP" altLang="en-US" b="1" dirty="0">
                <a:latin typeface="Yu Gothic UI" panose="020B0500000000000000" pitchFamily="50" charset="-128"/>
                <a:ea typeface="Yu Gothic UI" panose="020B0500000000000000" pitchFamily="50" charset="-128"/>
              </a:rPr>
              <a:t>や</a:t>
            </a:r>
            <a:r>
              <a:rPr lang="en-US" altLang="ja-JP" b="1" dirty="0">
                <a:latin typeface="Yu Gothic UI" panose="020B0500000000000000" pitchFamily="50" charset="-128"/>
                <a:ea typeface="Yu Gothic UI" panose="020B0500000000000000" pitchFamily="50" charset="-128"/>
              </a:rPr>
              <a:t>Microsoft Bing</a:t>
            </a:r>
            <a:r>
              <a:rPr lang="ja-JP" altLang="en-US" b="1" dirty="0">
                <a:latin typeface="Yu Gothic UI" panose="020B0500000000000000" pitchFamily="50" charset="-128"/>
                <a:ea typeface="Yu Gothic UI" panose="020B0500000000000000" pitchFamily="50" charset="-128"/>
              </a:rPr>
              <a:t>など）は、一般的にインターネットで</a:t>
            </a:r>
            <a:endParaRPr lang="en-US" altLang="ja-JP" b="1" dirty="0">
              <a:latin typeface="Yu Gothic UI" panose="020B0500000000000000" pitchFamily="50" charset="-128"/>
              <a:ea typeface="Yu Gothic UI" panose="020B0500000000000000" pitchFamily="50" charset="-128"/>
            </a:endParaRPr>
          </a:p>
          <a:p>
            <a:pPr marL="360363" indent="-360363" defTabSz="742950">
              <a:defRPr/>
            </a:pPr>
            <a:r>
              <a:rPr lang="ja-JP" altLang="en-US" b="1" dirty="0">
                <a:latin typeface="Yu Gothic UI" panose="020B0500000000000000" pitchFamily="50" charset="-128"/>
                <a:ea typeface="Yu Gothic UI" panose="020B0500000000000000" pitchFamily="50" charset="-128"/>
              </a:rPr>
              <a:t>　　公開されている最新の情報を検索する目的でのみの利用とし、生成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による回答を得る目的での利用を禁止する</a:t>
            </a:r>
            <a:endParaRPr lang="en-US" altLang="ja-JP" b="1" dirty="0">
              <a:latin typeface="Yu Gothic UI" panose="020B0500000000000000" pitchFamily="50" charset="-128"/>
              <a:ea typeface="Yu Gothic UI" panose="020B0500000000000000" pitchFamily="50" charset="-128"/>
            </a:endParaRPr>
          </a:p>
          <a:p>
            <a:pPr marL="446088" marR="0" lvl="0" indent="-446088" algn="l" defTabSz="742950" rtl="0" eaLnBrk="1" fontAlgn="auto" latinLnBrk="0" hangingPunct="1">
              <a:lnSpc>
                <a:spcPct val="100000"/>
              </a:lnSpc>
              <a:spcBef>
                <a:spcPts val="0"/>
              </a:spcBef>
              <a:spcAft>
                <a:spcPts val="0"/>
              </a:spcAft>
              <a:buClrTx/>
              <a:buSzTx/>
              <a:tabLst/>
              <a:defRPr/>
            </a:pPr>
            <a:endPar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p:txBody>
      </p:sp>
      <p:sp>
        <p:nvSpPr>
          <p:cNvPr id="6" name="テキスト ボックス 5">
            <a:extLst>
              <a:ext uri="{FF2B5EF4-FFF2-40B4-BE49-F238E27FC236}">
                <a16:creationId xmlns:a16="http://schemas.microsoft.com/office/drawing/2014/main" id="{6EF911DD-92C0-2C86-5BE5-0B76680BD63B}"/>
              </a:ext>
            </a:extLst>
          </p:cNvPr>
          <p:cNvSpPr txBox="1"/>
          <p:nvPr/>
        </p:nvSpPr>
        <p:spPr>
          <a:xfrm>
            <a:off x="730544" y="4386076"/>
            <a:ext cx="11038320" cy="185781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複数製品の仕様を網羅する共通仕様を作成する。</a:t>
            </a:r>
          </a:p>
          <a:p>
            <a:pPr>
              <a:lnSpc>
                <a:spcPts val="3000"/>
              </a:lnSpc>
            </a:pPr>
            <a:r>
              <a:rPr lang="ja-JP" altLang="en-US" dirty="0">
                <a:latin typeface="Meiryo UI" panose="020B0604030504040204" pitchFamily="50" charset="-128"/>
                <a:ea typeface="Meiryo UI" panose="020B0604030504040204" pitchFamily="50" charset="-128"/>
              </a:rPr>
              <a:t>　①	最新の製品情報をインターネットの検索エンジンやサイトで検索する。</a:t>
            </a:r>
          </a:p>
          <a:p>
            <a:pPr marL="446088" indent="-446088">
              <a:lnSpc>
                <a:spcPts val="3000"/>
              </a:lnSpc>
            </a:pPr>
            <a:r>
              <a:rPr lang="ja-JP" altLang="en-US" dirty="0">
                <a:latin typeface="Meiryo UI" panose="020B0604030504040204" pitchFamily="50" charset="-128"/>
                <a:ea typeface="Meiryo UI" panose="020B0604030504040204" pitchFamily="50" charset="-128"/>
              </a:rPr>
              <a:t>　②	</a:t>
            </a:r>
            <a:r>
              <a:rPr lang="en-US" altLang="ja-JP" dirty="0">
                <a:latin typeface="Meiryo UI" panose="020B0604030504040204" pitchFamily="50" charset="-128"/>
                <a:ea typeface="Meiryo UI" panose="020B0604030504040204" pitchFamily="50" charset="-128"/>
              </a:rPr>
              <a:t>Oasis</a:t>
            </a:r>
            <a:r>
              <a:rPr lang="ja-JP" altLang="en-US" dirty="0">
                <a:latin typeface="Meiryo UI" panose="020B0604030504040204" pitchFamily="50" charset="-128"/>
                <a:ea typeface="Meiryo UI" panose="020B0604030504040204" pitchFamily="50" charset="-128"/>
              </a:rPr>
              <a:t>に①で検索して選定した製品を複数入力したうえで、「商品の共通仕様を一覧でまとめてください。各商品を</a:t>
            </a:r>
            <a:endParaRPr lang="en-US" altLang="ja-JP" dirty="0">
              <a:latin typeface="Meiryo UI" panose="020B0604030504040204" pitchFamily="50" charset="-128"/>
              <a:ea typeface="Meiryo UI" panose="020B0604030504040204" pitchFamily="50" charset="-128"/>
            </a:endParaRPr>
          </a:p>
          <a:p>
            <a:pPr marL="531813" indent="-531813">
              <a:lnSpc>
                <a:spcPts val="3000"/>
              </a:lnSpc>
            </a:pPr>
            <a:r>
              <a:rPr lang="ja-JP" altLang="en-US" dirty="0">
                <a:latin typeface="Meiryo UI" panose="020B0604030504040204" pitchFamily="50" charset="-128"/>
                <a:ea typeface="Meiryo UI" panose="020B0604030504040204" pitchFamily="50" charset="-128"/>
              </a:rPr>
              <a:t>　　　網羅するような共通の仕様を項目ごとに記載してください。」のように指示をする。</a:t>
            </a:r>
          </a:p>
          <a:p>
            <a:pPr marL="446088" indent="-446088">
              <a:lnSpc>
                <a:spcPts val="3000"/>
              </a:lnSpc>
            </a:pPr>
            <a:r>
              <a:rPr lang="ja-JP" altLang="en-US" dirty="0">
                <a:latin typeface="Meiryo UI" panose="020B0604030504040204" pitchFamily="50" charset="-128"/>
                <a:ea typeface="Meiryo UI" panose="020B0604030504040204" pitchFamily="50" charset="-128"/>
              </a:rPr>
              <a:t>　③	</a:t>
            </a:r>
            <a:r>
              <a:rPr lang="en-US" altLang="ja-JP" dirty="0">
                <a:latin typeface="Meiryo UI" panose="020B0604030504040204" pitchFamily="50" charset="-128"/>
                <a:ea typeface="Meiryo UI" panose="020B0604030504040204" pitchFamily="50" charset="-128"/>
              </a:rPr>
              <a:t>Oasis</a:t>
            </a:r>
            <a:r>
              <a:rPr lang="ja-JP" altLang="en-US" dirty="0">
                <a:latin typeface="Meiryo UI" panose="020B0604030504040204" pitchFamily="50" charset="-128"/>
                <a:ea typeface="Meiryo UI" panose="020B0604030504040204" pitchFamily="50" charset="-128"/>
              </a:rPr>
              <a:t>から共通仕様を一覧にしたものが出力されるので、内容の正確さを確認して適宜加筆修正して利用する。</a:t>
            </a:r>
          </a:p>
        </p:txBody>
      </p:sp>
      <p:sp>
        <p:nvSpPr>
          <p:cNvPr id="7" name="スライド番号プレースホルダー 6">
            <a:extLst>
              <a:ext uri="{FF2B5EF4-FFF2-40B4-BE49-F238E27FC236}">
                <a16:creationId xmlns:a16="http://schemas.microsoft.com/office/drawing/2014/main" id="{447B77FA-DEB2-F0D1-8009-E47E1262EA06}"/>
              </a:ext>
            </a:extLst>
          </p:cNvPr>
          <p:cNvSpPr>
            <a:spLocks noGrp="1"/>
          </p:cNvSpPr>
          <p:nvPr>
            <p:ph type="sldNum" sz="quarter" idx="10"/>
          </p:nvPr>
        </p:nvSpPr>
        <p:spPr/>
        <p:txBody>
          <a:bodyPr/>
          <a:lstStyle/>
          <a:p>
            <a:r>
              <a:rPr lang="en-US" altLang="en-US" dirty="0"/>
              <a:t>20</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382301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541226" y="1666067"/>
            <a:ext cx="11359944" cy="2355388"/>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による生成物が、知的財産権等を侵害する可能性があることを踏まえ、</a:t>
            </a:r>
            <a:r>
              <a:rPr kumimoji="1" lang="ja-JP" altLang="en-US" sz="2000" b="1" dirty="0">
                <a:latin typeface="Meiryo UI" panose="020B0604030504040204" pitchFamily="50" charset="-128"/>
                <a:ea typeface="Meiryo UI" panose="020B0604030504040204" pitchFamily="50" charset="-128"/>
              </a:rPr>
              <a:t>既存の著作物（作品名・キャラクター名等）を想起させるような指示文（プロンプト）の入力を禁止</a:t>
            </a:r>
            <a:r>
              <a:rPr kumimoji="1" lang="ja-JP" altLang="en-US" sz="2000" dirty="0">
                <a:latin typeface="Meiryo UI" panose="020B0604030504040204" pitchFamily="50" charset="-128"/>
                <a:ea typeface="Meiryo UI" panose="020B0604030504040204" pitchFamily="50" charset="-128"/>
              </a:rPr>
              <a:t>するとともに、画像生成や動画生成など、生成物を直接利用する性質のサービスを利用する際には、</a:t>
            </a:r>
            <a:r>
              <a:rPr kumimoji="1" lang="ja-JP" altLang="en-US" sz="2000" b="1" dirty="0">
                <a:latin typeface="Meiryo UI" panose="020B0604030504040204" pitchFamily="50" charset="-128"/>
                <a:ea typeface="Meiryo UI" panose="020B0604030504040204" pitchFamily="50" charset="-128"/>
              </a:rPr>
              <a:t>第三者が権利を有する画像等の取り込みを禁止</a:t>
            </a:r>
            <a:r>
              <a:rPr kumimoji="1" lang="ja-JP" altLang="en-US" sz="2000" dirty="0">
                <a:latin typeface="Meiryo UI" panose="020B0604030504040204" pitchFamily="50" charset="-128"/>
                <a:ea typeface="Meiryo UI" panose="020B0604030504040204" pitchFamily="50" charset="-128"/>
              </a:rPr>
              <a:t>します。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なお、単に既存の著作物等をプロンプトとして入力するだけの行為は、直ちに著作権侵害に該当するとは限りませんが、現在想定していない侵害リスクが発生する可能性もあります。 </a:t>
            </a:r>
          </a:p>
        </p:txBody>
      </p:sp>
      <p:sp>
        <p:nvSpPr>
          <p:cNvPr id="3" name="正方形/長方形 2">
            <a:extLst>
              <a:ext uri="{FF2B5EF4-FFF2-40B4-BE49-F238E27FC236}">
                <a16:creationId xmlns:a16="http://schemas.microsoft.com/office/drawing/2014/main" id="{FEA7A31D-98EC-42D6-7904-7B43C3AE39C3}"/>
              </a:ext>
            </a:extLst>
          </p:cNvPr>
          <p:cNvSpPr/>
          <p:nvPr/>
        </p:nvSpPr>
        <p:spPr>
          <a:xfrm>
            <a:off x="702222" y="703364"/>
            <a:ext cx="11093537" cy="540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lvl="0" defTabSz="742950">
              <a:defRPr/>
            </a:pPr>
            <a:r>
              <a:rPr lang="ja-JP" altLang="en-US" sz="2000" b="1" spc="-81" dirty="0">
                <a:solidFill>
                  <a:prstClr val="black"/>
                </a:solidFill>
                <a:highlight>
                  <a:srgbClr val="F5CDCE"/>
                </a:highlight>
                <a:latin typeface="Yu Gothic UI"/>
                <a:ea typeface="Yu Gothic UI"/>
                <a:cs typeface="ＭＳ Ｐゴシック"/>
              </a:rPr>
              <a:t>４</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ＭＳ Ｐゴシック"/>
              </a:rPr>
              <a:t>　</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知的財産権等の</a:t>
            </a:r>
            <a:r>
              <a:rPr lang="ja-JP" altLang="en-US" sz="2000" b="1" spc="-81" dirty="0">
                <a:solidFill>
                  <a:prstClr val="black"/>
                </a:solidFill>
                <a:latin typeface="Yu Gothic UI" panose="020B0500000000000000" pitchFamily="50" charset="-128"/>
                <a:ea typeface="Yu Gothic UI" panose="020B0500000000000000" pitchFamily="50" charset="-128"/>
                <a:cs typeface="ＭＳ Ｐゴシック"/>
              </a:rPr>
              <a:t>他者の権利を侵害する内容の生成につながる入力を禁止する</a:t>
            </a:r>
            <a:endParaRPr kumimoji="0" lang="ja-JP" altLang="en-US" sz="2000" b="0" i="0" u="none" strike="noStrike" kern="1200" cap="none" spc="-81" normalizeH="0" baseline="0" noProof="0" dirty="0">
              <a:ln>
                <a:noFill/>
              </a:ln>
              <a:solidFill>
                <a:prstClr val="black"/>
              </a:solidFill>
              <a:effectLst/>
              <a:uLnTx/>
              <a:uFillTx/>
              <a:latin typeface="Yu Gothic UI"/>
              <a:ea typeface="Yu Gothic UI"/>
              <a:cs typeface="ＭＳ Ｐゴシック"/>
            </a:endParaRPr>
          </a:p>
        </p:txBody>
      </p:sp>
      <p:sp>
        <p:nvSpPr>
          <p:cNvPr id="4" name="四角形: 角を丸くする 3">
            <a:extLst>
              <a:ext uri="{FF2B5EF4-FFF2-40B4-BE49-F238E27FC236}">
                <a16:creationId xmlns:a16="http://schemas.microsoft.com/office/drawing/2014/main" id="{9D4F2667-D3CE-E64A-B91F-F21DC76ECDC7}"/>
              </a:ext>
            </a:extLst>
          </p:cNvPr>
          <p:cNvSpPr/>
          <p:nvPr/>
        </p:nvSpPr>
        <p:spPr>
          <a:xfrm>
            <a:off x="747670" y="4748715"/>
            <a:ext cx="2531874" cy="443224"/>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禁止事項の例</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pic>
        <p:nvPicPr>
          <p:cNvPr id="6" name="図 5" descr="ロゴ&#10;&#10;説明は自動で生成されたものです">
            <a:extLst>
              <a:ext uri="{FF2B5EF4-FFF2-40B4-BE49-F238E27FC236}">
                <a16:creationId xmlns:a16="http://schemas.microsoft.com/office/drawing/2014/main" id="{182CB6BC-F33C-8978-4C89-63D77202A579}"/>
              </a:ext>
            </a:extLst>
          </p:cNvPr>
          <p:cNvPicPr>
            <a:picLocks noChangeAspect="1"/>
          </p:cNvPicPr>
          <p:nvPr/>
        </p:nvPicPr>
        <p:blipFill>
          <a:blip r:embed="rId3"/>
          <a:stretch>
            <a:fillRect/>
          </a:stretch>
        </p:blipFill>
        <p:spPr>
          <a:xfrm>
            <a:off x="2902354" y="4273998"/>
            <a:ext cx="1239088" cy="1239088"/>
          </a:xfrm>
          <a:prstGeom prst="rect">
            <a:avLst/>
          </a:prstGeom>
        </p:spPr>
      </p:pic>
      <p:sp>
        <p:nvSpPr>
          <p:cNvPr id="7" name="テキスト ボックス 6">
            <a:extLst>
              <a:ext uri="{FF2B5EF4-FFF2-40B4-BE49-F238E27FC236}">
                <a16:creationId xmlns:a16="http://schemas.microsoft.com/office/drawing/2014/main" id="{3FFFC6FF-9A6D-E02C-E20B-60D8E06FAED7}"/>
              </a:ext>
            </a:extLst>
          </p:cNvPr>
          <p:cNvSpPr txBox="1"/>
          <p:nvPr/>
        </p:nvSpPr>
        <p:spPr>
          <a:xfrm>
            <a:off x="683794" y="5353382"/>
            <a:ext cx="10787554" cy="120122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「キャッチコピー〇〇に似たフレーズを生成してください」と文章生成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に入力する　 </a:t>
            </a:r>
          </a:p>
          <a:p>
            <a:pPr>
              <a:lnSpc>
                <a:spcPts val="3000"/>
              </a:lnSpc>
            </a:pPr>
            <a:r>
              <a:rPr kumimoji="1" lang="ja-JP" altLang="en-US" sz="2000" dirty="0">
                <a:latin typeface="Meiryo UI" panose="020B0604030504040204" pitchFamily="50" charset="-128"/>
                <a:ea typeface="Meiryo UI" panose="020B0604030504040204" pitchFamily="50" charset="-128"/>
              </a:rPr>
              <a:t>「著作物〇〇を参考に文章を生成してください」と文章生成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に入力する</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第三者が権利を有する画像等を取りこんで画像を生成する</a:t>
            </a:r>
          </a:p>
        </p:txBody>
      </p:sp>
      <p:sp>
        <p:nvSpPr>
          <p:cNvPr id="2" name="スライド番号プレースホルダー 1">
            <a:extLst>
              <a:ext uri="{FF2B5EF4-FFF2-40B4-BE49-F238E27FC236}">
                <a16:creationId xmlns:a16="http://schemas.microsoft.com/office/drawing/2014/main" id="{568CC4FE-4FE8-028C-DF18-75C3079989B5}"/>
              </a:ext>
            </a:extLst>
          </p:cNvPr>
          <p:cNvSpPr>
            <a:spLocks noGrp="1"/>
          </p:cNvSpPr>
          <p:nvPr>
            <p:ph type="sldNum" sz="quarter" idx="10"/>
          </p:nvPr>
        </p:nvSpPr>
        <p:spPr/>
        <p:txBody>
          <a:bodyPr/>
          <a:lstStyle/>
          <a:p>
            <a:r>
              <a:rPr lang="en-US" altLang="en-US" dirty="0">
                <a:latin typeface="Meiryo UI" panose="020B0604030504040204" pitchFamily="50" charset="-128"/>
              </a:rPr>
              <a:t>21</a:t>
            </a:r>
          </a:p>
        </p:txBody>
      </p:sp>
    </p:spTree>
    <p:extLst>
      <p:ext uri="{BB962C8B-B14F-4D97-AF65-F5344CB8AC3E}">
        <p14:creationId xmlns:p14="http://schemas.microsoft.com/office/powerpoint/2010/main" val="835097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AD94F79-6D7E-8487-FFEF-B5DF5E4F20B8}"/>
              </a:ext>
            </a:extLst>
          </p:cNvPr>
          <p:cNvSpPr txBox="1"/>
          <p:nvPr/>
        </p:nvSpPr>
        <p:spPr>
          <a:xfrm>
            <a:off x="729517" y="1473812"/>
            <a:ext cx="11169258" cy="5048433"/>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には、事実とは異なる情報をもっともらしい形で回答する現象「ハルシネーション」が発生する場合があります。そのため、</a:t>
            </a:r>
            <a:r>
              <a:rPr kumimoji="1" lang="ja-JP" altLang="en-US" sz="2000" b="1" dirty="0">
                <a:latin typeface="Meiryo UI" panose="020B0604030504040204" pitchFamily="50" charset="-128"/>
                <a:ea typeface="Meiryo UI" panose="020B0604030504040204" pitchFamily="50" charset="-128"/>
              </a:rPr>
              <a:t>出力内容の根拠、正確性、妥当性、一貫性等を必ず確認し、偏りや差別的な表現が含まれていないか等も必ず確認してください。 </a:t>
            </a:r>
            <a:endParaRPr kumimoji="1" lang="en-US" altLang="ja-JP" sz="2000" b="1" dirty="0">
              <a:latin typeface="Meiryo UI" panose="020B0604030504040204" pitchFamily="50" charset="-128"/>
              <a:ea typeface="Meiryo UI" panose="020B0604030504040204" pitchFamily="50" charset="-128"/>
            </a:endParaRPr>
          </a:p>
          <a:p>
            <a:pPr>
              <a:lnSpc>
                <a:spcPts val="3000"/>
              </a:lnSpc>
            </a:pPr>
            <a:endParaRPr kumimoji="1" lang="ja-JP" altLang="en-US" sz="2000" b="1"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a:t>
            </a:r>
          </a:p>
          <a:p>
            <a:pPr>
              <a:lnSpc>
                <a:spcPts val="3000"/>
              </a:lnSpc>
            </a:pP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正確性</a:t>
            </a:r>
            <a:r>
              <a:rPr kumimoji="1" lang="ja-JP" altLang="en-US" sz="2000" dirty="0">
                <a:latin typeface="Meiryo UI" panose="020B0604030504040204" pitchFamily="50" charset="-128"/>
                <a:ea typeface="Meiryo UI" panose="020B0604030504040204" pitchFamily="50" charset="-128"/>
              </a:rPr>
              <a:t>：出力された情報や数値データ等が事実や実際のデータに基づいていること </a:t>
            </a:r>
          </a:p>
          <a:p>
            <a:pPr>
              <a:lnSpc>
                <a:spcPts val="3000"/>
              </a:lnSpc>
            </a:pPr>
            <a:r>
              <a:rPr kumimoji="1" lang="ja-JP" altLang="en-US" sz="2000" b="1" dirty="0">
                <a:latin typeface="Meiryo UI" panose="020B0604030504040204" pitchFamily="50" charset="-128"/>
                <a:ea typeface="Meiryo UI" panose="020B0604030504040204" pitchFamily="50" charset="-128"/>
              </a:rPr>
              <a:t>妥当性</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出力された情報が目的や質問に対して適切な内容と文脈で作成されていること </a:t>
            </a:r>
          </a:p>
          <a:p>
            <a:pPr>
              <a:lnSpc>
                <a:spcPts val="3000"/>
              </a:lnSpc>
            </a:pPr>
            <a:r>
              <a:rPr kumimoji="1" lang="ja-JP" altLang="en-US" sz="2000" b="1" dirty="0">
                <a:latin typeface="Meiryo UI" panose="020B0604030504040204" pitchFamily="50" charset="-128"/>
                <a:ea typeface="Meiryo UI" panose="020B0604030504040204" pitchFamily="50" charset="-128"/>
              </a:rPr>
              <a:t>一貫性</a:t>
            </a:r>
            <a:r>
              <a:rPr kumimoji="1" lang="ja-JP" altLang="en-US" sz="2000" dirty="0">
                <a:latin typeface="Meiryo UI" panose="020B0604030504040204" pitchFamily="50" charset="-128"/>
                <a:ea typeface="Meiryo UI" panose="020B0604030504040204" pitchFamily="50" charset="-128"/>
              </a:rPr>
              <a:t>：出力内容が文章内で矛盾しておらず、他の情報とも整合していること </a:t>
            </a:r>
          </a:p>
          <a:p>
            <a:pPr>
              <a:lnSpc>
                <a:spcPts val="3000"/>
              </a:lnSpc>
            </a:pPr>
            <a:r>
              <a:rPr kumimoji="1" lang="ja-JP" altLang="en-US" sz="2000" dirty="0">
                <a:latin typeface="Meiryo UI" panose="020B0604030504040204" pitchFamily="50" charset="-128"/>
                <a:ea typeface="Meiryo UI" panose="020B0604030504040204" pitchFamily="50" charset="-128"/>
              </a:rPr>
              <a:t> </a:t>
            </a:r>
          </a:p>
          <a:p>
            <a:pPr>
              <a:lnSpc>
                <a:spcPts val="3000"/>
              </a:lnSpc>
            </a:pP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「大阪市の区名」というプロンプトから出力された区名が実在するか、名称や数が正しいかを信頼できるデータベースと照合して確認する </a:t>
            </a:r>
          </a:p>
        </p:txBody>
      </p:sp>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4" name="正方形/長方形 3">
            <a:extLst>
              <a:ext uri="{FF2B5EF4-FFF2-40B4-BE49-F238E27FC236}">
                <a16:creationId xmlns:a16="http://schemas.microsoft.com/office/drawing/2014/main" id="{A69FFD5F-1410-CA4C-AAA8-27939A1065FF}"/>
              </a:ext>
            </a:extLst>
          </p:cNvPr>
          <p:cNvSpPr/>
          <p:nvPr/>
        </p:nvSpPr>
        <p:spPr>
          <a:xfrm>
            <a:off x="729517" y="682970"/>
            <a:ext cx="11044552" cy="54665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marR="0" lvl="0" indent="-446088" algn="l" defTabSz="742950" rtl="0" eaLnBrk="1" fontAlgn="auto" latinLnBrk="0" hangingPunct="1">
              <a:lnSpc>
                <a:spcPct val="100000"/>
              </a:lnSpc>
              <a:spcBef>
                <a:spcPts val="0"/>
              </a:spcBef>
              <a:spcAft>
                <a:spcPts val="0"/>
              </a:spcAft>
              <a:buClrTx/>
              <a:buSzTx/>
              <a:buFontTx/>
              <a:buNone/>
              <a:tabLst/>
              <a:defRPr/>
            </a:pPr>
            <a:r>
              <a:rPr lang="ja-JP" altLang="en-US" sz="2000" b="1" spc="-81" dirty="0">
                <a:solidFill>
                  <a:prstClr val="black"/>
                </a:solidFill>
                <a:highlight>
                  <a:srgbClr val="F5CDCE"/>
                </a:highlight>
                <a:latin typeface="Yu Gothic UI"/>
                <a:ea typeface="Yu Gothic UI"/>
                <a:cs typeface="Arial" charset="0"/>
              </a:rPr>
              <a:t>５</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生成・出力内容は、誤り、偏りや差別的表現等がないか、正確性や根拠・事実関係を必ず自ら確認すること</a:t>
            </a:r>
            <a:endParaRPr kumimoji="0" lang="en-US" altLang="ja-JP"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3" name="四角形: 角を丸くする 2">
            <a:extLst>
              <a:ext uri="{FF2B5EF4-FFF2-40B4-BE49-F238E27FC236}">
                <a16:creationId xmlns:a16="http://schemas.microsoft.com/office/drawing/2014/main" id="{29640517-93DC-F29E-CAC4-D1F4FD3E7664}"/>
              </a:ext>
            </a:extLst>
          </p:cNvPr>
          <p:cNvSpPr/>
          <p:nvPr/>
        </p:nvSpPr>
        <p:spPr>
          <a:xfrm>
            <a:off x="844902" y="3286859"/>
            <a:ext cx="2531874" cy="443224"/>
          </a:xfrm>
          <a:prstGeom prst="round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確認の観点</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6" name="四角形: 角を丸くする 5">
            <a:extLst>
              <a:ext uri="{FF2B5EF4-FFF2-40B4-BE49-F238E27FC236}">
                <a16:creationId xmlns:a16="http://schemas.microsoft.com/office/drawing/2014/main" id="{57232A16-15B2-1285-C309-B107C2FC7B13}"/>
              </a:ext>
            </a:extLst>
          </p:cNvPr>
          <p:cNvSpPr/>
          <p:nvPr/>
        </p:nvSpPr>
        <p:spPr>
          <a:xfrm>
            <a:off x="844902" y="5185156"/>
            <a:ext cx="2531874"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正確性の確認の例</a:t>
            </a:r>
          </a:p>
        </p:txBody>
      </p:sp>
      <p:pic>
        <p:nvPicPr>
          <p:cNvPr id="7" name="図 6" descr="ノートパソコン, 暗い, コンピュータ, シャツ が含まれている画像&#10;&#10;自動的に生成された説明">
            <a:extLst>
              <a:ext uri="{FF2B5EF4-FFF2-40B4-BE49-F238E27FC236}">
                <a16:creationId xmlns:a16="http://schemas.microsoft.com/office/drawing/2014/main" id="{80C6CDC1-0A26-EA75-5AF9-5B582DBA3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604" y="3134660"/>
            <a:ext cx="747622" cy="747622"/>
          </a:xfrm>
          <a:prstGeom prst="rect">
            <a:avLst/>
          </a:prstGeom>
        </p:spPr>
      </p:pic>
      <p:pic>
        <p:nvPicPr>
          <p:cNvPr id="8" name="図 7" descr="ノートパソコン, 暗い, コンピュータ, シャツ が含まれている画像&#10;&#10;自動的に生成された説明">
            <a:extLst>
              <a:ext uri="{FF2B5EF4-FFF2-40B4-BE49-F238E27FC236}">
                <a16:creationId xmlns:a16="http://schemas.microsoft.com/office/drawing/2014/main" id="{C8CC4872-D785-A936-892D-31EF95436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776" y="5032957"/>
            <a:ext cx="747622" cy="747622"/>
          </a:xfrm>
          <a:prstGeom prst="rect">
            <a:avLst/>
          </a:prstGeom>
        </p:spPr>
      </p:pic>
      <p:sp>
        <p:nvSpPr>
          <p:cNvPr id="2" name="スライド番号プレースホルダー 1">
            <a:extLst>
              <a:ext uri="{FF2B5EF4-FFF2-40B4-BE49-F238E27FC236}">
                <a16:creationId xmlns:a16="http://schemas.microsoft.com/office/drawing/2014/main" id="{199A9E27-7CE9-A849-007A-E624FA54AE33}"/>
              </a:ext>
            </a:extLst>
          </p:cNvPr>
          <p:cNvSpPr>
            <a:spLocks noGrp="1"/>
          </p:cNvSpPr>
          <p:nvPr>
            <p:ph type="sldNum" sz="quarter" idx="10"/>
          </p:nvPr>
        </p:nvSpPr>
        <p:spPr/>
        <p:txBody>
          <a:bodyPr/>
          <a:lstStyle/>
          <a:p>
            <a:r>
              <a:rPr lang="en-US" altLang="en-US" dirty="0">
                <a:latin typeface="Meiryo UI" panose="020B0604030504040204" pitchFamily="50" charset="-128"/>
              </a:rPr>
              <a:t>22</a:t>
            </a:r>
          </a:p>
        </p:txBody>
      </p:sp>
    </p:spTree>
    <p:extLst>
      <p:ext uri="{BB962C8B-B14F-4D97-AF65-F5344CB8AC3E}">
        <p14:creationId xmlns:p14="http://schemas.microsoft.com/office/powerpoint/2010/main" val="217761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588975" y="1469309"/>
            <a:ext cx="11247424" cy="2355388"/>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生成物が既存の著作物等と同一または類似している場合、それらを利用することが著作権、商標権などの知的財産権の侵害にあたる可能性があります。また、生成物に特定の人物が含まれる場合や類推される場合には、その生成物を利用することがパブリシティ権や肖像権の侵害となるケースも考えられます。</a:t>
            </a:r>
          </a:p>
          <a:p>
            <a:pPr>
              <a:lnSpc>
                <a:spcPts val="3000"/>
              </a:lnSpc>
            </a:pPr>
            <a:endParaRPr kumimoji="1" lang="ja-JP" altLang="en-US"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したがって、</a:t>
            </a:r>
            <a:r>
              <a:rPr kumimoji="1" lang="ja-JP" altLang="en-US" sz="2000" b="1" dirty="0">
                <a:latin typeface="Meiryo UI" panose="020B0604030504040204" pitchFamily="50" charset="-128"/>
                <a:ea typeface="Meiryo UI" panose="020B0604030504040204" pitchFamily="50" charset="-128"/>
              </a:rPr>
              <a:t>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の生成物を利用する際には、知的財産権、パブリシティ権、肖像権等、関連法規に抵触しないかを十分に調査し、適切な対応を行ってください。</a:t>
            </a:r>
          </a:p>
        </p:txBody>
      </p:sp>
      <p:sp>
        <p:nvSpPr>
          <p:cNvPr id="3" name="正方形/長方形 2">
            <a:extLst>
              <a:ext uri="{FF2B5EF4-FFF2-40B4-BE49-F238E27FC236}">
                <a16:creationId xmlns:a16="http://schemas.microsoft.com/office/drawing/2014/main" id="{6BA91266-0A49-9D3B-8A5C-180BFDE02173}"/>
              </a:ext>
            </a:extLst>
          </p:cNvPr>
          <p:cNvSpPr/>
          <p:nvPr/>
        </p:nvSpPr>
        <p:spPr>
          <a:xfrm>
            <a:off x="702222" y="684208"/>
            <a:ext cx="11134177" cy="540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lvl="0" indent="-446088" defTabSz="742950">
              <a:defRPr/>
            </a:pPr>
            <a:r>
              <a:rPr lang="ja-JP" altLang="en-US" sz="2000" b="1" spc="-81" dirty="0">
                <a:solidFill>
                  <a:prstClr val="black"/>
                </a:solidFill>
                <a:highlight>
                  <a:srgbClr val="F5CDCE"/>
                </a:highlight>
                <a:latin typeface="Yu Gothic UI"/>
                <a:ea typeface="Yu Gothic UI"/>
                <a:cs typeface="Arial" charset="0"/>
              </a:rPr>
              <a:t>６</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生成・出力内容は、知的財産権等の他者の権利の侵害がないか必ず自ら確認すること</a:t>
            </a:r>
            <a:endParaRPr kumimoji="0" lang="en-US" altLang="ja-JP"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4" name="四角形: 角を丸くする 3">
            <a:extLst>
              <a:ext uri="{FF2B5EF4-FFF2-40B4-BE49-F238E27FC236}">
                <a16:creationId xmlns:a16="http://schemas.microsoft.com/office/drawing/2014/main" id="{3E5DA6D6-E8EA-CB38-73CA-FB934EFDE554}"/>
              </a:ext>
            </a:extLst>
          </p:cNvPr>
          <p:cNvSpPr/>
          <p:nvPr/>
        </p:nvSpPr>
        <p:spPr>
          <a:xfrm>
            <a:off x="844902" y="4611674"/>
            <a:ext cx="2531874"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調査の例</a:t>
            </a:r>
          </a:p>
        </p:txBody>
      </p:sp>
      <p:sp>
        <p:nvSpPr>
          <p:cNvPr id="6" name="テキスト ボックス 5">
            <a:extLst>
              <a:ext uri="{FF2B5EF4-FFF2-40B4-BE49-F238E27FC236}">
                <a16:creationId xmlns:a16="http://schemas.microsoft.com/office/drawing/2014/main" id="{F0EF9178-C555-B2D2-BCC1-1B0E47B970A0}"/>
              </a:ext>
            </a:extLst>
          </p:cNvPr>
          <p:cNvSpPr txBox="1"/>
          <p:nvPr/>
        </p:nvSpPr>
        <p:spPr>
          <a:xfrm>
            <a:off x="844902" y="5207097"/>
            <a:ext cx="10787554" cy="120122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登録商標・登録意匠の調査：</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特許情報プラットフォーム（</a:t>
            </a:r>
            <a:r>
              <a:rPr kumimoji="1" lang="en-US" altLang="ja-JP" sz="2000" dirty="0">
                <a:latin typeface="Meiryo UI" panose="020B0604030504040204" pitchFamily="50" charset="-128"/>
                <a:ea typeface="Meiryo UI" panose="020B0604030504040204" pitchFamily="50" charset="-128"/>
              </a:rPr>
              <a:t>J-</a:t>
            </a:r>
            <a:r>
              <a:rPr kumimoji="1" lang="en-US" altLang="ja-JP" sz="2000" dirty="0" err="1">
                <a:latin typeface="Meiryo UI" panose="020B0604030504040204" pitchFamily="50" charset="-128"/>
                <a:ea typeface="Meiryo UI" panose="020B0604030504040204" pitchFamily="50" charset="-128"/>
              </a:rPr>
              <a:t>PlatPat</a:t>
            </a:r>
            <a:r>
              <a:rPr kumimoji="1" lang="ja-JP" altLang="en-US" sz="2000" dirty="0">
                <a:latin typeface="Meiryo UI" panose="020B0604030504040204" pitchFamily="50" charset="-128"/>
                <a:ea typeface="Meiryo UI" panose="020B0604030504040204" pitchFamily="50" charset="-128"/>
              </a:rPr>
              <a:t>）</a:t>
            </a:r>
            <a:r>
              <a:rPr kumimoji="1" lang="en-US" altLang="ja-JP" sz="2000" baseline="30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URL:</a:t>
            </a:r>
            <a:r>
              <a:rPr kumimoji="1" lang="en-US" altLang="ja-JP" sz="2000" dirty="0">
                <a:latin typeface="Meiryo UI" panose="020B0604030504040204" pitchFamily="50" charset="-128"/>
                <a:ea typeface="Meiryo UI" panose="020B0604030504040204" pitchFamily="50" charset="-128"/>
                <a:hlinkClick r:id="rId3"/>
              </a:rPr>
              <a:t>https://www.j-platpat.inpit.go.jp/</a:t>
            </a:r>
            <a:r>
              <a:rPr kumimoji="1" lang="ja-JP" altLang="en-US" sz="2000" dirty="0">
                <a:latin typeface="Meiryo UI" panose="020B0604030504040204" pitchFamily="50" charset="-128"/>
                <a:ea typeface="Meiryo UI" panose="020B0604030504040204" pitchFamily="50" charset="-128"/>
                <a:hlinkClick r:id="rId3"/>
              </a:rPr>
              <a:t> </a:t>
            </a:r>
            <a:endParaRPr kumimoji="1" lang="ja-JP" altLang="en-US" sz="2000" dirty="0">
              <a:latin typeface="Meiryo UI" panose="020B0604030504040204" pitchFamily="50" charset="-128"/>
              <a:ea typeface="Meiryo UI" panose="020B0604030504040204" pitchFamily="50" charset="-128"/>
            </a:endParaRPr>
          </a:p>
          <a:p>
            <a:pPr>
              <a:lnSpc>
                <a:spcPts val="3000"/>
              </a:lnSpc>
            </a:pP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他者が取得している商標権を簡単に検索することができるサービス</a:t>
            </a:r>
          </a:p>
        </p:txBody>
      </p:sp>
      <p:pic>
        <p:nvPicPr>
          <p:cNvPr id="7" name="図 6" descr="ノートパソコン, 暗い, コンピュータ, シャツ が含まれている画像&#10;&#10;自動的に生成された説明">
            <a:extLst>
              <a:ext uri="{FF2B5EF4-FFF2-40B4-BE49-F238E27FC236}">
                <a16:creationId xmlns:a16="http://schemas.microsoft.com/office/drawing/2014/main" id="{7C8B3537-41B6-337B-D136-8AB5A803D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776" y="4459475"/>
            <a:ext cx="747622" cy="747622"/>
          </a:xfrm>
          <a:prstGeom prst="rect">
            <a:avLst/>
          </a:prstGeom>
        </p:spPr>
      </p:pic>
      <p:pic>
        <p:nvPicPr>
          <p:cNvPr id="11" name="図 10">
            <a:extLst>
              <a:ext uri="{FF2B5EF4-FFF2-40B4-BE49-F238E27FC236}">
                <a16:creationId xmlns:a16="http://schemas.microsoft.com/office/drawing/2014/main" id="{A541736F-17A8-6CE1-2DC1-AE3FBA749B7B}"/>
              </a:ext>
            </a:extLst>
          </p:cNvPr>
          <p:cNvPicPr>
            <a:picLocks noChangeAspect="1"/>
          </p:cNvPicPr>
          <p:nvPr/>
        </p:nvPicPr>
        <p:blipFill>
          <a:blip r:embed="rId5"/>
          <a:stretch>
            <a:fillRect/>
          </a:stretch>
        </p:blipFill>
        <p:spPr>
          <a:xfrm>
            <a:off x="9902234" y="3853142"/>
            <a:ext cx="1869219" cy="1768483"/>
          </a:xfrm>
          <a:prstGeom prst="rect">
            <a:avLst/>
          </a:prstGeom>
        </p:spPr>
      </p:pic>
      <p:sp>
        <p:nvSpPr>
          <p:cNvPr id="2" name="スライド番号プレースホルダー 1">
            <a:extLst>
              <a:ext uri="{FF2B5EF4-FFF2-40B4-BE49-F238E27FC236}">
                <a16:creationId xmlns:a16="http://schemas.microsoft.com/office/drawing/2014/main" id="{45D3448D-1463-D313-64CB-E91FF8FEDB1E}"/>
              </a:ext>
            </a:extLst>
          </p:cNvPr>
          <p:cNvSpPr>
            <a:spLocks noGrp="1"/>
          </p:cNvSpPr>
          <p:nvPr>
            <p:ph type="sldNum" sz="quarter" idx="10"/>
          </p:nvPr>
        </p:nvSpPr>
        <p:spPr/>
        <p:txBody>
          <a:bodyPr/>
          <a:lstStyle/>
          <a:p>
            <a:r>
              <a:rPr lang="en-US" altLang="en-US" dirty="0">
                <a:latin typeface="Meiryo UI" panose="020B0604030504040204" pitchFamily="50" charset="-128"/>
              </a:rPr>
              <a:t>23</a:t>
            </a:r>
          </a:p>
        </p:txBody>
      </p:sp>
    </p:spTree>
    <p:extLst>
      <p:ext uri="{BB962C8B-B14F-4D97-AF65-F5344CB8AC3E}">
        <p14:creationId xmlns:p14="http://schemas.microsoft.com/office/powerpoint/2010/main" val="290327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729517" y="1769484"/>
            <a:ext cx="11134534" cy="120122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の出力内容は、あくまで業務の補助的な資料であり、最終的な判断や意思決定は職員が責任を持って行う必要があります。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　必ず職員が内容の正確性等を確認し、原則、加筆・修正を行ってください。 </a:t>
            </a:r>
          </a:p>
        </p:txBody>
      </p:sp>
      <p:sp>
        <p:nvSpPr>
          <p:cNvPr id="4" name="正方形/長方形 3">
            <a:extLst>
              <a:ext uri="{FF2B5EF4-FFF2-40B4-BE49-F238E27FC236}">
                <a16:creationId xmlns:a16="http://schemas.microsoft.com/office/drawing/2014/main" id="{9C7BD9CF-F0ED-A966-33A5-440DA59CA339}"/>
              </a:ext>
            </a:extLst>
          </p:cNvPr>
          <p:cNvSpPr/>
          <p:nvPr/>
        </p:nvSpPr>
        <p:spPr>
          <a:xfrm>
            <a:off x="729516" y="750247"/>
            <a:ext cx="11267013" cy="756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lvl="0" indent="-446088" defTabSz="742950">
              <a:defRPr/>
            </a:pPr>
            <a:r>
              <a:rPr lang="ja-JP" altLang="en-US" sz="2000" b="1" spc="-81" dirty="0">
                <a:solidFill>
                  <a:prstClr val="black"/>
                </a:solidFill>
                <a:highlight>
                  <a:srgbClr val="F5CDCE"/>
                </a:highlight>
                <a:latin typeface="Yu Gothic UI"/>
                <a:ea typeface="Yu Gothic UI"/>
                <a:cs typeface="Arial" charset="0"/>
              </a:rPr>
              <a:t>７</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生成</a:t>
            </a:r>
            <a:r>
              <a:rPr lang="en-US" altLang="ja-JP" sz="2000" b="1" spc="-81" dirty="0">
                <a:solidFill>
                  <a:prstClr val="black"/>
                </a:solidFill>
                <a:latin typeface="Yu Gothic UI" panose="020B0500000000000000" pitchFamily="50" charset="-128"/>
                <a:ea typeface="Yu Gothic UI" panose="020B0500000000000000" pitchFamily="50" charset="-128"/>
                <a:cs typeface="Arial" charset="0"/>
              </a:rPr>
              <a:t>AI</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が生成・出力した文章は、 あくまで検討素材であり、その利用においては、職員が責任をもって判断するものであることを踏まえ、原則として、加筆・修正のうえ利用すること</a:t>
            </a:r>
            <a:endPar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6" name="テキスト ボックス 5">
            <a:extLst>
              <a:ext uri="{FF2B5EF4-FFF2-40B4-BE49-F238E27FC236}">
                <a16:creationId xmlns:a16="http://schemas.microsoft.com/office/drawing/2014/main" id="{734CD814-D2BB-BBAC-F9B1-CA9A9499472D}"/>
              </a:ext>
            </a:extLst>
          </p:cNvPr>
          <p:cNvSpPr txBox="1"/>
          <p:nvPr/>
        </p:nvSpPr>
        <p:spPr>
          <a:xfrm>
            <a:off x="729516" y="4407096"/>
            <a:ext cx="11134535" cy="81650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を利用して作成した内容の正確性等を確認したうえで、</a:t>
            </a:r>
            <a:r>
              <a:rPr kumimoji="1" lang="ja-JP" altLang="en-US" sz="2000" b="1" dirty="0">
                <a:latin typeface="Meiryo UI" panose="020B0604030504040204" pitchFamily="50" charset="-128"/>
                <a:ea typeface="Meiryo UI" panose="020B0604030504040204" pitchFamily="50" charset="-128"/>
              </a:rPr>
              <a:t>そのまま資料等として利用（公表等）する場合は、意思決定の過程で生成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を利用したことを明示</a:t>
            </a:r>
            <a:r>
              <a:rPr kumimoji="1" lang="ja-JP" altLang="en-US" sz="2000" dirty="0">
                <a:latin typeface="Meiryo UI" panose="020B0604030504040204" pitchFamily="50" charset="-128"/>
                <a:ea typeface="Meiryo UI" panose="020B0604030504040204" pitchFamily="50" charset="-128"/>
              </a:rPr>
              <a:t>してください。 </a:t>
            </a:r>
            <a:endParaRPr kumimoji="1" lang="en-US" altLang="ja-JP" sz="20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89AD7E0-F279-AF02-B2FA-DB0E7650C398}"/>
              </a:ext>
            </a:extLst>
          </p:cNvPr>
          <p:cNvSpPr/>
          <p:nvPr/>
        </p:nvSpPr>
        <p:spPr>
          <a:xfrm>
            <a:off x="729516" y="3372338"/>
            <a:ext cx="11267014" cy="756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lvl="0" indent="-446088" defTabSz="742950">
              <a:defRPr/>
            </a:pPr>
            <a:r>
              <a:rPr lang="ja-JP" altLang="en-US" sz="2000" b="1" spc="-81" dirty="0">
                <a:solidFill>
                  <a:prstClr val="black"/>
                </a:solidFill>
                <a:highlight>
                  <a:srgbClr val="F5CDCE"/>
                </a:highlight>
                <a:latin typeface="Yu Gothic UI"/>
                <a:ea typeface="Yu Gothic UI"/>
                <a:cs typeface="Arial" charset="0"/>
              </a:rPr>
              <a:t>８</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生成・出力内容の正確性等を確認したうえで、加筆・修正を加えずに資料等として利用（公表等）する場合は、生成</a:t>
            </a:r>
            <a:r>
              <a:rPr lang="en-US" altLang="ja-JP" sz="2000" b="1" spc="-81" dirty="0">
                <a:solidFill>
                  <a:prstClr val="black"/>
                </a:solidFill>
                <a:latin typeface="Yu Gothic UI" panose="020B0500000000000000" pitchFamily="50" charset="-128"/>
                <a:ea typeface="Yu Gothic UI" panose="020B0500000000000000" pitchFamily="50" charset="-128"/>
                <a:cs typeface="Arial" charset="0"/>
              </a:rPr>
              <a:t>AI</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を利用して作成した旨を明らかにして意思決定のうえ、利用すること</a:t>
            </a:r>
            <a:endParaRPr kumimoji="0" lang="en-US" altLang="ja-JP"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8" name="四角形: 角を丸くする 7">
            <a:extLst>
              <a:ext uri="{FF2B5EF4-FFF2-40B4-BE49-F238E27FC236}">
                <a16:creationId xmlns:a16="http://schemas.microsoft.com/office/drawing/2014/main" id="{7E242CCF-BE6F-E4DA-0064-D137679627A9}"/>
              </a:ext>
            </a:extLst>
          </p:cNvPr>
          <p:cNvSpPr/>
          <p:nvPr/>
        </p:nvSpPr>
        <p:spPr>
          <a:xfrm>
            <a:off x="729517" y="5606637"/>
            <a:ext cx="2531874"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意思決定の例</a:t>
            </a:r>
          </a:p>
        </p:txBody>
      </p:sp>
      <p:sp>
        <p:nvSpPr>
          <p:cNvPr id="9" name="テキスト ボックス 8">
            <a:extLst>
              <a:ext uri="{FF2B5EF4-FFF2-40B4-BE49-F238E27FC236}">
                <a16:creationId xmlns:a16="http://schemas.microsoft.com/office/drawing/2014/main" id="{E1553914-C0D5-4951-EB95-E8AE63C7EE95}"/>
              </a:ext>
            </a:extLst>
          </p:cNvPr>
          <p:cNvSpPr txBox="1"/>
          <p:nvPr/>
        </p:nvSpPr>
        <p:spPr>
          <a:xfrm>
            <a:off x="729517" y="6107753"/>
            <a:ext cx="11000019" cy="431785"/>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当該資料の作成・公表等の決裁において生成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を利用して作成した旨を明記する </a:t>
            </a:r>
          </a:p>
        </p:txBody>
      </p:sp>
      <p:sp>
        <p:nvSpPr>
          <p:cNvPr id="2" name="スライド番号プレースホルダー 1">
            <a:extLst>
              <a:ext uri="{FF2B5EF4-FFF2-40B4-BE49-F238E27FC236}">
                <a16:creationId xmlns:a16="http://schemas.microsoft.com/office/drawing/2014/main" id="{0449DC03-FE8C-F29C-361E-FDE21D550A7A}"/>
              </a:ext>
            </a:extLst>
          </p:cNvPr>
          <p:cNvSpPr>
            <a:spLocks noGrp="1"/>
          </p:cNvSpPr>
          <p:nvPr>
            <p:ph type="sldNum" sz="quarter" idx="10"/>
          </p:nvPr>
        </p:nvSpPr>
        <p:spPr/>
        <p:txBody>
          <a:bodyPr/>
          <a:lstStyle/>
          <a:p>
            <a:r>
              <a:rPr lang="en-US" altLang="en-US" dirty="0">
                <a:latin typeface="Meiryo UI" panose="020B0604030504040204" pitchFamily="50" charset="-128"/>
              </a:rPr>
              <a:t>24</a:t>
            </a:r>
          </a:p>
        </p:txBody>
      </p:sp>
      <p:pic>
        <p:nvPicPr>
          <p:cNvPr id="3" name="図 2" descr="ノートパソコン, 暗い, コンピュータ, シャツ が含まれている画像&#10;&#10;自動的に生成された説明">
            <a:extLst>
              <a:ext uri="{FF2B5EF4-FFF2-40B4-BE49-F238E27FC236}">
                <a16:creationId xmlns:a16="http://schemas.microsoft.com/office/drawing/2014/main" id="{3677A7F2-BFD4-63E5-120D-07917A39A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91" y="5390288"/>
            <a:ext cx="747622" cy="747622"/>
          </a:xfrm>
          <a:prstGeom prst="rect">
            <a:avLst/>
          </a:prstGeom>
        </p:spPr>
      </p:pic>
    </p:spTree>
    <p:extLst>
      <p:ext uri="{BB962C8B-B14F-4D97-AF65-F5344CB8AC3E}">
        <p14:creationId xmlns:p14="http://schemas.microsoft.com/office/powerpoint/2010/main" val="337975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F07741A-DDB5-3D74-FFA8-F121FB258E58}"/>
              </a:ext>
            </a:extLst>
          </p:cNvPr>
          <p:cNvSpPr/>
          <p:nvPr/>
        </p:nvSpPr>
        <p:spPr>
          <a:xfrm>
            <a:off x="578154" y="2837602"/>
            <a:ext cx="11280471" cy="3879490"/>
          </a:xfrm>
          <a:prstGeom prst="roundRect">
            <a:avLst>
              <a:gd name="adj" fmla="val 920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利用環境ごとの個別ルール</a:t>
            </a:r>
          </a:p>
        </p:txBody>
      </p:sp>
      <p:sp>
        <p:nvSpPr>
          <p:cNvPr id="8" name="正方形/長方形 7">
            <a:extLst>
              <a:ext uri="{FF2B5EF4-FFF2-40B4-BE49-F238E27FC236}">
                <a16:creationId xmlns:a16="http://schemas.microsoft.com/office/drawing/2014/main" id="{81D404A3-8BDB-69F1-1A1A-F7BA35C383AF}"/>
              </a:ext>
            </a:extLst>
          </p:cNvPr>
          <p:cNvSpPr/>
          <p:nvPr/>
        </p:nvSpPr>
        <p:spPr>
          <a:xfrm>
            <a:off x="694730" y="928871"/>
            <a:ext cx="11341556" cy="432000"/>
          </a:xfrm>
          <a:prstGeom prst="rect">
            <a:avLst/>
          </a:prstGeom>
          <a:solidFill>
            <a:srgbClr val="F5CDCE"/>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200" b="1" dirty="0">
                <a:latin typeface="Yu Gothic UI" panose="020B0500000000000000" pitchFamily="50" charset="-128"/>
                <a:ea typeface="Yu Gothic UI" panose="020B0500000000000000" pitchFamily="50" charset="-128"/>
              </a:rPr>
              <a:t> （１）</a:t>
            </a:r>
            <a:r>
              <a:rPr lang="en-US" altLang="ja-JP" sz="2200" b="1" dirty="0">
                <a:latin typeface="Yu Gothic UI" panose="020B0500000000000000" pitchFamily="50" charset="-128"/>
                <a:ea typeface="Yu Gothic UI" panose="020B0500000000000000" pitchFamily="50" charset="-128"/>
              </a:rPr>
              <a:t>AI</a:t>
            </a:r>
            <a:r>
              <a:rPr lang="ja-JP" altLang="en-US" sz="2200" b="1" dirty="0">
                <a:latin typeface="Yu Gothic UI" panose="020B0500000000000000" pitchFamily="50" charset="-128"/>
                <a:ea typeface="Yu Gothic UI" panose="020B0500000000000000" pitchFamily="50" charset="-128"/>
              </a:rPr>
              <a:t>アシスタント（</a:t>
            </a:r>
            <a:r>
              <a:rPr lang="en-US" altLang="ja-JP" sz="2200" b="1" dirty="0">
                <a:latin typeface="Yu Gothic UI" panose="020B0500000000000000" pitchFamily="50" charset="-128"/>
                <a:ea typeface="Yu Gothic UI" panose="020B0500000000000000" pitchFamily="50" charset="-128"/>
              </a:rPr>
              <a:t>Oasis</a:t>
            </a:r>
            <a:r>
              <a:rPr lang="ja-JP" altLang="en-US" sz="2200" b="1" dirty="0">
                <a:latin typeface="Yu Gothic UI" panose="020B0500000000000000" pitchFamily="50" charset="-128"/>
                <a:ea typeface="Yu Gothic UI" panose="020B0500000000000000" pitchFamily="50" charset="-128"/>
              </a:rPr>
              <a:t>）及び</a:t>
            </a:r>
            <a:r>
              <a:rPr lang="en-US" altLang="ja-JP" sz="2200" b="1" dirty="0">
                <a:latin typeface="Yu Gothic UI" panose="020B0500000000000000" pitchFamily="50" charset="-128"/>
                <a:ea typeface="Yu Gothic UI" panose="020B0500000000000000" pitchFamily="50" charset="-128"/>
              </a:rPr>
              <a:t>AI</a:t>
            </a:r>
            <a:r>
              <a:rPr lang="ja-JP" altLang="en-US" sz="2200" b="1" dirty="0">
                <a:latin typeface="Yu Gothic UI" panose="020B0500000000000000" pitchFamily="50" charset="-128"/>
                <a:ea typeface="Yu Gothic UI" panose="020B0500000000000000" pitchFamily="50" charset="-128"/>
              </a:rPr>
              <a:t>アシスタント（</a:t>
            </a:r>
            <a:r>
              <a:rPr lang="en-US" altLang="ja-JP" sz="2200" b="1" dirty="0">
                <a:latin typeface="Yu Gothic UI" panose="020B0500000000000000" pitchFamily="50" charset="-128"/>
                <a:ea typeface="Yu Gothic UI" panose="020B0500000000000000" pitchFamily="50" charset="-128"/>
              </a:rPr>
              <a:t>Oasis RAG</a:t>
            </a:r>
            <a:r>
              <a:rPr lang="ja-JP" altLang="en-US" sz="2200" b="1" dirty="0">
                <a:latin typeface="Yu Gothic UI" panose="020B0500000000000000" pitchFamily="50" charset="-128"/>
                <a:ea typeface="Yu Gothic UI" panose="020B0500000000000000" pitchFamily="50" charset="-128"/>
              </a:rPr>
              <a:t>）</a:t>
            </a:r>
            <a:endParaRPr lang="en-US" altLang="ja-JP" sz="2200" b="1" dirty="0">
              <a:latin typeface="Yu Gothic UI" panose="020B0500000000000000" pitchFamily="50" charset="-128"/>
              <a:ea typeface="Yu Gothic UI" panose="020B0500000000000000" pitchFamily="50" charset="-128"/>
            </a:endParaRPr>
          </a:p>
        </p:txBody>
      </p:sp>
      <p:sp>
        <p:nvSpPr>
          <p:cNvPr id="14" name="テキスト ボックス 13">
            <a:extLst>
              <a:ext uri="{FF2B5EF4-FFF2-40B4-BE49-F238E27FC236}">
                <a16:creationId xmlns:a16="http://schemas.microsoft.com/office/drawing/2014/main" id="{3910A5E3-964B-29A1-F9DD-A969CBF2C847}"/>
              </a:ext>
            </a:extLst>
          </p:cNvPr>
          <p:cNvSpPr txBox="1"/>
          <p:nvPr/>
        </p:nvSpPr>
        <p:spPr>
          <a:xfrm>
            <a:off x="720446" y="2737766"/>
            <a:ext cx="11061979" cy="4012317"/>
          </a:xfrm>
          <a:prstGeom prst="rect">
            <a:avLst/>
          </a:prstGeom>
          <a:noFill/>
        </p:spPr>
        <p:txBody>
          <a:bodyPr wrap="square" rtlCol="0">
            <a:spAutoFit/>
          </a:bodyPr>
          <a:lstStyle/>
          <a:p>
            <a:pPr>
              <a:lnSpc>
                <a:spcPts val="2200"/>
              </a:lnSpc>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大阪市では、組織専用の閉じた庁内情報ネットワーク上に</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アシスタント（</a:t>
            </a:r>
            <a:r>
              <a:rPr kumimoji="1" lang="en-US" altLang="ja-JP" sz="1600" dirty="0">
                <a:latin typeface="Meiryo UI" panose="020B0604030504040204" pitchFamily="50" charset="-128"/>
                <a:ea typeface="Meiryo UI" panose="020B0604030504040204" pitchFamily="50" charset="-128"/>
              </a:rPr>
              <a:t>Oasis</a:t>
            </a:r>
            <a:r>
              <a:rPr kumimoji="1" lang="ja-JP" altLang="en-US" sz="1600" dirty="0">
                <a:latin typeface="Meiryo UI" panose="020B0604030504040204" pitchFamily="50" charset="-128"/>
                <a:ea typeface="Meiryo UI" panose="020B0604030504040204" pitchFamily="50" charset="-128"/>
              </a:rPr>
              <a:t>）を構築しています。この</a:t>
            </a:r>
            <a:r>
              <a:rPr kumimoji="1" lang="en-US" altLang="ja-JP" sz="1600" dirty="0">
                <a:latin typeface="Meiryo UI" panose="020B0604030504040204" pitchFamily="50" charset="-128"/>
                <a:ea typeface="Meiryo UI" panose="020B0604030504040204" pitchFamily="50" charset="-128"/>
              </a:rPr>
              <a:t> AI</a:t>
            </a:r>
            <a:r>
              <a:rPr kumimoji="1" lang="ja-JP" altLang="en-US" sz="1600" dirty="0">
                <a:latin typeface="Meiryo UI" panose="020B0604030504040204" pitchFamily="50" charset="-128"/>
                <a:ea typeface="Meiryo UI" panose="020B0604030504040204" pitchFamily="50" charset="-128"/>
              </a:rPr>
              <a:t>アシスタントでは、ユーザーからの入力データ（質問や指示）が記録されず、また、そのデータが、学習目的で使用されることもありません。</a:t>
            </a: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 AI</a:t>
            </a:r>
            <a:r>
              <a:rPr kumimoji="1" lang="ja-JP" altLang="en-US" sz="1600" dirty="0">
                <a:latin typeface="Meiryo UI" panose="020B0604030504040204" pitchFamily="50" charset="-128"/>
                <a:ea typeface="Meiryo UI" panose="020B0604030504040204" pitchFamily="50" charset="-128"/>
              </a:rPr>
              <a:t>アシスタント（</a:t>
            </a:r>
            <a:r>
              <a:rPr kumimoji="1" lang="en-US" altLang="ja-JP" sz="1600" dirty="0">
                <a:latin typeface="Meiryo UI" panose="020B0604030504040204" pitchFamily="50" charset="-128"/>
                <a:ea typeface="Meiryo UI" panose="020B0604030504040204" pitchFamily="50" charset="-128"/>
              </a:rPr>
              <a:t>Oasis</a:t>
            </a:r>
            <a:r>
              <a:rPr kumimoji="1" lang="ja-JP" altLang="en-US" sz="1600" dirty="0">
                <a:latin typeface="Meiryo UI" panose="020B0604030504040204" pitchFamily="50" charset="-128"/>
                <a:ea typeface="Meiryo UI" panose="020B0604030504040204" pitchFamily="50" charset="-128"/>
              </a:rPr>
              <a:t>）が安全な利用環境であること、議事録の要約や市民との相談記録表の作成等、少数の個人情報が含まれる文章を扱う業務においても生成</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の活用による効率化が期待されることから、</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アシスタント（</a:t>
            </a:r>
            <a:r>
              <a:rPr kumimoji="1" lang="en-US" altLang="ja-JP" sz="1600" dirty="0">
                <a:latin typeface="Meiryo UI" panose="020B0604030504040204" pitchFamily="50" charset="-128"/>
                <a:ea typeface="Meiryo UI" panose="020B0604030504040204" pitchFamily="50" charset="-128"/>
              </a:rPr>
              <a:t>Oasis</a:t>
            </a:r>
            <a:r>
              <a:rPr kumimoji="1" lang="ja-JP" altLang="en-US" sz="1600" dirty="0">
                <a:latin typeface="Meiryo UI" panose="020B0604030504040204" pitchFamily="50" charset="-128"/>
                <a:ea typeface="Meiryo UI" panose="020B0604030504040204" pitchFamily="50" charset="-128"/>
              </a:rPr>
              <a:t>）への要配慮個人情報を含む保有個人情報の入力を認めることとしています。</a:t>
            </a: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 ただし、大量の個人情報の入力は想定していませんので、一連の処理（同じ処理を複数回に分けて連続して実施する場合には合算されます）で一定数以上（本人の数が</a:t>
            </a:r>
            <a:r>
              <a:rPr kumimoji="1" lang="en-US" altLang="ja-JP" sz="1600" dirty="0">
                <a:latin typeface="Meiryo UI" panose="020B0604030504040204" pitchFamily="50" charset="-128"/>
                <a:ea typeface="Meiryo UI" panose="020B0604030504040204" pitchFamily="50" charset="-128"/>
              </a:rPr>
              <a:t>1,000</a:t>
            </a:r>
            <a:r>
              <a:rPr kumimoji="1" lang="ja-JP" altLang="en-US" sz="1600" dirty="0">
                <a:latin typeface="Meiryo UI" panose="020B0604030504040204" pitchFamily="50" charset="-128"/>
                <a:ea typeface="Meiryo UI" panose="020B0604030504040204" pitchFamily="50" charset="-128"/>
              </a:rPr>
              <a:t>人以上）の個人情報の入力は禁止しています。 </a:t>
            </a: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 また、特定個人情報（マイナンバー含む）に関しては、総務省が定めるセキュリティ対策要件で、外部ネットワークと完全に切り離されたネットワーク</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（大阪市では「業務系ネットワーク」にあたる）内での利用が求められているため、利用を禁止しています。</a:t>
            </a: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・音声生成機能で作成した音声ファイルについては</a:t>
            </a:r>
            <a:r>
              <a:rPr kumimoji="1" lang="en-US" altLang="ja-JP" sz="1600" dirty="0">
                <a:latin typeface="Meiryo UI" panose="020B0604030504040204" pitchFamily="50" charset="-128"/>
                <a:ea typeface="Meiryo UI" panose="020B0604030504040204" pitchFamily="50" charset="-128"/>
              </a:rPr>
              <a:t>Microsoft</a:t>
            </a:r>
            <a:r>
              <a:rPr kumimoji="1" lang="ja-JP" altLang="en-US" sz="1600" dirty="0">
                <a:latin typeface="Meiryo UI" panose="020B0604030504040204" pitchFamily="50" charset="-128"/>
                <a:ea typeface="Meiryo UI" panose="020B0604030504040204" pitchFamily="50" charset="-128"/>
              </a:rPr>
              <a:t>社の規約に基づき、次のとおり利用範囲に制限があります。作成した音声ファイルを利用できない者に渡して使わせることは規約違反になりますので注意してください。</a:t>
            </a: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　 ▶利用できる者：庁内情報ネットワークのユーザ</a:t>
            </a:r>
            <a:r>
              <a:rPr kumimoji="1" lang="en-US" altLang="ja-JP" sz="1600" dirty="0">
                <a:latin typeface="Meiryo UI" panose="020B0604030504040204" pitchFamily="50" charset="-128"/>
                <a:ea typeface="Meiryo UI" panose="020B0604030504040204" pitchFamily="50" charset="-128"/>
              </a:rPr>
              <a:t>ID</a:t>
            </a:r>
            <a:r>
              <a:rPr kumimoji="1" lang="ja-JP" altLang="en-US" sz="1600" dirty="0">
                <a:latin typeface="Meiryo UI" panose="020B0604030504040204" pitchFamily="50" charset="-128"/>
                <a:ea typeface="Meiryo UI" panose="020B0604030504040204" pitchFamily="50" charset="-128"/>
              </a:rPr>
              <a:t>を保有する職員</a:t>
            </a:r>
            <a:endParaRPr kumimoji="1" lang="en-US" altLang="ja-JP" sz="1600" dirty="0">
              <a:latin typeface="Meiryo UI" panose="020B0604030504040204" pitchFamily="50" charset="-128"/>
              <a:ea typeface="Meiryo UI" panose="020B0604030504040204" pitchFamily="50" charset="-128"/>
            </a:endParaRP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　 ▶利用できない者：上記以外の者（水道局職員、業務委託先社員、外郭団体職員など）</a:t>
            </a:r>
          </a:p>
        </p:txBody>
      </p:sp>
      <p:sp>
        <p:nvSpPr>
          <p:cNvPr id="3" name="テキスト ボックス 2">
            <a:extLst>
              <a:ext uri="{FF2B5EF4-FFF2-40B4-BE49-F238E27FC236}">
                <a16:creationId xmlns:a16="http://schemas.microsoft.com/office/drawing/2014/main" id="{3560A425-F585-2018-E4EE-4E5D3077B50B}"/>
              </a:ext>
            </a:extLst>
          </p:cNvPr>
          <p:cNvSpPr txBox="1"/>
          <p:nvPr/>
        </p:nvSpPr>
        <p:spPr>
          <a:xfrm>
            <a:off x="659942" y="1357346"/>
            <a:ext cx="11411763" cy="1436547"/>
          </a:xfrm>
          <a:prstGeom prst="rect">
            <a:avLst/>
          </a:prstGeom>
          <a:noFill/>
        </p:spPr>
        <p:txBody>
          <a:bodyPr wrap="square" rtlCol="0">
            <a:spAutoFit/>
          </a:bodyPr>
          <a:lstStyle/>
          <a:p>
            <a:pPr>
              <a:lnSpc>
                <a:spcPts val="2600"/>
              </a:lnSpc>
            </a:pPr>
            <a:r>
              <a:rPr kumimoji="1" lang="ja-JP" altLang="en-US" b="1" dirty="0">
                <a:latin typeface="Meiryo UI" panose="020B0604030504040204" pitchFamily="50" charset="-128"/>
                <a:ea typeface="Meiryo UI" panose="020B0604030504040204" pitchFamily="50" charset="-128"/>
              </a:rPr>
              <a:t>・ 特定個人情報（マイナンバーをその内容に含む個人情報）の入力を禁止する</a:t>
            </a:r>
          </a:p>
          <a:p>
            <a:pPr>
              <a:lnSpc>
                <a:spcPts val="2600"/>
              </a:lnSpc>
            </a:pPr>
            <a:r>
              <a:rPr kumimoji="1" lang="ja-JP" altLang="en-US" b="1" dirty="0">
                <a:latin typeface="Meiryo UI" panose="020B0604030504040204" pitchFamily="50" charset="-128"/>
                <a:ea typeface="Meiryo UI" panose="020B0604030504040204" pitchFamily="50" charset="-128"/>
              </a:rPr>
              <a:t>・ 保有個人情報を入力する場合の本人の数は</a:t>
            </a:r>
            <a:r>
              <a:rPr kumimoji="1" lang="en-US" altLang="ja-JP" b="1" dirty="0">
                <a:latin typeface="Meiryo UI" panose="020B0604030504040204" pitchFamily="50" charset="-128"/>
                <a:ea typeface="Meiryo UI" panose="020B0604030504040204" pitchFamily="50" charset="-128"/>
              </a:rPr>
              <a:t>1,000</a:t>
            </a:r>
            <a:r>
              <a:rPr kumimoji="1" lang="ja-JP" altLang="en-US" b="1" dirty="0">
                <a:latin typeface="Meiryo UI" panose="020B0604030504040204" pitchFamily="50" charset="-128"/>
                <a:ea typeface="Meiryo UI" panose="020B0604030504040204" pitchFamily="50" charset="-128"/>
              </a:rPr>
              <a:t>人未満とする</a:t>
            </a:r>
          </a:p>
          <a:p>
            <a:pPr marL="179388" indent="-179388">
              <a:lnSpc>
                <a:spcPts val="2600"/>
              </a:lnSpc>
            </a:pPr>
            <a:r>
              <a:rPr kumimoji="1" lang="ja-JP" altLang="en-US" b="1" dirty="0">
                <a:latin typeface="Meiryo UI" panose="020B0604030504040204" pitchFamily="50" charset="-128"/>
                <a:ea typeface="Meiryo UI" panose="020B0604030504040204" pitchFamily="50" charset="-128"/>
              </a:rPr>
              <a:t>・ 音声生成機能で作成した音声ファイルを「庁内情報ネットワークのユーザ</a:t>
            </a:r>
            <a:r>
              <a:rPr kumimoji="1" lang="en-US" altLang="ja-JP" b="1" dirty="0">
                <a:latin typeface="Meiryo UI" panose="020B0604030504040204" pitchFamily="50" charset="-128"/>
                <a:ea typeface="Meiryo UI" panose="020B0604030504040204" pitchFamily="50" charset="-128"/>
              </a:rPr>
              <a:t>ID</a:t>
            </a:r>
            <a:r>
              <a:rPr kumimoji="1" lang="ja-JP" altLang="en-US" b="1" dirty="0">
                <a:latin typeface="Meiryo UI" panose="020B0604030504040204" pitchFamily="50" charset="-128"/>
                <a:ea typeface="Meiryo UI" panose="020B0604030504040204" pitchFamily="50" charset="-128"/>
              </a:rPr>
              <a:t>を保有する職員」以外が利用することを禁止する</a:t>
            </a:r>
            <a:endParaRPr kumimoji="1" lang="en-US" altLang="ja-JP"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0AFA6DF-B5F5-3853-4229-493223D74CCF}"/>
              </a:ext>
            </a:extLst>
          </p:cNvPr>
          <p:cNvSpPr txBox="1"/>
          <p:nvPr/>
        </p:nvSpPr>
        <p:spPr>
          <a:xfrm>
            <a:off x="729517" y="567361"/>
            <a:ext cx="10262091"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共通ルールに加えて、それぞれの環境ごとに必ず守る必要がある個別ルールです。</a:t>
            </a:r>
            <a:endParaRPr kumimoji="1" lang="en-US" altLang="zh-TW" b="1"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5B4E81FB-EDCC-C88E-BEC9-D312B325FF56}"/>
              </a:ext>
            </a:extLst>
          </p:cNvPr>
          <p:cNvSpPr/>
          <p:nvPr/>
        </p:nvSpPr>
        <p:spPr>
          <a:xfrm>
            <a:off x="694730" y="2708647"/>
            <a:ext cx="3357506" cy="288000"/>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AI</a:t>
            </a:r>
            <a:r>
              <a:rPr kumimoji="1" lang="ja-JP" altLang="en-US" sz="1600" b="1" dirty="0">
                <a:solidFill>
                  <a:schemeClr val="tx1"/>
                </a:solidFill>
              </a:rPr>
              <a:t>アシスタント（</a:t>
            </a:r>
            <a:r>
              <a:rPr kumimoji="1" lang="en-US" altLang="ja-JP" sz="1600" b="1" dirty="0">
                <a:solidFill>
                  <a:schemeClr val="tx1"/>
                </a:solidFill>
              </a:rPr>
              <a:t>Oasis</a:t>
            </a:r>
            <a:r>
              <a:rPr kumimoji="1" lang="ja-JP" altLang="en-US" sz="1600" b="1" dirty="0">
                <a:solidFill>
                  <a:schemeClr val="tx1"/>
                </a:solidFill>
              </a:rPr>
              <a:t>）の解説</a:t>
            </a:r>
          </a:p>
        </p:txBody>
      </p:sp>
      <p:sp>
        <p:nvSpPr>
          <p:cNvPr id="2" name="スライド番号プレースホルダー 1">
            <a:extLst>
              <a:ext uri="{FF2B5EF4-FFF2-40B4-BE49-F238E27FC236}">
                <a16:creationId xmlns:a16="http://schemas.microsoft.com/office/drawing/2014/main" id="{D3527318-FA80-BEBE-9D03-14F45F98BD5A}"/>
              </a:ext>
            </a:extLst>
          </p:cNvPr>
          <p:cNvSpPr>
            <a:spLocks noGrp="1"/>
          </p:cNvSpPr>
          <p:nvPr>
            <p:ph type="sldNum" sz="quarter" idx="10"/>
          </p:nvPr>
        </p:nvSpPr>
        <p:spPr>
          <a:xfrm>
            <a:off x="11124411" y="6386511"/>
            <a:ext cx="1067589" cy="471489"/>
          </a:xfrm>
        </p:spPr>
        <p:txBody>
          <a:bodyPr/>
          <a:lstStyle/>
          <a:p>
            <a:r>
              <a:rPr lang="en-US" altLang="en-US" dirty="0">
                <a:latin typeface="Meiryo UI" panose="020B0604030504040204" pitchFamily="50" charset="-128"/>
              </a:rPr>
              <a:t>25</a:t>
            </a:r>
          </a:p>
        </p:txBody>
      </p:sp>
    </p:spTree>
    <p:extLst>
      <p:ext uri="{BB962C8B-B14F-4D97-AF65-F5344CB8AC3E}">
        <p14:creationId xmlns:p14="http://schemas.microsoft.com/office/powerpoint/2010/main" val="1886232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利用環境ごとの個別ルール</a:t>
            </a:r>
          </a:p>
        </p:txBody>
      </p:sp>
      <p:sp>
        <p:nvSpPr>
          <p:cNvPr id="11" name="正方形/長方形 10">
            <a:extLst>
              <a:ext uri="{FF2B5EF4-FFF2-40B4-BE49-F238E27FC236}">
                <a16:creationId xmlns:a16="http://schemas.microsoft.com/office/drawing/2014/main" id="{B8A68269-69A6-671C-F291-115015C2C446}"/>
              </a:ext>
            </a:extLst>
          </p:cNvPr>
          <p:cNvSpPr/>
          <p:nvPr/>
        </p:nvSpPr>
        <p:spPr>
          <a:xfrm>
            <a:off x="603209" y="629035"/>
            <a:ext cx="11314656" cy="432000"/>
          </a:xfrm>
          <a:prstGeom prst="rect">
            <a:avLst/>
          </a:prstGeom>
          <a:solidFill>
            <a:srgbClr val="F5CDCE"/>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b="1" dirty="0">
                <a:latin typeface="Yu Gothic UI" panose="020B0500000000000000" pitchFamily="50" charset="-128"/>
                <a:ea typeface="Yu Gothic UI" panose="020B0500000000000000" pitchFamily="50" charset="-128"/>
              </a:rPr>
              <a:t>（２）契約・申込により利用する生成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サービス（情報システム）</a:t>
            </a:r>
            <a:r>
              <a:rPr lang="en-US" altLang="ja-JP" b="1" baseline="30000" dirty="0">
                <a:latin typeface="Yu Gothic UI" panose="020B0500000000000000" pitchFamily="50" charset="-128"/>
                <a:ea typeface="Yu Gothic UI" panose="020B0500000000000000" pitchFamily="50" charset="-128"/>
              </a:rPr>
              <a:t>※</a:t>
            </a:r>
            <a:r>
              <a:rPr lang="ja-JP" altLang="en-US" b="1" baseline="30000" dirty="0">
                <a:latin typeface="Yu Gothic UI" panose="020B0500000000000000" pitchFamily="50" charset="-128"/>
                <a:ea typeface="Yu Gothic UI" panose="020B0500000000000000" pitchFamily="50" charset="-128"/>
              </a:rPr>
              <a:t>１</a:t>
            </a:r>
          </a:p>
        </p:txBody>
      </p:sp>
      <p:sp>
        <p:nvSpPr>
          <p:cNvPr id="15" name="テキスト ボックス 14">
            <a:extLst>
              <a:ext uri="{FF2B5EF4-FFF2-40B4-BE49-F238E27FC236}">
                <a16:creationId xmlns:a16="http://schemas.microsoft.com/office/drawing/2014/main" id="{55D1D614-3152-B631-7FEB-8B776C5AEB19}"/>
              </a:ext>
            </a:extLst>
          </p:cNvPr>
          <p:cNvSpPr txBox="1"/>
          <p:nvPr/>
        </p:nvSpPr>
        <p:spPr>
          <a:xfrm>
            <a:off x="642306" y="3864794"/>
            <a:ext cx="11338439" cy="833305"/>
          </a:xfrm>
          <a:prstGeom prst="rect">
            <a:avLst/>
          </a:prstGeom>
          <a:noFill/>
        </p:spPr>
        <p:txBody>
          <a:bodyPr wrap="square" rtlCol="0">
            <a:spAutoFit/>
          </a:bodyPr>
          <a:lstStyle/>
          <a:p>
            <a:pPr>
              <a:lnSpc>
                <a:spcPts val="2000"/>
              </a:lnSpc>
            </a:pPr>
            <a:r>
              <a:rPr kumimoji="1" lang="ja-JP" altLang="en-US" sz="1400" b="1" dirty="0">
                <a:latin typeface="Meiryo UI" panose="020B0604030504040204" pitchFamily="50" charset="-128"/>
                <a:ea typeface="Meiryo UI" panose="020B0604030504040204" pitchFamily="50" charset="-128"/>
              </a:rPr>
              <a:t>クラウドサービス（情報システム）が上記のルールを満たしているか等について、「大阪市情報システム等の整備及び運用に関する規程」による情報システム協議における「大阪市クラウドサービス利用基準」の審査と同時に審査のうえ、承認書に付記して</a:t>
            </a:r>
            <a:r>
              <a:rPr kumimoji="1" lang="zh-TW" altLang="en-US" sz="1400" b="1" dirty="0">
                <a:latin typeface="Meiryo UI" panose="020B0604030504040204" pitchFamily="50" charset="-128"/>
                <a:ea typeface="Meiryo UI" panose="020B0604030504040204" pitchFamily="50" charset="-128"/>
              </a:rPr>
              <a:t>情報統括責任者</a:t>
            </a:r>
            <a:r>
              <a:rPr kumimoji="1" lang="ja-JP" altLang="en-US" sz="1400" b="1" dirty="0">
                <a:latin typeface="Meiryo UI" panose="020B0604030504040204" pitchFamily="50" charset="-128"/>
                <a:ea typeface="Meiryo UI" panose="020B0604030504040204" pitchFamily="50" charset="-128"/>
              </a:rPr>
              <a:t>あて通知します。</a:t>
            </a:r>
            <a:endParaRPr kumimoji="1" lang="en-US" altLang="ja-JP" sz="1400" b="1" dirty="0">
              <a:latin typeface="Meiryo UI" panose="020B0604030504040204" pitchFamily="50" charset="-128"/>
              <a:ea typeface="Meiryo UI" panose="020B0604030504040204" pitchFamily="50" charset="-128"/>
            </a:endParaRPr>
          </a:p>
          <a:p>
            <a:pPr>
              <a:lnSpc>
                <a:spcPts val="2000"/>
              </a:lnSpc>
            </a:pPr>
            <a:r>
              <a:rPr kumimoji="1" lang="ja-JP" altLang="en-US" sz="1400" b="1" dirty="0">
                <a:latin typeface="Meiryo UI" panose="020B0604030504040204" pitchFamily="50" charset="-128"/>
                <a:ea typeface="Meiryo UI" panose="020B0604030504040204" pitchFamily="50" charset="-128"/>
              </a:rPr>
              <a:t>すでに利用しているクラウドサービス（情報システム）に生成</a:t>
            </a:r>
            <a:r>
              <a:rPr kumimoji="1" lang="en-US" altLang="ja-JP" sz="1400" b="1" dirty="0">
                <a:latin typeface="Meiryo UI" panose="020B0604030504040204" pitchFamily="50" charset="-128"/>
                <a:ea typeface="Meiryo UI" panose="020B0604030504040204" pitchFamily="50" charset="-128"/>
              </a:rPr>
              <a:t>AI</a:t>
            </a:r>
            <a:r>
              <a:rPr kumimoji="1" lang="ja-JP" altLang="en-US" sz="1400" b="1" dirty="0">
                <a:latin typeface="Meiryo UI" panose="020B0604030504040204" pitchFamily="50" charset="-128"/>
                <a:ea typeface="Meiryo UI" panose="020B0604030504040204" pitchFamily="50" charset="-128"/>
              </a:rPr>
              <a:t>機能が追加される場合もデジタル統括室各所属支援窓口担当者までご連絡をお願いします。</a:t>
            </a:r>
          </a:p>
        </p:txBody>
      </p:sp>
      <p:sp>
        <p:nvSpPr>
          <p:cNvPr id="3" name="テキスト ボックス 2">
            <a:extLst>
              <a:ext uri="{FF2B5EF4-FFF2-40B4-BE49-F238E27FC236}">
                <a16:creationId xmlns:a16="http://schemas.microsoft.com/office/drawing/2014/main" id="{0C93F8DD-0565-D051-D0BE-E7CB4280A6A3}"/>
              </a:ext>
            </a:extLst>
          </p:cNvPr>
          <p:cNvSpPr txBox="1"/>
          <p:nvPr/>
        </p:nvSpPr>
        <p:spPr>
          <a:xfrm>
            <a:off x="606817" y="1172598"/>
            <a:ext cx="11433278" cy="2530565"/>
          </a:xfrm>
          <a:prstGeom prst="rect">
            <a:avLst/>
          </a:prstGeom>
          <a:noFill/>
        </p:spPr>
        <p:txBody>
          <a:bodyPr wrap="square" rtlCol="0" anchor="ctr">
            <a:spAutoFit/>
          </a:bodyPr>
          <a:lstStyle/>
          <a:p>
            <a:pPr>
              <a:lnSpc>
                <a:spcPts val="2500"/>
              </a:lnSpc>
            </a:pPr>
            <a:r>
              <a:rPr kumimoji="1" lang="ja-JP" altLang="en-US" dirty="0">
                <a:latin typeface="Meiryo UI" panose="020B0604030504040204" pitchFamily="50" charset="-128"/>
                <a:ea typeface="Meiryo UI" panose="020B0604030504040204" pitchFamily="50" charset="-128"/>
              </a:rPr>
              <a:t>・「大阪市クラウドサービス利用基準」の要件に適合するクラウドサービス（情報システム）であること</a:t>
            </a: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・クラウドサービス（情報システム）で取り扱う情報の二次利用（</a:t>
            </a:r>
            <a:r>
              <a:rPr kumimoji="1" lang="en-US" altLang="ja-JP" dirty="0">
                <a:latin typeface="Meiryo UI" panose="020B0604030504040204" pitchFamily="50" charset="-128"/>
                <a:ea typeface="Meiryo UI" panose="020B0604030504040204" pitchFamily="50" charset="-128"/>
              </a:rPr>
              <a:t>LLM</a:t>
            </a:r>
            <a:r>
              <a:rPr kumimoji="1" lang="ja-JP" altLang="en-US" dirty="0">
                <a:latin typeface="Meiryo UI" panose="020B0604030504040204" pitchFamily="50" charset="-128"/>
                <a:ea typeface="Meiryo UI" panose="020B0604030504040204" pitchFamily="50" charset="-128"/>
              </a:rPr>
              <a:t>への学習など）が行われないこと</a:t>
            </a: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・商用利用（生成物を販売する目的に限らず配布・公開・閲覧に供する利用を含む）が可能なサービスであること</a:t>
            </a: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・画像及び動画生成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サービスの利用にあたり、生成物をそのまま利用する場合、著作権法に基づき適法に利用可能なコンテンツのみを学習に使用しており、著作権を侵害するおそれがないことが確認されているサービスを原則として利用すること</a:t>
            </a: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・「大阪市情報セキュリティ対策基準」に基づき、生成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機能のすべてのログを取得・管理すること</a:t>
            </a:r>
            <a:r>
              <a:rPr kumimoji="1" lang="en-US" altLang="ja-JP" baseline="30000" dirty="0">
                <a:latin typeface="Meiryo UI" panose="020B0604030504040204" pitchFamily="50" charset="-128"/>
                <a:ea typeface="Meiryo UI" panose="020B0604030504040204" pitchFamily="50" charset="-128"/>
              </a:rPr>
              <a:t>※</a:t>
            </a:r>
            <a:r>
              <a:rPr kumimoji="1" lang="ja-JP" altLang="en-US" baseline="30000" dirty="0">
                <a:latin typeface="Meiryo UI" panose="020B0604030504040204" pitchFamily="50" charset="-128"/>
                <a:ea typeface="Meiryo UI" panose="020B0604030504040204" pitchFamily="50" charset="-128"/>
              </a:rPr>
              <a:t>２</a:t>
            </a:r>
            <a:endParaRPr kumimoji="1" lang="en-US" altLang="ja-JP" baseline="30000" dirty="0">
              <a:latin typeface="Meiryo UI" panose="020B0604030504040204" pitchFamily="50" charset="-128"/>
              <a:ea typeface="Meiryo UI" panose="020B0604030504040204" pitchFamily="50" charset="-128"/>
            </a:endParaRPr>
          </a:p>
          <a:p>
            <a:pPr>
              <a:lnSpc>
                <a:spcPts val="2200"/>
              </a:lnSpc>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１　生成</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機能が付加されたクラウドサービス（情報システム）を含む</a:t>
            </a:r>
          </a:p>
          <a:p>
            <a:pPr>
              <a:lnSpc>
                <a:spcPts val="2100"/>
              </a:lnSpc>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２　すべてのログを取得・管理できない場合は、</a:t>
            </a:r>
            <a:r>
              <a:rPr kumimoji="1" lang="en-US" altLang="ja-JP" sz="1200" dirty="0">
                <a:latin typeface="Meiryo UI" panose="020B0604030504040204" pitchFamily="50" charset="-128"/>
                <a:ea typeface="Meiryo UI" panose="020B0604030504040204" pitchFamily="50" charset="-128"/>
              </a:rPr>
              <a:t>ID</a:t>
            </a:r>
            <a:r>
              <a:rPr kumimoji="1" lang="ja-JP" altLang="en-US" sz="1200" dirty="0">
                <a:latin typeface="Meiryo UI" panose="020B0604030504040204" pitchFamily="50" charset="-128"/>
                <a:ea typeface="Meiryo UI" panose="020B0604030504040204" pitchFamily="50" charset="-128"/>
              </a:rPr>
              <a:t>または利用管理簿（共用</a:t>
            </a:r>
            <a:r>
              <a:rPr kumimoji="1" lang="en-US" altLang="ja-JP" sz="1200" dirty="0">
                <a:latin typeface="Meiryo UI" panose="020B0604030504040204" pitchFamily="50" charset="-128"/>
                <a:ea typeface="Meiryo UI" panose="020B0604030504040204" pitchFamily="50" charset="-128"/>
              </a:rPr>
              <a:t>ID</a:t>
            </a:r>
            <a:r>
              <a:rPr kumimoji="1" lang="ja-JP" altLang="en-US" sz="1200" dirty="0">
                <a:latin typeface="Meiryo UI" panose="020B0604030504040204" pitchFamily="50" charset="-128"/>
                <a:ea typeface="Meiryo UI" panose="020B0604030504040204" pitchFamily="50" charset="-128"/>
              </a:rPr>
              <a:t>の場合）により、職員の利用状況を適切に記録・管理すること</a:t>
            </a:r>
          </a:p>
        </p:txBody>
      </p:sp>
      <p:sp>
        <p:nvSpPr>
          <p:cNvPr id="2" name="スライド番号プレースホルダー 1">
            <a:extLst>
              <a:ext uri="{FF2B5EF4-FFF2-40B4-BE49-F238E27FC236}">
                <a16:creationId xmlns:a16="http://schemas.microsoft.com/office/drawing/2014/main" id="{9CCBE6BF-8046-973E-036C-3CA7B62FC93F}"/>
              </a:ext>
            </a:extLst>
          </p:cNvPr>
          <p:cNvSpPr>
            <a:spLocks noGrp="1"/>
          </p:cNvSpPr>
          <p:nvPr>
            <p:ph type="sldNum" sz="quarter" idx="10"/>
          </p:nvPr>
        </p:nvSpPr>
        <p:spPr>
          <a:xfrm>
            <a:off x="11115789" y="6377859"/>
            <a:ext cx="1067589" cy="471489"/>
          </a:xfrm>
        </p:spPr>
        <p:txBody>
          <a:bodyPr/>
          <a:lstStyle/>
          <a:p>
            <a:r>
              <a:rPr lang="en-US" altLang="en-US" dirty="0">
                <a:latin typeface="Meiryo UI" panose="020B0604030504040204" pitchFamily="50" charset="-128"/>
              </a:rPr>
              <a:t>26</a:t>
            </a:r>
          </a:p>
        </p:txBody>
      </p:sp>
      <p:sp>
        <p:nvSpPr>
          <p:cNvPr id="4" name="正方形/長方形 3">
            <a:extLst>
              <a:ext uri="{FF2B5EF4-FFF2-40B4-BE49-F238E27FC236}">
                <a16:creationId xmlns:a16="http://schemas.microsoft.com/office/drawing/2014/main" id="{FE6FEF10-4DCB-9647-6A0F-AC9675BC1728}"/>
              </a:ext>
            </a:extLst>
          </p:cNvPr>
          <p:cNvSpPr/>
          <p:nvPr/>
        </p:nvSpPr>
        <p:spPr>
          <a:xfrm>
            <a:off x="564111" y="4824511"/>
            <a:ext cx="11314656" cy="432000"/>
          </a:xfrm>
          <a:prstGeom prst="rect">
            <a:avLst/>
          </a:prstGeom>
          <a:solidFill>
            <a:srgbClr val="F5CDCE"/>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b="1" dirty="0">
                <a:latin typeface="Yu Gothic UI" panose="020B0500000000000000" pitchFamily="50" charset="-128"/>
                <a:ea typeface="Yu Gothic UI" panose="020B0500000000000000" pitchFamily="50" charset="-128"/>
              </a:rPr>
              <a:t>（３）</a:t>
            </a:r>
            <a:r>
              <a:rPr lang="ja-JP" altLang="en-US" b="1" dirty="0">
                <a:solidFill>
                  <a:srgbClr val="000000"/>
                </a:solidFill>
                <a:latin typeface="Meiryo UI" panose="020B0604030504040204" pitchFamily="50" charset="-128"/>
                <a:ea typeface="Meiryo UI" panose="020B0604030504040204" pitchFamily="50" charset="-128"/>
                <a:cs typeface="ＭＳ Ｐゴシック"/>
              </a:rPr>
              <a:t>端末機に搭載された生成</a:t>
            </a:r>
            <a:r>
              <a:rPr lang="en-US" altLang="ja-JP" b="1" dirty="0">
                <a:solidFill>
                  <a:srgbClr val="000000"/>
                </a:solidFill>
                <a:latin typeface="Meiryo UI" panose="020B0604030504040204" pitchFamily="50" charset="-128"/>
                <a:ea typeface="Meiryo UI" panose="020B0604030504040204" pitchFamily="50" charset="-128"/>
                <a:cs typeface="ＭＳ Ｐゴシック"/>
              </a:rPr>
              <a:t>AI</a:t>
            </a:r>
            <a:endParaRPr lang="ja-JP" altLang="en-US" b="1" dirty="0">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7FCB876F-92A0-190D-EC37-5AA619B79DC0}"/>
              </a:ext>
            </a:extLst>
          </p:cNvPr>
          <p:cNvSpPr txBox="1"/>
          <p:nvPr/>
        </p:nvSpPr>
        <p:spPr>
          <a:xfrm>
            <a:off x="510454" y="5312247"/>
            <a:ext cx="11295335" cy="361637"/>
          </a:xfrm>
          <a:prstGeom prst="rect">
            <a:avLst/>
          </a:prstGeom>
          <a:noFill/>
        </p:spPr>
        <p:txBody>
          <a:bodyPr wrap="square" rtlCol="0">
            <a:spAutoFit/>
          </a:bodyPr>
          <a:lstStyle/>
          <a:p>
            <a:pPr>
              <a:lnSpc>
                <a:spcPts val="2100"/>
              </a:lnSpc>
              <a:spcAft>
                <a:spcPts val="1200"/>
              </a:spcAft>
            </a:pPr>
            <a:r>
              <a:rPr lang="ja-JP" altLang="en-US" dirty="0">
                <a:latin typeface="Meiryo UI" panose="020B0604030504040204" pitchFamily="50" charset="-128"/>
                <a:ea typeface="Meiryo UI" panose="020B0604030504040204" pitchFamily="50" charset="-128"/>
              </a:rPr>
              <a:t>・外部の生成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サービス</a:t>
            </a:r>
            <a:r>
              <a:rPr lang="ja-JP" altLang="en-US" dirty="0">
                <a:latin typeface="Meiryo UI" panose="020B0604030504040204" pitchFamily="50" charset="-128"/>
                <a:ea typeface="Meiryo UI" panose="020B0604030504040204" pitchFamily="50" charset="-128"/>
              </a:rPr>
              <a:t>との連携は行わず、また、これを許可する設定（オプトイン）を行わないこと　</a:t>
            </a:r>
            <a:endParaRPr kumimoji="1" lang="ja-JP" altLang="en-US" sz="14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38BEC0B6-E5A4-DE7C-24F6-E6EC696AFCCC}"/>
              </a:ext>
            </a:extLst>
          </p:cNvPr>
          <p:cNvSpPr/>
          <p:nvPr/>
        </p:nvSpPr>
        <p:spPr>
          <a:xfrm>
            <a:off x="564111" y="5882451"/>
            <a:ext cx="11007278" cy="813479"/>
          </a:xfrm>
          <a:prstGeom prst="roundRect">
            <a:avLst>
              <a:gd name="adj" fmla="val 1494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2C08E3B-8EDA-9DE8-1A63-9AB183303EA1}"/>
              </a:ext>
            </a:extLst>
          </p:cNvPr>
          <p:cNvSpPr/>
          <p:nvPr/>
        </p:nvSpPr>
        <p:spPr>
          <a:xfrm>
            <a:off x="642306" y="5764566"/>
            <a:ext cx="1200977" cy="332264"/>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解説</a:t>
            </a:r>
          </a:p>
        </p:txBody>
      </p:sp>
      <p:sp>
        <p:nvSpPr>
          <p:cNvPr id="13" name="テキスト ボックス 12">
            <a:extLst>
              <a:ext uri="{FF2B5EF4-FFF2-40B4-BE49-F238E27FC236}">
                <a16:creationId xmlns:a16="http://schemas.microsoft.com/office/drawing/2014/main" id="{A625914C-2474-70CD-F33B-6B89AAE346F8}"/>
              </a:ext>
            </a:extLst>
          </p:cNvPr>
          <p:cNvSpPr txBox="1"/>
          <p:nvPr/>
        </p:nvSpPr>
        <p:spPr>
          <a:xfrm>
            <a:off x="642306" y="6096663"/>
            <a:ext cx="10907387" cy="599267"/>
          </a:xfrm>
          <a:prstGeom prst="rect">
            <a:avLst/>
          </a:prstGeom>
          <a:noFill/>
        </p:spPr>
        <p:txBody>
          <a:bodyPr wrap="square" rtlCol="0">
            <a:spAutoFit/>
          </a:bodyPr>
          <a:lstStyle/>
          <a:p>
            <a:pPr>
              <a:lnSpc>
                <a:spcPts val="2100"/>
              </a:lnSpc>
            </a:pPr>
            <a:r>
              <a:rPr kumimoji="1" lang="ja-JP" altLang="en-US" sz="1400" dirty="0">
                <a:latin typeface="Meiryo UI" panose="020B0604030504040204" pitchFamily="50" charset="-128"/>
                <a:ea typeface="Meiryo UI" panose="020B0604030504040204" pitchFamily="50" charset="-128"/>
              </a:rPr>
              <a:t>端末機に搭載された生成</a:t>
            </a:r>
            <a:r>
              <a:rPr kumimoji="1" lang="en-US" altLang="ja-JP" sz="1400" dirty="0">
                <a:latin typeface="Meiryo UI" panose="020B0604030504040204" pitchFamily="50" charset="-128"/>
                <a:ea typeface="Meiryo UI" panose="020B0604030504040204" pitchFamily="50" charset="-128"/>
              </a:rPr>
              <a:t>AI</a:t>
            </a:r>
            <a:r>
              <a:rPr kumimoji="1" lang="ja-JP" altLang="en-US" sz="1400" dirty="0">
                <a:latin typeface="Meiryo UI" panose="020B0604030504040204" pitchFamily="50" charset="-128"/>
                <a:ea typeface="Meiryo UI" panose="020B0604030504040204" pitchFamily="50" charset="-128"/>
              </a:rPr>
              <a:t>が基本的にローカルで動作している場合でも、外部の生成</a:t>
            </a:r>
            <a:r>
              <a:rPr kumimoji="1" lang="en-US" altLang="ja-JP" sz="1400" dirty="0">
                <a:latin typeface="Meiryo UI" panose="020B0604030504040204" pitchFamily="50" charset="-128"/>
                <a:ea typeface="Meiryo UI" panose="020B0604030504040204" pitchFamily="50" charset="-128"/>
              </a:rPr>
              <a:t>AI</a:t>
            </a:r>
            <a:r>
              <a:rPr kumimoji="1" lang="ja-JP" altLang="en-US" sz="1400" dirty="0">
                <a:latin typeface="Meiryo UI" panose="020B0604030504040204" pitchFamily="50" charset="-128"/>
                <a:ea typeface="Meiryo UI" panose="020B0604030504040204" pitchFamily="50" charset="-128"/>
              </a:rPr>
              <a:t>サービスとの連携を許可することで、データが外部に流出するリスクがあります。生成</a:t>
            </a:r>
            <a:r>
              <a:rPr kumimoji="1" lang="en-US" altLang="ja-JP" sz="1400" dirty="0">
                <a:latin typeface="Meiryo UI" panose="020B0604030504040204" pitchFamily="50" charset="-128"/>
                <a:ea typeface="Meiryo UI" panose="020B0604030504040204" pitchFamily="50" charset="-128"/>
              </a:rPr>
              <a:t>AI</a:t>
            </a:r>
            <a:r>
              <a:rPr kumimoji="1" lang="ja-JP" altLang="en-US" sz="1400" dirty="0">
                <a:latin typeface="Meiryo UI" panose="020B0604030504040204" pitchFamily="50" charset="-128"/>
                <a:ea typeface="Meiryo UI" panose="020B0604030504040204" pitchFamily="50" charset="-128"/>
              </a:rPr>
              <a:t>が搭載された端末機を利用する場合は、所属で定めるセキュリティ実施手順において、利用ルールを規定してください。</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413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AD69A-658F-9C9E-0EF2-DB07B2ACA1EC}"/>
              </a:ext>
            </a:extLst>
          </p:cNvPr>
          <p:cNvSpPr>
            <a:spLocks noGrp="1"/>
          </p:cNvSpPr>
          <p:nvPr>
            <p:ph type="title"/>
          </p:nvPr>
        </p:nvSpPr>
        <p:spPr>
          <a:xfrm>
            <a:off x="1261470" y="235745"/>
            <a:ext cx="9879437" cy="534530"/>
          </a:xfrm>
        </p:spPr>
        <p:txBody>
          <a:bodyPr/>
          <a:lstStyle/>
          <a:p>
            <a:r>
              <a:rPr lang="ja-JP" altLang="en-US" sz="3200" dirty="0">
                <a:solidFill>
                  <a:schemeClr val="tx1"/>
                </a:solidFill>
              </a:rPr>
              <a:t>おわりに</a:t>
            </a:r>
            <a:endParaRPr kumimoji="1" lang="ja-JP" altLang="en-US" sz="3200" dirty="0">
              <a:solidFill>
                <a:schemeClr val="tx1"/>
              </a:solidFill>
            </a:endParaRPr>
          </a:p>
        </p:txBody>
      </p:sp>
      <p:sp>
        <p:nvSpPr>
          <p:cNvPr id="6" name="テキスト ボックス 5">
            <a:extLst>
              <a:ext uri="{FF2B5EF4-FFF2-40B4-BE49-F238E27FC236}">
                <a16:creationId xmlns:a16="http://schemas.microsoft.com/office/drawing/2014/main" id="{1320C061-B02C-298A-709B-7B2E65287F40}"/>
              </a:ext>
            </a:extLst>
          </p:cNvPr>
          <p:cNvSpPr txBox="1"/>
          <p:nvPr/>
        </p:nvSpPr>
        <p:spPr>
          <a:xfrm>
            <a:off x="573436" y="1430689"/>
            <a:ext cx="11255504" cy="3195362"/>
          </a:xfrm>
          <a:prstGeom prst="rect">
            <a:avLst/>
          </a:prstGeom>
          <a:noFill/>
        </p:spPr>
        <p:txBody>
          <a:bodyPr wrap="square" rtlCol="0">
            <a:spAutoFit/>
          </a:bodyPr>
          <a:lstStyle/>
          <a:p>
            <a:pPr rtl="0">
              <a:lnSpc>
                <a:spcPts val="3200"/>
              </a:lnSpc>
              <a:spcBef>
                <a:spcPts val="1800"/>
              </a:spcBef>
            </a:pPr>
            <a:r>
              <a:rPr lang="ja-JP" altLang="en-US" sz="2000" dirty="0">
                <a:latin typeface="Meiryo UI" panose="020B0604030504040204" pitchFamily="50" charset="-128"/>
                <a:ea typeface="Meiryo UI" panose="020B0604030504040204" pitchFamily="50" charset="-128"/>
              </a:rPr>
              <a:t>生成</a:t>
            </a:r>
            <a:r>
              <a:rPr lang="en-US" altLang="ja-JP" sz="2000" dirty="0">
                <a:latin typeface="Meiryo UI" panose="020B0604030504040204" pitchFamily="50" charset="-128"/>
                <a:ea typeface="Meiryo UI" panose="020B0604030504040204" pitchFamily="50" charset="-128"/>
              </a:rPr>
              <a:t>AI</a:t>
            </a:r>
            <a:r>
              <a:rPr lang="ja-JP" altLang="en-US" sz="2000" dirty="0">
                <a:latin typeface="Meiryo UI" panose="020B0604030504040204" pitchFamily="50" charset="-128"/>
                <a:ea typeface="Meiryo UI" panose="020B0604030504040204" pitchFamily="50" charset="-128"/>
              </a:rPr>
              <a:t>技術は日々進化しており、新たな機能や活用方法が次々と登場しています。</a:t>
            </a:r>
          </a:p>
          <a:p>
            <a:pPr rtl="0">
              <a:lnSpc>
                <a:spcPts val="3200"/>
              </a:lnSpc>
              <a:spcBef>
                <a:spcPts val="1800"/>
              </a:spcBef>
            </a:pPr>
            <a:r>
              <a:rPr lang="ja-JP" altLang="en-US" sz="2000" dirty="0">
                <a:latin typeface="Meiryo UI" panose="020B0604030504040204" pitchFamily="50" charset="-128"/>
                <a:ea typeface="Meiryo UI" panose="020B0604030504040204" pitchFamily="50" charset="-128"/>
              </a:rPr>
              <a:t>本ガイドラインでは、これまで文章生成</a:t>
            </a:r>
            <a:r>
              <a:rPr lang="en-US" altLang="ja-JP" sz="2000" dirty="0">
                <a:latin typeface="Meiryo UI" panose="020B0604030504040204" pitchFamily="50" charset="-128"/>
                <a:ea typeface="Meiryo UI" panose="020B0604030504040204" pitchFamily="50" charset="-128"/>
              </a:rPr>
              <a:t>AI</a:t>
            </a:r>
            <a:r>
              <a:rPr lang="ja-JP" altLang="en-US" sz="2000" dirty="0">
                <a:latin typeface="Meiryo UI" panose="020B0604030504040204" pitchFamily="50" charset="-128"/>
                <a:ea typeface="Meiryo UI" panose="020B0604030504040204" pitchFamily="50" charset="-128"/>
              </a:rPr>
              <a:t>のみ利用可能としていましたが、音声・画像・動画といった分野にも利用の範囲を拡大しました。</a:t>
            </a:r>
          </a:p>
          <a:p>
            <a:pPr rtl="0">
              <a:lnSpc>
                <a:spcPts val="3200"/>
              </a:lnSpc>
              <a:spcBef>
                <a:spcPts val="1800"/>
              </a:spcBef>
            </a:pPr>
            <a:r>
              <a:rPr lang="ja-JP" altLang="en-US" sz="2000" dirty="0">
                <a:latin typeface="Meiryo UI" panose="020B0604030504040204" pitchFamily="50" charset="-128"/>
                <a:ea typeface="Meiryo UI" panose="020B0604030504040204" pitchFamily="50" charset="-128"/>
              </a:rPr>
              <a:t>これにより、業務の効率化や市民サービスの質の向上に向けた活用の幅が広がることを期待しています。</a:t>
            </a:r>
          </a:p>
          <a:p>
            <a:pPr>
              <a:lnSpc>
                <a:spcPts val="3200"/>
              </a:lnSpc>
              <a:spcBef>
                <a:spcPts val="1800"/>
              </a:spcBef>
            </a:pPr>
            <a:r>
              <a:rPr lang="ja-JP" altLang="en-US" sz="2000" dirty="0">
                <a:latin typeface="Meiryo UI" panose="020B0604030504040204" pitchFamily="50" charset="-128"/>
                <a:ea typeface="Meiryo UI" panose="020B0604030504040204" pitchFamily="50" charset="-128"/>
              </a:rPr>
              <a:t>今後も技術の進展や利用状況を踏まえ、本ガイドラインは適宜改定を行い、より多くの業務において効率化とサービス品質の向上をめざしてまいります。</a:t>
            </a:r>
            <a:endParaRPr lang="en-US" altLang="ja-JP" sz="20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08C97A33-E232-6898-F359-436F87AEBFED}"/>
              </a:ext>
            </a:extLst>
          </p:cNvPr>
          <p:cNvSpPr>
            <a:spLocks noGrp="1"/>
          </p:cNvSpPr>
          <p:nvPr>
            <p:ph type="sldNum" sz="quarter" idx="10"/>
          </p:nvPr>
        </p:nvSpPr>
        <p:spPr>
          <a:xfrm>
            <a:off x="11124411" y="6386510"/>
            <a:ext cx="1067589" cy="471489"/>
          </a:xfrm>
        </p:spPr>
        <p:txBody>
          <a:bodyPr/>
          <a:lstStyle/>
          <a:p>
            <a:r>
              <a:rPr lang="en-US" altLang="en-US" dirty="0">
                <a:latin typeface="Meiryo UI" panose="020B0604030504040204" pitchFamily="50" charset="-128"/>
              </a:rPr>
              <a:t>27</a:t>
            </a:r>
          </a:p>
        </p:txBody>
      </p:sp>
      <p:pic>
        <p:nvPicPr>
          <p:cNvPr id="3" name="図 2" descr="部屋 が含まれている画像&#10;&#10;自動的に生成された説明">
            <a:extLst>
              <a:ext uri="{FF2B5EF4-FFF2-40B4-BE49-F238E27FC236}">
                <a16:creationId xmlns:a16="http://schemas.microsoft.com/office/drawing/2014/main" id="{E94A70C3-9853-75D5-406B-784081043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735" y="5053884"/>
            <a:ext cx="1804116" cy="1804116"/>
          </a:xfrm>
          <a:prstGeom prst="rect">
            <a:avLst/>
          </a:prstGeom>
        </p:spPr>
      </p:pic>
      <p:sp>
        <p:nvSpPr>
          <p:cNvPr id="5" name="タイトル 1">
            <a:extLst>
              <a:ext uri="{FF2B5EF4-FFF2-40B4-BE49-F238E27FC236}">
                <a16:creationId xmlns:a16="http://schemas.microsoft.com/office/drawing/2014/main" id="{C45A8256-A298-67A5-7F08-0472BF1E5DEC}"/>
              </a:ext>
            </a:extLst>
          </p:cNvPr>
          <p:cNvSpPr txBox="1">
            <a:spLocks/>
          </p:cNvSpPr>
          <p:nvPr/>
        </p:nvSpPr>
        <p:spPr>
          <a:xfrm>
            <a:off x="8407794" y="5519078"/>
            <a:ext cx="3109290" cy="911088"/>
          </a:xfrm>
          <a:prstGeom prst="rect">
            <a:avLst/>
          </a:prstGeom>
        </p:spPr>
        <p:txBody>
          <a:bodyPr vert="horz" lIns="91440" tIns="0" rIns="91440" bIns="0" rtlCol="0" anchor="ctr" anchorCtr="0">
            <a:noAutofit/>
          </a:bodyPr>
          <a:lstStyle>
            <a:defPPr>
              <a:defRPr lang="ja-JP"/>
            </a:defPPr>
            <a:lvl1pPr algn="ctr"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pPr algn="l"/>
            <a:r>
              <a:rPr lang="ja-JP" altLang="en-US" sz="1800" b="0" dirty="0">
                <a:solidFill>
                  <a:schemeClr val="tx1"/>
                </a:solidFill>
              </a:rPr>
              <a:t>大阪市生成</a:t>
            </a:r>
            <a:r>
              <a:rPr lang="en-US" altLang="ja-JP" sz="1800" b="0" dirty="0">
                <a:solidFill>
                  <a:schemeClr val="tx1"/>
                </a:solidFill>
              </a:rPr>
              <a:t>AI</a:t>
            </a:r>
            <a:r>
              <a:rPr lang="ja-JP" altLang="en-US" sz="1800" b="0" dirty="0">
                <a:solidFill>
                  <a:schemeClr val="tx1"/>
                </a:solidFill>
              </a:rPr>
              <a:t>利用ガイドライン</a:t>
            </a:r>
            <a:endParaRPr lang="en-US" altLang="ja-JP" sz="1800" b="0" dirty="0">
              <a:solidFill>
                <a:schemeClr val="tx1"/>
              </a:solidFill>
            </a:endParaRPr>
          </a:p>
          <a:p>
            <a:pPr algn="l">
              <a:spcBef>
                <a:spcPts val="600"/>
              </a:spcBef>
            </a:pPr>
            <a:r>
              <a:rPr lang="ja-JP" altLang="en-US" sz="1800" b="0" dirty="0">
                <a:solidFill>
                  <a:schemeClr val="tx1"/>
                </a:solidFill>
              </a:rPr>
              <a:t>大阪市デジタル統括室</a:t>
            </a:r>
          </a:p>
        </p:txBody>
      </p:sp>
    </p:spTree>
    <p:extLst>
      <p:ext uri="{BB962C8B-B14F-4D97-AF65-F5344CB8AC3E}">
        <p14:creationId xmlns:p14="http://schemas.microsoft.com/office/powerpoint/2010/main" val="82586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0A454A86-D715-C727-7C72-26CE8AA78991}"/>
              </a:ext>
            </a:extLst>
          </p:cNvPr>
          <p:cNvSpPr/>
          <p:nvPr/>
        </p:nvSpPr>
        <p:spPr>
          <a:xfrm>
            <a:off x="1042448" y="306196"/>
            <a:ext cx="1472513" cy="5803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目次</a:t>
            </a:r>
          </a:p>
        </p:txBody>
      </p:sp>
      <p:sp>
        <p:nvSpPr>
          <p:cNvPr id="2" name="スライド番号プレースホルダー 1">
            <a:extLst>
              <a:ext uri="{FF2B5EF4-FFF2-40B4-BE49-F238E27FC236}">
                <a16:creationId xmlns:a16="http://schemas.microsoft.com/office/drawing/2014/main" id="{2BD7238E-5749-D6B1-1B62-C935EAF9F71D}"/>
              </a:ext>
            </a:extLst>
          </p:cNvPr>
          <p:cNvSpPr>
            <a:spLocks noGrp="1"/>
          </p:cNvSpPr>
          <p:nvPr>
            <p:ph type="sldNum" sz="quarter" idx="10"/>
          </p:nvPr>
        </p:nvSpPr>
        <p:spPr>
          <a:xfrm>
            <a:off x="11116385" y="6386511"/>
            <a:ext cx="1067589" cy="471489"/>
          </a:xfrm>
        </p:spPr>
        <p:txBody>
          <a:bodyPr/>
          <a:lstStyle/>
          <a:p>
            <a:r>
              <a:rPr lang="ja-JP" altLang="en-US" dirty="0">
                <a:latin typeface="Meiryo UI" panose="020B0604030504040204" pitchFamily="50" charset="-128"/>
              </a:rPr>
              <a:t>２</a:t>
            </a:r>
            <a:endParaRPr lang="en-US" altLang="en-US" dirty="0">
              <a:latin typeface="Meiryo UI" panose="020B0604030504040204" pitchFamily="50" charset="-128"/>
            </a:endParaRPr>
          </a:p>
        </p:txBody>
      </p:sp>
      <p:grpSp>
        <p:nvGrpSpPr>
          <p:cNvPr id="9" name="グループ化 8">
            <a:extLst>
              <a:ext uri="{FF2B5EF4-FFF2-40B4-BE49-F238E27FC236}">
                <a16:creationId xmlns:a16="http://schemas.microsoft.com/office/drawing/2014/main" id="{36E4EE24-6402-9D20-81F4-236928C98531}"/>
              </a:ext>
            </a:extLst>
          </p:cNvPr>
          <p:cNvGrpSpPr/>
          <p:nvPr/>
        </p:nvGrpSpPr>
        <p:grpSpPr>
          <a:xfrm>
            <a:off x="138829" y="1590484"/>
            <a:ext cx="6118282" cy="4801314"/>
            <a:chOff x="887768" y="1025454"/>
            <a:chExt cx="5920430" cy="4801314"/>
          </a:xfrm>
        </p:grpSpPr>
        <p:sp>
          <p:nvSpPr>
            <p:cNvPr id="6" name="テキスト ボックス 5">
              <a:extLst>
                <a:ext uri="{FF2B5EF4-FFF2-40B4-BE49-F238E27FC236}">
                  <a16:creationId xmlns:a16="http://schemas.microsoft.com/office/drawing/2014/main" id="{2B419D10-BE55-4CB9-6138-8CC4CAEC51C2}"/>
                </a:ext>
              </a:extLst>
            </p:cNvPr>
            <p:cNvSpPr txBox="1"/>
            <p:nvPr/>
          </p:nvSpPr>
          <p:spPr>
            <a:xfrm>
              <a:off x="887768" y="1025454"/>
              <a:ext cx="5400732" cy="480131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はじめに　　　　　　　　　　　　　　　　　　　　　　　　  　　　　　　　　　　　　　　　　　　　　　　　　　　　　　　　　　　　</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本ガイドラインの適用対象</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第１章　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について</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　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の種類と活用用途</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２　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のリスク</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第２章　大阪市の生成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の利用環境</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　汎用業務利用環境と特定業務利用環境</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アシスタントの概要</a:t>
              </a:r>
            </a:p>
            <a:p>
              <a:r>
                <a:rPr kumimoji="1" lang="ja-JP" altLang="en-US" dirty="0">
                  <a:latin typeface="Meiryo UI" panose="020B0604030504040204" pitchFamily="50" charset="-128"/>
                  <a:ea typeface="Meiryo UI" panose="020B0604030504040204" pitchFamily="50" charset="-128"/>
                </a:rPr>
                <a:t>　（２）契約・申込により利用する生成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サービスの概要</a:t>
              </a:r>
            </a:p>
            <a:p>
              <a:r>
                <a:rPr kumimoji="1" lang="ja-JP" altLang="en-US" dirty="0">
                  <a:latin typeface="Meiryo UI" panose="020B0604030504040204" pitchFamily="50" charset="-128"/>
                  <a:ea typeface="Meiryo UI" panose="020B0604030504040204" pitchFamily="50" charset="-128"/>
                </a:rPr>
                <a:t>　 ２　端末機に搭載された生成</a:t>
              </a:r>
              <a:r>
                <a:rPr kumimoji="1" lang="en-US" altLang="ja-JP" dirty="0">
                  <a:latin typeface="Meiryo UI" panose="020B0604030504040204" pitchFamily="50" charset="-128"/>
                  <a:ea typeface="Meiryo UI" panose="020B0604030504040204" pitchFamily="50" charset="-128"/>
                </a:rPr>
                <a:t>AI</a:t>
              </a:r>
              <a:endParaRPr kumimoji="1" lang="ja-JP" altLang="en-US"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AD00705-C2AB-3391-5854-5BBFAC9BF61B}"/>
                </a:ext>
              </a:extLst>
            </p:cNvPr>
            <p:cNvSpPr txBox="1"/>
            <p:nvPr/>
          </p:nvSpPr>
          <p:spPr>
            <a:xfrm>
              <a:off x="6164731" y="1025454"/>
              <a:ext cx="643467" cy="4524315"/>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p3</a:t>
              </a: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p4</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p6</a:t>
              </a:r>
            </a:p>
            <a:p>
              <a:r>
                <a:rPr kumimoji="1" lang="en-US" altLang="ja-JP" dirty="0">
                  <a:latin typeface="Meiryo UI" panose="020B0604030504040204" pitchFamily="50" charset="-128"/>
                  <a:ea typeface="Meiryo UI" panose="020B0604030504040204" pitchFamily="50" charset="-128"/>
                </a:rPr>
                <a:t>p7</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p12</a:t>
              </a:r>
            </a:p>
            <a:p>
              <a:r>
                <a:rPr kumimoji="1" lang="en-US" altLang="ja-JP" dirty="0">
                  <a:latin typeface="Meiryo UI" panose="020B0604030504040204" pitchFamily="50" charset="-128"/>
                  <a:ea typeface="Meiryo UI" panose="020B0604030504040204" pitchFamily="50" charset="-128"/>
                </a:rPr>
                <a:t>p13</a:t>
              </a:r>
            </a:p>
            <a:p>
              <a:r>
                <a:rPr kumimoji="1" lang="en-US" altLang="ja-JP" dirty="0">
                  <a:latin typeface="Meiryo UI" panose="020B0604030504040204" pitchFamily="50" charset="-128"/>
                  <a:ea typeface="Meiryo UI" panose="020B0604030504040204" pitchFamily="50" charset="-128"/>
                </a:rPr>
                <a:t>p16</a:t>
              </a:r>
            </a:p>
            <a:p>
              <a:r>
                <a:rPr kumimoji="1" lang="en-US" altLang="ja-JP" dirty="0">
                  <a:latin typeface="Meiryo UI" panose="020B0604030504040204" pitchFamily="50" charset="-128"/>
                  <a:ea typeface="Meiryo UI" panose="020B0604030504040204" pitchFamily="50" charset="-128"/>
                </a:rPr>
                <a:t>P16</a:t>
              </a:r>
            </a:p>
            <a:p>
              <a:endParaRPr kumimoji="1" lang="en-US" altLang="ja-JP" dirty="0">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6BF05BA0-A9E6-9455-B121-FFD1BD644694}"/>
              </a:ext>
            </a:extLst>
          </p:cNvPr>
          <p:cNvSpPr txBox="1"/>
          <p:nvPr/>
        </p:nvSpPr>
        <p:spPr>
          <a:xfrm>
            <a:off x="6471956" y="4852764"/>
            <a:ext cx="5797289" cy="1477328"/>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附録</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アシスタント（</a:t>
            </a:r>
            <a:r>
              <a:rPr kumimoji="1" lang="en-US" altLang="ja-JP" b="1" dirty="0">
                <a:latin typeface="Meiryo UI" panose="020B0604030504040204" pitchFamily="50" charset="-128"/>
                <a:ea typeface="Meiryo UI" panose="020B0604030504040204" pitchFamily="50" charset="-128"/>
              </a:rPr>
              <a:t>Oasis</a:t>
            </a:r>
            <a:r>
              <a:rPr kumimoji="1" lang="ja-JP" altLang="en-US" b="1" dirty="0">
                <a:latin typeface="Meiryo UI" panose="020B0604030504040204" pitchFamily="50" charset="-128"/>
                <a:ea typeface="Meiryo UI" panose="020B0604030504040204" pitchFamily="50" charset="-128"/>
              </a:rPr>
              <a:t>）の活用方法と事例集</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別冊</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業務受託事業者等向け生成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利用ガイドライン第</a:t>
            </a:r>
            <a:r>
              <a:rPr kumimoji="1" lang="en-US" altLang="ja-JP" b="1" dirty="0">
                <a:latin typeface="Meiryo UI" panose="020B0604030504040204" pitchFamily="50" charset="-128"/>
                <a:ea typeface="Meiryo UI" panose="020B0604030504040204" pitchFamily="50" charset="-128"/>
              </a:rPr>
              <a:t>1.1</a:t>
            </a:r>
            <a:r>
              <a:rPr kumimoji="1" lang="ja-JP" altLang="en-US" b="1" dirty="0">
                <a:latin typeface="Meiryo UI" panose="020B0604030504040204" pitchFamily="50" charset="-128"/>
                <a:ea typeface="Meiryo UI" panose="020B0604030504040204" pitchFamily="50" charset="-128"/>
              </a:rPr>
              <a:t>版</a:t>
            </a:r>
            <a:endParaRPr kumimoji="1" lang="en-US" altLang="ja-JP" b="1"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058842CF-BBFC-5F71-4AF7-DC16BE890BE5}"/>
              </a:ext>
            </a:extLst>
          </p:cNvPr>
          <p:cNvGrpSpPr/>
          <p:nvPr/>
        </p:nvGrpSpPr>
        <p:grpSpPr>
          <a:xfrm>
            <a:off x="6471956" y="1353422"/>
            <a:ext cx="5493958" cy="3645238"/>
            <a:chOff x="-2872761" y="5070783"/>
            <a:chExt cx="5978062" cy="3240375"/>
          </a:xfrm>
        </p:grpSpPr>
        <p:sp>
          <p:nvSpPr>
            <p:cNvPr id="4" name="テキスト ボックス 3">
              <a:extLst>
                <a:ext uri="{FF2B5EF4-FFF2-40B4-BE49-F238E27FC236}">
                  <a16:creationId xmlns:a16="http://schemas.microsoft.com/office/drawing/2014/main" id="{DED38C91-C676-D7C9-AF62-D0DBB5ADFA23}"/>
                </a:ext>
              </a:extLst>
            </p:cNvPr>
            <p:cNvSpPr txBox="1"/>
            <p:nvPr/>
          </p:nvSpPr>
          <p:spPr>
            <a:xfrm>
              <a:off x="-2872761" y="5070783"/>
              <a:ext cx="5400732" cy="303688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第３章　大阪市の生成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の利用ルール</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　全ての環境の共通ルール</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２　利用環境ごとの個別ルール</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（１）</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アシスタント</a:t>
              </a:r>
              <a:r>
                <a:rPr kumimoji="1" lang="en-US" altLang="ja-JP" dirty="0">
                  <a:latin typeface="Meiryo UI" panose="020B0604030504040204" pitchFamily="50" charset="-128"/>
                  <a:ea typeface="Meiryo UI" panose="020B0604030504040204" pitchFamily="50" charset="-128"/>
                </a:rPr>
                <a:t>(Oasis)</a:t>
              </a:r>
              <a:r>
                <a:rPr kumimoji="1" lang="ja-JP" altLang="en-US" dirty="0">
                  <a:latin typeface="Meiryo UI" panose="020B0604030504040204" pitchFamily="50" charset="-128"/>
                  <a:ea typeface="Meiryo UI" panose="020B0604030504040204" pitchFamily="50" charset="-128"/>
                </a:rPr>
                <a:t>及び</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アシスタント</a:t>
              </a:r>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Oasis RAG</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（２）契約・申込により利用する生成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サービス</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（情報システム）</a:t>
              </a:r>
            </a:p>
            <a:p>
              <a:r>
                <a:rPr kumimoji="1" lang="ja-JP" altLang="en-US" dirty="0">
                  <a:latin typeface="Meiryo UI" panose="020B0604030504040204" pitchFamily="50" charset="-128"/>
                  <a:ea typeface="Meiryo UI" panose="020B0604030504040204" pitchFamily="50" charset="-128"/>
                </a:rPr>
                <a:t>（３）端末機に搭載された生成</a:t>
              </a:r>
              <a:r>
                <a:rPr kumimoji="1" lang="en-US" altLang="ja-JP" dirty="0">
                  <a:latin typeface="Meiryo UI" panose="020B0604030504040204" pitchFamily="50" charset="-128"/>
                  <a:ea typeface="Meiryo UI" panose="020B0604030504040204" pitchFamily="50" charset="-128"/>
                </a:rPr>
                <a:t>AI</a:t>
              </a:r>
              <a:endParaRPr kumimoji="1" lang="ja-JP" altLang="en-US"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おわりに</a:t>
              </a:r>
              <a:endParaRPr kumimoji="1" lang="en-US" altLang="ja-JP"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CFEB634-A761-69BD-BB88-15E8E38B84B5}"/>
                </a:ext>
              </a:extLst>
            </p:cNvPr>
            <p:cNvSpPr txBox="1"/>
            <p:nvPr/>
          </p:nvSpPr>
          <p:spPr>
            <a:xfrm>
              <a:off x="2418192" y="5766743"/>
              <a:ext cx="687109" cy="2544415"/>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p18</a:t>
              </a:r>
              <a:r>
                <a:rPr kumimoji="1" lang="ja-JP" altLang="en-US" b="1"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p25</a:t>
              </a:r>
            </a:p>
            <a:p>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p26</a:t>
              </a: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p26</a:t>
              </a: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p27</a:t>
              </a:r>
            </a:p>
            <a:p>
              <a:endParaRPr kumimoji="1" lang="en-US" altLang="ja-JP"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74182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AD69A-658F-9C9E-0EF2-DB07B2ACA1EC}"/>
              </a:ext>
            </a:extLst>
          </p:cNvPr>
          <p:cNvSpPr>
            <a:spLocks noGrp="1"/>
          </p:cNvSpPr>
          <p:nvPr>
            <p:ph type="title"/>
          </p:nvPr>
        </p:nvSpPr>
        <p:spPr>
          <a:xfrm>
            <a:off x="1258096" y="183882"/>
            <a:ext cx="9879437" cy="534530"/>
          </a:xfrm>
        </p:spPr>
        <p:txBody>
          <a:bodyPr/>
          <a:lstStyle/>
          <a:p>
            <a:r>
              <a:rPr kumimoji="1" lang="ja-JP" altLang="en-US" sz="2800" dirty="0">
                <a:solidFill>
                  <a:schemeClr val="tx1"/>
                </a:solidFill>
              </a:rPr>
              <a:t>はじめに</a:t>
            </a:r>
          </a:p>
        </p:txBody>
      </p:sp>
      <p:sp>
        <p:nvSpPr>
          <p:cNvPr id="6" name="テキスト ボックス 5">
            <a:extLst>
              <a:ext uri="{FF2B5EF4-FFF2-40B4-BE49-F238E27FC236}">
                <a16:creationId xmlns:a16="http://schemas.microsoft.com/office/drawing/2014/main" id="{1320C061-B02C-298A-709B-7B2E65287F40}"/>
              </a:ext>
            </a:extLst>
          </p:cNvPr>
          <p:cNvSpPr txBox="1"/>
          <p:nvPr/>
        </p:nvSpPr>
        <p:spPr>
          <a:xfrm>
            <a:off x="791084" y="1125035"/>
            <a:ext cx="10813460" cy="5324535"/>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大阪市では、令和５年４月にデジタル統括室内に生成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の調査・利用検討チームを設置し、生成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の利用がどの業務に適しているかや安全かつ効果的に利用するための環境等について具体的に検討してきました。</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は、一般的な文章作成や要約、企画案のたたき台作成、広報記事作成などの業務で、時間短縮や作業負荷軽減の効果が期待されます。こうした有効性を踏まえ、大阪市専用の安全な利用環境と利用ルールを整備したうえで、令和６年度から全職員による本格的な利用を開始しました。</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また、各行政事務で生成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を活用するために、一定の要件を定めたクラウドサービスでの利用や専門知識が必要な業務での生成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利用環境の整備も進めています。</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は、業務の効率化や質の向上に大きな効果をもたらしますが、利用にあたっては、情報漏えい、回答の不正確性、知的財産権侵害などのリスクも伴います。そのため、安全な利用環境において、利用者自身が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の特徴やリスク、効果的な活用方法を正しく理解し、ルールを守って利用することが大切です。</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本ガイドラインは、生成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の概要をはじめ、大阪市の職員が利用可能な生成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の利用ルールや有効な活用事例等について解説・紹介し、業務の効率化と質の向上を実現することを目的に策定しました。</a:t>
            </a:r>
          </a:p>
        </p:txBody>
      </p:sp>
      <p:sp>
        <p:nvSpPr>
          <p:cNvPr id="4" name="スライド番号プレースホルダー 3">
            <a:extLst>
              <a:ext uri="{FF2B5EF4-FFF2-40B4-BE49-F238E27FC236}">
                <a16:creationId xmlns:a16="http://schemas.microsoft.com/office/drawing/2014/main" id="{08C97A33-E232-6898-F359-436F87AEBFED}"/>
              </a:ext>
            </a:extLst>
          </p:cNvPr>
          <p:cNvSpPr>
            <a:spLocks noGrp="1"/>
          </p:cNvSpPr>
          <p:nvPr>
            <p:ph type="sldNum" sz="quarter" idx="10"/>
          </p:nvPr>
        </p:nvSpPr>
        <p:spPr>
          <a:xfrm>
            <a:off x="11124411" y="6380575"/>
            <a:ext cx="1067589" cy="471489"/>
          </a:xfrm>
        </p:spPr>
        <p:txBody>
          <a:bodyPr/>
          <a:lstStyle/>
          <a:p>
            <a:r>
              <a:rPr lang="ja-JP" altLang="en-US" dirty="0"/>
              <a:t>３</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13390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AD69A-658F-9C9E-0EF2-DB07B2ACA1EC}"/>
              </a:ext>
            </a:extLst>
          </p:cNvPr>
          <p:cNvSpPr>
            <a:spLocks noGrp="1"/>
          </p:cNvSpPr>
          <p:nvPr>
            <p:ph type="title"/>
          </p:nvPr>
        </p:nvSpPr>
        <p:spPr>
          <a:xfrm>
            <a:off x="1308681" y="208455"/>
            <a:ext cx="9879437" cy="534530"/>
          </a:xfrm>
        </p:spPr>
        <p:txBody>
          <a:bodyPr/>
          <a:lstStyle/>
          <a:p>
            <a:r>
              <a:rPr kumimoji="1" lang="ja-JP" altLang="en-US" sz="2800" dirty="0">
                <a:solidFill>
                  <a:schemeClr val="tx1"/>
                </a:solidFill>
              </a:rPr>
              <a:t>本ガイドラインの適用対象</a:t>
            </a:r>
          </a:p>
        </p:txBody>
      </p:sp>
      <p:sp>
        <p:nvSpPr>
          <p:cNvPr id="4" name="テキスト ボックス 3">
            <a:extLst>
              <a:ext uri="{FF2B5EF4-FFF2-40B4-BE49-F238E27FC236}">
                <a16:creationId xmlns:a16="http://schemas.microsoft.com/office/drawing/2014/main" id="{5FE4577C-DBEF-B1AE-E6E8-089B8CE99809}"/>
              </a:ext>
            </a:extLst>
          </p:cNvPr>
          <p:cNvSpPr txBox="1"/>
          <p:nvPr/>
        </p:nvSpPr>
        <p:spPr>
          <a:xfrm>
            <a:off x="478055" y="1367982"/>
            <a:ext cx="7269262" cy="336118"/>
          </a:xfrm>
          <a:prstGeom prst="rect">
            <a:avLst/>
          </a:prstGeom>
          <a:noFill/>
        </p:spPr>
        <p:txBody>
          <a:bodyPr wrap="square" rtlCol="0">
            <a:spAutoFit/>
          </a:bodyPr>
          <a:lstStyle/>
          <a:p>
            <a:pPr>
              <a:lnSpc>
                <a:spcPts val="1900"/>
              </a:lnSpc>
            </a:pPr>
            <a:r>
              <a:rPr kumimoji="1" lang="ja-JP" altLang="en-US" sz="2400" b="1" dirty="0">
                <a:latin typeface="Meiryo UI" panose="020B0604030504040204" pitchFamily="50" charset="-128"/>
                <a:ea typeface="Meiryo UI" panose="020B0604030504040204" pitchFamily="50" charset="-128"/>
              </a:rPr>
              <a:t>本ガイドラインの適用対象となる所属は下表のとおりです。</a:t>
            </a:r>
            <a:endParaRPr kumimoji="1" lang="en-US" altLang="ja-JP" sz="24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D8FC2F73-4847-9A61-723A-88B5617A8201}"/>
              </a:ext>
            </a:extLst>
          </p:cNvPr>
          <p:cNvSpPr>
            <a:spLocks noGrp="1"/>
          </p:cNvSpPr>
          <p:nvPr>
            <p:ph type="sldNum" sz="quarter" idx="10"/>
          </p:nvPr>
        </p:nvSpPr>
        <p:spPr>
          <a:xfrm>
            <a:off x="11098285" y="6386511"/>
            <a:ext cx="1067589" cy="471489"/>
          </a:xfrm>
        </p:spPr>
        <p:txBody>
          <a:bodyPr/>
          <a:lstStyle/>
          <a:p>
            <a:r>
              <a:rPr lang="ja-JP" altLang="en-US" dirty="0">
                <a:latin typeface="Meiryo UI" panose="020B0604030504040204" pitchFamily="50" charset="-128"/>
              </a:rPr>
              <a:t>４</a:t>
            </a:r>
            <a:endParaRPr lang="en-US" altLang="en-US" dirty="0">
              <a:latin typeface="Meiryo UI" panose="020B0604030504040204" pitchFamily="50" charset="-128"/>
            </a:endParaRPr>
          </a:p>
        </p:txBody>
      </p:sp>
      <p:graphicFrame>
        <p:nvGraphicFramePr>
          <p:cNvPr id="5" name="表 4">
            <a:extLst>
              <a:ext uri="{FF2B5EF4-FFF2-40B4-BE49-F238E27FC236}">
                <a16:creationId xmlns:a16="http://schemas.microsoft.com/office/drawing/2014/main" id="{D68D0741-E99E-C770-B6E1-1574BF1F2980}"/>
              </a:ext>
            </a:extLst>
          </p:cNvPr>
          <p:cNvGraphicFramePr>
            <a:graphicFrameLocks noGrp="1"/>
          </p:cNvGraphicFramePr>
          <p:nvPr>
            <p:extLst>
              <p:ext uri="{D42A27DB-BD31-4B8C-83A1-F6EECF244321}">
                <p14:modId xmlns:p14="http://schemas.microsoft.com/office/powerpoint/2010/main" val="1955871686"/>
              </p:ext>
            </p:extLst>
          </p:nvPr>
        </p:nvGraphicFramePr>
        <p:xfrm>
          <a:off x="478055" y="1868158"/>
          <a:ext cx="11383019" cy="3737510"/>
        </p:xfrm>
        <a:graphic>
          <a:graphicData uri="http://schemas.openxmlformats.org/drawingml/2006/table">
            <a:tbl>
              <a:tblPr/>
              <a:tblGrid>
                <a:gridCol w="4032860">
                  <a:extLst>
                    <a:ext uri="{9D8B030D-6E8A-4147-A177-3AD203B41FA5}">
                      <a16:colId xmlns:a16="http://schemas.microsoft.com/office/drawing/2014/main" val="3422981785"/>
                    </a:ext>
                  </a:extLst>
                </a:gridCol>
                <a:gridCol w="7350159">
                  <a:extLst>
                    <a:ext uri="{9D8B030D-6E8A-4147-A177-3AD203B41FA5}">
                      <a16:colId xmlns:a16="http://schemas.microsoft.com/office/drawing/2014/main" val="2940187298"/>
                    </a:ext>
                  </a:extLst>
                </a:gridCol>
              </a:tblGrid>
              <a:tr h="593962">
                <a:tc>
                  <a:txBody>
                    <a:bodyPr/>
                    <a:lstStyle/>
                    <a:p>
                      <a:pPr algn="l" fontAlgn="ctr"/>
                      <a:r>
                        <a:rPr lang="ja-JP" altLang="en-US" sz="1800" b="1" i="0" u="none" strike="noStrike" dirty="0">
                          <a:solidFill>
                            <a:srgbClr val="000000"/>
                          </a:solidFill>
                          <a:effectLst/>
                          <a:latin typeface="Yu Gothic UI" panose="020B0500000000000000" pitchFamily="50" charset="-128"/>
                          <a:ea typeface="Yu Gothic UI" panose="020B0500000000000000" pitchFamily="50" charset="-128"/>
                        </a:rPr>
                        <a:t>　事項</a:t>
                      </a:r>
                      <a:endParaRPr lang="zh-TW" altLang="en-US" sz="1800" b="1"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a:txBody>
                    <a:bodyPr/>
                    <a:lstStyle/>
                    <a:p>
                      <a:pPr algn="ctr" fontAlgn="ctr"/>
                      <a:r>
                        <a:rPr lang="ja-JP" altLang="en-US" sz="1800" b="1" i="0" u="none" strike="noStrike" dirty="0">
                          <a:solidFill>
                            <a:srgbClr val="000000"/>
                          </a:solidFill>
                          <a:effectLst/>
                          <a:latin typeface="Yu Gothic UI" panose="020B0500000000000000" pitchFamily="50" charset="-128"/>
                          <a:ea typeface="Yu Gothic UI" panose="020B0500000000000000" pitchFamily="50" charset="-128"/>
                        </a:rPr>
                        <a:t>対象所属</a:t>
                      </a:r>
                      <a:endParaRPr lang="zh-TW" altLang="en-US" sz="1800" b="1"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extLst>
                  <a:ext uri="{0D108BD9-81ED-4DB2-BD59-A6C34878D82A}">
                    <a16:rowId xmlns:a16="http://schemas.microsoft.com/office/drawing/2014/main" val="1804919164"/>
                  </a:ext>
                </a:extLst>
              </a:tr>
              <a:tr h="1001578">
                <a:tc>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生成</a:t>
                      </a:r>
                      <a:r>
                        <a:rPr lang="en-US" altLang="ja-JP" sz="18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全般に関すること</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「大阪市情報システム等の整備及び運用に関する規程」第２条第３号に規定する局等</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4317530"/>
                  </a:ext>
                </a:extLst>
              </a:tr>
              <a:tr h="1183483">
                <a:tc>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契約・申込により利用する生成</a:t>
                      </a:r>
                      <a:r>
                        <a:rPr lang="en-US" altLang="ja-JP" sz="18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サービス（情報システム）に関すること</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7226855"/>
                  </a:ext>
                </a:extLst>
              </a:tr>
              <a:tr h="958487">
                <a:tc>
                  <a:txBody>
                    <a:bodyPr/>
                    <a:lstStyle/>
                    <a:p>
                      <a:pPr algn="l" fontAlgn="ctr"/>
                      <a:r>
                        <a:rPr kumimoji="1" lang="en-US" altLang="ja-JP" sz="1800" b="0" dirty="0">
                          <a:latin typeface="Yu Gothic UI" panose="020B0500000000000000" pitchFamily="50" charset="-128"/>
                          <a:ea typeface="Yu Gothic UI" panose="020B0500000000000000" pitchFamily="50" charset="-128"/>
                        </a:rPr>
                        <a:t>AI</a:t>
                      </a:r>
                      <a:r>
                        <a:rPr kumimoji="1" lang="ja-JP" altLang="en-US" sz="1800" b="0" dirty="0">
                          <a:latin typeface="Yu Gothic UI" panose="020B0500000000000000" pitchFamily="50" charset="-128"/>
                          <a:ea typeface="Yu Gothic UI" panose="020B0500000000000000" pitchFamily="50" charset="-128"/>
                        </a:rPr>
                        <a:t>アシスタントに関すること</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「大阪市ＤＸの推進に関する規程」第２条第３号に規定する局等</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1116008"/>
                  </a:ext>
                </a:extLst>
              </a:tr>
            </a:tbl>
          </a:graphicData>
        </a:graphic>
      </p:graphicFrame>
    </p:spTree>
    <p:extLst>
      <p:ext uri="{BB962C8B-B14F-4D97-AF65-F5344CB8AC3E}">
        <p14:creationId xmlns:p14="http://schemas.microsoft.com/office/powerpoint/2010/main" val="373379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0" y="469444"/>
            <a:ext cx="6583680" cy="1531357"/>
          </a:xfrm>
        </p:spPr>
        <p:txBody>
          <a:bodyPr rtlCol="0"/>
          <a:lstStyle>
            <a:defPPr>
              <a:defRPr lang="ja-JP"/>
            </a:defPPr>
          </a:lstStyle>
          <a:p>
            <a:r>
              <a:rPr lang="ja-JP" altLang="en-US" dirty="0"/>
              <a:t>　第１章　</a:t>
            </a:r>
            <a:r>
              <a:rPr kumimoji="1" lang="ja-JP" altLang="en-US" sz="3600" dirty="0"/>
              <a:t>生成</a:t>
            </a:r>
            <a:r>
              <a:rPr kumimoji="1" lang="en-US" altLang="ja-JP" sz="3600" dirty="0"/>
              <a:t>AI</a:t>
            </a:r>
            <a:r>
              <a:rPr kumimoji="1" lang="ja-JP" altLang="en-US" sz="3600" dirty="0"/>
              <a:t>について</a:t>
            </a:r>
            <a:endParaRPr lang="ja-JP" b="1" dirty="0"/>
          </a:p>
        </p:txBody>
      </p:sp>
      <p:sp>
        <p:nvSpPr>
          <p:cNvPr id="8" name="テキスト ボックス 7">
            <a:extLst>
              <a:ext uri="{FF2B5EF4-FFF2-40B4-BE49-F238E27FC236}">
                <a16:creationId xmlns:a16="http://schemas.microsoft.com/office/drawing/2014/main" id="{32EAD6D4-D4CE-6F20-42E2-9CA1BA271A82}"/>
              </a:ext>
            </a:extLst>
          </p:cNvPr>
          <p:cNvSpPr txBox="1"/>
          <p:nvPr/>
        </p:nvSpPr>
        <p:spPr>
          <a:xfrm>
            <a:off x="826841" y="2750233"/>
            <a:ext cx="6345161" cy="1569660"/>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１　生成</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の種類と活用用途</a:t>
            </a:r>
            <a:endParaRPr kumimoji="1" lang="en-US" altLang="ja-JP" sz="3200" b="1" dirty="0">
              <a:latin typeface="Meiryo UI" panose="020B0604030504040204" pitchFamily="50" charset="-128"/>
              <a:ea typeface="Meiryo UI" panose="020B0604030504040204" pitchFamily="50" charset="-128"/>
            </a:endParaRPr>
          </a:p>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２　生成</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のリスク　　　　　　　</a:t>
            </a:r>
            <a:endParaRPr kumimoji="1" lang="en-US" altLang="ja-JP" sz="32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F1CE28AF-1419-ABC8-A9A6-313AD2A8AC83}"/>
              </a:ext>
            </a:extLst>
          </p:cNvPr>
          <p:cNvSpPr>
            <a:spLocks noGrp="1"/>
          </p:cNvSpPr>
          <p:nvPr>
            <p:ph type="sldNum" sz="quarter" idx="10"/>
          </p:nvPr>
        </p:nvSpPr>
        <p:spPr>
          <a:xfrm>
            <a:off x="11124411" y="6402039"/>
            <a:ext cx="1067589" cy="471489"/>
          </a:xfrm>
        </p:spPr>
        <p:txBody>
          <a:bodyPr/>
          <a:lstStyle/>
          <a:p>
            <a:r>
              <a:rPr lang="ja-JP" altLang="en-US" dirty="0"/>
              <a:t>５</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391321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8F2D7B-3328-19E9-17FA-E75FCAD83A4B}"/>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の種類と活用用途　　　　　　　</a:t>
            </a:r>
          </a:p>
        </p:txBody>
      </p:sp>
      <p:sp>
        <p:nvSpPr>
          <p:cNvPr id="5" name="テキスト ボックス 4">
            <a:extLst>
              <a:ext uri="{FF2B5EF4-FFF2-40B4-BE49-F238E27FC236}">
                <a16:creationId xmlns:a16="http://schemas.microsoft.com/office/drawing/2014/main" id="{CC6FD604-A2B1-F830-5650-1A2C6125DB1B}"/>
              </a:ext>
            </a:extLst>
          </p:cNvPr>
          <p:cNvSpPr txBox="1"/>
          <p:nvPr/>
        </p:nvSpPr>
        <p:spPr>
          <a:xfrm>
            <a:off x="660953" y="793153"/>
            <a:ext cx="11006328" cy="1739835"/>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は人工知能の一種で、学習したデータからパターンやルールを抽出し、それをもとにプロンプト（生成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に与える指示・命令文を「プロンプト」といいます）に対する回答を対話形式で作り出すことができます。 </a:t>
            </a:r>
          </a:p>
          <a:p>
            <a:pPr>
              <a:lnSpc>
                <a:spcPts val="3000"/>
              </a:lnSpc>
              <a:spcBef>
                <a:spcPts val="1200"/>
              </a:spcBef>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にはさまざまな種類があり、それぞれ異なるコンテンツを生成します。</a:t>
            </a:r>
          </a:p>
          <a:p>
            <a:pPr>
              <a:lnSpc>
                <a:spcPts val="3000"/>
              </a:lnSpc>
            </a:pPr>
            <a:r>
              <a:rPr kumimoji="1" lang="ja-JP" altLang="en-US" sz="2000" dirty="0">
                <a:latin typeface="Meiryo UI" panose="020B0604030504040204" pitchFamily="50" charset="-128"/>
                <a:ea typeface="Meiryo UI" panose="020B0604030504040204" pitchFamily="50" charset="-128"/>
              </a:rPr>
              <a:t>　以下に、代表的な生成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の種類と一般的な主な用途を紹介します。</a:t>
            </a:r>
          </a:p>
        </p:txBody>
      </p:sp>
      <p:pic>
        <p:nvPicPr>
          <p:cNvPr id="6" name="図 5">
            <a:extLst>
              <a:ext uri="{FF2B5EF4-FFF2-40B4-BE49-F238E27FC236}">
                <a16:creationId xmlns:a16="http://schemas.microsoft.com/office/drawing/2014/main" id="{BF70A265-7CBC-1F31-034D-0C84FB5A0F97}"/>
              </a:ext>
            </a:extLst>
          </p:cNvPr>
          <p:cNvPicPr>
            <a:picLocks noChangeAspect="1"/>
          </p:cNvPicPr>
          <p:nvPr/>
        </p:nvPicPr>
        <p:blipFill>
          <a:blip r:embed="rId2"/>
          <a:stretch>
            <a:fillRect/>
          </a:stretch>
        </p:blipFill>
        <p:spPr>
          <a:xfrm>
            <a:off x="509079" y="3109714"/>
            <a:ext cx="1440000" cy="1440000"/>
          </a:xfrm>
          <a:prstGeom prst="rect">
            <a:avLst/>
          </a:prstGeom>
        </p:spPr>
      </p:pic>
      <p:pic>
        <p:nvPicPr>
          <p:cNvPr id="7" name="図 6" descr="アイコン&#10;&#10;説明は自動で生成されたものです">
            <a:extLst>
              <a:ext uri="{FF2B5EF4-FFF2-40B4-BE49-F238E27FC236}">
                <a16:creationId xmlns:a16="http://schemas.microsoft.com/office/drawing/2014/main" id="{8E69FB32-826F-AD39-74BD-F47091222733}"/>
              </a:ext>
            </a:extLst>
          </p:cNvPr>
          <p:cNvPicPr>
            <a:picLocks noChangeAspect="1"/>
          </p:cNvPicPr>
          <p:nvPr/>
        </p:nvPicPr>
        <p:blipFill>
          <a:blip r:embed="rId3"/>
          <a:stretch>
            <a:fillRect/>
          </a:stretch>
        </p:blipFill>
        <p:spPr>
          <a:xfrm>
            <a:off x="5965826" y="4938365"/>
            <a:ext cx="1440000" cy="1440000"/>
          </a:xfrm>
          <a:prstGeom prst="rect">
            <a:avLst/>
          </a:prstGeom>
        </p:spPr>
      </p:pic>
      <p:pic>
        <p:nvPicPr>
          <p:cNvPr id="8" name="図 7">
            <a:extLst>
              <a:ext uri="{FF2B5EF4-FFF2-40B4-BE49-F238E27FC236}">
                <a16:creationId xmlns:a16="http://schemas.microsoft.com/office/drawing/2014/main" id="{F12579B2-FB51-CA59-AF3B-93448AD33F34}"/>
              </a:ext>
            </a:extLst>
          </p:cNvPr>
          <p:cNvPicPr>
            <a:picLocks noChangeAspect="1"/>
          </p:cNvPicPr>
          <p:nvPr/>
        </p:nvPicPr>
        <p:blipFill>
          <a:blip r:embed="rId4"/>
          <a:stretch>
            <a:fillRect/>
          </a:stretch>
        </p:blipFill>
        <p:spPr>
          <a:xfrm>
            <a:off x="465548" y="5133833"/>
            <a:ext cx="1691370" cy="1691370"/>
          </a:xfrm>
          <a:prstGeom prst="rect">
            <a:avLst/>
          </a:prstGeom>
        </p:spPr>
      </p:pic>
      <p:pic>
        <p:nvPicPr>
          <p:cNvPr id="9" name="図 8" descr="アイコン&#10;&#10;自動的に生成された説明">
            <a:extLst>
              <a:ext uri="{FF2B5EF4-FFF2-40B4-BE49-F238E27FC236}">
                <a16:creationId xmlns:a16="http://schemas.microsoft.com/office/drawing/2014/main" id="{06817EAC-9E64-6200-C8C7-76327D633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826" y="2949256"/>
            <a:ext cx="1510356" cy="1510356"/>
          </a:xfrm>
          <a:prstGeom prst="rect">
            <a:avLst/>
          </a:prstGeom>
        </p:spPr>
      </p:pic>
      <p:sp>
        <p:nvSpPr>
          <p:cNvPr id="10" name="テキスト ボックス 9">
            <a:extLst>
              <a:ext uri="{FF2B5EF4-FFF2-40B4-BE49-F238E27FC236}">
                <a16:creationId xmlns:a16="http://schemas.microsoft.com/office/drawing/2014/main" id="{575B01F0-00F2-D5D3-02A9-CEFC6C940CC4}"/>
              </a:ext>
            </a:extLst>
          </p:cNvPr>
          <p:cNvSpPr txBox="1"/>
          <p:nvPr/>
        </p:nvSpPr>
        <p:spPr>
          <a:xfrm>
            <a:off x="1925320" y="3155901"/>
            <a:ext cx="3651298" cy="1970668"/>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文章生成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人間のように自然な文章を生成する技術です。ニュース記事の作成、チャットボットの応答など、幅広い用途で利用されています。 </a:t>
            </a:r>
          </a:p>
        </p:txBody>
      </p:sp>
      <p:sp>
        <p:nvSpPr>
          <p:cNvPr id="11" name="テキスト ボックス 10">
            <a:extLst>
              <a:ext uri="{FF2B5EF4-FFF2-40B4-BE49-F238E27FC236}">
                <a16:creationId xmlns:a16="http://schemas.microsoft.com/office/drawing/2014/main" id="{B90D34E7-8EA0-A534-1DFA-5E0AE7D810DA}"/>
              </a:ext>
            </a:extLst>
          </p:cNvPr>
          <p:cNvSpPr txBox="1"/>
          <p:nvPr/>
        </p:nvSpPr>
        <p:spPr>
          <a:xfrm>
            <a:off x="1949079" y="5239256"/>
            <a:ext cx="3896550" cy="1585947"/>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画像生成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新しい画像を生成する技術です。画像のスタイル変換や写真の修復、デザインの自動生成などに利用されます。</a:t>
            </a:r>
          </a:p>
        </p:txBody>
      </p:sp>
      <p:sp>
        <p:nvSpPr>
          <p:cNvPr id="12" name="テキスト ボックス 11">
            <a:extLst>
              <a:ext uri="{FF2B5EF4-FFF2-40B4-BE49-F238E27FC236}">
                <a16:creationId xmlns:a16="http://schemas.microsoft.com/office/drawing/2014/main" id="{291766A1-4E21-F001-44AE-EB80EC0335CE}"/>
              </a:ext>
            </a:extLst>
          </p:cNvPr>
          <p:cNvSpPr txBox="1"/>
          <p:nvPr/>
        </p:nvSpPr>
        <p:spPr>
          <a:xfrm>
            <a:off x="7203327" y="5264570"/>
            <a:ext cx="3734781" cy="1585947"/>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動画生成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新しい動画を生成する技術です。アニメーションの作成、映像の編集などに利用されます。</a:t>
            </a:r>
            <a:endParaRPr kumimoji="1" lang="en-US" altLang="ja-JP" sz="20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ECDB501-4422-960F-28B5-E9FF14DC4B3E}"/>
              </a:ext>
            </a:extLst>
          </p:cNvPr>
          <p:cNvSpPr txBox="1"/>
          <p:nvPr/>
        </p:nvSpPr>
        <p:spPr>
          <a:xfrm>
            <a:off x="7275651" y="3189315"/>
            <a:ext cx="3896550" cy="1585947"/>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音声生成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非常に自然な音声を生成する技術です。音声の自動作成、音声の模倣などに利用されます。</a:t>
            </a:r>
          </a:p>
        </p:txBody>
      </p:sp>
      <p:sp>
        <p:nvSpPr>
          <p:cNvPr id="2" name="スライド番号プレースホルダー 1">
            <a:extLst>
              <a:ext uri="{FF2B5EF4-FFF2-40B4-BE49-F238E27FC236}">
                <a16:creationId xmlns:a16="http://schemas.microsoft.com/office/drawing/2014/main" id="{9CFFC743-88C7-C684-9D12-0108031479FC}"/>
              </a:ext>
            </a:extLst>
          </p:cNvPr>
          <p:cNvSpPr>
            <a:spLocks noGrp="1"/>
          </p:cNvSpPr>
          <p:nvPr>
            <p:ph type="sldNum" sz="quarter" idx="10"/>
          </p:nvPr>
        </p:nvSpPr>
        <p:spPr/>
        <p:txBody>
          <a:bodyPr/>
          <a:lstStyle/>
          <a:p>
            <a:r>
              <a:rPr lang="ja-JP" altLang="en-US" dirty="0">
                <a:latin typeface="Meiryo UI" panose="020B0604030504040204" pitchFamily="50" charset="-128"/>
              </a:rPr>
              <a:t>６</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178426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8F2D7B-3328-19E9-17FA-E75FCAD83A4B}"/>
              </a:ext>
            </a:extLst>
          </p:cNvPr>
          <p:cNvSpPr/>
          <p:nvPr/>
        </p:nvSpPr>
        <p:spPr>
          <a:xfrm>
            <a:off x="795065" y="83300"/>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5" name="テキスト ボックス 4">
            <a:extLst>
              <a:ext uri="{FF2B5EF4-FFF2-40B4-BE49-F238E27FC236}">
                <a16:creationId xmlns:a16="http://schemas.microsoft.com/office/drawing/2014/main" id="{CC6FD604-A2B1-F830-5650-1A2C6125DB1B}"/>
              </a:ext>
            </a:extLst>
          </p:cNvPr>
          <p:cNvSpPr txBox="1"/>
          <p:nvPr/>
        </p:nvSpPr>
        <p:spPr>
          <a:xfrm>
            <a:off x="720096" y="596503"/>
            <a:ext cx="10831437" cy="3509550"/>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技術は、業務の効率化や新たな価値の創出に貢献する一方で、情報漏えい、回答の不正確性、知的財産権の侵害など、さまざまな課題も指摘されています。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特に画像や動画などのコンテンツ生成においては、権利関係が不明確な素材を学習データとして使用している生成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サービスを利用することで、既存の著作物に酷似した表現が意図せずとも生成される可能性があり、知的財産権等を侵害するリスクが高まります。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endParaRPr kumimoji="1" lang="en-US" altLang="ja-JP" sz="2000" b="1"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　行政分野での利用にあたっては、こうしたリスクへの対応が特に必要となります。</a:t>
            </a:r>
            <a:endParaRPr kumimoji="1" lang="en-US" altLang="ja-JP" sz="2000" b="1" dirty="0">
              <a:latin typeface="Meiryo UI" panose="020B0604030504040204" pitchFamily="50" charset="-128"/>
              <a:ea typeface="Meiryo UI" panose="020B0604030504040204" pitchFamily="50" charset="-128"/>
            </a:endParaRPr>
          </a:p>
          <a:p>
            <a:pPr>
              <a:lnSpc>
                <a:spcPts val="3000"/>
              </a:lnSpc>
            </a:pPr>
            <a:endParaRPr kumimoji="1" lang="en-US" altLang="ja-JP" sz="2000" b="1"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　次ページから、以下のリスクとその対応策についてそれぞれ解説していきます。</a:t>
            </a:r>
          </a:p>
        </p:txBody>
      </p:sp>
      <p:sp>
        <p:nvSpPr>
          <p:cNvPr id="14" name="正方形/長方形 13">
            <a:extLst>
              <a:ext uri="{FF2B5EF4-FFF2-40B4-BE49-F238E27FC236}">
                <a16:creationId xmlns:a16="http://schemas.microsoft.com/office/drawing/2014/main" id="{2FF9DFE1-EBB6-4C96-EAC2-B6080D7871F0}"/>
              </a:ext>
            </a:extLst>
          </p:cNvPr>
          <p:cNvSpPr/>
          <p:nvPr/>
        </p:nvSpPr>
        <p:spPr>
          <a:xfrm>
            <a:off x="4451015" y="4881233"/>
            <a:ext cx="3150329" cy="514993"/>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情報漏えい </a:t>
            </a:r>
          </a:p>
        </p:txBody>
      </p:sp>
      <p:sp>
        <p:nvSpPr>
          <p:cNvPr id="15" name="正方形/長方形 14">
            <a:extLst>
              <a:ext uri="{FF2B5EF4-FFF2-40B4-BE49-F238E27FC236}">
                <a16:creationId xmlns:a16="http://schemas.microsoft.com/office/drawing/2014/main" id="{5946E6F7-FF95-B325-693D-EC2F317E9DAC}"/>
              </a:ext>
            </a:extLst>
          </p:cNvPr>
          <p:cNvSpPr/>
          <p:nvPr/>
        </p:nvSpPr>
        <p:spPr>
          <a:xfrm>
            <a:off x="1300685" y="5837937"/>
            <a:ext cx="3150330" cy="514993"/>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回答の不正確性</a:t>
            </a:r>
          </a:p>
        </p:txBody>
      </p:sp>
      <p:sp>
        <p:nvSpPr>
          <p:cNvPr id="16" name="正方形/長方形 15">
            <a:extLst>
              <a:ext uri="{FF2B5EF4-FFF2-40B4-BE49-F238E27FC236}">
                <a16:creationId xmlns:a16="http://schemas.microsoft.com/office/drawing/2014/main" id="{1922C158-123B-3F31-945E-5B87811A2752}"/>
              </a:ext>
            </a:extLst>
          </p:cNvPr>
          <p:cNvSpPr/>
          <p:nvPr/>
        </p:nvSpPr>
        <p:spPr>
          <a:xfrm>
            <a:off x="7546734" y="5842677"/>
            <a:ext cx="3150328" cy="514993"/>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tx1"/>
                </a:solidFill>
              </a:rPr>
              <a:t>知的財産権侵害等</a:t>
            </a:r>
            <a:endParaRPr kumimoji="1" lang="ja-JP" altLang="en-US" sz="2400" b="1" dirty="0">
              <a:solidFill>
                <a:schemeClr val="tx1"/>
              </a:solidFill>
            </a:endParaRPr>
          </a:p>
        </p:txBody>
      </p:sp>
      <p:pic>
        <p:nvPicPr>
          <p:cNvPr id="3" name="図 2">
            <a:extLst>
              <a:ext uri="{FF2B5EF4-FFF2-40B4-BE49-F238E27FC236}">
                <a16:creationId xmlns:a16="http://schemas.microsoft.com/office/drawing/2014/main" id="{EB42E7A4-DDD6-B2F4-EDF6-8D3C99E00711}"/>
              </a:ext>
            </a:extLst>
          </p:cNvPr>
          <p:cNvPicPr>
            <a:picLocks noChangeAspect="1"/>
          </p:cNvPicPr>
          <p:nvPr/>
        </p:nvPicPr>
        <p:blipFill>
          <a:blip r:embed="rId2"/>
          <a:stretch>
            <a:fillRect/>
          </a:stretch>
        </p:blipFill>
        <p:spPr>
          <a:xfrm>
            <a:off x="9621543" y="3805714"/>
            <a:ext cx="2151038" cy="2151038"/>
          </a:xfrm>
          <a:prstGeom prst="rect">
            <a:avLst/>
          </a:prstGeom>
        </p:spPr>
      </p:pic>
      <p:sp>
        <p:nvSpPr>
          <p:cNvPr id="2" name="スライド番号プレースホルダー 1">
            <a:extLst>
              <a:ext uri="{FF2B5EF4-FFF2-40B4-BE49-F238E27FC236}">
                <a16:creationId xmlns:a16="http://schemas.microsoft.com/office/drawing/2014/main" id="{5431477B-F110-4053-E050-5DCD2235D9FC}"/>
              </a:ext>
            </a:extLst>
          </p:cNvPr>
          <p:cNvSpPr>
            <a:spLocks noGrp="1"/>
          </p:cNvSpPr>
          <p:nvPr>
            <p:ph type="sldNum" sz="quarter" idx="10"/>
          </p:nvPr>
        </p:nvSpPr>
        <p:spPr/>
        <p:txBody>
          <a:bodyPr/>
          <a:lstStyle/>
          <a:p>
            <a:r>
              <a:rPr lang="ja-JP" altLang="en-US" dirty="0">
                <a:latin typeface="Meiryo UI" panose="020B0604030504040204" pitchFamily="50" charset="-128"/>
              </a:rPr>
              <a:t>７</a:t>
            </a:r>
            <a:endParaRPr lang="en-US" altLang="en-US" dirty="0">
              <a:latin typeface="Meiryo UI" panose="020B0604030504040204" pitchFamily="50" charset="-128"/>
            </a:endParaRPr>
          </a:p>
        </p:txBody>
      </p:sp>
      <p:pic>
        <p:nvPicPr>
          <p:cNvPr id="6" name="図 5">
            <a:extLst>
              <a:ext uri="{FF2B5EF4-FFF2-40B4-BE49-F238E27FC236}">
                <a16:creationId xmlns:a16="http://schemas.microsoft.com/office/drawing/2014/main" id="{40E1F933-D1FE-43BA-8AA8-B65DA73C7BEA}"/>
              </a:ext>
            </a:extLst>
          </p:cNvPr>
          <p:cNvPicPr>
            <a:picLocks noChangeAspect="1"/>
          </p:cNvPicPr>
          <p:nvPr/>
        </p:nvPicPr>
        <p:blipFill>
          <a:blip r:embed="rId3"/>
          <a:stretch>
            <a:fillRect/>
          </a:stretch>
        </p:blipFill>
        <p:spPr>
          <a:xfrm>
            <a:off x="954380" y="3956894"/>
            <a:ext cx="1848678" cy="1848678"/>
          </a:xfrm>
          <a:prstGeom prst="rect">
            <a:avLst/>
          </a:prstGeom>
        </p:spPr>
      </p:pic>
    </p:spTree>
    <p:extLst>
      <p:ext uri="{BB962C8B-B14F-4D97-AF65-F5344CB8AC3E}">
        <p14:creationId xmlns:p14="http://schemas.microsoft.com/office/powerpoint/2010/main" val="227682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3AA7A169-B425-D57D-8794-A60E0A167600}"/>
              </a:ext>
            </a:extLst>
          </p:cNvPr>
          <p:cNvSpPr/>
          <p:nvPr/>
        </p:nvSpPr>
        <p:spPr>
          <a:xfrm>
            <a:off x="5758019" y="2595502"/>
            <a:ext cx="5620504" cy="173442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ltLang="ja-JP" dirty="0">
              <a:solidFill>
                <a:schemeClr val="tx1"/>
              </a:solidFill>
              <a:highlight>
                <a:srgbClr val="FFFF00"/>
              </a:highlight>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生成</a:t>
            </a:r>
            <a:r>
              <a:rPr lang="en-US" altLang="ja-JP" dirty="0">
                <a:solidFill>
                  <a:schemeClr val="tx1"/>
                </a:solidFill>
                <a:latin typeface="Meiryo UI" panose="020B0604030504040204" pitchFamily="50" charset="-128"/>
                <a:ea typeface="Meiryo UI" panose="020B0604030504040204" pitchFamily="50" charset="-128"/>
              </a:rPr>
              <a:t>AI</a:t>
            </a:r>
            <a:r>
              <a:rPr lang="ja-JP" altLang="en-US" dirty="0">
                <a:solidFill>
                  <a:schemeClr val="tx1"/>
                </a:solidFill>
                <a:latin typeface="Meiryo UI" panose="020B0604030504040204" pitchFamily="50" charset="-128"/>
                <a:ea typeface="Meiryo UI" panose="020B0604030504040204" pitchFamily="50" charset="-128"/>
              </a:rPr>
              <a:t>が学習に利用したデータは、そのサービスのリリース時点までとなっていて、日々アップデートされていません。 </a:t>
            </a:r>
          </a:p>
          <a:p>
            <a:r>
              <a:rPr lang="ja-JP" altLang="en-US" b="1" dirty="0">
                <a:solidFill>
                  <a:schemeClr val="tx1"/>
                </a:solidFill>
                <a:highlight>
                  <a:srgbClr val="F8F8CA"/>
                </a:highlight>
                <a:latin typeface="Meiryo UI" panose="020B0604030504040204" pitchFamily="50" charset="-128"/>
                <a:ea typeface="Meiryo UI" panose="020B0604030504040204" pitchFamily="50" charset="-128"/>
              </a:rPr>
              <a:t>最新情報を調べる場合は、従来の検索エンジン（</a:t>
            </a:r>
            <a:r>
              <a:rPr lang="en-US" altLang="ja-JP" b="1" dirty="0">
                <a:solidFill>
                  <a:schemeClr val="tx1"/>
                </a:solidFill>
                <a:highlight>
                  <a:srgbClr val="F8F8CA"/>
                </a:highlight>
                <a:latin typeface="Meiryo UI" panose="020B0604030504040204" pitchFamily="50" charset="-128"/>
                <a:ea typeface="Meiryo UI" panose="020B0604030504040204" pitchFamily="50" charset="-128"/>
              </a:rPr>
              <a:t>Google</a:t>
            </a:r>
            <a:r>
              <a:rPr lang="ja-JP" altLang="en-US" b="1" dirty="0">
                <a:solidFill>
                  <a:schemeClr val="tx1"/>
                </a:solidFill>
                <a:highlight>
                  <a:srgbClr val="F8F8CA"/>
                </a:highlight>
                <a:latin typeface="Meiryo UI" panose="020B0604030504040204" pitchFamily="50" charset="-128"/>
                <a:ea typeface="Meiryo UI" panose="020B0604030504040204" pitchFamily="50" charset="-128"/>
              </a:rPr>
              <a:t>、</a:t>
            </a:r>
            <a:r>
              <a:rPr lang="en-US" altLang="ja-JP" b="1" dirty="0">
                <a:solidFill>
                  <a:schemeClr val="tx1"/>
                </a:solidFill>
                <a:highlight>
                  <a:srgbClr val="F8F8CA"/>
                </a:highlight>
                <a:latin typeface="Meiryo UI" panose="020B0604030504040204" pitchFamily="50" charset="-128"/>
                <a:ea typeface="Meiryo UI" panose="020B0604030504040204" pitchFamily="50" charset="-128"/>
              </a:rPr>
              <a:t>Yahoo</a:t>
            </a:r>
            <a:r>
              <a:rPr lang="ja-JP" altLang="en-US" b="1" dirty="0">
                <a:solidFill>
                  <a:schemeClr val="tx1"/>
                </a:solidFill>
                <a:highlight>
                  <a:srgbClr val="F8F8CA"/>
                </a:highlight>
                <a:latin typeface="Meiryo UI" panose="020B0604030504040204" pitchFamily="50" charset="-128"/>
                <a:ea typeface="Meiryo UI" panose="020B0604030504040204" pitchFamily="50" charset="-128"/>
              </a:rPr>
              <a:t>等）の利用が適していると言えます</a:t>
            </a:r>
            <a:r>
              <a:rPr lang="ja-JP" altLang="en-US" b="1" dirty="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55E21D39-68AB-C05B-E60C-FC3055446725}"/>
              </a:ext>
            </a:extLst>
          </p:cNvPr>
          <p:cNvSpPr/>
          <p:nvPr/>
        </p:nvSpPr>
        <p:spPr>
          <a:xfrm>
            <a:off x="781995" y="4712727"/>
            <a:ext cx="4649228" cy="176271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生成</a:t>
            </a:r>
            <a:r>
              <a:rPr kumimoji="1" lang="en-US" altLang="ja-JP" dirty="0">
                <a:solidFill>
                  <a:schemeClr val="tx1"/>
                </a:solidFill>
                <a:latin typeface="Meiryo UI" panose="020B0604030504040204" pitchFamily="50" charset="-128"/>
                <a:ea typeface="Meiryo UI" panose="020B0604030504040204" pitchFamily="50" charset="-128"/>
              </a:rPr>
              <a:t>AI</a:t>
            </a:r>
            <a:r>
              <a:rPr kumimoji="1" lang="ja-JP" altLang="en-US" dirty="0">
                <a:solidFill>
                  <a:schemeClr val="tx1"/>
                </a:solidFill>
                <a:latin typeface="Meiryo UI" panose="020B0604030504040204" pitchFamily="50" charset="-128"/>
                <a:ea typeface="Meiryo UI" panose="020B0604030504040204" pitchFamily="50" charset="-128"/>
              </a:rPr>
              <a:t>の回答は、学習した膨大なデータの中から確率に基づいて、それっぽい単語をつむぐ仕組みで文章を生成しているため、事実とは異なる場合があります。 </a:t>
            </a:r>
          </a:p>
        </p:txBody>
      </p:sp>
      <p:sp>
        <p:nvSpPr>
          <p:cNvPr id="14" name="四角形: 角を丸くする 13">
            <a:extLst>
              <a:ext uri="{FF2B5EF4-FFF2-40B4-BE49-F238E27FC236}">
                <a16:creationId xmlns:a16="http://schemas.microsoft.com/office/drawing/2014/main" id="{2D4590EB-8B2B-7B1C-E229-33B6A3BB2D94}"/>
              </a:ext>
            </a:extLst>
          </p:cNvPr>
          <p:cNvSpPr/>
          <p:nvPr/>
        </p:nvSpPr>
        <p:spPr>
          <a:xfrm>
            <a:off x="811438" y="2583751"/>
            <a:ext cx="4649228" cy="173442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インターネット上のテキストデータを大量に学習して、言語のパターンやルールを抽出していますが、そのデータには正確でない情報や偏った情報が含まれている場合があります。</a:t>
            </a:r>
            <a:endParaRPr kumimoji="1" lang="ja-JP" altLang="en-US" dirty="0"/>
          </a:p>
        </p:txBody>
      </p:sp>
      <p:sp>
        <p:nvSpPr>
          <p:cNvPr id="4" name="正方形/長方形 3">
            <a:extLst>
              <a:ext uri="{FF2B5EF4-FFF2-40B4-BE49-F238E27FC236}">
                <a16:creationId xmlns:a16="http://schemas.microsoft.com/office/drawing/2014/main" id="{558F2D7B-3328-19E9-17FA-E75FCAD83A4B}"/>
              </a:ext>
            </a:extLst>
          </p:cNvPr>
          <p:cNvSpPr/>
          <p:nvPr/>
        </p:nvSpPr>
        <p:spPr>
          <a:xfrm>
            <a:off x="767617" y="83300"/>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17" name="テキスト ボックス 16">
            <a:extLst>
              <a:ext uri="{FF2B5EF4-FFF2-40B4-BE49-F238E27FC236}">
                <a16:creationId xmlns:a16="http://schemas.microsoft.com/office/drawing/2014/main" id="{AFA534EA-F163-0E6D-2EAA-E345F578E4C5}"/>
              </a:ext>
            </a:extLst>
          </p:cNvPr>
          <p:cNvSpPr txBox="1"/>
          <p:nvPr/>
        </p:nvSpPr>
        <p:spPr>
          <a:xfrm>
            <a:off x="767617" y="1251353"/>
            <a:ext cx="10989657" cy="81650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では、「ハルシネーション」と呼ばれる、事実とは異なる内容や、文脈と無関係な内容をもっともらしい形で回答する現象が発生する場合があります。ハルシネーションが発生する主な理由は以下のとおりです。 </a:t>
            </a:r>
          </a:p>
        </p:txBody>
      </p:sp>
      <p:sp>
        <p:nvSpPr>
          <p:cNvPr id="3" name="正方形/長方形 2">
            <a:extLst>
              <a:ext uri="{FF2B5EF4-FFF2-40B4-BE49-F238E27FC236}">
                <a16:creationId xmlns:a16="http://schemas.microsoft.com/office/drawing/2014/main" id="{C7087574-6F73-82CB-B591-407C76ADB31A}"/>
              </a:ext>
            </a:extLst>
          </p:cNvPr>
          <p:cNvSpPr/>
          <p:nvPr/>
        </p:nvSpPr>
        <p:spPr>
          <a:xfrm>
            <a:off x="767617" y="726066"/>
            <a:ext cx="3487118" cy="386330"/>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回答の不正確性</a:t>
            </a:r>
          </a:p>
        </p:txBody>
      </p:sp>
      <p:sp>
        <p:nvSpPr>
          <p:cNvPr id="8" name="四角形: 角を丸くする 7">
            <a:extLst>
              <a:ext uri="{FF2B5EF4-FFF2-40B4-BE49-F238E27FC236}">
                <a16:creationId xmlns:a16="http://schemas.microsoft.com/office/drawing/2014/main" id="{B1824E70-9BDF-2E0A-BBD0-6009E95AE620}"/>
              </a:ext>
            </a:extLst>
          </p:cNvPr>
          <p:cNvSpPr/>
          <p:nvPr/>
        </p:nvSpPr>
        <p:spPr>
          <a:xfrm>
            <a:off x="1018609" y="4575568"/>
            <a:ext cx="4176000" cy="324000"/>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確率論に基づいて文章を生成している</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9" name="四角形: 角を丸くする 8">
            <a:extLst>
              <a:ext uri="{FF2B5EF4-FFF2-40B4-BE49-F238E27FC236}">
                <a16:creationId xmlns:a16="http://schemas.microsoft.com/office/drawing/2014/main" id="{7544234E-3687-A7B0-B098-CB645F2BD834}"/>
              </a:ext>
            </a:extLst>
          </p:cNvPr>
          <p:cNvSpPr/>
          <p:nvPr/>
        </p:nvSpPr>
        <p:spPr>
          <a:xfrm>
            <a:off x="1048052" y="2460653"/>
            <a:ext cx="4176000" cy="324000"/>
          </a:xfrm>
          <a:prstGeom prst="roundRect">
            <a:avLst/>
          </a:prstGeom>
          <a:solidFill>
            <a:srgbClr val="F4E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学習しているデータの質</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10" name="四角形: 角を丸くする 9">
            <a:extLst>
              <a:ext uri="{FF2B5EF4-FFF2-40B4-BE49-F238E27FC236}">
                <a16:creationId xmlns:a16="http://schemas.microsoft.com/office/drawing/2014/main" id="{CC7369C4-439B-0091-9C53-C11D1F84A73E}"/>
              </a:ext>
            </a:extLst>
          </p:cNvPr>
          <p:cNvSpPr/>
          <p:nvPr/>
        </p:nvSpPr>
        <p:spPr>
          <a:xfrm>
            <a:off x="6403337" y="2460653"/>
            <a:ext cx="4176000" cy="324000"/>
          </a:xfrm>
          <a:prstGeom prst="roundRect">
            <a:avLst/>
          </a:prstGeom>
          <a:solidFill>
            <a:srgbClr val="F4E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最新情報を学習していない</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29" name="四角形: 角を丸くする 28">
            <a:extLst>
              <a:ext uri="{FF2B5EF4-FFF2-40B4-BE49-F238E27FC236}">
                <a16:creationId xmlns:a16="http://schemas.microsoft.com/office/drawing/2014/main" id="{45DB346C-9481-B998-14D1-0067324193D9}"/>
              </a:ext>
            </a:extLst>
          </p:cNvPr>
          <p:cNvSpPr/>
          <p:nvPr/>
        </p:nvSpPr>
        <p:spPr>
          <a:xfrm>
            <a:off x="5669238" y="4666588"/>
            <a:ext cx="5999255" cy="17344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000" dirty="0">
                <a:solidFill>
                  <a:schemeClr val="tx1"/>
                </a:solidFill>
                <a:latin typeface="Meiryo UI" panose="020B0604030504040204" pitchFamily="50" charset="-128"/>
                <a:ea typeface="Meiryo UI" panose="020B0604030504040204" pitchFamily="50" charset="-128"/>
              </a:rPr>
              <a:t>　生成された回答をそのまま利用すると、誤った情報発信や予期せぬ権利侵害などの問題を引き起こす可能性があるため、</a:t>
            </a:r>
            <a:r>
              <a:rPr kumimoji="1" lang="ja-JP" altLang="en-US" sz="2000" b="1" dirty="0">
                <a:solidFill>
                  <a:schemeClr val="tx1"/>
                </a:solidFill>
                <a:highlight>
                  <a:srgbClr val="F8F8CA"/>
                </a:highlight>
                <a:latin typeface="Meiryo UI" panose="020B0604030504040204" pitchFamily="50" charset="-128"/>
                <a:ea typeface="Meiryo UI" panose="020B0604030504040204" pitchFamily="50" charset="-128"/>
              </a:rPr>
              <a:t>利用者は、生成された回答の根拠や裏付けを確認し、慎重に利用する必要があります</a:t>
            </a:r>
            <a:r>
              <a:rPr kumimoji="1" lang="ja-JP" altLang="en-US" sz="2000" dirty="0">
                <a:solidFill>
                  <a:schemeClr val="tx1"/>
                </a:solidFill>
                <a:highlight>
                  <a:srgbClr val="F8F8CA"/>
                </a:highlight>
                <a:latin typeface="Meiryo UI" panose="020B0604030504040204" pitchFamily="50" charset="-128"/>
                <a:ea typeface="Meiryo UI" panose="020B0604030504040204" pitchFamily="50" charset="-128"/>
              </a:rPr>
              <a:t>。</a:t>
            </a:r>
          </a:p>
        </p:txBody>
      </p:sp>
      <p:pic>
        <p:nvPicPr>
          <p:cNvPr id="27" name="図 26" descr="ロゴ が含まれている画像&#10;&#10;説明は自動で生成されたものです">
            <a:extLst>
              <a:ext uri="{FF2B5EF4-FFF2-40B4-BE49-F238E27FC236}">
                <a16:creationId xmlns:a16="http://schemas.microsoft.com/office/drawing/2014/main" id="{CB4E855C-BDA9-4305-D057-BEC0F8CD3253}"/>
              </a:ext>
            </a:extLst>
          </p:cNvPr>
          <p:cNvPicPr>
            <a:picLocks noChangeAspect="1"/>
          </p:cNvPicPr>
          <p:nvPr/>
        </p:nvPicPr>
        <p:blipFill>
          <a:blip r:embed="rId3"/>
          <a:stretch>
            <a:fillRect/>
          </a:stretch>
        </p:blipFill>
        <p:spPr>
          <a:xfrm>
            <a:off x="10180293" y="5483812"/>
            <a:ext cx="1483385" cy="1483385"/>
          </a:xfrm>
          <a:prstGeom prst="rect">
            <a:avLst/>
          </a:prstGeom>
        </p:spPr>
      </p:pic>
      <p:sp>
        <p:nvSpPr>
          <p:cNvPr id="2" name="スライド番号プレースホルダー 1">
            <a:extLst>
              <a:ext uri="{FF2B5EF4-FFF2-40B4-BE49-F238E27FC236}">
                <a16:creationId xmlns:a16="http://schemas.microsoft.com/office/drawing/2014/main" id="{2E928C17-B32D-428E-3812-C5D050103926}"/>
              </a:ext>
            </a:extLst>
          </p:cNvPr>
          <p:cNvSpPr>
            <a:spLocks noGrp="1"/>
          </p:cNvSpPr>
          <p:nvPr>
            <p:ph type="sldNum" sz="quarter" idx="10"/>
          </p:nvPr>
        </p:nvSpPr>
        <p:spPr>
          <a:xfrm>
            <a:off x="11075533" y="6386511"/>
            <a:ext cx="1067589" cy="471489"/>
          </a:xfrm>
        </p:spPr>
        <p:txBody>
          <a:bodyPr/>
          <a:lstStyle/>
          <a:p>
            <a:r>
              <a:rPr lang="en-US" altLang="en-US" dirty="0">
                <a:latin typeface="Meiryo UI" panose="020B0604030504040204" pitchFamily="50" charset="-128"/>
              </a:rPr>
              <a:t>8</a:t>
            </a:r>
          </a:p>
        </p:txBody>
      </p:sp>
    </p:spTree>
    <p:extLst>
      <p:ext uri="{BB962C8B-B14F-4D97-AF65-F5344CB8AC3E}">
        <p14:creationId xmlns:p14="http://schemas.microsoft.com/office/powerpoint/2010/main" val="3527066859"/>
      </p:ext>
    </p:extLst>
  </p:cSld>
  <p:clrMapOvr>
    <a:masterClrMapping/>
  </p:clrMapOvr>
</p:sld>
</file>

<file path=ppt/theme/theme1.xml><?xml version="1.0" encoding="utf-8"?>
<a:theme xmlns:a="http://schemas.openxmlformats.org/drawingml/2006/main" name="カスタム​​">
  <a:themeElements>
    <a:clrScheme name="ユーザー定義 3">
      <a:dk1>
        <a:srgbClr val="000000"/>
      </a:dk1>
      <a:lt1>
        <a:srgbClr val="FDFAF6"/>
      </a:lt1>
      <a:dk2>
        <a:srgbClr val="44546A"/>
      </a:dk2>
      <a:lt2>
        <a:srgbClr val="E7E6E6"/>
      </a:lt2>
      <a:accent1>
        <a:srgbClr val="F5CDCE"/>
      </a:accent1>
      <a:accent2>
        <a:srgbClr val="F1D1D1"/>
      </a:accent2>
      <a:accent3>
        <a:srgbClr val="F5CDCE"/>
      </a:accent3>
      <a:accent4>
        <a:srgbClr val="E26F72"/>
      </a:accent4>
      <a:accent5>
        <a:srgbClr val="CCBE89"/>
      </a:accent5>
      <a:accent6>
        <a:srgbClr val="C7CCF3"/>
      </a:accent6>
      <a:hlink>
        <a:srgbClr val="1F2C8F"/>
      </a:hlink>
      <a:folHlink>
        <a:srgbClr val="1F2C8F"/>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8_TF78438558_Win32" id="{B1BE5F25-8936-448A-9ABA-83FBDC3B0D34}" vid="{CFDFD86F-D6B1-429A-8934-98C5387741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{34165780-17E5-41BA-A613-A55DFCB3A4A7}tf78438558_win32</Template>
  <TotalTime>0</TotalTime>
  <Words>6591</Words>
  <Application>Microsoft Office PowerPoint</Application>
  <PresentationFormat>ワイド画面</PresentationFormat>
  <Paragraphs>481</Paragraphs>
  <Slides>28</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BIZ UDPゴシック</vt:lpstr>
      <vt:lpstr>Meiryo UI</vt:lpstr>
      <vt:lpstr>Yu Gothic UI</vt:lpstr>
      <vt:lpstr>Arial</vt:lpstr>
      <vt:lpstr>カスタム​​</vt:lpstr>
      <vt:lpstr>PowerPoint プレゼンテーション</vt:lpstr>
      <vt:lpstr>PowerPoint プレゼンテーション</vt:lpstr>
      <vt:lpstr>PowerPoint プレゼンテーション</vt:lpstr>
      <vt:lpstr>はじめに</vt:lpstr>
      <vt:lpstr>本ガイドラインの適用対象</vt:lpstr>
      <vt:lpstr>　第１章　生成AIについて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第２章　大阪市の生成AIの利用環境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第３章　大阪市の生成AIの利用ルール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おわりに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2025-03-18T08:57:40Z</dcterms:created>
  <dcterms:modified xsi:type="dcterms:W3CDTF">2025-12-22T06:44:08Z</dcterms:modified>
</cp:coreProperties>
</file>