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99" r:id="rId1"/>
    <p:sldMasterId id="2147483718" r:id="rId2"/>
  </p:sldMasterIdLst>
  <p:notesMasterIdLst>
    <p:notesMasterId r:id="rId17"/>
  </p:notesMasterIdLst>
  <p:handoutMasterIdLst>
    <p:handoutMasterId r:id="rId18"/>
  </p:handoutMasterIdLst>
  <p:sldIdLst>
    <p:sldId id="370" r:id="rId3"/>
    <p:sldId id="373" r:id="rId4"/>
    <p:sldId id="348" r:id="rId5"/>
    <p:sldId id="374" r:id="rId6"/>
    <p:sldId id="304" r:id="rId7"/>
    <p:sldId id="372" r:id="rId8"/>
    <p:sldId id="378" r:id="rId9"/>
    <p:sldId id="376" r:id="rId10"/>
    <p:sldId id="380" r:id="rId11"/>
    <p:sldId id="361" r:id="rId12"/>
    <p:sldId id="377" r:id="rId13"/>
    <p:sldId id="375" r:id="rId14"/>
    <p:sldId id="363" r:id="rId15"/>
    <p:sldId id="379" r:id="rId16"/>
  </p:sldIdLst>
  <p:sldSz cx="12192000" cy="6858000"/>
  <p:notesSz cx="13716000" cy="24384000"/>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CA"/>
    <a:srgbClr val="DF8C8C"/>
    <a:srgbClr val="FFEFEF"/>
    <a:srgbClr val="F5CDCE"/>
    <a:srgbClr val="FFFFFF"/>
    <a:srgbClr val="FBF4EB"/>
    <a:srgbClr val="FDFBF6"/>
    <a:srgbClr val="AAC4E9"/>
    <a:srgbClr val="E6F0FE"/>
    <a:srgbClr val="A2A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6" autoAdjust="0"/>
    <p:restoredTop sz="94796" autoAdjust="0"/>
  </p:normalViewPr>
  <p:slideViewPr>
    <p:cSldViewPr snapToGrid="0" snapToObjects="1">
      <p:cViewPr varScale="1">
        <p:scale>
          <a:sx n="120" d="100"/>
          <a:sy n="120" d="100"/>
        </p:scale>
        <p:origin x="312" y="10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ja-JP" sz="12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2025年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ja-JP" sz="12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83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9304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859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69085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41778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D0F82-6F6A-B567-797D-ED295C8743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84C7FB-8376-BD86-B481-248C65D16DC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a:extLst>
              <a:ext uri="{FF2B5EF4-FFF2-40B4-BE49-F238E27FC236}">
                <a16:creationId xmlns:a16="http://schemas.microsoft.com/office/drawing/2014/main" id="{2EE10644-94C3-B3E4-10BB-FE92778831CA}"/>
              </a:ext>
            </a:extLst>
          </p:cNvPr>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68528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975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事業者">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dirty="0"/>
              <a:t>クリックしてタイトルを追加</a:t>
            </a:r>
          </a:p>
        </p:txBody>
      </p:sp>
      <p:sp>
        <p:nvSpPr>
          <p:cNvPr id="3" name="タイトル 1">
            <a:extLst>
              <a:ext uri="{FF2B5EF4-FFF2-40B4-BE49-F238E27FC236}">
                <a16:creationId xmlns:a16="http://schemas.microsoft.com/office/drawing/2014/main" id="{8EAB7CCC-CABE-B8E2-04BC-F500E5CE6073}"/>
              </a:ext>
            </a:extLst>
          </p:cNvPr>
          <p:cNvSpPr txBox="1">
            <a:spLocks/>
          </p:cNvSpPr>
          <p:nvPr userDrawn="1"/>
        </p:nvSpPr>
        <p:spPr>
          <a:xfrm>
            <a:off x="0" y="2866924"/>
            <a:ext cx="12111135" cy="1124152"/>
          </a:xfrm>
          <a:prstGeom prst="rect">
            <a:avLst/>
          </a:prstGeom>
        </p:spPr>
        <p:txBody>
          <a:bodyPr vert="horz" lIns="91440" tIns="45720" rIns="91440" bIns="45720" rtlCol="0" anchor="b" anchorCtr="0">
            <a:noAutofit/>
          </a:bodyPr>
          <a:lstStyle>
            <a:defPPr>
              <a:defRPr lang="ja-JP"/>
            </a:defPPr>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a:lstStyle>
          <a:p>
            <a:endParaRPr lang="ja-JP" altLang="en-US" dirty="0"/>
          </a:p>
        </p:txBody>
      </p:sp>
    </p:spTree>
    <p:extLst>
      <p:ext uri="{BB962C8B-B14F-4D97-AF65-F5344CB8AC3E}">
        <p14:creationId xmlns:p14="http://schemas.microsoft.com/office/powerpoint/2010/main" val="414394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4663C9-0289-CDCD-31D5-FEC9CD6850C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07C39FD5-325F-51B8-4C1E-A84D563080B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107769-E526-0F93-AFA6-D4144462BEEA}"/>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4896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3B933-F588-BBBB-A99C-5947A2AEF1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52EB03-C76B-6BE0-12EF-36C719728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5AA86C4-5D0E-5A7B-A006-CB6055F7E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CD0303-91E3-85D7-935D-E5DE0C83CCF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E5FE78C-5D2B-4731-1A7B-62A071A540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02DAF9-34E6-808F-17DE-43C176B63231}"/>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843607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E2B95-7298-9556-585F-79C7DE9724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6F751D-D337-5D45-1727-9EAD2336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EF8B407-C141-0198-EA25-162B515A1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84B075-B188-9BA9-2869-0738A62B13E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D103F19-60AA-BE70-7681-8D5FB24600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D02BE9-7C54-E178-EBF0-3B11EA51C21F}"/>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44009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95121-CBF8-BC5E-6805-B43BA0F7287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2ECFE0-E544-9033-25F4-8810531BCE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8C0BE8-ACBD-54F8-64BE-7509A91AD59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9FEDD92-4473-FC86-B5F1-3287ACF9A2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76E5E2-CB04-AA71-52B1-0FA9BBE775B4}"/>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69927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E5C0E0C-4C01-7E75-3483-9678560D46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B2C06A-2107-9C22-49C9-72718C817E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631F61-7B6C-C25B-F391-16B487E6611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BAA7243-6B1E-47B0-6749-EE156C3038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8D6C16-5BC9-E19F-238A-236E299D2E00}"/>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34190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本文１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5465" y="111825"/>
            <a:ext cx="504000" cy="1584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663" y="1796545"/>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1" name="正方形/長方形 10">
            <a:extLst>
              <a:ext uri="{FF2B5EF4-FFF2-40B4-BE49-F238E27FC236}">
                <a16:creationId xmlns:a16="http://schemas.microsoft.com/office/drawing/2014/main" id="{B5190849-805C-3979-0920-5461D029801C}"/>
              </a:ext>
            </a:extLst>
          </p:cNvPr>
          <p:cNvSpPr/>
          <p:nvPr userDrawn="1"/>
        </p:nvSpPr>
        <p:spPr>
          <a:xfrm>
            <a:off x="53089" y="5165984"/>
            <a:ext cx="386892"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第４章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900" b="1" spc="-81" dirty="0">
                <a:solidFill>
                  <a:schemeClr val="bg1"/>
                </a:solidFill>
                <a:latin typeface="BIZ UDPゴシック" panose="020B0400000000000000" pitchFamily="50" charset="-128"/>
                <a:ea typeface="BIZ UDPゴシック" panose="020B0400000000000000" pitchFamily="50" charset="-128"/>
                <a:cs typeface="ＭＳ Ｐゴシック"/>
              </a:rPr>
              <a:t>アシスタントの利用</a:t>
            </a:r>
            <a:endPar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2" name="正方形/長方形 11">
            <a:extLst>
              <a:ext uri="{FF2B5EF4-FFF2-40B4-BE49-F238E27FC236}">
                <a16:creationId xmlns:a16="http://schemas.microsoft.com/office/drawing/2014/main" id="{A88DAF10-F358-4B04-5AAF-6705ECC0EFF3}"/>
              </a:ext>
            </a:extLst>
          </p:cNvPr>
          <p:cNvSpPr/>
          <p:nvPr userDrawn="1"/>
        </p:nvSpPr>
        <p:spPr>
          <a:xfrm>
            <a:off x="-2851" y="16508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3" name="正方形/長方形 12">
            <a:extLst>
              <a:ext uri="{FF2B5EF4-FFF2-40B4-BE49-F238E27FC236}">
                <a16:creationId xmlns:a16="http://schemas.microsoft.com/office/drawing/2014/main" id="{F399E04B-07FE-FC09-AAC7-CE6FE88E2E62}"/>
              </a:ext>
            </a:extLst>
          </p:cNvPr>
          <p:cNvSpPr/>
          <p:nvPr userDrawn="1"/>
        </p:nvSpPr>
        <p:spPr>
          <a:xfrm>
            <a:off x="-2851" y="1"/>
            <a:ext cx="503590" cy="111824"/>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prstClr val="black"/>
              </a:solidFill>
              <a:latin typeface="Yu Gothic UI"/>
              <a:ea typeface="Yu Gothic UI"/>
              <a:cs typeface="Arial" charset="0"/>
            </a:endParaRPr>
          </a:p>
        </p:txBody>
      </p:sp>
      <p:sp>
        <p:nvSpPr>
          <p:cNvPr id="14" name="正方形/長方形 13">
            <a:extLst>
              <a:ext uri="{FF2B5EF4-FFF2-40B4-BE49-F238E27FC236}">
                <a16:creationId xmlns:a16="http://schemas.microsoft.com/office/drawing/2014/main" id="{FF8F40F2-3ADC-E425-5D38-24A5DD1FF29F}"/>
              </a:ext>
            </a:extLst>
          </p:cNvPr>
          <p:cNvSpPr/>
          <p:nvPr userDrawn="1"/>
        </p:nvSpPr>
        <p:spPr>
          <a:xfrm>
            <a:off x="0" y="3336829"/>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663" y="5028037"/>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6" name="正方形/長方形 15">
            <a:extLst>
              <a:ext uri="{FF2B5EF4-FFF2-40B4-BE49-F238E27FC236}">
                <a16:creationId xmlns:a16="http://schemas.microsoft.com/office/drawing/2014/main" id="{39257C85-ED9C-25D9-362A-726F31AA985D}"/>
              </a:ext>
            </a:extLst>
          </p:cNvPr>
          <p:cNvSpPr/>
          <p:nvPr userDrawn="1"/>
        </p:nvSpPr>
        <p:spPr>
          <a:xfrm>
            <a:off x="0" y="67192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5465" y="3489017"/>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17428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本文３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200" y="100233"/>
            <a:ext cx="504000"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663" y="1796545"/>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1" name="正方形/長方形 10">
            <a:extLst>
              <a:ext uri="{FF2B5EF4-FFF2-40B4-BE49-F238E27FC236}">
                <a16:creationId xmlns:a16="http://schemas.microsoft.com/office/drawing/2014/main" id="{B5190849-805C-3979-0920-5461D029801C}"/>
              </a:ext>
            </a:extLst>
          </p:cNvPr>
          <p:cNvSpPr/>
          <p:nvPr userDrawn="1"/>
        </p:nvSpPr>
        <p:spPr>
          <a:xfrm>
            <a:off x="53089" y="5165984"/>
            <a:ext cx="386892"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第４章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900" b="1" spc="-81" dirty="0">
                <a:solidFill>
                  <a:schemeClr val="bg1"/>
                </a:solidFill>
                <a:latin typeface="BIZ UDPゴシック" panose="020B0400000000000000" pitchFamily="50" charset="-128"/>
                <a:ea typeface="BIZ UDPゴシック" panose="020B0400000000000000" pitchFamily="50" charset="-128"/>
                <a:cs typeface="ＭＳ Ｐゴシック"/>
              </a:rPr>
              <a:t>アシスタントの利用</a:t>
            </a:r>
            <a:endPar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2" name="正方形/長方形 11">
            <a:extLst>
              <a:ext uri="{FF2B5EF4-FFF2-40B4-BE49-F238E27FC236}">
                <a16:creationId xmlns:a16="http://schemas.microsoft.com/office/drawing/2014/main" id="{A88DAF10-F358-4B04-5AAF-6705ECC0EFF3}"/>
              </a:ext>
            </a:extLst>
          </p:cNvPr>
          <p:cNvSpPr/>
          <p:nvPr userDrawn="1"/>
        </p:nvSpPr>
        <p:spPr>
          <a:xfrm>
            <a:off x="-2851" y="16508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3" name="正方形/長方形 12">
            <a:extLst>
              <a:ext uri="{FF2B5EF4-FFF2-40B4-BE49-F238E27FC236}">
                <a16:creationId xmlns:a16="http://schemas.microsoft.com/office/drawing/2014/main" id="{F399E04B-07FE-FC09-AAC7-CE6FE88E2E62}"/>
              </a:ext>
            </a:extLst>
          </p:cNvPr>
          <p:cNvSpPr/>
          <p:nvPr userDrawn="1"/>
        </p:nvSpPr>
        <p:spPr>
          <a:xfrm>
            <a:off x="-2851" y="1"/>
            <a:ext cx="503590" cy="111824"/>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prstClr val="black"/>
              </a:solidFill>
              <a:latin typeface="Yu Gothic UI"/>
              <a:ea typeface="Yu Gothic UI"/>
              <a:cs typeface="Arial" charset="0"/>
            </a:endParaRPr>
          </a:p>
        </p:txBody>
      </p:sp>
      <p:sp>
        <p:nvSpPr>
          <p:cNvPr id="14" name="正方形/長方形 13">
            <a:extLst>
              <a:ext uri="{FF2B5EF4-FFF2-40B4-BE49-F238E27FC236}">
                <a16:creationId xmlns:a16="http://schemas.microsoft.com/office/drawing/2014/main" id="{FF8F40F2-3ADC-E425-5D38-24A5DD1FF29F}"/>
              </a:ext>
            </a:extLst>
          </p:cNvPr>
          <p:cNvSpPr/>
          <p:nvPr userDrawn="1"/>
        </p:nvSpPr>
        <p:spPr>
          <a:xfrm>
            <a:off x="0" y="3336829"/>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663" y="5028037"/>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6" name="正方形/長方形 15">
            <a:extLst>
              <a:ext uri="{FF2B5EF4-FFF2-40B4-BE49-F238E27FC236}">
                <a16:creationId xmlns:a16="http://schemas.microsoft.com/office/drawing/2014/main" id="{39257C85-ED9C-25D9-362A-726F31AA985D}"/>
              </a:ext>
            </a:extLst>
          </p:cNvPr>
          <p:cNvSpPr/>
          <p:nvPr userDrawn="1"/>
        </p:nvSpPr>
        <p:spPr>
          <a:xfrm>
            <a:off x="0" y="67192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5465" y="3489017"/>
            <a:ext cx="504000" cy="1539020"/>
          </a:xfrm>
          <a:prstGeom prst="rect">
            <a:avLst/>
          </a:prstGeom>
          <a:solidFill>
            <a:schemeClr val="accent4">
              <a:alpha val="60000"/>
            </a:scheme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846987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59448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294737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dirty="0"/>
              <a:t>クリックしてタイトルを追加</a:t>
            </a:r>
          </a:p>
        </p:txBody>
      </p:sp>
      <p:sp>
        <p:nvSpPr>
          <p:cNvPr id="3" name="タイトル 1">
            <a:extLst>
              <a:ext uri="{FF2B5EF4-FFF2-40B4-BE49-F238E27FC236}">
                <a16:creationId xmlns:a16="http://schemas.microsoft.com/office/drawing/2014/main" id="{8EAB7CCC-CABE-B8E2-04BC-F500E5CE6073}"/>
              </a:ext>
            </a:extLst>
          </p:cNvPr>
          <p:cNvSpPr txBox="1">
            <a:spLocks/>
          </p:cNvSpPr>
          <p:nvPr userDrawn="1"/>
        </p:nvSpPr>
        <p:spPr>
          <a:xfrm>
            <a:off x="0" y="2866924"/>
            <a:ext cx="12111135" cy="1124152"/>
          </a:xfrm>
          <a:prstGeom prst="rect">
            <a:avLst/>
          </a:prstGeom>
        </p:spPr>
        <p:txBody>
          <a:bodyPr vert="horz" lIns="91440" tIns="45720" rIns="91440" bIns="45720" rtlCol="0" anchor="b" anchorCtr="0">
            <a:noAutofit/>
          </a:bodyPr>
          <a:lstStyle>
            <a:defPPr>
              <a:defRPr lang="ja-JP"/>
            </a:defPPr>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a:lstStyle>
          <a:p>
            <a:endParaRPr lang="ja-JP" altLang="en-US" dirty="0"/>
          </a:p>
        </p:txBody>
      </p:sp>
    </p:spTree>
    <p:extLst>
      <p:ext uri="{BB962C8B-B14F-4D97-AF65-F5344CB8AC3E}">
        <p14:creationId xmlns:p14="http://schemas.microsoft.com/office/powerpoint/2010/main" val="2044477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067589"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83233" y="612681"/>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729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35258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2" name="スライド番号プレースホルダー 2">
            <a:extLst>
              <a:ext uri="{FF2B5EF4-FFF2-40B4-BE49-F238E27FC236}">
                <a16:creationId xmlns:a16="http://schemas.microsoft.com/office/drawing/2014/main" id="{134CA738-4EF5-1070-6102-85E6BE882587}"/>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12443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47429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本文１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235745"/>
            <a:ext cx="504000" cy="1800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529000"/>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822255"/>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426185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本文２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正方形/長方形 1">
            <a:extLst>
              <a:ext uri="{FF2B5EF4-FFF2-40B4-BE49-F238E27FC236}">
                <a16:creationId xmlns:a16="http://schemas.microsoft.com/office/drawing/2014/main" id="{C3E2C1BD-DD5C-E871-F7E7-8B8B433A9B2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 name="正方形/長方形 2">
            <a:extLst>
              <a:ext uri="{FF2B5EF4-FFF2-40B4-BE49-F238E27FC236}">
                <a16:creationId xmlns:a16="http://schemas.microsoft.com/office/drawing/2014/main" id="{DF362664-34D7-80A4-585E-0429B0595ECD}"/>
              </a:ext>
            </a:extLst>
          </p:cNvPr>
          <p:cNvSpPr/>
          <p:nvPr userDrawn="1"/>
        </p:nvSpPr>
        <p:spPr>
          <a:xfrm>
            <a:off x="0" y="235745"/>
            <a:ext cx="504000" cy="1800000"/>
          </a:xfrm>
          <a:prstGeom prst="rect">
            <a:avLst/>
          </a:prstGeom>
          <a:solidFill>
            <a:schemeClr val="accent6">
              <a:lumMod val="90000"/>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4" name="正方形/長方形 3">
            <a:extLst>
              <a:ext uri="{FF2B5EF4-FFF2-40B4-BE49-F238E27FC236}">
                <a16:creationId xmlns:a16="http://schemas.microsoft.com/office/drawing/2014/main" id="{E2F66766-B573-5F09-ABAA-9658444DDC60}"/>
              </a:ext>
            </a:extLst>
          </p:cNvPr>
          <p:cNvSpPr/>
          <p:nvPr userDrawn="1"/>
        </p:nvSpPr>
        <p:spPr>
          <a:xfrm>
            <a:off x="0" y="2529000"/>
            <a:ext cx="504000" cy="1800000"/>
          </a:xfrm>
          <a:prstGeom prst="rect">
            <a:avLst/>
          </a:prstGeom>
          <a:solidFill>
            <a:schemeClr val="accent4">
              <a:alpha val="60000"/>
            </a:scheme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5" name="正方形/長方形 4">
            <a:extLst>
              <a:ext uri="{FF2B5EF4-FFF2-40B4-BE49-F238E27FC236}">
                <a16:creationId xmlns:a16="http://schemas.microsoft.com/office/drawing/2014/main" id="{051AD408-A5A4-7593-C4B5-8F4F16CC8553}"/>
              </a:ext>
            </a:extLst>
          </p:cNvPr>
          <p:cNvSpPr/>
          <p:nvPr userDrawn="1"/>
        </p:nvSpPr>
        <p:spPr>
          <a:xfrm>
            <a:off x="0" y="4822255"/>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3657713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本文３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正方形/長方形 1">
            <a:extLst>
              <a:ext uri="{FF2B5EF4-FFF2-40B4-BE49-F238E27FC236}">
                <a16:creationId xmlns:a16="http://schemas.microsoft.com/office/drawing/2014/main" id="{33659131-0886-A8B5-BB6E-B9178DBA1E22}"/>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 name="正方形/長方形 2">
            <a:extLst>
              <a:ext uri="{FF2B5EF4-FFF2-40B4-BE49-F238E27FC236}">
                <a16:creationId xmlns:a16="http://schemas.microsoft.com/office/drawing/2014/main" id="{DB801B74-98A8-F91D-2475-FDBBEB7ED21C}"/>
              </a:ext>
            </a:extLst>
          </p:cNvPr>
          <p:cNvSpPr/>
          <p:nvPr userDrawn="1"/>
        </p:nvSpPr>
        <p:spPr>
          <a:xfrm>
            <a:off x="0" y="235745"/>
            <a:ext cx="504000" cy="1800000"/>
          </a:xfrm>
          <a:prstGeom prst="rect">
            <a:avLst/>
          </a:prstGeom>
          <a:solidFill>
            <a:schemeClr val="accent6">
              <a:lumMod val="90000"/>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4" name="正方形/長方形 3">
            <a:extLst>
              <a:ext uri="{FF2B5EF4-FFF2-40B4-BE49-F238E27FC236}">
                <a16:creationId xmlns:a16="http://schemas.microsoft.com/office/drawing/2014/main" id="{C5B62FCA-E30F-875A-C074-07A865BA4300}"/>
              </a:ext>
            </a:extLst>
          </p:cNvPr>
          <p:cNvSpPr/>
          <p:nvPr userDrawn="1"/>
        </p:nvSpPr>
        <p:spPr>
          <a:xfrm>
            <a:off x="0" y="2529000"/>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5" name="正方形/長方形 4">
            <a:extLst>
              <a:ext uri="{FF2B5EF4-FFF2-40B4-BE49-F238E27FC236}">
                <a16:creationId xmlns:a16="http://schemas.microsoft.com/office/drawing/2014/main" id="{A6722403-3CDA-1827-9B8A-6E62E766D8F2}"/>
              </a:ext>
            </a:extLst>
          </p:cNvPr>
          <p:cNvSpPr/>
          <p:nvPr userDrawn="1"/>
        </p:nvSpPr>
        <p:spPr>
          <a:xfrm>
            <a:off x="0" y="4822255"/>
            <a:ext cx="504000" cy="1800000"/>
          </a:xfrm>
          <a:prstGeom prst="rect">
            <a:avLst/>
          </a:prstGeom>
          <a:solidFill>
            <a:schemeClr val="accent4">
              <a:alpha val="60000"/>
            </a:scheme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168844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本文４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200" y="100233"/>
            <a:ext cx="504000"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663" y="1796545"/>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1" name="正方形/長方形 10">
            <a:extLst>
              <a:ext uri="{FF2B5EF4-FFF2-40B4-BE49-F238E27FC236}">
                <a16:creationId xmlns:a16="http://schemas.microsoft.com/office/drawing/2014/main" id="{B5190849-805C-3979-0920-5461D029801C}"/>
              </a:ext>
            </a:extLst>
          </p:cNvPr>
          <p:cNvSpPr/>
          <p:nvPr userDrawn="1"/>
        </p:nvSpPr>
        <p:spPr>
          <a:xfrm>
            <a:off x="200" y="5165984"/>
            <a:ext cx="504000" cy="1584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第４章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en-US" altLang="ja-JP" sz="8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800" b="1" spc="-81" dirty="0">
                <a:solidFill>
                  <a:schemeClr val="bg1"/>
                </a:solidFill>
                <a:latin typeface="BIZ UDPゴシック" panose="020B0400000000000000" pitchFamily="50" charset="-128"/>
                <a:ea typeface="BIZ UDPゴシック" panose="020B0400000000000000" pitchFamily="50" charset="-128"/>
                <a:cs typeface="ＭＳ Ｐゴシック"/>
              </a:rPr>
              <a:t>アシスタントの有効利用</a:t>
            </a:r>
            <a:endParaRPr lang="en-US" altLang="ja-JP" sz="8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2" name="正方形/長方形 11">
            <a:extLst>
              <a:ext uri="{FF2B5EF4-FFF2-40B4-BE49-F238E27FC236}">
                <a16:creationId xmlns:a16="http://schemas.microsoft.com/office/drawing/2014/main" id="{A88DAF10-F358-4B04-5AAF-6705ECC0EFF3}"/>
              </a:ext>
            </a:extLst>
          </p:cNvPr>
          <p:cNvSpPr/>
          <p:nvPr userDrawn="1"/>
        </p:nvSpPr>
        <p:spPr>
          <a:xfrm>
            <a:off x="-2851" y="16508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3" name="正方形/長方形 12">
            <a:extLst>
              <a:ext uri="{FF2B5EF4-FFF2-40B4-BE49-F238E27FC236}">
                <a16:creationId xmlns:a16="http://schemas.microsoft.com/office/drawing/2014/main" id="{F399E04B-07FE-FC09-AAC7-CE6FE88E2E62}"/>
              </a:ext>
            </a:extLst>
          </p:cNvPr>
          <p:cNvSpPr/>
          <p:nvPr userDrawn="1"/>
        </p:nvSpPr>
        <p:spPr>
          <a:xfrm>
            <a:off x="-2851" y="1"/>
            <a:ext cx="503590" cy="111824"/>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prstClr val="black"/>
              </a:solidFill>
              <a:latin typeface="Yu Gothic UI"/>
              <a:ea typeface="Yu Gothic UI"/>
              <a:cs typeface="Arial" charset="0"/>
            </a:endParaRPr>
          </a:p>
        </p:txBody>
      </p:sp>
      <p:sp>
        <p:nvSpPr>
          <p:cNvPr id="14" name="正方形/長方形 13">
            <a:extLst>
              <a:ext uri="{FF2B5EF4-FFF2-40B4-BE49-F238E27FC236}">
                <a16:creationId xmlns:a16="http://schemas.microsoft.com/office/drawing/2014/main" id="{FF8F40F2-3ADC-E425-5D38-24A5DD1FF29F}"/>
              </a:ext>
            </a:extLst>
          </p:cNvPr>
          <p:cNvSpPr/>
          <p:nvPr userDrawn="1"/>
        </p:nvSpPr>
        <p:spPr>
          <a:xfrm>
            <a:off x="0" y="3336829"/>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663" y="5028037"/>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6" name="正方形/長方形 15">
            <a:extLst>
              <a:ext uri="{FF2B5EF4-FFF2-40B4-BE49-F238E27FC236}">
                <a16:creationId xmlns:a16="http://schemas.microsoft.com/office/drawing/2014/main" id="{39257C85-ED9C-25D9-362A-726F31AA985D}"/>
              </a:ext>
            </a:extLst>
          </p:cNvPr>
          <p:cNvSpPr/>
          <p:nvPr userDrawn="1"/>
        </p:nvSpPr>
        <p:spPr>
          <a:xfrm>
            <a:off x="0" y="67192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5465" y="3489017"/>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81895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595451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D210A-20C7-0809-653C-CF941A9383AD}"/>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063E922-6B99-9798-6E05-CCD12CBBBA17}"/>
              </a:ext>
            </a:extLst>
          </p:cNvPr>
          <p:cNvSpPr>
            <a:spLocks noGrp="1"/>
          </p:cNvSpPr>
          <p:nvPr>
            <p:ph type="sldNum" sz="quarter" idx="10"/>
          </p:nvPr>
        </p:nvSpPr>
        <p:spPr/>
        <p:txBody>
          <a:body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699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ja-JP" sz="36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43512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177282" y="332509"/>
            <a:ext cx="11868538" cy="6338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10487608" y="1"/>
            <a:ext cx="1704392" cy="1866121"/>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rgbClr val="AAC4E9"/>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229907" y="677981"/>
              <a:ext cx="1003448" cy="908185"/>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4378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比較 1">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 name="画像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3" name="画像​​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78088" y="-212931"/>
            <a:ext cx="2322037" cy="6918025"/>
          </a:xfrm>
          <a:prstGeom prst="rect">
            <a:avLst/>
          </a:prstGeom>
        </p:spPr>
      </p:pic>
      <p:sp>
        <p:nvSpPr>
          <p:cNvPr id="39" name="フリーフォーム:図形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7" name="画像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9" name="画像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スライド番号プレースホルダー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Tree>
    <p:extLst>
      <p:ext uri="{BB962C8B-B14F-4D97-AF65-F5344CB8AC3E}">
        <p14:creationId xmlns:p14="http://schemas.microsoft.com/office/powerpoint/2010/main" val="213794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較 4">
    <p:spTree>
      <p:nvGrpSpPr>
        <p:cNvPr id="1" name=""/>
        <p:cNvGrpSpPr/>
        <p:nvPr/>
      </p:nvGrpSpPr>
      <p:grpSpPr>
        <a:xfrm>
          <a:off x="0" y="0"/>
          <a:ext cx="0" cy="0"/>
          <a:chOff x="0" y="0"/>
          <a:chExt cx="0" cy="0"/>
        </a:xfrm>
      </p:grpSpPr>
      <p:sp>
        <p:nvSpPr>
          <p:cNvPr id="27" name="フリーフォーム(F)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9" name="スライド番号プレースホルダー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23" name="コンテンツ プレースホルダー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25" name="コンテンツ プレースホルダー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736828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タイムライン 1">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3522367" y="0"/>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コンテンツ プレースホルダー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ja-JP" sz="1800">
                <a:latin typeface="Meiryo UI" panose="020B0604030504040204" pitchFamily="50" charset="-128"/>
                <a:ea typeface="Meiryo UI" panose="020B0604030504040204" pitchFamily="50" charset="-128"/>
              </a:defRPr>
            </a:lvl1pPr>
            <a:lvl2pPr marL="745236" indent="-342900">
              <a:spcBef>
                <a:spcPts val="1000"/>
              </a:spcBef>
              <a:buFont typeface="+mj-lt"/>
              <a:buAutoNum type="alphaLcPeriod"/>
              <a:defRPr lang="ja-JP" sz="1800">
                <a:latin typeface="Meiryo UI" panose="020B0604030504040204" pitchFamily="50" charset="-128"/>
                <a:ea typeface="Meiryo UI" panose="020B0604030504040204" pitchFamily="50" charset="-128"/>
              </a:defRPr>
            </a:lvl2pPr>
            <a:lvl3pPr marL="1202436" indent="-342900">
              <a:spcBef>
                <a:spcPts val="1000"/>
              </a:spcBef>
              <a:buFont typeface="+mj-lt"/>
              <a:buAutoNum type="arabicParenR"/>
              <a:defRPr lang="ja-JP" sz="1800">
                <a:latin typeface="Meiryo UI" panose="020B0604030504040204" pitchFamily="50" charset="-128"/>
                <a:ea typeface="Meiryo UI" panose="020B0604030504040204" pitchFamily="50" charset="-128"/>
              </a:defRPr>
            </a:lvl3pPr>
            <a:lvl4pPr marL="1659636" indent="-342900">
              <a:spcBef>
                <a:spcPts val="1000"/>
              </a:spcBef>
              <a:buFont typeface="+mj-lt"/>
              <a:buAutoNum type="alphaLcParenR"/>
              <a:defRPr lang="ja-JP" sz="1800">
                <a:latin typeface="Meiryo UI" panose="020B0604030504040204" pitchFamily="50" charset="-128"/>
                <a:ea typeface="Meiryo UI" panose="020B0604030504040204" pitchFamily="50" charset="-128"/>
              </a:defRPr>
            </a:lvl4pPr>
            <a:lvl5pPr indent="-283464">
              <a:spcBef>
                <a:spcPts val="1000"/>
              </a:spcBef>
              <a:defRPr lang="ja-JP" sz="180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3" name="コンテンツ プレースホルダー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indent="-283464">
              <a:spcBef>
                <a:spcPts val="1000"/>
              </a:spcBef>
              <a:defRPr lang="ja-JP" sz="1800">
                <a:latin typeface="Meiryo UI" panose="020B0604030504040204" pitchFamily="50" charset="-128"/>
                <a:ea typeface="Meiryo UI" panose="020B0604030504040204" pitchFamily="50" charset="-128"/>
              </a:defRPr>
            </a:lvl2pPr>
            <a:lvl3pPr indent="-283464">
              <a:spcBef>
                <a:spcPts val="1000"/>
              </a:spcBef>
              <a:defRPr lang="ja-JP" sz="1800">
                <a:latin typeface="Meiryo UI" panose="020B0604030504040204" pitchFamily="50" charset="-128"/>
                <a:ea typeface="Meiryo UI" panose="020B0604030504040204" pitchFamily="50" charset="-128"/>
              </a:defRPr>
            </a:lvl3pPr>
            <a:lvl4pPr indent="-283464">
              <a:spcBef>
                <a:spcPts val="1000"/>
              </a:spcBef>
              <a:defRPr lang="ja-JP" sz="1800">
                <a:latin typeface="Meiryo UI" panose="020B0604030504040204" pitchFamily="50" charset="-128"/>
                <a:ea typeface="Meiryo UI" panose="020B0604030504040204" pitchFamily="50" charset="-128"/>
              </a:defRPr>
            </a:lvl4pPr>
            <a:lvl5pPr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1" name="図プレースホルダー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3819136" y="55461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32" name="グループ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8350100" y="3507200"/>
            <a:ext cx="3841899" cy="3350800"/>
            <a:chOff x="11793646" y="3507200"/>
            <a:chExt cx="3841899" cy="3350800"/>
          </a:xfrm>
        </p:grpSpPr>
        <p:sp>
          <p:nvSpPr>
            <p:cNvPr id="20" name="フリーフォーム:図形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1793646" y="350720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21" name="フリーフォーム:図形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2" name="フリーフォーム:図形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3" name="画像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44" name="スライド番号プレースホルダー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981172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914400" y="1057274"/>
            <a:ext cx="7843837" cy="1012782"/>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7078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Tree>
    <p:extLst>
      <p:ext uri="{BB962C8B-B14F-4D97-AF65-F5344CB8AC3E}">
        <p14:creationId xmlns:p14="http://schemas.microsoft.com/office/powerpoint/2010/main" val="1434045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ムライン 2">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4" name="コンテンツ プレースホルダー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スライド番号プレースホルダー 2">
            <a:extLst>
              <a:ext uri="{FF2B5EF4-FFF2-40B4-BE49-F238E27FC236}">
                <a16:creationId xmlns:a16="http://schemas.microsoft.com/office/drawing/2014/main" id="{2933FDAB-13EE-5F9F-5DFC-A5A60BC63623}"/>
              </a:ext>
            </a:extLst>
          </p:cNvPr>
          <p:cNvSpPr>
            <a:spLocks noGrp="1"/>
          </p:cNvSpPr>
          <p:nvPr>
            <p:ph type="sldNum" sz="quarter" idx="10"/>
          </p:nvPr>
        </p:nvSpPr>
        <p:spPr>
          <a:xfrm>
            <a:off x="11099328" y="6384977"/>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066109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結び">
    <p:bg>
      <p:bgPr>
        <a:solidFill>
          <a:srgbClr val="FFEFEF"/>
        </a:solidFill>
        <a:effectLst/>
      </p:bgPr>
    </p:bg>
    <p:spTree>
      <p:nvGrpSpPr>
        <p:cNvPr id="1" name=""/>
        <p:cNvGrpSpPr/>
        <p:nvPr/>
      </p:nvGrpSpPr>
      <p:grpSpPr>
        <a:xfrm>
          <a:off x="0" y="0"/>
          <a:ext cx="0" cy="0"/>
          <a:chOff x="0" y="0"/>
          <a:chExt cx="0" cy="0"/>
        </a:xfrm>
      </p:grpSpPr>
      <p:sp>
        <p:nvSpPr>
          <p:cNvPr id="4" name="フリーフォーム(F) 4">
            <a:extLst>
              <a:ext uri="{FF2B5EF4-FFF2-40B4-BE49-F238E27FC236}">
                <a16:creationId xmlns:a16="http://schemas.microsoft.com/office/drawing/2014/main" id="{6446AE6D-7D06-5DE5-3C8B-E84995E28425}"/>
              </a:ext>
              <a:ext uri="{C183D7F6-B498-43B3-948B-1728B52AA6E4}">
                <adec:decorative xmlns:adec="http://schemas.microsoft.com/office/drawing/2017/decorative" val="1"/>
              </a:ext>
            </a:extLst>
          </p:cNvPr>
          <p:cNvSpPr/>
          <p:nvPr userDrawn="1"/>
        </p:nvSpPr>
        <p:spPr>
          <a:xfrm>
            <a:off x="9353550" y="3759200"/>
            <a:ext cx="2838450" cy="3120398"/>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rgbClr val="FFEFEF"/>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リーフォーム:図形 25">
            <a:extLst>
              <a:ext uri="{FF2B5EF4-FFF2-40B4-BE49-F238E27FC236}">
                <a16:creationId xmlns:a16="http://schemas.microsoft.com/office/drawing/2014/main" id="{65186010-9236-46AE-EA4F-2605F8B193BB}"/>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AAC4E9"/>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6" name="フリーフォーム:図形 15">
            <a:extLst>
              <a:ext uri="{FF2B5EF4-FFF2-40B4-BE49-F238E27FC236}">
                <a16:creationId xmlns:a16="http://schemas.microsoft.com/office/drawing/2014/main" id="{D9EDF0D8-D061-E145-D9BE-73E1C95047A9}"/>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画像 2">
            <a:extLst>
              <a:ext uri="{FF2B5EF4-FFF2-40B4-BE49-F238E27FC236}">
                <a16:creationId xmlns:a16="http://schemas.microsoft.com/office/drawing/2014/main" id="{65460416-040A-44C2-0D5C-DD7DE49B7C19}"/>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235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dirty="0"/>
              <a:t>クリックしてタイトルを追加</a:t>
            </a:r>
          </a:p>
        </p:txBody>
      </p:sp>
      <p:sp>
        <p:nvSpPr>
          <p:cNvPr id="3" name="タイトル 1">
            <a:extLst>
              <a:ext uri="{FF2B5EF4-FFF2-40B4-BE49-F238E27FC236}">
                <a16:creationId xmlns:a16="http://schemas.microsoft.com/office/drawing/2014/main" id="{8EAB7CCC-CABE-B8E2-04BC-F500E5CE6073}"/>
              </a:ext>
            </a:extLst>
          </p:cNvPr>
          <p:cNvSpPr txBox="1">
            <a:spLocks/>
          </p:cNvSpPr>
          <p:nvPr userDrawn="1"/>
        </p:nvSpPr>
        <p:spPr>
          <a:xfrm>
            <a:off x="0" y="2866924"/>
            <a:ext cx="12111135" cy="1124152"/>
          </a:xfrm>
          <a:prstGeom prst="rect">
            <a:avLst/>
          </a:prstGeom>
        </p:spPr>
        <p:txBody>
          <a:bodyPr vert="horz" lIns="91440" tIns="45720" rIns="91440" bIns="45720" rtlCol="0" anchor="b" anchorCtr="0">
            <a:noAutofit/>
          </a:bodyPr>
          <a:lstStyle>
            <a:defPPr>
              <a:defRPr lang="ja-JP"/>
            </a:defPPr>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a:lstStyle>
          <a:p>
            <a:endParaRPr lang="ja-JP" altLang="en-US" dirty="0"/>
          </a:p>
        </p:txBody>
      </p:sp>
    </p:spTree>
    <p:extLst>
      <p:ext uri="{BB962C8B-B14F-4D97-AF65-F5344CB8AC3E}">
        <p14:creationId xmlns:p14="http://schemas.microsoft.com/office/powerpoint/2010/main" val="949810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a:p>
        </p:txBody>
      </p:sp>
      <p:sp>
        <p:nvSpPr>
          <p:cNvPr id="8" name="コンテンツ プレースホルダー 7"/>
          <p:cNvSpPr>
            <a:spLocks noGrp="1"/>
          </p:cNvSpPr>
          <p:nvPr>
            <p:ph sz="quarter" idx="1"/>
          </p:nvPr>
        </p:nvSpPr>
        <p:spPr>
          <a:xfrm>
            <a:off x="1219200" y="1447800"/>
            <a:ext cx="10363200" cy="45720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4" name="日付プレースホルダー 3"/>
          <p:cNvSpPr>
            <a:spLocks noGrp="1"/>
          </p:cNvSpPr>
          <p:nvPr>
            <p:ph type="dt" sz="half" idx="10"/>
          </p:nvPr>
        </p:nvSpPr>
        <p:spPr/>
        <p:txBody>
          <a:bodyPr rtlCol="0"/>
          <a:lstStyle/>
          <a:p>
            <a:pPr rtl="0"/>
            <a:endParaRPr lang="ja-JP" altLang="en-US" noProof="0"/>
          </a:p>
        </p:txBody>
      </p:sp>
    </p:spTree>
    <p:extLst>
      <p:ext uri="{BB962C8B-B14F-4D97-AF65-F5344CB8AC3E}">
        <p14:creationId xmlns:p14="http://schemas.microsoft.com/office/powerpoint/2010/main" val="27328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F7D0D1-DDBF-78CB-ADFE-5B7ECA5E702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FAC0C03-880D-9F0C-B0D2-C0A4EC40F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DBC5373-5118-AE5B-9839-0ABDEBB6DEE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DF368E1-AF15-DCEC-ADA9-BDEA725050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3C76B1-ABCE-5321-3184-6A319049D2B8}"/>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64189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015365-BDE6-AFA7-4686-B6C0EC42A8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8773BC-8463-344C-E11C-1EB57351D13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35CA8B-0F3D-DEC2-322B-AC324846A89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A8CC175-5E85-1BE5-2C2E-5132E89361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ADB222-1905-5F4C-586B-8FD06FC75D20}"/>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59866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F6DF5F-1B7A-11EB-3D10-57E4F9D59B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8559E9-CF3E-8EE5-F283-048E5B642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BFCB8DF-C473-D8FE-D102-38ED6A16FD5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8BCEF0B-7530-3D1B-1EBB-89B434F2DB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555E6F-4272-BA11-3CD2-62341C0EB420}"/>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5499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5DD98E-5D3D-68A2-2C41-E95ED84E00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8B1134-A504-404D-62D3-2232897C19D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0353A4D-39E6-D838-3D13-B8703125CDD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8E7FDA-A859-E298-4F11-FFDF8B74DAF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ED4BC70-C537-5378-FC81-23DDCD2F12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9A6818-4EA5-2B68-71FC-E8AE1CF12044}"/>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14498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EB035-E563-6EFA-E7DD-1F966AC2D9D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FAA8AD-D886-80B8-3ADF-3E0220EDC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9443F8B-FC78-02DB-023F-7208FD88C16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FC2E248-58EC-143A-79A1-6F1ECD88A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7F1CAC7-0239-1FD4-225E-C58BFEC937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3617008-5446-4702-8975-8D132840E30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31597EFB-8EC3-990B-6A71-427718A80A6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B43757-FB57-AFAB-688D-CD4E0EBB64CD}"/>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371189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51A25-396B-8E78-A078-34A11977A4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75BBFE-ACCA-3833-F0D8-A3EF7655BF2D}"/>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7E5C65C-50E9-F331-9CA6-FF727BA333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62F4B1-E0B0-194A-487E-64D035884AE3}"/>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346499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E4BB73-A6C4-074A-712B-1F252D45B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9FFC8B-C620-60CD-863D-541C6DC6D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DE8463-1F37-3F08-E996-4CAC5F7E5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61D91B6C-F500-B875-6C4E-F1222024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A0FB2C1-EA21-CBB8-8718-4FB83BDBA94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393755252"/>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5"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4" r:id="rId15"/>
    <p:sldLayoutId id="2147483716" r:id="rId16"/>
    <p:sldLayoutId id="2147483739" r:id="rId17"/>
    <p:sldLayoutId id="2147483740" r:id="rId1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1101811" y="6613497"/>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093577"/>
            <a:ext cx="10671048" cy="4351338"/>
          </a:xfrm>
          <a:prstGeom prst="rect">
            <a:avLst/>
          </a:prstGeom>
        </p:spPr>
        <p:txBody>
          <a:bodyPr vert="horz" lIns="91440" tIns="45720" rIns="91440" bIns="4572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Tree>
    <p:extLst>
      <p:ext uri="{BB962C8B-B14F-4D97-AF65-F5344CB8AC3E}">
        <p14:creationId xmlns:p14="http://schemas.microsoft.com/office/powerpoint/2010/main" val="126277814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ty.osaka.lg.jp/ictsenryakushitsu/page/0000623850.html"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ity.osaka.lg.jp/ictsenryakushitsu/page/0000623850.html" TargetMode="Externa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txBox="1">
            <a:spLocks/>
          </p:cNvSpPr>
          <p:nvPr/>
        </p:nvSpPr>
        <p:spPr>
          <a:xfrm>
            <a:off x="0" y="1599843"/>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ts val="4875"/>
              </a:lnSpc>
              <a:spcBef>
                <a:spcPct val="0"/>
              </a:spcBef>
              <a:spcAft>
                <a:spcPts val="0"/>
              </a:spcAft>
              <a:buClrTx/>
              <a:buSzTx/>
              <a:buFontTx/>
              <a:buNone/>
              <a:tabLst/>
              <a:defRPr/>
            </a:pP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大阪市生成</a:t>
            </a:r>
            <a:r>
              <a:rPr kumimoji="1" lang="en-US" altLang="ja-JP"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AI</a:t>
            </a: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利用ガイドライン</a:t>
            </a:r>
          </a:p>
        </p:txBody>
      </p:sp>
      <p:sp>
        <p:nvSpPr>
          <p:cNvPr id="4" name="タイトル 1">
            <a:extLst>
              <a:ext uri="{FF2B5EF4-FFF2-40B4-BE49-F238E27FC236}">
                <a16:creationId xmlns:a16="http://schemas.microsoft.com/office/drawing/2014/main" id="{6B5AF7F3-CAFD-90CC-9CF6-0C82824660EB}"/>
              </a:ext>
            </a:extLst>
          </p:cNvPr>
          <p:cNvSpPr txBox="1">
            <a:spLocks/>
          </p:cNvSpPr>
          <p:nvPr/>
        </p:nvSpPr>
        <p:spPr>
          <a:xfrm>
            <a:off x="0" y="4419038"/>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en-US" altLang="ja-JP" sz="3200" b="0" dirty="0">
                <a:solidFill>
                  <a:schemeClr val="tx1"/>
                </a:solidFill>
              </a:rPr>
              <a:t>2025.12.22 </a:t>
            </a:r>
            <a:r>
              <a:rPr lang="ja-JP" altLang="en-US" sz="3200" b="0" dirty="0">
                <a:solidFill>
                  <a:schemeClr val="tx1"/>
                </a:solidFill>
              </a:rPr>
              <a:t>　</a:t>
            </a:r>
            <a:r>
              <a:rPr lang="en-US" altLang="ja-JP" sz="3200" b="0" dirty="0">
                <a:solidFill>
                  <a:schemeClr val="tx1"/>
                </a:solidFill>
              </a:rPr>
              <a:t> </a:t>
            </a:r>
            <a:r>
              <a:rPr lang="ja-JP" altLang="en-US" sz="3200" b="0" dirty="0">
                <a:solidFill>
                  <a:schemeClr val="tx1"/>
                </a:solidFill>
              </a:rPr>
              <a:t>第</a:t>
            </a:r>
            <a:r>
              <a:rPr lang="en-US" altLang="ja-JP" sz="3200" b="0" dirty="0">
                <a:solidFill>
                  <a:schemeClr val="tx1"/>
                </a:solidFill>
              </a:rPr>
              <a:t>1.1</a:t>
            </a:r>
            <a:r>
              <a:rPr lang="ja-JP" altLang="en-US" sz="3200" b="0" dirty="0">
                <a:solidFill>
                  <a:schemeClr val="tx1"/>
                </a:solidFill>
              </a:rPr>
              <a:t>版</a:t>
            </a:r>
          </a:p>
        </p:txBody>
      </p:sp>
      <p:sp>
        <p:nvSpPr>
          <p:cNvPr id="6" name="タイトル 1">
            <a:extLst>
              <a:ext uri="{FF2B5EF4-FFF2-40B4-BE49-F238E27FC236}">
                <a16:creationId xmlns:a16="http://schemas.microsoft.com/office/drawing/2014/main" id="{C7EB84DA-849C-11C4-1584-A956C96A2B5B}"/>
              </a:ext>
            </a:extLst>
          </p:cNvPr>
          <p:cNvSpPr txBox="1">
            <a:spLocks/>
          </p:cNvSpPr>
          <p:nvPr/>
        </p:nvSpPr>
        <p:spPr>
          <a:xfrm>
            <a:off x="0" y="2843034"/>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ja-JP" altLang="en-US" sz="3800" dirty="0">
                <a:solidFill>
                  <a:schemeClr val="tx1"/>
                </a:solidFill>
              </a:rPr>
              <a:t>別冊　業務受託事業者等向け生成</a:t>
            </a:r>
            <a:r>
              <a:rPr lang="en-US" altLang="ja-JP" sz="3800" dirty="0">
                <a:solidFill>
                  <a:schemeClr val="tx1"/>
                </a:solidFill>
              </a:rPr>
              <a:t>AI</a:t>
            </a:r>
            <a:r>
              <a:rPr lang="ja-JP" altLang="en-US" sz="3800" dirty="0">
                <a:solidFill>
                  <a:schemeClr val="tx1"/>
                </a:solidFill>
              </a:rPr>
              <a:t>利用ガイドライン</a:t>
            </a:r>
          </a:p>
        </p:txBody>
      </p:sp>
      <p:pic>
        <p:nvPicPr>
          <p:cNvPr id="7" name="図 6" descr="黒い背景に白い文字がある&#10;&#10;中程度の精度で自動的に生成された説明">
            <a:extLst>
              <a:ext uri="{FF2B5EF4-FFF2-40B4-BE49-F238E27FC236}">
                <a16:creationId xmlns:a16="http://schemas.microsoft.com/office/drawing/2014/main" id="{B67FD6A3-6731-FDC5-4C5F-5181A2D6F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505" y="5992288"/>
            <a:ext cx="1693167" cy="653797"/>
          </a:xfrm>
          <a:prstGeom prst="rect">
            <a:avLst/>
          </a:prstGeom>
        </p:spPr>
      </p:pic>
    </p:spTree>
    <p:extLst>
      <p:ext uri="{BB962C8B-B14F-4D97-AF65-F5344CB8AC3E}">
        <p14:creationId xmlns:p14="http://schemas.microsoft.com/office/powerpoint/2010/main" val="211563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631370" y="92948"/>
            <a:ext cx="9577361" cy="513203"/>
          </a:xfrm>
          <a:prstGeom prst="rect">
            <a:avLst/>
          </a:prstGeom>
          <a:noFill/>
          <a:ln w="9525">
            <a:noFill/>
          </a:ln>
          <a:effectLst/>
        </p:spPr>
        <p:txBody>
          <a:bodyPr lIns="0" tIns="29250" rIns="0" bIns="29250" rtlCol="0" anchor="ctr"/>
          <a:lstStyle/>
          <a:p>
            <a:pPr lvl="0" defTabSz="742950">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契約または指定管理の協定における生成</a:t>
            </a:r>
            <a:r>
              <a:rPr lang="en-US" altLang="ja-JP" sz="2000" b="1" dirty="0">
                <a:solidFill>
                  <a:srgbClr val="000000"/>
                </a:solidFill>
                <a:latin typeface="Meiryo UI" panose="020B0604030504040204" pitchFamily="50" charset="-128"/>
                <a:ea typeface="Meiryo UI" panose="020B0604030504040204" pitchFamily="50" charset="-128"/>
                <a:cs typeface="ＭＳ Ｐゴシック"/>
              </a:rPr>
              <a:t>AI</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の利用規定</a:t>
            </a:r>
          </a:p>
        </p:txBody>
      </p:sp>
      <p:sp>
        <p:nvSpPr>
          <p:cNvPr id="15" name="テキスト ボックス 14">
            <a:extLst>
              <a:ext uri="{FF2B5EF4-FFF2-40B4-BE49-F238E27FC236}">
                <a16:creationId xmlns:a16="http://schemas.microsoft.com/office/drawing/2014/main" id="{9AFB4DDD-9E6C-37C0-14AB-6F1043132E6A}"/>
              </a:ext>
            </a:extLst>
          </p:cNvPr>
          <p:cNvSpPr txBox="1"/>
          <p:nvPr/>
        </p:nvSpPr>
        <p:spPr>
          <a:xfrm>
            <a:off x="527814" y="2739389"/>
            <a:ext cx="11425044"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hlinkClick r:id="rId3"/>
              </a:rPr>
              <a:t>大阪市生成</a:t>
            </a:r>
            <a:r>
              <a:rPr lang="en-US" altLang="ja-JP" sz="2000" dirty="0">
                <a:latin typeface="Meiryo UI" panose="020B0604030504040204" pitchFamily="50" charset="-128"/>
                <a:ea typeface="Meiryo UI" panose="020B0604030504040204" pitchFamily="50" charset="-128"/>
                <a:hlinkClick r:id="rId3"/>
              </a:rPr>
              <a:t>AI</a:t>
            </a:r>
            <a:r>
              <a:rPr lang="ja-JP" altLang="en-US" sz="2000" dirty="0">
                <a:latin typeface="Meiryo UI" panose="020B0604030504040204" pitchFamily="50" charset="-128"/>
                <a:ea typeface="Meiryo UI" panose="020B0604030504040204" pitchFamily="50" charset="-128"/>
                <a:hlinkClick r:id="rId3"/>
              </a:rPr>
              <a:t>利用ガイドライン</a:t>
            </a:r>
            <a:r>
              <a:rPr lang="ja-JP" altLang="en-US" sz="2000" dirty="0">
                <a:latin typeface="Meiryo UI" panose="020B0604030504040204" pitchFamily="50" charset="-128"/>
                <a:ea typeface="Meiryo UI" panose="020B0604030504040204" pitchFamily="50" charset="-128"/>
              </a:rPr>
              <a:t>」 </a:t>
            </a:r>
            <a:r>
              <a:rPr lang="ja-JP" altLang="en-US" sz="2000" b="1" dirty="0">
                <a:highlight>
                  <a:srgbClr val="F8F8CA"/>
                </a:highlight>
                <a:latin typeface="Meiryo UI" panose="020B0604030504040204" pitchFamily="50" charset="-128"/>
                <a:ea typeface="Meiryo UI" panose="020B0604030504040204" pitchFamily="50" charset="-128"/>
              </a:rPr>
              <a:t>本編 「第３章 大阪市の生成</a:t>
            </a:r>
            <a:r>
              <a:rPr lang="en-US" altLang="ja-JP" sz="2000" b="1" dirty="0">
                <a:highlight>
                  <a:srgbClr val="F8F8CA"/>
                </a:highlight>
                <a:latin typeface="Meiryo UI" panose="020B0604030504040204" pitchFamily="50" charset="-128"/>
                <a:ea typeface="Meiryo UI" panose="020B0604030504040204" pitchFamily="50" charset="-128"/>
              </a:rPr>
              <a:t>AI</a:t>
            </a:r>
            <a:r>
              <a:rPr lang="ja-JP" altLang="en-US" sz="2000" b="1" dirty="0">
                <a:highlight>
                  <a:srgbClr val="F8F8CA"/>
                </a:highlight>
                <a:latin typeface="Meiryo UI" panose="020B0604030504040204" pitchFamily="50" charset="-128"/>
                <a:ea typeface="Meiryo UI" panose="020B0604030504040204" pitchFamily="50" charset="-128"/>
              </a:rPr>
              <a:t>の利用ルール」 </a:t>
            </a:r>
            <a:r>
              <a:rPr lang="en-US" altLang="ja-JP" sz="2000" b="1" dirty="0">
                <a:highlight>
                  <a:srgbClr val="F8F8CA"/>
                </a:highlight>
                <a:latin typeface="Meiryo UI" panose="020B0604030504040204" pitchFamily="50" charset="-128"/>
                <a:ea typeface="Meiryo UI" panose="020B0604030504040204" pitchFamily="50" charset="-128"/>
              </a:rPr>
              <a:t>-</a:t>
            </a:r>
            <a:r>
              <a:rPr lang="ja-JP" altLang="en-US" sz="2000" b="1" dirty="0">
                <a:highlight>
                  <a:srgbClr val="F8F8CA"/>
                </a:highlight>
                <a:latin typeface="Meiryo UI" panose="020B0604030504040204" pitchFamily="50" charset="-128"/>
                <a:ea typeface="Meiryo UI" panose="020B0604030504040204" pitchFamily="50" charset="-128"/>
              </a:rPr>
              <a:t> 「１ 全ての環境の共通ルール」の４</a:t>
            </a:r>
            <a:r>
              <a:rPr lang="en-US" altLang="ja-JP" sz="2000" b="1" dirty="0">
                <a:highlight>
                  <a:srgbClr val="F8F8CA"/>
                </a:highlight>
                <a:latin typeface="Meiryo UI" panose="020B0604030504040204" pitchFamily="50" charset="-128"/>
                <a:ea typeface="Meiryo UI" panose="020B0604030504040204" pitchFamily="50" charset="-128"/>
              </a:rPr>
              <a:t>,</a:t>
            </a:r>
            <a:r>
              <a:rPr lang="ja-JP" altLang="en-US" sz="2000" b="1" dirty="0">
                <a:highlight>
                  <a:srgbClr val="F8F8CA"/>
                </a:highlight>
                <a:latin typeface="Meiryo UI" panose="020B0604030504040204" pitchFamily="50" charset="-128"/>
                <a:ea typeface="Meiryo UI" panose="020B0604030504040204" pitchFamily="50" charset="-128"/>
              </a:rPr>
              <a:t>５</a:t>
            </a:r>
            <a:r>
              <a:rPr lang="en-US" altLang="ja-JP" sz="2000" b="1" dirty="0">
                <a:highlight>
                  <a:srgbClr val="F8F8CA"/>
                </a:highlight>
                <a:latin typeface="Meiryo UI" panose="020B0604030504040204" pitchFamily="50" charset="-128"/>
                <a:ea typeface="Meiryo UI" panose="020B0604030504040204" pitchFamily="50" charset="-128"/>
              </a:rPr>
              <a:t>,</a:t>
            </a:r>
            <a:r>
              <a:rPr lang="ja-JP" altLang="en-US" sz="2000" b="1" dirty="0">
                <a:highlight>
                  <a:srgbClr val="F8F8CA"/>
                </a:highlight>
                <a:latin typeface="Meiryo UI" panose="020B0604030504040204" pitchFamily="50" charset="-128"/>
                <a:ea typeface="Meiryo UI" panose="020B0604030504040204" pitchFamily="50" charset="-128"/>
              </a:rPr>
              <a:t>６</a:t>
            </a:r>
            <a:r>
              <a:rPr lang="ja-JP" altLang="en-US" sz="2000" dirty="0">
                <a:latin typeface="Meiryo UI" panose="020B0604030504040204" pitchFamily="50" charset="-128"/>
                <a:ea typeface="Meiryo UI" panose="020B0604030504040204" pitchFamily="50" charset="-128"/>
              </a:rPr>
              <a:t>を参照してください。</a:t>
            </a:r>
          </a:p>
        </p:txBody>
      </p:sp>
      <p:sp>
        <p:nvSpPr>
          <p:cNvPr id="6" name="スライド番号プレースホルダー 2">
            <a:extLst>
              <a:ext uri="{FF2B5EF4-FFF2-40B4-BE49-F238E27FC236}">
                <a16:creationId xmlns:a16="http://schemas.microsoft.com/office/drawing/2014/main" id="{DF71D378-ADCC-02D8-E016-2728328394A0}"/>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9</a:t>
            </a:r>
          </a:p>
        </p:txBody>
      </p:sp>
      <p:cxnSp>
        <p:nvCxnSpPr>
          <p:cNvPr id="2" name="直線コネクタ 1">
            <a:extLst>
              <a:ext uri="{FF2B5EF4-FFF2-40B4-BE49-F238E27FC236}">
                <a16:creationId xmlns:a16="http://schemas.microsoft.com/office/drawing/2014/main" id="{4E21AAED-9DF9-766C-037F-E38253B5048E}"/>
              </a:ext>
            </a:extLst>
          </p:cNvPr>
          <p:cNvCxnSpPr/>
          <p:nvPr/>
        </p:nvCxnSpPr>
        <p:spPr>
          <a:xfrm flipV="1">
            <a:off x="616210" y="5702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23B613DB-5D8B-890F-C96D-73BE3BDEB2D3}"/>
              </a:ext>
            </a:extLst>
          </p:cNvPr>
          <p:cNvSpPr/>
          <p:nvPr/>
        </p:nvSpPr>
        <p:spPr>
          <a:xfrm>
            <a:off x="634901" y="1417885"/>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９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成・出力内容は、誤り、偏りや差別的表現等がないか、正確性や根拠・事実関係を必ず自ら確認すること。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AABE89FC-73B1-2BB7-1AB9-6AC9F1EE797A}"/>
              </a:ext>
            </a:extLst>
          </p:cNvPr>
          <p:cNvSpPr/>
          <p:nvPr/>
        </p:nvSpPr>
        <p:spPr>
          <a:xfrm>
            <a:off x="634901" y="1916681"/>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en-US" altLang="ja-JP"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10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a:t>
            </a:r>
            <a:r>
              <a:rPr kumimoji="0" lang="ja-JP" altLang="en-US" sz="1800"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著作権その他日本国の法令に基づき保護される第三者の権利</a:t>
            </a:r>
            <a:r>
              <a:rPr kumimoji="0" lang="ja-JP" altLang="en-US"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の</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侵害がないか必ず自ら確認すること。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EEFBFDFB-EED7-3AAB-9800-A98C0271D80B}"/>
              </a:ext>
            </a:extLst>
          </p:cNvPr>
          <p:cNvSpPr/>
          <p:nvPr/>
        </p:nvSpPr>
        <p:spPr>
          <a:xfrm>
            <a:off x="634901" y="854930"/>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6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８ </a:t>
            </a:r>
            <a:r>
              <a:rPr kumimoji="0" lang="ja-JP" altLang="en-US" sz="16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600"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著作権その他日本国の法令に基づき保護される第三者の権利を侵害する内容の生成につながる入力及びそのおそれがある入力を禁止</a:t>
            </a:r>
            <a:r>
              <a:rPr kumimoji="0" lang="ja-JP" altLang="en-US" sz="16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する。</a:t>
            </a:r>
            <a:endParaRPr kumimoji="0" lang="en-US" altLang="ja-JP" sz="16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sz="1600" dirty="0">
              <a:latin typeface="Yu Gothic UI" panose="020B0500000000000000" pitchFamily="50" charset="-128"/>
              <a:ea typeface="Yu Gothic UI" panose="020B0500000000000000" pitchFamily="50" charset="-128"/>
            </a:endParaRPr>
          </a:p>
        </p:txBody>
      </p:sp>
      <p:pic>
        <p:nvPicPr>
          <p:cNvPr id="8" name="図 7">
            <a:extLst>
              <a:ext uri="{FF2B5EF4-FFF2-40B4-BE49-F238E27FC236}">
                <a16:creationId xmlns:a16="http://schemas.microsoft.com/office/drawing/2014/main" id="{215D8D7F-FE99-A263-3A07-87ED91FC24F3}"/>
              </a:ext>
            </a:extLst>
          </p:cNvPr>
          <p:cNvPicPr>
            <a:picLocks noChangeAspect="1"/>
          </p:cNvPicPr>
          <p:nvPr/>
        </p:nvPicPr>
        <p:blipFill>
          <a:blip r:embed="rId4"/>
          <a:stretch>
            <a:fillRect/>
          </a:stretch>
        </p:blipFill>
        <p:spPr>
          <a:xfrm>
            <a:off x="151454" y="3689662"/>
            <a:ext cx="3788934" cy="2148948"/>
          </a:xfrm>
          <a:prstGeom prst="rect">
            <a:avLst/>
          </a:prstGeom>
        </p:spPr>
      </p:pic>
      <p:pic>
        <p:nvPicPr>
          <p:cNvPr id="12" name="図 11">
            <a:extLst>
              <a:ext uri="{FF2B5EF4-FFF2-40B4-BE49-F238E27FC236}">
                <a16:creationId xmlns:a16="http://schemas.microsoft.com/office/drawing/2014/main" id="{ED2479DA-C156-C65B-2C1D-6E6A82FA0F12}"/>
              </a:ext>
            </a:extLst>
          </p:cNvPr>
          <p:cNvPicPr>
            <a:picLocks noChangeAspect="1"/>
          </p:cNvPicPr>
          <p:nvPr/>
        </p:nvPicPr>
        <p:blipFill>
          <a:blip r:embed="rId5"/>
          <a:stretch>
            <a:fillRect/>
          </a:stretch>
        </p:blipFill>
        <p:spPr>
          <a:xfrm>
            <a:off x="4018210" y="3689662"/>
            <a:ext cx="3823528" cy="2148948"/>
          </a:xfrm>
          <a:prstGeom prst="rect">
            <a:avLst/>
          </a:prstGeom>
        </p:spPr>
      </p:pic>
      <p:pic>
        <p:nvPicPr>
          <p:cNvPr id="16" name="図 15">
            <a:extLst>
              <a:ext uri="{FF2B5EF4-FFF2-40B4-BE49-F238E27FC236}">
                <a16:creationId xmlns:a16="http://schemas.microsoft.com/office/drawing/2014/main" id="{FE5A0477-810B-D40A-E4C5-7C6070CF9AEB}"/>
              </a:ext>
            </a:extLst>
          </p:cNvPr>
          <p:cNvPicPr>
            <a:picLocks noChangeAspect="1"/>
          </p:cNvPicPr>
          <p:nvPr/>
        </p:nvPicPr>
        <p:blipFill>
          <a:blip r:embed="rId6"/>
          <a:stretch>
            <a:fillRect/>
          </a:stretch>
        </p:blipFill>
        <p:spPr>
          <a:xfrm>
            <a:off x="7919560" y="3700036"/>
            <a:ext cx="3872389" cy="2183613"/>
          </a:xfrm>
          <a:prstGeom prst="rect">
            <a:avLst/>
          </a:prstGeom>
        </p:spPr>
      </p:pic>
    </p:spTree>
    <p:extLst>
      <p:ext uri="{BB962C8B-B14F-4D97-AF65-F5344CB8AC3E}">
        <p14:creationId xmlns:p14="http://schemas.microsoft.com/office/powerpoint/2010/main" val="386588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631370" y="92948"/>
            <a:ext cx="9577361" cy="513203"/>
          </a:xfrm>
          <a:prstGeom prst="rect">
            <a:avLst/>
          </a:prstGeom>
          <a:noFill/>
          <a:ln w="9525">
            <a:noFill/>
          </a:ln>
          <a:effectLst/>
        </p:spPr>
        <p:txBody>
          <a:bodyPr lIns="0" tIns="29250" rIns="0" bIns="29250" rtlCol="0" anchor="ctr"/>
          <a:lstStyle/>
          <a:p>
            <a:pPr lvl="0" defTabSz="742950">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契約または指定管理の協定における生成</a:t>
            </a:r>
            <a:r>
              <a:rPr lang="en-US" altLang="ja-JP" sz="2000" b="1" dirty="0">
                <a:solidFill>
                  <a:srgbClr val="000000"/>
                </a:solidFill>
                <a:latin typeface="Meiryo UI" panose="020B0604030504040204" pitchFamily="50" charset="-128"/>
                <a:ea typeface="Meiryo UI" panose="020B0604030504040204" pitchFamily="50" charset="-128"/>
                <a:cs typeface="ＭＳ Ｐゴシック"/>
              </a:rPr>
              <a:t>AI</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の利用規定</a:t>
            </a:r>
          </a:p>
        </p:txBody>
      </p:sp>
      <p:sp>
        <p:nvSpPr>
          <p:cNvPr id="16" name="テキスト ボックス 15">
            <a:extLst>
              <a:ext uri="{FF2B5EF4-FFF2-40B4-BE49-F238E27FC236}">
                <a16:creationId xmlns:a16="http://schemas.microsoft.com/office/drawing/2014/main" id="{4EF3E8DF-A04B-FF05-20E4-BD0EFDADA2AE}"/>
              </a:ext>
            </a:extLst>
          </p:cNvPr>
          <p:cNvSpPr txBox="1"/>
          <p:nvPr/>
        </p:nvSpPr>
        <p:spPr>
          <a:xfrm>
            <a:off x="400430" y="1600068"/>
            <a:ext cx="11389343"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の出力内容は、あくまで業務の補助的な資料でです。</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a:highlight>
                  <a:srgbClr val="F8F8CA"/>
                </a:highlight>
                <a:latin typeface="Meiryo UI" panose="020B0604030504040204" pitchFamily="50" charset="-128"/>
                <a:ea typeface="Meiryo UI" panose="020B0604030504040204" pitchFamily="50" charset="-128"/>
              </a:rPr>
              <a:t>生成</a:t>
            </a:r>
            <a:r>
              <a:rPr kumimoji="1" lang="en-US" altLang="ja-JP" b="1" dirty="0">
                <a:highlight>
                  <a:srgbClr val="F8F8CA"/>
                </a:highlight>
                <a:latin typeface="Meiryo UI" panose="020B0604030504040204" pitchFamily="50" charset="-128"/>
                <a:ea typeface="Meiryo UI" panose="020B0604030504040204" pitchFamily="50" charset="-128"/>
              </a:rPr>
              <a:t>AI</a:t>
            </a:r>
            <a:r>
              <a:rPr kumimoji="1" lang="ja-JP" altLang="en-US" b="1" dirty="0">
                <a:highlight>
                  <a:srgbClr val="F8F8CA"/>
                </a:highlight>
                <a:latin typeface="Meiryo UI" panose="020B0604030504040204" pitchFamily="50" charset="-128"/>
                <a:ea typeface="Meiryo UI" panose="020B0604030504040204" pitchFamily="50" charset="-128"/>
              </a:rPr>
              <a:t>の出力内容は、</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加筆・修正のうえ使用してください。</a:t>
            </a:r>
            <a:endParaRPr kumimoji="1" lang="en-US" altLang="ja-JP" b="1" dirty="0">
              <a:highlight>
                <a:srgbClr val="F8F8CA"/>
              </a:highlight>
              <a:latin typeface="Meiryo UI" panose="020B0604030504040204" pitchFamily="50" charset="-128"/>
              <a:ea typeface="Meiryo UI" panose="020B0604030504040204" pitchFamily="50" charset="-128"/>
            </a:endParaRPr>
          </a:p>
        </p:txBody>
      </p:sp>
      <p:sp>
        <p:nvSpPr>
          <p:cNvPr id="6" name="スライド番号プレースホルダー 2">
            <a:extLst>
              <a:ext uri="{FF2B5EF4-FFF2-40B4-BE49-F238E27FC236}">
                <a16:creationId xmlns:a16="http://schemas.microsoft.com/office/drawing/2014/main" id="{DF71D378-ADCC-02D8-E016-2728328394A0}"/>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10</a:t>
            </a:r>
          </a:p>
        </p:txBody>
      </p:sp>
      <p:cxnSp>
        <p:nvCxnSpPr>
          <p:cNvPr id="2" name="直線コネクタ 1">
            <a:extLst>
              <a:ext uri="{FF2B5EF4-FFF2-40B4-BE49-F238E27FC236}">
                <a16:creationId xmlns:a16="http://schemas.microsoft.com/office/drawing/2014/main" id="{4E21AAED-9DF9-766C-037F-E38253B5048E}"/>
              </a:ext>
            </a:extLst>
          </p:cNvPr>
          <p:cNvCxnSpPr/>
          <p:nvPr/>
        </p:nvCxnSpPr>
        <p:spPr>
          <a:xfrm flipV="1">
            <a:off x="616210" y="5702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32A2D57D-2BF5-F2B8-99EA-0F627DD056FA}"/>
              </a:ext>
            </a:extLst>
          </p:cNvPr>
          <p:cNvSpPr/>
          <p:nvPr/>
        </p:nvSpPr>
        <p:spPr>
          <a:xfrm>
            <a:off x="400430" y="4831616"/>
            <a:ext cx="11304000" cy="64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13</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情報セキュリティ管理体制により、利用者の範囲及び利用ログの管理などにより情報セキュリティの確保を徹底して適切に運用すること。</a:t>
            </a:r>
          </a:p>
          <a:p>
            <a:pPr marL="360363" marR="0" lvl="0" indent="-360363" algn="l" defTabSz="742950" rtl="0" eaLnBrk="1" fontAlgn="auto" latinLnBrk="0" hangingPunct="1">
              <a:lnSpc>
                <a:spcPct val="100000"/>
              </a:lnSpc>
              <a:spcBef>
                <a:spcPts val="0"/>
              </a:spcBef>
              <a:spcAft>
                <a:spcPts val="0"/>
              </a:spcAft>
              <a:buClrTx/>
              <a:buSzTx/>
              <a:tabLst/>
              <a:defRPr/>
            </a:pPr>
            <a:endParaRPr kumimoji="1" lang="ja-JP" altLang="en-US" b="1" dirty="0">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A79CEA2A-F536-AD52-4425-F7C9F9DEA2F4}"/>
              </a:ext>
            </a:extLst>
          </p:cNvPr>
          <p:cNvSpPr txBox="1"/>
          <p:nvPr/>
        </p:nvSpPr>
        <p:spPr>
          <a:xfrm>
            <a:off x="400430" y="5630748"/>
            <a:ext cx="11219290"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の利用規定外の利用や情報漏えいなどのリスクを防ぐために、誰がどのように生成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を使っているかを明確化し管理することが必要です。</a:t>
            </a:r>
          </a:p>
          <a:p>
            <a:r>
              <a:rPr kumimoji="1" lang="ja-JP" altLang="en-US" dirty="0">
                <a:latin typeface="Meiryo UI" panose="020B0604030504040204" pitchFamily="50" charset="-128"/>
                <a:ea typeface="Meiryo UI" panose="020B0604030504040204" pitchFamily="50" charset="-128"/>
              </a:rPr>
              <a:t>　また、業務の透明性を確保するためにも、利用ログを記録・管理することが重要です。</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C26749A-90DD-DFDB-7C07-3250954E2C1A}"/>
              </a:ext>
            </a:extLst>
          </p:cNvPr>
          <p:cNvSpPr/>
          <p:nvPr/>
        </p:nvSpPr>
        <p:spPr>
          <a:xfrm>
            <a:off x="443102" y="819269"/>
            <a:ext cx="11304000" cy="645169"/>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b="1" i="0" u="none" strike="noStrike" kern="1200" cap="none" spc="-81" normalizeH="0" baseline="0" noProof="0" dirty="0">
                <a:ln>
                  <a:noFill/>
                </a:ln>
                <a:solidFill>
                  <a:prstClr val="black"/>
                </a:solidFill>
                <a:highlight>
                  <a:srgbClr val="F5CDCE"/>
                </a:highlight>
                <a:uLnTx/>
                <a:uFillTx/>
                <a:latin typeface="Yu Gothic UI" panose="020B0500000000000000" pitchFamily="50" charset="-128"/>
                <a:ea typeface="Yu Gothic UI" panose="020B0500000000000000" pitchFamily="50" charset="-128"/>
                <a:cs typeface="Arial" charset="0"/>
              </a:rPr>
              <a:t>11</a:t>
            </a:r>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生成・出力された文章は、あくまで検討素材であり、その利用においては、受注者又は指定管理者が責任をもって判断するものであることを踏まえ、加筆・修正のうえで使用すること。</a:t>
            </a:r>
            <a:endParaRPr kumimoji="1" lang="ja-JP" altLang="en-US" b="1" dirty="0">
              <a:latin typeface="Yu Gothic UI" panose="020B0500000000000000" pitchFamily="50" charset="-128"/>
              <a:ea typeface="Yu Gothic UI" panose="020B0500000000000000" pitchFamily="50" charset="-128"/>
            </a:endParaRPr>
          </a:p>
        </p:txBody>
      </p:sp>
      <p:sp>
        <p:nvSpPr>
          <p:cNvPr id="9" name="正方形/長方形 8">
            <a:extLst>
              <a:ext uri="{FF2B5EF4-FFF2-40B4-BE49-F238E27FC236}">
                <a16:creationId xmlns:a16="http://schemas.microsoft.com/office/drawing/2014/main" id="{DED51F77-443B-49D4-77D5-B5F4FAB8207A}"/>
              </a:ext>
            </a:extLst>
          </p:cNvPr>
          <p:cNvSpPr/>
          <p:nvPr/>
        </p:nvSpPr>
        <p:spPr>
          <a:xfrm>
            <a:off x="443102" y="2690491"/>
            <a:ext cx="11304000" cy="624687"/>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b="1" i="0" u="none" strike="noStrike" kern="1200" cap="none" spc="-81" normalizeH="0" baseline="0" noProof="0" dirty="0">
                <a:ln>
                  <a:noFill/>
                </a:ln>
                <a:solidFill>
                  <a:prstClr val="black"/>
                </a:solidFill>
                <a:highlight>
                  <a:srgbClr val="F5CDCE"/>
                </a:highlight>
                <a:uLnTx/>
                <a:uFillTx/>
                <a:latin typeface="Yu Gothic UI" panose="020B0500000000000000" pitchFamily="50" charset="-128"/>
                <a:ea typeface="Yu Gothic UI" panose="020B0500000000000000" pitchFamily="50" charset="-128"/>
                <a:cs typeface="Arial" charset="0"/>
              </a:rPr>
              <a:t>12</a:t>
            </a:r>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  </a:t>
            </a:r>
            <a:r>
              <a:rPr lang="ja-JP" altLang="en-US"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生成・出力内容は、上記に定める正確性の確認等を経たうえで、加筆・修正を加えずに利用（公表等）する場合は、生成</a:t>
            </a:r>
            <a:r>
              <a:rPr kumimoji="0" lang="en-US" altLang="ja-JP"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を利用して作成した旨を明らかにして意思決定のうえで利用すること。</a:t>
            </a:r>
            <a:endParaRPr kumimoji="1" lang="ja-JP" altLang="en-US" b="1" dirty="0">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B7E2DB0E-E148-BB6C-663E-0EBC884FEB5C}"/>
              </a:ext>
            </a:extLst>
          </p:cNvPr>
          <p:cNvSpPr txBox="1"/>
          <p:nvPr/>
        </p:nvSpPr>
        <p:spPr>
          <a:xfrm>
            <a:off x="357759" y="3480155"/>
            <a:ext cx="11389343" cy="1200329"/>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の出力内容について、</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出力内容が正確であることや、著作権その他日本国の法令に基づき保護される第三者の権利の侵害がないと判断した場合はそのまま使用することも可能とします。</a:t>
            </a:r>
            <a:endParaRPr kumimoji="0" lang="en-US" altLang="ja-JP"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endParaRPr>
          </a:p>
          <a:p>
            <a:r>
              <a:rPr lang="ja-JP" altLang="en-US" spc="-81" dirty="0">
                <a:solidFill>
                  <a:prstClr val="black"/>
                </a:solidFill>
                <a:latin typeface="Meiryo UI" panose="020B0604030504040204" pitchFamily="50" charset="-128"/>
                <a:ea typeface="Meiryo UI" panose="020B0604030504040204" pitchFamily="50" charset="-128"/>
                <a:cs typeface="Arial" charset="0"/>
              </a:rPr>
              <a:t>　</a:t>
            </a:r>
            <a:r>
              <a:rPr kumimoji="0" lang="ja-JP" altLang="en-US" i="0" u="none" strike="noStrike" kern="1200" cap="none" spc="-8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ただし、</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生成物をそのまま利用する場合は、生成</a:t>
            </a:r>
            <a:r>
              <a:rPr kumimoji="0" lang="en-US" altLang="ja-JP"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AI</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を利用して作成した旨を明らかにして組織として意思決定のうえで、利用してください。</a:t>
            </a:r>
            <a:endParaRPr kumimoji="1" lang="en-US" altLang="ja-JP" b="1" dirty="0">
              <a:highlight>
                <a:srgbClr val="F8F8CA"/>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442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044898" y="6386511"/>
            <a:ext cx="1067589" cy="471489"/>
          </a:xfrm>
        </p:spPr>
        <p:txBody>
          <a:bodyPr/>
          <a:lstStyle/>
          <a:p>
            <a:r>
              <a:rPr lang="en-US" altLang="en-US" sz="1400" dirty="0">
                <a:latin typeface="Yu Gothic UI" panose="020B0500000000000000" pitchFamily="50" charset="-128"/>
                <a:ea typeface="Yu Gothic UI" panose="020B0500000000000000" pitchFamily="50" charset="-128"/>
              </a:rPr>
              <a:t>11</a:t>
            </a:r>
          </a:p>
        </p:txBody>
      </p:sp>
      <p:sp>
        <p:nvSpPr>
          <p:cNvPr id="6" name="タイトル 1">
            <a:extLst>
              <a:ext uri="{FF2B5EF4-FFF2-40B4-BE49-F238E27FC236}">
                <a16:creationId xmlns:a16="http://schemas.microsoft.com/office/drawing/2014/main" id="{0998ABB0-CC95-5BAD-B4F1-962EC275B318}"/>
              </a:ext>
            </a:extLst>
          </p:cNvPr>
          <p:cNvSpPr>
            <a:spLocks noGrp="1"/>
          </p:cNvSpPr>
          <p:nvPr>
            <p:ph type="title"/>
          </p:nvPr>
        </p:nvSpPr>
        <p:spPr>
          <a:xfrm>
            <a:off x="0" y="2663321"/>
            <a:ext cx="8310269" cy="1531357"/>
          </a:xfrm>
        </p:spPr>
        <p:txBody>
          <a:bodyPr rtlCol="0"/>
          <a:lstStyle>
            <a:defPPr>
              <a:defRPr lang="ja-JP"/>
            </a:defPPr>
          </a:lstStyle>
          <a:p>
            <a:pPr marL="271463" indent="-271463"/>
            <a:r>
              <a:rPr lang="ja-JP" altLang="en-US" dirty="0"/>
              <a:t>　</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a:t>
            </a:r>
            <a:r>
              <a:rPr kumimoji="0" lang="ja-JP" altLang="en-US" b="1" dirty="0">
                <a:solidFill>
                  <a:srgbClr val="000000"/>
                </a:solidFill>
                <a:cs typeface="ＭＳ Ｐゴシック"/>
              </a:rPr>
              <a:t>及び</a:t>
            </a:r>
            <a:br>
              <a:rPr kumimoji="0" lang="en-US" altLang="ja-JP"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b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a:t>
            </a:r>
            <a:r>
              <a:rPr kumimoji="0" lang="ja-JP" altLang="en-US" b="1" dirty="0">
                <a:solidFill>
                  <a:srgbClr val="000000"/>
                </a:solidFill>
                <a:cs typeface="ＭＳ Ｐゴシック"/>
              </a:rPr>
              <a:t>確認</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について</a:t>
            </a:r>
            <a:endParaRPr lang="ja-JP" b="1" dirty="0"/>
          </a:p>
        </p:txBody>
      </p:sp>
    </p:spTree>
    <p:extLst>
      <p:ext uri="{BB962C8B-B14F-4D97-AF65-F5344CB8AC3E}">
        <p14:creationId xmlns:p14="http://schemas.microsoft.com/office/powerpoint/2010/main" val="82309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46DBFDC-86A5-0F41-324D-6826A7B0905D}"/>
              </a:ext>
            </a:extLst>
          </p:cNvPr>
          <p:cNvSpPr/>
          <p:nvPr/>
        </p:nvSpPr>
        <p:spPr>
          <a:xfrm>
            <a:off x="308090" y="112465"/>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　</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及び</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利用に関する確認依頼書について</a:t>
            </a:r>
          </a:p>
        </p:txBody>
      </p:sp>
      <p:sp>
        <p:nvSpPr>
          <p:cNvPr id="17" name="テキスト ボックス 16">
            <a:extLst>
              <a:ext uri="{FF2B5EF4-FFF2-40B4-BE49-F238E27FC236}">
                <a16:creationId xmlns:a16="http://schemas.microsoft.com/office/drawing/2014/main" id="{A2B09FFD-AA5F-211B-6BF0-5C2EC76F5575}"/>
              </a:ext>
            </a:extLst>
          </p:cNvPr>
          <p:cNvSpPr txBox="1"/>
          <p:nvPr/>
        </p:nvSpPr>
        <p:spPr>
          <a:xfrm>
            <a:off x="308089" y="625668"/>
            <a:ext cx="11689177" cy="1077218"/>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a:highlight>
                  <a:srgbClr val="F8F8CA"/>
                </a:highlight>
                <a:latin typeface="Meiryo UI" panose="020B0604030504040204" pitchFamily="50" charset="-128"/>
                <a:ea typeface="Meiryo UI" panose="020B0604030504040204" pitchFamily="50" charset="-128"/>
              </a:rPr>
              <a:t>「生成</a:t>
            </a:r>
            <a:r>
              <a:rPr kumimoji="1" lang="en-US" altLang="ja-JP" sz="1600" b="1" dirty="0">
                <a:highlight>
                  <a:srgbClr val="F8F8CA"/>
                </a:highlight>
                <a:latin typeface="Meiryo UI" panose="020B0604030504040204" pitchFamily="50" charset="-128"/>
                <a:ea typeface="Meiryo UI" panose="020B0604030504040204" pitchFamily="50" charset="-128"/>
              </a:rPr>
              <a:t>AI</a:t>
            </a:r>
            <a:r>
              <a:rPr kumimoji="1" lang="ja-JP" altLang="en-US" sz="1600" b="1" dirty="0">
                <a:highlight>
                  <a:srgbClr val="F8F8CA"/>
                </a:highlight>
                <a:latin typeface="Meiryo UI" panose="020B0604030504040204" pitchFamily="50" charset="-128"/>
                <a:ea typeface="Meiryo UI" panose="020B0604030504040204" pitchFamily="50" charset="-128"/>
              </a:rPr>
              <a:t>利用に関する特記仕様書」が添付されている</a:t>
            </a:r>
            <a:r>
              <a:rPr lang="ja-JP" altLang="en-US" sz="1600" b="1" dirty="0">
                <a:solidFill>
                  <a:srgbClr val="000000"/>
                </a:solidFill>
                <a:highlight>
                  <a:srgbClr val="F8F8CA"/>
                </a:highlight>
                <a:latin typeface="Meiryo UI" panose="020B0604030504040204" pitchFamily="50" charset="-128"/>
                <a:ea typeface="Meiryo UI" panose="020B0604030504040204" pitchFamily="50" charset="-128"/>
                <a:cs typeface="ＭＳ Ｐゴシック"/>
              </a:rPr>
              <a:t>契約または指定管理の協定において</a:t>
            </a:r>
            <a:r>
              <a:rPr kumimoji="1" lang="ja-JP" altLang="en-US" sz="1600" b="1" dirty="0">
                <a:latin typeface="Meiryo UI" panose="020B0604030504040204" pitchFamily="50" charset="-128"/>
                <a:ea typeface="Meiryo UI" panose="020B0604030504040204" pitchFamily="50" charset="-128"/>
              </a:rPr>
              <a:t>生成</a:t>
            </a:r>
            <a:r>
              <a:rPr kumimoji="1" lang="en-US" altLang="ja-JP" sz="1600" b="1" dirty="0">
                <a:latin typeface="Meiryo UI" panose="020B0604030504040204" pitchFamily="50" charset="-128"/>
                <a:ea typeface="Meiryo UI" panose="020B0604030504040204" pitchFamily="50" charset="-128"/>
              </a:rPr>
              <a:t>AI</a:t>
            </a:r>
            <a:r>
              <a:rPr kumimoji="1" lang="ja-JP" altLang="en-US" sz="1600" b="1" dirty="0">
                <a:latin typeface="Meiryo UI" panose="020B0604030504040204" pitchFamily="50" charset="-128"/>
                <a:ea typeface="Meiryo UI" panose="020B0604030504040204" pitchFamily="50" charset="-128"/>
              </a:rPr>
              <a:t>を利用する場合には、</a:t>
            </a:r>
            <a:br>
              <a:rPr kumimoji="1" lang="en-US" altLang="ja-JP" sz="1600" b="1" dirty="0">
                <a:latin typeface="Meiryo UI" panose="020B0604030504040204" pitchFamily="50" charset="-128"/>
                <a:ea typeface="Meiryo UI" panose="020B0604030504040204" pitchFamily="50" charset="-128"/>
              </a:rPr>
            </a:br>
            <a:r>
              <a:rPr kumimoji="1" lang="ja-JP" altLang="en-US" sz="1600" b="1" dirty="0">
                <a:latin typeface="Meiryo UI" panose="020B0604030504040204" pitchFamily="50" charset="-128"/>
                <a:ea typeface="Meiryo UI" panose="020B0604030504040204" pitchFamily="50" charset="-128"/>
              </a:rPr>
              <a:t>「生成</a:t>
            </a:r>
            <a:r>
              <a:rPr kumimoji="1" lang="en-US" altLang="ja-JP" sz="1600" b="1" dirty="0">
                <a:latin typeface="Meiryo UI" panose="020B0604030504040204" pitchFamily="50" charset="-128"/>
                <a:ea typeface="Meiryo UI" panose="020B0604030504040204" pitchFamily="50" charset="-128"/>
              </a:rPr>
              <a:t>AI</a:t>
            </a:r>
            <a:r>
              <a:rPr kumimoji="1" lang="ja-JP" altLang="en-US" sz="1600" b="1" dirty="0">
                <a:latin typeface="Meiryo UI" panose="020B0604030504040204" pitchFamily="50" charset="-128"/>
                <a:ea typeface="Meiryo UI" panose="020B0604030504040204" pitchFamily="50" charset="-128"/>
              </a:rPr>
              <a:t>利用に関する特記仕様書」の定めにより、事前に発注者あて所定様式により確認依頼を提出し、確認を受けてから、利用する必要があります。</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Word</a:t>
            </a:r>
            <a:r>
              <a:rPr kumimoji="1" lang="ja-JP" altLang="en-US" sz="1600" b="1" dirty="0">
                <a:latin typeface="Meiryo UI" panose="020B0604030504040204" pitchFamily="50" charset="-128"/>
                <a:ea typeface="Meiryo UI" panose="020B0604030504040204" pitchFamily="50" charset="-128"/>
              </a:rPr>
              <a:t>の様式は大阪市ホームページ「</a:t>
            </a:r>
            <a:r>
              <a:rPr kumimoji="1" lang="ja-JP" altLang="en-US" sz="1600" b="1" dirty="0">
                <a:latin typeface="Meiryo UI" panose="020B0604030504040204" pitchFamily="50" charset="-128"/>
                <a:ea typeface="Meiryo UI" panose="020B0604030504040204" pitchFamily="50" charset="-128"/>
                <a:hlinkClick r:id="rId2"/>
              </a:rPr>
              <a:t>大阪市生成</a:t>
            </a:r>
            <a:r>
              <a:rPr kumimoji="1" lang="en-US" altLang="ja-JP" sz="1600" b="1" dirty="0">
                <a:latin typeface="Meiryo UI" panose="020B0604030504040204" pitchFamily="50" charset="-128"/>
                <a:ea typeface="Meiryo UI" panose="020B0604030504040204" pitchFamily="50" charset="-128"/>
                <a:hlinkClick r:id="rId2"/>
              </a:rPr>
              <a:t>AI</a:t>
            </a:r>
            <a:r>
              <a:rPr kumimoji="1" lang="ja-JP" altLang="en-US" sz="1600" b="1" dirty="0">
                <a:latin typeface="Meiryo UI" panose="020B0604030504040204" pitchFamily="50" charset="-128"/>
                <a:ea typeface="Meiryo UI" panose="020B0604030504040204" pitchFamily="50" charset="-128"/>
                <a:hlinkClick r:id="rId2"/>
              </a:rPr>
              <a:t>利用ガイドライン</a:t>
            </a:r>
            <a:r>
              <a:rPr kumimoji="1" lang="ja-JP" altLang="en-US" sz="1600" b="1" dirty="0">
                <a:latin typeface="Meiryo UI" panose="020B0604030504040204" pitchFamily="50" charset="-128"/>
                <a:ea typeface="Meiryo UI" panose="020B0604030504040204" pitchFamily="50" charset="-128"/>
              </a:rPr>
              <a:t>」のページからダウンロードできます。</a:t>
            </a:r>
            <a:endParaRPr kumimoji="1" lang="en-US" altLang="zh-TW" sz="1600" b="1" dirty="0">
              <a:latin typeface="Meiryo UI" panose="020B0604030504040204" pitchFamily="50" charset="-128"/>
              <a:ea typeface="Meiryo UI" panose="020B0604030504040204" pitchFamily="50" charset="-128"/>
            </a:endParaRPr>
          </a:p>
        </p:txBody>
      </p:sp>
      <p:sp>
        <p:nvSpPr>
          <p:cNvPr id="19" name="スライド番号プレースホルダー 2">
            <a:extLst>
              <a:ext uri="{FF2B5EF4-FFF2-40B4-BE49-F238E27FC236}">
                <a16:creationId xmlns:a16="http://schemas.microsoft.com/office/drawing/2014/main" id="{4AF1A031-7426-6FF9-E04E-517BEB7DE643}"/>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12</a:t>
            </a:r>
          </a:p>
        </p:txBody>
      </p:sp>
      <p:sp>
        <p:nvSpPr>
          <p:cNvPr id="8" name="正方形/長方形 7">
            <a:extLst>
              <a:ext uri="{FF2B5EF4-FFF2-40B4-BE49-F238E27FC236}">
                <a16:creationId xmlns:a16="http://schemas.microsoft.com/office/drawing/2014/main" id="{354C59B5-1CAF-0A90-AD46-3FB7C7E6B19A}"/>
              </a:ext>
            </a:extLst>
          </p:cNvPr>
          <p:cNvSpPr/>
          <p:nvPr/>
        </p:nvSpPr>
        <p:spPr>
          <a:xfrm>
            <a:off x="537991" y="1798378"/>
            <a:ext cx="2053210" cy="411447"/>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marR="0" lvl="0" indent="-182563" algn="ctr"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Yu Gothic UI" panose="020B0500000000000000" pitchFamily="50" charset="-128"/>
                <a:ea typeface="Yu Gothic UI" panose="020B0500000000000000" pitchFamily="50" charset="-128"/>
              </a:rPr>
              <a:t>特記仕様書イメージ</a:t>
            </a:r>
            <a:endParaRPr kumimoji="1" lang="ja-JP" altLang="en-US" sz="1400" b="1" dirty="0">
              <a:latin typeface="Yu Gothic UI" panose="020B0500000000000000" pitchFamily="50" charset="-128"/>
              <a:ea typeface="Yu Gothic UI" panose="020B0500000000000000" pitchFamily="50" charset="-128"/>
            </a:endParaRPr>
          </a:p>
        </p:txBody>
      </p:sp>
      <p:sp>
        <p:nvSpPr>
          <p:cNvPr id="9" name="正方形/長方形 8">
            <a:extLst>
              <a:ext uri="{FF2B5EF4-FFF2-40B4-BE49-F238E27FC236}">
                <a16:creationId xmlns:a16="http://schemas.microsoft.com/office/drawing/2014/main" id="{98D7A5D7-4D6E-6A94-04F9-E512427D8E5E}"/>
              </a:ext>
            </a:extLst>
          </p:cNvPr>
          <p:cNvSpPr/>
          <p:nvPr/>
        </p:nvSpPr>
        <p:spPr>
          <a:xfrm>
            <a:off x="3515804" y="1769704"/>
            <a:ext cx="5648534" cy="48239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2563" marR="0" lvl="0" indent="-182563" algn="ctr"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Yu Gothic UI" panose="020B0500000000000000" pitchFamily="50" charset="-128"/>
                <a:ea typeface="Yu Gothic UI" panose="020B0500000000000000" pitchFamily="50" charset="-128"/>
              </a:rPr>
              <a:t>（生成</a:t>
            </a:r>
            <a:r>
              <a:rPr lang="en-US" altLang="ja-JP" sz="1400" b="1" dirty="0">
                <a:solidFill>
                  <a:srgbClr val="000000"/>
                </a:solidFill>
                <a:latin typeface="Yu Gothic UI" panose="020B0500000000000000" pitchFamily="50" charset="-128"/>
                <a:ea typeface="Yu Gothic UI" panose="020B0500000000000000" pitchFamily="50" charset="-128"/>
              </a:rPr>
              <a:t>AI</a:t>
            </a:r>
            <a:r>
              <a:rPr lang="ja-JP" altLang="en-US" sz="1400" b="1" dirty="0">
                <a:solidFill>
                  <a:srgbClr val="000000"/>
                </a:solidFill>
                <a:latin typeface="Yu Gothic UI" panose="020B0500000000000000" pitchFamily="50" charset="-128"/>
                <a:ea typeface="Yu Gothic UI" panose="020B0500000000000000" pitchFamily="50" charset="-128"/>
              </a:rPr>
              <a:t>を利用する場合に</a:t>
            </a:r>
            <a:r>
              <a:rPr lang="ja-JP" altLang="en-US" sz="1400" b="1" dirty="0">
                <a:solidFill>
                  <a:srgbClr val="C00000"/>
                </a:solidFill>
                <a:latin typeface="Yu Gothic UI" panose="020B0500000000000000" pitchFamily="50" charset="-128"/>
                <a:ea typeface="Yu Gothic UI" panose="020B0500000000000000" pitchFamily="50" charset="-128"/>
              </a:rPr>
              <a:t>受注者又は指定管理者</a:t>
            </a:r>
            <a:r>
              <a:rPr lang="ja-JP" altLang="en-US" sz="1400" b="1" dirty="0">
                <a:solidFill>
                  <a:srgbClr val="000000"/>
                </a:solidFill>
                <a:latin typeface="Yu Gothic UI" panose="020B0500000000000000" pitchFamily="50" charset="-128"/>
                <a:ea typeface="Yu Gothic UI" panose="020B0500000000000000" pitchFamily="50" charset="-128"/>
              </a:rPr>
              <a:t>から発注者へ提出）</a:t>
            </a:r>
            <a:endParaRPr lang="en-US" altLang="ja-JP" sz="1400" b="1" dirty="0">
              <a:solidFill>
                <a:srgbClr val="000000"/>
              </a:solidFill>
              <a:latin typeface="Yu Gothic UI" panose="020B0500000000000000" pitchFamily="50" charset="-128"/>
              <a:ea typeface="Yu Gothic UI" panose="020B0500000000000000" pitchFamily="50" charset="-128"/>
            </a:endParaRPr>
          </a:p>
          <a:p>
            <a:pPr marL="182563" marR="0" lvl="0" indent="-182563" algn="ctr"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Yu Gothic UI" panose="020B0500000000000000" pitchFamily="50" charset="-128"/>
                <a:ea typeface="Yu Gothic UI" panose="020B0500000000000000" pitchFamily="50" charset="-128"/>
              </a:rPr>
              <a:t>確認依頼書イメージ</a:t>
            </a:r>
            <a:endParaRPr kumimoji="0"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algn="ctr"/>
            <a:endParaRPr kumimoji="1" lang="ja-JP" altLang="en-US" sz="1400" b="1" dirty="0">
              <a:latin typeface="Yu Gothic UI" panose="020B0500000000000000" pitchFamily="50" charset="-128"/>
              <a:ea typeface="Yu Gothic UI" panose="020B0500000000000000" pitchFamily="50" charset="-128"/>
            </a:endParaRPr>
          </a:p>
        </p:txBody>
      </p:sp>
      <p:cxnSp>
        <p:nvCxnSpPr>
          <p:cNvPr id="2" name="直線コネクタ 1">
            <a:extLst>
              <a:ext uri="{FF2B5EF4-FFF2-40B4-BE49-F238E27FC236}">
                <a16:creationId xmlns:a16="http://schemas.microsoft.com/office/drawing/2014/main" id="{FEFEB6FF-ADA3-ECBA-2626-3C854CD35B73}"/>
              </a:ext>
            </a:extLst>
          </p:cNvPr>
          <p:cNvCxnSpPr>
            <a:cxnSpLocks/>
          </p:cNvCxnSpPr>
          <p:nvPr/>
        </p:nvCxnSpPr>
        <p:spPr>
          <a:xfrm>
            <a:off x="486044" y="556032"/>
            <a:ext cx="8322676"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090EC315-04CE-E57A-25FB-8B26CAAE1B86}"/>
              </a:ext>
            </a:extLst>
          </p:cNvPr>
          <p:cNvPicPr>
            <a:picLocks noChangeAspect="1"/>
          </p:cNvPicPr>
          <p:nvPr/>
        </p:nvPicPr>
        <p:blipFill>
          <a:blip r:embed="rId3"/>
          <a:stretch>
            <a:fillRect/>
          </a:stretch>
        </p:blipFill>
        <p:spPr>
          <a:xfrm>
            <a:off x="169066" y="2371657"/>
            <a:ext cx="3103433" cy="4286616"/>
          </a:xfrm>
          <a:prstGeom prst="rect">
            <a:avLst/>
          </a:prstGeom>
          <a:ln>
            <a:solidFill>
              <a:schemeClr val="tx1"/>
            </a:solidFill>
          </a:ln>
        </p:spPr>
      </p:pic>
      <p:pic>
        <p:nvPicPr>
          <p:cNvPr id="10" name="図 9">
            <a:extLst>
              <a:ext uri="{FF2B5EF4-FFF2-40B4-BE49-F238E27FC236}">
                <a16:creationId xmlns:a16="http://schemas.microsoft.com/office/drawing/2014/main" id="{78B99DF4-F2A4-CB29-9B2C-C9B6C9FDB318}"/>
              </a:ext>
            </a:extLst>
          </p:cNvPr>
          <p:cNvPicPr>
            <a:picLocks noChangeAspect="1"/>
          </p:cNvPicPr>
          <p:nvPr/>
        </p:nvPicPr>
        <p:blipFill>
          <a:blip r:embed="rId4"/>
          <a:stretch>
            <a:fillRect/>
          </a:stretch>
        </p:blipFill>
        <p:spPr>
          <a:xfrm>
            <a:off x="3491216" y="2421733"/>
            <a:ext cx="2312331" cy="3397891"/>
          </a:xfrm>
          <a:prstGeom prst="rect">
            <a:avLst/>
          </a:prstGeom>
          <a:ln>
            <a:solidFill>
              <a:schemeClr val="tx1"/>
            </a:solidFill>
          </a:ln>
        </p:spPr>
      </p:pic>
      <p:pic>
        <p:nvPicPr>
          <p:cNvPr id="12" name="図 11">
            <a:extLst>
              <a:ext uri="{FF2B5EF4-FFF2-40B4-BE49-F238E27FC236}">
                <a16:creationId xmlns:a16="http://schemas.microsoft.com/office/drawing/2014/main" id="{8B16DEDA-C3F9-2C1D-7C3F-D2196808A898}"/>
              </a:ext>
            </a:extLst>
          </p:cNvPr>
          <p:cNvPicPr>
            <a:picLocks noChangeAspect="1"/>
          </p:cNvPicPr>
          <p:nvPr/>
        </p:nvPicPr>
        <p:blipFill>
          <a:blip r:embed="rId5"/>
          <a:stretch>
            <a:fillRect/>
          </a:stretch>
        </p:blipFill>
        <p:spPr>
          <a:xfrm>
            <a:off x="5888649" y="2421733"/>
            <a:ext cx="2312330" cy="3377815"/>
          </a:xfrm>
          <a:prstGeom prst="rect">
            <a:avLst/>
          </a:prstGeom>
          <a:ln>
            <a:solidFill>
              <a:schemeClr val="tx1"/>
            </a:solidFill>
          </a:ln>
        </p:spPr>
      </p:pic>
      <p:pic>
        <p:nvPicPr>
          <p:cNvPr id="15" name="図 14">
            <a:extLst>
              <a:ext uri="{FF2B5EF4-FFF2-40B4-BE49-F238E27FC236}">
                <a16:creationId xmlns:a16="http://schemas.microsoft.com/office/drawing/2014/main" id="{51CF9B04-514A-F358-7F67-EBF197BF6ABB}"/>
              </a:ext>
            </a:extLst>
          </p:cNvPr>
          <p:cNvPicPr>
            <a:picLocks noChangeAspect="1"/>
          </p:cNvPicPr>
          <p:nvPr/>
        </p:nvPicPr>
        <p:blipFill>
          <a:blip r:embed="rId6"/>
          <a:stretch>
            <a:fillRect/>
          </a:stretch>
        </p:blipFill>
        <p:spPr>
          <a:xfrm>
            <a:off x="8286082" y="2421733"/>
            <a:ext cx="2249484" cy="3371840"/>
          </a:xfrm>
          <a:prstGeom prst="rect">
            <a:avLst/>
          </a:prstGeom>
          <a:ln>
            <a:solidFill>
              <a:schemeClr val="tx1"/>
            </a:solidFill>
          </a:ln>
        </p:spPr>
      </p:pic>
      <p:sp>
        <p:nvSpPr>
          <p:cNvPr id="3" name="四角形: 角を丸くする 2">
            <a:extLst>
              <a:ext uri="{FF2B5EF4-FFF2-40B4-BE49-F238E27FC236}">
                <a16:creationId xmlns:a16="http://schemas.microsoft.com/office/drawing/2014/main" id="{9A54BDE7-E75F-ADBB-E43E-6102E03D45C8}"/>
              </a:ext>
            </a:extLst>
          </p:cNvPr>
          <p:cNvSpPr/>
          <p:nvPr/>
        </p:nvSpPr>
        <p:spPr>
          <a:xfrm>
            <a:off x="9971412" y="5244360"/>
            <a:ext cx="2127738" cy="1178169"/>
          </a:xfrm>
          <a:prstGeom prst="roundRect">
            <a:avLst/>
          </a:prstGeom>
          <a:solidFill>
            <a:srgbClr val="DF8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運用フローは</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次ページへ</a:t>
            </a:r>
          </a:p>
        </p:txBody>
      </p:sp>
    </p:spTree>
    <p:extLst>
      <p:ext uri="{BB962C8B-B14F-4D97-AF65-F5344CB8AC3E}">
        <p14:creationId xmlns:p14="http://schemas.microsoft.com/office/powerpoint/2010/main" val="51043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46DBFDC-86A5-0F41-324D-6826A7B0905D}"/>
              </a:ext>
            </a:extLst>
          </p:cNvPr>
          <p:cNvSpPr/>
          <p:nvPr/>
        </p:nvSpPr>
        <p:spPr>
          <a:xfrm>
            <a:off x="308090" y="112465"/>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　</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利用に関する特記仕様書の運用フロー</a:t>
            </a:r>
          </a:p>
        </p:txBody>
      </p:sp>
      <p:sp>
        <p:nvSpPr>
          <p:cNvPr id="17" name="テキスト ボックス 16">
            <a:extLst>
              <a:ext uri="{FF2B5EF4-FFF2-40B4-BE49-F238E27FC236}">
                <a16:creationId xmlns:a16="http://schemas.microsoft.com/office/drawing/2014/main" id="{A2B09FFD-AA5F-211B-6BF0-5C2EC76F5575}"/>
              </a:ext>
            </a:extLst>
          </p:cNvPr>
          <p:cNvSpPr txBox="1"/>
          <p:nvPr/>
        </p:nvSpPr>
        <p:spPr>
          <a:xfrm>
            <a:off x="308089" y="625668"/>
            <a:ext cx="11689177"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endParaRPr kumimoji="1" lang="en-US" altLang="zh-TW" sz="1600" b="1" dirty="0">
              <a:latin typeface="Meiryo UI" panose="020B0604030504040204" pitchFamily="50" charset="-128"/>
              <a:ea typeface="Meiryo UI" panose="020B0604030504040204" pitchFamily="50" charset="-128"/>
            </a:endParaRPr>
          </a:p>
        </p:txBody>
      </p:sp>
      <p:sp>
        <p:nvSpPr>
          <p:cNvPr id="19" name="スライド番号プレースホルダー 2">
            <a:extLst>
              <a:ext uri="{FF2B5EF4-FFF2-40B4-BE49-F238E27FC236}">
                <a16:creationId xmlns:a16="http://schemas.microsoft.com/office/drawing/2014/main" id="{4AF1A031-7426-6FF9-E04E-517BEB7DE643}"/>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13</a:t>
            </a:r>
          </a:p>
        </p:txBody>
      </p:sp>
      <p:cxnSp>
        <p:nvCxnSpPr>
          <p:cNvPr id="2" name="直線コネクタ 1">
            <a:extLst>
              <a:ext uri="{FF2B5EF4-FFF2-40B4-BE49-F238E27FC236}">
                <a16:creationId xmlns:a16="http://schemas.microsoft.com/office/drawing/2014/main" id="{FEFEB6FF-ADA3-ECBA-2626-3C854CD35B73}"/>
              </a:ext>
            </a:extLst>
          </p:cNvPr>
          <p:cNvCxnSpPr>
            <a:cxnSpLocks/>
          </p:cNvCxnSpPr>
          <p:nvPr/>
        </p:nvCxnSpPr>
        <p:spPr>
          <a:xfrm>
            <a:off x="486044" y="556032"/>
            <a:ext cx="8322676"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5D927491-E05F-F361-D65B-D83C2C4B71DC}"/>
              </a:ext>
            </a:extLst>
          </p:cNvPr>
          <p:cNvPicPr>
            <a:picLocks noChangeAspect="1"/>
          </p:cNvPicPr>
          <p:nvPr/>
        </p:nvPicPr>
        <p:blipFill>
          <a:blip r:embed="rId2"/>
          <a:stretch>
            <a:fillRect/>
          </a:stretch>
        </p:blipFill>
        <p:spPr>
          <a:xfrm>
            <a:off x="486043" y="999599"/>
            <a:ext cx="11273115" cy="4885811"/>
          </a:xfrm>
          <a:prstGeom prst="rect">
            <a:avLst/>
          </a:prstGeom>
        </p:spPr>
      </p:pic>
    </p:spTree>
    <p:extLst>
      <p:ext uri="{BB962C8B-B14F-4D97-AF65-F5344CB8AC3E}">
        <p14:creationId xmlns:p14="http://schemas.microsoft.com/office/powerpoint/2010/main" val="319881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a:extLst>
              <a:ext uri="{FF2B5EF4-FFF2-40B4-BE49-F238E27FC236}">
                <a16:creationId xmlns:a16="http://schemas.microsoft.com/office/drawing/2014/main" id="{F065D0AF-638B-14C0-5EF5-2A501F623E43}"/>
              </a:ext>
            </a:extLst>
          </p:cNvPr>
          <p:cNvSpPr txBox="1">
            <a:spLocks/>
          </p:cNvSpPr>
          <p:nvPr/>
        </p:nvSpPr>
        <p:spPr>
          <a:xfrm>
            <a:off x="1319817" y="359156"/>
            <a:ext cx="2370553" cy="503590"/>
          </a:xfrm>
          <a:prstGeom prst="rect">
            <a:avLst/>
          </a:prstGeom>
        </p:spPr>
        <p:txBody>
          <a:bodyPr vert="horz" wrap="square" lIns="36000" tIns="36000" rIns="36000" bIns="36000" rtlCol="0" anchor="ctr" anchorCtr="0">
            <a:sp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2800" dirty="0"/>
              <a:t>改定履歴</a:t>
            </a:r>
          </a:p>
        </p:txBody>
      </p:sp>
      <p:sp>
        <p:nvSpPr>
          <p:cNvPr id="8" name="スライド番号プレースホルダー 1">
            <a:extLst>
              <a:ext uri="{FF2B5EF4-FFF2-40B4-BE49-F238E27FC236}">
                <a16:creationId xmlns:a16="http://schemas.microsoft.com/office/drawing/2014/main" id="{BC1CC600-DDE6-1F89-DA0B-7B7E5C264846}"/>
              </a:ext>
            </a:extLst>
          </p:cNvPr>
          <p:cNvSpPr>
            <a:spLocks noGrp="1"/>
          </p:cNvSpPr>
          <p:nvPr>
            <p:ph type="sldNum" sz="quarter" idx="10"/>
          </p:nvPr>
        </p:nvSpPr>
        <p:spPr>
          <a:xfrm>
            <a:off x="11025690" y="6386511"/>
            <a:ext cx="1067589" cy="471489"/>
          </a:xfrm>
        </p:spPr>
        <p:txBody>
          <a:bodyPr/>
          <a:lstStyle/>
          <a:p>
            <a:r>
              <a:rPr lang="ja-JP" altLang="en-US" sz="1400" dirty="0">
                <a:latin typeface="Yu Gothic UI" panose="020B0500000000000000" pitchFamily="50" charset="-128"/>
                <a:ea typeface="Yu Gothic UI" panose="020B0500000000000000" pitchFamily="50" charset="-128"/>
              </a:rPr>
              <a:t>１</a:t>
            </a:r>
            <a:endParaRPr lang="en-US" altLang="en-US" sz="1400" dirty="0">
              <a:latin typeface="Yu Gothic UI" panose="020B0500000000000000" pitchFamily="50" charset="-128"/>
              <a:ea typeface="Yu Gothic UI" panose="020B0500000000000000" pitchFamily="50" charset="-128"/>
            </a:endParaRPr>
          </a:p>
        </p:txBody>
      </p:sp>
      <p:pic>
        <p:nvPicPr>
          <p:cNvPr id="11" name="図 10">
            <a:extLst>
              <a:ext uri="{FF2B5EF4-FFF2-40B4-BE49-F238E27FC236}">
                <a16:creationId xmlns:a16="http://schemas.microsoft.com/office/drawing/2014/main" id="{C57FA0B2-5A94-FCB9-534D-218AE646F4C8}"/>
              </a:ext>
            </a:extLst>
          </p:cNvPr>
          <p:cNvPicPr>
            <a:picLocks noChangeAspect="1"/>
          </p:cNvPicPr>
          <p:nvPr/>
        </p:nvPicPr>
        <p:blipFill>
          <a:blip r:embed="rId3"/>
          <a:stretch>
            <a:fillRect/>
          </a:stretch>
        </p:blipFill>
        <p:spPr>
          <a:xfrm>
            <a:off x="901700" y="2083016"/>
            <a:ext cx="10388600" cy="1778000"/>
          </a:xfrm>
          <a:prstGeom prst="rect">
            <a:avLst/>
          </a:prstGeom>
        </p:spPr>
      </p:pic>
    </p:spTree>
    <p:extLst>
      <p:ext uri="{BB962C8B-B14F-4D97-AF65-F5344CB8AC3E}">
        <p14:creationId xmlns:p14="http://schemas.microsoft.com/office/powerpoint/2010/main" val="141970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BB3BE40-8968-A189-6121-1586BB63B3D4}"/>
              </a:ext>
            </a:extLst>
          </p:cNvPr>
          <p:cNvSpPr txBox="1"/>
          <p:nvPr/>
        </p:nvSpPr>
        <p:spPr>
          <a:xfrm>
            <a:off x="603617" y="807556"/>
            <a:ext cx="10134291" cy="2980560"/>
          </a:xfrm>
          <a:prstGeom prst="rect">
            <a:avLst/>
          </a:prstGeom>
          <a:noFill/>
        </p:spPr>
        <p:txBody>
          <a:bodyPr wrap="square" rtlCol="0">
            <a:spAutoFit/>
          </a:bodyPr>
          <a:lstStyle/>
          <a:p>
            <a:pPr>
              <a:lnSpc>
                <a:spcPts val="5900"/>
              </a:lnSpc>
            </a:pPr>
            <a:r>
              <a:rPr kumimoji="1" lang="ja-JP" altLang="en-US" sz="2000" b="1" dirty="0">
                <a:latin typeface="Meiryo UI" panose="020B0604030504040204" pitchFamily="50" charset="-128"/>
                <a:ea typeface="Meiryo UI" panose="020B0604030504040204" pitchFamily="50" charset="-128"/>
              </a:rPr>
              <a:t>はじめに</a:t>
            </a:r>
            <a:endParaRPr kumimoji="1" lang="en-US" altLang="ja-JP" sz="2000" b="1" dirty="0">
              <a:latin typeface="Meiryo UI" panose="020B0604030504040204" pitchFamily="50" charset="-128"/>
              <a:ea typeface="Meiryo UI" panose="020B0604030504040204" pitchFamily="50" charset="-128"/>
            </a:endParaRPr>
          </a:p>
          <a:p>
            <a:pPr>
              <a:lnSpc>
                <a:spcPts val="5900"/>
              </a:lnSpc>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または指定管理の協定における生成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endPar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a:p>
            <a:pPr>
              <a:lnSpc>
                <a:spcPts val="5900"/>
              </a:lnSpc>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利用に関する特記仕様書及び生成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利用に関する確認依頼書と確認の運用について</a:t>
            </a:r>
            <a:endParaRPr kumimoji="1" lang="en-US" altLang="ja-JP" sz="2000" b="1" dirty="0">
              <a:latin typeface="Meiryo UI" panose="020B0604030504040204" pitchFamily="50" charset="-128"/>
              <a:ea typeface="Meiryo UI" panose="020B0604030504040204" pitchFamily="50" charset="-128"/>
            </a:endParaRPr>
          </a:p>
          <a:p>
            <a:pPr>
              <a:lnSpc>
                <a:spcPts val="5900"/>
              </a:lnSpc>
            </a:pPr>
            <a:endParaRPr kumimoji="1" lang="en-US" altLang="ja-JP" sz="2000" b="1"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0A454A86-D715-C727-7C72-26CE8AA78991}"/>
              </a:ext>
            </a:extLst>
          </p:cNvPr>
          <p:cNvSpPr/>
          <p:nvPr/>
        </p:nvSpPr>
        <p:spPr>
          <a:xfrm>
            <a:off x="1042448" y="306196"/>
            <a:ext cx="1472513" cy="580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目次</a:t>
            </a:r>
          </a:p>
        </p:txBody>
      </p:sp>
      <p:sp>
        <p:nvSpPr>
          <p:cNvPr id="4" name="テキスト ボックス 3">
            <a:extLst>
              <a:ext uri="{FF2B5EF4-FFF2-40B4-BE49-F238E27FC236}">
                <a16:creationId xmlns:a16="http://schemas.microsoft.com/office/drawing/2014/main" id="{A0BB7229-8298-0DA0-11CA-C65E203EF90B}"/>
              </a:ext>
            </a:extLst>
          </p:cNvPr>
          <p:cNvSpPr txBox="1"/>
          <p:nvPr/>
        </p:nvSpPr>
        <p:spPr>
          <a:xfrm>
            <a:off x="10877237" y="901248"/>
            <a:ext cx="759325" cy="2218813"/>
          </a:xfrm>
          <a:prstGeom prst="rect">
            <a:avLst/>
          </a:prstGeom>
          <a:noFill/>
        </p:spPr>
        <p:txBody>
          <a:bodyPr wrap="square" rtlCol="0">
            <a:spAutoFit/>
          </a:bodyPr>
          <a:lstStyle/>
          <a:p>
            <a:pPr>
              <a:lnSpc>
                <a:spcPts val="5900"/>
              </a:lnSpc>
            </a:pPr>
            <a:r>
              <a:rPr kumimoji="1" lang="en-US" altLang="ja-JP" dirty="0">
                <a:latin typeface="Meiryo UI" panose="020B0604030504040204" pitchFamily="50" charset="-128"/>
                <a:ea typeface="Meiryo UI" panose="020B0604030504040204" pitchFamily="50" charset="-128"/>
              </a:rPr>
              <a:t>P3</a:t>
            </a:r>
          </a:p>
          <a:p>
            <a:pPr>
              <a:lnSpc>
                <a:spcPts val="5900"/>
              </a:lnSpc>
            </a:pPr>
            <a:r>
              <a:rPr kumimoji="1" lang="en-US" altLang="ja-JP" dirty="0">
                <a:latin typeface="Meiryo UI" panose="020B0604030504040204" pitchFamily="50" charset="-128"/>
                <a:ea typeface="Meiryo UI" panose="020B0604030504040204" pitchFamily="50" charset="-128"/>
              </a:rPr>
              <a:t>P4</a:t>
            </a:r>
          </a:p>
          <a:p>
            <a:pPr>
              <a:lnSpc>
                <a:spcPts val="5900"/>
              </a:lnSpc>
            </a:pPr>
            <a:r>
              <a:rPr kumimoji="1" lang="en-US" altLang="ja-JP" dirty="0">
                <a:latin typeface="Meiryo UI" panose="020B0604030504040204" pitchFamily="50" charset="-128"/>
                <a:ea typeface="Meiryo UI" panose="020B0604030504040204" pitchFamily="50" charset="-128"/>
              </a:rPr>
              <a:t>P10</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025690" y="6386511"/>
            <a:ext cx="1067589" cy="471489"/>
          </a:xfrm>
        </p:spPr>
        <p:txBody>
          <a:bodyPr/>
          <a:lstStyle/>
          <a:p>
            <a:r>
              <a:rPr lang="ja-JP" altLang="en-US" sz="1400" dirty="0">
                <a:latin typeface="Yu Gothic UI" panose="020B0500000000000000" pitchFamily="50" charset="-128"/>
                <a:ea typeface="Yu Gothic UI" panose="020B0500000000000000" pitchFamily="50" charset="-128"/>
              </a:rPr>
              <a:t>２</a:t>
            </a:r>
            <a:endParaRPr lang="en-US" altLang="en-US" sz="1400" dirty="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E6283729-4E0F-C048-D15A-3A60CABE394B}"/>
              </a:ext>
            </a:extLst>
          </p:cNvPr>
          <p:cNvSpPr txBox="1"/>
          <p:nvPr/>
        </p:nvSpPr>
        <p:spPr>
          <a:xfrm>
            <a:off x="350658" y="3314700"/>
            <a:ext cx="11490684" cy="3493264"/>
          </a:xfrm>
          <a:prstGeom prst="rect">
            <a:avLst/>
          </a:prstGeom>
          <a:noFill/>
        </p:spPr>
        <p:txBody>
          <a:bodyPr wrap="square">
            <a:spAutoFit/>
          </a:bodyPr>
          <a:lstStyle/>
          <a:p>
            <a:r>
              <a:rPr lang="ja-JP" altLang="en-US" sz="1600" b="1" dirty="0">
                <a:solidFill>
                  <a:srgbClr val="000000"/>
                </a:solidFill>
                <a:highlight>
                  <a:srgbClr val="FFEFEF"/>
                </a:highlight>
                <a:latin typeface="Meiryo UI" panose="020B0604030504040204" pitchFamily="50" charset="-128"/>
                <a:ea typeface="Meiryo UI" panose="020B0604030504040204" pitchFamily="50" charset="-128"/>
              </a:rPr>
              <a:t>本ガイドライン中の用語の定義</a:t>
            </a:r>
            <a:endParaRPr lang="en-US" altLang="ja-JP" sz="1600" b="1" dirty="0">
              <a:solidFill>
                <a:srgbClr val="000000"/>
              </a:solidFill>
              <a:highlight>
                <a:srgbClr val="FFEFEF"/>
              </a:highlight>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pPr marL="808038" indent="-808038"/>
            <a:r>
              <a:rPr lang="ja-JP" altLang="en-US" sz="1400" dirty="0">
                <a:solidFill>
                  <a:srgbClr val="000000"/>
                </a:solidFill>
                <a:latin typeface="Meiryo UI" panose="020B0604030504040204" pitchFamily="50" charset="-128"/>
                <a:ea typeface="Meiryo UI" panose="020B0604030504040204" pitchFamily="50" charset="-128"/>
              </a:rPr>
              <a:t>・生成</a:t>
            </a:r>
            <a:r>
              <a:rPr lang="en-US" altLang="ja-JP" sz="1400" dirty="0">
                <a:solidFill>
                  <a:srgbClr val="000000"/>
                </a:solidFill>
                <a:latin typeface="Meiryo UI" panose="020B0604030504040204" pitchFamily="50" charset="-128"/>
                <a:ea typeface="Meiryo UI" panose="020B0604030504040204" pitchFamily="50" charset="-128"/>
              </a:rPr>
              <a:t>AI…</a:t>
            </a:r>
            <a:r>
              <a:rPr lang="ja-JP" altLang="en-US" sz="1400" dirty="0">
                <a:solidFill>
                  <a:srgbClr val="000000"/>
                </a:solidFill>
                <a:latin typeface="Meiryo UI" panose="020B0604030504040204" pitchFamily="50" charset="-128"/>
                <a:ea typeface="Meiryo UI" panose="020B0604030504040204" pitchFamily="50" charset="-128"/>
              </a:rPr>
              <a:t>人工知能の一種で、学習したデータからパターンやルールを抽出し、それをもとにプロンプト（生成</a:t>
            </a:r>
            <a:r>
              <a:rPr lang="en-US" altLang="ja-JP" sz="1400" dirty="0">
                <a:solidFill>
                  <a:srgbClr val="000000"/>
                </a:solidFill>
                <a:latin typeface="Meiryo UI" panose="020B0604030504040204" pitchFamily="50" charset="-128"/>
                <a:ea typeface="Meiryo UI" panose="020B0604030504040204" pitchFamily="50" charset="-128"/>
              </a:rPr>
              <a:t>AI</a:t>
            </a:r>
            <a:r>
              <a:rPr lang="ja-JP" altLang="en-US" sz="1400" dirty="0">
                <a:solidFill>
                  <a:srgbClr val="000000"/>
                </a:solidFill>
                <a:latin typeface="Meiryo UI" panose="020B0604030504040204" pitchFamily="50" charset="-128"/>
                <a:ea typeface="Meiryo UI" panose="020B0604030504040204" pitchFamily="50" charset="-128"/>
              </a:rPr>
              <a:t>に与える指示・命令文）に対する回答を対話形式で作り出すことができる技術</a:t>
            </a:r>
            <a:endParaRPr lang="en-US" altLang="ja-JP" sz="1400" dirty="0">
              <a:solidFill>
                <a:srgbClr val="000000"/>
              </a:solidFill>
              <a:latin typeface="Meiryo UI" panose="020B0604030504040204" pitchFamily="50" charset="-128"/>
              <a:ea typeface="Meiryo UI" panose="020B0604030504040204" pitchFamily="50" charset="-128"/>
            </a:endParaRPr>
          </a:p>
          <a:p>
            <a:pPr marL="895350" indent="-895350"/>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b="0" i="0" dirty="0">
                <a:solidFill>
                  <a:srgbClr val="000000"/>
                </a:solidFill>
                <a:effectLst/>
                <a:latin typeface="Meiryo UI" panose="020B0604030504040204" pitchFamily="50" charset="-128"/>
                <a:ea typeface="Meiryo UI" panose="020B0604030504040204" pitchFamily="50" charset="-128"/>
              </a:rPr>
              <a:t>・契約</a:t>
            </a:r>
            <a:r>
              <a:rPr lang="en-US" altLang="ja-JP" sz="1400" b="0" i="0" dirty="0">
                <a:solidFill>
                  <a:srgbClr val="000000"/>
                </a:solidFill>
                <a:effectLst/>
                <a:latin typeface="Meiryo UI" panose="020B0604030504040204" pitchFamily="50" charset="-128"/>
                <a:ea typeface="Meiryo UI" panose="020B0604030504040204" pitchFamily="50" charset="-128"/>
              </a:rPr>
              <a:t>…</a:t>
            </a:r>
            <a:r>
              <a:rPr lang="ja-JP" altLang="en-US" sz="1400" b="0" i="0" dirty="0">
                <a:solidFill>
                  <a:srgbClr val="000000"/>
                </a:solidFill>
                <a:effectLst/>
                <a:latin typeface="Meiryo UI" panose="020B0604030504040204" pitchFamily="50" charset="-128"/>
                <a:ea typeface="Meiryo UI" panose="020B0604030504040204" pitchFamily="50" charset="-128"/>
              </a:rPr>
              <a:t>請負、買入、借入その他の契約（売払い契約、貸付け契約を除く）</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200" b="0" i="0" dirty="0">
                <a:solidFill>
                  <a:srgbClr val="000000"/>
                </a:solidFill>
                <a:effectLst/>
                <a:latin typeface="Meiryo UI" panose="020B0604030504040204" pitchFamily="50" charset="-128"/>
                <a:ea typeface="Meiryo UI" panose="020B0604030504040204" pitchFamily="50" charset="-128"/>
              </a:rPr>
              <a:t>　</a:t>
            </a:r>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なお、本市が特記仕様書を添付する余地のない契約（申込による契約等）は除く</a:t>
            </a:r>
            <a:endParaRPr lang="en-US" altLang="ja-JP" sz="1200" b="0" i="0" dirty="0">
              <a:solidFill>
                <a:srgbClr val="000000"/>
              </a:solidFill>
              <a:effectLst/>
              <a:latin typeface="Meiryo UI" panose="020B0604030504040204" pitchFamily="50" charset="-128"/>
              <a:ea typeface="Meiryo UI" panose="020B0604030504040204" pitchFamily="50" charset="-128"/>
            </a:endParaRPr>
          </a:p>
          <a:p>
            <a:endParaRPr lang="en-US" altLang="ja-JP" sz="1200" b="0" i="0"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・協定</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指定管理業務に係り、指定管理者と本市が締結する協定</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・受注業務</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契約に基づき受注者が履行する業務または工事</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endParaRPr lang="en-US" altLang="ja-JP" sz="1400" b="0" i="0"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・指定管理業務</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地方自治法第</a:t>
            </a:r>
            <a:r>
              <a:rPr lang="en-US" altLang="ja-JP" sz="1400" dirty="0">
                <a:solidFill>
                  <a:srgbClr val="000000"/>
                </a:solidFill>
                <a:latin typeface="Meiryo UI" panose="020B0604030504040204" pitchFamily="50" charset="-128"/>
                <a:ea typeface="Meiryo UI" panose="020B0604030504040204" pitchFamily="50" charset="-128"/>
              </a:rPr>
              <a:t>244</a:t>
            </a:r>
            <a:r>
              <a:rPr lang="ja-JP" altLang="en-US" sz="1400" dirty="0">
                <a:solidFill>
                  <a:srgbClr val="000000"/>
                </a:solidFill>
                <a:latin typeface="Meiryo UI" panose="020B0604030504040204" pitchFamily="50" charset="-128"/>
                <a:ea typeface="Meiryo UI" panose="020B0604030504040204" pitchFamily="50" charset="-128"/>
              </a:rPr>
              <a:t>条の２で規定する指定管理者が行う業務</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100" b="0" i="0" dirty="0">
              <a:solidFill>
                <a:srgbClr val="000000"/>
              </a:solidFill>
              <a:effectLst/>
              <a:latin typeface="Meiryo UI" panose="020B0604030504040204" pitchFamily="50" charset="-128"/>
              <a:ea typeface="Meiryo UI" panose="020B0604030504040204" pitchFamily="50" charset="-128"/>
            </a:endParaRPr>
          </a:p>
          <a:p>
            <a:r>
              <a:rPr lang="ja-JP" altLang="en-US" sz="1400" b="0" i="0" dirty="0">
                <a:solidFill>
                  <a:srgbClr val="000000"/>
                </a:solidFill>
                <a:effectLst/>
                <a:latin typeface="Meiryo UI" panose="020B0604030504040204" pitchFamily="50" charset="-128"/>
                <a:ea typeface="Meiryo UI" panose="020B0604030504040204" pitchFamily="50" charset="-128"/>
              </a:rPr>
              <a:t>・業務受託事業者等</a:t>
            </a:r>
            <a:r>
              <a:rPr lang="en-US" altLang="ja-JP" sz="1400" b="0" i="0" dirty="0">
                <a:solidFill>
                  <a:srgbClr val="000000"/>
                </a:solidFill>
                <a:effectLst/>
                <a:latin typeface="Meiryo UI" panose="020B0604030504040204" pitchFamily="50" charset="-128"/>
                <a:ea typeface="Meiryo UI" panose="020B0604030504040204" pitchFamily="50" charset="-128"/>
              </a:rPr>
              <a:t>…</a:t>
            </a:r>
            <a:r>
              <a:rPr lang="ja-JP" altLang="en-US" sz="1400" b="0" i="0" dirty="0">
                <a:solidFill>
                  <a:srgbClr val="000000"/>
                </a:solidFill>
                <a:effectLst/>
                <a:latin typeface="Meiryo UI" panose="020B0604030504040204" pitchFamily="50" charset="-128"/>
                <a:ea typeface="Meiryo UI" panose="020B0604030504040204" pitchFamily="50" charset="-128"/>
              </a:rPr>
              <a:t>受注業務を履行する受注者及び指定管理者</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47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025690" y="6386511"/>
            <a:ext cx="1067589" cy="471489"/>
          </a:xfrm>
        </p:spPr>
        <p:txBody>
          <a:bodyPr/>
          <a:lstStyle/>
          <a:p>
            <a:r>
              <a:rPr lang="en-US" altLang="en-US" sz="1400" dirty="0">
                <a:latin typeface="Yu Gothic UI" panose="020B0500000000000000" pitchFamily="50" charset="-128"/>
                <a:ea typeface="Yu Gothic UI" panose="020B0500000000000000" pitchFamily="50" charset="-128"/>
              </a:rPr>
              <a:t>3</a:t>
            </a:r>
          </a:p>
        </p:txBody>
      </p:sp>
      <p:sp>
        <p:nvSpPr>
          <p:cNvPr id="3" name="タイトル 1">
            <a:extLst>
              <a:ext uri="{FF2B5EF4-FFF2-40B4-BE49-F238E27FC236}">
                <a16:creationId xmlns:a16="http://schemas.microsoft.com/office/drawing/2014/main" id="{B7031276-2ADE-06B2-1BE0-2709537442EE}"/>
              </a:ext>
            </a:extLst>
          </p:cNvPr>
          <p:cNvSpPr txBox="1">
            <a:spLocks/>
          </p:cNvSpPr>
          <p:nvPr/>
        </p:nvSpPr>
        <p:spPr>
          <a:xfrm>
            <a:off x="990600" y="427527"/>
            <a:ext cx="1832113" cy="5345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Meiryo UI" panose="020B0604030504040204" pitchFamily="50" charset="-128"/>
                <a:ea typeface="Meiryo UI" panose="020B0604030504040204" pitchFamily="50" charset="-128"/>
              </a:rPr>
              <a:t>はじめに</a:t>
            </a:r>
          </a:p>
        </p:txBody>
      </p:sp>
      <p:sp>
        <p:nvSpPr>
          <p:cNvPr id="9" name="テキスト ボックス 8">
            <a:extLst>
              <a:ext uri="{FF2B5EF4-FFF2-40B4-BE49-F238E27FC236}">
                <a16:creationId xmlns:a16="http://schemas.microsoft.com/office/drawing/2014/main" id="{EE9C546C-83C5-97AF-E6FE-4B38CBD54529}"/>
              </a:ext>
            </a:extLst>
          </p:cNvPr>
          <p:cNvSpPr txBox="1"/>
          <p:nvPr/>
        </p:nvSpPr>
        <p:spPr>
          <a:xfrm>
            <a:off x="841515" y="1517441"/>
            <a:ext cx="10717969" cy="4708981"/>
          </a:xfrm>
          <a:prstGeom prst="rect">
            <a:avLst/>
          </a:prstGeom>
          <a:noFill/>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　大阪市では、令和</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年度から、文章生成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を全職員が本格的に利用できるよう、安全な利用環境とルールを整備しました。業務時間の短縮や作業負荷の軽減などの効果が期待されています。</a:t>
            </a:r>
            <a:endParaRPr lang="en-US" altLang="ja-JP" dirty="0">
              <a:latin typeface="Meiryo UI" panose="020B0604030504040204" pitchFamily="50" charset="-128"/>
              <a:ea typeface="Meiryo UI" panose="020B0604030504040204" pitchFamily="50" charset="-128"/>
            </a:endParaRPr>
          </a:p>
          <a:p>
            <a:pPr>
              <a:lnSpc>
                <a:spcPts val="1800"/>
              </a:lnSpc>
            </a:pP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令和</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31</a:t>
            </a:r>
            <a:r>
              <a:rPr lang="ja-JP" altLang="en-US" dirty="0">
                <a:latin typeface="Meiryo UI" panose="020B0604030504040204" pitchFamily="50" charset="-128"/>
                <a:ea typeface="Meiryo UI" panose="020B0604030504040204" pitchFamily="50" charset="-128"/>
              </a:rPr>
              <a:t>日からは、画像や動画などの生成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についても、利用ルールや導入基準を明確にしたうえで、職員による利用を認めることとしました。</a:t>
            </a:r>
            <a:endParaRPr lang="en-US" altLang="ja-JP" dirty="0">
              <a:latin typeface="Meiryo UI" panose="020B0604030504040204" pitchFamily="50" charset="-128"/>
              <a:ea typeface="Meiryo UI" panose="020B0604030504040204" pitchFamily="50" charset="-128"/>
            </a:endParaRPr>
          </a:p>
          <a:p>
            <a:pPr>
              <a:lnSpc>
                <a:spcPts val="1800"/>
              </a:lnSpc>
            </a:pP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本市が発注する契約や指定管理の協定においても、生成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の活用による業務効率化が期待されますが、情報漏えい、不正確な出力、知的財産権の侵害などのリスクが伴います。</a:t>
            </a:r>
            <a:endParaRPr lang="en-US" altLang="ja-JP" dirty="0">
              <a:latin typeface="Meiryo UI" panose="020B0604030504040204" pitchFamily="50" charset="-128"/>
              <a:ea typeface="Meiryo UI" panose="020B0604030504040204" pitchFamily="50" charset="-128"/>
            </a:endParaRPr>
          </a:p>
          <a:p>
            <a:pPr>
              <a:lnSpc>
                <a:spcPts val="1800"/>
              </a:lnSpc>
            </a:pP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特に画像や動画の生成物は、既存のキャラクターや作品の特徴を再現しやすく、その結果、著作権侵害と判断されるリスクが高いという特徴があるため、慎重な対応が必要です。</a:t>
            </a:r>
            <a:endParaRPr lang="en-US" altLang="ja-JP" dirty="0">
              <a:latin typeface="Meiryo UI" panose="020B0604030504040204" pitchFamily="50" charset="-128"/>
              <a:ea typeface="Meiryo UI" panose="020B0604030504040204" pitchFamily="50" charset="-128"/>
            </a:endParaRPr>
          </a:p>
          <a:p>
            <a:pPr>
              <a:lnSpc>
                <a:spcPts val="1800"/>
              </a:lnSpc>
            </a:pP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こうしたリスクに適切に対応しつつ、業務の効率化と質の向上を図るためには、市が利用内容や情報セキュリティ管理体制を把握したうえで、業務受託事業者等に生成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を利用してもらうことが重要です。</a:t>
            </a:r>
            <a:endParaRPr lang="en-US" altLang="ja-JP" dirty="0">
              <a:latin typeface="Meiryo UI" panose="020B0604030504040204" pitchFamily="50" charset="-128"/>
              <a:ea typeface="Meiryo UI" panose="020B0604030504040204" pitchFamily="50" charset="-128"/>
            </a:endParaRPr>
          </a:p>
          <a:p>
            <a:pPr>
              <a:lnSpc>
                <a:spcPts val="1800"/>
              </a:lnSpc>
            </a:pP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そのため、業務受託事業者等が生成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を利用する場合は、市の業務所管部署に利用内容を確認し、承認を受ける必要があります。</a:t>
            </a: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また、契約や協定の締結時には、原則、本ガイドラインに基づく特記仕様書を添付することとしています。</a:t>
            </a:r>
            <a:endParaRPr lang="en-US" altLang="ja-JP" dirty="0">
              <a:latin typeface="Meiryo UI" panose="020B0604030504040204" pitchFamily="50" charset="-128"/>
              <a:ea typeface="Meiryo UI" panose="020B0604030504040204" pitchFamily="50" charset="-128"/>
            </a:endParaRPr>
          </a:p>
          <a:p>
            <a:pPr>
              <a:lnSpc>
                <a:spcPts val="1800"/>
              </a:lnSpc>
            </a:pPr>
            <a:endParaRPr lang="en-US" altLang="ja-JP" dirty="0">
              <a:latin typeface="Meiryo UI" panose="020B0604030504040204" pitchFamily="50" charset="-128"/>
              <a:ea typeface="Meiryo UI" panose="020B0604030504040204" pitchFamily="50" charset="-128"/>
            </a:endParaRPr>
          </a:p>
          <a:p>
            <a:pPr>
              <a:lnSpc>
                <a:spcPts val="1800"/>
              </a:lnSpc>
            </a:pPr>
            <a:r>
              <a:rPr lang="ja-JP" altLang="en-US"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79497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217714" y="2663321"/>
            <a:ext cx="7663543" cy="1531357"/>
          </a:xfrm>
        </p:spPr>
        <p:txBody>
          <a:bodyPr rtlCol="0"/>
          <a:lstStyle>
            <a:defPPr>
              <a:defRPr lang="ja-JP"/>
            </a:defPPr>
          </a:lstStyle>
          <a:p>
            <a:pPr marL="271463" indent="-271463"/>
            <a:r>
              <a:rPr lang="ja-JP" altLang="en-US" dirty="0"/>
              <a:t>　</a:t>
            </a:r>
            <a:r>
              <a:rPr lang="ja-JP" altLang="en-US" b="1" dirty="0">
                <a:solidFill>
                  <a:srgbClr val="000000"/>
                </a:solidFill>
                <a:cs typeface="ＭＳ Ｐゴシック"/>
              </a:rPr>
              <a:t>契約または指定管理の協定</a:t>
            </a:r>
            <a:br>
              <a:rPr kumimoji="0" lang="en-US" altLang="ja-JP"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br>
            <a:r>
              <a:rPr kumimoji="0" lang="ja-JP" altLang="en-US"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における生成</a:t>
            </a:r>
            <a:r>
              <a:rPr kumimoji="0" lang="en-US" altLang="ja-JP"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endParaRPr lang="ja-JP" b="1" dirty="0"/>
          </a:p>
        </p:txBody>
      </p:sp>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044898" y="6386511"/>
            <a:ext cx="1067589" cy="471489"/>
          </a:xfrm>
        </p:spPr>
        <p:txBody>
          <a:bodyPr/>
          <a:lstStyle/>
          <a:p>
            <a:r>
              <a:rPr lang="en-US" altLang="en-US" sz="1400" dirty="0">
                <a:latin typeface="Yu Gothic UI" panose="020B0500000000000000" pitchFamily="50" charset="-128"/>
                <a:ea typeface="Yu Gothic UI" panose="020B0500000000000000" pitchFamily="50" charset="-128"/>
              </a:rPr>
              <a:t>4</a:t>
            </a:r>
          </a:p>
        </p:txBody>
      </p:sp>
    </p:spTree>
    <p:extLst>
      <p:ext uri="{BB962C8B-B14F-4D97-AF65-F5344CB8AC3E}">
        <p14:creationId xmlns:p14="http://schemas.microsoft.com/office/powerpoint/2010/main" val="391321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B36DF2-C217-9739-347A-B0F5327D8E08}"/>
              </a:ext>
            </a:extLst>
          </p:cNvPr>
          <p:cNvSpPr>
            <a:spLocks noGrp="1"/>
          </p:cNvSpPr>
          <p:nvPr>
            <p:ph type="sldNum" sz="quarter" idx="12"/>
          </p:nvPr>
        </p:nvSpPr>
        <p:spPr>
          <a:xfrm>
            <a:off x="11613399" y="6557518"/>
            <a:ext cx="578601" cy="365125"/>
          </a:xfrm>
        </p:spPr>
        <p:txBody>
          <a:bodyPr/>
          <a:lstStyle/>
          <a:p>
            <a:r>
              <a:rPr lang="ja-JP" altLang="en-US" sz="1300" b="1" dirty="0">
                <a:latin typeface="Yu Gothic UI" panose="020B0500000000000000" pitchFamily="50" charset="-128"/>
                <a:ea typeface="Yu Gothic UI" panose="020B0500000000000000" pitchFamily="50" charset="-128"/>
              </a:rPr>
              <a:t>５</a:t>
            </a:r>
            <a:endParaRPr lang="en-US" altLang="en-US" sz="1300" b="1" dirty="0">
              <a:latin typeface="Yu Gothic UI" panose="020B0500000000000000" pitchFamily="50" charset="-128"/>
              <a:ea typeface="Yu Gothic UI" panose="020B0500000000000000" pitchFamily="50" charset="-128"/>
            </a:endParaRPr>
          </a:p>
        </p:txBody>
      </p:sp>
      <p:sp>
        <p:nvSpPr>
          <p:cNvPr id="3" name="正方形/長方形 2">
            <a:extLst>
              <a:ext uri="{FF2B5EF4-FFF2-40B4-BE49-F238E27FC236}">
                <a16:creationId xmlns:a16="http://schemas.microsoft.com/office/drawing/2014/main" id="{95BC51AF-7DEA-F36F-4708-5B597E13865E}"/>
              </a:ext>
            </a:extLst>
          </p:cNvPr>
          <p:cNvSpPr/>
          <p:nvPr/>
        </p:nvSpPr>
        <p:spPr>
          <a:xfrm>
            <a:off x="66111" y="1514686"/>
            <a:ext cx="415975" cy="5248812"/>
          </a:xfrm>
          <a:prstGeom prst="rect">
            <a:avLst/>
          </a:prstGeom>
          <a:solidFill>
            <a:srgbClr val="F5CDCE"/>
          </a:solidFill>
          <a:ln w="9525">
            <a:noFill/>
          </a:ln>
          <a:effectLst/>
        </p:spPr>
        <p:txBody>
          <a:bodyPr vert="eaVert" wrap="square" lIns="36000" tIns="36000" rIns="36000" bIns="36000" rtlCol="0" anchor="ctr">
            <a:noAutofit/>
          </a:bodyPr>
          <a:ls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uLnTx/>
                <a:uFillTx/>
                <a:latin typeface="Yu Gothic UI" panose="020B0500000000000000" pitchFamily="50" charset="-128"/>
                <a:ea typeface="Yu Gothic UI" panose="020B0500000000000000" pitchFamily="50" charset="-128"/>
                <a:cs typeface="ＭＳ Ｐゴシック"/>
              </a:rPr>
              <a:t>利用規定</a:t>
            </a:r>
            <a:endParaRPr kumimoji="0" lang="en-US" altLang="ja-JP" sz="2000" b="1" i="0" u="none" strike="noStrike" kern="1200" cap="none" spc="-100" normalizeH="0" baseline="0" noProof="0" dirty="0">
              <a:ln>
                <a:noFill/>
              </a:ln>
              <a:uLnTx/>
              <a:uFillTx/>
              <a:latin typeface="Yu Gothic UI" panose="020B0500000000000000" pitchFamily="50" charset="-128"/>
              <a:ea typeface="Yu Gothic UI" panose="020B0500000000000000" pitchFamily="50" charset="-128"/>
              <a:cs typeface="ＭＳ Ｐゴシック"/>
            </a:endParaRPr>
          </a:p>
        </p:txBody>
      </p:sp>
      <p:sp>
        <p:nvSpPr>
          <p:cNvPr id="13" name="正方形/長方形 12">
            <a:extLst>
              <a:ext uri="{FF2B5EF4-FFF2-40B4-BE49-F238E27FC236}">
                <a16:creationId xmlns:a16="http://schemas.microsoft.com/office/drawing/2014/main" id="{90C55F2B-7CBD-B0B8-4931-27E476D4CDCC}"/>
              </a:ext>
            </a:extLst>
          </p:cNvPr>
          <p:cNvSpPr/>
          <p:nvPr/>
        </p:nvSpPr>
        <p:spPr>
          <a:xfrm>
            <a:off x="496543" y="2526236"/>
            <a:ext cx="11304000" cy="64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66700" marR="0" lvl="0" indent="-266700" algn="l" defTabSz="742950" rtl="0" eaLnBrk="1" fontAlgn="auto" latinLnBrk="0" hangingPunct="1">
              <a:lnSpc>
                <a:spcPct val="100000"/>
              </a:lnSpc>
              <a:spcBef>
                <a:spcPts val="0"/>
              </a:spcBef>
              <a:spcAft>
                <a:spcPts val="0"/>
              </a:spcAft>
              <a:buClrTx/>
              <a:buSzTx/>
              <a:buFontTx/>
              <a:buNone/>
              <a:tabLst/>
              <a:defRPr/>
            </a:pPr>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ＭＳ Ｐゴシック"/>
              </a:rPr>
              <a:t>３</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　</a:t>
            </a:r>
            <a:r>
              <a:rPr lang="ja-JP" altLang="en-US" sz="1300" b="1" spc="-81" dirty="0">
                <a:solidFill>
                  <a:prstClr val="black"/>
                </a:solidFill>
                <a:latin typeface="Yu Gothic UI" panose="020B0500000000000000" pitchFamily="50" charset="-128"/>
                <a:ea typeface="Yu Gothic UI" panose="020B0500000000000000" pitchFamily="50" charset="-128"/>
                <a:cs typeface="ＭＳ Ｐゴシック"/>
              </a:rPr>
              <a:t>画像</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及び動画の生成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サービスを利用する場合は、利用者が生成物を利用する際に他者の著作権を侵害しないよう選別したコンテンツで</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モデルの学習をしているサービスを利用することを原則とする。ただし、当該要件に該当しないサービス又は該当するか不明のサービスを利用する場合は、生成内容が既存著作物との類似性や無許諾での依拠がないことを確認し、かつ、成果物として利用する際は発注者の同意を得ること。</a:t>
            </a:r>
            <a:endParaRPr kumimoji="1" lang="ja-JP" altLang="en-US" sz="1300" b="1"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7ABA8ECB-2F70-A591-4795-182E351C78E4}"/>
              </a:ext>
            </a:extLst>
          </p:cNvPr>
          <p:cNvSpPr/>
          <p:nvPr/>
        </p:nvSpPr>
        <p:spPr>
          <a:xfrm>
            <a:off x="496543" y="4357434"/>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契約又は協定の履行に関して知り得た秘密及び個人情報の入力を禁止する。</a:t>
            </a:r>
            <a:endParaRPr kumimoji="1" lang="ja-JP" altLang="en-US" sz="1300" b="1"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1DEE58DF-4CAF-E33A-6A90-B61D09523422}"/>
              </a:ext>
            </a:extLst>
          </p:cNvPr>
          <p:cNvSpPr/>
          <p:nvPr/>
        </p:nvSpPr>
        <p:spPr>
          <a:xfrm>
            <a:off x="496543" y="1514686"/>
            <a:ext cx="11304000" cy="64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marR="0" lvl="0" indent="-355600" algn="l" defTabSz="742950" rtl="0" eaLnBrk="1" fontAlgn="auto" latinLnBrk="0" hangingPunct="1">
              <a:lnSpc>
                <a:spcPct val="100000"/>
              </a:lnSpc>
              <a:spcBef>
                <a:spcPts val="0"/>
              </a:spcBef>
              <a:spcAft>
                <a:spcPts val="0"/>
              </a:spcAft>
              <a:buClrTx/>
              <a:buSzTx/>
              <a:buFontTx/>
              <a:buNone/>
              <a:tabLst/>
              <a:defRPr/>
            </a:pPr>
            <a:r>
              <a:rPr lang="ja-JP" altLang="en-US" sz="1300" b="1" dirty="0">
                <a:solidFill>
                  <a:srgbClr val="000000"/>
                </a:solidFill>
                <a:highlight>
                  <a:srgbClr val="F5CDCE"/>
                </a:highlight>
                <a:latin typeface="Yu Gothic UI" panose="020B0500000000000000" pitchFamily="50" charset="-128"/>
                <a:ea typeface="Yu Gothic UI" panose="020B0500000000000000" pitchFamily="50" charset="-128"/>
              </a:rPr>
              <a:t>１</a:t>
            </a:r>
            <a:r>
              <a:rPr lang="ja-JP" altLang="en-US" sz="1300" b="1" dirty="0">
                <a:solidFill>
                  <a:srgbClr val="000000"/>
                </a:solidFill>
                <a:latin typeface="Yu Gothic UI" panose="020B0500000000000000" pitchFamily="50" charset="-128"/>
                <a:ea typeface="Yu Gothic UI" panose="020B0500000000000000" pitchFamily="50" charset="-128"/>
              </a:rPr>
              <a:t>　</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a:t>
            </a:r>
            <a:r>
              <a:rPr kumimoji="0" lang="en-US" altLang="ja-JP"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AI</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を利用する場合は、利用業務の内容、利用者の範囲、情報セキュリティ体制等及び利用規定の遵守・誓約内容を事前に所定様式により発注者宛に確認依頼をし、確認を受けること。</a:t>
            </a:r>
            <a:endParaRPr kumimoji="0" lang="en-US" altLang="ja-JP" sz="1300" b="1" i="0" strike="noStrike" kern="1200" cap="none" spc="-81" normalizeH="0" baseline="0" noProof="0" dirty="0">
              <a:ln>
                <a:noFill/>
              </a:ln>
              <a:solidFill>
                <a:prstClr val="black"/>
              </a:solidFill>
              <a:highlight>
                <a:srgbClr val="FFEFEF"/>
              </a:highlight>
              <a:uLnTx/>
              <a:uFillTx/>
              <a:latin typeface="Yu Gothic UI" panose="020B0500000000000000" pitchFamily="50" charset="-128"/>
              <a:ea typeface="Yu Gothic UI" panose="020B0500000000000000" pitchFamily="50" charset="-128"/>
              <a:cs typeface="Arial" charset="0"/>
            </a:endParaRPr>
          </a:p>
          <a:p>
            <a:pPr marL="355600" marR="0" lvl="0" indent="-355600" algn="l" defTabSz="742950" rtl="0" eaLnBrk="1" fontAlgn="auto" latinLnBrk="0" hangingPunct="1">
              <a:lnSpc>
                <a:spcPct val="100000"/>
              </a:lnSpc>
              <a:spcBef>
                <a:spcPts val="0"/>
              </a:spcBef>
              <a:spcAft>
                <a:spcPts val="0"/>
              </a:spcAft>
              <a:buClrTx/>
              <a:buSzTx/>
              <a:buFontTx/>
              <a:buNone/>
              <a:tabLst/>
              <a:defRPr/>
            </a:pPr>
            <a:r>
              <a:rPr lang="ja-JP" altLang="en-US" sz="13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前記確認内容に変更等が生じた際には変更の確認依頼をし、確認を受けること。</a:t>
            </a:r>
            <a:r>
              <a:rPr lang="ja-JP" altLang="en-US" sz="1300" b="1" spc="-81" dirty="0">
                <a:solidFill>
                  <a:prstClr val="black"/>
                </a:solidFill>
                <a:latin typeface="Yu Gothic UI" panose="020B0500000000000000" pitchFamily="50" charset="-128"/>
                <a:ea typeface="Yu Gothic UI" panose="020B0500000000000000" pitchFamily="50" charset="-128"/>
                <a:cs typeface="Arial" charset="0"/>
              </a:rPr>
              <a:t>　</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endParaRPr kumimoji="0" lang="en-US" altLang="ja-JP" sz="1300" b="1" i="0" u="none" strike="noStrike" kern="1200" cap="none" spc="0" normalizeH="0" baseline="0" noProof="0" dirty="0">
              <a:ln>
                <a:noFill/>
              </a:ln>
              <a:solidFill>
                <a:srgbClr val="000000"/>
              </a:solidFill>
              <a:uLnTx/>
              <a:uFillTx/>
              <a:latin typeface="Yu Gothic UI" panose="020B0500000000000000" pitchFamily="50" charset="-128"/>
              <a:ea typeface="Yu Gothic UI" panose="020B0500000000000000" pitchFamily="50" charset="-128"/>
            </a:endParaRPr>
          </a:p>
          <a:p>
            <a:endParaRPr kumimoji="1" lang="ja-JP" altLang="en-US" sz="1300" b="1" dirty="0">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941FD245-59E8-5609-A317-901139919DF1}"/>
              </a:ext>
            </a:extLst>
          </p:cNvPr>
          <p:cNvSpPr/>
          <p:nvPr/>
        </p:nvSpPr>
        <p:spPr>
          <a:xfrm>
            <a:off x="496543" y="2196318"/>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1463" indent="-271463"/>
            <a:r>
              <a:rPr kumimoji="0" lang="ja-JP" altLang="en-US" sz="1300" b="1" i="0" strike="noStrike" kern="1200" cap="none" spc="-81" normalizeH="0" baseline="0" noProof="0" dirty="0">
                <a:ln>
                  <a:noFill/>
                </a:ln>
                <a:solidFill>
                  <a:prstClr val="black"/>
                </a:solidFill>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は、受注者又は指定管理者の業務支援目的に限定し、市民や事業者向けの直接的なサービスには利用しないこと。</a:t>
            </a:r>
            <a:endParaRPr kumimoji="1" lang="ja-JP" altLang="en-US" sz="1300" b="1" dirty="0">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C9124B98-3C5A-EB92-3172-ABE45BF98C46}"/>
              </a:ext>
            </a:extLst>
          </p:cNvPr>
          <p:cNvSpPr/>
          <p:nvPr/>
        </p:nvSpPr>
        <p:spPr>
          <a:xfrm>
            <a:off x="496543" y="3211326"/>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sz="1300" b="1" i="0" strike="noStrike" kern="1200" cap="none" spc="-81" normalizeH="0" baseline="0" noProof="0" dirty="0">
                <a:ln>
                  <a:noFill/>
                </a:ln>
                <a:solidFill>
                  <a:prstClr val="black"/>
                </a:solidFill>
                <a:highlight>
                  <a:srgbClr val="F5CDCE"/>
                </a:highlight>
                <a:uLnTx/>
                <a:uFillTx/>
                <a:latin typeface="Yu Gothic UI" panose="020B0500000000000000" pitchFamily="50" charset="-128"/>
                <a:ea typeface="Yu Gothic UI" panose="020B0500000000000000" pitchFamily="50" charset="-128"/>
                <a:cs typeface="Arial" charset="0"/>
              </a:rPr>
              <a:t>４</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インターネット上の公開された環境で不特定多数の利用者に提供される定型約款・規約への同意のみで利用可能な生成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AI(ChatGPT</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や</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Microsoft Copilot</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など</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の利用を禁止する。　　　</a:t>
            </a:r>
            <a:endParaRPr kumimoji="1" lang="ja-JP" altLang="en-US" sz="1300" b="1" dirty="0">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83AF98CB-DA4B-9797-8123-22E1EC88E992}"/>
              </a:ext>
            </a:extLst>
          </p:cNvPr>
          <p:cNvSpPr/>
          <p:nvPr/>
        </p:nvSpPr>
        <p:spPr>
          <a:xfrm>
            <a:off x="496543" y="5011204"/>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９</a:t>
            </a:r>
            <a:r>
              <a:rPr lang="ja-JP" altLang="en-US" sz="13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生</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成・出力内容は、誤り、偏りや差別的表現等がないか、正確性や根拠・事実関係を必ず自ら確認すること。</a:t>
            </a:r>
            <a:endParaRPr kumimoji="0" lang="en-US" altLang="ja-JP"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endParaRPr>
          </a:p>
          <a:p>
            <a:endParaRPr kumimoji="1" lang="ja-JP" altLang="en-US" sz="1300" dirty="0">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6EA64E9E-6ED6-C908-65FF-987E9AEFB721}"/>
              </a:ext>
            </a:extLst>
          </p:cNvPr>
          <p:cNvSpPr/>
          <p:nvPr/>
        </p:nvSpPr>
        <p:spPr>
          <a:xfrm>
            <a:off x="496543" y="5647664"/>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sz="1300" b="1" i="0" u="none" strike="noStrike" kern="1200" cap="none" spc="-81" normalizeH="0" baseline="0" noProof="0" dirty="0">
                <a:ln>
                  <a:noFill/>
                </a:ln>
                <a:solidFill>
                  <a:prstClr val="black"/>
                </a:solidFill>
                <a:highlight>
                  <a:srgbClr val="F5CDCE"/>
                </a:highlight>
                <a:uLnTx/>
                <a:uFillTx/>
                <a:latin typeface="Yu Gothic UI" panose="020B0500000000000000" pitchFamily="50" charset="-128"/>
                <a:ea typeface="Yu Gothic UI" panose="020B0500000000000000" pitchFamily="50" charset="-128"/>
                <a:cs typeface="Arial" charset="0"/>
              </a:rPr>
              <a:t>11</a:t>
            </a:r>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  </a:t>
            </a:r>
            <a:r>
              <a:rPr lang="ja-JP" altLang="en-US" sz="13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生成・出力された文章は、あくまで検討素材であり、その利用においては、受注者又は指定管理者が責任をもって判断するものであることを踏まえ、加筆・修正のうえで使用すること。</a:t>
            </a:r>
            <a:endParaRPr kumimoji="1" lang="ja-JP" altLang="en-US" sz="1300" b="1" dirty="0">
              <a:latin typeface="Yu Gothic UI" panose="020B0500000000000000" pitchFamily="50" charset="-128"/>
              <a:ea typeface="Yu Gothic UI" panose="020B0500000000000000" pitchFamily="50" charset="-128"/>
            </a:endParaRPr>
          </a:p>
        </p:txBody>
      </p:sp>
      <p:sp>
        <p:nvSpPr>
          <p:cNvPr id="4" name="正方形/長方形 3">
            <a:extLst>
              <a:ext uri="{FF2B5EF4-FFF2-40B4-BE49-F238E27FC236}">
                <a16:creationId xmlns:a16="http://schemas.microsoft.com/office/drawing/2014/main" id="{68ABCDE6-DB01-B921-11FE-BFD168C814B6}"/>
              </a:ext>
            </a:extLst>
          </p:cNvPr>
          <p:cNvSpPr/>
          <p:nvPr/>
        </p:nvSpPr>
        <p:spPr>
          <a:xfrm>
            <a:off x="496543" y="5329434"/>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en-US" altLang="ja-JP"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10 </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生成・出力内容は、著作権</a:t>
            </a:r>
            <a:r>
              <a:rPr kumimoji="0" lang="ja-JP" altLang="en-US" sz="1300" b="1" i="0" u="none" strike="noStrike" kern="1200" cap="none" spc="-81" normalizeH="0" baseline="0" noProof="0" dirty="0">
                <a:ln>
                  <a:noFill/>
                </a:ln>
                <a:solidFill>
                  <a:prstClr val="black"/>
                </a:solidFill>
                <a:highlight>
                  <a:srgbClr val="FFEFEF"/>
                </a:highlight>
                <a:uLnTx/>
                <a:uFillTx/>
                <a:latin typeface="Yu Gothic UI" panose="020B0500000000000000" pitchFamily="50" charset="-128"/>
                <a:ea typeface="Yu Gothic UI" panose="020B0500000000000000" pitchFamily="50" charset="-128"/>
                <a:cs typeface="Arial" charset="0"/>
              </a:rPr>
              <a:t>その他日本国の法令に基づき保護される第三者の権利の侵害がないか必ず自ら確認すること。</a:t>
            </a:r>
            <a:endParaRPr kumimoji="0" lang="en-US" altLang="ja-JP" sz="1300" b="1" i="0" strike="noStrike" kern="1200" cap="none" spc="-81" normalizeH="0" baseline="0" noProof="0" dirty="0">
              <a:ln>
                <a:noFill/>
              </a:ln>
              <a:solidFill>
                <a:prstClr val="black"/>
              </a:solidFill>
              <a:highlight>
                <a:srgbClr val="FFEFEF"/>
              </a:highlight>
              <a:uLnTx/>
              <a:uFillTx/>
              <a:latin typeface="Yu Gothic UI" panose="020B0500000000000000" pitchFamily="50" charset="-128"/>
              <a:ea typeface="Yu Gothic UI" panose="020B0500000000000000" pitchFamily="50" charset="-128"/>
              <a:cs typeface="Arial" charset="0"/>
            </a:endParaRPr>
          </a:p>
          <a:p>
            <a:endParaRPr kumimoji="1" lang="ja-JP" altLang="en-US" sz="1300" dirty="0">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6E7D07AD-F9AF-6B21-C76B-23A2354FF5B4}"/>
              </a:ext>
            </a:extLst>
          </p:cNvPr>
          <p:cNvSpPr/>
          <p:nvPr/>
        </p:nvSpPr>
        <p:spPr>
          <a:xfrm>
            <a:off x="631370" y="92948"/>
            <a:ext cx="9577361" cy="513203"/>
          </a:xfrm>
          <a:prstGeom prst="rect">
            <a:avLst/>
          </a:prstGeom>
          <a:noFill/>
          <a:ln w="9525">
            <a:noFill/>
          </a:ln>
          <a:effectLst/>
        </p:spPr>
        <p:txBody>
          <a:bodyPr lIns="0" tIns="29250" rIns="0" bIns="29250" rtlCol="0" anchor="ctr"/>
          <a:lstStyle/>
          <a:p>
            <a:pPr lvl="0" defTabSz="742950">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契約または指定管理の協定</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p>
        </p:txBody>
      </p:sp>
      <p:sp>
        <p:nvSpPr>
          <p:cNvPr id="6" name="テキスト ボックス 5">
            <a:extLst>
              <a:ext uri="{FF2B5EF4-FFF2-40B4-BE49-F238E27FC236}">
                <a16:creationId xmlns:a16="http://schemas.microsoft.com/office/drawing/2014/main" id="{825429D5-ACE9-37D9-5B0E-FA70D7B28E65}"/>
              </a:ext>
            </a:extLst>
          </p:cNvPr>
          <p:cNvSpPr txBox="1"/>
          <p:nvPr/>
        </p:nvSpPr>
        <p:spPr>
          <a:xfrm>
            <a:off x="548943" y="605179"/>
            <a:ext cx="11327556" cy="86177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a:highlight>
                  <a:srgbClr val="F8F8CA"/>
                </a:highlight>
                <a:latin typeface="Meiryo UI" panose="020B0604030504040204" pitchFamily="50" charset="-128"/>
                <a:ea typeface="Meiryo UI" panose="020B0604030504040204" pitchFamily="50" charset="-128"/>
              </a:rPr>
              <a:t>「生成</a:t>
            </a:r>
            <a:r>
              <a:rPr kumimoji="1" lang="en-US" altLang="ja-JP" sz="1600" b="1" dirty="0">
                <a:highlight>
                  <a:srgbClr val="F8F8CA"/>
                </a:highlight>
                <a:latin typeface="Meiryo UI" panose="020B0604030504040204" pitchFamily="50" charset="-128"/>
                <a:ea typeface="Meiryo UI" panose="020B0604030504040204" pitchFamily="50" charset="-128"/>
              </a:rPr>
              <a:t>AI</a:t>
            </a:r>
            <a:r>
              <a:rPr kumimoji="1" lang="ja-JP" altLang="en-US" sz="1600" b="1" dirty="0">
                <a:highlight>
                  <a:srgbClr val="F8F8CA"/>
                </a:highlight>
                <a:latin typeface="Meiryo UI" panose="020B0604030504040204" pitchFamily="50" charset="-128"/>
                <a:ea typeface="Meiryo UI" panose="020B0604030504040204" pitchFamily="50" charset="-128"/>
              </a:rPr>
              <a:t>利用に関する特記仕様書」が添付されている受注業務又は指定管理業務において生成</a:t>
            </a:r>
            <a:r>
              <a:rPr kumimoji="1" lang="en-US" altLang="ja-JP" sz="1600" b="1" dirty="0">
                <a:highlight>
                  <a:srgbClr val="F8F8CA"/>
                </a:highlight>
                <a:latin typeface="Meiryo UI" panose="020B0604030504040204" pitchFamily="50" charset="-128"/>
                <a:ea typeface="Meiryo UI" panose="020B0604030504040204" pitchFamily="50" charset="-128"/>
              </a:rPr>
              <a:t>AI</a:t>
            </a:r>
            <a:r>
              <a:rPr kumimoji="1" lang="ja-JP" altLang="en-US" sz="1600" b="1" dirty="0">
                <a:highlight>
                  <a:srgbClr val="F8F8CA"/>
                </a:highlight>
                <a:latin typeface="Meiryo UI" panose="020B0604030504040204" pitchFamily="50" charset="-128"/>
                <a:ea typeface="Meiryo UI" panose="020B0604030504040204" pitchFamily="50" charset="-128"/>
              </a:rPr>
              <a:t>を利用する場合には、事前に発注者あて所定様式に確認依頼をし確認を受けるとともに、下記利用規定を遵守する必要があります。</a:t>
            </a:r>
            <a:endParaRPr kumimoji="1" lang="en-US" altLang="ja-JP" sz="1600" b="1" dirty="0">
              <a:highlight>
                <a:srgbClr val="F8F8CA"/>
              </a:highlight>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次ページ以降で、各規定の主旨を解説します。</a:t>
            </a:r>
            <a:endParaRPr kumimoji="1" lang="en-US" altLang="zh-TW" sz="16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E08D295-93EF-2012-97B9-CCFCCB7FA9B6}"/>
              </a:ext>
            </a:extLst>
          </p:cNvPr>
          <p:cNvSpPr/>
          <p:nvPr/>
        </p:nvSpPr>
        <p:spPr>
          <a:xfrm>
            <a:off x="482086" y="3528344"/>
            <a:ext cx="11304000" cy="46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５</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機能が付加された検索エンジンやサイト（</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Google</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や</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Microsoft Bing</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など）は、一般的にインターネットで公開されている最新の情報を検索する目的でのみの利用とし、生成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による回答を得る目的での利用を禁止する。</a:t>
            </a:r>
            <a:endParaRPr kumimoji="1" lang="ja-JP" altLang="en-US" sz="1300" b="1"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03EA259A-E2F2-09BC-39C3-66A7CAE4E2D1}"/>
              </a:ext>
            </a:extLst>
          </p:cNvPr>
          <p:cNvSpPr/>
          <p:nvPr/>
        </p:nvSpPr>
        <p:spPr>
          <a:xfrm>
            <a:off x="496543" y="4681434"/>
            <a:ext cx="11304000" cy="309228"/>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８</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著作権</a:t>
            </a:r>
            <a:r>
              <a:rPr kumimoji="0" lang="ja-JP" altLang="en-US" sz="1300" b="1" i="0" u="none" strike="noStrike" kern="1200" cap="none" spc="-81" normalizeH="0" baseline="0" noProof="0" dirty="0">
                <a:ln>
                  <a:noFill/>
                </a:ln>
                <a:solidFill>
                  <a:prstClr val="black"/>
                </a:solidFill>
                <a:highlight>
                  <a:srgbClr val="FFEFEF"/>
                </a:highlight>
                <a:uLnTx/>
                <a:uFillTx/>
                <a:latin typeface="Yu Gothic UI" panose="020B0500000000000000" pitchFamily="50" charset="-128"/>
                <a:ea typeface="Yu Gothic UI" panose="020B0500000000000000" pitchFamily="50" charset="-128"/>
                <a:cs typeface="Arial" charset="0"/>
              </a:rPr>
              <a:t>その他日本国の法令に基づき保護される第三者の権利を侵害する内容の生成につながる入力及びそのおそれがある入力を禁止する。</a:t>
            </a:r>
            <a:endParaRPr kumimoji="0" lang="en-US" altLang="ja-JP" sz="1300" b="1" i="0" strike="noStrike" kern="1200" cap="none" spc="-81" normalizeH="0" baseline="0" noProof="0" dirty="0">
              <a:ln>
                <a:noFill/>
              </a:ln>
              <a:solidFill>
                <a:prstClr val="black"/>
              </a:solidFill>
              <a:highlight>
                <a:srgbClr val="FFEFEF"/>
              </a:highlight>
              <a:uLnTx/>
              <a:uFillTx/>
              <a:latin typeface="Yu Gothic UI" panose="020B0500000000000000" pitchFamily="50" charset="-128"/>
              <a:ea typeface="Yu Gothic UI" panose="020B0500000000000000" pitchFamily="50" charset="-128"/>
              <a:cs typeface="Arial" charset="0"/>
            </a:endParaRPr>
          </a:p>
          <a:p>
            <a:endParaRPr kumimoji="1" lang="ja-JP" altLang="en-US" sz="1300" dirty="0">
              <a:latin typeface="Yu Gothic UI" panose="020B0500000000000000" pitchFamily="50" charset="-128"/>
              <a:ea typeface="Yu Gothic UI" panose="020B0500000000000000" pitchFamily="50" charset="-128"/>
            </a:endParaRPr>
          </a:p>
        </p:txBody>
      </p:sp>
      <p:cxnSp>
        <p:nvCxnSpPr>
          <p:cNvPr id="10" name="直線コネクタ 9">
            <a:extLst>
              <a:ext uri="{FF2B5EF4-FFF2-40B4-BE49-F238E27FC236}">
                <a16:creationId xmlns:a16="http://schemas.microsoft.com/office/drawing/2014/main" id="{0CA2E54E-CCD1-49CB-F025-80FBF5C332C6}"/>
              </a:ext>
            </a:extLst>
          </p:cNvPr>
          <p:cNvCxnSpPr/>
          <p:nvPr/>
        </p:nvCxnSpPr>
        <p:spPr>
          <a:xfrm flipV="1">
            <a:off x="631370" y="502914"/>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948ADD6-1BAA-8EB2-1548-314A96554D12}"/>
              </a:ext>
            </a:extLst>
          </p:cNvPr>
          <p:cNvSpPr/>
          <p:nvPr/>
        </p:nvSpPr>
        <p:spPr>
          <a:xfrm>
            <a:off x="482086" y="6475498"/>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lang="en-US" altLang="ja-JP"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13 </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情報セキュリティ管理体制により、利用者の範囲及び利用ログの管理などにより情報セキュリティの確保を徹底して適切に運用すること。</a:t>
            </a:r>
            <a:endParaRPr kumimoji="1" lang="ja-JP" altLang="en-US" sz="1300" b="1" dirty="0">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C4B27CEA-96D0-B491-5B8B-7F024B13E9C6}"/>
              </a:ext>
            </a:extLst>
          </p:cNvPr>
          <p:cNvSpPr/>
          <p:nvPr/>
        </p:nvSpPr>
        <p:spPr>
          <a:xfrm>
            <a:off x="496542" y="4025362"/>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sz="1300" b="1" i="0"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を利用する場合は、入力情報を学習しない設定（オプトアウト）をして利用すること。</a:t>
            </a:r>
            <a:endParaRPr kumimoji="1" lang="ja-JP" altLang="en-US" sz="1300" b="1"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4F0DC084-151D-6CFB-DF5B-5C1A4F9DD66C}"/>
              </a:ext>
            </a:extLst>
          </p:cNvPr>
          <p:cNvSpPr/>
          <p:nvPr/>
        </p:nvSpPr>
        <p:spPr>
          <a:xfrm>
            <a:off x="482086" y="5973571"/>
            <a:ext cx="11304000" cy="46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sz="1300" b="1" i="0" u="none" strike="noStrike" kern="1200" cap="none" spc="-81" normalizeH="0" baseline="0" noProof="0" dirty="0">
                <a:ln>
                  <a:noFill/>
                </a:ln>
                <a:solidFill>
                  <a:prstClr val="black"/>
                </a:solidFill>
                <a:highlight>
                  <a:srgbClr val="F5CDCE"/>
                </a:highlight>
                <a:uLnTx/>
                <a:uFillTx/>
                <a:latin typeface="Yu Gothic UI" panose="020B0500000000000000" pitchFamily="50" charset="-128"/>
                <a:ea typeface="Yu Gothic UI" panose="020B0500000000000000" pitchFamily="50" charset="-128"/>
                <a:cs typeface="Arial" charset="0"/>
              </a:rPr>
              <a:t>12</a:t>
            </a:r>
            <a:r>
              <a:rPr lang="ja-JP" altLang="en-US" sz="13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  </a:t>
            </a:r>
            <a:r>
              <a:rPr lang="ja-JP" altLang="en-US" sz="13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生成・出力内容は、上記に定める正確性の確認等を経たうえで、加筆・修正を加えずに利用（公表等）する場合は、生成</a:t>
            </a:r>
            <a:r>
              <a:rPr kumimoji="0" lang="en-US" altLang="ja-JP"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AI</a:t>
            </a:r>
            <a:r>
              <a:rPr kumimoji="0" lang="ja-JP" altLang="en-US" sz="1300"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を利用して作成した旨を明らかにして意思決定のうえで利用すること。</a:t>
            </a:r>
            <a:endParaRPr kumimoji="1" lang="ja-JP" altLang="en-US" sz="13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00949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504102" y="135451"/>
            <a:ext cx="9577361" cy="513203"/>
          </a:xfrm>
          <a:prstGeom prst="rect">
            <a:avLst/>
          </a:prstGeom>
          <a:noFill/>
          <a:ln w="9525">
            <a:noFill/>
          </a:ln>
          <a:effectLst/>
        </p:spPr>
        <p:txBody>
          <a:bodyPr lIns="0" tIns="29250" rIns="0" bIns="29250" rtlCol="0" anchor="ctr"/>
          <a:lstStyle/>
          <a:p>
            <a:pPr lvl="0" defTabSz="742950">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契約または指定管理の協定における生成</a:t>
            </a:r>
            <a:r>
              <a:rPr lang="en-US" altLang="ja-JP" sz="2000" b="1" dirty="0">
                <a:solidFill>
                  <a:srgbClr val="000000"/>
                </a:solidFill>
                <a:latin typeface="Meiryo UI" panose="020B0604030504040204" pitchFamily="50" charset="-128"/>
                <a:ea typeface="Meiryo UI" panose="020B0604030504040204" pitchFamily="50" charset="-128"/>
                <a:cs typeface="ＭＳ Ｐゴシック"/>
              </a:rPr>
              <a:t>AI</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の利用規定</a:t>
            </a:r>
          </a:p>
        </p:txBody>
      </p:sp>
      <p:sp>
        <p:nvSpPr>
          <p:cNvPr id="4" name="スライド番号プレースホルダー 2">
            <a:extLst>
              <a:ext uri="{FF2B5EF4-FFF2-40B4-BE49-F238E27FC236}">
                <a16:creationId xmlns:a16="http://schemas.microsoft.com/office/drawing/2014/main" id="{8E6E7578-E3F4-C495-7E34-D583F8381712}"/>
              </a:ext>
            </a:extLst>
          </p:cNvPr>
          <p:cNvSpPr txBox="1">
            <a:spLocks/>
          </p:cNvSpPr>
          <p:nvPr/>
        </p:nvSpPr>
        <p:spPr>
          <a:xfrm>
            <a:off x="11759112" y="6371668"/>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6</a:t>
            </a:r>
          </a:p>
        </p:txBody>
      </p:sp>
      <p:sp>
        <p:nvSpPr>
          <p:cNvPr id="2" name="テキスト ボックス 1">
            <a:extLst>
              <a:ext uri="{FF2B5EF4-FFF2-40B4-BE49-F238E27FC236}">
                <a16:creationId xmlns:a16="http://schemas.microsoft.com/office/drawing/2014/main" id="{963130F4-69CB-A1AF-78BD-1380AD65F16C}"/>
              </a:ext>
            </a:extLst>
          </p:cNvPr>
          <p:cNvSpPr txBox="1"/>
          <p:nvPr/>
        </p:nvSpPr>
        <p:spPr>
          <a:xfrm>
            <a:off x="455112" y="4840199"/>
            <a:ext cx="11213974" cy="1200329"/>
          </a:xfrm>
          <a:prstGeom prst="rect">
            <a:avLst/>
          </a:prstGeom>
          <a:noFill/>
        </p:spPr>
        <p:txBody>
          <a:bodyPr wrap="square">
            <a:spAutoFit/>
          </a:bodyPr>
          <a:lstStyle/>
          <a:p>
            <a:r>
              <a:rPr lang="ja-JP" altLang="en-US" b="0" i="0" dirty="0">
                <a:solidFill>
                  <a:srgbClr val="000000"/>
                </a:solidFill>
                <a:effectLst/>
                <a:latin typeface="Meiryo UI" panose="020B0604030504040204" pitchFamily="50" charset="-128"/>
                <a:ea typeface="Meiryo UI" panose="020B0604030504040204" pitchFamily="50" charset="-128"/>
              </a:rPr>
              <a:t>　⽣成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には、情報漏えい、回答の不正確性、知的財産権侵害等様々な問題が指摘されています。これらのリスクを考慮して、</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当面、生成</a:t>
            </a:r>
            <a:r>
              <a:rPr lang="en-US" altLang="ja-JP" b="1" i="0" dirty="0">
                <a:solidFill>
                  <a:srgbClr val="000000"/>
                </a:solidFill>
                <a:effectLst/>
                <a:highlight>
                  <a:srgbClr val="F8F8CA"/>
                </a:highlight>
                <a:latin typeface="Meiryo UI" panose="020B0604030504040204" pitchFamily="50" charset="-128"/>
                <a:ea typeface="Meiryo UI" panose="020B0604030504040204" pitchFamily="50" charset="-128"/>
              </a:rPr>
              <a:t>AI</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の利用は業務支援目的での利用に限定することとしています。 </a:t>
            </a:r>
            <a:endParaRPr lang="en-US" altLang="ja-JP" b="1" i="0" dirty="0">
              <a:solidFill>
                <a:srgbClr val="000000"/>
              </a:solidFill>
              <a:effectLst/>
              <a:highlight>
                <a:srgbClr val="F8F8CA"/>
              </a:highlight>
              <a:latin typeface="Meiryo UI" panose="020B0604030504040204" pitchFamily="50" charset="-128"/>
              <a:ea typeface="Meiryo UI" panose="020B0604030504040204" pitchFamily="50" charset="-128"/>
            </a:endParaRPr>
          </a:p>
          <a:p>
            <a:r>
              <a:rPr lang="ja-JP" altLang="en-US" b="0" i="0" dirty="0">
                <a:solidFill>
                  <a:srgbClr val="000000"/>
                </a:solidFill>
                <a:effectLst/>
                <a:latin typeface="Meiryo UI" panose="020B0604030504040204" pitchFamily="50" charset="-128"/>
                <a:ea typeface="Meiryo UI" panose="020B0604030504040204" pitchFamily="50" charset="-128"/>
              </a:rPr>
              <a:t>　市民や事業者向けに、生成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の生成物を直接供給するような使い方は禁止します。生成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の出力結果はあくまで業務の補助として利用してください。 </a:t>
            </a:r>
          </a:p>
        </p:txBody>
      </p:sp>
      <p:cxnSp>
        <p:nvCxnSpPr>
          <p:cNvPr id="5" name="直線コネクタ 4">
            <a:extLst>
              <a:ext uri="{FF2B5EF4-FFF2-40B4-BE49-F238E27FC236}">
                <a16:creationId xmlns:a16="http://schemas.microsoft.com/office/drawing/2014/main" id="{437BDC5D-4E5A-2E32-D592-FE88F23CAA9C}"/>
              </a:ext>
            </a:extLst>
          </p:cNvPr>
          <p:cNvCxnSpPr>
            <a:cxnSpLocks/>
          </p:cNvCxnSpPr>
          <p:nvPr/>
        </p:nvCxnSpPr>
        <p:spPr>
          <a:xfrm>
            <a:off x="504102" y="555074"/>
            <a:ext cx="6384378"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F871F084-9A5D-E680-F262-3E8DB6760E0B}"/>
              </a:ext>
            </a:extLst>
          </p:cNvPr>
          <p:cNvSpPr/>
          <p:nvPr/>
        </p:nvSpPr>
        <p:spPr>
          <a:xfrm>
            <a:off x="504102" y="773057"/>
            <a:ext cx="11304000" cy="1086224"/>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marR="0" lvl="0" indent="-449263" algn="l" defTabSz="742950" rtl="0" eaLnBrk="1" fontAlgn="auto" latinLnBrk="0" hangingPunct="1">
              <a:lnSpc>
                <a:spcPct val="100000"/>
              </a:lnSpc>
              <a:spcBef>
                <a:spcPts val="0"/>
              </a:spcBef>
              <a:spcAft>
                <a:spcPts val="0"/>
              </a:spcAft>
              <a:buClrTx/>
              <a:buSzTx/>
              <a:buFontTx/>
              <a:buNone/>
              <a:tabLst/>
              <a:defRPr/>
            </a:pPr>
            <a:r>
              <a:rPr lang="ja-JP" altLang="en-US" b="1" dirty="0">
                <a:solidFill>
                  <a:srgbClr val="000000"/>
                </a:solidFill>
                <a:highlight>
                  <a:srgbClr val="F5CDCE"/>
                </a:highlight>
                <a:latin typeface="Yu Gothic UI" panose="020B0500000000000000" pitchFamily="50" charset="-128"/>
                <a:ea typeface="Yu Gothic UI" panose="020B0500000000000000" pitchFamily="50" charset="-128"/>
              </a:rPr>
              <a:t>１</a:t>
            </a:r>
            <a:r>
              <a:rPr lang="ja-JP" altLang="en-US" b="1" dirty="0">
                <a:solidFill>
                  <a:srgbClr val="000000"/>
                </a:solidFill>
                <a:latin typeface="Yu Gothic UI" panose="020B0500000000000000" pitchFamily="50" charset="-128"/>
                <a:ea typeface="Yu Gothic UI" panose="020B0500000000000000" pitchFamily="50" charset="-128"/>
              </a:rPr>
              <a:t>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を利用する場合は、利用業務の内容、利用者の範囲、情報セキュリティ体制等及び利用規定の遵守・誓約内容を  事前に所定様式により発注者宛に確認依頼をし、確認を受けること。</a:t>
            </a:r>
          </a:p>
          <a:p>
            <a:pPr marL="355600" marR="0" lvl="0" indent="-355600" algn="l" defTabSz="742950" rtl="0" eaLnBrk="1" fontAlgn="auto" latinLnBrk="0" hangingPunct="1">
              <a:lnSpc>
                <a:spcPct val="100000"/>
              </a:lnSpc>
              <a:spcBef>
                <a:spcPts val="0"/>
              </a:spcBef>
              <a:spcAft>
                <a:spcPts val="0"/>
              </a:spcAft>
              <a:buClrTx/>
              <a:buSzTx/>
              <a:buFontTx/>
              <a:buNone/>
              <a:tabLst/>
              <a:defRPr/>
            </a:pP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前記確認内容に変更等が生じた際には変更の確認依頼をし、確認を受けること。　　</a:t>
            </a:r>
          </a:p>
          <a:p>
            <a:pPr marL="182563" marR="0" lvl="0" indent="-182563" algn="l" defTabSz="742950" rtl="0" eaLnBrk="1" fontAlgn="auto" latinLnBrk="0" hangingPunct="1">
              <a:lnSpc>
                <a:spcPct val="100000"/>
              </a:lnSpc>
              <a:spcBef>
                <a:spcPts val="0"/>
              </a:spcBef>
              <a:spcAft>
                <a:spcPts val="0"/>
              </a:spcAft>
              <a:buClrTx/>
              <a:buSzTx/>
              <a:buFontTx/>
              <a:buNone/>
              <a:tabLst/>
              <a:defRPr/>
            </a:pPr>
            <a:r>
              <a:rPr lang="ja-JP" altLang="en-US" b="1" spc="-81" dirty="0">
                <a:solidFill>
                  <a:prstClr val="black"/>
                </a:solidFill>
                <a:latin typeface="Yu Gothic UI" panose="020B0500000000000000" pitchFamily="50" charset="-128"/>
                <a:ea typeface="Yu Gothic UI" panose="020B0500000000000000" pitchFamily="50" charset="-128"/>
                <a:cs typeface="Arial" charset="0"/>
              </a:rPr>
              <a:t>　</a:t>
            </a:r>
            <a:r>
              <a:rPr kumimoji="0" lang="ja-JP" altLang="en-US" sz="16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endParaRPr kumimoji="1" lang="ja-JP" altLang="en-US" b="1"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1BCAA3DA-5AFD-381B-580F-A1C41941AD0C}"/>
              </a:ext>
            </a:extLst>
          </p:cNvPr>
          <p:cNvSpPr/>
          <p:nvPr/>
        </p:nvSpPr>
        <p:spPr>
          <a:xfrm>
            <a:off x="455112" y="4230114"/>
            <a:ext cx="11304000" cy="471489"/>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1463" indent="-2714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は、受注者又は指定管理者の業務支援目的に限定し、市民や事業者向けの直接的なサービスには利用しないこと。</a:t>
            </a:r>
            <a:endParaRPr kumimoji="1" lang="ja-JP" altLang="en-US" b="1" dirty="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C53280C5-3CB6-9F04-6647-65BBF7378173}"/>
              </a:ext>
            </a:extLst>
          </p:cNvPr>
          <p:cNvSpPr txBox="1"/>
          <p:nvPr/>
        </p:nvSpPr>
        <p:spPr>
          <a:xfrm>
            <a:off x="399129" y="2019771"/>
            <a:ext cx="11213974" cy="1754326"/>
          </a:xfrm>
          <a:prstGeom prst="rect">
            <a:avLst/>
          </a:prstGeom>
          <a:noFill/>
        </p:spPr>
        <p:txBody>
          <a:bodyPr wrap="square">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1800" b="1" dirty="0">
                <a:highlight>
                  <a:srgbClr val="F8F8CA"/>
                </a:highlight>
                <a:latin typeface="Meiryo UI" panose="020B0604030504040204" pitchFamily="50" charset="-128"/>
                <a:ea typeface="Meiryo UI" panose="020B0604030504040204" pitchFamily="50" charset="-128"/>
              </a:rPr>
              <a:t> 「生成</a:t>
            </a:r>
            <a:r>
              <a:rPr kumimoji="1" lang="en-US" altLang="ja-JP" sz="1800" b="1" dirty="0">
                <a:highlight>
                  <a:srgbClr val="F8F8CA"/>
                </a:highlight>
                <a:latin typeface="Meiryo UI" panose="020B0604030504040204" pitchFamily="50" charset="-128"/>
                <a:ea typeface="Meiryo UI" panose="020B0604030504040204" pitchFamily="50" charset="-128"/>
              </a:rPr>
              <a:t>AI</a:t>
            </a:r>
            <a:r>
              <a:rPr kumimoji="1" lang="ja-JP" altLang="en-US" sz="1800" b="1" dirty="0">
                <a:highlight>
                  <a:srgbClr val="F8F8CA"/>
                </a:highlight>
                <a:latin typeface="Meiryo UI" panose="020B0604030504040204" pitchFamily="50" charset="-128"/>
                <a:ea typeface="Meiryo UI" panose="020B0604030504040204" pitchFamily="50" charset="-128"/>
              </a:rPr>
              <a:t>利用に関する特記仕様書」が添付されている受注業務又は指定管理業務において</a:t>
            </a:r>
            <a:r>
              <a:rPr kumimoji="1" lang="ja-JP" altLang="en-US" b="1" dirty="0">
                <a:highlight>
                  <a:srgbClr val="F8F8CA"/>
                </a:highlight>
                <a:latin typeface="Meiryo UI" panose="020B0604030504040204" pitchFamily="50" charset="-128"/>
                <a:ea typeface="Meiryo UI" panose="020B0604030504040204" pitchFamily="50" charset="-128"/>
              </a:rPr>
              <a:t>生成</a:t>
            </a:r>
            <a:r>
              <a:rPr kumimoji="1" lang="en-US" altLang="ja-JP" b="1" dirty="0">
                <a:highlight>
                  <a:srgbClr val="F8F8CA"/>
                </a:highlight>
                <a:latin typeface="Meiryo UI" panose="020B0604030504040204" pitchFamily="50" charset="-128"/>
                <a:ea typeface="Meiryo UI" panose="020B0604030504040204" pitchFamily="50" charset="-128"/>
              </a:rPr>
              <a:t>AI</a:t>
            </a:r>
            <a:r>
              <a:rPr kumimoji="1" lang="ja-JP" altLang="en-US" b="1" dirty="0">
                <a:highlight>
                  <a:srgbClr val="F8F8CA"/>
                </a:highlight>
                <a:latin typeface="Meiryo UI" panose="020B0604030504040204" pitchFamily="50" charset="-128"/>
                <a:ea typeface="Meiryo UI" panose="020B0604030504040204" pitchFamily="50" charset="-128"/>
              </a:rPr>
              <a:t>を利用する場合</a:t>
            </a:r>
            <a:r>
              <a:rPr kumimoji="1" lang="ja-JP" altLang="en-US" b="1" dirty="0">
                <a:latin typeface="Meiryo UI" panose="020B0604030504040204" pitchFamily="50" charset="-128"/>
                <a:ea typeface="Meiryo UI" panose="020B0604030504040204" pitchFamily="50" charset="-128"/>
              </a:rPr>
              <a:t>には、「生成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利用に関する特記仕様書」の定めにより、</a:t>
            </a:r>
            <a:r>
              <a:rPr kumimoji="1" lang="ja-JP" altLang="en-US" b="1" dirty="0">
                <a:highlight>
                  <a:srgbClr val="F8F8CA"/>
                </a:highlight>
                <a:latin typeface="Meiryo UI" panose="020B0604030504040204" pitchFamily="50" charset="-128"/>
                <a:ea typeface="Meiryo UI" panose="020B0604030504040204" pitchFamily="50" charset="-128"/>
              </a:rPr>
              <a:t>事前に発注者宛に所定様式「生成</a:t>
            </a:r>
            <a:r>
              <a:rPr kumimoji="1" lang="en-US" altLang="ja-JP" b="1" dirty="0">
                <a:highlight>
                  <a:srgbClr val="F8F8CA"/>
                </a:highlight>
                <a:latin typeface="Meiryo UI" panose="020B0604030504040204" pitchFamily="50" charset="-128"/>
                <a:ea typeface="Meiryo UI" panose="020B0604030504040204" pitchFamily="50" charset="-128"/>
              </a:rPr>
              <a:t>AI</a:t>
            </a:r>
            <a:r>
              <a:rPr kumimoji="1" lang="ja-JP" altLang="en-US" b="1" dirty="0">
                <a:highlight>
                  <a:srgbClr val="F8F8CA"/>
                </a:highlight>
                <a:latin typeface="Meiryo UI" panose="020B0604030504040204" pitchFamily="50" charset="-128"/>
                <a:ea typeface="Meiryo UI" panose="020B0604030504040204" pitchFamily="50" charset="-128"/>
              </a:rPr>
              <a:t>利用に関する確認依頼書」により確認依頼を</a:t>
            </a:r>
            <a:r>
              <a:rPr kumimoji="1" lang="ja-JP" altLang="en-US" b="1" dirty="0">
                <a:latin typeface="Meiryo UI" panose="020B0604030504040204" pitchFamily="50" charset="-128"/>
                <a:ea typeface="Meiryo UI" panose="020B0604030504040204" pitchFamily="50" charset="-128"/>
              </a:rPr>
              <a:t>し、確認を得たうえで、利用規定を遵守して利用する必要があります。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また、</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確認</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内容に変更等が生じた際には変更の届け出が必要です。</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en-US" altLang="ja-JP" b="1" dirty="0">
              <a:latin typeface="Meiryo UI" panose="020B0604030504040204" pitchFamily="50" charset="-128"/>
              <a:ea typeface="Meiryo UI" panose="020B0604030504040204" pitchFamily="50" charset="-128"/>
            </a:endParaRPr>
          </a:p>
          <a:p>
            <a:r>
              <a:rPr lang="ja-JP" altLang="en-US" b="0" i="0" dirty="0">
                <a:solidFill>
                  <a:srgbClr val="000000"/>
                </a:solidFill>
                <a:effectLst/>
                <a:latin typeface="Meiryo UI" panose="020B0604030504040204" pitchFamily="50" charset="-128"/>
                <a:ea typeface="Meiryo UI" panose="020B0604030504040204" pitchFamily="50" charset="-128"/>
              </a:rPr>
              <a:t>　</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生成</a:t>
            </a:r>
            <a:r>
              <a:rPr lang="en-US" altLang="ja-JP" b="1" i="0" dirty="0">
                <a:solidFill>
                  <a:srgbClr val="000000"/>
                </a:solidFill>
                <a:effectLst/>
                <a:highlight>
                  <a:srgbClr val="F8F8CA"/>
                </a:highlight>
                <a:latin typeface="Meiryo UI" panose="020B0604030504040204" pitchFamily="50" charset="-128"/>
                <a:ea typeface="Meiryo UI" panose="020B0604030504040204" pitchFamily="50" charset="-128"/>
              </a:rPr>
              <a:t>AI</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を利用しない場合は、特段の届出は不要</a:t>
            </a:r>
            <a:r>
              <a:rPr lang="ja-JP" altLang="en-US" b="1" i="0" dirty="0">
                <a:solidFill>
                  <a:srgbClr val="000000"/>
                </a:solidFill>
                <a:effectLst/>
                <a:latin typeface="Meiryo UI" panose="020B0604030504040204" pitchFamily="50" charset="-128"/>
                <a:ea typeface="Meiryo UI" panose="020B0604030504040204" pitchFamily="50" charset="-128"/>
              </a:rPr>
              <a:t>です。</a:t>
            </a:r>
            <a:endParaRPr lang="en-US" altLang="ja-JP" b="1" i="0" dirty="0">
              <a:solidFill>
                <a:srgbClr val="000000"/>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517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576027" y="130040"/>
            <a:ext cx="9577361" cy="513203"/>
          </a:xfrm>
          <a:prstGeom prst="rect">
            <a:avLst/>
          </a:prstGeom>
          <a:noFill/>
          <a:ln w="9525">
            <a:noFill/>
          </a:ln>
          <a:effectLst/>
        </p:spPr>
        <p:txBody>
          <a:bodyPr lIns="0" tIns="29250" rIns="0" bIns="29250" rtlCol="0" anchor="ctr"/>
          <a:lstStyle/>
          <a:p>
            <a:pPr lvl="0" defTabSz="742950">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契約または指定管理の協定における生成</a:t>
            </a:r>
            <a:r>
              <a:rPr lang="en-US" altLang="ja-JP" sz="2000" b="1" dirty="0">
                <a:solidFill>
                  <a:srgbClr val="000000"/>
                </a:solidFill>
                <a:latin typeface="Meiryo UI" panose="020B0604030504040204" pitchFamily="50" charset="-128"/>
                <a:ea typeface="Meiryo UI" panose="020B0604030504040204" pitchFamily="50" charset="-128"/>
                <a:cs typeface="ＭＳ Ｐゴシック"/>
              </a:rPr>
              <a:t>AI</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の利用規定</a:t>
            </a:r>
          </a:p>
        </p:txBody>
      </p:sp>
      <p:sp>
        <p:nvSpPr>
          <p:cNvPr id="4" name="スライド番号プレースホルダー 2">
            <a:extLst>
              <a:ext uri="{FF2B5EF4-FFF2-40B4-BE49-F238E27FC236}">
                <a16:creationId xmlns:a16="http://schemas.microsoft.com/office/drawing/2014/main" id="{8E6E7578-E3F4-C495-7E34-D583F8381712}"/>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7</a:t>
            </a:r>
          </a:p>
        </p:txBody>
      </p:sp>
      <p:sp>
        <p:nvSpPr>
          <p:cNvPr id="9" name="テキスト ボックス 8">
            <a:extLst>
              <a:ext uri="{FF2B5EF4-FFF2-40B4-BE49-F238E27FC236}">
                <a16:creationId xmlns:a16="http://schemas.microsoft.com/office/drawing/2014/main" id="{D257D2BF-CE3E-9AB8-67BC-AE373B60AD5D}"/>
              </a:ext>
            </a:extLst>
          </p:cNvPr>
          <p:cNvSpPr txBox="1"/>
          <p:nvPr/>
        </p:nvSpPr>
        <p:spPr>
          <a:xfrm>
            <a:off x="513964" y="2019547"/>
            <a:ext cx="11303999" cy="4247317"/>
          </a:xfrm>
          <a:prstGeom prst="rect">
            <a:avLst/>
          </a:prstGeom>
          <a:noFill/>
        </p:spPr>
        <p:txBody>
          <a:bodyPr wrap="square">
            <a:spAutoFit/>
          </a:bodyPr>
          <a:lstStyle/>
          <a:p>
            <a:r>
              <a:rPr lang="ja-JP" altLang="en-US" b="0" i="0" dirty="0">
                <a:solidFill>
                  <a:srgbClr val="000000"/>
                </a:solidFill>
                <a:effectLst/>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の生成物を利用する際には、他者の著作権を侵害しないよう、特に細心の注意を払う必要があります。</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とりわけ、画像や動画の生成物は、文章生成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の生成物と比べて既存のキャラクターや作品の特徴を再現しやすく、その結果、著作権侵害と判断されるリスクが高いという特徴があります。そのため、生成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サービスが学習に使用したデータの出所に起因するリスクに対応することが重要です。</a:t>
            </a:r>
          </a:p>
          <a:p>
            <a:r>
              <a:rPr lang="ja-JP" altLang="en-US" b="1" dirty="0">
                <a:latin typeface="Meiryo UI" panose="020B0604030504040204" pitchFamily="50" charset="-128"/>
                <a:ea typeface="Meiryo UI" panose="020B0604030504040204" pitchFamily="50" charset="-128"/>
              </a:rPr>
              <a:t>原則</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b="1" spc="-81" dirty="0">
                <a:solidFill>
                  <a:prstClr val="black"/>
                </a:solidFill>
                <a:latin typeface="Yu Gothic UI" panose="020B0500000000000000" pitchFamily="50" charset="-128"/>
                <a:ea typeface="Yu Gothic UI" panose="020B0500000000000000" pitchFamily="50" charset="-128"/>
                <a:cs typeface="ＭＳ Ｐゴシック"/>
              </a:rPr>
              <a:t>利用者が生成物を利用する際に他者の著作権を侵害しないよう選別したコンテンツで</a:t>
            </a:r>
            <a:r>
              <a:rPr lang="en-US" altLang="ja-JP" b="1" spc="-81" dirty="0">
                <a:solidFill>
                  <a:prstClr val="black"/>
                </a:solidFill>
                <a:latin typeface="Yu Gothic UI" panose="020B0500000000000000" pitchFamily="50" charset="-128"/>
                <a:ea typeface="Yu Gothic UI" panose="020B0500000000000000" pitchFamily="50" charset="-128"/>
                <a:cs typeface="ＭＳ Ｐゴシック"/>
              </a:rPr>
              <a:t>AI</a:t>
            </a:r>
            <a:r>
              <a:rPr lang="ja-JP" altLang="en-US" b="1" spc="-81" dirty="0">
                <a:solidFill>
                  <a:prstClr val="black"/>
                </a:solidFill>
                <a:latin typeface="Yu Gothic UI" panose="020B0500000000000000" pitchFamily="50" charset="-128"/>
                <a:ea typeface="Yu Gothic UI" panose="020B0500000000000000" pitchFamily="50" charset="-128"/>
                <a:cs typeface="ＭＳ Ｐゴシック"/>
              </a:rPr>
              <a:t>モデルの学習をしているサービス</a:t>
            </a:r>
            <a:r>
              <a:rPr lang="ja-JP" altLang="en-US" b="1" dirty="0">
                <a:latin typeface="Meiryo UI" panose="020B0604030504040204" pitchFamily="50" charset="-128"/>
                <a:ea typeface="Meiryo UI" panose="020B0604030504040204" pitchFamily="50" charset="-128"/>
              </a:rPr>
              <a:t>を利用してください。</a:t>
            </a:r>
            <a:r>
              <a:rPr lang="ja-JP" altLang="en-US" dirty="0">
                <a:latin typeface="Meiryo UI" panose="020B0604030504040204" pitchFamily="50" charset="-128"/>
                <a:ea typeface="Meiryo UI" panose="020B0604030504040204" pitchFamily="50" charset="-128"/>
              </a:rPr>
              <a:t>学習データが著作権者から許諾を得たものや著作権切れのコンテンツに限定されたサービスを利用することで、生成結果の利用時にも適法なコンテンツのみが生成され、著作権侵害のリスクを大幅に低減できます。</a:t>
            </a:r>
          </a:p>
          <a:p>
            <a:r>
              <a:rPr lang="ja-JP" altLang="en-US" b="1" dirty="0">
                <a:latin typeface="Meiryo UI" panose="020B0604030504040204" pitchFamily="50" charset="-128"/>
                <a:ea typeface="Meiryo UI" panose="020B0604030504040204" pitchFamily="50" charset="-128"/>
              </a:rPr>
              <a:t>例外的な対応</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当該要件に該当しないサービス、または該当するか不明なサービスを利用する場合は、次の措置を講じる必要があります。</a:t>
            </a:r>
            <a:endParaRPr lang="en-US" altLang="ja-JP" b="1" dirty="0">
              <a:latin typeface="Meiryo UI" panose="020B0604030504040204" pitchFamily="50" charset="-128"/>
              <a:ea typeface="Meiryo UI" panose="020B0604030504040204" pitchFamily="50" charset="-128"/>
            </a:endParaRPr>
          </a:p>
          <a:p>
            <a:pPr indent="87313"/>
            <a:r>
              <a:rPr lang="ja-JP" altLang="en-US" dirty="0">
                <a:latin typeface="Meiryo UI" panose="020B0604030504040204" pitchFamily="50" charset="-128"/>
                <a:ea typeface="Meiryo UI" panose="020B0604030504040204" pitchFamily="50" charset="-128"/>
              </a:rPr>
              <a:t>・照合や専門的レビュー等により、生成内容が既存著作物と類似していないこと、無許諾で依拠していないことを確認する。</a:t>
            </a:r>
            <a:endParaRPr lang="en-US" altLang="ja-JP" dirty="0">
              <a:latin typeface="Meiryo UI" panose="020B0604030504040204" pitchFamily="50" charset="-128"/>
              <a:ea typeface="Meiryo UI" panose="020B0604030504040204" pitchFamily="50" charset="-128"/>
            </a:endParaRPr>
          </a:p>
          <a:p>
            <a:pPr indent="87313"/>
            <a:r>
              <a:rPr lang="ja-JP" altLang="en-US" dirty="0">
                <a:latin typeface="Meiryo UI" panose="020B0604030504040204" pitchFamily="50" charset="-128"/>
                <a:ea typeface="Meiryo UI" panose="020B0604030504040204" pitchFamily="50" charset="-128"/>
              </a:rPr>
              <a:t>・発注者と受注者の間のトラブルを防止するため、成果物として利用する際には、発注者の同意を得る。</a:t>
            </a:r>
            <a:endParaRPr lang="en-US" altLang="ja-JP" dirty="0">
              <a:latin typeface="Meiryo UI" panose="020B0604030504040204" pitchFamily="50" charset="-128"/>
              <a:ea typeface="Meiryo UI" panose="020B0604030504040204" pitchFamily="50" charset="-128"/>
            </a:endParaRPr>
          </a:p>
          <a:p>
            <a:pPr indent="87313"/>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学習データに起因するリスクへの対応と、生成内容が第三者の権利を侵害しないよう確認し、侵害につながる入力を避ける対応は、それぞれ異なるリスク層に対する補完的な措置であり、両方の観点からの対応が不可欠です。</a:t>
            </a:r>
          </a:p>
        </p:txBody>
      </p:sp>
      <p:cxnSp>
        <p:nvCxnSpPr>
          <p:cNvPr id="6" name="直線コネクタ 5">
            <a:extLst>
              <a:ext uri="{FF2B5EF4-FFF2-40B4-BE49-F238E27FC236}">
                <a16:creationId xmlns:a16="http://schemas.microsoft.com/office/drawing/2014/main" id="{485D5A76-F9BE-B140-9895-3329F78C050F}"/>
              </a:ext>
            </a:extLst>
          </p:cNvPr>
          <p:cNvCxnSpPr/>
          <p:nvPr/>
        </p:nvCxnSpPr>
        <p:spPr>
          <a:xfrm flipV="1">
            <a:off x="576027" y="5899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9B753222-BB69-ED7C-5504-1F065B5B2079}"/>
              </a:ext>
            </a:extLst>
          </p:cNvPr>
          <p:cNvSpPr/>
          <p:nvPr/>
        </p:nvSpPr>
        <p:spPr>
          <a:xfrm>
            <a:off x="576027" y="735800"/>
            <a:ext cx="11304000" cy="119119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66700" marR="0" lvl="0" indent="-266700" algn="l" defTabSz="742950" rtl="0" eaLnBrk="1" fontAlgn="auto" latinLnBrk="0" hangingPunct="1">
              <a:lnSpc>
                <a:spcPct val="100000"/>
              </a:lnSpc>
              <a:spcBef>
                <a:spcPts val="0"/>
              </a:spcBef>
              <a:spcAft>
                <a:spcPts val="0"/>
              </a:spcAft>
              <a:buClrTx/>
              <a:buSzTx/>
              <a:buFontTx/>
              <a:buNone/>
              <a:tabLst/>
              <a:defRPr/>
            </a:pPr>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ＭＳ Ｐゴシック"/>
              </a:rPr>
              <a:t>３</a:t>
            </a:r>
            <a:r>
              <a:rPr kumimoji="0" lang="ja-JP" altLang="en-US"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　画像及び動画の生成</a:t>
            </a:r>
            <a:r>
              <a:rPr kumimoji="0" lang="en-US" altLang="ja-JP"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サービスを利用する場合は、利用者が生成物を利用する際に他者の著作権を侵害しないよう選別したコンテンツで</a:t>
            </a:r>
            <a:r>
              <a:rPr kumimoji="0" lang="en-US" altLang="ja-JP"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uLnTx/>
                <a:uFillTx/>
                <a:latin typeface="Yu Gothic UI" panose="020B0500000000000000" pitchFamily="50" charset="-128"/>
                <a:ea typeface="Yu Gothic UI" panose="020B0500000000000000" pitchFamily="50" charset="-128"/>
                <a:cs typeface="ＭＳ Ｐゴシック"/>
              </a:rPr>
              <a:t>モデルの学習をしているサービスを利用することを原則とする。ただし、当該要件に該当しないサービス又は該当するか不明のサービスを利用する場合は、生成内容が既存著作物との類似性や無許諾での依拠がないことを確認し、かつ、成果物として利用する際は発注者の同意を得ること。</a:t>
            </a:r>
            <a:endParaRPr kumimoji="1" lang="ja-JP" altLang="en-US"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6848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A4993-E91C-6989-014A-946A70F46FF4}"/>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81CFC03C-6BA3-02C8-353C-7A1D1E183CAE}"/>
              </a:ext>
            </a:extLst>
          </p:cNvPr>
          <p:cNvSpPr/>
          <p:nvPr/>
        </p:nvSpPr>
        <p:spPr>
          <a:xfrm>
            <a:off x="576027" y="130040"/>
            <a:ext cx="9577361" cy="513203"/>
          </a:xfrm>
          <a:prstGeom prst="rect">
            <a:avLst/>
          </a:prstGeom>
          <a:noFill/>
          <a:ln w="9525">
            <a:noFill/>
          </a:ln>
          <a:effectLst/>
        </p:spPr>
        <p:txBody>
          <a:bodyPr lIns="0" tIns="29250" rIns="0" bIns="29250" rtlCol="0" anchor="ctr"/>
          <a:lstStyle/>
          <a:p>
            <a:pPr lvl="0" defTabSz="742950">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契約または指定管理の協定における生成</a:t>
            </a:r>
            <a:r>
              <a:rPr lang="en-US" altLang="ja-JP" sz="2000" b="1" dirty="0">
                <a:solidFill>
                  <a:srgbClr val="000000"/>
                </a:solidFill>
                <a:latin typeface="Meiryo UI" panose="020B0604030504040204" pitchFamily="50" charset="-128"/>
                <a:ea typeface="Meiryo UI" panose="020B0604030504040204" pitchFamily="50" charset="-128"/>
                <a:cs typeface="ＭＳ Ｐゴシック"/>
              </a:rPr>
              <a:t>AI</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の利用規定</a:t>
            </a:r>
          </a:p>
        </p:txBody>
      </p:sp>
      <p:sp>
        <p:nvSpPr>
          <p:cNvPr id="4" name="スライド番号プレースホルダー 2">
            <a:extLst>
              <a:ext uri="{FF2B5EF4-FFF2-40B4-BE49-F238E27FC236}">
                <a16:creationId xmlns:a16="http://schemas.microsoft.com/office/drawing/2014/main" id="{9DA4E3C3-FDAE-D0A1-B2EB-168C0F50345D}"/>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8</a:t>
            </a:r>
          </a:p>
        </p:txBody>
      </p:sp>
      <p:sp>
        <p:nvSpPr>
          <p:cNvPr id="13" name="テキスト ボックス 12">
            <a:extLst>
              <a:ext uri="{FF2B5EF4-FFF2-40B4-BE49-F238E27FC236}">
                <a16:creationId xmlns:a16="http://schemas.microsoft.com/office/drawing/2014/main" id="{B06FDD4D-8C0E-1BF7-B9C3-CF70A77361C3}"/>
              </a:ext>
            </a:extLst>
          </p:cNvPr>
          <p:cNvSpPr txBox="1"/>
          <p:nvPr/>
        </p:nvSpPr>
        <p:spPr>
          <a:xfrm>
            <a:off x="518411" y="2341901"/>
            <a:ext cx="11301332" cy="129266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　</a:t>
            </a:r>
            <a:r>
              <a:rPr lang="ja-JP" altLang="en-US" b="1" dirty="0">
                <a:highlight>
                  <a:srgbClr val="F8F8CA"/>
                </a:highlight>
                <a:latin typeface="Meiryo UI" panose="020B0604030504040204" pitchFamily="50" charset="-128"/>
                <a:ea typeface="Meiryo UI" panose="020B0604030504040204" pitchFamily="50" charset="-128"/>
              </a:rPr>
              <a:t>インターネット上で公開され、</a:t>
            </a:r>
            <a:r>
              <a:rPr lang="ja-JP" altLang="en-US" sz="1800" b="1" dirty="0">
                <a:highlight>
                  <a:srgbClr val="F8F8CA"/>
                </a:highlight>
                <a:latin typeface="Meiryo UI" panose="020B0604030504040204" pitchFamily="50" charset="-128"/>
                <a:ea typeface="Meiryo UI" panose="020B0604030504040204" pitchFamily="50" charset="-128"/>
              </a:rPr>
              <a:t>不特定多数の利用者に提供される定型約款・規約への同意のみで利用可能な</a:t>
            </a:r>
            <a:r>
              <a:rPr lang="ja-JP" altLang="en-US" b="1" dirty="0">
                <a:highlight>
                  <a:srgbClr val="F8F8CA"/>
                </a:highlight>
                <a:latin typeface="Meiryo UI" panose="020B0604030504040204" pitchFamily="50" charset="-128"/>
                <a:ea typeface="Meiryo UI" panose="020B0604030504040204" pitchFamily="50" charset="-128"/>
              </a:rPr>
              <a:t>生成</a:t>
            </a:r>
            <a:r>
              <a:rPr lang="en-US" altLang="ja-JP" b="1" dirty="0">
                <a:highlight>
                  <a:srgbClr val="F8F8CA"/>
                </a:highlight>
                <a:latin typeface="Meiryo UI" panose="020B0604030504040204" pitchFamily="50" charset="-128"/>
                <a:ea typeface="Meiryo UI" panose="020B0604030504040204" pitchFamily="50" charset="-128"/>
              </a:rPr>
              <a:t>AI</a:t>
            </a:r>
            <a:r>
              <a:rPr lang="ja-JP" altLang="en-US" b="1" dirty="0">
                <a:highlight>
                  <a:srgbClr val="F8F8CA"/>
                </a:highlight>
                <a:latin typeface="Meiryo UI" panose="020B0604030504040204" pitchFamily="50" charset="-128"/>
                <a:ea typeface="Meiryo UI" panose="020B0604030504040204" pitchFamily="50" charset="-128"/>
              </a:rPr>
              <a:t>について</a:t>
            </a:r>
            <a:r>
              <a:rPr lang="ja-JP" altLang="en-US" dirty="0">
                <a:latin typeface="Meiryo UI" panose="020B0604030504040204" pitchFamily="50" charset="-128"/>
                <a:ea typeface="Meiryo UI" panose="020B0604030504040204" pitchFamily="50" charset="-128"/>
              </a:rPr>
              <a:t>、オプトアウト機能</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などの情報保護措置がない場合があり、利用者の入力データが生成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の学習データとして利用されるリスクや、組織的な管理がされない不適切な利用につながる恐れがあるため、</a:t>
            </a:r>
            <a:r>
              <a:rPr lang="ja-JP" altLang="en-US" b="1" dirty="0">
                <a:highlight>
                  <a:srgbClr val="F8F8CA"/>
                </a:highlight>
                <a:latin typeface="Meiryo UI" panose="020B0604030504040204" pitchFamily="50" charset="-128"/>
                <a:ea typeface="Meiryo UI" panose="020B0604030504040204" pitchFamily="50" charset="-128"/>
              </a:rPr>
              <a:t>利用を禁止します。</a:t>
            </a:r>
            <a:endParaRPr lang="en-US" altLang="ja-JP" b="1" dirty="0">
              <a:highlight>
                <a:srgbClr val="F8F8CA"/>
              </a:highlight>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オプトアウト機能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i="0" dirty="0">
                <a:solidFill>
                  <a:srgbClr val="000000"/>
                </a:solidFill>
                <a:effectLst/>
                <a:latin typeface="Meiryo UI" panose="020B0604030504040204" pitchFamily="50" charset="-128"/>
                <a:ea typeface="Meiryo UI" panose="020B0604030504040204" pitchFamily="50" charset="-128"/>
              </a:rPr>
              <a:t>自分の情報を利用されたくない場合、第三者提供をやめるという方式</a:t>
            </a:r>
            <a:endParaRPr lang="ja-JP" altLang="en-US" dirty="0">
              <a:highlight>
                <a:srgbClr val="F8F8CA"/>
              </a:highlight>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3F7ED576-9A7C-EB7F-50DA-E326E516CB1B}"/>
              </a:ext>
            </a:extLst>
          </p:cNvPr>
          <p:cNvCxnSpPr/>
          <p:nvPr/>
        </p:nvCxnSpPr>
        <p:spPr>
          <a:xfrm flipV="1">
            <a:off x="576027" y="5899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E91CD7EC-E675-0A72-407A-B8677C0712F8}"/>
              </a:ext>
            </a:extLst>
          </p:cNvPr>
          <p:cNvSpPr/>
          <p:nvPr/>
        </p:nvSpPr>
        <p:spPr>
          <a:xfrm>
            <a:off x="563193" y="4296136"/>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契約又は協定の履行に関して知り得た秘密及び個人情報の入力を禁止する。</a:t>
            </a:r>
            <a:endParaRPr kumimoji="1" lang="ja-JP" altLang="en-US" b="1"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8F15ECF8-46FF-A992-8378-50E9F577D06D}"/>
              </a:ext>
            </a:extLst>
          </p:cNvPr>
          <p:cNvSpPr/>
          <p:nvPr/>
        </p:nvSpPr>
        <p:spPr>
          <a:xfrm>
            <a:off x="524828" y="786055"/>
            <a:ext cx="11304000" cy="63409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４</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インターネット上の公開された環境で不特定多数の利用者に提供される定型約款・規約への同意のみで利用可能な生成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ChatGPT</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や</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Microsoft Copilot</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など）の利用を禁止する。　　　</a:t>
            </a:r>
            <a:endParaRPr kumimoji="1" lang="ja-JP" altLang="en-US" b="1"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6C0A0AA7-2AD0-3CE1-E22E-83F6AB6F49E5}"/>
              </a:ext>
            </a:extLst>
          </p:cNvPr>
          <p:cNvSpPr/>
          <p:nvPr/>
        </p:nvSpPr>
        <p:spPr>
          <a:xfrm>
            <a:off x="518411" y="1481851"/>
            <a:ext cx="11304000" cy="63409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66700" indent="-2667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５</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機能が付加された検索エンジンやサイト（</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Google</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や</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Microsoft Bing</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など）は、一般的にインターネットで公開されている最新の情報を検索する目的でのみの利用とし、生成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による回答を得る目的での利用を禁止する。</a:t>
            </a:r>
            <a:endParaRPr kumimoji="1" lang="ja-JP" altLang="en-US" b="1" dirty="0">
              <a:latin typeface="Yu Gothic UI" panose="020B0500000000000000" pitchFamily="50" charset="-128"/>
              <a:ea typeface="Yu Gothic UI" panose="020B0500000000000000" pitchFamily="50" charset="-128"/>
            </a:endParaRPr>
          </a:p>
        </p:txBody>
      </p:sp>
      <p:sp>
        <p:nvSpPr>
          <p:cNvPr id="2" name="正方形/長方形 1">
            <a:extLst>
              <a:ext uri="{FF2B5EF4-FFF2-40B4-BE49-F238E27FC236}">
                <a16:creationId xmlns:a16="http://schemas.microsoft.com/office/drawing/2014/main" id="{49E957B5-8BB5-350B-2FE5-68E31A5EF4F5}"/>
              </a:ext>
            </a:extLst>
          </p:cNvPr>
          <p:cNvSpPr/>
          <p:nvPr/>
        </p:nvSpPr>
        <p:spPr>
          <a:xfrm>
            <a:off x="556776" y="3888343"/>
            <a:ext cx="11304000" cy="342776"/>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を利用する場合は、入力情報を学習しない設定（オプトアウト）</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を</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して利用すること。</a:t>
            </a:r>
            <a:endParaRPr kumimoji="1" lang="ja-JP" altLang="en-US" b="1" dirty="0">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B8646192-84AB-7A79-08A3-9E3E771E2731}"/>
              </a:ext>
            </a:extLst>
          </p:cNvPr>
          <p:cNvSpPr txBox="1"/>
          <p:nvPr/>
        </p:nvSpPr>
        <p:spPr>
          <a:xfrm>
            <a:off x="518411" y="4845403"/>
            <a:ext cx="11301332" cy="80021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組織的に利用している生成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であっても、情報セキュリティの観点から、オプトアウト機能などで入力情報が学習されない設定で利用することとし、</a:t>
            </a:r>
            <a:r>
              <a:rPr lang="ja-JP" altLang="en-US" b="1" dirty="0">
                <a:highlight>
                  <a:srgbClr val="F8F8CA"/>
                </a:highlight>
                <a:latin typeface="Meiryo UI" panose="020B0604030504040204" pitchFamily="50" charset="-128"/>
                <a:ea typeface="Meiryo UI" panose="020B0604030504040204" pitchFamily="50" charset="-128"/>
              </a:rPr>
              <a:t>契約又は協定の履行に関して知り得た秘密及び個人情報の入力を禁止します。</a:t>
            </a:r>
            <a:r>
              <a:rPr lang="ja-JP" altLang="en-US" b="1"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0999090"/>
      </p:ext>
    </p:extLst>
  </p:cSld>
  <p:clrMapOvr>
    <a:masterClrMapping/>
  </p:clrMapOvr>
</p:sld>
</file>

<file path=ppt/theme/theme1.xml><?xml version="1.0" encoding="utf-8"?>
<a:theme xmlns:a="http://schemas.openxmlformats.org/drawingml/2006/main" name="デザインの設定">
  <a:themeElements>
    <a:clrScheme name="ユーザー定義 11">
      <a:dk1>
        <a:srgbClr val="000000"/>
      </a:dk1>
      <a:lt1>
        <a:srgbClr val="FDFAF6"/>
      </a:lt1>
      <a:dk2>
        <a:srgbClr val="44546A"/>
      </a:dk2>
      <a:lt2>
        <a:srgbClr val="E7E6E6"/>
      </a:lt2>
      <a:accent1>
        <a:srgbClr val="E6C18F"/>
      </a:accent1>
      <a:accent2>
        <a:srgbClr val="1F2C8F"/>
      </a:accent2>
      <a:accent3>
        <a:srgbClr val="E6C18F"/>
      </a:accent3>
      <a:accent4>
        <a:srgbClr val="C7CCF3"/>
      </a:accent4>
      <a:accent5>
        <a:srgbClr val="A2AAEB"/>
      </a:accent5>
      <a:accent6>
        <a:srgbClr val="C7CCF3"/>
      </a:accent6>
      <a:hlink>
        <a:srgbClr val="1F2C8F"/>
      </a:hlink>
      <a:folHlink>
        <a:srgbClr val="AAC3E9"/>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カスタム​​">
  <a:themeElements>
    <a:clrScheme name="ユーザー定義 3">
      <a:dk1>
        <a:srgbClr val="000000"/>
      </a:dk1>
      <a:lt1>
        <a:srgbClr val="FDFAF6"/>
      </a:lt1>
      <a:dk2>
        <a:srgbClr val="44546A"/>
      </a:dk2>
      <a:lt2>
        <a:srgbClr val="E7E6E6"/>
      </a:lt2>
      <a:accent1>
        <a:srgbClr val="F5CDCE"/>
      </a:accent1>
      <a:accent2>
        <a:srgbClr val="F1D1D1"/>
      </a:accent2>
      <a:accent3>
        <a:srgbClr val="F5CDCE"/>
      </a:accent3>
      <a:accent4>
        <a:srgbClr val="E26F72"/>
      </a:accent4>
      <a:accent5>
        <a:srgbClr val="CCBE89"/>
      </a:accent5>
      <a:accent6>
        <a:srgbClr val="C7CCF3"/>
      </a:accent6>
      <a:hlink>
        <a:srgbClr val="1F2C8F"/>
      </a:hlink>
      <a:folHlink>
        <a:srgbClr val="1F2C8F"/>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{34165780-17E5-41BA-A613-A55DFCB3A4A7}tf78438558_win32</Template>
  <TotalTime>0</TotalTime>
  <Words>2980</Words>
  <Application>Microsoft Office PowerPoint</Application>
  <PresentationFormat>ワイド画面</PresentationFormat>
  <Paragraphs>126</Paragraphs>
  <Slides>14</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14</vt:i4>
      </vt:variant>
    </vt:vector>
  </HeadingPairs>
  <TitlesOfParts>
    <vt:vector size="24" baseType="lpstr">
      <vt:lpstr>BIZ UDPゴシック</vt:lpstr>
      <vt:lpstr>Meiryo UI</vt:lpstr>
      <vt:lpstr>ＭＳ Ｐゴシック</vt:lpstr>
      <vt:lpstr>Yu Gothic UI</vt:lpstr>
      <vt:lpstr>メイリオ</vt:lpstr>
      <vt:lpstr>游ゴシック</vt:lpstr>
      <vt:lpstr>游ゴシック Light</vt:lpstr>
      <vt:lpstr>Arial</vt:lpstr>
      <vt:lpstr>デザインの設定</vt:lpstr>
      <vt:lpstr>カスタム​​</vt:lpstr>
      <vt:lpstr>PowerPoint プレゼンテーション</vt:lpstr>
      <vt:lpstr>PowerPoint プレゼンテーション</vt:lpstr>
      <vt:lpstr>PowerPoint プレゼンテーション</vt:lpstr>
      <vt:lpstr>PowerPoint プレゼンテーション</vt:lpstr>
      <vt:lpstr>　契約または指定管理の協定 における生成AIの利用規定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生成AI利用に関する特記仕様書及び 生成AI利用に関する確認について</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2024-10-09T15:29:38Z</dcterms:created>
  <dcterms:modified xsi:type="dcterms:W3CDTF">2025-12-22T07:52:21Z</dcterms:modified>
</cp:coreProperties>
</file>