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919" r:id="rId1"/>
  </p:sldMasterIdLst>
  <p:notesMasterIdLst>
    <p:notesMasterId r:id="rId5"/>
  </p:notesMasterIdLst>
  <p:handoutMasterIdLst>
    <p:handoutMasterId r:id="rId6"/>
  </p:handoutMasterIdLst>
  <p:sldIdLst>
    <p:sldId id="2146847929" r:id="rId2"/>
    <p:sldId id="2146847927" r:id="rId3"/>
    <p:sldId id="2146847928" r:id="rId4"/>
  </p:sldIdLst>
  <p:sldSz cx="12192000" cy="6858000"/>
  <p:notesSz cx="6735763" cy="9866313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2160" userDrawn="1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5EC911-C337-4E32-ADD7-33CF366A2A7F}" v="38" dt="2024-10-11T09:01:02.385"/>
    <p1510:client id="{E2BB5125-B47C-49FB-8E8C-37CB16A97F09}" vWet="2" dt="2024-10-11T09:00:44.2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1" autoAdjust="0"/>
    <p:restoredTop sz="96224" autoAdjust="0"/>
  </p:normalViewPr>
  <p:slideViewPr>
    <p:cSldViewPr snapToGrid="0">
      <p:cViewPr varScale="1">
        <p:scale>
          <a:sx n="63" d="100"/>
          <a:sy n="63" d="100"/>
        </p:scale>
        <p:origin x="104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C3375-25C1-4132-8356-F0254E04DDEC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172F-6366-47B3-B3D8-F99B8E17CF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47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 Slide_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30B010D-E346-4088-B40A-BD3F0EDCCFBC}"/>
              </a:ext>
            </a:extLst>
          </p:cNvPr>
          <p:cNvSpPr/>
          <p:nvPr userDrawn="1"/>
        </p:nvSpPr>
        <p:spPr>
          <a:xfrm>
            <a:off x="0" y="2862376"/>
            <a:ext cx="11514717" cy="675616"/>
          </a:xfrm>
          <a:prstGeom prst="rect">
            <a:avLst/>
          </a:prstGeom>
          <a:solidFill>
            <a:srgbClr val="079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55600"/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8A01D0A3-616B-40FA-B6CC-30EC3AD586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332" y="2912182"/>
            <a:ext cx="11431385" cy="576004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 marL="109418" indent="-109418" algn="l">
              <a:defRPr sz="2400">
                <a:solidFill>
                  <a:schemeClr val="bg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defRPr>
            </a:lvl1pPr>
          </a:lstStyle>
          <a:p>
            <a:r>
              <a:rPr kumimoji="1" lang="ja-JP" altLang="en-US"/>
              <a:t>ディバイダタイトル（</a:t>
            </a:r>
            <a:r>
              <a:rPr kumimoji="1" lang="en-US" altLang="ja-JP"/>
              <a:t>24pt</a:t>
            </a:r>
            <a:r>
              <a:rPr kumimoji="1" lang="ja-JP" altLang="en-US"/>
              <a:t>、</a:t>
            </a:r>
            <a:r>
              <a:rPr kumimoji="1" lang="en-US" altLang="ja-JP"/>
              <a:t>1</a:t>
            </a:r>
            <a:r>
              <a:rPr kumimoji="1" lang="ja-JP" altLang="en-US"/>
              <a:t>行程度）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1018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: White2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037DA-877B-4969-92F3-D62917753DD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381001" y="381001"/>
            <a:ext cx="5715000" cy="2476499"/>
          </a:xfrm>
        </p:spPr>
        <p:txBody>
          <a:bodyPr anchor="b"/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Place presentation title here 48pt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BBB33C-A0EF-4DAE-96F6-5E528C0ED2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381001" y="3108960"/>
            <a:ext cx="4301168" cy="1092845"/>
          </a:xfrm>
        </p:spPr>
        <p:txBody>
          <a:bodyPr/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2400" b="0" i="0" spc="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GB"/>
              <a:t>Place subtitle here in Palatino Linotype 24pt</a:t>
            </a:r>
            <a:endParaRPr lang="en-US"/>
          </a:p>
        </p:txBody>
      </p:sp>
      <p:sp>
        <p:nvSpPr>
          <p:cNvPr id="11" name="Text Placeholder 16">
            <a:extLst>
              <a:ext uri="{FF2B5EF4-FFF2-40B4-BE49-F238E27FC236}">
                <a16:creationId xmlns:a16="http://schemas.microsoft.com/office/drawing/2014/main" id="{B2BDB7F4-6E1D-4904-AD31-0A33E91A2E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white">
          <a:xfrm>
            <a:off x="381001" y="4435945"/>
            <a:ext cx="3253153" cy="530687"/>
          </a:xfrm>
        </p:spPr>
        <p:txBody>
          <a:bodyPr/>
          <a:lstStyle>
            <a:lvl1pPr marL="0" indent="0" algn="l" defTabSz="914400" rtl="0" eaLnBrk="1" latinLnBrk="0" hangingPunct="1">
              <a:spcAft>
                <a:spcPts val="0"/>
              </a:spcAft>
              <a:buNone/>
              <a:defRPr lang="en-US" sz="14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l" defTabSz="914400" rtl="0" eaLnBrk="1" latinLnBrk="0" hangingPunct="1">
              <a:spcAft>
                <a:spcPts val="0"/>
              </a:spcAft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algn="l" defTabSz="914400" rtl="0" eaLnBrk="1" latinLnBrk="0" hangingPunct="1">
              <a:spcAft>
                <a:spcPts val="0"/>
              </a:spcAft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algn="l" defTabSz="914400" rtl="0" eaLnBrk="1" latinLnBrk="0" hangingPunct="1">
              <a:spcAft>
                <a:spcPts val="0"/>
              </a:spcAft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algn="l" defTabSz="914400" rtl="0" eaLnBrk="1" latinLnBrk="0" hangingPunct="1">
              <a:spcAft>
                <a:spcPts val="0"/>
              </a:spcAft>
              <a:defRPr lang="en-US" sz="14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Presenter 14pt</a:t>
            </a:r>
          </a:p>
        </p:txBody>
      </p:sp>
      <p:sp>
        <p:nvSpPr>
          <p:cNvPr id="12" name="Date Placeholder 10">
            <a:extLst>
              <a:ext uri="{FF2B5EF4-FFF2-40B4-BE49-F238E27FC236}">
                <a16:creationId xmlns:a16="http://schemas.microsoft.com/office/drawing/2014/main" id="{1E34DA31-8586-4EF2-9474-E9CBCF31314E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5651167" y="6444000"/>
            <a:ext cx="889666" cy="169277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lang="en-US" altLang="ja-JP" sz="1100" kern="1200" smtClean="0">
                <a:solidFill>
                  <a:srgbClr val="75787B"/>
                </a:solidFill>
                <a:latin typeface="+mn-lt"/>
                <a:ea typeface="+mn-ea"/>
                <a:cs typeface="+mn-cs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Profile of Osaka city">
            <a:extLst>
              <a:ext uri="{FF2B5EF4-FFF2-40B4-BE49-F238E27FC236}">
                <a16:creationId xmlns:a16="http://schemas.microsoft.com/office/drawing/2014/main" id="{023DB3E2-67BE-753F-1131-299E49F6AD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77" y="5703823"/>
            <a:ext cx="2121408" cy="68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A7BCB9-EB78-0E22-656B-B7AC97BB72AC}"/>
              </a:ext>
            </a:extLst>
          </p:cNvPr>
          <p:cNvSpPr/>
          <p:nvPr userDrawn="1"/>
        </p:nvSpPr>
        <p:spPr>
          <a:xfrm>
            <a:off x="0" y="0"/>
            <a:ext cx="12192000" cy="5294376"/>
          </a:xfrm>
          <a:prstGeom prst="rect">
            <a:avLst/>
          </a:prstGeom>
          <a:solidFill>
            <a:srgbClr val="079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endParaRPr kumimoji="1" lang="ja-JP" altLang="en-US" err="1"/>
          </a:p>
        </p:txBody>
      </p:sp>
    </p:spTree>
    <p:extLst>
      <p:ext uri="{BB962C8B-B14F-4D97-AF65-F5344CB8AC3E}">
        <p14:creationId xmlns:p14="http://schemas.microsoft.com/office/powerpoint/2010/main" val="1079120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72145" y="260648"/>
            <a:ext cx="11647710" cy="576004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 marL="109418" indent="-109418" algn="l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defRPr>
            </a:lvl1pPr>
          </a:lstStyle>
          <a:p>
            <a:r>
              <a:rPr kumimoji="1" lang="ja-JP" altLang="en-US"/>
              <a:t>タイトル（</a:t>
            </a:r>
            <a:r>
              <a:rPr kumimoji="1" lang="en-US" altLang="ja-JP"/>
              <a:t>18pt</a:t>
            </a:r>
            <a:r>
              <a:rPr kumimoji="1" lang="ja-JP" altLang="en-US"/>
              <a:t>、</a:t>
            </a:r>
            <a:r>
              <a:rPr kumimoji="1" lang="en-US" altLang="ja-JP"/>
              <a:t>1</a:t>
            </a:r>
            <a:r>
              <a:rPr kumimoji="1" lang="ja-JP" altLang="en-US"/>
              <a:t>～</a:t>
            </a:r>
            <a:r>
              <a:rPr kumimoji="1" lang="en-US" altLang="ja-JP"/>
              <a:t>3</a:t>
            </a:r>
            <a:r>
              <a:rPr kumimoji="1" lang="ja-JP" altLang="en-US"/>
              <a:t>行程度）</a:t>
            </a:r>
            <a:endParaRPr lang="ja-JP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272145" y="908804"/>
            <a:ext cx="11647710" cy="756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eaLnBrk="1">
              <a:spcBef>
                <a:spcPts val="300"/>
              </a:spcBef>
              <a:buFontTx/>
              <a:buNone/>
              <a:defRPr lang="en-US" altLang="ja-JP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defRPr>
            </a:lvl1pPr>
          </a:lstStyle>
          <a:p>
            <a:pPr lvl="0"/>
            <a:r>
              <a:rPr kumimoji="1" lang="ja-JP" altLang="en-US"/>
              <a:t>メッセージライン（</a:t>
            </a:r>
            <a:r>
              <a:rPr kumimoji="1" lang="en-US" altLang="ja-JP"/>
              <a:t>16pt</a:t>
            </a:r>
            <a:r>
              <a:rPr kumimoji="1" lang="ja-JP" altLang="en-US"/>
              <a:t>、</a:t>
            </a:r>
            <a:r>
              <a:rPr kumimoji="1" lang="en-US" altLang="ja-JP"/>
              <a:t>1</a:t>
            </a:r>
            <a:r>
              <a:rPr kumimoji="1" lang="ja-JP" altLang="en-US"/>
              <a:t>～</a:t>
            </a:r>
            <a:r>
              <a:rPr kumimoji="1" lang="en-US" altLang="ja-JP"/>
              <a:t>3</a:t>
            </a:r>
            <a:r>
              <a:rPr kumimoji="1" lang="ja-JP" altLang="en-US"/>
              <a:t>行程度、段落後</a:t>
            </a:r>
            <a:r>
              <a:rPr kumimoji="1" lang="en-US" altLang="ja-JP"/>
              <a:t>3pt</a:t>
            </a:r>
            <a:r>
              <a:rPr kumimoji="1" lang="ja-JP" altLang="en-US"/>
              <a:t>）</a:t>
            </a:r>
            <a:endParaRPr kumimoji="1" lang="en-US" altLang="ja-JP"/>
          </a:p>
        </p:txBody>
      </p:sp>
      <p:cxnSp>
        <p:nvCxnSpPr>
          <p:cNvPr id="3" name="Straight Connector 7">
            <a:extLst>
              <a:ext uri="{FF2B5EF4-FFF2-40B4-BE49-F238E27FC236}">
                <a16:creationId xmlns:a16="http://schemas.microsoft.com/office/drawing/2014/main" id="{8C5A7860-FBAE-21BF-9D76-6B9B02D455C3}"/>
              </a:ext>
            </a:extLst>
          </p:cNvPr>
          <p:cNvCxnSpPr>
            <a:cxnSpLocks/>
          </p:cNvCxnSpPr>
          <p:nvPr userDrawn="1"/>
        </p:nvCxnSpPr>
        <p:spPr>
          <a:xfrm>
            <a:off x="272145" y="836712"/>
            <a:ext cx="11647710" cy="0"/>
          </a:xfrm>
          <a:prstGeom prst="line">
            <a:avLst/>
          </a:prstGeom>
          <a:noFill/>
          <a:ln w="12700" cap="flat" cmpd="sng" algn="ctr">
            <a:solidFill>
              <a:srgbClr val="07997D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392839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extLst>
    <p:ext uri="{DCECCB84-F9BA-43D5-87BE-67443E8EF086}">
      <p15:sldGuideLst xmlns:p15="http://schemas.microsoft.com/office/powerpoint/2012/main">
        <p15:guide id="1" orient="horz" pos="4156">
          <p15:clr>
            <a:srgbClr val="FBAE40"/>
          </p15:clr>
        </p15:guide>
        <p15:guide id="2" pos="166">
          <p15:clr>
            <a:srgbClr val="FBAE40"/>
          </p15:clr>
        </p15:guide>
        <p15:guide id="4" pos="751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>
            <a:extLst>
              <a:ext uri="{FF2B5EF4-FFF2-40B4-BE49-F238E27FC236}">
                <a16:creationId xmlns:a16="http://schemas.microsoft.com/office/drawing/2014/main" id="{88710619-D609-4ABA-8EC3-1DBA3A476E1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3033446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6" imgW="444" imgH="443" progId="TCLayout.ActiveDocument.1">
                  <p:embed/>
                </p:oleObj>
              </mc:Choice>
              <mc:Fallback>
                <p:oleObj name="think-cell スライド" r:id="rId6" imgW="444" imgH="443" progId="TCLayout.ActiveDocument.1">
                  <p:embed/>
                  <p:pic>
                    <p:nvPicPr>
                      <p:cNvPr id="4" name="オブジェクト 3" hidden="1">
                        <a:extLst>
                          <a:ext uri="{FF2B5EF4-FFF2-40B4-BE49-F238E27FC236}">
                            <a16:creationId xmlns:a16="http://schemas.microsoft.com/office/drawing/2014/main" id="{88710619-D609-4ABA-8EC3-1DBA3A476E1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80000" y="152400"/>
            <a:ext cx="11232000" cy="6477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kumimoji="1" lang="ja-JP" altLang="en-US"/>
              <a:t>スライドタイトル</a:t>
            </a:r>
            <a:r>
              <a:rPr lang="ja-JP" altLang="en-US" noProof="0"/>
              <a:t>（入力が必要）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30800" y="6588000"/>
            <a:ext cx="5184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788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15" name="Text Box 37"/>
          <p:cNvSpPr txBox="1">
            <a:spLocks noChangeArrowheads="1"/>
          </p:cNvSpPr>
          <p:nvPr/>
        </p:nvSpPr>
        <p:spPr bwMode="gray">
          <a:xfrm>
            <a:off x="6276000" y="6588000"/>
            <a:ext cx="5436000" cy="16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 anchorCtr="0">
            <a:noAutofit/>
          </a:bodyPr>
          <a:lstStyle/>
          <a:p>
            <a:pPr algn="r" rtl="0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altLang="ja-JP" sz="9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80000" y="1484725"/>
            <a:ext cx="1123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0" r:id="rId3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400" b="1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6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600" b="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68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6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36000" indent="-252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188000" indent="-252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96" userDrawn="1">
          <p15:clr>
            <a:srgbClr val="A4A3A4"/>
          </p15:clr>
        </p15:guide>
        <p15:guide id="3" pos="3727" userDrawn="1">
          <p15:clr>
            <a:srgbClr val="A4A3A4"/>
          </p15:clr>
        </p15:guide>
        <p15:guide id="4" pos="3953" userDrawn="1">
          <p15:clr>
            <a:srgbClr val="A4A3A4"/>
          </p15:clr>
        </p15:guide>
        <p15:guide id="5" pos="7378" userDrawn="1">
          <p15:clr>
            <a:srgbClr val="A4A3A4"/>
          </p15:clr>
        </p15:guide>
        <p15:guide id="6" pos="302" userDrawn="1">
          <p15:clr>
            <a:srgbClr val="A4A3A4"/>
          </p15:clr>
        </p15:guide>
        <p15:guide id="7" orient="horz" pos="504" userDrawn="1">
          <p15:clr>
            <a:srgbClr val="A4A3A4"/>
          </p15:clr>
        </p15:guide>
        <p15:guide id="8" orient="horz" pos="527" userDrawn="1">
          <p15:clr>
            <a:srgbClr val="A4A3A4"/>
          </p15:clr>
        </p15:guide>
        <p15:guide id="9" orient="horz" pos="935" userDrawn="1">
          <p15:clr>
            <a:srgbClr val="A4A3A4"/>
          </p15:clr>
        </p15:guide>
        <p15:guide id="10" orient="horz" pos="3974" userDrawn="1">
          <p15:clr>
            <a:srgbClr val="A4A3A4"/>
          </p15:clr>
        </p15:guide>
        <p15:guide id="11" orient="horz" pos="4156" userDrawn="1">
          <p15:clr>
            <a:srgbClr val="A4A3A4"/>
          </p15:clr>
        </p15:guide>
        <p15:guide id="12" orient="horz" pos="426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B8D50-11D3-1740-283A-5DC82DEBE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様式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導入スケジュール案</a:t>
            </a:r>
          </a:p>
        </p:txBody>
      </p:sp>
    </p:spTree>
    <p:extLst>
      <p:ext uri="{BB962C8B-B14F-4D97-AF65-F5344CB8AC3E}">
        <p14:creationId xmlns:p14="http://schemas.microsoft.com/office/powerpoint/2010/main" val="1043542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3685-B6BC-E54B-5ED4-88FAB746D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様式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導入スケジュール案（</a:t>
            </a:r>
            <a:r>
              <a:rPr kumimoji="1" lang="en-US" altLang="ja-JP" dirty="0"/>
              <a:t>1/2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6E6823-4736-7A48-5BF2-445664DCB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5" y="908804"/>
            <a:ext cx="7857867" cy="756000"/>
          </a:xfrm>
        </p:spPr>
        <p:txBody>
          <a:bodyPr/>
          <a:lstStyle/>
          <a:p>
            <a:r>
              <a:rPr kumimoji="1" lang="ja-JP" altLang="en-US" sz="1400" dirty="0"/>
              <a:t>「別紙</a:t>
            </a:r>
            <a:r>
              <a:rPr kumimoji="1" lang="en-US" altLang="ja-JP" sz="1400" dirty="0"/>
              <a:t>_</a:t>
            </a:r>
            <a:r>
              <a:rPr kumimoji="1" lang="ja-JP" altLang="en-US" sz="1400" dirty="0"/>
              <a:t>大阪市データ連携基盤に係る</a:t>
            </a:r>
            <a:r>
              <a:rPr kumimoji="1" lang="en-US" altLang="ja-JP" sz="1400" dirty="0"/>
              <a:t>RFI</a:t>
            </a:r>
            <a:r>
              <a:rPr kumimoji="1" lang="ja-JP" altLang="en-US" sz="1400" dirty="0"/>
              <a:t>実施要領」に示すスケジュール案を参考に、貴社の想定する導入スケジュールをご提示ください。</a:t>
            </a: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927AC5DB-C089-9830-2592-D4BAD2B08D23}"/>
              </a:ext>
            </a:extLst>
          </p:cNvPr>
          <p:cNvSpPr/>
          <p:nvPr/>
        </p:nvSpPr>
        <p:spPr bwMode="gray">
          <a:xfrm>
            <a:off x="10233850" y="1034103"/>
            <a:ext cx="746083" cy="193145"/>
          </a:xfrm>
          <a:prstGeom prst="homePlate">
            <a:avLst>
              <a:gd name="adj" fmla="val 18401"/>
            </a:avLst>
          </a:prstGeom>
          <a:solidFill>
            <a:schemeClr val="bg1">
              <a:lumMod val="95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64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市タスク</a:t>
            </a:r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80C24156-DE0A-ECF5-632B-9A84AF76D6C3}"/>
              </a:ext>
            </a:extLst>
          </p:cNvPr>
          <p:cNvSpPr/>
          <p:nvPr/>
        </p:nvSpPr>
        <p:spPr bwMode="gray">
          <a:xfrm>
            <a:off x="11058566" y="1034103"/>
            <a:ext cx="746083" cy="193145"/>
          </a:xfrm>
          <a:prstGeom prst="homePlate">
            <a:avLst>
              <a:gd name="adj" fmla="val 18401"/>
            </a:avLst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64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貴社タスク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4BE8D8E-F4FB-A15E-9454-3BE8DE4BFCB5}"/>
              </a:ext>
            </a:extLst>
          </p:cNvPr>
          <p:cNvSpPr/>
          <p:nvPr/>
        </p:nvSpPr>
        <p:spPr bwMode="gray">
          <a:xfrm>
            <a:off x="8403179" y="920513"/>
            <a:ext cx="527076" cy="2160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990564" eaLnBrk="1" fontAlgn="auto" hangingPunct="1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en-US" altLang="ja-JP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【</a:t>
            </a:r>
            <a:r>
              <a:rPr kumimoji="1" lang="ja-JP" altLang="en-US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凡例</a:t>
            </a:r>
            <a:r>
              <a:rPr kumimoji="1" lang="en-US" altLang="ja-JP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9D00434-AB9C-566D-ACCE-43AF973807B8}"/>
              </a:ext>
            </a:extLst>
          </p:cNvPr>
          <p:cNvSpPr txBox="1"/>
          <p:nvPr/>
        </p:nvSpPr>
        <p:spPr bwMode="gray">
          <a:xfrm>
            <a:off x="9070155" y="1016000"/>
            <a:ext cx="120902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90564" eaLnBrk="1" fontAlgn="auto" hangingPunct="1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0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クリティカルパス</a:t>
            </a:r>
            <a:endParaRPr kumimoji="1" lang="en-US" altLang="ja-JP" sz="100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9" name="直線矢印コネクタ 179">
            <a:extLst>
              <a:ext uri="{FF2B5EF4-FFF2-40B4-BE49-F238E27FC236}">
                <a16:creationId xmlns:a16="http://schemas.microsoft.com/office/drawing/2014/main" id="{0C17E9D5-1666-3A85-DA91-B78EE01C79A8}"/>
              </a:ext>
            </a:extLst>
          </p:cNvPr>
          <p:cNvCxnSpPr>
            <a:cxnSpLocks/>
          </p:cNvCxnSpPr>
          <p:nvPr/>
        </p:nvCxnSpPr>
        <p:spPr>
          <a:xfrm rot="16200000" flipH="1">
            <a:off x="8913402" y="1092000"/>
            <a:ext cx="258292" cy="131319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FF5050"/>
            </a:solidFill>
            <a:prstDash val="solid"/>
            <a:tailEnd type="triangle"/>
          </a:ln>
          <a:effectLst/>
        </p:spPr>
      </p:cxn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587749F1-0780-DC38-351E-F27EEC569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81790"/>
              </p:ext>
            </p:extLst>
          </p:nvPr>
        </p:nvGraphicFramePr>
        <p:xfrm>
          <a:off x="479426" y="1409065"/>
          <a:ext cx="11385747" cy="501776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84527">
                  <a:extLst>
                    <a:ext uri="{9D8B030D-6E8A-4147-A177-3AD203B41FA5}">
                      <a16:colId xmlns:a16="http://schemas.microsoft.com/office/drawing/2014/main" val="655035678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713737814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1840813052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091694225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4127962765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855899551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4223856830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239614522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386735956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4234572083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1872931081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4039287001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908774070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725767702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410321154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879623814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659881444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446742039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1970254914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270796559"/>
                    </a:ext>
                  </a:extLst>
                </a:gridCol>
                <a:gridCol w="490061">
                  <a:extLst>
                    <a:ext uri="{9D8B030D-6E8A-4147-A177-3AD203B41FA5}">
                      <a16:colId xmlns:a16="http://schemas.microsoft.com/office/drawing/2014/main" val="663290668"/>
                    </a:ext>
                  </a:extLst>
                </a:gridCol>
              </a:tblGrid>
              <a:tr h="179043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T="10800" marB="10800">
                    <a:solidFill>
                      <a:schemeClr val="accent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令和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8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年度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令和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9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年度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令和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10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年度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令和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11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年度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令和</a:t>
                      </a:r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12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年度</a:t>
                      </a:r>
                      <a:endParaRPr kumimoji="1" lang="en-US" altLang="ja-JP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9FBE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666614"/>
                  </a:ext>
                </a:extLst>
              </a:tr>
              <a:tr h="179043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T="10800" marB="1080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3Q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4Q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3Q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4Q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3Q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4Q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3Q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4Q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1Q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2Q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3Q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4Q</a:t>
                      </a:r>
                      <a:endParaRPr kumimoji="1" lang="ja-JP" altLang="en-US" sz="1050" dirty="0">
                        <a:solidFill>
                          <a:schemeClr val="bg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779207"/>
                  </a:ext>
                </a:extLst>
              </a:tr>
              <a:tr h="853665"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マイルストーン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T="10800" marB="10800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449163"/>
                  </a:ext>
                </a:extLst>
              </a:tr>
              <a:tr h="38008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大阪市データ連携基盤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T="10800" marB="10800"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36000" marR="36000" marT="10800" marB="108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5456263"/>
                  </a:ext>
                </a:extLst>
              </a:tr>
            </a:tbl>
          </a:graphicData>
        </a:graphic>
      </p:graphicFrame>
      <p:sp>
        <p:nvSpPr>
          <p:cNvPr id="12" name="矢印: 五方向 11">
            <a:extLst>
              <a:ext uri="{FF2B5EF4-FFF2-40B4-BE49-F238E27FC236}">
                <a16:creationId xmlns:a16="http://schemas.microsoft.com/office/drawing/2014/main" id="{D38CF683-659A-E994-DBF3-7D566F923F60}"/>
              </a:ext>
            </a:extLst>
          </p:cNvPr>
          <p:cNvSpPr/>
          <p:nvPr/>
        </p:nvSpPr>
        <p:spPr bwMode="gray">
          <a:xfrm>
            <a:off x="2595210" y="2807179"/>
            <a:ext cx="1315746" cy="338200"/>
          </a:xfrm>
          <a:prstGeom prst="homePlate">
            <a:avLst>
              <a:gd name="adj" fmla="val 18401"/>
            </a:avLst>
          </a:prstGeom>
          <a:solidFill>
            <a:schemeClr val="accent2">
              <a:lumMod val="40000"/>
              <a:lumOff val="60000"/>
            </a:schemeClr>
          </a:solidFill>
          <a:ln w="12700" algn="ctr">
            <a:solidFill>
              <a:schemeClr val="accent2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64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5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貴社タスク</a:t>
            </a:r>
            <a:endParaRPr kumimoji="1" lang="en-US" altLang="ja-JP" sz="105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33915FE-DAB0-4AFB-5640-F29CBAE4D91D}"/>
              </a:ext>
            </a:extLst>
          </p:cNvPr>
          <p:cNvSpPr txBox="1"/>
          <p:nvPr/>
        </p:nvSpPr>
        <p:spPr>
          <a:xfrm>
            <a:off x="2359186" y="1826785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●契約</a:t>
            </a:r>
          </a:p>
        </p:txBody>
      </p:sp>
      <p:sp>
        <p:nvSpPr>
          <p:cNvPr id="17" name="矢印: 五方向 16">
            <a:extLst>
              <a:ext uri="{FF2B5EF4-FFF2-40B4-BE49-F238E27FC236}">
                <a16:creationId xmlns:a16="http://schemas.microsoft.com/office/drawing/2014/main" id="{91C8B7A0-E53E-0AC5-A5AA-B40BFD3E1E7F}"/>
              </a:ext>
            </a:extLst>
          </p:cNvPr>
          <p:cNvSpPr/>
          <p:nvPr/>
        </p:nvSpPr>
        <p:spPr bwMode="gray">
          <a:xfrm>
            <a:off x="2595210" y="3507185"/>
            <a:ext cx="917512" cy="338199"/>
          </a:xfrm>
          <a:prstGeom prst="homePlate">
            <a:avLst>
              <a:gd name="adj" fmla="val 18401"/>
            </a:avLst>
          </a:prstGeom>
          <a:solidFill>
            <a:schemeClr val="bg1">
              <a:lumMod val="95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90564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50" dirty="0">
                <a:solidFill>
                  <a:prstClr val="black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市タスク</a:t>
            </a:r>
            <a:endParaRPr kumimoji="1" lang="en-US" altLang="ja-JP" sz="1050" dirty="0">
              <a:solidFill>
                <a:prstClr val="black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3D61507F-29EE-4B5F-2A6A-AF23CC38BC07}"/>
              </a:ext>
            </a:extLst>
          </p:cNvPr>
          <p:cNvSpPr/>
          <p:nvPr/>
        </p:nvSpPr>
        <p:spPr bwMode="auto">
          <a:xfrm>
            <a:off x="8791615" y="138389"/>
            <a:ext cx="3128240" cy="635274"/>
          </a:xfrm>
          <a:prstGeom prst="wedgeRectCallout">
            <a:avLst>
              <a:gd name="adj1" fmla="val -45665"/>
              <a:gd name="adj2" fmla="val 73095"/>
            </a:avLst>
          </a:prstGeom>
          <a:ln w="635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補足</a:t>
            </a:r>
            <a:r>
              <a:rPr lang="en-US" altLang="ja-JP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A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：貴社にて凡例は追加いただいて結構です。</a:t>
            </a:r>
            <a:r>
              <a:rPr lang="ja-JP" altLang="en-US" sz="105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重要な点としてスケジュールのクリティカルパスがわかるように記載ください。</a:t>
            </a:r>
            <a:endParaRPr lang="en-US" altLang="ja-JP" sz="1050" b="1" u="sng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吹き出し: 四角形 23">
            <a:extLst>
              <a:ext uri="{FF2B5EF4-FFF2-40B4-BE49-F238E27FC236}">
                <a16:creationId xmlns:a16="http://schemas.microsoft.com/office/drawing/2014/main" id="{299F42C3-C426-482E-5658-B26F291A6EF0}"/>
              </a:ext>
            </a:extLst>
          </p:cNvPr>
          <p:cNvSpPr/>
          <p:nvPr/>
        </p:nvSpPr>
        <p:spPr bwMode="auto">
          <a:xfrm>
            <a:off x="539980" y="3033102"/>
            <a:ext cx="1492632" cy="474083"/>
          </a:xfrm>
          <a:prstGeom prst="wedgeRectCallout">
            <a:avLst>
              <a:gd name="adj1" fmla="val 53875"/>
              <a:gd name="adj2" fmla="val -20577"/>
            </a:avLst>
          </a:prstGeom>
          <a:ln w="6350"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補足</a:t>
            </a:r>
            <a:r>
              <a:rPr lang="en-US" altLang="ja-JP" sz="105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</a:t>
            </a:r>
            <a:r>
              <a:rPr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：工程毎に矢羽根を記載ください。</a:t>
            </a:r>
            <a:endParaRPr lang="en-US" altLang="ja-JP" sz="105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9A3F1A-6757-4FEE-6D84-2F847CBE346B}"/>
              </a:ext>
            </a:extLst>
          </p:cNvPr>
          <p:cNvSpPr txBox="1"/>
          <p:nvPr/>
        </p:nvSpPr>
        <p:spPr>
          <a:xfrm>
            <a:off x="3978894" y="1826785"/>
            <a:ext cx="184056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</a:t>
            </a:r>
            <a:r>
              <a:rPr kumimoji="1"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R9.4</a:t>
            </a:r>
          </a:p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各連携ジョブ</a:t>
            </a:r>
            <a:br>
              <a:rPr kumimoji="1"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開発開始（想定）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437B44-D5C6-0793-42E4-2CA14B74FB48}"/>
              </a:ext>
            </a:extLst>
          </p:cNvPr>
          <p:cNvSpPr txBox="1"/>
          <p:nvPr/>
        </p:nvSpPr>
        <p:spPr>
          <a:xfrm>
            <a:off x="5452255" y="1826785"/>
            <a:ext cx="32014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</a:t>
            </a:r>
            <a:r>
              <a:rPr kumimoji="1"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R10.1</a:t>
            </a:r>
          </a:p>
          <a:p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 </a:t>
            </a:r>
            <a:r>
              <a:rPr kumimoji="1" lang="en-US" altLang="ja-JP" sz="1050" dirty="0" err="1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eLQR</a:t>
            </a:r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連携ジョブ運用開始（最も早い場合）</a:t>
            </a:r>
            <a:br>
              <a:rPr kumimoji="1" lang="en-US" altLang="ja-JP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05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新財務会計システム運用開始（最も早い場合）</a:t>
            </a:r>
          </a:p>
        </p:txBody>
      </p:sp>
    </p:spTree>
    <p:extLst>
      <p:ext uri="{BB962C8B-B14F-4D97-AF65-F5344CB8AC3E}">
        <p14:creationId xmlns:p14="http://schemas.microsoft.com/office/powerpoint/2010/main" val="238196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E211C0-F254-07C4-12A6-5786253B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様式</a:t>
            </a:r>
            <a:r>
              <a:rPr kumimoji="1" lang="en-US" altLang="ja-JP" dirty="0"/>
              <a:t>4</a:t>
            </a:r>
            <a:r>
              <a:rPr kumimoji="1" lang="ja-JP" altLang="en-US" dirty="0"/>
              <a:t>　導入スケジュール案（</a:t>
            </a:r>
            <a:r>
              <a:rPr lang="ja-JP" altLang="en-US" dirty="0"/>
              <a:t>２</a:t>
            </a:r>
            <a:r>
              <a:rPr kumimoji="1" lang="en-US" altLang="ja-JP" dirty="0"/>
              <a:t>/2</a:t>
            </a:r>
            <a:r>
              <a:rPr kumimoji="1" lang="ja-JP" altLang="en-US" dirty="0"/>
              <a:t>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126C33-A394-0053-F430-A0C29F086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1400" dirty="0"/>
              <a:t>導入</a:t>
            </a:r>
            <a:r>
              <a:rPr kumimoji="1" lang="ja-JP" altLang="en-US" sz="1400" dirty="0"/>
              <a:t>スケジュールを作成するにあたっての前提条件について記入をお願いします。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3EA694D-AD43-D29B-EECB-BDBB363A0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082201"/>
              </p:ext>
            </p:extLst>
          </p:nvPr>
        </p:nvGraphicFramePr>
        <p:xfrm>
          <a:off x="377687" y="1484314"/>
          <a:ext cx="11542167" cy="4538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42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UD デジタル 教科書体 NP-R" panose="02020400000000000000" pitchFamily="18" charset="-128"/>
                          <a:ea typeface="UD デジタル 教科書体 NP-R" panose="02020400000000000000" pitchFamily="18" charset="-128"/>
                        </a:rPr>
                        <a:t>前提条件</a:t>
                      </a:r>
                    </a:p>
                  </a:txBody>
                  <a:tcPr marL="91431" marR="91431" marT="45734" marB="45734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991">
                <a:tc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solidFill>
                          <a:schemeClr val="tx1"/>
                        </a:solidFill>
                        <a:latin typeface="UD デジタル 教科書体 NP-R" panose="02020400000000000000" pitchFamily="18" charset="-128"/>
                        <a:ea typeface="UD デジタル 教科書体 NP-R" panose="02020400000000000000" pitchFamily="18" charset="-128"/>
                      </a:endParaRPr>
                    </a:p>
                  </a:txBody>
                  <a:tcPr marL="91431" marR="91431" marT="45734" marB="45734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59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5e8e40f-b990-41de-a0fc-543397efce71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16:9_J_202401_基本版②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2024Dloite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16_9_J.pptx" id="{1102BB33-5474-4266-9126-454875A824BA}" vid="{88316D57-46D6-41CD-8B17-44CBB453653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Template_16_9_J_NoLogo</Template>
  <TotalTime>0</TotalTime>
  <Words>202</Words>
  <Application>Microsoft Office PowerPoint</Application>
  <PresentationFormat>ワイド画面</PresentationFormat>
  <Paragraphs>46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UD デジタル 教科書体 NP-R</vt:lpstr>
      <vt:lpstr>Arial</vt:lpstr>
      <vt:lpstr>Calibri</vt:lpstr>
      <vt:lpstr>Palatino Linotype</vt:lpstr>
      <vt:lpstr>Verdana</vt:lpstr>
      <vt:lpstr>Wingdings</vt:lpstr>
      <vt:lpstr>DT Template_16:9_J_202401_基本版②</vt:lpstr>
      <vt:lpstr>think-cell スライド</vt:lpstr>
      <vt:lpstr>様式4　導入スケジュール案</vt:lpstr>
      <vt:lpstr>様式4　導入スケジュール案（1/2）</vt:lpstr>
      <vt:lpstr>様式4　導入スケジュール案（２/2）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2025-07-15T08:04:00Z</dcterms:created>
  <dcterms:modified xsi:type="dcterms:W3CDTF">2025-07-15T08:04:06Z</dcterms:modified>
</cp:coreProperties>
</file>