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DEFE1B90-064E-4C95-AC13-9A689363164C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731" userDrawn="1">
          <p15:clr>
            <a:srgbClr val="A4A3A4"/>
          </p15:clr>
        </p15:guide>
        <p15:guide id="2" pos="1031" userDrawn="1">
          <p15:clr>
            <a:srgbClr val="A4A3A4"/>
          </p15:clr>
        </p15:guide>
        <p15:guide id="3" pos="340" userDrawn="1">
          <p15:clr>
            <a:srgbClr val="A4A3A4"/>
          </p15:clr>
        </p15:guide>
        <p15:guide id="4" pos="4422" userDrawn="1">
          <p15:clr>
            <a:srgbClr val="A4A3A4"/>
          </p15:clr>
        </p15:guide>
        <p15:guide id="5" orient="horz" pos="306" userDrawn="1">
          <p15:clr>
            <a:srgbClr val="A4A3A4"/>
          </p15:clr>
        </p15:guide>
        <p15:guide id="6" orient="horz" pos="6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99CC"/>
    <a:srgbClr val="FF3333"/>
    <a:srgbClr val="FFFFAB"/>
    <a:srgbClr val="FFEFFF"/>
    <a:srgbClr val="FFE5FF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01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2" y="67"/>
      </p:cViewPr>
      <p:guideLst>
        <p:guide orient="horz" pos="2731"/>
        <p:guide pos="1031"/>
        <p:guide pos="340"/>
        <p:guide pos="4422"/>
        <p:guide orient="horz" pos="306"/>
        <p:guide orient="horz" pos="64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02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07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46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29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5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75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98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0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5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45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1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6D0C4-A2FE-4800-84BD-959A014C40F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5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グラフィックス 43" descr="警告 単色塗りつぶし">
            <a:extLst>
              <a:ext uri="{FF2B5EF4-FFF2-40B4-BE49-F238E27FC236}">
                <a16:creationId xmlns:a16="http://schemas.microsoft.com/office/drawing/2014/main" id="{DAF22FC2-C48B-3A65-D938-FC6893E0C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1911" y="623514"/>
            <a:ext cx="4822091" cy="4822091"/>
          </a:xfrm>
          <a:prstGeom prst="rect">
            <a:avLst/>
          </a:prstGeom>
        </p:spPr>
      </p:pic>
      <p:sp>
        <p:nvSpPr>
          <p:cNvPr id="13" name="角丸四角形：フレーム"/>
          <p:cNvSpPr/>
          <p:nvPr/>
        </p:nvSpPr>
        <p:spPr>
          <a:xfrm>
            <a:off x="140953" y="360499"/>
            <a:ext cx="7219885" cy="5322499"/>
          </a:xfrm>
          <a:prstGeom prst="roundRect">
            <a:avLst>
              <a:gd name="adj" fmla="val 3600"/>
            </a:avLst>
          </a:prstGeom>
          <a:solidFill>
            <a:srgbClr val="FFFFAB">
              <a:alpha val="70000"/>
            </a:srgbClr>
          </a:solidFill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11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5" name="図 4" descr="グラフィカル ユーザー インターフェイス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B64FD9-4F16-E351-1AE0-8F45A71FAA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13330">
            <a:off x="5040129" y="5972404"/>
            <a:ext cx="2281817" cy="1711363"/>
          </a:xfrm>
          <a:prstGeom prst="rect">
            <a:avLst/>
          </a:prstGeom>
        </p:spPr>
      </p:pic>
      <p:sp>
        <p:nvSpPr>
          <p:cNvPr id="34" name="テキスト：費用"/>
          <p:cNvSpPr txBox="1"/>
          <p:nvPr/>
        </p:nvSpPr>
        <p:spPr>
          <a:xfrm>
            <a:off x="270671" y="1133403"/>
            <a:ext cx="53495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令和８年</a:t>
            </a:r>
            <a:r>
              <a:rPr lang="ja-JP" altLang="en-US" sz="6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２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月</a:t>
            </a:r>
            <a:r>
              <a:rPr lang="ja-JP" altLang="en-US" sz="6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２２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日の</a:t>
            </a:r>
            <a:endParaRPr kumimoji="0" lang="ja-JP" altLang="en-US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32" name="テキスト：費用">
            <a:extLst>
              <a:ext uri="{FF2B5EF4-FFF2-40B4-BE49-F238E27FC236}">
                <a16:creationId xmlns:a16="http://schemas.microsoft.com/office/drawing/2014/main" id="{2CDAF02D-C6C7-3A39-3B46-487694680479}"/>
              </a:ext>
            </a:extLst>
          </p:cNvPr>
          <p:cNvSpPr txBox="1"/>
          <p:nvPr/>
        </p:nvSpPr>
        <p:spPr>
          <a:xfrm>
            <a:off x="266613" y="4041752"/>
            <a:ext cx="6994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マイナンバーカードに関するすべての</a:t>
            </a:r>
          </a:p>
        </p:txBody>
      </p:sp>
      <p:sp>
        <p:nvSpPr>
          <p:cNvPr id="41" name="テキスト：費用">
            <a:extLst>
              <a:ext uri="{FF2B5EF4-FFF2-40B4-BE49-F238E27FC236}">
                <a16:creationId xmlns:a16="http://schemas.microsoft.com/office/drawing/2014/main" id="{A709D291-2076-5D64-E743-9CA37E82A2EA}"/>
              </a:ext>
            </a:extLst>
          </p:cNvPr>
          <p:cNvSpPr txBox="1"/>
          <p:nvPr/>
        </p:nvSpPr>
        <p:spPr>
          <a:xfrm>
            <a:off x="237776" y="4805470"/>
            <a:ext cx="7252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手続きについて取扱いができません。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2" name="テキスト：費用">
            <a:extLst>
              <a:ext uri="{FF2B5EF4-FFF2-40B4-BE49-F238E27FC236}">
                <a16:creationId xmlns:a16="http://schemas.microsoft.com/office/drawing/2014/main" id="{00E96373-96FF-3CCD-761A-98F7E2DCBB50}"/>
              </a:ext>
            </a:extLst>
          </p:cNvPr>
          <p:cNvSpPr txBox="1"/>
          <p:nvPr/>
        </p:nvSpPr>
        <p:spPr>
          <a:xfrm>
            <a:off x="247563" y="2353887"/>
            <a:ext cx="5238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区役所の日曜開庁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 では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5" name="テキスト：費用">
            <a:extLst>
              <a:ext uri="{FF2B5EF4-FFF2-40B4-BE49-F238E27FC236}">
                <a16:creationId xmlns:a16="http://schemas.microsoft.com/office/drawing/2014/main" id="{F1E586D5-C33E-B6FB-40D4-A56D0BA8A7E4}"/>
              </a:ext>
            </a:extLst>
          </p:cNvPr>
          <p:cNvSpPr txBox="1"/>
          <p:nvPr/>
        </p:nvSpPr>
        <p:spPr>
          <a:xfrm>
            <a:off x="544912" y="5944869"/>
            <a:ext cx="3923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×</a:t>
            </a: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取扱いできない手続きの例</a:t>
            </a:r>
            <a:endParaRPr kumimoji="0" lang="ja-JP" alt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6" name="テキスト：費用">
            <a:extLst>
              <a:ext uri="{FF2B5EF4-FFF2-40B4-BE49-F238E27FC236}">
                <a16:creationId xmlns:a16="http://schemas.microsoft.com/office/drawing/2014/main" id="{9E0DF3D3-55CA-A2A0-D3B9-71435A43DB74}"/>
              </a:ext>
            </a:extLst>
          </p:cNvPr>
          <p:cNvSpPr txBox="1"/>
          <p:nvPr/>
        </p:nvSpPr>
        <p:spPr>
          <a:xfrm>
            <a:off x="796708" y="6398301"/>
            <a:ext cx="50722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マイナンバーカードの受取</a:t>
            </a: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交付申請書の発行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電子証明書の更新</a:t>
            </a: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特例転入によるお手続き　　　　等</a:t>
            </a:r>
            <a:endParaRPr kumimoji="0" lang="ja-JP" alt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7" name="テキスト：費用">
            <a:extLst>
              <a:ext uri="{FF2B5EF4-FFF2-40B4-BE49-F238E27FC236}">
                <a16:creationId xmlns:a16="http://schemas.microsoft.com/office/drawing/2014/main" id="{8B46F53D-3033-72E9-D2D9-D06D07474EFC}"/>
              </a:ext>
            </a:extLst>
          </p:cNvPr>
          <p:cNvSpPr txBox="1"/>
          <p:nvPr/>
        </p:nvSpPr>
        <p:spPr>
          <a:xfrm>
            <a:off x="1508517" y="525165"/>
            <a:ext cx="4248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区役所から重要なお知らせ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8" name="テキスト：費用">
            <a:extLst>
              <a:ext uri="{FF2B5EF4-FFF2-40B4-BE49-F238E27FC236}">
                <a16:creationId xmlns:a16="http://schemas.microsoft.com/office/drawing/2014/main" id="{8495BBBC-490C-ECAE-144D-262EBB0CAEDC}"/>
              </a:ext>
            </a:extLst>
          </p:cNvPr>
          <p:cNvSpPr txBox="1"/>
          <p:nvPr/>
        </p:nvSpPr>
        <p:spPr>
          <a:xfrm>
            <a:off x="367020" y="8830780"/>
            <a:ext cx="6993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ご迷惑をおかけいたしますが、</a:t>
            </a:r>
            <a:endParaRPr kumimoji="0" lang="en-US" altLang="ja-JP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ご理解ご協力の程よろしくお願いいたします。</a:t>
            </a:r>
          </a:p>
        </p:txBody>
      </p:sp>
      <p:sp>
        <p:nvSpPr>
          <p:cNvPr id="9" name="テキスト：費用">
            <a:extLst>
              <a:ext uri="{FF2B5EF4-FFF2-40B4-BE49-F238E27FC236}">
                <a16:creationId xmlns:a16="http://schemas.microsoft.com/office/drawing/2014/main" id="{AD7C6B48-AF17-47EF-5BD4-544BE5AB7A0E}"/>
              </a:ext>
            </a:extLst>
          </p:cNvPr>
          <p:cNvSpPr txBox="1"/>
          <p:nvPr/>
        </p:nvSpPr>
        <p:spPr>
          <a:xfrm>
            <a:off x="1" y="10009778"/>
            <a:ext cx="7559674" cy="687884"/>
          </a:xfrm>
          <a:prstGeom prst="rect">
            <a:avLst/>
          </a:prstGeom>
          <a:solidFill>
            <a:srgbClr val="FF3399"/>
          </a:solidFill>
        </p:spPr>
        <p:txBody>
          <a:bodyPr wrap="square" rtlCol="0">
            <a:noAutofit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0" name="テキスト：費用">
            <a:extLst>
              <a:ext uri="{FF2B5EF4-FFF2-40B4-BE49-F238E27FC236}">
                <a16:creationId xmlns:a16="http://schemas.microsoft.com/office/drawing/2014/main" id="{87B277B1-7D7C-D255-24D9-6F44364E06B3}"/>
              </a:ext>
            </a:extLst>
          </p:cNvPr>
          <p:cNvSpPr txBox="1"/>
          <p:nvPr/>
        </p:nvSpPr>
        <p:spPr>
          <a:xfrm>
            <a:off x="108079" y="10129739"/>
            <a:ext cx="5740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城東区役所窓口サービス課</a:t>
            </a: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1" name="テキスト：費用">
            <a:extLst>
              <a:ext uri="{FF2B5EF4-FFF2-40B4-BE49-F238E27FC236}">
                <a16:creationId xmlns:a16="http://schemas.microsoft.com/office/drawing/2014/main" id="{2E559111-2BBC-057A-1090-770DE995B8C7}"/>
              </a:ext>
            </a:extLst>
          </p:cNvPr>
          <p:cNvSpPr txBox="1"/>
          <p:nvPr/>
        </p:nvSpPr>
        <p:spPr>
          <a:xfrm>
            <a:off x="6476780" y="10217971"/>
            <a:ext cx="1055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◀大阪市ＨＰ</a:t>
            </a:r>
          </a:p>
        </p:txBody>
      </p:sp>
      <p:sp>
        <p:nvSpPr>
          <p:cNvPr id="12" name="テキスト：費用">
            <a:extLst>
              <a:ext uri="{FF2B5EF4-FFF2-40B4-BE49-F238E27FC236}">
                <a16:creationId xmlns:a16="http://schemas.microsoft.com/office/drawing/2014/main" id="{A7F7B458-6FAA-8174-1C99-3B0751166920}"/>
              </a:ext>
            </a:extLst>
          </p:cNvPr>
          <p:cNvSpPr txBox="1"/>
          <p:nvPr/>
        </p:nvSpPr>
        <p:spPr>
          <a:xfrm>
            <a:off x="266613" y="3201284"/>
            <a:ext cx="6635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システムメンテナンスの影響により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4" name="テキスト：費用">
            <a:extLst>
              <a:ext uri="{FF2B5EF4-FFF2-40B4-BE49-F238E27FC236}">
                <a16:creationId xmlns:a16="http://schemas.microsoft.com/office/drawing/2014/main" id="{9D8B18F0-234E-D397-796B-D03DB7905826}"/>
              </a:ext>
            </a:extLst>
          </p:cNvPr>
          <p:cNvSpPr txBox="1"/>
          <p:nvPr/>
        </p:nvSpPr>
        <p:spPr>
          <a:xfrm>
            <a:off x="543155" y="8035588"/>
            <a:ext cx="671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※ </a:t>
            </a:r>
            <a:r>
              <a:rPr kumimoji="0" lang="ja-JP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取扱業務の詳細につ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い</a:t>
            </a:r>
            <a:r>
              <a:rPr kumimoji="0" lang="ja-JP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ては、区役所までご確認ください。</a:t>
            </a:r>
          </a:p>
        </p:txBody>
      </p:sp>
      <p:pic>
        <p:nvPicPr>
          <p:cNvPr id="21" name="図 20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806483-3B48-514E-4FF5-1623F37E70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321" y="1186872"/>
            <a:ext cx="806747" cy="1668087"/>
          </a:xfrm>
          <a:prstGeom prst="rect">
            <a:avLst/>
          </a:prstGeom>
        </p:spPr>
      </p:pic>
      <p:pic>
        <p:nvPicPr>
          <p:cNvPr id="4" name="図 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68BFF98-F74E-0BB2-AFF6-19BC6ED021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930" y="10043629"/>
            <a:ext cx="633857" cy="63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1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1061</TotalTime>
  <Words>95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今川　祐亮 / IMAGAWA Yuusuke</dc:creator>
  <cp:lastModifiedBy>今川　祐亮 / IMAGAWA Yuusuke</cp:lastModifiedBy>
  <cp:revision>5</cp:revision>
  <cp:lastPrinted>2019-07-01T00:53:25Z</cp:lastPrinted>
  <dcterms:created xsi:type="dcterms:W3CDTF">2018-11-13T05:12:56Z</dcterms:created>
  <dcterms:modified xsi:type="dcterms:W3CDTF">2026-01-06T04:16:41Z</dcterms:modified>
</cp:coreProperties>
</file>