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</p:sldIdLst>
  <p:sldSz cx="12960350" cy="9828213"/>
  <p:notesSz cx="6797675" cy="9926638"/>
  <p:defaultTextStyle>
    <a:defPPr>
      <a:defRPr lang="ja-JP"/>
    </a:defPPr>
    <a:lvl1pPr marL="0" algn="l" defTabSz="1088023" rtl="0" eaLnBrk="1" latinLnBrk="0" hangingPunct="1">
      <a:defRPr kumimoji="1" sz="2142" kern="1200">
        <a:solidFill>
          <a:schemeClr val="tx1"/>
        </a:solidFill>
        <a:latin typeface="+mn-lt"/>
        <a:ea typeface="+mn-ea"/>
        <a:cs typeface="+mn-cs"/>
      </a:defRPr>
    </a:lvl1pPr>
    <a:lvl2pPr marL="544011" algn="l" defTabSz="1088023" rtl="0" eaLnBrk="1" latinLnBrk="0" hangingPunct="1">
      <a:defRPr kumimoji="1" sz="2142" kern="1200">
        <a:solidFill>
          <a:schemeClr val="tx1"/>
        </a:solidFill>
        <a:latin typeface="+mn-lt"/>
        <a:ea typeface="+mn-ea"/>
        <a:cs typeface="+mn-cs"/>
      </a:defRPr>
    </a:lvl2pPr>
    <a:lvl3pPr marL="1088023" algn="l" defTabSz="1088023" rtl="0" eaLnBrk="1" latinLnBrk="0" hangingPunct="1">
      <a:defRPr kumimoji="1" sz="2142" kern="1200">
        <a:solidFill>
          <a:schemeClr val="tx1"/>
        </a:solidFill>
        <a:latin typeface="+mn-lt"/>
        <a:ea typeface="+mn-ea"/>
        <a:cs typeface="+mn-cs"/>
      </a:defRPr>
    </a:lvl3pPr>
    <a:lvl4pPr marL="1632035" algn="l" defTabSz="1088023" rtl="0" eaLnBrk="1" latinLnBrk="0" hangingPunct="1">
      <a:defRPr kumimoji="1" sz="2142" kern="1200">
        <a:solidFill>
          <a:schemeClr val="tx1"/>
        </a:solidFill>
        <a:latin typeface="+mn-lt"/>
        <a:ea typeface="+mn-ea"/>
        <a:cs typeface="+mn-cs"/>
      </a:defRPr>
    </a:lvl4pPr>
    <a:lvl5pPr marL="2176047" algn="l" defTabSz="1088023" rtl="0" eaLnBrk="1" latinLnBrk="0" hangingPunct="1">
      <a:defRPr kumimoji="1" sz="2142" kern="1200">
        <a:solidFill>
          <a:schemeClr val="tx1"/>
        </a:solidFill>
        <a:latin typeface="+mn-lt"/>
        <a:ea typeface="+mn-ea"/>
        <a:cs typeface="+mn-cs"/>
      </a:defRPr>
    </a:lvl5pPr>
    <a:lvl6pPr marL="2720058" algn="l" defTabSz="1088023" rtl="0" eaLnBrk="1" latinLnBrk="0" hangingPunct="1">
      <a:defRPr kumimoji="1" sz="2142" kern="1200">
        <a:solidFill>
          <a:schemeClr val="tx1"/>
        </a:solidFill>
        <a:latin typeface="+mn-lt"/>
        <a:ea typeface="+mn-ea"/>
        <a:cs typeface="+mn-cs"/>
      </a:defRPr>
    </a:lvl6pPr>
    <a:lvl7pPr marL="3264070" algn="l" defTabSz="1088023" rtl="0" eaLnBrk="1" latinLnBrk="0" hangingPunct="1">
      <a:defRPr kumimoji="1" sz="2142" kern="1200">
        <a:solidFill>
          <a:schemeClr val="tx1"/>
        </a:solidFill>
        <a:latin typeface="+mn-lt"/>
        <a:ea typeface="+mn-ea"/>
        <a:cs typeface="+mn-cs"/>
      </a:defRPr>
    </a:lvl7pPr>
    <a:lvl8pPr marL="3808081" algn="l" defTabSz="1088023" rtl="0" eaLnBrk="1" latinLnBrk="0" hangingPunct="1">
      <a:defRPr kumimoji="1" sz="2142" kern="1200">
        <a:solidFill>
          <a:schemeClr val="tx1"/>
        </a:solidFill>
        <a:latin typeface="+mn-lt"/>
        <a:ea typeface="+mn-ea"/>
        <a:cs typeface="+mn-cs"/>
      </a:defRPr>
    </a:lvl8pPr>
    <a:lvl9pPr marL="4352094" algn="l" defTabSz="1088023" rtl="0" eaLnBrk="1" latinLnBrk="0" hangingPunct="1">
      <a:defRPr kumimoji="1" sz="21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026" y="1608461"/>
            <a:ext cx="11016298" cy="3421674"/>
          </a:xfrm>
        </p:spPr>
        <p:txBody>
          <a:bodyPr anchor="b"/>
          <a:lstStyle>
            <a:lvl1pPr algn="ctr">
              <a:defRPr sz="850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044" y="5162087"/>
            <a:ext cx="9720263" cy="2372876"/>
          </a:xfrm>
        </p:spPr>
        <p:txBody>
          <a:bodyPr/>
          <a:lstStyle>
            <a:lvl1pPr marL="0" indent="0" algn="ctr">
              <a:buNone/>
              <a:defRPr sz="3402"/>
            </a:lvl1pPr>
            <a:lvl2pPr marL="648035" indent="0" algn="ctr">
              <a:buNone/>
              <a:defRPr sz="2835"/>
            </a:lvl2pPr>
            <a:lvl3pPr marL="1296071" indent="0" algn="ctr">
              <a:buNone/>
              <a:defRPr sz="2551"/>
            </a:lvl3pPr>
            <a:lvl4pPr marL="1944106" indent="0" algn="ctr">
              <a:buNone/>
              <a:defRPr sz="2268"/>
            </a:lvl4pPr>
            <a:lvl5pPr marL="2592141" indent="0" algn="ctr">
              <a:buNone/>
              <a:defRPr sz="2268"/>
            </a:lvl5pPr>
            <a:lvl6pPr marL="3240176" indent="0" algn="ctr">
              <a:buNone/>
              <a:defRPr sz="2268"/>
            </a:lvl6pPr>
            <a:lvl7pPr marL="3888212" indent="0" algn="ctr">
              <a:buNone/>
              <a:defRPr sz="2268"/>
            </a:lvl7pPr>
            <a:lvl8pPr marL="4536247" indent="0" algn="ctr">
              <a:buNone/>
              <a:defRPr sz="2268"/>
            </a:lvl8pPr>
            <a:lvl9pPr marL="5184282" indent="0" algn="ctr">
              <a:buNone/>
              <a:defRPr sz="2268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37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4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4751" y="523261"/>
            <a:ext cx="2794575" cy="83289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1025" y="523261"/>
            <a:ext cx="8221722" cy="83289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41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37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275" y="2450231"/>
            <a:ext cx="11178302" cy="4088263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4275" y="6577170"/>
            <a:ext cx="11178302" cy="2149921"/>
          </a:xfrm>
        </p:spPr>
        <p:txBody>
          <a:bodyPr/>
          <a:lstStyle>
            <a:lvl1pPr marL="0" indent="0">
              <a:buNone/>
              <a:defRPr sz="3402">
                <a:solidFill>
                  <a:schemeClr val="tx1"/>
                </a:solidFill>
              </a:defRPr>
            </a:lvl1pPr>
            <a:lvl2pPr marL="648035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2pPr>
            <a:lvl3pPr marL="1296071" indent="0">
              <a:buNone/>
              <a:defRPr sz="2551">
                <a:solidFill>
                  <a:schemeClr val="tx1">
                    <a:tint val="75000"/>
                  </a:schemeClr>
                </a:solidFill>
              </a:defRPr>
            </a:lvl3pPr>
            <a:lvl4pPr marL="1944106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4pPr>
            <a:lvl5pPr marL="2592141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5pPr>
            <a:lvl6pPr marL="3240176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6pPr>
            <a:lvl7pPr marL="3888212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7pPr>
            <a:lvl8pPr marL="4536247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8pPr>
            <a:lvl9pPr marL="5184282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59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024" y="2616307"/>
            <a:ext cx="5508149" cy="623591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177" y="2616307"/>
            <a:ext cx="5508149" cy="623591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712" y="523263"/>
            <a:ext cx="11178302" cy="18996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2713" y="2409278"/>
            <a:ext cx="5482835" cy="1180750"/>
          </a:xfrm>
        </p:spPr>
        <p:txBody>
          <a:bodyPr anchor="b"/>
          <a:lstStyle>
            <a:lvl1pPr marL="0" indent="0">
              <a:buNone/>
              <a:defRPr sz="3402" b="1"/>
            </a:lvl1pPr>
            <a:lvl2pPr marL="648035" indent="0">
              <a:buNone/>
              <a:defRPr sz="2835" b="1"/>
            </a:lvl2pPr>
            <a:lvl3pPr marL="1296071" indent="0">
              <a:buNone/>
              <a:defRPr sz="2551" b="1"/>
            </a:lvl3pPr>
            <a:lvl4pPr marL="1944106" indent="0">
              <a:buNone/>
              <a:defRPr sz="2268" b="1"/>
            </a:lvl4pPr>
            <a:lvl5pPr marL="2592141" indent="0">
              <a:buNone/>
              <a:defRPr sz="2268" b="1"/>
            </a:lvl5pPr>
            <a:lvl6pPr marL="3240176" indent="0">
              <a:buNone/>
              <a:defRPr sz="2268" b="1"/>
            </a:lvl6pPr>
            <a:lvl7pPr marL="3888212" indent="0">
              <a:buNone/>
              <a:defRPr sz="2268" b="1"/>
            </a:lvl7pPr>
            <a:lvl8pPr marL="4536247" indent="0">
              <a:buNone/>
              <a:defRPr sz="2268" b="1"/>
            </a:lvl8pPr>
            <a:lvl9pPr marL="5184282" indent="0">
              <a:buNone/>
              <a:defRPr sz="226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2713" y="3590028"/>
            <a:ext cx="5482835" cy="528039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1178" y="2409278"/>
            <a:ext cx="5509837" cy="1180750"/>
          </a:xfrm>
        </p:spPr>
        <p:txBody>
          <a:bodyPr anchor="b"/>
          <a:lstStyle>
            <a:lvl1pPr marL="0" indent="0">
              <a:buNone/>
              <a:defRPr sz="3402" b="1"/>
            </a:lvl1pPr>
            <a:lvl2pPr marL="648035" indent="0">
              <a:buNone/>
              <a:defRPr sz="2835" b="1"/>
            </a:lvl2pPr>
            <a:lvl3pPr marL="1296071" indent="0">
              <a:buNone/>
              <a:defRPr sz="2551" b="1"/>
            </a:lvl3pPr>
            <a:lvl4pPr marL="1944106" indent="0">
              <a:buNone/>
              <a:defRPr sz="2268" b="1"/>
            </a:lvl4pPr>
            <a:lvl5pPr marL="2592141" indent="0">
              <a:buNone/>
              <a:defRPr sz="2268" b="1"/>
            </a:lvl5pPr>
            <a:lvl6pPr marL="3240176" indent="0">
              <a:buNone/>
              <a:defRPr sz="2268" b="1"/>
            </a:lvl6pPr>
            <a:lvl7pPr marL="3888212" indent="0">
              <a:buNone/>
              <a:defRPr sz="2268" b="1"/>
            </a:lvl7pPr>
            <a:lvl8pPr marL="4536247" indent="0">
              <a:buNone/>
              <a:defRPr sz="2268" b="1"/>
            </a:lvl8pPr>
            <a:lvl9pPr marL="5184282" indent="0">
              <a:buNone/>
              <a:defRPr sz="226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61178" y="3590028"/>
            <a:ext cx="5509837" cy="528039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7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3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82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712" y="655214"/>
            <a:ext cx="4180050" cy="2293250"/>
          </a:xfrm>
        </p:spPr>
        <p:txBody>
          <a:bodyPr anchor="b"/>
          <a:lstStyle>
            <a:lvl1pPr>
              <a:defRPr sz="453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9837" y="1415083"/>
            <a:ext cx="6561177" cy="6984401"/>
          </a:xfrm>
        </p:spPr>
        <p:txBody>
          <a:bodyPr/>
          <a:lstStyle>
            <a:lvl1pPr>
              <a:defRPr sz="4536"/>
            </a:lvl1pPr>
            <a:lvl2pPr>
              <a:defRPr sz="3969"/>
            </a:lvl2pPr>
            <a:lvl3pPr>
              <a:defRPr sz="3402"/>
            </a:lvl3pPr>
            <a:lvl4pPr>
              <a:defRPr sz="2835"/>
            </a:lvl4pPr>
            <a:lvl5pPr>
              <a:defRPr sz="2835"/>
            </a:lvl5pPr>
            <a:lvl6pPr>
              <a:defRPr sz="2835"/>
            </a:lvl6pPr>
            <a:lvl7pPr>
              <a:defRPr sz="2835"/>
            </a:lvl7pPr>
            <a:lvl8pPr>
              <a:defRPr sz="2835"/>
            </a:lvl8pPr>
            <a:lvl9pPr>
              <a:defRPr sz="283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2712" y="2948464"/>
            <a:ext cx="4180050" cy="5462394"/>
          </a:xfrm>
        </p:spPr>
        <p:txBody>
          <a:bodyPr/>
          <a:lstStyle>
            <a:lvl1pPr marL="0" indent="0">
              <a:buNone/>
              <a:defRPr sz="2268"/>
            </a:lvl1pPr>
            <a:lvl2pPr marL="648035" indent="0">
              <a:buNone/>
              <a:defRPr sz="1984"/>
            </a:lvl2pPr>
            <a:lvl3pPr marL="1296071" indent="0">
              <a:buNone/>
              <a:defRPr sz="1701"/>
            </a:lvl3pPr>
            <a:lvl4pPr marL="1944106" indent="0">
              <a:buNone/>
              <a:defRPr sz="1417"/>
            </a:lvl4pPr>
            <a:lvl5pPr marL="2592141" indent="0">
              <a:buNone/>
              <a:defRPr sz="1417"/>
            </a:lvl5pPr>
            <a:lvl6pPr marL="3240176" indent="0">
              <a:buNone/>
              <a:defRPr sz="1417"/>
            </a:lvl6pPr>
            <a:lvl7pPr marL="3888212" indent="0">
              <a:buNone/>
              <a:defRPr sz="1417"/>
            </a:lvl7pPr>
            <a:lvl8pPr marL="4536247" indent="0">
              <a:buNone/>
              <a:defRPr sz="1417"/>
            </a:lvl8pPr>
            <a:lvl9pPr marL="5184282" indent="0">
              <a:buNone/>
              <a:defRPr sz="141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19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712" y="655214"/>
            <a:ext cx="4180050" cy="2293250"/>
          </a:xfrm>
        </p:spPr>
        <p:txBody>
          <a:bodyPr anchor="b"/>
          <a:lstStyle>
            <a:lvl1pPr>
              <a:defRPr sz="453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09837" y="1415083"/>
            <a:ext cx="6561177" cy="6984401"/>
          </a:xfrm>
        </p:spPr>
        <p:txBody>
          <a:bodyPr anchor="t"/>
          <a:lstStyle>
            <a:lvl1pPr marL="0" indent="0">
              <a:buNone/>
              <a:defRPr sz="4536"/>
            </a:lvl1pPr>
            <a:lvl2pPr marL="648035" indent="0">
              <a:buNone/>
              <a:defRPr sz="3969"/>
            </a:lvl2pPr>
            <a:lvl3pPr marL="1296071" indent="0">
              <a:buNone/>
              <a:defRPr sz="3402"/>
            </a:lvl3pPr>
            <a:lvl4pPr marL="1944106" indent="0">
              <a:buNone/>
              <a:defRPr sz="2835"/>
            </a:lvl4pPr>
            <a:lvl5pPr marL="2592141" indent="0">
              <a:buNone/>
              <a:defRPr sz="2835"/>
            </a:lvl5pPr>
            <a:lvl6pPr marL="3240176" indent="0">
              <a:buNone/>
              <a:defRPr sz="2835"/>
            </a:lvl6pPr>
            <a:lvl7pPr marL="3888212" indent="0">
              <a:buNone/>
              <a:defRPr sz="2835"/>
            </a:lvl7pPr>
            <a:lvl8pPr marL="4536247" indent="0">
              <a:buNone/>
              <a:defRPr sz="2835"/>
            </a:lvl8pPr>
            <a:lvl9pPr marL="5184282" indent="0">
              <a:buNone/>
              <a:defRPr sz="283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2712" y="2948464"/>
            <a:ext cx="4180050" cy="5462394"/>
          </a:xfrm>
        </p:spPr>
        <p:txBody>
          <a:bodyPr/>
          <a:lstStyle>
            <a:lvl1pPr marL="0" indent="0">
              <a:buNone/>
              <a:defRPr sz="2268"/>
            </a:lvl1pPr>
            <a:lvl2pPr marL="648035" indent="0">
              <a:buNone/>
              <a:defRPr sz="1984"/>
            </a:lvl2pPr>
            <a:lvl3pPr marL="1296071" indent="0">
              <a:buNone/>
              <a:defRPr sz="1701"/>
            </a:lvl3pPr>
            <a:lvl4pPr marL="1944106" indent="0">
              <a:buNone/>
              <a:defRPr sz="1417"/>
            </a:lvl4pPr>
            <a:lvl5pPr marL="2592141" indent="0">
              <a:buNone/>
              <a:defRPr sz="1417"/>
            </a:lvl5pPr>
            <a:lvl6pPr marL="3240176" indent="0">
              <a:buNone/>
              <a:defRPr sz="1417"/>
            </a:lvl6pPr>
            <a:lvl7pPr marL="3888212" indent="0">
              <a:buNone/>
              <a:defRPr sz="1417"/>
            </a:lvl7pPr>
            <a:lvl8pPr marL="4536247" indent="0">
              <a:buNone/>
              <a:defRPr sz="1417"/>
            </a:lvl8pPr>
            <a:lvl9pPr marL="5184282" indent="0">
              <a:buNone/>
              <a:defRPr sz="141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81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024" y="523263"/>
            <a:ext cx="11178302" cy="1899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024" y="2616307"/>
            <a:ext cx="11178302" cy="623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024" y="9109300"/>
            <a:ext cx="2916079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97066-6B85-4BE3-BAFB-A8BF5D33120C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93116" y="9109300"/>
            <a:ext cx="4374118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3247" y="9109300"/>
            <a:ext cx="2916079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FF6A5-D9B9-4639-B157-3D2AC268A7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35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96071" rtl="0" eaLnBrk="1" latinLnBrk="0" hangingPunct="1">
        <a:lnSpc>
          <a:spcPct val="90000"/>
        </a:lnSpc>
        <a:spcBef>
          <a:spcPct val="0"/>
        </a:spcBef>
        <a:buNone/>
        <a:defRPr kumimoji="1" sz="62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018" indent="-324018" algn="l" defTabSz="1296071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kumimoji="1" sz="3969" kern="1200">
          <a:solidFill>
            <a:schemeClr val="tx1"/>
          </a:solidFill>
          <a:latin typeface="+mn-lt"/>
          <a:ea typeface="+mn-ea"/>
          <a:cs typeface="+mn-cs"/>
        </a:defRPr>
      </a:lvl1pPr>
      <a:lvl2pPr marL="972053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3402" kern="1200">
          <a:solidFill>
            <a:schemeClr val="tx1"/>
          </a:solidFill>
          <a:latin typeface="+mn-lt"/>
          <a:ea typeface="+mn-ea"/>
          <a:cs typeface="+mn-cs"/>
        </a:defRPr>
      </a:lvl2pPr>
      <a:lvl3pPr marL="1620088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268123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4pPr>
      <a:lvl5pPr marL="2916159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5pPr>
      <a:lvl6pPr marL="3564194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6pPr>
      <a:lvl7pPr marL="4212229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7pPr>
      <a:lvl8pPr marL="4860265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8pPr>
      <a:lvl9pPr marL="5508300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1pPr>
      <a:lvl2pPr marL="648035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96071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3pPr>
      <a:lvl4pPr marL="1944106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4pPr>
      <a:lvl5pPr marL="2592141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5pPr>
      <a:lvl6pPr marL="3240176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6pPr>
      <a:lvl7pPr marL="3888212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7pPr>
      <a:lvl8pPr marL="4536247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8pPr>
      <a:lvl9pPr marL="5184282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正方形/長方形 71"/>
          <p:cNvSpPr/>
          <p:nvPr/>
        </p:nvSpPr>
        <p:spPr>
          <a:xfrm>
            <a:off x="4800600" y="30987"/>
            <a:ext cx="7936353" cy="466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1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将来ビジョンは、区長</a:t>
            </a:r>
            <a:r>
              <a:rPr lang="ja-JP" altLang="en-US" sz="1213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が区内</a:t>
            </a:r>
            <a:r>
              <a:rPr lang="ja-JP" altLang="en-US" sz="121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の基礎自治行政を総合的に推進していく上で</a:t>
            </a:r>
            <a:r>
              <a:rPr lang="ja-JP" altLang="en-US" sz="1213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、「地域</a:t>
            </a:r>
            <a:r>
              <a:rPr lang="ja-JP" altLang="en-US" sz="121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としての区のめざすべき</a:t>
            </a:r>
            <a:r>
              <a:rPr lang="ja-JP" altLang="en-US" sz="1213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将来像」、「将来像</a:t>
            </a:r>
            <a:r>
              <a:rPr lang="ja-JP" altLang="en-US" sz="121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の実現に向けた施策展開の</a:t>
            </a:r>
            <a:r>
              <a:rPr lang="ja-JP" altLang="en-US" sz="1213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方向性」などをとりまとめ</a:t>
            </a:r>
            <a:r>
              <a:rPr lang="ja-JP" altLang="en-US" sz="1213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、区民の方々に明らかにするものです。</a:t>
            </a:r>
            <a:r>
              <a:rPr lang="ja-JP" altLang="en-US" sz="1213" dirty="0"/>
              <a:t> </a:t>
            </a:r>
          </a:p>
        </p:txBody>
      </p:sp>
      <p:sp>
        <p:nvSpPr>
          <p:cNvPr id="73" name="角丸四角形 72"/>
          <p:cNvSpPr/>
          <p:nvPr/>
        </p:nvSpPr>
        <p:spPr>
          <a:xfrm>
            <a:off x="37779" y="11047"/>
            <a:ext cx="4762821" cy="467780"/>
          </a:xfrm>
          <a:prstGeom prst="roundRect">
            <a:avLst/>
          </a:prstGeom>
          <a:solidFill>
            <a:srgbClr val="E410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427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城東区将来</a:t>
            </a:r>
            <a:r>
              <a:rPr lang="ja-JP" altLang="en-US" sz="2427" b="1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ビジョン　</a:t>
            </a:r>
            <a:r>
              <a:rPr lang="ja-JP" altLang="en-US" sz="2427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022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20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概要版</a:t>
            </a:r>
            <a:r>
              <a:rPr lang="en-US" altLang="ja-JP" sz="2022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lang="ja-JP" altLang="en-US" sz="2022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292" y="494884"/>
            <a:ext cx="3567090" cy="2046341"/>
          </a:xfrm>
          <a:prstGeom prst="rect">
            <a:avLst/>
          </a:prstGeom>
        </p:spPr>
      </p:pic>
      <p:pic>
        <p:nvPicPr>
          <p:cNvPr id="77" name="図 76" descr="C:\Users\i4251782\Desktop\キャラ_吹き出し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3665" y="671240"/>
            <a:ext cx="1204751" cy="1580419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正方形/長方形 77"/>
          <p:cNvSpPr/>
          <p:nvPr/>
        </p:nvSpPr>
        <p:spPr>
          <a:xfrm>
            <a:off x="159657" y="2624926"/>
            <a:ext cx="451557" cy="372459"/>
          </a:xfrm>
          <a:prstGeom prst="rect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22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  <p:grpSp>
        <p:nvGrpSpPr>
          <p:cNvPr id="79" name="グループ化 78"/>
          <p:cNvGrpSpPr/>
          <p:nvPr/>
        </p:nvGrpSpPr>
        <p:grpSpPr>
          <a:xfrm>
            <a:off x="668554" y="3058546"/>
            <a:ext cx="6147056" cy="1211218"/>
            <a:chOff x="530679" y="489854"/>
            <a:chExt cx="7064375" cy="15610296"/>
          </a:xfrm>
        </p:grpSpPr>
        <p:sp>
          <p:nvSpPr>
            <p:cNvPr id="91" name="片側の 2 つの角を丸めた四角形 90"/>
            <p:cNvSpPr/>
            <p:nvPr/>
          </p:nvSpPr>
          <p:spPr>
            <a:xfrm>
              <a:off x="530996" y="489854"/>
              <a:ext cx="7063740" cy="4163377"/>
            </a:xfrm>
            <a:prstGeom prst="round2SameRect">
              <a:avLst>
                <a:gd name="adj1" fmla="val 20165"/>
                <a:gd name="adj2" fmla="val 0"/>
              </a:avLst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112"/>
            </a:p>
          </p:txBody>
        </p:sp>
        <p:sp>
          <p:nvSpPr>
            <p:cNvPr id="92" name="角丸四角形 91"/>
            <p:cNvSpPr/>
            <p:nvPr/>
          </p:nvSpPr>
          <p:spPr>
            <a:xfrm>
              <a:off x="530679" y="489854"/>
              <a:ext cx="7064375" cy="15610296"/>
            </a:xfrm>
            <a:prstGeom prst="roundRect">
              <a:avLst>
                <a:gd name="adj" fmla="val 2375"/>
              </a:avLst>
            </a:prstGeom>
            <a:noFill/>
            <a:ln>
              <a:solidFill>
                <a:srgbClr val="CC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112"/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6896906" y="3058546"/>
            <a:ext cx="5888984" cy="1203167"/>
            <a:chOff x="8300356" y="489855"/>
            <a:chExt cx="7064375" cy="15783743"/>
          </a:xfrm>
        </p:grpSpPr>
        <p:sp>
          <p:nvSpPr>
            <p:cNvPr id="89" name="片側の 2 つの角を丸めた四角形 88"/>
            <p:cNvSpPr/>
            <p:nvPr/>
          </p:nvSpPr>
          <p:spPr>
            <a:xfrm>
              <a:off x="8300673" y="489868"/>
              <a:ext cx="7063740" cy="4182483"/>
            </a:xfrm>
            <a:prstGeom prst="round2SameRect">
              <a:avLst>
                <a:gd name="adj1" fmla="val 20165"/>
                <a:gd name="adj2" fmla="val 0"/>
              </a:avLst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112"/>
            </a:p>
          </p:txBody>
        </p:sp>
        <p:sp>
          <p:nvSpPr>
            <p:cNvPr id="90" name="角丸四角形 89"/>
            <p:cNvSpPr/>
            <p:nvPr/>
          </p:nvSpPr>
          <p:spPr>
            <a:xfrm>
              <a:off x="8300356" y="489855"/>
              <a:ext cx="7064375" cy="15783743"/>
            </a:xfrm>
            <a:prstGeom prst="roundRect">
              <a:avLst>
                <a:gd name="adj" fmla="val 2375"/>
              </a:avLst>
            </a:prstGeom>
            <a:noFill/>
            <a:ln>
              <a:solidFill>
                <a:srgbClr val="CC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112"/>
            </a:p>
          </p:txBody>
        </p:sp>
      </p:grpSp>
      <p:sp>
        <p:nvSpPr>
          <p:cNvPr id="82" name="正方形/長方形 81"/>
          <p:cNvSpPr/>
          <p:nvPr/>
        </p:nvSpPr>
        <p:spPr>
          <a:xfrm>
            <a:off x="6880553" y="3036851"/>
            <a:ext cx="6879130" cy="4127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20" b="1" dirty="0"/>
              <a:t>魅力あるまちづくり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7554404" y="3399405"/>
            <a:ext cx="3905484" cy="697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ja-JP" sz="1213" dirty="0">
                <a:solidFill>
                  <a:schemeClr val="tx1"/>
                </a:solidFill>
              </a:rPr>
              <a:t>多くの区民が一度は、音楽、花づくり、まちづくりのいずれかの事業に参加し、今後も参加したいと思っている状態</a:t>
            </a:r>
            <a:endParaRPr lang="ja-JP" altLang="en-US" sz="1213" dirty="0">
              <a:solidFill>
                <a:schemeClr val="tx1"/>
              </a:solidFill>
            </a:endParaRPr>
          </a:p>
        </p:txBody>
      </p:sp>
      <p:sp>
        <p:nvSpPr>
          <p:cNvPr id="84" name="ホームベース 83"/>
          <p:cNvSpPr/>
          <p:nvPr/>
        </p:nvSpPr>
        <p:spPr>
          <a:xfrm>
            <a:off x="662057" y="2631888"/>
            <a:ext cx="12231143" cy="365498"/>
          </a:xfrm>
          <a:prstGeom prst="homePlate">
            <a:avLst/>
          </a:prstGeom>
          <a:solidFill>
            <a:srgbClr val="E41C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24550">
              <a:defRPr/>
            </a:pPr>
            <a:r>
              <a:rPr lang="ja-JP" altLang="ja-JP" sz="182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人と人がつながり、城東区を誇りに思えるコミュニティ豊かなまちに</a:t>
            </a:r>
            <a:endParaRPr lang="ja-JP" altLang="ja-JP" sz="18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8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688988" y="3404654"/>
            <a:ext cx="667656" cy="844950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</a:p>
        </p:txBody>
      </p:sp>
      <p:pic>
        <p:nvPicPr>
          <p:cNvPr id="87" name="図 86" descr="C:\Users\i4251782\Desktop\将来ビジョン概要版\DSC_131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873" y="3405983"/>
            <a:ext cx="1122069" cy="829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図 87" descr="C:\Users\i4251782\Desktop\将来ビジョン概要版\DSC_541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4721" y="3422158"/>
            <a:ext cx="1182232" cy="82744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正方形/長方形 96"/>
          <p:cNvSpPr/>
          <p:nvPr/>
        </p:nvSpPr>
        <p:spPr>
          <a:xfrm>
            <a:off x="2300" y="609541"/>
            <a:ext cx="115002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「住んでよかったと思えるまち～人が輝き活気にあふれ、まちに愛着があること～」</a:t>
            </a:r>
            <a:r>
              <a:rPr lang="ja-JP" altLang="en-US" sz="1600" dirty="0"/>
              <a:t> 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7013" y="863182"/>
            <a:ext cx="94355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基本理念</a:t>
            </a:r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将来像の実現を進めていくにあたって、基本となる考え方、理念を定め、これを基礎として、各施策・取組を進めていきます。</a:t>
            </a:r>
            <a:r>
              <a:rPr lang="ja-JP" altLang="en-US" sz="1100" dirty="0"/>
              <a:t> </a:t>
            </a:r>
          </a:p>
        </p:txBody>
      </p:sp>
      <p:sp>
        <p:nvSpPr>
          <p:cNvPr id="99" name="正方形/長方形 98"/>
          <p:cNvSpPr/>
          <p:nvPr/>
        </p:nvSpPr>
        <p:spPr>
          <a:xfrm>
            <a:off x="52484" y="1152694"/>
            <a:ext cx="6169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16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人と人がふれあい、きずなを大切にし、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地域全体で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支え合う </a:t>
            </a:r>
            <a:r>
              <a:rPr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温かいまち」</a:t>
            </a:r>
            <a:b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 住民のみなさん一人ひとりが考え、</a:t>
            </a:r>
            <a:r>
              <a:rPr lang="ja-JP" altLang="en-US" sz="1416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つくりあげる </a:t>
            </a:r>
            <a:r>
              <a:rPr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住民主体のまち」</a:t>
            </a:r>
            <a:b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1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③ 誰もが穏やかに日々を過ごすことが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 </a:t>
            </a:r>
            <a:r>
              <a:rPr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安心なまち」</a:t>
            </a:r>
            <a:r>
              <a:rPr lang="ja-JP" altLang="en-US" sz="1600" b="1" dirty="0"/>
              <a:t> 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7013" y="1955255"/>
            <a:ext cx="55540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zh-TW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取組期間</a:t>
            </a:r>
            <a:r>
              <a:rPr lang="en-US" altLang="zh-TW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zh-TW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平成</a:t>
            </a:r>
            <a:r>
              <a:rPr lang="en-US" altLang="zh-TW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zh-TW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zh-TW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(2018)</a:t>
            </a:r>
            <a:r>
              <a:rPr lang="zh-TW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zh-TW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zh-TW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zh-TW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(2022)</a:t>
            </a:r>
            <a:r>
              <a:rPr lang="zh-TW" altLang="en-US" sz="1600" dirty="0" smtClean="0"/>
              <a:t> </a:t>
            </a:r>
            <a:endParaRPr lang="ja-JP" altLang="en-US" sz="1600" dirty="0"/>
          </a:p>
        </p:txBody>
      </p:sp>
      <p:sp>
        <p:nvSpPr>
          <p:cNvPr id="101" name="正方形/長方形 100"/>
          <p:cNvSpPr/>
          <p:nvPr/>
        </p:nvSpPr>
        <p:spPr>
          <a:xfrm>
            <a:off x="7013" y="2256195"/>
            <a:ext cx="22060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施策の方向性と内容</a:t>
            </a:r>
            <a:r>
              <a:rPr lang="en-US" altLang="ja-JP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b="1" dirty="0"/>
              <a:t> </a:t>
            </a:r>
          </a:p>
        </p:txBody>
      </p:sp>
      <p:sp>
        <p:nvSpPr>
          <p:cNvPr id="102" name="正方形/長方形 101"/>
          <p:cNvSpPr/>
          <p:nvPr/>
        </p:nvSpPr>
        <p:spPr>
          <a:xfrm>
            <a:off x="632549" y="3032246"/>
            <a:ext cx="6879130" cy="4127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20" b="1" dirty="0" smtClean="0">
                <a:solidFill>
                  <a:schemeClr val="bg1"/>
                </a:solidFill>
              </a:rPr>
              <a:t>地域におけるつながりを通じた</a:t>
            </a:r>
            <a:r>
              <a:rPr lang="ja-JP" altLang="en-US" sz="1820" b="1" dirty="0" smtClean="0"/>
              <a:t>まちづくり</a:t>
            </a:r>
            <a:endParaRPr lang="ja-JP" altLang="en-US" sz="1820" b="1" dirty="0"/>
          </a:p>
        </p:txBody>
      </p:sp>
      <p:sp>
        <p:nvSpPr>
          <p:cNvPr id="103" name="正方形/長方形 102"/>
          <p:cNvSpPr/>
          <p:nvPr/>
        </p:nvSpPr>
        <p:spPr>
          <a:xfrm>
            <a:off x="1346843" y="3393695"/>
            <a:ext cx="4171132" cy="891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24550">
              <a:defRPr/>
            </a:pPr>
            <a:r>
              <a:rPr lang="ja-JP" altLang="en-US" sz="1213" dirty="0">
                <a:solidFill>
                  <a:sysClr val="windowText" lastClr="000000"/>
                </a:solidFill>
              </a:rPr>
              <a:t>地域において様々な活動</a:t>
            </a:r>
            <a:r>
              <a:rPr lang="ja-JP" altLang="en-US" sz="1213" dirty="0" smtClean="0">
                <a:solidFill>
                  <a:sysClr val="windowText" lastClr="000000"/>
                </a:solidFill>
              </a:rPr>
              <a:t>主体が</a:t>
            </a:r>
            <a:r>
              <a:rPr lang="ja-JP" altLang="en-US" sz="1213" dirty="0" smtClean="0">
                <a:solidFill>
                  <a:schemeClr val="tx1"/>
                </a:solidFill>
              </a:rPr>
              <a:t>連携を進めることで</a:t>
            </a:r>
            <a:r>
              <a:rPr lang="ja-JP" altLang="en-US" sz="1213" dirty="0" smtClean="0">
                <a:solidFill>
                  <a:sysClr val="windowText" lastClr="000000"/>
                </a:solidFill>
              </a:rPr>
              <a:t>、</a:t>
            </a:r>
            <a:r>
              <a:rPr lang="ja-JP" altLang="en-US" sz="1213" dirty="0">
                <a:solidFill>
                  <a:sysClr val="windowText" lastClr="000000"/>
                </a:solidFill>
              </a:rPr>
              <a:t>コミュニティが豊かになり、自らの力で地域課題の解決が図れる状態</a:t>
            </a:r>
          </a:p>
        </p:txBody>
      </p:sp>
      <p:sp>
        <p:nvSpPr>
          <p:cNvPr id="104" name="正方形/長方形 103"/>
          <p:cNvSpPr/>
          <p:nvPr/>
        </p:nvSpPr>
        <p:spPr>
          <a:xfrm>
            <a:off x="6922334" y="3391028"/>
            <a:ext cx="659913" cy="844484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</a:p>
        </p:txBody>
      </p:sp>
      <p:sp>
        <p:nvSpPr>
          <p:cNvPr id="105" name="正方形/長方形 104"/>
          <p:cNvSpPr/>
          <p:nvPr/>
        </p:nvSpPr>
        <p:spPr>
          <a:xfrm>
            <a:off x="148028" y="4348679"/>
            <a:ext cx="440534" cy="384581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22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</a:p>
        </p:txBody>
      </p:sp>
      <p:grpSp>
        <p:nvGrpSpPr>
          <p:cNvPr id="106" name="グループ化 105"/>
          <p:cNvGrpSpPr/>
          <p:nvPr/>
        </p:nvGrpSpPr>
        <p:grpSpPr>
          <a:xfrm>
            <a:off x="688988" y="4803948"/>
            <a:ext cx="6138593" cy="1356426"/>
            <a:chOff x="557893" y="530678"/>
            <a:chExt cx="7064375" cy="15610296"/>
          </a:xfrm>
        </p:grpSpPr>
        <p:sp>
          <p:nvSpPr>
            <p:cNvPr id="111" name="片側の 2 つの角を丸めた四角形 110"/>
            <p:cNvSpPr/>
            <p:nvPr/>
          </p:nvSpPr>
          <p:spPr>
            <a:xfrm>
              <a:off x="558210" y="530678"/>
              <a:ext cx="7063740" cy="4163377"/>
            </a:xfrm>
            <a:prstGeom prst="round2SameRect">
              <a:avLst>
                <a:gd name="adj1" fmla="val 20165"/>
                <a:gd name="adj2" fmla="val 0"/>
              </a:avLst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112" b="1" dirty="0"/>
            </a:p>
          </p:txBody>
        </p:sp>
        <p:sp>
          <p:nvSpPr>
            <p:cNvPr id="112" name="角丸四角形 111"/>
            <p:cNvSpPr/>
            <p:nvPr/>
          </p:nvSpPr>
          <p:spPr>
            <a:xfrm>
              <a:off x="557893" y="530678"/>
              <a:ext cx="7064375" cy="15610296"/>
            </a:xfrm>
            <a:prstGeom prst="roundRect">
              <a:avLst>
                <a:gd name="adj" fmla="val 2375"/>
              </a:avLst>
            </a:prstGeom>
            <a:noFill/>
            <a:ln>
              <a:solidFill>
                <a:srgbClr val="CC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112"/>
            </a:p>
          </p:txBody>
        </p:sp>
      </p:grpSp>
      <p:sp>
        <p:nvSpPr>
          <p:cNvPr id="107" name="正方形/長方形 106"/>
          <p:cNvSpPr/>
          <p:nvPr/>
        </p:nvSpPr>
        <p:spPr>
          <a:xfrm>
            <a:off x="662580" y="4814262"/>
            <a:ext cx="7360669" cy="497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20" b="1" dirty="0"/>
              <a:t>自助・共助を基本とした災害に強いまちづくり</a:t>
            </a:r>
          </a:p>
        </p:txBody>
      </p:sp>
      <p:sp>
        <p:nvSpPr>
          <p:cNvPr id="108" name="ホームベース 107"/>
          <p:cNvSpPr/>
          <p:nvPr/>
        </p:nvSpPr>
        <p:spPr>
          <a:xfrm>
            <a:off x="683817" y="4359918"/>
            <a:ext cx="12209383" cy="373342"/>
          </a:xfrm>
          <a:prstGeom prst="homePlate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24550">
              <a:defRPr/>
            </a:pPr>
            <a:r>
              <a:rPr lang="ja-JP" altLang="ja-JP" sz="182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地域で支えあう安全で安心なまちに</a:t>
            </a:r>
            <a:endParaRPr lang="ja-JP" altLang="ja-JP" sz="18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24550">
              <a:defRPr/>
            </a:pPr>
            <a:endParaRPr lang="ja-JP" altLang="ja-JP" sz="18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ja-JP" altLang="en-US" sz="18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1360333" y="5166913"/>
            <a:ext cx="4267840" cy="13983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24550">
              <a:defRPr/>
            </a:pPr>
            <a:r>
              <a:rPr lang="ja-JP" altLang="ja-JP" sz="1213" dirty="0">
                <a:solidFill>
                  <a:schemeClr val="tx1"/>
                </a:solidFill>
              </a:rPr>
              <a:t>住民各自が日頃から災害に対する備えを行い、災害が発生しても、避難行動要支援者（高齢者や障がい者等）を含めた地域の住民同士が助け合い、安全な環境で避難所を開設・運営できる状態</a:t>
            </a:r>
            <a:endParaRPr lang="ja-JP" altLang="en-US" sz="1213" dirty="0">
              <a:solidFill>
                <a:schemeClr val="tx1"/>
              </a:solidFill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716568" y="5178156"/>
            <a:ext cx="645171" cy="96140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</a:p>
        </p:txBody>
      </p:sp>
      <p:pic>
        <p:nvPicPr>
          <p:cNvPr id="114" name="図 113" descr="C:\Users\i4251782\Desktop\将来ビジョン概要版\P9090117-2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766" y="5208613"/>
            <a:ext cx="1152355" cy="913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5" name="グループ化 114"/>
          <p:cNvGrpSpPr/>
          <p:nvPr/>
        </p:nvGrpSpPr>
        <p:grpSpPr>
          <a:xfrm>
            <a:off x="6904059" y="4798316"/>
            <a:ext cx="5881728" cy="1356161"/>
            <a:chOff x="0" y="13606"/>
            <a:chExt cx="7064375" cy="15783743"/>
          </a:xfrm>
        </p:grpSpPr>
        <p:sp>
          <p:nvSpPr>
            <p:cNvPr id="118" name="片側の 2 つの角を丸めた四角形 117"/>
            <p:cNvSpPr/>
            <p:nvPr/>
          </p:nvSpPr>
          <p:spPr>
            <a:xfrm>
              <a:off x="317" y="13606"/>
              <a:ext cx="7063740" cy="4163377"/>
            </a:xfrm>
            <a:prstGeom prst="round2SameRect">
              <a:avLst>
                <a:gd name="adj1" fmla="val 20165"/>
                <a:gd name="adj2" fmla="val 0"/>
              </a:avLst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112"/>
            </a:p>
          </p:txBody>
        </p:sp>
        <p:sp>
          <p:nvSpPr>
            <p:cNvPr id="119" name="角丸四角形 118"/>
            <p:cNvSpPr/>
            <p:nvPr/>
          </p:nvSpPr>
          <p:spPr>
            <a:xfrm>
              <a:off x="0" y="13606"/>
              <a:ext cx="7064375" cy="15783743"/>
            </a:xfrm>
            <a:prstGeom prst="roundRect">
              <a:avLst>
                <a:gd name="adj" fmla="val 2375"/>
              </a:avLst>
            </a:prstGeom>
            <a:noFill/>
            <a:ln>
              <a:solidFill>
                <a:srgbClr val="CC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112"/>
            </a:p>
          </p:txBody>
        </p:sp>
      </p:grpSp>
      <p:sp>
        <p:nvSpPr>
          <p:cNvPr id="116" name="正方形/長方形 115"/>
          <p:cNvSpPr/>
          <p:nvPr/>
        </p:nvSpPr>
        <p:spPr>
          <a:xfrm>
            <a:off x="6880553" y="4724048"/>
            <a:ext cx="6879130" cy="4975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20" b="1" dirty="0"/>
              <a:t>犯罪の少ない安全で安心なまちづくり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7573412" y="5181726"/>
            <a:ext cx="3944849" cy="861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24550">
              <a:defRPr/>
            </a:pPr>
            <a:r>
              <a:rPr lang="ja-JP" altLang="en-US" sz="1213" dirty="0">
                <a:solidFill>
                  <a:schemeClr val="tx1"/>
                </a:solidFill>
              </a:rPr>
              <a:t>地域防犯活動に多くの住民が参加し、地域における防犯力を向上させることで、住んでいるまちが安全で安心だと感じて暮らすことができる状態</a:t>
            </a:r>
          </a:p>
        </p:txBody>
      </p:sp>
      <p:sp>
        <p:nvSpPr>
          <p:cNvPr id="120" name="正方形/長方形 119"/>
          <p:cNvSpPr/>
          <p:nvPr/>
        </p:nvSpPr>
        <p:spPr>
          <a:xfrm>
            <a:off x="6931472" y="5181726"/>
            <a:ext cx="650775" cy="94560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</a:p>
        </p:txBody>
      </p:sp>
      <p:sp>
        <p:nvSpPr>
          <p:cNvPr id="124" name="正方形/長方形 123"/>
          <p:cNvSpPr/>
          <p:nvPr/>
        </p:nvSpPr>
        <p:spPr>
          <a:xfrm>
            <a:off x="148028" y="6241834"/>
            <a:ext cx="427956" cy="3568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22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</a:p>
        </p:txBody>
      </p:sp>
      <p:grpSp>
        <p:nvGrpSpPr>
          <p:cNvPr id="125" name="グループ化 124"/>
          <p:cNvGrpSpPr/>
          <p:nvPr/>
        </p:nvGrpSpPr>
        <p:grpSpPr>
          <a:xfrm>
            <a:off x="682764" y="6692372"/>
            <a:ext cx="6136327" cy="1257397"/>
            <a:chOff x="517072" y="600983"/>
            <a:chExt cx="7064375" cy="15610296"/>
          </a:xfrm>
        </p:grpSpPr>
        <p:sp>
          <p:nvSpPr>
            <p:cNvPr id="129" name="片側の 2 つの角を丸めた四角形 128"/>
            <p:cNvSpPr/>
            <p:nvPr/>
          </p:nvSpPr>
          <p:spPr>
            <a:xfrm>
              <a:off x="517389" y="600983"/>
              <a:ext cx="7063740" cy="4163377"/>
            </a:xfrm>
            <a:prstGeom prst="round2SameRect">
              <a:avLst>
                <a:gd name="adj1" fmla="val 20165"/>
                <a:gd name="adj2" fmla="val 0"/>
              </a:avLst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820"/>
            </a:p>
          </p:txBody>
        </p:sp>
        <p:sp>
          <p:nvSpPr>
            <p:cNvPr id="130" name="角丸四角形 129"/>
            <p:cNvSpPr/>
            <p:nvPr/>
          </p:nvSpPr>
          <p:spPr>
            <a:xfrm>
              <a:off x="517072" y="600983"/>
              <a:ext cx="7064375" cy="15610296"/>
            </a:xfrm>
            <a:prstGeom prst="roundRect">
              <a:avLst>
                <a:gd name="adj" fmla="val 2375"/>
              </a:avLst>
            </a:prstGeom>
            <a:noFill/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820"/>
            </a:p>
          </p:txBody>
        </p:sp>
      </p:grpSp>
      <p:sp>
        <p:nvSpPr>
          <p:cNvPr id="126" name="ホームベース 125"/>
          <p:cNvSpPr/>
          <p:nvPr/>
        </p:nvSpPr>
        <p:spPr>
          <a:xfrm>
            <a:off x="682348" y="6248344"/>
            <a:ext cx="12210852" cy="385981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2022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安心して子育てができ、心豊かに力強く未来を切り拓く子どもを育むまちづくり</a:t>
            </a:r>
          </a:p>
          <a:p>
            <a:pPr defTabSz="924550">
              <a:defRPr/>
            </a:pPr>
            <a:endParaRPr lang="ja-JP" altLang="ja-JP" sz="2022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ja-JP" altLang="en-US" sz="2022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1346842" y="7096267"/>
            <a:ext cx="4214247" cy="8405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24550">
              <a:defRPr/>
            </a:pPr>
            <a:r>
              <a:rPr lang="ja-JP" altLang="en-US" sz="1213" dirty="0">
                <a:solidFill>
                  <a:schemeClr val="tx1"/>
                </a:solidFill>
              </a:rPr>
              <a:t>・これからも城東区で子どもを育てていきたいと思っている状態</a:t>
            </a:r>
          </a:p>
          <a:p>
            <a:pPr defTabSz="924550">
              <a:defRPr/>
            </a:pPr>
            <a:r>
              <a:rPr lang="ja-JP" altLang="en-US" sz="1213" dirty="0">
                <a:solidFill>
                  <a:schemeClr val="tx1"/>
                </a:solidFill>
              </a:rPr>
              <a:t>・保育所、幼稚園などが充実し、待機児童がない状態</a:t>
            </a:r>
          </a:p>
        </p:txBody>
      </p:sp>
      <p:pic>
        <p:nvPicPr>
          <p:cNvPr id="128" name="図 127" descr="C:\Users\i4251782\Desktop\将来ビジョン概要版\IMG_0302-2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890" y="7081061"/>
            <a:ext cx="1102051" cy="833683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正方形/長方形 130"/>
          <p:cNvSpPr/>
          <p:nvPr/>
        </p:nvSpPr>
        <p:spPr>
          <a:xfrm>
            <a:off x="172235" y="8037738"/>
            <a:ext cx="416327" cy="41109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22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</a:p>
        </p:txBody>
      </p:sp>
      <p:grpSp>
        <p:nvGrpSpPr>
          <p:cNvPr id="132" name="グループ化 131"/>
          <p:cNvGrpSpPr/>
          <p:nvPr/>
        </p:nvGrpSpPr>
        <p:grpSpPr>
          <a:xfrm>
            <a:off x="694114" y="8505902"/>
            <a:ext cx="6133743" cy="1162275"/>
            <a:chOff x="503464" y="498931"/>
            <a:chExt cx="7064375" cy="15610296"/>
          </a:xfrm>
        </p:grpSpPr>
        <p:sp>
          <p:nvSpPr>
            <p:cNvPr id="137" name="片側の 2 つの角を丸めた四角形 136"/>
            <p:cNvSpPr/>
            <p:nvPr/>
          </p:nvSpPr>
          <p:spPr>
            <a:xfrm>
              <a:off x="503781" y="498931"/>
              <a:ext cx="7063740" cy="4163377"/>
            </a:xfrm>
            <a:prstGeom prst="round2SameRect">
              <a:avLst>
                <a:gd name="adj1" fmla="val 20165"/>
                <a:gd name="adj2" fmla="val 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112"/>
            </a:p>
          </p:txBody>
        </p:sp>
        <p:sp>
          <p:nvSpPr>
            <p:cNvPr id="138" name="角丸四角形 137"/>
            <p:cNvSpPr/>
            <p:nvPr/>
          </p:nvSpPr>
          <p:spPr>
            <a:xfrm>
              <a:off x="503464" y="498931"/>
              <a:ext cx="7064375" cy="15610296"/>
            </a:xfrm>
            <a:prstGeom prst="roundRect">
              <a:avLst>
                <a:gd name="adj" fmla="val 2375"/>
              </a:avLst>
            </a:prstGeom>
            <a:no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112"/>
            </a:p>
          </p:txBody>
        </p:sp>
      </p:grpSp>
      <p:sp>
        <p:nvSpPr>
          <p:cNvPr id="134" name="ホームベース 133"/>
          <p:cNvSpPr/>
          <p:nvPr/>
        </p:nvSpPr>
        <p:spPr>
          <a:xfrm>
            <a:off x="682348" y="8037739"/>
            <a:ext cx="12210852" cy="375513"/>
          </a:xfrm>
          <a:prstGeom prst="homePlate">
            <a:avLst/>
          </a:prstGeom>
          <a:solidFill>
            <a:srgbClr val="78B8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2022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地域が支えあい、住みなれた場所で安心して暮らせるまちへ</a:t>
            </a:r>
            <a:endParaRPr lang="ja-JP" altLang="ja-JP" sz="2022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ja-JP" altLang="en-US" sz="2022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1375660" y="8839416"/>
            <a:ext cx="4142314" cy="1423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24550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・地域住民、</a:t>
            </a:r>
            <a:r>
              <a:rPr lang="en-US" altLang="ja-JP" sz="1200" dirty="0">
                <a:solidFill>
                  <a:schemeClr val="tx1"/>
                </a:solidFill>
              </a:rPr>
              <a:t>NPO</a:t>
            </a:r>
            <a:r>
              <a:rPr lang="ja-JP" altLang="en-US" sz="1200" dirty="0" err="1">
                <a:solidFill>
                  <a:schemeClr val="tx1"/>
                </a:solidFill>
              </a:rPr>
              <a:t>、</a:t>
            </a:r>
            <a:r>
              <a:rPr lang="ja-JP" altLang="en-US" sz="1200" dirty="0">
                <a:solidFill>
                  <a:schemeClr val="tx1"/>
                </a:solidFill>
              </a:rPr>
              <a:t>企業などさまざまな福祉の担い手の協働により、地域で支え合う活動ができている状態</a:t>
            </a:r>
          </a:p>
          <a:p>
            <a:pPr defTabSz="924550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・高齢者、</a:t>
            </a:r>
            <a:r>
              <a:rPr lang="ja-JP" altLang="en-US" sz="1200" dirty="0" err="1">
                <a:solidFill>
                  <a:schemeClr val="tx1"/>
                </a:solidFill>
              </a:rPr>
              <a:t>障がい</a:t>
            </a:r>
            <a:r>
              <a:rPr lang="ja-JP" altLang="en-US" sz="1200" dirty="0">
                <a:solidFill>
                  <a:schemeClr val="tx1"/>
                </a:solidFill>
              </a:rPr>
              <a:t>者など、支援を要する方を地域で把握できている状態</a:t>
            </a:r>
          </a:p>
        </p:txBody>
      </p:sp>
      <p:pic>
        <p:nvPicPr>
          <p:cNvPr id="136" name="図 135" descr="C:\Users\i4251782\Desktop\将来ビジョン概要版\百歳体操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759" y="8853841"/>
            <a:ext cx="1122069" cy="773229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正方形/長方形 59"/>
          <p:cNvSpPr/>
          <p:nvPr/>
        </p:nvSpPr>
        <p:spPr>
          <a:xfrm>
            <a:off x="714347" y="7050961"/>
            <a:ext cx="645171" cy="884122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15414" y="8831030"/>
            <a:ext cx="651108" cy="8260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</a:p>
        </p:txBody>
      </p:sp>
      <p:pic>
        <p:nvPicPr>
          <p:cNvPr id="62" name="Picture 2" descr="X:\ユーザ作業用フォルダ\総合企画担当\広聴・広報\業務（広報）\00 広報画像\★1 キャラクター・ロゴ\★01 コスモちゃん\02 広報誌掲載イラスト\JPEG h26（イスト）\キャラ 小学校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023" y="7399038"/>
            <a:ext cx="1299832" cy="49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3" name="グループ化 62"/>
          <p:cNvGrpSpPr/>
          <p:nvPr/>
        </p:nvGrpSpPr>
        <p:grpSpPr>
          <a:xfrm>
            <a:off x="6909749" y="6700631"/>
            <a:ext cx="5885679" cy="1255791"/>
            <a:chOff x="18144" y="0"/>
            <a:chExt cx="7064375" cy="15783743"/>
          </a:xfrm>
        </p:grpSpPr>
        <p:sp>
          <p:nvSpPr>
            <p:cNvPr id="65" name="片側の 2 つの角を丸めた四角形 64"/>
            <p:cNvSpPr/>
            <p:nvPr/>
          </p:nvSpPr>
          <p:spPr>
            <a:xfrm>
              <a:off x="18462" y="0"/>
              <a:ext cx="7063740" cy="4163382"/>
            </a:xfrm>
            <a:prstGeom prst="round2SameRect">
              <a:avLst>
                <a:gd name="adj1" fmla="val 20165"/>
                <a:gd name="adj2" fmla="val 0"/>
              </a:avLst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66" name="角丸四角形 65"/>
            <p:cNvSpPr/>
            <p:nvPr/>
          </p:nvSpPr>
          <p:spPr>
            <a:xfrm>
              <a:off x="18144" y="0"/>
              <a:ext cx="7064375" cy="15783743"/>
            </a:xfrm>
            <a:prstGeom prst="roundRect">
              <a:avLst>
                <a:gd name="adj" fmla="val 2375"/>
              </a:avLst>
            </a:prstGeom>
            <a:noFill/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sp>
        <p:nvSpPr>
          <p:cNvPr id="64" name="正方形/長方形 63"/>
          <p:cNvSpPr/>
          <p:nvPr/>
        </p:nvSpPr>
        <p:spPr>
          <a:xfrm>
            <a:off x="6874454" y="6630915"/>
            <a:ext cx="8037285" cy="473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800" b="1" dirty="0">
                <a:solidFill>
                  <a:schemeClr val="bg1"/>
                </a:solidFill>
              </a:rPr>
              <a:t>子ども</a:t>
            </a:r>
            <a:r>
              <a:rPr kumimoji="1" lang="ja-JP" altLang="en-US" sz="1800" b="1" dirty="0" smtClean="0">
                <a:solidFill>
                  <a:schemeClr val="bg1"/>
                </a:solidFill>
              </a:rPr>
              <a:t>たちの</a:t>
            </a:r>
            <a:r>
              <a:rPr kumimoji="1" lang="ja-JP" altLang="en-US" sz="1800" b="1" dirty="0">
                <a:solidFill>
                  <a:schemeClr val="bg1"/>
                </a:solidFill>
              </a:rPr>
              <a:t>可能性</a:t>
            </a:r>
            <a:r>
              <a:rPr kumimoji="1" lang="ja-JP" altLang="en-US" sz="1800" b="1" dirty="0" smtClean="0">
                <a:solidFill>
                  <a:schemeClr val="bg1"/>
                </a:solidFill>
              </a:rPr>
              <a:t>を育む</a:t>
            </a:r>
            <a:r>
              <a:rPr kumimoji="1" lang="ja-JP" altLang="en-US" sz="1800" b="1" dirty="0" smtClean="0"/>
              <a:t>まちづくり</a:t>
            </a:r>
            <a:endParaRPr kumimoji="1" lang="ja-JP" altLang="en-US" sz="1800" b="1" dirty="0"/>
          </a:p>
        </p:txBody>
      </p:sp>
      <p:sp>
        <p:nvSpPr>
          <p:cNvPr id="67" name="正方形/長方形 66"/>
          <p:cNvSpPr/>
          <p:nvPr/>
        </p:nvSpPr>
        <p:spPr>
          <a:xfrm>
            <a:off x="632549" y="6681601"/>
            <a:ext cx="7851320" cy="476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800" b="1" dirty="0" smtClean="0"/>
              <a:t>子育て世帯が</a:t>
            </a:r>
            <a:r>
              <a:rPr kumimoji="1" lang="ja-JP" altLang="en-US" sz="1800" b="1" dirty="0"/>
              <a:t>安心して、生み育て、働くことができるまちへ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7604967" y="7051187"/>
            <a:ext cx="3848698" cy="11937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chemeClr val="tx1"/>
                </a:solidFill>
                <a:effectLst/>
              </a:rPr>
              <a:t>・すべての子どもが確かな学力・体力を育むことができる状態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chemeClr val="tx1"/>
                </a:solidFill>
                <a:effectLst/>
              </a:rPr>
              <a:t>・子どもが安心して成長できる安全な社会（学校園・家庭・地域）の実現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6931472" y="7039429"/>
            <a:ext cx="679718" cy="897344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</a:p>
        </p:txBody>
      </p:sp>
      <p:grpSp>
        <p:nvGrpSpPr>
          <p:cNvPr id="70" name="グループ化 69"/>
          <p:cNvGrpSpPr/>
          <p:nvPr/>
        </p:nvGrpSpPr>
        <p:grpSpPr>
          <a:xfrm>
            <a:off x="6911620" y="8505902"/>
            <a:ext cx="5859557" cy="1162275"/>
            <a:chOff x="27215" y="0"/>
            <a:chExt cx="7064375" cy="15783743"/>
          </a:xfrm>
        </p:grpSpPr>
        <p:sp>
          <p:nvSpPr>
            <p:cNvPr id="81" name="片側の 2 つの角を丸めた四角形 80"/>
            <p:cNvSpPr/>
            <p:nvPr/>
          </p:nvSpPr>
          <p:spPr>
            <a:xfrm>
              <a:off x="27532" y="0"/>
              <a:ext cx="7063740" cy="4163377"/>
            </a:xfrm>
            <a:prstGeom prst="round2SameRect">
              <a:avLst>
                <a:gd name="adj1" fmla="val 20165"/>
                <a:gd name="adj2" fmla="val 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070"/>
            </a:p>
          </p:txBody>
        </p:sp>
        <p:sp>
          <p:nvSpPr>
            <p:cNvPr id="86" name="角丸四角形 85"/>
            <p:cNvSpPr/>
            <p:nvPr/>
          </p:nvSpPr>
          <p:spPr>
            <a:xfrm>
              <a:off x="27215" y="0"/>
              <a:ext cx="7064375" cy="15783743"/>
            </a:xfrm>
            <a:prstGeom prst="roundRect">
              <a:avLst>
                <a:gd name="adj" fmla="val 2375"/>
              </a:avLst>
            </a:prstGeom>
            <a:no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 altLang="en-US" sz="1070"/>
            </a:p>
          </p:txBody>
        </p:sp>
      </p:grpSp>
      <p:sp>
        <p:nvSpPr>
          <p:cNvPr id="71" name="正方形/長方形 70"/>
          <p:cNvSpPr/>
          <p:nvPr/>
        </p:nvSpPr>
        <p:spPr>
          <a:xfrm>
            <a:off x="6893343" y="8486447"/>
            <a:ext cx="8667752" cy="3673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800" b="1" dirty="0"/>
              <a:t>高齢者が住み慣れた地域で安心して暮らし続けるまちへ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7604108" y="8863418"/>
            <a:ext cx="4098257" cy="754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effectLst/>
              </a:rPr>
              <a:t>・地域で暮らす高齢者に医療・介護等の必要な支援が切れ目なく提供されるよう、区内の医療・介護関係機関が円滑に連携できる状態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effectLst/>
              </a:rPr>
              <a:t>・区民が地域包括ケアについて認識し、在宅療養を選択し得る状態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6" name="図 75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5444" y="8890861"/>
            <a:ext cx="989744" cy="746058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正方形/長方形 92"/>
          <p:cNvSpPr/>
          <p:nvPr/>
        </p:nvSpPr>
        <p:spPr>
          <a:xfrm>
            <a:off x="6927559" y="8825049"/>
            <a:ext cx="670249" cy="8178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1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662057" y="8493337"/>
            <a:ext cx="7742465" cy="3401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670" b="1" dirty="0"/>
              <a:t>高齢者、</a:t>
            </a:r>
            <a:r>
              <a:rPr kumimoji="1" lang="ja-JP" altLang="en-US" sz="1670" b="1" dirty="0" err="1"/>
              <a:t>障がい</a:t>
            </a:r>
            <a:r>
              <a:rPr kumimoji="1" lang="ja-JP" altLang="en-US" sz="1670" b="1" dirty="0"/>
              <a:t>者、子どもを地域が互いに</a:t>
            </a:r>
            <a:r>
              <a:rPr kumimoji="1" lang="ja-JP" altLang="en-US" sz="1670" b="1" dirty="0" smtClean="0"/>
              <a:t>見守り、支えあう</a:t>
            </a:r>
            <a:r>
              <a:rPr kumimoji="1" lang="ja-JP" altLang="en-US" sz="1670" b="1" dirty="0"/>
              <a:t>まちへ</a:t>
            </a:r>
          </a:p>
        </p:txBody>
      </p:sp>
      <p:pic>
        <p:nvPicPr>
          <p:cNvPr id="1026" name="Picture 2" descr="DSC_235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7477" y="5213092"/>
            <a:ext cx="1249476" cy="913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1054626" y="2207454"/>
            <a:ext cx="2002827" cy="373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城東区マスコットキャラクター</a:t>
            </a:r>
            <a:endParaRPr kumimoji="1" lang="en-US" altLang="ja-JP" sz="9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コスモ</a:t>
            </a:r>
            <a:r>
              <a:rPr lang="ja-JP" altLang="en-US" sz="900" dirty="0" smtClean="0">
                <a:solidFill>
                  <a:schemeClr val="tx1"/>
                </a:solidFill>
              </a:rPr>
              <a:t>ちゃん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55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676</Words>
  <Application>Microsoft Office PowerPoint</Application>
  <PresentationFormat>ユーザー設定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2018-01-22T07:34:59Z</dcterms:created>
  <dcterms:modified xsi:type="dcterms:W3CDTF">2021-03-30T00:18:14Z</dcterms:modified>
</cp:coreProperties>
</file>