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12801600" cy="9601200" type="A3"/>
  <p:notesSz cx="6797675" cy="9926638"/>
  <p:defaultTextStyle>
    <a:defPPr>
      <a:defRPr lang="ja-JP"/>
    </a:defPPr>
    <a:lvl1pPr marL="0" algn="l" defTabSz="1075334" rtl="0" eaLnBrk="1" latinLnBrk="0" hangingPunct="1">
      <a:defRPr kumimoji="1" sz="2117" kern="1200">
        <a:solidFill>
          <a:schemeClr val="tx1"/>
        </a:solidFill>
        <a:latin typeface="+mn-lt"/>
        <a:ea typeface="+mn-ea"/>
        <a:cs typeface="+mn-cs"/>
      </a:defRPr>
    </a:lvl1pPr>
    <a:lvl2pPr marL="537667" algn="l" defTabSz="1075334" rtl="0" eaLnBrk="1" latinLnBrk="0" hangingPunct="1">
      <a:defRPr kumimoji="1" sz="2117" kern="1200">
        <a:solidFill>
          <a:schemeClr val="tx1"/>
        </a:solidFill>
        <a:latin typeface="+mn-lt"/>
        <a:ea typeface="+mn-ea"/>
        <a:cs typeface="+mn-cs"/>
      </a:defRPr>
    </a:lvl2pPr>
    <a:lvl3pPr marL="1075334" algn="l" defTabSz="1075334" rtl="0" eaLnBrk="1" latinLnBrk="0" hangingPunct="1">
      <a:defRPr kumimoji="1" sz="2117" kern="1200">
        <a:solidFill>
          <a:schemeClr val="tx1"/>
        </a:solidFill>
        <a:latin typeface="+mn-lt"/>
        <a:ea typeface="+mn-ea"/>
        <a:cs typeface="+mn-cs"/>
      </a:defRPr>
    </a:lvl3pPr>
    <a:lvl4pPr marL="1613002" algn="l" defTabSz="1075334" rtl="0" eaLnBrk="1" latinLnBrk="0" hangingPunct="1">
      <a:defRPr kumimoji="1" sz="2117" kern="1200">
        <a:solidFill>
          <a:schemeClr val="tx1"/>
        </a:solidFill>
        <a:latin typeface="+mn-lt"/>
        <a:ea typeface="+mn-ea"/>
        <a:cs typeface="+mn-cs"/>
      </a:defRPr>
    </a:lvl4pPr>
    <a:lvl5pPr marL="2150669" algn="l" defTabSz="1075334" rtl="0" eaLnBrk="1" latinLnBrk="0" hangingPunct="1">
      <a:defRPr kumimoji="1" sz="2117" kern="1200">
        <a:solidFill>
          <a:schemeClr val="tx1"/>
        </a:solidFill>
        <a:latin typeface="+mn-lt"/>
        <a:ea typeface="+mn-ea"/>
        <a:cs typeface="+mn-cs"/>
      </a:defRPr>
    </a:lvl5pPr>
    <a:lvl6pPr marL="2688336" algn="l" defTabSz="1075334" rtl="0" eaLnBrk="1" latinLnBrk="0" hangingPunct="1">
      <a:defRPr kumimoji="1" sz="2117" kern="1200">
        <a:solidFill>
          <a:schemeClr val="tx1"/>
        </a:solidFill>
        <a:latin typeface="+mn-lt"/>
        <a:ea typeface="+mn-ea"/>
        <a:cs typeface="+mn-cs"/>
      </a:defRPr>
    </a:lvl6pPr>
    <a:lvl7pPr marL="3226003" algn="l" defTabSz="1075334" rtl="0" eaLnBrk="1" latinLnBrk="0" hangingPunct="1">
      <a:defRPr kumimoji="1" sz="2117" kern="1200">
        <a:solidFill>
          <a:schemeClr val="tx1"/>
        </a:solidFill>
        <a:latin typeface="+mn-lt"/>
        <a:ea typeface="+mn-ea"/>
        <a:cs typeface="+mn-cs"/>
      </a:defRPr>
    </a:lvl7pPr>
    <a:lvl8pPr marL="3763670" algn="l" defTabSz="1075334" rtl="0" eaLnBrk="1" latinLnBrk="0" hangingPunct="1">
      <a:defRPr kumimoji="1" sz="2117" kern="1200">
        <a:solidFill>
          <a:schemeClr val="tx1"/>
        </a:solidFill>
        <a:latin typeface="+mn-lt"/>
        <a:ea typeface="+mn-ea"/>
        <a:cs typeface="+mn-cs"/>
      </a:defRPr>
    </a:lvl8pPr>
    <a:lvl9pPr marL="4301338" algn="l" defTabSz="1075334" rtl="0" eaLnBrk="1" latinLnBrk="0" hangingPunct="1">
      <a:defRPr kumimoji="1" sz="2117"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74" autoAdjust="0"/>
    <p:restoredTop sz="94660"/>
  </p:normalViewPr>
  <p:slideViewPr>
    <p:cSldViewPr snapToGrid="0">
      <p:cViewPr varScale="1">
        <p:scale>
          <a:sx n="50" d="100"/>
          <a:sy n="50" d="100"/>
        </p:scale>
        <p:origin x="119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3D47B1D-DF90-4328-9978-02F807CD8296}"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274447-182F-415C-9FD0-0BBD21257C9D}" type="slidenum">
              <a:rPr kumimoji="1" lang="ja-JP" altLang="en-US" smtClean="0"/>
              <a:t>‹#›</a:t>
            </a:fld>
            <a:endParaRPr kumimoji="1" lang="ja-JP" altLang="en-US"/>
          </a:p>
        </p:txBody>
      </p:sp>
    </p:spTree>
    <p:extLst>
      <p:ext uri="{BB962C8B-B14F-4D97-AF65-F5344CB8AC3E}">
        <p14:creationId xmlns:p14="http://schemas.microsoft.com/office/powerpoint/2010/main" val="4214059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3D47B1D-DF90-4328-9978-02F807CD8296}"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274447-182F-415C-9FD0-0BBD21257C9D}" type="slidenum">
              <a:rPr kumimoji="1" lang="ja-JP" altLang="en-US" smtClean="0"/>
              <a:t>‹#›</a:t>
            </a:fld>
            <a:endParaRPr kumimoji="1" lang="ja-JP" altLang="en-US"/>
          </a:p>
        </p:txBody>
      </p:sp>
    </p:spTree>
    <p:extLst>
      <p:ext uri="{BB962C8B-B14F-4D97-AF65-F5344CB8AC3E}">
        <p14:creationId xmlns:p14="http://schemas.microsoft.com/office/powerpoint/2010/main" val="2123729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3D47B1D-DF90-4328-9978-02F807CD8296}"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274447-182F-415C-9FD0-0BBD21257C9D}" type="slidenum">
              <a:rPr kumimoji="1" lang="ja-JP" altLang="en-US" smtClean="0"/>
              <a:t>‹#›</a:t>
            </a:fld>
            <a:endParaRPr kumimoji="1" lang="ja-JP" altLang="en-US"/>
          </a:p>
        </p:txBody>
      </p:sp>
    </p:spTree>
    <p:extLst>
      <p:ext uri="{BB962C8B-B14F-4D97-AF65-F5344CB8AC3E}">
        <p14:creationId xmlns:p14="http://schemas.microsoft.com/office/powerpoint/2010/main" val="3523889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3D47B1D-DF90-4328-9978-02F807CD8296}"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274447-182F-415C-9FD0-0BBD21257C9D}" type="slidenum">
              <a:rPr kumimoji="1" lang="ja-JP" altLang="en-US" smtClean="0"/>
              <a:t>‹#›</a:t>
            </a:fld>
            <a:endParaRPr kumimoji="1" lang="ja-JP" altLang="en-US"/>
          </a:p>
        </p:txBody>
      </p:sp>
    </p:spTree>
    <p:extLst>
      <p:ext uri="{BB962C8B-B14F-4D97-AF65-F5344CB8AC3E}">
        <p14:creationId xmlns:p14="http://schemas.microsoft.com/office/powerpoint/2010/main" val="3063948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3D47B1D-DF90-4328-9978-02F807CD8296}" type="datetimeFigureOut">
              <a:rPr kumimoji="1" lang="ja-JP" altLang="en-US" smtClean="0"/>
              <a:t>2018/5/14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6274447-182F-415C-9FD0-0BBD21257C9D}" type="slidenum">
              <a:rPr kumimoji="1" lang="ja-JP" altLang="en-US" smtClean="0"/>
              <a:t>‹#›</a:t>
            </a:fld>
            <a:endParaRPr kumimoji="1" lang="ja-JP" altLang="en-US"/>
          </a:p>
        </p:txBody>
      </p:sp>
    </p:spTree>
    <p:extLst>
      <p:ext uri="{BB962C8B-B14F-4D97-AF65-F5344CB8AC3E}">
        <p14:creationId xmlns:p14="http://schemas.microsoft.com/office/powerpoint/2010/main" val="937976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3D47B1D-DF90-4328-9978-02F807CD8296}" type="datetimeFigureOut">
              <a:rPr kumimoji="1" lang="ja-JP" altLang="en-US" smtClean="0"/>
              <a:t>2018/5/14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274447-182F-415C-9FD0-0BBD21257C9D}" type="slidenum">
              <a:rPr kumimoji="1" lang="ja-JP" altLang="en-US" smtClean="0"/>
              <a:t>‹#›</a:t>
            </a:fld>
            <a:endParaRPr kumimoji="1" lang="ja-JP" altLang="en-US"/>
          </a:p>
        </p:txBody>
      </p:sp>
    </p:spTree>
    <p:extLst>
      <p:ext uri="{BB962C8B-B14F-4D97-AF65-F5344CB8AC3E}">
        <p14:creationId xmlns:p14="http://schemas.microsoft.com/office/powerpoint/2010/main" val="425088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3D47B1D-DF90-4328-9978-02F807CD8296}" type="datetimeFigureOut">
              <a:rPr kumimoji="1" lang="ja-JP" altLang="en-US" smtClean="0"/>
              <a:t>2018/5/14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6274447-182F-415C-9FD0-0BBD21257C9D}" type="slidenum">
              <a:rPr kumimoji="1" lang="ja-JP" altLang="en-US" smtClean="0"/>
              <a:t>‹#›</a:t>
            </a:fld>
            <a:endParaRPr kumimoji="1" lang="ja-JP" altLang="en-US"/>
          </a:p>
        </p:txBody>
      </p:sp>
    </p:spTree>
    <p:extLst>
      <p:ext uri="{BB962C8B-B14F-4D97-AF65-F5344CB8AC3E}">
        <p14:creationId xmlns:p14="http://schemas.microsoft.com/office/powerpoint/2010/main" val="17475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3D47B1D-DF90-4328-9978-02F807CD8296}" type="datetimeFigureOut">
              <a:rPr kumimoji="1" lang="ja-JP" altLang="en-US" smtClean="0"/>
              <a:t>2018/5/14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6274447-182F-415C-9FD0-0BBD21257C9D}" type="slidenum">
              <a:rPr kumimoji="1" lang="ja-JP" altLang="en-US" smtClean="0"/>
              <a:t>‹#›</a:t>
            </a:fld>
            <a:endParaRPr kumimoji="1" lang="ja-JP" altLang="en-US"/>
          </a:p>
        </p:txBody>
      </p:sp>
    </p:spTree>
    <p:extLst>
      <p:ext uri="{BB962C8B-B14F-4D97-AF65-F5344CB8AC3E}">
        <p14:creationId xmlns:p14="http://schemas.microsoft.com/office/powerpoint/2010/main" val="1989236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D47B1D-DF90-4328-9978-02F807CD8296}" type="datetimeFigureOut">
              <a:rPr kumimoji="1" lang="ja-JP" altLang="en-US" smtClean="0"/>
              <a:t>2018/5/14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6274447-182F-415C-9FD0-0BBD21257C9D}" type="slidenum">
              <a:rPr kumimoji="1" lang="ja-JP" altLang="en-US" smtClean="0"/>
              <a:t>‹#›</a:t>
            </a:fld>
            <a:endParaRPr kumimoji="1" lang="ja-JP" altLang="en-US"/>
          </a:p>
        </p:txBody>
      </p:sp>
    </p:spTree>
    <p:extLst>
      <p:ext uri="{BB962C8B-B14F-4D97-AF65-F5344CB8AC3E}">
        <p14:creationId xmlns:p14="http://schemas.microsoft.com/office/powerpoint/2010/main" val="37280508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3D47B1D-DF90-4328-9978-02F807CD8296}" type="datetimeFigureOut">
              <a:rPr kumimoji="1" lang="ja-JP" altLang="en-US" smtClean="0"/>
              <a:t>2018/5/14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274447-182F-415C-9FD0-0BBD21257C9D}" type="slidenum">
              <a:rPr kumimoji="1" lang="ja-JP" altLang="en-US" smtClean="0"/>
              <a:t>‹#›</a:t>
            </a:fld>
            <a:endParaRPr kumimoji="1" lang="ja-JP" altLang="en-US"/>
          </a:p>
        </p:txBody>
      </p:sp>
    </p:spTree>
    <p:extLst>
      <p:ext uri="{BB962C8B-B14F-4D97-AF65-F5344CB8AC3E}">
        <p14:creationId xmlns:p14="http://schemas.microsoft.com/office/powerpoint/2010/main" val="1490263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smtClean="0"/>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3D47B1D-DF90-4328-9978-02F807CD8296}" type="datetimeFigureOut">
              <a:rPr kumimoji="1" lang="ja-JP" altLang="en-US" smtClean="0"/>
              <a:t>2018/5/14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6274447-182F-415C-9FD0-0BBD21257C9D}" type="slidenum">
              <a:rPr kumimoji="1" lang="ja-JP" altLang="en-US" smtClean="0"/>
              <a:t>‹#›</a:t>
            </a:fld>
            <a:endParaRPr kumimoji="1" lang="ja-JP" altLang="en-US"/>
          </a:p>
        </p:txBody>
      </p:sp>
    </p:spTree>
    <p:extLst>
      <p:ext uri="{BB962C8B-B14F-4D97-AF65-F5344CB8AC3E}">
        <p14:creationId xmlns:p14="http://schemas.microsoft.com/office/powerpoint/2010/main" val="828473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F3D47B1D-DF90-4328-9978-02F807CD8296}" type="datetimeFigureOut">
              <a:rPr kumimoji="1" lang="ja-JP" altLang="en-US" smtClean="0"/>
              <a:t>2018/5/14</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F6274447-182F-415C-9FD0-0BBD21257C9D}" type="slidenum">
              <a:rPr kumimoji="1" lang="ja-JP" altLang="en-US" smtClean="0"/>
              <a:t>‹#›</a:t>
            </a:fld>
            <a:endParaRPr kumimoji="1" lang="ja-JP" altLang="en-US"/>
          </a:p>
        </p:txBody>
      </p:sp>
    </p:spTree>
    <p:extLst>
      <p:ext uri="{BB962C8B-B14F-4D97-AF65-F5344CB8AC3E}">
        <p14:creationId xmlns:p14="http://schemas.microsoft.com/office/powerpoint/2010/main" val="1327946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角丸四角形 104"/>
          <p:cNvSpPr/>
          <p:nvPr/>
        </p:nvSpPr>
        <p:spPr>
          <a:xfrm>
            <a:off x="5473700" y="8926593"/>
            <a:ext cx="7137400" cy="509507"/>
          </a:xfrm>
          <a:prstGeom prst="roundRect">
            <a:avLst>
              <a:gd name="adj" fmla="val 38451"/>
            </a:avLst>
          </a:prstGeom>
          <a:solidFill>
            <a:schemeClr val="accent6">
              <a:lumMod val="40000"/>
              <a:lumOff val="60000"/>
              <a:alpha val="4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 name="タイトル 1"/>
          <p:cNvSpPr>
            <a:spLocks noGrp="1"/>
          </p:cNvSpPr>
          <p:nvPr>
            <p:ph type="ctrTitle"/>
          </p:nvPr>
        </p:nvSpPr>
        <p:spPr>
          <a:xfrm>
            <a:off x="2865755" y="77312"/>
            <a:ext cx="7070090" cy="295592"/>
          </a:xfrm>
          <a:solidFill>
            <a:schemeClr val="accent6">
              <a:lumMod val="50000"/>
            </a:schemeClr>
          </a:solidFill>
        </p:spPr>
        <p:txBody>
          <a:bodyPr anchor="ctr">
            <a:normAutofit/>
          </a:bodyPr>
          <a:lstStyle/>
          <a:p>
            <a:pPr algn="dist"/>
            <a:r>
              <a:rPr lang="ja-JP" altLang="ja-JP" sz="1400" b="1" dirty="0" smtClean="0">
                <a:solidFill>
                  <a:schemeClr val="bg1"/>
                </a:solidFill>
                <a:latin typeface="HG丸ｺﾞｼｯｸM-PRO" panose="020F0600000000000000" pitchFamily="50" charset="-128"/>
                <a:ea typeface="HG丸ｺﾞｼｯｸM-PRO" panose="020F0600000000000000" pitchFamily="50" charset="-128"/>
              </a:rPr>
              <a:t>もと城東区役所用地</a:t>
            </a:r>
            <a:r>
              <a:rPr lang="ja-JP" altLang="ja-JP" sz="1400" b="1" dirty="0">
                <a:solidFill>
                  <a:schemeClr val="bg1"/>
                </a:solidFill>
                <a:latin typeface="HG丸ｺﾞｼｯｸM-PRO" panose="020F0600000000000000" pitchFamily="50" charset="-128"/>
                <a:ea typeface="HG丸ｺﾞｼｯｸM-PRO" panose="020F0600000000000000" pitchFamily="50" charset="-128"/>
              </a:rPr>
              <a:t>活用について（素案</a:t>
            </a:r>
            <a:r>
              <a:rPr lang="ja-JP" altLang="ja-JP" sz="1400" b="1" dirty="0" smtClean="0">
                <a:solidFill>
                  <a:schemeClr val="bg1"/>
                </a:solidFill>
                <a:latin typeface="HG丸ｺﾞｼｯｸM-PRO" panose="020F0600000000000000" pitchFamily="50" charset="-128"/>
                <a:ea typeface="HG丸ｺﾞｼｯｸM-PRO" panose="020F0600000000000000" pitchFamily="50" charset="-128"/>
              </a:rPr>
              <a:t>）</a:t>
            </a: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　</a:t>
            </a:r>
            <a:r>
              <a:rPr lang="en-US" altLang="ja-JP" sz="1400" b="1" dirty="0" smtClean="0">
                <a:solidFill>
                  <a:schemeClr val="bg1"/>
                </a:solidFill>
                <a:latin typeface="HG丸ｺﾞｼｯｸM-PRO" panose="020F0600000000000000" pitchFamily="50" charset="-128"/>
                <a:ea typeface="HG丸ｺﾞｼｯｸM-PRO" panose="020F0600000000000000" pitchFamily="50" charset="-128"/>
              </a:rPr>
              <a:t>【</a:t>
            </a:r>
            <a:r>
              <a:rPr lang="ja-JP" altLang="en-US" sz="1400" b="1" dirty="0" smtClean="0">
                <a:solidFill>
                  <a:schemeClr val="bg1"/>
                </a:solidFill>
                <a:latin typeface="HG丸ｺﾞｼｯｸM-PRO" panose="020F0600000000000000" pitchFamily="50" charset="-128"/>
                <a:ea typeface="HG丸ｺﾞｼｯｸM-PRO" panose="020F0600000000000000" pitchFamily="50" charset="-128"/>
              </a:rPr>
              <a:t>概要版</a:t>
            </a:r>
            <a:r>
              <a:rPr lang="en-US" altLang="ja-JP" sz="1400" b="1" dirty="0" smtClean="0">
                <a:solidFill>
                  <a:schemeClr val="bg1"/>
                </a:solidFill>
                <a:latin typeface="HG丸ｺﾞｼｯｸM-PRO" panose="020F0600000000000000" pitchFamily="50" charset="-128"/>
                <a:ea typeface="HG丸ｺﾞｼｯｸM-PRO" panose="020F0600000000000000" pitchFamily="50" charset="-128"/>
              </a:rPr>
              <a:t>】</a:t>
            </a:r>
            <a:endParaRPr lang="ja-JP" altLang="ja-JP" sz="14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5" name="タイトル 1"/>
          <p:cNvSpPr txBox="1">
            <a:spLocks/>
          </p:cNvSpPr>
          <p:nvPr/>
        </p:nvSpPr>
        <p:spPr>
          <a:xfrm>
            <a:off x="11446510" y="124978"/>
            <a:ext cx="1253490" cy="295592"/>
          </a:xfrm>
          <a:prstGeom prst="rect">
            <a:avLst/>
          </a:prstGeom>
          <a:noFill/>
        </p:spPr>
        <p:txBody>
          <a:bodyPr vert="horz" lIns="91440" tIns="45720" rIns="91440" bIns="45720" rtlCol="0" anchor="ctr">
            <a:normAutofit fontScale="62500" lnSpcReduction="200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r"/>
            <a:r>
              <a:rPr lang="ja-JP" altLang="en-US" sz="1400" dirty="0" smtClean="0">
                <a:latin typeface="HG丸ｺﾞｼｯｸM-PRO" panose="020F0600000000000000" pitchFamily="50" charset="-128"/>
                <a:ea typeface="HG丸ｺﾞｼｯｸM-PRO" panose="020F0600000000000000" pitchFamily="50" charset="-128"/>
              </a:rPr>
              <a:t>平成</a:t>
            </a:r>
            <a:r>
              <a:rPr lang="en-US" altLang="ja-JP" sz="1400" dirty="0" smtClean="0">
                <a:latin typeface="HG丸ｺﾞｼｯｸM-PRO" panose="020F0600000000000000" pitchFamily="50" charset="-128"/>
                <a:ea typeface="HG丸ｺﾞｼｯｸM-PRO" panose="020F0600000000000000" pitchFamily="50" charset="-128"/>
              </a:rPr>
              <a:t>30</a:t>
            </a:r>
            <a:r>
              <a:rPr lang="ja-JP" altLang="en-US" sz="1400" dirty="0" smtClean="0">
                <a:latin typeface="HG丸ｺﾞｼｯｸM-PRO" panose="020F0600000000000000" pitchFamily="50" charset="-128"/>
                <a:ea typeface="HG丸ｺﾞｼｯｸM-PRO" panose="020F0600000000000000" pitchFamily="50" charset="-128"/>
              </a:rPr>
              <a:t>年４月</a:t>
            </a:r>
            <a:endParaRPr lang="en-US" altLang="ja-JP" sz="1400" dirty="0" smtClean="0">
              <a:latin typeface="HG丸ｺﾞｼｯｸM-PRO" panose="020F0600000000000000" pitchFamily="50" charset="-128"/>
              <a:ea typeface="HG丸ｺﾞｼｯｸM-PRO" panose="020F0600000000000000" pitchFamily="50" charset="-128"/>
            </a:endParaRPr>
          </a:p>
          <a:p>
            <a:pPr algn="r"/>
            <a:r>
              <a:rPr lang="ja-JP" altLang="en-US" sz="1400" dirty="0" smtClean="0">
                <a:latin typeface="HG丸ｺﾞｼｯｸM-PRO" panose="020F0600000000000000" pitchFamily="50" charset="-128"/>
                <a:ea typeface="HG丸ｺﾞｼｯｸM-PRO" panose="020F0600000000000000" pitchFamily="50" charset="-128"/>
              </a:rPr>
              <a:t>大阪市城東区</a:t>
            </a:r>
            <a:r>
              <a:rPr lang="ja-JP" altLang="en-US" sz="1400" dirty="0">
                <a:latin typeface="HG丸ｺﾞｼｯｸM-PRO" panose="020F0600000000000000" pitchFamily="50" charset="-128"/>
                <a:ea typeface="HG丸ｺﾞｼｯｸM-PRO" panose="020F0600000000000000" pitchFamily="50" charset="-128"/>
              </a:rPr>
              <a:t>役所</a:t>
            </a:r>
            <a:endParaRPr lang="ja-JP" altLang="ja-JP" sz="1400" dirty="0">
              <a:latin typeface="HG丸ｺﾞｼｯｸM-PRO" panose="020F0600000000000000" pitchFamily="50" charset="-128"/>
              <a:ea typeface="HG丸ｺﾞｼｯｸM-PRO" panose="020F0600000000000000" pitchFamily="50" charset="-128"/>
            </a:endParaRPr>
          </a:p>
        </p:txBody>
      </p:sp>
      <p:sp>
        <p:nvSpPr>
          <p:cNvPr id="6" name="タイトル 1"/>
          <p:cNvSpPr txBox="1">
            <a:spLocks/>
          </p:cNvSpPr>
          <p:nvPr/>
        </p:nvSpPr>
        <p:spPr>
          <a:xfrm>
            <a:off x="118111" y="421958"/>
            <a:ext cx="5029337" cy="252888"/>
          </a:xfrm>
          <a:prstGeom prst="rect">
            <a:avLst/>
          </a:prstGeom>
          <a:solidFill>
            <a:schemeClr val="accent6">
              <a:lumMod val="75000"/>
            </a:schemeClr>
          </a:solidFill>
          <a:ln>
            <a:solidFill>
              <a:schemeClr val="accent6">
                <a:lumMod val="75000"/>
              </a:schemeClr>
            </a:solidFill>
          </a:ln>
        </p:spPr>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100" b="1" dirty="0" smtClean="0">
                <a:solidFill>
                  <a:schemeClr val="bg1"/>
                </a:solidFill>
                <a:latin typeface="HG丸ｺﾞｼｯｸM-PRO" panose="020F0600000000000000" pitchFamily="50" charset="-128"/>
                <a:ea typeface="HG丸ｺﾞｼｯｸM-PRO" panose="020F0600000000000000" pitchFamily="50" charset="-128"/>
              </a:rPr>
              <a:t>１　土地の概要</a:t>
            </a:r>
            <a:endParaRPr lang="ja-JP" altLang="ja-JP" sz="11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7" name="タイトル 1"/>
          <p:cNvSpPr txBox="1">
            <a:spLocks/>
          </p:cNvSpPr>
          <p:nvPr/>
        </p:nvSpPr>
        <p:spPr>
          <a:xfrm>
            <a:off x="118110" y="674845"/>
            <a:ext cx="5029338" cy="4430555"/>
          </a:xfrm>
          <a:prstGeom prst="rect">
            <a:avLst/>
          </a:prstGeom>
          <a:noFill/>
          <a:ln>
            <a:solidFill>
              <a:schemeClr val="accent6">
                <a:lumMod val="75000"/>
              </a:schemeClr>
            </a:solid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endParaRPr lang="ja-JP" altLang="ja-JP" sz="1050" dirty="0">
              <a:latin typeface="HG丸ｺﾞｼｯｸM-PRO" panose="020F0600000000000000" pitchFamily="50" charset="-128"/>
              <a:ea typeface="HG丸ｺﾞｼｯｸM-PRO" panose="020F0600000000000000" pitchFamily="50" charset="-128"/>
            </a:endParaRPr>
          </a:p>
        </p:txBody>
      </p:sp>
      <p:sp>
        <p:nvSpPr>
          <p:cNvPr id="18" name="タイトル 1"/>
          <p:cNvSpPr txBox="1">
            <a:spLocks/>
          </p:cNvSpPr>
          <p:nvPr/>
        </p:nvSpPr>
        <p:spPr>
          <a:xfrm>
            <a:off x="100428" y="658649"/>
            <a:ext cx="5182144" cy="4526627"/>
          </a:xfrm>
          <a:prstGeom prst="rect">
            <a:avLst/>
          </a:prstGeom>
          <a:noFill/>
          <a:ln>
            <a:no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ja-JP" sz="1050" b="1" dirty="0">
                <a:latin typeface="HG丸ｺﾞｼｯｸM-PRO" panose="020F0600000000000000" pitchFamily="50" charset="-128"/>
                <a:ea typeface="HG丸ｺﾞｼｯｸM-PRO" panose="020F0600000000000000" pitchFamily="50" charset="-128"/>
              </a:rPr>
              <a:t>基本情報</a:t>
            </a:r>
            <a:endParaRPr lang="ja-JP" altLang="ja-JP" sz="1050" dirty="0">
              <a:latin typeface="HG丸ｺﾞｼｯｸM-PRO" panose="020F0600000000000000" pitchFamily="50" charset="-128"/>
              <a:ea typeface="HG丸ｺﾞｼｯｸM-PRO" panose="020F0600000000000000" pitchFamily="50" charset="-128"/>
            </a:endParaRPr>
          </a:p>
          <a:p>
            <a:pPr algn="l">
              <a:lnSpc>
                <a:spcPct val="100000"/>
              </a:lnSpc>
            </a:pPr>
            <a:r>
              <a:rPr lang="ja-JP" altLang="ja-JP" sz="1050" dirty="0" smtClean="0">
                <a:latin typeface="HG丸ｺﾞｼｯｸM-PRO" panose="020F0600000000000000" pitchFamily="50" charset="-128"/>
                <a:ea typeface="HG丸ｺﾞｼｯｸM-PRO" panose="020F0600000000000000" pitchFamily="50" charset="-128"/>
              </a:rPr>
              <a:t>ア </a:t>
            </a:r>
            <a:r>
              <a:rPr lang="ja-JP" altLang="ja-JP" sz="1050" dirty="0">
                <a:latin typeface="HG丸ｺﾞｼｯｸM-PRO" panose="020F0600000000000000" pitchFamily="50" charset="-128"/>
                <a:ea typeface="HG丸ｺﾞｼｯｸM-PRO" panose="020F0600000000000000" pitchFamily="50" charset="-128"/>
              </a:rPr>
              <a:t>所在地　　　 大阪市</a:t>
            </a:r>
            <a:r>
              <a:rPr lang="ja-JP" altLang="ja-JP" sz="1050" dirty="0" smtClean="0">
                <a:latin typeface="HG丸ｺﾞｼｯｸM-PRO" panose="020F0600000000000000" pitchFamily="50" charset="-128"/>
                <a:ea typeface="HG丸ｺﾞｼｯｸM-PRO" panose="020F0600000000000000" pitchFamily="50" charset="-128"/>
              </a:rPr>
              <a:t>城東区</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中央</a:t>
            </a:r>
            <a:r>
              <a:rPr lang="ja-JP" altLang="ja-JP" sz="1050" dirty="0">
                <a:latin typeface="HG丸ｺﾞｼｯｸM-PRO" panose="020F0600000000000000" pitchFamily="50" charset="-128"/>
                <a:ea typeface="HG丸ｺﾞｼｯｸM-PRO" panose="020F0600000000000000" pitchFamily="50" charset="-128"/>
              </a:rPr>
              <a:t>３丁目</a:t>
            </a:r>
            <a:r>
              <a:rPr lang="en-US" altLang="ja-JP" sz="1050" dirty="0">
                <a:latin typeface="HG丸ｺﾞｼｯｸM-PRO" panose="020F0600000000000000" pitchFamily="50" charset="-128"/>
                <a:ea typeface="HG丸ｺﾞｼｯｸM-PRO" panose="020F0600000000000000" pitchFamily="50" charset="-128"/>
              </a:rPr>
              <a:t>41</a:t>
            </a:r>
            <a:r>
              <a:rPr lang="ja-JP" altLang="ja-JP" sz="1050" dirty="0">
                <a:latin typeface="HG丸ｺﾞｼｯｸM-PRO" panose="020F0600000000000000" pitchFamily="50" charset="-128"/>
                <a:ea typeface="HG丸ｺﾞｼｯｸM-PRO" panose="020F0600000000000000" pitchFamily="50" charset="-128"/>
              </a:rPr>
              <a:t>番２</a:t>
            </a:r>
          </a:p>
          <a:p>
            <a:pPr algn="l">
              <a:lnSpc>
                <a:spcPct val="100000"/>
              </a:lnSpc>
            </a:pPr>
            <a:r>
              <a:rPr lang="ja-JP" altLang="ja-JP" sz="1050" dirty="0" smtClean="0">
                <a:latin typeface="HG丸ｺﾞｼｯｸM-PRO" panose="020F0600000000000000" pitchFamily="50" charset="-128"/>
                <a:ea typeface="HG丸ｺﾞｼｯｸM-PRO" panose="020F0600000000000000" pitchFamily="50" charset="-128"/>
              </a:rPr>
              <a:t>イ </a:t>
            </a:r>
            <a:r>
              <a:rPr lang="ja-JP" altLang="ja-JP" sz="1050" dirty="0">
                <a:latin typeface="HG丸ｺﾞｼｯｸM-PRO" panose="020F0600000000000000" pitchFamily="50" charset="-128"/>
                <a:ea typeface="HG丸ｺﾞｼｯｸM-PRO" panose="020F0600000000000000" pitchFamily="50" charset="-128"/>
              </a:rPr>
              <a:t>用途地域等　 商業地域 建</a:t>
            </a:r>
            <a:r>
              <a:rPr lang="ja-JP" altLang="ja-JP" sz="1050" dirty="0" err="1">
                <a:latin typeface="HG丸ｺﾞｼｯｸM-PRO" panose="020F0600000000000000" pitchFamily="50" charset="-128"/>
                <a:ea typeface="HG丸ｺﾞｼｯｸM-PRO" panose="020F0600000000000000" pitchFamily="50" charset="-128"/>
              </a:rPr>
              <a:t>ぺい</a:t>
            </a:r>
            <a:r>
              <a:rPr lang="ja-JP" altLang="ja-JP" sz="1050" dirty="0">
                <a:latin typeface="HG丸ｺﾞｼｯｸM-PRO" panose="020F0600000000000000" pitchFamily="50" charset="-128"/>
                <a:ea typeface="HG丸ｺﾞｼｯｸM-PRO" panose="020F0600000000000000" pitchFamily="50" charset="-128"/>
              </a:rPr>
              <a:t>率</a:t>
            </a:r>
            <a:r>
              <a:rPr lang="en-US" altLang="ja-JP" sz="1050" dirty="0">
                <a:latin typeface="HG丸ｺﾞｼｯｸM-PRO" panose="020F0600000000000000" pitchFamily="50" charset="-128"/>
                <a:ea typeface="HG丸ｺﾞｼｯｸM-PRO" panose="020F0600000000000000" pitchFamily="50" charset="-128"/>
              </a:rPr>
              <a:t>80</a:t>
            </a:r>
            <a:r>
              <a:rPr lang="ja-JP" altLang="ja-JP" sz="1050" dirty="0">
                <a:latin typeface="HG丸ｺﾞｼｯｸM-PRO" panose="020F0600000000000000" pitchFamily="50" charset="-128"/>
                <a:ea typeface="HG丸ｺﾞｼｯｸM-PRO" panose="020F0600000000000000" pitchFamily="50" charset="-128"/>
              </a:rPr>
              <a:t>％ </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容積率</a:t>
            </a:r>
            <a:r>
              <a:rPr lang="en-US" altLang="ja-JP" sz="1050" dirty="0">
                <a:latin typeface="HG丸ｺﾞｼｯｸM-PRO" panose="020F0600000000000000" pitchFamily="50" charset="-128"/>
                <a:ea typeface="HG丸ｺﾞｼｯｸM-PRO" panose="020F0600000000000000" pitchFamily="50" charset="-128"/>
              </a:rPr>
              <a:t>400</a:t>
            </a:r>
            <a:r>
              <a:rPr lang="ja-JP" altLang="ja-JP" sz="1050" dirty="0">
                <a:latin typeface="HG丸ｺﾞｼｯｸM-PRO" panose="020F0600000000000000" pitchFamily="50" charset="-128"/>
                <a:ea typeface="HG丸ｺﾞｼｯｸM-PRO" panose="020F0600000000000000" pitchFamily="50" charset="-128"/>
              </a:rPr>
              <a:t>％</a:t>
            </a:r>
          </a:p>
          <a:p>
            <a:pPr algn="l">
              <a:lnSpc>
                <a:spcPct val="100000"/>
              </a:lnSpc>
            </a:pPr>
            <a:r>
              <a:rPr lang="ja-JP" altLang="ja-JP" sz="1050" dirty="0" smtClean="0">
                <a:latin typeface="HG丸ｺﾞｼｯｸM-PRO" panose="020F0600000000000000" pitchFamily="50" charset="-128"/>
                <a:ea typeface="HG丸ｺﾞｼｯｸM-PRO" panose="020F0600000000000000" pitchFamily="50" charset="-128"/>
              </a:rPr>
              <a:t>ウ </a:t>
            </a:r>
            <a:r>
              <a:rPr lang="ja-JP" altLang="ja-JP" sz="1050" dirty="0">
                <a:latin typeface="HG丸ｺﾞｼｯｸM-PRO" panose="020F0600000000000000" pitchFamily="50" charset="-128"/>
                <a:ea typeface="HG丸ｺﾞｼｯｸM-PRO" panose="020F0600000000000000" pitchFamily="50" charset="-128"/>
              </a:rPr>
              <a:t>面積　　　　 </a:t>
            </a:r>
            <a:r>
              <a:rPr lang="en-US" altLang="ja-JP" sz="1050" dirty="0">
                <a:latin typeface="HG丸ｺﾞｼｯｸM-PRO" panose="020F0600000000000000" pitchFamily="50" charset="-128"/>
                <a:ea typeface="HG丸ｺﾞｼｯｸM-PRO" panose="020F0600000000000000" pitchFamily="50" charset="-128"/>
              </a:rPr>
              <a:t>3,147.62</a:t>
            </a:r>
            <a:r>
              <a:rPr lang="ja-JP" altLang="ja-JP" sz="1050" dirty="0">
                <a:latin typeface="HG丸ｺﾞｼｯｸM-PRO" panose="020F0600000000000000" pitchFamily="50" charset="-128"/>
                <a:ea typeface="HG丸ｺﾞｼｯｸM-PRO" panose="020F0600000000000000" pitchFamily="50" charset="-128"/>
              </a:rPr>
              <a:t>㎡（約</a:t>
            </a:r>
            <a:r>
              <a:rPr lang="en-US" altLang="ja-JP" sz="1050" dirty="0">
                <a:latin typeface="HG丸ｺﾞｼｯｸM-PRO" panose="020F0600000000000000" pitchFamily="50" charset="-128"/>
                <a:ea typeface="HG丸ｺﾞｼｯｸM-PRO" panose="020F0600000000000000" pitchFamily="50" charset="-128"/>
              </a:rPr>
              <a:t>952</a:t>
            </a:r>
            <a:r>
              <a:rPr lang="ja-JP" altLang="ja-JP" sz="1050" dirty="0">
                <a:latin typeface="HG丸ｺﾞｼｯｸM-PRO" panose="020F0600000000000000" pitchFamily="50" charset="-128"/>
                <a:ea typeface="HG丸ｺﾞｼｯｸM-PRO" panose="020F0600000000000000" pitchFamily="50" charset="-128"/>
              </a:rPr>
              <a:t>坪）</a:t>
            </a:r>
          </a:p>
          <a:p>
            <a:pPr algn="l">
              <a:lnSpc>
                <a:spcPct val="100000"/>
              </a:lnSpc>
            </a:pPr>
            <a:r>
              <a:rPr lang="ja-JP" altLang="ja-JP" sz="1050" dirty="0" smtClean="0">
                <a:latin typeface="HG丸ｺﾞｼｯｸM-PRO" panose="020F0600000000000000" pitchFamily="50" charset="-128"/>
                <a:ea typeface="HG丸ｺﾞｼｯｸM-PRO" panose="020F0600000000000000" pitchFamily="50" charset="-128"/>
              </a:rPr>
              <a:t>エ </a:t>
            </a:r>
            <a:r>
              <a:rPr lang="ja-JP" altLang="ja-JP" sz="1050" dirty="0">
                <a:latin typeface="HG丸ｺﾞｼｯｸM-PRO" panose="020F0600000000000000" pitchFamily="50" charset="-128"/>
                <a:ea typeface="HG丸ｺﾞｼｯｸM-PRO" panose="020F0600000000000000" pitchFamily="50" charset="-128"/>
              </a:rPr>
              <a:t>現況　　　　 もと区役所構造物が現存</a:t>
            </a:r>
          </a:p>
          <a:p>
            <a:pPr algn="l">
              <a:lnSpc>
                <a:spcPct val="100000"/>
              </a:lnSpc>
            </a:pPr>
            <a:r>
              <a:rPr lang="ja-JP" altLang="en-US"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a:t>
            </a:r>
            <a:r>
              <a:rPr lang="ja-JP" altLang="ja-JP" sz="1050" dirty="0">
                <a:latin typeface="HG丸ｺﾞｼｯｸM-PRO" panose="020F0600000000000000" pitchFamily="50" charset="-128"/>
                <a:ea typeface="HG丸ｺﾞｼｯｸM-PRO" panose="020F0600000000000000" pitchFamily="50" charset="-128"/>
              </a:rPr>
              <a:t>平成</a:t>
            </a:r>
            <a:r>
              <a:rPr lang="en-US" altLang="ja-JP" sz="1050" dirty="0">
                <a:latin typeface="HG丸ｺﾞｼｯｸM-PRO" panose="020F0600000000000000" pitchFamily="50" charset="-128"/>
                <a:ea typeface="HG丸ｺﾞｼｯｸM-PRO" panose="020F0600000000000000" pitchFamily="50" charset="-128"/>
              </a:rPr>
              <a:t>28</a:t>
            </a:r>
            <a:r>
              <a:rPr lang="ja-JP" altLang="ja-JP" sz="1050" dirty="0">
                <a:latin typeface="HG丸ｺﾞｼｯｸM-PRO" panose="020F0600000000000000" pitchFamily="50" charset="-128"/>
                <a:ea typeface="HG丸ｺﾞｼｯｸM-PRO" panose="020F0600000000000000" pitchFamily="50" charset="-128"/>
              </a:rPr>
              <a:t>年</a:t>
            </a:r>
            <a:r>
              <a:rPr lang="en-US" altLang="ja-JP" sz="1050" dirty="0">
                <a:latin typeface="HG丸ｺﾞｼｯｸM-PRO" panose="020F0600000000000000" pitchFamily="50" charset="-128"/>
                <a:ea typeface="HG丸ｺﾞｼｯｸM-PRO" panose="020F0600000000000000" pitchFamily="50" charset="-128"/>
              </a:rPr>
              <a:t>3</a:t>
            </a:r>
            <a:r>
              <a:rPr lang="ja-JP" altLang="ja-JP" sz="1050" dirty="0" smtClean="0">
                <a:latin typeface="HG丸ｺﾞｼｯｸM-PRO" panose="020F0600000000000000" pitchFamily="50" charset="-128"/>
                <a:ea typeface="HG丸ｺﾞｼｯｸM-PRO" panose="020F0600000000000000" pitchFamily="50" charset="-128"/>
              </a:rPr>
              <a:t>月供用</a:t>
            </a:r>
            <a:r>
              <a:rPr lang="ja-JP" altLang="ja-JP" sz="1050" dirty="0">
                <a:latin typeface="HG丸ｺﾞｼｯｸM-PRO" panose="020F0600000000000000" pitchFamily="50" charset="-128"/>
                <a:ea typeface="HG丸ｺﾞｼｯｸM-PRO" panose="020F0600000000000000" pitchFamily="50" charset="-128"/>
              </a:rPr>
              <a:t>廃止</a:t>
            </a:r>
            <a:r>
              <a:rPr lang="ja-JP" altLang="ja-JP" sz="1050" dirty="0" smtClean="0">
                <a:latin typeface="HG丸ｺﾞｼｯｸM-PRO" panose="020F0600000000000000" pitchFamily="50" charset="-128"/>
                <a:ea typeface="HG丸ｺﾞｼｯｸM-PRO" panose="020F0600000000000000" pitchFamily="50" charset="-128"/>
              </a:rPr>
              <a:t>）</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ja-JP" sz="1050" dirty="0" smtClean="0">
                <a:latin typeface="HG丸ｺﾞｼｯｸM-PRO" panose="020F0600000000000000" pitchFamily="50" charset="-128"/>
                <a:ea typeface="HG丸ｺﾞｼｯｸM-PRO" panose="020F0600000000000000" pitchFamily="50" charset="-128"/>
              </a:rPr>
              <a:t>オ </a:t>
            </a:r>
            <a:r>
              <a:rPr lang="ja-JP" altLang="ja-JP" sz="1050" dirty="0">
                <a:latin typeface="HG丸ｺﾞｼｯｸM-PRO" panose="020F0600000000000000" pitchFamily="50" charset="-128"/>
                <a:ea typeface="HG丸ｺﾞｼｯｸM-PRO" panose="020F0600000000000000" pitchFamily="50" charset="-128"/>
              </a:rPr>
              <a:t>周辺状況　　 </a:t>
            </a:r>
            <a:r>
              <a:rPr lang="ja-JP" altLang="ja-JP" sz="1050" b="1" dirty="0">
                <a:solidFill>
                  <a:schemeClr val="accent1"/>
                </a:solidFill>
                <a:latin typeface="HG丸ｺﾞｼｯｸM-PRO" panose="020F0600000000000000" pitchFamily="50" charset="-128"/>
                <a:ea typeface="HG丸ｺﾞｼｯｸM-PRO" panose="020F0600000000000000" pitchFamily="50" charset="-128"/>
              </a:rPr>
              <a:t>Ⓐ</a:t>
            </a:r>
            <a:r>
              <a:rPr lang="ja-JP" altLang="ja-JP" sz="1050" dirty="0">
                <a:latin typeface="HG丸ｺﾞｼｯｸM-PRO" panose="020F0600000000000000" pitchFamily="50" charset="-128"/>
                <a:ea typeface="HG丸ｺﾞｼｯｸM-PRO" panose="020F0600000000000000" pitchFamily="50" charset="-128"/>
              </a:rPr>
              <a:t>国道</a:t>
            </a:r>
            <a:r>
              <a:rPr lang="en-US" altLang="ja-JP" sz="1050" dirty="0">
                <a:latin typeface="HG丸ｺﾞｼｯｸM-PRO" panose="020F0600000000000000" pitchFamily="50" charset="-128"/>
                <a:ea typeface="HG丸ｺﾞｼｯｸM-PRO" panose="020F0600000000000000" pitchFamily="50" charset="-128"/>
              </a:rPr>
              <a:t>1</a:t>
            </a:r>
            <a:r>
              <a:rPr lang="ja-JP" altLang="ja-JP" sz="1050" dirty="0">
                <a:latin typeface="HG丸ｺﾞｼｯｸM-PRO" panose="020F0600000000000000" pitchFamily="50" charset="-128"/>
                <a:ea typeface="HG丸ｺﾞｼｯｸM-PRO" panose="020F0600000000000000" pitchFamily="50" charset="-128"/>
              </a:rPr>
              <a:t>号線　</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b="1" dirty="0" smtClean="0">
                <a:solidFill>
                  <a:srgbClr val="FFC000"/>
                </a:solidFill>
                <a:latin typeface="HG丸ｺﾞｼｯｸM-PRO" panose="020F0600000000000000" pitchFamily="50" charset="-128"/>
                <a:ea typeface="HG丸ｺﾞｼｯｸM-PRO" panose="020F0600000000000000" pitchFamily="50" charset="-128"/>
              </a:rPr>
              <a:t>                       </a:t>
            </a:r>
            <a:r>
              <a:rPr lang="ja-JP" altLang="ja-JP" sz="1050" b="1" dirty="0" smtClean="0">
                <a:solidFill>
                  <a:srgbClr val="FFC000"/>
                </a:solidFill>
                <a:latin typeface="HG丸ｺﾞｼｯｸM-PRO" panose="020F0600000000000000" pitchFamily="50" charset="-128"/>
                <a:ea typeface="HG丸ｺﾞｼｯｸM-PRO" panose="020F0600000000000000" pitchFamily="50" charset="-128"/>
              </a:rPr>
              <a:t>Ⓑ</a:t>
            </a:r>
            <a:r>
              <a:rPr lang="ja-JP" altLang="ja-JP" sz="1050" dirty="0">
                <a:latin typeface="HG丸ｺﾞｼｯｸM-PRO" panose="020F0600000000000000" pitchFamily="50" charset="-128"/>
                <a:ea typeface="HG丸ｺﾞｼｯｸM-PRO" panose="020F0600000000000000" pitchFamily="50" charset="-128"/>
              </a:rPr>
              <a:t>地下鉄蒲生四丁目駅</a:t>
            </a:r>
          </a:p>
          <a:p>
            <a:pPr algn="l">
              <a:lnSpc>
                <a:spcPct val="100000"/>
              </a:lnSpc>
            </a:pPr>
            <a:r>
              <a:rPr lang="ja-JP" altLang="en-US" sz="1050" b="1" dirty="0" smtClean="0">
                <a:latin typeface="HG丸ｺﾞｼｯｸM-PRO" panose="020F0600000000000000" pitchFamily="50" charset="-128"/>
                <a:ea typeface="HG丸ｺﾞｼｯｸM-PRO" panose="020F0600000000000000" pitchFamily="50" charset="-128"/>
              </a:rPr>
              <a:t>　　　　　　　  </a:t>
            </a:r>
            <a:r>
              <a:rPr lang="ja-JP" altLang="ja-JP" sz="1050" b="1" dirty="0" smtClean="0">
                <a:solidFill>
                  <a:srgbClr val="FF0000"/>
                </a:solidFill>
                <a:latin typeface="HG丸ｺﾞｼｯｸM-PRO" panose="020F0600000000000000" pitchFamily="50" charset="-128"/>
                <a:ea typeface="HG丸ｺﾞｼｯｸM-PRO" panose="020F0600000000000000" pitchFamily="50" charset="-128"/>
              </a:rPr>
              <a:t>Ⓒ</a:t>
            </a:r>
            <a:r>
              <a:rPr lang="ja-JP" altLang="ja-JP" sz="1050" dirty="0">
                <a:latin typeface="HG丸ｺﾞｼｯｸM-PRO" panose="020F0600000000000000" pitchFamily="50" charset="-128"/>
                <a:ea typeface="HG丸ｺﾞｼｯｸM-PRO" panose="020F0600000000000000" pitchFamily="50" charset="-128"/>
              </a:rPr>
              <a:t>城東消防署　</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b="1" dirty="0" smtClean="0">
                <a:latin typeface="HG丸ｺﾞｼｯｸM-PRO" panose="020F0600000000000000" pitchFamily="50" charset="-128"/>
                <a:ea typeface="HG丸ｺﾞｼｯｸM-PRO" panose="020F0600000000000000" pitchFamily="50" charset="-128"/>
              </a:rPr>
              <a:t>                      </a:t>
            </a:r>
            <a:r>
              <a:rPr lang="en-US" altLang="ja-JP" sz="1050" b="1" dirty="0" smtClean="0">
                <a:solidFill>
                  <a:srgbClr val="7030A0"/>
                </a:solidFill>
                <a:latin typeface="HG丸ｺﾞｼｯｸM-PRO" panose="020F0600000000000000" pitchFamily="50" charset="-128"/>
                <a:ea typeface="HG丸ｺﾞｼｯｸM-PRO" panose="020F0600000000000000" pitchFamily="50" charset="-128"/>
              </a:rPr>
              <a:t> </a:t>
            </a:r>
            <a:r>
              <a:rPr lang="ja-JP" altLang="ja-JP" sz="1050" b="1" dirty="0" smtClean="0">
                <a:solidFill>
                  <a:srgbClr val="7030A0"/>
                </a:solidFill>
                <a:latin typeface="HG丸ｺﾞｼｯｸM-PRO" panose="020F0600000000000000" pitchFamily="50" charset="-128"/>
                <a:ea typeface="HG丸ｺﾞｼｯｸM-PRO" panose="020F0600000000000000" pitchFamily="50" charset="-128"/>
              </a:rPr>
              <a:t>Ⓓ</a:t>
            </a:r>
            <a:r>
              <a:rPr lang="ja-JP" altLang="ja-JP" sz="1050" dirty="0">
                <a:latin typeface="HG丸ｺﾞｼｯｸM-PRO" panose="020F0600000000000000" pitchFamily="50" charset="-128"/>
                <a:ea typeface="HG丸ｺﾞｼｯｸM-PRO" panose="020F0600000000000000" pitchFamily="50" charset="-128"/>
              </a:rPr>
              <a:t>城東区役所</a:t>
            </a:r>
            <a:r>
              <a:rPr lang="en-US" altLang="ja-JP" sz="1050" dirty="0">
                <a:latin typeface="HG丸ｺﾞｼｯｸM-PRO" panose="020F0600000000000000" pitchFamily="50" charset="-128"/>
                <a:ea typeface="HG丸ｺﾞｼｯｸM-PRO" panose="020F0600000000000000" pitchFamily="50" charset="-128"/>
              </a:rPr>
              <a:t> </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a:t>
            </a:r>
            <a:r>
              <a:rPr lang="ja-JP" altLang="ja-JP" sz="1050" dirty="0" smtClean="0">
                <a:latin typeface="HG丸ｺﾞｼｯｸM-PRO" panose="020F0600000000000000" pitchFamily="50" charset="-128"/>
                <a:ea typeface="HG丸ｺﾞｼｯｸM-PRO" panose="020F0600000000000000" pitchFamily="50" charset="-128"/>
              </a:rPr>
              <a:t>城東区</a:t>
            </a:r>
            <a:r>
              <a:rPr lang="ja-JP" altLang="ja-JP" sz="1050" dirty="0">
                <a:latin typeface="HG丸ｺﾞｼｯｸM-PRO" panose="020F0600000000000000" pitchFamily="50" charset="-128"/>
                <a:ea typeface="HG丸ｺﾞｼｯｸM-PRO" panose="020F0600000000000000" pitchFamily="50" charset="-128"/>
              </a:rPr>
              <a:t>複合</a:t>
            </a:r>
            <a:r>
              <a:rPr lang="ja-JP" altLang="ja-JP" sz="1050" dirty="0" smtClean="0">
                <a:latin typeface="HG丸ｺﾞｼｯｸM-PRO" panose="020F0600000000000000" pitchFamily="50" charset="-128"/>
                <a:ea typeface="HG丸ｺﾞｼｯｸM-PRO" panose="020F0600000000000000" pitchFamily="50" charset="-128"/>
              </a:rPr>
              <a:t>施設</a:t>
            </a:r>
            <a:r>
              <a:rPr lang="ja-JP" altLang="en-US" sz="1050" dirty="0" smtClean="0">
                <a:latin typeface="HG丸ｺﾞｼｯｸM-PRO" panose="020F0600000000000000" pitchFamily="50" charset="-128"/>
                <a:ea typeface="HG丸ｺﾞｼｯｸM-PRO" panose="020F0600000000000000" pitchFamily="50" charset="-128"/>
              </a:rPr>
              <a:t>）</a:t>
            </a:r>
            <a:endParaRPr lang="ja-JP" altLang="ja-JP" sz="1050" dirty="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b="1" dirty="0" smtClean="0">
                <a:latin typeface="HG丸ｺﾞｼｯｸM-PRO" panose="020F0600000000000000" pitchFamily="50" charset="-128"/>
                <a:ea typeface="HG丸ｺﾞｼｯｸM-PRO" panose="020F0600000000000000" pitchFamily="50" charset="-128"/>
              </a:rPr>
              <a:t>                       </a:t>
            </a:r>
            <a:r>
              <a:rPr lang="ja-JP" altLang="ja-JP" sz="1050" b="1" dirty="0" smtClean="0">
                <a:solidFill>
                  <a:srgbClr val="00B050"/>
                </a:solidFill>
                <a:latin typeface="HG丸ｺﾞｼｯｸM-PRO" panose="020F0600000000000000" pitchFamily="50" charset="-128"/>
                <a:ea typeface="HG丸ｺﾞｼｯｸM-PRO" panose="020F0600000000000000" pitchFamily="50" charset="-128"/>
              </a:rPr>
              <a:t>Ⓔ</a:t>
            </a:r>
            <a:r>
              <a:rPr lang="ja-JP" altLang="ja-JP" sz="1050" dirty="0">
                <a:latin typeface="HG丸ｺﾞｼｯｸM-PRO" panose="020F0600000000000000" pitchFamily="50" charset="-128"/>
                <a:ea typeface="HG丸ｺﾞｼｯｸM-PRO" panose="020F0600000000000000" pitchFamily="50" charset="-128"/>
              </a:rPr>
              <a:t>蒲生公園</a:t>
            </a:r>
            <a:r>
              <a:rPr lang="ja-JP" altLang="ja-JP" sz="1050" dirty="0" smtClean="0">
                <a:latin typeface="HG丸ｺﾞｼｯｸM-PRO" panose="020F0600000000000000" pitchFamily="50" charset="-128"/>
                <a:ea typeface="HG丸ｺﾞｼｯｸM-PRO" panose="020F0600000000000000" pitchFamily="50" charset="-128"/>
              </a:rPr>
              <a:t>一帯</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t>
            </a:r>
            <a:r>
              <a:rPr lang="ja-JP" altLang="ja-JP" sz="1050" dirty="0" smtClean="0">
                <a:latin typeface="HG丸ｺﾞｼｯｸM-PRO" panose="020F0600000000000000" pitchFamily="50" charset="-128"/>
                <a:ea typeface="HG丸ｺﾞｼｯｸM-PRO" panose="020F0600000000000000" pitchFamily="50" charset="-128"/>
              </a:rPr>
              <a:t>（</a:t>
            </a:r>
            <a:r>
              <a:rPr lang="ja-JP" altLang="ja-JP" sz="1050" dirty="0">
                <a:latin typeface="HG丸ｺﾞｼｯｸM-PRO" panose="020F0600000000000000" pitchFamily="50" charset="-128"/>
                <a:ea typeface="HG丸ｺﾞｼｯｸM-PRO" panose="020F0600000000000000" pitchFamily="50" charset="-128"/>
              </a:rPr>
              <a:t>広域避難場所）　</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b="1" dirty="0">
                <a:latin typeface="HG丸ｺﾞｼｯｸM-PRO" panose="020F0600000000000000" pitchFamily="50" charset="-128"/>
                <a:ea typeface="HG丸ｺﾞｼｯｸM-PRO" panose="020F0600000000000000" pitchFamily="50" charset="-128"/>
              </a:rPr>
              <a:t> </a:t>
            </a:r>
            <a:r>
              <a:rPr lang="en-US" altLang="ja-JP" sz="1050" b="1" dirty="0" smtClean="0">
                <a:latin typeface="HG丸ｺﾞｼｯｸM-PRO" panose="020F0600000000000000" pitchFamily="50" charset="-128"/>
                <a:ea typeface="HG丸ｺﾞｼｯｸM-PRO" panose="020F0600000000000000" pitchFamily="50" charset="-128"/>
              </a:rPr>
              <a:t>                      </a:t>
            </a:r>
            <a:r>
              <a:rPr lang="ja-JP" altLang="ja-JP" sz="1050" b="1" dirty="0" smtClean="0">
                <a:solidFill>
                  <a:srgbClr val="00B0F0"/>
                </a:solidFill>
                <a:latin typeface="HG丸ｺﾞｼｯｸM-PRO" panose="020F0600000000000000" pitchFamily="50" charset="-128"/>
                <a:ea typeface="HG丸ｺﾞｼｯｸM-PRO" panose="020F0600000000000000" pitchFamily="50" charset="-128"/>
              </a:rPr>
              <a:t>Ⓕ</a:t>
            </a:r>
            <a:r>
              <a:rPr lang="ja-JP" altLang="ja-JP" sz="1050" dirty="0">
                <a:latin typeface="HG丸ｺﾞｼｯｸM-PRO" panose="020F0600000000000000" pitchFamily="50" charset="-128"/>
                <a:ea typeface="HG丸ｺﾞｼｯｸM-PRO" panose="020F0600000000000000" pitchFamily="50" charset="-128"/>
              </a:rPr>
              <a:t>城東警察</a:t>
            </a:r>
            <a:r>
              <a:rPr lang="ja-JP" altLang="ja-JP" sz="1050" dirty="0" smtClean="0">
                <a:latin typeface="HG丸ｺﾞｼｯｸM-PRO" panose="020F0600000000000000" pitchFamily="50" charset="-128"/>
                <a:ea typeface="HG丸ｺﾞｼｯｸM-PRO" panose="020F0600000000000000" pitchFamily="50" charset="-128"/>
              </a:rPr>
              <a:t>署</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smtClean="0">
                <a:latin typeface="HG丸ｺﾞｼｯｸM-PRO" panose="020F0600000000000000" pitchFamily="50" charset="-128"/>
                <a:ea typeface="HG丸ｺﾞｼｯｸM-PRO" panose="020F0600000000000000" pitchFamily="50" charset="-128"/>
              </a:rPr>
              <a:t>カ </a:t>
            </a:r>
            <a:r>
              <a:rPr lang="ja-JP" altLang="en-US" sz="1050" dirty="0">
                <a:latin typeface="HG丸ｺﾞｼｯｸM-PRO" panose="020F0600000000000000" pitchFamily="50" charset="-128"/>
                <a:ea typeface="HG丸ｺﾞｼｯｸM-PRO" panose="020F0600000000000000" pitchFamily="50" charset="-128"/>
              </a:rPr>
              <a:t>地域要望　　</a:t>
            </a:r>
            <a:r>
              <a:rPr lang="ja-JP" altLang="en-US" sz="1050" dirty="0" smtClean="0">
                <a:latin typeface="HG丸ｺﾞｼｯｸM-PRO" panose="020F0600000000000000" pitchFamily="50" charset="-128"/>
                <a:ea typeface="HG丸ｺﾞｼｯｸM-PRO" panose="020F0600000000000000" pitchFamily="50" charset="-128"/>
              </a:rPr>
              <a:t> </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区政会議意見</a:t>
            </a:r>
            <a:r>
              <a:rPr lang="ja-JP" altLang="en-US" sz="1050" dirty="0">
                <a:latin typeface="HG丸ｺﾞｼｯｸM-PRO" panose="020F0600000000000000" pitchFamily="50" charset="-128"/>
                <a:ea typeface="HG丸ｺﾞｼｯｸM-PRO" panose="020F0600000000000000" pitchFamily="50" charset="-128"/>
              </a:rPr>
              <a:t>・要望（平成</a:t>
            </a:r>
            <a:r>
              <a:rPr lang="en-US" altLang="ja-JP" sz="1050" dirty="0">
                <a:latin typeface="HG丸ｺﾞｼｯｸM-PRO" panose="020F0600000000000000" pitchFamily="50" charset="-128"/>
                <a:ea typeface="HG丸ｺﾞｼｯｸM-PRO" panose="020F0600000000000000" pitchFamily="50" charset="-128"/>
              </a:rPr>
              <a:t>27</a:t>
            </a:r>
            <a:r>
              <a:rPr lang="ja-JP" altLang="en-US" sz="1050" dirty="0">
                <a:latin typeface="HG丸ｺﾞｼｯｸM-PRO" panose="020F0600000000000000" pitchFamily="50" charset="-128"/>
                <a:ea typeface="HG丸ｺﾞｼｯｸM-PRO" panose="020F0600000000000000" pitchFamily="50" charset="-128"/>
              </a:rPr>
              <a:t>年</a:t>
            </a:r>
            <a:r>
              <a:rPr lang="en-US" altLang="ja-JP" sz="1050" dirty="0">
                <a:latin typeface="HG丸ｺﾞｼｯｸM-PRO" panose="020F0600000000000000" pitchFamily="50" charset="-128"/>
                <a:ea typeface="HG丸ｺﾞｼｯｸM-PRO" panose="020F0600000000000000" pitchFamily="50" charset="-128"/>
              </a:rPr>
              <a:t>7</a:t>
            </a:r>
            <a:r>
              <a:rPr lang="ja-JP" altLang="en-US" sz="1050" dirty="0" smtClean="0">
                <a:latin typeface="HG丸ｺﾞｼｯｸM-PRO" panose="020F0600000000000000" pitchFamily="50" charset="-128"/>
                <a:ea typeface="HG丸ｺﾞｼｯｸM-PRO" panose="020F0600000000000000" pitchFamily="50" charset="-128"/>
              </a:rPr>
              <a:t>月）</a:t>
            </a:r>
            <a:endParaRPr lang="ja-JP" altLang="en-US" sz="1050" dirty="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kern="100" dirty="0" smtClean="0">
                <a:ea typeface="HG丸ｺﾞｼｯｸM-PRO" panose="020F0600000000000000" pitchFamily="50" charset="-128"/>
                <a:cs typeface="Times New Roman" panose="02020603050405020304" pitchFamily="18" charset="0"/>
              </a:rPr>
              <a:t>　　</a:t>
            </a:r>
            <a:r>
              <a:rPr lang="ja-JP" altLang="en-US" sz="1050" kern="100" dirty="0">
                <a:ea typeface="HG丸ｺﾞｼｯｸM-PRO" panose="020F0600000000000000" pitchFamily="50" charset="-128"/>
                <a:cs typeface="Times New Roman" panose="02020603050405020304" pitchFamily="18" charset="0"/>
              </a:rPr>
              <a:t> </a:t>
            </a:r>
            <a:r>
              <a:rPr lang="ja-JP" altLang="en-US" sz="1050" kern="100" dirty="0" smtClean="0">
                <a:ea typeface="HG丸ｺﾞｼｯｸM-PRO" panose="020F0600000000000000" pitchFamily="50" charset="-128"/>
                <a:cs typeface="Times New Roman" panose="02020603050405020304" pitchFamily="18" charset="0"/>
              </a:rPr>
              <a:t> </a:t>
            </a:r>
            <a:r>
              <a:rPr lang="ja-JP" altLang="ja-JP" sz="1050" kern="100" dirty="0" smtClean="0">
                <a:ea typeface="HG丸ｺﾞｼｯｸM-PRO" panose="020F0600000000000000" pitchFamily="50" charset="-128"/>
                <a:cs typeface="Times New Roman" panose="02020603050405020304" pitchFamily="18" charset="0"/>
              </a:rPr>
              <a:t>「価格競争による単純売却」⇒</a:t>
            </a:r>
            <a:r>
              <a:rPr lang="ja-JP" altLang="ja-JP" sz="1050" b="1" kern="100" dirty="0" smtClean="0">
                <a:ea typeface="HG丸ｺﾞｼｯｸM-PRO" panose="020F0600000000000000" pitchFamily="50" charset="-128"/>
                <a:cs typeface="Times New Roman" panose="02020603050405020304" pitchFamily="18" charset="0"/>
              </a:rPr>
              <a:t>×</a:t>
            </a:r>
            <a:r>
              <a:rPr lang="ja-JP" altLang="en-US" sz="1050" kern="100" dirty="0">
                <a:ea typeface="ＭＳ 明朝" panose="02020609040205080304" pitchFamily="17" charset="-128"/>
                <a:cs typeface="Times New Roman" panose="02020603050405020304" pitchFamily="18" charset="0"/>
              </a:rPr>
              <a:t>　</a:t>
            </a:r>
            <a:r>
              <a:rPr lang="ja-JP" altLang="ja-JP" sz="1050" kern="100" dirty="0" smtClean="0">
                <a:ea typeface="HG丸ｺﾞｼｯｸM-PRO" panose="020F0600000000000000" pitchFamily="50" charset="-128"/>
                <a:cs typeface="Times New Roman" panose="02020603050405020304" pitchFamily="18" charset="0"/>
              </a:rPr>
              <a:t>「</a:t>
            </a:r>
            <a:r>
              <a:rPr lang="ja-JP" altLang="ja-JP" sz="1050" kern="100" dirty="0">
                <a:ea typeface="HG丸ｺﾞｼｯｸM-PRO" panose="020F0600000000000000" pitchFamily="50" charset="-128"/>
                <a:cs typeface="Times New Roman" panose="02020603050405020304" pitchFamily="18" charset="0"/>
              </a:rPr>
              <a:t>医療・福祉等の地域福祉利用」⇒</a:t>
            </a:r>
            <a:r>
              <a:rPr lang="ja-JP" altLang="ja-JP" sz="1050" b="1" kern="100" dirty="0" smtClean="0">
                <a:ea typeface="HG丸ｺﾞｼｯｸM-PRO" panose="020F0600000000000000" pitchFamily="50" charset="-128"/>
                <a:cs typeface="Times New Roman" panose="02020603050405020304" pitchFamily="18" charset="0"/>
              </a:rPr>
              <a:t>○</a:t>
            </a:r>
            <a:endParaRPr lang="en-US" altLang="ja-JP" sz="1050" b="1" kern="100" dirty="0" smtClean="0">
              <a:ea typeface="HG丸ｺﾞｼｯｸM-PRO" panose="020F0600000000000000" pitchFamily="50" charset="-128"/>
              <a:cs typeface="Times New Roman" panose="02020603050405020304" pitchFamily="18" charset="0"/>
            </a:endParaRPr>
          </a:p>
          <a:p>
            <a:pPr algn="l">
              <a:lnSpc>
                <a:spcPct val="100000"/>
              </a:lnSpc>
              <a:spcAft>
                <a:spcPts val="0"/>
              </a:spcAft>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ja-JP" altLang="en-US" sz="1050" dirty="0">
                <a:latin typeface="HG丸ｺﾞｼｯｸM-PRO" panose="020F0600000000000000" pitchFamily="50" charset="-128"/>
                <a:ea typeface="HG丸ｺﾞｼｯｸM-PRO" panose="020F0600000000000000" pitchFamily="50" charset="-128"/>
              </a:rPr>
              <a:t>区内全</a:t>
            </a:r>
            <a:r>
              <a:rPr lang="en-US" altLang="ja-JP" sz="1050" dirty="0">
                <a:latin typeface="HG丸ｺﾞｼｯｸM-PRO" panose="020F0600000000000000" pitchFamily="50" charset="-128"/>
                <a:ea typeface="HG丸ｺﾞｼｯｸM-PRO" panose="020F0600000000000000" pitchFamily="50" charset="-128"/>
              </a:rPr>
              <a:t>16</a:t>
            </a:r>
            <a:r>
              <a:rPr lang="ja-JP" altLang="en-US" sz="1050" dirty="0">
                <a:latin typeface="HG丸ｺﾞｼｯｸM-PRO" panose="020F0600000000000000" pitchFamily="50" charset="-128"/>
                <a:ea typeface="HG丸ｺﾞｼｯｸM-PRO" panose="020F0600000000000000" pitchFamily="50" charset="-128"/>
              </a:rPr>
              <a:t>地域活動協議会会長連名の要望書受理　（</a:t>
            </a:r>
            <a:r>
              <a:rPr lang="ja-JP" altLang="en-US" sz="1050" dirty="0" smtClean="0">
                <a:latin typeface="HG丸ｺﾞｼｯｸM-PRO" panose="020F0600000000000000" pitchFamily="50" charset="-128"/>
                <a:ea typeface="HG丸ｺﾞｼｯｸM-PRO" panose="020F0600000000000000" pitchFamily="50" charset="-128"/>
              </a:rPr>
              <a:t>平成</a:t>
            </a:r>
            <a:r>
              <a:rPr lang="en-US" altLang="ja-JP" sz="1050" dirty="0" smtClean="0">
                <a:latin typeface="HG丸ｺﾞｼｯｸM-PRO" panose="020F0600000000000000" pitchFamily="50" charset="-128"/>
                <a:ea typeface="HG丸ｺﾞｼｯｸM-PRO" panose="020F0600000000000000" pitchFamily="50" charset="-128"/>
              </a:rPr>
              <a:t>27</a:t>
            </a:r>
            <a:r>
              <a:rPr lang="ja-JP" altLang="en-US" sz="1050" dirty="0" smtClean="0">
                <a:latin typeface="HG丸ｺﾞｼｯｸM-PRO" panose="020F0600000000000000" pitchFamily="50" charset="-128"/>
                <a:ea typeface="HG丸ｺﾞｼｯｸM-PRO" panose="020F0600000000000000" pitchFamily="50" charset="-128"/>
              </a:rPr>
              <a:t>年</a:t>
            </a:r>
            <a:r>
              <a:rPr lang="en-US" altLang="ja-JP" sz="1050" dirty="0" smtClean="0">
                <a:latin typeface="HG丸ｺﾞｼｯｸM-PRO" panose="020F0600000000000000" pitchFamily="50" charset="-128"/>
                <a:ea typeface="HG丸ｺﾞｼｯｸM-PRO" panose="020F0600000000000000" pitchFamily="50" charset="-128"/>
              </a:rPr>
              <a:t>9</a:t>
            </a:r>
            <a:r>
              <a:rPr lang="ja-JP" altLang="en-US" sz="1050" dirty="0" smtClean="0">
                <a:latin typeface="HG丸ｺﾞｼｯｸM-PRO" panose="020F0600000000000000" pitchFamily="50" charset="-128"/>
                <a:ea typeface="HG丸ｺﾞｼｯｸM-PRO" panose="020F0600000000000000" pitchFamily="50" charset="-128"/>
              </a:rPr>
              <a:t>月</a:t>
            </a:r>
            <a:r>
              <a:rPr lang="ja-JP" altLang="en-US" sz="1050" dirty="0">
                <a:latin typeface="HG丸ｺﾞｼｯｸM-PRO" panose="020F0600000000000000" pitchFamily="50" charset="-128"/>
                <a:ea typeface="HG丸ｺﾞｼｯｸM-PRO" panose="020F0600000000000000" pitchFamily="50" charset="-128"/>
              </a:rPr>
              <a:t>）</a:t>
            </a:r>
            <a:endParaRPr lang="en-US" altLang="ja-JP" sz="1050" b="1" kern="100" dirty="0">
              <a:ea typeface="HG丸ｺﾞｼｯｸM-PRO" panose="020F0600000000000000" pitchFamily="50" charset="-128"/>
              <a:cs typeface="Times New Roman" panose="02020603050405020304" pitchFamily="18" charset="0"/>
            </a:endParaRPr>
          </a:p>
          <a:p>
            <a:pPr algn="l">
              <a:lnSpc>
                <a:spcPct val="100000"/>
              </a:lnSpc>
              <a:spcAft>
                <a:spcPts val="0"/>
              </a:spcAft>
            </a:pPr>
            <a:r>
              <a:rPr lang="ja-JP" altLang="en-US" sz="1050" kern="100" dirty="0" smtClean="0">
                <a:ea typeface="HG丸ｺﾞｼｯｸM-PRO" panose="020F0600000000000000" pitchFamily="50" charset="-128"/>
                <a:cs typeface="Times New Roman" panose="02020603050405020304" pitchFamily="18" charset="0"/>
              </a:rPr>
              <a:t>  　　「</a:t>
            </a:r>
            <a:r>
              <a:rPr lang="ja-JP" altLang="en-US" sz="1050" kern="100" dirty="0">
                <a:ea typeface="HG丸ｺﾞｼｯｸM-PRO" panose="020F0600000000000000" pitchFamily="50" charset="-128"/>
                <a:cs typeface="Times New Roman" panose="02020603050405020304" pitchFamily="18" charset="0"/>
              </a:rPr>
              <a:t>地域の賑わいや安全・安心等、周辺も含めた、より大きな観点で利活用を</a:t>
            </a:r>
            <a:r>
              <a:rPr lang="ja-JP" altLang="en-US" sz="1050" kern="100" dirty="0" smtClean="0">
                <a:ea typeface="HG丸ｺﾞｼｯｸM-PRO" panose="020F0600000000000000" pitchFamily="50" charset="-128"/>
                <a:cs typeface="Times New Roman" panose="02020603050405020304" pitchFamily="18" charset="0"/>
              </a:rPr>
              <a:t>。　</a:t>
            </a:r>
            <a:r>
              <a:rPr lang="ja-JP" altLang="en-US" sz="1050" kern="100" dirty="0">
                <a:ea typeface="HG丸ｺﾞｼｯｸM-PRO" panose="020F0600000000000000" pitchFamily="50" charset="-128"/>
                <a:cs typeface="Times New Roman" panose="02020603050405020304" pitchFamily="18" charset="0"/>
              </a:rPr>
              <a:t> </a:t>
            </a:r>
            <a:r>
              <a:rPr lang="ja-JP" altLang="en-US" sz="1050" kern="100" dirty="0" smtClean="0">
                <a:ea typeface="HG丸ｺﾞｼｯｸM-PRO" panose="020F0600000000000000" pitchFamily="50" charset="-128"/>
                <a:cs typeface="Times New Roman" panose="02020603050405020304" pitchFamily="18" charset="0"/>
              </a:rPr>
              <a:t> 　　　</a:t>
            </a:r>
            <a:endParaRPr lang="en-US" altLang="ja-JP" sz="1050" kern="100" dirty="0" smtClean="0">
              <a:ea typeface="HG丸ｺﾞｼｯｸM-PRO" panose="020F0600000000000000" pitchFamily="50" charset="-128"/>
              <a:cs typeface="Times New Roman" panose="02020603050405020304" pitchFamily="18" charset="0"/>
            </a:endParaRPr>
          </a:p>
          <a:p>
            <a:pPr algn="l">
              <a:lnSpc>
                <a:spcPct val="100000"/>
              </a:lnSpc>
              <a:spcAft>
                <a:spcPts val="0"/>
              </a:spcAft>
            </a:pPr>
            <a:r>
              <a:rPr lang="ja-JP" altLang="en-US" sz="1050" kern="100" dirty="0">
                <a:ea typeface="HG丸ｺﾞｼｯｸM-PRO" panose="020F0600000000000000" pitchFamily="50" charset="-128"/>
                <a:cs typeface="Times New Roman" panose="02020603050405020304" pitchFamily="18" charset="0"/>
              </a:rPr>
              <a:t>　</a:t>
            </a:r>
            <a:r>
              <a:rPr lang="ja-JP" altLang="en-US" sz="1050" kern="100" dirty="0" smtClean="0">
                <a:ea typeface="HG丸ｺﾞｼｯｸM-PRO" panose="020F0600000000000000" pitchFamily="50" charset="-128"/>
                <a:cs typeface="Times New Roman" panose="02020603050405020304" pitchFamily="18" charset="0"/>
              </a:rPr>
              <a:t>　　  また</a:t>
            </a:r>
            <a:r>
              <a:rPr lang="ja-JP" altLang="en-US" sz="1050" kern="100" dirty="0">
                <a:ea typeface="HG丸ｺﾞｼｯｸM-PRO" panose="020F0600000000000000" pitchFamily="50" charset="-128"/>
                <a:cs typeface="Times New Roman" panose="02020603050405020304" pitchFamily="18" charset="0"/>
              </a:rPr>
              <a:t>地域住民の健康・福祉の向上につながる施設の検討を進められたし</a:t>
            </a:r>
            <a:r>
              <a:rPr lang="ja-JP" altLang="en-US" sz="1050" kern="100" dirty="0" smtClean="0">
                <a:ea typeface="HG丸ｺﾞｼｯｸM-PRO" panose="020F0600000000000000" pitchFamily="50" charset="-128"/>
                <a:cs typeface="Times New Roman" panose="02020603050405020304" pitchFamily="18" charset="0"/>
              </a:rPr>
              <a:t>」</a:t>
            </a:r>
            <a:endParaRPr lang="en-US" altLang="ja-JP" sz="1050" kern="100" dirty="0">
              <a:ea typeface="HG丸ｺﾞｼｯｸM-PRO" panose="020F0600000000000000" pitchFamily="50" charset="-128"/>
              <a:cs typeface="Times New Roman" panose="02020603050405020304" pitchFamily="18" charset="0"/>
            </a:endParaRPr>
          </a:p>
          <a:p>
            <a:pPr algn="l">
              <a:lnSpc>
                <a:spcPct val="100000"/>
              </a:lnSpc>
              <a:spcAft>
                <a:spcPts val="0"/>
              </a:spcAft>
            </a:pPr>
            <a:r>
              <a:rPr lang="en-US" altLang="ja-JP" sz="1050" kern="100" dirty="0" smtClean="0">
                <a:ea typeface="HG丸ｺﾞｼｯｸM-PRO" panose="020F0600000000000000" pitchFamily="50" charset="-128"/>
                <a:cs typeface="Times New Roman" panose="02020603050405020304" pitchFamily="18" charset="0"/>
              </a:rPr>
              <a:t>         </a:t>
            </a:r>
            <a:r>
              <a:rPr lang="ja-JP" altLang="en-US" sz="1050" kern="100" dirty="0" smtClean="0">
                <a:ea typeface="HG丸ｺﾞｼｯｸM-PRO" panose="020F0600000000000000" pitchFamily="50" charset="-128"/>
                <a:cs typeface="Times New Roman" panose="02020603050405020304" pitchFamily="18" charset="0"/>
              </a:rPr>
              <a:t>　　　　　　　　　　　　　　　　　　　　　　　　　　　　　　　（</a:t>
            </a:r>
            <a:r>
              <a:rPr lang="ja-JP" altLang="en-US" sz="1050" kern="100" dirty="0">
                <a:ea typeface="HG丸ｺﾞｼｯｸM-PRO" panose="020F0600000000000000" pitchFamily="50" charset="-128"/>
                <a:cs typeface="Times New Roman" panose="02020603050405020304" pitchFamily="18" charset="0"/>
              </a:rPr>
              <a:t>要旨</a:t>
            </a:r>
            <a:r>
              <a:rPr lang="ja-JP" altLang="en-US" sz="1050" kern="100" dirty="0" smtClean="0">
                <a:ea typeface="HG丸ｺﾞｼｯｸM-PRO" panose="020F0600000000000000" pitchFamily="50" charset="-128"/>
                <a:cs typeface="Times New Roman" panose="02020603050405020304" pitchFamily="18" charset="0"/>
              </a:rPr>
              <a:t>）</a:t>
            </a:r>
            <a:endParaRPr lang="ja-JP" altLang="ja-JP" sz="1050" kern="100" dirty="0">
              <a:ea typeface="ＭＳ 明朝" panose="02020609040205080304" pitchFamily="17" charset="-128"/>
              <a:cs typeface="Times New Roman" panose="02020603050405020304" pitchFamily="18" charset="0"/>
            </a:endParaRPr>
          </a:p>
          <a:p>
            <a:pPr algn="l">
              <a:lnSpc>
                <a:spcPct val="100000"/>
              </a:lnSpc>
            </a:pPr>
            <a:r>
              <a:rPr lang="ja-JP" altLang="en-US" sz="1050" dirty="0" smtClean="0">
                <a:latin typeface="HG丸ｺﾞｼｯｸM-PRO" panose="020F0600000000000000" pitchFamily="50" charset="-128"/>
                <a:ea typeface="HG丸ｺﾞｼｯｸM-PRO" panose="020F0600000000000000" pitchFamily="50" charset="-128"/>
              </a:rPr>
              <a:t>   ・区内</a:t>
            </a:r>
            <a:r>
              <a:rPr lang="ja-JP" altLang="en-US" sz="1050" dirty="0">
                <a:latin typeface="HG丸ｺﾞｼｯｸM-PRO" panose="020F0600000000000000" pitchFamily="50" charset="-128"/>
                <a:ea typeface="HG丸ｺﾞｼｯｸM-PRO" panose="020F0600000000000000" pitchFamily="50" charset="-128"/>
              </a:rPr>
              <a:t>全</a:t>
            </a:r>
            <a:r>
              <a:rPr lang="en-US" altLang="ja-JP" sz="1050" dirty="0">
                <a:latin typeface="HG丸ｺﾞｼｯｸM-PRO" panose="020F0600000000000000" pitchFamily="50" charset="-128"/>
                <a:ea typeface="HG丸ｺﾞｼｯｸM-PRO" panose="020F0600000000000000" pitchFamily="50" charset="-128"/>
              </a:rPr>
              <a:t>16</a:t>
            </a:r>
            <a:r>
              <a:rPr lang="ja-JP" altLang="en-US" sz="1050" dirty="0">
                <a:latin typeface="HG丸ｺﾞｼｯｸM-PRO" panose="020F0600000000000000" pitchFamily="50" charset="-128"/>
                <a:ea typeface="HG丸ｺﾞｼｯｸM-PRO" panose="020F0600000000000000" pitchFamily="50" charset="-128"/>
              </a:rPr>
              <a:t>地域活動協議会会長連名の要望書受理　（平成</a:t>
            </a:r>
            <a:r>
              <a:rPr lang="en-US" altLang="ja-JP" sz="1050" dirty="0">
                <a:latin typeface="HG丸ｺﾞｼｯｸM-PRO" panose="020F0600000000000000" pitchFamily="50" charset="-128"/>
                <a:ea typeface="HG丸ｺﾞｼｯｸM-PRO" panose="020F0600000000000000" pitchFamily="50" charset="-128"/>
              </a:rPr>
              <a:t>29</a:t>
            </a:r>
            <a:r>
              <a:rPr lang="ja-JP" altLang="en-US" sz="1050" dirty="0">
                <a:latin typeface="HG丸ｺﾞｼｯｸM-PRO" panose="020F0600000000000000" pitchFamily="50" charset="-128"/>
                <a:ea typeface="HG丸ｺﾞｼｯｸM-PRO" panose="020F0600000000000000" pitchFamily="50" charset="-128"/>
              </a:rPr>
              <a:t>年</a:t>
            </a:r>
            <a:r>
              <a:rPr lang="en-US" altLang="ja-JP" sz="1050" dirty="0">
                <a:latin typeface="HG丸ｺﾞｼｯｸM-PRO" panose="020F0600000000000000" pitchFamily="50" charset="-128"/>
                <a:ea typeface="HG丸ｺﾞｼｯｸM-PRO" panose="020F0600000000000000" pitchFamily="50" charset="-128"/>
              </a:rPr>
              <a:t>6</a:t>
            </a:r>
            <a:r>
              <a:rPr lang="ja-JP" altLang="en-US" sz="1050" dirty="0">
                <a:latin typeface="HG丸ｺﾞｼｯｸM-PRO" panose="020F0600000000000000" pitchFamily="50" charset="-128"/>
                <a:ea typeface="HG丸ｺﾞｼｯｸM-PRO" panose="020F0600000000000000" pitchFamily="50" charset="-128"/>
              </a:rPr>
              <a:t>月）</a:t>
            </a:r>
            <a:endParaRPr lang="ja-JP"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smtClean="0">
                <a:latin typeface="HG丸ｺﾞｼｯｸM-PRO" panose="020F0600000000000000" pitchFamily="50" charset="-128"/>
                <a:ea typeface="HG丸ｺﾞｼｯｸM-PRO" panose="020F0600000000000000" pitchFamily="50" charset="-128"/>
              </a:rPr>
              <a:t>　　 「</a:t>
            </a:r>
            <a:r>
              <a:rPr lang="ja-JP" altLang="en-US" sz="1050" dirty="0">
                <a:latin typeface="HG丸ｺﾞｼｯｸM-PRO" panose="020F0600000000000000" pitchFamily="50" charset="-128"/>
                <a:ea typeface="HG丸ｺﾞｼｯｸM-PRO" panose="020F0600000000000000" pitchFamily="50" charset="-128"/>
              </a:rPr>
              <a:t>前回要望を踏まえつつ、防災拠点としての病院の必要性・子育て支援策</a:t>
            </a:r>
            <a:r>
              <a:rPr lang="ja-JP" altLang="en-US" sz="1050" dirty="0" smtClean="0">
                <a:latin typeface="HG丸ｺﾞｼｯｸM-PRO" panose="020F0600000000000000" pitchFamily="50" charset="-128"/>
                <a:ea typeface="HG丸ｺﾞｼｯｸM-PRO" panose="020F0600000000000000" pitchFamily="50" charset="-128"/>
              </a:rPr>
              <a:t>と</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して</a:t>
            </a:r>
            <a:r>
              <a:rPr lang="ja-JP" altLang="en-US" sz="1050" dirty="0">
                <a:latin typeface="HG丸ｺﾞｼｯｸM-PRO" panose="020F0600000000000000" pitchFamily="50" charset="-128"/>
                <a:ea typeface="HG丸ｺﾞｼｯｸM-PRO" panose="020F0600000000000000" pitchFamily="50" charset="-128"/>
              </a:rPr>
              <a:t>の病児・病後児保育の必要性も踏まえた利活用を進められたし</a:t>
            </a:r>
            <a:r>
              <a:rPr lang="ja-JP" altLang="en-US" sz="1050" dirty="0" smtClean="0">
                <a:latin typeface="HG丸ｺﾞｼｯｸM-PRO" panose="020F0600000000000000" pitchFamily="50" charset="-128"/>
                <a:ea typeface="HG丸ｺﾞｼｯｸM-PRO" panose="020F0600000000000000" pitchFamily="50" charset="-128"/>
              </a:rPr>
              <a:t>」</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　　　　　　　　　　　　　　　　　　　　　　　　　　　　　　　　（</a:t>
            </a:r>
            <a:r>
              <a:rPr lang="ja-JP" altLang="en-US" sz="1050" dirty="0">
                <a:latin typeface="HG丸ｺﾞｼｯｸM-PRO" panose="020F0600000000000000" pitchFamily="50" charset="-128"/>
                <a:ea typeface="HG丸ｺﾞｼｯｸM-PRO" panose="020F0600000000000000" pitchFamily="50" charset="-128"/>
              </a:rPr>
              <a:t>要旨）</a:t>
            </a:r>
            <a:endParaRPr lang="ja-JP" altLang="ja-JP" sz="1050" dirty="0">
              <a:latin typeface="HG丸ｺﾞｼｯｸM-PRO" panose="020F0600000000000000" pitchFamily="50" charset="-128"/>
              <a:ea typeface="HG丸ｺﾞｼｯｸM-PRO" panose="020F0600000000000000" pitchFamily="50" charset="-128"/>
            </a:endParaRPr>
          </a:p>
        </p:txBody>
      </p:sp>
      <p:pic>
        <p:nvPicPr>
          <p:cNvPr id="19" name="図 18"/>
          <p:cNvPicPr/>
          <p:nvPr/>
        </p:nvPicPr>
        <p:blipFill rotWithShape="1">
          <a:blip r:embed="rId2" cstate="print">
            <a:extLst>
              <a:ext uri="{28A0092B-C50C-407E-A947-70E740481C1C}">
                <a14:useLocalDpi xmlns:a14="http://schemas.microsoft.com/office/drawing/2010/main" val="0"/>
              </a:ext>
            </a:extLst>
          </a:blip>
          <a:srcRect/>
          <a:stretch/>
        </p:blipFill>
        <p:spPr bwMode="auto">
          <a:xfrm>
            <a:off x="2865755" y="883411"/>
            <a:ext cx="2182859" cy="2189989"/>
          </a:xfrm>
          <a:prstGeom prst="rect">
            <a:avLst/>
          </a:prstGeom>
          <a:ln w="9525" cap="flat" cmpd="sng" algn="ctr">
            <a:solidFill>
              <a:srgbClr val="002060"/>
            </a:solidFill>
            <a:prstDash val="solid"/>
            <a:round/>
            <a:headEnd type="none" w="med" len="med"/>
            <a:tailEnd type="none" w="med" len="med"/>
          </a:ln>
          <a:extLst>
            <a:ext uri="{53640926-AAD7-44D8-BBD7-CCE9431645EC}">
              <a14:shadowObscured xmlns:a14="http://schemas.microsoft.com/office/drawing/2010/main"/>
            </a:ext>
          </a:extLst>
        </p:spPr>
      </p:pic>
      <p:sp>
        <p:nvSpPr>
          <p:cNvPr id="34" name="タイトル 1"/>
          <p:cNvSpPr txBox="1">
            <a:spLocks/>
          </p:cNvSpPr>
          <p:nvPr/>
        </p:nvSpPr>
        <p:spPr>
          <a:xfrm>
            <a:off x="118110" y="5258169"/>
            <a:ext cx="5031957" cy="252888"/>
          </a:xfrm>
          <a:prstGeom prst="rect">
            <a:avLst/>
          </a:prstGeom>
          <a:solidFill>
            <a:schemeClr val="accent6">
              <a:lumMod val="75000"/>
            </a:schemeClr>
          </a:solidFill>
          <a:ln>
            <a:solidFill>
              <a:schemeClr val="accent6">
                <a:lumMod val="75000"/>
              </a:schemeClr>
            </a:solidFill>
          </a:ln>
        </p:spPr>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100" b="1" dirty="0">
                <a:solidFill>
                  <a:schemeClr val="bg1"/>
                </a:solidFill>
                <a:latin typeface="HG丸ｺﾞｼｯｸM-PRO" panose="020F0600000000000000" pitchFamily="50" charset="-128"/>
                <a:ea typeface="HG丸ｺﾞｼｯｸM-PRO" panose="020F0600000000000000" pitchFamily="50" charset="-128"/>
              </a:rPr>
              <a:t>２　城東区の現状と課題</a:t>
            </a:r>
            <a:endParaRPr lang="ja-JP" altLang="ja-JP" sz="11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35" name="タイトル 1"/>
          <p:cNvSpPr txBox="1">
            <a:spLocks/>
          </p:cNvSpPr>
          <p:nvPr/>
        </p:nvSpPr>
        <p:spPr>
          <a:xfrm>
            <a:off x="118119" y="5635334"/>
            <a:ext cx="5029330" cy="3851568"/>
          </a:xfrm>
          <a:prstGeom prst="rect">
            <a:avLst/>
          </a:prstGeom>
          <a:noFill/>
          <a:ln>
            <a:solidFill>
              <a:schemeClr val="accent6">
                <a:lumMod val="75000"/>
              </a:schemeClr>
            </a:solid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endParaRPr lang="ja-JP" altLang="ja-JP" sz="1050" dirty="0">
              <a:latin typeface="HG丸ｺﾞｼｯｸM-PRO" panose="020F0600000000000000" pitchFamily="50" charset="-128"/>
              <a:ea typeface="HG丸ｺﾞｼｯｸM-PRO" panose="020F0600000000000000" pitchFamily="50" charset="-128"/>
            </a:endParaRPr>
          </a:p>
        </p:txBody>
      </p:sp>
      <p:sp>
        <p:nvSpPr>
          <p:cNvPr id="36" name="タイトル 1"/>
          <p:cNvSpPr txBox="1">
            <a:spLocks/>
          </p:cNvSpPr>
          <p:nvPr/>
        </p:nvSpPr>
        <p:spPr>
          <a:xfrm>
            <a:off x="118110" y="5810523"/>
            <a:ext cx="5029338" cy="3771312"/>
          </a:xfrm>
          <a:prstGeom prst="rect">
            <a:avLst/>
          </a:prstGeom>
          <a:noFill/>
          <a:ln>
            <a:no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ア　区の現状　</a:t>
            </a:r>
            <a:endParaRPr lang="en-US" altLang="ja-JP" sz="1050" dirty="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smtClean="0">
                <a:latin typeface="HG丸ｺﾞｼｯｸM-PRO" panose="020F0600000000000000" pitchFamily="50" charset="-128"/>
                <a:ea typeface="HG丸ｺﾞｼｯｸM-PRO" panose="020F0600000000000000" pitchFamily="50" charset="-128"/>
              </a:rPr>
              <a:t>①</a:t>
            </a:r>
            <a:r>
              <a:rPr lang="ja-JP" altLang="en-US" sz="1050" dirty="0" smtClean="0">
                <a:latin typeface="HG丸ｺﾞｼｯｸM-PRO" panose="020F0600000000000000" pitchFamily="50" charset="-128"/>
                <a:ea typeface="HG丸ｺﾞｼｯｸM-PRO" panose="020F0600000000000000" pitchFamily="50" charset="-128"/>
              </a:rPr>
              <a:t>人口</a:t>
            </a:r>
            <a:r>
              <a:rPr lang="ja-JP" altLang="en-US" sz="1050" dirty="0">
                <a:latin typeface="HG丸ｺﾞｼｯｸM-PRO" panose="020F0600000000000000" pitchFamily="50" charset="-128"/>
                <a:ea typeface="HG丸ｺﾞｼｯｸM-PRO" panose="020F0600000000000000" pitchFamily="50" charset="-128"/>
              </a:rPr>
              <a:t>密度は、東京都の豊島区、中野区、荒川区に続き全国第</a:t>
            </a:r>
            <a:r>
              <a:rPr lang="en-US" altLang="ja-JP" sz="1050" dirty="0">
                <a:latin typeface="HG丸ｺﾞｼｯｸM-PRO" panose="020F0600000000000000" pitchFamily="50" charset="-128"/>
                <a:ea typeface="HG丸ｺﾞｼｯｸM-PRO" panose="020F0600000000000000" pitchFamily="50" charset="-128"/>
              </a:rPr>
              <a:t>4</a:t>
            </a:r>
            <a:r>
              <a:rPr lang="ja-JP" altLang="en-US" sz="1050" dirty="0">
                <a:latin typeface="HG丸ｺﾞｼｯｸM-PRO" panose="020F0600000000000000" pitchFamily="50" charset="-128"/>
                <a:ea typeface="HG丸ｺﾞｼｯｸM-PRO" panose="020F0600000000000000" pitchFamily="50" charset="-128"/>
              </a:rPr>
              <a:t>位の</a:t>
            </a:r>
            <a:r>
              <a:rPr lang="en-US" altLang="ja-JP" sz="1050" dirty="0">
                <a:latin typeface="HG丸ｺﾞｼｯｸM-PRO" panose="020F0600000000000000" pitchFamily="50" charset="-128"/>
                <a:ea typeface="HG丸ｺﾞｼｯｸM-PRO" panose="020F0600000000000000" pitchFamily="50" charset="-128"/>
              </a:rPr>
              <a:t>19,654</a:t>
            </a:r>
            <a:r>
              <a:rPr lang="ja-JP" altLang="en-US" sz="1050" dirty="0">
                <a:latin typeface="HG丸ｺﾞｼｯｸM-PRO" panose="020F0600000000000000" pitchFamily="50" charset="-128"/>
                <a:ea typeface="HG丸ｺﾞｼｯｸM-PRO" panose="020F0600000000000000" pitchFamily="50" charset="-128"/>
              </a:rPr>
              <a:t>人</a:t>
            </a:r>
            <a:r>
              <a:rPr lang="en-US" altLang="ja-JP" sz="1050" dirty="0" smtClean="0">
                <a:latin typeface="HG丸ｺﾞｼｯｸM-PRO" panose="020F0600000000000000" pitchFamily="50" charset="-128"/>
                <a:ea typeface="HG丸ｺﾞｼｯｸM-PRO" panose="020F0600000000000000" pitchFamily="50" charset="-128"/>
              </a:rPr>
              <a:t>/</a:t>
            </a: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a:t>
            </a:r>
            <a:endParaRPr lang="en-US" altLang="ja-JP" sz="1050" dirty="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smtClean="0">
                <a:latin typeface="HG丸ｺﾞｼｯｸM-PRO" panose="020F0600000000000000" pitchFamily="50" charset="-128"/>
                <a:ea typeface="HG丸ｺﾞｼｯｸM-PRO" panose="020F0600000000000000" pitchFamily="50" charset="-128"/>
              </a:rPr>
              <a:t>②</a:t>
            </a:r>
            <a:r>
              <a:rPr lang="ja-JP" altLang="en-US" sz="1050" dirty="0" smtClean="0">
                <a:latin typeface="HG丸ｺﾞｼｯｸM-PRO" panose="020F0600000000000000" pitchFamily="50" charset="-128"/>
                <a:ea typeface="HG丸ｺﾞｼｯｸM-PRO" panose="020F0600000000000000" pitchFamily="50" charset="-128"/>
              </a:rPr>
              <a:t>城東区</a:t>
            </a:r>
            <a:r>
              <a:rPr lang="ja-JP" altLang="en-US" sz="1050" dirty="0">
                <a:latin typeface="HG丸ｺﾞｼｯｸM-PRO" panose="020F0600000000000000" pitchFamily="50" charset="-128"/>
                <a:ea typeface="HG丸ｺﾞｼｯｸM-PRO" panose="020F0600000000000000" pitchFamily="50" charset="-128"/>
              </a:rPr>
              <a:t>役所がある城東区</a:t>
            </a:r>
            <a:r>
              <a:rPr lang="ja-JP" altLang="en-US" sz="1050" dirty="0" smtClean="0">
                <a:latin typeface="HG丸ｺﾞｼｯｸM-PRO" panose="020F0600000000000000" pitchFamily="50" charset="-128"/>
                <a:ea typeface="HG丸ｺﾞｼｯｸM-PRO" panose="020F0600000000000000" pitchFamily="50" charset="-128"/>
              </a:rPr>
              <a:t>中央エリアは</a:t>
            </a:r>
            <a:r>
              <a:rPr lang="ja-JP" altLang="en-US" sz="1050" dirty="0">
                <a:latin typeface="HG丸ｺﾞｼｯｸM-PRO" panose="020F0600000000000000" pitchFamily="50" charset="-128"/>
                <a:ea typeface="HG丸ｺﾞｼｯｸM-PRO" panose="020F0600000000000000" pitchFamily="50" charset="-128"/>
              </a:rPr>
              <a:t>、大規模共同住宅が続々建設された</a:t>
            </a:r>
            <a:r>
              <a:rPr lang="ja-JP" altLang="en-US" sz="1050" dirty="0" smtClean="0">
                <a:latin typeface="HG丸ｺﾞｼｯｸM-PRO" panose="020F0600000000000000" pitchFamily="50" charset="-128"/>
                <a:ea typeface="HG丸ｺﾞｼｯｸM-PRO" panose="020F0600000000000000" pitchFamily="50" charset="-128"/>
              </a:rPr>
              <a:t>人口</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密集エリア</a:t>
            </a:r>
            <a:endParaRPr lang="ja-JP" altLang="en-US" sz="1050" dirty="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smtClean="0">
                <a:latin typeface="HG丸ｺﾞｼｯｸM-PRO" panose="020F0600000000000000" pitchFamily="50" charset="-128"/>
                <a:ea typeface="HG丸ｺﾞｼｯｸM-PRO" panose="020F0600000000000000" pitchFamily="50" charset="-128"/>
              </a:rPr>
              <a:t>③郊外</a:t>
            </a:r>
            <a:r>
              <a:rPr lang="ja-JP" altLang="en-US" sz="1050" dirty="0">
                <a:latin typeface="HG丸ｺﾞｼｯｸM-PRO" panose="020F0600000000000000" pitchFamily="50" charset="-128"/>
                <a:ea typeface="HG丸ｺﾞｼｯｸM-PRO" panose="020F0600000000000000" pitchFamily="50" charset="-128"/>
              </a:rPr>
              <a:t>に移転した町工場等の跡地が大規模共同住宅用地となっているケース</a:t>
            </a:r>
            <a:r>
              <a:rPr lang="ja-JP" altLang="en-US" sz="1050" dirty="0" smtClean="0">
                <a:latin typeface="HG丸ｺﾞｼｯｸM-PRO" panose="020F0600000000000000" pitchFamily="50" charset="-128"/>
                <a:ea typeface="HG丸ｺﾞｼｯｸM-PRO" panose="020F0600000000000000" pitchFamily="50" charset="-128"/>
              </a:rPr>
              <a:t>が</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多い</a:t>
            </a:r>
            <a:r>
              <a:rPr lang="ja-JP" altLang="en-US" sz="1050" dirty="0">
                <a:latin typeface="HG丸ｺﾞｼｯｸM-PRO" panose="020F0600000000000000" pitchFamily="50" charset="-128"/>
                <a:ea typeface="HG丸ｺﾞｼｯｸM-PRO" panose="020F0600000000000000" pitchFamily="50" charset="-128"/>
              </a:rPr>
              <a:t>。</a:t>
            </a:r>
          </a:p>
          <a:p>
            <a:pPr algn="l">
              <a:lnSpc>
                <a:spcPct val="100000"/>
              </a:lnSpc>
            </a:pP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smtClean="0">
                <a:latin typeface="HG丸ｺﾞｼｯｸM-PRO" panose="020F0600000000000000" pitchFamily="50" charset="-128"/>
                <a:ea typeface="HG丸ｺﾞｼｯｸM-PRO" panose="020F0600000000000000" pitchFamily="50" charset="-128"/>
              </a:rPr>
              <a:t>イ</a:t>
            </a:r>
            <a:r>
              <a:rPr lang="ja-JP" altLang="en-US" sz="1050" dirty="0">
                <a:latin typeface="HG丸ｺﾞｼｯｸM-PRO" panose="020F0600000000000000" pitchFamily="50" charset="-128"/>
                <a:ea typeface="HG丸ｺﾞｼｯｸM-PRO" panose="020F0600000000000000" pitchFamily="50" charset="-128"/>
              </a:rPr>
              <a:t>　区の運営方針　</a:t>
            </a:r>
            <a:r>
              <a:rPr lang="en-US" altLang="ja-JP" sz="1050" dirty="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平成</a:t>
            </a:r>
            <a:r>
              <a:rPr lang="en-US" altLang="ja-JP" sz="1050" dirty="0">
                <a:latin typeface="HG丸ｺﾞｼｯｸM-PRO" panose="020F0600000000000000" pitchFamily="50" charset="-128"/>
                <a:ea typeface="HG丸ｺﾞｼｯｸM-PRO" panose="020F0600000000000000" pitchFamily="50" charset="-128"/>
              </a:rPr>
              <a:t>30</a:t>
            </a:r>
            <a:r>
              <a:rPr lang="ja-JP" altLang="en-US" sz="1050" smtClean="0">
                <a:latin typeface="HG丸ｺﾞｼｯｸM-PRO" panose="020F0600000000000000" pitchFamily="50" charset="-128"/>
                <a:ea typeface="HG丸ｺﾞｼｯｸM-PRO" panose="020F0600000000000000" pitchFamily="50" charset="-128"/>
              </a:rPr>
              <a:t>年度</a:t>
            </a:r>
            <a:r>
              <a:rPr lang="en-US" altLang="ja-JP" sz="1050" smtClean="0">
                <a:latin typeface="HG丸ｺﾞｼｯｸM-PRO" panose="020F0600000000000000" pitchFamily="50" charset="-128"/>
                <a:ea typeface="HG丸ｺﾞｼｯｸM-PRO" panose="020F0600000000000000" pitchFamily="50" charset="-128"/>
              </a:rPr>
              <a:t>〉</a:t>
            </a:r>
            <a:endParaRPr lang="en-US" altLang="ja-JP" sz="1050" dirty="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経営</a:t>
            </a:r>
            <a:r>
              <a:rPr lang="ja-JP" altLang="en-US" sz="1050" dirty="0" smtClean="0">
                <a:latin typeface="HG丸ｺﾞｼｯｸM-PRO" panose="020F0600000000000000" pitchFamily="50" charset="-128"/>
                <a:ea typeface="HG丸ｺﾞｼｯｸM-PRO" panose="020F0600000000000000" pitchFamily="50" charset="-128"/>
              </a:rPr>
              <a:t>課題１</a:t>
            </a: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人と人がつながり、城東区を誇りに思えるコミュニティ豊か</a:t>
            </a:r>
            <a:r>
              <a:rPr lang="ja-JP" altLang="en-US" sz="1050" dirty="0" smtClean="0">
                <a:latin typeface="HG丸ｺﾞｼｯｸM-PRO" panose="020F0600000000000000" pitchFamily="50" charset="-128"/>
                <a:ea typeface="HG丸ｺﾞｼｯｸM-PRO" panose="020F0600000000000000" pitchFamily="50" charset="-128"/>
              </a:rPr>
              <a:t>な</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まちづくり</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経営課題２</a:t>
            </a: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地域</a:t>
            </a:r>
            <a:r>
              <a:rPr lang="ja-JP" altLang="en-US" sz="1050" dirty="0">
                <a:latin typeface="HG丸ｺﾞｼｯｸM-PRO" panose="020F0600000000000000" pitchFamily="50" charset="-128"/>
                <a:ea typeface="HG丸ｺﾞｼｯｸM-PRO" panose="020F0600000000000000" pitchFamily="50" charset="-128"/>
              </a:rPr>
              <a:t>で支えあう安全で安心な</a:t>
            </a:r>
            <a:r>
              <a:rPr lang="ja-JP" altLang="en-US" sz="1050" dirty="0" smtClean="0">
                <a:latin typeface="HG丸ｺﾞｼｯｸM-PRO" panose="020F0600000000000000" pitchFamily="50" charset="-128"/>
                <a:ea typeface="HG丸ｺﾞｼｯｸM-PRO" panose="020F0600000000000000" pitchFamily="50" charset="-128"/>
              </a:rPr>
              <a:t>まちづくり</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smtClean="0">
                <a:latin typeface="HG丸ｺﾞｼｯｸM-PRO" panose="020F0600000000000000" pitchFamily="50" charset="-128"/>
                <a:ea typeface="HG丸ｺﾞｼｯｸM-PRO" panose="020F0600000000000000" pitchFamily="50" charset="-128"/>
              </a:rPr>
              <a:t>　　　　　　　災害</a:t>
            </a:r>
            <a:r>
              <a:rPr lang="ja-JP" altLang="en-US" sz="1050" dirty="0">
                <a:latin typeface="HG丸ｺﾞｼｯｸM-PRO" panose="020F0600000000000000" pitchFamily="50" charset="-128"/>
                <a:ea typeface="HG丸ｺﾞｼｯｸM-PRO" panose="020F0600000000000000" pitchFamily="50" charset="-128"/>
              </a:rPr>
              <a:t>に対する備えの充実を図り、区民が安全・安心に</a:t>
            </a:r>
            <a:r>
              <a:rPr lang="ja-JP" altLang="en-US" sz="1050" dirty="0" smtClean="0">
                <a:latin typeface="HG丸ｺﾞｼｯｸM-PRO" panose="020F0600000000000000" pitchFamily="50" charset="-128"/>
                <a:ea typeface="HG丸ｺﾞｼｯｸM-PRO" panose="020F0600000000000000" pitchFamily="50" charset="-128"/>
              </a:rPr>
              <a:t>暮らせる</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まち</a:t>
            </a:r>
            <a:r>
              <a:rPr lang="ja-JP" altLang="en-US" sz="1050" dirty="0">
                <a:latin typeface="HG丸ｺﾞｼｯｸM-PRO" panose="020F0600000000000000" pitchFamily="50" charset="-128"/>
                <a:ea typeface="HG丸ｺﾞｼｯｸM-PRO" panose="020F0600000000000000" pitchFamily="50" charset="-128"/>
              </a:rPr>
              <a:t>が</a:t>
            </a:r>
            <a:r>
              <a:rPr lang="ja-JP" altLang="en-US" sz="1050" dirty="0" smtClean="0">
                <a:latin typeface="HG丸ｺﾞｼｯｸM-PRO" panose="020F0600000000000000" pitchFamily="50" charset="-128"/>
                <a:ea typeface="HG丸ｺﾞｼｯｸM-PRO" panose="020F0600000000000000" pitchFamily="50" charset="-128"/>
              </a:rPr>
              <a:t>目標</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経営課題３</a:t>
            </a: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安心して子育てし、心豊かに力強く未来を切り拓く子どもを</a:t>
            </a:r>
            <a:r>
              <a:rPr lang="ja-JP" altLang="en-US" sz="1050" dirty="0" smtClean="0">
                <a:latin typeface="HG丸ｺﾞｼｯｸM-PRO" panose="020F0600000000000000" pitchFamily="50" charset="-128"/>
                <a:ea typeface="HG丸ｺﾞｼｯｸM-PRO" panose="020F0600000000000000" pitchFamily="50" charset="-128"/>
              </a:rPr>
              <a:t>育む</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en-US" altLang="ja-JP" sz="1050" dirty="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まちづくり</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保育所などが充実し、安心して働けるまちが</a:t>
            </a:r>
            <a:r>
              <a:rPr lang="ja-JP" altLang="en-US" sz="1050" dirty="0" smtClean="0">
                <a:latin typeface="HG丸ｺﾞｼｯｸM-PRO" panose="020F0600000000000000" pitchFamily="50" charset="-128"/>
                <a:ea typeface="HG丸ｺﾞｼｯｸM-PRO" panose="020F0600000000000000" pitchFamily="50" charset="-128"/>
              </a:rPr>
              <a:t>目標</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経営課題４</a:t>
            </a: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だれもが健康でいきいきと暮らし、支えあう</a:t>
            </a:r>
            <a:r>
              <a:rPr lang="ja-JP" altLang="en-US" sz="1050" dirty="0" smtClean="0">
                <a:latin typeface="HG丸ｺﾞｼｯｸM-PRO" panose="020F0600000000000000" pitchFamily="50" charset="-128"/>
                <a:ea typeface="HG丸ｺﾞｼｯｸM-PRO" panose="020F0600000000000000" pitchFamily="50" charset="-128"/>
              </a:rPr>
              <a:t>まちづくり</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地域包括ケアシステムが充実し、高齢者が安心して</a:t>
            </a:r>
            <a:r>
              <a:rPr lang="ja-JP" altLang="en-US" sz="1050" dirty="0" smtClean="0">
                <a:latin typeface="HG丸ｺﾞｼｯｸM-PRO" panose="020F0600000000000000" pitchFamily="50" charset="-128"/>
                <a:ea typeface="HG丸ｺﾞｼｯｸM-PRO" panose="020F0600000000000000" pitchFamily="50" charset="-128"/>
              </a:rPr>
              <a:t>暮らし続け</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                    </a:t>
            </a:r>
            <a:r>
              <a:rPr lang="ja-JP" altLang="en-US" sz="1050" dirty="0" err="1" smtClean="0">
                <a:latin typeface="HG丸ｺﾞｼｯｸM-PRO" panose="020F0600000000000000" pitchFamily="50" charset="-128"/>
                <a:ea typeface="HG丸ｺﾞｼｯｸM-PRO" panose="020F0600000000000000" pitchFamily="50" charset="-128"/>
              </a:rPr>
              <a:t>られる</a:t>
            </a:r>
            <a:r>
              <a:rPr lang="ja-JP" altLang="en-US" sz="1050" dirty="0" smtClean="0">
                <a:latin typeface="HG丸ｺﾞｼｯｸM-PRO" panose="020F0600000000000000" pitchFamily="50" charset="-128"/>
                <a:ea typeface="HG丸ｺﾞｼｯｸM-PRO" panose="020F0600000000000000" pitchFamily="50" charset="-128"/>
              </a:rPr>
              <a:t>まちが目標</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経営課題５</a:t>
            </a:r>
            <a:r>
              <a:rPr lang="en-US" altLang="ja-JP"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区民が便利で親切な区役所づくりと、地域実情に応じた区政運営</a:t>
            </a:r>
            <a:endParaRPr lang="ja-JP" altLang="ja-JP" sz="1050" dirty="0">
              <a:latin typeface="HG丸ｺﾞｼｯｸM-PRO" panose="020F0600000000000000" pitchFamily="50" charset="-128"/>
              <a:ea typeface="HG丸ｺﾞｼｯｸM-PRO" panose="020F0600000000000000" pitchFamily="50" charset="-128"/>
            </a:endParaRPr>
          </a:p>
        </p:txBody>
      </p:sp>
      <p:sp>
        <p:nvSpPr>
          <p:cNvPr id="37" name="タイトル 1"/>
          <p:cNvSpPr txBox="1">
            <a:spLocks/>
          </p:cNvSpPr>
          <p:nvPr/>
        </p:nvSpPr>
        <p:spPr>
          <a:xfrm>
            <a:off x="118120" y="5511055"/>
            <a:ext cx="5029330" cy="252888"/>
          </a:xfrm>
          <a:prstGeom prst="rect">
            <a:avLst/>
          </a:prstGeom>
          <a:solidFill>
            <a:schemeClr val="accent6">
              <a:lumMod val="60000"/>
              <a:lumOff val="40000"/>
            </a:schemeClr>
          </a:solidFill>
          <a:ln>
            <a:solidFill>
              <a:schemeClr val="accent6">
                <a:lumMod val="75000"/>
              </a:schemeClr>
            </a:solidFill>
          </a:ln>
        </p:spPr>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100" b="1" dirty="0">
                <a:latin typeface="HG丸ｺﾞｼｯｸM-PRO" panose="020F0600000000000000" pitchFamily="50" charset="-128"/>
                <a:ea typeface="HG丸ｺﾞｼｯｸM-PRO" panose="020F0600000000000000" pitchFamily="50" charset="-128"/>
              </a:rPr>
              <a:t>（１</a:t>
            </a:r>
            <a:r>
              <a:rPr lang="ja-JP" altLang="en-US" sz="1100" b="1" dirty="0" smtClean="0">
                <a:latin typeface="HG丸ｺﾞｼｯｸM-PRO" panose="020F0600000000000000" pitchFamily="50" charset="-128"/>
                <a:ea typeface="HG丸ｺﾞｼｯｸM-PRO" panose="020F0600000000000000" pitchFamily="50" charset="-128"/>
              </a:rPr>
              <a:t>）総論</a:t>
            </a:r>
            <a:endParaRPr lang="ja-JP" altLang="ja-JP" sz="1100" b="1" dirty="0">
              <a:latin typeface="HG丸ｺﾞｼｯｸM-PRO" panose="020F0600000000000000" pitchFamily="50" charset="-128"/>
              <a:ea typeface="HG丸ｺﾞｼｯｸM-PRO" panose="020F0600000000000000" pitchFamily="50" charset="-128"/>
            </a:endParaRPr>
          </a:p>
        </p:txBody>
      </p:sp>
      <p:sp>
        <p:nvSpPr>
          <p:cNvPr id="63" name="タイトル 1"/>
          <p:cNvSpPr txBox="1">
            <a:spLocks/>
          </p:cNvSpPr>
          <p:nvPr/>
        </p:nvSpPr>
        <p:spPr>
          <a:xfrm>
            <a:off x="5283200" y="651615"/>
            <a:ext cx="7416800" cy="1174841"/>
          </a:xfrm>
          <a:prstGeom prst="rect">
            <a:avLst/>
          </a:prstGeom>
          <a:noFill/>
          <a:ln>
            <a:solidFill>
              <a:schemeClr val="accent6">
                <a:lumMod val="75000"/>
              </a:schemeClr>
            </a:solid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endParaRPr lang="ja-JP" altLang="ja-JP" sz="1050" dirty="0">
              <a:latin typeface="HG丸ｺﾞｼｯｸM-PRO" panose="020F0600000000000000" pitchFamily="50" charset="-128"/>
              <a:ea typeface="HG丸ｺﾞｼｯｸM-PRO" panose="020F0600000000000000" pitchFamily="50" charset="-128"/>
            </a:endParaRPr>
          </a:p>
        </p:txBody>
      </p:sp>
      <p:sp>
        <p:nvSpPr>
          <p:cNvPr id="64" name="タイトル 1"/>
          <p:cNvSpPr txBox="1">
            <a:spLocks/>
          </p:cNvSpPr>
          <p:nvPr/>
        </p:nvSpPr>
        <p:spPr>
          <a:xfrm>
            <a:off x="5283200" y="415680"/>
            <a:ext cx="7416800" cy="236917"/>
          </a:xfrm>
          <a:prstGeom prst="rect">
            <a:avLst/>
          </a:prstGeom>
          <a:solidFill>
            <a:schemeClr val="accent6">
              <a:lumMod val="60000"/>
              <a:lumOff val="40000"/>
            </a:schemeClr>
          </a:solidFill>
          <a:ln>
            <a:solidFill>
              <a:schemeClr val="accent6">
                <a:lumMod val="75000"/>
              </a:schemeClr>
            </a:solidFill>
          </a:ln>
        </p:spPr>
        <p:txBody>
          <a:bodyPr vert="horz" lIns="91440" tIns="45720" rIns="91440" bIns="45720" rtlCol="0" anchor="ctr">
            <a:normAutofit lnSpcReduction="100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100" b="1" dirty="0">
                <a:latin typeface="HG丸ｺﾞｼｯｸM-PRO" panose="020F0600000000000000" pitchFamily="50" charset="-128"/>
                <a:ea typeface="HG丸ｺﾞｼｯｸM-PRO" panose="020F0600000000000000" pitchFamily="50" charset="-128"/>
              </a:rPr>
              <a:t>（２）個別課題　</a:t>
            </a:r>
            <a:r>
              <a:rPr lang="ja-JP" altLang="en-US" sz="1100" b="1" dirty="0" smtClean="0">
                <a:latin typeface="HG丸ｺﾞｼｯｸM-PRO" panose="020F0600000000000000" pitchFamily="50" charset="-128"/>
                <a:ea typeface="HG丸ｺﾞｼｯｸM-PRO" panose="020F0600000000000000" pitchFamily="50" charset="-128"/>
              </a:rPr>
              <a:t>ア</a:t>
            </a:r>
            <a:r>
              <a:rPr lang="ja-JP" altLang="en-US" sz="1100" b="1" dirty="0">
                <a:latin typeface="HG丸ｺﾞｼｯｸM-PRO" panose="020F0600000000000000" pitchFamily="50" charset="-128"/>
                <a:ea typeface="HG丸ｺﾞｼｯｸM-PRO" panose="020F0600000000000000" pitchFamily="50" charset="-128"/>
              </a:rPr>
              <a:t>　城東区における保育施設の必要性</a:t>
            </a:r>
            <a:endParaRPr lang="ja-JP" altLang="ja-JP" sz="1100" b="1" dirty="0">
              <a:latin typeface="HG丸ｺﾞｼｯｸM-PRO" panose="020F0600000000000000" pitchFamily="50" charset="-128"/>
              <a:ea typeface="HG丸ｺﾞｼｯｸM-PRO" panose="020F0600000000000000" pitchFamily="50" charset="-128"/>
            </a:endParaRPr>
          </a:p>
        </p:txBody>
      </p:sp>
      <p:sp>
        <p:nvSpPr>
          <p:cNvPr id="65" name="タイトル 1"/>
          <p:cNvSpPr txBox="1">
            <a:spLocks/>
          </p:cNvSpPr>
          <p:nvPr/>
        </p:nvSpPr>
        <p:spPr>
          <a:xfrm>
            <a:off x="5283200" y="1994563"/>
            <a:ext cx="7416800" cy="2537358"/>
          </a:xfrm>
          <a:prstGeom prst="rect">
            <a:avLst/>
          </a:prstGeom>
          <a:noFill/>
          <a:ln>
            <a:solidFill>
              <a:schemeClr val="accent6">
                <a:lumMod val="75000"/>
              </a:schemeClr>
            </a:solid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endParaRPr lang="ja-JP" altLang="ja-JP" sz="1050" dirty="0">
              <a:latin typeface="HG丸ｺﾞｼｯｸM-PRO" panose="020F0600000000000000" pitchFamily="50" charset="-128"/>
              <a:ea typeface="HG丸ｺﾞｼｯｸM-PRO" panose="020F0600000000000000" pitchFamily="50" charset="-128"/>
            </a:endParaRPr>
          </a:p>
        </p:txBody>
      </p:sp>
      <p:sp>
        <p:nvSpPr>
          <p:cNvPr id="66" name="タイトル 1"/>
          <p:cNvSpPr txBox="1">
            <a:spLocks/>
          </p:cNvSpPr>
          <p:nvPr/>
        </p:nvSpPr>
        <p:spPr>
          <a:xfrm>
            <a:off x="5283200" y="1758628"/>
            <a:ext cx="7416800" cy="236917"/>
          </a:xfrm>
          <a:prstGeom prst="rect">
            <a:avLst/>
          </a:prstGeom>
          <a:solidFill>
            <a:schemeClr val="accent6">
              <a:lumMod val="60000"/>
              <a:lumOff val="40000"/>
            </a:schemeClr>
          </a:solidFill>
          <a:ln>
            <a:solidFill>
              <a:schemeClr val="accent6">
                <a:lumMod val="75000"/>
              </a:schemeClr>
            </a:solidFill>
          </a:ln>
        </p:spPr>
        <p:txBody>
          <a:bodyPr vert="horz" lIns="91440" tIns="45720" rIns="91440" bIns="45720" rtlCol="0" anchor="ctr">
            <a:normAutofit lnSpcReduction="100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100" b="1" dirty="0">
                <a:latin typeface="HG丸ｺﾞｼｯｸM-PRO" panose="020F0600000000000000" pitchFamily="50" charset="-128"/>
                <a:ea typeface="HG丸ｺﾞｼｯｸM-PRO" panose="020F0600000000000000" pitchFamily="50" charset="-128"/>
              </a:rPr>
              <a:t>（２）個別課題　</a:t>
            </a:r>
            <a:r>
              <a:rPr lang="ja-JP" altLang="en-US" sz="1100" b="1" dirty="0" smtClean="0">
                <a:latin typeface="HG丸ｺﾞｼｯｸM-PRO" panose="020F0600000000000000" pitchFamily="50" charset="-128"/>
                <a:ea typeface="HG丸ｺﾞｼｯｸM-PRO" panose="020F0600000000000000" pitchFamily="50" charset="-128"/>
              </a:rPr>
              <a:t>イ</a:t>
            </a:r>
            <a:r>
              <a:rPr lang="ja-JP" altLang="en-US" sz="1100" b="1" dirty="0">
                <a:latin typeface="HG丸ｺﾞｼｯｸM-PRO" panose="020F0600000000000000" pitchFamily="50" charset="-128"/>
                <a:ea typeface="HG丸ｺﾞｼｯｸM-PRO" panose="020F0600000000000000" pitchFamily="50" charset="-128"/>
              </a:rPr>
              <a:t>　</a:t>
            </a:r>
            <a:r>
              <a:rPr lang="ja-JP" altLang="en-US" sz="1100" b="1" dirty="0" smtClean="0">
                <a:latin typeface="HG丸ｺﾞｼｯｸM-PRO" panose="020F0600000000000000" pitchFamily="50" charset="-128"/>
                <a:ea typeface="HG丸ｺﾞｼｯｸM-PRO" panose="020F0600000000000000" pitchFamily="50" charset="-128"/>
              </a:rPr>
              <a:t>城東区に</a:t>
            </a:r>
            <a:r>
              <a:rPr lang="ja-JP" altLang="en-US" sz="1100" b="1" dirty="0">
                <a:latin typeface="HG丸ｺﾞｼｯｸM-PRO" panose="020F0600000000000000" pitchFamily="50" charset="-128"/>
                <a:ea typeface="HG丸ｺﾞｼｯｸM-PRO" panose="020F0600000000000000" pitchFamily="50" charset="-128"/>
              </a:rPr>
              <a:t>おける医療機関の現状</a:t>
            </a:r>
            <a:endParaRPr lang="ja-JP" altLang="ja-JP" sz="1100" b="1" dirty="0">
              <a:latin typeface="HG丸ｺﾞｼｯｸM-PRO" panose="020F0600000000000000" pitchFamily="50" charset="-128"/>
              <a:ea typeface="HG丸ｺﾞｼｯｸM-PRO" panose="020F0600000000000000" pitchFamily="50" charset="-128"/>
            </a:endParaRPr>
          </a:p>
        </p:txBody>
      </p:sp>
      <p:sp>
        <p:nvSpPr>
          <p:cNvPr id="75" name="タイトル 1"/>
          <p:cNvSpPr txBox="1">
            <a:spLocks/>
          </p:cNvSpPr>
          <p:nvPr/>
        </p:nvSpPr>
        <p:spPr>
          <a:xfrm>
            <a:off x="5300254" y="664894"/>
            <a:ext cx="7399746" cy="1234370"/>
          </a:xfrm>
          <a:prstGeom prst="rect">
            <a:avLst/>
          </a:prstGeom>
          <a:noFill/>
          <a:ln>
            <a:no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・平成</a:t>
            </a:r>
            <a:r>
              <a:rPr lang="en-US" altLang="ja-JP" sz="1050" dirty="0">
                <a:latin typeface="HG丸ｺﾞｼｯｸM-PRO" panose="020F0600000000000000" pitchFamily="50" charset="-128"/>
                <a:ea typeface="HG丸ｺﾞｼｯｸM-PRO" panose="020F0600000000000000" pitchFamily="50" charset="-128"/>
              </a:rPr>
              <a:t>27</a:t>
            </a:r>
            <a:r>
              <a:rPr lang="ja-JP" altLang="en-US" sz="1050" dirty="0">
                <a:latin typeface="HG丸ｺﾞｼｯｸM-PRO" panose="020F0600000000000000" pitchFamily="50" charset="-128"/>
                <a:ea typeface="HG丸ｺﾞｼｯｸM-PRO" panose="020F0600000000000000" pitchFamily="50" charset="-128"/>
              </a:rPr>
              <a:t>年</a:t>
            </a:r>
            <a:r>
              <a:rPr lang="en-US" altLang="ja-JP" sz="1050" dirty="0">
                <a:latin typeface="HG丸ｺﾞｼｯｸM-PRO" panose="020F0600000000000000" pitchFamily="50" charset="-128"/>
                <a:ea typeface="HG丸ｺﾞｼｯｸM-PRO" panose="020F0600000000000000" pitchFamily="50" charset="-128"/>
              </a:rPr>
              <a:t>10</a:t>
            </a:r>
            <a:r>
              <a:rPr lang="ja-JP" altLang="en-US" sz="1050" dirty="0">
                <a:latin typeface="HG丸ｺﾞｼｯｸM-PRO" panose="020F0600000000000000" pitchFamily="50" charset="-128"/>
                <a:ea typeface="HG丸ｺﾞｼｯｸM-PRO" panose="020F0600000000000000" pitchFamily="50" charset="-128"/>
              </a:rPr>
              <a:t>月現在で、０～</a:t>
            </a:r>
            <a:r>
              <a:rPr lang="en-US" altLang="ja-JP" sz="1050" dirty="0">
                <a:latin typeface="HG丸ｺﾞｼｯｸM-PRO" panose="020F0600000000000000" pitchFamily="50" charset="-128"/>
                <a:ea typeface="HG丸ｺﾞｼｯｸM-PRO" panose="020F0600000000000000" pitchFamily="50" charset="-128"/>
              </a:rPr>
              <a:t>5</a:t>
            </a:r>
            <a:r>
              <a:rPr lang="ja-JP" altLang="en-US" sz="1050" dirty="0">
                <a:latin typeface="HG丸ｺﾞｼｯｸM-PRO" panose="020F0600000000000000" pitchFamily="50" charset="-128"/>
                <a:ea typeface="HG丸ｺﾞｼｯｸM-PRO" panose="020F0600000000000000" pitchFamily="50" charset="-128"/>
              </a:rPr>
              <a:t>歳推計人口は</a:t>
            </a:r>
            <a:r>
              <a:rPr lang="en-US" altLang="ja-JP" sz="1050" dirty="0">
                <a:latin typeface="HG丸ｺﾞｼｯｸM-PRO" panose="020F0600000000000000" pitchFamily="50" charset="-128"/>
                <a:ea typeface="HG丸ｺﾞｼｯｸM-PRO" panose="020F0600000000000000" pitchFamily="50" charset="-128"/>
              </a:rPr>
              <a:t>7,995</a:t>
            </a:r>
            <a:r>
              <a:rPr lang="ja-JP" altLang="en-US" sz="1050" dirty="0">
                <a:latin typeface="HG丸ｺﾞｼｯｸM-PRO" panose="020F0600000000000000" pitchFamily="50" charset="-128"/>
                <a:ea typeface="HG丸ｺﾞｼｯｸM-PRO" panose="020F0600000000000000" pitchFamily="50" charset="-128"/>
              </a:rPr>
              <a:t>名で平野区に次いで２番目</a:t>
            </a:r>
            <a:endParaRPr lang="en-US" altLang="ja-JP" sz="1050" dirty="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城東区の保育所等利用待機児童数は全区最多の</a:t>
            </a:r>
            <a:r>
              <a:rPr lang="en-US" altLang="ja-JP" sz="1050" dirty="0">
                <a:latin typeface="HG丸ｺﾞｼｯｸM-PRO" panose="020F0600000000000000" pitchFamily="50" charset="-128"/>
                <a:ea typeface="HG丸ｺﾞｼｯｸM-PRO" panose="020F0600000000000000" pitchFamily="50" charset="-128"/>
              </a:rPr>
              <a:t>220</a:t>
            </a:r>
            <a:r>
              <a:rPr lang="ja-JP" altLang="en-US" sz="1050" dirty="0" smtClean="0">
                <a:latin typeface="HG丸ｺﾞｼｯｸM-PRO" panose="020F0600000000000000" pitchFamily="50" charset="-128"/>
                <a:ea typeface="HG丸ｺﾞｼｯｸM-PRO" panose="020F0600000000000000" pitchFamily="50" charset="-128"/>
              </a:rPr>
              <a:t>名（</a:t>
            </a:r>
            <a:r>
              <a:rPr lang="ja-JP" altLang="en-US" sz="1050" dirty="0">
                <a:latin typeface="HG丸ｺﾞｼｯｸM-PRO" panose="020F0600000000000000" pitchFamily="50" charset="-128"/>
                <a:ea typeface="HG丸ｺﾞｼｯｸM-PRO" panose="020F0600000000000000" pitchFamily="50" charset="-128"/>
              </a:rPr>
              <a:t>平成</a:t>
            </a:r>
            <a:r>
              <a:rPr lang="en-US" altLang="ja-JP" sz="1050" dirty="0">
                <a:latin typeface="HG丸ｺﾞｼｯｸM-PRO" panose="020F0600000000000000" pitchFamily="50" charset="-128"/>
                <a:ea typeface="HG丸ｺﾞｼｯｸM-PRO" panose="020F0600000000000000" pitchFamily="50" charset="-128"/>
              </a:rPr>
              <a:t>29</a:t>
            </a:r>
            <a:r>
              <a:rPr lang="ja-JP" altLang="en-US" sz="1050" dirty="0">
                <a:latin typeface="HG丸ｺﾞｼｯｸM-PRO" panose="020F0600000000000000" pitchFamily="50" charset="-128"/>
                <a:ea typeface="HG丸ｺﾞｼｯｸM-PRO" panose="020F0600000000000000" pitchFamily="50" charset="-128"/>
              </a:rPr>
              <a:t>年</a:t>
            </a:r>
            <a:r>
              <a:rPr lang="en-US" altLang="ja-JP" sz="1050" dirty="0">
                <a:latin typeface="HG丸ｺﾞｼｯｸM-PRO" panose="020F0600000000000000" pitchFamily="50" charset="-128"/>
                <a:ea typeface="HG丸ｺﾞｼｯｸM-PRO" panose="020F0600000000000000" pitchFamily="50" charset="-128"/>
              </a:rPr>
              <a:t>10</a:t>
            </a:r>
            <a:r>
              <a:rPr lang="ja-JP" altLang="en-US" sz="1050" dirty="0">
                <a:latin typeface="HG丸ｺﾞｼｯｸM-PRO" panose="020F0600000000000000" pitchFamily="50" charset="-128"/>
                <a:ea typeface="HG丸ｺﾞｼｯｸM-PRO" panose="020F0600000000000000" pitchFamily="50" charset="-128"/>
              </a:rPr>
              <a:t>月</a:t>
            </a:r>
            <a:r>
              <a:rPr lang="en-US" altLang="ja-JP" sz="1050" dirty="0">
                <a:latin typeface="HG丸ｺﾞｼｯｸM-PRO" panose="020F0600000000000000" pitchFamily="50" charset="-128"/>
                <a:ea typeface="HG丸ｺﾞｼｯｸM-PRO" panose="020F0600000000000000" pitchFamily="50" charset="-128"/>
              </a:rPr>
              <a:t>1</a:t>
            </a:r>
            <a:r>
              <a:rPr lang="ja-JP" altLang="en-US" sz="1050" dirty="0">
                <a:latin typeface="HG丸ｺﾞｼｯｸM-PRO" panose="020F0600000000000000" pitchFamily="50" charset="-128"/>
                <a:ea typeface="HG丸ｺﾞｼｯｸM-PRO" panose="020F0600000000000000" pitchFamily="50" charset="-128"/>
              </a:rPr>
              <a:t>日現在</a:t>
            </a:r>
            <a:r>
              <a:rPr lang="ja-JP" altLang="en-US" sz="1050" dirty="0" smtClean="0">
                <a:latin typeface="HG丸ｺﾞｼｯｸM-PRO" panose="020F0600000000000000" pitchFamily="50" charset="-128"/>
                <a:ea typeface="HG丸ｺﾞｼｯｸM-PRO" panose="020F0600000000000000" pitchFamily="50" charset="-128"/>
              </a:rPr>
              <a:t>）</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smtClean="0">
                <a:latin typeface="HG丸ｺﾞｼｯｸM-PRO" panose="020F0600000000000000" pitchFamily="50" charset="-128"/>
                <a:ea typeface="HG丸ｺﾞｼｯｸM-PRO" panose="020F0600000000000000" pitchFamily="50" charset="-128"/>
              </a:rPr>
              <a:t>・本年</a:t>
            </a:r>
            <a:r>
              <a:rPr lang="en-US" altLang="ja-JP" sz="1050" dirty="0">
                <a:latin typeface="HG丸ｺﾞｼｯｸM-PRO" panose="020F0600000000000000" pitchFamily="50" charset="-128"/>
                <a:ea typeface="HG丸ｺﾞｼｯｸM-PRO" panose="020F0600000000000000" pitchFamily="50" charset="-128"/>
              </a:rPr>
              <a:t>4</a:t>
            </a:r>
            <a:r>
              <a:rPr lang="ja-JP" altLang="en-US" sz="1050" dirty="0">
                <a:latin typeface="HG丸ｺﾞｼｯｸM-PRO" panose="020F0600000000000000" pitchFamily="50" charset="-128"/>
                <a:ea typeface="HG丸ｺﾞｼｯｸM-PRO" panose="020F0600000000000000" pitchFamily="50" charset="-128"/>
              </a:rPr>
              <a:t>月の</a:t>
            </a:r>
            <a:r>
              <a:rPr lang="ja-JP" altLang="en-US" sz="1050" dirty="0" smtClean="0">
                <a:latin typeface="HG丸ｺﾞｼｯｸM-PRO" panose="020F0600000000000000" pitchFamily="50" charset="-128"/>
                <a:ea typeface="HG丸ｺﾞｼｯｸM-PRO" panose="020F0600000000000000" pitchFamily="50" charset="-128"/>
              </a:rPr>
              <a:t>待機児童数</a:t>
            </a:r>
            <a:r>
              <a:rPr lang="ja-JP" altLang="en-US" sz="1050" dirty="0">
                <a:latin typeface="HG丸ｺﾞｼｯｸM-PRO" panose="020F0600000000000000" pitchFamily="50" charset="-128"/>
                <a:ea typeface="HG丸ｺﾞｼｯｸM-PRO" panose="020F0600000000000000" pitchFamily="50" charset="-128"/>
              </a:rPr>
              <a:t>ゼロをめざして保育所等整備を進めて</a:t>
            </a:r>
            <a:r>
              <a:rPr lang="ja-JP" altLang="en-US" sz="1050" dirty="0" smtClean="0">
                <a:latin typeface="HG丸ｺﾞｼｯｸM-PRO" panose="020F0600000000000000" pitchFamily="50" charset="-128"/>
                <a:ea typeface="HG丸ｺﾞｼｯｸM-PRO" panose="020F0600000000000000" pitchFamily="50" charset="-128"/>
              </a:rPr>
              <a:t>いる</a:t>
            </a:r>
            <a:r>
              <a:rPr lang="ja-JP" altLang="en-US" sz="1050" dirty="0">
                <a:latin typeface="HG丸ｺﾞｼｯｸM-PRO" panose="020F0600000000000000" pitchFamily="50" charset="-128"/>
                <a:ea typeface="HG丸ｺﾞｼｯｸM-PRO" panose="020F0600000000000000" pitchFamily="50" charset="-128"/>
              </a:rPr>
              <a:t>が、出生数も</a:t>
            </a:r>
            <a:r>
              <a:rPr lang="ja-JP" altLang="en-US" sz="1050" dirty="0" smtClean="0">
                <a:latin typeface="HG丸ｺﾞｼｯｸM-PRO" panose="020F0600000000000000" pitchFamily="50" charset="-128"/>
                <a:ea typeface="HG丸ｺﾞｼｯｸM-PRO" panose="020F0600000000000000" pitchFamily="50" charset="-128"/>
              </a:rPr>
              <a:t>市内３番目</a:t>
            </a:r>
            <a:r>
              <a:rPr lang="ja-JP" altLang="en-US" sz="1050" dirty="0">
                <a:latin typeface="HG丸ｺﾞｼｯｸM-PRO" panose="020F0600000000000000" pitchFamily="50" charset="-128"/>
                <a:ea typeface="HG丸ｺﾞｼｯｸM-PRO" panose="020F0600000000000000" pitchFamily="50" charset="-128"/>
              </a:rPr>
              <a:t>に多く（</a:t>
            </a:r>
            <a:r>
              <a:rPr lang="ja-JP" altLang="en-US" sz="1050" dirty="0" smtClean="0">
                <a:latin typeface="HG丸ｺﾞｼｯｸM-PRO" panose="020F0600000000000000" pitchFamily="50" charset="-128"/>
                <a:ea typeface="HG丸ｺﾞｼｯｸM-PRO" panose="020F0600000000000000" pitchFamily="50" charset="-128"/>
              </a:rPr>
              <a:t>平成</a:t>
            </a:r>
            <a:r>
              <a:rPr lang="en-US" altLang="ja-JP" sz="1050" dirty="0" smtClean="0">
                <a:latin typeface="HG丸ｺﾞｼｯｸM-PRO" panose="020F0600000000000000" pitchFamily="50" charset="-128"/>
                <a:ea typeface="HG丸ｺﾞｼｯｸM-PRO" panose="020F0600000000000000" pitchFamily="50" charset="-128"/>
              </a:rPr>
              <a:t>28</a:t>
            </a:r>
            <a:r>
              <a:rPr lang="ja-JP" altLang="en-US" sz="1050" dirty="0" smtClean="0">
                <a:latin typeface="HG丸ｺﾞｼｯｸM-PRO" panose="020F0600000000000000" pitchFamily="50" charset="-128"/>
                <a:ea typeface="HG丸ｺﾞｼｯｸM-PRO" panose="020F0600000000000000" pitchFamily="50" charset="-128"/>
              </a:rPr>
              <a:t>年現在</a:t>
            </a:r>
            <a:r>
              <a:rPr lang="ja-JP" altLang="en-US" sz="1050" dirty="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保育所</a:t>
            </a:r>
            <a:r>
              <a:rPr lang="ja-JP" altLang="en-US" sz="1050" dirty="0">
                <a:latin typeface="HG丸ｺﾞｼｯｸM-PRO" panose="020F0600000000000000" pitchFamily="50" charset="-128"/>
                <a:ea typeface="HG丸ｺﾞｼｯｸM-PRO" panose="020F0600000000000000" pitchFamily="50" charset="-128"/>
              </a:rPr>
              <a:t>等利用率（就学前児童数に占める保育所等在籍児童数の割合）は、</a:t>
            </a:r>
            <a:r>
              <a:rPr lang="en-US" altLang="ja-JP" sz="1050" dirty="0">
                <a:latin typeface="HG丸ｺﾞｼｯｸM-PRO" panose="020F0600000000000000" pitchFamily="50" charset="-128"/>
                <a:ea typeface="HG丸ｺﾞｼｯｸM-PRO" panose="020F0600000000000000" pitchFamily="50" charset="-128"/>
              </a:rPr>
              <a:t>45.3%</a:t>
            </a:r>
            <a:r>
              <a:rPr lang="ja-JP" altLang="en-US" sz="1050" dirty="0">
                <a:latin typeface="HG丸ｺﾞｼｯｸM-PRO" panose="020F0600000000000000" pitchFamily="50" charset="-128"/>
                <a:ea typeface="HG丸ｺﾞｼｯｸM-PRO" panose="020F0600000000000000" pitchFamily="50" charset="-128"/>
              </a:rPr>
              <a:t>（市内７番目）で市</a:t>
            </a:r>
            <a:r>
              <a:rPr lang="ja-JP" altLang="en-US" sz="1050" dirty="0" smtClean="0">
                <a:latin typeface="HG丸ｺﾞｼｯｸM-PRO" panose="020F0600000000000000" pitchFamily="50" charset="-128"/>
                <a:ea typeface="HG丸ｺﾞｼｯｸM-PRO" panose="020F0600000000000000" pitchFamily="50" charset="-128"/>
              </a:rPr>
              <a:t>平均（</a:t>
            </a:r>
            <a:r>
              <a:rPr lang="en-US" altLang="ja-JP" sz="1050" dirty="0" smtClean="0">
                <a:latin typeface="HG丸ｺﾞｼｯｸM-PRO" panose="020F0600000000000000" pitchFamily="50" charset="-128"/>
                <a:ea typeface="HG丸ｺﾞｼｯｸM-PRO" panose="020F0600000000000000" pitchFamily="50" charset="-128"/>
              </a:rPr>
              <a:t>40.6</a:t>
            </a:r>
            <a:r>
              <a:rPr lang="ja-JP" altLang="en-US" sz="1050" dirty="0" smtClean="0">
                <a:latin typeface="HG丸ｺﾞｼｯｸM-PRO" panose="020F0600000000000000" pitchFamily="50" charset="-128"/>
                <a:ea typeface="HG丸ｺﾞｼｯｸM-PRO" panose="020F0600000000000000" pitchFamily="50" charset="-128"/>
              </a:rPr>
              <a:t>％）</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よりも</a:t>
            </a:r>
            <a:r>
              <a:rPr lang="ja-JP" altLang="en-US" sz="1050" dirty="0">
                <a:latin typeface="HG丸ｺﾞｼｯｸM-PRO" panose="020F0600000000000000" pitchFamily="50" charset="-128"/>
                <a:ea typeface="HG丸ｺﾞｼｯｸM-PRO" panose="020F0600000000000000" pitchFamily="50" charset="-128"/>
              </a:rPr>
              <a:t>高い。</a:t>
            </a: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・新たな認可保育所等の募集も行っているものの、</a:t>
            </a:r>
            <a:r>
              <a:rPr lang="ja-JP" altLang="en-US" sz="1050" dirty="0" smtClean="0">
                <a:latin typeface="HG丸ｺﾞｼｯｸM-PRO" panose="020F0600000000000000" pitchFamily="50" charset="-128"/>
                <a:ea typeface="HG丸ｺﾞｼｯｸM-PRO" panose="020F0600000000000000" pitchFamily="50" charset="-128"/>
              </a:rPr>
              <a:t>今後も保育所施設</a:t>
            </a:r>
            <a:r>
              <a:rPr lang="ja-JP" altLang="en-US" sz="1050" dirty="0">
                <a:latin typeface="HG丸ｺﾞｼｯｸM-PRO" panose="020F0600000000000000" pitchFamily="50" charset="-128"/>
                <a:ea typeface="HG丸ｺﾞｼｯｸM-PRO" panose="020F0600000000000000" pitchFamily="50" charset="-128"/>
              </a:rPr>
              <a:t>の充実が</a:t>
            </a:r>
            <a:r>
              <a:rPr lang="ja-JP" altLang="en-US" sz="1050" dirty="0" smtClean="0">
                <a:latin typeface="HG丸ｺﾞｼｯｸM-PRO" panose="020F0600000000000000" pitchFamily="50" charset="-128"/>
                <a:ea typeface="HG丸ｺﾞｼｯｸM-PRO" panose="020F0600000000000000" pitchFamily="50" charset="-128"/>
              </a:rPr>
              <a:t>急務。</a:t>
            </a:r>
            <a:endParaRPr lang="ja-JP" altLang="en-US" sz="1050" dirty="0">
              <a:latin typeface="HG丸ｺﾞｼｯｸM-PRO" panose="020F0600000000000000" pitchFamily="50" charset="-128"/>
              <a:ea typeface="HG丸ｺﾞｼｯｸM-PRO" panose="020F0600000000000000" pitchFamily="50" charset="-128"/>
            </a:endParaRPr>
          </a:p>
        </p:txBody>
      </p:sp>
      <p:sp>
        <p:nvSpPr>
          <p:cNvPr id="77" name="タイトル 1"/>
          <p:cNvSpPr txBox="1">
            <a:spLocks/>
          </p:cNvSpPr>
          <p:nvPr/>
        </p:nvSpPr>
        <p:spPr>
          <a:xfrm>
            <a:off x="5300254" y="2049669"/>
            <a:ext cx="7399746" cy="2563530"/>
          </a:xfrm>
          <a:prstGeom prst="rect">
            <a:avLst/>
          </a:prstGeom>
          <a:noFill/>
          <a:ln>
            <a:no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区</a:t>
            </a:r>
            <a:r>
              <a:rPr lang="ja-JP" altLang="en-US" sz="1050" dirty="0">
                <a:latin typeface="HG丸ｺﾞｼｯｸM-PRO" panose="020F0600000000000000" pitchFamily="50" charset="-128"/>
                <a:ea typeface="HG丸ｺﾞｼｯｸM-PRO" panose="020F0600000000000000" pitchFamily="50" charset="-128"/>
              </a:rPr>
              <a:t>の使命の一つとして、城東区における地域医療体制を守っていく必要がある。特に城東区の中心部は人口</a:t>
            </a:r>
            <a:r>
              <a:rPr lang="ja-JP" altLang="en-US" sz="1050" dirty="0" smtClean="0">
                <a:latin typeface="HG丸ｺﾞｼｯｸM-PRO" panose="020F0600000000000000" pitchFamily="50" charset="-128"/>
                <a:ea typeface="HG丸ｺﾞｼｯｸM-PRO" panose="020F0600000000000000" pitchFamily="50" charset="-128"/>
              </a:rPr>
              <a:t>密集地</a:t>
            </a:r>
            <a:r>
              <a:rPr lang="ja-JP" altLang="en-US" sz="1050" dirty="0">
                <a:latin typeface="HG丸ｺﾞｼｯｸM-PRO" panose="020F0600000000000000" pitchFamily="50" charset="-128"/>
                <a:ea typeface="HG丸ｺﾞｼｯｸM-PRO" panose="020F0600000000000000" pitchFamily="50" charset="-128"/>
              </a:rPr>
              <a:t>で</a:t>
            </a:r>
            <a:r>
              <a:rPr lang="ja-JP" altLang="en-US" sz="1050" dirty="0" err="1" smtClean="0">
                <a:latin typeface="HG丸ｺﾞｼｯｸM-PRO" panose="020F0600000000000000" pitchFamily="50" charset="-128"/>
                <a:ea typeface="HG丸ｺﾞｼｯｸM-PRO" panose="020F0600000000000000" pitchFamily="50" charset="-128"/>
              </a:rPr>
              <a:t>あ</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り、かつ交通至便であるため</a:t>
            </a:r>
            <a:r>
              <a:rPr lang="ja-JP" altLang="en-US" sz="1050" dirty="0">
                <a:latin typeface="HG丸ｺﾞｼｯｸM-PRO" panose="020F0600000000000000" pitchFamily="50" charset="-128"/>
                <a:ea typeface="HG丸ｺﾞｼｯｸM-PRO" panose="020F0600000000000000" pitchFamily="50" charset="-128"/>
              </a:rPr>
              <a:t>、医療機関のニーズはより一層高まっている</a:t>
            </a:r>
            <a:r>
              <a:rPr lang="ja-JP" altLang="en-US" sz="1050" dirty="0" smtClean="0">
                <a:latin typeface="HG丸ｺﾞｼｯｸM-PRO" panose="020F0600000000000000" pitchFamily="50" charset="-128"/>
                <a:ea typeface="HG丸ｺﾞｼｯｸM-PRO" panose="020F0600000000000000" pitchFamily="50" charset="-128"/>
              </a:rPr>
              <a:t>。</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smtClean="0">
                <a:latin typeface="HG丸ｺﾞｼｯｸM-PRO" panose="020F0600000000000000" pitchFamily="50" charset="-128"/>
                <a:ea typeface="HG丸ｺﾞｼｯｸM-PRO" panose="020F0600000000000000" pitchFamily="50" charset="-128"/>
              </a:rPr>
              <a:t>・また、平成</a:t>
            </a:r>
            <a:r>
              <a:rPr lang="en-US" altLang="ja-JP" sz="1050" dirty="0" smtClean="0">
                <a:latin typeface="HG丸ｺﾞｼｯｸM-PRO" panose="020F0600000000000000" pitchFamily="50" charset="-128"/>
                <a:ea typeface="HG丸ｺﾞｼｯｸM-PRO" panose="020F0600000000000000" pitchFamily="50" charset="-128"/>
              </a:rPr>
              <a:t>27</a:t>
            </a:r>
            <a:r>
              <a:rPr lang="ja-JP" altLang="en-US" sz="1050" dirty="0" smtClean="0">
                <a:latin typeface="HG丸ｺﾞｼｯｸM-PRO" panose="020F0600000000000000" pitchFamily="50" charset="-128"/>
                <a:ea typeface="HG丸ｺﾞｼｯｸM-PRO" panose="020F0600000000000000" pitchFamily="50" charset="-128"/>
              </a:rPr>
              <a:t>年国勢調査結果によると、</a:t>
            </a:r>
            <a:r>
              <a:rPr lang="en-US" altLang="ja-JP" sz="1050" dirty="0" smtClean="0">
                <a:latin typeface="HG丸ｺﾞｼｯｸM-PRO" panose="020F0600000000000000" pitchFamily="50" charset="-128"/>
                <a:ea typeface="HG丸ｺﾞｼｯｸM-PRO" panose="020F0600000000000000" pitchFamily="50" charset="-128"/>
              </a:rPr>
              <a:t>65</a:t>
            </a:r>
            <a:r>
              <a:rPr lang="ja-JP" altLang="en-US" sz="1050" dirty="0" smtClean="0">
                <a:latin typeface="HG丸ｺﾞｼｯｸM-PRO" panose="020F0600000000000000" pitchFamily="50" charset="-128"/>
                <a:ea typeface="HG丸ｺﾞｼｯｸM-PRO" panose="020F0600000000000000" pitchFamily="50" charset="-128"/>
              </a:rPr>
              <a:t>歳以上人口は平成</a:t>
            </a:r>
            <a:r>
              <a:rPr lang="en-US" altLang="ja-JP" sz="1050" dirty="0" smtClean="0">
                <a:latin typeface="HG丸ｺﾞｼｯｸM-PRO" panose="020F0600000000000000" pitchFamily="50" charset="-128"/>
                <a:ea typeface="HG丸ｺﾞｼｯｸM-PRO" panose="020F0600000000000000" pitchFamily="50" charset="-128"/>
              </a:rPr>
              <a:t>22</a:t>
            </a:r>
            <a:r>
              <a:rPr lang="ja-JP" altLang="en-US" sz="1050" dirty="0" smtClean="0">
                <a:latin typeface="HG丸ｺﾞｼｯｸM-PRO" panose="020F0600000000000000" pitchFamily="50" charset="-128"/>
                <a:ea typeface="HG丸ｺﾞｼｯｸM-PRO" panose="020F0600000000000000" pitchFamily="50" charset="-128"/>
              </a:rPr>
              <a:t>年から</a:t>
            </a:r>
            <a:r>
              <a:rPr lang="en-US" altLang="ja-JP" sz="1050" dirty="0" smtClean="0">
                <a:latin typeface="HG丸ｺﾞｼｯｸM-PRO" panose="020F0600000000000000" pitchFamily="50" charset="-128"/>
                <a:ea typeface="HG丸ｺﾞｼｯｸM-PRO" panose="020F0600000000000000" pitchFamily="50" charset="-128"/>
              </a:rPr>
              <a:t>3.2%</a:t>
            </a:r>
            <a:r>
              <a:rPr lang="ja-JP" altLang="en-US" sz="1050" dirty="0" smtClean="0">
                <a:latin typeface="HG丸ｺﾞｼｯｸM-PRO" panose="020F0600000000000000" pitchFamily="50" charset="-128"/>
                <a:ea typeface="HG丸ｺﾞｼｯｸM-PRO" panose="020F0600000000000000" pitchFamily="50" charset="-128"/>
              </a:rPr>
              <a:t>増加し</a:t>
            </a:r>
            <a:r>
              <a:rPr lang="en-US" altLang="ja-JP" sz="1050" dirty="0" smtClean="0">
                <a:latin typeface="HG丸ｺﾞｼｯｸM-PRO" panose="020F0600000000000000" pitchFamily="50" charset="-128"/>
                <a:ea typeface="HG丸ｺﾞｼｯｸM-PRO" panose="020F0600000000000000" pitchFamily="50" charset="-128"/>
              </a:rPr>
              <a:t>25.1%</a:t>
            </a:r>
            <a:r>
              <a:rPr lang="ja-JP" altLang="en-US" sz="1050" dirty="0" smtClean="0">
                <a:latin typeface="HG丸ｺﾞｼｯｸM-PRO" panose="020F0600000000000000" pitchFamily="50" charset="-128"/>
                <a:ea typeface="HG丸ｺﾞｼｯｸM-PRO" panose="020F0600000000000000" pitchFamily="50" charset="-128"/>
              </a:rPr>
              <a:t>（大阪市平均では</a:t>
            </a:r>
            <a:r>
              <a:rPr lang="en-US" altLang="ja-JP" sz="1050" dirty="0" smtClean="0">
                <a:latin typeface="HG丸ｺﾞｼｯｸM-PRO" panose="020F0600000000000000" pitchFamily="50" charset="-128"/>
                <a:ea typeface="HG丸ｺﾞｼｯｸM-PRO" panose="020F0600000000000000" pitchFamily="50" charset="-128"/>
              </a:rPr>
              <a:t>2.6%</a:t>
            </a:r>
            <a:r>
              <a:rPr lang="ja-JP" altLang="en-US" sz="1050" dirty="0" smtClean="0">
                <a:latin typeface="HG丸ｺﾞｼｯｸM-PRO" panose="020F0600000000000000" pitchFamily="50" charset="-128"/>
                <a:ea typeface="HG丸ｺﾞｼｯｸM-PRO" panose="020F0600000000000000" pitchFamily="50" charset="-128"/>
              </a:rPr>
              <a:t>の</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増加</a:t>
            </a:r>
            <a:r>
              <a:rPr lang="ja-JP" altLang="en-US" sz="1050" dirty="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、平成</a:t>
            </a:r>
            <a:r>
              <a:rPr lang="en-US" altLang="ja-JP" sz="1050" dirty="0">
                <a:latin typeface="HG丸ｺﾞｼｯｸM-PRO" panose="020F0600000000000000" pitchFamily="50" charset="-128"/>
                <a:ea typeface="HG丸ｺﾞｼｯｸM-PRO" panose="020F0600000000000000" pitchFamily="50" charset="-128"/>
              </a:rPr>
              <a:t>52</a:t>
            </a:r>
            <a:r>
              <a:rPr lang="ja-JP" altLang="en-US" sz="1050" dirty="0">
                <a:latin typeface="HG丸ｺﾞｼｯｸM-PRO" panose="020F0600000000000000" pitchFamily="50" charset="-128"/>
                <a:ea typeface="HG丸ｺﾞｼｯｸM-PRO" panose="020F0600000000000000" pitchFamily="50" charset="-128"/>
              </a:rPr>
              <a:t>（</a:t>
            </a:r>
            <a:r>
              <a:rPr lang="en-US" altLang="ja-JP" sz="1050" dirty="0">
                <a:latin typeface="HG丸ｺﾞｼｯｸM-PRO" panose="020F0600000000000000" pitchFamily="50" charset="-128"/>
                <a:ea typeface="HG丸ｺﾞｼｯｸM-PRO" panose="020F0600000000000000" pitchFamily="50" charset="-128"/>
              </a:rPr>
              <a:t>2040</a:t>
            </a:r>
            <a:r>
              <a:rPr lang="ja-JP" altLang="en-US" sz="1050" dirty="0">
                <a:latin typeface="HG丸ｺﾞｼｯｸM-PRO" panose="020F0600000000000000" pitchFamily="50" charset="-128"/>
                <a:ea typeface="HG丸ｺﾞｼｯｸM-PRO" panose="020F0600000000000000" pitchFamily="50" charset="-128"/>
              </a:rPr>
              <a:t>）年における高齢化率は</a:t>
            </a:r>
            <a:r>
              <a:rPr lang="en-US" altLang="ja-JP" sz="1050" dirty="0">
                <a:latin typeface="HG丸ｺﾞｼｯｸM-PRO" panose="020F0600000000000000" pitchFamily="50" charset="-128"/>
                <a:ea typeface="HG丸ｺﾞｼｯｸM-PRO" panose="020F0600000000000000" pitchFamily="50" charset="-128"/>
              </a:rPr>
              <a:t>34.3</a:t>
            </a:r>
            <a:r>
              <a:rPr lang="ja-JP" altLang="en-US" sz="1050" dirty="0">
                <a:latin typeface="HG丸ｺﾞｼｯｸM-PRO" panose="020F0600000000000000" pitchFamily="50" charset="-128"/>
                <a:ea typeface="HG丸ｺﾞｼｯｸM-PRO" panose="020F0600000000000000" pitchFamily="50" charset="-128"/>
              </a:rPr>
              <a:t>％まで増加</a:t>
            </a:r>
            <a:r>
              <a:rPr lang="ja-JP" altLang="en-US" sz="1050" dirty="0" smtClean="0">
                <a:latin typeface="HG丸ｺﾞｼｯｸM-PRO" panose="020F0600000000000000" pitchFamily="50" charset="-128"/>
                <a:ea typeface="HG丸ｺﾞｼｯｸM-PRO" panose="020F0600000000000000" pitchFamily="50" charset="-128"/>
              </a:rPr>
              <a:t>見込み。</a:t>
            </a:r>
            <a:endParaRPr lang="ja-JP" altLang="en-US" sz="1050" dirty="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・急速な高齢化社会の進捗対応として、国の方針として、要介護状態でも住み慣れた地域で最後まで暮らせるよう</a:t>
            </a:r>
            <a:r>
              <a:rPr lang="ja-JP" altLang="en-US" sz="1050" dirty="0" smtClean="0">
                <a:latin typeface="HG丸ｺﾞｼｯｸM-PRO" panose="020F0600000000000000" pitchFamily="50" charset="-128"/>
                <a:ea typeface="HG丸ｺﾞｼｯｸM-PRO" panose="020F0600000000000000" pitchFamily="50" charset="-128"/>
              </a:rPr>
              <a:t>、住</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居</a:t>
            </a:r>
            <a:r>
              <a:rPr lang="ja-JP" altLang="en-US" sz="1050" dirty="0">
                <a:latin typeface="HG丸ｺﾞｼｯｸM-PRO" panose="020F0600000000000000" pitchFamily="50" charset="-128"/>
                <a:ea typeface="HG丸ｺﾞｼｯｸM-PRO" panose="020F0600000000000000" pitchFamily="50" charset="-128"/>
              </a:rPr>
              <a:t>・医療・介護等の</a:t>
            </a:r>
            <a:r>
              <a:rPr lang="ja-JP" altLang="en-US" sz="1050" dirty="0" smtClean="0">
                <a:latin typeface="HG丸ｺﾞｼｯｸM-PRO" panose="020F0600000000000000" pitchFamily="50" charset="-128"/>
                <a:ea typeface="HG丸ｺﾞｼｯｸM-PRO" panose="020F0600000000000000" pitchFamily="50" charset="-128"/>
              </a:rPr>
              <a:t>支援を一体的に提供する地域</a:t>
            </a:r>
            <a:r>
              <a:rPr lang="ja-JP" altLang="en-US" sz="1050" dirty="0">
                <a:latin typeface="HG丸ｺﾞｼｯｸM-PRO" panose="020F0600000000000000" pitchFamily="50" charset="-128"/>
                <a:ea typeface="HG丸ｺﾞｼｯｸM-PRO" panose="020F0600000000000000" pitchFamily="50" charset="-128"/>
              </a:rPr>
              <a:t>包括ｹｱｼｽﾃﾑの構築を</a:t>
            </a:r>
            <a:r>
              <a:rPr lang="ja-JP" altLang="en-US" sz="1050" dirty="0" smtClean="0">
                <a:latin typeface="HG丸ｺﾞｼｯｸM-PRO" panose="020F0600000000000000" pitchFamily="50" charset="-128"/>
                <a:ea typeface="HG丸ｺﾞｼｯｸM-PRO" panose="020F0600000000000000" pitchFamily="50" charset="-128"/>
              </a:rPr>
              <a:t>推進。地域</a:t>
            </a:r>
            <a:r>
              <a:rPr lang="ja-JP" altLang="en-US" sz="1050" dirty="0">
                <a:latin typeface="HG丸ｺﾞｼｯｸM-PRO" panose="020F0600000000000000" pitchFamily="50" charset="-128"/>
                <a:ea typeface="HG丸ｺﾞｼｯｸM-PRO" panose="020F0600000000000000" pitchFamily="50" charset="-128"/>
              </a:rPr>
              <a:t>に</a:t>
            </a:r>
            <a:r>
              <a:rPr lang="ja-JP" altLang="en-US" sz="1050" dirty="0" smtClean="0">
                <a:latin typeface="HG丸ｺﾞｼｯｸM-PRO" panose="020F0600000000000000" pitchFamily="50" charset="-128"/>
                <a:ea typeface="HG丸ｺﾞｼｯｸM-PRO" panose="020F0600000000000000" pitchFamily="50" charset="-128"/>
              </a:rPr>
              <a:t>おいて在宅</a:t>
            </a:r>
            <a:r>
              <a:rPr lang="ja-JP" altLang="en-US" sz="1050" dirty="0">
                <a:latin typeface="HG丸ｺﾞｼｯｸM-PRO" panose="020F0600000000000000" pitchFamily="50" charset="-128"/>
                <a:ea typeface="HG丸ｺﾞｼｯｸM-PRO" panose="020F0600000000000000" pitchFamily="50" charset="-128"/>
              </a:rPr>
              <a:t>医療を支える中小</a:t>
            </a:r>
            <a:r>
              <a:rPr lang="ja-JP" altLang="en-US" sz="1050" dirty="0" smtClean="0">
                <a:latin typeface="HG丸ｺﾞｼｯｸM-PRO" panose="020F0600000000000000" pitchFamily="50" charset="-128"/>
                <a:ea typeface="HG丸ｺﾞｼｯｸM-PRO" panose="020F0600000000000000" pitchFamily="50" charset="-128"/>
              </a:rPr>
              <a:t>病院</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在宅療養支援病院）や</a:t>
            </a:r>
            <a:r>
              <a:rPr lang="ja-JP" altLang="en-US" sz="1050" dirty="0" smtClean="0">
                <a:latin typeface="HG丸ｺﾞｼｯｸM-PRO" panose="020F0600000000000000" pitchFamily="50" charset="-128"/>
                <a:ea typeface="HG丸ｺﾞｼｯｸM-PRO" panose="020F0600000000000000" pitchFamily="50" charset="-128"/>
              </a:rPr>
              <a:t>有床</a:t>
            </a:r>
            <a:r>
              <a:rPr lang="ja-JP" altLang="en-US" sz="1050" dirty="0">
                <a:latin typeface="HG丸ｺﾞｼｯｸM-PRO" panose="020F0600000000000000" pitchFamily="50" charset="-128"/>
                <a:ea typeface="HG丸ｺﾞｼｯｸM-PRO" panose="020F0600000000000000" pitchFamily="50" charset="-128"/>
              </a:rPr>
              <a:t>診療所、診療所（在宅療養支援診療所）</a:t>
            </a:r>
            <a:r>
              <a:rPr lang="ja-JP" altLang="en-US" sz="1050" dirty="0" smtClean="0">
                <a:latin typeface="HG丸ｺﾞｼｯｸM-PRO" panose="020F0600000000000000" pitchFamily="50" charset="-128"/>
                <a:ea typeface="HG丸ｺﾞｼｯｸM-PRO" panose="020F0600000000000000" pitchFamily="50" charset="-128"/>
              </a:rPr>
              <a:t>、在宅医療提供</a:t>
            </a:r>
            <a:r>
              <a:rPr lang="ja-JP" altLang="en-US" sz="1050" dirty="0">
                <a:latin typeface="HG丸ｺﾞｼｯｸM-PRO" panose="020F0600000000000000" pitchFamily="50" charset="-128"/>
                <a:ea typeface="HG丸ｺﾞｼｯｸM-PRO" panose="020F0600000000000000" pitchFamily="50" charset="-128"/>
              </a:rPr>
              <a:t>体制を支えるための積極的役割</a:t>
            </a:r>
            <a:r>
              <a:rPr lang="ja-JP" altLang="en-US" sz="1050" dirty="0" smtClean="0">
                <a:latin typeface="HG丸ｺﾞｼｯｸM-PRO" panose="020F0600000000000000" pitchFamily="50" charset="-128"/>
                <a:ea typeface="HG丸ｺﾞｼｯｸM-PRO" panose="020F0600000000000000" pitchFamily="50" charset="-128"/>
              </a:rPr>
              <a:t>を</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担う</a:t>
            </a:r>
            <a:r>
              <a:rPr lang="ja-JP" altLang="en-US" sz="1050" dirty="0">
                <a:latin typeface="HG丸ｺﾞｼｯｸM-PRO" panose="020F0600000000000000" pitchFamily="50" charset="-128"/>
                <a:ea typeface="HG丸ｺﾞｼｯｸM-PRO" panose="020F0600000000000000" pitchFamily="50" charset="-128"/>
              </a:rPr>
              <a:t>拠点</a:t>
            </a:r>
            <a:r>
              <a:rPr lang="ja-JP" altLang="en-US" sz="1050" dirty="0" smtClean="0">
                <a:latin typeface="HG丸ｺﾞｼｯｸM-PRO" panose="020F0600000000000000" pitchFamily="50" charset="-128"/>
                <a:ea typeface="HG丸ｺﾞｼｯｸM-PRO" panose="020F0600000000000000" pitchFamily="50" charset="-128"/>
              </a:rPr>
              <a:t>病院（</a:t>
            </a:r>
            <a:r>
              <a:rPr lang="ja-JP" altLang="en-US" sz="1050" dirty="0">
                <a:latin typeface="HG丸ｺﾞｼｯｸM-PRO" panose="020F0600000000000000" pitchFamily="50" charset="-128"/>
                <a:ea typeface="HG丸ｺﾞｼｯｸM-PRO" panose="020F0600000000000000" pitchFamily="50" charset="-128"/>
              </a:rPr>
              <a:t>在宅療養後方支援病院）を確保する必要がある</a:t>
            </a:r>
            <a:r>
              <a:rPr lang="ja-JP" altLang="en-US" sz="1050" dirty="0" smtClean="0">
                <a:latin typeface="HG丸ｺﾞｼｯｸM-PRO" panose="020F0600000000000000" pitchFamily="50" charset="-128"/>
                <a:ea typeface="HG丸ｺﾞｼｯｸM-PRO" panose="020F0600000000000000" pitchFamily="50" charset="-128"/>
              </a:rPr>
              <a:t>。人口</a:t>
            </a:r>
            <a:r>
              <a:rPr lang="en-US" altLang="ja-JP" sz="1050" dirty="0">
                <a:latin typeface="HG丸ｺﾞｼｯｸM-PRO" panose="020F0600000000000000" pitchFamily="50" charset="-128"/>
                <a:ea typeface="HG丸ｺﾞｼｯｸM-PRO" panose="020F0600000000000000" pitchFamily="50" charset="-128"/>
              </a:rPr>
              <a:t>10</a:t>
            </a:r>
            <a:r>
              <a:rPr lang="ja-JP" altLang="en-US" sz="1050" dirty="0">
                <a:latin typeface="HG丸ｺﾞｼｯｸM-PRO" panose="020F0600000000000000" pitchFamily="50" charset="-128"/>
                <a:ea typeface="HG丸ｺﾞｼｯｸM-PRO" panose="020F0600000000000000" pitchFamily="50" charset="-128"/>
              </a:rPr>
              <a:t>万人あたりの</a:t>
            </a:r>
            <a:r>
              <a:rPr lang="zh-TW" altLang="en-US" sz="1050" dirty="0">
                <a:latin typeface="HG丸ｺﾞｼｯｸM-PRO" panose="020F0600000000000000" pitchFamily="50" charset="-128"/>
                <a:ea typeface="HG丸ｺﾞｼｯｸM-PRO" panose="020F0600000000000000" pitchFamily="50" charset="-128"/>
              </a:rPr>
              <a:t>在宅療養支援病院</a:t>
            </a:r>
            <a:r>
              <a:rPr lang="ja-JP" altLang="en-US" sz="1050" dirty="0">
                <a:latin typeface="HG丸ｺﾞｼｯｸM-PRO" panose="020F0600000000000000" pitchFamily="50" charset="-128"/>
                <a:ea typeface="HG丸ｺﾞｼｯｸM-PRO" panose="020F0600000000000000" pitchFamily="50" charset="-128"/>
              </a:rPr>
              <a:t>は</a:t>
            </a:r>
            <a:r>
              <a:rPr lang="zh-TW" altLang="en-US" sz="1050" dirty="0">
                <a:latin typeface="HG丸ｺﾞｼｯｸM-PRO" panose="020F0600000000000000" pitchFamily="50" charset="-128"/>
                <a:ea typeface="HG丸ｺﾞｼｯｸM-PRO" panose="020F0600000000000000" pitchFamily="50" charset="-128"/>
              </a:rPr>
              <a:t>区</a:t>
            </a:r>
            <a:r>
              <a:rPr lang="en-US" altLang="zh-TW" sz="1050" dirty="0" smtClean="0">
                <a:latin typeface="HG丸ｺﾞｼｯｸM-PRO" panose="020F0600000000000000" pitchFamily="50" charset="-128"/>
                <a:ea typeface="HG丸ｺﾞｼｯｸM-PRO" panose="020F0600000000000000" pitchFamily="50" charset="-128"/>
              </a:rPr>
              <a:t>1.82</a:t>
            </a:r>
            <a:r>
              <a:rPr lang="zh-TW" altLang="en-US" sz="1050" dirty="0" smtClean="0">
                <a:latin typeface="HG丸ｺﾞｼｯｸM-PRO" panose="020F0600000000000000" pitchFamily="50" charset="-128"/>
                <a:ea typeface="HG丸ｺﾞｼｯｸM-PRO" panose="020F0600000000000000" pitchFamily="50" charset="-128"/>
              </a:rPr>
              <a:t>、市</a:t>
            </a:r>
            <a:endParaRPr lang="en-US" altLang="zh-TW"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en-US" altLang="zh-TW" sz="1050" dirty="0" smtClean="0">
                <a:latin typeface="HG丸ｺﾞｼｯｸM-PRO" panose="020F0600000000000000" pitchFamily="50" charset="-128"/>
                <a:ea typeface="HG丸ｺﾞｼｯｸM-PRO" panose="020F0600000000000000" pitchFamily="50" charset="-128"/>
              </a:rPr>
              <a:t>1.30</a:t>
            </a:r>
            <a:r>
              <a:rPr lang="zh-TW" altLang="en-US" sz="1050" dirty="0">
                <a:latin typeface="HG丸ｺﾞｼｯｸM-PRO" panose="020F0600000000000000" pitchFamily="50" charset="-128"/>
                <a:ea typeface="HG丸ｺﾞｼｯｸM-PRO" panose="020F0600000000000000" pitchFamily="50" charset="-128"/>
              </a:rPr>
              <a:t>、在宅療養支援診療所</a:t>
            </a:r>
            <a:r>
              <a:rPr lang="ja-JP" altLang="en-US" sz="1050" dirty="0">
                <a:latin typeface="HG丸ｺﾞｼｯｸM-PRO" panose="020F0600000000000000" pitchFamily="50" charset="-128"/>
                <a:ea typeface="HG丸ｺﾞｼｯｸM-PRO" panose="020F0600000000000000" pitchFamily="50" charset="-128"/>
              </a:rPr>
              <a:t>は</a:t>
            </a:r>
            <a:r>
              <a:rPr lang="zh-TW" altLang="en-US" sz="1050" dirty="0">
                <a:latin typeface="HG丸ｺﾞｼｯｸM-PRO" panose="020F0600000000000000" pitchFamily="50" charset="-128"/>
                <a:ea typeface="HG丸ｺﾞｼｯｸM-PRO" panose="020F0600000000000000" pitchFamily="50" charset="-128"/>
              </a:rPr>
              <a:t>区</a:t>
            </a:r>
            <a:r>
              <a:rPr lang="en-US" altLang="zh-TW" sz="1050" dirty="0">
                <a:latin typeface="HG丸ｺﾞｼｯｸM-PRO" panose="020F0600000000000000" pitchFamily="50" charset="-128"/>
                <a:ea typeface="HG丸ｺﾞｼｯｸM-PRO" panose="020F0600000000000000" pitchFamily="50" charset="-128"/>
              </a:rPr>
              <a:t>35.8</a:t>
            </a:r>
            <a:r>
              <a:rPr lang="zh-TW" altLang="en-US" sz="1050" dirty="0">
                <a:latin typeface="HG丸ｺﾞｼｯｸM-PRO" panose="020F0600000000000000" pitchFamily="50" charset="-128"/>
                <a:ea typeface="HG丸ｺﾞｼｯｸM-PRO" panose="020F0600000000000000" pitchFamily="50" charset="-128"/>
              </a:rPr>
              <a:t>、市</a:t>
            </a:r>
            <a:r>
              <a:rPr lang="en-US" altLang="zh-TW" sz="1050" dirty="0">
                <a:latin typeface="HG丸ｺﾞｼｯｸM-PRO" panose="020F0600000000000000" pitchFamily="50" charset="-128"/>
                <a:ea typeface="HG丸ｺﾞｼｯｸM-PRO" panose="020F0600000000000000" pitchFamily="50" charset="-128"/>
              </a:rPr>
              <a:t>29.2</a:t>
            </a:r>
            <a:r>
              <a:rPr lang="zh-TW" altLang="en-US" sz="1050" dirty="0">
                <a:latin typeface="HG丸ｺﾞｼｯｸM-PRO" panose="020F0600000000000000" pitchFamily="50" charset="-128"/>
                <a:ea typeface="HG丸ｺﾞｼｯｸM-PRO" panose="020F0600000000000000" pitchFamily="50" charset="-128"/>
              </a:rPr>
              <a:t>、</a:t>
            </a:r>
            <a:r>
              <a:rPr lang="zh-TW" altLang="en-US" sz="1050" dirty="0" smtClean="0">
                <a:latin typeface="HG丸ｺﾞｼｯｸM-PRO" panose="020F0600000000000000" pitchFamily="50" charset="-128"/>
                <a:ea typeface="HG丸ｺﾞｼｯｸM-PRO" panose="020F0600000000000000" pitchFamily="50" charset="-128"/>
              </a:rPr>
              <a:t>在宅療養後方支援</a:t>
            </a:r>
            <a:r>
              <a:rPr lang="zh-TW" altLang="en-US" sz="1050" dirty="0">
                <a:latin typeface="HG丸ｺﾞｼｯｸM-PRO" panose="020F0600000000000000" pitchFamily="50" charset="-128"/>
                <a:ea typeface="HG丸ｺﾞｼｯｸM-PRO" panose="020F0600000000000000" pitchFamily="50" charset="-128"/>
              </a:rPr>
              <a:t>病院</a:t>
            </a:r>
            <a:r>
              <a:rPr lang="ja-JP" altLang="en-US" sz="1050" dirty="0">
                <a:latin typeface="HG丸ｺﾞｼｯｸM-PRO" panose="020F0600000000000000" pitchFamily="50" charset="-128"/>
                <a:ea typeface="HG丸ｺﾞｼｯｸM-PRO" panose="020F0600000000000000" pitchFamily="50" charset="-128"/>
              </a:rPr>
              <a:t>は</a:t>
            </a:r>
            <a:r>
              <a:rPr lang="zh-TW" altLang="en-US" sz="1050" dirty="0">
                <a:latin typeface="HG丸ｺﾞｼｯｸM-PRO" panose="020F0600000000000000" pitchFamily="50" charset="-128"/>
                <a:ea typeface="HG丸ｺﾞｼｯｸM-PRO" panose="020F0600000000000000" pitchFamily="50" charset="-128"/>
              </a:rPr>
              <a:t>区</a:t>
            </a:r>
            <a:r>
              <a:rPr lang="en-US" altLang="zh-TW" sz="1050" dirty="0">
                <a:latin typeface="HG丸ｺﾞｼｯｸM-PRO" panose="020F0600000000000000" pitchFamily="50" charset="-128"/>
                <a:ea typeface="HG丸ｺﾞｼｯｸM-PRO" panose="020F0600000000000000" pitchFamily="50" charset="-128"/>
              </a:rPr>
              <a:t>0.61</a:t>
            </a:r>
            <a:r>
              <a:rPr lang="zh-TW" altLang="en-US" sz="1050" dirty="0">
                <a:latin typeface="HG丸ｺﾞｼｯｸM-PRO" panose="020F0600000000000000" pitchFamily="50" charset="-128"/>
                <a:ea typeface="HG丸ｺﾞｼｯｸM-PRO" panose="020F0600000000000000" pitchFamily="50" charset="-128"/>
              </a:rPr>
              <a:t>、市</a:t>
            </a:r>
            <a:r>
              <a:rPr lang="en-US" altLang="zh-TW" sz="1050" dirty="0">
                <a:latin typeface="HG丸ｺﾞｼｯｸM-PRO" panose="020F0600000000000000" pitchFamily="50" charset="-128"/>
                <a:ea typeface="HG丸ｺﾞｼｯｸM-PRO" panose="020F0600000000000000" pitchFamily="50" charset="-128"/>
              </a:rPr>
              <a:t>0.63</a:t>
            </a:r>
            <a:r>
              <a:rPr lang="ja-JP" altLang="en-US" sz="1050" dirty="0">
                <a:latin typeface="HG丸ｺﾞｼｯｸM-PRO" panose="020F0600000000000000" pitchFamily="50" charset="-128"/>
                <a:ea typeface="HG丸ｺﾞｼｯｸM-PRO" panose="020F0600000000000000" pitchFamily="50" charset="-128"/>
              </a:rPr>
              <a:t>となっており、</a:t>
            </a:r>
            <a:r>
              <a:rPr lang="ja-JP" altLang="en-US" sz="1050" dirty="0" smtClean="0">
                <a:latin typeface="HG丸ｺﾞｼｯｸM-PRO" panose="020F0600000000000000" pitchFamily="50" charset="-128"/>
                <a:ea typeface="HG丸ｺﾞｼｯｸM-PRO" panose="020F0600000000000000" pitchFamily="50" charset="-128"/>
              </a:rPr>
              <a:t>後方支援病</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院</a:t>
            </a:r>
            <a:r>
              <a:rPr lang="ja-JP" altLang="en-US" sz="1050" dirty="0">
                <a:latin typeface="HG丸ｺﾞｼｯｸM-PRO" panose="020F0600000000000000" pitchFamily="50" charset="-128"/>
                <a:ea typeface="HG丸ｺﾞｼｯｸM-PRO" panose="020F0600000000000000" pitchFamily="50" charset="-128"/>
              </a:rPr>
              <a:t>以外は大阪市平均を少し上回っている</a:t>
            </a:r>
            <a:r>
              <a:rPr lang="ja-JP" altLang="en-US" sz="1050" dirty="0" smtClean="0">
                <a:latin typeface="HG丸ｺﾞｼｯｸM-PRO" panose="020F0600000000000000" pitchFamily="50" charset="-128"/>
                <a:ea typeface="HG丸ｺﾞｼｯｸM-PRO" panose="020F0600000000000000" pitchFamily="50" charset="-128"/>
              </a:rPr>
              <a:t>。しかし、地域</a:t>
            </a:r>
            <a:r>
              <a:rPr lang="ja-JP" altLang="en-US" sz="1050" dirty="0">
                <a:latin typeface="HG丸ｺﾞｼｯｸM-PRO" panose="020F0600000000000000" pitchFamily="50" charset="-128"/>
                <a:ea typeface="HG丸ｺﾞｼｯｸM-PRO" panose="020F0600000000000000" pitchFamily="50" charset="-128"/>
              </a:rPr>
              <a:t>医療構想による在宅医療等の需要（人／日）は</a:t>
            </a:r>
            <a:r>
              <a:rPr lang="ja-JP" altLang="en-US" sz="1050" dirty="0" smtClean="0">
                <a:latin typeface="HG丸ｺﾞｼｯｸM-PRO" panose="020F0600000000000000" pitchFamily="50" charset="-128"/>
                <a:ea typeface="HG丸ｺﾞｼｯｸM-PRO" panose="020F0600000000000000" pitchFamily="50" charset="-128"/>
              </a:rPr>
              <a:t>、平成</a:t>
            </a:r>
            <a:r>
              <a:rPr lang="en-US" altLang="ja-JP" sz="1050" dirty="0">
                <a:latin typeface="HG丸ｺﾞｼｯｸM-PRO" panose="020F0600000000000000" pitchFamily="50" charset="-128"/>
                <a:ea typeface="HG丸ｺﾞｼｯｸM-PRO" panose="020F0600000000000000" pitchFamily="50" charset="-128"/>
              </a:rPr>
              <a:t>25</a:t>
            </a:r>
            <a:r>
              <a:rPr lang="ja-JP" altLang="en-US" sz="1050" dirty="0" smtClean="0">
                <a:latin typeface="HG丸ｺﾞｼｯｸM-PRO" panose="020F0600000000000000" pitchFamily="50" charset="-128"/>
                <a:ea typeface="HG丸ｺﾞｼｯｸM-PRO" panose="020F0600000000000000" pitchFamily="50" charset="-128"/>
              </a:rPr>
              <a:t>年は</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en-US" altLang="ja-JP" sz="1050" dirty="0" smtClean="0">
                <a:latin typeface="HG丸ｺﾞｼｯｸM-PRO" panose="020F0600000000000000" pitchFamily="50" charset="-128"/>
                <a:ea typeface="HG丸ｺﾞｼｯｸM-PRO" panose="020F0600000000000000" pitchFamily="50" charset="-128"/>
              </a:rPr>
              <a:t>1,807</a:t>
            </a:r>
            <a:r>
              <a:rPr lang="ja-JP" altLang="en-US" sz="1050" dirty="0">
                <a:latin typeface="HG丸ｺﾞｼｯｸM-PRO" panose="020F0600000000000000" pitchFamily="50" charset="-128"/>
                <a:ea typeface="HG丸ｺﾞｼｯｸM-PRO" panose="020F0600000000000000" pitchFamily="50" charset="-128"/>
              </a:rPr>
              <a:t>人のところ、平成</a:t>
            </a:r>
            <a:r>
              <a:rPr lang="en-US" altLang="ja-JP" sz="1050" dirty="0">
                <a:latin typeface="HG丸ｺﾞｼｯｸM-PRO" panose="020F0600000000000000" pitchFamily="50" charset="-128"/>
                <a:ea typeface="HG丸ｺﾞｼｯｸM-PRO" panose="020F0600000000000000" pitchFamily="50" charset="-128"/>
              </a:rPr>
              <a:t>37</a:t>
            </a:r>
            <a:r>
              <a:rPr lang="ja-JP" altLang="en-US" sz="1050" dirty="0">
                <a:latin typeface="HG丸ｺﾞｼｯｸM-PRO" panose="020F0600000000000000" pitchFamily="50" charset="-128"/>
                <a:ea typeface="HG丸ｺﾞｼｯｸM-PRO" panose="020F0600000000000000" pitchFamily="50" charset="-128"/>
              </a:rPr>
              <a:t>年（</a:t>
            </a:r>
            <a:r>
              <a:rPr lang="en-US" altLang="ja-JP" sz="1050" dirty="0" smtClean="0">
                <a:latin typeface="HG丸ｺﾞｼｯｸM-PRO" panose="020F0600000000000000" pitchFamily="50" charset="-128"/>
                <a:ea typeface="HG丸ｺﾞｼｯｸM-PRO" panose="020F0600000000000000" pitchFamily="50" charset="-128"/>
              </a:rPr>
              <a:t>2025</a:t>
            </a:r>
            <a:r>
              <a:rPr lang="ja-JP" altLang="en-US" sz="1050" dirty="0" smtClean="0">
                <a:latin typeface="HG丸ｺﾞｼｯｸM-PRO" panose="020F0600000000000000" pitchFamily="50" charset="-128"/>
                <a:ea typeface="HG丸ｺﾞｼｯｸM-PRO" panose="020F0600000000000000" pitchFamily="50" charset="-128"/>
              </a:rPr>
              <a:t>年）では推計値</a:t>
            </a:r>
            <a:r>
              <a:rPr lang="ja-JP" altLang="en-US" sz="1050" dirty="0">
                <a:latin typeface="HG丸ｺﾞｼｯｸM-PRO" panose="020F0600000000000000" pitchFamily="50" charset="-128"/>
                <a:ea typeface="HG丸ｺﾞｼｯｸM-PRO" panose="020F0600000000000000" pitchFamily="50" charset="-128"/>
              </a:rPr>
              <a:t>で</a:t>
            </a:r>
            <a:r>
              <a:rPr lang="en-US" altLang="ja-JP" sz="1050" dirty="0">
                <a:latin typeface="HG丸ｺﾞｼｯｸM-PRO" panose="020F0600000000000000" pitchFamily="50" charset="-128"/>
                <a:ea typeface="HG丸ｺﾞｼｯｸM-PRO" panose="020F0600000000000000" pitchFamily="50" charset="-128"/>
              </a:rPr>
              <a:t>2,983</a:t>
            </a:r>
            <a:r>
              <a:rPr lang="ja-JP" altLang="en-US" sz="1050" dirty="0">
                <a:latin typeface="HG丸ｺﾞｼｯｸM-PRO" panose="020F0600000000000000" pitchFamily="50" charset="-128"/>
                <a:ea typeface="HG丸ｺﾞｼｯｸM-PRO" panose="020F0600000000000000" pitchFamily="50" charset="-128"/>
              </a:rPr>
              <a:t>人となり、約</a:t>
            </a:r>
            <a:r>
              <a:rPr lang="en-US" altLang="ja-JP" sz="1050" dirty="0">
                <a:latin typeface="HG丸ｺﾞｼｯｸM-PRO" panose="020F0600000000000000" pitchFamily="50" charset="-128"/>
                <a:ea typeface="HG丸ｺﾞｼｯｸM-PRO" panose="020F0600000000000000" pitchFamily="50" charset="-128"/>
              </a:rPr>
              <a:t>1.7</a:t>
            </a:r>
            <a:r>
              <a:rPr lang="ja-JP" altLang="en-US" sz="1050" dirty="0">
                <a:latin typeface="HG丸ｺﾞｼｯｸM-PRO" panose="020F0600000000000000" pitchFamily="50" charset="-128"/>
                <a:ea typeface="HG丸ｺﾞｼｯｸM-PRO" panose="020F0600000000000000" pitchFamily="50" charset="-128"/>
              </a:rPr>
              <a:t>倍の増加が</a:t>
            </a:r>
            <a:r>
              <a:rPr lang="ja-JP" altLang="en-US" sz="1050" dirty="0" smtClean="0">
                <a:latin typeface="HG丸ｺﾞｼｯｸM-PRO" panose="020F0600000000000000" pitchFamily="50" charset="-128"/>
                <a:ea typeface="HG丸ｺﾞｼｯｸM-PRO" panose="020F0600000000000000" pitchFamily="50" charset="-128"/>
              </a:rPr>
              <a:t>見込まれて</a:t>
            </a:r>
            <a:r>
              <a:rPr lang="ja-JP" altLang="en-US" sz="1050" dirty="0">
                <a:latin typeface="HG丸ｺﾞｼｯｸM-PRO" panose="020F0600000000000000" pitchFamily="50" charset="-128"/>
                <a:ea typeface="HG丸ｺﾞｼｯｸM-PRO" panose="020F0600000000000000" pitchFamily="50" charset="-128"/>
              </a:rPr>
              <a:t>いる。地域</a:t>
            </a:r>
            <a:r>
              <a:rPr lang="ja-JP" altLang="en-US" sz="1050" dirty="0" smtClean="0">
                <a:latin typeface="HG丸ｺﾞｼｯｸM-PRO" panose="020F0600000000000000" pitchFamily="50" charset="-128"/>
                <a:ea typeface="HG丸ｺﾞｼｯｸM-PRO" panose="020F0600000000000000" pitchFamily="50" charset="-128"/>
              </a:rPr>
              <a:t>に</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おいて</a:t>
            </a:r>
            <a:r>
              <a:rPr lang="ja-JP" altLang="en-US" sz="1050" dirty="0">
                <a:latin typeface="HG丸ｺﾞｼｯｸM-PRO" panose="020F0600000000000000" pitchFamily="50" charset="-128"/>
                <a:ea typeface="HG丸ｺﾞｼｯｸM-PRO" panose="020F0600000000000000" pitchFamily="50" charset="-128"/>
              </a:rPr>
              <a:t>在宅医療を支える機能</a:t>
            </a:r>
            <a:r>
              <a:rPr lang="ja-JP" altLang="en-US" sz="1050" dirty="0" smtClean="0">
                <a:latin typeface="HG丸ｺﾞｼｯｸM-PRO" panose="020F0600000000000000" pitchFamily="50" charset="-128"/>
                <a:ea typeface="HG丸ｺﾞｼｯｸM-PRO" panose="020F0600000000000000" pitchFamily="50" charset="-128"/>
              </a:rPr>
              <a:t>を持つ医療機関の必要性が</a:t>
            </a:r>
            <a:r>
              <a:rPr lang="ja-JP" altLang="en-US" sz="1050" dirty="0">
                <a:latin typeface="HG丸ｺﾞｼｯｸM-PRO" panose="020F0600000000000000" pitchFamily="50" charset="-128"/>
                <a:ea typeface="HG丸ｺﾞｼｯｸM-PRO" panose="020F0600000000000000" pitchFamily="50" charset="-128"/>
              </a:rPr>
              <a:t>さらに高まってくる。</a:t>
            </a:r>
            <a:endParaRPr lang="en-US" altLang="ja-JP" sz="1050" dirty="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なお</a:t>
            </a:r>
            <a:r>
              <a:rPr lang="ja-JP" altLang="en-US" sz="1050" dirty="0">
                <a:latin typeface="HG丸ｺﾞｼｯｸM-PRO" panose="020F0600000000000000" pitchFamily="50" charset="-128"/>
                <a:ea typeface="HG丸ｺﾞｼｯｸM-PRO" panose="020F0600000000000000" pitchFamily="50" charset="-128"/>
              </a:rPr>
              <a:t>、医療機関</a:t>
            </a:r>
            <a:r>
              <a:rPr lang="ja-JP" altLang="en-US" sz="1050" dirty="0" smtClean="0">
                <a:latin typeface="HG丸ｺﾞｼｯｸM-PRO" panose="020F0600000000000000" pitchFamily="50" charset="-128"/>
                <a:ea typeface="HG丸ｺﾞｼｯｸM-PRO" panose="020F0600000000000000" pitchFamily="50" charset="-128"/>
              </a:rPr>
              <a:t>は</a:t>
            </a:r>
            <a:r>
              <a:rPr lang="ja-JP" altLang="en-US" sz="1050" dirty="0">
                <a:latin typeface="HG丸ｺﾞｼｯｸM-PRO" panose="020F0600000000000000" pitchFamily="50" charset="-128"/>
                <a:ea typeface="HG丸ｺﾞｼｯｸM-PRO" panose="020F0600000000000000" pitchFamily="50" charset="-128"/>
              </a:rPr>
              <a:t>、災害発生</a:t>
            </a:r>
            <a:r>
              <a:rPr lang="ja-JP" altLang="en-US" sz="1050" dirty="0" smtClean="0">
                <a:latin typeface="HG丸ｺﾞｼｯｸM-PRO" panose="020F0600000000000000" pitchFamily="50" charset="-128"/>
                <a:ea typeface="HG丸ｺﾞｼｯｸM-PRO" panose="020F0600000000000000" pitchFamily="50" charset="-128"/>
              </a:rPr>
              <a:t>時の</a:t>
            </a:r>
            <a:r>
              <a:rPr lang="ja-JP" altLang="en-US" sz="1050" dirty="0">
                <a:latin typeface="HG丸ｺﾞｼｯｸM-PRO" panose="020F0600000000000000" pitchFamily="50" charset="-128"/>
                <a:ea typeface="HG丸ｺﾞｼｯｸM-PRO" panose="020F0600000000000000" pitchFamily="50" charset="-128"/>
              </a:rPr>
              <a:t>区の医療救護体制に</a:t>
            </a:r>
            <a:r>
              <a:rPr lang="ja-JP" altLang="en-US" sz="1050" dirty="0" smtClean="0">
                <a:latin typeface="HG丸ｺﾞｼｯｸM-PRO" panose="020F0600000000000000" pitchFamily="50" charset="-128"/>
                <a:ea typeface="HG丸ｺﾞｼｯｸM-PRO" panose="020F0600000000000000" pitchFamily="50" charset="-128"/>
              </a:rPr>
              <a:t>おいて</a:t>
            </a:r>
            <a:r>
              <a:rPr lang="ja-JP" altLang="en-US" sz="1050" dirty="0">
                <a:latin typeface="HG丸ｺﾞｼｯｸM-PRO" panose="020F0600000000000000" pitchFamily="50" charset="-128"/>
                <a:ea typeface="HG丸ｺﾞｼｯｸM-PRO" panose="020F0600000000000000" pitchFamily="50" charset="-128"/>
              </a:rPr>
              <a:t>も欠かすこと</a:t>
            </a:r>
            <a:r>
              <a:rPr lang="ja-JP" altLang="en-US" sz="1050" dirty="0" smtClean="0">
                <a:latin typeface="HG丸ｺﾞｼｯｸM-PRO" panose="020F0600000000000000" pitchFamily="50" charset="-128"/>
                <a:ea typeface="HG丸ｺﾞｼｯｸM-PRO" panose="020F0600000000000000" pitchFamily="50" charset="-128"/>
              </a:rPr>
              <a:t>のできない機関</a:t>
            </a:r>
            <a:r>
              <a:rPr lang="ja-JP" altLang="en-US" sz="1050" dirty="0">
                <a:latin typeface="HG丸ｺﾞｼｯｸM-PRO" panose="020F0600000000000000" pitchFamily="50" charset="-128"/>
                <a:ea typeface="HG丸ｺﾞｼｯｸM-PRO" panose="020F0600000000000000" pitchFamily="50" charset="-128"/>
              </a:rPr>
              <a:t>の</a:t>
            </a:r>
            <a:r>
              <a:rPr lang="ja-JP" altLang="en-US" sz="1050" dirty="0" smtClean="0">
                <a:latin typeface="HG丸ｺﾞｼｯｸM-PRO" panose="020F0600000000000000" pitchFamily="50" charset="-128"/>
                <a:ea typeface="HG丸ｺﾞｼｯｸM-PRO" panose="020F0600000000000000" pitchFamily="50" charset="-128"/>
              </a:rPr>
              <a:t>一つであり、区内</a:t>
            </a:r>
            <a:r>
              <a:rPr lang="ja-JP" altLang="en-US" sz="1050" dirty="0">
                <a:latin typeface="HG丸ｺﾞｼｯｸM-PRO" panose="020F0600000000000000" pitchFamily="50" charset="-128"/>
                <a:ea typeface="HG丸ｺﾞｼｯｸM-PRO" panose="020F0600000000000000" pitchFamily="50" charset="-128"/>
              </a:rPr>
              <a:t>に</a:t>
            </a:r>
            <a:r>
              <a:rPr lang="ja-JP" altLang="en-US" sz="1050" dirty="0" smtClean="0">
                <a:latin typeface="HG丸ｺﾞｼｯｸM-PRO" panose="020F0600000000000000" pitchFamily="50" charset="-128"/>
                <a:ea typeface="HG丸ｺﾞｼｯｸM-PRO" panose="020F0600000000000000" pitchFamily="50" charset="-128"/>
              </a:rPr>
              <a:t>おける</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医療</a:t>
            </a:r>
            <a:r>
              <a:rPr lang="ja-JP" altLang="en-US" sz="1050" dirty="0">
                <a:latin typeface="HG丸ｺﾞｼｯｸM-PRO" panose="020F0600000000000000" pitchFamily="50" charset="-128"/>
                <a:ea typeface="HG丸ｺﾞｼｯｸM-PRO" panose="020F0600000000000000" pitchFamily="50" charset="-128"/>
              </a:rPr>
              <a:t>機関の確保は益々</a:t>
            </a:r>
            <a:r>
              <a:rPr lang="ja-JP" altLang="en-US" sz="1050" dirty="0" smtClean="0">
                <a:latin typeface="HG丸ｺﾞｼｯｸM-PRO" panose="020F0600000000000000" pitchFamily="50" charset="-128"/>
                <a:ea typeface="HG丸ｺﾞｼｯｸM-PRO" panose="020F0600000000000000" pitchFamily="50" charset="-128"/>
              </a:rPr>
              <a:t>重要となっている。</a:t>
            </a:r>
            <a:endParaRPr lang="en-US" altLang="ja-JP" sz="1050" dirty="0">
              <a:latin typeface="HG丸ｺﾞｼｯｸM-PRO" panose="020F0600000000000000" pitchFamily="50" charset="-128"/>
              <a:ea typeface="HG丸ｺﾞｼｯｸM-PRO" panose="020F0600000000000000" pitchFamily="50" charset="-128"/>
            </a:endParaRPr>
          </a:p>
          <a:p>
            <a:pPr algn="l">
              <a:lnSpc>
                <a:spcPct val="100000"/>
              </a:lnSpc>
            </a:pPr>
            <a:endParaRPr lang="en-US" altLang="ja-JP" sz="1050" dirty="0">
              <a:latin typeface="HG丸ｺﾞｼｯｸM-PRO" panose="020F0600000000000000" pitchFamily="50" charset="-128"/>
              <a:ea typeface="HG丸ｺﾞｼｯｸM-PRO" panose="020F0600000000000000" pitchFamily="50" charset="-128"/>
            </a:endParaRPr>
          </a:p>
          <a:p>
            <a:pPr algn="l">
              <a:lnSpc>
                <a:spcPct val="100000"/>
              </a:lnSpc>
            </a:pPr>
            <a:endParaRPr lang="ja-JP" altLang="en-US" sz="1050" dirty="0">
              <a:latin typeface="HG丸ｺﾞｼｯｸM-PRO" panose="020F0600000000000000" pitchFamily="50" charset="-128"/>
              <a:ea typeface="HG丸ｺﾞｼｯｸM-PRO" panose="020F0600000000000000" pitchFamily="50" charset="-128"/>
            </a:endParaRPr>
          </a:p>
        </p:txBody>
      </p:sp>
      <p:sp>
        <p:nvSpPr>
          <p:cNvPr id="86" name="タイトル 1"/>
          <p:cNvSpPr txBox="1">
            <a:spLocks/>
          </p:cNvSpPr>
          <p:nvPr/>
        </p:nvSpPr>
        <p:spPr>
          <a:xfrm>
            <a:off x="5300253" y="7837893"/>
            <a:ext cx="7399747" cy="1633767"/>
          </a:xfrm>
          <a:prstGeom prst="rect">
            <a:avLst/>
          </a:prstGeom>
          <a:noFill/>
          <a:ln>
            <a:solidFill>
              <a:schemeClr val="accent6">
                <a:lumMod val="75000"/>
              </a:schemeClr>
            </a:solid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endParaRPr lang="ja-JP" altLang="ja-JP" sz="1050" dirty="0">
              <a:latin typeface="HG丸ｺﾞｼｯｸM-PRO" panose="020F0600000000000000" pitchFamily="50" charset="-128"/>
              <a:ea typeface="HG丸ｺﾞｼｯｸM-PRO" panose="020F0600000000000000" pitchFamily="50" charset="-128"/>
            </a:endParaRPr>
          </a:p>
        </p:txBody>
      </p:sp>
      <p:sp>
        <p:nvSpPr>
          <p:cNvPr id="87" name="タイトル 1"/>
          <p:cNvSpPr txBox="1">
            <a:spLocks/>
          </p:cNvSpPr>
          <p:nvPr/>
        </p:nvSpPr>
        <p:spPr>
          <a:xfrm>
            <a:off x="5300253" y="7591464"/>
            <a:ext cx="7399747" cy="252888"/>
          </a:xfrm>
          <a:prstGeom prst="rect">
            <a:avLst/>
          </a:prstGeom>
          <a:solidFill>
            <a:schemeClr val="accent6">
              <a:lumMod val="75000"/>
            </a:schemeClr>
          </a:solidFill>
          <a:ln>
            <a:solidFill>
              <a:schemeClr val="accent6">
                <a:lumMod val="75000"/>
              </a:schemeClr>
            </a:solidFill>
          </a:ln>
        </p:spPr>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100" b="1" dirty="0" smtClean="0">
                <a:solidFill>
                  <a:schemeClr val="bg1"/>
                </a:solidFill>
                <a:latin typeface="HG丸ｺﾞｼｯｸM-PRO" panose="020F0600000000000000" pitchFamily="50" charset="-128"/>
                <a:ea typeface="HG丸ｺﾞｼｯｸM-PRO" panose="020F0600000000000000" pitchFamily="50" charset="-128"/>
              </a:rPr>
              <a:t>３</a:t>
            </a:r>
            <a:r>
              <a:rPr lang="ja-JP" altLang="en-US" sz="1100" b="1" dirty="0">
                <a:solidFill>
                  <a:schemeClr val="bg1"/>
                </a:solidFill>
                <a:latin typeface="HG丸ｺﾞｼｯｸM-PRO" panose="020F0600000000000000" pitchFamily="50" charset="-128"/>
                <a:ea typeface="HG丸ｺﾞｼｯｸM-PRO" panose="020F0600000000000000" pitchFamily="50" charset="-128"/>
              </a:rPr>
              <a:t>　</a:t>
            </a:r>
            <a:r>
              <a:rPr lang="ja-JP" altLang="en-US" sz="1100" b="1" dirty="0" smtClean="0">
                <a:solidFill>
                  <a:schemeClr val="bg1"/>
                </a:solidFill>
                <a:latin typeface="HG丸ｺﾞｼｯｸM-PRO" panose="020F0600000000000000" pitchFamily="50" charset="-128"/>
                <a:ea typeface="HG丸ｺﾞｼｯｸM-PRO" panose="020F0600000000000000" pitchFamily="50" charset="-128"/>
              </a:rPr>
              <a:t>活用に向けて</a:t>
            </a:r>
            <a:endParaRPr lang="ja-JP" altLang="ja-JP" sz="11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90" name="タイトル 1"/>
          <p:cNvSpPr txBox="1">
            <a:spLocks/>
          </p:cNvSpPr>
          <p:nvPr/>
        </p:nvSpPr>
        <p:spPr>
          <a:xfrm>
            <a:off x="5282572" y="7853134"/>
            <a:ext cx="7417428" cy="941653"/>
          </a:xfrm>
          <a:prstGeom prst="rect">
            <a:avLst/>
          </a:prstGeom>
          <a:noFill/>
          <a:ln>
            <a:noFill/>
          </a:ln>
        </p:spPr>
        <p:txBody>
          <a:bodyPr vert="horz" lIns="91440" tIns="45720" rIns="91440" bIns="45720" rtlCol="0" anchor="t">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1050" dirty="0" smtClean="0">
                <a:latin typeface="HG丸ｺﾞｼｯｸM-PRO" panose="020F0600000000000000" pitchFamily="50" charset="-128"/>
                <a:ea typeface="HG丸ｺﾞｼｯｸM-PRO" panose="020F0600000000000000" pitchFamily="50" charset="-128"/>
              </a:rPr>
              <a:t>ハード（施設）面の整備</a:t>
            </a:r>
            <a:r>
              <a:rPr lang="ja-JP" altLang="en-US" sz="1050" dirty="0">
                <a:latin typeface="HG丸ｺﾞｼｯｸM-PRO" panose="020F0600000000000000" pitchFamily="50" charset="-128"/>
                <a:ea typeface="HG丸ｺﾞｼｯｸM-PRO" panose="020F0600000000000000" pitchFamily="50" charset="-128"/>
              </a:rPr>
              <a:t>の観点</a:t>
            </a:r>
            <a:r>
              <a:rPr lang="ja-JP" altLang="en-US" sz="1050" dirty="0" smtClean="0">
                <a:latin typeface="HG丸ｺﾞｼｯｸM-PRO" panose="020F0600000000000000" pitchFamily="50" charset="-128"/>
                <a:ea typeface="HG丸ｺﾞｼｯｸM-PRO" panose="020F0600000000000000" pitchFamily="50" charset="-128"/>
              </a:rPr>
              <a:t>から、</a:t>
            </a:r>
            <a:r>
              <a:rPr lang="ja-JP" altLang="en-US" sz="1050" b="1" dirty="0">
                <a:latin typeface="HG丸ｺﾞｼｯｸM-PRO" panose="020F0600000000000000" pitchFamily="50" charset="-128"/>
                <a:ea typeface="HG丸ｺﾞｼｯｸM-PRO" panose="020F0600000000000000" pitchFamily="50" charset="-128"/>
              </a:rPr>
              <a:t>保育施設、診療所や病院等の医療機関、特別養護老人ホーム等の高齢者施設を</a:t>
            </a:r>
            <a:r>
              <a:rPr lang="ja-JP" altLang="en-US" sz="1050" b="1" dirty="0" smtClean="0">
                <a:latin typeface="HG丸ｺﾞｼｯｸM-PRO" panose="020F0600000000000000" pitchFamily="50" charset="-128"/>
                <a:ea typeface="HG丸ｺﾞｼｯｸM-PRO" panose="020F0600000000000000" pitchFamily="50" charset="-128"/>
              </a:rPr>
              <a:t>示し、</a:t>
            </a:r>
            <a:r>
              <a:rPr lang="ja-JP" altLang="en-US" sz="1050" b="1" dirty="0">
                <a:latin typeface="HG丸ｺﾞｼｯｸM-PRO" panose="020F0600000000000000" pitchFamily="50" charset="-128"/>
                <a:ea typeface="HG丸ｺﾞｼｯｸM-PRO" panose="020F0600000000000000" pitchFamily="50" charset="-128"/>
              </a:rPr>
              <a:t>子育て支援分野や医療・高齢者福祉</a:t>
            </a:r>
            <a:r>
              <a:rPr lang="ja-JP" altLang="en-US" sz="1050" b="1" dirty="0" smtClean="0">
                <a:latin typeface="HG丸ｺﾞｼｯｸM-PRO" panose="020F0600000000000000" pitchFamily="50" charset="-128"/>
                <a:ea typeface="HG丸ｺﾞｼｯｸM-PRO" panose="020F0600000000000000" pitchFamily="50" charset="-128"/>
              </a:rPr>
              <a:t>分野等に</a:t>
            </a:r>
            <a:r>
              <a:rPr lang="ja-JP" altLang="en-US" sz="1050" b="1" dirty="0">
                <a:latin typeface="HG丸ｺﾞｼｯｸM-PRO" panose="020F0600000000000000" pitchFamily="50" charset="-128"/>
                <a:ea typeface="HG丸ｺﾞｼｯｸM-PRO" panose="020F0600000000000000" pitchFamily="50" charset="-128"/>
              </a:rPr>
              <a:t>おける課題の解消につながる施設の必要性</a:t>
            </a:r>
            <a:r>
              <a:rPr lang="ja-JP" altLang="en-US" sz="1050" dirty="0">
                <a:latin typeface="HG丸ｺﾞｼｯｸM-PRO" panose="020F0600000000000000" pitchFamily="50" charset="-128"/>
                <a:ea typeface="HG丸ｺﾞｼｯｸM-PRO" panose="020F0600000000000000" pitchFamily="50" charset="-128"/>
              </a:rPr>
              <a:t>について提起</a:t>
            </a:r>
            <a:r>
              <a:rPr lang="ja-JP" altLang="en-US" sz="1050" dirty="0" smtClean="0">
                <a:latin typeface="HG丸ｺﾞｼｯｸM-PRO" panose="020F0600000000000000" pitchFamily="50" charset="-128"/>
                <a:ea typeface="HG丸ｺﾞｼｯｸM-PRO" panose="020F0600000000000000" pitchFamily="50" charset="-128"/>
              </a:rPr>
              <a:t>したが、昨今</a:t>
            </a:r>
            <a:r>
              <a:rPr lang="ja-JP" altLang="en-US" sz="1050" dirty="0">
                <a:latin typeface="HG丸ｺﾞｼｯｸM-PRO" panose="020F0600000000000000" pitchFamily="50" charset="-128"/>
                <a:ea typeface="HG丸ｺﾞｼｯｸM-PRO" panose="020F0600000000000000" pitchFamily="50" charset="-128"/>
              </a:rPr>
              <a:t>の大阪市の財政状況や、市の未利用地活用の原則は</a:t>
            </a:r>
            <a:r>
              <a:rPr lang="ja-JP" altLang="en-US" sz="1050" dirty="0" smtClean="0">
                <a:latin typeface="HG丸ｺﾞｼｯｸM-PRO" panose="020F0600000000000000" pitchFamily="50" charset="-128"/>
                <a:ea typeface="HG丸ｺﾞｼｯｸM-PRO" panose="020F0600000000000000" pitchFamily="50" charset="-128"/>
              </a:rPr>
              <a:t>売却と</a:t>
            </a:r>
            <a:r>
              <a:rPr lang="ja-JP" altLang="en-US" sz="1050" dirty="0">
                <a:latin typeface="HG丸ｺﾞｼｯｸM-PRO" panose="020F0600000000000000" pitchFamily="50" charset="-128"/>
                <a:ea typeface="HG丸ｺﾞｼｯｸM-PRO" panose="020F0600000000000000" pitchFamily="50" charset="-128"/>
              </a:rPr>
              <a:t>なっていること</a:t>
            </a:r>
            <a:r>
              <a:rPr lang="ja-JP" altLang="en-US" sz="1050" dirty="0" smtClean="0">
                <a:latin typeface="HG丸ｺﾞｼｯｸM-PRO" panose="020F0600000000000000" pitchFamily="50" charset="-128"/>
                <a:ea typeface="HG丸ｺﾞｼｯｸM-PRO" panose="020F0600000000000000" pitchFamily="50" charset="-128"/>
              </a:rPr>
              <a:t>から、当該</a:t>
            </a:r>
            <a:r>
              <a:rPr lang="ja-JP" altLang="en-US" sz="1050" dirty="0">
                <a:latin typeface="HG丸ｺﾞｼｯｸM-PRO" panose="020F0600000000000000" pitchFamily="50" charset="-128"/>
                <a:ea typeface="HG丸ｺﾞｼｯｸM-PRO" panose="020F0600000000000000" pitchFamily="50" charset="-128"/>
              </a:rPr>
              <a:t>用地の価値を高め、ポテンシャルを最大限に活かすためにどのような活用、需要が考えられるのか</a:t>
            </a:r>
            <a:r>
              <a:rPr lang="ja-JP" altLang="en-US"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区が求める機能の複合化はもとより</a:t>
            </a:r>
            <a:r>
              <a:rPr lang="ja-JP" altLang="en-US" sz="1050" b="1" dirty="0">
                <a:latin typeface="HG丸ｺﾞｼｯｸM-PRO" panose="020F0600000000000000" pitchFamily="50" charset="-128"/>
                <a:ea typeface="HG丸ｺﾞｼｯｸM-PRO" panose="020F0600000000000000" pitchFamily="50" charset="-128"/>
              </a:rPr>
              <a:t>区が求める機能以外の施設との複合化</a:t>
            </a:r>
            <a:r>
              <a:rPr lang="ja-JP" altLang="en-US" sz="1050" dirty="0" smtClean="0">
                <a:latin typeface="HG丸ｺﾞｼｯｸM-PRO" panose="020F0600000000000000" pitchFamily="50" charset="-128"/>
                <a:ea typeface="HG丸ｺﾞｼｯｸM-PRO" panose="020F0600000000000000" pitchFamily="50" charset="-128"/>
              </a:rPr>
              <a:t>も含めた活用の検討が必要。</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92" name="二等辺三角形 91"/>
          <p:cNvSpPr/>
          <p:nvPr/>
        </p:nvSpPr>
        <p:spPr>
          <a:xfrm rot="10800000">
            <a:off x="8396949" y="8724900"/>
            <a:ext cx="1097655" cy="228792"/>
          </a:xfrm>
          <a:prstGeom prst="triangle">
            <a:avLst/>
          </a:prstGeom>
          <a:solidFill>
            <a:schemeClr val="accent6">
              <a:lumMod val="60000"/>
              <a:lumOff val="4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タイトル 1"/>
          <p:cNvSpPr txBox="1">
            <a:spLocks/>
          </p:cNvSpPr>
          <p:nvPr/>
        </p:nvSpPr>
        <p:spPr>
          <a:xfrm>
            <a:off x="5473699" y="8952993"/>
            <a:ext cx="7137401" cy="521207"/>
          </a:xfrm>
          <a:prstGeom prst="rect">
            <a:avLst/>
          </a:prstGeom>
          <a:noFill/>
          <a:ln>
            <a:noFill/>
          </a:ln>
        </p:spPr>
        <p:txBody>
          <a:bodyPr vert="horz" lIns="91440" tIns="45720" rIns="91440" bIns="45720" rtlCol="0" anchor="t">
            <a:no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1050" dirty="0" smtClean="0">
                <a:latin typeface="HG丸ｺﾞｼｯｸM-PRO" panose="020F0600000000000000" pitchFamily="50" charset="-128"/>
                <a:ea typeface="HG丸ｺﾞｼｯｸM-PRO" panose="020F0600000000000000" pitchFamily="50" charset="-128"/>
              </a:rPr>
              <a:t>本素案をたたき台として、広く</a:t>
            </a:r>
            <a:r>
              <a:rPr lang="ja-JP" altLang="en-US" sz="1050" dirty="0">
                <a:latin typeface="HG丸ｺﾞｼｯｸM-PRO" panose="020F0600000000000000" pitchFamily="50" charset="-128"/>
                <a:ea typeface="HG丸ｺﾞｼｯｸM-PRO" panose="020F0600000000000000" pitchFamily="50" charset="-128"/>
              </a:rPr>
              <a:t>区民の意見を</a:t>
            </a:r>
            <a:r>
              <a:rPr lang="ja-JP" altLang="en-US" sz="1050" dirty="0" smtClean="0">
                <a:latin typeface="HG丸ｺﾞｼｯｸM-PRO" panose="020F0600000000000000" pitchFamily="50" charset="-128"/>
                <a:ea typeface="HG丸ｺﾞｼｯｸM-PRO" panose="020F0600000000000000" pitchFamily="50" charset="-128"/>
              </a:rPr>
              <a:t>聞くと</a:t>
            </a:r>
            <a:r>
              <a:rPr lang="ja-JP" altLang="en-US" sz="1050" dirty="0">
                <a:latin typeface="HG丸ｺﾞｼｯｸM-PRO" panose="020F0600000000000000" pitchFamily="50" charset="-128"/>
                <a:ea typeface="HG丸ｺﾞｼｯｸM-PRO" panose="020F0600000000000000" pitchFamily="50" charset="-128"/>
              </a:rPr>
              <a:t>ともに、市場調査等で事業者の意見を踏まえるなど、もと城東区役所用地について、どのような活用方法が、最も有効であるか、改めて区としての考え方を</a:t>
            </a:r>
            <a:r>
              <a:rPr lang="ja-JP" altLang="en-US" sz="1050" dirty="0" smtClean="0">
                <a:latin typeface="HG丸ｺﾞｼｯｸM-PRO" panose="020F0600000000000000" pitchFamily="50" charset="-128"/>
                <a:ea typeface="HG丸ｺﾞｼｯｸM-PRO" panose="020F0600000000000000" pitchFamily="50" charset="-128"/>
              </a:rPr>
              <a:t>とりまとめる。</a:t>
            </a:r>
            <a:endParaRPr lang="en-US" altLang="ja-JP" sz="1050" dirty="0" smtClean="0">
              <a:latin typeface="HG丸ｺﾞｼｯｸM-PRO" panose="020F0600000000000000" pitchFamily="50" charset="-128"/>
              <a:ea typeface="HG丸ｺﾞｼｯｸM-PRO" panose="020F0600000000000000" pitchFamily="50" charset="-128"/>
            </a:endParaRPr>
          </a:p>
        </p:txBody>
      </p:sp>
      <p:sp>
        <p:nvSpPr>
          <p:cNvPr id="38" name="タイトル 1"/>
          <p:cNvSpPr txBox="1">
            <a:spLocks/>
          </p:cNvSpPr>
          <p:nvPr/>
        </p:nvSpPr>
        <p:spPr>
          <a:xfrm>
            <a:off x="5283200" y="4700029"/>
            <a:ext cx="7416800" cy="1952232"/>
          </a:xfrm>
          <a:prstGeom prst="rect">
            <a:avLst/>
          </a:prstGeom>
          <a:noFill/>
          <a:ln>
            <a:solidFill>
              <a:schemeClr val="accent6">
                <a:lumMod val="75000"/>
              </a:schemeClr>
            </a:solid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endParaRPr lang="ja-JP" altLang="ja-JP" sz="1050" dirty="0">
              <a:latin typeface="HG丸ｺﾞｼｯｸM-PRO" panose="020F0600000000000000" pitchFamily="50" charset="-128"/>
              <a:ea typeface="HG丸ｺﾞｼｯｸM-PRO" panose="020F0600000000000000" pitchFamily="50" charset="-128"/>
            </a:endParaRPr>
          </a:p>
        </p:txBody>
      </p:sp>
      <p:sp>
        <p:nvSpPr>
          <p:cNvPr id="39" name="タイトル 1"/>
          <p:cNvSpPr txBox="1">
            <a:spLocks/>
          </p:cNvSpPr>
          <p:nvPr/>
        </p:nvSpPr>
        <p:spPr>
          <a:xfrm>
            <a:off x="5283200" y="4470721"/>
            <a:ext cx="7416800" cy="236917"/>
          </a:xfrm>
          <a:prstGeom prst="rect">
            <a:avLst/>
          </a:prstGeom>
          <a:solidFill>
            <a:schemeClr val="accent6">
              <a:lumMod val="60000"/>
              <a:lumOff val="40000"/>
            </a:schemeClr>
          </a:solidFill>
          <a:ln>
            <a:solidFill>
              <a:schemeClr val="accent6">
                <a:lumMod val="75000"/>
              </a:schemeClr>
            </a:solidFill>
          </a:ln>
        </p:spPr>
        <p:txBody>
          <a:bodyPr vert="horz" lIns="91440" tIns="45720" rIns="91440" bIns="45720" rtlCol="0" anchor="ctr">
            <a:normAutofit lnSpcReduction="100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100" b="1" dirty="0">
                <a:latin typeface="HG丸ｺﾞｼｯｸM-PRO" panose="020F0600000000000000" pitchFamily="50" charset="-128"/>
                <a:ea typeface="HG丸ｺﾞｼｯｸM-PRO" panose="020F0600000000000000" pitchFamily="50" charset="-128"/>
              </a:rPr>
              <a:t>（２）個別課題　</a:t>
            </a:r>
            <a:r>
              <a:rPr lang="ja-JP" altLang="en-US" sz="1100" b="1" dirty="0" smtClean="0">
                <a:latin typeface="HG丸ｺﾞｼｯｸM-PRO" panose="020F0600000000000000" pitchFamily="50" charset="-128"/>
                <a:ea typeface="HG丸ｺﾞｼｯｸM-PRO" panose="020F0600000000000000" pitchFamily="50" charset="-128"/>
              </a:rPr>
              <a:t>ウ</a:t>
            </a:r>
            <a:r>
              <a:rPr lang="ja-JP" altLang="en-US" sz="1100" b="1" dirty="0">
                <a:latin typeface="HG丸ｺﾞｼｯｸM-PRO" panose="020F0600000000000000" pitchFamily="50" charset="-128"/>
                <a:ea typeface="HG丸ｺﾞｼｯｸM-PRO" panose="020F0600000000000000" pitchFamily="50" charset="-128"/>
              </a:rPr>
              <a:t>　高齢者の多様な住まい方の支援</a:t>
            </a:r>
            <a:endParaRPr lang="ja-JP" altLang="ja-JP" sz="1100" b="1" dirty="0">
              <a:latin typeface="HG丸ｺﾞｼｯｸM-PRO" panose="020F0600000000000000" pitchFamily="50" charset="-128"/>
              <a:ea typeface="HG丸ｺﾞｼｯｸM-PRO" panose="020F0600000000000000" pitchFamily="50" charset="-128"/>
            </a:endParaRPr>
          </a:p>
        </p:txBody>
      </p:sp>
      <p:sp>
        <p:nvSpPr>
          <p:cNvPr id="40" name="タイトル 1"/>
          <p:cNvSpPr txBox="1">
            <a:spLocks/>
          </p:cNvSpPr>
          <p:nvPr/>
        </p:nvSpPr>
        <p:spPr>
          <a:xfrm>
            <a:off x="5300254" y="4725921"/>
            <a:ext cx="7399746" cy="1953484"/>
          </a:xfrm>
          <a:prstGeom prst="rect">
            <a:avLst/>
          </a:prstGeom>
          <a:noFill/>
          <a:ln>
            <a:no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地域包括ケアシステム」においても、「住まい」は重要なサービスのうちの一つであり、介護や支援が必要</a:t>
            </a:r>
            <a:r>
              <a:rPr lang="ja-JP" altLang="en-US" sz="1050" dirty="0" smtClean="0">
                <a:latin typeface="HG丸ｺﾞｼｯｸM-PRO" panose="020F0600000000000000" pitchFamily="50" charset="-128"/>
                <a:ea typeface="HG丸ｺﾞｼｯｸM-PRO" panose="020F0600000000000000" pitchFamily="50" charset="-128"/>
              </a:rPr>
              <a:t>になって</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も</a:t>
            </a:r>
            <a:r>
              <a:rPr lang="ja-JP" altLang="en-US" sz="1050" dirty="0">
                <a:latin typeface="HG丸ｺﾞｼｯｸM-PRO" panose="020F0600000000000000" pitchFamily="50" charset="-128"/>
                <a:ea typeface="HG丸ｺﾞｼｯｸM-PRO" panose="020F0600000000000000" pitchFamily="50" charset="-128"/>
              </a:rPr>
              <a:t>、可能な限り住み慣れた地域に住み続けることができるような住まいの確保が</a:t>
            </a:r>
            <a:r>
              <a:rPr lang="ja-JP" altLang="en-US" sz="1050" dirty="0" smtClean="0">
                <a:latin typeface="HG丸ｺﾞｼｯｸM-PRO" panose="020F0600000000000000" pitchFamily="50" charset="-128"/>
                <a:ea typeface="HG丸ｺﾞｼｯｸM-PRO" panose="020F0600000000000000" pitchFamily="50" charset="-128"/>
              </a:rPr>
              <a:t>必要。また</a:t>
            </a:r>
            <a:r>
              <a:rPr lang="ja-JP" altLang="en-US" sz="1050" dirty="0">
                <a:latin typeface="HG丸ｺﾞｼｯｸM-PRO" panose="020F0600000000000000" pitchFamily="50" charset="-128"/>
                <a:ea typeface="HG丸ｺﾞｼｯｸM-PRO" panose="020F0600000000000000" pitchFamily="50" charset="-128"/>
              </a:rPr>
              <a:t>状況や</a:t>
            </a:r>
            <a:r>
              <a:rPr lang="ja-JP" altLang="en-US" sz="1050" dirty="0" smtClean="0">
                <a:latin typeface="HG丸ｺﾞｼｯｸM-PRO" panose="020F0600000000000000" pitchFamily="50" charset="-128"/>
                <a:ea typeface="HG丸ｺﾞｼｯｸM-PRO" panose="020F0600000000000000" pitchFamily="50" charset="-128"/>
              </a:rPr>
              <a:t>ニーズに</a:t>
            </a:r>
            <a:r>
              <a:rPr lang="ja-JP" altLang="en-US" sz="1050" dirty="0">
                <a:latin typeface="HG丸ｺﾞｼｯｸM-PRO" panose="020F0600000000000000" pitchFamily="50" charset="-128"/>
                <a:ea typeface="HG丸ｺﾞｼｯｸM-PRO" panose="020F0600000000000000" pitchFamily="50" charset="-128"/>
              </a:rPr>
              <a:t>沿った</a:t>
            </a:r>
            <a:r>
              <a:rPr lang="ja-JP" altLang="en-US" sz="1050" dirty="0" smtClean="0">
                <a:latin typeface="HG丸ｺﾞｼｯｸM-PRO" panose="020F0600000000000000" pitchFamily="50" charset="-128"/>
                <a:ea typeface="HG丸ｺﾞｼｯｸM-PRO" panose="020F0600000000000000" pitchFamily="50" charset="-128"/>
              </a:rPr>
              <a:t>選択</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肢</a:t>
            </a:r>
            <a:r>
              <a:rPr lang="ja-JP" altLang="en-US" sz="1050" dirty="0">
                <a:latin typeface="HG丸ｺﾞｼｯｸM-PRO" panose="020F0600000000000000" pitchFamily="50" charset="-128"/>
                <a:ea typeface="HG丸ｺﾞｼｯｸM-PRO" panose="020F0600000000000000" pitchFamily="50" charset="-128"/>
              </a:rPr>
              <a:t>を用意するため、多様な住まいを確保することが重要</a:t>
            </a:r>
            <a:r>
              <a:rPr lang="ja-JP" altLang="en-US" sz="1050" dirty="0" smtClean="0">
                <a:latin typeface="HG丸ｺﾞｼｯｸM-PRO" panose="020F0600000000000000" pitchFamily="50" charset="-128"/>
                <a:ea typeface="HG丸ｺﾞｼｯｸM-PRO" panose="020F0600000000000000" pitchFamily="50" charset="-128"/>
              </a:rPr>
              <a:t>。</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en-US" altLang="ja-JP" sz="1050" b="1" dirty="0">
                <a:latin typeface="HG丸ｺﾞｼｯｸM-PRO" panose="020F0600000000000000" pitchFamily="50" charset="-128"/>
                <a:ea typeface="HG丸ｺﾞｼｯｸM-PRO" panose="020F0600000000000000" pitchFamily="50" charset="-128"/>
              </a:rPr>
              <a:t>【</a:t>
            </a:r>
            <a:r>
              <a:rPr lang="ja-JP" altLang="en-US" sz="1050" b="1" dirty="0">
                <a:latin typeface="HG丸ｺﾞｼｯｸM-PRO" panose="020F0600000000000000" pitchFamily="50" charset="-128"/>
                <a:ea typeface="HG丸ｺﾞｼｯｸM-PRO" panose="020F0600000000000000" pitchFamily="50" charset="-128"/>
              </a:rPr>
              <a:t>特別養護老人</a:t>
            </a:r>
            <a:r>
              <a:rPr lang="ja-JP" altLang="en-US" sz="1050" b="1" dirty="0" smtClean="0">
                <a:latin typeface="HG丸ｺﾞｼｯｸM-PRO" panose="020F0600000000000000" pitchFamily="50" charset="-128"/>
                <a:ea typeface="HG丸ｺﾞｼｯｸM-PRO" panose="020F0600000000000000" pitchFamily="50" charset="-128"/>
              </a:rPr>
              <a:t>ホーム</a:t>
            </a:r>
            <a:r>
              <a:rPr lang="en-US" altLang="ja-JP" sz="1050" b="1" dirty="0" smtClean="0">
                <a:latin typeface="HG丸ｺﾞｼｯｸM-PRO" panose="020F0600000000000000" pitchFamily="50" charset="-128"/>
                <a:ea typeface="HG丸ｺﾞｼｯｸM-PRO" panose="020F0600000000000000" pitchFamily="50" charset="-128"/>
              </a:rPr>
              <a:t>】</a:t>
            </a: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・特別養護老人ホームの入所申込者数は、</a:t>
            </a:r>
            <a:r>
              <a:rPr lang="en-US" altLang="ja-JP" sz="1050" dirty="0">
                <a:latin typeface="HG丸ｺﾞｼｯｸM-PRO" panose="020F0600000000000000" pitchFamily="50" charset="-128"/>
                <a:ea typeface="HG丸ｺﾞｼｯｸM-PRO" panose="020F0600000000000000" pitchFamily="50" charset="-128"/>
              </a:rPr>
              <a:t>207</a:t>
            </a:r>
            <a:r>
              <a:rPr lang="ja-JP" altLang="en-US" sz="1050" dirty="0">
                <a:latin typeface="HG丸ｺﾞｼｯｸM-PRO" panose="020F0600000000000000" pitchFamily="50" charset="-128"/>
                <a:ea typeface="HG丸ｺﾞｼｯｸM-PRO" panose="020F0600000000000000" pitchFamily="50" charset="-128"/>
              </a:rPr>
              <a:t>名で</a:t>
            </a:r>
            <a:r>
              <a:rPr lang="ja-JP" altLang="en-US" sz="1050" dirty="0" smtClean="0">
                <a:latin typeface="HG丸ｺﾞｼｯｸM-PRO" panose="020F0600000000000000" pitchFamily="50" charset="-128"/>
                <a:ea typeface="HG丸ｺﾞｼｯｸM-PRO" panose="020F0600000000000000" pitchFamily="50" charset="-128"/>
              </a:rPr>
              <a:t>市内で</a:t>
            </a:r>
            <a:r>
              <a:rPr lang="ja-JP" altLang="en-US" sz="1050" dirty="0">
                <a:latin typeface="HG丸ｺﾞｼｯｸM-PRO" panose="020F0600000000000000" pitchFamily="50" charset="-128"/>
                <a:ea typeface="HG丸ｺﾞｼｯｸM-PRO" panose="020F0600000000000000" pitchFamily="50" charset="-128"/>
              </a:rPr>
              <a:t>４番目（市平均</a:t>
            </a:r>
            <a:r>
              <a:rPr lang="en-US" altLang="ja-JP" sz="1050" dirty="0">
                <a:latin typeface="HG丸ｺﾞｼｯｸM-PRO" panose="020F0600000000000000" pitchFamily="50" charset="-128"/>
                <a:ea typeface="HG丸ｺﾞｼｯｸM-PRO" panose="020F0600000000000000" pitchFamily="50" charset="-128"/>
              </a:rPr>
              <a:t>121</a:t>
            </a:r>
            <a:r>
              <a:rPr lang="ja-JP" altLang="en-US" sz="1050" dirty="0">
                <a:latin typeface="HG丸ｺﾞｼｯｸM-PRO" panose="020F0600000000000000" pitchFamily="50" charset="-128"/>
                <a:ea typeface="HG丸ｺﾞｼｯｸM-PRO" panose="020F0600000000000000" pitchFamily="50" charset="-128"/>
              </a:rPr>
              <a:t>名）に多い。一方、</a:t>
            </a:r>
            <a:r>
              <a:rPr lang="ja-JP" altLang="en-US" sz="1050" dirty="0" smtClean="0">
                <a:latin typeface="HG丸ｺﾞｼｯｸM-PRO" panose="020F0600000000000000" pitchFamily="50" charset="-128"/>
                <a:ea typeface="HG丸ｺﾞｼｯｸM-PRO" panose="020F0600000000000000" pitchFamily="50" charset="-128"/>
              </a:rPr>
              <a:t>介護保険被保険者数</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zh-TW" altLang="en-US" sz="1050" dirty="0" smtClean="0">
                <a:latin typeface="HG丸ｺﾞｼｯｸM-PRO" panose="020F0600000000000000" pitchFamily="50" charset="-128"/>
                <a:ea typeface="HG丸ｺﾞｼｯｸM-PRO" panose="020F0600000000000000" pitchFamily="50" charset="-128"/>
              </a:rPr>
              <a:t>（</a:t>
            </a:r>
            <a:r>
              <a:rPr lang="zh-TW" altLang="en-US" sz="1050" dirty="0">
                <a:latin typeface="HG丸ｺﾞｼｯｸM-PRO" panose="020F0600000000000000" pitchFamily="50" charset="-128"/>
                <a:ea typeface="HG丸ｺﾞｼｯｸM-PRO" panose="020F0600000000000000" pitchFamily="50" charset="-128"/>
              </a:rPr>
              <a:t>平成</a:t>
            </a:r>
            <a:r>
              <a:rPr lang="en-US" altLang="zh-TW" sz="1050" dirty="0">
                <a:latin typeface="HG丸ｺﾞｼｯｸM-PRO" panose="020F0600000000000000" pitchFamily="50" charset="-128"/>
                <a:ea typeface="HG丸ｺﾞｼｯｸM-PRO" panose="020F0600000000000000" pitchFamily="50" charset="-128"/>
              </a:rPr>
              <a:t>29</a:t>
            </a:r>
            <a:r>
              <a:rPr lang="zh-TW" altLang="en-US" sz="1050" dirty="0">
                <a:latin typeface="HG丸ｺﾞｼｯｸM-PRO" panose="020F0600000000000000" pitchFamily="50" charset="-128"/>
                <a:ea typeface="HG丸ｺﾞｼｯｸM-PRO" panose="020F0600000000000000" pitchFamily="50" charset="-128"/>
              </a:rPr>
              <a:t>年</a:t>
            </a:r>
            <a:r>
              <a:rPr lang="en-US" altLang="zh-TW" sz="1050" dirty="0">
                <a:latin typeface="HG丸ｺﾞｼｯｸM-PRO" panose="020F0600000000000000" pitchFamily="50" charset="-128"/>
                <a:ea typeface="HG丸ｺﾞｼｯｸM-PRO" panose="020F0600000000000000" pitchFamily="50" charset="-128"/>
              </a:rPr>
              <a:t>3</a:t>
            </a:r>
            <a:r>
              <a:rPr lang="zh-TW" altLang="en-US" sz="1050" dirty="0">
                <a:latin typeface="HG丸ｺﾞｼｯｸM-PRO" panose="020F0600000000000000" pitchFamily="50" charset="-128"/>
                <a:ea typeface="HG丸ｺﾞｼｯｸM-PRO" panose="020F0600000000000000" pitchFamily="50" charset="-128"/>
              </a:rPr>
              <a:t>月末現在</a:t>
            </a:r>
            <a:r>
              <a:rPr lang="zh-TW" altLang="en-US"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千人</a:t>
            </a:r>
            <a:r>
              <a:rPr lang="ja-JP" altLang="en-US" sz="1050" dirty="0">
                <a:latin typeface="HG丸ｺﾞｼｯｸM-PRO" panose="020F0600000000000000" pitchFamily="50" charset="-128"/>
                <a:ea typeface="HG丸ｺﾞｼｯｸM-PRO" panose="020F0600000000000000" pitchFamily="50" charset="-128"/>
              </a:rPr>
              <a:t>当たりのベッド数は当区は</a:t>
            </a:r>
            <a:r>
              <a:rPr lang="en-US" altLang="ja-JP" sz="1050" dirty="0">
                <a:latin typeface="HG丸ｺﾞｼｯｸM-PRO" panose="020F0600000000000000" pitchFamily="50" charset="-128"/>
                <a:ea typeface="HG丸ｺﾞｼｯｸM-PRO" panose="020F0600000000000000" pitchFamily="50" charset="-128"/>
              </a:rPr>
              <a:t>15.1</a:t>
            </a:r>
            <a:r>
              <a:rPr lang="ja-JP" altLang="en-US" sz="1050" dirty="0">
                <a:latin typeface="HG丸ｺﾞｼｯｸM-PRO" panose="020F0600000000000000" pitchFamily="50" charset="-128"/>
                <a:ea typeface="HG丸ｺﾞｼｯｸM-PRO" panose="020F0600000000000000" pitchFamily="50" charset="-128"/>
              </a:rPr>
              <a:t>（市内</a:t>
            </a:r>
            <a:r>
              <a:rPr lang="ja-JP" altLang="en-US" sz="1050" dirty="0" smtClean="0">
                <a:latin typeface="HG丸ｺﾞｼｯｸM-PRO" panose="020F0600000000000000" pitchFamily="50" charset="-128"/>
                <a:ea typeface="HG丸ｺﾞｼｯｸM-PRO" panose="020F0600000000000000" pitchFamily="50" charset="-128"/>
              </a:rPr>
              <a:t>で</a:t>
            </a:r>
            <a:r>
              <a:rPr lang="en-US" altLang="ja-JP" sz="1050" dirty="0" smtClean="0">
                <a:latin typeface="HG丸ｺﾞｼｯｸM-PRO" panose="020F0600000000000000" pitchFamily="50" charset="-128"/>
                <a:ea typeface="HG丸ｺﾞｼｯｸM-PRO" panose="020F0600000000000000" pitchFamily="50" charset="-128"/>
              </a:rPr>
              <a:t>6</a:t>
            </a:r>
            <a:r>
              <a:rPr lang="ja-JP" altLang="en-US" sz="1050" dirty="0">
                <a:latin typeface="HG丸ｺﾞｼｯｸM-PRO" panose="020F0600000000000000" pitchFamily="50" charset="-128"/>
                <a:ea typeface="HG丸ｺﾞｼｯｸM-PRO" panose="020F0600000000000000" pitchFamily="50" charset="-128"/>
              </a:rPr>
              <a:t>番目に少ない、市</a:t>
            </a:r>
            <a:r>
              <a:rPr lang="ja-JP" altLang="en-US" sz="1050" dirty="0" smtClean="0">
                <a:latin typeface="HG丸ｺﾞｼｯｸM-PRO" panose="020F0600000000000000" pitchFamily="50" charset="-128"/>
                <a:ea typeface="HG丸ｺﾞｼｯｸM-PRO" panose="020F0600000000000000" pitchFamily="50" charset="-128"/>
              </a:rPr>
              <a:t>平均</a:t>
            </a:r>
            <a:r>
              <a:rPr lang="en-US" altLang="ja-JP" sz="1050" dirty="0" smtClean="0">
                <a:latin typeface="HG丸ｺﾞｼｯｸM-PRO" panose="020F0600000000000000" pitchFamily="50" charset="-128"/>
                <a:ea typeface="HG丸ｺﾞｼｯｸM-PRO" panose="020F0600000000000000" pitchFamily="50" charset="-128"/>
              </a:rPr>
              <a:t>20.7</a:t>
            </a:r>
            <a:r>
              <a:rPr lang="ja-JP" altLang="en-US" sz="1050" dirty="0" smtClean="0">
                <a:latin typeface="HG丸ｺﾞｼｯｸM-PRO" panose="020F0600000000000000" pitchFamily="50" charset="-128"/>
                <a:ea typeface="HG丸ｺﾞｼｯｸM-PRO" panose="020F0600000000000000" pitchFamily="50" charset="-128"/>
              </a:rPr>
              <a:t>）</a:t>
            </a:r>
            <a:r>
              <a:rPr lang="ja-JP" altLang="en-US" sz="1050" dirty="0">
                <a:latin typeface="HG丸ｺﾞｼｯｸM-PRO" panose="020F0600000000000000" pitchFamily="50" charset="-128"/>
                <a:ea typeface="HG丸ｺﾞｼｯｸM-PRO" panose="020F0600000000000000" pitchFamily="50" charset="-128"/>
              </a:rPr>
              <a:t>であり、今後</a:t>
            </a:r>
            <a:r>
              <a:rPr lang="ja-JP" altLang="en-US" sz="1050" dirty="0" smtClean="0">
                <a:latin typeface="HG丸ｺﾞｼｯｸM-PRO" panose="020F0600000000000000" pitchFamily="50" charset="-128"/>
                <a:ea typeface="HG丸ｺﾞｼｯｸM-PRO" panose="020F0600000000000000" pitchFamily="50" charset="-128"/>
              </a:rPr>
              <a:t>、</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高齢化に伴う需要</a:t>
            </a:r>
            <a:r>
              <a:rPr lang="ja-JP" altLang="en-US" sz="1050" dirty="0">
                <a:latin typeface="HG丸ｺﾞｼｯｸM-PRO" panose="020F0600000000000000" pitchFamily="50" charset="-128"/>
                <a:ea typeface="HG丸ｺﾞｼｯｸM-PRO" panose="020F0600000000000000" pitchFamily="50" charset="-128"/>
              </a:rPr>
              <a:t>の</a:t>
            </a:r>
            <a:r>
              <a:rPr lang="ja-JP" altLang="en-US" sz="1050" dirty="0" smtClean="0">
                <a:latin typeface="HG丸ｺﾞｼｯｸM-PRO" panose="020F0600000000000000" pitchFamily="50" charset="-128"/>
                <a:ea typeface="HG丸ｺﾞｼｯｸM-PRO" panose="020F0600000000000000" pitchFamily="50" charset="-128"/>
              </a:rPr>
              <a:t>高まりが</a:t>
            </a:r>
            <a:r>
              <a:rPr lang="ja-JP" altLang="en-US" sz="1050" dirty="0">
                <a:latin typeface="HG丸ｺﾞｼｯｸM-PRO" panose="020F0600000000000000" pitchFamily="50" charset="-128"/>
                <a:ea typeface="HG丸ｺﾞｼｯｸM-PRO" panose="020F0600000000000000" pitchFamily="50" charset="-128"/>
              </a:rPr>
              <a:t>予想される。</a:t>
            </a:r>
          </a:p>
          <a:p>
            <a:pPr algn="l">
              <a:lnSpc>
                <a:spcPct val="100000"/>
              </a:lnSpc>
            </a:pPr>
            <a:r>
              <a:rPr lang="en-US" altLang="ja-JP" sz="1050" b="1" dirty="0">
                <a:latin typeface="HG丸ｺﾞｼｯｸM-PRO" panose="020F0600000000000000" pitchFamily="50" charset="-128"/>
                <a:ea typeface="HG丸ｺﾞｼｯｸM-PRO" panose="020F0600000000000000" pitchFamily="50" charset="-128"/>
              </a:rPr>
              <a:t>【</a:t>
            </a:r>
            <a:r>
              <a:rPr lang="ja-JP" altLang="en-US" sz="1050" b="1" dirty="0">
                <a:latin typeface="HG丸ｺﾞｼｯｸM-PRO" panose="020F0600000000000000" pitchFamily="50" charset="-128"/>
                <a:ea typeface="HG丸ｺﾞｼｯｸM-PRO" panose="020F0600000000000000" pitchFamily="50" charset="-128"/>
              </a:rPr>
              <a:t>サービス付き高齢者向け</a:t>
            </a:r>
            <a:r>
              <a:rPr lang="ja-JP" altLang="en-US" sz="1050" b="1" dirty="0" smtClean="0">
                <a:latin typeface="HG丸ｺﾞｼｯｸM-PRO" panose="020F0600000000000000" pitchFamily="50" charset="-128"/>
                <a:ea typeface="HG丸ｺﾞｼｯｸM-PRO" panose="020F0600000000000000" pitchFamily="50" charset="-128"/>
              </a:rPr>
              <a:t>住宅</a:t>
            </a:r>
            <a:r>
              <a:rPr lang="en-US" altLang="ja-JP" sz="1050" b="1" dirty="0" smtClean="0">
                <a:latin typeface="HG丸ｺﾞｼｯｸM-PRO" panose="020F0600000000000000" pitchFamily="50" charset="-128"/>
                <a:ea typeface="HG丸ｺﾞｼｯｸM-PRO" panose="020F0600000000000000" pitchFamily="50" charset="-128"/>
              </a:rPr>
              <a:t>】</a:t>
            </a: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平成</a:t>
            </a:r>
            <a:r>
              <a:rPr lang="en-US" altLang="ja-JP" sz="1050" dirty="0">
                <a:latin typeface="HG丸ｺﾞｼｯｸM-PRO" panose="020F0600000000000000" pitchFamily="50" charset="-128"/>
                <a:ea typeface="HG丸ｺﾞｼｯｸM-PRO" panose="020F0600000000000000" pitchFamily="50" charset="-128"/>
              </a:rPr>
              <a:t>30</a:t>
            </a:r>
            <a:r>
              <a:rPr lang="ja-JP" altLang="en-US" sz="1050" dirty="0">
                <a:latin typeface="HG丸ｺﾞｼｯｸM-PRO" panose="020F0600000000000000" pitchFamily="50" charset="-128"/>
                <a:ea typeface="HG丸ｺﾞｼｯｸM-PRO" panose="020F0600000000000000" pitchFamily="50" charset="-128"/>
              </a:rPr>
              <a:t>年</a:t>
            </a:r>
            <a:r>
              <a:rPr lang="en-US" altLang="ja-JP" sz="1050" dirty="0">
                <a:latin typeface="HG丸ｺﾞｼｯｸM-PRO" panose="020F0600000000000000" pitchFamily="50" charset="-128"/>
                <a:ea typeface="HG丸ｺﾞｼｯｸM-PRO" panose="020F0600000000000000" pitchFamily="50" charset="-128"/>
              </a:rPr>
              <a:t>1</a:t>
            </a:r>
            <a:r>
              <a:rPr lang="ja-JP" altLang="en-US" sz="1050" dirty="0">
                <a:latin typeface="HG丸ｺﾞｼｯｸM-PRO" panose="020F0600000000000000" pitchFamily="50" charset="-128"/>
                <a:ea typeface="HG丸ｺﾞｼｯｸM-PRO" panose="020F0600000000000000" pitchFamily="50" charset="-128"/>
              </a:rPr>
              <a:t>月現在で</a:t>
            </a:r>
            <a:r>
              <a:rPr lang="en-US" altLang="ja-JP" sz="1050" dirty="0">
                <a:latin typeface="HG丸ｺﾞｼｯｸM-PRO" panose="020F0600000000000000" pitchFamily="50" charset="-128"/>
                <a:ea typeface="HG丸ｺﾞｼｯｸM-PRO" panose="020F0600000000000000" pitchFamily="50" charset="-128"/>
              </a:rPr>
              <a:t>7</a:t>
            </a:r>
            <a:r>
              <a:rPr lang="ja-JP" altLang="en-US" sz="1050" dirty="0">
                <a:latin typeface="HG丸ｺﾞｼｯｸM-PRO" panose="020F0600000000000000" pitchFamily="50" charset="-128"/>
                <a:ea typeface="HG丸ｺﾞｼｯｸM-PRO" panose="020F0600000000000000" pitchFamily="50" charset="-128"/>
              </a:rPr>
              <a:t>件</a:t>
            </a:r>
            <a:r>
              <a:rPr lang="en-US" altLang="ja-JP" sz="1050" dirty="0">
                <a:latin typeface="HG丸ｺﾞｼｯｸM-PRO" panose="020F0600000000000000" pitchFamily="50" charset="-128"/>
                <a:ea typeface="HG丸ｺﾞｼｯｸM-PRO" panose="020F0600000000000000" pitchFamily="50" charset="-128"/>
              </a:rPr>
              <a:t>461</a:t>
            </a:r>
            <a:r>
              <a:rPr lang="ja-JP" altLang="en-US" sz="1050" dirty="0">
                <a:latin typeface="HG丸ｺﾞｼｯｸM-PRO" panose="020F0600000000000000" pitchFamily="50" charset="-128"/>
                <a:ea typeface="HG丸ｺﾞｼｯｸM-PRO" panose="020F0600000000000000" pitchFamily="50" charset="-128"/>
              </a:rPr>
              <a:t>戸が登録。大阪市</a:t>
            </a:r>
            <a:r>
              <a:rPr lang="ja-JP" altLang="en-US" sz="1050" dirty="0" smtClean="0">
                <a:latin typeface="HG丸ｺﾞｼｯｸM-PRO" panose="020F0600000000000000" pitchFamily="50" charset="-128"/>
                <a:ea typeface="HG丸ｺﾞｼｯｸM-PRO" panose="020F0600000000000000" pitchFamily="50" charset="-128"/>
              </a:rPr>
              <a:t>全体</a:t>
            </a:r>
            <a:r>
              <a:rPr lang="ja-JP" altLang="en-US" sz="1050" dirty="0">
                <a:latin typeface="HG丸ｺﾞｼｯｸM-PRO" panose="020F0600000000000000" pitchFamily="50" charset="-128"/>
                <a:ea typeface="HG丸ｺﾞｼｯｸM-PRO" panose="020F0600000000000000" pitchFamily="50" charset="-128"/>
              </a:rPr>
              <a:t>においては介護保険被保険者数（平成</a:t>
            </a:r>
            <a:r>
              <a:rPr lang="en-US" altLang="ja-JP" sz="1050" dirty="0">
                <a:latin typeface="HG丸ｺﾞｼｯｸM-PRO" panose="020F0600000000000000" pitchFamily="50" charset="-128"/>
                <a:ea typeface="HG丸ｺﾞｼｯｸM-PRO" panose="020F0600000000000000" pitchFamily="50" charset="-128"/>
              </a:rPr>
              <a:t>29</a:t>
            </a:r>
            <a:r>
              <a:rPr lang="ja-JP" altLang="en-US" sz="1050" dirty="0">
                <a:latin typeface="HG丸ｺﾞｼｯｸM-PRO" panose="020F0600000000000000" pitchFamily="50" charset="-128"/>
                <a:ea typeface="HG丸ｺﾞｼｯｸM-PRO" panose="020F0600000000000000" pitchFamily="50" charset="-128"/>
              </a:rPr>
              <a:t>年</a:t>
            </a:r>
            <a:r>
              <a:rPr lang="en-US" altLang="ja-JP" sz="1050" dirty="0">
                <a:latin typeface="HG丸ｺﾞｼｯｸM-PRO" panose="020F0600000000000000" pitchFamily="50" charset="-128"/>
                <a:ea typeface="HG丸ｺﾞｼｯｸM-PRO" panose="020F0600000000000000" pitchFamily="50" charset="-128"/>
              </a:rPr>
              <a:t>3</a:t>
            </a:r>
            <a:r>
              <a:rPr lang="ja-JP" altLang="en-US" sz="1050" dirty="0" smtClean="0">
                <a:latin typeface="HG丸ｺﾞｼｯｸM-PRO" panose="020F0600000000000000" pitchFamily="50" charset="-128"/>
                <a:ea typeface="HG丸ｺﾞｼｯｸM-PRO" panose="020F0600000000000000" pitchFamily="50" charset="-128"/>
              </a:rPr>
              <a:t>月末</a:t>
            </a:r>
            <a:r>
              <a:rPr lang="ja-JP" altLang="en-US" sz="1050" dirty="0">
                <a:latin typeface="HG丸ｺﾞｼｯｸM-PRO" panose="020F0600000000000000" pitchFamily="50" charset="-128"/>
                <a:ea typeface="HG丸ｺﾞｼｯｸM-PRO" panose="020F0600000000000000" pitchFamily="50" charset="-128"/>
              </a:rPr>
              <a:t>現在）</a:t>
            </a:r>
            <a:r>
              <a:rPr lang="ja-JP" altLang="en-US" sz="1050" dirty="0" smtClean="0">
                <a:latin typeface="HG丸ｺﾞｼｯｸM-PRO" panose="020F0600000000000000" pitchFamily="50" charset="-128"/>
                <a:ea typeface="HG丸ｺﾞｼｯｸM-PRO" panose="020F0600000000000000" pitchFamily="50" charset="-128"/>
              </a:rPr>
              <a:t>千人当</a:t>
            </a:r>
            <a:r>
              <a:rPr lang="ja-JP" altLang="en-US" sz="1050" dirty="0" err="1" smtClean="0">
                <a:latin typeface="HG丸ｺﾞｼｯｸM-PRO" panose="020F0600000000000000" pitchFamily="50" charset="-128"/>
                <a:ea typeface="HG丸ｺﾞｼｯｸM-PRO" panose="020F0600000000000000" pitchFamily="50" charset="-128"/>
              </a:rPr>
              <a:t>た</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err="1" smtClean="0">
                <a:latin typeface="HG丸ｺﾞｼｯｸM-PRO" panose="020F0600000000000000" pitchFamily="50" charset="-128"/>
                <a:ea typeface="HG丸ｺﾞｼｯｸM-PRO" panose="020F0600000000000000" pitchFamily="50" charset="-128"/>
              </a:rPr>
              <a:t>りの</a:t>
            </a:r>
            <a:r>
              <a:rPr lang="ja-JP" altLang="en-US" sz="1050" dirty="0">
                <a:latin typeface="HG丸ｺﾞｼｯｸM-PRO" panose="020F0600000000000000" pitchFamily="50" charset="-128"/>
                <a:ea typeface="HG丸ｺﾞｼｯｸM-PRO" panose="020F0600000000000000" pitchFamily="50" charset="-128"/>
              </a:rPr>
              <a:t>住戸数は市平均</a:t>
            </a:r>
            <a:r>
              <a:rPr lang="en-US" altLang="ja-JP" sz="1050" dirty="0">
                <a:latin typeface="HG丸ｺﾞｼｯｸM-PRO" panose="020F0600000000000000" pitchFamily="50" charset="-128"/>
                <a:ea typeface="HG丸ｺﾞｼｯｸM-PRO" panose="020F0600000000000000" pitchFamily="50" charset="-128"/>
              </a:rPr>
              <a:t>10.0</a:t>
            </a:r>
            <a:r>
              <a:rPr lang="ja-JP" altLang="en-US" sz="1050" dirty="0">
                <a:latin typeface="HG丸ｺﾞｼｯｸM-PRO" panose="020F0600000000000000" pitchFamily="50" charset="-128"/>
                <a:ea typeface="HG丸ｺﾞｼｯｸM-PRO" panose="020F0600000000000000" pitchFamily="50" charset="-128"/>
              </a:rPr>
              <a:t>に</a:t>
            </a:r>
            <a:r>
              <a:rPr lang="ja-JP" altLang="en-US" sz="1050" dirty="0" smtClean="0">
                <a:latin typeface="HG丸ｺﾞｼｯｸM-PRO" panose="020F0600000000000000" pitchFamily="50" charset="-128"/>
                <a:ea typeface="HG丸ｺﾞｼｯｸM-PRO" panose="020F0600000000000000" pitchFamily="50" charset="-128"/>
              </a:rPr>
              <a:t>対して</a:t>
            </a:r>
            <a:r>
              <a:rPr lang="ja-JP" altLang="en-US" sz="1050" dirty="0">
                <a:latin typeface="HG丸ｺﾞｼｯｸM-PRO" panose="020F0600000000000000" pitchFamily="50" charset="-128"/>
                <a:ea typeface="HG丸ｺﾞｼｯｸM-PRO" panose="020F0600000000000000" pitchFamily="50" charset="-128"/>
              </a:rPr>
              <a:t>、城東区は</a:t>
            </a:r>
            <a:r>
              <a:rPr lang="en-US" altLang="ja-JP" sz="1050" dirty="0">
                <a:latin typeface="HG丸ｺﾞｼｯｸM-PRO" panose="020F0600000000000000" pitchFamily="50" charset="-128"/>
                <a:ea typeface="HG丸ｺﾞｼｯｸM-PRO" panose="020F0600000000000000" pitchFamily="50" charset="-128"/>
              </a:rPr>
              <a:t>10.8</a:t>
            </a:r>
            <a:r>
              <a:rPr lang="ja-JP" altLang="en-US" sz="1050" dirty="0">
                <a:latin typeface="HG丸ｺﾞｼｯｸM-PRO" panose="020F0600000000000000" pitchFamily="50" charset="-128"/>
                <a:ea typeface="HG丸ｺﾞｼｯｸM-PRO" panose="020F0600000000000000" pitchFamily="50" charset="-128"/>
              </a:rPr>
              <a:t>であり、市平均より整備は</a:t>
            </a:r>
            <a:r>
              <a:rPr lang="ja-JP" altLang="en-US" sz="1050" dirty="0" smtClean="0">
                <a:latin typeface="HG丸ｺﾞｼｯｸM-PRO" panose="020F0600000000000000" pitchFamily="50" charset="-128"/>
                <a:ea typeface="HG丸ｺﾞｼｯｸM-PRO" panose="020F0600000000000000" pitchFamily="50" charset="-128"/>
              </a:rPr>
              <a:t>進んで</a:t>
            </a:r>
            <a:r>
              <a:rPr lang="ja-JP" altLang="en-US" sz="1050" dirty="0">
                <a:latin typeface="HG丸ｺﾞｼｯｸM-PRO" panose="020F0600000000000000" pitchFamily="50" charset="-128"/>
                <a:ea typeface="HG丸ｺﾞｼｯｸM-PRO" panose="020F0600000000000000" pitchFamily="50" charset="-128"/>
              </a:rPr>
              <a:t>いるものの、進む</a:t>
            </a:r>
            <a:r>
              <a:rPr lang="ja-JP" altLang="en-US" sz="1050" dirty="0" smtClean="0">
                <a:latin typeface="HG丸ｺﾞｼｯｸM-PRO" panose="020F0600000000000000" pitchFamily="50" charset="-128"/>
                <a:ea typeface="HG丸ｺﾞｼｯｸM-PRO" panose="020F0600000000000000" pitchFamily="50" charset="-128"/>
              </a:rPr>
              <a:t>高齢化</a:t>
            </a:r>
            <a:r>
              <a:rPr lang="ja-JP" altLang="en-US" sz="1050" dirty="0">
                <a:latin typeface="HG丸ｺﾞｼｯｸM-PRO" panose="020F0600000000000000" pitchFamily="50" charset="-128"/>
                <a:ea typeface="HG丸ｺﾞｼｯｸM-PRO" panose="020F0600000000000000" pitchFamily="50" charset="-128"/>
              </a:rPr>
              <a:t>や多様</a:t>
            </a:r>
            <a:r>
              <a:rPr lang="ja-JP" altLang="en-US" sz="1050" dirty="0" smtClean="0">
                <a:latin typeface="HG丸ｺﾞｼｯｸM-PRO" panose="020F0600000000000000" pitchFamily="50" charset="-128"/>
                <a:ea typeface="HG丸ｺﾞｼｯｸM-PRO" panose="020F0600000000000000" pitchFamily="50" charset="-128"/>
              </a:rPr>
              <a:t>な</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　</a:t>
            </a:r>
            <a:r>
              <a:rPr lang="ja-JP" altLang="en-US" sz="1050" dirty="0" smtClean="0">
                <a:latin typeface="HG丸ｺﾞｼｯｸM-PRO" panose="020F0600000000000000" pitchFamily="50" charset="-128"/>
                <a:ea typeface="HG丸ｺﾞｼｯｸM-PRO" panose="020F0600000000000000" pitchFamily="50" charset="-128"/>
              </a:rPr>
              <a:t>住まい</a:t>
            </a:r>
            <a:r>
              <a:rPr lang="ja-JP" altLang="en-US" sz="1050" dirty="0">
                <a:latin typeface="HG丸ｺﾞｼｯｸM-PRO" panose="020F0600000000000000" pitchFamily="50" charset="-128"/>
                <a:ea typeface="HG丸ｺﾞｼｯｸM-PRO" panose="020F0600000000000000" pitchFamily="50" charset="-128"/>
              </a:rPr>
              <a:t>確保</a:t>
            </a:r>
            <a:r>
              <a:rPr lang="ja-JP" altLang="en-US" sz="1050" dirty="0" smtClean="0">
                <a:latin typeface="HG丸ｺﾞｼｯｸM-PRO" panose="020F0600000000000000" pitchFamily="50" charset="-128"/>
                <a:ea typeface="HG丸ｺﾞｼｯｸM-PRO" panose="020F0600000000000000" pitchFamily="50" charset="-128"/>
              </a:rPr>
              <a:t>の観点</a:t>
            </a:r>
            <a:r>
              <a:rPr lang="ja-JP" altLang="en-US" sz="1050" dirty="0">
                <a:latin typeface="HG丸ｺﾞｼｯｸM-PRO" panose="020F0600000000000000" pitchFamily="50" charset="-128"/>
                <a:ea typeface="HG丸ｺﾞｼｯｸM-PRO" panose="020F0600000000000000" pitchFamily="50" charset="-128"/>
              </a:rPr>
              <a:t>を踏まえて、今後の需要を検討する必要がある。</a:t>
            </a:r>
          </a:p>
        </p:txBody>
      </p:sp>
      <p:sp>
        <p:nvSpPr>
          <p:cNvPr id="41" name="タイトル 1"/>
          <p:cNvSpPr txBox="1">
            <a:spLocks/>
          </p:cNvSpPr>
          <p:nvPr/>
        </p:nvSpPr>
        <p:spPr>
          <a:xfrm>
            <a:off x="5283200" y="6655345"/>
            <a:ext cx="7416800" cy="236917"/>
          </a:xfrm>
          <a:prstGeom prst="rect">
            <a:avLst/>
          </a:prstGeom>
          <a:solidFill>
            <a:schemeClr val="accent6">
              <a:lumMod val="60000"/>
              <a:lumOff val="40000"/>
            </a:schemeClr>
          </a:solidFill>
          <a:ln>
            <a:solidFill>
              <a:schemeClr val="accent6">
                <a:lumMod val="75000"/>
              </a:schemeClr>
            </a:solidFill>
          </a:ln>
        </p:spPr>
        <p:txBody>
          <a:bodyPr vert="horz" lIns="91440" tIns="45720" rIns="91440" bIns="45720" rtlCol="0" anchor="ctr">
            <a:normAutofit lnSpcReduction="10000"/>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r>
              <a:rPr lang="ja-JP" altLang="en-US" sz="1100" b="1" dirty="0">
                <a:latin typeface="HG丸ｺﾞｼｯｸM-PRO" panose="020F0600000000000000" pitchFamily="50" charset="-128"/>
                <a:ea typeface="HG丸ｺﾞｼｯｸM-PRO" panose="020F0600000000000000" pitchFamily="50" charset="-128"/>
              </a:rPr>
              <a:t>（２）個別課題　</a:t>
            </a:r>
            <a:r>
              <a:rPr lang="ja-JP" altLang="en-US" sz="1100" b="1" dirty="0" smtClean="0">
                <a:latin typeface="HG丸ｺﾞｼｯｸM-PRO" panose="020F0600000000000000" pitchFamily="50" charset="-128"/>
                <a:ea typeface="HG丸ｺﾞｼｯｸM-PRO" panose="020F0600000000000000" pitchFamily="50" charset="-128"/>
              </a:rPr>
              <a:t>エ</a:t>
            </a:r>
            <a:r>
              <a:rPr lang="ja-JP" altLang="en-US" sz="1100" b="1" dirty="0">
                <a:latin typeface="HG丸ｺﾞｼｯｸM-PRO" panose="020F0600000000000000" pitchFamily="50" charset="-128"/>
                <a:ea typeface="HG丸ｺﾞｼｯｸM-PRO" panose="020F0600000000000000" pitchFamily="50" charset="-128"/>
              </a:rPr>
              <a:t>　</a:t>
            </a:r>
            <a:r>
              <a:rPr lang="ja-JP" altLang="en-US" sz="1100" b="1" dirty="0" smtClean="0">
                <a:latin typeface="HG丸ｺﾞｼｯｸM-PRO" panose="020F0600000000000000" pitchFamily="50" charset="-128"/>
                <a:ea typeface="HG丸ｺﾞｼｯｸM-PRO" panose="020F0600000000000000" pitchFamily="50" charset="-128"/>
              </a:rPr>
              <a:t>その他</a:t>
            </a:r>
            <a:endParaRPr lang="ja-JP" altLang="ja-JP" sz="1100" b="1" dirty="0">
              <a:latin typeface="HG丸ｺﾞｼｯｸM-PRO" panose="020F0600000000000000" pitchFamily="50" charset="-128"/>
              <a:ea typeface="HG丸ｺﾞｼｯｸM-PRO" panose="020F0600000000000000" pitchFamily="50" charset="-128"/>
            </a:endParaRPr>
          </a:p>
        </p:txBody>
      </p:sp>
      <p:sp>
        <p:nvSpPr>
          <p:cNvPr id="42" name="タイトル 1"/>
          <p:cNvSpPr txBox="1">
            <a:spLocks/>
          </p:cNvSpPr>
          <p:nvPr/>
        </p:nvSpPr>
        <p:spPr>
          <a:xfrm>
            <a:off x="5283200" y="6892262"/>
            <a:ext cx="7416800" cy="498782"/>
          </a:xfrm>
          <a:prstGeom prst="rect">
            <a:avLst/>
          </a:prstGeom>
          <a:noFill/>
          <a:ln>
            <a:solidFill>
              <a:schemeClr val="accent6">
                <a:lumMod val="75000"/>
              </a:schemeClr>
            </a:solid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endParaRPr lang="ja-JP" altLang="ja-JP" sz="1050" dirty="0">
              <a:latin typeface="HG丸ｺﾞｼｯｸM-PRO" panose="020F0600000000000000" pitchFamily="50" charset="-128"/>
              <a:ea typeface="HG丸ｺﾞｼｯｸM-PRO" panose="020F0600000000000000" pitchFamily="50" charset="-128"/>
            </a:endParaRPr>
          </a:p>
        </p:txBody>
      </p:sp>
      <p:sp>
        <p:nvSpPr>
          <p:cNvPr id="43" name="タイトル 1"/>
          <p:cNvSpPr txBox="1">
            <a:spLocks/>
          </p:cNvSpPr>
          <p:nvPr/>
        </p:nvSpPr>
        <p:spPr>
          <a:xfrm>
            <a:off x="5300254" y="6892262"/>
            <a:ext cx="7399746" cy="484703"/>
          </a:xfrm>
          <a:prstGeom prst="rect">
            <a:avLst/>
          </a:prstGeom>
          <a:noFill/>
          <a:ln>
            <a:noFill/>
          </a:ln>
        </p:spPr>
        <p:txBody>
          <a:bodyPr vert="horz" lIns="91440" tIns="45720" rIns="91440" bIns="45720" rtlCol="0" anchor="t">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・浸水、津波対策のひとつとして、水害時避難ビルの確保に</a:t>
            </a:r>
            <a:r>
              <a:rPr lang="ja-JP" altLang="en-US" sz="1050" dirty="0" smtClean="0">
                <a:latin typeface="HG丸ｺﾞｼｯｸM-PRO" panose="020F0600000000000000" pitchFamily="50" charset="-128"/>
                <a:ea typeface="HG丸ｺﾞｼｯｸM-PRO" panose="020F0600000000000000" pitchFamily="50" charset="-128"/>
              </a:rPr>
              <a:t>取り組んでいるが、</a:t>
            </a:r>
            <a:r>
              <a:rPr lang="ja-JP" altLang="ja-JP" sz="1050" dirty="0">
                <a:latin typeface="HG丸ｺﾞｼｯｸM-PRO" panose="020F0600000000000000" pitchFamily="50" charset="-128"/>
                <a:ea typeface="HG丸ｺﾞｼｯｸM-PRO" panose="020F0600000000000000" pitchFamily="50" charset="-128"/>
              </a:rPr>
              <a:t>民間施設等については</a:t>
            </a:r>
            <a:r>
              <a:rPr lang="ja-JP" altLang="ja-JP" sz="1050" dirty="0" smtClean="0">
                <a:latin typeface="HG丸ｺﾞｼｯｸM-PRO" panose="020F0600000000000000" pitchFamily="50" charset="-128"/>
                <a:ea typeface="HG丸ｺﾞｼｯｸM-PRO" panose="020F0600000000000000" pitchFamily="50" charset="-128"/>
              </a:rPr>
              <a:t>、</a:t>
            </a:r>
            <a:r>
              <a:rPr lang="ja-JP" altLang="en-US" sz="1050" dirty="0" smtClean="0">
                <a:latin typeface="HG丸ｺﾞｼｯｸM-PRO" panose="020F0600000000000000" pitchFamily="50" charset="-128"/>
                <a:ea typeface="HG丸ｺﾞｼｯｸM-PRO" panose="020F0600000000000000" pitchFamily="50" charset="-128"/>
              </a:rPr>
              <a:t>進んでいない。</a:t>
            </a:r>
            <a:endParaRPr lang="en-US" altLang="ja-JP" sz="1050" dirty="0" smtClean="0">
              <a:latin typeface="HG丸ｺﾞｼｯｸM-PRO" panose="020F0600000000000000" pitchFamily="50" charset="-128"/>
              <a:ea typeface="HG丸ｺﾞｼｯｸM-PRO" panose="020F0600000000000000" pitchFamily="50" charset="-128"/>
            </a:endParaRPr>
          </a:p>
          <a:p>
            <a:pPr algn="l">
              <a:lnSpc>
                <a:spcPct val="100000"/>
              </a:lnSpc>
            </a:pPr>
            <a:r>
              <a:rPr lang="ja-JP" altLang="en-US" sz="1050" dirty="0">
                <a:latin typeface="HG丸ｺﾞｼｯｸM-PRO" panose="020F0600000000000000" pitchFamily="50" charset="-128"/>
                <a:ea typeface="HG丸ｺﾞｼｯｸM-PRO" panose="020F0600000000000000" pitchFamily="50" charset="-128"/>
              </a:rPr>
              <a:t>・本用地の活用にあたっては災害時において、周辺の地域住民が垂直避難できるような機能も備えた利活用が望ましい。</a:t>
            </a:r>
          </a:p>
        </p:txBody>
      </p:sp>
      <p:sp>
        <p:nvSpPr>
          <p:cNvPr id="30" name="タイトル 1"/>
          <p:cNvSpPr txBox="1">
            <a:spLocks/>
          </p:cNvSpPr>
          <p:nvPr/>
        </p:nvSpPr>
        <p:spPr>
          <a:xfrm>
            <a:off x="11759925" y="409648"/>
            <a:ext cx="940075" cy="352351"/>
          </a:xfrm>
          <a:prstGeom prst="rect">
            <a:avLst/>
          </a:prstGeom>
          <a:solidFill>
            <a:schemeClr val="bg1"/>
          </a:solidFill>
          <a:ln>
            <a:solidFill>
              <a:schemeClr val="accent6">
                <a:lumMod val="75000"/>
              </a:schemeClr>
            </a:solidFill>
          </a:ln>
        </p:spPr>
        <p:txBody>
          <a:bodyPr vert="horz" lIns="91440" tIns="45720" rIns="91440" bIns="45720" rtlCol="0" anchor="ctr">
            <a:normAutofit/>
          </a:bodyPr>
          <a:lstStyle>
            <a:lvl1pPr algn="ctr" defTabSz="1280160" rtl="0" eaLnBrk="1" latinLnBrk="0" hangingPunct="1">
              <a:lnSpc>
                <a:spcPct val="90000"/>
              </a:lnSpc>
              <a:spcBef>
                <a:spcPct val="0"/>
              </a:spcBef>
              <a:buNone/>
              <a:defRPr kumimoji="1" sz="8400" kern="1200">
                <a:solidFill>
                  <a:schemeClr val="tx1"/>
                </a:solidFill>
                <a:latin typeface="+mj-lt"/>
                <a:ea typeface="+mj-ea"/>
                <a:cs typeface="+mj-cs"/>
              </a:defRPr>
            </a:lvl1pPr>
          </a:lstStyle>
          <a:p>
            <a:r>
              <a:rPr lang="ja-JP" altLang="en-US" sz="1100" b="1" dirty="0" smtClean="0">
                <a:latin typeface="HG丸ｺﾞｼｯｸM-PRO" panose="020F0600000000000000" pitchFamily="50" charset="-128"/>
                <a:ea typeface="HG丸ｺﾞｼｯｸM-PRO" panose="020F0600000000000000" pitchFamily="50" charset="-128"/>
              </a:rPr>
              <a:t>資料１</a:t>
            </a:r>
            <a:endParaRPr lang="ja-JP" altLang="ja-JP" sz="11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337920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443</Words>
  <Application>Microsoft Office PowerPoint</Application>
  <PresentationFormat>A3 297x420 mm</PresentationFormat>
  <Paragraphs>95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ＭＳ 明朝</vt:lpstr>
      <vt:lpstr>Arial</vt:lpstr>
      <vt:lpstr>Calibri</vt:lpstr>
      <vt:lpstr>Calibri Light</vt:lpstr>
      <vt:lpstr>Times New Roman</vt:lpstr>
      <vt:lpstr>Office テーマ</vt:lpstr>
      <vt:lpstr>もと城東区役所用地活用について（素案）　【概要版】</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2018-05-14T07:27:38Z</dcterms:created>
  <dcterms:modified xsi:type="dcterms:W3CDTF">2018-05-14T07:27:58Z</dcterms:modified>
</cp:coreProperties>
</file>