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72" r:id="rId1"/>
  </p:sldMasterIdLst>
  <p:notesMasterIdLst>
    <p:notesMasterId r:id="rId29"/>
  </p:notesMasterIdLst>
  <p:sldIdLst>
    <p:sldId id="256" r:id="rId2"/>
    <p:sldId id="259" r:id="rId3"/>
    <p:sldId id="258" r:id="rId4"/>
    <p:sldId id="300" r:id="rId5"/>
    <p:sldId id="302" r:id="rId6"/>
    <p:sldId id="301" r:id="rId7"/>
    <p:sldId id="272" r:id="rId8"/>
    <p:sldId id="303" r:id="rId9"/>
    <p:sldId id="276" r:id="rId10"/>
    <p:sldId id="299" r:id="rId11"/>
    <p:sldId id="261" r:id="rId12"/>
    <p:sldId id="295" r:id="rId13"/>
    <p:sldId id="281" r:id="rId14"/>
    <p:sldId id="260" r:id="rId15"/>
    <p:sldId id="278" r:id="rId16"/>
    <p:sldId id="282" r:id="rId17"/>
    <p:sldId id="284" r:id="rId18"/>
    <p:sldId id="283" r:id="rId19"/>
    <p:sldId id="262" r:id="rId20"/>
    <p:sldId id="264" r:id="rId21"/>
    <p:sldId id="285" r:id="rId22"/>
    <p:sldId id="286" r:id="rId23"/>
    <p:sldId id="279" r:id="rId24"/>
    <p:sldId id="288" r:id="rId25"/>
    <p:sldId id="280" r:id="rId26"/>
    <p:sldId id="270" r:id="rId27"/>
    <p:sldId id="287" r:id="rId28"/>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44" autoAdjust="0"/>
    <p:restoredTop sz="91906" autoAdjust="0"/>
  </p:normalViewPr>
  <p:slideViewPr>
    <p:cSldViewPr snapToGrid="0">
      <p:cViewPr varScale="1">
        <p:scale>
          <a:sx n="67" d="100"/>
          <a:sy n="67" d="100"/>
        </p:scale>
        <p:origin x="11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8DEA48B-E43C-4BBB-9C5D-E62CACA96094}" type="datetimeFigureOut">
              <a:rPr kumimoji="1" lang="ja-JP" altLang="en-US" smtClean="0"/>
              <a:t>2019/11/5</a:t>
            </a:fld>
            <a:endParaRPr kumimoji="1" lang="ja-JP" altLang="en-US"/>
          </a:p>
        </p:txBody>
      </p:sp>
      <p:sp>
        <p:nvSpPr>
          <p:cNvPr id="4" name="スライド イメージ プレースホルダー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D0451EC-F195-456A-82E3-26FC488A6845}" type="slidenum">
              <a:rPr kumimoji="1" lang="ja-JP" altLang="en-US" smtClean="0"/>
              <a:t>‹#›</a:t>
            </a:fld>
            <a:endParaRPr kumimoji="1" lang="ja-JP" altLang="en-US"/>
          </a:p>
        </p:txBody>
      </p:sp>
    </p:spTree>
    <p:extLst>
      <p:ext uri="{BB962C8B-B14F-4D97-AF65-F5344CB8AC3E}">
        <p14:creationId xmlns:p14="http://schemas.microsoft.com/office/powerpoint/2010/main" val="13793338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0451EC-F195-456A-82E3-26FC488A6845}" type="slidenum">
              <a:rPr kumimoji="1" lang="ja-JP" altLang="en-US" smtClean="0"/>
              <a:t>0</a:t>
            </a:fld>
            <a:endParaRPr kumimoji="1" lang="ja-JP" altLang="en-US" dirty="0"/>
          </a:p>
        </p:txBody>
      </p:sp>
    </p:spTree>
    <p:extLst>
      <p:ext uri="{BB962C8B-B14F-4D97-AF65-F5344CB8AC3E}">
        <p14:creationId xmlns:p14="http://schemas.microsoft.com/office/powerpoint/2010/main" val="40805294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D0451EC-F195-456A-82E3-26FC488A6845}" type="slidenum">
              <a:rPr kumimoji="1" lang="ja-JP" altLang="en-US" smtClean="0"/>
              <a:t>16</a:t>
            </a:fld>
            <a:endParaRPr kumimoji="1" lang="ja-JP" altLang="en-US"/>
          </a:p>
        </p:txBody>
      </p:sp>
    </p:spTree>
    <p:extLst>
      <p:ext uri="{BB962C8B-B14F-4D97-AF65-F5344CB8AC3E}">
        <p14:creationId xmlns:p14="http://schemas.microsoft.com/office/powerpoint/2010/main" val="1872658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D0451EC-F195-456A-82E3-26FC488A6845}" type="slidenum">
              <a:rPr kumimoji="1" lang="ja-JP" altLang="en-US" smtClean="0"/>
              <a:t>17</a:t>
            </a:fld>
            <a:endParaRPr kumimoji="1" lang="ja-JP" altLang="en-US"/>
          </a:p>
        </p:txBody>
      </p:sp>
    </p:spTree>
    <p:extLst>
      <p:ext uri="{BB962C8B-B14F-4D97-AF65-F5344CB8AC3E}">
        <p14:creationId xmlns:p14="http://schemas.microsoft.com/office/powerpoint/2010/main" val="1953351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0451EC-F195-456A-82E3-26FC488A6845}" type="slidenum">
              <a:rPr kumimoji="1" lang="ja-JP" altLang="en-US" smtClean="0"/>
              <a:t>1</a:t>
            </a:fld>
            <a:endParaRPr kumimoji="1" lang="ja-JP" altLang="en-US"/>
          </a:p>
        </p:txBody>
      </p:sp>
    </p:spTree>
    <p:extLst>
      <p:ext uri="{BB962C8B-B14F-4D97-AF65-F5344CB8AC3E}">
        <p14:creationId xmlns:p14="http://schemas.microsoft.com/office/powerpoint/2010/main" val="3908841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0451EC-F195-456A-82E3-26FC488A6845}" type="slidenum">
              <a:rPr kumimoji="1" lang="ja-JP" altLang="en-US" smtClean="0"/>
              <a:t>9</a:t>
            </a:fld>
            <a:endParaRPr kumimoji="1" lang="ja-JP" altLang="en-US" dirty="0"/>
          </a:p>
        </p:txBody>
      </p:sp>
    </p:spTree>
    <p:extLst>
      <p:ext uri="{BB962C8B-B14F-4D97-AF65-F5344CB8AC3E}">
        <p14:creationId xmlns:p14="http://schemas.microsoft.com/office/powerpoint/2010/main" val="1526686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D0451EC-F195-456A-82E3-26FC488A6845}" type="slidenum">
              <a:rPr kumimoji="1" lang="ja-JP" altLang="en-US" smtClean="0"/>
              <a:t>10</a:t>
            </a:fld>
            <a:endParaRPr kumimoji="1" lang="ja-JP" altLang="en-US"/>
          </a:p>
        </p:txBody>
      </p:sp>
    </p:spTree>
    <p:extLst>
      <p:ext uri="{BB962C8B-B14F-4D97-AF65-F5344CB8AC3E}">
        <p14:creationId xmlns:p14="http://schemas.microsoft.com/office/powerpoint/2010/main" val="3489789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D0451EC-F195-456A-82E3-26FC488A6845}" type="slidenum">
              <a:rPr kumimoji="1" lang="ja-JP" altLang="en-US" smtClean="0"/>
              <a:t>11</a:t>
            </a:fld>
            <a:endParaRPr kumimoji="1" lang="ja-JP" altLang="en-US"/>
          </a:p>
        </p:txBody>
      </p:sp>
    </p:spTree>
    <p:extLst>
      <p:ext uri="{BB962C8B-B14F-4D97-AF65-F5344CB8AC3E}">
        <p14:creationId xmlns:p14="http://schemas.microsoft.com/office/powerpoint/2010/main" val="2449719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D0451EC-F195-456A-82E3-26FC488A6845}" type="slidenum">
              <a:rPr kumimoji="1" lang="ja-JP" altLang="en-US" smtClean="0"/>
              <a:t>12</a:t>
            </a:fld>
            <a:endParaRPr kumimoji="1" lang="ja-JP" altLang="en-US"/>
          </a:p>
        </p:txBody>
      </p:sp>
    </p:spTree>
    <p:extLst>
      <p:ext uri="{BB962C8B-B14F-4D97-AF65-F5344CB8AC3E}">
        <p14:creationId xmlns:p14="http://schemas.microsoft.com/office/powerpoint/2010/main" val="2303178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D0451EC-F195-456A-82E3-26FC488A6845}" type="slidenum">
              <a:rPr kumimoji="1" lang="ja-JP" altLang="en-US" smtClean="0"/>
              <a:t>13</a:t>
            </a:fld>
            <a:endParaRPr kumimoji="1" lang="ja-JP" altLang="en-US"/>
          </a:p>
        </p:txBody>
      </p:sp>
    </p:spTree>
    <p:extLst>
      <p:ext uri="{BB962C8B-B14F-4D97-AF65-F5344CB8AC3E}">
        <p14:creationId xmlns:p14="http://schemas.microsoft.com/office/powerpoint/2010/main" val="33300986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D0451EC-F195-456A-82E3-26FC488A6845}" type="slidenum">
              <a:rPr kumimoji="1" lang="ja-JP" altLang="en-US" smtClean="0"/>
              <a:t>14</a:t>
            </a:fld>
            <a:endParaRPr kumimoji="1" lang="ja-JP" altLang="en-US"/>
          </a:p>
        </p:txBody>
      </p:sp>
    </p:spTree>
    <p:extLst>
      <p:ext uri="{BB962C8B-B14F-4D97-AF65-F5344CB8AC3E}">
        <p14:creationId xmlns:p14="http://schemas.microsoft.com/office/powerpoint/2010/main" val="385496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D0451EC-F195-456A-82E3-26FC488A6845}" type="slidenum">
              <a:rPr kumimoji="1" lang="ja-JP" altLang="en-US" smtClean="0"/>
              <a:t>15</a:t>
            </a:fld>
            <a:endParaRPr kumimoji="1" lang="ja-JP" altLang="en-US"/>
          </a:p>
        </p:txBody>
      </p:sp>
    </p:spTree>
    <p:extLst>
      <p:ext uri="{BB962C8B-B14F-4D97-AF65-F5344CB8AC3E}">
        <p14:creationId xmlns:p14="http://schemas.microsoft.com/office/powerpoint/2010/main" val="1058408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0D41E57-A1DB-454F-A02F-61242B47D112}" type="datetime1">
              <a:rPr kumimoji="1" lang="ja-JP" altLang="en-US" smtClean="0"/>
              <a:t>2019/11/5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3D03A3-06C5-4B08-ADBE-8DF309FEE1BC}" type="slidenum">
              <a:rPr kumimoji="1" lang="ja-JP" altLang="en-US" smtClean="0"/>
              <a:t>‹#›</a:t>
            </a:fld>
            <a:endParaRPr kumimoji="1" lang="ja-JP" altLang="en-US"/>
          </a:p>
        </p:txBody>
      </p:sp>
    </p:spTree>
    <p:extLst>
      <p:ext uri="{BB962C8B-B14F-4D97-AF65-F5344CB8AC3E}">
        <p14:creationId xmlns:p14="http://schemas.microsoft.com/office/powerpoint/2010/main" val="1005130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067E8F5-D012-4385-9E67-A6E74A5D2473}" type="datetime1">
              <a:rPr kumimoji="1" lang="ja-JP" altLang="en-US" smtClean="0"/>
              <a:t>2019/11/5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3D03A3-06C5-4B08-ADBE-8DF309FEE1BC}" type="slidenum">
              <a:rPr kumimoji="1" lang="ja-JP" altLang="en-US" smtClean="0"/>
              <a:t>‹#›</a:t>
            </a:fld>
            <a:endParaRPr kumimoji="1" lang="ja-JP" altLang="en-US"/>
          </a:p>
        </p:txBody>
      </p:sp>
    </p:spTree>
    <p:extLst>
      <p:ext uri="{BB962C8B-B14F-4D97-AF65-F5344CB8AC3E}">
        <p14:creationId xmlns:p14="http://schemas.microsoft.com/office/powerpoint/2010/main" val="2136869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4C3D1D7-5C5C-4D4B-996F-371D499E7C39}" type="datetime1">
              <a:rPr kumimoji="1" lang="ja-JP" altLang="en-US" smtClean="0"/>
              <a:t>2019/11/5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3D03A3-06C5-4B08-ADBE-8DF309FEE1BC}" type="slidenum">
              <a:rPr kumimoji="1" lang="ja-JP" altLang="en-US" smtClean="0"/>
              <a:t>‹#›</a:t>
            </a:fld>
            <a:endParaRPr kumimoji="1" lang="ja-JP" altLang="en-US"/>
          </a:p>
        </p:txBody>
      </p:sp>
    </p:spTree>
    <p:extLst>
      <p:ext uri="{BB962C8B-B14F-4D97-AF65-F5344CB8AC3E}">
        <p14:creationId xmlns:p14="http://schemas.microsoft.com/office/powerpoint/2010/main" val="2020870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DD57D5-B0A6-4C99-BCDB-CE4F59A689E5}" type="datetime1">
              <a:rPr kumimoji="1" lang="ja-JP" altLang="en-US" smtClean="0"/>
              <a:t>2019/11/5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3D03A3-06C5-4B08-ADBE-8DF309FEE1BC}" type="slidenum">
              <a:rPr kumimoji="1" lang="ja-JP" altLang="en-US" smtClean="0"/>
              <a:t>‹#›</a:t>
            </a:fld>
            <a:endParaRPr kumimoji="1" lang="ja-JP" altLang="en-US"/>
          </a:p>
        </p:txBody>
      </p:sp>
    </p:spTree>
    <p:extLst>
      <p:ext uri="{BB962C8B-B14F-4D97-AF65-F5344CB8AC3E}">
        <p14:creationId xmlns:p14="http://schemas.microsoft.com/office/powerpoint/2010/main" val="3240177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27D4445-2D4A-451F-951A-248CAB03DFFE}" type="datetime1">
              <a:rPr kumimoji="1" lang="ja-JP" altLang="en-US" smtClean="0"/>
              <a:t>2019/11/5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3D03A3-06C5-4B08-ADBE-8DF309FEE1BC}" type="slidenum">
              <a:rPr kumimoji="1" lang="ja-JP" altLang="en-US" smtClean="0"/>
              <a:t>‹#›</a:t>
            </a:fld>
            <a:endParaRPr kumimoji="1" lang="ja-JP" altLang="en-US"/>
          </a:p>
        </p:txBody>
      </p:sp>
    </p:spTree>
    <p:extLst>
      <p:ext uri="{BB962C8B-B14F-4D97-AF65-F5344CB8AC3E}">
        <p14:creationId xmlns:p14="http://schemas.microsoft.com/office/powerpoint/2010/main" val="611521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1C8E612-ADC6-4C45-B62D-540AE392D144}" type="datetime1">
              <a:rPr kumimoji="1" lang="ja-JP" altLang="en-US" smtClean="0"/>
              <a:t>2019/11/5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23D03A3-06C5-4B08-ADBE-8DF309FEE1BC}" type="slidenum">
              <a:rPr kumimoji="1" lang="ja-JP" altLang="en-US" smtClean="0"/>
              <a:t>‹#›</a:t>
            </a:fld>
            <a:endParaRPr kumimoji="1" lang="ja-JP" altLang="en-US"/>
          </a:p>
        </p:txBody>
      </p:sp>
    </p:spTree>
    <p:extLst>
      <p:ext uri="{BB962C8B-B14F-4D97-AF65-F5344CB8AC3E}">
        <p14:creationId xmlns:p14="http://schemas.microsoft.com/office/powerpoint/2010/main" val="2894915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BAAB821-ED30-41CE-BC3C-36C2F95D3CA2}" type="datetime1">
              <a:rPr kumimoji="1" lang="ja-JP" altLang="en-US" smtClean="0"/>
              <a:t>2019/11/5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23D03A3-06C5-4B08-ADBE-8DF309FEE1BC}" type="slidenum">
              <a:rPr kumimoji="1" lang="ja-JP" altLang="en-US" smtClean="0"/>
              <a:t>‹#›</a:t>
            </a:fld>
            <a:endParaRPr kumimoji="1" lang="ja-JP" altLang="en-US"/>
          </a:p>
        </p:txBody>
      </p:sp>
    </p:spTree>
    <p:extLst>
      <p:ext uri="{BB962C8B-B14F-4D97-AF65-F5344CB8AC3E}">
        <p14:creationId xmlns:p14="http://schemas.microsoft.com/office/powerpoint/2010/main" val="3577825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F6A356F-A67C-492E-9711-E26E8DF3CE12}" type="datetime1">
              <a:rPr kumimoji="1" lang="ja-JP" altLang="en-US" smtClean="0"/>
              <a:t>2019/11/5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23D03A3-06C5-4B08-ADBE-8DF309FEE1BC}" type="slidenum">
              <a:rPr kumimoji="1" lang="ja-JP" altLang="en-US" smtClean="0"/>
              <a:t>‹#›</a:t>
            </a:fld>
            <a:endParaRPr kumimoji="1" lang="ja-JP" altLang="en-US"/>
          </a:p>
        </p:txBody>
      </p:sp>
    </p:spTree>
    <p:extLst>
      <p:ext uri="{BB962C8B-B14F-4D97-AF65-F5344CB8AC3E}">
        <p14:creationId xmlns:p14="http://schemas.microsoft.com/office/powerpoint/2010/main" val="4040627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692B4C-2A6C-4D7C-BC99-E85980CB746B}" type="datetime1">
              <a:rPr kumimoji="1" lang="ja-JP" altLang="en-US" smtClean="0"/>
              <a:t>2019/11/5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23D03A3-06C5-4B08-ADBE-8DF309FEE1BC}" type="slidenum">
              <a:rPr kumimoji="1" lang="ja-JP" altLang="en-US" smtClean="0"/>
              <a:t>‹#›</a:t>
            </a:fld>
            <a:endParaRPr kumimoji="1" lang="ja-JP" altLang="en-US"/>
          </a:p>
        </p:txBody>
      </p:sp>
    </p:spTree>
    <p:extLst>
      <p:ext uri="{BB962C8B-B14F-4D97-AF65-F5344CB8AC3E}">
        <p14:creationId xmlns:p14="http://schemas.microsoft.com/office/powerpoint/2010/main" val="3772901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84FD66D-F2DE-4A3E-BB45-E1C4132B2001}" type="datetime1">
              <a:rPr kumimoji="1" lang="ja-JP" altLang="en-US" smtClean="0"/>
              <a:t>2019/11/5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23D03A3-06C5-4B08-ADBE-8DF309FEE1BC}" type="slidenum">
              <a:rPr kumimoji="1" lang="ja-JP" altLang="en-US" smtClean="0"/>
              <a:t>‹#›</a:t>
            </a:fld>
            <a:endParaRPr kumimoji="1" lang="ja-JP" altLang="en-US"/>
          </a:p>
        </p:txBody>
      </p:sp>
    </p:spTree>
    <p:extLst>
      <p:ext uri="{BB962C8B-B14F-4D97-AF65-F5344CB8AC3E}">
        <p14:creationId xmlns:p14="http://schemas.microsoft.com/office/powerpoint/2010/main" val="3282660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EA0FE0F-510E-4497-8EE9-5C8824AEAA91}" type="datetime1">
              <a:rPr kumimoji="1" lang="ja-JP" altLang="en-US" smtClean="0"/>
              <a:t>2019/11/5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23D03A3-06C5-4B08-ADBE-8DF309FEE1BC}" type="slidenum">
              <a:rPr kumimoji="1" lang="ja-JP" altLang="en-US" smtClean="0"/>
              <a:t>‹#›</a:t>
            </a:fld>
            <a:endParaRPr kumimoji="1" lang="ja-JP" altLang="en-US"/>
          </a:p>
        </p:txBody>
      </p:sp>
    </p:spTree>
    <p:extLst>
      <p:ext uri="{BB962C8B-B14F-4D97-AF65-F5344CB8AC3E}">
        <p14:creationId xmlns:p14="http://schemas.microsoft.com/office/powerpoint/2010/main" val="1672303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A3D0D7-0E0B-42EF-8077-F04B92BCAC1C}" type="datetime1">
              <a:rPr kumimoji="1" lang="ja-JP" altLang="en-US" smtClean="0"/>
              <a:t>2019/11/5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3D03A3-06C5-4B08-ADBE-8DF309FEE1BC}" type="slidenum">
              <a:rPr kumimoji="1" lang="ja-JP" altLang="en-US" smtClean="0"/>
              <a:t>‹#›</a:t>
            </a:fld>
            <a:endParaRPr kumimoji="1" lang="ja-JP" altLang="en-US"/>
          </a:p>
        </p:txBody>
      </p:sp>
    </p:spTree>
    <p:extLst>
      <p:ext uri="{BB962C8B-B14F-4D97-AF65-F5344CB8AC3E}">
        <p14:creationId xmlns:p14="http://schemas.microsoft.com/office/powerpoint/2010/main" val="16721573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1255593"/>
            <a:ext cx="9906000" cy="216999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latin typeface="Meiryo UI" panose="020B0604030504040204" pitchFamily="50" charset="-128"/>
                <a:ea typeface="Meiryo UI" panose="020B0604030504040204" pitchFamily="50" charset="-128"/>
              </a:rPr>
              <a:t>もと城東区役所用地の活用について</a:t>
            </a:r>
            <a:endParaRPr kumimoji="1" lang="en-US" altLang="ja-JP" sz="4800" dirty="0" smtClean="0">
              <a:latin typeface="Meiryo UI" panose="020B0604030504040204" pitchFamily="50" charset="-128"/>
              <a:ea typeface="Meiryo UI" panose="020B0604030504040204" pitchFamily="50" charset="-128"/>
            </a:endParaRPr>
          </a:p>
          <a:p>
            <a:pPr algn="ctr"/>
            <a:r>
              <a:rPr lang="ja-JP" altLang="en-US" sz="3600" dirty="0" smtClean="0">
                <a:latin typeface="Meiryo UI" panose="020B0604030504040204" pitchFamily="50" charset="-128"/>
                <a:ea typeface="Meiryo UI" panose="020B0604030504040204" pitchFamily="50" charset="-128"/>
              </a:rPr>
              <a:t>（実施案）</a:t>
            </a:r>
            <a:endParaRPr kumimoji="1" lang="ja-JP" altLang="en-US" sz="3600" dirty="0">
              <a:latin typeface="Meiryo UI" panose="020B0604030504040204" pitchFamily="50" charset="-128"/>
              <a:ea typeface="Meiryo UI" panose="020B0604030504040204" pitchFamily="50" charset="-128"/>
            </a:endParaRPr>
          </a:p>
        </p:txBody>
      </p:sp>
      <p:sp>
        <p:nvSpPr>
          <p:cNvPr id="11" name="正方形/長方形 10"/>
          <p:cNvSpPr/>
          <p:nvPr/>
        </p:nvSpPr>
        <p:spPr>
          <a:xfrm>
            <a:off x="13648" y="5854890"/>
            <a:ext cx="9892352" cy="54592"/>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p:nvSpPr>
        <p:spPr>
          <a:xfrm>
            <a:off x="2477068" y="4947562"/>
            <a:ext cx="4951863" cy="1084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latin typeface="Meiryo UI" panose="020B0604030504040204" pitchFamily="50" charset="-128"/>
                <a:ea typeface="Meiryo UI" panose="020B0604030504040204" pitchFamily="50" charset="-128"/>
              </a:rPr>
              <a:t>城東区役所</a:t>
            </a:r>
            <a:endParaRPr kumimoji="1" lang="ja-JP" altLang="en-US" sz="2800" dirty="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623D03A3-06C5-4B08-ADBE-8DF309FEE1BC}" type="slidenum">
              <a:rPr kumimoji="1" lang="ja-JP" altLang="en-US" smtClean="0"/>
              <a:t>0</a:t>
            </a:fld>
            <a:endParaRPr kumimoji="1" lang="ja-JP" altLang="en-US" dirty="0"/>
          </a:p>
        </p:txBody>
      </p:sp>
      <p:sp>
        <p:nvSpPr>
          <p:cNvPr id="4" name="正方形/長方形 3"/>
          <p:cNvSpPr/>
          <p:nvPr/>
        </p:nvSpPr>
        <p:spPr>
          <a:xfrm>
            <a:off x="8742218" y="6192982"/>
            <a:ext cx="775855" cy="5284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1923477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1255593"/>
            <a:ext cx="9906000" cy="216999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latin typeface="Meiryo UI" panose="020B0604030504040204" pitchFamily="50" charset="-128"/>
                <a:ea typeface="Meiryo UI" panose="020B0604030504040204" pitchFamily="50" charset="-128"/>
              </a:rPr>
              <a:t>もと城東区役所用地の活用について</a:t>
            </a:r>
            <a:r>
              <a:rPr lang="ja-JP" altLang="en-US" sz="2400" dirty="0" smtClean="0">
                <a:latin typeface="Meiryo UI" panose="020B0604030504040204" pitchFamily="50" charset="-128"/>
                <a:ea typeface="Meiryo UI" panose="020B0604030504040204" pitchFamily="50" charset="-128"/>
              </a:rPr>
              <a:t>（実施案）</a:t>
            </a:r>
            <a:endParaRPr lang="en-US" altLang="ja-JP" sz="2400" dirty="0" smtClean="0">
              <a:latin typeface="Meiryo UI" panose="020B0604030504040204" pitchFamily="50" charset="-128"/>
              <a:ea typeface="Meiryo UI" panose="020B0604030504040204" pitchFamily="50" charset="-128"/>
            </a:endParaRPr>
          </a:p>
          <a:p>
            <a:pPr algn="ctr"/>
            <a:endParaRPr kumimoji="1" lang="en-US" altLang="ja-JP" sz="2400" dirty="0">
              <a:latin typeface="Meiryo UI" panose="020B0604030504040204" pitchFamily="50" charset="-128"/>
              <a:ea typeface="Meiryo UI" panose="020B0604030504040204" pitchFamily="50" charset="-128"/>
            </a:endParaRPr>
          </a:p>
          <a:p>
            <a:pPr algn="ctr"/>
            <a:r>
              <a:rPr kumimoji="1" lang="ja-JP" altLang="en-US" sz="3200" b="1" dirty="0" smtClean="0">
                <a:latin typeface="Meiryo UI" panose="020B0604030504040204" pitchFamily="50" charset="-128"/>
                <a:ea typeface="Meiryo UI" panose="020B0604030504040204" pitchFamily="50" charset="-128"/>
              </a:rPr>
              <a:t>＜検討過程と考え方＞</a:t>
            </a:r>
            <a:endParaRPr kumimoji="1" lang="ja-JP" altLang="en-US" sz="2400" b="1"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518314" y="6370419"/>
            <a:ext cx="2228850" cy="365125"/>
          </a:xfrm>
        </p:spPr>
        <p:txBody>
          <a:bodyPr/>
          <a:lstStyle/>
          <a:p>
            <a:fld id="{623D03A3-06C5-4B08-ADBE-8DF309FEE1BC}" type="slidenum">
              <a:rPr kumimoji="1" lang="ja-JP" altLang="en-US" smtClean="0"/>
              <a:t>9</a:t>
            </a:fld>
            <a:endParaRPr kumimoji="1" lang="ja-JP" altLang="en-US" dirty="0"/>
          </a:p>
        </p:txBody>
      </p:sp>
      <p:sp>
        <p:nvSpPr>
          <p:cNvPr id="9" name="正方形/長方形 8"/>
          <p:cNvSpPr/>
          <p:nvPr/>
        </p:nvSpPr>
        <p:spPr>
          <a:xfrm>
            <a:off x="8032651" y="98865"/>
            <a:ext cx="1714513" cy="48445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参　考</a:t>
            </a:r>
            <a:endParaRPr lang="ja-JP" altLang="en-US" sz="20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329625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266701" y="3357102"/>
            <a:ext cx="9372600" cy="2131280"/>
          </a:xfrm>
          <a:prstGeom prst="roundRect">
            <a:avLst>
              <a:gd name="adj" fmla="val 59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266701" y="751620"/>
            <a:ext cx="9372600" cy="2131280"/>
          </a:xfrm>
          <a:prstGeom prst="roundRect">
            <a:avLst>
              <a:gd name="adj" fmla="val 59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chemeClr val="bg1"/>
                </a:solidFill>
                <a:latin typeface="Meiryo UI" panose="020B0604030504040204" pitchFamily="50" charset="-128"/>
                <a:ea typeface="Meiryo UI" panose="020B0604030504040204" pitchFamily="50" charset="-128"/>
              </a:rPr>
              <a:t>１　検討過程</a:t>
            </a:r>
            <a:endParaRPr lang="ja-JP" altLang="ja-JP" sz="1600" b="1" dirty="0" smtClean="0">
              <a:latin typeface="HG丸ｺﾞｼｯｸM-PRO" panose="020F0600000000000000" pitchFamily="50" charset="-128"/>
              <a:ea typeface="HG丸ｺﾞｼｯｸM-PRO" panose="020F0600000000000000" pitchFamily="50" charset="-128"/>
            </a:endParaRPr>
          </a:p>
        </p:txBody>
      </p:sp>
      <p:sp>
        <p:nvSpPr>
          <p:cNvPr id="11" name="正方形/長方形 10"/>
          <p:cNvSpPr/>
          <p:nvPr/>
        </p:nvSpPr>
        <p:spPr>
          <a:xfrm>
            <a:off x="415119" y="842386"/>
            <a:ext cx="9075760" cy="8656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bg1"/>
                </a:solidFill>
                <a:latin typeface="Meiryo UI" panose="020B0604030504040204" pitchFamily="50" charset="-128"/>
                <a:ea typeface="Meiryo UI" panose="020B0604030504040204" pitchFamily="50" charset="-128"/>
              </a:rPr>
              <a:t>平成</a:t>
            </a:r>
            <a:r>
              <a:rPr lang="en-US" altLang="ja-JP" sz="2000" b="1" dirty="0" smtClean="0">
                <a:solidFill>
                  <a:schemeClr val="bg1"/>
                </a:solidFill>
                <a:latin typeface="Meiryo UI" panose="020B0604030504040204" pitchFamily="50" charset="-128"/>
                <a:ea typeface="Meiryo UI" panose="020B0604030504040204" pitchFamily="50" charset="-128"/>
              </a:rPr>
              <a:t>30</a:t>
            </a:r>
            <a:r>
              <a:rPr lang="ja-JP" altLang="en-US" sz="2000" b="1" dirty="0" smtClean="0">
                <a:solidFill>
                  <a:schemeClr val="bg1"/>
                </a:solidFill>
                <a:latin typeface="Meiryo UI" panose="020B0604030504040204" pitchFamily="50" charset="-128"/>
                <a:ea typeface="Meiryo UI" panose="020B0604030504040204" pitchFamily="50" charset="-128"/>
              </a:rPr>
              <a:t>年</a:t>
            </a:r>
            <a:r>
              <a:rPr lang="en-US" altLang="ja-JP" sz="2000" b="1" dirty="0" smtClean="0">
                <a:solidFill>
                  <a:schemeClr val="bg1"/>
                </a:solidFill>
                <a:latin typeface="Meiryo UI" panose="020B0604030504040204" pitchFamily="50" charset="-128"/>
                <a:ea typeface="Meiryo UI" panose="020B0604030504040204" pitchFamily="50" charset="-128"/>
              </a:rPr>
              <a:t>4</a:t>
            </a:r>
            <a:r>
              <a:rPr lang="ja-JP" altLang="en-US" sz="2000" b="1" dirty="0" smtClean="0">
                <a:solidFill>
                  <a:schemeClr val="bg1"/>
                </a:solidFill>
                <a:latin typeface="Meiryo UI" panose="020B0604030504040204" pitchFamily="50" charset="-128"/>
                <a:ea typeface="Meiryo UI" panose="020B0604030504040204" pitchFamily="50" charset="-128"/>
              </a:rPr>
              <a:t>月</a:t>
            </a:r>
            <a:endParaRPr lang="en-US" altLang="ja-JP" sz="2000" b="1" dirty="0" smtClean="0">
              <a:solidFill>
                <a:schemeClr val="bg1"/>
              </a:solidFill>
              <a:latin typeface="Meiryo UI" panose="020B0604030504040204" pitchFamily="50" charset="-128"/>
              <a:ea typeface="Meiryo UI" panose="020B0604030504040204" pitchFamily="50" charset="-128"/>
            </a:endParaRPr>
          </a:p>
          <a:p>
            <a:r>
              <a:rPr lang="ja-JP" altLang="en-US" sz="2000" b="1" dirty="0" smtClean="0">
                <a:solidFill>
                  <a:schemeClr val="bg1"/>
                </a:solidFill>
                <a:latin typeface="Meiryo UI" panose="020B0604030504040204" pitchFamily="50" charset="-128"/>
                <a:ea typeface="Meiryo UI" panose="020B0604030504040204" pitchFamily="50" charset="-128"/>
              </a:rPr>
              <a:t>「もと城東区役所用地活用について（素案①）」</a:t>
            </a:r>
            <a:r>
              <a:rPr lang="ja-JP" altLang="en-US" sz="2000" dirty="0" smtClean="0">
                <a:solidFill>
                  <a:schemeClr val="bg1"/>
                </a:solidFill>
                <a:latin typeface="Meiryo UI" panose="020B0604030504040204" pitchFamily="50" charset="-128"/>
                <a:ea typeface="Meiryo UI" panose="020B0604030504040204" pitchFamily="50" charset="-128"/>
              </a:rPr>
              <a:t>公表</a:t>
            </a:r>
          </a:p>
        </p:txBody>
      </p:sp>
      <p:sp>
        <p:nvSpPr>
          <p:cNvPr id="12" name="正方形/長方形 11"/>
          <p:cNvSpPr/>
          <p:nvPr/>
        </p:nvSpPr>
        <p:spPr>
          <a:xfrm>
            <a:off x="367915" y="5885388"/>
            <a:ext cx="9075761" cy="753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u="sng" dirty="0" smtClean="0">
                <a:solidFill>
                  <a:schemeClr val="tx1"/>
                </a:solidFill>
                <a:latin typeface="Meiryo UI" panose="020B0604030504040204" pitchFamily="50" charset="-128"/>
                <a:ea typeface="Meiryo UI" panose="020B0604030504040204" pitchFamily="50" charset="-128"/>
              </a:rPr>
              <a:t>本実施案のとりまとめ</a:t>
            </a:r>
            <a:endParaRPr lang="en-US" altLang="ja-JP" sz="2400" b="1" u="sng" dirty="0" smtClean="0">
              <a:solidFill>
                <a:schemeClr val="tx1"/>
              </a:solidFill>
              <a:latin typeface="Meiryo UI" panose="020B0604030504040204" pitchFamily="50" charset="-128"/>
              <a:ea typeface="Meiryo UI" panose="020B0604030504040204" pitchFamily="50" charset="-128"/>
            </a:endParaRPr>
          </a:p>
        </p:txBody>
      </p:sp>
      <p:sp>
        <p:nvSpPr>
          <p:cNvPr id="2" name="二等辺三角形 1"/>
          <p:cNvSpPr/>
          <p:nvPr/>
        </p:nvSpPr>
        <p:spPr>
          <a:xfrm rot="10800000">
            <a:off x="3721097" y="2991787"/>
            <a:ext cx="2463800" cy="256427"/>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415117" y="3517653"/>
            <a:ext cx="9075761" cy="854796"/>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bg1"/>
                </a:solidFill>
                <a:latin typeface="Meiryo UI" panose="020B0604030504040204" pitchFamily="50" charset="-128"/>
                <a:ea typeface="Meiryo UI" panose="020B0604030504040204" pitchFamily="50" charset="-128"/>
              </a:rPr>
              <a:t>平成</a:t>
            </a:r>
            <a:r>
              <a:rPr lang="en-US" altLang="ja-JP" sz="2000" b="1" dirty="0" smtClean="0">
                <a:solidFill>
                  <a:schemeClr val="bg1"/>
                </a:solidFill>
                <a:latin typeface="Meiryo UI" panose="020B0604030504040204" pitchFamily="50" charset="-128"/>
                <a:ea typeface="Meiryo UI" panose="020B0604030504040204" pitchFamily="50" charset="-128"/>
              </a:rPr>
              <a:t>31</a:t>
            </a:r>
            <a:r>
              <a:rPr lang="ja-JP" altLang="en-US" sz="2000" b="1" dirty="0" smtClean="0">
                <a:solidFill>
                  <a:schemeClr val="bg1"/>
                </a:solidFill>
                <a:latin typeface="Meiryo UI" panose="020B0604030504040204" pitchFamily="50" charset="-128"/>
                <a:ea typeface="Meiryo UI" panose="020B0604030504040204" pitchFamily="50" charset="-128"/>
              </a:rPr>
              <a:t>年</a:t>
            </a:r>
            <a:r>
              <a:rPr lang="en-US" altLang="ja-JP" sz="2000" b="1" dirty="0">
                <a:solidFill>
                  <a:schemeClr val="bg1"/>
                </a:solidFill>
                <a:latin typeface="Meiryo UI" panose="020B0604030504040204" pitchFamily="50" charset="-128"/>
                <a:ea typeface="Meiryo UI" panose="020B0604030504040204" pitchFamily="50" charset="-128"/>
              </a:rPr>
              <a:t>1</a:t>
            </a:r>
            <a:r>
              <a:rPr lang="ja-JP" altLang="en-US" sz="2000" b="1" dirty="0" smtClean="0">
                <a:solidFill>
                  <a:schemeClr val="bg1"/>
                </a:solidFill>
                <a:latin typeface="Meiryo UI" panose="020B0604030504040204" pitchFamily="50" charset="-128"/>
                <a:ea typeface="Meiryo UI" panose="020B0604030504040204" pitchFamily="50" charset="-128"/>
              </a:rPr>
              <a:t>月</a:t>
            </a:r>
            <a:endParaRPr lang="en-US" altLang="ja-JP" sz="2000" b="1" dirty="0" smtClean="0">
              <a:solidFill>
                <a:schemeClr val="bg1"/>
              </a:solidFill>
              <a:latin typeface="Meiryo UI" panose="020B0604030504040204" pitchFamily="50" charset="-128"/>
              <a:ea typeface="Meiryo UI" panose="020B0604030504040204" pitchFamily="50" charset="-128"/>
            </a:endParaRPr>
          </a:p>
          <a:p>
            <a:r>
              <a:rPr lang="ja-JP" altLang="en-US" sz="2000" b="1" dirty="0" smtClean="0">
                <a:solidFill>
                  <a:schemeClr val="bg1"/>
                </a:solidFill>
                <a:latin typeface="Meiryo UI" panose="020B0604030504040204" pitchFamily="50" charset="-128"/>
                <a:ea typeface="Meiryo UI" panose="020B0604030504040204" pitchFamily="50" charset="-128"/>
              </a:rPr>
              <a:t>「もと城東区役所用地活用について（素案②）」</a:t>
            </a:r>
            <a:r>
              <a:rPr lang="ja-JP" altLang="en-US" sz="2000" dirty="0" smtClean="0">
                <a:solidFill>
                  <a:schemeClr val="bg1"/>
                </a:solidFill>
                <a:latin typeface="Meiryo UI" panose="020B0604030504040204" pitchFamily="50" charset="-128"/>
                <a:ea typeface="Meiryo UI" panose="020B0604030504040204" pitchFamily="50" charset="-128"/>
              </a:rPr>
              <a:t>公表</a:t>
            </a:r>
          </a:p>
        </p:txBody>
      </p:sp>
      <p:sp>
        <p:nvSpPr>
          <p:cNvPr id="3" name="角丸四角形 2"/>
          <p:cNvSpPr/>
          <p:nvPr/>
        </p:nvSpPr>
        <p:spPr>
          <a:xfrm>
            <a:off x="580218" y="1837308"/>
            <a:ext cx="2848781" cy="88504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区民意見</a:t>
            </a:r>
            <a:endParaRPr kumimoji="1" lang="en-US" altLang="ja-JP" b="1" dirty="0" smtClean="0">
              <a:latin typeface="Meiryo UI" panose="020B0604030504040204" pitchFamily="50" charset="-128"/>
              <a:ea typeface="Meiryo UI" panose="020B0604030504040204" pitchFamily="50" charset="-128"/>
            </a:endParaRPr>
          </a:p>
          <a:p>
            <a:pPr algn="ctr"/>
            <a:r>
              <a:rPr lang="ja-JP" altLang="en-US" dirty="0" smtClean="0">
                <a:latin typeface="Meiryo UI" panose="020B0604030504040204" pitchFamily="50" charset="-128"/>
                <a:ea typeface="Meiryo UI" panose="020B0604030504040204" pitchFamily="50" charset="-128"/>
              </a:rPr>
              <a:t>区政会議</a:t>
            </a:r>
            <a:r>
              <a:rPr lang="ja-JP" altLang="en-US" dirty="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パブリックコメント</a:t>
            </a:r>
            <a:endParaRPr lang="en-US" altLang="ja-JP" dirty="0" smtClean="0">
              <a:latin typeface="Meiryo UI" panose="020B0604030504040204" pitchFamily="50" charset="-128"/>
              <a:ea typeface="Meiryo UI" panose="020B0604030504040204" pitchFamily="50" charset="-128"/>
            </a:endParaRPr>
          </a:p>
          <a:p>
            <a:pPr algn="ctr"/>
            <a:r>
              <a:rPr kumimoji="1" lang="en-US" altLang="ja-JP" dirty="0" smtClean="0">
                <a:latin typeface="Meiryo UI" panose="020B0604030504040204" pitchFamily="50" charset="-128"/>
                <a:ea typeface="Meiryo UI" panose="020B0604030504040204" pitchFamily="50" charset="-128"/>
              </a:rPr>
              <a:t>(H30.5)    (H30.5</a:t>
            </a:r>
            <a:r>
              <a:rPr kumimoji="1" lang="ja-JP" altLang="en-US" dirty="0" smtClean="0">
                <a:latin typeface="Meiryo UI" panose="020B0604030504040204" pitchFamily="50" charset="-128"/>
                <a:ea typeface="Meiryo UI" panose="020B0604030504040204" pitchFamily="50" charset="-128"/>
              </a:rPr>
              <a:t>～</a:t>
            </a:r>
            <a:r>
              <a:rPr kumimoji="1" lang="en-US" altLang="ja-JP" dirty="0" smtClean="0">
                <a:latin typeface="Meiryo UI" panose="020B0604030504040204" pitchFamily="50" charset="-128"/>
                <a:ea typeface="Meiryo UI" panose="020B0604030504040204" pitchFamily="50" charset="-128"/>
              </a:rPr>
              <a:t>6)  </a:t>
            </a:r>
            <a:endParaRPr kumimoji="1" lang="ja-JP" altLang="en-US" dirty="0">
              <a:latin typeface="Meiryo UI" panose="020B0604030504040204" pitchFamily="50" charset="-128"/>
              <a:ea typeface="Meiryo UI" panose="020B0604030504040204" pitchFamily="50" charset="-128"/>
            </a:endParaRPr>
          </a:p>
        </p:txBody>
      </p:sp>
      <p:sp>
        <p:nvSpPr>
          <p:cNvPr id="13" name="角丸四角形 12"/>
          <p:cNvSpPr/>
          <p:nvPr/>
        </p:nvSpPr>
        <p:spPr>
          <a:xfrm>
            <a:off x="3606798" y="1837308"/>
            <a:ext cx="2870202" cy="88504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事業者意見</a:t>
            </a:r>
            <a:endParaRPr kumimoji="1" lang="en-US" altLang="ja-JP" b="1" dirty="0" smtClean="0">
              <a:latin typeface="Meiryo UI" panose="020B0604030504040204" pitchFamily="50" charset="-128"/>
              <a:ea typeface="Meiryo UI" panose="020B0604030504040204" pitchFamily="50" charset="-128"/>
            </a:endParaRPr>
          </a:p>
          <a:p>
            <a:pPr algn="ctr"/>
            <a:r>
              <a:rPr lang="ja-JP" altLang="en-US" dirty="0" smtClean="0">
                <a:latin typeface="Meiryo UI" panose="020B0604030504040204" pitchFamily="50" charset="-128"/>
                <a:ea typeface="Meiryo UI" panose="020B0604030504040204" pitchFamily="50" charset="-128"/>
              </a:rPr>
              <a:t>マーケットサウンディング</a:t>
            </a:r>
            <a:endParaRPr lang="en-US" altLang="ja-JP" dirty="0" smtClean="0">
              <a:latin typeface="Meiryo UI" panose="020B0604030504040204" pitchFamily="50" charset="-128"/>
              <a:ea typeface="Meiryo UI" panose="020B0604030504040204" pitchFamily="50" charset="-128"/>
            </a:endParaRPr>
          </a:p>
          <a:p>
            <a:pPr algn="ctr"/>
            <a:r>
              <a:rPr kumimoji="1" lang="en-US" altLang="ja-JP" dirty="0" smtClean="0">
                <a:latin typeface="Meiryo UI" panose="020B0604030504040204" pitchFamily="50" charset="-128"/>
                <a:ea typeface="Meiryo UI" panose="020B0604030504040204" pitchFamily="50" charset="-128"/>
              </a:rPr>
              <a:t>(H30.5)</a:t>
            </a:r>
            <a:endParaRPr kumimoji="1" lang="ja-JP" altLang="en-US" dirty="0">
              <a:latin typeface="Meiryo UI" panose="020B0604030504040204" pitchFamily="50" charset="-128"/>
              <a:ea typeface="Meiryo UI" panose="020B0604030504040204" pitchFamily="50" charset="-128"/>
            </a:endParaRPr>
          </a:p>
        </p:txBody>
      </p:sp>
      <p:sp>
        <p:nvSpPr>
          <p:cNvPr id="14" name="角丸四角形 13"/>
          <p:cNvSpPr/>
          <p:nvPr/>
        </p:nvSpPr>
        <p:spPr>
          <a:xfrm>
            <a:off x="6633377" y="1837308"/>
            <a:ext cx="2734482" cy="88504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各分野における状況変化</a:t>
            </a:r>
            <a:endParaRPr kumimoji="1" lang="ja-JP" altLang="en-US" b="1" dirty="0">
              <a:latin typeface="Meiryo UI" panose="020B0604030504040204" pitchFamily="50" charset="-128"/>
              <a:ea typeface="Meiryo UI" panose="020B0604030504040204" pitchFamily="50" charset="-128"/>
            </a:endParaRPr>
          </a:p>
        </p:txBody>
      </p:sp>
      <p:sp>
        <p:nvSpPr>
          <p:cNvPr id="15" name="二等辺三角形 14"/>
          <p:cNvSpPr/>
          <p:nvPr/>
        </p:nvSpPr>
        <p:spPr>
          <a:xfrm rot="10800000">
            <a:off x="3721097" y="5608774"/>
            <a:ext cx="2463800" cy="256427"/>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1223889" y="4496272"/>
            <a:ext cx="3681907" cy="88504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区民意見</a:t>
            </a:r>
            <a:endParaRPr kumimoji="1" lang="en-US" altLang="ja-JP" b="1" dirty="0" smtClean="0">
              <a:latin typeface="Meiryo UI" panose="020B0604030504040204" pitchFamily="50" charset="-128"/>
              <a:ea typeface="Meiryo UI" panose="020B0604030504040204" pitchFamily="50" charset="-128"/>
            </a:endParaRPr>
          </a:p>
          <a:p>
            <a:pPr algn="ctr"/>
            <a:r>
              <a:rPr kumimoji="1" lang="ja-JP" altLang="en-US" dirty="0" smtClean="0">
                <a:latin typeface="Meiryo UI" panose="020B0604030504040204" pitchFamily="50" charset="-128"/>
                <a:ea typeface="Meiryo UI" panose="020B0604030504040204" pitchFamily="50" charset="-128"/>
              </a:rPr>
              <a:t>区政会議・説明会・区民アンケート</a:t>
            </a:r>
            <a:endParaRPr kumimoji="1" lang="en-US" altLang="ja-JP" dirty="0" smtClean="0">
              <a:latin typeface="Meiryo UI" panose="020B0604030504040204" pitchFamily="50" charset="-128"/>
              <a:ea typeface="Meiryo UI" panose="020B0604030504040204" pitchFamily="50" charset="-128"/>
            </a:endParaRPr>
          </a:p>
          <a:p>
            <a:pPr algn="ctr"/>
            <a:r>
              <a:rPr lang="en-US" altLang="ja-JP" dirty="0" smtClean="0">
                <a:latin typeface="Meiryo UI" panose="020B0604030504040204" pitchFamily="50" charset="-128"/>
                <a:ea typeface="Meiryo UI" panose="020B0604030504040204" pitchFamily="50" charset="-128"/>
              </a:rPr>
              <a:t>(H31.1)  (H31.2) (H31.1</a:t>
            </a:r>
            <a:r>
              <a:rPr lang="ja-JP" altLang="en-US" dirty="0" smtClean="0">
                <a:latin typeface="Meiryo UI" panose="020B0604030504040204" pitchFamily="50" charset="-128"/>
                <a:ea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rPr>
              <a:t>2</a:t>
            </a:r>
            <a:r>
              <a:rPr lang="ja-JP" altLang="en-US" dirty="0" smtClean="0">
                <a:latin typeface="Meiryo UI" panose="020B0604030504040204" pitchFamily="50" charset="-128"/>
                <a:ea typeface="Meiryo UI" panose="020B0604030504040204" pitchFamily="50" charset="-128"/>
              </a:rPr>
              <a:t>）</a:t>
            </a:r>
            <a:endParaRPr kumimoji="1" lang="en-US" altLang="ja-JP" dirty="0" smtClean="0">
              <a:latin typeface="Meiryo UI" panose="020B0604030504040204" pitchFamily="50" charset="-128"/>
              <a:ea typeface="Meiryo UI" panose="020B0604030504040204" pitchFamily="50" charset="-128"/>
            </a:endParaRPr>
          </a:p>
        </p:txBody>
      </p:sp>
      <p:sp>
        <p:nvSpPr>
          <p:cNvPr id="18" name="角丸四角形 17"/>
          <p:cNvSpPr/>
          <p:nvPr/>
        </p:nvSpPr>
        <p:spPr>
          <a:xfrm>
            <a:off x="5041899" y="4496272"/>
            <a:ext cx="3509182" cy="885040"/>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専門家意見</a:t>
            </a:r>
            <a:endParaRPr kumimoji="1" lang="en-US" altLang="ja-JP" b="1" dirty="0" smtClean="0">
              <a:latin typeface="Meiryo UI" panose="020B0604030504040204" pitchFamily="50" charset="-128"/>
              <a:ea typeface="Meiryo UI" panose="020B0604030504040204" pitchFamily="50" charset="-128"/>
            </a:endParaRPr>
          </a:p>
          <a:p>
            <a:pPr algn="ctr"/>
            <a:r>
              <a:rPr kumimoji="1" lang="ja-JP" altLang="en-US" dirty="0" smtClean="0">
                <a:latin typeface="Meiryo UI" panose="020B0604030504040204" pitchFamily="50" charset="-128"/>
                <a:ea typeface="Meiryo UI" panose="020B0604030504040204" pitchFamily="50" charset="-128"/>
              </a:rPr>
              <a:t>不動産鑑定士意見聴取</a:t>
            </a:r>
            <a:endParaRPr kumimoji="1" lang="en-US" altLang="ja-JP" dirty="0" smtClean="0">
              <a:latin typeface="Meiryo UI" panose="020B0604030504040204" pitchFamily="50" charset="-128"/>
              <a:ea typeface="Meiryo UI" panose="020B0604030504040204" pitchFamily="50" charset="-128"/>
            </a:endParaRPr>
          </a:p>
          <a:p>
            <a:pPr algn="ctr"/>
            <a:r>
              <a:rPr lang="en-US" altLang="ja-JP" smtClean="0">
                <a:latin typeface="Meiryo UI" panose="020B0604030504040204" pitchFamily="50" charset="-128"/>
                <a:ea typeface="Meiryo UI" panose="020B0604030504040204" pitchFamily="50" charset="-128"/>
              </a:rPr>
              <a:t>(H31.3</a:t>
            </a:r>
            <a:r>
              <a:rPr lang="ja-JP" altLang="en-US" dirty="0" smtClean="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a:xfrm>
            <a:off x="7677150" y="6476026"/>
            <a:ext cx="2228850" cy="365125"/>
          </a:xfrm>
        </p:spPr>
        <p:txBody>
          <a:bodyPr/>
          <a:lstStyle/>
          <a:p>
            <a:fld id="{623D03A3-06C5-4B08-ADBE-8DF309FEE1BC}" type="slidenum">
              <a:rPr kumimoji="1" lang="ja-JP" altLang="en-US" smtClean="0">
                <a:latin typeface="Meiryo UI" panose="020B0604030504040204" pitchFamily="50" charset="-128"/>
                <a:ea typeface="Meiryo UI" panose="020B0604030504040204" pitchFamily="50" charset="-128"/>
              </a:rPr>
              <a:t>10</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484635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chemeClr val="bg1"/>
                </a:solidFill>
                <a:latin typeface="Meiryo UI" panose="020B0604030504040204" pitchFamily="50" charset="-128"/>
                <a:ea typeface="Meiryo UI" panose="020B0604030504040204" pitchFamily="50" charset="-128"/>
              </a:rPr>
              <a:t>２　検討過程</a:t>
            </a:r>
            <a:r>
              <a:rPr lang="ja-JP" altLang="en-US" sz="1600" b="1" dirty="0" smtClean="0">
                <a:latin typeface="HG丸ｺﾞｼｯｸM-PRO" panose="020F0600000000000000" pitchFamily="50" charset="-128"/>
                <a:ea typeface="HG丸ｺﾞｼｯｸM-PRO" panose="020F0600000000000000" pitchFamily="50" charset="-128"/>
              </a:rPr>
              <a:t>（１）「もと城東区役所用地活用について（素案①）」についての検討（</a:t>
            </a:r>
            <a:r>
              <a:rPr lang="en-US" altLang="ja-JP" sz="1600" b="1" dirty="0" smtClean="0">
                <a:latin typeface="HG丸ｺﾞｼｯｸM-PRO" panose="020F0600000000000000" pitchFamily="50" charset="-128"/>
                <a:ea typeface="HG丸ｺﾞｼｯｸM-PRO" panose="020F0600000000000000" pitchFamily="50" charset="-128"/>
              </a:rPr>
              <a:t>H30.4</a:t>
            </a:r>
            <a:r>
              <a:rPr lang="ja-JP" altLang="en-US" sz="1600" b="1" dirty="0" smtClean="0">
                <a:latin typeface="HG丸ｺﾞｼｯｸM-PRO" panose="020F0600000000000000" pitchFamily="50" charset="-128"/>
                <a:ea typeface="HG丸ｺﾞｼｯｸM-PRO" panose="020F0600000000000000" pitchFamily="50" charset="-128"/>
              </a:rPr>
              <a:t>～）</a:t>
            </a:r>
            <a:endParaRPr lang="ja-JP" altLang="ja-JP" sz="1600" b="1" dirty="0" smtClean="0">
              <a:latin typeface="HG丸ｺﾞｼｯｸM-PRO" panose="020F0600000000000000" pitchFamily="50" charset="-128"/>
              <a:ea typeface="HG丸ｺﾞｼｯｸM-PRO" panose="020F0600000000000000" pitchFamily="50" charset="-128"/>
            </a:endParaRPr>
          </a:p>
        </p:txBody>
      </p:sp>
      <p:sp>
        <p:nvSpPr>
          <p:cNvPr id="11" name="正方形/長方形 10"/>
          <p:cNvSpPr/>
          <p:nvPr/>
        </p:nvSpPr>
        <p:spPr>
          <a:xfrm>
            <a:off x="248915" y="764680"/>
            <a:ext cx="6630187" cy="421527"/>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bg1"/>
                </a:solidFill>
                <a:latin typeface="Meiryo UI" panose="020B0604030504040204" pitchFamily="50" charset="-128"/>
                <a:ea typeface="Meiryo UI" panose="020B0604030504040204" pitchFamily="50" charset="-128"/>
              </a:rPr>
              <a:t>平成</a:t>
            </a:r>
            <a:r>
              <a:rPr lang="en-US" altLang="ja-JP" sz="1600" dirty="0" smtClean="0">
                <a:solidFill>
                  <a:schemeClr val="bg1"/>
                </a:solidFill>
                <a:latin typeface="Meiryo UI" panose="020B0604030504040204" pitchFamily="50" charset="-128"/>
                <a:ea typeface="Meiryo UI" panose="020B0604030504040204" pitchFamily="50" charset="-128"/>
              </a:rPr>
              <a:t>30</a:t>
            </a:r>
            <a:r>
              <a:rPr lang="ja-JP" altLang="en-US" sz="1600" dirty="0" smtClean="0">
                <a:solidFill>
                  <a:schemeClr val="bg1"/>
                </a:solidFill>
                <a:latin typeface="Meiryo UI" panose="020B0604030504040204" pitchFamily="50" charset="-128"/>
                <a:ea typeface="Meiryo UI" panose="020B0604030504040204" pitchFamily="50" charset="-128"/>
              </a:rPr>
              <a:t>年</a:t>
            </a:r>
            <a:r>
              <a:rPr lang="en-US" altLang="ja-JP" sz="1600" dirty="0" smtClean="0">
                <a:solidFill>
                  <a:schemeClr val="bg1"/>
                </a:solidFill>
                <a:latin typeface="Meiryo UI" panose="020B0604030504040204" pitchFamily="50" charset="-128"/>
                <a:ea typeface="Meiryo UI" panose="020B0604030504040204" pitchFamily="50" charset="-128"/>
              </a:rPr>
              <a:t>4</a:t>
            </a:r>
            <a:r>
              <a:rPr lang="ja-JP" altLang="en-US" sz="1600" dirty="0" smtClean="0">
                <a:solidFill>
                  <a:schemeClr val="bg1"/>
                </a:solidFill>
                <a:latin typeface="Meiryo UI" panose="020B0604030504040204" pitchFamily="50" charset="-128"/>
                <a:ea typeface="Meiryo UI" panose="020B0604030504040204" pitchFamily="50" charset="-128"/>
              </a:rPr>
              <a:t>月</a:t>
            </a:r>
            <a:r>
              <a:rPr lang="ja-JP" altLang="en-US" sz="2000" b="1" dirty="0" smtClean="0">
                <a:solidFill>
                  <a:schemeClr val="bg1"/>
                </a:solidFill>
                <a:latin typeface="Meiryo UI" panose="020B0604030504040204" pitchFamily="50" charset="-128"/>
                <a:ea typeface="Meiryo UI" panose="020B0604030504040204" pitchFamily="50" charset="-128"/>
              </a:rPr>
              <a:t>「もと城東区役所用地活用について（素案①）」</a:t>
            </a:r>
            <a:endParaRPr lang="ja-JP" altLang="en-US" sz="2000" dirty="0" smtClean="0">
              <a:solidFill>
                <a:schemeClr val="bg1"/>
              </a:solidFill>
              <a:latin typeface="Meiryo UI" panose="020B0604030504040204" pitchFamily="50" charset="-128"/>
              <a:ea typeface="Meiryo UI" panose="020B0604030504040204" pitchFamily="50" charset="-128"/>
            </a:endParaRPr>
          </a:p>
        </p:txBody>
      </p:sp>
      <p:sp>
        <p:nvSpPr>
          <p:cNvPr id="14" name="角丸四角形 13"/>
          <p:cNvSpPr/>
          <p:nvPr/>
        </p:nvSpPr>
        <p:spPr>
          <a:xfrm>
            <a:off x="269239" y="1681289"/>
            <a:ext cx="9113528" cy="1954928"/>
          </a:xfrm>
          <a:prstGeom prst="roundRect">
            <a:avLst>
              <a:gd name="adj" fmla="val 7751"/>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Meiryo UI" panose="020B0604030504040204" pitchFamily="50" charset="-128"/>
                <a:ea typeface="Meiryo UI" panose="020B0604030504040204" pitchFamily="50" charset="-128"/>
              </a:rPr>
              <a:t>①人口密度は、東京都の豊島区、中野区、荒川区に続き全国第</a:t>
            </a:r>
            <a:r>
              <a:rPr lang="en-US" altLang="ja-JP" sz="2000" dirty="0">
                <a:solidFill>
                  <a:schemeClr val="tx1"/>
                </a:solidFill>
                <a:latin typeface="Meiryo UI" panose="020B0604030504040204" pitchFamily="50" charset="-128"/>
                <a:ea typeface="Meiryo UI" panose="020B0604030504040204" pitchFamily="50" charset="-128"/>
              </a:rPr>
              <a:t>4</a:t>
            </a:r>
            <a:r>
              <a:rPr lang="ja-JP" altLang="en-US" sz="2000" dirty="0">
                <a:solidFill>
                  <a:schemeClr val="tx1"/>
                </a:solidFill>
                <a:latin typeface="Meiryo UI" panose="020B0604030504040204" pitchFamily="50" charset="-128"/>
                <a:ea typeface="Meiryo UI" panose="020B0604030504040204" pitchFamily="50" charset="-128"/>
              </a:rPr>
              <a:t>位の</a:t>
            </a:r>
            <a:r>
              <a:rPr lang="en-US" altLang="ja-JP" sz="2000" dirty="0">
                <a:solidFill>
                  <a:schemeClr val="tx1"/>
                </a:solidFill>
                <a:latin typeface="Meiryo UI" panose="020B0604030504040204" pitchFamily="50" charset="-128"/>
                <a:ea typeface="Meiryo UI" panose="020B0604030504040204" pitchFamily="50" charset="-128"/>
              </a:rPr>
              <a:t>19,654</a:t>
            </a:r>
            <a:r>
              <a:rPr lang="ja-JP" altLang="en-US" sz="2000" dirty="0">
                <a:solidFill>
                  <a:schemeClr val="tx1"/>
                </a:solidFill>
                <a:latin typeface="Meiryo UI" panose="020B0604030504040204" pitchFamily="50" charset="-128"/>
                <a:ea typeface="Meiryo UI" panose="020B0604030504040204" pitchFamily="50" charset="-128"/>
              </a:rPr>
              <a:t>人</a:t>
            </a:r>
            <a:r>
              <a:rPr lang="en-US" altLang="ja-JP" sz="2000" dirty="0" smtClean="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a:t>
            </a:r>
            <a:endParaRPr lang="ja-JP" altLang="en-US"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②城東区役所がある城東区中央エリアは、大規模共同住宅が続々建設された人口</a:t>
            </a:r>
          </a:p>
          <a:p>
            <a:r>
              <a:rPr lang="ja-JP" altLang="en-US" sz="2000" dirty="0">
                <a:solidFill>
                  <a:schemeClr val="tx1"/>
                </a:solidFill>
                <a:latin typeface="Meiryo UI" panose="020B0604030504040204" pitchFamily="50" charset="-128"/>
                <a:ea typeface="Meiryo UI" panose="020B0604030504040204" pitchFamily="50" charset="-128"/>
              </a:rPr>
              <a:t>   密集エリア</a:t>
            </a:r>
          </a:p>
          <a:p>
            <a:r>
              <a:rPr lang="ja-JP" altLang="en-US" sz="2000" dirty="0">
                <a:solidFill>
                  <a:schemeClr val="tx1"/>
                </a:solidFill>
                <a:latin typeface="Meiryo UI" panose="020B0604030504040204" pitchFamily="50" charset="-128"/>
                <a:ea typeface="Meiryo UI" panose="020B0604030504040204" pitchFamily="50" charset="-128"/>
              </a:rPr>
              <a:t>③郊外に移転した町工場等の跡地が大規模共同住宅用地となっているケース</a:t>
            </a:r>
            <a:r>
              <a:rPr lang="ja-JP" altLang="en-US" sz="2000" dirty="0" smtClean="0">
                <a:solidFill>
                  <a:schemeClr val="tx1"/>
                </a:solidFill>
                <a:latin typeface="Meiryo UI" panose="020B0604030504040204" pitchFamily="50" charset="-128"/>
                <a:ea typeface="Meiryo UI" panose="020B0604030504040204" pitchFamily="50" charset="-128"/>
              </a:rPr>
              <a:t>が多い</a:t>
            </a:r>
            <a:r>
              <a:rPr lang="ja-JP" altLang="en-US" sz="2000" dirty="0">
                <a:solidFill>
                  <a:schemeClr val="tx1"/>
                </a:solidFill>
                <a:latin typeface="Meiryo UI" panose="020B0604030504040204" pitchFamily="50" charset="-128"/>
                <a:ea typeface="Meiryo UI" panose="020B0604030504040204" pitchFamily="50" charset="-128"/>
              </a:rPr>
              <a:t>。</a:t>
            </a:r>
          </a:p>
        </p:txBody>
      </p:sp>
      <p:sp>
        <p:nvSpPr>
          <p:cNvPr id="18" name="角丸四角形 17"/>
          <p:cNvSpPr/>
          <p:nvPr/>
        </p:nvSpPr>
        <p:spPr>
          <a:xfrm>
            <a:off x="269239" y="1326729"/>
            <a:ext cx="2828457" cy="35456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eiryo UI" panose="020B0604030504040204" pitchFamily="50" charset="-128"/>
                <a:ea typeface="Meiryo UI" panose="020B0604030504040204" pitchFamily="50" charset="-128"/>
              </a:rPr>
              <a:t>区</a:t>
            </a:r>
            <a:r>
              <a:rPr lang="ja-JP" altLang="en-US" dirty="0" smtClean="0">
                <a:latin typeface="Meiryo UI" panose="020B0604030504040204" pitchFamily="50" charset="-128"/>
                <a:ea typeface="Meiryo UI" panose="020B0604030504040204" pitchFamily="50" charset="-128"/>
              </a:rPr>
              <a:t>の</a:t>
            </a:r>
            <a:r>
              <a:rPr lang="ja-JP" altLang="en-US" dirty="0">
                <a:latin typeface="Meiryo UI" panose="020B0604030504040204" pitchFamily="50" charset="-128"/>
                <a:ea typeface="Meiryo UI" panose="020B0604030504040204" pitchFamily="50" charset="-128"/>
              </a:rPr>
              <a:t>現状</a:t>
            </a:r>
            <a:endParaRPr kumimoji="1" lang="ja-JP" altLang="en-US"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677150" y="6492875"/>
            <a:ext cx="2228850" cy="365125"/>
          </a:xfrm>
        </p:spPr>
        <p:txBody>
          <a:bodyPr/>
          <a:lstStyle/>
          <a:p>
            <a:fld id="{623D03A3-06C5-4B08-ADBE-8DF309FEE1BC}" type="slidenum">
              <a:rPr kumimoji="1" lang="ja-JP" altLang="en-US" smtClean="0">
                <a:latin typeface="Meiryo UI" panose="020B0604030504040204" pitchFamily="50" charset="-128"/>
                <a:ea typeface="Meiryo UI" panose="020B0604030504040204" pitchFamily="50" charset="-128"/>
              </a:rPr>
              <a:t>11</a:t>
            </a:fld>
            <a:endParaRPr kumimoji="1" lang="ja-JP" altLang="en-US" dirty="0">
              <a:latin typeface="Meiryo UI" panose="020B0604030504040204" pitchFamily="50" charset="-128"/>
              <a:ea typeface="Meiryo UI" panose="020B0604030504040204" pitchFamily="50" charset="-128"/>
            </a:endParaRPr>
          </a:p>
        </p:txBody>
      </p:sp>
      <p:sp>
        <p:nvSpPr>
          <p:cNvPr id="12" name="角丸四角形 11"/>
          <p:cNvSpPr/>
          <p:nvPr/>
        </p:nvSpPr>
        <p:spPr>
          <a:xfrm>
            <a:off x="269239" y="4131299"/>
            <a:ext cx="9113528" cy="2072553"/>
          </a:xfrm>
          <a:prstGeom prst="roundRect">
            <a:avLst>
              <a:gd name="adj" fmla="val 7751"/>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dirty="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経営課題１</a:t>
            </a:r>
            <a:r>
              <a:rPr lang="en-US" altLang="ja-JP" sz="2000" dirty="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人と人がつながり、城東区を誇りに思えるコミュニティ豊か</a:t>
            </a:r>
            <a:r>
              <a:rPr lang="ja-JP" altLang="en-US" sz="2000" dirty="0" smtClean="0">
                <a:solidFill>
                  <a:schemeClr val="tx1"/>
                </a:solidFill>
                <a:latin typeface="Meiryo UI" panose="020B0604030504040204" pitchFamily="50" charset="-128"/>
                <a:ea typeface="Meiryo UI" panose="020B0604030504040204" pitchFamily="50" charset="-128"/>
              </a:rPr>
              <a:t>なまちづくり</a:t>
            </a:r>
            <a:endParaRPr lang="ja-JP" altLang="en-US" sz="2000" dirty="0">
              <a:solidFill>
                <a:schemeClr val="tx1"/>
              </a:solidFill>
              <a:latin typeface="Meiryo UI" panose="020B0604030504040204" pitchFamily="50" charset="-128"/>
              <a:ea typeface="Meiryo UI" panose="020B0604030504040204" pitchFamily="50" charset="-128"/>
            </a:endParaRPr>
          </a:p>
          <a:p>
            <a:r>
              <a:rPr lang="en-US" altLang="ja-JP" sz="2000" dirty="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経営課題２</a:t>
            </a:r>
            <a:r>
              <a:rPr lang="en-US" altLang="ja-JP" sz="2000" dirty="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地域で支えあう安全で安心な</a:t>
            </a:r>
            <a:r>
              <a:rPr lang="ja-JP" altLang="en-US" sz="2000" dirty="0" smtClean="0">
                <a:solidFill>
                  <a:schemeClr val="tx1"/>
                </a:solidFill>
                <a:latin typeface="Meiryo UI" panose="020B0604030504040204" pitchFamily="50" charset="-128"/>
                <a:ea typeface="Meiryo UI" panose="020B0604030504040204" pitchFamily="50" charset="-128"/>
              </a:rPr>
              <a:t>まちづくり</a:t>
            </a:r>
            <a:endParaRPr lang="ja-JP" altLang="en-US" sz="2000" dirty="0">
              <a:solidFill>
                <a:schemeClr val="tx1"/>
              </a:solidFill>
              <a:latin typeface="Meiryo UI" panose="020B0604030504040204" pitchFamily="50" charset="-128"/>
              <a:ea typeface="Meiryo UI" panose="020B0604030504040204" pitchFamily="50" charset="-128"/>
            </a:endParaRPr>
          </a:p>
          <a:p>
            <a:r>
              <a:rPr lang="en-US" altLang="ja-JP" sz="2000" dirty="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経営課題３</a:t>
            </a:r>
            <a:r>
              <a:rPr lang="en-US" altLang="ja-JP" sz="2000" dirty="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安心して子育てし、心豊かに力強く未来を切り拓く子どもを</a:t>
            </a:r>
            <a:r>
              <a:rPr lang="ja-JP" altLang="en-US" sz="2000" dirty="0" smtClean="0">
                <a:solidFill>
                  <a:schemeClr val="tx1"/>
                </a:solidFill>
                <a:latin typeface="Meiryo UI" panose="020B0604030504040204" pitchFamily="50" charset="-128"/>
                <a:ea typeface="Meiryo UI" panose="020B0604030504040204" pitchFamily="50" charset="-128"/>
              </a:rPr>
              <a:t>育むまちづくり</a:t>
            </a:r>
            <a:endParaRPr lang="ja-JP" altLang="en-US" sz="2000" dirty="0">
              <a:solidFill>
                <a:schemeClr val="tx1"/>
              </a:solidFill>
              <a:latin typeface="Meiryo UI" panose="020B0604030504040204" pitchFamily="50" charset="-128"/>
              <a:ea typeface="Meiryo UI" panose="020B0604030504040204" pitchFamily="50" charset="-128"/>
            </a:endParaRPr>
          </a:p>
          <a:p>
            <a:r>
              <a:rPr lang="en-US" altLang="ja-JP" sz="2000" dirty="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経営課題４</a:t>
            </a:r>
            <a:r>
              <a:rPr lang="en-US" altLang="ja-JP" sz="2000" dirty="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だれもが健康でいきいきと暮らし、支えあうまちづくり</a:t>
            </a:r>
          </a:p>
          <a:p>
            <a:r>
              <a:rPr lang="en-US" altLang="ja-JP" sz="2000" dirty="0" smtClean="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経営課題５</a:t>
            </a:r>
            <a:r>
              <a:rPr lang="en-US" altLang="ja-JP" sz="2000" dirty="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区民が便利で親切な区役所づくりと、地域実情に応じた区政運営</a:t>
            </a:r>
          </a:p>
        </p:txBody>
      </p:sp>
      <p:sp>
        <p:nvSpPr>
          <p:cNvPr id="13" name="角丸四角形 12"/>
          <p:cNvSpPr/>
          <p:nvPr/>
        </p:nvSpPr>
        <p:spPr>
          <a:xfrm>
            <a:off x="269239" y="3776738"/>
            <a:ext cx="2828457" cy="428313"/>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HG丸ｺﾞｼｯｸM-PRO" panose="020F0600000000000000" pitchFamily="50" charset="-128"/>
                <a:ea typeface="HG丸ｺﾞｼｯｸM-PRO" panose="020F0600000000000000" pitchFamily="50" charset="-128"/>
              </a:rPr>
              <a:t>区の運営方針</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20044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chemeClr val="bg1"/>
                </a:solidFill>
                <a:latin typeface="Meiryo UI" panose="020B0604030504040204" pitchFamily="50" charset="-128"/>
                <a:ea typeface="Meiryo UI" panose="020B0604030504040204" pitchFamily="50" charset="-128"/>
              </a:rPr>
              <a:t>２　検討過程</a:t>
            </a:r>
            <a:r>
              <a:rPr lang="ja-JP" altLang="en-US" sz="1600" b="1" dirty="0" smtClean="0">
                <a:latin typeface="HG丸ｺﾞｼｯｸM-PRO" panose="020F0600000000000000" pitchFamily="50" charset="-128"/>
                <a:ea typeface="HG丸ｺﾞｼｯｸM-PRO" panose="020F0600000000000000" pitchFamily="50" charset="-128"/>
              </a:rPr>
              <a:t>（１）「もと城東区役所用地活用について（素案①）」についての検討（</a:t>
            </a:r>
            <a:r>
              <a:rPr lang="en-US" altLang="ja-JP" sz="1600" b="1" dirty="0" smtClean="0">
                <a:latin typeface="HG丸ｺﾞｼｯｸM-PRO" panose="020F0600000000000000" pitchFamily="50" charset="-128"/>
                <a:ea typeface="HG丸ｺﾞｼｯｸM-PRO" panose="020F0600000000000000" pitchFamily="50" charset="-128"/>
              </a:rPr>
              <a:t>H30.4</a:t>
            </a:r>
            <a:r>
              <a:rPr lang="ja-JP" altLang="en-US" sz="1600" b="1" dirty="0" smtClean="0">
                <a:latin typeface="HG丸ｺﾞｼｯｸM-PRO" panose="020F0600000000000000" pitchFamily="50" charset="-128"/>
                <a:ea typeface="HG丸ｺﾞｼｯｸM-PRO" panose="020F0600000000000000" pitchFamily="50" charset="-128"/>
              </a:rPr>
              <a:t>～）</a:t>
            </a:r>
            <a:endParaRPr lang="ja-JP" altLang="ja-JP" sz="1600" b="1" dirty="0" smtClean="0">
              <a:latin typeface="HG丸ｺﾞｼｯｸM-PRO" panose="020F0600000000000000" pitchFamily="50" charset="-128"/>
              <a:ea typeface="HG丸ｺﾞｼｯｸM-PRO" panose="020F0600000000000000" pitchFamily="50" charset="-128"/>
            </a:endParaRPr>
          </a:p>
        </p:txBody>
      </p:sp>
      <p:sp>
        <p:nvSpPr>
          <p:cNvPr id="11" name="正方形/長方形 10"/>
          <p:cNvSpPr/>
          <p:nvPr/>
        </p:nvSpPr>
        <p:spPr>
          <a:xfrm>
            <a:off x="248915" y="764680"/>
            <a:ext cx="6630187" cy="421527"/>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bg1"/>
                </a:solidFill>
                <a:latin typeface="Meiryo UI" panose="020B0604030504040204" pitchFamily="50" charset="-128"/>
                <a:ea typeface="Meiryo UI" panose="020B0604030504040204" pitchFamily="50" charset="-128"/>
              </a:rPr>
              <a:t>平成</a:t>
            </a:r>
            <a:r>
              <a:rPr lang="en-US" altLang="ja-JP" sz="1600" dirty="0" smtClean="0">
                <a:solidFill>
                  <a:schemeClr val="bg1"/>
                </a:solidFill>
                <a:latin typeface="Meiryo UI" panose="020B0604030504040204" pitchFamily="50" charset="-128"/>
                <a:ea typeface="Meiryo UI" panose="020B0604030504040204" pitchFamily="50" charset="-128"/>
              </a:rPr>
              <a:t>30</a:t>
            </a:r>
            <a:r>
              <a:rPr lang="ja-JP" altLang="en-US" sz="1600" dirty="0" smtClean="0">
                <a:solidFill>
                  <a:schemeClr val="bg1"/>
                </a:solidFill>
                <a:latin typeface="Meiryo UI" panose="020B0604030504040204" pitchFamily="50" charset="-128"/>
                <a:ea typeface="Meiryo UI" panose="020B0604030504040204" pitchFamily="50" charset="-128"/>
              </a:rPr>
              <a:t>年</a:t>
            </a:r>
            <a:r>
              <a:rPr lang="en-US" altLang="ja-JP" sz="1600" dirty="0" smtClean="0">
                <a:solidFill>
                  <a:schemeClr val="bg1"/>
                </a:solidFill>
                <a:latin typeface="Meiryo UI" panose="020B0604030504040204" pitchFamily="50" charset="-128"/>
                <a:ea typeface="Meiryo UI" panose="020B0604030504040204" pitchFamily="50" charset="-128"/>
              </a:rPr>
              <a:t>4</a:t>
            </a:r>
            <a:r>
              <a:rPr lang="ja-JP" altLang="en-US" sz="1600" dirty="0" smtClean="0">
                <a:solidFill>
                  <a:schemeClr val="bg1"/>
                </a:solidFill>
                <a:latin typeface="Meiryo UI" panose="020B0604030504040204" pitchFamily="50" charset="-128"/>
                <a:ea typeface="Meiryo UI" panose="020B0604030504040204" pitchFamily="50" charset="-128"/>
              </a:rPr>
              <a:t>月</a:t>
            </a:r>
            <a:r>
              <a:rPr lang="ja-JP" altLang="en-US" sz="2000" b="1" dirty="0" smtClean="0">
                <a:solidFill>
                  <a:schemeClr val="bg1"/>
                </a:solidFill>
                <a:latin typeface="Meiryo UI" panose="020B0604030504040204" pitchFamily="50" charset="-128"/>
                <a:ea typeface="Meiryo UI" panose="020B0604030504040204" pitchFamily="50" charset="-128"/>
              </a:rPr>
              <a:t>「もと城東区役所用地活用について（素案①）」</a:t>
            </a:r>
            <a:endParaRPr lang="ja-JP" altLang="en-US" sz="2000" dirty="0" smtClean="0">
              <a:solidFill>
                <a:schemeClr val="bg1"/>
              </a:solidFill>
              <a:latin typeface="Meiryo UI" panose="020B0604030504040204" pitchFamily="50" charset="-128"/>
              <a:ea typeface="Meiryo UI" panose="020B0604030504040204" pitchFamily="50" charset="-128"/>
            </a:endParaRPr>
          </a:p>
        </p:txBody>
      </p:sp>
      <p:sp>
        <p:nvSpPr>
          <p:cNvPr id="14" name="角丸四角形 13"/>
          <p:cNvSpPr/>
          <p:nvPr/>
        </p:nvSpPr>
        <p:spPr>
          <a:xfrm>
            <a:off x="269239" y="1857417"/>
            <a:ext cx="9113528" cy="999463"/>
          </a:xfrm>
          <a:prstGeom prst="roundRect">
            <a:avLst>
              <a:gd name="adj" fmla="val 7751"/>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b="1" dirty="0" smtClean="0">
                <a:solidFill>
                  <a:schemeClr val="tx1"/>
                </a:solidFill>
                <a:latin typeface="Meiryo UI" panose="020B0604030504040204" pitchFamily="50" charset="-128"/>
                <a:ea typeface="Meiryo UI" panose="020B0604030504040204" pitchFamily="50" charset="-128"/>
              </a:rPr>
              <a:t>ア　</a:t>
            </a:r>
            <a:r>
              <a:rPr lang="ja-JP" altLang="en-US" b="1" dirty="0" smtClean="0">
                <a:solidFill>
                  <a:schemeClr val="tx1"/>
                </a:solidFill>
                <a:latin typeface="Meiryo UI" panose="020B0604030504040204" pitchFamily="50" charset="-128"/>
                <a:ea typeface="Meiryo UI" panose="020B0604030504040204" pitchFamily="50" charset="-128"/>
              </a:rPr>
              <a:t>保育</a:t>
            </a:r>
            <a:r>
              <a:rPr lang="ja-JP" altLang="en-US" b="1" dirty="0">
                <a:solidFill>
                  <a:schemeClr val="tx1"/>
                </a:solidFill>
                <a:latin typeface="Meiryo UI" panose="020B0604030504040204" pitchFamily="50" charset="-128"/>
                <a:ea typeface="Meiryo UI" panose="020B0604030504040204" pitchFamily="50" charset="-128"/>
              </a:rPr>
              <a:t>施設の</a:t>
            </a:r>
            <a:r>
              <a:rPr lang="ja-JP" altLang="en-US" b="1" dirty="0" smtClean="0">
                <a:solidFill>
                  <a:schemeClr val="tx1"/>
                </a:solidFill>
                <a:latin typeface="Meiryo UI" panose="020B0604030504040204" pitchFamily="50" charset="-128"/>
                <a:ea typeface="Meiryo UI" panose="020B0604030504040204" pitchFamily="50" charset="-128"/>
              </a:rPr>
              <a:t>必要性</a:t>
            </a:r>
            <a:r>
              <a:rPr lang="ja-JP" altLang="en-US" dirty="0" smtClean="0">
                <a:solidFill>
                  <a:schemeClr val="tx1"/>
                </a:solidFill>
                <a:latin typeface="Meiryo UI" panose="020B0604030504040204" pitchFamily="50" charset="-128"/>
                <a:ea typeface="Meiryo UI" panose="020B0604030504040204" pitchFamily="50" charset="-128"/>
              </a:rPr>
              <a:t>（子育て</a:t>
            </a:r>
            <a:r>
              <a:rPr lang="ja-JP" altLang="en-US" dirty="0">
                <a:solidFill>
                  <a:schemeClr val="tx1"/>
                </a:solidFill>
                <a:latin typeface="Meiryo UI" panose="020B0604030504040204" pitchFamily="50" charset="-128"/>
                <a:ea typeface="Meiryo UI" panose="020B0604030504040204" pitchFamily="50" charset="-128"/>
              </a:rPr>
              <a:t>支援</a:t>
            </a:r>
            <a:r>
              <a:rPr lang="ja-JP" altLang="en-US" dirty="0" smtClean="0">
                <a:solidFill>
                  <a:schemeClr val="tx1"/>
                </a:solidFill>
                <a:latin typeface="Meiryo UI" panose="020B0604030504040204" pitchFamily="50" charset="-128"/>
                <a:ea typeface="Meiryo UI" panose="020B0604030504040204" pitchFamily="50" charset="-128"/>
              </a:rPr>
              <a:t>分野）</a:t>
            </a:r>
            <a:endParaRPr kumimoji="1" lang="en-US" altLang="ja-JP"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・城東区の保育所等利用待機児童数は全区最多の</a:t>
            </a:r>
            <a:r>
              <a:rPr lang="en-US" altLang="ja-JP" sz="1600" dirty="0">
                <a:solidFill>
                  <a:schemeClr val="tx1"/>
                </a:solidFill>
                <a:latin typeface="Meiryo UI" panose="020B0604030504040204" pitchFamily="50" charset="-128"/>
                <a:ea typeface="Meiryo UI" panose="020B0604030504040204" pitchFamily="50" charset="-128"/>
              </a:rPr>
              <a:t>220</a:t>
            </a:r>
            <a:r>
              <a:rPr lang="ja-JP" altLang="en-US" sz="1600" dirty="0">
                <a:solidFill>
                  <a:schemeClr val="tx1"/>
                </a:solidFill>
                <a:latin typeface="Meiryo UI" panose="020B0604030504040204" pitchFamily="50" charset="-128"/>
                <a:ea typeface="Meiryo UI" panose="020B0604030504040204" pitchFamily="50" charset="-128"/>
              </a:rPr>
              <a:t>名（平成</a:t>
            </a:r>
            <a:r>
              <a:rPr lang="en-US" altLang="ja-JP" sz="1600" dirty="0">
                <a:solidFill>
                  <a:schemeClr val="tx1"/>
                </a:solidFill>
                <a:latin typeface="Meiryo UI" panose="020B0604030504040204" pitchFamily="50" charset="-128"/>
                <a:ea typeface="Meiryo UI" panose="020B0604030504040204" pitchFamily="50" charset="-128"/>
              </a:rPr>
              <a:t>29</a:t>
            </a:r>
            <a:r>
              <a:rPr lang="ja-JP" altLang="en-US" sz="1600" dirty="0">
                <a:solidFill>
                  <a:schemeClr val="tx1"/>
                </a:solidFill>
                <a:latin typeface="Meiryo UI" panose="020B0604030504040204" pitchFamily="50" charset="-128"/>
                <a:ea typeface="Meiryo UI" panose="020B0604030504040204" pitchFamily="50" charset="-128"/>
              </a:rPr>
              <a:t>年</a:t>
            </a:r>
            <a:r>
              <a:rPr lang="en-US" altLang="ja-JP" sz="1600" dirty="0">
                <a:solidFill>
                  <a:schemeClr val="tx1"/>
                </a:solidFill>
                <a:latin typeface="Meiryo UI" panose="020B0604030504040204" pitchFamily="50" charset="-128"/>
                <a:ea typeface="Meiryo UI" panose="020B0604030504040204" pitchFamily="50" charset="-128"/>
              </a:rPr>
              <a:t>10</a:t>
            </a:r>
            <a:r>
              <a:rPr lang="ja-JP" altLang="en-US" sz="1600" dirty="0">
                <a:solidFill>
                  <a:schemeClr val="tx1"/>
                </a:solidFill>
                <a:latin typeface="Meiryo UI" panose="020B0604030504040204" pitchFamily="50" charset="-128"/>
                <a:ea typeface="Meiryo UI" panose="020B0604030504040204" pitchFamily="50" charset="-128"/>
              </a:rPr>
              <a:t>月</a:t>
            </a:r>
            <a:r>
              <a:rPr lang="en-US" altLang="ja-JP" sz="1600" dirty="0">
                <a:solidFill>
                  <a:schemeClr val="tx1"/>
                </a:solidFill>
                <a:latin typeface="Meiryo UI" panose="020B0604030504040204" pitchFamily="50" charset="-128"/>
                <a:ea typeface="Meiryo UI" panose="020B0604030504040204" pitchFamily="50" charset="-128"/>
              </a:rPr>
              <a:t>1</a:t>
            </a:r>
            <a:r>
              <a:rPr lang="ja-JP" altLang="en-US" sz="1600" dirty="0">
                <a:solidFill>
                  <a:schemeClr val="tx1"/>
                </a:solidFill>
                <a:latin typeface="Meiryo UI" panose="020B0604030504040204" pitchFamily="50" charset="-128"/>
                <a:ea typeface="Meiryo UI" panose="020B0604030504040204" pitchFamily="50" charset="-128"/>
              </a:rPr>
              <a:t>日現在）</a:t>
            </a:r>
          </a:p>
          <a:p>
            <a:r>
              <a:rPr lang="ja-JP" altLang="en-US" sz="1600" dirty="0">
                <a:solidFill>
                  <a:schemeClr val="tx1"/>
                </a:solidFill>
                <a:latin typeface="Meiryo UI" panose="020B0604030504040204" pitchFamily="50" charset="-128"/>
                <a:ea typeface="Meiryo UI" panose="020B0604030504040204" pitchFamily="50" charset="-128"/>
              </a:rPr>
              <a:t>・新たな認可保育所等の募集も行っているものの、今後も保育所施設の充実が急務</a:t>
            </a:r>
            <a:r>
              <a:rPr lang="ja-JP" altLang="en-US" sz="1600" dirty="0" smtClean="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15" name="角丸四角形 14"/>
          <p:cNvSpPr/>
          <p:nvPr/>
        </p:nvSpPr>
        <p:spPr>
          <a:xfrm>
            <a:off x="289562" y="2871058"/>
            <a:ext cx="9093205" cy="1438022"/>
          </a:xfrm>
          <a:prstGeom prst="roundRect">
            <a:avLst>
              <a:gd name="adj" fmla="val 7751"/>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b="1" dirty="0" smtClean="0">
                <a:solidFill>
                  <a:schemeClr val="tx1"/>
                </a:solidFill>
                <a:latin typeface="Meiryo UI" panose="020B0604030504040204" pitchFamily="50" charset="-128"/>
                <a:ea typeface="Meiryo UI" panose="020B0604030504040204" pitchFamily="50" charset="-128"/>
              </a:rPr>
              <a:t>イ　医療</a:t>
            </a:r>
            <a:r>
              <a:rPr lang="ja-JP" altLang="en-US" b="1" dirty="0">
                <a:solidFill>
                  <a:schemeClr val="tx1"/>
                </a:solidFill>
                <a:latin typeface="Meiryo UI" panose="020B0604030504040204" pitchFamily="50" charset="-128"/>
                <a:ea typeface="Meiryo UI" panose="020B0604030504040204" pitchFamily="50" charset="-128"/>
              </a:rPr>
              <a:t>機関の</a:t>
            </a:r>
            <a:r>
              <a:rPr lang="ja-JP" altLang="en-US" b="1" dirty="0" smtClean="0">
                <a:solidFill>
                  <a:schemeClr val="tx1"/>
                </a:solidFill>
                <a:latin typeface="Meiryo UI" panose="020B0604030504040204" pitchFamily="50" charset="-128"/>
                <a:ea typeface="Meiryo UI" panose="020B0604030504040204" pitchFamily="50" charset="-128"/>
              </a:rPr>
              <a:t>現状</a:t>
            </a:r>
            <a:r>
              <a:rPr lang="ja-JP" altLang="en-US" dirty="0" smtClean="0">
                <a:solidFill>
                  <a:schemeClr val="tx1"/>
                </a:solidFill>
                <a:latin typeface="Meiryo UI" panose="020B0604030504040204" pitchFamily="50" charset="-128"/>
                <a:ea typeface="Meiryo UI" panose="020B0604030504040204" pitchFamily="50" charset="-128"/>
              </a:rPr>
              <a:t>（医療分野）</a:t>
            </a:r>
            <a:endParaRPr kumimoji="1" lang="en-US" altLang="ja-JP" b="1"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rPr>
              <a:t>65</a:t>
            </a:r>
            <a:r>
              <a:rPr lang="ja-JP" altLang="en-US" sz="1600" dirty="0">
                <a:solidFill>
                  <a:schemeClr val="tx1"/>
                </a:solidFill>
                <a:latin typeface="Meiryo UI" panose="020B0604030504040204" pitchFamily="50" charset="-128"/>
                <a:ea typeface="Meiryo UI" panose="020B0604030504040204" pitchFamily="50" charset="-128"/>
              </a:rPr>
              <a:t>歳以上人口</a:t>
            </a:r>
            <a:r>
              <a:rPr lang="ja-JP" altLang="en-US" sz="1600" dirty="0" smtClean="0">
                <a:solidFill>
                  <a:schemeClr val="tx1"/>
                </a:solidFill>
                <a:latin typeface="Meiryo UI" panose="020B0604030504040204" pitchFamily="50" charset="-128"/>
                <a:ea typeface="Meiryo UI" panose="020B0604030504040204" pitchFamily="50" charset="-128"/>
              </a:rPr>
              <a:t>は、</a:t>
            </a:r>
            <a:r>
              <a:rPr lang="ja-JP" altLang="en-US" sz="1600" dirty="0">
                <a:solidFill>
                  <a:schemeClr val="tx1"/>
                </a:solidFill>
                <a:latin typeface="Meiryo UI" panose="020B0604030504040204" pitchFamily="50" charset="-128"/>
                <a:ea typeface="Meiryo UI" panose="020B0604030504040204" pitchFamily="50" charset="-128"/>
              </a:rPr>
              <a:t>平成</a:t>
            </a:r>
            <a:r>
              <a:rPr lang="en-US" altLang="ja-JP" sz="1600" dirty="0">
                <a:solidFill>
                  <a:schemeClr val="tx1"/>
                </a:solidFill>
                <a:latin typeface="Meiryo UI" panose="020B0604030504040204" pitchFamily="50" charset="-128"/>
                <a:ea typeface="Meiryo UI" panose="020B0604030504040204" pitchFamily="50" charset="-128"/>
              </a:rPr>
              <a:t>52</a:t>
            </a:r>
            <a:r>
              <a:rPr lang="ja-JP" altLang="en-US" sz="1600" dirty="0">
                <a:solidFill>
                  <a:schemeClr val="tx1"/>
                </a:solidFill>
                <a:latin typeface="Meiryo UI" panose="020B0604030504040204" pitchFamily="50" charset="-128"/>
                <a:ea typeface="Meiryo UI" panose="020B0604030504040204" pitchFamily="50" charset="-128"/>
              </a:rPr>
              <a:t>（</a:t>
            </a:r>
            <a:r>
              <a:rPr lang="en-US" altLang="ja-JP" sz="1600" dirty="0">
                <a:solidFill>
                  <a:schemeClr val="tx1"/>
                </a:solidFill>
                <a:latin typeface="Meiryo UI" panose="020B0604030504040204" pitchFamily="50" charset="-128"/>
                <a:ea typeface="Meiryo UI" panose="020B0604030504040204" pitchFamily="50" charset="-128"/>
              </a:rPr>
              <a:t>2040</a:t>
            </a:r>
            <a:r>
              <a:rPr lang="ja-JP" altLang="en-US" sz="1600" dirty="0">
                <a:solidFill>
                  <a:schemeClr val="tx1"/>
                </a:solidFill>
                <a:latin typeface="Meiryo UI" panose="020B0604030504040204" pitchFamily="50" charset="-128"/>
                <a:ea typeface="Meiryo UI" panose="020B0604030504040204" pitchFamily="50" charset="-128"/>
              </a:rPr>
              <a:t>）年における高齢化率は</a:t>
            </a:r>
            <a:r>
              <a:rPr lang="en-US" altLang="ja-JP" sz="1600" dirty="0">
                <a:solidFill>
                  <a:schemeClr val="tx1"/>
                </a:solidFill>
                <a:latin typeface="Meiryo UI" panose="020B0604030504040204" pitchFamily="50" charset="-128"/>
                <a:ea typeface="Meiryo UI" panose="020B0604030504040204" pitchFamily="50" charset="-128"/>
              </a:rPr>
              <a:t>34.3</a:t>
            </a:r>
            <a:r>
              <a:rPr lang="ja-JP" altLang="en-US" sz="1600" dirty="0">
                <a:solidFill>
                  <a:schemeClr val="tx1"/>
                </a:solidFill>
                <a:latin typeface="Meiryo UI" panose="020B0604030504040204" pitchFamily="50" charset="-128"/>
                <a:ea typeface="Meiryo UI" panose="020B0604030504040204" pitchFamily="50" charset="-128"/>
              </a:rPr>
              <a:t>％まで増加見込み</a:t>
            </a:r>
            <a:r>
              <a:rPr lang="ja-JP" altLang="en-US" sz="1600" dirty="0" smtClean="0">
                <a:solidFill>
                  <a:schemeClr val="tx1"/>
                </a:solidFill>
                <a:latin typeface="Meiryo UI" panose="020B0604030504040204" pitchFamily="50" charset="-128"/>
                <a:ea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・急速</a:t>
            </a:r>
            <a:r>
              <a:rPr lang="ja-JP" altLang="en-US" sz="1600" dirty="0">
                <a:solidFill>
                  <a:schemeClr val="tx1"/>
                </a:solidFill>
                <a:latin typeface="Meiryo UI" panose="020B0604030504040204" pitchFamily="50" charset="-128"/>
                <a:ea typeface="Meiryo UI" panose="020B0604030504040204" pitchFamily="50" charset="-128"/>
              </a:rPr>
              <a:t>な高齢化</a:t>
            </a:r>
            <a:r>
              <a:rPr lang="ja-JP" altLang="en-US" sz="1600" dirty="0" smtClean="0">
                <a:solidFill>
                  <a:schemeClr val="tx1"/>
                </a:solidFill>
                <a:latin typeface="Meiryo UI" panose="020B0604030504040204" pitchFamily="50" charset="-128"/>
                <a:ea typeface="Meiryo UI" panose="020B0604030504040204" pitchFamily="50" charset="-128"/>
              </a:rPr>
              <a:t>社会に向け、要介護</a:t>
            </a:r>
            <a:r>
              <a:rPr lang="ja-JP" altLang="en-US" sz="1600" dirty="0">
                <a:solidFill>
                  <a:schemeClr val="tx1"/>
                </a:solidFill>
                <a:latin typeface="Meiryo UI" panose="020B0604030504040204" pitchFamily="50" charset="-128"/>
                <a:ea typeface="Meiryo UI" panose="020B0604030504040204" pitchFamily="50" charset="-128"/>
              </a:rPr>
              <a:t>状態でも住み慣れた地域で最後まで暮らせるよう</a:t>
            </a:r>
            <a:r>
              <a:rPr lang="ja-JP" altLang="en-US" sz="1600" dirty="0" smtClean="0">
                <a:solidFill>
                  <a:schemeClr val="tx1"/>
                </a:solidFill>
                <a:latin typeface="Meiryo UI" panose="020B0604030504040204" pitchFamily="50" charset="-128"/>
                <a:ea typeface="Meiryo UI" panose="020B0604030504040204" pitchFamily="50" charset="-128"/>
              </a:rPr>
              <a:t>、地域</a:t>
            </a:r>
            <a:r>
              <a:rPr lang="ja-JP" altLang="en-US" sz="1600" dirty="0">
                <a:solidFill>
                  <a:schemeClr val="tx1"/>
                </a:solidFill>
                <a:latin typeface="Meiryo UI" panose="020B0604030504040204" pitchFamily="50" charset="-128"/>
                <a:ea typeface="Meiryo UI" panose="020B0604030504040204" pitchFamily="50" charset="-128"/>
              </a:rPr>
              <a:t>包括ｹｱｼｽﾃﾑの構築を推進。</a:t>
            </a:r>
          </a:p>
          <a:p>
            <a:r>
              <a:rPr lang="ja-JP" altLang="en-US" sz="1600" dirty="0">
                <a:solidFill>
                  <a:schemeClr val="tx1"/>
                </a:solidFill>
                <a:latin typeface="Meiryo UI" panose="020B0604030504040204" pitchFamily="50" charset="-128"/>
                <a:ea typeface="Meiryo UI" panose="020B0604030504040204" pitchFamily="50" charset="-128"/>
              </a:rPr>
              <a:t>・地域において在宅医療を</a:t>
            </a:r>
            <a:r>
              <a:rPr lang="ja-JP" altLang="en-US" sz="1600" dirty="0" smtClean="0">
                <a:solidFill>
                  <a:schemeClr val="tx1"/>
                </a:solidFill>
                <a:latin typeface="Meiryo UI" panose="020B0604030504040204" pitchFamily="50" charset="-128"/>
                <a:ea typeface="Meiryo UI" panose="020B0604030504040204" pitchFamily="50" charset="-128"/>
              </a:rPr>
              <a:t>支える医療機関を確保する必要。</a:t>
            </a:r>
          </a:p>
        </p:txBody>
      </p:sp>
      <p:sp>
        <p:nvSpPr>
          <p:cNvPr id="16" name="角丸四角形 15"/>
          <p:cNvSpPr/>
          <p:nvPr/>
        </p:nvSpPr>
        <p:spPr>
          <a:xfrm>
            <a:off x="289562" y="4315032"/>
            <a:ext cx="9093205" cy="1154026"/>
          </a:xfrm>
          <a:prstGeom prst="roundRect">
            <a:avLst>
              <a:gd name="adj" fmla="val 7751"/>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b="1" dirty="0" smtClean="0">
                <a:solidFill>
                  <a:schemeClr val="tx1"/>
                </a:solidFill>
                <a:latin typeface="Meiryo UI" panose="020B0604030504040204" pitchFamily="50" charset="-128"/>
                <a:ea typeface="Meiryo UI" panose="020B0604030504040204" pitchFamily="50" charset="-128"/>
              </a:rPr>
              <a:t>ウ　</a:t>
            </a:r>
            <a:r>
              <a:rPr lang="ja-JP" altLang="en-US" b="1" dirty="0" smtClean="0">
                <a:solidFill>
                  <a:schemeClr val="tx1"/>
                </a:solidFill>
                <a:latin typeface="Meiryo UI" panose="020B0604030504040204" pitchFamily="50" charset="-128"/>
                <a:ea typeface="Meiryo UI" panose="020B0604030504040204" pitchFamily="50" charset="-128"/>
              </a:rPr>
              <a:t>高齢者</a:t>
            </a:r>
            <a:r>
              <a:rPr lang="ja-JP" altLang="en-US" b="1" dirty="0">
                <a:solidFill>
                  <a:schemeClr val="tx1"/>
                </a:solidFill>
                <a:latin typeface="Meiryo UI" panose="020B0604030504040204" pitchFamily="50" charset="-128"/>
                <a:ea typeface="Meiryo UI" panose="020B0604030504040204" pitchFamily="50" charset="-128"/>
              </a:rPr>
              <a:t>の多様な住まい方の支援</a:t>
            </a:r>
            <a:r>
              <a:rPr lang="ja-JP" altLang="en-US" dirty="0">
                <a:solidFill>
                  <a:schemeClr val="tx1"/>
                </a:solidFill>
                <a:latin typeface="Meiryo UI" panose="020B0604030504040204" pitchFamily="50" charset="-128"/>
                <a:ea typeface="Meiryo UI" panose="020B0604030504040204" pitchFamily="50" charset="-128"/>
              </a:rPr>
              <a:t>（高齢者福祉</a:t>
            </a:r>
            <a:r>
              <a:rPr lang="ja-JP" altLang="en-US" dirty="0" smtClean="0">
                <a:solidFill>
                  <a:schemeClr val="tx1"/>
                </a:solidFill>
                <a:latin typeface="Meiryo UI" panose="020B0604030504040204" pitchFamily="50" charset="-128"/>
                <a:ea typeface="Meiryo UI" panose="020B0604030504040204" pitchFamily="50" charset="-128"/>
              </a:rPr>
              <a:t>分野）</a:t>
            </a:r>
            <a:endParaRPr lang="en-US" altLang="ja-JP" dirty="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・介護</a:t>
            </a:r>
            <a:r>
              <a:rPr lang="ja-JP" altLang="en-US" sz="1600" dirty="0">
                <a:solidFill>
                  <a:schemeClr val="tx1"/>
                </a:solidFill>
                <a:latin typeface="Meiryo UI" panose="020B0604030504040204" pitchFamily="50" charset="-128"/>
                <a:ea typeface="Meiryo UI" panose="020B0604030504040204" pitchFamily="50" charset="-128"/>
              </a:rPr>
              <a:t>や支援が必要に</a:t>
            </a:r>
            <a:r>
              <a:rPr lang="ja-JP" altLang="en-US" sz="1600" dirty="0" smtClean="0">
                <a:solidFill>
                  <a:schemeClr val="tx1"/>
                </a:solidFill>
                <a:latin typeface="Meiryo UI" panose="020B0604030504040204" pitchFamily="50" charset="-128"/>
                <a:ea typeface="Meiryo UI" panose="020B0604030504040204" pitchFamily="50" charset="-128"/>
              </a:rPr>
              <a:t>なっても</a:t>
            </a:r>
            <a:r>
              <a:rPr lang="ja-JP" altLang="en-US" sz="1600" dirty="0">
                <a:solidFill>
                  <a:schemeClr val="tx1"/>
                </a:solidFill>
                <a:latin typeface="Meiryo UI" panose="020B0604030504040204" pitchFamily="50" charset="-128"/>
                <a:ea typeface="Meiryo UI" panose="020B0604030504040204" pitchFamily="50" charset="-128"/>
              </a:rPr>
              <a:t>、可能な限り住み慣れた地域に住み続けることができるような住まいの確保が必要</a:t>
            </a:r>
            <a:r>
              <a:rPr lang="ja-JP" altLang="en-US" sz="1600" dirty="0" smtClean="0">
                <a:solidFill>
                  <a:schemeClr val="tx1"/>
                </a:solidFill>
                <a:latin typeface="Meiryo UI" panose="020B0604030504040204" pitchFamily="50" charset="-128"/>
                <a:ea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・また特養等多様な住まいを確保することが</a:t>
            </a:r>
            <a:r>
              <a:rPr lang="ja-JP" altLang="en-US" sz="1600" dirty="0" smtClean="0">
                <a:solidFill>
                  <a:schemeClr val="tx1"/>
                </a:solidFill>
                <a:latin typeface="Meiryo UI" panose="020B0604030504040204" pitchFamily="50" charset="-128"/>
                <a:ea typeface="Meiryo UI" panose="020B0604030504040204" pitchFamily="50" charset="-128"/>
              </a:rPr>
              <a:t>重要。</a:t>
            </a:r>
          </a:p>
        </p:txBody>
      </p:sp>
      <p:sp>
        <p:nvSpPr>
          <p:cNvPr id="17" name="角丸四角形 16"/>
          <p:cNvSpPr/>
          <p:nvPr/>
        </p:nvSpPr>
        <p:spPr>
          <a:xfrm>
            <a:off x="289562" y="5461970"/>
            <a:ext cx="9093205" cy="899959"/>
          </a:xfrm>
          <a:prstGeom prst="roundRect">
            <a:avLst>
              <a:gd name="adj" fmla="val 7751"/>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b="1" dirty="0" smtClean="0">
                <a:solidFill>
                  <a:schemeClr val="tx1"/>
                </a:solidFill>
                <a:latin typeface="Meiryo UI" panose="020B0604030504040204" pitchFamily="50" charset="-128"/>
                <a:ea typeface="Meiryo UI" panose="020B0604030504040204" pitchFamily="50" charset="-128"/>
              </a:rPr>
              <a:t>エ　</a:t>
            </a:r>
            <a:r>
              <a:rPr lang="ja-JP" altLang="en-US" b="1" dirty="0" smtClean="0">
                <a:solidFill>
                  <a:schemeClr val="tx1"/>
                </a:solidFill>
                <a:latin typeface="Meiryo UI" panose="020B0604030504040204" pitchFamily="50" charset="-128"/>
                <a:ea typeface="Meiryo UI" panose="020B0604030504040204" pitchFamily="50" charset="-128"/>
              </a:rPr>
              <a:t>その他</a:t>
            </a:r>
            <a:r>
              <a:rPr lang="ja-JP" altLang="en-US" dirty="0" smtClean="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防災</a:t>
            </a:r>
            <a:r>
              <a:rPr lang="ja-JP" altLang="en-US" dirty="0" smtClean="0">
                <a:solidFill>
                  <a:schemeClr val="tx1"/>
                </a:solidFill>
                <a:latin typeface="Meiryo UI" panose="020B0604030504040204" pitchFamily="50" charset="-128"/>
                <a:ea typeface="Meiryo UI" panose="020B0604030504040204" pitchFamily="50" charset="-128"/>
              </a:rPr>
              <a:t>分野）</a:t>
            </a:r>
            <a:endParaRPr kumimoji="1" lang="en-US" altLang="ja-JP" b="1"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・水害時避難ビルの確保に取り組んでいるが、民間施設等については、進んでいない。</a:t>
            </a:r>
          </a:p>
          <a:p>
            <a:r>
              <a:rPr lang="ja-JP" altLang="en-US" sz="1600" dirty="0" smtClean="0">
                <a:solidFill>
                  <a:schemeClr val="tx1"/>
                </a:solidFill>
                <a:latin typeface="Meiryo UI" panose="020B0604030504040204" pitchFamily="50" charset="-128"/>
                <a:ea typeface="Meiryo UI" panose="020B0604030504040204" pitchFamily="50" charset="-128"/>
              </a:rPr>
              <a:t>・災害時において、周辺の地域住民が垂直避難できるような機能も備えた利活用が望ましい。</a:t>
            </a:r>
          </a:p>
        </p:txBody>
      </p:sp>
      <p:sp>
        <p:nvSpPr>
          <p:cNvPr id="18" name="角丸四角形 17"/>
          <p:cNvSpPr/>
          <p:nvPr/>
        </p:nvSpPr>
        <p:spPr>
          <a:xfrm>
            <a:off x="269239" y="1488679"/>
            <a:ext cx="2828457" cy="35456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個別課題（抜粋）</a:t>
            </a:r>
            <a:endParaRPr kumimoji="1" lang="ja-JP" altLang="en-US"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677150" y="6492875"/>
            <a:ext cx="2228850" cy="365125"/>
          </a:xfrm>
        </p:spPr>
        <p:txBody>
          <a:bodyPr/>
          <a:lstStyle/>
          <a:p>
            <a:fld id="{623D03A3-06C5-4B08-ADBE-8DF309FEE1BC}" type="slidenum">
              <a:rPr kumimoji="1" lang="ja-JP" altLang="en-US" smtClean="0">
                <a:latin typeface="Meiryo UI" panose="020B0604030504040204" pitchFamily="50" charset="-128"/>
                <a:ea typeface="Meiryo UI" panose="020B0604030504040204" pitchFamily="50" charset="-128"/>
              </a:rPr>
              <a:t>12</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155003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chemeClr val="bg1"/>
                </a:solidFill>
                <a:latin typeface="Meiryo UI" panose="020B0604030504040204" pitchFamily="50" charset="-128"/>
                <a:ea typeface="Meiryo UI" panose="020B0604030504040204" pitchFamily="50" charset="-128"/>
              </a:rPr>
              <a:t>２　検討過程</a:t>
            </a:r>
            <a:r>
              <a:rPr lang="ja-JP" altLang="en-US" sz="1600" b="1" dirty="0" smtClean="0">
                <a:latin typeface="HG丸ｺﾞｼｯｸM-PRO" panose="020F0600000000000000" pitchFamily="50" charset="-128"/>
                <a:ea typeface="HG丸ｺﾞｼｯｸM-PRO" panose="020F0600000000000000" pitchFamily="50" charset="-128"/>
              </a:rPr>
              <a:t>（１）「もと城東区役所用地活用について（素案①）」についての検討（</a:t>
            </a:r>
            <a:r>
              <a:rPr lang="en-US" altLang="ja-JP" sz="1600" b="1" dirty="0" smtClean="0">
                <a:latin typeface="HG丸ｺﾞｼｯｸM-PRO" panose="020F0600000000000000" pitchFamily="50" charset="-128"/>
                <a:ea typeface="HG丸ｺﾞｼｯｸM-PRO" panose="020F0600000000000000" pitchFamily="50" charset="-128"/>
              </a:rPr>
              <a:t>H30.4</a:t>
            </a:r>
            <a:r>
              <a:rPr lang="ja-JP" altLang="en-US" sz="1600" b="1" dirty="0" smtClean="0">
                <a:latin typeface="HG丸ｺﾞｼｯｸM-PRO" panose="020F0600000000000000" pitchFamily="50" charset="-128"/>
                <a:ea typeface="HG丸ｺﾞｼｯｸM-PRO" panose="020F0600000000000000" pitchFamily="50" charset="-128"/>
              </a:rPr>
              <a:t>～）</a:t>
            </a:r>
            <a:endParaRPr lang="ja-JP" altLang="ja-JP" sz="1600" b="1" dirty="0" smtClean="0">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442190" y="1889818"/>
            <a:ext cx="8739909" cy="2721064"/>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Meiryo UI" panose="020B0604030504040204" pitchFamily="50" charset="-128"/>
                <a:ea typeface="Meiryo UI" panose="020B0604030504040204" pitchFamily="50" charset="-128"/>
              </a:rPr>
              <a:t>ハード（施設）面の整備の観点から、保育施設、診療所や病院等の医療機関、特別養護老人ホーム等の高齢者施設を示し、子育て支援分野や医療・高齢者福祉分野等における課題の解消につながる施設の必要性について提起したが、昨今の大阪市の財政状況や、市の未利用地活用の原則は売却となっていることから、当該用地の価値を高め、ポテンシャルを最大限に活かすためにどのような活用、需要が考えられるのか、区が求める機能の複合化はもとより区が求める機能以外の施設との複合化も含めた活用の検討が必要。</a:t>
            </a:r>
          </a:p>
        </p:txBody>
      </p:sp>
      <p:sp>
        <p:nvSpPr>
          <p:cNvPr id="11" name="正方形/長方形 10"/>
          <p:cNvSpPr/>
          <p:nvPr/>
        </p:nvSpPr>
        <p:spPr>
          <a:xfrm>
            <a:off x="248915" y="764680"/>
            <a:ext cx="6647185" cy="421527"/>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bg1"/>
                </a:solidFill>
                <a:latin typeface="Meiryo UI" panose="020B0604030504040204" pitchFamily="50" charset="-128"/>
                <a:ea typeface="Meiryo UI" panose="020B0604030504040204" pitchFamily="50" charset="-128"/>
              </a:rPr>
              <a:t>平成</a:t>
            </a:r>
            <a:r>
              <a:rPr lang="en-US" altLang="ja-JP" sz="1600" dirty="0" smtClean="0">
                <a:solidFill>
                  <a:schemeClr val="bg1"/>
                </a:solidFill>
                <a:latin typeface="Meiryo UI" panose="020B0604030504040204" pitchFamily="50" charset="-128"/>
                <a:ea typeface="Meiryo UI" panose="020B0604030504040204" pitchFamily="50" charset="-128"/>
              </a:rPr>
              <a:t>30</a:t>
            </a:r>
            <a:r>
              <a:rPr lang="ja-JP" altLang="en-US" sz="1600" dirty="0" smtClean="0">
                <a:solidFill>
                  <a:schemeClr val="bg1"/>
                </a:solidFill>
                <a:latin typeface="Meiryo UI" panose="020B0604030504040204" pitchFamily="50" charset="-128"/>
                <a:ea typeface="Meiryo UI" panose="020B0604030504040204" pitchFamily="50" charset="-128"/>
              </a:rPr>
              <a:t>年</a:t>
            </a:r>
            <a:r>
              <a:rPr lang="en-US" altLang="ja-JP" sz="1600" dirty="0" smtClean="0">
                <a:solidFill>
                  <a:schemeClr val="bg1"/>
                </a:solidFill>
                <a:latin typeface="Meiryo UI" panose="020B0604030504040204" pitchFamily="50" charset="-128"/>
                <a:ea typeface="Meiryo UI" panose="020B0604030504040204" pitchFamily="50" charset="-128"/>
              </a:rPr>
              <a:t>4</a:t>
            </a:r>
            <a:r>
              <a:rPr lang="ja-JP" altLang="en-US" sz="1600" dirty="0" smtClean="0">
                <a:solidFill>
                  <a:schemeClr val="bg1"/>
                </a:solidFill>
                <a:latin typeface="Meiryo UI" panose="020B0604030504040204" pitchFamily="50" charset="-128"/>
                <a:ea typeface="Meiryo UI" panose="020B0604030504040204" pitchFamily="50" charset="-128"/>
              </a:rPr>
              <a:t>月</a:t>
            </a:r>
            <a:r>
              <a:rPr lang="ja-JP" altLang="en-US" sz="2000" b="1" dirty="0" smtClean="0">
                <a:solidFill>
                  <a:schemeClr val="bg1"/>
                </a:solidFill>
                <a:latin typeface="Meiryo UI" panose="020B0604030504040204" pitchFamily="50" charset="-128"/>
                <a:ea typeface="Meiryo UI" panose="020B0604030504040204" pitchFamily="50" charset="-128"/>
              </a:rPr>
              <a:t>「もと城東区役所用地活用について（素案①）」</a:t>
            </a:r>
            <a:endParaRPr lang="ja-JP" altLang="en-US" sz="2000" dirty="0" smtClean="0">
              <a:solidFill>
                <a:schemeClr val="bg1"/>
              </a:solidFill>
              <a:latin typeface="Meiryo UI" panose="020B0604030504040204" pitchFamily="50" charset="-128"/>
              <a:ea typeface="Meiryo UI" panose="020B0604030504040204" pitchFamily="50" charset="-128"/>
            </a:endParaRPr>
          </a:p>
        </p:txBody>
      </p:sp>
      <p:sp>
        <p:nvSpPr>
          <p:cNvPr id="20" name="角丸四角形 19"/>
          <p:cNvSpPr/>
          <p:nvPr/>
        </p:nvSpPr>
        <p:spPr>
          <a:xfrm>
            <a:off x="442191" y="1561422"/>
            <a:ext cx="2523164" cy="35456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方向性概要</a:t>
            </a:r>
            <a:endParaRPr kumimoji="1" lang="ja-JP" altLang="en-US"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677150" y="6492875"/>
            <a:ext cx="2228850" cy="365125"/>
          </a:xfrm>
        </p:spPr>
        <p:txBody>
          <a:bodyPr/>
          <a:lstStyle/>
          <a:p>
            <a:fld id="{623D03A3-06C5-4B08-ADBE-8DF309FEE1BC}" type="slidenum">
              <a:rPr kumimoji="1" lang="ja-JP" altLang="en-US" smtClean="0">
                <a:latin typeface="Meiryo UI" panose="020B0604030504040204" pitchFamily="50" charset="-128"/>
                <a:ea typeface="Meiryo UI" panose="020B0604030504040204" pitchFamily="50" charset="-128"/>
              </a:rPr>
              <a:t>13</a:t>
            </a:fld>
            <a:endParaRPr kumimoji="1" lang="ja-JP" altLang="en-US" dirty="0">
              <a:latin typeface="Meiryo UI" panose="020B0604030504040204" pitchFamily="50" charset="-128"/>
              <a:ea typeface="Meiryo UI" panose="020B0604030504040204" pitchFamily="50" charset="-128"/>
            </a:endParaRPr>
          </a:p>
        </p:txBody>
      </p:sp>
      <p:sp>
        <p:nvSpPr>
          <p:cNvPr id="19" name="二等辺三角形 18"/>
          <p:cNvSpPr/>
          <p:nvPr/>
        </p:nvSpPr>
        <p:spPr>
          <a:xfrm rot="10800000">
            <a:off x="4263316" y="4824183"/>
            <a:ext cx="1097655" cy="228792"/>
          </a:xfrm>
          <a:prstGeom prst="triangle">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タイトル 1"/>
          <p:cNvSpPr txBox="1">
            <a:spLocks/>
          </p:cNvSpPr>
          <p:nvPr/>
        </p:nvSpPr>
        <p:spPr>
          <a:xfrm>
            <a:off x="476244" y="5095498"/>
            <a:ext cx="8705855" cy="944426"/>
          </a:xfrm>
          <a:prstGeom prst="rect">
            <a:avLst/>
          </a:prstGeom>
          <a:noFill/>
          <a:ln>
            <a:noFill/>
          </a:ln>
        </p:spPr>
        <p:txBody>
          <a:bodyPr vert="horz" lIns="91440" tIns="45720" rIns="91440" bIns="45720" rtlCol="0" anchor="t">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ct val="100000"/>
              </a:lnSpc>
            </a:pPr>
            <a:r>
              <a:rPr lang="ja-JP" altLang="en-US" sz="2000" dirty="0" smtClean="0">
                <a:latin typeface="Meiryo UI" panose="020B0604030504040204" pitchFamily="50" charset="-128"/>
                <a:ea typeface="Meiryo UI" panose="020B0604030504040204" pitchFamily="50" charset="-128"/>
              </a:rPr>
              <a:t>本素案①をたたき台として、広く</a:t>
            </a:r>
            <a:r>
              <a:rPr lang="ja-JP" altLang="en-US" sz="2000" dirty="0">
                <a:latin typeface="Meiryo UI" panose="020B0604030504040204" pitchFamily="50" charset="-128"/>
                <a:ea typeface="Meiryo UI" panose="020B0604030504040204" pitchFamily="50" charset="-128"/>
              </a:rPr>
              <a:t>区民の意見を</a:t>
            </a:r>
            <a:r>
              <a:rPr lang="ja-JP" altLang="en-US" sz="2000" dirty="0" smtClean="0">
                <a:latin typeface="Meiryo UI" panose="020B0604030504040204" pitchFamily="50" charset="-128"/>
                <a:ea typeface="Meiryo UI" panose="020B0604030504040204" pitchFamily="50" charset="-128"/>
              </a:rPr>
              <a:t>聞くと</a:t>
            </a:r>
            <a:r>
              <a:rPr lang="ja-JP" altLang="en-US" sz="2000" dirty="0">
                <a:latin typeface="Meiryo UI" panose="020B0604030504040204" pitchFamily="50" charset="-128"/>
                <a:ea typeface="Meiryo UI" panose="020B0604030504040204" pitchFamily="50" charset="-128"/>
              </a:rPr>
              <a:t>ともに、市場調査等で事業者の意見を踏まえるなど、もと城東区役所用地について、どのような活用方法が、最も有効であるか、改めて区としての考え方を</a:t>
            </a:r>
            <a:r>
              <a:rPr lang="ja-JP" altLang="en-US" sz="2000" dirty="0" smtClean="0">
                <a:latin typeface="Meiryo UI" panose="020B0604030504040204" pitchFamily="50" charset="-128"/>
                <a:ea typeface="Meiryo UI" panose="020B0604030504040204" pitchFamily="50" charset="-128"/>
              </a:rPr>
              <a:t>とりまとめる。</a:t>
            </a:r>
            <a:endParaRPr lang="en-US" altLang="ja-JP" sz="20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211347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chemeClr val="bg1"/>
                </a:solidFill>
                <a:latin typeface="Meiryo UI" panose="020B0604030504040204" pitchFamily="50" charset="-128"/>
                <a:ea typeface="Meiryo UI" panose="020B0604030504040204" pitchFamily="50" charset="-128"/>
              </a:rPr>
              <a:t>２　検討過程</a:t>
            </a:r>
            <a:r>
              <a:rPr lang="ja-JP" altLang="en-US" sz="1600" b="1" dirty="0" smtClean="0">
                <a:latin typeface="HG丸ｺﾞｼｯｸM-PRO" panose="020F0600000000000000" pitchFamily="50" charset="-128"/>
                <a:ea typeface="HG丸ｺﾞｼｯｸM-PRO" panose="020F0600000000000000" pitchFamily="50" charset="-128"/>
              </a:rPr>
              <a:t>（１）「もと城東区役所用地活用について（素案①）」についての検討（</a:t>
            </a:r>
            <a:r>
              <a:rPr lang="en-US" altLang="ja-JP" sz="1600" b="1" dirty="0" smtClean="0">
                <a:latin typeface="HG丸ｺﾞｼｯｸM-PRO" panose="020F0600000000000000" pitchFamily="50" charset="-128"/>
                <a:ea typeface="HG丸ｺﾞｼｯｸM-PRO" panose="020F0600000000000000" pitchFamily="50" charset="-128"/>
              </a:rPr>
              <a:t>H30.4</a:t>
            </a:r>
            <a:r>
              <a:rPr lang="ja-JP" altLang="en-US" sz="1600" b="1" dirty="0" smtClean="0">
                <a:latin typeface="HG丸ｺﾞｼｯｸM-PRO" panose="020F0600000000000000" pitchFamily="50" charset="-128"/>
                <a:ea typeface="HG丸ｺﾞｼｯｸM-PRO" panose="020F0600000000000000" pitchFamily="50" charset="-128"/>
              </a:rPr>
              <a:t>～）</a:t>
            </a:r>
            <a:endParaRPr lang="ja-JP" altLang="ja-JP" sz="1600" b="1" dirty="0" smtClean="0">
              <a:latin typeface="HG丸ｺﾞｼｯｸM-PRO" panose="020F0600000000000000" pitchFamily="50" charset="-128"/>
              <a:ea typeface="HG丸ｺﾞｼｯｸM-PRO" panose="020F0600000000000000" pitchFamily="50" charset="-128"/>
            </a:endParaRPr>
          </a:p>
        </p:txBody>
      </p:sp>
      <p:sp>
        <p:nvSpPr>
          <p:cNvPr id="7" name="角丸四角形 6"/>
          <p:cNvSpPr/>
          <p:nvPr/>
        </p:nvSpPr>
        <p:spPr>
          <a:xfrm>
            <a:off x="269239" y="749301"/>
            <a:ext cx="9408161" cy="5762054"/>
          </a:xfrm>
          <a:prstGeom prst="roundRect">
            <a:avLst>
              <a:gd name="adj" fmla="val 0"/>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b="1" dirty="0" smtClean="0">
                <a:solidFill>
                  <a:schemeClr val="tx1"/>
                </a:solidFill>
                <a:latin typeface="Meiryo UI" panose="020B0604030504040204" pitchFamily="50" charset="-128"/>
                <a:ea typeface="Meiryo UI" panose="020B0604030504040204" pitchFamily="50" charset="-128"/>
              </a:rPr>
              <a:t>【</a:t>
            </a:r>
            <a:r>
              <a:rPr kumimoji="1" lang="ja-JP" altLang="en-US" b="1" dirty="0" smtClean="0">
                <a:solidFill>
                  <a:schemeClr val="tx1"/>
                </a:solidFill>
                <a:latin typeface="Meiryo UI" panose="020B0604030504040204" pitchFamily="50" charset="-128"/>
                <a:ea typeface="Meiryo UI" panose="020B0604030504040204" pitchFamily="50" charset="-128"/>
              </a:rPr>
              <a:t>区民意見</a:t>
            </a:r>
            <a:r>
              <a:rPr kumimoji="1" lang="en-US" altLang="ja-JP" b="1" dirty="0" smtClean="0">
                <a:solidFill>
                  <a:schemeClr val="tx1"/>
                </a:solidFill>
                <a:latin typeface="Meiryo UI" panose="020B0604030504040204" pitchFamily="50" charset="-128"/>
                <a:ea typeface="Meiryo UI" panose="020B0604030504040204" pitchFamily="50" charset="-128"/>
              </a:rPr>
              <a:t>】</a:t>
            </a:r>
          </a:p>
          <a:p>
            <a:endParaRPr lang="en-US" altLang="ja-JP" dirty="0" smtClean="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望ましい施設として、子育て支援施設、病院、認知症関係施設</a:t>
            </a:r>
            <a:r>
              <a:rPr lang="ja-JP" altLang="en-US" dirty="0" smtClean="0">
                <a:solidFill>
                  <a:schemeClr val="tx1"/>
                </a:solidFill>
                <a:latin typeface="Meiryo UI" panose="020B0604030504040204" pitchFamily="50" charset="-128"/>
                <a:ea typeface="Meiryo UI" panose="020B0604030504040204" pitchFamily="50" charset="-128"/>
              </a:rPr>
              <a:t>、防災面</a:t>
            </a:r>
            <a:r>
              <a:rPr lang="ja-JP" altLang="en-US" dirty="0">
                <a:solidFill>
                  <a:schemeClr val="tx1"/>
                </a:solidFill>
                <a:latin typeface="Meiryo UI" panose="020B0604030504040204" pitchFamily="50" charset="-128"/>
                <a:ea typeface="Meiryo UI" panose="020B0604030504040204" pitchFamily="50" charset="-128"/>
              </a:rPr>
              <a:t>も含めた会議室等集会施設等を求める意見があった一方で</a:t>
            </a:r>
            <a:r>
              <a:rPr lang="ja-JP" altLang="en-US" dirty="0" smtClean="0">
                <a:solidFill>
                  <a:schemeClr val="tx1"/>
                </a:solidFill>
                <a:latin typeface="Meiryo UI" panose="020B0604030504040204" pitchFamily="50" charset="-128"/>
                <a:ea typeface="Meiryo UI" panose="020B0604030504040204" pitchFamily="50" charset="-128"/>
              </a:rPr>
              <a:t>、マンション</a:t>
            </a:r>
            <a:r>
              <a:rPr lang="ja-JP" altLang="en-US" dirty="0">
                <a:solidFill>
                  <a:schemeClr val="tx1"/>
                </a:solidFill>
                <a:latin typeface="Meiryo UI" panose="020B0604030504040204" pitchFamily="50" charset="-128"/>
                <a:ea typeface="Meiryo UI" panose="020B0604030504040204" pitchFamily="50" charset="-128"/>
              </a:rPr>
              <a:t>等について反対する意見があった。</a:t>
            </a:r>
          </a:p>
          <a:p>
            <a:r>
              <a:rPr lang="ja-JP" altLang="en-US" dirty="0">
                <a:solidFill>
                  <a:schemeClr val="tx1"/>
                </a:solidFill>
                <a:latin typeface="Meiryo UI" panose="020B0604030504040204" pitchFamily="50" charset="-128"/>
                <a:ea typeface="Meiryo UI" panose="020B0604030504040204" pitchFamily="50" charset="-128"/>
              </a:rPr>
              <a:t>・その他、説明会の開催など区民意見の聴取方法等についての意見があった</a:t>
            </a:r>
            <a:r>
              <a:rPr lang="ja-JP" altLang="en-US" dirty="0" smtClean="0">
                <a:solidFill>
                  <a:schemeClr val="tx1"/>
                </a:solidFill>
                <a:latin typeface="Meiryo UI" panose="020B0604030504040204" pitchFamily="50" charset="-128"/>
                <a:ea typeface="Meiryo UI" panose="020B0604030504040204" pitchFamily="50" charset="-128"/>
              </a:rPr>
              <a:t>。</a:t>
            </a:r>
            <a:endParaRPr lang="en-US" altLang="ja-JP" dirty="0" smtClean="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ja-JP" altLang="en-US" dirty="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・パブリック・コメントでは、</a:t>
            </a:r>
            <a:r>
              <a:rPr lang="en-US" altLang="ja-JP" dirty="0" smtClean="0">
                <a:solidFill>
                  <a:schemeClr val="tx1"/>
                </a:solidFill>
                <a:latin typeface="Meiryo UI" panose="020B0604030504040204" pitchFamily="50" charset="-128"/>
                <a:ea typeface="Meiryo UI" panose="020B0604030504040204" pitchFamily="50" charset="-128"/>
              </a:rPr>
              <a:t>154</a:t>
            </a:r>
            <a:r>
              <a:rPr lang="ja-JP" altLang="en-US" dirty="0" smtClean="0">
                <a:solidFill>
                  <a:schemeClr val="tx1"/>
                </a:solidFill>
                <a:latin typeface="Meiryo UI" panose="020B0604030504040204" pitchFamily="50" charset="-128"/>
                <a:ea typeface="Meiryo UI" panose="020B0604030504040204" pitchFamily="50" charset="-128"/>
              </a:rPr>
              <a:t>通を受付け、子育て支援分野、医療分野、高齢者福祉分野のいずれも一定ニーズが確認できた。その他、ホール・会議室、スポーツ施設、公園等が望ましいとの意見もあった一方で、マンション、商業施設の建設については、反対する意見が多数（マンション</a:t>
            </a:r>
            <a:r>
              <a:rPr lang="en-US" altLang="ja-JP" dirty="0" smtClean="0">
                <a:solidFill>
                  <a:schemeClr val="tx1"/>
                </a:solidFill>
                <a:latin typeface="Meiryo UI" panose="020B0604030504040204" pitchFamily="50" charset="-128"/>
                <a:ea typeface="Meiryo UI" panose="020B0604030504040204" pitchFamily="50" charset="-128"/>
              </a:rPr>
              <a:t>46</a:t>
            </a:r>
            <a:r>
              <a:rPr lang="ja-JP" altLang="en-US" dirty="0" smtClean="0">
                <a:solidFill>
                  <a:schemeClr val="tx1"/>
                </a:solidFill>
                <a:latin typeface="Meiryo UI" panose="020B0604030504040204" pitchFamily="50" charset="-128"/>
                <a:ea typeface="Meiryo UI" panose="020B0604030504040204" pitchFamily="50" charset="-128"/>
              </a:rPr>
              <a:t>件、商業施設</a:t>
            </a:r>
            <a:r>
              <a:rPr lang="en-US" altLang="ja-JP" dirty="0" smtClean="0">
                <a:solidFill>
                  <a:schemeClr val="tx1"/>
                </a:solidFill>
                <a:latin typeface="Meiryo UI" panose="020B0604030504040204" pitchFamily="50" charset="-128"/>
                <a:ea typeface="Meiryo UI" panose="020B0604030504040204" pitchFamily="50" charset="-128"/>
              </a:rPr>
              <a:t>41</a:t>
            </a:r>
            <a:r>
              <a:rPr lang="ja-JP" altLang="en-US" dirty="0" smtClean="0">
                <a:solidFill>
                  <a:schemeClr val="tx1"/>
                </a:solidFill>
                <a:latin typeface="Meiryo UI" panose="020B0604030504040204" pitchFamily="50" charset="-128"/>
                <a:ea typeface="Meiryo UI" panose="020B0604030504040204" pitchFamily="50" charset="-128"/>
              </a:rPr>
              <a:t>件）あった。</a:t>
            </a:r>
          </a:p>
        </p:txBody>
      </p:sp>
      <p:sp>
        <p:nvSpPr>
          <p:cNvPr id="3" name="スライド番号プレースホルダー 2"/>
          <p:cNvSpPr>
            <a:spLocks noGrp="1"/>
          </p:cNvSpPr>
          <p:nvPr>
            <p:ph type="sldNum" sz="quarter" idx="12"/>
          </p:nvPr>
        </p:nvSpPr>
        <p:spPr>
          <a:xfrm>
            <a:off x="7677149" y="6511355"/>
            <a:ext cx="2228850" cy="365125"/>
          </a:xfrm>
        </p:spPr>
        <p:txBody>
          <a:bodyPr/>
          <a:lstStyle/>
          <a:p>
            <a:fld id="{623D03A3-06C5-4B08-ADBE-8DF309FEE1BC}" type="slidenum">
              <a:rPr kumimoji="1" lang="ja-JP" altLang="en-US" smtClean="0">
                <a:latin typeface="Meiryo UI" panose="020B0604030504040204" pitchFamily="50" charset="-128"/>
                <a:ea typeface="Meiryo UI" panose="020B0604030504040204" pitchFamily="50" charset="-128"/>
              </a:rPr>
              <a:t>14</a:t>
            </a:fld>
            <a:endParaRPr kumimoji="1" lang="ja-JP" altLang="en-US" dirty="0">
              <a:latin typeface="Meiryo UI" panose="020B0604030504040204" pitchFamily="50" charset="-128"/>
              <a:ea typeface="Meiryo UI" panose="020B0604030504040204" pitchFamily="50" charset="-128"/>
            </a:endParaRPr>
          </a:p>
        </p:txBody>
      </p:sp>
      <p:sp>
        <p:nvSpPr>
          <p:cNvPr id="13" name="タイトル 1"/>
          <p:cNvSpPr txBox="1">
            <a:spLocks/>
          </p:cNvSpPr>
          <p:nvPr/>
        </p:nvSpPr>
        <p:spPr>
          <a:xfrm>
            <a:off x="393826" y="1204698"/>
            <a:ext cx="6367333" cy="351201"/>
          </a:xfrm>
          <a:prstGeom prst="rect">
            <a:avLst/>
          </a:prstGeom>
          <a:solidFill>
            <a:schemeClr val="accent4"/>
          </a:solidFill>
          <a:ln>
            <a:noFill/>
          </a:ln>
        </p:spPr>
        <p:txBody>
          <a:bodyPr vert="horz" lIns="91440" tIns="45720" rIns="91440" bIns="45720" rtlCol="0" anchor="ctr">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1800" b="1" dirty="0" smtClean="0">
                <a:solidFill>
                  <a:schemeClr val="bg1"/>
                </a:solidFill>
                <a:latin typeface="Meiryo UI" panose="020B0604030504040204" pitchFamily="50" charset="-128"/>
                <a:ea typeface="Meiryo UI" panose="020B0604030504040204" pitchFamily="50" charset="-128"/>
              </a:rPr>
              <a:t>区政会議（</a:t>
            </a:r>
            <a:r>
              <a:rPr lang="en-US" altLang="ja-JP" sz="1800" b="1" dirty="0" smtClean="0">
                <a:solidFill>
                  <a:schemeClr val="bg1"/>
                </a:solidFill>
                <a:latin typeface="Meiryo UI" panose="020B0604030504040204" pitchFamily="50" charset="-128"/>
                <a:ea typeface="Meiryo UI" panose="020B0604030504040204" pitchFamily="50" charset="-128"/>
              </a:rPr>
              <a:t>H30.5.10)</a:t>
            </a:r>
            <a:r>
              <a:rPr lang="ja-JP" altLang="en-US" sz="1100" b="1" dirty="0" smtClean="0">
                <a:solidFill>
                  <a:schemeClr val="bg1"/>
                </a:solidFill>
                <a:latin typeface="HG丸ｺﾞｼｯｸM-PRO" panose="020F0600000000000000" pitchFamily="50" charset="-128"/>
                <a:ea typeface="HG丸ｺﾞｼｯｸM-PRO" panose="020F0600000000000000" pitchFamily="50" charset="-128"/>
              </a:rPr>
              <a:t>　</a:t>
            </a:r>
            <a:endParaRPr lang="ja-JP" altLang="ja-JP" sz="11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4" name="タイトル 1"/>
          <p:cNvSpPr txBox="1">
            <a:spLocks/>
          </p:cNvSpPr>
          <p:nvPr/>
        </p:nvSpPr>
        <p:spPr>
          <a:xfrm>
            <a:off x="393826" y="2578723"/>
            <a:ext cx="6367333" cy="351201"/>
          </a:xfrm>
          <a:prstGeom prst="rect">
            <a:avLst/>
          </a:prstGeom>
          <a:solidFill>
            <a:schemeClr val="accent4"/>
          </a:solidFill>
          <a:ln>
            <a:noFill/>
          </a:ln>
        </p:spPr>
        <p:txBody>
          <a:bodyPr vert="horz" lIns="91440" tIns="45720" rIns="91440" bIns="45720" rtlCol="0" anchor="ctr">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1800" b="1" dirty="0" smtClean="0">
                <a:solidFill>
                  <a:schemeClr val="bg1"/>
                </a:solidFill>
                <a:latin typeface="Meiryo UI" panose="020B0604030504040204" pitchFamily="50" charset="-128"/>
                <a:ea typeface="Meiryo UI" panose="020B0604030504040204" pitchFamily="50" charset="-128"/>
              </a:rPr>
              <a:t>パブリック</a:t>
            </a:r>
            <a:r>
              <a:rPr lang="ja-JP" altLang="en-US" sz="1800" b="1" dirty="0">
                <a:solidFill>
                  <a:schemeClr val="bg1"/>
                </a:solidFill>
                <a:latin typeface="Meiryo UI" panose="020B0604030504040204" pitchFamily="50" charset="-128"/>
                <a:ea typeface="Meiryo UI" panose="020B0604030504040204" pitchFamily="50" charset="-128"/>
              </a:rPr>
              <a:t>・</a:t>
            </a:r>
            <a:r>
              <a:rPr lang="ja-JP" altLang="en-US" sz="1800" b="1" dirty="0" smtClean="0">
                <a:solidFill>
                  <a:schemeClr val="bg1"/>
                </a:solidFill>
                <a:latin typeface="Meiryo UI" panose="020B0604030504040204" pitchFamily="50" charset="-128"/>
                <a:ea typeface="Meiryo UI" panose="020B0604030504040204" pitchFamily="50" charset="-128"/>
              </a:rPr>
              <a:t>コメント（</a:t>
            </a:r>
            <a:r>
              <a:rPr lang="en-US" altLang="ja-JP" sz="1800" b="1" dirty="0" smtClean="0">
                <a:solidFill>
                  <a:schemeClr val="bg1"/>
                </a:solidFill>
                <a:latin typeface="Meiryo UI" panose="020B0604030504040204" pitchFamily="50" charset="-128"/>
                <a:ea typeface="Meiryo UI" panose="020B0604030504040204" pitchFamily="50" charset="-128"/>
              </a:rPr>
              <a:t>H30.5.1</a:t>
            </a:r>
            <a:r>
              <a:rPr lang="ja-JP" altLang="en-US" sz="1800" b="1" dirty="0" smtClean="0">
                <a:solidFill>
                  <a:schemeClr val="bg1"/>
                </a:solidFill>
                <a:latin typeface="Meiryo UI" panose="020B0604030504040204" pitchFamily="50" charset="-128"/>
                <a:ea typeface="Meiryo UI" panose="020B0604030504040204" pitchFamily="50" charset="-128"/>
              </a:rPr>
              <a:t>～</a:t>
            </a:r>
            <a:r>
              <a:rPr lang="en-US" altLang="ja-JP" sz="1800" b="1" dirty="0" smtClean="0">
                <a:solidFill>
                  <a:schemeClr val="bg1"/>
                </a:solidFill>
                <a:latin typeface="Meiryo UI" panose="020B0604030504040204" pitchFamily="50" charset="-128"/>
                <a:ea typeface="Meiryo UI" panose="020B0604030504040204" pitchFamily="50" charset="-128"/>
              </a:rPr>
              <a:t>6.15)</a:t>
            </a:r>
            <a:r>
              <a:rPr lang="ja-JP" altLang="en-US" sz="1100" b="1" dirty="0" smtClean="0">
                <a:latin typeface="HG丸ｺﾞｼｯｸM-PRO" panose="020F0600000000000000" pitchFamily="50" charset="-128"/>
                <a:ea typeface="HG丸ｺﾞｼｯｸM-PRO" panose="020F0600000000000000" pitchFamily="50" charset="-128"/>
              </a:rPr>
              <a:t>　</a:t>
            </a:r>
            <a:endParaRPr lang="ja-JP" altLang="ja-JP" sz="1100" b="1" dirty="0">
              <a:latin typeface="HG丸ｺﾞｼｯｸM-PRO" panose="020F0600000000000000" pitchFamily="50" charset="-128"/>
              <a:ea typeface="HG丸ｺﾞｼｯｸM-PRO" panose="020F0600000000000000"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4227262786"/>
              </p:ext>
            </p:extLst>
          </p:nvPr>
        </p:nvGraphicFramePr>
        <p:xfrm>
          <a:off x="1237726" y="4348341"/>
          <a:ext cx="7430545" cy="1770874"/>
        </p:xfrm>
        <a:graphic>
          <a:graphicData uri="http://schemas.openxmlformats.org/drawingml/2006/table">
            <a:tbl>
              <a:tblPr firstRow="1" bandRow="1">
                <a:tableStyleId>{5C22544A-7EE6-4342-B048-85BDC9FD1C3A}</a:tableStyleId>
              </a:tblPr>
              <a:tblGrid>
                <a:gridCol w="967318">
                  <a:extLst>
                    <a:ext uri="{9D8B030D-6E8A-4147-A177-3AD203B41FA5}">
                      <a16:colId xmlns:a16="http://schemas.microsoft.com/office/drawing/2014/main" val="20000"/>
                    </a:ext>
                  </a:extLst>
                </a:gridCol>
                <a:gridCol w="967318">
                  <a:extLst>
                    <a:ext uri="{9D8B030D-6E8A-4147-A177-3AD203B41FA5}">
                      <a16:colId xmlns:a16="http://schemas.microsoft.com/office/drawing/2014/main" val="20001"/>
                    </a:ext>
                  </a:extLst>
                </a:gridCol>
                <a:gridCol w="967318">
                  <a:extLst>
                    <a:ext uri="{9D8B030D-6E8A-4147-A177-3AD203B41FA5}">
                      <a16:colId xmlns:a16="http://schemas.microsoft.com/office/drawing/2014/main" val="20002"/>
                    </a:ext>
                  </a:extLst>
                </a:gridCol>
                <a:gridCol w="967318">
                  <a:extLst>
                    <a:ext uri="{9D8B030D-6E8A-4147-A177-3AD203B41FA5}">
                      <a16:colId xmlns:a16="http://schemas.microsoft.com/office/drawing/2014/main" val="20003"/>
                    </a:ext>
                  </a:extLst>
                </a:gridCol>
                <a:gridCol w="992194">
                  <a:extLst>
                    <a:ext uri="{9D8B030D-6E8A-4147-A177-3AD203B41FA5}">
                      <a16:colId xmlns:a16="http://schemas.microsoft.com/office/drawing/2014/main" val="20004"/>
                    </a:ext>
                  </a:extLst>
                </a:gridCol>
                <a:gridCol w="947900">
                  <a:extLst>
                    <a:ext uri="{9D8B030D-6E8A-4147-A177-3AD203B41FA5}">
                      <a16:colId xmlns:a16="http://schemas.microsoft.com/office/drawing/2014/main" val="20005"/>
                    </a:ext>
                  </a:extLst>
                </a:gridCol>
                <a:gridCol w="947900">
                  <a:extLst>
                    <a:ext uri="{9D8B030D-6E8A-4147-A177-3AD203B41FA5}">
                      <a16:colId xmlns:a16="http://schemas.microsoft.com/office/drawing/2014/main" val="20006"/>
                    </a:ext>
                  </a:extLst>
                </a:gridCol>
                <a:gridCol w="673279">
                  <a:extLst>
                    <a:ext uri="{9D8B030D-6E8A-4147-A177-3AD203B41FA5}">
                      <a16:colId xmlns:a16="http://schemas.microsoft.com/office/drawing/2014/main" val="20007"/>
                    </a:ext>
                  </a:extLst>
                </a:gridCol>
              </a:tblGrid>
              <a:tr h="277354">
                <a:tc gridSpan="5">
                  <a:txBody>
                    <a:bodyPr/>
                    <a:lstStyle/>
                    <a:p>
                      <a:pPr algn="ctr">
                        <a:lnSpc>
                          <a:spcPct val="100000"/>
                        </a:lnSpc>
                      </a:pPr>
                      <a:r>
                        <a:rPr kumimoji="1" lang="ja-JP" altLang="en-US" sz="1400" dirty="0" smtClean="0">
                          <a:latin typeface="Meiryo UI" panose="020B0604030504040204" pitchFamily="50" charset="-128"/>
                          <a:ea typeface="Meiryo UI" panose="020B0604030504040204" pitchFamily="50" charset="-128"/>
                        </a:rPr>
                        <a:t>①　望ましいと考えられる施設の機能</a:t>
                      </a:r>
                      <a:endParaRPr kumimoji="1" lang="ja-JP" altLang="en-US" sz="14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100">
                        <a:latin typeface="Meiryo UI" panose="020B0604030504040204" pitchFamily="50" charset="-128"/>
                        <a:ea typeface="Meiryo UI" panose="020B0604030504040204" pitchFamily="50" charset="-128"/>
                      </a:endParaRPr>
                    </a:p>
                  </a:txBody>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rowSpan="2">
                  <a:txBody>
                    <a:bodyPr/>
                    <a:lstStyle/>
                    <a:p>
                      <a:pPr>
                        <a:lnSpc>
                          <a:spcPct val="100000"/>
                        </a:lnSpc>
                      </a:pPr>
                      <a:r>
                        <a:rPr kumimoji="1" lang="ja-JP" altLang="en-US" sz="1400" dirty="0" smtClean="0">
                          <a:latin typeface="Meiryo UI" panose="020B0604030504040204" pitchFamily="50" charset="-128"/>
                          <a:ea typeface="Meiryo UI" panose="020B0604030504040204" pitchFamily="50" charset="-128"/>
                        </a:rPr>
                        <a:t>②</a:t>
                      </a:r>
                      <a:endParaRPr kumimoji="1" lang="en-US" altLang="ja-JP" sz="1400" dirty="0" smtClean="0">
                        <a:latin typeface="Meiryo UI" panose="020B0604030504040204" pitchFamily="50" charset="-128"/>
                        <a:ea typeface="Meiryo UI" panose="020B0604030504040204" pitchFamily="50" charset="-128"/>
                      </a:endParaRPr>
                    </a:p>
                    <a:p>
                      <a:pPr>
                        <a:lnSpc>
                          <a:spcPct val="100000"/>
                        </a:lnSpc>
                      </a:pPr>
                      <a:r>
                        <a:rPr kumimoji="1" lang="ja-JP" altLang="en-US" sz="1400" spc="-150" dirty="0" smtClean="0">
                          <a:latin typeface="Meiryo UI" panose="020B0604030504040204" pitchFamily="50" charset="-128"/>
                          <a:ea typeface="Meiryo UI" panose="020B0604030504040204" pitchFamily="50" charset="-128"/>
                        </a:rPr>
                        <a:t>望ましくないと考える施設</a:t>
                      </a:r>
                      <a:r>
                        <a:rPr kumimoji="1" lang="ja-JP" altLang="en-US" sz="1100" spc="-150" dirty="0" smtClean="0">
                          <a:latin typeface="Meiryo UI" panose="020B0604030504040204" pitchFamily="50" charset="-128"/>
                          <a:ea typeface="Meiryo UI" panose="020B0604030504040204" pitchFamily="50" charset="-128"/>
                        </a:rPr>
                        <a:t>（幼稚園・保育所、マンション、商業施設等）</a:t>
                      </a:r>
                      <a:endParaRPr kumimoji="1" lang="ja-JP" altLang="en-US" sz="1100" spc="-150" dirty="0">
                        <a:latin typeface="Meiryo UI" panose="020B0604030504040204" pitchFamily="50" charset="-128"/>
                        <a:ea typeface="Meiryo UI" panose="020B0604030504040204" pitchFamily="50" charset="-128"/>
                      </a:endParaRPr>
                    </a:p>
                  </a:txBody>
                  <a:tcPr/>
                </a:tc>
                <a:tc rowSpan="2">
                  <a:txBody>
                    <a:bodyPr/>
                    <a:lstStyle/>
                    <a:p>
                      <a:pPr>
                        <a:lnSpc>
                          <a:spcPct val="100000"/>
                        </a:lnSpc>
                      </a:pPr>
                      <a:r>
                        <a:rPr kumimoji="1" lang="ja-JP" altLang="en-US" sz="1400" dirty="0" smtClean="0">
                          <a:latin typeface="Meiryo UI" panose="020B0604030504040204" pitchFamily="50" charset="-128"/>
                          <a:ea typeface="Meiryo UI" panose="020B0604030504040204" pitchFamily="50" charset="-128"/>
                        </a:rPr>
                        <a:t>③</a:t>
                      </a:r>
                      <a:endParaRPr kumimoji="1" lang="en-US" altLang="ja-JP" sz="1400" dirty="0" smtClean="0">
                        <a:latin typeface="Meiryo UI" panose="020B0604030504040204" pitchFamily="50" charset="-128"/>
                        <a:ea typeface="Meiryo UI" panose="020B0604030504040204" pitchFamily="50" charset="-128"/>
                      </a:endParaRPr>
                    </a:p>
                    <a:p>
                      <a:pPr>
                        <a:lnSpc>
                          <a:spcPct val="100000"/>
                        </a:lnSpc>
                      </a:pPr>
                      <a:r>
                        <a:rPr kumimoji="1" lang="ja-JP" altLang="en-US" sz="1400" dirty="0" smtClean="0">
                          <a:latin typeface="Meiryo UI" panose="020B0604030504040204" pitchFamily="50" charset="-128"/>
                          <a:ea typeface="Meiryo UI" panose="020B0604030504040204" pitchFamily="50" charset="-128"/>
                        </a:rPr>
                        <a:t>その他意見</a:t>
                      </a:r>
                      <a:r>
                        <a:rPr kumimoji="1" lang="ja-JP" altLang="en-US" sz="1100" dirty="0" smtClean="0">
                          <a:latin typeface="Meiryo UI" panose="020B0604030504040204" pitchFamily="50" charset="-128"/>
                          <a:ea typeface="Meiryo UI" panose="020B0604030504040204" pitchFamily="50" charset="-128"/>
                        </a:rPr>
                        <a:t>（売却反対、今後の進め方等）</a:t>
                      </a:r>
                      <a:endParaRPr kumimoji="1" lang="ja-JP" altLang="en-US" sz="1100" dirty="0">
                        <a:latin typeface="Meiryo UI" panose="020B0604030504040204" pitchFamily="50" charset="-128"/>
                        <a:ea typeface="Meiryo UI" panose="020B0604030504040204" pitchFamily="50" charset="-128"/>
                      </a:endParaRPr>
                    </a:p>
                  </a:txBody>
                  <a:tcPr/>
                </a:tc>
                <a:tc rowSpan="2">
                  <a:txBody>
                    <a:bodyPr/>
                    <a:lstStyle/>
                    <a:p>
                      <a:pPr algn="ctr">
                        <a:lnSpc>
                          <a:spcPct val="100000"/>
                        </a:lnSpc>
                      </a:pPr>
                      <a:r>
                        <a:rPr kumimoji="1" lang="ja-JP" altLang="en-US" sz="1400" dirty="0" smtClean="0">
                          <a:latin typeface="Meiryo UI" panose="020B0604030504040204" pitchFamily="50" charset="-128"/>
                          <a:ea typeface="Meiryo UI" panose="020B0604030504040204" pitchFamily="50" charset="-128"/>
                        </a:rPr>
                        <a:t>合計</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0"/>
                  </a:ext>
                </a:extLst>
              </a:tr>
              <a:tr h="1083614">
                <a:tc>
                  <a:txBody>
                    <a:bodyPr/>
                    <a:lstStyle/>
                    <a:p>
                      <a:pPr>
                        <a:lnSpc>
                          <a:spcPct val="100000"/>
                        </a:lnSpc>
                      </a:pPr>
                      <a:r>
                        <a:rPr kumimoji="1" lang="ja-JP" altLang="en-US" sz="1400" dirty="0" smtClean="0">
                          <a:latin typeface="Meiryo UI" panose="020B0604030504040204" pitchFamily="50" charset="-128"/>
                          <a:ea typeface="Meiryo UI" panose="020B0604030504040204" pitchFamily="50" charset="-128"/>
                        </a:rPr>
                        <a:t>ア　子育て支援</a:t>
                      </a:r>
                      <a:endParaRPr kumimoji="1" lang="en-US" altLang="ja-JP" sz="1400" dirty="0" smtClean="0">
                        <a:latin typeface="Meiryo UI" panose="020B0604030504040204" pitchFamily="50" charset="-128"/>
                        <a:ea typeface="Meiryo UI" panose="020B0604030504040204" pitchFamily="50" charset="-128"/>
                      </a:endParaRPr>
                    </a:p>
                    <a:p>
                      <a:pPr>
                        <a:lnSpc>
                          <a:spcPct val="100000"/>
                        </a:lnSpc>
                      </a:pPr>
                      <a:r>
                        <a:rPr kumimoji="1" lang="ja-JP" altLang="en-US" sz="1100" dirty="0" smtClean="0">
                          <a:latin typeface="Meiryo UI" panose="020B0604030504040204" pitchFamily="50" charset="-128"/>
                          <a:ea typeface="Meiryo UI" panose="020B0604030504040204" pitchFamily="50" charset="-128"/>
                        </a:rPr>
                        <a:t>（保育所、病児保育等）</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nSpc>
                          <a:spcPct val="100000"/>
                        </a:lnSpc>
                      </a:pPr>
                      <a:r>
                        <a:rPr kumimoji="1" lang="ja-JP" altLang="en-US" sz="1400" dirty="0" smtClean="0">
                          <a:latin typeface="Meiryo UI" panose="020B0604030504040204" pitchFamily="50" charset="-128"/>
                          <a:ea typeface="Meiryo UI" panose="020B0604030504040204" pitchFamily="50" charset="-128"/>
                        </a:rPr>
                        <a:t>イ　医療</a:t>
                      </a:r>
                      <a:endParaRPr kumimoji="1" lang="en-US" altLang="ja-JP" sz="1400" dirty="0" smtClean="0">
                        <a:latin typeface="Meiryo UI" panose="020B0604030504040204" pitchFamily="50" charset="-128"/>
                        <a:ea typeface="Meiryo UI" panose="020B0604030504040204" pitchFamily="50" charset="-128"/>
                      </a:endParaRPr>
                    </a:p>
                    <a:p>
                      <a:pPr>
                        <a:lnSpc>
                          <a:spcPct val="100000"/>
                        </a:lnSpc>
                      </a:pPr>
                      <a:r>
                        <a:rPr kumimoji="1" lang="ja-JP" altLang="en-US" sz="1100" dirty="0" smtClean="0">
                          <a:latin typeface="Meiryo UI" panose="020B0604030504040204" pitchFamily="50" charset="-128"/>
                          <a:ea typeface="Meiryo UI" panose="020B0604030504040204" pitchFamily="50" charset="-128"/>
                        </a:rPr>
                        <a:t>（診療所、救急病院等）</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nSpc>
                          <a:spcPct val="100000"/>
                        </a:lnSpc>
                      </a:pPr>
                      <a:r>
                        <a:rPr kumimoji="1" lang="ja-JP" altLang="en-US" sz="1400" dirty="0" smtClean="0">
                          <a:latin typeface="Meiryo UI" panose="020B0604030504040204" pitchFamily="50" charset="-128"/>
                          <a:ea typeface="Meiryo UI" panose="020B0604030504040204" pitchFamily="50" charset="-128"/>
                        </a:rPr>
                        <a:t>ウ　高齢者福祉</a:t>
                      </a:r>
                      <a:endParaRPr kumimoji="1" lang="en-US" altLang="ja-JP" sz="1400" dirty="0" smtClean="0">
                        <a:latin typeface="Meiryo UI" panose="020B0604030504040204" pitchFamily="50" charset="-128"/>
                        <a:ea typeface="Meiryo UI" panose="020B0604030504040204" pitchFamily="50" charset="-128"/>
                      </a:endParaRPr>
                    </a:p>
                    <a:p>
                      <a:pPr>
                        <a:lnSpc>
                          <a:spcPct val="100000"/>
                        </a:lnSpc>
                      </a:pPr>
                      <a:r>
                        <a:rPr kumimoji="1" lang="ja-JP" altLang="en-US" sz="1100" dirty="0" smtClean="0">
                          <a:latin typeface="Meiryo UI" panose="020B0604030504040204" pitchFamily="50" charset="-128"/>
                          <a:ea typeface="Meiryo UI" panose="020B0604030504040204" pitchFamily="50" charset="-128"/>
                        </a:rPr>
                        <a:t>（特別養護老人ホーム、介護施設等）</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nSpc>
                          <a:spcPct val="100000"/>
                        </a:lnSpc>
                      </a:pPr>
                      <a:r>
                        <a:rPr kumimoji="1" lang="ja-JP" altLang="en-US" sz="1400" dirty="0" smtClean="0">
                          <a:latin typeface="Meiryo UI" panose="020B0604030504040204" pitchFamily="50" charset="-128"/>
                          <a:ea typeface="Meiryo UI" panose="020B0604030504040204" pitchFamily="50" charset="-128"/>
                        </a:rPr>
                        <a:t>エ　防災</a:t>
                      </a:r>
                      <a:r>
                        <a:rPr kumimoji="1" lang="ja-JP" altLang="en-US" sz="1100" dirty="0" smtClean="0">
                          <a:latin typeface="Meiryo UI" panose="020B0604030504040204" pitchFamily="50" charset="-128"/>
                          <a:ea typeface="Meiryo UI" panose="020B0604030504040204" pitchFamily="50" charset="-128"/>
                        </a:rPr>
                        <a:t>（水害時避難ビル、防災備蓄倉庫等）</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nSpc>
                          <a:spcPct val="100000"/>
                        </a:lnSpc>
                      </a:pPr>
                      <a:r>
                        <a:rPr kumimoji="1" lang="ja-JP" altLang="en-US" sz="1400" spc="-150" dirty="0" smtClean="0">
                          <a:solidFill>
                            <a:schemeClr val="tx1"/>
                          </a:solidFill>
                          <a:latin typeface="Meiryo UI" panose="020B0604030504040204" pitchFamily="50" charset="-128"/>
                          <a:ea typeface="Meiryo UI" panose="020B0604030504040204" pitchFamily="50" charset="-128"/>
                        </a:rPr>
                        <a:t>オ　その他</a:t>
                      </a:r>
                      <a:endParaRPr kumimoji="1" lang="en-US" altLang="ja-JP" sz="1400" spc="-150" dirty="0" smtClean="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1100" spc="-150" dirty="0" smtClean="0">
                          <a:solidFill>
                            <a:schemeClr val="tx1"/>
                          </a:solidFill>
                          <a:latin typeface="Meiryo UI" panose="020B0604030504040204" pitchFamily="50" charset="-128"/>
                          <a:ea typeface="Meiryo UI" panose="020B0604030504040204" pitchFamily="50" charset="-128"/>
                        </a:rPr>
                        <a:t>（ホール・会議室、スポーツ施設、公園等）</a:t>
                      </a:r>
                      <a:endParaRPr kumimoji="1" lang="ja-JP" altLang="en-US" sz="1100" spc="-150" dirty="0">
                        <a:solidFill>
                          <a:schemeClr val="tx1"/>
                        </a:solidFill>
                        <a:latin typeface="Meiryo UI" panose="020B0604030504040204" pitchFamily="50" charset="-128"/>
                        <a:ea typeface="Meiryo UI" panose="020B0604030504040204" pitchFamily="50" charset="-128"/>
                      </a:endParaRPr>
                    </a:p>
                  </a:txBody>
                  <a:tcPr/>
                </a:tc>
                <a:tc v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277354">
                <a:tc>
                  <a:txBody>
                    <a:bodyPr/>
                    <a:lstStyle/>
                    <a:p>
                      <a:pPr algn="ctr">
                        <a:lnSpc>
                          <a:spcPts val="1000"/>
                        </a:lnSpc>
                      </a:pPr>
                      <a:r>
                        <a:rPr kumimoji="1" lang="en-US" altLang="ja-JP" sz="1400" dirty="0" smtClean="0">
                          <a:latin typeface="Meiryo UI" panose="020B0604030504040204" pitchFamily="50" charset="-128"/>
                          <a:ea typeface="Meiryo UI" panose="020B0604030504040204" pitchFamily="50" charset="-128"/>
                        </a:rPr>
                        <a:t>65</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lnSpc>
                          <a:spcPts val="1000"/>
                        </a:lnSpc>
                      </a:pPr>
                      <a:r>
                        <a:rPr kumimoji="1" lang="en-US" altLang="ja-JP" sz="1400" dirty="0" smtClean="0">
                          <a:latin typeface="Meiryo UI" panose="020B0604030504040204" pitchFamily="50" charset="-128"/>
                          <a:ea typeface="Meiryo UI" panose="020B0604030504040204" pitchFamily="50" charset="-128"/>
                        </a:rPr>
                        <a:t>34</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lnSpc>
                          <a:spcPts val="1000"/>
                        </a:lnSpc>
                      </a:pPr>
                      <a:r>
                        <a:rPr kumimoji="1" lang="en-US" altLang="ja-JP" sz="1400" dirty="0" smtClean="0">
                          <a:latin typeface="Meiryo UI" panose="020B0604030504040204" pitchFamily="50" charset="-128"/>
                          <a:ea typeface="Meiryo UI" panose="020B0604030504040204" pitchFamily="50" charset="-128"/>
                        </a:rPr>
                        <a:t>61</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lnSpc>
                          <a:spcPts val="1000"/>
                        </a:lnSpc>
                      </a:pPr>
                      <a:r>
                        <a:rPr kumimoji="1" lang="en-US" altLang="ja-JP" sz="1400" dirty="0" smtClean="0">
                          <a:latin typeface="Meiryo UI" panose="020B0604030504040204" pitchFamily="50" charset="-128"/>
                          <a:ea typeface="Meiryo UI" panose="020B0604030504040204" pitchFamily="50" charset="-128"/>
                        </a:rPr>
                        <a:t>16</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lnSpc>
                          <a:spcPts val="1000"/>
                        </a:lnSpc>
                      </a:pPr>
                      <a:r>
                        <a:rPr kumimoji="1" lang="en-US" altLang="ja-JP" sz="1400" dirty="0" smtClean="0">
                          <a:solidFill>
                            <a:schemeClr val="tx1"/>
                          </a:solidFill>
                          <a:latin typeface="Meiryo UI" panose="020B0604030504040204" pitchFamily="50" charset="-128"/>
                          <a:ea typeface="Meiryo UI" panose="020B0604030504040204" pitchFamily="50" charset="-128"/>
                        </a:rPr>
                        <a:t>98</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ts val="1000"/>
                        </a:lnSpc>
                      </a:pPr>
                      <a:r>
                        <a:rPr kumimoji="1" lang="en-US" altLang="ja-JP" sz="1400" dirty="0" smtClean="0">
                          <a:latin typeface="Meiryo UI" panose="020B0604030504040204" pitchFamily="50" charset="-128"/>
                          <a:ea typeface="Meiryo UI" panose="020B0604030504040204" pitchFamily="50" charset="-128"/>
                        </a:rPr>
                        <a:t>96</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lnSpc>
                          <a:spcPts val="1000"/>
                        </a:lnSpc>
                      </a:pPr>
                      <a:r>
                        <a:rPr kumimoji="1" lang="en-US" altLang="ja-JP" sz="1400" dirty="0" smtClean="0">
                          <a:latin typeface="Meiryo UI" panose="020B0604030504040204" pitchFamily="50" charset="-128"/>
                          <a:ea typeface="Meiryo UI" panose="020B0604030504040204" pitchFamily="50" charset="-128"/>
                        </a:rPr>
                        <a:t>31</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lnSpc>
                          <a:spcPts val="1000"/>
                        </a:lnSpc>
                      </a:pPr>
                      <a:r>
                        <a:rPr kumimoji="1" lang="en-US" altLang="ja-JP" sz="1400" dirty="0" smtClean="0">
                          <a:solidFill>
                            <a:schemeClr val="tx1"/>
                          </a:solidFill>
                          <a:latin typeface="Meiryo UI" panose="020B0604030504040204" pitchFamily="50" charset="-128"/>
                          <a:ea typeface="Meiryo UI" panose="020B0604030504040204" pitchFamily="50" charset="-128"/>
                        </a:rPr>
                        <a:t>401</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2"/>
                  </a:ext>
                </a:extLst>
              </a:tr>
            </a:tbl>
          </a:graphicData>
        </a:graphic>
      </p:graphicFrame>
      <p:sp>
        <p:nvSpPr>
          <p:cNvPr id="16" name="タイトル 1"/>
          <p:cNvSpPr txBox="1">
            <a:spLocks/>
          </p:cNvSpPr>
          <p:nvPr/>
        </p:nvSpPr>
        <p:spPr>
          <a:xfrm>
            <a:off x="7637439" y="4047124"/>
            <a:ext cx="1362121" cy="427743"/>
          </a:xfrm>
          <a:prstGeom prst="rect">
            <a:avLst/>
          </a:prstGeom>
          <a:noFill/>
          <a:ln>
            <a:noFill/>
          </a:ln>
        </p:spPr>
        <p:txBody>
          <a:bodyPr vert="horz" lIns="91440" tIns="45720" rIns="91440" bIns="45720" rtlCol="0" anchor="t">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ct val="100000"/>
              </a:lnSpc>
            </a:pPr>
            <a:r>
              <a:rPr lang="ja-JP" altLang="en-US" sz="1400" dirty="0" smtClean="0">
                <a:latin typeface="Meiryo UI" panose="020B0604030504040204" pitchFamily="50" charset="-128"/>
                <a:ea typeface="Meiryo UI" panose="020B0604030504040204" pitchFamily="50" charset="-128"/>
              </a:rPr>
              <a:t>（単位：件）</a:t>
            </a:r>
            <a:r>
              <a:rPr lang="ja-JP" altLang="en-US" sz="90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endParaRPr lang="en-US" altLang="ja-JP" sz="1050" dirty="0" smtClean="0">
              <a:latin typeface="Meiryo UI" panose="020B0604030504040204" pitchFamily="50" charset="-128"/>
              <a:ea typeface="Meiryo UI" panose="020B0604030504040204" pitchFamily="50" charset="-128"/>
            </a:endParaRPr>
          </a:p>
          <a:p>
            <a:pPr algn="l">
              <a:lnSpc>
                <a:spcPct val="100000"/>
              </a:lnSpc>
            </a:pPr>
            <a:endParaRPr lang="ja-JP" altLang="en-US" sz="1050" dirty="0">
              <a:latin typeface="Meiryo UI" panose="020B0604030504040204" pitchFamily="50" charset="-128"/>
              <a:ea typeface="Meiryo UI" panose="020B0604030504040204" pitchFamily="50" charset="-128"/>
            </a:endParaRPr>
          </a:p>
        </p:txBody>
      </p:sp>
      <p:sp>
        <p:nvSpPr>
          <p:cNvPr id="17" name="タイトル 1"/>
          <p:cNvSpPr txBox="1">
            <a:spLocks/>
          </p:cNvSpPr>
          <p:nvPr/>
        </p:nvSpPr>
        <p:spPr>
          <a:xfrm>
            <a:off x="2363761" y="6119215"/>
            <a:ext cx="7272997" cy="427743"/>
          </a:xfrm>
          <a:prstGeom prst="rect">
            <a:avLst/>
          </a:prstGeom>
          <a:noFill/>
          <a:ln>
            <a:noFill/>
          </a:ln>
        </p:spPr>
        <p:txBody>
          <a:bodyPr vert="horz" lIns="91440" tIns="45720" rIns="91440" bIns="45720" rtlCol="0" anchor="t">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ct val="100000"/>
              </a:lnSpc>
            </a:pPr>
            <a:r>
              <a:rPr lang="ja-JP" altLang="en-US" sz="1400" dirty="0">
                <a:latin typeface="Meiryo UI" panose="020B0604030504040204" pitchFamily="50" charset="-128"/>
                <a:ea typeface="Meiryo UI" panose="020B0604030504040204" pitchFamily="50" charset="-128"/>
              </a:rPr>
              <a:t>（１通の中で意見が複数ある場合は各項目で計上して</a:t>
            </a:r>
            <a:r>
              <a:rPr lang="ja-JP" altLang="en-US" sz="1400" dirty="0" smtClean="0">
                <a:latin typeface="Meiryo UI" panose="020B0604030504040204" pitchFamily="50" charset="-128"/>
                <a:ea typeface="Meiryo UI" panose="020B0604030504040204" pitchFamily="50" charset="-128"/>
              </a:rPr>
              <a:t>いるため</a:t>
            </a:r>
            <a:r>
              <a:rPr lang="ja-JP" altLang="en-US" sz="1400" dirty="0">
                <a:latin typeface="Meiryo UI" panose="020B0604030504040204" pitchFamily="50" charset="-128"/>
                <a:ea typeface="Meiryo UI" panose="020B0604030504040204" pitchFamily="50" charset="-128"/>
              </a:rPr>
              <a:t>、合計通数と一致しない</a:t>
            </a:r>
            <a:r>
              <a:rPr lang="ja-JP" altLang="en-US" sz="1000" dirty="0">
                <a:latin typeface="Meiryo UI" panose="020B0604030504040204" pitchFamily="50" charset="-128"/>
                <a:ea typeface="Meiryo UI" panose="020B0604030504040204" pitchFamily="50" charset="-128"/>
              </a:rPr>
              <a:t>）</a:t>
            </a:r>
          </a:p>
          <a:p>
            <a:pPr algn="l">
              <a:lnSpc>
                <a:spcPct val="100000"/>
              </a:lnSpc>
            </a:pPr>
            <a:r>
              <a:rPr lang="ja-JP" altLang="en-US" sz="1000" dirty="0" smtClean="0">
                <a:latin typeface="Meiryo UI" panose="020B0604030504040204" pitchFamily="50" charset="-128"/>
                <a:ea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endParaRPr>
          </a:p>
          <a:p>
            <a:pPr algn="l">
              <a:lnSpc>
                <a:spcPct val="100000"/>
              </a:lnSpc>
            </a:pPr>
            <a:endParaRPr lang="ja-JP" altLang="en-US"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617596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chemeClr val="bg1"/>
                </a:solidFill>
                <a:latin typeface="Meiryo UI" panose="020B0604030504040204" pitchFamily="50" charset="-128"/>
                <a:ea typeface="Meiryo UI" panose="020B0604030504040204" pitchFamily="50" charset="-128"/>
              </a:rPr>
              <a:t>２　検討過程</a:t>
            </a:r>
            <a:r>
              <a:rPr lang="ja-JP" altLang="en-US" sz="1600" b="1" dirty="0" smtClean="0">
                <a:latin typeface="HG丸ｺﾞｼｯｸM-PRO" panose="020F0600000000000000" pitchFamily="50" charset="-128"/>
                <a:ea typeface="HG丸ｺﾞｼｯｸM-PRO" panose="020F0600000000000000" pitchFamily="50" charset="-128"/>
              </a:rPr>
              <a:t>（１）「もと城東区役所用地活用について（素案①）」についての検討（</a:t>
            </a:r>
            <a:r>
              <a:rPr lang="en-US" altLang="ja-JP" sz="1600" b="1" dirty="0" smtClean="0">
                <a:latin typeface="HG丸ｺﾞｼｯｸM-PRO" panose="020F0600000000000000" pitchFamily="50" charset="-128"/>
                <a:ea typeface="HG丸ｺﾞｼｯｸM-PRO" panose="020F0600000000000000" pitchFamily="50" charset="-128"/>
              </a:rPr>
              <a:t>H30.4</a:t>
            </a:r>
            <a:r>
              <a:rPr lang="ja-JP" altLang="en-US" sz="1600" b="1" dirty="0" smtClean="0">
                <a:latin typeface="HG丸ｺﾞｼｯｸM-PRO" panose="020F0600000000000000" pitchFamily="50" charset="-128"/>
                <a:ea typeface="HG丸ｺﾞｼｯｸM-PRO" panose="020F0600000000000000" pitchFamily="50" charset="-128"/>
              </a:rPr>
              <a:t>～）</a:t>
            </a:r>
            <a:endParaRPr lang="ja-JP" altLang="ja-JP" sz="1600" b="1" dirty="0" smtClean="0">
              <a:latin typeface="HG丸ｺﾞｼｯｸM-PRO" panose="020F0600000000000000" pitchFamily="50" charset="-128"/>
              <a:ea typeface="HG丸ｺﾞｼｯｸM-PRO" panose="020F0600000000000000" pitchFamily="50" charset="-128"/>
            </a:endParaRPr>
          </a:p>
        </p:txBody>
      </p:sp>
      <p:sp>
        <p:nvSpPr>
          <p:cNvPr id="8" name="角丸四角形 7"/>
          <p:cNvSpPr/>
          <p:nvPr/>
        </p:nvSpPr>
        <p:spPr>
          <a:xfrm>
            <a:off x="269239" y="787399"/>
            <a:ext cx="9408161" cy="5723955"/>
          </a:xfrm>
          <a:prstGeom prst="roundRect">
            <a:avLst>
              <a:gd name="adj" fmla="val 0"/>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b="1" dirty="0" smtClean="0">
                <a:solidFill>
                  <a:schemeClr val="tx1"/>
                </a:solidFill>
                <a:latin typeface="Meiryo UI" panose="020B0604030504040204" pitchFamily="50" charset="-128"/>
                <a:ea typeface="Meiryo UI" panose="020B0604030504040204" pitchFamily="50" charset="-128"/>
              </a:rPr>
              <a:t>【</a:t>
            </a:r>
            <a:r>
              <a:rPr kumimoji="1" lang="ja-JP" altLang="en-US" b="1" dirty="0" smtClean="0">
                <a:solidFill>
                  <a:schemeClr val="tx1"/>
                </a:solidFill>
                <a:latin typeface="Meiryo UI" panose="020B0604030504040204" pitchFamily="50" charset="-128"/>
                <a:ea typeface="Meiryo UI" panose="020B0604030504040204" pitchFamily="50" charset="-128"/>
              </a:rPr>
              <a:t>事業者意見</a:t>
            </a:r>
            <a:r>
              <a:rPr lang="en-US" altLang="ja-JP" b="1" dirty="0" smtClean="0">
                <a:solidFill>
                  <a:schemeClr val="tx1"/>
                </a:solidFill>
                <a:latin typeface="Meiryo UI" panose="020B0604030504040204" pitchFamily="50" charset="-128"/>
                <a:ea typeface="Meiryo UI" panose="020B0604030504040204" pitchFamily="50" charset="-128"/>
              </a:rPr>
              <a:t>】</a:t>
            </a:r>
          </a:p>
          <a:p>
            <a:endParaRPr kumimoji="1" lang="en-US" altLang="ja-JP" b="1" dirty="0">
              <a:solidFill>
                <a:schemeClr val="tx1"/>
              </a:solidFill>
              <a:latin typeface="Meiryo UI" panose="020B0604030504040204" pitchFamily="50" charset="-128"/>
              <a:ea typeface="Meiryo UI" panose="020B0604030504040204" pitchFamily="50" charset="-128"/>
            </a:endParaRPr>
          </a:p>
          <a:p>
            <a:endParaRPr lang="en-US" altLang="ja-JP" b="1" dirty="0" smtClean="0">
              <a:solidFill>
                <a:schemeClr val="tx1"/>
              </a:solidFill>
              <a:latin typeface="Meiryo UI" panose="020B0604030504040204" pitchFamily="50" charset="-128"/>
              <a:ea typeface="Meiryo UI" panose="020B0604030504040204" pitchFamily="50" charset="-128"/>
            </a:endParaRPr>
          </a:p>
          <a:p>
            <a:endParaRPr lang="en-US" altLang="ja-JP" b="1" dirty="0" smtClean="0">
              <a:solidFill>
                <a:schemeClr val="tx1"/>
              </a:solidFill>
              <a:latin typeface="Meiryo UI" panose="020B0604030504040204" pitchFamily="50" charset="-128"/>
              <a:ea typeface="Meiryo UI" panose="020B0604030504040204" pitchFamily="50" charset="-128"/>
            </a:endParaRPr>
          </a:p>
          <a:p>
            <a:r>
              <a:rPr lang="ja-JP" altLang="en-US" b="1" dirty="0" smtClean="0">
                <a:solidFill>
                  <a:schemeClr val="tx1"/>
                </a:solidFill>
                <a:latin typeface="Meiryo UI" panose="020B0604030504040204" pitchFamily="50" charset="-128"/>
                <a:ea typeface="Meiryo UI" panose="020B0604030504040204" pitchFamily="50" charset="-128"/>
              </a:rPr>
              <a:t>１　実施目的</a:t>
            </a:r>
            <a:endParaRPr lang="en-US" altLang="ja-JP" b="1"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「もと城東区役所用地活用について（素案①）」をたたき台</a:t>
            </a:r>
            <a:r>
              <a:rPr lang="ja-JP" altLang="en-US" dirty="0" smtClean="0">
                <a:solidFill>
                  <a:schemeClr val="tx1"/>
                </a:solidFill>
                <a:latin typeface="Meiryo UI" panose="020B0604030504040204" pitchFamily="50" charset="-128"/>
                <a:ea typeface="Meiryo UI" panose="020B0604030504040204" pitchFamily="50" charset="-128"/>
              </a:rPr>
              <a:t>（売却</a:t>
            </a:r>
            <a:r>
              <a:rPr lang="ja-JP" altLang="en-US" dirty="0">
                <a:solidFill>
                  <a:schemeClr val="tx1"/>
                </a:solidFill>
                <a:latin typeface="Meiryo UI" panose="020B0604030504040204" pitchFamily="50" charset="-128"/>
                <a:ea typeface="Meiryo UI" panose="020B0604030504040204" pitchFamily="50" charset="-128"/>
              </a:rPr>
              <a:t>を前提）として、民間事</a:t>
            </a:r>
            <a:r>
              <a:rPr lang="ja-JP" altLang="en-US" dirty="0" smtClean="0">
                <a:solidFill>
                  <a:schemeClr val="tx1"/>
                </a:solidFill>
                <a:latin typeface="Meiryo UI" panose="020B0604030504040204" pitchFamily="50" charset="-128"/>
                <a:ea typeface="Meiryo UI" panose="020B0604030504040204" pitchFamily="50" charset="-128"/>
              </a:rPr>
              <a:t>業者</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で実現可能な幅広い事業アイデア、参画意向、市場性の有無等を把握することを目的として実施。</a:t>
            </a:r>
            <a:endParaRPr lang="en-US" altLang="ja-JP" dirty="0" smtClean="0">
              <a:solidFill>
                <a:schemeClr val="tx1"/>
              </a:solidFill>
              <a:latin typeface="Meiryo UI" panose="020B0604030504040204" pitchFamily="50" charset="-128"/>
              <a:ea typeface="Meiryo UI" panose="020B0604030504040204" pitchFamily="50" charset="-128"/>
            </a:endParaRPr>
          </a:p>
          <a:p>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b="1" dirty="0" smtClean="0">
                <a:solidFill>
                  <a:schemeClr val="tx1"/>
                </a:solidFill>
                <a:latin typeface="Meiryo UI" panose="020B0604030504040204" pitchFamily="50" charset="-128"/>
                <a:ea typeface="Meiryo UI" panose="020B0604030504040204" pitchFamily="50" charset="-128"/>
              </a:rPr>
              <a:t>２　実施スケジュール</a:t>
            </a:r>
            <a:endParaRPr lang="en-US" altLang="ja-JP" b="1"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・マーケットサウンディング実施の公表　平成</a:t>
            </a:r>
            <a:r>
              <a:rPr lang="en-US" altLang="ja-JP" dirty="0">
                <a:solidFill>
                  <a:schemeClr val="tx1"/>
                </a:solidFill>
                <a:latin typeface="Meiryo UI" panose="020B0604030504040204" pitchFamily="50" charset="-128"/>
                <a:ea typeface="Meiryo UI" panose="020B0604030504040204" pitchFamily="50" charset="-128"/>
              </a:rPr>
              <a:t>30</a:t>
            </a:r>
            <a:r>
              <a:rPr lang="ja-JP" altLang="en-US" dirty="0">
                <a:solidFill>
                  <a:schemeClr val="tx1"/>
                </a:solidFill>
                <a:latin typeface="Meiryo UI" panose="020B0604030504040204" pitchFamily="50" charset="-128"/>
                <a:ea typeface="Meiryo UI" panose="020B0604030504040204" pitchFamily="50" charset="-128"/>
              </a:rPr>
              <a:t>年５月</a:t>
            </a:r>
            <a:r>
              <a:rPr lang="en-US" altLang="ja-JP" dirty="0">
                <a:solidFill>
                  <a:schemeClr val="tx1"/>
                </a:solidFill>
                <a:latin typeface="Meiryo UI" panose="020B0604030504040204" pitchFamily="50" charset="-128"/>
                <a:ea typeface="Meiryo UI" panose="020B0604030504040204" pitchFamily="50" charset="-128"/>
              </a:rPr>
              <a:t>16</a:t>
            </a:r>
            <a:r>
              <a:rPr lang="ja-JP" altLang="en-US" dirty="0">
                <a:solidFill>
                  <a:schemeClr val="tx1"/>
                </a:solidFill>
                <a:latin typeface="Meiryo UI" panose="020B0604030504040204" pitchFamily="50" charset="-128"/>
                <a:ea typeface="Meiryo UI" panose="020B0604030504040204" pitchFamily="50" charset="-128"/>
              </a:rPr>
              <a:t>日</a:t>
            </a:r>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・対話の実施　　　　　　　　　　　　　　 平成</a:t>
            </a:r>
            <a:r>
              <a:rPr lang="en-US" altLang="ja-JP" dirty="0">
                <a:solidFill>
                  <a:schemeClr val="tx1"/>
                </a:solidFill>
                <a:latin typeface="Meiryo UI" panose="020B0604030504040204" pitchFamily="50" charset="-128"/>
                <a:ea typeface="Meiryo UI" panose="020B0604030504040204" pitchFamily="50" charset="-128"/>
              </a:rPr>
              <a:t>30</a:t>
            </a:r>
            <a:r>
              <a:rPr lang="ja-JP" altLang="en-US" dirty="0">
                <a:solidFill>
                  <a:schemeClr val="tx1"/>
                </a:solidFill>
                <a:latin typeface="Meiryo UI" panose="020B0604030504040204" pitchFamily="50" charset="-128"/>
                <a:ea typeface="Meiryo UI" panose="020B0604030504040204" pitchFamily="50" charset="-128"/>
              </a:rPr>
              <a:t>年７月</a:t>
            </a:r>
            <a:r>
              <a:rPr lang="en-US" altLang="ja-JP" dirty="0">
                <a:solidFill>
                  <a:schemeClr val="tx1"/>
                </a:solidFill>
                <a:latin typeface="Meiryo UI" panose="020B0604030504040204" pitchFamily="50" charset="-128"/>
                <a:ea typeface="Meiryo UI" panose="020B0604030504040204" pitchFamily="50" charset="-128"/>
              </a:rPr>
              <a:t>18</a:t>
            </a:r>
            <a:r>
              <a:rPr lang="ja-JP" altLang="en-US" dirty="0">
                <a:solidFill>
                  <a:schemeClr val="tx1"/>
                </a:solidFill>
                <a:latin typeface="Meiryo UI" panose="020B0604030504040204" pitchFamily="50" charset="-128"/>
                <a:ea typeface="Meiryo UI" panose="020B0604030504040204" pitchFamily="50" charset="-128"/>
              </a:rPr>
              <a:t>日～</a:t>
            </a:r>
            <a:r>
              <a:rPr lang="en-US" altLang="ja-JP" dirty="0">
                <a:solidFill>
                  <a:schemeClr val="tx1"/>
                </a:solidFill>
                <a:latin typeface="Meiryo UI" panose="020B0604030504040204" pitchFamily="50" charset="-128"/>
                <a:ea typeface="Meiryo UI" panose="020B0604030504040204" pitchFamily="50" charset="-128"/>
              </a:rPr>
              <a:t>8</a:t>
            </a:r>
            <a:r>
              <a:rPr lang="ja-JP" altLang="en-US" dirty="0">
                <a:solidFill>
                  <a:schemeClr val="tx1"/>
                </a:solidFill>
                <a:latin typeface="Meiryo UI" panose="020B0604030504040204" pitchFamily="50" charset="-128"/>
                <a:ea typeface="Meiryo UI" panose="020B0604030504040204" pitchFamily="50" charset="-128"/>
              </a:rPr>
              <a:t>月</a:t>
            </a:r>
            <a:r>
              <a:rPr lang="en-US" altLang="ja-JP" dirty="0">
                <a:solidFill>
                  <a:schemeClr val="tx1"/>
                </a:solidFill>
                <a:latin typeface="Meiryo UI" panose="020B0604030504040204" pitchFamily="50" charset="-128"/>
                <a:ea typeface="Meiryo UI" panose="020B0604030504040204" pitchFamily="50" charset="-128"/>
              </a:rPr>
              <a:t>3</a:t>
            </a:r>
            <a:r>
              <a:rPr lang="ja-JP" altLang="en-US" dirty="0" smtClean="0">
                <a:solidFill>
                  <a:schemeClr val="tx1"/>
                </a:solidFill>
                <a:latin typeface="Meiryo UI" panose="020B0604030504040204" pitchFamily="50" charset="-128"/>
                <a:ea typeface="Meiryo UI" panose="020B0604030504040204" pitchFamily="50" charset="-128"/>
              </a:rPr>
              <a:t>日</a:t>
            </a:r>
            <a:endParaRPr lang="en-US" altLang="ja-JP" dirty="0" smtClean="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r>
              <a:rPr lang="ja-JP" altLang="en-US" b="1" dirty="0" smtClean="0">
                <a:solidFill>
                  <a:schemeClr val="tx1"/>
                </a:solidFill>
                <a:latin typeface="Meiryo UI" panose="020B0604030504040204" pitchFamily="50" charset="-128"/>
                <a:ea typeface="Meiryo UI" panose="020B0604030504040204" pitchFamily="50" charset="-128"/>
              </a:rPr>
              <a:t>３</a:t>
            </a:r>
            <a:r>
              <a:rPr lang="ja-JP" altLang="en-US" b="1" dirty="0">
                <a:solidFill>
                  <a:schemeClr val="tx1"/>
                </a:solidFill>
                <a:latin typeface="Meiryo UI" panose="020B0604030504040204" pitchFamily="50" charset="-128"/>
                <a:ea typeface="Meiryo UI" panose="020B0604030504040204" pitchFamily="50" charset="-128"/>
              </a:rPr>
              <a:t>　対話の主な内容</a:t>
            </a:r>
          </a:p>
          <a:p>
            <a:r>
              <a:rPr lang="ja-JP" altLang="en-US" dirty="0">
                <a:solidFill>
                  <a:schemeClr val="tx1"/>
                </a:solidFill>
                <a:latin typeface="Meiryo UI" panose="020B0604030504040204" pitchFamily="50" charset="-128"/>
                <a:ea typeface="Meiryo UI" panose="020B0604030504040204" pitchFamily="50" charset="-128"/>
              </a:rPr>
              <a:t>（１）　活用アイデア</a:t>
            </a:r>
          </a:p>
          <a:p>
            <a:r>
              <a:rPr lang="ja-JP" altLang="en-US" dirty="0" smtClean="0">
                <a:solidFill>
                  <a:schemeClr val="tx1"/>
                </a:solidFill>
                <a:latin typeface="Meiryo UI" panose="020B0604030504040204" pitchFamily="50" charset="-128"/>
                <a:ea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rPr>
              <a:t>提案内容、提案に至った背景および「もと城東区役所用地活用について（素案）」との整合性</a:t>
            </a:r>
          </a:p>
          <a:p>
            <a:r>
              <a:rPr lang="ja-JP" altLang="en-US" dirty="0" smtClean="0">
                <a:solidFill>
                  <a:schemeClr val="tx1"/>
                </a:solidFill>
                <a:latin typeface="Meiryo UI" panose="020B0604030504040204" pitchFamily="50" charset="-128"/>
                <a:ea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rPr>
              <a:t>想定する施設及び機能の概要・位置・規模・管理運営等</a:t>
            </a:r>
          </a:p>
          <a:p>
            <a:r>
              <a:rPr lang="ja-JP" altLang="en-US" dirty="0">
                <a:solidFill>
                  <a:schemeClr val="tx1"/>
                </a:solidFill>
                <a:latin typeface="Meiryo UI" panose="020B0604030504040204" pitchFamily="50" charset="-128"/>
                <a:ea typeface="Meiryo UI" panose="020B0604030504040204" pitchFamily="50" charset="-128"/>
              </a:rPr>
              <a:t>（２）　対象用地の魅力・課題</a:t>
            </a:r>
          </a:p>
          <a:p>
            <a:r>
              <a:rPr lang="ja-JP" altLang="en-US" dirty="0" smtClean="0">
                <a:solidFill>
                  <a:schemeClr val="tx1"/>
                </a:solidFill>
                <a:latin typeface="Meiryo UI" panose="020B0604030504040204" pitchFamily="50" charset="-128"/>
                <a:ea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rPr>
              <a:t>市場における評価（立地、交通アクセス、敷地規模、周辺地域の人口集積等）</a:t>
            </a:r>
          </a:p>
          <a:p>
            <a:r>
              <a:rPr lang="ja-JP" altLang="en-US" dirty="0" smtClean="0">
                <a:solidFill>
                  <a:schemeClr val="tx1"/>
                </a:solidFill>
                <a:latin typeface="Meiryo UI" panose="020B0604030504040204" pitchFamily="50" charset="-128"/>
                <a:ea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rPr>
              <a:t>活用にあたって、参加意欲や大阪市に求める条件等のご意見・ご要望</a:t>
            </a:r>
          </a:p>
          <a:p>
            <a:endParaRPr lang="en-US" altLang="ja-JP" dirty="0" smtClean="0">
              <a:solidFill>
                <a:schemeClr val="tx1"/>
              </a:solidFill>
              <a:latin typeface="Meiryo UI" panose="020B0604030504040204" pitchFamily="50" charset="-128"/>
              <a:ea typeface="Meiryo UI" panose="020B0604030504040204" pitchFamily="50" charset="-128"/>
            </a:endParaRPr>
          </a:p>
          <a:p>
            <a:endParaRPr lang="en-US" altLang="ja-JP" dirty="0" smtClean="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smtClean="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smtClean="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677149" y="6511355"/>
            <a:ext cx="2228850" cy="365125"/>
          </a:xfrm>
        </p:spPr>
        <p:txBody>
          <a:bodyPr/>
          <a:lstStyle/>
          <a:p>
            <a:fld id="{623D03A3-06C5-4B08-ADBE-8DF309FEE1BC}" type="slidenum">
              <a:rPr kumimoji="1" lang="ja-JP" altLang="en-US" smtClean="0">
                <a:latin typeface="Meiryo UI" panose="020B0604030504040204" pitchFamily="50" charset="-128"/>
                <a:ea typeface="Meiryo UI" panose="020B0604030504040204" pitchFamily="50" charset="-128"/>
              </a:rPr>
              <a:t>15</a:t>
            </a:fld>
            <a:endParaRPr kumimoji="1" lang="ja-JP" altLang="en-US" dirty="0">
              <a:latin typeface="Meiryo UI" panose="020B0604030504040204" pitchFamily="50" charset="-128"/>
              <a:ea typeface="Meiryo UI" panose="020B0604030504040204" pitchFamily="50" charset="-128"/>
            </a:endParaRPr>
          </a:p>
        </p:txBody>
      </p:sp>
      <p:sp>
        <p:nvSpPr>
          <p:cNvPr id="14" name="タイトル 1"/>
          <p:cNvSpPr txBox="1">
            <a:spLocks/>
          </p:cNvSpPr>
          <p:nvPr/>
        </p:nvSpPr>
        <p:spPr>
          <a:xfrm>
            <a:off x="427168" y="1390056"/>
            <a:ext cx="6367333" cy="351201"/>
          </a:xfrm>
          <a:prstGeom prst="rect">
            <a:avLst/>
          </a:prstGeom>
          <a:solidFill>
            <a:schemeClr val="accent6"/>
          </a:solidFill>
          <a:ln>
            <a:noFill/>
          </a:ln>
        </p:spPr>
        <p:txBody>
          <a:bodyPr vert="horz" lIns="91440" tIns="45720" rIns="91440" bIns="45720" rtlCol="0" anchor="ctr">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1800" b="1" dirty="0" smtClean="0">
                <a:solidFill>
                  <a:schemeClr val="bg1"/>
                </a:solidFill>
                <a:latin typeface="Meiryo UI" panose="020B0604030504040204" pitchFamily="50" charset="-128"/>
                <a:ea typeface="Meiryo UI" panose="020B0604030504040204" pitchFamily="50" charset="-128"/>
              </a:rPr>
              <a:t>マーケットサウンディング</a:t>
            </a:r>
            <a:endParaRPr lang="ja-JP" altLang="ja-JP" sz="12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214374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chemeClr val="bg1"/>
                </a:solidFill>
                <a:latin typeface="Meiryo UI" panose="020B0604030504040204" pitchFamily="50" charset="-128"/>
                <a:ea typeface="Meiryo UI" panose="020B0604030504040204" pitchFamily="50" charset="-128"/>
              </a:rPr>
              <a:t>２　検討過程</a:t>
            </a:r>
            <a:r>
              <a:rPr lang="ja-JP" altLang="en-US" sz="1600" b="1" dirty="0" smtClean="0">
                <a:latin typeface="HG丸ｺﾞｼｯｸM-PRO" panose="020F0600000000000000" pitchFamily="50" charset="-128"/>
                <a:ea typeface="HG丸ｺﾞｼｯｸM-PRO" panose="020F0600000000000000" pitchFamily="50" charset="-128"/>
              </a:rPr>
              <a:t>（１）「もと城東区役所用地活用について（素案①）」についての検討（</a:t>
            </a:r>
            <a:r>
              <a:rPr lang="en-US" altLang="ja-JP" sz="1600" b="1" dirty="0" smtClean="0">
                <a:latin typeface="HG丸ｺﾞｼｯｸM-PRO" panose="020F0600000000000000" pitchFamily="50" charset="-128"/>
                <a:ea typeface="HG丸ｺﾞｼｯｸM-PRO" panose="020F0600000000000000" pitchFamily="50" charset="-128"/>
              </a:rPr>
              <a:t>H30.4</a:t>
            </a:r>
            <a:r>
              <a:rPr lang="ja-JP" altLang="en-US" sz="1600" b="1" dirty="0" smtClean="0">
                <a:latin typeface="HG丸ｺﾞｼｯｸM-PRO" panose="020F0600000000000000" pitchFamily="50" charset="-128"/>
                <a:ea typeface="HG丸ｺﾞｼｯｸM-PRO" panose="020F0600000000000000" pitchFamily="50" charset="-128"/>
              </a:rPr>
              <a:t>～）</a:t>
            </a:r>
            <a:endParaRPr lang="ja-JP" altLang="ja-JP" sz="1600" b="1" dirty="0" smtClean="0">
              <a:latin typeface="HG丸ｺﾞｼｯｸM-PRO" panose="020F0600000000000000" pitchFamily="50" charset="-128"/>
              <a:ea typeface="HG丸ｺﾞｼｯｸM-PRO" panose="020F0600000000000000" pitchFamily="50" charset="-128"/>
            </a:endParaRPr>
          </a:p>
        </p:txBody>
      </p:sp>
      <p:sp>
        <p:nvSpPr>
          <p:cNvPr id="8" name="角丸四角形 7"/>
          <p:cNvSpPr/>
          <p:nvPr/>
        </p:nvSpPr>
        <p:spPr>
          <a:xfrm>
            <a:off x="269239" y="787400"/>
            <a:ext cx="9408161" cy="5600700"/>
          </a:xfrm>
          <a:prstGeom prst="roundRect">
            <a:avLst>
              <a:gd name="adj" fmla="val 0"/>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b="1" dirty="0">
              <a:solidFill>
                <a:schemeClr val="tx1"/>
              </a:solidFill>
              <a:latin typeface="Meiryo UI" panose="020B0604030504040204" pitchFamily="50" charset="-128"/>
              <a:ea typeface="Meiryo UI" panose="020B0604030504040204" pitchFamily="50" charset="-128"/>
            </a:endParaRPr>
          </a:p>
          <a:p>
            <a:endParaRPr lang="en-US" altLang="ja-JP" b="1" dirty="0" smtClean="0">
              <a:solidFill>
                <a:schemeClr val="tx1"/>
              </a:solidFill>
              <a:latin typeface="Meiryo UI" panose="020B0604030504040204" pitchFamily="50" charset="-128"/>
              <a:ea typeface="Meiryo UI" panose="020B0604030504040204" pitchFamily="50" charset="-128"/>
            </a:endParaRPr>
          </a:p>
          <a:p>
            <a:r>
              <a:rPr lang="ja-JP" altLang="en-US" b="1" dirty="0" smtClean="0">
                <a:solidFill>
                  <a:schemeClr val="tx1"/>
                </a:solidFill>
                <a:latin typeface="Meiryo UI" panose="020B0604030504040204" pitchFamily="50" charset="-128"/>
                <a:ea typeface="Meiryo UI" panose="020B0604030504040204" pitchFamily="50" charset="-128"/>
              </a:rPr>
              <a:t>４　結果概要</a:t>
            </a:r>
            <a:endParaRPr kumimoji="1" lang="en-US" altLang="ja-JP" b="1" dirty="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rPr>
              <a:t>対話には</a:t>
            </a:r>
            <a:r>
              <a:rPr lang="en-US" altLang="ja-JP" dirty="0">
                <a:solidFill>
                  <a:schemeClr val="tx1"/>
                </a:solidFill>
                <a:latin typeface="Meiryo UI" panose="020B0604030504040204" pitchFamily="50" charset="-128"/>
                <a:ea typeface="Meiryo UI" panose="020B0604030504040204" pitchFamily="50" charset="-128"/>
              </a:rPr>
              <a:t>14</a:t>
            </a:r>
            <a:r>
              <a:rPr lang="ja-JP" altLang="en-US" dirty="0">
                <a:solidFill>
                  <a:schemeClr val="tx1"/>
                </a:solidFill>
                <a:latin typeface="Meiryo UI" panose="020B0604030504040204" pitchFamily="50" charset="-128"/>
                <a:ea typeface="Meiryo UI" panose="020B0604030504040204" pitchFamily="50" charset="-128"/>
              </a:rPr>
              <a:t>団体の参加があり、その大部分が、複数の機能を</a:t>
            </a:r>
            <a:r>
              <a:rPr lang="ja-JP" altLang="en-US" dirty="0" smtClean="0">
                <a:solidFill>
                  <a:schemeClr val="tx1"/>
                </a:solidFill>
                <a:latin typeface="Meiryo UI" panose="020B0604030504040204" pitchFamily="50" charset="-128"/>
                <a:ea typeface="Meiryo UI" panose="020B0604030504040204" pitchFamily="50" charset="-128"/>
              </a:rPr>
              <a:t>あわせた複合</a:t>
            </a:r>
            <a:r>
              <a:rPr lang="ja-JP" altLang="en-US" dirty="0">
                <a:solidFill>
                  <a:schemeClr val="tx1"/>
                </a:solidFill>
                <a:latin typeface="Meiryo UI" panose="020B0604030504040204" pitchFamily="50" charset="-128"/>
                <a:ea typeface="Meiryo UI" panose="020B0604030504040204" pitchFamily="50" charset="-128"/>
              </a:rPr>
              <a:t>施設の提案であった。</a:t>
            </a:r>
          </a:p>
          <a:p>
            <a:r>
              <a:rPr lang="en-US" altLang="ja-JP"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主な提案内容</a:t>
            </a:r>
            <a:r>
              <a:rPr lang="en-US" altLang="ja-JP" dirty="0">
                <a:solidFill>
                  <a:schemeClr val="tx1"/>
                </a:solidFill>
                <a:latin typeface="Meiryo UI" panose="020B0604030504040204" pitchFamily="50" charset="-128"/>
                <a:ea typeface="Meiryo UI" panose="020B0604030504040204" pitchFamily="50" charset="-128"/>
              </a:rPr>
              <a:t>】</a:t>
            </a:r>
          </a:p>
          <a:p>
            <a:r>
              <a:rPr lang="ja-JP" altLang="en-US" b="1" dirty="0">
                <a:solidFill>
                  <a:schemeClr val="tx1"/>
                </a:solidFill>
                <a:latin typeface="Meiryo UI" panose="020B0604030504040204" pitchFamily="50" charset="-128"/>
                <a:ea typeface="Meiryo UI" panose="020B0604030504040204" pitchFamily="50" charset="-128"/>
              </a:rPr>
              <a:t>ア　子育て支援分野</a:t>
            </a:r>
          </a:p>
          <a:p>
            <a:r>
              <a:rPr lang="ja-JP" altLang="en-US" dirty="0" smtClean="0">
                <a:solidFill>
                  <a:schemeClr val="tx1"/>
                </a:solidFill>
                <a:latin typeface="Meiryo UI" panose="020B0604030504040204" pitchFamily="50" charset="-128"/>
                <a:ea typeface="Meiryo UI" panose="020B0604030504040204" pitchFamily="50" charset="-128"/>
              </a:rPr>
              <a:t>　・保育所（</a:t>
            </a:r>
            <a:r>
              <a:rPr lang="en-US" altLang="ja-JP" dirty="0" smtClean="0">
                <a:solidFill>
                  <a:schemeClr val="tx1"/>
                </a:solidFill>
                <a:latin typeface="Meiryo UI" panose="020B0604030504040204" pitchFamily="50" charset="-128"/>
                <a:ea typeface="Meiryo UI" panose="020B0604030504040204" pitchFamily="50" charset="-128"/>
              </a:rPr>
              <a:t>9</a:t>
            </a:r>
            <a:r>
              <a:rPr lang="ja-JP" altLang="en-US" dirty="0" smtClean="0">
                <a:solidFill>
                  <a:schemeClr val="tx1"/>
                </a:solidFill>
                <a:latin typeface="Meiryo UI" panose="020B0604030504040204" pitchFamily="50" charset="-128"/>
                <a:ea typeface="Meiryo UI" panose="020B0604030504040204" pitchFamily="50" charset="-128"/>
              </a:rPr>
              <a:t>）や</a:t>
            </a:r>
            <a:r>
              <a:rPr lang="ja-JP" altLang="en-US" dirty="0">
                <a:solidFill>
                  <a:schemeClr val="tx1"/>
                </a:solidFill>
                <a:latin typeface="Meiryo UI" panose="020B0604030504040204" pitchFamily="50" charset="-128"/>
                <a:ea typeface="Meiryo UI" panose="020B0604030504040204" pitchFamily="50" charset="-128"/>
              </a:rPr>
              <a:t>病児病後児</a:t>
            </a:r>
            <a:r>
              <a:rPr lang="ja-JP" altLang="en-US" dirty="0" smtClean="0">
                <a:solidFill>
                  <a:schemeClr val="tx1"/>
                </a:solidFill>
                <a:latin typeface="Meiryo UI" panose="020B0604030504040204" pitchFamily="50" charset="-128"/>
                <a:ea typeface="Meiryo UI" panose="020B0604030504040204" pitchFamily="50" charset="-128"/>
              </a:rPr>
              <a:t>保育（</a:t>
            </a:r>
            <a:r>
              <a:rPr lang="en-US" altLang="ja-JP" dirty="0" smtClean="0">
                <a:solidFill>
                  <a:schemeClr val="tx1"/>
                </a:solidFill>
                <a:latin typeface="Meiryo UI" panose="020B0604030504040204" pitchFamily="50" charset="-128"/>
                <a:ea typeface="Meiryo UI" panose="020B0604030504040204" pitchFamily="50" charset="-128"/>
              </a:rPr>
              <a:t>2</a:t>
            </a:r>
            <a:r>
              <a:rPr lang="ja-JP" altLang="en-US" dirty="0" smtClean="0">
                <a:solidFill>
                  <a:schemeClr val="tx1"/>
                </a:solidFill>
                <a:latin typeface="Meiryo UI" panose="020B0604030504040204" pitchFamily="50" charset="-128"/>
                <a:ea typeface="Meiryo UI" panose="020B0604030504040204" pitchFamily="50" charset="-128"/>
              </a:rPr>
              <a:t>）など</a:t>
            </a:r>
            <a:r>
              <a:rPr lang="ja-JP" altLang="en-US" dirty="0">
                <a:solidFill>
                  <a:schemeClr val="tx1"/>
                </a:solidFill>
                <a:latin typeface="Meiryo UI" panose="020B0604030504040204" pitchFamily="50" charset="-128"/>
                <a:ea typeface="Meiryo UI" panose="020B0604030504040204" pitchFamily="50" charset="-128"/>
              </a:rPr>
              <a:t>、複数の事業者から提案があった。</a:t>
            </a:r>
          </a:p>
          <a:p>
            <a:r>
              <a:rPr lang="ja-JP" altLang="en-US" b="1" dirty="0">
                <a:solidFill>
                  <a:schemeClr val="tx1"/>
                </a:solidFill>
                <a:latin typeface="Meiryo UI" panose="020B0604030504040204" pitchFamily="50" charset="-128"/>
                <a:ea typeface="Meiryo UI" panose="020B0604030504040204" pitchFamily="50" charset="-128"/>
              </a:rPr>
              <a:t>イ　医療分野</a:t>
            </a:r>
          </a:p>
          <a:p>
            <a:r>
              <a:rPr lang="ja-JP" altLang="en-US" dirty="0" smtClean="0">
                <a:solidFill>
                  <a:schemeClr val="tx1"/>
                </a:solidFill>
                <a:latin typeface="Meiryo UI" panose="020B0604030504040204" pitchFamily="50" charset="-128"/>
                <a:ea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rPr>
              <a:t>複数の診療所が入った医療</a:t>
            </a:r>
            <a:r>
              <a:rPr lang="ja-JP" altLang="en-US" dirty="0" smtClean="0">
                <a:solidFill>
                  <a:schemeClr val="tx1"/>
                </a:solidFill>
                <a:latin typeface="Meiryo UI" panose="020B0604030504040204" pitchFamily="50" charset="-128"/>
                <a:ea typeface="Meiryo UI" panose="020B0604030504040204" pitchFamily="50" charset="-128"/>
              </a:rPr>
              <a:t>モール（</a:t>
            </a:r>
            <a:r>
              <a:rPr lang="en-US" altLang="ja-JP" dirty="0" smtClean="0">
                <a:solidFill>
                  <a:schemeClr val="tx1"/>
                </a:solidFill>
                <a:latin typeface="Meiryo UI" panose="020B0604030504040204" pitchFamily="50" charset="-128"/>
                <a:ea typeface="Meiryo UI" panose="020B0604030504040204" pitchFamily="50" charset="-128"/>
              </a:rPr>
              <a:t>9</a:t>
            </a:r>
            <a:r>
              <a:rPr lang="ja-JP" altLang="en-US" dirty="0" smtClean="0">
                <a:solidFill>
                  <a:schemeClr val="tx1"/>
                </a:solidFill>
                <a:latin typeface="Meiryo UI" panose="020B0604030504040204" pitchFamily="50" charset="-128"/>
                <a:ea typeface="Meiryo UI" panose="020B0604030504040204" pitchFamily="50" charset="-128"/>
              </a:rPr>
              <a:t>）や</a:t>
            </a:r>
            <a:r>
              <a:rPr lang="ja-JP" altLang="en-US" dirty="0">
                <a:solidFill>
                  <a:schemeClr val="tx1"/>
                </a:solidFill>
                <a:latin typeface="Meiryo UI" panose="020B0604030504040204" pitchFamily="50" charset="-128"/>
                <a:ea typeface="Meiryo UI" panose="020B0604030504040204" pitchFamily="50" charset="-128"/>
              </a:rPr>
              <a:t>、病床付の</a:t>
            </a:r>
            <a:r>
              <a:rPr lang="ja-JP" altLang="en-US" dirty="0" smtClean="0">
                <a:solidFill>
                  <a:schemeClr val="tx1"/>
                </a:solidFill>
                <a:latin typeface="Meiryo UI" panose="020B0604030504040204" pitchFamily="50" charset="-128"/>
                <a:ea typeface="Meiryo UI" panose="020B0604030504040204" pitchFamily="50" charset="-128"/>
              </a:rPr>
              <a:t>病院（</a:t>
            </a:r>
            <a:r>
              <a:rPr lang="en-US" altLang="ja-JP" dirty="0" smtClean="0">
                <a:solidFill>
                  <a:schemeClr val="tx1"/>
                </a:solidFill>
                <a:latin typeface="Meiryo UI" panose="020B0604030504040204" pitchFamily="50" charset="-128"/>
                <a:ea typeface="Meiryo UI" panose="020B0604030504040204" pitchFamily="50" charset="-128"/>
              </a:rPr>
              <a:t>3</a:t>
            </a:r>
            <a:r>
              <a:rPr lang="ja-JP" altLang="en-US" dirty="0" smtClean="0">
                <a:solidFill>
                  <a:schemeClr val="tx1"/>
                </a:solidFill>
                <a:latin typeface="Meiryo UI" panose="020B0604030504040204" pitchFamily="50" charset="-128"/>
                <a:ea typeface="Meiryo UI" panose="020B0604030504040204" pitchFamily="50" charset="-128"/>
              </a:rPr>
              <a:t>）に</a:t>
            </a:r>
            <a:r>
              <a:rPr lang="ja-JP" altLang="en-US" dirty="0">
                <a:solidFill>
                  <a:schemeClr val="tx1"/>
                </a:solidFill>
                <a:latin typeface="Meiryo UI" panose="020B0604030504040204" pitchFamily="50" charset="-128"/>
                <a:ea typeface="Meiryo UI" panose="020B0604030504040204" pitchFamily="50" charset="-128"/>
              </a:rPr>
              <a:t>ついて、複数の事業者</a:t>
            </a:r>
            <a:r>
              <a:rPr lang="ja-JP" altLang="en-US" dirty="0" smtClean="0">
                <a:solidFill>
                  <a:schemeClr val="tx1"/>
                </a:solidFill>
                <a:latin typeface="Meiryo UI" panose="020B0604030504040204" pitchFamily="50" charset="-128"/>
                <a:ea typeface="Meiryo UI" panose="020B0604030504040204" pitchFamily="50" charset="-128"/>
              </a:rPr>
              <a:t>から</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 提案</a:t>
            </a:r>
            <a:r>
              <a:rPr lang="ja-JP" altLang="en-US" dirty="0">
                <a:solidFill>
                  <a:schemeClr val="tx1"/>
                </a:solidFill>
                <a:latin typeface="Meiryo UI" panose="020B0604030504040204" pitchFamily="50" charset="-128"/>
                <a:ea typeface="Meiryo UI" panose="020B0604030504040204" pitchFamily="50" charset="-128"/>
              </a:rPr>
              <a:t>があった。</a:t>
            </a:r>
          </a:p>
          <a:p>
            <a:r>
              <a:rPr lang="ja-JP" altLang="en-US" b="1" dirty="0">
                <a:solidFill>
                  <a:schemeClr val="tx1"/>
                </a:solidFill>
                <a:latin typeface="Meiryo UI" panose="020B0604030504040204" pitchFamily="50" charset="-128"/>
                <a:ea typeface="Meiryo UI" panose="020B0604030504040204" pitchFamily="50" charset="-128"/>
              </a:rPr>
              <a:t>ウ　高齢者福祉分野</a:t>
            </a:r>
          </a:p>
          <a:p>
            <a:r>
              <a:rPr lang="ja-JP" altLang="en-US" dirty="0" smtClean="0">
                <a:solidFill>
                  <a:schemeClr val="tx1"/>
                </a:solidFill>
                <a:latin typeface="Meiryo UI" panose="020B0604030504040204" pitchFamily="50" charset="-128"/>
                <a:ea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rPr>
              <a:t>特別養護老人</a:t>
            </a:r>
            <a:r>
              <a:rPr lang="ja-JP" altLang="en-US" dirty="0" smtClean="0">
                <a:solidFill>
                  <a:schemeClr val="tx1"/>
                </a:solidFill>
                <a:latin typeface="Meiryo UI" panose="020B0604030504040204" pitchFamily="50" charset="-128"/>
                <a:ea typeface="Meiryo UI" panose="020B0604030504040204" pitchFamily="50" charset="-128"/>
              </a:rPr>
              <a:t>ホーム（</a:t>
            </a:r>
            <a:r>
              <a:rPr lang="en-US" altLang="ja-JP" dirty="0" smtClean="0">
                <a:solidFill>
                  <a:schemeClr val="tx1"/>
                </a:solidFill>
                <a:latin typeface="Meiryo UI" panose="020B0604030504040204" pitchFamily="50" charset="-128"/>
                <a:ea typeface="Meiryo UI" panose="020B0604030504040204" pitchFamily="50" charset="-128"/>
              </a:rPr>
              <a:t>5</a:t>
            </a:r>
            <a:r>
              <a:rPr lang="ja-JP" altLang="en-US" dirty="0" smtClean="0">
                <a:solidFill>
                  <a:schemeClr val="tx1"/>
                </a:solidFill>
                <a:latin typeface="Meiryo UI" panose="020B0604030504040204" pitchFamily="50" charset="-128"/>
                <a:ea typeface="Meiryo UI" panose="020B0604030504040204" pitchFamily="50" charset="-128"/>
              </a:rPr>
              <a:t>）や</a:t>
            </a:r>
            <a:r>
              <a:rPr lang="ja-JP" altLang="en-US" dirty="0">
                <a:solidFill>
                  <a:schemeClr val="tx1"/>
                </a:solidFill>
                <a:latin typeface="Meiryo UI" panose="020B0604030504040204" pitchFamily="50" charset="-128"/>
                <a:ea typeface="Meiryo UI" panose="020B0604030504040204" pitchFamily="50" charset="-128"/>
              </a:rPr>
              <a:t>サービス付き高齢者向け</a:t>
            </a:r>
            <a:r>
              <a:rPr lang="ja-JP" altLang="en-US" dirty="0" smtClean="0">
                <a:solidFill>
                  <a:schemeClr val="tx1"/>
                </a:solidFill>
                <a:latin typeface="Meiryo UI" panose="020B0604030504040204" pitchFamily="50" charset="-128"/>
                <a:ea typeface="Meiryo UI" panose="020B0604030504040204" pitchFamily="50" charset="-128"/>
              </a:rPr>
              <a:t>住宅（</a:t>
            </a:r>
            <a:r>
              <a:rPr lang="en-US" altLang="ja-JP" dirty="0" smtClean="0">
                <a:solidFill>
                  <a:schemeClr val="tx1"/>
                </a:solidFill>
                <a:latin typeface="Meiryo UI" panose="020B0604030504040204" pitchFamily="50" charset="-128"/>
                <a:ea typeface="Meiryo UI" panose="020B0604030504040204" pitchFamily="50" charset="-128"/>
              </a:rPr>
              <a:t>5</a:t>
            </a:r>
            <a:r>
              <a:rPr lang="ja-JP" altLang="en-US" dirty="0" smtClean="0">
                <a:solidFill>
                  <a:schemeClr val="tx1"/>
                </a:solidFill>
                <a:latin typeface="Meiryo UI" panose="020B0604030504040204" pitchFamily="50" charset="-128"/>
                <a:ea typeface="Meiryo UI" panose="020B0604030504040204" pitchFamily="50" charset="-128"/>
              </a:rPr>
              <a:t>）など</a:t>
            </a:r>
            <a:r>
              <a:rPr lang="ja-JP" altLang="en-US" dirty="0">
                <a:solidFill>
                  <a:schemeClr val="tx1"/>
                </a:solidFill>
                <a:latin typeface="Meiryo UI" panose="020B0604030504040204" pitchFamily="50" charset="-128"/>
                <a:ea typeface="Meiryo UI" panose="020B0604030504040204" pitchFamily="50" charset="-128"/>
              </a:rPr>
              <a:t>、複数の事業者から提案</a:t>
            </a:r>
            <a:r>
              <a:rPr lang="ja-JP" altLang="en-US" dirty="0" smtClean="0">
                <a:solidFill>
                  <a:schemeClr val="tx1"/>
                </a:solidFill>
                <a:latin typeface="Meiryo UI" panose="020B0604030504040204" pitchFamily="50" charset="-128"/>
                <a:ea typeface="Meiryo UI" panose="020B0604030504040204" pitchFamily="50" charset="-128"/>
              </a:rPr>
              <a:t>が</a:t>
            </a:r>
            <a:endParaRPr lang="en-US" altLang="ja-JP" dirty="0" smtClean="0">
              <a:solidFill>
                <a:schemeClr val="tx1"/>
              </a:solidFill>
              <a:latin typeface="Meiryo UI" panose="020B0604030504040204" pitchFamily="50" charset="-128"/>
              <a:ea typeface="Meiryo UI" panose="020B0604030504040204" pitchFamily="50" charset="-128"/>
            </a:endParaRPr>
          </a:p>
          <a:p>
            <a:r>
              <a:rPr lang="en-US" altLang="ja-JP" dirty="0">
                <a:solidFill>
                  <a:schemeClr val="tx1"/>
                </a:solidFill>
                <a:latin typeface="Meiryo UI" panose="020B0604030504040204" pitchFamily="50" charset="-128"/>
                <a:ea typeface="Meiryo UI" panose="020B0604030504040204" pitchFamily="50" charset="-128"/>
              </a:rPr>
              <a:t> </a:t>
            </a:r>
            <a:r>
              <a:rPr lang="en-US" altLang="ja-JP" dirty="0" smtClean="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あった</a:t>
            </a:r>
            <a:r>
              <a:rPr lang="ja-JP" altLang="en-US" dirty="0">
                <a:solidFill>
                  <a:schemeClr val="tx1"/>
                </a:solidFill>
                <a:latin typeface="Meiryo UI" panose="020B0604030504040204" pitchFamily="50" charset="-128"/>
                <a:ea typeface="Meiryo UI" panose="020B0604030504040204" pitchFamily="50" charset="-128"/>
              </a:rPr>
              <a:t>。</a:t>
            </a:r>
          </a:p>
          <a:p>
            <a:r>
              <a:rPr lang="ja-JP" altLang="en-US" b="1" dirty="0">
                <a:solidFill>
                  <a:schemeClr val="tx1"/>
                </a:solidFill>
                <a:latin typeface="Meiryo UI" panose="020B0604030504040204" pitchFamily="50" charset="-128"/>
                <a:ea typeface="Meiryo UI" panose="020B0604030504040204" pitchFamily="50" charset="-128"/>
              </a:rPr>
              <a:t>エ　防災分野</a:t>
            </a:r>
          </a:p>
          <a:p>
            <a:r>
              <a:rPr lang="ja-JP" altLang="en-US" dirty="0" smtClean="0">
                <a:solidFill>
                  <a:schemeClr val="tx1"/>
                </a:solidFill>
                <a:latin typeface="Meiryo UI" panose="020B0604030504040204" pitchFamily="50" charset="-128"/>
                <a:ea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rPr>
              <a:t>避難を想定したスペースの</a:t>
            </a:r>
            <a:r>
              <a:rPr lang="ja-JP" altLang="en-US" dirty="0" smtClean="0">
                <a:solidFill>
                  <a:schemeClr val="tx1"/>
                </a:solidFill>
                <a:latin typeface="Meiryo UI" panose="020B0604030504040204" pitchFamily="50" charset="-128"/>
                <a:ea typeface="Meiryo UI" panose="020B0604030504040204" pitchFamily="50" charset="-128"/>
              </a:rPr>
              <a:t>確保</a:t>
            </a:r>
            <a:r>
              <a:rPr lang="en-US" altLang="ja-JP" dirty="0" smtClean="0">
                <a:solidFill>
                  <a:schemeClr val="tx1"/>
                </a:solidFill>
                <a:latin typeface="Meiryo UI" panose="020B0604030504040204" pitchFamily="50" charset="-128"/>
                <a:ea typeface="Meiryo UI" panose="020B0604030504040204" pitchFamily="50" charset="-128"/>
              </a:rPr>
              <a:t>(6)</a:t>
            </a:r>
            <a:r>
              <a:rPr lang="ja-JP" altLang="en-US" dirty="0" smtClean="0">
                <a:solidFill>
                  <a:schemeClr val="tx1"/>
                </a:solidFill>
                <a:latin typeface="Meiryo UI" panose="020B0604030504040204" pitchFamily="50" charset="-128"/>
                <a:ea typeface="Meiryo UI" panose="020B0604030504040204" pitchFamily="50" charset="-128"/>
              </a:rPr>
              <a:t>や</a:t>
            </a:r>
            <a:r>
              <a:rPr lang="ja-JP" altLang="en-US" dirty="0">
                <a:solidFill>
                  <a:schemeClr val="tx1"/>
                </a:solidFill>
                <a:latin typeface="Meiryo UI" panose="020B0604030504040204" pitchFamily="50" charset="-128"/>
                <a:ea typeface="Meiryo UI" panose="020B0604030504040204" pitchFamily="50" charset="-128"/>
              </a:rPr>
              <a:t>、その他防災機能について、複数の事業者から提案があった。</a:t>
            </a:r>
          </a:p>
          <a:p>
            <a:r>
              <a:rPr lang="ja-JP" altLang="en-US" b="1" dirty="0">
                <a:solidFill>
                  <a:schemeClr val="tx1"/>
                </a:solidFill>
                <a:latin typeface="Meiryo UI" panose="020B0604030504040204" pitchFamily="50" charset="-128"/>
                <a:ea typeface="Meiryo UI" panose="020B0604030504040204" pitchFamily="50" charset="-128"/>
              </a:rPr>
              <a:t>オ　その他</a:t>
            </a:r>
          </a:p>
          <a:p>
            <a:r>
              <a:rPr lang="ja-JP" altLang="en-US" dirty="0" smtClean="0">
                <a:solidFill>
                  <a:schemeClr val="tx1"/>
                </a:solidFill>
                <a:latin typeface="Meiryo UI" panose="020B0604030504040204" pitchFamily="50" charset="-128"/>
                <a:ea typeface="Meiryo UI" panose="020B0604030504040204" pitchFamily="50" charset="-128"/>
              </a:rPr>
              <a:t>　・マンション</a:t>
            </a:r>
            <a:r>
              <a:rPr lang="en-US" altLang="ja-JP" dirty="0" smtClean="0">
                <a:solidFill>
                  <a:schemeClr val="tx1"/>
                </a:solidFill>
                <a:latin typeface="Meiryo UI" panose="020B0604030504040204" pitchFamily="50" charset="-128"/>
                <a:ea typeface="Meiryo UI" panose="020B0604030504040204" pitchFamily="50" charset="-128"/>
              </a:rPr>
              <a:t>(9)</a:t>
            </a:r>
            <a:r>
              <a:rPr lang="ja-JP" altLang="en-US" dirty="0" smtClean="0">
                <a:solidFill>
                  <a:schemeClr val="tx1"/>
                </a:solidFill>
                <a:latin typeface="Meiryo UI" panose="020B0604030504040204" pitchFamily="50" charset="-128"/>
                <a:ea typeface="Meiryo UI" panose="020B0604030504040204" pitchFamily="50" charset="-128"/>
              </a:rPr>
              <a:t>や店舗</a:t>
            </a:r>
            <a:r>
              <a:rPr lang="en-US" altLang="ja-JP" dirty="0" smtClean="0">
                <a:solidFill>
                  <a:schemeClr val="tx1"/>
                </a:solidFill>
                <a:latin typeface="Meiryo UI" panose="020B0604030504040204" pitchFamily="50" charset="-128"/>
                <a:ea typeface="Meiryo UI" panose="020B0604030504040204" pitchFamily="50" charset="-128"/>
              </a:rPr>
              <a:t>(3)</a:t>
            </a:r>
            <a:r>
              <a:rPr lang="ja-JP" altLang="en-US" dirty="0" err="1" smtClean="0">
                <a:solidFill>
                  <a:schemeClr val="tx1"/>
                </a:solidFill>
                <a:latin typeface="Meiryo UI" panose="020B0604030504040204" pitchFamily="50" charset="-128"/>
                <a:ea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rPr>
              <a:t>フィットネス等</a:t>
            </a:r>
            <a:r>
              <a:rPr lang="ja-JP" altLang="en-US" dirty="0">
                <a:solidFill>
                  <a:schemeClr val="tx1"/>
                </a:solidFill>
                <a:latin typeface="Meiryo UI" panose="020B0604030504040204" pitchFamily="50" charset="-128"/>
                <a:ea typeface="Meiryo UI" panose="020B0604030504040204" pitchFamily="50" charset="-128"/>
              </a:rPr>
              <a:t>の健康増進</a:t>
            </a:r>
            <a:r>
              <a:rPr lang="ja-JP" altLang="en-US" dirty="0" smtClean="0">
                <a:solidFill>
                  <a:schemeClr val="tx1"/>
                </a:solidFill>
                <a:latin typeface="Meiryo UI" panose="020B0604030504040204" pitchFamily="50" charset="-128"/>
                <a:ea typeface="Meiryo UI" panose="020B0604030504040204" pitchFamily="50" charset="-128"/>
              </a:rPr>
              <a:t>施設</a:t>
            </a:r>
            <a:r>
              <a:rPr lang="en-US" altLang="ja-JP" dirty="0" smtClean="0">
                <a:solidFill>
                  <a:schemeClr val="tx1"/>
                </a:solidFill>
                <a:latin typeface="Meiryo UI" panose="020B0604030504040204" pitchFamily="50" charset="-128"/>
                <a:ea typeface="Meiryo UI" panose="020B0604030504040204" pitchFamily="50" charset="-128"/>
              </a:rPr>
              <a:t>(3)</a:t>
            </a:r>
            <a:r>
              <a:rPr lang="ja-JP" altLang="en-US" dirty="0" err="1" smtClean="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広場等交流</a:t>
            </a:r>
            <a:r>
              <a:rPr lang="ja-JP" altLang="en-US" dirty="0" smtClean="0">
                <a:solidFill>
                  <a:schemeClr val="tx1"/>
                </a:solidFill>
                <a:latin typeface="Meiryo UI" panose="020B0604030504040204" pitchFamily="50" charset="-128"/>
                <a:ea typeface="Meiryo UI" panose="020B0604030504040204" pitchFamily="50" charset="-128"/>
              </a:rPr>
              <a:t>スペース</a:t>
            </a:r>
            <a:r>
              <a:rPr lang="en-US" altLang="ja-JP" dirty="0" smtClean="0">
                <a:solidFill>
                  <a:schemeClr val="tx1"/>
                </a:solidFill>
                <a:latin typeface="Meiryo UI" panose="020B0604030504040204" pitchFamily="50" charset="-128"/>
                <a:ea typeface="Meiryo UI" panose="020B0604030504040204" pitchFamily="50" charset="-128"/>
              </a:rPr>
              <a:t>(3)</a:t>
            </a:r>
            <a:r>
              <a:rPr lang="ja-JP" altLang="en-US" dirty="0" smtClean="0">
                <a:solidFill>
                  <a:schemeClr val="tx1"/>
                </a:solidFill>
                <a:latin typeface="Meiryo UI" panose="020B0604030504040204" pitchFamily="50" charset="-128"/>
                <a:ea typeface="Meiryo UI" panose="020B0604030504040204" pitchFamily="50" charset="-128"/>
              </a:rPr>
              <a:t>等</a:t>
            </a:r>
            <a:r>
              <a:rPr lang="ja-JP" altLang="en-US" dirty="0">
                <a:solidFill>
                  <a:schemeClr val="tx1"/>
                </a:solidFill>
                <a:latin typeface="Meiryo UI" panose="020B0604030504040204" pitchFamily="50" charset="-128"/>
                <a:ea typeface="Meiryo UI" panose="020B0604030504040204" pitchFamily="50" charset="-128"/>
              </a:rPr>
              <a:t>を設ける</a:t>
            </a:r>
            <a:r>
              <a:rPr lang="ja-JP" altLang="en-US" dirty="0" smtClean="0">
                <a:solidFill>
                  <a:schemeClr val="tx1"/>
                </a:solidFill>
                <a:latin typeface="Meiryo UI" panose="020B0604030504040204" pitchFamily="50" charset="-128"/>
                <a:ea typeface="Meiryo UI" panose="020B0604030504040204" pitchFamily="50" charset="-128"/>
              </a:rPr>
              <a:t>提</a:t>
            </a:r>
            <a:endParaRPr lang="en-US" altLang="ja-JP" dirty="0" smtClean="0">
              <a:solidFill>
                <a:schemeClr val="tx1"/>
              </a:solidFill>
              <a:latin typeface="Meiryo UI" panose="020B0604030504040204" pitchFamily="50" charset="-128"/>
              <a:ea typeface="Meiryo UI" panose="020B0604030504040204" pitchFamily="50" charset="-128"/>
            </a:endParaRPr>
          </a:p>
          <a:p>
            <a:r>
              <a:rPr lang="en-US" altLang="ja-JP" dirty="0">
                <a:solidFill>
                  <a:schemeClr val="tx1"/>
                </a:solidFill>
                <a:latin typeface="Meiryo UI" panose="020B0604030504040204" pitchFamily="50" charset="-128"/>
                <a:ea typeface="Meiryo UI" panose="020B0604030504040204" pitchFamily="50" charset="-128"/>
              </a:rPr>
              <a:t> </a:t>
            </a:r>
            <a:r>
              <a:rPr lang="en-US" altLang="ja-JP" dirty="0" smtClean="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案</a:t>
            </a:r>
            <a:r>
              <a:rPr lang="ja-JP" altLang="en-US" dirty="0">
                <a:solidFill>
                  <a:schemeClr val="tx1"/>
                </a:solidFill>
                <a:latin typeface="Meiryo UI" panose="020B0604030504040204" pitchFamily="50" charset="-128"/>
                <a:ea typeface="Meiryo UI" panose="020B0604030504040204" pitchFamily="50" charset="-128"/>
              </a:rPr>
              <a:t>があった</a:t>
            </a:r>
            <a:r>
              <a:rPr lang="ja-JP" altLang="en-US" dirty="0" smtClean="0">
                <a:solidFill>
                  <a:schemeClr val="tx1"/>
                </a:solidFill>
                <a:latin typeface="Meiryo UI" panose="020B0604030504040204" pitchFamily="50" charset="-128"/>
                <a:ea typeface="Meiryo UI" panose="020B0604030504040204" pitchFamily="50" charset="-128"/>
              </a:rPr>
              <a:t>。　　</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　また</a:t>
            </a:r>
            <a:r>
              <a:rPr lang="ja-JP" altLang="en-US" dirty="0">
                <a:solidFill>
                  <a:schemeClr val="tx1"/>
                </a:solidFill>
                <a:latin typeface="Meiryo UI" panose="020B0604030504040204" pitchFamily="50" charset="-128"/>
                <a:ea typeface="Meiryo UI" panose="020B0604030504040204" pitchFamily="50" charset="-128"/>
              </a:rPr>
              <a:t>、具体的な提案のあった</a:t>
            </a:r>
            <a:r>
              <a:rPr lang="en-US" altLang="ja-JP" dirty="0">
                <a:solidFill>
                  <a:schemeClr val="tx1"/>
                </a:solidFill>
                <a:latin typeface="Meiryo UI" panose="020B0604030504040204" pitchFamily="50" charset="-128"/>
                <a:ea typeface="Meiryo UI" panose="020B0604030504040204" pitchFamily="50" charset="-128"/>
              </a:rPr>
              <a:t>13</a:t>
            </a:r>
            <a:r>
              <a:rPr lang="ja-JP" altLang="en-US" dirty="0">
                <a:solidFill>
                  <a:schemeClr val="tx1"/>
                </a:solidFill>
                <a:latin typeface="Meiryo UI" panose="020B0604030504040204" pitchFamily="50" charset="-128"/>
                <a:ea typeface="Meiryo UI" panose="020B0604030504040204" pitchFamily="50" charset="-128"/>
              </a:rPr>
              <a:t>団体のうち９団体から分譲又は賃貸マンションとの併設</a:t>
            </a:r>
            <a:r>
              <a:rPr lang="ja-JP" altLang="en-US" dirty="0" smtClean="0">
                <a:solidFill>
                  <a:schemeClr val="tx1"/>
                </a:solidFill>
                <a:latin typeface="Meiryo UI" panose="020B0604030504040204" pitchFamily="50" charset="-128"/>
                <a:ea typeface="Meiryo UI" panose="020B0604030504040204" pitchFamily="50" charset="-128"/>
              </a:rPr>
              <a:t>プラン</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が示された</a:t>
            </a:r>
            <a:r>
              <a:rPr lang="ja-JP" altLang="en-US" dirty="0">
                <a:solidFill>
                  <a:schemeClr val="tx1"/>
                </a:solidFill>
                <a:latin typeface="Meiryo UI" panose="020B0604030504040204" pitchFamily="50" charset="-128"/>
                <a:ea typeface="Meiryo UI" panose="020B0604030504040204" pitchFamily="50" charset="-128"/>
              </a:rPr>
              <a:t>。</a:t>
            </a:r>
            <a:endParaRPr lang="ja-JP" altLang="en-US" dirty="0" smtClean="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677149" y="6511355"/>
            <a:ext cx="2228850" cy="365125"/>
          </a:xfrm>
        </p:spPr>
        <p:txBody>
          <a:bodyPr/>
          <a:lstStyle/>
          <a:p>
            <a:fld id="{623D03A3-06C5-4B08-ADBE-8DF309FEE1BC}" type="slidenum">
              <a:rPr kumimoji="1" lang="ja-JP" altLang="en-US" smtClean="0">
                <a:latin typeface="Meiryo UI" panose="020B0604030504040204" pitchFamily="50" charset="-128"/>
                <a:ea typeface="Meiryo UI" panose="020B0604030504040204" pitchFamily="50" charset="-128"/>
              </a:rPr>
              <a:t>16</a:t>
            </a:fld>
            <a:endParaRPr kumimoji="1" lang="ja-JP" altLang="en-US" dirty="0">
              <a:latin typeface="Meiryo UI" panose="020B0604030504040204" pitchFamily="50" charset="-128"/>
              <a:ea typeface="Meiryo UI" panose="020B0604030504040204" pitchFamily="50" charset="-128"/>
            </a:endParaRPr>
          </a:p>
        </p:txBody>
      </p:sp>
      <p:sp>
        <p:nvSpPr>
          <p:cNvPr id="9" name="タイトル 1"/>
          <p:cNvSpPr txBox="1">
            <a:spLocks/>
          </p:cNvSpPr>
          <p:nvPr/>
        </p:nvSpPr>
        <p:spPr>
          <a:xfrm>
            <a:off x="427168" y="968025"/>
            <a:ext cx="6367333" cy="351201"/>
          </a:xfrm>
          <a:prstGeom prst="rect">
            <a:avLst/>
          </a:prstGeom>
          <a:solidFill>
            <a:schemeClr val="accent6"/>
          </a:solidFill>
          <a:ln>
            <a:noFill/>
          </a:ln>
        </p:spPr>
        <p:txBody>
          <a:bodyPr vert="horz" lIns="91440" tIns="45720" rIns="91440" bIns="45720" rtlCol="0" anchor="ctr">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1800" b="1" dirty="0" smtClean="0">
                <a:solidFill>
                  <a:schemeClr val="bg1"/>
                </a:solidFill>
                <a:latin typeface="Meiryo UI" panose="020B0604030504040204" pitchFamily="50" charset="-128"/>
                <a:ea typeface="Meiryo UI" panose="020B0604030504040204" pitchFamily="50" charset="-128"/>
              </a:rPr>
              <a:t>マーケットサウンディング</a:t>
            </a:r>
            <a:endParaRPr lang="ja-JP" altLang="ja-JP" sz="12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958832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chemeClr val="bg1"/>
                </a:solidFill>
                <a:latin typeface="Meiryo UI" panose="020B0604030504040204" pitchFamily="50" charset="-128"/>
                <a:ea typeface="Meiryo UI" panose="020B0604030504040204" pitchFamily="50" charset="-128"/>
              </a:rPr>
              <a:t>２　検討過程</a:t>
            </a:r>
            <a:r>
              <a:rPr lang="ja-JP" altLang="en-US" sz="1600" b="1" dirty="0" smtClean="0">
                <a:latin typeface="HG丸ｺﾞｼｯｸM-PRO" panose="020F0600000000000000" pitchFamily="50" charset="-128"/>
                <a:ea typeface="HG丸ｺﾞｼｯｸM-PRO" panose="020F0600000000000000" pitchFamily="50" charset="-128"/>
              </a:rPr>
              <a:t>（１）「もと城東区役所用地活用について（素案①）」についての検討（</a:t>
            </a:r>
            <a:r>
              <a:rPr lang="en-US" altLang="ja-JP" sz="1600" b="1" dirty="0" smtClean="0">
                <a:latin typeface="HG丸ｺﾞｼｯｸM-PRO" panose="020F0600000000000000" pitchFamily="50" charset="-128"/>
                <a:ea typeface="HG丸ｺﾞｼｯｸM-PRO" panose="020F0600000000000000" pitchFamily="50" charset="-128"/>
              </a:rPr>
              <a:t>H30.4</a:t>
            </a:r>
            <a:r>
              <a:rPr lang="ja-JP" altLang="en-US" sz="1600" b="1" dirty="0" smtClean="0">
                <a:latin typeface="HG丸ｺﾞｼｯｸM-PRO" panose="020F0600000000000000" pitchFamily="50" charset="-128"/>
                <a:ea typeface="HG丸ｺﾞｼｯｸM-PRO" panose="020F0600000000000000" pitchFamily="50" charset="-128"/>
              </a:rPr>
              <a:t>～）</a:t>
            </a:r>
            <a:endParaRPr lang="ja-JP" altLang="ja-JP" sz="1600" b="1" dirty="0" smtClean="0">
              <a:latin typeface="HG丸ｺﾞｼｯｸM-PRO" panose="020F0600000000000000" pitchFamily="50" charset="-128"/>
              <a:ea typeface="HG丸ｺﾞｼｯｸM-PRO" panose="020F0600000000000000" pitchFamily="50" charset="-128"/>
            </a:endParaRPr>
          </a:p>
        </p:txBody>
      </p:sp>
      <p:sp>
        <p:nvSpPr>
          <p:cNvPr id="9" name="角丸四角形 8"/>
          <p:cNvSpPr/>
          <p:nvPr/>
        </p:nvSpPr>
        <p:spPr>
          <a:xfrm>
            <a:off x="269238" y="965200"/>
            <a:ext cx="9408161" cy="5421531"/>
          </a:xfrm>
          <a:prstGeom prst="roundRect">
            <a:avLst>
              <a:gd name="adj" fmla="val 0"/>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b="1" dirty="0" smtClean="0">
                <a:solidFill>
                  <a:schemeClr val="tx1"/>
                </a:solidFill>
                <a:latin typeface="Meiryo UI" panose="020B0604030504040204" pitchFamily="50" charset="-128"/>
                <a:ea typeface="Meiryo UI" panose="020B0604030504040204" pitchFamily="50" charset="-128"/>
              </a:rPr>
              <a:t>【</a:t>
            </a:r>
            <a:r>
              <a:rPr lang="ja-JP" altLang="en-US" b="1" dirty="0" smtClean="0">
                <a:solidFill>
                  <a:schemeClr val="tx1"/>
                </a:solidFill>
                <a:latin typeface="Meiryo UI" panose="020B0604030504040204" pitchFamily="50" charset="-128"/>
                <a:ea typeface="Meiryo UI" panose="020B0604030504040204" pitchFamily="50" charset="-128"/>
              </a:rPr>
              <a:t>素案①</a:t>
            </a:r>
            <a:r>
              <a:rPr lang="ja-JP" altLang="en-US" b="1" dirty="0">
                <a:solidFill>
                  <a:schemeClr val="tx1"/>
                </a:solidFill>
                <a:latin typeface="Meiryo UI" panose="020B0604030504040204" pitchFamily="50" charset="-128"/>
                <a:ea typeface="Meiryo UI" panose="020B0604030504040204" pitchFamily="50" charset="-128"/>
              </a:rPr>
              <a:t>以降</a:t>
            </a:r>
            <a:r>
              <a:rPr kumimoji="1" lang="ja-JP" altLang="en-US" b="1" dirty="0" smtClean="0">
                <a:solidFill>
                  <a:schemeClr val="tx1"/>
                </a:solidFill>
                <a:latin typeface="Meiryo UI" panose="020B0604030504040204" pitchFamily="50" charset="-128"/>
                <a:ea typeface="Meiryo UI" panose="020B0604030504040204" pitchFamily="50" charset="-128"/>
              </a:rPr>
              <a:t>の状況変化</a:t>
            </a:r>
            <a:r>
              <a:rPr kumimoji="1" lang="en-US" altLang="ja-JP" b="1" dirty="0" smtClean="0">
                <a:solidFill>
                  <a:schemeClr val="tx1"/>
                </a:solidFill>
                <a:latin typeface="Meiryo UI" panose="020B0604030504040204" pitchFamily="50" charset="-128"/>
                <a:ea typeface="Meiryo UI" panose="020B0604030504040204" pitchFamily="50" charset="-128"/>
              </a:rPr>
              <a:t>】</a:t>
            </a:r>
          </a:p>
          <a:p>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ア　子育て支援</a:t>
            </a:r>
            <a:r>
              <a:rPr lang="ja-JP" altLang="en-US" b="1" dirty="0" smtClean="0">
                <a:solidFill>
                  <a:schemeClr val="tx1"/>
                </a:solidFill>
                <a:latin typeface="Meiryo UI" panose="020B0604030504040204" pitchFamily="50" charset="-128"/>
                <a:ea typeface="Meiryo UI" panose="020B0604030504040204" pitchFamily="50" charset="-128"/>
              </a:rPr>
              <a:t>分野</a:t>
            </a:r>
            <a:endParaRPr lang="en-US" altLang="ja-JP" b="1"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平成</a:t>
            </a:r>
            <a:r>
              <a:rPr lang="en-US" altLang="ja-JP" dirty="0">
                <a:solidFill>
                  <a:schemeClr val="tx1"/>
                </a:solidFill>
                <a:latin typeface="Meiryo UI" panose="020B0604030504040204" pitchFamily="50" charset="-128"/>
                <a:ea typeface="Meiryo UI" panose="020B0604030504040204" pitchFamily="50" charset="-128"/>
              </a:rPr>
              <a:t>30</a:t>
            </a:r>
            <a:r>
              <a:rPr lang="ja-JP" altLang="en-US" dirty="0">
                <a:solidFill>
                  <a:schemeClr val="tx1"/>
                </a:solidFill>
                <a:latin typeface="Meiryo UI" panose="020B0604030504040204" pitchFamily="50" charset="-128"/>
                <a:ea typeface="Meiryo UI" panose="020B0604030504040204" pitchFamily="50" charset="-128"/>
              </a:rPr>
              <a:t>年</a:t>
            </a:r>
            <a:r>
              <a:rPr lang="en-US" altLang="ja-JP" dirty="0">
                <a:solidFill>
                  <a:schemeClr val="tx1"/>
                </a:solidFill>
                <a:latin typeface="Meiryo UI" panose="020B0604030504040204" pitchFamily="50" charset="-128"/>
                <a:ea typeface="Meiryo UI" panose="020B0604030504040204" pitchFamily="50" charset="-128"/>
              </a:rPr>
              <a:t>4</a:t>
            </a:r>
            <a:r>
              <a:rPr lang="ja-JP" altLang="en-US" dirty="0">
                <a:solidFill>
                  <a:schemeClr val="tx1"/>
                </a:solidFill>
                <a:latin typeface="Meiryo UI" panose="020B0604030504040204" pitchFamily="50" charset="-128"/>
                <a:ea typeface="Meiryo UI" panose="020B0604030504040204" pitchFamily="50" charset="-128"/>
              </a:rPr>
              <a:t>月</a:t>
            </a:r>
            <a:r>
              <a:rPr lang="en-US" altLang="ja-JP" dirty="0">
                <a:solidFill>
                  <a:schemeClr val="tx1"/>
                </a:solidFill>
                <a:latin typeface="Meiryo UI" panose="020B0604030504040204" pitchFamily="50" charset="-128"/>
                <a:ea typeface="Meiryo UI" panose="020B0604030504040204" pitchFamily="50" charset="-128"/>
              </a:rPr>
              <a:t>1</a:t>
            </a:r>
            <a:r>
              <a:rPr lang="ja-JP" altLang="en-US" dirty="0">
                <a:solidFill>
                  <a:schemeClr val="tx1"/>
                </a:solidFill>
                <a:latin typeface="Meiryo UI" panose="020B0604030504040204" pitchFamily="50" charset="-128"/>
                <a:ea typeface="Meiryo UI" panose="020B0604030504040204" pitchFamily="50" charset="-128"/>
              </a:rPr>
              <a:t>日現在で城東区の保育所等利用待機児童数は</a:t>
            </a:r>
            <a:r>
              <a:rPr lang="en-US" altLang="ja-JP" dirty="0">
                <a:solidFill>
                  <a:schemeClr val="tx1"/>
                </a:solidFill>
                <a:latin typeface="Meiryo UI" panose="020B0604030504040204" pitchFamily="50" charset="-128"/>
                <a:ea typeface="Meiryo UI" panose="020B0604030504040204" pitchFamily="50" charset="-128"/>
              </a:rPr>
              <a:t>13</a:t>
            </a:r>
            <a:r>
              <a:rPr lang="ja-JP" altLang="en-US" dirty="0" smtClean="0">
                <a:solidFill>
                  <a:schemeClr val="tx1"/>
                </a:solidFill>
                <a:latin typeface="Meiryo UI" panose="020B0604030504040204" pitchFamily="50" charset="-128"/>
                <a:ea typeface="Meiryo UI" panose="020B0604030504040204" pitchFamily="50" charset="-128"/>
              </a:rPr>
              <a:t>名（</a:t>
            </a:r>
            <a:r>
              <a:rPr lang="ja-JP" altLang="en-US" dirty="0">
                <a:solidFill>
                  <a:schemeClr val="tx1"/>
                </a:solidFill>
                <a:latin typeface="Meiryo UI" panose="020B0604030504040204" pitchFamily="50" charset="-128"/>
                <a:ea typeface="Meiryo UI" panose="020B0604030504040204" pitchFamily="50" charset="-128"/>
              </a:rPr>
              <a:t>前年同月比</a:t>
            </a:r>
            <a:r>
              <a:rPr lang="en-US" altLang="ja-JP" dirty="0">
                <a:solidFill>
                  <a:schemeClr val="tx1"/>
                </a:solidFill>
                <a:latin typeface="Meiryo UI" panose="020B0604030504040204" pitchFamily="50" charset="-128"/>
                <a:ea typeface="Meiryo UI" panose="020B0604030504040204" pitchFamily="50" charset="-128"/>
              </a:rPr>
              <a:t>42</a:t>
            </a:r>
            <a:r>
              <a:rPr lang="ja-JP" altLang="en-US" dirty="0">
                <a:solidFill>
                  <a:schemeClr val="tx1"/>
                </a:solidFill>
                <a:latin typeface="Meiryo UI" panose="020B0604030504040204" pitchFamily="50" charset="-128"/>
                <a:ea typeface="Meiryo UI" panose="020B0604030504040204" pitchFamily="50" charset="-128"/>
              </a:rPr>
              <a:t>名減）となっていたが、平成</a:t>
            </a:r>
            <a:r>
              <a:rPr lang="en-US" altLang="ja-JP" dirty="0">
                <a:solidFill>
                  <a:schemeClr val="tx1"/>
                </a:solidFill>
                <a:latin typeface="Meiryo UI" panose="020B0604030504040204" pitchFamily="50" charset="-128"/>
                <a:ea typeface="Meiryo UI" panose="020B0604030504040204" pitchFamily="50" charset="-128"/>
              </a:rPr>
              <a:t>30</a:t>
            </a:r>
            <a:r>
              <a:rPr lang="ja-JP" altLang="en-US" dirty="0">
                <a:solidFill>
                  <a:schemeClr val="tx1"/>
                </a:solidFill>
                <a:latin typeface="Meiryo UI" panose="020B0604030504040204" pitchFamily="50" charset="-128"/>
                <a:ea typeface="Meiryo UI" panose="020B0604030504040204" pitchFamily="50" charset="-128"/>
              </a:rPr>
              <a:t>年</a:t>
            </a:r>
            <a:r>
              <a:rPr lang="en-US" altLang="ja-JP" dirty="0">
                <a:solidFill>
                  <a:schemeClr val="tx1"/>
                </a:solidFill>
                <a:latin typeface="Meiryo UI" panose="020B0604030504040204" pitchFamily="50" charset="-128"/>
                <a:ea typeface="Meiryo UI" panose="020B0604030504040204" pitchFamily="50" charset="-128"/>
              </a:rPr>
              <a:t>10</a:t>
            </a:r>
            <a:r>
              <a:rPr lang="ja-JP" altLang="en-US" dirty="0">
                <a:solidFill>
                  <a:schemeClr val="tx1"/>
                </a:solidFill>
                <a:latin typeface="Meiryo UI" panose="020B0604030504040204" pitchFamily="50" charset="-128"/>
                <a:ea typeface="Meiryo UI" panose="020B0604030504040204" pitchFamily="50" charset="-128"/>
              </a:rPr>
              <a:t>月</a:t>
            </a:r>
            <a:r>
              <a:rPr lang="en-US" altLang="ja-JP" dirty="0">
                <a:solidFill>
                  <a:schemeClr val="tx1"/>
                </a:solidFill>
                <a:latin typeface="Meiryo UI" panose="020B0604030504040204" pitchFamily="50" charset="-128"/>
                <a:ea typeface="Meiryo UI" panose="020B0604030504040204" pitchFamily="50" charset="-128"/>
              </a:rPr>
              <a:t>1</a:t>
            </a:r>
            <a:r>
              <a:rPr lang="ja-JP" altLang="en-US" dirty="0">
                <a:solidFill>
                  <a:schemeClr val="tx1"/>
                </a:solidFill>
                <a:latin typeface="Meiryo UI" panose="020B0604030504040204" pitchFamily="50" charset="-128"/>
                <a:ea typeface="Meiryo UI" panose="020B0604030504040204" pitchFamily="50" charset="-128"/>
              </a:rPr>
              <a:t>日現在では</a:t>
            </a:r>
            <a:r>
              <a:rPr lang="ja-JP" altLang="en-US" dirty="0" smtClean="0">
                <a:solidFill>
                  <a:schemeClr val="tx1"/>
                </a:solidFill>
                <a:latin typeface="Meiryo UI" panose="020B0604030504040204" pitchFamily="50" charset="-128"/>
                <a:ea typeface="Meiryo UI" panose="020B0604030504040204" pitchFamily="50" charset="-128"/>
              </a:rPr>
              <a:t>、待機</a:t>
            </a:r>
            <a:r>
              <a:rPr lang="ja-JP" altLang="en-US" dirty="0">
                <a:solidFill>
                  <a:schemeClr val="tx1"/>
                </a:solidFill>
                <a:latin typeface="Meiryo UI" panose="020B0604030504040204" pitchFamily="50" charset="-128"/>
                <a:ea typeface="Meiryo UI" panose="020B0604030504040204" pitchFamily="50" charset="-128"/>
              </a:rPr>
              <a:t>児童は</a:t>
            </a:r>
            <a:r>
              <a:rPr lang="en-US" altLang="ja-JP" dirty="0">
                <a:solidFill>
                  <a:schemeClr val="tx1"/>
                </a:solidFill>
                <a:latin typeface="Meiryo UI" panose="020B0604030504040204" pitchFamily="50" charset="-128"/>
                <a:ea typeface="Meiryo UI" panose="020B0604030504040204" pitchFamily="50" charset="-128"/>
              </a:rPr>
              <a:t>0</a:t>
            </a:r>
            <a:r>
              <a:rPr lang="ja-JP" altLang="en-US" dirty="0">
                <a:solidFill>
                  <a:schemeClr val="tx1"/>
                </a:solidFill>
                <a:latin typeface="Meiryo UI" panose="020B0604030504040204" pitchFamily="50" charset="-128"/>
                <a:ea typeface="Meiryo UI" panose="020B0604030504040204" pitchFamily="50" charset="-128"/>
              </a:rPr>
              <a:t>名（前年同月比</a:t>
            </a:r>
            <a:r>
              <a:rPr lang="en-US" altLang="ja-JP" dirty="0">
                <a:solidFill>
                  <a:schemeClr val="tx1"/>
                </a:solidFill>
                <a:latin typeface="Meiryo UI" panose="020B0604030504040204" pitchFamily="50" charset="-128"/>
                <a:ea typeface="Meiryo UI" panose="020B0604030504040204" pitchFamily="50" charset="-128"/>
              </a:rPr>
              <a:t>220</a:t>
            </a:r>
            <a:r>
              <a:rPr lang="ja-JP" altLang="en-US" dirty="0">
                <a:solidFill>
                  <a:schemeClr val="tx1"/>
                </a:solidFill>
                <a:latin typeface="Meiryo UI" panose="020B0604030504040204" pitchFamily="50" charset="-128"/>
                <a:ea typeface="Meiryo UI" panose="020B0604030504040204" pitchFamily="50" charset="-128"/>
              </a:rPr>
              <a:t>名減）となり、利用保留児童も</a:t>
            </a:r>
            <a:r>
              <a:rPr lang="en-US" altLang="ja-JP" dirty="0">
                <a:solidFill>
                  <a:schemeClr val="tx1"/>
                </a:solidFill>
                <a:latin typeface="Meiryo UI" panose="020B0604030504040204" pitchFamily="50" charset="-128"/>
                <a:ea typeface="Meiryo UI" panose="020B0604030504040204" pitchFamily="50" charset="-128"/>
              </a:rPr>
              <a:t>261</a:t>
            </a:r>
            <a:r>
              <a:rPr lang="ja-JP" altLang="en-US" dirty="0" smtClean="0">
                <a:solidFill>
                  <a:schemeClr val="tx1"/>
                </a:solidFill>
                <a:latin typeface="Meiryo UI" panose="020B0604030504040204" pitchFamily="50" charset="-128"/>
                <a:ea typeface="Meiryo UI" panose="020B0604030504040204" pitchFamily="50" charset="-128"/>
              </a:rPr>
              <a:t>名（</a:t>
            </a:r>
            <a:r>
              <a:rPr lang="ja-JP" altLang="en-US" dirty="0">
                <a:solidFill>
                  <a:schemeClr val="tx1"/>
                </a:solidFill>
                <a:latin typeface="Meiryo UI" panose="020B0604030504040204" pitchFamily="50" charset="-128"/>
                <a:ea typeface="Meiryo UI" panose="020B0604030504040204" pitchFamily="50" charset="-128"/>
              </a:rPr>
              <a:t>前年同月比</a:t>
            </a:r>
            <a:r>
              <a:rPr lang="en-US" altLang="ja-JP" dirty="0">
                <a:solidFill>
                  <a:schemeClr val="tx1"/>
                </a:solidFill>
                <a:latin typeface="Meiryo UI" panose="020B0604030504040204" pitchFamily="50" charset="-128"/>
                <a:ea typeface="Meiryo UI" panose="020B0604030504040204" pitchFamily="50" charset="-128"/>
              </a:rPr>
              <a:t>101</a:t>
            </a:r>
            <a:r>
              <a:rPr lang="ja-JP" altLang="en-US" dirty="0">
                <a:solidFill>
                  <a:schemeClr val="tx1"/>
                </a:solidFill>
                <a:latin typeface="Meiryo UI" panose="020B0604030504040204" pitchFamily="50" charset="-128"/>
                <a:ea typeface="Meiryo UI" panose="020B0604030504040204" pitchFamily="50" charset="-128"/>
              </a:rPr>
              <a:t>名減）となった</a:t>
            </a:r>
            <a:r>
              <a:rPr lang="ja-JP" altLang="en-US" dirty="0" smtClean="0">
                <a:solidFill>
                  <a:schemeClr val="tx1"/>
                </a:solidFill>
                <a:latin typeface="Meiryo UI" panose="020B0604030504040204" pitchFamily="50" charset="-128"/>
                <a:ea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イ　医療</a:t>
            </a:r>
            <a:r>
              <a:rPr lang="ja-JP" altLang="en-US" b="1" dirty="0" smtClean="0">
                <a:solidFill>
                  <a:schemeClr val="tx1"/>
                </a:solidFill>
                <a:latin typeface="Meiryo UI" panose="020B0604030504040204" pitchFamily="50" charset="-128"/>
                <a:ea typeface="Meiryo UI" panose="020B0604030504040204" pitchFamily="50" charset="-128"/>
              </a:rPr>
              <a:t>分野</a:t>
            </a:r>
            <a:endParaRPr lang="ja-JP" altLang="en-US" dirty="0" smtClean="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rPr>
              <a:t>素案①公表後</a:t>
            </a:r>
            <a:r>
              <a:rPr lang="ja-JP" altLang="en-US" dirty="0">
                <a:solidFill>
                  <a:schemeClr val="tx1"/>
                </a:solidFill>
                <a:latin typeface="Meiryo UI" panose="020B0604030504040204" pitchFamily="50" charset="-128"/>
                <a:ea typeface="Meiryo UI" panose="020B0604030504040204" pitchFamily="50" charset="-128"/>
              </a:rPr>
              <a:t>、区内にある</a:t>
            </a:r>
            <a:r>
              <a:rPr lang="en-US" altLang="ja-JP" dirty="0">
                <a:solidFill>
                  <a:schemeClr val="tx1"/>
                </a:solidFill>
                <a:latin typeface="Meiryo UI" panose="020B0604030504040204" pitchFamily="50" charset="-128"/>
                <a:ea typeface="Meiryo UI" panose="020B0604030504040204" pitchFamily="50" charset="-128"/>
              </a:rPr>
              <a:t>200</a:t>
            </a:r>
            <a:r>
              <a:rPr lang="ja-JP" altLang="en-US" dirty="0">
                <a:solidFill>
                  <a:schemeClr val="tx1"/>
                </a:solidFill>
                <a:latin typeface="Meiryo UI" panose="020B0604030504040204" pitchFamily="50" charset="-128"/>
                <a:ea typeface="Meiryo UI" panose="020B0604030504040204" pitchFamily="50" charset="-128"/>
              </a:rPr>
              <a:t>床以上の病床数を持つ病院（済生会野江病院・城東</a:t>
            </a:r>
            <a:r>
              <a:rPr lang="ja-JP" altLang="en-US" dirty="0" smtClean="0">
                <a:solidFill>
                  <a:schemeClr val="tx1"/>
                </a:solidFill>
                <a:latin typeface="Meiryo UI" panose="020B0604030504040204" pitchFamily="50" charset="-128"/>
                <a:ea typeface="Meiryo UI" panose="020B0604030504040204" pitchFamily="50" charset="-128"/>
              </a:rPr>
              <a:t>中央病　院</a:t>
            </a:r>
            <a:r>
              <a:rPr lang="ja-JP" altLang="en-US" dirty="0">
                <a:solidFill>
                  <a:schemeClr val="tx1"/>
                </a:solidFill>
                <a:latin typeface="Meiryo UI" panose="020B0604030504040204" pitchFamily="50" charset="-128"/>
                <a:ea typeface="Meiryo UI" panose="020B0604030504040204" pitchFamily="50" charset="-128"/>
              </a:rPr>
              <a:t>・森之宮病院・東大阪病院）のうち、城東中央病院について、区外に移転（</a:t>
            </a:r>
            <a:r>
              <a:rPr lang="en-US" altLang="ja-JP" dirty="0">
                <a:solidFill>
                  <a:schemeClr val="tx1"/>
                </a:solidFill>
                <a:latin typeface="Meiryo UI" panose="020B0604030504040204" pitchFamily="50" charset="-128"/>
                <a:ea typeface="Meiryo UI" panose="020B0604030504040204" pitchFamily="50" charset="-128"/>
              </a:rPr>
              <a:t>2022</a:t>
            </a:r>
            <a:r>
              <a:rPr lang="ja-JP" altLang="en-US" dirty="0">
                <a:solidFill>
                  <a:schemeClr val="tx1"/>
                </a:solidFill>
                <a:latin typeface="Meiryo UI" panose="020B0604030504040204" pitchFamily="50" charset="-128"/>
                <a:ea typeface="Meiryo UI" panose="020B0604030504040204" pitchFamily="50" charset="-128"/>
              </a:rPr>
              <a:t>年（予定））することが平成</a:t>
            </a:r>
            <a:r>
              <a:rPr lang="en-US" altLang="ja-JP" dirty="0">
                <a:solidFill>
                  <a:schemeClr val="tx1"/>
                </a:solidFill>
                <a:latin typeface="Meiryo UI" panose="020B0604030504040204" pitchFamily="50" charset="-128"/>
                <a:ea typeface="Meiryo UI" panose="020B0604030504040204" pitchFamily="50" charset="-128"/>
              </a:rPr>
              <a:t>30</a:t>
            </a:r>
            <a:r>
              <a:rPr lang="ja-JP" altLang="en-US" dirty="0">
                <a:solidFill>
                  <a:schemeClr val="tx1"/>
                </a:solidFill>
                <a:latin typeface="Meiryo UI" panose="020B0604030504040204" pitchFamily="50" charset="-128"/>
                <a:ea typeface="Meiryo UI" panose="020B0604030504040204" pitchFamily="50" charset="-128"/>
              </a:rPr>
              <a:t>年</a:t>
            </a:r>
            <a:r>
              <a:rPr lang="en-US" altLang="ja-JP" dirty="0">
                <a:solidFill>
                  <a:schemeClr val="tx1"/>
                </a:solidFill>
                <a:latin typeface="Meiryo UI" panose="020B0604030504040204" pitchFamily="50" charset="-128"/>
                <a:ea typeface="Meiryo UI" panose="020B0604030504040204" pitchFamily="50" charset="-128"/>
              </a:rPr>
              <a:t>8</a:t>
            </a:r>
            <a:r>
              <a:rPr lang="ja-JP" altLang="en-US" dirty="0">
                <a:solidFill>
                  <a:schemeClr val="tx1"/>
                </a:solidFill>
                <a:latin typeface="Meiryo UI" panose="020B0604030504040204" pitchFamily="50" charset="-128"/>
                <a:ea typeface="Meiryo UI" panose="020B0604030504040204" pitchFamily="50" charset="-128"/>
              </a:rPr>
              <a:t>月</a:t>
            </a:r>
            <a:r>
              <a:rPr lang="en-US" altLang="ja-JP" dirty="0">
                <a:solidFill>
                  <a:schemeClr val="tx1"/>
                </a:solidFill>
                <a:latin typeface="Meiryo UI" panose="020B0604030504040204" pitchFamily="50" charset="-128"/>
                <a:ea typeface="Meiryo UI" panose="020B0604030504040204" pitchFamily="50" charset="-128"/>
              </a:rPr>
              <a:t>24</a:t>
            </a:r>
            <a:r>
              <a:rPr lang="ja-JP" altLang="en-US" dirty="0">
                <a:solidFill>
                  <a:schemeClr val="tx1"/>
                </a:solidFill>
                <a:latin typeface="Meiryo UI" panose="020B0604030504040204" pitchFamily="50" charset="-128"/>
                <a:ea typeface="Meiryo UI" panose="020B0604030504040204" pitchFamily="50" charset="-128"/>
              </a:rPr>
              <a:t>日に発表された</a:t>
            </a:r>
            <a:r>
              <a:rPr lang="ja-JP" altLang="en-US" dirty="0" smtClean="0">
                <a:solidFill>
                  <a:schemeClr val="tx1"/>
                </a:solidFill>
                <a:latin typeface="Meiryo UI" panose="020B0604030504040204" pitchFamily="50" charset="-128"/>
                <a:ea typeface="Meiryo UI" panose="020B0604030504040204" pitchFamily="50" charset="-128"/>
              </a:rPr>
              <a:t>。</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ウ　高齢者福祉</a:t>
            </a:r>
            <a:r>
              <a:rPr lang="ja-JP" altLang="en-US" b="1" dirty="0" smtClean="0">
                <a:solidFill>
                  <a:schemeClr val="tx1"/>
                </a:solidFill>
                <a:latin typeface="Meiryo UI" panose="020B0604030504040204" pitchFamily="50" charset="-128"/>
                <a:ea typeface="Meiryo UI" panose="020B0604030504040204" pitchFamily="50" charset="-128"/>
              </a:rPr>
              <a:t>分野</a:t>
            </a:r>
            <a:endParaRPr lang="ja-JP" altLang="en-US"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・特別養護老人ホームの整備状況について、市平均よりも低い状況。</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エ　防災</a:t>
            </a:r>
            <a:r>
              <a:rPr lang="ja-JP" altLang="en-US" b="1" dirty="0" smtClean="0">
                <a:solidFill>
                  <a:schemeClr val="tx1"/>
                </a:solidFill>
                <a:latin typeface="Meiryo UI" panose="020B0604030504040204" pitchFamily="50" charset="-128"/>
                <a:ea typeface="Meiryo UI" panose="020B0604030504040204" pitchFamily="50" charset="-128"/>
              </a:rPr>
              <a:t>分野</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・相次ぐ災害発生により、災害時の応急対応や平時からの災害に備えた関係機関との連携の重要性が高まってきた。</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・また災害医療協力病院として</a:t>
            </a:r>
            <a:r>
              <a:rPr lang="en-US" altLang="ja-JP" dirty="0">
                <a:solidFill>
                  <a:schemeClr val="tx1"/>
                </a:solidFill>
                <a:latin typeface="Meiryo UI" panose="020B0604030504040204" pitchFamily="50" charset="-128"/>
                <a:ea typeface="Meiryo UI" panose="020B0604030504040204" pitchFamily="50" charset="-128"/>
              </a:rPr>
              <a:t>4</a:t>
            </a:r>
            <a:r>
              <a:rPr lang="ja-JP" altLang="en-US" dirty="0">
                <a:solidFill>
                  <a:schemeClr val="tx1"/>
                </a:solidFill>
                <a:latin typeface="Meiryo UI" panose="020B0604030504040204" pitchFamily="50" charset="-128"/>
                <a:ea typeface="Meiryo UI" panose="020B0604030504040204" pitchFamily="50" charset="-128"/>
              </a:rPr>
              <a:t>病院（済生会野江病院・城東中央病院・森之宮病院・東大阪病院）が指定されているが</a:t>
            </a:r>
            <a:r>
              <a:rPr lang="ja-JP" altLang="en-US" dirty="0" smtClean="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イ　医療</a:t>
            </a:r>
            <a:r>
              <a:rPr lang="ja-JP" altLang="en-US" dirty="0" smtClean="0">
                <a:solidFill>
                  <a:schemeClr val="tx1"/>
                </a:solidFill>
                <a:latin typeface="Meiryo UI" panose="020B0604030504040204" pitchFamily="50" charset="-128"/>
                <a:ea typeface="Meiryo UI" panose="020B0604030504040204" pitchFamily="50" charset="-128"/>
              </a:rPr>
              <a:t>分野」で</a:t>
            </a:r>
            <a:r>
              <a:rPr lang="ja-JP" altLang="en-US" dirty="0">
                <a:solidFill>
                  <a:schemeClr val="tx1"/>
                </a:solidFill>
                <a:latin typeface="Meiryo UI" panose="020B0604030504040204" pitchFamily="50" charset="-128"/>
                <a:ea typeface="Meiryo UI" panose="020B0604030504040204" pitchFamily="50" charset="-128"/>
              </a:rPr>
              <a:t>示したように、城東中央病院が区外に移転することが平成</a:t>
            </a:r>
            <a:r>
              <a:rPr lang="en-US" altLang="ja-JP" dirty="0">
                <a:solidFill>
                  <a:schemeClr val="tx1"/>
                </a:solidFill>
                <a:latin typeface="Meiryo UI" panose="020B0604030504040204" pitchFamily="50" charset="-128"/>
                <a:ea typeface="Meiryo UI" panose="020B0604030504040204" pitchFamily="50" charset="-128"/>
              </a:rPr>
              <a:t>30</a:t>
            </a:r>
            <a:r>
              <a:rPr lang="ja-JP" altLang="en-US" dirty="0">
                <a:solidFill>
                  <a:schemeClr val="tx1"/>
                </a:solidFill>
                <a:latin typeface="Meiryo UI" panose="020B0604030504040204" pitchFamily="50" charset="-128"/>
                <a:ea typeface="Meiryo UI" panose="020B0604030504040204" pitchFamily="50" charset="-128"/>
              </a:rPr>
              <a:t>年</a:t>
            </a:r>
            <a:r>
              <a:rPr lang="en-US" altLang="ja-JP" dirty="0">
                <a:solidFill>
                  <a:schemeClr val="tx1"/>
                </a:solidFill>
                <a:latin typeface="Meiryo UI" panose="020B0604030504040204" pitchFamily="50" charset="-128"/>
                <a:ea typeface="Meiryo UI" panose="020B0604030504040204" pitchFamily="50" charset="-128"/>
              </a:rPr>
              <a:t>8</a:t>
            </a:r>
            <a:r>
              <a:rPr lang="ja-JP" altLang="en-US" dirty="0">
                <a:solidFill>
                  <a:schemeClr val="tx1"/>
                </a:solidFill>
                <a:latin typeface="Meiryo UI" panose="020B0604030504040204" pitchFamily="50" charset="-128"/>
                <a:ea typeface="Meiryo UI" panose="020B0604030504040204" pitchFamily="50" charset="-128"/>
              </a:rPr>
              <a:t>月</a:t>
            </a:r>
            <a:r>
              <a:rPr lang="en-US" altLang="ja-JP" dirty="0">
                <a:solidFill>
                  <a:schemeClr val="tx1"/>
                </a:solidFill>
                <a:latin typeface="Meiryo UI" panose="020B0604030504040204" pitchFamily="50" charset="-128"/>
                <a:ea typeface="Meiryo UI" panose="020B0604030504040204" pitchFamily="50" charset="-128"/>
              </a:rPr>
              <a:t>24</a:t>
            </a:r>
            <a:r>
              <a:rPr lang="ja-JP" altLang="en-US" dirty="0">
                <a:solidFill>
                  <a:schemeClr val="tx1"/>
                </a:solidFill>
                <a:latin typeface="Meiryo UI" panose="020B0604030504040204" pitchFamily="50" charset="-128"/>
                <a:ea typeface="Meiryo UI" panose="020B0604030504040204" pitchFamily="50" charset="-128"/>
              </a:rPr>
              <a:t>日に発表された。</a:t>
            </a:r>
          </a:p>
          <a:p>
            <a:endParaRPr lang="ja-JP" altLang="en-US" dirty="0" smtClean="0">
              <a:solidFill>
                <a:schemeClr val="tx1"/>
              </a:solidFill>
              <a:latin typeface="Meiryo UI" panose="020B0604030504040204" pitchFamily="50" charset="-128"/>
              <a:ea typeface="Meiryo UI" panose="020B0604030504040204" pitchFamily="50" charset="-128"/>
            </a:endParaRPr>
          </a:p>
          <a:p>
            <a:endParaRPr lang="ja-JP" altLang="en-US" sz="1600" dirty="0" smtClean="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677149" y="6511355"/>
            <a:ext cx="2228850" cy="365125"/>
          </a:xfrm>
        </p:spPr>
        <p:txBody>
          <a:bodyPr/>
          <a:lstStyle/>
          <a:p>
            <a:fld id="{623D03A3-06C5-4B08-ADBE-8DF309FEE1BC}" type="slidenum">
              <a:rPr kumimoji="1" lang="ja-JP" altLang="en-US" smtClean="0">
                <a:latin typeface="Meiryo UI" panose="020B0604030504040204" pitchFamily="50" charset="-128"/>
                <a:ea typeface="Meiryo UI" panose="020B0604030504040204" pitchFamily="50" charset="-128"/>
              </a:rPr>
              <a:t>17</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767949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chemeClr val="bg1"/>
                </a:solidFill>
                <a:latin typeface="Meiryo UI" panose="020B0604030504040204" pitchFamily="50" charset="-128"/>
                <a:ea typeface="Meiryo UI" panose="020B0604030504040204" pitchFamily="50" charset="-128"/>
              </a:rPr>
              <a:t>２　検討過程</a:t>
            </a:r>
            <a:r>
              <a:rPr lang="ja-JP" altLang="en-US" sz="1600" b="1" dirty="0" smtClean="0">
                <a:latin typeface="HG丸ｺﾞｼｯｸM-PRO" panose="020F0600000000000000" pitchFamily="50" charset="-128"/>
                <a:ea typeface="HG丸ｺﾞｼｯｸM-PRO" panose="020F0600000000000000" pitchFamily="50" charset="-128"/>
              </a:rPr>
              <a:t>（２）「もと城東区役所用地活用について（素案②）」についての検討（</a:t>
            </a:r>
            <a:r>
              <a:rPr lang="en-US" altLang="ja-JP" sz="1600" b="1" dirty="0" smtClean="0">
                <a:latin typeface="HG丸ｺﾞｼｯｸM-PRO" panose="020F0600000000000000" pitchFamily="50" charset="-128"/>
                <a:ea typeface="HG丸ｺﾞｼｯｸM-PRO" panose="020F0600000000000000" pitchFamily="50" charset="-128"/>
              </a:rPr>
              <a:t>H31.1</a:t>
            </a:r>
            <a:r>
              <a:rPr lang="ja-JP" altLang="en-US" sz="1600" b="1" dirty="0" smtClean="0">
                <a:latin typeface="HG丸ｺﾞｼｯｸM-PRO" panose="020F0600000000000000" pitchFamily="50" charset="-128"/>
                <a:ea typeface="HG丸ｺﾞｼｯｸM-PRO" panose="020F0600000000000000" pitchFamily="50" charset="-128"/>
              </a:rPr>
              <a:t>～）</a:t>
            </a:r>
            <a:endParaRPr lang="ja-JP" altLang="ja-JP" sz="1600" b="1" dirty="0" smtClean="0">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275418" y="1219578"/>
            <a:ext cx="9401982" cy="2155569"/>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latin typeface="Meiryo UI" panose="020B0604030504040204" pitchFamily="50" charset="-128"/>
                <a:ea typeface="Meiryo UI" panose="020B0604030504040204" pitchFamily="50" charset="-128"/>
              </a:rPr>
              <a:t>（方向性概要）</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もと城東区役所用地の活用について、医療分野や高齢者福祉分野の施設をベースとして、さらに当該用地の価値を高める観点に加え、区民の幅広い意見も踏まえ、子育て支援分野も含めたその他の施設・機能の併設も可能とした条件付き売却による活用を検討する。</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また、防災機能を備えたものとしていく。</a:t>
            </a:r>
          </a:p>
        </p:txBody>
      </p:sp>
      <p:sp>
        <p:nvSpPr>
          <p:cNvPr id="11" name="正方形/長方形 10"/>
          <p:cNvSpPr/>
          <p:nvPr/>
        </p:nvSpPr>
        <p:spPr>
          <a:xfrm>
            <a:off x="269239" y="798052"/>
            <a:ext cx="6944361" cy="421527"/>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bg1"/>
                </a:solidFill>
                <a:latin typeface="Meiryo UI" panose="020B0604030504040204" pitchFamily="50" charset="-128"/>
                <a:ea typeface="Meiryo UI" panose="020B0604030504040204" pitchFamily="50" charset="-128"/>
              </a:rPr>
              <a:t>平成</a:t>
            </a:r>
            <a:r>
              <a:rPr lang="en-US" altLang="ja-JP" sz="2000" dirty="0" smtClean="0">
                <a:solidFill>
                  <a:schemeClr val="bg1"/>
                </a:solidFill>
                <a:latin typeface="Meiryo UI" panose="020B0604030504040204" pitchFamily="50" charset="-128"/>
                <a:ea typeface="Meiryo UI" panose="020B0604030504040204" pitchFamily="50" charset="-128"/>
              </a:rPr>
              <a:t>31</a:t>
            </a:r>
            <a:r>
              <a:rPr lang="ja-JP" altLang="en-US" sz="2000" dirty="0" smtClean="0">
                <a:solidFill>
                  <a:schemeClr val="bg1"/>
                </a:solidFill>
                <a:latin typeface="Meiryo UI" panose="020B0604030504040204" pitchFamily="50" charset="-128"/>
                <a:ea typeface="Meiryo UI" panose="020B0604030504040204" pitchFamily="50" charset="-128"/>
              </a:rPr>
              <a:t>年</a:t>
            </a:r>
            <a:r>
              <a:rPr lang="en-US" altLang="ja-JP" sz="2000" dirty="0" smtClean="0">
                <a:solidFill>
                  <a:schemeClr val="bg1"/>
                </a:solidFill>
                <a:latin typeface="Meiryo UI" panose="020B0604030504040204" pitchFamily="50" charset="-128"/>
                <a:ea typeface="Meiryo UI" panose="020B0604030504040204" pitchFamily="50" charset="-128"/>
              </a:rPr>
              <a:t>1</a:t>
            </a:r>
            <a:r>
              <a:rPr lang="ja-JP" altLang="en-US" sz="2000" dirty="0" smtClean="0">
                <a:solidFill>
                  <a:schemeClr val="bg1"/>
                </a:solidFill>
                <a:latin typeface="Meiryo UI" panose="020B0604030504040204" pitchFamily="50" charset="-128"/>
                <a:ea typeface="Meiryo UI" panose="020B0604030504040204" pitchFamily="50" charset="-128"/>
              </a:rPr>
              <a:t>月</a:t>
            </a:r>
            <a:r>
              <a:rPr lang="ja-JP" altLang="en-US" sz="2000" b="1" dirty="0" smtClean="0">
                <a:solidFill>
                  <a:schemeClr val="bg1"/>
                </a:solidFill>
                <a:latin typeface="Meiryo UI" panose="020B0604030504040204" pitchFamily="50" charset="-128"/>
                <a:ea typeface="Meiryo UI" panose="020B0604030504040204" pitchFamily="50" charset="-128"/>
              </a:rPr>
              <a:t>「もと城東区役所用地活用について（素案②）」</a:t>
            </a:r>
            <a:endParaRPr lang="ja-JP" altLang="en-US" sz="2000" dirty="0" smtClean="0">
              <a:solidFill>
                <a:schemeClr val="bg1"/>
              </a:solidFill>
              <a:latin typeface="Meiryo UI" panose="020B0604030504040204" pitchFamily="50" charset="-128"/>
              <a:ea typeface="Meiryo UI" panose="020B0604030504040204" pitchFamily="50" charset="-128"/>
            </a:endParaRPr>
          </a:p>
        </p:txBody>
      </p:sp>
      <p:pic>
        <p:nvPicPr>
          <p:cNvPr id="8" name="図 7"/>
          <p:cNvPicPr>
            <a:picLocks noChangeAspect="1"/>
          </p:cNvPicPr>
          <p:nvPr/>
        </p:nvPicPr>
        <p:blipFill>
          <a:blip r:embed="rId2"/>
          <a:stretch>
            <a:fillRect/>
          </a:stretch>
        </p:blipFill>
        <p:spPr>
          <a:xfrm>
            <a:off x="2233209" y="3523778"/>
            <a:ext cx="5486400" cy="2230007"/>
          </a:xfrm>
          <a:prstGeom prst="rect">
            <a:avLst/>
          </a:prstGeom>
        </p:spPr>
      </p:pic>
      <p:sp>
        <p:nvSpPr>
          <p:cNvPr id="12" name="正方形/長方形 11"/>
          <p:cNvSpPr/>
          <p:nvPr/>
        </p:nvSpPr>
        <p:spPr>
          <a:xfrm>
            <a:off x="1023562" y="5902416"/>
            <a:ext cx="8653838" cy="955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latin typeface="Meiryo UI" panose="020B0604030504040204" pitchFamily="50" charset="-128"/>
                <a:ea typeface="Meiryo UI" panose="020B0604030504040204" pitchFamily="50" charset="-128"/>
              </a:rPr>
              <a:t>今後</a:t>
            </a:r>
            <a:r>
              <a:rPr lang="ja-JP" altLang="en-US" sz="2000" dirty="0">
                <a:solidFill>
                  <a:schemeClr val="tx1"/>
                </a:solidFill>
                <a:latin typeface="Meiryo UI" panose="020B0604030504040204" pitchFamily="50" charset="-128"/>
                <a:ea typeface="Meiryo UI" panose="020B0604030504040204" pitchFamily="50" charset="-128"/>
              </a:rPr>
              <a:t>、改めて区民の声を聞きながら、公益的目的と価格をどのように評価するか等</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建設</a:t>
            </a:r>
            <a:r>
              <a:rPr lang="ja-JP" altLang="en-US" sz="2000" dirty="0">
                <a:solidFill>
                  <a:schemeClr val="tx1"/>
                </a:solidFill>
                <a:latin typeface="Meiryo UI" panose="020B0604030504040204" pitchFamily="50" charset="-128"/>
                <a:ea typeface="Meiryo UI" panose="020B0604030504040204" pitchFamily="50" charset="-128"/>
              </a:rPr>
              <a:t>される施設に求める条件の整理を進める。</a:t>
            </a:r>
          </a:p>
          <a:p>
            <a:endParaRPr lang="ja-JP" altLang="en-US" sz="2000" dirty="0" smtClean="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677149" y="6492875"/>
            <a:ext cx="2228850" cy="365125"/>
          </a:xfrm>
        </p:spPr>
        <p:txBody>
          <a:bodyPr/>
          <a:lstStyle/>
          <a:p>
            <a:fld id="{623D03A3-06C5-4B08-ADBE-8DF309FEE1BC}" type="slidenum">
              <a:rPr kumimoji="1" lang="ja-JP" altLang="en-US" smtClean="0">
                <a:latin typeface="Meiryo UI" panose="020B0604030504040204" pitchFamily="50" charset="-128"/>
                <a:ea typeface="Meiryo UI" panose="020B0604030504040204" pitchFamily="50" charset="-128"/>
              </a:rPr>
              <a:t>18</a:t>
            </a:fld>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125102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408939" y="692901"/>
            <a:ext cx="9092987" cy="1570977"/>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Meiryo UI" panose="020B0604030504040204" pitchFamily="50" charset="-128"/>
                <a:ea typeface="Meiryo UI" panose="020B0604030504040204" pitchFamily="50" charset="-128"/>
              </a:rPr>
              <a:t>市の未利用地活用の原則は売却となっており、また、本用地の売却益については、新庁舎建設にあたって、建替え財源（建設費：約</a:t>
            </a:r>
            <a:r>
              <a:rPr lang="en-US" altLang="ja-JP" dirty="0" smtClean="0">
                <a:solidFill>
                  <a:schemeClr val="tx1"/>
                </a:solidFill>
                <a:latin typeface="Meiryo UI" panose="020B0604030504040204" pitchFamily="50" charset="-128"/>
                <a:ea typeface="Meiryo UI" panose="020B0604030504040204" pitchFamily="50" charset="-128"/>
              </a:rPr>
              <a:t>64</a:t>
            </a:r>
            <a:r>
              <a:rPr lang="ja-JP" altLang="en-US" dirty="0" smtClean="0">
                <a:solidFill>
                  <a:schemeClr val="tx1"/>
                </a:solidFill>
                <a:latin typeface="Meiryo UI" panose="020B0604030504040204" pitchFamily="50" charset="-128"/>
                <a:ea typeface="Meiryo UI" panose="020B0604030504040204" pitchFamily="50" charset="-128"/>
              </a:rPr>
              <a:t>億円）の一部に充てることとなっているため、本用地は価格競争による売却を行う予定だったが、区政会議等において、まちづくりの観点を踏まえて土地活用を行うよう意見があったことから、新庁舎の財源としての収入確保を行うとともに、地域の実情に即した有効な活用を行うことを目的に検討を進めてきた。</a:t>
            </a:r>
          </a:p>
        </p:txBody>
      </p:sp>
      <p:pic>
        <p:nvPicPr>
          <p:cNvPr id="9" name="図 8" descr="C:\Users\i4250744\AppData\Local\Microsoft\Windows\INetCache\IE\JFS5Q7Z5\Print.gif"/>
          <p:cNvPicPr/>
          <p:nvPr/>
        </p:nvPicPr>
        <p:blipFill>
          <a:blip r:embed="rId3">
            <a:extLst>
              <a:ext uri="{28A0092B-C50C-407E-A947-70E740481C1C}">
                <a14:useLocalDpi xmlns:a14="http://schemas.microsoft.com/office/drawing/2010/main" val="0"/>
              </a:ext>
            </a:extLst>
          </a:blip>
          <a:srcRect/>
          <a:stretch>
            <a:fillRect/>
          </a:stretch>
        </p:blipFill>
        <p:spPr bwMode="auto">
          <a:xfrm>
            <a:off x="408939" y="2382310"/>
            <a:ext cx="4249420" cy="4249420"/>
          </a:xfrm>
          <a:prstGeom prst="rect">
            <a:avLst/>
          </a:prstGeom>
          <a:noFill/>
          <a:ln>
            <a:solidFill>
              <a:srgbClr val="92D050"/>
            </a:solidFill>
          </a:ln>
        </p:spPr>
      </p:pic>
      <p:sp>
        <p:nvSpPr>
          <p:cNvPr id="10" name="正方形/長方形 9"/>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chemeClr val="bg1"/>
                </a:solidFill>
                <a:latin typeface="Meiryo UI" panose="020B0604030504040204" pitchFamily="50" charset="-128"/>
                <a:ea typeface="Meiryo UI" panose="020B0604030504040204" pitchFamily="50" charset="-128"/>
              </a:rPr>
              <a:t>１　目的・経過</a:t>
            </a:r>
            <a:endParaRPr lang="ja-JP" altLang="ja-JP" sz="2400" b="1" dirty="0">
              <a:solidFill>
                <a:schemeClr val="bg1"/>
              </a:solidFill>
              <a:latin typeface="Meiryo UI" panose="020B0604030504040204" pitchFamily="50" charset="-128"/>
              <a:ea typeface="Meiryo UI" panose="020B0604030504040204" pitchFamily="50" charset="-128"/>
            </a:endParaRPr>
          </a:p>
        </p:txBody>
      </p:sp>
      <p:sp>
        <p:nvSpPr>
          <p:cNvPr id="7" name="フリーフォーム 6"/>
          <p:cNvSpPr/>
          <p:nvPr/>
        </p:nvSpPr>
        <p:spPr>
          <a:xfrm>
            <a:off x="2232024" y="4105132"/>
            <a:ext cx="533556" cy="687070"/>
          </a:xfrm>
          <a:custGeom>
            <a:avLst/>
            <a:gdLst>
              <a:gd name="connsiteX0" fmla="*/ 0 w 724394"/>
              <a:gd name="connsiteY0" fmla="*/ 17813 h 932213"/>
              <a:gd name="connsiteX1" fmla="*/ 724394 w 724394"/>
              <a:gd name="connsiteY1" fmla="*/ 0 h 932213"/>
              <a:gd name="connsiteX2" fmla="*/ 724394 w 724394"/>
              <a:gd name="connsiteY2" fmla="*/ 641268 h 932213"/>
              <a:gd name="connsiteX3" fmla="*/ 593766 w 724394"/>
              <a:gd name="connsiteY3" fmla="*/ 641268 h 932213"/>
              <a:gd name="connsiteX4" fmla="*/ 593766 w 724394"/>
              <a:gd name="connsiteY4" fmla="*/ 932213 h 932213"/>
              <a:gd name="connsiteX5" fmla="*/ 0 w 724394"/>
              <a:gd name="connsiteY5" fmla="*/ 932213 h 932213"/>
              <a:gd name="connsiteX6" fmla="*/ 0 w 724394"/>
              <a:gd name="connsiteY6" fmla="*/ 17813 h 932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4394" h="932213">
                <a:moveTo>
                  <a:pt x="0" y="17813"/>
                </a:moveTo>
                <a:lnTo>
                  <a:pt x="724394" y="0"/>
                </a:lnTo>
                <a:lnTo>
                  <a:pt x="724394" y="641268"/>
                </a:lnTo>
                <a:lnTo>
                  <a:pt x="593766" y="641268"/>
                </a:lnTo>
                <a:lnTo>
                  <a:pt x="593766" y="932213"/>
                </a:lnTo>
                <a:lnTo>
                  <a:pt x="0" y="932213"/>
                </a:lnTo>
                <a:lnTo>
                  <a:pt x="0" y="17813"/>
                </a:lnTo>
                <a:close/>
              </a:path>
            </a:pathLst>
          </a:custGeom>
          <a:pattFill prst="wdUpDiag">
            <a:fgClr>
              <a:srgbClr val="FF000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dirty="0"/>
          </a:p>
        </p:txBody>
      </p:sp>
      <p:sp>
        <p:nvSpPr>
          <p:cNvPr id="8" name="四角形吹き出し 7"/>
          <p:cNvSpPr/>
          <p:nvPr/>
        </p:nvSpPr>
        <p:spPr>
          <a:xfrm>
            <a:off x="5073725" y="2783646"/>
            <a:ext cx="4428201" cy="3085335"/>
          </a:xfrm>
          <a:prstGeom prst="wedgeRectCallout">
            <a:avLst>
              <a:gd name="adj1" fmla="val -103779"/>
              <a:gd name="adj2" fmla="val 1585"/>
            </a:avLst>
          </a:prstGeom>
          <a:solidFill>
            <a:schemeClr val="bg1"/>
          </a:solidFill>
          <a:ln>
            <a:solidFill>
              <a:srgbClr val="92D05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en-US" altLang="ja-JP"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財産名称　もと城東区役所</a:t>
            </a:r>
            <a:r>
              <a:rPr lang="en-US" altLang="ja-JP"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pPr>
              <a:spcAft>
                <a:spcPts val="0"/>
              </a:spcAft>
            </a:pPr>
            <a:r>
              <a:rPr lang="ja-JP" altLang="en-US"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ア </a:t>
            </a:r>
            <a:r>
              <a:rPr lang="ja-JP" altLang="en-US"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所在地　　　 </a:t>
            </a:r>
          </a:p>
          <a:p>
            <a:pPr>
              <a:spcAft>
                <a:spcPts val="0"/>
              </a:spcAft>
            </a:pPr>
            <a:r>
              <a:rPr lang="ja-JP" altLang="en-US"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大阪市城東区中央３丁目</a:t>
            </a:r>
            <a:r>
              <a:rPr lang="en-US" altLang="ja-JP"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41</a:t>
            </a:r>
            <a:r>
              <a:rPr lang="ja-JP" altLang="en-US"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番２</a:t>
            </a:r>
          </a:p>
          <a:p>
            <a:pPr>
              <a:spcAft>
                <a:spcPts val="0"/>
              </a:spcAft>
            </a:pPr>
            <a:r>
              <a:rPr lang="ja-JP" altLang="en-US"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イ 用途地域等　 </a:t>
            </a:r>
          </a:p>
          <a:p>
            <a:pPr>
              <a:spcAft>
                <a:spcPts val="0"/>
              </a:spcAft>
            </a:pPr>
            <a:r>
              <a:rPr lang="ja-JP" altLang="en-US"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商業地域 　</a:t>
            </a:r>
          </a:p>
          <a:p>
            <a:pPr>
              <a:spcAft>
                <a:spcPts val="0"/>
              </a:spcAft>
            </a:pPr>
            <a:r>
              <a:rPr lang="ja-JP" altLang="en-US"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建</a:t>
            </a:r>
            <a:r>
              <a:rPr lang="ja-JP" altLang="en-US" kern="100" dirty="0" err="1">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ぺい</a:t>
            </a:r>
            <a:r>
              <a:rPr lang="ja-JP" altLang="en-US"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率</a:t>
            </a:r>
            <a:r>
              <a:rPr lang="en-US" altLang="ja-JP"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80</a:t>
            </a:r>
            <a:r>
              <a:rPr lang="ja-JP" altLang="en-US"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容積率</a:t>
            </a:r>
            <a:r>
              <a:rPr lang="en-US" altLang="ja-JP"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400</a:t>
            </a:r>
            <a:r>
              <a:rPr lang="ja-JP" altLang="en-US"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pPr>
              <a:spcAft>
                <a:spcPts val="0"/>
              </a:spcAft>
            </a:pPr>
            <a:r>
              <a:rPr lang="ja-JP" altLang="en-US"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ウ 面積　　　　 </a:t>
            </a:r>
            <a:r>
              <a:rPr lang="en-US" altLang="ja-JP"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3,147.62㎡</a:t>
            </a:r>
            <a:r>
              <a:rPr lang="ja-JP" altLang="en-US"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（約</a:t>
            </a:r>
            <a:r>
              <a:rPr lang="en-US" altLang="ja-JP"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952</a:t>
            </a:r>
            <a:r>
              <a:rPr lang="ja-JP" altLang="en-US"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坪）</a:t>
            </a:r>
          </a:p>
          <a:p>
            <a:pPr>
              <a:spcAft>
                <a:spcPts val="0"/>
              </a:spcAft>
            </a:pPr>
            <a:r>
              <a:rPr lang="ja-JP" altLang="en-US"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エ 現況　　　　 </a:t>
            </a:r>
          </a:p>
          <a:p>
            <a:pPr>
              <a:spcAft>
                <a:spcPts val="0"/>
              </a:spcAft>
            </a:pPr>
            <a:r>
              <a:rPr lang="ja-JP" altLang="en-US"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もと区役所構造物が現存</a:t>
            </a:r>
          </a:p>
          <a:p>
            <a:pPr>
              <a:spcAft>
                <a:spcPts val="0"/>
              </a:spcAft>
            </a:pPr>
            <a:r>
              <a:rPr lang="ja-JP" altLang="en-US"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（平成</a:t>
            </a:r>
            <a:r>
              <a:rPr lang="en-US" altLang="ja-JP"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28</a:t>
            </a:r>
            <a:r>
              <a:rPr lang="ja-JP" altLang="en-US"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a:t>
            </a:r>
            <a:r>
              <a:rPr lang="en-US" altLang="ja-JP"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3</a:t>
            </a:r>
            <a:r>
              <a:rPr lang="ja-JP" altLang="en-US"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月供用廃止）</a:t>
            </a:r>
          </a:p>
        </p:txBody>
      </p:sp>
      <p:sp>
        <p:nvSpPr>
          <p:cNvPr id="13" name="正方形/長方形 12"/>
          <p:cNvSpPr/>
          <p:nvPr/>
        </p:nvSpPr>
        <p:spPr>
          <a:xfrm>
            <a:off x="5073725" y="2354148"/>
            <a:ext cx="1661161" cy="421527"/>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土地の概要</a:t>
            </a:r>
          </a:p>
        </p:txBody>
      </p:sp>
      <p:sp>
        <p:nvSpPr>
          <p:cNvPr id="14" name="四角形吹き出し 13"/>
          <p:cNvSpPr/>
          <p:nvPr/>
        </p:nvSpPr>
        <p:spPr>
          <a:xfrm>
            <a:off x="528533" y="3584356"/>
            <a:ext cx="1211366" cy="353136"/>
          </a:xfrm>
          <a:prstGeom prst="wedgeRectCallout">
            <a:avLst>
              <a:gd name="adj1" fmla="val 17003"/>
              <a:gd name="adj2" fmla="val -200012"/>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城東区複合施設</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5" name="四角形吹き出し 14"/>
          <p:cNvSpPr/>
          <p:nvPr/>
        </p:nvSpPr>
        <p:spPr>
          <a:xfrm>
            <a:off x="3190239" y="3174221"/>
            <a:ext cx="1097494" cy="410135"/>
          </a:xfrm>
          <a:prstGeom prst="wedgeRectCallout">
            <a:avLst>
              <a:gd name="adj1" fmla="val -97436"/>
              <a:gd name="adj2" fmla="val 23609"/>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城東消防署</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四角形吹き出し 15"/>
          <p:cNvSpPr/>
          <p:nvPr/>
        </p:nvSpPr>
        <p:spPr>
          <a:xfrm>
            <a:off x="2717852" y="2350619"/>
            <a:ext cx="1412133" cy="428586"/>
          </a:xfrm>
          <a:prstGeom prst="wedgeRectCallout">
            <a:avLst>
              <a:gd name="adj1" fmla="val -132626"/>
              <a:gd name="adj2" fmla="val -5696"/>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蒲生公園一帯</a:t>
            </a:r>
            <a:endParaRPr lang="en-US" alt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spcAft>
                <a:spcPts val="0"/>
              </a:spcAft>
            </a:pP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（広域避難場所）</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四角形吹き出し 16"/>
          <p:cNvSpPr/>
          <p:nvPr/>
        </p:nvSpPr>
        <p:spPr>
          <a:xfrm>
            <a:off x="642405" y="5458847"/>
            <a:ext cx="1097494" cy="410135"/>
          </a:xfrm>
          <a:prstGeom prst="wedgeRectCallout">
            <a:avLst>
              <a:gd name="adj1" fmla="val -37263"/>
              <a:gd name="adj2" fmla="val 119601"/>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城東警察署</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8" name="四角形吹き出し 17"/>
          <p:cNvSpPr/>
          <p:nvPr/>
        </p:nvSpPr>
        <p:spPr>
          <a:xfrm>
            <a:off x="2889249" y="5184475"/>
            <a:ext cx="1699473" cy="555872"/>
          </a:xfrm>
          <a:prstGeom prst="wedgeRectCallout">
            <a:avLst>
              <a:gd name="adj1" fmla="val -57684"/>
              <a:gd name="adj2" fmla="val -130464"/>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en-US" altLang="ja-JP" sz="1100" kern="100" dirty="0" err="1"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OsakaMetro</a:t>
            </a:r>
            <a:endParaRPr lang="en-US" alt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spcAft>
                <a:spcPts val="0"/>
              </a:spcAft>
            </a:pP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蒲生</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四丁目駅７号出口</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a:xfrm>
            <a:off x="7677149" y="6492875"/>
            <a:ext cx="2228850" cy="365125"/>
          </a:xfrm>
        </p:spPr>
        <p:txBody>
          <a:bodyPr/>
          <a:lstStyle/>
          <a:p>
            <a:fld id="{623D03A3-06C5-4B08-ADBE-8DF309FEE1BC}" type="slidenum">
              <a:rPr kumimoji="1" lang="ja-JP" altLang="en-US" smtClean="0">
                <a:latin typeface="Meiryo UI" panose="020B0604030504040204" pitchFamily="50" charset="-128"/>
                <a:ea typeface="Meiryo UI" panose="020B0604030504040204" pitchFamily="50" charset="-128"/>
              </a:rPr>
              <a:t>1</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243556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chemeClr val="bg1"/>
                </a:solidFill>
                <a:latin typeface="Meiryo UI" panose="020B0604030504040204" pitchFamily="50" charset="-128"/>
                <a:ea typeface="Meiryo UI" panose="020B0604030504040204" pitchFamily="50" charset="-128"/>
              </a:rPr>
              <a:t>２　検討過程</a:t>
            </a:r>
            <a:r>
              <a:rPr lang="ja-JP" altLang="en-US" sz="1600" b="1" dirty="0" smtClean="0">
                <a:latin typeface="HG丸ｺﾞｼｯｸM-PRO" panose="020F0600000000000000" pitchFamily="50" charset="-128"/>
                <a:ea typeface="HG丸ｺﾞｼｯｸM-PRO" panose="020F0600000000000000" pitchFamily="50" charset="-128"/>
              </a:rPr>
              <a:t>（２）「もと城東区役所用地活用について（素案②）」についての検討（</a:t>
            </a:r>
            <a:r>
              <a:rPr lang="en-US" altLang="ja-JP" sz="1600" b="1" dirty="0" smtClean="0">
                <a:latin typeface="HG丸ｺﾞｼｯｸM-PRO" panose="020F0600000000000000" pitchFamily="50" charset="-128"/>
                <a:ea typeface="HG丸ｺﾞｼｯｸM-PRO" panose="020F0600000000000000" pitchFamily="50" charset="-128"/>
              </a:rPr>
              <a:t>H31.1</a:t>
            </a:r>
            <a:r>
              <a:rPr lang="ja-JP" altLang="en-US" sz="1600" b="1" dirty="0" smtClean="0">
                <a:latin typeface="HG丸ｺﾞｼｯｸM-PRO" panose="020F0600000000000000" pitchFamily="50" charset="-128"/>
                <a:ea typeface="HG丸ｺﾞｼｯｸM-PRO" panose="020F0600000000000000" pitchFamily="50" charset="-128"/>
              </a:rPr>
              <a:t>～）</a:t>
            </a:r>
            <a:endParaRPr lang="ja-JP" altLang="ja-JP" sz="1600" b="1" dirty="0" smtClean="0">
              <a:latin typeface="HG丸ｺﾞｼｯｸM-PRO" panose="020F0600000000000000" pitchFamily="50" charset="-128"/>
              <a:ea typeface="HG丸ｺﾞｼｯｸM-PRO" panose="020F0600000000000000" pitchFamily="50" charset="-128"/>
            </a:endParaRPr>
          </a:p>
        </p:txBody>
      </p:sp>
      <p:sp>
        <p:nvSpPr>
          <p:cNvPr id="18" name="正方形/長方形 17"/>
          <p:cNvSpPr/>
          <p:nvPr/>
        </p:nvSpPr>
        <p:spPr>
          <a:xfrm>
            <a:off x="269238" y="977900"/>
            <a:ext cx="9289099" cy="5257800"/>
          </a:xfrm>
          <a:prstGeom prst="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2000" b="1" dirty="0" smtClean="0">
                <a:solidFill>
                  <a:schemeClr val="tx1"/>
                </a:solidFill>
                <a:latin typeface="Meiryo UI" panose="020B0604030504040204" pitchFamily="50" charset="-128"/>
                <a:ea typeface="Meiryo UI" panose="020B0604030504040204" pitchFamily="50" charset="-128"/>
              </a:rPr>
              <a:t>（区民意見）</a:t>
            </a:r>
            <a:endParaRPr lang="en-US" altLang="ja-JP" sz="2000" b="1" dirty="0" smtClean="0">
              <a:solidFill>
                <a:schemeClr val="tx1"/>
              </a:solidFill>
              <a:latin typeface="Meiryo UI" panose="020B0604030504040204" pitchFamily="50" charset="-128"/>
              <a:ea typeface="Meiryo UI" panose="020B0604030504040204" pitchFamily="50" charset="-128"/>
            </a:endParaRPr>
          </a:p>
          <a:p>
            <a:endParaRPr lang="en-US" altLang="ja-JP" sz="2000" b="1" dirty="0">
              <a:solidFill>
                <a:schemeClr val="tx1"/>
              </a:solidFill>
              <a:latin typeface="Meiryo UI" panose="020B0604030504040204" pitchFamily="50" charset="-128"/>
              <a:ea typeface="Meiryo UI" panose="020B0604030504040204" pitchFamily="50" charset="-128"/>
            </a:endParaRPr>
          </a:p>
          <a:p>
            <a:endParaRPr lang="en-US" altLang="ja-JP" sz="2000" b="1" dirty="0" smtClean="0">
              <a:solidFill>
                <a:schemeClr val="tx1"/>
              </a:solidFill>
              <a:latin typeface="Meiryo UI" panose="020B0604030504040204" pitchFamily="50" charset="-128"/>
              <a:ea typeface="Meiryo UI" panose="020B0604030504040204" pitchFamily="50" charset="-128"/>
            </a:endParaRPr>
          </a:p>
          <a:p>
            <a:r>
              <a:rPr lang="en-US" altLang="ja-JP" dirty="0" smtClean="0">
                <a:solidFill>
                  <a:schemeClr val="tx1"/>
                </a:solidFill>
                <a:latin typeface="Meiryo UI" panose="020B0604030504040204" pitchFamily="50" charset="-128"/>
                <a:ea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rPr>
              <a:t>意見概要</a:t>
            </a:r>
            <a:r>
              <a:rPr lang="en-US" altLang="ja-JP" dirty="0" smtClean="0">
                <a:solidFill>
                  <a:schemeClr val="tx1"/>
                </a:solidFill>
                <a:latin typeface="Meiryo UI" panose="020B0604030504040204" pitchFamily="50" charset="-128"/>
                <a:ea typeface="Meiryo UI" panose="020B0604030504040204" pitchFamily="50" charset="-128"/>
              </a:rPr>
              <a:t>】</a:t>
            </a:r>
          </a:p>
          <a:p>
            <a:r>
              <a:rPr lang="ja-JP" altLang="en-US" dirty="0" smtClean="0">
                <a:solidFill>
                  <a:schemeClr val="tx1"/>
                </a:solidFill>
                <a:latin typeface="Meiryo UI" panose="020B0604030504040204" pitchFamily="50" charset="-128"/>
                <a:ea typeface="Meiryo UI" panose="020B0604030504040204" pitchFamily="50" charset="-128"/>
              </a:rPr>
              <a:t>・望ましい施設として、救急病院やホール、会議室等を求める意見があった。</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・また、マンション、商業施設については不要であるという意見があった。</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・その他、複数の機能を持つ施設の希望や、説明会の周知方法等について意見があった。</a:t>
            </a:r>
            <a:endParaRPr lang="en-US" altLang="ja-JP" dirty="0" smtClean="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r>
              <a:rPr lang="en-US" altLang="ja-JP" dirty="0" smtClean="0">
                <a:solidFill>
                  <a:schemeClr val="tx1"/>
                </a:solidFill>
                <a:latin typeface="Meiryo UI" panose="020B0604030504040204" pitchFamily="50" charset="-128"/>
                <a:ea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rPr>
              <a:t>開催日程</a:t>
            </a:r>
            <a:r>
              <a:rPr lang="en-US" altLang="ja-JP" dirty="0" smtClean="0">
                <a:solidFill>
                  <a:schemeClr val="tx1"/>
                </a:solidFill>
                <a:latin typeface="Meiryo UI" panose="020B0604030504040204" pitchFamily="50" charset="-128"/>
                <a:ea typeface="Meiryo UI" panose="020B0604030504040204" pitchFamily="50" charset="-128"/>
              </a:rPr>
              <a:t>】</a:t>
            </a:r>
          </a:p>
          <a:p>
            <a:r>
              <a:rPr lang="ja-JP" altLang="en-US" dirty="0">
                <a:solidFill>
                  <a:schemeClr val="tx1"/>
                </a:solidFill>
                <a:latin typeface="Meiryo UI" panose="020B0604030504040204" pitchFamily="50" charset="-128"/>
                <a:ea typeface="Meiryo UI" panose="020B0604030504040204" pitchFamily="50" charset="-128"/>
              </a:rPr>
              <a:t>第１回　平成</a:t>
            </a:r>
            <a:r>
              <a:rPr lang="en-US" altLang="ja-JP" dirty="0">
                <a:solidFill>
                  <a:schemeClr val="tx1"/>
                </a:solidFill>
                <a:latin typeface="Meiryo UI" panose="020B0604030504040204" pitchFamily="50" charset="-128"/>
                <a:ea typeface="Meiryo UI" panose="020B0604030504040204" pitchFamily="50" charset="-128"/>
              </a:rPr>
              <a:t>31</a:t>
            </a:r>
            <a:r>
              <a:rPr lang="ja-JP" altLang="en-US" dirty="0">
                <a:solidFill>
                  <a:schemeClr val="tx1"/>
                </a:solidFill>
                <a:latin typeface="Meiryo UI" panose="020B0604030504040204" pitchFamily="50" charset="-128"/>
                <a:ea typeface="Meiryo UI" panose="020B0604030504040204" pitchFamily="50" charset="-128"/>
              </a:rPr>
              <a:t>年</a:t>
            </a:r>
            <a:r>
              <a:rPr lang="en-US" altLang="ja-JP" dirty="0">
                <a:solidFill>
                  <a:schemeClr val="tx1"/>
                </a:solidFill>
                <a:latin typeface="Meiryo UI" panose="020B0604030504040204" pitchFamily="50" charset="-128"/>
                <a:ea typeface="Meiryo UI" panose="020B0604030504040204" pitchFamily="50" charset="-128"/>
              </a:rPr>
              <a:t>2</a:t>
            </a:r>
            <a:r>
              <a:rPr lang="ja-JP" altLang="en-US" dirty="0">
                <a:solidFill>
                  <a:schemeClr val="tx1"/>
                </a:solidFill>
                <a:latin typeface="Meiryo UI" panose="020B0604030504040204" pitchFamily="50" charset="-128"/>
                <a:ea typeface="Meiryo UI" panose="020B0604030504040204" pitchFamily="50" charset="-128"/>
              </a:rPr>
              <a:t>月</a:t>
            </a:r>
            <a:r>
              <a:rPr lang="en-US" altLang="ja-JP" dirty="0">
                <a:solidFill>
                  <a:schemeClr val="tx1"/>
                </a:solidFill>
                <a:latin typeface="Meiryo UI" panose="020B0604030504040204" pitchFamily="50" charset="-128"/>
                <a:ea typeface="Meiryo UI" panose="020B0604030504040204" pitchFamily="50" charset="-128"/>
              </a:rPr>
              <a:t>13</a:t>
            </a:r>
            <a:r>
              <a:rPr lang="ja-JP" altLang="en-US" dirty="0">
                <a:solidFill>
                  <a:schemeClr val="tx1"/>
                </a:solidFill>
                <a:latin typeface="Meiryo UI" panose="020B0604030504040204" pitchFamily="50" charset="-128"/>
                <a:ea typeface="Meiryo UI" panose="020B0604030504040204" pitchFamily="50" charset="-128"/>
              </a:rPr>
              <a:t>日（水</a:t>
            </a:r>
            <a:r>
              <a:rPr lang="ja-JP" altLang="en-US" dirty="0" smtClean="0">
                <a:solidFill>
                  <a:schemeClr val="tx1"/>
                </a:solidFill>
                <a:latin typeface="Meiryo UI" panose="020B0604030504040204" pitchFamily="50" charset="-128"/>
                <a:ea typeface="Meiryo UI" panose="020B0604030504040204" pitchFamily="50" charset="-128"/>
              </a:rPr>
              <a:t>）参加者</a:t>
            </a:r>
            <a:r>
              <a:rPr lang="en-US" altLang="ja-JP" dirty="0">
                <a:solidFill>
                  <a:schemeClr val="tx1"/>
                </a:solidFill>
                <a:latin typeface="Meiryo UI" panose="020B0604030504040204" pitchFamily="50" charset="-128"/>
                <a:ea typeface="Meiryo UI" panose="020B0604030504040204" pitchFamily="50" charset="-128"/>
              </a:rPr>
              <a:t>28</a:t>
            </a:r>
            <a:r>
              <a:rPr lang="ja-JP" altLang="en-US" dirty="0" smtClean="0">
                <a:solidFill>
                  <a:schemeClr val="tx1"/>
                </a:solidFill>
                <a:latin typeface="Meiryo UI" panose="020B0604030504040204" pitchFamily="50" charset="-128"/>
                <a:ea typeface="Meiryo UI" panose="020B0604030504040204" pitchFamily="50" charset="-128"/>
              </a:rPr>
              <a:t>名</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第２回　平成</a:t>
            </a:r>
            <a:r>
              <a:rPr lang="en-US" altLang="ja-JP" dirty="0">
                <a:solidFill>
                  <a:schemeClr val="tx1"/>
                </a:solidFill>
                <a:latin typeface="Meiryo UI" panose="020B0604030504040204" pitchFamily="50" charset="-128"/>
                <a:ea typeface="Meiryo UI" panose="020B0604030504040204" pitchFamily="50" charset="-128"/>
              </a:rPr>
              <a:t>31</a:t>
            </a:r>
            <a:r>
              <a:rPr lang="ja-JP" altLang="en-US" dirty="0">
                <a:solidFill>
                  <a:schemeClr val="tx1"/>
                </a:solidFill>
                <a:latin typeface="Meiryo UI" panose="020B0604030504040204" pitchFamily="50" charset="-128"/>
                <a:ea typeface="Meiryo UI" panose="020B0604030504040204" pitchFamily="50" charset="-128"/>
              </a:rPr>
              <a:t>年</a:t>
            </a:r>
            <a:r>
              <a:rPr lang="en-US" altLang="ja-JP" dirty="0">
                <a:solidFill>
                  <a:schemeClr val="tx1"/>
                </a:solidFill>
                <a:latin typeface="Meiryo UI" panose="020B0604030504040204" pitchFamily="50" charset="-128"/>
                <a:ea typeface="Meiryo UI" panose="020B0604030504040204" pitchFamily="50" charset="-128"/>
              </a:rPr>
              <a:t>2</a:t>
            </a:r>
            <a:r>
              <a:rPr lang="ja-JP" altLang="en-US" dirty="0">
                <a:solidFill>
                  <a:schemeClr val="tx1"/>
                </a:solidFill>
                <a:latin typeface="Meiryo UI" panose="020B0604030504040204" pitchFamily="50" charset="-128"/>
                <a:ea typeface="Meiryo UI" panose="020B0604030504040204" pitchFamily="50" charset="-128"/>
              </a:rPr>
              <a:t>月</a:t>
            </a:r>
            <a:r>
              <a:rPr lang="en-US" altLang="ja-JP" dirty="0">
                <a:solidFill>
                  <a:schemeClr val="tx1"/>
                </a:solidFill>
                <a:latin typeface="Meiryo UI" panose="020B0604030504040204" pitchFamily="50" charset="-128"/>
                <a:ea typeface="Meiryo UI" panose="020B0604030504040204" pitchFamily="50" charset="-128"/>
              </a:rPr>
              <a:t>14</a:t>
            </a:r>
            <a:r>
              <a:rPr lang="ja-JP" altLang="en-US" dirty="0">
                <a:solidFill>
                  <a:schemeClr val="tx1"/>
                </a:solidFill>
                <a:latin typeface="Meiryo UI" panose="020B0604030504040204" pitchFamily="50" charset="-128"/>
                <a:ea typeface="Meiryo UI" panose="020B0604030504040204" pitchFamily="50" charset="-128"/>
              </a:rPr>
              <a:t>日（木）参加者</a:t>
            </a:r>
            <a:r>
              <a:rPr lang="en-US" altLang="ja-JP" dirty="0">
                <a:solidFill>
                  <a:schemeClr val="tx1"/>
                </a:solidFill>
                <a:latin typeface="Meiryo UI" panose="020B0604030504040204" pitchFamily="50" charset="-128"/>
                <a:ea typeface="Meiryo UI" panose="020B0604030504040204" pitchFamily="50" charset="-128"/>
              </a:rPr>
              <a:t>8</a:t>
            </a:r>
            <a:r>
              <a:rPr lang="ja-JP" altLang="en-US" dirty="0" smtClean="0">
                <a:solidFill>
                  <a:schemeClr val="tx1"/>
                </a:solidFill>
                <a:latin typeface="Meiryo UI" panose="020B0604030504040204" pitchFamily="50" charset="-128"/>
                <a:ea typeface="Meiryo UI" panose="020B0604030504040204" pitchFamily="50" charset="-128"/>
              </a:rPr>
              <a:t>名</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第３回　平成</a:t>
            </a:r>
            <a:r>
              <a:rPr lang="en-US" altLang="ja-JP" dirty="0">
                <a:solidFill>
                  <a:schemeClr val="tx1"/>
                </a:solidFill>
                <a:latin typeface="Meiryo UI" panose="020B0604030504040204" pitchFamily="50" charset="-128"/>
                <a:ea typeface="Meiryo UI" panose="020B0604030504040204" pitchFamily="50" charset="-128"/>
              </a:rPr>
              <a:t>31</a:t>
            </a:r>
            <a:r>
              <a:rPr lang="ja-JP" altLang="en-US" dirty="0">
                <a:solidFill>
                  <a:schemeClr val="tx1"/>
                </a:solidFill>
                <a:latin typeface="Meiryo UI" panose="020B0604030504040204" pitchFamily="50" charset="-128"/>
                <a:ea typeface="Meiryo UI" panose="020B0604030504040204" pitchFamily="50" charset="-128"/>
              </a:rPr>
              <a:t>年</a:t>
            </a:r>
            <a:r>
              <a:rPr lang="en-US" altLang="ja-JP" dirty="0">
                <a:solidFill>
                  <a:schemeClr val="tx1"/>
                </a:solidFill>
                <a:latin typeface="Meiryo UI" panose="020B0604030504040204" pitchFamily="50" charset="-128"/>
                <a:ea typeface="Meiryo UI" panose="020B0604030504040204" pitchFamily="50" charset="-128"/>
              </a:rPr>
              <a:t>2</a:t>
            </a:r>
            <a:r>
              <a:rPr lang="ja-JP" altLang="en-US" dirty="0">
                <a:solidFill>
                  <a:schemeClr val="tx1"/>
                </a:solidFill>
                <a:latin typeface="Meiryo UI" panose="020B0604030504040204" pitchFamily="50" charset="-128"/>
                <a:ea typeface="Meiryo UI" panose="020B0604030504040204" pitchFamily="50" charset="-128"/>
              </a:rPr>
              <a:t>月</a:t>
            </a:r>
            <a:r>
              <a:rPr lang="en-US" altLang="ja-JP" dirty="0">
                <a:solidFill>
                  <a:schemeClr val="tx1"/>
                </a:solidFill>
                <a:latin typeface="Meiryo UI" panose="020B0604030504040204" pitchFamily="50" charset="-128"/>
                <a:ea typeface="Meiryo UI" panose="020B0604030504040204" pitchFamily="50" charset="-128"/>
              </a:rPr>
              <a:t>16</a:t>
            </a:r>
            <a:r>
              <a:rPr lang="ja-JP" altLang="en-US" dirty="0">
                <a:solidFill>
                  <a:schemeClr val="tx1"/>
                </a:solidFill>
                <a:latin typeface="Meiryo UI" panose="020B0604030504040204" pitchFamily="50" charset="-128"/>
                <a:ea typeface="Meiryo UI" panose="020B0604030504040204" pitchFamily="50" charset="-128"/>
              </a:rPr>
              <a:t>日（土</a:t>
            </a:r>
            <a:r>
              <a:rPr lang="ja-JP" altLang="en-US" dirty="0" smtClean="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参加者</a:t>
            </a:r>
            <a:r>
              <a:rPr lang="en-US" altLang="ja-JP" dirty="0" smtClean="0">
                <a:solidFill>
                  <a:schemeClr val="tx1"/>
                </a:solidFill>
                <a:latin typeface="Meiryo UI" panose="020B0604030504040204" pitchFamily="50" charset="-128"/>
                <a:ea typeface="Meiryo UI" panose="020B0604030504040204" pitchFamily="50" charset="-128"/>
              </a:rPr>
              <a:t>18</a:t>
            </a:r>
            <a:r>
              <a:rPr lang="ja-JP" altLang="en-US" dirty="0" smtClean="0">
                <a:solidFill>
                  <a:schemeClr val="tx1"/>
                </a:solidFill>
                <a:latin typeface="Meiryo UI" panose="020B0604030504040204" pitchFamily="50" charset="-128"/>
                <a:ea typeface="Meiryo UI" panose="020B0604030504040204" pitchFamily="50" charset="-128"/>
              </a:rPr>
              <a:t>名</a:t>
            </a:r>
            <a:endParaRPr lang="en-US" altLang="ja-JP" dirty="0" smtClean="0">
              <a:solidFill>
                <a:schemeClr val="tx1"/>
              </a:solidFill>
              <a:latin typeface="Meiryo UI" panose="020B0604030504040204" pitchFamily="50" charset="-128"/>
              <a:ea typeface="Meiryo UI" panose="020B0604030504040204" pitchFamily="50" charset="-128"/>
            </a:endParaRPr>
          </a:p>
          <a:p>
            <a:r>
              <a:rPr lang="en-US" altLang="ja-JP" dirty="0" smtClean="0">
                <a:solidFill>
                  <a:schemeClr val="tx1"/>
                </a:solidFill>
                <a:latin typeface="Meiryo UI" panose="020B0604030504040204" pitchFamily="50" charset="-128"/>
                <a:ea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rPr>
              <a:t>質疑応答での意見概要</a:t>
            </a:r>
            <a:r>
              <a:rPr lang="en-US" altLang="ja-JP" dirty="0" smtClean="0">
                <a:solidFill>
                  <a:schemeClr val="tx1"/>
                </a:solidFill>
                <a:latin typeface="Meiryo UI" panose="020B0604030504040204" pitchFamily="50" charset="-128"/>
                <a:ea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・望ましい施設として、救急病院やホール等を求める意見があった一方で、マンション、商業施設については不要であるという意見があった。</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・その他、売却そのものの見直しを求める意見や、区民アンケートの実施方法等について意見があった。</a:t>
            </a:r>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ja-JP" altLang="en-US" sz="2000" dirty="0">
              <a:solidFill>
                <a:schemeClr val="tx1"/>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677150" y="6492875"/>
            <a:ext cx="2228850" cy="365125"/>
          </a:xfrm>
        </p:spPr>
        <p:txBody>
          <a:bodyPr/>
          <a:lstStyle/>
          <a:p>
            <a:fld id="{623D03A3-06C5-4B08-ADBE-8DF309FEE1BC}" type="slidenum">
              <a:rPr kumimoji="1" lang="ja-JP" altLang="en-US" smtClean="0">
                <a:latin typeface="Meiryo UI" panose="020B0604030504040204" pitchFamily="50" charset="-128"/>
                <a:ea typeface="Meiryo UI" panose="020B0604030504040204" pitchFamily="50" charset="-128"/>
              </a:rPr>
              <a:t>19</a:t>
            </a:fld>
            <a:endParaRPr kumimoji="1" lang="ja-JP" altLang="en-US" dirty="0">
              <a:latin typeface="Meiryo UI" panose="020B0604030504040204" pitchFamily="50" charset="-128"/>
              <a:ea typeface="Meiryo UI" panose="020B0604030504040204" pitchFamily="50" charset="-128"/>
            </a:endParaRPr>
          </a:p>
        </p:txBody>
      </p:sp>
      <p:sp>
        <p:nvSpPr>
          <p:cNvPr id="9" name="タイトル 1"/>
          <p:cNvSpPr txBox="1">
            <a:spLocks/>
          </p:cNvSpPr>
          <p:nvPr/>
        </p:nvSpPr>
        <p:spPr>
          <a:xfrm>
            <a:off x="424056" y="1465557"/>
            <a:ext cx="6367333" cy="351201"/>
          </a:xfrm>
          <a:prstGeom prst="rect">
            <a:avLst/>
          </a:prstGeom>
          <a:solidFill>
            <a:schemeClr val="accent4"/>
          </a:solidFill>
          <a:ln>
            <a:noFill/>
          </a:ln>
        </p:spPr>
        <p:txBody>
          <a:bodyPr vert="horz" lIns="91440" tIns="45720" rIns="91440" bIns="45720" rtlCol="0" anchor="ctr">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1800" b="1" dirty="0" smtClean="0">
                <a:solidFill>
                  <a:schemeClr val="bg1"/>
                </a:solidFill>
                <a:latin typeface="Meiryo UI" panose="020B0604030504040204" pitchFamily="50" charset="-128"/>
                <a:ea typeface="Meiryo UI" panose="020B0604030504040204" pitchFamily="50" charset="-128"/>
              </a:rPr>
              <a:t>区政会議（</a:t>
            </a:r>
            <a:r>
              <a:rPr lang="en-US" altLang="ja-JP" sz="1800" b="1" dirty="0" smtClean="0">
                <a:solidFill>
                  <a:schemeClr val="bg1"/>
                </a:solidFill>
                <a:latin typeface="Meiryo UI" panose="020B0604030504040204" pitchFamily="50" charset="-128"/>
                <a:ea typeface="Meiryo UI" panose="020B0604030504040204" pitchFamily="50" charset="-128"/>
              </a:rPr>
              <a:t>H31.1.31</a:t>
            </a:r>
            <a:r>
              <a:rPr lang="ja-JP" altLang="en-US" sz="1800" b="1" dirty="0" smtClean="0">
                <a:solidFill>
                  <a:schemeClr val="bg1"/>
                </a:solidFill>
                <a:latin typeface="Meiryo UI" panose="020B0604030504040204" pitchFamily="50" charset="-128"/>
                <a:ea typeface="Meiryo UI" panose="020B0604030504040204" pitchFamily="50" charset="-128"/>
              </a:rPr>
              <a:t>）</a:t>
            </a:r>
            <a:endParaRPr lang="ja-JP" altLang="ja-JP" sz="1200" b="1" dirty="0">
              <a:solidFill>
                <a:schemeClr val="bg1"/>
              </a:solidFill>
              <a:latin typeface="Meiryo UI" panose="020B0604030504040204" pitchFamily="50" charset="-128"/>
              <a:ea typeface="Meiryo UI" panose="020B0604030504040204" pitchFamily="50" charset="-128"/>
            </a:endParaRPr>
          </a:p>
        </p:txBody>
      </p:sp>
      <p:sp>
        <p:nvSpPr>
          <p:cNvPr id="13" name="タイトル 1"/>
          <p:cNvSpPr txBox="1">
            <a:spLocks/>
          </p:cNvSpPr>
          <p:nvPr/>
        </p:nvSpPr>
        <p:spPr>
          <a:xfrm>
            <a:off x="424056" y="3209134"/>
            <a:ext cx="6367333" cy="351201"/>
          </a:xfrm>
          <a:prstGeom prst="rect">
            <a:avLst/>
          </a:prstGeom>
          <a:solidFill>
            <a:schemeClr val="accent4"/>
          </a:solidFill>
          <a:ln>
            <a:noFill/>
          </a:ln>
        </p:spPr>
        <p:txBody>
          <a:bodyPr vert="horz" lIns="91440" tIns="45720" rIns="91440" bIns="45720" rtlCol="0" anchor="ctr">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1800" b="1" dirty="0" smtClean="0">
                <a:solidFill>
                  <a:schemeClr val="bg1"/>
                </a:solidFill>
                <a:latin typeface="Meiryo UI" panose="020B0604030504040204" pitchFamily="50" charset="-128"/>
                <a:ea typeface="Meiryo UI" panose="020B0604030504040204" pitchFamily="50" charset="-128"/>
              </a:rPr>
              <a:t>説明会</a:t>
            </a:r>
            <a:endParaRPr lang="ja-JP" altLang="ja-JP" sz="12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544105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chemeClr val="bg1"/>
                </a:solidFill>
                <a:latin typeface="Meiryo UI" panose="020B0604030504040204" pitchFamily="50" charset="-128"/>
                <a:ea typeface="Meiryo UI" panose="020B0604030504040204" pitchFamily="50" charset="-128"/>
              </a:rPr>
              <a:t>２　検討過程</a:t>
            </a:r>
            <a:r>
              <a:rPr lang="ja-JP" altLang="en-US" sz="1600" b="1" dirty="0" smtClean="0">
                <a:latin typeface="HG丸ｺﾞｼｯｸM-PRO" panose="020F0600000000000000" pitchFamily="50" charset="-128"/>
                <a:ea typeface="HG丸ｺﾞｼｯｸM-PRO" panose="020F0600000000000000" pitchFamily="50" charset="-128"/>
              </a:rPr>
              <a:t>（２）「もと城東区役所用地活用について（素案②）」についての検討（</a:t>
            </a:r>
            <a:r>
              <a:rPr lang="en-US" altLang="ja-JP" sz="1600" b="1" dirty="0" smtClean="0">
                <a:latin typeface="HG丸ｺﾞｼｯｸM-PRO" panose="020F0600000000000000" pitchFamily="50" charset="-128"/>
                <a:ea typeface="HG丸ｺﾞｼｯｸM-PRO" panose="020F0600000000000000" pitchFamily="50" charset="-128"/>
              </a:rPr>
              <a:t>H31.1</a:t>
            </a:r>
            <a:r>
              <a:rPr lang="ja-JP" altLang="en-US" sz="1600" b="1" dirty="0" smtClean="0">
                <a:latin typeface="HG丸ｺﾞｼｯｸM-PRO" panose="020F0600000000000000" pitchFamily="50" charset="-128"/>
                <a:ea typeface="HG丸ｺﾞｼｯｸM-PRO" panose="020F0600000000000000" pitchFamily="50" charset="-128"/>
              </a:rPr>
              <a:t>～）</a:t>
            </a:r>
            <a:endParaRPr lang="ja-JP" altLang="ja-JP" sz="1600" b="1" dirty="0" smtClean="0">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269238" y="876301"/>
            <a:ext cx="9289099" cy="5422900"/>
          </a:xfrm>
          <a:prstGeom prst="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2000" b="1" dirty="0" smtClean="0">
              <a:solidFill>
                <a:schemeClr val="tx1"/>
              </a:solidFill>
              <a:latin typeface="Meiryo UI" panose="020B0604030504040204" pitchFamily="50" charset="-128"/>
              <a:ea typeface="Meiryo UI" panose="020B0604030504040204" pitchFamily="50" charset="-128"/>
            </a:endParaRPr>
          </a:p>
          <a:p>
            <a:endParaRPr lang="en-US" altLang="ja-JP" sz="2000" b="1" dirty="0">
              <a:solidFill>
                <a:schemeClr val="tx1"/>
              </a:solidFill>
              <a:latin typeface="Meiryo UI" panose="020B0604030504040204" pitchFamily="50" charset="-128"/>
              <a:ea typeface="Meiryo UI" panose="020B0604030504040204" pitchFamily="50" charset="-128"/>
            </a:endParaRPr>
          </a:p>
          <a:p>
            <a:endParaRPr lang="en-US" altLang="ja-JP" sz="2000" b="1" dirty="0">
              <a:solidFill>
                <a:schemeClr val="tx1"/>
              </a:solidFill>
              <a:latin typeface="Meiryo UI" panose="020B0604030504040204" pitchFamily="50" charset="-128"/>
              <a:ea typeface="Meiryo UI" panose="020B0604030504040204" pitchFamily="50" charset="-128"/>
            </a:endParaRPr>
          </a:p>
          <a:p>
            <a:r>
              <a:rPr lang="ja-JP" altLang="en-US" b="1" dirty="0" smtClean="0">
                <a:solidFill>
                  <a:schemeClr val="tx1"/>
                </a:solidFill>
                <a:latin typeface="Meiryo UI" panose="020B0604030504040204" pitchFamily="50" charset="-128"/>
                <a:ea typeface="Meiryo UI" panose="020B0604030504040204" pitchFamily="50" charset="-128"/>
              </a:rPr>
              <a:t>①　無作為</a:t>
            </a:r>
            <a:r>
              <a:rPr lang="ja-JP" altLang="en-US" b="1" dirty="0">
                <a:solidFill>
                  <a:schemeClr val="tx1"/>
                </a:solidFill>
                <a:latin typeface="Meiryo UI" panose="020B0604030504040204" pitchFamily="50" charset="-128"/>
                <a:ea typeface="Meiryo UI" panose="020B0604030504040204" pitchFamily="50" charset="-128"/>
              </a:rPr>
              <a:t>抽出アンケート　</a:t>
            </a:r>
          </a:p>
          <a:p>
            <a:r>
              <a:rPr lang="ja-JP" altLang="en-US" dirty="0">
                <a:solidFill>
                  <a:schemeClr val="tx1"/>
                </a:solidFill>
                <a:latin typeface="Meiryo UI" panose="020B0604030504040204" pitchFamily="50" charset="-128"/>
                <a:ea typeface="Meiryo UI" panose="020B0604030504040204" pitchFamily="50" charset="-128"/>
              </a:rPr>
              <a:t>・調査対象　</a:t>
            </a:r>
            <a:r>
              <a:rPr lang="ja-JP" altLang="en-US" dirty="0" smtClean="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住民基本台帳から無作為に抽出した</a:t>
            </a:r>
            <a:r>
              <a:rPr lang="en-US" altLang="ja-JP" dirty="0">
                <a:solidFill>
                  <a:schemeClr val="tx1"/>
                </a:solidFill>
                <a:latin typeface="Meiryo UI" panose="020B0604030504040204" pitchFamily="50" charset="-128"/>
                <a:ea typeface="Meiryo UI" panose="020B0604030504040204" pitchFamily="50" charset="-128"/>
              </a:rPr>
              <a:t>18</a:t>
            </a:r>
            <a:r>
              <a:rPr lang="ja-JP" altLang="en-US" dirty="0">
                <a:solidFill>
                  <a:schemeClr val="tx1"/>
                </a:solidFill>
                <a:latin typeface="Meiryo UI" panose="020B0604030504040204" pitchFamily="50" charset="-128"/>
                <a:ea typeface="Meiryo UI" panose="020B0604030504040204" pitchFamily="50" charset="-128"/>
              </a:rPr>
              <a:t>歳以上（平成</a:t>
            </a:r>
            <a:r>
              <a:rPr lang="en-US" altLang="ja-JP" dirty="0">
                <a:solidFill>
                  <a:schemeClr val="tx1"/>
                </a:solidFill>
                <a:latin typeface="Meiryo UI" panose="020B0604030504040204" pitchFamily="50" charset="-128"/>
                <a:ea typeface="Meiryo UI" panose="020B0604030504040204" pitchFamily="50" charset="-128"/>
              </a:rPr>
              <a:t>30</a:t>
            </a:r>
            <a:r>
              <a:rPr lang="ja-JP" altLang="en-US" dirty="0">
                <a:solidFill>
                  <a:schemeClr val="tx1"/>
                </a:solidFill>
                <a:latin typeface="Meiryo UI" panose="020B0604030504040204" pitchFamily="50" charset="-128"/>
                <a:ea typeface="Meiryo UI" panose="020B0604030504040204" pitchFamily="50" charset="-128"/>
              </a:rPr>
              <a:t>年</a:t>
            </a:r>
            <a:r>
              <a:rPr lang="en-US" altLang="ja-JP" dirty="0">
                <a:solidFill>
                  <a:schemeClr val="tx1"/>
                </a:solidFill>
                <a:latin typeface="Meiryo UI" panose="020B0604030504040204" pitchFamily="50" charset="-128"/>
                <a:ea typeface="Meiryo UI" panose="020B0604030504040204" pitchFamily="50" charset="-128"/>
              </a:rPr>
              <a:t>11</a:t>
            </a:r>
            <a:r>
              <a:rPr lang="ja-JP" altLang="en-US" dirty="0">
                <a:solidFill>
                  <a:schemeClr val="tx1"/>
                </a:solidFill>
                <a:latin typeface="Meiryo UI" panose="020B0604030504040204" pitchFamily="50" charset="-128"/>
                <a:ea typeface="Meiryo UI" panose="020B0604030504040204" pitchFamily="50" charset="-128"/>
              </a:rPr>
              <a:t>月現在</a:t>
            </a:r>
            <a:r>
              <a:rPr lang="ja-JP" altLang="en-US" dirty="0" smtClean="0">
                <a:solidFill>
                  <a:schemeClr val="tx1"/>
                </a:solidFill>
                <a:latin typeface="Meiryo UI" panose="020B0604030504040204" pitchFamily="50" charset="-128"/>
                <a:ea typeface="Meiryo UI" panose="020B0604030504040204" pitchFamily="50" charset="-128"/>
              </a:rPr>
              <a:t>）</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　　　　　　　　 の</a:t>
            </a:r>
            <a:r>
              <a:rPr lang="ja-JP" altLang="en-US" dirty="0">
                <a:solidFill>
                  <a:schemeClr val="tx1"/>
                </a:solidFill>
                <a:latin typeface="Meiryo UI" panose="020B0604030504040204" pitchFamily="50" charset="-128"/>
                <a:ea typeface="Meiryo UI" panose="020B0604030504040204" pitchFamily="50" charset="-128"/>
              </a:rPr>
              <a:t>城東区民（外国籍住民を含む）</a:t>
            </a:r>
            <a:r>
              <a:rPr lang="en-US" altLang="ja-JP" dirty="0">
                <a:solidFill>
                  <a:schemeClr val="tx1"/>
                </a:solidFill>
                <a:latin typeface="Meiryo UI" panose="020B0604030504040204" pitchFamily="50" charset="-128"/>
                <a:ea typeface="Meiryo UI" panose="020B0604030504040204" pitchFamily="50" charset="-128"/>
              </a:rPr>
              <a:t>1,500</a:t>
            </a:r>
            <a:r>
              <a:rPr lang="ja-JP" altLang="en-US" dirty="0">
                <a:solidFill>
                  <a:schemeClr val="tx1"/>
                </a:solidFill>
                <a:latin typeface="Meiryo UI" panose="020B0604030504040204" pitchFamily="50" charset="-128"/>
                <a:ea typeface="Meiryo UI" panose="020B0604030504040204" pitchFamily="50" charset="-128"/>
              </a:rPr>
              <a:t>名</a:t>
            </a:r>
          </a:p>
          <a:p>
            <a:r>
              <a:rPr lang="ja-JP" altLang="en-US" dirty="0">
                <a:solidFill>
                  <a:schemeClr val="tx1"/>
                </a:solidFill>
                <a:latin typeface="Meiryo UI" panose="020B0604030504040204" pitchFamily="50" charset="-128"/>
                <a:ea typeface="Meiryo UI" panose="020B0604030504040204" pitchFamily="50" charset="-128"/>
              </a:rPr>
              <a:t>・調査期間　</a:t>
            </a:r>
            <a:r>
              <a:rPr lang="ja-JP" altLang="en-US" dirty="0" smtClean="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平成</a:t>
            </a:r>
            <a:r>
              <a:rPr lang="en-US" altLang="ja-JP" dirty="0">
                <a:solidFill>
                  <a:schemeClr val="tx1"/>
                </a:solidFill>
                <a:latin typeface="Meiryo UI" panose="020B0604030504040204" pitchFamily="50" charset="-128"/>
                <a:ea typeface="Meiryo UI" panose="020B0604030504040204" pitchFamily="50" charset="-128"/>
              </a:rPr>
              <a:t>31</a:t>
            </a:r>
            <a:r>
              <a:rPr lang="ja-JP" altLang="en-US" dirty="0">
                <a:solidFill>
                  <a:schemeClr val="tx1"/>
                </a:solidFill>
                <a:latin typeface="Meiryo UI" panose="020B0604030504040204" pitchFamily="50" charset="-128"/>
                <a:ea typeface="Meiryo UI" panose="020B0604030504040204" pitchFamily="50" charset="-128"/>
              </a:rPr>
              <a:t>年</a:t>
            </a:r>
            <a:r>
              <a:rPr lang="en-US" altLang="ja-JP" dirty="0">
                <a:solidFill>
                  <a:schemeClr val="tx1"/>
                </a:solidFill>
                <a:latin typeface="Meiryo UI" panose="020B0604030504040204" pitchFamily="50" charset="-128"/>
                <a:ea typeface="Meiryo UI" panose="020B0604030504040204" pitchFamily="50" charset="-128"/>
              </a:rPr>
              <a:t>1</a:t>
            </a:r>
            <a:r>
              <a:rPr lang="ja-JP" altLang="en-US" dirty="0">
                <a:solidFill>
                  <a:schemeClr val="tx1"/>
                </a:solidFill>
                <a:latin typeface="Meiryo UI" panose="020B0604030504040204" pitchFamily="50" charset="-128"/>
                <a:ea typeface="Meiryo UI" panose="020B0604030504040204" pitchFamily="50" charset="-128"/>
              </a:rPr>
              <a:t>月</a:t>
            </a:r>
            <a:r>
              <a:rPr lang="en-US" altLang="ja-JP" dirty="0">
                <a:solidFill>
                  <a:schemeClr val="tx1"/>
                </a:solidFill>
                <a:latin typeface="Meiryo UI" panose="020B0604030504040204" pitchFamily="50" charset="-128"/>
                <a:ea typeface="Meiryo UI" panose="020B0604030504040204" pitchFamily="50" charset="-128"/>
              </a:rPr>
              <a:t>31</a:t>
            </a:r>
            <a:r>
              <a:rPr lang="ja-JP" altLang="en-US" dirty="0">
                <a:solidFill>
                  <a:schemeClr val="tx1"/>
                </a:solidFill>
                <a:latin typeface="Meiryo UI" panose="020B0604030504040204" pitchFamily="50" charset="-128"/>
                <a:ea typeface="Meiryo UI" panose="020B0604030504040204" pitchFamily="50" charset="-128"/>
              </a:rPr>
              <a:t>日（木）～平成</a:t>
            </a:r>
            <a:r>
              <a:rPr lang="en-US" altLang="ja-JP" dirty="0">
                <a:solidFill>
                  <a:schemeClr val="tx1"/>
                </a:solidFill>
                <a:latin typeface="Meiryo UI" panose="020B0604030504040204" pitchFamily="50" charset="-128"/>
                <a:ea typeface="Meiryo UI" panose="020B0604030504040204" pitchFamily="50" charset="-128"/>
              </a:rPr>
              <a:t>31</a:t>
            </a:r>
            <a:r>
              <a:rPr lang="ja-JP" altLang="en-US" dirty="0">
                <a:solidFill>
                  <a:schemeClr val="tx1"/>
                </a:solidFill>
                <a:latin typeface="Meiryo UI" panose="020B0604030504040204" pitchFamily="50" charset="-128"/>
                <a:ea typeface="Meiryo UI" panose="020B0604030504040204" pitchFamily="50" charset="-128"/>
              </a:rPr>
              <a:t>年</a:t>
            </a:r>
            <a:r>
              <a:rPr lang="en-US" altLang="ja-JP" dirty="0">
                <a:solidFill>
                  <a:schemeClr val="tx1"/>
                </a:solidFill>
                <a:latin typeface="Meiryo UI" panose="020B0604030504040204" pitchFamily="50" charset="-128"/>
                <a:ea typeface="Meiryo UI" panose="020B0604030504040204" pitchFamily="50" charset="-128"/>
              </a:rPr>
              <a:t>2</a:t>
            </a:r>
            <a:r>
              <a:rPr lang="ja-JP" altLang="en-US" dirty="0">
                <a:solidFill>
                  <a:schemeClr val="tx1"/>
                </a:solidFill>
                <a:latin typeface="Meiryo UI" panose="020B0604030504040204" pitchFamily="50" charset="-128"/>
                <a:ea typeface="Meiryo UI" panose="020B0604030504040204" pitchFamily="50" charset="-128"/>
              </a:rPr>
              <a:t>月</a:t>
            </a:r>
            <a:r>
              <a:rPr lang="en-US" altLang="ja-JP" dirty="0">
                <a:solidFill>
                  <a:schemeClr val="tx1"/>
                </a:solidFill>
                <a:latin typeface="Meiryo UI" panose="020B0604030504040204" pitchFamily="50" charset="-128"/>
                <a:ea typeface="Meiryo UI" panose="020B0604030504040204" pitchFamily="50" charset="-128"/>
              </a:rPr>
              <a:t>21</a:t>
            </a:r>
            <a:r>
              <a:rPr lang="ja-JP" altLang="en-US" dirty="0">
                <a:solidFill>
                  <a:schemeClr val="tx1"/>
                </a:solidFill>
                <a:latin typeface="Meiryo UI" panose="020B0604030504040204" pitchFamily="50" charset="-128"/>
                <a:ea typeface="Meiryo UI" panose="020B0604030504040204" pitchFamily="50" charset="-128"/>
              </a:rPr>
              <a:t>日（木）</a:t>
            </a:r>
          </a:p>
          <a:p>
            <a:r>
              <a:rPr lang="ja-JP" altLang="en-US" dirty="0" smtClean="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調査方法　</a:t>
            </a:r>
            <a:r>
              <a:rPr lang="ja-JP" altLang="en-US" dirty="0" smtClean="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調査票を調査対象者へ送付し、返信用封筒により</a:t>
            </a:r>
            <a:r>
              <a:rPr lang="ja-JP" altLang="en-US" dirty="0" smtClean="0">
                <a:solidFill>
                  <a:schemeClr val="tx1"/>
                </a:solidFill>
                <a:latin typeface="Meiryo UI" panose="020B0604030504040204" pitchFamily="50" charset="-128"/>
                <a:ea typeface="Meiryo UI" panose="020B0604030504040204" pitchFamily="50" charset="-128"/>
              </a:rPr>
              <a:t>回収</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・回答数</a:t>
            </a:r>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　 ：</a:t>
            </a:r>
            <a:r>
              <a:rPr lang="en-US" altLang="ja-JP" dirty="0">
                <a:solidFill>
                  <a:schemeClr val="tx1"/>
                </a:solidFill>
                <a:latin typeface="Meiryo UI" panose="020B0604030504040204" pitchFamily="50" charset="-128"/>
                <a:ea typeface="Meiryo UI" panose="020B0604030504040204" pitchFamily="50" charset="-128"/>
              </a:rPr>
              <a:t>522</a:t>
            </a:r>
            <a:r>
              <a:rPr lang="ja-JP" altLang="en-US" dirty="0">
                <a:solidFill>
                  <a:schemeClr val="tx1"/>
                </a:solidFill>
                <a:latin typeface="Meiryo UI" panose="020B0604030504040204" pitchFamily="50" charset="-128"/>
                <a:ea typeface="Meiryo UI" panose="020B0604030504040204" pitchFamily="50" charset="-128"/>
              </a:rPr>
              <a:t>通</a:t>
            </a:r>
            <a:r>
              <a:rPr lang="ja-JP" altLang="en-US" dirty="0" smtClean="0">
                <a:solidFill>
                  <a:schemeClr val="tx1"/>
                </a:solidFill>
                <a:latin typeface="Meiryo UI" panose="020B0604030504040204" pitchFamily="50" charset="-128"/>
                <a:ea typeface="Meiryo UI" panose="020B0604030504040204" pitchFamily="50" charset="-128"/>
              </a:rPr>
              <a:t>（回収率</a:t>
            </a:r>
            <a:r>
              <a:rPr lang="en-US" altLang="ja-JP" dirty="0">
                <a:solidFill>
                  <a:schemeClr val="tx1"/>
                </a:solidFill>
                <a:latin typeface="Meiryo UI" panose="020B0604030504040204" pitchFamily="50" charset="-128"/>
                <a:ea typeface="Meiryo UI" panose="020B0604030504040204" pitchFamily="50" charset="-128"/>
              </a:rPr>
              <a:t>35.0%</a:t>
            </a:r>
            <a:r>
              <a:rPr lang="ja-JP" altLang="en-US" dirty="0" smtClean="0">
                <a:solidFill>
                  <a:schemeClr val="tx1"/>
                </a:solidFill>
                <a:latin typeface="Meiryo UI" panose="020B0604030504040204" pitchFamily="50" charset="-128"/>
                <a:ea typeface="Meiryo UI" panose="020B0604030504040204" pitchFamily="50" charset="-128"/>
              </a:rPr>
              <a:t>）</a:t>
            </a:r>
            <a:endParaRPr lang="en-US" altLang="ja-JP" dirty="0" smtClean="0">
              <a:solidFill>
                <a:schemeClr val="tx1"/>
              </a:solidFill>
              <a:latin typeface="Meiryo UI" panose="020B0604030504040204" pitchFamily="50" charset="-128"/>
              <a:ea typeface="Meiryo UI" panose="020B0604030504040204" pitchFamily="50" charset="-128"/>
            </a:endParaRPr>
          </a:p>
          <a:p>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b="1" dirty="0" smtClean="0">
                <a:solidFill>
                  <a:schemeClr val="tx1"/>
                </a:solidFill>
                <a:latin typeface="Meiryo UI" panose="020B0604030504040204" pitchFamily="50" charset="-128"/>
                <a:ea typeface="Meiryo UI" panose="020B0604030504040204" pitchFamily="50" charset="-128"/>
              </a:rPr>
              <a:t>②　アンケートコーナー等</a:t>
            </a:r>
          </a:p>
          <a:p>
            <a:r>
              <a:rPr lang="ja-JP" altLang="en-US" dirty="0" smtClean="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アンケートコーナーの設置</a:t>
            </a:r>
          </a:p>
          <a:p>
            <a:r>
              <a:rPr lang="ja-JP" altLang="en-US" dirty="0">
                <a:solidFill>
                  <a:schemeClr val="tx1"/>
                </a:solidFill>
                <a:latin typeface="Meiryo UI" panose="020B0604030504040204" pitchFamily="50" charset="-128"/>
                <a:ea typeface="Meiryo UI" panose="020B0604030504040204" pitchFamily="50" charset="-128"/>
              </a:rPr>
              <a:t>　　日程：</a:t>
            </a:r>
            <a:r>
              <a:rPr lang="ja-JP" altLang="en-US" dirty="0" smtClean="0">
                <a:solidFill>
                  <a:schemeClr val="tx1"/>
                </a:solidFill>
                <a:latin typeface="Meiryo UI" panose="020B0604030504040204" pitchFamily="50" charset="-128"/>
                <a:ea typeface="Meiryo UI" panose="020B0604030504040204" pitchFamily="50" charset="-128"/>
              </a:rPr>
              <a:t>平成</a:t>
            </a:r>
            <a:r>
              <a:rPr lang="en-US" altLang="ja-JP" dirty="0" smtClean="0">
                <a:solidFill>
                  <a:schemeClr val="tx1"/>
                </a:solidFill>
                <a:latin typeface="Meiryo UI" panose="020B0604030504040204" pitchFamily="50" charset="-128"/>
                <a:ea typeface="Meiryo UI" panose="020B0604030504040204" pitchFamily="50" charset="-128"/>
              </a:rPr>
              <a:t>31</a:t>
            </a:r>
            <a:r>
              <a:rPr lang="ja-JP" altLang="en-US" dirty="0" smtClean="0">
                <a:solidFill>
                  <a:schemeClr val="tx1"/>
                </a:solidFill>
                <a:latin typeface="Meiryo UI" panose="020B0604030504040204" pitchFamily="50" charset="-128"/>
                <a:ea typeface="Meiryo UI" panose="020B0604030504040204" pitchFamily="50" charset="-128"/>
              </a:rPr>
              <a:t>年</a:t>
            </a:r>
            <a:r>
              <a:rPr lang="en-US" altLang="ja-JP" dirty="0" smtClean="0">
                <a:solidFill>
                  <a:schemeClr val="tx1"/>
                </a:solidFill>
                <a:latin typeface="Meiryo UI" panose="020B0604030504040204" pitchFamily="50" charset="-128"/>
                <a:ea typeface="Meiryo UI" panose="020B0604030504040204" pitchFamily="50" charset="-128"/>
              </a:rPr>
              <a:t>2</a:t>
            </a:r>
            <a:r>
              <a:rPr lang="ja-JP" altLang="en-US" dirty="0" smtClean="0">
                <a:solidFill>
                  <a:schemeClr val="tx1"/>
                </a:solidFill>
                <a:latin typeface="Meiryo UI" panose="020B0604030504040204" pitchFamily="50" charset="-128"/>
                <a:ea typeface="Meiryo UI" panose="020B0604030504040204" pitchFamily="50" charset="-128"/>
              </a:rPr>
              <a:t>月</a:t>
            </a:r>
            <a:r>
              <a:rPr lang="en-US" altLang="ja-JP" dirty="0" smtClean="0">
                <a:solidFill>
                  <a:schemeClr val="tx1"/>
                </a:solidFill>
                <a:latin typeface="Meiryo UI" panose="020B0604030504040204" pitchFamily="50" charset="-128"/>
                <a:ea typeface="Meiryo UI" panose="020B0604030504040204" pitchFamily="50" charset="-128"/>
              </a:rPr>
              <a:t>1</a:t>
            </a:r>
            <a:r>
              <a:rPr lang="ja-JP" altLang="en-US" dirty="0" smtClean="0">
                <a:solidFill>
                  <a:schemeClr val="tx1"/>
                </a:solidFill>
                <a:latin typeface="Meiryo UI" panose="020B0604030504040204" pitchFamily="50" charset="-128"/>
                <a:ea typeface="Meiryo UI" panose="020B0604030504040204" pitchFamily="50" charset="-128"/>
              </a:rPr>
              <a:t>日～</a:t>
            </a:r>
            <a:r>
              <a:rPr lang="en-US" altLang="ja-JP" dirty="0" smtClean="0">
                <a:solidFill>
                  <a:schemeClr val="tx1"/>
                </a:solidFill>
                <a:latin typeface="Meiryo UI" panose="020B0604030504040204" pitchFamily="50" charset="-128"/>
                <a:ea typeface="Meiryo UI" panose="020B0604030504040204" pitchFamily="50" charset="-128"/>
              </a:rPr>
              <a:t>2</a:t>
            </a:r>
            <a:r>
              <a:rPr lang="ja-JP" altLang="en-US" dirty="0" smtClean="0">
                <a:solidFill>
                  <a:schemeClr val="tx1"/>
                </a:solidFill>
                <a:latin typeface="Meiryo UI" panose="020B0604030504040204" pitchFamily="50" charset="-128"/>
                <a:ea typeface="Meiryo UI" panose="020B0604030504040204" pitchFamily="50" charset="-128"/>
              </a:rPr>
              <a:t>月</a:t>
            </a:r>
            <a:r>
              <a:rPr lang="en-US" altLang="ja-JP" dirty="0" smtClean="0">
                <a:solidFill>
                  <a:schemeClr val="tx1"/>
                </a:solidFill>
                <a:latin typeface="Meiryo UI" panose="020B0604030504040204" pitchFamily="50" charset="-128"/>
                <a:ea typeface="Meiryo UI" panose="020B0604030504040204" pitchFamily="50" charset="-128"/>
              </a:rPr>
              <a:t>28</a:t>
            </a:r>
            <a:r>
              <a:rPr lang="ja-JP" altLang="en-US" dirty="0" smtClean="0">
                <a:solidFill>
                  <a:schemeClr val="tx1"/>
                </a:solidFill>
                <a:latin typeface="Meiryo UI" panose="020B0604030504040204" pitchFamily="50" charset="-128"/>
                <a:ea typeface="Meiryo UI" panose="020B0604030504040204" pitchFamily="50" charset="-128"/>
              </a:rPr>
              <a:t>日</a:t>
            </a:r>
            <a:r>
              <a:rPr lang="ja-JP" altLang="en-US" dirty="0">
                <a:solidFill>
                  <a:schemeClr val="tx1"/>
                </a:solidFill>
                <a:latin typeface="Meiryo UI" panose="020B0604030504040204" pitchFamily="50" charset="-128"/>
                <a:ea typeface="Meiryo UI" panose="020B0604030504040204" pitchFamily="50" charset="-128"/>
              </a:rPr>
              <a:t>の平日９時</a:t>
            </a:r>
            <a:r>
              <a:rPr lang="ja-JP" altLang="en-US" dirty="0" smtClean="0">
                <a:solidFill>
                  <a:schemeClr val="tx1"/>
                </a:solidFill>
                <a:latin typeface="Meiryo UI" panose="020B0604030504040204" pitchFamily="50" charset="-128"/>
                <a:ea typeface="Meiryo UI" panose="020B0604030504040204" pitchFamily="50" charset="-128"/>
              </a:rPr>
              <a:t>～</a:t>
            </a:r>
            <a:r>
              <a:rPr lang="en-US" altLang="ja-JP" dirty="0" smtClean="0">
                <a:solidFill>
                  <a:schemeClr val="tx1"/>
                </a:solidFill>
                <a:latin typeface="Meiryo UI" panose="020B0604030504040204" pitchFamily="50" charset="-128"/>
                <a:ea typeface="Meiryo UI" panose="020B0604030504040204" pitchFamily="50" charset="-128"/>
              </a:rPr>
              <a:t>17</a:t>
            </a:r>
            <a:r>
              <a:rPr lang="ja-JP" altLang="en-US" dirty="0" smtClean="0">
                <a:solidFill>
                  <a:schemeClr val="tx1"/>
                </a:solidFill>
                <a:latin typeface="Meiryo UI" panose="020B0604030504040204" pitchFamily="50" charset="-128"/>
                <a:ea typeface="Meiryo UI" panose="020B0604030504040204" pitchFamily="50" charset="-128"/>
              </a:rPr>
              <a:t>時</a:t>
            </a:r>
            <a:r>
              <a:rPr lang="en-US" altLang="ja-JP" dirty="0" smtClean="0">
                <a:solidFill>
                  <a:schemeClr val="tx1"/>
                </a:solidFill>
                <a:latin typeface="Meiryo UI" panose="020B0604030504040204" pitchFamily="50" charset="-128"/>
                <a:ea typeface="Meiryo UI" panose="020B0604030504040204" pitchFamily="50" charset="-128"/>
              </a:rPr>
              <a:t>30</a:t>
            </a:r>
            <a:r>
              <a:rPr lang="ja-JP" altLang="en-US" dirty="0" smtClean="0">
                <a:solidFill>
                  <a:schemeClr val="tx1"/>
                </a:solidFill>
                <a:latin typeface="Meiryo UI" panose="020B0604030504040204" pitchFamily="50" charset="-128"/>
                <a:ea typeface="Meiryo UI" panose="020B0604030504040204" pitchFamily="50" charset="-128"/>
              </a:rPr>
              <a:t>分</a:t>
            </a:r>
            <a:endParaRPr lang="ja-JP" altLang="en-US"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場所：</a:t>
            </a:r>
            <a:r>
              <a:rPr lang="ja-JP" altLang="en-US" dirty="0" smtClean="0">
                <a:solidFill>
                  <a:schemeClr val="tx1"/>
                </a:solidFill>
                <a:latin typeface="Meiryo UI" panose="020B0604030504040204" pitchFamily="50" charset="-128"/>
                <a:ea typeface="Meiryo UI" panose="020B0604030504040204" pitchFamily="50" charset="-128"/>
              </a:rPr>
              <a:t>３階</a:t>
            </a:r>
            <a:r>
              <a:rPr lang="en-US" altLang="ja-JP" dirty="0" smtClean="0">
                <a:solidFill>
                  <a:schemeClr val="tx1"/>
                </a:solidFill>
                <a:latin typeface="Meiryo UI" panose="020B0604030504040204" pitchFamily="50" charset="-128"/>
                <a:ea typeface="Meiryo UI" panose="020B0604030504040204" pitchFamily="50" charset="-128"/>
              </a:rPr>
              <a:t>32</a:t>
            </a:r>
            <a:r>
              <a:rPr lang="ja-JP" altLang="en-US" dirty="0" smtClean="0">
                <a:solidFill>
                  <a:schemeClr val="tx1"/>
                </a:solidFill>
                <a:latin typeface="Meiryo UI" panose="020B0604030504040204" pitchFamily="50" charset="-128"/>
                <a:ea typeface="Meiryo UI" panose="020B0604030504040204" pitchFamily="50" charset="-128"/>
              </a:rPr>
              <a:t>番</a:t>
            </a:r>
            <a:r>
              <a:rPr lang="ja-JP" altLang="en-US" dirty="0">
                <a:solidFill>
                  <a:schemeClr val="tx1"/>
                </a:solidFill>
                <a:latin typeface="Meiryo UI" panose="020B0604030504040204" pitchFamily="50" charset="-128"/>
                <a:ea typeface="Meiryo UI" panose="020B0604030504040204" pitchFamily="50" charset="-128"/>
              </a:rPr>
              <a:t>窓口前</a:t>
            </a:r>
          </a:p>
          <a:p>
            <a:r>
              <a:rPr lang="ja-JP" altLang="en-US" dirty="0">
                <a:solidFill>
                  <a:schemeClr val="tx1"/>
                </a:solidFill>
                <a:latin typeface="Meiryo UI" panose="020B0604030504040204" pitchFamily="50" charset="-128"/>
                <a:ea typeface="Meiryo UI" panose="020B0604030504040204" pitchFamily="50" charset="-128"/>
              </a:rPr>
              <a:t>・地域活動協議会連絡会、区政会議でのアンケート実施</a:t>
            </a:r>
          </a:p>
          <a:p>
            <a:r>
              <a:rPr lang="ja-JP" altLang="en-US" dirty="0">
                <a:solidFill>
                  <a:schemeClr val="tx1"/>
                </a:solidFill>
                <a:latin typeface="Meiryo UI" panose="020B0604030504040204" pitchFamily="50" charset="-128"/>
                <a:ea typeface="Meiryo UI" panose="020B0604030504040204" pitchFamily="50" charset="-128"/>
              </a:rPr>
              <a:t>・説明会でのアンケート実施</a:t>
            </a:r>
          </a:p>
          <a:p>
            <a:r>
              <a:rPr lang="ja-JP" altLang="en-US" dirty="0" smtClean="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ホームページにアンケート用紙を掲載し、メール、ＦＡＸで</a:t>
            </a:r>
            <a:r>
              <a:rPr lang="ja-JP" altLang="en-US" dirty="0" smtClean="0">
                <a:solidFill>
                  <a:schemeClr val="tx1"/>
                </a:solidFill>
                <a:latin typeface="Meiryo UI" panose="020B0604030504040204" pitchFamily="50" charset="-128"/>
                <a:ea typeface="Meiryo UI" panose="020B0604030504040204" pitchFamily="50" charset="-128"/>
              </a:rPr>
              <a:t>受付</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・回答数　　 </a:t>
            </a:r>
            <a:r>
              <a:rPr lang="ja-JP" altLang="en-US" dirty="0" smtClean="0">
                <a:solidFill>
                  <a:schemeClr val="tx1"/>
                </a:solidFill>
                <a:latin typeface="Meiryo UI" panose="020B0604030504040204" pitchFamily="50" charset="-128"/>
                <a:ea typeface="Meiryo UI" panose="020B0604030504040204" pitchFamily="50" charset="-128"/>
              </a:rPr>
              <a:t>：</a:t>
            </a:r>
            <a:r>
              <a:rPr lang="en-US" altLang="ja-JP" dirty="0" smtClean="0">
                <a:solidFill>
                  <a:schemeClr val="tx1"/>
                </a:solidFill>
                <a:latin typeface="Meiryo UI" panose="020B0604030504040204" pitchFamily="50" charset="-128"/>
                <a:ea typeface="Meiryo UI" panose="020B0604030504040204" pitchFamily="50" charset="-128"/>
              </a:rPr>
              <a:t>959</a:t>
            </a:r>
            <a:r>
              <a:rPr lang="ja-JP" altLang="en-US" dirty="0" smtClean="0">
                <a:solidFill>
                  <a:schemeClr val="tx1"/>
                </a:solidFill>
                <a:latin typeface="Meiryo UI" panose="020B0604030504040204" pitchFamily="50" charset="-128"/>
                <a:ea typeface="Meiryo UI" panose="020B0604030504040204" pitchFamily="50" charset="-128"/>
              </a:rPr>
              <a:t>通</a:t>
            </a:r>
            <a:endParaRPr lang="en-US" altLang="ja-JP" dirty="0">
              <a:solidFill>
                <a:schemeClr val="tx1"/>
              </a:solidFill>
              <a:latin typeface="Meiryo UI" panose="020B0604030504040204" pitchFamily="50" charset="-128"/>
              <a:ea typeface="Meiryo UI" panose="020B0604030504040204" pitchFamily="50" charset="-128"/>
            </a:endParaRPr>
          </a:p>
          <a:p>
            <a:endParaRPr lang="ja-JP" altLang="en-US" dirty="0">
              <a:solidFill>
                <a:schemeClr val="tx1"/>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677150" y="6492875"/>
            <a:ext cx="2228850" cy="365125"/>
          </a:xfrm>
        </p:spPr>
        <p:txBody>
          <a:bodyPr/>
          <a:lstStyle/>
          <a:p>
            <a:fld id="{623D03A3-06C5-4B08-ADBE-8DF309FEE1BC}" type="slidenum">
              <a:rPr kumimoji="1" lang="ja-JP" altLang="en-US" smtClean="0">
                <a:latin typeface="Meiryo UI" panose="020B0604030504040204" pitchFamily="50" charset="-128"/>
                <a:ea typeface="Meiryo UI" panose="020B0604030504040204" pitchFamily="50" charset="-128"/>
              </a:rPr>
              <a:t>20</a:t>
            </a:fld>
            <a:endParaRPr kumimoji="1" lang="ja-JP" altLang="en-US" dirty="0">
              <a:latin typeface="Meiryo UI" panose="020B0604030504040204" pitchFamily="50" charset="-128"/>
              <a:ea typeface="Meiryo UI" panose="020B0604030504040204" pitchFamily="50" charset="-128"/>
            </a:endParaRPr>
          </a:p>
        </p:txBody>
      </p:sp>
      <p:sp>
        <p:nvSpPr>
          <p:cNvPr id="11" name="タイトル 1"/>
          <p:cNvSpPr txBox="1">
            <a:spLocks/>
          </p:cNvSpPr>
          <p:nvPr/>
        </p:nvSpPr>
        <p:spPr>
          <a:xfrm>
            <a:off x="424056" y="1142000"/>
            <a:ext cx="6367333" cy="351201"/>
          </a:xfrm>
          <a:prstGeom prst="rect">
            <a:avLst/>
          </a:prstGeom>
          <a:solidFill>
            <a:schemeClr val="accent4"/>
          </a:solidFill>
          <a:ln>
            <a:noFill/>
          </a:ln>
        </p:spPr>
        <p:txBody>
          <a:bodyPr vert="horz" lIns="91440" tIns="45720" rIns="91440" bIns="45720" rtlCol="0" anchor="ctr">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1800" b="1" dirty="0" smtClean="0">
                <a:solidFill>
                  <a:schemeClr val="bg1"/>
                </a:solidFill>
                <a:latin typeface="Meiryo UI" panose="020B0604030504040204" pitchFamily="50" charset="-128"/>
                <a:ea typeface="Meiryo UI" panose="020B0604030504040204" pitchFamily="50" charset="-128"/>
              </a:rPr>
              <a:t>区民アンケート</a:t>
            </a:r>
            <a:endParaRPr lang="ja-JP" altLang="ja-JP" sz="12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371239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chemeClr val="bg1"/>
                </a:solidFill>
                <a:latin typeface="Meiryo UI" panose="020B0604030504040204" pitchFamily="50" charset="-128"/>
                <a:ea typeface="Meiryo UI" panose="020B0604030504040204" pitchFamily="50" charset="-128"/>
              </a:rPr>
              <a:t>２　検討過程</a:t>
            </a:r>
            <a:r>
              <a:rPr lang="ja-JP" altLang="en-US" sz="1600" b="1" dirty="0" smtClean="0">
                <a:latin typeface="HG丸ｺﾞｼｯｸM-PRO" panose="020F0600000000000000" pitchFamily="50" charset="-128"/>
                <a:ea typeface="HG丸ｺﾞｼｯｸM-PRO" panose="020F0600000000000000" pitchFamily="50" charset="-128"/>
              </a:rPr>
              <a:t>（２）「もと城東区役所用地活用について（素案②）」についての検討（</a:t>
            </a:r>
            <a:r>
              <a:rPr lang="en-US" altLang="ja-JP" sz="1600" b="1" dirty="0" smtClean="0">
                <a:latin typeface="HG丸ｺﾞｼｯｸM-PRO" panose="020F0600000000000000" pitchFamily="50" charset="-128"/>
                <a:ea typeface="HG丸ｺﾞｼｯｸM-PRO" panose="020F0600000000000000" pitchFamily="50" charset="-128"/>
              </a:rPr>
              <a:t>H31.1</a:t>
            </a:r>
            <a:r>
              <a:rPr lang="ja-JP" altLang="en-US" sz="1600" b="1" dirty="0" smtClean="0">
                <a:latin typeface="HG丸ｺﾞｼｯｸM-PRO" panose="020F0600000000000000" pitchFamily="50" charset="-128"/>
                <a:ea typeface="HG丸ｺﾞｼｯｸM-PRO" panose="020F0600000000000000" pitchFamily="50" charset="-128"/>
              </a:rPr>
              <a:t>～）</a:t>
            </a:r>
            <a:endParaRPr lang="ja-JP" altLang="ja-JP" sz="1600" b="1" dirty="0" smtClean="0">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297374" y="752048"/>
            <a:ext cx="9289099" cy="5916038"/>
          </a:xfrm>
          <a:prstGeom prst="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・「①無作為抽出アンケート」においては、いずれの分野もニーズは高いものの（</a:t>
            </a:r>
            <a:r>
              <a:rPr lang="en-US" altLang="ja-JP" dirty="0" smtClean="0">
                <a:solidFill>
                  <a:schemeClr val="tx1"/>
                </a:solidFill>
                <a:latin typeface="Meiryo UI" panose="020B0604030504040204" pitchFamily="50" charset="-128"/>
                <a:ea typeface="Meiryo UI" panose="020B0604030504040204" pitchFamily="50" charset="-128"/>
              </a:rPr>
              <a:t>70%</a:t>
            </a:r>
            <a:r>
              <a:rPr lang="ja-JP" altLang="en-US" dirty="0" smtClean="0">
                <a:solidFill>
                  <a:schemeClr val="tx1"/>
                </a:solidFill>
                <a:latin typeface="Meiryo UI" panose="020B0604030504040204" pitchFamily="50" charset="-128"/>
                <a:ea typeface="Meiryo UI" panose="020B0604030504040204" pitchFamily="50" charset="-128"/>
              </a:rPr>
              <a:t>以上が肯定的意見）、「②コーナー」においては特に医療分野（</a:t>
            </a:r>
            <a:r>
              <a:rPr lang="en-US" altLang="ja-JP" dirty="0" smtClean="0">
                <a:solidFill>
                  <a:schemeClr val="tx1"/>
                </a:solidFill>
                <a:latin typeface="Meiryo UI" panose="020B0604030504040204" pitchFamily="50" charset="-128"/>
                <a:ea typeface="Meiryo UI" panose="020B0604030504040204" pitchFamily="50" charset="-128"/>
              </a:rPr>
              <a:t>93.9%</a:t>
            </a:r>
            <a:r>
              <a:rPr lang="ja-JP" altLang="en-US" dirty="0" smtClean="0">
                <a:solidFill>
                  <a:schemeClr val="tx1"/>
                </a:solidFill>
                <a:latin typeface="Meiryo UI" panose="020B0604030504040204" pitchFamily="50" charset="-128"/>
                <a:ea typeface="Meiryo UI" panose="020B0604030504040204" pitchFamily="50" charset="-128"/>
              </a:rPr>
              <a:t>）、防災分野（</a:t>
            </a:r>
            <a:r>
              <a:rPr lang="en-US" altLang="ja-JP" dirty="0" smtClean="0">
                <a:solidFill>
                  <a:schemeClr val="tx1"/>
                </a:solidFill>
                <a:latin typeface="Meiryo UI" panose="020B0604030504040204" pitchFamily="50" charset="-128"/>
                <a:ea typeface="Meiryo UI" panose="020B0604030504040204" pitchFamily="50" charset="-128"/>
              </a:rPr>
              <a:t>92.2</a:t>
            </a:r>
            <a:r>
              <a:rPr lang="ja-JP" altLang="en-US" dirty="0" smtClean="0">
                <a:solidFill>
                  <a:schemeClr val="tx1"/>
                </a:solidFill>
                <a:latin typeface="Meiryo UI" panose="020B0604030504040204" pitchFamily="50" charset="-128"/>
                <a:ea typeface="Meiryo UI" panose="020B0604030504040204" pitchFamily="50" charset="-128"/>
              </a:rPr>
              <a:t>％）のニーズが高かった。</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・必要と考える施設については、①・②いずれも救急</a:t>
            </a:r>
            <a:r>
              <a:rPr lang="ja-JP" altLang="en-US" dirty="0">
                <a:solidFill>
                  <a:schemeClr val="tx1"/>
                </a:solidFill>
                <a:latin typeface="Meiryo UI" panose="020B0604030504040204" pitchFamily="50" charset="-128"/>
                <a:ea typeface="Meiryo UI" panose="020B0604030504040204" pitchFamily="50" charset="-128"/>
              </a:rPr>
              <a:t>病院</a:t>
            </a:r>
            <a:r>
              <a:rPr lang="ja-JP" altLang="en-US" dirty="0" smtClean="0">
                <a:solidFill>
                  <a:schemeClr val="tx1"/>
                </a:solidFill>
                <a:latin typeface="Meiryo UI" panose="020B0604030504040204" pitchFamily="50" charset="-128"/>
                <a:ea typeface="Meiryo UI" panose="020B0604030504040204" pitchFamily="50" charset="-128"/>
              </a:rPr>
              <a:t>、特別</a:t>
            </a:r>
            <a:r>
              <a:rPr lang="ja-JP" altLang="en-US" dirty="0">
                <a:solidFill>
                  <a:schemeClr val="tx1"/>
                </a:solidFill>
                <a:latin typeface="Meiryo UI" panose="020B0604030504040204" pitchFamily="50" charset="-128"/>
                <a:ea typeface="Meiryo UI" panose="020B0604030504040204" pitchFamily="50" charset="-128"/>
              </a:rPr>
              <a:t>養護老人ホーム</a:t>
            </a:r>
            <a:r>
              <a:rPr lang="ja-JP" altLang="en-US" dirty="0" smtClean="0">
                <a:solidFill>
                  <a:schemeClr val="tx1"/>
                </a:solidFill>
                <a:latin typeface="Meiryo UI" panose="020B0604030504040204" pitchFamily="50" charset="-128"/>
                <a:ea typeface="Meiryo UI" panose="020B0604030504040204" pitchFamily="50" charset="-128"/>
              </a:rPr>
              <a:t>、認可</a:t>
            </a:r>
            <a:r>
              <a:rPr lang="ja-JP" altLang="en-US" dirty="0">
                <a:solidFill>
                  <a:schemeClr val="tx1"/>
                </a:solidFill>
                <a:latin typeface="Meiryo UI" panose="020B0604030504040204" pitchFamily="50" charset="-128"/>
                <a:ea typeface="Meiryo UI" panose="020B0604030504040204" pitchFamily="50" charset="-128"/>
              </a:rPr>
              <a:t>保育施設を求める回答</a:t>
            </a:r>
            <a:r>
              <a:rPr lang="ja-JP" altLang="en-US" dirty="0" smtClean="0">
                <a:solidFill>
                  <a:schemeClr val="tx1"/>
                </a:solidFill>
                <a:latin typeface="Meiryo UI" panose="020B0604030504040204" pitchFamily="50" charset="-128"/>
                <a:ea typeface="Meiryo UI" panose="020B0604030504040204" pitchFamily="50" charset="-128"/>
              </a:rPr>
              <a:t>が</a:t>
            </a:r>
            <a:r>
              <a:rPr lang="ja-JP" altLang="en-US" dirty="0">
                <a:solidFill>
                  <a:schemeClr val="tx1"/>
                </a:solidFill>
                <a:latin typeface="Meiryo UI" panose="020B0604030504040204" pitchFamily="50" charset="-128"/>
                <a:ea typeface="Meiryo UI" panose="020B0604030504040204" pitchFamily="50" charset="-128"/>
              </a:rPr>
              <a:t>最</a:t>
            </a:r>
            <a:r>
              <a:rPr lang="ja-JP" altLang="en-US" dirty="0" smtClean="0">
                <a:solidFill>
                  <a:schemeClr val="tx1"/>
                </a:solidFill>
                <a:latin typeface="Meiryo UI" panose="020B0604030504040204" pitchFamily="50" charset="-128"/>
                <a:ea typeface="Meiryo UI" panose="020B0604030504040204" pitchFamily="50" charset="-128"/>
              </a:rPr>
              <a:t>も多かった。</a:t>
            </a:r>
            <a:r>
              <a:rPr lang="ja-JP" altLang="en-US" dirty="0">
                <a:solidFill>
                  <a:schemeClr val="tx1"/>
                </a:solidFill>
                <a:latin typeface="Meiryo UI" panose="020B0604030504040204" pitchFamily="50" charset="-128"/>
                <a:ea typeface="Meiryo UI" panose="020B0604030504040204" pitchFamily="50" charset="-128"/>
              </a:rPr>
              <a:t>その他の施設のニーズについて</a:t>
            </a:r>
            <a:r>
              <a:rPr lang="ja-JP" altLang="en-US" dirty="0" smtClean="0">
                <a:solidFill>
                  <a:schemeClr val="tx1"/>
                </a:solidFill>
                <a:latin typeface="Meiryo UI" panose="020B0604030504040204" pitchFamily="50" charset="-128"/>
                <a:ea typeface="Meiryo UI" panose="020B0604030504040204" pitchFamily="50" charset="-128"/>
              </a:rPr>
              <a:t>は、①では、</a:t>
            </a:r>
            <a:r>
              <a:rPr lang="ja-JP" altLang="en-US" dirty="0">
                <a:solidFill>
                  <a:schemeClr val="tx1"/>
                </a:solidFill>
                <a:latin typeface="Meiryo UI" panose="020B0604030504040204" pitchFamily="50" charset="-128"/>
                <a:ea typeface="Meiryo UI" panose="020B0604030504040204" pitchFamily="50" charset="-128"/>
              </a:rPr>
              <a:t>スポーツ施設（</a:t>
            </a:r>
            <a:r>
              <a:rPr lang="en-US" altLang="ja-JP" dirty="0">
                <a:solidFill>
                  <a:schemeClr val="tx1"/>
                </a:solidFill>
                <a:latin typeface="Meiryo UI" panose="020B0604030504040204" pitchFamily="50" charset="-128"/>
                <a:ea typeface="Meiryo UI" panose="020B0604030504040204" pitchFamily="50" charset="-128"/>
              </a:rPr>
              <a:t>21.8</a:t>
            </a:r>
            <a:r>
              <a:rPr lang="ja-JP" altLang="en-US" dirty="0" smtClean="0">
                <a:solidFill>
                  <a:schemeClr val="tx1"/>
                </a:solidFill>
                <a:latin typeface="Meiryo UI" panose="020B0604030504040204" pitchFamily="50" charset="-128"/>
                <a:ea typeface="Meiryo UI" panose="020B0604030504040204" pitchFamily="50" charset="-128"/>
              </a:rPr>
              <a:t>％）、②では</a:t>
            </a:r>
            <a:r>
              <a:rPr lang="ja-JP" altLang="en-US" dirty="0">
                <a:solidFill>
                  <a:schemeClr val="tx1"/>
                </a:solidFill>
                <a:latin typeface="Meiryo UI" panose="020B0604030504040204" pitchFamily="50" charset="-128"/>
                <a:ea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rPr>
              <a:t>「他のどれ</a:t>
            </a:r>
            <a:r>
              <a:rPr lang="ja-JP" altLang="en-US" dirty="0">
                <a:solidFill>
                  <a:schemeClr val="tx1"/>
                </a:solidFill>
                <a:latin typeface="Meiryo UI" panose="020B0604030504040204" pitchFamily="50" charset="-128"/>
                <a:ea typeface="Meiryo UI" panose="020B0604030504040204" pitchFamily="50" charset="-128"/>
              </a:rPr>
              <a:t>もいらない」 （</a:t>
            </a:r>
            <a:r>
              <a:rPr lang="en-US" altLang="ja-JP" dirty="0">
                <a:solidFill>
                  <a:schemeClr val="tx1"/>
                </a:solidFill>
                <a:latin typeface="Meiryo UI" panose="020B0604030504040204" pitchFamily="50" charset="-128"/>
                <a:ea typeface="Meiryo UI" panose="020B0604030504040204" pitchFamily="50" charset="-128"/>
              </a:rPr>
              <a:t>33.5</a:t>
            </a:r>
            <a:r>
              <a:rPr lang="ja-JP" altLang="en-US" dirty="0">
                <a:solidFill>
                  <a:schemeClr val="tx1"/>
                </a:solidFill>
                <a:latin typeface="Meiryo UI" panose="020B0604030504040204" pitchFamily="50" charset="-128"/>
                <a:ea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rPr>
              <a:t>）と</a:t>
            </a:r>
            <a:r>
              <a:rPr lang="ja-JP" altLang="en-US" dirty="0">
                <a:solidFill>
                  <a:schemeClr val="tx1"/>
                </a:solidFill>
                <a:latin typeface="Meiryo UI" panose="020B0604030504040204" pitchFamily="50" charset="-128"/>
                <a:ea typeface="Meiryo UI" panose="020B0604030504040204" pitchFamily="50" charset="-128"/>
              </a:rPr>
              <a:t>いう意見</a:t>
            </a:r>
            <a:r>
              <a:rPr lang="ja-JP" altLang="en-US" dirty="0" smtClean="0">
                <a:solidFill>
                  <a:schemeClr val="tx1"/>
                </a:solidFill>
                <a:latin typeface="Meiryo UI" panose="020B0604030504040204" pitchFamily="50" charset="-128"/>
                <a:ea typeface="Meiryo UI" panose="020B0604030504040204" pitchFamily="50" charset="-128"/>
              </a:rPr>
              <a:t>が最も多かった。</a:t>
            </a:r>
            <a:endParaRPr lang="en-US" altLang="ja-JP" dirty="0" smtClean="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smtClean="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smtClean="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smtClean="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smtClean="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smtClean="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・自由意見としては、希望する分野の施設・機能を求める意見のほか、マンション建設の反対（計</a:t>
            </a:r>
            <a:r>
              <a:rPr lang="en-US" altLang="ja-JP" dirty="0">
                <a:solidFill>
                  <a:schemeClr val="tx1"/>
                </a:solidFill>
                <a:latin typeface="Meiryo UI" panose="020B0604030504040204" pitchFamily="50" charset="-128"/>
                <a:ea typeface="Meiryo UI" panose="020B0604030504040204" pitchFamily="50" charset="-128"/>
              </a:rPr>
              <a:t>45</a:t>
            </a:r>
            <a:r>
              <a:rPr lang="ja-JP" altLang="en-US" dirty="0">
                <a:solidFill>
                  <a:schemeClr val="tx1"/>
                </a:solidFill>
                <a:latin typeface="Meiryo UI" panose="020B0604030504040204" pitchFamily="50" charset="-128"/>
                <a:ea typeface="Meiryo UI" panose="020B0604030504040204" pitchFamily="50" charset="-128"/>
              </a:rPr>
              <a:t>件）や売却そのものに反対する意見（計</a:t>
            </a:r>
            <a:r>
              <a:rPr lang="en-US" altLang="ja-JP" dirty="0">
                <a:solidFill>
                  <a:schemeClr val="tx1"/>
                </a:solidFill>
                <a:latin typeface="Meiryo UI" panose="020B0604030504040204" pitchFamily="50" charset="-128"/>
                <a:ea typeface="Meiryo UI" panose="020B0604030504040204" pitchFamily="50" charset="-128"/>
              </a:rPr>
              <a:t>67</a:t>
            </a:r>
            <a:r>
              <a:rPr lang="ja-JP" altLang="en-US" dirty="0">
                <a:solidFill>
                  <a:schemeClr val="tx1"/>
                </a:solidFill>
                <a:latin typeface="Meiryo UI" panose="020B0604030504040204" pitchFamily="50" charset="-128"/>
                <a:ea typeface="Meiryo UI" panose="020B0604030504040204" pitchFamily="50" charset="-128"/>
              </a:rPr>
              <a:t>件）があった。</a:t>
            </a: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smtClean="0">
              <a:solidFill>
                <a:schemeClr val="tx1"/>
              </a:solidFill>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988707941"/>
              </p:ext>
            </p:extLst>
          </p:nvPr>
        </p:nvGraphicFramePr>
        <p:xfrm>
          <a:off x="423233" y="2801877"/>
          <a:ext cx="9059531" cy="3116580"/>
        </p:xfrm>
        <a:graphic>
          <a:graphicData uri="http://schemas.openxmlformats.org/drawingml/2006/table">
            <a:tbl>
              <a:tblPr firstRow="1" bandRow="1">
                <a:tableStyleId>{7DF18680-E054-41AD-8BC1-D1AEF772440D}</a:tableStyleId>
              </a:tblPr>
              <a:tblGrid>
                <a:gridCol w="801798">
                  <a:extLst>
                    <a:ext uri="{9D8B030D-6E8A-4147-A177-3AD203B41FA5}">
                      <a16:colId xmlns:a16="http://schemas.microsoft.com/office/drawing/2014/main" val="20000"/>
                    </a:ext>
                  </a:extLst>
                </a:gridCol>
                <a:gridCol w="225083">
                  <a:extLst>
                    <a:ext uri="{9D8B030D-6E8A-4147-A177-3AD203B41FA5}">
                      <a16:colId xmlns:a16="http://schemas.microsoft.com/office/drawing/2014/main" val="20001"/>
                    </a:ext>
                  </a:extLst>
                </a:gridCol>
                <a:gridCol w="803265">
                  <a:extLst>
                    <a:ext uri="{9D8B030D-6E8A-4147-A177-3AD203B41FA5}">
                      <a16:colId xmlns:a16="http://schemas.microsoft.com/office/drawing/2014/main" val="20002"/>
                    </a:ext>
                  </a:extLst>
                </a:gridCol>
                <a:gridCol w="803265">
                  <a:extLst>
                    <a:ext uri="{9D8B030D-6E8A-4147-A177-3AD203B41FA5}">
                      <a16:colId xmlns:a16="http://schemas.microsoft.com/office/drawing/2014/main" val="20003"/>
                    </a:ext>
                  </a:extLst>
                </a:gridCol>
                <a:gridCol w="803265">
                  <a:extLst>
                    <a:ext uri="{9D8B030D-6E8A-4147-A177-3AD203B41FA5}">
                      <a16:colId xmlns:a16="http://schemas.microsoft.com/office/drawing/2014/main" val="20004"/>
                    </a:ext>
                  </a:extLst>
                </a:gridCol>
                <a:gridCol w="803265">
                  <a:extLst>
                    <a:ext uri="{9D8B030D-6E8A-4147-A177-3AD203B41FA5}">
                      <a16:colId xmlns:a16="http://schemas.microsoft.com/office/drawing/2014/main" val="20005"/>
                    </a:ext>
                  </a:extLst>
                </a:gridCol>
                <a:gridCol w="803265">
                  <a:extLst>
                    <a:ext uri="{9D8B030D-6E8A-4147-A177-3AD203B41FA5}">
                      <a16:colId xmlns:a16="http://schemas.microsoft.com/office/drawing/2014/main" val="20006"/>
                    </a:ext>
                  </a:extLst>
                </a:gridCol>
                <a:gridCol w="803265">
                  <a:extLst>
                    <a:ext uri="{9D8B030D-6E8A-4147-A177-3AD203B41FA5}">
                      <a16:colId xmlns:a16="http://schemas.microsoft.com/office/drawing/2014/main" val="20007"/>
                    </a:ext>
                  </a:extLst>
                </a:gridCol>
                <a:gridCol w="803265">
                  <a:extLst>
                    <a:ext uri="{9D8B030D-6E8A-4147-A177-3AD203B41FA5}">
                      <a16:colId xmlns:a16="http://schemas.microsoft.com/office/drawing/2014/main" val="20008"/>
                    </a:ext>
                  </a:extLst>
                </a:gridCol>
                <a:gridCol w="803265">
                  <a:extLst>
                    <a:ext uri="{9D8B030D-6E8A-4147-A177-3AD203B41FA5}">
                      <a16:colId xmlns:a16="http://schemas.microsoft.com/office/drawing/2014/main" val="20009"/>
                    </a:ext>
                  </a:extLst>
                </a:gridCol>
                <a:gridCol w="803265">
                  <a:extLst>
                    <a:ext uri="{9D8B030D-6E8A-4147-A177-3AD203B41FA5}">
                      <a16:colId xmlns:a16="http://schemas.microsoft.com/office/drawing/2014/main" val="20010"/>
                    </a:ext>
                  </a:extLst>
                </a:gridCol>
                <a:gridCol w="803265">
                  <a:extLst>
                    <a:ext uri="{9D8B030D-6E8A-4147-A177-3AD203B41FA5}">
                      <a16:colId xmlns:a16="http://schemas.microsoft.com/office/drawing/2014/main" val="20011"/>
                    </a:ext>
                  </a:extLst>
                </a:gridCol>
              </a:tblGrid>
              <a:tr h="344144">
                <a:tc gridSpan="2">
                  <a:txBody>
                    <a:bodyPr/>
                    <a:lstStyle/>
                    <a:p>
                      <a:endParaRPr kumimoji="1" lang="ja-JP" altLang="en-US" sz="1800" dirty="0">
                        <a:latin typeface="Meiryo UI" panose="020B0604030504040204" pitchFamily="50" charset="-128"/>
                        <a:ea typeface="Meiryo UI" panose="020B0604030504040204" pitchFamily="50" charset="-128"/>
                      </a:endParaRPr>
                    </a:p>
                  </a:txBody>
                  <a:tcPr anchor="ctr">
                    <a:solidFill>
                      <a:schemeClr val="accent1"/>
                    </a:solidFill>
                  </a:tcPr>
                </a:tc>
                <a:tc hMerge="1">
                  <a:txBody>
                    <a:bodyPr/>
                    <a:lstStyle/>
                    <a:p>
                      <a:endParaRPr kumimoji="1" lang="ja-JP" alt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医療分野</a:t>
                      </a:r>
                    </a:p>
                  </a:txBody>
                  <a:tcPr anchor="ctr">
                    <a:solidFill>
                      <a:schemeClr val="accent1"/>
                    </a:solidFill>
                  </a:tcPr>
                </a:tc>
                <a:tc h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高齢者福祉分野</a:t>
                      </a:r>
                    </a:p>
                  </a:txBody>
                  <a:tcPr anchor="ctr">
                    <a:solidFill>
                      <a:schemeClr val="accent1"/>
                    </a:solidFill>
                  </a:tcPr>
                </a:tc>
                <a:tc h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gridSpan="2">
                  <a:txBody>
                    <a:bodyPr/>
                    <a:lstStyle/>
                    <a:p>
                      <a:pPr algn="ctr"/>
                      <a:r>
                        <a:rPr kumimoji="1" lang="ja-JP" altLang="en-US" sz="1400" dirty="0" smtClean="0">
                          <a:latin typeface="Meiryo UI" panose="020B0604030504040204" pitchFamily="50" charset="-128"/>
                          <a:ea typeface="Meiryo UI" panose="020B0604030504040204" pitchFamily="50" charset="-128"/>
                        </a:rPr>
                        <a:t>子育て支援分野</a:t>
                      </a:r>
                    </a:p>
                  </a:txBody>
                  <a:tcPr anchor="ctr">
                    <a:solidFill>
                      <a:schemeClr val="accent1"/>
                    </a:solidFill>
                  </a:tcPr>
                </a:tc>
                <a:tc h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防災分野</a:t>
                      </a:r>
                    </a:p>
                  </a:txBody>
                  <a:tcPr anchor="ctr">
                    <a:solidFill>
                      <a:schemeClr val="accent1"/>
                    </a:solidFill>
                  </a:tcPr>
                </a:tc>
                <a:tc h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その他施設</a:t>
                      </a:r>
                    </a:p>
                  </a:txBody>
                  <a:tcPr anchor="ctr">
                    <a:solidFill>
                      <a:schemeClr val="accent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10000"/>
                  </a:ext>
                </a:extLst>
              </a:tr>
              <a:tr h="293956">
                <a:tc rowSpan="2" gridSpan="2">
                  <a:txBody>
                    <a:bodyPr/>
                    <a:lstStyle/>
                    <a:p>
                      <a:r>
                        <a:rPr kumimoji="1" lang="ja-JP" altLang="en-US" sz="1400" b="1" dirty="0" smtClean="0">
                          <a:latin typeface="Meiryo UI" panose="020B0604030504040204" pitchFamily="50" charset="-128"/>
                          <a:ea typeface="Meiryo UI" panose="020B0604030504040204" pitchFamily="50" charset="-128"/>
                        </a:rPr>
                        <a:t>肯定的</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意見</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（「必要」または</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「どちらかといえば必要」）</a:t>
                      </a:r>
                      <a:endParaRPr kumimoji="1" lang="ja-JP" altLang="en-US" sz="18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rowSpan="2" hMerge="1">
                  <a:txBody>
                    <a:bodyPr/>
                    <a:lstStyle/>
                    <a:p>
                      <a:endParaRPr kumimoji="1" lang="ja-JP" altLang="en-US"/>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rPr>
                        <a:t>①無作為</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②コーナー</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①無作為</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②コーナー</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①無作為</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②コーナー</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①無作為</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②コーナー</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①無作為</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②コーナー</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extLst>
                  <a:ext uri="{0D108BD9-81ED-4DB2-BD59-A6C34878D82A}">
                    <a16:rowId xmlns:a16="http://schemas.microsoft.com/office/drawing/2014/main" val="10001"/>
                  </a:ext>
                </a:extLst>
              </a:tr>
              <a:tr h="293956">
                <a:tc gridSpan="2"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hMerge="1" vMerge="1">
                  <a:txBody>
                    <a:bodyPr/>
                    <a:lstStyle/>
                    <a:p>
                      <a:endParaRPr kumimoji="1" lang="ja-JP" altLang="en-US"/>
                    </a:p>
                  </a:txBody>
                  <a:tcPr/>
                </a:tc>
                <a:tc>
                  <a:txBody>
                    <a:bodyPr/>
                    <a:lstStyle/>
                    <a:p>
                      <a:pPr algn="r"/>
                      <a:r>
                        <a:rPr kumimoji="1" lang="en-US" altLang="ja-JP" sz="1100" b="0" dirty="0" smtClean="0">
                          <a:solidFill>
                            <a:schemeClr val="tx1"/>
                          </a:solidFill>
                          <a:latin typeface="Meiryo UI" panose="020B0604030504040204" pitchFamily="50" charset="-128"/>
                          <a:ea typeface="Meiryo UI" panose="020B0604030504040204" pitchFamily="50" charset="-128"/>
                        </a:rPr>
                        <a:t>72.6%</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r"/>
                      <a:r>
                        <a:rPr kumimoji="1" lang="en-US" altLang="ja-JP" sz="1100" b="0" dirty="0" smtClean="0">
                          <a:solidFill>
                            <a:schemeClr val="tx1"/>
                          </a:solidFill>
                          <a:latin typeface="Meiryo UI" panose="020B0604030504040204" pitchFamily="50" charset="-128"/>
                          <a:ea typeface="Meiryo UI" panose="020B0604030504040204" pitchFamily="50" charset="-128"/>
                        </a:rPr>
                        <a:t>93.9%</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r"/>
                      <a:r>
                        <a:rPr kumimoji="1" lang="en-US" altLang="ja-JP" sz="1100" b="0" dirty="0" smtClean="0">
                          <a:solidFill>
                            <a:schemeClr val="tx1"/>
                          </a:solidFill>
                          <a:latin typeface="Meiryo UI" panose="020B0604030504040204" pitchFamily="50" charset="-128"/>
                          <a:ea typeface="Meiryo UI" panose="020B0604030504040204" pitchFamily="50" charset="-128"/>
                        </a:rPr>
                        <a:t>75.3%</a:t>
                      </a:r>
                    </a:p>
                  </a:txBody>
                  <a:tcPr anchor="ctr">
                    <a:solidFill>
                      <a:schemeClr val="accent1">
                        <a:lumMod val="20000"/>
                        <a:lumOff val="80000"/>
                      </a:schemeClr>
                    </a:solidFill>
                  </a:tcPr>
                </a:tc>
                <a:tc>
                  <a:txBody>
                    <a:bodyPr/>
                    <a:lstStyle/>
                    <a:p>
                      <a:pPr algn="r"/>
                      <a:r>
                        <a:rPr kumimoji="1" lang="en-US" altLang="ja-JP" sz="1100" b="0" dirty="0" smtClean="0">
                          <a:solidFill>
                            <a:schemeClr val="tx1"/>
                          </a:solidFill>
                          <a:latin typeface="Meiryo UI" panose="020B0604030504040204" pitchFamily="50" charset="-128"/>
                          <a:ea typeface="Meiryo UI" panose="020B0604030504040204" pitchFamily="50" charset="-128"/>
                        </a:rPr>
                        <a:t>48.5%</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r"/>
                      <a:r>
                        <a:rPr kumimoji="1" lang="en-US" altLang="ja-JP" sz="1100" b="0" dirty="0" smtClean="0">
                          <a:solidFill>
                            <a:schemeClr val="tx1"/>
                          </a:solidFill>
                          <a:latin typeface="Meiryo UI" panose="020B0604030504040204" pitchFamily="50" charset="-128"/>
                          <a:ea typeface="Meiryo UI" panose="020B0604030504040204" pitchFamily="50" charset="-128"/>
                        </a:rPr>
                        <a:t>70.5%</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r"/>
                      <a:r>
                        <a:rPr kumimoji="1" lang="en-US" altLang="ja-JP" sz="1100" b="0" dirty="0" smtClean="0">
                          <a:solidFill>
                            <a:schemeClr val="tx1"/>
                          </a:solidFill>
                          <a:latin typeface="Meiryo UI" panose="020B0604030504040204" pitchFamily="50" charset="-128"/>
                          <a:ea typeface="Meiryo UI" panose="020B0604030504040204" pitchFamily="50" charset="-128"/>
                        </a:rPr>
                        <a:t>44.4%</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r"/>
                      <a:r>
                        <a:rPr kumimoji="1" lang="en-US" altLang="ja-JP" sz="1100" b="0" dirty="0" smtClean="0">
                          <a:solidFill>
                            <a:schemeClr val="tx1"/>
                          </a:solidFill>
                          <a:latin typeface="Meiryo UI" panose="020B0604030504040204" pitchFamily="50" charset="-128"/>
                          <a:ea typeface="Meiryo UI" panose="020B0604030504040204" pitchFamily="50" charset="-128"/>
                        </a:rPr>
                        <a:t>86.0%</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r"/>
                      <a:r>
                        <a:rPr kumimoji="1" lang="en-US" altLang="ja-JP" sz="1100" b="0" dirty="0" smtClean="0">
                          <a:solidFill>
                            <a:schemeClr val="tx1"/>
                          </a:solidFill>
                          <a:latin typeface="Meiryo UI" panose="020B0604030504040204" pitchFamily="50" charset="-128"/>
                          <a:ea typeface="Meiryo UI" panose="020B0604030504040204" pitchFamily="50" charset="-128"/>
                        </a:rPr>
                        <a:t>92.2%</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a:t>
                      </a:r>
                    </a:p>
                  </a:txBody>
                  <a:tcPr anchor="ctr">
                    <a:solidFill>
                      <a:schemeClr val="accent1">
                        <a:lumMod val="20000"/>
                        <a:lumOff val="80000"/>
                      </a:schemeClr>
                    </a:solidFill>
                  </a:tcPr>
                </a:tc>
                <a:extLst>
                  <a:ext uri="{0D108BD9-81ED-4DB2-BD59-A6C34878D82A}">
                    <a16:rowId xmlns:a16="http://schemas.microsoft.com/office/drawing/2014/main" val="10002"/>
                  </a:ext>
                </a:extLst>
              </a:tr>
              <a:tr h="430180">
                <a:tc rowSpan="3">
                  <a:txBody>
                    <a:bodyPr/>
                    <a:lstStyle/>
                    <a:p>
                      <a:r>
                        <a:rPr kumimoji="1" lang="ja-JP" altLang="en-US" sz="1400" b="1" dirty="0" smtClean="0">
                          <a:latin typeface="Meiryo UI" panose="020B0604030504040204" pitchFamily="50" charset="-128"/>
                          <a:ea typeface="Meiryo UI" panose="020B0604030504040204" pitchFamily="50" charset="-128"/>
                        </a:rPr>
                        <a:t>必要と考える施設</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（上位</a:t>
                      </a:r>
                      <a:r>
                        <a:rPr kumimoji="1" lang="en-US" altLang="ja-JP" sz="1200" dirty="0" smtClean="0">
                          <a:latin typeface="Meiryo UI" panose="020B0604030504040204" pitchFamily="50" charset="-128"/>
                          <a:ea typeface="Meiryo UI" panose="020B0604030504040204" pitchFamily="50" charset="-128"/>
                        </a:rPr>
                        <a:t>3</a:t>
                      </a:r>
                      <a:r>
                        <a:rPr kumimoji="1" lang="ja-JP" altLang="en-US" sz="1200" dirty="0" smtClean="0">
                          <a:latin typeface="Meiryo UI" panose="020B0604030504040204" pitchFamily="50" charset="-128"/>
                          <a:ea typeface="Meiryo UI" panose="020B0604030504040204" pitchFamily="50" charset="-128"/>
                        </a:rPr>
                        <a:t>施設）</a:t>
                      </a: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kumimoji="1" lang="en-US" altLang="ja-JP" sz="1200" b="1" dirty="0" smtClean="0">
                          <a:latin typeface="Meiryo UI" panose="020B0604030504040204" pitchFamily="50" charset="-128"/>
                          <a:ea typeface="Meiryo UI" panose="020B0604030504040204" pitchFamily="50" charset="-128"/>
                        </a:rPr>
                        <a:t>1</a:t>
                      </a:r>
                      <a:endParaRPr kumimoji="1" lang="ja-JP" altLang="en-US" sz="1200" b="1"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lang="ja-JP" altLang="en-US" sz="1100" b="0" dirty="0" smtClean="0">
                          <a:solidFill>
                            <a:schemeClr val="tx1"/>
                          </a:solidFill>
                          <a:latin typeface="Meiryo UI" panose="020B0604030504040204" pitchFamily="50" charset="-128"/>
                          <a:ea typeface="Meiryo UI" panose="020B0604030504040204" pitchFamily="50" charset="-128"/>
                        </a:rPr>
                        <a:t>救急病院</a:t>
                      </a:r>
                      <a:endParaRPr lang="en-US" altLang="ja-JP" sz="1100" b="0" dirty="0" smtClean="0">
                        <a:solidFill>
                          <a:schemeClr val="tx1"/>
                        </a:solidFill>
                        <a:latin typeface="Meiryo UI" panose="020B0604030504040204" pitchFamily="50" charset="-128"/>
                        <a:ea typeface="Meiryo UI" panose="020B0604030504040204" pitchFamily="50" charset="-128"/>
                      </a:endParaRPr>
                    </a:p>
                    <a:p>
                      <a:pPr algn="ctr"/>
                      <a:r>
                        <a:rPr lang="en-US" altLang="ja-JP" sz="1050" b="0" dirty="0" smtClean="0">
                          <a:solidFill>
                            <a:schemeClr val="tx1"/>
                          </a:solidFill>
                          <a:latin typeface="Meiryo UI" panose="020B0604030504040204" pitchFamily="50" charset="-128"/>
                          <a:ea typeface="Meiryo UI" panose="020B0604030504040204" pitchFamily="50" charset="-128"/>
                        </a:rPr>
                        <a:t>(32.7%)</a:t>
                      </a:r>
                      <a:endParaRPr lang="ja-JP" altLang="en-US" sz="105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lang="ja-JP" altLang="en-US" sz="1100" b="0" dirty="0" smtClean="0">
                          <a:solidFill>
                            <a:schemeClr val="tx1"/>
                          </a:solidFill>
                          <a:latin typeface="Meiryo UI" panose="020B0604030504040204" pitchFamily="50" charset="-128"/>
                          <a:ea typeface="Meiryo UI" panose="020B0604030504040204" pitchFamily="50" charset="-128"/>
                        </a:rPr>
                        <a:t>救急病院</a:t>
                      </a:r>
                      <a:endParaRPr lang="en-US" altLang="ja-JP" sz="1100" b="0" dirty="0" smtClean="0">
                        <a:solidFill>
                          <a:schemeClr val="tx1"/>
                        </a:solidFill>
                        <a:latin typeface="Meiryo UI" panose="020B0604030504040204" pitchFamily="50" charset="-128"/>
                        <a:ea typeface="Meiryo UI" panose="020B0604030504040204" pitchFamily="50" charset="-128"/>
                      </a:endParaRPr>
                    </a:p>
                    <a:p>
                      <a:pPr algn="ctr"/>
                      <a:r>
                        <a:rPr lang="en-US" altLang="ja-JP" sz="1050" b="0" dirty="0" smtClean="0">
                          <a:solidFill>
                            <a:schemeClr val="tx1"/>
                          </a:solidFill>
                          <a:latin typeface="Meiryo UI" panose="020B0604030504040204" pitchFamily="50" charset="-128"/>
                          <a:ea typeface="Meiryo UI" panose="020B0604030504040204" pitchFamily="50" charset="-128"/>
                        </a:rPr>
                        <a:t>(63.0%)</a:t>
                      </a:r>
                      <a:endParaRPr lang="ja-JP" altLang="en-US" sz="105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rPr>
                        <a:t>特養</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050" b="0" dirty="0" smtClean="0">
                          <a:solidFill>
                            <a:schemeClr val="tx1"/>
                          </a:solidFill>
                          <a:latin typeface="Meiryo UI" panose="020B0604030504040204" pitchFamily="50" charset="-128"/>
                          <a:ea typeface="Meiryo UI" panose="020B0604030504040204" pitchFamily="50" charset="-128"/>
                        </a:rPr>
                        <a:t>(37.7%)</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rPr>
                        <a:t>特養</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050" b="0" dirty="0" smtClean="0">
                          <a:solidFill>
                            <a:schemeClr val="tx1"/>
                          </a:solidFill>
                          <a:latin typeface="Meiryo UI" panose="020B0604030504040204" pitchFamily="50" charset="-128"/>
                          <a:ea typeface="Meiryo UI" panose="020B0604030504040204" pitchFamily="50" charset="-128"/>
                        </a:rPr>
                        <a:t>(51.8%)</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kumimoji="1" lang="zh-TW" altLang="en-US" sz="1100" b="0" dirty="0" smtClean="0">
                          <a:solidFill>
                            <a:schemeClr val="tx1"/>
                          </a:solidFill>
                          <a:latin typeface="Meiryo UI" panose="020B0604030504040204" pitchFamily="50" charset="-128"/>
                          <a:ea typeface="Meiryo UI" panose="020B0604030504040204" pitchFamily="50" charset="-128"/>
                        </a:rPr>
                        <a:t>認可保育施設</a:t>
                      </a:r>
                      <a:endParaRPr kumimoji="1" lang="en-US" altLang="zh-TW" sz="1100" b="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050" b="0" dirty="0" smtClean="0">
                          <a:solidFill>
                            <a:schemeClr val="tx1"/>
                          </a:solidFill>
                          <a:latin typeface="Meiryo UI" panose="020B0604030504040204" pitchFamily="50" charset="-128"/>
                          <a:ea typeface="Meiryo UI" panose="020B0604030504040204" pitchFamily="50" charset="-128"/>
                        </a:rPr>
                        <a:t>(51.9%)</a:t>
                      </a:r>
                    </a:p>
                  </a:txBody>
                  <a:tcPr anchor="ctr">
                    <a:solidFill>
                      <a:schemeClr val="accent1">
                        <a:lumMod val="40000"/>
                        <a:lumOff val="60000"/>
                      </a:schemeClr>
                    </a:solidFill>
                  </a:tcPr>
                </a:tc>
                <a:tc>
                  <a:txBody>
                    <a:bodyPr/>
                    <a:lstStyle/>
                    <a:p>
                      <a:pPr algn="ctr"/>
                      <a:r>
                        <a:rPr kumimoji="1" lang="zh-TW" altLang="en-US" sz="1100" b="0" dirty="0" smtClean="0">
                          <a:solidFill>
                            <a:schemeClr val="tx1"/>
                          </a:solidFill>
                          <a:latin typeface="Meiryo UI" panose="020B0604030504040204" pitchFamily="50" charset="-128"/>
                          <a:ea typeface="Meiryo UI" panose="020B0604030504040204" pitchFamily="50" charset="-128"/>
                        </a:rPr>
                        <a:t>認可保育施設</a:t>
                      </a:r>
                      <a:endParaRPr kumimoji="1" lang="en-US" altLang="zh-TW" sz="1100" b="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050" b="0" dirty="0" smtClean="0">
                          <a:solidFill>
                            <a:schemeClr val="tx1"/>
                          </a:solidFill>
                          <a:latin typeface="Meiryo UI" panose="020B0604030504040204" pitchFamily="50" charset="-128"/>
                          <a:ea typeface="Meiryo UI" panose="020B0604030504040204" pitchFamily="50" charset="-128"/>
                        </a:rPr>
                        <a:t>(62.9%)</a:t>
                      </a:r>
                    </a:p>
                  </a:txBody>
                  <a:tcPr anchor="ctr">
                    <a:solidFill>
                      <a:schemeClr val="accent1">
                        <a:lumMod val="40000"/>
                        <a:lumOff val="60000"/>
                      </a:schemeClr>
                    </a:solidFill>
                  </a:tcPr>
                </a:tc>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a:t>
                      </a:r>
                    </a:p>
                  </a:txBody>
                  <a:tcPr anchor="ctr">
                    <a:solidFill>
                      <a:schemeClr val="accent1">
                        <a:lumMod val="40000"/>
                        <a:lumOff val="60000"/>
                      </a:schemeClr>
                    </a:solidFill>
                  </a:tcPr>
                </a:tc>
                <a:tc>
                  <a:txBody>
                    <a:bodyPr/>
                    <a:lstStyle/>
                    <a:p>
                      <a:pPr algn="ctr"/>
                      <a:r>
                        <a:rPr lang="ja-JP" altLang="en-US" sz="1100" b="0" dirty="0" smtClean="0">
                          <a:solidFill>
                            <a:schemeClr val="tx1"/>
                          </a:solidFill>
                          <a:latin typeface="Meiryo UI" panose="020B0604030504040204" pitchFamily="50" charset="-128"/>
                          <a:ea typeface="Meiryo UI" panose="020B0604030504040204" pitchFamily="50" charset="-128"/>
                        </a:rPr>
                        <a:t>スポーツ施設</a:t>
                      </a:r>
                      <a:r>
                        <a:rPr lang="en-US" altLang="ja-JP" sz="1050" b="0" dirty="0" smtClean="0">
                          <a:solidFill>
                            <a:schemeClr val="tx1"/>
                          </a:solidFill>
                          <a:latin typeface="Meiryo UI" panose="020B0604030504040204" pitchFamily="50" charset="-128"/>
                          <a:ea typeface="Meiryo UI" panose="020B0604030504040204" pitchFamily="50" charset="-128"/>
                        </a:rPr>
                        <a:t>(21.8%)</a:t>
                      </a:r>
                      <a:endParaRPr lang="ja-JP" altLang="en-US" sz="105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lang="ja-JP" altLang="en-US" sz="1100" b="0" dirty="0" smtClean="0">
                          <a:solidFill>
                            <a:schemeClr val="tx1"/>
                          </a:solidFill>
                          <a:latin typeface="Meiryo UI" panose="020B0604030504040204" pitchFamily="50" charset="-128"/>
                          <a:ea typeface="Meiryo UI" panose="020B0604030504040204" pitchFamily="50" charset="-128"/>
                        </a:rPr>
                        <a:t>どれもいらない</a:t>
                      </a:r>
                      <a:r>
                        <a:rPr lang="en-US" altLang="ja-JP" sz="1050" b="0" dirty="0" smtClean="0">
                          <a:solidFill>
                            <a:schemeClr val="tx1"/>
                          </a:solidFill>
                          <a:latin typeface="Meiryo UI" panose="020B0604030504040204" pitchFamily="50" charset="-128"/>
                          <a:ea typeface="Meiryo UI" panose="020B0604030504040204" pitchFamily="50" charset="-128"/>
                        </a:rPr>
                        <a:t>(33.5%)</a:t>
                      </a:r>
                      <a:endParaRPr lang="ja-JP" altLang="en-US" sz="1050" b="0" dirty="0">
                        <a:solidFill>
                          <a:schemeClr val="tx1"/>
                        </a:solidFill>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extLst>
                  <a:ext uri="{0D108BD9-81ED-4DB2-BD59-A6C34878D82A}">
                    <a16:rowId xmlns:a16="http://schemas.microsoft.com/office/drawing/2014/main" val="10003"/>
                  </a:ext>
                </a:extLst>
              </a:tr>
              <a:tr h="430180">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lang="ja-JP" altLang="en-US" sz="1100" dirty="0" smtClean="0">
                          <a:latin typeface="Meiryo UI" panose="020B0604030504040204" pitchFamily="50" charset="-128"/>
                          <a:ea typeface="Meiryo UI" panose="020B0604030504040204" pitchFamily="50" charset="-128"/>
                        </a:rPr>
                        <a:t>病院</a:t>
                      </a:r>
                      <a:endParaRPr lang="en-US" altLang="ja-JP" sz="1100" dirty="0" smtClean="0">
                        <a:latin typeface="Meiryo UI" panose="020B0604030504040204" pitchFamily="50" charset="-128"/>
                        <a:ea typeface="Meiryo UI" panose="020B0604030504040204" pitchFamily="50" charset="-128"/>
                      </a:endParaRPr>
                    </a:p>
                    <a:p>
                      <a:pPr algn="ctr"/>
                      <a:r>
                        <a:rPr lang="en-US" altLang="ja-JP" sz="1100" dirty="0" smtClean="0">
                          <a:latin typeface="Meiryo UI" panose="020B0604030504040204" pitchFamily="50" charset="-128"/>
                          <a:ea typeface="Meiryo UI" panose="020B0604030504040204" pitchFamily="50" charset="-128"/>
                        </a:rPr>
                        <a:t>(23.7%)</a:t>
                      </a:r>
                      <a:endParaRPr lang="ja-JP" altLang="en-US" sz="1100" dirty="0" smtClean="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lang="ja-JP" altLang="en-US" sz="1100" dirty="0" smtClean="0">
                          <a:latin typeface="Meiryo UI" panose="020B0604030504040204" pitchFamily="50" charset="-128"/>
                          <a:ea typeface="Meiryo UI" panose="020B0604030504040204" pitchFamily="50" charset="-128"/>
                        </a:rPr>
                        <a:t>病院</a:t>
                      </a:r>
                      <a:endParaRPr lang="en-US" altLang="ja-JP" sz="1100" dirty="0" smtClean="0">
                        <a:latin typeface="Meiryo UI" panose="020B0604030504040204" pitchFamily="50" charset="-128"/>
                        <a:ea typeface="Meiryo UI" panose="020B0604030504040204" pitchFamily="50" charset="-128"/>
                      </a:endParaRPr>
                    </a:p>
                    <a:p>
                      <a:pPr algn="ctr"/>
                      <a:r>
                        <a:rPr lang="en-US" altLang="ja-JP" sz="1100" dirty="0" smtClean="0">
                          <a:latin typeface="Meiryo UI" panose="020B0604030504040204" pitchFamily="50" charset="-128"/>
                          <a:ea typeface="Meiryo UI" panose="020B0604030504040204" pitchFamily="50" charset="-128"/>
                        </a:rPr>
                        <a:t>(24.7%)</a:t>
                      </a:r>
                      <a:endParaRPr lang="ja-JP" altLang="en-US" sz="11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なんでもよい</a:t>
                      </a:r>
                      <a:endParaRPr kumimoji="1" lang="en-US" altLang="ja-JP" sz="1100" dirty="0" smtClean="0">
                        <a:latin typeface="Meiryo UI" panose="020B0604030504040204" pitchFamily="50" charset="-128"/>
                        <a:ea typeface="Meiryo UI" panose="020B0604030504040204" pitchFamily="50" charset="-128"/>
                      </a:endParaRPr>
                    </a:p>
                    <a:p>
                      <a:pPr algn="ctr"/>
                      <a:r>
                        <a:rPr kumimoji="1" lang="en-US" altLang="ja-JP" sz="1100" dirty="0" smtClean="0">
                          <a:latin typeface="Meiryo UI" panose="020B0604030504040204" pitchFamily="50" charset="-128"/>
                          <a:ea typeface="Meiryo UI" panose="020B0604030504040204" pitchFamily="50" charset="-128"/>
                        </a:rPr>
                        <a:t>(22.6%)</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kumimoji="1" lang="zh-TW" altLang="en-US" sz="1100" dirty="0" smtClean="0">
                          <a:latin typeface="Meiryo UI" panose="020B0604030504040204" pitchFamily="50" charset="-128"/>
                          <a:ea typeface="Meiryo UI" panose="020B0604030504040204" pitchFamily="50" charset="-128"/>
                        </a:rPr>
                        <a:t>老健施設</a:t>
                      </a:r>
                      <a:endParaRPr kumimoji="1" lang="en-US" altLang="zh-TW" sz="1100" dirty="0" smtClean="0">
                        <a:latin typeface="Meiryo UI" panose="020B0604030504040204" pitchFamily="50" charset="-128"/>
                        <a:ea typeface="Meiryo UI" panose="020B0604030504040204" pitchFamily="50" charset="-128"/>
                      </a:endParaRPr>
                    </a:p>
                    <a:p>
                      <a:pPr algn="ctr"/>
                      <a:r>
                        <a:rPr kumimoji="1" lang="en-US" altLang="ja-JP" sz="1100" dirty="0" smtClean="0">
                          <a:latin typeface="Meiryo UI" panose="020B0604030504040204" pitchFamily="50" charset="-128"/>
                          <a:ea typeface="Meiryo UI" panose="020B0604030504040204" pitchFamily="50" charset="-128"/>
                        </a:rPr>
                        <a:t>(16.3%)</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なんでもよい</a:t>
                      </a:r>
                      <a:endParaRPr kumimoji="1" lang="en-US" altLang="ja-JP" sz="11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(31.0%)</a:t>
                      </a:r>
                      <a:endParaRPr kumimoji="1" lang="ja-JP" altLang="en-US" sz="1100" dirty="0" smtClean="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なんでもよい</a:t>
                      </a:r>
                      <a:endParaRPr kumimoji="1" lang="en-US" altLang="ja-JP" sz="11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(20.7%)</a:t>
                      </a:r>
                      <a:endParaRPr kumimoji="1" lang="ja-JP" altLang="en-US" sz="1100" dirty="0" smtClean="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a:t>
                      </a:r>
                    </a:p>
                  </a:txBody>
                  <a:tcPr anchor="ctr">
                    <a:solidFill>
                      <a:schemeClr val="accent1">
                        <a:lumMod val="20000"/>
                        <a:lumOff val="80000"/>
                      </a:schemeClr>
                    </a:solidFill>
                  </a:tcPr>
                </a:tc>
                <a:tc>
                  <a:txBody>
                    <a:bodyPr/>
                    <a:lstStyle/>
                    <a:p>
                      <a:pPr algn="ctr"/>
                      <a:r>
                        <a:rPr lang="ja-JP" altLang="en-US" sz="1100" dirty="0" smtClean="0">
                          <a:latin typeface="Meiryo UI" panose="020B0604030504040204" pitchFamily="50" charset="-128"/>
                          <a:ea typeface="Meiryo UI" panose="020B0604030504040204" pitchFamily="50" charset="-128"/>
                        </a:rPr>
                        <a:t>わからない</a:t>
                      </a:r>
                      <a:r>
                        <a:rPr lang="en-US" altLang="ja-JP" sz="1050" dirty="0" smtClean="0">
                          <a:latin typeface="Meiryo UI" panose="020B0604030504040204" pitchFamily="50" charset="-128"/>
                          <a:ea typeface="Meiryo UI" panose="020B0604030504040204" pitchFamily="50" charset="-128"/>
                        </a:rPr>
                        <a:t>(20.5%)</a:t>
                      </a:r>
                      <a:endParaRPr lang="ja-JP" altLang="en-US" sz="1050" dirty="0" smtClean="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ctr"/>
                      <a:r>
                        <a:rPr lang="ja-JP" altLang="en-US" sz="1100" dirty="0" smtClean="0">
                          <a:latin typeface="Meiryo UI" panose="020B0604030504040204" pitchFamily="50" charset="-128"/>
                          <a:ea typeface="Meiryo UI" panose="020B0604030504040204" pitchFamily="50" charset="-128"/>
                        </a:rPr>
                        <a:t>ホール・会議室</a:t>
                      </a:r>
                      <a:r>
                        <a:rPr lang="en-US" altLang="ja-JP" sz="1050" dirty="0" smtClean="0">
                          <a:latin typeface="Meiryo UI" panose="020B0604030504040204" pitchFamily="50" charset="-128"/>
                          <a:ea typeface="Meiryo UI" panose="020B0604030504040204" pitchFamily="50" charset="-128"/>
                        </a:rPr>
                        <a:t>(19.5%)</a:t>
                      </a:r>
                      <a:endParaRPr lang="ja-JP" altLang="en-US" sz="105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extLst>
                  <a:ext uri="{0D108BD9-81ED-4DB2-BD59-A6C34878D82A}">
                    <a16:rowId xmlns:a16="http://schemas.microsoft.com/office/drawing/2014/main" val="10004"/>
                  </a:ext>
                </a:extLst>
              </a:tr>
              <a:tr h="430180">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3</a:t>
                      </a: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lang="ja-JP" altLang="en-US" sz="1100" dirty="0" smtClean="0">
                          <a:latin typeface="Meiryo UI" panose="020B0604030504040204" pitchFamily="50" charset="-128"/>
                          <a:ea typeface="Meiryo UI" panose="020B0604030504040204" pitchFamily="50" charset="-128"/>
                        </a:rPr>
                        <a:t>医療モール</a:t>
                      </a:r>
                      <a:endParaRPr lang="en-US" altLang="ja-JP" sz="1100" dirty="0" smtClean="0">
                        <a:latin typeface="Meiryo UI" panose="020B0604030504040204" pitchFamily="50" charset="-128"/>
                        <a:ea typeface="Meiryo UI" panose="020B0604030504040204" pitchFamily="50" charset="-128"/>
                      </a:endParaRPr>
                    </a:p>
                    <a:p>
                      <a:pPr algn="ctr"/>
                      <a:r>
                        <a:rPr lang="en-US" altLang="ja-JP" sz="1100" dirty="0" smtClean="0">
                          <a:latin typeface="Meiryo UI" panose="020B0604030504040204" pitchFamily="50" charset="-128"/>
                          <a:ea typeface="Meiryo UI" panose="020B0604030504040204" pitchFamily="50" charset="-128"/>
                        </a:rPr>
                        <a:t>(22.4%)</a:t>
                      </a:r>
                      <a:endParaRPr lang="ja-JP" altLang="en-US" sz="11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lang="ja-JP" altLang="en-US" sz="1100" dirty="0" smtClean="0">
                          <a:latin typeface="Meiryo UI" panose="020B0604030504040204" pitchFamily="50" charset="-128"/>
                          <a:ea typeface="Meiryo UI" panose="020B0604030504040204" pitchFamily="50" charset="-128"/>
                        </a:rPr>
                        <a:t>医療モール</a:t>
                      </a:r>
                      <a:endParaRPr lang="en-US" altLang="ja-JP" sz="1100" dirty="0" smtClean="0">
                        <a:latin typeface="Meiryo UI" panose="020B0604030504040204" pitchFamily="50" charset="-128"/>
                        <a:ea typeface="Meiryo UI" panose="020B0604030504040204" pitchFamily="50" charset="-128"/>
                      </a:endParaRPr>
                    </a:p>
                    <a:p>
                      <a:pPr algn="ctr"/>
                      <a:r>
                        <a:rPr lang="en-US" altLang="ja-JP" sz="1100" dirty="0" smtClean="0">
                          <a:latin typeface="Meiryo UI" panose="020B0604030504040204" pitchFamily="50" charset="-128"/>
                          <a:ea typeface="Meiryo UI" panose="020B0604030504040204" pitchFamily="50" charset="-128"/>
                        </a:rPr>
                        <a:t>(6.8%)</a:t>
                      </a:r>
                      <a:endParaRPr lang="ja-JP" altLang="en-US" sz="11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サ高住</a:t>
                      </a:r>
                      <a:endParaRPr kumimoji="1" lang="en-US" altLang="ja-JP" sz="1100" dirty="0" smtClean="0">
                        <a:latin typeface="Meiryo UI" panose="020B0604030504040204" pitchFamily="50" charset="-128"/>
                        <a:ea typeface="Meiryo UI" panose="020B0604030504040204" pitchFamily="50" charset="-128"/>
                      </a:endParaRPr>
                    </a:p>
                    <a:p>
                      <a:pPr algn="ctr"/>
                      <a:r>
                        <a:rPr kumimoji="1" lang="en-US" altLang="ja-JP" sz="1100" dirty="0" smtClean="0">
                          <a:latin typeface="Meiryo UI" panose="020B0604030504040204" pitchFamily="50" charset="-128"/>
                          <a:ea typeface="Meiryo UI" panose="020B0604030504040204" pitchFamily="50" charset="-128"/>
                        </a:rPr>
                        <a:t>(16.8%)</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なんでもよい</a:t>
                      </a:r>
                      <a:endParaRPr kumimoji="1" lang="en-US" altLang="ja-JP" sz="11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(13.9%)</a:t>
                      </a:r>
                      <a:endParaRPr kumimoji="1" lang="ja-JP" altLang="en-US" sz="1100" dirty="0" smtClean="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小規模保育</a:t>
                      </a:r>
                      <a:endParaRPr kumimoji="1" lang="en-US" altLang="ja-JP" sz="1100" dirty="0" smtClean="0">
                        <a:latin typeface="Meiryo UI" panose="020B0604030504040204" pitchFamily="50" charset="-128"/>
                        <a:ea typeface="Meiryo UI" panose="020B0604030504040204" pitchFamily="50" charset="-128"/>
                      </a:endParaRPr>
                    </a:p>
                    <a:p>
                      <a:pPr algn="ctr"/>
                      <a:r>
                        <a:rPr kumimoji="1" lang="en-US" altLang="ja-JP" sz="1100" dirty="0" smtClean="0">
                          <a:latin typeface="Meiryo UI" panose="020B0604030504040204" pitchFamily="50" charset="-128"/>
                          <a:ea typeface="Meiryo UI" panose="020B0604030504040204" pitchFamily="50" charset="-128"/>
                        </a:rPr>
                        <a:t>(7.9%)</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小規模保育</a:t>
                      </a:r>
                      <a:endParaRPr kumimoji="1" lang="en-US" altLang="ja-JP" sz="1100" dirty="0" smtClean="0">
                        <a:latin typeface="Meiryo UI" panose="020B0604030504040204" pitchFamily="50" charset="-128"/>
                        <a:ea typeface="Meiryo UI" panose="020B0604030504040204" pitchFamily="50" charset="-128"/>
                      </a:endParaRPr>
                    </a:p>
                    <a:p>
                      <a:pPr algn="ctr"/>
                      <a:r>
                        <a:rPr kumimoji="1" lang="en-US" altLang="ja-JP" sz="1100" dirty="0" smtClean="0">
                          <a:latin typeface="Meiryo UI" panose="020B0604030504040204" pitchFamily="50" charset="-128"/>
                          <a:ea typeface="Meiryo UI" panose="020B0604030504040204" pitchFamily="50" charset="-128"/>
                        </a:rPr>
                        <a:t>(10.6%)</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a:t>
                      </a:r>
                    </a:p>
                  </a:txBody>
                  <a:tcPr anchor="ctr">
                    <a:solidFill>
                      <a:schemeClr val="accent1">
                        <a:lumMod val="40000"/>
                        <a:lumOff val="60000"/>
                      </a:schemeClr>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lang="ja-JP" altLang="en-US" sz="1100" dirty="0" smtClean="0">
                          <a:latin typeface="Meiryo UI" panose="020B0604030504040204" pitchFamily="50" charset="-128"/>
                          <a:ea typeface="Meiryo UI" panose="020B0604030504040204" pitchFamily="50" charset="-128"/>
                        </a:rPr>
                        <a:t>公園</a:t>
                      </a:r>
                      <a:r>
                        <a:rPr lang="en-US" altLang="ja-JP" sz="1050" dirty="0" smtClean="0">
                          <a:latin typeface="Meiryo UI" panose="020B0604030504040204" pitchFamily="50" charset="-128"/>
                          <a:ea typeface="Meiryo UI" panose="020B0604030504040204" pitchFamily="50" charset="-128"/>
                        </a:rPr>
                        <a:t>(19.5%)</a:t>
                      </a:r>
                      <a:endParaRPr lang="ja-JP" altLang="en-US" sz="1050" dirty="0" smtClean="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lang="ja-JP" altLang="en-US" sz="1100" dirty="0" smtClean="0">
                          <a:latin typeface="Meiryo UI" panose="020B0604030504040204" pitchFamily="50" charset="-128"/>
                          <a:ea typeface="Meiryo UI" panose="020B0604030504040204" pitchFamily="50" charset="-128"/>
                        </a:rPr>
                        <a:t>わからない</a:t>
                      </a:r>
                      <a:r>
                        <a:rPr lang="en-US" altLang="ja-JP" sz="1050" dirty="0" smtClean="0">
                          <a:latin typeface="Meiryo UI" panose="020B0604030504040204" pitchFamily="50" charset="-128"/>
                          <a:ea typeface="Meiryo UI" panose="020B0604030504040204" pitchFamily="50" charset="-128"/>
                        </a:rPr>
                        <a:t>(15.1%)</a:t>
                      </a:r>
                      <a:endParaRPr lang="ja-JP" altLang="en-US" sz="1050" dirty="0" smtClean="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extLst>
                  <a:ext uri="{0D108BD9-81ED-4DB2-BD59-A6C34878D82A}">
                    <a16:rowId xmlns:a16="http://schemas.microsoft.com/office/drawing/2014/main" val="10005"/>
                  </a:ext>
                </a:extLst>
              </a:tr>
            </a:tbl>
          </a:graphicData>
        </a:graphic>
      </p:graphicFrame>
      <p:sp>
        <p:nvSpPr>
          <p:cNvPr id="4" name="スライド番号プレースホルダー 3"/>
          <p:cNvSpPr>
            <a:spLocks noGrp="1"/>
          </p:cNvSpPr>
          <p:nvPr>
            <p:ph type="sldNum" sz="quarter" idx="12"/>
          </p:nvPr>
        </p:nvSpPr>
        <p:spPr>
          <a:xfrm>
            <a:off x="7677150" y="6492875"/>
            <a:ext cx="2228850" cy="365125"/>
          </a:xfrm>
        </p:spPr>
        <p:txBody>
          <a:bodyPr/>
          <a:lstStyle/>
          <a:p>
            <a:fld id="{623D03A3-06C5-4B08-ADBE-8DF309FEE1BC}" type="slidenum">
              <a:rPr kumimoji="1" lang="ja-JP" altLang="en-US" smtClean="0">
                <a:latin typeface="Meiryo UI" panose="020B0604030504040204" pitchFamily="50" charset="-128"/>
                <a:ea typeface="Meiryo UI" panose="020B0604030504040204" pitchFamily="50" charset="-128"/>
              </a:rPr>
              <a:t>21</a:t>
            </a:fld>
            <a:endParaRPr kumimoji="1" lang="ja-JP" altLang="en-US" dirty="0">
              <a:latin typeface="Meiryo UI" panose="020B0604030504040204" pitchFamily="50" charset="-128"/>
              <a:ea typeface="Meiryo UI" panose="020B0604030504040204" pitchFamily="50" charset="-128"/>
            </a:endParaRPr>
          </a:p>
        </p:txBody>
      </p:sp>
      <p:sp>
        <p:nvSpPr>
          <p:cNvPr id="6" name="タイトル 1"/>
          <p:cNvSpPr txBox="1">
            <a:spLocks/>
          </p:cNvSpPr>
          <p:nvPr/>
        </p:nvSpPr>
        <p:spPr>
          <a:xfrm>
            <a:off x="423233" y="752048"/>
            <a:ext cx="6367333" cy="351201"/>
          </a:xfrm>
          <a:prstGeom prst="rect">
            <a:avLst/>
          </a:prstGeom>
          <a:solidFill>
            <a:schemeClr val="accent4"/>
          </a:solidFill>
          <a:ln>
            <a:noFill/>
          </a:ln>
        </p:spPr>
        <p:txBody>
          <a:bodyPr vert="horz" lIns="91440" tIns="45720" rIns="91440" bIns="45720" rtlCol="0" anchor="ctr">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1800" b="1" dirty="0" smtClean="0">
                <a:solidFill>
                  <a:schemeClr val="bg1"/>
                </a:solidFill>
                <a:latin typeface="Meiryo UI" panose="020B0604030504040204" pitchFamily="50" charset="-128"/>
                <a:ea typeface="Meiryo UI" panose="020B0604030504040204" pitchFamily="50" charset="-128"/>
              </a:rPr>
              <a:t>区民アンケート</a:t>
            </a:r>
            <a:endParaRPr lang="ja-JP" altLang="ja-JP" sz="12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157907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bg1"/>
                </a:solidFill>
                <a:latin typeface="Meiryo UI" panose="020B0604030504040204" pitchFamily="50" charset="-128"/>
                <a:ea typeface="Meiryo UI" panose="020B0604030504040204" pitchFamily="50" charset="-128"/>
              </a:rPr>
              <a:t>３</a:t>
            </a:r>
            <a:r>
              <a:rPr lang="ja-JP" altLang="en-US" sz="2400" b="1" dirty="0" smtClean="0">
                <a:solidFill>
                  <a:schemeClr val="bg1"/>
                </a:solidFill>
                <a:latin typeface="Meiryo UI" panose="020B0604030504040204" pitchFamily="50" charset="-128"/>
                <a:ea typeface="Meiryo UI" panose="020B0604030504040204" pitchFamily="50" charset="-128"/>
              </a:rPr>
              <a:t>　</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論点整理①</a:t>
            </a:r>
            <a:endParaRPr lang="ja-JP" altLang="ja-JP" sz="2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269238" y="798052"/>
            <a:ext cx="3374507" cy="42152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ベースとなる機能について①</a:t>
            </a:r>
          </a:p>
        </p:txBody>
      </p:sp>
      <p:sp>
        <p:nvSpPr>
          <p:cNvPr id="9" name="正方形/長方形 8"/>
          <p:cNvSpPr/>
          <p:nvPr/>
        </p:nvSpPr>
        <p:spPr>
          <a:xfrm>
            <a:off x="269239" y="1219577"/>
            <a:ext cx="9289099" cy="3886996"/>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800"/>
              </a:lnSpc>
            </a:pPr>
            <a:r>
              <a:rPr lang="ja-JP" altLang="en-US" sz="2000" dirty="0" smtClean="0">
                <a:solidFill>
                  <a:schemeClr val="tx1"/>
                </a:solidFill>
                <a:latin typeface="Meiryo UI" panose="020B0604030504040204" pitchFamily="50" charset="-128"/>
                <a:ea typeface="Meiryo UI" panose="020B0604030504040204" pitchFamily="50" charset="-128"/>
              </a:rPr>
              <a:t>・医療、高齢者福祉、子育て支援のいずれの分野も区民ニーズは高い。</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800"/>
              </a:lnSpc>
            </a:pPr>
            <a:r>
              <a:rPr lang="ja-JP" altLang="en-US" sz="2000" dirty="0" smtClean="0">
                <a:solidFill>
                  <a:schemeClr val="tx1"/>
                </a:solidFill>
                <a:latin typeface="Meiryo UI" panose="020B0604030504040204" pitchFamily="50" charset="-128"/>
                <a:ea typeface="Meiryo UI" panose="020B0604030504040204" pitchFamily="50" charset="-128"/>
              </a:rPr>
              <a:t>・医療分野については、アンケートで救急病院を希望する意見が多かったが、病院については、病床数は二次医療圏である大阪市域で定められており、区ごとの病床数の必要数は定められていない。</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ts val="2800"/>
              </a:lnSpc>
            </a:pPr>
            <a:r>
              <a:rPr lang="ja-JP" altLang="en-US" sz="2000" dirty="0" smtClean="0">
                <a:solidFill>
                  <a:schemeClr val="tx1"/>
                </a:solidFill>
                <a:latin typeface="Meiryo UI" panose="020B0604030504040204" pitchFamily="50" charset="-128"/>
                <a:ea typeface="Meiryo UI" panose="020B0604030504040204" pitchFamily="50" charset="-128"/>
              </a:rPr>
              <a:t>・また、現在大阪市域で病床過剰の状態であることから、市外からの病院移転は認められず、参入事業者は市内の病院に限られ、さらに救急病院を必須とする</a:t>
            </a:r>
            <a:r>
              <a:rPr lang="ja-JP" altLang="en-US" sz="2000" dirty="0">
                <a:solidFill>
                  <a:schemeClr val="tx1"/>
                </a:solidFill>
                <a:latin typeface="Meiryo UI" panose="020B0604030504040204" pitchFamily="50" charset="-128"/>
                <a:ea typeface="Meiryo UI" panose="020B0604030504040204" pitchFamily="50" charset="-128"/>
              </a:rPr>
              <a:t>ことは</a:t>
            </a:r>
            <a:r>
              <a:rPr lang="ja-JP" altLang="en-US" sz="2000" dirty="0" smtClean="0">
                <a:solidFill>
                  <a:schemeClr val="tx1"/>
                </a:solidFill>
                <a:latin typeface="Meiryo UI" panose="020B0604030504040204" pitchFamily="50" charset="-128"/>
                <a:ea typeface="Meiryo UI" panose="020B0604030504040204" pitchFamily="50" charset="-128"/>
              </a:rPr>
              <a:t>、参入事</a:t>
            </a:r>
            <a:r>
              <a:rPr lang="ja-JP" altLang="en-US" sz="2000" dirty="0">
                <a:solidFill>
                  <a:schemeClr val="tx1"/>
                </a:solidFill>
                <a:latin typeface="Meiryo UI" panose="020B0604030504040204" pitchFamily="50" charset="-128"/>
                <a:ea typeface="Meiryo UI" panose="020B0604030504040204" pitchFamily="50" charset="-128"/>
              </a:rPr>
              <a:t>業者の競争性の低下と</a:t>
            </a:r>
            <a:r>
              <a:rPr lang="ja-JP" altLang="en-US" sz="2000" dirty="0" smtClean="0">
                <a:solidFill>
                  <a:schemeClr val="tx1"/>
                </a:solidFill>
                <a:latin typeface="Meiryo UI" panose="020B0604030504040204" pitchFamily="50" charset="-128"/>
                <a:ea typeface="Meiryo UI" panose="020B0604030504040204" pitchFamily="50" charset="-128"/>
              </a:rPr>
              <a:t>価格面への影響が</a:t>
            </a:r>
            <a:r>
              <a:rPr lang="ja-JP" altLang="en-US" sz="2000" dirty="0">
                <a:solidFill>
                  <a:schemeClr val="tx1"/>
                </a:solidFill>
                <a:latin typeface="Meiryo UI" panose="020B0604030504040204" pitchFamily="50" charset="-128"/>
                <a:ea typeface="Meiryo UI" panose="020B0604030504040204" pitchFamily="50" charset="-128"/>
              </a:rPr>
              <a:t>見込まれる</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smtClean="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677150" y="6492875"/>
            <a:ext cx="2228850" cy="365125"/>
          </a:xfrm>
        </p:spPr>
        <p:txBody>
          <a:bodyPr/>
          <a:lstStyle/>
          <a:p>
            <a:fld id="{623D03A3-06C5-4B08-ADBE-8DF309FEE1BC}" type="slidenum">
              <a:rPr kumimoji="1" lang="ja-JP" altLang="en-US" smtClean="0">
                <a:latin typeface="Meiryo UI" panose="020B0604030504040204" pitchFamily="50" charset="-128"/>
                <a:ea typeface="Meiryo UI" panose="020B0604030504040204" pitchFamily="50" charset="-128"/>
              </a:rPr>
              <a:t>22</a:t>
            </a:fld>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94907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bg1"/>
                </a:solidFill>
                <a:latin typeface="Meiryo UI" panose="020B0604030504040204" pitchFamily="50" charset="-128"/>
                <a:ea typeface="Meiryo UI" panose="020B0604030504040204" pitchFamily="50" charset="-128"/>
              </a:rPr>
              <a:t>３</a:t>
            </a:r>
            <a:r>
              <a:rPr lang="ja-JP" altLang="en-US" sz="2400" b="1" dirty="0" smtClean="0">
                <a:solidFill>
                  <a:schemeClr val="bg1"/>
                </a:solidFill>
                <a:latin typeface="Meiryo UI" panose="020B0604030504040204" pitchFamily="50" charset="-128"/>
                <a:ea typeface="Meiryo UI" panose="020B0604030504040204" pitchFamily="50" charset="-128"/>
              </a:rPr>
              <a:t>　</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論点整理①</a:t>
            </a:r>
            <a:endParaRPr lang="ja-JP" altLang="ja-JP" sz="2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269238" y="798052"/>
            <a:ext cx="3374507" cy="42152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ベースとなる機能について②</a:t>
            </a:r>
          </a:p>
        </p:txBody>
      </p:sp>
      <p:sp>
        <p:nvSpPr>
          <p:cNvPr id="9" name="正方形/長方形 8"/>
          <p:cNvSpPr/>
          <p:nvPr/>
        </p:nvSpPr>
        <p:spPr>
          <a:xfrm>
            <a:off x="269239" y="1219576"/>
            <a:ext cx="9289099" cy="3450897"/>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Meiryo UI" panose="020B0604030504040204" pitchFamily="50" charset="-128"/>
                <a:ea typeface="Meiryo UI" panose="020B0604030504040204" pitchFamily="50" charset="-128"/>
              </a:rPr>
              <a:t>・高齢者福祉分野については、アンケートで特別養護老人ホームを希望する意見が多かったが</a:t>
            </a:r>
            <a:r>
              <a:rPr lang="ja-JP" altLang="en-US" sz="2000" dirty="0" smtClean="0">
                <a:solidFill>
                  <a:schemeClr val="tx1"/>
                </a:solidFill>
                <a:latin typeface="Meiryo UI" panose="020B0604030504040204" pitchFamily="50" charset="-128"/>
                <a:ea typeface="Meiryo UI" panose="020B0604030504040204" pitchFamily="50" charset="-128"/>
              </a:rPr>
              <a:t>、高齢化に伴い多様なニーズがあり、またマーケットサウンディングにおいても多種の提案があったことから、</a:t>
            </a:r>
            <a:r>
              <a:rPr lang="ja-JP" altLang="en-US" sz="2000" dirty="0">
                <a:solidFill>
                  <a:schemeClr val="tx1"/>
                </a:solidFill>
                <a:latin typeface="Meiryo UI" panose="020B0604030504040204" pitchFamily="50" charset="-128"/>
                <a:ea typeface="Meiryo UI" panose="020B0604030504040204" pitchFamily="50" charset="-128"/>
              </a:rPr>
              <a:t>本用地活用事業の募集においては特別養護老人ホームには限定しないものとする</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・子育て支援分野については、区民からのニーズは高いものの、平成</a:t>
            </a:r>
            <a:r>
              <a:rPr lang="en-US" altLang="ja-JP" sz="2000" dirty="0" smtClean="0">
                <a:solidFill>
                  <a:schemeClr val="tx1"/>
                </a:solidFill>
                <a:latin typeface="Meiryo UI" panose="020B0604030504040204" pitchFamily="50" charset="-128"/>
                <a:ea typeface="Meiryo UI" panose="020B0604030504040204" pitchFamily="50" charset="-128"/>
              </a:rPr>
              <a:t>31</a:t>
            </a:r>
            <a:r>
              <a:rPr lang="ja-JP" altLang="en-US" sz="2000" dirty="0" smtClean="0">
                <a:solidFill>
                  <a:schemeClr val="tx1"/>
                </a:solidFill>
                <a:latin typeface="Meiryo UI" panose="020B0604030504040204" pitchFamily="50" charset="-128"/>
                <a:ea typeface="Meiryo UI" panose="020B0604030504040204" pitchFamily="50" charset="-128"/>
              </a:rPr>
              <a:t>年</a:t>
            </a:r>
            <a:r>
              <a:rPr lang="en-US" altLang="ja-JP" sz="2000" dirty="0" smtClean="0">
                <a:solidFill>
                  <a:schemeClr val="tx1"/>
                </a:solidFill>
                <a:latin typeface="Meiryo UI" panose="020B0604030504040204" pitchFamily="50" charset="-128"/>
                <a:ea typeface="Meiryo UI" panose="020B0604030504040204" pitchFamily="50" charset="-128"/>
              </a:rPr>
              <a:t>4</a:t>
            </a:r>
            <a:r>
              <a:rPr lang="ja-JP" altLang="en-US" sz="2000" dirty="0" smtClean="0">
                <a:solidFill>
                  <a:schemeClr val="tx1"/>
                </a:solidFill>
                <a:latin typeface="Meiryo UI" panose="020B0604030504040204" pitchFamily="50" charset="-128"/>
                <a:ea typeface="Meiryo UI" panose="020B0604030504040204" pitchFamily="50" charset="-128"/>
              </a:rPr>
              <a:t>月</a:t>
            </a:r>
            <a:r>
              <a:rPr lang="en-US" altLang="ja-JP" sz="2000" dirty="0" smtClean="0">
                <a:solidFill>
                  <a:schemeClr val="tx1"/>
                </a:solidFill>
                <a:latin typeface="Meiryo UI" panose="020B0604030504040204" pitchFamily="50" charset="-128"/>
                <a:ea typeface="Meiryo UI" panose="020B0604030504040204" pitchFamily="50" charset="-128"/>
              </a:rPr>
              <a:t>1</a:t>
            </a:r>
            <a:r>
              <a:rPr lang="ja-JP" altLang="en-US" sz="2000" dirty="0" smtClean="0">
                <a:solidFill>
                  <a:schemeClr val="tx1"/>
                </a:solidFill>
                <a:latin typeface="Meiryo UI" panose="020B0604030504040204" pitchFamily="50" charset="-128"/>
                <a:ea typeface="Meiryo UI" panose="020B0604030504040204" pitchFamily="50" charset="-128"/>
              </a:rPr>
              <a:t>日現在の保育施設待機児童数も城東区は０名となった。加えて</a:t>
            </a:r>
            <a:r>
              <a:rPr lang="ja-JP" altLang="en-US" sz="2000" dirty="0">
                <a:solidFill>
                  <a:schemeClr val="tx1"/>
                </a:solidFill>
                <a:latin typeface="Meiryo UI" panose="020B0604030504040204" pitchFamily="50" charset="-128"/>
                <a:ea typeface="Meiryo UI" panose="020B0604030504040204" pitchFamily="50" charset="-128"/>
              </a:rPr>
              <a:t>、中長期的には城東区も大阪市全体と同じく子どもの人口は減少傾向に</a:t>
            </a:r>
            <a:r>
              <a:rPr lang="ja-JP" altLang="en-US" sz="2000" dirty="0" smtClean="0">
                <a:solidFill>
                  <a:schemeClr val="tx1"/>
                </a:solidFill>
                <a:latin typeface="Meiryo UI" panose="020B0604030504040204" pitchFamily="50" charset="-128"/>
                <a:ea typeface="Meiryo UI" panose="020B0604030504040204" pitchFamily="50" charset="-128"/>
              </a:rPr>
              <a:t>あることから、必要性は低下するものと予想される。</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a:t>
            </a:r>
            <a:r>
              <a:rPr lang="en-US" altLang="ja-JP" sz="2000" dirty="0" smtClean="0">
                <a:solidFill>
                  <a:schemeClr val="tx1"/>
                </a:solidFill>
                <a:latin typeface="Meiryo UI" panose="020B0604030504040204" pitchFamily="50" charset="-128"/>
                <a:ea typeface="Meiryo UI" panose="020B0604030504040204" pitchFamily="50" charset="-128"/>
              </a:rPr>
              <a:t>0</a:t>
            </a:r>
            <a:r>
              <a:rPr lang="ja-JP" altLang="en-US" sz="2000" dirty="0" smtClean="0">
                <a:solidFill>
                  <a:schemeClr val="tx1"/>
                </a:solidFill>
                <a:latin typeface="Meiryo UI" panose="020B0604030504040204" pitchFamily="50" charset="-128"/>
                <a:ea typeface="Meiryo UI" panose="020B0604030504040204" pitchFamily="50" charset="-128"/>
              </a:rPr>
              <a:t>～</a:t>
            </a:r>
            <a:r>
              <a:rPr lang="en-US" altLang="ja-JP" sz="2000" dirty="0" smtClean="0">
                <a:solidFill>
                  <a:schemeClr val="tx1"/>
                </a:solidFill>
                <a:latin typeface="Meiryo UI" panose="020B0604030504040204" pitchFamily="50" charset="-128"/>
                <a:ea typeface="Meiryo UI" panose="020B0604030504040204" pitchFamily="50" charset="-128"/>
              </a:rPr>
              <a:t>4</a:t>
            </a:r>
            <a:r>
              <a:rPr lang="ja-JP" altLang="en-US" sz="2000" dirty="0" smtClean="0">
                <a:solidFill>
                  <a:schemeClr val="tx1"/>
                </a:solidFill>
                <a:latin typeface="Meiryo UI" panose="020B0604030504040204" pitchFamily="50" charset="-128"/>
                <a:ea typeface="Meiryo UI" panose="020B0604030504040204" pitchFamily="50" charset="-128"/>
              </a:rPr>
              <a:t>歳推計人口　</a:t>
            </a:r>
            <a:r>
              <a:rPr lang="en-US" altLang="ja-JP" sz="2000" dirty="0" smtClean="0">
                <a:solidFill>
                  <a:schemeClr val="tx1"/>
                </a:solidFill>
                <a:latin typeface="Meiryo UI" panose="020B0604030504040204" pitchFamily="50" charset="-128"/>
                <a:ea typeface="Meiryo UI" panose="020B0604030504040204" pitchFamily="50" charset="-128"/>
              </a:rPr>
              <a:t>2015</a:t>
            </a:r>
            <a:r>
              <a:rPr lang="ja-JP" altLang="en-US" sz="2000" dirty="0" smtClean="0">
                <a:solidFill>
                  <a:schemeClr val="tx1"/>
                </a:solidFill>
                <a:latin typeface="Meiryo UI" panose="020B0604030504040204" pitchFamily="50" charset="-128"/>
                <a:ea typeface="Meiryo UI" panose="020B0604030504040204" pitchFamily="50" charset="-128"/>
              </a:rPr>
              <a:t>年</a:t>
            </a:r>
            <a:r>
              <a:rPr lang="en-US" altLang="ja-JP" sz="2000" dirty="0" smtClean="0">
                <a:solidFill>
                  <a:schemeClr val="tx1"/>
                </a:solidFill>
                <a:latin typeface="Meiryo UI" panose="020B0604030504040204" pitchFamily="50" charset="-128"/>
                <a:ea typeface="Meiryo UI" panose="020B0604030504040204" pitchFamily="50" charset="-128"/>
              </a:rPr>
              <a:t>:6,662</a:t>
            </a:r>
            <a:r>
              <a:rPr lang="ja-JP" altLang="en-US" sz="2000" dirty="0" smtClean="0">
                <a:solidFill>
                  <a:schemeClr val="tx1"/>
                </a:solidFill>
                <a:latin typeface="Meiryo UI" panose="020B0604030504040204" pitchFamily="50" charset="-128"/>
                <a:ea typeface="Meiryo UI" panose="020B0604030504040204" pitchFamily="50" charset="-128"/>
              </a:rPr>
              <a:t>人、</a:t>
            </a:r>
            <a:r>
              <a:rPr lang="en-US" altLang="ja-JP" sz="2000" dirty="0" smtClean="0">
                <a:solidFill>
                  <a:schemeClr val="tx1"/>
                </a:solidFill>
                <a:latin typeface="Meiryo UI" panose="020B0604030504040204" pitchFamily="50" charset="-128"/>
                <a:ea typeface="Meiryo UI" panose="020B0604030504040204" pitchFamily="50" charset="-128"/>
              </a:rPr>
              <a:t>2025</a:t>
            </a:r>
            <a:r>
              <a:rPr lang="ja-JP" altLang="en-US" sz="2000" dirty="0" smtClean="0">
                <a:solidFill>
                  <a:schemeClr val="tx1"/>
                </a:solidFill>
                <a:latin typeface="Meiryo UI" panose="020B0604030504040204" pitchFamily="50" charset="-128"/>
                <a:ea typeface="Meiryo UI" panose="020B0604030504040204" pitchFamily="50" charset="-128"/>
              </a:rPr>
              <a:t>年</a:t>
            </a:r>
            <a:r>
              <a:rPr lang="en-US" altLang="ja-JP" sz="2000" dirty="0" smtClean="0">
                <a:solidFill>
                  <a:schemeClr val="tx1"/>
                </a:solidFill>
                <a:latin typeface="Meiryo UI" panose="020B0604030504040204" pitchFamily="50" charset="-128"/>
                <a:ea typeface="Meiryo UI" panose="020B0604030504040204" pitchFamily="50" charset="-128"/>
              </a:rPr>
              <a:t>:5,785</a:t>
            </a:r>
            <a:r>
              <a:rPr lang="ja-JP" altLang="en-US" sz="2000" dirty="0" smtClean="0">
                <a:solidFill>
                  <a:schemeClr val="tx1"/>
                </a:solidFill>
                <a:latin typeface="Meiryo UI" panose="020B0604030504040204" pitchFamily="50" charset="-128"/>
                <a:ea typeface="Meiryo UI" panose="020B0604030504040204" pitchFamily="50" charset="-128"/>
              </a:rPr>
              <a:t>人、</a:t>
            </a:r>
            <a:r>
              <a:rPr lang="en-US" altLang="ja-JP" sz="2000" dirty="0" smtClean="0">
                <a:solidFill>
                  <a:schemeClr val="tx1"/>
                </a:solidFill>
                <a:latin typeface="Meiryo UI" panose="020B0604030504040204" pitchFamily="50" charset="-128"/>
                <a:ea typeface="Meiryo UI" panose="020B0604030504040204" pitchFamily="50" charset="-128"/>
              </a:rPr>
              <a:t>2035</a:t>
            </a:r>
            <a:r>
              <a:rPr lang="ja-JP" altLang="en-US" sz="2000" dirty="0" smtClean="0">
                <a:solidFill>
                  <a:schemeClr val="tx1"/>
                </a:solidFill>
                <a:latin typeface="Meiryo UI" panose="020B0604030504040204" pitchFamily="50" charset="-128"/>
                <a:ea typeface="Meiryo UI" panose="020B0604030504040204" pitchFamily="50" charset="-128"/>
              </a:rPr>
              <a:t>年</a:t>
            </a:r>
            <a:r>
              <a:rPr lang="en-US" altLang="ja-JP" sz="2000" dirty="0" smtClean="0">
                <a:solidFill>
                  <a:schemeClr val="tx1"/>
                </a:solidFill>
                <a:latin typeface="Meiryo UI" panose="020B0604030504040204" pitchFamily="50" charset="-128"/>
                <a:ea typeface="Meiryo UI" panose="020B0604030504040204" pitchFamily="50" charset="-128"/>
              </a:rPr>
              <a:t>:5,424</a:t>
            </a:r>
            <a:r>
              <a:rPr lang="ja-JP" altLang="en-US" sz="2000" dirty="0" smtClean="0">
                <a:solidFill>
                  <a:schemeClr val="tx1"/>
                </a:solidFill>
                <a:latin typeface="Meiryo UI" panose="020B0604030504040204" pitchFamily="50" charset="-128"/>
                <a:ea typeface="Meiryo UI" panose="020B0604030504040204" pitchFamily="50" charset="-128"/>
              </a:rPr>
              <a:t>人、</a:t>
            </a:r>
            <a:r>
              <a:rPr lang="en-US" altLang="ja-JP" sz="2000" dirty="0" smtClean="0">
                <a:solidFill>
                  <a:schemeClr val="tx1"/>
                </a:solidFill>
                <a:latin typeface="Meiryo UI" panose="020B0604030504040204" pitchFamily="50" charset="-128"/>
                <a:ea typeface="Meiryo UI" panose="020B0604030504040204" pitchFamily="50" charset="-128"/>
              </a:rPr>
              <a:t>2045</a:t>
            </a:r>
            <a:r>
              <a:rPr lang="ja-JP" altLang="en-US" sz="2000" dirty="0" smtClean="0">
                <a:solidFill>
                  <a:schemeClr val="tx1"/>
                </a:solidFill>
                <a:latin typeface="Meiryo UI" panose="020B0604030504040204" pitchFamily="50" charset="-128"/>
                <a:ea typeface="Meiryo UI" panose="020B0604030504040204" pitchFamily="50" charset="-128"/>
              </a:rPr>
              <a:t>年</a:t>
            </a:r>
            <a:r>
              <a:rPr lang="en-US" altLang="ja-JP" sz="2000" dirty="0" smtClean="0">
                <a:solidFill>
                  <a:schemeClr val="tx1"/>
                </a:solidFill>
                <a:latin typeface="Meiryo UI" panose="020B0604030504040204" pitchFamily="50" charset="-128"/>
                <a:ea typeface="Meiryo UI" panose="020B0604030504040204" pitchFamily="50" charset="-128"/>
              </a:rPr>
              <a:t>:4,976</a:t>
            </a:r>
            <a:r>
              <a:rPr lang="ja-JP" altLang="en-US" sz="2000" dirty="0" smtClean="0">
                <a:solidFill>
                  <a:schemeClr val="tx1"/>
                </a:solidFill>
                <a:latin typeface="Meiryo UI" panose="020B0604030504040204" pitchFamily="50" charset="-128"/>
                <a:ea typeface="Meiryo UI" panose="020B0604030504040204" pitchFamily="50" charset="-128"/>
              </a:rPr>
              <a:t>人）</a:t>
            </a:r>
            <a:endParaRPr lang="en-US" altLang="ja-JP" sz="2000" dirty="0" smtClean="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677150" y="6492875"/>
            <a:ext cx="2228850" cy="365125"/>
          </a:xfrm>
        </p:spPr>
        <p:txBody>
          <a:bodyPr/>
          <a:lstStyle/>
          <a:p>
            <a:fld id="{623D03A3-06C5-4B08-ADBE-8DF309FEE1BC}" type="slidenum">
              <a:rPr kumimoji="1" lang="ja-JP" altLang="en-US" smtClean="0">
                <a:latin typeface="Meiryo UI" panose="020B0604030504040204" pitchFamily="50" charset="-128"/>
                <a:ea typeface="Meiryo UI" panose="020B0604030504040204" pitchFamily="50" charset="-128"/>
              </a:rPr>
              <a:t>23</a:t>
            </a:fld>
            <a:endParaRPr kumimoji="1" lang="ja-JP" altLang="en-US">
              <a:latin typeface="Meiryo UI" panose="020B0604030504040204" pitchFamily="50" charset="-128"/>
              <a:ea typeface="Meiryo UI" panose="020B0604030504040204" pitchFamily="50" charset="-128"/>
            </a:endParaRPr>
          </a:p>
        </p:txBody>
      </p:sp>
      <p:sp>
        <p:nvSpPr>
          <p:cNvPr id="6" name="二等辺三角形 5"/>
          <p:cNvSpPr/>
          <p:nvPr/>
        </p:nvSpPr>
        <p:spPr>
          <a:xfrm rot="5400000">
            <a:off x="173087" y="5228339"/>
            <a:ext cx="982645" cy="457950"/>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1016000" y="4965992"/>
            <a:ext cx="8542338" cy="982642"/>
          </a:xfrm>
          <a:prstGeom prst="roundRect">
            <a:avLst>
              <a:gd name="adj" fmla="val 7751"/>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latin typeface="Meiryo UI" panose="020B0604030504040204" pitchFamily="50" charset="-128"/>
                <a:ea typeface="Meiryo UI" panose="020B0604030504040204" pitchFamily="50" charset="-128"/>
              </a:rPr>
              <a:t>・ベースとなる機能として、医療</a:t>
            </a:r>
            <a:r>
              <a:rPr lang="ja-JP" altLang="en-US" sz="2000" dirty="0">
                <a:solidFill>
                  <a:schemeClr val="tx1"/>
                </a:solidFill>
                <a:latin typeface="Meiryo UI" panose="020B0604030504040204" pitchFamily="50" charset="-128"/>
                <a:ea typeface="Meiryo UI" panose="020B0604030504040204" pitchFamily="50" charset="-128"/>
              </a:rPr>
              <a:t>分野または高齢者</a:t>
            </a:r>
            <a:r>
              <a:rPr lang="ja-JP" altLang="en-US" sz="2000" dirty="0" smtClean="0">
                <a:solidFill>
                  <a:schemeClr val="tx1"/>
                </a:solidFill>
                <a:latin typeface="Meiryo UI" panose="020B0604030504040204" pitchFamily="50" charset="-128"/>
                <a:ea typeface="Meiryo UI" panose="020B0604030504040204" pitchFamily="50" charset="-128"/>
              </a:rPr>
              <a:t>福祉分野</a:t>
            </a:r>
            <a:r>
              <a:rPr lang="ja-JP" altLang="en-US" sz="2000" dirty="0">
                <a:solidFill>
                  <a:schemeClr val="tx1"/>
                </a:solidFill>
                <a:latin typeface="Meiryo UI" panose="020B0604030504040204" pitchFamily="50" charset="-128"/>
                <a:ea typeface="Meiryo UI" panose="020B0604030504040204" pitchFamily="50" charset="-128"/>
              </a:rPr>
              <a:t>のいずれ</a:t>
            </a:r>
            <a:r>
              <a:rPr lang="ja-JP" altLang="en-US" sz="2000" dirty="0" smtClean="0">
                <a:solidFill>
                  <a:schemeClr val="tx1"/>
                </a:solidFill>
                <a:latin typeface="Meiryo UI" panose="020B0604030504040204" pitchFamily="50" charset="-128"/>
                <a:ea typeface="Meiryo UI" panose="020B0604030504040204" pitchFamily="50" charset="-128"/>
              </a:rPr>
              <a:t>かを</a:t>
            </a:r>
            <a:r>
              <a:rPr lang="ja-JP" altLang="en-US" sz="2000" dirty="0">
                <a:solidFill>
                  <a:schemeClr val="tx1"/>
                </a:solidFill>
                <a:latin typeface="Meiryo UI" panose="020B0604030504040204" pitchFamily="50" charset="-128"/>
                <a:ea typeface="Meiryo UI" panose="020B0604030504040204" pitchFamily="50" charset="-128"/>
              </a:rPr>
              <a:t>必須とする。　</a:t>
            </a:r>
            <a:endParaRPr lang="en-US" altLang="ja-JP" sz="2000"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320364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bg1"/>
                </a:solidFill>
                <a:latin typeface="Meiryo UI" panose="020B0604030504040204" pitchFamily="50" charset="-128"/>
                <a:ea typeface="Meiryo UI" panose="020B0604030504040204" pitchFamily="50" charset="-128"/>
              </a:rPr>
              <a:t>３</a:t>
            </a:r>
            <a:r>
              <a:rPr lang="ja-JP" altLang="en-US" sz="2400" b="1" dirty="0" smtClean="0">
                <a:solidFill>
                  <a:schemeClr val="bg1"/>
                </a:solidFill>
                <a:latin typeface="Meiryo UI" panose="020B0604030504040204" pitchFamily="50" charset="-128"/>
                <a:ea typeface="Meiryo UI" panose="020B0604030504040204" pitchFamily="50" charset="-128"/>
              </a:rPr>
              <a:t>　</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論点整理②</a:t>
            </a:r>
            <a:endParaRPr lang="ja-JP" altLang="ja-JP" sz="2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269238" y="798052"/>
            <a:ext cx="3374507" cy="42152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防災機能について</a:t>
            </a:r>
          </a:p>
        </p:txBody>
      </p:sp>
      <p:sp>
        <p:nvSpPr>
          <p:cNvPr id="9" name="正方形/長方形 8"/>
          <p:cNvSpPr/>
          <p:nvPr/>
        </p:nvSpPr>
        <p:spPr>
          <a:xfrm>
            <a:off x="269239" y="1219576"/>
            <a:ext cx="9289099" cy="2058785"/>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Meiryo UI" panose="020B0604030504040204" pitchFamily="50" charset="-128"/>
                <a:ea typeface="Meiryo UI" panose="020B0604030504040204" pitchFamily="50" charset="-128"/>
              </a:rPr>
              <a:t>・防災分野は特に区民</a:t>
            </a:r>
            <a:r>
              <a:rPr lang="ja-JP" altLang="en-US" sz="2000" dirty="0" smtClean="0">
                <a:solidFill>
                  <a:schemeClr val="tx1"/>
                </a:solidFill>
                <a:latin typeface="Meiryo UI" panose="020B0604030504040204" pitchFamily="50" charset="-128"/>
                <a:ea typeface="Meiryo UI" panose="020B0604030504040204" pitchFamily="50" charset="-128"/>
              </a:rPr>
              <a:t>ニーズが高い。</a:t>
            </a:r>
            <a:endParaRPr lang="en-US" altLang="ja-JP" sz="2000" dirty="0">
              <a:solidFill>
                <a:srgbClr val="FF0000"/>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当該用地は人口密集地かつ広域避難場所や官公庁が集まる地域であり</a:t>
            </a:r>
            <a:r>
              <a:rPr lang="ja-JP" altLang="en-US" sz="2000" dirty="0" smtClean="0">
                <a:solidFill>
                  <a:schemeClr val="tx1"/>
                </a:solidFill>
                <a:latin typeface="Meiryo UI" panose="020B0604030504040204" pitchFamily="50" charset="-128"/>
                <a:ea typeface="Meiryo UI" panose="020B0604030504040204" pitchFamily="50" charset="-128"/>
              </a:rPr>
              <a:t>、防災資源の</a:t>
            </a:r>
            <a:r>
              <a:rPr lang="ja-JP" altLang="en-US" sz="2000" dirty="0">
                <a:solidFill>
                  <a:schemeClr val="tx1"/>
                </a:solidFill>
                <a:latin typeface="Meiryo UI" panose="020B0604030504040204" pitchFamily="50" charset="-128"/>
                <a:ea typeface="Meiryo UI" panose="020B0604030504040204" pitchFamily="50" charset="-128"/>
              </a:rPr>
              <a:t>必要性も</a:t>
            </a:r>
            <a:r>
              <a:rPr lang="ja-JP" altLang="en-US" sz="2000" dirty="0" smtClean="0">
                <a:solidFill>
                  <a:schemeClr val="tx1"/>
                </a:solidFill>
                <a:latin typeface="Meiryo UI" panose="020B0604030504040204" pitchFamily="50" charset="-128"/>
                <a:ea typeface="Meiryo UI" panose="020B0604030504040204" pitchFamily="50" charset="-128"/>
              </a:rPr>
              <a:t>高い。</a:t>
            </a:r>
            <a:endParaRPr lang="en-US" altLang="ja-JP" sz="2000" dirty="0" smtClean="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677150" y="6492875"/>
            <a:ext cx="2228850" cy="365125"/>
          </a:xfrm>
        </p:spPr>
        <p:txBody>
          <a:bodyPr/>
          <a:lstStyle/>
          <a:p>
            <a:fld id="{623D03A3-06C5-4B08-ADBE-8DF309FEE1BC}" type="slidenum">
              <a:rPr kumimoji="1" lang="ja-JP" altLang="en-US" smtClean="0">
                <a:latin typeface="Meiryo UI" panose="020B0604030504040204" pitchFamily="50" charset="-128"/>
                <a:ea typeface="Meiryo UI" panose="020B0604030504040204" pitchFamily="50" charset="-128"/>
              </a:rPr>
              <a:t>24</a:t>
            </a:fld>
            <a:endParaRPr kumimoji="1" lang="ja-JP" altLang="en-US">
              <a:latin typeface="Meiryo UI" panose="020B0604030504040204" pitchFamily="50" charset="-128"/>
              <a:ea typeface="Meiryo UI" panose="020B0604030504040204" pitchFamily="50" charset="-128"/>
            </a:endParaRPr>
          </a:p>
        </p:txBody>
      </p:sp>
      <p:sp>
        <p:nvSpPr>
          <p:cNvPr id="6" name="二等辺三角形 5"/>
          <p:cNvSpPr/>
          <p:nvPr/>
        </p:nvSpPr>
        <p:spPr>
          <a:xfrm rot="5400000">
            <a:off x="197709" y="4656641"/>
            <a:ext cx="1178631" cy="457950"/>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1016000" y="4175963"/>
            <a:ext cx="8542338" cy="1419309"/>
          </a:xfrm>
          <a:prstGeom prst="roundRect">
            <a:avLst>
              <a:gd name="adj" fmla="val 7751"/>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latin typeface="Meiryo UI" panose="020B0604030504040204" pitchFamily="50" charset="-128"/>
                <a:ea typeface="Meiryo UI" panose="020B0604030504040204" pitchFamily="50" charset="-128"/>
              </a:rPr>
              <a:t>・水害</a:t>
            </a:r>
            <a:r>
              <a:rPr lang="ja-JP" altLang="en-US" sz="2000" dirty="0">
                <a:solidFill>
                  <a:schemeClr val="tx1"/>
                </a:solidFill>
                <a:latin typeface="Meiryo UI" panose="020B0604030504040204" pitchFamily="50" charset="-128"/>
                <a:ea typeface="Meiryo UI" panose="020B0604030504040204" pitchFamily="50" charset="-128"/>
              </a:rPr>
              <a:t>時避難ビルの指定等</a:t>
            </a:r>
            <a:r>
              <a:rPr lang="ja-JP" altLang="en-US" sz="2000" dirty="0" smtClean="0">
                <a:solidFill>
                  <a:schemeClr val="tx1"/>
                </a:solidFill>
                <a:latin typeface="Meiryo UI" panose="020B0604030504040204" pitchFamily="50" charset="-128"/>
                <a:ea typeface="Meiryo UI" panose="020B0604030504040204" pitchFamily="50" charset="-128"/>
              </a:rPr>
              <a:t>、災害</a:t>
            </a:r>
            <a:r>
              <a:rPr lang="ja-JP" altLang="en-US" sz="2000" dirty="0">
                <a:solidFill>
                  <a:schemeClr val="tx1"/>
                </a:solidFill>
                <a:latin typeface="Meiryo UI" panose="020B0604030504040204" pitchFamily="50" charset="-128"/>
                <a:ea typeface="Meiryo UI" panose="020B0604030504040204" pitchFamily="50" charset="-128"/>
              </a:rPr>
              <a:t>時における防災機能を備える。</a:t>
            </a:r>
            <a:endParaRPr lang="en-US" altLang="ja-JP"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105855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bg1"/>
                </a:solidFill>
                <a:latin typeface="Meiryo UI" panose="020B0604030504040204" pitchFamily="50" charset="-128"/>
                <a:ea typeface="Meiryo UI" panose="020B0604030504040204" pitchFamily="50" charset="-128"/>
              </a:rPr>
              <a:t>３</a:t>
            </a:r>
            <a:r>
              <a:rPr lang="ja-JP" altLang="en-US" sz="2400" b="1" dirty="0" smtClean="0">
                <a:solidFill>
                  <a:schemeClr val="bg1"/>
                </a:solidFill>
                <a:latin typeface="Meiryo UI" panose="020B0604030504040204" pitchFamily="50" charset="-128"/>
                <a:ea typeface="Meiryo UI" panose="020B0604030504040204" pitchFamily="50" charset="-128"/>
              </a:rPr>
              <a:t>　</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論点整理③</a:t>
            </a:r>
            <a:endParaRPr lang="ja-JP" altLang="ja-JP" sz="2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269238" y="798052"/>
            <a:ext cx="3374507" cy="42152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その他の施設について</a:t>
            </a:r>
          </a:p>
        </p:txBody>
      </p:sp>
      <p:sp>
        <p:nvSpPr>
          <p:cNvPr id="9" name="正方形/長方形 8"/>
          <p:cNvSpPr/>
          <p:nvPr/>
        </p:nvSpPr>
        <p:spPr>
          <a:xfrm>
            <a:off x="269239" y="1219577"/>
            <a:ext cx="9289099" cy="2979923"/>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latin typeface="Meiryo UI" panose="020B0604030504040204" pitchFamily="50" charset="-128"/>
                <a:ea typeface="Meiryo UI" panose="020B0604030504040204" pitchFamily="50" charset="-128"/>
              </a:rPr>
              <a:t>・マンション</a:t>
            </a:r>
            <a:r>
              <a:rPr lang="ja-JP" altLang="en-US" sz="2000" dirty="0">
                <a:solidFill>
                  <a:schemeClr val="tx1"/>
                </a:solidFill>
                <a:latin typeface="Meiryo UI" panose="020B0604030504040204" pitchFamily="50" charset="-128"/>
                <a:ea typeface="Meiryo UI" panose="020B0604030504040204" pitchFamily="50" charset="-128"/>
              </a:rPr>
              <a:t>を反対する意見</a:t>
            </a:r>
            <a:r>
              <a:rPr lang="ja-JP" altLang="en-US" sz="2000" dirty="0" smtClean="0">
                <a:solidFill>
                  <a:schemeClr val="tx1"/>
                </a:solidFill>
                <a:latin typeface="Meiryo UI" panose="020B0604030504040204" pitchFamily="50" charset="-128"/>
                <a:ea typeface="Meiryo UI" panose="020B0604030504040204" pitchFamily="50" charset="-128"/>
              </a:rPr>
              <a:t>があった</a:t>
            </a:r>
            <a:r>
              <a:rPr lang="ja-JP" altLang="en-US" sz="2000" dirty="0">
                <a:solidFill>
                  <a:schemeClr val="tx1"/>
                </a:solidFill>
                <a:latin typeface="Meiryo UI" panose="020B0604030504040204" pitchFamily="50" charset="-128"/>
                <a:ea typeface="Meiryo UI" panose="020B0604030504040204" pitchFamily="50" charset="-128"/>
              </a:rPr>
              <a:t>ものの（</a:t>
            </a:r>
            <a:r>
              <a:rPr lang="ja-JP" altLang="en-US" sz="2000" dirty="0" smtClean="0">
                <a:solidFill>
                  <a:schemeClr val="tx1"/>
                </a:solidFill>
                <a:latin typeface="Meiryo UI" panose="020B0604030504040204" pitchFamily="50" charset="-128"/>
                <a:ea typeface="Meiryo UI" panose="020B0604030504040204" pitchFamily="50" charset="-128"/>
              </a:rPr>
              <a:t>パブコメ</a:t>
            </a:r>
            <a:r>
              <a:rPr lang="en-US" altLang="ja-JP" sz="2000" dirty="0" smtClean="0">
                <a:solidFill>
                  <a:schemeClr val="tx1"/>
                </a:solidFill>
                <a:latin typeface="Meiryo UI" panose="020B0604030504040204" pitchFamily="50" charset="-128"/>
                <a:ea typeface="Meiryo UI" panose="020B0604030504040204" pitchFamily="50" charset="-128"/>
              </a:rPr>
              <a:t>46</a:t>
            </a:r>
            <a:r>
              <a:rPr lang="ja-JP" altLang="en-US" sz="2000" dirty="0" smtClean="0">
                <a:solidFill>
                  <a:schemeClr val="tx1"/>
                </a:solidFill>
                <a:latin typeface="Meiryo UI" panose="020B0604030504040204" pitchFamily="50" charset="-128"/>
                <a:ea typeface="Meiryo UI" panose="020B0604030504040204" pitchFamily="50" charset="-128"/>
              </a:rPr>
              <a:t>件、アンケート</a:t>
            </a:r>
            <a:r>
              <a:rPr lang="en-US" altLang="ja-JP" sz="2000" dirty="0" smtClean="0">
                <a:solidFill>
                  <a:schemeClr val="tx1"/>
                </a:solidFill>
                <a:latin typeface="Meiryo UI" panose="020B0604030504040204" pitchFamily="50" charset="-128"/>
                <a:ea typeface="Meiryo UI" panose="020B0604030504040204" pitchFamily="50" charset="-128"/>
              </a:rPr>
              <a:t>45</a:t>
            </a:r>
            <a:r>
              <a:rPr lang="ja-JP" altLang="en-US" sz="2000" dirty="0" smtClean="0">
                <a:solidFill>
                  <a:schemeClr val="tx1"/>
                </a:solidFill>
                <a:latin typeface="Meiryo UI" panose="020B0604030504040204" pitchFamily="50" charset="-128"/>
                <a:ea typeface="Meiryo UI" panose="020B0604030504040204" pitchFamily="50" charset="-128"/>
              </a:rPr>
              <a:t>件）、</a:t>
            </a:r>
            <a:r>
              <a:rPr lang="ja-JP" altLang="en-US" sz="2000" dirty="0">
                <a:solidFill>
                  <a:schemeClr val="tx1"/>
                </a:solidFill>
                <a:latin typeface="Meiryo UI" panose="020B0604030504040204" pitchFamily="50" charset="-128"/>
                <a:ea typeface="Meiryo UI" panose="020B0604030504040204" pitchFamily="50" charset="-128"/>
              </a:rPr>
              <a:t>事業者の希望も</a:t>
            </a:r>
            <a:r>
              <a:rPr lang="ja-JP" altLang="en-US" sz="2000" dirty="0" smtClean="0">
                <a:solidFill>
                  <a:schemeClr val="tx1"/>
                </a:solidFill>
                <a:latin typeface="Meiryo UI" panose="020B0604030504040204" pitchFamily="50" charset="-128"/>
                <a:ea typeface="Meiryo UI" panose="020B0604030504040204" pitchFamily="50" charset="-128"/>
              </a:rPr>
              <a:t>多く（</a:t>
            </a:r>
            <a:r>
              <a:rPr lang="en-US" altLang="ja-JP" sz="2000" dirty="0" smtClean="0">
                <a:solidFill>
                  <a:schemeClr val="tx1"/>
                </a:solidFill>
                <a:latin typeface="Meiryo UI" panose="020B0604030504040204" pitchFamily="50" charset="-128"/>
                <a:ea typeface="Meiryo UI" panose="020B0604030504040204" pitchFamily="50" charset="-128"/>
              </a:rPr>
              <a:t>9</a:t>
            </a:r>
            <a:r>
              <a:rPr lang="ja-JP" altLang="en-US" sz="2000" dirty="0" smtClean="0">
                <a:solidFill>
                  <a:schemeClr val="tx1"/>
                </a:solidFill>
                <a:latin typeface="Meiryo UI" panose="020B0604030504040204" pitchFamily="50" charset="-128"/>
                <a:ea typeface="Meiryo UI" panose="020B0604030504040204" pitchFamily="50" charset="-128"/>
              </a:rPr>
              <a:t>団体）</a:t>
            </a:r>
            <a:r>
              <a:rPr lang="ja-JP" altLang="en-US" sz="2000" dirty="0">
                <a:solidFill>
                  <a:schemeClr val="tx1"/>
                </a:solidFill>
                <a:latin typeface="Meiryo UI" panose="020B0604030504040204" pitchFamily="50" charset="-128"/>
                <a:ea typeface="Meiryo UI" panose="020B0604030504040204" pitchFamily="50" charset="-128"/>
              </a:rPr>
              <a:t>、分譲マンションを除くことは</a:t>
            </a:r>
            <a:r>
              <a:rPr lang="ja-JP" altLang="en-US" sz="2000" dirty="0" smtClean="0">
                <a:solidFill>
                  <a:schemeClr val="tx1"/>
                </a:solidFill>
                <a:latin typeface="Meiryo UI" panose="020B0604030504040204" pitchFamily="50" charset="-128"/>
                <a:ea typeface="Meiryo UI" panose="020B0604030504040204" pitchFamily="50" charset="-128"/>
              </a:rPr>
              <a:t>価格面</a:t>
            </a:r>
            <a:r>
              <a:rPr lang="ja-JP" altLang="en-US" sz="2000" dirty="0">
                <a:solidFill>
                  <a:schemeClr val="tx1"/>
                </a:solidFill>
                <a:latin typeface="Meiryo UI" panose="020B0604030504040204" pitchFamily="50" charset="-128"/>
                <a:ea typeface="Meiryo UI" panose="020B0604030504040204" pitchFamily="50" charset="-128"/>
              </a:rPr>
              <a:t>への</a:t>
            </a:r>
            <a:r>
              <a:rPr lang="ja-JP" altLang="en-US" sz="2000" dirty="0" smtClean="0">
                <a:solidFill>
                  <a:schemeClr val="tx1"/>
                </a:solidFill>
                <a:latin typeface="Meiryo UI" panose="020B0604030504040204" pitchFamily="50" charset="-128"/>
                <a:ea typeface="Meiryo UI" panose="020B0604030504040204" pitchFamily="50" charset="-128"/>
              </a:rPr>
              <a:t>影響が</a:t>
            </a:r>
            <a:r>
              <a:rPr lang="ja-JP" altLang="en-US" sz="2000" dirty="0">
                <a:solidFill>
                  <a:schemeClr val="tx1"/>
                </a:solidFill>
                <a:latin typeface="Meiryo UI" panose="020B0604030504040204" pitchFamily="50" charset="-128"/>
                <a:ea typeface="Meiryo UI" panose="020B0604030504040204" pitchFamily="50" charset="-128"/>
              </a:rPr>
              <a:t>懸念される</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マンション建設による児童数の増加について、マーケットサウンディングの提案で、最も</a:t>
            </a:r>
            <a:r>
              <a:rPr lang="ja-JP" altLang="en-US" sz="2000" dirty="0">
                <a:solidFill>
                  <a:schemeClr val="tx1"/>
                </a:solidFill>
                <a:latin typeface="Meiryo UI" panose="020B0604030504040204" pitchFamily="50" charset="-128"/>
                <a:ea typeface="Meiryo UI" panose="020B0604030504040204" pitchFamily="50" charset="-128"/>
              </a:rPr>
              <a:t>規模が大きい</a:t>
            </a:r>
            <a:r>
              <a:rPr lang="ja-JP" altLang="en-US" sz="2000" dirty="0" smtClean="0">
                <a:solidFill>
                  <a:schemeClr val="tx1"/>
                </a:solidFill>
                <a:latin typeface="Meiryo UI" panose="020B0604030504040204" pitchFamily="50" charset="-128"/>
                <a:ea typeface="Meiryo UI" panose="020B0604030504040204" pitchFamily="50" charset="-128"/>
              </a:rPr>
              <a:t>ケースを想定しても、</a:t>
            </a:r>
            <a:r>
              <a:rPr lang="ja-JP" altLang="en-US" sz="2000" dirty="0">
                <a:solidFill>
                  <a:schemeClr val="tx1"/>
                </a:solidFill>
                <a:latin typeface="Meiryo UI" panose="020B0604030504040204" pitchFamily="50" charset="-128"/>
                <a:ea typeface="Meiryo UI" panose="020B0604030504040204" pitchFamily="50" charset="-128"/>
              </a:rPr>
              <a:t>本用地が位置する小学校に</a:t>
            </a:r>
            <a:r>
              <a:rPr lang="ja-JP" altLang="en-US" sz="2000" dirty="0" smtClean="0">
                <a:solidFill>
                  <a:schemeClr val="tx1"/>
                </a:solidFill>
                <a:latin typeface="Meiryo UI" panose="020B0604030504040204" pitchFamily="50" charset="-128"/>
                <a:ea typeface="Meiryo UI" panose="020B0604030504040204" pitchFamily="50" charset="-128"/>
              </a:rPr>
              <a:t>おける教室数の不足等の影響</a:t>
            </a:r>
            <a:r>
              <a:rPr lang="ja-JP" altLang="en-US" sz="2000" dirty="0">
                <a:solidFill>
                  <a:schemeClr val="tx1"/>
                </a:solidFill>
                <a:latin typeface="Meiryo UI" panose="020B0604030504040204" pitchFamily="50" charset="-128"/>
                <a:ea typeface="Meiryo UI" panose="020B0604030504040204" pitchFamily="50" charset="-128"/>
              </a:rPr>
              <a:t>は少ない見込みである</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・その他の施設については、区民アンケートにおいて希望が多かったスポーツ施設や公園、ホール・会議室等を、併設する施設として事業者からの提案を妨げるものではない。</a:t>
            </a:r>
            <a:endParaRPr lang="ja-JP" altLang="en-US" sz="2000" dirty="0">
              <a:solidFill>
                <a:schemeClr val="tx1"/>
              </a:solidFill>
              <a:latin typeface="Meiryo UI" panose="020B0604030504040204" pitchFamily="50" charset="-128"/>
              <a:ea typeface="Meiryo UI" panose="020B0604030504040204" pitchFamily="50" charset="-128"/>
            </a:endParaRPr>
          </a:p>
        </p:txBody>
      </p:sp>
      <p:sp>
        <p:nvSpPr>
          <p:cNvPr id="11" name="二等辺三角形 10"/>
          <p:cNvSpPr/>
          <p:nvPr/>
        </p:nvSpPr>
        <p:spPr>
          <a:xfrm rot="5400000">
            <a:off x="567485" y="5117212"/>
            <a:ext cx="1178631" cy="457950"/>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1578121" y="4699538"/>
            <a:ext cx="7980217" cy="1293299"/>
          </a:xfrm>
          <a:prstGeom prst="roundRect">
            <a:avLst>
              <a:gd name="adj" fmla="val 7751"/>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latin typeface="Meiryo UI" panose="020B0604030504040204" pitchFamily="50" charset="-128"/>
                <a:ea typeface="Meiryo UI" panose="020B0604030504040204" pitchFamily="50" charset="-128"/>
              </a:rPr>
              <a:t>・マンションを含め、条件として特別に併設を禁止する施設の設定はしない。</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（風営法に規定する風俗営業、暴対法に規定する暴力団等の利用など公序良俗に反する用に供することは認めない）</a:t>
            </a:r>
            <a:endParaRPr lang="en-US" altLang="ja-JP" sz="1600" dirty="0" smtClean="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677150" y="6492875"/>
            <a:ext cx="2228850" cy="365125"/>
          </a:xfrm>
        </p:spPr>
        <p:txBody>
          <a:bodyPr/>
          <a:lstStyle/>
          <a:p>
            <a:fld id="{623D03A3-06C5-4B08-ADBE-8DF309FEE1BC}" type="slidenum">
              <a:rPr kumimoji="1" lang="ja-JP" altLang="en-US" smtClean="0">
                <a:latin typeface="Meiryo UI" panose="020B0604030504040204" pitchFamily="50" charset="-128"/>
                <a:ea typeface="Meiryo UI" panose="020B0604030504040204" pitchFamily="50" charset="-128"/>
              </a:rPr>
              <a:t>25</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959870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bg1"/>
                </a:solidFill>
                <a:latin typeface="Meiryo UI" panose="020B0604030504040204" pitchFamily="50" charset="-128"/>
                <a:ea typeface="Meiryo UI" panose="020B0604030504040204" pitchFamily="50" charset="-128"/>
              </a:rPr>
              <a:t>３</a:t>
            </a:r>
            <a:r>
              <a:rPr lang="ja-JP" altLang="en-US" sz="2400" b="1" dirty="0" smtClean="0">
                <a:solidFill>
                  <a:schemeClr val="bg1"/>
                </a:solidFill>
                <a:latin typeface="Meiryo UI" panose="020B0604030504040204" pitchFamily="50" charset="-128"/>
                <a:ea typeface="Meiryo UI" panose="020B0604030504040204" pitchFamily="50" charset="-128"/>
              </a:rPr>
              <a:t>　</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論点整理④</a:t>
            </a:r>
            <a:endParaRPr lang="ja-JP" altLang="ja-JP" sz="2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269238" y="798052"/>
            <a:ext cx="3374507" cy="42152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活用方法について</a:t>
            </a:r>
          </a:p>
        </p:txBody>
      </p:sp>
      <p:sp>
        <p:nvSpPr>
          <p:cNvPr id="9" name="正方形/長方形 8"/>
          <p:cNvSpPr/>
          <p:nvPr/>
        </p:nvSpPr>
        <p:spPr>
          <a:xfrm>
            <a:off x="269239" y="1219577"/>
            <a:ext cx="9289099" cy="2751019"/>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市の未利用地活用の原則は</a:t>
            </a:r>
            <a:r>
              <a:rPr lang="ja-JP" altLang="en-US" sz="2000" dirty="0" smtClean="0">
                <a:solidFill>
                  <a:schemeClr val="tx1"/>
                </a:solidFill>
                <a:latin typeface="Meiryo UI" panose="020B0604030504040204" pitchFamily="50" charset="-128"/>
                <a:ea typeface="Meiryo UI" panose="020B0604030504040204" pitchFamily="50" charset="-128"/>
              </a:rPr>
              <a:t>売却となっている。</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・区民ニーズが高い医療や高齢者福祉分野の機能等公益的施設を有する施設について、売却を前提に対話を行ったマーケットサウンディングにおいて、</a:t>
            </a:r>
            <a:r>
              <a:rPr lang="en-US" altLang="ja-JP" sz="2000" dirty="0">
                <a:solidFill>
                  <a:schemeClr val="tx1"/>
                </a:solidFill>
                <a:latin typeface="Meiryo UI" panose="020B0604030504040204" pitchFamily="50" charset="-128"/>
                <a:ea typeface="Meiryo UI" panose="020B0604030504040204" pitchFamily="50" charset="-128"/>
              </a:rPr>
              <a:t> 13</a:t>
            </a:r>
            <a:r>
              <a:rPr lang="ja-JP" altLang="en-US" sz="2000" dirty="0">
                <a:solidFill>
                  <a:schemeClr val="tx1"/>
                </a:solidFill>
                <a:latin typeface="Meiryo UI" panose="020B0604030504040204" pitchFamily="50" charset="-128"/>
                <a:ea typeface="Meiryo UI" panose="020B0604030504040204" pitchFamily="50" charset="-128"/>
              </a:rPr>
              <a:t>団体から具体的な計画の提案があるなど、売却であっても区民が求める施設</a:t>
            </a:r>
            <a:r>
              <a:rPr lang="ja-JP" altLang="en-US" sz="2000" dirty="0" smtClean="0">
                <a:solidFill>
                  <a:schemeClr val="tx1"/>
                </a:solidFill>
                <a:latin typeface="Meiryo UI" panose="020B0604030504040204" pitchFamily="50" charset="-128"/>
                <a:ea typeface="Meiryo UI" panose="020B0604030504040204" pitchFamily="50" charset="-128"/>
              </a:rPr>
              <a:t>の実現性があることが確認できた。</a:t>
            </a:r>
            <a:endParaRPr lang="en-US" altLang="ja-JP" sz="2000" dirty="0">
              <a:solidFill>
                <a:schemeClr val="tx1"/>
              </a:solidFill>
              <a:latin typeface="Meiryo UI" panose="020B0604030504040204" pitchFamily="50" charset="-128"/>
              <a:ea typeface="Meiryo UI" panose="020B0604030504040204" pitchFamily="50" charset="-128"/>
            </a:endParaRPr>
          </a:p>
        </p:txBody>
      </p:sp>
      <p:sp>
        <p:nvSpPr>
          <p:cNvPr id="11" name="二等辺三角形 10"/>
          <p:cNvSpPr/>
          <p:nvPr/>
        </p:nvSpPr>
        <p:spPr>
          <a:xfrm rot="5400000">
            <a:off x="567485" y="5117212"/>
            <a:ext cx="1178631" cy="457950"/>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1578121" y="4699538"/>
            <a:ext cx="7980217" cy="1293299"/>
          </a:xfrm>
          <a:prstGeom prst="roundRect">
            <a:avLst>
              <a:gd name="adj" fmla="val 7751"/>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latin typeface="Meiryo UI" panose="020B0604030504040204" pitchFamily="50" charset="-128"/>
                <a:ea typeface="Meiryo UI" panose="020B0604030504040204" pitchFamily="50" charset="-128"/>
              </a:rPr>
              <a:t>・「条件付き売却」による活用を行うものとする。</a:t>
            </a:r>
            <a:endParaRPr lang="en-US" altLang="ja-JP" sz="1600" dirty="0" smtClean="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677150" y="6492875"/>
            <a:ext cx="2228850" cy="365125"/>
          </a:xfrm>
        </p:spPr>
        <p:txBody>
          <a:bodyPr/>
          <a:lstStyle/>
          <a:p>
            <a:fld id="{623D03A3-06C5-4B08-ADBE-8DF309FEE1BC}" type="slidenum">
              <a:rPr kumimoji="1" lang="ja-JP" altLang="en-US" smtClean="0">
                <a:latin typeface="Meiryo UI" panose="020B0604030504040204" pitchFamily="50" charset="-128"/>
                <a:ea typeface="Meiryo UI" panose="020B0604030504040204" pitchFamily="50" charset="-128"/>
              </a:rPr>
              <a:t>26</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736725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chemeClr val="bg1"/>
                </a:solidFill>
                <a:latin typeface="Meiryo UI" panose="020B0604030504040204" pitchFamily="50" charset="-128"/>
                <a:ea typeface="Meiryo UI" panose="020B0604030504040204" pitchFamily="50" charset="-128"/>
              </a:rPr>
              <a:t>１　目的・経過</a:t>
            </a:r>
            <a:endParaRPr lang="ja-JP" altLang="ja-JP" sz="2400" b="1" dirty="0">
              <a:solidFill>
                <a:schemeClr val="bg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415118" y="1219579"/>
            <a:ext cx="9075761" cy="4114421"/>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latin typeface="Meiryo UI" panose="020B0604030504040204" pitchFamily="50" charset="-128"/>
                <a:ea typeface="Meiryo UI" panose="020B0604030504040204" pitchFamily="50" charset="-128"/>
              </a:rPr>
              <a:t>平成</a:t>
            </a:r>
            <a:r>
              <a:rPr lang="en-US" altLang="ja-JP" sz="2000" dirty="0" smtClean="0">
                <a:solidFill>
                  <a:schemeClr val="tx1"/>
                </a:solidFill>
                <a:latin typeface="Meiryo UI" panose="020B0604030504040204" pitchFamily="50" charset="-128"/>
                <a:ea typeface="Meiryo UI" panose="020B0604030504040204" pitchFamily="50" charset="-128"/>
              </a:rPr>
              <a:t>27</a:t>
            </a:r>
            <a:r>
              <a:rPr lang="ja-JP" altLang="en-US" sz="2000" dirty="0" smtClean="0">
                <a:solidFill>
                  <a:schemeClr val="tx1"/>
                </a:solidFill>
                <a:latin typeface="Meiryo UI" panose="020B0604030504040204" pitchFamily="50" charset="-128"/>
                <a:ea typeface="Meiryo UI" panose="020B0604030504040204" pitchFamily="50" charset="-128"/>
              </a:rPr>
              <a:t>年</a:t>
            </a:r>
            <a:r>
              <a:rPr lang="en-US" altLang="ja-JP" sz="2000" dirty="0" smtClean="0">
                <a:solidFill>
                  <a:schemeClr val="tx1"/>
                </a:solidFill>
                <a:latin typeface="Meiryo UI" panose="020B0604030504040204" pitchFamily="50" charset="-128"/>
                <a:ea typeface="Meiryo UI" panose="020B0604030504040204" pitchFamily="50" charset="-128"/>
              </a:rPr>
              <a:t>7</a:t>
            </a:r>
            <a:r>
              <a:rPr lang="ja-JP" altLang="en-US" sz="2000" dirty="0" smtClean="0">
                <a:solidFill>
                  <a:schemeClr val="tx1"/>
                </a:solidFill>
                <a:latin typeface="Meiryo UI" panose="020B0604030504040204" pitchFamily="50" charset="-128"/>
                <a:ea typeface="Meiryo UI" panose="020B0604030504040204" pitchFamily="50" charset="-128"/>
              </a:rPr>
              <a:t>月</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a:t>
            </a:r>
            <a:r>
              <a:rPr lang="ja-JP" altLang="en-US" sz="2000" b="1" dirty="0" smtClean="0">
                <a:solidFill>
                  <a:schemeClr val="tx1"/>
                </a:solidFill>
                <a:latin typeface="Meiryo UI" panose="020B0604030504040204" pitchFamily="50" charset="-128"/>
                <a:ea typeface="Meiryo UI" panose="020B0604030504040204" pitchFamily="50" charset="-128"/>
              </a:rPr>
              <a:t>区政会議意見・要望</a:t>
            </a:r>
          </a:p>
          <a:p>
            <a:r>
              <a:rPr lang="ja-JP" altLang="en-US" sz="2000" dirty="0" smtClean="0">
                <a:solidFill>
                  <a:schemeClr val="tx1"/>
                </a:solidFill>
                <a:latin typeface="Meiryo UI" panose="020B0604030504040204" pitchFamily="50" charset="-128"/>
                <a:ea typeface="Meiryo UI" panose="020B0604030504040204" pitchFamily="50" charset="-128"/>
              </a:rPr>
              <a:t>　 「価格競争による単純売却」⇒</a:t>
            </a:r>
            <a:r>
              <a:rPr lang="en-US" altLang="ja-JP" sz="2000" dirty="0" smtClean="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　「医療・福祉等の地域福祉利用」⇒○</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平成</a:t>
            </a:r>
            <a:r>
              <a:rPr lang="en-US" altLang="ja-JP" sz="2000" dirty="0" smtClean="0">
                <a:solidFill>
                  <a:schemeClr val="tx1"/>
                </a:solidFill>
                <a:latin typeface="Meiryo UI" panose="020B0604030504040204" pitchFamily="50" charset="-128"/>
                <a:ea typeface="Meiryo UI" panose="020B0604030504040204" pitchFamily="50" charset="-128"/>
              </a:rPr>
              <a:t>27</a:t>
            </a:r>
            <a:r>
              <a:rPr lang="ja-JP" altLang="en-US" sz="2000" dirty="0" smtClean="0">
                <a:solidFill>
                  <a:schemeClr val="tx1"/>
                </a:solidFill>
                <a:latin typeface="Meiryo UI" panose="020B0604030504040204" pitchFamily="50" charset="-128"/>
                <a:ea typeface="Meiryo UI" panose="020B0604030504040204" pitchFamily="50" charset="-128"/>
              </a:rPr>
              <a:t>年</a:t>
            </a:r>
            <a:r>
              <a:rPr lang="en-US" altLang="ja-JP" sz="2000" dirty="0" smtClean="0">
                <a:solidFill>
                  <a:schemeClr val="tx1"/>
                </a:solidFill>
                <a:latin typeface="Meiryo UI" panose="020B0604030504040204" pitchFamily="50" charset="-128"/>
                <a:ea typeface="Meiryo UI" panose="020B0604030504040204" pitchFamily="50" charset="-128"/>
              </a:rPr>
              <a:t>9</a:t>
            </a:r>
            <a:r>
              <a:rPr lang="ja-JP" altLang="en-US" sz="2000" dirty="0" smtClean="0">
                <a:solidFill>
                  <a:schemeClr val="tx1"/>
                </a:solidFill>
                <a:latin typeface="Meiryo UI" panose="020B0604030504040204" pitchFamily="50" charset="-128"/>
                <a:ea typeface="Meiryo UI" panose="020B0604030504040204" pitchFamily="50" charset="-128"/>
              </a:rPr>
              <a:t>月</a:t>
            </a:r>
          </a:p>
          <a:p>
            <a:r>
              <a:rPr lang="ja-JP" altLang="en-US" sz="2000" dirty="0" smtClean="0">
                <a:solidFill>
                  <a:schemeClr val="tx1"/>
                </a:solidFill>
                <a:latin typeface="Meiryo UI" panose="020B0604030504040204" pitchFamily="50" charset="-128"/>
                <a:ea typeface="Meiryo UI" panose="020B0604030504040204" pitchFamily="50" charset="-128"/>
              </a:rPr>
              <a:t>・</a:t>
            </a:r>
            <a:r>
              <a:rPr lang="ja-JP" altLang="en-US" sz="2000" b="1" dirty="0" smtClean="0">
                <a:solidFill>
                  <a:schemeClr val="tx1"/>
                </a:solidFill>
                <a:latin typeface="Meiryo UI" panose="020B0604030504040204" pitchFamily="50" charset="-128"/>
                <a:ea typeface="Meiryo UI" panose="020B0604030504040204" pitchFamily="50" charset="-128"/>
              </a:rPr>
              <a:t>区内全</a:t>
            </a:r>
            <a:r>
              <a:rPr lang="en-US" altLang="ja-JP" sz="2000" b="1" dirty="0" smtClean="0">
                <a:solidFill>
                  <a:schemeClr val="tx1"/>
                </a:solidFill>
                <a:latin typeface="Meiryo UI" panose="020B0604030504040204" pitchFamily="50" charset="-128"/>
                <a:ea typeface="Meiryo UI" panose="020B0604030504040204" pitchFamily="50" charset="-128"/>
              </a:rPr>
              <a:t>16</a:t>
            </a:r>
            <a:r>
              <a:rPr lang="ja-JP" altLang="en-US" sz="2000" b="1" dirty="0" smtClean="0">
                <a:solidFill>
                  <a:schemeClr val="tx1"/>
                </a:solidFill>
                <a:latin typeface="Meiryo UI" panose="020B0604030504040204" pitchFamily="50" charset="-128"/>
                <a:ea typeface="Meiryo UI" panose="020B0604030504040204" pitchFamily="50" charset="-128"/>
              </a:rPr>
              <a:t>地域活動協議会会長連名の要望書</a:t>
            </a:r>
            <a:r>
              <a:rPr lang="ja-JP" altLang="en-US" sz="2000" dirty="0" smtClean="0">
                <a:solidFill>
                  <a:schemeClr val="tx1"/>
                </a:solidFill>
                <a:latin typeface="Meiryo UI" panose="020B0604030504040204" pitchFamily="50" charset="-128"/>
                <a:ea typeface="Meiryo UI" panose="020B0604030504040204" pitchFamily="50" charset="-128"/>
              </a:rPr>
              <a:t>受理　   </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「地域の賑わいや安全・安心等、周辺も含めた、より大きな観点で利活用を。　  　　　</a:t>
            </a:r>
          </a:p>
          <a:p>
            <a:r>
              <a:rPr lang="ja-JP" altLang="en-US" sz="2000" dirty="0" smtClean="0">
                <a:solidFill>
                  <a:schemeClr val="tx1"/>
                </a:solidFill>
                <a:latin typeface="Meiryo UI" panose="020B0604030504040204" pitchFamily="50" charset="-128"/>
                <a:ea typeface="Meiryo UI" panose="020B0604030504040204" pitchFamily="50" charset="-128"/>
              </a:rPr>
              <a:t>　　また地域住民の健康・福祉の向上につながる施設の検討を進められたし」　（要旨）</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平成</a:t>
            </a:r>
            <a:r>
              <a:rPr lang="en-US" altLang="ja-JP" sz="2000" dirty="0" smtClean="0">
                <a:solidFill>
                  <a:schemeClr val="tx1"/>
                </a:solidFill>
                <a:latin typeface="Meiryo UI" panose="020B0604030504040204" pitchFamily="50" charset="-128"/>
                <a:ea typeface="Meiryo UI" panose="020B0604030504040204" pitchFamily="50" charset="-128"/>
              </a:rPr>
              <a:t>29</a:t>
            </a:r>
            <a:r>
              <a:rPr lang="ja-JP" altLang="en-US" sz="2000" dirty="0" smtClean="0">
                <a:solidFill>
                  <a:schemeClr val="tx1"/>
                </a:solidFill>
                <a:latin typeface="Meiryo UI" panose="020B0604030504040204" pitchFamily="50" charset="-128"/>
                <a:ea typeface="Meiryo UI" panose="020B0604030504040204" pitchFamily="50" charset="-128"/>
              </a:rPr>
              <a:t>年</a:t>
            </a:r>
            <a:r>
              <a:rPr lang="en-US" altLang="ja-JP" sz="2000" dirty="0" smtClean="0">
                <a:solidFill>
                  <a:schemeClr val="tx1"/>
                </a:solidFill>
                <a:latin typeface="Meiryo UI" panose="020B0604030504040204" pitchFamily="50" charset="-128"/>
                <a:ea typeface="Meiryo UI" panose="020B0604030504040204" pitchFamily="50" charset="-128"/>
              </a:rPr>
              <a:t>6</a:t>
            </a:r>
            <a:r>
              <a:rPr lang="ja-JP" altLang="en-US" sz="2000" dirty="0" smtClean="0">
                <a:solidFill>
                  <a:schemeClr val="tx1"/>
                </a:solidFill>
                <a:latin typeface="Meiryo UI" panose="020B0604030504040204" pitchFamily="50" charset="-128"/>
                <a:ea typeface="Meiryo UI" panose="020B0604030504040204" pitchFamily="50" charset="-128"/>
              </a:rPr>
              <a:t>月</a:t>
            </a:r>
          </a:p>
          <a:p>
            <a:r>
              <a:rPr lang="ja-JP" altLang="en-US" sz="2000" dirty="0" smtClean="0">
                <a:solidFill>
                  <a:schemeClr val="tx1"/>
                </a:solidFill>
                <a:latin typeface="Meiryo UI" panose="020B0604030504040204" pitchFamily="50" charset="-128"/>
                <a:ea typeface="Meiryo UI" panose="020B0604030504040204" pitchFamily="50" charset="-128"/>
              </a:rPr>
              <a:t>・</a:t>
            </a:r>
            <a:r>
              <a:rPr lang="ja-JP" altLang="en-US" sz="2000" b="1" dirty="0" smtClean="0">
                <a:solidFill>
                  <a:schemeClr val="tx1"/>
                </a:solidFill>
                <a:latin typeface="Meiryo UI" panose="020B0604030504040204" pitchFamily="50" charset="-128"/>
                <a:ea typeface="Meiryo UI" panose="020B0604030504040204" pitchFamily="50" charset="-128"/>
              </a:rPr>
              <a:t>区内全</a:t>
            </a:r>
            <a:r>
              <a:rPr lang="en-US" altLang="ja-JP" sz="2000" b="1" dirty="0" smtClean="0">
                <a:solidFill>
                  <a:schemeClr val="tx1"/>
                </a:solidFill>
                <a:latin typeface="Meiryo UI" panose="020B0604030504040204" pitchFamily="50" charset="-128"/>
                <a:ea typeface="Meiryo UI" panose="020B0604030504040204" pitchFamily="50" charset="-128"/>
              </a:rPr>
              <a:t>16</a:t>
            </a:r>
            <a:r>
              <a:rPr lang="ja-JP" altLang="en-US" sz="2000" b="1" dirty="0" smtClean="0">
                <a:solidFill>
                  <a:schemeClr val="tx1"/>
                </a:solidFill>
                <a:latin typeface="Meiryo UI" panose="020B0604030504040204" pitchFamily="50" charset="-128"/>
                <a:ea typeface="Meiryo UI" panose="020B0604030504040204" pitchFamily="50" charset="-128"/>
              </a:rPr>
              <a:t>地域活動協議会会長連名の要望書</a:t>
            </a:r>
            <a:r>
              <a:rPr lang="ja-JP" altLang="en-US" sz="2000" dirty="0" smtClean="0">
                <a:solidFill>
                  <a:schemeClr val="tx1"/>
                </a:solidFill>
                <a:latin typeface="Meiryo UI" panose="020B0604030504040204" pitchFamily="50" charset="-128"/>
                <a:ea typeface="Meiryo UI" panose="020B0604030504040204" pitchFamily="50" charset="-128"/>
              </a:rPr>
              <a:t>受理</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「前回要望を踏まえつつ、防災拠点としての病院の必要性・子育て支援策としての</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病児・病後児保育の必要性も踏まえた利活用を進められたし」　　　（要旨）</a:t>
            </a:r>
            <a:endParaRPr lang="en-US" altLang="ja-JP" sz="2000" dirty="0" smtClean="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408939" y="798052"/>
            <a:ext cx="1788161" cy="421527"/>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地域要望</a:t>
            </a:r>
          </a:p>
        </p:txBody>
      </p:sp>
      <p:sp>
        <p:nvSpPr>
          <p:cNvPr id="12" name="正方形/長方形 11"/>
          <p:cNvSpPr/>
          <p:nvPr/>
        </p:nvSpPr>
        <p:spPr>
          <a:xfrm>
            <a:off x="415118" y="5774785"/>
            <a:ext cx="9075761" cy="753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Meiryo UI" panose="020B0604030504040204" pitchFamily="50" charset="-128"/>
                <a:ea typeface="Meiryo UI" panose="020B0604030504040204" pitchFamily="50" charset="-128"/>
              </a:rPr>
              <a:t>新庁舎の財源としての</a:t>
            </a:r>
            <a:r>
              <a:rPr lang="ja-JP" altLang="en-US" sz="2000" b="1" dirty="0" smtClean="0">
                <a:solidFill>
                  <a:schemeClr val="tx1"/>
                </a:solidFill>
                <a:latin typeface="Meiryo UI" panose="020B0604030504040204" pitchFamily="50" charset="-128"/>
                <a:ea typeface="Meiryo UI" panose="020B0604030504040204" pitchFamily="50" charset="-128"/>
              </a:rPr>
              <a:t>収入確保</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smtClean="0">
              <a:solidFill>
                <a:schemeClr val="tx1"/>
              </a:solidFill>
              <a:latin typeface="Meiryo UI" panose="020B0604030504040204" pitchFamily="50" charset="-128"/>
              <a:ea typeface="Meiryo UI" panose="020B0604030504040204" pitchFamily="50" charset="-128"/>
            </a:endParaRPr>
          </a:p>
          <a:p>
            <a:pPr algn="ctr"/>
            <a:r>
              <a:rPr lang="ja-JP" altLang="en-US" sz="2000" b="1" dirty="0" smtClean="0">
                <a:solidFill>
                  <a:schemeClr val="tx1"/>
                </a:solidFill>
                <a:latin typeface="Meiryo UI" panose="020B0604030504040204" pitchFamily="50" charset="-128"/>
                <a:ea typeface="Meiryo UI" panose="020B0604030504040204" pitchFamily="50" charset="-128"/>
              </a:rPr>
              <a:t>地域の実情に即した有効な活用</a:t>
            </a:r>
            <a:r>
              <a:rPr lang="ja-JP" altLang="en-US" sz="2000" dirty="0" smtClean="0">
                <a:solidFill>
                  <a:schemeClr val="tx1"/>
                </a:solidFill>
                <a:latin typeface="Meiryo UI" panose="020B0604030504040204" pitchFamily="50" charset="-128"/>
                <a:ea typeface="Meiryo UI" panose="020B0604030504040204" pitchFamily="50" charset="-128"/>
              </a:rPr>
              <a:t>を行うことを目的に検討</a:t>
            </a:r>
            <a:endParaRPr lang="en-US" altLang="ja-JP" sz="2000" dirty="0" smtClean="0">
              <a:solidFill>
                <a:schemeClr val="tx1"/>
              </a:solidFill>
              <a:latin typeface="Meiryo UI" panose="020B0604030504040204" pitchFamily="50" charset="-128"/>
              <a:ea typeface="Meiryo UI" panose="020B0604030504040204" pitchFamily="50" charset="-128"/>
            </a:endParaRPr>
          </a:p>
        </p:txBody>
      </p:sp>
      <p:sp>
        <p:nvSpPr>
          <p:cNvPr id="2" name="二等辺三角形 1"/>
          <p:cNvSpPr/>
          <p:nvPr/>
        </p:nvSpPr>
        <p:spPr>
          <a:xfrm rot="10800000">
            <a:off x="3721098" y="5426179"/>
            <a:ext cx="2463800" cy="256427"/>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a:xfrm>
            <a:off x="7677150" y="6492875"/>
            <a:ext cx="2228850" cy="365125"/>
          </a:xfrm>
        </p:spPr>
        <p:txBody>
          <a:bodyPr/>
          <a:lstStyle/>
          <a:p>
            <a:fld id="{623D03A3-06C5-4B08-ADBE-8DF309FEE1BC}" type="slidenum">
              <a:rPr kumimoji="1" lang="ja-JP" altLang="en-US" smtClean="0">
                <a:latin typeface="Meiryo UI" panose="020B0604030504040204" pitchFamily="50" charset="-128"/>
                <a:ea typeface="Meiryo UI" panose="020B0604030504040204" pitchFamily="50" charset="-128"/>
              </a:rPr>
              <a:t>2</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780646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23D03A3-06C5-4B08-ADBE-8DF309FEE1BC}" type="slidenum">
              <a:rPr kumimoji="1" lang="ja-JP" altLang="en-US" smtClean="0"/>
              <a:t>3</a:t>
            </a:fld>
            <a:endParaRPr kumimoji="1" lang="ja-JP" altLang="en-US"/>
          </a:p>
        </p:txBody>
      </p:sp>
      <p:sp>
        <p:nvSpPr>
          <p:cNvPr id="5" name="正方形/長方形 4"/>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chemeClr val="bg1"/>
                </a:solidFill>
                <a:latin typeface="Meiryo UI" panose="020B0604030504040204" pitchFamily="50" charset="-128"/>
                <a:ea typeface="Meiryo UI" panose="020B0604030504040204" pitchFamily="50" charset="-128"/>
              </a:rPr>
              <a:t>２　城東区の運営方針を踏まえた</a:t>
            </a:r>
            <a:r>
              <a:rPr lang="ja-JP" altLang="en-US" sz="2400" b="1" dirty="0">
                <a:solidFill>
                  <a:schemeClr val="bg1"/>
                </a:solidFill>
                <a:latin typeface="Meiryo UI" panose="020B0604030504040204" pitchFamily="50" charset="-128"/>
                <a:ea typeface="Meiryo UI" panose="020B0604030504040204" pitchFamily="50" charset="-128"/>
              </a:rPr>
              <a:t>課題</a:t>
            </a:r>
            <a:endParaRPr lang="ja-JP" altLang="ja-JP" sz="2400" b="1" dirty="0">
              <a:solidFill>
                <a:schemeClr val="bg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415118" y="842810"/>
            <a:ext cx="8809845" cy="749898"/>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latin typeface="Meiryo UI" panose="020B0604030504040204" pitchFamily="50" charset="-128"/>
                <a:ea typeface="Meiryo UI" panose="020B0604030504040204" pitchFamily="50" charset="-128"/>
              </a:rPr>
              <a:t>もと区役所用地活用の検討に際し、城東区の運営方針から３つの経営課題を挙げ、個別課題を抽出。</a:t>
            </a:r>
            <a:endParaRPr lang="en-US" altLang="ja-JP" sz="2000" dirty="0" smtClean="0">
              <a:solidFill>
                <a:schemeClr val="tx1"/>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415117" y="1902314"/>
            <a:ext cx="9361681" cy="389980"/>
          </a:xfrm>
          <a:prstGeom prst="rect">
            <a:avLst/>
          </a:prstGeom>
          <a:solidFill>
            <a:schemeClr val="bg1"/>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tx1"/>
                </a:solidFill>
                <a:latin typeface="Meiryo UI" panose="020B0604030504040204" pitchFamily="50" charset="-128"/>
                <a:ea typeface="Meiryo UI" panose="020B0604030504040204" pitchFamily="50" charset="-128"/>
              </a:rPr>
              <a:t>城東区運営方針</a:t>
            </a:r>
            <a:endParaRPr lang="en-US" altLang="ja-JP" sz="2000" b="1" dirty="0" smtClean="0">
              <a:solidFill>
                <a:schemeClr val="tx1"/>
              </a:solidFill>
              <a:latin typeface="Meiryo UI" panose="020B0604030504040204" pitchFamily="50" charset="-128"/>
              <a:ea typeface="Meiryo UI" panose="020B0604030504040204" pitchFamily="50" charset="-128"/>
            </a:endParaRPr>
          </a:p>
        </p:txBody>
      </p:sp>
      <p:sp>
        <p:nvSpPr>
          <p:cNvPr id="38" name="正方形/長方形 37"/>
          <p:cNvSpPr/>
          <p:nvPr/>
        </p:nvSpPr>
        <p:spPr>
          <a:xfrm>
            <a:off x="973328" y="3714226"/>
            <a:ext cx="4546212" cy="350079"/>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HG丸ｺﾞｼｯｸM-PRO" panose="020F0600000000000000" pitchFamily="50" charset="-128"/>
                <a:ea typeface="HG丸ｺﾞｼｯｸM-PRO" panose="020F0600000000000000" pitchFamily="50" charset="-128"/>
              </a:rPr>
              <a:t>ア　保育施設の</a:t>
            </a:r>
            <a:r>
              <a:rPr lang="ja-JP" altLang="en-US" sz="1600" b="1" dirty="0" smtClean="0">
                <a:solidFill>
                  <a:schemeClr val="bg1"/>
                </a:solidFill>
                <a:latin typeface="HG丸ｺﾞｼｯｸM-PRO" panose="020F0600000000000000" pitchFamily="50" charset="-128"/>
                <a:ea typeface="HG丸ｺﾞｼｯｸM-PRO" panose="020F0600000000000000" pitchFamily="50" charset="-128"/>
              </a:rPr>
              <a:t>必要性（</a:t>
            </a:r>
            <a:r>
              <a:rPr lang="ja-JP" altLang="en-US" sz="1600" b="1" dirty="0">
                <a:solidFill>
                  <a:schemeClr val="bg1"/>
                </a:solidFill>
                <a:latin typeface="HG丸ｺﾞｼｯｸM-PRO" panose="020F0600000000000000" pitchFamily="50" charset="-128"/>
                <a:ea typeface="HG丸ｺﾞｼｯｸM-PRO" panose="020F0600000000000000" pitchFamily="50" charset="-128"/>
              </a:rPr>
              <a:t>子育て支援）</a:t>
            </a:r>
          </a:p>
        </p:txBody>
      </p:sp>
      <p:sp>
        <p:nvSpPr>
          <p:cNvPr id="39" name="正方形/長方形 38"/>
          <p:cNvSpPr/>
          <p:nvPr/>
        </p:nvSpPr>
        <p:spPr>
          <a:xfrm>
            <a:off x="973328" y="4067308"/>
            <a:ext cx="4546211" cy="1017358"/>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城東区の保育所等利用待機児童数は全区最多の</a:t>
            </a:r>
            <a:r>
              <a:rPr lang="en-US" altLang="ja-JP" sz="1400" dirty="0">
                <a:solidFill>
                  <a:schemeClr val="tx1"/>
                </a:solidFill>
                <a:latin typeface="Meiryo UI" panose="020B0604030504040204" pitchFamily="50" charset="-128"/>
                <a:ea typeface="Meiryo UI" panose="020B0604030504040204" pitchFamily="50" charset="-128"/>
              </a:rPr>
              <a:t>220</a:t>
            </a:r>
            <a:r>
              <a:rPr lang="ja-JP" altLang="en-US" sz="1400" dirty="0">
                <a:solidFill>
                  <a:schemeClr val="tx1"/>
                </a:solidFill>
                <a:latin typeface="Meiryo UI" panose="020B0604030504040204" pitchFamily="50" charset="-128"/>
                <a:ea typeface="Meiryo UI" panose="020B0604030504040204" pitchFamily="50" charset="-128"/>
              </a:rPr>
              <a:t>名（平成</a:t>
            </a:r>
            <a:r>
              <a:rPr lang="en-US" altLang="ja-JP" sz="1400" dirty="0">
                <a:solidFill>
                  <a:schemeClr val="tx1"/>
                </a:solidFill>
                <a:latin typeface="Meiryo UI" panose="020B0604030504040204" pitchFamily="50" charset="-128"/>
                <a:ea typeface="Meiryo UI" panose="020B0604030504040204" pitchFamily="50" charset="-128"/>
              </a:rPr>
              <a:t>29</a:t>
            </a:r>
            <a:r>
              <a:rPr lang="ja-JP" altLang="en-US" sz="1400" dirty="0">
                <a:solidFill>
                  <a:schemeClr val="tx1"/>
                </a:solidFill>
                <a:latin typeface="Meiryo UI" panose="020B0604030504040204" pitchFamily="50" charset="-128"/>
                <a:ea typeface="Meiryo UI" panose="020B0604030504040204" pitchFamily="50" charset="-128"/>
              </a:rPr>
              <a:t>年</a:t>
            </a:r>
            <a:r>
              <a:rPr lang="en-US" altLang="ja-JP" sz="1400" dirty="0">
                <a:solidFill>
                  <a:schemeClr val="tx1"/>
                </a:solidFill>
                <a:latin typeface="Meiryo UI" panose="020B0604030504040204" pitchFamily="50" charset="-128"/>
                <a:ea typeface="Meiryo UI" panose="020B0604030504040204" pitchFamily="50" charset="-128"/>
              </a:rPr>
              <a:t>10</a:t>
            </a:r>
            <a:r>
              <a:rPr lang="ja-JP" altLang="en-US" sz="1400" dirty="0">
                <a:solidFill>
                  <a:schemeClr val="tx1"/>
                </a:solidFill>
                <a:latin typeface="Meiryo UI" panose="020B0604030504040204" pitchFamily="50" charset="-128"/>
                <a:ea typeface="Meiryo UI" panose="020B0604030504040204" pitchFamily="50" charset="-128"/>
              </a:rPr>
              <a:t>月</a:t>
            </a:r>
            <a:r>
              <a:rPr lang="en-US" altLang="ja-JP" sz="1400" dirty="0">
                <a:solidFill>
                  <a:schemeClr val="tx1"/>
                </a:solidFill>
                <a:latin typeface="Meiryo UI" panose="020B0604030504040204" pitchFamily="50" charset="-128"/>
                <a:ea typeface="Meiryo UI" panose="020B0604030504040204" pitchFamily="50" charset="-128"/>
              </a:rPr>
              <a:t>1</a:t>
            </a:r>
            <a:r>
              <a:rPr lang="ja-JP" altLang="en-US" sz="1400" dirty="0">
                <a:solidFill>
                  <a:schemeClr val="tx1"/>
                </a:solidFill>
                <a:latin typeface="Meiryo UI" panose="020B0604030504040204" pitchFamily="50" charset="-128"/>
                <a:ea typeface="Meiryo UI" panose="020B0604030504040204" pitchFamily="50" charset="-128"/>
              </a:rPr>
              <a:t>日現在）</a:t>
            </a:r>
          </a:p>
          <a:p>
            <a:r>
              <a:rPr lang="ja-JP" altLang="en-US" sz="1400" dirty="0">
                <a:solidFill>
                  <a:schemeClr val="tx1"/>
                </a:solidFill>
                <a:latin typeface="Meiryo UI" panose="020B0604030504040204" pitchFamily="50" charset="-128"/>
                <a:ea typeface="Meiryo UI" panose="020B0604030504040204" pitchFamily="50" charset="-128"/>
              </a:rPr>
              <a:t>・新たな認可保育所等の募集も行っているものの、今後も保育所施設の充実が急務。</a:t>
            </a:r>
          </a:p>
        </p:txBody>
      </p:sp>
      <p:sp>
        <p:nvSpPr>
          <p:cNvPr id="40" name="正方形/長方形 39"/>
          <p:cNvSpPr/>
          <p:nvPr/>
        </p:nvSpPr>
        <p:spPr>
          <a:xfrm>
            <a:off x="973327" y="5084666"/>
            <a:ext cx="4546212" cy="350079"/>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bg1"/>
                </a:solidFill>
                <a:latin typeface="HG丸ｺﾞｼｯｸM-PRO" panose="020F0600000000000000" pitchFamily="50" charset="-128"/>
                <a:ea typeface="HG丸ｺﾞｼｯｸM-PRO" panose="020F0600000000000000" pitchFamily="50" charset="-128"/>
              </a:rPr>
              <a:t>イ　城東区における医療機関の現状（医療）</a:t>
            </a:r>
            <a:endParaRPr lang="ja-JP" altLang="en-US" sz="16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41" name="正方形/長方形 40"/>
          <p:cNvSpPr/>
          <p:nvPr/>
        </p:nvSpPr>
        <p:spPr>
          <a:xfrm>
            <a:off x="973327" y="5431587"/>
            <a:ext cx="4546212" cy="1145864"/>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65</a:t>
            </a:r>
            <a:r>
              <a:rPr lang="ja-JP" altLang="en-US" sz="1400" dirty="0">
                <a:solidFill>
                  <a:schemeClr val="tx1"/>
                </a:solidFill>
                <a:latin typeface="Meiryo UI" panose="020B0604030504040204" pitchFamily="50" charset="-128"/>
                <a:ea typeface="Meiryo UI" panose="020B0604030504040204" pitchFamily="50" charset="-128"/>
              </a:rPr>
              <a:t>歳以上人口は、平成</a:t>
            </a:r>
            <a:r>
              <a:rPr lang="en-US" altLang="ja-JP" sz="1400" dirty="0">
                <a:solidFill>
                  <a:schemeClr val="tx1"/>
                </a:solidFill>
                <a:latin typeface="Meiryo UI" panose="020B0604030504040204" pitchFamily="50" charset="-128"/>
                <a:ea typeface="Meiryo UI" panose="020B0604030504040204" pitchFamily="50" charset="-128"/>
              </a:rPr>
              <a:t>52</a:t>
            </a:r>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2040</a:t>
            </a:r>
            <a:r>
              <a:rPr lang="ja-JP" altLang="en-US" sz="1400" dirty="0">
                <a:solidFill>
                  <a:schemeClr val="tx1"/>
                </a:solidFill>
                <a:latin typeface="Meiryo UI" panose="020B0604030504040204" pitchFamily="50" charset="-128"/>
                <a:ea typeface="Meiryo UI" panose="020B0604030504040204" pitchFamily="50" charset="-128"/>
              </a:rPr>
              <a:t>）年における高齢化率は</a:t>
            </a:r>
            <a:r>
              <a:rPr lang="en-US" altLang="ja-JP" sz="1400" dirty="0">
                <a:solidFill>
                  <a:schemeClr val="tx1"/>
                </a:solidFill>
                <a:latin typeface="Meiryo UI" panose="020B0604030504040204" pitchFamily="50" charset="-128"/>
                <a:ea typeface="Meiryo UI" panose="020B0604030504040204" pitchFamily="50" charset="-128"/>
              </a:rPr>
              <a:t>34.3</a:t>
            </a:r>
            <a:r>
              <a:rPr lang="ja-JP" altLang="en-US" sz="1400" dirty="0">
                <a:solidFill>
                  <a:schemeClr val="tx1"/>
                </a:solidFill>
                <a:latin typeface="Meiryo UI" panose="020B0604030504040204" pitchFamily="50" charset="-128"/>
                <a:ea typeface="Meiryo UI" panose="020B0604030504040204" pitchFamily="50" charset="-128"/>
              </a:rPr>
              <a:t>％まで増加見込み。</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・急速な高齢化社会に向け、要介護状態でも住み慣れた地域で最後まで暮らせるよう、地域包括ｹｱｼｽﾃﾑの構築を推進。</a:t>
            </a:r>
          </a:p>
          <a:p>
            <a:r>
              <a:rPr lang="ja-JP" altLang="en-US" sz="1400" dirty="0">
                <a:solidFill>
                  <a:schemeClr val="tx1"/>
                </a:solidFill>
                <a:latin typeface="Meiryo UI" panose="020B0604030504040204" pitchFamily="50" charset="-128"/>
                <a:ea typeface="Meiryo UI" panose="020B0604030504040204" pitchFamily="50" charset="-128"/>
              </a:rPr>
              <a:t>・地域において在宅医療を支える医療機関を確保する必要。</a:t>
            </a:r>
          </a:p>
        </p:txBody>
      </p:sp>
      <p:sp>
        <p:nvSpPr>
          <p:cNvPr id="42" name="正方形/長方形 41"/>
          <p:cNvSpPr/>
          <p:nvPr/>
        </p:nvSpPr>
        <p:spPr>
          <a:xfrm>
            <a:off x="5624251" y="3714226"/>
            <a:ext cx="4152548" cy="550021"/>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HG丸ｺﾞｼｯｸM-PRO" panose="020F0600000000000000" pitchFamily="50" charset="-128"/>
                <a:ea typeface="HG丸ｺﾞｼｯｸM-PRO" panose="020F0600000000000000" pitchFamily="50" charset="-128"/>
              </a:rPr>
              <a:t>ウ　高齢者の多様な住まい方の</a:t>
            </a:r>
            <a:r>
              <a:rPr lang="ja-JP" altLang="en-US" sz="1600" b="1" dirty="0" smtClean="0">
                <a:solidFill>
                  <a:schemeClr val="bg1"/>
                </a:solidFill>
                <a:latin typeface="HG丸ｺﾞｼｯｸM-PRO" panose="020F0600000000000000" pitchFamily="50" charset="-128"/>
                <a:ea typeface="HG丸ｺﾞｼｯｸM-PRO" panose="020F0600000000000000" pitchFamily="50" charset="-128"/>
              </a:rPr>
              <a:t>支援（高齢者福祉）</a:t>
            </a:r>
            <a:endParaRPr lang="ja-JP" altLang="en-US" sz="16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43" name="正方形/長方形 42"/>
          <p:cNvSpPr/>
          <p:nvPr/>
        </p:nvSpPr>
        <p:spPr>
          <a:xfrm>
            <a:off x="5624251" y="4264247"/>
            <a:ext cx="4152548" cy="815960"/>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・介護や支援が必要になっても、可能な限り住み慣れた地域に住み続けることができるような住まいの確保が必要。</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・また特養等多様な住まいを確保することが重要。</a:t>
            </a:r>
          </a:p>
        </p:txBody>
      </p:sp>
      <p:sp>
        <p:nvSpPr>
          <p:cNvPr id="44" name="正方形/長方形 43"/>
          <p:cNvSpPr/>
          <p:nvPr/>
        </p:nvSpPr>
        <p:spPr>
          <a:xfrm>
            <a:off x="5624251" y="5076827"/>
            <a:ext cx="4152548" cy="350079"/>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HG丸ｺﾞｼｯｸM-PRO" panose="020F0600000000000000" pitchFamily="50" charset="-128"/>
                <a:ea typeface="HG丸ｺﾞｼｯｸM-PRO" panose="020F0600000000000000" pitchFamily="50" charset="-128"/>
              </a:rPr>
              <a:t>エ　</a:t>
            </a:r>
            <a:r>
              <a:rPr lang="ja-JP" altLang="en-US" sz="1600" b="1" dirty="0" smtClean="0">
                <a:solidFill>
                  <a:schemeClr val="bg1"/>
                </a:solidFill>
                <a:latin typeface="HG丸ｺﾞｼｯｸM-PRO" panose="020F0600000000000000" pitchFamily="50" charset="-128"/>
                <a:ea typeface="HG丸ｺﾞｼｯｸM-PRO" panose="020F0600000000000000" pitchFamily="50" charset="-128"/>
              </a:rPr>
              <a:t>その他（防災）</a:t>
            </a:r>
            <a:endParaRPr lang="ja-JP" altLang="en-US" sz="16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45" name="正方形/長方形 44"/>
          <p:cNvSpPr/>
          <p:nvPr/>
        </p:nvSpPr>
        <p:spPr>
          <a:xfrm>
            <a:off x="5624251" y="5406346"/>
            <a:ext cx="4152548" cy="1004160"/>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・水害時避難ビルの確保に取り組んでいるが、民間施設等については、進んでいない。</a:t>
            </a:r>
          </a:p>
          <a:p>
            <a:r>
              <a:rPr lang="ja-JP" altLang="en-US" sz="1400" dirty="0">
                <a:solidFill>
                  <a:schemeClr val="tx1"/>
                </a:solidFill>
                <a:latin typeface="Meiryo UI" panose="020B0604030504040204" pitchFamily="50" charset="-128"/>
                <a:ea typeface="Meiryo UI" panose="020B0604030504040204" pitchFamily="50" charset="-128"/>
              </a:rPr>
              <a:t>・災害時において、周辺の地域住民が垂直避難できるような機能も備えた利活用が望ましい。</a:t>
            </a:r>
          </a:p>
        </p:txBody>
      </p:sp>
      <p:sp>
        <p:nvSpPr>
          <p:cNvPr id="48" name="正方形/長方形 47"/>
          <p:cNvSpPr/>
          <p:nvPr/>
        </p:nvSpPr>
        <p:spPr>
          <a:xfrm>
            <a:off x="6845087" y="2387285"/>
            <a:ext cx="2931711" cy="110351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6833754" y="2279720"/>
            <a:ext cx="1651001" cy="5351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latin typeface="HG丸ｺﾞｼｯｸM-PRO" panose="020F0600000000000000" pitchFamily="50" charset="-128"/>
                <a:ea typeface="HG丸ｺﾞｼｯｸM-PRO" panose="020F0600000000000000" pitchFamily="50" charset="-128"/>
              </a:rPr>
              <a:t>経営</a:t>
            </a:r>
            <a:r>
              <a:rPr lang="ja-JP" altLang="en-US" sz="2000" b="1" dirty="0" smtClean="0">
                <a:latin typeface="HG丸ｺﾞｼｯｸM-PRO" panose="020F0600000000000000" pitchFamily="50" charset="-128"/>
                <a:ea typeface="HG丸ｺﾞｼｯｸM-PRO" panose="020F0600000000000000" pitchFamily="50" charset="-128"/>
              </a:rPr>
              <a:t>課題４</a:t>
            </a:r>
            <a:endParaRPr lang="en-US" altLang="ja-JP" sz="2000" b="1" dirty="0" smtClean="0">
              <a:solidFill>
                <a:schemeClr val="bg1"/>
              </a:solidFill>
              <a:latin typeface="Meiryo UI" panose="020B0604030504040204" pitchFamily="50" charset="-128"/>
              <a:ea typeface="Meiryo UI" panose="020B0604030504040204" pitchFamily="50" charset="-128"/>
            </a:endParaRPr>
          </a:p>
        </p:txBody>
      </p:sp>
      <p:sp>
        <p:nvSpPr>
          <p:cNvPr id="35" name="正方形/長方形 34"/>
          <p:cNvSpPr/>
          <p:nvPr/>
        </p:nvSpPr>
        <p:spPr>
          <a:xfrm>
            <a:off x="6875635" y="2381462"/>
            <a:ext cx="2946193" cy="127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latin typeface="HG丸ｺﾞｼｯｸM-PRO" panose="020F0600000000000000" pitchFamily="50" charset="-128"/>
                <a:ea typeface="HG丸ｺﾞｼｯｸM-PRO" panose="020F0600000000000000" pitchFamily="50" charset="-128"/>
              </a:rPr>
              <a:t>だれもが健康でいきいきと暮らし、支えあうまちづくり</a:t>
            </a:r>
            <a:endParaRPr lang="en-US" altLang="ja-JP" sz="1600" dirty="0">
              <a:latin typeface="HG丸ｺﾞｼｯｸM-PRO" panose="020F0600000000000000" pitchFamily="50" charset="-128"/>
              <a:ea typeface="HG丸ｺﾞｼｯｸM-PRO" panose="020F0600000000000000" pitchFamily="50" charset="-128"/>
            </a:endParaRPr>
          </a:p>
        </p:txBody>
      </p:sp>
      <p:sp>
        <p:nvSpPr>
          <p:cNvPr id="51" name="テキスト ボックス 50"/>
          <p:cNvSpPr txBox="1"/>
          <p:nvPr/>
        </p:nvSpPr>
        <p:spPr>
          <a:xfrm>
            <a:off x="376172" y="3714226"/>
            <a:ext cx="492443" cy="2824688"/>
          </a:xfrm>
          <a:prstGeom prst="rect">
            <a:avLst/>
          </a:prstGeom>
          <a:noFill/>
          <a:ln w="28575">
            <a:solidFill>
              <a:srgbClr val="92D050"/>
            </a:solidFill>
          </a:ln>
        </p:spPr>
        <p:txBody>
          <a:bodyPr vert="eaVert" wrap="square" rtlCol="0">
            <a:spAutoFit/>
          </a:bodyPr>
          <a:lstStyle/>
          <a:p>
            <a:pPr algn="ctr"/>
            <a:r>
              <a:rPr kumimoji="1" lang="ja-JP" altLang="en-US" sz="2000" b="1" dirty="0" smtClean="0">
                <a:latin typeface="Meiryo UI" panose="020B0604030504040204" pitchFamily="50" charset="-128"/>
                <a:ea typeface="Meiryo UI" panose="020B0604030504040204" pitchFamily="50" charset="-128"/>
              </a:rPr>
              <a:t>個別課題</a:t>
            </a:r>
            <a:endParaRPr kumimoji="1" lang="ja-JP" altLang="en-US" sz="2000" b="1" dirty="0">
              <a:latin typeface="Meiryo UI" panose="020B0604030504040204" pitchFamily="50" charset="-128"/>
              <a:ea typeface="Meiryo UI" panose="020B0604030504040204" pitchFamily="50" charset="-128"/>
            </a:endParaRPr>
          </a:p>
        </p:txBody>
      </p:sp>
      <p:sp>
        <p:nvSpPr>
          <p:cNvPr id="57" name="正方形/長方形 56"/>
          <p:cNvSpPr/>
          <p:nvPr/>
        </p:nvSpPr>
        <p:spPr>
          <a:xfrm>
            <a:off x="3667369" y="2387285"/>
            <a:ext cx="2931711" cy="110351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a:off x="459103" y="2372845"/>
            <a:ext cx="2931711" cy="110351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3667369" y="2515055"/>
            <a:ext cx="2901163" cy="10874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latin typeface="HG丸ｺﾞｼｯｸM-PRO" panose="020F0600000000000000" pitchFamily="50" charset="-128"/>
                <a:ea typeface="HG丸ｺﾞｼｯｸM-PRO" panose="020F0600000000000000" pitchFamily="50" charset="-128"/>
              </a:rPr>
              <a:t>安心して子育てし、心豊かに力強く未来を切り拓く子どもを</a:t>
            </a:r>
            <a:r>
              <a:rPr lang="ja-JP" altLang="en-US" sz="1600" dirty="0" smtClean="0">
                <a:latin typeface="HG丸ｺﾞｼｯｸM-PRO" panose="020F0600000000000000" pitchFamily="50" charset="-128"/>
                <a:ea typeface="HG丸ｺﾞｼｯｸM-PRO" panose="020F0600000000000000" pitchFamily="50" charset="-128"/>
              </a:rPr>
              <a:t>育むまちづくり</a:t>
            </a:r>
            <a:endParaRPr lang="en-US" altLang="ja-JP" sz="1600" dirty="0">
              <a:latin typeface="HG丸ｺﾞｼｯｸM-PRO" panose="020F0600000000000000" pitchFamily="50" charset="-128"/>
              <a:ea typeface="HG丸ｺﾞｼｯｸM-PRO" panose="020F0600000000000000" pitchFamily="50" charset="-128"/>
            </a:endParaRPr>
          </a:p>
        </p:txBody>
      </p:sp>
      <p:sp>
        <p:nvSpPr>
          <p:cNvPr id="26" name="正方形/長方形 25"/>
          <p:cNvSpPr/>
          <p:nvPr/>
        </p:nvSpPr>
        <p:spPr>
          <a:xfrm>
            <a:off x="3636821" y="2259444"/>
            <a:ext cx="1651001" cy="5351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latin typeface="HG丸ｺﾞｼｯｸM-PRO" panose="020F0600000000000000" pitchFamily="50" charset="-128"/>
                <a:ea typeface="HG丸ｺﾞｼｯｸM-PRO" panose="020F0600000000000000" pitchFamily="50" charset="-128"/>
              </a:rPr>
              <a:t>経営</a:t>
            </a:r>
            <a:r>
              <a:rPr lang="ja-JP" altLang="en-US" sz="2000" b="1" dirty="0" smtClean="0">
                <a:latin typeface="HG丸ｺﾞｼｯｸM-PRO" panose="020F0600000000000000" pitchFamily="50" charset="-128"/>
                <a:ea typeface="HG丸ｺﾞｼｯｸM-PRO" panose="020F0600000000000000" pitchFamily="50" charset="-128"/>
              </a:rPr>
              <a:t>課題３</a:t>
            </a:r>
            <a:endParaRPr lang="en-US" altLang="ja-JP" sz="2000" b="1" dirty="0" smtClean="0">
              <a:solidFill>
                <a:schemeClr val="bg1"/>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471798" y="2279719"/>
            <a:ext cx="1651001" cy="5351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latin typeface="HG丸ｺﾞｼｯｸM-PRO" panose="020F0600000000000000" pitchFamily="50" charset="-128"/>
                <a:ea typeface="HG丸ｺﾞｼｯｸM-PRO" panose="020F0600000000000000" pitchFamily="50" charset="-128"/>
              </a:rPr>
              <a:t>経営課題２</a:t>
            </a:r>
            <a:endParaRPr lang="en-US" altLang="ja-JP" sz="2000" b="1" dirty="0" smtClean="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471798" y="2579810"/>
            <a:ext cx="2392057" cy="8965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latin typeface="HG丸ｺﾞｼｯｸM-PRO" panose="020F0600000000000000" pitchFamily="50" charset="-128"/>
                <a:ea typeface="HG丸ｺﾞｼｯｸM-PRO" panose="020F0600000000000000" pitchFamily="50" charset="-128"/>
              </a:rPr>
              <a:t>地域で支えあう安全で安心なまちづくり</a:t>
            </a:r>
            <a:endParaRPr lang="en-US" altLang="ja-JP" sz="16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411270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23D03A3-06C5-4B08-ADBE-8DF309FEE1BC}" type="slidenum">
              <a:rPr kumimoji="1" lang="ja-JP" altLang="en-US" smtClean="0"/>
              <a:t>4</a:t>
            </a:fld>
            <a:endParaRPr kumimoji="1" lang="ja-JP" altLang="en-US"/>
          </a:p>
        </p:txBody>
      </p:sp>
      <p:sp>
        <p:nvSpPr>
          <p:cNvPr id="5" name="正方形/長方形 4"/>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chemeClr val="bg1"/>
                </a:solidFill>
                <a:latin typeface="Meiryo UI" panose="020B0604030504040204" pitchFamily="50" charset="-128"/>
                <a:ea typeface="Meiryo UI" panose="020B0604030504040204" pitchFamily="50" charset="-128"/>
              </a:rPr>
              <a:t>３　各課題の検討</a:t>
            </a:r>
            <a:endParaRPr lang="ja-JP" altLang="ja-JP" sz="2400" b="1" dirty="0">
              <a:solidFill>
                <a:schemeClr val="bg1"/>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228391259"/>
              </p:ext>
            </p:extLst>
          </p:nvPr>
        </p:nvGraphicFramePr>
        <p:xfrm>
          <a:off x="351693" y="943475"/>
          <a:ext cx="9198708" cy="5119702"/>
        </p:xfrm>
        <a:graphic>
          <a:graphicData uri="http://schemas.openxmlformats.org/drawingml/2006/table">
            <a:tbl>
              <a:tblPr firstRow="1" bandRow="1">
                <a:tableStyleId>{E8B1032C-EA38-4F05-BA0D-38AFFFC7BED3}</a:tableStyleId>
              </a:tblPr>
              <a:tblGrid>
                <a:gridCol w="2014136">
                  <a:extLst>
                    <a:ext uri="{9D8B030D-6E8A-4147-A177-3AD203B41FA5}">
                      <a16:colId xmlns:a16="http://schemas.microsoft.com/office/drawing/2014/main" val="20000"/>
                    </a:ext>
                  </a:extLst>
                </a:gridCol>
                <a:gridCol w="1796143">
                  <a:extLst>
                    <a:ext uri="{9D8B030D-6E8A-4147-A177-3AD203B41FA5}">
                      <a16:colId xmlns:a16="http://schemas.microsoft.com/office/drawing/2014/main" val="20001"/>
                    </a:ext>
                  </a:extLst>
                </a:gridCol>
                <a:gridCol w="1796143">
                  <a:extLst>
                    <a:ext uri="{9D8B030D-6E8A-4147-A177-3AD203B41FA5}">
                      <a16:colId xmlns:a16="http://schemas.microsoft.com/office/drawing/2014/main" val="20002"/>
                    </a:ext>
                  </a:extLst>
                </a:gridCol>
                <a:gridCol w="1796143">
                  <a:extLst>
                    <a:ext uri="{9D8B030D-6E8A-4147-A177-3AD203B41FA5}">
                      <a16:colId xmlns:a16="http://schemas.microsoft.com/office/drawing/2014/main" val="20003"/>
                    </a:ext>
                  </a:extLst>
                </a:gridCol>
                <a:gridCol w="1796143">
                  <a:extLst>
                    <a:ext uri="{9D8B030D-6E8A-4147-A177-3AD203B41FA5}">
                      <a16:colId xmlns:a16="http://schemas.microsoft.com/office/drawing/2014/main" val="20004"/>
                    </a:ext>
                  </a:extLst>
                </a:gridCol>
              </a:tblGrid>
              <a:tr h="685026">
                <a:tc>
                  <a:txBody>
                    <a:bodyPr/>
                    <a:lstStyle/>
                    <a:p>
                      <a:pPr algn="ctr"/>
                      <a:r>
                        <a:rPr kumimoji="1" lang="ja-JP" altLang="en-US" dirty="0" smtClean="0">
                          <a:solidFill>
                            <a:schemeClr val="bg1"/>
                          </a:solidFill>
                          <a:latin typeface="Meiryo UI" panose="020B0604030504040204" pitchFamily="50" charset="-128"/>
                          <a:ea typeface="Meiryo UI" panose="020B0604030504040204" pitchFamily="50" charset="-128"/>
                        </a:rPr>
                        <a:t>実施事項</a:t>
                      </a:r>
                      <a:endParaRPr kumimoji="1" lang="ja-JP" altLang="en-US"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92D050"/>
                    </a:solidFill>
                  </a:tcPr>
                </a:tc>
                <a:tc>
                  <a:txBody>
                    <a:bodyPr/>
                    <a:lstStyle/>
                    <a:p>
                      <a:pPr algn="ctr"/>
                      <a:r>
                        <a:rPr kumimoji="1" lang="ja-JP" altLang="en-US" dirty="0" smtClean="0">
                          <a:solidFill>
                            <a:schemeClr val="bg1"/>
                          </a:solidFill>
                          <a:latin typeface="Meiryo UI" panose="020B0604030504040204" pitchFamily="50" charset="-128"/>
                          <a:ea typeface="Meiryo UI" panose="020B0604030504040204" pitchFamily="50" charset="-128"/>
                        </a:rPr>
                        <a:t>ア　子育て支援</a:t>
                      </a:r>
                      <a:endParaRPr kumimoji="1" lang="ja-JP" altLang="en-US"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92D050"/>
                    </a:solidFill>
                  </a:tcPr>
                </a:tc>
                <a:tc>
                  <a:txBody>
                    <a:bodyPr/>
                    <a:lstStyle/>
                    <a:p>
                      <a:pPr algn="ctr"/>
                      <a:r>
                        <a:rPr kumimoji="1" lang="ja-JP" altLang="en-US" dirty="0" smtClean="0">
                          <a:solidFill>
                            <a:schemeClr val="bg1"/>
                          </a:solidFill>
                          <a:latin typeface="Meiryo UI" panose="020B0604030504040204" pitchFamily="50" charset="-128"/>
                          <a:ea typeface="Meiryo UI" panose="020B0604030504040204" pitchFamily="50" charset="-128"/>
                        </a:rPr>
                        <a:t>イ　医療</a:t>
                      </a:r>
                      <a:endParaRPr kumimoji="1" lang="ja-JP" altLang="en-US"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92D050"/>
                    </a:solidFill>
                  </a:tcPr>
                </a:tc>
                <a:tc>
                  <a:txBody>
                    <a:bodyPr/>
                    <a:lstStyle/>
                    <a:p>
                      <a:pPr algn="ctr"/>
                      <a:r>
                        <a:rPr kumimoji="1" lang="ja-JP" altLang="en-US" dirty="0" smtClean="0">
                          <a:solidFill>
                            <a:schemeClr val="bg1"/>
                          </a:solidFill>
                          <a:latin typeface="Meiryo UI" panose="020B0604030504040204" pitchFamily="50" charset="-128"/>
                          <a:ea typeface="Meiryo UI" panose="020B0604030504040204" pitchFamily="50" charset="-128"/>
                        </a:rPr>
                        <a:t>ウ　高齢者福祉</a:t>
                      </a:r>
                      <a:endParaRPr kumimoji="1" lang="ja-JP" altLang="en-US"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92D050"/>
                    </a:solidFill>
                  </a:tcPr>
                </a:tc>
                <a:tc>
                  <a:txBody>
                    <a:bodyPr/>
                    <a:lstStyle/>
                    <a:p>
                      <a:pPr algn="ctr"/>
                      <a:r>
                        <a:rPr kumimoji="1" lang="ja-JP" altLang="en-US" dirty="0" smtClean="0">
                          <a:solidFill>
                            <a:schemeClr val="bg1"/>
                          </a:solidFill>
                          <a:latin typeface="Meiryo UI" panose="020B0604030504040204" pitchFamily="50" charset="-128"/>
                          <a:ea typeface="Meiryo UI" panose="020B0604030504040204" pitchFamily="50" charset="-128"/>
                        </a:rPr>
                        <a:t>エ　防災</a:t>
                      </a:r>
                      <a:endParaRPr kumimoji="1" lang="ja-JP" altLang="en-US"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92D050"/>
                    </a:solidFill>
                  </a:tcPr>
                </a:tc>
                <a:extLst>
                  <a:ext uri="{0D108BD9-81ED-4DB2-BD59-A6C34878D82A}">
                    <a16:rowId xmlns:a16="http://schemas.microsoft.com/office/drawing/2014/main" val="10000"/>
                  </a:ext>
                </a:extLst>
              </a:tr>
              <a:tr h="1108669">
                <a:tc>
                  <a:txBody>
                    <a:bodyPr/>
                    <a:lstStyle/>
                    <a:p>
                      <a:pPr algn="ctr"/>
                      <a:r>
                        <a:rPr kumimoji="1" lang="ja-JP" altLang="en-US" b="1" dirty="0" smtClean="0">
                          <a:latin typeface="Meiryo UI" panose="020B0604030504040204" pitchFamily="50" charset="-128"/>
                          <a:ea typeface="Meiryo UI" panose="020B0604030504040204" pitchFamily="50" charset="-128"/>
                        </a:rPr>
                        <a:t>区政会議</a:t>
                      </a:r>
                      <a:endParaRPr kumimoji="1" lang="en-US" altLang="ja-JP" b="1"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【H30.5,H31.1】</a:t>
                      </a:r>
                      <a:endParaRPr kumimoji="1" lang="ja-JP" altLang="en-US" sz="1400" dirty="0">
                        <a:latin typeface="Meiryo UI" panose="020B0604030504040204" pitchFamily="50" charset="-128"/>
                        <a:ea typeface="Meiryo UI" panose="020B0604030504040204" pitchFamily="50" charset="-128"/>
                      </a:endParaRPr>
                    </a:p>
                  </a:txBody>
                  <a:tcPr anchor="ctr">
                    <a:lnT w="12700" cap="flat" cmpd="sng" algn="ctr">
                      <a:solidFill>
                        <a:schemeClr val="bg1"/>
                      </a:solidFill>
                      <a:prstDash val="solid"/>
                      <a:round/>
                      <a:headEnd type="none" w="med" len="med"/>
                      <a:tailEnd type="none" w="med" len="med"/>
                    </a:lnT>
                    <a:solidFill>
                      <a:schemeClr val="bg1"/>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・子育て支援施設を希望する意見あり</a:t>
                      </a:r>
                      <a:endParaRPr kumimoji="1" lang="ja-JP" altLang="en-US" sz="1400" dirty="0">
                        <a:latin typeface="Meiryo UI" panose="020B0604030504040204" pitchFamily="50" charset="-128"/>
                        <a:ea typeface="Meiryo UI" panose="020B0604030504040204" pitchFamily="50" charset="-128"/>
                      </a:endParaRPr>
                    </a:p>
                  </a:txBody>
                  <a:tcPr anchor="ctr">
                    <a:lnT w="12700" cap="flat" cmpd="sng" algn="ctr">
                      <a:solidFill>
                        <a:schemeClr val="bg1"/>
                      </a:solidFill>
                      <a:prstDash val="solid"/>
                      <a:round/>
                      <a:headEnd type="none" w="med" len="med"/>
                      <a:tailEnd type="none" w="med" len="med"/>
                    </a:lnT>
                    <a:solidFill>
                      <a:schemeClr val="bg1"/>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・病院を希望する意見あり</a:t>
                      </a:r>
                      <a:endParaRPr kumimoji="1" lang="ja-JP" altLang="en-US" sz="1400" dirty="0">
                        <a:latin typeface="Meiryo UI" panose="020B0604030504040204" pitchFamily="50" charset="-128"/>
                        <a:ea typeface="Meiryo UI" panose="020B0604030504040204" pitchFamily="50" charset="-128"/>
                      </a:endParaRPr>
                    </a:p>
                  </a:txBody>
                  <a:tcPr anchor="ctr">
                    <a:lnT w="12700" cap="flat" cmpd="sng" algn="ctr">
                      <a:solidFill>
                        <a:schemeClr val="bg1"/>
                      </a:solidFill>
                      <a:prstDash val="solid"/>
                      <a:round/>
                      <a:headEnd type="none" w="med" len="med"/>
                      <a:tailEnd type="none" w="med" len="med"/>
                    </a:lnT>
                    <a:solidFill>
                      <a:schemeClr val="bg1"/>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・認知症関係施設を希望する意見あり</a:t>
                      </a:r>
                      <a:endParaRPr kumimoji="1" lang="ja-JP" altLang="en-US" sz="1400" dirty="0">
                        <a:latin typeface="Meiryo UI" panose="020B0604030504040204" pitchFamily="50" charset="-128"/>
                        <a:ea typeface="Meiryo UI" panose="020B0604030504040204" pitchFamily="50" charset="-128"/>
                      </a:endParaRPr>
                    </a:p>
                  </a:txBody>
                  <a:tcPr anchor="ctr">
                    <a:lnT w="12700" cap="flat" cmpd="sng" algn="ctr">
                      <a:solidFill>
                        <a:schemeClr val="bg1"/>
                      </a:solidFill>
                      <a:prstDash val="solid"/>
                      <a:round/>
                      <a:headEnd type="none" w="med" len="med"/>
                      <a:tailEnd type="none" w="med" len="med"/>
                    </a:lnT>
                    <a:solidFill>
                      <a:schemeClr val="bg1"/>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・防災面を含めた会議室等を希望する意見あり</a:t>
                      </a:r>
                      <a:endParaRPr kumimoji="1" lang="ja-JP" altLang="en-US" sz="1400" dirty="0">
                        <a:latin typeface="Meiryo UI" panose="020B0604030504040204" pitchFamily="50" charset="-128"/>
                        <a:ea typeface="Meiryo UI" panose="020B0604030504040204" pitchFamily="50" charset="-128"/>
                      </a:endParaRPr>
                    </a:p>
                  </a:txBody>
                  <a:tcPr anchor="ctr">
                    <a:lnT w="12700" cap="flat" cmpd="sng" algn="ctr">
                      <a:solidFill>
                        <a:schemeClr val="bg1"/>
                      </a:solidFill>
                      <a:prstDash val="solid"/>
                      <a:round/>
                      <a:headEnd type="none" w="med" len="med"/>
                      <a:tailEnd type="none" w="med" len="med"/>
                    </a:lnT>
                    <a:solidFill>
                      <a:schemeClr val="bg1"/>
                    </a:solidFill>
                  </a:tcPr>
                </a:tc>
                <a:extLst>
                  <a:ext uri="{0D108BD9-81ED-4DB2-BD59-A6C34878D82A}">
                    <a16:rowId xmlns:a16="http://schemas.microsoft.com/office/drawing/2014/main" val="10001"/>
                  </a:ext>
                </a:extLst>
              </a:tr>
              <a:tr h="1108669">
                <a:tc>
                  <a:txBody>
                    <a:bodyPr/>
                    <a:lstStyle/>
                    <a:p>
                      <a:pPr algn="ctr"/>
                      <a:r>
                        <a:rPr kumimoji="1" lang="ja-JP" altLang="en-US" b="1" dirty="0" smtClean="0">
                          <a:latin typeface="Meiryo UI" panose="020B0604030504040204" pitchFamily="50" charset="-128"/>
                          <a:ea typeface="Meiryo UI" panose="020B0604030504040204" pitchFamily="50" charset="-128"/>
                        </a:rPr>
                        <a:t>パブリック・コメント</a:t>
                      </a:r>
                      <a:endParaRPr kumimoji="1" lang="en-US" altLang="ja-JP" b="1" dirty="0" smtClean="0">
                        <a:latin typeface="Meiryo UI" panose="020B0604030504040204" pitchFamily="50" charset="-128"/>
                        <a:ea typeface="Meiryo UI" panose="020B0604030504040204" pitchFamily="50" charset="-128"/>
                      </a:endParaRPr>
                    </a:p>
                    <a:p>
                      <a:pPr algn="ctr"/>
                      <a:r>
                        <a:rPr kumimoji="1" lang="en-US" altLang="ja-JP" sz="1400" dirty="0" smtClean="0">
                          <a:latin typeface="Meiryo UI" panose="020B0604030504040204" pitchFamily="50" charset="-128"/>
                          <a:ea typeface="Meiryo UI" panose="020B0604030504040204" pitchFamily="50" charset="-128"/>
                        </a:rPr>
                        <a:t>【H30.5</a:t>
                      </a:r>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6】</a:t>
                      </a:r>
                    </a:p>
                  </a:txBody>
                  <a:tcPr anchor="ctr">
                    <a:solidFill>
                      <a:schemeClr val="bg1"/>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・保育所、病児保育等を希望する意見あり</a:t>
                      </a:r>
                      <a:endParaRPr kumimoji="1" lang="ja-JP" altLang="en-US" sz="1400"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・診療所、救急病院等を希望する意見あり</a:t>
                      </a:r>
                      <a:endParaRPr kumimoji="1" lang="ja-JP" altLang="en-US" sz="1400"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・特別養護老人ホーム、介護施設等を希望する意見あり</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・水害時避難ビル、防災備蓄倉庫等を希望する意見あり</a:t>
                      </a:r>
                    </a:p>
                  </a:txBody>
                  <a:tcPr anchor="ctr">
                    <a:solidFill>
                      <a:schemeClr val="bg1"/>
                    </a:solidFill>
                  </a:tcPr>
                </a:tc>
                <a:extLst>
                  <a:ext uri="{0D108BD9-81ED-4DB2-BD59-A6C34878D82A}">
                    <a16:rowId xmlns:a16="http://schemas.microsoft.com/office/drawing/2014/main" val="10002"/>
                  </a:ext>
                </a:extLst>
              </a:tr>
              <a:tr h="1108669">
                <a:tc>
                  <a:txBody>
                    <a:bodyPr/>
                    <a:lstStyle/>
                    <a:p>
                      <a:pPr algn="ctr"/>
                      <a:r>
                        <a:rPr kumimoji="1" lang="ja-JP" altLang="en-US" b="1" dirty="0" smtClean="0">
                          <a:latin typeface="Meiryo UI" panose="020B0604030504040204" pitchFamily="50" charset="-128"/>
                          <a:ea typeface="Meiryo UI" panose="020B0604030504040204" pitchFamily="50" charset="-128"/>
                        </a:rPr>
                        <a:t>区民アンケート</a:t>
                      </a:r>
                      <a:endParaRPr kumimoji="1" lang="en-US" altLang="ja-JP" b="1"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（無作為抽出）</a:t>
                      </a:r>
                      <a:endParaRPr kumimoji="1" lang="en-US" altLang="ja-JP" sz="14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eiryo UI" panose="020B0604030504040204" pitchFamily="50" charset="-128"/>
                          <a:ea typeface="Meiryo UI" panose="020B0604030504040204" pitchFamily="50" charset="-128"/>
                        </a:rPr>
                        <a:t>【H31.1</a:t>
                      </a:r>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2】</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・子育て支援分野に対する肯定的意見 </a:t>
                      </a:r>
                      <a:r>
                        <a:rPr kumimoji="1" lang="en-US" altLang="ja-JP" sz="1400" dirty="0" smtClean="0">
                          <a:solidFill>
                            <a:schemeClr val="tx1"/>
                          </a:solidFill>
                          <a:latin typeface="Meiryo UI" panose="020B0604030504040204" pitchFamily="50" charset="-128"/>
                          <a:ea typeface="Meiryo UI" panose="020B0604030504040204" pitchFamily="50" charset="-128"/>
                        </a:rPr>
                        <a:t>70.5%</a:t>
                      </a:r>
                    </a:p>
                  </a:txBody>
                  <a:tcPr anchor="ctr">
                    <a:solidFill>
                      <a:schemeClr val="bg1"/>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・医療分野に対する肯定的意見 </a:t>
                      </a:r>
                      <a:r>
                        <a:rPr kumimoji="1" lang="en-US" altLang="ja-JP" sz="1400" dirty="0" smtClean="0">
                          <a:solidFill>
                            <a:schemeClr val="tx1"/>
                          </a:solidFill>
                          <a:latin typeface="Meiryo UI" panose="020B0604030504040204" pitchFamily="50" charset="-128"/>
                          <a:ea typeface="Meiryo UI" panose="020B0604030504040204" pitchFamily="50" charset="-128"/>
                        </a:rPr>
                        <a:t>72.6%</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・高齢者福祉分野に対する肯定的意見 </a:t>
                      </a:r>
                      <a:r>
                        <a:rPr kumimoji="1" lang="en-US" altLang="ja-JP" sz="1400" dirty="0" smtClean="0">
                          <a:solidFill>
                            <a:schemeClr val="tx1"/>
                          </a:solidFill>
                          <a:latin typeface="Meiryo UI" panose="020B0604030504040204" pitchFamily="50" charset="-128"/>
                          <a:ea typeface="Meiryo UI" panose="020B0604030504040204" pitchFamily="50" charset="-128"/>
                        </a:rPr>
                        <a:t>75.3%</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・防災分野に対する肯定的意見 </a:t>
                      </a:r>
                      <a:r>
                        <a:rPr kumimoji="1" lang="en-US" altLang="ja-JP" sz="1400" dirty="0" smtClean="0">
                          <a:latin typeface="Meiryo UI" panose="020B0604030504040204" pitchFamily="50" charset="-128"/>
                          <a:ea typeface="Meiryo UI" panose="020B0604030504040204" pitchFamily="50" charset="-128"/>
                        </a:rPr>
                        <a:t>86.0%</a:t>
                      </a:r>
                      <a:endParaRPr kumimoji="1" lang="ja-JP" altLang="en-US" sz="1400" dirty="0" smtClean="0">
                        <a:latin typeface="Meiryo UI" panose="020B0604030504040204" pitchFamily="50" charset="-128"/>
                        <a:ea typeface="Meiryo UI" panose="020B0604030504040204" pitchFamily="50" charset="-128"/>
                      </a:endParaRPr>
                    </a:p>
                  </a:txBody>
                  <a:tcPr anchor="ctr">
                    <a:solidFill>
                      <a:schemeClr val="bg1"/>
                    </a:solidFill>
                  </a:tcPr>
                </a:tc>
                <a:extLst>
                  <a:ext uri="{0D108BD9-81ED-4DB2-BD59-A6C34878D82A}">
                    <a16:rowId xmlns:a16="http://schemas.microsoft.com/office/drawing/2014/main" val="10003"/>
                  </a:ext>
                </a:extLst>
              </a:tr>
              <a:tr h="1108669">
                <a:tc>
                  <a:txBody>
                    <a:bodyPr/>
                    <a:lstStyle/>
                    <a:p>
                      <a:pPr algn="ctr"/>
                      <a:r>
                        <a:rPr kumimoji="1" lang="ja-JP" altLang="en-US" b="1" dirty="0" smtClean="0">
                          <a:latin typeface="Meiryo UI" panose="020B0604030504040204" pitchFamily="50" charset="-128"/>
                          <a:ea typeface="Meiryo UI" panose="020B0604030504040204" pitchFamily="50" charset="-128"/>
                        </a:rPr>
                        <a:t>区民アンケート</a:t>
                      </a:r>
                      <a:endParaRPr kumimoji="1" lang="en-US" altLang="ja-JP" b="1"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（アンケートコーナー等）</a:t>
                      </a:r>
                      <a:endParaRPr kumimoji="1" lang="en-US" altLang="ja-JP" sz="12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eiryo UI" panose="020B0604030504040204" pitchFamily="50" charset="-128"/>
                          <a:ea typeface="Meiryo UI" panose="020B0604030504040204" pitchFamily="50" charset="-128"/>
                        </a:rPr>
                        <a:t>【H31.2】</a:t>
                      </a: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子育て支援分野に対する</a:t>
                      </a:r>
                      <a:r>
                        <a:rPr kumimoji="1" lang="ja-JP" altLang="en-US" sz="1400" dirty="0" smtClean="0">
                          <a:latin typeface="Meiryo UI" panose="020B0604030504040204" pitchFamily="50" charset="-128"/>
                          <a:ea typeface="Meiryo UI" panose="020B0604030504040204" pitchFamily="50" charset="-128"/>
                        </a:rPr>
                        <a:t>肯定的意見 </a:t>
                      </a:r>
                      <a:r>
                        <a:rPr kumimoji="1" lang="en-US" altLang="ja-JP" sz="1400" dirty="0" smtClean="0">
                          <a:latin typeface="Meiryo UI" panose="020B0604030504040204" pitchFamily="50" charset="-128"/>
                          <a:ea typeface="Meiryo UI" panose="020B0604030504040204" pitchFamily="50" charset="-128"/>
                        </a:rPr>
                        <a:t>44.4%</a:t>
                      </a:r>
                      <a:endParaRPr kumimoji="1" lang="ja-JP" altLang="en-US" sz="1400" dirty="0" smtClean="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医療分野に対する</a:t>
                      </a:r>
                      <a:r>
                        <a:rPr kumimoji="1" lang="ja-JP" altLang="en-US" sz="1400" dirty="0" smtClean="0">
                          <a:latin typeface="Meiryo UI" panose="020B0604030504040204" pitchFamily="50" charset="-128"/>
                          <a:ea typeface="Meiryo UI" panose="020B0604030504040204" pitchFamily="50" charset="-128"/>
                        </a:rPr>
                        <a:t>肯定的意見 </a:t>
                      </a:r>
                      <a:r>
                        <a:rPr kumimoji="1" lang="en-US" altLang="ja-JP" sz="1400" dirty="0" smtClean="0">
                          <a:latin typeface="Meiryo UI" panose="020B0604030504040204" pitchFamily="50" charset="-128"/>
                          <a:ea typeface="Meiryo UI" panose="020B0604030504040204" pitchFamily="50" charset="-128"/>
                        </a:rPr>
                        <a:t>93.9%</a:t>
                      </a:r>
                      <a:endParaRPr kumimoji="1" lang="ja-JP" altLang="en-US" sz="1400" dirty="0" smtClean="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高齢者福祉分野に対する</a:t>
                      </a:r>
                      <a:r>
                        <a:rPr kumimoji="1" lang="ja-JP" altLang="en-US" sz="1400" dirty="0" smtClean="0">
                          <a:latin typeface="Meiryo UI" panose="020B0604030504040204" pitchFamily="50" charset="-128"/>
                          <a:ea typeface="Meiryo UI" panose="020B0604030504040204" pitchFamily="50" charset="-128"/>
                        </a:rPr>
                        <a:t>肯定的意見 </a:t>
                      </a:r>
                      <a:r>
                        <a:rPr kumimoji="1" lang="en-US" altLang="ja-JP" sz="1400" dirty="0" smtClean="0">
                          <a:latin typeface="Meiryo UI" panose="020B0604030504040204" pitchFamily="50" charset="-128"/>
                          <a:ea typeface="Meiryo UI" panose="020B0604030504040204" pitchFamily="50" charset="-128"/>
                        </a:rPr>
                        <a:t>48.5%</a:t>
                      </a:r>
                      <a:endParaRPr kumimoji="1" lang="ja-JP" altLang="en-US" sz="1400" dirty="0" smtClean="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・防災分野に対する肯定的意見 </a:t>
                      </a:r>
                      <a:r>
                        <a:rPr kumimoji="1" lang="en-US" altLang="ja-JP" sz="1400" dirty="0" smtClean="0">
                          <a:latin typeface="Meiryo UI" panose="020B0604030504040204" pitchFamily="50" charset="-128"/>
                          <a:ea typeface="Meiryo UI" panose="020B0604030504040204" pitchFamily="50" charset="-128"/>
                        </a:rPr>
                        <a:t>92.0%</a:t>
                      </a:r>
                      <a:endParaRPr kumimoji="1" lang="ja-JP" altLang="en-US" sz="1400" dirty="0" smtClean="0">
                        <a:latin typeface="Meiryo UI" panose="020B0604030504040204" pitchFamily="50" charset="-128"/>
                        <a:ea typeface="Meiryo UI" panose="020B0604030504040204" pitchFamily="50" charset="-128"/>
                      </a:endParaRPr>
                    </a:p>
                  </a:txBody>
                  <a:tcPr anchor="ctr">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9489192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角丸四角形 30"/>
          <p:cNvSpPr/>
          <p:nvPr/>
        </p:nvSpPr>
        <p:spPr>
          <a:xfrm>
            <a:off x="351693" y="4873473"/>
            <a:ext cx="7301132" cy="652322"/>
          </a:xfrm>
          <a:prstGeom prst="roundRect">
            <a:avLst/>
          </a:prstGeom>
          <a:solidFill>
            <a:schemeClr val="accent4">
              <a:lumMod val="20000"/>
              <a:lumOff val="80000"/>
            </a:schemeClr>
          </a:solid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1400" dirty="0" smtClean="0">
                <a:solidFill>
                  <a:schemeClr val="tx1"/>
                </a:solidFill>
                <a:latin typeface="Meiryo UI" panose="020B0604030504040204" pitchFamily="50" charset="-128"/>
                <a:ea typeface="Meiryo UI" panose="020B0604030504040204" pitchFamily="50" charset="-128"/>
              </a:rPr>
              <a:t>　　　　　　　　 　</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37" name="片側の 2 つの角を丸めた四角形 36"/>
          <p:cNvSpPr/>
          <p:nvPr/>
        </p:nvSpPr>
        <p:spPr>
          <a:xfrm rot="16200000">
            <a:off x="682705" y="4541966"/>
            <a:ext cx="660338" cy="1322362"/>
          </a:xfrm>
          <a:prstGeom prst="round2SameRect">
            <a:avLst>
              <a:gd name="adj1" fmla="val 8540"/>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p:txBody>
          <a:bodyPr/>
          <a:lstStyle/>
          <a:p>
            <a:fld id="{623D03A3-06C5-4B08-ADBE-8DF309FEE1BC}" type="slidenum">
              <a:rPr kumimoji="1" lang="ja-JP" altLang="en-US" smtClean="0"/>
              <a:t>5</a:t>
            </a:fld>
            <a:endParaRPr kumimoji="1" lang="ja-JP" altLang="en-US"/>
          </a:p>
        </p:txBody>
      </p:sp>
      <p:sp>
        <p:nvSpPr>
          <p:cNvPr id="5" name="正方形/長方形 4"/>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chemeClr val="bg1"/>
                </a:solidFill>
                <a:latin typeface="Meiryo UI" panose="020B0604030504040204" pitchFamily="50" charset="-128"/>
                <a:ea typeface="Meiryo UI" panose="020B0604030504040204" pitchFamily="50" charset="-128"/>
              </a:rPr>
              <a:t>３　各課題の検討</a:t>
            </a:r>
            <a:endParaRPr lang="ja-JP" altLang="ja-JP" sz="2400" b="1" dirty="0">
              <a:solidFill>
                <a:schemeClr val="bg1"/>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106434212"/>
              </p:ext>
            </p:extLst>
          </p:nvPr>
        </p:nvGraphicFramePr>
        <p:xfrm>
          <a:off x="351691" y="943475"/>
          <a:ext cx="9184194" cy="2685990"/>
        </p:xfrm>
        <a:graphic>
          <a:graphicData uri="http://schemas.openxmlformats.org/drawingml/2006/table">
            <a:tbl>
              <a:tblPr firstRow="1" bandRow="1">
                <a:tableStyleId>{E8B1032C-EA38-4F05-BA0D-38AFFFC7BED3}</a:tableStyleId>
              </a:tblPr>
              <a:tblGrid>
                <a:gridCol w="1857107">
                  <a:extLst>
                    <a:ext uri="{9D8B030D-6E8A-4147-A177-3AD203B41FA5}">
                      <a16:colId xmlns:a16="http://schemas.microsoft.com/office/drawing/2014/main" val="20000"/>
                    </a:ext>
                  </a:extLst>
                </a:gridCol>
                <a:gridCol w="1816570">
                  <a:extLst>
                    <a:ext uri="{9D8B030D-6E8A-4147-A177-3AD203B41FA5}">
                      <a16:colId xmlns:a16="http://schemas.microsoft.com/office/drawing/2014/main" val="20001"/>
                    </a:ext>
                  </a:extLst>
                </a:gridCol>
                <a:gridCol w="1836839">
                  <a:extLst>
                    <a:ext uri="{9D8B030D-6E8A-4147-A177-3AD203B41FA5}">
                      <a16:colId xmlns:a16="http://schemas.microsoft.com/office/drawing/2014/main" val="20002"/>
                    </a:ext>
                  </a:extLst>
                </a:gridCol>
                <a:gridCol w="1836839">
                  <a:extLst>
                    <a:ext uri="{9D8B030D-6E8A-4147-A177-3AD203B41FA5}">
                      <a16:colId xmlns:a16="http://schemas.microsoft.com/office/drawing/2014/main" val="20003"/>
                    </a:ext>
                  </a:extLst>
                </a:gridCol>
                <a:gridCol w="1836839">
                  <a:extLst>
                    <a:ext uri="{9D8B030D-6E8A-4147-A177-3AD203B41FA5}">
                      <a16:colId xmlns:a16="http://schemas.microsoft.com/office/drawing/2014/main" val="20004"/>
                    </a:ext>
                  </a:extLst>
                </a:gridCol>
              </a:tblGrid>
              <a:tr h="622284">
                <a:tc>
                  <a:txBody>
                    <a:bodyPr/>
                    <a:lstStyle/>
                    <a:p>
                      <a:pPr algn="ctr"/>
                      <a:r>
                        <a:rPr kumimoji="1" lang="ja-JP" altLang="en-US" dirty="0" smtClean="0">
                          <a:solidFill>
                            <a:schemeClr val="bg1"/>
                          </a:solidFill>
                          <a:latin typeface="Meiryo UI" panose="020B0604030504040204" pitchFamily="50" charset="-128"/>
                          <a:ea typeface="Meiryo UI" panose="020B0604030504040204" pitchFamily="50" charset="-128"/>
                        </a:rPr>
                        <a:t>実施事項</a:t>
                      </a:r>
                      <a:endParaRPr kumimoji="1" lang="ja-JP" altLang="en-US"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92D050"/>
                    </a:solidFill>
                  </a:tcPr>
                </a:tc>
                <a:tc>
                  <a:txBody>
                    <a:bodyPr/>
                    <a:lstStyle/>
                    <a:p>
                      <a:pPr algn="ctr"/>
                      <a:r>
                        <a:rPr kumimoji="1" lang="ja-JP" altLang="en-US" dirty="0" smtClean="0">
                          <a:solidFill>
                            <a:schemeClr val="bg1"/>
                          </a:solidFill>
                          <a:latin typeface="Meiryo UI" panose="020B0604030504040204" pitchFamily="50" charset="-128"/>
                          <a:ea typeface="Meiryo UI" panose="020B0604030504040204" pitchFamily="50" charset="-128"/>
                        </a:rPr>
                        <a:t>ア　子育て支援</a:t>
                      </a:r>
                      <a:endParaRPr kumimoji="1" lang="ja-JP" altLang="en-US"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92D050"/>
                    </a:solidFill>
                  </a:tcPr>
                </a:tc>
                <a:tc>
                  <a:txBody>
                    <a:bodyPr/>
                    <a:lstStyle/>
                    <a:p>
                      <a:pPr algn="ctr"/>
                      <a:r>
                        <a:rPr kumimoji="1" lang="ja-JP" altLang="en-US" dirty="0" smtClean="0">
                          <a:solidFill>
                            <a:schemeClr val="bg1"/>
                          </a:solidFill>
                          <a:latin typeface="Meiryo UI" panose="020B0604030504040204" pitchFamily="50" charset="-128"/>
                          <a:ea typeface="Meiryo UI" panose="020B0604030504040204" pitchFamily="50" charset="-128"/>
                        </a:rPr>
                        <a:t>イ　医療</a:t>
                      </a:r>
                      <a:endParaRPr kumimoji="1" lang="ja-JP" altLang="en-US"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92D050"/>
                    </a:solidFill>
                  </a:tcPr>
                </a:tc>
                <a:tc>
                  <a:txBody>
                    <a:bodyPr/>
                    <a:lstStyle/>
                    <a:p>
                      <a:pPr algn="ctr"/>
                      <a:r>
                        <a:rPr kumimoji="1" lang="ja-JP" altLang="en-US" dirty="0" smtClean="0">
                          <a:solidFill>
                            <a:schemeClr val="bg1"/>
                          </a:solidFill>
                          <a:latin typeface="Meiryo UI" panose="020B0604030504040204" pitchFamily="50" charset="-128"/>
                          <a:ea typeface="Meiryo UI" panose="020B0604030504040204" pitchFamily="50" charset="-128"/>
                        </a:rPr>
                        <a:t>ウ　高齢者福祉</a:t>
                      </a:r>
                      <a:endParaRPr kumimoji="1" lang="ja-JP" altLang="en-US"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92D050"/>
                    </a:solidFill>
                  </a:tcPr>
                </a:tc>
                <a:tc>
                  <a:txBody>
                    <a:bodyPr/>
                    <a:lstStyle/>
                    <a:p>
                      <a:pPr algn="ctr"/>
                      <a:r>
                        <a:rPr kumimoji="1" lang="ja-JP" altLang="en-US" dirty="0" smtClean="0">
                          <a:solidFill>
                            <a:schemeClr val="bg1"/>
                          </a:solidFill>
                          <a:latin typeface="Meiryo UI" panose="020B0604030504040204" pitchFamily="50" charset="-128"/>
                          <a:ea typeface="Meiryo UI" panose="020B0604030504040204" pitchFamily="50" charset="-128"/>
                        </a:rPr>
                        <a:t>エ　防災</a:t>
                      </a:r>
                      <a:endParaRPr kumimoji="1" lang="ja-JP" altLang="en-US"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92D050"/>
                    </a:solidFill>
                  </a:tcPr>
                </a:tc>
                <a:extLst>
                  <a:ext uri="{0D108BD9-81ED-4DB2-BD59-A6C34878D82A}">
                    <a16:rowId xmlns:a16="http://schemas.microsoft.com/office/drawing/2014/main" val="10000"/>
                  </a:ext>
                </a:extLst>
              </a:tr>
              <a:tr h="1050614">
                <a:tc>
                  <a:txBody>
                    <a:bodyPr/>
                    <a:lstStyle/>
                    <a:p>
                      <a:pPr algn="ctr"/>
                      <a:r>
                        <a:rPr kumimoji="1" lang="ja-JP" altLang="en-US" b="1" dirty="0" smtClean="0">
                          <a:latin typeface="Meiryo UI" panose="020B0604030504040204" pitchFamily="50" charset="-128"/>
                          <a:ea typeface="Meiryo UI" panose="020B0604030504040204" pitchFamily="50" charset="-128"/>
                        </a:rPr>
                        <a:t>マーケット</a:t>
                      </a:r>
                      <a:endParaRPr kumimoji="1" lang="en-US" altLang="ja-JP" b="1" dirty="0" smtClean="0">
                        <a:latin typeface="Meiryo UI" panose="020B0604030504040204" pitchFamily="50" charset="-128"/>
                        <a:ea typeface="Meiryo UI" panose="020B0604030504040204" pitchFamily="50" charset="-128"/>
                      </a:endParaRPr>
                    </a:p>
                    <a:p>
                      <a:pPr algn="ctr"/>
                      <a:r>
                        <a:rPr kumimoji="1" lang="ja-JP" altLang="en-US" b="1" dirty="0" smtClean="0">
                          <a:latin typeface="Meiryo UI" panose="020B0604030504040204" pitchFamily="50" charset="-128"/>
                          <a:ea typeface="Meiryo UI" panose="020B0604030504040204" pitchFamily="50" charset="-128"/>
                        </a:rPr>
                        <a:t>サウンディング</a:t>
                      </a:r>
                      <a:endParaRPr kumimoji="1" lang="en-US" altLang="ja-JP" b="1"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eiryo UI" panose="020B0604030504040204" pitchFamily="50" charset="-128"/>
                          <a:ea typeface="Meiryo UI" panose="020B0604030504040204" pitchFamily="50" charset="-128"/>
                        </a:rPr>
                        <a:t>【H30.</a:t>
                      </a:r>
                      <a:r>
                        <a:rPr kumimoji="1" lang="ja-JP" altLang="en-US" sz="1400" dirty="0" smtClean="0">
                          <a:latin typeface="Meiryo UI" panose="020B0604030504040204" pitchFamily="50" charset="-128"/>
                          <a:ea typeface="Meiryo UI" panose="020B0604030504040204" pitchFamily="50" charset="-128"/>
                        </a:rPr>
                        <a:t>５</a:t>
                      </a:r>
                      <a:r>
                        <a:rPr kumimoji="1" lang="en-US" altLang="ja-JP" sz="1400" dirty="0" smtClean="0">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（売却前提に実施）</a:t>
                      </a:r>
                      <a:endParaRPr kumimoji="1" lang="en-US" altLang="ja-JP" sz="1400" dirty="0" smtClean="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保育所や病児病後児保育など、複数の事業者から提案</a:t>
                      </a:r>
                      <a:endParaRPr kumimoji="1" lang="ja-JP" altLang="en-US" sz="1400"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複数の診療所が入った医療モールや、病床付の病院について、複数の事業者から提案</a:t>
                      </a:r>
                      <a:endParaRPr kumimoji="1" lang="ja-JP" altLang="en-US" sz="1400"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特別養護老人ホームやサービス付き高齢者向け住宅など、複数の事業者から提案</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solidFill>
                      <a:schemeClr val="bg1"/>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避難を想定したスペースの確保や、その他防災機能について、複数の事業者から提案</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solidFill>
                      <a:schemeClr val="bg1"/>
                    </a:solidFill>
                  </a:tcPr>
                </a:tc>
                <a:extLst>
                  <a:ext uri="{0D108BD9-81ED-4DB2-BD59-A6C34878D82A}">
                    <a16:rowId xmlns:a16="http://schemas.microsoft.com/office/drawing/2014/main" val="10001"/>
                  </a:ext>
                </a:extLst>
              </a:tr>
              <a:tr h="1013092">
                <a:tc>
                  <a:txBody>
                    <a:bodyPr/>
                    <a:lstStyle/>
                    <a:p>
                      <a:pPr algn="ctr"/>
                      <a:r>
                        <a:rPr kumimoji="1" lang="ja-JP" altLang="en-US" b="1" dirty="0" smtClean="0">
                          <a:latin typeface="Meiryo UI" panose="020B0604030504040204" pitchFamily="50" charset="-128"/>
                          <a:ea typeface="Meiryo UI" panose="020B0604030504040204" pitchFamily="50" charset="-128"/>
                        </a:rPr>
                        <a:t>状況変化等</a:t>
                      </a:r>
                      <a:endParaRPr kumimoji="1" lang="ja-JP" altLang="en-US" b="1"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・待機児童０名（</a:t>
                      </a:r>
                      <a:r>
                        <a:rPr kumimoji="1" lang="en-US" altLang="ja-JP" sz="1400" dirty="0" smtClean="0">
                          <a:latin typeface="Meiryo UI" panose="020B0604030504040204" pitchFamily="50" charset="-128"/>
                          <a:ea typeface="Meiryo UI" panose="020B0604030504040204" pitchFamily="50" charset="-128"/>
                        </a:rPr>
                        <a:t>H30.10,H31.4)</a:t>
                      </a:r>
                    </a:p>
                    <a:p>
                      <a:pPr algn="l"/>
                      <a:r>
                        <a:rPr kumimoji="1" lang="ja-JP" altLang="en-US" sz="1400" dirty="0" smtClean="0">
                          <a:latin typeface="Meiryo UI" panose="020B0604030504040204" pitchFamily="50" charset="-128"/>
                          <a:ea typeface="Meiryo UI" panose="020B0604030504040204" pitchFamily="50" charset="-128"/>
                        </a:rPr>
                        <a:t>・子どもの人口は今後減少傾向</a:t>
                      </a:r>
                      <a:endParaRPr kumimoji="1" lang="ja-JP" altLang="en-US" sz="1400"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・城東中央病院の区外移転発表</a:t>
                      </a:r>
                      <a:endParaRPr kumimoji="1" lang="ja-JP" altLang="en-US" sz="1400"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・特別養護老人ホームの整備状況は市平均より低い状況</a:t>
                      </a:r>
                      <a:endParaRPr kumimoji="1" lang="ja-JP" altLang="en-US" sz="1400"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algn="l"/>
                      <a:r>
                        <a:rPr kumimoji="1" lang="ja-JP" altLang="en-US" sz="1400" dirty="0" smtClean="0">
                          <a:latin typeface="Meiryo UI" panose="020B0604030504040204" pitchFamily="50" charset="-128"/>
                          <a:ea typeface="Meiryo UI" panose="020B0604030504040204" pitchFamily="50" charset="-128"/>
                        </a:rPr>
                        <a:t>・相次ぐ災害発生</a:t>
                      </a:r>
                      <a:endParaRPr kumimoji="1" lang="en-US" altLang="ja-JP" sz="1400" dirty="0" smtClean="0">
                        <a:latin typeface="Meiryo UI" panose="020B0604030504040204" pitchFamily="50" charset="-128"/>
                        <a:ea typeface="Meiryo UI" panose="020B0604030504040204" pitchFamily="50" charset="-128"/>
                      </a:endParaRPr>
                    </a:p>
                  </a:txBody>
                  <a:tcPr anchor="ctr">
                    <a:solidFill>
                      <a:schemeClr val="bg1"/>
                    </a:solidFill>
                  </a:tcPr>
                </a:tc>
                <a:extLst>
                  <a:ext uri="{0D108BD9-81ED-4DB2-BD59-A6C34878D82A}">
                    <a16:rowId xmlns:a16="http://schemas.microsoft.com/office/drawing/2014/main" val="10002"/>
                  </a:ext>
                </a:extLst>
              </a:tr>
            </a:tbl>
          </a:graphicData>
        </a:graphic>
      </p:graphicFrame>
      <p:sp>
        <p:nvSpPr>
          <p:cNvPr id="3" name="下矢印 2"/>
          <p:cNvSpPr/>
          <p:nvPr/>
        </p:nvSpPr>
        <p:spPr>
          <a:xfrm>
            <a:off x="2691368" y="3705992"/>
            <a:ext cx="661182" cy="326227"/>
          </a:xfrm>
          <a:prstGeom prst="down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2161234" y="4078545"/>
            <a:ext cx="1721450" cy="49345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bg1"/>
                </a:solidFill>
                <a:latin typeface="Meiryo UI" panose="020B0604030504040204" pitchFamily="50" charset="-128"/>
                <a:ea typeface="Meiryo UI" panose="020B0604030504040204" pitchFamily="50" charset="-128"/>
              </a:rPr>
              <a:t>ニーズの低下</a:t>
            </a:r>
            <a:endParaRPr kumimoji="1" lang="ja-JP" altLang="en-US" b="1" dirty="0">
              <a:solidFill>
                <a:schemeClr val="bg1"/>
              </a:solidFill>
              <a:latin typeface="Meiryo UI" panose="020B0604030504040204" pitchFamily="50" charset="-128"/>
              <a:ea typeface="Meiryo UI" panose="020B0604030504040204" pitchFamily="50" charset="-128"/>
            </a:endParaRPr>
          </a:p>
        </p:txBody>
      </p:sp>
      <p:sp>
        <p:nvSpPr>
          <p:cNvPr id="29" name="下矢印 28"/>
          <p:cNvSpPr/>
          <p:nvPr/>
        </p:nvSpPr>
        <p:spPr>
          <a:xfrm>
            <a:off x="5566290" y="3930938"/>
            <a:ext cx="661182" cy="936347"/>
          </a:xfrm>
          <a:prstGeom prst="down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下矢印 29"/>
          <p:cNvSpPr/>
          <p:nvPr/>
        </p:nvSpPr>
        <p:spPr>
          <a:xfrm>
            <a:off x="8164037" y="3718736"/>
            <a:ext cx="661182" cy="1921084"/>
          </a:xfrm>
          <a:prstGeom prst="down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角丸四角形 31"/>
          <p:cNvSpPr/>
          <p:nvPr/>
        </p:nvSpPr>
        <p:spPr>
          <a:xfrm>
            <a:off x="255941" y="4817280"/>
            <a:ext cx="1485730" cy="742701"/>
          </a:xfrm>
          <a:prstGeom prst="roundRect">
            <a:avLst>
              <a:gd name="adj" fmla="val 775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活用コンセプト①</a:t>
            </a:r>
            <a:endParaRPr lang="en-US" altLang="ja-JP" sz="800" b="1" dirty="0" smtClean="0">
              <a:solidFill>
                <a:schemeClr val="bg1"/>
              </a:solidFill>
              <a:latin typeface="Meiryo UI" panose="020B0604030504040204" pitchFamily="50" charset="-128"/>
              <a:ea typeface="Meiryo UI" panose="020B0604030504040204" pitchFamily="50" charset="-128"/>
            </a:endParaRPr>
          </a:p>
        </p:txBody>
      </p:sp>
      <p:sp>
        <p:nvSpPr>
          <p:cNvPr id="49" name="角丸四角形 48"/>
          <p:cNvSpPr/>
          <p:nvPr/>
        </p:nvSpPr>
        <p:spPr>
          <a:xfrm>
            <a:off x="1689208" y="4893873"/>
            <a:ext cx="6093655" cy="652322"/>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rPr>
              <a:t>療養</a:t>
            </a:r>
            <a:r>
              <a:rPr lang="ja-JP" altLang="en-US" sz="1600" b="1" dirty="0">
                <a:solidFill>
                  <a:schemeClr val="tx1"/>
                </a:solidFill>
                <a:latin typeface="Meiryo UI" panose="020B0604030504040204" pitchFamily="50" charset="-128"/>
                <a:ea typeface="Meiryo UI" panose="020B0604030504040204" pitchFamily="50" charset="-128"/>
              </a:rPr>
              <a:t>状態にならないよう、または療養状態になっても城東区で</a:t>
            </a:r>
            <a:r>
              <a:rPr lang="ja-JP" altLang="en-US" sz="1600" b="1" dirty="0" smtClean="0">
                <a:solidFill>
                  <a:schemeClr val="tx1"/>
                </a:solidFill>
                <a:latin typeface="Meiryo UI" panose="020B0604030504040204" pitchFamily="50" charset="-128"/>
                <a:ea typeface="Meiryo UI" panose="020B0604030504040204" pitchFamily="50" charset="-128"/>
              </a:rPr>
              <a:t>暮らし</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smtClean="0">
                <a:solidFill>
                  <a:schemeClr val="tx1"/>
                </a:solidFill>
                <a:latin typeface="Meiryo UI" panose="020B0604030504040204" pitchFamily="50" charset="-128"/>
                <a:ea typeface="Meiryo UI" panose="020B0604030504040204" pitchFamily="50" charset="-128"/>
              </a:rPr>
              <a:t>続ける</a:t>
            </a:r>
            <a:r>
              <a:rPr lang="ja-JP" altLang="en-US" sz="1600" b="1" dirty="0">
                <a:solidFill>
                  <a:schemeClr val="tx1"/>
                </a:solidFill>
                <a:latin typeface="Meiryo UI" panose="020B0604030504040204" pitchFamily="50" charset="-128"/>
                <a:ea typeface="Meiryo UI" panose="020B0604030504040204" pitchFamily="50" charset="-128"/>
              </a:rPr>
              <a:t>こと</a:t>
            </a:r>
            <a:r>
              <a:rPr lang="ja-JP" altLang="en-US" sz="1600" b="1" dirty="0" smtClean="0">
                <a:solidFill>
                  <a:schemeClr val="tx1"/>
                </a:solidFill>
                <a:latin typeface="Meiryo UI" panose="020B0604030504040204" pitchFamily="50" charset="-128"/>
                <a:ea typeface="Meiryo UI" panose="020B0604030504040204" pitchFamily="50" charset="-128"/>
              </a:rPr>
              <a:t>ができる</a:t>
            </a:r>
            <a:r>
              <a:rPr lang="ja-JP" altLang="en-US" sz="1600" b="1" dirty="0">
                <a:solidFill>
                  <a:schemeClr val="tx1"/>
                </a:solidFill>
                <a:latin typeface="Meiryo UI" panose="020B0604030504040204" pitchFamily="50" charset="-128"/>
                <a:ea typeface="Meiryo UI" panose="020B0604030504040204" pitchFamily="50" charset="-128"/>
              </a:rPr>
              <a:t>よう、医療または高齢者福祉分野の</a:t>
            </a:r>
            <a:r>
              <a:rPr lang="ja-JP" altLang="en-US" sz="1600" b="1" dirty="0" smtClean="0">
                <a:solidFill>
                  <a:schemeClr val="tx1"/>
                </a:solidFill>
                <a:latin typeface="Meiryo UI" panose="020B0604030504040204" pitchFamily="50" charset="-128"/>
                <a:ea typeface="Meiryo UI" panose="020B0604030504040204" pitchFamily="50" charset="-128"/>
              </a:rPr>
              <a:t>機能の充実</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50" name="角丸四角形 49"/>
          <p:cNvSpPr/>
          <p:nvPr/>
        </p:nvSpPr>
        <p:spPr>
          <a:xfrm>
            <a:off x="351691" y="5696013"/>
            <a:ext cx="8768691" cy="652322"/>
          </a:xfrm>
          <a:prstGeom prst="roundRect">
            <a:avLst/>
          </a:prstGeom>
          <a:solidFill>
            <a:schemeClr val="accent4">
              <a:lumMod val="20000"/>
              <a:lumOff val="80000"/>
            </a:schemeClr>
          </a:solid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1400" dirty="0" smtClean="0">
                <a:solidFill>
                  <a:schemeClr val="tx1"/>
                </a:solidFill>
                <a:latin typeface="Meiryo UI" panose="020B0604030504040204" pitchFamily="50" charset="-128"/>
                <a:ea typeface="Meiryo UI" panose="020B0604030504040204" pitchFamily="50" charset="-128"/>
              </a:rPr>
              <a:t>　　　　　　　　 　</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52" name="片側の 2 つの角を丸めた四角形 51"/>
          <p:cNvSpPr/>
          <p:nvPr/>
        </p:nvSpPr>
        <p:spPr>
          <a:xfrm rot="16200000">
            <a:off x="682705" y="5364506"/>
            <a:ext cx="660338" cy="1322362"/>
          </a:xfrm>
          <a:prstGeom prst="round2SameRect">
            <a:avLst>
              <a:gd name="adj1" fmla="val 8540"/>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角丸四角形 52"/>
          <p:cNvSpPr/>
          <p:nvPr/>
        </p:nvSpPr>
        <p:spPr>
          <a:xfrm>
            <a:off x="255941" y="5639820"/>
            <a:ext cx="1485730" cy="742701"/>
          </a:xfrm>
          <a:prstGeom prst="roundRect">
            <a:avLst>
              <a:gd name="adj" fmla="val 775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活用コンセプト</a:t>
            </a:r>
            <a:endParaRPr lang="en-US" altLang="ja-JP" sz="1600" b="1" dirty="0" smtClean="0">
              <a:solidFill>
                <a:schemeClr val="bg1"/>
              </a:solidFill>
              <a:latin typeface="Meiryo UI" panose="020B0604030504040204" pitchFamily="50" charset="-128"/>
              <a:ea typeface="Meiryo UI" panose="020B0604030504040204" pitchFamily="50" charset="-128"/>
            </a:endParaRPr>
          </a:p>
          <a:p>
            <a:pPr algn="ctr"/>
            <a:r>
              <a:rPr lang="ja-JP" altLang="en-US" sz="1600" b="1" dirty="0">
                <a:solidFill>
                  <a:schemeClr val="bg1"/>
                </a:solidFill>
                <a:latin typeface="Meiryo UI" panose="020B0604030504040204" pitchFamily="50" charset="-128"/>
                <a:ea typeface="Meiryo UI" panose="020B0604030504040204" pitchFamily="50" charset="-128"/>
              </a:rPr>
              <a:t>②</a:t>
            </a:r>
            <a:endParaRPr lang="en-US" altLang="ja-JP" sz="800" b="1" dirty="0" smtClean="0">
              <a:solidFill>
                <a:schemeClr val="bg1"/>
              </a:solidFill>
              <a:latin typeface="Meiryo UI" panose="020B0604030504040204" pitchFamily="50" charset="-128"/>
              <a:ea typeface="Meiryo UI" panose="020B0604030504040204" pitchFamily="50" charset="-128"/>
            </a:endParaRPr>
          </a:p>
        </p:txBody>
      </p:sp>
      <p:sp>
        <p:nvSpPr>
          <p:cNvPr id="54" name="角丸四角形 53"/>
          <p:cNvSpPr/>
          <p:nvPr/>
        </p:nvSpPr>
        <p:spPr>
          <a:xfrm>
            <a:off x="1741671" y="5687996"/>
            <a:ext cx="6783351" cy="652322"/>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rPr>
              <a:t>区民の安全安心に寄与する、災害時における防災機能の充実</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6" name="右中かっこ 5"/>
          <p:cNvSpPr/>
          <p:nvPr/>
        </p:nvSpPr>
        <p:spPr>
          <a:xfrm rot="5400000">
            <a:off x="5791355" y="2076941"/>
            <a:ext cx="211052" cy="3412001"/>
          </a:xfrm>
          <a:prstGeom prst="rightBrace">
            <a:avLst>
              <a:gd name="adj1" fmla="val 104499"/>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6546443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角丸四角形 16"/>
          <p:cNvSpPr/>
          <p:nvPr/>
        </p:nvSpPr>
        <p:spPr>
          <a:xfrm>
            <a:off x="5474694" y="3977036"/>
            <a:ext cx="3931244" cy="2324704"/>
          </a:xfrm>
          <a:prstGeom prst="roundRect">
            <a:avLst>
              <a:gd name="adj" fmla="val 7701"/>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latin typeface="Meiryo UI" panose="020B0604030504040204" pitchFamily="50" charset="-128"/>
              <a:ea typeface="Meiryo UI" panose="020B0604030504040204" pitchFamily="50" charset="-128"/>
            </a:endParaRPr>
          </a:p>
        </p:txBody>
      </p:sp>
      <p:sp>
        <p:nvSpPr>
          <p:cNvPr id="16" name="角丸四角形 15"/>
          <p:cNvSpPr/>
          <p:nvPr/>
        </p:nvSpPr>
        <p:spPr>
          <a:xfrm>
            <a:off x="7877174" y="4058293"/>
            <a:ext cx="1419225" cy="1842801"/>
          </a:xfrm>
          <a:prstGeom prst="roundRect">
            <a:avLst>
              <a:gd name="adj" fmla="val 7701"/>
            </a:avLst>
          </a:prstGeom>
          <a:solidFill>
            <a:schemeClr val="accent5">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latin typeface="Meiryo UI" panose="020B0604030504040204" pitchFamily="50" charset="-128"/>
              <a:ea typeface="Meiryo UI" panose="020B0604030504040204" pitchFamily="50" charset="-128"/>
            </a:endParaRPr>
          </a:p>
        </p:txBody>
      </p:sp>
      <p:sp>
        <p:nvSpPr>
          <p:cNvPr id="12" name="角丸四角形 11"/>
          <p:cNvSpPr/>
          <p:nvPr/>
        </p:nvSpPr>
        <p:spPr>
          <a:xfrm>
            <a:off x="5613400" y="4047523"/>
            <a:ext cx="2110992" cy="1868437"/>
          </a:xfrm>
          <a:prstGeom prst="roundRect">
            <a:avLst>
              <a:gd name="adj" fmla="val 7701"/>
            </a:avLst>
          </a:prstGeom>
          <a:solidFill>
            <a:schemeClr val="accent4">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latin typeface="Meiryo UI" panose="020B0604030504040204" pitchFamily="50" charset="-128"/>
              <a:ea typeface="Meiryo UI" panose="020B0604030504040204" pitchFamily="50" charset="-128"/>
            </a:endParaRPr>
          </a:p>
        </p:txBody>
      </p:sp>
      <p:sp>
        <p:nvSpPr>
          <p:cNvPr id="10" name="正方形/長方形 9"/>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chemeClr val="bg1"/>
                </a:solidFill>
                <a:latin typeface="Meiryo UI" panose="020B0604030504040204" pitchFamily="50" charset="-128"/>
                <a:ea typeface="Meiryo UI" panose="020B0604030504040204" pitchFamily="50" charset="-128"/>
              </a:rPr>
              <a:t>４　</a:t>
            </a:r>
            <a:r>
              <a:rPr lang="ja-JP" altLang="en-US" sz="2400" b="1" dirty="0" smtClean="0">
                <a:latin typeface="HG丸ｺﾞｼｯｸM-PRO" panose="020F0600000000000000" pitchFamily="50" charset="-128"/>
                <a:ea typeface="HG丸ｺﾞｼｯｸM-PRO" panose="020F0600000000000000" pitchFamily="50" charset="-128"/>
              </a:rPr>
              <a:t>活用にあたって求める条件</a:t>
            </a:r>
            <a:endParaRPr lang="ja-JP" altLang="ja-JP" sz="2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269239" y="710115"/>
            <a:ext cx="9289099" cy="5893885"/>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b="1" dirty="0" smtClean="0">
                <a:solidFill>
                  <a:schemeClr val="tx1"/>
                </a:solidFill>
                <a:latin typeface="Meiryo UI" panose="020B0604030504040204" pitchFamily="50" charset="-128"/>
                <a:ea typeface="Meiryo UI" panose="020B0604030504040204" pitchFamily="50" charset="-128"/>
              </a:rPr>
              <a:t>【</a:t>
            </a:r>
            <a:r>
              <a:rPr lang="ja-JP" altLang="en-US" sz="2000" b="1" dirty="0" smtClean="0">
                <a:solidFill>
                  <a:schemeClr val="tx1"/>
                </a:solidFill>
                <a:latin typeface="Meiryo UI" panose="020B0604030504040204" pitchFamily="50" charset="-128"/>
                <a:ea typeface="Meiryo UI" panose="020B0604030504040204" pitchFamily="50" charset="-128"/>
              </a:rPr>
              <a:t>主な活用</a:t>
            </a:r>
            <a:r>
              <a:rPr lang="ja-JP" altLang="en-US" sz="2000" b="1" dirty="0">
                <a:solidFill>
                  <a:schemeClr val="tx1"/>
                </a:solidFill>
                <a:latin typeface="Meiryo UI" panose="020B0604030504040204" pitchFamily="50" charset="-128"/>
                <a:ea typeface="Meiryo UI" panose="020B0604030504040204" pitchFamily="50" charset="-128"/>
              </a:rPr>
              <a:t>条件</a:t>
            </a:r>
            <a:r>
              <a:rPr lang="en-US" altLang="ja-JP" sz="2000" b="1" dirty="0" smtClean="0">
                <a:solidFill>
                  <a:schemeClr val="tx1"/>
                </a:solidFill>
                <a:latin typeface="Meiryo UI" panose="020B0604030504040204" pitchFamily="50" charset="-128"/>
                <a:ea typeface="Meiryo UI" panose="020B0604030504040204" pitchFamily="50" charset="-128"/>
              </a:rPr>
              <a:t>】</a:t>
            </a:r>
          </a:p>
          <a:p>
            <a:r>
              <a:rPr lang="ja-JP" altLang="en-US" sz="2000" dirty="0" smtClean="0">
                <a:solidFill>
                  <a:schemeClr val="tx1"/>
                </a:solidFill>
                <a:latin typeface="Meiryo UI" panose="020B0604030504040204" pitchFamily="50" charset="-128"/>
                <a:ea typeface="Meiryo UI" panose="020B0604030504040204" pitchFamily="50" charset="-128"/>
              </a:rPr>
              <a:t>①ベースとなる機能について、一定規模以上（</a:t>
            </a:r>
            <a:r>
              <a:rPr lang="en-US" altLang="ja-JP" sz="2000" dirty="0" smtClean="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）の医療分野または高齢者福祉分野のいずれかを必須とする。</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a:t>
            </a:r>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マーケットサウンディング</a:t>
            </a:r>
            <a:r>
              <a:rPr lang="ja-JP" altLang="en-US" sz="1600" dirty="0">
                <a:solidFill>
                  <a:schemeClr val="tx1"/>
                </a:solidFill>
                <a:latin typeface="Meiryo UI" panose="020B0604030504040204" pitchFamily="50" charset="-128"/>
                <a:ea typeface="Meiryo UI" panose="020B0604030504040204" pitchFamily="50" charset="-128"/>
              </a:rPr>
              <a:t>の結果</a:t>
            </a:r>
            <a:r>
              <a:rPr lang="ja-JP" altLang="en-US" sz="1600" dirty="0" smtClean="0">
                <a:solidFill>
                  <a:schemeClr val="tx1"/>
                </a:solidFill>
                <a:latin typeface="Meiryo UI" panose="020B0604030504040204" pitchFamily="50" charset="-128"/>
                <a:ea typeface="Meiryo UI" panose="020B0604030504040204" pitchFamily="50" charset="-128"/>
              </a:rPr>
              <a:t>等を踏まえ、全体面積の</a:t>
            </a:r>
            <a:r>
              <a:rPr lang="en-US" altLang="ja-JP" sz="1600" dirty="0" smtClean="0">
                <a:solidFill>
                  <a:schemeClr val="tx1"/>
                </a:solidFill>
                <a:latin typeface="Meiryo UI" panose="020B0604030504040204" pitchFamily="50" charset="-128"/>
                <a:ea typeface="Meiryo UI" panose="020B0604030504040204" pitchFamily="50" charset="-128"/>
              </a:rPr>
              <a:t>20</a:t>
            </a:r>
            <a:r>
              <a:rPr lang="ja-JP" altLang="en-US" sz="1600" dirty="0" smtClean="0">
                <a:solidFill>
                  <a:schemeClr val="tx1"/>
                </a:solidFill>
                <a:latin typeface="Meiryo UI" panose="020B0604030504040204" pitchFamily="50" charset="-128"/>
                <a:ea typeface="Meiryo UI" panose="020B0604030504040204" pitchFamily="50" charset="-128"/>
              </a:rPr>
              <a:t>％以上とすることで調整）</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②水害時避難ビルの指定等、災害時における防災機能を備える。</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a:t>
            </a:r>
            <a:endParaRPr lang="en-US" altLang="ja-JP" sz="2000" dirty="0">
              <a:solidFill>
                <a:schemeClr val="tx1"/>
              </a:solidFill>
              <a:latin typeface="Meiryo UI" panose="020B0604030504040204" pitchFamily="50" charset="-128"/>
              <a:ea typeface="Meiryo UI" panose="020B0604030504040204" pitchFamily="50" charset="-128"/>
            </a:endParaRPr>
          </a:p>
          <a:p>
            <a:r>
              <a:rPr lang="en-US" altLang="ja-JP" sz="2000" dirty="0" smtClean="0">
                <a:solidFill>
                  <a:schemeClr val="tx1"/>
                </a:solidFill>
                <a:latin typeface="Meiryo UI" panose="020B0604030504040204" pitchFamily="50" charset="-128"/>
                <a:ea typeface="Meiryo UI" panose="020B0604030504040204" pitchFamily="50" charset="-128"/>
              </a:rPr>
              <a:t>			</a:t>
            </a:r>
            <a:endParaRPr lang="en-US" altLang="ja-JP" sz="2000" b="1" dirty="0" smtClean="0">
              <a:solidFill>
                <a:schemeClr val="tx1"/>
              </a:solidFill>
              <a:latin typeface="Meiryo UI" panose="020B0604030504040204" pitchFamily="50" charset="-128"/>
              <a:ea typeface="Meiryo UI" panose="020B0604030504040204" pitchFamily="50" charset="-128"/>
            </a:endParaRPr>
          </a:p>
          <a:p>
            <a:r>
              <a:rPr lang="en-US" altLang="ja-JP" sz="2000" b="1" dirty="0" smtClean="0">
                <a:solidFill>
                  <a:schemeClr val="tx1"/>
                </a:solidFill>
                <a:latin typeface="Meiryo UI" panose="020B0604030504040204" pitchFamily="50" charset="-128"/>
                <a:ea typeface="Meiryo UI" panose="020B0604030504040204" pitchFamily="50" charset="-128"/>
              </a:rPr>
              <a:t>【</a:t>
            </a:r>
            <a:r>
              <a:rPr lang="ja-JP" altLang="en-US" sz="2000" b="1" dirty="0" smtClean="0">
                <a:solidFill>
                  <a:schemeClr val="tx1"/>
                </a:solidFill>
                <a:latin typeface="Meiryo UI" panose="020B0604030504040204" pitchFamily="50" charset="-128"/>
                <a:ea typeface="Meiryo UI" panose="020B0604030504040204" pitchFamily="50" charset="-128"/>
              </a:rPr>
              <a:t>その他の主な条件</a:t>
            </a:r>
            <a:r>
              <a:rPr lang="en-US" altLang="ja-JP" sz="2000" b="1" dirty="0">
                <a:solidFill>
                  <a:schemeClr val="tx1"/>
                </a:solidFill>
                <a:latin typeface="Meiryo UI" panose="020B0604030504040204" pitchFamily="50" charset="-128"/>
                <a:ea typeface="Meiryo UI" panose="020B0604030504040204" pitchFamily="50" charset="-128"/>
              </a:rPr>
              <a:t>】</a:t>
            </a:r>
          </a:p>
          <a:p>
            <a:r>
              <a:rPr lang="ja-JP" altLang="en-US" sz="2000" dirty="0">
                <a:solidFill>
                  <a:schemeClr val="tx1"/>
                </a:solidFill>
                <a:latin typeface="Meiryo UI" panose="020B0604030504040204" pitchFamily="50" charset="-128"/>
                <a:ea typeface="Meiryo UI" panose="020B0604030504040204" pitchFamily="50" charset="-128"/>
              </a:rPr>
              <a:t>・上記２点を満たしていれば、その他の機能・</a:t>
            </a:r>
            <a:r>
              <a:rPr lang="ja-JP" altLang="en-US" sz="2000" dirty="0" smtClean="0">
                <a:solidFill>
                  <a:schemeClr val="tx1"/>
                </a:solidFill>
                <a:latin typeface="Meiryo UI" panose="020B0604030504040204" pitchFamily="50" charset="-128"/>
                <a:ea typeface="Meiryo UI" panose="020B0604030504040204" pitchFamily="50" charset="-128"/>
              </a:rPr>
              <a:t>施設</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を</a:t>
            </a:r>
            <a:r>
              <a:rPr lang="ja-JP" altLang="en-US" sz="2000" dirty="0">
                <a:solidFill>
                  <a:schemeClr val="tx1"/>
                </a:solidFill>
                <a:latin typeface="Meiryo UI" panose="020B0604030504040204" pitchFamily="50" charset="-128"/>
                <a:ea typeface="Meiryo UI" panose="020B0604030504040204" pitchFamily="50" charset="-128"/>
              </a:rPr>
              <a:t>盛り込むことは差支えない。（併設する施設</a:t>
            </a:r>
            <a:r>
              <a:rPr lang="ja-JP" altLang="en-US" sz="2000" dirty="0" smtClean="0">
                <a:solidFill>
                  <a:schemeClr val="tx1"/>
                </a:solidFill>
                <a:latin typeface="Meiryo UI" panose="020B0604030504040204" pitchFamily="50" charset="-128"/>
                <a:ea typeface="Meiryo UI" panose="020B0604030504040204" pitchFamily="50" charset="-128"/>
              </a:rPr>
              <a:t>の</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種別・規模</a:t>
            </a:r>
            <a:r>
              <a:rPr lang="ja-JP" altLang="en-US" sz="2000" dirty="0">
                <a:solidFill>
                  <a:schemeClr val="tx1"/>
                </a:solidFill>
                <a:latin typeface="Meiryo UI" panose="020B0604030504040204" pitchFamily="50" charset="-128"/>
                <a:ea typeface="Meiryo UI" panose="020B0604030504040204" pitchFamily="50" charset="-128"/>
              </a:rPr>
              <a:t>は</a:t>
            </a:r>
            <a:r>
              <a:rPr lang="ja-JP" altLang="en-US" sz="2000" dirty="0" smtClean="0">
                <a:solidFill>
                  <a:schemeClr val="tx1"/>
                </a:solidFill>
                <a:latin typeface="Meiryo UI" panose="020B0604030504040204" pitchFamily="50" charset="-128"/>
                <a:ea typeface="Meiryo UI" panose="020B0604030504040204" pitchFamily="50" charset="-128"/>
              </a:rPr>
              <a:t>問わない</a:t>
            </a:r>
            <a:r>
              <a:rPr lang="en-US" altLang="ja-JP" sz="2000" dirty="0" smtClean="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en-US"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風営法</a:t>
            </a:r>
            <a:r>
              <a:rPr lang="ja-JP" altLang="en-US" sz="1600" dirty="0">
                <a:solidFill>
                  <a:schemeClr val="tx1"/>
                </a:solidFill>
                <a:latin typeface="Meiryo UI" panose="020B0604030504040204" pitchFamily="50" charset="-128"/>
                <a:ea typeface="Meiryo UI" panose="020B0604030504040204" pitchFamily="50" charset="-128"/>
              </a:rPr>
              <a:t>に規定する風俗営業、暴対法に規定する</a:t>
            </a:r>
            <a:r>
              <a:rPr lang="ja-JP" altLang="en-US" sz="1600" dirty="0" smtClean="0">
                <a:solidFill>
                  <a:schemeClr val="tx1"/>
                </a:solidFill>
                <a:latin typeface="Meiryo UI" panose="020B0604030504040204" pitchFamily="50" charset="-128"/>
                <a:ea typeface="Meiryo UI" panose="020B0604030504040204" pitchFamily="50" charset="-128"/>
              </a:rPr>
              <a:t>暴力団</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等</a:t>
            </a:r>
            <a:r>
              <a:rPr lang="ja-JP" altLang="en-US" sz="1600" dirty="0">
                <a:solidFill>
                  <a:schemeClr val="tx1"/>
                </a:solidFill>
                <a:latin typeface="Meiryo UI" panose="020B0604030504040204" pitchFamily="50" charset="-128"/>
                <a:ea typeface="Meiryo UI" panose="020B0604030504040204" pitchFamily="50" charset="-128"/>
              </a:rPr>
              <a:t>の利用など公序良俗に反する用に供することは</a:t>
            </a:r>
            <a:r>
              <a:rPr lang="ja-JP" altLang="en-US" sz="1600" dirty="0" smtClean="0">
                <a:solidFill>
                  <a:schemeClr val="tx1"/>
                </a:solidFill>
                <a:latin typeface="Meiryo UI" panose="020B0604030504040204" pitchFamily="50" charset="-128"/>
                <a:ea typeface="Meiryo UI" panose="020B0604030504040204" pitchFamily="50" charset="-128"/>
              </a:rPr>
              <a:t>認めない。</a:t>
            </a:r>
            <a:endParaRPr lang="en-US" altLang="ja-JP" sz="2000" dirty="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339101" y="2772471"/>
            <a:ext cx="4921862" cy="1544756"/>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rPr>
              <a:t>区民の</a:t>
            </a:r>
            <a:r>
              <a:rPr lang="ja-JP" altLang="en-US" sz="1400" dirty="0">
                <a:solidFill>
                  <a:schemeClr val="tx1"/>
                </a:solidFill>
                <a:latin typeface="Meiryo UI" panose="020B0604030504040204" pitchFamily="50" charset="-128"/>
                <a:ea typeface="Meiryo UI" panose="020B0604030504040204" pitchFamily="50" charset="-128"/>
              </a:rPr>
              <a:t>意見や</a:t>
            </a:r>
            <a:r>
              <a:rPr lang="ja-JP" altLang="en-US" sz="1400" dirty="0" smtClean="0">
                <a:solidFill>
                  <a:schemeClr val="tx1"/>
                </a:solidFill>
                <a:latin typeface="Meiryo UI" panose="020B0604030504040204" pitchFamily="50" charset="-128"/>
                <a:ea typeface="Meiryo UI" panose="020B0604030504040204" pitchFamily="50" charset="-128"/>
              </a:rPr>
              <a:t>マーケットサウンディングも参考に、ベースとなる機能の施設は、次のとおりとする。</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医療</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「医療法」で規定する病院</a:t>
            </a:r>
            <a:r>
              <a:rPr lang="ja-JP" altLang="en-US" sz="1400" dirty="0">
                <a:solidFill>
                  <a:schemeClr val="tx1"/>
                </a:solidFill>
                <a:latin typeface="Meiryo UI" panose="020B0604030504040204" pitchFamily="50" charset="-128"/>
                <a:ea typeface="Meiryo UI" panose="020B0604030504040204" pitchFamily="50" charset="-128"/>
              </a:rPr>
              <a:t>、診療所</a:t>
            </a:r>
            <a:r>
              <a:rPr lang="ja-JP" altLang="en-US" sz="1400" dirty="0" smtClean="0">
                <a:solidFill>
                  <a:schemeClr val="tx1"/>
                </a:solidFill>
                <a:latin typeface="Meiryo UI" panose="020B0604030504040204" pitchFamily="50" charset="-128"/>
                <a:ea typeface="Meiryo UI" panose="020B0604030504040204" pitchFamily="50" charset="-128"/>
              </a:rPr>
              <a:t>、調剤</a:t>
            </a:r>
            <a:r>
              <a:rPr lang="ja-JP" altLang="en-US" sz="1400" dirty="0">
                <a:solidFill>
                  <a:schemeClr val="tx1"/>
                </a:solidFill>
                <a:latin typeface="Meiryo UI" panose="020B0604030504040204" pitchFamily="50" charset="-128"/>
                <a:ea typeface="Meiryo UI" panose="020B0604030504040204" pitchFamily="50" charset="-128"/>
              </a:rPr>
              <a:t>を実施する</a:t>
            </a:r>
            <a:r>
              <a:rPr lang="ja-JP" altLang="en-US" sz="1400" dirty="0" smtClean="0">
                <a:solidFill>
                  <a:schemeClr val="tx1"/>
                </a:solidFill>
                <a:latin typeface="Meiryo UI" panose="020B0604030504040204" pitchFamily="50" charset="-128"/>
                <a:ea typeface="Meiryo UI" panose="020B0604030504040204" pitchFamily="50" charset="-128"/>
              </a:rPr>
              <a:t>薬局</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と</a:t>
            </a:r>
            <a:r>
              <a:rPr lang="ja-JP" altLang="en-US" sz="1400" dirty="0">
                <a:solidFill>
                  <a:schemeClr val="tx1"/>
                </a:solidFill>
                <a:latin typeface="Meiryo UI" panose="020B0604030504040204" pitchFamily="50" charset="-128"/>
                <a:ea typeface="Meiryo UI" panose="020B0604030504040204" pitchFamily="50" charset="-128"/>
              </a:rPr>
              <a:t>する</a:t>
            </a:r>
            <a:r>
              <a:rPr lang="ja-JP" altLang="en-US"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高齢者福祉分野</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「老人福祉法」で規定する各種施設（特別</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　養護</a:t>
            </a:r>
            <a:r>
              <a:rPr lang="ja-JP" altLang="en-US" sz="1400" dirty="0">
                <a:solidFill>
                  <a:schemeClr val="tx1"/>
                </a:solidFill>
                <a:latin typeface="Meiryo UI" panose="020B0604030504040204" pitchFamily="50" charset="-128"/>
                <a:ea typeface="Meiryo UI" panose="020B0604030504040204" pitchFamily="50" charset="-128"/>
              </a:rPr>
              <a:t>老人ホーム等）、「高齢者の居住の安定</a:t>
            </a:r>
            <a:r>
              <a:rPr lang="ja-JP" altLang="en-US" sz="1400" dirty="0" smtClean="0">
                <a:solidFill>
                  <a:schemeClr val="tx1"/>
                </a:solidFill>
                <a:latin typeface="Meiryo UI" panose="020B0604030504040204" pitchFamily="50" charset="-128"/>
                <a:ea typeface="Meiryo UI" panose="020B0604030504040204" pitchFamily="50" charset="-128"/>
              </a:rPr>
              <a:t>確保に関する法 </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en-US" altLang="ja-JP" sz="1400" dirty="0">
                <a:solidFill>
                  <a:schemeClr val="tx1"/>
                </a:solidFill>
                <a:latin typeface="Meiryo UI" panose="020B0604030504040204" pitchFamily="50" charset="-128"/>
                <a:ea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律」に</a:t>
            </a:r>
            <a:r>
              <a:rPr lang="ja-JP" altLang="en-US" sz="1400" dirty="0">
                <a:solidFill>
                  <a:schemeClr val="tx1"/>
                </a:solidFill>
                <a:latin typeface="Meiryo UI" panose="020B0604030504040204" pitchFamily="50" charset="-128"/>
                <a:ea typeface="Meiryo UI" panose="020B0604030504040204" pitchFamily="50" charset="-128"/>
              </a:rPr>
              <a:t>規定する施設（サービス付き高齢者向け住宅）等とする</a:t>
            </a:r>
            <a:r>
              <a:rPr lang="ja-JP" altLang="en-US"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669924" y="6492875"/>
            <a:ext cx="2228850" cy="365125"/>
          </a:xfrm>
        </p:spPr>
        <p:txBody>
          <a:bodyPr/>
          <a:lstStyle/>
          <a:p>
            <a:fld id="{623D03A3-06C5-4B08-ADBE-8DF309FEE1BC}" type="slidenum">
              <a:rPr kumimoji="1" lang="ja-JP" altLang="en-US" smtClean="0">
                <a:latin typeface="Meiryo UI" panose="020B0604030504040204" pitchFamily="50" charset="-128"/>
                <a:ea typeface="Meiryo UI" panose="020B0604030504040204" pitchFamily="50" charset="-128"/>
              </a:rPr>
              <a:t>6</a:t>
            </a:fld>
            <a:endParaRPr kumimoji="1" lang="ja-JP" altLang="en-US" dirty="0">
              <a:latin typeface="Meiryo UI" panose="020B0604030504040204" pitchFamily="50" charset="-128"/>
              <a:ea typeface="Meiryo UI" panose="020B0604030504040204" pitchFamily="50" charset="-128"/>
            </a:endParaRPr>
          </a:p>
        </p:txBody>
      </p:sp>
      <p:sp>
        <p:nvSpPr>
          <p:cNvPr id="4" name="角丸四角形 3"/>
          <p:cNvSpPr/>
          <p:nvPr/>
        </p:nvSpPr>
        <p:spPr>
          <a:xfrm>
            <a:off x="5655720" y="4136930"/>
            <a:ext cx="2011666" cy="551702"/>
          </a:xfrm>
          <a:prstGeom prst="round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ベース</a:t>
            </a:r>
            <a:r>
              <a:rPr kumimoji="1" lang="ja-JP" altLang="en-US" sz="1400" dirty="0" smtClean="0">
                <a:latin typeface="Meiryo UI" panose="020B0604030504040204" pitchFamily="50" charset="-128"/>
                <a:ea typeface="Meiryo UI" panose="020B0604030504040204" pitchFamily="50" charset="-128"/>
              </a:rPr>
              <a:t>となる機能</a:t>
            </a:r>
            <a:endParaRPr kumimoji="1" lang="en-US" altLang="ja-JP" sz="1400" dirty="0" smtClean="0">
              <a:latin typeface="Meiryo UI" panose="020B0604030504040204" pitchFamily="50" charset="-128"/>
              <a:ea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rPr>
              <a:t>（一定規模以上）</a:t>
            </a:r>
            <a:endParaRPr lang="ja-JP" altLang="en-US" sz="1200" dirty="0">
              <a:latin typeface="Meiryo UI" panose="020B0604030504040204" pitchFamily="50" charset="-128"/>
              <a:ea typeface="Meiryo UI" panose="020B0604030504040204" pitchFamily="50" charset="-128"/>
            </a:endParaRPr>
          </a:p>
        </p:txBody>
      </p:sp>
      <p:sp>
        <p:nvSpPr>
          <p:cNvPr id="11" name="角丸四角形 10"/>
          <p:cNvSpPr/>
          <p:nvPr/>
        </p:nvSpPr>
        <p:spPr>
          <a:xfrm>
            <a:off x="7945207" y="4132647"/>
            <a:ext cx="1283157" cy="551702"/>
          </a:xfrm>
          <a:prstGeom prst="round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その他</a:t>
            </a:r>
            <a:r>
              <a:rPr kumimoji="1" lang="ja-JP" altLang="en-US" sz="1400" dirty="0" smtClean="0">
                <a:solidFill>
                  <a:schemeClr val="bg1"/>
                </a:solidFill>
                <a:latin typeface="Meiryo UI" panose="020B0604030504040204" pitchFamily="50" charset="-128"/>
                <a:ea typeface="Meiryo UI" panose="020B0604030504040204" pitchFamily="50" charset="-128"/>
              </a:rPr>
              <a:t>機能</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14" name="角丸四角形 13"/>
          <p:cNvSpPr/>
          <p:nvPr/>
        </p:nvSpPr>
        <p:spPr>
          <a:xfrm>
            <a:off x="5735864" y="4832207"/>
            <a:ext cx="1884135" cy="30931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医療分野</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5" name="角丸四角形 14"/>
          <p:cNvSpPr/>
          <p:nvPr/>
        </p:nvSpPr>
        <p:spPr>
          <a:xfrm>
            <a:off x="5735864" y="5398041"/>
            <a:ext cx="1884135" cy="356001"/>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Meiryo UI" panose="020B0604030504040204" pitchFamily="50" charset="-128"/>
                <a:ea typeface="Meiryo UI" panose="020B0604030504040204" pitchFamily="50" charset="-128"/>
              </a:rPr>
              <a:t>高齢者福祉</a:t>
            </a:r>
            <a:r>
              <a:rPr lang="ja-JP" altLang="en-US" sz="1400" dirty="0">
                <a:solidFill>
                  <a:schemeClr val="tx1"/>
                </a:solidFill>
                <a:latin typeface="Meiryo UI" panose="020B0604030504040204" pitchFamily="50" charset="-128"/>
                <a:ea typeface="Meiryo UI" panose="020B0604030504040204" pitchFamily="50" charset="-128"/>
              </a:rPr>
              <a:t>分野</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0" name="角丸四角形 19"/>
          <p:cNvSpPr/>
          <p:nvPr/>
        </p:nvSpPr>
        <p:spPr>
          <a:xfrm>
            <a:off x="7830770" y="4694856"/>
            <a:ext cx="1583332" cy="128465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子育て支援、</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100" dirty="0" smtClean="0">
                <a:solidFill>
                  <a:schemeClr val="tx1"/>
                </a:solidFill>
                <a:latin typeface="Meiryo UI" panose="020B0604030504040204" pitchFamily="50" charset="-128"/>
                <a:ea typeface="Meiryo UI" panose="020B0604030504040204" pitchFamily="50" charset="-128"/>
              </a:rPr>
              <a:t>ホール・会議室、</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100" dirty="0" smtClean="0">
                <a:solidFill>
                  <a:schemeClr val="tx1"/>
                </a:solidFill>
                <a:latin typeface="Meiryo UI" panose="020B0604030504040204" pitchFamily="50" charset="-128"/>
                <a:ea typeface="Meiryo UI" panose="020B0604030504040204" pitchFamily="50" charset="-128"/>
              </a:rPr>
              <a:t>スポーツ施設、公園、</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ctr"/>
            <a:r>
              <a:rPr lang="ja-JP" altLang="en-US" sz="1100" dirty="0" smtClean="0">
                <a:solidFill>
                  <a:schemeClr val="tx1"/>
                </a:solidFill>
                <a:latin typeface="Meiryo UI" panose="020B0604030504040204" pitchFamily="50" charset="-128"/>
                <a:ea typeface="Meiryo UI" panose="020B0604030504040204" pitchFamily="50" charset="-128"/>
              </a:rPr>
              <a:t>マンション、商業施設</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a:t>
            </a:r>
            <a:endParaRPr lang="en-US" altLang="ja-JP" sz="11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等</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22" name="角丸四角形 21"/>
          <p:cNvSpPr/>
          <p:nvPr/>
        </p:nvSpPr>
        <p:spPr>
          <a:xfrm>
            <a:off x="5624616" y="5979778"/>
            <a:ext cx="3671783" cy="224902"/>
          </a:xfrm>
          <a:prstGeom prst="roundRect">
            <a:avLst>
              <a:gd name="adj" fmla="val 7701"/>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防災機能</a:t>
            </a:r>
            <a:r>
              <a:rPr kumimoji="1" lang="ja-JP" altLang="en-US" sz="1100" dirty="0" smtClean="0">
                <a:solidFill>
                  <a:schemeClr val="tx1"/>
                </a:solidFill>
                <a:latin typeface="Meiryo UI" panose="020B0604030504040204" pitchFamily="50" charset="-128"/>
                <a:ea typeface="Meiryo UI" panose="020B0604030504040204" pitchFamily="50" charset="-128"/>
              </a:rPr>
              <a:t>（水害時避難ビル等）</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24" name="角丸四角形 23"/>
          <p:cNvSpPr/>
          <p:nvPr/>
        </p:nvSpPr>
        <p:spPr>
          <a:xfrm>
            <a:off x="5756275" y="5134565"/>
            <a:ext cx="1876988" cy="28632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sz="1100" dirty="0">
                <a:solidFill>
                  <a:schemeClr val="tx1"/>
                </a:solidFill>
                <a:latin typeface="Meiryo UI" panose="020B0604030504040204" pitchFamily="50" charset="-128"/>
                <a:ea typeface="Meiryo UI" panose="020B0604030504040204" pitchFamily="50" charset="-128"/>
              </a:rPr>
              <a:t>いずれ</a:t>
            </a:r>
            <a:r>
              <a:rPr lang="ja-JP" altLang="ja-JP" sz="1100" dirty="0" smtClean="0">
                <a:solidFill>
                  <a:schemeClr val="tx1"/>
                </a:solidFill>
                <a:latin typeface="Meiryo UI" panose="020B0604030504040204" pitchFamily="50" charset="-128"/>
                <a:ea typeface="Meiryo UI" panose="020B0604030504040204" pitchFamily="50" charset="-128"/>
              </a:rPr>
              <a:t>か</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5445125" y="4030900"/>
            <a:ext cx="666596" cy="286327"/>
            <a:chOff x="6560114" y="3176311"/>
            <a:chExt cx="666596" cy="286327"/>
          </a:xfrm>
        </p:grpSpPr>
        <p:sp>
          <p:nvSpPr>
            <p:cNvPr id="2" name="角丸四角形 1"/>
            <p:cNvSpPr/>
            <p:nvPr/>
          </p:nvSpPr>
          <p:spPr>
            <a:xfrm>
              <a:off x="6705600" y="3221779"/>
              <a:ext cx="375624" cy="195393"/>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6560114" y="3176311"/>
              <a:ext cx="666596" cy="28632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rgbClr val="FF0000"/>
                  </a:solidFill>
                  <a:latin typeface="Meiryo UI" panose="020B0604030504040204" pitchFamily="50" charset="-128"/>
                  <a:ea typeface="Meiryo UI" panose="020B0604030504040204" pitchFamily="50" charset="-128"/>
                </a:rPr>
                <a:t>必須</a:t>
              </a:r>
              <a:endParaRPr kumimoji="1" lang="ja-JP" altLang="en-US" sz="1200" b="1" dirty="0">
                <a:solidFill>
                  <a:srgbClr val="FF0000"/>
                </a:solidFill>
                <a:latin typeface="Meiryo UI" panose="020B0604030504040204" pitchFamily="50" charset="-128"/>
                <a:ea typeface="Meiryo UI" panose="020B0604030504040204" pitchFamily="50" charset="-128"/>
              </a:endParaRPr>
            </a:p>
          </p:txBody>
        </p:sp>
      </p:grpSp>
      <p:grpSp>
        <p:nvGrpSpPr>
          <p:cNvPr id="25" name="グループ化 24"/>
          <p:cNvGrpSpPr/>
          <p:nvPr/>
        </p:nvGrpSpPr>
        <p:grpSpPr>
          <a:xfrm>
            <a:off x="5432502" y="5834042"/>
            <a:ext cx="666596" cy="286327"/>
            <a:chOff x="6560114" y="3176311"/>
            <a:chExt cx="666596" cy="286327"/>
          </a:xfrm>
        </p:grpSpPr>
        <p:sp>
          <p:nvSpPr>
            <p:cNvPr id="26" name="角丸四角形 25"/>
            <p:cNvSpPr/>
            <p:nvPr/>
          </p:nvSpPr>
          <p:spPr>
            <a:xfrm>
              <a:off x="6705600" y="3221779"/>
              <a:ext cx="375624" cy="195393"/>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a:off x="6560114" y="3176311"/>
              <a:ext cx="666596" cy="28632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rgbClr val="FF0000"/>
                  </a:solidFill>
                  <a:latin typeface="Meiryo UI" panose="020B0604030504040204" pitchFamily="50" charset="-128"/>
                  <a:ea typeface="Meiryo UI" panose="020B0604030504040204" pitchFamily="50" charset="-128"/>
                </a:rPr>
                <a:t>必須</a:t>
              </a:r>
              <a:endParaRPr kumimoji="1" lang="ja-JP" altLang="en-US" sz="1200" b="1" dirty="0">
                <a:solidFill>
                  <a:srgbClr val="FF0000"/>
                </a:solidFill>
                <a:latin typeface="Meiryo UI" panose="020B0604030504040204" pitchFamily="50" charset="-128"/>
                <a:ea typeface="Meiryo UI" panose="020B0604030504040204" pitchFamily="50" charset="-128"/>
              </a:endParaRPr>
            </a:p>
          </p:txBody>
        </p:sp>
      </p:grpSp>
      <p:grpSp>
        <p:nvGrpSpPr>
          <p:cNvPr id="29" name="グループ化 28"/>
          <p:cNvGrpSpPr/>
          <p:nvPr/>
        </p:nvGrpSpPr>
        <p:grpSpPr>
          <a:xfrm>
            <a:off x="7721763" y="4002056"/>
            <a:ext cx="666596" cy="286327"/>
            <a:chOff x="6560114" y="3176311"/>
            <a:chExt cx="666596" cy="286327"/>
          </a:xfrm>
        </p:grpSpPr>
        <p:sp>
          <p:nvSpPr>
            <p:cNvPr id="30" name="角丸四角形 29"/>
            <p:cNvSpPr/>
            <p:nvPr/>
          </p:nvSpPr>
          <p:spPr>
            <a:xfrm>
              <a:off x="6705600" y="3221779"/>
              <a:ext cx="375624" cy="195393"/>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角丸四角形 30"/>
            <p:cNvSpPr/>
            <p:nvPr/>
          </p:nvSpPr>
          <p:spPr>
            <a:xfrm>
              <a:off x="6560114" y="3176311"/>
              <a:ext cx="666596" cy="28632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rgbClr val="FF0000"/>
                  </a:solidFill>
                  <a:latin typeface="Meiryo UI" panose="020B0604030504040204" pitchFamily="50" charset="-128"/>
                  <a:ea typeface="Meiryo UI" panose="020B0604030504040204" pitchFamily="50" charset="-128"/>
                </a:rPr>
                <a:t>任意</a:t>
              </a:r>
              <a:endParaRPr kumimoji="1" lang="en-US" altLang="ja-JP" sz="1200" b="1" dirty="0" smtClean="0">
                <a:solidFill>
                  <a:srgbClr val="FF0000"/>
                </a:solidFill>
                <a:latin typeface="Meiryo UI" panose="020B0604030504040204" pitchFamily="50" charset="-128"/>
                <a:ea typeface="Meiryo UI" panose="020B0604030504040204" pitchFamily="50" charset="-128"/>
              </a:endParaRPr>
            </a:p>
          </p:txBody>
        </p:sp>
      </p:grpSp>
      <p:sp>
        <p:nvSpPr>
          <p:cNvPr id="32" name="正方形/長方形 31"/>
          <p:cNvSpPr/>
          <p:nvPr/>
        </p:nvSpPr>
        <p:spPr>
          <a:xfrm>
            <a:off x="6065984" y="3723036"/>
            <a:ext cx="2748281" cy="25534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活用にあたって求める主な条件</a:t>
            </a:r>
          </a:p>
        </p:txBody>
      </p:sp>
    </p:spTree>
    <p:extLst>
      <p:ext uri="{BB962C8B-B14F-4D97-AF65-F5344CB8AC3E}">
        <p14:creationId xmlns:p14="http://schemas.microsoft.com/office/powerpoint/2010/main" val="19238963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chemeClr val="bg1"/>
                </a:solidFill>
                <a:latin typeface="Meiryo UI" panose="020B0604030504040204" pitchFamily="50" charset="-128"/>
                <a:ea typeface="Meiryo UI" panose="020B0604030504040204" pitchFamily="50" charset="-128"/>
              </a:rPr>
              <a:t>５　</a:t>
            </a:r>
            <a:r>
              <a:rPr lang="ja-JP" altLang="en-US" sz="2400" b="1" dirty="0" smtClean="0">
                <a:latin typeface="HG丸ｺﾞｼｯｸM-PRO" panose="020F0600000000000000" pitchFamily="50" charset="-128"/>
                <a:ea typeface="HG丸ｺﾞｼｯｸM-PRO" panose="020F0600000000000000" pitchFamily="50" charset="-128"/>
              </a:rPr>
              <a:t>事業者選定方法等今後の進め方について</a:t>
            </a:r>
            <a:endParaRPr lang="ja-JP" altLang="ja-JP" sz="2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269239" y="710115"/>
            <a:ext cx="9289099" cy="5893885"/>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・新庁舎</a:t>
            </a:r>
            <a:r>
              <a:rPr lang="ja-JP" altLang="en-US" sz="2000" dirty="0">
                <a:solidFill>
                  <a:schemeClr val="tx1"/>
                </a:solidFill>
                <a:latin typeface="Meiryo UI" panose="020B0604030504040204" pitchFamily="50" charset="-128"/>
                <a:ea typeface="Meiryo UI" panose="020B0604030504040204" pitchFamily="50" charset="-128"/>
              </a:rPr>
              <a:t>建設にあたって</a:t>
            </a:r>
            <a:r>
              <a:rPr lang="ja-JP" altLang="en-US" sz="2000" dirty="0" smtClean="0">
                <a:solidFill>
                  <a:schemeClr val="tx1"/>
                </a:solidFill>
                <a:latin typeface="Meiryo UI" panose="020B0604030504040204" pitchFamily="50" charset="-128"/>
                <a:ea typeface="Meiryo UI" panose="020B0604030504040204" pitchFamily="50" charset="-128"/>
              </a:rPr>
              <a:t>、売却益を建替え財源</a:t>
            </a:r>
            <a:r>
              <a:rPr lang="ja-JP" altLang="en-US" sz="2000" dirty="0">
                <a:solidFill>
                  <a:schemeClr val="tx1"/>
                </a:solidFill>
                <a:latin typeface="Meiryo UI" panose="020B0604030504040204" pitchFamily="50" charset="-128"/>
                <a:ea typeface="Meiryo UI" panose="020B0604030504040204" pitchFamily="50" charset="-128"/>
              </a:rPr>
              <a:t>の一部に充てることとなって</a:t>
            </a:r>
            <a:r>
              <a:rPr lang="ja-JP" altLang="en-US" sz="2000" dirty="0" smtClean="0">
                <a:solidFill>
                  <a:schemeClr val="tx1"/>
                </a:solidFill>
                <a:latin typeface="Meiryo UI" panose="020B0604030504040204" pitchFamily="50" charset="-128"/>
                <a:ea typeface="Meiryo UI" panose="020B0604030504040204" pitchFamily="50" charset="-128"/>
              </a:rPr>
              <a:t>いる経過等を踏まえつつ、地域ニーズ等も考慮し、活用条件</a:t>
            </a:r>
            <a:r>
              <a:rPr lang="ja-JP" altLang="en-US" sz="2000" dirty="0">
                <a:solidFill>
                  <a:schemeClr val="tx1"/>
                </a:solidFill>
                <a:latin typeface="Meiryo UI" panose="020B0604030504040204" pitchFamily="50" charset="-128"/>
                <a:ea typeface="Meiryo UI" panose="020B0604030504040204" pitchFamily="50" charset="-128"/>
              </a:rPr>
              <a:t>の</a:t>
            </a:r>
            <a:r>
              <a:rPr lang="ja-JP" altLang="en-US" sz="2000" dirty="0" smtClean="0">
                <a:solidFill>
                  <a:schemeClr val="tx1"/>
                </a:solidFill>
                <a:latin typeface="Meiryo UI" panose="020B0604030504040204" pitchFamily="50" charset="-128"/>
                <a:ea typeface="Meiryo UI" panose="020B0604030504040204" pitchFamily="50" charset="-128"/>
              </a:rPr>
              <a:t>遵守を前提とした価格による競争入札で事業者を選定する方法で調整。</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・予定価格は最有効使用による価格とする方向で調整。</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（予定価格</a:t>
            </a:r>
            <a:r>
              <a:rPr lang="ja-JP" altLang="en-US" sz="2000" dirty="0">
                <a:solidFill>
                  <a:schemeClr val="tx1"/>
                </a:solidFill>
                <a:latin typeface="Meiryo UI" panose="020B0604030504040204" pitchFamily="50" charset="-128"/>
                <a:ea typeface="Meiryo UI" panose="020B0604030504040204" pitchFamily="50" charset="-128"/>
              </a:rPr>
              <a:t>は不動産鑑定士の鑑定評価を経て、公募</a:t>
            </a:r>
            <a:r>
              <a:rPr lang="ja-JP" altLang="en-US" sz="2000" dirty="0" smtClean="0">
                <a:solidFill>
                  <a:schemeClr val="tx1"/>
                </a:solidFill>
                <a:latin typeface="Meiryo UI" panose="020B0604030504040204" pitchFamily="50" charset="-128"/>
                <a:ea typeface="Meiryo UI" panose="020B0604030504040204" pitchFamily="50" charset="-128"/>
              </a:rPr>
              <a:t>要領にて公表）</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・本実施案公表後、区政</a:t>
            </a:r>
            <a:r>
              <a:rPr lang="ja-JP" altLang="en-US" sz="2000" dirty="0">
                <a:solidFill>
                  <a:schemeClr val="tx1"/>
                </a:solidFill>
                <a:latin typeface="Meiryo UI" panose="020B0604030504040204" pitchFamily="50" charset="-128"/>
                <a:ea typeface="Meiryo UI" panose="020B0604030504040204" pitchFamily="50" charset="-128"/>
              </a:rPr>
              <a:t>会議での</a:t>
            </a:r>
            <a:r>
              <a:rPr lang="ja-JP" altLang="en-US" sz="2000" dirty="0" smtClean="0">
                <a:solidFill>
                  <a:schemeClr val="tx1"/>
                </a:solidFill>
                <a:latin typeface="Meiryo UI" panose="020B0604030504040204" pitchFamily="50" charset="-128"/>
                <a:ea typeface="Meiryo UI" panose="020B0604030504040204" pitchFamily="50" charset="-128"/>
              </a:rPr>
              <a:t>説明を経て、大阪市の意思</a:t>
            </a:r>
            <a:r>
              <a:rPr lang="ja-JP" altLang="en-US" sz="2000" dirty="0">
                <a:solidFill>
                  <a:schemeClr val="tx1"/>
                </a:solidFill>
                <a:latin typeface="Meiryo UI" panose="020B0604030504040204" pitchFamily="50" charset="-128"/>
                <a:ea typeface="Meiryo UI" panose="020B0604030504040204" pitchFamily="50" charset="-128"/>
              </a:rPr>
              <a:t>決定</a:t>
            </a:r>
            <a:r>
              <a:rPr lang="ja-JP" altLang="en-US" sz="2000" dirty="0" smtClean="0">
                <a:solidFill>
                  <a:schemeClr val="tx1"/>
                </a:solidFill>
                <a:latin typeface="Meiryo UI" panose="020B0604030504040204" pitchFamily="50" charset="-128"/>
                <a:ea typeface="Meiryo UI" panose="020B0604030504040204" pitchFamily="50" charset="-128"/>
              </a:rPr>
              <a:t>プロセスに諮る。</a:t>
            </a:r>
            <a:endParaRPr lang="en-US" altLang="ja-JP" sz="2000" dirty="0" smtClean="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669924" y="6492875"/>
            <a:ext cx="2228850" cy="365125"/>
          </a:xfrm>
        </p:spPr>
        <p:txBody>
          <a:bodyPr/>
          <a:lstStyle/>
          <a:p>
            <a:fld id="{623D03A3-06C5-4B08-ADBE-8DF309FEE1BC}" type="slidenum">
              <a:rPr kumimoji="1" lang="ja-JP" altLang="en-US" smtClean="0">
                <a:latin typeface="Meiryo UI" panose="020B0604030504040204" pitchFamily="50" charset="-128"/>
                <a:ea typeface="Meiryo UI" panose="020B0604030504040204" pitchFamily="50" charset="-128"/>
              </a:rPr>
              <a:t>7</a:t>
            </a:fld>
            <a:endParaRPr kumimoji="1" lang="ja-JP" altLang="en-US" dirty="0">
              <a:latin typeface="Meiryo UI" panose="020B0604030504040204" pitchFamily="50" charset="-128"/>
              <a:ea typeface="Meiryo UI" panose="020B0604030504040204" pitchFamily="50" charset="-128"/>
            </a:endParaRPr>
          </a:p>
        </p:txBody>
      </p:sp>
      <p:sp>
        <p:nvSpPr>
          <p:cNvPr id="28" name="正方形/長方形 27"/>
          <p:cNvSpPr/>
          <p:nvPr/>
        </p:nvSpPr>
        <p:spPr>
          <a:xfrm>
            <a:off x="408939" y="1027477"/>
            <a:ext cx="2348329" cy="421527"/>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事業者選定方法</a:t>
            </a:r>
          </a:p>
        </p:txBody>
      </p:sp>
      <p:sp>
        <p:nvSpPr>
          <p:cNvPr id="33" name="正方形/長方形 32"/>
          <p:cNvSpPr/>
          <p:nvPr/>
        </p:nvSpPr>
        <p:spPr>
          <a:xfrm>
            <a:off x="408939" y="4511923"/>
            <a:ext cx="2348329" cy="421527"/>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今後の進め方</a:t>
            </a:r>
          </a:p>
        </p:txBody>
      </p:sp>
    </p:spTree>
    <p:extLst>
      <p:ext uri="{BB962C8B-B14F-4D97-AF65-F5344CB8AC3E}">
        <p14:creationId xmlns:p14="http://schemas.microsoft.com/office/powerpoint/2010/main" val="39836541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 y="1"/>
            <a:ext cx="9906000" cy="6277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chemeClr val="bg1"/>
                </a:solidFill>
                <a:latin typeface="Meiryo UI" panose="020B0604030504040204" pitchFamily="50" charset="-128"/>
                <a:ea typeface="Meiryo UI" panose="020B0604030504040204" pitchFamily="50" charset="-128"/>
              </a:rPr>
              <a:t>６　</a:t>
            </a:r>
            <a:r>
              <a:rPr lang="ja-JP" altLang="en-US" sz="2400" b="1" dirty="0" smtClean="0">
                <a:latin typeface="HG丸ｺﾞｼｯｸM-PRO" panose="020F0600000000000000" pitchFamily="50" charset="-128"/>
                <a:ea typeface="HG丸ｺﾞｼｯｸM-PRO" panose="020F0600000000000000" pitchFamily="50" charset="-128"/>
              </a:rPr>
              <a:t>実施案　</a:t>
            </a:r>
            <a:r>
              <a:rPr lang="ja-JP" altLang="en-US" sz="2000" b="1" dirty="0" smtClean="0">
                <a:latin typeface="HG丸ｺﾞｼｯｸM-PRO" panose="020F0600000000000000" pitchFamily="50" charset="-128"/>
                <a:ea typeface="HG丸ｺﾞｼｯｸM-PRO" panose="020F0600000000000000" pitchFamily="50" charset="-128"/>
              </a:rPr>
              <a:t>まと</a:t>
            </a:r>
            <a:r>
              <a:rPr lang="ja-JP" altLang="en-US" sz="2000" b="1" dirty="0">
                <a:latin typeface="HG丸ｺﾞｼｯｸM-PRO" panose="020F0600000000000000" pitchFamily="50" charset="-128"/>
                <a:ea typeface="HG丸ｺﾞｼｯｸM-PRO" panose="020F0600000000000000" pitchFamily="50" charset="-128"/>
              </a:rPr>
              <a:t>め</a:t>
            </a:r>
            <a:endParaRPr lang="ja-JP" altLang="ja-JP" sz="2000" b="1" dirty="0">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492757" y="896203"/>
            <a:ext cx="8879842" cy="42152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もと城東区役所用地の活用案について</a:t>
            </a:r>
          </a:p>
        </p:txBody>
      </p:sp>
      <p:sp>
        <p:nvSpPr>
          <p:cNvPr id="21" name="正方形/長方形 20"/>
          <p:cNvSpPr/>
          <p:nvPr/>
        </p:nvSpPr>
        <p:spPr>
          <a:xfrm>
            <a:off x="492757" y="2171699"/>
            <a:ext cx="1635762" cy="38070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活用条件</a:t>
            </a:r>
            <a:endParaRPr lang="en-US" altLang="ja-JP" sz="2000" b="1" dirty="0" smtClean="0">
              <a:solidFill>
                <a:schemeClr val="bg1"/>
              </a:solidFill>
              <a:latin typeface="Meiryo UI" panose="020B0604030504040204" pitchFamily="50" charset="-128"/>
              <a:ea typeface="Meiryo UI" panose="020B0604030504040204" pitchFamily="50" charset="-128"/>
            </a:endParaRPr>
          </a:p>
          <a:p>
            <a:pPr algn="ctr"/>
            <a:r>
              <a:rPr lang="ja-JP" altLang="en-US" sz="1600" b="1" dirty="0" smtClean="0">
                <a:solidFill>
                  <a:schemeClr val="bg1"/>
                </a:solidFill>
                <a:latin typeface="Meiryo UI" panose="020B0604030504040204" pitchFamily="50" charset="-128"/>
                <a:ea typeface="Meiryo UI" panose="020B0604030504040204" pitchFamily="50" charset="-128"/>
              </a:rPr>
              <a:t>（求める提案）</a:t>
            </a:r>
          </a:p>
        </p:txBody>
      </p:sp>
      <p:sp>
        <p:nvSpPr>
          <p:cNvPr id="22" name="正方形/長方形 21"/>
          <p:cNvSpPr/>
          <p:nvPr/>
        </p:nvSpPr>
        <p:spPr>
          <a:xfrm>
            <a:off x="492757" y="1498600"/>
            <a:ext cx="1635762" cy="5282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bg1"/>
                </a:solidFill>
                <a:latin typeface="Meiryo UI" panose="020B0604030504040204" pitchFamily="50" charset="-128"/>
                <a:ea typeface="Meiryo UI" panose="020B0604030504040204" pitchFamily="50" charset="-128"/>
              </a:rPr>
              <a:t>活用</a:t>
            </a:r>
            <a:r>
              <a:rPr lang="ja-JP" altLang="en-US" sz="2000" b="1" dirty="0" smtClean="0">
                <a:solidFill>
                  <a:schemeClr val="bg1"/>
                </a:solidFill>
                <a:latin typeface="Meiryo UI" panose="020B0604030504040204" pitchFamily="50" charset="-128"/>
                <a:ea typeface="Meiryo UI" panose="020B0604030504040204" pitchFamily="50" charset="-128"/>
              </a:rPr>
              <a:t>方法</a:t>
            </a:r>
            <a:endParaRPr lang="ja-JP" altLang="en-US" sz="1600" b="1" dirty="0" smtClean="0">
              <a:solidFill>
                <a:schemeClr val="bg1"/>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2283456" y="1498600"/>
            <a:ext cx="7089143" cy="52828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latin typeface="Meiryo UI" panose="020B0604030504040204" pitchFamily="50" charset="-128"/>
                <a:ea typeface="Meiryo UI" panose="020B0604030504040204" pitchFamily="50" charset="-128"/>
              </a:rPr>
              <a:t>条件</a:t>
            </a:r>
            <a:r>
              <a:rPr lang="ja-JP" altLang="en-US" sz="2000" dirty="0">
                <a:solidFill>
                  <a:schemeClr val="tx1"/>
                </a:solidFill>
                <a:latin typeface="Meiryo UI" panose="020B0604030504040204" pitchFamily="50" charset="-128"/>
                <a:ea typeface="Meiryo UI" panose="020B0604030504040204" pitchFamily="50" charset="-128"/>
              </a:rPr>
              <a:t>付</a:t>
            </a:r>
            <a:r>
              <a:rPr lang="ja-JP" altLang="en-US" sz="2000" dirty="0" smtClean="0">
                <a:solidFill>
                  <a:schemeClr val="tx1"/>
                </a:solidFill>
                <a:latin typeface="Meiryo UI" panose="020B0604030504040204" pitchFamily="50" charset="-128"/>
                <a:ea typeface="Meiryo UI" panose="020B0604030504040204" pitchFamily="50" charset="-128"/>
              </a:rPr>
              <a:t>き売却</a:t>
            </a:r>
            <a:endParaRPr lang="ja-JP" altLang="en-US" sz="1600" dirty="0" smtClean="0">
              <a:solidFill>
                <a:schemeClr val="tx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2283456" y="2171700"/>
            <a:ext cx="7089143" cy="380706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dirty="0" smtClean="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主な条件</a:t>
            </a:r>
            <a:r>
              <a:rPr lang="en-US" altLang="ja-JP" sz="2000" dirty="0" smtClean="0">
                <a:solidFill>
                  <a:schemeClr val="tx1"/>
                </a:solidFill>
                <a:latin typeface="Meiryo UI" panose="020B0604030504040204" pitchFamily="50" charset="-128"/>
                <a:ea typeface="Meiryo UI" panose="020B0604030504040204" pitchFamily="50" charset="-128"/>
              </a:rPr>
              <a:t>】</a:t>
            </a:r>
          </a:p>
          <a:p>
            <a:r>
              <a:rPr lang="ja-JP" altLang="en-US" sz="2000" dirty="0" smtClean="0">
                <a:solidFill>
                  <a:schemeClr val="tx1"/>
                </a:solidFill>
                <a:latin typeface="Meiryo UI" panose="020B0604030504040204" pitchFamily="50" charset="-128"/>
                <a:ea typeface="Meiryo UI" panose="020B0604030504040204" pitchFamily="50" charset="-128"/>
              </a:rPr>
              <a:t>①ベース</a:t>
            </a:r>
            <a:r>
              <a:rPr lang="ja-JP" altLang="en-US" sz="2000" dirty="0">
                <a:solidFill>
                  <a:schemeClr val="tx1"/>
                </a:solidFill>
                <a:latin typeface="Meiryo UI" panose="020B0604030504040204" pitchFamily="50" charset="-128"/>
                <a:ea typeface="Meiryo UI" panose="020B0604030504040204" pitchFamily="50" charset="-128"/>
              </a:rPr>
              <a:t>となる機能について</a:t>
            </a:r>
            <a:r>
              <a:rPr lang="ja-JP" altLang="en-US" sz="2000" dirty="0" smtClean="0">
                <a:solidFill>
                  <a:schemeClr val="tx1"/>
                </a:solidFill>
                <a:latin typeface="Meiryo UI" panose="020B0604030504040204" pitchFamily="50" charset="-128"/>
                <a:ea typeface="Meiryo UI" panose="020B0604030504040204" pitchFamily="50" charset="-128"/>
              </a:rPr>
              <a:t>、一定規模以上の医療</a:t>
            </a:r>
            <a:r>
              <a:rPr lang="ja-JP" altLang="en-US" sz="2000" dirty="0">
                <a:solidFill>
                  <a:schemeClr val="tx1"/>
                </a:solidFill>
                <a:latin typeface="Meiryo UI" panose="020B0604030504040204" pitchFamily="50" charset="-128"/>
                <a:ea typeface="Meiryo UI" panose="020B0604030504040204" pitchFamily="50" charset="-128"/>
              </a:rPr>
              <a:t>分野または高齢者福祉分野</a:t>
            </a:r>
            <a:r>
              <a:rPr lang="ja-JP" altLang="en-US" sz="2000" dirty="0" smtClean="0">
                <a:solidFill>
                  <a:schemeClr val="tx1"/>
                </a:solidFill>
                <a:latin typeface="Meiryo UI" panose="020B0604030504040204" pitchFamily="50" charset="-128"/>
                <a:ea typeface="Meiryo UI" panose="020B0604030504040204" pitchFamily="50" charset="-128"/>
              </a:rPr>
              <a:t>のいずれ</a:t>
            </a:r>
            <a:r>
              <a:rPr lang="ja-JP" altLang="en-US" sz="2000" dirty="0">
                <a:solidFill>
                  <a:schemeClr val="tx1"/>
                </a:solidFill>
                <a:latin typeface="Meiryo UI" panose="020B0604030504040204" pitchFamily="50" charset="-128"/>
                <a:ea typeface="Meiryo UI" panose="020B0604030504040204" pitchFamily="50" charset="-128"/>
              </a:rPr>
              <a:t>かを必須とする</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②</a:t>
            </a:r>
            <a:r>
              <a:rPr lang="ja-JP" altLang="en-US" sz="2000" dirty="0">
                <a:solidFill>
                  <a:schemeClr val="tx1"/>
                </a:solidFill>
                <a:latin typeface="Meiryo UI" panose="020B0604030504040204" pitchFamily="50" charset="-128"/>
                <a:ea typeface="Meiryo UI" panose="020B0604030504040204" pitchFamily="50" charset="-128"/>
              </a:rPr>
              <a:t>水害時避難ビルの指定等</a:t>
            </a:r>
            <a:r>
              <a:rPr lang="ja-JP" altLang="en-US" sz="2000" dirty="0" smtClean="0">
                <a:solidFill>
                  <a:schemeClr val="tx1"/>
                </a:solidFill>
                <a:latin typeface="Meiryo UI" panose="020B0604030504040204" pitchFamily="50" charset="-128"/>
                <a:ea typeface="Meiryo UI" panose="020B0604030504040204" pitchFamily="50" charset="-128"/>
              </a:rPr>
              <a:t>、災害</a:t>
            </a:r>
            <a:r>
              <a:rPr lang="ja-JP" altLang="en-US" sz="2000" dirty="0">
                <a:solidFill>
                  <a:schemeClr val="tx1"/>
                </a:solidFill>
                <a:latin typeface="Meiryo UI" panose="020B0604030504040204" pitchFamily="50" charset="-128"/>
                <a:ea typeface="Meiryo UI" panose="020B0604030504040204" pitchFamily="50" charset="-128"/>
              </a:rPr>
              <a:t>時における防災機能を備える</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en-US" altLang="ja-JP" sz="2000" dirty="0" smtClean="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その他条件</a:t>
            </a:r>
            <a:r>
              <a:rPr lang="en-US" altLang="ja-JP" sz="2000" dirty="0" smtClean="0">
                <a:solidFill>
                  <a:schemeClr val="tx1"/>
                </a:solidFill>
                <a:latin typeface="Meiryo UI" panose="020B0604030504040204" pitchFamily="50" charset="-128"/>
                <a:ea typeface="Meiryo UI" panose="020B0604030504040204" pitchFamily="50" charset="-128"/>
              </a:rPr>
              <a:t>】</a:t>
            </a:r>
          </a:p>
          <a:p>
            <a:r>
              <a:rPr lang="ja-JP" altLang="en-US" sz="2000" dirty="0" smtClean="0">
                <a:solidFill>
                  <a:schemeClr val="tx1"/>
                </a:solidFill>
                <a:latin typeface="Meiryo UI" panose="020B0604030504040204" pitchFamily="50" charset="-128"/>
                <a:ea typeface="Meiryo UI" panose="020B0604030504040204" pitchFamily="50" charset="-128"/>
              </a:rPr>
              <a:t>・その他の機能・施設の併設も可能（種別・規模は問わない</a:t>
            </a:r>
            <a:r>
              <a:rPr lang="en-US" altLang="ja-JP" sz="2000" dirty="0" smtClean="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風営法</a:t>
            </a:r>
            <a:r>
              <a:rPr lang="ja-JP" altLang="en-US" sz="1400" dirty="0">
                <a:solidFill>
                  <a:schemeClr val="tx1"/>
                </a:solidFill>
                <a:latin typeface="Meiryo UI" panose="020B0604030504040204" pitchFamily="50" charset="-128"/>
                <a:ea typeface="Meiryo UI" panose="020B0604030504040204" pitchFamily="50" charset="-128"/>
              </a:rPr>
              <a:t>に規定する風俗営業、暴対法に規定する暴力団等の利用など公序良俗に反する</a:t>
            </a:r>
            <a:r>
              <a:rPr lang="ja-JP" altLang="en-US" sz="1400" dirty="0" smtClean="0">
                <a:solidFill>
                  <a:schemeClr val="tx1"/>
                </a:solidFill>
                <a:latin typeface="Meiryo UI" panose="020B0604030504040204" pitchFamily="50" charset="-128"/>
                <a:ea typeface="Meiryo UI" panose="020B0604030504040204" pitchFamily="50" charset="-128"/>
              </a:rPr>
              <a:t>用</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に</a:t>
            </a:r>
            <a:r>
              <a:rPr lang="ja-JP" altLang="en-US" sz="1400" dirty="0">
                <a:solidFill>
                  <a:schemeClr val="tx1"/>
                </a:solidFill>
                <a:latin typeface="Meiryo UI" panose="020B0604030504040204" pitchFamily="50" charset="-128"/>
                <a:ea typeface="Meiryo UI" panose="020B0604030504040204" pitchFamily="50" charset="-128"/>
              </a:rPr>
              <a:t>供することは</a:t>
            </a:r>
            <a:r>
              <a:rPr lang="ja-JP" altLang="en-US" sz="1400" dirty="0" smtClean="0">
                <a:solidFill>
                  <a:schemeClr val="tx1"/>
                </a:solidFill>
                <a:latin typeface="Meiryo UI" panose="020B0604030504040204" pitchFamily="50" charset="-128"/>
                <a:ea typeface="Meiryo UI" panose="020B0604030504040204" pitchFamily="50" charset="-128"/>
              </a:rPr>
              <a:t>認めない</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677149" y="6492875"/>
            <a:ext cx="2228850" cy="365125"/>
          </a:xfrm>
        </p:spPr>
        <p:txBody>
          <a:bodyPr/>
          <a:lstStyle/>
          <a:p>
            <a:fld id="{623D03A3-06C5-4B08-ADBE-8DF309FEE1BC}" type="slidenum">
              <a:rPr kumimoji="1" lang="ja-JP" altLang="en-US" smtClean="0">
                <a:latin typeface="Meiryo UI" panose="020B0604030504040204" pitchFamily="50" charset="-128"/>
                <a:ea typeface="Meiryo UI" panose="020B0604030504040204" pitchFamily="50" charset="-128"/>
              </a:rPr>
              <a:t>8</a:t>
            </a:fld>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942617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3240</Words>
  <Application>Microsoft Office PowerPoint</Application>
  <PresentationFormat>A4 210 x 297 mm</PresentationFormat>
  <Paragraphs>558</Paragraphs>
  <Slides>27</Slides>
  <Notes>11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27</vt:i4>
      </vt:variant>
    </vt:vector>
  </HeadingPairs>
  <TitlesOfParts>
    <vt:vector size="35" baseType="lpstr">
      <vt:lpstr>HG丸ｺﾞｼｯｸM-PRO</vt:lpstr>
      <vt:lpstr>Meiryo UI</vt:lpstr>
      <vt:lpstr>ＭＳ Ｐゴシック</vt:lpstr>
      <vt:lpstr>Arial</vt:lpstr>
      <vt:lpstr>Calibri</vt:lpstr>
      <vt:lpstr>Calibri Light</vt:lpstr>
      <vt:lpstr>Times New Roman</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2019-10-28T02:39:14Z</dcterms:created>
  <dcterms:modified xsi:type="dcterms:W3CDTF">2019-11-05T02:10:55Z</dcterms:modified>
</cp:coreProperties>
</file>