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1"/>
  </p:notesMasterIdLst>
  <p:handoutMasterIdLst>
    <p:handoutMasterId r:id="rId12"/>
  </p:handoutMasterIdLst>
  <p:sldIdLst>
    <p:sldId id="412" r:id="rId2"/>
    <p:sldId id="344" r:id="rId3"/>
    <p:sldId id="460" r:id="rId4"/>
    <p:sldId id="448" r:id="rId5"/>
    <p:sldId id="449" r:id="rId6"/>
    <p:sldId id="450" r:id="rId7"/>
    <p:sldId id="451" r:id="rId8"/>
    <p:sldId id="452" r:id="rId9"/>
    <p:sldId id="461" r:id="rId10"/>
  </p:sldIdLst>
  <p:sldSz cx="6858000" cy="9906000" type="A4"/>
  <p:notesSz cx="6797675" cy="9926638"/>
  <p:defaultTextStyle>
    <a:defPPr>
      <a:defRPr lang="ja-JP"/>
    </a:defPPr>
    <a:lvl1pPr marL="0" algn="l" defTabSz="914331" rtl="0" eaLnBrk="1" latinLnBrk="0" hangingPunct="1">
      <a:defRPr kumimoji="1" sz="1800" kern="1200">
        <a:solidFill>
          <a:schemeClr val="tx1"/>
        </a:solidFill>
        <a:latin typeface="+mn-lt"/>
        <a:ea typeface="+mn-ea"/>
        <a:cs typeface="+mn-cs"/>
      </a:defRPr>
    </a:lvl1pPr>
    <a:lvl2pPr marL="457165" algn="l" defTabSz="914331" rtl="0" eaLnBrk="1" latinLnBrk="0" hangingPunct="1">
      <a:defRPr kumimoji="1" sz="1800" kern="1200">
        <a:solidFill>
          <a:schemeClr val="tx1"/>
        </a:solidFill>
        <a:latin typeface="+mn-lt"/>
        <a:ea typeface="+mn-ea"/>
        <a:cs typeface="+mn-cs"/>
      </a:defRPr>
    </a:lvl2pPr>
    <a:lvl3pPr marL="914331" algn="l" defTabSz="914331" rtl="0" eaLnBrk="1" latinLnBrk="0" hangingPunct="1">
      <a:defRPr kumimoji="1" sz="1800" kern="1200">
        <a:solidFill>
          <a:schemeClr val="tx1"/>
        </a:solidFill>
        <a:latin typeface="+mn-lt"/>
        <a:ea typeface="+mn-ea"/>
        <a:cs typeface="+mn-cs"/>
      </a:defRPr>
    </a:lvl3pPr>
    <a:lvl4pPr marL="1371495" algn="l" defTabSz="914331" rtl="0" eaLnBrk="1" latinLnBrk="0" hangingPunct="1">
      <a:defRPr kumimoji="1" sz="1800" kern="1200">
        <a:solidFill>
          <a:schemeClr val="tx1"/>
        </a:solidFill>
        <a:latin typeface="+mn-lt"/>
        <a:ea typeface="+mn-ea"/>
        <a:cs typeface="+mn-cs"/>
      </a:defRPr>
    </a:lvl4pPr>
    <a:lvl5pPr marL="1828660" algn="l" defTabSz="914331" rtl="0" eaLnBrk="1" latinLnBrk="0" hangingPunct="1">
      <a:defRPr kumimoji="1" sz="1800" kern="1200">
        <a:solidFill>
          <a:schemeClr val="tx1"/>
        </a:solidFill>
        <a:latin typeface="+mn-lt"/>
        <a:ea typeface="+mn-ea"/>
        <a:cs typeface="+mn-cs"/>
      </a:defRPr>
    </a:lvl5pPr>
    <a:lvl6pPr marL="2285826" algn="l" defTabSz="914331" rtl="0" eaLnBrk="1" latinLnBrk="0" hangingPunct="1">
      <a:defRPr kumimoji="1" sz="1800" kern="1200">
        <a:solidFill>
          <a:schemeClr val="tx1"/>
        </a:solidFill>
        <a:latin typeface="+mn-lt"/>
        <a:ea typeface="+mn-ea"/>
        <a:cs typeface="+mn-cs"/>
      </a:defRPr>
    </a:lvl6pPr>
    <a:lvl7pPr marL="2742990" algn="l" defTabSz="914331" rtl="0" eaLnBrk="1" latinLnBrk="0" hangingPunct="1">
      <a:defRPr kumimoji="1" sz="1800" kern="1200">
        <a:solidFill>
          <a:schemeClr val="tx1"/>
        </a:solidFill>
        <a:latin typeface="+mn-lt"/>
        <a:ea typeface="+mn-ea"/>
        <a:cs typeface="+mn-cs"/>
      </a:defRPr>
    </a:lvl7pPr>
    <a:lvl8pPr marL="3200156" algn="l" defTabSz="914331" rtl="0" eaLnBrk="1" latinLnBrk="0" hangingPunct="1">
      <a:defRPr kumimoji="1" sz="1800" kern="1200">
        <a:solidFill>
          <a:schemeClr val="tx1"/>
        </a:solidFill>
        <a:latin typeface="+mn-lt"/>
        <a:ea typeface="+mn-ea"/>
        <a:cs typeface="+mn-cs"/>
      </a:defRPr>
    </a:lvl8pPr>
    <a:lvl9pPr marL="3657321" algn="l" defTabSz="914331"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8D22"/>
    <a:srgbClr val="000000"/>
    <a:srgbClr val="D0D8E8"/>
    <a:srgbClr val="FCDDCF"/>
    <a:srgbClr val="FFFEFA"/>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FD4443E-F989-4FC4-A0C8-D5A2AF1F390B}" styleName="濃色スタイル 1 - アクセント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62" autoAdjust="0"/>
    <p:restoredTop sz="88483" autoAdjust="0"/>
  </p:normalViewPr>
  <p:slideViewPr>
    <p:cSldViewPr>
      <p:cViewPr varScale="1">
        <p:scale>
          <a:sx n="45" d="100"/>
          <a:sy n="45" d="100"/>
        </p:scale>
        <p:origin x="2322" y="54"/>
      </p:cViewPr>
      <p:guideLst>
        <p:guide orient="horz" pos="3120"/>
        <p:guide pos="2160"/>
      </p:guideLst>
    </p:cSldViewPr>
  </p:slideViewPr>
  <p:outlineViewPr>
    <p:cViewPr>
      <p:scale>
        <a:sx n="33" d="100"/>
        <a:sy n="33" d="100"/>
      </p:scale>
      <p:origin x="0" y="5424"/>
    </p:cViewPr>
  </p:outlineViewPr>
  <p:notesTextViewPr>
    <p:cViewPr>
      <p:scale>
        <a:sx n="100" d="100"/>
        <a:sy n="100" d="100"/>
      </p:scale>
      <p:origin x="0" y="0"/>
    </p:cViewPr>
  </p:notesTextViewPr>
  <p:sorterViewPr>
    <p:cViewPr>
      <p:scale>
        <a:sx n="66" d="100"/>
        <a:sy n="66" d="100"/>
      </p:scale>
      <p:origin x="0" y="-2190"/>
    </p:cViewPr>
  </p:sorterViewPr>
  <p:notesViewPr>
    <p:cSldViewPr>
      <p:cViewPr varScale="1">
        <p:scale>
          <a:sx n="51" d="100"/>
          <a:sy n="51" d="100"/>
        </p:scale>
        <p:origin x="-2958"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____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481587044512196"/>
          <c:y val="0.13139998158793806"/>
          <c:w val="0.54874273858778833"/>
          <c:h val="0.81826527689695372"/>
        </c:manualLayout>
      </c:layout>
      <c:pieChart>
        <c:varyColors val="1"/>
        <c:ser>
          <c:idx val="0"/>
          <c:order val="0"/>
          <c:spPr>
            <a:ln w="6350">
              <a:solidFill>
                <a:schemeClr val="tx1">
                  <a:lumMod val="75000"/>
                  <a:lumOff val="25000"/>
                </a:schemeClr>
              </a:solidFill>
            </a:ln>
          </c:spPr>
          <c:dPt>
            <c:idx val="0"/>
            <c:bubble3D val="0"/>
            <c:spPr>
              <a:solidFill>
                <a:srgbClr val="002060"/>
              </a:solidFill>
              <a:ln w="6350">
                <a:solidFill>
                  <a:schemeClr val="tx1">
                    <a:lumMod val="75000"/>
                    <a:lumOff val="25000"/>
                  </a:schemeClr>
                </a:solidFill>
              </a:ln>
              <a:effectLst/>
            </c:spPr>
            <c:extLst>
              <c:ext xmlns:c16="http://schemas.microsoft.com/office/drawing/2014/chart" uri="{C3380CC4-5D6E-409C-BE32-E72D297353CC}">
                <c16:uniqueId val="{00000001-067F-407B-88A4-0E2F92B56C01}"/>
              </c:ext>
            </c:extLst>
          </c:dPt>
          <c:dPt>
            <c:idx val="1"/>
            <c:bubble3D val="0"/>
            <c:spPr>
              <a:pattFill prst="ltVert">
                <a:fgClr>
                  <a:srgbClr val="002060"/>
                </a:fgClr>
                <a:bgClr>
                  <a:sysClr val="window" lastClr="FFFFFF"/>
                </a:bgClr>
              </a:pattFill>
              <a:ln w="6350">
                <a:solidFill>
                  <a:schemeClr val="tx1">
                    <a:lumMod val="75000"/>
                    <a:lumOff val="25000"/>
                  </a:schemeClr>
                </a:solidFill>
              </a:ln>
              <a:effectLst/>
            </c:spPr>
            <c:extLst>
              <c:ext xmlns:c16="http://schemas.microsoft.com/office/drawing/2014/chart" uri="{C3380CC4-5D6E-409C-BE32-E72D297353CC}">
                <c16:uniqueId val="{00000003-067F-407B-88A4-0E2F92B56C01}"/>
              </c:ext>
            </c:extLst>
          </c:dPt>
          <c:dPt>
            <c:idx val="2"/>
            <c:bubble3D val="0"/>
            <c:spPr>
              <a:solidFill>
                <a:srgbClr val="4472C4">
                  <a:lumMod val="75000"/>
                </a:srgbClr>
              </a:solidFill>
              <a:ln w="6350">
                <a:solidFill>
                  <a:schemeClr val="tx1">
                    <a:lumMod val="75000"/>
                    <a:lumOff val="25000"/>
                  </a:schemeClr>
                </a:solidFill>
              </a:ln>
              <a:effectLst/>
            </c:spPr>
            <c:extLst>
              <c:ext xmlns:c16="http://schemas.microsoft.com/office/drawing/2014/chart" uri="{C3380CC4-5D6E-409C-BE32-E72D297353CC}">
                <c16:uniqueId val="{00000005-067F-407B-88A4-0E2F92B56C01}"/>
              </c:ext>
            </c:extLst>
          </c:dPt>
          <c:dPt>
            <c:idx val="3"/>
            <c:bubble3D val="0"/>
            <c:spPr>
              <a:pattFill prst="ltHorz">
                <a:fgClr>
                  <a:srgbClr val="002060"/>
                </a:fgClr>
                <a:bgClr>
                  <a:sysClr val="window" lastClr="FFFFFF"/>
                </a:bgClr>
              </a:pattFill>
              <a:ln w="6350">
                <a:solidFill>
                  <a:schemeClr val="tx1">
                    <a:lumMod val="75000"/>
                    <a:lumOff val="25000"/>
                  </a:schemeClr>
                </a:solidFill>
              </a:ln>
              <a:effectLst/>
            </c:spPr>
            <c:extLst>
              <c:ext xmlns:c16="http://schemas.microsoft.com/office/drawing/2014/chart" uri="{C3380CC4-5D6E-409C-BE32-E72D297353CC}">
                <c16:uniqueId val="{00000007-067F-407B-88A4-0E2F92B56C01}"/>
              </c:ext>
            </c:extLst>
          </c:dPt>
          <c:dLbls>
            <c:dLbl>
              <c:idx val="0"/>
              <c:layout>
                <c:manualLayout>
                  <c:x val="-0.24198809621913203"/>
                  <c:y val="1.4480686517126841E-2"/>
                </c:manualLayout>
              </c:layout>
              <c:numFmt formatCode="0.0&quot;%&quot;" sourceLinked="0"/>
              <c:spPr>
                <a:solidFill>
                  <a:sysClr val="window" lastClr="FFFFFF"/>
                </a:solidFill>
                <a:ln>
                  <a:solidFill>
                    <a:sysClr val="windowText" lastClr="000000"/>
                  </a:solid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0080531619732148"/>
                      <c:h val="0.18685469624254203"/>
                    </c:manualLayout>
                  </c15:layout>
                </c:ext>
                <c:ext xmlns:c16="http://schemas.microsoft.com/office/drawing/2014/chart" uri="{C3380CC4-5D6E-409C-BE32-E72D297353CC}">
                  <c16:uniqueId val="{00000001-067F-407B-88A4-0E2F92B56C01}"/>
                </c:ext>
              </c:extLst>
            </c:dLbl>
            <c:dLbl>
              <c:idx val="1"/>
              <c:layout>
                <c:manualLayout>
                  <c:x val="0.24250024427035735"/>
                  <c:y val="-1.0064205320288049E-2"/>
                </c:manualLayout>
              </c:layout>
              <c:numFmt formatCode="0.0&quot;%&quot;" sourceLinked="0"/>
              <c:spPr>
                <a:solidFill>
                  <a:sysClr val="window" lastClr="FFFFFF"/>
                </a:solidFill>
                <a:ln>
                  <a:solidFill>
                    <a:sysClr val="windowText" lastClr="000000"/>
                  </a:solid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9290603908456869"/>
                      <c:h val="0.23181764907684249"/>
                    </c:manualLayout>
                  </c15:layout>
                </c:ext>
                <c:ext xmlns:c16="http://schemas.microsoft.com/office/drawing/2014/chart" uri="{C3380CC4-5D6E-409C-BE32-E72D297353CC}">
                  <c16:uniqueId val="{00000003-067F-407B-88A4-0E2F92B56C01}"/>
                </c:ext>
              </c:extLst>
            </c:dLbl>
            <c:dLbl>
              <c:idx val="2"/>
              <c:layout>
                <c:manualLayout>
                  <c:x val="-0.1110350308829865"/>
                  <c:y val="0.11065528738565068"/>
                </c:manualLayout>
              </c:layout>
              <c:tx>
                <c:rich>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fld id="{2E42052C-6201-4686-9356-4F5431848130}" type="CATEGORYNAME">
                      <a:rPr lang="ja-JP" altLang="en-US" dirty="0">
                        <a:solidFill>
                          <a:schemeClr val="tx1"/>
                        </a:solidFill>
                        <a:latin typeface="+mn-ea"/>
                        <a:ea typeface="+mn-ea"/>
                      </a:rPr>
                      <a:pPr>
                        <a:defRPr/>
                      </a:pPr>
                      <a:t>[分類名]</a:t>
                    </a:fld>
                    <a:r>
                      <a:rPr lang="ja-JP" altLang="en-US" baseline="0" dirty="0">
                        <a:latin typeface="+mn-ea"/>
                        <a:ea typeface="+mn-ea"/>
                      </a:rPr>
                      <a:t>
</a:t>
                    </a:r>
                    <a:fld id="{E7EE9155-2817-4C14-BEBB-C7106A5E4191}" type="VALUE">
                      <a:rPr lang="en-US" altLang="ja-JP" baseline="0" smtClean="0">
                        <a:latin typeface="+mn-ea"/>
                        <a:ea typeface="+mn-ea"/>
                      </a:rPr>
                      <a:pPr>
                        <a:defRPr/>
                      </a:pPr>
                      <a:t>[値]</a:t>
                    </a:fld>
                    <a:r>
                      <a:rPr lang="en-US" altLang="ja-JP" baseline="0" dirty="0">
                        <a:latin typeface="+mn-ea"/>
                        <a:ea typeface="+mn-ea"/>
                      </a:rPr>
                      <a:t>%</a:t>
                    </a:r>
                  </a:p>
                </c:rich>
              </c:tx>
              <c:spPr>
                <a:xfrm>
                  <a:off x="866948" y="362547"/>
                  <a:ext cx="1019524" cy="675896"/>
                </a:xfrm>
                <a:solidFill>
                  <a:prstClr val="white"/>
                </a:solidFill>
                <a:ln w="9525" cap="flat" cmpd="sng" algn="ctr">
                  <a:solidFill>
                    <a:sysClr val="windowText" lastClr="000000"/>
                  </a:solidFill>
                  <a:prstDash val="solid"/>
                  <a:round/>
                  <a:headEnd type="none" w="med" len="med"/>
                  <a:tailEnd type="none" w="med" len="med"/>
                  <a:extLst>
                    <a:ext uri="{C807C97D-BFC1-408E-A445-0C87EB9F89A2}">
                      <ask:lineSketchStyleProps xmlns="" xmlns:r="http://schemas.openxmlformats.org/officeDocument/2006/relationships" xmlns:c16r2="http://schemas.microsoft.com/office/drawing/2015/06/chart"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borderCallout1">
                      <a:avLst>
                        <a:gd name="adj1" fmla="val 34824"/>
                        <a:gd name="adj2" fmla="val 120640"/>
                        <a:gd name="adj3" fmla="val -2026"/>
                        <a:gd name="adj4" fmla="val 99479"/>
                      </a:avLst>
                    </a:prstGeom>
                    <a:noFill/>
                    <a:ln>
                      <a:noFill/>
                    </a:ln>
                  </c15:spPr>
                  <c15:layout>
                    <c:manualLayout>
                      <c:w val="0.22285434994685069"/>
                      <c:h val="0.20629453870204897"/>
                    </c:manualLayout>
                  </c15:layout>
                  <c15:dlblFieldTable/>
                  <c15:showDataLabelsRange val="0"/>
                </c:ext>
                <c:ext xmlns:c16="http://schemas.microsoft.com/office/drawing/2014/chart" uri="{C3380CC4-5D6E-409C-BE32-E72D297353CC}">
                  <c16:uniqueId val="{00000005-067F-407B-88A4-0E2F92B56C01}"/>
                </c:ext>
              </c:extLst>
            </c:dLbl>
            <c:dLbl>
              <c:idx val="3"/>
              <c:layout>
                <c:manualLayout>
                  <c:x val="0.16591946532005755"/>
                  <c:y val="8.2454513601052881E-2"/>
                </c:manualLayout>
              </c:layout>
              <c:numFmt formatCode="0.0&quot;%&quot;" sourceLinked="0"/>
              <c:spPr>
                <a:solidFill>
                  <a:sysClr val="window" lastClr="FFFFFF"/>
                </a:solidFill>
                <a:ln>
                  <a:solidFill>
                    <a:sysClr val="windowText" lastClr="000000"/>
                  </a:solid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6314833560626807"/>
                      <c:h val="0.11708222895868713"/>
                    </c:manualLayout>
                  </c15:layout>
                </c:ext>
                <c:ext xmlns:c16="http://schemas.microsoft.com/office/drawing/2014/chart" uri="{C3380CC4-5D6E-409C-BE32-E72D297353CC}">
                  <c16:uniqueId val="{00000007-067F-407B-88A4-0E2F92B56C01}"/>
                </c:ext>
              </c:extLst>
            </c:dLbl>
            <c:dLbl>
              <c:idx val="12"/>
              <c:layout>
                <c:manualLayout>
                  <c:x val="-9.1319743520296634E-2"/>
                  <c:y val="-7.491530245005156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067F-407B-88A4-0E2F92B56C01}"/>
                </c:ext>
              </c:extLst>
            </c:dLbl>
            <c:dLbl>
              <c:idx val="13"/>
              <c:layout>
                <c:manualLayout>
                  <c:x val="1.106905982064196E-2"/>
                  <c:y val="-1.2485883741675296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067F-407B-88A4-0E2F92B56C01}"/>
                </c:ext>
              </c:extLst>
            </c:dLbl>
            <c:dLbl>
              <c:idx val="14"/>
              <c:layout>
                <c:manualLayout>
                  <c:x val="5.0732604777229643E-17"/>
                  <c:y val="-0.116534914922302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A-067F-407B-88A4-0E2F92B56C01}"/>
                </c:ext>
              </c:extLst>
            </c:dLbl>
            <c:dLbl>
              <c:idx val="15"/>
              <c:layout>
                <c:manualLayout>
                  <c:x val="7.4716153789333564E-2"/>
                  <c:y val="-9.57251086861769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067F-407B-88A4-0E2F92B56C01}"/>
                </c:ext>
              </c:extLst>
            </c:dLbl>
            <c:numFmt formatCode="0.0&quot;%&quot;" sourceLinked="0"/>
            <c:spPr>
              <a:solidFill>
                <a:sysClr val="window" lastClr="FFFFFF"/>
              </a:solidFill>
              <a:ln>
                <a:solidFill>
                  <a:sysClr val="windowText" lastClr="000000"/>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dLblPos val="outEnd"/>
            <c:showLegendKey val="0"/>
            <c:showVal val="1"/>
            <c:showCatName val="1"/>
            <c:showSerName val="0"/>
            <c:showPercent val="0"/>
            <c:showBubbleSize val="0"/>
            <c:separator>
</c:separator>
            <c:showLeaderLines val="1"/>
            <c:leaderLines>
              <c:spPr>
                <a:ln w="9525" cap="flat" cmpd="sng" algn="ctr">
                  <a:solidFill>
                    <a:schemeClr val="tx1">
                      <a:lumMod val="65000"/>
                      <a:lumOff val="35000"/>
                    </a:schemeClr>
                  </a:solidFill>
                  <a:round/>
                </a:ln>
                <a:effectLst/>
              </c:spPr>
            </c:leaderLines>
            <c:extLst>
              <c:ext xmlns:c15="http://schemas.microsoft.com/office/drawing/2012/chart" uri="{CE6537A1-D6FC-4f65-9D91-7224C49458BB}"/>
            </c:extLst>
          </c:dLbls>
          <c:cat>
            <c:strRef>
              <c:f>問7!$C$5:$C$8</c:f>
              <c:strCache>
                <c:ptCount val="4"/>
                <c:pt idx="0">
                  <c:v>とても住みやすい</c:v>
                </c:pt>
                <c:pt idx="1">
                  <c:v>どちらかといえば住みやすい</c:v>
                </c:pt>
                <c:pt idx="2">
                  <c:v>どちらかといえば住みにくい</c:v>
                </c:pt>
                <c:pt idx="3">
                  <c:v>住みにくい</c:v>
                </c:pt>
              </c:strCache>
            </c:strRef>
          </c:cat>
          <c:val>
            <c:numRef>
              <c:f>問7!$E$5:$E$8</c:f>
              <c:numCache>
                <c:formatCode>0.0</c:formatCode>
                <c:ptCount val="4"/>
                <c:pt idx="0">
                  <c:v>49</c:v>
                </c:pt>
                <c:pt idx="1">
                  <c:v>48.3</c:v>
                </c:pt>
                <c:pt idx="2">
                  <c:v>1.5</c:v>
                </c:pt>
                <c:pt idx="3">
                  <c:v>1.2</c:v>
                </c:pt>
              </c:numCache>
            </c:numRef>
          </c:val>
          <c:extLst>
            <c:ext xmlns:c16="http://schemas.microsoft.com/office/drawing/2014/chart" uri="{C3380CC4-5D6E-409C-BE32-E72D297353CC}">
              <c16:uniqueId val="{0000000C-067F-407B-88A4-0E2F92B56C01}"/>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739221680071228"/>
          <c:y val="0.10541843779714588"/>
          <c:w val="0.56616630654191313"/>
          <c:h val="0.88721596812045667"/>
        </c:manualLayout>
      </c:layout>
      <c:pieChart>
        <c:varyColors val="1"/>
        <c:ser>
          <c:idx val="0"/>
          <c:order val="0"/>
          <c:spPr>
            <a:ln w="6350">
              <a:solidFill>
                <a:sysClr val="windowText" lastClr="000000"/>
              </a:solidFill>
            </a:ln>
          </c:spPr>
          <c:dPt>
            <c:idx val="0"/>
            <c:bubble3D val="0"/>
            <c:spPr>
              <a:solidFill>
                <a:srgbClr val="002060"/>
              </a:solidFill>
              <a:ln w="6350">
                <a:solidFill>
                  <a:sysClr val="windowText" lastClr="000000"/>
                </a:solidFill>
              </a:ln>
              <a:effectLst/>
            </c:spPr>
            <c:extLst>
              <c:ext xmlns:c16="http://schemas.microsoft.com/office/drawing/2014/chart" uri="{C3380CC4-5D6E-409C-BE32-E72D297353CC}">
                <c16:uniqueId val="{00000001-952F-4BED-827E-0560FB4CCACD}"/>
              </c:ext>
            </c:extLst>
          </c:dPt>
          <c:dPt>
            <c:idx val="1"/>
            <c:bubble3D val="0"/>
            <c:spPr>
              <a:pattFill prst="ltVert">
                <a:fgClr>
                  <a:srgbClr val="002060"/>
                </a:fgClr>
                <a:bgClr>
                  <a:sysClr val="window" lastClr="FFFFFF"/>
                </a:bgClr>
              </a:pattFill>
              <a:ln w="6350">
                <a:solidFill>
                  <a:sysClr val="windowText" lastClr="000000"/>
                </a:solidFill>
              </a:ln>
              <a:effectLst/>
            </c:spPr>
            <c:extLst>
              <c:ext xmlns:c16="http://schemas.microsoft.com/office/drawing/2014/chart" uri="{C3380CC4-5D6E-409C-BE32-E72D297353CC}">
                <c16:uniqueId val="{00000003-952F-4BED-827E-0560FB4CCACD}"/>
              </c:ext>
            </c:extLst>
          </c:dPt>
          <c:dPt>
            <c:idx val="2"/>
            <c:bubble3D val="0"/>
            <c:spPr>
              <a:solidFill>
                <a:srgbClr val="4472C4">
                  <a:lumMod val="75000"/>
                </a:srgbClr>
              </a:solidFill>
              <a:ln w="6350">
                <a:solidFill>
                  <a:sysClr val="windowText" lastClr="000000"/>
                </a:solidFill>
              </a:ln>
              <a:effectLst/>
            </c:spPr>
            <c:extLst>
              <c:ext xmlns:c16="http://schemas.microsoft.com/office/drawing/2014/chart" uri="{C3380CC4-5D6E-409C-BE32-E72D297353CC}">
                <c16:uniqueId val="{00000005-952F-4BED-827E-0560FB4CCACD}"/>
              </c:ext>
            </c:extLst>
          </c:dPt>
          <c:dPt>
            <c:idx val="3"/>
            <c:bubble3D val="0"/>
            <c:spPr>
              <a:pattFill prst="ltHorz">
                <a:fgClr>
                  <a:srgbClr val="002060"/>
                </a:fgClr>
                <a:bgClr>
                  <a:sysClr val="window" lastClr="FFFFFF"/>
                </a:bgClr>
              </a:pattFill>
              <a:ln w="6350">
                <a:solidFill>
                  <a:sysClr val="windowText" lastClr="000000"/>
                </a:solidFill>
              </a:ln>
              <a:effectLst/>
            </c:spPr>
            <c:extLst>
              <c:ext xmlns:c16="http://schemas.microsoft.com/office/drawing/2014/chart" uri="{C3380CC4-5D6E-409C-BE32-E72D297353CC}">
                <c16:uniqueId val="{00000007-952F-4BED-827E-0560FB4CCACD}"/>
              </c:ext>
            </c:extLst>
          </c:dPt>
          <c:dLbls>
            <c:dLbl>
              <c:idx val="0"/>
              <c:layout>
                <c:manualLayout>
                  <c:x val="-0.23205560006003234"/>
                  <c:y val="7.27712037099182E-2"/>
                </c:manualLayout>
              </c:layout>
              <c:numFmt formatCode="0.0&quot;%&quot;" sourceLinked="0"/>
              <c:spPr>
                <a:solidFill>
                  <a:sysClr val="window" lastClr="FFFFFF"/>
                </a:solidFill>
                <a:ln>
                  <a:solidFill>
                    <a:sysClr val="windowText" lastClr="000000"/>
                  </a:solid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8964340219507775"/>
                      <c:h val="0.15605285129348459"/>
                    </c:manualLayout>
                  </c15:layout>
                </c:ext>
                <c:ext xmlns:c16="http://schemas.microsoft.com/office/drawing/2014/chart" uri="{C3380CC4-5D6E-409C-BE32-E72D297353CC}">
                  <c16:uniqueId val="{00000001-952F-4BED-827E-0560FB4CCACD}"/>
                </c:ext>
              </c:extLst>
            </c:dLbl>
            <c:dLbl>
              <c:idx val="1"/>
              <c:layout>
                <c:manualLayout>
                  <c:x val="0.19155522680715789"/>
                  <c:y val="-0.17526049289950399"/>
                </c:manualLayout>
              </c:layout>
              <c:numFmt formatCode="0.0&quot;%&quot;" sourceLinked="0"/>
              <c:spPr>
                <a:solidFill>
                  <a:sysClr val="window" lastClr="FFFFFF"/>
                </a:solidFill>
                <a:ln>
                  <a:solidFill>
                    <a:sysClr val="windowText" lastClr="000000"/>
                  </a:solid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9092737259212914"/>
                      <c:h val="0.12828792967036043"/>
                    </c:manualLayout>
                  </c15:layout>
                </c:ext>
                <c:ext xmlns:c16="http://schemas.microsoft.com/office/drawing/2014/chart" uri="{C3380CC4-5D6E-409C-BE32-E72D297353CC}">
                  <c16:uniqueId val="{00000003-952F-4BED-827E-0560FB4CCACD}"/>
                </c:ext>
              </c:extLst>
            </c:dLbl>
            <c:dLbl>
              <c:idx val="2"/>
              <c:layout>
                <c:manualLayout>
                  <c:x val="-5.0284797242952824E-2"/>
                  <c:y val="3.442204018294454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952F-4BED-827E-0560FB4CCACD}"/>
                </c:ext>
              </c:extLst>
            </c:dLbl>
            <c:dLbl>
              <c:idx val="3"/>
              <c:layout>
                <c:manualLayout>
                  <c:x val="5.683554653771411E-2"/>
                  <c:y val="-3.5410113033838043E-3"/>
                </c:manualLayout>
              </c:layout>
              <c:numFmt formatCode="0.0&quot;%&quot;" sourceLinked="0"/>
              <c:spPr>
                <a:solidFill>
                  <a:sysClr val="window" lastClr="FFFFFF"/>
                </a:solidFill>
                <a:ln>
                  <a:solidFill>
                    <a:sysClr val="windowText" lastClr="000000"/>
                  </a:solid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705987346435191"/>
                      <c:h val="9.4970023722611374E-2"/>
                    </c:manualLayout>
                  </c15:layout>
                </c:ext>
                <c:ext xmlns:c16="http://schemas.microsoft.com/office/drawing/2014/chart" uri="{C3380CC4-5D6E-409C-BE32-E72D297353CC}">
                  <c16:uniqueId val="{00000007-952F-4BED-827E-0560FB4CCACD}"/>
                </c:ext>
              </c:extLst>
            </c:dLbl>
            <c:dLbl>
              <c:idx val="12"/>
              <c:layout>
                <c:manualLayout>
                  <c:x val="-9.1319743520296634E-2"/>
                  <c:y val="-7.491530245005156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952F-4BED-827E-0560FB4CCACD}"/>
                </c:ext>
              </c:extLst>
            </c:dLbl>
            <c:dLbl>
              <c:idx val="13"/>
              <c:layout>
                <c:manualLayout>
                  <c:x val="1.106905982064196E-2"/>
                  <c:y val="-1.2485883741675296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952F-4BED-827E-0560FB4CCACD}"/>
                </c:ext>
              </c:extLst>
            </c:dLbl>
            <c:dLbl>
              <c:idx val="14"/>
              <c:layout>
                <c:manualLayout>
                  <c:x val="5.0732604777229643E-17"/>
                  <c:y val="-0.116534914922302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A-952F-4BED-827E-0560FB4CCACD}"/>
                </c:ext>
              </c:extLst>
            </c:dLbl>
            <c:dLbl>
              <c:idx val="15"/>
              <c:layout>
                <c:manualLayout>
                  <c:x val="7.4716153789333564E-2"/>
                  <c:y val="-9.57251086861769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952F-4BED-827E-0560FB4CCACD}"/>
                </c:ext>
              </c:extLst>
            </c:dLbl>
            <c:numFmt formatCode="0.0&quot;%&quot;" sourceLinked="0"/>
            <c:spPr>
              <a:solidFill>
                <a:sysClr val="window" lastClr="FFFFFF"/>
              </a:solidFill>
              <a:ln>
                <a:solidFill>
                  <a:sysClr val="windowText" lastClr="000000"/>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dLblPos val="outEnd"/>
            <c:showLegendKey val="0"/>
            <c:showVal val="1"/>
            <c:showCatName val="1"/>
            <c:showSerName val="0"/>
            <c:showPercent val="0"/>
            <c:showBubbleSize val="0"/>
            <c:separator>
</c:separator>
            <c:showLeaderLines val="1"/>
            <c:leaderLines>
              <c:spPr>
                <a:ln w="9525" cap="flat" cmpd="sng" algn="ctr">
                  <a:solidFill>
                    <a:schemeClr val="tx1">
                      <a:lumMod val="65000"/>
                      <a:lumOff val="35000"/>
                    </a:schemeClr>
                  </a:solidFill>
                  <a:round/>
                </a:ln>
                <a:effectLst/>
              </c:spPr>
            </c:leaderLines>
            <c:extLst>
              <c:ext xmlns:c15="http://schemas.microsoft.com/office/drawing/2012/chart" uri="{CE6537A1-D6FC-4f65-9D91-7224C49458BB}"/>
            </c:extLst>
          </c:dLbls>
          <c:cat>
            <c:strRef>
              <c:f>問11!$C$5:$C$8</c:f>
              <c:strCache>
                <c:ptCount val="4"/>
                <c:pt idx="0">
                  <c:v>感じる</c:v>
                </c:pt>
                <c:pt idx="1">
                  <c:v>ある程度感じる</c:v>
                </c:pt>
                <c:pt idx="2">
                  <c:v>あまり感じない</c:v>
                </c:pt>
                <c:pt idx="3">
                  <c:v>感じない</c:v>
                </c:pt>
              </c:strCache>
            </c:strRef>
          </c:cat>
          <c:val>
            <c:numRef>
              <c:f>問11!$E$5:$E$8</c:f>
              <c:numCache>
                <c:formatCode>0.0</c:formatCode>
                <c:ptCount val="4"/>
                <c:pt idx="0">
                  <c:v>36.200000000000003</c:v>
                </c:pt>
                <c:pt idx="1">
                  <c:v>53.3</c:v>
                </c:pt>
                <c:pt idx="2">
                  <c:v>7.3</c:v>
                </c:pt>
                <c:pt idx="3">
                  <c:v>3.3</c:v>
                </c:pt>
              </c:numCache>
            </c:numRef>
          </c:val>
          <c:extLst>
            <c:ext xmlns:c16="http://schemas.microsoft.com/office/drawing/2014/chart" uri="{C3380CC4-5D6E-409C-BE32-E72D297353CC}">
              <c16:uniqueId val="{0000000C-952F-4BED-827E-0560FB4CCACD}"/>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31" tIns="45715" rIns="91431" bIns="4571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88" y="0"/>
            <a:ext cx="2946400" cy="496888"/>
          </a:xfrm>
          <a:prstGeom prst="rect">
            <a:avLst/>
          </a:prstGeom>
        </p:spPr>
        <p:txBody>
          <a:bodyPr vert="horz" lIns="91431" tIns="45715" rIns="91431" bIns="45715" rtlCol="0"/>
          <a:lstStyle>
            <a:lvl1pPr algn="r">
              <a:defRPr sz="1200"/>
            </a:lvl1pPr>
          </a:lstStyle>
          <a:p>
            <a:fld id="{52FF88FC-A6FE-4328-BB31-D0CB93975EA9}" type="datetimeFigureOut">
              <a:rPr kumimoji="1" lang="ja-JP" altLang="en-US" smtClean="0"/>
              <a:pPr/>
              <a:t>2022/4/28</a:t>
            </a:fld>
            <a:endParaRPr kumimoji="1" lang="ja-JP" altLang="en-US"/>
          </a:p>
        </p:txBody>
      </p:sp>
      <p:sp>
        <p:nvSpPr>
          <p:cNvPr id="4" name="フッター プレースホルダー 3"/>
          <p:cNvSpPr>
            <a:spLocks noGrp="1"/>
          </p:cNvSpPr>
          <p:nvPr>
            <p:ph type="ftr" sz="quarter" idx="2"/>
          </p:nvPr>
        </p:nvSpPr>
        <p:spPr>
          <a:xfrm>
            <a:off x="0" y="9428164"/>
            <a:ext cx="2946400" cy="496887"/>
          </a:xfrm>
          <a:prstGeom prst="rect">
            <a:avLst/>
          </a:prstGeom>
        </p:spPr>
        <p:txBody>
          <a:bodyPr vert="horz" lIns="91431" tIns="45715" rIns="91431" bIns="4571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88" y="9428164"/>
            <a:ext cx="2946400" cy="496887"/>
          </a:xfrm>
          <a:prstGeom prst="rect">
            <a:avLst/>
          </a:prstGeom>
        </p:spPr>
        <p:txBody>
          <a:bodyPr vert="horz" lIns="91431" tIns="45715" rIns="91431" bIns="45715" rtlCol="0" anchor="b"/>
          <a:lstStyle>
            <a:lvl1pPr algn="r">
              <a:defRPr sz="1200"/>
            </a:lvl1pPr>
          </a:lstStyle>
          <a:p>
            <a:fld id="{DAD695F6-1B96-41B7-8348-1DA495E45FDD}" type="slidenum">
              <a:rPr kumimoji="1" lang="ja-JP" altLang="en-US" smtClean="0"/>
              <a:pPr/>
              <a:t>‹#›</a:t>
            </a:fld>
            <a:endParaRPr kumimoji="1" lang="ja-JP" altLang="en-US"/>
          </a:p>
        </p:txBody>
      </p:sp>
    </p:spTree>
    <p:extLst>
      <p:ext uri="{BB962C8B-B14F-4D97-AF65-F5344CB8AC3E}">
        <p14:creationId xmlns:p14="http://schemas.microsoft.com/office/powerpoint/2010/main" val="320328598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6400" cy="496888"/>
          </a:xfrm>
          <a:prstGeom prst="rect">
            <a:avLst/>
          </a:prstGeom>
        </p:spPr>
        <p:txBody>
          <a:bodyPr vert="horz" lIns="91431" tIns="45715" rIns="91431" bIns="45715" rtlCol="0"/>
          <a:lstStyle>
            <a:lvl1pPr algn="l">
              <a:defRPr sz="1200"/>
            </a:lvl1pPr>
          </a:lstStyle>
          <a:p>
            <a:endParaRPr kumimoji="1" lang="ja-JP" altLang="en-US"/>
          </a:p>
        </p:txBody>
      </p:sp>
      <p:sp>
        <p:nvSpPr>
          <p:cNvPr id="3" name="日付プレースホルダ 2"/>
          <p:cNvSpPr>
            <a:spLocks noGrp="1"/>
          </p:cNvSpPr>
          <p:nvPr>
            <p:ph type="dt" idx="1"/>
          </p:nvPr>
        </p:nvSpPr>
        <p:spPr>
          <a:xfrm>
            <a:off x="3849688" y="0"/>
            <a:ext cx="2946400" cy="496888"/>
          </a:xfrm>
          <a:prstGeom prst="rect">
            <a:avLst/>
          </a:prstGeom>
        </p:spPr>
        <p:txBody>
          <a:bodyPr vert="horz" lIns="91431" tIns="45715" rIns="91431" bIns="45715" rtlCol="0"/>
          <a:lstStyle>
            <a:lvl1pPr algn="r">
              <a:defRPr sz="1200"/>
            </a:lvl1pPr>
          </a:lstStyle>
          <a:p>
            <a:fld id="{96E4ED39-7085-4A07-A001-0DF5BA4F9AF4}" type="datetimeFigureOut">
              <a:rPr kumimoji="1" lang="ja-JP" altLang="en-US" smtClean="0"/>
              <a:pPr/>
              <a:t>2022/4/28</a:t>
            </a:fld>
            <a:endParaRPr kumimoji="1" lang="ja-JP" altLang="en-US"/>
          </a:p>
        </p:txBody>
      </p:sp>
      <p:sp>
        <p:nvSpPr>
          <p:cNvPr id="4" name="スライド イメージ プレースホルダ 3"/>
          <p:cNvSpPr>
            <a:spLocks noGrp="1" noRot="1" noChangeAspect="1"/>
          </p:cNvSpPr>
          <p:nvPr>
            <p:ph type="sldImg" idx="2"/>
          </p:nvPr>
        </p:nvSpPr>
        <p:spPr>
          <a:xfrm>
            <a:off x="2111375" y="744538"/>
            <a:ext cx="2574925" cy="3722687"/>
          </a:xfrm>
          <a:prstGeom prst="rect">
            <a:avLst/>
          </a:prstGeom>
          <a:noFill/>
          <a:ln w="12700">
            <a:solidFill>
              <a:prstClr val="black"/>
            </a:solidFill>
          </a:ln>
        </p:spPr>
        <p:txBody>
          <a:bodyPr vert="horz" lIns="91431" tIns="45715" rIns="91431" bIns="45715" rtlCol="0" anchor="ctr"/>
          <a:lstStyle/>
          <a:p>
            <a:endParaRPr lang="ja-JP" altLang="en-US"/>
          </a:p>
        </p:txBody>
      </p:sp>
      <p:sp>
        <p:nvSpPr>
          <p:cNvPr id="5" name="ノート プレースホルダ 4"/>
          <p:cNvSpPr>
            <a:spLocks noGrp="1"/>
          </p:cNvSpPr>
          <p:nvPr>
            <p:ph type="body" sz="quarter" idx="3"/>
          </p:nvPr>
        </p:nvSpPr>
        <p:spPr>
          <a:xfrm>
            <a:off x="679450" y="4714876"/>
            <a:ext cx="5438775" cy="4467225"/>
          </a:xfrm>
          <a:prstGeom prst="rect">
            <a:avLst/>
          </a:prstGeom>
        </p:spPr>
        <p:txBody>
          <a:bodyPr vert="horz" lIns="91431" tIns="45715" rIns="91431" bIns="45715"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428164"/>
            <a:ext cx="2946400" cy="496887"/>
          </a:xfrm>
          <a:prstGeom prst="rect">
            <a:avLst/>
          </a:prstGeom>
        </p:spPr>
        <p:txBody>
          <a:bodyPr vert="horz" lIns="91431" tIns="45715" rIns="91431" bIns="45715"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49688" y="9428164"/>
            <a:ext cx="2946400" cy="496887"/>
          </a:xfrm>
          <a:prstGeom prst="rect">
            <a:avLst/>
          </a:prstGeom>
        </p:spPr>
        <p:txBody>
          <a:bodyPr vert="horz" lIns="91431" tIns="45715" rIns="91431" bIns="45715" rtlCol="0" anchor="b"/>
          <a:lstStyle>
            <a:lvl1pPr algn="r">
              <a:defRPr sz="1200"/>
            </a:lvl1pPr>
          </a:lstStyle>
          <a:p>
            <a:fld id="{F4AAD90A-FD3D-445F-B763-18C6F11B72E2}" type="slidenum">
              <a:rPr kumimoji="1" lang="ja-JP" altLang="en-US" smtClean="0"/>
              <a:pPr/>
              <a:t>‹#›</a:t>
            </a:fld>
            <a:endParaRPr kumimoji="1" lang="ja-JP" altLang="en-US"/>
          </a:p>
        </p:txBody>
      </p:sp>
    </p:spTree>
    <p:extLst>
      <p:ext uri="{BB962C8B-B14F-4D97-AF65-F5344CB8AC3E}">
        <p14:creationId xmlns:p14="http://schemas.microsoft.com/office/powerpoint/2010/main" val="3591294602"/>
      </p:ext>
    </p:extLst>
  </p:cSld>
  <p:clrMap bg1="lt1" tx1="dk1" bg2="lt2" tx2="dk2" accent1="accent1" accent2="accent2" accent3="accent3" accent4="accent4" accent5="accent5" accent6="accent6" hlink="hlink" folHlink="folHlink"/>
  <p:hf sldNum="0" hdr="0" ftr="0" dt="0"/>
  <p:notesStyle>
    <a:lvl1pPr marL="0" algn="l" defTabSz="914331" rtl="0" eaLnBrk="1" latinLnBrk="0" hangingPunct="1">
      <a:defRPr kumimoji="1" sz="1200" kern="1200">
        <a:solidFill>
          <a:schemeClr val="tx1"/>
        </a:solidFill>
        <a:latin typeface="+mn-lt"/>
        <a:ea typeface="+mn-ea"/>
        <a:cs typeface="+mn-cs"/>
      </a:defRPr>
    </a:lvl1pPr>
    <a:lvl2pPr marL="457165" algn="l" defTabSz="914331" rtl="0" eaLnBrk="1" latinLnBrk="0" hangingPunct="1">
      <a:defRPr kumimoji="1" sz="1200" kern="1200">
        <a:solidFill>
          <a:schemeClr val="tx1"/>
        </a:solidFill>
        <a:latin typeface="+mn-lt"/>
        <a:ea typeface="+mn-ea"/>
        <a:cs typeface="+mn-cs"/>
      </a:defRPr>
    </a:lvl2pPr>
    <a:lvl3pPr marL="914331" algn="l" defTabSz="914331" rtl="0" eaLnBrk="1" latinLnBrk="0" hangingPunct="1">
      <a:defRPr kumimoji="1" sz="1200" kern="1200">
        <a:solidFill>
          <a:schemeClr val="tx1"/>
        </a:solidFill>
        <a:latin typeface="+mn-lt"/>
        <a:ea typeface="+mn-ea"/>
        <a:cs typeface="+mn-cs"/>
      </a:defRPr>
    </a:lvl3pPr>
    <a:lvl4pPr marL="1371495" algn="l" defTabSz="914331" rtl="0" eaLnBrk="1" latinLnBrk="0" hangingPunct="1">
      <a:defRPr kumimoji="1" sz="1200" kern="1200">
        <a:solidFill>
          <a:schemeClr val="tx1"/>
        </a:solidFill>
        <a:latin typeface="+mn-lt"/>
        <a:ea typeface="+mn-ea"/>
        <a:cs typeface="+mn-cs"/>
      </a:defRPr>
    </a:lvl4pPr>
    <a:lvl5pPr marL="1828660" algn="l" defTabSz="914331" rtl="0" eaLnBrk="1" latinLnBrk="0" hangingPunct="1">
      <a:defRPr kumimoji="1" sz="1200" kern="1200">
        <a:solidFill>
          <a:schemeClr val="tx1"/>
        </a:solidFill>
        <a:latin typeface="+mn-lt"/>
        <a:ea typeface="+mn-ea"/>
        <a:cs typeface="+mn-cs"/>
      </a:defRPr>
    </a:lvl5pPr>
    <a:lvl6pPr marL="2285826" algn="l" defTabSz="914331" rtl="0" eaLnBrk="1" latinLnBrk="0" hangingPunct="1">
      <a:defRPr kumimoji="1" sz="1200" kern="1200">
        <a:solidFill>
          <a:schemeClr val="tx1"/>
        </a:solidFill>
        <a:latin typeface="+mn-lt"/>
        <a:ea typeface="+mn-ea"/>
        <a:cs typeface="+mn-cs"/>
      </a:defRPr>
    </a:lvl6pPr>
    <a:lvl7pPr marL="2742990" algn="l" defTabSz="914331" rtl="0" eaLnBrk="1" latinLnBrk="0" hangingPunct="1">
      <a:defRPr kumimoji="1" sz="1200" kern="1200">
        <a:solidFill>
          <a:schemeClr val="tx1"/>
        </a:solidFill>
        <a:latin typeface="+mn-lt"/>
        <a:ea typeface="+mn-ea"/>
        <a:cs typeface="+mn-cs"/>
      </a:defRPr>
    </a:lvl7pPr>
    <a:lvl8pPr marL="3200156" algn="l" defTabSz="914331" rtl="0" eaLnBrk="1" latinLnBrk="0" hangingPunct="1">
      <a:defRPr kumimoji="1" sz="1200" kern="1200">
        <a:solidFill>
          <a:schemeClr val="tx1"/>
        </a:solidFill>
        <a:latin typeface="+mn-lt"/>
        <a:ea typeface="+mn-ea"/>
        <a:cs typeface="+mn-cs"/>
      </a:defRPr>
    </a:lvl8pPr>
    <a:lvl9pPr marL="3657321" algn="l" defTabSz="914331"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558046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111375" y="744538"/>
            <a:ext cx="2574925" cy="3722687"/>
          </a:xfrm>
        </p:spPr>
      </p:sp>
      <p:sp>
        <p:nvSpPr>
          <p:cNvPr id="3" name="ノート プレースホルダ 2"/>
          <p:cNvSpPr>
            <a:spLocks noGrp="1"/>
          </p:cNvSpPr>
          <p:nvPr>
            <p:ph type="body" idx="1"/>
          </p:nvPr>
        </p:nvSpPr>
        <p:spPr/>
        <p:txBody>
          <a:bodyPr>
            <a:normAutofit/>
          </a:bodyPr>
          <a:lstStyle/>
          <a:p>
            <a:endParaRPr kumimoji="1" lang="ja-JP" altLang="en-US"/>
          </a:p>
        </p:txBody>
      </p:sp>
    </p:spTree>
    <p:extLst>
      <p:ext uri="{BB962C8B-B14F-4D97-AF65-F5344CB8AC3E}">
        <p14:creationId xmlns:p14="http://schemas.microsoft.com/office/powerpoint/2010/main" val="2119801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111375" y="744538"/>
            <a:ext cx="2574925" cy="3722687"/>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1006922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332260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1" y="3077285"/>
            <a:ext cx="5829300" cy="2123369"/>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165" indent="0" algn="ctr">
              <a:buNone/>
              <a:defRPr>
                <a:solidFill>
                  <a:schemeClr val="tx1">
                    <a:tint val="75000"/>
                  </a:schemeClr>
                </a:solidFill>
              </a:defRPr>
            </a:lvl2pPr>
            <a:lvl3pPr marL="914331" indent="0" algn="ctr">
              <a:buNone/>
              <a:defRPr>
                <a:solidFill>
                  <a:schemeClr val="tx1">
                    <a:tint val="75000"/>
                  </a:schemeClr>
                </a:solidFill>
              </a:defRPr>
            </a:lvl3pPr>
            <a:lvl4pPr marL="1371495" indent="0" algn="ctr">
              <a:buNone/>
              <a:defRPr>
                <a:solidFill>
                  <a:schemeClr val="tx1">
                    <a:tint val="75000"/>
                  </a:schemeClr>
                </a:solidFill>
              </a:defRPr>
            </a:lvl4pPr>
            <a:lvl5pPr marL="1828660" indent="0" algn="ctr">
              <a:buNone/>
              <a:defRPr>
                <a:solidFill>
                  <a:schemeClr val="tx1">
                    <a:tint val="75000"/>
                  </a:schemeClr>
                </a:solidFill>
              </a:defRPr>
            </a:lvl5pPr>
            <a:lvl6pPr marL="2285826" indent="0" algn="ctr">
              <a:buNone/>
              <a:defRPr>
                <a:solidFill>
                  <a:schemeClr val="tx1">
                    <a:tint val="75000"/>
                  </a:schemeClr>
                </a:solidFill>
              </a:defRPr>
            </a:lvl6pPr>
            <a:lvl7pPr marL="2742990" indent="0" algn="ctr">
              <a:buNone/>
              <a:defRPr>
                <a:solidFill>
                  <a:schemeClr val="tx1">
                    <a:tint val="75000"/>
                  </a:schemeClr>
                </a:solidFill>
              </a:defRPr>
            </a:lvl7pPr>
            <a:lvl8pPr marL="3200156" indent="0" algn="ctr">
              <a:buNone/>
              <a:defRPr>
                <a:solidFill>
                  <a:schemeClr val="tx1">
                    <a:tint val="75000"/>
                  </a:schemeClr>
                </a:solidFill>
              </a:defRPr>
            </a:lvl8pPr>
            <a:lvl9pPr marL="3657321"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58A95364-016C-4A4B-A83E-4539EF93B4DE}" type="datetime1">
              <a:rPr lang="ja-JP" altLang="en-US" smtClean="0">
                <a:solidFill>
                  <a:prstClr val="black">
                    <a:tint val="75000"/>
                  </a:prstClr>
                </a:solidFill>
              </a:rPr>
              <a:pPr/>
              <a:t>2022/4/28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F62D3EF7-68D2-459C-881D-6CCC2777D2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6949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A37EFA04-1DC2-473A-8259-291F97DA3B12}" type="datetime1">
              <a:rPr lang="ja-JP" altLang="en-US" smtClean="0">
                <a:solidFill>
                  <a:prstClr val="black">
                    <a:tint val="75000"/>
                  </a:prstClr>
                </a:solidFill>
              </a:rPr>
              <a:pPr/>
              <a:t>2022/4/28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F62D3EF7-68D2-459C-881D-6CCC2777D2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5290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8" y="529698"/>
            <a:ext cx="1157288" cy="1126807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257177" y="529698"/>
            <a:ext cx="3357563" cy="1126807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75EDA0B-769E-40F6-9C85-E5BD45C7B9EB}" type="datetime1">
              <a:rPr lang="ja-JP" altLang="en-US" smtClean="0">
                <a:solidFill>
                  <a:prstClr val="black">
                    <a:tint val="75000"/>
                  </a:prstClr>
                </a:solidFill>
              </a:rPr>
              <a:pPr/>
              <a:t>2022/4/28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F62D3EF7-68D2-459C-881D-6CCC2777D2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15647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BA5A1798-624E-4D60-9734-04AC414B776F}" type="datetime1">
              <a:rPr lang="ja-JP" altLang="en-US" smtClean="0">
                <a:solidFill>
                  <a:prstClr val="black">
                    <a:tint val="75000"/>
                  </a:prstClr>
                </a:solidFill>
              </a:rPr>
              <a:pPr/>
              <a:t>2022/4/28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F62D3EF7-68D2-459C-881D-6CCC2777D2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74693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p:spPr>
        <p:txBody>
          <a:bodyPr anchor="t"/>
          <a:lstStyle>
            <a:lvl1pPr algn="l">
              <a:defRPr sz="39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541735" y="4198589"/>
            <a:ext cx="5829300" cy="2166936"/>
          </a:xfrm>
        </p:spPr>
        <p:txBody>
          <a:bodyPr anchor="b"/>
          <a:lstStyle>
            <a:lvl1pPr marL="0" indent="0">
              <a:buNone/>
              <a:defRPr sz="2000">
                <a:solidFill>
                  <a:schemeClr val="tx1">
                    <a:tint val="75000"/>
                  </a:schemeClr>
                </a:solidFill>
              </a:defRPr>
            </a:lvl1pPr>
            <a:lvl2pPr marL="457165" indent="0">
              <a:buNone/>
              <a:defRPr sz="1800">
                <a:solidFill>
                  <a:schemeClr val="tx1">
                    <a:tint val="75000"/>
                  </a:schemeClr>
                </a:solidFill>
              </a:defRPr>
            </a:lvl2pPr>
            <a:lvl3pPr marL="914331" indent="0">
              <a:buNone/>
              <a:defRPr sz="1600">
                <a:solidFill>
                  <a:schemeClr val="tx1">
                    <a:tint val="75000"/>
                  </a:schemeClr>
                </a:solidFill>
              </a:defRPr>
            </a:lvl3pPr>
            <a:lvl4pPr marL="1371495" indent="0">
              <a:buNone/>
              <a:defRPr sz="1400">
                <a:solidFill>
                  <a:schemeClr val="tx1">
                    <a:tint val="75000"/>
                  </a:schemeClr>
                </a:solidFill>
              </a:defRPr>
            </a:lvl4pPr>
            <a:lvl5pPr marL="1828660" indent="0">
              <a:buNone/>
              <a:defRPr sz="1400">
                <a:solidFill>
                  <a:schemeClr val="tx1">
                    <a:tint val="75000"/>
                  </a:schemeClr>
                </a:solidFill>
              </a:defRPr>
            </a:lvl5pPr>
            <a:lvl6pPr marL="2285826" indent="0">
              <a:buNone/>
              <a:defRPr sz="1400">
                <a:solidFill>
                  <a:schemeClr val="tx1">
                    <a:tint val="75000"/>
                  </a:schemeClr>
                </a:solidFill>
              </a:defRPr>
            </a:lvl6pPr>
            <a:lvl7pPr marL="2742990" indent="0">
              <a:buNone/>
              <a:defRPr sz="1400">
                <a:solidFill>
                  <a:schemeClr val="tx1">
                    <a:tint val="75000"/>
                  </a:schemeClr>
                </a:solidFill>
              </a:defRPr>
            </a:lvl7pPr>
            <a:lvl8pPr marL="3200156" indent="0">
              <a:buNone/>
              <a:defRPr sz="1400">
                <a:solidFill>
                  <a:schemeClr val="tx1">
                    <a:tint val="75000"/>
                  </a:schemeClr>
                </a:solidFill>
              </a:defRPr>
            </a:lvl8pPr>
            <a:lvl9pPr marL="3657321"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F3809E29-2B72-490C-BBB1-D836BA7754AA}" type="datetime1">
              <a:rPr lang="ja-JP" altLang="en-US" smtClean="0">
                <a:solidFill>
                  <a:prstClr val="black">
                    <a:tint val="75000"/>
                  </a:prstClr>
                </a:solidFill>
              </a:rPr>
              <a:pPr/>
              <a:t>2022/4/28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F62D3EF7-68D2-459C-881D-6CCC2777D2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11857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257178" y="3081871"/>
            <a:ext cx="2257426"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2628902" y="3081871"/>
            <a:ext cx="2257426"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6872B9CE-18E9-4670-A6B5-D81271D9A7C6}" type="datetime1">
              <a:rPr lang="ja-JP" altLang="en-US" smtClean="0">
                <a:solidFill>
                  <a:prstClr val="black">
                    <a:tint val="75000"/>
                  </a:prstClr>
                </a:solidFill>
              </a:rPr>
              <a:pPr/>
              <a:t>2022/4/28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F62D3EF7-68D2-459C-881D-6CCC2777D2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05347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342900" y="2217386"/>
            <a:ext cx="3030142" cy="924101"/>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342900" y="3141486"/>
            <a:ext cx="3030142"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3483771" y="2217386"/>
            <a:ext cx="3031331" cy="924101"/>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3483771"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F9D414D5-9C2D-457A-BC35-C3075FCAD351}" type="datetime1">
              <a:rPr lang="ja-JP" altLang="en-US" smtClean="0">
                <a:solidFill>
                  <a:prstClr val="black">
                    <a:tint val="75000"/>
                  </a:prstClr>
                </a:solidFill>
              </a:rPr>
              <a:pPr/>
              <a:t>2022/4/28</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F62D3EF7-68D2-459C-881D-6CCC2777D2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54004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BB6CDD88-1A09-4CD9-ADFE-7037A5278635}" type="datetime1">
              <a:rPr lang="ja-JP" altLang="en-US" smtClean="0">
                <a:solidFill>
                  <a:prstClr val="black">
                    <a:tint val="75000"/>
                  </a:prstClr>
                </a:solidFill>
              </a:rPr>
              <a:pPr/>
              <a:t>2022/4/28</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F62D3EF7-68D2-459C-881D-6CCC2777D2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85663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A934703-740F-4E03-AD2F-E08A2441CAAE}" type="datetime1">
              <a:rPr lang="ja-JP" altLang="en-US" smtClean="0">
                <a:solidFill>
                  <a:prstClr val="black">
                    <a:tint val="75000"/>
                  </a:prstClr>
                </a:solidFill>
              </a:rPr>
              <a:pPr/>
              <a:t>2022/4/28</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F62D3EF7-68D2-459C-881D-6CCC2777D2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84865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3" y="394407"/>
            <a:ext cx="2256235" cy="1678517"/>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2681288" y="394410"/>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342903" y="2072925"/>
            <a:ext cx="2256235" cy="6775980"/>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539F6924-4648-44E7-AE7B-67636EDD30CF}" type="datetime1">
              <a:rPr lang="ja-JP" altLang="en-US" smtClean="0">
                <a:solidFill>
                  <a:prstClr val="black">
                    <a:tint val="75000"/>
                  </a:prstClr>
                </a:solidFill>
              </a:rPr>
              <a:pPr/>
              <a:t>2022/4/28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F62D3EF7-68D2-459C-881D-6CCC2777D2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07579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4"/>
            <a:ext cx="4114800" cy="818622"/>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344216" y="885119"/>
            <a:ext cx="4114800" cy="5943600"/>
          </a:xfrm>
        </p:spPr>
        <p:txBody>
          <a:bodyPr/>
          <a:lstStyle>
            <a:lvl1pPr marL="0" indent="0">
              <a:buNone/>
              <a:defRPr sz="3200"/>
            </a:lvl1pPr>
            <a:lvl2pPr marL="457165" indent="0">
              <a:buNone/>
              <a:defRPr sz="2800"/>
            </a:lvl2pPr>
            <a:lvl3pPr marL="914331" indent="0">
              <a:buNone/>
              <a:defRPr sz="2400"/>
            </a:lvl3pPr>
            <a:lvl4pPr marL="1371495" indent="0">
              <a:buNone/>
              <a:defRPr sz="2000"/>
            </a:lvl4pPr>
            <a:lvl5pPr marL="1828660" indent="0">
              <a:buNone/>
              <a:defRPr sz="2000"/>
            </a:lvl5pPr>
            <a:lvl6pPr marL="2285826" indent="0">
              <a:buNone/>
              <a:defRPr sz="2000"/>
            </a:lvl6pPr>
            <a:lvl7pPr marL="2742990" indent="0">
              <a:buNone/>
              <a:defRPr sz="2000"/>
            </a:lvl7pPr>
            <a:lvl8pPr marL="3200156" indent="0">
              <a:buNone/>
              <a:defRPr sz="2000"/>
            </a:lvl8pPr>
            <a:lvl9pPr marL="3657321" indent="0">
              <a:buNone/>
              <a:defRPr sz="2000"/>
            </a:lvl9pPr>
          </a:lstStyle>
          <a:p>
            <a:endParaRPr kumimoji="1" lang="ja-JP" altLang="en-US"/>
          </a:p>
        </p:txBody>
      </p:sp>
      <p:sp>
        <p:nvSpPr>
          <p:cNvPr id="4" name="テキスト プレースホルダ 3"/>
          <p:cNvSpPr>
            <a:spLocks noGrp="1"/>
          </p:cNvSpPr>
          <p:nvPr>
            <p:ph type="body" sz="half" idx="2"/>
          </p:nvPr>
        </p:nvSpPr>
        <p:spPr>
          <a:xfrm>
            <a:off x="1344216" y="7752826"/>
            <a:ext cx="4114800" cy="1162578"/>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2C6AC2C3-7651-4F08-9DF7-BD5FC54B2078}" type="datetime1">
              <a:rPr lang="ja-JP" altLang="en-US" smtClean="0">
                <a:solidFill>
                  <a:prstClr val="black">
                    <a:tint val="75000"/>
                  </a:prstClr>
                </a:solidFill>
              </a:rPr>
              <a:pPr/>
              <a:t>2022/4/28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F62D3EF7-68D2-459C-881D-6CCC2777D2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8361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96699"/>
            <a:ext cx="6172200" cy="1651000"/>
          </a:xfrm>
          <a:prstGeom prst="rect">
            <a:avLst/>
          </a:prstGeom>
        </p:spPr>
        <p:txBody>
          <a:bodyPr vert="horz" lIns="91433" tIns="45717" rIns="91433" bIns="45717"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342900" y="2311405"/>
            <a:ext cx="6172200" cy="6537502"/>
          </a:xfrm>
          <a:prstGeom prst="rect">
            <a:avLst/>
          </a:prstGeom>
        </p:spPr>
        <p:txBody>
          <a:bodyPr vert="horz" lIns="91433" tIns="45717" rIns="91433" bIns="45717"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342900" y="9181398"/>
            <a:ext cx="1600200" cy="527402"/>
          </a:xfrm>
          <a:prstGeom prst="rect">
            <a:avLst/>
          </a:prstGeom>
        </p:spPr>
        <p:txBody>
          <a:bodyPr vert="horz" lIns="91433" tIns="45717" rIns="91433" bIns="45717" rtlCol="0" anchor="ctr"/>
          <a:lstStyle>
            <a:lvl1pPr algn="l">
              <a:defRPr sz="1200">
                <a:solidFill>
                  <a:schemeClr val="tx1">
                    <a:tint val="75000"/>
                  </a:schemeClr>
                </a:solidFill>
              </a:defRPr>
            </a:lvl1pPr>
          </a:lstStyle>
          <a:p>
            <a:fld id="{8A2E05A0-D04B-41FD-ADB0-0A400D7A041E}" type="datetime1">
              <a:rPr lang="ja-JP" altLang="en-US" smtClean="0">
                <a:solidFill>
                  <a:prstClr val="black">
                    <a:tint val="75000"/>
                  </a:prstClr>
                </a:solidFill>
              </a:rPr>
              <a:pPr/>
              <a:t>2022/4/28</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2343151" y="9181398"/>
            <a:ext cx="2171700" cy="527402"/>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4914900" y="9181398"/>
            <a:ext cx="1600200" cy="527402"/>
          </a:xfrm>
          <a:prstGeom prst="rect">
            <a:avLst/>
          </a:prstGeom>
        </p:spPr>
        <p:txBody>
          <a:bodyPr vert="horz" lIns="91433" tIns="45717" rIns="91433" bIns="45717" rtlCol="0" anchor="ctr"/>
          <a:lstStyle>
            <a:lvl1pPr algn="r">
              <a:defRPr sz="1200">
                <a:solidFill>
                  <a:schemeClr val="tx1">
                    <a:tint val="75000"/>
                  </a:schemeClr>
                </a:solidFill>
              </a:defRPr>
            </a:lvl1pPr>
          </a:lstStyle>
          <a:p>
            <a:fld id="{F62D3EF7-68D2-459C-881D-6CCC2777D230}"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990027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331" rtl="0" eaLnBrk="1" latinLnBrk="0" hangingPunct="1">
        <a:spcBef>
          <a:spcPct val="0"/>
        </a:spcBef>
        <a:buNone/>
        <a:defRPr kumimoji="1" sz="4400" kern="1200">
          <a:solidFill>
            <a:schemeClr val="tx1"/>
          </a:solidFill>
          <a:latin typeface="+mj-lt"/>
          <a:ea typeface="+mj-ea"/>
          <a:cs typeface="+mj-cs"/>
        </a:defRPr>
      </a:lvl1pPr>
    </p:titleStyle>
    <p:bodyStyle>
      <a:lvl1pPr marL="342874" indent="-342874" algn="l" defTabSz="914331"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94" indent="-285728" algn="l" defTabSz="914331"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913" indent="-228582" algn="l" defTabSz="914331"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078" indent="-228582" algn="l" defTabSz="914331"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243" indent="-228582" algn="l" defTabSz="914331"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408" indent="-228582" algn="l" defTabSz="914331"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573" indent="-228582" algn="l" defTabSz="914331"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739" indent="-228582" algn="l" defTabSz="914331"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903" indent="-228582" algn="l" defTabSz="914331"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31" rtl="0" eaLnBrk="1" latinLnBrk="0" hangingPunct="1">
        <a:defRPr kumimoji="1" sz="1800" kern="1200">
          <a:solidFill>
            <a:schemeClr val="tx1"/>
          </a:solidFill>
          <a:latin typeface="+mn-lt"/>
          <a:ea typeface="+mn-ea"/>
          <a:cs typeface="+mn-cs"/>
        </a:defRPr>
      </a:lvl1pPr>
      <a:lvl2pPr marL="457165" algn="l" defTabSz="914331" rtl="0" eaLnBrk="1" latinLnBrk="0" hangingPunct="1">
        <a:defRPr kumimoji="1" sz="1800" kern="1200">
          <a:solidFill>
            <a:schemeClr val="tx1"/>
          </a:solidFill>
          <a:latin typeface="+mn-lt"/>
          <a:ea typeface="+mn-ea"/>
          <a:cs typeface="+mn-cs"/>
        </a:defRPr>
      </a:lvl2pPr>
      <a:lvl3pPr marL="914331" algn="l" defTabSz="914331" rtl="0" eaLnBrk="1" latinLnBrk="0" hangingPunct="1">
        <a:defRPr kumimoji="1" sz="1800" kern="1200">
          <a:solidFill>
            <a:schemeClr val="tx1"/>
          </a:solidFill>
          <a:latin typeface="+mn-lt"/>
          <a:ea typeface="+mn-ea"/>
          <a:cs typeface="+mn-cs"/>
        </a:defRPr>
      </a:lvl3pPr>
      <a:lvl4pPr marL="1371495" algn="l" defTabSz="914331" rtl="0" eaLnBrk="1" latinLnBrk="0" hangingPunct="1">
        <a:defRPr kumimoji="1" sz="1800" kern="1200">
          <a:solidFill>
            <a:schemeClr val="tx1"/>
          </a:solidFill>
          <a:latin typeface="+mn-lt"/>
          <a:ea typeface="+mn-ea"/>
          <a:cs typeface="+mn-cs"/>
        </a:defRPr>
      </a:lvl4pPr>
      <a:lvl5pPr marL="1828660" algn="l" defTabSz="914331" rtl="0" eaLnBrk="1" latinLnBrk="0" hangingPunct="1">
        <a:defRPr kumimoji="1" sz="1800" kern="1200">
          <a:solidFill>
            <a:schemeClr val="tx1"/>
          </a:solidFill>
          <a:latin typeface="+mn-lt"/>
          <a:ea typeface="+mn-ea"/>
          <a:cs typeface="+mn-cs"/>
        </a:defRPr>
      </a:lvl5pPr>
      <a:lvl6pPr marL="2285826" algn="l" defTabSz="914331" rtl="0" eaLnBrk="1" latinLnBrk="0" hangingPunct="1">
        <a:defRPr kumimoji="1" sz="1800" kern="1200">
          <a:solidFill>
            <a:schemeClr val="tx1"/>
          </a:solidFill>
          <a:latin typeface="+mn-lt"/>
          <a:ea typeface="+mn-ea"/>
          <a:cs typeface="+mn-cs"/>
        </a:defRPr>
      </a:lvl6pPr>
      <a:lvl7pPr marL="2742990" algn="l" defTabSz="914331" rtl="0" eaLnBrk="1" latinLnBrk="0" hangingPunct="1">
        <a:defRPr kumimoji="1" sz="1800" kern="1200">
          <a:solidFill>
            <a:schemeClr val="tx1"/>
          </a:solidFill>
          <a:latin typeface="+mn-lt"/>
          <a:ea typeface="+mn-ea"/>
          <a:cs typeface="+mn-cs"/>
        </a:defRPr>
      </a:lvl7pPr>
      <a:lvl8pPr marL="3200156" algn="l" defTabSz="914331" rtl="0" eaLnBrk="1" latinLnBrk="0" hangingPunct="1">
        <a:defRPr kumimoji="1" sz="1800" kern="1200">
          <a:solidFill>
            <a:schemeClr val="tx1"/>
          </a:solidFill>
          <a:latin typeface="+mn-lt"/>
          <a:ea typeface="+mn-ea"/>
          <a:cs typeface="+mn-cs"/>
        </a:defRPr>
      </a:lvl8pPr>
      <a:lvl9pPr marL="3657321" algn="l" defTabSz="914331"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06493" y="365793"/>
            <a:ext cx="4398132" cy="769441"/>
          </a:xfrm>
          <a:prstGeom prst="rect">
            <a:avLst/>
          </a:prstGeom>
        </p:spPr>
        <p:txBody>
          <a:bodyPr wrap="square">
            <a:spAutoFit/>
          </a:bodyPr>
          <a:lstStyle/>
          <a:p>
            <a:r>
              <a:rPr lang="ja-JP" altLang="en-US" sz="4400" b="1" kern="10" dirty="0">
                <a:solidFill>
                  <a:srgbClr val="0070C0"/>
                </a:solidFill>
                <a:latin typeface="Meiryo UI" panose="020B0604030504040204" pitchFamily="50" charset="-128"/>
                <a:ea typeface="Meiryo UI" panose="020B0604030504040204" pitchFamily="50" charset="-128"/>
              </a:rPr>
              <a:t>令和４年度</a:t>
            </a:r>
            <a:endParaRPr lang="en-US" altLang="ja-JP" sz="4400" b="1" kern="10" dirty="0">
              <a:solidFill>
                <a:srgbClr val="0070C0"/>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647630" y="1591044"/>
            <a:ext cx="3707771" cy="769441"/>
          </a:xfrm>
          <a:prstGeom prst="rect">
            <a:avLst/>
          </a:prstGeom>
        </p:spPr>
        <p:txBody>
          <a:bodyPr wrap="square">
            <a:spAutoFit/>
          </a:bodyPr>
          <a:lstStyle/>
          <a:p>
            <a:r>
              <a:rPr lang="en-US" altLang="ja-JP" sz="4400" b="1" kern="10" dirty="0">
                <a:solidFill>
                  <a:schemeClr val="bg1">
                    <a:alpha val="50000"/>
                  </a:schemeClr>
                </a:solidFill>
                <a:latin typeface="Meiryo UI" panose="020B0604030504040204" pitchFamily="50" charset="-128"/>
                <a:ea typeface="Meiryo UI" panose="020B0604030504040204" pitchFamily="50" charset="-128"/>
              </a:rPr>
              <a:t>2019</a:t>
            </a:r>
            <a:endParaRPr lang="en-US" altLang="ja-JP" sz="4400" b="1" kern="10" dirty="0">
              <a:solidFill>
                <a:srgbClr val="0070C0"/>
              </a:solidFill>
              <a:latin typeface="Meiryo UI" panose="020B0604030504040204" pitchFamily="50" charset="-128"/>
              <a:ea typeface="Meiryo UI" panose="020B0604030504040204" pitchFamily="50" charset="-128"/>
            </a:endParaRPr>
          </a:p>
        </p:txBody>
      </p:sp>
      <p:grpSp>
        <p:nvGrpSpPr>
          <p:cNvPr id="13" name="グループ化 12"/>
          <p:cNvGrpSpPr/>
          <p:nvPr/>
        </p:nvGrpSpPr>
        <p:grpSpPr>
          <a:xfrm>
            <a:off x="2043029" y="5584647"/>
            <a:ext cx="2977982" cy="2883089"/>
            <a:chOff x="417810" y="7368072"/>
            <a:chExt cx="2067534" cy="2001652"/>
          </a:xfrm>
        </p:grpSpPr>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810" y="7368072"/>
              <a:ext cx="2067534" cy="2001652"/>
            </a:xfrm>
            <a:prstGeom prst="rect">
              <a:avLst/>
            </a:prstGeom>
            <a:solidFill>
              <a:schemeClr val="bg1"/>
            </a:solidFill>
            <a:ln>
              <a:noFill/>
            </a:ln>
          </p:spPr>
        </p:pic>
        <p:sp>
          <p:nvSpPr>
            <p:cNvPr id="12" name="正方形/長方形 11"/>
            <p:cNvSpPr/>
            <p:nvPr/>
          </p:nvSpPr>
          <p:spPr>
            <a:xfrm rot="524140">
              <a:off x="1662475" y="8554106"/>
              <a:ext cx="595035" cy="338554"/>
            </a:xfrm>
            <a:prstGeom prst="rect">
              <a:avLst/>
            </a:prstGeom>
            <a:noFill/>
            <a:ln>
              <a:noFill/>
            </a:ln>
          </p:spPr>
          <p:txBody>
            <a:bodyPr wrap="none" lIns="91440" tIns="45720" rIns="91440" bIns="45720">
              <a:spAutoFit/>
            </a:bodyPr>
            <a:lstStyle/>
            <a:p>
              <a:pPr algn="ctr"/>
              <a:r>
                <a:rPr lang="ja-JP" altLang="en-US" sz="1600" b="0" cap="none" spc="0" dirty="0">
                  <a:ln w="0"/>
                  <a:solidFill>
                    <a:schemeClr val="tx1"/>
                  </a:solidFill>
                </a:rPr>
                <a:t>運営</a:t>
              </a:r>
            </a:p>
          </p:txBody>
        </p:sp>
        <p:sp>
          <p:nvSpPr>
            <p:cNvPr id="23" name="正方形/長方形 22"/>
            <p:cNvSpPr/>
            <p:nvPr/>
          </p:nvSpPr>
          <p:spPr>
            <a:xfrm rot="524140">
              <a:off x="1592625" y="8769780"/>
              <a:ext cx="595035" cy="338554"/>
            </a:xfrm>
            <a:prstGeom prst="rect">
              <a:avLst/>
            </a:prstGeom>
            <a:noFill/>
            <a:ln>
              <a:noFill/>
            </a:ln>
          </p:spPr>
          <p:txBody>
            <a:bodyPr wrap="none" lIns="91440" tIns="45720" rIns="91440" bIns="45720">
              <a:spAutoFit/>
            </a:bodyPr>
            <a:lstStyle/>
            <a:p>
              <a:pPr algn="ctr"/>
              <a:r>
                <a:rPr lang="ja-JP" altLang="en-US" sz="1600" b="0" cap="none" spc="0" dirty="0">
                  <a:ln w="0"/>
                  <a:solidFill>
                    <a:schemeClr val="tx1"/>
                  </a:solidFill>
                </a:rPr>
                <a:t>方針</a:t>
              </a:r>
            </a:p>
          </p:txBody>
        </p:sp>
      </p:grpSp>
      <p:sp>
        <p:nvSpPr>
          <p:cNvPr id="25" name="正方形/長方形 24"/>
          <p:cNvSpPr/>
          <p:nvPr/>
        </p:nvSpPr>
        <p:spPr>
          <a:xfrm>
            <a:off x="1016684" y="8341818"/>
            <a:ext cx="4937136" cy="276999"/>
          </a:xfrm>
          <a:prstGeom prst="rect">
            <a:avLst/>
          </a:prstGeom>
          <a:noFill/>
        </p:spPr>
        <p:txBody>
          <a:bodyPr wrap="square">
            <a:spAutoFit/>
          </a:bodyPr>
          <a:lstStyle/>
          <a:p>
            <a:pPr algn="ctr"/>
            <a:r>
              <a:rPr lang="ja-JP" altLang="en-US" sz="1200" kern="10" dirty="0">
                <a:latin typeface="Meiryo UI" panose="020B0604030504040204" pitchFamily="50" charset="-128"/>
                <a:ea typeface="Meiryo UI" panose="020B0604030504040204" pitchFamily="50" charset="-128"/>
              </a:rPr>
              <a:t>城東区マスコットキャラクター「コスモちゃん」 </a:t>
            </a:r>
          </a:p>
        </p:txBody>
      </p:sp>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2435" y="3932603"/>
            <a:ext cx="1006423" cy="1338522"/>
          </a:xfrm>
          <a:prstGeom prst="rect">
            <a:avLst/>
          </a:prstGeom>
        </p:spPr>
      </p:pic>
      <p:pic>
        <p:nvPicPr>
          <p:cNvPr id="26" name="図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39562" y="3913474"/>
            <a:ext cx="1038906" cy="1304934"/>
          </a:xfrm>
          <a:prstGeom prst="rect">
            <a:avLst/>
          </a:prstGeom>
        </p:spPr>
      </p:pic>
      <p:pic>
        <p:nvPicPr>
          <p:cNvPr id="27" name="図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900" y="8328876"/>
            <a:ext cx="1105774" cy="1200285"/>
          </a:xfrm>
          <a:prstGeom prst="rect">
            <a:avLst/>
          </a:prstGeom>
        </p:spPr>
      </p:pic>
      <p:pic>
        <p:nvPicPr>
          <p:cNvPr id="28" name="図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9939" y="6290306"/>
            <a:ext cx="1496893" cy="1351461"/>
          </a:xfrm>
          <a:prstGeom prst="rect">
            <a:avLst/>
          </a:prstGeom>
        </p:spPr>
      </p:pic>
      <p:pic>
        <p:nvPicPr>
          <p:cNvPr id="29" name="図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60755" y="8192193"/>
            <a:ext cx="1275849" cy="1336968"/>
          </a:xfrm>
          <a:prstGeom prst="rect">
            <a:avLst/>
          </a:prstGeom>
        </p:spPr>
      </p:pic>
      <p:pic>
        <p:nvPicPr>
          <p:cNvPr id="30" name="図 2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04399" y="3913474"/>
            <a:ext cx="1024570" cy="1340445"/>
          </a:xfrm>
          <a:prstGeom prst="rect">
            <a:avLst/>
          </a:prstGeom>
        </p:spPr>
      </p:pic>
      <p:pic>
        <p:nvPicPr>
          <p:cNvPr id="31" name="図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95423" y="6157943"/>
            <a:ext cx="1632433" cy="1458340"/>
          </a:xfrm>
          <a:prstGeom prst="rect">
            <a:avLst/>
          </a:prstGeom>
        </p:spPr>
      </p:pic>
      <p:sp>
        <p:nvSpPr>
          <p:cNvPr id="19" name="正方形/長方形 18"/>
          <p:cNvSpPr/>
          <p:nvPr/>
        </p:nvSpPr>
        <p:spPr>
          <a:xfrm>
            <a:off x="4207" y="1214996"/>
            <a:ext cx="6881177" cy="11454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5400" dirty="0">
                <a:solidFill>
                  <a:schemeClr val="accent5">
                    <a:lumMod val="50000"/>
                  </a:schemeClr>
                </a:solidFill>
                <a:latin typeface="HG創英角ｺﾞｼｯｸUB" panose="020B0909000000000000" pitchFamily="49" charset="-128"/>
                <a:ea typeface="HG創英角ｺﾞｼｯｸUB" panose="020B0909000000000000" pitchFamily="49" charset="-128"/>
              </a:rPr>
              <a:t> </a:t>
            </a:r>
            <a:r>
              <a:rPr lang="ja-JP" altLang="en-US" sz="4500" dirty="0">
                <a:solidFill>
                  <a:schemeClr val="accent5">
                    <a:lumMod val="50000"/>
                  </a:schemeClr>
                </a:solidFill>
                <a:latin typeface="HG創英角ｺﾞｼｯｸUB" panose="020B0909000000000000" pitchFamily="49" charset="-128"/>
                <a:ea typeface="HG創英角ｺﾞｼｯｸUB" panose="020B0909000000000000" pitchFamily="49" charset="-128"/>
              </a:rPr>
              <a:t>城東区運営方針 </a:t>
            </a:r>
            <a:r>
              <a:rPr lang="ja-JP" altLang="en-US" sz="4800" dirty="0">
                <a:solidFill>
                  <a:schemeClr val="accent5">
                    <a:lumMod val="50000"/>
                  </a:schemeClr>
                </a:solidFill>
                <a:latin typeface="HG創英角ｺﾞｼｯｸUB" panose="020B0909000000000000" pitchFamily="49" charset="-128"/>
                <a:ea typeface="HG創英角ｺﾞｼｯｸUB" panose="020B0909000000000000" pitchFamily="49" charset="-128"/>
              </a:rPr>
              <a:t>　</a:t>
            </a:r>
            <a:endParaRPr kumimoji="1" lang="ja-JP" altLang="en-US" sz="4800" dirty="0">
              <a:solidFill>
                <a:schemeClr val="accent5">
                  <a:lumMod val="50000"/>
                </a:schemeClr>
              </a:solidFill>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1838155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ChangeArrowheads="1"/>
          </p:cNvSpPr>
          <p:nvPr/>
        </p:nvSpPr>
        <p:spPr bwMode="auto">
          <a:xfrm>
            <a:off x="332656" y="200472"/>
            <a:ext cx="6192688" cy="9217024"/>
          </a:xfrm>
          <a:prstGeom prst="roundRect">
            <a:avLst>
              <a:gd name="adj" fmla="val 7061"/>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74290" tIns="8889" rIns="74290" bIns="8889" numCol="1" anchor="t" anchorCtr="0" compatLnSpc="1">
            <a:prstTxWarp prst="textNoShape">
              <a:avLst/>
            </a:prstTxWarp>
          </a:bodyPr>
          <a:lstStyle/>
          <a:p>
            <a:pPr algn="ctr" fontAlgn="base">
              <a:lnSpc>
                <a:spcPct val="150000"/>
              </a:lnSpc>
              <a:spcBef>
                <a:spcPct val="0"/>
              </a:spcBef>
              <a:spcAft>
                <a:spcPct val="0"/>
              </a:spcAft>
            </a:pPr>
            <a:r>
              <a:rPr lang="ja-JP" altLang="en-US" sz="2000" dirty="0">
                <a:solidFill>
                  <a:schemeClr val="tx1"/>
                </a:solidFill>
                <a:latin typeface="HG丸ｺﾞｼｯｸM-PRO" pitchFamily="50" charset="-128"/>
                <a:ea typeface="HG丸ｺﾞｼｯｸM-PRO" pitchFamily="50" charset="-128"/>
                <a:cs typeface="ＭＳ Ｐゴシック" pitchFamily="50" charset="-128"/>
              </a:rPr>
              <a:t> 目　次</a:t>
            </a:r>
            <a:endParaRPr lang="en-US" altLang="ja-JP" sz="2000" dirty="0">
              <a:solidFill>
                <a:schemeClr val="tx1"/>
              </a:solidFill>
              <a:latin typeface="HG丸ｺﾞｼｯｸM-PRO" pitchFamily="50" charset="-128"/>
              <a:ea typeface="HG丸ｺﾞｼｯｸM-PRO" pitchFamily="50" charset="-128"/>
              <a:cs typeface="ＭＳ Ｐゴシック" pitchFamily="50" charset="-128"/>
            </a:endParaRPr>
          </a:p>
          <a:p>
            <a:pPr algn="just" fontAlgn="base">
              <a:lnSpc>
                <a:spcPct val="150000"/>
              </a:lnSpc>
              <a:spcBef>
                <a:spcPct val="0"/>
              </a:spcBef>
              <a:spcAft>
                <a:spcPct val="0"/>
              </a:spcAft>
            </a:pPr>
            <a:endParaRPr lang="en-US" altLang="ja-JP" sz="1200" b="1" dirty="0">
              <a:solidFill>
                <a:schemeClr val="tx1"/>
              </a:solidFill>
              <a:latin typeface="HG丸ｺﾞｼｯｸM-PRO" pitchFamily="50" charset="-128"/>
              <a:ea typeface="HG丸ｺﾞｼｯｸM-PRO" pitchFamily="50" charset="-128"/>
              <a:cs typeface="ＭＳ Ｐゴシック" pitchFamily="50" charset="-128"/>
            </a:endParaRPr>
          </a:p>
          <a:p>
            <a:pPr algn="just" fontAlgn="base">
              <a:lnSpc>
                <a:spcPct val="150000"/>
              </a:lnSpc>
              <a:spcBef>
                <a:spcPct val="0"/>
              </a:spcBef>
              <a:spcAft>
                <a:spcPct val="0"/>
              </a:spcAft>
            </a:pPr>
            <a:r>
              <a:rPr lang="ja-JP" altLang="en-US" sz="1200" b="1" dirty="0">
                <a:solidFill>
                  <a:schemeClr val="tx1"/>
                </a:solidFill>
                <a:latin typeface="HG丸ｺﾞｼｯｸM-PRO" pitchFamily="50" charset="-128"/>
                <a:ea typeface="HG丸ｺﾞｼｯｸM-PRO" pitchFamily="50" charset="-128"/>
                <a:cs typeface="ＭＳ Ｐゴシック" pitchFamily="50" charset="-128"/>
              </a:rPr>
              <a:t>●区運営方針とは 　</a:t>
            </a:r>
            <a:r>
              <a:rPr lang="en-US" altLang="ja-JP" sz="1200" dirty="0">
                <a:solidFill>
                  <a:schemeClr val="tx1"/>
                </a:solidFill>
                <a:latin typeface="Century"/>
                <a:ea typeface="HG丸ｺﾞｼｯｸM-PRO" pitchFamily="50" charset="-128"/>
                <a:cs typeface="ＭＳ Ｐゴシック" pitchFamily="50" charset="-128"/>
              </a:rPr>
              <a:t>………………………………………………………………</a:t>
            </a:r>
            <a:r>
              <a:rPr lang="ja-JP" altLang="en-US" sz="1200" dirty="0">
                <a:solidFill>
                  <a:schemeClr val="tx1"/>
                </a:solidFill>
                <a:latin typeface="Century"/>
                <a:ea typeface="HG丸ｺﾞｼｯｸM-PRO" pitchFamily="50" charset="-128"/>
                <a:cs typeface="ＭＳ Ｐゴシック" pitchFamily="50" charset="-128"/>
              </a:rPr>
              <a:t>　</a:t>
            </a:r>
            <a:r>
              <a:rPr lang="ja-JP" altLang="en-US" sz="1200" dirty="0">
                <a:solidFill>
                  <a:schemeClr val="tx1"/>
                </a:solidFill>
                <a:latin typeface="HG丸ｺﾞｼｯｸM-PRO" pitchFamily="50" charset="-128"/>
                <a:ea typeface="HG丸ｺﾞｼｯｸM-PRO" pitchFamily="50" charset="-128"/>
                <a:cs typeface="ＭＳ Ｐゴシック" pitchFamily="50" charset="-128"/>
              </a:rPr>
              <a:t>　１</a:t>
            </a:r>
            <a:endParaRPr lang="en-US" altLang="ja-JP" sz="1200" dirty="0">
              <a:solidFill>
                <a:schemeClr val="tx1"/>
              </a:solidFill>
              <a:latin typeface="HG丸ｺﾞｼｯｸM-PRO" pitchFamily="50" charset="-128"/>
              <a:ea typeface="HG丸ｺﾞｼｯｸM-PRO" pitchFamily="50" charset="-128"/>
              <a:cs typeface="ＭＳ Ｐゴシック" pitchFamily="50" charset="-128"/>
            </a:endParaRPr>
          </a:p>
          <a:p>
            <a:pPr algn="just" fontAlgn="base">
              <a:lnSpc>
                <a:spcPct val="150000"/>
              </a:lnSpc>
              <a:spcBef>
                <a:spcPct val="0"/>
              </a:spcBef>
              <a:spcAft>
                <a:spcPct val="0"/>
              </a:spcAft>
            </a:pPr>
            <a:r>
              <a:rPr lang="ja-JP" altLang="en-US" sz="1200" dirty="0">
                <a:solidFill>
                  <a:schemeClr val="tx1"/>
                </a:solidFill>
                <a:latin typeface="HG丸ｺﾞｼｯｸM-PRO" pitchFamily="50" charset="-128"/>
                <a:ea typeface="HG丸ｺﾞｼｯｸM-PRO" pitchFamily="50" charset="-128"/>
                <a:cs typeface="ＭＳ Ｐゴシック" pitchFamily="50" charset="-128"/>
              </a:rPr>
              <a:t>●</a:t>
            </a:r>
            <a:r>
              <a:rPr lang="ja-JP" altLang="en-US" sz="1200" b="1" dirty="0">
                <a:solidFill>
                  <a:schemeClr val="tx1"/>
                </a:solidFill>
                <a:latin typeface="HG丸ｺﾞｼｯｸM-PRO" pitchFamily="50" charset="-128"/>
                <a:ea typeface="HG丸ｺﾞｼｯｸM-PRO" pitchFamily="50" charset="-128"/>
                <a:cs typeface="ＭＳ Ｐゴシック" pitchFamily="50" charset="-128"/>
              </a:rPr>
              <a:t>城東区ってこんなまち 　</a:t>
            </a:r>
            <a:r>
              <a:rPr lang="en-US" altLang="ja-JP" sz="1200" dirty="0">
                <a:solidFill>
                  <a:schemeClr val="tx1"/>
                </a:solidFill>
                <a:latin typeface="Century"/>
                <a:ea typeface="HG丸ｺﾞｼｯｸM-PRO" pitchFamily="50" charset="-128"/>
                <a:cs typeface="ＭＳ Ｐゴシック" pitchFamily="50" charset="-128"/>
              </a:rPr>
              <a:t>………………………………………………………</a:t>
            </a:r>
            <a:r>
              <a:rPr lang="ja-JP" altLang="en-US" sz="1200" dirty="0">
                <a:solidFill>
                  <a:schemeClr val="tx1"/>
                </a:solidFill>
                <a:latin typeface="HG丸ｺﾞｼｯｸM-PRO" pitchFamily="50" charset="-128"/>
                <a:ea typeface="HG丸ｺﾞｼｯｸM-PRO" pitchFamily="50" charset="-128"/>
                <a:cs typeface="ＭＳ Ｐゴシック" pitchFamily="50" charset="-128"/>
              </a:rPr>
              <a:t>　　２</a:t>
            </a:r>
          </a:p>
          <a:p>
            <a:pPr algn="just" fontAlgn="base">
              <a:lnSpc>
                <a:spcPct val="150000"/>
              </a:lnSpc>
              <a:spcBef>
                <a:spcPct val="0"/>
              </a:spcBef>
              <a:spcAft>
                <a:spcPct val="0"/>
              </a:spcAft>
            </a:pPr>
            <a:r>
              <a:rPr lang="ja-JP" altLang="en-US" sz="1200" dirty="0">
                <a:solidFill>
                  <a:schemeClr val="tx1"/>
                </a:solidFill>
                <a:latin typeface="HG丸ｺﾞｼｯｸM-PRO" pitchFamily="50" charset="-128"/>
                <a:ea typeface="HG丸ｺﾞｼｯｸM-PRO" pitchFamily="50" charset="-128"/>
                <a:cs typeface="ＭＳ Ｐゴシック" pitchFamily="50" charset="-128"/>
              </a:rPr>
              <a:t>●</a:t>
            </a:r>
            <a:r>
              <a:rPr lang="ja-JP" altLang="en-US" sz="1200" b="1" dirty="0">
                <a:solidFill>
                  <a:schemeClr val="tx1"/>
                </a:solidFill>
                <a:latin typeface="HG丸ｺﾞｼｯｸM-PRO" pitchFamily="50" charset="-128"/>
                <a:ea typeface="HG丸ｺﾞｼｯｸM-PRO" pitchFamily="50" charset="-128"/>
                <a:cs typeface="ＭＳ Ｐゴシック" pitchFamily="50" charset="-128"/>
              </a:rPr>
              <a:t>区運営方針のあらまし    </a:t>
            </a:r>
            <a:endParaRPr lang="en-US" altLang="ja-JP" sz="1200" b="1" dirty="0">
              <a:solidFill>
                <a:schemeClr val="tx1"/>
              </a:solidFill>
              <a:latin typeface="HG丸ｺﾞｼｯｸM-PRO" pitchFamily="50" charset="-128"/>
              <a:ea typeface="HG丸ｺﾞｼｯｸM-PRO" pitchFamily="50" charset="-128"/>
              <a:cs typeface="ＭＳ Ｐゴシック" pitchFamily="50" charset="-128"/>
            </a:endParaRPr>
          </a:p>
          <a:p>
            <a:pPr algn="just" fontAlgn="base">
              <a:lnSpc>
                <a:spcPct val="150000"/>
              </a:lnSpc>
              <a:spcBef>
                <a:spcPct val="0"/>
              </a:spcBef>
              <a:spcAft>
                <a:spcPct val="0"/>
              </a:spcAft>
            </a:pPr>
            <a:r>
              <a:rPr lang="en-US" altLang="ja-JP" sz="1200" b="1" dirty="0">
                <a:solidFill>
                  <a:schemeClr val="tx1"/>
                </a:solidFill>
                <a:latin typeface="HG丸ｺﾞｼｯｸM-PRO" pitchFamily="50" charset="-128"/>
                <a:ea typeface="HG丸ｺﾞｼｯｸM-PRO" pitchFamily="50" charset="-128"/>
                <a:cs typeface="ＭＳ Ｐゴシック" pitchFamily="50" charset="-128"/>
              </a:rPr>
              <a:t>        </a:t>
            </a:r>
            <a:r>
              <a:rPr lang="ja-JP" altLang="en-US" sz="1200" dirty="0">
                <a:solidFill>
                  <a:schemeClr val="tx1"/>
                </a:solidFill>
                <a:latin typeface="HG丸ｺﾞｼｯｸM-PRO" pitchFamily="50" charset="-128"/>
                <a:ea typeface="HG丸ｺﾞｼｯｸM-PRO" pitchFamily="50" charset="-128"/>
                <a:cs typeface="ＭＳ Ｐゴシック" pitchFamily="50" charset="-128"/>
              </a:rPr>
              <a:t>城東区の目標・役割  　</a:t>
            </a:r>
            <a:r>
              <a:rPr lang="en-US" altLang="ja-JP" sz="1200" dirty="0">
                <a:solidFill>
                  <a:schemeClr val="tx1"/>
                </a:solidFill>
                <a:latin typeface="Century"/>
                <a:ea typeface="HG丸ｺﾞｼｯｸM-PRO" pitchFamily="50" charset="-128"/>
                <a:cs typeface="ＭＳ Ｐゴシック" pitchFamily="50" charset="-128"/>
              </a:rPr>
              <a:t>……………………………………………………</a:t>
            </a:r>
            <a:r>
              <a:rPr lang="ja-JP" altLang="en-US" sz="1200" dirty="0">
                <a:solidFill>
                  <a:schemeClr val="tx1"/>
                </a:solidFill>
                <a:latin typeface="Century"/>
                <a:ea typeface="HG丸ｺﾞｼｯｸM-PRO" pitchFamily="50" charset="-128"/>
                <a:cs typeface="ＭＳ Ｐゴシック" pitchFamily="50" charset="-128"/>
              </a:rPr>
              <a:t>　　</a:t>
            </a:r>
            <a:r>
              <a:rPr lang="ja-JP" altLang="en-US" sz="1200" dirty="0">
                <a:solidFill>
                  <a:schemeClr val="tx1"/>
                </a:solidFill>
                <a:latin typeface="HG丸ｺﾞｼｯｸM-PRO" pitchFamily="50" charset="-128"/>
                <a:ea typeface="HG丸ｺﾞｼｯｸM-PRO" pitchFamily="50" charset="-128"/>
                <a:cs typeface="ＭＳ Ｐゴシック" pitchFamily="50" charset="-128"/>
              </a:rPr>
              <a:t>５</a:t>
            </a:r>
            <a:endParaRPr lang="en-US" altLang="ja-JP" sz="1200" dirty="0">
              <a:solidFill>
                <a:schemeClr val="tx1"/>
              </a:solidFill>
              <a:latin typeface="HG丸ｺﾞｼｯｸM-PRO" pitchFamily="50" charset="-128"/>
              <a:ea typeface="HG丸ｺﾞｼｯｸM-PRO" pitchFamily="50" charset="-128"/>
              <a:cs typeface="ＭＳ Ｐゴシック" pitchFamily="50" charset="-128"/>
            </a:endParaRPr>
          </a:p>
          <a:p>
            <a:pPr algn="just" fontAlgn="base">
              <a:lnSpc>
                <a:spcPct val="150000"/>
              </a:lnSpc>
              <a:spcBef>
                <a:spcPct val="0"/>
              </a:spcBef>
              <a:spcAft>
                <a:spcPct val="0"/>
              </a:spcAft>
            </a:pPr>
            <a:r>
              <a:rPr lang="ja-JP" altLang="en-US" sz="1200" dirty="0">
                <a:solidFill>
                  <a:schemeClr val="tx1"/>
                </a:solidFill>
                <a:latin typeface="HG丸ｺﾞｼｯｸM-PRO" pitchFamily="50" charset="-128"/>
                <a:ea typeface="HG丸ｺﾞｼｯｸM-PRO" pitchFamily="50" charset="-128"/>
                <a:cs typeface="ＭＳ Ｐゴシック" pitchFamily="50" charset="-128"/>
              </a:rPr>
              <a:t>　　  重点的に取り組む主な経営課題</a:t>
            </a:r>
            <a:r>
              <a:rPr lang="en-US" altLang="ja-JP" sz="1200" dirty="0">
                <a:solidFill>
                  <a:schemeClr val="tx1"/>
                </a:solidFill>
                <a:latin typeface="HG丸ｺﾞｼｯｸM-PRO" pitchFamily="50" charset="-128"/>
                <a:ea typeface="HG丸ｺﾞｼｯｸM-PRO" pitchFamily="50" charset="-128"/>
                <a:cs typeface="ＭＳ Ｐゴシック" pitchFamily="50" charset="-128"/>
              </a:rPr>
              <a:t>    </a:t>
            </a:r>
            <a:r>
              <a:rPr lang="ja-JP" altLang="en-US" sz="1200" dirty="0">
                <a:solidFill>
                  <a:schemeClr val="tx1"/>
                </a:solidFill>
                <a:latin typeface="HG丸ｺﾞｼｯｸM-PRO" pitchFamily="50" charset="-128"/>
                <a:ea typeface="HG丸ｺﾞｼｯｸM-PRO" pitchFamily="50" charset="-128"/>
                <a:cs typeface="ＭＳ Ｐゴシック" pitchFamily="50" charset="-128"/>
              </a:rPr>
              <a:t> </a:t>
            </a:r>
            <a:r>
              <a:rPr lang="en-US" altLang="ja-JP" sz="1200" dirty="0">
                <a:solidFill>
                  <a:schemeClr val="tx1"/>
                </a:solidFill>
                <a:latin typeface="Century"/>
                <a:ea typeface="HG丸ｺﾞｼｯｸM-PRO" pitchFamily="50" charset="-128"/>
                <a:cs typeface="ＭＳ Ｐゴシック" pitchFamily="50" charset="-128"/>
              </a:rPr>
              <a:t>………………………………………</a:t>
            </a:r>
            <a:r>
              <a:rPr lang="en-US" altLang="ja-JP" sz="1200" dirty="0">
                <a:solidFill>
                  <a:schemeClr val="tx1"/>
                </a:solidFill>
                <a:latin typeface="HG丸ｺﾞｼｯｸM-PRO" pitchFamily="50" charset="-128"/>
                <a:ea typeface="HG丸ｺﾞｼｯｸM-PRO" pitchFamily="50" charset="-128"/>
                <a:cs typeface="ＭＳ Ｐゴシック" pitchFamily="50" charset="-128"/>
              </a:rPr>
              <a:t>  </a:t>
            </a:r>
            <a:r>
              <a:rPr lang="ja-JP" altLang="en-US" sz="1200" dirty="0">
                <a:solidFill>
                  <a:schemeClr val="tx1"/>
                </a:solidFill>
                <a:latin typeface="HG丸ｺﾞｼｯｸM-PRO" pitchFamily="50" charset="-128"/>
                <a:ea typeface="HG丸ｺﾞｼｯｸM-PRO" pitchFamily="50" charset="-128"/>
                <a:cs typeface="ＭＳ Ｐゴシック" pitchFamily="50" charset="-128"/>
              </a:rPr>
              <a:t>　 ６</a:t>
            </a:r>
            <a:endParaRPr lang="en-US" altLang="ja-JP" sz="1200" dirty="0">
              <a:solidFill>
                <a:schemeClr val="tx1"/>
              </a:solidFill>
              <a:latin typeface="HG丸ｺﾞｼｯｸM-PRO" pitchFamily="50" charset="-128"/>
              <a:ea typeface="HG丸ｺﾞｼｯｸM-PRO" pitchFamily="50" charset="-128"/>
              <a:cs typeface="ＭＳ Ｐゴシック" pitchFamily="50" charset="-128"/>
            </a:endParaRPr>
          </a:p>
          <a:p>
            <a:pPr algn="just" fontAlgn="base">
              <a:lnSpc>
                <a:spcPct val="150000"/>
              </a:lnSpc>
              <a:spcBef>
                <a:spcPct val="0"/>
              </a:spcBef>
              <a:spcAft>
                <a:spcPct val="0"/>
              </a:spcAft>
            </a:pPr>
            <a:r>
              <a:rPr lang="en-US" altLang="ja-JP" sz="1200" b="1" dirty="0">
                <a:solidFill>
                  <a:schemeClr val="tx1"/>
                </a:solidFill>
                <a:latin typeface="HG丸ｺﾞｼｯｸM-PRO" pitchFamily="50" charset="-128"/>
                <a:ea typeface="HG丸ｺﾞｼｯｸM-PRO" pitchFamily="50" charset="-128"/>
                <a:cs typeface="ＭＳ Ｐゴシック" pitchFamily="50" charset="-128"/>
              </a:rPr>
              <a:t>        </a:t>
            </a:r>
            <a:r>
              <a:rPr lang="ja-JP" altLang="en-US" sz="1200" dirty="0">
                <a:solidFill>
                  <a:schemeClr val="tx1"/>
                </a:solidFill>
                <a:latin typeface="HG丸ｺﾞｼｯｸM-PRO" pitchFamily="50" charset="-128"/>
                <a:ea typeface="HG丸ｺﾞｼｯｸM-PRO" pitchFamily="50" charset="-128"/>
                <a:cs typeface="ＭＳ Ｐゴシック" pitchFamily="50" charset="-128"/>
              </a:rPr>
              <a:t>城東区</a:t>
            </a:r>
            <a:r>
              <a:rPr lang="en-US" altLang="ja-JP" sz="1200" dirty="0">
                <a:solidFill>
                  <a:schemeClr val="tx1"/>
                </a:solidFill>
                <a:latin typeface="HG丸ｺﾞｼｯｸM-PRO" pitchFamily="50" charset="-128"/>
                <a:ea typeface="HG丸ｺﾞｼｯｸM-PRO" pitchFamily="50" charset="-128"/>
                <a:cs typeface="ＭＳ Ｐゴシック" pitchFamily="50" charset="-128"/>
              </a:rPr>
              <a:t>×</a:t>
            </a:r>
            <a:r>
              <a:rPr lang="ja-JP" altLang="en-US" sz="1200" dirty="0">
                <a:solidFill>
                  <a:schemeClr val="tx1"/>
                </a:solidFill>
                <a:latin typeface="HG丸ｺﾞｼｯｸM-PRO" pitchFamily="50" charset="-128"/>
                <a:ea typeface="HG丸ｺﾞｼｯｸM-PRO" pitchFamily="50" charset="-128"/>
                <a:cs typeface="ＭＳ Ｐゴシック" pitchFamily="50" charset="-128"/>
              </a:rPr>
              <a:t>ＳＤＧｓ  　</a:t>
            </a:r>
            <a:r>
              <a:rPr lang="en-US" altLang="ja-JP" sz="1200" dirty="0">
                <a:solidFill>
                  <a:schemeClr val="tx1"/>
                </a:solidFill>
                <a:latin typeface="Century"/>
                <a:ea typeface="HG丸ｺﾞｼｯｸM-PRO" pitchFamily="50" charset="-128"/>
                <a:cs typeface="ＭＳ Ｐゴシック" pitchFamily="50" charset="-128"/>
              </a:rPr>
              <a:t>………………………………………………………</a:t>
            </a:r>
            <a:r>
              <a:rPr lang="ja-JP" altLang="en-US" sz="1200" dirty="0">
                <a:solidFill>
                  <a:schemeClr val="tx1"/>
                </a:solidFill>
                <a:latin typeface="Century"/>
                <a:ea typeface="HG丸ｺﾞｼｯｸM-PRO" pitchFamily="50" charset="-128"/>
                <a:cs typeface="ＭＳ Ｐゴシック" pitchFamily="50" charset="-128"/>
              </a:rPr>
              <a:t>　　</a:t>
            </a:r>
            <a:r>
              <a:rPr lang="ja-JP" altLang="en-US" sz="1200" dirty="0">
                <a:solidFill>
                  <a:schemeClr val="tx1"/>
                </a:solidFill>
                <a:latin typeface="HG丸ｺﾞｼｯｸM-PRO" pitchFamily="50" charset="-128"/>
                <a:ea typeface="HG丸ｺﾞｼｯｸM-PRO" pitchFamily="50" charset="-128"/>
                <a:cs typeface="ＭＳ Ｐゴシック" pitchFamily="50" charset="-128"/>
              </a:rPr>
              <a:t>７</a:t>
            </a:r>
            <a:r>
              <a:rPr lang="ja-JP" altLang="en-US" sz="1200" b="1" dirty="0">
                <a:solidFill>
                  <a:schemeClr val="tx1"/>
                </a:solidFill>
                <a:latin typeface="HG丸ｺﾞｼｯｸM-PRO" pitchFamily="50" charset="-128"/>
                <a:ea typeface="HG丸ｺﾞｼｯｸM-PRO" pitchFamily="50" charset="-128"/>
                <a:cs typeface="ＭＳ Ｐゴシック" pitchFamily="50" charset="-128"/>
              </a:rPr>
              <a:t> </a:t>
            </a:r>
            <a:endParaRPr lang="en-US" altLang="ja-JP" sz="1200" b="1" dirty="0">
              <a:solidFill>
                <a:schemeClr val="tx1"/>
              </a:solidFill>
              <a:latin typeface="HG丸ｺﾞｼｯｸM-PRO" pitchFamily="50" charset="-128"/>
              <a:ea typeface="HG丸ｺﾞｼｯｸM-PRO" pitchFamily="50" charset="-128"/>
              <a:cs typeface="ＭＳ Ｐゴシック" pitchFamily="50" charset="-128"/>
            </a:endParaRPr>
          </a:p>
          <a:p>
            <a:pPr algn="just" fontAlgn="base">
              <a:lnSpc>
                <a:spcPct val="150000"/>
              </a:lnSpc>
              <a:spcBef>
                <a:spcPct val="0"/>
              </a:spcBef>
              <a:spcAft>
                <a:spcPct val="0"/>
              </a:spcAft>
            </a:pPr>
            <a:r>
              <a:rPr lang="en-US" altLang="ja-JP" sz="1200" b="1" dirty="0">
                <a:solidFill>
                  <a:schemeClr val="tx1"/>
                </a:solidFill>
                <a:latin typeface="HG丸ｺﾞｼｯｸM-PRO" pitchFamily="50" charset="-128"/>
                <a:ea typeface="HG丸ｺﾞｼｯｸM-PRO" pitchFamily="50" charset="-128"/>
                <a:cs typeface="ＭＳ Ｐゴシック" pitchFamily="50" charset="-128"/>
              </a:rPr>
              <a:t>        </a:t>
            </a:r>
            <a:r>
              <a:rPr lang="ja-JP" altLang="en-US" sz="1200" dirty="0">
                <a:solidFill>
                  <a:schemeClr val="tx1"/>
                </a:solidFill>
                <a:latin typeface="HG丸ｺﾞｼｯｸM-PRO" pitchFamily="50" charset="-128"/>
                <a:ea typeface="HG丸ｺﾞｼｯｸM-PRO" pitchFamily="50" charset="-128"/>
                <a:cs typeface="ＭＳ Ｐゴシック" pitchFamily="50" charset="-128"/>
              </a:rPr>
              <a:t>新型コロナウイルス感染症への対応について  　</a:t>
            </a:r>
            <a:r>
              <a:rPr lang="en-US" altLang="ja-JP" sz="1200" dirty="0">
                <a:solidFill>
                  <a:schemeClr val="tx1"/>
                </a:solidFill>
                <a:latin typeface="Century"/>
                <a:ea typeface="HG丸ｺﾞｼｯｸM-PRO" pitchFamily="50" charset="-128"/>
                <a:cs typeface="ＭＳ Ｐゴシック" pitchFamily="50" charset="-128"/>
              </a:rPr>
              <a:t>………………………</a:t>
            </a:r>
            <a:r>
              <a:rPr lang="ja-JP" altLang="en-US" sz="1200" dirty="0">
                <a:solidFill>
                  <a:schemeClr val="tx1"/>
                </a:solidFill>
                <a:latin typeface="Century"/>
                <a:ea typeface="HG丸ｺﾞｼｯｸM-PRO" pitchFamily="50" charset="-128"/>
                <a:cs typeface="ＭＳ Ｐゴシック" pitchFamily="50" charset="-128"/>
              </a:rPr>
              <a:t>　</a:t>
            </a:r>
            <a:r>
              <a:rPr lang="ja-JP" altLang="en-US" sz="1200" dirty="0">
                <a:solidFill>
                  <a:schemeClr val="tx1"/>
                </a:solidFill>
                <a:latin typeface="HG丸ｺﾞｼｯｸM-PRO" pitchFamily="50" charset="-128"/>
                <a:ea typeface="HG丸ｺﾞｼｯｸM-PRO" pitchFamily="50" charset="-128"/>
                <a:cs typeface="ＭＳ Ｐゴシック" pitchFamily="50" charset="-128"/>
              </a:rPr>
              <a:t>１０</a:t>
            </a:r>
            <a:endParaRPr lang="en-US" altLang="ja-JP" sz="1200" dirty="0">
              <a:solidFill>
                <a:schemeClr val="tx1"/>
              </a:solidFill>
              <a:latin typeface="HG丸ｺﾞｼｯｸM-PRO" pitchFamily="50" charset="-128"/>
              <a:ea typeface="HG丸ｺﾞｼｯｸM-PRO" pitchFamily="50" charset="-128"/>
              <a:cs typeface="ＭＳ Ｐゴシック" pitchFamily="50" charset="-128"/>
            </a:endParaRPr>
          </a:p>
          <a:p>
            <a:pPr algn="just" fontAlgn="base">
              <a:lnSpc>
                <a:spcPct val="150000"/>
              </a:lnSpc>
              <a:spcBef>
                <a:spcPct val="0"/>
              </a:spcBef>
              <a:spcAft>
                <a:spcPct val="0"/>
              </a:spcAft>
            </a:pPr>
            <a:r>
              <a:rPr lang="ja-JP" altLang="en-US" sz="1200" b="1" dirty="0">
                <a:solidFill>
                  <a:schemeClr val="tx1"/>
                </a:solidFill>
                <a:latin typeface="HG丸ｺﾞｼｯｸM-PRO" pitchFamily="50" charset="-128"/>
                <a:ea typeface="HG丸ｺﾞｼｯｸM-PRO" pitchFamily="50" charset="-128"/>
                <a:cs typeface="ＭＳ Ｐゴシック" pitchFamily="50" charset="-128"/>
              </a:rPr>
              <a:t>●主な経営課題について </a:t>
            </a:r>
            <a:endParaRPr lang="en-US" altLang="ja-JP" sz="1200" b="1" dirty="0">
              <a:solidFill>
                <a:schemeClr val="tx1"/>
              </a:solidFill>
              <a:latin typeface="HG丸ｺﾞｼｯｸM-PRO" pitchFamily="50" charset="-128"/>
              <a:ea typeface="HG丸ｺﾞｼｯｸM-PRO" pitchFamily="50" charset="-128"/>
              <a:cs typeface="ＭＳ Ｐゴシック" pitchFamily="50" charset="-128"/>
            </a:endParaRPr>
          </a:p>
          <a:p>
            <a:pPr algn="just" fontAlgn="base">
              <a:lnSpc>
                <a:spcPct val="150000"/>
              </a:lnSpc>
              <a:spcBef>
                <a:spcPct val="0"/>
              </a:spcBef>
              <a:spcAft>
                <a:spcPct val="0"/>
              </a:spcAft>
            </a:pPr>
            <a:r>
              <a:rPr lang="ja-JP" altLang="en-US" sz="1200" b="1" dirty="0">
                <a:solidFill>
                  <a:schemeClr val="tx1"/>
                </a:solidFill>
                <a:latin typeface="HG丸ｺﾞｼｯｸM-PRO" pitchFamily="50" charset="-128"/>
                <a:ea typeface="HG丸ｺﾞｼｯｸM-PRO" pitchFamily="50" charset="-128"/>
                <a:cs typeface="ＭＳ Ｐゴシック" pitchFamily="50" charset="-128"/>
              </a:rPr>
              <a:t>　　  経営課題１　人と人がつながり、城東区を誇りに思える　</a:t>
            </a:r>
            <a:endParaRPr lang="en-US" altLang="ja-JP" sz="1200" b="1" dirty="0">
              <a:solidFill>
                <a:schemeClr val="tx1"/>
              </a:solidFill>
              <a:latin typeface="HG丸ｺﾞｼｯｸM-PRO" pitchFamily="50" charset="-128"/>
              <a:ea typeface="HG丸ｺﾞｼｯｸM-PRO" pitchFamily="50" charset="-128"/>
              <a:cs typeface="ＭＳ Ｐゴシック" pitchFamily="50" charset="-128"/>
            </a:endParaRPr>
          </a:p>
          <a:p>
            <a:pPr algn="just" fontAlgn="base">
              <a:lnSpc>
                <a:spcPct val="150000"/>
              </a:lnSpc>
              <a:spcBef>
                <a:spcPct val="0"/>
              </a:spcBef>
              <a:spcAft>
                <a:spcPct val="0"/>
              </a:spcAft>
            </a:pPr>
            <a:r>
              <a:rPr lang="ja-JP" altLang="en-US" sz="1200" b="1" dirty="0">
                <a:solidFill>
                  <a:schemeClr val="tx1"/>
                </a:solidFill>
                <a:latin typeface="HG丸ｺﾞｼｯｸM-PRO" pitchFamily="50" charset="-128"/>
                <a:ea typeface="HG丸ｺﾞｼｯｸM-PRO" pitchFamily="50" charset="-128"/>
                <a:cs typeface="ＭＳ Ｐゴシック" pitchFamily="50" charset="-128"/>
              </a:rPr>
              <a:t>　　　　　　　　　コミュニティ豊かなまちに　</a:t>
            </a:r>
            <a:r>
              <a:rPr lang="en-US" altLang="ja-JP" sz="1200" dirty="0">
                <a:solidFill>
                  <a:schemeClr val="tx1"/>
                </a:solidFill>
                <a:latin typeface="Century"/>
                <a:ea typeface="HG丸ｺﾞｼｯｸM-PRO" pitchFamily="50" charset="-128"/>
                <a:cs typeface="ＭＳ Ｐゴシック" pitchFamily="50" charset="-128"/>
              </a:rPr>
              <a:t>……………………………</a:t>
            </a:r>
            <a:r>
              <a:rPr lang="ja-JP" altLang="en-US" sz="1200" dirty="0">
                <a:solidFill>
                  <a:schemeClr val="tx1"/>
                </a:solidFill>
                <a:latin typeface="Century"/>
                <a:ea typeface="HG丸ｺﾞｼｯｸM-PRO" pitchFamily="50" charset="-128"/>
                <a:cs typeface="ＭＳ Ｐゴシック" pitchFamily="50" charset="-128"/>
              </a:rPr>
              <a:t>　 </a:t>
            </a:r>
            <a:r>
              <a:rPr lang="ja-JP" altLang="en-US" sz="1200" dirty="0">
                <a:solidFill>
                  <a:schemeClr val="tx1"/>
                </a:solidFill>
                <a:latin typeface="HG丸ｺﾞｼｯｸM-PRO" pitchFamily="50" charset="-128"/>
                <a:ea typeface="HG丸ｺﾞｼｯｸM-PRO" pitchFamily="50" charset="-128"/>
                <a:cs typeface="ＭＳ Ｐゴシック" pitchFamily="50" charset="-128"/>
              </a:rPr>
              <a:t>１１</a:t>
            </a:r>
            <a:r>
              <a:rPr lang="en-US" altLang="ja-JP" sz="1200" dirty="0">
                <a:solidFill>
                  <a:schemeClr val="tx1"/>
                </a:solidFill>
                <a:latin typeface="HG丸ｺﾞｼｯｸM-PRO" pitchFamily="50" charset="-128"/>
                <a:ea typeface="HG丸ｺﾞｼｯｸM-PRO" pitchFamily="50" charset="-128"/>
                <a:cs typeface="ＭＳ Ｐゴシック" pitchFamily="50" charset="-128"/>
              </a:rPr>
              <a:t> </a:t>
            </a:r>
            <a:endParaRPr lang="en-US" altLang="ja-JP" sz="1200" b="1" dirty="0">
              <a:solidFill>
                <a:schemeClr val="tx1"/>
              </a:solidFill>
              <a:latin typeface="HG丸ｺﾞｼｯｸM-PRO" pitchFamily="50" charset="-128"/>
              <a:ea typeface="HG丸ｺﾞｼｯｸM-PRO" pitchFamily="50" charset="-128"/>
              <a:cs typeface="ＭＳ Ｐゴシック" pitchFamily="50" charset="-128"/>
            </a:endParaRPr>
          </a:p>
          <a:p>
            <a:pPr algn="just" fontAlgn="base">
              <a:lnSpc>
                <a:spcPct val="150000"/>
              </a:lnSpc>
              <a:spcBef>
                <a:spcPct val="0"/>
              </a:spcBef>
              <a:spcAft>
                <a:spcPct val="0"/>
              </a:spcAft>
            </a:pPr>
            <a:r>
              <a:rPr lang="ja-JP" altLang="en-US" sz="1200" b="1" dirty="0">
                <a:solidFill>
                  <a:schemeClr val="tx1"/>
                </a:solidFill>
                <a:latin typeface="HG丸ｺﾞｼｯｸM-PRO" pitchFamily="50" charset="-128"/>
                <a:ea typeface="HG丸ｺﾞｼｯｸM-PRO" pitchFamily="50" charset="-128"/>
                <a:cs typeface="ＭＳ Ｐゴシック" pitchFamily="50" charset="-128"/>
              </a:rPr>
              <a:t>　　　　</a:t>
            </a:r>
            <a:r>
              <a:rPr lang="ja-JP" altLang="en-US" sz="1200" dirty="0">
                <a:solidFill>
                  <a:schemeClr val="tx1"/>
                </a:solidFill>
                <a:latin typeface="HG丸ｺﾞｼｯｸM-PRO" pitchFamily="50" charset="-128"/>
                <a:ea typeface="HG丸ｺﾞｼｯｸM-PRO" pitchFamily="50" charset="-128"/>
                <a:cs typeface="ＭＳ Ｐゴシック" pitchFamily="50" charset="-128"/>
              </a:rPr>
              <a:t>戦略１－１　地域におけるつながりを通じたまちづくり　</a:t>
            </a:r>
            <a:r>
              <a:rPr lang="en-US" altLang="ja-JP" sz="1200" dirty="0">
                <a:solidFill>
                  <a:schemeClr val="tx1"/>
                </a:solidFill>
                <a:latin typeface="Century"/>
                <a:ea typeface="HG丸ｺﾞｼｯｸM-PRO" pitchFamily="50" charset="-128"/>
                <a:cs typeface="ＭＳ Ｐゴシック" pitchFamily="50" charset="-128"/>
              </a:rPr>
              <a:t>…………</a:t>
            </a:r>
            <a:r>
              <a:rPr lang="ja-JP" altLang="en-US" sz="1200" dirty="0">
                <a:solidFill>
                  <a:schemeClr val="tx1"/>
                </a:solidFill>
                <a:latin typeface="Century"/>
                <a:ea typeface="HG丸ｺﾞｼｯｸM-PRO" pitchFamily="50" charset="-128"/>
                <a:cs typeface="ＭＳ Ｐゴシック" pitchFamily="50" charset="-128"/>
              </a:rPr>
              <a:t> １３</a:t>
            </a:r>
            <a:endParaRPr lang="en-US" altLang="ja-JP" sz="1200" dirty="0">
              <a:solidFill>
                <a:schemeClr val="tx1"/>
              </a:solidFill>
              <a:latin typeface="HG丸ｺﾞｼｯｸM-PRO" pitchFamily="50" charset="-128"/>
              <a:ea typeface="HG丸ｺﾞｼｯｸM-PRO" pitchFamily="50" charset="-128"/>
              <a:cs typeface="ＭＳ Ｐゴシック" pitchFamily="50" charset="-128"/>
            </a:endParaRPr>
          </a:p>
          <a:p>
            <a:pPr algn="just" fontAlgn="base">
              <a:lnSpc>
                <a:spcPct val="150000"/>
              </a:lnSpc>
              <a:spcBef>
                <a:spcPct val="0"/>
              </a:spcBef>
              <a:spcAft>
                <a:spcPct val="0"/>
              </a:spcAft>
            </a:pPr>
            <a:r>
              <a:rPr lang="ja-JP" altLang="en-US" sz="1000" dirty="0">
                <a:solidFill>
                  <a:schemeClr val="tx1"/>
                </a:solidFill>
                <a:latin typeface="HG丸ｺﾞｼｯｸM-PRO" pitchFamily="50" charset="-128"/>
                <a:ea typeface="HG丸ｺﾞｼｯｸM-PRO" pitchFamily="50" charset="-128"/>
                <a:cs typeface="ＭＳ Ｐゴシック" pitchFamily="50" charset="-128"/>
              </a:rPr>
              <a:t>　　　　　　　　　　　　　</a:t>
            </a:r>
            <a:r>
              <a:rPr lang="en-US" altLang="ja-JP" sz="1000" dirty="0">
                <a:solidFill>
                  <a:schemeClr val="tx1"/>
                </a:solidFill>
                <a:latin typeface="HG丸ｺﾞｼｯｸM-PRO" pitchFamily="50" charset="-128"/>
                <a:ea typeface="HG丸ｺﾞｼｯｸM-PRO" pitchFamily="50" charset="-128"/>
                <a:cs typeface="ＭＳ Ｐゴシック" pitchFamily="50" charset="-128"/>
              </a:rPr>
              <a:t>1-1-1</a:t>
            </a:r>
            <a:r>
              <a:rPr lang="ja-JP" altLang="en-US" sz="1000" dirty="0">
                <a:solidFill>
                  <a:schemeClr val="tx1"/>
                </a:solidFill>
                <a:latin typeface="HG丸ｺﾞｼｯｸM-PRO" pitchFamily="50" charset="-128"/>
                <a:ea typeface="HG丸ｺﾞｼｯｸM-PRO" pitchFamily="50" charset="-128"/>
                <a:cs typeface="ＭＳ Ｐゴシック" pitchFamily="50" charset="-128"/>
              </a:rPr>
              <a:t>　地域活動協議会に対する支援　　</a:t>
            </a:r>
            <a:endParaRPr lang="en-US" altLang="ja-JP" sz="1000" dirty="0">
              <a:solidFill>
                <a:schemeClr val="tx1"/>
              </a:solidFill>
              <a:latin typeface="HG丸ｺﾞｼｯｸM-PRO" pitchFamily="50" charset="-128"/>
              <a:ea typeface="HG丸ｺﾞｼｯｸM-PRO" pitchFamily="50" charset="-128"/>
              <a:cs typeface="ＭＳ Ｐゴシック" pitchFamily="50" charset="-128"/>
            </a:endParaRPr>
          </a:p>
          <a:p>
            <a:pPr algn="just" fontAlgn="base">
              <a:lnSpc>
                <a:spcPct val="150000"/>
              </a:lnSpc>
              <a:spcBef>
                <a:spcPct val="0"/>
              </a:spcBef>
              <a:spcAft>
                <a:spcPct val="0"/>
              </a:spcAft>
            </a:pPr>
            <a:r>
              <a:rPr lang="ja-JP" altLang="en-US" sz="1000" dirty="0">
                <a:solidFill>
                  <a:schemeClr val="tx1"/>
                </a:solidFill>
                <a:latin typeface="HG丸ｺﾞｼｯｸM-PRO" pitchFamily="50" charset="-128"/>
                <a:ea typeface="HG丸ｺﾞｼｯｸM-PRO" pitchFamily="50" charset="-128"/>
                <a:cs typeface="ＭＳ Ｐゴシック" pitchFamily="50" charset="-128"/>
              </a:rPr>
              <a:t>　　　　　</a:t>
            </a:r>
            <a:r>
              <a:rPr lang="ja-JP" altLang="en-US" sz="1200" dirty="0">
                <a:solidFill>
                  <a:schemeClr val="tx1"/>
                </a:solidFill>
                <a:latin typeface="HG丸ｺﾞｼｯｸM-PRO" pitchFamily="50" charset="-128"/>
                <a:ea typeface="HG丸ｺﾞｼｯｸM-PRO" pitchFamily="50" charset="-128"/>
                <a:cs typeface="ＭＳ Ｐゴシック" pitchFamily="50" charset="-128"/>
              </a:rPr>
              <a:t>戦略１－</a:t>
            </a:r>
            <a:r>
              <a:rPr lang="en-US" altLang="ja-JP" sz="1200" dirty="0">
                <a:solidFill>
                  <a:schemeClr val="tx1"/>
                </a:solidFill>
                <a:latin typeface="HG丸ｺﾞｼｯｸM-PRO" pitchFamily="50" charset="-128"/>
                <a:ea typeface="HG丸ｺﾞｼｯｸM-PRO" pitchFamily="50" charset="-128"/>
                <a:cs typeface="ＭＳ Ｐゴシック" pitchFamily="50" charset="-128"/>
              </a:rPr>
              <a:t>2</a:t>
            </a:r>
            <a:r>
              <a:rPr lang="ja-JP" altLang="en-US" sz="1200" dirty="0">
                <a:solidFill>
                  <a:schemeClr val="tx1"/>
                </a:solidFill>
                <a:latin typeface="HG丸ｺﾞｼｯｸM-PRO" pitchFamily="50" charset="-128"/>
                <a:ea typeface="HG丸ｺﾞｼｯｸM-PRO" pitchFamily="50" charset="-128"/>
                <a:cs typeface="ＭＳ Ｐゴシック" pitchFamily="50" charset="-128"/>
              </a:rPr>
              <a:t> </a:t>
            </a:r>
            <a:r>
              <a:rPr lang="ja-JP" altLang="en-US" sz="1000" dirty="0">
                <a:solidFill>
                  <a:schemeClr val="tx1"/>
                </a:solidFill>
                <a:latin typeface="HG丸ｺﾞｼｯｸM-PRO" pitchFamily="50" charset="-128"/>
                <a:ea typeface="HG丸ｺﾞｼｯｸM-PRO" pitchFamily="50" charset="-128"/>
                <a:cs typeface="ＭＳ Ｐゴシック" pitchFamily="50" charset="-128"/>
              </a:rPr>
              <a:t>　</a:t>
            </a:r>
            <a:r>
              <a:rPr lang="ja-JP" altLang="en-US" sz="1100" dirty="0">
                <a:solidFill>
                  <a:schemeClr val="tx1"/>
                </a:solidFill>
                <a:latin typeface="HG丸ｺﾞｼｯｸM-PRO" pitchFamily="50" charset="-128"/>
                <a:ea typeface="HG丸ｺﾞｼｯｸM-PRO" pitchFamily="50" charset="-128"/>
                <a:cs typeface="ＭＳ Ｐゴシック" pitchFamily="50" charset="-128"/>
              </a:rPr>
              <a:t>区民が生き生きと活躍している魅力あるまちづくり </a:t>
            </a:r>
            <a:r>
              <a:rPr lang="ja-JP" altLang="en-US" sz="1000" dirty="0">
                <a:solidFill>
                  <a:schemeClr val="tx1"/>
                </a:solidFill>
                <a:latin typeface="HG丸ｺﾞｼｯｸM-PRO" pitchFamily="50" charset="-128"/>
                <a:ea typeface="HG丸ｺﾞｼｯｸM-PRO" pitchFamily="50" charset="-128"/>
                <a:cs typeface="ＭＳ Ｐゴシック" pitchFamily="50" charset="-128"/>
              </a:rPr>
              <a:t>　</a:t>
            </a:r>
            <a:r>
              <a:rPr lang="en-US" altLang="ja-JP" sz="1200" dirty="0">
                <a:solidFill>
                  <a:schemeClr val="tx1"/>
                </a:solidFill>
                <a:latin typeface="Century"/>
                <a:ea typeface="HG丸ｺﾞｼｯｸM-PRO" pitchFamily="50" charset="-128"/>
                <a:cs typeface="ＭＳ Ｐゴシック" pitchFamily="50" charset="-128"/>
              </a:rPr>
              <a:t>…</a:t>
            </a:r>
            <a:r>
              <a:rPr lang="ja-JP" altLang="en-US" sz="1200" dirty="0">
                <a:solidFill>
                  <a:schemeClr val="tx1"/>
                </a:solidFill>
                <a:latin typeface="Century"/>
                <a:ea typeface="HG丸ｺﾞｼｯｸM-PRO" pitchFamily="50" charset="-128"/>
                <a:cs typeface="ＭＳ Ｐゴシック" pitchFamily="50" charset="-128"/>
              </a:rPr>
              <a:t>　１５</a:t>
            </a:r>
            <a:endParaRPr lang="en-US" altLang="ja-JP" sz="1200" dirty="0">
              <a:solidFill>
                <a:schemeClr val="tx1"/>
              </a:solidFill>
              <a:latin typeface="Century"/>
              <a:ea typeface="HG丸ｺﾞｼｯｸM-PRO" pitchFamily="50" charset="-128"/>
              <a:cs typeface="ＭＳ Ｐゴシック" pitchFamily="50" charset="-128"/>
            </a:endParaRPr>
          </a:p>
          <a:p>
            <a:pPr algn="just" fontAlgn="base">
              <a:lnSpc>
                <a:spcPct val="150000"/>
              </a:lnSpc>
              <a:spcBef>
                <a:spcPct val="0"/>
              </a:spcBef>
              <a:spcAft>
                <a:spcPct val="0"/>
              </a:spcAft>
            </a:pPr>
            <a:r>
              <a:rPr lang="ja-JP" altLang="en-US" sz="1200" dirty="0">
                <a:solidFill>
                  <a:schemeClr val="tx1"/>
                </a:solidFill>
                <a:latin typeface="HG丸ｺﾞｼｯｸM-PRO" pitchFamily="50" charset="-128"/>
                <a:ea typeface="HG丸ｺﾞｼｯｸM-PRO" pitchFamily="50" charset="-128"/>
                <a:cs typeface="ＭＳ Ｐゴシック" pitchFamily="50" charset="-128"/>
              </a:rPr>
              <a:t>　</a:t>
            </a:r>
            <a:r>
              <a:rPr lang="ja-JP" altLang="en-US" sz="1000" dirty="0">
                <a:solidFill>
                  <a:schemeClr val="tx1"/>
                </a:solidFill>
                <a:latin typeface="HG丸ｺﾞｼｯｸM-PRO" pitchFamily="50" charset="-128"/>
                <a:ea typeface="HG丸ｺﾞｼｯｸM-PRO" pitchFamily="50" charset="-128"/>
                <a:cs typeface="ＭＳ Ｐゴシック" pitchFamily="50" charset="-128"/>
              </a:rPr>
              <a:t>　　　　　　　　           </a:t>
            </a:r>
            <a:r>
              <a:rPr lang="en-US" altLang="ja-JP" sz="1000" dirty="0">
                <a:solidFill>
                  <a:schemeClr val="tx1"/>
                </a:solidFill>
                <a:latin typeface="HG丸ｺﾞｼｯｸM-PRO" pitchFamily="50" charset="-128"/>
                <a:ea typeface="HG丸ｺﾞｼｯｸM-PRO" pitchFamily="50" charset="-128"/>
                <a:cs typeface="ＭＳ Ｐゴシック" pitchFamily="50" charset="-128"/>
              </a:rPr>
              <a:t>1-2-1</a:t>
            </a:r>
            <a:r>
              <a:rPr lang="ja-JP" altLang="en-US" sz="1000" dirty="0">
                <a:solidFill>
                  <a:schemeClr val="tx1"/>
                </a:solidFill>
                <a:latin typeface="HG丸ｺﾞｼｯｸM-PRO" pitchFamily="50" charset="-128"/>
                <a:ea typeface="HG丸ｺﾞｼｯｸM-PRO" pitchFamily="50" charset="-128"/>
                <a:cs typeface="ＭＳ Ｐゴシック" pitchFamily="50" charset="-128"/>
              </a:rPr>
              <a:t>　多様な活動主体と協働したまちづくり</a:t>
            </a:r>
            <a:endParaRPr lang="en-US" altLang="ja-JP" sz="1000" dirty="0">
              <a:solidFill>
                <a:schemeClr val="tx1"/>
              </a:solidFill>
              <a:latin typeface="HG丸ｺﾞｼｯｸM-PRO" pitchFamily="50" charset="-128"/>
              <a:ea typeface="HG丸ｺﾞｼｯｸM-PRO" pitchFamily="50" charset="-128"/>
              <a:cs typeface="ＭＳ Ｐゴシック" pitchFamily="50" charset="-128"/>
            </a:endParaRPr>
          </a:p>
          <a:p>
            <a:pPr algn="just" fontAlgn="base">
              <a:lnSpc>
                <a:spcPct val="150000"/>
              </a:lnSpc>
              <a:spcBef>
                <a:spcPct val="0"/>
              </a:spcBef>
              <a:spcAft>
                <a:spcPct val="0"/>
              </a:spcAft>
            </a:pPr>
            <a:r>
              <a:rPr lang="ja-JP" altLang="en-US" sz="1000" dirty="0">
                <a:solidFill>
                  <a:schemeClr val="tx1"/>
                </a:solidFill>
                <a:latin typeface="HG丸ｺﾞｼｯｸM-PRO" pitchFamily="50" charset="-128"/>
                <a:ea typeface="HG丸ｺﾞｼｯｸM-PRO" pitchFamily="50" charset="-128"/>
                <a:cs typeface="ＭＳ Ｐゴシック" pitchFamily="50" charset="-128"/>
              </a:rPr>
              <a:t>　　　</a:t>
            </a:r>
            <a:r>
              <a:rPr lang="ja-JP" altLang="en-US" sz="1200" b="1" dirty="0">
                <a:solidFill>
                  <a:schemeClr val="tx1"/>
                </a:solidFill>
                <a:latin typeface="HG丸ｺﾞｼｯｸM-PRO" pitchFamily="50" charset="-128"/>
                <a:ea typeface="HG丸ｺﾞｼｯｸM-PRO" pitchFamily="50" charset="-128"/>
                <a:cs typeface="ＭＳ Ｐゴシック" pitchFamily="50" charset="-128"/>
              </a:rPr>
              <a:t> 経営課題２ 　</a:t>
            </a:r>
            <a:r>
              <a:rPr lang="ja-JP" altLang="en-US" sz="1200" b="1" dirty="0">
                <a:solidFill>
                  <a:schemeClr val="tx1"/>
                </a:solidFill>
                <a:latin typeface="Century"/>
                <a:ea typeface="HG丸ｺﾞｼｯｸM-PRO" pitchFamily="50" charset="-128"/>
                <a:cs typeface="ＭＳ Ｐゴシック" pitchFamily="50" charset="-128"/>
              </a:rPr>
              <a:t>地域で支えあう安全で安心なまちに　</a:t>
            </a:r>
            <a:r>
              <a:rPr lang="en-US" altLang="ja-JP" sz="1200" dirty="0">
                <a:solidFill>
                  <a:schemeClr val="tx1"/>
                </a:solidFill>
                <a:latin typeface="Century"/>
                <a:ea typeface="HG丸ｺﾞｼｯｸM-PRO" pitchFamily="50" charset="-128"/>
                <a:cs typeface="ＭＳ Ｐゴシック" pitchFamily="50" charset="-128"/>
              </a:rPr>
              <a:t>………………...</a:t>
            </a:r>
            <a:r>
              <a:rPr lang="ja-JP" altLang="en-US" sz="1200" dirty="0">
                <a:solidFill>
                  <a:schemeClr val="tx1"/>
                </a:solidFill>
                <a:latin typeface="Century"/>
                <a:ea typeface="HG丸ｺﾞｼｯｸM-PRO" pitchFamily="50" charset="-128"/>
                <a:cs typeface="ＭＳ Ｐゴシック" pitchFamily="50" charset="-128"/>
              </a:rPr>
              <a:t>　 １７</a:t>
            </a:r>
            <a:endParaRPr lang="en-US" altLang="ja-JP" sz="1200" dirty="0">
              <a:solidFill>
                <a:schemeClr val="tx1"/>
              </a:solidFill>
              <a:latin typeface="HG丸ｺﾞｼｯｸM-PRO" pitchFamily="50" charset="-128"/>
              <a:ea typeface="HG丸ｺﾞｼｯｸM-PRO" pitchFamily="50" charset="-128"/>
              <a:cs typeface="ＭＳ Ｐゴシック" pitchFamily="50" charset="-128"/>
            </a:endParaRPr>
          </a:p>
          <a:p>
            <a:pPr algn="just" fontAlgn="base">
              <a:lnSpc>
                <a:spcPct val="150000"/>
              </a:lnSpc>
              <a:spcBef>
                <a:spcPct val="0"/>
              </a:spcBef>
              <a:spcAft>
                <a:spcPct val="0"/>
              </a:spcAft>
            </a:pPr>
            <a:r>
              <a:rPr lang="ja-JP" altLang="en-US" sz="1200" dirty="0">
                <a:solidFill>
                  <a:schemeClr val="tx1"/>
                </a:solidFill>
                <a:latin typeface="HG丸ｺﾞｼｯｸM-PRO" pitchFamily="50" charset="-128"/>
                <a:ea typeface="HG丸ｺﾞｼｯｸM-PRO" pitchFamily="50" charset="-128"/>
                <a:cs typeface="ＭＳ Ｐゴシック" pitchFamily="50" charset="-128"/>
              </a:rPr>
              <a:t>　　　　 戦略</a:t>
            </a:r>
            <a:r>
              <a:rPr lang="en-US" altLang="ja-JP" sz="1200" dirty="0">
                <a:solidFill>
                  <a:schemeClr val="tx1"/>
                </a:solidFill>
                <a:latin typeface="HG丸ｺﾞｼｯｸM-PRO" pitchFamily="50" charset="-128"/>
                <a:ea typeface="HG丸ｺﾞｼｯｸM-PRO" pitchFamily="50" charset="-128"/>
                <a:cs typeface="ＭＳ Ｐゴシック" pitchFamily="50" charset="-128"/>
              </a:rPr>
              <a:t>2</a:t>
            </a:r>
            <a:r>
              <a:rPr lang="ja-JP" altLang="en-US" sz="1200" dirty="0">
                <a:solidFill>
                  <a:schemeClr val="tx1"/>
                </a:solidFill>
                <a:latin typeface="HG丸ｺﾞｼｯｸM-PRO" pitchFamily="50" charset="-128"/>
                <a:ea typeface="HG丸ｺﾞｼｯｸM-PRO" pitchFamily="50" charset="-128"/>
                <a:cs typeface="ＭＳ Ｐゴシック" pitchFamily="50" charset="-128"/>
              </a:rPr>
              <a:t>－</a:t>
            </a:r>
            <a:r>
              <a:rPr lang="en-US" altLang="ja-JP" sz="1200" dirty="0">
                <a:solidFill>
                  <a:schemeClr val="tx1"/>
                </a:solidFill>
                <a:latin typeface="HG丸ｺﾞｼｯｸM-PRO" pitchFamily="50" charset="-128"/>
                <a:ea typeface="HG丸ｺﾞｼｯｸM-PRO" pitchFamily="50" charset="-128"/>
                <a:cs typeface="ＭＳ Ｐゴシック" pitchFamily="50" charset="-128"/>
              </a:rPr>
              <a:t>1</a:t>
            </a:r>
            <a:r>
              <a:rPr lang="ja-JP" altLang="en-US" sz="1200" dirty="0">
                <a:solidFill>
                  <a:schemeClr val="tx1"/>
                </a:solidFill>
                <a:latin typeface="HG丸ｺﾞｼｯｸM-PRO" pitchFamily="50" charset="-128"/>
                <a:ea typeface="HG丸ｺﾞｼｯｸM-PRO" pitchFamily="50" charset="-128"/>
                <a:cs typeface="ＭＳ Ｐゴシック" pitchFamily="50" charset="-128"/>
              </a:rPr>
              <a:t>　</a:t>
            </a:r>
            <a:r>
              <a:rPr lang="ja-JP" altLang="en-US" sz="1200" dirty="0">
                <a:solidFill>
                  <a:schemeClr val="tx1"/>
                </a:solidFill>
                <a:latin typeface="Century"/>
                <a:ea typeface="HG丸ｺﾞｼｯｸM-PRO" pitchFamily="50" charset="-128"/>
                <a:cs typeface="ＭＳ Ｐゴシック" pitchFamily="50" charset="-128"/>
              </a:rPr>
              <a:t>自助・共助を基本とした災害に強いまちづくり　</a:t>
            </a:r>
            <a:r>
              <a:rPr lang="en-US" altLang="ja-JP" sz="1200" dirty="0">
                <a:solidFill>
                  <a:schemeClr val="tx1"/>
                </a:solidFill>
                <a:latin typeface="Century"/>
                <a:ea typeface="HG丸ｺﾞｼｯｸM-PRO" pitchFamily="50" charset="-128"/>
                <a:cs typeface="ＭＳ Ｐゴシック" pitchFamily="50" charset="-128"/>
              </a:rPr>
              <a:t> ...</a:t>
            </a:r>
            <a:r>
              <a:rPr lang="ja-JP" altLang="en-US" sz="1200" dirty="0">
                <a:solidFill>
                  <a:schemeClr val="tx1"/>
                </a:solidFill>
                <a:latin typeface="Century"/>
                <a:ea typeface="HG丸ｺﾞｼｯｸM-PRO" pitchFamily="50" charset="-128"/>
                <a:cs typeface="ＭＳ Ｐゴシック" pitchFamily="50" charset="-128"/>
              </a:rPr>
              <a:t>　 </a:t>
            </a:r>
            <a:r>
              <a:rPr lang="ja-JP" altLang="en-US" sz="1200" dirty="0">
                <a:solidFill>
                  <a:schemeClr val="tx1"/>
                </a:solidFill>
                <a:latin typeface="HG丸ｺﾞｼｯｸM-PRO" pitchFamily="50" charset="-128"/>
                <a:ea typeface="HG丸ｺﾞｼｯｸM-PRO" pitchFamily="50" charset="-128"/>
                <a:cs typeface="ＭＳ Ｐゴシック" pitchFamily="50" charset="-128"/>
              </a:rPr>
              <a:t>２０</a:t>
            </a:r>
            <a:endParaRPr lang="en-US" altLang="ja-JP" sz="1200" dirty="0">
              <a:solidFill>
                <a:schemeClr val="tx1"/>
              </a:solidFill>
              <a:latin typeface="HG丸ｺﾞｼｯｸM-PRO" pitchFamily="50" charset="-128"/>
              <a:ea typeface="HG丸ｺﾞｼｯｸM-PRO" pitchFamily="50" charset="-128"/>
              <a:cs typeface="ＭＳ Ｐゴシック" pitchFamily="50" charset="-128"/>
            </a:endParaRPr>
          </a:p>
          <a:p>
            <a:pPr algn="just" fontAlgn="base">
              <a:lnSpc>
                <a:spcPct val="150000"/>
              </a:lnSpc>
              <a:spcBef>
                <a:spcPct val="0"/>
              </a:spcBef>
              <a:spcAft>
                <a:spcPct val="0"/>
              </a:spcAft>
            </a:pPr>
            <a:r>
              <a:rPr lang="ja-JP" altLang="en-US" sz="1000" dirty="0">
                <a:solidFill>
                  <a:schemeClr val="tx1"/>
                </a:solidFill>
                <a:latin typeface="HG丸ｺﾞｼｯｸM-PRO" pitchFamily="50" charset="-128"/>
                <a:ea typeface="HG丸ｺﾞｼｯｸM-PRO" pitchFamily="50" charset="-128"/>
                <a:cs typeface="ＭＳ Ｐゴシック" pitchFamily="50" charset="-128"/>
              </a:rPr>
              <a:t>　　　　　　　　　　　　　</a:t>
            </a:r>
            <a:r>
              <a:rPr lang="en-US" altLang="ja-JP" sz="1000" dirty="0">
                <a:solidFill>
                  <a:schemeClr val="tx1"/>
                </a:solidFill>
                <a:latin typeface="HG丸ｺﾞｼｯｸM-PRO" pitchFamily="50" charset="-128"/>
                <a:ea typeface="HG丸ｺﾞｼｯｸM-PRO" pitchFamily="50" charset="-128"/>
                <a:cs typeface="ＭＳ Ｐゴシック" pitchFamily="50" charset="-128"/>
              </a:rPr>
              <a:t>2-1-1</a:t>
            </a:r>
            <a:r>
              <a:rPr lang="ja-JP" altLang="en-US" sz="1000" dirty="0">
                <a:solidFill>
                  <a:schemeClr val="tx1"/>
                </a:solidFill>
                <a:latin typeface="HG丸ｺﾞｼｯｸM-PRO" pitchFamily="50" charset="-128"/>
                <a:ea typeface="HG丸ｺﾞｼｯｸM-PRO" pitchFamily="50" charset="-128"/>
                <a:cs typeface="ＭＳ Ｐゴシック" pitchFamily="50" charset="-128"/>
              </a:rPr>
              <a:t>　防災力の向上</a:t>
            </a:r>
            <a:endParaRPr lang="en-US" altLang="ja-JP" sz="1000" dirty="0">
              <a:solidFill>
                <a:schemeClr val="tx1"/>
              </a:solidFill>
              <a:latin typeface="HG丸ｺﾞｼｯｸM-PRO" pitchFamily="50" charset="-128"/>
              <a:ea typeface="HG丸ｺﾞｼｯｸM-PRO" pitchFamily="50" charset="-128"/>
              <a:cs typeface="ＭＳ Ｐゴシック" pitchFamily="50" charset="-128"/>
            </a:endParaRPr>
          </a:p>
          <a:p>
            <a:pPr lvl="0" algn="just" fontAlgn="base">
              <a:lnSpc>
                <a:spcPct val="150000"/>
              </a:lnSpc>
              <a:spcBef>
                <a:spcPct val="0"/>
              </a:spcBef>
              <a:spcAft>
                <a:spcPct val="0"/>
              </a:spcAft>
            </a:pPr>
            <a:r>
              <a:rPr lang="ja-JP" altLang="en-US" sz="1200" dirty="0">
                <a:solidFill>
                  <a:schemeClr val="tx1"/>
                </a:solidFill>
                <a:latin typeface="HG丸ｺﾞｼｯｸM-PRO" pitchFamily="50" charset="-128"/>
                <a:ea typeface="HG丸ｺﾞｼｯｸM-PRO" pitchFamily="50" charset="-128"/>
                <a:cs typeface="ＭＳ Ｐゴシック" pitchFamily="50" charset="-128"/>
              </a:rPr>
              <a:t>　　　　 戦略</a:t>
            </a:r>
            <a:r>
              <a:rPr lang="en-US" altLang="ja-JP" sz="1200" dirty="0">
                <a:solidFill>
                  <a:schemeClr val="tx1"/>
                </a:solidFill>
                <a:latin typeface="HG丸ｺﾞｼｯｸM-PRO" pitchFamily="50" charset="-128"/>
                <a:ea typeface="HG丸ｺﾞｼｯｸM-PRO" pitchFamily="50" charset="-128"/>
                <a:cs typeface="ＭＳ Ｐゴシック" pitchFamily="50" charset="-128"/>
              </a:rPr>
              <a:t>2</a:t>
            </a:r>
            <a:r>
              <a:rPr lang="ja-JP" altLang="en-US" sz="1200" dirty="0">
                <a:solidFill>
                  <a:schemeClr val="tx1"/>
                </a:solidFill>
                <a:latin typeface="HG丸ｺﾞｼｯｸM-PRO" pitchFamily="50" charset="-128"/>
                <a:ea typeface="HG丸ｺﾞｼｯｸM-PRO" pitchFamily="50" charset="-128"/>
                <a:cs typeface="ＭＳ Ｐゴシック" pitchFamily="50" charset="-128"/>
              </a:rPr>
              <a:t>－</a:t>
            </a:r>
            <a:r>
              <a:rPr lang="en-US" altLang="ja-JP" sz="1200" dirty="0">
                <a:solidFill>
                  <a:schemeClr val="tx1"/>
                </a:solidFill>
                <a:latin typeface="HG丸ｺﾞｼｯｸM-PRO" pitchFamily="50" charset="-128"/>
                <a:ea typeface="HG丸ｺﾞｼｯｸM-PRO" pitchFamily="50" charset="-128"/>
                <a:cs typeface="ＭＳ Ｐゴシック" pitchFamily="50" charset="-128"/>
              </a:rPr>
              <a:t>2</a:t>
            </a:r>
            <a:r>
              <a:rPr lang="ja-JP" altLang="en-US" sz="1200" dirty="0">
                <a:solidFill>
                  <a:schemeClr val="tx1"/>
                </a:solidFill>
                <a:latin typeface="HG丸ｺﾞｼｯｸM-PRO" pitchFamily="50" charset="-128"/>
                <a:ea typeface="HG丸ｺﾞｼｯｸM-PRO" pitchFamily="50" charset="-128"/>
                <a:cs typeface="ＭＳ Ｐゴシック" pitchFamily="50" charset="-128"/>
              </a:rPr>
              <a:t>　</a:t>
            </a:r>
            <a:r>
              <a:rPr lang="ja-JP" altLang="en-US" sz="1200" dirty="0">
                <a:solidFill>
                  <a:schemeClr val="tx1"/>
                </a:solidFill>
                <a:latin typeface="Century"/>
                <a:ea typeface="HG丸ｺﾞｼｯｸM-PRO" pitchFamily="50" charset="-128"/>
                <a:cs typeface="ＭＳ Ｐゴシック" pitchFamily="50" charset="-128"/>
              </a:rPr>
              <a:t>犯罪の少ない安全で安心なまちづくり 　</a:t>
            </a:r>
            <a:r>
              <a:rPr lang="en-US" altLang="ja-JP" sz="1200" dirty="0">
                <a:solidFill>
                  <a:schemeClr val="tx1"/>
                </a:solidFill>
                <a:latin typeface="Century"/>
                <a:ea typeface="HG丸ｺﾞｼｯｸM-PRO" pitchFamily="50" charset="-128"/>
                <a:cs typeface="ＭＳ Ｐゴシック" pitchFamily="50" charset="-128"/>
              </a:rPr>
              <a:t>………...…</a:t>
            </a:r>
            <a:r>
              <a:rPr lang="ja-JP" altLang="en-US" sz="1200" dirty="0">
                <a:solidFill>
                  <a:schemeClr val="tx1"/>
                </a:solidFill>
                <a:latin typeface="Century"/>
                <a:ea typeface="HG丸ｺﾞｼｯｸM-PRO" pitchFamily="50" charset="-128"/>
                <a:cs typeface="ＭＳ Ｐゴシック" pitchFamily="50" charset="-128"/>
              </a:rPr>
              <a:t>　 </a:t>
            </a:r>
            <a:r>
              <a:rPr lang="ja-JP" altLang="en-US" sz="1200" dirty="0">
                <a:solidFill>
                  <a:schemeClr val="tx1"/>
                </a:solidFill>
                <a:latin typeface="HG丸ｺﾞｼｯｸM-PRO" pitchFamily="50" charset="-128"/>
                <a:ea typeface="HG丸ｺﾞｼｯｸM-PRO" pitchFamily="50" charset="-128"/>
                <a:cs typeface="ＭＳ Ｐゴシック" pitchFamily="50" charset="-128"/>
              </a:rPr>
              <a:t>２２</a:t>
            </a:r>
            <a:endParaRPr lang="en-US" altLang="ja-JP" sz="1200" dirty="0">
              <a:solidFill>
                <a:schemeClr val="tx1"/>
              </a:solidFill>
              <a:latin typeface="HG丸ｺﾞｼｯｸM-PRO" pitchFamily="50" charset="-128"/>
              <a:ea typeface="HG丸ｺﾞｼｯｸM-PRO" pitchFamily="50" charset="-128"/>
              <a:cs typeface="ＭＳ Ｐゴシック" pitchFamily="50" charset="-128"/>
            </a:endParaRPr>
          </a:p>
          <a:p>
            <a:pPr lvl="0" algn="just" fontAlgn="base">
              <a:lnSpc>
                <a:spcPct val="150000"/>
              </a:lnSpc>
              <a:spcBef>
                <a:spcPct val="0"/>
              </a:spcBef>
              <a:spcAft>
                <a:spcPct val="0"/>
              </a:spcAft>
            </a:pPr>
            <a:r>
              <a:rPr lang="ja-JP" altLang="en-US" sz="1000" dirty="0">
                <a:solidFill>
                  <a:schemeClr val="tx1"/>
                </a:solidFill>
                <a:latin typeface="HG丸ｺﾞｼｯｸM-PRO" pitchFamily="50" charset="-128"/>
                <a:ea typeface="HG丸ｺﾞｼｯｸM-PRO" pitchFamily="50" charset="-128"/>
                <a:cs typeface="ＭＳ Ｐゴシック" pitchFamily="50" charset="-128"/>
              </a:rPr>
              <a:t>　　　　　　　　　　　　　</a:t>
            </a:r>
            <a:r>
              <a:rPr lang="en-US" altLang="ja-JP" sz="1000" dirty="0">
                <a:solidFill>
                  <a:schemeClr val="tx1"/>
                </a:solidFill>
                <a:latin typeface="HG丸ｺﾞｼｯｸM-PRO" pitchFamily="50" charset="-128"/>
                <a:ea typeface="HG丸ｺﾞｼｯｸM-PRO" pitchFamily="50" charset="-128"/>
                <a:cs typeface="ＭＳ Ｐゴシック" pitchFamily="50" charset="-128"/>
              </a:rPr>
              <a:t>2-2-1</a:t>
            </a:r>
            <a:r>
              <a:rPr lang="ja-JP" altLang="en-US" sz="1000" dirty="0">
                <a:solidFill>
                  <a:schemeClr val="tx1"/>
                </a:solidFill>
                <a:latin typeface="HG丸ｺﾞｼｯｸM-PRO" pitchFamily="50" charset="-128"/>
                <a:ea typeface="HG丸ｺﾞｼｯｸM-PRO" pitchFamily="50" charset="-128"/>
                <a:cs typeface="ＭＳ Ｐゴシック" pitchFamily="50" charset="-128"/>
              </a:rPr>
              <a:t>　犯罪抑止力等の向上</a:t>
            </a:r>
            <a:endParaRPr lang="en-US" altLang="ja-JP" sz="1000" dirty="0">
              <a:solidFill>
                <a:schemeClr val="tx1"/>
              </a:solidFill>
              <a:latin typeface="HG丸ｺﾞｼｯｸM-PRO" pitchFamily="50" charset="-128"/>
              <a:ea typeface="HG丸ｺﾞｼｯｸM-PRO" pitchFamily="50" charset="-128"/>
              <a:cs typeface="ＭＳ Ｐゴシック" pitchFamily="50" charset="-128"/>
            </a:endParaRPr>
          </a:p>
          <a:p>
            <a:pPr lvl="0" algn="just" fontAlgn="base">
              <a:lnSpc>
                <a:spcPct val="150000"/>
              </a:lnSpc>
              <a:spcBef>
                <a:spcPct val="0"/>
              </a:spcBef>
              <a:spcAft>
                <a:spcPct val="0"/>
              </a:spcAft>
            </a:pPr>
            <a:r>
              <a:rPr lang="ja-JP" altLang="en-US" sz="1200" b="1" dirty="0">
                <a:solidFill>
                  <a:schemeClr val="tx1"/>
                </a:solidFill>
                <a:latin typeface="HG丸ｺﾞｼｯｸM-PRO" pitchFamily="50" charset="-128"/>
                <a:ea typeface="HG丸ｺﾞｼｯｸM-PRO" pitchFamily="50" charset="-128"/>
                <a:cs typeface="ＭＳ Ｐゴシック" pitchFamily="50" charset="-128"/>
              </a:rPr>
              <a:t>　　　経営課題３ 　安心して子育てができ、心豊かに力強く</a:t>
            </a:r>
            <a:endParaRPr lang="en-US" altLang="ja-JP" sz="1200" b="1" dirty="0">
              <a:solidFill>
                <a:schemeClr val="tx1"/>
              </a:solidFill>
              <a:latin typeface="HG丸ｺﾞｼｯｸM-PRO" pitchFamily="50" charset="-128"/>
              <a:ea typeface="HG丸ｺﾞｼｯｸM-PRO" pitchFamily="50" charset="-128"/>
              <a:cs typeface="ＭＳ Ｐゴシック" pitchFamily="50" charset="-128"/>
            </a:endParaRPr>
          </a:p>
          <a:p>
            <a:pPr algn="just" fontAlgn="base">
              <a:lnSpc>
                <a:spcPct val="150000"/>
              </a:lnSpc>
              <a:spcBef>
                <a:spcPct val="0"/>
              </a:spcBef>
              <a:spcAft>
                <a:spcPct val="0"/>
              </a:spcAft>
            </a:pPr>
            <a:r>
              <a:rPr lang="ja-JP" altLang="en-US" sz="1200" b="1" dirty="0">
                <a:solidFill>
                  <a:schemeClr val="tx1"/>
                </a:solidFill>
                <a:latin typeface="HG丸ｺﾞｼｯｸM-PRO" pitchFamily="50" charset="-128"/>
                <a:ea typeface="HG丸ｺﾞｼｯｸM-PRO" pitchFamily="50" charset="-128"/>
                <a:cs typeface="ＭＳ Ｐゴシック" pitchFamily="50" charset="-128"/>
              </a:rPr>
              <a:t>　　　　　　　　　 未来を切り拓く子どもを育むまちづくり　</a:t>
            </a:r>
            <a:r>
              <a:rPr lang="en-US" altLang="ja-JP" sz="1200" dirty="0">
                <a:solidFill>
                  <a:schemeClr val="tx1"/>
                </a:solidFill>
                <a:latin typeface="Century"/>
                <a:ea typeface="HG丸ｺﾞｼｯｸM-PRO" pitchFamily="50" charset="-128"/>
                <a:cs typeface="ＭＳ Ｐゴシック" pitchFamily="50" charset="-128"/>
              </a:rPr>
              <a:t>…….……..</a:t>
            </a:r>
            <a:r>
              <a:rPr lang="ja-JP" altLang="en-US" sz="1200" dirty="0">
                <a:solidFill>
                  <a:schemeClr val="tx1"/>
                </a:solidFill>
                <a:latin typeface="Century"/>
                <a:ea typeface="HG丸ｺﾞｼｯｸM-PRO" pitchFamily="50" charset="-128"/>
                <a:cs typeface="ＭＳ Ｐゴシック" pitchFamily="50" charset="-128"/>
              </a:rPr>
              <a:t>    </a:t>
            </a:r>
            <a:r>
              <a:rPr lang="ja-JP" altLang="en-US" sz="1200" dirty="0">
                <a:solidFill>
                  <a:schemeClr val="tx1"/>
                </a:solidFill>
                <a:latin typeface="HG丸ｺﾞｼｯｸM-PRO" pitchFamily="50" charset="-128"/>
                <a:ea typeface="HG丸ｺﾞｼｯｸM-PRO" pitchFamily="50" charset="-128"/>
                <a:cs typeface="ＭＳ Ｐゴシック" pitchFamily="50" charset="-128"/>
              </a:rPr>
              <a:t>２４　　　　 </a:t>
            </a:r>
            <a:endParaRPr lang="en-US" altLang="ja-JP" sz="1200" dirty="0">
              <a:solidFill>
                <a:schemeClr val="tx1"/>
              </a:solidFill>
              <a:latin typeface="HG丸ｺﾞｼｯｸM-PRO" pitchFamily="50" charset="-128"/>
              <a:ea typeface="HG丸ｺﾞｼｯｸM-PRO" pitchFamily="50" charset="-128"/>
              <a:cs typeface="ＭＳ Ｐゴシック" pitchFamily="50" charset="-128"/>
            </a:endParaRPr>
          </a:p>
          <a:p>
            <a:pPr algn="just" fontAlgn="base">
              <a:lnSpc>
                <a:spcPct val="150000"/>
              </a:lnSpc>
              <a:spcBef>
                <a:spcPct val="0"/>
              </a:spcBef>
              <a:spcAft>
                <a:spcPct val="0"/>
              </a:spcAft>
            </a:pPr>
            <a:r>
              <a:rPr lang="ja-JP" altLang="en-US" sz="1200" dirty="0">
                <a:solidFill>
                  <a:schemeClr val="tx1"/>
                </a:solidFill>
                <a:latin typeface="HG丸ｺﾞｼｯｸM-PRO" pitchFamily="50" charset="-128"/>
                <a:ea typeface="HG丸ｺﾞｼｯｸM-PRO" pitchFamily="50" charset="-128"/>
                <a:cs typeface="ＭＳ Ｐゴシック" pitchFamily="50" charset="-128"/>
              </a:rPr>
              <a:t>　　　　 戦略</a:t>
            </a:r>
            <a:r>
              <a:rPr lang="en-US" altLang="ja-JP" sz="1200" dirty="0">
                <a:solidFill>
                  <a:schemeClr val="tx1"/>
                </a:solidFill>
                <a:latin typeface="HG丸ｺﾞｼｯｸM-PRO" pitchFamily="50" charset="-128"/>
                <a:ea typeface="HG丸ｺﾞｼｯｸM-PRO" pitchFamily="50" charset="-128"/>
                <a:cs typeface="ＭＳ Ｐゴシック" pitchFamily="50" charset="-128"/>
              </a:rPr>
              <a:t>3</a:t>
            </a:r>
            <a:r>
              <a:rPr lang="ja-JP" altLang="en-US" sz="1200" dirty="0">
                <a:solidFill>
                  <a:schemeClr val="tx1"/>
                </a:solidFill>
                <a:latin typeface="HG丸ｺﾞｼｯｸM-PRO" pitchFamily="50" charset="-128"/>
                <a:ea typeface="HG丸ｺﾞｼｯｸM-PRO" pitchFamily="50" charset="-128"/>
                <a:cs typeface="ＭＳ Ｐゴシック" pitchFamily="50" charset="-128"/>
              </a:rPr>
              <a:t>－</a:t>
            </a:r>
            <a:r>
              <a:rPr lang="en-US" altLang="ja-JP" sz="1200" dirty="0">
                <a:solidFill>
                  <a:schemeClr val="tx1"/>
                </a:solidFill>
                <a:latin typeface="HG丸ｺﾞｼｯｸM-PRO" pitchFamily="50" charset="-128"/>
                <a:ea typeface="HG丸ｺﾞｼｯｸM-PRO" pitchFamily="50" charset="-128"/>
                <a:cs typeface="ＭＳ Ｐゴシック" pitchFamily="50" charset="-128"/>
              </a:rPr>
              <a:t>1</a:t>
            </a:r>
            <a:r>
              <a:rPr lang="ja-JP" altLang="en-US" sz="1200" dirty="0">
                <a:solidFill>
                  <a:schemeClr val="tx1"/>
                </a:solidFill>
                <a:latin typeface="HG丸ｺﾞｼｯｸM-PRO" pitchFamily="50" charset="-128"/>
                <a:ea typeface="HG丸ｺﾞｼｯｸM-PRO" pitchFamily="50" charset="-128"/>
                <a:cs typeface="ＭＳ Ｐゴシック" pitchFamily="50" charset="-128"/>
              </a:rPr>
              <a:t>　</a:t>
            </a:r>
            <a:r>
              <a:rPr lang="ja-JP" altLang="en-US" sz="1200" dirty="0">
                <a:solidFill>
                  <a:schemeClr val="tx1"/>
                </a:solidFill>
                <a:latin typeface="Century"/>
                <a:ea typeface="HG丸ｺﾞｼｯｸM-PRO" pitchFamily="50" charset="-128"/>
                <a:cs typeface="ＭＳ Ｐゴシック" pitchFamily="50" charset="-128"/>
              </a:rPr>
              <a:t>子育て世帯が安心して、生み育て、</a:t>
            </a:r>
            <a:endParaRPr lang="en-US" altLang="ja-JP" sz="1200" dirty="0">
              <a:solidFill>
                <a:schemeClr val="tx1"/>
              </a:solidFill>
              <a:latin typeface="Century"/>
              <a:ea typeface="HG丸ｺﾞｼｯｸM-PRO" pitchFamily="50" charset="-128"/>
              <a:cs typeface="ＭＳ Ｐゴシック" pitchFamily="50" charset="-128"/>
            </a:endParaRPr>
          </a:p>
          <a:p>
            <a:pPr algn="just" fontAlgn="base">
              <a:lnSpc>
                <a:spcPct val="150000"/>
              </a:lnSpc>
              <a:spcBef>
                <a:spcPct val="0"/>
              </a:spcBef>
              <a:spcAft>
                <a:spcPct val="0"/>
              </a:spcAft>
            </a:pPr>
            <a:r>
              <a:rPr lang="ja-JP" altLang="en-US" sz="1200" dirty="0">
                <a:solidFill>
                  <a:schemeClr val="tx1"/>
                </a:solidFill>
                <a:latin typeface="Century"/>
                <a:ea typeface="HG丸ｺﾞｼｯｸM-PRO" pitchFamily="50" charset="-128"/>
                <a:cs typeface="ＭＳ Ｐゴシック" pitchFamily="50" charset="-128"/>
              </a:rPr>
              <a:t>　　　　　　　　　　働くことができるまちへ 　</a:t>
            </a:r>
            <a:r>
              <a:rPr lang="en-US" altLang="ja-JP" sz="1200" dirty="0">
                <a:solidFill>
                  <a:schemeClr val="tx1"/>
                </a:solidFill>
                <a:latin typeface="Century"/>
                <a:ea typeface="HG丸ｺﾞｼｯｸM-PRO" pitchFamily="50" charset="-128"/>
                <a:cs typeface="ＭＳ Ｐゴシック" pitchFamily="50" charset="-128"/>
              </a:rPr>
              <a:t>…………………...………</a:t>
            </a:r>
            <a:r>
              <a:rPr lang="ja-JP" altLang="en-US" sz="1200" dirty="0">
                <a:solidFill>
                  <a:schemeClr val="tx1"/>
                </a:solidFill>
                <a:latin typeface="Century"/>
                <a:ea typeface="HG丸ｺﾞｼｯｸM-PRO" pitchFamily="50" charset="-128"/>
                <a:cs typeface="ＭＳ Ｐゴシック" pitchFamily="50" charset="-128"/>
              </a:rPr>
              <a:t>　 </a:t>
            </a:r>
            <a:r>
              <a:rPr lang="ja-JP" altLang="en-US" sz="1200" dirty="0">
                <a:solidFill>
                  <a:schemeClr val="tx1"/>
                </a:solidFill>
                <a:latin typeface="HG丸ｺﾞｼｯｸM-PRO" pitchFamily="50" charset="-128"/>
                <a:ea typeface="HG丸ｺﾞｼｯｸM-PRO" pitchFamily="50" charset="-128"/>
                <a:cs typeface="ＭＳ Ｐゴシック" pitchFamily="50" charset="-128"/>
              </a:rPr>
              <a:t>２７</a:t>
            </a:r>
            <a:endParaRPr lang="en-US" altLang="ja-JP" sz="1200" dirty="0">
              <a:solidFill>
                <a:schemeClr val="tx1"/>
              </a:solidFill>
              <a:latin typeface="HG丸ｺﾞｼｯｸM-PRO" pitchFamily="50" charset="-128"/>
              <a:ea typeface="HG丸ｺﾞｼｯｸM-PRO" pitchFamily="50" charset="-128"/>
              <a:cs typeface="ＭＳ Ｐゴシック" pitchFamily="50" charset="-128"/>
            </a:endParaRPr>
          </a:p>
          <a:p>
            <a:pPr algn="just" fontAlgn="base">
              <a:lnSpc>
                <a:spcPct val="150000"/>
              </a:lnSpc>
              <a:spcBef>
                <a:spcPct val="0"/>
              </a:spcBef>
              <a:spcAft>
                <a:spcPct val="0"/>
              </a:spcAft>
            </a:pPr>
            <a:r>
              <a:rPr lang="ja-JP" altLang="en-US" sz="1000" dirty="0">
                <a:solidFill>
                  <a:schemeClr val="tx1"/>
                </a:solidFill>
                <a:latin typeface="HG丸ｺﾞｼｯｸM-PRO" pitchFamily="50" charset="-128"/>
                <a:ea typeface="HG丸ｺﾞｼｯｸM-PRO" pitchFamily="50" charset="-128"/>
                <a:cs typeface="ＭＳ Ｐゴシック" pitchFamily="50" charset="-128"/>
              </a:rPr>
              <a:t>　　　　　　　　　　　　　</a:t>
            </a:r>
            <a:r>
              <a:rPr lang="en-US" altLang="ja-JP" sz="1000" dirty="0">
                <a:solidFill>
                  <a:schemeClr val="tx1"/>
                </a:solidFill>
                <a:latin typeface="HG丸ｺﾞｼｯｸM-PRO" pitchFamily="50" charset="-128"/>
                <a:ea typeface="HG丸ｺﾞｼｯｸM-PRO" pitchFamily="50" charset="-128"/>
                <a:cs typeface="ＭＳ Ｐゴシック" pitchFamily="50" charset="-128"/>
              </a:rPr>
              <a:t>3-1-1</a:t>
            </a:r>
            <a:r>
              <a:rPr lang="ja-JP" altLang="en-US" sz="1000" dirty="0">
                <a:solidFill>
                  <a:schemeClr val="tx1"/>
                </a:solidFill>
                <a:latin typeface="HG丸ｺﾞｼｯｸM-PRO" pitchFamily="50" charset="-128"/>
                <a:ea typeface="HG丸ｺﾞｼｯｸM-PRO" pitchFamily="50" charset="-128"/>
                <a:cs typeface="ＭＳ Ｐゴシック" pitchFamily="50" charset="-128"/>
              </a:rPr>
              <a:t>　子育て支援事業の推進　　</a:t>
            </a:r>
            <a:endParaRPr lang="en-US" altLang="ja-JP" sz="1000" dirty="0">
              <a:solidFill>
                <a:schemeClr val="tx1"/>
              </a:solidFill>
              <a:latin typeface="HG丸ｺﾞｼｯｸM-PRO" pitchFamily="50" charset="-128"/>
              <a:ea typeface="HG丸ｺﾞｼｯｸM-PRO" pitchFamily="50" charset="-128"/>
              <a:cs typeface="ＭＳ Ｐゴシック" pitchFamily="50" charset="-128"/>
            </a:endParaRPr>
          </a:p>
          <a:p>
            <a:pPr algn="just" fontAlgn="base">
              <a:lnSpc>
                <a:spcPct val="150000"/>
              </a:lnSpc>
              <a:spcBef>
                <a:spcPct val="0"/>
              </a:spcBef>
              <a:spcAft>
                <a:spcPct val="0"/>
              </a:spcAft>
            </a:pPr>
            <a:r>
              <a:rPr lang="ja-JP" altLang="en-US" sz="1200" dirty="0">
                <a:solidFill>
                  <a:schemeClr val="tx1"/>
                </a:solidFill>
                <a:latin typeface="HG丸ｺﾞｼｯｸM-PRO" pitchFamily="50" charset="-128"/>
                <a:ea typeface="HG丸ｺﾞｼｯｸM-PRO" pitchFamily="50" charset="-128"/>
                <a:cs typeface="ＭＳ Ｐゴシック" pitchFamily="50" charset="-128"/>
              </a:rPr>
              <a:t>　　　　 戦略</a:t>
            </a:r>
            <a:r>
              <a:rPr lang="en-US" altLang="ja-JP" sz="1200" dirty="0">
                <a:solidFill>
                  <a:schemeClr val="tx1"/>
                </a:solidFill>
                <a:latin typeface="HG丸ｺﾞｼｯｸM-PRO" pitchFamily="50" charset="-128"/>
                <a:ea typeface="HG丸ｺﾞｼｯｸM-PRO" pitchFamily="50" charset="-128"/>
                <a:cs typeface="ＭＳ Ｐゴシック" pitchFamily="50" charset="-128"/>
              </a:rPr>
              <a:t>3</a:t>
            </a:r>
            <a:r>
              <a:rPr lang="ja-JP" altLang="en-US" sz="1200" dirty="0">
                <a:solidFill>
                  <a:schemeClr val="tx1"/>
                </a:solidFill>
                <a:latin typeface="HG丸ｺﾞｼｯｸM-PRO" pitchFamily="50" charset="-128"/>
                <a:ea typeface="HG丸ｺﾞｼｯｸM-PRO" pitchFamily="50" charset="-128"/>
                <a:cs typeface="ＭＳ Ｐゴシック" pitchFamily="50" charset="-128"/>
              </a:rPr>
              <a:t>－２　</a:t>
            </a:r>
            <a:r>
              <a:rPr lang="ja-JP" altLang="en-US" sz="1200" dirty="0">
                <a:solidFill>
                  <a:schemeClr val="tx1"/>
                </a:solidFill>
                <a:latin typeface="Century"/>
                <a:ea typeface="HG丸ｺﾞｼｯｸM-PRO" pitchFamily="50" charset="-128"/>
                <a:cs typeface="ＭＳ Ｐゴシック" pitchFamily="50" charset="-128"/>
              </a:rPr>
              <a:t>子どもたちの可能性を育むまちづくり　</a:t>
            </a:r>
            <a:r>
              <a:rPr lang="en-US" altLang="ja-JP" sz="1200" dirty="0">
                <a:solidFill>
                  <a:schemeClr val="tx1"/>
                </a:solidFill>
                <a:latin typeface="Century"/>
                <a:ea typeface="HG丸ｺﾞｼｯｸM-PRO" pitchFamily="50" charset="-128"/>
                <a:cs typeface="ＭＳ Ｐゴシック" pitchFamily="50" charset="-128"/>
              </a:rPr>
              <a:t>……………</a:t>
            </a:r>
            <a:r>
              <a:rPr lang="ja-JP" altLang="en-US" sz="1200" dirty="0">
                <a:solidFill>
                  <a:schemeClr val="tx1"/>
                </a:solidFill>
                <a:latin typeface="Century"/>
                <a:ea typeface="HG丸ｺﾞｼｯｸM-PRO" pitchFamily="50" charset="-128"/>
                <a:cs typeface="ＭＳ Ｐゴシック" pitchFamily="50" charset="-128"/>
              </a:rPr>
              <a:t>　 ２９</a:t>
            </a:r>
            <a:endParaRPr lang="en-US" altLang="ja-JP" sz="1200" dirty="0">
              <a:solidFill>
                <a:schemeClr val="tx1"/>
              </a:solidFill>
              <a:latin typeface="Century"/>
              <a:ea typeface="HG丸ｺﾞｼｯｸM-PRO" pitchFamily="50" charset="-128"/>
              <a:cs typeface="ＭＳ Ｐゴシック" pitchFamily="50" charset="-128"/>
            </a:endParaRPr>
          </a:p>
          <a:p>
            <a:pPr algn="just" fontAlgn="base">
              <a:lnSpc>
                <a:spcPct val="150000"/>
              </a:lnSpc>
              <a:spcBef>
                <a:spcPct val="0"/>
              </a:spcBef>
              <a:spcAft>
                <a:spcPct val="0"/>
              </a:spcAft>
            </a:pPr>
            <a:r>
              <a:rPr lang="ja-JP" altLang="en-US" sz="1200" dirty="0">
                <a:solidFill>
                  <a:schemeClr val="tx1"/>
                </a:solidFill>
                <a:latin typeface="Century"/>
                <a:ea typeface="HG丸ｺﾞｼｯｸM-PRO" pitchFamily="50" charset="-128"/>
                <a:cs typeface="ＭＳ Ｐゴシック" pitchFamily="50" charset="-128"/>
              </a:rPr>
              <a:t>　　　　　　　　　　   </a:t>
            </a:r>
            <a:r>
              <a:rPr lang="en-US" altLang="ja-JP" sz="1000" dirty="0">
                <a:solidFill>
                  <a:schemeClr val="tx1"/>
                </a:solidFill>
                <a:latin typeface="HG丸ｺﾞｼｯｸM-PRO" pitchFamily="50" charset="-128"/>
                <a:ea typeface="HG丸ｺﾞｼｯｸM-PRO" pitchFamily="50" charset="-128"/>
                <a:cs typeface="ＭＳ Ｐゴシック" pitchFamily="50" charset="-128"/>
              </a:rPr>
              <a:t>3-2-1</a:t>
            </a:r>
            <a:r>
              <a:rPr lang="ja-JP" altLang="en-US" sz="1000" dirty="0">
                <a:solidFill>
                  <a:schemeClr val="tx1"/>
                </a:solidFill>
                <a:latin typeface="HG丸ｺﾞｼｯｸM-PRO" pitchFamily="50" charset="-128"/>
                <a:ea typeface="HG丸ｺﾞｼｯｸM-PRO" pitchFamily="50" charset="-128"/>
                <a:cs typeface="ＭＳ Ｐゴシック" pitchFamily="50" charset="-128"/>
              </a:rPr>
              <a:t>　子どもたちの学校生活充実化事業</a:t>
            </a:r>
            <a:endParaRPr lang="en-US" altLang="ja-JP" sz="1000" dirty="0">
              <a:solidFill>
                <a:schemeClr val="tx1"/>
              </a:solidFill>
              <a:latin typeface="HG丸ｺﾞｼｯｸM-PRO" pitchFamily="50" charset="-128"/>
              <a:ea typeface="HG丸ｺﾞｼｯｸM-PRO" pitchFamily="50" charset="-128"/>
              <a:cs typeface="ＭＳ Ｐゴシック" pitchFamily="50" charset="-128"/>
            </a:endParaRPr>
          </a:p>
          <a:p>
            <a:pPr algn="just" fontAlgn="base">
              <a:lnSpc>
                <a:spcPct val="150000"/>
              </a:lnSpc>
              <a:spcBef>
                <a:spcPct val="0"/>
              </a:spcBef>
              <a:spcAft>
                <a:spcPct val="0"/>
              </a:spcAft>
            </a:pPr>
            <a:r>
              <a:rPr lang="ja-JP" altLang="en-US" sz="1000" dirty="0">
                <a:solidFill>
                  <a:schemeClr val="tx1"/>
                </a:solidFill>
                <a:latin typeface="HG丸ｺﾞｼｯｸM-PRO" pitchFamily="50" charset="-128"/>
                <a:ea typeface="HG丸ｺﾞｼｯｸM-PRO" pitchFamily="50" charset="-128"/>
                <a:cs typeface="ＭＳ Ｐゴシック" pitchFamily="50" charset="-128"/>
              </a:rPr>
              <a:t>　　</a:t>
            </a:r>
            <a:endParaRPr lang="en-US" altLang="ja-JP" sz="1000" b="1" dirty="0">
              <a:solidFill>
                <a:schemeClr val="tx1"/>
              </a:solidFill>
              <a:latin typeface="HG丸ｺﾞｼｯｸM-PRO" pitchFamily="50" charset="-128"/>
              <a:ea typeface="HG丸ｺﾞｼｯｸM-PRO" pitchFamily="50" charset="-128"/>
              <a:cs typeface="ＭＳ Ｐゴシック" pitchFamily="50" charset="-128"/>
            </a:endParaRPr>
          </a:p>
          <a:p>
            <a:pPr algn="just" fontAlgn="base">
              <a:spcBef>
                <a:spcPct val="0"/>
              </a:spcBef>
              <a:spcAft>
                <a:spcPct val="0"/>
              </a:spcAft>
            </a:pPr>
            <a:r>
              <a:rPr lang="ja-JP" altLang="en-US" sz="1000" b="1" dirty="0">
                <a:solidFill>
                  <a:schemeClr val="tx1"/>
                </a:solidFill>
                <a:latin typeface="HG丸ｺﾞｼｯｸM-PRO" pitchFamily="50" charset="-128"/>
                <a:ea typeface="HG丸ｺﾞｼｯｸM-PRO" pitchFamily="50" charset="-128"/>
                <a:cs typeface="ＭＳ Ｐゴシック" pitchFamily="50" charset="-128"/>
              </a:rPr>
              <a:t>　　</a:t>
            </a:r>
            <a:endParaRPr lang="ja-JP" altLang="en-US" sz="1200" dirty="0">
              <a:solidFill>
                <a:schemeClr val="tx1"/>
              </a:solidFill>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1706507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ChangeArrowheads="1"/>
          </p:cNvSpPr>
          <p:nvPr/>
        </p:nvSpPr>
        <p:spPr bwMode="auto">
          <a:xfrm>
            <a:off x="476672" y="344488"/>
            <a:ext cx="6048672" cy="6480720"/>
          </a:xfrm>
          <a:prstGeom prst="roundRect">
            <a:avLst>
              <a:gd name="adj" fmla="val 7061"/>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74290" tIns="8889" rIns="74290" bIns="8889" numCol="1" anchor="t" anchorCtr="0" compatLnSpc="1">
            <a:prstTxWarp prst="textNoShape">
              <a:avLst/>
            </a:prstTxWarp>
          </a:bodyPr>
          <a:lstStyle/>
          <a:p>
            <a:pPr algn="just" fontAlgn="base">
              <a:lnSpc>
                <a:spcPct val="150000"/>
              </a:lnSpc>
              <a:spcBef>
                <a:spcPct val="0"/>
              </a:spcBef>
              <a:spcAft>
                <a:spcPct val="0"/>
              </a:spcAft>
            </a:pPr>
            <a:r>
              <a:rPr lang="ja-JP" altLang="en-US" sz="1200" b="1" dirty="0">
                <a:solidFill>
                  <a:schemeClr val="tx1"/>
                </a:solidFill>
                <a:latin typeface="HG丸ｺﾞｼｯｸM-PRO" pitchFamily="50" charset="-128"/>
                <a:ea typeface="HG丸ｺﾞｼｯｸM-PRO" pitchFamily="50" charset="-128"/>
                <a:cs typeface="ＭＳ Ｐゴシック" pitchFamily="50" charset="-128"/>
              </a:rPr>
              <a:t>　　  経営課題４　地域が支えあい、住みなれた場所で</a:t>
            </a:r>
            <a:endParaRPr lang="en-US" altLang="ja-JP" sz="1200" b="1" dirty="0">
              <a:solidFill>
                <a:schemeClr val="tx1"/>
              </a:solidFill>
              <a:latin typeface="HG丸ｺﾞｼｯｸM-PRO" pitchFamily="50" charset="-128"/>
              <a:ea typeface="HG丸ｺﾞｼｯｸM-PRO" pitchFamily="50" charset="-128"/>
              <a:cs typeface="ＭＳ Ｐゴシック" pitchFamily="50" charset="-128"/>
            </a:endParaRPr>
          </a:p>
          <a:p>
            <a:pPr algn="just" fontAlgn="base">
              <a:lnSpc>
                <a:spcPct val="150000"/>
              </a:lnSpc>
              <a:spcBef>
                <a:spcPct val="0"/>
              </a:spcBef>
              <a:spcAft>
                <a:spcPct val="0"/>
              </a:spcAft>
            </a:pPr>
            <a:r>
              <a:rPr lang="ja-JP" altLang="en-US" sz="1200" b="1" dirty="0">
                <a:solidFill>
                  <a:schemeClr val="tx1"/>
                </a:solidFill>
                <a:latin typeface="HG丸ｺﾞｼｯｸM-PRO" pitchFamily="50" charset="-128"/>
                <a:ea typeface="HG丸ｺﾞｼｯｸM-PRO" pitchFamily="50" charset="-128"/>
                <a:cs typeface="ＭＳ Ｐゴシック" pitchFamily="50" charset="-128"/>
              </a:rPr>
              <a:t>　　　　　　　　　安心して暮らせるまちへ　 </a:t>
            </a:r>
            <a:r>
              <a:rPr lang="en-US" altLang="ja-JP" sz="1200" dirty="0">
                <a:solidFill>
                  <a:schemeClr val="tx1"/>
                </a:solidFill>
                <a:latin typeface="Century"/>
                <a:ea typeface="HG丸ｺﾞｼｯｸM-PRO" pitchFamily="50" charset="-128"/>
                <a:cs typeface="ＭＳ Ｐゴシック" pitchFamily="50" charset="-128"/>
              </a:rPr>
              <a:t>……………………………</a:t>
            </a:r>
            <a:r>
              <a:rPr lang="ja-JP" altLang="en-US" sz="1200" dirty="0">
                <a:solidFill>
                  <a:schemeClr val="tx1"/>
                </a:solidFill>
                <a:latin typeface="Century"/>
                <a:ea typeface="HG丸ｺﾞｼｯｸM-PRO" pitchFamily="50" charset="-128"/>
                <a:cs typeface="ＭＳ Ｐゴシック" pitchFamily="50" charset="-128"/>
              </a:rPr>
              <a:t>  　 </a:t>
            </a:r>
            <a:r>
              <a:rPr lang="ja-JP" altLang="en-US" sz="1200" dirty="0">
                <a:solidFill>
                  <a:schemeClr val="tx1"/>
                </a:solidFill>
                <a:latin typeface="HG丸ｺﾞｼｯｸM-PRO" pitchFamily="50" charset="-128"/>
                <a:ea typeface="HG丸ｺﾞｼｯｸM-PRO" pitchFamily="50" charset="-128"/>
                <a:cs typeface="ＭＳ Ｐゴシック" pitchFamily="50" charset="-128"/>
              </a:rPr>
              <a:t>３１</a:t>
            </a:r>
            <a:endParaRPr lang="en-US" altLang="ja-JP" sz="1200" dirty="0">
              <a:solidFill>
                <a:schemeClr val="tx1"/>
              </a:solidFill>
              <a:latin typeface="HG丸ｺﾞｼｯｸM-PRO" pitchFamily="50" charset="-128"/>
              <a:ea typeface="HG丸ｺﾞｼｯｸM-PRO" pitchFamily="50" charset="-128"/>
              <a:cs typeface="ＭＳ Ｐゴシック" pitchFamily="50" charset="-128"/>
            </a:endParaRPr>
          </a:p>
          <a:p>
            <a:pPr algn="just" fontAlgn="base">
              <a:lnSpc>
                <a:spcPct val="150000"/>
              </a:lnSpc>
              <a:spcBef>
                <a:spcPct val="0"/>
              </a:spcBef>
              <a:spcAft>
                <a:spcPct val="0"/>
              </a:spcAft>
            </a:pPr>
            <a:r>
              <a:rPr lang="ja-JP" altLang="en-US" sz="1200" dirty="0">
                <a:solidFill>
                  <a:schemeClr val="tx1"/>
                </a:solidFill>
                <a:latin typeface="HG丸ｺﾞｼｯｸM-PRO" pitchFamily="50" charset="-128"/>
                <a:ea typeface="HG丸ｺﾞｼｯｸM-PRO" pitchFamily="50" charset="-128"/>
                <a:cs typeface="ＭＳ Ｐゴシック" pitchFamily="50" charset="-128"/>
              </a:rPr>
              <a:t>　　　　戦略</a:t>
            </a:r>
            <a:r>
              <a:rPr lang="en-US" altLang="ja-JP" sz="1200" dirty="0">
                <a:solidFill>
                  <a:schemeClr val="tx1"/>
                </a:solidFill>
                <a:latin typeface="HG丸ｺﾞｼｯｸM-PRO" pitchFamily="50" charset="-128"/>
                <a:ea typeface="HG丸ｺﾞｼｯｸM-PRO" pitchFamily="50" charset="-128"/>
                <a:cs typeface="ＭＳ Ｐゴシック" pitchFamily="50" charset="-128"/>
              </a:rPr>
              <a:t>4</a:t>
            </a:r>
            <a:r>
              <a:rPr lang="ja-JP" altLang="en-US" sz="1200" dirty="0">
                <a:solidFill>
                  <a:schemeClr val="tx1"/>
                </a:solidFill>
                <a:latin typeface="HG丸ｺﾞｼｯｸM-PRO" pitchFamily="50" charset="-128"/>
                <a:ea typeface="HG丸ｺﾞｼｯｸM-PRO" pitchFamily="50" charset="-128"/>
                <a:cs typeface="ＭＳ Ｐゴシック" pitchFamily="50" charset="-128"/>
              </a:rPr>
              <a:t>－</a:t>
            </a:r>
            <a:r>
              <a:rPr lang="en-US" altLang="ja-JP" sz="1200" dirty="0">
                <a:solidFill>
                  <a:schemeClr val="tx1"/>
                </a:solidFill>
                <a:latin typeface="HG丸ｺﾞｼｯｸM-PRO" pitchFamily="50" charset="-128"/>
                <a:ea typeface="HG丸ｺﾞｼｯｸM-PRO" pitchFamily="50" charset="-128"/>
                <a:cs typeface="ＭＳ Ｐゴシック" pitchFamily="50" charset="-128"/>
              </a:rPr>
              <a:t>1</a:t>
            </a:r>
            <a:r>
              <a:rPr lang="ja-JP" altLang="en-US" sz="1200" dirty="0">
                <a:solidFill>
                  <a:schemeClr val="tx1"/>
                </a:solidFill>
                <a:latin typeface="HG丸ｺﾞｼｯｸM-PRO" pitchFamily="50" charset="-128"/>
                <a:ea typeface="HG丸ｺﾞｼｯｸM-PRO" pitchFamily="50" charset="-128"/>
                <a:cs typeface="ＭＳ Ｐゴシック" pitchFamily="50" charset="-128"/>
              </a:rPr>
              <a:t>　</a:t>
            </a:r>
            <a:r>
              <a:rPr lang="ja-JP" altLang="en-US" sz="1200" dirty="0">
                <a:solidFill>
                  <a:schemeClr val="tx1"/>
                </a:solidFill>
                <a:latin typeface="Century"/>
                <a:ea typeface="HG丸ｺﾞｼｯｸM-PRO" pitchFamily="50" charset="-128"/>
                <a:cs typeface="ＭＳ Ｐゴシック" pitchFamily="50" charset="-128"/>
              </a:rPr>
              <a:t>高齢者、障がい者、子どもを地域が</a:t>
            </a:r>
          </a:p>
          <a:p>
            <a:pPr algn="just" fontAlgn="base">
              <a:lnSpc>
                <a:spcPct val="150000"/>
              </a:lnSpc>
              <a:spcBef>
                <a:spcPct val="0"/>
              </a:spcBef>
              <a:spcAft>
                <a:spcPct val="0"/>
              </a:spcAft>
            </a:pPr>
            <a:r>
              <a:rPr lang="ja-JP" altLang="en-US" sz="1200" dirty="0">
                <a:solidFill>
                  <a:schemeClr val="tx1"/>
                </a:solidFill>
                <a:latin typeface="Century"/>
                <a:ea typeface="HG丸ｺﾞｼｯｸM-PRO" pitchFamily="50" charset="-128"/>
                <a:cs typeface="ＭＳ Ｐゴシック" pitchFamily="50" charset="-128"/>
              </a:rPr>
              <a:t>　　　　　　　　　　互いに見守り、支えあうまちへ　 </a:t>
            </a:r>
            <a:r>
              <a:rPr lang="en-US" altLang="ja-JP" sz="1200" dirty="0">
                <a:solidFill>
                  <a:schemeClr val="tx1"/>
                </a:solidFill>
                <a:latin typeface="Century"/>
                <a:ea typeface="HG丸ｺﾞｼｯｸM-PRO" pitchFamily="50" charset="-128"/>
                <a:cs typeface="ＭＳ Ｐゴシック" pitchFamily="50" charset="-128"/>
              </a:rPr>
              <a:t>…………………</a:t>
            </a:r>
            <a:r>
              <a:rPr lang="ja-JP" altLang="en-US" sz="1200" dirty="0">
                <a:solidFill>
                  <a:schemeClr val="tx1"/>
                </a:solidFill>
                <a:latin typeface="Century"/>
                <a:ea typeface="HG丸ｺﾞｼｯｸM-PRO" pitchFamily="50" charset="-128"/>
                <a:cs typeface="ＭＳ Ｐゴシック" pitchFamily="50" charset="-128"/>
              </a:rPr>
              <a:t>　   ３６</a:t>
            </a:r>
            <a:endParaRPr lang="en-US" altLang="ja-JP" sz="1200" dirty="0">
              <a:solidFill>
                <a:schemeClr val="tx1"/>
              </a:solidFill>
              <a:latin typeface="Century"/>
              <a:ea typeface="HG丸ｺﾞｼｯｸM-PRO" pitchFamily="50" charset="-128"/>
              <a:cs typeface="ＭＳ Ｐゴシック" pitchFamily="50" charset="-128"/>
            </a:endParaRPr>
          </a:p>
          <a:p>
            <a:pPr algn="just" fontAlgn="base">
              <a:lnSpc>
                <a:spcPct val="150000"/>
              </a:lnSpc>
              <a:spcBef>
                <a:spcPct val="0"/>
              </a:spcBef>
              <a:spcAft>
                <a:spcPct val="0"/>
              </a:spcAft>
            </a:pPr>
            <a:r>
              <a:rPr lang="ja-JP" altLang="en-US" sz="1000" dirty="0">
                <a:solidFill>
                  <a:schemeClr val="tx1"/>
                </a:solidFill>
                <a:latin typeface="HG丸ｺﾞｼｯｸM-PRO" pitchFamily="50" charset="-128"/>
                <a:ea typeface="HG丸ｺﾞｼｯｸM-PRO" pitchFamily="50" charset="-128"/>
                <a:cs typeface="ＭＳ Ｐゴシック" pitchFamily="50" charset="-128"/>
              </a:rPr>
              <a:t>　　　　　　　　　　　　　</a:t>
            </a:r>
            <a:r>
              <a:rPr lang="en-US" altLang="ja-JP" sz="1000" dirty="0">
                <a:solidFill>
                  <a:schemeClr val="tx1"/>
                </a:solidFill>
                <a:latin typeface="HG丸ｺﾞｼｯｸM-PRO" pitchFamily="50" charset="-128"/>
                <a:ea typeface="HG丸ｺﾞｼｯｸM-PRO" pitchFamily="50" charset="-128"/>
                <a:cs typeface="ＭＳ Ｐゴシック" pitchFamily="50" charset="-128"/>
              </a:rPr>
              <a:t>4-1-1</a:t>
            </a:r>
            <a:r>
              <a:rPr lang="ja-JP" altLang="en-US" sz="1000" dirty="0">
                <a:solidFill>
                  <a:schemeClr val="tx1"/>
                </a:solidFill>
                <a:latin typeface="HG丸ｺﾞｼｯｸM-PRO" pitchFamily="50" charset="-128"/>
                <a:ea typeface="HG丸ｺﾞｼｯｸM-PRO" pitchFamily="50" charset="-128"/>
                <a:cs typeface="ＭＳ Ｐゴシック" pitchFamily="50" charset="-128"/>
              </a:rPr>
              <a:t>　地域福祉支援事業</a:t>
            </a:r>
            <a:endParaRPr lang="en-US" altLang="ja-JP" sz="1000" dirty="0">
              <a:solidFill>
                <a:schemeClr val="tx1"/>
              </a:solidFill>
              <a:latin typeface="HG丸ｺﾞｼｯｸM-PRO" pitchFamily="50" charset="-128"/>
              <a:ea typeface="HG丸ｺﾞｼｯｸM-PRO" pitchFamily="50" charset="-128"/>
              <a:cs typeface="ＭＳ Ｐゴシック" pitchFamily="50" charset="-128"/>
            </a:endParaRPr>
          </a:p>
          <a:p>
            <a:pPr algn="just" fontAlgn="base">
              <a:lnSpc>
                <a:spcPct val="150000"/>
              </a:lnSpc>
              <a:spcBef>
                <a:spcPct val="0"/>
              </a:spcBef>
              <a:spcAft>
                <a:spcPct val="0"/>
              </a:spcAft>
            </a:pPr>
            <a:r>
              <a:rPr lang="ja-JP" altLang="en-US" sz="1000" dirty="0">
                <a:solidFill>
                  <a:schemeClr val="tx1"/>
                </a:solidFill>
                <a:latin typeface="HG丸ｺﾞｼｯｸM-PRO" pitchFamily="50" charset="-128"/>
                <a:ea typeface="HG丸ｺﾞｼｯｸM-PRO" pitchFamily="50" charset="-128"/>
                <a:cs typeface="ＭＳ Ｐゴシック" pitchFamily="50" charset="-128"/>
              </a:rPr>
              <a:t>　　　　　　　　　　　　　</a:t>
            </a:r>
            <a:r>
              <a:rPr lang="en-US" altLang="ja-JP" sz="1000" dirty="0">
                <a:solidFill>
                  <a:schemeClr val="tx1"/>
                </a:solidFill>
                <a:latin typeface="HG丸ｺﾞｼｯｸM-PRO" pitchFamily="50" charset="-128"/>
                <a:ea typeface="HG丸ｺﾞｼｯｸM-PRO" pitchFamily="50" charset="-128"/>
                <a:cs typeface="ＭＳ Ｐゴシック" pitchFamily="50" charset="-128"/>
              </a:rPr>
              <a:t>4-1-2</a:t>
            </a:r>
            <a:r>
              <a:rPr lang="ja-JP" altLang="en-US" sz="1000" dirty="0">
                <a:solidFill>
                  <a:schemeClr val="tx1"/>
                </a:solidFill>
                <a:latin typeface="HG丸ｺﾞｼｯｸM-PRO" pitchFamily="50" charset="-128"/>
                <a:ea typeface="HG丸ｺﾞｼｯｸM-PRO" pitchFamily="50" charset="-128"/>
                <a:cs typeface="ＭＳ Ｐゴシック" pitchFamily="50" charset="-128"/>
              </a:rPr>
              <a:t>　地域における要援護者の見守りネットワーク強化事業</a:t>
            </a:r>
            <a:endParaRPr lang="en-US" altLang="ja-JP" sz="1000" dirty="0">
              <a:solidFill>
                <a:schemeClr val="tx1"/>
              </a:solidFill>
              <a:latin typeface="HG丸ｺﾞｼｯｸM-PRO" pitchFamily="50" charset="-128"/>
              <a:ea typeface="HG丸ｺﾞｼｯｸM-PRO" pitchFamily="50" charset="-128"/>
              <a:cs typeface="ＭＳ Ｐゴシック" pitchFamily="50" charset="-128"/>
            </a:endParaRPr>
          </a:p>
          <a:p>
            <a:pPr algn="just" fontAlgn="base">
              <a:lnSpc>
                <a:spcPct val="150000"/>
              </a:lnSpc>
              <a:spcBef>
                <a:spcPct val="0"/>
              </a:spcBef>
              <a:spcAft>
                <a:spcPct val="0"/>
              </a:spcAft>
            </a:pPr>
            <a:r>
              <a:rPr lang="ja-JP" altLang="en-US" sz="1000" dirty="0">
                <a:solidFill>
                  <a:schemeClr val="tx1"/>
                </a:solidFill>
                <a:latin typeface="HG丸ｺﾞｼｯｸM-PRO" pitchFamily="50" charset="-128"/>
                <a:ea typeface="HG丸ｺﾞｼｯｸM-PRO" pitchFamily="50" charset="-128"/>
                <a:cs typeface="ＭＳ Ｐゴシック" pitchFamily="50" charset="-128"/>
              </a:rPr>
              <a:t>　　　　　</a:t>
            </a:r>
            <a:r>
              <a:rPr lang="ja-JP" altLang="en-US" sz="1200" dirty="0">
                <a:solidFill>
                  <a:schemeClr val="tx1"/>
                </a:solidFill>
                <a:latin typeface="HG丸ｺﾞｼｯｸM-PRO" pitchFamily="50" charset="-128"/>
                <a:ea typeface="HG丸ｺﾞｼｯｸM-PRO" pitchFamily="50" charset="-128"/>
                <a:cs typeface="ＭＳ Ｐゴシック" pitchFamily="50" charset="-128"/>
              </a:rPr>
              <a:t>戦略</a:t>
            </a:r>
            <a:r>
              <a:rPr lang="en-US" altLang="ja-JP" sz="1200" dirty="0">
                <a:solidFill>
                  <a:schemeClr val="tx1"/>
                </a:solidFill>
                <a:latin typeface="HG丸ｺﾞｼｯｸM-PRO" pitchFamily="50" charset="-128"/>
                <a:ea typeface="HG丸ｺﾞｼｯｸM-PRO" pitchFamily="50" charset="-128"/>
                <a:cs typeface="ＭＳ Ｐゴシック" pitchFamily="50" charset="-128"/>
              </a:rPr>
              <a:t>4</a:t>
            </a:r>
            <a:r>
              <a:rPr lang="ja-JP" altLang="en-US" sz="1200" dirty="0">
                <a:solidFill>
                  <a:schemeClr val="tx1"/>
                </a:solidFill>
                <a:latin typeface="HG丸ｺﾞｼｯｸM-PRO" pitchFamily="50" charset="-128"/>
                <a:ea typeface="HG丸ｺﾞｼｯｸM-PRO" pitchFamily="50" charset="-128"/>
                <a:cs typeface="ＭＳ Ｐゴシック" pitchFamily="50" charset="-128"/>
              </a:rPr>
              <a:t>－</a:t>
            </a:r>
            <a:r>
              <a:rPr lang="en-US" altLang="ja-JP" sz="1200" dirty="0">
                <a:solidFill>
                  <a:schemeClr val="tx1"/>
                </a:solidFill>
                <a:latin typeface="HG丸ｺﾞｼｯｸM-PRO" pitchFamily="50" charset="-128"/>
                <a:ea typeface="HG丸ｺﾞｼｯｸM-PRO" pitchFamily="50" charset="-128"/>
                <a:cs typeface="ＭＳ Ｐゴシック" pitchFamily="50" charset="-128"/>
              </a:rPr>
              <a:t>2</a:t>
            </a:r>
            <a:r>
              <a:rPr lang="ja-JP" altLang="en-US" sz="1200" dirty="0">
                <a:solidFill>
                  <a:schemeClr val="tx1"/>
                </a:solidFill>
                <a:latin typeface="HG丸ｺﾞｼｯｸM-PRO" pitchFamily="50" charset="-128"/>
                <a:ea typeface="HG丸ｺﾞｼｯｸM-PRO" pitchFamily="50" charset="-128"/>
                <a:cs typeface="ＭＳ Ｐゴシック" pitchFamily="50" charset="-128"/>
              </a:rPr>
              <a:t>　</a:t>
            </a:r>
            <a:r>
              <a:rPr lang="ja-JP" altLang="en-US" sz="1200" dirty="0">
                <a:solidFill>
                  <a:schemeClr val="tx1"/>
                </a:solidFill>
                <a:latin typeface="Century"/>
                <a:ea typeface="HG丸ｺﾞｼｯｸM-PRO" pitchFamily="50" charset="-128"/>
                <a:cs typeface="ＭＳ Ｐゴシック" pitchFamily="50" charset="-128"/>
              </a:rPr>
              <a:t>高齢者が住み慣れた地域で</a:t>
            </a:r>
          </a:p>
          <a:p>
            <a:pPr algn="just" fontAlgn="base">
              <a:lnSpc>
                <a:spcPct val="150000"/>
              </a:lnSpc>
              <a:spcBef>
                <a:spcPct val="0"/>
              </a:spcBef>
              <a:spcAft>
                <a:spcPct val="0"/>
              </a:spcAft>
            </a:pPr>
            <a:r>
              <a:rPr lang="ja-JP" altLang="en-US" sz="1200" dirty="0">
                <a:solidFill>
                  <a:schemeClr val="tx1"/>
                </a:solidFill>
                <a:latin typeface="Century"/>
                <a:ea typeface="HG丸ｺﾞｼｯｸM-PRO" pitchFamily="50" charset="-128"/>
                <a:cs typeface="ＭＳ Ｐゴシック" pitchFamily="50" charset="-128"/>
              </a:rPr>
              <a:t>　　　　　　　　　　安心して暮らし続けるまちへ　</a:t>
            </a:r>
            <a:r>
              <a:rPr lang="en-US" altLang="ja-JP" sz="1200" dirty="0">
                <a:solidFill>
                  <a:schemeClr val="tx1"/>
                </a:solidFill>
                <a:latin typeface="Century"/>
                <a:ea typeface="HG丸ｺﾞｼｯｸM-PRO" pitchFamily="50" charset="-128"/>
                <a:cs typeface="ＭＳ Ｐゴシック" pitchFamily="50" charset="-128"/>
              </a:rPr>
              <a:t>…………...…………</a:t>
            </a:r>
            <a:r>
              <a:rPr lang="ja-JP" altLang="en-US" sz="1200" dirty="0">
                <a:solidFill>
                  <a:schemeClr val="tx1"/>
                </a:solidFill>
                <a:latin typeface="Century"/>
                <a:ea typeface="HG丸ｺﾞｼｯｸM-PRO" pitchFamily="50" charset="-128"/>
                <a:cs typeface="ＭＳ Ｐゴシック" pitchFamily="50" charset="-128"/>
              </a:rPr>
              <a:t>　 </a:t>
            </a:r>
            <a:r>
              <a:rPr lang="ja-JP" altLang="en-US" sz="1200" dirty="0">
                <a:solidFill>
                  <a:schemeClr val="tx1"/>
                </a:solidFill>
                <a:latin typeface="HG丸ｺﾞｼｯｸM-PRO" pitchFamily="50" charset="-128"/>
                <a:ea typeface="HG丸ｺﾞｼｯｸM-PRO" pitchFamily="50" charset="-128"/>
                <a:cs typeface="ＭＳ Ｐゴシック" pitchFamily="50" charset="-128"/>
              </a:rPr>
              <a:t>３８</a:t>
            </a:r>
            <a:endParaRPr lang="en-US" altLang="ja-JP" sz="1200" dirty="0">
              <a:solidFill>
                <a:schemeClr val="tx1"/>
              </a:solidFill>
              <a:latin typeface="HG丸ｺﾞｼｯｸM-PRO" pitchFamily="50" charset="-128"/>
              <a:ea typeface="HG丸ｺﾞｼｯｸM-PRO" pitchFamily="50" charset="-128"/>
              <a:cs typeface="ＭＳ Ｐゴシック" pitchFamily="50" charset="-128"/>
            </a:endParaRPr>
          </a:p>
          <a:p>
            <a:pPr algn="just" fontAlgn="base">
              <a:lnSpc>
                <a:spcPct val="150000"/>
              </a:lnSpc>
              <a:spcBef>
                <a:spcPct val="0"/>
              </a:spcBef>
              <a:spcAft>
                <a:spcPct val="0"/>
              </a:spcAft>
            </a:pPr>
            <a:r>
              <a:rPr lang="ja-JP" altLang="en-US" sz="1000" dirty="0">
                <a:solidFill>
                  <a:schemeClr val="tx1"/>
                </a:solidFill>
                <a:latin typeface="HG丸ｺﾞｼｯｸM-PRO" pitchFamily="50" charset="-128"/>
                <a:ea typeface="HG丸ｺﾞｼｯｸM-PRO" pitchFamily="50" charset="-128"/>
                <a:cs typeface="ＭＳ Ｐゴシック" pitchFamily="50" charset="-128"/>
              </a:rPr>
              <a:t>　　　　　　　　　　　　　</a:t>
            </a:r>
            <a:r>
              <a:rPr lang="en-US" altLang="ja-JP" sz="1000" dirty="0">
                <a:solidFill>
                  <a:schemeClr val="tx1"/>
                </a:solidFill>
                <a:latin typeface="HG丸ｺﾞｼｯｸM-PRO" pitchFamily="50" charset="-128"/>
                <a:ea typeface="HG丸ｺﾞｼｯｸM-PRO" pitchFamily="50" charset="-128"/>
                <a:cs typeface="ＭＳ Ｐゴシック" pitchFamily="50" charset="-128"/>
              </a:rPr>
              <a:t>4-2-1</a:t>
            </a:r>
            <a:r>
              <a:rPr lang="ja-JP" altLang="en-US" sz="1000" dirty="0">
                <a:solidFill>
                  <a:schemeClr val="tx1"/>
                </a:solidFill>
                <a:latin typeface="HG丸ｺﾞｼｯｸM-PRO" pitchFamily="50" charset="-128"/>
                <a:ea typeface="HG丸ｺﾞｼｯｸM-PRO" pitchFamily="50" charset="-128"/>
                <a:cs typeface="ＭＳ Ｐゴシック" pitchFamily="50" charset="-128"/>
              </a:rPr>
              <a:t>　地域包括ケアシステムの推進</a:t>
            </a:r>
            <a:endParaRPr lang="en-US" altLang="ja-JP" sz="1000" dirty="0">
              <a:solidFill>
                <a:schemeClr val="tx1"/>
              </a:solidFill>
              <a:latin typeface="HG丸ｺﾞｼｯｸM-PRO" pitchFamily="50" charset="-128"/>
              <a:ea typeface="HG丸ｺﾞｼｯｸM-PRO" pitchFamily="50" charset="-128"/>
              <a:cs typeface="ＭＳ Ｐゴシック" pitchFamily="50" charset="-128"/>
            </a:endParaRPr>
          </a:p>
          <a:p>
            <a:pPr algn="just" fontAlgn="base">
              <a:lnSpc>
                <a:spcPct val="150000"/>
              </a:lnSpc>
              <a:spcBef>
                <a:spcPct val="0"/>
              </a:spcBef>
              <a:spcAft>
                <a:spcPct val="0"/>
              </a:spcAft>
            </a:pPr>
            <a:r>
              <a:rPr lang="ja-JP" altLang="en-US" sz="1000" dirty="0">
                <a:solidFill>
                  <a:schemeClr val="tx1"/>
                </a:solidFill>
                <a:latin typeface="HG丸ｺﾞｼｯｸM-PRO" pitchFamily="50" charset="-128"/>
                <a:ea typeface="HG丸ｺﾞｼｯｸM-PRO" pitchFamily="50" charset="-128"/>
                <a:cs typeface="ＭＳ Ｐゴシック" pitchFamily="50" charset="-128"/>
              </a:rPr>
              <a:t>　　　　　</a:t>
            </a:r>
            <a:r>
              <a:rPr lang="ja-JP" altLang="en-US" sz="1200" dirty="0">
                <a:solidFill>
                  <a:schemeClr val="tx1"/>
                </a:solidFill>
                <a:latin typeface="HG丸ｺﾞｼｯｸM-PRO" pitchFamily="50" charset="-128"/>
                <a:ea typeface="HG丸ｺﾞｼｯｸM-PRO" pitchFamily="50" charset="-128"/>
                <a:cs typeface="ＭＳ Ｐゴシック" pitchFamily="50" charset="-128"/>
              </a:rPr>
              <a:t>戦略</a:t>
            </a:r>
            <a:r>
              <a:rPr lang="en-US" altLang="ja-JP" sz="1200" dirty="0">
                <a:solidFill>
                  <a:schemeClr val="tx1"/>
                </a:solidFill>
                <a:latin typeface="HG丸ｺﾞｼｯｸM-PRO" pitchFamily="50" charset="-128"/>
                <a:ea typeface="HG丸ｺﾞｼｯｸM-PRO" pitchFamily="50" charset="-128"/>
                <a:cs typeface="ＭＳ Ｐゴシック" pitchFamily="50" charset="-128"/>
              </a:rPr>
              <a:t>4</a:t>
            </a:r>
            <a:r>
              <a:rPr lang="ja-JP" altLang="en-US" sz="1200" dirty="0">
                <a:solidFill>
                  <a:schemeClr val="tx1"/>
                </a:solidFill>
                <a:latin typeface="HG丸ｺﾞｼｯｸM-PRO" pitchFamily="50" charset="-128"/>
                <a:ea typeface="HG丸ｺﾞｼｯｸM-PRO" pitchFamily="50" charset="-128"/>
                <a:cs typeface="ＭＳ Ｐゴシック" pitchFamily="50" charset="-128"/>
              </a:rPr>
              <a:t>－</a:t>
            </a:r>
            <a:r>
              <a:rPr lang="en-US" altLang="ja-JP" sz="1200" dirty="0">
                <a:solidFill>
                  <a:schemeClr val="tx1"/>
                </a:solidFill>
                <a:latin typeface="HG丸ｺﾞｼｯｸM-PRO" pitchFamily="50" charset="-128"/>
                <a:ea typeface="HG丸ｺﾞｼｯｸM-PRO" pitchFamily="50" charset="-128"/>
                <a:cs typeface="ＭＳ Ｐゴシック" pitchFamily="50" charset="-128"/>
              </a:rPr>
              <a:t>3</a:t>
            </a:r>
            <a:r>
              <a:rPr lang="ja-JP" altLang="en-US" sz="1200" dirty="0">
                <a:solidFill>
                  <a:schemeClr val="tx1"/>
                </a:solidFill>
                <a:latin typeface="HG丸ｺﾞｼｯｸM-PRO" pitchFamily="50" charset="-128"/>
                <a:ea typeface="HG丸ｺﾞｼｯｸM-PRO" pitchFamily="50" charset="-128"/>
                <a:cs typeface="ＭＳ Ｐゴシック" pitchFamily="50" charset="-128"/>
              </a:rPr>
              <a:t>　</a:t>
            </a:r>
            <a:r>
              <a:rPr lang="ja-JP" altLang="en-US" sz="1200" dirty="0">
                <a:solidFill>
                  <a:schemeClr val="tx1"/>
                </a:solidFill>
                <a:latin typeface="Century"/>
                <a:ea typeface="HG丸ｺﾞｼｯｸM-PRO" pitchFamily="50" charset="-128"/>
                <a:cs typeface="ＭＳ Ｐゴシック" pitchFamily="50" charset="-128"/>
              </a:rPr>
              <a:t>生活保護適正化の推進　 </a:t>
            </a:r>
            <a:r>
              <a:rPr lang="en-US" altLang="ja-JP" sz="1200" dirty="0">
                <a:solidFill>
                  <a:schemeClr val="tx1"/>
                </a:solidFill>
                <a:latin typeface="Century"/>
                <a:ea typeface="HG丸ｺﾞｼｯｸM-PRO" pitchFamily="50" charset="-128"/>
                <a:cs typeface="ＭＳ Ｐゴシック" pitchFamily="50" charset="-128"/>
              </a:rPr>
              <a:t>…………………...…………</a:t>
            </a:r>
            <a:r>
              <a:rPr lang="ja-JP" altLang="en-US" sz="1200" dirty="0">
                <a:solidFill>
                  <a:schemeClr val="tx1"/>
                </a:solidFill>
                <a:latin typeface="Century"/>
                <a:ea typeface="HG丸ｺﾞｼｯｸM-PRO" pitchFamily="50" charset="-128"/>
                <a:cs typeface="ＭＳ Ｐゴシック" pitchFamily="50" charset="-128"/>
              </a:rPr>
              <a:t>　 ４０</a:t>
            </a:r>
            <a:endParaRPr lang="en-US" altLang="ja-JP" sz="1200" dirty="0">
              <a:solidFill>
                <a:schemeClr val="tx1"/>
              </a:solidFill>
              <a:latin typeface="HG丸ｺﾞｼｯｸM-PRO" pitchFamily="50" charset="-128"/>
              <a:ea typeface="HG丸ｺﾞｼｯｸM-PRO" pitchFamily="50" charset="-128"/>
              <a:cs typeface="ＭＳ Ｐゴシック" pitchFamily="50" charset="-128"/>
            </a:endParaRPr>
          </a:p>
          <a:p>
            <a:pPr algn="just" fontAlgn="base">
              <a:lnSpc>
                <a:spcPct val="150000"/>
              </a:lnSpc>
              <a:spcBef>
                <a:spcPct val="0"/>
              </a:spcBef>
              <a:spcAft>
                <a:spcPct val="0"/>
              </a:spcAft>
            </a:pPr>
            <a:r>
              <a:rPr lang="ja-JP" altLang="en-US" sz="1000" dirty="0">
                <a:solidFill>
                  <a:schemeClr val="tx1"/>
                </a:solidFill>
                <a:latin typeface="HG丸ｺﾞｼｯｸM-PRO" pitchFamily="50" charset="-128"/>
                <a:ea typeface="HG丸ｺﾞｼｯｸM-PRO" pitchFamily="50" charset="-128"/>
                <a:cs typeface="ＭＳ Ｐゴシック" pitchFamily="50" charset="-128"/>
              </a:rPr>
              <a:t>　　　　　　　　　　　　　</a:t>
            </a:r>
            <a:r>
              <a:rPr lang="en-US" altLang="ja-JP" sz="1000" dirty="0">
                <a:solidFill>
                  <a:schemeClr val="tx1"/>
                </a:solidFill>
                <a:latin typeface="HG丸ｺﾞｼｯｸM-PRO" pitchFamily="50" charset="-128"/>
                <a:ea typeface="HG丸ｺﾞｼｯｸM-PRO" pitchFamily="50" charset="-128"/>
                <a:cs typeface="ＭＳ Ｐゴシック" pitchFamily="50" charset="-128"/>
              </a:rPr>
              <a:t>4-3-1</a:t>
            </a:r>
            <a:r>
              <a:rPr lang="ja-JP" altLang="en-US" sz="1000" dirty="0">
                <a:solidFill>
                  <a:schemeClr val="tx1"/>
                </a:solidFill>
                <a:latin typeface="HG丸ｺﾞｼｯｸM-PRO" pitchFamily="50" charset="-128"/>
                <a:ea typeface="HG丸ｺﾞｼｯｸM-PRO" pitchFamily="50" charset="-128"/>
                <a:cs typeface="ＭＳ Ｐゴシック" pitchFamily="50" charset="-128"/>
              </a:rPr>
              <a:t>　生活保護受給者の自立支援</a:t>
            </a:r>
            <a:endParaRPr lang="en-US" altLang="ja-JP" sz="1000" dirty="0">
              <a:solidFill>
                <a:schemeClr val="tx1"/>
              </a:solidFill>
              <a:latin typeface="HG丸ｺﾞｼｯｸM-PRO" pitchFamily="50" charset="-128"/>
              <a:ea typeface="HG丸ｺﾞｼｯｸM-PRO" pitchFamily="50" charset="-128"/>
              <a:cs typeface="ＭＳ Ｐゴシック" pitchFamily="50" charset="-128"/>
            </a:endParaRPr>
          </a:p>
          <a:p>
            <a:pPr algn="just" fontAlgn="base">
              <a:lnSpc>
                <a:spcPct val="150000"/>
              </a:lnSpc>
              <a:spcBef>
                <a:spcPct val="0"/>
              </a:spcBef>
              <a:spcAft>
                <a:spcPct val="0"/>
              </a:spcAft>
            </a:pPr>
            <a:r>
              <a:rPr lang="ja-JP" altLang="en-US" sz="1000" dirty="0">
                <a:solidFill>
                  <a:schemeClr val="tx1"/>
                </a:solidFill>
                <a:latin typeface="HG丸ｺﾞｼｯｸM-PRO" pitchFamily="50" charset="-128"/>
                <a:ea typeface="HG丸ｺﾞｼｯｸM-PRO" pitchFamily="50" charset="-128"/>
                <a:cs typeface="ＭＳ Ｐゴシック" pitchFamily="50" charset="-128"/>
              </a:rPr>
              <a:t>　　　　</a:t>
            </a:r>
            <a:r>
              <a:rPr lang="ja-JP" altLang="en-US" sz="1200" b="1" dirty="0">
                <a:solidFill>
                  <a:schemeClr val="tx1"/>
                </a:solidFill>
                <a:latin typeface="HG丸ｺﾞｼｯｸM-PRO" pitchFamily="50" charset="-128"/>
                <a:ea typeface="HG丸ｺﾞｼｯｸM-PRO" pitchFamily="50" charset="-128"/>
                <a:cs typeface="ＭＳ Ｐゴシック" pitchFamily="50" charset="-128"/>
              </a:rPr>
              <a:t>経営課題５　</a:t>
            </a:r>
            <a:r>
              <a:rPr lang="ja-JP" altLang="en-US" sz="1200" b="1" dirty="0">
                <a:solidFill>
                  <a:schemeClr val="tx1"/>
                </a:solidFill>
                <a:latin typeface="Century"/>
                <a:ea typeface="HG丸ｺﾞｼｯｸM-PRO" pitchFamily="50" charset="-128"/>
                <a:cs typeface="ＭＳ Ｐゴシック" pitchFamily="50" charset="-128"/>
              </a:rPr>
              <a:t>区民の皆さんに信頼される区役所づくり　 </a:t>
            </a:r>
            <a:r>
              <a:rPr lang="en-US" altLang="ja-JP" sz="1200" dirty="0">
                <a:solidFill>
                  <a:schemeClr val="tx1"/>
                </a:solidFill>
                <a:latin typeface="Century"/>
                <a:ea typeface="HG丸ｺﾞｼｯｸM-PRO" pitchFamily="50" charset="-128"/>
                <a:cs typeface="ＭＳ Ｐゴシック" pitchFamily="50" charset="-128"/>
              </a:rPr>
              <a:t>…………</a:t>
            </a:r>
            <a:r>
              <a:rPr lang="ja-JP" altLang="en-US" sz="1200" dirty="0">
                <a:solidFill>
                  <a:schemeClr val="tx1"/>
                </a:solidFill>
                <a:latin typeface="Century"/>
                <a:ea typeface="HG丸ｺﾞｼｯｸM-PRO" pitchFamily="50" charset="-128"/>
                <a:cs typeface="ＭＳ Ｐゴシック" pitchFamily="50" charset="-128"/>
              </a:rPr>
              <a:t> 　 </a:t>
            </a:r>
            <a:r>
              <a:rPr lang="ja-JP" altLang="en-US" sz="1200" dirty="0">
                <a:solidFill>
                  <a:schemeClr val="tx1"/>
                </a:solidFill>
                <a:latin typeface="HG丸ｺﾞｼｯｸM-PRO" pitchFamily="50" charset="-128"/>
                <a:ea typeface="HG丸ｺﾞｼｯｸM-PRO" pitchFamily="50" charset="-128"/>
                <a:cs typeface="ＭＳ Ｐゴシック" pitchFamily="50" charset="-128"/>
              </a:rPr>
              <a:t>４１</a:t>
            </a:r>
            <a:endParaRPr lang="en-US" altLang="ja-JP" sz="1200" dirty="0">
              <a:solidFill>
                <a:schemeClr val="tx1"/>
              </a:solidFill>
              <a:latin typeface="HG丸ｺﾞｼｯｸM-PRO" pitchFamily="50" charset="-128"/>
              <a:ea typeface="HG丸ｺﾞｼｯｸM-PRO" pitchFamily="50" charset="-128"/>
              <a:cs typeface="ＭＳ Ｐゴシック" pitchFamily="50" charset="-128"/>
            </a:endParaRPr>
          </a:p>
          <a:p>
            <a:pPr algn="just" fontAlgn="base">
              <a:lnSpc>
                <a:spcPct val="150000"/>
              </a:lnSpc>
              <a:spcBef>
                <a:spcPct val="0"/>
              </a:spcBef>
              <a:spcAft>
                <a:spcPct val="0"/>
              </a:spcAft>
            </a:pPr>
            <a:r>
              <a:rPr lang="ja-JP" altLang="en-US" sz="1200" dirty="0">
                <a:solidFill>
                  <a:schemeClr val="tx1"/>
                </a:solidFill>
                <a:latin typeface="HG丸ｺﾞｼｯｸM-PRO" pitchFamily="50" charset="-128"/>
                <a:ea typeface="HG丸ｺﾞｼｯｸM-PRO" pitchFamily="50" charset="-128"/>
                <a:cs typeface="ＭＳ Ｐゴシック" pitchFamily="50" charset="-128"/>
              </a:rPr>
              <a:t>　　　 　戦略</a:t>
            </a:r>
            <a:r>
              <a:rPr lang="en-US" altLang="ja-JP" sz="1200" dirty="0">
                <a:solidFill>
                  <a:schemeClr val="tx1"/>
                </a:solidFill>
                <a:latin typeface="HG丸ｺﾞｼｯｸM-PRO" pitchFamily="50" charset="-128"/>
                <a:ea typeface="HG丸ｺﾞｼｯｸM-PRO" pitchFamily="50" charset="-128"/>
                <a:cs typeface="ＭＳ Ｐゴシック" pitchFamily="50" charset="-128"/>
              </a:rPr>
              <a:t>5</a:t>
            </a:r>
            <a:r>
              <a:rPr lang="ja-JP" altLang="en-US" sz="1200" dirty="0">
                <a:solidFill>
                  <a:schemeClr val="tx1"/>
                </a:solidFill>
                <a:latin typeface="HG丸ｺﾞｼｯｸM-PRO" pitchFamily="50" charset="-128"/>
                <a:ea typeface="HG丸ｺﾞｼｯｸM-PRO" pitchFamily="50" charset="-128"/>
                <a:cs typeface="ＭＳ Ｐゴシック" pitchFamily="50" charset="-128"/>
              </a:rPr>
              <a:t>－</a:t>
            </a:r>
            <a:r>
              <a:rPr lang="en-US" altLang="ja-JP" sz="1200" dirty="0">
                <a:solidFill>
                  <a:schemeClr val="tx1"/>
                </a:solidFill>
                <a:latin typeface="HG丸ｺﾞｼｯｸM-PRO" pitchFamily="50" charset="-128"/>
                <a:ea typeface="HG丸ｺﾞｼｯｸM-PRO" pitchFamily="50" charset="-128"/>
                <a:cs typeface="ＭＳ Ｐゴシック" pitchFamily="50" charset="-128"/>
              </a:rPr>
              <a:t>1</a:t>
            </a:r>
            <a:r>
              <a:rPr lang="ja-JP" altLang="en-US" sz="1200" dirty="0">
                <a:solidFill>
                  <a:schemeClr val="tx1"/>
                </a:solidFill>
                <a:latin typeface="HG丸ｺﾞｼｯｸM-PRO" pitchFamily="50" charset="-128"/>
                <a:ea typeface="HG丸ｺﾞｼｯｸM-PRO" pitchFamily="50" charset="-128"/>
                <a:cs typeface="ＭＳ Ｐゴシック" pitchFamily="50" charset="-128"/>
              </a:rPr>
              <a:t>　</a:t>
            </a:r>
            <a:r>
              <a:rPr lang="ja-JP" altLang="en-US" sz="1200" dirty="0">
                <a:solidFill>
                  <a:schemeClr val="tx1"/>
                </a:solidFill>
                <a:latin typeface="Century"/>
                <a:ea typeface="HG丸ｺﾞｼｯｸM-PRO" pitchFamily="50" charset="-128"/>
                <a:cs typeface="ＭＳ Ｐゴシック" pitchFamily="50" charset="-128"/>
              </a:rPr>
              <a:t>コンプライアンスの確保 　  </a:t>
            </a:r>
            <a:r>
              <a:rPr lang="en-US" altLang="ja-JP" sz="1200" dirty="0">
                <a:solidFill>
                  <a:schemeClr val="tx1"/>
                </a:solidFill>
                <a:latin typeface="Century"/>
                <a:ea typeface="HG丸ｺﾞｼｯｸM-PRO" pitchFamily="50" charset="-128"/>
                <a:cs typeface="ＭＳ Ｐゴシック" pitchFamily="50" charset="-128"/>
              </a:rPr>
              <a:t>……………...…………</a:t>
            </a:r>
            <a:r>
              <a:rPr lang="ja-JP" altLang="en-US" sz="1200" dirty="0">
                <a:solidFill>
                  <a:schemeClr val="tx1"/>
                </a:solidFill>
                <a:latin typeface="Century"/>
                <a:ea typeface="HG丸ｺﾞｼｯｸM-PRO" pitchFamily="50" charset="-128"/>
                <a:cs typeface="ＭＳ Ｐゴシック" pitchFamily="50" charset="-128"/>
              </a:rPr>
              <a:t> 　 ４３</a:t>
            </a:r>
            <a:endParaRPr lang="en-US" altLang="ja-JP" sz="1200" dirty="0">
              <a:solidFill>
                <a:schemeClr val="tx1"/>
              </a:solidFill>
              <a:latin typeface="Century"/>
              <a:ea typeface="HG丸ｺﾞｼｯｸM-PRO" pitchFamily="50" charset="-128"/>
              <a:cs typeface="ＭＳ Ｐゴシック" pitchFamily="50" charset="-128"/>
            </a:endParaRPr>
          </a:p>
          <a:p>
            <a:pPr algn="just" fontAlgn="base">
              <a:lnSpc>
                <a:spcPct val="150000"/>
              </a:lnSpc>
              <a:spcBef>
                <a:spcPct val="0"/>
              </a:spcBef>
              <a:spcAft>
                <a:spcPct val="0"/>
              </a:spcAft>
            </a:pPr>
            <a:r>
              <a:rPr lang="ja-JP" altLang="en-US" sz="1000" dirty="0">
                <a:solidFill>
                  <a:schemeClr val="tx1"/>
                </a:solidFill>
                <a:latin typeface="HG丸ｺﾞｼｯｸM-PRO" pitchFamily="50" charset="-128"/>
                <a:ea typeface="HG丸ｺﾞｼｯｸM-PRO" pitchFamily="50" charset="-128"/>
                <a:cs typeface="ＭＳ Ｐゴシック" pitchFamily="50" charset="-128"/>
              </a:rPr>
              <a:t>　　　　　　　　　　　　　</a:t>
            </a:r>
            <a:r>
              <a:rPr lang="en-US" altLang="ja-JP" sz="1000" dirty="0">
                <a:solidFill>
                  <a:schemeClr val="tx1"/>
                </a:solidFill>
                <a:latin typeface="HG丸ｺﾞｼｯｸM-PRO" pitchFamily="50" charset="-128"/>
                <a:ea typeface="HG丸ｺﾞｼｯｸM-PRO" pitchFamily="50" charset="-128"/>
                <a:cs typeface="ＭＳ Ｐゴシック" pitchFamily="50" charset="-128"/>
              </a:rPr>
              <a:t>5-1-1</a:t>
            </a:r>
            <a:r>
              <a:rPr lang="ja-JP" altLang="en-US" sz="1000" dirty="0">
                <a:solidFill>
                  <a:schemeClr val="tx1"/>
                </a:solidFill>
                <a:latin typeface="HG丸ｺﾞｼｯｸM-PRO" pitchFamily="50" charset="-128"/>
                <a:ea typeface="HG丸ｺﾞｼｯｸM-PRO" pitchFamily="50" charset="-128"/>
                <a:cs typeface="ＭＳ Ｐゴシック" pitchFamily="50" charset="-128"/>
              </a:rPr>
              <a:t>　職員のコンプライアンス意識の向上</a:t>
            </a:r>
            <a:endParaRPr lang="en-US" altLang="ja-JP" sz="1000" dirty="0">
              <a:solidFill>
                <a:schemeClr val="tx1"/>
              </a:solidFill>
              <a:latin typeface="HG丸ｺﾞｼｯｸM-PRO" pitchFamily="50" charset="-128"/>
              <a:ea typeface="HG丸ｺﾞｼｯｸM-PRO" pitchFamily="50" charset="-128"/>
              <a:cs typeface="ＭＳ Ｐゴシック" pitchFamily="50" charset="-128"/>
            </a:endParaRPr>
          </a:p>
          <a:p>
            <a:pPr algn="just" fontAlgn="base">
              <a:lnSpc>
                <a:spcPct val="150000"/>
              </a:lnSpc>
              <a:spcBef>
                <a:spcPct val="0"/>
              </a:spcBef>
              <a:spcAft>
                <a:spcPct val="0"/>
              </a:spcAft>
            </a:pPr>
            <a:r>
              <a:rPr lang="ja-JP" altLang="en-US" sz="1000" dirty="0">
                <a:solidFill>
                  <a:schemeClr val="tx1"/>
                </a:solidFill>
                <a:latin typeface="HG丸ｺﾞｼｯｸM-PRO" pitchFamily="50" charset="-128"/>
                <a:ea typeface="HG丸ｺﾞｼｯｸM-PRO" pitchFamily="50" charset="-128"/>
                <a:cs typeface="ＭＳ Ｐゴシック" pitchFamily="50" charset="-128"/>
              </a:rPr>
              <a:t>　　　   </a:t>
            </a:r>
            <a:r>
              <a:rPr lang="ja-JP" altLang="en-US" sz="1200" dirty="0">
                <a:solidFill>
                  <a:schemeClr val="tx1"/>
                </a:solidFill>
                <a:latin typeface="HG丸ｺﾞｼｯｸM-PRO" pitchFamily="50" charset="-128"/>
                <a:ea typeface="HG丸ｺﾞｼｯｸM-PRO" pitchFamily="50" charset="-128"/>
                <a:cs typeface="ＭＳ Ｐゴシック" pitchFamily="50" charset="-128"/>
              </a:rPr>
              <a:t>　戦略</a:t>
            </a:r>
            <a:r>
              <a:rPr lang="en-US" altLang="ja-JP" sz="1200" dirty="0">
                <a:solidFill>
                  <a:schemeClr val="tx1"/>
                </a:solidFill>
                <a:latin typeface="HG丸ｺﾞｼｯｸM-PRO" pitchFamily="50" charset="-128"/>
                <a:ea typeface="HG丸ｺﾞｼｯｸM-PRO" pitchFamily="50" charset="-128"/>
                <a:cs typeface="ＭＳ Ｐゴシック" pitchFamily="50" charset="-128"/>
              </a:rPr>
              <a:t>5</a:t>
            </a:r>
            <a:r>
              <a:rPr lang="ja-JP" altLang="en-US" sz="1200" dirty="0">
                <a:solidFill>
                  <a:schemeClr val="tx1"/>
                </a:solidFill>
                <a:latin typeface="HG丸ｺﾞｼｯｸM-PRO" pitchFamily="50" charset="-128"/>
                <a:ea typeface="HG丸ｺﾞｼｯｸM-PRO" pitchFamily="50" charset="-128"/>
                <a:cs typeface="ＭＳ Ｐゴシック" pitchFamily="50" charset="-128"/>
              </a:rPr>
              <a:t>－</a:t>
            </a:r>
            <a:r>
              <a:rPr lang="en-US" altLang="ja-JP" sz="1200" dirty="0">
                <a:solidFill>
                  <a:schemeClr val="tx1"/>
                </a:solidFill>
                <a:latin typeface="HG丸ｺﾞｼｯｸM-PRO" pitchFamily="50" charset="-128"/>
                <a:ea typeface="HG丸ｺﾞｼｯｸM-PRO" pitchFamily="50" charset="-128"/>
                <a:cs typeface="ＭＳ Ｐゴシック" pitchFamily="50" charset="-128"/>
              </a:rPr>
              <a:t>2</a:t>
            </a:r>
            <a:r>
              <a:rPr lang="ja-JP" altLang="en-US" sz="1200" dirty="0">
                <a:solidFill>
                  <a:schemeClr val="tx1"/>
                </a:solidFill>
                <a:latin typeface="HG丸ｺﾞｼｯｸM-PRO" pitchFamily="50" charset="-128"/>
                <a:ea typeface="HG丸ｺﾞｼｯｸM-PRO" pitchFamily="50" charset="-128"/>
                <a:cs typeface="ＭＳ Ｐゴシック" pitchFamily="50" charset="-128"/>
              </a:rPr>
              <a:t>　</a:t>
            </a:r>
            <a:r>
              <a:rPr lang="ja-JP" altLang="en-US" sz="1200" dirty="0">
                <a:solidFill>
                  <a:schemeClr val="tx1"/>
                </a:solidFill>
                <a:latin typeface="Century"/>
                <a:ea typeface="HG丸ｺﾞｼｯｸM-PRO" pitchFamily="50" charset="-128"/>
                <a:cs typeface="ＭＳ Ｐゴシック" pitchFamily="50" charset="-128"/>
              </a:rPr>
              <a:t>窓口サービスの向上 　  </a:t>
            </a:r>
            <a:r>
              <a:rPr lang="en-US" altLang="ja-JP" sz="1200" dirty="0">
                <a:solidFill>
                  <a:schemeClr val="tx1"/>
                </a:solidFill>
                <a:latin typeface="Century"/>
                <a:ea typeface="HG丸ｺﾞｼｯｸM-PRO" pitchFamily="50" charset="-128"/>
                <a:cs typeface="ＭＳ Ｐゴシック" pitchFamily="50" charset="-128"/>
              </a:rPr>
              <a:t>…………………...…………</a:t>
            </a:r>
            <a:r>
              <a:rPr lang="ja-JP" altLang="en-US" sz="1200" dirty="0">
                <a:solidFill>
                  <a:schemeClr val="tx1"/>
                </a:solidFill>
                <a:latin typeface="Century"/>
                <a:ea typeface="HG丸ｺﾞｼｯｸM-PRO" pitchFamily="50" charset="-128"/>
                <a:cs typeface="ＭＳ Ｐゴシック" pitchFamily="50" charset="-128"/>
              </a:rPr>
              <a:t>　  ４４</a:t>
            </a:r>
            <a:endParaRPr lang="en-US" altLang="ja-JP" sz="1200" dirty="0">
              <a:solidFill>
                <a:schemeClr val="tx1"/>
              </a:solidFill>
              <a:latin typeface="HG丸ｺﾞｼｯｸM-PRO" pitchFamily="50" charset="-128"/>
              <a:ea typeface="HG丸ｺﾞｼｯｸM-PRO" pitchFamily="50" charset="-128"/>
              <a:cs typeface="ＭＳ Ｐゴシック" pitchFamily="50" charset="-128"/>
            </a:endParaRPr>
          </a:p>
          <a:p>
            <a:pPr algn="just" fontAlgn="base">
              <a:lnSpc>
                <a:spcPct val="150000"/>
              </a:lnSpc>
              <a:spcBef>
                <a:spcPct val="0"/>
              </a:spcBef>
              <a:spcAft>
                <a:spcPct val="0"/>
              </a:spcAft>
            </a:pPr>
            <a:r>
              <a:rPr lang="ja-JP" altLang="en-US" sz="1200" dirty="0">
                <a:solidFill>
                  <a:schemeClr val="tx1"/>
                </a:solidFill>
                <a:latin typeface="HG丸ｺﾞｼｯｸM-PRO" pitchFamily="50" charset="-128"/>
                <a:ea typeface="HG丸ｺﾞｼｯｸM-PRO" pitchFamily="50" charset="-128"/>
                <a:cs typeface="ＭＳ Ｐゴシック" pitchFamily="50" charset="-128"/>
              </a:rPr>
              <a:t>　　　　　　　　　　   </a:t>
            </a:r>
            <a:r>
              <a:rPr lang="en-US" altLang="ja-JP" sz="1000" dirty="0">
                <a:solidFill>
                  <a:schemeClr val="tx1"/>
                </a:solidFill>
                <a:latin typeface="HG丸ｺﾞｼｯｸM-PRO" pitchFamily="50" charset="-128"/>
                <a:ea typeface="HG丸ｺﾞｼｯｸM-PRO" pitchFamily="50" charset="-128"/>
                <a:cs typeface="ＭＳ Ｐゴシック" pitchFamily="50" charset="-128"/>
              </a:rPr>
              <a:t>5-2-1</a:t>
            </a:r>
            <a:r>
              <a:rPr lang="ja-JP" altLang="en-US" sz="1000" dirty="0">
                <a:solidFill>
                  <a:schemeClr val="tx1"/>
                </a:solidFill>
                <a:latin typeface="HG丸ｺﾞｼｯｸM-PRO" pitchFamily="50" charset="-128"/>
                <a:ea typeface="HG丸ｺﾞｼｯｸM-PRO" pitchFamily="50" charset="-128"/>
                <a:cs typeface="ＭＳ Ｐゴシック" pitchFamily="50" charset="-128"/>
              </a:rPr>
              <a:t>　窓口環境の改善</a:t>
            </a:r>
            <a:endParaRPr lang="en-US" altLang="ja-JP" sz="1000" dirty="0">
              <a:solidFill>
                <a:schemeClr val="tx1"/>
              </a:solidFill>
              <a:latin typeface="HG丸ｺﾞｼｯｸM-PRO" pitchFamily="50" charset="-128"/>
              <a:ea typeface="HG丸ｺﾞｼｯｸM-PRO" pitchFamily="50" charset="-128"/>
              <a:cs typeface="ＭＳ Ｐゴシック" pitchFamily="50" charset="-128"/>
            </a:endParaRPr>
          </a:p>
          <a:p>
            <a:pPr algn="just" fontAlgn="base">
              <a:lnSpc>
                <a:spcPct val="150000"/>
              </a:lnSpc>
              <a:spcBef>
                <a:spcPct val="0"/>
              </a:spcBef>
              <a:spcAft>
                <a:spcPct val="0"/>
              </a:spcAft>
            </a:pPr>
            <a:r>
              <a:rPr lang="ja-JP" altLang="en-US" sz="1000" dirty="0">
                <a:solidFill>
                  <a:schemeClr val="tx1"/>
                </a:solidFill>
                <a:latin typeface="HG丸ｺﾞｼｯｸM-PRO" pitchFamily="50" charset="-128"/>
                <a:ea typeface="HG丸ｺﾞｼｯｸM-PRO" pitchFamily="50" charset="-128"/>
                <a:cs typeface="ＭＳ Ｐゴシック" pitchFamily="50" charset="-128"/>
              </a:rPr>
              <a:t>　　　　　　　　　　　　　</a:t>
            </a:r>
            <a:r>
              <a:rPr lang="en-US" altLang="ja-JP" sz="1000" dirty="0">
                <a:solidFill>
                  <a:schemeClr val="tx1"/>
                </a:solidFill>
                <a:latin typeface="HG丸ｺﾞｼｯｸM-PRO" pitchFamily="50" charset="-128"/>
                <a:ea typeface="HG丸ｺﾞｼｯｸM-PRO" pitchFamily="50" charset="-128"/>
                <a:cs typeface="ＭＳ Ｐゴシック" pitchFamily="50" charset="-128"/>
              </a:rPr>
              <a:t>5-2-2</a:t>
            </a:r>
            <a:r>
              <a:rPr lang="ja-JP" altLang="en-US" sz="1000" dirty="0">
                <a:solidFill>
                  <a:schemeClr val="tx1"/>
                </a:solidFill>
                <a:latin typeface="HG丸ｺﾞｼｯｸM-PRO" pitchFamily="50" charset="-128"/>
                <a:ea typeface="HG丸ｺﾞｼｯｸM-PRO" pitchFamily="50" charset="-128"/>
                <a:cs typeface="ＭＳ Ｐゴシック" pitchFamily="50" charset="-128"/>
              </a:rPr>
              <a:t>　接遇能力の向上</a:t>
            </a:r>
            <a:endParaRPr lang="en-US" altLang="ja-JP" sz="1000" dirty="0">
              <a:solidFill>
                <a:schemeClr val="tx1"/>
              </a:solidFill>
              <a:latin typeface="HG丸ｺﾞｼｯｸM-PRO" pitchFamily="50" charset="-128"/>
              <a:ea typeface="HG丸ｺﾞｼｯｸM-PRO" pitchFamily="50" charset="-128"/>
              <a:cs typeface="ＭＳ Ｐゴシック" pitchFamily="50" charset="-128"/>
            </a:endParaRPr>
          </a:p>
          <a:p>
            <a:pPr algn="just" fontAlgn="base">
              <a:lnSpc>
                <a:spcPct val="150000"/>
              </a:lnSpc>
              <a:spcBef>
                <a:spcPct val="0"/>
              </a:spcBef>
              <a:spcAft>
                <a:spcPct val="0"/>
              </a:spcAft>
            </a:pPr>
            <a:r>
              <a:rPr lang="ja-JP" altLang="en-US" sz="1200" dirty="0">
                <a:solidFill>
                  <a:schemeClr val="tx1"/>
                </a:solidFill>
                <a:latin typeface="HG丸ｺﾞｼｯｸM-PRO" pitchFamily="50" charset="-128"/>
                <a:ea typeface="HG丸ｺﾞｼｯｸM-PRO" pitchFamily="50" charset="-128"/>
                <a:cs typeface="ＭＳ Ｐゴシック" pitchFamily="50" charset="-128"/>
              </a:rPr>
              <a:t>             戦略</a:t>
            </a:r>
            <a:r>
              <a:rPr lang="en-US" altLang="ja-JP" sz="1200" dirty="0">
                <a:solidFill>
                  <a:schemeClr val="tx1"/>
                </a:solidFill>
                <a:latin typeface="HG丸ｺﾞｼｯｸM-PRO" pitchFamily="50" charset="-128"/>
                <a:ea typeface="HG丸ｺﾞｼｯｸM-PRO" pitchFamily="50" charset="-128"/>
                <a:cs typeface="ＭＳ Ｐゴシック" pitchFamily="50" charset="-128"/>
              </a:rPr>
              <a:t>5</a:t>
            </a:r>
            <a:r>
              <a:rPr lang="ja-JP" altLang="en-US" sz="1200" dirty="0">
                <a:solidFill>
                  <a:schemeClr val="tx1"/>
                </a:solidFill>
                <a:latin typeface="HG丸ｺﾞｼｯｸM-PRO" pitchFamily="50" charset="-128"/>
                <a:ea typeface="HG丸ｺﾞｼｯｸM-PRO" pitchFamily="50" charset="-128"/>
                <a:cs typeface="ＭＳ Ｐゴシック" pitchFamily="50" charset="-128"/>
              </a:rPr>
              <a:t>－</a:t>
            </a:r>
            <a:r>
              <a:rPr lang="en-US" altLang="ja-JP" sz="1200" dirty="0">
                <a:solidFill>
                  <a:schemeClr val="tx1"/>
                </a:solidFill>
                <a:latin typeface="HG丸ｺﾞｼｯｸM-PRO" pitchFamily="50" charset="-128"/>
                <a:ea typeface="HG丸ｺﾞｼｯｸM-PRO" pitchFamily="50" charset="-128"/>
                <a:cs typeface="ＭＳ Ｐゴシック" pitchFamily="50" charset="-128"/>
              </a:rPr>
              <a:t>3   </a:t>
            </a:r>
            <a:r>
              <a:rPr lang="ja-JP" altLang="en-US" sz="1200" dirty="0">
                <a:solidFill>
                  <a:schemeClr val="tx1"/>
                </a:solidFill>
                <a:latin typeface="Century"/>
                <a:ea typeface="HG丸ｺﾞｼｯｸM-PRO" pitchFamily="50" charset="-128"/>
                <a:cs typeface="ＭＳ Ｐゴシック" pitchFamily="50" charset="-128"/>
              </a:rPr>
              <a:t>区民の皆さんとすすめる区政運営　   </a:t>
            </a:r>
            <a:r>
              <a:rPr lang="en-US" altLang="ja-JP" sz="1200" dirty="0">
                <a:solidFill>
                  <a:schemeClr val="tx1"/>
                </a:solidFill>
                <a:latin typeface="Century"/>
                <a:ea typeface="HG丸ｺﾞｼｯｸM-PRO" pitchFamily="50" charset="-128"/>
                <a:cs typeface="ＭＳ Ｐゴシック" pitchFamily="50" charset="-128"/>
              </a:rPr>
              <a:t>……...………</a:t>
            </a:r>
            <a:r>
              <a:rPr lang="ja-JP" altLang="en-US" sz="1200" dirty="0">
                <a:solidFill>
                  <a:schemeClr val="tx1"/>
                </a:solidFill>
                <a:latin typeface="Century"/>
                <a:ea typeface="HG丸ｺﾞｼｯｸM-PRO" pitchFamily="50" charset="-128"/>
                <a:cs typeface="ＭＳ Ｐゴシック" pitchFamily="50" charset="-128"/>
              </a:rPr>
              <a:t>　  </a:t>
            </a:r>
            <a:r>
              <a:rPr lang="ja-JP" altLang="en-US" sz="1200" dirty="0">
                <a:solidFill>
                  <a:schemeClr val="tx1"/>
                </a:solidFill>
                <a:latin typeface="HG丸ｺﾞｼｯｸM-PRO" pitchFamily="50" charset="-128"/>
                <a:ea typeface="HG丸ｺﾞｼｯｸM-PRO" pitchFamily="50" charset="-128"/>
                <a:cs typeface="ＭＳ Ｐゴシック" pitchFamily="50" charset="-128"/>
              </a:rPr>
              <a:t>４６</a:t>
            </a:r>
            <a:endParaRPr lang="en-US" altLang="ja-JP" sz="1200" dirty="0">
              <a:solidFill>
                <a:schemeClr val="tx1"/>
              </a:solidFill>
              <a:latin typeface="HG丸ｺﾞｼｯｸM-PRO" pitchFamily="50" charset="-128"/>
              <a:ea typeface="HG丸ｺﾞｼｯｸM-PRO" pitchFamily="50" charset="-128"/>
              <a:cs typeface="ＭＳ Ｐゴシック" pitchFamily="50" charset="-128"/>
            </a:endParaRPr>
          </a:p>
          <a:p>
            <a:pPr algn="just" fontAlgn="base">
              <a:lnSpc>
                <a:spcPct val="150000"/>
              </a:lnSpc>
              <a:spcBef>
                <a:spcPct val="0"/>
              </a:spcBef>
              <a:spcAft>
                <a:spcPct val="0"/>
              </a:spcAft>
            </a:pPr>
            <a:r>
              <a:rPr lang="ja-JP" altLang="en-US" sz="1000" dirty="0">
                <a:solidFill>
                  <a:schemeClr val="tx1"/>
                </a:solidFill>
                <a:latin typeface="HG丸ｺﾞｼｯｸM-PRO" pitchFamily="50" charset="-128"/>
                <a:ea typeface="HG丸ｺﾞｼｯｸM-PRO" pitchFamily="50" charset="-128"/>
                <a:cs typeface="ＭＳ Ｐゴシック" pitchFamily="50" charset="-128"/>
              </a:rPr>
              <a:t>　　　　　　　　　　　　　</a:t>
            </a:r>
            <a:r>
              <a:rPr lang="en-US" altLang="ja-JP" sz="1000" dirty="0">
                <a:solidFill>
                  <a:schemeClr val="tx1"/>
                </a:solidFill>
                <a:latin typeface="HG丸ｺﾞｼｯｸM-PRO" pitchFamily="50" charset="-128"/>
                <a:ea typeface="HG丸ｺﾞｼｯｸM-PRO" pitchFamily="50" charset="-128"/>
                <a:cs typeface="ＭＳ Ｐゴシック" pitchFamily="50" charset="-128"/>
              </a:rPr>
              <a:t>5-</a:t>
            </a:r>
            <a:r>
              <a:rPr lang="ja-JP" altLang="en-US" sz="1000" dirty="0">
                <a:solidFill>
                  <a:schemeClr val="tx1"/>
                </a:solidFill>
                <a:latin typeface="HG丸ｺﾞｼｯｸM-PRO" pitchFamily="50" charset="-128"/>
                <a:ea typeface="HG丸ｺﾞｼｯｸM-PRO" pitchFamily="50" charset="-128"/>
                <a:cs typeface="ＭＳ Ｐゴシック" pitchFamily="50" charset="-128"/>
              </a:rPr>
              <a:t>３</a:t>
            </a:r>
            <a:r>
              <a:rPr lang="en-US" altLang="ja-JP" sz="1000" dirty="0">
                <a:solidFill>
                  <a:schemeClr val="tx1"/>
                </a:solidFill>
                <a:latin typeface="HG丸ｺﾞｼｯｸM-PRO" pitchFamily="50" charset="-128"/>
                <a:ea typeface="HG丸ｺﾞｼｯｸM-PRO" pitchFamily="50" charset="-128"/>
                <a:cs typeface="ＭＳ Ｐゴシック" pitchFamily="50" charset="-128"/>
              </a:rPr>
              <a:t>-1</a:t>
            </a:r>
            <a:r>
              <a:rPr lang="ja-JP" altLang="en-US" sz="1000" dirty="0">
                <a:solidFill>
                  <a:schemeClr val="tx1"/>
                </a:solidFill>
                <a:latin typeface="HG丸ｺﾞｼｯｸM-PRO" pitchFamily="50" charset="-128"/>
                <a:ea typeface="HG丸ｺﾞｼｯｸM-PRO" pitchFamily="50" charset="-128"/>
                <a:cs typeface="ＭＳ Ｐゴシック" pitchFamily="50" charset="-128"/>
              </a:rPr>
              <a:t>　区民との対話や協働による区政運営</a:t>
            </a:r>
            <a:endParaRPr lang="en-US" altLang="ja-JP" sz="1000" dirty="0">
              <a:solidFill>
                <a:schemeClr val="tx1"/>
              </a:solidFill>
              <a:latin typeface="HG丸ｺﾞｼｯｸM-PRO" pitchFamily="50" charset="-128"/>
              <a:ea typeface="HG丸ｺﾞｼｯｸM-PRO" pitchFamily="50" charset="-128"/>
              <a:cs typeface="ＭＳ Ｐゴシック" pitchFamily="50" charset="-128"/>
            </a:endParaRPr>
          </a:p>
          <a:p>
            <a:pPr algn="just" fontAlgn="base">
              <a:lnSpc>
                <a:spcPct val="150000"/>
              </a:lnSpc>
              <a:spcBef>
                <a:spcPct val="0"/>
              </a:spcBef>
              <a:spcAft>
                <a:spcPct val="0"/>
              </a:spcAft>
            </a:pPr>
            <a:r>
              <a:rPr lang="ja-JP" altLang="en-US" sz="1000" dirty="0">
                <a:solidFill>
                  <a:schemeClr val="tx1"/>
                </a:solidFill>
                <a:latin typeface="HG丸ｺﾞｼｯｸM-PRO" pitchFamily="50" charset="-128"/>
                <a:ea typeface="HG丸ｺﾞｼｯｸM-PRO" pitchFamily="50" charset="-128"/>
                <a:cs typeface="ＭＳ Ｐゴシック" pitchFamily="50" charset="-128"/>
              </a:rPr>
              <a:t>　　　　　　　　　　　　　</a:t>
            </a:r>
            <a:r>
              <a:rPr lang="en-US" altLang="ja-JP" sz="1000" dirty="0">
                <a:solidFill>
                  <a:schemeClr val="tx1"/>
                </a:solidFill>
                <a:latin typeface="HG丸ｺﾞｼｯｸM-PRO" pitchFamily="50" charset="-128"/>
                <a:ea typeface="HG丸ｺﾞｼｯｸM-PRO" pitchFamily="50" charset="-128"/>
                <a:cs typeface="ＭＳ Ｐゴシック" pitchFamily="50" charset="-128"/>
              </a:rPr>
              <a:t>5-</a:t>
            </a:r>
            <a:r>
              <a:rPr lang="ja-JP" altLang="en-US" sz="1000" dirty="0">
                <a:solidFill>
                  <a:schemeClr val="tx1"/>
                </a:solidFill>
                <a:latin typeface="HG丸ｺﾞｼｯｸM-PRO" pitchFamily="50" charset="-128"/>
                <a:ea typeface="HG丸ｺﾞｼｯｸM-PRO" pitchFamily="50" charset="-128"/>
                <a:cs typeface="ＭＳ Ｐゴシック" pitchFamily="50" charset="-128"/>
              </a:rPr>
              <a:t>３</a:t>
            </a:r>
            <a:r>
              <a:rPr lang="en-US" altLang="ja-JP" sz="1000" dirty="0">
                <a:solidFill>
                  <a:schemeClr val="tx1"/>
                </a:solidFill>
                <a:latin typeface="HG丸ｺﾞｼｯｸM-PRO" pitchFamily="50" charset="-128"/>
                <a:ea typeface="HG丸ｺﾞｼｯｸM-PRO" pitchFamily="50" charset="-128"/>
                <a:cs typeface="ＭＳ Ｐゴシック" pitchFamily="50" charset="-128"/>
              </a:rPr>
              <a:t>-2</a:t>
            </a:r>
            <a:r>
              <a:rPr lang="ja-JP" altLang="en-US" sz="1000" dirty="0">
                <a:solidFill>
                  <a:schemeClr val="tx1"/>
                </a:solidFill>
                <a:latin typeface="HG丸ｺﾞｼｯｸM-PRO" pitchFamily="50" charset="-128"/>
                <a:ea typeface="HG丸ｺﾞｼｯｸM-PRO" pitchFamily="50" charset="-128"/>
                <a:cs typeface="ＭＳ Ｐゴシック" pitchFamily="50" charset="-128"/>
              </a:rPr>
              <a:t>　区民ニーズの的確な把握と積極的な情報発信</a:t>
            </a:r>
            <a:endParaRPr lang="en-US" altLang="ja-JP" sz="1000" dirty="0">
              <a:solidFill>
                <a:schemeClr val="tx1"/>
              </a:solidFill>
              <a:latin typeface="HG丸ｺﾞｼｯｸM-PRO" pitchFamily="50" charset="-128"/>
              <a:ea typeface="HG丸ｺﾞｼｯｸM-PRO" pitchFamily="50" charset="-128"/>
              <a:cs typeface="ＭＳ Ｐゴシック" pitchFamily="50" charset="-128"/>
            </a:endParaRPr>
          </a:p>
          <a:p>
            <a:pPr algn="just" fontAlgn="base">
              <a:lnSpc>
                <a:spcPct val="150000"/>
              </a:lnSpc>
              <a:spcBef>
                <a:spcPct val="0"/>
              </a:spcBef>
              <a:spcAft>
                <a:spcPct val="0"/>
              </a:spcAft>
            </a:pPr>
            <a:r>
              <a:rPr lang="ja-JP" altLang="en-US" sz="1200" dirty="0">
                <a:solidFill>
                  <a:schemeClr val="tx1"/>
                </a:solidFill>
                <a:latin typeface="HG丸ｺﾞｼｯｸM-PRO" pitchFamily="50" charset="-128"/>
                <a:ea typeface="HG丸ｺﾞｼｯｸM-PRO" pitchFamily="50" charset="-128"/>
                <a:cs typeface="ＭＳ Ｐゴシック" pitchFamily="50" charset="-128"/>
              </a:rPr>
              <a:t>●</a:t>
            </a:r>
            <a:r>
              <a:rPr lang="ja-JP" altLang="en-US" sz="1200" b="1" dirty="0">
                <a:solidFill>
                  <a:schemeClr val="tx1"/>
                </a:solidFill>
                <a:latin typeface="HG丸ｺﾞｼｯｸM-PRO" pitchFamily="50" charset="-128"/>
                <a:ea typeface="HG丸ｺﾞｼｯｸM-PRO" pitchFamily="50" charset="-128"/>
                <a:cs typeface="ＭＳ Ｐゴシック" pitchFamily="50" charset="-128"/>
              </a:rPr>
              <a:t>「市政改革プラン</a:t>
            </a:r>
            <a:r>
              <a:rPr lang="en-US" altLang="ja-JP" sz="1200" b="1" dirty="0">
                <a:solidFill>
                  <a:schemeClr val="tx1"/>
                </a:solidFill>
                <a:latin typeface="HG丸ｺﾞｼｯｸM-PRO" pitchFamily="50" charset="-128"/>
                <a:ea typeface="HG丸ｺﾞｼｯｸM-PRO" pitchFamily="50" charset="-128"/>
                <a:cs typeface="ＭＳ Ｐゴシック" pitchFamily="50" charset="-128"/>
              </a:rPr>
              <a:t>3.1</a:t>
            </a:r>
            <a:r>
              <a:rPr lang="ja-JP" altLang="en-US" sz="1200" b="1" dirty="0">
                <a:solidFill>
                  <a:schemeClr val="tx1"/>
                </a:solidFill>
                <a:latin typeface="HG丸ｺﾞｼｯｸM-PRO" pitchFamily="50" charset="-128"/>
                <a:ea typeface="HG丸ｺﾞｼｯｸM-PRO" pitchFamily="50" charset="-128"/>
                <a:cs typeface="ＭＳ Ｐゴシック" pitchFamily="50" charset="-128"/>
              </a:rPr>
              <a:t>」に基づく取組等　   </a:t>
            </a:r>
            <a:r>
              <a:rPr lang="en-US" altLang="ja-JP" sz="1200" dirty="0">
                <a:solidFill>
                  <a:schemeClr val="tx1"/>
                </a:solidFill>
                <a:latin typeface="Century"/>
                <a:ea typeface="HG丸ｺﾞｼｯｸM-PRO" pitchFamily="50" charset="-128"/>
                <a:cs typeface="ＭＳ Ｐゴシック" pitchFamily="50" charset="-128"/>
              </a:rPr>
              <a:t>………………………………</a:t>
            </a:r>
            <a:r>
              <a:rPr lang="ja-JP" altLang="en-US" sz="1200" dirty="0">
                <a:solidFill>
                  <a:schemeClr val="tx1"/>
                </a:solidFill>
                <a:latin typeface="Century"/>
                <a:ea typeface="HG丸ｺﾞｼｯｸM-PRO" pitchFamily="50" charset="-128"/>
                <a:cs typeface="ＭＳ Ｐゴシック" pitchFamily="50" charset="-128"/>
              </a:rPr>
              <a:t>　 ４８</a:t>
            </a:r>
            <a:endParaRPr lang="en-US" altLang="ja-JP" sz="1200" dirty="0">
              <a:solidFill>
                <a:schemeClr val="tx1"/>
              </a:solidFill>
              <a:latin typeface="Century"/>
              <a:ea typeface="HG丸ｺﾞｼｯｸM-PRO" pitchFamily="50" charset="-128"/>
              <a:cs typeface="ＭＳ Ｐゴシック" pitchFamily="50" charset="-128"/>
            </a:endParaRPr>
          </a:p>
          <a:p>
            <a:pPr algn="just" fontAlgn="base">
              <a:lnSpc>
                <a:spcPct val="150000"/>
              </a:lnSpc>
              <a:spcBef>
                <a:spcPct val="0"/>
              </a:spcBef>
              <a:spcAft>
                <a:spcPct val="0"/>
              </a:spcAft>
            </a:pPr>
            <a:r>
              <a:rPr lang="ja-JP" altLang="en-US" sz="1200" dirty="0">
                <a:solidFill>
                  <a:schemeClr val="tx1"/>
                </a:solidFill>
                <a:latin typeface="HG丸ｺﾞｼｯｸM-PRO" pitchFamily="50" charset="-128"/>
                <a:ea typeface="HG丸ｺﾞｼｯｸM-PRO" pitchFamily="50" charset="-128"/>
                <a:cs typeface="ＭＳ Ｐゴシック" pitchFamily="50" charset="-128"/>
              </a:rPr>
              <a:t>●</a:t>
            </a:r>
            <a:r>
              <a:rPr lang="ja-JP" altLang="en-US" sz="1200" b="1" dirty="0">
                <a:solidFill>
                  <a:schemeClr val="tx1"/>
                </a:solidFill>
                <a:latin typeface="HG丸ｺﾞｼｯｸM-PRO" pitchFamily="50" charset="-128"/>
                <a:ea typeface="HG丸ｺﾞｼｯｸM-PRO" pitchFamily="50" charset="-128"/>
                <a:cs typeface="ＭＳ Ｐゴシック" pitchFamily="50" charset="-128"/>
              </a:rPr>
              <a:t>令和４年度予算事業一覧表　  </a:t>
            </a:r>
            <a:r>
              <a:rPr lang="en-US" altLang="ja-JP" sz="1200" dirty="0">
                <a:solidFill>
                  <a:schemeClr val="tx1"/>
                </a:solidFill>
                <a:latin typeface="Century"/>
                <a:ea typeface="HG丸ｺﾞｼｯｸM-PRO" pitchFamily="50" charset="-128"/>
                <a:cs typeface="ＭＳ Ｐゴシック" pitchFamily="50" charset="-128"/>
              </a:rPr>
              <a:t>……………………………….……………</a:t>
            </a:r>
            <a:r>
              <a:rPr lang="ja-JP" altLang="en-US" sz="1200" dirty="0">
                <a:solidFill>
                  <a:schemeClr val="tx1"/>
                </a:solidFill>
                <a:latin typeface="Century"/>
                <a:ea typeface="HG丸ｺﾞｼｯｸM-PRO" pitchFamily="50" charset="-128"/>
                <a:cs typeface="ＭＳ Ｐゴシック" pitchFamily="50" charset="-128"/>
              </a:rPr>
              <a:t>　 ４９</a:t>
            </a:r>
            <a:r>
              <a:rPr lang="ja-JP" altLang="en-US" sz="1200" dirty="0">
                <a:solidFill>
                  <a:schemeClr val="accent1">
                    <a:lumMod val="40000"/>
                    <a:lumOff val="60000"/>
                  </a:schemeClr>
                </a:solidFill>
                <a:latin typeface="HG丸ｺﾞｼｯｸM-PRO" pitchFamily="50" charset="-128"/>
                <a:ea typeface="HG丸ｺﾞｼｯｸM-PRO" pitchFamily="50" charset="-128"/>
                <a:cs typeface="ＭＳ Ｐゴシック" pitchFamily="50" charset="-128"/>
              </a:rPr>
              <a:t>６１</a:t>
            </a:r>
            <a:endParaRPr lang="en-US" altLang="ja-JP" sz="1200" dirty="0">
              <a:solidFill>
                <a:schemeClr val="accent1">
                  <a:lumMod val="40000"/>
                  <a:lumOff val="60000"/>
                </a:schemeClr>
              </a:solidFill>
              <a:latin typeface="HG丸ｺﾞｼｯｸM-PRO" pitchFamily="50" charset="-128"/>
              <a:ea typeface="HG丸ｺﾞｼｯｸM-PRO" pitchFamily="50" charset="-128"/>
              <a:cs typeface="ＭＳ Ｐゴシック" pitchFamily="50" charset="-128"/>
            </a:endParaRPr>
          </a:p>
          <a:p>
            <a:pPr algn="just" fontAlgn="base">
              <a:lnSpc>
                <a:spcPct val="150000"/>
              </a:lnSpc>
              <a:spcBef>
                <a:spcPct val="0"/>
              </a:spcBef>
              <a:spcAft>
                <a:spcPct val="0"/>
              </a:spcAft>
            </a:pPr>
            <a:r>
              <a:rPr lang="ja-JP" altLang="en-US" sz="1200" dirty="0">
                <a:solidFill>
                  <a:schemeClr val="tx1"/>
                </a:solidFill>
                <a:latin typeface="Century"/>
                <a:ea typeface="HG丸ｺﾞｼｯｸM-PRO" pitchFamily="50" charset="-128"/>
                <a:cs typeface="ＭＳ Ｐゴシック" pitchFamily="50" charset="-128"/>
              </a:rPr>
              <a:t>　</a:t>
            </a:r>
            <a:endParaRPr lang="en-US" altLang="ja-JP" sz="1200" b="1" dirty="0">
              <a:solidFill>
                <a:schemeClr val="tx1"/>
              </a:solidFill>
              <a:latin typeface="HG丸ｺﾞｼｯｸM-PRO" pitchFamily="50" charset="-128"/>
              <a:ea typeface="HG丸ｺﾞｼｯｸM-PRO" pitchFamily="50" charset="-128"/>
              <a:cs typeface="ＭＳ Ｐゴシック" pitchFamily="50" charset="-128"/>
            </a:endParaRPr>
          </a:p>
          <a:p>
            <a:pPr algn="just" fontAlgn="base">
              <a:lnSpc>
                <a:spcPct val="150000"/>
              </a:lnSpc>
              <a:spcBef>
                <a:spcPct val="0"/>
              </a:spcBef>
              <a:spcAft>
                <a:spcPct val="0"/>
              </a:spcAft>
            </a:pPr>
            <a:endParaRPr lang="ja-JP" altLang="en-US" sz="1200" dirty="0">
              <a:solidFill>
                <a:schemeClr val="tx1"/>
              </a:solidFill>
              <a:latin typeface="Times New Roman" pitchFamily="18" charset="0"/>
              <a:ea typeface="ＭＳ 明朝" pitchFamily="17" charset="-128"/>
              <a:cs typeface="ＭＳ Ｐゴシック" pitchFamily="50" charset="-128"/>
            </a:endParaRPr>
          </a:p>
          <a:p>
            <a:pPr lvl="0" algn="just" fontAlgn="base">
              <a:lnSpc>
                <a:spcPct val="150000"/>
              </a:lnSpc>
              <a:spcBef>
                <a:spcPct val="0"/>
              </a:spcBef>
              <a:spcAft>
                <a:spcPct val="0"/>
              </a:spcAft>
            </a:pPr>
            <a:r>
              <a:rPr lang="en-US" altLang="ja-JP" sz="1200" dirty="0">
                <a:solidFill>
                  <a:schemeClr val="tx1"/>
                </a:solidFill>
                <a:latin typeface="Century" pitchFamily="18" charset="0"/>
                <a:ea typeface="ＭＳ 明朝" pitchFamily="17" charset="-128"/>
                <a:cs typeface="ＭＳ Ｐゴシック" pitchFamily="50" charset="-128"/>
              </a:rPr>
              <a:t>        </a:t>
            </a:r>
            <a:endParaRPr lang="ja-JP" altLang="en-US" sz="1200" dirty="0">
              <a:solidFill>
                <a:schemeClr val="tx1"/>
              </a:solidFill>
              <a:latin typeface="Arial" pitchFamily="34" charset="0"/>
              <a:ea typeface="ＭＳ Ｐゴシック" pitchFamily="50" charset="-128"/>
              <a:cs typeface="ＭＳ Ｐゴシック" pitchFamily="50" charset="-128"/>
            </a:endParaRPr>
          </a:p>
          <a:p>
            <a:pPr algn="just" fontAlgn="base">
              <a:spcBef>
                <a:spcPct val="0"/>
              </a:spcBef>
              <a:spcAft>
                <a:spcPct val="0"/>
              </a:spcAft>
            </a:pPr>
            <a:r>
              <a:rPr lang="ja-JP" altLang="en-US" sz="1200" dirty="0">
                <a:solidFill>
                  <a:schemeClr val="tx1"/>
                </a:solidFill>
                <a:latin typeface="Century"/>
                <a:ea typeface="HG丸ｺﾞｼｯｸM-PRO" pitchFamily="50" charset="-128"/>
                <a:cs typeface="ＭＳ Ｐゴシック" pitchFamily="50" charset="-128"/>
              </a:rPr>
              <a:t>　</a:t>
            </a:r>
            <a:endParaRPr lang="en-US" altLang="ja-JP" sz="1200" b="1" dirty="0">
              <a:solidFill>
                <a:schemeClr val="tx1"/>
              </a:solidFill>
              <a:latin typeface="HG丸ｺﾞｼｯｸM-PRO" pitchFamily="50" charset="-128"/>
              <a:ea typeface="HG丸ｺﾞｼｯｸM-PRO" pitchFamily="50" charset="-128"/>
              <a:cs typeface="ＭＳ Ｐゴシック" pitchFamily="50" charset="-128"/>
            </a:endParaRPr>
          </a:p>
          <a:p>
            <a:pPr algn="just" fontAlgn="base">
              <a:spcBef>
                <a:spcPct val="0"/>
              </a:spcBef>
              <a:spcAft>
                <a:spcPct val="0"/>
              </a:spcAft>
            </a:pPr>
            <a:endParaRPr lang="ja-JP" altLang="en-US" sz="1000" dirty="0">
              <a:solidFill>
                <a:schemeClr val="tx1"/>
              </a:solidFill>
              <a:latin typeface="Times New Roman" pitchFamily="18" charset="0"/>
              <a:ea typeface="ＭＳ 明朝" pitchFamily="17" charset="-128"/>
              <a:cs typeface="ＭＳ Ｐゴシック" pitchFamily="50" charset="-128"/>
            </a:endParaRPr>
          </a:p>
          <a:p>
            <a:pPr lvl="0" algn="just" fontAlgn="base">
              <a:spcBef>
                <a:spcPct val="0"/>
              </a:spcBef>
              <a:spcAft>
                <a:spcPct val="0"/>
              </a:spcAft>
            </a:pPr>
            <a:r>
              <a:rPr lang="en-US" altLang="ja-JP" sz="1000" dirty="0">
                <a:solidFill>
                  <a:schemeClr val="tx1"/>
                </a:solidFill>
                <a:latin typeface="Century" pitchFamily="18" charset="0"/>
                <a:ea typeface="ＭＳ 明朝" pitchFamily="17" charset="-128"/>
                <a:cs typeface="ＭＳ Ｐゴシック" pitchFamily="50" charset="-128"/>
              </a:rPr>
              <a:t>        </a:t>
            </a:r>
            <a:endParaRPr lang="ja-JP" altLang="en-US" sz="1200" dirty="0">
              <a:solidFill>
                <a:schemeClr val="tx1"/>
              </a:solidFill>
              <a:latin typeface="Arial" pitchFamily="34" charset="0"/>
              <a:ea typeface="ＭＳ Ｐゴシック" pitchFamily="50" charset="-128"/>
              <a:cs typeface="ＭＳ Ｐゴシック" pitchFamily="50" charset="-128"/>
            </a:endParaRPr>
          </a:p>
        </p:txBody>
      </p:sp>
      <p:pic>
        <p:nvPicPr>
          <p:cNvPr id="1026" name="Picture 2" descr="X:\ユーザ作業用フォルダ\総合企画担当\広聴・広報\ユーザ作業用フォルダ（広聴・広報）\楠本\コスモちゃん（差し棒）.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65104" y="7041232"/>
            <a:ext cx="2160240" cy="2565282"/>
          </a:xfrm>
          <a:prstGeom prst="rect">
            <a:avLst/>
          </a:prstGeom>
          <a:noFill/>
        </p:spPr>
      </p:pic>
    </p:spTree>
    <p:extLst>
      <p:ext uri="{BB962C8B-B14F-4D97-AF65-F5344CB8AC3E}">
        <p14:creationId xmlns:p14="http://schemas.microsoft.com/office/powerpoint/2010/main" val="3887164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332657" y="428497"/>
            <a:ext cx="6253312" cy="2292255"/>
          </a:xfrm>
          <a:prstGeom prst="roundRect">
            <a:avLst>
              <a:gd name="adj" fmla="val 16667"/>
            </a:avLst>
          </a:prstGeom>
          <a:noFill/>
          <a:ln w="12700">
            <a:solidFill>
              <a:srgbClr val="00000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74290" tIns="8889" rIns="74290" bIns="8889" numCol="1" anchor="t" anchorCtr="0" compatLnSpc="1">
            <a:prstTxWarp prst="textNoShape">
              <a:avLst/>
            </a:prstTxWarp>
          </a:bodyPr>
          <a:lstStyle/>
          <a:p>
            <a:endParaRPr lang="ja-JP" altLang="en-US"/>
          </a:p>
        </p:txBody>
      </p:sp>
      <p:sp>
        <p:nvSpPr>
          <p:cNvPr id="7" name="Rectangle 4"/>
          <p:cNvSpPr>
            <a:spLocks noChangeArrowheads="1"/>
          </p:cNvSpPr>
          <p:nvPr/>
        </p:nvSpPr>
        <p:spPr bwMode="auto">
          <a:xfrm>
            <a:off x="3" y="62988"/>
            <a:ext cx="184716" cy="369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3" tIns="45717" rIns="91433" bIns="45717" numCol="1" anchor="ctr" anchorCtr="0" compatLnSpc="1">
            <a:prstTxWarp prst="textNoShape">
              <a:avLst/>
            </a:prstTxWarp>
            <a:spAutoFit/>
          </a:bodyPr>
          <a:lstStyle/>
          <a:p>
            <a:endParaRPr lang="ja-JP" altLang="en-US"/>
          </a:p>
        </p:txBody>
      </p:sp>
      <p:sp>
        <p:nvSpPr>
          <p:cNvPr id="9" name="Rectangle 6"/>
          <p:cNvSpPr>
            <a:spLocks noChangeArrowheads="1"/>
          </p:cNvSpPr>
          <p:nvPr/>
        </p:nvSpPr>
        <p:spPr bwMode="auto">
          <a:xfrm>
            <a:off x="476672" y="3010819"/>
            <a:ext cx="6048672" cy="26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lvl1pPr indent="139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indent="139689"/>
            <a:r>
              <a:rPr lang="ja-JP" altLang="en-US" sz="2400" dirty="0">
                <a:effectLst>
                  <a:outerShdw blurRad="38100" dist="38100" dir="2700000" algn="tl">
                    <a:srgbClr val="000000">
                      <a:alpha val="43137"/>
                    </a:srgbClr>
                  </a:outerShdw>
                </a:effectLst>
                <a:latin typeface="HG丸ｺﾞｼｯｸM-PRO" pitchFamily="50" charset="-128"/>
                <a:ea typeface="HG丸ｺﾞｼｯｸM-PRO" pitchFamily="50" charset="-128"/>
                <a:cs typeface="Times New Roman" pitchFamily="18" charset="0"/>
              </a:rPr>
              <a:t>  </a:t>
            </a:r>
            <a:r>
              <a:rPr lang="ja-JP" altLang="ja-JP" sz="2400" dirty="0">
                <a:effectLst>
                  <a:outerShdw blurRad="38100" dist="38100" dir="2700000" algn="tl">
                    <a:srgbClr val="000000">
                      <a:alpha val="43137"/>
                    </a:srgbClr>
                  </a:outerShdw>
                </a:effectLst>
                <a:latin typeface="HG丸ｺﾞｼｯｸM-PRO" pitchFamily="50" charset="-128"/>
                <a:ea typeface="HG丸ｺﾞｼｯｸM-PRO" pitchFamily="50" charset="-128"/>
                <a:cs typeface="Times New Roman" pitchFamily="18" charset="0"/>
              </a:rPr>
              <a:t>区運営方針の構成</a:t>
            </a:r>
            <a:endParaRPr lang="ja-JP" altLang="ja-JP" sz="2400" dirty="0">
              <a:effectLst>
                <a:outerShdw blurRad="38100" dist="38100" dir="2700000" algn="tl">
                  <a:srgbClr val="000000">
                    <a:alpha val="43137"/>
                  </a:srgbClr>
                </a:outerShdw>
              </a:effectLst>
            </a:endParaRPr>
          </a:p>
          <a:p>
            <a:endParaRPr lang="en-US" altLang="ja-JP" sz="1100" b="1" dirty="0">
              <a:latin typeface="HG丸ｺﾞｼｯｸM-PRO" pitchFamily="50" charset="-128"/>
              <a:ea typeface="HG丸ｺﾞｼｯｸM-PRO" pitchFamily="50" charset="-128"/>
            </a:endParaRPr>
          </a:p>
          <a:p>
            <a:r>
              <a:rPr lang="ja-JP" altLang="en-US" sz="1100" b="1" dirty="0">
                <a:latin typeface="HG丸ｺﾞｼｯｸM-PRO" pitchFamily="50" charset="-128"/>
                <a:ea typeface="HG丸ｺﾞｼｯｸM-PRO" pitchFamily="50" charset="-128"/>
              </a:rPr>
              <a:t>区運営方針のあらまし　</a:t>
            </a:r>
            <a:r>
              <a:rPr lang="en-US" altLang="ja-JP" sz="1100" b="1" dirty="0">
                <a:latin typeface="HG丸ｺﾞｼｯｸM-PRO" pitchFamily="50" charset="-128"/>
                <a:ea typeface="HG丸ｺﾞｼｯｸM-PRO" pitchFamily="50" charset="-128"/>
              </a:rPr>
              <a:t>…</a:t>
            </a:r>
            <a:r>
              <a:rPr lang="ja-JP" altLang="en-US" sz="1100" b="1" dirty="0">
                <a:latin typeface="HG丸ｺﾞｼｯｸM-PRO" pitchFamily="50" charset="-128"/>
                <a:ea typeface="HG丸ｺﾞｼｯｸM-PRO" pitchFamily="50" charset="-128"/>
              </a:rPr>
              <a:t>「施策の選択と集中の全体像（概要）」</a:t>
            </a:r>
            <a:endParaRPr lang="ja-JP" altLang="ja-JP" sz="1100" dirty="0">
              <a:latin typeface="HG丸ｺﾞｼｯｸM-PRO" pitchFamily="50" charset="-128"/>
              <a:ea typeface="HG丸ｺﾞｼｯｸM-PRO" pitchFamily="50" charset="-128"/>
            </a:endParaRPr>
          </a:p>
          <a:p>
            <a:r>
              <a:rPr lang="ja-JP" altLang="en-US" sz="1100" dirty="0">
                <a:latin typeface="HG丸ｺﾞｼｯｸM-PRO" pitchFamily="50" charset="-128"/>
                <a:ea typeface="HG丸ｺﾞｼｯｸM-PRO" pitchFamily="50" charset="-128"/>
              </a:rPr>
              <a:t>　</a:t>
            </a:r>
            <a:r>
              <a:rPr lang="ja-JP" altLang="ja-JP" sz="1100" dirty="0">
                <a:latin typeface="HG丸ｺﾞｼｯｸM-PRO" pitchFamily="50" charset="-128"/>
                <a:ea typeface="HG丸ｺﾞｼｯｸM-PRO" pitchFamily="50" charset="-128"/>
              </a:rPr>
              <a:t>所属の目標や使命を示し、何について特に優先して取り組んでいくのかなど、区長とし</a:t>
            </a:r>
            <a:r>
              <a:rPr lang="ja-JP" altLang="en-US" sz="1100" dirty="0">
                <a:latin typeface="HG丸ｺﾞｼｯｸM-PRO" pitchFamily="50" charset="-128"/>
                <a:ea typeface="HG丸ｺﾞｼｯｸM-PRO" pitchFamily="50" charset="-128"/>
              </a:rPr>
              <a:t>　　　</a:t>
            </a:r>
            <a:endParaRPr lang="en-US" altLang="ja-JP" sz="1100" dirty="0">
              <a:latin typeface="HG丸ｺﾞｼｯｸM-PRO" pitchFamily="50" charset="-128"/>
              <a:ea typeface="HG丸ｺﾞｼｯｸM-PRO" pitchFamily="50" charset="-128"/>
            </a:endParaRPr>
          </a:p>
          <a:p>
            <a:r>
              <a:rPr lang="ja-JP" altLang="ja-JP" sz="1100" dirty="0">
                <a:latin typeface="HG丸ｺﾞｼｯｸM-PRO" pitchFamily="50" charset="-128"/>
                <a:ea typeface="HG丸ｺﾞｼｯｸM-PRO" pitchFamily="50" charset="-128"/>
              </a:rPr>
              <a:t>ての「選択と集中の方針」を記載しています。</a:t>
            </a:r>
          </a:p>
          <a:p>
            <a:endParaRPr lang="en-US" altLang="ja-JP" sz="1100" b="1" dirty="0">
              <a:latin typeface="HG丸ｺﾞｼｯｸM-PRO" pitchFamily="50" charset="-128"/>
              <a:ea typeface="HG丸ｺﾞｼｯｸM-PRO" pitchFamily="50" charset="-128"/>
            </a:endParaRPr>
          </a:p>
          <a:p>
            <a:r>
              <a:rPr lang="ja-JP" altLang="ja-JP" sz="1100" b="1" dirty="0">
                <a:latin typeface="HG丸ｺﾞｼｯｸM-PRO" pitchFamily="50" charset="-128"/>
                <a:ea typeface="HG丸ｺﾞｼｯｸM-PRO" pitchFamily="50" charset="-128"/>
              </a:rPr>
              <a:t>施策の集中の方針</a:t>
            </a:r>
            <a:r>
              <a:rPr lang="ja-JP" altLang="en-US" sz="1100" b="1" dirty="0">
                <a:latin typeface="HG丸ｺﾞｼｯｸM-PRO" pitchFamily="50" charset="-128"/>
                <a:ea typeface="HG丸ｺﾞｼｯｸM-PRO" pitchFamily="50" charset="-128"/>
              </a:rPr>
              <a:t>　</a:t>
            </a:r>
            <a:r>
              <a:rPr lang="en-US" altLang="ja-JP" sz="1100" b="1" dirty="0">
                <a:latin typeface="HG丸ｺﾞｼｯｸM-PRO" pitchFamily="50" charset="-128"/>
                <a:ea typeface="HG丸ｺﾞｼｯｸM-PRO" pitchFamily="50" charset="-128"/>
              </a:rPr>
              <a:t>…</a:t>
            </a:r>
            <a:r>
              <a:rPr lang="ja-JP" altLang="en-US" sz="1100" b="1" dirty="0">
                <a:latin typeface="HG丸ｺﾞｼｯｸM-PRO" pitchFamily="50" charset="-128"/>
                <a:ea typeface="HG丸ｺﾞｼｯｸM-PRO" pitchFamily="50" charset="-128"/>
              </a:rPr>
              <a:t>「重点的に取り組む主な経営課題」</a:t>
            </a:r>
            <a:endParaRPr lang="ja-JP" altLang="ja-JP" sz="1100" dirty="0">
              <a:latin typeface="HG丸ｺﾞｼｯｸM-PRO" pitchFamily="50" charset="-128"/>
              <a:ea typeface="HG丸ｺﾞｼｯｸM-PRO" pitchFamily="50" charset="-128"/>
            </a:endParaRPr>
          </a:p>
          <a:p>
            <a:r>
              <a:rPr lang="ja-JP" altLang="en-US" sz="1100" dirty="0">
                <a:latin typeface="HG丸ｺﾞｼｯｸM-PRO" pitchFamily="50" charset="-128"/>
                <a:ea typeface="HG丸ｺﾞｼｯｸM-PRO" pitchFamily="50" charset="-128"/>
              </a:rPr>
              <a:t>　</a:t>
            </a:r>
            <a:r>
              <a:rPr lang="ja-JP" altLang="ja-JP" sz="1100" dirty="0">
                <a:latin typeface="HG丸ｺﾞｼｯｸM-PRO" pitchFamily="50" charset="-128"/>
                <a:ea typeface="HG丸ｺﾞｼｯｸM-PRO" pitchFamily="50" charset="-128"/>
              </a:rPr>
              <a:t>重点的に取り組むそれぞれの経営課題に対する戦略や具体的な取組の内容を記載して</a:t>
            </a:r>
            <a:r>
              <a:rPr lang="ja-JP" altLang="ja-JP" sz="1100" dirty="0" err="1">
                <a:latin typeface="HG丸ｺﾞｼｯｸM-PRO" pitchFamily="50" charset="-128"/>
                <a:ea typeface="HG丸ｺﾞｼｯｸM-PRO" pitchFamily="50" charset="-128"/>
              </a:rPr>
              <a:t>い</a:t>
            </a:r>
            <a:r>
              <a:rPr lang="ja-JP" altLang="en-US" sz="1100" dirty="0">
                <a:latin typeface="HG丸ｺﾞｼｯｸM-PRO" pitchFamily="50" charset="-128"/>
                <a:ea typeface="HG丸ｺﾞｼｯｸM-PRO" pitchFamily="50" charset="-128"/>
              </a:rPr>
              <a:t>　　</a:t>
            </a:r>
            <a:endParaRPr lang="en-US" altLang="ja-JP" sz="1100" dirty="0">
              <a:latin typeface="HG丸ｺﾞｼｯｸM-PRO" pitchFamily="50" charset="-128"/>
              <a:ea typeface="HG丸ｺﾞｼｯｸM-PRO" pitchFamily="50" charset="-128"/>
            </a:endParaRPr>
          </a:p>
          <a:p>
            <a:r>
              <a:rPr lang="ja-JP" altLang="ja-JP" sz="1100" dirty="0">
                <a:latin typeface="HG丸ｺﾞｼｯｸM-PRO" pitchFamily="50" charset="-128"/>
                <a:ea typeface="HG丸ｺﾞｼｯｸM-PRO" pitchFamily="50" charset="-128"/>
              </a:rPr>
              <a:t>ます。</a:t>
            </a:r>
          </a:p>
          <a:p>
            <a:endParaRPr lang="en-US" altLang="ja-JP" sz="1100" b="1" dirty="0">
              <a:latin typeface="HG丸ｺﾞｼｯｸM-PRO" pitchFamily="50" charset="-128"/>
              <a:ea typeface="HG丸ｺﾞｼｯｸM-PRO" pitchFamily="50" charset="-128"/>
            </a:endParaRPr>
          </a:p>
          <a:p>
            <a:r>
              <a:rPr lang="ja-JP" altLang="ja-JP" sz="1100" b="1" dirty="0">
                <a:latin typeface="HG丸ｺﾞｼｯｸM-PRO" pitchFamily="50" charset="-128"/>
                <a:ea typeface="HG丸ｺﾞｼｯｸM-PRO" pitchFamily="50" charset="-128"/>
              </a:rPr>
              <a:t>施策の選択の方針</a:t>
            </a:r>
            <a:r>
              <a:rPr lang="ja-JP" altLang="en-US" sz="1100" b="1" dirty="0">
                <a:latin typeface="HG丸ｺﾞｼｯｸM-PRO" pitchFamily="50" charset="-128"/>
                <a:ea typeface="HG丸ｺﾞｼｯｸM-PRO" pitchFamily="50" charset="-128"/>
              </a:rPr>
              <a:t>　</a:t>
            </a:r>
            <a:r>
              <a:rPr lang="en-US" altLang="ja-JP" sz="1100" b="1" dirty="0">
                <a:latin typeface="HG丸ｺﾞｼｯｸM-PRO" pitchFamily="50" charset="-128"/>
                <a:ea typeface="HG丸ｺﾞｼｯｸM-PRO" pitchFamily="50" charset="-128"/>
              </a:rPr>
              <a:t>…</a:t>
            </a:r>
            <a:r>
              <a:rPr lang="ja-JP" altLang="en-US" sz="1100" b="1" dirty="0">
                <a:latin typeface="HG丸ｺﾞｼｯｸM-PRO" pitchFamily="50" charset="-128"/>
                <a:ea typeface="HG丸ｺﾞｼｯｸM-PRO" pitchFamily="50" charset="-128"/>
              </a:rPr>
              <a:t>「</a:t>
            </a:r>
            <a:r>
              <a:rPr lang="en-US" altLang="ja-JP" sz="1100" b="1" dirty="0">
                <a:latin typeface="HG丸ｺﾞｼｯｸM-PRO" pitchFamily="50" charset="-128"/>
                <a:ea typeface="HG丸ｺﾞｼｯｸM-PRO" pitchFamily="50" charset="-128"/>
              </a:rPr>
              <a:t>『</a:t>
            </a:r>
            <a:r>
              <a:rPr lang="ja-JP" altLang="en-US" sz="1100" b="1" dirty="0">
                <a:latin typeface="HG丸ｺﾞｼｯｸM-PRO" pitchFamily="50" charset="-128"/>
                <a:ea typeface="HG丸ｺﾞｼｯｸM-PRO" pitchFamily="50" charset="-128"/>
              </a:rPr>
              <a:t>市政改革プラン</a:t>
            </a:r>
            <a:r>
              <a:rPr lang="en-US" altLang="ja-JP" sz="1100" b="1" dirty="0">
                <a:latin typeface="HG丸ｺﾞｼｯｸM-PRO" pitchFamily="50" charset="-128"/>
                <a:ea typeface="HG丸ｺﾞｼｯｸM-PRO" pitchFamily="50" charset="-128"/>
              </a:rPr>
              <a:t>3.1』</a:t>
            </a:r>
            <a:r>
              <a:rPr lang="ja-JP" altLang="en-US" sz="1100" b="1" dirty="0">
                <a:latin typeface="HG丸ｺﾞｼｯｸM-PRO" pitchFamily="50" charset="-128"/>
                <a:ea typeface="HG丸ｺﾞｼｯｸM-PRO" pitchFamily="50" charset="-128"/>
              </a:rPr>
              <a:t>に基づく取組等」</a:t>
            </a:r>
            <a:endParaRPr lang="ja-JP" altLang="ja-JP" sz="1100" dirty="0">
              <a:latin typeface="HG丸ｺﾞｼｯｸM-PRO" pitchFamily="50" charset="-128"/>
              <a:ea typeface="HG丸ｺﾞｼｯｸM-PRO" pitchFamily="50" charset="-128"/>
            </a:endParaRPr>
          </a:p>
          <a:p>
            <a:r>
              <a:rPr lang="ja-JP" altLang="en-US" sz="1100" dirty="0">
                <a:latin typeface="HG丸ｺﾞｼｯｸM-PRO" pitchFamily="50" charset="-128"/>
                <a:ea typeface="HG丸ｺﾞｼｯｸM-PRO" pitchFamily="50" charset="-128"/>
              </a:rPr>
              <a:t>　</a:t>
            </a:r>
            <a:r>
              <a:rPr lang="ja-JP" altLang="ja-JP" sz="1100" dirty="0">
                <a:latin typeface="HG丸ｺﾞｼｯｸM-PRO" pitchFamily="50" charset="-128"/>
                <a:ea typeface="HG丸ｺﾞｼｯｸM-PRO" pitchFamily="50" charset="-128"/>
              </a:rPr>
              <a:t>限られた財源のもと、施策や事業についてどのように見直しや再構築を行っていくのか</a:t>
            </a:r>
            <a:r>
              <a:rPr lang="ja-JP" altLang="en-US" sz="1100" dirty="0">
                <a:latin typeface="HG丸ｺﾞｼｯｸM-PRO" pitchFamily="50" charset="-128"/>
                <a:ea typeface="HG丸ｺﾞｼｯｸM-PRO" pitchFamily="50" charset="-128"/>
              </a:rPr>
              <a:t>　</a:t>
            </a:r>
            <a:endParaRPr lang="en-US" altLang="ja-JP" sz="1100" dirty="0">
              <a:latin typeface="HG丸ｺﾞｼｯｸM-PRO" pitchFamily="50" charset="-128"/>
              <a:ea typeface="HG丸ｺﾞｼｯｸM-PRO" pitchFamily="50" charset="-128"/>
            </a:endParaRPr>
          </a:p>
          <a:p>
            <a:r>
              <a:rPr lang="ja-JP" altLang="ja-JP" sz="1100" dirty="0">
                <a:latin typeface="HG丸ｺﾞｼｯｸM-PRO" pitchFamily="50" charset="-128"/>
                <a:ea typeface="HG丸ｺﾞｼｯｸM-PRO" pitchFamily="50" charset="-128"/>
              </a:rPr>
              <a:t>について記載しています。</a:t>
            </a:r>
            <a:endParaRPr lang="en-US" altLang="ja-JP" sz="1100" dirty="0">
              <a:latin typeface="HG丸ｺﾞｼｯｸM-PRO" pitchFamily="50" charset="-128"/>
              <a:ea typeface="HG丸ｺﾞｼｯｸM-PRO" pitchFamily="50" charset="-128"/>
            </a:endParaRPr>
          </a:p>
          <a:p>
            <a:endParaRPr lang="ja-JP" altLang="ja-JP" sz="1100" dirty="0">
              <a:latin typeface="HG丸ｺﾞｼｯｸM-PRO" pitchFamily="50" charset="-128"/>
              <a:ea typeface="HG丸ｺﾞｼｯｸM-PRO" pitchFamily="50" charset="-128"/>
            </a:endParaRPr>
          </a:p>
        </p:txBody>
      </p:sp>
      <p:sp>
        <p:nvSpPr>
          <p:cNvPr id="10" name="Rectangle 7"/>
          <p:cNvSpPr>
            <a:spLocks noChangeArrowheads="1"/>
          </p:cNvSpPr>
          <p:nvPr/>
        </p:nvSpPr>
        <p:spPr bwMode="auto">
          <a:xfrm>
            <a:off x="404665" y="6581021"/>
            <a:ext cx="6120680" cy="2416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lvl1pPr indent="304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600" b="1" dirty="0">
                <a:effectLst>
                  <a:outerShdw blurRad="38100" dist="38100" dir="2700000" algn="tl">
                    <a:srgbClr val="000000">
                      <a:alpha val="43137"/>
                    </a:srgbClr>
                  </a:outerShdw>
                </a:effectLst>
                <a:latin typeface="HG丸ｺﾞｼｯｸM-PRO" pitchFamily="50" charset="-128"/>
                <a:ea typeface="HG丸ｺﾞｼｯｸM-PRO" pitchFamily="50" charset="-128"/>
              </a:rPr>
              <a:t>区運営方針策定の年間スケジュール</a:t>
            </a:r>
            <a:endParaRPr lang="en-US" altLang="ja-JP" sz="1600" b="1" dirty="0">
              <a:effectLst>
                <a:outerShdw blurRad="38100" dist="38100" dir="2700000" algn="tl">
                  <a:srgbClr val="000000">
                    <a:alpha val="43137"/>
                  </a:srgbClr>
                </a:outerShdw>
              </a:effectLst>
              <a:latin typeface="HG丸ｺﾞｼｯｸM-PRO" pitchFamily="50" charset="-128"/>
              <a:ea typeface="HG丸ｺﾞｼｯｸM-PRO" pitchFamily="50" charset="-128"/>
            </a:endParaRPr>
          </a:p>
          <a:p>
            <a:endParaRPr lang="en-US" altLang="ja-JP" sz="1400" b="1" dirty="0">
              <a:effectLst>
                <a:outerShdw blurRad="38100" dist="38100" dir="2700000" algn="tl">
                  <a:srgbClr val="000000">
                    <a:alpha val="43137"/>
                  </a:srgbClr>
                </a:outerShdw>
              </a:effectLst>
            </a:endParaRPr>
          </a:p>
          <a:p>
            <a:r>
              <a:rPr lang="ja-JP" altLang="en-US" sz="1200" u="sng" dirty="0">
                <a:latin typeface="HG丸ｺﾞｼｯｸM-PRO" pitchFamily="50" charset="-128"/>
                <a:ea typeface="HG丸ｺﾞｼｯｸM-PRO" pitchFamily="50" charset="-128"/>
              </a:rPr>
              <a:t>９</a:t>
            </a:r>
            <a:r>
              <a:rPr lang="ja-JP" altLang="ja-JP" sz="1200" u="sng" dirty="0">
                <a:latin typeface="HG丸ｺﾞｼｯｸM-PRO" pitchFamily="50" charset="-128"/>
                <a:ea typeface="HG丸ｺﾞｼｯｸM-PRO" pitchFamily="50" charset="-128"/>
              </a:rPr>
              <a:t>～</a:t>
            </a:r>
            <a:r>
              <a:rPr lang="en-US" altLang="ja-JP" sz="1200" u="sng" dirty="0">
                <a:latin typeface="HG丸ｺﾞｼｯｸM-PRO" pitchFamily="50" charset="-128"/>
                <a:ea typeface="HG丸ｺﾞｼｯｸM-PRO" pitchFamily="50" charset="-128"/>
              </a:rPr>
              <a:t>12</a:t>
            </a:r>
            <a:r>
              <a:rPr lang="ja-JP" altLang="ja-JP" sz="1200" u="sng" dirty="0">
                <a:latin typeface="HG丸ｺﾞｼｯｸM-PRO" pitchFamily="50" charset="-128"/>
                <a:ea typeface="HG丸ｺﾞｼｯｸM-PRO" pitchFamily="50" charset="-128"/>
              </a:rPr>
              <a:t>月頃</a:t>
            </a:r>
            <a:r>
              <a:rPr lang="ja-JP" altLang="ja-JP" sz="1000" dirty="0">
                <a:latin typeface="HG丸ｺﾞｼｯｸM-PRO" pitchFamily="50" charset="-128"/>
                <a:ea typeface="HG丸ｺﾞｼｯｸM-PRO" pitchFamily="50" charset="-128"/>
              </a:rPr>
              <a:t>　</a:t>
            </a:r>
            <a:endParaRPr lang="en-US" altLang="ja-JP" sz="1000" dirty="0">
              <a:latin typeface="HG丸ｺﾞｼｯｸM-PRO" pitchFamily="50" charset="-128"/>
              <a:ea typeface="HG丸ｺﾞｼｯｸM-PRO" pitchFamily="50" charset="-128"/>
            </a:endParaRPr>
          </a:p>
          <a:p>
            <a:r>
              <a:rPr lang="ja-JP" altLang="en-US" sz="1000" b="1" dirty="0">
                <a:latin typeface="HG丸ｺﾞｼｯｸM-PRO" pitchFamily="50" charset="-128"/>
                <a:ea typeface="HG丸ｺﾞｼｯｸM-PRO" pitchFamily="50" charset="-128"/>
              </a:rPr>
              <a:t>　　 </a:t>
            </a:r>
            <a:r>
              <a:rPr lang="ja-JP" altLang="ja-JP" sz="1000" b="1" dirty="0">
                <a:latin typeface="HG丸ｺﾞｼｯｸM-PRO" pitchFamily="50" charset="-128"/>
                <a:ea typeface="HG丸ｺﾞｼｯｸM-PRO" pitchFamily="50" charset="-128"/>
              </a:rPr>
              <a:t>運営方針（案）</a:t>
            </a:r>
            <a:r>
              <a:rPr lang="ja-JP" altLang="ja-JP" sz="1000" dirty="0">
                <a:latin typeface="HG丸ｺﾞｼｯｸM-PRO" pitchFamily="50" charset="-128"/>
                <a:ea typeface="HG丸ｺﾞｼｯｸM-PRO" pitchFamily="50" charset="-128"/>
              </a:rPr>
              <a:t>の具体的な取組内容や業績目標について、区政会議委員へ意見</a:t>
            </a:r>
            <a:r>
              <a:rPr lang="ja-JP" altLang="ja-JP" sz="1000" dirty="0" smtClean="0">
                <a:latin typeface="HG丸ｺﾞｼｯｸM-PRO" pitchFamily="50" charset="-128"/>
                <a:ea typeface="HG丸ｺﾞｼｯｸM-PRO" pitchFamily="50" charset="-128"/>
              </a:rPr>
              <a:t>聴取</a:t>
            </a:r>
            <a:endParaRPr lang="ja-JP" altLang="ja-JP" sz="1000" strike="sngStrike" dirty="0" smtClean="0">
              <a:solidFill>
                <a:srgbClr val="FF0000"/>
              </a:solidFill>
              <a:latin typeface="HG丸ｺﾞｼｯｸM-PRO" pitchFamily="50" charset="-128"/>
              <a:ea typeface="HG丸ｺﾞｼｯｸM-PRO" pitchFamily="50" charset="-128"/>
            </a:endParaRPr>
          </a:p>
          <a:p>
            <a:r>
              <a:rPr lang="en-US" altLang="ja-JP" sz="1200" u="sng" dirty="0" smtClean="0">
                <a:latin typeface="HG丸ｺﾞｼｯｸM-PRO" pitchFamily="50" charset="-128"/>
                <a:ea typeface="HG丸ｺﾞｼｯｸM-PRO" pitchFamily="50" charset="-128"/>
              </a:rPr>
              <a:t>1</a:t>
            </a:r>
            <a:r>
              <a:rPr lang="ja-JP" altLang="ja-JP" sz="1200" u="sng" dirty="0">
                <a:latin typeface="HG丸ｺﾞｼｯｸM-PRO" pitchFamily="50" charset="-128"/>
                <a:ea typeface="HG丸ｺﾞｼｯｸM-PRO" pitchFamily="50" charset="-128"/>
              </a:rPr>
              <a:t>～</a:t>
            </a:r>
            <a:r>
              <a:rPr lang="en-US" altLang="ja-JP" sz="1200" u="sng" dirty="0">
                <a:latin typeface="HG丸ｺﾞｼｯｸM-PRO" pitchFamily="50" charset="-128"/>
                <a:ea typeface="HG丸ｺﾞｼｯｸM-PRO" pitchFamily="50" charset="-128"/>
              </a:rPr>
              <a:t>2</a:t>
            </a:r>
            <a:r>
              <a:rPr lang="ja-JP" altLang="ja-JP" sz="1200" u="sng" dirty="0">
                <a:latin typeface="HG丸ｺﾞｼｯｸM-PRO" pitchFamily="50" charset="-128"/>
                <a:ea typeface="HG丸ｺﾞｼｯｸM-PRO" pitchFamily="50" charset="-128"/>
              </a:rPr>
              <a:t>月頃</a:t>
            </a:r>
            <a:r>
              <a:rPr lang="ja-JP" altLang="ja-JP" sz="1000" dirty="0">
                <a:latin typeface="HG丸ｺﾞｼｯｸM-PRO" pitchFamily="50" charset="-128"/>
                <a:ea typeface="HG丸ｺﾞｼｯｸM-PRO" pitchFamily="50" charset="-128"/>
              </a:rPr>
              <a:t>　</a:t>
            </a:r>
          </a:p>
          <a:p>
            <a:r>
              <a:rPr lang="ja-JP" altLang="en-US" sz="1000" b="1" dirty="0">
                <a:latin typeface="HG丸ｺﾞｼｯｸM-PRO" pitchFamily="50" charset="-128"/>
                <a:ea typeface="HG丸ｺﾞｼｯｸM-PRO" pitchFamily="50" charset="-128"/>
              </a:rPr>
              <a:t>　　 </a:t>
            </a:r>
            <a:r>
              <a:rPr lang="ja-JP" altLang="ja-JP" sz="1000" b="1" dirty="0">
                <a:latin typeface="HG丸ｺﾞｼｯｸM-PRO" pitchFamily="50" charset="-128"/>
                <a:ea typeface="HG丸ｺﾞｼｯｸM-PRO" pitchFamily="50" charset="-128"/>
              </a:rPr>
              <a:t>運営方針（案）</a:t>
            </a:r>
            <a:r>
              <a:rPr lang="ja-JP" altLang="en-US" sz="1000" b="1" dirty="0">
                <a:latin typeface="HG丸ｺﾞｼｯｸM-PRO" pitchFamily="50" charset="-128"/>
                <a:ea typeface="HG丸ｺﾞｼｯｸM-PRO" pitchFamily="50" charset="-128"/>
              </a:rPr>
              <a:t>の作成作業</a:t>
            </a:r>
            <a:endParaRPr lang="en-US" altLang="ja-JP" sz="1000" b="1" dirty="0">
              <a:latin typeface="HG丸ｺﾞｼｯｸM-PRO" pitchFamily="50" charset="-128"/>
              <a:ea typeface="HG丸ｺﾞｼｯｸM-PRO" pitchFamily="50" charset="-128"/>
            </a:endParaRPr>
          </a:p>
          <a:p>
            <a:r>
              <a:rPr lang="en-US" altLang="ja-JP" sz="1200" u="sng" dirty="0">
                <a:latin typeface="HG丸ｺﾞｼｯｸM-PRO" pitchFamily="50" charset="-128"/>
                <a:ea typeface="HG丸ｺﾞｼｯｸM-PRO" pitchFamily="50" charset="-128"/>
              </a:rPr>
              <a:t>2</a:t>
            </a:r>
            <a:r>
              <a:rPr lang="ja-JP" altLang="ja-JP" sz="1200" u="sng" dirty="0">
                <a:latin typeface="HG丸ｺﾞｼｯｸM-PRO" pitchFamily="50" charset="-128"/>
                <a:ea typeface="HG丸ｺﾞｼｯｸM-PRO" pitchFamily="50" charset="-128"/>
              </a:rPr>
              <a:t>月頃</a:t>
            </a:r>
            <a:r>
              <a:rPr lang="ja-JP" altLang="ja-JP" sz="1200" dirty="0">
                <a:latin typeface="HG丸ｺﾞｼｯｸM-PRO" pitchFamily="50" charset="-128"/>
                <a:ea typeface="HG丸ｺﾞｼｯｸM-PRO" pitchFamily="50" charset="-128"/>
              </a:rPr>
              <a:t>　</a:t>
            </a:r>
            <a:r>
              <a:rPr lang="ja-JP" altLang="ja-JP" sz="1000" dirty="0">
                <a:latin typeface="HG丸ｺﾞｼｯｸM-PRO" pitchFamily="50" charset="-128"/>
                <a:ea typeface="HG丸ｺﾞｼｯｸM-PRO" pitchFamily="50" charset="-128"/>
              </a:rPr>
              <a:t>　</a:t>
            </a:r>
          </a:p>
          <a:p>
            <a:r>
              <a:rPr lang="en-US" altLang="ja-JP" sz="1000" b="1" dirty="0">
                <a:latin typeface="HG丸ｺﾞｼｯｸM-PRO" pitchFamily="50" charset="-128"/>
                <a:ea typeface="HG丸ｺﾞｼｯｸM-PRO" pitchFamily="50" charset="-128"/>
              </a:rPr>
              <a:t>   </a:t>
            </a:r>
            <a:r>
              <a:rPr lang="ja-JP" altLang="en-US" sz="1000" b="1" dirty="0">
                <a:latin typeface="HG丸ｺﾞｼｯｸM-PRO" pitchFamily="50" charset="-128"/>
                <a:ea typeface="HG丸ｺﾞｼｯｸM-PRO" pitchFamily="50" charset="-128"/>
              </a:rPr>
              <a:t>　</a:t>
            </a:r>
            <a:r>
              <a:rPr lang="en-US" altLang="ja-JP" sz="1000" b="1" dirty="0">
                <a:latin typeface="HG丸ｺﾞｼｯｸM-PRO" pitchFamily="50" charset="-128"/>
                <a:ea typeface="HG丸ｺﾞｼｯｸM-PRO" pitchFamily="50" charset="-128"/>
              </a:rPr>
              <a:t> </a:t>
            </a:r>
            <a:r>
              <a:rPr lang="ja-JP" altLang="ja-JP" sz="1000" b="1" dirty="0">
                <a:latin typeface="HG丸ｺﾞｼｯｸM-PRO" pitchFamily="50" charset="-128"/>
                <a:ea typeface="HG丸ｺﾞｼｯｸM-PRO" pitchFamily="50" charset="-128"/>
              </a:rPr>
              <a:t>運営方針（案）</a:t>
            </a:r>
            <a:r>
              <a:rPr lang="ja-JP" altLang="ja-JP" sz="1000" dirty="0">
                <a:latin typeface="HG丸ｺﾞｼｯｸM-PRO" pitchFamily="50" charset="-128"/>
                <a:ea typeface="HG丸ｺﾞｼｯｸM-PRO" pitchFamily="50" charset="-128"/>
              </a:rPr>
              <a:t>の公表</a:t>
            </a:r>
          </a:p>
          <a:p>
            <a:r>
              <a:rPr lang="en-US" altLang="ja-JP" sz="1200" u="sng" dirty="0">
                <a:latin typeface="HG丸ｺﾞｼｯｸM-PRO" pitchFamily="50" charset="-128"/>
                <a:ea typeface="HG丸ｺﾞｼｯｸM-PRO" pitchFamily="50" charset="-128"/>
              </a:rPr>
              <a:t>3</a:t>
            </a:r>
            <a:r>
              <a:rPr lang="ja-JP" altLang="ja-JP" sz="1200" u="sng" dirty="0">
                <a:latin typeface="HG丸ｺﾞｼｯｸM-PRO" pitchFamily="50" charset="-128"/>
                <a:ea typeface="HG丸ｺﾞｼｯｸM-PRO" pitchFamily="50" charset="-128"/>
              </a:rPr>
              <a:t>月</a:t>
            </a:r>
            <a:r>
              <a:rPr lang="ja-JP" altLang="ja-JP" sz="1000" dirty="0">
                <a:latin typeface="HG丸ｺﾞｼｯｸM-PRO" pitchFamily="50" charset="-128"/>
                <a:ea typeface="HG丸ｺﾞｼｯｸM-PRO" pitchFamily="50" charset="-128"/>
              </a:rPr>
              <a:t>　</a:t>
            </a:r>
          </a:p>
          <a:p>
            <a:r>
              <a:rPr lang="en-US" altLang="ja-JP" sz="1000" dirty="0">
                <a:latin typeface="HG丸ｺﾞｼｯｸM-PRO" pitchFamily="50" charset="-128"/>
                <a:ea typeface="HG丸ｺﾞｼｯｸM-PRO" pitchFamily="50" charset="-128"/>
              </a:rPr>
              <a:t>  </a:t>
            </a:r>
            <a:r>
              <a:rPr lang="ja-JP" altLang="en-US" sz="1000" dirty="0">
                <a:latin typeface="HG丸ｺﾞｼｯｸM-PRO" pitchFamily="50" charset="-128"/>
                <a:ea typeface="HG丸ｺﾞｼｯｸM-PRO" pitchFamily="50" charset="-128"/>
              </a:rPr>
              <a:t>　</a:t>
            </a:r>
            <a:r>
              <a:rPr lang="en-US" altLang="ja-JP" sz="1000" dirty="0">
                <a:latin typeface="HG丸ｺﾞｼｯｸM-PRO" pitchFamily="50" charset="-128"/>
                <a:ea typeface="HG丸ｺﾞｼｯｸM-PRO" pitchFamily="50" charset="-128"/>
              </a:rPr>
              <a:t>   </a:t>
            </a:r>
            <a:r>
              <a:rPr lang="ja-JP" altLang="ja-JP" sz="1000" dirty="0">
                <a:latin typeface="HG丸ｺﾞｼｯｸM-PRO" pitchFamily="50" charset="-128"/>
                <a:ea typeface="HG丸ｺﾞｼｯｸM-PRO" pitchFamily="50" charset="-128"/>
              </a:rPr>
              <a:t>市会での審議、議論を踏まえ必要な修正</a:t>
            </a:r>
          </a:p>
          <a:p>
            <a:r>
              <a:rPr lang="en-US" altLang="ja-JP" sz="1200" u="sng" dirty="0">
                <a:latin typeface="HG丸ｺﾞｼｯｸM-PRO" pitchFamily="50" charset="-128"/>
                <a:ea typeface="HG丸ｺﾞｼｯｸM-PRO" pitchFamily="50" charset="-128"/>
              </a:rPr>
              <a:t>4</a:t>
            </a:r>
            <a:r>
              <a:rPr lang="ja-JP" altLang="ja-JP" sz="1200" u="sng" dirty="0" smtClean="0">
                <a:latin typeface="HG丸ｺﾞｼｯｸM-PRO" pitchFamily="50" charset="-128"/>
                <a:ea typeface="HG丸ｺﾞｼｯｸM-PRO" pitchFamily="50" charset="-128"/>
              </a:rPr>
              <a:t>月</a:t>
            </a:r>
            <a:r>
              <a:rPr lang="ja-JP" altLang="ja-JP" sz="1200" u="sng" dirty="0">
                <a:latin typeface="HG丸ｺﾞｼｯｸM-PRO" pitchFamily="50" charset="-128"/>
                <a:ea typeface="HG丸ｺﾞｼｯｸM-PRO" pitchFamily="50" charset="-128"/>
              </a:rPr>
              <a:t>　</a:t>
            </a:r>
          </a:p>
          <a:p>
            <a:r>
              <a:rPr lang="en-US" altLang="ja-JP" sz="1000" b="1" dirty="0">
                <a:latin typeface="HG丸ｺﾞｼｯｸM-PRO" pitchFamily="50" charset="-128"/>
                <a:ea typeface="HG丸ｺﾞｼｯｸM-PRO" pitchFamily="50" charset="-128"/>
              </a:rPr>
              <a:t>    </a:t>
            </a:r>
            <a:r>
              <a:rPr lang="ja-JP" altLang="en-US" sz="1000" b="1" dirty="0">
                <a:latin typeface="HG丸ｺﾞｼｯｸM-PRO" pitchFamily="50" charset="-128"/>
                <a:ea typeface="HG丸ｺﾞｼｯｸM-PRO" pitchFamily="50" charset="-128"/>
              </a:rPr>
              <a:t>　</a:t>
            </a:r>
            <a:r>
              <a:rPr lang="en-US" altLang="ja-JP" sz="1000" b="1" dirty="0">
                <a:latin typeface="HG丸ｺﾞｼｯｸM-PRO" pitchFamily="50" charset="-128"/>
                <a:ea typeface="HG丸ｺﾞｼｯｸM-PRO" pitchFamily="50" charset="-128"/>
              </a:rPr>
              <a:t> </a:t>
            </a:r>
            <a:r>
              <a:rPr lang="ja-JP" altLang="ja-JP" sz="1000" b="1" dirty="0">
                <a:latin typeface="HG丸ｺﾞｼｯｸM-PRO" pitchFamily="50" charset="-128"/>
                <a:ea typeface="HG丸ｺﾞｼｯｸM-PRO" pitchFamily="50" charset="-128"/>
              </a:rPr>
              <a:t>運営方針</a:t>
            </a:r>
            <a:r>
              <a:rPr lang="ja-JP" altLang="ja-JP" sz="1000" dirty="0">
                <a:latin typeface="HG丸ｺﾞｼｯｸM-PRO" pitchFamily="50" charset="-128"/>
                <a:ea typeface="HG丸ｺﾞｼｯｸM-PRO" pitchFamily="50" charset="-128"/>
              </a:rPr>
              <a:t>の確定・公表</a:t>
            </a:r>
            <a:endParaRPr lang="en-US" altLang="ja-JP" sz="1000" dirty="0">
              <a:latin typeface="HG丸ｺﾞｼｯｸM-PRO" pitchFamily="50" charset="-128"/>
              <a:ea typeface="HG丸ｺﾞｼｯｸM-PRO" pitchFamily="50" charset="-128"/>
            </a:endParaRPr>
          </a:p>
          <a:p>
            <a:endParaRPr lang="ja-JP" altLang="ja-JP" sz="1100" dirty="0"/>
          </a:p>
        </p:txBody>
      </p:sp>
      <p:sp>
        <p:nvSpPr>
          <p:cNvPr id="11" name="正方形/長方形 10"/>
          <p:cNvSpPr/>
          <p:nvPr/>
        </p:nvSpPr>
        <p:spPr>
          <a:xfrm>
            <a:off x="548681" y="584515"/>
            <a:ext cx="5937895" cy="1938986"/>
          </a:xfrm>
          <a:prstGeom prst="rect">
            <a:avLst/>
          </a:prstGeom>
        </p:spPr>
        <p:txBody>
          <a:bodyPr wrap="square" lIns="91433" tIns="45717" rIns="91433" bIns="45717">
            <a:spAutoFit/>
          </a:bodyPr>
          <a:lstStyle/>
          <a:p>
            <a:pPr indent="203184" fontAlgn="base">
              <a:spcBef>
                <a:spcPct val="0"/>
              </a:spcBef>
              <a:spcAft>
                <a:spcPct val="0"/>
              </a:spcAft>
            </a:pPr>
            <a:r>
              <a:rPr lang="ja-JP" altLang="ja-JP" sz="2400" dirty="0">
                <a:solidFill>
                  <a:srgbClr val="222222"/>
                </a:solidFill>
                <a:effectLst>
                  <a:outerShdw blurRad="38100" dist="38100" dir="2700000" algn="tl">
                    <a:srgbClr val="000000">
                      <a:alpha val="43137"/>
                    </a:srgbClr>
                  </a:outerShdw>
                </a:effectLst>
                <a:latin typeface="HG丸ｺﾞｼｯｸM-PRO" pitchFamily="50" charset="-128"/>
                <a:ea typeface="HG丸ｺﾞｼｯｸM-PRO" pitchFamily="50" charset="-128"/>
                <a:cs typeface="ＭＳ Ｐゴシック" pitchFamily="50" charset="-128"/>
              </a:rPr>
              <a:t>区運営方針とは</a:t>
            </a:r>
            <a:r>
              <a:rPr lang="ja-JP" altLang="ja-JP" sz="2400" dirty="0">
                <a:solidFill>
                  <a:srgbClr val="222222"/>
                </a:solidFill>
                <a:effectLst>
                  <a:outerShdw blurRad="38100" dist="38100" dir="2700000" algn="tl">
                    <a:srgbClr val="000000">
                      <a:alpha val="43137"/>
                    </a:srgbClr>
                  </a:outerShdw>
                </a:effectLst>
                <a:latin typeface="ＭＳ Ｐゴシック"/>
                <a:ea typeface="HG丸ｺﾞｼｯｸM-PRO" pitchFamily="50" charset="-128"/>
                <a:cs typeface="ＭＳ Ｐゴシック" pitchFamily="50" charset="-128"/>
              </a:rPr>
              <a:t>…</a:t>
            </a:r>
            <a:endParaRPr lang="en-US" altLang="ja-JP" sz="2400" dirty="0">
              <a:effectLst>
                <a:outerShdw blurRad="38100" dist="38100" dir="2700000" algn="tl">
                  <a:srgbClr val="000000">
                    <a:alpha val="43137"/>
                  </a:srgbClr>
                </a:outerShdw>
              </a:effectLst>
              <a:latin typeface="Arial" pitchFamily="34" charset="0"/>
              <a:ea typeface="ＭＳ Ｐゴシック" pitchFamily="50" charset="-128"/>
              <a:cs typeface="ＭＳ Ｐゴシック" pitchFamily="50" charset="-128"/>
            </a:endParaRPr>
          </a:p>
          <a:p>
            <a:pPr indent="203184" fontAlgn="base">
              <a:spcBef>
                <a:spcPct val="0"/>
              </a:spcBef>
              <a:spcAft>
                <a:spcPct val="0"/>
              </a:spcAft>
            </a:pPr>
            <a:endParaRPr lang="en-US" altLang="ja-JP" sz="1200" dirty="0">
              <a:latin typeface="HG丸ｺﾞｼｯｸM-PRO" pitchFamily="50" charset="-128"/>
              <a:ea typeface="HG丸ｺﾞｼｯｸM-PRO" pitchFamily="50" charset="-128"/>
            </a:endParaRPr>
          </a:p>
          <a:p>
            <a:pPr indent="203184" fontAlgn="base">
              <a:spcBef>
                <a:spcPct val="0"/>
              </a:spcBef>
              <a:spcAft>
                <a:spcPct val="0"/>
              </a:spcAft>
            </a:pPr>
            <a:r>
              <a:rPr lang="ja-JP" altLang="ja-JP" sz="1200" dirty="0">
                <a:latin typeface="HG丸ｺﾞｼｯｸM-PRO" pitchFamily="50" charset="-128"/>
                <a:ea typeface="HG丸ｺﾞｼｯｸM-PRO" pitchFamily="50" charset="-128"/>
              </a:rPr>
              <a:t>全市的な方針を踏まえ、区における「施策の選択と集中」の全体像を示す方針として毎年度策定しているものであり、区の目標像・使命、経営課題とともに課題解決のための事業戦略（施策レベル）・具体的取組（事務事業レベル）を示しています。</a:t>
            </a:r>
          </a:p>
          <a:p>
            <a:r>
              <a:rPr lang="ja-JP" altLang="en-US" sz="1200" dirty="0">
                <a:latin typeface="HG丸ｺﾞｼｯｸM-PRO" pitchFamily="50" charset="-128"/>
                <a:ea typeface="HG丸ｺﾞｼｯｸM-PRO" pitchFamily="50" charset="-128"/>
              </a:rPr>
              <a:t>　</a:t>
            </a:r>
            <a:r>
              <a:rPr lang="ja-JP" altLang="ja-JP" sz="1200" dirty="0">
                <a:latin typeface="HG丸ｺﾞｼｯｸM-PRO" pitchFamily="50" charset="-128"/>
                <a:ea typeface="HG丸ｺﾞｼｯｸM-PRO" pitchFamily="50" charset="-128"/>
              </a:rPr>
              <a:t>なお、区運営方針については、自律した自治体型区政運営の推進に向け、地域としての区の将来像や施策展開の方向性等をとりまとめた</a:t>
            </a:r>
            <a:r>
              <a:rPr lang="ja-JP" altLang="en-US" sz="1200" dirty="0">
                <a:latin typeface="HG丸ｺﾞｼｯｸM-PRO" pitchFamily="50" charset="-128"/>
                <a:ea typeface="HG丸ｺﾞｼｯｸM-PRO" pitchFamily="50" charset="-128"/>
              </a:rPr>
              <a:t>「区将来ビジョン」</a:t>
            </a:r>
            <a:r>
              <a:rPr lang="ja-JP" altLang="ja-JP" sz="1200" dirty="0">
                <a:latin typeface="HG丸ｺﾞｼｯｸM-PRO" pitchFamily="50" charset="-128"/>
                <a:ea typeface="HG丸ｺﾞｼｯｸM-PRO" pitchFamily="50" charset="-128"/>
              </a:rPr>
              <a:t>の単年度ごとのアクションプランになります。</a:t>
            </a:r>
            <a:endParaRPr lang="en-US" altLang="ja-JP" sz="1200" dirty="0">
              <a:latin typeface="HG丸ｺﾞｼｯｸM-PRO" pitchFamily="50" charset="-128"/>
              <a:ea typeface="HG丸ｺﾞｼｯｸM-PRO" pitchFamily="50" charset="-128"/>
            </a:endParaRPr>
          </a:p>
        </p:txBody>
      </p:sp>
      <p:sp>
        <p:nvSpPr>
          <p:cNvPr id="8" name="AutoShape 3"/>
          <p:cNvSpPr>
            <a:spLocks noChangeArrowheads="1"/>
          </p:cNvSpPr>
          <p:nvPr/>
        </p:nvSpPr>
        <p:spPr bwMode="auto">
          <a:xfrm>
            <a:off x="332656" y="2864768"/>
            <a:ext cx="6264696" cy="2880320"/>
          </a:xfrm>
          <a:prstGeom prst="roundRect">
            <a:avLst>
              <a:gd name="adj" fmla="val 16667"/>
            </a:avLst>
          </a:prstGeom>
          <a:noFill/>
          <a:ln w="12700">
            <a:solidFill>
              <a:srgbClr val="00000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74290" tIns="8889" rIns="74290" bIns="8889" numCol="1" anchor="t" anchorCtr="0" compatLnSpc="1">
            <a:prstTxWarp prst="textNoShape">
              <a:avLst/>
            </a:prstTxWarp>
          </a:bodyPr>
          <a:lstStyle/>
          <a:p>
            <a:endParaRPr lang="ja-JP" altLang="en-US"/>
          </a:p>
        </p:txBody>
      </p:sp>
      <p:sp>
        <p:nvSpPr>
          <p:cNvPr id="12" name="AutoShape 3"/>
          <p:cNvSpPr>
            <a:spLocks noChangeArrowheads="1"/>
          </p:cNvSpPr>
          <p:nvPr/>
        </p:nvSpPr>
        <p:spPr bwMode="auto">
          <a:xfrm>
            <a:off x="332656" y="5889104"/>
            <a:ext cx="6253312" cy="3600400"/>
          </a:xfrm>
          <a:prstGeom prst="roundRect">
            <a:avLst>
              <a:gd name="adj" fmla="val 16667"/>
            </a:avLst>
          </a:prstGeom>
          <a:noFill/>
          <a:ln w="12700">
            <a:solidFill>
              <a:srgbClr val="000000"/>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74290" tIns="8889" rIns="74290" bIns="8889" numCol="1" anchor="t" anchorCtr="0" compatLnSpc="1">
            <a:prstTxWarp prst="textNoShape">
              <a:avLst/>
            </a:prstTxWarp>
          </a:bodyPr>
          <a:lstStyle/>
          <a:p>
            <a:endParaRPr lang="ja-JP" altLang="en-US"/>
          </a:p>
        </p:txBody>
      </p:sp>
      <p:sp>
        <p:nvSpPr>
          <p:cNvPr id="13" name="正方形/長方形 12"/>
          <p:cNvSpPr/>
          <p:nvPr/>
        </p:nvSpPr>
        <p:spPr>
          <a:xfrm>
            <a:off x="3068960" y="9477504"/>
            <a:ext cx="864096" cy="312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a:t>
            </a:r>
            <a:r>
              <a:rPr lang="en-US" altLang="ja-JP" dirty="0">
                <a:solidFill>
                  <a:schemeClr val="tx1"/>
                </a:solidFill>
              </a:rPr>
              <a:t>1</a:t>
            </a:r>
            <a:r>
              <a:rPr kumimoji="1" lang="en-US" altLang="ja-JP" dirty="0">
                <a:solidFill>
                  <a:schemeClr val="tx1"/>
                </a:solidFill>
              </a:rPr>
              <a:t>-</a:t>
            </a:r>
            <a:endParaRPr kumimoji="1" lang="ja-JP" altLang="en-US" dirty="0">
              <a:solidFill>
                <a:schemeClr val="tx1"/>
              </a:solidFill>
            </a:endParaRPr>
          </a:p>
        </p:txBody>
      </p:sp>
      <p:sp>
        <p:nvSpPr>
          <p:cNvPr id="14" name="正方形/長方形 13"/>
          <p:cNvSpPr/>
          <p:nvPr/>
        </p:nvSpPr>
        <p:spPr>
          <a:xfrm>
            <a:off x="0" y="0"/>
            <a:ext cx="129614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区運営方針とは</a:t>
            </a:r>
            <a:endParaRPr kumimoji="1" lang="ja-JP" altLang="en-US" sz="1050" dirty="0">
              <a:solidFill>
                <a:schemeClr val="tx1"/>
              </a:solidFill>
              <a:latin typeface="+mj-ea"/>
              <a:ea typeface="+mj-ea"/>
            </a:endParaRPr>
          </a:p>
        </p:txBody>
      </p:sp>
    </p:spTree>
    <p:extLst>
      <p:ext uri="{BB962C8B-B14F-4D97-AF65-F5344CB8AC3E}">
        <p14:creationId xmlns:p14="http://schemas.microsoft.com/office/powerpoint/2010/main" val="1484513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32656" y="776536"/>
            <a:ext cx="6264696" cy="6336704"/>
          </a:xfrm>
          <a:prstGeom prst="roundRect">
            <a:avLst>
              <a:gd name="adj" fmla="val 5160"/>
            </a:avLst>
          </a:prstGeom>
        </p:spPr>
        <p:style>
          <a:lnRef idx="2">
            <a:schemeClr val="accent6"/>
          </a:lnRef>
          <a:fillRef idx="1">
            <a:schemeClr val="lt1"/>
          </a:fillRef>
          <a:effectRef idx="0">
            <a:schemeClr val="accent6"/>
          </a:effectRef>
          <a:fontRef idx="minor">
            <a:schemeClr val="dk1"/>
          </a:fontRef>
        </p:style>
        <p:txBody>
          <a:bodyPr wrap="square" lIns="144000" tIns="0" rIns="36000" bIns="36000">
            <a:noAutofit/>
          </a:bodyPr>
          <a:lstStyle/>
          <a:p>
            <a:pPr>
              <a:buNone/>
            </a:pPr>
            <a:r>
              <a:rPr lang="ja-JP" altLang="ja-JP" sz="1100" dirty="0">
                <a:latin typeface="HGP創英角ﾎﾟｯﾌﾟ体" pitchFamily="50" charset="-128"/>
                <a:ea typeface="HGP創英角ﾎﾟｯﾌﾟ体" pitchFamily="50" charset="-128"/>
              </a:rPr>
              <a:t>★城東区の概要</a:t>
            </a:r>
            <a:r>
              <a:rPr lang="ja-JP" altLang="en-US" sz="1100" dirty="0">
                <a:latin typeface="HGP創英角ﾎﾟｯﾌﾟ体" pitchFamily="50" charset="-128"/>
                <a:ea typeface="HGP創英角ﾎﾟｯﾌﾟ体" pitchFamily="50" charset="-128"/>
              </a:rPr>
              <a:t>★</a:t>
            </a:r>
            <a:r>
              <a:rPr lang="ja-JP" altLang="ja-JP" sz="1100" dirty="0">
                <a:latin typeface="HGP創英角ﾎﾟｯﾌﾟ体" pitchFamily="50" charset="-128"/>
                <a:ea typeface="HGP創英角ﾎﾟｯﾌﾟ体" pitchFamily="50" charset="-128"/>
              </a:rPr>
              <a:t>　</a:t>
            </a:r>
            <a:endParaRPr lang="en-US" altLang="ja-JP" sz="1100" dirty="0">
              <a:latin typeface="HGP創英角ﾎﾟｯﾌﾟ体" pitchFamily="50" charset="-128"/>
              <a:ea typeface="HGP創英角ﾎﾟｯﾌﾟ体" pitchFamily="50" charset="-128"/>
            </a:endParaRPr>
          </a:p>
          <a:p>
            <a:pPr>
              <a:buNone/>
            </a:pPr>
            <a:r>
              <a:rPr lang="ja-JP" altLang="en-US" sz="1100" dirty="0">
                <a:latin typeface="HG丸ｺﾞｼｯｸM-PRO" pitchFamily="50" charset="-128"/>
                <a:ea typeface="HG丸ｺﾞｼｯｸM-PRO" pitchFamily="50" charset="-128"/>
              </a:rPr>
              <a:t>　</a:t>
            </a:r>
            <a:r>
              <a:rPr lang="ja-JP" altLang="ja-JP" sz="1100" dirty="0">
                <a:latin typeface="HG丸ｺﾞｼｯｸM-PRO" pitchFamily="50" charset="-128"/>
                <a:ea typeface="HG丸ｺﾞｼｯｸM-PRO" pitchFamily="50" charset="-128"/>
              </a:rPr>
              <a:t>城東区は、第二次大戦中の昭和</a:t>
            </a:r>
            <a:r>
              <a:rPr lang="en-US" altLang="ja-JP" sz="1100" dirty="0">
                <a:latin typeface="HG丸ｺﾞｼｯｸM-PRO" pitchFamily="50" charset="-128"/>
                <a:ea typeface="HG丸ｺﾞｼｯｸM-PRO" pitchFamily="50" charset="-128"/>
              </a:rPr>
              <a:t>18</a:t>
            </a:r>
            <a:r>
              <a:rPr lang="ja-JP" altLang="ja-JP" sz="1100" dirty="0">
                <a:latin typeface="HG丸ｺﾞｼｯｸM-PRO" pitchFamily="50" charset="-128"/>
                <a:ea typeface="HG丸ｺﾞｼｯｸM-PRO" pitchFamily="50" charset="-128"/>
              </a:rPr>
              <a:t>年</a:t>
            </a:r>
            <a:r>
              <a:rPr lang="en-US" altLang="ja-JP" sz="1100" dirty="0">
                <a:latin typeface="HG丸ｺﾞｼｯｸM-PRO" pitchFamily="50" charset="-128"/>
                <a:ea typeface="HG丸ｺﾞｼｯｸM-PRO" pitchFamily="50" charset="-128"/>
              </a:rPr>
              <a:t>4</a:t>
            </a:r>
            <a:r>
              <a:rPr lang="ja-JP" altLang="ja-JP" sz="1100" dirty="0">
                <a:latin typeface="HG丸ｺﾞｼｯｸM-PRO" pitchFamily="50" charset="-128"/>
                <a:ea typeface="HG丸ｺﾞｼｯｸM-PRO" pitchFamily="50" charset="-128"/>
              </a:rPr>
              <a:t>月、大阪市の</a:t>
            </a:r>
            <a:r>
              <a:rPr lang="en-US" altLang="ja-JP" sz="1100" dirty="0">
                <a:latin typeface="HG丸ｺﾞｼｯｸM-PRO" pitchFamily="50" charset="-128"/>
                <a:ea typeface="HG丸ｺﾞｼｯｸM-PRO" pitchFamily="50" charset="-128"/>
              </a:rPr>
              <a:t>22</a:t>
            </a:r>
            <a:r>
              <a:rPr lang="ja-JP" altLang="ja-JP" sz="1100" dirty="0">
                <a:latin typeface="HG丸ｺﾞｼｯｸM-PRO" pitchFamily="50" charset="-128"/>
                <a:ea typeface="HG丸ｺﾞｼｯｸM-PRO" pitchFamily="50" charset="-128"/>
              </a:rPr>
              <a:t>区制実施にともなう</a:t>
            </a:r>
            <a:r>
              <a:rPr lang="en-US" altLang="ja-JP" sz="1100" dirty="0">
                <a:latin typeface="HG丸ｺﾞｼｯｸM-PRO" pitchFamily="50" charset="-128"/>
                <a:ea typeface="HG丸ｺﾞｼｯｸM-PRO" pitchFamily="50" charset="-128"/>
              </a:rPr>
              <a:t>7</a:t>
            </a:r>
            <a:r>
              <a:rPr lang="ja-JP" altLang="ja-JP" sz="1100" dirty="0">
                <a:latin typeface="HG丸ｺﾞｼｯｸM-PRO" pitchFamily="50" charset="-128"/>
                <a:ea typeface="HG丸ｺﾞｼｯｸM-PRO" pitchFamily="50" charset="-128"/>
              </a:rPr>
              <a:t>増区の</a:t>
            </a:r>
            <a:r>
              <a:rPr lang="en-US" altLang="ja-JP" sz="1100" dirty="0">
                <a:latin typeface="HG丸ｺﾞｼｯｸM-PRO" pitchFamily="50" charset="-128"/>
                <a:ea typeface="HG丸ｺﾞｼｯｸM-PRO" pitchFamily="50" charset="-128"/>
              </a:rPr>
              <a:t>1</a:t>
            </a:r>
            <a:r>
              <a:rPr lang="ja-JP" altLang="en-US" sz="1100" dirty="0">
                <a:latin typeface="HG丸ｺﾞｼｯｸM-PRO" pitchFamily="50" charset="-128"/>
                <a:ea typeface="HG丸ｺﾞｼｯｸM-PRO" pitchFamily="50" charset="-128"/>
              </a:rPr>
              <a:t>区</a:t>
            </a:r>
            <a:endParaRPr lang="en-US" altLang="ja-JP" sz="1100" dirty="0">
              <a:latin typeface="HG丸ｺﾞｼｯｸM-PRO" pitchFamily="50" charset="-128"/>
              <a:ea typeface="HG丸ｺﾞｼｯｸM-PRO" pitchFamily="50" charset="-128"/>
            </a:endParaRPr>
          </a:p>
          <a:p>
            <a:pPr>
              <a:buNone/>
            </a:pPr>
            <a:r>
              <a:rPr lang="ja-JP" altLang="ja-JP" sz="1100" dirty="0">
                <a:latin typeface="HG丸ｺﾞｼｯｸM-PRO" pitchFamily="50" charset="-128"/>
                <a:ea typeface="HG丸ｺﾞｼｯｸM-PRO" pitchFamily="50" charset="-128"/>
              </a:rPr>
              <a:t>として東</a:t>
            </a:r>
            <a:r>
              <a:rPr lang="ja-JP" altLang="en-US" sz="1100" dirty="0">
                <a:latin typeface="HG丸ｺﾞｼｯｸM-PRO" pitchFamily="50" charset="-128"/>
                <a:ea typeface="HG丸ｺﾞｼｯｸM-PRO" pitchFamily="50" charset="-128"/>
              </a:rPr>
              <a:t>成</a:t>
            </a:r>
            <a:r>
              <a:rPr lang="ja-JP" altLang="ja-JP" sz="1100" dirty="0">
                <a:latin typeface="HG丸ｺﾞｼｯｸM-PRO" pitchFamily="50" charset="-128"/>
                <a:ea typeface="HG丸ｺﾞｼｯｸM-PRO" pitchFamily="50" charset="-128"/>
              </a:rPr>
              <a:t>区の</a:t>
            </a:r>
            <a:r>
              <a:rPr lang="ja-JP" altLang="en-US" sz="1100" dirty="0">
                <a:latin typeface="HG丸ｺﾞｼｯｸM-PRO" pitchFamily="50" charset="-128"/>
                <a:ea typeface="HG丸ｺﾞｼｯｸM-PRO" pitchFamily="50" charset="-128"/>
              </a:rPr>
              <a:t>北部</a:t>
            </a:r>
            <a:r>
              <a:rPr lang="ja-JP" altLang="ja-JP" sz="1100" dirty="0">
                <a:latin typeface="HG丸ｺﾞｼｯｸM-PRO" pitchFamily="50" charset="-128"/>
                <a:ea typeface="HG丸ｺﾞｼｯｸM-PRO" pitchFamily="50" charset="-128"/>
              </a:rPr>
              <a:t>地域と旭区の南部地域を併せて分区独立し、誕生しま</a:t>
            </a:r>
            <a:r>
              <a:rPr lang="ja-JP" altLang="en-US" sz="1100" dirty="0">
                <a:latin typeface="HG丸ｺﾞｼｯｸM-PRO" pitchFamily="50" charset="-128"/>
                <a:ea typeface="HG丸ｺﾞｼｯｸM-PRO" pitchFamily="50" charset="-128"/>
              </a:rPr>
              <a:t>し</a:t>
            </a:r>
            <a:r>
              <a:rPr lang="ja-JP" altLang="ja-JP" sz="1100" dirty="0">
                <a:latin typeface="HG丸ｺﾞｼｯｸM-PRO" pitchFamily="50" charset="-128"/>
                <a:ea typeface="HG丸ｺﾞｼｯｸM-PRO" pitchFamily="50" charset="-128"/>
              </a:rPr>
              <a:t>た。大阪城の東</a:t>
            </a:r>
            <a:endParaRPr lang="en-US" altLang="ja-JP" sz="1100" dirty="0">
              <a:latin typeface="HG丸ｺﾞｼｯｸM-PRO" pitchFamily="50" charset="-128"/>
              <a:ea typeface="HG丸ｺﾞｼｯｸM-PRO" pitchFamily="50" charset="-128"/>
            </a:endParaRPr>
          </a:p>
          <a:p>
            <a:pPr>
              <a:buNone/>
            </a:pPr>
            <a:r>
              <a:rPr lang="ja-JP" altLang="ja-JP" sz="1100" dirty="0">
                <a:latin typeface="HG丸ｺﾞｼｯｸM-PRO" pitchFamily="50" charset="-128"/>
                <a:ea typeface="HG丸ｺﾞｼｯｸM-PRO" pitchFamily="50" charset="-128"/>
              </a:rPr>
              <a:t>に位置し、地勢的には東部の低湿地帯である旧大和川流域に属し、標高</a:t>
            </a:r>
            <a:r>
              <a:rPr lang="en-US" altLang="ja-JP" sz="1100" dirty="0">
                <a:latin typeface="HG丸ｺﾞｼｯｸM-PRO" pitchFamily="50" charset="-128"/>
                <a:ea typeface="HG丸ｺﾞｼｯｸM-PRO" pitchFamily="50" charset="-128"/>
              </a:rPr>
              <a:t>1</a:t>
            </a:r>
            <a:r>
              <a:rPr lang="ja-JP" altLang="ja-JP" sz="1100" dirty="0">
                <a:latin typeface="HG丸ｺﾞｼｯｸM-PRO" pitchFamily="50" charset="-128"/>
                <a:ea typeface="HG丸ｺﾞｼｯｸM-PRO" pitchFamily="50" charset="-128"/>
              </a:rPr>
              <a:t>～</a:t>
            </a:r>
            <a:r>
              <a:rPr lang="en-US" altLang="ja-JP" sz="1100" dirty="0">
                <a:latin typeface="HG丸ｺﾞｼｯｸM-PRO" pitchFamily="50" charset="-128"/>
                <a:ea typeface="HG丸ｺﾞｼｯｸM-PRO" pitchFamily="50" charset="-128"/>
              </a:rPr>
              <a:t>2m</a:t>
            </a:r>
            <a:r>
              <a:rPr lang="ja-JP" altLang="ja-JP" sz="1100" dirty="0">
                <a:latin typeface="HG丸ｺﾞｼｯｸM-PRO" pitchFamily="50" charset="-128"/>
                <a:ea typeface="HG丸ｺﾞｼｯｸM-PRO" pitchFamily="50" charset="-128"/>
              </a:rPr>
              <a:t>と</a:t>
            </a:r>
            <a:r>
              <a:rPr lang="ja-JP" altLang="en-US" sz="1100" dirty="0">
                <a:latin typeface="HG丸ｺﾞｼｯｸM-PRO" pitchFamily="50" charset="-128"/>
                <a:ea typeface="HG丸ｺﾞｼｯｸM-PRO" pitchFamily="50" charset="-128"/>
              </a:rPr>
              <a:t>区域</a:t>
            </a:r>
            <a:r>
              <a:rPr lang="ja-JP" altLang="ja-JP" sz="1100" dirty="0">
                <a:latin typeface="HG丸ｺﾞｼｯｸM-PRO" pitchFamily="50" charset="-128"/>
                <a:ea typeface="HG丸ｺﾞｼｯｸM-PRO" pitchFamily="50" charset="-128"/>
              </a:rPr>
              <a:t>全般</a:t>
            </a:r>
            <a:endParaRPr lang="en-US" altLang="ja-JP" sz="1100" dirty="0">
              <a:latin typeface="HG丸ｺﾞｼｯｸM-PRO" pitchFamily="50" charset="-128"/>
              <a:ea typeface="HG丸ｺﾞｼｯｸM-PRO" pitchFamily="50" charset="-128"/>
            </a:endParaRPr>
          </a:p>
          <a:p>
            <a:pPr>
              <a:buNone/>
            </a:pPr>
            <a:r>
              <a:rPr lang="ja-JP" altLang="ja-JP" sz="1100" dirty="0">
                <a:latin typeface="HG丸ｺﾞｼｯｸM-PRO" pitchFamily="50" charset="-128"/>
                <a:ea typeface="HG丸ｺﾞｼｯｸM-PRO" pitchFamily="50" charset="-128"/>
              </a:rPr>
              <a:t>に低く平坦で、東西に寝屋川と第二寝屋川が流れ、南北に城北川、平野川、平野川分水路が</a:t>
            </a:r>
            <a:endParaRPr lang="en-US" altLang="ja-JP" sz="1100" dirty="0">
              <a:latin typeface="HG丸ｺﾞｼｯｸM-PRO" pitchFamily="50" charset="-128"/>
              <a:ea typeface="HG丸ｺﾞｼｯｸM-PRO" pitchFamily="50" charset="-128"/>
            </a:endParaRPr>
          </a:p>
          <a:p>
            <a:pPr>
              <a:buNone/>
            </a:pPr>
            <a:r>
              <a:rPr lang="ja-JP" altLang="ja-JP" sz="1100" dirty="0">
                <a:latin typeface="HG丸ｺﾞｼｯｸM-PRO" pitchFamily="50" charset="-128"/>
                <a:ea typeface="HG丸ｺﾞｼｯｸM-PRO" pitchFamily="50" charset="-128"/>
              </a:rPr>
              <a:t>通じるなど、河川が多く、他区にない特徴を示しています。</a:t>
            </a:r>
            <a:endParaRPr lang="en-US" altLang="ja-JP" sz="1100" dirty="0">
              <a:latin typeface="HG丸ｺﾞｼｯｸM-PRO" pitchFamily="50" charset="-128"/>
              <a:ea typeface="HG丸ｺﾞｼｯｸM-PRO" pitchFamily="50" charset="-128"/>
            </a:endParaRPr>
          </a:p>
          <a:p>
            <a:pPr>
              <a:buNone/>
            </a:pPr>
            <a:r>
              <a:rPr lang="ja-JP" altLang="en-US" sz="1100" dirty="0">
                <a:latin typeface="HG丸ｺﾞｼｯｸM-PRO" pitchFamily="50" charset="-128"/>
                <a:ea typeface="HG丸ｺﾞｼｯｸM-PRO" pitchFamily="50" charset="-128"/>
              </a:rPr>
              <a:t>　</a:t>
            </a:r>
            <a:endParaRPr lang="en-US" altLang="ja-JP" sz="1100" dirty="0">
              <a:solidFill>
                <a:schemeClr val="tx1"/>
              </a:solidFill>
              <a:latin typeface="HG丸ｺﾞｼｯｸM-PRO" pitchFamily="50" charset="-128"/>
              <a:ea typeface="HG丸ｺﾞｼｯｸM-PRO" pitchFamily="50" charset="-128"/>
            </a:endParaRPr>
          </a:p>
          <a:p>
            <a:pPr>
              <a:buNone/>
            </a:pPr>
            <a:r>
              <a:rPr lang="ja-JP" altLang="en-US" sz="1100" dirty="0">
                <a:solidFill>
                  <a:schemeClr val="tx1"/>
                </a:solidFill>
                <a:latin typeface="HG丸ｺﾞｼｯｸM-PRO" pitchFamily="50" charset="-128"/>
                <a:ea typeface="HG丸ｺﾞｼｯｸM-PRO" pitchFamily="50" charset="-128"/>
              </a:rPr>
              <a:t>　</a:t>
            </a:r>
            <a:r>
              <a:rPr lang="ja-JP" altLang="ja-JP" sz="1100" dirty="0">
                <a:solidFill>
                  <a:schemeClr val="tx1"/>
                </a:solidFill>
                <a:latin typeface="HG丸ｺﾞｼｯｸM-PRO" pitchFamily="50" charset="-128"/>
                <a:ea typeface="HG丸ｺﾞｼｯｸM-PRO" pitchFamily="50" charset="-128"/>
              </a:rPr>
              <a:t>鉄道交通網では地下鉄谷町線・長堀鶴見緑地線・今里筋線・中央線、</a:t>
            </a:r>
            <a:r>
              <a:rPr lang="en-US" altLang="ja-JP" sz="1100" dirty="0">
                <a:solidFill>
                  <a:schemeClr val="tx1"/>
                </a:solidFill>
                <a:latin typeface="HG丸ｺﾞｼｯｸM-PRO" pitchFamily="50" charset="-128"/>
                <a:ea typeface="HG丸ｺﾞｼｯｸM-PRO" pitchFamily="50" charset="-128"/>
              </a:rPr>
              <a:t>JR</a:t>
            </a:r>
            <a:r>
              <a:rPr lang="ja-JP" altLang="ja-JP" sz="1100" dirty="0">
                <a:solidFill>
                  <a:schemeClr val="tx1"/>
                </a:solidFill>
                <a:latin typeface="HG丸ｺﾞｼｯｸM-PRO" pitchFamily="50" charset="-128"/>
                <a:ea typeface="HG丸ｺﾞｼｯｸM-PRO" pitchFamily="50" charset="-128"/>
              </a:rPr>
              <a:t>学研都市線、京</a:t>
            </a:r>
            <a:endParaRPr lang="en-US" altLang="ja-JP" sz="1100" dirty="0">
              <a:solidFill>
                <a:schemeClr val="tx1"/>
              </a:solidFill>
              <a:latin typeface="HG丸ｺﾞｼｯｸM-PRO" pitchFamily="50" charset="-128"/>
              <a:ea typeface="HG丸ｺﾞｼｯｸM-PRO" pitchFamily="50" charset="-128"/>
            </a:endParaRPr>
          </a:p>
          <a:p>
            <a:pPr>
              <a:buNone/>
            </a:pPr>
            <a:r>
              <a:rPr lang="ja-JP" altLang="ja-JP" sz="1100" dirty="0">
                <a:solidFill>
                  <a:schemeClr val="tx1"/>
                </a:solidFill>
                <a:latin typeface="HG丸ｺﾞｼｯｸM-PRO" pitchFamily="50" charset="-128"/>
                <a:ea typeface="HG丸ｺﾞｼｯｸM-PRO" pitchFamily="50" charset="-128"/>
              </a:rPr>
              <a:t>阪電鉄の各鉄道が区内を走っています。また、</a:t>
            </a:r>
            <a:r>
              <a:rPr lang="ja-JP" altLang="en-US" sz="1100" dirty="0">
                <a:solidFill>
                  <a:schemeClr val="tx1"/>
                </a:solidFill>
                <a:latin typeface="HG丸ｺﾞｼｯｸM-PRO" pitchFamily="50" charset="-128"/>
                <a:ea typeface="HG丸ｺﾞｼｯｸM-PRO" pitchFamily="50" charset="-128"/>
              </a:rPr>
              <a:t>平成</a:t>
            </a:r>
            <a:r>
              <a:rPr lang="en-US" altLang="ja-JP" sz="1100" dirty="0">
                <a:solidFill>
                  <a:schemeClr val="tx1"/>
                </a:solidFill>
                <a:latin typeface="HG丸ｺﾞｼｯｸM-PRO" pitchFamily="50" charset="-128"/>
                <a:ea typeface="HG丸ｺﾞｼｯｸM-PRO" pitchFamily="50" charset="-128"/>
              </a:rPr>
              <a:t>31</a:t>
            </a:r>
            <a:r>
              <a:rPr lang="ja-JP" altLang="en-US" sz="1100" dirty="0">
                <a:solidFill>
                  <a:schemeClr val="tx1"/>
                </a:solidFill>
                <a:latin typeface="HG丸ｺﾞｼｯｸM-PRO" pitchFamily="50" charset="-128"/>
                <a:ea typeface="HG丸ｺﾞｼｯｸM-PRO" pitchFamily="50" charset="-128"/>
              </a:rPr>
              <a:t>年</a:t>
            </a:r>
            <a:r>
              <a:rPr lang="en-US" altLang="ja-JP" sz="1100" dirty="0">
                <a:solidFill>
                  <a:schemeClr val="tx1"/>
                </a:solidFill>
                <a:latin typeface="HG丸ｺﾞｼｯｸM-PRO" pitchFamily="50" charset="-128"/>
                <a:ea typeface="HG丸ｺﾞｼｯｸM-PRO" pitchFamily="50" charset="-128"/>
              </a:rPr>
              <a:t>3</a:t>
            </a:r>
            <a:r>
              <a:rPr lang="ja-JP" altLang="en-US" sz="1100" dirty="0">
                <a:solidFill>
                  <a:schemeClr val="tx1"/>
                </a:solidFill>
                <a:latin typeface="HG丸ｺﾞｼｯｸM-PRO" pitchFamily="50" charset="-128"/>
                <a:ea typeface="HG丸ｺﾞｼｯｸM-PRO" pitchFamily="50" charset="-128"/>
              </a:rPr>
              <a:t>月には、</a:t>
            </a:r>
            <a:r>
              <a:rPr lang="en-US" altLang="ja-JP" sz="1100" dirty="0">
                <a:solidFill>
                  <a:schemeClr val="tx1"/>
                </a:solidFill>
                <a:latin typeface="HG丸ｺﾞｼｯｸM-PRO" pitchFamily="50" charset="-128"/>
                <a:ea typeface="HG丸ｺﾞｼｯｸM-PRO" pitchFamily="50" charset="-128"/>
              </a:rPr>
              <a:t>JR</a:t>
            </a:r>
            <a:r>
              <a:rPr lang="ja-JP" altLang="en-US" sz="1100" dirty="0">
                <a:solidFill>
                  <a:schemeClr val="tx1"/>
                </a:solidFill>
                <a:latin typeface="HG丸ｺﾞｼｯｸM-PRO" pitchFamily="50" charset="-128"/>
                <a:ea typeface="HG丸ｺﾞｼｯｸM-PRO" pitchFamily="50" charset="-128"/>
              </a:rPr>
              <a:t>おおさか東線が</a:t>
            </a:r>
            <a:r>
              <a:rPr lang="ja-JP" altLang="en-US" sz="1100" dirty="0" err="1">
                <a:solidFill>
                  <a:schemeClr val="tx1"/>
                </a:solidFill>
                <a:latin typeface="HG丸ｺﾞｼｯｸM-PRO" pitchFamily="50" charset="-128"/>
                <a:ea typeface="HG丸ｺﾞｼｯｸM-PRO" pitchFamily="50" charset="-128"/>
              </a:rPr>
              <a:t>開業す</a:t>
            </a:r>
            <a:endParaRPr lang="en-US" altLang="ja-JP" sz="1100" dirty="0">
              <a:solidFill>
                <a:schemeClr val="tx1"/>
              </a:solidFill>
              <a:latin typeface="HG丸ｺﾞｼｯｸM-PRO" pitchFamily="50" charset="-128"/>
              <a:ea typeface="HG丸ｺﾞｼｯｸM-PRO" pitchFamily="50" charset="-128"/>
            </a:endParaRPr>
          </a:p>
          <a:p>
            <a:pPr>
              <a:buNone/>
            </a:pPr>
            <a:r>
              <a:rPr lang="ja-JP" altLang="en-US" sz="1100" dirty="0">
                <a:solidFill>
                  <a:schemeClr val="tx1"/>
                </a:solidFill>
                <a:latin typeface="HG丸ｺﾞｼｯｸM-PRO" pitchFamily="50" charset="-128"/>
                <a:ea typeface="HG丸ｺﾞｼｯｸM-PRO" pitchFamily="50" charset="-128"/>
              </a:rPr>
              <a:t>るなど、</a:t>
            </a:r>
            <a:r>
              <a:rPr lang="ja-JP" altLang="ja-JP" sz="1100" dirty="0">
                <a:solidFill>
                  <a:schemeClr val="tx1"/>
                </a:solidFill>
                <a:latin typeface="HG丸ｺﾞｼｯｸM-PRO" pitchFamily="50" charset="-128"/>
                <a:ea typeface="HG丸ｺﾞｼｯｸM-PRO" pitchFamily="50" charset="-128"/>
              </a:rPr>
              <a:t>公共交通機関の充実により利便性の一層の向上が見込まれて</a:t>
            </a:r>
            <a:r>
              <a:rPr lang="ja-JP" altLang="ja-JP" sz="1100" dirty="0">
                <a:latin typeface="HG丸ｺﾞｼｯｸM-PRO" pitchFamily="50" charset="-128"/>
                <a:ea typeface="HG丸ｺﾞｼｯｸM-PRO" pitchFamily="50" charset="-128"/>
              </a:rPr>
              <a:t>います。</a:t>
            </a:r>
            <a:endParaRPr lang="en-US" altLang="ja-JP" sz="1100" dirty="0">
              <a:latin typeface="HG丸ｺﾞｼｯｸM-PRO" pitchFamily="50" charset="-128"/>
              <a:ea typeface="HG丸ｺﾞｼｯｸM-PRO" pitchFamily="50" charset="-128"/>
            </a:endParaRPr>
          </a:p>
          <a:p>
            <a:pPr>
              <a:buNone/>
            </a:pPr>
            <a:r>
              <a:rPr lang="ja-JP" altLang="en-US" sz="1100" dirty="0">
                <a:latin typeface="HG丸ｺﾞｼｯｸM-PRO" pitchFamily="50" charset="-128"/>
                <a:ea typeface="HG丸ｺﾞｼｯｸM-PRO" pitchFamily="50" charset="-128"/>
              </a:rPr>
              <a:t>　</a:t>
            </a:r>
            <a:endParaRPr lang="en-US" altLang="ja-JP" sz="1100" dirty="0">
              <a:latin typeface="HG丸ｺﾞｼｯｸM-PRO" pitchFamily="50" charset="-128"/>
              <a:ea typeface="HG丸ｺﾞｼｯｸM-PRO" pitchFamily="50" charset="-128"/>
            </a:endParaRPr>
          </a:p>
          <a:p>
            <a:pPr>
              <a:buNone/>
            </a:pPr>
            <a:r>
              <a:rPr lang="ja-JP" altLang="en-US" sz="1100" dirty="0">
                <a:latin typeface="HG丸ｺﾞｼｯｸM-PRO" pitchFamily="50" charset="-128"/>
                <a:ea typeface="HG丸ｺﾞｼｯｸM-PRO" pitchFamily="50" charset="-128"/>
              </a:rPr>
              <a:t>　</a:t>
            </a:r>
            <a:r>
              <a:rPr lang="ja-JP" altLang="ja-JP" sz="1100" dirty="0">
                <a:latin typeface="HG丸ｺﾞｼｯｸM-PRO" pitchFamily="50" charset="-128"/>
                <a:ea typeface="HG丸ｺﾞｼｯｸM-PRO" pitchFamily="50" charset="-128"/>
              </a:rPr>
              <a:t>道路交通網では東西方向に古市清水線（国道</a:t>
            </a:r>
            <a:r>
              <a:rPr lang="en-US" altLang="ja-JP" sz="1100" dirty="0">
                <a:latin typeface="HG丸ｺﾞｼｯｸM-PRO" pitchFamily="50" charset="-128"/>
                <a:ea typeface="HG丸ｺﾞｼｯｸM-PRO" pitchFamily="50" charset="-128"/>
              </a:rPr>
              <a:t>163</a:t>
            </a:r>
            <a:r>
              <a:rPr lang="ja-JP" altLang="ja-JP" sz="1100" dirty="0">
                <a:latin typeface="HG丸ｺﾞｼｯｸM-PRO" pitchFamily="50" charset="-128"/>
                <a:ea typeface="HG丸ｺﾞｼｯｸM-PRO" pitchFamily="50" charset="-128"/>
              </a:rPr>
              <a:t>号）、東野田茨田線（鶴見通り）、片</a:t>
            </a:r>
            <a:endParaRPr lang="en-US" altLang="ja-JP" sz="1100" dirty="0">
              <a:latin typeface="HG丸ｺﾞｼｯｸM-PRO" pitchFamily="50" charset="-128"/>
              <a:ea typeface="HG丸ｺﾞｼｯｸM-PRO" pitchFamily="50" charset="-128"/>
            </a:endParaRPr>
          </a:p>
          <a:p>
            <a:pPr>
              <a:buNone/>
            </a:pPr>
            <a:r>
              <a:rPr lang="ja-JP" altLang="ja-JP" sz="1100" dirty="0">
                <a:latin typeface="HG丸ｺﾞｼｯｸM-PRO" pitchFamily="50" charset="-128"/>
                <a:ea typeface="HG丸ｺﾞｼｯｸM-PRO" pitchFamily="50" charset="-128"/>
              </a:rPr>
              <a:t>町徳庵線（城見通り）、中央大通り。南北方向には、新庄大和川線、森小路大和川線、豊里</a:t>
            </a:r>
            <a:endParaRPr lang="en-US" altLang="ja-JP" sz="1100" dirty="0">
              <a:latin typeface="HG丸ｺﾞｼｯｸM-PRO" pitchFamily="50" charset="-128"/>
              <a:ea typeface="HG丸ｺﾞｼｯｸM-PRO" pitchFamily="50" charset="-128"/>
            </a:endParaRPr>
          </a:p>
          <a:p>
            <a:pPr>
              <a:buNone/>
            </a:pPr>
            <a:r>
              <a:rPr lang="ja-JP" altLang="ja-JP" sz="1100" dirty="0">
                <a:latin typeface="HG丸ｺﾞｼｯｸM-PRO" pitchFamily="50" charset="-128"/>
                <a:ea typeface="HG丸ｺﾞｼｯｸM-PRO" pitchFamily="50" charset="-128"/>
              </a:rPr>
              <a:t>矢田線〈一部未完成〉、区内中央部をカギ型に国道</a:t>
            </a:r>
            <a:r>
              <a:rPr lang="en-US" altLang="ja-JP" sz="1100" dirty="0">
                <a:latin typeface="HG丸ｺﾞｼｯｸM-PRO" pitchFamily="50" charset="-128"/>
                <a:ea typeface="HG丸ｺﾞｼｯｸM-PRO" pitchFamily="50" charset="-128"/>
              </a:rPr>
              <a:t>1</a:t>
            </a:r>
            <a:r>
              <a:rPr lang="ja-JP" altLang="ja-JP" sz="1100" dirty="0">
                <a:latin typeface="HG丸ｺﾞｼｯｸM-PRO" pitchFamily="50" charset="-128"/>
                <a:ea typeface="HG丸ｺﾞｼｯｸM-PRO" pitchFamily="50" charset="-128"/>
              </a:rPr>
              <a:t>号が走るなど都心へのアクセスも良好</a:t>
            </a:r>
            <a:endParaRPr lang="en-US" altLang="ja-JP" sz="1100" dirty="0">
              <a:latin typeface="HG丸ｺﾞｼｯｸM-PRO" pitchFamily="50" charset="-128"/>
              <a:ea typeface="HG丸ｺﾞｼｯｸM-PRO" pitchFamily="50" charset="-128"/>
            </a:endParaRPr>
          </a:p>
          <a:p>
            <a:pPr>
              <a:buNone/>
            </a:pPr>
            <a:r>
              <a:rPr lang="ja-JP" altLang="ja-JP" sz="1100" dirty="0">
                <a:latin typeface="HG丸ｺﾞｼｯｸM-PRO" pitchFamily="50" charset="-128"/>
                <a:ea typeface="HG丸ｺﾞｼｯｸM-PRO" pitchFamily="50" charset="-128"/>
              </a:rPr>
              <a:t>な交通至便の地です。</a:t>
            </a:r>
            <a:endParaRPr lang="en-US" altLang="ja-JP" sz="1100" dirty="0">
              <a:latin typeface="HG丸ｺﾞｼｯｸM-PRO" pitchFamily="50" charset="-128"/>
              <a:ea typeface="HG丸ｺﾞｼｯｸM-PRO" pitchFamily="50" charset="-128"/>
            </a:endParaRPr>
          </a:p>
          <a:p>
            <a:pPr>
              <a:buNone/>
            </a:pPr>
            <a:r>
              <a:rPr lang="ja-JP" altLang="en-US" sz="1100" dirty="0">
                <a:latin typeface="HG丸ｺﾞｼｯｸM-PRO" pitchFamily="50" charset="-128"/>
                <a:ea typeface="HG丸ｺﾞｼｯｸM-PRO" pitchFamily="50" charset="-128"/>
              </a:rPr>
              <a:t>　</a:t>
            </a:r>
            <a:endParaRPr lang="en-US" altLang="ja-JP" sz="1100" dirty="0">
              <a:latin typeface="HG丸ｺﾞｼｯｸM-PRO" pitchFamily="50" charset="-128"/>
              <a:ea typeface="HG丸ｺﾞｼｯｸM-PRO" pitchFamily="50" charset="-128"/>
            </a:endParaRPr>
          </a:p>
          <a:p>
            <a:pPr>
              <a:buNone/>
            </a:pPr>
            <a:r>
              <a:rPr lang="ja-JP" altLang="en-US" sz="1100" dirty="0">
                <a:latin typeface="HG丸ｺﾞｼｯｸM-PRO" pitchFamily="50" charset="-128"/>
                <a:ea typeface="HG丸ｺﾞｼｯｸM-PRO" pitchFamily="50" charset="-128"/>
              </a:rPr>
              <a:t>　</a:t>
            </a:r>
            <a:r>
              <a:rPr lang="ja-JP" altLang="ja-JP" sz="1100" dirty="0">
                <a:latin typeface="HG丸ｺﾞｼｯｸM-PRO" pitchFamily="50" charset="-128"/>
                <a:ea typeface="HG丸ｺﾞｼｯｸM-PRO" pitchFamily="50" charset="-128"/>
              </a:rPr>
              <a:t>当区は明治時代から鉄道が開通し、陸軍砲兵工廠や紡績工場ができ、その後、次第に関連</a:t>
            </a:r>
            <a:endParaRPr lang="en-US" altLang="ja-JP" sz="1100" dirty="0">
              <a:latin typeface="HG丸ｺﾞｼｯｸM-PRO" pitchFamily="50" charset="-128"/>
              <a:ea typeface="HG丸ｺﾞｼｯｸM-PRO" pitchFamily="50" charset="-128"/>
            </a:endParaRPr>
          </a:p>
          <a:p>
            <a:pPr>
              <a:buNone/>
            </a:pPr>
            <a:r>
              <a:rPr lang="ja-JP" altLang="ja-JP" sz="1100" dirty="0">
                <a:latin typeface="HG丸ｺﾞｼｯｸM-PRO" pitchFamily="50" charset="-128"/>
                <a:ea typeface="HG丸ｺﾞｼｯｸM-PRO" pitchFamily="50" charset="-128"/>
              </a:rPr>
              <a:t>工場が集まり、また寝屋川や第二寝屋川、城北川沿いには金属・機械・化学関係の工場が集</a:t>
            </a:r>
            <a:endParaRPr lang="en-US" altLang="ja-JP" sz="1100" dirty="0">
              <a:latin typeface="HG丸ｺﾞｼｯｸM-PRO" pitchFamily="50" charset="-128"/>
              <a:ea typeface="HG丸ｺﾞｼｯｸM-PRO" pitchFamily="50" charset="-128"/>
            </a:endParaRPr>
          </a:p>
          <a:p>
            <a:pPr>
              <a:buNone/>
            </a:pPr>
            <a:r>
              <a:rPr lang="ja-JP" altLang="ja-JP" sz="1100" dirty="0">
                <a:latin typeface="HG丸ｺﾞｼｯｸM-PRO" pitchFamily="50" charset="-128"/>
                <a:ea typeface="HG丸ｺﾞｼｯｸM-PRO" pitchFamily="50" charset="-128"/>
              </a:rPr>
              <a:t>中するようになりました。また、区内南部には衣料・縫製関係の事業所も多く、生野区、東</a:t>
            </a:r>
            <a:endParaRPr lang="en-US" altLang="ja-JP" sz="1100" dirty="0">
              <a:latin typeface="HG丸ｺﾞｼｯｸM-PRO" pitchFamily="50" charset="-128"/>
              <a:ea typeface="HG丸ｺﾞｼｯｸM-PRO" pitchFamily="50" charset="-128"/>
            </a:endParaRPr>
          </a:p>
          <a:p>
            <a:pPr>
              <a:buNone/>
            </a:pPr>
            <a:r>
              <a:rPr lang="ja-JP" altLang="ja-JP" sz="1100" dirty="0">
                <a:latin typeface="HG丸ｺﾞｼｯｸM-PRO" pitchFamily="50" charset="-128"/>
                <a:ea typeface="HG丸ｺﾞｼｯｸM-PRO" pitchFamily="50" charset="-128"/>
              </a:rPr>
              <a:t>成区、鶴見区とともに市内東部の工業地帯を形成してきました。</a:t>
            </a:r>
            <a:endParaRPr lang="en-US" altLang="ja-JP" sz="1100" dirty="0">
              <a:latin typeface="HG丸ｺﾞｼｯｸM-PRO" pitchFamily="50" charset="-128"/>
              <a:ea typeface="HG丸ｺﾞｼｯｸM-PRO" pitchFamily="50" charset="-128"/>
            </a:endParaRPr>
          </a:p>
          <a:p>
            <a:pPr>
              <a:buNone/>
            </a:pPr>
            <a:r>
              <a:rPr lang="ja-JP" altLang="en-US" sz="1100" dirty="0">
                <a:latin typeface="HG丸ｺﾞｼｯｸM-PRO" pitchFamily="50" charset="-128"/>
                <a:ea typeface="HG丸ｺﾞｼｯｸM-PRO" pitchFamily="50" charset="-128"/>
              </a:rPr>
              <a:t>　</a:t>
            </a:r>
            <a:endParaRPr lang="en-US" altLang="ja-JP" sz="1100" dirty="0">
              <a:latin typeface="HG丸ｺﾞｼｯｸM-PRO" pitchFamily="50" charset="-128"/>
              <a:ea typeface="HG丸ｺﾞｼｯｸM-PRO" pitchFamily="50" charset="-128"/>
            </a:endParaRPr>
          </a:p>
          <a:p>
            <a:pPr>
              <a:buNone/>
            </a:pPr>
            <a:r>
              <a:rPr lang="ja-JP" altLang="en-US" sz="1100" dirty="0">
                <a:latin typeface="HG丸ｺﾞｼｯｸM-PRO" pitchFamily="50" charset="-128"/>
                <a:ea typeface="HG丸ｺﾞｼｯｸM-PRO" pitchFamily="50" charset="-128"/>
              </a:rPr>
              <a:t>　</a:t>
            </a:r>
            <a:r>
              <a:rPr lang="ja-JP" altLang="ja-JP" sz="1100" dirty="0">
                <a:latin typeface="HG丸ｺﾞｼｯｸM-PRO" pitchFamily="50" charset="-128"/>
                <a:ea typeface="HG丸ｺﾞｼｯｸM-PRO" pitchFamily="50" charset="-128"/>
              </a:rPr>
              <a:t>現在の当区は、区内北東部の関目・菫地区が戦前に行われた土地区画整理事業により緑の</a:t>
            </a:r>
            <a:endParaRPr lang="en-US" altLang="ja-JP" sz="1100" dirty="0">
              <a:latin typeface="HG丸ｺﾞｼｯｸM-PRO" pitchFamily="50" charset="-128"/>
              <a:ea typeface="HG丸ｺﾞｼｯｸM-PRO" pitchFamily="50" charset="-128"/>
            </a:endParaRPr>
          </a:p>
          <a:p>
            <a:pPr>
              <a:buNone/>
            </a:pPr>
            <a:r>
              <a:rPr lang="ja-JP" altLang="ja-JP" sz="1100" dirty="0">
                <a:latin typeface="HG丸ｺﾞｼｯｸM-PRO" pitchFamily="50" charset="-128"/>
                <a:ea typeface="HG丸ｺﾞｼｯｸM-PRO" pitchFamily="50" charset="-128"/>
              </a:rPr>
              <a:t>多い整然とした街区となり、また西南部の森之宮地区では、かつての陸軍砲兵工廠跡地</a:t>
            </a:r>
            <a:r>
              <a:rPr lang="ja-JP" altLang="en-US" sz="1100" dirty="0">
                <a:latin typeface="HG丸ｺﾞｼｯｸM-PRO" pitchFamily="50" charset="-128"/>
                <a:ea typeface="HG丸ｺﾞｼｯｸM-PRO" pitchFamily="50" charset="-128"/>
              </a:rPr>
              <a:t>には</a:t>
            </a:r>
            <a:endParaRPr lang="en-US" altLang="ja-JP" sz="1100" dirty="0">
              <a:latin typeface="HG丸ｺﾞｼｯｸM-PRO" pitchFamily="50" charset="-128"/>
              <a:ea typeface="HG丸ｺﾞｼｯｸM-PRO" pitchFamily="50" charset="-128"/>
            </a:endParaRPr>
          </a:p>
          <a:p>
            <a:pPr>
              <a:buNone/>
            </a:pPr>
            <a:r>
              <a:rPr lang="en-US" altLang="ja-JP" sz="1100" dirty="0">
                <a:latin typeface="HG丸ｺﾞｼｯｸM-PRO" pitchFamily="50" charset="-128"/>
                <a:ea typeface="HG丸ｺﾞｼｯｸM-PRO" pitchFamily="50" charset="-128"/>
              </a:rPr>
              <a:t>JR</a:t>
            </a:r>
            <a:r>
              <a:rPr lang="ja-JP" altLang="ja-JP" sz="1100" dirty="0">
                <a:latin typeface="HG丸ｺﾞｼｯｸM-PRO" pitchFamily="50" charset="-128"/>
                <a:ea typeface="HG丸ｺﾞｼｯｸM-PRO" pitchFamily="50" charset="-128"/>
              </a:rPr>
              <a:t>・地下鉄の車庫</a:t>
            </a:r>
            <a:r>
              <a:rPr lang="ja-JP" altLang="en-US" sz="1100" dirty="0">
                <a:latin typeface="HG丸ｺﾞｼｯｸM-PRO" pitchFamily="50" charset="-128"/>
                <a:ea typeface="HG丸ｺﾞｼｯｸM-PRO" pitchFamily="50" charset="-128"/>
              </a:rPr>
              <a:t>や</a:t>
            </a:r>
            <a:r>
              <a:rPr lang="ja-JP" altLang="ja-JP" sz="1100" dirty="0">
                <a:latin typeface="HG丸ｺﾞｼｯｸM-PRO" pitchFamily="50" charset="-128"/>
                <a:ea typeface="HG丸ｺﾞｼｯｸM-PRO" pitchFamily="50" charset="-128"/>
              </a:rPr>
              <a:t>高層住宅団地が、さらに鴫野地区も再開発により新たな高層住宅群が</a:t>
            </a:r>
            <a:r>
              <a:rPr lang="ja-JP" altLang="en-US" sz="1100" dirty="0">
                <a:latin typeface="HG丸ｺﾞｼｯｸM-PRO" pitchFamily="50" charset="-128"/>
                <a:ea typeface="HG丸ｺﾞｼｯｸM-PRO" pitchFamily="50" charset="-128"/>
              </a:rPr>
              <a:t>出</a:t>
            </a:r>
            <a:endParaRPr lang="en-US" altLang="ja-JP" sz="1100" dirty="0">
              <a:latin typeface="HG丸ｺﾞｼｯｸM-PRO" pitchFamily="50" charset="-128"/>
              <a:ea typeface="HG丸ｺﾞｼｯｸM-PRO" pitchFamily="50" charset="-128"/>
            </a:endParaRPr>
          </a:p>
          <a:p>
            <a:pPr>
              <a:buNone/>
            </a:pPr>
            <a:r>
              <a:rPr lang="ja-JP" altLang="ja-JP" sz="1100" dirty="0">
                <a:latin typeface="HG丸ｺﾞｼｯｸM-PRO" pitchFamily="50" charset="-128"/>
                <a:ea typeface="HG丸ｺﾞｼｯｸM-PRO" pitchFamily="50" charset="-128"/>
              </a:rPr>
              <a:t>現するなど、街並みは大きな変貌をとげてきました。そして近年では区内各地区で工場等の転</a:t>
            </a:r>
            <a:endParaRPr lang="en-US" altLang="ja-JP" sz="1100" dirty="0">
              <a:latin typeface="HG丸ｺﾞｼｯｸM-PRO" pitchFamily="50" charset="-128"/>
              <a:ea typeface="HG丸ｺﾞｼｯｸM-PRO" pitchFamily="50" charset="-128"/>
            </a:endParaRPr>
          </a:p>
          <a:p>
            <a:pPr>
              <a:buNone/>
            </a:pPr>
            <a:r>
              <a:rPr lang="ja-JP" altLang="ja-JP" sz="1100" dirty="0">
                <a:latin typeface="HG丸ｺﾞｼｯｸM-PRO" pitchFamily="50" charset="-128"/>
                <a:ea typeface="HG丸ｺﾞｼｯｸM-PRO" pitchFamily="50" charset="-128"/>
              </a:rPr>
              <a:t>出跡地などに高層集合住宅や大規模小売店が相次いで建設されるなど、生活・交通至便な住宅</a:t>
            </a:r>
            <a:endParaRPr lang="en-US" altLang="ja-JP" sz="1100" dirty="0">
              <a:latin typeface="HG丸ｺﾞｼｯｸM-PRO" pitchFamily="50" charset="-128"/>
              <a:ea typeface="HG丸ｺﾞｼｯｸM-PRO" pitchFamily="50" charset="-128"/>
            </a:endParaRPr>
          </a:p>
          <a:p>
            <a:pPr>
              <a:buNone/>
            </a:pPr>
            <a:r>
              <a:rPr lang="ja-JP" altLang="ja-JP" sz="1100" dirty="0">
                <a:latin typeface="HG丸ｺﾞｼｯｸM-PRO" pitchFamily="50" charset="-128"/>
                <a:ea typeface="HG丸ｺﾞｼｯｸM-PRO" pitchFamily="50" charset="-128"/>
              </a:rPr>
              <a:t>地へと変化しています。</a:t>
            </a:r>
            <a:endParaRPr lang="en-US" altLang="ja-JP" sz="1100" dirty="0">
              <a:latin typeface="HG丸ｺﾞｼｯｸM-PRO" pitchFamily="50" charset="-128"/>
              <a:ea typeface="HG丸ｺﾞｼｯｸM-PRO" pitchFamily="50" charset="-128"/>
            </a:endParaRPr>
          </a:p>
          <a:p>
            <a:pPr>
              <a:buNone/>
            </a:pPr>
            <a:r>
              <a:rPr lang="ja-JP" altLang="en-US" sz="1100" dirty="0">
                <a:latin typeface="HG丸ｺﾞｼｯｸM-PRO" pitchFamily="50" charset="-128"/>
                <a:ea typeface="HG丸ｺﾞｼｯｸM-PRO" pitchFamily="50" charset="-128"/>
              </a:rPr>
              <a:t>　</a:t>
            </a:r>
            <a:endParaRPr lang="en-US" altLang="ja-JP" sz="1100" dirty="0">
              <a:latin typeface="HG丸ｺﾞｼｯｸM-PRO" pitchFamily="50" charset="-128"/>
              <a:ea typeface="HG丸ｺﾞｼｯｸM-PRO" pitchFamily="50" charset="-128"/>
            </a:endParaRPr>
          </a:p>
          <a:p>
            <a:pPr>
              <a:buNone/>
            </a:pPr>
            <a:r>
              <a:rPr lang="ja-JP" altLang="en-US" sz="1100" dirty="0">
                <a:latin typeface="HG丸ｺﾞｼｯｸM-PRO" pitchFamily="50" charset="-128"/>
                <a:ea typeface="HG丸ｺﾞｼｯｸM-PRO" pitchFamily="50" charset="-128"/>
              </a:rPr>
              <a:t>　</a:t>
            </a:r>
            <a:r>
              <a:rPr lang="ja-JP" altLang="ja-JP" sz="1100" dirty="0">
                <a:latin typeface="HG丸ｺﾞｼｯｸM-PRO" pitchFamily="50" charset="-128"/>
                <a:ea typeface="HG丸ｺﾞｼｯｸM-PRO" pitchFamily="50" charset="-128"/>
              </a:rPr>
              <a:t>今後も、公共交通機関の一層の充実、水辺環境整備、緑化の推進などによって、職・住の</a:t>
            </a:r>
            <a:endParaRPr lang="en-US" altLang="ja-JP" sz="1100" dirty="0">
              <a:latin typeface="HG丸ｺﾞｼｯｸM-PRO" pitchFamily="50" charset="-128"/>
              <a:ea typeface="HG丸ｺﾞｼｯｸM-PRO" pitchFamily="50" charset="-128"/>
            </a:endParaRPr>
          </a:p>
          <a:p>
            <a:pPr>
              <a:buNone/>
            </a:pPr>
            <a:r>
              <a:rPr lang="ja-JP" altLang="ja-JP" sz="1100" dirty="0">
                <a:latin typeface="HG丸ｺﾞｼｯｸM-PRO" pitchFamily="50" charset="-128"/>
                <a:ea typeface="HG丸ｺﾞｼｯｸM-PRO" pitchFamily="50" charset="-128"/>
              </a:rPr>
              <a:t>バランスのとれた区としての発展に大きな期待が集まっています。</a:t>
            </a:r>
          </a:p>
        </p:txBody>
      </p:sp>
      <p:sp>
        <p:nvSpPr>
          <p:cNvPr id="4" name="角丸四角形 3"/>
          <p:cNvSpPr/>
          <p:nvPr/>
        </p:nvSpPr>
        <p:spPr>
          <a:xfrm>
            <a:off x="3212976" y="7185249"/>
            <a:ext cx="3384376" cy="2592288"/>
          </a:xfrm>
          <a:prstGeom prst="roundRect">
            <a:avLst>
              <a:gd name="adj" fmla="val 21889"/>
            </a:avLst>
          </a:prstGeom>
        </p:spPr>
        <p:style>
          <a:lnRef idx="1">
            <a:schemeClr val="accent6"/>
          </a:lnRef>
          <a:fillRef idx="2">
            <a:schemeClr val="accent6"/>
          </a:fillRef>
          <a:effectRef idx="1">
            <a:schemeClr val="accent6"/>
          </a:effectRef>
          <a:fontRef idx="minor">
            <a:schemeClr val="dk1"/>
          </a:fontRef>
        </p:style>
        <p:txBody>
          <a:bodyPr wrap="square" lIns="91433" tIns="0" rIns="91433" bIns="0">
            <a:spAutoFit/>
          </a:bodyPr>
          <a:lstStyle/>
          <a:p>
            <a:r>
              <a:rPr lang="ja-JP" altLang="ja-JP" sz="1200" dirty="0">
                <a:latin typeface="HGP創英角ﾎﾟｯﾌﾟ体" pitchFamily="50" charset="-128"/>
                <a:ea typeface="HGP創英角ﾎﾟｯﾌﾟ体" pitchFamily="50" charset="-128"/>
              </a:rPr>
              <a:t>★城東区の花</a:t>
            </a:r>
            <a:r>
              <a:rPr lang="ja-JP" altLang="en-US" sz="1200" dirty="0">
                <a:latin typeface="HGP創英角ﾎﾟｯﾌﾟ体" pitchFamily="50" charset="-128"/>
                <a:ea typeface="HGP創英角ﾎﾟｯﾌﾟ体" pitchFamily="50" charset="-128"/>
              </a:rPr>
              <a:t>★</a:t>
            </a:r>
            <a:endParaRPr lang="en-US" altLang="ja-JP" sz="1200" dirty="0">
              <a:latin typeface="HGP創英角ﾎﾟｯﾌﾟ体" pitchFamily="50" charset="-128"/>
              <a:ea typeface="HGP創英角ﾎﾟｯﾌﾟ体" pitchFamily="50" charset="-128"/>
            </a:endParaRPr>
          </a:p>
          <a:p>
            <a:r>
              <a:rPr lang="ja-JP" altLang="en-US" sz="1200" dirty="0">
                <a:latin typeface="HGP創英角ﾎﾟｯﾌﾟ体" pitchFamily="50" charset="-128"/>
                <a:ea typeface="HGP創英角ﾎﾟｯﾌﾟ体" pitchFamily="50" charset="-128"/>
              </a:rPr>
              <a:t>　</a:t>
            </a:r>
            <a:r>
              <a:rPr lang="ja-JP" altLang="ja-JP" sz="1000" dirty="0">
                <a:latin typeface="HG丸ｺﾞｼｯｸM-PRO" pitchFamily="50" charset="-128"/>
                <a:ea typeface="HG丸ｺﾞｼｯｸM-PRO" pitchFamily="50" charset="-128"/>
              </a:rPr>
              <a:t>城東区では、平成</a:t>
            </a:r>
            <a:r>
              <a:rPr lang="en-US" altLang="ja-JP" sz="1000" dirty="0">
                <a:latin typeface="HG丸ｺﾞｼｯｸM-PRO" pitchFamily="50" charset="-128"/>
                <a:ea typeface="HG丸ｺﾞｼｯｸM-PRO" pitchFamily="50" charset="-128"/>
              </a:rPr>
              <a:t>2</a:t>
            </a:r>
            <a:r>
              <a:rPr lang="ja-JP" altLang="ja-JP" sz="1000" dirty="0">
                <a:latin typeface="HG丸ｺﾞｼｯｸM-PRO" pitchFamily="50" charset="-128"/>
                <a:ea typeface="HG丸ｺﾞｼｯｸM-PRO" pitchFamily="50" charset="-128"/>
              </a:rPr>
              <a:t>年の「国際花と緑の博覧会」</a:t>
            </a:r>
            <a:r>
              <a:rPr lang="ja-JP" altLang="en-US" sz="1000" dirty="0">
                <a:latin typeface="HG丸ｺﾞｼｯｸM-PRO" pitchFamily="50" charset="-128"/>
                <a:ea typeface="HG丸ｺﾞｼｯｸM-PRO" pitchFamily="50" charset="-128"/>
              </a:rPr>
              <a:t>の開催に向け</a:t>
            </a:r>
            <a:r>
              <a:rPr lang="ja-JP" altLang="ja-JP" sz="1000" dirty="0">
                <a:latin typeface="HG丸ｺﾞｼｯｸM-PRO" pitchFamily="50" charset="-128"/>
                <a:ea typeface="HG丸ｺﾞｼｯｸM-PRO" pitchFamily="50" charset="-128"/>
              </a:rPr>
              <a:t>、末永く区民のみなさんに親しまれ愛される「区の花」を定めるため、区内全校の小学生を始め広く一般公募を行い、その結果、昭和</a:t>
            </a:r>
            <a:r>
              <a:rPr lang="en-US" altLang="ja-JP" sz="1000" dirty="0">
                <a:latin typeface="HG丸ｺﾞｼｯｸM-PRO" pitchFamily="50" charset="-128"/>
                <a:ea typeface="HG丸ｺﾞｼｯｸM-PRO" pitchFamily="50" charset="-128"/>
              </a:rPr>
              <a:t>63</a:t>
            </a:r>
            <a:r>
              <a:rPr lang="ja-JP" altLang="ja-JP" sz="1000" dirty="0">
                <a:latin typeface="HG丸ｺﾞｼｯｸM-PRO" pitchFamily="50" charset="-128"/>
                <a:ea typeface="HG丸ｺﾞｼｯｸM-PRO" pitchFamily="50" charset="-128"/>
              </a:rPr>
              <a:t>年</a:t>
            </a:r>
            <a:r>
              <a:rPr lang="en-US" altLang="ja-JP" sz="1000" dirty="0">
                <a:latin typeface="HG丸ｺﾞｼｯｸM-PRO" pitchFamily="50" charset="-128"/>
                <a:ea typeface="HG丸ｺﾞｼｯｸM-PRO" pitchFamily="50" charset="-128"/>
              </a:rPr>
              <a:t>10</a:t>
            </a:r>
            <a:r>
              <a:rPr lang="ja-JP" altLang="ja-JP" sz="1000" dirty="0">
                <a:latin typeface="HG丸ｺﾞｼｯｸM-PRO" pitchFamily="50" charset="-128"/>
                <a:ea typeface="HG丸ｺﾞｼｯｸM-PRO" pitchFamily="50" charset="-128"/>
              </a:rPr>
              <a:t>月</a:t>
            </a:r>
            <a:r>
              <a:rPr lang="en-US" altLang="ja-JP" sz="1000" dirty="0">
                <a:latin typeface="HG丸ｺﾞｼｯｸM-PRO" pitchFamily="50" charset="-128"/>
                <a:ea typeface="HG丸ｺﾞｼｯｸM-PRO" pitchFamily="50" charset="-128"/>
              </a:rPr>
              <a:t>29</a:t>
            </a:r>
            <a:r>
              <a:rPr lang="ja-JP" altLang="ja-JP" sz="1000" dirty="0">
                <a:latin typeface="HG丸ｺﾞｼｯｸM-PRO" pitchFamily="50" charset="-128"/>
                <a:ea typeface="HG丸ｺﾞｼｯｸM-PRO" pitchFamily="50" charset="-128"/>
              </a:rPr>
              <a:t>日、</a:t>
            </a:r>
            <a:r>
              <a:rPr lang="en-US" altLang="ja-JP" sz="1000" dirty="0">
                <a:latin typeface="HG丸ｺﾞｼｯｸM-PRO" pitchFamily="50" charset="-128"/>
                <a:ea typeface="HG丸ｺﾞｼｯｸM-PRO" pitchFamily="50" charset="-128"/>
              </a:rPr>
              <a:t>1</a:t>
            </a:r>
            <a:r>
              <a:rPr lang="ja-JP" altLang="ja-JP" sz="1000" dirty="0">
                <a:latin typeface="HG丸ｺﾞｼｯｸM-PRO" pitchFamily="50" charset="-128"/>
                <a:ea typeface="HG丸ｺﾞｼｯｸM-PRO" pitchFamily="50" charset="-128"/>
              </a:rPr>
              <a:t>万</a:t>
            </a:r>
            <a:r>
              <a:rPr lang="en-US" altLang="ja-JP" sz="1000" dirty="0">
                <a:latin typeface="HG丸ｺﾞｼｯｸM-PRO" pitchFamily="50" charset="-128"/>
                <a:ea typeface="HG丸ｺﾞｼｯｸM-PRO" pitchFamily="50" charset="-128"/>
              </a:rPr>
              <a:t>6</a:t>
            </a:r>
            <a:r>
              <a:rPr lang="ja-JP" altLang="ja-JP" sz="1000" dirty="0">
                <a:latin typeface="HG丸ｺﾞｼｯｸM-PRO" pitchFamily="50" charset="-128"/>
                <a:ea typeface="HG丸ｺﾞｼｯｸM-PRO" pitchFamily="50" charset="-128"/>
              </a:rPr>
              <a:t>千</a:t>
            </a:r>
            <a:r>
              <a:rPr lang="en-US" altLang="ja-JP" sz="1000" dirty="0">
                <a:latin typeface="HG丸ｺﾞｼｯｸM-PRO" pitchFamily="50" charset="-128"/>
                <a:ea typeface="HG丸ｺﾞｼｯｸM-PRO" pitchFamily="50" charset="-128"/>
              </a:rPr>
              <a:t>31</a:t>
            </a:r>
            <a:r>
              <a:rPr lang="ja-JP" altLang="ja-JP" sz="1000" dirty="0">
                <a:latin typeface="HG丸ｺﾞｼｯｸM-PRO" pitchFamily="50" charset="-128"/>
                <a:ea typeface="HG丸ｺﾞｼｯｸM-PRO" pitchFamily="50" charset="-128"/>
              </a:rPr>
              <a:t>通のうちともに最多応募数により「モクレン」「コスモス」が制定されました。</a:t>
            </a:r>
          </a:p>
          <a:p>
            <a:r>
              <a:rPr lang="ja-JP" altLang="en-US" sz="1000" dirty="0">
                <a:latin typeface="HG丸ｺﾞｼｯｸM-PRO" pitchFamily="50" charset="-128"/>
                <a:ea typeface="HG丸ｺﾞｼｯｸM-PRO" pitchFamily="50" charset="-128"/>
              </a:rPr>
              <a:t>　</a:t>
            </a:r>
            <a:r>
              <a:rPr lang="ja-JP" altLang="ja-JP" sz="1000" dirty="0">
                <a:latin typeface="HG丸ｺﾞｼｯｸM-PRO" pitchFamily="50" charset="-128"/>
                <a:ea typeface="HG丸ｺﾞｼｯｸM-PRO" pitchFamily="50" charset="-128"/>
              </a:rPr>
              <a:t>モクレンは一億年以上も前から生息し、早春のこずえにふくらむつぼみは春への希望を表し、コスモスは日本の秋を代表する花で別名秋桜とも言います。花言葉はモクレンが自然への愛と恩恵、コスモスが調和と真心、城東区民の地域、近隣の愛と協調を象徴しています。</a:t>
            </a:r>
          </a:p>
        </p:txBody>
      </p:sp>
      <p:sp>
        <p:nvSpPr>
          <p:cNvPr id="2" name="タイトル 1"/>
          <p:cNvSpPr>
            <a:spLocks noGrp="1"/>
          </p:cNvSpPr>
          <p:nvPr>
            <p:ph type="title"/>
          </p:nvPr>
        </p:nvSpPr>
        <p:spPr>
          <a:xfrm>
            <a:off x="548681" y="200472"/>
            <a:ext cx="5822404" cy="5760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ja-JP" altLang="ja-JP" sz="3200" dirty="0">
                <a:effectLst>
                  <a:innerShdw blurRad="63500" dist="50800">
                    <a:prstClr val="black">
                      <a:alpha val="50000"/>
                    </a:prstClr>
                  </a:innerShdw>
                </a:effectLst>
                <a:latin typeface="HGP創英角ﾎﾟｯﾌﾟ体" pitchFamily="50" charset="-128"/>
                <a:ea typeface="HGP創英角ﾎﾟｯﾌﾟ体" pitchFamily="50" charset="-128"/>
              </a:rPr>
              <a:t>城東区ってこんなまち</a:t>
            </a:r>
            <a:endParaRPr lang="ja-JP" altLang="en-US" sz="3200" dirty="0">
              <a:latin typeface="HGP創英角ﾎﾟｯﾌﾟ体" pitchFamily="50" charset="-128"/>
              <a:ea typeface="HGP創英角ﾎﾟｯﾌﾟ体" pitchFamily="50" charset="-128"/>
            </a:endParaRPr>
          </a:p>
        </p:txBody>
      </p:sp>
      <p:sp>
        <p:nvSpPr>
          <p:cNvPr id="8" name="角丸四角形 7"/>
          <p:cNvSpPr/>
          <p:nvPr/>
        </p:nvSpPr>
        <p:spPr>
          <a:xfrm>
            <a:off x="332656" y="7185248"/>
            <a:ext cx="2664296" cy="2604962"/>
          </a:xfrm>
          <a:prstGeom prst="roundRect">
            <a:avLst/>
          </a:prstGeom>
          <a:noFill/>
        </p:spPr>
        <p:style>
          <a:lnRef idx="2">
            <a:schemeClr val="accent6"/>
          </a:lnRef>
          <a:fillRef idx="1">
            <a:schemeClr val="lt1"/>
          </a:fillRef>
          <a:effectRef idx="0">
            <a:schemeClr val="accent6"/>
          </a:effectRef>
          <a:fontRef idx="minor">
            <a:schemeClr val="dk1"/>
          </a:fontRef>
        </p:style>
        <p:txBody>
          <a:bodyPr wrap="square" lIns="91433" tIns="45717" rIns="91433" bIns="45717">
            <a:spAutoFit/>
          </a:bodyPr>
          <a:lstStyle/>
          <a:p>
            <a:pPr algn="ctr"/>
            <a:r>
              <a:rPr lang="ja-JP" altLang="ja-JP" sz="1000" dirty="0">
                <a:latin typeface="HGP創英角ﾎﾟｯﾌﾟ体" pitchFamily="50" charset="-128"/>
                <a:ea typeface="HGP創英角ﾎﾟｯﾌﾟ体" pitchFamily="50" charset="-128"/>
              </a:rPr>
              <a:t>★ 城東区のマスコットキャラクター</a:t>
            </a:r>
            <a:r>
              <a:rPr lang="ja-JP" altLang="en-US" sz="1000" dirty="0">
                <a:latin typeface="HGP創英角ﾎﾟｯﾌﾟ体" pitchFamily="50" charset="-128"/>
                <a:ea typeface="HGP創英角ﾎﾟｯﾌﾟ体" pitchFamily="50" charset="-128"/>
              </a:rPr>
              <a:t>★</a:t>
            </a:r>
            <a:endParaRPr lang="en-US" altLang="ja-JP" sz="1000" dirty="0">
              <a:latin typeface="HGP創英角ﾎﾟｯﾌﾟ体" pitchFamily="50" charset="-128"/>
              <a:ea typeface="HGP創英角ﾎﾟｯﾌﾟ体" pitchFamily="50" charset="-128"/>
            </a:endParaRPr>
          </a:p>
          <a:p>
            <a:pPr algn="ctr"/>
            <a:r>
              <a:rPr lang="ja-JP" altLang="ja-JP" sz="1200" dirty="0">
                <a:latin typeface="HGP創英角ﾎﾟｯﾌﾟ体" pitchFamily="50" charset="-128"/>
                <a:ea typeface="HGP創英角ﾎﾟｯﾌﾟ体" pitchFamily="50" charset="-128"/>
              </a:rPr>
              <a:t>「コスモちゃん」</a:t>
            </a:r>
            <a:r>
              <a:rPr lang="ja-JP" altLang="ja-JP" sz="1200" dirty="0"/>
              <a:t> </a:t>
            </a:r>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endParaRPr lang="en-US" altLang="ja-JP" sz="1200" dirty="0"/>
          </a:p>
          <a:p>
            <a:r>
              <a:rPr lang="ja-JP" altLang="ja-JP" sz="900" dirty="0"/>
              <a:t>★プロフィール★</a:t>
            </a:r>
          </a:p>
          <a:p>
            <a:r>
              <a:rPr lang="en-US" altLang="ja-JP" sz="800" dirty="0"/>
              <a:t> </a:t>
            </a:r>
            <a:r>
              <a:rPr lang="ja-JP" altLang="en-US" sz="800" dirty="0"/>
              <a:t>　</a:t>
            </a:r>
            <a:r>
              <a:rPr lang="ja-JP" altLang="ja-JP" sz="800" dirty="0"/>
              <a:t>平成２５年４月に城東区制７０周年を記念して誕生しました。城東区の花「コスモス」を頭に「モクレン」を胸にかたどり、青色の服は区内を流れる河川を表現し、城東区の魅力をてんこ盛に表現しています。</a:t>
            </a:r>
          </a:p>
        </p:txBody>
      </p:sp>
      <p:sp>
        <p:nvSpPr>
          <p:cNvPr id="7" name="正方形/長方形 6"/>
          <p:cNvSpPr/>
          <p:nvPr/>
        </p:nvSpPr>
        <p:spPr>
          <a:xfrm>
            <a:off x="2852936" y="9633520"/>
            <a:ext cx="864096"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-2-</a:t>
            </a:r>
            <a:endParaRPr kumimoji="1" lang="ja-JP" altLang="en-US" dirty="0">
              <a:solidFill>
                <a:schemeClr val="tx1"/>
              </a:solidFill>
            </a:endParaRPr>
          </a:p>
        </p:txBody>
      </p:sp>
      <p:sp>
        <p:nvSpPr>
          <p:cNvPr id="9" name="正方形/長方形 8"/>
          <p:cNvSpPr/>
          <p:nvPr/>
        </p:nvSpPr>
        <p:spPr>
          <a:xfrm>
            <a:off x="5417840" y="0"/>
            <a:ext cx="1440160"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城東区ってこんなまち</a:t>
            </a:r>
            <a:endParaRPr kumimoji="1" lang="ja-JP" altLang="en-US" sz="1050" dirty="0">
              <a:solidFill>
                <a:schemeClr val="tx1"/>
              </a:solidFill>
              <a:latin typeface="+mj-ea"/>
              <a:ea typeface="+mj-ea"/>
            </a:endParaRPr>
          </a:p>
        </p:txBody>
      </p:sp>
      <p:pic>
        <p:nvPicPr>
          <p:cNvPr id="10" name="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2736" y="7617296"/>
            <a:ext cx="1224136" cy="1524657"/>
          </a:xfrm>
          <a:prstGeom prst="rect">
            <a:avLst/>
          </a:prstGeom>
        </p:spPr>
      </p:pic>
    </p:spTree>
    <p:extLst>
      <p:ext uri="{BB962C8B-B14F-4D97-AF65-F5344CB8AC3E}">
        <p14:creationId xmlns:p14="http://schemas.microsoft.com/office/powerpoint/2010/main" val="1621564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64034" y="191186"/>
            <a:ext cx="2444886" cy="369326"/>
          </a:xfrm>
          <a:prstGeom prst="rect">
            <a:avLst/>
          </a:prstGeom>
        </p:spPr>
        <p:txBody>
          <a:bodyPr wrap="none" lIns="91433" tIns="45717" rIns="91433" bIns="45717">
            <a:spAutoFit/>
          </a:bodyPr>
          <a:lstStyle/>
          <a:p>
            <a:r>
              <a:rPr lang="ja-JP" altLang="ja-JP" dirty="0">
                <a:latin typeface="HGP創英角ﾎﾟｯﾌﾟ体" pitchFamily="50" charset="-128"/>
                <a:ea typeface="HGP創英角ﾎﾟｯﾌﾟ体" pitchFamily="50" charset="-128"/>
              </a:rPr>
              <a:t>★</a:t>
            </a:r>
            <a:r>
              <a:rPr lang="ja-JP" altLang="en-US" dirty="0">
                <a:latin typeface="HGP創英角ﾎﾟｯﾌﾟ体" pitchFamily="50" charset="-128"/>
                <a:ea typeface="HGP創英角ﾎﾟｯﾌﾟ体" pitchFamily="50" charset="-128"/>
              </a:rPr>
              <a:t>数字で見る城東区★</a:t>
            </a:r>
            <a:endParaRPr lang="ja-JP" altLang="ja-JP" dirty="0">
              <a:latin typeface="HGP創英角ﾎﾟｯﾌﾟ体" pitchFamily="50" charset="-128"/>
              <a:ea typeface="HGP創英角ﾎﾟｯﾌﾟ体" pitchFamily="50" charset="-128"/>
            </a:endParaRPr>
          </a:p>
        </p:txBody>
      </p:sp>
      <p:sp>
        <p:nvSpPr>
          <p:cNvPr id="6" name="正方形/長方形 5"/>
          <p:cNvSpPr/>
          <p:nvPr/>
        </p:nvSpPr>
        <p:spPr>
          <a:xfrm>
            <a:off x="319680" y="2423434"/>
            <a:ext cx="1741168" cy="369326"/>
          </a:xfrm>
          <a:prstGeom prst="rect">
            <a:avLst/>
          </a:prstGeom>
        </p:spPr>
        <p:txBody>
          <a:bodyPr wrap="none" lIns="91433" tIns="45717" rIns="91433" bIns="45717">
            <a:spAutoFit/>
          </a:bodyPr>
          <a:lstStyle/>
          <a:p>
            <a:r>
              <a:rPr lang="ja-JP" altLang="ja-JP" dirty="0">
                <a:latin typeface="HGP創英角ﾎﾟｯﾌﾟ体" pitchFamily="50" charset="-128"/>
                <a:ea typeface="HGP創英角ﾎﾟｯﾌﾟ体" pitchFamily="50" charset="-128"/>
              </a:rPr>
              <a:t>★各種データ</a:t>
            </a:r>
            <a:r>
              <a:rPr lang="ja-JP" altLang="en-US" dirty="0">
                <a:latin typeface="HGP創英角ﾎﾟｯﾌﾟ体" pitchFamily="50" charset="-128"/>
                <a:ea typeface="HGP創英角ﾎﾟｯﾌﾟ体" pitchFamily="50" charset="-128"/>
              </a:rPr>
              <a:t>★</a:t>
            </a:r>
            <a:endParaRPr lang="ja-JP" altLang="ja-JP" dirty="0">
              <a:latin typeface="HGP創英角ﾎﾟｯﾌﾟ体" pitchFamily="50" charset="-128"/>
              <a:ea typeface="HGP創英角ﾎﾟｯﾌﾟ体" pitchFamily="50" charset="-128"/>
            </a:endParaRPr>
          </a:p>
        </p:txBody>
      </p:sp>
      <p:sp>
        <p:nvSpPr>
          <p:cNvPr id="7" name="Rectangle 2"/>
          <p:cNvSpPr>
            <a:spLocks noChangeArrowheads="1"/>
          </p:cNvSpPr>
          <p:nvPr/>
        </p:nvSpPr>
        <p:spPr bwMode="auto">
          <a:xfrm>
            <a:off x="116632" y="2762569"/>
            <a:ext cx="2627628" cy="24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3" tIns="45717" rIns="91433" bIns="45717"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indent="133340" eaLnBrk="0" hangingPunct="0"/>
            <a:r>
              <a:rPr lang="ja-JP" altLang="en-US" sz="1000" dirty="0">
                <a:latin typeface="HG丸ｺﾞｼｯｸM-PRO" pitchFamily="50" charset="-128"/>
                <a:ea typeface="HG丸ｺﾞｼｯｸM-PRO" pitchFamily="50" charset="-128"/>
                <a:cs typeface="Times New Roman" pitchFamily="18" charset="0"/>
              </a:rPr>
              <a:t>令和３年度区民アンケート結果（抜粋）</a:t>
            </a:r>
            <a:endParaRPr lang="ja-JP" altLang="en-US" sz="600" dirty="0"/>
          </a:p>
        </p:txBody>
      </p:sp>
      <p:sp>
        <p:nvSpPr>
          <p:cNvPr id="8" name="AutoShape 1"/>
          <p:cNvSpPr>
            <a:spLocks noChangeArrowheads="1"/>
          </p:cNvSpPr>
          <p:nvPr/>
        </p:nvSpPr>
        <p:spPr bwMode="auto">
          <a:xfrm>
            <a:off x="332656" y="2984781"/>
            <a:ext cx="6192688" cy="384043"/>
          </a:xfrm>
          <a:prstGeom prst="roundRect">
            <a:avLst>
              <a:gd name="adj" fmla="val 16667"/>
            </a:avLst>
          </a:prstGeom>
          <a:solidFill>
            <a:srgbClr val="FFFFFF"/>
          </a:solidFill>
          <a:ln w="9525">
            <a:solidFill>
              <a:srgbClr val="000000"/>
            </a:solidFill>
            <a:round/>
            <a:headEnd/>
            <a:tailEnd/>
          </a:ln>
        </p:spPr>
        <p:txBody>
          <a:bodyPr vert="horz" wrap="square" lIns="74290" tIns="8889" rIns="74290" bIns="8889" numCol="1" anchor="ctr" anchorCtr="0" compatLnSpc="1">
            <a:prstTxWarp prst="textNoShape">
              <a:avLst/>
            </a:prstTxWarp>
          </a:bodyPr>
          <a:lstStyle/>
          <a:p>
            <a:pPr fontAlgn="base">
              <a:spcBef>
                <a:spcPct val="0"/>
              </a:spcBef>
              <a:spcAft>
                <a:spcPct val="0"/>
              </a:spcAft>
            </a:pPr>
            <a:r>
              <a:rPr lang="ja-JP" altLang="ja-JP" sz="1000" dirty="0">
                <a:latin typeface="ＭＳ ゴシック" pitchFamily="49" charset="-128"/>
                <a:ea typeface="ＭＳ ゴシック" pitchFamily="49" charset="-128"/>
                <a:cs typeface="Times New Roman" pitchFamily="18" charset="0"/>
              </a:rPr>
              <a:t>問</a:t>
            </a:r>
            <a:r>
              <a:rPr lang="ja-JP" altLang="en-US" sz="1000" dirty="0">
                <a:latin typeface="ＭＳ ゴシック" pitchFamily="49" charset="-128"/>
                <a:ea typeface="ＭＳ ゴシック" pitchFamily="49" charset="-128"/>
                <a:cs typeface="Times New Roman" pitchFamily="18" charset="0"/>
              </a:rPr>
              <a:t>７</a:t>
            </a:r>
            <a:r>
              <a:rPr lang="ja-JP" altLang="ja-JP" sz="1000" dirty="0">
                <a:latin typeface="ＭＳ ゴシック" pitchFamily="49" charset="-128"/>
                <a:ea typeface="ＭＳ ゴシック" pitchFamily="49" charset="-128"/>
                <a:cs typeface="Times New Roman" pitchFamily="18" charset="0"/>
              </a:rPr>
              <a:t>　</a:t>
            </a:r>
            <a:r>
              <a:rPr lang="ja-JP" altLang="ja-JP" sz="1000" dirty="0">
                <a:latin typeface="HGSｺﾞｼｯｸE" pitchFamily="50" charset="-128"/>
                <a:ea typeface="HGSｺﾞｼｯｸE" pitchFamily="50" charset="-128"/>
                <a:cs typeface="Times New Roman" pitchFamily="18" charset="0"/>
              </a:rPr>
              <a:t>城東区はあなたにとって住みやすいまちですか。</a:t>
            </a:r>
            <a:endParaRPr lang="ja-JP" altLang="ja-JP" dirty="0">
              <a:latin typeface="Arial" pitchFamily="34" charset="0"/>
              <a:ea typeface="ＭＳ Ｐゴシック" pitchFamily="50" charset="-128"/>
              <a:cs typeface="ＭＳ Ｐゴシック" pitchFamily="50" charset="-128"/>
            </a:endParaRPr>
          </a:p>
        </p:txBody>
      </p:sp>
      <p:sp>
        <p:nvSpPr>
          <p:cNvPr id="9" name="Rectangle 4"/>
          <p:cNvSpPr>
            <a:spLocks noChangeArrowheads="1"/>
          </p:cNvSpPr>
          <p:nvPr/>
        </p:nvSpPr>
        <p:spPr bwMode="auto">
          <a:xfrm>
            <a:off x="3" y="310638"/>
            <a:ext cx="184716" cy="369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3" tIns="45717" rIns="91433" bIns="45717" numCol="1" anchor="ctr" anchorCtr="0" compatLnSpc="1">
            <a:prstTxWarp prst="textNoShape">
              <a:avLst/>
            </a:prstTxWarp>
            <a:spAutoFit/>
          </a:bodyPr>
          <a:lstStyle/>
          <a:p>
            <a:pPr fontAlgn="base">
              <a:spcBef>
                <a:spcPct val="0"/>
              </a:spcBef>
              <a:spcAft>
                <a:spcPct val="0"/>
              </a:spcAft>
            </a:pPr>
            <a:endParaRPr lang="ja-JP" altLang="ja-JP" dirty="0">
              <a:latin typeface="Arial" pitchFamily="34" charset="0"/>
              <a:ea typeface="ＭＳ Ｐゴシック" pitchFamily="50" charset="-128"/>
              <a:cs typeface="ＭＳ Ｐゴシック" pitchFamily="50" charset="-128"/>
            </a:endParaRPr>
          </a:p>
        </p:txBody>
      </p:sp>
      <p:sp>
        <p:nvSpPr>
          <p:cNvPr id="11" name="AutoShape 5"/>
          <p:cNvSpPr>
            <a:spLocks noChangeArrowheads="1"/>
          </p:cNvSpPr>
          <p:nvPr/>
        </p:nvSpPr>
        <p:spPr bwMode="auto">
          <a:xfrm>
            <a:off x="326556" y="6169999"/>
            <a:ext cx="6120680" cy="468052"/>
          </a:xfrm>
          <a:prstGeom prst="roundRect">
            <a:avLst>
              <a:gd name="adj" fmla="val 11533"/>
            </a:avLst>
          </a:prstGeom>
          <a:solidFill>
            <a:srgbClr val="FFFFFF"/>
          </a:solidFill>
          <a:ln w="9525">
            <a:solidFill>
              <a:srgbClr val="000000"/>
            </a:solidFill>
            <a:round/>
            <a:headEnd/>
            <a:tailEnd/>
          </a:ln>
        </p:spPr>
        <p:txBody>
          <a:bodyPr vert="horz" wrap="square" lIns="71995" tIns="8889" rIns="35997" bIns="8889" numCol="1" anchor="ctr" anchorCtr="0" compatLnSpc="1">
            <a:prstTxWarp prst="textNoShape">
              <a:avLst/>
            </a:prstTxWarp>
          </a:bodyPr>
          <a:lstStyle/>
          <a:p>
            <a:pPr fontAlgn="base">
              <a:spcBef>
                <a:spcPct val="0"/>
              </a:spcBef>
              <a:spcAft>
                <a:spcPct val="0"/>
              </a:spcAft>
            </a:pPr>
            <a:r>
              <a:rPr lang="ja-JP" altLang="en-US" sz="1000" dirty="0">
                <a:latin typeface="ＭＳ ゴシック" pitchFamily="49" charset="-128"/>
                <a:ea typeface="ＭＳ ゴシック" pitchFamily="49" charset="-128"/>
                <a:cs typeface="ＭＳ Ｐゴシック" pitchFamily="50" charset="-128"/>
              </a:rPr>
              <a:t>　問８　住みやすいと感じる主な理由をお選びください。</a:t>
            </a:r>
            <a:endParaRPr lang="en-US" altLang="ja-JP" sz="1000" dirty="0">
              <a:latin typeface="ＭＳ ゴシック" pitchFamily="49" charset="-128"/>
              <a:ea typeface="ＭＳ ゴシック" pitchFamily="49" charset="-128"/>
              <a:cs typeface="ＭＳ Ｐゴシック" pitchFamily="50" charset="-128"/>
            </a:endParaRPr>
          </a:p>
          <a:p>
            <a:pPr fontAlgn="base">
              <a:spcBef>
                <a:spcPct val="0"/>
              </a:spcBef>
              <a:spcAft>
                <a:spcPct val="0"/>
              </a:spcAft>
            </a:pPr>
            <a:r>
              <a:rPr lang="ja-JP" altLang="en-US" sz="900" dirty="0">
                <a:latin typeface="ＭＳ ゴシック" pitchFamily="49" charset="-128"/>
                <a:ea typeface="ＭＳ ゴシック" pitchFamily="49" charset="-128"/>
                <a:cs typeface="ＭＳ Ｐゴシック" pitchFamily="50" charset="-128"/>
              </a:rPr>
              <a:t>　（問７で「</a:t>
            </a:r>
            <a:r>
              <a:rPr lang="en-US" altLang="ja-JP" sz="900" dirty="0">
                <a:latin typeface="ＭＳ ゴシック" pitchFamily="49" charset="-128"/>
                <a:ea typeface="ＭＳ ゴシック" pitchFamily="49" charset="-128"/>
                <a:cs typeface="ＭＳ Ｐゴシック" pitchFamily="50" charset="-128"/>
              </a:rPr>
              <a:t>1.</a:t>
            </a:r>
            <a:r>
              <a:rPr lang="ja-JP" altLang="en-US" sz="900" dirty="0">
                <a:latin typeface="ＭＳ ゴシック" pitchFamily="49" charset="-128"/>
                <a:ea typeface="ＭＳ ゴシック" pitchFamily="49" charset="-128"/>
                <a:cs typeface="ＭＳ Ｐゴシック" pitchFamily="50" charset="-128"/>
              </a:rPr>
              <a:t>とても住みやすい」又は「</a:t>
            </a:r>
            <a:r>
              <a:rPr lang="en-US" altLang="ja-JP" sz="900" dirty="0">
                <a:latin typeface="ＭＳ ゴシック" pitchFamily="49" charset="-128"/>
                <a:ea typeface="ＭＳ ゴシック" pitchFamily="49" charset="-128"/>
                <a:cs typeface="ＭＳ Ｐゴシック" pitchFamily="50" charset="-128"/>
              </a:rPr>
              <a:t>2.</a:t>
            </a:r>
            <a:r>
              <a:rPr lang="ja-JP" altLang="en-US" sz="900" dirty="0">
                <a:latin typeface="ＭＳ ゴシック" pitchFamily="49" charset="-128"/>
                <a:ea typeface="ＭＳ ゴシック" pitchFamily="49" charset="-128"/>
                <a:cs typeface="ＭＳ Ｐゴシック" pitchFamily="50" charset="-128"/>
              </a:rPr>
              <a:t>どちらかといえば住みやすい」と回答された方にお聞きしました）</a:t>
            </a:r>
            <a:endParaRPr lang="ja-JP" altLang="ja-JP" sz="900" dirty="0">
              <a:latin typeface="Arial" pitchFamily="34" charset="0"/>
              <a:ea typeface="ＭＳ Ｐゴシック" pitchFamily="50" charset="-128"/>
              <a:cs typeface="ＭＳ Ｐゴシック" pitchFamily="50" charset="-128"/>
            </a:endParaRPr>
          </a:p>
        </p:txBody>
      </p:sp>
      <p:sp>
        <p:nvSpPr>
          <p:cNvPr id="13" name="正方形/長方形 12"/>
          <p:cNvSpPr/>
          <p:nvPr/>
        </p:nvSpPr>
        <p:spPr>
          <a:xfrm>
            <a:off x="3068960" y="9633520"/>
            <a:ext cx="864096"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a:t>
            </a:r>
            <a:r>
              <a:rPr lang="en-US" altLang="ja-JP" dirty="0">
                <a:solidFill>
                  <a:schemeClr val="tx1"/>
                </a:solidFill>
              </a:rPr>
              <a:t>3</a:t>
            </a:r>
            <a:r>
              <a:rPr kumimoji="1" lang="en-US" altLang="ja-JP" dirty="0">
                <a:solidFill>
                  <a:schemeClr val="tx1"/>
                </a:solidFill>
              </a:rPr>
              <a:t>-</a:t>
            </a:r>
            <a:endParaRPr kumimoji="1" lang="ja-JP" altLang="en-US" dirty="0">
              <a:solidFill>
                <a:schemeClr val="tx1"/>
              </a:solidFill>
            </a:endParaRPr>
          </a:p>
        </p:txBody>
      </p:sp>
      <p:sp>
        <p:nvSpPr>
          <p:cNvPr id="14" name="正方形/長方形 13"/>
          <p:cNvSpPr/>
          <p:nvPr/>
        </p:nvSpPr>
        <p:spPr>
          <a:xfrm>
            <a:off x="0" y="0"/>
            <a:ext cx="1440160"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城東区ってこんなまち</a:t>
            </a:r>
            <a:endParaRPr kumimoji="1" lang="ja-JP" altLang="en-US" sz="1050" dirty="0">
              <a:solidFill>
                <a:schemeClr val="tx1"/>
              </a:solidFill>
              <a:latin typeface="+mj-ea"/>
              <a:ea typeface="+mj-ea"/>
            </a:endParaRPr>
          </a:p>
        </p:txBody>
      </p:sp>
      <p:graphicFrame>
        <p:nvGraphicFramePr>
          <p:cNvPr id="15" name="表 14"/>
          <p:cNvGraphicFramePr>
            <a:graphicFrameLocks noGrp="1"/>
          </p:cNvGraphicFramePr>
          <p:nvPr>
            <p:extLst>
              <p:ext uri="{D42A27DB-BD31-4B8C-83A1-F6EECF244321}">
                <p14:modId xmlns:p14="http://schemas.microsoft.com/office/powerpoint/2010/main" val="2042303065"/>
              </p:ext>
            </p:extLst>
          </p:nvPr>
        </p:nvGraphicFramePr>
        <p:xfrm>
          <a:off x="332657" y="568140"/>
          <a:ext cx="6336703" cy="1792572"/>
        </p:xfrm>
        <a:graphic>
          <a:graphicData uri="http://schemas.openxmlformats.org/drawingml/2006/table">
            <a:tbl>
              <a:tblPr firstRow="1" firstCol="1" bandRow="1">
                <a:tableStyleId>{00A15C55-8517-42AA-B614-E9B94910E393}</a:tableStyleId>
              </a:tblPr>
              <a:tblGrid>
                <a:gridCol w="864096">
                  <a:extLst>
                    <a:ext uri="{9D8B030D-6E8A-4147-A177-3AD203B41FA5}">
                      <a16:colId xmlns:a16="http://schemas.microsoft.com/office/drawing/2014/main" val="20000"/>
                    </a:ext>
                  </a:extLst>
                </a:gridCol>
                <a:gridCol w="1440159">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gridCol w="1728192">
                  <a:extLst>
                    <a:ext uri="{9D8B030D-6E8A-4147-A177-3AD203B41FA5}">
                      <a16:colId xmlns:a16="http://schemas.microsoft.com/office/drawing/2014/main" val="20004"/>
                    </a:ext>
                  </a:extLst>
                </a:gridCol>
              </a:tblGrid>
              <a:tr h="293116">
                <a:tc>
                  <a:txBody>
                    <a:bodyPr/>
                    <a:lstStyle/>
                    <a:p>
                      <a:pPr algn="ctr"/>
                      <a:r>
                        <a:rPr lang="ja-JP" altLang="en-US" sz="800" dirty="0"/>
                        <a:t>　</a:t>
                      </a:r>
                      <a:endParaRPr lang="ja-JP" altLang="en-US" sz="800" b="1" dirty="0">
                        <a:latin typeface="+mj-ea"/>
                        <a:ea typeface="+mj-ea"/>
                      </a:endParaRPr>
                    </a:p>
                  </a:txBody>
                  <a:tcPr marL="36000" marR="36000" marT="36000" marB="36000" anchor="ctr"/>
                </a:tc>
                <a:tc>
                  <a:txBody>
                    <a:bodyPr/>
                    <a:lstStyle/>
                    <a:p>
                      <a:pPr algn="ctr"/>
                      <a:r>
                        <a:rPr lang="ja-JP" altLang="en-US" sz="800" dirty="0"/>
                        <a:t>区のデータ</a:t>
                      </a:r>
                      <a:endParaRPr lang="ja-JP" altLang="en-US" sz="800" b="1" dirty="0">
                        <a:latin typeface="+mj-ea"/>
                        <a:ea typeface="+mj-ea"/>
                      </a:endParaRPr>
                    </a:p>
                  </a:txBody>
                  <a:tcPr marL="36000" marR="36000" marT="36000" marB="36000" anchor="ctr"/>
                </a:tc>
                <a:tc>
                  <a:txBody>
                    <a:bodyPr/>
                    <a:lstStyle/>
                    <a:p>
                      <a:pPr algn="ctr"/>
                      <a:r>
                        <a:rPr lang="en-US" altLang="ja-JP" sz="800" dirty="0"/>
                        <a:t>24</a:t>
                      </a:r>
                      <a:r>
                        <a:rPr lang="ja-JP" altLang="en-US" sz="800" dirty="0"/>
                        <a:t>区内の</a:t>
                      </a:r>
                      <a:endParaRPr lang="en-US" altLang="ja-JP" sz="800" dirty="0"/>
                    </a:p>
                    <a:p>
                      <a:pPr algn="ctr"/>
                      <a:r>
                        <a:rPr lang="ja-JP" altLang="en-US" sz="800" dirty="0"/>
                        <a:t>ランキング</a:t>
                      </a:r>
                      <a:endParaRPr lang="ja-JP" altLang="en-US" sz="800" b="1" dirty="0">
                        <a:latin typeface="+mj-ea"/>
                        <a:ea typeface="+mj-ea"/>
                      </a:endParaRPr>
                    </a:p>
                  </a:txBody>
                  <a:tcPr marL="36000" marR="36000" marT="36000" marB="36000" anchor="ctr"/>
                </a:tc>
                <a:tc>
                  <a:txBody>
                    <a:bodyPr/>
                    <a:lstStyle/>
                    <a:p>
                      <a:pPr algn="ctr"/>
                      <a:r>
                        <a:rPr lang="ja-JP" altLang="en-US" sz="800" dirty="0"/>
                        <a:t>市のデータ</a:t>
                      </a:r>
                      <a:endParaRPr lang="ja-JP" altLang="en-US" sz="800" b="1" dirty="0">
                        <a:latin typeface="+mj-ea"/>
                        <a:ea typeface="+mj-ea"/>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800" dirty="0"/>
                        <a:t>出典</a:t>
                      </a:r>
                      <a:endParaRPr lang="en-US" altLang="ja-JP" sz="800" b="1" dirty="0">
                        <a:latin typeface="+mj-ea"/>
                        <a:ea typeface="+mj-ea"/>
                      </a:endParaRPr>
                    </a:p>
                  </a:txBody>
                  <a:tcPr marL="36000" marR="36000" marT="36000" marB="36000" anchor="ctr"/>
                </a:tc>
                <a:extLst>
                  <a:ext uri="{0D108BD9-81ED-4DB2-BD59-A6C34878D82A}">
                    <a16:rowId xmlns:a16="http://schemas.microsoft.com/office/drawing/2014/main" val="10000"/>
                  </a:ext>
                </a:extLst>
              </a:tr>
              <a:tr h="246122">
                <a:tc>
                  <a:txBody>
                    <a:bodyPr/>
                    <a:lstStyle/>
                    <a:p>
                      <a:pPr algn="ctr"/>
                      <a:r>
                        <a:rPr lang="ja-JP" altLang="en-US" sz="800" dirty="0"/>
                        <a:t>面積</a:t>
                      </a:r>
                      <a:endParaRPr lang="ja-JP" altLang="en-US" sz="800" b="1" dirty="0">
                        <a:latin typeface="+mj-ea"/>
                        <a:ea typeface="+mj-ea"/>
                      </a:endParaRPr>
                    </a:p>
                  </a:txBody>
                  <a:tcPr marL="36000" marR="36000" marT="36000" marB="36000" anchor="ctr"/>
                </a:tc>
                <a:tc>
                  <a:txBody>
                    <a:bodyPr/>
                    <a:lstStyle/>
                    <a:p>
                      <a:pPr algn="ctr"/>
                      <a:r>
                        <a:rPr lang="en-US" altLang="ja-JP" sz="800" dirty="0">
                          <a:solidFill>
                            <a:schemeClr val="tx1"/>
                          </a:solidFill>
                        </a:rPr>
                        <a:t>8.38</a:t>
                      </a:r>
                      <a:r>
                        <a:rPr lang="ja-JP" altLang="en-US" sz="800" dirty="0" err="1">
                          <a:solidFill>
                            <a:schemeClr val="tx1"/>
                          </a:solidFill>
                        </a:rPr>
                        <a:t>ｋ</a:t>
                      </a:r>
                      <a:r>
                        <a:rPr lang="ja-JP" altLang="en-US" sz="800" dirty="0">
                          <a:solidFill>
                            <a:schemeClr val="tx1"/>
                          </a:solidFill>
                        </a:rPr>
                        <a:t>㎡</a:t>
                      </a:r>
                      <a:endParaRPr lang="ja-JP" altLang="en-US" sz="800" dirty="0">
                        <a:solidFill>
                          <a:schemeClr val="tx1"/>
                        </a:solidFill>
                        <a:latin typeface="+mj-ea"/>
                        <a:ea typeface="+mj-ea"/>
                      </a:endParaRPr>
                    </a:p>
                  </a:txBody>
                  <a:tcPr marL="36000" marR="36000" marT="36000" marB="36000" anchor="ctr"/>
                </a:tc>
                <a:tc>
                  <a:txBody>
                    <a:bodyPr/>
                    <a:lstStyle/>
                    <a:p>
                      <a:pPr algn="ctr"/>
                      <a:r>
                        <a:rPr lang="en-US" altLang="ja-JP" sz="800" dirty="0">
                          <a:solidFill>
                            <a:schemeClr val="tx1"/>
                          </a:solidFill>
                        </a:rPr>
                        <a:t>12</a:t>
                      </a:r>
                      <a:r>
                        <a:rPr lang="ja-JP" altLang="en-US" sz="800" dirty="0">
                          <a:solidFill>
                            <a:schemeClr val="tx1"/>
                          </a:solidFill>
                        </a:rPr>
                        <a:t>位</a:t>
                      </a:r>
                      <a:endParaRPr lang="ja-JP" altLang="en-US" sz="800" dirty="0">
                        <a:solidFill>
                          <a:schemeClr val="tx1"/>
                        </a:solidFill>
                        <a:latin typeface="+mj-ea"/>
                        <a:ea typeface="+mj-ea"/>
                      </a:endParaRPr>
                    </a:p>
                  </a:txBody>
                  <a:tcPr marL="36000" marR="36000" marT="36000" marB="36000" anchor="ctr"/>
                </a:tc>
                <a:tc>
                  <a:txBody>
                    <a:bodyPr/>
                    <a:lstStyle/>
                    <a:p>
                      <a:pPr algn="ctr"/>
                      <a:r>
                        <a:rPr lang="en-US" altLang="ja-JP" sz="800" dirty="0">
                          <a:solidFill>
                            <a:schemeClr val="tx1"/>
                          </a:solidFill>
                        </a:rPr>
                        <a:t>225.33</a:t>
                      </a:r>
                      <a:r>
                        <a:rPr lang="ja-JP" altLang="en-US" sz="800" dirty="0" err="1">
                          <a:solidFill>
                            <a:schemeClr val="tx1"/>
                          </a:solidFill>
                        </a:rPr>
                        <a:t>ｋ</a:t>
                      </a:r>
                      <a:r>
                        <a:rPr lang="ja-JP" altLang="en-US" sz="800" dirty="0">
                          <a:solidFill>
                            <a:schemeClr val="tx1"/>
                          </a:solidFill>
                        </a:rPr>
                        <a:t>㎡</a:t>
                      </a:r>
                      <a:endParaRPr lang="ja-JP" altLang="en-US" sz="800" dirty="0">
                        <a:solidFill>
                          <a:schemeClr val="tx1"/>
                        </a:solidFill>
                        <a:latin typeface="+mj-ea"/>
                        <a:ea typeface="+mj-ea"/>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800" dirty="0">
                          <a:solidFill>
                            <a:schemeClr val="tx1"/>
                          </a:solidFill>
                        </a:rPr>
                        <a:t>令和</a:t>
                      </a:r>
                      <a:r>
                        <a:rPr lang="en-US" altLang="ja-JP" sz="800" dirty="0">
                          <a:solidFill>
                            <a:schemeClr val="tx1"/>
                          </a:solidFill>
                        </a:rPr>
                        <a:t>4</a:t>
                      </a:r>
                      <a:r>
                        <a:rPr lang="ja-JP" altLang="en-US" sz="800" dirty="0">
                          <a:solidFill>
                            <a:schemeClr val="tx1"/>
                          </a:solidFill>
                        </a:rPr>
                        <a:t>年</a:t>
                      </a:r>
                      <a:r>
                        <a:rPr lang="en-US" altLang="ja-JP" sz="800" dirty="0">
                          <a:solidFill>
                            <a:schemeClr val="tx1"/>
                          </a:solidFill>
                        </a:rPr>
                        <a:t>3</a:t>
                      </a:r>
                      <a:r>
                        <a:rPr lang="ja-JP" altLang="en-US" sz="800" dirty="0">
                          <a:solidFill>
                            <a:schemeClr val="tx1"/>
                          </a:solidFill>
                        </a:rPr>
                        <a:t>月</a:t>
                      </a:r>
                      <a:r>
                        <a:rPr lang="en-US" altLang="ja-JP" sz="800" dirty="0">
                          <a:solidFill>
                            <a:schemeClr val="tx1"/>
                          </a:solidFill>
                        </a:rPr>
                        <a:t>1</a:t>
                      </a:r>
                      <a:r>
                        <a:rPr lang="ja-JP" altLang="en-US" sz="800" dirty="0">
                          <a:solidFill>
                            <a:schemeClr val="tx1"/>
                          </a:solidFill>
                        </a:rPr>
                        <a:t>日推計人口</a:t>
                      </a:r>
                      <a:endParaRPr lang="en-US" altLang="ja-JP" sz="800" dirty="0">
                        <a:solidFill>
                          <a:schemeClr val="tx1"/>
                        </a:solidFill>
                        <a:latin typeface="+mj-ea"/>
                        <a:ea typeface="+mj-ea"/>
                      </a:endParaRPr>
                    </a:p>
                  </a:txBody>
                  <a:tcPr marL="36000" marR="36000" marT="36000" marB="36000" anchor="ctr"/>
                </a:tc>
                <a:extLst>
                  <a:ext uri="{0D108BD9-81ED-4DB2-BD59-A6C34878D82A}">
                    <a16:rowId xmlns:a16="http://schemas.microsoft.com/office/drawing/2014/main" val="10001"/>
                  </a:ext>
                </a:extLst>
              </a:tr>
              <a:tr h="246122">
                <a:tc>
                  <a:txBody>
                    <a:bodyPr/>
                    <a:lstStyle/>
                    <a:p>
                      <a:pPr algn="ctr"/>
                      <a:r>
                        <a:rPr lang="ja-JP" altLang="en-US" sz="800" dirty="0"/>
                        <a:t>人口</a:t>
                      </a:r>
                      <a:endParaRPr lang="ja-JP" altLang="en-US" sz="800" b="1" dirty="0">
                        <a:latin typeface="+mj-ea"/>
                        <a:ea typeface="+mj-ea"/>
                      </a:endParaRPr>
                    </a:p>
                  </a:txBody>
                  <a:tcPr marL="36000" marR="36000" marT="36000" marB="36000" anchor="ctr"/>
                </a:tc>
                <a:tc>
                  <a:txBody>
                    <a:bodyPr/>
                    <a:lstStyle/>
                    <a:p>
                      <a:pPr algn="ctr"/>
                      <a:r>
                        <a:rPr lang="en-US" altLang="ja-JP" sz="800" dirty="0">
                          <a:solidFill>
                            <a:schemeClr val="tx1"/>
                          </a:solidFill>
                        </a:rPr>
                        <a:t>167,987</a:t>
                      </a:r>
                      <a:r>
                        <a:rPr lang="ja-JP" altLang="en-US" sz="800" dirty="0">
                          <a:solidFill>
                            <a:schemeClr val="tx1"/>
                          </a:solidFill>
                        </a:rPr>
                        <a:t>人</a:t>
                      </a:r>
                      <a:endParaRPr lang="ja-JP" altLang="en-US" sz="800" dirty="0">
                        <a:solidFill>
                          <a:schemeClr val="tx1"/>
                        </a:solidFill>
                        <a:latin typeface="+mj-ea"/>
                        <a:ea typeface="+mj-ea"/>
                      </a:endParaRPr>
                    </a:p>
                  </a:txBody>
                  <a:tcPr marL="36000" marR="36000" marT="36000" marB="36000" anchor="ctr"/>
                </a:tc>
                <a:tc>
                  <a:txBody>
                    <a:bodyPr/>
                    <a:lstStyle/>
                    <a:p>
                      <a:pPr algn="ctr"/>
                      <a:r>
                        <a:rPr lang="en-US" altLang="ja-JP" sz="800" dirty="0">
                          <a:solidFill>
                            <a:schemeClr val="tx1"/>
                          </a:solidFill>
                        </a:rPr>
                        <a:t>4</a:t>
                      </a:r>
                      <a:r>
                        <a:rPr lang="ja-JP" altLang="en-US" sz="800" dirty="0">
                          <a:solidFill>
                            <a:schemeClr val="tx1"/>
                          </a:solidFill>
                        </a:rPr>
                        <a:t>位</a:t>
                      </a:r>
                      <a:endParaRPr lang="ja-JP" altLang="en-US" sz="800" dirty="0">
                        <a:solidFill>
                          <a:schemeClr val="tx1"/>
                        </a:solidFill>
                        <a:latin typeface="+mj-ea"/>
                        <a:ea typeface="+mj-ea"/>
                      </a:endParaRPr>
                    </a:p>
                  </a:txBody>
                  <a:tcPr marL="36000" marR="36000" marT="36000" marB="36000" anchor="ctr"/>
                </a:tc>
                <a:tc>
                  <a:txBody>
                    <a:bodyPr/>
                    <a:lstStyle/>
                    <a:p>
                      <a:pPr algn="ctr"/>
                      <a:r>
                        <a:rPr lang="en-US" altLang="ja-JP" sz="800" dirty="0">
                          <a:solidFill>
                            <a:schemeClr val="tx1"/>
                          </a:solidFill>
                        </a:rPr>
                        <a:t>2,743,935</a:t>
                      </a:r>
                      <a:r>
                        <a:rPr lang="ja-JP" altLang="en-US" sz="800" dirty="0">
                          <a:solidFill>
                            <a:schemeClr val="tx1"/>
                          </a:solidFill>
                        </a:rPr>
                        <a:t>人</a:t>
                      </a:r>
                      <a:endParaRPr lang="en-US" altLang="ja-JP" sz="800" dirty="0">
                        <a:solidFill>
                          <a:schemeClr val="tx1"/>
                        </a:solidFill>
                        <a:latin typeface="+mj-ea"/>
                        <a:ea typeface="+mj-ea"/>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800" dirty="0">
                          <a:solidFill>
                            <a:schemeClr val="tx1"/>
                          </a:solidFill>
                        </a:rPr>
                        <a:t>令和</a:t>
                      </a:r>
                      <a:r>
                        <a:rPr lang="en-US" altLang="ja-JP" sz="800" dirty="0">
                          <a:solidFill>
                            <a:schemeClr val="tx1"/>
                          </a:solidFill>
                        </a:rPr>
                        <a:t>4</a:t>
                      </a:r>
                      <a:r>
                        <a:rPr lang="ja-JP" altLang="en-US" sz="800" dirty="0">
                          <a:solidFill>
                            <a:schemeClr val="tx1"/>
                          </a:solidFill>
                        </a:rPr>
                        <a:t>年</a:t>
                      </a:r>
                      <a:r>
                        <a:rPr lang="en-US" altLang="ja-JP" sz="800" dirty="0">
                          <a:solidFill>
                            <a:schemeClr val="tx1"/>
                          </a:solidFill>
                        </a:rPr>
                        <a:t>3</a:t>
                      </a:r>
                      <a:r>
                        <a:rPr lang="ja-JP" altLang="en-US" sz="800" dirty="0">
                          <a:solidFill>
                            <a:schemeClr val="tx1"/>
                          </a:solidFill>
                        </a:rPr>
                        <a:t>月</a:t>
                      </a:r>
                      <a:r>
                        <a:rPr lang="en-US" altLang="ja-JP" sz="800" dirty="0">
                          <a:solidFill>
                            <a:schemeClr val="tx1"/>
                          </a:solidFill>
                        </a:rPr>
                        <a:t>1</a:t>
                      </a:r>
                      <a:r>
                        <a:rPr lang="ja-JP" altLang="en-US" sz="800" dirty="0">
                          <a:solidFill>
                            <a:schemeClr val="tx1"/>
                          </a:solidFill>
                        </a:rPr>
                        <a:t>日推計人口</a:t>
                      </a:r>
                      <a:endParaRPr kumimoji="1" lang="en-US" altLang="ja-JP" sz="800" kern="1200" dirty="0">
                        <a:solidFill>
                          <a:schemeClr val="tx1"/>
                        </a:solidFill>
                        <a:latin typeface="+mj-ea"/>
                        <a:ea typeface="+mn-ea"/>
                        <a:cs typeface="+mn-cs"/>
                      </a:endParaRPr>
                    </a:p>
                  </a:txBody>
                  <a:tcPr marL="36000" marR="36000" marT="36000" marB="36000" anchor="ctr"/>
                </a:tc>
                <a:extLst>
                  <a:ext uri="{0D108BD9-81ED-4DB2-BD59-A6C34878D82A}">
                    <a16:rowId xmlns:a16="http://schemas.microsoft.com/office/drawing/2014/main" val="10002"/>
                  </a:ext>
                </a:extLst>
              </a:tr>
              <a:tr h="246122">
                <a:tc>
                  <a:txBody>
                    <a:bodyPr/>
                    <a:lstStyle/>
                    <a:p>
                      <a:pPr algn="ctr"/>
                      <a:r>
                        <a:rPr lang="ja-JP" altLang="en-US" sz="800"/>
                        <a:t>世帯数</a:t>
                      </a:r>
                      <a:endParaRPr lang="ja-JP" altLang="en-US" sz="800" b="1">
                        <a:latin typeface="+mj-ea"/>
                        <a:ea typeface="+mj-ea"/>
                      </a:endParaRPr>
                    </a:p>
                  </a:txBody>
                  <a:tcPr marL="36000" marR="36000" marT="36000" marB="36000" anchor="ctr"/>
                </a:tc>
                <a:tc>
                  <a:txBody>
                    <a:bodyPr/>
                    <a:lstStyle/>
                    <a:p>
                      <a:pPr algn="ctr"/>
                      <a:r>
                        <a:rPr lang="en-US" altLang="ja-JP" sz="800" dirty="0">
                          <a:solidFill>
                            <a:schemeClr val="tx1"/>
                          </a:solidFill>
                        </a:rPr>
                        <a:t>82,856</a:t>
                      </a:r>
                      <a:r>
                        <a:rPr lang="ja-JP" altLang="en-US" sz="800" dirty="0">
                          <a:solidFill>
                            <a:schemeClr val="tx1"/>
                          </a:solidFill>
                        </a:rPr>
                        <a:t>世帯</a:t>
                      </a:r>
                      <a:endParaRPr lang="ja-JP" altLang="en-US" sz="800" dirty="0">
                        <a:solidFill>
                          <a:schemeClr val="tx1"/>
                        </a:solidFill>
                        <a:latin typeface="+mj-ea"/>
                        <a:ea typeface="+mj-ea"/>
                      </a:endParaRPr>
                    </a:p>
                  </a:txBody>
                  <a:tcPr marL="36000" marR="36000" marT="36000" marB="36000" anchor="ctr"/>
                </a:tc>
                <a:tc>
                  <a:txBody>
                    <a:bodyPr/>
                    <a:lstStyle/>
                    <a:p>
                      <a:pPr algn="ctr"/>
                      <a:r>
                        <a:rPr lang="en-US" altLang="ja-JP" sz="800" dirty="0">
                          <a:solidFill>
                            <a:schemeClr val="tx1"/>
                          </a:solidFill>
                        </a:rPr>
                        <a:t>5</a:t>
                      </a:r>
                      <a:r>
                        <a:rPr lang="ja-JP" altLang="en-US" sz="800" dirty="0">
                          <a:solidFill>
                            <a:schemeClr val="tx1"/>
                          </a:solidFill>
                        </a:rPr>
                        <a:t>位</a:t>
                      </a:r>
                      <a:endParaRPr lang="ja-JP" altLang="en-US" sz="800" dirty="0">
                        <a:solidFill>
                          <a:schemeClr val="tx1"/>
                        </a:solidFill>
                        <a:latin typeface="+mj-ea"/>
                        <a:ea typeface="+mj-ea"/>
                      </a:endParaRPr>
                    </a:p>
                  </a:txBody>
                  <a:tcPr marL="36000" marR="36000" marT="36000" marB="36000" anchor="ctr"/>
                </a:tc>
                <a:tc>
                  <a:txBody>
                    <a:bodyPr/>
                    <a:lstStyle/>
                    <a:p>
                      <a:pPr algn="ctr"/>
                      <a:r>
                        <a:rPr lang="en-US" altLang="ja-JP" sz="800" dirty="0">
                          <a:solidFill>
                            <a:schemeClr val="tx1"/>
                          </a:solidFill>
                        </a:rPr>
                        <a:t>1,481,761</a:t>
                      </a:r>
                      <a:r>
                        <a:rPr lang="ja-JP" altLang="en-US" sz="800" dirty="0">
                          <a:solidFill>
                            <a:schemeClr val="tx1"/>
                          </a:solidFill>
                        </a:rPr>
                        <a:t>世帯</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800" dirty="0">
                          <a:solidFill>
                            <a:schemeClr val="tx1"/>
                          </a:solidFill>
                        </a:rPr>
                        <a:t>令和</a:t>
                      </a:r>
                      <a:r>
                        <a:rPr lang="en-US" altLang="ja-JP" sz="800" dirty="0">
                          <a:solidFill>
                            <a:schemeClr val="tx1"/>
                          </a:solidFill>
                        </a:rPr>
                        <a:t>4</a:t>
                      </a:r>
                      <a:r>
                        <a:rPr lang="ja-JP" altLang="en-US" sz="800" dirty="0">
                          <a:solidFill>
                            <a:schemeClr val="tx1"/>
                          </a:solidFill>
                        </a:rPr>
                        <a:t>年</a:t>
                      </a:r>
                      <a:r>
                        <a:rPr lang="en-US" altLang="ja-JP" sz="800" dirty="0">
                          <a:solidFill>
                            <a:schemeClr val="tx1"/>
                          </a:solidFill>
                        </a:rPr>
                        <a:t>3</a:t>
                      </a:r>
                      <a:r>
                        <a:rPr lang="ja-JP" altLang="en-US" sz="800" dirty="0">
                          <a:solidFill>
                            <a:schemeClr val="tx1"/>
                          </a:solidFill>
                        </a:rPr>
                        <a:t>月</a:t>
                      </a:r>
                      <a:r>
                        <a:rPr lang="en-US" altLang="ja-JP" sz="800" dirty="0">
                          <a:solidFill>
                            <a:schemeClr val="tx1"/>
                          </a:solidFill>
                        </a:rPr>
                        <a:t>1</a:t>
                      </a:r>
                      <a:r>
                        <a:rPr lang="ja-JP" altLang="en-US" sz="800" dirty="0">
                          <a:solidFill>
                            <a:schemeClr val="tx1"/>
                          </a:solidFill>
                        </a:rPr>
                        <a:t>日推計人口</a:t>
                      </a:r>
                      <a:endParaRPr kumimoji="1" lang="en-US" altLang="ja-JP" sz="800" kern="1200" dirty="0">
                        <a:solidFill>
                          <a:schemeClr val="tx1"/>
                        </a:solidFill>
                        <a:latin typeface="+mj-ea"/>
                        <a:ea typeface="+mn-ea"/>
                        <a:cs typeface="+mn-cs"/>
                      </a:endParaRPr>
                    </a:p>
                  </a:txBody>
                  <a:tcPr marL="36000" marR="36000" marT="36000" marB="36000" anchor="ctr"/>
                </a:tc>
                <a:extLst>
                  <a:ext uri="{0D108BD9-81ED-4DB2-BD59-A6C34878D82A}">
                    <a16:rowId xmlns:a16="http://schemas.microsoft.com/office/drawing/2014/main" val="10003"/>
                  </a:ext>
                </a:extLst>
              </a:tr>
              <a:tr h="246122">
                <a:tc>
                  <a:txBody>
                    <a:bodyPr/>
                    <a:lstStyle/>
                    <a:p>
                      <a:pPr algn="ctr"/>
                      <a:r>
                        <a:rPr lang="ja-JP" altLang="en-US" sz="800"/>
                        <a:t>人口密度</a:t>
                      </a:r>
                      <a:endParaRPr lang="ja-JP" altLang="en-US" sz="800" b="1">
                        <a:latin typeface="+mj-ea"/>
                        <a:ea typeface="+mj-ea"/>
                      </a:endParaRPr>
                    </a:p>
                  </a:txBody>
                  <a:tcPr marL="36000" marR="36000" marT="36000" marB="36000" anchor="ctr"/>
                </a:tc>
                <a:tc>
                  <a:txBody>
                    <a:bodyPr/>
                    <a:lstStyle/>
                    <a:p>
                      <a:pPr algn="ctr"/>
                      <a:r>
                        <a:rPr lang="en-US" altLang="ja-JP" sz="800" dirty="0">
                          <a:solidFill>
                            <a:schemeClr val="tx1"/>
                          </a:solidFill>
                        </a:rPr>
                        <a:t>20,046</a:t>
                      </a:r>
                      <a:r>
                        <a:rPr lang="ja-JP" altLang="en-US" sz="800" dirty="0">
                          <a:solidFill>
                            <a:schemeClr val="tx1"/>
                          </a:solidFill>
                        </a:rPr>
                        <a:t>人／ｋ㎡</a:t>
                      </a:r>
                      <a:endParaRPr lang="ja-JP" altLang="en-US" sz="800" dirty="0">
                        <a:solidFill>
                          <a:schemeClr val="tx1"/>
                        </a:solidFill>
                        <a:latin typeface="+mj-ea"/>
                        <a:ea typeface="+mj-ea"/>
                      </a:endParaRPr>
                    </a:p>
                  </a:txBody>
                  <a:tcPr marL="36000" marR="36000" marT="36000" marB="36000" anchor="ctr"/>
                </a:tc>
                <a:tc>
                  <a:txBody>
                    <a:bodyPr/>
                    <a:lstStyle/>
                    <a:p>
                      <a:pPr algn="ctr"/>
                      <a:r>
                        <a:rPr lang="en-US" altLang="ja-JP" sz="800" dirty="0">
                          <a:solidFill>
                            <a:schemeClr val="tx1"/>
                          </a:solidFill>
                        </a:rPr>
                        <a:t>2</a:t>
                      </a:r>
                      <a:r>
                        <a:rPr lang="ja-JP" altLang="en-US" sz="800" dirty="0">
                          <a:solidFill>
                            <a:schemeClr val="tx1"/>
                          </a:solidFill>
                        </a:rPr>
                        <a:t>位</a:t>
                      </a:r>
                      <a:endParaRPr lang="ja-JP" altLang="en-US" sz="800" dirty="0">
                        <a:solidFill>
                          <a:schemeClr val="tx1"/>
                        </a:solidFill>
                        <a:latin typeface="+mj-ea"/>
                        <a:ea typeface="+mj-ea"/>
                      </a:endParaRPr>
                    </a:p>
                  </a:txBody>
                  <a:tcPr marL="36000" marR="36000" marT="36000" marB="36000" anchor="ctr"/>
                </a:tc>
                <a:tc>
                  <a:txBody>
                    <a:bodyPr/>
                    <a:lstStyle/>
                    <a:p>
                      <a:pPr algn="ctr"/>
                      <a:r>
                        <a:rPr lang="en-US" altLang="ja-JP" sz="800" dirty="0">
                          <a:solidFill>
                            <a:schemeClr val="tx1"/>
                          </a:solidFill>
                        </a:rPr>
                        <a:t>12,177</a:t>
                      </a:r>
                      <a:r>
                        <a:rPr lang="ja-JP" altLang="en-US" sz="800" dirty="0">
                          <a:solidFill>
                            <a:schemeClr val="tx1"/>
                          </a:solidFill>
                        </a:rPr>
                        <a:t>人／ｋ㎡</a:t>
                      </a:r>
                      <a:endParaRPr lang="ja-JP" altLang="en-US" sz="800" dirty="0">
                        <a:solidFill>
                          <a:schemeClr val="tx1"/>
                        </a:solidFill>
                        <a:latin typeface="+mj-ea"/>
                        <a:ea typeface="+mj-ea"/>
                      </a:endParaRP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800" dirty="0">
                          <a:solidFill>
                            <a:schemeClr val="tx1"/>
                          </a:solidFill>
                        </a:rPr>
                        <a:t>令和</a:t>
                      </a:r>
                      <a:r>
                        <a:rPr lang="en-US" altLang="ja-JP" sz="800" dirty="0">
                          <a:solidFill>
                            <a:schemeClr val="tx1"/>
                          </a:solidFill>
                        </a:rPr>
                        <a:t>4</a:t>
                      </a:r>
                      <a:r>
                        <a:rPr lang="ja-JP" altLang="en-US" sz="800" dirty="0">
                          <a:solidFill>
                            <a:schemeClr val="tx1"/>
                          </a:solidFill>
                        </a:rPr>
                        <a:t>年</a:t>
                      </a:r>
                      <a:r>
                        <a:rPr lang="en-US" altLang="ja-JP" sz="800" dirty="0">
                          <a:solidFill>
                            <a:schemeClr val="tx1"/>
                          </a:solidFill>
                        </a:rPr>
                        <a:t>3</a:t>
                      </a:r>
                      <a:r>
                        <a:rPr lang="ja-JP" altLang="en-US" sz="800" dirty="0">
                          <a:solidFill>
                            <a:schemeClr val="tx1"/>
                          </a:solidFill>
                        </a:rPr>
                        <a:t>月</a:t>
                      </a:r>
                      <a:r>
                        <a:rPr lang="en-US" altLang="ja-JP" sz="800" dirty="0">
                          <a:solidFill>
                            <a:schemeClr val="tx1"/>
                          </a:solidFill>
                        </a:rPr>
                        <a:t>1</a:t>
                      </a:r>
                      <a:r>
                        <a:rPr lang="ja-JP" altLang="en-US" sz="800" dirty="0">
                          <a:solidFill>
                            <a:schemeClr val="tx1"/>
                          </a:solidFill>
                        </a:rPr>
                        <a:t>日推計人口</a:t>
                      </a:r>
                      <a:endParaRPr kumimoji="1" lang="en-US" altLang="ja-JP" sz="800" kern="1200" dirty="0">
                        <a:solidFill>
                          <a:schemeClr val="tx1"/>
                        </a:solidFill>
                        <a:latin typeface="+mj-ea"/>
                        <a:ea typeface="+mn-ea"/>
                        <a:cs typeface="+mn-cs"/>
                      </a:endParaRPr>
                    </a:p>
                  </a:txBody>
                  <a:tcPr marL="36000" marR="36000" marT="36000" marB="36000" anchor="ctr"/>
                </a:tc>
                <a:extLst>
                  <a:ext uri="{0D108BD9-81ED-4DB2-BD59-A6C34878D82A}">
                    <a16:rowId xmlns:a16="http://schemas.microsoft.com/office/drawing/2014/main" val="10004"/>
                  </a:ext>
                </a:extLst>
              </a:tr>
              <a:tr h="246122">
                <a:tc>
                  <a:txBody>
                    <a:bodyPr/>
                    <a:lstStyle/>
                    <a:p>
                      <a:pPr algn="ctr"/>
                      <a:r>
                        <a:rPr lang="ja-JP" altLang="en-US" sz="800" dirty="0"/>
                        <a:t>外国人人口</a:t>
                      </a:r>
                      <a:endParaRPr lang="en-US" altLang="ja-JP" sz="800" b="1" dirty="0">
                        <a:latin typeface="+mj-ea"/>
                        <a:ea typeface="+mj-ea"/>
                      </a:endParaRPr>
                    </a:p>
                  </a:txBody>
                  <a:tcPr marL="36000" marR="36000" marT="36000" marB="36000" anchor="ctr"/>
                </a:tc>
                <a:tc>
                  <a:txBody>
                    <a:bodyPr/>
                    <a:lstStyle/>
                    <a:p>
                      <a:pPr algn="ctr"/>
                      <a:r>
                        <a:rPr lang="en-US" altLang="ja-JP" sz="800" dirty="0">
                          <a:solidFill>
                            <a:schemeClr val="tx1"/>
                          </a:solidFill>
                        </a:rPr>
                        <a:t>5,104</a:t>
                      </a:r>
                      <a:r>
                        <a:rPr lang="ja-JP" altLang="en-US" sz="800" dirty="0">
                          <a:solidFill>
                            <a:schemeClr val="tx1"/>
                          </a:solidFill>
                        </a:rPr>
                        <a:t>人</a:t>
                      </a:r>
                      <a:endParaRPr lang="en-US" altLang="ja-JP" sz="800" dirty="0">
                        <a:solidFill>
                          <a:schemeClr val="tx1"/>
                        </a:solidFill>
                        <a:latin typeface="+mj-ea"/>
                        <a:ea typeface="+mj-ea"/>
                      </a:endParaRPr>
                    </a:p>
                  </a:txBody>
                  <a:tcPr marL="36000" marR="36000" marT="36000" marB="36000" anchor="ctr"/>
                </a:tc>
                <a:tc>
                  <a:txBody>
                    <a:bodyPr/>
                    <a:lstStyle/>
                    <a:p>
                      <a:pPr algn="ctr"/>
                      <a:r>
                        <a:rPr lang="en-US" altLang="ja-JP" sz="800" dirty="0"/>
                        <a:t>10</a:t>
                      </a:r>
                      <a:r>
                        <a:rPr lang="ja-JP" altLang="en-US" sz="800" dirty="0"/>
                        <a:t>位</a:t>
                      </a:r>
                      <a:endParaRPr lang="en-US" altLang="ja-JP" sz="800" dirty="0">
                        <a:latin typeface="+mj-ea"/>
                        <a:ea typeface="+mj-ea"/>
                      </a:endParaRPr>
                    </a:p>
                  </a:txBody>
                  <a:tcPr marL="36000" marR="36000" marT="36000" marB="36000" anchor="ctr"/>
                </a:tc>
                <a:tc>
                  <a:txBody>
                    <a:bodyPr/>
                    <a:lstStyle/>
                    <a:p>
                      <a:pPr algn="ctr"/>
                      <a:r>
                        <a:rPr lang="en-US" altLang="ja-JP" sz="800" dirty="0">
                          <a:solidFill>
                            <a:schemeClr val="tx1"/>
                          </a:solidFill>
                        </a:rPr>
                        <a:t>139,922</a:t>
                      </a:r>
                      <a:r>
                        <a:rPr lang="ja-JP" altLang="en-US" sz="800" dirty="0">
                          <a:solidFill>
                            <a:schemeClr val="tx1"/>
                          </a:solidFill>
                        </a:rPr>
                        <a:t>人</a:t>
                      </a:r>
                    </a:p>
                  </a:txBody>
                  <a:tcPr marL="36000" marR="36000" marT="36000" marB="36000" anchor="ctr"/>
                </a:tc>
                <a:tc>
                  <a:txBody>
                    <a:bodyPr/>
                    <a:lstStyle/>
                    <a:p>
                      <a:pPr algn="ctr"/>
                      <a:r>
                        <a:rPr lang="ja-JP" altLang="en-US" sz="800" dirty="0"/>
                        <a:t>令和</a:t>
                      </a:r>
                      <a:r>
                        <a:rPr lang="en-US" altLang="ja-JP" sz="800" dirty="0"/>
                        <a:t>3</a:t>
                      </a:r>
                      <a:r>
                        <a:rPr lang="ja-JP" altLang="en-US" sz="800" dirty="0">
                          <a:solidFill>
                            <a:schemeClr val="tx1"/>
                          </a:solidFill>
                        </a:rPr>
                        <a:t>年</a:t>
                      </a:r>
                      <a:r>
                        <a:rPr lang="en-US" altLang="ja-JP" sz="800" dirty="0">
                          <a:solidFill>
                            <a:schemeClr val="tx1"/>
                          </a:solidFill>
                        </a:rPr>
                        <a:t>9</a:t>
                      </a:r>
                      <a:r>
                        <a:rPr lang="ja-JP" altLang="en-US" sz="800" dirty="0"/>
                        <a:t>月末市民局資料</a:t>
                      </a:r>
                      <a:endParaRPr lang="ja-JP" altLang="en-US" sz="800" dirty="0">
                        <a:latin typeface="+mj-ea"/>
                        <a:ea typeface="+mj-ea"/>
                      </a:endParaRPr>
                    </a:p>
                  </a:txBody>
                  <a:tcPr marL="36000" marR="36000" marT="36000" marB="36000" anchor="ctr"/>
                </a:tc>
                <a:extLst>
                  <a:ext uri="{0D108BD9-81ED-4DB2-BD59-A6C34878D82A}">
                    <a16:rowId xmlns:a16="http://schemas.microsoft.com/office/drawing/2014/main" val="10005"/>
                  </a:ext>
                </a:extLst>
              </a:tr>
              <a:tr h="246122">
                <a:tc>
                  <a:txBody>
                    <a:bodyPr/>
                    <a:lstStyle/>
                    <a:p>
                      <a:pPr algn="ctr"/>
                      <a:r>
                        <a:rPr lang="ja-JP" altLang="en-US" sz="800" dirty="0"/>
                        <a:t>事業所数</a:t>
                      </a:r>
                      <a:endParaRPr lang="ja-JP" altLang="en-US" sz="800" b="1" dirty="0">
                        <a:latin typeface="+mj-ea"/>
                        <a:ea typeface="+mj-ea"/>
                      </a:endParaRPr>
                    </a:p>
                  </a:txBody>
                  <a:tcPr marL="36000" marR="36000" marT="36000" marB="36000" anchor="ctr"/>
                </a:tc>
                <a:tc>
                  <a:txBody>
                    <a:bodyPr/>
                    <a:lstStyle/>
                    <a:p>
                      <a:pPr algn="ctr"/>
                      <a:r>
                        <a:rPr lang="en-US" altLang="ja-JP" sz="800" dirty="0"/>
                        <a:t>5,979</a:t>
                      </a:r>
                      <a:r>
                        <a:rPr lang="ja-JP" altLang="en-US" sz="800" dirty="0"/>
                        <a:t>事業所</a:t>
                      </a:r>
                      <a:endParaRPr lang="ja-JP" altLang="en-US" sz="800" dirty="0">
                        <a:latin typeface="+mj-ea"/>
                        <a:ea typeface="+mj-ea"/>
                      </a:endParaRPr>
                    </a:p>
                  </a:txBody>
                  <a:tcPr marL="36000" marR="36000" marT="36000" marB="36000" anchor="ctr"/>
                </a:tc>
                <a:tc>
                  <a:txBody>
                    <a:bodyPr/>
                    <a:lstStyle/>
                    <a:p>
                      <a:pPr algn="ctr"/>
                      <a:r>
                        <a:rPr lang="en-US" altLang="ja-JP" sz="800" dirty="0"/>
                        <a:t>10</a:t>
                      </a:r>
                      <a:r>
                        <a:rPr lang="ja-JP" altLang="en-US" sz="800" dirty="0"/>
                        <a:t>位</a:t>
                      </a:r>
                      <a:endParaRPr lang="ja-JP" altLang="en-US" sz="800" dirty="0">
                        <a:latin typeface="+mj-ea"/>
                        <a:ea typeface="+mj-ea"/>
                      </a:endParaRPr>
                    </a:p>
                  </a:txBody>
                  <a:tcPr marL="36000" marR="36000" marT="36000" marB="36000" anchor="ctr"/>
                </a:tc>
                <a:tc>
                  <a:txBody>
                    <a:bodyPr/>
                    <a:lstStyle/>
                    <a:p>
                      <a:pPr algn="ctr"/>
                      <a:r>
                        <a:rPr lang="en-US" altLang="ja-JP" sz="800" dirty="0"/>
                        <a:t>190,629</a:t>
                      </a:r>
                      <a:r>
                        <a:rPr lang="ja-JP" altLang="en-US" sz="800" dirty="0"/>
                        <a:t>事業所</a:t>
                      </a:r>
                      <a:endParaRPr lang="ja-JP" altLang="en-US" sz="800" dirty="0">
                        <a:latin typeface="+mj-ea"/>
                        <a:ea typeface="+mj-ea"/>
                      </a:endParaRPr>
                    </a:p>
                  </a:txBody>
                  <a:tcPr marL="36000" marR="36000" marT="36000" marB="36000" anchor="ctr"/>
                </a:tc>
                <a:tc>
                  <a:txBody>
                    <a:bodyPr/>
                    <a:lstStyle/>
                    <a:p>
                      <a:pPr algn="ctr"/>
                      <a:r>
                        <a:rPr lang="ja-JP" altLang="en-US" sz="800" dirty="0"/>
                        <a:t>平成</a:t>
                      </a:r>
                      <a:r>
                        <a:rPr lang="en-US" altLang="ja-JP" sz="800" dirty="0"/>
                        <a:t>26</a:t>
                      </a:r>
                      <a:r>
                        <a:rPr lang="ja-JP" altLang="en-US" sz="800" dirty="0"/>
                        <a:t>年経済センサス－基礎調査</a:t>
                      </a:r>
                      <a:endParaRPr lang="ja-JP" altLang="en-US" sz="800" dirty="0">
                        <a:latin typeface="+mj-ea"/>
                        <a:ea typeface="+mj-ea"/>
                      </a:endParaRPr>
                    </a:p>
                  </a:txBody>
                  <a:tcPr marL="36000" marR="36000" marT="36000" marB="36000" anchor="ctr"/>
                </a:tc>
                <a:extLst>
                  <a:ext uri="{0D108BD9-81ED-4DB2-BD59-A6C34878D82A}">
                    <a16:rowId xmlns:a16="http://schemas.microsoft.com/office/drawing/2014/main" val="10006"/>
                  </a:ext>
                </a:extLst>
              </a:tr>
            </a:tbl>
          </a:graphicData>
        </a:graphic>
      </p:graphicFrame>
      <p:graphicFrame>
        <p:nvGraphicFramePr>
          <p:cNvPr id="16" name="グラフ 15">
            <a:extLst>
              <a:ext uri="{FF2B5EF4-FFF2-40B4-BE49-F238E27FC236}">
                <a16:creationId xmlns:a16="http://schemas.microsoft.com/office/drawing/2014/main" id="{00000000-0008-0000-0A00-000004000000}"/>
              </a:ext>
            </a:extLst>
          </p:cNvPr>
          <p:cNvGraphicFramePr>
            <a:graphicFrameLocks/>
          </p:cNvGraphicFramePr>
          <p:nvPr>
            <p:extLst>
              <p:ext uri="{D42A27DB-BD31-4B8C-83A1-F6EECF244321}">
                <p14:modId xmlns:p14="http://schemas.microsoft.com/office/powerpoint/2010/main" val="604797707"/>
              </p:ext>
            </p:extLst>
          </p:nvPr>
        </p:nvGraphicFramePr>
        <p:xfrm>
          <a:off x="3068960" y="3138481"/>
          <a:ext cx="4574849" cy="3276364"/>
        </p:xfrm>
        <a:graphic>
          <a:graphicData uri="http://schemas.openxmlformats.org/drawingml/2006/chart">
            <c:chart xmlns:c="http://schemas.openxmlformats.org/drawingml/2006/chart" xmlns:r="http://schemas.openxmlformats.org/officeDocument/2006/relationships" r:id="rId2"/>
          </a:graphicData>
        </a:graphic>
      </p:graphicFrame>
      <p:pic>
        <p:nvPicPr>
          <p:cNvPr id="10" name="図 9">
            <a:extLst>
              <a:ext uri="{FF2B5EF4-FFF2-40B4-BE49-F238E27FC236}">
                <a16:creationId xmlns:a16="http://schemas.microsoft.com/office/drawing/2014/main" id="{82C567E4-0D31-4B34-8681-EC78731ECA24}"/>
              </a:ext>
            </a:extLst>
          </p:cNvPr>
          <p:cNvPicPr>
            <a:picLocks noChangeAspect="1"/>
          </p:cNvPicPr>
          <p:nvPr/>
        </p:nvPicPr>
        <p:blipFill>
          <a:blip r:embed="rId3"/>
          <a:stretch>
            <a:fillRect/>
          </a:stretch>
        </p:blipFill>
        <p:spPr>
          <a:xfrm>
            <a:off x="326556" y="3656165"/>
            <a:ext cx="3429000" cy="1219200"/>
          </a:xfrm>
          <a:prstGeom prst="rect">
            <a:avLst/>
          </a:prstGeom>
          <a:solidFill>
            <a:schemeClr val="tx2">
              <a:lumMod val="20000"/>
              <a:lumOff val="80000"/>
            </a:schemeClr>
          </a:solidFill>
        </p:spPr>
      </p:pic>
      <p:pic>
        <p:nvPicPr>
          <p:cNvPr id="12" name="図 11">
            <a:extLst>
              <a:ext uri="{FF2B5EF4-FFF2-40B4-BE49-F238E27FC236}">
                <a16:creationId xmlns:a16="http://schemas.microsoft.com/office/drawing/2014/main" id="{5688B21C-8558-495C-A3F7-B49B2A31A855}"/>
              </a:ext>
            </a:extLst>
          </p:cNvPr>
          <p:cNvPicPr>
            <a:picLocks noChangeAspect="1"/>
          </p:cNvPicPr>
          <p:nvPr/>
        </p:nvPicPr>
        <p:blipFill>
          <a:blip r:embed="rId4"/>
          <a:stretch>
            <a:fillRect/>
          </a:stretch>
        </p:blipFill>
        <p:spPr>
          <a:xfrm>
            <a:off x="312900" y="6684296"/>
            <a:ext cx="5636380" cy="2877215"/>
          </a:xfrm>
          <a:prstGeom prst="rect">
            <a:avLst/>
          </a:prstGeom>
        </p:spPr>
      </p:pic>
      <p:pic>
        <p:nvPicPr>
          <p:cNvPr id="18" name="図 17">
            <a:extLst>
              <a:ext uri="{FF2B5EF4-FFF2-40B4-BE49-F238E27FC236}">
                <a16:creationId xmlns:a16="http://schemas.microsoft.com/office/drawing/2014/main" id="{E9D41498-6B08-4208-9AFB-14D7342DB70E}"/>
              </a:ext>
            </a:extLst>
          </p:cNvPr>
          <p:cNvPicPr>
            <a:picLocks noChangeAspect="1"/>
          </p:cNvPicPr>
          <p:nvPr/>
        </p:nvPicPr>
        <p:blipFill>
          <a:blip r:embed="rId5"/>
          <a:stretch>
            <a:fillRect/>
          </a:stretch>
        </p:blipFill>
        <p:spPr>
          <a:xfrm>
            <a:off x="3645735" y="9073789"/>
            <a:ext cx="1737511" cy="487722"/>
          </a:xfrm>
          <a:prstGeom prst="rect">
            <a:avLst/>
          </a:prstGeom>
        </p:spPr>
      </p:pic>
      <p:sp>
        <p:nvSpPr>
          <p:cNvPr id="19" name="正方形/長方形 18">
            <a:extLst>
              <a:ext uri="{FF2B5EF4-FFF2-40B4-BE49-F238E27FC236}">
                <a16:creationId xmlns:a16="http://schemas.microsoft.com/office/drawing/2014/main" id="{00000000-0008-0000-0B00-000005000000}"/>
              </a:ext>
            </a:extLst>
          </p:cNvPr>
          <p:cNvSpPr/>
          <p:nvPr/>
        </p:nvSpPr>
        <p:spPr>
          <a:xfrm>
            <a:off x="5451331" y="9370127"/>
            <a:ext cx="520644" cy="23762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800" dirty="0"/>
              <a:t>N=506</a:t>
            </a:r>
          </a:p>
        </p:txBody>
      </p:sp>
    </p:spTree>
    <p:extLst>
      <p:ext uri="{BB962C8B-B14F-4D97-AF65-F5344CB8AC3E}">
        <p14:creationId xmlns:p14="http://schemas.microsoft.com/office/powerpoint/2010/main" val="727060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374230" y="346430"/>
            <a:ext cx="6151116" cy="316093"/>
          </a:xfrm>
          <a:prstGeom prst="roundRect">
            <a:avLst>
              <a:gd name="adj" fmla="val 16667"/>
            </a:avLst>
          </a:prstGeom>
          <a:solidFill>
            <a:srgbClr val="FFFFFF"/>
          </a:solidFill>
          <a:ln w="9525">
            <a:solidFill>
              <a:srgbClr val="000000"/>
            </a:solidFill>
            <a:round/>
            <a:headEnd/>
            <a:tailEnd/>
          </a:ln>
        </p:spPr>
        <p:txBody>
          <a:bodyPr vert="horz" wrap="square" lIns="74290" tIns="8889" rIns="74290" bIns="8889" numCol="1" anchor="ctr" anchorCtr="0" compatLnSpc="1">
            <a:prstTxWarp prst="textNoShape">
              <a:avLst/>
            </a:prstTxWarp>
          </a:bodyPr>
          <a:lstStyle/>
          <a:p>
            <a:pPr algn="just" fontAlgn="base">
              <a:spcBef>
                <a:spcPct val="0"/>
              </a:spcBef>
              <a:spcAft>
                <a:spcPct val="0"/>
              </a:spcAft>
            </a:pPr>
            <a:r>
              <a:rPr lang="ja-JP" altLang="en-US" sz="1000" dirty="0">
                <a:latin typeface="ＭＳ ゴシック" pitchFamily="49" charset="-128"/>
                <a:ea typeface="ＭＳ ゴシック" pitchFamily="49" charset="-128"/>
                <a:cs typeface="ＭＳ Ｐゴシック" pitchFamily="50" charset="-128"/>
              </a:rPr>
              <a:t>問１１　城東区に愛着を感じますか。</a:t>
            </a:r>
            <a:endParaRPr lang="ja-JP" altLang="ja-JP" dirty="0">
              <a:latin typeface="Arial" pitchFamily="34" charset="0"/>
              <a:ea typeface="ＭＳ Ｐゴシック" pitchFamily="50" charset="-128"/>
              <a:cs typeface="ＭＳ Ｐゴシック" pitchFamily="50" charset="-128"/>
            </a:endParaRPr>
          </a:p>
        </p:txBody>
      </p:sp>
      <p:sp>
        <p:nvSpPr>
          <p:cNvPr id="6" name="AutoShape 3"/>
          <p:cNvSpPr>
            <a:spLocks noChangeArrowheads="1"/>
          </p:cNvSpPr>
          <p:nvPr/>
        </p:nvSpPr>
        <p:spPr bwMode="auto">
          <a:xfrm>
            <a:off x="260648" y="4748165"/>
            <a:ext cx="6192688" cy="591608"/>
          </a:xfrm>
          <a:prstGeom prst="roundRect">
            <a:avLst>
              <a:gd name="adj" fmla="val 16667"/>
            </a:avLst>
          </a:prstGeom>
          <a:solidFill>
            <a:srgbClr val="FFFFFF"/>
          </a:solidFill>
          <a:ln w="9525">
            <a:solidFill>
              <a:srgbClr val="000000"/>
            </a:solidFill>
            <a:round/>
            <a:headEnd/>
            <a:tailEnd/>
          </a:ln>
        </p:spPr>
        <p:txBody>
          <a:bodyPr vert="horz" wrap="square" lIns="74290" tIns="8889" rIns="74290" bIns="8889" numCol="1" anchor="ctr" anchorCtr="0" compatLnSpc="1">
            <a:prstTxWarp prst="textNoShape">
              <a:avLst/>
            </a:prstTxWarp>
          </a:bodyPr>
          <a:lstStyle/>
          <a:p>
            <a:pPr algn="just" fontAlgn="base">
              <a:spcBef>
                <a:spcPct val="0"/>
              </a:spcBef>
              <a:spcAft>
                <a:spcPct val="0"/>
              </a:spcAft>
            </a:pPr>
            <a:r>
              <a:rPr lang="ja-JP" altLang="en-US" sz="1000" dirty="0">
                <a:latin typeface="ＭＳ ゴシック" pitchFamily="49" charset="-128"/>
                <a:ea typeface="ＭＳ ゴシック" pitchFamily="49" charset="-128"/>
                <a:cs typeface="ＭＳ Ｐゴシック" pitchFamily="50" charset="-128"/>
              </a:rPr>
              <a:t>問１２　愛着を感じる主な理由をお選びください。</a:t>
            </a:r>
            <a:endParaRPr lang="ja-JP" altLang="en-US" sz="1000" dirty="0">
              <a:latin typeface="Times New Roman" pitchFamily="18" charset="0"/>
              <a:ea typeface="ＭＳ 明朝" pitchFamily="17" charset="-128"/>
              <a:cs typeface="ＭＳ Ｐゴシック" pitchFamily="50" charset="-128"/>
            </a:endParaRPr>
          </a:p>
          <a:p>
            <a:pPr lvl="1" algn="just" fontAlgn="base">
              <a:spcBef>
                <a:spcPct val="0"/>
              </a:spcBef>
              <a:spcAft>
                <a:spcPct val="0"/>
              </a:spcAft>
            </a:pPr>
            <a:r>
              <a:rPr lang="ja-JP" altLang="en-US" sz="1000" dirty="0">
                <a:latin typeface="ＭＳ ゴシック" pitchFamily="49" charset="-128"/>
                <a:ea typeface="ＭＳ ゴシック" pitchFamily="49" charset="-128"/>
                <a:cs typeface="ＭＳ Ｐゴシック" pitchFamily="50" charset="-128"/>
              </a:rPr>
              <a:t>（問</a:t>
            </a:r>
            <a:r>
              <a:rPr lang="en-US" altLang="ja-JP" sz="1000" dirty="0">
                <a:latin typeface="ＭＳ ゴシック" pitchFamily="49" charset="-128"/>
                <a:ea typeface="ＭＳ ゴシック" pitchFamily="49" charset="-128"/>
                <a:cs typeface="ＭＳ Ｐゴシック" pitchFamily="50" charset="-128"/>
              </a:rPr>
              <a:t>11</a:t>
            </a:r>
            <a:r>
              <a:rPr lang="ja-JP" altLang="en-US" sz="1000" dirty="0">
                <a:latin typeface="ＭＳ ゴシック" pitchFamily="49" charset="-128"/>
                <a:ea typeface="ＭＳ ゴシック" pitchFamily="49" charset="-128"/>
                <a:cs typeface="ＭＳ Ｐゴシック" pitchFamily="50" charset="-128"/>
              </a:rPr>
              <a:t>で「</a:t>
            </a:r>
            <a:r>
              <a:rPr lang="en-US" altLang="ja-JP" sz="1000" dirty="0">
                <a:latin typeface="ＭＳ ゴシック" pitchFamily="49" charset="-128"/>
                <a:ea typeface="ＭＳ ゴシック" pitchFamily="49" charset="-128"/>
                <a:cs typeface="ＭＳ Ｐゴシック" pitchFamily="50" charset="-128"/>
              </a:rPr>
              <a:t>1.</a:t>
            </a:r>
            <a:r>
              <a:rPr lang="ja-JP" altLang="en-US" sz="1000" dirty="0">
                <a:latin typeface="ＭＳ ゴシック" pitchFamily="49" charset="-128"/>
                <a:ea typeface="ＭＳ ゴシック" pitchFamily="49" charset="-128"/>
                <a:cs typeface="ＭＳ Ｐゴシック" pitchFamily="50" charset="-128"/>
              </a:rPr>
              <a:t>感じる」又は「</a:t>
            </a:r>
            <a:r>
              <a:rPr lang="en-US" altLang="ja-JP" sz="1000" dirty="0">
                <a:latin typeface="ＭＳ ゴシック" pitchFamily="49" charset="-128"/>
                <a:ea typeface="ＭＳ ゴシック" pitchFamily="49" charset="-128"/>
                <a:cs typeface="ＭＳ Ｐゴシック" pitchFamily="50" charset="-128"/>
              </a:rPr>
              <a:t>2.</a:t>
            </a:r>
            <a:r>
              <a:rPr lang="ja-JP" altLang="en-US" sz="1000" dirty="0">
                <a:latin typeface="ＭＳ ゴシック" pitchFamily="49" charset="-128"/>
                <a:ea typeface="ＭＳ ゴシック" pitchFamily="49" charset="-128"/>
                <a:cs typeface="ＭＳ Ｐゴシック" pitchFamily="50" charset="-128"/>
              </a:rPr>
              <a:t>ある程度感じる」と回答された方にお聞きしました）</a:t>
            </a:r>
            <a:endParaRPr lang="ja-JP" altLang="ja-JP" dirty="0">
              <a:latin typeface="Arial" pitchFamily="34" charset="0"/>
              <a:ea typeface="ＭＳ Ｐゴシック" pitchFamily="50" charset="-128"/>
              <a:cs typeface="ＭＳ Ｐゴシック" pitchFamily="50" charset="-128"/>
            </a:endParaRPr>
          </a:p>
        </p:txBody>
      </p:sp>
      <p:sp>
        <p:nvSpPr>
          <p:cNvPr id="8" name="正方形/長方形 7"/>
          <p:cNvSpPr/>
          <p:nvPr/>
        </p:nvSpPr>
        <p:spPr>
          <a:xfrm>
            <a:off x="3068960" y="9561512"/>
            <a:ext cx="864096"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-4-</a:t>
            </a:r>
            <a:endParaRPr kumimoji="1" lang="ja-JP" altLang="en-US" dirty="0">
              <a:solidFill>
                <a:schemeClr val="tx1"/>
              </a:solidFill>
            </a:endParaRPr>
          </a:p>
        </p:txBody>
      </p:sp>
      <p:sp>
        <p:nvSpPr>
          <p:cNvPr id="9" name="正方形/長方形 8"/>
          <p:cNvSpPr/>
          <p:nvPr/>
        </p:nvSpPr>
        <p:spPr>
          <a:xfrm>
            <a:off x="5417840" y="0"/>
            <a:ext cx="1440160"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城東区ってこんなまち</a:t>
            </a:r>
            <a:endParaRPr kumimoji="1" lang="ja-JP" altLang="en-US" sz="1050" dirty="0">
              <a:solidFill>
                <a:schemeClr val="tx1"/>
              </a:solidFill>
              <a:latin typeface="+mj-ea"/>
              <a:ea typeface="+mj-ea"/>
            </a:endParaRPr>
          </a:p>
        </p:txBody>
      </p:sp>
      <p:pic>
        <p:nvPicPr>
          <p:cNvPr id="11" name="図 10">
            <a:extLst>
              <a:ext uri="{FF2B5EF4-FFF2-40B4-BE49-F238E27FC236}">
                <a16:creationId xmlns:a16="http://schemas.microsoft.com/office/drawing/2014/main" id="{208A42AA-413F-4D6F-9A11-87DC62B6F710}"/>
              </a:ext>
            </a:extLst>
          </p:cNvPr>
          <p:cNvPicPr>
            <a:picLocks noChangeAspect="1"/>
          </p:cNvPicPr>
          <p:nvPr/>
        </p:nvPicPr>
        <p:blipFill>
          <a:blip r:embed="rId2"/>
          <a:stretch>
            <a:fillRect/>
          </a:stretch>
        </p:blipFill>
        <p:spPr>
          <a:xfrm>
            <a:off x="374230" y="1094571"/>
            <a:ext cx="3019425" cy="1219200"/>
          </a:xfrm>
          <a:prstGeom prst="rect">
            <a:avLst/>
          </a:prstGeom>
          <a:solidFill>
            <a:schemeClr val="tx2">
              <a:lumMod val="20000"/>
              <a:lumOff val="80000"/>
            </a:schemeClr>
          </a:solidFill>
        </p:spPr>
      </p:pic>
      <p:graphicFrame>
        <p:nvGraphicFramePr>
          <p:cNvPr id="13" name="グラフ 12">
            <a:extLst>
              <a:ext uri="{FF2B5EF4-FFF2-40B4-BE49-F238E27FC236}">
                <a16:creationId xmlns:a16="http://schemas.microsoft.com/office/drawing/2014/main" id="{00000000-0008-0000-0E00-000004000000}"/>
              </a:ext>
            </a:extLst>
          </p:cNvPr>
          <p:cNvGraphicFramePr>
            <a:graphicFrameLocks/>
          </p:cNvGraphicFramePr>
          <p:nvPr>
            <p:extLst>
              <p:ext uri="{D42A27DB-BD31-4B8C-83A1-F6EECF244321}">
                <p14:modId xmlns:p14="http://schemas.microsoft.com/office/powerpoint/2010/main" val="1583819001"/>
              </p:ext>
            </p:extLst>
          </p:nvPr>
        </p:nvGraphicFramePr>
        <p:xfrm>
          <a:off x="3068960" y="30906"/>
          <a:ext cx="4104456" cy="4574117"/>
        </p:xfrm>
        <a:graphic>
          <a:graphicData uri="http://schemas.openxmlformats.org/drawingml/2006/chart">
            <c:chart xmlns:c="http://schemas.openxmlformats.org/drawingml/2006/chart" xmlns:r="http://schemas.openxmlformats.org/officeDocument/2006/relationships" r:id="rId3"/>
          </a:graphicData>
        </a:graphic>
      </p:graphicFrame>
      <p:pic>
        <p:nvPicPr>
          <p:cNvPr id="18" name="図 17">
            <a:extLst>
              <a:ext uri="{FF2B5EF4-FFF2-40B4-BE49-F238E27FC236}">
                <a16:creationId xmlns:a16="http://schemas.microsoft.com/office/drawing/2014/main" id="{1960E096-74DF-4AE2-B7FF-F6B497908F7D}"/>
              </a:ext>
            </a:extLst>
          </p:cNvPr>
          <p:cNvPicPr>
            <a:picLocks noChangeAspect="1"/>
          </p:cNvPicPr>
          <p:nvPr/>
        </p:nvPicPr>
        <p:blipFill>
          <a:blip r:embed="rId4"/>
          <a:stretch>
            <a:fillRect/>
          </a:stretch>
        </p:blipFill>
        <p:spPr>
          <a:xfrm>
            <a:off x="48130" y="5552585"/>
            <a:ext cx="6041660" cy="3310415"/>
          </a:xfrm>
          <a:prstGeom prst="rect">
            <a:avLst/>
          </a:prstGeom>
        </p:spPr>
      </p:pic>
      <p:sp>
        <p:nvSpPr>
          <p:cNvPr id="19" name="正方形/長方形 18">
            <a:extLst>
              <a:ext uri="{FF2B5EF4-FFF2-40B4-BE49-F238E27FC236}">
                <a16:creationId xmlns:a16="http://schemas.microsoft.com/office/drawing/2014/main" id="{00000000-0008-0000-0F00-000005000000}"/>
              </a:ext>
            </a:extLst>
          </p:cNvPr>
          <p:cNvSpPr/>
          <p:nvPr/>
        </p:nvSpPr>
        <p:spPr>
          <a:xfrm>
            <a:off x="3413906" y="8564982"/>
            <a:ext cx="1735514" cy="535231"/>
          </a:xfrm>
          <a:prstGeom prst="rect">
            <a:avLst/>
          </a:prstGeom>
          <a:ln w="12700"/>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800" dirty="0"/>
              <a:t>その他内容</a:t>
            </a:r>
            <a:endParaRPr kumimoji="1" lang="en-US" altLang="ja-JP" sz="800" dirty="0"/>
          </a:p>
          <a:p>
            <a:pPr algn="l"/>
            <a:r>
              <a:rPr kumimoji="1" lang="ja-JP" altLang="en-US" sz="800" dirty="0"/>
              <a:t>・長く住んでいるから</a:t>
            </a:r>
            <a:endParaRPr kumimoji="1" lang="en-US" altLang="ja-JP" sz="800" dirty="0"/>
          </a:p>
          <a:p>
            <a:pPr algn="l"/>
            <a:r>
              <a:rPr kumimoji="1" lang="ja-JP" altLang="en-US" sz="800" dirty="0"/>
              <a:t>・住み慣れているから　他　</a:t>
            </a:r>
            <a:endParaRPr kumimoji="1" lang="en-US" altLang="ja-JP" sz="800" dirty="0"/>
          </a:p>
        </p:txBody>
      </p:sp>
      <p:sp>
        <p:nvSpPr>
          <p:cNvPr id="20" name="正方形/長方形 19">
            <a:extLst>
              <a:ext uri="{FF2B5EF4-FFF2-40B4-BE49-F238E27FC236}">
                <a16:creationId xmlns:a16="http://schemas.microsoft.com/office/drawing/2014/main" id="{574C518B-789E-463B-89E6-316085A2563D}"/>
              </a:ext>
            </a:extLst>
          </p:cNvPr>
          <p:cNvSpPr/>
          <p:nvPr/>
        </p:nvSpPr>
        <p:spPr>
          <a:xfrm>
            <a:off x="5569146" y="8956997"/>
            <a:ext cx="520644" cy="23762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800" dirty="0"/>
              <a:t>N=465</a:t>
            </a:r>
          </a:p>
        </p:txBody>
      </p:sp>
    </p:spTree>
    <p:extLst>
      <p:ext uri="{BB962C8B-B14F-4D97-AF65-F5344CB8AC3E}">
        <p14:creationId xmlns:p14="http://schemas.microsoft.com/office/powerpoint/2010/main" val="2112861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548680" y="972218"/>
            <a:ext cx="5832648" cy="1512168"/>
          </a:xfrm>
          <a:prstGeom prst="roundRect">
            <a:avLst/>
          </a:prstGeom>
        </p:spPr>
        <p:style>
          <a:lnRef idx="2">
            <a:schemeClr val="accent5"/>
          </a:lnRef>
          <a:fillRef idx="1">
            <a:schemeClr val="lt1"/>
          </a:fillRef>
          <a:effectRef idx="0">
            <a:schemeClr val="accent5"/>
          </a:effectRef>
          <a:fontRef idx="minor">
            <a:schemeClr val="dk1"/>
          </a:fontRef>
        </p:style>
        <p:txBody>
          <a:bodyPr lIns="91433" tIns="45717" rIns="91433" bIns="45717" rtlCol="0" anchor="t" anchorCtr="0"/>
          <a:lstStyle/>
          <a:p>
            <a:pPr algn="ctr"/>
            <a:r>
              <a:rPr lang="ja-JP" altLang="en-US" dirty="0">
                <a:latin typeface="HGPｺﾞｼｯｸE" pitchFamily="50" charset="-128"/>
                <a:ea typeface="HGPｺﾞｼｯｸE" pitchFamily="50" charset="-128"/>
              </a:rPr>
              <a:t>城東区に住んでよかったと思えるまち</a:t>
            </a:r>
            <a:endParaRPr lang="en-US" altLang="ja-JP" dirty="0">
              <a:latin typeface="HGPｺﾞｼｯｸE" pitchFamily="50" charset="-128"/>
              <a:ea typeface="HGPｺﾞｼｯｸE" pitchFamily="50" charset="-128"/>
            </a:endParaRPr>
          </a:p>
          <a:p>
            <a:pPr algn="ctr"/>
            <a:r>
              <a:rPr lang="ja-JP" altLang="en-US" sz="1400" dirty="0">
                <a:latin typeface="HG丸ｺﾞｼｯｸM-PRO" pitchFamily="50" charset="-128"/>
                <a:ea typeface="HG丸ｺﾞｼｯｸM-PRO" pitchFamily="50" charset="-128"/>
              </a:rPr>
              <a:t>　～人が輝き活気にあふれ、まちに愛着があること～</a:t>
            </a:r>
          </a:p>
          <a:p>
            <a:endParaRPr lang="en-US" altLang="ja-JP" sz="900" dirty="0">
              <a:latin typeface="HG丸ｺﾞｼｯｸM-PRO" pitchFamily="50" charset="-128"/>
              <a:ea typeface="HG丸ｺﾞｼｯｸM-PRO" pitchFamily="50" charset="-128"/>
            </a:endParaRPr>
          </a:p>
          <a:p>
            <a:r>
              <a:rPr lang="ja-JP" altLang="en-US" sz="1000" dirty="0">
                <a:latin typeface="HG丸ｺﾞｼｯｸM-PRO" pitchFamily="50" charset="-128"/>
                <a:ea typeface="HG丸ｺﾞｼｯｸM-PRO" pitchFamily="50" charset="-128"/>
              </a:rPr>
              <a:t>　</a:t>
            </a:r>
            <a:r>
              <a:rPr lang="ja-JP" altLang="en-US" sz="1100" dirty="0">
                <a:latin typeface="HG丸ｺﾞｼｯｸM-PRO" pitchFamily="50" charset="-128"/>
                <a:ea typeface="HG丸ｺﾞｼｯｸM-PRO" pitchFamily="50" charset="-128"/>
              </a:rPr>
              <a:t>１　人と人がふれあい、きずなを大切にし、地域全体で支え合う</a:t>
            </a:r>
            <a:r>
              <a:rPr lang="ja-JP" altLang="en-US" sz="1100" b="1" dirty="0">
                <a:latin typeface="HG丸ｺﾞｼｯｸM-PRO" pitchFamily="50" charset="-128"/>
                <a:ea typeface="HG丸ｺﾞｼｯｸM-PRO" pitchFamily="50" charset="-128"/>
              </a:rPr>
              <a:t>「温かいまち」</a:t>
            </a:r>
          </a:p>
          <a:p>
            <a:r>
              <a:rPr lang="ja-JP" altLang="en-US" sz="1100" dirty="0">
                <a:latin typeface="HG丸ｺﾞｼｯｸM-PRO" pitchFamily="50" charset="-128"/>
                <a:ea typeface="HG丸ｺﾞｼｯｸM-PRO" pitchFamily="50" charset="-128"/>
              </a:rPr>
              <a:t>　２　住民のみなさん一人ひとりが考え、つくりあげる</a:t>
            </a:r>
            <a:r>
              <a:rPr lang="ja-JP" altLang="en-US" sz="1100" b="1" dirty="0">
                <a:latin typeface="HG丸ｺﾞｼｯｸM-PRO" pitchFamily="50" charset="-128"/>
                <a:ea typeface="HG丸ｺﾞｼｯｸM-PRO" pitchFamily="50" charset="-128"/>
              </a:rPr>
              <a:t>「住民主体のまち」</a:t>
            </a:r>
          </a:p>
          <a:p>
            <a:r>
              <a:rPr lang="ja-JP" altLang="en-US" sz="1100" dirty="0">
                <a:latin typeface="HG丸ｺﾞｼｯｸM-PRO" pitchFamily="50" charset="-128"/>
                <a:ea typeface="HG丸ｺﾞｼｯｸM-PRO" pitchFamily="50" charset="-128"/>
              </a:rPr>
              <a:t>　３　誰もが穏やかに日々を過ごすことができる</a:t>
            </a:r>
            <a:r>
              <a:rPr lang="ja-JP" altLang="en-US" sz="1100" b="1" dirty="0">
                <a:latin typeface="HG丸ｺﾞｼｯｸM-PRO" pitchFamily="50" charset="-128"/>
                <a:ea typeface="HG丸ｺﾞｼｯｸM-PRO" pitchFamily="50" charset="-128"/>
              </a:rPr>
              <a:t>「安心なまち」</a:t>
            </a:r>
          </a:p>
        </p:txBody>
      </p:sp>
      <p:sp>
        <p:nvSpPr>
          <p:cNvPr id="4" name="角丸四角形 3"/>
          <p:cNvSpPr/>
          <p:nvPr/>
        </p:nvSpPr>
        <p:spPr>
          <a:xfrm>
            <a:off x="548680" y="468162"/>
            <a:ext cx="3960440" cy="546061"/>
          </a:xfrm>
          <a:prstGeom prst="roundRect">
            <a:avLst/>
          </a:prstGeom>
        </p:spPr>
        <p:style>
          <a:lnRef idx="0">
            <a:schemeClr val="accent5"/>
          </a:lnRef>
          <a:fillRef idx="3">
            <a:schemeClr val="accent5"/>
          </a:fillRef>
          <a:effectRef idx="3">
            <a:schemeClr val="accent5"/>
          </a:effectRef>
          <a:fontRef idx="minor">
            <a:schemeClr val="lt1"/>
          </a:fontRef>
        </p:style>
        <p:txBody>
          <a:bodyPr lIns="91433" tIns="45717" rIns="91433" bIns="45717" rtlCol="0" anchor="ctr"/>
          <a:lstStyle/>
          <a:p>
            <a:pPr algn="ctr"/>
            <a:r>
              <a:rPr lang="ja-JP" altLang="en-US" b="1" dirty="0">
                <a:latin typeface="HGPｺﾞｼｯｸE" pitchFamily="50" charset="-128"/>
                <a:ea typeface="HGPｺﾞｼｯｸE" pitchFamily="50" charset="-128"/>
              </a:rPr>
              <a:t>★　城東区がめざすこと　★</a:t>
            </a:r>
          </a:p>
        </p:txBody>
      </p:sp>
      <p:sp>
        <p:nvSpPr>
          <p:cNvPr id="7" name="角丸四角形 6"/>
          <p:cNvSpPr/>
          <p:nvPr/>
        </p:nvSpPr>
        <p:spPr>
          <a:xfrm>
            <a:off x="548680" y="3171679"/>
            <a:ext cx="5832648" cy="1872208"/>
          </a:xfrm>
          <a:prstGeom prst="roundRect">
            <a:avLst/>
          </a:prstGeom>
        </p:spPr>
        <p:style>
          <a:lnRef idx="2">
            <a:schemeClr val="accent6"/>
          </a:lnRef>
          <a:fillRef idx="1">
            <a:schemeClr val="lt1"/>
          </a:fillRef>
          <a:effectRef idx="0">
            <a:schemeClr val="accent6"/>
          </a:effectRef>
          <a:fontRef idx="minor">
            <a:schemeClr val="dk1"/>
          </a:fontRef>
        </p:style>
        <p:txBody>
          <a:bodyPr lIns="91433" tIns="45717" rIns="91433" bIns="45717" rtlCol="0" anchor="t" anchorCtr="0"/>
          <a:lstStyle/>
          <a:p>
            <a:r>
              <a:rPr lang="ja-JP" altLang="en-US" dirty="0">
                <a:latin typeface="HGSｺﾞｼｯｸE" pitchFamily="50" charset="-128"/>
                <a:ea typeface="HGSｺﾞｼｯｸE" pitchFamily="50" charset="-128"/>
              </a:rPr>
              <a:t>  </a:t>
            </a:r>
            <a:r>
              <a:rPr lang="ja-JP" altLang="en-US" dirty="0">
                <a:solidFill>
                  <a:schemeClr val="tx1"/>
                </a:solidFill>
                <a:latin typeface="HGSｺﾞｼｯｸE" pitchFamily="50" charset="-128"/>
                <a:ea typeface="HGSｺﾞｼｯｸE" pitchFamily="50" charset="-128"/>
              </a:rPr>
              <a:t>区民とともに、人と人との絆を大切にし、</a:t>
            </a:r>
            <a:endParaRPr lang="en-US" altLang="ja-JP" dirty="0">
              <a:solidFill>
                <a:schemeClr val="tx1"/>
              </a:solidFill>
              <a:latin typeface="HGSｺﾞｼｯｸE" pitchFamily="50" charset="-128"/>
              <a:ea typeface="HGSｺﾞｼｯｸE" pitchFamily="50" charset="-128"/>
            </a:endParaRPr>
          </a:p>
          <a:p>
            <a:r>
              <a:rPr lang="ja-JP" altLang="en-US" dirty="0">
                <a:solidFill>
                  <a:schemeClr val="tx1"/>
                </a:solidFill>
                <a:latin typeface="HGSｺﾞｼｯｸE" pitchFamily="50" charset="-128"/>
                <a:ea typeface="HGSｺﾞｼｯｸE" pitchFamily="50" charset="-128"/>
              </a:rPr>
              <a:t>　　　  城東区に住んでよかったと思えるまちづくり</a:t>
            </a:r>
            <a:endParaRPr lang="en-US" altLang="ja-JP" dirty="0">
              <a:solidFill>
                <a:schemeClr val="tx1"/>
              </a:solidFill>
              <a:latin typeface="HGSｺﾞｼｯｸE" pitchFamily="50" charset="-128"/>
              <a:ea typeface="HGSｺﾞｼｯｸE" pitchFamily="50" charset="-128"/>
            </a:endParaRPr>
          </a:p>
          <a:p>
            <a:endParaRPr lang="en-US" altLang="ja-JP" sz="1000" dirty="0">
              <a:solidFill>
                <a:schemeClr val="tx1"/>
              </a:solidFill>
              <a:latin typeface="HG丸ｺﾞｼｯｸM-PRO" pitchFamily="50" charset="-128"/>
              <a:ea typeface="HG丸ｺﾞｼｯｸM-PRO" pitchFamily="50" charset="-128"/>
            </a:endParaRPr>
          </a:p>
          <a:p>
            <a:r>
              <a:rPr lang="ja-JP" altLang="en-US" sz="1000" dirty="0">
                <a:solidFill>
                  <a:schemeClr val="tx1"/>
                </a:solidFill>
                <a:latin typeface="HG丸ｺﾞｼｯｸM-PRO" pitchFamily="50" charset="-128"/>
                <a:ea typeface="HG丸ｺﾞｼｯｸM-PRO" pitchFamily="50" charset="-128"/>
              </a:rPr>
              <a:t>　</a:t>
            </a:r>
            <a:r>
              <a:rPr lang="ja-JP" altLang="en-US" sz="1100" dirty="0">
                <a:solidFill>
                  <a:schemeClr val="tx1"/>
                </a:solidFill>
                <a:latin typeface="HG丸ｺﾞｼｯｸM-PRO" pitchFamily="50" charset="-128"/>
                <a:ea typeface="HG丸ｺﾞｼｯｸM-PRO" pitchFamily="50" charset="-128"/>
              </a:rPr>
              <a:t>　１　地域の住民同士が力を合わせ、豊かなコミュニティを築いていること</a:t>
            </a:r>
          </a:p>
          <a:p>
            <a:r>
              <a:rPr lang="ja-JP" altLang="en-US" sz="1100" dirty="0">
                <a:solidFill>
                  <a:schemeClr val="tx1"/>
                </a:solidFill>
                <a:latin typeface="HG丸ｺﾞｼｯｸM-PRO" pitchFamily="50" charset="-128"/>
                <a:ea typeface="HG丸ｺﾞｼｯｸM-PRO" pitchFamily="50" charset="-128"/>
              </a:rPr>
              <a:t>　　２　災害に強く、犯罪の少ないまちであること</a:t>
            </a:r>
            <a:endParaRPr lang="en-US" altLang="ja-JP" sz="1100" dirty="0">
              <a:solidFill>
                <a:schemeClr val="tx1"/>
              </a:solidFill>
              <a:latin typeface="HG丸ｺﾞｼｯｸM-PRO" pitchFamily="50" charset="-128"/>
              <a:ea typeface="HG丸ｺﾞｼｯｸM-PRO" pitchFamily="50" charset="-128"/>
            </a:endParaRPr>
          </a:p>
          <a:p>
            <a:r>
              <a:rPr lang="ja-JP" altLang="en-US" sz="1100" dirty="0">
                <a:solidFill>
                  <a:schemeClr val="tx1"/>
                </a:solidFill>
                <a:latin typeface="HG丸ｺﾞｼｯｸM-PRO" pitchFamily="50" charset="-128"/>
                <a:ea typeface="HG丸ｺﾞｼｯｸM-PRO" pitchFamily="50" charset="-128"/>
              </a:rPr>
              <a:t>　　３　安心して子育てができ、子どもを育めるまちであること</a:t>
            </a:r>
          </a:p>
          <a:p>
            <a:r>
              <a:rPr lang="ja-JP" altLang="en-US" sz="1100" dirty="0">
                <a:solidFill>
                  <a:schemeClr val="tx1"/>
                </a:solidFill>
                <a:latin typeface="HG丸ｺﾞｼｯｸM-PRO" pitchFamily="50" charset="-128"/>
                <a:ea typeface="HG丸ｺﾞｼｯｸM-PRO" pitchFamily="50" charset="-128"/>
              </a:rPr>
              <a:t>　　４　誰もが健康で、支援を必要とする人を地域で支えるまちであること</a:t>
            </a:r>
          </a:p>
          <a:p>
            <a:r>
              <a:rPr lang="ja-JP" altLang="en-US" sz="1100" dirty="0">
                <a:solidFill>
                  <a:schemeClr val="tx1"/>
                </a:solidFill>
                <a:latin typeface="HG丸ｺﾞｼｯｸM-PRO" pitchFamily="50" charset="-128"/>
                <a:ea typeface="HG丸ｺﾞｼｯｸM-PRO" pitchFamily="50" charset="-128"/>
              </a:rPr>
              <a:t>　　５　区役所が信頼できるところであること</a:t>
            </a:r>
          </a:p>
        </p:txBody>
      </p:sp>
      <p:sp>
        <p:nvSpPr>
          <p:cNvPr id="8" name="角丸四角形 7"/>
          <p:cNvSpPr/>
          <p:nvPr/>
        </p:nvSpPr>
        <p:spPr>
          <a:xfrm>
            <a:off x="548680" y="2667623"/>
            <a:ext cx="3960440" cy="546061"/>
          </a:xfrm>
          <a:prstGeom prst="roundRect">
            <a:avLst/>
          </a:prstGeom>
        </p:spPr>
        <p:style>
          <a:lnRef idx="0">
            <a:schemeClr val="accent6"/>
          </a:lnRef>
          <a:fillRef idx="3">
            <a:schemeClr val="accent6"/>
          </a:fillRef>
          <a:effectRef idx="3">
            <a:schemeClr val="accent6"/>
          </a:effectRef>
          <a:fontRef idx="minor">
            <a:schemeClr val="lt1"/>
          </a:fontRef>
        </p:style>
        <p:txBody>
          <a:bodyPr lIns="91433" tIns="45717" rIns="91433" bIns="45717" rtlCol="0" anchor="ctr"/>
          <a:lstStyle/>
          <a:p>
            <a:pPr algn="ctr"/>
            <a:r>
              <a:rPr lang="ja-JP" altLang="en-US" b="1" dirty="0">
                <a:latin typeface="HGPｺﾞｼｯｸE" pitchFamily="50" charset="-128"/>
                <a:ea typeface="HGPｺﾞｼｯｸE" pitchFamily="50" charset="-128"/>
              </a:rPr>
              <a:t>★　城東区が担う役割　★</a:t>
            </a:r>
          </a:p>
        </p:txBody>
      </p:sp>
      <p:sp>
        <p:nvSpPr>
          <p:cNvPr id="11" name="正方形/長方形 10"/>
          <p:cNvSpPr/>
          <p:nvPr/>
        </p:nvSpPr>
        <p:spPr>
          <a:xfrm>
            <a:off x="3068960" y="9561512"/>
            <a:ext cx="864096"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-5-</a:t>
            </a:r>
            <a:endParaRPr kumimoji="1" lang="ja-JP" altLang="en-US" dirty="0">
              <a:solidFill>
                <a:schemeClr val="tx1"/>
              </a:solidFill>
            </a:endParaRPr>
          </a:p>
        </p:txBody>
      </p:sp>
      <p:sp>
        <p:nvSpPr>
          <p:cNvPr id="12" name="正方形/長方形 11"/>
          <p:cNvSpPr/>
          <p:nvPr/>
        </p:nvSpPr>
        <p:spPr>
          <a:xfrm>
            <a:off x="0" y="0"/>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区運営方針のあらまし</a:t>
            </a:r>
            <a:endParaRPr kumimoji="1" lang="ja-JP" altLang="en-US" sz="1050" dirty="0">
              <a:solidFill>
                <a:schemeClr val="tx1"/>
              </a:solidFill>
              <a:latin typeface="+mj-ea"/>
              <a:ea typeface="+mj-ea"/>
            </a:endParaRPr>
          </a:p>
        </p:txBody>
      </p:sp>
      <p:sp>
        <p:nvSpPr>
          <p:cNvPr id="13" name="正方形/長方形 12"/>
          <p:cNvSpPr/>
          <p:nvPr/>
        </p:nvSpPr>
        <p:spPr>
          <a:xfrm>
            <a:off x="2276872" y="-15552"/>
            <a:ext cx="2448272"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城東区の目標・役割</a:t>
            </a:r>
            <a:endParaRPr kumimoji="1" lang="ja-JP" altLang="en-US" sz="1050" dirty="0">
              <a:solidFill>
                <a:schemeClr val="tx1"/>
              </a:solidFill>
              <a:latin typeface="+mj-ea"/>
              <a:ea typeface="+mj-ea"/>
            </a:endParaRPr>
          </a:p>
        </p:txBody>
      </p:sp>
      <p:sp>
        <p:nvSpPr>
          <p:cNvPr id="9" name="角丸四角形 8"/>
          <p:cNvSpPr/>
          <p:nvPr/>
        </p:nvSpPr>
        <p:spPr>
          <a:xfrm>
            <a:off x="260648" y="5762872"/>
            <a:ext cx="6336704" cy="3744000"/>
          </a:xfrm>
          <a:prstGeom prst="roundRect">
            <a:avLst>
              <a:gd name="adj" fmla="val 10442"/>
            </a:avLst>
          </a:prstGeom>
        </p:spPr>
        <p:style>
          <a:lnRef idx="2">
            <a:schemeClr val="accent3"/>
          </a:lnRef>
          <a:fillRef idx="1">
            <a:schemeClr val="lt1"/>
          </a:fillRef>
          <a:effectRef idx="0">
            <a:schemeClr val="accent3"/>
          </a:effectRef>
          <a:fontRef idx="minor">
            <a:schemeClr val="dk1"/>
          </a:fontRef>
        </p:style>
        <p:txBody>
          <a:bodyPr lIns="91433" tIns="45717" rIns="91433" bIns="45717" rtlCol="0" anchor="t" anchorCtr="0"/>
          <a:lstStyle/>
          <a:p>
            <a:r>
              <a:rPr lang="ja-JP" altLang="en-US" sz="1200" dirty="0">
                <a:solidFill>
                  <a:schemeClr val="tx1"/>
                </a:solidFill>
                <a:latin typeface="HG丸ｺﾞｼｯｸM-PRO" pitchFamily="50" charset="-128"/>
                <a:ea typeface="HG丸ｺﾞｼｯｸM-PRO" pitchFamily="50" charset="-128"/>
              </a:rPr>
              <a:t>　城東区は、人口密度が大阪市内でも高く、多くの方に「住みやすい」と評価いただくなど、「住のまち」として発展しており、引き続き、豊かなコミュニティを築き、まちへの愛着や誇りを感じる、「住んでよかったと思えるまち」をめざして取り組みます。</a:t>
            </a:r>
          </a:p>
          <a:p>
            <a:r>
              <a:rPr lang="ja-JP" altLang="en-US" sz="1200" dirty="0">
                <a:solidFill>
                  <a:schemeClr val="tx1"/>
                </a:solidFill>
                <a:latin typeface="HG丸ｺﾞｼｯｸM-PRO" pitchFamily="50" charset="-128"/>
                <a:ea typeface="HG丸ｺﾞｼｯｸM-PRO" pitchFamily="50" charset="-128"/>
              </a:rPr>
              <a:t>　まちづくりの分野では、各地域活動協議会を中心としたコミュニティづくりを重点的に支援するとともに、住民同士の「つながり」や「きずな」の醸成のため、様々な活動主体の自主的活動活性化に向けたまちづくりの支援に取り組みます。</a:t>
            </a:r>
          </a:p>
          <a:p>
            <a:r>
              <a:rPr lang="ja-JP" altLang="en-US" sz="1200" dirty="0">
                <a:solidFill>
                  <a:schemeClr val="tx1"/>
                </a:solidFill>
                <a:latin typeface="HG丸ｺﾞｼｯｸM-PRO" pitchFamily="50" charset="-128"/>
                <a:ea typeface="HG丸ｺﾞｼｯｸM-PRO" pitchFamily="50" charset="-128"/>
              </a:rPr>
              <a:t>　防災、防犯の分野では、地域ごとの防災マップの作成支援や、備蓄物資の増強など避難所の機能強化とともに、防災意識の向上、啓発に向けた情報発信の強化や、防犯カメラの設置など、地域防災力、及び地域防犯力の向上に取り組みます。</a:t>
            </a:r>
          </a:p>
          <a:p>
            <a:r>
              <a:rPr lang="ja-JP" altLang="en-US" sz="1200" dirty="0">
                <a:solidFill>
                  <a:schemeClr val="tx1"/>
                </a:solidFill>
                <a:latin typeface="HG丸ｺﾞｼｯｸM-PRO" pitchFamily="50" charset="-128"/>
                <a:ea typeface="HG丸ｺﾞｼｯｸM-PRO" pitchFamily="50" charset="-128"/>
              </a:rPr>
              <a:t>　子育て支援・教育の分野では、情報発信</a:t>
            </a:r>
            <a:r>
              <a:rPr lang="ja-JP" altLang="ja-JP" sz="1200" dirty="0">
                <a:solidFill>
                  <a:schemeClr val="tx1"/>
                </a:solidFill>
                <a:latin typeface="HG丸ｺﾞｼｯｸM-PRO" panose="020F0600000000000000" pitchFamily="50" charset="-128"/>
                <a:ea typeface="HG丸ｺﾞｼｯｸM-PRO" panose="020F0600000000000000" pitchFamily="50" charset="-128"/>
              </a:rPr>
              <a:t>の強化</a:t>
            </a:r>
            <a:r>
              <a:rPr lang="ja-JP" altLang="en-US" sz="1200" dirty="0">
                <a:solidFill>
                  <a:schemeClr val="tx1"/>
                </a:solidFill>
                <a:latin typeface="HG丸ｺﾞｼｯｸM-PRO" pitchFamily="50" charset="-128"/>
                <a:ea typeface="HG丸ｺﾞｼｯｸM-PRO" pitchFamily="50" charset="-128"/>
              </a:rPr>
              <a:t>、要保護児童やヤングケアラー等への支援の充実を図るとともに、基礎学力の向上や学習習慣の形成、不登校の子どもの居場所づくり等を通じて、学校生活の充実化に取り組みます。</a:t>
            </a:r>
          </a:p>
          <a:p>
            <a:r>
              <a:rPr lang="ja-JP" altLang="en-US" sz="1200" dirty="0">
                <a:solidFill>
                  <a:schemeClr val="tx1"/>
                </a:solidFill>
                <a:latin typeface="HG丸ｺﾞｼｯｸM-PRO" pitchFamily="50" charset="-128"/>
                <a:ea typeface="HG丸ｺﾞｼｯｸM-PRO" pitchFamily="50" charset="-128"/>
              </a:rPr>
              <a:t>　地域福祉・健康づくりの分野では、地域福祉支援事業や地域包括ケアシステムの充実等により、地域で支えあうまちづくりに取り組みます。</a:t>
            </a:r>
          </a:p>
          <a:p>
            <a:r>
              <a:rPr lang="ja-JP" altLang="en-US" sz="1200" dirty="0">
                <a:solidFill>
                  <a:schemeClr val="tx1"/>
                </a:solidFill>
                <a:latin typeface="HG丸ｺﾞｼｯｸM-PRO" pitchFamily="50" charset="-128"/>
                <a:ea typeface="HG丸ｺﾞｼｯｸM-PRO" pitchFamily="50" charset="-128"/>
              </a:rPr>
              <a:t>　また、区政運営では、信頼される区役所づくりに向け、令和３年度に策定した経営理念「変革と創造」「徹底した対話」「最上のサービス」のスローガンの下、職員のコンプライアンス意識の向上や、窓口環境の改善、情報発信の充実等に全力をあげて取り組みます。</a:t>
            </a:r>
          </a:p>
        </p:txBody>
      </p:sp>
      <p:sp>
        <p:nvSpPr>
          <p:cNvPr id="10" name="角丸四角形 9"/>
          <p:cNvSpPr/>
          <p:nvPr/>
        </p:nvSpPr>
        <p:spPr>
          <a:xfrm>
            <a:off x="548680" y="5258817"/>
            <a:ext cx="5040560" cy="546061"/>
          </a:xfrm>
          <a:prstGeom prst="roundRect">
            <a:avLst/>
          </a:prstGeom>
        </p:spPr>
        <p:style>
          <a:lnRef idx="0">
            <a:schemeClr val="accent3"/>
          </a:lnRef>
          <a:fillRef idx="3">
            <a:schemeClr val="accent3"/>
          </a:fillRef>
          <a:effectRef idx="3">
            <a:schemeClr val="accent3"/>
          </a:effectRef>
          <a:fontRef idx="minor">
            <a:schemeClr val="lt1"/>
          </a:fontRef>
        </p:style>
        <p:txBody>
          <a:bodyPr lIns="91433" tIns="45717" rIns="91433" bIns="45717" rtlCol="0" anchor="ctr"/>
          <a:lstStyle/>
          <a:p>
            <a:pPr algn="ctr"/>
            <a:r>
              <a:rPr lang="ja-JP" altLang="en-US" b="1" dirty="0">
                <a:solidFill>
                  <a:schemeClr val="bg1"/>
                </a:solidFill>
                <a:latin typeface="HGPｺﾞｼｯｸE" pitchFamily="50" charset="-128"/>
                <a:ea typeface="HGPｺﾞｼｯｸE" pitchFamily="50" charset="-128"/>
              </a:rPr>
              <a:t>★　令和４年度　区運営の基本的な考え方　★</a:t>
            </a:r>
          </a:p>
        </p:txBody>
      </p:sp>
    </p:spTree>
    <p:extLst>
      <p:ext uri="{BB962C8B-B14F-4D97-AF65-F5344CB8AC3E}">
        <p14:creationId xmlns:p14="http://schemas.microsoft.com/office/powerpoint/2010/main" val="1444405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16024" y="344489"/>
            <a:ext cx="6525344" cy="360040"/>
          </a:xfrm>
          <a:prstGeom prst="roundRect">
            <a:avLst/>
          </a:prstGeom>
        </p:spPr>
        <p:style>
          <a:lnRef idx="1">
            <a:schemeClr val="accent6"/>
          </a:lnRef>
          <a:fillRef idx="3">
            <a:schemeClr val="accent6"/>
          </a:fillRef>
          <a:effectRef idx="2">
            <a:schemeClr val="accent6"/>
          </a:effectRef>
          <a:fontRef idx="minor">
            <a:schemeClr val="lt1"/>
          </a:fontRef>
        </p:style>
        <p:txBody>
          <a:bodyPr bIns="0">
            <a:normAutofit fontScale="90000"/>
          </a:bodyPr>
          <a:lstStyle/>
          <a:p>
            <a:pPr>
              <a:lnSpc>
                <a:spcPts val="2880"/>
              </a:lnSpc>
            </a:pPr>
            <a:r>
              <a:rPr lang="ja-JP" altLang="en-US" sz="2000" dirty="0">
                <a:solidFill>
                  <a:schemeClr val="bg1"/>
                </a:solidFill>
                <a:latin typeface="HGPｺﾞｼｯｸE" pitchFamily="50" charset="-128"/>
                <a:ea typeface="HGPｺﾞｼｯｸE" pitchFamily="50" charset="-128"/>
              </a:rPr>
              <a:t>★　重点的に取り組む主な経営課題　★</a:t>
            </a:r>
            <a:endParaRPr lang="ja-JP" altLang="en-US" sz="2000" dirty="0">
              <a:solidFill>
                <a:schemeClr val="bg1"/>
              </a:solidFill>
            </a:endParaRPr>
          </a:p>
        </p:txBody>
      </p:sp>
      <p:graphicFrame>
        <p:nvGraphicFramePr>
          <p:cNvPr id="7" name="コンテンツ プレースホルダ 6"/>
          <p:cNvGraphicFramePr>
            <a:graphicFrameLocks noGrp="1"/>
          </p:cNvGraphicFramePr>
          <p:nvPr>
            <p:ph idx="1"/>
            <p:extLst>
              <p:ext uri="{D42A27DB-BD31-4B8C-83A1-F6EECF244321}">
                <p14:modId xmlns:p14="http://schemas.microsoft.com/office/powerpoint/2010/main" val="573105629"/>
              </p:ext>
            </p:extLst>
          </p:nvPr>
        </p:nvGraphicFramePr>
        <p:xfrm>
          <a:off x="260648" y="776537"/>
          <a:ext cx="6408712" cy="8400543"/>
        </p:xfrm>
        <a:graphic>
          <a:graphicData uri="http://schemas.openxmlformats.org/drawingml/2006/table">
            <a:tbl>
              <a:tblPr/>
              <a:tblGrid>
                <a:gridCol w="2578217">
                  <a:extLst>
                    <a:ext uri="{9D8B030D-6E8A-4147-A177-3AD203B41FA5}">
                      <a16:colId xmlns:a16="http://schemas.microsoft.com/office/drawing/2014/main" val="20000"/>
                    </a:ext>
                  </a:extLst>
                </a:gridCol>
                <a:gridCol w="3830495">
                  <a:extLst>
                    <a:ext uri="{9D8B030D-6E8A-4147-A177-3AD203B41FA5}">
                      <a16:colId xmlns:a16="http://schemas.microsoft.com/office/drawing/2014/main" val="20001"/>
                    </a:ext>
                  </a:extLst>
                </a:gridCol>
              </a:tblGrid>
              <a:tr h="319019">
                <a:tc>
                  <a:txBody>
                    <a:bodyPr/>
                    <a:lstStyle/>
                    <a:p>
                      <a:pPr algn="ctr" fontAlgn="ctr"/>
                      <a:r>
                        <a:rPr lang="ja-JP" altLang="en-US" sz="1200" b="0" i="0" u="none" strike="noStrike" dirty="0">
                          <a:solidFill>
                            <a:schemeClr val="tx1"/>
                          </a:solidFill>
                          <a:latin typeface="HG丸ｺﾞｼｯｸM-PRO" pitchFamily="50" charset="-128"/>
                          <a:ea typeface="HG丸ｺﾞｼｯｸM-PRO" pitchFamily="50" charset="-128"/>
                        </a:rPr>
                        <a:t>経営課題の概要</a:t>
                      </a:r>
                      <a:endParaRPr lang="en-US" altLang="ja-JP" sz="1200" b="0" i="0" u="none" strike="noStrike" dirty="0">
                        <a:solidFill>
                          <a:schemeClr val="tx1"/>
                        </a:solidFill>
                        <a:latin typeface="HG丸ｺﾞｼｯｸM-PRO" pitchFamily="50" charset="-128"/>
                        <a:ea typeface="HG丸ｺﾞｼｯｸM-PRO" pitchFamily="50" charset="-128"/>
                      </a:endParaRPr>
                    </a:p>
                  </a:txBody>
                  <a:tcPr marL="72000" marR="72000" marT="7200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ja-JP" altLang="en-US" sz="1200" b="0" i="0" u="none" strike="noStrike" dirty="0">
                          <a:solidFill>
                            <a:schemeClr val="tx1"/>
                          </a:solidFill>
                          <a:latin typeface="HG丸ｺﾞｼｯｸM-PRO" pitchFamily="50" charset="-128"/>
                          <a:ea typeface="HG丸ｺﾞｼｯｸM-PRO" pitchFamily="50" charset="-128"/>
                        </a:rPr>
                        <a:t>主な戦略や具体的取組</a:t>
                      </a:r>
                    </a:p>
                  </a:txBody>
                  <a:tcPr marL="72000" marR="72000" marT="7200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1617335">
                <a:tc>
                  <a:txBody>
                    <a:bodyPr/>
                    <a:lstStyle/>
                    <a:p>
                      <a:pPr algn="l"/>
                      <a:r>
                        <a:rPr lang="en-US" altLang="ja-JP" sz="1300" b="0" i="0" u="none" strike="noStrike" dirty="0">
                          <a:solidFill>
                            <a:schemeClr val="tx1"/>
                          </a:solidFill>
                          <a:latin typeface="HG丸ｺﾞｼｯｸM-PRO" pitchFamily="50" charset="-128"/>
                          <a:ea typeface="HG丸ｺﾞｼｯｸM-PRO" pitchFamily="50" charset="-128"/>
                        </a:rPr>
                        <a:t>【</a:t>
                      </a:r>
                      <a:r>
                        <a:rPr lang="ja-JP" altLang="en-US" sz="1300" b="0" i="0" u="none" strike="noStrike" dirty="0">
                          <a:solidFill>
                            <a:schemeClr val="tx1"/>
                          </a:solidFill>
                          <a:latin typeface="HG丸ｺﾞｼｯｸM-PRO" pitchFamily="50" charset="-128"/>
                          <a:ea typeface="HG丸ｺﾞｼｯｸM-PRO" pitchFamily="50" charset="-128"/>
                        </a:rPr>
                        <a:t>経営課題１</a:t>
                      </a:r>
                      <a:r>
                        <a:rPr lang="en-US" altLang="ja-JP" sz="1300" b="0" i="0" u="none" strike="noStrike" dirty="0">
                          <a:solidFill>
                            <a:schemeClr val="tx1"/>
                          </a:solidFill>
                          <a:latin typeface="HG丸ｺﾞｼｯｸM-PRO" pitchFamily="50" charset="-128"/>
                          <a:ea typeface="HG丸ｺﾞｼｯｸM-PRO" pitchFamily="50" charset="-128"/>
                        </a:rPr>
                        <a:t>】</a:t>
                      </a:r>
                      <a:r>
                        <a:rPr lang="ja-JP" altLang="en-US" sz="1100" b="0" i="0" u="none" strike="noStrike" dirty="0">
                          <a:solidFill>
                            <a:schemeClr val="tx1"/>
                          </a:solidFill>
                          <a:latin typeface="HGPｺﾞｼｯｸE" pitchFamily="50" charset="-128"/>
                          <a:ea typeface="HGPｺﾞｼｯｸE" pitchFamily="50" charset="-128"/>
                        </a:rPr>
                        <a:t/>
                      </a:r>
                      <a:br>
                        <a:rPr lang="ja-JP" altLang="en-US" sz="1100" b="0" i="0" u="none" strike="noStrike" dirty="0">
                          <a:solidFill>
                            <a:schemeClr val="tx1"/>
                          </a:solidFill>
                          <a:latin typeface="HGPｺﾞｼｯｸE" pitchFamily="50" charset="-128"/>
                          <a:ea typeface="HGPｺﾞｼｯｸE" pitchFamily="50" charset="-128"/>
                        </a:rPr>
                      </a:br>
                      <a:r>
                        <a:rPr lang="ja-JP" altLang="en-US" sz="1600" dirty="0">
                          <a:solidFill>
                            <a:schemeClr val="tx1"/>
                          </a:solidFill>
                          <a:latin typeface="HGP創英角ｺﾞｼｯｸUB" pitchFamily="50" charset="-128"/>
                          <a:ea typeface="HGP創英角ｺﾞｼｯｸUB" pitchFamily="50" charset="-128"/>
                        </a:rPr>
                        <a:t>人と人がつながり、城東区を誇りに思えるコミュニティ豊かなまちに</a:t>
                      </a:r>
                      <a:endParaRPr lang="en-US" altLang="ja-JP" sz="1600" dirty="0">
                        <a:solidFill>
                          <a:schemeClr val="tx1"/>
                        </a:solidFill>
                        <a:latin typeface="HGP創英角ｺﾞｼｯｸUB" pitchFamily="50" charset="-128"/>
                        <a:ea typeface="HGP創英角ｺﾞｼｯｸUB" pitchFamily="50" charset="-128"/>
                      </a:endParaRPr>
                    </a:p>
                    <a:p>
                      <a:pPr marL="0" marR="0" indent="0" algn="l" defTabSz="914331" rtl="0" eaLnBrk="1" fontAlgn="auto" latinLnBrk="0" hangingPunct="1">
                        <a:lnSpc>
                          <a:spcPct val="100000"/>
                        </a:lnSpc>
                        <a:spcBef>
                          <a:spcPts val="0"/>
                        </a:spcBef>
                        <a:spcAft>
                          <a:spcPts val="0"/>
                        </a:spcAft>
                        <a:buClrTx/>
                        <a:buSzTx/>
                        <a:buFontTx/>
                        <a:buNone/>
                        <a:tabLst/>
                        <a:defRPr/>
                      </a:pPr>
                      <a:endParaRPr kumimoji="1" lang="en-US" altLang="ja-JP" sz="1000" b="0" dirty="0">
                        <a:solidFill>
                          <a:schemeClr val="tx1"/>
                        </a:solidFill>
                        <a:latin typeface="HG丸ｺﾞｼｯｸM-PRO" panose="020F0600000000000000" pitchFamily="50" charset="-128"/>
                        <a:ea typeface="HG丸ｺﾞｼｯｸM-PRO" panose="020F0600000000000000" pitchFamily="50" charset="-128"/>
                      </a:endParaRPr>
                    </a:p>
                    <a:p>
                      <a:pPr marL="0" marR="0" indent="0" algn="l" defTabSz="914331" rtl="0" eaLnBrk="1" fontAlgn="auto"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itchFamily="50" charset="-128"/>
                          <a:ea typeface="HG丸ｺﾞｼｯｸM-PRO" pitchFamily="50" charset="-128"/>
                        </a:rPr>
                        <a:t>さまざまな活動主体が互いに連携して活</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marL="0" marR="0" indent="0" algn="l" defTabSz="914331" rtl="0" eaLnBrk="1" fontAlgn="auto"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itchFamily="50" charset="-128"/>
                          <a:ea typeface="HG丸ｺﾞｼｯｸM-PRO" pitchFamily="50" charset="-128"/>
                        </a:rPr>
                        <a:t>動し、コミュニティが豊かになっている</a:t>
                      </a:r>
                    </a:p>
                  </a:txBody>
                  <a:tcPr marL="72000" marR="72000" marT="72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100" b="0" i="0" u="none" strike="noStrike" dirty="0">
                          <a:solidFill>
                            <a:schemeClr val="tx1"/>
                          </a:solidFill>
                          <a:latin typeface="HGPｺﾞｼｯｸE" pitchFamily="50" charset="-128"/>
                          <a:ea typeface="HGPｺﾞｼｯｸE" pitchFamily="50" charset="-128"/>
                        </a:rPr>
                        <a:t>【</a:t>
                      </a:r>
                      <a:r>
                        <a:rPr lang="ja-JP" altLang="en-US" sz="1100" b="0" i="0" u="none" strike="noStrike" dirty="0">
                          <a:solidFill>
                            <a:schemeClr val="tx1"/>
                          </a:solidFill>
                          <a:latin typeface="HGPｺﾞｼｯｸE" pitchFamily="50" charset="-128"/>
                          <a:ea typeface="HGPｺﾞｼｯｸE" pitchFamily="50" charset="-128"/>
                        </a:rPr>
                        <a:t>戦略１－１</a:t>
                      </a:r>
                      <a:r>
                        <a:rPr lang="en-US" altLang="ja-JP" sz="1100" b="0" i="0" u="none" strike="noStrike" dirty="0">
                          <a:solidFill>
                            <a:schemeClr val="tx1"/>
                          </a:solidFill>
                          <a:latin typeface="HGPｺﾞｼｯｸE" pitchFamily="50" charset="-128"/>
                          <a:ea typeface="HGPｺﾞｼｯｸE" pitchFamily="50" charset="-128"/>
                        </a:rPr>
                        <a:t>】</a:t>
                      </a:r>
                      <a:r>
                        <a:rPr lang="ja-JP" altLang="en-US" sz="1100" b="0" i="0" u="none" strike="noStrike" dirty="0">
                          <a:solidFill>
                            <a:schemeClr val="tx1"/>
                          </a:solidFill>
                          <a:latin typeface="HGPｺﾞｼｯｸE" pitchFamily="50" charset="-128"/>
                          <a:ea typeface="HGPｺﾞｼｯｸE" pitchFamily="50" charset="-128"/>
                        </a:rPr>
                        <a:t>地域におけるつながりを通じたまちづくり</a:t>
                      </a:r>
                      <a:br>
                        <a:rPr lang="ja-JP" altLang="en-US" sz="1100" b="0" i="0" u="none" strike="noStrike" dirty="0">
                          <a:solidFill>
                            <a:schemeClr val="tx1"/>
                          </a:solidFill>
                          <a:latin typeface="HGPｺﾞｼｯｸE" pitchFamily="50" charset="-128"/>
                          <a:ea typeface="HGPｺﾞｼｯｸE" pitchFamily="50" charset="-128"/>
                        </a:rPr>
                      </a:br>
                      <a:r>
                        <a:rPr lang="ja-JP" altLang="en-US" sz="1100" b="0" i="0" u="none" strike="noStrike" dirty="0">
                          <a:solidFill>
                            <a:schemeClr val="tx1"/>
                          </a:solidFill>
                          <a:latin typeface="HGPｺﾞｼｯｸE" pitchFamily="50" charset="-128"/>
                          <a:ea typeface="HGPｺﾞｼｯｸE" pitchFamily="50" charset="-128"/>
                        </a:rPr>
                        <a:t>　　　</a:t>
                      </a:r>
                      <a:r>
                        <a:rPr lang="en-US" altLang="ja-JP" sz="900" b="0" i="0" u="none" strike="noStrike" dirty="0">
                          <a:solidFill>
                            <a:schemeClr val="tx1"/>
                          </a:solidFill>
                          <a:latin typeface="HG丸ｺﾞｼｯｸM-PRO" pitchFamily="50" charset="-128"/>
                          <a:ea typeface="HG丸ｺﾞｼｯｸM-PRO" pitchFamily="50" charset="-128"/>
                        </a:rPr>
                        <a:t>【</a:t>
                      </a:r>
                      <a:r>
                        <a:rPr lang="ja-JP" altLang="en-US" sz="900" b="0" i="0" u="none" strike="noStrike" dirty="0">
                          <a:solidFill>
                            <a:schemeClr val="tx1"/>
                          </a:solidFill>
                          <a:latin typeface="HG丸ｺﾞｼｯｸM-PRO" pitchFamily="50" charset="-128"/>
                          <a:ea typeface="HG丸ｺﾞｼｯｸM-PRO" pitchFamily="50" charset="-128"/>
                        </a:rPr>
                        <a:t>１－１－１</a:t>
                      </a:r>
                      <a:r>
                        <a:rPr lang="en-US" altLang="ja-JP" sz="900" b="0" i="0" u="none" strike="noStrike" dirty="0">
                          <a:solidFill>
                            <a:schemeClr val="tx1"/>
                          </a:solidFill>
                          <a:latin typeface="HG丸ｺﾞｼｯｸM-PRO" pitchFamily="50" charset="-128"/>
                          <a:ea typeface="HG丸ｺﾞｼｯｸM-PRO" pitchFamily="50" charset="-128"/>
                        </a:rPr>
                        <a:t>】</a:t>
                      </a:r>
                      <a:r>
                        <a:rPr lang="ja-JP" altLang="en-US" sz="900" b="0" i="0" u="none" strike="noStrike" dirty="0">
                          <a:solidFill>
                            <a:schemeClr val="tx1"/>
                          </a:solidFill>
                          <a:latin typeface="HG丸ｺﾞｼｯｸM-PRO" pitchFamily="50" charset="-128"/>
                          <a:ea typeface="HG丸ｺﾞｼｯｸM-PRO" pitchFamily="50" charset="-128"/>
                        </a:rPr>
                        <a:t>地域活動協議会に対する支援　</a:t>
                      </a:r>
                      <a:br>
                        <a:rPr lang="ja-JP" altLang="en-US" sz="900" b="0" i="0" u="none" strike="noStrike" dirty="0">
                          <a:solidFill>
                            <a:schemeClr val="tx1"/>
                          </a:solidFill>
                          <a:latin typeface="HG丸ｺﾞｼｯｸM-PRO" pitchFamily="50" charset="-128"/>
                          <a:ea typeface="HG丸ｺﾞｼｯｸM-PRO" pitchFamily="50" charset="-128"/>
                        </a:rPr>
                      </a:br>
                      <a:r>
                        <a:rPr lang="ja-JP" altLang="en-US" sz="900" b="0" i="0" u="none" strike="noStrike" dirty="0">
                          <a:solidFill>
                            <a:schemeClr val="tx1"/>
                          </a:solidFill>
                          <a:latin typeface="HG丸ｺﾞｼｯｸM-PRO" pitchFamily="50" charset="-128"/>
                          <a:ea typeface="HG丸ｺﾞｼｯｸM-PRO" pitchFamily="50" charset="-128"/>
                        </a:rPr>
                        <a:t>　　　　　</a:t>
                      </a:r>
                      <a:r>
                        <a:rPr lang="ja-JP" altLang="en-US" sz="900" b="0" i="0" u="none" strike="noStrike" baseline="0" dirty="0">
                          <a:solidFill>
                            <a:schemeClr val="tx1"/>
                          </a:solidFill>
                          <a:latin typeface="HG丸ｺﾞｼｯｸM-PRO" pitchFamily="50" charset="-128"/>
                          <a:ea typeface="HG丸ｺﾞｼｯｸM-PRO" pitchFamily="50" charset="-128"/>
                        </a:rPr>
                        <a:t> 　　　　</a:t>
                      </a:r>
                      <a:r>
                        <a:rPr lang="en-US" altLang="ja-JP" sz="900" b="0" i="0" u="none" strike="noStrike" dirty="0">
                          <a:solidFill>
                            <a:schemeClr val="tx1"/>
                          </a:solidFill>
                          <a:latin typeface="ＭＳ Ｐ明朝" pitchFamily="18" charset="-128"/>
                          <a:ea typeface="ＭＳ Ｐ明朝" pitchFamily="18" charset="-128"/>
                        </a:rPr>
                        <a:t>[</a:t>
                      </a:r>
                      <a:r>
                        <a:rPr lang="ja-JP" altLang="en-US" sz="900" b="0" i="0" u="none" strike="noStrike" dirty="0">
                          <a:solidFill>
                            <a:schemeClr val="tx1"/>
                          </a:solidFill>
                          <a:latin typeface="ＭＳ Ｐ明朝" pitchFamily="18" charset="-128"/>
                          <a:ea typeface="ＭＳ Ｐ明朝" pitchFamily="18" charset="-128"/>
                        </a:rPr>
                        <a:t>予算額　</a:t>
                      </a:r>
                      <a:r>
                        <a:rPr lang="en-US" altLang="ja-JP" sz="900" b="0" i="0" u="none" strike="noStrike" dirty="0">
                          <a:solidFill>
                            <a:schemeClr val="tx1"/>
                          </a:solidFill>
                          <a:latin typeface="ＭＳ Ｐ明朝" pitchFamily="18" charset="-128"/>
                          <a:ea typeface="ＭＳ Ｐ明朝" pitchFamily="18" charset="-128"/>
                        </a:rPr>
                        <a:t>58,873</a:t>
                      </a:r>
                      <a:r>
                        <a:rPr lang="ja-JP" altLang="en-US" sz="900" b="0" i="0" u="none" strike="noStrike" dirty="0">
                          <a:solidFill>
                            <a:schemeClr val="tx1"/>
                          </a:solidFill>
                          <a:latin typeface="ＭＳ Ｐ明朝" pitchFamily="18" charset="-128"/>
                          <a:ea typeface="ＭＳ Ｐ明朝" pitchFamily="18" charset="-128"/>
                        </a:rPr>
                        <a:t>千円</a:t>
                      </a:r>
                      <a:r>
                        <a:rPr lang="en-US" altLang="ja-JP" sz="900" b="0" i="0" u="none" strike="noStrike" dirty="0">
                          <a:solidFill>
                            <a:schemeClr val="tx1"/>
                          </a:solidFill>
                          <a:latin typeface="ＭＳ Ｐ明朝" pitchFamily="18" charset="-128"/>
                          <a:ea typeface="ＭＳ Ｐ明朝" pitchFamily="18" charset="-128"/>
                        </a:rPr>
                        <a:t>]</a:t>
                      </a:r>
                    </a:p>
                    <a:p>
                      <a:pPr algn="l" fontAlgn="t"/>
                      <a:endParaRPr lang="en-US" altLang="ja-JP" sz="900" b="0" i="0" u="none" strike="noStrike" dirty="0">
                        <a:solidFill>
                          <a:schemeClr val="tx1"/>
                        </a:solidFill>
                        <a:latin typeface="ＭＳ Ｐ明朝" pitchFamily="18" charset="-128"/>
                        <a:ea typeface="ＭＳ Ｐ明朝" pitchFamily="18" charset="-128"/>
                      </a:endParaRPr>
                    </a:p>
                  </a:txBody>
                  <a:tcPr marL="72000" marR="72000" marT="72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54647">
                <a:tc>
                  <a:txBody>
                    <a:bodyPr/>
                    <a:lstStyle/>
                    <a:p>
                      <a:pPr algn="l" fontAlgn="t"/>
                      <a:r>
                        <a:rPr lang="en-US" altLang="ja-JP" sz="1300" b="0" i="0" u="none" strike="noStrike" dirty="0">
                          <a:solidFill>
                            <a:schemeClr val="tx1"/>
                          </a:solidFill>
                          <a:latin typeface="HG丸ｺﾞｼｯｸM-PRO" pitchFamily="50" charset="-128"/>
                          <a:ea typeface="HG丸ｺﾞｼｯｸM-PRO" pitchFamily="50" charset="-128"/>
                        </a:rPr>
                        <a:t>【</a:t>
                      </a:r>
                      <a:r>
                        <a:rPr lang="ja-JP" altLang="en-US" sz="1300" b="0" i="0" u="none" strike="noStrike" dirty="0">
                          <a:solidFill>
                            <a:schemeClr val="tx1"/>
                          </a:solidFill>
                          <a:latin typeface="HG丸ｺﾞｼｯｸM-PRO" pitchFamily="50" charset="-128"/>
                          <a:ea typeface="HG丸ｺﾞｼｯｸM-PRO" pitchFamily="50" charset="-128"/>
                        </a:rPr>
                        <a:t>経営課題２</a:t>
                      </a:r>
                      <a:r>
                        <a:rPr lang="en-US" altLang="ja-JP" sz="1300" b="0" i="0" u="none" strike="noStrike" dirty="0">
                          <a:solidFill>
                            <a:schemeClr val="tx1"/>
                          </a:solidFill>
                          <a:latin typeface="HG丸ｺﾞｼｯｸM-PRO" pitchFamily="50" charset="-128"/>
                          <a:ea typeface="HG丸ｺﾞｼｯｸM-PRO" pitchFamily="50" charset="-128"/>
                        </a:rPr>
                        <a:t>】</a:t>
                      </a:r>
                      <a:r>
                        <a:rPr lang="en-US" altLang="ja-JP" sz="1300" b="0" i="0" u="none" strike="noStrike" dirty="0">
                          <a:solidFill>
                            <a:schemeClr val="tx1"/>
                          </a:solidFill>
                          <a:latin typeface="HG丸ｺﾞｼｯｸM-PRO"/>
                        </a:rPr>
                        <a:t/>
                      </a:r>
                      <a:br>
                        <a:rPr lang="en-US" altLang="ja-JP" sz="1300" b="0" i="0" u="none" strike="noStrike" dirty="0">
                          <a:solidFill>
                            <a:schemeClr val="tx1"/>
                          </a:solidFill>
                          <a:latin typeface="HG丸ｺﾞｼｯｸM-PRO"/>
                        </a:rPr>
                      </a:br>
                      <a:r>
                        <a:rPr lang="ja-JP" altLang="en-US" sz="1500" b="0" i="0" u="none" strike="noStrike" dirty="0">
                          <a:solidFill>
                            <a:schemeClr val="tx1"/>
                          </a:solidFill>
                          <a:latin typeface="HGP創英角ｺﾞｼｯｸUB" pitchFamily="50" charset="-128"/>
                          <a:ea typeface="HGP創英角ｺﾞｼｯｸUB" pitchFamily="50" charset="-128"/>
                        </a:rPr>
                        <a:t>地域で支えあう安全で安心なまちに</a:t>
                      </a:r>
                      <a:endParaRPr lang="en-US" altLang="ja-JP" sz="1500" b="0" i="0" u="none" strike="noStrike" dirty="0">
                        <a:solidFill>
                          <a:schemeClr val="tx1"/>
                        </a:solidFill>
                        <a:latin typeface="HGP創英角ｺﾞｼｯｸUB" pitchFamily="50" charset="-128"/>
                        <a:ea typeface="HGP創英角ｺﾞｼｯｸUB" pitchFamily="50" charset="-128"/>
                      </a:endParaRPr>
                    </a:p>
                    <a:p>
                      <a:pPr algn="l" fontAlgn="t"/>
                      <a:r>
                        <a:rPr lang="ja-JP" altLang="en-US" sz="900" b="0" i="0" u="none" strike="noStrike" dirty="0">
                          <a:solidFill>
                            <a:schemeClr val="tx1"/>
                          </a:solidFill>
                          <a:latin typeface="HGP創英角ｺﾞｼｯｸUB"/>
                        </a:rPr>
                        <a:t/>
                      </a:r>
                      <a:br>
                        <a:rPr lang="ja-JP" altLang="en-US" sz="900" b="0" i="0" u="none" strike="noStrike" dirty="0">
                          <a:solidFill>
                            <a:schemeClr val="tx1"/>
                          </a:solidFill>
                          <a:latin typeface="HGP創英角ｺﾞｼｯｸUB"/>
                        </a:rPr>
                      </a:br>
                      <a:r>
                        <a:rPr lang="ja-JP" altLang="en-US" sz="1000" b="0" i="0" u="none" strike="noStrike" dirty="0">
                          <a:solidFill>
                            <a:schemeClr val="tx1"/>
                          </a:solidFill>
                          <a:effectLst/>
                          <a:latin typeface="HG丸ｺﾞｼｯｸM-PRO" pitchFamily="50" charset="-128"/>
                          <a:ea typeface="HG丸ｺﾞｼｯｸM-PRO" pitchFamily="50" charset="-128"/>
                        </a:rPr>
                        <a:t>・災害に対する備えが充実している</a:t>
                      </a:r>
                    </a:p>
                    <a:p>
                      <a:pPr algn="l" fontAlgn="t"/>
                      <a:r>
                        <a:rPr lang="ja-JP" altLang="en-US" sz="1000" b="0" i="0" u="none" strike="noStrike" dirty="0">
                          <a:solidFill>
                            <a:schemeClr val="tx1"/>
                          </a:solidFill>
                          <a:effectLst/>
                          <a:latin typeface="HG丸ｺﾞｼｯｸM-PRO" pitchFamily="50" charset="-128"/>
                          <a:ea typeface="HG丸ｺﾞｼｯｸM-PRO" pitchFamily="50" charset="-128"/>
                        </a:rPr>
                        <a:t>・住民同士が助けあう体制が整っている</a:t>
                      </a:r>
                    </a:p>
                    <a:p>
                      <a:pPr algn="l" fontAlgn="t"/>
                      <a:r>
                        <a:rPr lang="ja-JP" altLang="en-US" sz="1000" b="0" i="0" u="none" strike="noStrike" dirty="0">
                          <a:solidFill>
                            <a:schemeClr val="tx1"/>
                          </a:solidFill>
                          <a:effectLst/>
                          <a:latin typeface="HG丸ｺﾞｼｯｸM-PRO" pitchFamily="50" charset="-128"/>
                          <a:ea typeface="HG丸ｺﾞｼｯｸM-PRO" pitchFamily="50" charset="-128"/>
                        </a:rPr>
                        <a:t>・区民が安全で、安心に暮らせる</a:t>
                      </a:r>
                    </a:p>
                  </a:txBody>
                  <a:tcPr marL="72000" marR="72000" marT="72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100" b="0" i="0" u="none" strike="noStrike" dirty="0">
                          <a:solidFill>
                            <a:schemeClr val="tx1"/>
                          </a:solidFill>
                          <a:latin typeface="HGPｺﾞｼｯｸE" pitchFamily="50" charset="-128"/>
                          <a:ea typeface="HGPｺﾞｼｯｸE" pitchFamily="50" charset="-128"/>
                        </a:rPr>
                        <a:t>【</a:t>
                      </a:r>
                      <a:r>
                        <a:rPr lang="ja-JP" altLang="en-US" sz="1100" b="0" i="0" u="none" strike="noStrike" dirty="0">
                          <a:solidFill>
                            <a:schemeClr val="tx1"/>
                          </a:solidFill>
                          <a:latin typeface="HGPｺﾞｼｯｸE" pitchFamily="50" charset="-128"/>
                          <a:ea typeface="HGPｺﾞｼｯｸE" pitchFamily="50" charset="-128"/>
                        </a:rPr>
                        <a:t>戦略２－１</a:t>
                      </a:r>
                      <a:r>
                        <a:rPr lang="en-US" altLang="ja-JP" sz="1100" b="0" i="0" u="none" strike="noStrike" dirty="0">
                          <a:solidFill>
                            <a:schemeClr val="tx1"/>
                          </a:solidFill>
                          <a:latin typeface="HGPｺﾞｼｯｸE" pitchFamily="50" charset="-128"/>
                          <a:ea typeface="HGPｺﾞｼｯｸE" pitchFamily="50" charset="-128"/>
                        </a:rPr>
                        <a:t>】</a:t>
                      </a:r>
                      <a:r>
                        <a:rPr lang="ja-JP" altLang="en-US" sz="1100" b="0" i="0" u="none" strike="noStrike" dirty="0">
                          <a:solidFill>
                            <a:schemeClr val="tx1"/>
                          </a:solidFill>
                          <a:latin typeface="HGPｺﾞｼｯｸE" pitchFamily="50" charset="-128"/>
                          <a:ea typeface="HGPｺﾞｼｯｸE" pitchFamily="50" charset="-128"/>
                        </a:rPr>
                        <a:t>自助・共助を基本とした災害に強いまちづくり</a:t>
                      </a:r>
                    </a:p>
                    <a:p>
                      <a:pPr algn="l" fontAlgn="t"/>
                      <a:r>
                        <a:rPr lang="ja-JP" altLang="en-US" sz="1100" b="0" i="0" u="none" strike="noStrike" dirty="0">
                          <a:solidFill>
                            <a:schemeClr val="tx1"/>
                          </a:solidFill>
                          <a:latin typeface="HGPｺﾞｼｯｸE" pitchFamily="50" charset="-128"/>
                          <a:ea typeface="HGPｺﾞｼｯｸE" pitchFamily="50" charset="-128"/>
                        </a:rPr>
                        <a:t>　　　</a:t>
                      </a:r>
                      <a:r>
                        <a:rPr lang="en-US" altLang="ja-JP" sz="900" b="0" i="0" u="none" strike="noStrike" dirty="0">
                          <a:solidFill>
                            <a:schemeClr val="tx1"/>
                          </a:solidFill>
                          <a:latin typeface="HG丸ｺﾞｼｯｸM-PRO" pitchFamily="50" charset="-128"/>
                          <a:ea typeface="HG丸ｺﾞｼｯｸM-PRO" pitchFamily="50" charset="-128"/>
                        </a:rPr>
                        <a:t>【</a:t>
                      </a:r>
                      <a:r>
                        <a:rPr lang="ja-JP" altLang="en-US" sz="900" b="0" i="0" u="none" strike="noStrike" dirty="0">
                          <a:solidFill>
                            <a:schemeClr val="tx1"/>
                          </a:solidFill>
                          <a:latin typeface="HG丸ｺﾞｼｯｸM-PRO" pitchFamily="50" charset="-128"/>
                          <a:ea typeface="HG丸ｺﾞｼｯｸM-PRO" pitchFamily="50" charset="-128"/>
                        </a:rPr>
                        <a:t>２－１－１</a:t>
                      </a:r>
                      <a:r>
                        <a:rPr lang="en-US" altLang="ja-JP" sz="900" b="0" i="0" u="none" strike="noStrike" dirty="0">
                          <a:solidFill>
                            <a:schemeClr val="tx1"/>
                          </a:solidFill>
                          <a:latin typeface="HG丸ｺﾞｼｯｸM-PRO" pitchFamily="50" charset="-128"/>
                          <a:ea typeface="HG丸ｺﾞｼｯｸM-PRO" pitchFamily="50" charset="-128"/>
                        </a:rPr>
                        <a:t>】</a:t>
                      </a:r>
                      <a:r>
                        <a:rPr lang="ja-JP" altLang="en-US" sz="900" b="0" i="0" u="none" strike="noStrike" dirty="0">
                          <a:solidFill>
                            <a:schemeClr val="tx1"/>
                          </a:solidFill>
                          <a:latin typeface="HG丸ｺﾞｼｯｸM-PRO" pitchFamily="50" charset="-128"/>
                          <a:ea typeface="HG丸ｺﾞｼｯｸM-PRO" pitchFamily="50" charset="-128"/>
                        </a:rPr>
                        <a:t>防災力の向上</a:t>
                      </a:r>
                      <a:endParaRPr lang="en-US" altLang="ja-JP" sz="900" b="0" i="0" u="none" strike="noStrike" dirty="0">
                        <a:solidFill>
                          <a:schemeClr val="tx1"/>
                        </a:solidFill>
                        <a:latin typeface="HG丸ｺﾞｼｯｸM-PRO" pitchFamily="50" charset="-128"/>
                        <a:ea typeface="HG丸ｺﾞｼｯｸM-PRO" pitchFamily="50" charset="-128"/>
                      </a:endParaRPr>
                    </a:p>
                    <a:p>
                      <a:pPr algn="l" fontAlgn="t"/>
                      <a:r>
                        <a:rPr lang="ja-JP" altLang="en-US" sz="900" b="0" i="0" u="none" strike="noStrike" dirty="0">
                          <a:solidFill>
                            <a:schemeClr val="tx1"/>
                          </a:solidFill>
                          <a:latin typeface="HG丸ｺﾞｼｯｸM-PRO" pitchFamily="50" charset="-128"/>
                          <a:ea typeface="HG丸ｺﾞｼｯｸM-PRO" pitchFamily="50" charset="-128"/>
                        </a:rPr>
                        <a:t>　　　　　　　　　</a:t>
                      </a:r>
                      <a:r>
                        <a:rPr lang="ja-JP" altLang="en-US" sz="900" b="0" i="0" u="none" strike="noStrike" baseline="0" dirty="0">
                          <a:solidFill>
                            <a:schemeClr val="tx1"/>
                          </a:solidFill>
                          <a:latin typeface="HG丸ｺﾞｼｯｸM-PRO" pitchFamily="50" charset="-128"/>
                          <a:ea typeface="HG丸ｺﾞｼｯｸM-PRO" pitchFamily="50" charset="-128"/>
                        </a:rPr>
                        <a:t> </a:t>
                      </a:r>
                      <a:r>
                        <a:rPr lang="en-US" altLang="ja-JP" sz="900" b="0" i="0" u="none" strike="noStrike" dirty="0">
                          <a:solidFill>
                            <a:schemeClr val="tx1"/>
                          </a:solidFill>
                          <a:latin typeface="ＭＳ Ｐ明朝" pitchFamily="18" charset="-128"/>
                          <a:ea typeface="ＭＳ Ｐ明朝" pitchFamily="18" charset="-128"/>
                        </a:rPr>
                        <a:t>[</a:t>
                      </a:r>
                      <a:r>
                        <a:rPr lang="ja-JP" altLang="en-US" sz="900" b="0" i="0" u="none" strike="noStrike" dirty="0">
                          <a:solidFill>
                            <a:schemeClr val="tx1"/>
                          </a:solidFill>
                          <a:latin typeface="ＭＳ Ｐ明朝" pitchFamily="18" charset="-128"/>
                          <a:ea typeface="ＭＳ Ｐ明朝" pitchFamily="18" charset="-128"/>
                        </a:rPr>
                        <a:t>予算額　</a:t>
                      </a:r>
                      <a:r>
                        <a:rPr lang="en-US" altLang="ja-JP" sz="900" b="0" i="0" u="none" strike="noStrike" dirty="0">
                          <a:solidFill>
                            <a:schemeClr val="tx1"/>
                          </a:solidFill>
                          <a:latin typeface="ＭＳ Ｐ明朝" pitchFamily="18" charset="-128"/>
                          <a:ea typeface="ＭＳ Ｐ明朝" pitchFamily="18" charset="-128"/>
                        </a:rPr>
                        <a:t>36,594</a:t>
                      </a:r>
                      <a:r>
                        <a:rPr lang="ja-JP" altLang="en-US" sz="900" b="0" i="0" u="none" strike="noStrike" dirty="0">
                          <a:solidFill>
                            <a:schemeClr val="tx1"/>
                          </a:solidFill>
                          <a:latin typeface="ＭＳ Ｐ明朝" pitchFamily="18" charset="-128"/>
                          <a:ea typeface="ＭＳ Ｐ明朝" pitchFamily="18" charset="-128"/>
                        </a:rPr>
                        <a:t>千円</a:t>
                      </a:r>
                      <a:r>
                        <a:rPr lang="en-US" altLang="ja-JP" sz="900" b="0" i="0" u="none" strike="noStrike" dirty="0">
                          <a:solidFill>
                            <a:schemeClr val="tx1"/>
                          </a:solidFill>
                          <a:latin typeface="ＭＳ Ｐ明朝" pitchFamily="18" charset="-128"/>
                          <a:ea typeface="ＭＳ Ｐ明朝" pitchFamily="18" charset="-128"/>
                        </a:rPr>
                        <a:t>]</a:t>
                      </a:r>
                      <a:r>
                        <a:rPr lang="en-US" altLang="ja-JP" sz="900" b="0" i="0" u="none" strike="noStrike" dirty="0">
                          <a:solidFill>
                            <a:schemeClr val="tx1"/>
                          </a:solidFill>
                          <a:latin typeface="HG丸ｺﾞｼｯｸM-PRO" pitchFamily="50" charset="-128"/>
                          <a:ea typeface="HG丸ｺﾞｼｯｸM-PRO" pitchFamily="50" charset="-128"/>
                        </a:rPr>
                        <a:t> </a:t>
                      </a:r>
                    </a:p>
                    <a:p>
                      <a:pPr algn="l" fontAlgn="t"/>
                      <a:endParaRPr lang="en-US" altLang="ja-JP" sz="1100" b="0" i="0" u="none" strike="noStrike" dirty="0">
                        <a:solidFill>
                          <a:schemeClr val="tx1"/>
                        </a:solidFill>
                        <a:latin typeface="HGPｺﾞｼｯｸE" pitchFamily="50" charset="-128"/>
                        <a:ea typeface="HGPｺﾞｼｯｸE" pitchFamily="50" charset="-128"/>
                      </a:endParaRPr>
                    </a:p>
                    <a:p>
                      <a:pPr algn="l" fontAlgn="t"/>
                      <a:r>
                        <a:rPr lang="en-US" altLang="ja-JP" sz="1100" b="0" i="0" u="none" strike="noStrike" dirty="0">
                          <a:solidFill>
                            <a:schemeClr val="tx1"/>
                          </a:solidFill>
                          <a:latin typeface="HGPｺﾞｼｯｸE" pitchFamily="50" charset="-128"/>
                          <a:ea typeface="HGPｺﾞｼｯｸE" pitchFamily="50" charset="-128"/>
                        </a:rPr>
                        <a:t>【</a:t>
                      </a:r>
                      <a:r>
                        <a:rPr lang="ja-JP" altLang="en-US" sz="1100" b="0" i="0" u="none" strike="noStrike" dirty="0">
                          <a:solidFill>
                            <a:schemeClr val="tx1"/>
                          </a:solidFill>
                          <a:latin typeface="HGPｺﾞｼｯｸE" pitchFamily="50" charset="-128"/>
                          <a:ea typeface="HGPｺﾞｼｯｸE" pitchFamily="50" charset="-128"/>
                        </a:rPr>
                        <a:t>戦略２－２</a:t>
                      </a:r>
                      <a:r>
                        <a:rPr lang="en-US" altLang="ja-JP" sz="1100" b="0" i="0" u="none" strike="noStrike" dirty="0">
                          <a:solidFill>
                            <a:schemeClr val="tx1"/>
                          </a:solidFill>
                          <a:latin typeface="HGPｺﾞｼｯｸE" pitchFamily="50" charset="-128"/>
                          <a:ea typeface="HGPｺﾞｼｯｸE" pitchFamily="50" charset="-128"/>
                        </a:rPr>
                        <a:t>】</a:t>
                      </a:r>
                      <a:r>
                        <a:rPr lang="ja-JP" altLang="en-US" sz="1100" b="0" i="0" u="none" strike="noStrike" dirty="0">
                          <a:solidFill>
                            <a:schemeClr val="tx1"/>
                          </a:solidFill>
                          <a:latin typeface="HGPｺﾞｼｯｸE" pitchFamily="50" charset="-128"/>
                          <a:ea typeface="HGPｺﾞｼｯｸE" pitchFamily="50" charset="-128"/>
                        </a:rPr>
                        <a:t>犯罪の少ない安全で安心なまちづくり</a:t>
                      </a:r>
                      <a:endParaRPr lang="en-US" altLang="ja-JP" sz="1100" b="0" i="0" u="none" strike="noStrike" dirty="0">
                        <a:solidFill>
                          <a:schemeClr val="tx1"/>
                        </a:solidFill>
                        <a:latin typeface="HGPｺﾞｼｯｸE" pitchFamily="50" charset="-128"/>
                        <a:ea typeface="HGPｺﾞｼｯｸE" pitchFamily="50" charset="-128"/>
                      </a:endParaRPr>
                    </a:p>
                    <a:p>
                      <a:pPr algn="l" fontAlgn="t"/>
                      <a:r>
                        <a:rPr lang="ja-JP" altLang="en-US" sz="1100" b="0" i="0" u="none" strike="noStrike" dirty="0">
                          <a:solidFill>
                            <a:schemeClr val="tx1"/>
                          </a:solidFill>
                          <a:latin typeface="HGPｺﾞｼｯｸE" pitchFamily="50" charset="-128"/>
                          <a:ea typeface="HGPｺﾞｼｯｸE" pitchFamily="50" charset="-128"/>
                        </a:rPr>
                        <a:t>　　　</a:t>
                      </a:r>
                      <a:r>
                        <a:rPr lang="en-US" altLang="ja-JP" sz="900" b="0" i="0" u="none" strike="noStrike" dirty="0">
                          <a:solidFill>
                            <a:schemeClr val="tx1"/>
                          </a:solidFill>
                          <a:latin typeface="HG丸ｺﾞｼｯｸM-PRO" pitchFamily="50" charset="-128"/>
                          <a:ea typeface="HG丸ｺﾞｼｯｸM-PRO" pitchFamily="50" charset="-128"/>
                        </a:rPr>
                        <a:t>【</a:t>
                      </a:r>
                      <a:r>
                        <a:rPr lang="ja-JP" altLang="en-US" sz="900" b="0" i="0" u="none" strike="noStrike" dirty="0">
                          <a:solidFill>
                            <a:schemeClr val="tx1"/>
                          </a:solidFill>
                          <a:latin typeface="HG丸ｺﾞｼｯｸM-PRO" pitchFamily="50" charset="-128"/>
                          <a:ea typeface="HG丸ｺﾞｼｯｸM-PRO" pitchFamily="50" charset="-128"/>
                        </a:rPr>
                        <a:t>２－２－１</a:t>
                      </a:r>
                      <a:r>
                        <a:rPr lang="en-US" altLang="ja-JP" sz="900" b="0" i="0" u="none" strike="noStrike" dirty="0">
                          <a:solidFill>
                            <a:schemeClr val="tx1"/>
                          </a:solidFill>
                          <a:latin typeface="HG丸ｺﾞｼｯｸM-PRO" pitchFamily="50" charset="-128"/>
                          <a:ea typeface="HG丸ｺﾞｼｯｸM-PRO" pitchFamily="50" charset="-128"/>
                        </a:rPr>
                        <a:t>】</a:t>
                      </a:r>
                      <a:r>
                        <a:rPr lang="ja-JP" altLang="en-US" sz="900" b="0" i="0" u="none" strike="noStrike" dirty="0">
                          <a:solidFill>
                            <a:schemeClr val="tx1"/>
                          </a:solidFill>
                          <a:latin typeface="HG丸ｺﾞｼｯｸM-PRO" pitchFamily="50" charset="-128"/>
                          <a:ea typeface="HG丸ｺﾞｼｯｸM-PRO" pitchFamily="50" charset="-128"/>
                        </a:rPr>
                        <a:t>犯罪抑止力等の向上</a:t>
                      </a:r>
                      <a:endParaRPr lang="en-US" altLang="ja-JP" sz="900" b="0" i="0" u="none" strike="noStrike" dirty="0">
                        <a:solidFill>
                          <a:schemeClr val="tx1"/>
                        </a:solidFill>
                        <a:latin typeface="ＭＳ Ｐ明朝" pitchFamily="18" charset="-128"/>
                        <a:ea typeface="ＭＳ Ｐ明朝" pitchFamily="18" charset="-128"/>
                      </a:endParaRPr>
                    </a:p>
                    <a:p>
                      <a:pPr marL="0" marR="0" indent="0" algn="l" defTabSz="914331" rtl="0" eaLnBrk="1" fontAlgn="t" latinLnBrk="0" hangingPunct="1">
                        <a:lnSpc>
                          <a:spcPct val="100000"/>
                        </a:lnSpc>
                        <a:spcBef>
                          <a:spcPts val="0"/>
                        </a:spcBef>
                        <a:spcAft>
                          <a:spcPts val="0"/>
                        </a:spcAft>
                        <a:buClrTx/>
                        <a:buSzTx/>
                        <a:buFontTx/>
                        <a:buNone/>
                        <a:tabLst/>
                        <a:defRPr/>
                      </a:pPr>
                      <a:r>
                        <a:rPr lang="ja-JP" altLang="en-US" sz="900" b="0" i="0" u="none" strike="noStrike" baseline="0" dirty="0">
                          <a:solidFill>
                            <a:schemeClr val="tx1"/>
                          </a:solidFill>
                          <a:latin typeface="HG丸ｺﾞｼｯｸM-PRO" pitchFamily="50" charset="-128"/>
                          <a:ea typeface="HG丸ｺﾞｼｯｸM-PRO" pitchFamily="50" charset="-128"/>
                        </a:rPr>
                        <a:t> 　　　　　　　　　</a:t>
                      </a:r>
                      <a:r>
                        <a:rPr lang="en-US" altLang="ja-JP" sz="900" b="0" i="0" u="none" strike="noStrike" dirty="0">
                          <a:solidFill>
                            <a:schemeClr val="tx1"/>
                          </a:solidFill>
                          <a:latin typeface="ＭＳ Ｐ明朝" pitchFamily="18" charset="-128"/>
                          <a:ea typeface="ＭＳ Ｐ明朝" pitchFamily="18" charset="-128"/>
                        </a:rPr>
                        <a:t>[</a:t>
                      </a:r>
                      <a:r>
                        <a:rPr lang="ja-JP" altLang="en-US" sz="900" b="0" i="0" u="none" strike="noStrike" dirty="0">
                          <a:solidFill>
                            <a:schemeClr val="tx1"/>
                          </a:solidFill>
                          <a:latin typeface="ＭＳ Ｐ明朝" pitchFamily="18" charset="-128"/>
                          <a:ea typeface="ＭＳ Ｐ明朝" pitchFamily="18" charset="-128"/>
                        </a:rPr>
                        <a:t>予算額　</a:t>
                      </a:r>
                      <a:r>
                        <a:rPr lang="en-US" altLang="ja-JP" sz="900" b="0" i="0" u="none" strike="noStrike" baseline="0" dirty="0">
                          <a:solidFill>
                            <a:schemeClr val="tx1"/>
                          </a:solidFill>
                          <a:latin typeface="ＭＳ Ｐ明朝" pitchFamily="18" charset="-128"/>
                          <a:ea typeface="ＭＳ Ｐ明朝" pitchFamily="18" charset="-128"/>
                        </a:rPr>
                        <a:t>13,112</a:t>
                      </a:r>
                      <a:r>
                        <a:rPr lang="ja-JP" altLang="en-US" sz="900" b="0" i="0" u="none" strike="noStrike" baseline="0" dirty="0">
                          <a:solidFill>
                            <a:schemeClr val="tx1"/>
                          </a:solidFill>
                          <a:latin typeface="ＭＳ Ｐ明朝" pitchFamily="18" charset="-128"/>
                          <a:ea typeface="ＭＳ Ｐ明朝" pitchFamily="18" charset="-128"/>
                        </a:rPr>
                        <a:t>千円</a:t>
                      </a:r>
                      <a:r>
                        <a:rPr lang="en-US" altLang="ja-JP" sz="900" b="0" i="0" u="none" strike="noStrike" dirty="0">
                          <a:solidFill>
                            <a:schemeClr val="tx1"/>
                          </a:solidFill>
                          <a:latin typeface="ＭＳ Ｐ明朝" pitchFamily="18" charset="-128"/>
                          <a:ea typeface="ＭＳ Ｐ明朝" pitchFamily="18" charset="-128"/>
                        </a:rPr>
                        <a:t>]</a:t>
                      </a:r>
                      <a:endParaRPr kumimoji="1" lang="en-US" altLang="ja-JP" sz="900" b="0"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endParaRPr>
                    </a:p>
                  </a:txBody>
                  <a:tcPr marL="72000" marR="72000" marT="72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13705">
                <a:tc>
                  <a:txBody>
                    <a:bodyPr/>
                    <a:lstStyle/>
                    <a:p>
                      <a:pPr algn="l" fontAlgn="t"/>
                      <a:r>
                        <a:rPr lang="en-US" altLang="ja-JP" sz="1300" b="0" i="0" u="none" strike="noStrike" dirty="0">
                          <a:solidFill>
                            <a:schemeClr val="tx1"/>
                          </a:solidFill>
                          <a:latin typeface="HG丸ｺﾞｼｯｸM-PRO" pitchFamily="50" charset="-128"/>
                          <a:ea typeface="HG丸ｺﾞｼｯｸM-PRO" pitchFamily="50" charset="-128"/>
                        </a:rPr>
                        <a:t>【</a:t>
                      </a:r>
                      <a:r>
                        <a:rPr lang="ja-JP" altLang="en-US" sz="1300" b="0" i="0" u="none" strike="noStrike" dirty="0">
                          <a:solidFill>
                            <a:schemeClr val="tx1"/>
                          </a:solidFill>
                          <a:latin typeface="HG丸ｺﾞｼｯｸM-PRO" pitchFamily="50" charset="-128"/>
                          <a:ea typeface="HG丸ｺﾞｼｯｸM-PRO" pitchFamily="50" charset="-128"/>
                        </a:rPr>
                        <a:t>経営課題</a:t>
                      </a:r>
                      <a:r>
                        <a:rPr lang="en-US" altLang="ja-JP" sz="1300" b="0" i="0" u="none" strike="noStrike" dirty="0">
                          <a:solidFill>
                            <a:schemeClr val="tx1"/>
                          </a:solidFill>
                          <a:latin typeface="HG丸ｺﾞｼｯｸM-PRO" pitchFamily="50" charset="-128"/>
                          <a:ea typeface="HG丸ｺﾞｼｯｸM-PRO" pitchFamily="50" charset="-128"/>
                        </a:rPr>
                        <a:t>3】</a:t>
                      </a:r>
                      <a:r>
                        <a:rPr lang="en-US" altLang="ja-JP" sz="1300" b="0" i="0" u="none" strike="noStrike" dirty="0">
                          <a:solidFill>
                            <a:schemeClr val="tx1"/>
                          </a:solidFill>
                          <a:latin typeface="HG丸ｺﾞｼｯｸM-PRO"/>
                        </a:rPr>
                        <a:t/>
                      </a:r>
                      <a:br>
                        <a:rPr lang="en-US" altLang="ja-JP" sz="1300" b="0" i="0" u="none" strike="noStrike" dirty="0">
                          <a:solidFill>
                            <a:schemeClr val="tx1"/>
                          </a:solidFill>
                          <a:latin typeface="HG丸ｺﾞｼｯｸM-PRO"/>
                        </a:rPr>
                      </a:br>
                      <a:r>
                        <a:rPr lang="ja-JP" altLang="en-US" sz="1500" b="0" i="0" u="none" strike="noStrike" dirty="0">
                          <a:solidFill>
                            <a:schemeClr val="tx1"/>
                          </a:solidFill>
                          <a:latin typeface="HGP創英角ｺﾞｼｯｸUB" pitchFamily="50" charset="-128"/>
                          <a:ea typeface="HGP創英角ｺﾞｼｯｸUB" pitchFamily="50" charset="-128"/>
                        </a:rPr>
                        <a:t>安心して子育てができ、心豊かに力強く未来を切り拓く子どもを育むまちづくり</a:t>
                      </a:r>
                    </a:p>
                    <a:p>
                      <a:pPr algn="l" fontAlgn="ctr"/>
                      <a:r>
                        <a:rPr lang="ja-JP" altLang="en-US" sz="1100" b="0" i="0" u="none" strike="noStrike" dirty="0">
                          <a:solidFill>
                            <a:schemeClr val="tx1"/>
                          </a:solidFill>
                          <a:latin typeface="HG丸ｺﾞｼｯｸM-PRO" pitchFamily="50" charset="-128"/>
                          <a:ea typeface="HG丸ｺﾞｼｯｸM-PRO" pitchFamily="50" charset="-128"/>
                        </a:rPr>
                        <a:t/>
                      </a:r>
                      <a:br>
                        <a:rPr lang="ja-JP" altLang="en-US" sz="1100" b="0" i="0" u="none" strike="noStrike" dirty="0">
                          <a:solidFill>
                            <a:schemeClr val="tx1"/>
                          </a:solidFill>
                          <a:latin typeface="HG丸ｺﾞｼｯｸM-PRO" pitchFamily="50" charset="-128"/>
                          <a:ea typeface="HG丸ｺﾞｼｯｸM-PRO" pitchFamily="50" charset="-128"/>
                        </a:rPr>
                      </a:br>
                      <a:r>
                        <a:rPr lang="ja-JP" altLang="en-US" sz="1000" b="0" i="0" u="none" strike="noStrike" dirty="0">
                          <a:solidFill>
                            <a:schemeClr val="tx1"/>
                          </a:solidFill>
                          <a:effectLst/>
                          <a:latin typeface="HG丸ｺﾞｼｯｸM-PRO" pitchFamily="50" charset="-128"/>
                          <a:ea typeface="HG丸ｺﾞｼｯｸM-PRO" pitchFamily="50" charset="-128"/>
                        </a:rPr>
                        <a:t>・保育所、幼稚園などが充実し、安心して</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　子育てができる</a:t>
                      </a:r>
                    </a:p>
                    <a:p>
                      <a:pPr algn="l" fontAlgn="ctr"/>
                      <a:r>
                        <a:rPr lang="ja-JP" altLang="en-US" sz="1000" b="0" i="0" u="none" strike="noStrike" dirty="0">
                          <a:solidFill>
                            <a:schemeClr val="tx1"/>
                          </a:solidFill>
                          <a:effectLst/>
                          <a:latin typeface="HG丸ｺﾞｼｯｸM-PRO" pitchFamily="50" charset="-128"/>
                          <a:ea typeface="HG丸ｺﾞｼｯｸM-PRO" pitchFamily="50" charset="-128"/>
                        </a:rPr>
                        <a:t>・子どもたちの可能性を育むまちづくり</a:t>
                      </a:r>
                      <a:endParaRPr lang="en-US" altLang="ja-JP" sz="1000" b="0" i="0" u="none" strike="noStrike" dirty="0">
                        <a:solidFill>
                          <a:schemeClr val="tx1"/>
                        </a:solidFill>
                        <a:effectLst/>
                        <a:latin typeface="HG丸ｺﾞｼｯｸM-PRO" pitchFamily="50" charset="-128"/>
                        <a:ea typeface="HG丸ｺﾞｼｯｸM-PRO" pitchFamily="50" charset="-128"/>
                      </a:endParaRPr>
                    </a:p>
                  </a:txBody>
                  <a:tcPr marL="72000" marR="72000" marT="72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100" b="0" i="0" u="none" strike="noStrike" dirty="0">
                          <a:solidFill>
                            <a:schemeClr val="tx1"/>
                          </a:solidFill>
                          <a:latin typeface="HGPｺﾞｼｯｸE" pitchFamily="50" charset="-128"/>
                          <a:ea typeface="HGPｺﾞｼｯｸE" pitchFamily="50" charset="-128"/>
                        </a:rPr>
                        <a:t>【</a:t>
                      </a:r>
                      <a:r>
                        <a:rPr lang="ja-JP" altLang="en-US" sz="1100" b="0" i="0" u="none" strike="noStrike" dirty="0">
                          <a:solidFill>
                            <a:schemeClr val="tx1"/>
                          </a:solidFill>
                          <a:latin typeface="HGPｺﾞｼｯｸE" pitchFamily="50" charset="-128"/>
                          <a:ea typeface="HGPｺﾞｼｯｸE" pitchFamily="50" charset="-128"/>
                        </a:rPr>
                        <a:t>戦略３－１</a:t>
                      </a:r>
                      <a:r>
                        <a:rPr lang="en-US" altLang="ja-JP" sz="1100" b="0" i="0" u="none" strike="noStrike" dirty="0">
                          <a:solidFill>
                            <a:schemeClr val="tx1"/>
                          </a:solidFill>
                          <a:latin typeface="HGPｺﾞｼｯｸE" pitchFamily="50" charset="-128"/>
                          <a:ea typeface="HGPｺﾞｼｯｸE" pitchFamily="50" charset="-128"/>
                        </a:rPr>
                        <a:t>】</a:t>
                      </a:r>
                      <a:r>
                        <a:rPr lang="ja-JP" altLang="en-US" sz="1100" b="0" i="0" u="none" strike="noStrike" dirty="0">
                          <a:solidFill>
                            <a:schemeClr val="tx1"/>
                          </a:solidFill>
                          <a:latin typeface="HGPｺﾞｼｯｸE" pitchFamily="50" charset="-128"/>
                          <a:ea typeface="HGPｺﾞｼｯｸE" pitchFamily="50" charset="-128"/>
                        </a:rPr>
                        <a:t>子育て世帯が安心して、生み育て、</a:t>
                      </a:r>
                    </a:p>
                    <a:p>
                      <a:pPr algn="l" fontAlgn="t"/>
                      <a:r>
                        <a:rPr lang="ja-JP" altLang="en-US" sz="1100" b="0" i="0" u="none" strike="noStrike" dirty="0">
                          <a:solidFill>
                            <a:schemeClr val="tx1"/>
                          </a:solidFill>
                          <a:latin typeface="HGPｺﾞｼｯｸE" pitchFamily="50" charset="-128"/>
                          <a:ea typeface="HGPｺﾞｼｯｸE" pitchFamily="50" charset="-128"/>
                        </a:rPr>
                        <a:t>　　　　　　　　働くことができるまちへ</a:t>
                      </a:r>
                    </a:p>
                    <a:p>
                      <a:pPr algn="l" fontAlgn="t"/>
                      <a:r>
                        <a:rPr lang="ja-JP" altLang="en-US" sz="1100" b="0" i="0" u="none" strike="noStrike" dirty="0">
                          <a:solidFill>
                            <a:schemeClr val="tx1"/>
                          </a:solidFill>
                          <a:latin typeface="HGPｺﾞｼｯｸE" pitchFamily="50" charset="-128"/>
                          <a:ea typeface="HGPｺﾞｼｯｸE" pitchFamily="50" charset="-128"/>
                        </a:rPr>
                        <a:t>　　　</a:t>
                      </a:r>
                      <a:r>
                        <a:rPr lang="en-US" altLang="ja-JP" sz="900" b="0" i="0" u="none" strike="noStrike" dirty="0">
                          <a:solidFill>
                            <a:schemeClr val="tx1"/>
                          </a:solidFill>
                          <a:latin typeface="HG丸ｺﾞｼｯｸM-PRO" pitchFamily="50" charset="-128"/>
                          <a:ea typeface="HG丸ｺﾞｼｯｸM-PRO" pitchFamily="50" charset="-128"/>
                        </a:rPr>
                        <a:t>【</a:t>
                      </a:r>
                      <a:r>
                        <a:rPr lang="ja-JP" altLang="en-US" sz="900" b="0" i="0" u="none" strike="noStrike" dirty="0">
                          <a:solidFill>
                            <a:schemeClr val="tx1"/>
                          </a:solidFill>
                          <a:latin typeface="HG丸ｺﾞｼｯｸM-PRO" pitchFamily="50" charset="-128"/>
                          <a:ea typeface="HG丸ｺﾞｼｯｸM-PRO" pitchFamily="50" charset="-128"/>
                        </a:rPr>
                        <a:t>３－１－１</a:t>
                      </a:r>
                      <a:r>
                        <a:rPr lang="en-US" altLang="ja-JP" sz="900" b="0" i="0" u="none" strike="noStrike" dirty="0">
                          <a:solidFill>
                            <a:schemeClr val="tx1"/>
                          </a:solidFill>
                          <a:latin typeface="HG丸ｺﾞｼｯｸM-PRO" pitchFamily="50" charset="-128"/>
                          <a:ea typeface="HG丸ｺﾞｼｯｸM-PRO" pitchFamily="50" charset="-128"/>
                        </a:rPr>
                        <a:t>】</a:t>
                      </a:r>
                      <a:r>
                        <a:rPr lang="ja-JP" altLang="en-US" sz="900" b="0" i="0" u="none" strike="noStrike" dirty="0">
                          <a:solidFill>
                            <a:schemeClr val="tx1"/>
                          </a:solidFill>
                          <a:latin typeface="HG丸ｺﾞｼｯｸM-PRO" pitchFamily="50" charset="-128"/>
                          <a:ea typeface="HG丸ｺﾞｼｯｸM-PRO" pitchFamily="50" charset="-128"/>
                        </a:rPr>
                        <a:t>子育て支援事業の推進</a:t>
                      </a:r>
                      <a:endParaRPr lang="en-US" altLang="ja-JP" sz="900" b="0" i="0" u="none" strike="noStrike" dirty="0">
                        <a:solidFill>
                          <a:schemeClr val="tx1"/>
                        </a:solidFill>
                        <a:latin typeface="HG丸ｺﾞｼｯｸM-PRO" pitchFamily="50" charset="-128"/>
                        <a:ea typeface="HG丸ｺﾞｼｯｸM-PRO" pitchFamily="50" charset="-128"/>
                      </a:endParaRPr>
                    </a:p>
                    <a:p>
                      <a:pPr algn="l" fontAlgn="t"/>
                      <a:r>
                        <a:rPr lang="ja-JP" altLang="en-US" sz="900" b="0" i="0" u="none" strike="noStrike" dirty="0">
                          <a:solidFill>
                            <a:schemeClr val="tx1"/>
                          </a:solidFill>
                          <a:latin typeface="HG丸ｺﾞｼｯｸM-PRO" pitchFamily="50" charset="-128"/>
                          <a:ea typeface="HG丸ｺﾞｼｯｸM-PRO" pitchFamily="50" charset="-128"/>
                        </a:rPr>
                        <a:t>　　　　　　　　　</a:t>
                      </a:r>
                      <a:r>
                        <a:rPr lang="en-US" altLang="ja-JP" sz="900" b="0" i="0" u="none" strike="noStrike" dirty="0">
                          <a:solidFill>
                            <a:schemeClr val="tx1"/>
                          </a:solidFill>
                          <a:latin typeface="ＭＳ Ｐ明朝" pitchFamily="18" charset="-128"/>
                          <a:ea typeface="ＭＳ Ｐ明朝" pitchFamily="18" charset="-128"/>
                        </a:rPr>
                        <a:t>[</a:t>
                      </a:r>
                      <a:r>
                        <a:rPr lang="ja-JP" altLang="en-US" sz="900" b="0" i="0" u="none" strike="noStrike" dirty="0">
                          <a:solidFill>
                            <a:schemeClr val="tx1"/>
                          </a:solidFill>
                          <a:latin typeface="ＭＳ Ｐ明朝" pitchFamily="18" charset="-128"/>
                          <a:ea typeface="ＭＳ Ｐ明朝" pitchFamily="18" charset="-128"/>
                        </a:rPr>
                        <a:t>予算額　</a:t>
                      </a:r>
                      <a:r>
                        <a:rPr lang="en-US" altLang="ja-JP" sz="900" b="0" i="0" u="none" strike="noStrike" baseline="0" dirty="0">
                          <a:solidFill>
                            <a:schemeClr val="tx1"/>
                          </a:solidFill>
                          <a:latin typeface="ＭＳ Ｐ明朝" pitchFamily="18" charset="-128"/>
                          <a:ea typeface="ＭＳ Ｐ明朝" pitchFamily="18" charset="-128"/>
                        </a:rPr>
                        <a:t>36,321</a:t>
                      </a:r>
                      <a:r>
                        <a:rPr lang="ja-JP" altLang="en-US" sz="900" b="0" i="0" u="none" strike="noStrike" baseline="0" dirty="0">
                          <a:solidFill>
                            <a:schemeClr val="tx1"/>
                          </a:solidFill>
                          <a:latin typeface="ＭＳ Ｐ明朝" pitchFamily="18" charset="-128"/>
                          <a:ea typeface="ＭＳ Ｐ明朝" pitchFamily="18" charset="-128"/>
                        </a:rPr>
                        <a:t>千円</a:t>
                      </a:r>
                      <a:r>
                        <a:rPr lang="en-US" altLang="ja-JP" sz="900" b="0" i="0" u="none" strike="noStrike" dirty="0">
                          <a:solidFill>
                            <a:schemeClr val="tx1"/>
                          </a:solidFill>
                          <a:latin typeface="ＭＳ Ｐ明朝" pitchFamily="18" charset="-128"/>
                          <a:ea typeface="ＭＳ Ｐ明朝" pitchFamily="18" charset="-128"/>
                        </a:rPr>
                        <a:t>]</a:t>
                      </a:r>
                    </a:p>
                    <a:p>
                      <a:pPr algn="l" fontAlgn="t"/>
                      <a:endParaRPr lang="en-US" altLang="ja-JP" sz="1100" b="0" i="0" u="none" strike="noStrike" dirty="0">
                        <a:solidFill>
                          <a:schemeClr val="tx1"/>
                        </a:solidFill>
                        <a:latin typeface="HGPｺﾞｼｯｸE" pitchFamily="50" charset="-128"/>
                        <a:ea typeface="HGPｺﾞｼｯｸE" pitchFamily="50" charset="-128"/>
                      </a:endParaRPr>
                    </a:p>
                    <a:p>
                      <a:pPr algn="l" fontAlgn="t"/>
                      <a:r>
                        <a:rPr lang="en-US" altLang="ja-JP" sz="1100" b="0" i="0" u="none" strike="noStrike" dirty="0">
                          <a:solidFill>
                            <a:schemeClr val="tx1"/>
                          </a:solidFill>
                          <a:latin typeface="HGPｺﾞｼｯｸE" pitchFamily="50" charset="-128"/>
                          <a:ea typeface="HGPｺﾞｼｯｸE" pitchFamily="50" charset="-128"/>
                        </a:rPr>
                        <a:t>【</a:t>
                      </a:r>
                      <a:r>
                        <a:rPr lang="ja-JP" altLang="en-US" sz="1100" b="0" i="0" u="none" strike="noStrike" dirty="0">
                          <a:solidFill>
                            <a:schemeClr val="tx1"/>
                          </a:solidFill>
                          <a:latin typeface="HGPｺﾞｼｯｸE" pitchFamily="50" charset="-128"/>
                          <a:ea typeface="HGPｺﾞｼｯｸE" pitchFamily="50" charset="-128"/>
                        </a:rPr>
                        <a:t>戦略３－２</a:t>
                      </a:r>
                      <a:r>
                        <a:rPr lang="en-US" altLang="ja-JP" sz="1100" b="0" i="0" u="none" strike="noStrike" dirty="0">
                          <a:solidFill>
                            <a:schemeClr val="tx1"/>
                          </a:solidFill>
                          <a:latin typeface="HGPｺﾞｼｯｸE" pitchFamily="50" charset="-128"/>
                          <a:ea typeface="HGPｺﾞｼｯｸE" pitchFamily="50" charset="-128"/>
                        </a:rPr>
                        <a:t>】</a:t>
                      </a:r>
                      <a:r>
                        <a:rPr lang="ja-JP" altLang="en-US" sz="1100" b="0" i="0" u="none" strike="noStrike" dirty="0">
                          <a:solidFill>
                            <a:schemeClr val="tx1"/>
                          </a:solidFill>
                          <a:latin typeface="HGPｺﾞｼｯｸE" pitchFamily="50" charset="-128"/>
                          <a:ea typeface="HGPｺﾞｼｯｸE" pitchFamily="50" charset="-128"/>
                        </a:rPr>
                        <a:t>子どもたちの可能性を育むまちづくり</a:t>
                      </a:r>
                      <a:endParaRPr lang="en-US" altLang="ja-JP" sz="1100" b="0" i="0" u="none" strike="noStrike" dirty="0">
                        <a:solidFill>
                          <a:schemeClr val="tx1"/>
                        </a:solidFill>
                        <a:latin typeface="HGPｺﾞｼｯｸE" pitchFamily="50" charset="-128"/>
                        <a:ea typeface="HGPｺﾞｼｯｸE" pitchFamily="50" charset="-128"/>
                      </a:endParaRPr>
                    </a:p>
                    <a:p>
                      <a:pPr algn="l" fontAlgn="t"/>
                      <a:r>
                        <a:rPr lang="ja-JP" altLang="en-US" sz="1100" b="0" i="0" u="none" strike="noStrike" dirty="0">
                          <a:solidFill>
                            <a:schemeClr val="tx1"/>
                          </a:solidFill>
                          <a:latin typeface="HGPｺﾞｼｯｸE" pitchFamily="50" charset="-128"/>
                          <a:ea typeface="HGPｺﾞｼｯｸE" pitchFamily="50" charset="-128"/>
                        </a:rPr>
                        <a:t>　　　</a:t>
                      </a:r>
                      <a:r>
                        <a:rPr lang="en-US" altLang="ja-JP" sz="900" b="0" i="0" u="none" strike="noStrike" dirty="0">
                          <a:solidFill>
                            <a:schemeClr val="tx1"/>
                          </a:solidFill>
                          <a:latin typeface="HG丸ｺﾞｼｯｸM-PRO" pitchFamily="50" charset="-128"/>
                          <a:ea typeface="HG丸ｺﾞｼｯｸM-PRO" pitchFamily="50" charset="-128"/>
                        </a:rPr>
                        <a:t>【</a:t>
                      </a:r>
                      <a:r>
                        <a:rPr lang="ja-JP" altLang="en-US" sz="900" b="0" i="0" u="none" strike="noStrike" dirty="0">
                          <a:solidFill>
                            <a:schemeClr val="tx1"/>
                          </a:solidFill>
                          <a:latin typeface="HG丸ｺﾞｼｯｸM-PRO" pitchFamily="50" charset="-128"/>
                          <a:ea typeface="HG丸ｺﾞｼｯｸM-PRO" pitchFamily="50" charset="-128"/>
                        </a:rPr>
                        <a:t>３－２－１</a:t>
                      </a:r>
                      <a:r>
                        <a:rPr lang="en-US" altLang="ja-JP" sz="900" b="0" i="0" u="none" strike="noStrike" dirty="0">
                          <a:solidFill>
                            <a:schemeClr val="tx1"/>
                          </a:solidFill>
                          <a:latin typeface="HG丸ｺﾞｼｯｸM-PRO" pitchFamily="50" charset="-128"/>
                          <a:ea typeface="HG丸ｺﾞｼｯｸM-PRO" pitchFamily="50" charset="-128"/>
                        </a:rPr>
                        <a:t>】</a:t>
                      </a:r>
                      <a:r>
                        <a:rPr lang="ja-JP" altLang="en-US" sz="900" b="0" i="0" u="none" strike="noStrike" dirty="0">
                          <a:solidFill>
                            <a:schemeClr val="tx1"/>
                          </a:solidFill>
                          <a:latin typeface="HG丸ｺﾞｼｯｸM-PRO" pitchFamily="50" charset="-128"/>
                          <a:ea typeface="HG丸ｺﾞｼｯｸM-PRO" pitchFamily="50" charset="-128"/>
                        </a:rPr>
                        <a:t>子どもたちの学校生活充実化事業　　　　　　　　　</a:t>
                      </a:r>
                      <a:r>
                        <a:rPr lang="ja-JP" altLang="en-US" sz="900" b="0" i="0" u="none" strike="noStrike" baseline="0" dirty="0">
                          <a:solidFill>
                            <a:schemeClr val="tx1"/>
                          </a:solidFill>
                          <a:latin typeface="HG丸ｺﾞｼｯｸM-PRO" pitchFamily="50" charset="-128"/>
                          <a:ea typeface="HG丸ｺﾞｼｯｸM-PRO" pitchFamily="50" charset="-128"/>
                        </a:rPr>
                        <a:t> 　　　</a:t>
                      </a:r>
                      <a:endParaRPr lang="en-US" altLang="ja-JP" sz="900" b="0" i="0" u="none" strike="noStrike" baseline="0" dirty="0">
                        <a:solidFill>
                          <a:schemeClr val="tx1"/>
                        </a:solidFill>
                        <a:latin typeface="HG丸ｺﾞｼｯｸM-PRO" pitchFamily="50" charset="-128"/>
                        <a:ea typeface="HG丸ｺﾞｼｯｸM-PRO" pitchFamily="50" charset="-128"/>
                      </a:endParaRPr>
                    </a:p>
                    <a:p>
                      <a:pPr algn="l" fontAlgn="t"/>
                      <a:r>
                        <a:rPr lang="ja-JP" altLang="en-US" sz="900" b="0" i="0" u="none" strike="noStrike" baseline="0" dirty="0">
                          <a:solidFill>
                            <a:schemeClr val="tx1"/>
                          </a:solidFill>
                          <a:latin typeface="HG丸ｺﾞｼｯｸM-PRO" pitchFamily="50" charset="-128"/>
                          <a:ea typeface="HG丸ｺﾞｼｯｸM-PRO" pitchFamily="50" charset="-128"/>
                        </a:rPr>
                        <a:t>　　　　　　　　　</a:t>
                      </a:r>
                      <a:r>
                        <a:rPr lang="en-US" altLang="ja-JP" sz="900" b="0" i="0" u="none" strike="noStrike" dirty="0">
                          <a:solidFill>
                            <a:schemeClr val="tx1"/>
                          </a:solidFill>
                          <a:latin typeface="ＭＳ Ｐ明朝" pitchFamily="18" charset="-128"/>
                          <a:ea typeface="ＭＳ Ｐ明朝" pitchFamily="18" charset="-128"/>
                        </a:rPr>
                        <a:t>[</a:t>
                      </a:r>
                      <a:r>
                        <a:rPr lang="ja-JP" altLang="en-US" sz="900" b="0" i="0" u="none" strike="noStrike" dirty="0">
                          <a:solidFill>
                            <a:schemeClr val="tx1"/>
                          </a:solidFill>
                          <a:latin typeface="ＭＳ Ｐ明朝" pitchFamily="18" charset="-128"/>
                          <a:ea typeface="ＭＳ Ｐ明朝" pitchFamily="18" charset="-128"/>
                        </a:rPr>
                        <a:t>予算額　</a:t>
                      </a:r>
                      <a:r>
                        <a:rPr lang="en-US" altLang="ja-JP" sz="900" b="0" i="0" u="none" strike="noStrike" baseline="0" dirty="0">
                          <a:solidFill>
                            <a:schemeClr val="tx1"/>
                          </a:solidFill>
                          <a:latin typeface="ＭＳ Ｐ明朝" pitchFamily="18" charset="-128"/>
                          <a:ea typeface="ＭＳ Ｐ明朝" pitchFamily="18" charset="-128"/>
                        </a:rPr>
                        <a:t>30,952</a:t>
                      </a:r>
                      <a:r>
                        <a:rPr lang="ja-JP" altLang="en-US" sz="900" b="0" i="0" u="none" strike="noStrike" baseline="0" dirty="0">
                          <a:solidFill>
                            <a:schemeClr val="tx1"/>
                          </a:solidFill>
                          <a:latin typeface="ＭＳ Ｐ明朝" pitchFamily="18" charset="-128"/>
                          <a:ea typeface="ＭＳ Ｐ明朝" pitchFamily="18" charset="-128"/>
                        </a:rPr>
                        <a:t>千円</a:t>
                      </a:r>
                      <a:r>
                        <a:rPr lang="en-US" altLang="ja-JP" sz="900" b="0" i="0" u="none" strike="noStrike" dirty="0">
                          <a:solidFill>
                            <a:schemeClr val="tx1"/>
                          </a:solidFill>
                          <a:latin typeface="ＭＳ Ｐ明朝" pitchFamily="18" charset="-128"/>
                          <a:ea typeface="ＭＳ Ｐ明朝" pitchFamily="18" charset="-128"/>
                        </a:rPr>
                        <a:t>]</a:t>
                      </a:r>
                      <a:endParaRPr lang="en-US" altLang="ja-JP" sz="900" b="0" i="0" u="none" strike="noStrike" dirty="0">
                        <a:solidFill>
                          <a:schemeClr val="tx1"/>
                        </a:solidFill>
                        <a:latin typeface="HGPｺﾞｼｯｸE" pitchFamily="50" charset="-128"/>
                        <a:ea typeface="HGPｺﾞｼｯｸE" pitchFamily="50" charset="-128"/>
                      </a:endParaRPr>
                    </a:p>
                  </a:txBody>
                  <a:tcPr marL="72000" marR="72000" marT="72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960391">
                <a:tc>
                  <a:txBody>
                    <a:bodyPr/>
                    <a:lstStyle/>
                    <a:p>
                      <a:pPr algn="l" fontAlgn="t"/>
                      <a:r>
                        <a:rPr lang="en-US" altLang="ja-JP" sz="1300" b="0" i="0" u="none" strike="noStrike" dirty="0">
                          <a:solidFill>
                            <a:schemeClr val="tx1"/>
                          </a:solidFill>
                          <a:latin typeface="HG丸ｺﾞｼｯｸM-PRO" pitchFamily="50" charset="-128"/>
                          <a:ea typeface="HG丸ｺﾞｼｯｸM-PRO" pitchFamily="50" charset="-128"/>
                        </a:rPr>
                        <a:t>【</a:t>
                      </a:r>
                      <a:r>
                        <a:rPr lang="ja-JP" altLang="en-US" sz="1300" b="0" i="0" u="none" strike="noStrike" dirty="0">
                          <a:solidFill>
                            <a:schemeClr val="tx1"/>
                          </a:solidFill>
                          <a:latin typeface="HG丸ｺﾞｼｯｸM-PRO" pitchFamily="50" charset="-128"/>
                          <a:ea typeface="HG丸ｺﾞｼｯｸM-PRO" pitchFamily="50" charset="-128"/>
                        </a:rPr>
                        <a:t>経営課題４</a:t>
                      </a:r>
                      <a:r>
                        <a:rPr lang="en-US" altLang="ja-JP" sz="1300" b="0" i="0" u="none" strike="noStrike" dirty="0">
                          <a:solidFill>
                            <a:schemeClr val="tx1"/>
                          </a:solidFill>
                          <a:latin typeface="HG丸ｺﾞｼｯｸM-PRO" pitchFamily="50" charset="-128"/>
                          <a:ea typeface="HG丸ｺﾞｼｯｸM-PRO" pitchFamily="50" charset="-128"/>
                        </a:rPr>
                        <a:t>】</a:t>
                      </a:r>
                      <a:r>
                        <a:rPr lang="en-US" altLang="ja-JP" sz="1000" b="0" i="0" u="none" strike="noStrike" dirty="0">
                          <a:solidFill>
                            <a:schemeClr val="tx1"/>
                          </a:solidFill>
                          <a:latin typeface="HG丸ｺﾞｼｯｸM-PRO"/>
                        </a:rPr>
                        <a:t/>
                      </a:r>
                      <a:br>
                        <a:rPr lang="en-US" altLang="ja-JP" sz="1000" b="0" i="0" u="none" strike="noStrike" dirty="0">
                          <a:solidFill>
                            <a:schemeClr val="tx1"/>
                          </a:solidFill>
                          <a:latin typeface="HG丸ｺﾞｼｯｸM-PRO"/>
                        </a:rPr>
                      </a:br>
                      <a:r>
                        <a:rPr lang="ja-JP" altLang="en-US" sz="1500" b="0" i="0" u="none" strike="noStrike" dirty="0">
                          <a:solidFill>
                            <a:schemeClr val="tx1"/>
                          </a:solidFill>
                          <a:latin typeface="HGP創英角ｺﾞｼｯｸUB" pitchFamily="50" charset="-128"/>
                          <a:ea typeface="HGP創英角ｺﾞｼｯｸUB" pitchFamily="50" charset="-128"/>
                        </a:rPr>
                        <a:t>地域が支えあい、住みなれた場所で安心して暮らせるまちへ</a:t>
                      </a:r>
                      <a:endParaRPr lang="en-US" altLang="ja-JP" sz="1500" b="0" i="0" u="none" strike="noStrike" dirty="0">
                        <a:solidFill>
                          <a:schemeClr val="tx1"/>
                        </a:solidFill>
                        <a:latin typeface="HGP創英角ｺﾞｼｯｸUB" pitchFamily="50" charset="-128"/>
                        <a:ea typeface="HGP創英角ｺﾞｼｯｸUB" pitchFamily="50" charset="-128"/>
                      </a:endParaRPr>
                    </a:p>
                    <a:p>
                      <a:pPr algn="l" fontAlgn="t"/>
                      <a:endParaRPr lang="en-US" altLang="ja-JP" sz="1500" b="0" i="0" u="none" strike="noStrike" dirty="0">
                        <a:solidFill>
                          <a:schemeClr val="tx1"/>
                        </a:solidFill>
                        <a:latin typeface="HGP創英角ｺﾞｼｯｸUB" pitchFamily="50" charset="-128"/>
                        <a:ea typeface="HGP創英角ｺﾞｼｯｸUB" pitchFamily="50" charset="-128"/>
                      </a:endParaRPr>
                    </a:p>
                    <a:p>
                      <a:pPr algn="l" fontAlgn="t"/>
                      <a:r>
                        <a:rPr lang="ja-JP" altLang="en-US" sz="1000" b="0" i="0" u="none" strike="noStrike" dirty="0">
                          <a:solidFill>
                            <a:schemeClr val="tx1"/>
                          </a:solidFill>
                          <a:latin typeface="HG丸ｺﾞｼｯｸM-PRO" panose="020F0600000000000000" pitchFamily="50" charset="-128"/>
                          <a:ea typeface="HG丸ｺﾞｼｯｸM-PRO" panose="020F0600000000000000" pitchFamily="50" charset="-128"/>
                        </a:rPr>
                        <a:t>・障がいのある方、高齢者や子どもを地域</a:t>
                      </a:r>
                      <a:endParaRPr lang="en-US" altLang="ja-JP" sz="1000" b="0" i="0" u="none" strike="noStrike" dirty="0">
                        <a:solidFill>
                          <a:schemeClr val="tx1"/>
                        </a:solidFill>
                        <a:latin typeface="HG丸ｺﾞｼｯｸM-PRO" panose="020F0600000000000000" pitchFamily="50" charset="-128"/>
                        <a:ea typeface="HG丸ｺﾞｼｯｸM-PRO" panose="020F0600000000000000" pitchFamily="50" charset="-128"/>
                      </a:endParaRPr>
                    </a:p>
                    <a:p>
                      <a:pPr algn="l" fontAlgn="t"/>
                      <a:r>
                        <a:rPr lang="ja-JP" altLang="en-US" sz="1000" b="0" i="0" u="none" strike="noStrike" dirty="0">
                          <a:solidFill>
                            <a:schemeClr val="tx1"/>
                          </a:solidFill>
                          <a:latin typeface="HG丸ｺﾞｼｯｸM-PRO" panose="020F0600000000000000" pitchFamily="50" charset="-128"/>
                          <a:ea typeface="HG丸ｺﾞｼｯｸM-PRO" panose="020F0600000000000000" pitchFamily="50" charset="-128"/>
                        </a:rPr>
                        <a:t>　のみんなが互いに見守り、支えあう</a:t>
                      </a:r>
                      <a:endParaRPr lang="en-US" altLang="ja-JP" sz="1000" b="0" i="0" u="none" strike="noStrike" dirty="0">
                        <a:solidFill>
                          <a:schemeClr val="tx1"/>
                        </a:solidFill>
                        <a:latin typeface="HG丸ｺﾞｼｯｸM-PRO" panose="020F0600000000000000" pitchFamily="50" charset="-128"/>
                        <a:ea typeface="HG丸ｺﾞｼｯｸM-PRO" panose="020F0600000000000000" pitchFamily="50" charset="-128"/>
                      </a:endParaRPr>
                    </a:p>
                    <a:p>
                      <a:pPr algn="l" fontAlgn="t"/>
                      <a:r>
                        <a:rPr lang="ja-JP" altLang="en-US" sz="1000" b="0" i="0" u="none" strike="noStrike" dirty="0">
                          <a:solidFill>
                            <a:schemeClr val="tx1"/>
                          </a:solidFill>
                          <a:latin typeface="HG丸ｺﾞｼｯｸM-PRO" panose="020F0600000000000000" pitchFamily="50" charset="-128"/>
                          <a:ea typeface="HG丸ｺﾞｼｯｸM-PRO" panose="020F0600000000000000" pitchFamily="50" charset="-128"/>
                        </a:rPr>
                        <a:t>・地域で暮らす高齢者に医療・介護等の必</a:t>
                      </a:r>
                      <a:endParaRPr lang="en-US" altLang="ja-JP" sz="1000" b="0" i="0" u="none" strike="noStrike" dirty="0">
                        <a:solidFill>
                          <a:schemeClr val="tx1"/>
                        </a:solidFill>
                        <a:latin typeface="HG丸ｺﾞｼｯｸM-PRO" panose="020F0600000000000000" pitchFamily="50" charset="-128"/>
                        <a:ea typeface="HG丸ｺﾞｼｯｸM-PRO" panose="020F0600000000000000" pitchFamily="50" charset="-128"/>
                      </a:endParaRPr>
                    </a:p>
                    <a:p>
                      <a:pPr algn="l" fontAlgn="t"/>
                      <a:r>
                        <a:rPr lang="ja-JP" altLang="en-US" sz="1000" b="0" i="0" u="none" strike="noStrike" dirty="0">
                          <a:solidFill>
                            <a:schemeClr val="tx1"/>
                          </a:solidFill>
                          <a:latin typeface="HG丸ｺﾞｼｯｸM-PRO" panose="020F0600000000000000" pitchFamily="50" charset="-128"/>
                          <a:ea typeface="HG丸ｺﾞｼｯｸM-PRO" panose="020F0600000000000000" pitchFamily="50" charset="-128"/>
                        </a:rPr>
                        <a:t>　要な支援を切れ目なく提供する</a:t>
                      </a:r>
                    </a:p>
                  </a:txBody>
                  <a:tcPr marL="72000" marR="72000" marT="72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100" b="0" i="0" u="none" strike="noStrike" dirty="0">
                          <a:solidFill>
                            <a:schemeClr val="tx1"/>
                          </a:solidFill>
                          <a:latin typeface="HGPｺﾞｼｯｸE" pitchFamily="50" charset="-128"/>
                          <a:ea typeface="HGPｺﾞｼｯｸE" pitchFamily="50" charset="-128"/>
                        </a:rPr>
                        <a:t>【</a:t>
                      </a:r>
                      <a:r>
                        <a:rPr lang="ja-JP" altLang="en-US" sz="1100" b="0" i="0" u="none" strike="noStrike" dirty="0">
                          <a:solidFill>
                            <a:schemeClr val="tx1"/>
                          </a:solidFill>
                          <a:latin typeface="HGPｺﾞｼｯｸE" pitchFamily="50" charset="-128"/>
                          <a:ea typeface="HGPｺﾞｼｯｸE" pitchFamily="50" charset="-128"/>
                        </a:rPr>
                        <a:t>戦略４－１</a:t>
                      </a:r>
                      <a:r>
                        <a:rPr lang="en-US" altLang="ja-JP" sz="1100" b="0" i="0" u="none" strike="noStrike" dirty="0">
                          <a:solidFill>
                            <a:schemeClr val="tx1"/>
                          </a:solidFill>
                          <a:latin typeface="HGPｺﾞｼｯｸE" pitchFamily="50" charset="-128"/>
                          <a:ea typeface="HGPｺﾞｼｯｸE" pitchFamily="50" charset="-128"/>
                        </a:rPr>
                        <a:t>】</a:t>
                      </a:r>
                      <a:r>
                        <a:rPr lang="ja-JP" altLang="en-US" sz="1100" b="0" i="0" u="none" strike="noStrike" dirty="0">
                          <a:solidFill>
                            <a:schemeClr val="tx1"/>
                          </a:solidFill>
                          <a:latin typeface="HGPｺﾞｼｯｸE" pitchFamily="50" charset="-128"/>
                          <a:ea typeface="HGPｺﾞｼｯｸE" pitchFamily="50" charset="-128"/>
                        </a:rPr>
                        <a:t>高齢者、</a:t>
                      </a:r>
                      <a:r>
                        <a:rPr lang="ja-JP" altLang="en-US" sz="1100" b="0" i="0" u="none" strike="noStrike" dirty="0" err="1">
                          <a:solidFill>
                            <a:schemeClr val="tx1"/>
                          </a:solidFill>
                          <a:latin typeface="HGPｺﾞｼｯｸE" pitchFamily="50" charset="-128"/>
                          <a:ea typeface="HGPｺﾞｼｯｸE" pitchFamily="50" charset="-128"/>
                        </a:rPr>
                        <a:t>障がい</a:t>
                      </a:r>
                      <a:r>
                        <a:rPr lang="ja-JP" altLang="en-US" sz="1100" b="0" i="0" u="none" strike="noStrike" dirty="0">
                          <a:solidFill>
                            <a:schemeClr val="tx1"/>
                          </a:solidFill>
                          <a:latin typeface="HGPｺﾞｼｯｸE" pitchFamily="50" charset="-128"/>
                          <a:ea typeface="HGPｺﾞｼｯｸE" pitchFamily="50" charset="-128"/>
                        </a:rPr>
                        <a:t>者、子どもを地域が</a:t>
                      </a:r>
                    </a:p>
                    <a:p>
                      <a:pPr algn="l" fontAlgn="t"/>
                      <a:r>
                        <a:rPr lang="ja-JP" altLang="en-US" sz="1100" b="0" i="0" u="none" strike="noStrike" dirty="0">
                          <a:solidFill>
                            <a:schemeClr val="tx1"/>
                          </a:solidFill>
                          <a:latin typeface="HGPｺﾞｼｯｸE" pitchFamily="50" charset="-128"/>
                          <a:ea typeface="HGPｺﾞｼｯｸE" pitchFamily="50" charset="-128"/>
                        </a:rPr>
                        <a:t>　　　　　　　　互いに見守り、支えあうまちへ</a:t>
                      </a:r>
                    </a:p>
                    <a:p>
                      <a:pPr algn="l" fontAlgn="t"/>
                      <a:r>
                        <a:rPr lang="ja-JP" altLang="en-US" sz="1100" b="0" i="0" u="none" strike="noStrike" dirty="0">
                          <a:solidFill>
                            <a:schemeClr val="tx1"/>
                          </a:solidFill>
                          <a:latin typeface="HGPｺﾞｼｯｸE" pitchFamily="50" charset="-128"/>
                          <a:ea typeface="HGPｺﾞｼｯｸE" pitchFamily="50" charset="-128"/>
                        </a:rPr>
                        <a:t>　　　</a:t>
                      </a:r>
                      <a:r>
                        <a:rPr lang="en-US" altLang="ja-JP" sz="900" b="0" i="0" u="none" strike="noStrike" dirty="0">
                          <a:solidFill>
                            <a:schemeClr val="tx1"/>
                          </a:solidFill>
                          <a:latin typeface="HG丸ｺﾞｼｯｸM-PRO" pitchFamily="50" charset="-128"/>
                          <a:ea typeface="HG丸ｺﾞｼｯｸM-PRO" pitchFamily="50" charset="-128"/>
                        </a:rPr>
                        <a:t>【</a:t>
                      </a:r>
                      <a:r>
                        <a:rPr lang="ja-JP" altLang="en-US" sz="900" b="0" i="0" u="none" strike="noStrike" dirty="0">
                          <a:solidFill>
                            <a:schemeClr val="tx1"/>
                          </a:solidFill>
                          <a:latin typeface="HG丸ｺﾞｼｯｸM-PRO" pitchFamily="50" charset="-128"/>
                          <a:ea typeface="HG丸ｺﾞｼｯｸM-PRO" pitchFamily="50" charset="-128"/>
                        </a:rPr>
                        <a:t>４－１－１</a:t>
                      </a:r>
                      <a:r>
                        <a:rPr lang="en-US" altLang="ja-JP" sz="900" b="0" i="0" u="none" strike="noStrike" dirty="0">
                          <a:solidFill>
                            <a:schemeClr val="tx1"/>
                          </a:solidFill>
                          <a:latin typeface="HG丸ｺﾞｼｯｸM-PRO" pitchFamily="50" charset="-128"/>
                          <a:ea typeface="HG丸ｺﾞｼｯｸM-PRO" pitchFamily="50" charset="-128"/>
                        </a:rPr>
                        <a:t>】</a:t>
                      </a:r>
                      <a:r>
                        <a:rPr lang="ja-JP" altLang="en-US" sz="900" b="0" i="0" u="none" strike="noStrike" dirty="0">
                          <a:solidFill>
                            <a:schemeClr val="tx1"/>
                          </a:solidFill>
                          <a:latin typeface="HG丸ｺﾞｼｯｸM-PRO" pitchFamily="50" charset="-128"/>
                          <a:ea typeface="HG丸ｺﾞｼｯｸM-PRO" pitchFamily="50" charset="-128"/>
                        </a:rPr>
                        <a:t>地域福祉支援事業</a:t>
                      </a:r>
                      <a:endParaRPr lang="en-US" altLang="ja-JP" sz="900" b="0" i="0" u="none" strike="noStrike" baseline="0" dirty="0">
                        <a:solidFill>
                          <a:schemeClr val="tx1"/>
                        </a:solidFill>
                        <a:latin typeface="HG丸ｺﾞｼｯｸM-PRO" pitchFamily="50" charset="-128"/>
                        <a:ea typeface="HG丸ｺﾞｼｯｸM-PRO" pitchFamily="50" charset="-128"/>
                      </a:endParaRPr>
                    </a:p>
                    <a:p>
                      <a:pPr algn="l" fontAlgn="t"/>
                      <a:r>
                        <a:rPr lang="en-US" altLang="ja-JP" sz="900" b="0" i="0" u="none" strike="noStrike" baseline="0" dirty="0">
                          <a:solidFill>
                            <a:schemeClr val="tx1"/>
                          </a:solidFill>
                          <a:latin typeface="HG丸ｺﾞｼｯｸM-PRO" pitchFamily="50" charset="-128"/>
                          <a:ea typeface="HG丸ｺﾞｼｯｸM-PRO" pitchFamily="50" charset="-128"/>
                        </a:rPr>
                        <a:t>                           </a:t>
                      </a:r>
                      <a:r>
                        <a:rPr lang="en-US" altLang="ja-JP" sz="900" b="0" i="0" u="none" strike="noStrike" dirty="0">
                          <a:solidFill>
                            <a:schemeClr val="tx1"/>
                          </a:solidFill>
                          <a:latin typeface="ＭＳ Ｐ明朝" pitchFamily="18" charset="-128"/>
                          <a:ea typeface="ＭＳ Ｐ明朝" pitchFamily="18" charset="-128"/>
                        </a:rPr>
                        <a:t>[</a:t>
                      </a:r>
                      <a:r>
                        <a:rPr lang="ja-JP" altLang="en-US" sz="900" b="0" i="0" u="none" strike="noStrike" dirty="0">
                          <a:solidFill>
                            <a:schemeClr val="tx1"/>
                          </a:solidFill>
                          <a:latin typeface="ＭＳ Ｐ明朝" pitchFamily="18" charset="-128"/>
                          <a:ea typeface="ＭＳ Ｐ明朝" pitchFamily="18" charset="-128"/>
                        </a:rPr>
                        <a:t>予算額　</a:t>
                      </a:r>
                      <a:r>
                        <a:rPr lang="en-US" altLang="ja-JP" sz="900" b="0" i="0" u="none" strike="noStrike" dirty="0">
                          <a:solidFill>
                            <a:schemeClr val="tx1"/>
                          </a:solidFill>
                          <a:latin typeface="ＭＳ Ｐ明朝" pitchFamily="18" charset="-128"/>
                          <a:ea typeface="ＭＳ Ｐ明朝" pitchFamily="18" charset="-128"/>
                        </a:rPr>
                        <a:t>23,211</a:t>
                      </a:r>
                      <a:r>
                        <a:rPr lang="ja-JP" altLang="en-US" sz="900" b="0" i="0" u="none" strike="noStrike" baseline="0" dirty="0">
                          <a:solidFill>
                            <a:schemeClr val="tx1"/>
                          </a:solidFill>
                          <a:latin typeface="ＭＳ Ｐ明朝" pitchFamily="18" charset="-128"/>
                          <a:ea typeface="ＭＳ Ｐ明朝" pitchFamily="18" charset="-128"/>
                        </a:rPr>
                        <a:t>千円</a:t>
                      </a:r>
                      <a:r>
                        <a:rPr lang="en-US" altLang="ja-JP" sz="900" b="0" i="0" u="none" strike="noStrike" dirty="0">
                          <a:solidFill>
                            <a:schemeClr val="tx1"/>
                          </a:solidFill>
                          <a:latin typeface="ＭＳ Ｐ明朝" pitchFamily="18" charset="-128"/>
                          <a:ea typeface="ＭＳ Ｐ明朝" pitchFamily="18" charset="-128"/>
                        </a:rPr>
                        <a:t>]</a:t>
                      </a:r>
                    </a:p>
                    <a:p>
                      <a:pPr algn="l" fontAlgn="t"/>
                      <a:endParaRPr lang="en-US" altLang="ja-JP" sz="1100" b="0" i="0" u="none" strike="noStrike" dirty="0">
                        <a:solidFill>
                          <a:schemeClr val="tx1"/>
                        </a:solidFill>
                        <a:latin typeface="HGPｺﾞｼｯｸE" pitchFamily="50" charset="-128"/>
                        <a:ea typeface="HGPｺﾞｼｯｸE" pitchFamily="50" charset="-128"/>
                      </a:endParaRPr>
                    </a:p>
                    <a:p>
                      <a:pPr algn="l" fontAlgn="t"/>
                      <a:r>
                        <a:rPr lang="en-US" altLang="ja-JP" sz="1100" b="0" i="0" u="none" strike="noStrike" dirty="0">
                          <a:solidFill>
                            <a:schemeClr val="tx1"/>
                          </a:solidFill>
                          <a:latin typeface="HGPｺﾞｼｯｸE" pitchFamily="50" charset="-128"/>
                          <a:ea typeface="HGPｺﾞｼｯｸE" pitchFamily="50" charset="-128"/>
                        </a:rPr>
                        <a:t>【</a:t>
                      </a:r>
                      <a:r>
                        <a:rPr lang="ja-JP" altLang="en-US" sz="1100" b="0" i="0" u="none" strike="noStrike" dirty="0">
                          <a:solidFill>
                            <a:schemeClr val="tx1"/>
                          </a:solidFill>
                          <a:latin typeface="HGPｺﾞｼｯｸE" pitchFamily="50" charset="-128"/>
                          <a:ea typeface="HGPｺﾞｼｯｸE" pitchFamily="50" charset="-128"/>
                        </a:rPr>
                        <a:t>戦略４－２</a:t>
                      </a:r>
                      <a:r>
                        <a:rPr lang="en-US" altLang="ja-JP" sz="1100" b="0" i="0" u="none" strike="noStrike" dirty="0">
                          <a:solidFill>
                            <a:schemeClr val="tx1"/>
                          </a:solidFill>
                          <a:latin typeface="HGPｺﾞｼｯｸE" pitchFamily="50" charset="-128"/>
                          <a:ea typeface="HGPｺﾞｼｯｸE" pitchFamily="50" charset="-128"/>
                        </a:rPr>
                        <a:t>】</a:t>
                      </a:r>
                      <a:r>
                        <a:rPr lang="ja-JP" altLang="en-US" sz="1100" b="0" i="0" u="none" strike="noStrike" dirty="0">
                          <a:solidFill>
                            <a:schemeClr val="tx1"/>
                          </a:solidFill>
                          <a:effectLst/>
                          <a:latin typeface="HGP創英角ｺﾞｼｯｸUB" pitchFamily="50" charset="-128"/>
                          <a:ea typeface="HGP創英角ｺﾞｼｯｸUB" pitchFamily="50" charset="-128"/>
                        </a:rPr>
                        <a:t>高齢者が住み慣れた地域で安心して</a:t>
                      </a:r>
                      <a:endParaRPr lang="en-US" altLang="ja-JP" sz="1100" b="0" i="0" u="none" strike="noStrike" dirty="0">
                        <a:solidFill>
                          <a:schemeClr val="tx1"/>
                        </a:solidFill>
                        <a:effectLst/>
                        <a:latin typeface="HGP創英角ｺﾞｼｯｸUB" pitchFamily="50" charset="-128"/>
                        <a:ea typeface="HGP創英角ｺﾞｼｯｸUB" pitchFamily="50" charset="-128"/>
                      </a:endParaRPr>
                    </a:p>
                    <a:p>
                      <a:pPr algn="l" fontAlgn="t"/>
                      <a:r>
                        <a:rPr lang="ja-JP" altLang="en-US" sz="1100" b="0" i="0" u="none" strike="noStrike" dirty="0">
                          <a:solidFill>
                            <a:schemeClr val="tx1"/>
                          </a:solidFill>
                          <a:effectLst/>
                          <a:latin typeface="HGP創英角ｺﾞｼｯｸUB" pitchFamily="50" charset="-128"/>
                          <a:ea typeface="HGP創英角ｺﾞｼｯｸUB" pitchFamily="50" charset="-128"/>
                        </a:rPr>
                        <a:t>　　　　　　　　暮らし続けるまちへ</a:t>
                      </a:r>
                      <a:endParaRPr lang="ja-JP" altLang="en-US" sz="1100" b="0" i="0" u="none" strike="noStrike" dirty="0">
                        <a:solidFill>
                          <a:schemeClr val="tx1"/>
                        </a:solidFill>
                        <a:latin typeface="HGPｺﾞｼｯｸE" pitchFamily="50" charset="-128"/>
                        <a:ea typeface="HGPｺﾞｼｯｸE" pitchFamily="50" charset="-128"/>
                      </a:endParaRPr>
                    </a:p>
                    <a:p>
                      <a:pPr algn="l" fontAlgn="t"/>
                      <a:r>
                        <a:rPr lang="ja-JP" altLang="en-US" sz="1100" b="0" i="0" u="none" strike="noStrike" dirty="0">
                          <a:solidFill>
                            <a:schemeClr val="tx1"/>
                          </a:solidFill>
                          <a:latin typeface="HGPｺﾞｼｯｸE" pitchFamily="50" charset="-128"/>
                          <a:ea typeface="HGPｺﾞｼｯｸE" pitchFamily="50" charset="-128"/>
                        </a:rPr>
                        <a:t>　　　</a:t>
                      </a:r>
                      <a:r>
                        <a:rPr lang="en-US" altLang="ja-JP" sz="900" b="0" i="0" u="none" strike="noStrike" dirty="0">
                          <a:solidFill>
                            <a:schemeClr val="tx1"/>
                          </a:solidFill>
                          <a:latin typeface="HG丸ｺﾞｼｯｸM-PRO" pitchFamily="50" charset="-128"/>
                          <a:ea typeface="HG丸ｺﾞｼｯｸM-PRO" pitchFamily="50" charset="-128"/>
                        </a:rPr>
                        <a:t>【</a:t>
                      </a:r>
                      <a:r>
                        <a:rPr lang="ja-JP" altLang="en-US" sz="900" b="0" i="0" u="none" strike="noStrike" dirty="0">
                          <a:solidFill>
                            <a:schemeClr val="tx1"/>
                          </a:solidFill>
                          <a:latin typeface="HG丸ｺﾞｼｯｸM-PRO" pitchFamily="50" charset="-128"/>
                          <a:ea typeface="HG丸ｺﾞｼｯｸM-PRO" pitchFamily="50" charset="-128"/>
                        </a:rPr>
                        <a:t>４－２－１</a:t>
                      </a:r>
                      <a:r>
                        <a:rPr lang="en-US" altLang="ja-JP" sz="900" b="0" i="0" u="none" strike="noStrike" dirty="0">
                          <a:solidFill>
                            <a:schemeClr val="tx1"/>
                          </a:solidFill>
                          <a:latin typeface="HG丸ｺﾞｼｯｸM-PRO" pitchFamily="50" charset="-128"/>
                          <a:ea typeface="HG丸ｺﾞｼｯｸM-PRO" pitchFamily="50" charset="-128"/>
                        </a:rPr>
                        <a:t>】</a:t>
                      </a:r>
                      <a:r>
                        <a:rPr lang="ja-JP" altLang="en-US" sz="900" b="0" i="0" u="none" strike="noStrike" dirty="0">
                          <a:solidFill>
                            <a:schemeClr val="tx1"/>
                          </a:solidFill>
                          <a:latin typeface="HG丸ｺﾞｼｯｸM-PRO" pitchFamily="50" charset="-128"/>
                          <a:ea typeface="HG丸ｺﾞｼｯｸM-PRO" pitchFamily="50" charset="-128"/>
                        </a:rPr>
                        <a:t>地域包括ケアシステムの推進　　　　　　　　　</a:t>
                      </a:r>
                      <a:r>
                        <a:rPr lang="en-US" altLang="ja-JP" sz="900" b="0" i="0" u="none" strike="noStrike" baseline="0" dirty="0">
                          <a:solidFill>
                            <a:schemeClr val="tx1"/>
                          </a:solidFill>
                          <a:latin typeface="HG丸ｺﾞｼｯｸM-PRO" pitchFamily="50" charset="-128"/>
                          <a:ea typeface="HG丸ｺﾞｼｯｸM-PRO" pitchFamily="50" charset="-128"/>
                        </a:rPr>
                        <a:t>                           </a:t>
                      </a:r>
                      <a:r>
                        <a:rPr lang="ja-JP" altLang="en-US" sz="900" b="0" i="0" u="none" strike="noStrike" baseline="0" dirty="0">
                          <a:solidFill>
                            <a:schemeClr val="tx1"/>
                          </a:solidFill>
                          <a:latin typeface="HG丸ｺﾞｼｯｸM-PRO" pitchFamily="50" charset="-128"/>
                          <a:ea typeface="HG丸ｺﾞｼｯｸM-PRO" pitchFamily="50" charset="-128"/>
                        </a:rPr>
                        <a:t>　</a:t>
                      </a:r>
                      <a:endParaRPr lang="en-US" altLang="ja-JP" sz="900" b="0" i="0" u="none" strike="noStrike" baseline="0" dirty="0">
                        <a:solidFill>
                          <a:schemeClr val="tx1"/>
                        </a:solidFill>
                        <a:latin typeface="HG丸ｺﾞｼｯｸM-PRO" pitchFamily="50" charset="-128"/>
                        <a:ea typeface="HG丸ｺﾞｼｯｸM-PRO" pitchFamily="50" charset="-128"/>
                      </a:endParaRPr>
                    </a:p>
                    <a:p>
                      <a:pPr algn="l" fontAlgn="t"/>
                      <a:r>
                        <a:rPr lang="ja-JP" altLang="en-US" sz="900" b="0" i="0" u="none" strike="noStrike" baseline="0" dirty="0">
                          <a:solidFill>
                            <a:schemeClr val="tx1"/>
                          </a:solidFill>
                          <a:latin typeface="HG丸ｺﾞｼｯｸM-PRO" pitchFamily="50" charset="-128"/>
                          <a:ea typeface="HG丸ｺﾞｼｯｸM-PRO" pitchFamily="50" charset="-128"/>
                        </a:rPr>
                        <a:t>　　　　　　　　　</a:t>
                      </a:r>
                      <a:r>
                        <a:rPr lang="en-US" altLang="ja-JP" sz="900" b="0" i="0" u="none" strike="noStrike" dirty="0">
                          <a:solidFill>
                            <a:schemeClr val="tx1"/>
                          </a:solidFill>
                          <a:latin typeface="ＭＳ Ｐ明朝" pitchFamily="18" charset="-128"/>
                          <a:ea typeface="ＭＳ Ｐ明朝" pitchFamily="18" charset="-128"/>
                        </a:rPr>
                        <a:t>[</a:t>
                      </a:r>
                      <a:r>
                        <a:rPr lang="ja-JP" altLang="en-US" sz="900" b="0" i="0" u="none" strike="noStrike" dirty="0">
                          <a:solidFill>
                            <a:schemeClr val="tx1"/>
                          </a:solidFill>
                          <a:latin typeface="ＭＳ Ｐ明朝" pitchFamily="18" charset="-128"/>
                          <a:ea typeface="ＭＳ Ｐ明朝" pitchFamily="18" charset="-128"/>
                        </a:rPr>
                        <a:t>予算額　</a:t>
                      </a:r>
                      <a:r>
                        <a:rPr lang="en-US" altLang="ja-JP" sz="900" b="0" i="0" u="none" strike="noStrike" dirty="0">
                          <a:solidFill>
                            <a:schemeClr val="tx1"/>
                          </a:solidFill>
                          <a:latin typeface="ＭＳ Ｐ明朝" pitchFamily="18" charset="-128"/>
                          <a:ea typeface="ＭＳ Ｐ明朝" pitchFamily="18" charset="-128"/>
                        </a:rPr>
                        <a:t>774</a:t>
                      </a:r>
                      <a:r>
                        <a:rPr lang="ja-JP" altLang="en-US" sz="900" b="0" i="0" u="none" strike="noStrike" baseline="0" dirty="0">
                          <a:solidFill>
                            <a:schemeClr val="tx1"/>
                          </a:solidFill>
                          <a:latin typeface="ＭＳ Ｐ明朝" pitchFamily="18" charset="-128"/>
                          <a:ea typeface="ＭＳ Ｐ明朝" pitchFamily="18" charset="-128"/>
                        </a:rPr>
                        <a:t>千円</a:t>
                      </a:r>
                      <a:r>
                        <a:rPr lang="en-US" altLang="ja-JP" sz="900" b="0" i="0" u="none" strike="noStrike" dirty="0">
                          <a:solidFill>
                            <a:schemeClr val="tx1"/>
                          </a:solidFill>
                          <a:latin typeface="ＭＳ Ｐ明朝" pitchFamily="18" charset="-128"/>
                          <a:ea typeface="ＭＳ Ｐ明朝" pitchFamily="18" charset="-128"/>
                        </a:rPr>
                        <a:t>]</a:t>
                      </a:r>
                    </a:p>
                  </a:txBody>
                  <a:tcPr marL="72000" marR="72000" marT="72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50456">
                <a:tc>
                  <a:txBody>
                    <a:bodyPr/>
                    <a:lstStyle/>
                    <a:p>
                      <a:pPr algn="l"/>
                      <a:r>
                        <a:rPr lang="en-US" altLang="ja-JP" sz="1300" b="0" i="0" u="none" strike="noStrike" dirty="0">
                          <a:solidFill>
                            <a:schemeClr val="tx1"/>
                          </a:solidFill>
                          <a:latin typeface="HG丸ｺﾞｼｯｸM-PRO" pitchFamily="50" charset="-128"/>
                          <a:ea typeface="HG丸ｺﾞｼｯｸM-PRO" pitchFamily="50" charset="-128"/>
                        </a:rPr>
                        <a:t>【</a:t>
                      </a:r>
                      <a:r>
                        <a:rPr lang="ja-JP" altLang="en-US" sz="1300" b="0" i="0" u="none" strike="noStrike" dirty="0">
                          <a:solidFill>
                            <a:schemeClr val="tx1"/>
                          </a:solidFill>
                          <a:latin typeface="HG丸ｺﾞｼｯｸM-PRO" pitchFamily="50" charset="-128"/>
                          <a:ea typeface="HG丸ｺﾞｼｯｸM-PRO" pitchFamily="50" charset="-128"/>
                        </a:rPr>
                        <a:t>経営課題５</a:t>
                      </a:r>
                      <a:r>
                        <a:rPr lang="en-US" altLang="ja-JP" sz="1300" b="0" i="0" u="none" strike="noStrike" dirty="0">
                          <a:solidFill>
                            <a:schemeClr val="tx1"/>
                          </a:solidFill>
                          <a:latin typeface="HG丸ｺﾞｼｯｸM-PRO" pitchFamily="50" charset="-128"/>
                          <a:ea typeface="HG丸ｺﾞｼｯｸM-PRO" pitchFamily="50" charset="-128"/>
                        </a:rPr>
                        <a:t>】</a:t>
                      </a:r>
                      <a:r>
                        <a:rPr lang="ja-JP" altLang="en-US" sz="1100" b="0" i="0" u="none" strike="noStrike" dirty="0">
                          <a:solidFill>
                            <a:schemeClr val="tx1"/>
                          </a:solidFill>
                          <a:latin typeface="HGPｺﾞｼｯｸE" pitchFamily="50" charset="-128"/>
                          <a:ea typeface="HGPｺﾞｼｯｸE" pitchFamily="50" charset="-128"/>
                        </a:rPr>
                        <a:t/>
                      </a:r>
                      <a:br>
                        <a:rPr lang="ja-JP" altLang="en-US" sz="1100" b="0" i="0" u="none" strike="noStrike" dirty="0">
                          <a:solidFill>
                            <a:schemeClr val="tx1"/>
                          </a:solidFill>
                          <a:latin typeface="HGPｺﾞｼｯｸE" pitchFamily="50" charset="-128"/>
                          <a:ea typeface="HGPｺﾞｼｯｸE" pitchFamily="50" charset="-128"/>
                        </a:rPr>
                      </a:br>
                      <a:r>
                        <a:rPr lang="ja-JP" altLang="en-US" sz="1600" dirty="0">
                          <a:solidFill>
                            <a:schemeClr val="tx1"/>
                          </a:solidFill>
                          <a:latin typeface="HGP創英角ｺﾞｼｯｸUB" pitchFamily="50" charset="-128"/>
                          <a:ea typeface="HGP創英角ｺﾞｼｯｸUB" pitchFamily="50" charset="-128"/>
                        </a:rPr>
                        <a:t>区民の皆さんに信頼される区役所づくり</a:t>
                      </a:r>
                    </a:p>
                    <a:p>
                      <a:pPr marL="0" marR="0" indent="0" algn="l" defTabSz="914331" rtl="0" eaLnBrk="1" fontAlgn="auto" latinLnBrk="0" hangingPunct="1">
                        <a:lnSpc>
                          <a:spcPct val="100000"/>
                        </a:lnSpc>
                        <a:spcBef>
                          <a:spcPts val="0"/>
                        </a:spcBef>
                        <a:spcAft>
                          <a:spcPts val="0"/>
                        </a:spcAft>
                        <a:buClrTx/>
                        <a:buSzTx/>
                        <a:buFontTx/>
                        <a:buNone/>
                        <a:tabLst/>
                        <a:defRPr/>
                      </a:pPr>
                      <a:endParaRPr kumimoji="1" lang="en-US" altLang="ja-JP" sz="1000" b="0" dirty="0">
                        <a:solidFill>
                          <a:schemeClr val="tx1"/>
                        </a:solidFill>
                        <a:latin typeface="HG丸ｺﾞｼｯｸM-PRO" panose="020F0600000000000000" pitchFamily="50" charset="-128"/>
                        <a:ea typeface="HG丸ｺﾞｼｯｸM-PRO" panose="020F0600000000000000" pitchFamily="50" charset="-128"/>
                      </a:endParaRPr>
                    </a:p>
                    <a:p>
                      <a:pPr marL="0" marR="0" indent="0" algn="l" defTabSz="914331" rtl="0" eaLnBrk="1" fontAlgn="auto"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itchFamily="50" charset="-128"/>
                          <a:ea typeface="HG丸ｺﾞｼｯｸM-PRO" pitchFamily="50" charset="-128"/>
                        </a:rPr>
                        <a:t>・区民が利用しやすい便利で親切な区役所　</a:t>
                      </a:r>
                    </a:p>
                    <a:p>
                      <a:pPr marL="0" marR="0" indent="0" algn="l" defTabSz="914331" rtl="0" eaLnBrk="1" fontAlgn="auto"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itchFamily="50" charset="-128"/>
                          <a:ea typeface="HG丸ｺﾞｼｯｸM-PRO" pitchFamily="50" charset="-128"/>
                        </a:rPr>
                        <a:t>・多様な区民の意見やニーズを区政に反映</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marL="0" marR="0" indent="0" algn="l" defTabSz="914331" rtl="0" eaLnBrk="1" fontAlgn="auto"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itchFamily="50" charset="-128"/>
                          <a:ea typeface="HG丸ｺﾞｼｯｸM-PRO" pitchFamily="50" charset="-128"/>
                        </a:rPr>
                        <a:t>　し、地域実情に応じた区政運営が行われ</a:t>
                      </a:r>
                      <a:endParaRPr lang="en-US" altLang="ja-JP" sz="1000" b="0" i="0" u="none" strike="noStrike" dirty="0">
                        <a:solidFill>
                          <a:schemeClr val="tx1"/>
                        </a:solidFill>
                        <a:effectLst/>
                        <a:latin typeface="HG丸ｺﾞｼｯｸM-PRO" pitchFamily="50" charset="-128"/>
                        <a:ea typeface="HG丸ｺﾞｼｯｸM-PRO" pitchFamily="50" charset="-128"/>
                      </a:endParaRPr>
                    </a:p>
                    <a:p>
                      <a:pPr marL="0" marR="0" indent="0" algn="l" defTabSz="914331" rtl="0" eaLnBrk="1" fontAlgn="auto"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HG丸ｺﾞｼｯｸM-PRO" pitchFamily="50" charset="-128"/>
                          <a:ea typeface="HG丸ｺﾞｼｯｸM-PRO" pitchFamily="50" charset="-128"/>
                        </a:rPr>
                        <a:t>　ており、区民がそれを実感している状態</a:t>
                      </a:r>
                    </a:p>
                  </a:txBody>
                  <a:tcPr marL="72000" marR="72000" marT="72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ja-JP" sz="1100" b="0" i="0" u="none" strike="noStrike" dirty="0">
                          <a:solidFill>
                            <a:schemeClr val="tx1"/>
                          </a:solidFill>
                          <a:latin typeface="HGPｺﾞｼｯｸE" pitchFamily="50" charset="-128"/>
                          <a:ea typeface="HGPｺﾞｼｯｸE" pitchFamily="50" charset="-128"/>
                        </a:rPr>
                        <a:t>【</a:t>
                      </a:r>
                      <a:r>
                        <a:rPr lang="ja-JP" altLang="en-US" sz="1100" b="0" i="0" u="none" strike="noStrike" dirty="0">
                          <a:solidFill>
                            <a:schemeClr val="tx1"/>
                          </a:solidFill>
                          <a:latin typeface="HGPｺﾞｼｯｸE" pitchFamily="50" charset="-128"/>
                          <a:ea typeface="HGPｺﾞｼｯｸE" pitchFamily="50" charset="-128"/>
                        </a:rPr>
                        <a:t>戦略５－１</a:t>
                      </a:r>
                      <a:r>
                        <a:rPr lang="en-US" altLang="ja-JP" sz="1100" b="0" i="0" u="none" strike="noStrike" dirty="0">
                          <a:solidFill>
                            <a:schemeClr val="tx1"/>
                          </a:solidFill>
                          <a:latin typeface="HGPｺﾞｼｯｸE" pitchFamily="50" charset="-128"/>
                          <a:ea typeface="HGPｺﾞｼｯｸE" pitchFamily="50" charset="-128"/>
                        </a:rPr>
                        <a:t>】</a:t>
                      </a:r>
                      <a:r>
                        <a:rPr lang="ja-JP" altLang="en-US" sz="1100" b="0" i="0" u="none" strike="noStrike" dirty="0">
                          <a:solidFill>
                            <a:schemeClr val="tx1"/>
                          </a:solidFill>
                          <a:latin typeface="HGPｺﾞｼｯｸE" pitchFamily="50" charset="-128"/>
                          <a:ea typeface="HGPｺﾞｼｯｸE" pitchFamily="50" charset="-128"/>
                        </a:rPr>
                        <a:t>コンプライアンスの確保</a:t>
                      </a:r>
                    </a:p>
                    <a:p>
                      <a:pPr algn="l" fontAlgn="t"/>
                      <a:r>
                        <a:rPr lang="ja-JP" altLang="en-US" sz="1100" b="0" i="0" u="none" strike="noStrike" dirty="0">
                          <a:solidFill>
                            <a:schemeClr val="tx1"/>
                          </a:solidFill>
                          <a:latin typeface="HGPｺﾞｼｯｸE" pitchFamily="50" charset="-128"/>
                          <a:ea typeface="HGPｺﾞｼｯｸE" pitchFamily="50" charset="-128"/>
                        </a:rPr>
                        <a:t>　　　</a:t>
                      </a:r>
                      <a:r>
                        <a:rPr lang="en-US" altLang="ja-JP" sz="900" b="0" i="0" u="none" strike="noStrike" dirty="0">
                          <a:solidFill>
                            <a:schemeClr val="tx1"/>
                          </a:solidFill>
                          <a:latin typeface="HG丸ｺﾞｼｯｸM-PRO" pitchFamily="50" charset="-128"/>
                          <a:ea typeface="HG丸ｺﾞｼｯｸM-PRO" pitchFamily="50" charset="-128"/>
                        </a:rPr>
                        <a:t>【</a:t>
                      </a:r>
                      <a:r>
                        <a:rPr lang="ja-JP" altLang="en-US" sz="900" b="0" i="0" u="none" strike="noStrike" dirty="0">
                          <a:solidFill>
                            <a:schemeClr val="tx1"/>
                          </a:solidFill>
                          <a:latin typeface="HG丸ｺﾞｼｯｸM-PRO" pitchFamily="50" charset="-128"/>
                          <a:ea typeface="HG丸ｺﾞｼｯｸM-PRO" pitchFamily="50" charset="-128"/>
                        </a:rPr>
                        <a:t>５－１－１</a:t>
                      </a:r>
                      <a:r>
                        <a:rPr lang="en-US" altLang="ja-JP" sz="900" b="0" i="0" u="none" strike="noStrike" dirty="0">
                          <a:solidFill>
                            <a:schemeClr val="tx1"/>
                          </a:solidFill>
                          <a:latin typeface="HG丸ｺﾞｼｯｸM-PRO" pitchFamily="50" charset="-128"/>
                          <a:ea typeface="HG丸ｺﾞｼｯｸM-PRO" pitchFamily="50" charset="-128"/>
                        </a:rPr>
                        <a:t>】</a:t>
                      </a:r>
                      <a:r>
                        <a:rPr lang="ja-JP" altLang="en-US" sz="900" b="0" i="0" u="none" strike="noStrike" dirty="0">
                          <a:solidFill>
                            <a:schemeClr val="tx1"/>
                          </a:solidFill>
                          <a:latin typeface="HG丸ｺﾞｼｯｸM-PRO" pitchFamily="50" charset="-128"/>
                          <a:ea typeface="HG丸ｺﾞｼｯｸM-PRO" pitchFamily="50" charset="-128"/>
                        </a:rPr>
                        <a:t>職員のコンプライアンス意識の向上　</a:t>
                      </a:r>
                      <a:br>
                        <a:rPr lang="ja-JP" altLang="en-US" sz="900" b="0" i="0" u="none" strike="noStrike" dirty="0">
                          <a:solidFill>
                            <a:schemeClr val="tx1"/>
                          </a:solidFill>
                          <a:latin typeface="HG丸ｺﾞｼｯｸM-PRO" pitchFamily="50" charset="-128"/>
                          <a:ea typeface="HG丸ｺﾞｼｯｸM-PRO" pitchFamily="50" charset="-128"/>
                        </a:rPr>
                      </a:br>
                      <a:r>
                        <a:rPr lang="ja-JP" altLang="en-US" sz="900" b="0" i="0" u="none" strike="noStrike" dirty="0">
                          <a:solidFill>
                            <a:schemeClr val="tx1"/>
                          </a:solidFill>
                          <a:latin typeface="HG丸ｺﾞｼｯｸM-PRO" pitchFamily="50" charset="-128"/>
                          <a:ea typeface="HG丸ｺﾞｼｯｸM-PRO" pitchFamily="50" charset="-128"/>
                        </a:rPr>
                        <a:t>　　　　　</a:t>
                      </a:r>
                      <a:r>
                        <a:rPr lang="ja-JP" altLang="en-US" sz="900" b="0" i="0" u="none" strike="noStrike" baseline="0" dirty="0">
                          <a:solidFill>
                            <a:schemeClr val="tx1"/>
                          </a:solidFill>
                          <a:latin typeface="HG丸ｺﾞｼｯｸM-PRO" pitchFamily="50" charset="-128"/>
                          <a:ea typeface="HG丸ｺﾞｼｯｸM-PRO" pitchFamily="50" charset="-128"/>
                        </a:rPr>
                        <a:t> 　　　　</a:t>
                      </a:r>
                      <a:r>
                        <a:rPr lang="en-US" altLang="ja-JP" sz="900" b="0" i="0" u="none" strike="noStrike" dirty="0">
                          <a:solidFill>
                            <a:schemeClr val="tx1"/>
                          </a:solidFill>
                          <a:latin typeface="ＭＳ Ｐ明朝" pitchFamily="18" charset="-128"/>
                          <a:ea typeface="ＭＳ Ｐ明朝" pitchFamily="18" charset="-128"/>
                        </a:rPr>
                        <a:t>[</a:t>
                      </a:r>
                      <a:r>
                        <a:rPr lang="ja-JP" altLang="en-US" sz="900" b="0" i="0" u="none" strike="noStrike" dirty="0">
                          <a:solidFill>
                            <a:schemeClr val="tx1"/>
                          </a:solidFill>
                          <a:latin typeface="ＭＳ Ｐ明朝" pitchFamily="18" charset="-128"/>
                          <a:ea typeface="ＭＳ Ｐ明朝" pitchFamily="18" charset="-128"/>
                        </a:rPr>
                        <a:t>予算額　－　</a:t>
                      </a:r>
                      <a:r>
                        <a:rPr lang="ja-JP" altLang="en-US" sz="900" b="0" i="0" u="none" strike="noStrike" baseline="0" dirty="0">
                          <a:solidFill>
                            <a:schemeClr val="tx1"/>
                          </a:solidFill>
                          <a:latin typeface="ＭＳ Ｐ明朝" pitchFamily="18" charset="-128"/>
                          <a:ea typeface="ＭＳ Ｐ明朝" pitchFamily="18" charset="-128"/>
                        </a:rPr>
                        <a:t>円</a:t>
                      </a:r>
                      <a:r>
                        <a:rPr lang="en-US" altLang="ja-JP" sz="900" b="0" i="0" u="none" strike="noStrike" dirty="0">
                          <a:solidFill>
                            <a:schemeClr val="tx1"/>
                          </a:solidFill>
                          <a:latin typeface="ＭＳ Ｐ明朝" pitchFamily="18" charset="-128"/>
                          <a:ea typeface="ＭＳ Ｐ明朝" pitchFamily="18" charset="-128"/>
                        </a:rPr>
                        <a:t>]</a:t>
                      </a:r>
                    </a:p>
                    <a:p>
                      <a:pPr algn="l" fontAlgn="t"/>
                      <a:endParaRPr lang="en-US" altLang="ja-JP" sz="1100" b="0" i="0" u="none" strike="noStrike" dirty="0">
                        <a:solidFill>
                          <a:schemeClr val="tx1"/>
                        </a:solidFill>
                        <a:latin typeface="HGPｺﾞｼｯｸE" pitchFamily="50" charset="-128"/>
                        <a:ea typeface="HGPｺﾞｼｯｸE" pitchFamily="50" charset="-128"/>
                      </a:endParaRPr>
                    </a:p>
                    <a:p>
                      <a:pPr algn="l" fontAlgn="t"/>
                      <a:r>
                        <a:rPr lang="en-US" altLang="ja-JP" sz="1100" b="0" i="0" u="none" strike="noStrike" dirty="0">
                          <a:solidFill>
                            <a:schemeClr val="tx1"/>
                          </a:solidFill>
                          <a:latin typeface="HGPｺﾞｼｯｸE" pitchFamily="50" charset="-128"/>
                          <a:ea typeface="HGPｺﾞｼｯｸE" pitchFamily="50" charset="-128"/>
                        </a:rPr>
                        <a:t>【</a:t>
                      </a:r>
                      <a:r>
                        <a:rPr lang="ja-JP" altLang="en-US" sz="1100" b="0" i="0" u="none" strike="noStrike" dirty="0">
                          <a:solidFill>
                            <a:schemeClr val="tx1"/>
                          </a:solidFill>
                          <a:latin typeface="HGPｺﾞｼｯｸE" pitchFamily="50" charset="-128"/>
                          <a:ea typeface="HGPｺﾞｼｯｸE" pitchFamily="50" charset="-128"/>
                        </a:rPr>
                        <a:t>戦略５－３</a:t>
                      </a:r>
                      <a:r>
                        <a:rPr lang="en-US" altLang="ja-JP" sz="1100" b="0" i="0" u="none" strike="noStrike" dirty="0">
                          <a:solidFill>
                            <a:schemeClr val="tx1"/>
                          </a:solidFill>
                          <a:latin typeface="HGPｺﾞｼｯｸE" pitchFamily="50" charset="-128"/>
                          <a:ea typeface="HGPｺﾞｼｯｸE" pitchFamily="50" charset="-128"/>
                        </a:rPr>
                        <a:t>】</a:t>
                      </a:r>
                      <a:r>
                        <a:rPr lang="ja-JP" altLang="en-US" sz="1100" b="0" i="0" u="none" strike="noStrike" dirty="0">
                          <a:solidFill>
                            <a:schemeClr val="tx1"/>
                          </a:solidFill>
                          <a:latin typeface="HGPｺﾞｼｯｸE" pitchFamily="50" charset="-128"/>
                          <a:ea typeface="HGPｺﾞｼｯｸE" pitchFamily="50" charset="-128"/>
                        </a:rPr>
                        <a:t>区民の皆さんとすすめる区政運営</a:t>
                      </a:r>
                      <a:r>
                        <a:rPr lang="ja-JP" altLang="en-US" sz="900" b="0" i="0" u="none" strike="noStrike" dirty="0">
                          <a:solidFill>
                            <a:schemeClr val="tx1"/>
                          </a:solidFill>
                          <a:latin typeface="HG丸ｺﾞｼｯｸM-PRO" panose="020F0600000000000000" pitchFamily="50" charset="-128"/>
                          <a:ea typeface="HG丸ｺﾞｼｯｸM-PRO" panose="020F0600000000000000" pitchFamily="50" charset="-128"/>
                        </a:rPr>
                        <a:t>　　</a:t>
                      </a:r>
                      <a:r>
                        <a:rPr lang="ja-JP" altLang="en-US" sz="900" b="0" i="0" u="none" strike="noStrike" baseline="0" dirty="0">
                          <a:solidFill>
                            <a:schemeClr val="tx1"/>
                          </a:solidFill>
                          <a:latin typeface="HG丸ｺﾞｼｯｸM-PRO" panose="020F0600000000000000" pitchFamily="50" charset="-128"/>
                          <a:ea typeface="HG丸ｺﾞｼｯｸM-PRO" panose="020F0600000000000000" pitchFamily="50" charset="-128"/>
                        </a:rPr>
                        <a:t> </a:t>
                      </a:r>
                      <a:endParaRPr lang="en-US" altLang="ja-JP" sz="900" b="0" i="0" u="none" strike="noStrike" baseline="0" dirty="0">
                        <a:solidFill>
                          <a:schemeClr val="tx1"/>
                        </a:solidFill>
                        <a:latin typeface="HG丸ｺﾞｼｯｸM-PRO" panose="020F0600000000000000" pitchFamily="50" charset="-128"/>
                        <a:ea typeface="HG丸ｺﾞｼｯｸM-PRO" panose="020F0600000000000000" pitchFamily="50" charset="-128"/>
                      </a:endParaRPr>
                    </a:p>
                    <a:p>
                      <a:pPr algn="l" fontAlgn="t"/>
                      <a:r>
                        <a:rPr lang="ja-JP" altLang="en-US" sz="900" b="0" i="0" u="none" strike="noStrike" dirty="0">
                          <a:solidFill>
                            <a:schemeClr val="tx1"/>
                          </a:solidFill>
                          <a:latin typeface="HG丸ｺﾞｼｯｸM-PRO" panose="020F0600000000000000" pitchFamily="50" charset="-128"/>
                          <a:ea typeface="HG丸ｺﾞｼｯｸM-PRO" panose="020F0600000000000000" pitchFamily="50" charset="-128"/>
                        </a:rPr>
                        <a:t>　　 </a:t>
                      </a:r>
                      <a:r>
                        <a:rPr lang="en-US" altLang="ja-JP" sz="900" b="0" i="0" u="none" strike="noStrike" dirty="0">
                          <a:solidFill>
                            <a:schemeClr val="tx1"/>
                          </a:solidFill>
                          <a:latin typeface="HG丸ｺﾞｼｯｸM-PRO" panose="020F0600000000000000" pitchFamily="50" charset="-128"/>
                          <a:ea typeface="HG丸ｺﾞｼｯｸM-PRO" panose="020F0600000000000000" pitchFamily="50" charset="-128"/>
                        </a:rPr>
                        <a:t>【</a:t>
                      </a:r>
                      <a:r>
                        <a:rPr lang="ja-JP" altLang="en-US" sz="900" b="0" i="0" u="none" strike="noStrike" dirty="0">
                          <a:solidFill>
                            <a:schemeClr val="tx1"/>
                          </a:solidFill>
                          <a:latin typeface="HG丸ｺﾞｼｯｸM-PRO" panose="020F0600000000000000" pitchFamily="50" charset="-128"/>
                          <a:ea typeface="HG丸ｺﾞｼｯｸM-PRO" panose="020F0600000000000000" pitchFamily="50" charset="-128"/>
                        </a:rPr>
                        <a:t>５－３－２</a:t>
                      </a:r>
                      <a:r>
                        <a:rPr lang="en-US" altLang="ja-JP" sz="900" b="0" i="0" u="none" strike="noStrike" dirty="0">
                          <a:solidFill>
                            <a:schemeClr val="tx1"/>
                          </a:solidFill>
                          <a:latin typeface="HG丸ｺﾞｼｯｸM-PRO" panose="020F0600000000000000" pitchFamily="50" charset="-128"/>
                          <a:ea typeface="HG丸ｺﾞｼｯｸM-PRO" panose="020F0600000000000000" pitchFamily="50" charset="-128"/>
                        </a:rPr>
                        <a:t>】</a:t>
                      </a:r>
                      <a:r>
                        <a:rPr lang="ja-JP" altLang="en-US" sz="900" b="0" i="0" u="none" strike="noStrike" dirty="0">
                          <a:solidFill>
                            <a:schemeClr val="tx1"/>
                          </a:solidFill>
                          <a:latin typeface="HG丸ｺﾞｼｯｸM-PRO" panose="020F0600000000000000" pitchFamily="50" charset="-128"/>
                          <a:ea typeface="HG丸ｺﾞｼｯｸM-PRO" panose="020F0600000000000000" pitchFamily="50" charset="-128"/>
                        </a:rPr>
                        <a:t>区民ニーズの的確な把握と積極的な情報発信</a:t>
                      </a:r>
                      <a:endParaRPr lang="en-US" altLang="ja-JP" sz="900" b="0" i="0" u="none" strike="noStrike" dirty="0">
                        <a:solidFill>
                          <a:schemeClr val="tx1"/>
                        </a:solidFill>
                        <a:latin typeface="HG丸ｺﾞｼｯｸM-PRO" panose="020F0600000000000000" pitchFamily="50" charset="-128"/>
                        <a:ea typeface="HG丸ｺﾞｼｯｸM-PRO" panose="020F0600000000000000" pitchFamily="50" charset="-128"/>
                      </a:endParaRPr>
                    </a:p>
                    <a:p>
                      <a:pPr marL="0" marR="0" indent="0" algn="l" defTabSz="914331" rtl="0" eaLnBrk="1" fontAlgn="t"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latin typeface="ＭＳ Ｐ明朝" pitchFamily="18" charset="-128"/>
                          <a:ea typeface="ＭＳ Ｐ明朝" pitchFamily="18" charset="-128"/>
                        </a:rPr>
                        <a:t>　　　　　　　　　　　　　　</a:t>
                      </a:r>
                      <a:r>
                        <a:rPr lang="en-US" altLang="ja-JP" sz="900" b="0" i="0" u="none" strike="noStrike" dirty="0">
                          <a:solidFill>
                            <a:schemeClr val="tx1"/>
                          </a:solidFill>
                          <a:latin typeface="ＭＳ Ｐ明朝" pitchFamily="18" charset="-128"/>
                          <a:ea typeface="ＭＳ Ｐ明朝" pitchFamily="18" charset="-128"/>
                        </a:rPr>
                        <a:t>[</a:t>
                      </a:r>
                      <a:r>
                        <a:rPr lang="ja-JP" altLang="en-US" sz="900" b="0" i="0" u="none" strike="noStrike" dirty="0">
                          <a:solidFill>
                            <a:schemeClr val="tx1"/>
                          </a:solidFill>
                          <a:latin typeface="ＭＳ Ｐ明朝" pitchFamily="18" charset="-128"/>
                          <a:ea typeface="ＭＳ Ｐ明朝" pitchFamily="18" charset="-128"/>
                        </a:rPr>
                        <a:t>予算額　</a:t>
                      </a:r>
                      <a:r>
                        <a:rPr lang="en-US" altLang="ja-JP" sz="900" b="0" i="0" u="none" strike="noStrike" dirty="0">
                          <a:solidFill>
                            <a:schemeClr val="tx1"/>
                          </a:solidFill>
                          <a:latin typeface="ＭＳ Ｐ明朝" pitchFamily="18" charset="-128"/>
                          <a:ea typeface="ＭＳ Ｐ明朝" pitchFamily="18" charset="-128"/>
                        </a:rPr>
                        <a:t>33,809</a:t>
                      </a:r>
                      <a:r>
                        <a:rPr lang="ja-JP" altLang="en-US" sz="900" b="0" i="0" u="none" strike="noStrike" baseline="0" dirty="0">
                          <a:solidFill>
                            <a:schemeClr val="tx1"/>
                          </a:solidFill>
                          <a:latin typeface="ＭＳ Ｐ明朝" pitchFamily="18" charset="-128"/>
                          <a:ea typeface="ＭＳ Ｐ明朝" pitchFamily="18" charset="-128"/>
                        </a:rPr>
                        <a:t>千円</a:t>
                      </a:r>
                      <a:r>
                        <a:rPr lang="en-US" altLang="ja-JP" sz="900" b="0" i="0" u="none" strike="noStrike" dirty="0">
                          <a:solidFill>
                            <a:schemeClr val="tx1"/>
                          </a:solidFill>
                          <a:latin typeface="ＭＳ Ｐ明朝" pitchFamily="18" charset="-128"/>
                          <a:ea typeface="ＭＳ Ｐ明朝" pitchFamily="18" charset="-128"/>
                        </a:rPr>
                        <a:t>]</a:t>
                      </a:r>
                    </a:p>
                    <a:p>
                      <a:pPr algn="l" fontAlgn="t"/>
                      <a:r>
                        <a:rPr lang="ja-JP" altLang="en-US" sz="900" b="0" i="0" u="none" strike="noStrike" dirty="0">
                          <a:solidFill>
                            <a:schemeClr val="tx1"/>
                          </a:solidFill>
                          <a:latin typeface="HG丸ｺﾞｼｯｸM-PRO" panose="020F0600000000000000" pitchFamily="50" charset="-128"/>
                          <a:ea typeface="HG丸ｺﾞｼｯｸM-PRO" panose="020F0600000000000000" pitchFamily="50" charset="-128"/>
                        </a:rPr>
                        <a:t>　　</a:t>
                      </a:r>
                      <a:endParaRPr lang="en-US" altLang="ja-JP" sz="900" b="0" i="0" u="none" strike="noStrike" dirty="0">
                        <a:solidFill>
                          <a:schemeClr val="tx1"/>
                        </a:solidFill>
                        <a:latin typeface="ＭＳ Ｐ明朝" pitchFamily="18" charset="-128"/>
                        <a:ea typeface="ＭＳ Ｐ明朝" pitchFamily="18" charset="-128"/>
                      </a:endParaRPr>
                    </a:p>
                  </a:txBody>
                  <a:tcPr marL="72000" marR="72000" marT="72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正方形/長方形 5"/>
          <p:cNvSpPr/>
          <p:nvPr/>
        </p:nvSpPr>
        <p:spPr>
          <a:xfrm>
            <a:off x="3068960" y="9561512"/>
            <a:ext cx="864096"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en-US" altLang="ja-JP" dirty="0">
                <a:solidFill>
                  <a:schemeClr val="tx1"/>
                </a:solidFill>
              </a:rPr>
              <a:t>-6</a:t>
            </a:r>
            <a:r>
              <a:rPr lang="en-US" altLang="ja-JP" dirty="0">
                <a:solidFill>
                  <a:schemeClr val="tx1"/>
                </a:solidFill>
              </a:rPr>
              <a:t>-</a:t>
            </a:r>
            <a:endParaRPr kumimoji="1" lang="ja-JP" altLang="en-US" dirty="0">
              <a:solidFill>
                <a:schemeClr val="tx1"/>
              </a:solidFill>
            </a:endParaRPr>
          </a:p>
        </p:txBody>
      </p:sp>
      <p:sp>
        <p:nvSpPr>
          <p:cNvPr id="10" name="正方形/長方形 9"/>
          <p:cNvSpPr/>
          <p:nvPr/>
        </p:nvSpPr>
        <p:spPr>
          <a:xfrm>
            <a:off x="5201816" y="0"/>
            <a:ext cx="1656184"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ja-JP" altLang="en-US" sz="1050" dirty="0">
                <a:solidFill>
                  <a:schemeClr val="tx1"/>
                </a:solidFill>
                <a:latin typeface="+mj-ea"/>
                <a:ea typeface="+mj-ea"/>
              </a:rPr>
              <a:t>区運営方針のあらまし</a:t>
            </a:r>
            <a:endParaRPr kumimoji="1" lang="ja-JP" altLang="en-US" sz="1050" dirty="0">
              <a:solidFill>
                <a:schemeClr val="tx1"/>
              </a:solidFill>
              <a:latin typeface="+mj-ea"/>
              <a:ea typeface="+mj-ea"/>
            </a:endParaRPr>
          </a:p>
        </p:txBody>
      </p:sp>
      <p:sp>
        <p:nvSpPr>
          <p:cNvPr id="11" name="正方形/長方形 10"/>
          <p:cNvSpPr/>
          <p:nvPr/>
        </p:nvSpPr>
        <p:spPr>
          <a:xfrm>
            <a:off x="2348880" y="0"/>
            <a:ext cx="2160240" cy="24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kumimoji="1" lang="ja-JP" altLang="en-US" sz="1050" dirty="0">
                <a:solidFill>
                  <a:schemeClr val="tx1"/>
                </a:solidFill>
                <a:latin typeface="+mj-ea"/>
                <a:ea typeface="+mj-ea"/>
              </a:rPr>
              <a:t>重点的に取り組む主な経営課題</a:t>
            </a:r>
          </a:p>
        </p:txBody>
      </p:sp>
    </p:spTree>
    <p:extLst>
      <p:ext uri="{BB962C8B-B14F-4D97-AF65-F5344CB8AC3E}">
        <p14:creationId xmlns:p14="http://schemas.microsoft.com/office/powerpoint/2010/main" val="2211434203"/>
      </p:ext>
    </p:extLst>
  </p:cSld>
  <p:clrMapOvr>
    <a:masterClrMapping/>
  </p:clrMapOvr>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vert="eaVert" wrap="square" rtlCol="0">
        <a:spAutoFit/>
      </a:bodyPr>
      <a:lstStyle>
        <a:defPPr>
          <a:defRPr sz="800" dirty="0" smtClean="0">
            <a:latin typeface="HGPｺﾞｼｯｸE" panose="020B0900000000000000" pitchFamily="50" charset="-128"/>
            <a:ea typeface="HGPｺﾞｼｯｸE" panose="020B0900000000000000"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3634</Words>
  <Application>Microsoft Office PowerPoint</Application>
  <PresentationFormat>A4 210 x 297 mm</PresentationFormat>
  <Paragraphs>285</Paragraphs>
  <Slides>9</Slides>
  <Notes>4</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9</vt:i4>
      </vt:variant>
    </vt:vector>
  </HeadingPairs>
  <TitlesOfParts>
    <vt:vector size="25" baseType="lpstr">
      <vt:lpstr>HGPｺﾞｼｯｸE</vt:lpstr>
      <vt:lpstr>HGP創英角ｺﾞｼｯｸUB</vt:lpstr>
      <vt:lpstr>HGP創英角ﾎﾟｯﾌﾟ体</vt:lpstr>
      <vt:lpstr>HGSｺﾞｼｯｸE</vt:lpstr>
      <vt:lpstr>HG丸ｺﾞｼｯｸM-PRO</vt:lpstr>
      <vt:lpstr>HG創英角ｺﾞｼｯｸUB</vt:lpstr>
      <vt:lpstr>Meiryo UI</vt:lpstr>
      <vt:lpstr>ＭＳ Ｐゴシック</vt:lpstr>
      <vt:lpstr>ＭＳ Ｐ明朝</vt:lpstr>
      <vt:lpstr>ＭＳ ゴシック</vt:lpstr>
      <vt:lpstr>ＭＳ 明朝</vt:lpstr>
      <vt:lpstr>Arial</vt:lpstr>
      <vt:lpstr>Calibri</vt:lpstr>
      <vt:lpstr>Century</vt:lpstr>
      <vt:lpstr>Times New Roman</vt:lpstr>
      <vt:lpstr>1_Office テーマ</vt:lpstr>
      <vt:lpstr>PowerPoint プレゼンテーション</vt:lpstr>
      <vt:lpstr>PowerPoint プレゼンテーション</vt:lpstr>
      <vt:lpstr>PowerPoint プレゼンテーション</vt:lpstr>
      <vt:lpstr>PowerPoint プレゼンテーション</vt:lpstr>
      <vt:lpstr>城東区ってこんなまち</vt:lpstr>
      <vt:lpstr>PowerPoint プレゼンテーション</vt:lpstr>
      <vt:lpstr>PowerPoint プレゼンテーション</vt:lpstr>
      <vt:lpstr>PowerPoint プレゼンテーション</vt:lpstr>
      <vt:lpstr>★　重点的に取り組む主な経営課題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2018-03-30T01:58:53Z</dcterms:created>
  <dcterms:modified xsi:type="dcterms:W3CDTF">2022-04-28T05:13:10Z</dcterms:modified>
</cp:coreProperties>
</file>