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9"/>
  </p:notesMasterIdLst>
  <p:handoutMasterIdLst>
    <p:handoutMasterId r:id="rId50"/>
  </p:handoutMasterIdLst>
  <p:sldIdLst>
    <p:sldId id="455" r:id="rId3"/>
    <p:sldId id="456" r:id="rId4"/>
    <p:sldId id="464" r:id="rId5"/>
    <p:sldId id="457" r:id="rId6"/>
    <p:sldId id="351" r:id="rId7"/>
    <p:sldId id="352" r:id="rId8"/>
    <p:sldId id="414" r:id="rId9"/>
    <p:sldId id="441" r:id="rId10"/>
    <p:sldId id="415" r:id="rId11"/>
    <p:sldId id="442" r:id="rId12"/>
    <p:sldId id="416" r:id="rId13"/>
    <p:sldId id="417" r:id="rId14"/>
    <p:sldId id="418" r:id="rId15"/>
    <p:sldId id="419" r:id="rId16"/>
    <p:sldId id="333" r:id="rId17"/>
    <p:sldId id="420" r:id="rId18"/>
    <p:sldId id="373" r:id="rId19"/>
    <p:sldId id="421" r:id="rId20"/>
    <p:sldId id="422" r:id="rId21"/>
    <p:sldId id="423" r:id="rId22"/>
    <p:sldId id="424" r:id="rId23"/>
    <p:sldId id="443" r:id="rId24"/>
    <p:sldId id="425" r:id="rId25"/>
    <p:sldId id="444" r:id="rId26"/>
    <p:sldId id="426" r:id="rId27"/>
    <p:sldId id="427" r:id="rId28"/>
    <p:sldId id="428" r:id="rId29"/>
    <p:sldId id="467" r:id="rId30"/>
    <p:sldId id="458" r:id="rId31"/>
    <p:sldId id="430" r:id="rId32"/>
    <p:sldId id="375" r:id="rId33"/>
    <p:sldId id="431" r:id="rId34"/>
    <p:sldId id="440" r:id="rId35"/>
    <p:sldId id="459" r:id="rId36"/>
    <p:sldId id="432" r:id="rId37"/>
    <p:sldId id="433" r:id="rId38"/>
    <p:sldId id="266" r:id="rId39"/>
    <p:sldId id="434" r:id="rId40"/>
    <p:sldId id="439" r:id="rId41"/>
    <p:sldId id="435" r:id="rId42"/>
    <p:sldId id="341" r:id="rId43"/>
    <p:sldId id="438" r:id="rId44"/>
    <p:sldId id="468" r:id="rId45"/>
    <p:sldId id="469" r:id="rId46"/>
    <p:sldId id="470" r:id="rId47"/>
    <p:sldId id="398" r:id="rId48"/>
  </p:sldIdLst>
  <p:sldSz cx="6858000" cy="9906000" type="A4"/>
  <p:notesSz cx="6797675" cy="9926638"/>
  <p:defaultTextStyle>
    <a:defPPr>
      <a:defRPr lang="ja-JP"/>
    </a:defPPr>
    <a:lvl1pPr marL="0" algn="l" defTabSz="914331" rtl="0" eaLnBrk="1" latinLnBrk="0" hangingPunct="1">
      <a:defRPr kumimoji="1" sz="1800" kern="1200">
        <a:solidFill>
          <a:schemeClr val="tx1"/>
        </a:solidFill>
        <a:latin typeface="+mn-lt"/>
        <a:ea typeface="+mn-ea"/>
        <a:cs typeface="+mn-cs"/>
      </a:defRPr>
    </a:lvl1pPr>
    <a:lvl2pPr marL="457165" algn="l" defTabSz="914331" rtl="0" eaLnBrk="1" latinLnBrk="0" hangingPunct="1">
      <a:defRPr kumimoji="1" sz="1800" kern="1200">
        <a:solidFill>
          <a:schemeClr val="tx1"/>
        </a:solidFill>
        <a:latin typeface="+mn-lt"/>
        <a:ea typeface="+mn-ea"/>
        <a:cs typeface="+mn-cs"/>
      </a:defRPr>
    </a:lvl2pPr>
    <a:lvl3pPr marL="914331" algn="l" defTabSz="914331" rtl="0" eaLnBrk="1" latinLnBrk="0" hangingPunct="1">
      <a:defRPr kumimoji="1" sz="1800" kern="1200">
        <a:solidFill>
          <a:schemeClr val="tx1"/>
        </a:solidFill>
        <a:latin typeface="+mn-lt"/>
        <a:ea typeface="+mn-ea"/>
        <a:cs typeface="+mn-cs"/>
      </a:defRPr>
    </a:lvl3pPr>
    <a:lvl4pPr marL="1371495" algn="l" defTabSz="914331" rtl="0" eaLnBrk="1" latinLnBrk="0" hangingPunct="1">
      <a:defRPr kumimoji="1" sz="1800" kern="1200">
        <a:solidFill>
          <a:schemeClr val="tx1"/>
        </a:solidFill>
        <a:latin typeface="+mn-lt"/>
        <a:ea typeface="+mn-ea"/>
        <a:cs typeface="+mn-cs"/>
      </a:defRPr>
    </a:lvl4pPr>
    <a:lvl5pPr marL="1828660" algn="l" defTabSz="914331" rtl="0" eaLnBrk="1" latinLnBrk="0" hangingPunct="1">
      <a:defRPr kumimoji="1" sz="1800" kern="1200">
        <a:solidFill>
          <a:schemeClr val="tx1"/>
        </a:solidFill>
        <a:latin typeface="+mn-lt"/>
        <a:ea typeface="+mn-ea"/>
        <a:cs typeface="+mn-cs"/>
      </a:defRPr>
    </a:lvl5pPr>
    <a:lvl6pPr marL="2285826" algn="l" defTabSz="914331" rtl="0" eaLnBrk="1" latinLnBrk="0" hangingPunct="1">
      <a:defRPr kumimoji="1" sz="1800" kern="1200">
        <a:solidFill>
          <a:schemeClr val="tx1"/>
        </a:solidFill>
        <a:latin typeface="+mn-lt"/>
        <a:ea typeface="+mn-ea"/>
        <a:cs typeface="+mn-cs"/>
      </a:defRPr>
    </a:lvl6pPr>
    <a:lvl7pPr marL="2742990" algn="l" defTabSz="914331" rtl="0" eaLnBrk="1" latinLnBrk="0" hangingPunct="1">
      <a:defRPr kumimoji="1" sz="1800" kern="1200">
        <a:solidFill>
          <a:schemeClr val="tx1"/>
        </a:solidFill>
        <a:latin typeface="+mn-lt"/>
        <a:ea typeface="+mn-ea"/>
        <a:cs typeface="+mn-cs"/>
      </a:defRPr>
    </a:lvl7pPr>
    <a:lvl8pPr marL="3200156" algn="l" defTabSz="914331" rtl="0" eaLnBrk="1" latinLnBrk="0" hangingPunct="1">
      <a:defRPr kumimoji="1" sz="1800" kern="1200">
        <a:solidFill>
          <a:schemeClr val="tx1"/>
        </a:solidFill>
        <a:latin typeface="+mn-lt"/>
        <a:ea typeface="+mn-ea"/>
        <a:cs typeface="+mn-cs"/>
      </a:defRPr>
    </a:lvl8pPr>
    <a:lvl9pPr marL="3657321" algn="l" defTabSz="91433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D22"/>
    <a:srgbClr val="000000"/>
    <a:srgbClr val="D0D8E8"/>
    <a:srgbClr val="FCDDCF"/>
    <a:srgbClr val="FFFE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88483" autoAdjust="0"/>
  </p:normalViewPr>
  <p:slideViewPr>
    <p:cSldViewPr>
      <p:cViewPr varScale="1">
        <p:scale>
          <a:sx n="45" d="100"/>
          <a:sy n="45" d="100"/>
        </p:scale>
        <p:origin x="2322" y="54"/>
      </p:cViewPr>
      <p:guideLst>
        <p:guide orient="horz" pos="3120"/>
        <p:guide pos="2160"/>
      </p:guideLst>
    </p:cSldViewPr>
  </p:slideViewPr>
  <p:outlineViewPr>
    <p:cViewPr>
      <p:scale>
        <a:sx n="33" d="100"/>
        <a:sy n="33" d="100"/>
      </p:scale>
      <p:origin x="0" y="5424"/>
    </p:cViewPr>
  </p:outlineViewPr>
  <p:notesTextViewPr>
    <p:cViewPr>
      <p:scale>
        <a:sx n="100" d="100"/>
        <a:sy n="100" d="100"/>
      </p:scale>
      <p:origin x="0" y="0"/>
    </p:cViewPr>
  </p:notesTextViewPr>
  <p:sorterViewPr>
    <p:cViewPr>
      <p:scale>
        <a:sx n="66" d="100"/>
        <a:sy n="66" d="100"/>
      </p:scale>
      <p:origin x="0" y="-2190"/>
    </p:cViewPr>
  </p:sorterViewPr>
  <p:notesViewPr>
    <p:cSldViewPr>
      <p:cViewPr varScale="1">
        <p:scale>
          <a:sx n="51" d="100"/>
          <a:sy n="51" d="100"/>
        </p:scale>
        <p:origin x="-29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i5324645\Desktop\&#22478;&#26481;&#21306;&#27665;&#12450;&#12531;&#12465;&#12540;&#12488;&#31532;1&#22238;_&#22577;&#21578;&#26360;.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i5324645\Desktop\&#22478;&#26481;&#21306;&#27665;&#12450;&#12531;&#12465;&#12540;&#12488;&#31532;1&#22238;_&#22577;&#21578;&#26360;.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i5324645\Desktop\&#22478;&#26481;&#21306;&#27665;&#12450;&#12531;&#12465;&#12540;&#12488;&#31532;1&#22238;_&#22577;&#21578;&#2636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4251782\Desktop\02%20&#65288;&#21029;&#32025;&#65297;&#65289;30&#24180;&#24230;&#36939;&#21942;&#26041;&#37341;&#26908;&#35342;&#29992;&#12471;&#12540;&#12488;&#65288;&#20462;&#27491;&#29256;&#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4251782\Desktop\02%20&#65288;&#21029;&#32025;&#65297;&#65289;30&#24180;&#24230;&#36939;&#21942;&#26041;&#37341;&#26908;&#35342;&#29992;&#12471;&#12540;&#12488;&#65288;&#20462;&#27491;&#29256;&#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4251782\Desktop\H30&#36939;&#21942;&#26041;&#37341;&#26908;&#35342;&#29256;&#65288;Ver.1&#65289;\01%20&#12304;&#22478;&#26481;&#21306;&#12305;30&#24180;&#24230;&#36939;&#21942;&#26041;&#37341;&#26696;&#65288;&#27096;&#24335;&#65297;&#12539;&#65298;&#12539;&#65299;&#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4251782\Desktop\H30&#36939;&#21942;&#26041;&#37341;&#26908;&#35342;&#29256;&#65288;Ver.1&#65289;\01%20&#12304;&#22478;&#26481;&#21306;&#12305;30&#24180;&#24230;&#36939;&#21942;&#26041;&#37341;&#26696;&#65288;&#27096;&#24335;&#65297;&#12539;&#65298;&#12539;&#65299;&#6528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4251782\Desktop\02%20&#65288;&#21029;&#32025;&#65297;&#65289;30&#24180;&#24230;&#36939;&#21942;&#26041;&#37341;&#26908;&#35342;&#29992;&#12471;&#12540;&#12488;&#65288;&#20462;&#27491;&#29256;&#65289;.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4251782\Desktop\02%20&#65288;&#21029;&#32025;&#65297;&#65289;30&#24180;&#24230;&#36939;&#21942;&#26041;&#37341;&#26908;&#35342;&#29992;&#12471;&#12540;&#12488;&#65288;&#20462;&#27491;&#29256;&#65289;.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C:\Users\i5324645\Desktop\&#22478;&#26481;&#21306;&#27665;&#12450;&#12531;&#12465;&#12540;&#12488;&#31532;1&#22238;_&#22577;&#21578;&#2636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5716828229336"/>
          <c:y val="0.13161337971947804"/>
          <c:w val="0.55508366594262626"/>
          <c:h val="0.86749517914549934"/>
        </c:manualLayout>
      </c:layout>
      <c:pieChart>
        <c:varyColors val="1"/>
        <c:ser>
          <c:idx val="0"/>
          <c:order val="0"/>
          <c:spPr>
            <a:ln w="6350">
              <a:solidFill>
                <a:schemeClr val="tx1">
                  <a:lumMod val="75000"/>
                  <a:lumOff val="25000"/>
                </a:schemeClr>
              </a:solidFill>
            </a:ln>
          </c:spPr>
          <c:dPt>
            <c:idx val="0"/>
            <c:bubble3D val="0"/>
            <c:spPr>
              <a:solidFill>
                <a:srgbClr val="002060"/>
              </a:solidFill>
              <a:ln w="6350">
                <a:solidFill>
                  <a:schemeClr val="tx1">
                    <a:lumMod val="75000"/>
                    <a:lumOff val="25000"/>
                  </a:schemeClr>
                </a:solidFill>
              </a:ln>
              <a:effectLst/>
            </c:spPr>
            <c:extLst>
              <c:ext xmlns:c16="http://schemas.microsoft.com/office/drawing/2014/chart" uri="{C3380CC4-5D6E-409C-BE32-E72D297353CC}">
                <c16:uniqueId val="{00000001-9096-4D5F-990B-85AA7937E58F}"/>
              </c:ext>
            </c:extLst>
          </c:dPt>
          <c:dPt>
            <c:idx val="1"/>
            <c:bubble3D val="0"/>
            <c:spPr>
              <a:pattFill prst="ltVert">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3-9096-4D5F-990B-85AA7937E58F}"/>
              </c:ext>
            </c:extLst>
          </c:dPt>
          <c:dPt>
            <c:idx val="2"/>
            <c:bubble3D val="0"/>
            <c:spPr>
              <a:solidFill>
                <a:srgbClr val="4472C4">
                  <a:lumMod val="75000"/>
                </a:srgbClr>
              </a:solidFill>
              <a:ln w="6350">
                <a:solidFill>
                  <a:schemeClr val="tx1">
                    <a:lumMod val="75000"/>
                    <a:lumOff val="25000"/>
                  </a:schemeClr>
                </a:solidFill>
              </a:ln>
              <a:effectLst/>
            </c:spPr>
            <c:extLst>
              <c:ext xmlns:c16="http://schemas.microsoft.com/office/drawing/2014/chart" uri="{C3380CC4-5D6E-409C-BE32-E72D297353CC}">
                <c16:uniqueId val="{00000005-9096-4D5F-990B-85AA7937E58F}"/>
              </c:ext>
            </c:extLst>
          </c:dPt>
          <c:dLbls>
            <c:dLbl>
              <c:idx val="0"/>
              <c:layout>
                <c:manualLayout>
                  <c:x val="-0.10873007228010108"/>
                  <c:y val="-5.1086394858736124E-2"/>
                </c:manualLayout>
              </c:layout>
              <c:tx>
                <c:rich>
                  <a:bodyPr/>
                  <a:lstStyle/>
                  <a:p>
                    <a:r>
                      <a:rPr lang="ja-JP" altLang="en-US"/>
                      <a:t>名前も内容も</a:t>
                    </a:r>
                  </a:p>
                  <a:p>
                    <a:r>
                      <a:rPr lang="ja-JP" altLang="en-US"/>
                      <a:t>知っている
</a:t>
                    </a:r>
                    <a:r>
                      <a:rPr lang="en-US" altLang="ja-JP"/>
                      <a:t>52.5%</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096-4D5F-990B-85AA7937E58F}"/>
                </c:ext>
              </c:extLst>
            </c:dLbl>
            <c:dLbl>
              <c:idx val="1"/>
              <c:layout>
                <c:manualLayout>
                  <c:x val="0.19750705596478396"/>
                  <c:y val="-0.16511384960039657"/>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r>
                      <a:rPr lang="ja-JP" altLang="en-US" dirty="0"/>
                      <a:t>名前を知っている程度
</a:t>
                    </a:r>
                    <a:r>
                      <a:rPr lang="en-US" altLang="ja-JP" dirty="0"/>
                      <a:t>25.3%</a:t>
                    </a:r>
                  </a:p>
                </c:rich>
              </c:tx>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995157575037418"/>
                      <c:h val="0.1654135108340728"/>
                    </c:manualLayout>
                  </c15:layout>
                </c:ext>
                <c:ext xmlns:c16="http://schemas.microsoft.com/office/drawing/2014/chart" uri="{C3380CC4-5D6E-409C-BE32-E72D297353CC}">
                  <c16:uniqueId val="{00000003-9096-4D5F-990B-85AA7937E58F}"/>
                </c:ext>
              </c:extLst>
            </c:dLbl>
            <c:dLbl>
              <c:idx val="2"/>
              <c:layout>
                <c:manualLayout>
                  <c:x val="0.14710168575182864"/>
                  <c:y val="0.1796634214962321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096-4D5F-990B-85AA7937E58F}"/>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096-4D5F-990B-85AA7937E58F}"/>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096-4D5F-990B-85AA7937E58F}"/>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096-4D5F-990B-85AA7937E58F}"/>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096-4D5F-990B-85AA7937E58F}"/>
                </c:ext>
              </c:extLst>
            </c:dLbl>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問11!$C$5:$C$7</c:f>
              <c:strCache>
                <c:ptCount val="3"/>
                <c:pt idx="0">
                  <c:v>名前も内容も知っている</c:v>
                </c:pt>
                <c:pt idx="1">
                  <c:v>名前を聞いたことがある。ロゴを見たことがある</c:v>
                </c:pt>
                <c:pt idx="2">
                  <c:v>知らない</c:v>
                </c:pt>
              </c:strCache>
            </c:strRef>
          </c:cat>
          <c:val>
            <c:numRef>
              <c:f>問11!$E$5:$E$7</c:f>
              <c:numCache>
                <c:formatCode>0.0</c:formatCode>
                <c:ptCount val="3"/>
                <c:pt idx="0">
                  <c:v>52.5</c:v>
                </c:pt>
                <c:pt idx="1">
                  <c:v>25.3</c:v>
                </c:pt>
                <c:pt idx="2">
                  <c:v>22.2</c:v>
                </c:pt>
              </c:numCache>
            </c:numRef>
          </c:val>
          <c:extLst>
            <c:ext xmlns:c16="http://schemas.microsoft.com/office/drawing/2014/chart" uri="{C3380CC4-5D6E-409C-BE32-E72D297353CC}">
              <c16:uniqueId val="{0000000A-9096-4D5F-990B-85AA7937E58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16729415694908"/>
          <c:y val="0.12229358769398999"/>
          <c:w val="0.55824186792144148"/>
          <c:h val="0.87243087651778184"/>
        </c:manualLayout>
      </c:layout>
      <c:pieChart>
        <c:varyColors val="1"/>
        <c:ser>
          <c:idx val="0"/>
          <c:order val="0"/>
          <c:spPr>
            <a:ln w="6350">
              <a:solidFill>
                <a:schemeClr val="tx1">
                  <a:lumMod val="75000"/>
                  <a:lumOff val="25000"/>
                </a:schemeClr>
              </a:solidFill>
            </a:ln>
          </c:spPr>
          <c:dPt>
            <c:idx val="0"/>
            <c:bubble3D val="0"/>
            <c:spPr>
              <a:solidFill>
                <a:srgbClr val="002060"/>
              </a:solidFill>
              <a:ln w="6350">
                <a:solidFill>
                  <a:schemeClr val="tx1">
                    <a:lumMod val="75000"/>
                    <a:lumOff val="25000"/>
                  </a:schemeClr>
                </a:solidFill>
              </a:ln>
              <a:effectLst/>
            </c:spPr>
            <c:extLst>
              <c:ext xmlns:c16="http://schemas.microsoft.com/office/drawing/2014/chart" uri="{C3380CC4-5D6E-409C-BE32-E72D297353CC}">
                <c16:uniqueId val="{00000001-2F56-42D4-85AF-5C19A00901F5}"/>
              </c:ext>
            </c:extLst>
          </c:dPt>
          <c:dPt>
            <c:idx val="1"/>
            <c:bubble3D val="0"/>
            <c:spPr>
              <a:pattFill prst="ltVert">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3-2F56-42D4-85AF-5C19A00901F5}"/>
              </c:ext>
            </c:extLst>
          </c:dPt>
          <c:dPt>
            <c:idx val="2"/>
            <c:bubble3D val="0"/>
            <c:spPr>
              <a:solidFill>
                <a:srgbClr val="4472C4">
                  <a:lumMod val="75000"/>
                </a:srgbClr>
              </a:solidFill>
              <a:ln w="6350">
                <a:solidFill>
                  <a:schemeClr val="tx1">
                    <a:lumMod val="75000"/>
                    <a:lumOff val="25000"/>
                  </a:schemeClr>
                </a:solidFill>
              </a:ln>
              <a:effectLst/>
            </c:spPr>
            <c:extLst>
              <c:ext xmlns:c16="http://schemas.microsoft.com/office/drawing/2014/chart" uri="{C3380CC4-5D6E-409C-BE32-E72D297353CC}">
                <c16:uniqueId val="{00000005-2F56-42D4-85AF-5C19A00901F5}"/>
              </c:ext>
            </c:extLst>
          </c:dPt>
          <c:dPt>
            <c:idx val="3"/>
            <c:bubble3D val="0"/>
            <c:spPr>
              <a:pattFill prst="ltHorz">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7-2F56-42D4-85AF-5C19A00901F5}"/>
              </c:ext>
            </c:extLst>
          </c:dPt>
          <c:dLbls>
            <c:dLbl>
              <c:idx val="0"/>
              <c:layout>
                <c:manualLayout>
                  <c:x val="-0.17885369678595325"/>
                  <c:y val="4.018529509076324E-2"/>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0078128460989777"/>
                      <c:h val="0.16266762754966085"/>
                    </c:manualLayout>
                  </c15:layout>
                </c:ext>
                <c:ext xmlns:c16="http://schemas.microsoft.com/office/drawing/2014/chart" uri="{C3380CC4-5D6E-409C-BE32-E72D297353CC}">
                  <c16:uniqueId val="{00000001-2F56-42D4-85AF-5C19A00901F5}"/>
                </c:ext>
              </c:extLst>
            </c:dLbl>
            <c:dLbl>
              <c:idx val="1"/>
              <c:layout>
                <c:manualLayout>
                  <c:x val="0.17090078193169833"/>
                  <c:y val="-0.11912284427729757"/>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r>
                      <a:rPr lang="ja-JP" altLang="en-US" dirty="0"/>
                      <a:t>病院</a:t>
                    </a:r>
                  </a:p>
                  <a:p>
                    <a:pPr>
                      <a:defRPr sz="1000">
                        <a:solidFill>
                          <a:sysClr val="windowText" lastClr="000000"/>
                        </a:solidFill>
                      </a:defRPr>
                    </a:pPr>
                    <a:r>
                      <a:rPr lang="ja-JP" altLang="en-US" dirty="0"/>
                      <a:t>（ホスピス病棟を含む）
</a:t>
                    </a:r>
                    <a:r>
                      <a:rPr lang="en-US" altLang="ja-JP" dirty="0"/>
                      <a:t>30.1%</a:t>
                    </a:r>
                  </a:p>
                </c:rich>
              </c:tx>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068774548917146"/>
                      <c:h val="0.28952486404062433"/>
                    </c:manualLayout>
                  </c15:layout>
                </c:ext>
                <c:ext xmlns:c16="http://schemas.microsoft.com/office/drawing/2014/chart" uri="{C3380CC4-5D6E-409C-BE32-E72D297353CC}">
                  <c16:uniqueId val="{00000003-2F56-42D4-85AF-5C19A00901F5}"/>
                </c:ext>
              </c:extLst>
            </c:dLbl>
            <c:dLbl>
              <c:idx val="2"/>
              <c:layout>
                <c:manualLayout>
                  <c:x val="0.15883406456218144"/>
                  <c:y val="0.21680392653930675"/>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0710284076796454"/>
                      <c:h val="0.1677186267327512"/>
                    </c:manualLayout>
                  </c15:layout>
                </c:ext>
                <c:ext xmlns:c16="http://schemas.microsoft.com/office/drawing/2014/chart" uri="{C3380CC4-5D6E-409C-BE32-E72D297353CC}">
                  <c16:uniqueId val="{00000005-2F56-42D4-85AF-5C19A00901F5}"/>
                </c:ext>
              </c:extLst>
            </c:dLbl>
            <c:dLbl>
              <c:idx val="3"/>
              <c:layout>
                <c:manualLayout>
                  <c:x val="1.6390500941015958E-2"/>
                  <c:y val="0.1046360218171347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F56-42D4-85AF-5C19A00901F5}"/>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2F56-42D4-85AF-5C19A00901F5}"/>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F56-42D4-85AF-5C19A00901F5}"/>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2F56-42D4-85AF-5C19A00901F5}"/>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F56-42D4-85AF-5C19A00901F5}"/>
                </c:ext>
              </c:extLst>
            </c:dLbl>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問8!$C$5:$C$8</c:f>
              <c:strCache>
                <c:ptCount val="4"/>
                <c:pt idx="0">
                  <c:v>自宅</c:v>
                </c:pt>
                <c:pt idx="1">
                  <c:v>病院（ホスピス病棟を含む）</c:v>
                </c:pt>
                <c:pt idx="2">
                  <c:v>施設</c:v>
                </c:pt>
                <c:pt idx="3">
                  <c:v>その他</c:v>
                </c:pt>
              </c:strCache>
            </c:strRef>
          </c:cat>
          <c:val>
            <c:numRef>
              <c:f>問8!$E$5:$E$8</c:f>
              <c:numCache>
                <c:formatCode>0.0</c:formatCode>
                <c:ptCount val="4"/>
                <c:pt idx="0">
                  <c:v>45.6</c:v>
                </c:pt>
                <c:pt idx="1">
                  <c:v>30.1</c:v>
                </c:pt>
                <c:pt idx="2">
                  <c:v>21.8</c:v>
                </c:pt>
                <c:pt idx="3">
                  <c:v>2.5</c:v>
                </c:pt>
              </c:numCache>
            </c:numRef>
          </c:val>
          <c:extLst>
            <c:ext xmlns:c16="http://schemas.microsoft.com/office/drawing/2014/chart" uri="{C3380CC4-5D6E-409C-BE32-E72D297353CC}">
              <c16:uniqueId val="{0000000C-2F56-42D4-85AF-5C19A00901F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1924791714042"/>
          <c:y val="6.7833677504599732E-2"/>
          <c:w val="0.58437729263752736"/>
          <c:h val="0.91327580915982454"/>
        </c:manualLayout>
      </c:layout>
      <c:pieChart>
        <c:varyColors val="1"/>
        <c:ser>
          <c:idx val="0"/>
          <c:order val="0"/>
          <c:spPr>
            <a:ln w="6350">
              <a:solidFill>
                <a:schemeClr val="tx1">
                  <a:lumMod val="75000"/>
                  <a:lumOff val="25000"/>
                </a:schemeClr>
              </a:solidFill>
            </a:ln>
          </c:spPr>
          <c:dPt>
            <c:idx val="0"/>
            <c:bubble3D val="0"/>
            <c:spPr>
              <a:solidFill>
                <a:srgbClr val="002060"/>
              </a:solidFill>
              <a:ln w="6350">
                <a:solidFill>
                  <a:schemeClr val="tx1">
                    <a:lumMod val="75000"/>
                    <a:lumOff val="25000"/>
                  </a:schemeClr>
                </a:solidFill>
              </a:ln>
              <a:effectLst/>
            </c:spPr>
            <c:extLst>
              <c:ext xmlns:c16="http://schemas.microsoft.com/office/drawing/2014/chart" uri="{C3380CC4-5D6E-409C-BE32-E72D297353CC}">
                <c16:uniqueId val="{00000001-58EC-4008-9547-F4A1801B7355}"/>
              </c:ext>
            </c:extLst>
          </c:dPt>
          <c:dPt>
            <c:idx val="1"/>
            <c:bubble3D val="0"/>
            <c:spPr>
              <a:pattFill prst="ltVert">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3-58EC-4008-9547-F4A1801B7355}"/>
              </c:ext>
            </c:extLst>
          </c:dPt>
          <c:dPt>
            <c:idx val="2"/>
            <c:bubble3D val="0"/>
            <c:spPr>
              <a:solidFill>
                <a:srgbClr val="4472C4">
                  <a:lumMod val="75000"/>
                </a:srgbClr>
              </a:solidFill>
              <a:ln w="6350">
                <a:solidFill>
                  <a:schemeClr val="tx1">
                    <a:lumMod val="75000"/>
                    <a:lumOff val="25000"/>
                  </a:schemeClr>
                </a:solidFill>
              </a:ln>
              <a:effectLst/>
            </c:spPr>
            <c:extLst>
              <c:ext xmlns:c16="http://schemas.microsoft.com/office/drawing/2014/chart" uri="{C3380CC4-5D6E-409C-BE32-E72D297353CC}">
                <c16:uniqueId val="{00000005-58EC-4008-9547-F4A1801B7355}"/>
              </c:ext>
            </c:extLst>
          </c:dPt>
          <c:dPt>
            <c:idx val="3"/>
            <c:bubble3D val="0"/>
            <c:spPr>
              <a:pattFill prst="ltHorz">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7-58EC-4008-9547-F4A1801B7355}"/>
              </c:ext>
            </c:extLst>
          </c:dPt>
          <c:dLbls>
            <c:dLbl>
              <c:idx val="0"/>
              <c:layout>
                <c:manualLayout>
                  <c:x val="-0.17094376116269819"/>
                  <c:y val="0.11373614908682234"/>
                </c:manualLayout>
              </c:layout>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777324048064446"/>
                      <c:h val="0.17706138125574683"/>
                    </c:manualLayout>
                  </c15:layout>
                </c:ext>
                <c:ext xmlns:c16="http://schemas.microsoft.com/office/drawing/2014/chart" uri="{C3380CC4-5D6E-409C-BE32-E72D297353CC}">
                  <c16:uniqueId val="{00000001-58EC-4008-9547-F4A1801B7355}"/>
                </c:ext>
              </c:extLst>
            </c:dLbl>
            <c:dLbl>
              <c:idx val="1"/>
              <c:layout>
                <c:manualLayout>
                  <c:x val="0.17570514533877843"/>
                  <c:y val="-0.14004920252620082"/>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r>
                      <a:rPr lang="ja-JP" altLang="en-US" dirty="0"/>
                      <a:t>病院</a:t>
                    </a:r>
                  </a:p>
                  <a:p>
                    <a:pPr>
                      <a:defRPr sz="1000">
                        <a:solidFill>
                          <a:sysClr val="windowText" lastClr="000000"/>
                        </a:solidFill>
                      </a:defRPr>
                    </a:pPr>
                    <a:r>
                      <a:rPr lang="ja-JP" altLang="en-US" dirty="0"/>
                      <a:t>（ホスピス病棟を含む）
</a:t>
                    </a:r>
                    <a:r>
                      <a:rPr lang="en-US" altLang="ja-JP" dirty="0"/>
                      <a:t>34.1%</a:t>
                    </a:r>
                  </a:p>
                </c:rich>
              </c:tx>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156302641148206"/>
                      <c:h val="0.29308579113034589"/>
                    </c:manualLayout>
                  </c15:layout>
                </c:ext>
                <c:ext xmlns:c16="http://schemas.microsoft.com/office/drawing/2014/chart" uri="{C3380CC4-5D6E-409C-BE32-E72D297353CC}">
                  <c16:uniqueId val="{00000003-58EC-4008-9547-F4A1801B7355}"/>
                </c:ext>
              </c:extLst>
            </c:dLbl>
            <c:dLbl>
              <c:idx val="2"/>
              <c:layout>
                <c:manualLayout>
                  <c:x val="0.16128082323762868"/>
                  <c:y val="0.23599160521203591"/>
                </c:manualLayout>
              </c:layout>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667325555134255"/>
                      <c:h val="0.22522947461919868"/>
                    </c:manualLayout>
                  </c15:layout>
                </c:ext>
                <c:ext xmlns:c16="http://schemas.microsoft.com/office/drawing/2014/chart" uri="{C3380CC4-5D6E-409C-BE32-E72D297353CC}">
                  <c16:uniqueId val="{00000005-58EC-4008-9547-F4A1801B7355}"/>
                </c:ext>
              </c:extLst>
            </c:dLbl>
            <c:dLbl>
              <c:idx val="3"/>
              <c:layout>
                <c:manualLayout>
                  <c:x val="3.2972913053658029E-2"/>
                  <c:y val="0.1063060293087732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8EC-4008-9547-F4A1801B7355}"/>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58EC-4008-9547-F4A1801B7355}"/>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8EC-4008-9547-F4A1801B7355}"/>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58EC-4008-9547-F4A1801B7355}"/>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8EC-4008-9547-F4A1801B7355}"/>
                </c:ext>
              </c:extLst>
            </c:dLbl>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問9!$C$5:$C$8</c:f>
              <c:strCache>
                <c:ptCount val="4"/>
                <c:pt idx="0">
                  <c:v>自宅</c:v>
                </c:pt>
                <c:pt idx="1">
                  <c:v>病院（ホスピス病棟を含む）</c:v>
                </c:pt>
                <c:pt idx="2">
                  <c:v>施設</c:v>
                </c:pt>
                <c:pt idx="3">
                  <c:v>その他</c:v>
                </c:pt>
              </c:strCache>
            </c:strRef>
          </c:cat>
          <c:val>
            <c:numRef>
              <c:f>問9!$E$5:$E$8</c:f>
              <c:numCache>
                <c:formatCode>0.0</c:formatCode>
                <c:ptCount val="4"/>
                <c:pt idx="0">
                  <c:v>42</c:v>
                </c:pt>
                <c:pt idx="1">
                  <c:v>34.1</c:v>
                </c:pt>
                <c:pt idx="2">
                  <c:v>20.9</c:v>
                </c:pt>
                <c:pt idx="3">
                  <c:v>3.1</c:v>
                </c:pt>
              </c:numCache>
            </c:numRef>
          </c:val>
          <c:extLst>
            <c:ext xmlns:c16="http://schemas.microsoft.com/office/drawing/2014/chart" uri="{C3380CC4-5D6E-409C-BE32-E72D297353CC}">
              <c16:uniqueId val="{0000000C-58EC-4008-9547-F4A1801B735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04921176999593"/>
          <c:y val="0.11548609892031622"/>
          <c:w val="0.55508366594262626"/>
          <c:h val="0.86749517914549934"/>
        </c:manualLayout>
      </c:layout>
      <c:pieChart>
        <c:varyColors val="1"/>
        <c:ser>
          <c:idx val="0"/>
          <c:order val="0"/>
          <c:spPr>
            <a:ln w="6350">
              <a:solidFill>
                <a:schemeClr val="tx1">
                  <a:lumMod val="75000"/>
                  <a:lumOff val="25000"/>
                </a:schemeClr>
              </a:solidFill>
            </a:ln>
          </c:spPr>
          <c:dPt>
            <c:idx val="0"/>
            <c:bubble3D val="0"/>
            <c:spPr>
              <a:solidFill>
                <a:srgbClr val="002060"/>
              </a:solidFill>
              <a:ln w="6350">
                <a:solidFill>
                  <a:schemeClr val="tx1">
                    <a:lumMod val="75000"/>
                    <a:lumOff val="25000"/>
                  </a:schemeClr>
                </a:solidFill>
              </a:ln>
              <a:effectLst/>
            </c:spPr>
            <c:extLst>
              <c:ext xmlns:c16="http://schemas.microsoft.com/office/drawing/2014/chart" uri="{C3380CC4-5D6E-409C-BE32-E72D297353CC}">
                <c16:uniqueId val="{00000001-EE78-4632-ADCE-80EE3AC45AD9}"/>
              </c:ext>
            </c:extLst>
          </c:dPt>
          <c:dPt>
            <c:idx val="1"/>
            <c:bubble3D val="0"/>
            <c:spPr>
              <a:pattFill prst="ltVert">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3-EE78-4632-ADCE-80EE3AC45AD9}"/>
              </c:ext>
            </c:extLst>
          </c:dPt>
          <c:dPt>
            <c:idx val="2"/>
            <c:bubble3D val="0"/>
            <c:spPr>
              <a:solidFill>
                <a:srgbClr val="4472C4">
                  <a:lumMod val="75000"/>
                </a:srgbClr>
              </a:solidFill>
              <a:ln w="6350">
                <a:solidFill>
                  <a:schemeClr val="tx1">
                    <a:lumMod val="75000"/>
                    <a:lumOff val="25000"/>
                  </a:schemeClr>
                </a:solidFill>
              </a:ln>
              <a:effectLst/>
            </c:spPr>
            <c:extLst>
              <c:ext xmlns:c16="http://schemas.microsoft.com/office/drawing/2014/chart" uri="{C3380CC4-5D6E-409C-BE32-E72D297353CC}">
                <c16:uniqueId val="{00000005-EE78-4632-ADCE-80EE3AC45AD9}"/>
              </c:ext>
            </c:extLst>
          </c:dPt>
          <c:dLbls>
            <c:dLbl>
              <c:idx val="0"/>
              <c:layout>
                <c:manualLayout>
                  <c:x val="-0.18973184897848355"/>
                  <c:y val="8.4739472174237759E-2"/>
                </c:manualLayout>
              </c:layout>
              <c:tx>
                <c:rich>
                  <a:bodyPr/>
                  <a:lstStyle/>
                  <a:p>
                    <a:r>
                      <a:rPr lang="ja-JP" altLang="en-US" dirty="0"/>
                      <a:t>名前も内容も</a:t>
                    </a:r>
                  </a:p>
                  <a:p>
                    <a:r>
                      <a:rPr lang="ja-JP" altLang="en-US" dirty="0"/>
                      <a:t>知っている
</a:t>
                    </a:r>
                    <a:r>
                      <a:rPr lang="en-US" altLang="ja-JP" dirty="0"/>
                      <a:t>4.0%</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E78-4632-ADCE-80EE3AC45AD9}"/>
                </c:ext>
              </c:extLst>
            </c:dLbl>
            <c:dLbl>
              <c:idx val="1"/>
              <c:layout>
                <c:manualLayout>
                  <c:x val="-0.13063461719856939"/>
                  <c:y val="0.20835091639368644"/>
                </c:manualLayout>
              </c:layout>
              <c:tx>
                <c:rich>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r>
                      <a:rPr lang="ja-JP" altLang="en-US" dirty="0"/>
                      <a:t>名前を知っている程度
</a:t>
                    </a:r>
                    <a:r>
                      <a:rPr lang="en-US" altLang="ja-JP" dirty="0"/>
                      <a:t>9.6%</a:t>
                    </a:r>
                  </a:p>
                </c:rich>
              </c:tx>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7828731579441"/>
                      <c:h val="0.20340843197556688"/>
                    </c:manualLayout>
                  </c15:layout>
                </c:ext>
                <c:ext xmlns:c16="http://schemas.microsoft.com/office/drawing/2014/chart" uri="{C3380CC4-5D6E-409C-BE32-E72D297353CC}">
                  <c16:uniqueId val="{00000003-EE78-4632-ADCE-80EE3AC45AD9}"/>
                </c:ext>
              </c:extLst>
            </c:dLbl>
            <c:dLbl>
              <c:idx val="2"/>
              <c:layout>
                <c:manualLayout>
                  <c:x val="0.19875150303616124"/>
                  <c:y val="-0.18422889113023494"/>
                </c:manualLayout>
              </c:layout>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ysClr val="windowText" lastClr="00000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031818839088233"/>
                      <c:h val="0.20457157039245386"/>
                    </c:manualLayout>
                  </c15:layout>
                </c:ext>
                <c:ext xmlns:c16="http://schemas.microsoft.com/office/drawing/2014/chart" uri="{C3380CC4-5D6E-409C-BE32-E72D297353CC}">
                  <c16:uniqueId val="{00000005-EE78-4632-ADCE-80EE3AC45AD9}"/>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EE78-4632-ADCE-80EE3AC45AD9}"/>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E78-4632-ADCE-80EE3AC45AD9}"/>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EE78-4632-ADCE-80EE3AC45AD9}"/>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E78-4632-ADCE-80EE3AC45AD9}"/>
                </c:ext>
              </c:extLst>
            </c:dLbl>
            <c:numFmt formatCode="0.0&quot;%&quot;" sourceLinked="0"/>
            <c:spPr>
              <a:solidFill>
                <a:sysClr val="window" lastClr="FFFFFF"/>
              </a:solidFill>
              <a:ln>
                <a:solidFill>
                  <a:srgbClr val="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問10!$C$5:$C$7</c:f>
              <c:strCache>
                <c:ptCount val="3"/>
                <c:pt idx="0">
                  <c:v>名前も内容も知っている</c:v>
                </c:pt>
                <c:pt idx="1">
                  <c:v>名前を知っている程度</c:v>
                </c:pt>
                <c:pt idx="2">
                  <c:v>知らない</c:v>
                </c:pt>
              </c:strCache>
            </c:strRef>
          </c:cat>
          <c:val>
            <c:numRef>
              <c:f>問10!$E$5:$E$7</c:f>
              <c:numCache>
                <c:formatCode>0.0</c:formatCode>
                <c:ptCount val="3"/>
                <c:pt idx="0">
                  <c:v>4</c:v>
                </c:pt>
                <c:pt idx="1">
                  <c:v>9.6</c:v>
                </c:pt>
                <c:pt idx="2">
                  <c:v>86.4</c:v>
                </c:pt>
              </c:numCache>
            </c:numRef>
          </c:val>
          <c:extLst>
            <c:ext xmlns:c16="http://schemas.microsoft.com/office/drawing/2014/chart" uri="{C3380CC4-5D6E-409C-BE32-E72D297353CC}">
              <c16:uniqueId val="{0000000A-EE78-4632-ADCE-80EE3AC45AD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04921176999593"/>
          <c:y val="0.11548609892031622"/>
          <c:w val="0.55508366594262626"/>
          <c:h val="0.86749517914549934"/>
        </c:manualLayout>
      </c:layout>
      <c:pieChart>
        <c:varyColors val="1"/>
        <c:ser>
          <c:idx val="0"/>
          <c:order val="0"/>
          <c:spPr>
            <a:ln w="6350">
              <a:solidFill>
                <a:schemeClr val="tx1">
                  <a:lumMod val="75000"/>
                  <a:lumOff val="25000"/>
                </a:schemeClr>
              </a:solidFill>
            </a:ln>
          </c:spPr>
          <c:dPt>
            <c:idx val="0"/>
            <c:bubble3D val="0"/>
            <c:spPr>
              <a:solidFill>
                <a:srgbClr val="002060"/>
              </a:solidFill>
              <a:ln w="6350">
                <a:solidFill>
                  <a:schemeClr val="tx1">
                    <a:lumMod val="75000"/>
                    <a:lumOff val="25000"/>
                  </a:schemeClr>
                </a:solidFill>
              </a:ln>
              <a:effectLst/>
            </c:spPr>
            <c:extLst>
              <c:ext xmlns:c16="http://schemas.microsoft.com/office/drawing/2014/chart" uri="{C3380CC4-5D6E-409C-BE32-E72D297353CC}">
                <c16:uniqueId val="{00000001-FCBB-4DE8-B446-3BC80914638B}"/>
              </c:ext>
            </c:extLst>
          </c:dPt>
          <c:dPt>
            <c:idx val="1"/>
            <c:bubble3D val="0"/>
            <c:spPr>
              <a:pattFill prst="ltVert">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3-FCBB-4DE8-B446-3BC80914638B}"/>
              </c:ext>
            </c:extLst>
          </c:dPt>
          <c:dPt>
            <c:idx val="2"/>
            <c:bubble3D val="0"/>
            <c:spPr>
              <a:solidFill>
                <a:srgbClr val="4472C4">
                  <a:lumMod val="75000"/>
                </a:srgbClr>
              </a:solidFill>
              <a:ln w="6350">
                <a:solidFill>
                  <a:schemeClr val="tx1">
                    <a:lumMod val="75000"/>
                    <a:lumOff val="25000"/>
                  </a:schemeClr>
                </a:solidFill>
              </a:ln>
              <a:effectLst/>
            </c:spPr>
            <c:extLst>
              <c:ext xmlns:c16="http://schemas.microsoft.com/office/drawing/2014/chart" uri="{C3380CC4-5D6E-409C-BE32-E72D297353CC}">
                <c16:uniqueId val="{00000005-FCBB-4DE8-B446-3BC80914638B}"/>
              </c:ext>
            </c:extLst>
          </c:dPt>
          <c:dLbls>
            <c:dLbl>
              <c:idx val="0"/>
              <c:layout>
                <c:manualLayout>
                  <c:x val="0.21184562699994433"/>
                  <c:y val="5.973564868840834E-2"/>
                </c:manualLayout>
              </c:layout>
              <c:tx>
                <c:rich>
                  <a:bodyPr/>
                  <a:lstStyle/>
                  <a:p>
                    <a:r>
                      <a:rPr lang="ja-JP" altLang="en-US"/>
                      <a:t>名前も内容も</a:t>
                    </a:r>
                  </a:p>
                  <a:p>
                    <a:r>
                      <a:rPr lang="ja-JP" altLang="en-US"/>
                      <a:t>知っている
</a:t>
                    </a:r>
                    <a:r>
                      <a:rPr lang="en-US" altLang="ja-JP"/>
                      <a:t>3.4%</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CBB-4DE8-B446-3BC80914638B}"/>
                </c:ext>
              </c:extLst>
            </c:dLbl>
            <c:dLbl>
              <c:idx val="1"/>
              <c:layout>
                <c:manualLayout>
                  <c:x val="-0.22969257499600046"/>
                  <c:y val="8.0874740807980836E-2"/>
                </c:manualLayout>
              </c:layout>
              <c:tx>
                <c:rich>
                  <a:bodyPr/>
                  <a:lstStyle/>
                  <a:p>
                    <a:r>
                      <a:rPr lang="ja-JP" altLang="en-US" dirty="0"/>
                      <a:t>名前を知っている程度
</a:t>
                    </a:r>
                    <a:r>
                      <a:rPr lang="en-US" altLang="ja-JP" dirty="0"/>
                      <a:t>33.0%</a:t>
                    </a: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CBB-4DE8-B446-3BC80914638B}"/>
                </c:ext>
              </c:extLst>
            </c:dLbl>
            <c:dLbl>
              <c:idx val="2"/>
              <c:layout>
                <c:manualLayout>
                  <c:x val="0.20404846120545883"/>
                  <c:y val="-9.2817732984490087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CBB-4DE8-B446-3BC80914638B}"/>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CBB-4DE8-B446-3BC80914638B}"/>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CBB-4DE8-B446-3BC80914638B}"/>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CBB-4DE8-B446-3BC80914638B}"/>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CBB-4DE8-B446-3BC80914638B}"/>
                </c:ext>
              </c:extLst>
            </c:dLbl>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問12!$C$5:$C$7</c:f>
              <c:strCache>
                <c:ptCount val="3"/>
                <c:pt idx="0">
                  <c:v>知っている</c:v>
                </c:pt>
                <c:pt idx="1">
                  <c:v>具体的な内容は知らないが、推進していることは知っている</c:v>
                </c:pt>
                <c:pt idx="2">
                  <c:v>知らない</c:v>
                </c:pt>
              </c:strCache>
            </c:strRef>
          </c:cat>
          <c:val>
            <c:numRef>
              <c:f>問12!$E$5:$E$7</c:f>
              <c:numCache>
                <c:formatCode>0.0</c:formatCode>
                <c:ptCount val="3"/>
                <c:pt idx="0">
                  <c:v>3.4</c:v>
                </c:pt>
                <c:pt idx="1">
                  <c:v>33</c:v>
                </c:pt>
                <c:pt idx="2">
                  <c:v>63.5</c:v>
                </c:pt>
              </c:numCache>
            </c:numRef>
          </c:val>
          <c:extLst>
            <c:ext xmlns:c16="http://schemas.microsoft.com/office/drawing/2014/chart" uri="{C3380CC4-5D6E-409C-BE32-E72D297353CC}">
              <c16:uniqueId val="{0000000A-FCBB-4DE8-B446-3BC80914638B}"/>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B053-4002-97DF-0725A2E25E96}"/>
              </c:ext>
            </c:extLst>
          </c:dPt>
          <c:dLbls>
            <c:dLbl>
              <c:idx val="0"/>
              <c:layout>
                <c:manualLayout>
                  <c:x val="0"/>
                  <c:y val="-7.9840319361277438E-3"/>
                </c:manualLayout>
              </c:layout>
              <c:tx>
                <c:rich>
                  <a:bodyPr/>
                  <a:lstStyle/>
                  <a:p>
                    <a:pPr>
                      <a:defRPr/>
                    </a:pPr>
                    <a:r>
                      <a:rPr lang="ja-JP" altLang="en-US" sz="800"/>
                      <a:t>自宅</a:t>
                    </a:r>
                    <a:r>
                      <a:rPr lang="en-US" altLang="ja-JP" sz="800"/>
                      <a:t>(44</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53-4002-97DF-0725A2E25E96}"/>
                </c:ext>
              </c:extLst>
            </c:dLbl>
            <c:dLbl>
              <c:idx val="1"/>
              <c:tx>
                <c:rich>
                  <a:bodyPr/>
                  <a:lstStyle/>
                  <a:p>
                    <a:pPr>
                      <a:defRPr/>
                    </a:pPr>
                    <a:r>
                      <a:rPr lang="ja-JP" altLang="en-US" sz="800"/>
                      <a:t>病院</a:t>
                    </a:r>
                    <a:r>
                      <a:rPr lang="en-US" altLang="ja-JP" sz="800"/>
                      <a:t>(20</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53-4002-97DF-0725A2E25E96}"/>
                </c:ext>
              </c:extLst>
            </c:dLbl>
            <c:dLbl>
              <c:idx val="2"/>
              <c:tx>
                <c:rich>
                  <a:bodyPr/>
                  <a:lstStyle/>
                  <a:p>
                    <a:pPr>
                      <a:defRPr/>
                    </a:pPr>
                    <a:r>
                      <a:rPr lang="ja-JP" altLang="en-US" sz="800"/>
                      <a:t>施設</a:t>
                    </a:r>
                    <a:r>
                      <a:rPr lang="en-US" altLang="ja-JP" sz="800"/>
                      <a:t>(6</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53-4002-97DF-0725A2E25E96}"/>
                </c:ext>
              </c:extLst>
            </c:dLbl>
            <c:dLbl>
              <c:idx val="3"/>
              <c:layout>
                <c:manualLayout>
                  <c:x val="1.1627906976744186E-2"/>
                  <c:y val="1.5968063872255488E-2"/>
                </c:manualLayout>
              </c:layout>
              <c:tx>
                <c:rich>
                  <a:bodyPr/>
                  <a:lstStyle/>
                  <a:p>
                    <a:pPr>
                      <a:defRPr/>
                    </a:pPr>
                    <a:r>
                      <a:rPr lang="zh-TW" altLang="en-US" sz="800"/>
                      <a:t>緩和病棟</a:t>
                    </a:r>
                    <a:r>
                      <a:rPr lang="en-US" altLang="zh-TW" sz="800"/>
                      <a:t>(30</a:t>
                    </a:r>
                    <a:r>
                      <a:rPr lang="zh-TW"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53-4002-97DF-0725A2E25E9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Lit>
              <c:formatCode>General</c:formatCode>
              <c:ptCount val="4"/>
              <c:pt idx="0">
                <c:v>356</c:v>
              </c:pt>
              <c:pt idx="1">
                <c:v>170</c:v>
              </c:pt>
              <c:pt idx="2">
                <c:v>50</c:v>
              </c:pt>
              <c:pt idx="3">
                <c:v>246</c:v>
              </c:pt>
            </c:numLit>
          </c:val>
          <c:extLst>
            <c:ext xmlns:c16="http://schemas.microsoft.com/office/drawing/2014/chart" uri="{C3380CC4-5D6E-409C-BE32-E72D297353CC}">
              <c16:uniqueId val="{00000005-B053-4002-97DF-0725A2E25E96}"/>
            </c:ext>
          </c:extLst>
        </c:ser>
        <c:dLbls>
          <c:showLegendKey val="0"/>
          <c:showVal val="1"/>
          <c:showCatName val="0"/>
          <c:showSerName val="0"/>
          <c:showPercent val="0"/>
          <c:showBubbleSize val="0"/>
        </c:dLbls>
        <c:gapWidth val="150"/>
        <c:axId val="294780208"/>
        <c:axId val="293614736"/>
      </c:barChart>
      <c:catAx>
        <c:axId val="294780208"/>
        <c:scaling>
          <c:orientation val="minMax"/>
        </c:scaling>
        <c:delete val="1"/>
        <c:axPos val="l"/>
        <c:majorTickMark val="out"/>
        <c:minorTickMark val="none"/>
        <c:tickLblPos val="nextTo"/>
        <c:crossAx val="293614736"/>
        <c:crosses val="autoZero"/>
        <c:auto val="1"/>
        <c:lblAlgn val="ctr"/>
        <c:lblOffset val="100"/>
        <c:noMultiLvlLbl val="0"/>
      </c:catAx>
      <c:valAx>
        <c:axId val="293614736"/>
        <c:scaling>
          <c:orientation val="minMax"/>
        </c:scaling>
        <c:delete val="0"/>
        <c:axPos val="b"/>
        <c:majorGridlines/>
        <c:numFmt formatCode="General" sourceLinked="1"/>
        <c:majorTickMark val="out"/>
        <c:minorTickMark val="none"/>
        <c:tickLblPos val="nextTo"/>
        <c:crossAx val="2947802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4092-4A13-818F-761D827F9CB1}"/>
              </c:ext>
            </c:extLst>
          </c:dPt>
          <c:dLbls>
            <c:dLbl>
              <c:idx val="0"/>
              <c:layout>
                <c:manualLayout>
                  <c:x val="-3.9215686274509803E-3"/>
                  <c:y val="0"/>
                </c:manualLayout>
              </c:layout>
              <c:tx>
                <c:rich>
                  <a:bodyPr/>
                  <a:lstStyle/>
                  <a:p>
                    <a:pPr>
                      <a:defRPr/>
                    </a:pPr>
                    <a:r>
                      <a:rPr lang="ja-JP" altLang="en-US" sz="800"/>
                      <a:t>自宅（</a:t>
                    </a:r>
                    <a:r>
                      <a:rPr lang="en-US" altLang="ja-JP" sz="800"/>
                      <a:t>56</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92-4A13-818F-761D827F9CB1}"/>
                </c:ext>
              </c:extLst>
            </c:dLbl>
            <c:dLbl>
              <c:idx val="1"/>
              <c:tx>
                <c:rich>
                  <a:bodyPr/>
                  <a:lstStyle/>
                  <a:p>
                    <a:pPr>
                      <a:defRPr/>
                    </a:pPr>
                    <a:r>
                      <a:rPr lang="ja-JP" altLang="en-US" sz="800"/>
                      <a:t>病院（</a:t>
                    </a:r>
                    <a:r>
                      <a:rPr lang="en-US" altLang="ja-JP" sz="800"/>
                      <a:t>35</a:t>
                    </a:r>
                    <a:r>
                      <a:rPr lang="ja-JP" altLang="en-US" sz="800"/>
                      <a:t>％</a:t>
                    </a:r>
                    <a:r>
                      <a:rPr lang="ja-JP" altLang="en-US"/>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92-4A13-818F-761D827F9CB1}"/>
                </c:ext>
              </c:extLst>
            </c:dLbl>
            <c:dLbl>
              <c:idx val="2"/>
              <c:tx>
                <c:rich>
                  <a:bodyPr/>
                  <a:lstStyle/>
                  <a:p>
                    <a:pPr>
                      <a:defRPr/>
                    </a:pPr>
                    <a:r>
                      <a:rPr lang="ja-JP" altLang="en-US" sz="800"/>
                      <a:t>施設（</a:t>
                    </a:r>
                    <a:r>
                      <a:rPr lang="en-US" altLang="ja-JP" sz="800"/>
                      <a:t>2</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92-4A13-818F-761D827F9CB1}"/>
                </c:ext>
              </c:extLst>
            </c:dLbl>
            <c:dLbl>
              <c:idx val="3"/>
              <c:layout>
                <c:manualLayout>
                  <c:x val="-3.9215686274509803E-3"/>
                  <c:y val="1.7091731458096039E-2"/>
                </c:manualLayout>
              </c:layout>
              <c:tx>
                <c:rich>
                  <a:bodyPr/>
                  <a:lstStyle/>
                  <a:p>
                    <a:pPr>
                      <a:defRPr/>
                    </a:pPr>
                    <a:r>
                      <a:rPr lang="zh-TW" altLang="en-US" sz="800"/>
                      <a:t>緩和病棟（</a:t>
                    </a:r>
                    <a:r>
                      <a:rPr lang="en-US" altLang="zh-TW" sz="800"/>
                      <a:t>13</a:t>
                    </a:r>
                    <a:r>
                      <a:rPr lang="zh-TW"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92-4A13-818F-761D827F9CB1}"/>
                </c:ext>
              </c:extLst>
            </c:dLbl>
            <c:dLbl>
              <c:idx val="4"/>
              <c:tx>
                <c:rich>
                  <a:bodyPr/>
                  <a:lstStyle/>
                  <a:p>
                    <a:pPr>
                      <a:defRPr/>
                    </a:pPr>
                    <a:r>
                      <a:rPr lang="ja-JP" altLang="en-US" sz="800"/>
                      <a:t>不明（</a:t>
                    </a:r>
                    <a:r>
                      <a:rPr lang="en-US" altLang="ja-JP" sz="800"/>
                      <a:t>4</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92-4A13-818F-761D827F9CB1}"/>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Lit>
              <c:formatCode>General</c:formatCode>
              <c:ptCount val="5"/>
              <c:pt idx="0">
                <c:v>51</c:v>
              </c:pt>
              <c:pt idx="1">
                <c:v>32</c:v>
              </c:pt>
              <c:pt idx="2">
                <c:v>3</c:v>
              </c:pt>
              <c:pt idx="3">
                <c:v>12</c:v>
              </c:pt>
              <c:pt idx="4">
                <c:v>6</c:v>
              </c:pt>
            </c:numLit>
          </c:val>
          <c:extLst>
            <c:ext xmlns:c16="http://schemas.microsoft.com/office/drawing/2014/chart" uri="{C3380CC4-5D6E-409C-BE32-E72D297353CC}">
              <c16:uniqueId val="{00000006-4092-4A13-818F-761D827F9CB1}"/>
            </c:ext>
          </c:extLst>
        </c:ser>
        <c:dLbls>
          <c:showLegendKey val="0"/>
          <c:showVal val="1"/>
          <c:showCatName val="0"/>
          <c:showSerName val="0"/>
          <c:showPercent val="0"/>
          <c:showBubbleSize val="0"/>
        </c:dLbls>
        <c:gapWidth val="150"/>
        <c:axId val="293619048"/>
        <c:axId val="293618656"/>
      </c:barChart>
      <c:catAx>
        <c:axId val="293619048"/>
        <c:scaling>
          <c:orientation val="minMax"/>
        </c:scaling>
        <c:delete val="1"/>
        <c:axPos val="l"/>
        <c:majorTickMark val="out"/>
        <c:minorTickMark val="none"/>
        <c:tickLblPos val="nextTo"/>
        <c:crossAx val="293618656"/>
        <c:crosses val="autoZero"/>
        <c:auto val="1"/>
        <c:lblAlgn val="ctr"/>
        <c:lblOffset val="100"/>
        <c:noMultiLvlLbl val="0"/>
      </c:catAx>
      <c:valAx>
        <c:axId val="293618656"/>
        <c:scaling>
          <c:orientation val="minMax"/>
        </c:scaling>
        <c:delete val="0"/>
        <c:axPos val="b"/>
        <c:majorGridlines/>
        <c:numFmt formatCode="General" sourceLinked="1"/>
        <c:majorTickMark val="out"/>
        <c:minorTickMark val="none"/>
        <c:tickLblPos val="nextTo"/>
        <c:crossAx val="29361904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359608262431117E-2"/>
          <c:y val="8.3645105327451577E-2"/>
          <c:w val="0.8789548764031615"/>
          <c:h val="0.78824285730803478"/>
        </c:manualLayout>
      </c:layout>
      <c:barChart>
        <c:barDir val="bar"/>
        <c:grouping val="clustered"/>
        <c:varyColors val="0"/>
        <c:ser>
          <c:idx val="0"/>
          <c:order val="0"/>
          <c:invertIfNegative val="0"/>
          <c:dPt>
            <c:idx val="0"/>
            <c:invertIfNegative val="0"/>
            <c:bubble3D val="0"/>
            <c:spPr>
              <a:solidFill>
                <a:schemeClr val="accent2">
                  <a:lumMod val="60000"/>
                  <a:lumOff val="40000"/>
                </a:schemeClr>
              </a:solidFill>
            </c:spPr>
            <c:extLst>
              <c:ext xmlns:c16="http://schemas.microsoft.com/office/drawing/2014/chart" uri="{C3380CC4-5D6E-409C-BE32-E72D297353CC}">
                <c16:uniqueId val="{00000001-C76B-44CC-BBB1-D2EB2543DCD7}"/>
              </c:ext>
            </c:extLst>
          </c:dPt>
          <c:dPt>
            <c:idx val="4"/>
            <c:invertIfNegative val="0"/>
            <c:bubble3D val="0"/>
            <c:spPr>
              <a:solidFill>
                <a:srgbClr val="FF0000"/>
              </a:solidFill>
            </c:spPr>
            <c:extLst>
              <c:ext xmlns:c16="http://schemas.microsoft.com/office/drawing/2014/chart" uri="{C3380CC4-5D6E-409C-BE32-E72D297353CC}">
                <c16:uniqueId val="{00000003-C76B-44CC-BBB1-D2EB2543DCD7}"/>
              </c:ext>
            </c:extLst>
          </c:dPt>
          <c:dPt>
            <c:idx val="5"/>
            <c:invertIfNegative val="0"/>
            <c:bubble3D val="0"/>
            <c:spPr>
              <a:solidFill>
                <a:srgbClr val="FFFF00"/>
              </a:solidFill>
              <a:ln>
                <a:solidFill>
                  <a:srgbClr val="FFFF00"/>
                </a:solidFill>
              </a:ln>
            </c:spPr>
            <c:extLst>
              <c:ext xmlns:c16="http://schemas.microsoft.com/office/drawing/2014/chart" uri="{C3380CC4-5D6E-409C-BE32-E72D297353CC}">
                <c16:uniqueId val="{00000005-C76B-44CC-BBB1-D2EB2543DCD7}"/>
              </c:ext>
            </c:extLst>
          </c:dPt>
          <c:dLbls>
            <c:dLbl>
              <c:idx val="0"/>
              <c:layout>
                <c:manualLayout>
                  <c:x val="-3.7664783427494601E-3"/>
                  <c:y val="1.1747430249632892E-2"/>
                </c:manualLayout>
              </c:layout>
              <c:tx>
                <c:rich>
                  <a:bodyPr/>
                  <a:lstStyle/>
                  <a:p>
                    <a:pPr>
                      <a:defRPr sz="900"/>
                    </a:pPr>
                    <a:r>
                      <a:rPr lang="ja-JP" altLang="en-US" sz="800"/>
                      <a:t>水分補給の点滴</a:t>
                    </a:r>
                    <a:r>
                      <a:rPr lang="en-US" altLang="ja-JP" sz="800"/>
                      <a:t>(44</a:t>
                    </a:r>
                    <a:r>
                      <a:rPr lang="ja-JP" altLang="en-US" sz="800"/>
                      <a:t>％</a:t>
                    </a:r>
                    <a:r>
                      <a:rPr lang="en-US" altLang="ja-JP"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4CC-BBB1-D2EB2543DCD7}"/>
                </c:ext>
              </c:extLst>
            </c:dLbl>
            <c:dLbl>
              <c:idx val="1"/>
              <c:layout>
                <c:manualLayout>
                  <c:x val="-7.5329566854990581E-3"/>
                  <c:y val="2.9368575624082231E-2"/>
                </c:manualLayout>
              </c:layout>
              <c:tx>
                <c:rich>
                  <a:bodyPr/>
                  <a:lstStyle/>
                  <a:p>
                    <a:pPr>
                      <a:defRPr sz="900"/>
                    </a:pPr>
                    <a:r>
                      <a:rPr lang="ja-JP" altLang="en-US" sz="800"/>
                      <a:t>胃ろう（</a:t>
                    </a:r>
                    <a:r>
                      <a:rPr lang="en-US" altLang="ja-JP" sz="800"/>
                      <a:t>4%</a:t>
                    </a:r>
                    <a:r>
                      <a:rPr lang="ja-JP" altLang="en-US"/>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6B-44CC-BBB1-D2EB2543DCD7}"/>
                </c:ext>
              </c:extLst>
            </c:dLbl>
            <c:dLbl>
              <c:idx val="2"/>
              <c:layout>
                <c:manualLayout>
                  <c:x val="-7.5329566854990581E-3"/>
                  <c:y val="2.3494860499265784E-2"/>
                </c:manualLayout>
              </c:layout>
              <c:tx>
                <c:rich>
                  <a:bodyPr/>
                  <a:lstStyle/>
                  <a:p>
                    <a:pPr>
                      <a:defRPr sz="900"/>
                    </a:pPr>
                    <a:r>
                      <a:rPr lang="zh-TW" altLang="en-US" sz="800"/>
                      <a:t>経鼻栄養（</a:t>
                    </a:r>
                    <a:r>
                      <a:rPr lang="en-US" altLang="zh-TW" sz="800"/>
                      <a:t>3%</a:t>
                    </a:r>
                    <a:r>
                      <a:rPr lang="zh-TW"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6B-44CC-BBB1-D2EB2543DCD7}"/>
                </c:ext>
              </c:extLst>
            </c:dLbl>
            <c:dLbl>
              <c:idx val="3"/>
              <c:layout>
                <c:manualLayout>
                  <c:x val="-1.8832391713747645E-2"/>
                  <c:y val="-2.9368575624082231E-2"/>
                </c:manualLayout>
              </c:layout>
              <c:tx>
                <c:rich>
                  <a:bodyPr/>
                  <a:lstStyle/>
                  <a:p>
                    <a:pPr>
                      <a:defRPr sz="900"/>
                    </a:pPr>
                    <a:r>
                      <a:rPr lang="ja-JP" altLang="en-US" sz="800"/>
                      <a:t>人工呼吸器使用（</a:t>
                    </a:r>
                    <a:r>
                      <a:rPr lang="en-US" altLang="ja-JP" sz="800"/>
                      <a:t>4%</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6B-44CC-BBB1-D2EB2543DCD7}"/>
                </c:ext>
              </c:extLst>
            </c:dLbl>
            <c:dLbl>
              <c:idx val="4"/>
              <c:tx>
                <c:rich>
                  <a:bodyPr/>
                  <a:lstStyle/>
                  <a:p>
                    <a:pPr>
                      <a:defRPr sz="900"/>
                    </a:pPr>
                    <a:r>
                      <a:rPr lang="ja-JP" altLang="en-US" sz="800"/>
                      <a:t>緩和ケア（</a:t>
                    </a:r>
                    <a:r>
                      <a:rPr lang="en-US" altLang="ja-JP" sz="800"/>
                      <a:t>62%</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B-44CC-BBB1-D2EB2543DCD7}"/>
                </c:ext>
              </c:extLst>
            </c:dLbl>
            <c:dLbl>
              <c:idx val="5"/>
              <c:layout>
                <c:manualLayout>
                  <c:x val="-3.766478342749529E-3"/>
                  <c:y val="1.7621145374449341E-2"/>
                </c:manualLayout>
              </c:layout>
              <c:tx>
                <c:rich>
                  <a:bodyPr anchor="t" anchorCtr="0"/>
                  <a:lstStyle/>
                  <a:p>
                    <a:pPr>
                      <a:defRPr sz="900"/>
                    </a:pPr>
                    <a:r>
                      <a:rPr lang="ja-JP" altLang="en-US" sz="800"/>
                      <a:t>心臓マッサージ（</a:t>
                    </a:r>
                    <a:r>
                      <a:rPr lang="en-US" altLang="ja-JP" sz="800"/>
                      <a:t>7%</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6B-44CC-BBB1-D2EB2543DCD7}"/>
                </c:ext>
              </c:extLst>
            </c:dLbl>
            <c:spPr>
              <a:noFill/>
              <a:ln>
                <a:noFill/>
              </a:ln>
              <a:effectLst/>
            </c:spPr>
            <c:txPr>
              <a:bodyPr/>
              <a:lstStyle/>
              <a:p>
                <a:pPr>
                  <a:defRPr sz="9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Lit>
              <c:formatCode>General</c:formatCode>
              <c:ptCount val="6"/>
              <c:pt idx="0">
                <c:v>359</c:v>
              </c:pt>
              <c:pt idx="1">
                <c:v>33</c:v>
              </c:pt>
              <c:pt idx="2">
                <c:v>22</c:v>
              </c:pt>
              <c:pt idx="3">
                <c:v>31</c:v>
              </c:pt>
              <c:pt idx="4">
                <c:v>496</c:v>
              </c:pt>
              <c:pt idx="5">
                <c:v>46</c:v>
              </c:pt>
            </c:numLit>
          </c:val>
          <c:extLst>
            <c:ext xmlns:c16="http://schemas.microsoft.com/office/drawing/2014/chart" uri="{C3380CC4-5D6E-409C-BE32-E72D297353CC}">
              <c16:uniqueId val="{00000009-C76B-44CC-BBB1-D2EB2543DCD7}"/>
            </c:ext>
          </c:extLst>
        </c:ser>
        <c:dLbls>
          <c:showLegendKey val="0"/>
          <c:showVal val="1"/>
          <c:showCatName val="0"/>
          <c:showSerName val="0"/>
          <c:showPercent val="0"/>
          <c:showBubbleSize val="0"/>
        </c:dLbls>
        <c:gapWidth val="150"/>
        <c:axId val="293617872"/>
        <c:axId val="293616304"/>
      </c:barChart>
      <c:catAx>
        <c:axId val="293617872"/>
        <c:scaling>
          <c:orientation val="minMax"/>
        </c:scaling>
        <c:delete val="1"/>
        <c:axPos val="l"/>
        <c:majorTickMark val="out"/>
        <c:minorTickMark val="none"/>
        <c:tickLblPos val="nextTo"/>
        <c:crossAx val="293616304"/>
        <c:crosses val="autoZero"/>
        <c:auto val="1"/>
        <c:lblAlgn val="ctr"/>
        <c:lblOffset val="100"/>
        <c:noMultiLvlLbl val="0"/>
      </c:catAx>
      <c:valAx>
        <c:axId val="293616304"/>
        <c:scaling>
          <c:orientation val="minMax"/>
        </c:scaling>
        <c:delete val="0"/>
        <c:axPos val="b"/>
        <c:majorGridlines/>
        <c:numFmt formatCode="General" sourceLinked="1"/>
        <c:majorTickMark val="out"/>
        <c:minorTickMark val="none"/>
        <c:tickLblPos val="nextTo"/>
        <c:crossAx val="29361787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2">
                  <a:lumMod val="60000"/>
                  <a:lumOff val="40000"/>
                </a:schemeClr>
              </a:solidFill>
            </c:spPr>
            <c:extLst>
              <c:ext xmlns:c16="http://schemas.microsoft.com/office/drawing/2014/chart" uri="{C3380CC4-5D6E-409C-BE32-E72D297353CC}">
                <c16:uniqueId val="{00000001-BCC3-418D-AC95-106BC3F7483B}"/>
              </c:ext>
            </c:extLst>
          </c:dPt>
          <c:dPt>
            <c:idx val="4"/>
            <c:invertIfNegative val="0"/>
            <c:bubble3D val="0"/>
            <c:spPr>
              <a:solidFill>
                <a:srgbClr val="FF0000"/>
              </a:solidFill>
            </c:spPr>
            <c:extLst>
              <c:ext xmlns:c16="http://schemas.microsoft.com/office/drawing/2014/chart" uri="{C3380CC4-5D6E-409C-BE32-E72D297353CC}">
                <c16:uniqueId val="{00000003-BCC3-418D-AC95-106BC3F7483B}"/>
              </c:ext>
            </c:extLst>
          </c:dPt>
          <c:dPt>
            <c:idx val="5"/>
            <c:invertIfNegative val="0"/>
            <c:bubble3D val="0"/>
            <c:spPr>
              <a:solidFill>
                <a:srgbClr val="FFC000"/>
              </a:solidFill>
            </c:spPr>
            <c:extLst>
              <c:ext xmlns:c16="http://schemas.microsoft.com/office/drawing/2014/chart" uri="{C3380CC4-5D6E-409C-BE32-E72D297353CC}">
                <c16:uniqueId val="{00000005-BCC3-418D-AC95-106BC3F7483B}"/>
              </c:ext>
            </c:extLst>
          </c:dPt>
          <c:dLbls>
            <c:dLbl>
              <c:idx val="0"/>
              <c:tx>
                <c:rich>
                  <a:bodyPr/>
                  <a:lstStyle/>
                  <a:p>
                    <a:pPr>
                      <a:defRPr/>
                    </a:pPr>
                    <a:r>
                      <a:rPr lang="ja-JP" altLang="en-US" sz="800"/>
                      <a:t>水分補給の点滴（</a:t>
                    </a:r>
                    <a:r>
                      <a:rPr lang="en-US" altLang="ja-JP" sz="800"/>
                      <a:t>57%</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C3-418D-AC95-106BC3F7483B}"/>
                </c:ext>
              </c:extLst>
            </c:dLbl>
            <c:dLbl>
              <c:idx val="1"/>
              <c:layout>
                <c:manualLayout>
                  <c:x val="-1.0025062656641603E-2"/>
                  <c:y val="0"/>
                </c:manualLayout>
              </c:layout>
              <c:tx>
                <c:rich>
                  <a:bodyPr/>
                  <a:lstStyle/>
                  <a:p>
                    <a:pPr>
                      <a:defRPr/>
                    </a:pPr>
                    <a:r>
                      <a:rPr lang="ja-JP" altLang="en-US" sz="800"/>
                      <a:t>胃ろう（</a:t>
                    </a:r>
                    <a:r>
                      <a:rPr lang="en-US" altLang="ja-JP" sz="800"/>
                      <a:t>9%</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C3-418D-AC95-106BC3F7483B}"/>
                </c:ext>
              </c:extLst>
            </c:dLbl>
            <c:dLbl>
              <c:idx val="2"/>
              <c:tx>
                <c:rich>
                  <a:bodyPr/>
                  <a:lstStyle/>
                  <a:p>
                    <a:pPr>
                      <a:defRPr/>
                    </a:pPr>
                    <a:r>
                      <a:rPr lang="zh-TW" altLang="en-US" sz="800"/>
                      <a:t>経鼻栄養（</a:t>
                    </a:r>
                    <a:r>
                      <a:rPr lang="en-US" altLang="zh-TW" sz="800"/>
                      <a:t>13%</a:t>
                    </a:r>
                    <a:r>
                      <a:rPr lang="zh-TW"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C3-418D-AC95-106BC3F7483B}"/>
                </c:ext>
              </c:extLst>
            </c:dLbl>
            <c:dLbl>
              <c:idx val="3"/>
              <c:layout>
                <c:manualLayout>
                  <c:x val="-6.6833751044277512E-3"/>
                  <c:y val="-2.8520499108734401E-2"/>
                </c:manualLayout>
              </c:layout>
              <c:tx>
                <c:rich>
                  <a:bodyPr/>
                  <a:lstStyle/>
                  <a:p>
                    <a:pPr>
                      <a:defRPr/>
                    </a:pPr>
                    <a:r>
                      <a:rPr lang="ja-JP" altLang="en-US" sz="800"/>
                      <a:t>人工呼吸器使用（</a:t>
                    </a:r>
                    <a:r>
                      <a:rPr lang="en-US" altLang="ja-JP" sz="800"/>
                      <a:t>7%</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C3-418D-AC95-106BC3F7483B}"/>
                </c:ext>
              </c:extLst>
            </c:dLbl>
            <c:dLbl>
              <c:idx val="4"/>
              <c:layout>
                <c:manualLayout>
                  <c:x val="0"/>
                  <c:y val="6.3442524229925801E-2"/>
                </c:manualLayout>
              </c:layout>
              <c:tx>
                <c:rich>
                  <a:bodyPr/>
                  <a:lstStyle/>
                  <a:p>
                    <a:pPr>
                      <a:defRPr/>
                    </a:pPr>
                    <a:r>
                      <a:rPr lang="ja-JP" altLang="en-US" sz="800"/>
                      <a:t>緩和ケア（</a:t>
                    </a:r>
                    <a:r>
                      <a:rPr lang="en-US" altLang="ja-JP" sz="800"/>
                      <a:t>78%</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C3-418D-AC95-106BC3F7483B}"/>
                </c:ext>
              </c:extLst>
            </c:dLbl>
            <c:dLbl>
              <c:idx val="5"/>
              <c:tx>
                <c:rich>
                  <a:bodyPr/>
                  <a:lstStyle/>
                  <a:p>
                    <a:pPr>
                      <a:defRPr/>
                    </a:pPr>
                    <a:r>
                      <a:rPr lang="ja-JP" altLang="en-US" sz="800"/>
                      <a:t>心臓マッサージ（</a:t>
                    </a:r>
                    <a:r>
                      <a:rPr lang="en-US" altLang="ja-JP" sz="800"/>
                      <a:t>44%</a:t>
                    </a:r>
                    <a:r>
                      <a:rPr lang="ja-JP" altLang="en-US" sz="800"/>
                      <a:t>）</a:t>
                    </a:r>
                  </a:p>
                </c:rich>
              </c:tx>
              <c:spPr/>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C3-418D-AC95-106BC3F7483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Lit>
              <c:formatCode>General</c:formatCode>
              <c:ptCount val="6"/>
              <c:pt idx="0">
                <c:v>52</c:v>
              </c:pt>
              <c:pt idx="1">
                <c:v>9</c:v>
              </c:pt>
              <c:pt idx="2">
                <c:v>12</c:v>
              </c:pt>
              <c:pt idx="3">
                <c:v>7</c:v>
              </c:pt>
              <c:pt idx="4">
                <c:v>71</c:v>
              </c:pt>
              <c:pt idx="5">
                <c:v>40</c:v>
              </c:pt>
            </c:numLit>
          </c:val>
          <c:extLst>
            <c:ext xmlns:c16="http://schemas.microsoft.com/office/drawing/2014/chart" uri="{C3380CC4-5D6E-409C-BE32-E72D297353CC}">
              <c16:uniqueId val="{00000009-BCC3-418D-AC95-106BC3F7483B}"/>
            </c:ext>
          </c:extLst>
        </c:ser>
        <c:dLbls>
          <c:showLegendKey val="0"/>
          <c:showVal val="1"/>
          <c:showCatName val="0"/>
          <c:showSerName val="0"/>
          <c:showPercent val="0"/>
          <c:showBubbleSize val="0"/>
        </c:dLbls>
        <c:gapWidth val="150"/>
        <c:axId val="293615912"/>
        <c:axId val="293613560"/>
      </c:barChart>
      <c:catAx>
        <c:axId val="293615912"/>
        <c:scaling>
          <c:orientation val="minMax"/>
        </c:scaling>
        <c:delete val="1"/>
        <c:axPos val="l"/>
        <c:majorTickMark val="out"/>
        <c:minorTickMark val="none"/>
        <c:tickLblPos val="nextTo"/>
        <c:crossAx val="293613560"/>
        <c:crosses val="autoZero"/>
        <c:auto val="1"/>
        <c:lblAlgn val="ctr"/>
        <c:lblOffset val="100"/>
        <c:noMultiLvlLbl val="0"/>
      </c:catAx>
      <c:valAx>
        <c:axId val="293613560"/>
        <c:scaling>
          <c:orientation val="minMax"/>
        </c:scaling>
        <c:delete val="0"/>
        <c:axPos val="b"/>
        <c:majorGridlines/>
        <c:numFmt formatCode="General" sourceLinked="1"/>
        <c:majorTickMark val="out"/>
        <c:minorTickMark val="none"/>
        <c:tickLblPos val="nextTo"/>
        <c:crossAx val="2936159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72938986069599"/>
          <c:y val="0.11503718228458006"/>
          <c:w val="0.68054088786638889"/>
          <c:h val="0.76992563543083992"/>
        </c:manualLayout>
      </c:layout>
      <c:pieChart>
        <c:varyColors val="1"/>
        <c:ser>
          <c:idx val="0"/>
          <c:order val="0"/>
          <c:spPr>
            <a:ln>
              <a:solidFill>
                <a:schemeClr val="bg1"/>
              </a:solidFill>
            </a:ln>
          </c:spPr>
          <c:dPt>
            <c:idx val="0"/>
            <c:bubble3D val="0"/>
            <c:spPr>
              <a:pattFill prst="pct90">
                <a:fgClr>
                  <a:schemeClr val="accent1"/>
                </a:fgClr>
                <a:bgClr>
                  <a:schemeClr val="bg1"/>
                </a:bgClr>
              </a:pattFill>
              <a:ln>
                <a:solidFill>
                  <a:schemeClr val="bg1"/>
                </a:solidFill>
              </a:ln>
            </c:spPr>
            <c:extLst>
              <c:ext xmlns:c16="http://schemas.microsoft.com/office/drawing/2014/chart" uri="{C3380CC4-5D6E-409C-BE32-E72D297353CC}">
                <c16:uniqueId val="{00000001-279A-49AC-BB09-E018CFC1728C}"/>
              </c:ext>
            </c:extLst>
          </c:dPt>
          <c:dPt>
            <c:idx val="1"/>
            <c:bubble3D val="0"/>
            <c:extLst>
              <c:ext xmlns:c16="http://schemas.microsoft.com/office/drawing/2014/chart" uri="{C3380CC4-5D6E-409C-BE32-E72D297353CC}">
                <c16:uniqueId val="{00000002-279A-49AC-BB09-E018CFC1728C}"/>
              </c:ext>
            </c:extLst>
          </c:dPt>
          <c:dPt>
            <c:idx val="2"/>
            <c:bubble3D val="0"/>
            <c:spPr>
              <a:pattFill prst="dkVert">
                <a:fgClr>
                  <a:schemeClr val="accent3">
                    <a:lumMod val="75000"/>
                  </a:schemeClr>
                </a:fgClr>
                <a:bgClr>
                  <a:schemeClr val="bg1"/>
                </a:bgClr>
              </a:pattFill>
              <a:ln>
                <a:solidFill>
                  <a:schemeClr val="bg1"/>
                </a:solidFill>
              </a:ln>
            </c:spPr>
            <c:extLst>
              <c:ext xmlns:c16="http://schemas.microsoft.com/office/drawing/2014/chart" uri="{C3380CC4-5D6E-409C-BE32-E72D297353CC}">
                <c16:uniqueId val="{00000004-279A-49AC-BB09-E018CFC1728C}"/>
              </c:ext>
            </c:extLst>
          </c:dPt>
          <c:dPt>
            <c:idx val="3"/>
            <c:bubble3D val="0"/>
            <c:spPr>
              <a:pattFill prst="pct20">
                <a:fgClr>
                  <a:srgbClr val="7030A0"/>
                </a:fgClr>
                <a:bgClr>
                  <a:schemeClr val="bg1"/>
                </a:bgClr>
              </a:pattFill>
              <a:ln>
                <a:solidFill>
                  <a:schemeClr val="bg1"/>
                </a:solidFill>
              </a:ln>
            </c:spPr>
            <c:extLst>
              <c:ext xmlns:c16="http://schemas.microsoft.com/office/drawing/2014/chart" uri="{C3380CC4-5D6E-409C-BE32-E72D297353CC}">
                <c16:uniqueId val="{00000006-279A-49AC-BB09-E018CFC1728C}"/>
              </c:ext>
            </c:extLst>
          </c:dPt>
          <c:dPt>
            <c:idx val="4"/>
            <c:bubble3D val="0"/>
            <c:spPr>
              <a:pattFill prst="horzBrick">
                <a:fgClr>
                  <a:schemeClr val="accent5">
                    <a:lumMod val="75000"/>
                  </a:schemeClr>
                </a:fgClr>
                <a:bgClr>
                  <a:schemeClr val="bg1"/>
                </a:bgClr>
              </a:pattFill>
              <a:ln>
                <a:solidFill>
                  <a:schemeClr val="bg1"/>
                </a:solidFill>
              </a:ln>
            </c:spPr>
            <c:extLst>
              <c:ext xmlns:c16="http://schemas.microsoft.com/office/drawing/2014/chart" uri="{C3380CC4-5D6E-409C-BE32-E72D297353CC}">
                <c16:uniqueId val="{00000008-279A-49AC-BB09-E018CFC1728C}"/>
              </c:ext>
            </c:extLst>
          </c:dPt>
          <c:dPt>
            <c:idx val="5"/>
            <c:bubble3D val="0"/>
            <c:spPr>
              <a:pattFill prst="solidDmnd">
                <a:fgClr>
                  <a:schemeClr val="accent6"/>
                </a:fgClr>
                <a:bgClr>
                  <a:schemeClr val="bg1"/>
                </a:bgClr>
              </a:pattFill>
              <a:ln>
                <a:solidFill>
                  <a:schemeClr val="bg1"/>
                </a:solidFill>
              </a:ln>
            </c:spPr>
            <c:extLst>
              <c:ext xmlns:c16="http://schemas.microsoft.com/office/drawing/2014/chart" uri="{C3380CC4-5D6E-409C-BE32-E72D297353CC}">
                <c16:uniqueId val="{0000000A-279A-49AC-BB09-E018CFC1728C}"/>
              </c:ext>
            </c:extLst>
          </c:dPt>
          <c:dPt>
            <c:idx val="6"/>
            <c:bubble3D val="0"/>
            <c:spPr>
              <a:pattFill prst="ltHorz">
                <a:fgClr>
                  <a:schemeClr val="accent5">
                    <a:lumMod val="60000"/>
                    <a:lumOff val="40000"/>
                  </a:schemeClr>
                </a:fgClr>
                <a:bgClr>
                  <a:schemeClr val="bg1"/>
                </a:bgClr>
              </a:pattFill>
              <a:ln>
                <a:solidFill>
                  <a:schemeClr val="bg1"/>
                </a:solidFill>
              </a:ln>
            </c:spPr>
            <c:extLst>
              <c:ext xmlns:c16="http://schemas.microsoft.com/office/drawing/2014/chart" uri="{C3380CC4-5D6E-409C-BE32-E72D297353CC}">
                <c16:uniqueId val="{0000000C-279A-49AC-BB09-E018CFC1728C}"/>
              </c:ext>
            </c:extLst>
          </c:dPt>
          <c:dPt>
            <c:idx val="7"/>
            <c:bubble3D val="0"/>
            <c:spPr>
              <a:pattFill prst="zigZag">
                <a:fgClr>
                  <a:schemeClr val="accent2">
                    <a:lumMod val="75000"/>
                  </a:schemeClr>
                </a:fgClr>
                <a:bgClr>
                  <a:schemeClr val="bg1"/>
                </a:bgClr>
              </a:pattFill>
              <a:ln>
                <a:solidFill>
                  <a:schemeClr val="bg1"/>
                </a:solidFill>
              </a:ln>
            </c:spPr>
            <c:extLst>
              <c:ext xmlns:c16="http://schemas.microsoft.com/office/drawing/2014/chart" uri="{C3380CC4-5D6E-409C-BE32-E72D297353CC}">
                <c16:uniqueId val="{0000000E-279A-49AC-BB09-E018CFC1728C}"/>
              </c:ext>
            </c:extLst>
          </c:dPt>
          <c:dLbls>
            <c:dLbl>
              <c:idx val="0"/>
              <c:layout>
                <c:manualLayout>
                  <c:x val="-2.677979319306217E-2"/>
                  <c:y val="1.8637771261314877E-2"/>
                </c:manualLayout>
              </c:layout>
              <c:tx>
                <c:rich>
                  <a:bodyPr/>
                  <a:lstStyle/>
                  <a:p>
                    <a:pPr>
                      <a:defRPr/>
                    </a:pPr>
                    <a:r>
                      <a:rPr lang="ja-JP" altLang="en-US" sz="800"/>
                      <a:t>往診医</a:t>
                    </a:r>
                  </a:p>
                  <a:p>
                    <a:pPr>
                      <a:defRPr/>
                    </a:pPr>
                    <a:r>
                      <a:rPr lang="ja-JP" altLang="en-US" sz="800"/>
                      <a:t>不在
</a:t>
                    </a:r>
                    <a:r>
                      <a:rPr lang="en-US" altLang="ja-JP" sz="800"/>
                      <a:t>11%</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layout>
                    <c:manualLayout>
                      <c:w val="0.2153033942944102"/>
                      <c:h val="0.1924877244348995"/>
                    </c:manualLayout>
                  </c15:layout>
                </c:ext>
                <c:ext xmlns:c16="http://schemas.microsoft.com/office/drawing/2014/chart" uri="{C3380CC4-5D6E-409C-BE32-E72D297353CC}">
                  <c16:uniqueId val="{00000001-279A-49AC-BB09-E018CFC1728C}"/>
                </c:ext>
              </c:extLst>
            </c:dLbl>
            <c:dLbl>
              <c:idx val="1"/>
              <c:layout>
                <c:manualLayout>
                  <c:x val="7.2996726072054333E-2"/>
                  <c:y val="6.6364379619580152E-2"/>
                </c:manualLayout>
              </c:layout>
              <c:tx>
                <c:rich>
                  <a:bodyPr/>
                  <a:lstStyle/>
                  <a:p>
                    <a:pPr>
                      <a:defRPr/>
                    </a:pPr>
                    <a:r>
                      <a:rPr lang="zh-TW" altLang="en-US" sz="800"/>
                      <a:t>訪問看護師不在
</a:t>
                    </a:r>
                    <a:r>
                      <a:rPr lang="en-US" altLang="zh-TW" sz="800"/>
                      <a:t>0%</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9A-49AC-BB09-E018CFC1728C}"/>
                </c:ext>
              </c:extLst>
            </c:dLbl>
            <c:dLbl>
              <c:idx val="2"/>
              <c:tx>
                <c:rich>
                  <a:bodyPr/>
                  <a:lstStyle/>
                  <a:p>
                    <a:pPr>
                      <a:defRPr/>
                    </a:pPr>
                    <a:r>
                      <a:rPr lang="ja-JP" altLang="en-US" sz="800"/>
                      <a:t>家族不在
</a:t>
                    </a:r>
                    <a:r>
                      <a:rPr lang="en-US" altLang="ja-JP" sz="800"/>
                      <a:t>14%</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9A-49AC-BB09-E018CFC1728C}"/>
                </c:ext>
              </c:extLst>
            </c:dLbl>
            <c:dLbl>
              <c:idx val="3"/>
              <c:tx>
                <c:rich>
                  <a:bodyPr/>
                  <a:lstStyle/>
                  <a:p>
                    <a:pPr>
                      <a:defRPr/>
                    </a:pPr>
                    <a:r>
                      <a:rPr lang="ja-JP" altLang="en-US" sz="800"/>
                      <a:t>家族負担
</a:t>
                    </a:r>
                    <a:r>
                      <a:rPr lang="en-US" altLang="ja-JP" sz="800"/>
                      <a:t>35%</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9A-49AC-BB09-E018CFC1728C}"/>
                </c:ext>
              </c:extLst>
            </c:dLbl>
            <c:dLbl>
              <c:idx val="4"/>
              <c:layout>
                <c:manualLayout>
                  <c:x val="3.1612900652292497E-2"/>
                  <c:y val="0.11396123896321335"/>
                </c:manualLayout>
              </c:layout>
              <c:tx>
                <c:rich>
                  <a:bodyPr/>
                  <a:lstStyle/>
                  <a:p>
                    <a:pPr>
                      <a:defRPr/>
                    </a:pPr>
                    <a:r>
                      <a:rPr lang="ja-JP" altLang="en-US" sz="800"/>
                      <a:t>経済的負担
</a:t>
                    </a:r>
                    <a:r>
                      <a:rPr lang="en-US" altLang="ja-JP" sz="800"/>
                      <a:t>11%</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9A-49AC-BB09-E018CFC1728C}"/>
                </c:ext>
              </c:extLst>
            </c:dLbl>
            <c:dLbl>
              <c:idx val="5"/>
              <c:tx>
                <c:rich>
                  <a:bodyPr/>
                  <a:lstStyle/>
                  <a:p>
                    <a:pPr>
                      <a:defRPr/>
                    </a:pPr>
                    <a:r>
                      <a:rPr lang="ja-JP" altLang="en-US" sz="800"/>
                      <a:t>入院できるか不安
</a:t>
                    </a:r>
                    <a:r>
                      <a:rPr lang="en-US" altLang="ja-JP" sz="800"/>
                      <a:t>10%</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9A-49AC-BB09-E018CFC1728C}"/>
                </c:ext>
              </c:extLst>
            </c:dLbl>
            <c:dLbl>
              <c:idx val="6"/>
              <c:layout>
                <c:manualLayout>
                  <c:x val="8.5260410070361701E-3"/>
                  <c:y val="-6.4078235106966294E-2"/>
                </c:manualLayout>
              </c:layout>
              <c:tx>
                <c:rich>
                  <a:bodyPr/>
                  <a:lstStyle/>
                  <a:p>
                    <a:pPr>
                      <a:defRPr/>
                    </a:pPr>
                    <a:r>
                      <a:rPr lang="ja-JP" altLang="en-US" sz="800"/>
                      <a:t>環境が不整備
</a:t>
                    </a:r>
                    <a:r>
                      <a:rPr lang="en-US" altLang="ja-JP" sz="800"/>
                      <a:t>9%</a:t>
                    </a:r>
                  </a:p>
                </c:rich>
              </c:tx>
              <c:spPr>
                <a:solidFill>
                  <a:schemeClr val="bg1"/>
                </a:solidFill>
                <a:ln>
                  <a:solidFill>
                    <a:schemeClr val="tx1"/>
                  </a:solid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9A-49AC-BB09-E018CFC1728C}"/>
                </c:ext>
              </c:extLst>
            </c:dLbl>
            <c:dLbl>
              <c:idx val="7"/>
              <c:layout>
                <c:manualLayout>
                  <c:x val="0.12950157220446454"/>
                  <c:y val="1.1947431302270011E-3"/>
                </c:manualLayout>
              </c:layout>
              <c:tx>
                <c:rich>
                  <a:bodyPr/>
                  <a:lstStyle/>
                  <a:p>
                    <a:pPr>
                      <a:defRPr/>
                    </a:pPr>
                    <a:r>
                      <a:rPr lang="ja-JP" altLang="en-US" sz="800"/>
                      <a:t>どうしてよいかわからない
</a:t>
                    </a:r>
                    <a:r>
                      <a:rPr lang="en-US" altLang="ja-JP" sz="800"/>
                      <a:t>10%</a:t>
                    </a:r>
                  </a:p>
                </c:rich>
              </c:tx>
              <c:spPr>
                <a:solidFill>
                  <a:schemeClr val="bg1"/>
                </a:solidFill>
                <a:ln>
                  <a:solidFill>
                    <a:schemeClr val="tx1"/>
                  </a:solid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79A-49AC-BB09-E018CFC1728C}"/>
                </c:ext>
              </c:extLst>
            </c:dLbl>
            <c:spPr>
              <a:solidFill>
                <a:schemeClr val="bg1"/>
              </a:solidFill>
              <a:ln>
                <a:solidFill>
                  <a:schemeClr val="tx1"/>
                </a:solidFill>
              </a:ln>
              <a:effectLst/>
            </c:spPr>
            <c:showLegendKey val="0"/>
            <c:showVal val="0"/>
            <c:showCatName val="1"/>
            <c:showSerName val="0"/>
            <c:showPercent val="1"/>
            <c:showBubbleSize val="0"/>
            <c:showLeaderLines val="1"/>
            <c:extLst>
              <c:ext xmlns:c15="http://schemas.microsoft.com/office/drawing/2012/chart" uri="{CE6537A1-D6FC-4f65-9D91-7224C49458BB}"/>
            </c:extLst>
          </c:dLbls>
          <c:val>
            <c:numLit>
              <c:formatCode>General</c:formatCode>
              <c:ptCount val="8"/>
              <c:pt idx="0">
                <c:v>79</c:v>
              </c:pt>
              <c:pt idx="1">
                <c:v>0</c:v>
              </c:pt>
              <c:pt idx="2">
                <c:v>101</c:v>
              </c:pt>
              <c:pt idx="3">
                <c:v>254</c:v>
              </c:pt>
              <c:pt idx="4">
                <c:v>83</c:v>
              </c:pt>
              <c:pt idx="5">
                <c:v>69</c:v>
              </c:pt>
              <c:pt idx="6">
                <c:v>64</c:v>
              </c:pt>
              <c:pt idx="7">
                <c:v>73</c:v>
              </c:pt>
            </c:numLit>
          </c:val>
          <c:extLst>
            <c:ext xmlns:c16="http://schemas.microsoft.com/office/drawing/2014/chart" uri="{C3380CC4-5D6E-409C-BE32-E72D297353CC}">
              <c16:uniqueId val="{0000000F-279A-49AC-BB09-E018CFC1728C}"/>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
          <c:dPt>
            <c:idx val="0"/>
            <c:bubble3D val="0"/>
            <c:extLst>
              <c:ext xmlns:c16="http://schemas.microsoft.com/office/drawing/2014/chart" uri="{C3380CC4-5D6E-409C-BE32-E72D297353CC}">
                <c16:uniqueId val="{00000000-B4AD-4D77-82E9-AC6AF82DA459}"/>
              </c:ext>
            </c:extLst>
          </c:dPt>
          <c:dPt>
            <c:idx val="1"/>
            <c:bubble3D val="0"/>
            <c:extLst>
              <c:ext xmlns:c16="http://schemas.microsoft.com/office/drawing/2014/chart" uri="{C3380CC4-5D6E-409C-BE32-E72D297353CC}">
                <c16:uniqueId val="{00000001-B4AD-4D77-82E9-AC6AF82DA459}"/>
              </c:ext>
            </c:extLst>
          </c:dPt>
          <c:dPt>
            <c:idx val="2"/>
            <c:bubble3D val="0"/>
            <c:spPr>
              <a:pattFill prst="pct90">
                <a:fgClr>
                  <a:schemeClr val="accent3">
                    <a:lumMod val="75000"/>
                  </a:schemeClr>
                </a:fgClr>
                <a:bgClr>
                  <a:schemeClr val="bg1"/>
                </a:bgClr>
              </a:pattFill>
            </c:spPr>
            <c:extLst>
              <c:ext xmlns:c16="http://schemas.microsoft.com/office/drawing/2014/chart" uri="{C3380CC4-5D6E-409C-BE32-E72D297353CC}">
                <c16:uniqueId val="{00000003-B4AD-4D77-82E9-AC6AF82DA459}"/>
              </c:ext>
            </c:extLst>
          </c:dPt>
          <c:dPt>
            <c:idx val="3"/>
            <c:bubble3D val="0"/>
            <c:spPr>
              <a:pattFill prst="pct20">
                <a:fgClr>
                  <a:srgbClr val="7030A0"/>
                </a:fgClr>
                <a:bgClr>
                  <a:schemeClr val="bg1"/>
                </a:bgClr>
              </a:pattFill>
            </c:spPr>
            <c:extLst>
              <c:ext xmlns:c16="http://schemas.microsoft.com/office/drawing/2014/chart" uri="{C3380CC4-5D6E-409C-BE32-E72D297353CC}">
                <c16:uniqueId val="{00000005-B4AD-4D77-82E9-AC6AF82DA459}"/>
              </c:ext>
            </c:extLst>
          </c:dPt>
          <c:dPt>
            <c:idx val="4"/>
            <c:bubble3D val="0"/>
            <c:extLst>
              <c:ext xmlns:c16="http://schemas.microsoft.com/office/drawing/2014/chart" uri="{C3380CC4-5D6E-409C-BE32-E72D297353CC}">
                <c16:uniqueId val="{00000006-B4AD-4D77-82E9-AC6AF82DA459}"/>
              </c:ext>
            </c:extLst>
          </c:dPt>
          <c:dPt>
            <c:idx val="5"/>
            <c:bubble3D val="0"/>
            <c:spPr>
              <a:pattFill prst="dkVert">
                <a:fgClr>
                  <a:schemeClr val="accent6">
                    <a:lumMod val="75000"/>
                  </a:schemeClr>
                </a:fgClr>
                <a:bgClr>
                  <a:schemeClr val="bg1"/>
                </a:bgClr>
              </a:pattFill>
            </c:spPr>
            <c:extLst>
              <c:ext xmlns:c16="http://schemas.microsoft.com/office/drawing/2014/chart" uri="{C3380CC4-5D6E-409C-BE32-E72D297353CC}">
                <c16:uniqueId val="{00000008-B4AD-4D77-82E9-AC6AF82DA459}"/>
              </c:ext>
            </c:extLst>
          </c:dPt>
          <c:dPt>
            <c:idx val="6"/>
            <c:bubble3D val="0"/>
            <c:spPr>
              <a:pattFill prst="horzBrick">
                <a:fgClr>
                  <a:schemeClr val="tx2">
                    <a:lumMod val="60000"/>
                    <a:lumOff val="40000"/>
                  </a:schemeClr>
                </a:fgClr>
                <a:bgClr>
                  <a:schemeClr val="bg1"/>
                </a:bgClr>
              </a:pattFill>
            </c:spPr>
            <c:extLst>
              <c:ext xmlns:c16="http://schemas.microsoft.com/office/drawing/2014/chart" uri="{C3380CC4-5D6E-409C-BE32-E72D297353CC}">
                <c16:uniqueId val="{0000000A-B4AD-4D77-82E9-AC6AF82DA459}"/>
              </c:ext>
            </c:extLst>
          </c:dPt>
          <c:dPt>
            <c:idx val="7"/>
            <c:bubble3D val="0"/>
            <c:spPr>
              <a:pattFill prst="solidDmnd">
                <a:fgClr>
                  <a:schemeClr val="accent2">
                    <a:lumMod val="60000"/>
                    <a:lumOff val="40000"/>
                  </a:schemeClr>
                </a:fgClr>
                <a:bgClr>
                  <a:schemeClr val="bg1"/>
                </a:bgClr>
              </a:pattFill>
            </c:spPr>
            <c:extLst>
              <c:ext xmlns:c16="http://schemas.microsoft.com/office/drawing/2014/chart" uri="{C3380CC4-5D6E-409C-BE32-E72D297353CC}">
                <c16:uniqueId val="{0000000C-B4AD-4D77-82E9-AC6AF82DA459}"/>
              </c:ext>
            </c:extLst>
          </c:dPt>
          <c:dLbls>
            <c:dLbl>
              <c:idx val="0"/>
              <c:layout>
                <c:manualLayout>
                  <c:x val="-0.28272684262106723"/>
                  <c:y val="1.5522390978472861E-2"/>
                </c:manualLayout>
              </c:layout>
              <c:tx>
                <c:rich>
                  <a:bodyPr/>
                  <a:lstStyle/>
                  <a:p>
                    <a:pPr>
                      <a:defRPr/>
                    </a:pPr>
                    <a:r>
                      <a:rPr lang="ja-JP" altLang="en-US" sz="800"/>
                      <a:t>往診医不在</a:t>
                    </a:r>
                    <a:r>
                      <a:rPr lang="en-US" altLang="ja-JP" sz="800"/>
                      <a:t>0%</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layout>
                    <c:manualLayout>
                      <c:w val="0.22746781115879827"/>
                      <c:h val="0.1297434960147601"/>
                    </c:manualLayout>
                  </c15:layout>
                </c:ext>
                <c:ext xmlns:c16="http://schemas.microsoft.com/office/drawing/2014/chart" uri="{C3380CC4-5D6E-409C-BE32-E72D297353CC}">
                  <c16:uniqueId val="{00000000-B4AD-4D77-82E9-AC6AF82DA459}"/>
                </c:ext>
              </c:extLst>
            </c:dLbl>
            <c:dLbl>
              <c:idx val="1"/>
              <c:layout>
                <c:manualLayout>
                  <c:x val="0.29410555870803418"/>
                  <c:y val="5.4651290059116531E-3"/>
                </c:manualLayout>
              </c:layout>
              <c:tx>
                <c:rich>
                  <a:bodyPr/>
                  <a:lstStyle/>
                  <a:p>
                    <a:pPr>
                      <a:defRPr/>
                    </a:pPr>
                    <a:r>
                      <a:rPr lang="zh-TW" altLang="en-US" sz="800" dirty="0"/>
                      <a:t>訪問看護師</a:t>
                    </a:r>
                  </a:p>
                  <a:p>
                    <a:pPr>
                      <a:defRPr/>
                    </a:pPr>
                    <a:r>
                      <a:rPr lang="zh-TW" altLang="en-US" sz="800" dirty="0"/>
                      <a:t>不在</a:t>
                    </a:r>
                    <a:r>
                      <a:rPr lang="en-US" altLang="zh-TW" sz="800" dirty="0"/>
                      <a:t>0%</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layout>
                    <c:manualLayout>
                      <c:w val="0.26609442060085836"/>
                      <c:h val="0.14232838497184344"/>
                    </c:manualLayout>
                  </c15:layout>
                </c:ext>
                <c:ext xmlns:c16="http://schemas.microsoft.com/office/drawing/2014/chart" uri="{C3380CC4-5D6E-409C-BE32-E72D297353CC}">
                  <c16:uniqueId val="{00000001-B4AD-4D77-82E9-AC6AF82DA459}"/>
                </c:ext>
              </c:extLst>
            </c:dLbl>
            <c:dLbl>
              <c:idx val="2"/>
              <c:layout>
                <c:manualLayout>
                  <c:x val="-8.1654609865329311E-2"/>
                  <c:y val="0.18172720402813977"/>
                </c:manualLayout>
              </c:layout>
              <c:tx>
                <c:rich>
                  <a:bodyPr/>
                  <a:lstStyle/>
                  <a:p>
                    <a:pPr>
                      <a:defRPr/>
                    </a:pPr>
                    <a:r>
                      <a:rPr lang="ja-JP" altLang="en-US" sz="800"/>
                      <a:t>家族不在</a:t>
                    </a:r>
                    <a:r>
                      <a:rPr lang="en-US" altLang="ja-JP" sz="800"/>
                      <a:t>10%</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AD-4D77-82E9-AC6AF82DA459}"/>
                </c:ext>
              </c:extLst>
            </c:dLbl>
            <c:dLbl>
              <c:idx val="3"/>
              <c:layout>
                <c:manualLayout>
                  <c:x val="-0.19688841201716739"/>
                  <c:y val="-1.044804521293599E-2"/>
                </c:manualLayout>
              </c:layout>
              <c:tx>
                <c:rich>
                  <a:bodyPr/>
                  <a:lstStyle/>
                  <a:p>
                    <a:pPr>
                      <a:defRPr/>
                    </a:pPr>
                    <a:r>
                      <a:rPr lang="ja-JP" altLang="en-US" sz="800"/>
                      <a:t>家族負担</a:t>
                    </a:r>
                    <a:r>
                      <a:rPr lang="en-US" altLang="ja-JP" sz="800"/>
                      <a:t>31%</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AD-4D77-82E9-AC6AF82DA459}"/>
                </c:ext>
              </c:extLst>
            </c:dLbl>
            <c:dLbl>
              <c:idx val="4"/>
              <c:tx>
                <c:rich>
                  <a:bodyPr/>
                  <a:lstStyle/>
                  <a:p>
                    <a:pPr>
                      <a:defRPr/>
                    </a:pPr>
                    <a:r>
                      <a:rPr lang="ja-JP" altLang="en-US" sz="800"/>
                      <a:t>経済的負担</a:t>
                    </a:r>
                    <a:r>
                      <a:rPr lang="en-US" altLang="ja-JP" sz="800"/>
                      <a:t>0%</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AD-4D77-82E9-AC6AF82DA459}"/>
                </c:ext>
              </c:extLst>
            </c:dLbl>
            <c:dLbl>
              <c:idx val="5"/>
              <c:tx>
                <c:rich>
                  <a:bodyPr/>
                  <a:lstStyle/>
                  <a:p>
                    <a:pPr>
                      <a:defRPr/>
                    </a:pPr>
                    <a:r>
                      <a:rPr lang="ja-JP" altLang="en-US" sz="800"/>
                      <a:t>入院できるか不安</a:t>
                    </a:r>
                    <a:r>
                      <a:rPr lang="en-US" altLang="ja-JP" sz="800"/>
                      <a:t>26%</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AD-4D77-82E9-AC6AF82DA459}"/>
                </c:ext>
              </c:extLst>
            </c:dLbl>
            <c:dLbl>
              <c:idx val="6"/>
              <c:layout>
                <c:manualLayout>
                  <c:x val="0.15223180215929474"/>
                  <c:y val="-1.5384451980983084E-3"/>
                </c:manualLayout>
              </c:layout>
              <c:tx>
                <c:rich>
                  <a:bodyPr/>
                  <a:lstStyle/>
                  <a:p>
                    <a:pPr>
                      <a:defRPr/>
                    </a:pPr>
                    <a:r>
                      <a:rPr lang="ja-JP" altLang="en-US" sz="800"/>
                      <a:t>環境が不整備</a:t>
                    </a:r>
                    <a:r>
                      <a:rPr lang="en-US" altLang="ja-JP" sz="800"/>
                      <a:t>16%</a:t>
                    </a:r>
                  </a:p>
                </c:rich>
              </c:tx>
              <c:spPr>
                <a:solidFill>
                  <a:schemeClr val="bg1"/>
                </a:solidFill>
                <a:ln>
                  <a:solidFill>
                    <a:schemeClr val="tx1"/>
                  </a:solid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AD-4D77-82E9-AC6AF82DA459}"/>
                </c:ext>
              </c:extLst>
            </c:dLbl>
            <c:dLbl>
              <c:idx val="7"/>
              <c:layout>
                <c:manualLayout>
                  <c:x val="-4.2130538099141588E-3"/>
                  <c:y val="0.17427389145786282"/>
                </c:manualLayout>
              </c:layout>
              <c:tx>
                <c:rich>
                  <a:bodyPr/>
                  <a:lstStyle/>
                  <a:p>
                    <a:pPr>
                      <a:defRPr/>
                    </a:pPr>
                    <a:r>
                      <a:rPr lang="ja-JP" altLang="en-US" sz="800"/>
                      <a:t>どうしてよいかわからない</a:t>
                    </a:r>
                    <a:r>
                      <a:rPr lang="en-US" altLang="ja-JP" sz="800"/>
                      <a:t>17%</a:t>
                    </a:r>
                  </a:p>
                </c:rich>
              </c:tx>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AD-4D77-82E9-AC6AF82DA459}"/>
                </c:ext>
              </c:extLst>
            </c:dLbl>
            <c:spPr>
              <a:solidFill>
                <a:schemeClr val="bg1"/>
              </a:solidFill>
              <a:ln>
                <a:solidFill>
                  <a:schemeClr val="tx1"/>
                </a:solidFill>
              </a:ln>
              <a:effectLst/>
            </c:spPr>
            <c:showLegendKey val="0"/>
            <c:showVal val="0"/>
            <c:showCatName val="0"/>
            <c:showSerName val="0"/>
            <c:showPercent val="1"/>
            <c:showBubbleSize val="0"/>
            <c:showLeaderLines val="1"/>
            <c:leaderLines>
              <c:spPr>
                <a:ln w="9525"/>
              </c:spPr>
            </c:leaderLines>
            <c:extLst>
              <c:ext xmlns:c15="http://schemas.microsoft.com/office/drawing/2012/chart" uri="{CE6537A1-D6FC-4f65-9D91-7224C49458BB}"/>
            </c:extLst>
          </c:dLbls>
          <c:val>
            <c:numLit>
              <c:formatCode>General</c:formatCode>
              <c:ptCount val="8"/>
              <c:pt idx="0">
                <c:v>0</c:v>
              </c:pt>
              <c:pt idx="1">
                <c:v>0</c:v>
              </c:pt>
              <c:pt idx="2">
                <c:v>8</c:v>
              </c:pt>
              <c:pt idx="3">
                <c:v>24</c:v>
              </c:pt>
              <c:pt idx="4">
                <c:v>0</c:v>
              </c:pt>
              <c:pt idx="5">
                <c:v>20</c:v>
              </c:pt>
              <c:pt idx="6">
                <c:v>12</c:v>
              </c:pt>
              <c:pt idx="7">
                <c:v>13</c:v>
              </c:pt>
            </c:numLit>
          </c:val>
          <c:extLst>
            <c:ext xmlns:c16="http://schemas.microsoft.com/office/drawing/2014/chart" uri="{C3380CC4-5D6E-409C-BE32-E72D297353CC}">
              <c16:uniqueId val="{0000000D-B4AD-4D77-82E9-AC6AF82DA459}"/>
            </c:ext>
          </c:extLst>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04921176999593"/>
          <c:y val="0.11548609892031622"/>
          <c:w val="0.55508366594262626"/>
          <c:h val="0.86749517914549934"/>
        </c:manualLayout>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0.51175</cdr:x>
      <cdr:y>0.55418</cdr:y>
    </cdr:from>
    <cdr:to>
      <cdr:x>0.73464</cdr:x>
      <cdr:y>0.78165</cdr:y>
    </cdr:to>
    <cdr:sp macro="" textlink="">
      <cdr:nvSpPr>
        <cdr:cNvPr id="2" name="円/楕円 1"/>
        <cdr:cNvSpPr/>
      </cdr:nvSpPr>
      <cdr:spPr>
        <a:xfrm xmlns:a="http://schemas.openxmlformats.org/drawingml/2006/main">
          <a:off x="1589984" y="1342629"/>
          <a:ext cx="692511" cy="551103"/>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endParaRPr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0.552</cdr:x>
      <cdr:y>0.42145</cdr:y>
    </cdr:from>
    <cdr:to>
      <cdr:x>0.78767</cdr:x>
      <cdr:y>0.6232</cdr:y>
    </cdr:to>
    <cdr:sp macro="" textlink="">
      <cdr:nvSpPr>
        <cdr:cNvPr id="2" name="円/楕円 1"/>
        <cdr:cNvSpPr/>
      </cdr:nvSpPr>
      <cdr:spPr>
        <a:xfrm xmlns:a="http://schemas.openxmlformats.org/drawingml/2006/main">
          <a:off x="1752471" y="1003215"/>
          <a:ext cx="748202" cy="480243"/>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endParaRPr lang="ja-JP" altLang="en-US"/>
        </a:p>
      </cdr:txBody>
    </cdr:sp>
  </cdr:relSizeAnchor>
</c:userShapes>
</file>

<file path=ppt/drawings/drawing3.xml><?xml version="1.0" encoding="utf-8"?>
<c:userShapes xmlns:c="http://schemas.openxmlformats.org/drawingml/2006/chart">
  <cdr:relSizeAnchor xmlns:cdr="http://schemas.openxmlformats.org/drawingml/2006/chartDrawing">
    <cdr:from>
      <cdr:x>0.46481</cdr:x>
      <cdr:y>0.10313</cdr:y>
    </cdr:from>
    <cdr:to>
      <cdr:x>0.5109</cdr:x>
      <cdr:y>0.17809</cdr:y>
    </cdr:to>
    <cdr:cxnSp macro="">
      <cdr:nvCxnSpPr>
        <cdr:cNvPr id="2" name="直線コネクタ 1">
          <a:extLst xmlns:a="http://schemas.openxmlformats.org/drawingml/2006/main">
            <a:ext uri="{FF2B5EF4-FFF2-40B4-BE49-F238E27FC236}">
              <a16:creationId xmlns:a16="http://schemas.microsoft.com/office/drawing/2014/main" id="{A133DF20-4C0F-4153-A052-5F5E7E0908D0}"/>
            </a:ext>
          </a:extLst>
        </cdr:cNvPr>
        <cdr:cNvCxnSpPr/>
      </cdr:nvCxnSpPr>
      <cdr:spPr>
        <a:xfrm xmlns:a="http://schemas.openxmlformats.org/drawingml/2006/main">
          <a:off x="1873979" y="271755"/>
          <a:ext cx="185819" cy="197527"/>
        </a:xfrm>
        <a:prstGeom xmlns:a="http://schemas.openxmlformats.org/drawingml/2006/main" prst="line">
          <a:avLst/>
        </a:prstGeom>
        <a:ln xmlns:a="http://schemas.openxmlformats.org/drawingml/2006/main">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0.45375</cdr:x>
      <cdr:y>0.08385</cdr:y>
    </cdr:from>
    <cdr:to>
      <cdr:x>0.5</cdr:x>
      <cdr:y>0.15881</cdr:y>
    </cdr:to>
    <cdr:cxnSp macro="">
      <cdr:nvCxnSpPr>
        <cdr:cNvPr id="3" name="直線コネクタ 2">
          <a:extLst xmlns:a="http://schemas.openxmlformats.org/drawingml/2006/main">
            <a:ext uri="{FF2B5EF4-FFF2-40B4-BE49-F238E27FC236}">
              <a16:creationId xmlns:a16="http://schemas.microsoft.com/office/drawing/2014/main" id="{5734D3EE-20C9-44E5-88A9-49EA07A7E7E8}"/>
            </a:ext>
          </a:extLst>
        </cdr:cNvPr>
        <cdr:cNvCxnSpPr/>
      </cdr:nvCxnSpPr>
      <cdr:spPr>
        <a:xfrm xmlns:a="http://schemas.openxmlformats.org/drawingml/2006/main">
          <a:off x="1823179" y="220955"/>
          <a:ext cx="185819" cy="197527"/>
        </a:xfrm>
        <a:prstGeom xmlns:a="http://schemas.openxmlformats.org/drawingml/2006/main" prst="line">
          <a:avLst/>
        </a:prstGeom>
        <a:ln xmlns:a="http://schemas.openxmlformats.org/drawingml/2006/main">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52FF88FC-A6FE-4328-BB31-D0CB93975EA9}" type="datetimeFigureOut">
              <a:rPr kumimoji="1" lang="ja-JP" altLang="en-US" smtClean="0"/>
              <a:pPr/>
              <a:t>2022/4/28</a:t>
            </a:fld>
            <a:endParaRPr kumimoji="1" lang="ja-JP" altLang="en-US"/>
          </a:p>
        </p:txBody>
      </p:sp>
      <p:sp>
        <p:nvSpPr>
          <p:cNvPr id="4" name="フッター プレースホルダー 3"/>
          <p:cNvSpPr>
            <a:spLocks noGrp="1"/>
          </p:cNvSpPr>
          <p:nvPr>
            <p:ph type="ftr" sz="quarter" idx="2"/>
          </p:nvPr>
        </p:nvSpPr>
        <p:spPr>
          <a:xfrm>
            <a:off x="0" y="9428164"/>
            <a:ext cx="2946400"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4"/>
            <a:ext cx="2946400" cy="496887"/>
          </a:xfrm>
          <a:prstGeom prst="rect">
            <a:avLst/>
          </a:prstGeom>
        </p:spPr>
        <p:txBody>
          <a:bodyPr vert="horz" lIns="91431" tIns="45715" rIns="91431" bIns="45715" rtlCol="0" anchor="b"/>
          <a:lstStyle>
            <a:lvl1pPr algn="r">
              <a:defRPr sz="1200"/>
            </a:lvl1pPr>
          </a:lstStyle>
          <a:p>
            <a:fld id="{DAD695F6-1B96-41B7-8348-1DA495E45FDD}" type="slidenum">
              <a:rPr kumimoji="1" lang="ja-JP" altLang="en-US" smtClean="0"/>
              <a:pPr/>
              <a:t>‹#›</a:t>
            </a:fld>
            <a:endParaRPr kumimoji="1" lang="ja-JP" altLang="en-US"/>
          </a:p>
        </p:txBody>
      </p:sp>
    </p:spTree>
    <p:extLst>
      <p:ext uri="{BB962C8B-B14F-4D97-AF65-F5344CB8AC3E}">
        <p14:creationId xmlns:p14="http://schemas.microsoft.com/office/powerpoint/2010/main" val="32032859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96E4ED39-7085-4A07-A001-0DF5BA4F9AF4}" type="datetimeFigureOut">
              <a:rPr kumimoji="1" lang="ja-JP" altLang="en-US" smtClean="0"/>
              <a:pPr/>
              <a:t>2022/4/28</a:t>
            </a:fld>
            <a:endParaRPr kumimoji="1" lang="ja-JP" altLang="en-US"/>
          </a:p>
        </p:txBody>
      </p:sp>
      <p:sp>
        <p:nvSpPr>
          <p:cNvPr id="4" name="スライド イメージ プレースホルダ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 4"/>
          <p:cNvSpPr>
            <a:spLocks noGrp="1"/>
          </p:cNvSpPr>
          <p:nvPr>
            <p:ph type="body" sz="quarter" idx="3"/>
          </p:nvPr>
        </p:nvSpPr>
        <p:spPr>
          <a:xfrm>
            <a:off x="679450" y="4714876"/>
            <a:ext cx="5438775" cy="4467225"/>
          </a:xfrm>
          <a:prstGeom prst="rect">
            <a:avLst/>
          </a:prstGeom>
        </p:spPr>
        <p:txBody>
          <a:bodyPr vert="horz" lIns="91431" tIns="45715" rIns="91431" bIns="4571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688" y="9428164"/>
            <a:ext cx="2946400" cy="496887"/>
          </a:xfrm>
          <a:prstGeom prst="rect">
            <a:avLst/>
          </a:prstGeom>
        </p:spPr>
        <p:txBody>
          <a:bodyPr vert="horz" lIns="91431" tIns="45715" rIns="91431" bIns="45715" rtlCol="0" anchor="b"/>
          <a:lstStyle>
            <a:lvl1pPr algn="r">
              <a:defRPr sz="1200"/>
            </a:lvl1pPr>
          </a:lstStyle>
          <a:p>
            <a:fld id="{F4AAD90A-FD3D-445F-B763-18C6F11B72E2}" type="slidenum">
              <a:rPr kumimoji="1" lang="ja-JP" altLang="en-US" smtClean="0"/>
              <a:pPr/>
              <a:t>‹#›</a:t>
            </a:fld>
            <a:endParaRPr kumimoji="1" lang="ja-JP" altLang="en-US"/>
          </a:p>
        </p:txBody>
      </p:sp>
    </p:spTree>
    <p:extLst>
      <p:ext uri="{BB962C8B-B14F-4D97-AF65-F5344CB8AC3E}">
        <p14:creationId xmlns:p14="http://schemas.microsoft.com/office/powerpoint/2010/main" val="3591294602"/>
      </p:ext>
    </p:extLst>
  </p:cSld>
  <p:clrMap bg1="lt1" tx1="dk1" bg2="lt2" tx2="dk2" accent1="accent1" accent2="accent2" accent3="accent3" accent4="accent4" accent5="accent5" accent6="accent6" hlink="hlink" folHlink="folHlink"/>
  <p:hf sldNum="0" hdr="0" ftr="0" dt="0"/>
  <p:notesStyle>
    <a:lvl1pPr marL="0" algn="l" defTabSz="914331" rtl="0" eaLnBrk="1" latinLnBrk="0" hangingPunct="1">
      <a:defRPr kumimoji="1" sz="1200" kern="1200">
        <a:solidFill>
          <a:schemeClr val="tx1"/>
        </a:solidFill>
        <a:latin typeface="+mn-lt"/>
        <a:ea typeface="+mn-ea"/>
        <a:cs typeface="+mn-cs"/>
      </a:defRPr>
    </a:lvl1pPr>
    <a:lvl2pPr marL="457165" algn="l" defTabSz="914331" rtl="0" eaLnBrk="1" latinLnBrk="0" hangingPunct="1">
      <a:defRPr kumimoji="1" sz="1200" kern="1200">
        <a:solidFill>
          <a:schemeClr val="tx1"/>
        </a:solidFill>
        <a:latin typeface="+mn-lt"/>
        <a:ea typeface="+mn-ea"/>
        <a:cs typeface="+mn-cs"/>
      </a:defRPr>
    </a:lvl2pPr>
    <a:lvl3pPr marL="914331" algn="l" defTabSz="914331" rtl="0" eaLnBrk="1" latinLnBrk="0" hangingPunct="1">
      <a:defRPr kumimoji="1" sz="1200" kern="1200">
        <a:solidFill>
          <a:schemeClr val="tx1"/>
        </a:solidFill>
        <a:latin typeface="+mn-lt"/>
        <a:ea typeface="+mn-ea"/>
        <a:cs typeface="+mn-cs"/>
      </a:defRPr>
    </a:lvl3pPr>
    <a:lvl4pPr marL="1371495" algn="l" defTabSz="914331" rtl="0" eaLnBrk="1" latinLnBrk="0" hangingPunct="1">
      <a:defRPr kumimoji="1" sz="1200" kern="1200">
        <a:solidFill>
          <a:schemeClr val="tx1"/>
        </a:solidFill>
        <a:latin typeface="+mn-lt"/>
        <a:ea typeface="+mn-ea"/>
        <a:cs typeface="+mn-cs"/>
      </a:defRPr>
    </a:lvl4pPr>
    <a:lvl5pPr marL="1828660" algn="l" defTabSz="914331" rtl="0" eaLnBrk="1" latinLnBrk="0" hangingPunct="1">
      <a:defRPr kumimoji="1" sz="1200" kern="1200">
        <a:solidFill>
          <a:schemeClr val="tx1"/>
        </a:solidFill>
        <a:latin typeface="+mn-lt"/>
        <a:ea typeface="+mn-ea"/>
        <a:cs typeface="+mn-cs"/>
      </a:defRPr>
    </a:lvl5pPr>
    <a:lvl6pPr marL="2285826" algn="l" defTabSz="914331" rtl="0" eaLnBrk="1" latinLnBrk="0" hangingPunct="1">
      <a:defRPr kumimoji="1" sz="1200" kern="1200">
        <a:solidFill>
          <a:schemeClr val="tx1"/>
        </a:solidFill>
        <a:latin typeface="+mn-lt"/>
        <a:ea typeface="+mn-ea"/>
        <a:cs typeface="+mn-cs"/>
      </a:defRPr>
    </a:lvl6pPr>
    <a:lvl7pPr marL="2742990" algn="l" defTabSz="914331" rtl="0" eaLnBrk="1" latinLnBrk="0" hangingPunct="1">
      <a:defRPr kumimoji="1" sz="1200" kern="1200">
        <a:solidFill>
          <a:schemeClr val="tx1"/>
        </a:solidFill>
        <a:latin typeface="+mn-lt"/>
        <a:ea typeface="+mn-ea"/>
        <a:cs typeface="+mn-cs"/>
      </a:defRPr>
    </a:lvl7pPr>
    <a:lvl8pPr marL="3200156" algn="l" defTabSz="914331" rtl="0" eaLnBrk="1" latinLnBrk="0" hangingPunct="1">
      <a:defRPr kumimoji="1" sz="1200" kern="1200">
        <a:solidFill>
          <a:schemeClr val="tx1"/>
        </a:solidFill>
        <a:latin typeface="+mn-lt"/>
        <a:ea typeface="+mn-ea"/>
        <a:cs typeface="+mn-cs"/>
      </a:defRPr>
    </a:lvl8pPr>
    <a:lvl9pPr marL="3657321" algn="l" defTabSz="91433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20991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79930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19049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83980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59097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57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65096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2723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452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3198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8579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386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981801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1" y="3077285"/>
            <a:ext cx="5829300" cy="212336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65" indent="0" algn="ctr">
              <a:buNone/>
              <a:defRPr>
                <a:solidFill>
                  <a:schemeClr val="tx1">
                    <a:tint val="75000"/>
                  </a:schemeClr>
                </a:solidFill>
              </a:defRPr>
            </a:lvl2pPr>
            <a:lvl3pPr marL="914331"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6" indent="0" algn="ctr">
              <a:buNone/>
              <a:defRPr>
                <a:solidFill>
                  <a:schemeClr val="tx1">
                    <a:tint val="75000"/>
                  </a:schemeClr>
                </a:solidFill>
              </a:defRPr>
            </a:lvl6pPr>
            <a:lvl7pPr marL="2742990" indent="0" algn="ctr">
              <a:buNone/>
              <a:defRPr>
                <a:solidFill>
                  <a:schemeClr val="tx1">
                    <a:tint val="75000"/>
                  </a:schemeClr>
                </a:solidFill>
              </a:defRPr>
            </a:lvl7pPr>
            <a:lvl8pPr marL="3200156" indent="0" algn="ctr">
              <a:buNone/>
              <a:defRPr>
                <a:solidFill>
                  <a:schemeClr val="tx1">
                    <a:tint val="75000"/>
                  </a:schemeClr>
                </a:solidFill>
              </a:defRPr>
            </a:lvl8pPr>
            <a:lvl9pPr marL="365732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8A95364-016C-4A4B-A83E-4539EF93B4DE}" type="datetime1">
              <a:rPr kumimoji="1" lang="ja-JP" altLang="en-US" smtClean="0"/>
              <a:pPr/>
              <a:t>2022/4/28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7EFA04-1DC2-473A-8259-291F97DA3B12}" type="datetime1">
              <a:rPr kumimoji="1" lang="ja-JP" altLang="en-US" smtClean="0"/>
              <a:pPr/>
              <a:t>2022/4/28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8" y="529698"/>
            <a:ext cx="1157288" cy="112680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7" y="529698"/>
            <a:ext cx="3357563" cy="112680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75EDA0B-769E-40F6-9C85-E5BD45C7B9EB}" type="datetime1">
              <a:rPr kumimoji="1" lang="ja-JP" altLang="en-US" smtClean="0"/>
              <a:pPr/>
              <a:t>2022/4/28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1" y="3077285"/>
            <a:ext cx="5829300" cy="212336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65" indent="0" algn="ctr">
              <a:buNone/>
              <a:defRPr>
                <a:solidFill>
                  <a:schemeClr val="tx1">
                    <a:tint val="75000"/>
                  </a:schemeClr>
                </a:solidFill>
              </a:defRPr>
            </a:lvl2pPr>
            <a:lvl3pPr marL="914331"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6" indent="0" algn="ctr">
              <a:buNone/>
              <a:defRPr>
                <a:solidFill>
                  <a:schemeClr val="tx1">
                    <a:tint val="75000"/>
                  </a:schemeClr>
                </a:solidFill>
              </a:defRPr>
            </a:lvl6pPr>
            <a:lvl7pPr marL="2742990" indent="0" algn="ctr">
              <a:buNone/>
              <a:defRPr>
                <a:solidFill>
                  <a:schemeClr val="tx1">
                    <a:tint val="75000"/>
                  </a:schemeClr>
                </a:solidFill>
              </a:defRPr>
            </a:lvl7pPr>
            <a:lvl8pPr marL="3200156" indent="0" algn="ctr">
              <a:buNone/>
              <a:defRPr>
                <a:solidFill>
                  <a:schemeClr val="tx1">
                    <a:tint val="75000"/>
                  </a:schemeClr>
                </a:solidFill>
              </a:defRPr>
            </a:lvl8pPr>
            <a:lvl9pPr marL="365732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8A95364-016C-4A4B-A83E-4539EF93B4DE}"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949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A5A1798-624E-4D60-9734-04AC414B776F}"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469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165" indent="0">
              <a:buNone/>
              <a:defRPr sz="1800">
                <a:solidFill>
                  <a:schemeClr val="tx1">
                    <a:tint val="75000"/>
                  </a:schemeClr>
                </a:solidFill>
              </a:defRPr>
            </a:lvl2pPr>
            <a:lvl3pPr marL="914331" indent="0">
              <a:buNone/>
              <a:defRPr sz="1600">
                <a:solidFill>
                  <a:schemeClr val="tx1">
                    <a:tint val="75000"/>
                  </a:schemeClr>
                </a:solidFill>
              </a:defRPr>
            </a:lvl3pPr>
            <a:lvl4pPr marL="1371495" indent="0">
              <a:buNone/>
              <a:defRPr sz="1400">
                <a:solidFill>
                  <a:schemeClr val="tx1">
                    <a:tint val="75000"/>
                  </a:schemeClr>
                </a:solidFill>
              </a:defRPr>
            </a:lvl4pPr>
            <a:lvl5pPr marL="1828660" indent="0">
              <a:buNone/>
              <a:defRPr sz="1400">
                <a:solidFill>
                  <a:schemeClr val="tx1">
                    <a:tint val="75000"/>
                  </a:schemeClr>
                </a:solidFill>
              </a:defRPr>
            </a:lvl5pPr>
            <a:lvl6pPr marL="2285826" indent="0">
              <a:buNone/>
              <a:defRPr sz="1400">
                <a:solidFill>
                  <a:schemeClr val="tx1">
                    <a:tint val="75000"/>
                  </a:schemeClr>
                </a:solidFill>
              </a:defRPr>
            </a:lvl6pPr>
            <a:lvl7pPr marL="2742990" indent="0">
              <a:buNone/>
              <a:defRPr sz="1400">
                <a:solidFill>
                  <a:schemeClr val="tx1">
                    <a:tint val="75000"/>
                  </a:schemeClr>
                </a:solidFill>
              </a:defRPr>
            </a:lvl7pPr>
            <a:lvl8pPr marL="3200156" indent="0">
              <a:buNone/>
              <a:defRPr sz="1400">
                <a:solidFill>
                  <a:schemeClr val="tx1">
                    <a:tint val="75000"/>
                  </a:schemeClr>
                </a:solidFill>
              </a:defRPr>
            </a:lvl8pPr>
            <a:lvl9pPr marL="365732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3809E29-2B72-490C-BBB1-D836BA7754AA}"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1857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8" y="3081871"/>
            <a:ext cx="2257426"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2" y="3081871"/>
            <a:ext cx="2257426"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872B9CE-18E9-4670-A6B5-D81271D9A7C6}"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34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217386"/>
            <a:ext cx="3030142" cy="924101"/>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3141486"/>
            <a:ext cx="303014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217386"/>
            <a:ext cx="3031331" cy="924101"/>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D414D5-9C2D-457A-BC35-C3075FCAD351}"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400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B6CDD88-1A09-4CD9-ADFE-7037A5278635}"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566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A934703-740F-4E03-AD2F-E08A2441CAAE}"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486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7"/>
            <a:ext cx="2256235" cy="1678517"/>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8"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3" y="2072925"/>
            <a:ext cx="2256235" cy="6775980"/>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39F6924-4648-44E7-AE7B-67636EDD30CF}"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57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A5A1798-624E-4D60-9734-04AC414B776F}" type="datetime1">
              <a:rPr kumimoji="1" lang="ja-JP" altLang="en-US" smtClean="0"/>
              <a:pPr/>
              <a:t>2022/4/28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4"/>
            <a:ext cx="4114800" cy="818622"/>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6"/>
            <a:ext cx="4114800" cy="1162578"/>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C6AC2C3-7651-4F08-9DF7-BD5FC54B2078}"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361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7EFA04-1DC2-473A-8259-291F97DA3B12}"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2901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8" y="529698"/>
            <a:ext cx="1157288" cy="112680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7" y="529698"/>
            <a:ext cx="3357563" cy="112680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75EDA0B-769E-40F6-9C85-E5BD45C7B9EB}"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564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165" indent="0">
              <a:buNone/>
              <a:defRPr sz="1800">
                <a:solidFill>
                  <a:schemeClr val="tx1">
                    <a:tint val="75000"/>
                  </a:schemeClr>
                </a:solidFill>
              </a:defRPr>
            </a:lvl2pPr>
            <a:lvl3pPr marL="914331" indent="0">
              <a:buNone/>
              <a:defRPr sz="1600">
                <a:solidFill>
                  <a:schemeClr val="tx1">
                    <a:tint val="75000"/>
                  </a:schemeClr>
                </a:solidFill>
              </a:defRPr>
            </a:lvl3pPr>
            <a:lvl4pPr marL="1371495" indent="0">
              <a:buNone/>
              <a:defRPr sz="1400">
                <a:solidFill>
                  <a:schemeClr val="tx1">
                    <a:tint val="75000"/>
                  </a:schemeClr>
                </a:solidFill>
              </a:defRPr>
            </a:lvl4pPr>
            <a:lvl5pPr marL="1828660" indent="0">
              <a:buNone/>
              <a:defRPr sz="1400">
                <a:solidFill>
                  <a:schemeClr val="tx1">
                    <a:tint val="75000"/>
                  </a:schemeClr>
                </a:solidFill>
              </a:defRPr>
            </a:lvl5pPr>
            <a:lvl6pPr marL="2285826" indent="0">
              <a:buNone/>
              <a:defRPr sz="1400">
                <a:solidFill>
                  <a:schemeClr val="tx1">
                    <a:tint val="75000"/>
                  </a:schemeClr>
                </a:solidFill>
              </a:defRPr>
            </a:lvl6pPr>
            <a:lvl7pPr marL="2742990" indent="0">
              <a:buNone/>
              <a:defRPr sz="1400">
                <a:solidFill>
                  <a:schemeClr val="tx1">
                    <a:tint val="75000"/>
                  </a:schemeClr>
                </a:solidFill>
              </a:defRPr>
            </a:lvl7pPr>
            <a:lvl8pPr marL="3200156" indent="0">
              <a:buNone/>
              <a:defRPr sz="1400">
                <a:solidFill>
                  <a:schemeClr val="tx1">
                    <a:tint val="75000"/>
                  </a:schemeClr>
                </a:solidFill>
              </a:defRPr>
            </a:lvl8pPr>
            <a:lvl9pPr marL="365732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3809E29-2B72-490C-BBB1-D836BA7754AA}" type="datetime1">
              <a:rPr kumimoji="1" lang="ja-JP" altLang="en-US" smtClean="0"/>
              <a:pPr/>
              <a:t>2022/4/28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8" y="3081871"/>
            <a:ext cx="2257426"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2" y="3081871"/>
            <a:ext cx="2257426"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872B9CE-18E9-4670-A6B5-D81271D9A7C6}" type="datetime1">
              <a:rPr kumimoji="1" lang="ja-JP" altLang="en-US" smtClean="0"/>
              <a:pPr/>
              <a:t>2022/4/28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217386"/>
            <a:ext cx="3030142" cy="924101"/>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3141486"/>
            <a:ext cx="303014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217386"/>
            <a:ext cx="3031331" cy="924101"/>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D414D5-9C2D-457A-BC35-C3075FCAD351}" type="datetime1">
              <a:rPr kumimoji="1" lang="ja-JP" altLang="en-US" smtClean="0"/>
              <a:pPr/>
              <a:t>2022/4/28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B6CDD88-1A09-4CD9-ADFE-7037A5278635}" type="datetime1">
              <a:rPr kumimoji="1" lang="ja-JP" altLang="en-US" smtClean="0"/>
              <a:pPr/>
              <a:t>2022/4/28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A934703-740F-4E03-AD2F-E08A2441CAAE}" type="datetime1">
              <a:rPr kumimoji="1" lang="ja-JP" altLang="en-US" smtClean="0"/>
              <a:pPr/>
              <a:t>2022/4/28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7"/>
            <a:ext cx="2256235" cy="1678517"/>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8"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3" y="2072925"/>
            <a:ext cx="2256235" cy="6775980"/>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39F6924-4648-44E7-AE7B-67636EDD30CF}" type="datetime1">
              <a:rPr kumimoji="1" lang="ja-JP" altLang="en-US" smtClean="0"/>
              <a:pPr/>
              <a:t>2022/4/28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4"/>
            <a:ext cx="4114800" cy="818622"/>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6"/>
            <a:ext cx="4114800" cy="1162578"/>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C6AC2C3-7651-4F08-9DF7-BD5FC54B2078}" type="datetime1">
              <a:rPr kumimoji="1" lang="ja-JP" altLang="en-US" smtClean="0"/>
              <a:pPr/>
              <a:t>2022/4/28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62D3EF7-68D2-459C-881D-6CCC2777D23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33" tIns="45717" rIns="91433" bIns="4571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5"/>
            <a:ext cx="6172200" cy="6537502"/>
          </a:xfrm>
          <a:prstGeom prst="rect">
            <a:avLst/>
          </a:prstGeom>
        </p:spPr>
        <p:txBody>
          <a:bodyPr vert="horz" lIns="91433" tIns="45717" rIns="91433" bIns="4571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8"/>
            <a:ext cx="1600200" cy="527402"/>
          </a:xfrm>
          <a:prstGeom prst="rect">
            <a:avLst/>
          </a:prstGeom>
        </p:spPr>
        <p:txBody>
          <a:bodyPr vert="horz" lIns="91433" tIns="45717" rIns="91433" bIns="45717" rtlCol="0" anchor="ctr"/>
          <a:lstStyle>
            <a:lvl1pPr algn="l">
              <a:defRPr sz="1200">
                <a:solidFill>
                  <a:schemeClr val="tx1">
                    <a:tint val="75000"/>
                  </a:schemeClr>
                </a:solidFill>
              </a:defRPr>
            </a:lvl1pPr>
          </a:lstStyle>
          <a:p>
            <a:fld id="{8A2E05A0-D04B-41FD-ADB0-0A400D7A041E}" type="datetime1">
              <a:rPr kumimoji="1" lang="ja-JP" altLang="en-US" smtClean="0"/>
              <a:pPr/>
              <a:t>2022/4/28</a:t>
            </a:fld>
            <a:endParaRPr kumimoji="1" lang="ja-JP" altLang="en-US"/>
          </a:p>
        </p:txBody>
      </p:sp>
      <p:sp>
        <p:nvSpPr>
          <p:cNvPr id="5" name="フッター プレースホルダ 4"/>
          <p:cNvSpPr>
            <a:spLocks noGrp="1"/>
          </p:cNvSpPr>
          <p:nvPr>
            <p:ph type="ftr" sz="quarter" idx="3"/>
          </p:nvPr>
        </p:nvSpPr>
        <p:spPr>
          <a:xfrm>
            <a:off x="2343151" y="9181398"/>
            <a:ext cx="2171700" cy="527402"/>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8"/>
            <a:ext cx="1600200" cy="527402"/>
          </a:xfrm>
          <a:prstGeom prst="rect">
            <a:avLst/>
          </a:prstGeom>
        </p:spPr>
        <p:txBody>
          <a:bodyPr vert="horz" lIns="91433" tIns="45717" rIns="91433" bIns="45717" rtlCol="0" anchor="ctr"/>
          <a:lstStyle>
            <a:lvl1pPr algn="r">
              <a:defRPr sz="1200">
                <a:solidFill>
                  <a:schemeClr val="tx1">
                    <a:tint val="75000"/>
                  </a:schemeClr>
                </a:solidFill>
              </a:defRPr>
            </a:lvl1pPr>
          </a:lstStyle>
          <a:p>
            <a:fld id="{F62D3EF7-68D2-459C-881D-6CCC2777D23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331" rtl="0" eaLnBrk="1" latinLnBrk="0" hangingPunct="1">
        <a:spcBef>
          <a:spcPct val="0"/>
        </a:spcBef>
        <a:buNone/>
        <a:defRPr kumimoji="1" sz="4400" kern="1200">
          <a:solidFill>
            <a:schemeClr val="tx1"/>
          </a:solidFill>
          <a:latin typeface="+mj-lt"/>
          <a:ea typeface="+mj-ea"/>
          <a:cs typeface="+mj-cs"/>
        </a:defRPr>
      </a:lvl1pPr>
    </p:titleStyle>
    <p:bodyStyle>
      <a:lvl1pPr marL="342874" indent="-342874" algn="l" defTabSz="91433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94" indent="-285728" algn="l" defTabSz="91433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13" indent="-228582" algn="l" defTabSz="91433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78"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4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08"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7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39"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0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31" rtl="0" eaLnBrk="1" latinLnBrk="0" hangingPunct="1">
        <a:defRPr kumimoji="1" sz="1800" kern="1200">
          <a:solidFill>
            <a:schemeClr val="tx1"/>
          </a:solidFill>
          <a:latin typeface="+mn-lt"/>
          <a:ea typeface="+mn-ea"/>
          <a:cs typeface="+mn-cs"/>
        </a:defRPr>
      </a:lvl1pPr>
      <a:lvl2pPr marL="457165" algn="l" defTabSz="914331" rtl="0" eaLnBrk="1" latinLnBrk="0" hangingPunct="1">
        <a:defRPr kumimoji="1" sz="1800" kern="1200">
          <a:solidFill>
            <a:schemeClr val="tx1"/>
          </a:solidFill>
          <a:latin typeface="+mn-lt"/>
          <a:ea typeface="+mn-ea"/>
          <a:cs typeface="+mn-cs"/>
        </a:defRPr>
      </a:lvl2pPr>
      <a:lvl3pPr marL="914331" algn="l" defTabSz="914331" rtl="0" eaLnBrk="1" latinLnBrk="0" hangingPunct="1">
        <a:defRPr kumimoji="1" sz="1800" kern="1200">
          <a:solidFill>
            <a:schemeClr val="tx1"/>
          </a:solidFill>
          <a:latin typeface="+mn-lt"/>
          <a:ea typeface="+mn-ea"/>
          <a:cs typeface="+mn-cs"/>
        </a:defRPr>
      </a:lvl3pPr>
      <a:lvl4pPr marL="1371495" algn="l" defTabSz="914331" rtl="0" eaLnBrk="1" latinLnBrk="0" hangingPunct="1">
        <a:defRPr kumimoji="1" sz="1800" kern="1200">
          <a:solidFill>
            <a:schemeClr val="tx1"/>
          </a:solidFill>
          <a:latin typeface="+mn-lt"/>
          <a:ea typeface="+mn-ea"/>
          <a:cs typeface="+mn-cs"/>
        </a:defRPr>
      </a:lvl4pPr>
      <a:lvl5pPr marL="1828660" algn="l" defTabSz="914331" rtl="0" eaLnBrk="1" latinLnBrk="0" hangingPunct="1">
        <a:defRPr kumimoji="1" sz="1800" kern="1200">
          <a:solidFill>
            <a:schemeClr val="tx1"/>
          </a:solidFill>
          <a:latin typeface="+mn-lt"/>
          <a:ea typeface="+mn-ea"/>
          <a:cs typeface="+mn-cs"/>
        </a:defRPr>
      </a:lvl5pPr>
      <a:lvl6pPr marL="2285826" algn="l" defTabSz="914331" rtl="0" eaLnBrk="1" latinLnBrk="0" hangingPunct="1">
        <a:defRPr kumimoji="1" sz="1800" kern="1200">
          <a:solidFill>
            <a:schemeClr val="tx1"/>
          </a:solidFill>
          <a:latin typeface="+mn-lt"/>
          <a:ea typeface="+mn-ea"/>
          <a:cs typeface="+mn-cs"/>
        </a:defRPr>
      </a:lvl6pPr>
      <a:lvl7pPr marL="2742990" algn="l" defTabSz="914331" rtl="0" eaLnBrk="1" latinLnBrk="0" hangingPunct="1">
        <a:defRPr kumimoji="1" sz="1800" kern="1200">
          <a:solidFill>
            <a:schemeClr val="tx1"/>
          </a:solidFill>
          <a:latin typeface="+mn-lt"/>
          <a:ea typeface="+mn-ea"/>
          <a:cs typeface="+mn-cs"/>
        </a:defRPr>
      </a:lvl7pPr>
      <a:lvl8pPr marL="3200156" algn="l" defTabSz="914331" rtl="0" eaLnBrk="1" latinLnBrk="0" hangingPunct="1">
        <a:defRPr kumimoji="1" sz="1800" kern="1200">
          <a:solidFill>
            <a:schemeClr val="tx1"/>
          </a:solidFill>
          <a:latin typeface="+mn-lt"/>
          <a:ea typeface="+mn-ea"/>
          <a:cs typeface="+mn-cs"/>
        </a:defRPr>
      </a:lvl8pPr>
      <a:lvl9pPr marL="3657321" algn="l" defTabSz="91433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33" tIns="45717" rIns="91433" bIns="4571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5"/>
            <a:ext cx="6172200" cy="6537502"/>
          </a:xfrm>
          <a:prstGeom prst="rect">
            <a:avLst/>
          </a:prstGeom>
        </p:spPr>
        <p:txBody>
          <a:bodyPr vert="horz" lIns="91433" tIns="45717" rIns="91433" bIns="4571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8"/>
            <a:ext cx="1600200" cy="527402"/>
          </a:xfrm>
          <a:prstGeom prst="rect">
            <a:avLst/>
          </a:prstGeom>
        </p:spPr>
        <p:txBody>
          <a:bodyPr vert="horz" lIns="91433" tIns="45717" rIns="91433" bIns="45717" rtlCol="0" anchor="ctr"/>
          <a:lstStyle>
            <a:lvl1pPr algn="l">
              <a:defRPr sz="1200">
                <a:solidFill>
                  <a:schemeClr val="tx1">
                    <a:tint val="75000"/>
                  </a:schemeClr>
                </a:solidFill>
              </a:defRPr>
            </a:lvl1pPr>
          </a:lstStyle>
          <a:p>
            <a:fld id="{8A2E05A0-D04B-41FD-ADB0-0A400D7A041E}"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2343151" y="9181398"/>
            <a:ext cx="2171700" cy="527402"/>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4914900" y="9181398"/>
            <a:ext cx="1600200" cy="527402"/>
          </a:xfrm>
          <a:prstGeom prst="rect">
            <a:avLst/>
          </a:prstGeom>
        </p:spPr>
        <p:txBody>
          <a:bodyPr vert="horz" lIns="91433" tIns="45717" rIns="91433" bIns="45717" rtlCol="0" anchor="ctr"/>
          <a:lstStyle>
            <a:lvl1pPr algn="r">
              <a:defRPr sz="1200">
                <a:solidFill>
                  <a:schemeClr val="tx1">
                    <a:tint val="75000"/>
                  </a:schemeClr>
                </a:solidFill>
              </a:defRPr>
            </a:lvl1p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900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331" rtl="0" eaLnBrk="1" latinLnBrk="0" hangingPunct="1">
        <a:spcBef>
          <a:spcPct val="0"/>
        </a:spcBef>
        <a:buNone/>
        <a:defRPr kumimoji="1" sz="4400" kern="1200">
          <a:solidFill>
            <a:schemeClr val="tx1"/>
          </a:solidFill>
          <a:latin typeface="+mj-lt"/>
          <a:ea typeface="+mj-ea"/>
          <a:cs typeface="+mj-cs"/>
        </a:defRPr>
      </a:lvl1pPr>
    </p:titleStyle>
    <p:bodyStyle>
      <a:lvl1pPr marL="342874" indent="-342874" algn="l" defTabSz="91433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94" indent="-285728" algn="l" defTabSz="91433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13" indent="-228582" algn="l" defTabSz="91433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78"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4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08"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7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39"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0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31" rtl="0" eaLnBrk="1" latinLnBrk="0" hangingPunct="1">
        <a:defRPr kumimoji="1" sz="1800" kern="1200">
          <a:solidFill>
            <a:schemeClr val="tx1"/>
          </a:solidFill>
          <a:latin typeface="+mn-lt"/>
          <a:ea typeface="+mn-ea"/>
          <a:cs typeface="+mn-cs"/>
        </a:defRPr>
      </a:lvl1pPr>
      <a:lvl2pPr marL="457165" algn="l" defTabSz="914331" rtl="0" eaLnBrk="1" latinLnBrk="0" hangingPunct="1">
        <a:defRPr kumimoji="1" sz="1800" kern="1200">
          <a:solidFill>
            <a:schemeClr val="tx1"/>
          </a:solidFill>
          <a:latin typeface="+mn-lt"/>
          <a:ea typeface="+mn-ea"/>
          <a:cs typeface="+mn-cs"/>
        </a:defRPr>
      </a:lvl2pPr>
      <a:lvl3pPr marL="914331" algn="l" defTabSz="914331" rtl="0" eaLnBrk="1" latinLnBrk="0" hangingPunct="1">
        <a:defRPr kumimoji="1" sz="1800" kern="1200">
          <a:solidFill>
            <a:schemeClr val="tx1"/>
          </a:solidFill>
          <a:latin typeface="+mn-lt"/>
          <a:ea typeface="+mn-ea"/>
          <a:cs typeface="+mn-cs"/>
        </a:defRPr>
      </a:lvl3pPr>
      <a:lvl4pPr marL="1371495" algn="l" defTabSz="914331" rtl="0" eaLnBrk="1" latinLnBrk="0" hangingPunct="1">
        <a:defRPr kumimoji="1" sz="1800" kern="1200">
          <a:solidFill>
            <a:schemeClr val="tx1"/>
          </a:solidFill>
          <a:latin typeface="+mn-lt"/>
          <a:ea typeface="+mn-ea"/>
          <a:cs typeface="+mn-cs"/>
        </a:defRPr>
      </a:lvl4pPr>
      <a:lvl5pPr marL="1828660" algn="l" defTabSz="914331" rtl="0" eaLnBrk="1" latinLnBrk="0" hangingPunct="1">
        <a:defRPr kumimoji="1" sz="1800" kern="1200">
          <a:solidFill>
            <a:schemeClr val="tx1"/>
          </a:solidFill>
          <a:latin typeface="+mn-lt"/>
          <a:ea typeface="+mn-ea"/>
          <a:cs typeface="+mn-cs"/>
        </a:defRPr>
      </a:lvl5pPr>
      <a:lvl6pPr marL="2285826" algn="l" defTabSz="914331" rtl="0" eaLnBrk="1" latinLnBrk="0" hangingPunct="1">
        <a:defRPr kumimoji="1" sz="1800" kern="1200">
          <a:solidFill>
            <a:schemeClr val="tx1"/>
          </a:solidFill>
          <a:latin typeface="+mn-lt"/>
          <a:ea typeface="+mn-ea"/>
          <a:cs typeface="+mn-cs"/>
        </a:defRPr>
      </a:lvl6pPr>
      <a:lvl7pPr marL="2742990" algn="l" defTabSz="914331" rtl="0" eaLnBrk="1" latinLnBrk="0" hangingPunct="1">
        <a:defRPr kumimoji="1" sz="1800" kern="1200">
          <a:solidFill>
            <a:schemeClr val="tx1"/>
          </a:solidFill>
          <a:latin typeface="+mn-lt"/>
          <a:ea typeface="+mn-ea"/>
          <a:cs typeface="+mn-cs"/>
        </a:defRPr>
      </a:lvl7pPr>
      <a:lvl8pPr marL="3200156" algn="l" defTabSz="914331" rtl="0" eaLnBrk="1" latinLnBrk="0" hangingPunct="1">
        <a:defRPr kumimoji="1" sz="1800" kern="1200">
          <a:solidFill>
            <a:schemeClr val="tx1"/>
          </a:solidFill>
          <a:latin typeface="+mn-lt"/>
          <a:ea typeface="+mn-ea"/>
          <a:cs typeface="+mn-cs"/>
        </a:defRPr>
      </a:lvl8pPr>
      <a:lvl9pPr marL="3657321" algn="l" defTabSz="91433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 Id="rId5" Type="http://schemas.openxmlformats.org/officeDocument/2006/relationships/chart" Target="../charts/chart12.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-7</a:t>
            </a:r>
            <a:r>
              <a:rPr lang="en-US" altLang="ja-JP" dirty="0">
                <a:solidFill>
                  <a:schemeClr val="tx1"/>
                </a:solidFill>
              </a:rPr>
              <a:t>-</a:t>
            </a:r>
            <a:endParaRPr kumimoji="1" lang="ja-JP" altLang="en-US" dirty="0">
              <a:solidFill>
                <a:schemeClr val="tx1"/>
              </a:solidFill>
            </a:endParaRPr>
          </a:p>
        </p:txBody>
      </p:sp>
      <p:sp>
        <p:nvSpPr>
          <p:cNvPr id="16" name="正方形/長方形 15"/>
          <p:cNvSpPr/>
          <p:nvPr/>
        </p:nvSpPr>
        <p:spPr>
          <a:xfrm>
            <a:off x="0" y="5645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区運営方針のあらまし</a:t>
            </a:r>
            <a:endParaRPr kumimoji="1" lang="ja-JP" altLang="en-US" sz="1050" dirty="0">
              <a:solidFill>
                <a:schemeClr val="tx1"/>
              </a:solidFill>
              <a:latin typeface="+mj-ea"/>
              <a:ea typeface="+mj-ea"/>
            </a:endParaRPr>
          </a:p>
        </p:txBody>
      </p:sp>
      <p:sp>
        <p:nvSpPr>
          <p:cNvPr id="19" name="角丸四角形 18"/>
          <p:cNvSpPr/>
          <p:nvPr/>
        </p:nvSpPr>
        <p:spPr>
          <a:xfrm>
            <a:off x="342900" y="2617439"/>
            <a:ext cx="6267450" cy="21195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　ＳＤＧ</a:t>
            </a:r>
            <a:r>
              <a:rPr lang="en-US" altLang="ja-JP" sz="1400" dirty="0">
                <a:latin typeface="HG丸ｺﾞｼｯｸM-PRO" panose="020F0600000000000000" pitchFamily="50" charset="-128"/>
                <a:ea typeface="HG丸ｺﾞｼｯｸM-PRO" panose="020F0600000000000000" pitchFamily="50" charset="-128"/>
              </a:rPr>
              <a:t>s</a:t>
            </a:r>
            <a:r>
              <a:rPr lang="ja-JP" altLang="en-US" sz="1400" dirty="0">
                <a:latin typeface="HG丸ｺﾞｼｯｸM-PRO" panose="020F0600000000000000" pitchFamily="50" charset="-128"/>
                <a:ea typeface="HG丸ｺﾞｼｯｸM-PRO" panose="020F0600000000000000" pitchFamily="50" charset="-128"/>
              </a:rPr>
              <a:t>（エスディージーズ）とは、</a:t>
            </a:r>
            <a:r>
              <a:rPr lang="ja-JP" altLang="en-US" sz="1400" b="1" dirty="0">
                <a:latin typeface="HG丸ｺﾞｼｯｸM-PRO" panose="020F0600000000000000" pitchFamily="50" charset="-128"/>
                <a:ea typeface="HG丸ｺﾞｼｯｸM-PRO" panose="020F0600000000000000" pitchFamily="50" charset="-128"/>
              </a:rPr>
              <a:t>「持続可能な開発目標」</a:t>
            </a:r>
            <a:r>
              <a:rPr lang="ja-JP" altLang="en-US" sz="1400" dirty="0">
                <a:latin typeface="HG丸ｺﾞｼｯｸM-PRO" panose="020F0600000000000000" pitchFamily="50" charset="-128"/>
                <a:ea typeface="HG丸ｺﾞｼｯｸM-PRO" panose="020F0600000000000000" pitchFamily="50" charset="-128"/>
              </a:rPr>
              <a:t>という意味です。</a:t>
            </a:r>
            <a:r>
              <a:rPr lang="en-US" altLang="ja-JP" sz="1400" dirty="0">
                <a:latin typeface="HG丸ｺﾞｼｯｸM-PRO" panose="020F0600000000000000" pitchFamily="50" charset="-128"/>
                <a:ea typeface="HG丸ｺﾞｼｯｸM-PRO" panose="020F0600000000000000" pitchFamily="50" charset="-128"/>
              </a:rPr>
              <a:t>2030</a:t>
            </a:r>
            <a:r>
              <a:rPr lang="ja-JP" altLang="en-US" sz="1400" dirty="0">
                <a:latin typeface="HG丸ｺﾞｼｯｸM-PRO" panose="020F0600000000000000" pitchFamily="50" charset="-128"/>
                <a:ea typeface="HG丸ｺﾞｼｯｸM-PRO" panose="020F0600000000000000" pitchFamily="50" charset="-128"/>
              </a:rPr>
              <a:t>年までに達成すべき、開発が進んだ国もまだ途中の国も、国も地方も、会社も学校も、大人もこどもも、あらゆる垣根を超えて協力し、より良い未来をつくろうと</a:t>
            </a:r>
            <a:r>
              <a:rPr lang="ja-JP" altLang="en-US" sz="1400" b="1" dirty="0">
                <a:latin typeface="HG丸ｺﾞｼｯｸM-PRO" panose="020F0600000000000000" pitchFamily="50" charset="-128"/>
                <a:ea typeface="HG丸ｺﾞｼｯｸM-PRO" panose="020F0600000000000000" pitchFamily="50" charset="-128"/>
              </a:rPr>
              <a:t>国際連合で決まった</a:t>
            </a:r>
            <a:r>
              <a:rPr lang="en-US" altLang="ja-JP" sz="1400" b="1" dirty="0">
                <a:latin typeface="HG丸ｺﾞｼｯｸM-PRO" panose="020F0600000000000000" pitchFamily="50" charset="-128"/>
                <a:ea typeface="HG丸ｺﾞｼｯｸM-PRO" panose="020F0600000000000000" pitchFamily="50" charset="-128"/>
              </a:rPr>
              <a:t>17</a:t>
            </a:r>
            <a:r>
              <a:rPr lang="ja-JP" altLang="en-US" sz="1400" b="1" dirty="0">
                <a:latin typeface="HG丸ｺﾞｼｯｸM-PRO" panose="020F0600000000000000" pitchFamily="50" charset="-128"/>
                <a:ea typeface="HG丸ｺﾞｼｯｸM-PRO" panose="020F0600000000000000" pitchFamily="50" charset="-128"/>
              </a:rPr>
              <a:t>の目標（ゴール）</a:t>
            </a:r>
            <a:r>
              <a:rPr lang="ja-JP" altLang="en-US" sz="1400" dirty="0">
                <a:latin typeface="HG丸ｺﾞｼｯｸM-PRO" panose="020F0600000000000000" pitchFamily="50" charset="-128"/>
                <a:ea typeface="HG丸ｺﾞｼｯｸM-PRO" panose="020F0600000000000000" pitchFamily="50" charset="-128"/>
              </a:rPr>
              <a:t>です。</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城東区では「住んでよかったと思えるまち」の実現をめざし、地域社会の課題を解決し、運営を持続できるよう、ＳＤＧｓを意識した区政運営を心がけています。</a:t>
            </a:r>
            <a:endParaRPr lang="en-US" altLang="ja-JP" sz="1400" dirty="0">
              <a:latin typeface="HG丸ｺﾞｼｯｸM-PRO" panose="020F0600000000000000" pitchFamily="50" charset="-128"/>
              <a:ea typeface="HG丸ｺﾞｼｯｸM-PRO" panose="020F0600000000000000" pitchFamily="50" charset="-128"/>
            </a:endParaRPr>
          </a:p>
        </p:txBody>
      </p:sp>
      <p:pic>
        <p:nvPicPr>
          <p:cNvPr id="21" name="図 20"/>
          <p:cNvPicPr>
            <a:picLocks noChangeAspect="1"/>
          </p:cNvPicPr>
          <p:nvPr/>
        </p:nvPicPr>
        <p:blipFill rotWithShape="1">
          <a:blip r:embed="rId2" cstate="email">
            <a:extLst>
              <a:ext uri="{28A0092B-C50C-407E-A947-70E740481C1C}">
                <a14:useLocalDpi xmlns:a14="http://schemas.microsoft.com/office/drawing/2010/main"/>
              </a:ext>
            </a:extLst>
          </a:blip>
          <a:srcRect l="17450" t="22418" r="18500" b="4686"/>
          <a:stretch/>
        </p:blipFill>
        <p:spPr>
          <a:xfrm>
            <a:off x="604242" y="4736976"/>
            <a:ext cx="5698361" cy="3456384"/>
          </a:xfrm>
          <a:prstGeom prst="rect">
            <a:avLst/>
          </a:prstGeom>
          <a:ln>
            <a:solidFill>
              <a:schemeClr val="accent1"/>
            </a:solidFill>
          </a:ln>
        </p:spPr>
      </p:pic>
      <p:pic>
        <p:nvPicPr>
          <p:cNvPr id="1026" name="Picture 2" descr="城東区×SDGs">
            <a:extLst>
              <a:ext uri="{FF2B5EF4-FFF2-40B4-BE49-F238E27FC236}">
                <a16:creationId xmlns:a16="http://schemas.microsoft.com/office/drawing/2014/main" id="{BD1869D5-1195-41F3-B92C-7A0F974ED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344488"/>
            <a:ext cx="5724525" cy="14573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A89FF74-D454-4F7B-8779-13E9DD377603}"/>
              </a:ext>
            </a:extLst>
          </p:cNvPr>
          <p:cNvSpPr txBox="1"/>
          <p:nvPr/>
        </p:nvSpPr>
        <p:spPr>
          <a:xfrm>
            <a:off x="566738" y="1928664"/>
            <a:ext cx="5724524" cy="648000"/>
          </a:xfrm>
          <a:prstGeom prst="rect">
            <a:avLst/>
          </a:prstGeom>
          <a:noFill/>
        </p:spPr>
        <p:txBody>
          <a:bodyPr vert="horz" wrap="square" rtlCol="0">
            <a:spAutoFit/>
          </a:bodyPr>
          <a:lstStyle/>
          <a:p>
            <a:pPr algn="ctr"/>
            <a:r>
              <a:rPr kumimoji="1" lang="ja-JP" altLang="en-US" dirty="0">
                <a:latin typeface="HGPｺﾞｼｯｸE" panose="020B0900000000000000" pitchFamily="50" charset="-128"/>
                <a:ea typeface="HGPｺﾞｼｯｸE" panose="020B0900000000000000" pitchFamily="50" charset="-128"/>
              </a:rPr>
              <a:t>～　城東区では、「城東区ＳＤＧｓ行動指針」に基づき、</a:t>
            </a:r>
            <a:endParaRPr kumimoji="1" lang="en-US" altLang="ja-JP" dirty="0">
              <a:latin typeface="HGPｺﾞｼｯｸE" panose="020B0900000000000000" pitchFamily="50" charset="-128"/>
              <a:ea typeface="HGPｺﾞｼｯｸE" panose="020B0900000000000000" pitchFamily="50" charset="-128"/>
            </a:endParaRPr>
          </a:p>
          <a:p>
            <a:pPr algn="ctr"/>
            <a:r>
              <a:rPr kumimoji="1" lang="ja-JP" altLang="en-US" dirty="0">
                <a:latin typeface="HGPｺﾞｼｯｸE" panose="020B0900000000000000" pitchFamily="50" charset="-128"/>
                <a:ea typeface="HGPｺﾞｼｯｸE" panose="020B0900000000000000" pitchFamily="50" charset="-128"/>
              </a:rPr>
              <a:t>ＳＤＧｓの取組を進めています　</a:t>
            </a:r>
            <a:r>
              <a:rPr lang="ja-JP" altLang="en-US" dirty="0">
                <a:latin typeface="HGPｺﾞｼｯｸE" panose="020B0900000000000000" pitchFamily="50" charset="-128"/>
                <a:ea typeface="HGPｺﾞｼｯｸE" panose="020B0900000000000000" pitchFamily="50" charset="-128"/>
              </a:rPr>
              <a:t>～</a:t>
            </a:r>
            <a:endParaRPr kumimoji="1" lang="en-US" altLang="ja-JP" dirty="0">
              <a:latin typeface="HGPｺﾞｼｯｸE" panose="020B0900000000000000" pitchFamily="50" charset="-128"/>
              <a:ea typeface="HGPｺﾞｼｯｸE" panose="020B0900000000000000" pitchFamily="50" charset="-128"/>
            </a:endParaRPr>
          </a:p>
        </p:txBody>
      </p:sp>
      <p:sp>
        <p:nvSpPr>
          <p:cNvPr id="22" name="角丸四角形 18">
            <a:extLst>
              <a:ext uri="{FF2B5EF4-FFF2-40B4-BE49-F238E27FC236}">
                <a16:creationId xmlns:a16="http://schemas.microsoft.com/office/drawing/2014/main" id="{ED59F5D2-E539-400E-8833-114CB0DF68D4}"/>
              </a:ext>
            </a:extLst>
          </p:cNvPr>
          <p:cNvSpPr/>
          <p:nvPr/>
        </p:nvSpPr>
        <p:spPr>
          <a:xfrm>
            <a:off x="338832" y="8241190"/>
            <a:ext cx="6267450" cy="139233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latin typeface="HG丸ｺﾞｼｯｸM-PRO" panose="020F0600000000000000" pitchFamily="50" charset="-128"/>
                <a:ea typeface="HG丸ｺﾞｼｯｸM-PRO" panose="020F0600000000000000" pitchFamily="50" charset="-128"/>
              </a:rPr>
              <a:t>本市における</a:t>
            </a:r>
            <a:r>
              <a:rPr lang="en-US" altLang="ja-JP" sz="1200" dirty="0">
                <a:latin typeface="HG丸ｺﾞｼｯｸM-PRO" panose="020F0600000000000000" pitchFamily="50" charset="-128"/>
                <a:ea typeface="HG丸ｺﾞｼｯｸM-PRO" panose="020F0600000000000000" pitchFamily="50" charset="-128"/>
              </a:rPr>
              <a:t>SDGs</a:t>
            </a:r>
            <a:r>
              <a:rPr lang="ja-JP" altLang="en-US" sz="1200" dirty="0">
                <a:latin typeface="HG丸ｺﾞｼｯｸM-PRO" panose="020F0600000000000000" pitchFamily="50" charset="-128"/>
                <a:ea typeface="HG丸ｺﾞｼｯｸM-PRO" panose="020F0600000000000000" pitchFamily="50" charset="-128"/>
              </a:rPr>
              <a:t>の達成に向けた取組の一環として、区においても</a:t>
            </a:r>
            <a:r>
              <a:rPr lang="en-US" altLang="ja-JP" sz="1200" dirty="0">
                <a:latin typeface="HG丸ｺﾞｼｯｸM-PRO" panose="020F0600000000000000" pitchFamily="50" charset="-128"/>
                <a:ea typeface="HG丸ｺﾞｼｯｸM-PRO" panose="020F0600000000000000" pitchFamily="50" charset="-128"/>
              </a:rPr>
              <a:t>SDGs</a:t>
            </a:r>
            <a:r>
              <a:rPr lang="ja-JP" altLang="en-US" sz="1200" dirty="0">
                <a:latin typeface="HG丸ｺﾞｼｯｸM-PRO" panose="020F0600000000000000" pitchFamily="50" charset="-128"/>
                <a:ea typeface="HG丸ｺﾞｼｯｸM-PRO" panose="020F0600000000000000" pitchFamily="50" charset="-128"/>
              </a:rPr>
              <a:t>の視点から施策の見える化を図ることにより、</a:t>
            </a:r>
            <a:r>
              <a:rPr lang="en-US" altLang="ja-JP" sz="1200" dirty="0">
                <a:latin typeface="HG丸ｺﾞｼｯｸM-PRO" panose="020F0600000000000000" pitchFamily="50" charset="-128"/>
                <a:ea typeface="HG丸ｺﾞｼｯｸM-PRO" panose="020F0600000000000000" pitchFamily="50" charset="-128"/>
              </a:rPr>
              <a:t>SDGs</a:t>
            </a:r>
            <a:r>
              <a:rPr lang="ja-JP" altLang="en-US" sz="1200" dirty="0">
                <a:latin typeface="HG丸ｺﾞｼｯｸM-PRO" panose="020F0600000000000000" pitchFamily="50" charset="-128"/>
                <a:ea typeface="HG丸ｺﾞｼｯｸM-PRO" panose="020F0600000000000000" pitchFamily="50" charset="-128"/>
              </a:rPr>
              <a:t>についての認知度向上を図り、</a:t>
            </a:r>
            <a:r>
              <a:rPr lang="en-US" altLang="ja-JP" sz="1200" dirty="0">
                <a:latin typeface="HG丸ｺﾞｼｯｸM-PRO" panose="020F0600000000000000" pitchFamily="50" charset="-128"/>
                <a:ea typeface="HG丸ｺﾞｼｯｸM-PRO" panose="020F0600000000000000" pitchFamily="50" charset="-128"/>
              </a:rPr>
              <a:t>SDGs</a:t>
            </a:r>
            <a:r>
              <a:rPr lang="ja-JP" altLang="en-US" sz="1200" dirty="0">
                <a:latin typeface="HG丸ｺﾞｼｯｸM-PRO" panose="020F0600000000000000" pitchFamily="50" charset="-128"/>
                <a:ea typeface="HG丸ｺﾞｼｯｸM-PRO" panose="020F0600000000000000" pitchFamily="50" charset="-128"/>
              </a:rPr>
              <a:t>の達成に資することをめざすため、この運営方針の各経営課題に、対応する主な「</a:t>
            </a:r>
            <a:r>
              <a:rPr lang="en-US" altLang="ja-JP" sz="1200" dirty="0">
                <a:latin typeface="HG丸ｺﾞｼｯｸM-PRO" panose="020F0600000000000000" pitchFamily="50" charset="-128"/>
                <a:ea typeface="HG丸ｺﾞｼｯｸM-PRO" panose="020F0600000000000000" pitchFamily="50" charset="-128"/>
              </a:rPr>
              <a:t>17</a:t>
            </a:r>
            <a:r>
              <a:rPr lang="ja-JP" altLang="en-US" sz="1200" dirty="0">
                <a:latin typeface="HG丸ｺﾞｼｯｸM-PRO" panose="020F0600000000000000" pitchFamily="50" charset="-128"/>
                <a:ea typeface="HG丸ｺﾞｼｯｸM-PRO" panose="020F0600000000000000" pitchFamily="50" charset="-128"/>
              </a:rPr>
              <a:t>のゴール」を記載しています。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9" name="角丸四角形 4">
            <a:extLst>
              <a:ext uri="{FF2B5EF4-FFF2-40B4-BE49-F238E27FC236}">
                <a16:creationId xmlns:a16="http://schemas.microsoft.com/office/drawing/2014/main" id="{392335A9-B4D6-4C30-A3C5-E06CF7440031}"/>
              </a:ext>
            </a:extLst>
          </p:cNvPr>
          <p:cNvSpPr/>
          <p:nvPr/>
        </p:nvSpPr>
        <p:spPr>
          <a:xfrm>
            <a:off x="404664" y="8481392"/>
            <a:ext cx="6048672" cy="936104"/>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A97A44C5-D179-4FFF-9263-0717745311D2}"/>
              </a:ext>
            </a:extLst>
          </p:cNvPr>
          <p:cNvSpPr/>
          <p:nvPr/>
        </p:nvSpPr>
        <p:spPr>
          <a:xfrm>
            <a:off x="2276872" y="56456"/>
            <a:ext cx="2448272"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a:t>
            </a:r>
            <a:r>
              <a:rPr lang="en-US" altLang="ja-JP" sz="1050" dirty="0">
                <a:solidFill>
                  <a:schemeClr val="tx1"/>
                </a:solidFill>
                <a:latin typeface="+mj-ea"/>
                <a:ea typeface="+mj-ea"/>
              </a:rPr>
              <a:t>×</a:t>
            </a:r>
            <a:r>
              <a:rPr lang="ja-JP" altLang="en-US" sz="1050" dirty="0">
                <a:solidFill>
                  <a:schemeClr val="tx1"/>
                </a:solidFill>
                <a:latin typeface="+mj-ea"/>
                <a:ea typeface="+mj-ea"/>
              </a:rPr>
              <a:t>ＳＤＧｓ</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30747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394231203"/>
              </p:ext>
            </p:extLst>
          </p:nvPr>
        </p:nvGraphicFramePr>
        <p:xfrm>
          <a:off x="188640" y="208216"/>
          <a:ext cx="6480720" cy="7121048"/>
        </p:xfrm>
        <a:graphic>
          <a:graphicData uri="http://schemas.openxmlformats.org/drawingml/2006/table">
            <a:tbl>
              <a:tblPr bandRow="1">
                <a:tableStyleId>{7DF18680-E054-41AD-8BC1-D1AEF772440D}</a:tableStyleId>
              </a:tblPr>
              <a:tblGrid>
                <a:gridCol w="439248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787135">
                <a:tc gridSpan="2">
                  <a:txBody>
                    <a:bodyPr/>
                    <a:lstStyle/>
                    <a:p>
                      <a:pPr algn="ctr" fontAlgn="ctr"/>
                      <a:r>
                        <a:rPr lang="ja-JP" altLang="en-US" sz="1700" u="none" strike="noStrike" dirty="0">
                          <a:solidFill>
                            <a:schemeClr val="tx1"/>
                          </a:solidFill>
                          <a:effectLst/>
                          <a:latin typeface="HGP創英角ｺﾞｼｯｸUB" pitchFamily="50" charset="-128"/>
                          <a:ea typeface="HGP創英角ｺﾞｼｯｸUB" pitchFamily="50" charset="-128"/>
                        </a:rPr>
                        <a:t>戦略１－２の具体的取組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72000" marR="72000" marT="72000" marB="72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algn="ctr" fontAlgn="ct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72000" marR="72000" marT="72000" marB="72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6333913">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１－２－１　多様な活動主体と協働したまちづくり</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各種まちづくりの担い手である以下の各種団体、学校園が実施する文化芸術活動、健康づくり事業を広報の協力など支援し、区民との懸け橋となり、豊かなコミュニティの醸成を行うことにより、区民主体の魅力あるまちづくりが進む環境づくりを行う。</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アイラブ城北川実行委員会</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は</a:t>
                      </a:r>
                      <a:r>
                        <a:rPr kumimoji="1" lang="ja-JP" altLang="en-US" sz="1200" b="0" i="0" u="none" strike="noStrike" kern="1200" cap="none" spc="0" normalizeH="0" baseline="0" noProof="0" dirty="0" err="1">
                          <a:ln>
                            <a:noFill/>
                          </a:ln>
                          <a:solidFill>
                            <a:schemeClr val="tx1"/>
                          </a:solidFill>
                          <a:effectLst/>
                          <a:uLnTx/>
                          <a:uFillTx/>
                          <a:latin typeface="HG丸ｺﾞｼｯｸM-PRO" pitchFamily="50" charset="-128"/>
                          <a:ea typeface="HG丸ｺﾞｼｯｸM-PRO" pitchFamily="50" charset="-128"/>
                          <a:cs typeface="+mn-cs"/>
                        </a:rPr>
                        <a:t>なびと</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コスモスタッフ等緑化ボランティア</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城東区ゆめ～まち～未来会議</a:t>
                      </a:r>
                      <a:endParaRPr lang="en-US" altLang="ja-JP" sz="120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スポーツレクリエーション協会等スポーツ関係団体</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人権啓発推進員</a:t>
                      </a:r>
                      <a:endParaRPr lang="en-US" altLang="ja-JP" sz="120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生涯学習推進員</a:t>
                      </a:r>
                      <a:endParaRPr lang="en-US" altLang="ja-JP" sz="120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その他ボランティア団体</a:t>
                      </a:r>
                      <a:endParaRPr lang="en-US" altLang="ja-JP" sz="120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事業アンケートにおいて、人と人のつながりづくりに有効と考える区民の割合　</a:t>
                      </a:r>
                      <a:r>
                        <a:rPr lang="en-US" altLang="ja-JP" sz="1000" u="none" strike="noStrike" dirty="0">
                          <a:solidFill>
                            <a:schemeClr val="tx1"/>
                          </a:solidFill>
                          <a:effectLst/>
                          <a:latin typeface="HG丸ｺﾞｼｯｸM-PRO" pitchFamily="50" charset="-128"/>
                          <a:ea typeface="HG丸ｺﾞｼｯｸM-PRO" pitchFamily="50" charset="-128"/>
                        </a:rPr>
                        <a:t>60</a:t>
                      </a:r>
                      <a:r>
                        <a:rPr lang="ja-JP" altLang="en-US" sz="1000" u="none" strike="noStrike" dirty="0">
                          <a:solidFill>
                            <a:schemeClr val="tx1"/>
                          </a:solidFill>
                          <a:effectLst/>
                          <a:latin typeface="HG丸ｺﾞｼｯｸM-PRO" pitchFamily="50" charset="-128"/>
                          <a:ea typeface="HG丸ｺﾞｼｯｸM-PRO" pitchFamily="50" charset="-128"/>
                        </a:rPr>
                        <a:t>％</a:t>
                      </a:r>
                    </a:p>
                    <a:p>
                      <a:pPr algn="l" fontAlgn="ctr"/>
                      <a:endParaRPr lang="ja-JP" altLang="en-US" sz="100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有効と考える区民が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％に満たない場合再構築</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（令和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年度実績）</a:t>
                      </a:r>
                      <a:endParaRPr lang="ja-JP" altLang="en-US" sz="1000" b="0" i="0" u="none" strike="noStrike" dirty="0">
                        <a:solidFill>
                          <a:schemeClr val="tx1"/>
                        </a:solidFill>
                        <a:effectLst/>
                        <a:latin typeface="HGPｺﾞｼｯｸE" pitchFamily="50" charset="-128"/>
                        <a:ea typeface="HGPｺﾞｼｯｸE"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・キャンドルナイト㏌城北川　</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・種から育てる地域の花づくり事業</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・緑化リーダー育成講習会　</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・城東区ゆめ～まち～未来会議事業の開催支援</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・吹奏楽フェスティバル　</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・各種区民スポーツ大会の開催支援</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・人権サミット</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（参加者数：約</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100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人）　　</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・生涯学習フェスティバル</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（参加者数：約</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600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人）</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817028876"/>
              </p:ext>
            </p:extLst>
          </p:nvPr>
        </p:nvGraphicFramePr>
        <p:xfrm>
          <a:off x="317415" y="4596016"/>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4,697</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9,011</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6,541</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戦略１－２</a:t>
            </a:r>
            <a:endParaRPr kumimoji="1" lang="ja-JP" altLang="en-US" sz="1050" dirty="0">
              <a:solidFill>
                <a:schemeClr val="tx1"/>
              </a:solidFill>
              <a:latin typeface="+mj-ea"/>
              <a:ea typeface="+mj-ea"/>
            </a:endParaRPr>
          </a:p>
        </p:txBody>
      </p:sp>
      <p:sp>
        <p:nvSpPr>
          <p:cNvPr id="9" name="正方形/長方形 8"/>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0" name="正方形/長方形 9"/>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16</a:t>
            </a:r>
            <a:r>
              <a:rPr kumimoji="1" lang="en-US" altLang="ja-JP" dirty="0">
                <a:solidFill>
                  <a:schemeClr val="tx1"/>
                </a:solidFill>
              </a:rPr>
              <a:t>-</a:t>
            </a:r>
            <a:endParaRPr kumimoji="1" lang="ja-JP" altLang="en-US" dirty="0">
              <a:solidFill>
                <a:schemeClr val="tx1"/>
              </a:solidFill>
            </a:endParaRPr>
          </a:p>
        </p:txBody>
      </p:sp>
      <p:grpSp>
        <p:nvGrpSpPr>
          <p:cNvPr id="15" name="グループ化 14"/>
          <p:cNvGrpSpPr/>
          <p:nvPr/>
        </p:nvGrpSpPr>
        <p:grpSpPr>
          <a:xfrm>
            <a:off x="4170178" y="1002045"/>
            <a:ext cx="389851" cy="338554"/>
            <a:chOff x="6039776" y="8639697"/>
            <a:chExt cx="389851" cy="338554"/>
          </a:xfrm>
        </p:grpSpPr>
        <p:sp>
          <p:nvSpPr>
            <p:cNvPr id="16" name="角丸四角形 15"/>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aphicFrame>
        <p:nvGraphicFramePr>
          <p:cNvPr id="26" name="表 25"/>
          <p:cNvGraphicFramePr>
            <a:graphicFrameLocks noGrp="1"/>
          </p:cNvGraphicFramePr>
          <p:nvPr>
            <p:extLst>
              <p:ext uri="{D42A27DB-BD31-4B8C-83A1-F6EECF244321}">
                <p14:modId xmlns:p14="http://schemas.microsoft.com/office/powerpoint/2010/main" val="2315286778"/>
              </p:ext>
            </p:extLst>
          </p:nvPr>
        </p:nvGraphicFramePr>
        <p:xfrm>
          <a:off x="317415" y="5093012"/>
          <a:ext cx="4176462" cy="1588180"/>
        </p:xfrm>
        <a:graphic>
          <a:graphicData uri="http://schemas.openxmlformats.org/drawingml/2006/table">
            <a:tbl>
              <a:tblPr firstRow="1" bandRow="1">
                <a:tableStyleId>{5940675A-B579-460E-94D1-54222C63F5DA}</a:tableStyleId>
              </a:tblPr>
              <a:tblGrid>
                <a:gridCol w="519297">
                  <a:extLst>
                    <a:ext uri="{9D8B030D-6E8A-4147-A177-3AD203B41FA5}">
                      <a16:colId xmlns:a16="http://schemas.microsoft.com/office/drawing/2014/main" val="20000"/>
                    </a:ext>
                  </a:extLst>
                </a:gridCol>
                <a:gridCol w="3657165">
                  <a:extLst>
                    <a:ext uri="{9D8B030D-6E8A-4147-A177-3AD203B41FA5}">
                      <a16:colId xmlns:a16="http://schemas.microsoft.com/office/drawing/2014/main" val="20001"/>
                    </a:ext>
                  </a:extLst>
                </a:gridCol>
              </a:tblGrid>
              <a:tr h="1588180">
                <a:tc>
                  <a:txBody>
                    <a:bodyPr/>
                    <a:lstStyle/>
                    <a:p>
                      <a:pPr algn="ctr"/>
                      <a:r>
                        <a:rPr kumimoji="1" lang="ja-JP" altLang="en-US" sz="80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多様な活動主体と協働したまちづくり</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・イベント周知用の印刷物経費に係る減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区民が主体の「花と緑のまちづくり」事業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・緑のカーテン事業の見直しによる減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芸術文化の薫るまちづくり</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・吹奏楽フェスティバルの業務委託見直し等による減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区民スポーツ事業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a:t>
                      </a:r>
                      <a:r>
                        <a:rPr kumimoji="1" lang="zh-TW" altLang="en-US" sz="800" dirty="0">
                          <a:solidFill>
                            <a:schemeClr val="tx1"/>
                          </a:solidFill>
                          <a:latin typeface="HG丸ｺﾞｼｯｸM-PRO" panose="020F0600000000000000" pitchFamily="50" charset="-128"/>
                          <a:ea typeface="HG丸ｺﾞｼｯｸM-PRO" panose="020F0600000000000000" pitchFamily="50" charset="-128"/>
                        </a:rPr>
                        <a:t>体力測定機器</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等の買入に係る増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区における人権啓発推進事業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・人権啓発イベント業務委託に係る増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生涯学習・生涯スポーツ等の活動を通じた地域コミュニティづくり事業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・地域連携支援事業の見直し等による減</a:t>
                      </a: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275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3"/>
          <p:cNvGraphicFramePr>
            <a:graphicFrameLocks noGrp="1"/>
          </p:cNvGraphicFramePr>
          <p:nvPr>
            <p:ph idx="1"/>
          </p:nvPr>
        </p:nvGraphicFramePr>
        <p:xfrm>
          <a:off x="332656" y="344488"/>
          <a:ext cx="6192688" cy="4039002"/>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1885285">
                <a:tc>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46963">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めざすべき将来像</a:t>
                      </a:r>
                      <a:r>
                        <a:rPr lang="ja-JP" altLang="en-US" sz="1200" b="0" u="none" strike="noStrike" dirty="0">
                          <a:effectLst/>
                          <a:latin typeface="HG丸ｺﾞｼｯｸM-PRO" pitchFamily="50" charset="-128"/>
                          <a:ea typeface="HG丸ｺﾞｼｯｸM-PRO" pitchFamily="50" charset="-128"/>
                        </a:rPr>
                        <a:t>（概ね１０～２０年間を設定）</a:t>
                      </a: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765877">
                <a:tc>
                  <a:txBody>
                    <a:bodyPr/>
                    <a:lstStyle/>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・災害に対する備えが充実している</a:t>
                      </a:r>
                      <a:endParaRPr lang="en-US" altLang="ja-JP" sz="1400" b="1" i="0" u="none" strike="noStrike" dirty="0">
                        <a:solidFill>
                          <a:srgbClr val="000000"/>
                        </a:solidFill>
                        <a:effectLst/>
                        <a:latin typeface="HG丸ｺﾞｼｯｸM-PRO" pitchFamily="50" charset="-128"/>
                        <a:ea typeface="HG丸ｺﾞｼｯｸM-PRO" pitchFamily="50" charset="-128"/>
                      </a:endParaRPr>
                    </a:p>
                    <a:p>
                      <a:pPr algn="l" fontAlgn="ctr"/>
                      <a:endParaRPr lang="ja-JP" altLang="en-US" sz="1400" b="1"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・住民同士が助けあう体制が整っている</a:t>
                      </a:r>
                      <a:endParaRPr lang="en-US" altLang="ja-JP" sz="1400" b="1" i="0" u="none" strike="noStrike" dirty="0">
                        <a:solidFill>
                          <a:srgbClr val="000000"/>
                        </a:solidFill>
                        <a:effectLst/>
                        <a:latin typeface="HG丸ｺﾞｼｯｸM-PRO" pitchFamily="50" charset="-128"/>
                        <a:ea typeface="HG丸ｺﾞｼｯｸM-PRO" pitchFamily="50" charset="-128"/>
                      </a:endParaRPr>
                    </a:p>
                    <a:p>
                      <a:pPr algn="l" fontAlgn="ctr"/>
                      <a:endParaRPr lang="ja-JP" altLang="en-US" sz="1400" b="1"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・区民が安全で、安心に暮らせる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1" name="角丸四角形 20"/>
          <p:cNvSpPr/>
          <p:nvPr/>
        </p:nvSpPr>
        <p:spPr>
          <a:xfrm>
            <a:off x="404664" y="1188508"/>
            <a:ext cx="6048672" cy="8942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400" dirty="0">
                <a:latin typeface="HGP創英角ｺﾞｼｯｸUB" pitchFamily="50" charset="-128"/>
                <a:ea typeface="HGP創英角ｺﾞｼｯｸUB" pitchFamily="50" charset="-128"/>
              </a:rPr>
              <a:t>地域で支えあう安全で安心なまちに</a:t>
            </a:r>
          </a:p>
        </p:txBody>
      </p:sp>
      <p:sp>
        <p:nvSpPr>
          <p:cNvPr id="11" name="角丸四角形 10"/>
          <p:cNvSpPr/>
          <p:nvPr/>
        </p:nvSpPr>
        <p:spPr>
          <a:xfrm>
            <a:off x="353843" y="368400"/>
            <a:ext cx="2492375" cy="5036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経営課題２</a:t>
            </a:r>
          </a:p>
        </p:txBody>
      </p:sp>
      <p:sp>
        <p:nvSpPr>
          <p:cNvPr id="7" name="正方形/長方形 6"/>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17</a:t>
            </a:r>
            <a:r>
              <a:rPr kumimoji="1" lang="en-US" altLang="ja-JP" dirty="0">
                <a:solidFill>
                  <a:schemeClr val="tx1"/>
                </a:solidFill>
              </a:rPr>
              <a:t>-</a:t>
            </a:r>
            <a:endParaRPr kumimoji="1" lang="ja-JP" altLang="en-US" dirty="0">
              <a:solidFill>
                <a:schemeClr val="tx1"/>
              </a:solidFill>
            </a:endParaRPr>
          </a:p>
        </p:txBody>
      </p:sp>
      <p:sp>
        <p:nvSpPr>
          <p:cNvPr id="9" name="正方形/長方形 8"/>
          <p:cNvSpPr/>
          <p:nvPr/>
        </p:nvSpPr>
        <p:spPr>
          <a:xfrm>
            <a:off x="44624" y="2340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4" name="正方形/長方形 13"/>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経営課題２</a:t>
            </a:r>
            <a:endParaRPr kumimoji="1" lang="ja-JP" altLang="en-US" sz="1050" dirty="0">
              <a:solidFill>
                <a:schemeClr val="tx1"/>
              </a:solidFill>
              <a:latin typeface="+mj-ea"/>
              <a:ea typeface="+mj-ea"/>
            </a:endParaRPr>
          </a:p>
        </p:txBody>
      </p:sp>
      <p:grpSp>
        <p:nvGrpSpPr>
          <p:cNvPr id="8" name="グループ化 7"/>
          <p:cNvGrpSpPr/>
          <p:nvPr/>
        </p:nvGrpSpPr>
        <p:grpSpPr>
          <a:xfrm>
            <a:off x="5904564" y="1578740"/>
            <a:ext cx="389851" cy="338554"/>
            <a:chOff x="6039776" y="8639697"/>
            <a:chExt cx="389851" cy="338554"/>
          </a:xfrm>
        </p:grpSpPr>
        <p:sp>
          <p:nvSpPr>
            <p:cNvPr id="10" name="角丸四角形 9"/>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3055" y="4671116"/>
            <a:ext cx="2530265" cy="2260422"/>
          </a:xfrm>
          <a:prstGeom prst="rect">
            <a:avLst/>
          </a:prstGeom>
        </p:spPr>
      </p:pic>
      <p:sp>
        <p:nvSpPr>
          <p:cNvPr id="26" name="正方形/長方形 25"/>
          <p:cNvSpPr/>
          <p:nvPr/>
        </p:nvSpPr>
        <p:spPr>
          <a:xfrm>
            <a:off x="3527660" y="389976"/>
            <a:ext cx="2952328" cy="676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主な</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SDGs</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ゴール</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 11</a:t>
            </a:r>
            <a:r>
              <a:rPr lang="ja-JP" altLang="en-US" sz="1000" dirty="0">
                <a:solidFill>
                  <a:schemeClr val="tx1"/>
                </a:solidFill>
                <a:latin typeface="HG丸ｺﾞｼｯｸM-PRO" panose="020F0600000000000000" pitchFamily="50" charset="-128"/>
                <a:ea typeface="HG丸ｺﾞｼｯｸM-PRO" panose="020F0600000000000000" pitchFamily="50" charset="-128"/>
              </a:rPr>
              <a:t>［持続可能な都市］</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 16</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［平和］</a:t>
            </a:r>
          </a:p>
        </p:txBody>
      </p:sp>
      <p:pic>
        <p:nvPicPr>
          <p:cNvPr id="28" name="図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3815" y="417156"/>
            <a:ext cx="619200" cy="619200"/>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4136" y="417156"/>
            <a:ext cx="619200" cy="619200"/>
          </a:xfrm>
          <a:prstGeom prst="rect">
            <a:avLst/>
          </a:prstGeom>
        </p:spPr>
      </p:pic>
    </p:spTree>
    <p:extLst>
      <p:ext uri="{BB962C8B-B14F-4D97-AF65-F5344CB8AC3E}">
        <p14:creationId xmlns:p14="http://schemas.microsoft.com/office/powerpoint/2010/main" val="73207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3"/>
          <p:cNvGraphicFramePr>
            <a:graphicFrameLocks noGrp="1"/>
          </p:cNvGraphicFramePr>
          <p:nvPr>
            <p:ph idx="1"/>
            <p:extLst>
              <p:ext uri="{D42A27DB-BD31-4B8C-83A1-F6EECF244321}">
                <p14:modId xmlns:p14="http://schemas.microsoft.com/office/powerpoint/2010/main" val="4119290426"/>
              </p:ext>
            </p:extLst>
          </p:nvPr>
        </p:nvGraphicFramePr>
        <p:xfrm>
          <a:off x="332655" y="779310"/>
          <a:ext cx="6192688" cy="8651894"/>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380986">
                <a:tc>
                  <a:txBody>
                    <a:bodyPr/>
                    <a:lstStyle/>
                    <a:p>
                      <a:pPr algn="l" fontAlgn="ctr"/>
                      <a:r>
                        <a:rPr lang="ja-JP" altLang="en-US" sz="1600" b="1" i="0" u="none" strike="noStrike" dirty="0">
                          <a:solidFill>
                            <a:schemeClr val="dk1"/>
                          </a:solidFill>
                          <a:effectLst/>
                          <a:latin typeface="HG丸ｺﾞｼｯｸM-PRO" pitchFamily="50" charset="-128"/>
                          <a:ea typeface="HG丸ｺﾞｼｯｸM-PRO" pitchFamily="50" charset="-128"/>
                        </a:rPr>
                        <a:t>現状・データ</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5709616">
                <a:tc>
                  <a:txBody>
                    <a:bodyPr/>
                    <a:lstStyle/>
                    <a:p>
                      <a:pPr>
                        <a:buNone/>
                      </a:pPr>
                      <a:r>
                        <a:rPr lang="ja-JP" altLang="en-US" sz="1100" b="0" i="0" u="none" strike="noStrike" dirty="0">
                          <a:solidFill>
                            <a:schemeClr val="tx1"/>
                          </a:solidFill>
                          <a:effectLst/>
                          <a:latin typeface="HG丸ｺﾞｼｯｸM-PRO" pitchFamily="50" charset="-128"/>
                          <a:ea typeface="HG丸ｺﾞｼｯｸM-PRO" pitchFamily="50" charset="-128"/>
                        </a:rPr>
                        <a:t>・城東区は、旧大和川流域に属する市内東部の低湿地帯に属し、標高は</a:t>
                      </a:r>
                      <a:r>
                        <a:rPr lang="en-US" altLang="ja-JP" sz="1100" b="0" i="0" u="none" strike="noStrike" dirty="0">
                          <a:solidFill>
                            <a:schemeClr val="tx1"/>
                          </a:solidFill>
                          <a:effectLst/>
                          <a:latin typeface="HG丸ｺﾞｼｯｸM-PRO" pitchFamily="50" charset="-128"/>
                          <a:ea typeface="HG丸ｺﾞｼｯｸM-PRO" pitchFamily="50" charset="-128"/>
                        </a:rPr>
                        <a:t>1</a:t>
                      </a:r>
                      <a:r>
                        <a:rPr lang="ja-JP" altLang="en-US" sz="1100" b="0" i="0" u="none" strike="noStrike" dirty="0">
                          <a:solidFill>
                            <a:schemeClr val="tx1"/>
                          </a:solidFill>
                          <a:effectLst/>
                          <a:latin typeface="HG丸ｺﾞｼｯｸM-PRO" pitchFamily="50" charset="-128"/>
                          <a:ea typeface="HG丸ｺﾞｼｯｸM-PRO" pitchFamily="50" charset="-128"/>
                        </a:rPr>
                        <a:t>～</a:t>
                      </a:r>
                      <a:r>
                        <a:rPr lang="en-US" altLang="ja-JP" sz="1100" b="0" i="0" u="none" strike="noStrike" dirty="0">
                          <a:solidFill>
                            <a:schemeClr val="tx1"/>
                          </a:solidFill>
                          <a:effectLst/>
                          <a:latin typeface="HG丸ｺﾞｼｯｸM-PRO" pitchFamily="50" charset="-128"/>
                          <a:ea typeface="HG丸ｺﾞｼｯｸM-PRO" pitchFamily="50" charset="-128"/>
                        </a:rPr>
                        <a:t>2m</a:t>
                      </a:r>
                      <a:r>
                        <a:rPr lang="ja-JP" altLang="en-US" sz="1100" b="0" i="0" u="none" strike="noStrike" dirty="0">
                          <a:solidFill>
                            <a:schemeClr val="tx1"/>
                          </a:solidFill>
                          <a:effectLst/>
                          <a:latin typeface="HG丸ｺﾞｼｯｸM-PRO" pitchFamily="50" charset="-128"/>
                          <a:ea typeface="HG丸ｺﾞｼｯｸM-PRO" pitchFamily="50" charset="-128"/>
                        </a:rPr>
                        <a:t>と区域全般に低</a:t>
                      </a:r>
                      <a:endParaRPr lang="en-US" altLang="ja-JP" sz="1100" b="0" i="0" u="none" strike="noStrike" dirty="0">
                        <a:solidFill>
                          <a:schemeClr val="tx1"/>
                        </a:solidFill>
                        <a:effectLst/>
                        <a:latin typeface="HG丸ｺﾞｼｯｸM-PRO" pitchFamily="50" charset="-128"/>
                        <a:ea typeface="HG丸ｺﾞｼｯｸM-PRO" pitchFamily="50" charset="-128"/>
                      </a:endParaRPr>
                    </a:p>
                    <a:p>
                      <a:pPr>
                        <a:buNone/>
                      </a:pPr>
                      <a:r>
                        <a:rPr lang="ja-JP" altLang="en-US" sz="1100" b="0" i="0" u="none" strike="noStrike" dirty="0">
                          <a:solidFill>
                            <a:schemeClr val="tx1"/>
                          </a:solidFill>
                          <a:effectLst/>
                          <a:latin typeface="HG丸ｺﾞｼｯｸM-PRO" pitchFamily="50" charset="-128"/>
                          <a:ea typeface="HG丸ｺﾞｼｯｸM-PRO" pitchFamily="50" charset="-128"/>
                        </a:rPr>
                        <a:t>　</a:t>
                      </a:r>
                      <a:r>
                        <a:rPr lang="ja-JP" altLang="en-US" sz="1100" b="0" i="0" u="none" strike="noStrike" dirty="0" err="1">
                          <a:solidFill>
                            <a:schemeClr val="tx1"/>
                          </a:solidFill>
                          <a:effectLst/>
                          <a:latin typeface="HG丸ｺﾞｼｯｸM-PRO" pitchFamily="50" charset="-128"/>
                          <a:ea typeface="HG丸ｺﾞｼｯｸM-PRO" pitchFamily="50" charset="-128"/>
                        </a:rPr>
                        <a:t>く</a:t>
                      </a:r>
                      <a:r>
                        <a:rPr lang="ja-JP" altLang="en-US" sz="1100" b="0" i="0" u="none" strike="noStrike" dirty="0">
                          <a:solidFill>
                            <a:schemeClr val="tx1"/>
                          </a:solidFill>
                          <a:effectLst/>
                          <a:latin typeface="HG丸ｺﾞｼｯｸM-PRO" pitchFamily="50" charset="-128"/>
                          <a:ea typeface="HG丸ｺﾞｼｯｸM-PRO" pitchFamily="50" charset="-128"/>
                        </a:rPr>
                        <a:t>平坦であり、東西、南北に河川が流れ大雨による浸水被害を受けやすい地理条件にある。</a:t>
                      </a:r>
                    </a:p>
                    <a:p>
                      <a:pPr>
                        <a:buNone/>
                      </a:pPr>
                      <a:r>
                        <a:rPr lang="ja-JP" altLang="en-US" sz="1100" b="0" i="0" u="none" strike="noStrike" dirty="0">
                          <a:solidFill>
                            <a:schemeClr val="tx1"/>
                          </a:solidFill>
                          <a:effectLst/>
                          <a:latin typeface="HG丸ｺﾞｼｯｸM-PRO" pitchFamily="50" charset="-128"/>
                          <a:ea typeface="HG丸ｺﾞｼｯｸM-PRO" pitchFamily="50" charset="-128"/>
                        </a:rPr>
                        <a:t>・マグニチュード</a:t>
                      </a:r>
                      <a:r>
                        <a:rPr lang="en-US" altLang="ja-JP" sz="1100" b="0" i="0" u="none" strike="noStrike" dirty="0">
                          <a:solidFill>
                            <a:schemeClr val="tx1"/>
                          </a:solidFill>
                          <a:effectLst/>
                          <a:latin typeface="HG丸ｺﾞｼｯｸM-PRO" pitchFamily="50" charset="-128"/>
                          <a:ea typeface="HG丸ｺﾞｼｯｸM-PRO" pitchFamily="50" charset="-128"/>
                        </a:rPr>
                        <a:t>9</a:t>
                      </a:r>
                      <a:r>
                        <a:rPr lang="ja-JP" altLang="en-US" sz="1100" b="0" i="0" u="none" strike="noStrike" dirty="0">
                          <a:solidFill>
                            <a:schemeClr val="tx1"/>
                          </a:solidFill>
                          <a:effectLst/>
                          <a:latin typeface="HG丸ｺﾞｼｯｸM-PRO" pitchFamily="50" charset="-128"/>
                          <a:ea typeface="HG丸ｺﾞｼｯｸM-PRO" pitchFamily="50" charset="-128"/>
                        </a:rPr>
                        <a:t>クラスの南海トラフ巨大地震が発生した場合、城東区内では最大震度６弱が</a:t>
                      </a:r>
                      <a:endParaRPr lang="en-US" altLang="ja-JP" sz="1100" b="0" i="0" u="none" strike="noStrike" dirty="0">
                        <a:solidFill>
                          <a:schemeClr val="tx1"/>
                        </a:solidFill>
                        <a:effectLst/>
                        <a:latin typeface="HG丸ｺﾞｼｯｸM-PRO" pitchFamily="50" charset="-128"/>
                        <a:ea typeface="HG丸ｺﾞｼｯｸM-PRO" pitchFamily="50" charset="-128"/>
                      </a:endParaRPr>
                    </a:p>
                    <a:p>
                      <a:pPr>
                        <a:buNone/>
                      </a:pPr>
                      <a:r>
                        <a:rPr lang="ja-JP" altLang="en-US" sz="1100" b="0" i="0" u="none" strike="noStrike" dirty="0">
                          <a:solidFill>
                            <a:schemeClr val="tx1"/>
                          </a:solidFill>
                          <a:effectLst/>
                          <a:latin typeface="HG丸ｺﾞｼｯｸM-PRO" pitchFamily="50" charset="-128"/>
                          <a:ea typeface="HG丸ｺﾞｼｯｸM-PRO" pitchFamily="50" charset="-128"/>
                        </a:rPr>
                        <a:t>　想定されており、あわせて津波浸水被害があるとされている。</a:t>
                      </a:r>
                    </a:p>
                    <a:p>
                      <a:pPr marL="0" marR="0" lvl="0" indent="0" algn="l" defTabSz="914331"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丸ｺﾞｼｯｸM-PRO" pitchFamily="50" charset="-128"/>
                          <a:ea typeface="HG丸ｺﾞｼｯｸM-PRO" pitchFamily="50" charset="-128"/>
                        </a:rPr>
                        <a:t>・犯罪の発生状況については、</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総件数は減少（令和元年</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1,370</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件→令和</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3</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年</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1,025</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件）して</a:t>
                      </a:r>
                      <a:r>
                        <a:rPr kumimoji="1" lang="ja-JP" altLang="ja-JP" sz="1100" kern="1200" dirty="0" err="1">
                          <a:solidFill>
                            <a:schemeClr val="tx1"/>
                          </a:solidFill>
                          <a:effectLst/>
                          <a:latin typeface="HG丸ｺﾞｼｯｸM-PRO" panose="020F0600000000000000" pitchFamily="50" charset="-128"/>
                          <a:ea typeface="HG丸ｺﾞｼｯｸM-PRO" panose="020F0600000000000000" pitchFamily="50" charset="-128"/>
                          <a:cs typeface="+mn-cs"/>
                        </a:rPr>
                        <a:t>い</a:t>
                      </a:r>
                      <a:endPar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　</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る。「自転車盗（令和元年</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545</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件→令和</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3</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年</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416</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件）」も大幅に減少しているものの件数</a:t>
                      </a:r>
                      <a:r>
                        <a:rPr kumimoji="1" lang="ja-JP" altLang="en-US"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は</a:t>
                      </a:r>
                      <a:endPar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　</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他区と比較すると多く、「部品ねらい（令和</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2</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年</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37</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件→令和</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3</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年</a:t>
                      </a:r>
                      <a:r>
                        <a:rPr kumimoji="1" lang="en-US"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51</a:t>
                      </a:r>
                      <a:r>
                        <a:rPr kumimoji="1" lang="ja-JP" altLang="ja-JP" sz="1100" kern="1200" dirty="0">
                          <a:solidFill>
                            <a:schemeClr val="tx1"/>
                          </a:solidFill>
                          <a:effectLst/>
                          <a:latin typeface="HG丸ｺﾞｼｯｸM-PRO" panose="020F0600000000000000" pitchFamily="50" charset="-128"/>
                          <a:ea typeface="HG丸ｺﾞｼｯｸM-PRO" panose="020F0600000000000000" pitchFamily="50" charset="-128"/>
                          <a:cs typeface="+mn-cs"/>
                        </a:rPr>
                        <a:t>件）」は増加傾向にある。</a:t>
                      </a: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100" b="0" i="0" u="none" strike="noStrike" dirty="0">
                          <a:solidFill>
                            <a:srgbClr val="000000"/>
                          </a:solidFill>
                          <a:effectLst/>
                          <a:latin typeface="HG丸ｺﾞｼｯｸM-PRO" pitchFamily="50" charset="-128"/>
                          <a:ea typeface="HG丸ｺﾞｼｯｸM-PRO" pitchFamily="50" charset="-128"/>
                        </a:rPr>
                        <a:t>　</a:t>
                      </a: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1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80986">
                <a:tc>
                  <a:txBody>
                    <a:bodyPr/>
                    <a:lstStyle/>
                    <a:p>
                      <a:pPr algn="l" fontAlgn="ctr"/>
                      <a:r>
                        <a:rPr lang="ja-JP" altLang="en-US" sz="1600" b="1" u="none" strike="noStrike" dirty="0">
                          <a:effectLst/>
                          <a:latin typeface="HG丸ｺﾞｼｯｸM-PRO" pitchFamily="50" charset="-128"/>
                          <a:ea typeface="HG丸ｺﾞｼｯｸM-PRO" pitchFamily="50" charset="-128"/>
                        </a:rPr>
                        <a:t>分析</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166598">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・令和３年度区民アンケートにおいて、地域の防災訓練などの防災活動に参加したことのある割合は、「活動していることを知らなかった」が最も多く</a:t>
                      </a:r>
                      <a:r>
                        <a:rPr lang="en-US" altLang="ja-JP" sz="1200" b="0" i="0" u="none" strike="noStrike" dirty="0">
                          <a:solidFill>
                            <a:schemeClr val="tx1"/>
                          </a:solidFill>
                          <a:effectLst/>
                          <a:latin typeface="HG丸ｺﾞｼｯｸM-PRO" pitchFamily="50" charset="-128"/>
                          <a:ea typeface="HG丸ｺﾞｼｯｸM-PRO" pitchFamily="50" charset="-128"/>
                        </a:rPr>
                        <a:t>38.3%</a:t>
                      </a:r>
                      <a:r>
                        <a:rPr lang="ja-JP" altLang="en-US" sz="1200" b="0" i="0" u="none" strike="noStrike" dirty="0" err="1">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「活動は知っていたが参加したことがない」が</a:t>
                      </a:r>
                      <a:r>
                        <a:rPr lang="en-US" altLang="ja-JP" sz="1200" b="0" i="0" u="none" strike="noStrike" dirty="0">
                          <a:solidFill>
                            <a:schemeClr val="tx1"/>
                          </a:solidFill>
                          <a:effectLst/>
                          <a:latin typeface="HG丸ｺﾞｼｯｸM-PRO" pitchFamily="50" charset="-128"/>
                          <a:ea typeface="HG丸ｺﾞｼｯｸM-PRO" pitchFamily="50" charset="-128"/>
                        </a:rPr>
                        <a:t>37.9%</a:t>
                      </a:r>
                      <a:r>
                        <a:rPr lang="ja-JP" altLang="en-US" sz="1200" b="0" i="0" u="none" strike="noStrike" dirty="0" err="1">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「参加したことがある」が</a:t>
                      </a:r>
                      <a:r>
                        <a:rPr lang="en-US" altLang="ja-JP" sz="1200" b="0" i="0" u="none" strike="noStrike" dirty="0">
                          <a:solidFill>
                            <a:schemeClr val="tx1"/>
                          </a:solidFill>
                          <a:effectLst/>
                          <a:latin typeface="HG丸ｺﾞｼｯｸM-PRO" pitchFamily="50" charset="-128"/>
                          <a:ea typeface="HG丸ｺﾞｼｯｸM-PRO" pitchFamily="50" charset="-128"/>
                        </a:rPr>
                        <a:t>23.8</a:t>
                      </a:r>
                      <a:r>
                        <a:rPr lang="ja-JP" altLang="en-US" sz="1200" b="0" i="0" u="none" strike="noStrike" dirty="0">
                          <a:solidFill>
                            <a:schemeClr val="tx1"/>
                          </a:solidFill>
                          <a:effectLst/>
                          <a:latin typeface="HG丸ｺﾞｼｯｸM-PRO" pitchFamily="50" charset="-128"/>
                          <a:ea typeface="HG丸ｺﾞｼｯｸM-PRO" pitchFamily="50" charset="-128"/>
                        </a:rPr>
                        <a:t>％となっている。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その中で、</a:t>
                      </a:r>
                      <a:r>
                        <a:rPr lang="en-US" altLang="ja-JP" sz="1200" b="0" i="0" u="none" strike="noStrike" dirty="0">
                          <a:solidFill>
                            <a:schemeClr val="tx1"/>
                          </a:solidFill>
                          <a:effectLst/>
                          <a:latin typeface="HG丸ｺﾞｼｯｸM-PRO" pitchFamily="50" charset="-128"/>
                          <a:ea typeface="HG丸ｺﾞｼｯｸM-PRO" pitchFamily="50" charset="-128"/>
                        </a:rPr>
                        <a:t>29</a:t>
                      </a:r>
                      <a:r>
                        <a:rPr lang="ja-JP" altLang="en-US" sz="1200" b="0" i="0" u="none" strike="noStrike" dirty="0">
                          <a:solidFill>
                            <a:schemeClr val="tx1"/>
                          </a:solidFill>
                          <a:effectLst/>
                          <a:latin typeface="HG丸ｺﾞｼｯｸM-PRO" pitchFamily="50" charset="-128"/>
                          <a:ea typeface="HG丸ｺﾞｼｯｸM-PRO" pitchFamily="50" charset="-128"/>
                        </a:rPr>
                        <a:t>歳以下が「参加したことがある」は、</a:t>
                      </a:r>
                      <a:r>
                        <a:rPr lang="en-US" altLang="ja-JP" sz="1200" b="0" i="0" u="none" strike="noStrike" dirty="0">
                          <a:solidFill>
                            <a:schemeClr val="tx1"/>
                          </a:solidFill>
                          <a:effectLst/>
                          <a:latin typeface="HG丸ｺﾞｼｯｸM-PRO" pitchFamily="50" charset="-128"/>
                          <a:ea typeface="HG丸ｺﾞｼｯｸM-PRO" pitchFamily="50" charset="-128"/>
                        </a:rPr>
                        <a:t>7.3</a:t>
                      </a:r>
                      <a:r>
                        <a:rPr lang="ja-JP" altLang="en-US" sz="1200" b="0" i="0" u="none" strike="noStrike" dirty="0">
                          <a:solidFill>
                            <a:schemeClr val="tx1"/>
                          </a:solidFill>
                          <a:effectLst/>
                          <a:latin typeface="HG丸ｺﾞｼｯｸM-PRO" pitchFamily="50" charset="-128"/>
                          <a:ea typeface="HG丸ｺﾞｼｯｸM-PRO" pitchFamily="50" charset="-128"/>
                        </a:rPr>
                        <a:t>％と低く、若年層の認知度が低い傾向を示している。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・お住いのまちが安全で安心だと感じる割合について、「感じる、ある程度感じる」が</a:t>
                      </a:r>
                      <a:r>
                        <a:rPr lang="en-US" altLang="ja-JP" sz="1200" b="0" i="0" u="none" strike="noStrike" dirty="0">
                          <a:solidFill>
                            <a:schemeClr val="tx1"/>
                          </a:solidFill>
                          <a:effectLst/>
                          <a:latin typeface="HG丸ｺﾞｼｯｸM-PRO" pitchFamily="50" charset="-128"/>
                          <a:ea typeface="HG丸ｺﾞｼｯｸM-PRO" pitchFamily="50" charset="-128"/>
                        </a:rPr>
                        <a:t>74.1%</a:t>
                      </a:r>
                      <a:r>
                        <a:rPr lang="ja-JP" altLang="en-US" sz="1200" b="0" i="0" u="none" strike="noStrike" dirty="0">
                          <a:solidFill>
                            <a:schemeClr val="tx1"/>
                          </a:solidFill>
                          <a:effectLst/>
                          <a:latin typeface="HG丸ｺﾞｼｯｸM-PRO" pitchFamily="50" charset="-128"/>
                          <a:ea typeface="HG丸ｺﾞｼｯｸM-PRO" pitchFamily="50" charset="-128"/>
                        </a:rPr>
                        <a:t>に対して、「感じない、あまり感じない」は</a:t>
                      </a:r>
                      <a:r>
                        <a:rPr lang="en-US" altLang="ja-JP" sz="1200" b="0" i="0" u="none" strike="noStrike" dirty="0">
                          <a:solidFill>
                            <a:schemeClr val="tx1"/>
                          </a:solidFill>
                          <a:effectLst/>
                          <a:latin typeface="HG丸ｺﾞｼｯｸM-PRO" pitchFamily="50" charset="-128"/>
                          <a:ea typeface="HG丸ｺﾞｼｯｸM-PRO" pitchFamily="50" charset="-128"/>
                        </a:rPr>
                        <a:t>25.9%</a:t>
                      </a:r>
                      <a:r>
                        <a:rPr lang="ja-JP" altLang="en-US" sz="1200" b="0" i="0" u="none" strike="noStrike" dirty="0">
                          <a:solidFill>
                            <a:schemeClr val="tx1"/>
                          </a:solidFill>
                          <a:effectLst/>
                          <a:latin typeface="HG丸ｺﾞｼｯｸM-PRO" pitchFamily="50" charset="-128"/>
                          <a:ea typeface="HG丸ｺﾞｼｯｸM-PRO" pitchFamily="50" charset="-128"/>
                        </a:rPr>
                        <a:t>となっている。</a:t>
                      </a: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正方形/長方形 4"/>
          <p:cNvSpPr/>
          <p:nvPr/>
        </p:nvSpPr>
        <p:spPr>
          <a:xfrm>
            <a:off x="3068960" y="9537509"/>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18</a:t>
            </a:r>
            <a:r>
              <a:rPr kumimoji="1" lang="en-US" altLang="ja-JP" dirty="0">
                <a:solidFill>
                  <a:schemeClr val="tx1"/>
                </a:solidFill>
              </a:rPr>
              <a:t>-</a:t>
            </a:r>
            <a:endParaRPr kumimoji="1" lang="ja-JP" altLang="en-US" dirty="0">
              <a:solidFill>
                <a:schemeClr val="tx1"/>
              </a:solidFill>
            </a:endParaRPr>
          </a:p>
        </p:txBody>
      </p:sp>
      <p:sp>
        <p:nvSpPr>
          <p:cNvPr id="6" name="正方形/長方形 5"/>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7" name="正方形/長方形 6"/>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経営課題２</a:t>
            </a:r>
            <a:endParaRPr kumimoji="1" lang="ja-JP" altLang="en-US" sz="1050" dirty="0">
              <a:solidFill>
                <a:schemeClr val="tx1"/>
              </a:solidFill>
              <a:latin typeface="+mj-ea"/>
              <a:ea typeface="+mj-ea"/>
            </a:endParaRPr>
          </a:p>
        </p:txBody>
      </p:sp>
      <p:sp>
        <p:nvSpPr>
          <p:cNvPr id="173" name="Rectangle 6">
            <a:extLst>
              <a:ext uri="{FF2B5EF4-FFF2-40B4-BE49-F238E27FC236}">
                <a16:creationId xmlns:a16="http://schemas.microsoft.com/office/drawing/2014/main" id="{2B91AC62-D22C-4B2C-B587-1685D9C71108}"/>
              </a:ext>
            </a:extLst>
          </p:cNvPr>
          <p:cNvSpPr>
            <a:spLocks noChangeArrowheads="1"/>
          </p:cNvSpPr>
          <p:nvPr/>
        </p:nvSpPr>
        <p:spPr bwMode="auto">
          <a:xfrm>
            <a:off x="484904" y="2576736"/>
            <a:ext cx="511999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令和３年度</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区民アンケート：</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［問</a:t>
            </a:r>
            <a:r>
              <a:rPr kumimoji="0" lang="ja-JP" altLang="en-US" sz="900" dirty="0">
                <a:latin typeface="ＭＳ Ｐ明朝" panose="02020600040205080304" pitchFamily="18" charset="-128"/>
                <a:ea typeface="ＭＳ Ｐ明朝" panose="02020600040205080304" pitchFamily="18" charset="-128"/>
              </a:rPr>
              <a:t>１９</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］これまでに、</a:t>
            </a:r>
            <a:r>
              <a:rPr kumimoji="0" lang="ja-JP" altLang="en-US" sz="900" dirty="0">
                <a:latin typeface="ＭＳ Ｐ明朝" panose="02020600040205080304" pitchFamily="18" charset="-128"/>
                <a:ea typeface="ＭＳ Ｐ明朝" panose="02020600040205080304" pitchFamily="18" charset="-128"/>
              </a:rPr>
              <a:t>お住まいの地域の防災活動に参加したことがありますか。</a:t>
            </a:r>
            <a:endParaRPr kumimoji="0" lang="ja-JP" altLang="ja-JP" sz="1800" b="0" i="0" u="none" strike="noStrike" cap="none" normalizeH="0" baseline="0" dirty="0">
              <a:ln>
                <a:noFill/>
              </a:ln>
              <a:effectLst/>
            </a:endParaRPr>
          </a:p>
        </p:txBody>
      </p:sp>
      <p:pic>
        <p:nvPicPr>
          <p:cNvPr id="3" name="図 2"/>
          <p:cNvPicPr>
            <a:picLocks noChangeAspect="1"/>
          </p:cNvPicPr>
          <p:nvPr/>
        </p:nvPicPr>
        <p:blipFill>
          <a:blip r:embed="rId2"/>
          <a:stretch>
            <a:fillRect/>
          </a:stretch>
        </p:blipFill>
        <p:spPr>
          <a:xfrm>
            <a:off x="484904" y="2756541"/>
            <a:ext cx="5756838" cy="1691438"/>
          </a:xfrm>
          <a:prstGeom prst="rect">
            <a:avLst/>
          </a:prstGeom>
        </p:spPr>
      </p:pic>
      <p:sp>
        <p:nvSpPr>
          <p:cNvPr id="9" name="Rectangle 7">
            <a:extLst>
              <a:ext uri="{FF2B5EF4-FFF2-40B4-BE49-F238E27FC236}">
                <a16:creationId xmlns:a16="http://schemas.microsoft.com/office/drawing/2014/main" id="{B1C89B48-DC3F-4A9C-B43C-49D41C86E6E7}"/>
              </a:ext>
            </a:extLst>
          </p:cNvPr>
          <p:cNvSpPr>
            <a:spLocks noChangeArrowheads="1"/>
          </p:cNvSpPr>
          <p:nvPr/>
        </p:nvSpPr>
        <p:spPr bwMode="auto">
          <a:xfrm>
            <a:off x="5172212" y="4488272"/>
            <a:ext cx="10195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（単位：％）　</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【N=</a:t>
            </a:r>
            <a:r>
              <a:rPr kumimoji="0" lang="en-US"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520</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a:t>
            </a:r>
            <a:endParaRPr kumimoji="0" lang="ja-JP" altLang="ja-JP" sz="1800" b="0" i="0" u="none" strike="noStrike" cap="none" normalizeH="0" baseline="0" dirty="0">
              <a:ln>
                <a:noFill/>
              </a:ln>
              <a:effectLst/>
            </a:endParaRPr>
          </a:p>
        </p:txBody>
      </p:sp>
      <p:sp>
        <p:nvSpPr>
          <p:cNvPr id="10" name="Rectangle 6">
            <a:extLst>
              <a:ext uri="{FF2B5EF4-FFF2-40B4-BE49-F238E27FC236}">
                <a16:creationId xmlns:a16="http://schemas.microsoft.com/office/drawing/2014/main" id="{2B91AC62-D22C-4B2C-B587-1685D9C71108}"/>
              </a:ext>
            </a:extLst>
          </p:cNvPr>
          <p:cNvSpPr>
            <a:spLocks noChangeArrowheads="1"/>
          </p:cNvSpPr>
          <p:nvPr/>
        </p:nvSpPr>
        <p:spPr bwMode="auto">
          <a:xfrm>
            <a:off x="484904" y="4721476"/>
            <a:ext cx="45381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令和３年度</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区民アンケート</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：［問</a:t>
            </a:r>
            <a:r>
              <a:rPr kumimoji="0" lang="ja-JP" altLang="en-US" sz="900" dirty="0">
                <a:latin typeface="ＭＳ Ｐ明朝" panose="02020600040205080304" pitchFamily="18" charset="-128"/>
                <a:ea typeface="ＭＳ Ｐ明朝" panose="02020600040205080304" pitchFamily="18" charset="-128"/>
              </a:rPr>
              <a:t>２３</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a:t>
            </a:r>
            <a:r>
              <a:rPr kumimoji="0" lang="ja-JP" altLang="en-US" sz="900" dirty="0">
                <a:latin typeface="ＭＳ Ｐ明朝" panose="02020600040205080304" pitchFamily="18" charset="-128"/>
                <a:ea typeface="ＭＳ Ｐ明朝" panose="02020600040205080304" pitchFamily="18" charset="-128"/>
              </a:rPr>
              <a:t>あなたのお住まいのまちが安全で安心だと感じますか。</a:t>
            </a:r>
            <a:endParaRPr kumimoji="0" lang="ja-JP" altLang="ja-JP" sz="1800" b="0" i="0" u="none" strike="noStrike" cap="none" normalizeH="0" baseline="0" dirty="0">
              <a:ln>
                <a:noFill/>
              </a:ln>
              <a:effectLst/>
            </a:endParaRPr>
          </a:p>
        </p:txBody>
      </p:sp>
      <p:pic>
        <p:nvPicPr>
          <p:cNvPr id="8" name="図 7"/>
          <p:cNvPicPr>
            <a:picLocks noChangeAspect="1"/>
          </p:cNvPicPr>
          <p:nvPr/>
        </p:nvPicPr>
        <p:blipFill>
          <a:blip r:embed="rId3"/>
          <a:stretch>
            <a:fillRect/>
          </a:stretch>
        </p:blipFill>
        <p:spPr>
          <a:xfrm>
            <a:off x="477965" y="4899881"/>
            <a:ext cx="5149424" cy="1691438"/>
          </a:xfrm>
          <a:prstGeom prst="rect">
            <a:avLst/>
          </a:prstGeom>
        </p:spPr>
      </p:pic>
      <p:sp>
        <p:nvSpPr>
          <p:cNvPr id="13" name="Rectangle 7">
            <a:extLst>
              <a:ext uri="{FF2B5EF4-FFF2-40B4-BE49-F238E27FC236}">
                <a16:creationId xmlns:a16="http://schemas.microsoft.com/office/drawing/2014/main" id="{B1C89B48-DC3F-4A9C-B43C-49D41C86E6E7}"/>
              </a:ext>
            </a:extLst>
          </p:cNvPr>
          <p:cNvSpPr>
            <a:spLocks noChangeArrowheads="1"/>
          </p:cNvSpPr>
          <p:nvPr/>
        </p:nvSpPr>
        <p:spPr bwMode="auto">
          <a:xfrm>
            <a:off x="5166830" y="6625177"/>
            <a:ext cx="10195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（単位：</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　【N=</a:t>
            </a:r>
            <a:r>
              <a:rPr kumimoji="0" lang="en-US"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520</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a:t>
            </a:r>
            <a:endParaRPr kumimoji="0" lang="ja-JP" altLang="ja-JP" sz="1800" b="0" i="0" u="none" strike="noStrike" cap="none" normalizeH="0" baseline="0" dirty="0">
              <a:ln>
                <a:noFill/>
              </a:ln>
              <a:effectLst/>
            </a:endParaRPr>
          </a:p>
        </p:txBody>
      </p:sp>
    </p:spTree>
    <p:extLst>
      <p:ext uri="{BB962C8B-B14F-4D97-AF65-F5344CB8AC3E}">
        <p14:creationId xmlns:p14="http://schemas.microsoft.com/office/powerpoint/2010/main" val="303871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9077792"/>
              </p:ext>
            </p:extLst>
          </p:nvPr>
        </p:nvGraphicFramePr>
        <p:xfrm>
          <a:off x="332656" y="416496"/>
          <a:ext cx="6192688" cy="3168352"/>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494072">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課題</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2674280">
                <a:tc>
                  <a:txBody>
                    <a:bodyPr/>
                    <a:lstStyle/>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・災害発生直後は、地域の自主防災組織による安否確認や救出・救助等の「共助」の取</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組みが重要で</a:t>
                      </a:r>
                      <a:r>
                        <a:rPr lang="ja-JP" altLang="en-US" sz="1200" b="0" i="0" u="none" strike="noStrike" dirty="0">
                          <a:solidFill>
                            <a:schemeClr val="tx1"/>
                          </a:solidFill>
                          <a:effectLst/>
                          <a:latin typeface="HG丸ｺﾞｼｯｸM-PRO" pitchFamily="50" charset="-128"/>
                          <a:ea typeface="HG丸ｺﾞｼｯｸM-PRO" pitchFamily="50" charset="-128"/>
                        </a:rPr>
                        <a:t>あるが、組織構成員の高齢化が進んでいる。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a:t>
                      </a:r>
                      <a:r>
                        <a:rPr lang="en-US" altLang="ja-JP" sz="1200" b="0" i="0" u="none" strike="noStrike" dirty="0">
                          <a:solidFill>
                            <a:schemeClr val="tx1"/>
                          </a:solidFill>
                          <a:effectLst/>
                          <a:latin typeface="HG丸ｺﾞｼｯｸM-PRO" pitchFamily="50" charset="-128"/>
                          <a:ea typeface="HG丸ｺﾞｼｯｸM-PRO" pitchFamily="50" charset="-128"/>
                        </a:rPr>
                        <a:t>65</a:t>
                      </a:r>
                      <a:r>
                        <a:rPr lang="ja-JP" altLang="en-US" sz="1200" b="0" i="0" u="none" strike="noStrike" dirty="0">
                          <a:solidFill>
                            <a:schemeClr val="tx1"/>
                          </a:solidFill>
                          <a:effectLst/>
                          <a:latin typeface="HG丸ｺﾞｼｯｸM-PRO" pitchFamily="50" charset="-128"/>
                          <a:ea typeface="HG丸ｺﾞｼｯｸM-PRO" pitchFamily="50" charset="-128"/>
                        </a:rPr>
                        <a:t>歳以上の区内防災リーダー・・令和</a:t>
                      </a:r>
                      <a:r>
                        <a:rPr lang="en-US" altLang="ja-JP" sz="1200" b="0" i="0" u="none" strike="noStrike" dirty="0">
                          <a:solidFill>
                            <a:schemeClr val="tx1"/>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年：</a:t>
                      </a:r>
                      <a:r>
                        <a:rPr lang="en-US" altLang="ja-JP" sz="1200" b="0" i="0" u="none" strike="noStrike" dirty="0">
                          <a:solidFill>
                            <a:schemeClr val="tx1"/>
                          </a:solidFill>
                          <a:effectLst/>
                          <a:latin typeface="HG丸ｺﾞｼｯｸM-PRO" pitchFamily="50" charset="-128"/>
                          <a:ea typeface="HG丸ｺﾞｼｯｸM-PRO" pitchFamily="50" charset="-128"/>
                        </a:rPr>
                        <a:t>344</a:t>
                      </a:r>
                      <a:r>
                        <a:rPr lang="ja-JP" altLang="en-US" sz="1200" b="0" i="0" u="none" strike="noStrike" dirty="0">
                          <a:solidFill>
                            <a:schemeClr val="tx1"/>
                          </a:solidFill>
                          <a:effectLst/>
                          <a:latin typeface="HG丸ｺﾞｼｯｸM-PRO" pitchFamily="50" charset="-128"/>
                          <a:ea typeface="HG丸ｺﾞｼｯｸM-PRO" pitchFamily="50" charset="-128"/>
                        </a:rPr>
                        <a:t>名</a:t>
                      </a:r>
                      <a:r>
                        <a:rPr lang="ja-JP" altLang="en-US" sz="1200" b="0" i="0" u="none" strike="noStrike" baseline="0" dirty="0">
                          <a:solidFill>
                            <a:schemeClr val="tx1"/>
                          </a:solidFill>
                          <a:effectLst/>
                          <a:latin typeface="HG丸ｺﾞｼｯｸM-PRO" pitchFamily="50" charset="-128"/>
                          <a:ea typeface="HG丸ｺﾞｼｯｸM-PRO" pitchFamily="50" charset="-128"/>
                        </a:rPr>
                        <a:t>　</a:t>
                      </a:r>
                      <a:r>
                        <a:rPr lang="en-US" altLang="ja-JP" sz="1200" b="0" i="0" u="none" strike="noStrike" dirty="0">
                          <a:solidFill>
                            <a:schemeClr val="tx1"/>
                          </a:solidFill>
                          <a:effectLst/>
                          <a:latin typeface="HG丸ｺﾞｼｯｸM-PRO" pitchFamily="50" charset="-128"/>
                          <a:ea typeface="HG丸ｺﾞｼｯｸM-PRO" pitchFamily="50" charset="-128"/>
                        </a:rPr>
                        <a:t>57.2</a:t>
                      </a:r>
                      <a:r>
                        <a:rPr lang="ja-JP" altLang="en-US" sz="1200" b="0" i="0" u="none" strike="noStrike" dirty="0">
                          <a:solidFill>
                            <a:schemeClr val="tx1"/>
                          </a:solidFill>
                          <a:effectLst/>
                          <a:latin typeface="HG丸ｺﾞｼｯｸM-PRO" pitchFamily="50" charset="-128"/>
                          <a:ea typeface="HG丸ｺﾞｼｯｸM-PRO" pitchFamily="50" charset="-128"/>
                        </a:rPr>
                        <a:t>％）</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・住民の高齢化が進んでおり、災害発生時の避難行動要支援者（高齢者や障がい者等）</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が多い。地域で実施する防災訓練への参加者も高齢者の方が多く、若年層の参加促進</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が求められている。</a:t>
                      </a:r>
                      <a:endParaRPr lang="en-US" altLang="ja-JP" sz="1200" b="0" i="0" u="none" strike="sng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a:t>
                      </a: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大阪市避難行動要支援者名簿・・</a:t>
                      </a:r>
                      <a:r>
                        <a:rPr lang="en-US" altLang="ja-JP" sz="1200" b="0" i="0" u="none" strike="noStrike" dirty="0">
                          <a:solidFill>
                            <a:schemeClr val="tx1"/>
                          </a:solidFill>
                          <a:effectLst/>
                          <a:latin typeface="HG丸ｺﾞｼｯｸM-PRO" pitchFamily="50" charset="-128"/>
                          <a:ea typeface="HG丸ｺﾞｼｯｸM-PRO" pitchFamily="50" charset="-128"/>
                        </a:rPr>
                        <a:t>8,406</a:t>
                      </a:r>
                      <a:r>
                        <a:rPr lang="ja-JP" altLang="en-US" sz="1200" b="0" i="0" u="none" strike="noStrike" dirty="0">
                          <a:solidFill>
                            <a:schemeClr val="tx1"/>
                          </a:solidFill>
                          <a:effectLst/>
                          <a:latin typeface="HG丸ｺﾞｼｯｸM-PRO" pitchFamily="50" charset="-128"/>
                          <a:ea typeface="HG丸ｺﾞｼｯｸM-PRO" pitchFamily="50" charset="-128"/>
                        </a:rPr>
                        <a:t>人（城東区）</a:t>
                      </a:r>
                      <a:r>
                        <a:rPr lang="en-US" altLang="ja-JP" sz="1200" b="0" i="0" u="none" strike="noStrike" dirty="0">
                          <a:solidFill>
                            <a:schemeClr val="tx1"/>
                          </a:solidFill>
                          <a:effectLst/>
                          <a:latin typeface="HG丸ｺﾞｼｯｸM-PRO" pitchFamily="50" charset="-128"/>
                          <a:ea typeface="HG丸ｺﾞｼｯｸM-PRO" pitchFamily="50" charset="-128"/>
                        </a:rPr>
                        <a:t>】</a:t>
                      </a: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・街頭犯罪件数については、全体の件数は減少しているが、「自転車盗」については</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減少しているものの発生件数が多く、「部品ねらい」も増加傾向にある。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正方形/長方形 2"/>
          <p:cNvSpPr/>
          <p:nvPr/>
        </p:nvSpPr>
        <p:spPr>
          <a:xfrm>
            <a:off x="3068960" y="9537509"/>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19</a:t>
            </a:r>
            <a:r>
              <a:rPr kumimoji="1" lang="en-US" altLang="ja-JP" dirty="0">
                <a:solidFill>
                  <a:schemeClr val="tx1"/>
                </a:solidFill>
              </a:rPr>
              <a:t>-</a:t>
            </a:r>
            <a:endParaRPr kumimoji="1" lang="ja-JP" altLang="en-US" dirty="0">
              <a:solidFill>
                <a:schemeClr val="tx1"/>
              </a:solidFill>
            </a:endParaRPr>
          </a:p>
        </p:txBody>
      </p:sp>
      <p:sp>
        <p:nvSpPr>
          <p:cNvPr id="5" name="正方形/長方形 4"/>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経営課題２</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3179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74530868"/>
              </p:ext>
            </p:extLst>
          </p:nvPr>
        </p:nvGraphicFramePr>
        <p:xfrm>
          <a:off x="260648" y="416496"/>
          <a:ext cx="6309320" cy="6048671"/>
        </p:xfrm>
        <a:graphic>
          <a:graphicData uri="http://schemas.openxmlformats.org/drawingml/2006/table">
            <a:tbl>
              <a:tblPr bandRow="1">
                <a:tableStyleId>{5C22544A-7EE6-4342-B048-85BDC9FD1C3A}</a:tableStyleId>
              </a:tblPr>
              <a:tblGrid>
                <a:gridCol w="6309320">
                  <a:extLst>
                    <a:ext uri="{9D8B030D-6E8A-4147-A177-3AD203B41FA5}">
                      <a16:colId xmlns:a16="http://schemas.microsoft.com/office/drawing/2014/main" val="20000"/>
                    </a:ext>
                  </a:extLst>
                </a:gridCol>
              </a:tblGrid>
              <a:tr h="1558208">
                <a:tc>
                  <a:txBody>
                    <a:bodyPr/>
                    <a:lstStyle/>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戦略２－１</a:t>
                      </a:r>
                      <a:r>
                        <a:rPr lang="en-US" altLang="ja-JP" sz="2600" b="0" i="0" u="none" strike="noStrike" dirty="0">
                          <a:solidFill>
                            <a:srgbClr val="000000"/>
                          </a:solidFill>
                          <a:effectLst/>
                          <a:latin typeface="HGP創英角ｺﾞｼｯｸUB" pitchFamily="50" charset="-128"/>
                          <a:ea typeface="HGP創英角ｺﾞｼｯｸUB" pitchFamily="50" charset="-128"/>
                        </a:rPr>
                        <a:t>】</a:t>
                      </a:r>
                    </a:p>
                    <a:p>
                      <a:pPr algn="l" fontAlgn="ctr"/>
                      <a:r>
                        <a:rPr lang="ja-JP" altLang="en-US" sz="2600" b="0" i="0" u="none" strike="noStrike" dirty="0">
                          <a:solidFill>
                            <a:srgbClr val="000000"/>
                          </a:solidFill>
                          <a:effectLst/>
                          <a:latin typeface="HGP創英角ｺﾞｼｯｸUB" pitchFamily="50" charset="-128"/>
                          <a:ea typeface="HGP創英角ｺﾞｼｯｸUB" pitchFamily="50" charset="-128"/>
                        </a:rPr>
                        <a:t>自助・共助を基本とした災害に強いまちづくり</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87587">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870375">
                <a:tc>
                  <a:txBody>
                    <a:bodyPr/>
                    <a:lstStyle/>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めざす状態</a:t>
                      </a:r>
                      <a:r>
                        <a:rPr lang="en-US" altLang="ja-JP" sz="1200" b="0" i="0" u="none" strike="noStrike" dirty="0">
                          <a:solidFill>
                            <a:schemeClr val="tx1"/>
                          </a:solidFill>
                          <a:effectLst/>
                          <a:latin typeface="HG丸ｺﾞｼｯｸM-PRO" pitchFamily="50" charset="-128"/>
                          <a:ea typeface="HG丸ｺﾞｼｯｸM-PRO" pitchFamily="50" charset="-128"/>
                        </a:rPr>
                        <a:t>》</a:t>
                      </a:r>
                      <a:br>
                        <a:rPr lang="en-US" altLang="ja-JP" sz="1200" b="0" i="0" u="none" strike="noStrike" dirty="0">
                          <a:solidFill>
                            <a:schemeClr val="tx1"/>
                          </a:solidFill>
                          <a:effectLst/>
                          <a:latin typeface="HG丸ｺﾞｼｯｸM-PRO" pitchFamily="50" charset="-128"/>
                          <a:ea typeface="HG丸ｺﾞｼｯｸM-PRO" pitchFamily="50" charset="-128"/>
                        </a:rPr>
                      </a:br>
                      <a:r>
                        <a:rPr lang="ja-JP" altLang="en-US" sz="1200" b="0" i="0" u="none" strike="noStrike" dirty="0">
                          <a:solidFill>
                            <a:schemeClr val="tx1"/>
                          </a:solidFill>
                          <a:effectLst/>
                          <a:latin typeface="HG丸ｺﾞｼｯｸM-PRO" pitchFamily="50" charset="-128"/>
                          <a:ea typeface="HG丸ｺﾞｼｯｸM-PRO" pitchFamily="50" charset="-128"/>
                        </a:rPr>
                        <a:t>・住民各自が日頃から災害に対する備えを行い、災害が発生しても、避難行動要支援者</a:t>
                      </a:r>
                      <a:r>
                        <a:rPr lang="en-US" altLang="ja-JP" sz="1050" b="0" i="0" u="none" strike="noStrike" baseline="50000" dirty="0">
                          <a:solidFill>
                            <a:srgbClr val="000000"/>
                          </a:solidFill>
                          <a:effectLst/>
                          <a:latin typeface="HG丸ｺﾞｼｯｸM-PRO" pitchFamily="50" charset="-128"/>
                          <a:ea typeface="HG丸ｺﾞｼｯｸM-PRO" pitchFamily="50" charset="-128"/>
                        </a:rPr>
                        <a:t>6</a:t>
                      </a:r>
                      <a:endParaRPr lang="en-US" altLang="ja-JP" sz="105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（高齢者や障がい者等）を含めた地域の住民同士が助け合い、安全な環境で避難所を開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設・運営できる状態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・地域が防災活動に取り組んでいると思う割合（区民アンケート）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70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en-US" altLang="zh-TW" sz="1200" b="0" i="0" u="none" strike="noStrike" dirty="0">
                          <a:solidFill>
                            <a:schemeClr val="tx1"/>
                          </a:solidFill>
                          <a:effectLst/>
                          <a:latin typeface="HG丸ｺﾞｼｯｸM-PRO" pitchFamily="50" charset="-128"/>
                          <a:ea typeface="HG丸ｺﾞｼｯｸM-PRO" pitchFamily="50" charset="-128"/>
                        </a:rPr>
                        <a:t>3</a:t>
                      </a:r>
                      <a:r>
                        <a:rPr lang="zh-TW"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zh-TW" sz="1200" b="0" i="0" u="none" strike="noStrike" dirty="0">
                          <a:solidFill>
                            <a:schemeClr val="tx1"/>
                          </a:solidFill>
                          <a:effectLst/>
                          <a:latin typeface="HG丸ｺﾞｼｯｸM-PRO" pitchFamily="50" charset="-128"/>
                          <a:ea typeface="HG丸ｺﾞｼｯｸM-PRO" pitchFamily="50" charset="-128"/>
                        </a:rPr>
                        <a:t>57</a:t>
                      </a:r>
                      <a:r>
                        <a:rPr lang="en-US" altLang="ja-JP" sz="1200" b="0" i="0" u="none" strike="noStrike" dirty="0">
                          <a:solidFill>
                            <a:schemeClr val="tx1"/>
                          </a:solidFill>
                          <a:effectLst/>
                          <a:latin typeface="HG丸ｺﾞｼｯｸM-PRO" pitchFamily="50" charset="-128"/>
                          <a:ea typeface="HG丸ｺﾞｼｯｸM-PRO" pitchFamily="50" charset="-128"/>
                        </a:rPr>
                        <a:t>.1</a:t>
                      </a:r>
                      <a:r>
                        <a:rPr lang="zh-TW" altLang="en-US" sz="1200" b="0" i="0" u="none" strike="noStrike" dirty="0">
                          <a:solidFill>
                            <a:schemeClr val="tx1"/>
                          </a:solidFill>
                          <a:effectLst/>
                          <a:latin typeface="HG丸ｺﾞｼｯｸM-PRO" pitchFamily="50" charset="-128"/>
                          <a:ea typeface="HG丸ｺﾞｼｯｸM-PRO" pitchFamily="50" charset="-128"/>
                        </a:rPr>
                        <a:t>％）</a:t>
                      </a:r>
                      <a:endParaRPr lang="ja-JP" altLang="en-US"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87587">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844408">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・災害に強いまちをめざして、地域ごとの防災マップの作成支援と、防災計画のブラッ</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シュアップ支援を行うとともに、区防災拠点を活用した区防災訓練、地域で開催する避</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難所開設訓練、図上訓練等、各種防災訓練を充実</a:t>
                      </a:r>
                      <a:r>
                        <a:rPr lang="ja-JP" altLang="en-US" sz="1200" b="0" i="0" u="none" strike="noStrike" baseline="0" dirty="0">
                          <a:solidFill>
                            <a:schemeClr val="tx1"/>
                          </a:solidFill>
                          <a:effectLst/>
                          <a:latin typeface="HG丸ｺﾞｼｯｸM-PRO" pitchFamily="50" charset="-128"/>
                          <a:ea typeface="HG丸ｺﾞｼｯｸM-PRO" pitchFamily="50" charset="-128"/>
                        </a:rPr>
                        <a:t>する</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・子育て世代向けやマンション住民向けの防災出前講座を開催し、幅広い層の住民に自</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助・共助や地域における人と人のつながりの重要性など防災意識を向上させる。</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r>
                        <a:rPr lang="ja-JP" altLang="en-US" sz="1200" b="0" i="0" u="none" strike="noStrike" dirty="0">
                          <a:solidFill>
                            <a:schemeClr val="tx1"/>
                          </a:solidFill>
                          <a:effectLst/>
                          <a:latin typeface="HG丸ｺﾞｼｯｸM-PRO" pitchFamily="50" charset="-128"/>
                          <a:ea typeface="HG丸ｺﾞｼｯｸM-PRO" pitchFamily="50" charset="-128"/>
                        </a:rPr>
                        <a:t>・避難行動要支援者</a:t>
                      </a:r>
                      <a:r>
                        <a:rPr lang="en-US" altLang="ja-JP" sz="1200" baseline="50000" dirty="0">
                          <a:solidFill>
                            <a:schemeClr val="tx1"/>
                          </a:solidFill>
                          <a:latin typeface="HG丸ｺﾞｼｯｸM-PRO" pitchFamily="50" charset="-128"/>
                          <a:ea typeface="HG丸ｺﾞｼｯｸM-PRO" pitchFamily="50" charset="-128"/>
                        </a:rPr>
                        <a:t> </a:t>
                      </a:r>
                      <a:r>
                        <a:rPr lang="ja-JP" altLang="en-US" sz="1200" b="0" i="0" u="none" strike="noStrike" baseline="0"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高齢者や</a:t>
                      </a:r>
                      <a:r>
                        <a:rPr lang="ja-JP" altLang="en-US" sz="1200" b="0" i="0" u="none" strike="noStrike" dirty="0" err="1">
                          <a:solidFill>
                            <a:schemeClr val="tx1"/>
                          </a:solidFill>
                          <a:effectLst/>
                          <a:latin typeface="HG丸ｺﾞｼｯｸM-PRO" pitchFamily="50" charset="-128"/>
                          <a:ea typeface="HG丸ｺﾞｼｯｸM-PRO" pitchFamily="50" charset="-128"/>
                        </a:rPr>
                        <a:t>障がい</a:t>
                      </a:r>
                      <a:r>
                        <a:rPr lang="ja-JP" altLang="en-US" sz="1200" b="0" i="0" u="none" strike="noStrike" dirty="0">
                          <a:solidFill>
                            <a:schemeClr val="tx1"/>
                          </a:solidFill>
                          <a:effectLst/>
                          <a:latin typeface="HG丸ｺﾞｼｯｸM-PRO" pitchFamily="50" charset="-128"/>
                          <a:ea typeface="HG丸ｺﾞｼｯｸM-PRO" pitchFamily="50" charset="-128"/>
                        </a:rPr>
                        <a:t>者等）を対象に、地域との情報共有を進める。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正方形/長方形 5"/>
          <p:cNvSpPr/>
          <p:nvPr/>
        </p:nvSpPr>
        <p:spPr>
          <a:xfrm>
            <a:off x="3040038" y="9558591"/>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20</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戦略２－１</a:t>
            </a:r>
            <a:endParaRPr kumimoji="1" lang="ja-JP" altLang="en-US" sz="1050" dirty="0">
              <a:solidFill>
                <a:schemeClr val="tx1"/>
              </a:solidFill>
              <a:latin typeface="+mj-ea"/>
              <a:ea typeface="+mj-ea"/>
            </a:endParaRPr>
          </a:p>
        </p:txBody>
      </p:sp>
      <p:sp>
        <p:nvSpPr>
          <p:cNvPr id="9" name="正方形/長方形 8"/>
          <p:cNvSpPr/>
          <p:nvPr/>
        </p:nvSpPr>
        <p:spPr>
          <a:xfrm>
            <a:off x="5178996" y="37495"/>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0" name="正方形/長方形 9"/>
          <p:cNvSpPr/>
          <p:nvPr/>
        </p:nvSpPr>
        <p:spPr>
          <a:xfrm>
            <a:off x="245418" y="7723397"/>
            <a:ext cx="6453336" cy="17320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rgbClr val="000000"/>
                </a:solidFill>
                <a:latin typeface="HG丸ｺﾞｼｯｸM-PRO" pitchFamily="50" charset="-128"/>
                <a:ea typeface="HG丸ｺﾞｼｯｸM-PRO" pitchFamily="50" charset="-128"/>
              </a:rPr>
              <a:t>6</a:t>
            </a:r>
            <a:r>
              <a:rPr lang="ja-JP" altLang="en-US" sz="1000" baseline="50000" dirty="0">
                <a:solidFill>
                  <a:srgbClr val="000000"/>
                </a:solidFill>
                <a:latin typeface="HG丸ｺﾞｼｯｸM-PRO" pitchFamily="50" charset="-128"/>
                <a:ea typeface="HG丸ｺﾞｼｯｸM-PRO" pitchFamily="50" charset="-128"/>
              </a:rPr>
              <a:t>　</a:t>
            </a:r>
            <a:r>
              <a:rPr lang="ja-JP" altLang="ja-JP" sz="1000" dirty="0"/>
              <a:t>要配慮者（高齢者、</a:t>
            </a:r>
            <a:r>
              <a:rPr lang="ja-JP" altLang="ja-JP" sz="1000" dirty="0" err="1"/>
              <a:t>障がい</a:t>
            </a:r>
            <a:r>
              <a:rPr lang="ja-JP" altLang="ja-JP" sz="1000" dirty="0"/>
              <a:t>者、乳幼児、妊産婦、児童、傷病者、外国人など、特に配慮を要する者）のうち、自ら避難</a:t>
            </a:r>
            <a:r>
              <a:rPr lang="ja-JP" altLang="en-US" sz="1000" dirty="0"/>
              <a:t>　</a:t>
            </a:r>
            <a:endParaRPr lang="en-US" altLang="ja-JP" sz="1000" dirty="0"/>
          </a:p>
          <a:p>
            <a:r>
              <a:rPr lang="ja-JP" altLang="en-US" sz="1000" dirty="0"/>
              <a:t>　</a:t>
            </a:r>
            <a:r>
              <a:rPr lang="ja-JP" altLang="ja-JP" sz="1000" dirty="0"/>
              <a:t>することが困難な者であって、その円滑かつ迅速な避難の確保を図るため特に支援を要する者を避難行動要支援者</a:t>
            </a:r>
            <a:endParaRPr lang="en-US" altLang="ja-JP" sz="1000" dirty="0"/>
          </a:p>
          <a:p>
            <a:r>
              <a:rPr lang="ja-JP" altLang="en-US" sz="1000" dirty="0"/>
              <a:t>　</a:t>
            </a:r>
            <a:r>
              <a:rPr lang="ja-JP" altLang="ja-JP" sz="1000" dirty="0"/>
              <a:t>といい、次のような状態の人々が該当します。 </a:t>
            </a:r>
          </a:p>
          <a:p>
            <a:r>
              <a:rPr lang="ja-JP" altLang="en-US" sz="1000" dirty="0"/>
              <a:t>　　</a:t>
            </a:r>
            <a:r>
              <a:rPr lang="ja-JP" altLang="ja-JP" sz="1000" dirty="0"/>
              <a:t>・移動が困難な人</a:t>
            </a:r>
          </a:p>
          <a:p>
            <a:r>
              <a:rPr lang="ja-JP" altLang="en-US" sz="1000" dirty="0"/>
              <a:t>　　</a:t>
            </a:r>
            <a:r>
              <a:rPr lang="ja-JP" altLang="ja-JP" sz="1000" dirty="0"/>
              <a:t>・日常生活上介助が必要な人</a:t>
            </a:r>
          </a:p>
          <a:p>
            <a:r>
              <a:rPr lang="ja-JP" altLang="en-US" sz="1000" dirty="0"/>
              <a:t>　　</a:t>
            </a:r>
            <a:r>
              <a:rPr lang="ja-JP" altLang="ja-JP" sz="1000" dirty="0"/>
              <a:t>・情報を入手したり、発信したりすることが困難な人</a:t>
            </a:r>
          </a:p>
          <a:p>
            <a:r>
              <a:rPr lang="ja-JP" altLang="en-US" sz="1000" dirty="0"/>
              <a:t>　　</a:t>
            </a:r>
            <a:r>
              <a:rPr lang="ja-JP" altLang="ja-JP" sz="1000" dirty="0"/>
              <a:t>・急激な状況の変化に対応が困難な人</a:t>
            </a:r>
          </a:p>
          <a:p>
            <a:r>
              <a:rPr lang="ja-JP" altLang="en-US" sz="1000" dirty="0"/>
              <a:t>　　</a:t>
            </a:r>
            <a:r>
              <a:rPr lang="ja-JP" altLang="ja-JP" sz="1000" dirty="0"/>
              <a:t>・薬や医療装置が常に必要な人</a:t>
            </a:r>
            <a:r>
              <a:rPr lang="en-US" altLang="ja-JP" sz="1000" dirty="0"/>
              <a:t> </a:t>
            </a:r>
            <a:endParaRPr lang="ja-JP" altLang="ja-JP" sz="1000" dirty="0"/>
          </a:p>
          <a:p>
            <a:r>
              <a:rPr lang="ja-JP" altLang="en-US" sz="1000" dirty="0"/>
              <a:t>　　</a:t>
            </a:r>
            <a:r>
              <a:rPr lang="ja-JP" altLang="ja-JP" sz="1000" dirty="0"/>
              <a:t>・精神的に著しく不安定な状態を来たす人</a:t>
            </a:r>
            <a:r>
              <a:rPr lang="en-US" altLang="ja-JP" sz="1000" dirty="0"/>
              <a:t> </a:t>
            </a:r>
            <a:endParaRPr lang="ja-JP" altLang="ja-JP" sz="1000" dirty="0"/>
          </a:p>
          <a:p>
            <a:r>
              <a:rPr lang="ja-JP" altLang="en-US" sz="1000" dirty="0"/>
              <a:t>　　</a:t>
            </a:r>
            <a:r>
              <a:rPr lang="ja-JP" altLang="ja-JP" sz="1000" dirty="0"/>
              <a:t>・言語、文化、生活習慣への配慮が必要な人 </a:t>
            </a:r>
            <a:endParaRPr lang="en-US" altLang="ja-JP" sz="1000" dirty="0"/>
          </a:p>
          <a:p>
            <a:endParaRPr lang="en-US" altLang="ja-JP" sz="1000" dirty="0"/>
          </a:p>
          <a:p>
            <a:endParaRPr lang="en-US" altLang="ja-JP" sz="1000" dirty="0"/>
          </a:p>
        </p:txBody>
      </p:sp>
      <p:sp>
        <p:nvSpPr>
          <p:cNvPr id="12" name="AutoShape 1"/>
          <p:cNvSpPr>
            <a:spLocks noChangeArrowheads="1"/>
          </p:cNvSpPr>
          <p:nvPr/>
        </p:nvSpPr>
        <p:spPr bwMode="auto">
          <a:xfrm>
            <a:off x="269379" y="7222269"/>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640000">
            <a:off x="330790" y="6878533"/>
            <a:ext cx="476407" cy="686400"/>
          </a:xfrm>
          <a:prstGeom prst="rect">
            <a:avLst/>
          </a:prstGeom>
        </p:spPr>
      </p:pic>
      <p:cxnSp>
        <p:nvCxnSpPr>
          <p:cNvPr id="14" name="直線コネクタ 13"/>
          <p:cNvCxnSpPr/>
          <p:nvPr/>
        </p:nvCxnSpPr>
        <p:spPr>
          <a:xfrm>
            <a:off x="269379" y="7617296"/>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1" name="グループ化 10"/>
          <p:cNvGrpSpPr/>
          <p:nvPr/>
        </p:nvGrpSpPr>
        <p:grpSpPr>
          <a:xfrm>
            <a:off x="6093296" y="1568624"/>
            <a:ext cx="389851" cy="338554"/>
            <a:chOff x="6039776" y="8639697"/>
            <a:chExt cx="389851" cy="338554"/>
          </a:xfrm>
        </p:grpSpPr>
        <p:sp>
          <p:nvSpPr>
            <p:cNvPr id="15" name="角丸四角形 14"/>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Tree>
    <p:extLst>
      <p:ext uri="{BB962C8B-B14F-4D97-AF65-F5344CB8AC3E}">
        <p14:creationId xmlns:p14="http://schemas.microsoft.com/office/powerpoint/2010/main" val="112219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83033820"/>
              </p:ext>
            </p:extLst>
          </p:nvPr>
        </p:nvGraphicFramePr>
        <p:xfrm>
          <a:off x="260648" y="344487"/>
          <a:ext cx="6408712" cy="6983430"/>
        </p:xfrm>
        <a:graphic>
          <a:graphicData uri="http://schemas.openxmlformats.org/drawingml/2006/table">
            <a:tbl>
              <a:tblPr bandRow="1">
                <a:tableStyleId>{7DF18680-E054-41AD-8BC1-D1AEF772440D}</a:tableStyleId>
              </a:tblPr>
              <a:tblGrid>
                <a:gridCol w="4373004">
                  <a:extLst>
                    <a:ext uri="{9D8B030D-6E8A-4147-A177-3AD203B41FA5}">
                      <a16:colId xmlns:a16="http://schemas.microsoft.com/office/drawing/2014/main" val="20000"/>
                    </a:ext>
                  </a:extLst>
                </a:gridCol>
                <a:gridCol w="2035708">
                  <a:extLst>
                    <a:ext uri="{9D8B030D-6E8A-4147-A177-3AD203B41FA5}">
                      <a16:colId xmlns:a16="http://schemas.microsoft.com/office/drawing/2014/main" val="20001"/>
                    </a:ext>
                  </a:extLst>
                </a:gridCol>
              </a:tblGrid>
              <a:tr h="59103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b="0" u="none" strike="noStrike" dirty="0">
                          <a:solidFill>
                            <a:schemeClr val="tx1"/>
                          </a:solidFill>
                          <a:effectLst/>
                          <a:latin typeface="HGP創英角ｺﾞｼｯｸUB" pitchFamily="50" charset="-128"/>
                          <a:ea typeface="HGP創英角ｺﾞｼｯｸUB" pitchFamily="50" charset="-128"/>
                        </a:rPr>
                        <a:t>戦略２－１の具体的取組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144000" marR="144000" marT="78000" marB="78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144000" marR="144000" marT="78000" marB="78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5143285">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２－１－１　防災力の向上</a:t>
                      </a:r>
                      <a:r>
                        <a:rPr kumimoji="1" lang="en-US" altLang="ja-JP" sz="13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① 防災サミットの開催</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② 地域ごとの防災マップの作成支援と、必要により防災計画</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のブラッシュアップ支援</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③ 地域における防災訓練の開催支援</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・避難訓練をはじめとする各地域の防災訓練の充実</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・小学校の児童参加など学校や医療機関と連携した防災訓</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練の開催</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④ 備蓄物資の増強など避難所の機能強化</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⑤ 区防災訓練の充実</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⑥ 城東区「災害に備える日」に災害関連情報の発信</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⑦ 小・中学生を対象にした防災学習の実施</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⑧ 個別避難計画の作成支援</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⑨ もと区民ホールを活用した防災倉庫の整備</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「ふれあい城東」や</a:t>
                      </a:r>
                      <a:r>
                        <a:rPr lang="en-US" altLang="ja-JP" sz="1000" b="0" i="0" u="none" strike="noStrike" dirty="0">
                          <a:solidFill>
                            <a:schemeClr val="tx1"/>
                          </a:solidFill>
                          <a:effectLst/>
                          <a:latin typeface="HG丸ｺﾞｼｯｸM-PRO" pitchFamily="50" charset="-128"/>
                          <a:ea typeface="HG丸ｺﾞｼｯｸM-PRO" pitchFamily="50" charset="-128"/>
                        </a:rPr>
                        <a:t>Twitter</a:t>
                      </a:r>
                      <a:r>
                        <a:rPr lang="ja-JP" altLang="en-US" sz="1000" b="0" i="0" u="none" strike="noStrike" dirty="0">
                          <a:solidFill>
                            <a:schemeClr val="tx1"/>
                          </a:solidFill>
                          <a:effectLst/>
                          <a:latin typeface="HG丸ｺﾞｼｯｸM-PRO" pitchFamily="50" charset="-128"/>
                          <a:ea typeface="HG丸ｺﾞｼｯｸM-PRO" pitchFamily="50" charset="-128"/>
                        </a:rPr>
                        <a:t>や</a:t>
                      </a:r>
                      <a:r>
                        <a:rPr lang="en-US" altLang="ja-JP" sz="1000" b="0" i="0" u="none" strike="noStrike" dirty="0">
                          <a:solidFill>
                            <a:schemeClr val="tx1"/>
                          </a:solidFill>
                          <a:effectLst/>
                          <a:latin typeface="HG丸ｺﾞｼｯｸM-PRO" pitchFamily="50" charset="-128"/>
                          <a:ea typeface="HG丸ｺﾞｼｯｸM-PRO" pitchFamily="50" charset="-128"/>
                        </a:rPr>
                        <a:t>Facebook</a:t>
                      </a:r>
                      <a:r>
                        <a:rPr lang="ja-JP" altLang="en-US" sz="1000" b="0" i="0" u="none" strike="noStrike" dirty="0">
                          <a:solidFill>
                            <a:schemeClr val="tx1"/>
                          </a:solidFill>
                          <a:effectLst/>
                          <a:latin typeface="HG丸ｺﾞｼｯｸM-PRO" pitchFamily="50" charset="-128"/>
                          <a:ea typeface="HG丸ｺﾞｼｯｸM-PRO" pitchFamily="50" charset="-128"/>
                        </a:rPr>
                        <a:t>等を見たと回答した区民のうち、防災意識が向上したと回答した区民割合が前年度実績以上（区民アンケート）　</a:t>
                      </a: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上記アンケート結果が前年度実績を</a:t>
                      </a:r>
                      <a:r>
                        <a:rPr lang="en-US" altLang="ja-JP" sz="1000" b="0" i="0" u="none" strike="noStrike" dirty="0">
                          <a:solidFill>
                            <a:schemeClr val="tx1"/>
                          </a:solidFill>
                          <a:effectLst/>
                          <a:latin typeface="HG丸ｺﾞｼｯｸM-PRO" pitchFamily="50" charset="-128"/>
                          <a:ea typeface="HG丸ｺﾞｼｯｸM-PRO" pitchFamily="50" charset="-128"/>
                        </a:rPr>
                        <a:t>10</a:t>
                      </a:r>
                      <a:r>
                        <a:rPr lang="ja-JP" altLang="en-US" sz="1000" b="0" i="0" u="none" strike="noStrike" dirty="0">
                          <a:solidFill>
                            <a:schemeClr val="tx1"/>
                          </a:solidFill>
                          <a:effectLst/>
                          <a:latin typeface="HG丸ｺﾞｼｯｸM-PRO" pitchFamily="50" charset="-128"/>
                          <a:ea typeface="HG丸ｺﾞｼｯｸM-PRO" pitchFamily="50" charset="-128"/>
                        </a:rPr>
                        <a:t>％以上下回った場合、手法を再構築する。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（令和</a:t>
                      </a:r>
                      <a:r>
                        <a:rPr lang="en-US" altLang="ja-JP" sz="1000" b="0" i="0" u="none" strike="noStrike" dirty="0">
                          <a:solidFill>
                            <a:schemeClr val="tx1"/>
                          </a:solidFill>
                          <a:effectLst/>
                          <a:latin typeface="HG丸ｺﾞｼｯｸM-PRO" pitchFamily="50" charset="-128"/>
                          <a:ea typeface="HG丸ｺﾞｼｯｸM-PRO" pitchFamily="50" charset="-128"/>
                        </a:rPr>
                        <a:t>3</a:t>
                      </a:r>
                      <a:r>
                        <a:rPr lang="ja-JP" altLang="en-US" sz="1000" b="0" i="0" u="none" strike="noStrike" dirty="0">
                          <a:solidFill>
                            <a:schemeClr val="tx1"/>
                          </a:solidFill>
                          <a:effectLst/>
                          <a:latin typeface="HG丸ｺﾞｼｯｸM-PRO" pitchFamily="50" charset="-128"/>
                          <a:ea typeface="HG丸ｺﾞｼｯｸM-PRO" pitchFamily="50" charset="-128"/>
                        </a:rPr>
                        <a:t>年度実績）</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①防災サミットの開催</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②全地域の防災マップ作成支援</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③区役所職員による災害本部立上訓練及び</a:t>
                      </a:r>
                      <a:r>
                        <a:rPr lang="en-US" altLang="ja-JP" sz="1000" b="0" i="0" u="none" strike="noStrike" dirty="0">
                          <a:solidFill>
                            <a:schemeClr val="tx1"/>
                          </a:solidFill>
                          <a:effectLst/>
                          <a:latin typeface="HG丸ｺﾞｼｯｸM-PRO" pitchFamily="50" charset="-128"/>
                          <a:ea typeface="HG丸ｺﾞｼｯｸM-PRO" pitchFamily="50" charset="-128"/>
                        </a:rPr>
                        <a:t>HUG</a:t>
                      </a:r>
                      <a:r>
                        <a:rPr lang="ja-JP" altLang="en-US" sz="1000" b="0" i="0" u="none" strike="noStrike" dirty="0">
                          <a:solidFill>
                            <a:schemeClr val="tx1"/>
                          </a:solidFill>
                          <a:effectLst/>
                          <a:latin typeface="HG丸ｺﾞｼｯｸM-PRO" pitchFamily="50" charset="-128"/>
                          <a:ea typeface="HG丸ｺﾞｼｯｸM-PRO" pitchFamily="50" charset="-128"/>
                        </a:rPr>
                        <a:t>の実施</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④備蓄物資の計画的配備及び上階移動（</a:t>
                      </a:r>
                      <a:r>
                        <a:rPr lang="en-US" altLang="ja-JP" sz="1000" b="0" i="0" u="none" strike="noStrike" dirty="0">
                          <a:solidFill>
                            <a:schemeClr val="tx1"/>
                          </a:solidFill>
                          <a:effectLst/>
                          <a:latin typeface="HG丸ｺﾞｼｯｸM-PRO" pitchFamily="50" charset="-128"/>
                          <a:ea typeface="HG丸ｺﾞｼｯｸM-PRO" pitchFamily="50" charset="-128"/>
                        </a:rPr>
                        <a:t>14</a:t>
                      </a:r>
                      <a:r>
                        <a:rPr lang="ja-JP" altLang="en-US" sz="1000" b="0" i="0" u="none" strike="noStrike" dirty="0">
                          <a:solidFill>
                            <a:schemeClr val="tx1"/>
                          </a:solidFill>
                          <a:effectLst/>
                          <a:latin typeface="HG丸ｺﾞｼｯｸM-PRO" pitchFamily="50" charset="-128"/>
                          <a:ea typeface="HG丸ｺﾞｼｯｸM-PRO" pitchFamily="50" charset="-128"/>
                        </a:rPr>
                        <a:t>校移動済）</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⑤</a:t>
                      </a:r>
                      <a:r>
                        <a:rPr lang="en-US" altLang="ja-JP" sz="1000" b="0" i="0" u="none" strike="noStrike" dirty="0">
                          <a:solidFill>
                            <a:schemeClr val="tx1"/>
                          </a:solidFill>
                          <a:effectLst/>
                          <a:latin typeface="HG丸ｺﾞｼｯｸM-PRO" pitchFamily="50" charset="-128"/>
                          <a:ea typeface="HG丸ｺﾞｼｯｸM-PRO" pitchFamily="50" charset="-128"/>
                        </a:rPr>
                        <a:t>13</a:t>
                      </a:r>
                      <a:r>
                        <a:rPr lang="zh-TW" altLang="en-US" sz="1000" b="0" i="0" u="none" strike="noStrike" dirty="0">
                          <a:solidFill>
                            <a:schemeClr val="tx1"/>
                          </a:solidFill>
                          <a:effectLst/>
                          <a:latin typeface="HG丸ｺﾞｼｯｸM-PRO" pitchFamily="50" charset="-128"/>
                          <a:ea typeface="HG丸ｺﾞｼｯｸM-PRO" pitchFamily="50" charset="-128"/>
                        </a:rPr>
                        <a:t>地域</a:t>
                      </a:r>
                      <a:r>
                        <a:rPr lang="ja-JP" altLang="en-US" sz="1000" b="0" i="0" u="none" strike="noStrike" dirty="0">
                          <a:solidFill>
                            <a:schemeClr val="tx1"/>
                          </a:solidFill>
                          <a:effectLst/>
                          <a:latin typeface="HG丸ｺﾞｼｯｸM-PRO" pitchFamily="50" charset="-128"/>
                          <a:ea typeface="HG丸ｺﾞｼｯｸM-PRO" pitchFamily="50" charset="-128"/>
                        </a:rPr>
                        <a:t>の</a:t>
                      </a:r>
                      <a:r>
                        <a:rPr lang="zh-TW" altLang="en-US" sz="1000" b="0" i="0" u="none" strike="noStrike" dirty="0">
                          <a:solidFill>
                            <a:schemeClr val="tx1"/>
                          </a:solidFill>
                          <a:effectLst/>
                          <a:latin typeface="HG丸ｺﾞｼｯｸM-PRO" pitchFamily="50" charset="-128"/>
                          <a:ea typeface="HG丸ｺﾞｼｯｸM-PRO" pitchFamily="50" charset="-128"/>
                        </a:rPr>
                        <a:t>防災訓練開催</a:t>
                      </a:r>
                      <a:endParaRPr lang="en-US" altLang="zh-TW"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⑥毎月</a:t>
                      </a:r>
                      <a:r>
                        <a:rPr lang="en-US" altLang="ja-JP" sz="1000" b="0" i="0" u="none" strike="noStrike" dirty="0">
                          <a:solidFill>
                            <a:schemeClr val="tx1"/>
                          </a:solidFill>
                          <a:effectLst/>
                          <a:latin typeface="HG丸ｺﾞｼｯｸM-PRO" pitchFamily="50" charset="-128"/>
                          <a:ea typeface="HG丸ｺﾞｼｯｸM-PRO" pitchFamily="50" charset="-128"/>
                        </a:rPr>
                        <a:t>21</a:t>
                      </a:r>
                      <a:r>
                        <a:rPr lang="ja-JP" altLang="en-US" sz="1000" b="0" i="0" u="none" strike="noStrike" dirty="0">
                          <a:solidFill>
                            <a:schemeClr val="tx1"/>
                          </a:solidFill>
                          <a:effectLst/>
                          <a:latin typeface="HG丸ｺﾞｼｯｸM-PRO" pitchFamily="50" charset="-128"/>
                          <a:ea typeface="HG丸ｺﾞｼｯｸM-PRO" pitchFamily="50" charset="-128"/>
                        </a:rPr>
                        <a:t>日災害に備える日に災害関連情報の</a:t>
                      </a:r>
                      <a:r>
                        <a:rPr lang="en-US" altLang="ja-JP" sz="1000" b="0" i="0" u="none" strike="noStrike" dirty="0">
                          <a:solidFill>
                            <a:schemeClr val="tx1"/>
                          </a:solidFill>
                          <a:effectLst/>
                          <a:latin typeface="HG丸ｺﾞｼｯｸM-PRO" pitchFamily="50" charset="-128"/>
                          <a:ea typeface="HG丸ｺﾞｼｯｸM-PRO" pitchFamily="50" charset="-128"/>
                        </a:rPr>
                        <a:t>SNS</a:t>
                      </a:r>
                      <a:r>
                        <a:rPr lang="ja-JP" altLang="en-US" sz="1000" b="0" i="0" u="none" strike="noStrike" dirty="0">
                          <a:solidFill>
                            <a:schemeClr val="tx1"/>
                          </a:solidFill>
                          <a:effectLst/>
                          <a:latin typeface="HG丸ｺﾞｼｯｸM-PRO" pitchFamily="50" charset="-128"/>
                          <a:ea typeface="HG丸ｺﾞｼｯｸM-PRO" pitchFamily="50" charset="-128"/>
                        </a:rPr>
                        <a:t>や庁内放送による発信、ふれあい城東へ周知啓発記事の掲載、各地域集会所に「のぼり」掲出</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⑦区作成の小・中学生向け</a:t>
                      </a:r>
                      <a:r>
                        <a:rPr lang="en-US" altLang="ja-JP" sz="1000" b="0" i="0" u="none" strike="noStrike" dirty="0">
                          <a:solidFill>
                            <a:schemeClr val="tx1"/>
                          </a:solidFill>
                          <a:effectLst/>
                          <a:latin typeface="HG丸ｺﾞｼｯｸM-PRO" pitchFamily="50" charset="-128"/>
                          <a:ea typeface="HG丸ｺﾞｼｯｸM-PRO" pitchFamily="50" charset="-128"/>
                        </a:rPr>
                        <a:t>DVD</a:t>
                      </a:r>
                      <a:r>
                        <a:rPr lang="ja-JP" altLang="en-US" sz="1000" b="0" i="0" u="none" strike="noStrike" dirty="0">
                          <a:solidFill>
                            <a:schemeClr val="tx1"/>
                          </a:solidFill>
                          <a:effectLst/>
                          <a:latin typeface="HG丸ｺﾞｼｯｸM-PRO" pitchFamily="50" charset="-128"/>
                          <a:ea typeface="HG丸ｺﾞｼｯｸM-PRO" pitchFamily="50" charset="-128"/>
                        </a:rPr>
                        <a:t>による防災学習の実施及び災害に備える日リーフレットの配布</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⑧避難</a:t>
                      </a:r>
                      <a:r>
                        <a:rPr lang="zh-TW" altLang="en-US" sz="1000" b="0" i="0" u="none" strike="noStrike" dirty="0">
                          <a:solidFill>
                            <a:schemeClr val="tx1"/>
                          </a:solidFill>
                          <a:effectLst/>
                          <a:latin typeface="HG丸ｺﾞｼｯｸM-PRO" pitchFamily="50" charset="-128"/>
                          <a:ea typeface="HG丸ｺﾞｼｯｸM-PRO" pitchFamily="50" charset="-128"/>
                        </a:rPr>
                        <a:t>行動要支援者情報提供申請提出</a:t>
                      </a:r>
                      <a:r>
                        <a:rPr lang="ja-JP" altLang="en-US" sz="1000" b="0" i="0" u="none" strike="noStrike" dirty="0">
                          <a:solidFill>
                            <a:schemeClr val="tx1"/>
                          </a:solidFill>
                          <a:effectLst/>
                          <a:latin typeface="HG丸ｺﾞｼｯｸM-PRO" pitchFamily="50" charset="-128"/>
                          <a:ea typeface="HG丸ｺﾞｼｯｸM-PRO" pitchFamily="50" charset="-128"/>
                        </a:rPr>
                        <a:t>（</a:t>
                      </a:r>
                      <a:r>
                        <a:rPr lang="zh-TW" altLang="en-US" sz="1000" b="0" i="0" u="none" strike="noStrike" dirty="0">
                          <a:solidFill>
                            <a:schemeClr val="tx1"/>
                          </a:solidFill>
                          <a:effectLst/>
                          <a:latin typeface="HG丸ｺﾞｼｯｸM-PRO" pitchFamily="50" charset="-128"/>
                          <a:ea typeface="HG丸ｺﾞｼｯｸM-PRO" pitchFamily="50" charset="-128"/>
                        </a:rPr>
                        <a:t>６地域</a:t>
                      </a:r>
                      <a:r>
                        <a:rPr lang="ja-JP" altLang="en-US" sz="1000" b="0" i="0" u="none" strike="noStrike" dirty="0">
                          <a:solidFill>
                            <a:schemeClr val="tx1"/>
                          </a:solidFill>
                          <a:effectLst/>
                          <a:latin typeface="HG丸ｺﾞｼｯｸM-PRO" pitchFamily="50" charset="-128"/>
                          <a:ea typeface="HG丸ｺﾞｼｯｸM-PRO" pitchFamily="50" charset="-128"/>
                        </a:rPr>
                        <a:t>）</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⑨水害時避難ビルマップ及びマンホールトイレマップの作成、区</a:t>
                      </a:r>
                      <a:r>
                        <a:rPr lang="en-US" altLang="ja-JP" sz="1000" b="0" i="0" u="none" strike="noStrike" dirty="0">
                          <a:solidFill>
                            <a:schemeClr val="tx1"/>
                          </a:solidFill>
                          <a:effectLst/>
                          <a:latin typeface="HG丸ｺﾞｼｯｸM-PRO" pitchFamily="50" charset="-128"/>
                          <a:ea typeface="HG丸ｺﾞｼｯｸM-PRO" pitchFamily="50" charset="-128"/>
                        </a:rPr>
                        <a:t>HP</a:t>
                      </a:r>
                      <a:r>
                        <a:rPr lang="ja-JP" altLang="en-US" sz="1000" b="0" i="0" u="none" strike="noStrike" dirty="0">
                          <a:solidFill>
                            <a:schemeClr val="tx1"/>
                          </a:solidFill>
                          <a:effectLst/>
                          <a:latin typeface="HG丸ｺﾞｼｯｸM-PRO" pitchFamily="50" charset="-128"/>
                          <a:ea typeface="HG丸ｺﾞｼｯｸM-PRO" pitchFamily="50" charset="-128"/>
                        </a:rPr>
                        <a:t>へ掲載</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⑩自然災害伝承碑登録（聖賢小・今福小・栄照寺の石碑）</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⑪自宅避難・分散避難の</a:t>
                      </a:r>
                      <a:r>
                        <a:rPr lang="ja-JP" altLang="en-US" sz="1000" b="0" i="0" u="none" strike="noStrike" dirty="0" smtClean="0">
                          <a:solidFill>
                            <a:schemeClr val="tx1"/>
                          </a:solidFill>
                          <a:effectLst/>
                          <a:latin typeface="HG丸ｺﾞｼｯｸM-PRO" pitchFamily="50" charset="-128"/>
                          <a:ea typeface="HG丸ｺﾞｼｯｸM-PRO" pitchFamily="50" charset="-128"/>
                        </a:rPr>
                        <a:t>呼びかけ</a:t>
                      </a:r>
                      <a:endParaRPr lang="en-US" altLang="ja-JP" sz="1000" b="0" i="0" u="none" strike="noStrike" dirty="0" smtClean="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smtClean="0">
                          <a:solidFill>
                            <a:schemeClr val="tx1"/>
                          </a:solidFill>
                          <a:effectLst/>
                          <a:latin typeface="HG丸ｺﾞｼｯｸM-PRO" pitchFamily="50" charset="-128"/>
                          <a:ea typeface="HG丸ｺﾞｼｯｸM-PRO" pitchFamily="50" charset="-128"/>
                        </a:rPr>
                        <a:t>⑫区役所に防災士資格取得者を</a:t>
                      </a:r>
                      <a:endParaRPr lang="en-US" altLang="ja-JP" sz="1000" b="0" i="0" u="none" strike="noStrike" dirty="0" smtClean="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smtClean="0">
                          <a:solidFill>
                            <a:schemeClr val="tx1"/>
                          </a:solidFill>
                          <a:effectLst/>
                          <a:latin typeface="HG丸ｺﾞｼｯｸM-PRO" pitchFamily="50" charset="-128"/>
                          <a:ea typeface="HG丸ｺﾞｼｯｸM-PRO" pitchFamily="50" charset="-128"/>
                        </a:rPr>
                        <a:t>4</a:t>
                      </a:r>
                      <a:r>
                        <a:rPr lang="ja-JP" altLang="en-US" sz="1000" b="0" i="0" u="none" strike="noStrike" dirty="0" smtClean="0">
                          <a:solidFill>
                            <a:schemeClr val="tx1"/>
                          </a:solidFill>
                          <a:effectLst/>
                          <a:latin typeface="HG丸ｺﾞｼｯｸM-PRO" pitchFamily="50" charset="-128"/>
                          <a:ea typeface="HG丸ｺﾞｼｯｸM-PRO" pitchFamily="50" charset="-128"/>
                        </a:rPr>
                        <a:t>名配置</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rgbClr val="FF0000"/>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951699998"/>
              </p:ext>
            </p:extLst>
          </p:nvPr>
        </p:nvGraphicFramePr>
        <p:xfrm>
          <a:off x="320035" y="4232920"/>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43,466</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36,810</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36,594</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21</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戦略２－１</a:t>
            </a:r>
            <a:endParaRPr kumimoji="1" lang="ja-JP" altLang="en-US" sz="1050" dirty="0">
              <a:solidFill>
                <a:schemeClr val="tx1"/>
              </a:solidFill>
              <a:latin typeface="+mj-ea"/>
              <a:ea typeface="+mj-ea"/>
            </a:endParaRPr>
          </a:p>
        </p:txBody>
      </p:sp>
      <p:sp>
        <p:nvSpPr>
          <p:cNvPr id="9" name="正方形/長方形 8"/>
          <p:cNvSpPr/>
          <p:nvPr/>
        </p:nvSpPr>
        <p:spPr>
          <a:xfrm>
            <a:off x="44624" y="39843"/>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grpSp>
        <p:nvGrpSpPr>
          <p:cNvPr id="10" name="グループ化 9"/>
          <p:cNvGrpSpPr/>
          <p:nvPr/>
        </p:nvGrpSpPr>
        <p:grpSpPr>
          <a:xfrm>
            <a:off x="7821488" y="1357056"/>
            <a:ext cx="430887" cy="207113"/>
            <a:chOff x="3543291" y="6566659"/>
            <a:chExt cx="430887" cy="258549"/>
          </a:xfrm>
        </p:grpSpPr>
        <p:sp>
          <p:nvSpPr>
            <p:cNvPr id="11" name="角丸四角形 10"/>
            <p:cNvSpPr/>
            <p:nvPr/>
          </p:nvSpPr>
          <p:spPr>
            <a:xfrm>
              <a:off x="3573016" y="6609184"/>
              <a:ext cx="360040" cy="2160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543291" y="6566659"/>
              <a:ext cx="430887" cy="230832"/>
            </a:xfrm>
            <a:prstGeom prst="rect">
              <a:avLst/>
            </a:prstGeom>
            <a:noFill/>
          </p:spPr>
          <p:txBody>
            <a:bodyPr vert="horz" wrap="square" rtlCol="0">
              <a:spAutoFit/>
            </a:bodyPr>
            <a:lstStyle/>
            <a:p>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新規</a:t>
              </a:r>
            </a:p>
          </p:txBody>
        </p:sp>
      </p:grpSp>
      <p:graphicFrame>
        <p:nvGraphicFramePr>
          <p:cNvPr id="15" name="表 14"/>
          <p:cNvGraphicFramePr>
            <a:graphicFrameLocks noGrp="1"/>
          </p:cNvGraphicFramePr>
          <p:nvPr>
            <p:extLst>
              <p:ext uri="{D42A27DB-BD31-4B8C-83A1-F6EECF244321}">
                <p14:modId xmlns:p14="http://schemas.microsoft.com/office/powerpoint/2010/main" val="973434967"/>
              </p:ext>
            </p:extLst>
          </p:nvPr>
        </p:nvGraphicFramePr>
        <p:xfrm>
          <a:off x="320035" y="4697436"/>
          <a:ext cx="4176462" cy="1191668"/>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1191668">
                <a:tc>
                  <a:txBody>
                    <a:bodyPr/>
                    <a:lstStyle/>
                    <a:p>
                      <a:pPr algn="ctr"/>
                      <a:r>
                        <a:rPr kumimoji="1" lang="ja-JP" altLang="en-US" sz="80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zh-TW" altLang="en-US" sz="800" dirty="0">
                          <a:solidFill>
                            <a:schemeClr val="tx1"/>
                          </a:solidFill>
                          <a:latin typeface="HG丸ｺﾞｼｯｸM-PRO" panose="020F0600000000000000" pitchFamily="50" charset="-128"/>
                          <a:ea typeface="HG丸ｺﾞｼｯｸM-PRO" panose="020F0600000000000000" pitchFamily="50" charset="-128"/>
                        </a:rPr>
                        <a:t>地域防災対策事業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・防災対策支援の充実化による経費の増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・避難所対策の充実化による経費の増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もと区民ホールを活用した防災倉庫の整備</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・防災拠点（防災倉庫兼避難所）として活用するための整備による増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331"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en-US" altLang="ja-JP" sz="800" strike="noStrik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令和</a:t>
                      </a:r>
                      <a:r>
                        <a:rPr kumimoji="1" lang="en-US" altLang="ja-JP" sz="8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年度までは、「地域における要援護者の見守りネットワーク強化事業」の一部を再掲しておりましたが、「４－１－２」の予算額に含んでいるため削除しております。</a:t>
                      </a:r>
                      <a:endParaRPr kumimoji="1" lang="en-US" altLang="ja-JP" sz="8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19" name="グループ化 18"/>
          <p:cNvGrpSpPr/>
          <p:nvPr/>
        </p:nvGrpSpPr>
        <p:grpSpPr>
          <a:xfrm>
            <a:off x="4170178" y="960180"/>
            <a:ext cx="389851" cy="338554"/>
            <a:chOff x="6039776" y="8639697"/>
            <a:chExt cx="389851" cy="338554"/>
          </a:xfrm>
        </p:grpSpPr>
        <p:sp>
          <p:nvSpPr>
            <p:cNvPr id="20" name="角丸四角形 19"/>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4201" y="7739591"/>
            <a:ext cx="2160240" cy="1434084"/>
          </a:xfrm>
          <a:prstGeom prst="rect">
            <a:avLst/>
          </a:prstGeom>
        </p:spPr>
      </p:pic>
    </p:spTree>
    <p:extLst>
      <p:ext uri="{BB962C8B-B14F-4D97-AF65-F5344CB8AC3E}">
        <p14:creationId xmlns:p14="http://schemas.microsoft.com/office/powerpoint/2010/main" val="187493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89048490"/>
              </p:ext>
            </p:extLst>
          </p:nvPr>
        </p:nvGraphicFramePr>
        <p:xfrm>
          <a:off x="260648" y="416494"/>
          <a:ext cx="6309320" cy="5948477"/>
        </p:xfrm>
        <a:graphic>
          <a:graphicData uri="http://schemas.openxmlformats.org/drawingml/2006/table">
            <a:tbl>
              <a:tblPr bandRow="1">
                <a:tableStyleId>{5C22544A-7EE6-4342-B048-85BDC9FD1C3A}</a:tableStyleId>
              </a:tblPr>
              <a:tblGrid>
                <a:gridCol w="6309320">
                  <a:extLst>
                    <a:ext uri="{9D8B030D-6E8A-4147-A177-3AD203B41FA5}">
                      <a16:colId xmlns:a16="http://schemas.microsoft.com/office/drawing/2014/main" val="20000"/>
                    </a:ext>
                  </a:extLst>
                </a:gridCol>
              </a:tblGrid>
              <a:tr h="1592436">
                <a:tc>
                  <a:txBody>
                    <a:bodyPr/>
                    <a:lstStyle/>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戦略２－２</a:t>
                      </a:r>
                      <a:r>
                        <a:rPr lang="en-US" altLang="ja-JP" sz="2600" b="0" i="0" u="none" strike="noStrike" dirty="0">
                          <a:solidFill>
                            <a:srgbClr val="000000"/>
                          </a:solidFill>
                          <a:effectLst/>
                          <a:latin typeface="HGP創英角ｺﾞｼｯｸUB" pitchFamily="50" charset="-128"/>
                          <a:ea typeface="HGP創英角ｺﾞｼｯｸUB" pitchFamily="50" charset="-128"/>
                        </a:rPr>
                        <a:t>】</a:t>
                      </a:r>
                    </a:p>
                    <a:p>
                      <a:pPr algn="ctr" fontAlgn="ctr"/>
                      <a:r>
                        <a:rPr lang="ja-JP" altLang="en-US" sz="2600" b="0" i="0" u="none" strike="noStrike" dirty="0">
                          <a:solidFill>
                            <a:srgbClr val="000000"/>
                          </a:solidFill>
                          <a:effectLst/>
                          <a:latin typeface="HGP創英角ｺﾞｼｯｸUB" pitchFamily="50" charset="-128"/>
                          <a:ea typeface="HGP創英角ｺﾞｼｯｸUB" pitchFamily="50" charset="-128"/>
                        </a:rPr>
                        <a:t>犯罪の少ない安全で安心なまちづくり</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96359">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734085">
                <a:tc>
                  <a:txBody>
                    <a:bodyPr/>
                    <a:lstStyle/>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めざす状態</a:t>
                      </a:r>
                      <a:r>
                        <a:rPr lang="en-US" altLang="ja-JP" sz="1200" b="0" i="0" u="none" strike="noStrike" dirty="0">
                          <a:solidFill>
                            <a:schemeClr val="tx1"/>
                          </a:solidFill>
                          <a:effectLst/>
                          <a:latin typeface="HG丸ｺﾞｼｯｸM-PRO" pitchFamily="50" charset="-128"/>
                          <a:ea typeface="HG丸ｺﾞｼｯｸM-PRO" pitchFamily="50" charset="-128"/>
                        </a:rPr>
                        <a:t>》</a:t>
                      </a:r>
                      <a:br>
                        <a:rPr lang="en-US" altLang="ja-JP" sz="1200" b="0" i="0" u="none" strike="noStrike" dirty="0">
                          <a:solidFill>
                            <a:schemeClr val="tx1"/>
                          </a:solidFill>
                          <a:effectLst/>
                          <a:latin typeface="HG丸ｺﾞｼｯｸM-PRO" pitchFamily="50" charset="-128"/>
                          <a:ea typeface="HG丸ｺﾞｼｯｸM-PRO" pitchFamily="50" charset="-128"/>
                        </a:rPr>
                      </a:br>
                      <a:r>
                        <a:rPr lang="ja-JP" altLang="en-US" sz="1200" b="0" i="0" u="none" strike="noStrike" dirty="0">
                          <a:solidFill>
                            <a:schemeClr val="tx1"/>
                          </a:solidFill>
                          <a:effectLst/>
                          <a:latin typeface="HG丸ｺﾞｼｯｸM-PRO" pitchFamily="50" charset="-128"/>
                          <a:ea typeface="HG丸ｺﾞｼｯｸM-PRO" pitchFamily="50" charset="-128"/>
                        </a:rPr>
                        <a:t>・地域防犯活動に多くの住民が参加し、地域における防犯力を向上させることで、住んで</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いるまちが安全で安心だと感じて暮らすことができる状態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・住んでいるまちが安全・安心だと感じる割合（区民アンケート）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85</a:t>
                      </a:r>
                      <a:r>
                        <a:rPr lang="zh-TW" altLang="en-US" sz="1200" b="0" i="0" u="none" strike="noStrike" dirty="0">
                          <a:solidFill>
                            <a:schemeClr val="tx1"/>
                          </a:solidFill>
                          <a:effectLst/>
                          <a:latin typeface="HG丸ｺﾞｼｯｸM-PRO" pitchFamily="50" charset="-128"/>
                          <a:ea typeface="HG丸ｺﾞｼｯｸM-PRO" pitchFamily="50" charset="-128"/>
                        </a:rPr>
                        <a:t>％以上  （令和</a:t>
                      </a:r>
                      <a:r>
                        <a:rPr lang="en-US" altLang="zh-TW" sz="1200" b="0" i="0" u="none" strike="noStrike" dirty="0">
                          <a:solidFill>
                            <a:schemeClr val="tx1"/>
                          </a:solidFill>
                          <a:effectLst/>
                          <a:latin typeface="HG丸ｺﾞｼｯｸM-PRO" pitchFamily="50" charset="-128"/>
                          <a:ea typeface="HG丸ｺﾞｼｯｸM-PRO" pitchFamily="50" charset="-128"/>
                        </a:rPr>
                        <a:t>3</a:t>
                      </a:r>
                      <a:r>
                        <a:rPr lang="zh-TW"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ja-JP" sz="1200" b="0" i="0" u="none" strike="noStrike" dirty="0">
                          <a:solidFill>
                            <a:schemeClr val="tx1"/>
                          </a:solidFill>
                          <a:effectLst/>
                          <a:latin typeface="HG丸ｺﾞｼｯｸM-PRO" pitchFamily="50" charset="-128"/>
                          <a:ea typeface="HG丸ｺﾞｼｯｸM-PRO" pitchFamily="50" charset="-128"/>
                        </a:rPr>
                        <a:t>74</a:t>
                      </a:r>
                      <a:r>
                        <a:rPr lang="en-US" altLang="zh-TW" sz="1200" b="0" i="0" u="none" strike="noStrike" dirty="0">
                          <a:solidFill>
                            <a:schemeClr val="tx1"/>
                          </a:solidFill>
                          <a:effectLst/>
                          <a:latin typeface="HG丸ｺﾞｼｯｸM-PRO" pitchFamily="50" charset="-128"/>
                          <a:ea typeface="HG丸ｺﾞｼｯｸM-PRO" pitchFamily="50" charset="-128"/>
                        </a:rPr>
                        <a:t>.0%</a:t>
                      </a:r>
                      <a:r>
                        <a:rPr lang="zh-TW" altLang="en-US" sz="1200" b="0" i="0" u="none" strike="noStrike" dirty="0">
                          <a:solidFill>
                            <a:schemeClr val="tx1"/>
                          </a:solidFill>
                          <a:effectLst/>
                          <a:latin typeface="HG丸ｺﾞｼｯｸM-PRO" pitchFamily="50" charset="-128"/>
                          <a:ea typeface="HG丸ｺﾞｼｯｸM-PRO" pitchFamily="50" charset="-128"/>
                        </a:rPr>
                        <a:t>）</a:t>
                      </a:r>
                      <a:endParaRPr lang="ja-JP" altLang="en-US"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96359">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829238">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・犯罪の少ない安全で安心なまちづくりをめざして、地域および警察署と協働・連携して、</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自転車盗、部品盗、車上ねらいなどの減少に向け啓発を強化する。</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・子ども</a:t>
                      </a:r>
                      <a:r>
                        <a:rPr lang="en-US" altLang="ja-JP" sz="1200" b="0" i="0" u="none" strike="noStrike" dirty="0">
                          <a:solidFill>
                            <a:schemeClr val="tx1"/>
                          </a:solidFill>
                          <a:effectLst/>
                          <a:latin typeface="HG丸ｺﾞｼｯｸM-PRO" pitchFamily="50" charset="-128"/>
                          <a:ea typeface="HG丸ｺﾞｼｯｸM-PRO" pitchFamily="50" charset="-128"/>
                        </a:rPr>
                        <a:t>110</a:t>
                      </a:r>
                      <a:r>
                        <a:rPr lang="ja-JP" altLang="en-US" sz="1200" b="0" i="0" u="none" strike="noStrike" dirty="0">
                          <a:solidFill>
                            <a:schemeClr val="tx1"/>
                          </a:solidFill>
                          <a:effectLst/>
                          <a:latin typeface="HG丸ｺﾞｼｯｸM-PRO" pitchFamily="50" charset="-128"/>
                          <a:ea typeface="HG丸ｺﾞｼｯｸM-PRO" pitchFamily="50" charset="-128"/>
                        </a:rPr>
                        <a:t>番の家</a:t>
                      </a:r>
                      <a:r>
                        <a:rPr lang="en-US" altLang="ja-JP" sz="1050" b="0" i="0" u="none" strike="noStrike" baseline="50000" dirty="0">
                          <a:solidFill>
                            <a:srgbClr val="000000"/>
                          </a:solidFill>
                          <a:effectLst/>
                          <a:latin typeface="HG丸ｺﾞｼｯｸM-PRO" pitchFamily="50" charset="-128"/>
                          <a:ea typeface="HG丸ｺﾞｼｯｸM-PRO" pitchFamily="50" charset="-128"/>
                        </a:rPr>
                        <a:t>7</a:t>
                      </a:r>
                      <a:r>
                        <a:rPr lang="ja-JP" altLang="en-US" sz="1200" b="0" i="0" u="none" strike="noStrike" dirty="0">
                          <a:solidFill>
                            <a:schemeClr val="tx1"/>
                          </a:solidFill>
                          <a:effectLst/>
                          <a:latin typeface="HG丸ｺﾞｼｯｸM-PRO" pitchFamily="50" charset="-128"/>
                          <a:ea typeface="HG丸ｺﾞｼｯｸM-PRO" pitchFamily="50" charset="-128"/>
                        </a:rPr>
                        <a:t>や、子ども見守り活動等を積極的に支援し、地域における防犯力を</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向上</a:t>
                      </a:r>
                      <a:r>
                        <a:rPr lang="ja-JP" altLang="en-US" sz="1200" b="0" i="0" u="none" strike="noStrike" baseline="0" dirty="0">
                          <a:solidFill>
                            <a:schemeClr val="tx1"/>
                          </a:solidFill>
                          <a:effectLst/>
                          <a:latin typeface="HG丸ｺﾞｼｯｸM-PRO" pitchFamily="50" charset="-128"/>
                          <a:ea typeface="HG丸ｺﾞｼｯｸM-PRO" pitchFamily="50" charset="-128"/>
                        </a:rPr>
                        <a:t>させる</a:t>
                      </a:r>
                      <a:r>
                        <a:rPr lang="ja-JP" altLang="en-US" sz="1200" b="0" i="0" u="none" strike="noStrike" dirty="0">
                          <a:solidFill>
                            <a:schemeClr val="tx1"/>
                          </a:solidFill>
                          <a:effectLst/>
                          <a:latin typeface="HG丸ｺﾞｼｯｸM-PRO" pitchFamily="50" charset="-128"/>
                          <a:ea typeface="HG丸ｺﾞｼｯｸM-PRO" pitchFamily="50" charset="-128"/>
                        </a:rPr>
                        <a:t>。</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・防犯カメラの設置を行い、犯罪抑止力を向上</a:t>
                      </a:r>
                      <a:r>
                        <a:rPr lang="ja-JP" altLang="en-US" sz="1200" b="0" i="0" u="none" strike="noStrike" baseline="0" dirty="0">
                          <a:solidFill>
                            <a:schemeClr val="tx1"/>
                          </a:solidFill>
                          <a:effectLst/>
                          <a:latin typeface="HG丸ｺﾞｼｯｸM-PRO" pitchFamily="50" charset="-128"/>
                          <a:ea typeface="HG丸ｺﾞｼｯｸM-PRO" pitchFamily="50" charset="-128"/>
                        </a:rPr>
                        <a:t>させる</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・交通安全意識の向上を高める啓発活動を行う。</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22</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戦略２－２</a:t>
            </a:r>
            <a:endParaRPr kumimoji="1" lang="ja-JP" altLang="en-US" sz="1050" dirty="0">
              <a:solidFill>
                <a:schemeClr val="tx1"/>
              </a:solidFill>
              <a:latin typeface="+mj-ea"/>
              <a:ea typeface="+mj-ea"/>
            </a:endParaRPr>
          </a:p>
        </p:txBody>
      </p:sp>
      <p:sp>
        <p:nvSpPr>
          <p:cNvPr id="9" name="正方形/長方形 8"/>
          <p:cNvSpPr/>
          <p:nvPr/>
        </p:nvSpPr>
        <p:spPr>
          <a:xfrm>
            <a:off x="5178227" y="37493"/>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2" name="正方形/長方形 11"/>
          <p:cNvSpPr/>
          <p:nvPr/>
        </p:nvSpPr>
        <p:spPr>
          <a:xfrm>
            <a:off x="260648" y="7299489"/>
            <a:ext cx="6453336" cy="6058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50" baseline="50000" dirty="0">
                <a:solidFill>
                  <a:srgbClr val="000000"/>
                </a:solidFill>
                <a:latin typeface="HG丸ｺﾞｼｯｸM-PRO" pitchFamily="50" charset="-128"/>
                <a:ea typeface="HG丸ｺﾞｼｯｸM-PRO" pitchFamily="50" charset="-128"/>
              </a:rPr>
              <a:t>7</a:t>
            </a:r>
            <a:r>
              <a:rPr lang="ja-JP" altLang="en-US" sz="1000" baseline="50000" dirty="0">
                <a:solidFill>
                  <a:srgbClr val="000000"/>
                </a:solidFill>
                <a:latin typeface="HG丸ｺﾞｼｯｸM-PRO" pitchFamily="50" charset="-128"/>
                <a:ea typeface="HG丸ｺﾞｼｯｸM-PRO" pitchFamily="50" charset="-128"/>
              </a:rPr>
              <a:t>   </a:t>
            </a:r>
            <a:r>
              <a:rPr lang="ja-JP" altLang="en-US" sz="1000" dirty="0"/>
              <a:t>子どもたちが不審者に追いかけられるなどのトラブルに巻き込まれそうになった時に、大人に助けを求めやすい環　</a:t>
            </a:r>
            <a:endParaRPr lang="en-US" altLang="ja-JP" sz="1000" dirty="0"/>
          </a:p>
          <a:p>
            <a:r>
              <a:rPr lang="ja-JP" altLang="en-US" sz="1000" dirty="0"/>
              <a:t>　境を作るために、助けを求めることができる「こども１１０ばんの家（商店・事業所を含む）」であることの、目印となる旗　</a:t>
            </a:r>
            <a:endParaRPr lang="en-US" altLang="ja-JP" sz="1000" dirty="0"/>
          </a:p>
          <a:p>
            <a:r>
              <a:rPr lang="ja-JP" altLang="en-US" sz="1000" dirty="0"/>
              <a:t>　などを掲げていただく協力家庭・商店・事業所の確保を進める事業。</a:t>
            </a:r>
            <a:endParaRPr lang="en-US" altLang="ja-JP" sz="1000" baseline="50000" dirty="0">
              <a:solidFill>
                <a:srgbClr val="000000"/>
              </a:solidFill>
              <a:latin typeface="HG丸ｺﾞｼｯｸM-PRO" pitchFamily="50" charset="-128"/>
              <a:ea typeface="HG丸ｺﾞｼｯｸM-PRO" pitchFamily="50" charset="-128"/>
            </a:endParaRPr>
          </a:p>
        </p:txBody>
      </p:sp>
      <p:sp>
        <p:nvSpPr>
          <p:cNvPr id="13" name="AutoShape 1"/>
          <p:cNvSpPr>
            <a:spLocks noChangeArrowheads="1"/>
          </p:cNvSpPr>
          <p:nvPr/>
        </p:nvSpPr>
        <p:spPr bwMode="auto">
          <a:xfrm>
            <a:off x="284609" y="6798360"/>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346020" y="6454624"/>
            <a:ext cx="476407" cy="686400"/>
          </a:xfrm>
          <a:prstGeom prst="rect">
            <a:avLst/>
          </a:prstGeom>
        </p:spPr>
      </p:pic>
      <p:cxnSp>
        <p:nvCxnSpPr>
          <p:cNvPr id="15" name="直線コネクタ 14"/>
          <p:cNvCxnSpPr/>
          <p:nvPr/>
        </p:nvCxnSpPr>
        <p:spPr>
          <a:xfrm>
            <a:off x="284609" y="7193387"/>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1" name="グループ化 10"/>
          <p:cNvGrpSpPr/>
          <p:nvPr/>
        </p:nvGrpSpPr>
        <p:grpSpPr>
          <a:xfrm>
            <a:off x="6149245" y="1568624"/>
            <a:ext cx="389851" cy="338554"/>
            <a:chOff x="6039776" y="8639697"/>
            <a:chExt cx="389851" cy="338554"/>
          </a:xfrm>
        </p:grpSpPr>
        <p:sp>
          <p:nvSpPr>
            <p:cNvPr id="16" name="角丸四角形 15"/>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pic>
        <p:nvPicPr>
          <p:cNvPr id="18"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664" y="7942617"/>
            <a:ext cx="1443523" cy="1566901"/>
          </a:xfrm>
          <a:prstGeom prst="rect">
            <a:avLst/>
          </a:prstGeom>
        </p:spPr>
      </p:pic>
    </p:spTree>
    <p:extLst>
      <p:ext uri="{BB962C8B-B14F-4D97-AF65-F5344CB8AC3E}">
        <p14:creationId xmlns:p14="http://schemas.microsoft.com/office/powerpoint/2010/main" val="405136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66553100"/>
              </p:ext>
            </p:extLst>
          </p:nvPr>
        </p:nvGraphicFramePr>
        <p:xfrm>
          <a:off x="260648" y="344488"/>
          <a:ext cx="6408712" cy="7325035"/>
        </p:xfrm>
        <a:graphic>
          <a:graphicData uri="http://schemas.openxmlformats.org/drawingml/2006/table">
            <a:tbl>
              <a:tblPr bandRow="1">
                <a:tableStyleId>{7DF18680-E054-41AD-8BC1-D1AEF772440D}</a:tableStyleId>
              </a:tblPr>
              <a:tblGrid>
                <a:gridCol w="4373004">
                  <a:extLst>
                    <a:ext uri="{9D8B030D-6E8A-4147-A177-3AD203B41FA5}">
                      <a16:colId xmlns:a16="http://schemas.microsoft.com/office/drawing/2014/main" val="20000"/>
                    </a:ext>
                  </a:extLst>
                </a:gridCol>
                <a:gridCol w="2035708">
                  <a:extLst>
                    <a:ext uri="{9D8B030D-6E8A-4147-A177-3AD203B41FA5}">
                      <a16:colId xmlns:a16="http://schemas.microsoft.com/office/drawing/2014/main" val="20001"/>
                    </a:ext>
                  </a:extLst>
                </a:gridCol>
              </a:tblGrid>
              <a:tr h="475435">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b="0" u="none" strike="noStrike" dirty="0">
                          <a:solidFill>
                            <a:schemeClr val="tx1"/>
                          </a:solidFill>
                          <a:effectLst/>
                          <a:latin typeface="HGP創英角ｺﾞｼｯｸUB" pitchFamily="50" charset="-128"/>
                          <a:ea typeface="HGP創英角ｺﾞｼｯｸUB" pitchFamily="50" charset="-128"/>
                        </a:rPr>
                        <a:t>戦略２－２の具体的取組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144000" marR="144000" marT="78000" marB="78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144000" marR="144000" marT="78000" marB="78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551448">
                <a:tc>
                  <a:txBody>
                    <a:bodyPr/>
                    <a:lstStyle/>
                    <a:p>
                      <a:pPr algn="l" fontAlgn="ctr"/>
                      <a:r>
                        <a:rPr lang="en-US" altLang="ja-JP" sz="1300" u="none" strike="noStrike" dirty="0">
                          <a:solidFill>
                            <a:schemeClr val="tx1"/>
                          </a:solidFill>
                          <a:effectLst/>
                          <a:latin typeface="HGPｺﾞｼｯｸE" pitchFamily="50" charset="-128"/>
                          <a:ea typeface="HGPｺﾞｼｯｸE" pitchFamily="50" charset="-128"/>
                        </a:rPr>
                        <a:t>【</a:t>
                      </a:r>
                      <a:r>
                        <a:rPr lang="ja-JP" altLang="en-US" sz="1300" u="none" strike="noStrike" dirty="0">
                          <a:solidFill>
                            <a:schemeClr val="tx1"/>
                          </a:solidFill>
                          <a:effectLst/>
                          <a:latin typeface="HGPｺﾞｼｯｸE" pitchFamily="50" charset="-128"/>
                          <a:ea typeface="HGPｺﾞｼｯｸE" pitchFamily="50" charset="-128"/>
                        </a:rPr>
                        <a:t>２－２－１　犯罪抑止力等の向上</a:t>
                      </a:r>
                      <a:r>
                        <a:rPr lang="en-US" altLang="ja-JP" sz="1300" u="none" strike="noStrike" dirty="0">
                          <a:solidFill>
                            <a:schemeClr val="tx1"/>
                          </a:solidFill>
                          <a:effectLst/>
                          <a:latin typeface="HGPｺﾞｼｯｸE" pitchFamily="50" charset="-128"/>
                          <a:ea typeface="HGPｺﾞｼｯｸE" pitchFamily="50" charset="-128"/>
                        </a:rPr>
                        <a:t>】 </a:t>
                      </a:r>
                    </a:p>
                    <a:p>
                      <a:pPr algn="l" fontAlgn="ctr"/>
                      <a:endParaRPr lang="en-US" altLang="ja-JP" sz="13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① 防犯カメラの設置および適正管理</a:t>
                      </a:r>
                      <a:endParaRPr lang="ja-JP" altLang="en-US" sz="1200" u="none" strike="sngStrike" dirty="0">
                        <a:solidFill>
                          <a:srgbClr val="FF0000"/>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② 特殊詐欺被害防止の啓発</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③ 発生件数の多い自転車盗など街頭犯罪の一層の減少に向け</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た啓発の強化</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④ 青色防犯パトロールカーによる区内巡視</a:t>
                      </a: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⑤ 区内保育所等の野外活動等の見守り支援</a:t>
                      </a: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⑥ 小学校の朝会で注意喚起等の交通安全の啓発活動</a:t>
                      </a:r>
                    </a:p>
                    <a:p>
                      <a:pPr algn="l" fontAlgn="ctr"/>
                      <a:r>
                        <a:rPr lang="ja-JP" altLang="en-US" sz="1200" u="none" strike="noStrike" baseline="0" dirty="0">
                          <a:solidFill>
                            <a:schemeClr val="tx1"/>
                          </a:solidFill>
                          <a:effectLst/>
                          <a:latin typeface="HG丸ｺﾞｼｯｸM-PRO" pitchFamily="50" charset="-128"/>
                          <a:ea typeface="HG丸ｺﾞｼｯｸM-PRO" pitchFamily="50" charset="-128"/>
                        </a:rPr>
                        <a:t>⑦ 区職員による自転車パトロールの充実（コスモ隊）</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⑧ 子ども</a:t>
                      </a:r>
                      <a:r>
                        <a:rPr lang="en-US" altLang="ja-JP" sz="1200" u="none" strike="noStrike" dirty="0">
                          <a:solidFill>
                            <a:schemeClr val="tx1"/>
                          </a:solidFill>
                          <a:effectLst/>
                          <a:latin typeface="HG丸ｺﾞｼｯｸM-PRO" pitchFamily="50" charset="-128"/>
                          <a:ea typeface="HG丸ｺﾞｼｯｸM-PRO" pitchFamily="50" charset="-128"/>
                        </a:rPr>
                        <a:t>110</a:t>
                      </a:r>
                      <a:r>
                        <a:rPr lang="ja-JP" altLang="en-US" sz="1200" u="none" strike="noStrike" dirty="0">
                          <a:solidFill>
                            <a:schemeClr val="tx1"/>
                          </a:solidFill>
                          <a:effectLst/>
                          <a:latin typeface="HG丸ｺﾞｼｯｸM-PRO" pitchFamily="50" charset="-128"/>
                          <a:ea typeface="HG丸ｺﾞｼｯｸM-PRO" pitchFamily="50" charset="-128"/>
                        </a:rPr>
                        <a:t>番の家や子ども見守り活動等への積極的な支援</a:t>
                      </a:r>
                      <a:endParaRPr lang="en-US" altLang="ja-JP" sz="120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ひったくり、路上強盗、オートバイ盗、車上ねらい、部品ねらい、自動車盗、自転車盗の区発生件数が、令和３年より過去３年の平均件数以下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過去３年間の年間最多件数を上回った場合、手法を再構築する。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（令和</a:t>
                      </a:r>
                      <a:r>
                        <a:rPr lang="en-US" altLang="ja-JP" sz="1000" b="0" i="0" u="none" strike="noStrike" dirty="0">
                          <a:solidFill>
                            <a:schemeClr val="tx1"/>
                          </a:solidFill>
                          <a:effectLst/>
                          <a:latin typeface="HG丸ｺﾞｼｯｸM-PRO" pitchFamily="50" charset="-128"/>
                          <a:ea typeface="HG丸ｺﾞｼｯｸM-PRO" pitchFamily="50" charset="-128"/>
                        </a:rPr>
                        <a:t>3</a:t>
                      </a:r>
                      <a:r>
                        <a:rPr lang="ja-JP" altLang="en-US" sz="1000" b="0" i="0" u="none" strike="noStrike" dirty="0">
                          <a:solidFill>
                            <a:schemeClr val="tx1"/>
                          </a:solidFill>
                          <a:effectLst/>
                          <a:latin typeface="HG丸ｺﾞｼｯｸM-PRO" pitchFamily="50" charset="-128"/>
                          <a:ea typeface="HG丸ｺﾞｼｯｸM-PRO" pitchFamily="50" charset="-128"/>
                        </a:rPr>
                        <a:t>年度実績）</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・ひったくり、路上強盗、オートバイ盗、車上ねらい、部品狙い、自動車盗、自転車盗の区発生件数</a:t>
                      </a:r>
                      <a:r>
                        <a:rPr lang="en-US" altLang="ja-JP" sz="1000" b="0" i="0" u="none" strike="noStrike" dirty="0">
                          <a:solidFill>
                            <a:schemeClr val="tx1"/>
                          </a:solidFill>
                          <a:effectLst/>
                          <a:latin typeface="HG丸ｺﾞｼｯｸM-PRO" pitchFamily="50" charset="-128"/>
                          <a:ea typeface="HG丸ｺﾞｼｯｸM-PRO" pitchFamily="50" charset="-128"/>
                        </a:rPr>
                        <a:t>554</a:t>
                      </a:r>
                      <a:r>
                        <a:rPr lang="ja-JP" altLang="en-US" sz="1000" b="0" i="0" u="none" strike="noStrike" dirty="0">
                          <a:solidFill>
                            <a:schemeClr val="tx1"/>
                          </a:solidFill>
                          <a:effectLst/>
                          <a:latin typeface="HG丸ｺﾞｼｯｸM-PRO" pitchFamily="50" charset="-128"/>
                          <a:ea typeface="HG丸ｺﾞｼｯｸM-PRO" pitchFamily="50" charset="-128"/>
                        </a:rPr>
                        <a:t>件</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baseline="0" dirty="0">
                          <a:solidFill>
                            <a:schemeClr val="tx1"/>
                          </a:solidFill>
                          <a:effectLst/>
                          <a:latin typeface="HG丸ｺﾞｼｯｸM-PRO" pitchFamily="50" charset="-128"/>
                          <a:ea typeface="HG丸ｺﾞｼｯｸM-PRO" pitchFamily="50" charset="-128"/>
                        </a:rPr>
                        <a:t>　</a:t>
                      </a:r>
                      <a:r>
                        <a:rPr lang="ja-JP" altLang="en-US" sz="1000" b="0" i="0" u="none" strike="noStrike" dirty="0">
                          <a:solidFill>
                            <a:schemeClr val="tx1"/>
                          </a:solidFill>
                          <a:effectLst/>
                          <a:latin typeface="HG丸ｺﾞｼｯｸM-PRO" pitchFamily="50" charset="-128"/>
                          <a:ea typeface="HG丸ｺﾞｼｯｸM-PRO" pitchFamily="50" charset="-128"/>
                        </a:rPr>
                        <a:t>参考：令和元年度</a:t>
                      </a:r>
                      <a:r>
                        <a:rPr lang="en-US" altLang="ja-JP" sz="1000" b="0" i="0" u="none" strike="noStrike" dirty="0">
                          <a:solidFill>
                            <a:schemeClr val="tx1"/>
                          </a:solidFill>
                          <a:effectLst/>
                          <a:latin typeface="HG丸ｺﾞｼｯｸM-PRO" pitchFamily="50" charset="-128"/>
                          <a:ea typeface="HG丸ｺﾞｼｯｸM-PRO" pitchFamily="50" charset="-128"/>
                        </a:rPr>
                        <a:t>770</a:t>
                      </a:r>
                      <a:r>
                        <a:rPr lang="ja-JP" altLang="en-US" sz="1000" b="0" i="0" u="none" strike="noStrike" dirty="0">
                          <a:solidFill>
                            <a:schemeClr val="tx1"/>
                          </a:solidFill>
                          <a:effectLst/>
                          <a:latin typeface="HG丸ｺﾞｼｯｸM-PRO" pitchFamily="50" charset="-128"/>
                          <a:ea typeface="HG丸ｺﾞｼｯｸM-PRO" pitchFamily="50" charset="-128"/>
                        </a:rPr>
                        <a:t>件</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令和２年度</a:t>
                      </a:r>
                      <a:r>
                        <a:rPr lang="en-US" altLang="ja-JP" sz="1000" b="0" i="0" u="none" strike="noStrike" dirty="0">
                          <a:solidFill>
                            <a:schemeClr val="tx1"/>
                          </a:solidFill>
                          <a:effectLst/>
                          <a:latin typeface="HG丸ｺﾞｼｯｸM-PRO" pitchFamily="50" charset="-128"/>
                          <a:ea typeface="HG丸ｺﾞｼｯｸM-PRO" pitchFamily="50" charset="-128"/>
                        </a:rPr>
                        <a:t>617</a:t>
                      </a:r>
                      <a:r>
                        <a:rPr lang="ja-JP" altLang="en-US" sz="1000" b="0" i="0" u="none" strike="noStrike" dirty="0">
                          <a:solidFill>
                            <a:schemeClr val="tx1"/>
                          </a:solidFill>
                          <a:effectLst/>
                          <a:latin typeface="HG丸ｺﾞｼｯｸM-PRO" pitchFamily="50" charset="-128"/>
                          <a:ea typeface="HG丸ｺﾞｼｯｸM-PRO" pitchFamily="50" charset="-128"/>
                        </a:rPr>
                        <a:t>件</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①防犯カメラの新たな設置</a:t>
                      </a:r>
                      <a:r>
                        <a:rPr lang="en-US" altLang="ja-JP" sz="1000" b="0" i="0" u="none" strike="noStrike" dirty="0">
                          <a:solidFill>
                            <a:schemeClr val="tx1"/>
                          </a:solidFill>
                          <a:effectLst/>
                          <a:latin typeface="HG丸ｺﾞｼｯｸM-PRO" pitchFamily="50" charset="-128"/>
                          <a:ea typeface="HG丸ｺﾞｼｯｸM-PRO" pitchFamily="50" charset="-128"/>
                        </a:rPr>
                        <a:t>11</a:t>
                      </a:r>
                      <a:r>
                        <a:rPr lang="ja-JP" altLang="en-US" sz="1000" b="0" i="0" u="none" strike="noStrike" dirty="0">
                          <a:solidFill>
                            <a:schemeClr val="tx1"/>
                          </a:solidFill>
                          <a:effectLst/>
                          <a:latin typeface="HG丸ｺﾞｼｯｸM-PRO" pitchFamily="50" charset="-128"/>
                          <a:ea typeface="HG丸ｺﾞｼｯｸM-PRO" pitchFamily="50" charset="-128"/>
                        </a:rPr>
                        <a:t>台、点検</a:t>
                      </a:r>
                      <a:r>
                        <a:rPr lang="en-US" altLang="ja-JP" sz="1000" b="0" i="0" u="none" strike="noStrike" dirty="0">
                          <a:solidFill>
                            <a:schemeClr val="tx1"/>
                          </a:solidFill>
                          <a:effectLst/>
                          <a:latin typeface="HG丸ｺﾞｼｯｸM-PRO" pitchFamily="50" charset="-128"/>
                          <a:ea typeface="HG丸ｺﾞｼｯｸM-PRO" pitchFamily="50" charset="-128"/>
                        </a:rPr>
                        <a:t>108</a:t>
                      </a:r>
                      <a:r>
                        <a:rPr lang="ja-JP" altLang="en-US" sz="1000" b="0" i="0" u="none" strike="noStrike" dirty="0">
                          <a:solidFill>
                            <a:schemeClr val="tx1"/>
                          </a:solidFill>
                          <a:effectLst/>
                          <a:latin typeface="HG丸ｺﾞｼｯｸM-PRO" pitchFamily="50" charset="-128"/>
                          <a:ea typeface="HG丸ｺﾞｼｯｸM-PRO" pitchFamily="50" charset="-128"/>
                        </a:rPr>
                        <a:t>台（うち修理</a:t>
                      </a:r>
                      <a:r>
                        <a:rPr lang="en-US" altLang="ja-JP" sz="1000" b="0" i="0" u="none" strike="noStrike" dirty="0">
                          <a:solidFill>
                            <a:schemeClr val="tx1"/>
                          </a:solidFill>
                          <a:effectLst/>
                          <a:latin typeface="HG丸ｺﾞｼｯｸM-PRO" pitchFamily="50" charset="-128"/>
                          <a:ea typeface="HG丸ｺﾞｼｯｸM-PRO" pitchFamily="50" charset="-128"/>
                        </a:rPr>
                        <a:t>10</a:t>
                      </a:r>
                      <a:r>
                        <a:rPr lang="ja-JP" altLang="en-US" sz="1000" b="0" i="0" u="none" strike="noStrike" dirty="0">
                          <a:solidFill>
                            <a:schemeClr val="tx1"/>
                          </a:solidFill>
                          <a:effectLst/>
                          <a:latin typeface="HG丸ｺﾞｼｯｸM-PRO" pitchFamily="50" charset="-128"/>
                          <a:ea typeface="HG丸ｺﾞｼｯｸM-PRO" pitchFamily="50" charset="-128"/>
                        </a:rPr>
                        <a:t>台）</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②自転車盗防止及びひったくり防止カバー配付キャンペーンを区内</a:t>
                      </a:r>
                      <a:r>
                        <a:rPr lang="en-US" altLang="ja-JP" sz="1000" b="0" i="0" u="none" strike="noStrike" dirty="0">
                          <a:solidFill>
                            <a:schemeClr val="tx1"/>
                          </a:solidFill>
                          <a:effectLst/>
                          <a:latin typeface="HG丸ｺﾞｼｯｸM-PRO" pitchFamily="50" charset="-128"/>
                          <a:ea typeface="HG丸ｺﾞｼｯｸM-PRO" pitchFamily="50" charset="-128"/>
                        </a:rPr>
                        <a:t>20</a:t>
                      </a:r>
                      <a:r>
                        <a:rPr lang="ja-JP" altLang="en-US" sz="1000" b="0" i="0" u="none" strike="noStrike" dirty="0">
                          <a:solidFill>
                            <a:schemeClr val="tx1"/>
                          </a:solidFill>
                          <a:effectLst/>
                          <a:latin typeface="HG丸ｺﾞｼｯｸM-PRO" pitchFamily="50" charset="-128"/>
                          <a:ea typeface="HG丸ｺﾞｼｯｸM-PRO" pitchFamily="50" charset="-128"/>
                        </a:rPr>
                        <a:t>か所の大規模小売店舗前で実施</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③区内新小学生防犯ブザー配付</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④青色防犯パトロールカーによる区内巡視を随時実施（歳末夜間パトロール含む）</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⑤区内保育所等の野外活動等の見守り支援を随時実施 </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⑥区内小学校全児童に安全啓発チラシを配付（夏休み前）</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⑦区職員による自転車パトロールを随時実施</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⑧「こども</a:t>
                      </a:r>
                      <a:r>
                        <a:rPr lang="en-US" altLang="ja-JP" sz="1000" b="0" i="0" u="none" strike="noStrike" dirty="0">
                          <a:solidFill>
                            <a:schemeClr val="tx1"/>
                          </a:solidFill>
                          <a:effectLst/>
                          <a:latin typeface="HG丸ｺﾞｼｯｸM-PRO" pitchFamily="50" charset="-128"/>
                          <a:ea typeface="HG丸ｺﾞｼｯｸM-PRO" pitchFamily="50" charset="-128"/>
                        </a:rPr>
                        <a:t>110</a:t>
                      </a:r>
                      <a:r>
                        <a:rPr lang="ja-JP" altLang="en-US" sz="1000" b="0" i="0" u="none" strike="noStrike" dirty="0">
                          <a:solidFill>
                            <a:schemeClr val="tx1"/>
                          </a:solidFill>
                          <a:effectLst/>
                          <a:latin typeface="HG丸ｺﾞｼｯｸM-PRO" pitchFamily="50" charset="-128"/>
                          <a:ea typeface="HG丸ｺﾞｼｯｸM-PRO" pitchFamily="50" charset="-128"/>
                        </a:rPr>
                        <a:t>番の家」運動の協力</a:t>
                      </a:r>
                      <a:r>
                        <a:rPr lang="en-US" altLang="ja-JP" sz="1000" b="0" i="0" u="none" strike="noStrike" dirty="0">
                          <a:solidFill>
                            <a:schemeClr val="tx1"/>
                          </a:solidFill>
                          <a:effectLst/>
                          <a:latin typeface="HG丸ｺﾞｼｯｸM-PRO" pitchFamily="50" charset="-128"/>
                          <a:ea typeface="HG丸ｺﾞｼｯｸM-PRO" pitchFamily="50" charset="-128"/>
                        </a:rPr>
                        <a:t>1,146</a:t>
                      </a:r>
                      <a:r>
                        <a:rPr lang="ja-JP" altLang="en-US" sz="1000" b="0" i="0" u="none" strike="noStrike" dirty="0">
                          <a:solidFill>
                            <a:schemeClr val="tx1"/>
                          </a:solidFill>
                          <a:effectLst/>
                          <a:latin typeface="HG丸ｺﾞｼｯｸM-PRO" pitchFamily="50" charset="-128"/>
                          <a:ea typeface="HG丸ｺﾞｼｯｸM-PRO" pitchFamily="50" charset="-128"/>
                        </a:rPr>
                        <a:t>件（令和</a:t>
                      </a:r>
                      <a:r>
                        <a:rPr lang="en-US" altLang="ja-JP" sz="1000" b="0" i="0" u="none" strike="noStrike" dirty="0">
                          <a:solidFill>
                            <a:schemeClr val="tx1"/>
                          </a:solidFill>
                          <a:effectLst/>
                          <a:latin typeface="HG丸ｺﾞｼｯｸM-PRO" pitchFamily="50" charset="-128"/>
                          <a:ea typeface="HG丸ｺﾞｼｯｸM-PRO" pitchFamily="50" charset="-128"/>
                        </a:rPr>
                        <a:t>4</a:t>
                      </a:r>
                      <a:r>
                        <a:rPr lang="ja-JP" altLang="en-US" sz="1000" b="0" i="0" u="none" strike="noStrike" dirty="0">
                          <a:solidFill>
                            <a:schemeClr val="tx1"/>
                          </a:solidFill>
                          <a:effectLst/>
                          <a:latin typeface="HG丸ｺﾞｼｯｸM-PRO" pitchFamily="50" charset="-128"/>
                          <a:ea typeface="HG丸ｺﾞｼｯｸM-PRO" pitchFamily="50" charset="-128"/>
                        </a:rPr>
                        <a:t>年</a:t>
                      </a:r>
                      <a:r>
                        <a:rPr lang="en-US" altLang="ja-JP" sz="1000" b="0" i="0" u="none" strike="noStrike" dirty="0">
                          <a:solidFill>
                            <a:schemeClr val="tx1"/>
                          </a:solidFill>
                          <a:effectLst/>
                          <a:latin typeface="HG丸ｺﾞｼｯｸM-PRO" pitchFamily="50" charset="-128"/>
                          <a:ea typeface="HG丸ｺﾞｼｯｸM-PRO" pitchFamily="50" charset="-128"/>
                        </a:rPr>
                        <a:t>2</a:t>
                      </a:r>
                      <a:r>
                        <a:rPr lang="ja-JP" altLang="en-US" sz="1000" b="0" i="0" u="none" strike="noStrike" dirty="0">
                          <a:solidFill>
                            <a:schemeClr val="tx1"/>
                          </a:solidFill>
                          <a:effectLst/>
                          <a:latin typeface="HG丸ｺﾞｼｯｸM-PRO" pitchFamily="50" charset="-128"/>
                          <a:ea typeface="HG丸ｺﾞｼｯｸM-PRO" pitchFamily="50" charset="-128"/>
                        </a:rPr>
                        <a:t>月末現在）</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⑨自転車マナーアップキャンペーンを区内</a:t>
                      </a:r>
                      <a:r>
                        <a:rPr lang="en-US" altLang="ja-JP" sz="1000" b="0" i="0" u="none" strike="noStrike" dirty="0">
                          <a:solidFill>
                            <a:schemeClr val="tx1"/>
                          </a:solidFill>
                          <a:effectLst/>
                          <a:latin typeface="HG丸ｺﾞｼｯｸM-PRO" pitchFamily="50" charset="-128"/>
                          <a:ea typeface="HG丸ｺﾞｼｯｸM-PRO" pitchFamily="50" charset="-128"/>
                        </a:rPr>
                        <a:t>2</a:t>
                      </a:r>
                      <a:r>
                        <a:rPr lang="ja-JP" altLang="en-US" sz="1000" b="0" i="0" u="none" strike="noStrike" dirty="0">
                          <a:solidFill>
                            <a:schemeClr val="tx1"/>
                          </a:solidFill>
                          <a:effectLst/>
                          <a:latin typeface="HG丸ｺﾞｼｯｸM-PRO" pitchFamily="50" charset="-128"/>
                          <a:ea typeface="HG丸ｺﾞｼｯｸM-PRO" pitchFamily="50" charset="-128"/>
                        </a:rPr>
                        <a:t>か所で実施</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000" b="0" i="0" u="none" strike="noStrike" dirty="0">
                        <a:solidFill>
                          <a:srgbClr val="FF0000"/>
                        </a:solidFill>
                        <a:effectLst/>
                        <a:latin typeface="HG丸ｺﾞｼｯｸM-PRO" pitchFamily="50" charset="-128"/>
                        <a:ea typeface="HG丸ｺﾞｼｯｸM-PRO" pitchFamily="50" charset="-128"/>
                      </a:endParaRPr>
                    </a:p>
                    <a:p>
                      <a:pPr algn="l" fontAlgn="ctr"/>
                      <a:endParaRPr lang="en-US" altLang="ja-JP" sz="1000" b="0" i="0" u="none" strike="noStrike" dirty="0">
                        <a:solidFill>
                          <a:srgbClr val="FF0000"/>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773768200"/>
              </p:ext>
            </p:extLst>
          </p:nvPr>
        </p:nvGraphicFramePr>
        <p:xfrm>
          <a:off x="353754" y="3686424"/>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4,903</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8,204</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13,112</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23</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戦略２－２</a:t>
            </a:r>
            <a:endParaRPr kumimoji="1" lang="ja-JP" altLang="en-US" sz="1050" dirty="0">
              <a:solidFill>
                <a:schemeClr val="tx1"/>
              </a:solidFill>
              <a:latin typeface="+mj-ea"/>
              <a:ea typeface="+mj-ea"/>
            </a:endParaRPr>
          </a:p>
        </p:txBody>
      </p:sp>
      <p:sp>
        <p:nvSpPr>
          <p:cNvPr id="9" name="正方形/長方形 8"/>
          <p:cNvSpPr/>
          <p:nvPr/>
        </p:nvSpPr>
        <p:spPr>
          <a:xfrm>
            <a:off x="0" y="5120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grpSp>
        <p:nvGrpSpPr>
          <p:cNvPr id="10" name="グループ化 9"/>
          <p:cNvGrpSpPr/>
          <p:nvPr/>
        </p:nvGrpSpPr>
        <p:grpSpPr>
          <a:xfrm>
            <a:off x="7517995" y="790010"/>
            <a:ext cx="430887" cy="207112"/>
            <a:chOff x="3543291" y="6566660"/>
            <a:chExt cx="430887" cy="258548"/>
          </a:xfrm>
        </p:grpSpPr>
        <p:sp>
          <p:nvSpPr>
            <p:cNvPr id="11" name="角丸四角形 10"/>
            <p:cNvSpPr/>
            <p:nvPr/>
          </p:nvSpPr>
          <p:spPr>
            <a:xfrm>
              <a:off x="3573016" y="6609184"/>
              <a:ext cx="360040" cy="2160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543291" y="6566660"/>
              <a:ext cx="430887" cy="230832"/>
            </a:xfrm>
            <a:prstGeom prst="rect">
              <a:avLst/>
            </a:prstGeom>
            <a:noFill/>
          </p:spPr>
          <p:txBody>
            <a:bodyPr vert="horz" wrap="square" rtlCol="0">
              <a:spAutoFit/>
            </a:bodyPr>
            <a:lstStyle/>
            <a:p>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新規</a:t>
              </a:r>
            </a:p>
          </p:txBody>
        </p:sp>
      </p:grpSp>
      <p:graphicFrame>
        <p:nvGraphicFramePr>
          <p:cNvPr id="14" name="表 13"/>
          <p:cNvGraphicFramePr>
            <a:graphicFrameLocks noGrp="1"/>
          </p:cNvGraphicFramePr>
          <p:nvPr>
            <p:extLst>
              <p:ext uri="{D42A27DB-BD31-4B8C-83A1-F6EECF244321}">
                <p14:modId xmlns:p14="http://schemas.microsoft.com/office/powerpoint/2010/main" val="456506335"/>
              </p:ext>
            </p:extLst>
          </p:nvPr>
        </p:nvGraphicFramePr>
        <p:xfrm>
          <a:off x="353754" y="4194976"/>
          <a:ext cx="4176462" cy="614008"/>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614008">
                <a:tc>
                  <a:txBody>
                    <a:bodyPr/>
                    <a:lstStyle/>
                    <a:p>
                      <a:pPr algn="ctr"/>
                      <a:r>
                        <a:rPr kumimoji="1" lang="ja-JP" altLang="en-US" sz="80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zh-TW" altLang="en-US" sz="800" dirty="0">
                          <a:solidFill>
                            <a:schemeClr val="tx1"/>
                          </a:solidFill>
                          <a:latin typeface="HG丸ｺﾞｼｯｸM-PRO" panose="020F0600000000000000" pitchFamily="50" charset="-128"/>
                          <a:ea typeface="HG丸ｺﾞｼｯｸM-PRO" panose="020F0600000000000000" pitchFamily="50" charset="-128"/>
                        </a:rPr>
                        <a:t>地域安全防犯対策事業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・防犯カメラ交換に係る経費の増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・自転車盗対策の啓発用物品買入に係る経費の増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・自転車安全走行に関する路面表示設置工事に係る経費の増</a:t>
                      </a:r>
                      <a:endParaRPr kumimoji="1" lang="ja-JP" altLang="en-US" sz="8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18" name="グループ化 17"/>
          <p:cNvGrpSpPr/>
          <p:nvPr/>
        </p:nvGrpSpPr>
        <p:grpSpPr>
          <a:xfrm>
            <a:off x="4191275" y="827845"/>
            <a:ext cx="389851" cy="338554"/>
            <a:chOff x="6039776" y="8639697"/>
            <a:chExt cx="389851" cy="338554"/>
          </a:xfrm>
        </p:grpSpPr>
        <p:sp>
          <p:nvSpPr>
            <p:cNvPr id="19" name="角丸四角形 18"/>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pSp>
        <p:nvGrpSpPr>
          <p:cNvPr id="31" name="グループ化 30"/>
          <p:cNvGrpSpPr/>
          <p:nvPr/>
        </p:nvGrpSpPr>
        <p:grpSpPr>
          <a:xfrm>
            <a:off x="7692316" y="1943235"/>
            <a:ext cx="430887" cy="207112"/>
            <a:chOff x="3543291" y="6566660"/>
            <a:chExt cx="430887" cy="258548"/>
          </a:xfrm>
        </p:grpSpPr>
        <p:sp>
          <p:nvSpPr>
            <p:cNvPr id="32" name="角丸四角形 31"/>
            <p:cNvSpPr/>
            <p:nvPr/>
          </p:nvSpPr>
          <p:spPr>
            <a:xfrm>
              <a:off x="3573016" y="6609184"/>
              <a:ext cx="360040" cy="2160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543291" y="6566660"/>
              <a:ext cx="430887" cy="230832"/>
            </a:xfrm>
            <a:prstGeom prst="rect">
              <a:avLst/>
            </a:prstGeom>
            <a:noFill/>
          </p:spPr>
          <p:txBody>
            <a:bodyPr vert="horz" wrap="square" rtlCol="0">
              <a:spAutoFit/>
            </a:bodyPr>
            <a:lstStyle/>
            <a:p>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新規</a:t>
              </a:r>
            </a:p>
          </p:txBody>
        </p:sp>
      </p:grpSp>
      <p:grpSp>
        <p:nvGrpSpPr>
          <p:cNvPr id="34" name="グループ化 33"/>
          <p:cNvGrpSpPr/>
          <p:nvPr/>
        </p:nvGrpSpPr>
        <p:grpSpPr>
          <a:xfrm>
            <a:off x="7866637" y="4160912"/>
            <a:ext cx="430887" cy="207112"/>
            <a:chOff x="3543291" y="6566660"/>
            <a:chExt cx="430887" cy="258548"/>
          </a:xfrm>
        </p:grpSpPr>
        <p:sp>
          <p:nvSpPr>
            <p:cNvPr id="35" name="角丸四角形 34"/>
            <p:cNvSpPr/>
            <p:nvPr/>
          </p:nvSpPr>
          <p:spPr>
            <a:xfrm>
              <a:off x="3573016" y="6609184"/>
              <a:ext cx="360040" cy="2160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543291" y="6566660"/>
              <a:ext cx="430887" cy="230832"/>
            </a:xfrm>
            <a:prstGeom prst="rect">
              <a:avLst/>
            </a:prstGeom>
            <a:noFill/>
          </p:spPr>
          <p:txBody>
            <a:bodyPr vert="horz" wrap="square" rtlCol="0">
              <a:spAutoFit/>
            </a:bodyPr>
            <a:lstStyle/>
            <a:p>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新規</a:t>
              </a:r>
            </a:p>
          </p:txBody>
        </p:sp>
      </p:grpSp>
    </p:spTree>
    <p:extLst>
      <p:ext uri="{BB962C8B-B14F-4D97-AF65-F5344CB8AC3E}">
        <p14:creationId xmlns:p14="http://schemas.microsoft.com/office/powerpoint/2010/main" val="135680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3"/>
          <p:cNvGraphicFramePr>
            <a:graphicFrameLocks noGrp="1"/>
          </p:cNvGraphicFramePr>
          <p:nvPr>
            <p:ph idx="1"/>
            <p:extLst>
              <p:ext uri="{D42A27DB-BD31-4B8C-83A1-F6EECF244321}">
                <p14:modId xmlns:p14="http://schemas.microsoft.com/office/powerpoint/2010/main" val="2934471032"/>
              </p:ext>
            </p:extLst>
          </p:nvPr>
        </p:nvGraphicFramePr>
        <p:xfrm>
          <a:off x="332656" y="272480"/>
          <a:ext cx="6192688" cy="6408711"/>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1841665">
                <a:tc>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46543">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めざすべき将来像</a:t>
                      </a:r>
                      <a:r>
                        <a:rPr lang="ja-JP" altLang="en-US" sz="1200" b="0" u="none" strike="noStrike" dirty="0">
                          <a:effectLst/>
                          <a:latin typeface="HG丸ｺﾞｼｯｸM-PRO" pitchFamily="50" charset="-128"/>
                          <a:ea typeface="HG丸ｺﾞｼｯｸM-PRO" pitchFamily="50" charset="-128"/>
                        </a:rPr>
                        <a:t>（概ね１０～２０年間を設定）</a:t>
                      </a: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006150">
                <a:tc>
                  <a:txBody>
                    <a:bodyPr/>
                    <a:lstStyle/>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・保育所、幼稚園などが充実し</a:t>
                      </a:r>
                      <a:r>
                        <a:rPr lang="ja-JP" altLang="en-US" sz="1400" b="1" i="0" u="none" strike="noStrike" dirty="0">
                          <a:solidFill>
                            <a:schemeClr val="tx1"/>
                          </a:solidFill>
                          <a:effectLst/>
                          <a:latin typeface="HG丸ｺﾞｼｯｸM-PRO" pitchFamily="50" charset="-128"/>
                          <a:ea typeface="HG丸ｺﾞｼｯｸM-PRO" pitchFamily="50" charset="-128"/>
                        </a:rPr>
                        <a:t>、安心して子育てができる</a:t>
                      </a:r>
                      <a:endParaRPr lang="en-US" altLang="ja-JP" sz="1400" b="1"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400" b="1"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400" b="1" i="0" u="none" strike="noStrike" dirty="0">
                          <a:solidFill>
                            <a:schemeClr val="tx1"/>
                          </a:solidFill>
                          <a:effectLst/>
                          <a:latin typeface="HG丸ｺﾞｼｯｸM-PRO" pitchFamily="50" charset="-128"/>
                          <a:ea typeface="HG丸ｺﾞｼｯｸM-PRO" pitchFamily="50" charset="-128"/>
                        </a:rPr>
                        <a:t>・子どもたちの可能性を育むまちづくり</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11449">
                <a:tc>
                  <a:txBody>
                    <a:bodyPr/>
                    <a:lstStyle/>
                    <a:p>
                      <a:pPr algn="l" fontAlgn="ctr"/>
                      <a:r>
                        <a:rPr lang="ja-JP" altLang="en-US" sz="1400" b="1" i="0" u="none" strike="noStrike" dirty="0">
                          <a:solidFill>
                            <a:schemeClr val="dk1"/>
                          </a:solidFill>
                          <a:effectLst/>
                          <a:latin typeface="HG丸ｺﾞｼｯｸM-PRO" pitchFamily="50" charset="-128"/>
                          <a:ea typeface="HG丸ｺﾞｼｯｸM-PRO" pitchFamily="50" charset="-128"/>
                        </a:rPr>
                        <a:t>現状・データ</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702904">
                <a:tc>
                  <a:txBody>
                    <a:bodyPr/>
                    <a:lstStyle/>
                    <a:p>
                      <a:pPr algn="l" fontAlgn="t"/>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lnSpc>
                          <a:spcPct val="150000"/>
                        </a:lnSpc>
                      </a:pPr>
                      <a:r>
                        <a:rPr lang="ja-JP" altLang="en-US" sz="1100" b="0" i="0" u="none" strike="noStrike" dirty="0">
                          <a:solidFill>
                            <a:schemeClr val="tx1"/>
                          </a:solidFill>
                          <a:latin typeface="HG丸ｺﾞｼｯｸM-PRO" pitchFamily="50" charset="-128"/>
                          <a:ea typeface="HG丸ｺﾞｼｯｸM-PRO" pitchFamily="50" charset="-128"/>
                        </a:rPr>
                        <a:t>・保育所待機児童</a:t>
                      </a:r>
                      <a:r>
                        <a:rPr lang="en-US" altLang="ja-JP" sz="1100" b="0" i="0" u="none" strike="noStrike" baseline="50000" dirty="0">
                          <a:solidFill>
                            <a:schemeClr val="tx1"/>
                          </a:solidFill>
                          <a:effectLst/>
                          <a:latin typeface="HG丸ｺﾞｼｯｸM-PRO" pitchFamily="50" charset="-128"/>
                          <a:ea typeface="HG丸ｺﾞｼｯｸM-PRO" pitchFamily="50" charset="-128"/>
                        </a:rPr>
                        <a:t>8</a:t>
                      </a:r>
                      <a:r>
                        <a:rPr lang="ja-JP" altLang="en-US" sz="1100" b="0" i="0" u="none" strike="noStrike" dirty="0">
                          <a:solidFill>
                            <a:schemeClr val="tx1"/>
                          </a:solidFill>
                          <a:latin typeface="HG丸ｺﾞｼｯｸM-PRO" pitchFamily="50" charset="-128"/>
                          <a:ea typeface="HG丸ｺﾞｼｯｸM-PRO" pitchFamily="50" charset="-128"/>
                        </a:rPr>
                        <a:t>対策については、保育施設整備をすすめ、平成</a:t>
                      </a:r>
                      <a:r>
                        <a:rPr lang="en-US" altLang="ja-JP" sz="1100" b="0" i="0" u="none" strike="noStrike" dirty="0">
                          <a:solidFill>
                            <a:schemeClr val="tx1"/>
                          </a:solidFill>
                          <a:latin typeface="HG丸ｺﾞｼｯｸM-PRO" pitchFamily="50" charset="-128"/>
                          <a:ea typeface="HG丸ｺﾞｼｯｸM-PRO" pitchFamily="50" charset="-128"/>
                        </a:rPr>
                        <a:t>3</a:t>
                      </a:r>
                      <a:r>
                        <a:rPr lang="ja-JP" altLang="en-US" sz="1100" b="0" i="0" u="none" strike="noStrike" dirty="0">
                          <a:solidFill>
                            <a:schemeClr val="tx1"/>
                          </a:solidFill>
                          <a:latin typeface="HG丸ｺﾞｼｯｸM-PRO" pitchFamily="50" charset="-128"/>
                          <a:ea typeface="HG丸ｺﾞｼｯｸM-PRO" pitchFamily="50" charset="-128"/>
                        </a:rPr>
                        <a:t>１年</a:t>
                      </a:r>
                      <a:r>
                        <a:rPr lang="en-US" altLang="ja-JP" sz="1100" b="0" i="0" u="none" strike="noStrike" dirty="0">
                          <a:solidFill>
                            <a:schemeClr val="tx1"/>
                          </a:solidFill>
                          <a:latin typeface="HG丸ｺﾞｼｯｸM-PRO" pitchFamily="50" charset="-128"/>
                          <a:ea typeface="HG丸ｺﾞｼｯｸM-PRO" pitchFamily="50" charset="-128"/>
                        </a:rPr>
                        <a:t>4</a:t>
                      </a:r>
                      <a:r>
                        <a:rPr lang="ja-JP" altLang="en-US" sz="1100" b="0" i="0" u="none" strike="noStrike" dirty="0">
                          <a:solidFill>
                            <a:schemeClr val="tx1"/>
                          </a:solidFill>
                          <a:latin typeface="HG丸ｺﾞｼｯｸM-PRO" pitchFamily="50" charset="-128"/>
                          <a:ea typeface="HG丸ｺﾞｼｯｸM-PRO" pitchFamily="50" charset="-128"/>
                        </a:rPr>
                        <a:t>月</a:t>
                      </a:r>
                      <a:r>
                        <a:rPr lang="en-US" altLang="ja-JP" sz="1100" b="0" i="0" u="none" strike="noStrike" dirty="0">
                          <a:solidFill>
                            <a:schemeClr val="tx1"/>
                          </a:solidFill>
                          <a:latin typeface="HG丸ｺﾞｼｯｸM-PRO" pitchFamily="50" charset="-128"/>
                          <a:ea typeface="HG丸ｺﾞｼｯｸM-PRO" pitchFamily="50" charset="-128"/>
                        </a:rPr>
                        <a:t>1</a:t>
                      </a:r>
                      <a:r>
                        <a:rPr lang="ja-JP" altLang="en-US" sz="1100" b="0" i="0" u="none" strike="noStrike" dirty="0">
                          <a:solidFill>
                            <a:schemeClr val="tx1"/>
                          </a:solidFill>
                          <a:latin typeface="HG丸ｺﾞｼｯｸM-PRO" pitchFamily="50" charset="-128"/>
                          <a:ea typeface="HG丸ｺﾞｼｯｸM-PRO" pitchFamily="50" charset="-128"/>
                        </a:rPr>
                        <a:t>日以降、待機児童</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lnSpc>
                          <a:spcPct val="150000"/>
                        </a:lnSpc>
                      </a:pPr>
                      <a:r>
                        <a:rPr lang="ja-JP" altLang="en-US" sz="1100" b="0" i="0" u="none" strike="noStrike" dirty="0">
                          <a:solidFill>
                            <a:schemeClr val="tx1"/>
                          </a:solidFill>
                          <a:latin typeface="HG丸ｺﾞｼｯｸM-PRO" pitchFamily="50" charset="-128"/>
                          <a:ea typeface="HG丸ｺﾞｼｯｸM-PRO" pitchFamily="50" charset="-128"/>
                        </a:rPr>
                        <a:t>　は０名となっているものの、保留児童</a:t>
                      </a:r>
                      <a:r>
                        <a:rPr lang="en-US" altLang="ja-JP" sz="1100" b="0" i="0" u="none" strike="noStrike" baseline="50000" dirty="0">
                          <a:solidFill>
                            <a:schemeClr val="tx1"/>
                          </a:solidFill>
                          <a:effectLst/>
                          <a:latin typeface="HG丸ｺﾞｼｯｸM-PRO" pitchFamily="50" charset="-128"/>
                          <a:ea typeface="HG丸ｺﾞｼｯｸM-PRO" pitchFamily="50" charset="-128"/>
                        </a:rPr>
                        <a:t>9</a:t>
                      </a:r>
                      <a:r>
                        <a:rPr lang="ja-JP" altLang="en-US" sz="1100" b="0" i="0" u="none" strike="noStrike" dirty="0">
                          <a:solidFill>
                            <a:schemeClr val="tx1"/>
                          </a:solidFill>
                          <a:latin typeface="HG丸ｺﾞｼｯｸM-PRO" pitchFamily="50" charset="-128"/>
                          <a:ea typeface="HG丸ｺﾞｼｯｸM-PRO" pitchFamily="50" charset="-128"/>
                        </a:rPr>
                        <a:t>数については令和３年４月１日現在</a:t>
                      </a:r>
                      <a:r>
                        <a:rPr lang="en-US" altLang="ja-JP" sz="1100" b="0" i="0" u="none" strike="noStrike" dirty="0">
                          <a:solidFill>
                            <a:schemeClr val="tx1"/>
                          </a:solidFill>
                          <a:latin typeface="HG丸ｺﾞｼｯｸM-PRO" pitchFamily="50" charset="-128"/>
                          <a:ea typeface="HG丸ｺﾞｼｯｸM-PRO" pitchFamily="50" charset="-128"/>
                        </a:rPr>
                        <a:t>134</a:t>
                      </a:r>
                      <a:r>
                        <a:rPr lang="ja-JP" altLang="en-US" sz="1100" b="0" i="0" u="none" strike="noStrike" dirty="0">
                          <a:solidFill>
                            <a:schemeClr val="tx1"/>
                          </a:solidFill>
                          <a:latin typeface="HG丸ｺﾞｼｯｸM-PRO" pitchFamily="50" charset="-128"/>
                          <a:ea typeface="HG丸ｺﾞｼｯｸM-PRO" pitchFamily="50" charset="-128"/>
                        </a:rPr>
                        <a:t>名であり、</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lnSpc>
                          <a:spcPct val="150000"/>
                        </a:lnSpc>
                      </a:pPr>
                      <a:r>
                        <a:rPr lang="ja-JP" altLang="en-US" sz="1100" b="0" i="0" u="none" strike="noStrike" dirty="0">
                          <a:solidFill>
                            <a:schemeClr val="tx1"/>
                          </a:solidFill>
                          <a:latin typeface="HG丸ｺﾞｼｯｸM-PRO" pitchFamily="50" charset="-128"/>
                          <a:ea typeface="HG丸ｺﾞｼｯｸM-PRO" pitchFamily="50" charset="-128"/>
                        </a:rPr>
                        <a:t>　前年度の</a:t>
                      </a:r>
                      <a:r>
                        <a:rPr lang="en-US" altLang="ja-JP" sz="1100" b="0" i="0" u="none" strike="noStrike" dirty="0">
                          <a:solidFill>
                            <a:schemeClr val="tx1"/>
                          </a:solidFill>
                          <a:latin typeface="HG丸ｺﾞｼｯｸM-PRO" pitchFamily="50" charset="-128"/>
                          <a:ea typeface="HG丸ｺﾞｼｯｸM-PRO" pitchFamily="50" charset="-128"/>
                        </a:rPr>
                        <a:t>95</a:t>
                      </a:r>
                      <a:r>
                        <a:rPr lang="ja-JP" altLang="en-US" sz="1100" b="0" i="0" u="none" strike="noStrike" dirty="0">
                          <a:solidFill>
                            <a:schemeClr val="tx1"/>
                          </a:solidFill>
                          <a:latin typeface="HG丸ｺﾞｼｯｸM-PRO" pitchFamily="50" charset="-128"/>
                          <a:ea typeface="HG丸ｺﾞｼｯｸM-PRO" pitchFamily="50" charset="-128"/>
                        </a:rPr>
                        <a:t>名から増加となっている。</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endParaRPr lang="ja-JP" altLang="en-US" sz="1100" b="0" i="0" u="none" strike="noStrike" dirty="0">
                        <a:solidFill>
                          <a:schemeClr val="tx1"/>
                        </a:solidFill>
                        <a:latin typeface="HG丸ｺﾞｼｯｸM-PRO" pitchFamily="50" charset="-128"/>
                        <a:ea typeface="HG丸ｺﾞｼｯｸM-PRO" pitchFamily="50" charset="-128"/>
                      </a:endParaRPr>
                    </a:p>
                    <a:p>
                      <a:pPr algn="l" fontAlgn="t"/>
                      <a:r>
                        <a:rPr lang="ja-JP" altLang="en-US" sz="1100" b="0" i="0" u="none" strike="noStrike" dirty="0">
                          <a:solidFill>
                            <a:schemeClr val="tx1"/>
                          </a:solidFill>
                          <a:latin typeface="HG丸ｺﾞｼｯｸM-PRO" pitchFamily="50" charset="-128"/>
                          <a:ea typeface="HG丸ｺﾞｼｯｸM-PRO" pitchFamily="50" charset="-128"/>
                        </a:rPr>
                        <a:t>・平成</a:t>
                      </a:r>
                      <a:r>
                        <a:rPr lang="en-US" altLang="ja-JP" sz="1100" b="0" i="0" u="none" strike="noStrike" dirty="0">
                          <a:solidFill>
                            <a:schemeClr val="tx1"/>
                          </a:solidFill>
                          <a:latin typeface="HG丸ｺﾞｼｯｸM-PRO" pitchFamily="50" charset="-128"/>
                          <a:ea typeface="HG丸ｺﾞｼｯｸM-PRO" pitchFamily="50" charset="-128"/>
                        </a:rPr>
                        <a:t>28</a:t>
                      </a:r>
                      <a:r>
                        <a:rPr lang="ja-JP" altLang="en-US" sz="1100" b="0" i="0" u="none" strike="noStrike" dirty="0">
                          <a:solidFill>
                            <a:schemeClr val="tx1"/>
                          </a:solidFill>
                          <a:latin typeface="HG丸ｺﾞｼｯｸM-PRO" pitchFamily="50" charset="-128"/>
                          <a:ea typeface="HG丸ｺﾞｼｯｸM-PRO" pitchFamily="50" charset="-128"/>
                        </a:rPr>
                        <a:t>年度に実施された「子どもの生活に関する実態調査」において、困窮度が高まるに</a:t>
                      </a:r>
                      <a:r>
                        <a:rPr lang="ja-JP" altLang="en-US" sz="1100" b="0" i="0" u="none" strike="noStrike" dirty="0" err="1">
                          <a:solidFill>
                            <a:schemeClr val="tx1"/>
                          </a:solidFill>
                          <a:latin typeface="HG丸ｺﾞｼｯｸM-PRO" pitchFamily="50" charset="-128"/>
                          <a:ea typeface="HG丸ｺﾞｼｯｸM-PRO" pitchFamily="50" charset="-128"/>
                        </a:rPr>
                        <a:t>つ</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r>
                        <a:rPr lang="ja-JP" altLang="en-US" sz="1100" b="0" i="0" u="none" strike="noStrike" dirty="0">
                          <a:solidFill>
                            <a:schemeClr val="tx1"/>
                          </a:solidFill>
                          <a:latin typeface="HG丸ｺﾞｼｯｸM-PRO" pitchFamily="50" charset="-128"/>
                          <a:ea typeface="HG丸ｺﾞｼｯｸM-PRO" pitchFamily="50" charset="-128"/>
                        </a:rPr>
                        <a:t>　れ、</a:t>
                      </a:r>
                    </a:p>
                    <a:p>
                      <a:pPr algn="l" fontAlgn="t"/>
                      <a:r>
                        <a:rPr lang="ja-JP" altLang="en-US" sz="1100" b="0" i="0" u="none" strike="noStrike" dirty="0">
                          <a:solidFill>
                            <a:schemeClr val="tx1"/>
                          </a:solidFill>
                          <a:latin typeface="HG丸ｺﾞｼｯｸM-PRO" pitchFamily="50" charset="-128"/>
                          <a:ea typeface="HG丸ｺﾞｼｯｸM-PRO" pitchFamily="50" charset="-128"/>
                        </a:rPr>
                        <a:t>　　①学習理解度「よくわかる」「だいたいわかる」の割合</a:t>
                      </a:r>
                    </a:p>
                    <a:p>
                      <a:pPr algn="l" fontAlgn="t"/>
                      <a:r>
                        <a:rPr lang="ja-JP" altLang="en-US" sz="1100" b="0" i="0" u="none" strike="noStrike" dirty="0">
                          <a:solidFill>
                            <a:schemeClr val="tx1"/>
                          </a:solidFill>
                          <a:latin typeface="HG丸ｺﾞｼｯｸM-PRO" pitchFamily="50" charset="-128"/>
                          <a:ea typeface="HG丸ｺﾞｼｯｸM-PRO" pitchFamily="50" charset="-128"/>
                        </a:rPr>
                        <a:t>　　②進学希望について、子ども保護者とも「大学・短大」の割合が下がり、</a:t>
                      </a:r>
                    </a:p>
                    <a:p>
                      <a:pPr algn="l" fontAlgn="t"/>
                      <a:r>
                        <a:rPr lang="ja-JP" altLang="en-US" sz="1100" b="0" i="0" u="none" strike="noStrike" dirty="0">
                          <a:solidFill>
                            <a:schemeClr val="tx1"/>
                          </a:solidFill>
                          <a:latin typeface="HG丸ｺﾞｼｯｸM-PRO" pitchFamily="50" charset="-128"/>
                          <a:ea typeface="HG丸ｺﾞｼｯｸM-PRO" pitchFamily="50" charset="-128"/>
                        </a:rPr>
                        <a:t>　　③希望する進学ができない理由として「経済的余裕がない」の割合が上がる</a:t>
                      </a:r>
                    </a:p>
                    <a:p>
                      <a:pPr algn="l" fontAlgn="t"/>
                      <a:r>
                        <a:rPr lang="ja-JP" altLang="en-US" sz="1100" b="0" i="0" u="none" strike="noStrike" dirty="0">
                          <a:solidFill>
                            <a:schemeClr val="tx1"/>
                          </a:solidFill>
                          <a:latin typeface="HG丸ｺﾞｼｯｸM-PRO" pitchFamily="50" charset="-128"/>
                          <a:ea typeface="HG丸ｺﾞｼｯｸM-PRO" pitchFamily="50" charset="-128"/>
                        </a:rPr>
                        <a:t>　　④勉強時間が短くなり、子どもの遅刻する割合が上がる</a:t>
                      </a:r>
                    </a:p>
                    <a:p>
                      <a:pPr algn="l" fontAlgn="t"/>
                      <a:r>
                        <a:rPr lang="ja-JP" altLang="en-US" sz="1100" b="0" i="0" u="none" strike="noStrike" dirty="0">
                          <a:solidFill>
                            <a:schemeClr val="tx1"/>
                          </a:solidFill>
                          <a:latin typeface="HG丸ｺﾞｼｯｸM-PRO" pitchFamily="50" charset="-128"/>
                          <a:ea typeface="HG丸ｺﾞｼｯｸM-PRO" pitchFamily="50" charset="-128"/>
                        </a:rPr>
                        <a:t>　傾向が示されている。</a:t>
                      </a:r>
                    </a:p>
                    <a:p>
                      <a:pPr algn="l" fontAlgn="t"/>
                      <a:endParaRPr lang="en-US" altLang="ja-JP" sz="1100" b="0" i="0" u="none" strike="noStrike" dirty="0">
                        <a:solidFill>
                          <a:schemeClr val="tx1"/>
                        </a:solidFill>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 name="角丸四角形 20"/>
          <p:cNvSpPr/>
          <p:nvPr/>
        </p:nvSpPr>
        <p:spPr>
          <a:xfrm>
            <a:off x="404664" y="1064568"/>
            <a:ext cx="6048672"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400" dirty="0">
                <a:latin typeface="HGP創英角ｺﾞｼｯｸUB" pitchFamily="50" charset="-128"/>
                <a:ea typeface="HGP創英角ｺﾞｼｯｸUB" pitchFamily="50" charset="-128"/>
              </a:rPr>
              <a:t>安心して子育てができ、心豊かに力強く</a:t>
            </a:r>
            <a:endParaRPr lang="en-US" altLang="ja-JP" sz="2400" dirty="0">
              <a:latin typeface="HGP創英角ｺﾞｼｯｸUB" pitchFamily="50" charset="-128"/>
              <a:ea typeface="HGP創英角ｺﾞｼｯｸUB" pitchFamily="50" charset="-128"/>
            </a:endParaRPr>
          </a:p>
          <a:p>
            <a:pPr algn="ctr"/>
            <a:r>
              <a:rPr lang="ja-JP" altLang="en-US" sz="2400" dirty="0">
                <a:latin typeface="HGP創英角ｺﾞｼｯｸUB" pitchFamily="50" charset="-128"/>
                <a:ea typeface="HGP創英角ｺﾞｼｯｸUB" pitchFamily="50" charset="-128"/>
              </a:rPr>
              <a:t>未来を切り拓く子どもを育むまちづくり</a:t>
            </a:r>
          </a:p>
        </p:txBody>
      </p:sp>
      <p:sp>
        <p:nvSpPr>
          <p:cNvPr id="11" name="角丸四角形 10"/>
          <p:cNvSpPr/>
          <p:nvPr/>
        </p:nvSpPr>
        <p:spPr>
          <a:xfrm>
            <a:off x="360561" y="292817"/>
            <a:ext cx="2492375" cy="5036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経営課題３</a:t>
            </a:r>
          </a:p>
        </p:txBody>
      </p:sp>
      <p:sp>
        <p:nvSpPr>
          <p:cNvPr id="7" name="正方形/長方形 6"/>
          <p:cNvSpPr/>
          <p:nvPr/>
        </p:nvSpPr>
        <p:spPr>
          <a:xfrm>
            <a:off x="3068960" y="9561512"/>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2</a:t>
            </a:r>
            <a:r>
              <a:rPr lang="en-US" altLang="ja-JP" dirty="0">
                <a:solidFill>
                  <a:schemeClr val="tx1"/>
                </a:solidFill>
                <a:latin typeface="+mn-ea"/>
              </a:rPr>
              <a:t>4</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5189662" y="27881"/>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3" name="正方形/長方形 12"/>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経営課題３</a:t>
            </a:r>
            <a:endParaRPr kumimoji="1" lang="ja-JP" altLang="en-US" sz="1050" dirty="0">
              <a:solidFill>
                <a:schemeClr val="tx1"/>
              </a:solidFill>
              <a:latin typeface="+mj-ea"/>
              <a:ea typeface="+mj-ea"/>
            </a:endParaRPr>
          </a:p>
        </p:txBody>
      </p:sp>
      <p:sp>
        <p:nvSpPr>
          <p:cNvPr id="12" name="正方形/長方形 11"/>
          <p:cNvSpPr/>
          <p:nvPr/>
        </p:nvSpPr>
        <p:spPr>
          <a:xfrm>
            <a:off x="260648" y="8049344"/>
            <a:ext cx="6453336"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rgbClr val="000000"/>
                </a:solidFill>
                <a:latin typeface="HG丸ｺﾞｼｯｸM-PRO" pitchFamily="50" charset="-128"/>
                <a:ea typeface="HG丸ｺﾞｼｯｸM-PRO" pitchFamily="50" charset="-128"/>
              </a:rPr>
              <a:t>8</a:t>
            </a:r>
            <a:r>
              <a:rPr lang="ja-JP" altLang="en-US" sz="1000" baseline="50000" dirty="0">
                <a:solidFill>
                  <a:srgbClr val="000000"/>
                </a:solidFill>
                <a:latin typeface="HG丸ｺﾞｼｯｸM-PRO" pitchFamily="50" charset="-128"/>
                <a:ea typeface="HG丸ｺﾞｼｯｸM-PRO" pitchFamily="50" charset="-128"/>
              </a:rPr>
              <a:t>　</a:t>
            </a:r>
            <a:r>
              <a:rPr lang="ja-JP" altLang="en-US" sz="1000" dirty="0"/>
              <a:t>保育所等利用保留児童のうち、国の定義に基づき、</a:t>
            </a:r>
            <a:r>
              <a:rPr lang="ja-JP" altLang="en-US" sz="1000" dirty="0">
                <a:solidFill>
                  <a:schemeClr val="tx1"/>
                </a:solidFill>
              </a:rPr>
              <a:t>①保育所等を現在利用しているが転所希望をしているもの、②</a:t>
            </a:r>
            <a:endParaRPr lang="en-US" altLang="ja-JP" sz="1000" dirty="0">
              <a:solidFill>
                <a:schemeClr val="tx1"/>
              </a:solidFill>
            </a:endParaRPr>
          </a:p>
          <a:p>
            <a:r>
              <a:rPr lang="ja-JP" altLang="en-US" sz="1000" dirty="0">
                <a:solidFill>
                  <a:schemeClr val="tx1"/>
                </a:solidFill>
              </a:rPr>
              <a:t>　育休を取得しているもののうち復職の意思がないことが確認できたもの、③保護者が求職活動を休止しているもの、</a:t>
            </a:r>
            <a:endParaRPr lang="en-US" altLang="ja-JP" sz="1000" dirty="0">
              <a:solidFill>
                <a:schemeClr val="tx1"/>
              </a:solidFill>
            </a:endParaRPr>
          </a:p>
          <a:p>
            <a:r>
              <a:rPr lang="ja-JP" altLang="en-US" sz="1000" dirty="0">
                <a:solidFill>
                  <a:schemeClr val="tx1"/>
                </a:solidFill>
              </a:rPr>
              <a:t>　④</a:t>
            </a:r>
            <a:r>
              <a:rPr lang="ja-JP" altLang="en-US" sz="1000" dirty="0"/>
              <a:t>他に利用可能な保育所等があるにもかかわらず特定の保育所等を希望し待機しているもの等</a:t>
            </a:r>
            <a:r>
              <a:rPr lang="ja-JP" altLang="en-US" sz="1000" dirty="0">
                <a:solidFill>
                  <a:srgbClr val="FF0000"/>
                </a:solidFill>
              </a:rPr>
              <a:t>、</a:t>
            </a:r>
            <a:r>
              <a:rPr lang="ja-JP" altLang="en-US" sz="1000" dirty="0"/>
              <a:t>を除いた児童。</a:t>
            </a:r>
            <a:endParaRPr lang="en-US" altLang="ja-JP" sz="1000" dirty="0"/>
          </a:p>
          <a:p>
            <a:endParaRPr lang="en-US" altLang="ja-JP" sz="1000" baseline="50000" dirty="0">
              <a:solidFill>
                <a:srgbClr val="000000"/>
              </a:solidFill>
              <a:latin typeface="HG丸ｺﾞｼｯｸM-PRO" pitchFamily="50" charset="-128"/>
              <a:ea typeface="HG丸ｺﾞｼｯｸM-PRO" pitchFamily="50" charset="-128"/>
            </a:endParaRPr>
          </a:p>
          <a:p>
            <a:r>
              <a:rPr lang="en-US" altLang="ja-JP" sz="1000" baseline="50000" dirty="0">
                <a:solidFill>
                  <a:srgbClr val="000000"/>
                </a:solidFill>
                <a:latin typeface="HG丸ｺﾞｼｯｸM-PRO" pitchFamily="50" charset="-128"/>
                <a:ea typeface="HG丸ｺﾞｼｯｸM-PRO" pitchFamily="50" charset="-128"/>
              </a:rPr>
              <a:t>9</a:t>
            </a:r>
            <a:r>
              <a:rPr lang="ja-JP" altLang="en-US" sz="1050" baseline="50000" dirty="0">
                <a:solidFill>
                  <a:srgbClr val="000000"/>
                </a:solidFill>
                <a:latin typeface="HG丸ｺﾞｼｯｸM-PRO" pitchFamily="50" charset="-128"/>
                <a:ea typeface="HG丸ｺﾞｼｯｸM-PRO" pitchFamily="50" charset="-128"/>
              </a:rPr>
              <a:t>　</a:t>
            </a:r>
            <a:r>
              <a:rPr lang="ja-JP" altLang="en-US" sz="1000" dirty="0"/>
              <a:t>保育を必要としており、保育所等に利用申込みをしたが、利用調整により利用が決まらなかった</a:t>
            </a:r>
            <a:r>
              <a:rPr lang="ja-JP" altLang="en-US" sz="1000" dirty="0">
                <a:solidFill>
                  <a:schemeClr val="tx1"/>
                </a:solidFill>
              </a:rPr>
              <a:t>（入所できていない）</a:t>
            </a:r>
            <a:endParaRPr lang="en-US" altLang="ja-JP" sz="1000" dirty="0">
              <a:solidFill>
                <a:schemeClr val="tx1"/>
              </a:solidFill>
            </a:endParaRPr>
          </a:p>
          <a:p>
            <a:r>
              <a:rPr lang="ja-JP" altLang="en-US" sz="1000" dirty="0">
                <a:solidFill>
                  <a:srgbClr val="FF0000"/>
                </a:solidFill>
              </a:rPr>
              <a:t>　</a:t>
            </a:r>
            <a:r>
              <a:rPr lang="ja-JP" altLang="en-US" sz="1000" dirty="0"/>
              <a:t>児童。</a:t>
            </a:r>
            <a:endParaRPr lang="en-US" altLang="ja-JP" sz="1000" baseline="50000" dirty="0">
              <a:solidFill>
                <a:srgbClr val="000000"/>
              </a:solidFill>
              <a:latin typeface="HG丸ｺﾞｼｯｸM-PRO" pitchFamily="50" charset="-128"/>
              <a:ea typeface="HG丸ｺﾞｼｯｸM-PRO" pitchFamily="50" charset="-128"/>
            </a:endParaRPr>
          </a:p>
        </p:txBody>
      </p:sp>
      <p:sp>
        <p:nvSpPr>
          <p:cNvPr id="14" name="AutoShape 1"/>
          <p:cNvSpPr>
            <a:spLocks noChangeArrowheads="1"/>
          </p:cNvSpPr>
          <p:nvPr/>
        </p:nvSpPr>
        <p:spPr bwMode="auto">
          <a:xfrm>
            <a:off x="284609" y="7548215"/>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5" name="図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640000">
            <a:off x="346020" y="7204479"/>
            <a:ext cx="476407" cy="686400"/>
          </a:xfrm>
          <a:prstGeom prst="rect">
            <a:avLst/>
          </a:prstGeom>
        </p:spPr>
      </p:pic>
      <p:cxnSp>
        <p:nvCxnSpPr>
          <p:cNvPr id="16" name="直線コネクタ 15"/>
          <p:cNvCxnSpPr/>
          <p:nvPr/>
        </p:nvCxnSpPr>
        <p:spPr>
          <a:xfrm>
            <a:off x="284609" y="7943242"/>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20" name="グループ化 19"/>
          <p:cNvGrpSpPr/>
          <p:nvPr/>
        </p:nvGrpSpPr>
        <p:grpSpPr>
          <a:xfrm>
            <a:off x="6063485" y="1640632"/>
            <a:ext cx="389851" cy="338554"/>
            <a:chOff x="4028879" y="8639697"/>
            <a:chExt cx="389851" cy="338554"/>
          </a:xfrm>
        </p:grpSpPr>
        <p:sp>
          <p:nvSpPr>
            <p:cNvPr id="23" name="角丸四角形 22"/>
            <p:cNvSpPr/>
            <p:nvPr/>
          </p:nvSpPr>
          <p:spPr>
            <a:xfrm>
              <a:off x="4079788" y="8677618"/>
              <a:ext cx="288032"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028879"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こ</a:t>
              </a:r>
            </a:p>
          </p:txBody>
        </p:sp>
      </p:grpSp>
      <p:sp>
        <p:nvSpPr>
          <p:cNvPr id="17" name="正方形/長方形 16"/>
          <p:cNvSpPr/>
          <p:nvPr/>
        </p:nvSpPr>
        <p:spPr>
          <a:xfrm>
            <a:off x="3529372" y="318395"/>
            <a:ext cx="2952328" cy="676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主な</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SDGs</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ゴール</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 3</a:t>
            </a:r>
            <a:r>
              <a:rPr lang="ja-JP" altLang="en-US" sz="1000" dirty="0">
                <a:solidFill>
                  <a:schemeClr val="tx1"/>
                </a:solidFill>
                <a:latin typeface="HG丸ｺﾞｼｯｸM-PRO" panose="020F0600000000000000" pitchFamily="50" charset="-128"/>
                <a:ea typeface="HG丸ｺﾞｼｯｸM-PRO" panose="020F0600000000000000" pitchFamily="50" charset="-128"/>
              </a:rPr>
              <a:t>［保健］</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 4</a:t>
            </a:r>
            <a:r>
              <a:rPr lang="ja-JP" altLang="en-US" sz="1000" dirty="0">
                <a:solidFill>
                  <a:schemeClr val="tx1"/>
                </a:solidFill>
                <a:latin typeface="HG丸ｺﾞｼｯｸM-PRO" panose="020F0600000000000000" pitchFamily="50" charset="-128"/>
                <a:ea typeface="HG丸ｺﾞｼｯｸM-PRO" panose="020F0600000000000000" pitchFamily="50" charset="-128"/>
              </a:rPr>
              <a:t>［教育］</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3120" y="344488"/>
            <a:ext cx="619200" cy="619200"/>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0938" y="344488"/>
            <a:ext cx="619200" cy="619200"/>
          </a:xfrm>
          <a:prstGeom prst="rect">
            <a:avLst/>
          </a:prstGeom>
        </p:spPr>
      </p:pic>
    </p:spTree>
    <p:extLst>
      <p:ext uri="{BB962C8B-B14F-4D97-AF65-F5344CB8AC3E}">
        <p14:creationId xmlns:p14="http://schemas.microsoft.com/office/powerpoint/2010/main" val="363621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41343850"/>
              </p:ext>
            </p:extLst>
          </p:nvPr>
        </p:nvGraphicFramePr>
        <p:xfrm>
          <a:off x="260648" y="357172"/>
          <a:ext cx="6408712" cy="9027293"/>
        </p:xfrm>
        <a:graphic>
          <a:graphicData uri="http://schemas.openxmlformats.org/drawingml/2006/table">
            <a:tbl>
              <a:tblPr bandRow="1">
                <a:tableStyleId>{93296810-A885-4BE3-A3E7-6D5BEEA58F35}</a:tableStyleId>
              </a:tblPr>
              <a:tblGrid>
                <a:gridCol w="6408712">
                  <a:extLst>
                    <a:ext uri="{9D8B030D-6E8A-4147-A177-3AD203B41FA5}">
                      <a16:colId xmlns:a16="http://schemas.microsoft.com/office/drawing/2014/main" val="20000"/>
                    </a:ext>
                  </a:extLst>
                </a:gridCol>
              </a:tblGrid>
              <a:tr h="347356">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現状・データ</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639453">
                <a:tc>
                  <a:txBody>
                    <a:bodyPr/>
                    <a:lstStyle/>
                    <a:p>
                      <a:pPr algn="l" fontAlgn="t"/>
                      <a:r>
                        <a:rPr lang="ja-JP" altLang="en-US" sz="1050" b="1" i="0" u="none" strike="noStrike" dirty="0">
                          <a:solidFill>
                            <a:schemeClr val="tx1"/>
                          </a:solidFill>
                          <a:latin typeface="HG丸ｺﾞｼｯｸM-PRO" pitchFamily="50" charset="-128"/>
                          <a:ea typeface="HG丸ｺﾞｼｯｸM-PRO" pitchFamily="50" charset="-128"/>
                        </a:rPr>
                        <a:t>城東区の状況</a:t>
                      </a:r>
                      <a:endParaRPr lang="en-US" altLang="ja-JP" sz="1050" b="1" i="0" u="none" strike="noStrike" dirty="0">
                        <a:solidFill>
                          <a:schemeClr val="tx1"/>
                        </a:solidFill>
                        <a:latin typeface="HG丸ｺﾞｼｯｸM-PRO" pitchFamily="50" charset="-128"/>
                        <a:ea typeface="HG丸ｺﾞｼｯｸM-PRO" pitchFamily="50" charset="-128"/>
                      </a:endParaRPr>
                    </a:p>
                    <a:p>
                      <a:pPr algn="l" fontAlgn="t"/>
                      <a:r>
                        <a:rPr lang="ja-JP" altLang="en-US" sz="1050" b="0" i="0" u="none" strike="noStrike" dirty="0">
                          <a:solidFill>
                            <a:srgbClr val="002060"/>
                          </a:solidFill>
                          <a:latin typeface="ＭＳ Ｐゴシック"/>
                        </a:rPr>
                        <a:t>　</a:t>
                      </a:r>
                      <a:endParaRPr lang="en-US" altLang="ja-JP" sz="1050" b="0" i="0" u="none" strike="noStrike" dirty="0">
                        <a:solidFill>
                          <a:srgbClr val="002060"/>
                        </a:solidFill>
                        <a:latin typeface="ＭＳ Ｐゴシック"/>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8" name="正方形/長方形 17"/>
          <p:cNvSpPr/>
          <p:nvPr/>
        </p:nvSpPr>
        <p:spPr>
          <a:xfrm>
            <a:off x="332656" y="992560"/>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HG丸ｺﾞｼｯｸM-PRO" pitchFamily="50" charset="-128"/>
                <a:ea typeface="HG丸ｺﾞｼｯｸM-PRO" pitchFamily="50" charset="-128"/>
              </a:rPr>
              <a:t>◆子ども</a:t>
            </a:r>
            <a:r>
              <a:rPr kumimoji="1" lang="ja-JP" altLang="en-US" sz="1000" dirty="0">
                <a:solidFill>
                  <a:schemeClr val="tx1"/>
                </a:solidFill>
                <a:latin typeface="HG丸ｺﾞｼｯｸM-PRO" pitchFamily="50" charset="-128"/>
                <a:ea typeface="HG丸ｺﾞｼｯｸM-PRO" pitchFamily="50" charset="-128"/>
              </a:rPr>
              <a:t>に関するデータ</a:t>
            </a:r>
          </a:p>
        </p:txBody>
      </p:sp>
      <p:sp>
        <p:nvSpPr>
          <p:cNvPr id="20" name="正方形/長方形 19"/>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25</a:t>
            </a:r>
            <a:r>
              <a:rPr kumimoji="1" lang="en-US" altLang="ja-JP" dirty="0">
                <a:solidFill>
                  <a:schemeClr val="tx1"/>
                </a:solidFill>
              </a:rPr>
              <a:t>-</a:t>
            </a:r>
            <a:endParaRPr kumimoji="1" lang="ja-JP" altLang="en-US" dirty="0">
              <a:solidFill>
                <a:schemeClr val="tx1"/>
              </a:solidFill>
            </a:endParaRPr>
          </a:p>
        </p:txBody>
      </p:sp>
      <p:sp>
        <p:nvSpPr>
          <p:cNvPr id="22" name="正方形/長方形 21"/>
          <p:cNvSpPr/>
          <p:nvPr/>
        </p:nvSpPr>
        <p:spPr>
          <a:xfrm>
            <a:off x="0" y="66204"/>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23" name="正方形/長方形 22"/>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経営課題３</a:t>
            </a:r>
            <a:endParaRPr kumimoji="1" lang="ja-JP" altLang="en-US" sz="1050" dirty="0">
              <a:solidFill>
                <a:schemeClr val="tx1"/>
              </a:solidFill>
              <a:latin typeface="+mj-ea"/>
              <a:ea typeface="+mj-ea"/>
            </a:endParaRPr>
          </a:p>
        </p:txBody>
      </p:sp>
      <p:sp>
        <p:nvSpPr>
          <p:cNvPr id="24" name="正方形/長方形 23"/>
          <p:cNvSpPr/>
          <p:nvPr/>
        </p:nvSpPr>
        <p:spPr>
          <a:xfrm>
            <a:off x="332656" y="6454437"/>
            <a:ext cx="2983131" cy="359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◆城東区内の市立学校について　　</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latin typeface="HG丸ｺﾞｼｯｸM-PRO" panose="020F0600000000000000" pitchFamily="50" charset="-128"/>
                <a:ea typeface="HG丸ｺﾞｼｯｸM-PRO" panose="020F0600000000000000" pitchFamily="50" charset="-128"/>
              </a:rPr>
              <a:t>（資料：大阪市教育委員会事務局）</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099749112"/>
              </p:ext>
            </p:extLst>
          </p:nvPr>
        </p:nvGraphicFramePr>
        <p:xfrm>
          <a:off x="582010" y="6969434"/>
          <a:ext cx="2733777" cy="876300"/>
        </p:xfrm>
        <a:graphic>
          <a:graphicData uri="http://schemas.openxmlformats.org/drawingml/2006/table">
            <a:tbl>
              <a:tblPr/>
              <a:tblGrid>
                <a:gridCol w="911783">
                  <a:extLst>
                    <a:ext uri="{9D8B030D-6E8A-4147-A177-3AD203B41FA5}">
                      <a16:colId xmlns:a16="http://schemas.microsoft.com/office/drawing/2014/main" val="20000"/>
                    </a:ext>
                  </a:extLst>
                </a:gridCol>
                <a:gridCol w="579368">
                  <a:extLst>
                    <a:ext uri="{9D8B030D-6E8A-4147-A177-3AD203B41FA5}">
                      <a16:colId xmlns:a16="http://schemas.microsoft.com/office/drawing/2014/main" val="20001"/>
                    </a:ext>
                  </a:extLst>
                </a:gridCol>
                <a:gridCol w="621313">
                  <a:extLst>
                    <a:ext uri="{9D8B030D-6E8A-4147-A177-3AD203B41FA5}">
                      <a16:colId xmlns:a16="http://schemas.microsoft.com/office/drawing/2014/main" val="20002"/>
                    </a:ext>
                  </a:extLst>
                </a:gridCol>
                <a:gridCol w="621313">
                  <a:extLst>
                    <a:ext uri="{9D8B030D-6E8A-4147-A177-3AD203B41FA5}">
                      <a16:colId xmlns:a16="http://schemas.microsoft.com/office/drawing/2014/main" val="20003"/>
                    </a:ext>
                  </a:extLst>
                </a:gridCol>
              </a:tblGrid>
              <a:tr h="219075">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幼稚園</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園数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学級数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ja-JP" altLang="en-US" sz="950" b="0" i="0" u="none" strike="noStrike" dirty="0">
                          <a:solidFill>
                            <a:srgbClr val="000000"/>
                          </a:solidFill>
                          <a:effectLst/>
                          <a:latin typeface="Meiryo UI" panose="020B0604030504040204" pitchFamily="50" charset="-128"/>
                          <a:ea typeface="Meiryo UI" panose="020B0604030504040204" pitchFamily="50" charset="-128"/>
                        </a:rPr>
                        <a:t>幼児数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19075">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令和元年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209</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2"/>
                  </a:ext>
                </a:extLst>
              </a:tr>
              <a:tr h="219075">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162</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970369997"/>
              </p:ext>
            </p:extLst>
          </p:nvPr>
        </p:nvGraphicFramePr>
        <p:xfrm>
          <a:off x="3519049" y="6969434"/>
          <a:ext cx="2727309" cy="876300"/>
        </p:xfrm>
        <a:graphic>
          <a:graphicData uri="http://schemas.openxmlformats.org/drawingml/2006/table">
            <a:tbl>
              <a:tblPr/>
              <a:tblGrid>
                <a:gridCol w="909625">
                  <a:extLst>
                    <a:ext uri="{9D8B030D-6E8A-4147-A177-3AD203B41FA5}">
                      <a16:colId xmlns:a16="http://schemas.microsoft.com/office/drawing/2014/main" val="20000"/>
                    </a:ext>
                  </a:extLst>
                </a:gridCol>
                <a:gridCol w="577998">
                  <a:extLst>
                    <a:ext uri="{9D8B030D-6E8A-4147-A177-3AD203B41FA5}">
                      <a16:colId xmlns:a16="http://schemas.microsoft.com/office/drawing/2014/main" val="20001"/>
                    </a:ext>
                  </a:extLst>
                </a:gridCol>
                <a:gridCol w="619843">
                  <a:extLst>
                    <a:ext uri="{9D8B030D-6E8A-4147-A177-3AD203B41FA5}">
                      <a16:colId xmlns:a16="http://schemas.microsoft.com/office/drawing/2014/main" val="20002"/>
                    </a:ext>
                  </a:extLst>
                </a:gridCol>
                <a:gridCol w="619843">
                  <a:extLst>
                    <a:ext uri="{9D8B030D-6E8A-4147-A177-3AD203B41FA5}">
                      <a16:colId xmlns:a16="http://schemas.microsoft.com/office/drawing/2014/main" val="20003"/>
                    </a:ext>
                  </a:extLst>
                </a:gridCol>
              </a:tblGrid>
              <a:tr h="219075">
                <a:tc>
                  <a:txBody>
                    <a:bodyPr/>
                    <a:lstStyle/>
                    <a:p>
                      <a:pPr algn="ctr" rtl="0" fontAlgn="ctr"/>
                      <a:r>
                        <a:rPr lang="ja-JP" altLang="en-US" sz="1000" b="1" i="0" u="none" strike="noStrike">
                          <a:solidFill>
                            <a:srgbClr val="000000"/>
                          </a:solidFill>
                          <a:effectLst/>
                          <a:latin typeface="Meiryo UI" panose="020B0604030504040204" pitchFamily="50" charset="-128"/>
                          <a:ea typeface="Meiryo UI" panose="020B0604030504040204" pitchFamily="50" charset="-128"/>
                        </a:rPr>
                        <a:t>小学校</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ja-JP" altLang="en-US" sz="950" b="0" i="0" u="none" strike="noStrike">
                          <a:solidFill>
                            <a:srgbClr val="000000"/>
                          </a:solidFill>
                          <a:effectLst/>
                          <a:latin typeface="Meiryo UI" panose="020B0604030504040204" pitchFamily="50" charset="-128"/>
                          <a:ea typeface="Meiryo UI" panose="020B0604030504040204" pitchFamily="50" charset="-128"/>
                        </a:rPr>
                        <a:t>校数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ja-JP" altLang="en-US" sz="950" b="0" i="0" u="none" strike="noStrike">
                          <a:solidFill>
                            <a:srgbClr val="000000"/>
                          </a:solidFill>
                          <a:effectLst/>
                          <a:latin typeface="Meiryo UI" panose="020B0604030504040204" pitchFamily="50" charset="-128"/>
                          <a:ea typeface="Meiryo UI" panose="020B0604030504040204" pitchFamily="50" charset="-128"/>
                        </a:rPr>
                        <a:t>学級数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ja-JP" altLang="en-US" sz="950" b="0" i="0" u="none" strike="noStrike">
                          <a:solidFill>
                            <a:srgbClr val="000000"/>
                          </a:solidFill>
                          <a:effectLst/>
                          <a:latin typeface="Meiryo UI" panose="020B0604030504040204" pitchFamily="50" charset="-128"/>
                          <a:ea typeface="Meiryo UI" panose="020B0604030504040204" pitchFamily="50" charset="-128"/>
                        </a:rPr>
                        <a:t>児童数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19075">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令和元年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338</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8,004</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344</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7,890</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2"/>
                  </a:ext>
                </a:extLst>
              </a:tr>
              <a:tr h="219075">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347</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7,859</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875415542"/>
              </p:ext>
            </p:extLst>
          </p:nvPr>
        </p:nvGraphicFramePr>
        <p:xfrm>
          <a:off x="582010" y="8018820"/>
          <a:ext cx="2733777" cy="876300"/>
        </p:xfrm>
        <a:graphic>
          <a:graphicData uri="http://schemas.openxmlformats.org/drawingml/2006/table">
            <a:tbl>
              <a:tblPr/>
              <a:tblGrid>
                <a:gridCol w="911782">
                  <a:extLst>
                    <a:ext uri="{9D8B030D-6E8A-4147-A177-3AD203B41FA5}">
                      <a16:colId xmlns:a16="http://schemas.microsoft.com/office/drawing/2014/main" val="20000"/>
                    </a:ext>
                  </a:extLst>
                </a:gridCol>
                <a:gridCol w="579369">
                  <a:extLst>
                    <a:ext uri="{9D8B030D-6E8A-4147-A177-3AD203B41FA5}">
                      <a16:colId xmlns:a16="http://schemas.microsoft.com/office/drawing/2014/main" val="20001"/>
                    </a:ext>
                  </a:extLst>
                </a:gridCol>
                <a:gridCol w="621313">
                  <a:extLst>
                    <a:ext uri="{9D8B030D-6E8A-4147-A177-3AD203B41FA5}">
                      <a16:colId xmlns:a16="http://schemas.microsoft.com/office/drawing/2014/main" val="20002"/>
                    </a:ext>
                  </a:extLst>
                </a:gridCol>
                <a:gridCol w="621313">
                  <a:extLst>
                    <a:ext uri="{9D8B030D-6E8A-4147-A177-3AD203B41FA5}">
                      <a16:colId xmlns:a16="http://schemas.microsoft.com/office/drawing/2014/main" val="20003"/>
                    </a:ext>
                  </a:extLst>
                </a:gridCol>
              </a:tblGrid>
              <a:tr h="219075">
                <a:tc>
                  <a:txBody>
                    <a:bodyPr/>
                    <a:lstStyle/>
                    <a:p>
                      <a:pPr algn="ctr" rtl="0"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中学校</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ja-JP" altLang="en-US" sz="950" b="0" i="0" u="none" strike="noStrike">
                          <a:solidFill>
                            <a:srgbClr val="000000"/>
                          </a:solidFill>
                          <a:effectLst/>
                          <a:latin typeface="Meiryo UI" panose="020B0604030504040204" pitchFamily="50" charset="-128"/>
                          <a:ea typeface="Meiryo UI" panose="020B0604030504040204" pitchFamily="50" charset="-128"/>
                        </a:rPr>
                        <a:t>校数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ja-JP" altLang="en-US" sz="950" b="0" i="0" u="none" strike="noStrike">
                          <a:solidFill>
                            <a:srgbClr val="000000"/>
                          </a:solidFill>
                          <a:effectLst/>
                          <a:latin typeface="Meiryo UI" panose="020B0604030504040204" pitchFamily="50" charset="-128"/>
                          <a:ea typeface="Meiryo UI" panose="020B0604030504040204" pitchFamily="50" charset="-128"/>
                        </a:rPr>
                        <a:t>学級数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ja-JP" altLang="en-US" sz="950" b="0" i="0" u="none" strike="noStrike">
                          <a:solidFill>
                            <a:srgbClr val="000000"/>
                          </a:solidFill>
                          <a:effectLst/>
                          <a:latin typeface="Meiryo UI" panose="020B0604030504040204" pitchFamily="50" charset="-128"/>
                          <a:ea typeface="Meiryo UI" panose="020B0604030504040204" pitchFamily="50" charset="-128"/>
                        </a:rPr>
                        <a:t>生徒数</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19075">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令和元年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129</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3,620</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令和</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134</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3,698</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2"/>
                  </a:ext>
                </a:extLst>
              </a:tr>
              <a:tr h="219075">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令和</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1"/>
                    </a:solid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135</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3,726</a:t>
                      </a:r>
                    </a:p>
                  </a:txBody>
                  <a:tcPr marL="9525" marR="9525" marT="952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 name="Group 4"/>
          <p:cNvGrpSpPr>
            <a:grpSpLocks noChangeAspect="1"/>
          </p:cNvGrpSpPr>
          <p:nvPr/>
        </p:nvGrpSpPr>
        <p:grpSpPr bwMode="auto">
          <a:xfrm>
            <a:off x="582613" y="1412875"/>
            <a:ext cx="2432050" cy="3021013"/>
            <a:chOff x="367" y="890"/>
            <a:chExt cx="1532" cy="1903"/>
          </a:xfrm>
        </p:grpSpPr>
        <p:sp>
          <p:nvSpPr>
            <p:cNvPr id="3" name="AutoShape 3"/>
            <p:cNvSpPr>
              <a:spLocks noChangeAspect="1" noChangeArrowheads="1" noTextEdit="1"/>
            </p:cNvSpPr>
            <p:nvPr/>
          </p:nvSpPr>
          <p:spPr bwMode="auto">
            <a:xfrm>
              <a:off x="367" y="890"/>
              <a:ext cx="1532"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p:cNvSpPr>
              <a:spLocks noChangeArrowheads="1"/>
            </p:cNvSpPr>
            <p:nvPr/>
          </p:nvSpPr>
          <p:spPr bwMode="auto">
            <a:xfrm>
              <a:off x="367" y="890"/>
              <a:ext cx="1532" cy="17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p:cNvSpPr>
              <a:spLocks noChangeArrowheads="1"/>
            </p:cNvSpPr>
            <p:nvPr/>
          </p:nvSpPr>
          <p:spPr bwMode="auto">
            <a:xfrm>
              <a:off x="367" y="1114"/>
              <a:ext cx="971" cy="1488"/>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7"/>
            <p:cNvSpPr>
              <a:spLocks noChangeArrowheads="1"/>
            </p:cNvSpPr>
            <p:nvPr/>
          </p:nvSpPr>
          <p:spPr bwMode="auto">
            <a:xfrm>
              <a:off x="605" y="1134"/>
              <a:ext cx="31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民間保育所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556" y="1134"/>
              <a:ext cx="19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605" y="1298"/>
              <a:ext cx="31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公立保育所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1582" y="1298"/>
              <a:ext cx="12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605" y="1463"/>
              <a:ext cx="4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rPr>
                <a:t>認定こども園</a:t>
              </a:r>
              <a:endParaRPr kumimoji="0" lang="ja-JP" altLang="ja-JP" sz="1800" b="0" i="0" u="none" strike="noStrike" cap="none" normalizeH="0" baseline="0" dirty="0">
                <a:ln>
                  <a:noFill/>
                </a:ln>
                <a:effectLst/>
                <a:latin typeface="Arial" panose="020B0604020202020204" pitchFamily="34" charset="0"/>
              </a:endParaRPr>
            </a:p>
          </p:txBody>
        </p:sp>
        <p:sp>
          <p:nvSpPr>
            <p:cNvPr id="17" name="Rectangle 12"/>
            <p:cNvSpPr>
              <a:spLocks noChangeArrowheads="1"/>
            </p:cNvSpPr>
            <p:nvPr/>
          </p:nvSpPr>
          <p:spPr bwMode="auto">
            <a:xfrm>
              <a:off x="1582" y="1463"/>
              <a:ext cx="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Meiryo UI" panose="020B0604030504040204" pitchFamily="50" charset="-128"/>
                  <a:ea typeface="Meiryo UI" panose="020B0604030504040204" pitchFamily="50" charset="-128"/>
                </a:rPr>
                <a:t>5</a:t>
              </a:r>
              <a:endParaRPr kumimoji="0" lang="ja-JP" altLang="ja-JP" sz="1800" b="0" i="0" u="none" strike="noStrike" cap="none" normalizeH="0" baseline="0" dirty="0">
                <a:ln>
                  <a:noFill/>
                </a:ln>
                <a:effectLst/>
              </a:endParaRPr>
            </a:p>
          </p:txBody>
        </p:sp>
        <p:sp>
          <p:nvSpPr>
            <p:cNvPr id="21" name="Rectangle 13"/>
            <p:cNvSpPr>
              <a:spLocks noChangeArrowheads="1"/>
            </p:cNvSpPr>
            <p:nvPr/>
          </p:nvSpPr>
          <p:spPr bwMode="auto">
            <a:xfrm>
              <a:off x="605" y="1627"/>
              <a:ext cx="31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小規模保育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14"/>
            <p:cNvSpPr>
              <a:spLocks noChangeArrowheads="1"/>
            </p:cNvSpPr>
            <p:nvPr/>
          </p:nvSpPr>
          <p:spPr bwMode="auto">
            <a:xfrm>
              <a:off x="1556" y="1627"/>
              <a:ext cx="19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15"/>
            <p:cNvSpPr>
              <a:spLocks noChangeArrowheads="1"/>
            </p:cNvSpPr>
            <p:nvPr/>
          </p:nvSpPr>
          <p:spPr bwMode="auto">
            <a:xfrm>
              <a:off x="605" y="1792"/>
              <a:ext cx="31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私立幼稚園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16"/>
            <p:cNvSpPr>
              <a:spLocks noChangeArrowheads="1"/>
            </p:cNvSpPr>
            <p:nvPr/>
          </p:nvSpPr>
          <p:spPr bwMode="auto">
            <a:xfrm>
              <a:off x="1582" y="1792"/>
              <a:ext cx="12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17"/>
            <p:cNvSpPr>
              <a:spLocks noChangeArrowheads="1"/>
            </p:cNvSpPr>
            <p:nvPr/>
          </p:nvSpPr>
          <p:spPr bwMode="auto">
            <a:xfrm>
              <a:off x="605" y="1957"/>
              <a:ext cx="31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市立幼稚園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18"/>
            <p:cNvSpPr>
              <a:spLocks noChangeArrowheads="1"/>
            </p:cNvSpPr>
            <p:nvPr/>
          </p:nvSpPr>
          <p:spPr bwMode="auto">
            <a:xfrm>
              <a:off x="1582" y="1957"/>
              <a:ext cx="12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19"/>
            <p:cNvSpPr>
              <a:spLocks noChangeArrowheads="1"/>
            </p:cNvSpPr>
            <p:nvPr/>
          </p:nvSpPr>
          <p:spPr bwMode="auto">
            <a:xfrm>
              <a:off x="585" y="2121"/>
              <a:ext cx="33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つどいのひろば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0"/>
            <p:cNvSpPr>
              <a:spLocks noChangeArrowheads="1"/>
            </p:cNvSpPr>
            <p:nvPr/>
          </p:nvSpPr>
          <p:spPr bwMode="auto">
            <a:xfrm>
              <a:off x="1582" y="2121"/>
              <a:ext cx="6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Meiryo UI" panose="020B0604030504040204" pitchFamily="50" charset="-128"/>
                  <a:ea typeface="Meiryo UI" panose="020B0604030504040204" pitchFamily="50" charset="-128"/>
                </a:rPr>
                <a:t>6</a:t>
              </a:r>
              <a:endParaRPr kumimoji="0" lang="ja-JP" altLang="ja-JP" sz="1800" b="0" i="0" u="none" strike="noStrike" cap="none" normalizeH="0" baseline="0" dirty="0">
                <a:ln>
                  <a:noFill/>
                </a:ln>
                <a:effectLst/>
              </a:endParaRPr>
            </a:p>
          </p:txBody>
        </p:sp>
        <p:sp>
          <p:nvSpPr>
            <p:cNvPr id="34" name="Rectangle 21"/>
            <p:cNvSpPr>
              <a:spLocks noChangeArrowheads="1"/>
            </p:cNvSpPr>
            <p:nvPr/>
          </p:nvSpPr>
          <p:spPr bwMode="auto">
            <a:xfrm>
              <a:off x="466" y="2286"/>
              <a:ext cx="48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子育て支援センター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 name="Rectangle 22"/>
            <p:cNvSpPr>
              <a:spLocks noChangeArrowheads="1"/>
            </p:cNvSpPr>
            <p:nvPr/>
          </p:nvSpPr>
          <p:spPr bwMode="auto">
            <a:xfrm>
              <a:off x="1582" y="2286"/>
              <a:ext cx="12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3"/>
            <p:cNvSpPr>
              <a:spLocks noChangeArrowheads="1"/>
            </p:cNvSpPr>
            <p:nvPr/>
          </p:nvSpPr>
          <p:spPr bwMode="auto">
            <a:xfrm>
              <a:off x="459" y="2451"/>
              <a:ext cx="44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子ども・子育てプラザ</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4"/>
            <p:cNvSpPr>
              <a:spLocks noChangeArrowheads="1"/>
            </p:cNvSpPr>
            <p:nvPr/>
          </p:nvSpPr>
          <p:spPr bwMode="auto">
            <a:xfrm>
              <a:off x="1582" y="2451"/>
              <a:ext cx="12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5"/>
            <p:cNvSpPr>
              <a:spLocks noChangeArrowheads="1"/>
            </p:cNvSpPr>
            <p:nvPr/>
          </p:nvSpPr>
          <p:spPr bwMode="auto">
            <a:xfrm>
              <a:off x="697" y="903"/>
              <a:ext cx="50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区内子育て支援機関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26"/>
            <p:cNvSpPr>
              <a:spLocks noChangeArrowheads="1"/>
            </p:cNvSpPr>
            <p:nvPr/>
          </p:nvSpPr>
          <p:spPr bwMode="auto">
            <a:xfrm>
              <a:off x="743" y="2655"/>
              <a:ext cx="10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rPr>
                <a:t>（令和</a:t>
              </a:r>
              <a:r>
                <a:rPr kumimoji="0" lang="en-US" altLang="ja-JP" sz="1200" dirty="0">
                  <a:latin typeface="Meiryo UI" panose="020B0604030504040204" pitchFamily="50" charset="-128"/>
                  <a:ea typeface="Meiryo UI" panose="020B0604030504040204" pitchFamily="50" charset="-128"/>
                </a:rPr>
                <a:t>3</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rPr>
                <a:t>年</a:t>
              </a:r>
              <a:r>
                <a:rPr kumimoji="0" lang="en-US" altLang="ja-JP" sz="1200" dirty="0">
                  <a:latin typeface="Meiryo UI" panose="020B0604030504040204" pitchFamily="50" charset="-128"/>
                  <a:ea typeface="Meiryo UI" panose="020B0604030504040204" pitchFamily="50" charset="-128"/>
                </a:rPr>
                <a:t>9</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rPr>
                <a:t>月1日現在）</a:t>
              </a:r>
              <a:endParaRPr kumimoji="0" lang="ja-JP" altLang="ja-JP" sz="1800" b="0" i="0" u="none" strike="noStrike" cap="none" normalizeH="0" baseline="0" dirty="0">
                <a:ln>
                  <a:noFill/>
                </a:ln>
                <a:effectLst/>
              </a:endParaRPr>
            </a:p>
          </p:txBody>
        </p:sp>
        <p:sp>
          <p:nvSpPr>
            <p:cNvPr id="40" name="Line 27"/>
            <p:cNvSpPr>
              <a:spLocks noChangeShapeType="1"/>
            </p:cNvSpPr>
            <p:nvPr/>
          </p:nvSpPr>
          <p:spPr bwMode="auto">
            <a:xfrm>
              <a:off x="374" y="1278"/>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8"/>
            <p:cNvSpPr>
              <a:spLocks noChangeArrowheads="1"/>
            </p:cNvSpPr>
            <p:nvPr/>
          </p:nvSpPr>
          <p:spPr bwMode="auto">
            <a:xfrm>
              <a:off x="374" y="1278"/>
              <a:ext cx="957"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9"/>
            <p:cNvSpPr>
              <a:spLocks noChangeShapeType="1"/>
            </p:cNvSpPr>
            <p:nvPr/>
          </p:nvSpPr>
          <p:spPr bwMode="auto">
            <a:xfrm>
              <a:off x="374" y="1443"/>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30"/>
            <p:cNvSpPr>
              <a:spLocks noChangeArrowheads="1"/>
            </p:cNvSpPr>
            <p:nvPr/>
          </p:nvSpPr>
          <p:spPr bwMode="auto">
            <a:xfrm>
              <a:off x="374" y="1443"/>
              <a:ext cx="957"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31"/>
            <p:cNvSpPr>
              <a:spLocks noChangeShapeType="1"/>
            </p:cNvSpPr>
            <p:nvPr/>
          </p:nvSpPr>
          <p:spPr bwMode="auto">
            <a:xfrm>
              <a:off x="374" y="1608"/>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32"/>
            <p:cNvSpPr>
              <a:spLocks noChangeArrowheads="1"/>
            </p:cNvSpPr>
            <p:nvPr/>
          </p:nvSpPr>
          <p:spPr bwMode="auto">
            <a:xfrm>
              <a:off x="374" y="1608"/>
              <a:ext cx="95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33"/>
            <p:cNvSpPr>
              <a:spLocks noChangeShapeType="1"/>
            </p:cNvSpPr>
            <p:nvPr/>
          </p:nvSpPr>
          <p:spPr bwMode="auto">
            <a:xfrm>
              <a:off x="374" y="1772"/>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34"/>
            <p:cNvSpPr>
              <a:spLocks noChangeArrowheads="1"/>
            </p:cNvSpPr>
            <p:nvPr/>
          </p:nvSpPr>
          <p:spPr bwMode="auto">
            <a:xfrm>
              <a:off x="374" y="1772"/>
              <a:ext cx="957"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35"/>
            <p:cNvSpPr>
              <a:spLocks noChangeShapeType="1"/>
            </p:cNvSpPr>
            <p:nvPr/>
          </p:nvSpPr>
          <p:spPr bwMode="auto">
            <a:xfrm>
              <a:off x="374" y="1937"/>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36"/>
            <p:cNvSpPr>
              <a:spLocks noChangeArrowheads="1"/>
            </p:cNvSpPr>
            <p:nvPr/>
          </p:nvSpPr>
          <p:spPr bwMode="auto">
            <a:xfrm>
              <a:off x="374" y="1937"/>
              <a:ext cx="957"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37"/>
            <p:cNvSpPr>
              <a:spLocks noChangeShapeType="1"/>
            </p:cNvSpPr>
            <p:nvPr/>
          </p:nvSpPr>
          <p:spPr bwMode="auto">
            <a:xfrm>
              <a:off x="374" y="2102"/>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38"/>
            <p:cNvSpPr>
              <a:spLocks noChangeArrowheads="1"/>
            </p:cNvSpPr>
            <p:nvPr/>
          </p:nvSpPr>
          <p:spPr bwMode="auto">
            <a:xfrm>
              <a:off x="374" y="2102"/>
              <a:ext cx="95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39"/>
            <p:cNvSpPr>
              <a:spLocks noChangeShapeType="1"/>
            </p:cNvSpPr>
            <p:nvPr/>
          </p:nvSpPr>
          <p:spPr bwMode="auto">
            <a:xfrm>
              <a:off x="374" y="2266"/>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0"/>
            <p:cNvSpPr>
              <a:spLocks noChangeArrowheads="1"/>
            </p:cNvSpPr>
            <p:nvPr/>
          </p:nvSpPr>
          <p:spPr bwMode="auto">
            <a:xfrm>
              <a:off x="374" y="2266"/>
              <a:ext cx="957"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1"/>
            <p:cNvSpPr>
              <a:spLocks noChangeShapeType="1"/>
            </p:cNvSpPr>
            <p:nvPr/>
          </p:nvSpPr>
          <p:spPr bwMode="auto">
            <a:xfrm>
              <a:off x="374" y="2431"/>
              <a:ext cx="95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2"/>
            <p:cNvSpPr>
              <a:spLocks noChangeArrowheads="1"/>
            </p:cNvSpPr>
            <p:nvPr/>
          </p:nvSpPr>
          <p:spPr bwMode="auto">
            <a:xfrm>
              <a:off x="374" y="2431"/>
              <a:ext cx="95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43"/>
            <p:cNvSpPr>
              <a:spLocks noChangeShapeType="1"/>
            </p:cNvSpPr>
            <p:nvPr/>
          </p:nvSpPr>
          <p:spPr bwMode="auto">
            <a:xfrm>
              <a:off x="367" y="1114"/>
              <a:ext cx="0" cy="1488"/>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44"/>
            <p:cNvSpPr>
              <a:spLocks noChangeArrowheads="1"/>
            </p:cNvSpPr>
            <p:nvPr/>
          </p:nvSpPr>
          <p:spPr bwMode="auto">
            <a:xfrm>
              <a:off x="367" y="1114"/>
              <a:ext cx="7" cy="148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45"/>
            <p:cNvSpPr>
              <a:spLocks noChangeShapeType="1"/>
            </p:cNvSpPr>
            <p:nvPr/>
          </p:nvSpPr>
          <p:spPr bwMode="auto">
            <a:xfrm>
              <a:off x="1331" y="1120"/>
              <a:ext cx="0" cy="1482"/>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6"/>
            <p:cNvSpPr>
              <a:spLocks noChangeArrowheads="1"/>
            </p:cNvSpPr>
            <p:nvPr/>
          </p:nvSpPr>
          <p:spPr bwMode="auto">
            <a:xfrm>
              <a:off x="1331" y="1120"/>
              <a:ext cx="7" cy="1482"/>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47"/>
            <p:cNvSpPr>
              <a:spLocks noChangeShapeType="1"/>
            </p:cNvSpPr>
            <p:nvPr/>
          </p:nvSpPr>
          <p:spPr bwMode="auto">
            <a:xfrm>
              <a:off x="1893" y="1120"/>
              <a:ext cx="0" cy="1482"/>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48"/>
            <p:cNvSpPr>
              <a:spLocks noChangeArrowheads="1"/>
            </p:cNvSpPr>
            <p:nvPr/>
          </p:nvSpPr>
          <p:spPr bwMode="auto">
            <a:xfrm>
              <a:off x="1893" y="1120"/>
              <a:ext cx="6" cy="1482"/>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49"/>
            <p:cNvSpPr>
              <a:spLocks noChangeShapeType="1"/>
            </p:cNvSpPr>
            <p:nvPr/>
          </p:nvSpPr>
          <p:spPr bwMode="auto">
            <a:xfrm>
              <a:off x="367" y="1055"/>
              <a:ext cx="1532"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50"/>
            <p:cNvSpPr>
              <a:spLocks noChangeArrowheads="1"/>
            </p:cNvSpPr>
            <p:nvPr/>
          </p:nvSpPr>
          <p:spPr bwMode="auto">
            <a:xfrm>
              <a:off x="367" y="1055"/>
              <a:ext cx="1532" cy="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51"/>
            <p:cNvSpPr>
              <a:spLocks noChangeShapeType="1"/>
            </p:cNvSpPr>
            <p:nvPr/>
          </p:nvSpPr>
          <p:spPr bwMode="auto">
            <a:xfrm>
              <a:off x="374" y="1114"/>
              <a:ext cx="152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52"/>
            <p:cNvSpPr>
              <a:spLocks noChangeArrowheads="1"/>
            </p:cNvSpPr>
            <p:nvPr/>
          </p:nvSpPr>
          <p:spPr bwMode="auto">
            <a:xfrm>
              <a:off x="374" y="1114"/>
              <a:ext cx="1525" cy="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53"/>
            <p:cNvSpPr>
              <a:spLocks noChangeShapeType="1"/>
            </p:cNvSpPr>
            <p:nvPr/>
          </p:nvSpPr>
          <p:spPr bwMode="auto">
            <a:xfrm>
              <a:off x="1338" y="1278"/>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54"/>
            <p:cNvSpPr>
              <a:spLocks noChangeArrowheads="1"/>
            </p:cNvSpPr>
            <p:nvPr/>
          </p:nvSpPr>
          <p:spPr bwMode="auto">
            <a:xfrm>
              <a:off x="1338" y="1278"/>
              <a:ext cx="561"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55"/>
            <p:cNvSpPr>
              <a:spLocks noChangeShapeType="1"/>
            </p:cNvSpPr>
            <p:nvPr/>
          </p:nvSpPr>
          <p:spPr bwMode="auto">
            <a:xfrm>
              <a:off x="1338" y="1443"/>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56"/>
            <p:cNvSpPr>
              <a:spLocks noChangeArrowheads="1"/>
            </p:cNvSpPr>
            <p:nvPr/>
          </p:nvSpPr>
          <p:spPr bwMode="auto">
            <a:xfrm>
              <a:off x="1338" y="1443"/>
              <a:ext cx="561"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57"/>
            <p:cNvSpPr>
              <a:spLocks noChangeShapeType="1"/>
            </p:cNvSpPr>
            <p:nvPr/>
          </p:nvSpPr>
          <p:spPr bwMode="auto">
            <a:xfrm>
              <a:off x="1338" y="1608"/>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58"/>
            <p:cNvSpPr>
              <a:spLocks noChangeArrowheads="1"/>
            </p:cNvSpPr>
            <p:nvPr/>
          </p:nvSpPr>
          <p:spPr bwMode="auto">
            <a:xfrm>
              <a:off x="1338" y="1608"/>
              <a:ext cx="561" cy="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59"/>
            <p:cNvSpPr>
              <a:spLocks noChangeShapeType="1"/>
            </p:cNvSpPr>
            <p:nvPr/>
          </p:nvSpPr>
          <p:spPr bwMode="auto">
            <a:xfrm>
              <a:off x="1338" y="1772"/>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0"/>
            <p:cNvSpPr>
              <a:spLocks noChangeArrowheads="1"/>
            </p:cNvSpPr>
            <p:nvPr/>
          </p:nvSpPr>
          <p:spPr bwMode="auto">
            <a:xfrm>
              <a:off x="1338" y="1772"/>
              <a:ext cx="561"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61"/>
            <p:cNvSpPr>
              <a:spLocks noChangeShapeType="1"/>
            </p:cNvSpPr>
            <p:nvPr/>
          </p:nvSpPr>
          <p:spPr bwMode="auto">
            <a:xfrm>
              <a:off x="1338" y="1937"/>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2"/>
            <p:cNvSpPr>
              <a:spLocks noChangeArrowheads="1"/>
            </p:cNvSpPr>
            <p:nvPr/>
          </p:nvSpPr>
          <p:spPr bwMode="auto">
            <a:xfrm>
              <a:off x="1338" y="1937"/>
              <a:ext cx="561"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63"/>
            <p:cNvSpPr>
              <a:spLocks noChangeShapeType="1"/>
            </p:cNvSpPr>
            <p:nvPr/>
          </p:nvSpPr>
          <p:spPr bwMode="auto">
            <a:xfrm>
              <a:off x="1338" y="2102"/>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64"/>
            <p:cNvSpPr>
              <a:spLocks noChangeArrowheads="1"/>
            </p:cNvSpPr>
            <p:nvPr/>
          </p:nvSpPr>
          <p:spPr bwMode="auto">
            <a:xfrm>
              <a:off x="1338" y="2102"/>
              <a:ext cx="561" cy="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65"/>
            <p:cNvSpPr>
              <a:spLocks noChangeShapeType="1"/>
            </p:cNvSpPr>
            <p:nvPr/>
          </p:nvSpPr>
          <p:spPr bwMode="auto">
            <a:xfrm>
              <a:off x="1338" y="2266"/>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66"/>
            <p:cNvSpPr>
              <a:spLocks noChangeArrowheads="1"/>
            </p:cNvSpPr>
            <p:nvPr/>
          </p:nvSpPr>
          <p:spPr bwMode="auto">
            <a:xfrm>
              <a:off x="1338" y="2266"/>
              <a:ext cx="561"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67"/>
            <p:cNvSpPr>
              <a:spLocks noChangeShapeType="1"/>
            </p:cNvSpPr>
            <p:nvPr/>
          </p:nvSpPr>
          <p:spPr bwMode="auto">
            <a:xfrm>
              <a:off x="1338" y="2431"/>
              <a:ext cx="56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68"/>
            <p:cNvSpPr>
              <a:spLocks noChangeArrowheads="1"/>
            </p:cNvSpPr>
            <p:nvPr/>
          </p:nvSpPr>
          <p:spPr bwMode="auto">
            <a:xfrm>
              <a:off x="1338" y="2431"/>
              <a:ext cx="561" cy="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69"/>
            <p:cNvSpPr>
              <a:spLocks noChangeShapeType="1"/>
            </p:cNvSpPr>
            <p:nvPr/>
          </p:nvSpPr>
          <p:spPr bwMode="auto">
            <a:xfrm>
              <a:off x="374" y="2595"/>
              <a:ext cx="152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0"/>
            <p:cNvSpPr>
              <a:spLocks noChangeArrowheads="1"/>
            </p:cNvSpPr>
            <p:nvPr/>
          </p:nvSpPr>
          <p:spPr bwMode="auto">
            <a:xfrm>
              <a:off x="374" y="2595"/>
              <a:ext cx="1525"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84" name="Group 73"/>
          <p:cNvGrpSpPr>
            <a:grpSpLocks noChangeAspect="1"/>
          </p:cNvGrpSpPr>
          <p:nvPr/>
        </p:nvGrpSpPr>
        <p:grpSpPr bwMode="auto">
          <a:xfrm>
            <a:off x="3635375" y="1412875"/>
            <a:ext cx="2578100" cy="1609725"/>
            <a:chOff x="2290" y="890"/>
            <a:chExt cx="1624" cy="1014"/>
          </a:xfrm>
        </p:grpSpPr>
        <p:sp>
          <p:nvSpPr>
            <p:cNvPr id="85" name="AutoShape 72"/>
            <p:cNvSpPr>
              <a:spLocks noChangeAspect="1" noChangeArrowheads="1" noTextEdit="1"/>
            </p:cNvSpPr>
            <p:nvPr/>
          </p:nvSpPr>
          <p:spPr bwMode="auto">
            <a:xfrm>
              <a:off x="2290" y="890"/>
              <a:ext cx="1624"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74"/>
            <p:cNvSpPr>
              <a:spLocks noChangeArrowheads="1"/>
            </p:cNvSpPr>
            <p:nvPr/>
          </p:nvSpPr>
          <p:spPr bwMode="auto">
            <a:xfrm>
              <a:off x="2290" y="890"/>
              <a:ext cx="1624" cy="194"/>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75"/>
            <p:cNvSpPr>
              <a:spLocks noChangeArrowheads="1"/>
            </p:cNvSpPr>
            <p:nvPr/>
          </p:nvSpPr>
          <p:spPr bwMode="auto">
            <a:xfrm>
              <a:off x="2290" y="1143"/>
              <a:ext cx="886" cy="567"/>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76"/>
            <p:cNvSpPr>
              <a:spLocks noChangeArrowheads="1"/>
            </p:cNvSpPr>
            <p:nvPr/>
          </p:nvSpPr>
          <p:spPr bwMode="auto">
            <a:xfrm>
              <a:off x="2409" y="1166"/>
              <a:ext cx="6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年4月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9" name="Rectangle 77"/>
            <p:cNvSpPr>
              <a:spLocks noChangeArrowheads="1"/>
            </p:cNvSpPr>
            <p:nvPr/>
          </p:nvSpPr>
          <p:spPr bwMode="auto">
            <a:xfrm>
              <a:off x="3385" y="1166"/>
              <a:ext cx="3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4,</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707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0" name="Rectangle 78"/>
            <p:cNvSpPr>
              <a:spLocks noChangeArrowheads="1"/>
            </p:cNvSpPr>
            <p:nvPr/>
          </p:nvSpPr>
          <p:spPr bwMode="auto">
            <a:xfrm>
              <a:off x="2439" y="1358"/>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000000"/>
                  </a:solidFill>
                  <a:latin typeface="Meiryo UI" panose="020B0604030504040204" pitchFamily="50" charset="-128"/>
                  <a:ea typeface="Meiryo UI" panose="020B0604030504040204" pitchFamily="50" charset="-128"/>
                </a:rPr>
                <a:t>令和</a:t>
              </a:r>
              <a:r>
                <a:rPr kumimoji="0" lang="en-US" altLang="ja-JP" sz="1400" dirty="0">
                  <a:solidFill>
                    <a:srgbClr val="000000"/>
                  </a:solidFill>
                  <a:latin typeface="Meiryo UI" panose="020B0604030504040204" pitchFamily="50" charset="-128"/>
                  <a:ea typeface="Meiryo UI" panose="020B0604030504040204" pitchFamily="50" charset="-128"/>
                </a:rPr>
                <a:t>2</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年4月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1" name="Rectangle 79"/>
            <p:cNvSpPr>
              <a:spLocks noChangeArrowheads="1"/>
            </p:cNvSpPr>
            <p:nvPr/>
          </p:nvSpPr>
          <p:spPr bwMode="auto">
            <a:xfrm>
              <a:off x="3385" y="1352"/>
              <a:ext cx="3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4,</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468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2" name="Rectangle 80"/>
            <p:cNvSpPr>
              <a:spLocks noChangeArrowheads="1"/>
            </p:cNvSpPr>
            <p:nvPr/>
          </p:nvSpPr>
          <p:spPr bwMode="auto">
            <a:xfrm>
              <a:off x="2439" y="1539"/>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a:t>
              </a:r>
              <a:r>
                <a:rPr kumimoji="0" lang="en-US" altLang="ja-JP" sz="1400" dirty="0">
                  <a:solidFill>
                    <a:srgbClr val="000000"/>
                  </a:solidFill>
                  <a:latin typeface="Meiryo UI" panose="020B0604030504040204" pitchFamily="50" charset="-128"/>
                  <a:ea typeface="Meiryo UI" panose="020B0604030504040204" pitchFamily="50" charset="-128"/>
                </a:rPr>
                <a:t>3</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年4月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3" name="Rectangle 81"/>
            <p:cNvSpPr>
              <a:spLocks noChangeArrowheads="1"/>
            </p:cNvSpPr>
            <p:nvPr/>
          </p:nvSpPr>
          <p:spPr bwMode="auto">
            <a:xfrm>
              <a:off x="3385" y="1539"/>
              <a:ext cx="32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4,</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509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4" name="Rectangle 82"/>
            <p:cNvSpPr>
              <a:spLocks noChangeArrowheads="1"/>
            </p:cNvSpPr>
            <p:nvPr/>
          </p:nvSpPr>
          <p:spPr bwMode="auto">
            <a:xfrm>
              <a:off x="2312" y="1710"/>
              <a:ext cx="85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※認定こども園の1号認定子どもを含む。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5" name="Rectangle 83"/>
            <p:cNvSpPr>
              <a:spLocks noChangeArrowheads="1"/>
            </p:cNvSpPr>
            <p:nvPr/>
          </p:nvSpPr>
          <p:spPr bwMode="auto">
            <a:xfrm>
              <a:off x="2461" y="905"/>
              <a:ext cx="67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保育施設・事業在籍児童数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Line 84"/>
            <p:cNvSpPr>
              <a:spLocks noChangeShapeType="1"/>
            </p:cNvSpPr>
            <p:nvPr/>
          </p:nvSpPr>
          <p:spPr bwMode="auto">
            <a:xfrm>
              <a:off x="2297" y="1330"/>
              <a:ext cx="872"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85"/>
            <p:cNvSpPr>
              <a:spLocks noChangeArrowheads="1"/>
            </p:cNvSpPr>
            <p:nvPr/>
          </p:nvSpPr>
          <p:spPr bwMode="auto">
            <a:xfrm>
              <a:off x="2297" y="1330"/>
              <a:ext cx="87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86"/>
            <p:cNvSpPr>
              <a:spLocks noChangeShapeType="1"/>
            </p:cNvSpPr>
            <p:nvPr/>
          </p:nvSpPr>
          <p:spPr bwMode="auto">
            <a:xfrm>
              <a:off x="2297" y="1516"/>
              <a:ext cx="872"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87"/>
            <p:cNvSpPr>
              <a:spLocks noChangeArrowheads="1"/>
            </p:cNvSpPr>
            <p:nvPr/>
          </p:nvSpPr>
          <p:spPr bwMode="auto">
            <a:xfrm>
              <a:off x="2297" y="1516"/>
              <a:ext cx="87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88"/>
            <p:cNvSpPr>
              <a:spLocks noChangeShapeType="1"/>
            </p:cNvSpPr>
            <p:nvPr/>
          </p:nvSpPr>
          <p:spPr bwMode="auto">
            <a:xfrm>
              <a:off x="2297" y="1703"/>
              <a:ext cx="872"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89"/>
            <p:cNvSpPr>
              <a:spLocks noChangeArrowheads="1"/>
            </p:cNvSpPr>
            <p:nvPr/>
          </p:nvSpPr>
          <p:spPr bwMode="auto">
            <a:xfrm>
              <a:off x="2297" y="1703"/>
              <a:ext cx="87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0"/>
            <p:cNvSpPr>
              <a:spLocks noChangeShapeType="1"/>
            </p:cNvSpPr>
            <p:nvPr/>
          </p:nvSpPr>
          <p:spPr bwMode="auto">
            <a:xfrm>
              <a:off x="2290" y="1143"/>
              <a:ext cx="0" cy="567"/>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1"/>
            <p:cNvSpPr>
              <a:spLocks noChangeArrowheads="1"/>
            </p:cNvSpPr>
            <p:nvPr/>
          </p:nvSpPr>
          <p:spPr bwMode="auto">
            <a:xfrm>
              <a:off x="2290" y="1143"/>
              <a:ext cx="7" cy="56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92"/>
            <p:cNvSpPr>
              <a:spLocks noChangeShapeType="1"/>
            </p:cNvSpPr>
            <p:nvPr/>
          </p:nvSpPr>
          <p:spPr bwMode="auto">
            <a:xfrm>
              <a:off x="3169" y="1151"/>
              <a:ext cx="0" cy="559"/>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3"/>
            <p:cNvSpPr>
              <a:spLocks noChangeArrowheads="1"/>
            </p:cNvSpPr>
            <p:nvPr/>
          </p:nvSpPr>
          <p:spPr bwMode="auto">
            <a:xfrm>
              <a:off x="3169" y="1151"/>
              <a:ext cx="7" cy="559"/>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94"/>
            <p:cNvSpPr>
              <a:spLocks noChangeShapeType="1"/>
            </p:cNvSpPr>
            <p:nvPr/>
          </p:nvSpPr>
          <p:spPr bwMode="auto">
            <a:xfrm>
              <a:off x="3907" y="1151"/>
              <a:ext cx="0" cy="559"/>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95"/>
            <p:cNvSpPr>
              <a:spLocks noChangeArrowheads="1"/>
            </p:cNvSpPr>
            <p:nvPr/>
          </p:nvSpPr>
          <p:spPr bwMode="auto">
            <a:xfrm>
              <a:off x="3907" y="1151"/>
              <a:ext cx="7" cy="559"/>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96"/>
            <p:cNvSpPr>
              <a:spLocks noChangeShapeType="1"/>
            </p:cNvSpPr>
            <p:nvPr/>
          </p:nvSpPr>
          <p:spPr bwMode="auto">
            <a:xfrm>
              <a:off x="2290" y="1076"/>
              <a:ext cx="1624"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97"/>
            <p:cNvSpPr>
              <a:spLocks noChangeArrowheads="1"/>
            </p:cNvSpPr>
            <p:nvPr/>
          </p:nvSpPr>
          <p:spPr bwMode="auto">
            <a:xfrm>
              <a:off x="2290" y="1076"/>
              <a:ext cx="1624"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98"/>
            <p:cNvSpPr>
              <a:spLocks noChangeShapeType="1"/>
            </p:cNvSpPr>
            <p:nvPr/>
          </p:nvSpPr>
          <p:spPr bwMode="auto">
            <a:xfrm>
              <a:off x="2297" y="1143"/>
              <a:ext cx="1617"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99"/>
            <p:cNvSpPr>
              <a:spLocks noChangeArrowheads="1"/>
            </p:cNvSpPr>
            <p:nvPr/>
          </p:nvSpPr>
          <p:spPr bwMode="auto">
            <a:xfrm>
              <a:off x="2297" y="1143"/>
              <a:ext cx="1617"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0"/>
            <p:cNvSpPr>
              <a:spLocks noChangeShapeType="1"/>
            </p:cNvSpPr>
            <p:nvPr/>
          </p:nvSpPr>
          <p:spPr bwMode="auto">
            <a:xfrm>
              <a:off x="3176" y="1330"/>
              <a:ext cx="73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1"/>
            <p:cNvSpPr>
              <a:spLocks noChangeArrowheads="1"/>
            </p:cNvSpPr>
            <p:nvPr/>
          </p:nvSpPr>
          <p:spPr bwMode="auto">
            <a:xfrm>
              <a:off x="3176" y="1330"/>
              <a:ext cx="73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02"/>
            <p:cNvSpPr>
              <a:spLocks noChangeShapeType="1"/>
            </p:cNvSpPr>
            <p:nvPr/>
          </p:nvSpPr>
          <p:spPr bwMode="auto">
            <a:xfrm>
              <a:off x="3176" y="1516"/>
              <a:ext cx="73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3"/>
            <p:cNvSpPr>
              <a:spLocks noChangeArrowheads="1"/>
            </p:cNvSpPr>
            <p:nvPr/>
          </p:nvSpPr>
          <p:spPr bwMode="auto">
            <a:xfrm>
              <a:off x="3176" y="1516"/>
              <a:ext cx="738"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04"/>
            <p:cNvSpPr>
              <a:spLocks noChangeShapeType="1"/>
            </p:cNvSpPr>
            <p:nvPr/>
          </p:nvSpPr>
          <p:spPr bwMode="auto">
            <a:xfrm>
              <a:off x="3176" y="1703"/>
              <a:ext cx="73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05"/>
            <p:cNvSpPr>
              <a:spLocks noChangeArrowheads="1"/>
            </p:cNvSpPr>
            <p:nvPr/>
          </p:nvSpPr>
          <p:spPr bwMode="auto">
            <a:xfrm>
              <a:off x="3176" y="1703"/>
              <a:ext cx="73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8" name="Group 108"/>
          <p:cNvGrpSpPr>
            <a:grpSpLocks noChangeAspect="1"/>
          </p:cNvGrpSpPr>
          <p:nvPr/>
        </p:nvGrpSpPr>
        <p:grpSpPr bwMode="auto">
          <a:xfrm>
            <a:off x="3617913" y="3001963"/>
            <a:ext cx="2613025" cy="1322387"/>
            <a:chOff x="2279" y="1891"/>
            <a:chExt cx="1646" cy="833"/>
          </a:xfrm>
        </p:grpSpPr>
        <p:sp>
          <p:nvSpPr>
            <p:cNvPr id="119" name="AutoShape 107"/>
            <p:cNvSpPr>
              <a:spLocks noChangeAspect="1" noChangeArrowheads="1" noTextEdit="1"/>
            </p:cNvSpPr>
            <p:nvPr/>
          </p:nvSpPr>
          <p:spPr bwMode="auto">
            <a:xfrm>
              <a:off x="2279" y="1891"/>
              <a:ext cx="1646"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109"/>
            <p:cNvSpPr>
              <a:spLocks noChangeArrowheads="1"/>
            </p:cNvSpPr>
            <p:nvPr/>
          </p:nvSpPr>
          <p:spPr bwMode="auto">
            <a:xfrm>
              <a:off x="2279" y="1891"/>
              <a:ext cx="1646" cy="19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0"/>
            <p:cNvSpPr>
              <a:spLocks noChangeArrowheads="1"/>
            </p:cNvSpPr>
            <p:nvPr/>
          </p:nvSpPr>
          <p:spPr bwMode="auto">
            <a:xfrm>
              <a:off x="2279" y="2149"/>
              <a:ext cx="898" cy="575"/>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11"/>
            <p:cNvSpPr>
              <a:spLocks noChangeArrowheads="1"/>
            </p:cNvSpPr>
            <p:nvPr/>
          </p:nvSpPr>
          <p:spPr bwMode="auto">
            <a:xfrm>
              <a:off x="2400" y="2171"/>
              <a:ext cx="6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年4月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3" name="Rectangle 112"/>
            <p:cNvSpPr>
              <a:spLocks noChangeArrowheads="1"/>
            </p:cNvSpPr>
            <p:nvPr/>
          </p:nvSpPr>
          <p:spPr bwMode="auto">
            <a:xfrm>
              <a:off x="3501" y="2167"/>
              <a:ext cx="7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4" name="Rectangle 113"/>
            <p:cNvSpPr>
              <a:spLocks noChangeArrowheads="1"/>
            </p:cNvSpPr>
            <p:nvPr/>
          </p:nvSpPr>
          <p:spPr bwMode="auto">
            <a:xfrm>
              <a:off x="2430" y="2367"/>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000000"/>
                  </a:solidFill>
                  <a:latin typeface="Meiryo UI" panose="020B0604030504040204" pitchFamily="50" charset="-128"/>
                  <a:ea typeface="Meiryo UI" panose="020B0604030504040204" pitchFamily="50" charset="-128"/>
                </a:rPr>
                <a:t>令和</a:t>
              </a:r>
              <a:r>
                <a:rPr kumimoji="0" lang="en-US" altLang="ja-JP" sz="1400" dirty="0">
                  <a:solidFill>
                    <a:srgbClr val="000000"/>
                  </a:solidFill>
                  <a:latin typeface="Meiryo UI" panose="020B0604030504040204" pitchFamily="50" charset="-128"/>
                  <a:ea typeface="Meiryo UI" panose="020B0604030504040204" pitchFamily="50" charset="-128"/>
                </a:rPr>
                <a:t>2</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年4月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5" name="Rectangle 114"/>
            <p:cNvSpPr>
              <a:spLocks noChangeArrowheads="1"/>
            </p:cNvSpPr>
            <p:nvPr/>
          </p:nvSpPr>
          <p:spPr bwMode="auto">
            <a:xfrm>
              <a:off x="3510" y="2361"/>
              <a:ext cx="1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6" name="Rectangle 115"/>
            <p:cNvSpPr>
              <a:spLocks noChangeArrowheads="1"/>
            </p:cNvSpPr>
            <p:nvPr/>
          </p:nvSpPr>
          <p:spPr bwMode="auto">
            <a:xfrm>
              <a:off x="2430" y="2550"/>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a:t>
              </a:r>
              <a:r>
                <a:rPr kumimoji="0" lang="en-US" altLang="ja-JP" sz="1400" dirty="0">
                  <a:solidFill>
                    <a:srgbClr val="000000"/>
                  </a:solidFill>
                  <a:latin typeface="Meiryo UI" panose="020B0604030504040204" pitchFamily="50" charset="-128"/>
                  <a:ea typeface="Meiryo UI" panose="020B0604030504040204" pitchFamily="50" charset="-128"/>
                </a:rPr>
                <a:t>3</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年4月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7" name="Rectangle 116"/>
            <p:cNvSpPr>
              <a:spLocks noChangeArrowheads="1"/>
            </p:cNvSpPr>
            <p:nvPr/>
          </p:nvSpPr>
          <p:spPr bwMode="auto">
            <a:xfrm>
              <a:off x="3510" y="2550"/>
              <a:ext cx="1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 name="Rectangle 117"/>
            <p:cNvSpPr>
              <a:spLocks noChangeArrowheads="1"/>
            </p:cNvSpPr>
            <p:nvPr/>
          </p:nvSpPr>
          <p:spPr bwMode="auto">
            <a:xfrm>
              <a:off x="2453" y="1906"/>
              <a:ext cx="7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保育施設・事業待機児童数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9" name="Line 118"/>
            <p:cNvSpPr>
              <a:spLocks noChangeShapeType="1"/>
            </p:cNvSpPr>
            <p:nvPr/>
          </p:nvSpPr>
          <p:spPr bwMode="auto">
            <a:xfrm>
              <a:off x="2287" y="2338"/>
              <a:ext cx="88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19"/>
            <p:cNvSpPr>
              <a:spLocks noChangeArrowheads="1"/>
            </p:cNvSpPr>
            <p:nvPr/>
          </p:nvSpPr>
          <p:spPr bwMode="auto">
            <a:xfrm>
              <a:off x="2287" y="2338"/>
              <a:ext cx="883"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20"/>
            <p:cNvSpPr>
              <a:spLocks noChangeShapeType="1"/>
            </p:cNvSpPr>
            <p:nvPr/>
          </p:nvSpPr>
          <p:spPr bwMode="auto">
            <a:xfrm>
              <a:off x="2287" y="2527"/>
              <a:ext cx="88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21"/>
            <p:cNvSpPr>
              <a:spLocks noChangeArrowheads="1"/>
            </p:cNvSpPr>
            <p:nvPr/>
          </p:nvSpPr>
          <p:spPr bwMode="auto">
            <a:xfrm>
              <a:off x="2287" y="2527"/>
              <a:ext cx="883"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122"/>
            <p:cNvSpPr>
              <a:spLocks noChangeShapeType="1"/>
            </p:cNvSpPr>
            <p:nvPr/>
          </p:nvSpPr>
          <p:spPr bwMode="auto">
            <a:xfrm>
              <a:off x="2287" y="2717"/>
              <a:ext cx="883"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23"/>
            <p:cNvSpPr>
              <a:spLocks noChangeArrowheads="1"/>
            </p:cNvSpPr>
            <p:nvPr/>
          </p:nvSpPr>
          <p:spPr bwMode="auto">
            <a:xfrm>
              <a:off x="2287" y="2717"/>
              <a:ext cx="883"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124"/>
            <p:cNvSpPr>
              <a:spLocks noChangeShapeType="1"/>
            </p:cNvSpPr>
            <p:nvPr/>
          </p:nvSpPr>
          <p:spPr bwMode="auto">
            <a:xfrm>
              <a:off x="2279" y="2149"/>
              <a:ext cx="0" cy="575"/>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25"/>
            <p:cNvSpPr>
              <a:spLocks noChangeArrowheads="1"/>
            </p:cNvSpPr>
            <p:nvPr/>
          </p:nvSpPr>
          <p:spPr bwMode="auto">
            <a:xfrm>
              <a:off x="2279" y="2149"/>
              <a:ext cx="8" cy="57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126"/>
            <p:cNvSpPr>
              <a:spLocks noChangeShapeType="1"/>
            </p:cNvSpPr>
            <p:nvPr/>
          </p:nvSpPr>
          <p:spPr bwMode="auto">
            <a:xfrm>
              <a:off x="3170" y="2156"/>
              <a:ext cx="0" cy="568"/>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127"/>
            <p:cNvSpPr>
              <a:spLocks noChangeArrowheads="1"/>
            </p:cNvSpPr>
            <p:nvPr/>
          </p:nvSpPr>
          <p:spPr bwMode="auto">
            <a:xfrm>
              <a:off x="3170" y="2156"/>
              <a:ext cx="7" cy="56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128"/>
            <p:cNvSpPr>
              <a:spLocks noChangeShapeType="1"/>
            </p:cNvSpPr>
            <p:nvPr/>
          </p:nvSpPr>
          <p:spPr bwMode="auto">
            <a:xfrm>
              <a:off x="3917" y="2156"/>
              <a:ext cx="0" cy="568"/>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129"/>
            <p:cNvSpPr>
              <a:spLocks noChangeArrowheads="1"/>
            </p:cNvSpPr>
            <p:nvPr/>
          </p:nvSpPr>
          <p:spPr bwMode="auto">
            <a:xfrm>
              <a:off x="3917" y="2156"/>
              <a:ext cx="8" cy="56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130"/>
            <p:cNvSpPr>
              <a:spLocks noChangeShapeType="1"/>
            </p:cNvSpPr>
            <p:nvPr/>
          </p:nvSpPr>
          <p:spPr bwMode="auto">
            <a:xfrm>
              <a:off x="2279" y="2080"/>
              <a:ext cx="1646"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131"/>
            <p:cNvSpPr>
              <a:spLocks noChangeArrowheads="1"/>
            </p:cNvSpPr>
            <p:nvPr/>
          </p:nvSpPr>
          <p:spPr bwMode="auto">
            <a:xfrm>
              <a:off x="2279" y="2080"/>
              <a:ext cx="1646"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132"/>
            <p:cNvSpPr>
              <a:spLocks noChangeShapeType="1"/>
            </p:cNvSpPr>
            <p:nvPr/>
          </p:nvSpPr>
          <p:spPr bwMode="auto">
            <a:xfrm>
              <a:off x="2287" y="2149"/>
              <a:ext cx="163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133"/>
            <p:cNvSpPr>
              <a:spLocks noChangeArrowheads="1"/>
            </p:cNvSpPr>
            <p:nvPr/>
          </p:nvSpPr>
          <p:spPr bwMode="auto">
            <a:xfrm>
              <a:off x="2287" y="2149"/>
              <a:ext cx="163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134"/>
            <p:cNvSpPr>
              <a:spLocks noChangeShapeType="1"/>
            </p:cNvSpPr>
            <p:nvPr/>
          </p:nvSpPr>
          <p:spPr bwMode="auto">
            <a:xfrm>
              <a:off x="3177" y="2338"/>
              <a:ext cx="74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135"/>
            <p:cNvSpPr>
              <a:spLocks noChangeArrowheads="1"/>
            </p:cNvSpPr>
            <p:nvPr/>
          </p:nvSpPr>
          <p:spPr bwMode="auto">
            <a:xfrm>
              <a:off x="3177" y="2338"/>
              <a:ext cx="74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136"/>
            <p:cNvSpPr>
              <a:spLocks noChangeShapeType="1"/>
            </p:cNvSpPr>
            <p:nvPr/>
          </p:nvSpPr>
          <p:spPr bwMode="auto">
            <a:xfrm>
              <a:off x="3177" y="2527"/>
              <a:ext cx="74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Rectangle 137"/>
            <p:cNvSpPr>
              <a:spLocks noChangeArrowheads="1"/>
            </p:cNvSpPr>
            <p:nvPr/>
          </p:nvSpPr>
          <p:spPr bwMode="auto">
            <a:xfrm>
              <a:off x="3177" y="2527"/>
              <a:ext cx="748"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138"/>
            <p:cNvSpPr>
              <a:spLocks noChangeShapeType="1"/>
            </p:cNvSpPr>
            <p:nvPr/>
          </p:nvSpPr>
          <p:spPr bwMode="auto">
            <a:xfrm>
              <a:off x="3177" y="2717"/>
              <a:ext cx="74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139"/>
            <p:cNvSpPr>
              <a:spLocks noChangeArrowheads="1"/>
            </p:cNvSpPr>
            <p:nvPr/>
          </p:nvSpPr>
          <p:spPr bwMode="auto">
            <a:xfrm>
              <a:off x="3177" y="2717"/>
              <a:ext cx="74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1" name="Group 142"/>
          <p:cNvGrpSpPr>
            <a:grpSpLocks noChangeAspect="1"/>
          </p:cNvGrpSpPr>
          <p:nvPr/>
        </p:nvGrpSpPr>
        <p:grpSpPr bwMode="auto">
          <a:xfrm>
            <a:off x="555625" y="4797425"/>
            <a:ext cx="2484438" cy="1255713"/>
            <a:chOff x="350" y="3022"/>
            <a:chExt cx="1565" cy="791"/>
          </a:xfrm>
        </p:grpSpPr>
        <p:sp>
          <p:nvSpPr>
            <p:cNvPr id="152" name="AutoShape 141"/>
            <p:cNvSpPr>
              <a:spLocks noChangeAspect="1" noChangeArrowheads="1" noTextEdit="1"/>
            </p:cNvSpPr>
            <p:nvPr/>
          </p:nvSpPr>
          <p:spPr bwMode="auto">
            <a:xfrm>
              <a:off x="350" y="3022"/>
              <a:ext cx="1565"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43"/>
            <p:cNvSpPr>
              <a:spLocks noChangeArrowheads="1"/>
            </p:cNvSpPr>
            <p:nvPr/>
          </p:nvSpPr>
          <p:spPr bwMode="auto">
            <a:xfrm>
              <a:off x="350" y="3022"/>
              <a:ext cx="1565" cy="18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144"/>
            <p:cNvSpPr>
              <a:spLocks noChangeArrowheads="1"/>
            </p:cNvSpPr>
            <p:nvPr/>
          </p:nvSpPr>
          <p:spPr bwMode="auto">
            <a:xfrm>
              <a:off x="350" y="3267"/>
              <a:ext cx="854" cy="546"/>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145"/>
            <p:cNvSpPr>
              <a:spLocks noChangeArrowheads="1"/>
            </p:cNvSpPr>
            <p:nvPr/>
          </p:nvSpPr>
          <p:spPr bwMode="auto">
            <a:xfrm>
              <a:off x="494" y="3288"/>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a:t>
              </a:r>
              <a:r>
                <a:rPr kumimoji="0" lang="en-US" altLang="ja-JP" sz="1400" dirty="0">
                  <a:solidFill>
                    <a:srgbClr val="000000"/>
                  </a:solidFill>
                  <a:latin typeface="Meiryo UI" panose="020B0604030504040204" pitchFamily="50" charset="-128"/>
                  <a:ea typeface="Meiryo UI" panose="020B0604030504040204" pitchFamily="50" charset="-128"/>
                </a:rPr>
                <a:t>30</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6" name="Rectangle 146"/>
            <p:cNvSpPr>
              <a:spLocks noChangeArrowheads="1"/>
            </p:cNvSpPr>
            <p:nvPr/>
          </p:nvSpPr>
          <p:spPr bwMode="auto">
            <a:xfrm>
              <a:off x="1282" y="3294"/>
              <a:ext cx="5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solidFill>
                    <a:srgbClr val="000000"/>
                  </a:solidFill>
                  <a:latin typeface="Meiryo UI" panose="020B0604030504040204" pitchFamily="50" charset="-128"/>
                  <a:ea typeface="Meiryo UI" panose="020B0604030504040204" pitchFamily="50" charset="-128"/>
                </a:rPr>
                <a:t>288</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7" name="Rectangle 147"/>
            <p:cNvSpPr>
              <a:spLocks noChangeArrowheads="1"/>
            </p:cNvSpPr>
            <p:nvPr/>
          </p:nvSpPr>
          <p:spPr bwMode="auto">
            <a:xfrm>
              <a:off x="494" y="3468"/>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8" name="Rectangle 148"/>
            <p:cNvSpPr>
              <a:spLocks noChangeArrowheads="1"/>
            </p:cNvSpPr>
            <p:nvPr/>
          </p:nvSpPr>
          <p:spPr bwMode="auto">
            <a:xfrm>
              <a:off x="1283" y="3468"/>
              <a:ext cx="5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49</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54</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9" name="Rectangle 149"/>
            <p:cNvSpPr>
              <a:spLocks noChangeArrowheads="1"/>
            </p:cNvSpPr>
            <p:nvPr/>
          </p:nvSpPr>
          <p:spPr bwMode="auto">
            <a:xfrm>
              <a:off x="494" y="3648"/>
              <a:ext cx="5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000000"/>
                  </a:solidFill>
                  <a:latin typeface="Meiryo UI" panose="020B0604030504040204" pitchFamily="50" charset="-128"/>
                  <a:ea typeface="Meiryo UI" panose="020B0604030504040204" pitchFamily="50" charset="-128"/>
                </a:rPr>
                <a:t>令和</a:t>
              </a:r>
              <a:r>
                <a:rPr kumimoji="0" lang="en-US" altLang="ja-JP" sz="1400" dirty="0">
                  <a:solidFill>
                    <a:srgbClr val="000000"/>
                  </a:solidFill>
                  <a:latin typeface="Meiryo UI" panose="020B0604030504040204" pitchFamily="50" charset="-128"/>
                  <a:ea typeface="Meiryo UI" panose="020B0604030504040204" pitchFamily="50" charset="-128"/>
                </a:rPr>
                <a:t>2</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0" name="Rectangle 150"/>
            <p:cNvSpPr>
              <a:spLocks noChangeArrowheads="1"/>
            </p:cNvSpPr>
            <p:nvPr/>
          </p:nvSpPr>
          <p:spPr bwMode="auto">
            <a:xfrm>
              <a:off x="1283" y="3648"/>
              <a:ext cx="5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solidFill>
                    <a:srgbClr val="000000"/>
                  </a:solidFill>
                  <a:latin typeface="Meiryo UI" panose="020B0604030504040204" pitchFamily="50" charset="-128"/>
                  <a:ea typeface="Meiryo UI" panose="020B0604030504040204" pitchFamily="50" charset="-128"/>
                </a:rPr>
                <a:t>540</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83</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1" name="Rectangle 151"/>
            <p:cNvSpPr>
              <a:spLocks noChangeArrowheads="1"/>
            </p:cNvSpPr>
            <p:nvPr/>
          </p:nvSpPr>
          <p:spPr bwMode="auto">
            <a:xfrm>
              <a:off x="400" y="3044"/>
              <a:ext cx="77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子育て支援室相談件数（虐待相談）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2" name="Line 152"/>
            <p:cNvSpPr>
              <a:spLocks noChangeShapeType="1"/>
            </p:cNvSpPr>
            <p:nvPr/>
          </p:nvSpPr>
          <p:spPr bwMode="auto">
            <a:xfrm>
              <a:off x="357" y="3446"/>
              <a:ext cx="840"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53"/>
            <p:cNvSpPr>
              <a:spLocks noChangeArrowheads="1"/>
            </p:cNvSpPr>
            <p:nvPr/>
          </p:nvSpPr>
          <p:spPr bwMode="auto">
            <a:xfrm>
              <a:off x="357" y="3446"/>
              <a:ext cx="840"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154"/>
            <p:cNvSpPr>
              <a:spLocks noChangeShapeType="1"/>
            </p:cNvSpPr>
            <p:nvPr/>
          </p:nvSpPr>
          <p:spPr bwMode="auto">
            <a:xfrm>
              <a:off x="357" y="3626"/>
              <a:ext cx="840"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55"/>
            <p:cNvSpPr>
              <a:spLocks noChangeArrowheads="1"/>
            </p:cNvSpPr>
            <p:nvPr/>
          </p:nvSpPr>
          <p:spPr bwMode="auto">
            <a:xfrm>
              <a:off x="357" y="3626"/>
              <a:ext cx="840"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156"/>
            <p:cNvSpPr>
              <a:spLocks noChangeShapeType="1"/>
            </p:cNvSpPr>
            <p:nvPr/>
          </p:nvSpPr>
          <p:spPr bwMode="auto">
            <a:xfrm>
              <a:off x="350" y="3267"/>
              <a:ext cx="0" cy="546"/>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157"/>
            <p:cNvSpPr>
              <a:spLocks noChangeArrowheads="1"/>
            </p:cNvSpPr>
            <p:nvPr/>
          </p:nvSpPr>
          <p:spPr bwMode="auto">
            <a:xfrm>
              <a:off x="350" y="3267"/>
              <a:ext cx="7" cy="54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58"/>
            <p:cNvSpPr>
              <a:spLocks noChangeShapeType="1"/>
            </p:cNvSpPr>
            <p:nvPr/>
          </p:nvSpPr>
          <p:spPr bwMode="auto">
            <a:xfrm>
              <a:off x="1197" y="3274"/>
              <a:ext cx="0" cy="539"/>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59"/>
            <p:cNvSpPr>
              <a:spLocks noChangeArrowheads="1"/>
            </p:cNvSpPr>
            <p:nvPr/>
          </p:nvSpPr>
          <p:spPr bwMode="auto">
            <a:xfrm>
              <a:off x="1197" y="3274"/>
              <a:ext cx="7" cy="539"/>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160"/>
            <p:cNvSpPr>
              <a:spLocks noChangeShapeType="1"/>
            </p:cNvSpPr>
            <p:nvPr/>
          </p:nvSpPr>
          <p:spPr bwMode="auto">
            <a:xfrm>
              <a:off x="1908" y="3274"/>
              <a:ext cx="0" cy="539"/>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61"/>
            <p:cNvSpPr>
              <a:spLocks noChangeArrowheads="1"/>
            </p:cNvSpPr>
            <p:nvPr/>
          </p:nvSpPr>
          <p:spPr bwMode="auto">
            <a:xfrm>
              <a:off x="1908" y="3274"/>
              <a:ext cx="7" cy="539"/>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162"/>
            <p:cNvSpPr>
              <a:spLocks noChangeShapeType="1"/>
            </p:cNvSpPr>
            <p:nvPr/>
          </p:nvSpPr>
          <p:spPr bwMode="auto">
            <a:xfrm>
              <a:off x="350" y="3202"/>
              <a:ext cx="156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63"/>
            <p:cNvSpPr>
              <a:spLocks noChangeArrowheads="1"/>
            </p:cNvSpPr>
            <p:nvPr/>
          </p:nvSpPr>
          <p:spPr bwMode="auto">
            <a:xfrm>
              <a:off x="350" y="3202"/>
              <a:ext cx="1565"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164"/>
            <p:cNvSpPr>
              <a:spLocks noChangeShapeType="1"/>
            </p:cNvSpPr>
            <p:nvPr/>
          </p:nvSpPr>
          <p:spPr bwMode="auto">
            <a:xfrm>
              <a:off x="357" y="3267"/>
              <a:ext cx="155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65"/>
            <p:cNvSpPr>
              <a:spLocks noChangeArrowheads="1"/>
            </p:cNvSpPr>
            <p:nvPr/>
          </p:nvSpPr>
          <p:spPr bwMode="auto">
            <a:xfrm>
              <a:off x="357" y="3267"/>
              <a:ext cx="155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166"/>
            <p:cNvSpPr>
              <a:spLocks noChangeShapeType="1"/>
            </p:cNvSpPr>
            <p:nvPr/>
          </p:nvSpPr>
          <p:spPr bwMode="auto">
            <a:xfrm>
              <a:off x="1204" y="3446"/>
              <a:ext cx="71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67"/>
            <p:cNvSpPr>
              <a:spLocks noChangeArrowheads="1"/>
            </p:cNvSpPr>
            <p:nvPr/>
          </p:nvSpPr>
          <p:spPr bwMode="auto">
            <a:xfrm>
              <a:off x="1204" y="3446"/>
              <a:ext cx="711"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168"/>
            <p:cNvSpPr>
              <a:spLocks noChangeShapeType="1"/>
            </p:cNvSpPr>
            <p:nvPr/>
          </p:nvSpPr>
          <p:spPr bwMode="auto">
            <a:xfrm>
              <a:off x="1204" y="3626"/>
              <a:ext cx="711"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69"/>
            <p:cNvSpPr>
              <a:spLocks noChangeArrowheads="1"/>
            </p:cNvSpPr>
            <p:nvPr/>
          </p:nvSpPr>
          <p:spPr bwMode="auto">
            <a:xfrm>
              <a:off x="1204" y="3626"/>
              <a:ext cx="711"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170"/>
            <p:cNvSpPr>
              <a:spLocks noChangeShapeType="1"/>
            </p:cNvSpPr>
            <p:nvPr/>
          </p:nvSpPr>
          <p:spPr bwMode="auto">
            <a:xfrm>
              <a:off x="357" y="3806"/>
              <a:ext cx="155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71"/>
            <p:cNvSpPr>
              <a:spLocks noChangeArrowheads="1"/>
            </p:cNvSpPr>
            <p:nvPr/>
          </p:nvSpPr>
          <p:spPr bwMode="auto">
            <a:xfrm>
              <a:off x="357" y="3806"/>
              <a:ext cx="155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2" name="Group 174"/>
          <p:cNvGrpSpPr>
            <a:grpSpLocks noChangeAspect="1"/>
          </p:cNvGrpSpPr>
          <p:nvPr/>
        </p:nvGrpSpPr>
        <p:grpSpPr bwMode="auto">
          <a:xfrm>
            <a:off x="3597275" y="4784725"/>
            <a:ext cx="2544763" cy="1287463"/>
            <a:chOff x="2266" y="3014"/>
            <a:chExt cx="1603" cy="811"/>
          </a:xfrm>
        </p:grpSpPr>
        <p:sp>
          <p:nvSpPr>
            <p:cNvPr id="183" name="AutoShape 173"/>
            <p:cNvSpPr>
              <a:spLocks noChangeAspect="1" noChangeArrowheads="1" noTextEdit="1"/>
            </p:cNvSpPr>
            <p:nvPr/>
          </p:nvSpPr>
          <p:spPr bwMode="auto">
            <a:xfrm>
              <a:off x="2266" y="3014"/>
              <a:ext cx="1603"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75"/>
            <p:cNvSpPr>
              <a:spLocks noChangeArrowheads="1"/>
            </p:cNvSpPr>
            <p:nvPr/>
          </p:nvSpPr>
          <p:spPr bwMode="auto">
            <a:xfrm>
              <a:off x="2266" y="3014"/>
              <a:ext cx="1603" cy="19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176"/>
            <p:cNvSpPr>
              <a:spLocks noChangeArrowheads="1"/>
            </p:cNvSpPr>
            <p:nvPr/>
          </p:nvSpPr>
          <p:spPr bwMode="auto">
            <a:xfrm>
              <a:off x="2266" y="3265"/>
              <a:ext cx="875" cy="560"/>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77"/>
            <p:cNvSpPr>
              <a:spLocks noChangeArrowheads="1"/>
            </p:cNvSpPr>
            <p:nvPr/>
          </p:nvSpPr>
          <p:spPr bwMode="auto">
            <a:xfrm>
              <a:off x="2413" y="3287"/>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a:t>
              </a:r>
              <a:r>
                <a:rPr kumimoji="0" lang="en-US" altLang="ja-JP" sz="1400" dirty="0">
                  <a:solidFill>
                    <a:srgbClr val="000000"/>
                  </a:solidFill>
                  <a:latin typeface="Meiryo UI" panose="020B0604030504040204" pitchFamily="50" charset="-128"/>
                  <a:ea typeface="Meiryo UI" panose="020B0604030504040204" pitchFamily="50" charset="-128"/>
                </a:rPr>
                <a:t>30</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7" name="Rectangle 178"/>
            <p:cNvSpPr>
              <a:spLocks noChangeArrowheads="1"/>
            </p:cNvSpPr>
            <p:nvPr/>
          </p:nvSpPr>
          <p:spPr bwMode="auto">
            <a:xfrm>
              <a:off x="3435" y="3287"/>
              <a:ext cx="1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solidFill>
                    <a:srgbClr val="000000"/>
                  </a:solidFill>
                  <a:latin typeface="Meiryo UI" panose="020B0604030504040204" pitchFamily="50" charset="-128"/>
                  <a:ea typeface="Meiryo UI" panose="020B0604030504040204" pitchFamily="50" charset="-128"/>
                </a:rPr>
                <a:t>92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8" name="Rectangle 179"/>
            <p:cNvSpPr>
              <a:spLocks noChangeArrowheads="1"/>
            </p:cNvSpPr>
            <p:nvPr/>
          </p:nvSpPr>
          <p:spPr bwMode="auto">
            <a:xfrm>
              <a:off x="2413" y="3471"/>
              <a:ext cx="5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9" name="Rectangle 180"/>
            <p:cNvSpPr>
              <a:spLocks noChangeArrowheads="1"/>
            </p:cNvSpPr>
            <p:nvPr/>
          </p:nvSpPr>
          <p:spPr bwMode="auto">
            <a:xfrm>
              <a:off x="3435" y="3471"/>
              <a:ext cx="1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solidFill>
                    <a:srgbClr val="000000"/>
                  </a:solidFill>
                  <a:latin typeface="Meiryo UI" panose="020B0604030504040204" pitchFamily="50" charset="-128"/>
                  <a:ea typeface="Meiryo UI" panose="020B0604030504040204" pitchFamily="50" charset="-128"/>
                </a:rPr>
                <a:t>86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0" name="Rectangle 181"/>
            <p:cNvSpPr>
              <a:spLocks noChangeArrowheads="1"/>
            </p:cNvSpPr>
            <p:nvPr/>
          </p:nvSpPr>
          <p:spPr bwMode="auto">
            <a:xfrm>
              <a:off x="2413" y="3656"/>
              <a:ext cx="5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solidFill>
                    <a:srgbClr val="000000"/>
                  </a:solidFill>
                  <a:latin typeface="Meiryo UI" panose="020B0604030504040204" pitchFamily="50" charset="-128"/>
                  <a:ea typeface="Meiryo UI" panose="020B0604030504040204" pitchFamily="50" charset="-128"/>
                </a:rPr>
                <a:t>令和</a:t>
              </a:r>
              <a:r>
                <a:rPr kumimoji="0" lang="en-US" altLang="ja-JP" sz="1400" dirty="0">
                  <a:solidFill>
                    <a:srgbClr val="000000"/>
                  </a:solidFill>
                  <a:latin typeface="Meiryo UI" panose="020B0604030504040204" pitchFamily="50" charset="-128"/>
                  <a:ea typeface="Meiryo UI" panose="020B0604030504040204" pitchFamily="50" charset="-128"/>
                </a:rPr>
                <a:t>2</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1" name="Rectangle 182"/>
            <p:cNvSpPr>
              <a:spLocks noChangeArrowheads="1"/>
            </p:cNvSpPr>
            <p:nvPr/>
          </p:nvSpPr>
          <p:spPr bwMode="auto">
            <a:xfrm>
              <a:off x="3385" y="3656"/>
              <a:ext cx="2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solidFill>
                    <a:srgbClr val="000000"/>
                  </a:solidFill>
                  <a:latin typeface="Meiryo UI" panose="020B0604030504040204" pitchFamily="50" charset="-128"/>
                  <a:ea typeface="Meiryo UI" panose="020B0604030504040204" pitchFamily="50" charset="-128"/>
                </a:rPr>
                <a:t>199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2" name="Rectangle 183"/>
            <p:cNvSpPr>
              <a:spLocks noChangeArrowheads="1"/>
            </p:cNvSpPr>
            <p:nvPr/>
          </p:nvSpPr>
          <p:spPr bwMode="auto">
            <a:xfrm>
              <a:off x="2737" y="3029"/>
              <a:ext cx="39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ＤＶ相談件数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3" name="Line 184"/>
            <p:cNvSpPr>
              <a:spLocks noChangeShapeType="1"/>
            </p:cNvSpPr>
            <p:nvPr/>
          </p:nvSpPr>
          <p:spPr bwMode="auto">
            <a:xfrm>
              <a:off x="2273" y="3449"/>
              <a:ext cx="861"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185"/>
            <p:cNvSpPr>
              <a:spLocks noChangeArrowheads="1"/>
            </p:cNvSpPr>
            <p:nvPr/>
          </p:nvSpPr>
          <p:spPr bwMode="auto">
            <a:xfrm>
              <a:off x="2273" y="3449"/>
              <a:ext cx="861"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186"/>
            <p:cNvSpPr>
              <a:spLocks noChangeShapeType="1"/>
            </p:cNvSpPr>
            <p:nvPr/>
          </p:nvSpPr>
          <p:spPr bwMode="auto">
            <a:xfrm>
              <a:off x="2273" y="3633"/>
              <a:ext cx="861"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187"/>
            <p:cNvSpPr>
              <a:spLocks noChangeArrowheads="1"/>
            </p:cNvSpPr>
            <p:nvPr/>
          </p:nvSpPr>
          <p:spPr bwMode="auto">
            <a:xfrm>
              <a:off x="2273" y="3633"/>
              <a:ext cx="8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188"/>
            <p:cNvSpPr>
              <a:spLocks noChangeShapeType="1"/>
            </p:cNvSpPr>
            <p:nvPr/>
          </p:nvSpPr>
          <p:spPr bwMode="auto">
            <a:xfrm>
              <a:off x="2266" y="3265"/>
              <a:ext cx="0" cy="56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189"/>
            <p:cNvSpPr>
              <a:spLocks noChangeArrowheads="1"/>
            </p:cNvSpPr>
            <p:nvPr/>
          </p:nvSpPr>
          <p:spPr bwMode="auto">
            <a:xfrm>
              <a:off x="2266" y="3265"/>
              <a:ext cx="7" cy="560"/>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190"/>
            <p:cNvSpPr>
              <a:spLocks noChangeShapeType="1"/>
            </p:cNvSpPr>
            <p:nvPr/>
          </p:nvSpPr>
          <p:spPr bwMode="auto">
            <a:xfrm>
              <a:off x="3134" y="3272"/>
              <a:ext cx="0" cy="553"/>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191"/>
            <p:cNvSpPr>
              <a:spLocks noChangeArrowheads="1"/>
            </p:cNvSpPr>
            <p:nvPr/>
          </p:nvSpPr>
          <p:spPr bwMode="auto">
            <a:xfrm>
              <a:off x="3134" y="3272"/>
              <a:ext cx="7" cy="553"/>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192"/>
            <p:cNvSpPr>
              <a:spLocks noChangeShapeType="1"/>
            </p:cNvSpPr>
            <p:nvPr/>
          </p:nvSpPr>
          <p:spPr bwMode="auto">
            <a:xfrm>
              <a:off x="3862" y="3272"/>
              <a:ext cx="0" cy="553"/>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93"/>
            <p:cNvSpPr>
              <a:spLocks noChangeArrowheads="1"/>
            </p:cNvSpPr>
            <p:nvPr/>
          </p:nvSpPr>
          <p:spPr bwMode="auto">
            <a:xfrm>
              <a:off x="3862" y="3272"/>
              <a:ext cx="7" cy="553"/>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194"/>
            <p:cNvSpPr>
              <a:spLocks noChangeShapeType="1"/>
            </p:cNvSpPr>
            <p:nvPr/>
          </p:nvSpPr>
          <p:spPr bwMode="auto">
            <a:xfrm>
              <a:off x="2266" y="3198"/>
              <a:ext cx="1603"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95"/>
            <p:cNvSpPr>
              <a:spLocks noChangeArrowheads="1"/>
            </p:cNvSpPr>
            <p:nvPr/>
          </p:nvSpPr>
          <p:spPr bwMode="auto">
            <a:xfrm>
              <a:off x="2266" y="3198"/>
              <a:ext cx="1603"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196"/>
            <p:cNvSpPr>
              <a:spLocks noChangeShapeType="1"/>
            </p:cNvSpPr>
            <p:nvPr/>
          </p:nvSpPr>
          <p:spPr bwMode="auto">
            <a:xfrm>
              <a:off x="2273" y="3265"/>
              <a:ext cx="1596"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97"/>
            <p:cNvSpPr>
              <a:spLocks noChangeArrowheads="1"/>
            </p:cNvSpPr>
            <p:nvPr/>
          </p:nvSpPr>
          <p:spPr bwMode="auto">
            <a:xfrm>
              <a:off x="2273" y="3265"/>
              <a:ext cx="1596"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198"/>
            <p:cNvSpPr>
              <a:spLocks noChangeShapeType="1"/>
            </p:cNvSpPr>
            <p:nvPr/>
          </p:nvSpPr>
          <p:spPr bwMode="auto">
            <a:xfrm>
              <a:off x="3141" y="3449"/>
              <a:ext cx="72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99"/>
            <p:cNvSpPr>
              <a:spLocks noChangeArrowheads="1"/>
            </p:cNvSpPr>
            <p:nvPr/>
          </p:nvSpPr>
          <p:spPr bwMode="auto">
            <a:xfrm>
              <a:off x="3141" y="3449"/>
              <a:ext cx="728"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200"/>
            <p:cNvSpPr>
              <a:spLocks noChangeShapeType="1"/>
            </p:cNvSpPr>
            <p:nvPr/>
          </p:nvSpPr>
          <p:spPr bwMode="auto">
            <a:xfrm>
              <a:off x="3141" y="3633"/>
              <a:ext cx="728"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201"/>
            <p:cNvSpPr>
              <a:spLocks noChangeArrowheads="1"/>
            </p:cNvSpPr>
            <p:nvPr/>
          </p:nvSpPr>
          <p:spPr bwMode="auto">
            <a:xfrm>
              <a:off x="3141" y="3633"/>
              <a:ext cx="728" cy="8"/>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202"/>
            <p:cNvSpPr>
              <a:spLocks noChangeShapeType="1"/>
            </p:cNvSpPr>
            <p:nvPr/>
          </p:nvSpPr>
          <p:spPr bwMode="auto">
            <a:xfrm>
              <a:off x="2273" y="3818"/>
              <a:ext cx="1596"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3"/>
            <p:cNvSpPr>
              <a:spLocks noChangeArrowheads="1"/>
            </p:cNvSpPr>
            <p:nvPr/>
          </p:nvSpPr>
          <p:spPr bwMode="auto">
            <a:xfrm>
              <a:off x="2273" y="3818"/>
              <a:ext cx="1596" cy="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13771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E8025A6-702E-411E-B62A-9363F13BE742}"/>
              </a:ext>
            </a:extLst>
          </p:cNvPr>
          <p:cNvSpPr/>
          <p:nvPr/>
        </p:nvSpPr>
        <p:spPr>
          <a:xfrm>
            <a:off x="415214" y="560816"/>
            <a:ext cx="6027573" cy="8938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-8</a:t>
            </a:r>
            <a:r>
              <a:rPr lang="en-US" altLang="ja-JP" dirty="0">
                <a:solidFill>
                  <a:schemeClr val="tx1"/>
                </a:solidFill>
              </a:rPr>
              <a:t>-</a:t>
            </a:r>
            <a:endParaRPr kumimoji="1" lang="ja-JP" altLang="en-US" dirty="0">
              <a:solidFill>
                <a:schemeClr val="tx1"/>
              </a:solidFill>
            </a:endParaRPr>
          </a:p>
        </p:txBody>
      </p:sp>
      <p:sp>
        <p:nvSpPr>
          <p:cNvPr id="16" name="正方形/長方形 15"/>
          <p:cNvSpPr/>
          <p:nvPr/>
        </p:nvSpPr>
        <p:spPr>
          <a:xfrm>
            <a:off x="5201816" y="5645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区運営方針のあらまし</a:t>
            </a:r>
            <a:endParaRPr kumimoji="1" lang="ja-JP" altLang="en-US" sz="1050" dirty="0">
              <a:solidFill>
                <a:schemeClr val="tx1"/>
              </a:solidFill>
              <a:latin typeface="+mj-ea"/>
              <a:ea typeface="+mj-ea"/>
            </a:endParaRPr>
          </a:p>
        </p:txBody>
      </p:sp>
      <p:sp>
        <p:nvSpPr>
          <p:cNvPr id="19" name="角丸四角形 18"/>
          <p:cNvSpPr/>
          <p:nvPr/>
        </p:nvSpPr>
        <p:spPr>
          <a:xfrm>
            <a:off x="287883" y="2583929"/>
            <a:ext cx="6267450" cy="11520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300" dirty="0">
                <a:latin typeface="HGPｺﾞｼｯｸE" panose="020B0900000000000000" pitchFamily="50" charset="-128"/>
                <a:ea typeface="HGPｺﾞｼｯｸE" panose="020B0900000000000000" pitchFamily="50" charset="-128"/>
              </a:rPr>
              <a:t>　目標３［保健］　すべての人に健康と福祉を</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・子育て支援事業の推進［具体的取組３－１－１］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・地域福祉支援事業［具体的取組４－１－１］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・地域における要援護者の見守りネットワーク強化事業</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［具体的取組４－１－２］</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DA89FF74-D454-4F7B-8779-13E9DD377603}"/>
              </a:ext>
            </a:extLst>
          </p:cNvPr>
          <p:cNvSpPr txBox="1"/>
          <p:nvPr/>
        </p:nvSpPr>
        <p:spPr>
          <a:xfrm>
            <a:off x="566738" y="732666"/>
            <a:ext cx="5724524" cy="338554"/>
          </a:xfrm>
          <a:prstGeom prst="rect">
            <a:avLst/>
          </a:prstGeom>
          <a:noFill/>
        </p:spPr>
        <p:txBody>
          <a:bodyPr vert="horz" wrap="square" rtlCol="0">
            <a:spAutoFit/>
          </a:bodyPr>
          <a:lstStyle/>
          <a:p>
            <a:r>
              <a:rPr kumimoji="1" lang="ja-JP" altLang="en-US" sz="1600" dirty="0">
                <a:latin typeface="HGPｺﾞｼｯｸE" panose="020B0900000000000000" pitchFamily="50" charset="-128"/>
                <a:ea typeface="HGPｺﾞｼｯｸE" panose="020B0900000000000000" pitchFamily="50" charset="-128"/>
              </a:rPr>
              <a:t>主な取組と関連するＳＤＧｓ</a:t>
            </a:r>
            <a:r>
              <a:rPr lang="ja-JP" altLang="en-US" sz="1600" dirty="0">
                <a:latin typeface="HGPｺﾞｼｯｸE" panose="020B0900000000000000" pitchFamily="50" charset="-128"/>
                <a:ea typeface="HGPｺﾞｼｯｸE" panose="020B0900000000000000" pitchFamily="50" charset="-128"/>
              </a:rPr>
              <a:t>（例）</a:t>
            </a:r>
            <a:endParaRPr kumimoji="1" lang="en-US" altLang="ja-JP" sz="1600" dirty="0">
              <a:latin typeface="HGPｺﾞｼｯｸE" panose="020B0900000000000000" pitchFamily="50" charset="-128"/>
              <a:ea typeface="HGPｺﾞｼｯｸE" panose="020B0900000000000000" pitchFamily="50" charset="-128"/>
            </a:endParaRPr>
          </a:p>
        </p:txBody>
      </p:sp>
      <p:sp>
        <p:nvSpPr>
          <p:cNvPr id="11" name="角丸四角形 18">
            <a:extLst>
              <a:ext uri="{FF2B5EF4-FFF2-40B4-BE49-F238E27FC236}">
                <a16:creationId xmlns:a16="http://schemas.microsoft.com/office/drawing/2014/main" id="{9BFFB9CC-8D45-43BE-94C6-828365AC2DDA}"/>
              </a:ext>
            </a:extLst>
          </p:cNvPr>
          <p:cNvSpPr/>
          <p:nvPr/>
        </p:nvSpPr>
        <p:spPr>
          <a:xfrm>
            <a:off x="304056" y="3745079"/>
            <a:ext cx="6267450" cy="10981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300" dirty="0">
                <a:latin typeface="HGPｺﾞｼｯｸE" panose="020B0900000000000000" pitchFamily="50" charset="-128"/>
                <a:ea typeface="HGPｺﾞｼｯｸE" panose="020B0900000000000000" pitchFamily="50" charset="-128"/>
              </a:rPr>
              <a:t>　目標４［教育］　質の高い教育をみんなに</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・子どもたちの学校生活充実化事業［具体的取組３－２－１］</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026" name="Picture 2" descr="城東区×SDGs">
            <a:extLst>
              <a:ext uri="{FF2B5EF4-FFF2-40B4-BE49-F238E27FC236}">
                <a16:creationId xmlns:a16="http://schemas.microsoft.com/office/drawing/2014/main" id="{BD1869D5-1195-41F3-B92C-7A0F974EDA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155" y="380556"/>
            <a:ext cx="2121178" cy="540000"/>
          </a:xfrm>
          <a:prstGeom prst="rect">
            <a:avLst/>
          </a:prstGeom>
          <a:solidFill>
            <a:schemeClr val="bg1"/>
          </a:solidFill>
        </p:spPr>
      </p:pic>
      <p:sp>
        <p:nvSpPr>
          <p:cNvPr id="12" name="角丸四角形 18">
            <a:extLst>
              <a:ext uri="{FF2B5EF4-FFF2-40B4-BE49-F238E27FC236}">
                <a16:creationId xmlns:a16="http://schemas.microsoft.com/office/drawing/2014/main" id="{BBB48568-82AE-4599-939E-78FF9FEDAE2F}"/>
              </a:ext>
            </a:extLst>
          </p:cNvPr>
          <p:cNvSpPr/>
          <p:nvPr/>
        </p:nvSpPr>
        <p:spPr>
          <a:xfrm>
            <a:off x="314747" y="5383398"/>
            <a:ext cx="6267450" cy="10981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300" dirty="0">
                <a:latin typeface="HGPｺﾞｼｯｸE" panose="020B0900000000000000" pitchFamily="50" charset="-128"/>
                <a:ea typeface="HGPｺﾞｼｯｸE" panose="020B0900000000000000" pitchFamily="50" charset="-128"/>
              </a:rPr>
              <a:t>　目標</a:t>
            </a:r>
            <a:r>
              <a:rPr lang="en-US" altLang="ja-JP" sz="1300" dirty="0">
                <a:latin typeface="HGPｺﾞｼｯｸE" panose="020B0900000000000000" pitchFamily="50" charset="-128"/>
                <a:ea typeface="HGPｺﾞｼｯｸE" panose="020B0900000000000000" pitchFamily="50" charset="-128"/>
              </a:rPr>
              <a:t>11</a:t>
            </a:r>
            <a:r>
              <a:rPr lang="ja-JP" altLang="en-US" sz="1300" dirty="0">
                <a:latin typeface="HGPｺﾞｼｯｸE" panose="020B0900000000000000" pitchFamily="50" charset="-128"/>
                <a:ea typeface="HGPｺﾞｼｯｸE" panose="020B0900000000000000" pitchFamily="50" charset="-128"/>
              </a:rPr>
              <a:t>［持続可能な都市］　住み続けられるまちづくりを</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・地域活動協議会に対する支援［具体的取組１－１－１］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・各地域活動協議会との意見交換</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［具体的取組１－１－１／５－３－１］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・防災力の向上［具体的取組２－１－１］</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3" name="角丸四角形 18">
            <a:extLst>
              <a:ext uri="{FF2B5EF4-FFF2-40B4-BE49-F238E27FC236}">
                <a16:creationId xmlns:a16="http://schemas.microsoft.com/office/drawing/2014/main" id="{A340BDE2-C444-4FA6-85EA-2378539A914F}"/>
              </a:ext>
            </a:extLst>
          </p:cNvPr>
          <p:cNvSpPr/>
          <p:nvPr/>
        </p:nvSpPr>
        <p:spPr>
          <a:xfrm>
            <a:off x="314747" y="6580995"/>
            <a:ext cx="6267450" cy="10981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300" dirty="0">
                <a:latin typeface="HGPｺﾞｼｯｸE" panose="020B0900000000000000" pitchFamily="50" charset="-128"/>
                <a:ea typeface="HGPｺﾞｼｯｸE" panose="020B0900000000000000" pitchFamily="50" charset="-128"/>
              </a:rPr>
              <a:t>　目標</a:t>
            </a:r>
            <a:r>
              <a:rPr lang="en-US" altLang="ja-JP" sz="1300" dirty="0">
                <a:latin typeface="HGPｺﾞｼｯｸE" panose="020B0900000000000000" pitchFamily="50" charset="-128"/>
                <a:ea typeface="HGPｺﾞｼｯｸE" panose="020B0900000000000000" pitchFamily="50" charset="-128"/>
              </a:rPr>
              <a:t>16</a:t>
            </a:r>
            <a:r>
              <a:rPr lang="ja-JP" altLang="en-US" sz="1300" dirty="0">
                <a:latin typeface="HGPｺﾞｼｯｸE" panose="020B0900000000000000" pitchFamily="50" charset="-128"/>
                <a:ea typeface="HGPｺﾞｼｯｸE" panose="020B0900000000000000" pitchFamily="50" charset="-128"/>
              </a:rPr>
              <a:t>［平和］　平和と公正をすべての人に</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・犯罪抑止力等の向上［具体的取組２－２－１］</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4" name="角丸四角形 18">
            <a:extLst>
              <a:ext uri="{FF2B5EF4-FFF2-40B4-BE49-F238E27FC236}">
                <a16:creationId xmlns:a16="http://schemas.microsoft.com/office/drawing/2014/main" id="{8AAF3706-2672-4E38-8FDD-691C8400C2D4}"/>
              </a:ext>
            </a:extLst>
          </p:cNvPr>
          <p:cNvSpPr/>
          <p:nvPr/>
        </p:nvSpPr>
        <p:spPr>
          <a:xfrm>
            <a:off x="314772" y="8113364"/>
            <a:ext cx="6267450" cy="10981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300" dirty="0">
                <a:latin typeface="HGPｺﾞｼｯｸE" panose="020B0900000000000000" pitchFamily="50" charset="-128"/>
                <a:ea typeface="HGPｺﾞｼｯｸE" panose="020B0900000000000000" pitchFamily="50" charset="-128"/>
              </a:rPr>
              <a:t>　目標</a:t>
            </a:r>
            <a:r>
              <a:rPr lang="en-US" altLang="ja-JP" sz="1300" dirty="0">
                <a:latin typeface="HGPｺﾞｼｯｸE" panose="020B0900000000000000" pitchFamily="50" charset="-128"/>
                <a:ea typeface="HGPｺﾞｼｯｸE" panose="020B0900000000000000" pitchFamily="50" charset="-128"/>
              </a:rPr>
              <a:t>17</a:t>
            </a:r>
            <a:r>
              <a:rPr lang="ja-JP" altLang="en-US" sz="1300" dirty="0">
                <a:latin typeface="HGPｺﾞｼｯｸE" panose="020B0900000000000000" pitchFamily="50" charset="-128"/>
                <a:ea typeface="HGPｺﾞｼｯｸE" panose="020B0900000000000000" pitchFamily="50" charset="-128"/>
              </a:rPr>
              <a:t>［実施手段］　パートナーシップで目標を達成しよう</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・区政会議を効果的に運営［具体的取組５－３－１］</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・各地域活動協議会との意見交換</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［具体的取組１－１－１／５－３－１］ </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7" name="角丸四角形 18">
            <a:extLst>
              <a:ext uri="{FF2B5EF4-FFF2-40B4-BE49-F238E27FC236}">
                <a16:creationId xmlns:a16="http://schemas.microsoft.com/office/drawing/2014/main" id="{DC6CCF50-BF33-40CE-A15C-812589723E4F}"/>
              </a:ext>
            </a:extLst>
          </p:cNvPr>
          <p:cNvSpPr/>
          <p:nvPr/>
        </p:nvSpPr>
        <p:spPr>
          <a:xfrm>
            <a:off x="377019" y="870960"/>
            <a:ext cx="6247978" cy="212382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SDGs</a:t>
            </a:r>
            <a:r>
              <a:rPr lang="ja-JP" altLang="en-US" sz="1400" dirty="0">
                <a:latin typeface="HG丸ｺﾞｼｯｸM-PRO" panose="020F0600000000000000" pitchFamily="50" charset="-128"/>
                <a:ea typeface="HG丸ｺﾞｼｯｸM-PRO" panose="020F0600000000000000" pitchFamily="50" charset="-128"/>
              </a:rPr>
              <a:t>は、城東区が進めている様々な取組と密接な関わりがあります。</a:t>
            </a:r>
            <a:r>
              <a:rPr lang="ja-JP" altLang="en-US" sz="1400" b="1" dirty="0">
                <a:latin typeface="HG丸ｺﾞｼｯｸM-PRO" panose="020F0600000000000000" pitchFamily="50" charset="-128"/>
                <a:ea typeface="HG丸ｺﾞｼｯｸM-PRO" panose="020F0600000000000000" pitchFamily="50" charset="-128"/>
              </a:rPr>
              <a:t>「広報誌、ホームページ等を通じた情報発信による普及啓発」</a:t>
            </a:r>
            <a:r>
              <a:rPr lang="ja-JP" altLang="en-US" sz="1400" dirty="0">
                <a:latin typeface="HG丸ｺﾞｼｯｸM-PRO" panose="020F0600000000000000" pitchFamily="50" charset="-128"/>
                <a:ea typeface="HG丸ｺﾞｼｯｸM-PRO" panose="020F0600000000000000" pitchFamily="50" charset="-128"/>
              </a:rPr>
              <a:t>や</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b="1" dirty="0">
                <a:latin typeface="HG丸ｺﾞｼｯｸM-PRO" panose="020F0600000000000000" pitchFamily="50" charset="-128"/>
                <a:ea typeface="HG丸ｺﾞｼｯｸM-PRO" panose="020F0600000000000000" pitchFamily="50" charset="-128"/>
              </a:rPr>
              <a:t>「</a:t>
            </a:r>
            <a:r>
              <a:rPr lang="en-US" altLang="ja-JP" sz="1400" b="1" dirty="0">
                <a:latin typeface="HG丸ｺﾞｼｯｸM-PRO" panose="020F0600000000000000" pitchFamily="50" charset="-128"/>
                <a:ea typeface="HG丸ｺﾞｼｯｸM-PRO" panose="020F0600000000000000" pitchFamily="50" charset="-128"/>
              </a:rPr>
              <a:t>SDGs</a:t>
            </a:r>
            <a:r>
              <a:rPr lang="ja-JP" altLang="en-US" sz="1400" b="1" dirty="0">
                <a:latin typeface="HG丸ｺﾞｼｯｸM-PRO" panose="020F0600000000000000" pitchFamily="50" charset="-128"/>
                <a:ea typeface="HG丸ｺﾞｼｯｸM-PRO" panose="020F0600000000000000" pitchFamily="50" charset="-128"/>
              </a:rPr>
              <a:t>サミットの開催等による関係者との連携の創出」</a:t>
            </a:r>
            <a:r>
              <a:rPr lang="ja-JP" altLang="en-US" sz="1400" dirty="0">
                <a:latin typeface="HG丸ｺﾞｼｯｸM-PRO" panose="020F0600000000000000" pitchFamily="50" charset="-128"/>
                <a:ea typeface="HG丸ｺﾞｼｯｸM-PRO" panose="020F0600000000000000" pitchFamily="50" charset="-128"/>
              </a:rPr>
              <a:t>を図ると</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ともに、</a:t>
            </a:r>
            <a:r>
              <a:rPr lang="en-US" altLang="ja-JP" sz="1400" dirty="0">
                <a:latin typeface="HG丸ｺﾞｼｯｸM-PRO" panose="020F0600000000000000" pitchFamily="50" charset="-128"/>
                <a:ea typeface="HG丸ｺﾞｼｯｸM-PRO" panose="020F0600000000000000" pitchFamily="50" charset="-128"/>
              </a:rPr>
              <a:t>SDGs</a:t>
            </a:r>
            <a:r>
              <a:rPr lang="ja-JP" altLang="en-US" sz="1400" dirty="0">
                <a:latin typeface="HG丸ｺﾞｼｯｸM-PRO" panose="020F0600000000000000" pitchFamily="50" charset="-128"/>
                <a:ea typeface="HG丸ｺﾞｼｯｸM-PRO" panose="020F0600000000000000" pitchFamily="50" charset="-128"/>
              </a:rPr>
              <a:t>の取組をさらに進めていきます。</a:t>
            </a:r>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BA382F0E-BD1C-45AE-9A57-D190C6BDF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192" y="2747167"/>
            <a:ext cx="936000" cy="936000"/>
          </a:xfrm>
          <a:prstGeom prst="rect">
            <a:avLst/>
          </a:prstGeom>
        </p:spPr>
      </p:pic>
      <p:pic>
        <p:nvPicPr>
          <p:cNvPr id="6" name="図 5">
            <a:extLst>
              <a:ext uri="{FF2B5EF4-FFF2-40B4-BE49-F238E27FC236}">
                <a16:creationId xmlns:a16="http://schemas.microsoft.com/office/drawing/2014/main" id="{6585CD0C-6750-4CCF-944E-2AF7BB5DC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024" y="4146832"/>
            <a:ext cx="936000" cy="936000"/>
          </a:xfrm>
          <a:prstGeom prst="rect">
            <a:avLst/>
          </a:prstGeom>
        </p:spPr>
      </p:pic>
      <p:pic>
        <p:nvPicPr>
          <p:cNvPr id="8" name="図 7">
            <a:extLst>
              <a:ext uri="{FF2B5EF4-FFF2-40B4-BE49-F238E27FC236}">
                <a16:creationId xmlns:a16="http://schemas.microsoft.com/office/drawing/2014/main" id="{C9F9DA77-85C3-4963-983D-A7D5AC1603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024" y="5542996"/>
            <a:ext cx="936000" cy="936000"/>
          </a:xfrm>
          <a:prstGeom prst="rect">
            <a:avLst/>
          </a:prstGeom>
        </p:spPr>
      </p:pic>
      <p:pic>
        <p:nvPicPr>
          <p:cNvPr id="20" name="図 19">
            <a:extLst>
              <a:ext uri="{FF2B5EF4-FFF2-40B4-BE49-F238E27FC236}">
                <a16:creationId xmlns:a16="http://schemas.microsoft.com/office/drawing/2014/main" id="{1E570135-BAB6-41F6-99FB-5B6393AF92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9024" y="7015218"/>
            <a:ext cx="936000" cy="936000"/>
          </a:xfrm>
          <a:prstGeom prst="rect">
            <a:avLst/>
          </a:prstGeom>
        </p:spPr>
      </p:pic>
      <p:pic>
        <p:nvPicPr>
          <p:cNvPr id="22" name="図 21">
            <a:extLst>
              <a:ext uri="{FF2B5EF4-FFF2-40B4-BE49-F238E27FC236}">
                <a16:creationId xmlns:a16="http://schemas.microsoft.com/office/drawing/2014/main" id="{509EFEDE-534D-44B8-9534-1FD7D5C1B5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7192" y="8414196"/>
            <a:ext cx="936000" cy="936000"/>
          </a:xfrm>
          <a:prstGeom prst="rect">
            <a:avLst/>
          </a:prstGeom>
        </p:spPr>
      </p:pic>
      <p:sp>
        <p:nvSpPr>
          <p:cNvPr id="18" name="正方形/長方形 17">
            <a:extLst>
              <a:ext uri="{FF2B5EF4-FFF2-40B4-BE49-F238E27FC236}">
                <a16:creationId xmlns:a16="http://schemas.microsoft.com/office/drawing/2014/main" id="{09AC9707-7B8C-4080-9F36-C09E9519548D}"/>
              </a:ext>
            </a:extLst>
          </p:cNvPr>
          <p:cNvSpPr/>
          <p:nvPr/>
        </p:nvSpPr>
        <p:spPr>
          <a:xfrm>
            <a:off x="2276872" y="56456"/>
            <a:ext cx="2448272"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a:t>
            </a:r>
            <a:r>
              <a:rPr lang="en-US" altLang="ja-JP" sz="1050" dirty="0">
                <a:solidFill>
                  <a:schemeClr val="tx1"/>
                </a:solidFill>
                <a:latin typeface="+mj-ea"/>
                <a:ea typeface="+mj-ea"/>
              </a:rPr>
              <a:t>×</a:t>
            </a:r>
            <a:r>
              <a:rPr lang="ja-JP" altLang="en-US" sz="1050" dirty="0">
                <a:solidFill>
                  <a:schemeClr val="tx1"/>
                </a:solidFill>
                <a:latin typeface="+mj-ea"/>
                <a:ea typeface="+mj-ea"/>
              </a:rPr>
              <a:t>ＳＤＧｓ</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382772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7985914"/>
              </p:ext>
            </p:extLst>
          </p:nvPr>
        </p:nvGraphicFramePr>
        <p:xfrm>
          <a:off x="253439" y="484077"/>
          <a:ext cx="6300172" cy="3876632"/>
        </p:xfrm>
        <a:graphic>
          <a:graphicData uri="http://schemas.openxmlformats.org/drawingml/2006/table">
            <a:tbl>
              <a:tblPr bandRow="1">
                <a:tableStyleId>{93296810-A885-4BE3-A3E7-6D5BEEA58F35}</a:tableStyleId>
              </a:tblPr>
              <a:tblGrid>
                <a:gridCol w="6300172">
                  <a:extLst>
                    <a:ext uri="{9D8B030D-6E8A-4147-A177-3AD203B41FA5}">
                      <a16:colId xmlns:a16="http://schemas.microsoft.com/office/drawing/2014/main" val="20000"/>
                    </a:ext>
                  </a:extLst>
                </a:gridCol>
              </a:tblGrid>
              <a:tr h="383382">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分析</a:t>
                      </a: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1556376">
                <a:tc>
                  <a:txBody>
                    <a:bodyPr/>
                    <a:lstStyle/>
                    <a:p>
                      <a:pPr algn="l" fontAlgn="ct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・平成</a:t>
                      </a:r>
                      <a:r>
                        <a:rPr lang="ja-JP" altLang="en-US" sz="1200" u="none" strike="noStrike" dirty="0">
                          <a:solidFill>
                            <a:schemeClr val="tx1"/>
                          </a:solidFill>
                          <a:effectLst/>
                          <a:latin typeface="HG丸ｺﾞｼｯｸM-PRO" pitchFamily="50" charset="-128"/>
                          <a:ea typeface="HG丸ｺﾞｼｯｸM-PRO" pitchFamily="50" charset="-128"/>
                        </a:rPr>
                        <a:t>３０年度における新たな保育施設の整備により、待機児童は解消した。</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・経済的な困窮が、子どもの学習面や生活面、将来の進路等に深刻な影響を与えている</a:t>
                      </a:r>
                      <a:r>
                        <a:rPr lang="ja-JP" altLang="en-US" sz="1200" u="none" strike="noStrike" dirty="0" err="1">
                          <a:effectLst/>
                          <a:latin typeface="HG丸ｺﾞｼｯｸM-PRO" pitchFamily="50" charset="-128"/>
                          <a:ea typeface="HG丸ｺﾞｼｯｸM-PRO" pitchFamily="50" charset="-128"/>
                        </a:rPr>
                        <a:t>こ</a:t>
                      </a: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　とが、データとして明らかになっている。</a:t>
                      </a:r>
                      <a:endParaRPr lang="en-US" altLang="ja-JP" sz="1200" u="none" strike="noStrike" dirty="0">
                        <a:effectLst/>
                        <a:latin typeface="HG丸ｺﾞｼｯｸM-PRO" pitchFamily="50" charset="-128"/>
                        <a:ea typeface="HG丸ｺﾞｼｯｸM-PRO" pitchFamily="50" charset="-128"/>
                      </a:endParaRP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a:t>
                      </a:r>
                      <a:r>
                        <a:rPr lang="en-US" altLang="ja-JP" sz="1200" b="0" i="0" u="none" strike="noStrike" dirty="0">
                          <a:solidFill>
                            <a:srgbClr val="000000"/>
                          </a:solidFill>
                          <a:effectLst/>
                          <a:latin typeface="HG丸ｺﾞｼｯｸM-PRO" pitchFamily="50" charset="-128"/>
                          <a:ea typeface="HG丸ｺﾞｼｯｸM-PRO" pitchFamily="50" charset="-128"/>
                        </a:rPr>
                        <a:t>DV</a:t>
                      </a:r>
                      <a:r>
                        <a:rPr lang="ja-JP" altLang="en-US" sz="1200" b="0" i="0" u="none" strike="noStrike" dirty="0">
                          <a:solidFill>
                            <a:srgbClr val="000000"/>
                          </a:solidFill>
                          <a:effectLst/>
                          <a:latin typeface="HG丸ｺﾞｼｯｸM-PRO" pitchFamily="50" charset="-128"/>
                          <a:ea typeface="HG丸ｺﾞｼｯｸM-PRO" pitchFamily="50" charset="-128"/>
                        </a:rPr>
                        <a:t>相談件数が急増している。</a:t>
                      </a:r>
                      <a:endParaRPr lang="en-US" altLang="ja-JP"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83382">
                <a:tc>
                  <a:txBody>
                    <a:bodyPr/>
                    <a:lstStyle/>
                    <a:p>
                      <a:pPr algn="l" fontAlgn="ctr"/>
                      <a:r>
                        <a:rPr lang="ja-JP" altLang="en-US" sz="1600" b="1" u="none" strike="noStrike" dirty="0">
                          <a:effectLst/>
                          <a:latin typeface="HG丸ｺﾞｼｯｸM-PRO" pitchFamily="50" charset="-128"/>
                          <a:ea typeface="HG丸ｺﾞｼｯｸM-PRO" pitchFamily="50" charset="-128"/>
                        </a:rPr>
                        <a:t>課題</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544576">
                <a:tc>
                  <a:txBody>
                    <a:bodyPr/>
                    <a:lstStyle/>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・保留児童への対応やマンション建設、保育ニーズの高まり等の把握に努め、待機児童は　</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解消したところはあるが、実情に応じた子育て支援のニーズへの対応が十分ではない。</a:t>
                      </a: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・経済的な困窮により影響を受けている子どもの学習面への対策が不十分である。</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・新型コロナ感染症感染拡大の影響が考えられるが、引き続き動向を注視する必要がある。</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正方形/長方形 2"/>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26</a:t>
            </a:r>
            <a:r>
              <a:rPr kumimoji="1" lang="en-US" altLang="ja-JP" dirty="0">
                <a:solidFill>
                  <a:schemeClr val="tx1"/>
                </a:solidFill>
              </a:rPr>
              <a:t>-</a:t>
            </a:r>
            <a:endParaRPr kumimoji="1" lang="ja-JP" altLang="en-US" dirty="0">
              <a:solidFill>
                <a:schemeClr val="tx1"/>
              </a:solidFill>
            </a:endParaRPr>
          </a:p>
        </p:txBody>
      </p:sp>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経営課題３</a:t>
            </a:r>
            <a:endParaRPr kumimoji="1" lang="ja-JP" altLang="en-US" sz="1050" dirty="0">
              <a:solidFill>
                <a:schemeClr val="tx1"/>
              </a:solidFill>
              <a:latin typeface="+mj-ea"/>
              <a:ea typeface="+mj-ea"/>
            </a:endParaRPr>
          </a:p>
        </p:txBody>
      </p:sp>
      <p:sp>
        <p:nvSpPr>
          <p:cNvPr id="9" name="正方形/長方形 8"/>
          <p:cNvSpPr/>
          <p:nvPr/>
        </p:nvSpPr>
        <p:spPr>
          <a:xfrm>
            <a:off x="5085184" y="2445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664" y="4960578"/>
            <a:ext cx="2304556" cy="2080654"/>
          </a:xfrm>
          <a:prstGeom prst="rect">
            <a:avLst/>
          </a:prstGeom>
        </p:spPr>
      </p:pic>
    </p:spTree>
    <p:extLst>
      <p:ext uri="{BB962C8B-B14F-4D97-AF65-F5344CB8AC3E}">
        <p14:creationId xmlns:p14="http://schemas.microsoft.com/office/powerpoint/2010/main" val="47803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65021784"/>
              </p:ext>
            </p:extLst>
          </p:nvPr>
        </p:nvGraphicFramePr>
        <p:xfrm>
          <a:off x="404664" y="361917"/>
          <a:ext cx="6102304" cy="5805120"/>
        </p:xfrm>
        <a:graphic>
          <a:graphicData uri="http://schemas.openxmlformats.org/drawingml/2006/table">
            <a:tbl>
              <a:tblPr bandRow="1">
                <a:tableStyleId>{5C22544A-7EE6-4342-B048-85BDC9FD1C3A}</a:tableStyleId>
              </a:tblPr>
              <a:tblGrid>
                <a:gridCol w="6102304">
                  <a:extLst>
                    <a:ext uri="{9D8B030D-6E8A-4147-A177-3AD203B41FA5}">
                      <a16:colId xmlns:a16="http://schemas.microsoft.com/office/drawing/2014/main" val="20000"/>
                    </a:ext>
                  </a:extLst>
                </a:gridCol>
              </a:tblGrid>
              <a:tr h="1183808">
                <a:tc>
                  <a:txBody>
                    <a:bodyPr/>
                    <a:lstStyle/>
                    <a:p>
                      <a:pPr algn="l" fontAlgn="ctr"/>
                      <a:r>
                        <a:rPr lang="en-US" altLang="ja-JP" sz="2600" u="none" strike="noStrike" dirty="0">
                          <a:solidFill>
                            <a:schemeClr val="tx1"/>
                          </a:solidFill>
                          <a:effectLst/>
                          <a:latin typeface="HGP創英角ｺﾞｼｯｸUB" pitchFamily="50" charset="-128"/>
                          <a:ea typeface="HGP創英角ｺﾞｼｯｸUB" pitchFamily="50" charset="-128"/>
                        </a:rPr>
                        <a:t>【</a:t>
                      </a:r>
                      <a:r>
                        <a:rPr lang="ja-JP" altLang="en-US" sz="2600" u="none" strike="noStrike" dirty="0">
                          <a:solidFill>
                            <a:schemeClr val="tx1"/>
                          </a:solidFill>
                          <a:effectLst/>
                          <a:latin typeface="HGP創英角ｺﾞｼｯｸUB" pitchFamily="50" charset="-128"/>
                          <a:ea typeface="HGP創英角ｺﾞｼｯｸUB" pitchFamily="50" charset="-128"/>
                        </a:rPr>
                        <a:t>戦略３－１</a:t>
                      </a:r>
                      <a:r>
                        <a:rPr lang="en-US" altLang="ja-JP" sz="2600" u="none" strike="noStrike" dirty="0">
                          <a:solidFill>
                            <a:schemeClr val="tx1"/>
                          </a:solidFill>
                          <a:effectLst/>
                          <a:latin typeface="HGP創英角ｺﾞｼｯｸUB" pitchFamily="50" charset="-128"/>
                          <a:ea typeface="HGP創英角ｺﾞｼｯｸUB" pitchFamily="50" charset="-128"/>
                        </a:rPr>
                        <a:t>】</a:t>
                      </a:r>
                    </a:p>
                    <a:p>
                      <a:pPr algn="ctr" fontAlgn="ctr"/>
                      <a:r>
                        <a:rPr lang="ja-JP" altLang="en-US" sz="2600" u="none" strike="noStrike" dirty="0">
                          <a:solidFill>
                            <a:schemeClr val="tx1"/>
                          </a:solidFill>
                          <a:effectLst/>
                          <a:latin typeface="HGP創英角ｺﾞｼｯｸUB" pitchFamily="50" charset="-128"/>
                          <a:ea typeface="HGP創英角ｺﾞｼｯｸUB" pitchFamily="50" charset="-128"/>
                        </a:rPr>
                        <a:t>子育て世帯が安心して、生み育て、</a:t>
                      </a:r>
                      <a:endParaRPr lang="en-US" altLang="ja-JP" sz="2600" u="none" strike="noStrike" dirty="0">
                        <a:solidFill>
                          <a:schemeClr val="tx1"/>
                        </a:solidFill>
                        <a:effectLst/>
                        <a:latin typeface="HGP創英角ｺﾞｼｯｸUB" pitchFamily="50" charset="-128"/>
                        <a:ea typeface="HGP創英角ｺﾞｼｯｸUB" pitchFamily="50" charset="-128"/>
                      </a:endParaRPr>
                    </a:p>
                    <a:p>
                      <a:pPr algn="ctr" fontAlgn="ctr"/>
                      <a:r>
                        <a:rPr lang="ja-JP" altLang="en-US" sz="2600" u="none" strike="noStrike" dirty="0">
                          <a:solidFill>
                            <a:schemeClr val="tx1"/>
                          </a:solidFill>
                          <a:effectLst/>
                          <a:latin typeface="HGP創英角ｺﾞｼｯｸUB" pitchFamily="50" charset="-128"/>
                          <a:ea typeface="HGP創英角ｺﾞｼｯｸUB" pitchFamily="50" charset="-128"/>
                        </a:rPr>
                        <a:t>働くことができるまちへ</a:t>
                      </a:r>
                      <a:endParaRPr lang="ja-JP" altLang="en-US" sz="2600" b="1" i="0" u="none" strike="noStrike" dirty="0">
                        <a:solidFill>
                          <a:schemeClr val="tx1"/>
                        </a:solidFill>
                        <a:effectLst/>
                        <a:latin typeface="HGP創英角ｺﾞｼｯｸUB" pitchFamily="50" charset="-128"/>
                        <a:ea typeface="HGP創英角ｺﾞｼｯｸUB" pitchFamily="50" charset="-128"/>
                      </a:endParaRPr>
                    </a:p>
                  </a:txBody>
                  <a:tcPr marL="72000" marR="8620" marT="7800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62454">
                <a:tc>
                  <a:txBody>
                    <a:bodyPr/>
                    <a:lstStyle/>
                    <a:p>
                      <a:pPr algn="l" fontAlgn="ctr"/>
                      <a:r>
                        <a:rPr lang="ja-JP" altLang="en-US" sz="1600" b="1" i="0" u="none" strike="noStrike" dirty="0">
                          <a:solidFill>
                            <a:schemeClr val="tx1"/>
                          </a:solidFill>
                          <a:effectLst/>
                          <a:latin typeface="HG丸ｺﾞｼｯｸM-PRO" pitchFamily="50" charset="-128"/>
                          <a:ea typeface="HG丸ｺﾞｼｯｸM-PRO" pitchFamily="50" charset="-128"/>
                        </a:rPr>
                        <a:t>めざす成果</a:t>
                      </a:r>
                      <a:r>
                        <a:rPr lang="ja-JP" altLang="en-US" sz="1200" b="0" i="0" u="none" strike="noStrike" dirty="0">
                          <a:solidFill>
                            <a:schemeClr val="tx1"/>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928411">
                <a:tc>
                  <a:txBody>
                    <a:bodyPr/>
                    <a:lstStyle/>
                    <a:p>
                      <a:pPr algn="l" fontAlgn="ctr"/>
                      <a:r>
                        <a:rPr lang="en-US" altLang="ja-JP" sz="1200" u="none" strike="noStrike" dirty="0">
                          <a:solidFill>
                            <a:schemeClr val="tx1"/>
                          </a:solidFill>
                          <a:effectLst/>
                          <a:latin typeface="HG丸ｺﾞｼｯｸM-PRO" pitchFamily="50" charset="-128"/>
                          <a:ea typeface="HG丸ｺﾞｼｯｸM-PRO" pitchFamily="50" charset="-128"/>
                        </a:rPr>
                        <a:t>《</a:t>
                      </a:r>
                      <a:r>
                        <a:rPr lang="ja-JP" altLang="en-US" sz="1200" u="none" strike="noStrike" dirty="0">
                          <a:solidFill>
                            <a:schemeClr val="tx1"/>
                          </a:solidFill>
                          <a:effectLst/>
                          <a:latin typeface="HG丸ｺﾞｼｯｸM-PRO" pitchFamily="50" charset="-128"/>
                          <a:ea typeface="HG丸ｺﾞｼｯｸM-PRO" pitchFamily="50" charset="-128"/>
                        </a:rPr>
                        <a:t>めざす状態</a:t>
                      </a:r>
                      <a:r>
                        <a:rPr lang="en-US" altLang="ja-JP" sz="1200" u="none" strike="noStrike" dirty="0">
                          <a:solidFill>
                            <a:schemeClr val="tx1"/>
                          </a:solidFill>
                          <a:effectLst/>
                          <a:latin typeface="HG丸ｺﾞｼｯｸM-PRO" pitchFamily="50" charset="-128"/>
                          <a:ea typeface="HG丸ｺﾞｼｯｸM-PRO" pitchFamily="50" charset="-128"/>
                        </a:rPr>
                        <a:t>》</a:t>
                      </a:r>
                      <a:br>
                        <a:rPr lang="en-US" altLang="ja-JP" sz="1200" u="none" strike="noStrike" dirty="0">
                          <a:solidFill>
                            <a:schemeClr val="tx1"/>
                          </a:solidFill>
                          <a:effectLst/>
                          <a:latin typeface="HG丸ｺﾞｼｯｸM-PRO" pitchFamily="50" charset="-128"/>
                          <a:ea typeface="HG丸ｺﾞｼｯｸM-PRO" pitchFamily="50" charset="-128"/>
                        </a:rPr>
                      </a:br>
                      <a:r>
                        <a:rPr lang="ja-JP" altLang="en-US" sz="1200" u="none" strike="noStrike" dirty="0">
                          <a:solidFill>
                            <a:schemeClr val="tx1"/>
                          </a:solidFill>
                          <a:effectLst/>
                          <a:latin typeface="HG丸ｺﾞｼｯｸM-PRO" pitchFamily="50" charset="-128"/>
                          <a:ea typeface="HG丸ｺﾞｼｯｸM-PRO" pitchFamily="50" charset="-128"/>
                        </a:rPr>
                        <a:t>・これからも城東区で子どもを育てていきたいと思っている状態</a:t>
                      </a: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・保育所、幼稚園などが充実し、待機児童がない状態</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・これからも城東区で子どもを育てていきたいと思っている子育て層の割合（区民アン</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ケート）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75</a:t>
                      </a:r>
                      <a:r>
                        <a:rPr lang="ja-JP" altLang="en-US" sz="1200" b="0" i="0" u="none" strike="noStrike" dirty="0">
                          <a:solidFill>
                            <a:schemeClr val="tx1"/>
                          </a:solidFill>
                          <a:effectLst/>
                          <a:latin typeface="HG丸ｺﾞｼｯｸM-PRO" pitchFamily="50" charset="-128"/>
                          <a:ea typeface="HG丸ｺﾞｼｯｸM-PRO" pitchFamily="50" charset="-128"/>
                        </a:rPr>
                        <a:t>％（令和</a:t>
                      </a:r>
                      <a:r>
                        <a:rPr lang="en-US" altLang="ja-JP" sz="1200" b="0" i="0" u="none" strike="noStrike" dirty="0">
                          <a:solidFill>
                            <a:schemeClr val="tx1"/>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92.2%</a:t>
                      </a:r>
                      <a:r>
                        <a:rPr lang="ja-JP" altLang="en-US"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・待機児童数　０名（令和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月</a:t>
                      </a:r>
                      <a:r>
                        <a:rPr lang="en-US" altLang="ja-JP" sz="1200" b="0" i="0" u="none" strike="noStrike" dirty="0">
                          <a:solidFill>
                            <a:schemeClr val="tx1"/>
                          </a:solidFill>
                          <a:effectLst/>
                          <a:latin typeface="HG丸ｺﾞｼｯｸM-PRO" pitchFamily="50" charset="-128"/>
                          <a:ea typeface="HG丸ｺﾞｼｯｸM-PRO" pitchFamily="50" charset="-128"/>
                        </a:rPr>
                        <a:t>1</a:t>
                      </a:r>
                      <a:r>
                        <a:rPr lang="ja-JP" altLang="en-US" sz="1200" b="0" i="0" u="none" strike="noStrike" dirty="0">
                          <a:solidFill>
                            <a:schemeClr val="tx1"/>
                          </a:solidFill>
                          <a:effectLst/>
                          <a:latin typeface="HG丸ｺﾞｼｯｸM-PRO" pitchFamily="50" charset="-128"/>
                          <a:ea typeface="HG丸ｺﾞｼｯｸM-PRO" pitchFamily="50" charset="-128"/>
                        </a:rPr>
                        <a:t>日時点　令和</a:t>
                      </a:r>
                      <a:r>
                        <a:rPr lang="en-US" altLang="ja-JP" sz="1200" b="0" i="0" u="none" strike="noStrike" dirty="0">
                          <a:solidFill>
                            <a:schemeClr val="tx1"/>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年</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月</a:t>
                      </a:r>
                      <a:r>
                        <a:rPr lang="en-US" altLang="ja-JP" sz="1200" b="0" i="0" u="none" strike="noStrike" dirty="0">
                          <a:solidFill>
                            <a:schemeClr val="tx1"/>
                          </a:solidFill>
                          <a:effectLst/>
                          <a:latin typeface="HG丸ｺﾞｼｯｸM-PRO" pitchFamily="50" charset="-128"/>
                          <a:ea typeface="HG丸ｺﾞｼｯｸM-PRO" pitchFamily="50" charset="-128"/>
                        </a:rPr>
                        <a:t>1</a:t>
                      </a:r>
                      <a:r>
                        <a:rPr lang="ja-JP" altLang="en-US" sz="1200" b="0" i="0" u="none" strike="noStrike" dirty="0">
                          <a:solidFill>
                            <a:schemeClr val="tx1"/>
                          </a:solidFill>
                          <a:effectLst/>
                          <a:latin typeface="HG丸ｺﾞｼｯｸM-PRO" pitchFamily="50" charset="-128"/>
                          <a:ea typeface="HG丸ｺﾞｼｯｸM-PRO" pitchFamily="50" charset="-128"/>
                        </a:rPr>
                        <a:t>日</a:t>
                      </a:r>
                      <a:r>
                        <a:rPr lang="en-US" altLang="ja-JP" sz="1200" b="0" i="0" u="none" strike="noStrike" dirty="0">
                          <a:solidFill>
                            <a:schemeClr val="tx1"/>
                          </a:solidFill>
                          <a:effectLst/>
                          <a:latin typeface="HG丸ｺﾞｼｯｸM-PRO" pitchFamily="50" charset="-128"/>
                          <a:ea typeface="HG丸ｺﾞｼｯｸM-PRO" pitchFamily="50" charset="-128"/>
                        </a:rPr>
                        <a:t>0</a:t>
                      </a:r>
                      <a:r>
                        <a:rPr lang="ja-JP" altLang="en-US" sz="1200" b="0" i="0" u="none" strike="noStrike" dirty="0">
                          <a:solidFill>
                            <a:schemeClr val="tx1"/>
                          </a:solidFill>
                          <a:effectLst/>
                          <a:latin typeface="HG丸ｺﾞｼｯｸM-PRO" pitchFamily="50" charset="-128"/>
                          <a:ea typeface="HG丸ｺﾞｼｯｸM-PRO" pitchFamily="50" charset="-128"/>
                        </a:rPr>
                        <a:t>名）</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・城東区における重大虐待事案　０名</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62454">
                <a:tc>
                  <a:txBody>
                    <a:bodyPr/>
                    <a:lstStyle/>
                    <a:p>
                      <a:pPr algn="l" fontAlgn="ctr"/>
                      <a:r>
                        <a:rPr lang="ja-JP" altLang="en-US" sz="1600" b="1" u="none" strike="noStrike" dirty="0">
                          <a:solidFill>
                            <a:schemeClr val="tx1"/>
                          </a:solidFill>
                          <a:effectLst/>
                          <a:latin typeface="HG丸ｺﾞｼｯｸM-PRO" pitchFamily="50" charset="-128"/>
                          <a:ea typeface="HG丸ｺﾞｼｯｸM-PRO" pitchFamily="50" charset="-128"/>
                        </a:rPr>
                        <a:t>戦略</a:t>
                      </a:r>
                      <a:endParaRPr lang="ja-JP" altLang="en-US" sz="1600" b="1"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700392">
                <a:tc>
                  <a:txBody>
                    <a:bodyPr/>
                    <a:lstStyle/>
                    <a:p>
                      <a:pPr algn="l" fontAlgn="ctr"/>
                      <a:r>
                        <a:rPr lang="ja-JP" altLang="en-US" sz="1200" u="none" strike="noStrike" dirty="0">
                          <a:solidFill>
                            <a:schemeClr val="tx1"/>
                          </a:solidFill>
                          <a:effectLst/>
                          <a:latin typeface="HG丸ｺﾞｼｯｸM-PRO" pitchFamily="50" charset="-128"/>
                          <a:ea typeface="HG丸ｺﾞｼｯｸM-PRO" pitchFamily="50" charset="-128"/>
                        </a:rPr>
                        <a:t>・子育て支援情報発信事業や、</a:t>
                      </a:r>
                      <a:r>
                        <a:rPr lang="en-US" altLang="ja-JP" sz="1200" u="none" strike="noStrike" dirty="0">
                          <a:solidFill>
                            <a:schemeClr val="tx1"/>
                          </a:solidFill>
                          <a:effectLst/>
                          <a:latin typeface="HG丸ｺﾞｼｯｸM-PRO" pitchFamily="50" charset="-128"/>
                          <a:ea typeface="HG丸ｺﾞｼｯｸM-PRO" pitchFamily="50" charset="-128"/>
                        </a:rPr>
                        <a:t>『</a:t>
                      </a:r>
                      <a:r>
                        <a:rPr lang="ja-JP" altLang="en-US" sz="1200" u="none" strike="noStrike" dirty="0">
                          <a:solidFill>
                            <a:schemeClr val="tx1"/>
                          </a:solidFill>
                          <a:effectLst/>
                          <a:latin typeface="HG丸ｺﾞｼｯｸM-PRO" pitchFamily="50" charset="-128"/>
                          <a:ea typeface="HG丸ｺﾞｼｯｸM-PRO" pitchFamily="50" charset="-128"/>
                        </a:rPr>
                        <a:t>絵本で子育て！みんなで子育て！</a:t>
                      </a:r>
                      <a:r>
                        <a:rPr lang="en-US" altLang="ja-JP" sz="1200" u="none" strike="noStrike" dirty="0">
                          <a:solidFill>
                            <a:schemeClr val="tx1"/>
                          </a:solidFill>
                          <a:effectLst/>
                          <a:latin typeface="HG丸ｺﾞｼｯｸM-PRO" pitchFamily="50" charset="-128"/>
                          <a:ea typeface="HG丸ｺﾞｼｯｸM-PRO" pitchFamily="50" charset="-128"/>
                        </a:rPr>
                        <a:t>』</a:t>
                      </a:r>
                      <a:r>
                        <a:rPr lang="ja-JP" altLang="en-US" sz="1200" u="none" strike="noStrike" dirty="0">
                          <a:solidFill>
                            <a:schemeClr val="tx1"/>
                          </a:solidFill>
                          <a:effectLst/>
                          <a:latin typeface="HG丸ｺﾞｼｯｸM-PRO" pitchFamily="50" charset="-128"/>
                          <a:ea typeface="HG丸ｺﾞｼｯｸM-PRO" pitchFamily="50" charset="-128"/>
                        </a:rPr>
                        <a:t>推進事業等を通じ</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て、より地域の実情に応じた子育て支援を推進し、関係機関との連携を強化すると</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ともに、子育て層のエンパワメント</a:t>
                      </a:r>
                      <a:r>
                        <a:rPr lang="en-US" altLang="ja-JP" sz="1050" baseline="50000" dirty="0">
                          <a:solidFill>
                            <a:schemeClr val="tx1"/>
                          </a:solidFill>
                          <a:latin typeface="HG丸ｺﾞｼｯｸM-PRO" pitchFamily="50" charset="-128"/>
                          <a:ea typeface="HG丸ｺﾞｼｯｸM-PRO" pitchFamily="50" charset="-128"/>
                        </a:rPr>
                        <a:t>10</a:t>
                      </a:r>
                      <a:r>
                        <a:rPr lang="ja-JP" altLang="en-US" sz="1200" u="none" strike="noStrike" dirty="0">
                          <a:solidFill>
                            <a:schemeClr val="tx1"/>
                          </a:solidFill>
                          <a:effectLst/>
                          <a:latin typeface="HG丸ｺﾞｼｯｸM-PRO" pitchFamily="50" charset="-128"/>
                          <a:ea typeface="HG丸ｺﾞｼｯｸM-PRO" pitchFamily="50" charset="-128"/>
                        </a:rPr>
                        <a:t>を進める取組を検討する。</a:t>
                      </a: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・マンション建設などの動向を注視し、潜在的な保育ニーズも把握した、保育施設整</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備等も含めた子育て支援の充実に向けた取組を行う。</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・区こどもサポートネット事業の実施及び子育て支援室による要保護児童等への支援の　</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u="none" strike="noStrike" dirty="0">
                          <a:solidFill>
                            <a:schemeClr val="tx1"/>
                          </a:solidFill>
                          <a:effectLst/>
                          <a:latin typeface="HG丸ｺﾞｼｯｸM-PRO" pitchFamily="50" charset="-128"/>
                          <a:ea typeface="HG丸ｺﾞｼｯｸM-PRO" pitchFamily="50" charset="-128"/>
                        </a:rPr>
                        <a:t>   </a:t>
                      </a:r>
                      <a:r>
                        <a:rPr lang="ja-JP" altLang="en-US" sz="1200" u="none" strike="noStrike" dirty="0">
                          <a:solidFill>
                            <a:schemeClr val="tx1"/>
                          </a:solidFill>
                          <a:effectLst/>
                          <a:latin typeface="HG丸ｺﾞｼｯｸM-PRO" pitchFamily="50" charset="-128"/>
                          <a:ea typeface="HG丸ｺﾞｼｯｸM-PRO" pitchFamily="50" charset="-128"/>
                        </a:rPr>
                        <a:t>充実</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正方形/長方形 8"/>
          <p:cNvSpPr/>
          <p:nvPr/>
        </p:nvSpPr>
        <p:spPr>
          <a:xfrm>
            <a:off x="3068960" y="950436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27</a:t>
            </a:r>
            <a:r>
              <a:rPr kumimoji="1" lang="en-US" altLang="ja-JP" dirty="0">
                <a:solidFill>
                  <a:schemeClr val="tx1"/>
                </a:solidFill>
              </a:rPr>
              <a:t>-</a:t>
            </a:r>
            <a:endParaRPr kumimoji="1" lang="ja-JP" altLang="en-US" dirty="0">
              <a:solidFill>
                <a:schemeClr val="tx1"/>
              </a:solidFill>
            </a:endParaRPr>
          </a:p>
        </p:txBody>
      </p:sp>
      <p:sp>
        <p:nvSpPr>
          <p:cNvPr id="11" name="正方形/長方形 10"/>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戦略３－１</a:t>
            </a:r>
            <a:endParaRPr kumimoji="1" lang="ja-JP" altLang="en-US" sz="1050" dirty="0">
              <a:solidFill>
                <a:schemeClr val="tx1"/>
              </a:solidFill>
              <a:latin typeface="+mj-ea"/>
              <a:ea typeface="+mj-ea"/>
            </a:endParaRPr>
          </a:p>
        </p:txBody>
      </p:sp>
      <p:sp>
        <p:nvSpPr>
          <p:cNvPr id="8" name="正方形/長方形 7"/>
          <p:cNvSpPr/>
          <p:nvPr/>
        </p:nvSpPr>
        <p:spPr>
          <a:xfrm>
            <a:off x="29691" y="48808"/>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2" name="正方形/長方形 11"/>
          <p:cNvSpPr/>
          <p:nvPr/>
        </p:nvSpPr>
        <p:spPr>
          <a:xfrm>
            <a:off x="260648" y="8337376"/>
            <a:ext cx="6453336"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rgbClr val="000000"/>
                </a:solidFill>
                <a:latin typeface="HG丸ｺﾞｼｯｸM-PRO" pitchFamily="50" charset="-128"/>
                <a:ea typeface="HG丸ｺﾞｼｯｸM-PRO" pitchFamily="50" charset="-128"/>
              </a:rPr>
              <a:t>10</a:t>
            </a:r>
            <a:r>
              <a:rPr lang="ja-JP" altLang="en-US" sz="1000" baseline="50000" dirty="0">
                <a:solidFill>
                  <a:srgbClr val="000000"/>
                </a:solidFill>
                <a:latin typeface="HG丸ｺﾞｼｯｸM-PRO" pitchFamily="50" charset="-128"/>
                <a:ea typeface="HG丸ｺﾞｼｯｸM-PRO" pitchFamily="50" charset="-128"/>
              </a:rPr>
              <a:t>　</a:t>
            </a:r>
            <a:r>
              <a:rPr lang="ja-JP" altLang="en-US" sz="1000" dirty="0"/>
              <a:t>一人ひとりが、本来持っている潜在力を生涯にわたって発揮し続けられるように顕在化し、活動を通して人々の生</a:t>
            </a:r>
            <a:r>
              <a:rPr lang="en-US" altLang="ja-JP" sz="1000" dirty="0"/>
              <a:t/>
            </a:r>
            <a:br>
              <a:rPr lang="en-US" altLang="ja-JP" sz="1000" dirty="0"/>
            </a:br>
            <a:r>
              <a:rPr lang="ja-JP" altLang="en-US" sz="1000" dirty="0"/>
              <a:t>　活、社会の発展のために生かしていくこと。エンパワメントには、セルフ・エンパワメント（自分力）、ピア・エンパワメント</a:t>
            </a:r>
            <a:r>
              <a:rPr lang="en-US" altLang="ja-JP" sz="1000" dirty="0"/>
              <a:t/>
            </a:r>
            <a:br>
              <a:rPr lang="en-US" altLang="ja-JP" sz="1000" dirty="0"/>
            </a:br>
            <a:r>
              <a:rPr lang="ja-JP" altLang="en-US" sz="1000" dirty="0"/>
              <a:t>　（仲間力）、コミュニティ・エンパワメント（地域力・組織力）等があり、これらを組み合わせて使うことが、エンパワメント</a:t>
            </a:r>
            <a:r>
              <a:rPr lang="en-US" altLang="ja-JP" sz="1000" dirty="0"/>
              <a:t/>
            </a:r>
            <a:br>
              <a:rPr lang="en-US" altLang="ja-JP" sz="1000" dirty="0"/>
            </a:br>
            <a:r>
              <a:rPr lang="ja-JP" altLang="en-US" sz="1000" dirty="0"/>
              <a:t>　の実現に有効である。</a:t>
            </a:r>
            <a:endParaRPr lang="en-US" altLang="ja-JP" sz="1000" baseline="50000" dirty="0">
              <a:solidFill>
                <a:srgbClr val="000000"/>
              </a:solidFill>
              <a:latin typeface="HG丸ｺﾞｼｯｸM-PRO" pitchFamily="50" charset="-128"/>
              <a:ea typeface="HG丸ｺﾞｼｯｸM-PRO" pitchFamily="50" charset="-128"/>
            </a:endParaRPr>
          </a:p>
        </p:txBody>
      </p:sp>
      <p:sp>
        <p:nvSpPr>
          <p:cNvPr id="13" name="AutoShape 1"/>
          <p:cNvSpPr>
            <a:spLocks noChangeArrowheads="1"/>
          </p:cNvSpPr>
          <p:nvPr/>
        </p:nvSpPr>
        <p:spPr bwMode="auto">
          <a:xfrm>
            <a:off x="284609" y="7836247"/>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4" name="図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640000">
            <a:off x="346020" y="7492511"/>
            <a:ext cx="476407" cy="686400"/>
          </a:xfrm>
          <a:prstGeom prst="rect">
            <a:avLst/>
          </a:prstGeom>
        </p:spPr>
      </p:pic>
      <p:cxnSp>
        <p:nvCxnSpPr>
          <p:cNvPr id="15" name="直線コネクタ 14"/>
          <p:cNvCxnSpPr/>
          <p:nvPr/>
        </p:nvCxnSpPr>
        <p:spPr>
          <a:xfrm>
            <a:off x="284609" y="8231274"/>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6" name="グループ化 15"/>
          <p:cNvGrpSpPr/>
          <p:nvPr/>
        </p:nvGrpSpPr>
        <p:grpSpPr>
          <a:xfrm>
            <a:off x="6090025" y="1222573"/>
            <a:ext cx="389851" cy="338554"/>
            <a:chOff x="4028879" y="8639697"/>
            <a:chExt cx="389851" cy="338554"/>
          </a:xfrm>
        </p:grpSpPr>
        <p:sp>
          <p:nvSpPr>
            <p:cNvPr id="17" name="角丸四角形 16"/>
            <p:cNvSpPr/>
            <p:nvPr/>
          </p:nvSpPr>
          <p:spPr>
            <a:xfrm>
              <a:off x="4079788" y="8677618"/>
              <a:ext cx="288032"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028879"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こ</a:t>
              </a:r>
            </a:p>
          </p:txBody>
        </p:sp>
      </p:gr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3056" y="6314188"/>
            <a:ext cx="2551216" cy="1636018"/>
          </a:xfrm>
          <a:prstGeom prst="rect">
            <a:avLst/>
          </a:prstGeom>
        </p:spPr>
      </p:pic>
    </p:spTree>
    <p:extLst>
      <p:ext uri="{BB962C8B-B14F-4D97-AF65-F5344CB8AC3E}">
        <p14:creationId xmlns:p14="http://schemas.microsoft.com/office/powerpoint/2010/main" val="406336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57164739"/>
              </p:ext>
            </p:extLst>
          </p:nvPr>
        </p:nvGraphicFramePr>
        <p:xfrm>
          <a:off x="260648" y="272480"/>
          <a:ext cx="6336704" cy="8085890"/>
        </p:xfrm>
        <a:graphic>
          <a:graphicData uri="http://schemas.openxmlformats.org/drawingml/2006/table">
            <a:tbl>
              <a:tblPr bandRow="1">
                <a:tableStyleId>{7DF18680-E054-41AD-8BC1-D1AEF772440D}</a:tableStyleId>
              </a:tblPr>
              <a:tblGrid>
                <a:gridCol w="43204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62669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effectLst/>
                          <a:latin typeface="HGP創英角ｺﾞｼｯｸUB" pitchFamily="50" charset="-128"/>
                          <a:ea typeface="HGP創英角ｺﾞｼｯｸUB" pitchFamily="50" charset="-128"/>
                        </a:rPr>
                        <a:t>戦略３－１の具体的取組</a:t>
                      </a: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989934">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３－１－１　子育て支援事業の推進</a:t>
                      </a: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① 切れ目のない子育て支援事業の実施（</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0</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歳児家庭見守り支</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援事業・こどもサポートネット等）</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② 子育てサロンとの連携（０歳児事業利用者の引継・専門職</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の訪問相談）や絵本スポットの拡充による、親子で楽しめ、</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気軽に集える</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ような</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子育て支援事業等の開催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③ 区広報誌での子育て支援情報の充実や、子育て応援情報誌</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「わくわく城東」の発行、子育て応援アプリ「わくわく」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の利用促進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④ </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YouTube</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等を活用した保活に関する情報発信</a:t>
                      </a:r>
                      <a:endParaRPr kumimoji="1" lang="en-US" altLang="ja-JP" sz="1200" b="0" i="0" u="none" strike="sng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⑤ 今後の保育ニーズを注視し、待機児童ゼロが継続できるよ</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う、取り組む</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⑥ 重大な児童虐待ゼロに向けた、安全確認の早期実施（</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48</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時間以内）</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rgbClr val="000000"/>
                          </a:solidFill>
                          <a:effectLst/>
                          <a:latin typeface="HGPｺﾞｼｯｸE" pitchFamily="50" charset="-128"/>
                          <a:ea typeface="HGPｺﾞｼｯｸE" pitchFamily="50" charset="-128"/>
                        </a:rPr>
                        <a:t>【</a:t>
                      </a:r>
                      <a:r>
                        <a:rPr lang="ja-JP" altLang="en-US" sz="1000" b="0" i="0" u="none" strike="noStrike" dirty="0">
                          <a:solidFill>
                            <a:srgbClr val="000000"/>
                          </a:solidFill>
                          <a:effectLst/>
                          <a:latin typeface="HGPｺﾞｼｯｸE" pitchFamily="50" charset="-128"/>
                          <a:ea typeface="HGPｺﾞｼｯｸE" pitchFamily="50" charset="-128"/>
                        </a:rPr>
                        <a:t>業績目標</a:t>
                      </a:r>
                      <a:r>
                        <a:rPr lang="en-US" altLang="ja-JP" sz="1000" b="0" i="0" u="none" strike="noStrike" dirty="0">
                          <a:solidFill>
                            <a:srgbClr val="000000"/>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①０歳児家庭見守り支援事業　同意率　</a:t>
                      </a:r>
                      <a:r>
                        <a:rPr lang="en-US" altLang="ja-JP" sz="1000" b="0" i="0" u="none" strike="noStrike" dirty="0">
                          <a:solidFill>
                            <a:schemeClr val="tx1"/>
                          </a:solidFill>
                          <a:effectLst/>
                          <a:latin typeface="HG丸ｺﾞｼｯｸM-PRO" pitchFamily="50" charset="-128"/>
                          <a:ea typeface="HG丸ｺﾞｼｯｸM-PRO" pitchFamily="50" charset="-128"/>
                        </a:rPr>
                        <a:t>70</a:t>
                      </a:r>
                      <a:r>
                        <a:rPr lang="ja-JP" altLang="en-US" sz="10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区こどもサポートネットが、有効に活用することができたと感じる学校長の割合　</a:t>
                      </a:r>
                      <a:r>
                        <a:rPr lang="en-US" altLang="ja-JP" sz="1000" b="0" i="0" u="none" strike="noStrike" dirty="0">
                          <a:solidFill>
                            <a:schemeClr val="tx1"/>
                          </a:solidFill>
                          <a:effectLst/>
                          <a:latin typeface="HG丸ｺﾞｼｯｸM-PRO" pitchFamily="50" charset="-128"/>
                          <a:ea typeface="HG丸ｺﾞｼｯｸM-PRO" pitchFamily="50" charset="-128"/>
                        </a:rPr>
                        <a:t>90</a:t>
                      </a:r>
                      <a:r>
                        <a:rPr lang="ja-JP" altLang="en-US" sz="10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②子育てサロンとの連携（各サロン１回以上）、子育て支援事業　複数回開催</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③子育て応援情報誌　毎月発行</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子育て応援アプリ　年間　</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a:t>
                      </a:r>
                      <a:r>
                        <a:rPr lang="en-US" altLang="ja-JP" sz="1000" b="0" i="0" u="none" strike="noStrike" dirty="0">
                          <a:solidFill>
                            <a:schemeClr val="tx1"/>
                          </a:solidFill>
                          <a:effectLst/>
                          <a:latin typeface="HG丸ｺﾞｼｯｸM-PRO" pitchFamily="50" charset="-128"/>
                          <a:ea typeface="HG丸ｺﾞｼｯｸM-PRO" pitchFamily="50" charset="-128"/>
                        </a:rPr>
                        <a:t>1,000</a:t>
                      </a:r>
                      <a:r>
                        <a:rPr lang="ja-JP" altLang="en-US" sz="1000" b="0" i="0" u="none" strike="noStrike" dirty="0">
                          <a:solidFill>
                            <a:schemeClr val="tx1"/>
                          </a:solidFill>
                          <a:effectLst/>
                          <a:latin typeface="HG丸ｺﾞｼｯｸM-PRO" pitchFamily="50" charset="-128"/>
                          <a:ea typeface="HG丸ｺﾞｼｯｸM-PRO" pitchFamily="50" charset="-128"/>
                        </a:rPr>
                        <a:t>人加入　</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④保育所説明動画を複数回配信</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⑤待機児童ゼロの継続</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⑥虐待通告時、</a:t>
                      </a:r>
                      <a:r>
                        <a:rPr lang="en-US" altLang="ja-JP" sz="1000" b="0" i="0" u="none" strike="noStrike" dirty="0">
                          <a:solidFill>
                            <a:schemeClr val="tx1"/>
                          </a:solidFill>
                          <a:effectLst/>
                          <a:latin typeface="HG丸ｺﾞｼｯｸM-PRO" pitchFamily="50" charset="-128"/>
                          <a:ea typeface="HG丸ｺﾞｼｯｸM-PRO" pitchFamily="50" charset="-128"/>
                        </a:rPr>
                        <a:t>48</a:t>
                      </a:r>
                      <a:r>
                        <a:rPr lang="ja-JP" altLang="en-US" sz="1000" b="0" i="0" u="none" strike="noStrike" dirty="0">
                          <a:solidFill>
                            <a:schemeClr val="tx1"/>
                          </a:solidFill>
                          <a:effectLst/>
                          <a:latin typeface="HG丸ｺﾞｼｯｸM-PRO" pitchFamily="50" charset="-128"/>
                          <a:ea typeface="HG丸ｺﾞｼｯｸM-PRO" pitchFamily="50" charset="-128"/>
                        </a:rPr>
                        <a:t>時間以内での目視実施</a:t>
                      </a: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①０歳児家庭見守り支援事業　同意率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区こどもサポートネットが、有効に活用することができたと感じる学校長の割合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70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上記に満たない場合は、手法の見直しを図る</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②、③子育て支援事業の認知度が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％に満たない場合、再構築する</a:t>
                      </a:r>
                    </a:p>
                    <a:p>
                      <a:pPr algn="l" fontAlgn="ctr"/>
                      <a:endParaRPr lang="en-US" altLang="ja-JP" sz="1000" b="0" i="0" u="none" strike="sng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（令和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年度実績）</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①０歳児家庭見守り支援事業同意率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70.5</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％（利用数</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247</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件）</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・区こどもサポートネットが、有効に活用することができたと感じる学校長の割合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86.4</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②子育て支援施設事業の認知度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51%</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・絵本の読み聞かせやイベント、ワークショップを</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回開催</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③子育て応援情報誌「わくわく」毎月発刊</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④保育所説明動画を</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回配信</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⑤令和元年度より待機児童ゼロを継続</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⑥虐待通告時、</a:t>
                      </a:r>
                      <a:r>
                        <a:rPr lang="en-US" altLang="ja-JP" sz="1000" b="0" i="0" u="none" strike="noStrike" dirty="0">
                          <a:solidFill>
                            <a:schemeClr val="tx1"/>
                          </a:solidFill>
                          <a:effectLst/>
                          <a:latin typeface="HG丸ｺﾞｼｯｸM-PRO" pitchFamily="50" charset="-128"/>
                          <a:ea typeface="HG丸ｺﾞｼｯｸM-PRO" pitchFamily="50" charset="-128"/>
                        </a:rPr>
                        <a:t>48</a:t>
                      </a:r>
                      <a:r>
                        <a:rPr lang="ja-JP" altLang="en-US" sz="1000" b="0" i="0" u="none" strike="noStrike" dirty="0">
                          <a:solidFill>
                            <a:schemeClr val="tx1"/>
                          </a:solidFill>
                          <a:effectLst/>
                          <a:latin typeface="HG丸ｺﾞｼｯｸM-PRO" pitchFamily="50" charset="-128"/>
                          <a:ea typeface="HG丸ｺﾞｼｯｸM-PRO" pitchFamily="50" charset="-128"/>
                        </a:rPr>
                        <a:t>時間以内での目視</a:t>
                      </a:r>
                      <a:r>
                        <a:rPr lang="en-US" altLang="ja-JP" sz="1000" b="0" i="0" u="none" strike="noStrike" dirty="0">
                          <a:solidFill>
                            <a:schemeClr val="tx1"/>
                          </a:solidFill>
                          <a:effectLst/>
                          <a:latin typeface="HG丸ｺﾞｼｯｸM-PRO" pitchFamily="50" charset="-128"/>
                          <a:ea typeface="HG丸ｺﾞｼｯｸM-PRO" pitchFamily="50" charset="-128"/>
                        </a:rPr>
                        <a:t>100%</a:t>
                      </a:r>
                      <a:r>
                        <a:rPr lang="ja-JP" altLang="en-US" sz="1000" b="0" i="0" u="none" strike="noStrike" dirty="0">
                          <a:solidFill>
                            <a:schemeClr val="tx1"/>
                          </a:solidFill>
                          <a:effectLst/>
                          <a:latin typeface="HG丸ｺﾞｼｯｸM-PRO" pitchFamily="50" charset="-128"/>
                          <a:ea typeface="HG丸ｺﾞｼｯｸM-PRO" pitchFamily="50" charset="-128"/>
                        </a:rPr>
                        <a:t>実施</a:t>
                      </a:r>
                    </a:p>
                    <a:p>
                      <a:pPr algn="l" fontAlgn="ctr"/>
                      <a:r>
                        <a:rPr lang="ja-JP" altLang="en-US" sz="1000" b="0" i="0" u="none" strike="noStrike" dirty="0">
                          <a:solidFill>
                            <a:srgbClr val="FF0000"/>
                          </a:solidFill>
                          <a:effectLst/>
                          <a:latin typeface="HG丸ｺﾞｼｯｸM-PRO" pitchFamily="50" charset="-128"/>
                          <a:ea typeface="HG丸ｺﾞｼｯｸM-PRO" pitchFamily="50" charset="-128"/>
                        </a:rPr>
                        <a:t>　　</a:t>
                      </a:r>
                      <a:endParaRPr lang="en-US" altLang="ja-JP" sz="1000" b="0"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04598119"/>
              </p:ext>
            </p:extLst>
          </p:nvPr>
        </p:nvGraphicFramePr>
        <p:xfrm>
          <a:off x="307994" y="3799636"/>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23,926</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34,074</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36,321</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戦略３－１</a:t>
            </a:r>
            <a:endParaRPr kumimoji="1" lang="ja-JP" altLang="en-US" sz="1050" dirty="0">
              <a:solidFill>
                <a:schemeClr val="tx1"/>
              </a:solidFill>
              <a:latin typeface="+mj-ea"/>
              <a:ea typeface="+mj-ea"/>
            </a:endParaRPr>
          </a:p>
        </p:txBody>
      </p:sp>
      <p:sp>
        <p:nvSpPr>
          <p:cNvPr id="13" name="正方形/長方形 12"/>
          <p:cNvSpPr/>
          <p:nvPr/>
        </p:nvSpPr>
        <p:spPr>
          <a:xfrm>
            <a:off x="5201816" y="32453"/>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4" name="正方形/長方形 13"/>
          <p:cNvSpPr/>
          <p:nvPr/>
        </p:nvSpPr>
        <p:spPr>
          <a:xfrm>
            <a:off x="3055268" y="9525660"/>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28</a:t>
            </a:r>
            <a:r>
              <a:rPr kumimoji="1" lang="en-US" altLang="ja-JP" dirty="0">
                <a:solidFill>
                  <a:schemeClr val="tx1"/>
                </a:solidFill>
              </a:rPr>
              <a:t>-</a:t>
            </a:r>
            <a:endParaRPr kumimoji="1" lang="ja-JP" altLang="en-US" dirty="0">
              <a:solidFill>
                <a:schemeClr val="tx1"/>
              </a:solidFill>
            </a:endParaRPr>
          </a:p>
        </p:txBody>
      </p:sp>
      <p:grpSp>
        <p:nvGrpSpPr>
          <p:cNvPr id="8" name="グループ化 7"/>
          <p:cNvGrpSpPr/>
          <p:nvPr/>
        </p:nvGrpSpPr>
        <p:grpSpPr>
          <a:xfrm>
            <a:off x="7561176" y="1307321"/>
            <a:ext cx="430887" cy="207112"/>
            <a:chOff x="3543291" y="6566660"/>
            <a:chExt cx="430887" cy="258548"/>
          </a:xfrm>
        </p:grpSpPr>
        <p:sp>
          <p:nvSpPr>
            <p:cNvPr id="9" name="角丸四角形 8"/>
            <p:cNvSpPr/>
            <p:nvPr/>
          </p:nvSpPr>
          <p:spPr>
            <a:xfrm>
              <a:off x="3573016" y="6609184"/>
              <a:ext cx="360040" cy="2160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43291" y="6566660"/>
              <a:ext cx="430887" cy="230832"/>
            </a:xfrm>
            <a:prstGeom prst="rect">
              <a:avLst/>
            </a:prstGeom>
            <a:noFill/>
          </p:spPr>
          <p:txBody>
            <a:bodyPr vert="horz" wrap="square" rtlCol="0">
              <a:spAutoFit/>
            </a:bodyPr>
            <a:lstStyle/>
            <a:p>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新規</a:t>
              </a:r>
            </a:p>
          </p:txBody>
        </p:sp>
      </p:grpSp>
      <p:graphicFrame>
        <p:nvGraphicFramePr>
          <p:cNvPr id="18" name="表 17"/>
          <p:cNvGraphicFramePr>
            <a:graphicFrameLocks noGrp="1"/>
          </p:cNvGraphicFramePr>
          <p:nvPr>
            <p:extLst>
              <p:ext uri="{D42A27DB-BD31-4B8C-83A1-F6EECF244321}">
                <p14:modId xmlns:p14="http://schemas.microsoft.com/office/powerpoint/2010/main" val="1650787480"/>
              </p:ext>
            </p:extLst>
          </p:nvPr>
        </p:nvGraphicFramePr>
        <p:xfrm>
          <a:off x="307994" y="4351664"/>
          <a:ext cx="4176462" cy="117740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1177400">
                <a:tc>
                  <a:txBody>
                    <a:bodyPr/>
                    <a:lstStyle/>
                    <a:p>
                      <a:pPr algn="ctr"/>
                      <a:r>
                        <a:rPr kumimoji="1" lang="ja-JP" altLang="en-US" sz="80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【0</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歳児家庭見守り支援事業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・増減なし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子育てするなら城東区</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推進事業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・子育て支援員に係る経費見直し等による減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４歳児訪問事業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・健康教育や子育て相談等の実施に係る増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大阪市こどもサポートネット</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20" name="グループ化 19"/>
          <p:cNvGrpSpPr/>
          <p:nvPr/>
        </p:nvGrpSpPr>
        <p:grpSpPr>
          <a:xfrm>
            <a:off x="4098408" y="933993"/>
            <a:ext cx="389851" cy="338554"/>
            <a:chOff x="4028879" y="8639697"/>
            <a:chExt cx="389851" cy="338554"/>
          </a:xfrm>
        </p:grpSpPr>
        <p:sp>
          <p:nvSpPr>
            <p:cNvPr id="21" name="角丸四角形 20"/>
            <p:cNvSpPr/>
            <p:nvPr/>
          </p:nvSpPr>
          <p:spPr>
            <a:xfrm>
              <a:off x="4079788" y="8677618"/>
              <a:ext cx="288032"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028879"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こ</a:t>
              </a:r>
            </a:p>
          </p:txBody>
        </p:sp>
      </p:grpSp>
    </p:spTree>
    <p:extLst>
      <p:ext uri="{BB962C8B-B14F-4D97-AF65-F5344CB8AC3E}">
        <p14:creationId xmlns:p14="http://schemas.microsoft.com/office/powerpoint/2010/main" val="423107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29</a:t>
            </a:r>
            <a:r>
              <a:rPr kumimoji="1" lang="en-US" altLang="ja-JP" dirty="0">
                <a:solidFill>
                  <a:schemeClr val="tx1"/>
                </a:solidFill>
              </a:rPr>
              <a:t>-</a:t>
            </a:r>
            <a:endParaRPr kumimoji="1" lang="ja-JP" altLang="en-US" dirty="0">
              <a:solidFill>
                <a:schemeClr val="tx1"/>
              </a:solidFill>
            </a:endParaRPr>
          </a:p>
        </p:txBody>
      </p:sp>
      <p:sp>
        <p:nvSpPr>
          <p:cNvPr id="5" name="正方形/長方形 4"/>
          <p:cNvSpPr/>
          <p:nvPr/>
        </p:nvSpPr>
        <p:spPr>
          <a:xfrm>
            <a:off x="35793" y="48443"/>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戦略３－２</a:t>
            </a:r>
            <a:endParaRPr kumimoji="1" lang="ja-JP" altLang="en-US" sz="1050" dirty="0">
              <a:solidFill>
                <a:schemeClr val="tx1"/>
              </a:solidFill>
              <a:latin typeface="+mj-ea"/>
              <a:ea typeface="+mj-ea"/>
            </a:endParaRPr>
          </a:p>
        </p:txBody>
      </p:sp>
      <p:graphicFrame>
        <p:nvGraphicFramePr>
          <p:cNvPr id="9" name="コンテンツ プレースホルダー 3"/>
          <p:cNvGraphicFramePr>
            <a:graphicFrameLocks/>
          </p:cNvGraphicFramePr>
          <p:nvPr>
            <p:extLst>
              <p:ext uri="{D42A27DB-BD31-4B8C-83A1-F6EECF244321}">
                <p14:modId xmlns:p14="http://schemas.microsoft.com/office/powerpoint/2010/main" val="3771759662"/>
              </p:ext>
            </p:extLst>
          </p:nvPr>
        </p:nvGraphicFramePr>
        <p:xfrm>
          <a:off x="260648" y="344488"/>
          <a:ext cx="6264696" cy="5704622"/>
        </p:xfrm>
        <a:graphic>
          <a:graphicData uri="http://schemas.openxmlformats.org/drawingml/2006/table">
            <a:tbl>
              <a:tblPr bandRow="1">
                <a:tableStyleId>{5C22544A-7EE6-4342-B048-85BDC9FD1C3A}</a:tableStyleId>
              </a:tblPr>
              <a:tblGrid>
                <a:gridCol w="6264696">
                  <a:extLst>
                    <a:ext uri="{9D8B030D-6E8A-4147-A177-3AD203B41FA5}">
                      <a16:colId xmlns:a16="http://schemas.microsoft.com/office/drawing/2014/main" val="20000"/>
                    </a:ext>
                  </a:extLst>
                </a:gridCol>
              </a:tblGrid>
              <a:tr h="1429893">
                <a:tc>
                  <a:txBody>
                    <a:bodyPr/>
                    <a:lstStyle/>
                    <a:p>
                      <a:pPr algn="l" fontAlgn="ctr"/>
                      <a:r>
                        <a:rPr lang="en-US" altLang="ja-JP" sz="2600" u="none" strike="noStrike" dirty="0">
                          <a:effectLst/>
                          <a:latin typeface="HGP創英角ｺﾞｼｯｸUB" pitchFamily="50" charset="-128"/>
                          <a:ea typeface="HGP創英角ｺﾞｼｯｸUB" pitchFamily="50" charset="-128"/>
                        </a:rPr>
                        <a:t>【</a:t>
                      </a:r>
                      <a:r>
                        <a:rPr lang="ja-JP" altLang="en-US" sz="2600" u="none" strike="noStrike" dirty="0">
                          <a:effectLst/>
                          <a:latin typeface="HGP創英角ｺﾞｼｯｸUB" pitchFamily="50" charset="-128"/>
                          <a:ea typeface="HGP創英角ｺﾞｼｯｸUB" pitchFamily="50" charset="-128"/>
                        </a:rPr>
                        <a:t>戦略３－２</a:t>
                      </a:r>
                      <a:r>
                        <a:rPr lang="en-US" altLang="ja-JP" sz="2600" u="none" strike="noStrike" dirty="0">
                          <a:effectLst/>
                          <a:latin typeface="HGP創英角ｺﾞｼｯｸUB" pitchFamily="50" charset="-128"/>
                          <a:ea typeface="HGP創英角ｺﾞｼｯｸUB" pitchFamily="50" charset="-128"/>
                        </a:rPr>
                        <a:t>】</a:t>
                      </a:r>
                    </a:p>
                    <a:p>
                      <a:pPr algn="ctr" fontAlgn="ctr"/>
                      <a:r>
                        <a:rPr lang="ja-JP" altLang="en-US" sz="2600" b="0" i="0" u="none" strike="noStrike" dirty="0">
                          <a:solidFill>
                            <a:schemeClr val="tx1"/>
                          </a:solidFill>
                          <a:effectLst/>
                          <a:latin typeface="HGP創英角ｺﾞｼｯｸUB" pitchFamily="50" charset="-128"/>
                          <a:ea typeface="HGP創英角ｺﾞｼｯｸUB" pitchFamily="50" charset="-128"/>
                        </a:rPr>
                        <a:t>子どもたちの可能性を育むまちづくり</a:t>
                      </a:r>
                    </a:p>
                  </a:txBody>
                  <a:tcPr marL="72000" marR="8267" marT="7800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39633">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156016">
                <a:tc>
                  <a:txBody>
                    <a:bodyPr/>
                    <a:lstStyle/>
                    <a:p>
                      <a:pPr algn="l" fontAlgn="ctr"/>
                      <a:r>
                        <a:rPr lang="en-US" altLang="ja-JP" sz="1200" u="none" strike="noStrike" dirty="0">
                          <a:solidFill>
                            <a:schemeClr val="tx1"/>
                          </a:solidFill>
                          <a:effectLst/>
                          <a:latin typeface="HG丸ｺﾞｼｯｸM-PRO" pitchFamily="50" charset="-128"/>
                          <a:ea typeface="HG丸ｺﾞｼｯｸM-PRO" pitchFamily="50" charset="-128"/>
                        </a:rPr>
                        <a:t>《</a:t>
                      </a:r>
                      <a:r>
                        <a:rPr lang="ja-JP" altLang="en-US" sz="1200" u="none" strike="noStrike" dirty="0">
                          <a:solidFill>
                            <a:schemeClr val="tx1"/>
                          </a:solidFill>
                          <a:effectLst/>
                          <a:latin typeface="HG丸ｺﾞｼｯｸM-PRO" pitchFamily="50" charset="-128"/>
                          <a:ea typeface="HG丸ｺﾞｼｯｸM-PRO" pitchFamily="50" charset="-128"/>
                        </a:rPr>
                        <a:t>めざす状態</a:t>
                      </a:r>
                      <a:r>
                        <a:rPr lang="en-US" altLang="ja-JP" sz="1200" u="none" strike="noStrike" dirty="0">
                          <a:solidFill>
                            <a:schemeClr val="tx1"/>
                          </a:solidFill>
                          <a:effectLst/>
                          <a:latin typeface="HG丸ｺﾞｼｯｸM-PRO" pitchFamily="50" charset="-128"/>
                          <a:ea typeface="HG丸ｺﾞｼｯｸM-PRO" pitchFamily="50" charset="-128"/>
                        </a:rPr>
                        <a:t>》</a:t>
                      </a:r>
                      <a:br>
                        <a:rPr lang="en-US" altLang="ja-JP" sz="1200" u="none" strike="noStrike" dirty="0">
                          <a:solidFill>
                            <a:schemeClr val="tx1"/>
                          </a:solidFill>
                          <a:effectLst/>
                          <a:latin typeface="HG丸ｺﾞｼｯｸM-PRO" pitchFamily="50" charset="-128"/>
                          <a:ea typeface="HG丸ｺﾞｼｯｸM-PRO" pitchFamily="50" charset="-128"/>
                        </a:rPr>
                      </a:br>
                      <a:r>
                        <a:rPr lang="ja-JP" altLang="en-US" sz="1200" u="none" strike="noStrike" dirty="0">
                          <a:solidFill>
                            <a:schemeClr val="tx1"/>
                          </a:solidFill>
                          <a:effectLst/>
                          <a:latin typeface="HG丸ｺﾞｼｯｸM-PRO" pitchFamily="50" charset="-128"/>
                          <a:ea typeface="HG丸ｺﾞｼｯｸM-PRO" pitchFamily="50" charset="-128"/>
                        </a:rPr>
                        <a:t>・すべての子どもが確かな学力・体力を育むことができる状態</a:t>
                      </a: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・子どもが安心して成長できる安全な社会（学校園・家庭・地域）の実現</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成果目標</a:t>
                      </a:r>
                      <a:r>
                        <a:rPr lang="en-US" altLang="ja-JP" sz="1200" b="0" i="0" u="none" strike="noStrike" dirty="0">
                          <a:solidFill>
                            <a:srgbClr val="000000"/>
                          </a:solidFill>
                          <a:effectLst/>
                          <a:latin typeface="HG丸ｺﾞｼｯｸM-PRO" pitchFamily="50" charset="-128"/>
                          <a:ea typeface="HG丸ｺﾞｼｯｸM-PRO" pitchFamily="50" charset="-128"/>
                        </a:rPr>
                        <a:t>》</a:t>
                      </a: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・効果的な行政からの支援がなされたと評価する学校の割合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70</a:t>
                      </a:r>
                      <a:r>
                        <a:rPr lang="ja-JP" altLang="en-US" sz="1200" b="0" i="0" u="none" strike="noStrike" dirty="0">
                          <a:solidFill>
                            <a:schemeClr val="tx1"/>
                          </a:solidFill>
                          <a:effectLst/>
                          <a:latin typeface="HG丸ｺﾞｼｯｸM-PRO" pitchFamily="50" charset="-128"/>
                          <a:ea typeface="HG丸ｺﾞｼｯｸM-PRO" pitchFamily="50" charset="-128"/>
                        </a:rPr>
                        <a:t>％以上（令和</a:t>
                      </a:r>
                      <a:r>
                        <a:rPr lang="en-US" altLang="ja-JP" sz="1200" b="0" i="0" u="none" strike="noStrike" dirty="0">
                          <a:solidFill>
                            <a:schemeClr val="tx1"/>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ja-JP" sz="1200" b="0" i="0" u="none" strike="noStrike" dirty="0">
                          <a:solidFill>
                            <a:schemeClr val="tx1"/>
                          </a:solidFill>
                          <a:effectLst/>
                          <a:latin typeface="HG丸ｺﾞｼｯｸM-PRO" pitchFamily="50" charset="-128"/>
                          <a:ea typeface="HG丸ｺﾞｼｯｸM-PRO" pitchFamily="50" charset="-128"/>
                        </a:rPr>
                        <a:t>81.8%</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37800">
                <a:tc>
                  <a:txBody>
                    <a:bodyPr/>
                    <a:lstStyle/>
                    <a:p>
                      <a:pPr algn="l" fontAlgn="ctr"/>
                      <a:r>
                        <a:rPr lang="ja-JP" altLang="en-US" sz="1600" b="1" u="none" strike="noStrike" dirty="0">
                          <a:effectLst/>
                          <a:latin typeface="HG丸ｺﾞｼｯｸM-PRO" pitchFamily="50" charset="-128"/>
                          <a:ea typeface="HG丸ｺﾞｼｯｸM-PRO" pitchFamily="50" charset="-128"/>
                        </a:rPr>
                        <a:t>戦略</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081273">
                <a:tc>
                  <a:txBody>
                    <a:bodyPr/>
                    <a:lstStyle/>
                    <a:p>
                      <a:pPr algn="l" fontAlgn="ctr">
                        <a:lnSpc>
                          <a:spcPct val="100000"/>
                        </a:lnSpc>
                      </a:pPr>
                      <a:r>
                        <a:rPr lang="ja-JP" altLang="en-US" sz="1200" u="none" strike="noStrike" dirty="0">
                          <a:solidFill>
                            <a:schemeClr val="tx1"/>
                          </a:solidFill>
                          <a:effectLst/>
                          <a:latin typeface="HG丸ｺﾞｼｯｸM-PRO" pitchFamily="50" charset="-128"/>
                          <a:ea typeface="HG丸ｺﾞｼｯｸM-PRO" pitchFamily="50" charset="-128"/>
                        </a:rPr>
                        <a:t>・既存の制度や市全体の取組と併せて、分権型教育行政</a:t>
                      </a:r>
                      <a:r>
                        <a:rPr lang="en-US" altLang="ja-JP" sz="1050" u="none" strike="noStrike" baseline="50000" dirty="0">
                          <a:solidFill>
                            <a:schemeClr val="tx1"/>
                          </a:solidFill>
                          <a:effectLst/>
                          <a:latin typeface="HG丸ｺﾞｼｯｸM-PRO" pitchFamily="50" charset="-128"/>
                          <a:ea typeface="HG丸ｺﾞｼｯｸM-PRO" pitchFamily="50" charset="-128"/>
                        </a:rPr>
                        <a:t>11</a:t>
                      </a:r>
                      <a:r>
                        <a:rPr lang="ja-JP" altLang="en-US" sz="1200" u="none" strike="noStrike" dirty="0">
                          <a:solidFill>
                            <a:schemeClr val="tx1"/>
                          </a:solidFill>
                          <a:effectLst/>
                          <a:latin typeface="HG丸ｺﾞｼｯｸM-PRO" pitchFamily="50" charset="-128"/>
                          <a:ea typeface="HG丸ｺﾞｼｯｸM-PRO" pitchFamily="50" charset="-128"/>
                        </a:rPr>
                        <a:t>の趣旨をふまえ、学校協議会　</a:t>
                      </a:r>
                      <a:endParaRPr lang="en-US" altLang="ja-JP" sz="120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や教育行政連絡会、教育会議</a:t>
                      </a:r>
                      <a:r>
                        <a:rPr lang="en-US" altLang="ja-JP" sz="1200" u="none" strike="noStrike" baseline="50000" dirty="0">
                          <a:solidFill>
                            <a:schemeClr val="tx1"/>
                          </a:solidFill>
                          <a:effectLst/>
                          <a:latin typeface="HG丸ｺﾞｼｯｸM-PRO" pitchFamily="50" charset="-128"/>
                          <a:ea typeface="HG丸ｺﾞｼｯｸM-PRO" pitchFamily="50" charset="-128"/>
                        </a:rPr>
                        <a:t>12</a:t>
                      </a:r>
                      <a:r>
                        <a:rPr lang="ja-JP" altLang="en-US" sz="1200" u="none" strike="noStrike" dirty="0">
                          <a:solidFill>
                            <a:schemeClr val="tx1"/>
                          </a:solidFill>
                          <a:effectLst/>
                          <a:latin typeface="HG丸ｺﾞｼｯｸM-PRO" pitchFamily="50" charset="-128"/>
                          <a:ea typeface="HG丸ｺﾞｼｯｸM-PRO" pitchFamily="50" charset="-128"/>
                        </a:rPr>
                        <a:t>の仕組みを活用し、</a:t>
                      </a:r>
                      <a:r>
                        <a:rPr kumimoji="1" lang="ja-JP" altLang="en-US" sz="1200" dirty="0">
                          <a:solidFill>
                            <a:schemeClr val="tx1"/>
                          </a:solidFill>
                          <a:latin typeface="メイリオ" panose="020B0604030504040204" pitchFamily="50" charset="-128"/>
                          <a:ea typeface="メイリオ" panose="020B0604030504040204" pitchFamily="50" charset="-128"/>
                        </a:rPr>
                        <a:t>区内における教育に関する課題や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　ニーズ、意見を把握する。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u="none" strike="noStrike" dirty="0">
                          <a:solidFill>
                            <a:schemeClr val="tx1"/>
                          </a:solidFill>
                          <a:effectLst/>
                          <a:latin typeface="HG丸ｺﾞｼｯｸM-PRO" pitchFamily="50" charset="-128"/>
                          <a:ea typeface="HG丸ｺﾞｼｯｸM-PRO" pitchFamily="50" charset="-128"/>
                        </a:rPr>
                        <a:t>子どもの家庭状況や経済状況に関わらず参加できる学習会の実施や学校の取組への支援、</a:t>
                      </a:r>
                      <a:endParaRPr lang="en-US" altLang="ja-JP" sz="120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不登校児童生徒に対する支援など、学習習慣づくりや基礎学力の向上、社会的自立など</a:t>
                      </a:r>
                      <a:endParaRPr lang="en-US" altLang="ja-JP" sz="120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HG丸ｺﾞｼｯｸM-PRO" pitchFamily="50" charset="-128"/>
                          <a:ea typeface="HG丸ｺﾞｼｯｸM-PRO" pitchFamily="50" charset="-128"/>
                        </a:rPr>
                        <a:t>　を図る。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正方形/長方形 9"/>
          <p:cNvSpPr/>
          <p:nvPr/>
        </p:nvSpPr>
        <p:spPr>
          <a:xfrm>
            <a:off x="260648" y="8337375"/>
            <a:ext cx="6453336" cy="1080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rgbClr val="000000"/>
                </a:solidFill>
                <a:latin typeface="HG丸ｺﾞｼｯｸM-PRO" pitchFamily="50" charset="-128"/>
                <a:ea typeface="HG丸ｺﾞｼｯｸM-PRO" pitchFamily="50" charset="-128"/>
              </a:rPr>
              <a:t>11</a:t>
            </a:r>
            <a:r>
              <a:rPr lang="ja-JP" altLang="en-US" sz="1000" baseline="50000" dirty="0">
                <a:solidFill>
                  <a:srgbClr val="000000"/>
                </a:solidFill>
                <a:latin typeface="HG丸ｺﾞｼｯｸM-PRO" pitchFamily="50" charset="-128"/>
                <a:ea typeface="HG丸ｺﾞｼｯｸM-PRO" pitchFamily="50" charset="-128"/>
              </a:rPr>
              <a:t>　</a:t>
            </a:r>
            <a:r>
              <a:rPr lang="ja-JP" altLang="ja-JP" sz="1000" dirty="0"/>
              <a:t>教育行政の推進にあたって、全市的な方針と目標を市長・市教育委員会が策定し、それを踏まえた学校の目標の</a:t>
            </a:r>
            <a:r>
              <a:rPr lang="en-US" altLang="ja-JP" sz="1000" dirty="0"/>
              <a:t/>
            </a:r>
            <a:br>
              <a:rPr lang="en-US" altLang="ja-JP" sz="1000" dirty="0"/>
            </a:br>
            <a:r>
              <a:rPr lang="ja-JP" altLang="en-US" sz="1000" dirty="0"/>
              <a:t>　</a:t>
            </a:r>
            <a:r>
              <a:rPr lang="ja-JP" altLang="ja-JP" sz="1000" dirty="0"/>
              <a:t>策定と達成するための手段の選択を学校長が担う（学校長の裁量拡大）とともに、区長（区担当教育次長）が学校や</a:t>
            </a:r>
            <a:endParaRPr lang="en-US" altLang="ja-JP" sz="1000" dirty="0"/>
          </a:p>
          <a:p>
            <a:r>
              <a:rPr lang="ja-JP" altLang="en-US" sz="1000" dirty="0"/>
              <a:t>　</a:t>
            </a:r>
            <a:r>
              <a:rPr lang="ja-JP" altLang="ja-JP" sz="1000" dirty="0"/>
              <a:t>教育コミュニティへのサポートを行うことにより、学校や地域における教育を活性化することを目的とする仕組み。</a:t>
            </a:r>
            <a:endParaRPr lang="en-US" altLang="ja-JP" sz="1000" dirty="0"/>
          </a:p>
          <a:p>
            <a:endParaRPr lang="en-US" altLang="ja-JP" sz="1000" dirty="0">
              <a:solidFill>
                <a:schemeClr val="tx1"/>
              </a:solidFill>
            </a:endParaRPr>
          </a:p>
          <a:p>
            <a:r>
              <a:rPr lang="en-US" altLang="ja-JP" sz="1000" baseline="50000" dirty="0">
                <a:solidFill>
                  <a:schemeClr val="tx1"/>
                </a:solidFill>
                <a:latin typeface="HG丸ｺﾞｼｯｸM-PRO" pitchFamily="50" charset="-128"/>
                <a:ea typeface="HG丸ｺﾞｼｯｸM-PRO" pitchFamily="50" charset="-128"/>
              </a:rPr>
              <a:t>12</a:t>
            </a:r>
            <a:r>
              <a:rPr lang="ja-JP" altLang="en-US" sz="1000" baseline="50000" dirty="0">
                <a:solidFill>
                  <a:schemeClr val="tx1"/>
                </a:solidFill>
                <a:latin typeface="HG丸ｺﾞｼｯｸM-PRO" pitchFamily="50" charset="-128"/>
                <a:ea typeface="HG丸ｺﾞｼｯｸM-PRO" pitchFamily="50" charset="-128"/>
              </a:rPr>
              <a:t>　</a:t>
            </a:r>
            <a:r>
              <a:rPr lang="ja-JP" altLang="en-US" sz="1000" dirty="0">
                <a:solidFill>
                  <a:schemeClr val="tx1"/>
                </a:solidFill>
              </a:rPr>
              <a:t>区長が、その所管に属する教育の振興に係る施策や事業等について、その立案段階から保護者及び地域住民</a:t>
            </a:r>
            <a:r>
              <a:rPr lang="ja-JP" altLang="en-US" sz="1000" dirty="0" err="1">
                <a:solidFill>
                  <a:schemeClr val="tx1"/>
                </a:solidFill>
              </a:rPr>
              <a:t>そ</a:t>
            </a:r>
            <a:r>
              <a:rPr lang="en-US" altLang="ja-JP" sz="1000" dirty="0">
                <a:solidFill>
                  <a:schemeClr val="tx1"/>
                </a:solidFill>
              </a:rPr>
              <a:t/>
            </a:r>
            <a:br>
              <a:rPr lang="en-US" altLang="ja-JP" sz="1000" dirty="0">
                <a:solidFill>
                  <a:schemeClr val="tx1"/>
                </a:solidFill>
              </a:rPr>
            </a:br>
            <a:r>
              <a:rPr lang="ja-JP" altLang="en-US" sz="1000" dirty="0">
                <a:solidFill>
                  <a:schemeClr val="tx1"/>
                </a:solidFill>
              </a:rPr>
              <a:t>　の他の関係者の意見を把握するとともに、その実績及び成果の評価に関し意見を聴く目的の会議。</a:t>
            </a:r>
            <a:endParaRPr lang="en-US" altLang="ja-JP" sz="1000" dirty="0">
              <a:solidFill>
                <a:schemeClr val="tx1"/>
              </a:solidFill>
            </a:endParaRPr>
          </a:p>
          <a:p>
            <a:endParaRPr lang="en-US" altLang="ja-JP" sz="1000" baseline="50000" dirty="0">
              <a:solidFill>
                <a:srgbClr val="000000"/>
              </a:solidFill>
              <a:latin typeface="HG丸ｺﾞｼｯｸM-PRO" pitchFamily="50" charset="-128"/>
              <a:ea typeface="HG丸ｺﾞｼｯｸM-PRO" pitchFamily="50" charset="-128"/>
            </a:endParaRPr>
          </a:p>
        </p:txBody>
      </p:sp>
      <p:sp>
        <p:nvSpPr>
          <p:cNvPr id="11" name="AutoShape 1"/>
          <p:cNvSpPr>
            <a:spLocks noChangeArrowheads="1"/>
          </p:cNvSpPr>
          <p:nvPr/>
        </p:nvSpPr>
        <p:spPr bwMode="auto">
          <a:xfrm>
            <a:off x="284609" y="7836247"/>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640000">
            <a:off x="346020" y="7492511"/>
            <a:ext cx="476407" cy="686400"/>
          </a:xfrm>
          <a:prstGeom prst="rect">
            <a:avLst/>
          </a:prstGeom>
        </p:spPr>
      </p:pic>
      <p:cxnSp>
        <p:nvCxnSpPr>
          <p:cNvPr id="13" name="直線コネクタ 12"/>
          <p:cNvCxnSpPr/>
          <p:nvPr/>
        </p:nvCxnSpPr>
        <p:spPr>
          <a:xfrm>
            <a:off x="284609" y="8231274"/>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4" name="グループ化 13"/>
          <p:cNvGrpSpPr/>
          <p:nvPr/>
        </p:nvGrpSpPr>
        <p:grpSpPr>
          <a:xfrm>
            <a:off x="6083248" y="1271721"/>
            <a:ext cx="389851" cy="338554"/>
            <a:chOff x="4028879" y="8639697"/>
            <a:chExt cx="389851" cy="338554"/>
          </a:xfrm>
        </p:grpSpPr>
        <p:sp>
          <p:nvSpPr>
            <p:cNvPr id="15" name="角丸四角形 14"/>
            <p:cNvSpPr/>
            <p:nvPr/>
          </p:nvSpPr>
          <p:spPr>
            <a:xfrm>
              <a:off x="4079788" y="8677618"/>
              <a:ext cx="288032"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028879"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こ</a:t>
              </a:r>
            </a:p>
          </p:txBody>
        </p:sp>
      </p:gr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6212" y="6105128"/>
            <a:ext cx="3267100" cy="1182124"/>
          </a:xfrm>
          <a:prstGeom prst="rect">
            <a:avLst/>
          </a:prstGeom>
        </p:spPr>
      </p:pic>
    </p:spTree>
    <p:extLst>
      <p:ext uri="{BB962C8B-B14F-4D97-AF65-F5344CB8AC3E}">
        <p14:creationId xmlns:p14="http://schemas.microsoft.com/office/powerpoint/2010/main" val="201563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06061331"/>
              </p:ext>
            </p:extLst>
          </p:nvPr>
        </p:nvGraphicFramePr>
        <p:xfrm>
          <a:off x="260648" y="272479"/>
          <a:ext cx="6336704" cy="9073009"/>
        </p:xfrm>
        <a:graphic>
          <a:graphicData uri="http://schemas.openxmlformats.org/drawingml/2006/table">
            <a:tbl>
              <a:tblPr bandRow="1">
                <a:tableStyleId>{7DF18680-E054-41AD-8BC1-D1AEF772440D}</a:tableStyleId>
              </a:tblPr>
              <a:tblGrid>
                <a:gridCol w="43204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480761">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effectLst/>
                          <a:latin typeface="HGP創英角ｺﾞｼｯｸUB" pitchFamily="50" charset="-128"/>
                          <a:ea typeface="HGP創英角ｺﾞｼｯｸUB" pitchFamily="50" charset="-128"/>
                        </a:rPr>
                        <a:t>戦略３－２の具体的取組</a:t>
                      </a: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8592248">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３－２－１　子どもたちの学校生活充実化事業</a:t>
                      </a: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 分権型教育行政に基づく取組の推進</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・教育会議、教育行政連絡会の定期開催</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② 民間事業者の活力を生かし塾代助成を活用した城東区内中</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学生の学習支援、及び、不登校等の状況にある小・中学生</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の受け皿となる居場所づくりや学習支援、再登校への支援</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を行う。（</a:t>
                      </a:r>
                      <a:r>
                        <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教育委員会事務局予算）</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③ 小学校において、地域と学校が連携して行う「学力の底上</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げに向けた時間外の学習会」を側面的に支援する取組を</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実施する。</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教育委員会事務局予算）</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④ 局と連携したスクールカウンセラー（ＳＣ）の活用</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区</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CM</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事業（こども青少年局所管）</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⑤ 城東区ヤングケアラー連絡窓口や、城東区「いじめ不登校</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防止対策チーム」専用窓口の設置、及び、「城東区</a:t>
                      </a:r>
                      <a:r>
                        <a:rPr kumimoji="1" lang="ja-JP" altLang="en-US" sz="1200" b="0" i="0" u="none" strike="noStrike" kern="1200" cap="none" spc="0" normalizeH="0" baseline="0" noProof="0" dirty="0" err="1">
                          <a:ln>
                            <a:noFill/>
                          </a:ln>
                          <a:solidFill>
                            <a:schemeClr val="tx1"/>
                          </a:solidFill>
                          <a:effectLst/>
                          <a:uLnTx/>
                          <a:uFillTx/>
                          <a:latin typeface="HG丸ｺﾞｼｯｸM-PRO" pitchFamily="50" charset="-128"/>
                          <a:ea typeface="HG丸ｺﾞｼｯｸM-PRO" pitchFamily="50" charset="-128"/>
                          <a:cs typeface="+mn-cs"/>
                        </a:rPr>
                        <a:t>いじ</a:t>
                      </a:r>
                      <a:endPar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め・不登校サミット」の開催により、子どもたちの学校生</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活の充実化や、子どもたち自身が主体的に考え、学べる環</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境づくりを推進する。</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rgbClr val="000000"/>
                          </a:solidFill>
                          <a:effectLst/>
                          <a:latin typeface="HGPｺﾞｼｯｸE" pitchFamily="50" charset="-128"/>
                          <a:ea typeface="HGPｺﾞｼｯｸE" pitchFamily="50" charset="-128"/>
                        </a:rPr>
                        <a:t>【</a:t>
                      </a:r>
                      <a:r>
                        <a:rPr lang="ja-JP" altLang="en-US" sz="1000" b="0" i="0" u="none" strike="noStrike" dirty="0">
                          <a:solidFill>
                            <a:srgbClr val="000000"/>
                          </a:solidFill>
                          <a:effectLst/>
                          <a:latin typeface="HGPｺﾞｼｯｸE" pitchFamily="50" charset="-128"/>
                          <a:ea typeface="HGPｺﾞｼｯｸE" pitchFamily="50" charset="-128"/>
                        </a:rPr>
                        <a:t>業績目標</a:t>
                      </a:r>
                      <a:r>
                        <a:rPr lang="en-US" altLang="ja-JP" sz="1000" b="0" i="0" u="none" strike="noStrike" dirty="0">
                          <a:solidFill>
                            <a:srgbClr val="000000"/>
                          </a:solidFill>
                          <a:effectLst/>
                          <a:latin typeface="HGPｺﾞｼｯｸE" pitchFamily="50" charset="-128"/>
                          <a:ea typeface="HGPｺﾞｼｯｸE" pitchFamily="50" charset="-128"/>
                        </a:rPr>
                        <a:t>】</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①分権型教育行政により、教育</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内容がより充実していると思う</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肯定的割合</a:t>
                      </a:r>
                      <a:r>
                        <a:rPr lang="en-US" altLang="ja-JP" sz="1000" b="0" i="0" u="none" strike="noStrike" dirty="0">
                          <a:solidFill>
                            <a:schemeClr val="tx1"/>
                          </a:solidFill>
                          <a:effectLst/>
                          <a:latin typeface="HG丸ｺﾞｼｯｸM-PRO" pitchFamily="50" charset="-128"/>
                          <a:ea typeface="HG丸ｺﾞｼｯｸM-PRO" pitchFamily="50" charset="-128"/>
                        </a:rPr>
                        <a:t>100</a:t>
                      </a:r>
                      <a:r>
                        <a:rPr lang="ja-JP" altLang="en-US" sz="1000" b="0" i="0" u="none" strike="noStrike" dirty="0">
                          <a:solidFill>
                            <a:schemeClr val="tx1"/>
                          </a:solidFill>
                          <a:effectLst/>
                          <a:latin typeface="HG丸ｺﾞｼｯｸM-PRO" pitchFamily="50" charset="-128"/>
                          <a:ea typeface="HG丸ｺﾞｼｯｸM-PRO" pitchFamily="50" charset="-128"/>
                        </a:rPr>
                        <a:t>％（教育会議委員アンケート）</a:t>
                      </a:r>
                      <a:endParaRPr lang="en-US" altLang="ja-JP" sz="97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②</a:t>
                      </a:r>
                      <a:r>
                        <a:rPr lang="en-US" altLang="ja-JP" sz="1000" b="0" i="0" u="none" strike="noStrike" dirty="0">
                          <a:solidFill>
                            <a:schemeClr val="tx1"/>
                          </a:solidFill>
                          <a:effectLst/>
                          <a:latin typeface="HG丸ｺﾞｼｯｸM-PRO" pitchFamily="50" charset="-128"/>
                          <a:ea typeface="HG丸ｺﾞｼｯｸM-PRO"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塾代助成を活用した学習支</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援</a:t>
                      </a:r>
                      <a:r>
                        <a:rPr lang="en-US" altLang="ja-JP" sz="1000" b="0" i="0" u="none" strike="noStrike" dirty="0">
                          <a:solidFill>
                            <a:schemeClr val="tx1"/>
                          </a:solidFill>
                          <a:effectLst/>
                          <a:latin typeface="HG丸ｺﾞｼｯｸM-PRO" pitchFamily="50" charset="-128"/>
                          <a:ea typeface="HG丸ｺﾞｼｯｸM-PRO"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参加者数（登録者数の最</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大値）の前年度比増をめざす。</a:t>
                      </a:r>
                    </a:p>
                    <a:p>
                      <a:pPr marL="0" marR="0" lvl="0" indent="0" algn="l" defTabSz="914331"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HG丸ｺﾞｼｯｸM-PRO" pitchFamily="50" charset="-128"/>
                          <a:ea typeface="HG丸ｺﾞｼｯｸM-PRO"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居場所づくり、学習支援</a:t>
                      </a:r>
                      <a:r>
                        <a:rPr lang="en-US" altLang="ja-JP" sz="1000" b="0" i="0" u="none" strike="noStrike" dirty="0">
                          <a:solidFill>
                            <a:schemeClr val="tx1"/>
                          </a:solidFill>
                          <a:effectLst/>
                          <a:latin typeface="HG丸ｺﾞｼｯｸM-PRO" pitchFamily="50" charset="-128"/>
                          <a:ea typeface="HG丸ｺﾞｼｯｸM-PRO" pitchFamily="50" charset="-128"/>
                        </a:rPr>
                        <a:t>】⇒</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各校における、不登校児童生徒</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のうち、当該事業の利用率前年</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比増をめざす。</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③実施小学校における対象の児童のうち、</a:t>
                      </a:r>
                      <a:r>
                        <a:rPr lang="en-US" altLang="ja-JP" sz="1000" b="0" i="0" u="none" strike="noStrike" dirty="0">
                          <a:solidFill>
                            <a:schemeClr val="tx1"/>
                          </a:solidFill>
                          <a:effectLst/>
                          <a:latin typeface="HG丸ｺﾞｼｯｸM-PRO" pitchFamily="50" charset="-128"/>
                          <a:ea typeface="HG丸ｺﾞｼｯｸM-PRO" pitchFamily="50" charset="-128"/>
                        </a:rPr>
                        <a:t>50</a:t>
                      </a:r>
                      <a:r>
                        <a:rPr lang="ja-JP" altLang="en-US" sz="1000" b="0" i="0" u="none" strike="noStrike" dirty="0">
                          <a:solidFill>
                            <a:schemeClr val="tx1"/>
                          </a:solidFill>
                          <a:effectLst/>
                          <a:latin typeface="HG丸ｺﾞｼｯｸM-PRO" pitchFamily="50" charset="-128"/>
                          <a:ea typeface="HG丸ｺﾞｼｯｸM-PRO" pitchFamily="50" charset="-128"/>
                        </a:rPr>
                        <a:t>％以上の参加をめざす。</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④ＳＣの配置により、地域に</a:t>
                      </a:r>
                      <a:r>
                        <a:rPr lang="ja-JP" altLang="en-US" sz="1000" b="0" i="0" u="none" strike="noStrike" dirty="0" err="1">
                          <a:solidFill>
                            <a:schemeClr val="tx1"/>
                          </a:solidFill>
                          <a:effectLst/>
                          <a:latin typeface="HG丸ｺﾞｼｯｸM-PRO" pitchFamily="50" charset="-128"/>
                          <a:ea typeface="HG丸ｺﾞｼｯｸM-PRO" pitchFamily="50" charset="-128"/>
                        </a:rPr>
                        <a:t>お</a:t>
                      </a:r>
                      <a:endParaRPr lang="ja-JP" altLang="en-US"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けるカウンセリング機能の一層</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の充実を図ることができたと感</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err="1">
                          <a:solidFill>
                            <a:schemeClr val="tx1"/>
                          </a:solidFill>
                          <a:effectLst/>
                          <a:latin typeface="HG丸ｺﾞｼｯｸM-PRO" pitchFamily="50" charset="-128"/>
                          <a:ea typeface="HG丸ｺﾞｼｯｸM-PRO" pitchFamily="50" charset="-128"/>
                        </a:rPr>
                        <a:t>じる</a:t>
                      </a:r>
                      <a:r>
                        <a:rPr lang="ja-JP" altLang="en-US" sz="1000" b="0" i="0" u="none" strike="noStrike" dirty="0">
                          <a:solidFill>
                            <a:schemeClr val="tx1"/>
                          </a:solidFill>
                          <a:effectLst/>
                          <a:latin typeface="HG丸ｺﾞｼｯｸM-PRO" pitchFamily="50" charset="-128"/>
                          <a:ea typeface="HG丸ｺﾞｼｯｸM-PRO" pitchFamily="50" charset="-128"/>
                        </a:rPr>
                        <a:t>学校長の割合</a:t>
                      </a:r>
                      <a:r>
                        <a:rPr lang="en-US" altLang="ja-JP" sz="1000" b="0" i="0" u="none" strike="noStrike" dirty="0">
                          <a:solidFill>
                            <a:schemeClr val="tx1"/>
                          </a:solidFill>
                          <a:effectLst/>
                          <a:latin typeface="HG丸ｺﾞｼｯｸM-PRO" pitchFamily="50" charset="-128"/>
                          <a:ea typeface="HG丸ｺﾞｼｯｸM-PRO" pitchFamily="50" charset="-128"/>
                        </a:rPr>
                        <a:t>90</a:t>
                      </a:r>
                      <a:r>
                        <a:rPr lang="ja-JP" altLang="en-US" sz="1000" b="0" i="0" u="none" strike="noStrike" dirty="0">
                          <a:solidFill>
                            <a:schemeClr val="tx1"/>
                          </a:solidFill>
                          <a:effectLst/>
                          <a:latin typeface="HG丸ｺﾞｼｯｸM-PRO" pitchFamily="50" charset="-128"/>
                          <a:ea typeface="HG丸ｺﾞｼｯｸM-PRO" pitchFamily="50" charset="-128"/>
                        </a:rPr>
                        <a:t>％をめざ</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す。</a:t>
                      </a:r>
                      <a:endParaRPr lang="en-US" altLang="ja-JP" sz="97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①前年度実績を下回った場合、</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手法を再構築</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②</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塾代助成を活用した学習支</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援</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参加者数が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名を下回</a:t>
                      </a:r>
                      <a:r>
                        <a:rPr lang="ja-JP" altLang="en-US" sz="1000" b="0" i="0" u="none" strike="noStrike" dirty="0" err="1">
                          <a:solidFill>
                            <a:schemeClr val="tx1"/>
                          </a:solidFill>
                          <a:effectLst/>
                          <a:latin typeface="HG丸ｺﾞｼｯｸM-PRO" panose="020F0600000000000000" pitchFamily="50" charset="-128"/>
                          <a:ea typeface="HG丸ｺﾞｼｯｸM-PRO" panose="020F0600000000000000" pitchFamily="50" charset="-128"/>
                        </a:rPr>
                        <a:t>っ</a:t>
                      </a:r>
                      <a:endPar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た場合、手法を再構築する。</a:t>
                      </a:r>
                    </a:p>
                    <a:p>
                      <a:pPr algn="l" fontAlgn="ct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居場所づくり、学習支援</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当該事業の利用率が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％に満</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たない場合、手法を再構築する。</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③上記目標が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％に達しない</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場合、手法を再構築する。</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④上記目標が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70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％に満たない場合は手法を再構築する。</a:t>
                      </a: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（令和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年度実績）</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①分権型教育行政により、教育内容がより充実していると思う肯定的割合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81.8%</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②中学生夜間学習会「</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JOTO</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塾」の実施及びオンライン型授業の導入（</a:t>
                      </a:r>
                      <a:r>
                        <a:rPr lang="zh-CN"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参加者数</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a:t>
                      </a:r>
                      <a:r>
                        <a:rPr lang="en-US" altLang="zh-CN"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14</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人）</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zh-TW"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不登校児童生徒支援</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事業「</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JOTO</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ふらっと教室」の実施（登録者数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59</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人）</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③小学校時間外学習会の実施</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（参加率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72.2&amp;</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④スクールカウンセラーの配置拡充（</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名）により、地域におけるカウンセリング機能の一層の充実を図ることができたと感じる学校長の割合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90.9%</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⑤教育会議を開催（</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回）、「いじめ・不登校サミット」を開催</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305532509"/>
              </p:ext>
            </p:extLst>
          </p:nvPr>
        </p:nvGraphicFramePr>
        <p:xfrm>
          <a:off x="332656" y="5265792"/>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14,509</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21,157</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30,952</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戦略３－２</a:t>
            </a:r>
            <a:endParaRPr kumimoji="1" lang="ja-JP" altLang="en-US" sz="1050" dirty="0">
              <a:solidFill>
                <a:schemeClr val="tx1"/>
              </a:solidFill>
              <a:latin typeface="+mj-ea"/>
              <a:ea typeface="+mj-ea"/>
            </a:endParaRPr>
          </a:p>
        </p:txBody>
      </p:sp>
      <p:sp>
        <p:nvSpPr>
          <p:cNvPr id="13" name="正方形/長方形 12"/>
          <p:cNvSpPr/>
          <p:nvPr/>
        </p:nvSpPr>
        <p:spPr>
          <a:xfrm>
            <a:off x="5173985" y="4737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4" name="正方形/長方形 13"/>
          <p:cNvSpPr/>
          <p:nvPr/>
        </p:nvSpPr>
        <p:spPr>
          <a:xfrm>
            <a:off x="3068960" y="9509378"/>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30</a:t>
            </a:r>
            <a:r>
              <a:rPr kumimoji="1" lang="en-US" altLang="ja-JP" dirty="0">
                <a:solidFill>
                  <a:schemeClr val="tx1"/>
                </a:solidFill>
              </a:rPr>
              <a:t>-</a:t>
            </a:r>
            <a:endParaRPr kumimoji="1" lang="ja-JP" altLang="en-US" dirty="0">
              <a:solidFill>
                <a:schemeClr val="tx1"/>
              </a:solidFill>
            </a:endParaRPr>
          </a:p>
        </p:txBody>
      </p:sp>
      <p:grpSp>
        <p:nvGrpSpPr>
          <p:cNvPr id="8" name="グループ化 7"/>
          <p:cNvGrpSpPr/>
          <p:nvPr/>
        </p:nvGrpSpPr>
        <p:grpSpPr>
          <a:xfrm>
            <a:off x="7243913" y="1529710"/>
            <a:ext cx="430887" cy="207112"/>
            <a:chOff x="3543291" y="6566660"/>
            <a:chExt cx="430887" cy="258548"/>
          </a:xfrm>
        </p:grpSpPr>
        <p:sp>
          <p:nvSpPr>
            <p:cNvPr id="9" name="角丸四角形 8"/>
            <p:cNvSpPr/>
            <p:nvPr/>
          </p:nvSpPr>
          <p:spPr>
            <a:xfrm>
              <a:off x="3573016" y="6609184"/>
              <a:ext cx="360040" cy="2160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43291" y="6566660"/>
              <a:ext cx="430887" cy="230832"/>
            </a:xfrm>
            <a:prstGeom prst="rect">
              <a:avLst/>
            </a:prstGeom>
            <a:noFill/>
          </p:spPr>
          <p:txBody>
            <a:bodyPr vert="horz" wrap="square" rtlCol="0">
              <a:spAutoFit/>
            </a:bodyPr>
            <a:lstStyle/>
            <a:p>
              <a:r>
                <a:rPr kumimoji="1" lang="ja-JP" altLang="en-US" sz="900" b="1" dirty="0">
                  <a:solidFill>
                    <a:schemeClr val="bg1"/>
                  </a:solidFill>
                  <a:latin typeface="HG丸ｺﾞｼｯｸM-PRO" panose="020F0600000000000000" pitchFamily="50" charset="-128"/>
                  <a:ea typeface="HG丸ｺﾞｼｯｸM-PRO" panose="020F0600000000000000" pitchFamily="50" charset="-128"/>
                </a:rPr>
                <a:t>新規</a:t>
              </a:r>
            </a:p>
          </p:txBody>
        </p:sp>
      </p:grpSp>
      <p:graphicFrame>
        <p:nvGraphicFramePr>
          <p:cNvPr id="18" name="表 17"/>
          <p:cNvGraphicFramePr>
            <a:graphicFrameLocks noGrp="1"/>
          </p:cNvGraphicFramePr>
          <p:nvPr>
            <p:extLst>
              <p:ext uri="{D42A27DB-BD31-4B8C-83A1-F6EECF244321}">
                <p14:modId xmlns:p14="http://schemas.microsoft.com/office/powerpoint/2010/main" val="966152205"/>
              </p:ext>
            </p:extLst>
          </p:nvPr>
        </p:nvGraphicFramePr>
        <p:xfrm>
          <a:off x="332656" y="5745088"/>
          <a:ext cx="4176462" cy="1584176"/>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1584176">
                <a:tc>
                  <a:txBody>
                    <a:bodyPr/>
                    <a:lstStyle/>
                    <a:p>
                      <a:pPr algn="ctr"/>
                      <a:r>
                        <a:rPr kumimoji="1" lang="ja-JP" altLang="en-US" sz="80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学校生活充実化</a:t>
                      </a:r>
                      <a:r>
                        <a:rPr kumimoji="1" lang="zh-TW" altLang="en-US" sz="800" dirty="0">
                          <a:solidFill>
                            <a:schemeClr val="tx1"/>
                          </a:solidFill>
                          <a:latin typeface="HG丸ｺﾞｼｯｸM-PRO" panose="020F0600000000000000" pitchFamily="50" charset="-128"/>
                          <a:ea typeface="HG丸ｺﾞｼｯｸM-PRO" panose="020F0600000000000000" pitchFamily="50" charset="-128"/>
                        </a:rPr>
                        <a:t>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小学校での時間外学習会支援事業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小学生体力向上推進事業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・増減なし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スクールカウンセラー事業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・配置拡充による増</a:t>
                      </a: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大阪市こどもサポートネット</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いじめ不登校対策事業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lvl="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・不登校生徒の居場所づくりに係る増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24" name="グループ化 23"/>
          <p:cNvGrpSpPr/>
          <p:nvPr/>
        </p:nvGrpSpPr>
        <p:grpSpPr>
          <a:xfrm>
            <a:off x="4170178" y="848544"/>
            <a:ext cx="389851" cy="338554"/>
            <a:chOff x="4028879" y="8639697"/>
            <a:chExt cx="389851" cy="338554"/>
          </a:xfrm>
        </p:grpSpPr>
        <p:sp>
          <p:nvSpPr>
            <p:cNvPr id="25" name="角丸四角形 24"/>
            <p:cNvSpPr/>
            <p:nvPr/>
          </p:nvSpPr>
          <p:spPr>
            <a:xfrm>
              <a:off x="4079788" y="8677618"/>
              <a:ext cx="288032"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028879"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こ</a:t>
              </a:r>
            </a:p>
          </p:txBody>
        </p:sp>
      </p:grpSp>
    </p:spTree>
    <p:extLst>
      <p:ext uri="{BB962C8B-B14F-4D97-AF65-F5344CB8AC3E}">
        <p14:creationId xmlns:p14="http://schemas.microsoft.com/office/powerpoint/2010/main" val="41556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3"/>
          <p:cNvGraphicFramePr>
            <a:graphicFrameLocks noGrp="1"/>
          </p:cNvGraphicFramePr>
          <p:nvPr>
            <p:ph idx="1"/>
            <p:extLst>
              <p:ext uri="{D42A27DB-BD31-4B8C-83A1-F6EECF244321}">
                <p14:modId xmlns:p14="http://schemas.microsoft.com/office/powerpoint/2010/main" val="171625319"/>
              </p:ext>
            </p:extLst>
          </p:nvPr>
        </p:nvGraphicFramePr>
        <p:xfrm>
          <a:off x="332656" y="272480"/>
          <a:ext cx="6192688" cy="9145016"/>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1879368">
                <a:tc>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55685">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めざすべき将来像</a:t>
                      </a:r>
                      <a:r>
                        <a:rPr lang="ja-JP" altLang="en-US" sz="1200" b="0" u="none" strike="noStrike" dirty="0">
                          <a:effectLst/>
                          <a:latin typeface="HG丸ｺﾞｼｯｸM-PRO" pitchFamily="50" charset="-128"/>
                          <a:ea typeface="HG丸ｺﾞｼｯｸM-PRO" pitchFamily="50" charset="-128"/>
                        </a:rPr>
                        <a:t>（概ね１０～２０年間を設定）</a:t>
                      </a: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877334">
                <a:tc>
                  <a:txBody>
                    <a:bodyPr/>
                    <a:lstStyle/>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a:t>
                      </a:r>
                      <a:r>
                        <a:rPr lang="ja-JP" altLang="en-US" sz="1350" b="1" i="0" u="none" strike="noStrike" dirty="0">
                          <a:solidFill>
                            <a:srgbClr val="000000"/>
                          </a:solidFill>
                          <a:effectLst/>
                          <a:latin typeface="HG丸ｺﾞｼｯｸM-PRO" pitchFamily="50" charset="-128"/>
                          <a:ea typeface="HG丸ｺﾞｼｯｸM-PRO" pitchFamily="50" charset="-128"/>
                        </a:rPr>
                        <a:t>障がいのある方、高齢者や子どもを地域のみんなが互いに見守り、支えあう</a:t>
                      </a:r>
                    </a:p>
                    <a:p>
                      <a:pPr algn="l" fontAlgn="ctr"/>
                      <a:endParaRPr lang="en-US" altLang="ja-JP" sz="1400" b="1"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・地域で暮らす高齢者に医療・介護等の必要な支援を切れ目なく提供する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19872">
                <a:tc>
                  <a:txBody>
                    <a:bodyPr/>
                    <a:lstStyle/>
                    <a:p>
                      <a:pPr algn="l" fontAlgn="ctr"/>
                      <a:r>
                        <a:rPr lang="ja-JP" altLang="en-US" sz="1400" b="1" i="0" u="none" strike="noStrike" dirty="0">
                          <a:solidFill>
                            <a:schemeClr val="dk1"/>
                          </a:solidFill>
                          <a:effectLst/>
                          <a:latin typeface="HG丸ｺﾞｼｯｸM-PRO" pitchFamily="50" charset="-128"/>
                          <a:ea typeface="HG丸ｺﾞｼｯｸM-PRO" pitchFamily="50" charset="-128"/>
                        </a:rPr>
                        <a:t>現状・データ</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5512757">
                <a:tc>
                  <a:txBody>
                    <a:bodyPr/>
                    <a:lstStyle/>
                    <a:p>
                      <a:pPr algn="l" fontAlgn="t"/>
                      <a:r>
                        <a:rPr lang="ja-JP" altLang="en-US" sz="1100" b="0" i="0" u="none" strike="noStrike" dirty="0">
                          <a:solidFill>
                            <a:schemeClr val="tx1"/>
                          </a:solidFill>
                          <a:latin typeface="HG丸ｺﾞｼｯｸM-PRO" pitchFamily="50" charset="-128"/>
                          <a:ea typeface="HG丸ｺﾞｼｯｸM-PRO" pitchFamily="50" charset="-128"/>
                        </a:rPr>
                        <a:t>・城東区の高齢者人口は</a:t>
                      </a:r>
                      <a:r>
                        <a:rPr lang="en-US" altLang="ja-JP" sz="1100" b="0" i="0" u="none" strike="noStrike" dirty="0">
                          <a:solidFill>
                            <a:schemeClr val="tx1"/>
                          </a:solidFill>
                          <a:latin typeface="HG丸ｺﾞｼｯｸM-PRO" pitchFamily="50" charset="-128"/>
                          <a:ea typeface="HG丸ｺﾞｼｯｸM-PRO" pitchFamily="50" charset="-128"/>
                        </a:rPr>
                        <a:t>2021</a:t>
                      </a:r>
                      <a:r>
                        <a:rPr lang="ja-JP" altLang="en-US" sz="1100" b="0" i="0" u="none" strike="noStrike" dirty="0">
                          <a:solidFill>
                            <a:schemeClr val="tx1"/>
                          </a:solidFill>
                          <a:latin typeface="HG丸ｺﾞｼｯｸM-PRO" pitchFamily="50" charset="-128"/>
                          <a:ea typeface="HG丸ｺﾞｼｯｸM-PRO" pitchFamily="50" charset="-128"/>
                        </a:rPr>
                        <a:t>年（令和</a:t>
                      </a:r>
                      <a:r>
                        <a:rPr lang="en-US" altLang="ja-JP" sz="1100" b="0" i="0" u="none" strike="noStrike" dirty="0">
                          <a:solidFill>
                            <a:schemeClr val="tx1"/>
                          </a:solidFill>
                          <a:latin typeface="HG丸ｺﾞｼｯｸM-PRO" pitchFamily="50" charset="-128"/>
                          <a:ea typeface="HG丸ｺﾞｼｯｸM-PRO" pitchFamily="50" charset="-128"/>
                        </a:rPr>
                        <a:t>3</a:t>
                      </a:r>
                      <a:r>
                        <a:rPr lang="ja-JP" altLang="en-US" sz="1100" b="0" i="0" u="none" strike="noStrike" dirty="0">
                          <a:solidFill>
                            <a:schemeClr val="tx1"/>
                          </a:solidFill>
                          <a:latin typeface="HG丸ｺﾞｼｯｸM-PRO" pitchFamily="50" charset="-128"/>
                          <a:ea typeface="HG丸ｺﾞｼｯｸM-PRO" pitchFamily="50" charset="-128"/>
                        </a:rPr>
                        <a:t>年）以降も増加傾向で、年少人口の減少もあり高齢化</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r>
                        <a:rPr lang="ja-JP" altLang="en-US" sz="1100" b="0" i="0" u="none" strike="noStrike" dirty="0">
                          <a:solidFill>
                            <a:schemeClr val="tx1"/>
                          </a:solidFill>
                          <a:latin typeface="HG丸ｺﾞｼｯｸM-PRO" pitchFamily="50" charset="-128"/>
                          <a:ea typeface="HG丸ｺﾞｼｯｸM-PRO" pitchFamily="50" charset="-128"/>
                        </a:rPr>
                        <a:t>　率は</a:t>
                      </a:r>
                      <a:r>
                        <a:rPr lang="en-US" altLang="ja-JP" sz="1100" b="0" i="0" u="none" strike="noStrike" dirty="0">
                          <a:solidFill>
                            <a:schemeClr val="tx1"/>
                          </a:solidFill>
                          <a:latin typeface="HG丸ｺﾞｼｯｸM-PRO" pitchFamily="50" charset="-128"/>
                          <a:ea typeface="HG丸ｺﾞｼｯｸM-PRO" pitchFamily="50" charset="-128"/>
                        </a:rPr>
                        <a:t>2015</a:t>
                      </a:r>
                      <a:r>
                        <a:rPr lang="ja-JP" altLang="en-US" sz="1100" b="0" i="0" u="none" strike="noStrike" dirty="0">
                          <a:solidFill>
                            <a:schemeClr val="tx1"/>
                          </a:solidFill>
                          <a:latin typeface="HG丸ｺﾞｼｯｸM-PRO" pitchFamily="50" charset="-128"/>
                          <a:ea typeface="HG丸ｺﾞｼｯｸM-PRO" pitchFamily="50" charset="-128"/>
                        </a:rPr>
                        <a:t>年（平成</a:t>
                      </a:r>
                      <a:r>
                        <a:rPr lang="en-US" altLang="ja-JP" sz="1100" b="0" i="0" u="none" strike="noStrike" dirty="0">
                          <a:solidFill>
                            <a:schemeClr val="tx1"/>
                          </a:solidFill>
                          <a:latin typeface="HG丸ｺﾞｼｯｸM-PRO" pitchFamily="50" charset="-128"/>
                          <a:ea typeface="HG丸ｺﾞｼｯｸM-PRO" pitchFamily="50" charset="-128"/>
                        </a:rPr>
                        <a:t>27</a:t>
                      </a:r>
                      <a:r>
                        <a:rPr lang="ja-JP" altLang="en-US" sz="1100" b="0" i="0" u="none" strike="noStrike" dirty="0">
                          <a:solidFill>
                            <a:schemeClr val="tx1"/>
                          </a:solidFill>
                          <a:latin typeface="HG丸ｺﾞｼｯｸM-PRO" pitchFamily="50" charset="-128"/>
                          <a:ea typeface="HG丸ｺﾞｼｯｸM-PRO" pitchFamily="50" charset="-128"/>
                        </a:rPr>
                        <a:t>年）</a:t>
                      </a:r>
                      <a:r>
                        <a:rPr lang="en-US" altLang="ja-JP" sz="1100" b="0" i="0" u="none" strike="noStrike" dirty="0">
                          <a:solidFill>
                            <a:schemeClr val="tx1"/>
                          </a:solidFill>
                          <a:latin typeface="HG丸ｺﾞｼｯｸM-PRO" pitchFamily="50" charset="-128"/>
                          <a:ea typeface="HG丸ｺﾞｼｯｸM-PRO" pitchFamily="50" charset="-128"/>
                        </a:rPr>
                        <a:t>25.1</a:t>
                      </a:r>
                      <a:r>
                        <a:rPr lang="ja-JP" altLang="en-US" sz="1100" b="0" i="0" u="none" strike="noStrike" dirty="0">
                          <a:solidFill>
                            <a:schemeClr val="tx1"/>
                          </a:solidFill>
                          <a:latin typeface="HG丸ｺﾞｼｯｸM-PRO" pitchFamily="50" charset="-128"/>
                          <a:ea typeface="HG丸ｺﾞｼｯｸM-PRO" pitchFamily="50" charset="-128"/>
                        </a:rPr>
                        <a:t>％から</a:t>
                      </a:r>
                      <a:r>
                        <a:rPr lang="en-US" altLang="ja-JP" sz="1100" b="0" i="0" u="none" strike="noStrike" dirty="0">
                          <a:solidFill>
                            <a:schemeClr val="tx1"/>
                          </a:solidFill>
                          <a:latin typeface="HG丸ｺﾞｼｯｸM-PRO" pitchFamily="50" charset="-128"/>
                          <a:ea typeface="HG丸ｺﾞｼｯｸM-PRO" pitchFamily="50" charset="-128"/>
                        </a:rPr>
                        <a:t>2045</a:t>
                      </a:r>
                      <a:r>
                        <a:rPr lang="ja-JP" altLang="en-US" sz="1100" b="0" i="0" u="none" strike="noStrike" dirty="0">
                          <a:solidFill>
                            <a:schemeClr val="tx1"/>
                          </a:solidFill>
                          <a:latin typeface="HG丸ｺﾞｼｯｸM-PRO" pitchFamily="50" charset="-128"/>
                          <a:ea typeface="HG丸ｺﾞｼｯｸM-PRO" pitchFamily="50" charset="-128"/>
                        </a:rPr>
                        <a:t>年（令和</a:t>
                      </a:r>
                      <a:r>
                        <a:rPr lang="en-US" altLang="ja-JP" sz="1100" b="0" i="0" u="none" strike="noStrike" dirty="0">
                          <a:solidFill>
                            <a:schemeClr val="tx1"/>
                          </a:solidFill>
                          <a:latin typeface="HG丸ｺﾞｼｯｸM-PRO" pitchFamily="50" charset="-128"/>
                          <a:ea typeface="HG丸ｺﾞｼｯｸM-PRO" pitchFamily="50" charset="-128"/>
                        </a:rPr>
                        <a:t>27</a:t>
                      </a:r>
                      <a:r>
                        <a:rPr lang="ja-JP" altLang="en-US" sz="1100" b="0" i="0" u="none" strike="noStrike" dirty="0">
                          <a:solidFill>
                            <a:schemeClr val="tx1"/>
                          </a:solidFill>
                          <a:latin typeface="HG丸ｺﾞｼｯｸM-PRO" pitchFamily="50" charset="-128"/>
                          <a:ea typeface="HG丸ｺﾞｼｯｸM-PRO" pitchFamily="50" charset="-128"/>
                        </a:rPr>
                        <a:t>年）には</a:t>
                      </a:r>
                      <a:r>
                        <a:rPr lang="en-US" altLang="ja-JP" sz="1100" b="0" i="0" u="none" strike="noStrike" dirty="0">
                          <a:solidFill>
                            <a:schemeClr val="tx1"/>
                          </a:solidFill>
                          <a:latin typeface="HG丸ｺﾞｼｯｸM-PRO" pitchFamily="50" charset="-128"/>
                          <a:ea typeface="HG丸ｺﾞｼｯｸM-PRO" pitchFamily="50" charset="-128"/>
                        </a:rPr>
                        <a:t>34.2</a:t>
                      </a:r>
                      <a:r>
                        <a:rPr lang="ja-JP" altLang="en-US" sz="1100" b="0" i="0" u="none" strike="noStrike" dirty="0">
                          <a:solidFill>
                            <a:schemeClr val="tx1"/>
                          </a:solidFill>
                          <a:latin typeface="HG丸ｺﾞｼｯｸM-PRO" pitchFamily="50" charset="-128"/>
                          <a:ea typeface="HG丸ｺﾞｼｯｸM-PRO" pitchFamily="50" charset="-128"/>
                        </a:rPr>
                        <a:t>％と推計されていま</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r>
                        <a:rPr lang="ja-JP" altLang="en-US" sz="1100" b="0" i="0" u="none" strike="noStrike" dirty="0">
                          <a:solidFill>
                            <a:schemeClr val="tx1"/>
                          </a:solidFill>
                          <a:latin typeface="HG丸ｺﾞｼｯｸM-PRO" pitchFamily="50" charset="-128"/>
                          <a:ea typeface="HG丸ｺﾞｼｯｸM-PRO" pitchFamily="50" charset="-128"/>
                        </a:rPr>
                        <a:t>　す。（大阪市地域福祉基本計画より）</a:t>
                      </a:r>
                      <a:endParaRPr lang="en-US" altLang="ja-JP" sz="1100" b="0" i="0" u="none" strike="noStrike" dirty="0">
                        <a:solidFill>
                          <a:schemeClr val="tx1"/>
                        </a:solidFill>
                        <a:latin typeface="HG丸ｺﾞｼｯｸM-PRO" pitchFamily="50" charset="-128"/>
                        <a:ea typeface="HG丸ｺﾞｼｯｸM-PRO" pitchFamily="50" charset="-128"/>
                      </a:endParaRPr>
                    </a:p>
                    <a:p>
                      <a:pPr algn="l" fontAlgn="t"/>
                      <a:endParaRPr lang="ja-JP" altLang="en-US" sz="1100" b="0" i="0" u="none" strike="noStrike" dirty="0">
                        <a:solidFill>
                          <a:schemeClr val="tx1"/>
                        </a:solidFill>
                        <a:latin typeface="HG丸ｺﾞｼｯｸM-PRO" pitchFamily="50" charset="-128"/>
                        <a:ea typeface="HG丸ｺﾞｼｯｸM-PRO" pitchFamily="50" charset="-128"/>
                      </a:endParaRPr>
                    </a:p>
                    <a:p>
                      <a:pPr algn="l" fontAlgn="t"/>
                      <a:r>
                        <a:rPr lang="ja-JP" altLang="en-US" sz="1100" b="0" i="0" u="none" strike="noStrike" dirty="0">
                          <a:solidFill>
                            <a:srgbClr val="002060"/>
                          </a:solidFill>
                          <a:latin typeface="ＭＳ Ｐゴシック"/>
                        </a:rPr>
                        <a:t>城東区の状況</a:t>
                      </a:r>
                      <a:r>
                        <a:rPr lang="ja-JP" altLang="en-US" sz="1100" b="1" i="0" u="none" strike="noStrike" dirty="0">
                          <a:solidFill>
                            <a:srgbClr val="000000"/>
                          </a:solidFill>
                          <a:effectLst/>
                          <a:latin typeface="HG丸ｺﾞｼｯｸM-PRO" pitchFamily="50" charset="-128"/>
                          <a:ea typeface="HG丸ｺﾞｼｯｸM-PRO" pitchFamily="50" charset="-128"/>
                        </a:rPr>
                        <a:t>　</a:t>
                      </a:r>
                      <a:endParaRPr lang="en-US" altLang="ja-JP" sz="1100" b="1" i="0" u="none" strike="noStrike" dirty="0">
                        <a:solidFill>
                          <a:srgbClr val="000000"/>
                        </a:solidFill>
                        <a:effectLst/>
                        <a:latin typeface="HG丸ｺﾞｼｯｸM-PRO" pitchFamily="50" charset="-128"/>
                        <a:ea typeface="HG丸ｺﾞｼｯｸM-PRO" pitchFamily="50" charset="-128"/>
                      </a:endParaRPr>
                    </a:p>
                    <a:p>
                      <a:pPr algn="l" fontAlgn="t"/>
                      <a:endParaRPr lang="ja-JP" altLang="en-US" sz="1100" b="0" i="0" u="none" strike="noStrike" dirty="0">
                        <a:solidFill>
                          <a:schemeClr val="tx1"/>
                        </a:solidFill>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1" name="角丸四角形 20"/>
          <p:cNvSpPr/>
          <p:nvPr/>
        </p:nvSpPr>
        <p:spPr>
          <a:xfrm>
            <a:off x="404664" y="1103102"/>
            <a:ext cx="6048672" cy="9114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400" dirty="0">
                <a:latin typeface="HGP創英角ｺﾞｼｯｸUB" pitchFamily="50" charset="-128"/>
                <a:ea typeface="HGP創英角ｺﾞｼｯｸUB" pitchFamily="50" charset="-128"/>
              </a:rPr>
              <a:t>地域が支えあい、住みなれた場所で</a:t>
            </a:r>
            <a:endParaRPr lang="en-US" altLang="ja-JP" sz="2400" dirty="0">
              <a:latin typeface="HGP創英角ｺﾞｼｯｸUB" pitchFamily="50" charset="-128"/>
              <a:ea typeface="HGP創英角ｺﾞｼｯｸUB" pitchFamily="50" charset="-128"/>
            </a:endParaRPr>
          </a:p>
          <a:p>
            <a:pPr algn="ctr"/>
            <a:r>
              <a:rPr lang="ja-JP" altLang="en-US" sz="2400" dirty="0">
                <a:latin typeface="HGP創英角ｺﾞｼｯｸUB" pitchFamily="50" charset="-128"/>
                <a:ea typeface="HGP創英角ｺﾞｼｯｸUB" pitchFamily="50" charset="-128"/>
              </a:rPr>
              <a:t>安心して暮らせるまちへ</a:t>
            </a:r>
          </a:p>
        </p:txBody>
      </p:sp>
      <p:sp>
        <p:nvSpPr>
          <p:cNvPr id="11" name="角丸四角形 10"/>
          <p:cNvSpPr/>
          <p:nvPr/>
        </p:nvSpPr>
        <p:spPr>
          <a:xfrm>
            <a:off x="360561" y="295342"/>
            <a:ext cx="2492375" cy="5036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経営課題４</a:t>
            </a:r>
          </a:p>
        </p:txBody>
      </p:sp>
      <p:sp>
        <p:nvSpPr>
          <p:cNvPr id="7" name="正方形/長方形 6"/>
          <p:cNvSpPr/>
          <p:nvPr/>
        </p:nvSpPr>
        <p:spPr>
          <a:xfrm>
            <a:off x="3068960" y="9561512"/>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31</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70433"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3" name="正方形/長方形 12"/>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経営課題４</a:t>
            </a:r>
            <a:endParaRPr kumimoji="1" lang="ja-JP" altLang="en-US" sz="1050" dirty="0">
              <a:solidFill>
                <a:schemeClr val="tx1"/>
              </a:solidFill>
              <a:latin typeface="+mj-ea"/>
              <a:ea typeface="+mj-ea"/>
            </a:endParaRPr>
          </a:p>
        </p:txBody>
      </p:sp>
      <p:sp>
        <p:nvSpPr>
          <p:cNvPr id="20" name="正方形/長方形 19"/>
          <p:cNvSpPr/>
          <p:nvPr/>
        </p:nvSpPr>
        <p:spPr>
          <a:xfrm>
            <a:off x="381839" y="4719209"/>
            <a:ext cx="2105026" cy="297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000" dirty="0">
                <a:solidFill>
                  <a:schemeClr val="tx1"/>
                </a:solidFill>
                <a:latin typeface="HG丸ｺﾞｼｯｸM-PRO" pitchFamily="50" charset="-128"/>
                <a:ea typeface="HG丸ｺﾞｼｯｸM-PRO" pitchFamily="50" charset="-128"/>
              </a:rPr>
              <a:t>◆高齢者</a:t>
            </a:r>
            <a:r>
              <a:rPr kumimoji="1" lang="ja-JP" altLang="en-US" sz="1000" dirty="0">
                <a:solidFill>
                  <a:schemeClr val="tx1"/>
                </a:solidFill>
                <a:latin typeface="HG丸ｺﾞｼｯｸM-PRO" pitchFamily="50" charset="-128"/>
                <a:ea typeface="HG丸ｺﾞｼｯｸM-PRO" pitchFamily="50" charset="-128"/>
              </a:rPr>
              <a:t>に関するデータ</a:t>
            </a:r>
          </a:p>
        </p:txBody>
      </p:sp>
      <p:sp>
        <p:nvSpPr>
          <p:cNvPr id="23" name="正方形/長方形 22"/>
          <p:cNvSpPr/>
          <p:nvPr/>
        </p:nvSpPr>
        <p:spPr>
          <a:xfrm>
            <a:off x="441516" y="7368508"/>
            <a:ext cx="2360003" cy="29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dirty="0">
                <a:solidFill>
                  <a:schemeClr val="tx1"/>
                </a:solidFill>
                <a:latin typeface="HG丸ｺﾞｼｯｸM-PRO" pitchFamily="50" charset="-128"/>
                <a:ea typeface="HG丸ｺﾞｼｯｸM-PRO" pitchFamily="50" charset="-128"/>
              </a:rPr>
              <a:t>◆障がい</a:t>
            </a:r>
            <a:r>
              <a:rPr lang="ja-JP" altLang="en-US" sz="1000" dirty="0">
                <a:solidFill>
                  <a:schemeClr val="tx1"/>
                </a:solidFill>
                <a:latin typeface="HG丸ｺﾞｼｯｸM-PRO" pitchFamily="50" charset="-128"/>
                <a:ea typeface="HG丸ｺﾞｼｯｸM-PRO" pitchFamily="50" charset="-128"/>
              </a:rPr>
              <a:t>者</a:t>
            </a:r>
            <a:r>
              <a:rPr kumimoji="1" lang="ja-JP" altLang="en-US" sz="1000" dirty="0">
                <a:solidFill>
                  <a:schemeClr val="tx1"/>
                </a:solidFill>
                <a:latin typeface="HG丸ｺﾞｼｯｸM-PRO" pitchFamily="50" charset="-128"/>
                <a:ea typeface="HG丸ｺﾞｼｯｸM-PRO" pitchFamily="50" charset="-128"/>
              </a:rPr>
              <a:t>に関するデータ</a:t>
            </a:r>
          </a:p>
        </p:txBody>
      </p:sp>
      <p:grpSp>
        <p:nvGrpSpPr>
          <p:cNvPr id="16" name="グループ化 15"/>
          <p:cNvGrpSpPr/>
          <p:nvPr/>
        </p:nvGrpSpPr>
        <p:grpSpPr>
          <a:xfrm>
            <a:off x="6042248" y="1585965"/>
            <a:ext cx="389851" cy="338554"/>
            <a:chOff x="1823056" y="8643222"/>
            <a:chExt cx="389851" cy="338554"/>
          </a:xfrm>
        </p:grpSpPr>
        <p:sp>
          <p:nvSpPr>
            <p:cNvPr id="17" name="角丸四角形 16"/>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sp>
        <p:nvSpPr>
          <p:cNvPr id="19" name="正方形/長方形 18"/>
          <p:cNvSpPr/>
          <p:nvPr/>
        </p:nvSpPr>
        <p:spPr>
          <a:xfrm>
            <a:off x="3532074" y="318488"/>
            <a:ext cx="2952328" cy="676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主な</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SDGs</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ゴール</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 3</a:t>
            </a:r>
            <a:r>
              <a:rPr lang="ja-JP" altLang="en-US" sz="1000" dirty="0">
                <a:solidFill>
                  <a:schemeClr val="tx1"/>
                </a:solidFill>
                <a:latin typeface="HG丸ｺﾞｼｯｸM-PRO" panose="020F0600000000000000" pitchFamily="50" charset="-128"/>
                <a:ea typeface="HG丸ｺﾞｼｯｸM-PRO" panose="020F0600000000000000" pitchFamily="50" charset="-128"/>
              </a:rPr>
              <a:t>［保健］</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5" name="図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9461" y="346928"/>
            <a:ext cx="619200" cy="619200"/>
          </a:xfrm>
          <a:prstGeom prst="rect">
            <a:avLst/>
          </a:prstGeom>
        </p:spPr>
      </p:pic>
      <p:pic>
        <p:nvPicPr>
          <p:cNvPr id="2" name="図 1"/>
          <p:cNvPicPr>
            <a:picLocks noChangeAspect="1"/>
          </p:cNvPicPr>
          <p:nvPr/>
        </p:nvPicPr>
        <p:blipFill>
          <a:blip r:embed="rId3"/>
          <a:stretch>
            <a:fillRect/>
          </a:stretch>
        </p:blipFill>
        <p:spPr>
          <a:xfrm>
            <a:off x="611385" y="4984703"/>
            <a:ext cx="2363382" cy="1337312"/>
          </a:xfrm>
          <a:prstGeom prst="rect">
            <a:avLst/>
          </a:prstGeom>
        </p:spPr>
      </p:pic>
      <p:pic>
        <p:nvPicPr>
          <p:cNvPr id="12" name="図 11"/>
          <p:cNvPicPr>
            <a:picLocks noChangeAspect="1"/>
          </p:cNvPicPr>
          <p:nvPr/>
        </p:nvPicPr>
        <p:blipFill>
          <a:blip r:embed="rId4"/>
          <a:stretch>
            <a:fillRect/>
          </a:stretch>
        </p:blipFill>
        <p:spPr>
          <a:xfrm>
            <a:off x="655612" y="8549154"/>
            <a:ext cx="1575771" cy="778450"/>
          </a:xfrm>
          <a:prstGeom prst="rect">
            <a:avLst/>
          </a:prstGeom>
        </p:spPr>
      </p:pic>
      <p:grpSp>
        <p:nvGrpSpPr>
          <p:cNvPr id="4" name="Group 4">
            <a:extLst>
              <a:ext uri="{FF2B5EF4-FFF2-40B4-BE49-F238E27FC236}">
                <a16:creationId xmlns:a16="http://schemas.microsoft.com/office/drawing/2014/main" id="{989D13B9-B5BF-4C9F-864B-6AC851D42332}"/>
              </a:ext>
            </a:extLst>
          </p:cNvPr>
          <p:cNvGrpSpPr>
            <a:grpSpLocks noChangeAspect="1"/>
          </p:cNvGrpSpPr>
          <p:nvPr/>
        </p:nvGrpSpPr>
        <p:grpSpPr bwMode="auto">
          <a:xfrm>
            <a:off x="636588" y="6399217"/>
            <a:ext cx="1650999" cy="827088"/>
            <a:chOff x="401" y="4031"/>
            <a:chExt cx="1040" cy="521"/>
          </a:xfrm>
        </p:grpSpPr>
        <p:sp>
          <p:nvSpPr>
            <p:cNvPr id="5" name="AutoShape 3">
              <a:extLst>
                <a:ext uri="{FF2B5EF4-FFF2-40B4-BE49-F238E27FC236}">
                  <a16:creationId xmlns:a16="http://schemas.microsoft.com/office/drawing/2014/main" id="{50C9E251-29C3-4507-9263-22095C6EE613}"/>
                </a:ext>
              </a:extLst>
            </p:cNvPr>
            <p:cNvSpPr>
              <a:spLocks noChangeAspect="1" noChangeArrowheads="1" noTextEdit="1"/>
            </p:cNvSpPr>
            <p:nvPr/>
          </p:nvSpPr>
          <p:spPr bwMode="auto">
            <a:xfrm>
              <a:off x="401" y="4031"/>
              <a:ext cx="100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a:extLst>
                <a:ext uri="{FF2B5EF4-FFF2-40B4-BE49-F238E27FC236}">
                  <a16:creationId xmlns:a16="http://schemas.microsoft.com/office/drawing/2014/main" id="{062D3182-AED2-4701-B406-A94EAE779A7F}"/>
                </a:ext>
              </a:extLst>
            </p:cNvPr>
            <p:cNvSpPr>
              <a:spLocks noChangeArrowheads="1"/>
            </p:cNvSpPr>
            <p:nvPr/>
          </p:nvSpPr>
          <p:spPr bwMode="auto">
            <a:xfrm>
              <a:off x="401" y="4031"/>
              <a:ext cx="1005" cy="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a:extLst>
                <a:ext uri="{FF2B5EF4-FFF2-40B4-BE49-F238E27FC236}">
                  <a16:creationId xmlns:a16="http://schemas.microsoft.com/office/drawing/2014/main" id="{08173EFB-CCFA-4E50-BDE4-3D5C33F8560C}"/>
                </a:ext>
              </a:extLst>
            </p:cNvPr>
            <p:cNvSpPr>
              <a:spLocks noChangeArrowheads="1"/>
            </p:cNvSpPr>
            <p:nvPr/>
          </p:nvSpPr>
          <p:spPr bwMode="auto">
            <a:xfrm>
              <a:off x="401" y="4181"/>
              <a:ext cx="645" cy="366"/>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7">
              <a:extLst>
                <a:ext uri="{FF2B5EF4-FFF2-40B4-BE49-F238E27FC236}">
                  <a16:creationId xmlns:a16="http://schemas.microsoft.com/office/drawing/2014/main" id="{63EB9413-0067-41AB-BDA5-EDE2ACA76CF8}"/>
                </a:ext>
              </a:extLst>
            </p:cNvPr>
            <p:cNvSpPr>
              <a:spLocks noChangeArrowheads="1"/>
            </p:cNvSpPr>
            <p:nvPr/>
          </p:nvSpPr>
          <p:spPr bwMode="auto">
            <a:xfrm>
              <a:off x="531" y="4191"/>
              <a:ext cx="3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平成29年度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A962D5A4-39C5-4227-98CB-277A93493C3F}"/>
                </a:ext>
              </a:extLst>
            </p:cNvPr>
            <p:cNvSpPr>
              <a:spLocks noChangeArrowheads="1"/>
            </p:cNvSpPr>
            <p:nvPr/>
          </p:nvSpPr>
          <p:spPr bwMode="auto">
            <a:xfrm>
              <a:off x="1296" y="4191"/>
              <a:ext cx="1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9">
              <a:extLst>
                <a:ext uri="{FF2B5EF4-FFF2-40B4-BE49-F238E27FC236}">
                  <a16:creationId xmlns:a16="http://schemas.microsoft.com/office/drawing/2014/main" id="{FEDE3DBB-8835-45E5-945B-6C9FA50A2DFF}"/>
                </a:ext>
              </a:extLst>
            </p:cNvPr>
            <p:cNvSpPr>
              <a:spLocks noChangeArrowheads="1"/>
            </p:cNvSpPr>
            <p:nvPr/>
          </p:nvSpPr>
          <p:spPr bwMode="auto">
            <a:xfrm>
              <a:off x="531" y="4312"/>
              <a:ext cx="3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平成30年度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10">
              <a:extLst>
                <a:ext uri="{FF2B5EF4-FFF2-40B4-BE49-F238E27FC236}">
                  <a16:creationId xmlns:a16="http://schemas.microsoft.com/office/drawing/2014/main" id="{DAEA434E-2FB9-4164-940B-806DBDBAAF2C}"/>
                </a:ext>
              </a:extLst>
            </p:cNvPr>
            <p:cNvSpPr>
              <a:spLocks noChangeArrowheads="1"/>
            </p:cNvSpPr>
            <p:nvPr/>
          </p:nvSpPr>
          <p:spPr bwMode="auto">
            <a:xfrm>
              <a:off x="1296" y="4312"/>
              <a:ext cx="1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11">
              <a:extLst>
                <a:ext uri="{FF2B5EF4-FFF2-40B4-BE49-F238E27FC236}">
                  <a16:creationId xmlns:a16="http://schemas.microsoft.com/office/drawing/2014/main" id="{3CED371C-382F-486F-BB24-0312BA8D4C48}"/>
                </a:ext>
              </a:extLst>
            </p:cNvPr>
            <p:cNvSpPr>
              <a:spLocks noChangeArrowheads="1"/>
            </p:cNvSpPr>
            <p:nvPr/>
          </p:nvSpPr>
          <p:spPr bwMode="auto">
            <a:xfrm>
              <a:off x="531" y="4432"/>
              <a:ext cx="3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平成31年度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12">
              <a:extLst>
                <a:ext uri="{FF2B5EF4-FFF2-40B4-BE49-F238E27FC236}">
                  <a16:creationId xmlns:a16="http://schemas.microsoft.com/office/drawing/2014/main" id="{4BF47A48-75A4-421B-8F06-30880D7B44BB}"/>
                </a:ext>
              </a:extLst>
            </p:cNvPr>
            <p:cNvSpPr>
              <a:spLocks noChangeArrowheads="1"/>
            </p:cNvSpPr>
            <p:nvPr/>
          </p:nvSpPr>
          <p:spPr bwMode="auto">
            <a:xfrm>
              <a:off x="1296" y="4432"/>
              <a:ext cx="1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 name="Rectangle 13">
              <a:extLst>
                <a:ext uri="{FF2B5EF4-FFF2-40B4-BE49-F238E27FC236}">
                  <a16:creationId xmlns:a16="http://schemas.microsoft.com/office/drawing/2014/main" id="{C830AD4E-E32A-4DC9-BBB8-3FCCB1688CCD}"/>
                </a:ext>
              </a:extLst>
            </p:cNvPr>
            <p:cNvSpPr>
              <a:spLocks noChangeArrowheads="1"/>
            </p:cNvSpPr>
            <p:nvPr/>
          </p:nvSpPr>
          <p:spPr bwMode="auto">
            <a:xfrm>
              <a:off x="566" y="4041"/>
              <a:ext cx="4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高齢者虐待通報件数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14">
              <a:extLst>
                <a:ext uri="{FF2B5EF4-FFF2-40B4-BE49-F238E27FC236}">
                  <a16:creationId xmlns:a16="http://schemas.microsoft.com/office/drawing/2014/main" id="{0FB68ED7-7DB6-415A-8D7E-B4D538D08B35}"/>
                </a:ext>
              </a:extLst>
            </p:cNvPr>
            <p:cNvSpPr>
              <a:spLocks noChangeArrowheads="1"/>
            </p:cNvSpPr>
            <p:nvPr/>
          </p:nvSpPr>
          <p:spPr bwMode="auto">
            <a:xfrm>
              <a:off x="401" y="403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15">
              <a:extLst>
                <a:ext uri="{FF2B5EF4-FFF2-40B4-BE49-F238E27FC236}">
                  <a16:creationId xmlns:a16="http://schemas.microsoft.com/office/drawing/2014/main" id="{C0971100-A4AC-4741-81A9-4F017738854F}"/>
                </a:ext>
              </a:extLst>
            </p:cNvPr>
            <p:cNvSpPr>
              <a:spLocks noChangeArrowheads="1"/>
            </p:cNvSpPr>
            <p:nvPr/>
          </p:nvSpPr>
          <p:spPr bwMode="auto">
            <a:xfrm>
              <a:off x="1401" y="403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16">
              <a:extLst>
                <a:ext uri="{FF2B5EF4-FFF2-40B4-BE49-F238E27FC236}">
                  <a16:creationId xmlns:a16="http://schemas.microsoft.com/office/drawing/2014/main" id="{88094099-F376-4AE3-9A03-FE1759C1CD28}"/>
                </a:ext>
              </a:extLst>
            </p:cNvPr>
            <p:cNvSpPr>
              <a:spLocks noChangeArrowheads="1"/>
            </p:cNvSpPr>
            <p:nvPr/>
          </p:nvSpPr>
          <p:spPr bwMode="auto">
            <a:xfrm>
              <a:off x="1041" y="403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17">
              <a:extLst>
                <a:ext uri="{FF2B5EF4-FFF2-40B4-BE49-F238E27FC236}">
                  <a16:creationId xmlns:a16="http://schemas.microsoft.com/office/drawing/2014/main" id="{9A7BCEF3-6532-4DAE-A934-C7DB0C2A567A}"/>
                </a:ext>
              </a:extLst>
            </p:cNvPr>
            <p:cNvSpPr>
              <a:spLocks noChangeShapeType="1"/>
            </p:cNvSpPr>
            <p:nvPr/>
          </p:nvSpPr>
          <p:spPr bwMode="auto">
            <a:xfrm>
              <a:off x="401" y="4151"/>
              <a:ext cx="100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8">
              <a:extLst>
                <a:ext uri="{FF2B5EF4-FFF2-40B4-BE49-F238E27FC236}">
                  <a16:creationId xmlns:a16="http://schemas.microsoft.com/office/drawing/2014/main" id="{2AFA2313-1323-4E73-B469-2C3CB3F126F7}"/>
                </a:ext>
              </a:extLst>
            </p:cNvPr>
            <p:cNvSpPr>
              <a:spLocks noChangeArrowheads="1"/>
            </p:cNvSpPr>
            <p:nvPr/>
          </p:nvSpPr>
          <p:spPr bwMode="auto">
            <a:xfrm>
              <a:off x="401" y="4151"/>
              <a:ext cx="1005"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19">
              <a:extLst>
                <a:ext uri="{FF2B5EF4-FFF2-40B4-BE49-F238E27FC236}">
                  <a16:creationId xmlns:a16="http://schemas.microsoft.com/office/drawing/2014/main" id="{AB4FD92D-9055-4F23-B558-03FE4969E16B}"/>
                </a:ext>
              </a:extLst>
            </p:cNvPr>
            <p:cNvSpPr>
              <a:spLocks noChangeShapeType="1"/>
            </p:cNvSpPr>
            <p:nvPr/>
          </p:nvSpPr>
          <p:spPr bwMode="auto">
            <a:xfrm>
              <a:off x="401" y="4156"/>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0">
              <a:extLst>
                <a:ext uri="{FF2B5EF4-FFF2-40B4-BE49-F238E27FC236}">
                  <a16:creationId xmlns:a16="http://schemas.microsoft.com/office/drawing/2014/main" id="{A8722031-000E-423B-82A2-072E99A3C605}"/>
                </a:ext>
              </a:extLst>
            </p:cNvPr>
            <p:cNvSpPr>
              <a:spLocks noChangeArrowheads="1"/>
            </p:cNvSpPr>
            <p:nvPr/>
          </p:nvSpPr>
          <p:spPr bwMode="auto">
            <a:xfrm>
              <a:off x="401" y="4156"/>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21">
              <a:extLst>
                <a:ext uri="{FF2B5EF4-FFF2-40B4-BE49-F238E27FC236}">
                  <a16:creationId xmlns:a16="http://schemas.microsoft.com/office/drawing/2014/main" id="{3A7CCC1E-350F-4170-8011-A226D832DA28}"/>
                </a:ext>
              </a:extLst>
            </p:cNvPr>
            <p:cNvSpPr>
              <a:spLocks noChangeShapeType="1"/>
            </p:cNvSpPr>
            <p:nvPr/>
          </p:nvSpPr>
          <p:spPr bwMode="auto">
            <a:xfrm>
              <a:off x="406" y="4181"/>
              <a:ext cx="635"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2">
              <a:extLst>
                <a:ext uri="{FF2B5EF4-FFF2-40B4-BE49-F238E27FC236}">
                  <a16:creationId xmlns:a16="http://schemas.microsoft.com/office/drawing/2014/main" id="{FA1DEA83-B61F-46D3-BA81-B7DCA83A87EB}"/>
                </a:ext>
              </a:extLst>
            </p:cNvPr>
            <p:cNvSpPr>
              <a:spLocks noChangeArrowheads="1"/>
            </p:cNvSpPr>
            <p:nvPr/>
          </p:nvSpPr>
          <p:spPr bwMode="auto">
            <a:xfrm>
              <a:off x="406" y="4181"/>
              <a:ext cx="63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3">
              <a:extLst>
                <a:ext uri="{FF2B5EF4-FFF2-40B4-BE49-F238E27FC236}">
                  <a16:creationId xmlns:a16="http://schemas.microsoft.com/office/drawing/2014/main" id="{593DC399-FA40-42A1-97DA-D601FD62C8D6}"/>
                </a:ext>
              </a:extLst>
            </p:cNvPr>
            <p:cNvSpPr>
              <a:spLocks noChangeShapeType="1"/>
            </p:cNvSpPr>
            <p:nvPr/>
          </p:nvSpPr>
          <p:spPr bwMode="auto">
            <a:xfrm>
              <a:off x="1041" y="4156"/>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24">
              <a:extLst>
                <a:ext uri="{FF2B5EF4-FFF2-40B4-BE49-F238E27FC236}">
                  <a16:creationId xmlns:a16="http://schemas.microsoft.com/office/drawing/2014/main" id="{653CB1E9-5711-4FCF-B8BF-C337F6A351D2}"/>
                </a:ext>
              </a:extLst>
            </p:cNvPr>
            <p:cNvSpPr>
              <a:spLocks noChangeArrowheads="1"/>
            </p:cNvSpPr>
            <p:nvPr/>
          </p:nvSpPr>
          <p:spPr bwMode="auto">
            <a:xfrm>
              <a:off x="1041" y="4156"/>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25">
              <a:extLst>
                <a:ext uri="{FF2B5EF4-FFF2-40B4-BE49-F238E27FC236}">
                  <a16:creationId xmlns:a16="http://schemas.microsoft.com/office/drawing/2014/main" id="{6E03851E-F4AA-489B-964A-15DCE9283321}"/>
                </a:ext>
              </a:extLst>
            </p:cNvPr>
            <p:cNvSpPr>
              <a:spLocks noChangeShapeType="1"/>
            </p:cNvSpPr>
            <p:nvPr/>
          </p:nvSpPr>
          <p:spPr bwMode="auto">
            <a:xfrm>
              <a:off x="1046" y="4181"/>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26">
              <a:extLst>
                <a:ext uri="{FF2B5EF4-FFF2-40B4-BE49-F238E27FC236}">
                  <a16:creationId xmlns:a16="http://schemas.microsoft.com/office/drawing/2014/main" id="{34154017-55DF-43C9-A14B-11818D7EE2F7}"/>
                </a:ext>
              </a:extLst>
            </p:cNvPr>
            <p:cNvSpPr>
              <a:spLocks noChangeArrowheads="1"/>
            </p:cNvSpPr>
            <p:nvPr/>
          </p:nvSpPr>
          <p:spPr bwMode="auto">
            <a:xfrm>
              <a:off x="1046" y="4181"/>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27">
              <a:extLst>
                <a:ext uri="{FF2B5EF4-FFF2-40B4-BE49-F238E27FC236}">
                  <a16:creationId xmlns:a16="http://schemas.microsoft.com/office/drawing/2014/main" id="{4187ED4B-9516-40DB-BF4E-C6F3B33880C4}"/>
                </a:ext>
              </a:extLst>
            </p:cNvPr>
            <p:cNvSpPr>
              <a:spLocks noChangeShapeType="1"/>
            </p:cNvSpPr>
            <p:nvPr/>
          </p:nvSpPr>
          <p:spPr bwMode="auto">
            <a:xfrm>
              <a:off x="1401" y="4156"/>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28">
              <a:extLst>
                <a:ext uri="{FF2B5EF4-FFF2-40B4-BE49-F238E27FC236}">
                  <a16:creationId xmlns:a16="http://schemas.microsoft.com/office/drawing/2014/main" id="{CD72640B-F072-4C4E-91A1-8E37EA583541}"/>
                </a:ext>
              </a:extLst>
            </p:cNvPr>
            <p:cNvSpPr>
              <a:spLocks noChangeArrowheads="1"/>
            </p:cNvSpPr>
            <p:nvPr/>
          </p:nvSpPr>
          <p:spPr bwMode="auto">
            <a:xfrm>
              <a:off x="1401" y="4156"/>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29">
              <a:extLst>
                <a:ext uri="{FF2B5EF4-FFF2-40B4-BE49-F238E27FC236}">
                  <a16:creationId xmlns:a16="http://schemas.microsoft.com/office/drawing/2014/main" id="{5D16D575-6DD1-488B-BB8A-5C14361B9B0C}"/>
                </a:ext>
              </a:extLst>
            </p:cNvPr>
            <p:cNvSpPr>
              <a:spLocks noChangeShapeType="1"/>
            </p:cNvSpPr>
            <p:nvPr/>
          </p:nvSpPr>
          <p:spPr bwMode="auto">
            <a:xfrm>
              <a:off x="406" y="4302"/>
              <a:ext cx="100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30">
              <a:extLst>
                <a:ext uri="{FF2B5EF4-FFF2-40B4-BE49-F238E27FC236}">
                  <a16:creationId xmlns:a16="http://schemas.microsoft.com/office/drawing/2014/main" id="{7A94D164-FAE7-43BC-BF97-5B188B54BCBD}"/>
                </a:ext>
              </a:extLst>
            </p:cNvPr>
            <p:cNvSpPr>
              <a:spLocks noChangeArrowheads="1"/>
            </p:cNvSpPr>
            <p:nvPr/>
          </p:nvSpPr>
          <p:spPr bwMode="auto">
            <a:xfrm>
              <a:off x="406" y="4302"/>
              <a:ext cx="100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31">
              <a:extLst>
                <a:ext uri="{FF2B5EF4-FFF2-40B4-BE49-F238E27FC236}">
                  <a16:creationId xmlns:a16="http://schemas.microsoft.com/office/drawing/2014/main" id="{BBC410EC-598D-409B-94F7-5EF106406EC2}"/>
                </a:ext>
              </a:extLst>
            </p:cNvPr>
            <p:cNvSpPr>
              <a:spLocks noChangeShapeType="1"/>
            </p:cNvSpPr>
            <p:nvPr/>
          </p:nvSpPr>
          <p:spPr bwMode="auto">
            <a:xfrm>
              <a:off x="406" y="4422"/>
              <a:ext cx="635"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32">
              <a:extLst>
                <a:ext uri="{FF2B5EF4-FFF2-40B4-BE49-F238E27FC236}">
                  <a16:creationId xmlns:a16="http://schemas.microsoft.com/office/drawing/2014/main" id="{35268A8E-B6F3-4969-94C2-9E60AFE2B9F1}"/>
                </a:ext>
              </a:extLst>
            </p:cNvPr>
            <p:cNvSpPr>
              <a:spLocks noChangeArrowheads="1"/>
            </p:cNvSpPr>
            <p:nvPr/>
          </p:nvSpPr>
          <p:spPr bwMode="auto">
            <a:xfrm>
              <a:off x="406" y="4422"/>
              <a:ext cx="63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33">
              <a:extLst>
                <a:ext uri="{FF2B5EF4-FFF2-40B4-BE49-F238E27FC236}">
                  <a16:creationId xmlns:a16="http://schemas.microsoft.com/office/drawing/2014/main" id="{624C787E-0578-4245-BEEE-C7ADB2CBEB7E}"/>
                </a:ext>
              </a:extLst>
            </p:cNvPr>
            <p:cNvSpPr>
              <a:spLocks noChangeShapeType="1"/>
            </p:cNvSpPr>
            <p:nvPr/>
          </p:nvSpPr>
          <p:spPr bwMode="auto">
            <a:xfrm>
              <a:off x="1046" y="4422"/>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34">
              <a:extLst>
                <a:ext uri="{FF2B5EF4-FFF2-40B4-BE49-F238E27FC236}">
                  <a16:creationId xmlns:a16="http://schemas.microsoft.com/office/drawing/2014/main" id="{04A202A1-5BDB-4D9B-BBD7-B9F8698E62DE}"/>
                </a:ext>
              </a:extLst>
            </p:cNvPr>
            <p:cNvSpPr>
              <a:spLocks noChangeArrowheads="1"/>
            </p:cNvSpPr>
            <p:nvPr/>
          </p:nvSpPr>
          <p:spPr bwMode="auto">
            <a:xfrm>
              <a:off x="1046" y="4422"/>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35">
              <a:extLst>
                <a:ext uri="{FF2B5EF4-FFF2-40B4-BE49-F238E27FC236}">
                  <a16:creationId xmlns:a16="http://schemas.microsoft.com/office/drawing/2014/main" id="{C25D0611-4007-4FA8-81C4-81A314986ECD}"/>
                </a:ext>
              </a:extLst>
            </p:cNvPr>
            <p:cNvSpPr>
              <a:spLocks noChangeShapeType="1"/>
            </p:cNvSpPr>
            <p:nvPr/>
          </p:nvSpPr>
          <p:spPr bwMode="auto">
            <a:xfrm>
              <a:off x="401" y="4181"/>
              <a:ext cx="0" cy="366"/>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36">
              <a:extLst>
                <a:ext uri="{FF2B5EF4-FFF2-40B4-BE49-F238E27FC236}">
                  <a16:creationId xmlns:a16="http://schemas.microsoft.com/office/drawing/2014/main" id="{703839E0-53AE-4E85-8A32-AAFE9E2468A5}"/>
                </a:ext>
              </a:extLst>
            </p:cNvPr>
            <p:cNvSpPr>
              <a:spLocks noChangeArrowheads="1"/>
            </p:cNvSpPr>
            <p:nvPr/>
          </p:nvSpPr>
          <p:spPr bwMode="auto">
            <a:xfrm>
              <a:off x="401" y="4181"/>
              <a:ext cx="5" cy="36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37">
              <a:extLst>
                <a:ext uri="{FF2B5EF4-FFF2-40B4-BE49-F238E27FC236}">
                  <a16:creationId xmlns:a16="http://schemas.microsoft.com/office/drawing/2014/main" id="{769418AB-AA1D-45BD-B8C8-09D31502B35E}"/>
                </a:ext>
              </a:extLst>
            </p:cNvPr>
            <p:cNvSpPr>
              <a:spLocks noChangeShapeType="1"/>
            </p:cNvSpPr>
            <p:nvPr/>
          </p:nvSpPr>
          <p:spPr bwMode="auto">
            <a:xfrm>
              <a:off x="1041" y="4181"/>
              <a:ext cx="0" cy="366"/>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38">
              <a:extLst>
                <a:ext uri="{FF2B5EF4-FFF2-40B4-BE49-F238E27FC236}">
                  <a16:creationId xmlns:a16="http://schemas.microsoft.com/office/drawing/2014/main" id="{19B90FF5-0081-40B8-99D8-11444B2A158A}"/>
                </a:ext>
              </a:extLst>
            </p:cNvPr>
            <p:cNvSpPr>
              <a:spLocks noChangeArrowheads="1"/>
            </p:cNvSpPr>
            <p:nvPr/>
          </p:nvSpPr>
          <p:spPr bwMode="auto">
            <a:xfrm>
              <a:off x="1041" y="4181"/>
              <a:ext cx="5" cy="36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39">
              <a:extLst>
                <a:ext uri="{FF2B5EF4-FFF2-40B4-BE49-F238E27FC236}">
                  <a16:creationId xmlns:a16="http://schemas.microsoft.com/office/drawing/2014/main" id="{61205D87-40D0-4B3B-AD1F-59DC0A4CF83A}"/>
                </a:ext>
              </a:extLst>
            </p:cNvPr>
            <p:cNvSpPr>
              <a:spLocks noChangeShapeType="1"/>
            </p:cNvSpPr>
            <p:nvPr/>
          </p:nvSpPr>
          <p:spPr bwMode="auto">
            <a:xfrm>
              <a:off x="406" y="4542"/>
              <a:ext cx="100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40">
              <a:extLst>
                <a:ext uri="{FF2B5EF4-FFF2-40B4-BE49-F238E27FC236}">
                  <a16:creationId xmlns:a16="http://schemas.microsoft.com/office/drawing/2014/main" id="{587F36AB-57D2-49B0-BD15-4A980674C016}"/>
                </a:ext>
              </a:extLst>
            </p:cNvPr>
            <p:cNvSpPr>
              <a:spLocks noChangeArrowheads="1"/>
            </p:cNvSpPr>
            <p:nvPr/>
          </p:nvSpPr>
          <p:spPr bwMode="auto">
            <a:xfrm>
              <a:off x="406" y="4542"/>
              <a:ext cx="100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41">
              <a:extLst>
                <a:ext uri="{FF2B5EF4-FFF2-40B4-BE49-F238E27FC236}">
                  <a16:creationId xmlns:a16="http://schemas.microsoft.com/office/drawing/2014/main" id="{19E1D4BF-1573-401A-A5AB-B69C5784E9DE}"/>
                </a:ext>
              </a:extLst>
            </p:cNvPr>
            <p:cNvSpPr>
              <a:spLocks noChangeShapeType="1"/>
            </p:cNvSpPr>
            <p:nvPr/>
          </p:nvSpPr>
          <p:spPr bwMode="auto">
            <a:xfrm>
              <a:off x="1401" y="4186"/>
              <a:ext cx="0" cy="361"/>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42">
              <a:extLst>
                <a:ext uri="{FF2B5EF4-FFF2-40B4-BE49-F238E27FC236}">
                  <a16:creationId xmlns:a16="http://schemas.microsoft.com/office/drawing/2014/main" id="{684CD331-F680-46BA-90F5-196A1B3A0A59}"/>
                </a:ext>
              </a:extLst>
            </p:cNvPr>
            <p:cNvSpPr>
              <a:spLocks noChangeArrowheads="1"/>
            </p:cNvSpPr>
            <p:nvPr/>
          </p:nvSpPr>
          <p:spPr bwMode="auto">
            <a:xfrm>
              <a:off x="1401" y="4186"/>
              <a:ext cx="5" cy="361"/>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43">
              <a:extLst>
                <a:ext uri="{FF2B5EF4-FFF2-40B4-BE49-F238E27FC236}">
                  <a16:creationId xmlns:a16="http://schemas.microsoft.com/office/drawing/2014/main" id="{47A009EB-8E9B-4DBE-BA76-263EDBBF7699}"/>
                </a:ext>
              </a:extLst>
            </p:cNvPr>
            <p:cNvSpPr>
              <a:spLocks noChangeShapeType="1"/>
            </p:cNvSpPr>
            <p:nvPr/>
          </p:nvSpPr>
          <p:spPr bwMode="auto">
            <a:xfrm>
              <a:off x="401" y="45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44">
              <a:extLst>
                <a:ext uri="{FF2B5EF4-FFF2-40B4-BE49-F238E27FC236}">
                  <a16:creationId xmlns:a16="http://schemas.microsoft.com/office/drawing/2014/main" id="{999236A4-3174-4C82-A4CE-5B51BD9DFC5A}"/>
                </a:ext>
              </a:extLst>
            </p:cNvPr>
            <p:cNvSpPr>
              <a:spLocks noChangeArrowheads="1"/>
            </p:cNvSpPr>
            <p:nvPr/>
          </p:nvSpPr>
          <p:spPr bwMode="auto">
            <a:xfrm>
              <a:off x="401" y="454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45">
              <a:extLst>
                <a:ext uri="{FF2B5EF4-FFF2-40B4-BE49-F238E27FC236}">
                  <a16:creationId xmlns:a16="http://schemas.microsoft.com/office/drawing/2014/main" id="{93B69568-DB52-4651-8034-F65081EB1538}"/>
                </a:ext>
              </a:extLst>
            </p:cNvPr>
            <p:cNvSpPr>
              <a:spLocks noChangeShapeType="1"/>
            </p:cNvSpPr>
            <p:nvPr/>
          </p:nvSpPr>
          <p:spPr bwMode="auto">
            <a:xfrm>
              <a:off x="1041" y="45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Rectangle 46">
              <a:extLst>
                <a:ext uri="{FF2B5EF4-FFF2-40B4-BE49-F238E27FC236}">
                  <a16:creationId xmlns:a16="http://schemas.microsoft.com/office/drawing/2014/main" id="{E21C5CC4-AFE9-41C3-A043-E62B0BF316AC}"/>
                </a:ext>
              </a:extLst>
            </p:cNvPr>
            <p:cNvSpPr>
              <a:spLocks noChangeArrowheads="1"/>
            </p:cNvSpPr>
            <p:nvPr/>
          </p:nvSpPr>
          <p:spPr bwMode="auto">
            <a:xfrm>
              <a:off x="1041" y="454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47">
              <a:extLst>
                <a:ext uri="{FF2B5EF4-FFF2-40B4-BE49-F238E27FC236}">
                  <a16:creationId xmlns:a16="http://schemas.microsoft.com/office/drawing/2014/main" id="{0F045F74-F7F6-483C-BB19-27795300BC11}"/>
                </a:ext>
              </a:extLst>
            </p:cNvPr>
            <p:cNvSpPr>
              <a:spLocks noChangeShapeType="1"/>
            </p:cNvSpPr>
            <p:nvPr/>
          </p:nvSpPr>
          <p:spPr bwMode="auto">
            <a:xfrm>
              <a:off x="1401" y="45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48">
              <a:extLst>
                <a:ext uri="{FF2B5EF4-FFF2-40B4-BE49-F238E27FC236}">
                  <a16:creationId xmlns:a16="http://schemas.microsoft.com/office/drawing/2014/main" id="{56DF5B95-FEF1-41B5-88B7-CCF6E857E7CB}"/>
                </a:ext>
              </a:extLst>
            </p:cNvPr>
            <p:cNvSpPr>
              <a:spLocks noChangeArrowheads="1"/>
            </p:cNvSpPr>
            <p:nvPr/>
          </p:nvSpPr>
          <p:spPr bwMode="auto">
            <a:xfrm>
              <a:off x="1401" y="454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49">
              <a:extLst>
                <a:ext uri="{FF2B5EF4-FFF2-40B4-BE49-F238E27FC236}">
                  <a16:creationId xmlns:a16="http://schemas.microsoft.com/office/drawing/2014/main" id="{D3234F9B-07B2-4910-A498-1215231FBD76}"/>
                </a:ext>
              </a:extLst>
            </p:cNvPr>
            <p:cNvSpPr>
              <a:spLocks noChangeShapeType="1"/>
            </p:cNvSpPr>
            <p:nvPr/>
          </p:nvSpPr>
          <p:spPr bwMode="auto">
            <a:xfrm>
              <a:off x="1406" y="40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50">
              <a:extLst>
                <a:ext uri="{FF2B5EF4-FFF2-40B4-BE49-F238E27FC236}">
                  <a16:creationId xmlns:a16="http://schemas.microsoft.com/office/drawing/2014/main" id="{3A07D37F-61DF-472A-A027-5EFC7BD8C7C1}"/>
                </a:ext>
              </a:extLst>
            </p:cNvPr>
            <p:cNvSpPr>
              <a:spLocks noChangeArrowheads="1"/>
            </p:cNvSpPr>
            <p:nvPr/>
          </p:nvSpPr>
          <p:spPr bwMode="auto">
            <a:xfrm>
              <a:off x="1406" y="403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51">
              <a:extLst>
                <a:ext uri="{FF2B5EF4-FFF2-40B4-BE49-F238E27FC236}">
                  <a16:creationId xmlns:a16="http://schemas.microsoft.com/office/drawing/2014/main" id="{40030EE5-EE3A-4AEA-8E7E-782A5A1D2737}"/>
                </a:ext>
              </a:extLst>
            </p:cNvPr>
            <p:cNvSpPr>
              <a:spLocks noChangeShapeType="1"/>
            </p:cNvSpPr>
            <p:nvPr/>
          </p:nvSpPr>
          <p:spPr bwMode="auto">
            <a:xfrm>
              <a:off x="1406" y="41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52">
              <a:extLst>
                <a:ext uri="{FF2B5EF4-FFF2-40B4-BE49-F238E27FC236}">
                  <a16:creationId xmlns:a16="http://schemas.microsoft.com/office/drawing/2014/main" id="{04CD6177-79D3-4889-8888-600407BB64B7}"/>
                </a:ext>
              </a:extLst>
            </p:cNvPr>
            <p:cNvSpPr>
              <a:spLocks noChangeArrowheads="1"/>
            </p:cNvSpPr>
            <p:nvPr/>
          </p:nvSpPr>
          <p:spPr bwMode="auto">
            <a:xfrm>
              <a:off x="1406" y="415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53">
              <a:extLst>
                <a:ext uri="{FF2B5EF4-FFF2-40B4-BE49-F238E27FC236}">
                  <a16:creationId xmlns:a16="http://schemas.microsoft.com/office/drawing/2014/main" id="{317557CC-9946-4B8A-BC92-3EB160E5DD6E}"/>
                </a:ext>
              </a:extLst>
            </p:cNvPr>
            <p:cNvSpPr>
              <a:spLocks noChangeShapeType="1"/>
            </p:cNvSpPr>
            <p:nvPr/>
          </p:nvSpPr>
          <p:spPr bwMode="auto">
            <a:xfrm>
              <a:off x="1406" y="41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54">
              <a:extLst>
                <a:ext uri="{FF2B5EF4-FFF2-40B4-BE49-F238E27FC236}">
                  <a16:creationId xmlns:a16="http://schemas.microsoft.com/office/drawing/2014/main" id="{57E979CC-1272-4E4A-A8C9-8E8C3C3D32A7}"/>
                </a:ext>
              </a:extLst>
            </p:cNvPr>
            <p:cNvSpPr>
              <a:spLocks noChangeArrowheads="1"/>
            </p:cNvSpPr>
            <p:nvPr/>
          </p:nvSpPr>
          <p:spPr bwMode="auto">
            <a:xfrm>
              <a:off x="1406" y="418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55">
              <a:extLst>
                <a:ext uri="{FF2B5EF4-FFF2-40B4-BE49-F238E27FC236}">
                  <a16:creationId xmlns:a16="http://schemas.microsoft.com/office/drawing/2014/main" id="{46F4DBC4-4E76-4CA3-ADEB-F1AA01D7C812}"/>
                </a:ext>
              </a:extLst>
            </p:cNvPr>
            <p:cNvSpPr>
              <a:spLocks noChangeShapeType="1"/>
            </p:cNvSpPr>
            <p:nvPr/>
          </p:nvSpPr>
          <p:spPr bwMode="auto">
            <a:xfrm>
              <a:off x="1406" y="4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56">
              <a:extLst>
                <a:ext uri="{FF2B5EF4-FFF2-40B4-BE49-F238E27FC236}">
                  <a16:creationId xmlns:a16="http://schemas.microsoft.com/office/drawing/2014/main" id="{6A3ACC34-6F0B-4588-9BE9-C38613441B33}"/>
                </a:ext>
              </a:extLst>
            </p:cNvPr>
            <p:cNvSpPr>
              <a:spLocks noChangeArrowheads="1"/>
            </p:cNvSpPr>
            <p:nvPr/>
          </p:nvSpPr>
          <p:spPr bwMode="auto">
            <a:xfrm>
              <a:off x="1406" y="430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57">
              <a:extLst>
                <a:ext uri="{FF2B5EF4-FFF2-40B4-BE49-F238E27FC236}">
                  <a16:creationId xmlns:a16="http://schemas.microsoft.com/office/drawing/2014/main" id="{C314300A-1A7D-4A47-8944-61960867ABB6}"/>
                </a:ext>
              </a:extLst>
            </p:cNvPr>
            <p:cNvSpPr>
              <a:spLocks noChangeShapeType="1"/>
            </p:cNvSpPr>
            <p:nvPr/>
          </p:nvSpPr>
          <p:spPr bwMode="auto">
            <a:xfrm>
              <a:off x="1406" y="44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58">
              <a:extLst>
                <a:ext uri="{FF2B5EF4-FFF2-40B4-BE49-F238E27FC236}">
                  <a16:creationId xmlns:a16="http://schemas.microsoft.com/office/drawing/2014/main" id="{2BFB2D40-9A66-4C52-8CE0-754072C73795}"/>
                </a:ext>
              </a:extLst>
            </p:cNvPr>
            <p:cNvSpPr>
              <a:spLocks noChangeArrowheads="1"/>
            </p:cNvSpPr>
            <p:nvPr/>
          </p:nvSpPr>
          <p:spPr bwMode="auto">
            <a:xfrm>
              <a:off x="1406" y="442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59">
              <a:extLst>
                <a:ext uri="{FF2B5EF4-FFF2-40B4-BE49-F238E27FC236}">
                  <a16:creationId xmlns:a16="http://schemas.microsoft.com/office/drawing/2014/main" id="{66ADE3B1-3A9F-4860-83DC-3D9600DDF2C9}"/>
                </a:ext>
              </a:extLst>
            </p:cNvPr>
            <p:cNvSpPr>
              <a:spLocks noChangeShapeType="1"/>
            </p:cNvSpPr>
            <p:nvPr/>
          </p:nvSpPr>
          <p:spPr bwMode="auto">
            <a:xfrm>
              <a:off x="1406" y="45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60">
              <a:extLst>
                <a:ext uri="{FF2B5EF4-FFF2-40B4-BE49-F238E27FC236}">
                  <a16:creationId xmlns:a16="http://schemas.microsoft.com/office/drawing/2014/main" id="{E8927C72-3A70-4A16-80A8-A8A747B8A384}"/>
                </a:ext>
              </a:extLst>
            </p:cNvPr>
            <p:cNvSpPr>
              <a:spLocks noChangeArrowheads="1"/>
            </p:cNvSpPr>
            <p:nvPr/>
          </p:nvSpPr>
          <p:spPr bwMode="auto">
            <a:xfrm>
              <a:off x="1406" y="454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81" name="Group 63">
            <a:extLst>
              <a:ext uri="{FF2B5EF4-FFF2-40B4-BE49-F238E27FC236}">
                <a16:creationId xmlns:a16="http://schemas.microsoft.com/office/drawing/2014/main" id="{D586984B-C8F6-441C-9932-D30628DABF05}"/>
              </a:ext>
            </a:extLst>
          </p:cNvPr>
          <p:cNvGrpSpPr>
            <a:grpSpLocks noChangeAspect="1"/>
          </p:cNvGrpSpPr>
          <p:nvPr/>
        </p:nvGrpSpPr>
        <p:grpSpPr bwMode="auto">
          <a:xfrm>
            <a:off x="3424238" y="4765676"/>
            <a:ext cx="2428875" cy="2376488"/>
            <a:chOff x="2157" y="3002"/>
            <a:chExt cx="1530" cy="1497"/>
          </a:xfrm>
        </p:grpSpPr>
        <p:sp>
          <p:nvSpPr>
            <p:cNvPr id="82" name="AutoShape 62">
              <a:extLst>
                <a:ext uri="{FF2B5EF4-FFF2-40B4-BE49-F238E27FC236}">
                  <a16:creationId xmlns:a16="http://schemas.microsoft.com/office/drawing/2014/main" id="{FC2E8803-D50A-4B4A-9788-2D9839765933}"/>
                </a:ext>
              </a:extLst>
            </p:cNvPr>
            <p:cNvSpPr>
              <a:spLocks noChangeAspect="1" noChangeArrowheads="1" noTextEdit="1"/>
            </p:cNvSpPr>
            <p:nvPr/>
          </p:nvSpPr>
          <p:spPr bwMode="auto">
            <a:xfrm>
              <a:off x="2269" y="3513"/>
              <a:ext cx="1418"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64">
              <a:extLst>
                <a:ext uri="{FF2B5EF4-FFF2-40B4-BE49-F238E27FC236}">
                  <a16:creationId xmlns:a16="http://schemas.microsoft.com/office/drawing/2014/main" id="{84D11450-D26F-441E-9AAD-E4F4D78A7215}"/>
                </a:ext>
              </a:extLst>
            </p:cNvPr>
            <p:cNvSpPr>
              <a:spLocks noChangeArrowheads="1"/>
            </p:cNvSpPr>
            <p:nvPr/>
          </p:nvSpPr>
          <p:spPr bwMode="auto">
            <a:xfrm>
              <a:off x="2157" y="3002"/>
              <a:ext cx="1418" cy="10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65">
              <a:extLst>
                <a:ext uri="{FF2B5EF4-FFF2-40B4-BE49-F238E27FC236}">
                  <a16:creationId xmlns:a16="http://schemas.microsoft.com/office/drawing/2014/main" id="{21A6C16B-5CE7-409D-AD11-1B11FC34427D}"/>
                </a:ext>
              </a:extLst>
            </p:cNvPr>
            <p:cNvSpPr>
              <a:spLocks noChangeArrowheads="1"/>
            </p:cNvSpPr>
            <p:nvPr/>
          </p:nvSpPr>
          <p:spPr bwMode="auto">
            <a:xfrm>
              <a:off x="2157" y="3159"/>
              <a:ext cx="1418" cy="108"/>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66">
              <a:extLst>
                <a:ext uri="{FF2B5EF4-FFF2-40B4-BE49-F238E27FC236}">
                  <a16:creationId xmlns:a16="http://schemas.microsoft.com/office/drawing/2014/main" id="{9B025468-8507-41AB-87AA-384AE9C28B59}"/>
                </a:ext>
              </a:extLst>
            </p:cNvPr>
            <p:cNvSpPr>
              <a:spLocks noChangeArrowheads="1"/>
            </p:cNvSpPr>
            <p:nvPr/>
          </p:nvSpPr>
          <p:spPr bwMode="auto">
            <a:xfrm>
              <a:off x="2157" y="3262"/>
              <a:ext cx="358" cy="726"/>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67">
              <a:extLst>
                <a:ext uri="{FF2B5EF4-FFF2-40B4-BE49-F238E27FC236}">
                  <a16:creationId xmlns:a16="http://schemas.microsoft.com/office/drawing/2014/main" id="{9DFA4766-9414-4CA7-96FD-F7E80F15C3B7}"/>
                </a:ext>
              </a:extLst>
            </p:cNvPr>
            <p:cNvSpPr>
              <a:spLocks noChangeArrowheads="1"/>
            </p:cNvSpPr>
            <p:nvPr/>
          </p:nvSpPr>
          <p:spPr bwMode="auto">
            <a:xfrm>
              <a:off x="2555" y="3176"/>
              <a:ext cx="2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3</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7" name="Rectangle 68">
              <a:extLst>
                <a:ext uri="{FF2B5EF4-FFF2-40B4-BE49-F238E27FC236}">
                  <a16:creationId xmlns:a16="http://schemas.microsoft.com/office/drawing/2014/main" id="{3148277B-1F97-48F9-863E-A645B66A74EA}"/>
                </a:ext>
              </a:extLst>
            </p:cNvPr>
            <p:cNvSpPr>
              <a:spLocks noChangeArrowheads="1"/>
            </p:cNvSpPr>
            <p:nvPr/>
          </p:nvSpPr>
          <p:spPr bwMode="auto">
            <a:xfrm>
              <a:off x="2927" y="3176"/>
              <a:ext cx="2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solidFill>
                    <a:srgbClr val="000000"/>
                  </a:solidFill>
                  <a:latin typeface="Meiryo UI" panose="020B0604030504040204" pitchFamily="50" charset="-128"/>
                  <a:ea typeface="Meiryo UI" panose="020B0604030504040204" pitchFamily="50" charset="-128"/>
                </a:rPr>
                <a:t>2</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8" name="Rectangle 69">
              <a:extLst>
                <a:ext uri="{FF2B5EF4-FFF2-40B4-BE49-F238E27FC236}">
                  <a16:creationId xmlns:a16="http://schemas.microsoft.com/office/drawing/2014/main" id="{BFEE7EE3-0B5C-4347-BF04-B0FD4D67D881}"/>
                </a:ext>
              </a:extLst>
            </p:cNvPr>
            <p:cNvSpPr>
              <a:spLocks noChangeArrowheads="1"/>
            </p:cNvSpPr>
            <p:nvPr/>
          </p:nvSpPr>
          <p:spPr bwMode="auto">
            <a:xfrm>
              <a:off x="3281" y="3171"/>
              <a:ext cx="2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latin typeface="Meiryo UI" panose="020B0604030504040204" pitchFamily="50" charset="-128"/>
                  <a:ea typeface="Meiryo UI" panose="020B0604030504040204" pitchFamily="50" charset="-128"/>
                </a:rPr>
                <a:t>3</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effectLst/>
              </a:endParaRPr>
            </a:p>
          </p:txBody>
        </p:sp>
        <p:sp>
          <p:nvSpPr>
            <p:cNvPr id="89" name="Rectangle 70">
              <a:extLst>
                <a:ext uri="{FF2B5EF4-FFF2-40B4-BE49-F238E27FC236}">
                  <a16:creationId xmlns:a16="http://schemas.microsoft.com/office/drawing/2014/main" id="{EE8C411D-025D-4824-96DD-272C8B158946}"/>
                </a:ext>
              </a:extLst>
            </p:cNvPr>
            <p:cNvSpPr>
              <a:spLocks noChangeArrowheads="1"/>
            </p:cNvSpPr>
            <p:nvPr/>
          </p:nvSpPr>
          <p:spPr bwMode="auto">
            <a:xfrm>
              <a:off x="2206" y="3267"/>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要支援1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 name="Rectangle 71">
              <a:extLst>
                <a:ext uri="{FF2B5EF4-FFF2-40B4-BE49-F238E27FC236}">
                  <a16:creationId xmlns:a16="http://schemas.microsoft.com/office/drawing/2014/main" id="{75CDA496-EB25-4B37-8604-C5220900634E}"/>
                </a:ext>
              </a:extLst>
            </p:cNvPr>
            <p:cNvSpPr>
              <a:spLocks noChangeArrowheads="1"/>
            </p:cNvSpPr>
            <p:nvPr/>
          </p:nvSpPr>
          <p:spPr bwMode="auto">
            <a:xfrm>
              <a:off x="2648" y="3267"/>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2,6</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1" name="Rectangle 72">
              <a:extLst>
                <a:ext uri="{FF2B5EF4-FFF2-40B4-BE49-F238E27FC236}">
                  <a16:creationId xmlns:a16="http://schemas.microsoft.com/office/drawing/2014/main" id="{E14C11B4-0AF0-430D-B800-64405FF2CEC2}"/>
                </a:ext>
              </a:extLst>
            </p:cNvPr>
            <p:cNvSpPr>
              <a:spLocks noChangeArrowheads="1"/>
            </p:cNvSpPr>
            <p:nvPr/>
          </p:nvSpPr>
          <p:spPr bwMode="auto">
            <a:xfrm>
              <a:off x="3001" y="3267"/>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431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2" name="Rectangle 73">
              <a:extLst>
                <a:ext uri="{FF2B5EF4-FFF2-40B4-BE49-F238E27FC236}">
                  <a16:creationId xmlns:a16="http://schemas.microsoft.com/office/drawing/2014/main" id="{C4844EFE-3B0E-40E3-A6BC-BA39A9891F7B}"/>
                </a:ext>
              </a:extLst>
            </p:cNvPr>
            <p:cNvSpPr>
              <a:spLocks noChangeArrowheads="1"/>
            </p:cNvSpPr>
            <p:nvPr/>
          </p:nvSpPr>
          <p:spPr bwMode="auto">
            <a:xfrm>
              <a:off x="3354" y="3267"/>
              <a:ext cx="20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2,4</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92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rgbClr val="FF0000"/>
                </a:solidFill>
                <a:effectLst/>
                <a:latin typeface="Arial" panose="020B0604020202020204" pitchFamily="34" charset="0"/>
              </a:endParaRPr>
            </a:p>
          </p:txBody>
        </p:sp>
        <p:sp>
          <p:nvSpPr>
            <p:cNvPr id="93" name="Rectangle 74">
              <a:extLst>
                <a:ext uri="{FF2B5EF4-FFF2-40B4-BE49-F238E27FC236}">
                  <a16:creationId xmlns:a16="http://schemas.microsoft.com/office/drawing/2014/main" id="{450F571E-7D8B-49D3-A0BF-80969B84B32E}"/>
                </a:ext>
              </a:extLst>
            </p:cNvPr>
            <p:cNvSpPr>
              <a:spLocks noChangeArrowheads="1"/>
            </p:cNvSpPr>
            <p:nvPr/>
          </p:nvSpPr>
          <p:spPr bwMode="auto">
            <a:xfrm>
              <a:off x="2206" y="3370"/>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要支援2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4" name="Rectangle 75">
              <a:extLst>
                <a:ext uri="{FF2B5EF4-FFF2-40B4-BE49-F238E27FC236}">
                  <a16:creationId xmlns:a16="http://schemas.microsoft.com/office/drawing/2014/main" id="{C11A0A3E-7302-4221-933B-E9D778C56571}"/>
                </a:ext>
              </a:extLst>
            </p:cNvPr>
            <p:cNvSpPr>
              <a:spLocks noChangeArrowheads="1"/>
            </p:cNvSpPr>
            <p:nvPr/>
          </p:nvSpPr>
          <p:spPr bwMode="auto">
            <a:xfrm>
              <a:off x="2648" y="3370"/>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614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5" name="Rectangle 76">
              <a:extLst>
                <a:ext uri="{FF2B5EF4-FFF2-40B4-BE49-F238E27FC236}">
                  <a16:creationId xmlns:a16="http://schemas.microsoft.com/office/drawing/2014/main" id="{A67C5DFF-8ED9-429D-9C3A-91C916C0FF99}"/>
                </a:ext>
              </a:extLst>
            </p:cNvPr>
            <p:cNvSpPr>
              <a:spLocks noChangeArrowheads="1"/>
            </p:cNvSpPr>
            <p:nvPr/>
          </p:nvSpPr>
          <p:spPr bwMode="auto">
            <a:xfrm>
              <a:off x="3001" y="3370"/>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1,6</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6" name="Rectangle 77">
              <a:extLst>
                <a:ext uri="{FF2B5EF4-FFF2-40B4-BE49-F238E27FC236}">
                  <a16:creationId xmlns:a16="http://schemas.microsoft.com/office/drawing/2014/main" id="{DE185AB0-B024-4C6E-9DA6-5DABD1653CAC}"/>
                </a:ext>
              </a:extLst>
            </p:cNvPr>
            <p:cNvSpPr>
              <a:spLocks noChangeArrowheads="1"/>
            </p:cNvSpPr>
            <p:nvPr/>
          </p:nvSpPr>
          <p:spPr bwMode="auto">
            <a:xfrm>
              <a:off x="3354" y="3370"/>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1,6</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2</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dirty="0">
                <a:ln>
                  <a:noFill/>
                </a:ln>
                <a:effectLst/>
              </a:endParaRPr>
            </a:p>
          </p:txBody>
        </p:sp>
        <p:sp>
          <p:nvSpPr>
            <p:cNvPr id="97" name="Rectangle 78">
              <a:extLst>
                <a:ext uri="{FF2B5EF4-FFF2-40B4-BE49-F238E27FC236}">
                  <a16:creationId xmlns:a16="http://schemas.microsoft.com/office/drawing/2014/main" id="{CAB8F897-8D79-4AD1-A59D-70E948740C09}"/>
                </a:ext>
              </a:extLst>
            </p:cNvPr>
            <p:cNvSpPr>
              <a:spLocks noChangeArrowheads="1"/>
            </p:cNvSpPr>
            <p:nvPr/>
          </p:nvSpPr>
          <p:spPr bwMode="auto">
            <a:xfrm>
              <a:off x="2206" y="3473"/>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要介護1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8" name="Rectangle 79">
              <a:extLst>
                <a:ext uri="{FF2B5EF4-FFF2-40B4-BE49-F238E27FC236}">
                  <a16:creationId xmlns:a16="http://schemas.microsoft.com/office/drawing/2014/main" id="{0B1D246B-A47E-4B24-820D-3EC86E2B6959}"/>
                </a:ext>
              </a:extLst>
            </p:cNvPr>
            <p:cNvSpPr>
              <a:spLocks noChangeArrowheads="1"/>
            </p:cNvSpPr>
            <p:nvPr/>
          </p:nvSpPr>
          <p:spPr bwMode="auto">
            <a:xfrm>
              <a:off x="2648" y="3473"/>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1,3</a:t>
              </a:r>
              <a:r>
                <a:rPr kumimoji="0" lang="en-US" altLang="ja-JP" sz="900" dirty="0">
                  <a:solidFill>
                    <a:srgbClr val="000000"/>
                  </a:solidFill>
                  <a:latin typeface="Meiryo UI" panose="020B0604030504040204" pitchFamily="50" charset="-128"/>
                  <a:ea typeface="Meiryo UI" panose="020B0604030504040204" pitchFamily="50" charset="-128"/>
                </a:rPr>
                <a:t>98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9" name="Rectangle 80">
              <a:extLst>
                <a:ext uri="{FF2B5EF4-FFF2-40B4-BE49-F238E27FC236}">
                  <a16:creationId xmlns:a16="http://schemas.microsoft.com/office/drawing/2014/main" id="{472B2058-C431-4504-B1C4-02A33060FA8C}"/>
                </a:ext>
              </a:extLst>
            </p:cNvPr>
            <p:cNvSpPr>
              <a:spLocks noChangeArrowheads="1"/>
            </p:cNvSpPr>
            <p:nvPr/>
          </p:nvSpPr>
          <p:spPr bwMode="auto">
            <a:xfrm>
              <a:off x="3001" y="3473"/>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1,3</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69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0" name="Rectangle 81">
              <a:extLst>
                <a:ext uri="{FF2B5EF4-FFF2-40B4-BE49-F238E27FC236}">
                  <a16:creationId xmlns:a16="http://schemas.microsoft.com/office/drawing/2014/main" id="{7296F919-A668-4B61-8004-D52589E42EE3}"/>
                </a:ext>
              </a:extLst>
            </p:cNvPr>
            <p:cNvSpPr>
              <a:spLocks noChangeArrowheads="1"/>
            </p:cNvSpPr>
            <p:nvPr/>
          </p:nvSpPr>
          <p:spPr bwMode="auto">
            <a:xfrm>
              <a:off x="3354" y="3473"/>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418</a:t>
              </a:r>
              <a:endParaRPr kumimoji="0" lang="ja-JP" altLang="ja-JP" sz="1800" b="0" i="0" u="none" strike="noStrike" cap="none" normalizeH="0" baseline="0" dirty="0">
                <a:ln>
                  <a:noFill/>
                </a:ln>
                <a:effectLst/>
              </a:endParaRPr>
            </a:p>
          </p:txBody>
        </p:sp>
        <p:sp>
          <p:nvSpPr>
            <p:cNvPr id="101" name="Rectangle 82">
              <a:extLst>
                <a:ext uri="{FF2B5EF4-FFF2-40B4-BE49-F238E27FC236}">
                  <a16:creationId xmlns:a16="http://schemas.microsoft.com/office/drawing/2014/main" id="{F180AA50-EE02-4C72-AC68-0B01783B0EC0}"/>
                </a:ext>
              </a:extLst>
            </p:cNvPr>
            <p:cNvSpPr>
              <a:spLocks noChangeArrowheads="1"/>
            </p:cNvSpPr>
            <p:nvPr/>
          </p:nvSpPr>
          <p:spPr bwMode="auto">
            <a:xfrm>
              <a:off x="2206" y="3576"/>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要介護2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Rectangle 83">
              <a:extLst>
                <a:ext uri="{FF2B5EF4-FFF2-40B4-BE49-F238E27FC236}">
                  <a16:creationId xmlns:a16="http://schemas.microsoft.com/office/drawing/2014/main" id="{5087A57A-7319-4B49-B491-D32C76D51C3E}"/>
                </a:ext>
              </a:extLst>
            </p:cNvPr>
            <p:cNvSpPr>
              <a:spLocks noChangeArrowheads="1"/>
            </p:cNvSpPr>
            <p:nvPr/>
          </p:nvSpPr>
          <p:spPr bwMode="auto">
            <a:xfrm>
              <a:off x="2648" y="3576"/>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314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3" name="Rectangle 84">
              <a:extLst>
                <a:ext uri="{FF2B5EF4-FFF2-40B4-BE49-F238E27FC236}">
                  <a16:creationId xmlns:a16="http://schemas.microsoft.com/office/drawing/2014/main" id="{6269988A-4314-4CAB-8FC6-371458DF7BF7}"/>
                </a:ext>
              </a:extLst>
            </p:cNvPr>
            <p:cNvSpPr>
              <a:spLocks noChangeArrowheads="1"/>
            </p:cNvSpPr>
            <p:nvPr/>
          </p:nvSpPr>
          <p:spPr bwMode="auto">
            <a:xfrm>
              <a:off x="3001" y="3576"/>
              <a:ext cx="20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1,4</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4" name="Rectangle 85">
              <a:extLst>
                <a:ext uri="{FF2B5EF4-FFF2-40B4-BE49-F238E27FC236}">
                  <a16:creationId xmlns:a16="http://schemas.microsoft.com/office/drawing/2014/main" id="{CC6AB438-4313-43A3-89BB-A5826E6B9F02}"/>
                </a:ext>
              </a:extLst>
            </p:cNvPr>
            <p:cNvSpPr>
              <a:spLocks noChangeArrowheads="1"/>
            </p:cNvSpPr>
            <p:nvPr/>
          </p:nvSpPr>
          <p:spPr bwMode="auto">
            <a:xfrm>
              <a:off x="3354" y="3576"/>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5</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0</a:t>
              </a:r>
              <a:endParaRPr kumimoji="0" lang="ja-JP" altLang="ja-JP" sz="1800" b="0" i="0" u="none" strike="noStrike" cap="none" normalizeH="0" baseline="0" dirty="0">
                <a:ln>
                  <a:noFill/>
                </a:ln>
                <a:effectLst/>
              </a:endParaRPr>
            </a:p>
          </p:txBody>
        </p:sp>
        <p:sp>
          <p:nvSpPr>
            <p:cNvPr id="105" name="Rectangle 86">
              <a:extLst>
                <a:ext uri="{FF2B5EF4-FFF2-40B4-BE49-F238E27FC236}">
                  <a16:creationId xmlns:a16="http://schemas.microsoft.com/office/drawing/2014/main" id="{DFAB1D00-528F-4995-B4CE-96770BAF3864}"/>
                </a:ext>
              </a:extLst>
            </p:cNvPr>
            <p:cNvSpPr>
              <a:spLocks noChangeArrowheads="1"/>
            </p:cNvSpPr>
            <p:nvPr/>
          </p:nvSpPr>
          <p:spPr bwMode="auto">
            <a:xfrm>
              <a:off x="2206" y="3679"/>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要介護3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87">
              <a:extLst>
                <a:ext uri="{FF2B5EF4-FFF2-40B4-BE49-F238E27FC236}">
                  <a16:creationId xmlns:a16="http://schemas.microsoft.com/office/drawing/2014/main" id="{61D9522D-A6F9-4ED6-9EC7-60D1FA3358B9}"/>
                </a:ext>
              </a:extLst>
            </p:cNvPr>
            <p:cNvSpPr>
              <a:spLocks noChangeArrowheads="1"/>
            </p:cNvSpPr>
            <p:nvPr/>
          </p:nvSpPr>
          <p:spPr bwMode="auto">
            <a:xfrm>
              <a:off x="2648" y="3679"/>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1,0</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84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7" name="Rectangle 88">
              <a:extLst>
                <a:ext uri="{FF2B5EF4-FFF2-40B4-BE49-F238E27FC236}">
                  <a16:creationId xmlns:a16="http://schemas.microsoft.com/office/drawing/2014/main" id="{1BA11535-57FC-48F0-B651-0FC7A5737322}"/>
                </a:ext>
              </a:extLst>
            </p:cNvPr>
            <p:cNvSpPr>
              <a:spLocks noChangeArrowheads="1"/>
            </p:cNvSpPr>
            <p:nvPr/>
          </p:nvSpPr>
          <p:spPr bwMode="auto">
            <a:xfrm>
              <a:off x="3001" y="3679"/>
              <a:ext cx="20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146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8" name="Rectangle 89">
              <a:extLst>
                <a:ext uri="{FF2B5EF4-FFF2-40B4-BE49-F238E27FC236}">
                  <a16:creationId xmlns:a16="http://schemas.microsoft.com/office/drawing/2014/main" id="{4026022E-5F45-489D-AA56-05382A8DF318}"/>
                </a:ext>
              </a:extLst>
            </p:cNvPr>
            <p:cNvSpPr>
              <a:spLocks noChangeArrowheads="1"/>
            </p:cNvSpPr>
            <p:nvPr/>
          </p:nvSpPr>
          <p:spPr bwMode="auto">
            <a:xfrm>
              <a:off x="3354" y="3679"/>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22</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6</a:t>
              </a:r>
              <a:endParaRPr kumimoji="0" lang="ja-JP" altLang="ja-JP" sz="1800" b="0" i="0" u="none" strike="noStrike" cap="none" normalizeH="0" baseline="0" dirty="0">
                <a:ln>
                  <a:noFill/>
                </a:ln>
                <a:effectLst/>
              </a:endParaRPr>
            </a:p>
          </p:txBody>
        </p:sp>
        <p:sp>
          <p:nvSpPr>
            <p:cNvPr id="109" name="Rectangle 90">
              <a:extLst>
                <a:ext uri="{FF2B5EF4-FFF2-40B4-BE49-F238E27FC236}">
                  <a16:creationId xmlns:a16="http://schemas.microsoft.com/office/drawing/2014/main" id="{8F12B138-886C-420E-802E-8198D4117345}"/>
                </a:ext>
              </a:extLst>
            </p:cNvPr>
            <p:cNvSpPr>
              <a:spLocks noChangeArrowheads="1"/>
            </p:cNvSpPr>
            <p:nvPr/>
          </p:nvSpPr>
          <p:spPr bwMode="auto">
            <a:xfrm>
              <a:off x="2206" y="3782"/>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要介護4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0" name="Rectangle 91">
              <a:extLst>
                <a:ext uri="{FF2B5EF4-FFF2-40B4-BE49-F238E27FC236}">
                  <a16:creationId xmlns:a16="http://schemas.microsoft.com/office/drawing/2014/main" id="{6B2B4BC9-B0CF-4167-9BF8-547C33ECD6E6}"/>
                </a:ext>
              </a:extLst>
            </p:cNvPr>
            <p:cNvSpPr>
              <a:spLocks noChangeArrowheads="1"/>
            </p:cNvSpPr>
            <p:nvPr/>
          </p:nvSpPr>
          <p:spPr bwMode="auto">
            <a:xfrm>
              <a:off x="2648" y="3782"/>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1,1</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1" name="Rectangle 92">
              <a:extLst>
                <a:ext uri="{FF2B5EF4-FFF2-40B4-BE49-F238E27FC236}">
                  <a16:creationId xmlns:a16="http://schemas.microsoft.com/office/drawing/2014/main" id="{268FFE5F-C2C6-4663-90DF-C0E01AF3F7B0}"/>
                </a:ext>
              </a:extLst>
            </p:cNvPr>
            <p:cNvSpPr>
              <a:spLocks noChangeArrowheads="1"/>
            </p:cNvSpPr>
            <p:nvPr/>
          </p:nvSpPr>
          <p:spPr bwMode="auto">
            <a:xfrm>
              <a:off x="3001" y="3782"/>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1,17</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 name="Rectangle 93">
              <a:extLst>
                <a:ext uri="{FF2B5EF4-FFF2-40B4-BE49-F238E27FC236}">
                  <a16:creationId xmlns:a16="http://schemas.microsoft.com/office/drawing/2014/main" id="{2625A52E-2B16-49A5-8D7E-92EC67C129A5}"/>
                </a:ext>
              </a:extLst>
            </p:cNvPr>
            <p:cNvSpPr>
              <a:spLocks noChangeArrowheads="1"/>
            </p:cNvSpPr>
            <p:nvPr/>
          </p:nvSpPr>
          <p:spPr bwMode="auto">
            <a:xfrm>
              <a:off x="3354" y="3782"/>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dirty="0">
                  <a:latin typeface="Meiryo UI" panose="020B0604030504040204" pitchFamily="50" charset="-128"/>
                  <a:ea typeface="Meiryo UI" panose="020B0604030504040204" pitchFamily="50" charset="-128"/>
                </a:rPr>
                <a:t>355</a:t>
              </a:r>
              <a:endParaRPr kumimoji="0" lang="ja-JP" altLang="ja-JP" sz="1800" b="0" i="0" u="none" strike="noStrike" cap="none" normalizeH="0" baseline="0" dirty="0">
                <a:ln>
                  <a:noFill/>
                </a:ln>
                <a:effectLst/>
              </a:endParaRPr>
            </a:p>
          </p:txBody>
        </p:sp>
        <p:sp>
          <p:nvSpPr>
            <p:cNvPr id="113" name="Rectangle 94">
              <a:extLst>
                <a:ext uri="{FF2B5EF4-FFF2-40B4-BE49-F238E27FC236}">
                  <a16:creationId xmlns:a16="http://schemas.microsoft.com/office/drawing/2014/main" id="{06D6B225-899D-4B5C-9D1A-9947BC66C967}"/>
                </a:ext>
              </a:extLst>
            </p:cNvPr>
            <p:cNvSpPr>
              <a:spLocks noChangeArrowheads="1"/>
            </p:cNvSpPr>
            <p:nvPr/>
          </p:nvSpPr>
          <p:spPr bwMode="auto">
            <a:xfrm>
              <a:off x="2206" y="3885"/>
              <a:ext cx="20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要介護5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95">
              <a:extLst>
                <a:ext uri="{FF2B5EF4-FFF2-40B4-BE49-F238E27FC236}">
                  <a16:creationId xmlns:a16="http://schemas.microsoft.com/office/drawing/2014/main" id="{7AD35F7E-4CEF-4E4F-AC9E-728E36C4170C}"/>
                </a:ext>
              </a:extLst>
            </p:cNvPr>
            <p:cNvSpPr>
              <a:spLocks noChangeArrowheads="1"/>
            </p:cNvSpPr>
            <p:nvPr/>
          </p:nvSpPr>
          <p:spPr bwMode="auto">
            <a:xfrm>
              <a:off x="2716" y="3885"/>
              <a:ext cx="1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solidFill>
                    <a:srgbClr val="000000"/>
                  </a:solidFill>
                  <a:latin typeface="Meiryo UI" panose="020B0604030504040204" pitchFamily="50" charset="-128"/>
                  <a:ea typeface="Meiryo UI" panose="020B0604030504040204" pitchFamily="50" charset="-128"/>
                </a:rPr>
                <a:t>923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5" name="Rectangle 96">
              <a:extLst>
                <a:ext uri="{FF2B5EF4-FFF2-40B4-BE49-F238E27FC236}">
                  <a16:creationId xmlns:a16="http://schemas.microsoft.com/office/drawing/2014/main" id="{5B42BDF7-70CC-446D-996F-EDC424FA2C8F}"/>
                </a:ext>
              </a:extLst>
            </p:cNvPr>
            <p:cNvSpPr>
              <a:spLocks noChangeArrowheads="1"/>
            </p:cNvSpPr>
            <p:nvPr/>
          </p:nvSpPr>
          <p:spPr bwMode="auto">
            <a:xfrm>
              <a:off x="3070" y="3885"/>
              <a:ext cx="1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9</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6" name="Rectangle 97">
              <a:extLst>
                <a:ext uri="{FF2B5EF4-FFF2-40B4-BE49-F238E27FC236}">
                  <a16:creationId xmlns:a16="http://schemas.microsoft.com/office/drawing/2014/main" id="{A6D8D200-2511-4D9C-A5DE-0D90CFBC6458}"/>
                </a:ext>
              </a:extLst>
            </p:cNvPr>
            <p:cNvSpPr>
              <a:spLocks noChangeArrowheads="1"/>
            </p:cNvSpPr>
            <p:nvPr/>
          </p:nvSpPr>
          <p:spPr bwMode="auto">
            <a:xfrm>
              <a:off x="3423" y="3885"/>
              <a:ext cx="1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995</a:t>
              </a:r>
              <a:endParaRPr kumimoji="0" lang="ja-JP" altLang="ja-JP" sz="1800" b="0" i="0" u="none" strike="noStrike" cap="none" normalizeH="0" baseline="0" dirty="0">
                <a:ln>
                  <a:noFill/>
                </a:ln>
                <a:effectLst/>
              </a:endParaRPr>
            </a:p>
          </p:txBody>
        </p:sp>
        <p:sp>
          <p:nvSpPr>
            <p:cNvPr id="117" name="Rectangle 98">
              <a:extLst>
                <a:ext uri="{FF2B5EF4-FFF2-40B4-BE49-F238E27FC236}">
                  <a16:creationId xmlns:a16="http://schemas.microsoft.com/office/drawing/2014/main" id="{ADACB8F6-68BF-4442-A4AB-905F0D03CDFB}"/>
                </a:ext>
              </a:extLst>
            </p:cNvPr>
            <p:cNvSpPr>
              <a:spLocks noChangeArrowheads="1"/>
            </p:cNvSpPr>
            <p:nvPr/>
          </p:nvSpPr>
          <p:spPr bwMode="auto">
            <a:xfrm>
              <a:off x="2461" y="3002"/>
              <a:ext cx="47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要介護認定者数（内訳）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 name="Rectangle 99">
              <a:extLst>
                <a:ext uri="{FF2B5EF4-FFF2-40B4-BE49-F238E27FC236}">
                  <a16:creationId xmlns:a16="http://schemas.microsoft.com/office/drawing/2014/main" id="{33C733B2-3183-4EFB-9E39-796D3ED4DD5A}"/>
                </a:ext>
              </a:extLst>
            </p:cNvPr>
            <p:cNvSpPr>
              <a:spLocks noChangeArrowheads="1"/>
            </p:cNvSpPr>
            <p:nvPr/>
          </p:nvSpPr>
          <p:spPr bwMode="auto">
            <a:xfrm>
              <a:off x="2157" y="300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00">
              <a:extLst>
                <a:ext uri="{FF2B5EF4-FFF2-40B4-BE49-F238E27FC236}">
                  <a16:creationId xmlns:a16="http://schemas.microsoft.com/office/drawing/2014/main" id="{6A76E454-C6A5-440A-8969-C49ECE3DB5B9}"/>
                </a:ext>
              </a:extLst>
            </p:cNvPr>
            <p:cNvSpPr>
              <a:spLocks noChangeArrowheads="1"/>
            </p:cNvSpPr>
            <p:nvPr/>
          </p:nvSpPr>
          <p:spPr bwMode="auto">
            <a:xfrm>
              <a:off x="3570" y="300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101">
              <a:extLst>
                <a:ext uri="{FF2B5EF4-FFF2-40B4-BE49-F238E27FC236}">
                  <a16:creationId xmlns:a16="http://schemas.microsoft.com/office/drawing/2014/main" id="{29EA1BFE-5E54-45A6-BFB8-29CF5174E3C7}"/>
                </a:ext>
              </a:extLst>
            </p:cNvPr>
            <p:cNvSpPr>
              <a:spLocks noChangeArrowheads="1"/>
            </p:cNvSpPr>
            <p:nvPr/>
          </p:nvSpPr>
          <p:spPr bwMode="auto">
            <a:xfrm>
              <a:off x="2510" y="300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02">
              <a:extLst>
                <a:ext uri="{FF2B5EF4-FFF2-40B4-BE49-F238E27FC236}">
                  <a16:creationId xmlns:a16="http://schemas.microsoft.com/office/drawing/2014/main" id="{9808D00D-85F1-40E3-A7B7-66621A69CFC3}"/>
                </a:ext>
              </a:extLst>
            </p:cNvPr>
            <p:cNvSpPr>
              <a:spLocks noChangeArrowheads="1"/>
            </p:cNvSpPr>
            <p:nvPr/>
          </p:nvSpPr>
          <p:spPr bwMode="auto">
            <a:xfrm>
              <a:off x="2864" y="3002"/>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03">
              <a:extLst>
                <a:ext uri="{FF2B5EF4-FFF2-40B4-BE49-F238E27FC236}">
                  <a16:creationId xmlns:a16="http://schemas.microsoft.com/office/drawing/2014/main" id="{E232EA67-4451-4DBE-AC0B-6E57F494B431}"/>
                </a:ext>
              </a:extLst>
            </p:cNvPr>
            <p:cNvSpPr>
              <a:spLocks noChangeArrowheads="1"/>
            </p:cNvSpPr>
            <p:nvPr/>
          </p:nvSpPr>
          <p:spPr bwMode="auto">
            <a:xfrm>
              <a:off x="3217" y="300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104">
              <a:extLst>
                <a:ext uri="{FF2B5EF4-FFF2-40B4-BE49-F238E27FC236}">
                  <a16:creationId xmlns:a16="http://schemas.microsoft.com/office/drawing/2014/main" id="{D65FE7A5-2039-4314-AE04-F7710EBCD6FB}"/>
                </a:ext>
              </a:extLst>
            </p:cNvPr>
            <p:cNvSpPr>
              <a:spLocks noChangeShapeType="1"/>
            </p:cNvSpPr>
            <p:nvPr/>
          </p:nvSpPr>
          <p:spPr bwMode="auto">
            <a:xfrm>
              <a:off x="2157" y="3110"/>
              <a:ext cx="0" cy="4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105">
              <a:extLst>
                <a:ext uri="{FF2B5EF4-FFF2-40B4-BE49-F238E27FC236}">
                  <a16:creationId xmlns:a16="http://schemas.microsoft.com/office/drawing/2014/main" id="{EDE548B6-BEA2-48E4-80B8-D0CBE2377101}"/>
                </a:ext>
              </a:extLst>
            </p:cNvPr>
            <p:cNvSpPr>
              <a:spLocks noChangeArrowheads="1"/>
            </p:cNvSpPr>
            <p:nvPr/>
          </p:nvSpPr>
          <p:spPr bwMode="auto">
            <a:xfrm>
              <a:off x="2157" y="3110"/>
              <a:ext cx="5" cy="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106">
              <a:extLst>
                <a:ext uri="{FF2B5EF4-FFF2-40B4-BE49-F238E27FC236}">
                  <a16:creationId xmlns:a16="http://schemas.microsoft.com/office/drawing/2014/main" id="{5D91F88E-2A95-4289-8655-D6D0FA393674}"/>
                </a:ext>
              </a:extLst>
            </p:cNvPr>
            <p:cNvSpPr>
              <a:spLocks noChangeShapeType="1"/>
            </p:cNvSpPr>
            <p:nvPr/>
          </p:nvSpPr>
          <p:spPr bwMode="auto">
            <a:xfrm>
              <a:off x="2510" y="3110"/>
              <a:ext cx="0" cy="4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07">
              <a:extLst>
                <a:ext uri="{FF2B5EF4-FFF2-40B4-BE49-F238E27FC236}">
                  <a16:creationId xmlns:a16="http://schemas.microsoft.com/office/drawing/2014/main" id="{2FDA92E8-5CD7-40C0-A222-30BADCA199B9}"/>
                </a:ext>
              </a:extLst>
            </p:cNvPr>
            <p:cNvSpPr>
              <a:spLocks noChangeArrowheads="1"/>
            </p:cNvSpPr>
            <p:nvPr/>
          </p:nvSpPr>
          <p:spPr bwMode="auto">
            <a:xfrm>
              <a:off x="2510" y="3110"/>
              <a:ext cx="5" cy="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108">
              <a:extLst>
                <a:ext uri="{FF2B5EF4-FFF2-40B4-BE49-F238E27FC236}">
                  <a16:creationId xmlns:a16="http://schemas.microsoft.com/office/drawing/2014/main" id="{030E7064-8CDB-46C2-89A8-F24A19FCC20A}"/>
                </a:ext>
              </a:extLst>
            </p:cNvPr>
            <p:cNvSpPr>
              <a:spLocks noChangeShapeType="1"/>
            </p:cNvSpPr>
            <p:nvPr/>
          </p:nvSpPr>
          <p:spPr bwMode="auto">
            <a:xfrm>
              <a:off x="2864" y="3110"/>
              <a:ext cx="0" cy="4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09">
              <a:extLst>
                <a:ext uri="{FF2B5EF4-FFF2-40B4-BE49-F238E27FC236}">
                  <a16:creationId xmlns:a16="http://schemas.microsoft.com/office/drawing/2014/main" id="{960B6228-736C-4109-9D4C-80E87B3E1D6A}"/>
                </a:ext>
              </a:extLst>
            </p:cNvPr>
            <p:cNvSpPr>
              <a:spLocks noChangeArrowheads="1"/>
            </p:cNvSpPr>
            <p:nvPr/>
          </p:nvSpPr>
          <p:spPr bwMode="auto">
            <a:xfrm>
              <a:off x="2864" y="3110"/>
              <a:ext cx="4" cy="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110">
              <a:extLst>
                <a:ext uri="{FF2B5EF4-FFF2-40B4-BE49-F238E27FC236}">
                  <a16:creationId xmlns:a16="http://schemas.microsoft.com/office/drawing/2014/main" id="{47C66514-1AE4-4CC2-8E5C-5410D9B3CB12}"/>
                </a:ext>
              </a:extLst>
            </p:cNvPr>
            <p:cNvSpPr>
              <a:spLocks noChangeShapeType="1"/>
            </p:cNvSpPr>
            <p:nvPr/>
          </p:nvSpPr>
          <p:spPr bwMode="auto">
            <a:xfrm>
              <a:off x="3217" y="3110"/>
              <a:ext cx="0" cy="4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11">
              <a:extLst>
                <a:ext uri="{FF2B5EF4-FFF2-40B4-BE49-F238E27FC236}">
                  <a16:creationId xmlns:a16="http://schemas.microsoft.com/office/drawing/2014/main" id="{766DD51B-EE79-4065-AD86-61300FF602EE}"/>
                </a:ext>
              </a:extLst>
            </p:cNvPr>
            <p:cNvSpPr>
              <a:spLocks noChangeArrowheads="1"/>
            </p:cNvSpPr>
            <p:nvPr/>
          </p:nvSpPr>
          <p:spPr bwMode="auto">
            <a:xfrm>
              <a:off x="3217" y="3110"/>
              <a:ext cx="5" cy="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12">
              <a:extLst>
                <a:ext uri="{FF2B5EF4-FFF2-40B4-BE49-F238E27FC236}">
                  <a16:creationId xmlns:a16="http://schemas.microsoft.com/office/drawing/2014/main" id="{47A7E6BC-189D-41FD-BBE2-F83F9966B743}"/>
                </a:ext>
              </a:extLst>
            </p:cNvPr>
            <p:cNvSpPr>
              <a:spLocks noChangeShapeType="1"/>
            </p:cNvSpPr>
            <p:nvPr/>
          </p:nvSpPr>
          <p:spPr bwMode="auto">
            <a:xfrm>
              <a:off x="2162" y="3159"/>
              <a:ext cx="1413"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13">
              <a:extLst>
                <a:ext uri="{FF2B5EF4-FFF2-40B4-BE49-F238E27FC236}">
                  <a16:creationId xmlns:a16="http://schemas.microsoft.com/office/drawing/2014/main" id="{DDFE08A3-C2B6-4032-A542-1FDD464FBE5A}"/>
                </a:ext>
              </a:extLst>
            </p:cNvPr>
            <p:cNvSpPr>
              <a:spLocks noChangeArrowheads="1"/>
            </p:cNvSpPr>
            <p:nvPr/>
          </p:nvSpPr>
          <p:spPr bwMode="auto">
            <a:xfrm>
              <a:off x="2162" y="3159"/>
              <a:ext cx="1413"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114">
              <a:extLst>
                <a:ext uri="{FF2B5EF4-FFF2-40B4-BE49-F238E27FC236}">
                  <a16:creationId xmlns:a16="http://schemas.microsoft.com/office/drawing/2014/main" id="{4375EE3A-AEC6-42FB-9471-F743B9ED5706}"/>
                </a:ext>
              </a:extLst>
            </p:cNvPr>
            <p:cNvSpPr>
              <a:spLocks noChangeShapeType="1"/>
            </p:cNvSpPr>
            <p:nvPr/>
          </p:nvSpPr>
          <p:spPr bwMode="auto">
            <a:xfrm>
              <a:off x="3570" y="3110"/>
              <a:ext cx="0" cy="4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15">
              <a:extLst>
                <a:ext uri="{FF2B5EF4-FFF2-40B4-BE49-F238E27FC236}">
                  <a16:creationId xmlns:a16="http://schemas.microsoft.com/office/drawing/2014/main" id="{FBE69252-1AA2-444D-8F39-3FC7115C0E5D}"/>
                </a:ext>
              </a:extLst>
            </p:cNvPr>
            <p:cNvSpPr>
              <a:spLocks noChangeArrowheads="1"/>
            </p:cNvSpPr>
            <p:nvPr/>
          </p:nvSpPr>
          <p:spPr bwMode="auto">
            <a:xfrm>
              <a:off x="3570" y="3110"/>
              <a:ext cx="5" cy="4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116">
              <a:extLst>
                <a:ext uri="{FF2B5EF4-FFF2-40B4-BE49-F238E27FC236}">
                  <a16:creationId xmlns:a16="http://schemas.microsoft.com/office/drawing/2014/main" id="{C8178F53-D8CC-463E-A175-668D29C84FF4}"/>
                </a:ext>
              </a:extLst>
            </p:cNvPr>
            <p:cNvSpPr>
              <a:spLocks noChangeShapeType="1"/>
            </p:cNvSpPr>
            <p:nvPr/>
          </p:nvSpPr>
          <p:spPr bwMode="auto">
            <a:xfrm>
              <a:off x="2162" y="3262"/>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17">
              <a:extLst>
                <a:ext uri="{FF2B5EF4-FFF2-40B4-BE49-F238E27FC236}">
                  <a16:creationId xmlns:a16="http://schemas.microsoft.com/office/drawing/2014/main" id="{CE3F344A-8686-48F5-9FFC-E044EE10C5C6}"/>
                </a:ext>
              </a:extLst>
            </p:cNvPr>
            <p:cNvSpPr>
              <a:spLocks noChangeArrowheads="1"/>
            </p:cNvSpPr>
            <p:nvPr/>
          </p:nvSpPr>
          <p:spPr bwMode="auto">
            <a:xfrm>
              <a:off x="2162" y="3262"/>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118">
              <a:extLst>
                <a:ext uri="{FF2B5EF4-FFF2-40B4-BE49-F238E27FC236}">
                  <a16:creationId xmlns:a16="http://schemas.microsoft.com/office/drawing/2014/main" id="{74F30457-A86E-4600-9209-2C6967E7CC5F}"/>
                </a:ext>
              </a:extLst>
            </p:cNvPr>
            <p:cNvSpPr>
              <a:spLocks noChangeShapeType="1"/>
            </p:cNvSpPr>
            <p:nvPr/>
          </p:nvSpPr>
          <p:spPr bwMode="auto">
            <a:xfrm>
              <a:off x="2864" y="3164"/>
              <a:ext cx="0" cy="98"/>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119">
              <a:extLst>
                <a:ext uri="{FF2B5EF4-FFF2-40B4-BE49-F238E27FC236}">
                  <a16:creationId xmlns:a16="http://schemas.microsoft.com/office/drawing/2014/main" id="{6E30D1ED-D642-440A-BDE2-7B20540B2E3F}"/>
                </a:ext>
              </a:extLst>
            </p:cNvPr>
            <p:cNvSpPr>
              <a:spLocks noChangeArrowheads="1"/>
            </p:cNvSpPr>
            <p:nvPr/>
          </p:nvSpPr>
          <p:spPr bwMode="auto">
            <a:xfrm>
              <a:off x="2864" y="3164"/>
              <a:ext cx="4"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120">
              <a:extLst>
                <a:ext uri="{FF2B5EF4-FFF2-40B4-BE49-F238E27FC236}">
                  <a16:creationId xmlns:a16="http://schemas.microsoft.com/office/drawing/2014/main" id="{8CE87F3E-04F7-4526-ACDF-391EA5DAC0C0}"/>
                </a:ext>
              </a:extLst>
            </p:cNvPr>
            <p:cNvSpPr>
              <a:spLocks noChangeShapeType="1"/>
            </p:cNvSpPr>
            <p:nvPr/>
          </p:nvSpPr>
          <p:spPr bwMode="auto">
            <a:xfrm>
              <a:off x="2515" y="3262"/>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121">
              <a:extLst>
                <a:ext uri="{FF2B5EF4-FFF2-40B4-BE49-F238E27FC236}">
                  <a16:creationId xmlns:a16="http://schemas.microsoft.com/office/drawing/2014/main" id="{E6354F7F-BBD1-4435-A0B7-0298EFC02B24}"/>
                </a:ext>
              </a:extLst>
            </p:cNvPr>
            <p:cNvSpPr>
              <a:spLocks noChangeArrowheads="1"/>
            </p:cNvSpPr>
            <p:nvPr/>
          </p:nvSpPr>
          <p:spPr bwMode="auto">
            <a:xfrm>
              <a:off x="2515" y="3262"/>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122">
              <a:extLst>
                <a:ext uri="{FF2B5EF4-FFF2-40B4-BE49-F238E27FC236}">
                  <a16:creationId xmlns:a16="http://schemas.microsoft.com/office/drawing/2014/main" id="{2F208110-72D3-49B7-AE74-0AEABC05E8CB}"/>
                </a:ext>
              </a:extLst>
            </p:cNvPr>
            <p:cNvSpPr>
              <a:spLocks noChangeShapeType="1"/>
            </p:cNvSpPr>
            <p:nvPr/>
          </p:nvSpPr>
          <p:spPr bwMode="auto">
            <a:xfrm>
              <a:off x="2162" y="3365"/>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123">
              <a:extLst>
                <a:ext uri="{FF2B5EF4-FFF2-40B4-BE49-F238E27FC236}">
                  <a16:creationId xmlns:a16="http://schemas.microsoft.com/office/drawing/2014/main" id="{1A22BF55-482E-4D47-B919-B3510E91C7B1}"/>
                </a:ext>
              </a:extLst>
            </p:cNvPr>
            <p:cNvSpPr>
              <a:spLocks noChangeArrowheads="1"/>
            </p:cNvSpPr>
            <p:nvPr/>
          </p:nvSpPr>
          <p:spPr bwMode="auto">
            <a:xfrm>
              <a:off x="2162" y="3365"/>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124">
              <a:extLst>
                <a:ext uri="{FF2B5EF4-FFF2-40B4-BE49-F238E27FC236}">
                  <a16:creationId xmlns:a16="http://schemas.microsoft.com/office/drawing/2014/main" id="{A99231D5-DD1D-430D-B6A7-9D945B293AD0}"/>
                </a:ext>
              </a:extLst>
            </p:cNvPr>
            <p:cNvSpPr>
              <a:spLocks noChangeShapeType="1"/>
            </p:cNvSpPr>
            <p:nvPr/>
          </p:nvSpPr>
          <p:spPr bwMode="auto">
            <a:xfrm>
              <a:off x="2515" y="3365"/>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125">
              <a:extLst>
                <a:ext uri="{FF2B5EF4-FFF2-40B4-BE49-F238E27FC236}">
                  <a16:creationId xmlns:a16="http://schemas.microsoft.com/office/drawing/2014/main" id="{06DA42C9-3983-4A5C-A4E5-A1D5F81795AB}"/>
                </a:ext>
              </a:extLst>
            </p:cNvPr>
            <p:cNvSpPr>
              <a:spLocks noChangeArrowheads="1"/>
            </p:cNvSpPr>
            <p:nvPr/>
          </p:nvSpPr>
          <p:spPr bwMode="auto">
            <a:xfrm>
              <a:off x="2515" y="3365"/>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126">
              <a:extLst>
                <a:ext uri="{FF2B5EF4-FFF2-40B4-BE49-F238E27FC236}">
                  <a16:creationId xmlns:a16="http://schemas.microsoft.com/office/drawing/2014/main" id="{E9B3B40D-71FA-4967-85B5-EAFE7244AAA9}"/>
                </a:ext>
              </a:extLst>
            </p:cNvPr>
            <p:cNvSpPr>
              <a:spLocks noChangeShapeType="1"/>
            </p:cNvSpPr>
            <p:nvPr/>
          </p:nvSpPr>
          <p:spPr bwMode="auto">
            <a:xfrm>
              <a:off x="2162" y="3468"/>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127">
              <a:extLst>
                <a:ext uri="{FF2B5EF4-FFF2-40B4-BE49-F238E27FC236}">
                  <a16:creationId xmlns:a16="http://schemas.microsoft.com/office/drawing/2014/main" id="{6148DC4F-4C34-46B1-8E53-55CA4365C02C}"/>
                </a:ext>
              </a:extLst>
            </p:cNvPr>
            <p:cNvSpPr>
              <a:spLocks noChangeArrowheads="1"/>
            </p:cNvSpPr>
            <p:nvPr/>
          </p:nvSpPr>
          <p:spPr bwMode="auto">
            <a:xfrm>
              <a:off x="2162" y="3468"/>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128">
              <a:extLst>
                <a:ext uri="{FF2B5EF4-FFF2-40B4-BE49-F238E27FC236}">
                  <a16:creationId xmlns:a16="http://schemas.microsoft.com/office/drawing/2014/main" id="{943336D6-F6AC-462E-B277-60CC3BC81B46}"/>
                </a:ext>
              </a:extLst>
            </p:cNvPr>
            <p:cNvSpPr>
              <a:spLocks noChangeShapeType="1"/>
            </p:cNvSpPr>
            <p:nvPr/>
          </p:nvSpPr>
          <p:spPr bwMode="auto">
            <a:xfrm>
              <a:off x="2515" y="3468"/>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Rectangle 129">
              <a:extLst>
                <a:ext uri="{FF2B5EF4-FFF2-40B4-BE49-F238E27FC236}">
                  <a16:creationId xmlns:a16="http://schemas.microsoft.com/office/drawing/2014/main" id="{7F9ADE94-5F6A-414E-B8DC-92EB859633D1}"/>
                </a:ext>
              </a:extLst>
            </p:cNvPr>
            <p:cNvSpPr>
              <a:spLocks noChangeArrowheads="1"/>
            </p:cNvSpPr>
            <p:nvPr/>
          </p:nvSpPr>
          <p:spPr bwMode="auto">
            <a:xfrm>
              <a:off x="2515" y="3468"/>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130">
              <a:extLst>
                <a:ext uri="{FF2B5EF4-FFF2-40B4-BE49-F238E27FC236}">
                  <a16:creationId xmlns:a16="http://schemas.microsoft.com/office/drawing/2014/main" id="{423E413B-86C3-48D2-8EF0-A3C82DE05F67}"/>
                </a:ext>
              </a:extLst>
            </p:cNvPr>
            <p:cNvSpPr>
              <a:spLocks noChangeShapeType="1"/>
            </p:cNvSpPr>
            <p:nvPr/>
          </p:nvSpPr>
          <p:spPr bwMode="auto">
            <a:xfrm>
              <a:off x="2162" y="3571"/>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131">
              <a:extLst>
                <a:ext uri="{FF2B5EF4-FFF2-40B4-BE49-F238E27FC236}">
                  <a16:creationId xmlns:a16="http://schemas.microsoft.com/office/drawing/2014/main" id="{F5420688-B611-4BFE-A729-0CD85E2B3AFB}"/>
                </a:ext>
              </a:extLst>
            </p:cNvPr>
            <p:cNvSpPr>
              <a:spLocks noChangeArrowheads="1"/>
            </p:cNvSpPr>
            <p:nvPr/>
          </p:nvSpPr>
          <p:spPr bwMode="auto">
            <a:xfrm>
              <a:off x="2162" y="3571"/>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132">
              <a:extLst>
                <a:ext uri="{FF2B5EF4-FFF2-40B4-BE49-F238E27FC236}">
                  <a16:creationId xmlns:a16="http://schemas.microsoft.com/office/drawing/2014/main" id="{B02FF08E-A0DB-4E61-88F4-05ACB97A5D9E}"/>
                </a:ext>
              </a:extLst>
            </p:cNvPr>
            <p:cNvSpPr>
              <a:spLocks noChangeShapeType="1"/>
            </p:cNvSpPr>
            <p:nvPr/>
          </p:nvSpPr>
          <p:spPr bwMode="auto">
            <a:xfrm>
              <a:off x="2515" y="3571"/>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Rectangle 133">
              <a:extLst>
                <a:ext uri="{FF2B5EF4-FFF2-40B4-BE49-F238E27FC236}">
                  <a16:creationId xmlns:a16="http://schemas.microsoft.com/office/drawing/2014/main" id="{A0B218B4-1D49-4504-8013-EE31DD9D15B2}"/>
                </a:ext>
              </a:extLst>
            </p:cNvPr>
            <p:cNvSpPr>
              <a:spLocks noChangeArrowheads="1"/>
            </p:cNvSpPr>
            <p:nvPr/>
          </p:nvSpPr>
          <p:spPr bwMode="auto">
            <a:xfrm>
              <a:off x="2515" y="3571"/>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134">
              <a:extLst>
                <a:ext uri="{FF2B5EF4-FFF2-40B4-BE49-F238E27FC236}">
                  <a16:creationId xmlns:a16="http://schemas.microsoft.com/office/drawing/2014/main" id="{CA53F8B7-8D13-47F0-92E0-D1FB1555C182}"/>
                </a:ext>
              </a:extLst>
            </p:cNvPr>
            <p:cNvSpPr>
              <a:spLocks noChangeShapeType="1"/>
            </p:cNvSpPr>
            <p:nvPr/>
          </p:nvSpPr>
          <p:spPr bwMode="auto">
            <a:xfrm>
              <a:off x="2162" y="3674"/>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135">
              <a:extLst>
                <a:ext uri="{FF2B5EF4-FFF2-40B4-BE49-F238E27FC236}">
                  <a16:creationId xmlns:a16="http://schemas.microsoft.com/office/drawing/2014/main" id="{C618BC15-62D2-4749-9E20-323CC5B86C08}"/>
                </a:ext>
              </a:extLst>
            </p:cNvPr>
            <p:cNvSpPr>
              <a:spLocks noChangeArrowheads="1"/>
            </p:cNvSpPr>
            <p:nvPr/>
          </p:nvSpPr>
          <p:spPr bwMode="auto">
            <a:xfrm>
              <a:off x="2162" y="3674"/>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136">
              <a:extLst>
                <a:ext uri="{FF2B5EF4-FFF2-40B4-BE49-F238E27FC236}">
                  <a16:creationId xmlns:a16="http://schemas.microsoft.com/office/drawing/2014/main" id="{4FA04D18-BF05-47CF-95E9-2ADFB3AE55A4}"/>
                </a:ext>
              </a:extLst>
            </p:cNvPr>
            <p:cNvSpPr>
              <a:spLocks noChangeShapeType="1"/>
            </p:cNvSpPr>
            <p:nvPr/>
          </p:nvSpPr>
          <p:spPr bwMode="auto">
            <a:xfrm>
              <a:off x="2515" y="3674"/>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Rectangle 137">
              <a:extLst>
                <a:ext uri="{FF2B5EF4-FFF2-40B4-BE49-F238E27FC236}">
                  <a16:creationId xmlns:a16="http://schemas.microsoft.com/office/drawing/2014/main" id="{E115D505-3812-4E6A-8262-8D807E5BD5EC}"/>
                </a:ext>
              </a:extLst>
            </p:cNvPr>
            <p:cNvSpPr>
              <a:spLocks noChangeArrowheads="1"/>
            </p:cNvSpPr>
            <p:nvPr/>
          </p:nvSpPr>
          <p:spPr bwMode="auto">
            <a:xfrm>
              <a:off x="2515" y="3674"/>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138">
              <a:extLst>
                <a:ext uri="{FF2B5EF4-FFF2-40B4-BE49-F238E27FC236}">
                  <a16:creationId xmlns:a16="http://schemas.microsoft.com/office/drawing/2014/main" id="{2D501D30-A8BF-49A7-982F-12A0635F6B3C}"/>
                </a:ext>
              </a:extLst>
            </p:cNvPr>
            <p:cNvSpPr>
              <a:spLocks noChangeShapeType="1"/>
            </p:cNvSpPr>
            <p:nvPr/>
          </p:nvSpPr>
          <p:spPr bwMode="auto">
            <a:xfrm>
              <a:off x="2162" y="3777"/>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39">
              <a:extLst>
                <a:ext uri="{FF2B5EF4-FFF2-40B4-BE49-F238E27FC236}">
                  <a16:creationId xmlns:a16="http://schemas.microsoft.com/office/drawing/2014/main" id="{A4CD0F4B-874D-427E-B8AD-B5875B993A8B}"/>
                </a:ext>
              </a:extLst>
            </p:cNvPr>
            <p:cNvSpPr>
              <a:spLocks noChangeArrowheads="1"/>
            </p:cNvSpPr>
            <p:nvPr/>
          </p:nvSpPr>
          <p:spPr bwMode="auto">
            <a:xfrm>
              <a:off x="2162" y="3777"/>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140">
              <a:extLst>
                <a:ext uri="{FF2B5EF4-FFF2-40B4-BE49-F238E27FC236}">
                  <a16:creationId xmlns:a16="http://schemas.microsoft.com/office/drawing/2014/main" id="{3EBA34E1-E961-4294-A512-C5BAAEEDD0DC}"/>
                </a:ext>
              </a:extLst>
            </p:cNvPr>
            <p:cNvSpPr>
              <a:spLocks noChangeShapeType="1"/>
            </p:cNvSpPr>
            <p:nvPr/>
          </p:nvSpPr>
          <p:spPr bwMode="auto">
            <a:xfrm>
              <a:off x="2515" y="3777"/>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141">
              <a:extLst>
                <a:ext uri="{FF2B5EF4-FFF2-40B4-BE49-F238E27FC236}">
                  <a16:creationId xmlns:a16="http://schemas.microsoft.com/office/drawing/2014/main" id="{DB341225-6176-448E-A66E-F62B56B58608}"/>
                </a:ext>
              </a:extLst>
            </p:cNvPr>
            <p:cNvSpPr>
              <a:spLocks noChangeArrowheads="1"/>
            </p:cNvSpPr>
            <p:nvPr/>
          </p:nvSpPr>
          <p:spPr bwMode="auto">
            <a:xfrm>
              <a:off x="2515" y="3777"/>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142">
              <a:extLst>
                <a:ext uri="{FF2B5EF4-FFF2-40B4-BE49-F238E27FC236}">
                  <a16:creationId xmlns:a16="http://schemas.microsoft.com/office/drawing/2014/main" id="{1D398D40-C582-49F5-8B5D-25029437A0A4}"/>
                </a:ext>
              </a:extLst>
            </p:cNvPr>
            <p:cNvSpPr>
              <a:spLocks noChangeShapeType="1"/>
            </p:cNvSpPr>
            <p:nvPr/>
          </p:nvSpPr>
          <p:spPr bwMode="auto">
            <a:xfrm>
              <a:off x="2162" y="3880"/>
              <a:ext cx="348"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143">
              <a:extLst>
                <a:ext uri="{FF2B5EF4-FFF2-40B4-BE49-F238E27FC236}">
                  <a16:creationId xmlns:a16="http://schemas.microsoft.com/office/drawing/2014/main" id="{0969944F-C0F8-4914-BB52-3051B69EA9D0}"/>
                </a:ext>
              </a:extLst>
            </p:cNvPr>
            <p:cNvSpPr>
              <a:spLocks noChangeArrowheads="1"/>
            </p:cNvSpPr>
            <p:nvPr/>
          </p:nvSpPr>
          <p:spPr bwMode="auto">
            <a:xfrm>
              <a:off x="2162" y="3880"/>
              <a:ext cx="34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144">
              <a:extLst>
                <a:ext uri="{FF2B5EF4-FFF2-40B4-BE49-F238E27FC236}">
                  <a16:creationId xmlns:a16="http://schemas.microsoft.com/office/drawing/2014/main" id="{D231CFB7-039E-4C63-A099-876943D15F19}"/>
                </a:ext>
              </a:extLst>
            </p:cNvPr>
            <p:cNvSpPr>
              <a:spLocks noChangeShapeType="1"/>
            </p:cNvSpPr>
            <p:nvPr/>
          </p:nvSpPr>
          <p:spPr bwMode="auto">
            <a:xfrm>
              <a:off x="2515" y="3880"/>
              <a:ext cx="10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145">
              <a:extLst>
                <a:ext uri="{FF2B5EF4-FFF2-40B4-BE49-F238E27FC236}">
                  <a16:creationId xmlns:a16="http://schemas.microsoft.com/office/drawing/2014/main" id="{D419904C-1400-472C-815B-28818920CEF3}"/>
                </a:ext>
              </a:extLst>
            </p:cNvPr>
            <p:cNvSpPr>
              <a:spLocks noChangeArrowheads="1"/>
            </p:cNvSpPr>
            <p:nvPr/>
          </p:nvSpPr>
          <p:spPr bwMode="auto">
            <a:xfrm>
              <a:off x="2515" y="3880"/>
              <a:ext cx="10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146">
              <a:extLst>
                <a:ext uri="{FF2B5EF4-FFF2-40B4-BE49-F238E27FC236}">
                  <a16:creationId xmlns:a16="http://schemas.microsoft.com/office/drawing/2014/main" id="{156ED1E7-6179-4CA7-8B98-A9CBCB27C664}"/>
                </a:ext>
              </a:extLst>
            </p:cNvPr>
            <p:cNvSpPr>
              <a:spLocks noChangeShapeType="1"/>
            </p:cNvSpPr>
            <p:nvPr/>
          </p:nvSpPr>
          <p:spPr bwMode="auto">
            <a:xfrm>
              <a:off x="2157" y="3159"/>
              <a:ext cx="0" cy="829"/>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47">
              <a:extLst>
                <a:ext uri="{FF2B5EF4-FFF2-40B4-BE49-F238E27FC236}">
                  <a16:creationId xmlns:a16="http://schemas.microsoft.com/office/drawing/2014/main" id="{4DDF2C5A-A8DE-45C4-B61B-00B0A77B625A}"/>
                </a:ext>
              </a:extLst>
            </p:cNvPr>
            <p:cNvSpPr>
              <a:spLocks noChangeArrowheads="1"/>
            </p:cNvSpPr>
            <p:nvPr/>
          </p:nvSpPr>
          <p:spPr bwMode="auto">
            <a:xfrm>
              <a:off x="2157" y="3159"/>
              <a:ext cx="5" cy="829"/>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148">
              <a:extLst>
                <a:ext uri="{FF2B5EF4-FFF2-40B4-BE49-F238E27FC236}">
                  <a16:creationId xmlns:a16="http://schemas.microsoft.com/office/drawing/2014/main" id="{E3D4EEFB-E67B-435A-ABF3-FAAFBC8CEF29}"/>
                </a:ext>
              </a:extLst>
            </p:cNvPr>
            <p:cNvSpPr>
              <a:spLocks noChangeShapeType="1"/>
            </p:cNvSpPr>
            <p:nvPr/>
          </p:nvSpPr>
          <p:spPr bwMode="auto">
            <a:xfrm>
              <a:off x="2510" y="3164"/>
              <a:ext cx="0" cy="824"/>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49">
              <a:extLst>
                <a:ext uri="{FF2B5EF4-FFF2-40B4-BE49-F238E27FC236}">
                  <a16:creationId xmlns:a16="http://schemas.microsoft.com/office/drawing/2014/main" id="{27671B74-85BF-4FE2-AE83-291D7B7972B3}"/>
                </a:ext>
              </a:extLst>
            </p:cNvPr>
            <p:cNvSpPr>
              <a:spLocks noChangeArrowheads="1"/>
            </p:cNvSpPr>
            <p:nvPr/>
          </p:nvSpPr>
          <p:spPr bwMode="auto">
            <a:xfrm>
              <a:off x="2510" y="3164"/>
              <a:ext cx="5" cy="82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150">
              <a:extLst>
                <a:ext uri="{FF2B5EF4-FFF2-40B4-BE49-F238E27FC236}">
                  <a16:creationId xmlns:a16="http://schemas.microsoft.com/office/drawing/2014/main" id="{1023E596-3E15-48AE-8570-86C325668AA8}"/>
                </a:ext>
              </a:extLst>
            </p:cNvPr>
            <p:cNvSpPr>
              <a:spLocks noChangeShapeType="1"/>
            </p:cNvSpPr>
            <p:nvPr/>
          </p:nvSpPr>
          <p:spPr bwMode="auto">
            <a:xfrm>
              <a:off x="2864" y="3267"/>
              <a:ext cx="0" cy="721"/>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51">
              <a:extLst>
                <a:ext uri="{FF2B5EF4-FFF2-40B4-BE49-F238E27FC236}">
                  <a16:creationId xmlns:a16="http://schemas.microsoft.com/office/drawing/2014/main" id="{6788B604-7789-4AA4-BEAB-F84308D0D0BC}"/>
                </a:ext>
              </a:extLst>
            </p:cNvPr>
            <p:cNvSpPr>
              <a:spLocks noChangeArrowheads="1"/>
            </p:cNvSpPr>
            <p:nvPr/>
          </p:nvSpPr>
          <p:spPr bwMode="auto">
            <a:xfrm>
              <a:off x="2864" y="3267"/>
              <a:ext cx="4" cy="721"/>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152">
              <a:extLst>
                <a:ext uri="{FF2B5EF4-FFF2-40B4-BE49-F238E27FC236}">
                  <a16:creationId xmlns:a16="http://schemas.microsoft.com/office/drawing/2014/main" id="{9F789896-50D1-4729-8399-3FAB2F690C93}"/>
                </a:ext>
              </a:extLst>
            </p:cNvPr>
            <p:cNvSpPr>
              <a:spLocks noChangeShapeType="1"/>
            </p:cNvSpPr>
            <p:nvPr/>
          </p:nvSpPr>
          <p:spPr bwMode="auto">
            <a:xfrm>
              <a:off x="3217" y="3164"/>
              <a:ext cx="0" cy="824"/>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53">
              <a:extLst>
                <a:ext uri="{FF2B5EF4-FFF2-40B4-BE49-F238E27FC236}">
                  <a16:creationId xmlns:a16="http://schemas.microsoft.com/office/drawing/2014/main" id="{7F2C9560-5C16-4154-90C3-CCD92FB97437}"/>
                </a:ext>
              </a:extLst>
            </p:cNvPr>
            <p:cNvSpPr>
              <a:spLocks noChangeArrowheads="1"/>
            </p:cNvSpPr>
            <p:nvPr/>
          </p:nvSpPr>
          <p:spPr bwMode="auto">
            <a:xfrm>
              <a:off x="3217" y="3164"/>
              <a:ext cx="5" cy="82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154">
              <a:extLst>
                <a:ext uri="{FF2B5EF4-FFF2-40B4-BE49-F238E27FC236}">
                  <a16:creationId xmlns:a16="http://schemas.microsoft.com/office/drawing/2014/main" id="{3B439385-9922-4402-9E82-3D70AACF5909}"/>
                </a:ext>
              </a:extLst>
            </p:cNvPr>
            <p:cNvSpPr>
              <a:spLocks noChangeShapeType="1"/>
            </p:cNvSpPr>
            <p:nvPr/>
          </p:nvSpPr>
          <p:spPr bwMode="auto">
            <a:xfrm>
              <a:off x="2162" y="3983"/>
              <a:ext cx="1413"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55">
              <a:extLst>
                <a:ext uri="{FF2B5EF4-FFF2-40B4-BE49-F238E27FC236}">
                  <a16:creationId xmlns:a16="http://schemas.microsoft.com/office/drawing/2014/main" id="{DB8EA604-D009-42B1-819E-693C836AD9DC}"/>
                </a:ext>
              </a:extLst>
            </p:cNvPr>
            <p:cNvSpPr>
              <a:spLocks noChangeArrowheads="1"/>
            </p:cNvSpPr>
            <p:nvPr/>
          </p:nvSpPr>
          <p:spPr bwMode="auto">
            <a:xfrm>
              <a:off x="2162" y="3983"/>
              <a:ext cx="1413"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156">
              <a:extLst>
                <a:ext uri="{FF2B5EF4-FFF2-40B4-BE49-F238E27FC236}">
                  <a16:creationId xmlns:a16="http://schemas.microsoft.com/office/drawing/2014/main" id="{4DE6A99B-5F6C-422F-815A-9092555CED82}"/>
                </a:ext>
              </a:extLst>
            </p:cNvPr>
            <p:cNvSpPr>
              <a:spLocks noChangeShapeType="1"/>
            </p:cNvSpPr>
            <p:nvPr/>
          </p:nvSpPr>
          <p:spPr bwMode="auto">
            <a:xfrm>
              <a:off x="3570" y="3164"/>
              <a:ext cx="0" cy="824"/>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57">
              <a:extLst>
                <a:ext uri="{FF2B5EF4-FFF2-40B4-BE49-F238E27FC236}">
                  <a16:creationId xmlns:a16="http://schemas.microsoft.com/office/drawing/2014/main" id="{687D950D-8799-4313-97B7-3ADBA17DEA22}"/>
                </a:ext>
              </a:extLst>
            </p:cNvPr>
            <p:cNvSpPr>
              <a:spLocks noChangeArrowheads="1"/>
            </p:cNvSpPr>
            <p:nvPr/>
          </p:nvSpPr>
          <p:spPr bwMode="auto">
            <a:xfrm>
              <a:off x="3570" y="3164"/>
              <a:ext cx="5" cy="824"/>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158">
              <a:extLst>
                <a:ext uri="{FF2B5EF4-FFF2-40B4-BE49-F238E27FC236}">
                  <a16:creationId xmlns:a16="http://schemas.microsoft.com/office/drawing/2014/main" id="{41C4C783-02DE-4E3E-9C7A-B43DE1DC2E46}"/>
                </a:ext>
              </a:extLst>
            </p:cNvPr>
            <p:cNvSpPr>
              <a:spLocks noChangeShapeType="1"/>
            </p:cNvSpPr>
            <p:nvPr/>
          </p:nvSpPr>
          <p:spPr bwMode="auto">
            <a:xfrm>
              <a:off x="2157" y="3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159">
              <a:extLst>
                <a:ext uri="{FF2B5EF4-FFF2-40B4-BE49-F238E27FC236}">
                  <a16:creationId xmlns:a16="http://schemas.microsoft.com/office/drawing/2014/main" id="{3C58EDA0-F3B8-4901-8BE7-F638378A67BC}"/>
                </a:ext>
              </a:extLst>
            </p:cNvPr>
            <p:cNvSpPr>
              <a:spLocks noChangeArrowheads="1"/>
            </p:cNvSpPr>
            <p:nvPr/>
          </p:nvSpPr>
          <p:spPr bwMode="auto">
            <a:xfrm>
              <a:off x="2157" y="398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160">
              <a:extLst>
                <a:ext uri="{FF2B5EF4-FFF2-40B4-BE49-F238E27FC236}">
                  <a16:creationId xmlns:a16="http://schemas.microsoft.com/office/drawing/2014/main" id="{DBA892C6-A2BF-4A4B-B0B5-23A7A109FE0E}"/>
                </a:ext>
              </a:extLst>
            </p:cNvPr>
            <p:cNvSpPr>
              <a:spLocks noChangeShapeType="1"/>
            </p:cNvSpPr>
            <p:nvPr/>
          </p:nvSpPr>
          <p:spPr bwMode="auto">
            <a:xfrm>
              <a:off x="2510" y="3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161">
              <a:extLst>
                <a:ext uri="{FF2B5EF4-FFF2-40B4-BE49-F238E27FC236}">
                  <a16:creationId xmlns:a16="http://schemas.microsoft.com/office/drawing/2014/main" id="{E3A96952-2530-44A7-AE7B-C261BC62F282}"/>
                </a:ext>
              </a:extLst>
            </p:cNvPr>
            <p:cNvSpPr>
              <a:spLocks noChangeArrowheads="1"/>
            </p:cNvSpPr>
            <p:nvPr/>
          </p:nvSpPr>
          <p:spPr bwMode="auto">
            <a:xfrm>
              <a:off x="2510" y="398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162">
              <a:extLst>
                <a:ext uri="{FF2B5EF4-FFF2-40B4-BE49-F238E27FC236}">
                  <a16:creationId xmlns:a16="http://schemas.microsoft.com/office/drawing/2014/main" id="{DDD71975-4251-4844-B9D2-C0281E18E143}"/>
                </a:ext>
              </a:extLst>
            </p:cNvPr>
            <p:cNvSpPr>
              <a:spLocks noChangeShapeType="1"/>
            </p:cNvSpPr>
            <p:nvPr/>
          </p:nvSpPr>
          <p:spPr bwMode="auto">
            <a:xfrm>
              <a:off x="2864" y="3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163">
              <a:extLst>
                <a:ext uri="{FF2B5EF4-FFF2-40B4-BE49-F238E27FC236}">
                  <a16:creationId xmlns:a16="http://schemas.microsoft.com/office/drawing/2014/main" id="{9F811A99-0135-48AC-A95A-A16E5EE9F84E}"/>
                </a:ext>
              </a:extLst>
            </p:cNvPr>
            <p:cNvSpPr>
              <a:spLocks noChangeArrowheads="1"/>
            </p:cNvSpPr>
            <p:nvPr/>
          </p:nvSpPr>
          <p:spPr bwMode="auto">
            <a:xfrm>
              <a:off x="2864" y="3988"/>
              <a:ext cx="4"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164">
              <a:extLst>
                <a:ext uri="{FF2B5EF4-FFF2-40B4-BE49-F238E27FC236}">
                  <a16:creationId xmlns:a16="http://schemas.microsoft.com/office/drawing/2014/main" id="{FC3B5322-6E26-42AF-9F06-D4E9C70B2195}"/>
                </a:ext>
              </a:extLst>
            </p:cNvPr>
            <p:cNvSpPr>
              <a:spLocks noChangeShapeType="1"/>
            </p:cNvSpPr>
            <p:nvPr/>
          </p:nvSpPr>
          <p:spPr bwMode="auto">
            <a:xfrm>
              <a:off x="3217" y="3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65">
              <a:extLst>
                <a:ext uri="{FF2B5EF4-FFF2-40B4-BE49-F238E27FC236}">
                  <a16:creationId xmlns:a16="http://schemas.microsoft.com/office/drawing/2014/main" id="{BF1CB146-95CB-4617-8667-6B5266A66B93}"/>
                </a:ext>
              </a:extLst>
            </p:cNvPr>
            <p:cNvSpPr>
              <a:spLocks noChangeArrowheads="1"/>
            </p:cNvSpPr>
            <p:nvPr/>
          </p:nvSpPr>
          <p:spPr bwMode="auto">
            <a:xfrm>
              <a:off x="3217" y="398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166">
              <a:extLst>
                <a:ext uri="{FF2B5EF4-FFF2-40B4-BE49-F238E27FC236}">
                  <a16:creationId xmlns:a16="http://schemas.microsoft.com/office/drawing/2014/main" id="{6B97B1E7-5016-42CB-B1C9-3A210B758FA5}"/>
                </a:ext>
              </a:extLst>
            </p:cNvPr>
            <p:cNvSpPr>
              <a:spLocks noChangeShapeType="1"/>
            </p:cNvSpPr>
            <p:nvPr/>
          </p:nvSpPr>
          <p:spPr bwMode="auto">
            <a:xfrm>
              <a:off x="3570" y="3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67">
              <a:extLst>
                <a:ext uri="{FF2B5EF4-FFF2-40B4-BE49-F238E27FC236}">
                  <a16:creationId xmlns:a16="http://schemas.microsoft.com/office/drawing/2014/main" id="{138284E1-06A3-4983-9586-A9CEE37ACD68}"/>
                </a:ext>
              </a:extLst>
            </p:cNvPr>
            <p:cNvSpPr>
              <a:spLocks noChangeArrowheads="1"/>
            </p:cNvSpPr>
            <p:nvPr/>
          </p:nvSpPr>
          <p:spPr bwMode="auto">
            <a:xfrm>
              <a:off x="3570" y="398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168">
              <a:extLst>
                <a:ext uri="{FF2B5EF4-FFF2-40B4-BE49-F238E27FC236}">
                  <a16:creationId xmlns:a16="http://schemas.microsoft.com/office/drawing/2014/main" id="{C444A03E-DE64-4F0C-B993-B96679E372A6}"/>
                </a:ext>
              </a:extLst>
            </p:cNvPr>
            <p:cNvSpPr>
              <a:spLocks noChangeShapeType="1"/>
            </p:cNvSpPr>
            <p:nvPr/>
          </p:nvSpPr>
          <p:spPr bwMode="auto">
            <a:xfrm>
              <a:off x="3575" y="30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169">
              <a:extLst>
                <a:ext uri="{FF2B5EF4-FFF2-40B4-BE49-F238E27FC236}">
                  <a16:creationId xmlns:a16="http://schemas.microsoft.com/office/drawing/2014/main" id="{74E946D6-8F8A-4A58-8E1F-75EAE194AA15}"/>
                </a:ext>
              </a:extLst>
            </p:cNvPr>
            <p:cNvSpPr>
              <a:spLocks noChangeArrowheads="1"/>
            </p:cNvSpPr>
            <p:nvPr/>
          </p:nvSpPr>
          <p:spPr bwMode="auto">
            <a:xfrm>
              <a:off x="3575" y="300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170">
              <a:extLst>
                <a:ext uri="{FF2B5EF4-FFF2-40B4-BE49-F238E27FC236}">
                  <a16:creationId xmlns:a16="http://schemas.microsoft.com/office/drawing/2014/main" id="{868A41A3-2385-4E03-B8DA-F9D6E198FA9D}"/>
                </a:ext>
              </a:extLst>
            </p:cNvPr>
            <p:cNvSpPr>
              <a:spLocks noChangeShapeType="1"/>
            </p:cNvSpPr>
            <p:nvPr/>
          </p:nvSpPr>
          <p:spPr bwMode="auto">
            <a:xfrm>
              <a:off x="3575" y="31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171">
              <a:extLst>
                <a:ext uri="{FF2B5EF4-FFF2-40B4-BE49-F238E27FC236}">
                  <a16:creationId xmlns:a16="http://schemas.microsoft.com/office/drawing/2014/main" id="{C14DC95C-500D-4235-800F-89E044BBAEAE}"/>
                </a:ext>
              </a:extLst>
            </p:cNvPr>
            <p:cNvSpPr>
              <a:spLocks noChangeArrowheads="1"/>
            </p:cNvSpPr>
            <p:nvPr/>
          </p:nvSpPr>
          <p:spPr bwMode="auto">
            <a:xfrm>
              <a:off x="3575" y="310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Line 172">
              <a:extLst>
                <a:ext uri="{FF2B5EF4-FFF2-40B4-BE49-F238E27FC236}">
                  <a16:creationId xmlns:a16="http://schemas.microsoft.com/office/drawing/2014/main" id="{9FAD01BB-6C4D-452E-8919-83E1B8FFD8F5}"/>
                </a:ext>
              </a:extLst>
            </p:cNvPr>
            <p:cNvSpPr>
              <a:spLocks noChangeShapeType="1"/>
            </p:cNvSpPr>
            <p:nvPr/>
          </p:nvSpPr>
          <p:spPr bwMode="auto">
            <a:xfrm>
              <a:off x="3575" y="315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173">
              <a:extLst>
                <a:ext uri="{FF2B5EF4-FFF2-40B4-BE49-F238E27FC236}">
                  <a16:creationId xmlns:a16="http://schemas.microsoft.com/office/drawing/2014/main" id="{1E760CF2-28D1-4927-ABC3-C674DB613CEA}"/>
                </a:ext>
              </a:extLst>
            </p:cNvPr>
            <p:cNvSpPr>
              <a:spLocks noChangeArrowheads="1"/>
            </p:cNvSpPr>
            <p:nvPr/>
          </p:nvSpPr>
          <p:spPr bwMode="auto">
            <a:xfrm>
              <a:off x="3575" y="315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174">
              <a:extLst>
                <a:ext uri="{FF2B5EF4-FFF2-40B4-BE49-F238E27FC236}">
                  <a16:creationId xmlns:a16="http://schemas.microsoft.com/office/drawing/2014/main" id="{FA9AADD9-7FB5-4E68-BBE6-D6F2746D60DE}"/>
                </a:ext>
              </a:extLst>
            </p:cNvPr>
            <p:cNvSpPr>
              <a:spLocks noChangeShapeType="1"/>
            </p:cNvSpPr>
            <p:nvPr/>
          </p:nvSpPr>
          <p:spPr bwMode="auto">
            <a:xfrm>
              <a:off x="3575" y="32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175">
              <a:extLst>
                <a:ext uri="{FF2B5EF4-FFF2-40B4-BE49-F238E27FC236}">
                  <a16:creationId xmlns:a16="http://schemas.microsoft.com/office/drawing/2014/main" id="{28D2CC25-44FE-4C91-B9D2-C544DBEECF40}"/>
                </a:ext>
              </a:extLst>
            </p:cNvPr>
            <p:cNvSpPr>
              <a:spLocks noChangeArrowheads="1"/>
            </p:cNvSpPr>
            <p:nvPr/>
          </p:nvSpPr>
          <p:spPr bwMode="auto">
            <a:xfrm>
              <a:off x="3575" y="32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176">
              <a:extLst>
                <a:ext uri="{FF2B5EF4-FFF2-40B4-BE49-F238E27FC236}">
                  <a16:creationId xmlns:a16="http://schemas.microsoft.com/office/drawing/2014/main" id="{7AD8899C-E29F-4134-BD28-2B43FC92BA09}"/>
                </a:ext>
              </a:extLst>
            </p:cNvPr>
            <p:cNvSpPr>
              <a:spLocks noChangeShapeType="1"/>
            </p:cNvSpPr>
            <p:nvPr/>
          </p:nvSpPr>
          <p:spPr bwMode="auto">
            <a:xfrm>
              <a:off x="3575" y="33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177">
              <a:extLst>
                <a:ext uri="{FF2B5EF4-FFF2-40B4-BE49-F238E27FC236}">
                  <a16:creationId xmlns:a16="http://schemas.microsoft.com/office/drawing/2014/main" id="{71AD8B25-6F03-4A94-B7CC-D00870CE485A}"/>
                </a:ext>
              </a:extLst>
            </p:cNvPr>
            <p:cNvSpPr>
              <a:spLocks noChangeArrowheads="1"/>
            </p:cNvSpPr>
            <p:nvPr/>
          </p:nvSpPr>
          <p:spPr bwMode="auto">
            <a:xfrm>
              <a:off x="3575" y="336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178">
              <a:extLst>
                <a:ext uri="{FF2B5EF4-FFF2-40B4-BE49-F238E27FC236}">
                  <a16:creationId xmlns:a16="http://schemas.microsoft.com/office/drawing/2014/main" id="{E467CFDF-AAF7-4FCA-B9E6-AF93BB546B04}"/>
                </a:ext>
              </a:extLst>
            </p:cNvPr>
            <p:cNvSpPr>
              <a:spLocks noChangeShapeType="1"/>
            </p:cNvSpPr>
            <p:nvPr/>
          </p:nvSpPr>
          <p:spPr bwMode="auto">
            <a:xfrm>
              <a:off x="3575" y="346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179">
              <a:extLst>
                <a:ext uri="{FF2B5EF4-FFF2-40B4-BE49-F238E27FC236}">
                  <a16:creationId xmlns:a16="http://schemas.microsoft.com/office/drawing/2014/main" id="{21C1F850-8030-4324-AF38-BD8141D03535}"/>
                </a:ext>
              </a:extLst>
            </p:cNvPr>
            <p:cNvSpPr>
              <a:spLocks noChangeArrowheads="1"/>
            </p:cNvSpPr>
            <p:nvPr/>
          </p:nvSpPr>
          <p:spPr bwMode="auto">
            <a:xfrm>
              <a:off x="3575" y="346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180">
              <a:extLst>
                <a:ext uri="{FF2B5EF4-FFF2-40B4-BE49-F238E27FC236}">
                  <a16:creationId xmlns:a16="http://schemas.microsoft.com/office/drawing/2014/main" id="{FAE22062-900C-484D-B8E5-13E23298344E}"/>
                </a:ext>
              </a:extLst>
            </p:cNvPr>
            <p:cNvSpPr>
              <a:spLocks noChangeShapeType="1"/>
            </p:cNvSpPr>
            <p:nvPr/>
          </p:nvSpPr>
          <p:spPr bwMode="auto">
            <a:xfrm>
              <a:off x="3575" y="357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181">
              <a:extLst>
                <a:ext uri="{FF2B5EF4-FFF2-40B4-BE49-F238E27FC236}">
                  <a16:creationId xmlns:a16="http://schemas.microsoft.com/office/drawing/2014/main" id="{C5929760-9486-4FF3-9A0B-A2CCF5A47C49}"/>
                </a:ext>
              </a:extLst>
            </p:cNvPr>
            <p:cNvSpPr>
              <a:spLocks noChangeArrowheads="1"/>
            </p:cNvSpPr>
            <p:nvPr/>
          </p:nvSpPr>
          <p:spPr bwMode="auto">
            <a:xfrm>
              <a:off x="3575" y="357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182">
              <a:extLst>
                <a:ext uri="{FF2B5EF4-FFF2-40B4-BE49-F238E27FC236}">
                  <a16:creationId xmlns:a16="http://schemas.microsoft.com/office/drawing/2014/main" id="{AE7F2FB6-FC4B-4C52-B3B0-63F988D6CC89}"/>
                </a:ext>
              </a:extLst>
            </p:cNvPr>
            <p:cNvSpPr>
              <a:spLocks noChangeShapeType="1"/>
            </p:cNvSpPr>
            <p:nvPr/>
          </p:nvSpPr>
          <p:spPr bwMode="auto">
            <a:xfrm>
              <a:off x="3575" y="367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83">
              <a:extLst>
                <a:ext uri="{FF2B5EF4-FFF2-40B4-BE49-F238E27FC236}">
                  <a16:creationId xmlns:a16="http://schemas.microsoft.com/office/drawing/2014/main" id="{49503645-89E1-439A-BB89-0DA6159A2B09}"/>
                </a:ext>
              </a:extLst>
            </p:cNvPr>
            <p:cNvSpPr>
              <a:spLocks noChangeArrowheads="1"/>
            </p:cNvSpPr>
            <p:nvPr/>
          </p:nvSpPr>
          <p:spPr bwMode="auto">
            <a:xfrm>
              <a:off x="3575" y="367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184">
              <a:extLst>
                <a:ext uri="{FF2B5EF4-FFF2-40B4-BE49-F238E27FC236}">
                  <a16:creationId xmlns:a16="http://schemas.microsoft.com/office/drawing/2014/main" id="{DD160B4C-53C4-487A-8831-4760992DC0F2}"/>
                </a:ext>
              </a:extLst>
            </p:cNvPr>
            <p:cNvSpPr>
              <a:spLocks noChangeShapeType="1"/>
            </p:cNvSpPr>
            <p:nvPr/>
          </p:nvSpPr>
          <p:spPr bwMode="auto">
            <a:xfrm>
              <a:off x="3575" y="377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85">
              <a:extLst>
                <a:ext uri="{FF2B5EF4-FFF2-40B4-BE49-F238E27FC236}">
                  <a16:creationId xmlns:a16="http://schemas.microsoft.com/office/drawing/2014/main" id="{A205240B-FBFA-4399-B30A-4E0A6EBC0B6C}"/>
                </a:ext>
              </a:extLst>
            </p:cNvPr>
            <p:cNvSpPr>
              <a:spLocks noChangeArrowheads="1"/>
            </p:cNvSpPr>
            <p:nvPr/>
          </p:nvSpPr>
          <p:spPr bwMode="auto">
            <a:xfrm>
              <a:off x="3575" y="377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186">
              <a:extLst>
                <a:ext uri="{FF2B5EF4-FFF2-40B4-BE49-F238E27FC236}">
                  <a16:creationId xmlns:a16="http://schemas.microsoft.com/office/drawing/2014/main" id="{C5A40470-0D65-4ECB-AD65-D0EB4BFEAC76}"/>
                </a:ext>
              </a:extLst>
            </p:cNvPr>
            <p:cNvSpPr>
              <a:spLocks noChangeShapeType="1"/>
            </p:cNvSpPr>
            <p:nvPr/>
          </p:nvSpPr>
          <p:spPr bwMode="auto">
            <a:xfrm>
              <a:off x="3575" y="388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87">
              <a:extLst>
                <a:ext uri="{FF2B5EF4-FFF2-40B4-BE49-F238E27FC236}">
                  <a16:creationId xmlns:a16="http://schemas.microsoft.com/office/drawing/2014/main" id="{0EF9122B-C197-4D23-9E95-AAC4B2024B34}"/>
                </a:ext>
              </a:extLst>
            </p:cNvPr>
            <p:cNvSpPr>
              <a:spLocks noChangeArrowheads="1"/>
            </p:cNvSpPr>
            <p:nvPr/>
          </p:nvSpPr>
          <p:spPr bwMode="auto">
            <a:xfrm>
              <a:off x="3575" y="388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188">
              <a:extLst>
                <a:ext uri="{FF2B5EF4-FFF2-40B4-BE49-F238E27FC236}">
                  <a16:creationId xmlns:a16="http://schemas.microsoft.com/office/drawing/2014/main" id="{BA58E376-5C8F-4FA3-9FF6-9A7F0A8D1F3B}"/>
                </a:ext>
              </a:extLst>
            </p:cNvPr>
            <p:cNvSpPr>
              <a:spLocks noChangeShapeType="1"/>
            </p:cNvSpPr>
            <p:nvPr/>
          </p:nvSpPr>
          <p:spPr bwMode="auto">
            <a:xfrm>
              <a:off x="3575" y="398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89">
              <a:extLst>
                <a:ext uri="{FF2B5EF4-FFF2-40B4-BE49-F238E27FC236}">
                  <a16:creationId xmlns:a16="http://schemas.microsoft.com/office/drawing/2014/main" id="{680BE041-5FB7-4663-AB61-7AE5D18C8CF8}"/>
                </a:ext>
              </a:extLst>
            </p:cNvPr>
            <p:cNvSpPr>
              <a:spLocks noChangeArrowheads="1"/>
            </p:cNvSpPr>
            <p:nvPr/>
          </p:nvSpPr>
          <p:spPr bwMode="auto">
            <a:xfrm>
              <a:off x="3575" y="398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09" name="Group 192">
            <a:extLst>
              <a:ext uri="{FF2B5EF4-FFF2-40B4-BE49-F238E27FC236}">
                <a16:creationId xmlns:a16="http://schemas.microsoft.com/office/drawing/2014/main" id="{C3592781-27FB-4A96-8454-E68328C81DC7}"/>
              </a:ext>
            </a:extLst>
          </p:cNvPr>
          <p:cNvGrpSpPr>
            <a:grpSpLocks noChangeAspect="1"/>
          </p:cNvGrpSpPr>
          <p:nvPr/>
        </p:nvGrpSpPr>
        <p:grpSpPr bwMode="auto">
          <a:xfrm>
            <a:off x="2487613" y="6405563"/>
            <a:ext cx="2239962" cy="963612"/>
            <a:chOff x="1567" y="4035"/>
            <a:chExt cx="1411" cy="607"/>
          </a:xfrm>
        </p:grpSpPr>
        <p:sp>
          <p:nvSpPr>
            <p:cNvPr id="210" name="AutoShape 191">
              <a:extLst>
                <a:ext uri="{FF2B5EF4-FFF2-40B4-BE49-F238E27FC236}">
                  <a16:creationId xmlns:a16="http://schemas.microsoft.com/office/drawing/2014/main" id="{D8560FA6-EC8A-42C2-B95D-BC8E048ACEEE}"/>
                </a:ext>
              </a:extLst>
            </p:cNvPr>
            <p:cNvSpPr>
              <a:spLocks noChangeAspect="1" noChangeArrowheads="1" noTextEdit="1"/>
            </p:cNvSpPr>
            <p:nvPr/>
          </p:nvSpPr>
          <p:spPr bwMode="auto">
            <a:xfrm>
              <a:off x="1567" y="4035"/>
              <a:ext cx="1411"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93">
              <a:extLst>
                <a:ext uri="{FF2B5EF4-FFF2-40B4-BE49-F238E27FC236}">
                  <a16:creationId xmlns:a16="http://schemas.microsoft.com/office/drawing/2014/main" id="{8A620D97-2B1A-46F4-9301-29930F3C8263}"/>
                </a:ext>
              </a:extLst>
            </p:cNvPr>
            <p:cNvSpPr>
              <a:spLocks noChangeArrowheads="1"/>
            </p:cNvSpPr>
            <p:nvPr/>
          </p:nvSpPr>
          <p:spPr bwMode="auto">
            <a:xfrm>
              <a:off x="1567" y="4035"/>
              <a:ext cx="1411" cy="12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194">
              <a:extLst>
                <a:ext uri="{FF2B5EF4-FFF2-40B4-BE49-F238E27FC236}">
                  <a16:creationId xmlns:a16="http://schemas.microsoft.com/office/drawing/2014/main" id="{F17D8EB0-C9D3-457D-96A4-4DCB2FA7B93B}"/>
                </a:ext>
              </a:extLst>
            </p:cNvPr>
            <p:cNvSpPr>
              <a:spLocks noChangeArrowheads="1"/>
            </p:cNvSpPr>
            <p:nvPr/>
          </p:nvSpPr>
          <p:spPr bwMode="auto">
            <a:xfrm>
              <a:off x="1567" y="4182"/>
              <a:ext cx="1411" cy="122"/>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195">
              <a:extLst>
                <a:ext uri="{FF2B5EF4-FFF2-40B4-BE49-F238E27FC236}">
                  <a16:creationId xmlns:a16="http://schemas.microsoft.com/office/drawing/2014/main" id="{0B3E9BB2-B613-4487-9B94-647BE47441C8}"/>
                </a:ext>
              </a:extLst>
            </p:cNvPr>
            <p:cNvSpPr>
              <a:spLocks noChangeArrowheads="1"/>
            </p:cNvSpPr>
            <p:nvPr/>
          </p:nvSpPr>
          <p:spPr bwMode="auto">
            <a:xfrm>
              <a:off x="1567" y="4299"/>
              <a:ext cx="356" cy="240"/>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Rectangle 196">
              <a:extLst>
                <a:ext uri="{FF2B5EF4-FFF2-40B4-BE49-F238E27FC236}">
                  <a16:creationId xmlns:a16="http://schemas.microsoft.com/office/drawing/2014/main" id="{D2CB05EF-437E-4DE7-AD7C-60DB04DABAF0}"/>
                </a:ext>
              </a:extLst>
            </p:cNvPr>
            <p:cNvSpPr>
              <a:spLocks noChangeArrowheads="1"/>
            </p:cNvSpPr>
            <p:nvPr/>
          </p:nvSpPr>
          <p:spPr bwMode="auto">
            <a:xfrm>
              <a:off x="2034" y="4198"/>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3</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5" name="Rectangle 197">
              <a:extLst>
                <a:ext uri="{FF2B5EF4-FFF2-40B4-BE49-F238E27FC236}">
                  <a16:creationId xmlns:a16="http://schemas.microsoft.com/office/drawing/2014/main" id="{635A55A9-FE6C-479B-895D-AA362D15E8FF}"/>
                </a:ext>
              </a:extLst>
            </p:cNvPr>
            <p:cNvSpPr>
              <a:spLocks noChangeArrowheads="1"/>
            </p:cNvSpPr>
            <p:nvPr/>
          </p:nvSpPr>
          <p:spPr bwMode="auto">
            <a:xfrm>
              <a:off x="2386" y="4198"/>
              <a:ext cx="1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solidFill>
                    <a:srgbClr val="000000"/>
                  </a:solidFill>
                  <a:latin typeface="Meiryo UI" panose="020B0604030504040204" pitchFamily="50" charset="-128"/>
                  <a:ea typeface="Meiryo UI" panose="020B0604030504040204" pitchFamily="50" charset="-128"/>
                </a:rPr>
                <a:t>2</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6" name="Rectangle 198">
              <a:extLst>
                <a:ext uri="{FF2B5EF4-FFF2-40B4-BE49-F238E27FC236}">
                  <a16:creationId xmlns:a16="http://schemas.microsoft.com/office/drawing/2014/main" id="{D523E01A-136B-4E25-9F16-30D8088700D5}"/>
                </a:ext>
              </a:extLst>
            </p:cNvPr>
            <p:cNvSpPr>
              <a:spLocks noChangeArrowheads="1"/>
            </p:cNvSpPr>
            <p:nvPr/>
          </p:nvSpPr>
          <p:spPr bwMode="auto">
            <a:xfrm>
              <a:off x="2738" y="4198"/>
              <a:ext cx="1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3</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dirty="0">
                <a:ln>
                  <a:noFill/>
                </a:ln>
                <a:effectLst/>
              </a:endParaRPr>
            </a:p>
          </p:txBody>
        </p:sp>
        <p:sp>
          <p:nvSpPr>
            <p:cNvPr id="217" name="Rectangle 199">
              <a:extLst>
                <a:ext uri="{FF2B5EF4-FFF2-40B4-BE49-F238E27FC236}">
                  <a16:creationId xmlns:a16="http://schemas.microsoft.com/office/drawing/2014/main" id="{767F97DF-D29D-4261-A8AB-772809902F08}"/>
                </a:ext>
              </a:extLst>
            </p:cNvPr>
            <p:cNvSpPr>
              <a:spLocks noChangeArrowheads="1"/>
            </p:cNvSpPr>
            <p:nvPr/>
          </p:nvSpPr>
          <p:spPr bwMode="auto">
            <a:xfrm>
              <a:off x="1635" y="4309"/>
              <a:ext cx="16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大阪市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200">
              <a:extLst>
                <a:ext uri="{FF2B5EF4-FFF2-40B4-BE49-F238E27FC236}">
                  <a16:creationId xmlns:a16="http://schemas.microsoft.com/office/drawing/2014/main" id="{9A32702B-EE0F-42CD-A29E-93BDDD650337}"/>
                </a:ext>
              </a:extLst>
            </p:cNvPr>
            <p:cNvSpPr>
              <a:spLocks noChangeArrowheads="1"/>
            </p:cNvSpPr>
            <p:nvPr/>
          </p:nvSpPr>
          <p:spPr bwMode="auto">
            <a:xfrm>
              <a:off x="2011" y="4309"/>
              <a:ext cx="25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76,941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9" name="Rectangle 201">
              <a:extLst>
                <a:ext uri="{FF2B5EF4-FFF2-40B4-BE49-F238E27FC236}">
                  <a16:creationId xmlns:a16="http://schemas.microsoft.com/office/drawing/2014/main" id="{15811DA1-D48E-4254-84C0-4A7796E6A197}"/>
                </a:ext>
              </a:extLst>
            </p:cNvPr>
            <p:cNvSpPr>
              <a:spLocks noChangeArrowheads="1"/>
            </p:cNvSpPr>
            <p:nvPr/>
          </p:nvSpPr>
          <p:spPr bwMode="auto">
            <a:xfrm>
              <a:off x="2363" y="4309"/>
              <a:ext cx="25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79,212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0" name="Rectangle 202">
              <a:extLst>
                <a:ext uri="{FF2B5EF4-FFF2-40B4-BE49-F238E27FC236}">
                  <a16:creationId xmlns:a16="http://schemas.microsoft.com/office/drawing/2014/main" id="{64764C7B-C369-43F5-A72F-014CDC8FC3E7}"/>
                </a:ext>
              </a:extLst>
            </p:cNvPr>
            <p:cNvSpPr>
              <a:spLocks noChangeArrowheads="1"/>
            </p:cNvSpPr>
            <p:nvPr/>
          </p:nvSpPr>
          <p:spPr bwMode="auto">
            <a:xfrm>
              <a:off x="2714" y="4309"/>
              <a:ext cx="25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latin typeface="Meiryo UI" panose="020B0604030504040204" pitchFamily="50" charset="-128"/>
                  <a:ea typeface="Meiryo UI" panose="020B0604030504040204" pitchFamily="50" charset="-128"/>
                </a:rPr>
                <a:t>83</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785</a:t>
              </a:r>
              <a:endParaRPr kumimoji="0" lang="ja-JP" altLang="ja-JP" sz="1800" b="0" i="0" u="none" strike="noStrike" cap="none" normalizeH="0" baseline="0" dirty="0">
                <a:ln>
                  <a:noFill/>
                </a:ln>
                <a:effectLst/>
              </a:endParaRPr>
            </a:p>
          </p:txBody>
        </p:sp>
        <p:sp>
          <p:nvSpPr>
            <p:cNvPr id="221" name="Rectangle 203">
              <a:extLst>
                <a:ext uri="{FF2B5EF4-FFF2-40B4-BE49-F238E27FC236}">
                  <a16:creationId xmlns:a16="http://schemas.microsoft.com/office/drawing/2014/main" id="{5F69E4FB-8A59-497B-B910-C6BA4EDDEDE9}"/>
                </a:ext>
              </a:extLst>
            </p:cNvPr>
            <p:cNvSpPr>
              <a:spLocks noChangeArrowheads="1"/>
            </p:cNvSpPr>
            <p:nvPr/>
          </p:nvSpPr>
          <p:spPr bwMode="auto">
            <a:xfrm>
              <a:off x="1635" y="4427"/>
              <a:ext cx="16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城東区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204">
              <a:extLst>
                <a:ext uri="{FF2B5EF4-FFF2-40B4-BE49-F238E27FC236}">
                  <a16:creationId xmlns:a16="http://schemas.microsoft.com/office/drawing/2014/main" id="{81293BAB-2178-49C5-862F-6783569D5476}"/>
                </a:ext>
              </a:extLst>
            </p:cNvPr>
            <p:cNvSpPr>
              <a:spLocks noChangeArrowheads="1"/>
            </p:cNvSpPr>
            <p:nvPr/>
          </p:nvSpPr>
          <p:spPr bwMode="auto">
            <a:xfrm>
              <a:off x="2055" y="4427"/>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2,039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3" name="Rectangle 205">
              <a:extLst>
                <a:ext uri="{FF2B5EF4-FFF2-40B4-BE49-F238E27FC236}">
                  <a16:creationId xmlns:a16="http://schemas.microsoft.com/office/drawing/2014/main" id="{A440EFC5-7311-45F5-B1EB-69A9B40CCBF5}"/>
                </a:ext>
              </a:extLst>
            </p:cNvPr>
            <p:cNvSpPr>
              <a:spLocks noChangeArrowheads="1"/>
            </p:cNvSpPr>
            <p:nvPr/>
          </p:nvSpPr>
          <p:spPr bwMode="auto">
            <a:xfrm>
              <a:off x="2407" y="4427"/>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2,213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4" name="Rectangle 206">
              <a:extLst>
                <a:ext uri="{FF2B5EF4-FFF2-40B4-BE49-F238E27FC236}">
                  <a16:creationId xmlns:a16="http://schemas.microsoft.com/office/drawing/2014/main" id="{586A65D0-4EBB-4E2D-9263-F2B1862E03D6}"/>
                </a:ext>
              </a:extLst>
            </p:cNvPr>
            <p:cNvSpPr>
              <a:spLocks noChangeArrowheads="1"/>
            </p:cNvSpPr>
            <p:nvPr/>
          </p:nvSpPr>
          <p:spPr bwMode="auto">
            <a:xfrm>
              <a:off x="2758" y="4427"/>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2,</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364</a:t>
              </a:r>
              <a:endParaRPr kumimoji="0" lang="ja-JP" altLang="ja-JP" sz="1800" b="0" i="0" u="none" strike="noStrike" cap="none" normalizeH="0" baseline="0" dirty="0">
                <a:ln>
                  <a:noFill/>
                </a:ln>
                <a:effectLst/>
              </a:endParaRPr>
            </a:p>
          </p:txBody>
        </p:sp>
        <p:sp>
          <p:nvSpPr>
            <p:cNvPr id="225" name="Rectangle 207">
              <a:extLst>
                <a:ext uri="{FF2B5EF4-FFF2-40B4-BE49-F238E27FC236}">
                  <a16:creationId xmlns:a16="http://schemas.microsoft.com/office/drawing/2014/main" id="{BB73AE48-8E3E-4489-BB88-9BCABC40D3C5}"/>
                </a:ext>
              </a:extLst>
            </p:cNvPr>
            <p:cNvSpPr>
              <a:spLocks noChangeArrowheads="1"/>
            </p:cNvSpPr>
            <p:nvPr/>
          </p:nvSpPr>
          <p:spPr bwMode="auto">
            <a:xfrm>
              <a:off x="2573" y="4549"/>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各年4月1日時点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208">
              <a:extLst>
                <a:ext uri="{FF2B5EF4-FFF2-40B4-BE49-F238E27FC236}">
                  <a16:creationId xmlns:a16="http://schemas.microsoft.com/office/drawing/2014/main" id="{4931BDA1-C91C-4A9E-A9A9-34AD66D73B1D}"/>
                </a:ext>
              </a:extLst>
            </p:cNvPr>
            <p:cNvSpPr>
              <a:spLocks noChangeArrowheads="1"/>
            </p:cNvSpPr>
            <p:nvPr/>
          </p:nvSpPr>
          <p:spPr bwMode="auto">
            <a:xfrm>
              <a:off x="1801" y="4045"/>
              <a:ext cx="5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認知症高齢者等の数（推計）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Line 209">
              <a:extLst>
                <a:ext uri="{FF2B5EF4-FFF2-40B4-BE49-F238E27FC236}">
                  <a16:creationId xmlns:a16="http://schemas.microsoft.com/office/drawing/2014/main" id="{72AAF368-AF91-4922-80D6-6F692B23A53C}"/>
                </a:ext>
              </a:extLst>
            </p:cNvPr>
            <p:cNvSpPr>
              <a:spLocks noChangeShapeType="1"/>
            </p:cNvSpPr>
            <p:nvPr/>
          </p:nvSpPr>
          <p:spPr bwMode="auto">
            <a:xfrm>
              <a:off x="1572" y="4299"/>
              <a:ext cx="34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10">
              <a:extLst>
                <a:ext uri="{FF2B5EF4-FFF2-40B4-BE49-F238E27FC236}">
                  <a16:creationId xmlns:a16="http://schemas.microsoft.com/office/drawing/2014/main" id="{46CE8A1C-D377-4D99-A2D1-6CAA982F9CC7}"/>
                </a:ext>
              </a:extLst>
            </p:cNvPr>
            <p:cNvSpPr>
              <a:spLocks noChangeArrowheads="1"/>
            </p:cNvSpPr>
            <p:nvPr/>
          </p:nvSpPr>
          <p:spPr bwMode="auto">
            <a:xfrm>
              <a:off x="1572" y="4299"/>
              <a:ext cx="34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211">
              <a:extLst>
                <a:ext uri="{FF2B5EF4-FFF2-40B4-BE49-F238E27FC236}">
                  <a16:creationId xmlns:a16="http://schemas.microsoft.com/office/drawing/2014/main" id="{B90A0540-AB74-48E3-971B-45DBAEC3D143}"/>
                </a:ext>
              </a:extLst>
            </p:cNvPr>
            <p:cNvSpPr>
              <a:spLocks noChangeShapeType="1"/>
            </p:cNvSpPr>
            <p:nvPr/>
          </p:nvSpPr>
          <p:spPr bwMode="auto">
            <a:xfrm>
              <a:off x="2270" y="4187"/>
              <a:ext cx="0" cy="112"/>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Rectangle 212">
              <a:extLst>
                <a:ext uri="{FF2B5EF4-FFF2-40B4-BE49-F238E27FC236}">
                  <a16:creationId xmlns:a16="http://schemas.microsoft.com/office/drawing/2014/main" id="{48A6EB3E-56D4-4BBE-ADA7-6CD44D51EA05}"/>
                </a:ext>
              </a:extLst>
            </p:cNvPr>
            <p:cNvSpPr>
              <a:spLocks noChangeArrowheads="1"/>
            </p:cNvSpPr>
            <p:nvPr/>
          </p:nvSpPr>
          <p:spPr bwMode="auto">
            <a:xfrm>
              <a:off x="2270" y="4187"/>
              <a:ext cx="5"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Line 213">
              <a:extLst>
                <a:ext uri="{FF2B5EF4-FFF2-40B4-BE49-F238E27FC236}">
                  <a16:creationId xmlns:a16="http://schemas.microsoft.com/office/drawing/2014/main" id="{A1D9106D-B49D-47DC-84B4-203D32FAF072}"/>
                </a:ext>
              </a:extLst>
            </p:cNvPr>
            <p:cNvSpPr>
              <a:spLocks noChangeShapeType="1"/>
            </p:cNvSpPr>
            <p:nvPr/>
          </p:nvSpPr>
          <p:spPr bwMode="auto">
            <a:xfrm>
              <a:off x="1572" y="4417"/>
              <a:ext cx="34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14">
              <a:extLst>
                <a:ext uri="{FF2B5EF4-FFF2-40B4-BE49-F238E27FC236}">
                  <a16:creationId xmlns:a16="http://schemas.microsoft.com/office/drawing/2014/main" id="{C2D84D5A-E004-4F0D-9646-59531F453574}"/>
                </a:ext>
              </a:extLst>
            </p:cNvPr>
            <p:cNvSpPr>
              <a:spLocks noChangeArrowheads="1"/>
            </p:cNvSpPr>
            <p:nvPr/>
          </p:nvSpPr>
          <p:spPr bwMode="auto">
            <a:xfrm>
              <a:off x="1572" y="4417"/>
              <a:ext cx="34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215">
              <a:extLst>
                <a:ext uri="{FF2B5EF4-FFF2-40B4-BE49-F238E27FC236}">
                  <a16:creationId xmlns:a16="http://schemas.microsoft.com/office/drawing/2014/main" id="{4446F748-470D-49D2-B2C2-3E65DF308DA0}"/>
                </a:ext>
              </a:extLst>
            </p:cNvPr>
            <p:cNvSpPr>
              <a:spLocks noChangeShapeType="1"/>
            </p:cNvSpPr>
            <p:nvPr/>
          </p:nvSpPr>
          <p:spPr bwMode="auto">
            <a:xfrm>
              <a:off x="1572" y="4534"/>
              <a:ext cx="347"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Rectangle 216">
              <a:extLst>
                <a:ext uri="{FF2B5EF4-FFF2-40B4-BE49-F238E27FC236}">
                  <a16:creationId xmlns:a16="http://schemas.microsoft.com/office/drawing/2014/main" id="{659D3B6E-4CAA-445F-A064-5240CA94DCD7}"/>
                </a:ext>
              </a:extLst>
            </p:cNvPr>
            <p:cNvSpPr>
              <a:spLocks noChangeArrowheads="1"/>
            </p:cNvSpPr>
            <p:nvPr/>
          </p:nvSpPr>
          <p:spPr bwMode="auto">
            <a:xfrm>
              <a:off x="1572" y="4534"/>
              <a:ext cx="347"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217">
              <a:extLst>
                <a:ext uri="{FF2B5EF4-FFF2-40B4-BE49-F238E27FC236}">
                  <a16:creationId xmlns:a16="http://schemas.microsoft.com/office/drawing/2014/main" id="{C3BD5F0C-6EEE-404D-8FC8-9E23042AD1A8}"/>
                </a:ext>
              </a:extLst>
            </p:cNvPr>
            <p:cNvSpPr>
              <a:spLocks noChangeShapeType="1"/>
            </p:cNvSpPr>
            <p:nvPr/>
          </p:nvSpPr>
          <p:spPr bwMode="auto">
            <a:xfrm>
              <a:off x="1567" y="4182"/>
              <a:ext cx="0" cy="357"/>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218">
              <a:extLst>
                <a:ext uri="{FF2B5EF4-FFF2-40B4-BE49-F238E27FC236}">
                  <a16:creationId xmlns:a16="http://schemas.microsoft.com/office/drawing/2014/main" id="{3AC749BE-C71A-44A3-8CEE-22391068DE6A}"/>
                </a:ext>
              </a:extLst>
            </p:cNvPr>
            <p:cNvSpPr>
              <a:spLocks noChangeArrowheads="1"/>
            </p:cNvSpPr>
            <p:nvPr/>
          </p:nvSpPr>
          <p:spPr bwMode="auto">
            <a:xfrm>
              <a:off x="1567" y="4182"/>
              <a:ext cx="5" cy="357"/>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219">
              <a:extLst>
                <a:ext uri="{FF2B5EF4-FFF2-40B4-BE49-F238E27FC236}">
                  <a16:creationId xmlns:a16="http://schemas.microsoft.com/office/drawing/2014/main" id="{CD28E9C0-E45F-45B2-9717-C5137EE3197D}"/>
                </a:ext>
              </a:extLst>
            </p:cNvPr>
            <p:cNvSpPr>
              <a:spLocks noChangeShapeType="1"/>
            </p:cNvSpPr>
            <p:nvPr/>
          </p:nvSpPr>
          <p:spPr bwMode="auto">
            <a:xfrm>
              <a:off x="1919" y="4187"/>
              <a:ext cx="0" cy="352"/>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20">
              <a:extLst>
                <a:ext uri="{FF2B5EF4-FFF2-40B4-BE49-F238E27FC236}">
                  <a16:creationId xmlns:a16="http://schemas.microsoft.com/office/drawing/2014/main" id="{5228DAED-3058-4294-BD9A-1B59CB117CF6}"/>
                </a:ext>
              </a:extLst>
            </p:cNvPr>
            <p:cNvSpPr>
              <a:spLocks noChangeArrowheads="1"/>
            </p:cNvSpPr>
            <p:nvPr/>
          </p:nvSpPr>
          <p:spPr bwMode="auto">
            <a:xfrm>
              <a:off x="1919" y="4187"/>
              <a:ext cx="4" cy="352"/>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221">
              <a:extLst>
                <a:ext uri="{FF2B5EF4-FFF2-40B4-BE49-F238E27FC236}">
                  <a16:creationId xmlns:a16="http://schemas.microsoft.com/office/drawing/2014/main" id="{27944C29-1BF9-4694-9DD2-D332CFAFE1C8}"/>
                </a:ext>
              </a:extLst>
            </p:cNvPr>
            <p:cNvSpPr>
              <a:spLocks noChangeShapeType="1"/>
            </p:cNvSpPr>
            <p:nvPr/>
          </p:nvSpPr>
          <p:spPr bwMode="auto">
            <a:xfrm>
              <a:off x="2270" y="4304"/>
              <a:ext cx="0" cy="235"/>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222">
              <a:extLst>
                <a:ext uri="{FF2B5EF4-FFF2-40B4-BE49-F238E27FC236}">
                  <a16:creationId xmlns:a16="http://schemas.microsoft.com/office/drawing/2014/main" id="{04D268B8-D86F-4CA3-9044-60F4B23A424E}"/>
                </a:ext>
              </a:extLst>
            </p:cNvPr>
            <p:cNvSpPr>
              <a:spLocks noChangeArrowheads="1"/>
            </p:cNvSpPr>
            <p:nvPr/>
          </p:nvSpPr>
          <p:spPr bwMode="auto">
            <a:xfrm>
              <a:off x="2270" y="4304"/>
              <a:ext cx="5" cy="23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223">
              <a:extLst>
                <a:ext uri="{FF2B5EF4-FFF2-40B4-BE49-F238E27FC236}">
                  <a16:creationId xmlns:a16="http://schemas.microsoft.com/office/drawing/2014/main" id="{97A5E6FD-FDB0-4C18-91E2-6EE99D958FC1}"/>
                </a:ext>
              </a:extLst>
            </p:cNvPr>
            <p:cNvSpPr>
              <a:spLocks noChangeShapeType="1"/>
            </p:cNvSpPr>
            <p:nvPr/>
          </p:nvSpPr>
          <p:spPr bwMode="auto">
            <a:xfrm>
              <a:off x="2622" y="4187"/>
              <a:ext cx="0" cy="352"/>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24">
              <a:extLst>
                <a:ext uri="{FF2B5EF4-FFF2-40B4-BE49-F238E27FC236}">
                  <a16:creationId xmlns:a16="http://schemas.microsoft.com/office/drawing/2014/main" id="{79CBCC57-47A2-4CAA-BF38-7C5D4D223A80}"/>
                </a:ext>
              </a:extLst>
            </p:cNvPr>
            <p:cNvSpPr>
              <a:spLocks noChangeArrowheads="1"/>
            </p:cNvSpPr>
            <p:nvPr/>
          </p:nvSpPr>
          <p:spPr bwMode="auto">
            <a:xfrm>
              <a:off x="2622" y="4187"/>
              <a:ext cx="4" cy="352"/>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225">
              <a:extLst>
                <a:ext uri="{FF2B5EF4-FFF2-40B4-BE49-F238E27FC236}">
                  <a16:creationId xmlns:a16="http://schemas.microsoft.com/office/drawing/2014/main" id="{B75AFBD4-FEEE-4205-9FCB-1BDDC847587D}"/>
                </a:ext>
              </a:extLst>
            </p:cNvPr>
            <p:cNvSpPr>
              <a:spLocks noChangeShapeType="1"/>
            </p:cNvSpPr>
            <p:nvPr/>
          </p:nvSpPr>
          <p:spPr bwMode="auto">
            <a:xfrm>
              <a:off x="2973" y="4187"/>
              <a:ext cx="0" cy="352"/>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Rectangle 226">
              <a:extLst>
                <a:ext uri="{FF2B5EF4-FFF2-40B4-BE49-F238E27FC236}">
                  <a16:creationId xmlns:a16="http://schemas.microsoft.com/office/drawing/2014/main" id="{C1FC6B6C-0FDC-46EC-9032-252955107B5E}"/>
                </a:ext>
              </a:extLst>
            </p:cNvPr>
            <p:cNvSpPr>
              <a:spLocks noChangeArrowheads="1"/>
            </p:cNvSpPr>
            <p:nvPr/>
          </p:nvSpPr>
          <p:spPr bwMode="auto">
            <a:xfrm>
              <a:off x="2973" y="4187"/>
              <a:ext cx="5" cy="352"/>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227">
              <a:extLst>
                <a:ext uri="{FF2B5EF4-FFF2-40B4-BE49-F238E27FC236}">
                  <a16:creationId xmlns:a16="http://schemas.microsoft.com/office/drawing/2014/main" id="{8CA88576-DB91-431F-AA88-AB381524A07C}"/>
                </a:ext>
              </a:extLst>
            </p:cNvPr>
            <p:cNvSpPr>
              <a:spLocks noChangeShapeType="1"/>
            </p:cNvSpPr>
            <p:nvPr/>
          </p:nvSpPr>
          <p:spPr bwMode="auto">
            <a:xfrm>
              <a:off x="1572" y="4182"/>
              <a:ext cx="1406"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228">
              <a:extLst>
                <a:ext uri="{FF2B5EF4-FFF2-40B4-BE49-F238E27FC236}">
                  <a16:creationId xmlns:a16="http://schemas.microsoft.com/office/drawing/2014/main" id="{98503A9F-ADC0-41EC-93FA-FF1BA0B931EE}"/>
                </a:ext>
              </a:extLst>
            </p:cNvPr>
            <p:cNvSpPr>
              <a:spLocks noChangeArrowheads="1"/>
            </p:cNvSpPr>
            <p:nvPr/>
          </p:nvSpPr>
          <p:spPr bwMode="auto">
            <a:xfrm>
              <a:off x="1572" y="4182"/>
              <a:ext cx="1406"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Line 229">
              <a:extLst>
                <a:ext uri="{FF2B5EF4-FFF2-40B4-BE49-F238E27FC236}">
                  <a16:creationId xmlns:a16="http://schemas.microsoft.com/office/drawing/2014/main" id="{76B33558-DD2E-4907-8B66-E7B2C51B0C71}"/>
                </a:ext>
              </a:extLst>
            </p:cNvPr>
            <p:cNvSpPr>
              <a:spLocks noChangeShapeType="1"/>
            </p:cNvSpPr>
            <p:nvPr/>
          </p:nvSpPr>
          <p:spPr bwMode="auto">
            <a:xfrm>
              <a:off x="1923" y="4299"/>
              <a:ext cx="105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8" name="Rectangle 230">
              <a:extLst>
                <a:ext uri="{FF2B5EF4-FFF2-40B4-BE49-F238E27FC236}">
                  <a16:creationId xmlns:a16="http://schemas.microsoft.com/office/drawing/2014/main" id="{932042EE-CE8C-4216-A9C2-16691351332C}"/>
                </a:ext>
              </a:extLst>
            </p:cNvPr>
            <p:cNvSpPr>
              <a:spLocks noChangeArrowheads="1"/>
            </p:cNvSpPr>
            <p:nvPr/>
          </p:nvSpPr>
          <p:spPr bwMode="auto">
            <a:xfrm>
              <a:off x="1923" y="4299"/>
              <a:ext cx="1055"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231">
              <a:extLst>
                <a:ext uri="{FF2B5EF4-FFF2-40B4-BE49-F238E27FC236}">
                  <a16:creationId xmlns:a16="http://schemas.microsoft.com/office/drawing/2014/main" id="{0329676B-36AA-40C4-97E2-5C9283FDBA6F}"/>
                </a:ext>
              </a:extLst>
            </p:cNvPr>
            <p:cNvSpPr>
              <a:spLocks noChangeShapeType="1"/>
            </p:cNvSpPr>
            <p:nvPr/>
          </p:nvSpPr>
          <p:spPr bwMode="auto">
            <a:xfrm>
              <a:off x="1923" y="4417"/>
              <a:ext cx="105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32">
              <a:extLst>
                <a:ext uri="{FF2B5EF4-FFF2-40B4-BE49-F238E27FC236}">
                  <a16:creationId xmlns:a16="http://schemas.microsoft.com/office/drawing/2014/main" id="{D8D12BDE-794B-4003-A349-E724F1F2DBB2}"/>
                </a:ext>
              </a:extLst>
            </p:cNvPr>
            <p:cNvSpPr>
              <a:spLocks noChangeArrowheads="1"/>
            </p:cNvSpPr>
            <p:nvPr/>
          </p:nvSpPr>
          <p:spPr bwMode="auto">
            <a:xfrm>
              <a:off x="1923" y="4417"/>
              <a:ext cx="1055"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233">
              <a:extLst>
                <a:ext uri="{FF2B5EF4-FFF2-40B4-BE49-F238E27FC236}">
                  <a16:creationId xmlns:a16="http://schemas.microsoft.com/office/drawing/2014/main" id="{1425C68F-A5F6-422E-AA3B-8B6075426227}"/>
                </a:ext>
              </a:extLst>
            </p:cNvPr>
            <p:cNvSpPr>
              <a:spLocks noChangeShapeType="1"/>
            </p:cNvSpPr>
            <p:nvPr/>
          </p:nvSpPr>
          <p:spPr bwMode="auto">
            <a:xfrm>
              <a:off x="1923" y="4534"/>
              <a:ext cx="1055"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Rectangle 234">
              <a:extLst>
                <a:ext uri="{FF2B5EF4-FFF2-40B4-BE49-F238E27FC236}">
                  <a16:creationId xmlns:a16="http://schemas.microsoft.com/office/drawing/2014/main" id="{87452204-1648-4FE6-8B17-3AD4D5C6F046}"/>
                </a:ext>
              </a:extLst>
            </p:cNvPr>
            <p:cNvSpPr>
              <a:spLocks noChangeArrowheads="1"/>
            </p:cNvSpPr>
            <p:nvPr/>
          </p:nvSpPr>
          <p:spPr bwMode="auto">
            <a:xfrm>
              <a:off x="1923" y="4534"/>
              <a:ext cx="1055"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3" name="Group 237">
            <a:extLst>
              <a:ext uri="{FF2B5EF4-FFF2-40B4-BE49-F238E27FC236}">
                <a16:creationId xmlns:a16="http://schemas.microsoft.com/office/drawing/2014/main" id="{FB1B487F-AE4E-4026-91AF-B15EBCFE7092}"/>
              </a:ext>
            </a:extLst>
          </p:cNvPr>
          <p:cNvGrpSpPr>
            <a:grpSpLocks noChangeAspect="1"/>
          </p:cNvGrpSpPr>
          <p:nvPr/>
        </p:nvGrpSpPr>
        <p:grpSpPr bwMode="auto">
          <a:xfrm>
            <a:off x="655638" y="7626355"/>
            <a:ext cx="1601788" cy="825501"/>
            <a:chOff x="413" y="4804"/>
            <a:chExt cx="1009" cy="520"/>
          </a:xfrm>
        </p:grpSpPr>
        <p:sp>
          <p:nvSpPr>
            <p:cNvPr id="254" name="AutoShape 236">
              <a:extLst>
                <a:ext uri="{FF2B5EF4-FFF2-40B4-BE49-F238E27FC236}">
                  <a16:creationId xmlns:a16="http://schemas.microsoft.com/office/drawing/2014/main" id="{4F936B37-8DDC-4B58-B0D6-E3B4E81E9A53}"/>
                </a:ext>
              </a:extLst>
            </p:cNvPr>
            <p:cNvSpPr>
              <a:spLocks noChangeAspect="1" noChangeArrowheads="1" noTextEdit="1"/>
            </p:cNvSpPr>
            <p:nvPr/>
          </p:nvSpPr>
          <p:spPr bwMode="auto">
            <a:xfrm>
              <a:off x="413" y="4804"/>
              <a:ext cx="1004"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Rectangle 238">
              <a:extLst>
                <a:ext uri="{FF2B5EF4-FFF2-40B4-BE49-F238E27FC236}">
                  <a16:creationId xmlns:a16="http://schemas.microsoft.com/office/drawing/2014/main" id="{B009270E-E0FF-4D47-989D-AE4FFA6E7573}"/>
                </a:ext>
              </a:extLst>
            </p:cNvPr>
            <p:cNvSpPr>
              <a:spLocks noChangeArrowheads="1"/>
            </p:cNvSpPr>
            <p:nvPr/>
          </p:nvSpPr>
          <p:spPr bwMode="auto">
            <a:xfrm>
              <a:off x="413" y="4804"/>
              <a:ext cx="1004" cy="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39">
              <a:extLst>
                <a:ext uri="{FF2B5EF4-FFF2-40B4-BE49-F238E27FC236}">
                  <a16:creationId xmlns:a16="http://schemas.microsoft.com/office/drawing/2014/main" id="{A0423F13-9B7B-4A5D-A585-587F003A15E3}"/>
                </a:ext>
              </a:extLst>
            </p:cNvPr>
            <p:cNvSpPr>
              <a:spLocks noChangeArrowheads="1"/>
            </p:cNvSpPr>
            <p:nvPr/>
          </p:nvSpPr>
          <p:spPr bwMode="auto">
            <a:xfrm>
              <a:off x="413" y="4954"/>
              <a:ext cx="644" cy="365"/>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0">
              <a:extLst>
                <a:ext uri="{FF2B5EF4-FFF2-40B4-BE49-F238E27FC236}">
                  <a16:creationId xmlns:a16="http://schemas.microsoft.com/office/drawing/2014/main" id="{5E465BE9-987D-4737-8CAA-FEC4EFB12B8D}"/>
                </a:ext>
              </a:extLst>
            </p:cNvPr>
            <p:cNvSpPr>
              <a:spLocks noChangeArrowheads="1"/>
            </p:cNvSpPr>
            <p:nvPr/>
          </p:nvSpPr>
          <p:spPr bwMode="auto">
            <a:xfrm>
              <a:off x="518" y="4964"/>
              <a:ext cx="4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8" name="Rectangle 241">
              <a:extLst>
                <a:ext uri="{FF2B5EF4-FFF2-40B4-BE49-F238E27FC236}">
                  <a16:creationId xmlns:a16="http://schemas.microsoft.com/office/drawing/2014/main" id="{9EE04164-DB8A-4D3E-89BA-7C823FB39267}"/>
                </a:ext>
              </a:extLst>
            </p:cNvPr>
            <p:cNvSpPr>
              <a:spLocks noChangeArrowheads="1"/>
            </p:cNvSpPr>
            <p:nvPr/>
          </p:nvSpPr>
          <p:spPr bwMode="auto">
            <a:xfrm>
              <a:off x="1192" y="4964"/>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7,418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9" name="Rectangle 242">
              <a:extLst>
                <a:ext uri="{FF2B5EF4-FFF2-40B4-BE49-F238E27FC236}">
                  <a16:creationId xmlns:a16="http://schemas.microsoft.com/office/drawing/2014/main" id="{1494AB28-B7C3-4CC4-ACA2-47568B9079AB}"/>
                </a:ext>
              </a:extLst>
            </p:cNvPr>
            <p:cNvSpPr>
              <a:spLocks noChangeArrowheads="1"/>
            </p:cNvSpPr>
            <p:nvPr/>
          </p:nvSpPr>
          <p:spPr bwMode="auto">
            <a:xfrm>
              <a:off x="542" y="5091"/>
              <a:ext cx="3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令和2年3月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0" name="Rectangle 243">
              <a:extLst>
                <a:ext uri="{FF2B5EF4-FFF2-40B4-BE49-F238E27FC236}">
                  <a16:creationId xmlns:a16="http://schemas.microsoft.com/office/drawing/2014/main" id="{EF590FDC-FB22-45F9-8694-8B530B400F18}"/>
                </a:ext>
              </a:extLst>
            </p:cNvPr>
            <p:cNvSpPr>
              <a:spLocks noChangeArrowheads="1"/>
            </p:cNvSpPr>
            <p:nvPr/>
          </p:nvSpPr>
          <p:spPr bwMode="auto">
            <a:xfrm>
              <a:off x="1192" y="5084"/>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7,557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1" name="Rectangle 244">
              <a:extLst>
                <a:ext uri="{FF2B5EF4-FFF2-40B4-BE49-F238E27FC236}">
                  <a16:creationId xmlns:a16="http://schemas.microsoft.com/office/drawing/2014/main" id="{42D0B972-0409-40D8-B69B-CED5D3FA9D04}"/>
                </a:ext>
              </a:extLst>
            </p:cNvPr>
            <p:cNvSpPr>
              <a:spLocks noChangeArrowheads="1"/>
            </p:cNvSpPr>
            <p:nvPr/>
          </p:nvSpPr>
          <p:spPr bwMode="auto">
            <a:xfrm>
              <a:off x="544" y="5216"/>
              <a:ext cx="3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令和</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3</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effectLst/>
              </a:endParaRPr>
            </a:p>
          </p:txBody>
        </p:sp>
        <p:sp>
          <p:nvSpPr>
            <p:cNvPr id="262" name="Rectangle 245">
              <a:extLst>
                <a:ext uri="{FF2B5EF4-FFF2-40B4-BE49-F238E27FC236}">
                  <a16:creationId xmlns:a16="http://schemas.microsoft.com/office/drawing/2014/main" id="{9B152C44-C969-4533-9B34-A1F1F9B432C8}"/>
                </a:ext>
              </a:extLst>
            </p:cNvPr>
            <p:cNvSpPr>
              <a:spLocks noChangeArrowheads="1"/>
            </p:cNvSpPr>
            <p:nvPr/>
          </p:nvSpPr>
          <p:spPr bwMode="auto">
            <a:xfrm>
              <a:off x="1192" y="5204"/>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7,</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666</a:t>
              </a:r>
              <a:endParaRPr kumimoji="0" lang="ja-JP" altLang="ja-JP" sz="1800" b="0" i="0" u="none" strike="noStrike" cap="none" normalizeH="0" baseline="0" dirty="0">
                <a:ln>
                  <a:noFill/>
                </a:ln>
                <a:effectLst/>
              </a:endParaRPr>
            </a:p>
          </p:txBody>
        </p:sp>
        <p:sp>
          <p:nvSpPr>
            <p:cNvPr id="263" name="Rectangle 246">
              <a:extLst>
                <a:ext uri="{FF2B5EF4-FFF2-40B4-BE49-F238E27FC236}">
                  <a16:creationId xmlns:a16="http://schemas.microsoft.com/office/drawing/2014/main" id="{3D4ACBC7-D9C3-496D-8CE9-C477A6B574E0}"/>
                </a:ext>
              </a:extLst>
            </p:cNvPr>
            <p:cNvSpPr>
              <a:spLocks noChangeArrowheads="1"/>
            </p:cNvSpPr>
            <p:nvPr/>
          </p:nvSpPr>
          <p:spPr bwMode="auto">
            <a:xfrm>
              <a:off x="513" y="4814"/>
              <a:ext cx="4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身体障がい者手帳所持者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247">
              <a:extLst>
                <a:ext uri="{FF2B5EF4-FFF2-40B4-BE49-F238E27FC236}">
                  <a16:creationId xmlns:a16="http://schemas.microsoft.com/office/drawing/2014/main" id="{C0F802F4-892C-44A4-BA84-B5B95C6B762D}"/>
                </a:ext>
              </a:extLst>
            </p:cNvPr>
            <p:cNvSpPr>
              <a:spLocks noChangeArrowheads="1"/>
            </p:cNvSpPr>
            <p:nvPr/>
          </p:nvSpPr>
          <p:spPr bwMode="auto">
            <a:xfrm>
              <a:off x="413" y="480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48">
              <a:extLst>
                <a:ext uri="{FF2B5EF4-FFF2-40B4-BE49-F238E27FC236}">
                  <a16:creationId xmlns:a16="http://schemas.microsoft.com/office/drawing/2014/main" id="{FFFBF4C6-5F34-43D5-B4F2-8D64EBFE5154}"/>
                </a:ext>
              </a:extLst>
            </p:cNvPr>
            <p:cNvSpPr>
              <a:spLocks noChangeArrowheads="1"/>
            </p:cNvSpPr>
            <p:nvPr/>
          </p:nvSpPr>
          <p:spPr bwMode="auto">
            <a:xfrm>
              <a:off x="1412" y="480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49">
              <a:extLst>
                <a:ext uri="{FF2B5EF4-FFF2-40B4-BE49-F238E27FC236}">
                  <a16:creationId xmlns:a16="http://schemas.microsoft.com/office/drawing/2014/main" id="{DF8BA4E7-32B3-4257-B3A4-45EA34966174}"/>
                </a:ext>
              </a:extLst>
            </p:cNvPr>
            <p:cNvSpPr>
              <a:spLocks noChangeArrowheads="1"/>
            </p:cNvSpPr>
            <p:nvPr/>
          </p:nvSpPr>
          <p:spPr bwMode="auto">
            <a:xfrm>
              <a:off x="1052" y="4804"/>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Line 250">
              <a:extLst>
                <a:ext uri="{FF2B5EF4-FFF2-40B4-BE49-F238E27FC236}">
                  <a16:creationId xmlns:a16="http://schemas.microsoft.com/office/drawing/2014/main" id="{098AE395-0639-4348-BF2D-82BFBB7D9E95}"/>
                </a:ext>
              </a:extLst>
            </p:cNvPr>
            <p:cNvSpPr>
              <a:spLocks noChangeShapeType="1"/>
            </p:cNvSpPr>
            <p:nvPr/>
          </p:nvSpPr>
          <p:spPr bwMode="auto">
            <a:xfrm>
              <a:off x="413" y="4924"/>
              <a:ext cx="1004"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51">
              <a:extLst>
                <a:ext uri="{FF2B5EF4-FFF2-40B4-BE49-F238E27FC236}">
                  <a16:creationId xmlns:a16="http://schemas.microsoft.com/office/drawing/2014/main" id="{2405497C-25B4-4583-B030-688921883771}"/>
                </a:ext>
              </a:extLst>
            </p:cNvPr>
            <p:cNvSpPr>
              <a:spLocks noChangeArrowheads="1"/>
            </p:cNvSpPr>
            <p:nvPr/>
          </p:nvSpPr>
          <p:spPr bwMode="auto">
            <a:xfrm>
              <a:off x="413" y="4924"/>
              <a:ext cx="1004"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252">
              <a:extLst>
                <a:ext uri="{FF2B5EF4-FFF2-40B4-BE49-F238E27FC236}">
                  <a16:creationId xmlns:a16="http://schemas.microsoft.com/office/drawing/2014/main" id="{AEC7F047-E56F-433E-A7F9-4626A23B5E89}"/>
                </a:ext>
              </a:extLst>
            </p:cNvPr>
            <p:cNvSpPr>
              <a:spLocks noChangeShapeType="1"/>
            </p:cNvSpPr>
            <p:nvPr/>
          </p:nvSpPr>
          <p:spPr bwMode="auto">
            <a:xfrm>
              <a:off x="413" y="4929"/>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Rectangle 253">
              <a:extLst>
                <a:ext uri="{FF2B5EF4-FFF2-40B4-BE49-F238E27FC236}">
                  <a16:creationId xmlns:a16="http://schemas.microsoft.com/office/drawing/2014/main" id="{24EC6E3F-66A9-4A10-A81D-CDDA2AC29749}"/>
                </a:ext>
              </a:extLst>
            </p:cNvPr>
            <p:cNvSpPr>
              <a:spLocks noChangeArrowheads="1"/>
            </p:cNvSpPr>
            <p:nvPr/>
          </p:nvSpPr>
          <p:spPr bwMode="auto">
            <a:xfrm>
              <a:off x="413" y="4929"/>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254">
              <a:extLst>
                <a:ext uri="{FF2B5EF4-FFF2-40B4-BE49-F238E27FC236}">
                  <a16:creationId xmlns:a16="http://schemas.microsoft.com/office/drawing/2014/main" id="{9172C5C4-ED92-410E-900F-B29CF1EE61B5}"/>
                </a:ext>
              </a:extLst>
            </p:cNvPr>
            <p:cNvSpPr>
              <a:spLocks noChangeShapeType="1"/>
            </p:cNvSpPr>
            <p:nvPr/>
          </p:nvSpPr>
          <p:spPr bwMode="auto">
            <a:xfrm>
              <a:off x="1052" y="4929"/>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55">
              <a:extLst>
                <a:ext uri="{FF2B5EF4-FFF2-40B4-BE49-F238E27FC236}">
                  <a16:creationId xmlns:a16="http://schemas.microsoft.com/office/drawing/2014/main" id="{E2C9542A-0D7D-4716-9E0D-4B95C044A0BC}"/>
                </a:ext>
              </a:extLst>
            </p:cNvPr>
            <p:cNvSpPr>
              <a:spLocks noChangeArrowheads="1"/>
            </p:cNvSpPr>
            <p:nvPr/>
          </p:nvSpPr>
          <p:spPr bwMode="auto">
            <a:xfrm>
              <a:off x="1052" y="4929"/>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Line 256">
              <a:extLst>
                <a:ext uri="{FF2B5EF4-FFF2-40B4-BE49-F238E27FC236}">
                  <a16:creationId xmlns:a16="http://schemas.microsoft.com/office/drawing/2014/main" id="{20D3DC9D-631A-4F2F-AE64-6D05348B2AB2}"/>
                </a:ext>
              </a:extLst>
            </p:cNvPr>
            <p:cNvSpPr>
              <a:spLocks noChangeShapeType="1"/>
            </p:cNvSpPr>
            <p:nvPr/>
          </p:nvSpPr>
          <p:spPr bwMode="auto">
            <a:xfrm>
              <a:off x="418" y="4954"/>
              <a:ext cx="999"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4" name="Rectangle 257">
              <a:extLst>
                <a:ext uri="{FF2B5EF4-FFF2-40B4-BE49-F238E27FC236}">
                  <a16:creationId xmlns:a16="http://schemas.microsoft.com/office/drawing/2014/main" id="{42743EBC-CF39-4604-943D-FB523EB73B5C}"/>
                </a:ext>
              </a:extLst>
            </p:cNvPr>
            <p:cNvSpPr>
              <a:spLocks noChangeArrowheads="1"/>
            </p:cNvSpPr>
            <p:nvPr/>
          </p:nvSpPr>
          <p:spPr bwMode="auto">
            <a:xfrm>
              <a:off x="418" y="4954"/>
              <a:ext cx="999"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Line 258">
              <a:extLst>
                <a:ext uri="{FF2B5EF4-FFF2-40B4-BE49-F238E27FC236}">
                  <a16:creationId xmlns:a16="http://schemas.microsoft.com/office/drawing/2014/main" id="{F889D041-6EA8-47AD-982F-B34BB1BFDDB5}"/>
                </a:ext>
              </a:extLst>
            </p:cNvPr>
            <p:cNvSpPr>
              <a:spLocks noChangeShapeType="1"/>
            </p:cNvSpPr>
            <p:nvPr/>
          </p:nvSpPr>
          <p:spPr bwMode="auto">
            <a:xfrm>
              <a:off x="1412" y="4929"/>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Rectangle 259">
              <a:extLst>
                <a:ext uri="{FF2B5EF4-FFF2-40B4-BE49-F238E27FC236}">
                  <a16:creationId xmlns:a16="http://schemas.microsoft.com/office/drawing/2014/main" id="{16A6E0FE-2752-4835-ABE6-A08684599031}"/>
                </a:ext>
              </a:extLst>
            </p:cNvPr>
            <p:cNvSpPr>
              <a:spLocks noChangeArrowheads="1"/>
            </p:cNvSpPr>
            <p:nvPr/>
          </p:nvSpPr>
          <p:spPr bwMode="auto">
            <a:xfrm>
              <a:off x="1412" y="4929"/>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Line 260">
              <a:extLst>
                <a:ext uri="{FF2B5EF4-FFF2-40B4-BE49-F238E27FC236}">
                  <a16:creationId xmlns:a16="http://schemas.microsoft.com/office/drawing/2014/main" id="{15D9EA27-3DA1-46D6-B60D-11E0E16754C3}"/>
                </a:ext>
              </a:extLst>
            </p:cNvPr>
            <p:cNvSpPr>
              <a:spLocks noChangeShapeType="1"/>
            </p:cNvSpPr>
            <p:nvPr/>
          </p:nvSpPr>
          <p:spPr bwMode="auto">
            <a:xfrm>
              <a:off x="431" y="5074"/>
              <a:ext cx="634"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8" name="Rectangle 261">
              <a:extLst>
                <a:ext uri="{FF2B5EF4-FFF2-40B4-BE49-F238E27FC236}">
                  <a16:creationId xmlns:a16="http://schemas.microsoft.com/office/drawing/2014/main" id="{52AC3FC6-CFD9-4EAB-99B8-88C2EF6B68CA}"/>
                </a:ext>
              </a:extLst>
            </p:cNvPr>
            <p:cNvSpPr>
              <a:spLocks noChangeArrowheads="1"/>
            </p:cNvSpPr>
            <p:nvPr/>
          </p:nvSpPr>
          <p:spPr bwMode="auto">
            <a:xfrm>
              <a:off x="418" y="5074"/>
              <a:ext cx="63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Line 262">
              <a:extLst>
                <a:ext uri="{FF2B5EF4-FFF2-40B4-BE49-F238E27FC236}">
                  <a16:creationId xmlns:a16="http://schemas.microsoft.com/office/drawing/2014/main" id="{1715C621-FB57-405A-9B88-06D8D37225C7}"/>
                </a:ext>
              </a:extLst>
            </p:cNvPr>
            <p:cNvSpPr>
              <a:spLocks noChangeShapeType="1"/>
            </p:cNvSpPr>
            <p:nvPr/>
          </p:nvSpPr>
          <p:spPr bwMode="auto">
            <a:xfrm>
              <a:off x="1057" y="5074"/>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63">
              <a:extLst>
                <a:ext uri="{FF2B5EF4-FFF2-40B4-BE49-F238E27FC236}">
                  <a16:creationId xmlns:a16="http://schemas.microsoft.com/office/drawing/2014/main" id="{F2E4373A-533D-467C-B414-019CB44F09F6}"/>
                </a:ext>
              </a:extLst>
            </p:cNvPr>
            <p:cNvSpPr>
              <a:spLocks noChangeArrowheads="1"/>
            </p:cNvSpPr>
            <p:nvPr/>
          </p:nvSpPr>
          <p:spPr bwMode="auto">
            <a:xfrm>
              <a:off x="1057" y="5074"/>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Line 264">
              <a:extLst>
                <a:ext uri="{FF2B5EF4-FFF2-40B4-BE49-F238E27FC236}">
                  <a16:creationId xmlns:a16="http://schemas.microsoft.com/office/drawing/2014/main" id="{954912A9-837C-4F5E-A261-5923757847E6}"/>
                </a:ext>
              </a:extLst>
            </p:cNvPr>
            <p:cNvSpPr>
              <a:spLocks noChangeShapeType="1"/>
            </p:cNvSpPr>
            <p:nvPr/>
          </p:nvSpPr>
          <p:spPr bwMode="auto">
            <a:xfrm>
              <a:off x="418" y="5204"/>
              <a:ext cx="634"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Rectangle 265">
              <a:extLst>
                <a:ext uri="{FF2B5EF4-FFF2-40B4-BE49-F238E27FC236}">
                  <a16:creationId xmlns:a16="http://schemas.microsoft.com/office/drawing/2014/main" id="{AD06AE8A-2C0B-4F29-9E9B-F9BE1BB6DA19}"/>
                </a:ext>
              </a:extLst>
            </p:cNvPr>
            <p:cNvSpPr>
              <a:spLocks noChangeArrowheads="1"/>
            </p:cNvSpPr>
            <p:nvPr/>
          </p:nvSpPr>
          <p:spPr bwMode="auto">
            <a:xfrm>
              <a:off x="418" y="5194"/>
              <a:ext cx="63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Line 266">
              <a:extLst>
                <a:ext uri="{FF2B5EF4-FFF2-40B4-BE49-F238E27FC236}">
                  <a16:creationId xmlns:a16="http://schemas.microsoft.com/office/drawing/2014/main" id="{991DCB55-D5E5-48F3-B302-0FEA599ECC29}"/>
                </a:ext>
              </a:extLst>
            </p:cNvPr>
            <p:cNvSpPr>
              <a:spLocks noChangeShapeType="1"/>
            </p:cNvSpPr>
            <p:nvPr/>
          </p:nvSpPr>
          <p:spPr bwMode="auto">
            <a:xfrm>
              <a:off x="1057" y="5194"/>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67">
              <a:extLst>
                <a:ext uri="{FF2B5EF4-FFF2-40B4-BE49-F238E27FC236}">
                  <a16:creationId xmlns:a16="http://schemas.microsoft.com/office/drawing/2014/main" id="{B386F7E0-5761-4EDB-BAC0-6B72958F09A0}"/>
                </a:ext>
              </a:extLst>
            </p:cNvPr>
            <p:cNvSpPr>
              <a:spLocks noChangeArrowheads="1"/>
            </p:cNvSpPr>
            <p:nvPr/>
          </p:nvSpPr>
          <p:spPr bwMode="auto">
            <a:xfrm>
              <a:off x="1057" y="5194"/>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Line 268">
              <a:extLst>
                <a:ext uri="{FF2B5EF4-FFF2-40B4-BE49-F238E27FC236}">
                  <a16:creationId xmlns:a16="http://schemas.microsoft.com/office/drawing/2014/main" id="{9EA25F3A-8497-4CDD-B05C-C0B473F6297E}"/>
                </a:ext>
              </a:extLst>
            </p:cNvPr>
            <p:cNvSpPr>
              <a:spLocks noChangeShapeType="1"/>
            </p:cNvSpPr>
            <p:nvPr/>
          </p:nvSpPr>
          <p:spPr bwMode="auto">
            <a:xfrm>
              <a:off x="413" y="4954"/>
              <a:ext cx="0" cy="365"/>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69">
              <a:extLst>
                <a:ext uri="{FF2B5EF4-FFF2-40B4-BE49-F238E27FC236}">
                  <a16:creationId xmlns:a16="http://schemas.microsoft.com/office/drawing/2014/main" id="{1365D232-39BC-4F1A-9254-65632D13FD69}"/>
                </a:ext>
              </a:extLst>
            </p:cNvPr>
            <p:cNvSpPr>
              <a:spLocks noChangeArrowheads="1"/>
            </p:cNvSpPr>
            <p:nvPr/>
          </p:nvSpPr>
          <p:spPr bwMode="auto">
            <a:xfrm>
              <a:off x="413" y="4954"/>
              <a:ext cx="5" cy="36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Line 270">
              <a:extLst>
                <a:ext uri="{FF2B5EF4-FFF2-40B4-BE49-F238E27FC236}">
                  <a16:creationId xmlns:a16="http://schemas.microsoft.com/office/drawing/2014/main" id="{EDD77513-CE8A-4BC6-AC45-855B041963AA}"/>
                </a:ext>
              </a:extLst>
            </p:cNvPr>
            <p:cNvSpPr>
              <a:spLocks noChangeShapeType="1"/>
            </p:cNvSpPr>
            <p:nvPr/>
          </p:nvSpPr>
          <p:spPr bwMode="auto">
            <a:xfrm>
              <a:off x="1052" y="4959"/>
              <a:ext cx="0" cy="36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Rectangle 271">
              <a:extLst>
                <a:ext uri="{FF2B5EF4-FFF2-40B4-BE49-F238E27FC236}">
                  <a16:creationId xmlns:a16="http://schemas.microsoft.com/office/drawing/2014/main" id="{BE860E6E-1F3E-426F-A817-1ABEEBD96FFF}"/>
                </a:ext>
              </a:extLst>
            </p:cNvPr>
            <p:cNvSpPr>
              <a:spLocks noChangeArrowheads="1"/>
            </p:cNvSpPr>
            <p:nvPr/>
          </p:nvSpPr>
          <p:spPr bwMode="auto">
            <a:xfrm>
              <a:off x="1052" y="4959"/>
              <a:ext cx="5" cy="360"/>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Line 272">
              <a:extLst>
                <a:ext uri="{FF2B5EF4-FFF2-40B4-BE49-F238E27FC236}">
                  <a16:creationId xmlns:a16="http://schemas.microsoft.com/office/drawing/2014/main" id="{94219DF3-37CE-4562-9A29-63526E966827}"/>
                </a:ext>
              </a:extLst>
            </p:cNvPr>
            <p:cNvSpPr>
              <a:spLocks noChangeShapeType="1"/>
            </p:cNvSpPr>
            <p:nvPr/>
          </p:nvSpPr>
          <p:spPr bwMode="auto">
            <a:xfrm>
              <a:off x="418" y="5314"/>
              <a:ext cx="999"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273">
              <a:extLst>
                <a:ext uri="{FF2B5EF4-FFF2-40B4-BE49-F238E27FC236}">
                  <a16:creationId xmlns:a16="http://schemas.microsoft.com/office/drawing/2014/main" id="{594AF4B6-F218-4705-86A5-8D3A68FF93E4}"/>
                </a:ext>
              </a:extLst>
            </p:cNvPr>
            <p:cNvSpPr>
              <a:spLocks noChangeArrowheads="1"/>
            </p:cNvSpPr>
            <p:nvPr/>
          </p:nvSpPr>
          <p:spPr bwMode="auto">
            <a:xfrm>
              <a:off x="418" y="5314"/>
              <a:ext cx="999"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Line 274">
              <a:extLst>
                <a:ext uri="{FF2B5EF4-FFF2-40B4-BE49-F238E27FC236}">
                  <a16:creationId xmlns:a16="http://schemas.microsoft.com/office/drawing/2014/main" id="{D5AE0C59-43A9-4398-8295-F699D551F342}"/>
                </a:ext>
              </a:extLst>
            </p:cNvPr>
            <p:cNvSpPr>
              <a:spLocks noChangeShapeType="1"/>
            </p:cNvSpPr>
            <p:nvPr/>
          </p:nvSpPr>
          <p:spPr bwMode="auto">
            <a:xfrm>
              <a:off x="1412" y="4959"/>
              <a:ext cx="0" cy="36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275">
              <a:extLst>
                <a:ext uri="{FF2B5EF4-FFF2-40B4-BE49-F238E27FC236}">
                  <a16:creationId xmlns:a16="http://schemas.microsoft.com/office/drawing/2014/main" id="{E5898904-D94C-4EB7-B93B-69FF89179C94}"/>
                </a:ext>
              </a:extLst>
            </p:cNvPr>
            <p:cNvSpPr>
              <a:spLocks noChangeArrowheads="1"/>
            </p:cNvSpPr>
            <p:nvPr/>
          </p:nvSpPr>
          <p:spPr bwMode="auto">
            <a:xfrm>
              <a:off x="1412" y="4959"/>
              <a:ext cx="5" cy="360"/>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Line 276">
              <a:extLst>
                <a:ext uri="{FF2B5EF4-FFF2-40B4-BE49-F238E27FC236}">
                  <a16:creationId xmlns:a16="http://schemas.microsoft.com/office/drawing/2014/main" id="{4F079F81-35BB-4701-ACB3-FD22E71923CA}"/>
                </a:ext>
              </a:extLst>
            </p:cNvPr>
            <p:cNvSpPr>
              <a:spLocks noChangeShapeType="1"/>
            </p:cNvSpPr>
            <p:nvPr/>
          </p:nvSpPr>
          <p:spPr bwMode="auto">
            <a:xfrm>
              <a:off x="413" y="53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Rectangle 277">
              <a:extLst>
                <a:ext uri="{FF2B5EF4-FFF2-40B4-BE49-F238E27FC236}">
                  <a16:creationId xmlns:a16="http://schemas.microsoft.com/office/drawing/2014/main" id="{75C5A324-9283-4760-89B7-2E214ED1972A}"/>
                </a:ext>
              </a:extLst>
            </p:cNvPr>
            <p:cNvSpPr>
              <a:spLocks noChangeArrowheads="1"/>
            </p:cNvSpPr>
            <p:nvPr/>
          </p:nvSpPr>
          <p:spPr bwMode="auto">
            <a:xfrm>
              <a:off x="413" y="531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Line 278">
              <a:extLst>
                <a:ext uri="{FF2B5EF4-FFF2-40B4-BE49-F238E27FC236}">
                  <a16:creationId xmlns:a16="http://schemas.microsoft.com/office/drawing/2014/main" id="{C57A82F8-E000-44E9-8566-C7A166FC3DF8}"/>
                </a:ext>
              </a:extLst>
            </p:cNvPr>
            <p:cNvSpPr>
              <a:spLocks noChangeShapeType="1"/>
            </p:cNvSpPr>
            <p:nvPr/>
          </p:nvSpPr>
          <p:spPr bwMode="auto">
            <a:xfrm>
              <a:off x="1052" y="53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279">
              <a:extLst>
                <a:ext uri="{FF2B5EF4-FFF2-40B4-BE49-F238E27FC236}">
                  <a16:creationId xmlns:a16="http://schemas.microsoft.com/office/drawing/2014/main" id="{54FA7E69-32F2-4F18-B3A7-CEA3CE5A70CB}"/>
                </a:ext>
              </a:extLst>
            </p:cNvPr>
            <p:cNvSpPr>
              <a:spLocks noChangeArrowheads="1"/>
            </p:cNvSpPr>
            <p:nvPr/>
          </p:nvSpPr>
          <p:spPr bwMode="auto">
            <a:xfrm>
              <a:off x="1052" y="531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Line 280">
              <a:extLst>
                <a:ext uri="{FF2B5EF4-FFF2-40B4-BE49-F238E27FC236}">
                  <a16:creationId xmlns:a16="http://schemas.microsoft.com/office/drawing/2014/main" id="{BE3F846D-8C10-4976-B252-159C153CAC1C}"/>
                </a:ext>
              </a:extLst>
            </p:cNvPr>
            <p:cNvSpPr>
              <a:spLocks noChangeShapeType="1"/>
            </p:cNvSpPr>
            <p:nvPr/>
          </p:nvSpPr>
          <p:spPr bwMode="auto">
            <a:xfrm>
              <a:off x="1412" y="53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281">
              <a:extLst>
                <a:ext uri="{FF2B5EF4-FFF2-40B4-BE49-F238E27FC236}">
                  <a16:creationId xmlns:a16="http://schemas.microsoft.com/office/drawing/2014/main" id="{79DD9CFB-076F-448C-8BAE-A5BC63A81AC6}"/>
                </a:ext>
              </a:extLst>
            </p:cNvPr>
            <p:cNvSpPr>
              <a:spLocks noChangeArrowheads="1"/>
            </p:cNvSpPr>
            <p:nvPr/>
          </p:nvSpPr>
          <p:spPr bwMode="auto">
            <a:xfrm>
              <a:off x="1412" y="531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Line 282">
              <a:extLst>
                <a:ext uri="{FF2B5EF4-FFF2-40B4-BE49-F238E27FC236}">
                  <a16:creationId xmlns:a16="http://schemas.microsoft.com/office/drawing/2014/main" id="{1DB19164-36AD-4DED-B415-0082BF747AD7}"/>
                </a:ext>
              </a:extLst>
            </p:cNvPr>
            <p:cNvSpPr>
              <a:spLocks noChangeShapeType="1"/>
            </p:cNvSpPr>
            <p:nvPr/>
          </p:nvSpPr>
          <p:spPr bwMode="auto">
            <a:xfrm>
              <a:off x="1417" y="480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Rectangle 283">
              <a:extLst>
                <a:ext uri="{FF2B5EF4-FFF2-40B4-BE49-F238E27FC236}">
                  <a16:creationId xmlns:a16="http://schemas.microsoft.com/office/drawing/2014/main" id="{9DF743D2-ABFF-4480-9DA4-65D41D0F5977}"/>
                </a:ext>
              </a:extLst>
            </p:cNvPr>
            <p:cNvSpPr>
              <a:spLocks noChangeArrowheads="1"/>
            </p:cNvSpPr>
            <p:nvPr/>
          </p:nvSpPr>
          <p:spPr bwMode="auto">
            <a:xfrm>
              <a:off x="1417" y="480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Line 284">
              <a:extLst>
                <a:ext uri="{FF2B5EF4-FFF2-40B4-BE49-F238E27FC236}">
                  <a16:creationId xmlns:a16="http://schemas.microsoft.com/office/drawing/2014/main" id="{CE62FD7F-965B-4041-A900-9D8AFB7F81FD}"/>
                </a:ext>
              </a:extLst>
            </p:cNvPr>
            <p:cNvSpPr>
              <a:spLocks noChangeShapeType="1"/>
            </p:cNvSpPr>
            <p:nvPr/>
          </p:nvSpPr>
          <p:spPr bwMode="auto">
            <a:xfrm>
              <a:off x="1417" y="49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Rectangle 285">
              <a:extLst>
                <a:ext uri="{FF2B5EF4-FFF2-40B4-BE49-F238E27FC236}">
                  <a16:creationId xmlns:a16="http://schemas.microsoft.com/office/drawing/2014/main" id="{7CB98128-712B-4ED2-9C2E-71B1D251CB46}"/>
                </a:ext>
              </a:extLst>
            </p:cNvPr>
            <p:cNvSpPr>
              <a:spLocks noChangeArrowheads="1"/>
            </p:cNvSpPr>
            <p:nvPr/>
          </p:nvSpPr>
          <p:spPr bwMode="auto">
            <a:xfrm>
              <a:off x="1417" y="492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Line 286">
              <a:extLst>
                <a:ext uri="{FF2B5EF4-FFF2-40B4-BE49-F238E27FC236}">
                  <a16:creationId xmlns:a16="http://schemas.microsoft.com/office/drawing/2014/main" id="{162671A1-B7FB-4148-8AB7-FAF87899EA14}"/>
                </a:ext>
              </a:extLst>
            </p:cNvPr>
            <p:cNvSpPr>
              <a:spLocks noChangeShapeType="1"/>
            </p:cNvSpPr>
            <p:nvPr/>
          </p:nvSpPr>
          <p:spPr bwMode="auto">
            <a:xfrm>
              <a:off x="1417" y="49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287">
              <a:extLst>
                <a:ext uri="{FF2B5EF4-FFF2-40B4-BE49-F238E27FC236}">
                  <a16:creationId xmlns:a16="http://schemas.microsoft.com/office/drawing/2014/main" id="{432EBD1F-2352-4435-8748-4450C6E824F4}"/>
                </a:ext>
              </a:extLst>
            </p:cNvPr>
            <p:cNvSpPr>
              <a:spLocks noChangeArrowheads="1"/>
            </p:cNvSpPr>
            <p:nvPr/>
          </p:nvSpPr>
          <p:spPr bwMode="auto">
            <a:xfrm>
              <a:off x="1417" y="495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Line 288">
              <a:extLst>
                <a:ext uri="{FF2B5EF4-FFF2-40B4-BE49-F238E27FC236}">
                  <a16:creationId xmlns:a16="http://schemas.microsoft.com/office/drawing/2014/main" id="{F34433D4-9302-4C31-8235-B3EA60AC1777}"/>
                </a:ext>
              </a:extLst>
            </p:cNvPr>
            <p:cNvSpPr>
              <a:spLocks noChangeShapeType="1"/>
            </p:cNvSpPr>
            <p:nvPr/>
          </p:nvSpPr>
          <p:spPr bwMode="auto">
            <a:xfrm>
              <a:off x="1417" y="507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Rectangle 289">
              <a:extLst>
                <a:ext uri="{FF2B5EF4-FFF2-40B4-BE49-F238E27FC236}">
                  <a16:creationId xmlns:a16="http://schemas.microsoft.com/office/drawing/2014/main" id="{4984E54D-FFBD-4656-9220-8CA9314BB26E}"/>
                </a:ext>
              </a:extLst>
            </p:cNvPr>
            <p:cNvSpPr>
              <a:spLocks noChangeArrowheads="1"/>
            </p:cNvSpPr>
            <p:nvPr/>
          </p:nvSpPr>
          <p:spPr bwMode="auto">
            <a:xfrm>
              <a:off x="1417" y="507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Line 290">
              <a:extLst>
                <a:ext uri="{FF2B5EF4-FFF2-40B4-BE49-F238E27FC236}">
                  <a16:creationId xmlns:a16="http://schemas.microsoft.com/office/drawing/2014/main" id="{E14770F1-E945-4D66-8E67-02EDB44590A8}"/>
                </a:ext>
              </a:extLst>
            </p:cNvPr>
            <p:cNvSpPr>
              <a:spLocks noChangeShapeType="1"/>
            </p:cNvSpPr>
            <p:nvPr/>
          </p:nvSpPr>
          <p:spPr bwMode="auto">
            <a:xfrm>
              <a:off x="1417" y="519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Rectangle 291">
              <a:extLst>
                <a:ext uri="{FF2B5EF4-FFF2-40B4-BE49-F238E27FC236}">
                  <a16:creationId xmlns:a16="http://schemas.microsoft.com/office/drawing/2014/main" id="{030F98DE-1491-4DFF-BC6F-B4432C8ABC71}"/>
                </a:ext>
              </a:extLst>
            </p:cNvPr>
            <p:cNvSpPr>
              <a:spLocks noChangeArrowheads="1"/>
            </p:cNvSpPr>
            <p:nvPr/>
          </p:nvSpPr>
          <p:spPr bwMode="auto">
            <a:xfrm>
              <a:off x="1417" y="519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Line 292">
              <a:extLst>
                <a:ext uri="{FF2B5EF4-FFF2-40B4-BE49-F238E27FC236}">
                  <a16:creationId xmlns:a16="http://schemas.microsoft.com/office/drawing/2014/main" id="{0F31C4A3-99D7-41FF-94CA-819AF4D9B919}"/>
                </a:ext>
              </a:extLst>
            </p:cNvPr>
            <p:cNvSpPr>
              <a:spLocks noChangeShapeType="1"/>
            </p:cNvSpPr>
            <p:nvPr/>
          </p:nvSpPr>
          <p:spPr bwMode="auto">
            <a:xfrm>
              <a:off x="1417" y="531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Rectangle 293">
              <a:extLst>
                <a:ext uri="{FF2B5EF4-FFF2-40B4-BE49-F238E27FC236}">
                  <a16:creationId xmlns:a16="http://schemas.microsoft.com/office/drawing/2014/main" id="{431ABC12-2D12-4E4B-B5D9-878A4D6765E2}"/>
                </a:ext>
              </a:extLst>
            </p:cNvPr>
            <p:cNvSpPr>
              <a:spLocks noChangeArrowheads="1"/>
            </p:cNvSpPr>
            <p:nvPr/>
          </p:nvSpPr>
          <p:spPr bwMode="auto">
            <a:xfrm>
              <a:off x="1417" y="531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11" name="Group 296">
            <a:extLst>
              <a:ext uri="{FF2B5EF4-FFF2-40B4-BE49-F238E27FC236}">
                <a16:creationId xmlns:a16="http://schemas.microsoft.com/office/drawing/2014/main" id="{093878D7-21D9-4533-B07C-8CE33B7E04E2}"/>
              </a:ext>
            </a:extLst>
          </p:cNvPr>
          <p:cNvGrpSpPr>
            <a:grpSpLocks noChangeAspect="1"/>
          </p:cNvGrpSpPr>
          <p:nvPr/>
        </p:nvGrpSpPr>
        <p:grpSpPr bwMode="auto">
          <a:xfrm>
            <a:off x="2465389" y="7634293"/>
            <a:ext cx="1601788" cy="827088"/>
            <a:chOff x="1567" y="4805"/>
            <a:chExt cx="1009" cy="521"/>
          </a:xfrm>
        </p:grpSpPr>
        <p:sp>
          <p:nvSpPr>
            <p:cNvPr id="312" name="AutoShape 295">
              <a:extLst>
                <a:ext uri="{FF2B5EF4-FFF2-40B4-BE49-F238E27FC236}">
                  <a16:creationId xmlns:a16="http://schemas.microsoft.com/office/drawing/2014/main" id="{99F489D7-A525-41EB-A756-5089B54F0117}"/>
                </a:ext>
              </a:extLst>
            </p:cNvPr>
            <p:cNvSpPr>
              <a:spLocks noChangeAspect="1" noChangeArrowheads="1" noTextEdit="1"/>
            </p:cNvSpPr>
            <p:nvPr/>
          </p:nvSpPr>
          <p:spPr bwMode="auto">
            <a:xfrm>
              <a:off x="1567" y="4805"/>
              <a:ext cx="100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297">
              <a:extLst>
                <a:ext uri="{FF2B5EF4-FFF2-40B4-BE49-F238E27FC236}">
                  <a16:creationId xmlns:a16="http://schemas.microsoft.com/office/drawing/2014/main" id="{5ACA1691-6C19-4159-94CC-B201E03BA3BD}"/>
                </a:ext>
              </a:extLst>
            </p:cNvPr>
            <p:cNvSpPr>
              <a:spLocks noChangeArrowheads="1"/>
            </p:cNvSpPr>
            <p:nvPr/>
          </p:nvSpPr>
          <p:spPr bwMode="auto">
            <a:xfrm>
              <a:off x="1567" y="4805"/>
              <a:ext cx="1004" cy="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Rectangle 298">
              <a:extLst>
                <a:ext uri="{FF2B5EF4-FFF2-40B4-BE49-F238E27FC236}">
                  <a16:creationId xmlns:a16="http://schemas.microsoft.com/office/drawing/2014/main" id="{B2407ACF-0411-49FA-81E9-B3B5040688DC}"/>
                </a:ext>
              </a:extLst>
            </p:cNvPr>
            <p:cNvSpPr>
              <a:spLocks noChangeArrowheads="1"/>
            </p:cNvSpPr>
            <p:nvPr/>
          </p:nvSpPr>
          <p:spPr bwMode="auto">
            <a:xfrm>
              <a:off x="1567" y="4955"/>
              <a:ext cx="644" cy="366"/>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Rectangle 299">
              <a:extLst>
                <a:ext uri="{FF2B5EF4-FFF2-40B4-BE49-F238E27FC236}">
                  <a16:creationId xmlns:a16="http://schemas.microsoft.com/office/drawing/2014/main" id="{19C3E38F-D5A3-443E-AD77-767A626760AE}"/>
                </a:ext>
              </a:extLst>
            </p:cNvPr>
            <p:cNvSpPr>
              <a:spLocks noChangeArrowheads="1"/>
            </p:cNvSpPr>
            <p:nvPr/>
          </p:nvSpPr>
          <p:spPr bwMode="auto">
            <a:xfrm>
              <a:off x="1672" y="4965"/>
              <a:ext cx="4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16" name="Rectangle 300">
              <a:extLst>
                <a:ext uri="{FF2B5EF4-FFF2-40B4-BE49-F238E27FC236}">
                  <a16:creationId xmlns:a16="http://schemas.microsoft.com/office/drawing/2014/main" id="{E5CCEE0F-5E8B-4774-994B-8A771049AAAE}"/>
                </a:ext>
              </a:extLst>
            </p:cNvPr>
            <p:cNvSpPr>
              <a:spLocks noChangeArrowheads="1"/>
            </p:cNvSpPr>
            <p:nvPr/>
          </p:nvSpPr>
          <p:spPr bwMode="auto">
            <a:xfrm>
              <a:off x="2325" y="4968"/>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i="0"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i="0" strike="noStrike" cap="none" normalizeH="0" baseline="0" dirty="0">
                  <a:ln>
                    <a:noFill/>
                  </a:ln>
                  <a:effectLst/>
                  <a:latin typeface="Meiryo UI" panose="020B0604030504040204" pitchFamily="50" charset="-128"/>
                  <a:ea typeface="Meiryo UI" panose="020B0604030504040204" pitchFamily="50" charset="-128"/>
                </a:rPr>
                <a:t>609</a:t>
              </a:r>
              <a:endParaRPr kumimoji="0" lang="ja-JP" altLang="ja-JP" sz="1800" i="0" strike="noStrike" cap="none" normalizeH="0" baseline="0" dirty="0">
                <a:ln>
                  <a:noFill/>
                </a:ln>
                <a:effectLst/>
              </a:endParaRPr>
            </a:p>
          </p:txBody>
        </p:sp>
        <p:sp>
          <p:nvSpPr>
            <p:cNvPr id="317" name="Rectangle 301">
              <a:extLst>
                <a:ext uri="{FF2B5EF4-FFF2-40B4-BE49-F238E27FC236}">
                  <a16:creationId xmlns:a16="http://schemas.microsoft.com/office/drawing/2014/main" id="{195C04E9-6F50-4783-B598-3D2E6351AF0B}"/>
                </a:ext>
              </a:extLst>
            </p:cNvPr>
            <p:cNvSpPr>
              <a:spLocks noChangeArrowheads="1"/>
            </p:cNvSpPr>
            <p:nvPr/>
          </p:nvSpPr>
          <p:spPr bwMode="auto">
            <a:xfrm>
              <a:off x="1696" y="5091"/>
              <a:ext cx="3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令和2年3月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18" name="Rectangle 302">
              <a:extLst>
                <a:ext uri="{FF2B5EF4-FFF2-40B4-BE49-F238E27FC236}">
                  <a16:creationId xmlns:a16="http://schemas.microsoft.com/office/drawing/2014/main" id="{4D20316D-7ED0-4F02-B171-742FEA2F6E5C}"/>
                </a:ext>
              </a:extLst>
            </p:cNvPr>
            <p:cNvSpPr>
              <a:spLocks noChangeArrowheads="1"/>
            </p:cNvSpPr>
            <p:nvPr/>
          </p:nvSpPr>
          <p:spPr bwMode="auto">
            <a:xfrm>
              <a:off x="2325" y="5086"/>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i="0" strike="noStrike" cap="none" normalizeH="0" baseline="0" dirty="0">
                  <a:ln>
                    <a:noFill/>
                  </a:ln>
                  <a:effectLst/>
                  <a:latin typeface="Meiryo UI" panose="020B0604030504040204" pitchFamily="50" charset="-128"/>
                  <a:ea typeface="Meiryo UI" panose="020B0604030504040204" pitchFamily="50" charset="-128"/>
                </a:rPr>
                <a:t>1,6</a:t>
              </a:r>
              <a:r>
                <a:rPr kumimoji="0" lang="en-US" altLang="ja-JP" sz="900" dirty="0">
                  <a:latin typeface="Meiryo UI" panose="020B0604030504040204" pitchFamily="50" charset="-128"/>
                  <a:ea typeface="Meiryo UI" panose="020B0604030504040204" pitchFamily="50" charset="-128"/>
                </a:rPr>
                <a:t>60</a:t>
              </a:r>
              <a:endParaRPr kumimoji="0" lang="ja-JP" altLang="ja-JP" sz="1800" i="0" strike="noStrike" cap="none" normalizeH="0" baseline="0" dirty="0">
                <a:ln>
                  <a:noFill/>
                </a:ln>
                <a:effectLst/>
              </a:endParaRPr>
            </a:p>
          </p:txBody>
        </p:sp>
        <p:sp>
          <p:nvSpPr>
            <p:cNvPr id="319" name="Rectangle 303">
              <a:extLst>
                <a:ext uri="{FF2B5EF4-FFF2-40B4-BE49-F238E27FC236}">
                  <a16:creationId xmlns:a16="http://schemas.microsoft.com/office/drawing/2014/main" id="{4282410C-B1BF-4023-9BE0-15F645189710}"/>
                </a:ext>
              </a:extLst>
            </p:cNvPr>
            <p:cNvSpPr>
              <a:spLocks noChangeArrowheads="1"/>
            </p:cNvSpPr>
            <p:nvPr/>
          </p:nvSpPr>
          <p:spPr bwMode="auto">
            <a:xfrm>
              <a:off x="1696" y="5213"/>
              <a:ext cx="3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令和</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3</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effectLst/>
              </a:endParaRPr>
            </a:p>
          </p:txBody>
        </p:sp>
        <p:sp>
          <p:nvSpPr>
            <p:cNvPr id="320" name="Rectangle 304">
              <a:extLst>
                <a:ext uri="{FF2B5EF4-FFF2-40B4-BE49-F238E27FC236}">
                  <a16:creationId xmlns:a16="http://schemas.microsoft.com/office/drawing/2014/main" id="{2CB18BCA-57ED-4544-A01A-8826131573D6}"/>
                </a:ext>
              </a:extLst>
            </p:cNvPr>
            <p:cNvSpPr>
              <a:spLocks noChangeArrowheads="1"/>
            </p:cNvSpPr>
            <p:nvPr/>
          </p:nvSpPr>
          <p:spPr bwMode="auto">
            <a:xfrm>
              <a:off x="2325" y="5206"/>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730</a:t>
              </a:r>
              <a:endParaRPr kumimoji="0" lang="ja-JP" altLang="ja-JP" sz="1800" b="0" i="0" u="none" strike="noStrike" cap="none" normalizeH="0" baseline="0" dirty="0">
                <a:ln>
                  <a:noFill/>
                </a:ln>
                <a:effectLst/>
              </a:endParaRPr>
            </a:p>
          </p:txBody>
        </p:sp>
        <p:sp>
          <p:nvSpPr>
            <p:cNvPr id="321" name="Rectangle 305">
              <a:extLst>
                <a:ext uri="{FF2B5EF4-FFF2-40B4-BE49-F238E27FC236}">
                  <a16:creationId xmlns:a16="http://schemas.microsoft.com/office/drawing/2014/main" id="{B6C51F50-5741-4ABD-9BB0-38B16B67F60D}"/>
                </a:ext>
              </a:extLst>
            </p:cNvPr>
            <p:cNvSpPr>
              <a:spLocks noChangeArrowheads="1"/>
            </p:cNvSpPr>
            <p:nvPr/>
          </p:nvSpPr>
          <p:spPr bwMode="auto">
            <a:xfrm>
              <a:off x="1807" y="4815"/>
              <a:ext cx="3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療育手帳所持者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2" name="Rectangle 306">
              <a:extLst>
                <a:ext uri="{FF2B5EF4-FFF2-40B4-BE49-F238E27FC236}">
                  <a16:creationId xmlns:a16="http://schemas.microsoft.com/office/drawing/2014/main" id="{48CD6DBA-6A67-43D6-88E1-750DC4C57582}"/>
                </a:ext>
              </a:extLst>
            </p:cNvPr>
            <p:cNvSpPr>
              <a:spLocks noChangeArrowheads="1"/>
            </p:cNvSpPr>
            <p:nvPr/>
          </p:nvSpPr>
          <p:spPr bwMode="auto">
            <a:xfrm>
              <a:off x="1567" y="480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Rectangle 307">
              <a:extLst>
                <a:ext uri="{FF2B5EF4-FFF2-40B4-BE49-F238E27FC236}">
                  <a16:creationId xmlns:a16="http://schemas.microsoft.com/office/drawing/2014/main" id="{0368F1D6-2E44-469F-AADE-7AF6E3FFFD2D}"/>
                </a:ext>
              </a:extLst>
            </p:cNvPr>
            <p:cNvSpPr>
              <a:spLocks noChangeArrowheads="1"/>
            </p:cNvSpPr>
            <p:nvPr/>
          </p:nvSpPr>
          <p:spPr bwMode="auto">
            <a:xfrm>
              <a:off x="2566" y="480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Rectangle 308">
              <a:extLst>
                <a:ext uri="{FF2B5EF4-FFF2-40B4-BE49-F238E27FC236}">
                  <a16:creationId xmlns:a16="http://schemas.microsoft.com/office/drawing/2014/main" id="{271710F9-C681-4F50-A98B-8EF279AC03CE}"/>
                </a:ext>
              </a:extLst>
            </p:cNvPr>
            <p:cNvSpPr>
              <a:spLocks noChangeArrowheads="1"/>
            </p:cNvSpPr>
            <p:nvPr/>
          </p:nvSpPr>
          <p:spPr bwMode="auto">
            <a:xfrm>
              <a:off x="2206" y="480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309">
              <a:extLst>
                <a:ext uri="{FF2B5EF4-FFF2-40B4-BE49-F238E27FC236}">
                  <a16:creationId xmlns:a16="http://schemas.microsoft.com/office/drawing/2014/main" id="{038DAB3D-EFED-4339-9A26-B2055EDC82D3}"/>
                </a:ext>
              </a:extLst>
            </p:cNvPr>
            <p:cNvSpPr>
              <a:spLocks noChangeShapeType="1"/>
            </p:cNvSpPr>
            <p:nvPr/>
          </p:nvSpPr>
          <p:spPr bwMode="auto">
            <a:xfrm>
              <a:off x="1567" y="4925"/>
              <a:ext cx="1004"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Rectangle 310">
              <a:extLst>
                <a:ext uri="{FF2B5EF4-FFF2-40B4-BE49-F238E27FC236}">
                  <a16:creationId xmlns:a16="http://schemas.microsoft.com/office/drawing/2014/main" id="{EEF67647-63EB-4692-B5C9-92726683FFCB}"/>
                </a:ext>
              </a:extLst>
            </p:cNvPr>
            <p:cNvSpPr>
              <a:spLocks noChangeArrowheads="1"/>
            </p:cNvSpPr>
            <p:nvPr/>
          </p:nvSpPr>
          <p:spPr bwMode="auto">
            <a:xfrm>
              <a:off x="1567" y="4925"/>
              <a:ext cx="1004"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Line 311">
              <a:extLst>
                <a:ext uri="{FF2B5EF4-FFF2-40B4-BE49-F238E27FC236}">
                  <a16:creationId xmlns:a16="http://schemas.microsoft.com/office/drawing/2014/main" id="{9108E0BA-A8D8-4A70-991F-7FD7E0512C8C}"/>
                </a:ext>
              </a:extLst>
            </p:cNvPr>
            <p:cNvSpPr>
              <a:spLocks noChangeShapeType="1"/>
            </p:cNvSpPr>
            <p:nvPr/>
          </p:nvSpPr>
          <p:spPr bwMode="auto">
            <a:xfrm>
              <a:off x="1567" y="4930"/>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312">
              <a:extLst>
                <a:ext uri="{FF2B5EF4-FFF2-40B4-BE49-F238E27FC236}">
                  <a16:creationId xmlns:a16="http://schemas.microsoft.com/office/drawing/2014/main" id="{8930BE97-E902-4FFE-A608-0D3AB7DC8290}"/>
                </a:ext>
              </a:extLst>
            </p:cNvPr>
            <p:cNvSpPr>
              <a:spLocks noChangeArrowheads="1"/>
            </p:cNvSpPr>
            <p:nvPr/>
          </p:nvSpPr>
          <p:spPr bwMode="auto">
            <a:xfrm>
              <a:off x="1567" y="4930"/>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Line 313">
              <a:extLst>
                <a:ext uri="{FF2B5EF4-FFF2-40B4-BE49-F238E27FC236}">
                  <a16:creationId xmlns:a16="http://schemas.microsoft.com/office/drawing/2014/main" id="{9041B6A6-9209-4594-83CE-D8D206CDAAE4}"/>
                </a:ext>
              </a:extLst>
            </p:cNvPr>
            <p:cNvSpPr>
              <a:spLocks noChangeShapeType="1"/>
            </p:cNvSpPr>
            <p:nvPr/>
          </p:nvSpPr>
          <p:spPr bwMode="auto">
            <a:xfrm>
              <a:off x="2206" y="4930"/>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Rectangle 314">
              <a:extLst>
                <a:ext uri="{FF2B5EF4-FFF2-40B4-BE49-F238E27FC236}">
                  <a16:creationId xmlns:a16="http://schemas.microsoft.com/office/drawing/2014/main" id="{546FDA59-0E4B-49F8-B68B-38BFE61DE184}"/>
                </a:ext>
              </a:extLst>
            </p:cNvPr>
            <p:cNvSpPr>
              <a:spLocks noChangeArrowheads="1"/>
            </p:cNvSpPr>
            <p:nvPr/>
          </p:nvSpPr>
          <p:spPr bwMode="auto">
            <a:xfrm>
              <a:off x="2206" y="4930"/>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Line 315">
              <a:extLst>
                <a:ext uri="{FF2B5EF4-FFF2-40B4-BE49-F238E27FC236}">
                  <a16:creationId xmlns:a16="http://schemas.microsoft.com/office/drawing/2014/main" id="{0C4AE9FA-4170-4BE3-922B-4879A098C44D}"/>
                </a:ext>
              </a:extLst>
            </p:cNvPr>
            <p:cNvSpPr>
              <a:spLocks noChangeShapeType="1"/>
            </p:cNvSpPr>
            <p:nvPr/>
          </p:nvSpPr>
          <p:spPr bwMode="auto">
            <a:xfrm>
              <a:off x="1572" y="4955"/>
              <a:ext cx="999"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Rectangle 316">
              <a:extLst>
                <a:ext uri="{FF2B5EF4-FFF2-40B4-BE49-F238E27FC236}">
                  <a16:creationId xmlns:a16="http://schemas.microsoft.com/office/drawing/2014/main" id="{C0A1072E-C0AA-4FD5-AB20-501DDFF3C151}"/>
                </a:ext>
              </a:extLst>
            </p:cNvPr>
            <p:cNvSpPr>
              <a:spLocks noChangeArrowheads="1"/>
            </p:cNvSpPr>
            <p:nvPr/>
          </p:nvSpPr>
          <p:spPr bwMode="auto">
            <a:xfrm>
              <a:off x="1572" y="4955"/>
              <a:ext cx="999"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Line 317">
              <a:extLst>
                <a:ext uri="{FF2B5EF4-FFF2-40B4-BE49-F238E27FC236}">
                  <a16:creationId xmlns:a16="http://schemas.microsoft.com/office/drawing/2014/main" id="{BE80B0C0-36C6-4DEC-AB57-054D5F0D1F09}"/>
                </a:ext>
              </a:extLst>
            </p:cNvPr>
            <p:cNvSpPr>
              <a:spLocks noChangeShapeType="1"/>
            </p:cNvSpPr>
            <p:nvPr/>
          </p:nvSpPr>
          <p:spPr bwMode="auto">
            <a:xfrm>
              <a:off x="2566" y="4930"/>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Rectangle 318">
              <a:extLst>
                <a:ext uri="{FF2B5EF4-FFF2-40B4-BE49-F238E27FC236}">
                  <a16:creationId xmlns:a16="http://schemas.microsoft.com/office/drawing/2014/main" id="{73580957-7EFE-46E7-8413-5D4CE80D16A2}"/>
                </a:ext>
              </a:extLst>
            </p:cNvPr>
            <p:cNvSpPr>
              <a:spLocks noChangeArrowheads="1"/>
            </p:cNvSpPr>
            <p:nvPr/>
          </p:nvSpPr>
          <p:spPr bwMode="auto">
            <a:xfrm>
              <a:off x="2566" y="4930"/>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Line 319">
              <a:extLst>
                <a:ext uri="{FF2B5EF4-FFF2-40B4-BE49-F238E27FC236}">
                  <a16:creationId xmlns:a16="http://schemas.microsoft.com/office/drawing/2014/main" id="{06BCD547-9AE6-4FDF-AB7C-C6C0EB948C46}"/>
                </a:ext>
              </a:extLst>
            </p:cNvPr>
            <p:cNvSpPr>
              <a:spLocks noChangeShapeType="1"/>
            </p:cNvSpPr>
            <p:nvPr/>
          </p:nvSpPr>
          <p:spPr bwMode="auto">
            <a:xfrm>
              <a:off x="1602" y="5074"/>
              <a:ext cx="634"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Rectangle 320">
              <a:extLst>
                <a:ext uri="{FF2B5EF4-FFF2-40B4-BE49-F238E27FC236}">
                  <a16:creationId xmlns:a16="http://schemas.microsoft.com/office/drawing/2014/main" id="{4296D359-5658-43D2-A754-B643CDDEDE77}"/>
                </a:ext>
              </a:extLst>
            </p:cNvPr>
            <p:cNvSpPr>
              <a:spLocks noChangeArrowheads="1"/>
            </p:cNvSpPr>
            <p:nvPr/>
          </p:nvSpPr>
          <p:spPr bwMode="auto">
            <a:xfrm>
              <a:off x="1572" y="5076"/>
              <a:ext cx="63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Line 321">
              <a:extLst>
                <a:ext uri="{FF2B5EF4-FFF2-40B4-BE49-F238E27FC236}">
                  <a16:creationId xmlns:a16="http://schemas.microsoft.com/office/drawing/2014/main" id="{CFE9D0CA-A527-48F3-A00E-0D6BF28472E9}"/>
                </a:ext>
              </a:extLst>
            </p:cNvPr>
            <p:cNvSpPr>
              <a:spLocks noChangeShapeType="1"/>
            </p:cNvSpPr>
            <p:nvPr/>
          </p:nvSpPr>
          <p:spPr bwMode="auto">
            <a:xfrm>
              <a:off x="2211" y="5076"/>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322">
              <a:extLst>
                <a:ext uri="{FF2B5EF4-FFF2-40B4-BE49-F238E27FC236}">
                  <a16:creationId xmlns:a16="http://schemas.microsoft.com/office/drawing/2014/main" id="{7E70DD90-7F13-41E3-83EF-A08CD6EBB1BE}"/>
                </a:ext>
              </a:extLst>
            </p:cNvPr>
            <p:cNvSpPr>
              <a:spLocks noChangeArrowheads="1"/>
            </p:cNvSpPr>
            <p:nvPr/>
          </p:nvSpPr>
          <p:spPr bwMode="auto">
            <a:xfrm>
              <a:off x="2211" y="5076"/>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Line 323">
              <a:extLst>
                <a:ext uri="{FF2B5EF4-FFF2-40B4-BE49-F238E27FC236}">
                  <a16:creationId xmlns:a16="http://schemas.microsoft.com/office/drawing/2014/main" id="{10DB4BE5-3A5C-4ABC-B15F-FF8140911503}"/>
                </a:ext>
              </a:extLst>
            </p:cNvPr>
            <p:cNvSpPr>
              <a:spLocks noChangeShapeType="1"/>
            </p:cNvSpPr>
            <p:nvPr/>
          </p:nvSpPr>
          <p:spPr bwMode="auto">
            <a:xfrm>
              <a:off x="1572" y="5196"/>
              <a:ext cx="634"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Rectangle 324">
              <a:extLst>
                <a:ext uri="{FF2B5EF4-FFF2-40B4-BE49-F238E27FC236}">
                  <a16:creationId xmlns:a16="http://schemas.microsoft.com/office/drawing/2014/main" id="{B78AEFA0-C66E-4C32-954F-5E4F70185B46}"/>
                </a:ext>
              </a:extLst>
            </p:cNvPr>
            <p:cNvSpPr>
              <a:spLocks noChangeArrowheads="1"/>
            </p:cNvSpPr>
            <p:nvPr/>
          </p:nvSpPr>
          <p:spPr bwMode="auto">
            <a:xfrm>
              <a:off x="1572" y="5196"/>
              <a:ext cx="63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Line 325">
              <a:extLst>
                <a:ext uri="{FF2B5EF4-FFF2-40B4-BE49-F238E27FC236}">
                  <a16:creationId xmlns:a16="http://schemas.microsoft.com/office/drawing/2014/main" id="{9A153C3E-6B93-4F33-9407-63D5BEC70938}"/>
                </a:ext>
              </a:extLst>
            </p:cNvPr>
            <p:cNvSpPr>
              <a:spLocks noChangeShapeType="1"/>
            </p:cNvSpPr>
            <p:nvPr/>
          </p:nvSpPr>
          <p:spPr bwMode="auto">
            <a:xfrm>
              <a:off x="2211" y="5196"/>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Rectangle 326">
              <a:extLst>
                <a:ext uri="{FF2B5EF4-FFF2-40B4-BE49-F238E27FC236}">
                  <a16:creationId xmlns:a16="http://schemas.microsoft.com/office/drawing/2014/main" id="{9E94A277-52FE-4E78-8CA3-69BBCD3E1D07}"/>
                </a:ext>
              </a:extLst>
            </p:cNvPr>
            <p:cNvSpPr>
              <a:spLocks noChangeArrowheads="1"/>
            </p:cNvSpPr>
            <p:nvPr/>
          </p:nvSpPr>
          <p:spPr bwMode="auto">
            <a:xfrm>
              <a:off x="2211" y="5196"/>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327">
              <a:extLst>
                <a:ext uri="{FF2B5EF4-FFF2-40B4-BE49-F238E27FC236}">
                  <a16:creationId xmlns:a16="http://schemas.microsoft.com/office/drawing/2014/main" id="{F04BA460-2708-4B95-9CC8-B1CA0B111895}"/>
                </a:ext>
              </a:extLst>
            </p:cNvPr>
            <p:cNvSpPr>
              <a:spLocks noChangeShapeType="1"/>
            </p:cNvSpPr>
            <p:nvPr/>
          </p:nvSpPr>
          <p:spPr bwMode="auto">
            <a:xfrm>
              <a:off x="1567" y="4955"/>
              <a:ext cx="0" cy="366"/>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Rectangle 328">
              <a:extLst>
                <a:ext uri="{FF2B5EF4-FFF2-40B4-BE49-F238E27FC236}">
                  <a16:creationId xmlns:a16="http://schemas.microsoft.com/office/drawing/2014/main" id="{BB829DE7-6B02-4E98-A1B5-D82EA3F33021}"/>
                </a:ext>
              </a:extLst>
            </p:cNvPr>
            <p:cNvSpPr>
              <a:spLocks noChangeArrowheads="1"/>
            </p:cNvSpPr>
            <p:nvPr/>
          </p:nvSpPr>
          <p:spPr bwMode="auto">
            <a:xfrm>
              <a:off x="1567" y="4955"/>
              <a:ext cx="5" cy="36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Line 329">
              <a:extLst>
                <a:ext uri="{FF2B5EF4-FFF2-40B4-BE49-F238E27FC236}">
                  <a16:creationId xmlns:a16="http://schemas.microsoft.com/office/drawing/2014/main" id="{826FEE7D-4E5F-45DC-BB7B-BD3852EAF671}"/>
                </a:ext>
              </a:extLst>
            </p:cNvPr>
            <p:cNvSpPr>
              <a:spLocks noChangeShapeType="1"/>
            </p:cNvSpPr>
            <p:nvPr/>
          </p:nvSpPr>
          <p:spPr bwMode="auto">
            <a:xfrm>
              <a:off x="2206" y="4960"/>
              <a:ext cx="0" cy="361"/>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Rectangle 330">
              <a:extLst>
                <a:ext uri="{FF2B5EF4-FFF2-40B4-BE49-F238E27FC236}">
                  <a16:creationId xmlns:a16="http://schemas.microsoft.com/office/drawing/2014/main" id="{C76DE702-F541-43AE-8503-EC7759B1E4BC}"/>
                </a:ext>
              </a:extLst>
            </p:cNvPr>
            <p:cNvSpPr>
              <a:spLocks noChangeArrowheads="1"/>
            </p:cNvSpPr>
            <p:nvPr/>
          </p:nvSpPr>
          <p:spPr bwMode="auto">
            <a:xfrm>
              <a:off x="2206" y="4960"/>
              <a:ext cx="5" cy="361"/>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Line 331">
              <a:extLst>
                <a:ext uri="{FF2B5EF4-FFF2-40B4-BE49-F238E27FC236}">
                  <a16:creationId xmlns:a16="http://schemas.microsoft.com/office/drawing/2014/main" id="{2B011D1E-D084-47D7-A82D-11499380846B}"/>
                </a:ext>
              </a:extLst>
            </p:cNvPr>
            <p:cNvSpPr>
              <a:spLocks noChangeShapeType="1"/>
            </p:cNvSpPr>
            <p:nvPr/>
          </p:nvSpPr>
          <p:spPr bwMode="auto">
            <a:xfrm>
              <a:off x="1572" y="5316"/>
              <a:ext cx="999"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Rectangle 332">
              <a:extLst>
                <a:ext uri="{FF2B5EF4-FFF2-40B4-BE49-F238E27FC236}">
                  <a16:creationId xmlns:a16="http://schemas.microsoft.com/office/drawing/2014/main" id="{100B1357-D051-4E06-87C9-BC0E4D81B2C8}"/>
                </a:ext>
              </a:extLst>
            </p:cNvPr>
            <p:cNvSpPr>
              <a:spLocks noChangeArrowheads="1"/>
            </p:cNvSpPr>
            <p:nvPr/>
          </p:nvSpPr>
          <p:spPr bwMode="auto">
            <a:xfrm>
              <a:off x="1572" y="5316"/>
              <a:ext cx="999"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333">
              <a:extLst>
                <a:ext uri="{FF2B5EF4-FFF2-40B4-BE49-F238E27FC236}">
                  <a16:creationId xmlns:a16="http://schemas.microsoft.com/office/drawing/2014/main" id="{CE88F95B-2745-4B98-BB07-E531C3C86343}"/>
                </a:ext>
              </a:extLst>
            </p:cNvPr>
            <p:cNvSpPr>
              <a:spLocks noChangeShapeType="1"/>
            </p:cNvSpPr>
            <p:nvPr/>
          </p:nvSpPr>
          <p:spPr bwMode="auto">
            <a:xfrm>
              <a:off x="2566" y="4960"/>
              <a:ext cx="0" cy="361"/>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Rectangle 334">
              <a:extLst>
                <a:ext uri="{FF2B5EF4-FFF2-40B4-BE49-F238E27FC236}">
                  <a16:creationId xmlns:a16="http://schemas.microsoft.com/office/drawing/2014/main" id="{9191D077-0AC1-46C8-BF28-4C85DCEA8FFD}"/>
                </a:ext>
              </a:extLst>
            </p:cNvPr>
            <p:cNvSpPr>
              <a:spLocks noChangeArrowheads="1"/>
            </p:cNvSpPr>
            <p:nvPr/>
          </p:nvSpPr>
          <p:spPr bwMode="auto">
            <a:xfrm>
              <a:off x="2566" y="4960"/>
              <a:ext cx="5" cy="361"/>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1" name="Line 335">
              <a:extLst>
                <a:ext uri="{FF2B5EF4-FFF2-40B4-BE49-F238E27FC236}">
                  <a16:creationId xmlns:a16="http://schemas.microsoft.com/office/drawing/2014/main" id="{E7F56A1A-01FB-4D96-B40F-548D86E35528}"/>
                </a:ext>
              </a:extLst>
            </p:cNvPr>
            <p:cNvSpPr>
              <a:spLocks noChangeShapeType="1"/>
            </p:cNvSpPr>
            <p:nvPr/>
          </p:nvSpPr>
          <p:spPr bwMode="auto">
            <a:xfrm>
              <a:off x="1567" y="53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2" name="Rectangle 336">
              <a:extLst>
                <a:ext uri="{FF2B5EF4-FFF2-40B4-BE49-F238E27FC236}">
                  <a16:creationId xmlns:a16="http://schemas.microsoft.com/office/drawing/2014/main" id="{279CFE04-C265-41B5-AEF8-95D5437C57C0}"/>
                </a:ext>
              </a:extLst>
            </p:cNvPr>
            <p:cNvSpPr>
              <a:spLocks noChangeArrowheads="1"/>
            </p:cNvSpPr>
            <p:nvPr/>
          </p:nvSpPr>
          <p:spPr bwMode="auto">
            <a:xfrm>
              <a:off x="1567" y="532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3" name="Line 337">
              <a:extLst>
                <a:ext uri="{FF2B5EF4-FFF2-40B4-BE49-F238E27FC236}">
                  <a16:creationId xmlns:a16="http://schemas.microsoft.com/office/drawing/2014/main" id="{240861B3-7FFE-4CE8-96A0-81F25C83460E}"/>
                </a:ext>
              </a:extLst>
            </p:cNvPr>
            <p:cNvSpPr>
              <a:spLocks noChangeShapeType="1"/>
            </p:cNvSpPr>
            <p:nvPr/>
          </p:nvSpPr>
          <p:spPr bwMode="auto">
            <a:xfrm>
              <a:off x="2206" y="53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338">
              <a:extLst>
                <a:ext uri="{FF2B5EF4-FFF2-40B4-BE49-F238E27FC236}">
                  <a16:creationId xmlns:a16="http://schemas.microsoft.com/office/drawing/2014/main" id="{6F881D32-06E9-4194-8814-47EF797570B4}"/>
                </a:ext>
              </a:extLst>
            </p:cNvPr>
            <p:cNvSpPr>
              <a:spLocks noChangeArrowheads="1"/>
            </p:cNvSpPr>
            <p:nvPr/>
          </p:nvSpPr>
          <p:spPr bwMode="auto">
            <a:xfrm>
              <a:off x="2206" y="532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5" name="Line 339">
              <a:extLst>
                <a:ext uri="{FF2B5EF4-FFF2-40B4-BE49-F238E27FC236}">
                  <a16:creationId xmlns:a16="http://schemas.microsoft.com/office/drawing/2014/main" id="{39635A32-7D77-4606-BC05-A8A74A04E7FA}"/>
                </a:ext>
              </a:extLst>
            </p:cNvPr>
            <p:cNvSpPr>
              <a:spLocks noChangeShapeType="1"/>
            </p:cNvSpPr>
            <p:nvPr/>
          </p:nvSpPr>
          <p:spPr bwMode="auto">
            <a:xfrm>
              <a:off x="2566" y="53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Rectangle 340">
              <a:extLst>
                <a:ext uri="{FF2B5EF4-FFF2-40B4-BE49-F238E27FC236}">
                  <a16:creationId xmlns:a16="http://schemas.microsoft.com/office/drawing/2014/main" id="{C8582CF0-D239-4C2F-AE5F-0BFCBF6E1F27}"/>
                </a:ext>
              </a:extLst>
            </p:cNvPr>
            <p:cNvSpPr>
              <a:spLocks noChangeArrowheads="1"/>
            </p:cNvSpPr>
            <p:nvPr/>
          </p:nvSpPr>
          <p:spPr bwMode="auto">
            <a:xfrm>
              <a:off x="2566" y="532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7" name="Line 341">
              <a:extLst>
                <a:ext uri="{FF2B5EF4-FFF2-40B4-BE49-F238E27FC236}">
                  <a16:creationId xmlns:a16="http://schemas.microsoft.com/office/drawing/2014/main" id="{53BBD64B-CE12-4D57-A4F0-DDD39F69B730}"/>
                </a:ext>
              </a:extLst>
            </p:cNvPr>
            <p:cNvSpPr>
              <a:spLocks noChangeShapeType="1"/>
            </p:cNvSpPr>
            <p:nvPr/>
          </p:nvSpPr>
          <p:spPr bwMode="auto">
            <a:xfrm>
              <a:off x="2571" y="48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8" name="Rectangle 342">
              <a:extLst>
                <a:ext uri="{FF2B5EF4-FFF2-40B4-BE49-F238E27FC236}">
                  <a16:creationId xmlns:a16="http://schemas.microsoft.com/office/drawing/2014/main" id="{9F2CC4E8-9A97-4766-A37C-DE263179FD02}"/>
                </a:ext>
              </a:extLst>
            </p:cNvPr>
            <p:cNvSpPr>
              <a:spLocks noChangeArrowheads="1"/>
            </p:cNvSpPr>
            <p:nvPr/>
          </p:nvSpPr>
          <p:spPr bwMode="auto">
            <a:xfrm>
              <a:off x="2571" y="480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9" name="Line 343">
              <a:extLst>
                <a:ext uri="{FF2B5EF4-FFF2-40B4-BE49-F238E27FC236}">
                  <a16:creationId xmlns:a16="http://schemas.microsoft.com/office/drawing/2014/main" id="{BB3301F9-3D5F-4647-906C-51FA8598A980}"/>
                </a:ext>
              </a:extLst>
            </p:cNvPr>
            <p:cNvSpPr>
              <a:spLocks noChangeShapeType="1"/>
            </p:cNvSpPr>
            <p:nvPr/>
          </p:nvSpPr>
          <p:spPr bwMode="auto">
            <a:xfrm>
              <a:off x="2571" y="49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0" name="Rectangle 344">
              <a:extLst>
                <a:ext uri="{FF2B5EF4-FFF2-40B4-BE49-F238E27FC236}">
                  <a16:creationId xmlns:a16="http://schemas.microsoft.com/office/drawing/2014/main" id="{711F93B7-8B21-4986-90B4-AB06BBBD74CE}"/>
                </a:ext>
              </a:extLst>
            </p:cNvPr>
            <p:cNvSpPr>
              <a:spLocks noChangeArrowheads="1"/>
            </p:cNvSpPr>
            <p:nvPr/>
          </p:nvSpPr>
          <p:spPr bwMode="auto">
            <a:xfrm>
              <a:off x="2571" y="49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1" name="Line 345">
              <a:extLst>
                <a:ext uri="{FF2B5EF4-FFF2-40B4-BE49-F238E27FC236}">
                  <a16:creationId xmlns:a16="http://schemas.microsoft.com/office/drawing/2014/main" id="{15E7303C-111F-484A-ABB8-63B1842A0322}"/>
                </a:ext>
              </a:extLst>
            </p:cNvPr>
            <p:cNvSpPr>
              <a:spLocks noChangeShapeType="1"/>
            </p:cNvSpPr>
            <p:nvPr/>
          </p:nvSpPr>
          <p:spPr bwMode="auto">
            <a:xfrm>
              <a:off x="2571" y="49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2" name="Rectangle 346">
              <a:extLst>
                <a:ext uri="{FF2B5EF4-FFF2-40B4-BE49-F238E27FC236}">
                  <a16:creationId xmlns:a16="http://schemas.microsoft.com/office/drawing/2014/main" id="{D36C5CF7-9966-4376-A2CC-A7F92C3B74E9}"/>
                </a:ext>
              </a:extLst>
            </p:cNvPr>
            <p:cNvSpPr>
              <a:spLocks noChangeArrowheads="1"/>
            </p:cNvSpPr>
            <p:nvPr/>
          </p:nvSpPr>
          <p:spPr bwMode="auto">
            <a:xfrm>
              <a:off x="2571" y="495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Line 347">
              <a:extLst>
                <a:ext uri="{FF2B5EF4-FFF2-40B4-BE49-F238E27FC236}">
                  <a16:creationId xmlns:a16="http://schemas.microsoft.com/office/drawing/2014/main" id="{4B56BC83-4533-48BF-B528-1D58A26134A8}"/>
                </a:ext>
              </a:extLst>
            </p:cNvPr>
            <p:cNvSpPr>
              <a:spLocks noChangeShapeType="1"/>
            </p:cNvSpPr>
            <p:nvPr/>
          </p:nvSpPr>
          <p:spPr bwMode="auto">
            <a:xfrm>
              <a:off x="2571" y="50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4" name="Rectangle 348">
              <a:extLst>
                <a:ext uri="{FF2B5EF4-FFF2-40B4-BE49-F238E27FC236}">
                  <a16:creationId xmlns:a16="http://schemas.microsoft.com/office/drawing/2014/main" id="{68BA7699-A89A-4384-826C-5B8937B58906}"/>
                </a:ext>
              </a:extLst>
            </p:cNvPr>
            <p:cNvSpPr>
              <a:spLocks noChangeArrowheads="1"/>
            </p:cNvSpPr>
            <p:nvPr/>
          </p:nvSpPr>
          <p:spPr bwMode="auto">
            <a:xfrm>
              <a:off x="2571" y="507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5" name="Line 349">
              <a:extLst>
                <a:ext uri="{FF2B5EF4-FFF2-40B4-BE49-F238E27FC236}">
                  <a16:creationId xmlns:a16="http://schemas.microsoft.com/office/drawing/2014/main" id="{0E1CCB43-987B-4C62-B5C6-66BF8BFD0452}"/>
                </a:ext>
              </a:extLst>
            </p:cNvPr>
            <p:cNvSpPr>
              <a:spLocks noChangeShapeType="1"/>
            </p:cNvSpPr>
            <p:nvPr/>
          </p:nvSpPr>
          <p:spPr bwMode="auto">
            <a:xfrm>
              <a:off x="2571" y="519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6" name="Rectangle 350">
              <a:extLst>
                <a:ext uri="{FF2B5EF4-FFF2-40B4-BE49-F238E27FC236}">
                  <a16:creationId xmlns:a16="http://schemas.microsoft.com/office/drawing/2014/main" id="{76601846-A266-4752-863D-8DF0E4551598}"/>
                </a:ext>
              </a:extLst>
            </p:cNvPr>
            <p:cNvSpPr>
              <a:spLocks noChangeArrowheads="1"/>
            </p:cNvSpPr>
            <p:nvPr/>
          </p:nvSpPr>
          <p:spPr bwMode="auto">
            <a:xfrm>
              <a:off x="2571" y="519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7" name="Line 351">
              <a:extLst>
                <a:ext uri="{FF2B5EF4-FFF2-40B4-BE49-F238E27FC236}">
                  <a16:creationId xmlns:a16="http://schemas.microsoft.com/office/drawing/2014/main" id="{867C76DD-9FCF-4313-BA02-D0A72E03D4F2}"/>
                </a:ext>
              </a:extLst>
            </p:cNvPr>
            <p:cNvSpPr>
              <a:spLocks noChangeShapeType="1"/>
            </p:cNvSpPr>
            <p:nvPr/>
          </p:nvSpPr>
          <p:spPr bwMode="auto">
            <a:xfrm>
              <a:off x="2571" y="53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Rectangle 352">
              <a:extLst>
                <a:ext uri="{FF2B5EF4-FFF2-40B4-BE49-F238E27FC236}">
                  <a16:creationId xmlns:a16="http://schemas.microsoft.com/office/drawing/2014/main" id="{1F2863E9-927C-4042-B95C-15A7E1876962}"/>
                </a:ext>
              </a:extLst>
            </p:cNvPr>
            <p:cNvSpPr>
              <a:spLocks noChangeArrowheads="1"/>
            </p:cNvSpPr>
            <p:nvPr/>
          </p:nvSpPr>
          <p:spPr bwMode="auto">
            <a:xfrm>
              <a:off x="2571" y="531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9" name="Group 355">
            <a:extLst>
              <a:ext uri="{FF2B5EF4-FFF2-40B4-BE49-F238E27FC236}">
                <a16:creationId xmlns:a16="http://schemas.microsoft.com/office/drawing/2014/main" id="{03BED177-6EDB-43A2-81A5-A52B0DB601F3}"/>
              </a:ext>
            </a:extLst>
          </p:cNvPr>
          <p:cNvGrpSpPr>
            <a:grpSpLocks noChangeAspect="1"/>
          </p:cNvGrpSpPr>
          <p:nvPr/>
        </p:nvGrpSpPr>
        <p:grpSpPr bwMode="auto">
          <a:xfrm>
            <a:off x="4283076" y="7621593"/>
            <a:ext cx="1601788" cy="827088"/>
            <a:chOff x="2698" y="4801"/>
            <a:chExt cx="1009" cy="521"/>
          </a:xfrm>
        </p:grpSpPr>
        <p:sp>
          <p:nvSpPr>
            <p:cNvPr id="370" name="AutoShape 354">
              <a:extLst>
                <a:ext uri="{FF2B5EF4-FFF2-40B4-BE49-F238E27FC236}">
                  <a16:creationId xmlns:a16="http://schemas.microsoft.com/office/drawing/2014/main" id="{89CE648D-9A4B-4F39-86FD-6E39EE860E02}"/>
                </a:ext>
              </a:extLst>
            </p:cNvPr>
            <p:cNvSpPr>
              <a:spLocks noChangeAspect="1" noChangeArrowheads="1" noTextEdit="1"/>
            </p:cNvSpPr>
            <p:nvPr/>
          </p:nvSpPr>
          <p:spPr bwMode="auto">
            <a:xfrm>
              <a:off x="2698" y="4801"/>
              <a:ext cx="100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1" name="Rectangle 356">
              <a:extLst>
                <a:ext uri="{FF2B5EF4-FFF2-40B4-BE49-F238E27FC236}">
                  <a16:creationId xmlns:a16="http://schemas.microsoft.com/office/drawing/2014/main" id="{9EFDBA01-939F-44DA-AA02-4C60D51BDF65}"/>
                </a:ext>
              </a:extLst>
            </p:cNvPr>
            <p:cNvSpPr>
              <a:spLocks noChangeArrowheads="1"/>
            </p:cNvSpPr>
            <p:nvPr/>
          </p:nvSpPr>
          <p:spPr bwMode="auto">
            <a:xfrm>
              <a:off x="2698" y="4801"/>
              <a:ext cx="1004" cy="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2" name="Rectangle 357">
              <a:extLst>
                <a:ext uri="{FF2B5EF4-FFF2-40B4-BE49-F238E27FC236}">
                  <a16:creationId xmlns:a16="http://schemas.microsoft.com/office/drawing/2014/main" id="{43A1DA23-EBA9-42B6-A90F-DFBD26068E52}"/>
                </a:ext>
              </a:extLst>
            </p:cNvPr>
            <p:cNvSpPr>
              <a:spLocks noChangeArrowheads="1"/>
            </p:cNvSpPr>
            <p:nvPr/>
          </p:nvSpPr>
          <p:spPr bwMode="auto">
            <a:xfrm>
              <a:off x="2698" y="4951"/>
              <a:ext cx="644" cy="366"/>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Rectangle 358">
              <a:extLst>
                <a:ext uri="{FF2B5EF4-FFF2-40B4-BE49-F238E27FC236}">
                  <a16:creationId xmlns:a16="http://schemas.microsoft.com/office/drawing/2014/main" id="{9450DE7D-A22E-4B7C-ACF7-3FA89165887F}"/>
                </a:ext>
              </a:extLst>
            </p:cNvPr>
            <p:cNvSpPr>
              <a:spLocks noChangeArrowheads="1"/>
            </p:cNvSpPr>
            <p:nvPr/>
          </p:nvSpPr>
          <p:spPr bwMode="auto">
            <a:xfrm>
              <a:off x="2803" y="4961"/>
              <a:ext cx="4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4" name="Rectangle 359">
              <a:extLst>
                <a:ext uri="{FF2B5EF4-FFF2-40B4-BE49-F238E27FC236}">
                  <a16:creationId xmlns:a16="http://schemas.microsoft.com/office/drawing/2014/main" id="{199B0BD0-C9B0-4CC4-8AAA-49DAE847AC1E}"/>
                </a:ext>
              </a:extLst>
            </p:cNvPr>
            <p:cNvSpPr>
              <a:spLocks noChangeArrowheads="1"/>
            </p:cNvSpPr>
            <p:nvPr/>
          </p:nvSpPr>
          <p:spPr bwMode="auto">
            <a:xfrm>
              <a:off x="3477" y="4961"/>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939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5" name="Rectangle 360">
              <a:extLst>
                <a:ext uri="{FF2B5EF4-FFF2-40B4-BE49-F238E27FC236}">
                  <a16:creationId xmlns:a16="http://schemas.microsoft.com/office/drawing/2014/main" id="{B4261F2D-F505-47D7-9DF2-38D160907B4B}"/>
                </a:ext>
              </a:extLst>
            </p:cNvPr>
            <p:cNvSpPr>
              <a:spLocks noChangeArrowheads="1"/>
            </p:cNvSpPr>
            <p:nvPr/>
          </p:nvSpPr>
          <p:spPr bwMode="auto">
            <a:xfrm>
              <a:off x="2828" y="5088"/>
              <a:ext cx="3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令和2年3月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6" name="Rectangle 361">
              <a:extLst>
                <a:ext uri="{FF2B5EF4-FFF2-40B4-BE49-F238E27FC236}">
                  <a16:creationId xmlns:a16="http://schemas.microsoft.com/office/drawing/2014/main" id="{DF324520-EE8F-4B71-BF0B-1F17EC8CB60F}"/>
                </a:ext>
              </a:extLst>
            </p:cNvPr>
            <p:cNvSpPr>
              <a:spLocks noChangeArrowheads="1"/>
            </p:cNvSpPr>
            <p:nvPr/>
          </p:nvSpPr>
          <p:spPr bwMode="auto">
            <a:xfrm>
              <a:off x="3477" y="5082"/>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solidFill>
                    <a:srgbClr val="000000"/>
                  </a:solidFill>
                  <a:latin typeface="Meiryo UI" panose="020B0604030504040204" pitchFamily="50" charset="-128"/>
                  <a:ea typeface="Meiryo UI" panose="020B0604030504040204" pitchFamily="50" charset="-128"/>
                </a:rPr>
                <a:t>2</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en-US"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073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7" name="Rectangle 362">
              <a:extLst>
                <a:ext uri="{FF2B5EF4-FFF2-40B4-BE49-F238E27FC236}">
                  <a16:creationId xmlns:a16="http://schemas.microsoft.com/office/drawing/2014/main" id="{107678A7-E220-4CCC-8F6A-4226642117E9}"/>
                </a:ext>
              </a:extLst>
            </p:cNvPr>
            <p:cNvSpPr>
              <a:spLocks noChangeArrowheads="1"/>
            </p:cNvSpPr>
            <p:nvPr/>
          </p:nvSpPr>
          <p:spPr bwMode="auto">
            <a:xfrm>
              <a:off x="2828" y="5208"/>
              <a:ext cx="3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令和</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3</a:t>
              </a: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年3月</a:t>
              </a:r>
              <a:endParaRPr kumimoji="0" lang="ja-JP" altLang="ja-JP" sz="1800" b="0" i="0" u="none" strike="noStrike" cap="none" normalizeH="0" baseline="0" dirty="0">
                <a:ln>
                  <a:noFill/>
                </a:ln>
                <a:effectLst/>
              </a:endParaRPr>
            </a:p>
          </p:txBody>
        </p:sp>
        <p:sp>
          <p:nvSpPr>
            <p:cNvPr id="378" name="Rectangle 363">
              <a:extLst>
                <a:ext uri="{FF2B5EF4-FFF2-40B4-BE49-F238E27FC236}">
                  <a16:creationId xmlns:a16="http://schemas.microsoft.com/office/drawing/2014/main" id="{A5109E8C-BCCE-4A8C-963D-53369028FEC4}"/>
                </a:ext>
              </a:extLst>
            </p:cNvPr>
            <p:cNvSpPr>
              <a:spLocks noChangeArrowheads="1"/>
            </p:cNvSpPr>
            <p:nvPr/>
          </p:nvSpPr>
          <p:spPr bwMode="auto">
            <a:xfrm>
              <a:off x="3477" y="5202"/>
              <a:ext cx="2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Meiryo UI" panose="020B0604030504040204" pitchFamily="50" charset="-128"/>
                  <a:ea typeface="Meiryo UI" panose="020B0604030504040204" pitchFamily="50" charset="-128"/>
                </a:rPr>
                <a:t>2,</a:t>
              </a:r>
              <a:r>
                <a:rPr kumimoji="0" lang="en-US" altLang="ja-JP" sz="900" b="0" i="0" u="none" strike="noStrike" cap="none" normalizeH="0" baseline="0" dirty="0">
                  <a:ln>
                    <a:noFill/>
                  </a:ln>
                  <a:effectLst/>
                  <a:latin typeface="Meiryo UI" panose="020B0604030504040204" pitchFamily="50" charset="-128"/>
                  <a:ea typeface="Meiryo UI" panose="020B0604030504040204" pitchFamily="50" charset="-128"/>
                </a:rPr>
                <a:t>246</a:t>
              </a:r>
              <a:endParaRPr kumimoji="0" lang="ja-JP" altLang="ja-JP" sz="1800" b="0" i="0" u="none" strike="noStrike" cap="none" normalizeH="0" baseline="0" dirty="0">
                <a:ln>
                  <a:noFill/>
                </a:ln>
                <a:effectLst/>
              </a:endParaRPr>
            </a:p>
          </p:txBody>
        </p:sp>
        <p:sp>
          <p:nvSpPr>
            <p:cNvPr id="379" name="Rectangle 364">
              <a:extLst>
                <a:ext uri="{FF2B5EF4-FFF2-40B4-BE49-F238E27FC236}">
                  <a16:creationId xmlns:a16="http://schemas.microsoft.com/office/drawing/2014/main" id="{0C8CB25B-D498-4993-A1D0-92DC1CD28003}"/>
                </a:ext>
              </a:extLst>
            </p:cNvPr>
            <p:cNvSpPr>
              <a:spLocks noChangeArrowheads="1"/>
            </p:cNvSpPr>
            <p:nvPr/>
          </p:nvSpPr>
          <p:spPr bwMode="auto">
            <a:xfrm>
              <a:off x="2723" y="4811"/>
              <a:ext cx="5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障がい者（精神）手帳所持者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0" name="Rectangle 365">
              <a:extLst>
                <a:ext uri="{FF2B5EF4-FFF2-40B4-BE49-F238E27FC236}">
                  <a16:creationId xmlns:a16="http://schemas.microsoft.com/office/drawing/2014/main" id="{CBDCD5C5-6DA5-4789-B24D-770656A1D334}"/>
                </a:ext>
              </a:extLst>
            </p:cNvPr>
            <p:cNvSpPr>
              <a:spLocks noChangeArrowheads="1"/>
            </p:cNvSpPr>
            <p:nvPr/>
          </p:nvSpPr>
          <p:spPr bwMode="auto">
            <a:xfrm>
              <a:off x="2698" y="48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1" name="Rectangle 366">
              <a:extLst>
                <a:ext uri="{FF2B5EF4-FFF2-40B4-BE49-F238E27FC236}">
                  <a16:creationId xmlns:a16="http://schemas.microsoft.com/office/drawing/2014/main" id="{07C5D14B-E2B5-406E-81FC-0E0DD3DBC74C}"/>
                </a:ext>
              </a:extLst>
            </p:cNvPr>
            <p:cNvSpPr>
              <a:spLocks noChangeArrowheads="1"/>
            </p:cNvSpPr>
            <p:nvPr/>
          </p:nvSpPr>
          <p:spPr bwMode="auto">
            <a:xfrm>
              <a:off x="3697" y="48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Rectangle 367">
              <a:extLst>
                <a:ext uri="{FF2B5EF4-FFF2-40B4-BE49-F238E27FC236}">
                  <a16:creationId xmlns:a16="http://schemas.microsoft.com/office/drawing/2014/main" id="{CBAB0348-E3D0-4505-915C-89D80176F00D}"/>
                </a:ext>
              </a:extLst>
            </p:cNvPr>
            <p:cNvSpPr>
              <a:spLocks noChangeArrowheads="1"/>
            </p:cNvSpPr>
            <p:nvPr/>
          </p:nvSpPr>
          <p:spPr bwMode="auto">
            <a:xfrm>
              <a:off x="3337" y="480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3" name="Line 368">
              <a:extLst>
                <a:ext uri="{FF2B5EF4-FFF2-40B4-BE49-F238E27FC236}">
                  <a16:creationId xmlns:a16="http://schemas.microsoft.com/office/drawing/2014/main" id="{D6EDB131-54CB-4DF8-B2E0-9375FCEF40F4}"/>
                </a:ext>
              </a:extLst>
            </p:cNvPr>
            <p:cNvSpPr>
              <a:spLocks noChangeShapeType="1"/>
            </p:cNvSpPr>
            <p:nvPr/>
          </p:nvSpPr>
          <p:spPr bwMode="auto">
            <a:xfrm>
              <a:off x="2698" y="4921"/>
              <a:ext cx="1004"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Rectangle 369">
              <a:extLst>
                <a:ext uri="{FF2B5EF4-FFF2-40B4-BE49-F238E27FC236}">
                  <a16:creationId xmlns:a16="http://schemas.microsoft.com/office/drawing/2014/main" id="{C6181385-F026-40EB-B879-979EBBFC57AE}"/>
                </a:ext>
              </a:extLst>
            </p:cNvPr>
            <p:cNvSpPr>
              <a:spLocks noChangeArrowheads="1"/>
            </p:cNvSpPr>
            <p:nvPr/>
          </p:nvSpPr>
          <p:spPr bwMode="auto">
            <a:xfrm>
              <a:off x="2698" y="4921"/>
              <a:ext cx="1004"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370">
              <a:extLst>
                <a:ext uri="{FF2B5EF4-FFF2-40B4-BE49-F238E27FC236}">
                  <a16:creationId xmlns:a16="http://schemas.microsoft.com/office/drawing/2014/main" id="{21553AE7-06B0-4269-97FE-87E3BC05AD1B}"/>
                </a:ext>
              </a:extLst>
            </p:cNvPr>
            <p:cNvSpPr>
              <a:spLocks noChangeShapeType="1"/>
            </p:cNvSpPr>
            <p:nvPr/>
          </p:nvSpPr>
          <p:spPr bwMode="auto">
            <a:xfrm>
              <a:off x="2698" y="4926"/>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6" name="Rectangle 371">
              <a:extLst>
                <a:ext uri="{FF2B5EF4-FFF2-40B4-BE49-F238E27FC236}">
                  <a16:creationId xmlns:a16="http://schemas.microsoft.com/office/drawing/2014/main" id="{FDDCB336-EA2D-45CA-9703-57035864BB1B}"/>
                </a:ext>
              </a:extLst>
            </p:cNvPr>
            <p:cNvSpPr>
              <a:spLocks noChangeArrowheads="1"/>
            </p:cNvSpPr>
            <p:nvPr/>
          </p:nvSpPr>
          <p:spPr bwMode="auto">
            <a:xfrm>
              <a:off x="2698" y="4926"/>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Line 372">
              <a:extLst>
                <a:ext uri="{FF2B5EF4-FFF2-40B4-BE49-F238E27FC236}">
                  <a16:creationId xmlns:a16="http://schemas.microsoft.com/office/drawing/2014/main" id="{BE1D9C6B-85CB-4E06-BDF8-B88B8CD51086}"/>
                </a:ext>
              </a:extLst>
            </p:cNvPr>
            <p:cNvSpPr>
              <a:spLocks noChangeShapeType="1"/>
            </p:cNvSpPr>
            <p:nvPr/>
          </p:nvSpPr>
          <p:spPr bwMode="auto">
            <a:xfrm>
              <a:off x="3337" y="4926"/>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Rectangle 373">
              <a:extLst>
                <a:ext uri="{FF2B5EF4-FFF2-40B4-BE49-F238E27FC236}">
                  <a16:creationId xmlns:a16="http://schemas.microsoft.com/office/drawing/2014/main" id="{819DD789-CA99-4A83-BCDA-6EB50B2386D3}"/>
                </a:ext>
              </a:extLst>
            </p:cNvPr>
            <p:cNvSpPr>
              <a:spLocks noChangeArrowheads="1"/>
            </p:cNvSpPr>
            <p:nvPr/>
          </p:nvSpPr>
          <p:spPr bwMode="auto">
            <a:xfrm>
              <a:off x="3337" y="4926"/>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Line 374">
              <a:extLst>
                <a:ext uri="{FF2B5EF4-FFF2-40B4-BE49-F238E27FC236}">
                  <a16:creationId xmlns:a16="http://schemas.microsoft.com/office/drawing/2014/main" id="{0FBFFE8D-3135-4539-B4F6-A41B2EC447A5}"/>
                </a:ext>
              </a:extLst>
            </p:cNvPr>
            <p:cNvSpPr>
              <a:spLocks noChangeShapeType="1"/>
            </p:cNvSpPr>
            <p:nvPr/>
          </p:nvSpPr>
          <p:spPr bwMode="auto">
            <a:xfrm>
              <a:off x="2703" y="4951"/>
              <a:ext cx="999"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Rectangle 375">
              <a:extLst>
                <a:ext uri="{FF2B5EF4-FFF2-40B4-BE49-F238E27FC236}">
                  <a16:creationId xmlns:a16="http://schemas.microsoft.com/office/drawing/2014/main" id="{D0E33BD7-723B-4C44-AF41-2B4F563796C8}"/>
                </a:ext>
              </a:extLst>
            </p:cNvPr>
            <p:cNvSpPr>
              <a:spLocks noChangeArrowheads="1"/>
            </p:cNvSpPr>
            <p:nvPr/>
          </p:nvSpPr>
          <p:spPr bwMode="auto">
            <a:xfrm>
              <a:off x="2703" y="4951"/>
              <a:ext cx="999"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Line 376">
              <a:extLst>
                <a:ext uri="{FF2B5EF4-FFF2-40B4-BE49-F238E27FC236}">
                  <a16:creationId xmlns:a16="http://schemas.microsoft.com/office/drawing/2014/main" id="{F25FE85B-975B-453E-993C-A6C00EF9690E}"/>
                </a:ext>
              </a:extLst>
            </p:cNvPr>
            <p:cNvSpPr>
              <a:spLocks noChangeShapeType="1"/>
            </p:cNvSpPr>
            <p:nvPr/>
          </p:nvSpPr>
          <p:spPr bwMode="auto">
            <a:xfrm>
              <a:off x="3697" y="4926"/>
              <a:ext cx="0" cy="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377">
              <a:extLst>
                <a:ext uri="{FF2B5EF4-FFF2-40B4-BE49-F238E27FC236}">
                  <a16:creationId xmlns:a16="http://schemas.microsoft.com/office/drawing/2014/main" id="{48F06192-99F7-4FBE-8EB7-339F07230EE1}"/>
                </a:ext>
              </a:extLst>
            </p:cNvPr>
            <p:cNvSpPr>
              <a:spLocks noChangeArrowheads="1"/>
            </p:cNvSpPr>
            <p:nvPr/>
          </p:nvSpPr>
          <p:spPr bwMode="auto">
            <a:xfrm>
              <a:off x="3697" y="4926"/>
              <a:ext cx="5" cy="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Line 378">
              <a:extLst>
                <a:ext uri="{FF2B5EF4-FFF2-40B4-BE49-F238E27FC236}">
                  <a16:creationId xmlns:a16="http://schemas.microsoft.com/office/drawing/2014/main" id="{7F4C7958-330A-432B-BF57-1EDF90B7122D}"/>
                </a:ext>
              </a:extLst>
            </p:cNvPr>
            <p:cNvSpPr>
              <a:spLocks noChangeShapeType="1"/>
            </p:cNvSpPr>
            <p:nvPr/>
          </p:nvSpPr>
          <p:spPr bwMode="auto">
            <a:xfrm>
              <a:off x="2703" y="5072"/>
              <a:ext cx="634"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379">
              <a:extLst>
                <a:ext uri="{FF2B5EF4-FFF2-40B4-BE49-F238E27FC236}">
                  <a16:creationId xmlns:a16="http://schemas.microsoft.com/office/drawing/2014/main" id="{2F3C2967-5D0F-4C34-A999-C5605FEC9998}"/>
                </a:ext>
              </a:extLst>
            </p:cNvPr>
            <p:cNvSpPr>
              <a:spLocks noChangeArrowheads="1"/>
            </p:cNvSpPr>
            <p:nvPr/>
          </p:nvSpPr>
          <p:spPr bwMode="auto">
            <a:xfrm>
              <a:off x="2703" y="5072"/>
              <a:ext cx="63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380">
              <a:extLst>
                <a:ext uri="{FF2B5EF4-FFF2-40B4-BE49-F238E27FC236}">
                  <a16:creationId xmlns:a16="http://schemas.microsoft.com/office/drawing/2014/main" id="{49C42937-BE9A-4738-A113-742232BAFBDC}"/>
                </a:ext>
              </a:extLst>
            </p:cNvPr>
            <p:cNvSpPr>
              <a:spLocks noChangeShapeType="1"/>
            </p:cNvSpPr>
            <p:nvPr/>
          </p:nvSpPr>
          <p:spPr bwMode="auto">
            <a:xfrm>
              <a:off x="3342" y="5072"/>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Rectangle 381">
              <a:extLst>
                <a:ext uri="{FF2B5EF4-FFF2-40B4-BE49-F238E27FC236}">
                  <a16:creationId xmlns:a16="http://schemas.microsoft.com/office/drawing/2014/main" id="{C80C36FC-F01F-40C2-8FB3-11FCA6C6A8AD}"/>
                </a:ext>
              </a:extLst>
            </p:cNvPr>
            <p:cNvSpPr>
              <a:spLocks noChangeArrowheads="1"/>
            </p:cNvSpPr>
            <p:nvPr/>
          </p:nvSpPr>
          <p:spPr bwMode="auto">
            <a:xfrm>
              <a:off x="3342" y="5072"/>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7" name="Line 382">
              <a:extLst>
                <a:ext uri="{FF2B5EF4-FFF2-40B4-BE49-F238E27FC236}">
                  <a16:creationId xmlns:a16="http://schemas.microsoft.com/office/drawing/2014/main" id="{3AD4501E-170E-4718-BA46-7396E4267BE7}"/>
                </a:ext>
              </a:extLst>
            </p:cNvPr>
            <p:cNvSpPr>
              <a:spLocks noChangeShapeType="1"/>
            </p:cNvSpPr>
            <p:nvPr/>
          </p:nvSpPr>
          <p:spPr bwMode="auto">
            <a:xfrm>
              <a:off x="2703" y="5192"/>
              <a:ext cx="634"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8" name="Rectangle 383">
              <a:extLst>
                <a:ext uri="{FF2B5EF4-FFF2-40B4-BE49-F238E27FC236}">
                  <a16:creationId xmlns:a16="http://schemas.microsoft.com/office/drawing/2014/main" id="{9EA43081-2AB5-4CBE-A229-C24BDAEB1A24}"/>
                </a:ext>
              </a:extLst>
            </p:cNvPr>
            <p:cNvSpPr>
              <a:spLocks noChangeArrowheads="1"/>
            </p:cNvSpPr>
            <p:nvPr/>
          </p:nvSpPr>
          <p:spPr bwMode="auto">
            <a:xfrm>
              <a:off x="2703" y="5192"/>
              <a:ext cx="63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9" name="Line 384">
              <a:extLst>
                <a:ext uri="{FF2B5EF4-FFF2-40B4-BE49-F238E27FC236}">
                  <a16:creationId xmlns:a16="http://schemas.microsoft.com/office/drawing/2014/main" id="{89E7E875-65BA-40C5-BAC4-5C0A77ECB1A0}"/>
                </a:ext>
              </a:extLst>
            </p:cNvPr>
            <p:cNvSpPr>
              <a:spLocks noChangeShapeType="1"/>
            </p:cNvSpPr>
            <p:nvPr/>
          </p:nvSpPr>
          <p:spPr bwMode="auto">
            <a:xfrm>
              <a:off x="3342" y="5192"/>
              <a:ext cx="360"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0" name="Rectangle 385">
              <a:extLst>
                <a:ext uri="{FF2B5EF4-FFF2-40B4-BE49-F238E27FC236}">
                  <a16:creationId xmlns:a16="http://schemas.microsoft.com/office/drawing/2014/main" id="{A3A320A2-0091-4BE3-A913-B0A8F513DC14}"/>
                </a:ext>
              </a:extLst>
            </p:cNvPr>
            <p:cNvSpPr>
              <a:spLocks noChangeArrowheads="1"/>
            </p:cNvSpPr>
            <p:nvPr/>
          </p:nvSpPr>
          <p:spPr bwMode="auto">
            <a:xfrm>
              <a:off x="3342" y="5192"/>
              <a:ext cx="360"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1" name="Line 386">
              <a:extLst>
                <a:ext uri="{FF2B5EF4-FFF2-40B4-BE49-F238E27FC236}">
                  <a16:creationId xmlns:a16="http://schemas.microsoft.com/office/drawing/2014/main" id="{58E51D85-B8F6-42C3-B655-C4C7DD30631D}"/>
                </a:ext>
              </a:extLst>
            </p:cNvPr>
            <p:cNvSpPr>
              <a:spLocks noChangeShapeType="1"/>
            </p:cNvSpPr>
            <p:nvPr/>
          </p:nvSpPr>
          <p:spPr bwMode="auto">
            <a:xfrm>
              <a:off x="2698" y="4951"/>
              <a:ext cx="0" cy="366"/>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2" name="Rectangle 387">
              <a:extLst>
                <a:ext uri="{FF2B5EF4-FFF2-40B4-BE49-F238E27FC236}">
                  <a16:creationId xmlns:a16="http://schemas.microsoft.com/office/drawing/2014/main" id="{1E8483C2-87F2-4D70-AD4D-D086EB9135CA}"/>
                </a:ext>
              </a:extLst>
            </p:cNvPr>
            <p:cNvSpPr>
              <a:spLocks noChangeArrowheads="1"/>
            </p:cNvSpPr>
            <p:nvPr/>
          </p:nvSpPr>
          <p:spPr bwMode="auto">
            <a:xfrm>
              <a:off x="2698" y="4951"/>
              <a:ext cx="5" cy="366"/>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3" name="Line 388">
              <a:extLst>
                <a:ext uri="{FF2B5EF4-FFF2-40B4-BE49-F238E27FC236}">
                  <a16:creationId xmlns:a16="http://schemas.microsoft.com/office/drawing/2014/main" id="{31A3CF42-0B6B-43A6-A1AD-1A255E0E0F23}"/>
                </a:ext>
              </a:extLst>
            </p:cNvPr>
            <p:cNvSpPr>
              <a:spLocks noChangeShapeType="1"/>
            </p:cNvSpPr>
            <p:nvPr/>
          </p:nvSpPr>
          <p:spPr bwMode="auto">
            <a:xfrm>
              <a:off x="3337" y="4956"/>
              <a:ext cx="0" cy="361"/>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4" name="Rectangle 389">
              <a:extLst>
                <a:ext uri="{FF2B5EF4-FFF2-40B4-BE49-F238E27FC236}">
                  <a16:creationId xmlns:a16="http://schemas.microsoft.com/office/drawing/2014/main" id="{A549EBF4-08F7-473A-92D4-62B8E7DBE0A3}"/>
                </a:ext>
              </a:extLst>
            </p:cNvPr>
            <p:cNvSpPr>
              <a:spLocks noChangeArrowheads="1"/>
            </p:cNvSpPr>
            <p:nvPr/>
          </p:nvSpPr>
          <p:spPr bwMode="auto">
            <a:xfrm>
              <a:off x="3337" y="4956"/>
              <a:ext cx="5" cy="361"/>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5" name="Line 390">
              <a:extLst>
                <a:ext uri="{FF2B5EF4-FFF2-40B4-BE49-F238E27FC236}">
                  <a16:creationId xmlns:a16="http://schemas.microsoft.com/office/drawing/2014/main" id="{DC0A2D6C-59C1-4202-AE6D-CC7BA28D1FFF}"/>
                </a:ext>
              </a:extLst>
            </p:cNvPr>
            <p:cNvSpPr>
              <a:spLocks noChangeShapeType="1"/>
            </p:cNvSpPr>
            <p:nvPr/>
          </p:nvSpPr>
          <p:spPr bwMode="auto">
            <a:xfrm>
              <a:off x="2703" y="5312"/>
              <a:ext cx="999" cy="0"/>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6" name="Rectangle 391">
              <a:extLst>
                <a:ext uri="{FF2B5EF4-FFF2-40B4-BE49-F238E27FC236}">
                  <a16:creationId xmlns:a16="http://schemas.microsoft.com/office/drawing/2014/main" id="{9293DF75-1236-4267-A634-F98EA7196A6E}"/>
                </a:ext>
              </a:extLst>
            </p:cNvPr>
            <p:cNvSpPr>
              <a:spLocks noChangeArrowheads="1"/>
            </p:cNvSpPr>
            <p:nvPr/>
          </p:nvSpPr>
          <p:spPr bwMode="auto">
            <a:xfrm>
              <a:off x="2703" y="5312"/>
              <a:ext cx="999" cy="5"/>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7" name="Line 392">
              <a:extLst>
                <a:ext uri="{FF2B5EF4-FFF2-40B4-BE49-F238E27FC236}">
                  <a16:creationId xmlns:a16="http://schemas.microsoft.com/office/drawing/2014/main" id="{F90DF5EF-BC52-4CBB-81B3-C3EBA06514B2}"/>
                </a:ext>
              </a:extLst>
            </p:cNvPr>
            <p:cNvSpPr>
              <a:spLocks noChangeShapeType="1"/>
            </p:cNvSpPr>
            <p:nvPr/>
          </p:nvSpPr>
          <p:spPr bwMode="auto">
            <a:xfrm>
              <a:off x="3697" y="4956"/>
              <a:ext cx="0" cy="361"/>
            </a:xfrm>
            <a:prstGeom prst="line">
              <a:avLst/>
            </a:prstGeom>
            <a:noFill/>
            <a:ln w="0">
              <a:solidFill>
                <a:srgbClr val="B8CCE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8" name="Rectangle 393">
              <a:extLst>
                <a:ext uri="{FF2B5EF4-FFF2-40B4-BE49-F238E27FC236}">
                  <a16:creationId xmlns:a16="http://schemas.microsoft.com/office/drawing/2014/main" id="{93AB0317-9798-4359-92E1-3D4EBF966D87}"/>
                </a:ext>
              </a:extLst>
            </p:cNvPr>
            <p:cNvSpPr>
              <a:spLocks noChangeArrowheads="1"/>
            </p:cNvSpPr>
            <p:nvPr/>
          </p:nvSpPr>
          <p:spPr bwMode="auto">
            <a:xfrm>
              <a:off x="3697" y="4956"/>
              <a:ext cx="5" cy="361"/>
            </a:xfrm>
            <a:prstGeom prst="rect">
              <a:avLst/>
            </a:prstGeom>
            <a:solidFill>
              <a:srgbClr val="B8CC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9" name="Line 394">
              <a:extLst>
                <a:ext uri="{FF2B5EF4-FFF2-40B4-BE49-F238E27FC236}">
                  <a16:creationId xmlns:a16="http://schemas.microsoft.com/office/drawing/2014/main" id="{BCD62228-F669-4FC2-BBD3-8C5B1572C4FB}"/>
                </a:ext>
              </a:extLst>
            </p:cNvPr>
            <p:cNvSpPr>
              <a:spLocks noChangeShapeType="1"/>
            </p:cNvSpPr>
            <p:nvPr/>
          </p:nvSpPr>
          <p:spPr bwMode="auto">
            <a:xfrm>
              <a:off x="2698" y="53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0" name="Rectangle 395">
              <a:extLst>
                <a:ext uri="{FF2B5EF4-FFF2-40B4-BE49-F238E27FC236}">
                  <a16:creationId xmlns:a16="http://schemas.microsoft.com/office/drawing/2014/main" id="{F0411E5D-2DAE-4479-AAD1-0E4C0C32D306}"/>
                </a:ext>
              </a:extLst>
            </p:cNvPr>
            <p:cNvSpPr>
              <a:spLocks noChangeArrowheads="1"/>
            </p:cNvSpPr>
            <p:nvPr/>
          </p:nvSpPr>
          <p:spPr bwMode="auto">
            <a:xfrm>
              <a:off x="2698" y="531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1" name="Line 396">
              <a:extLst>
                <a:ext uri="{FF2B5EF4-FFF2-40B4-BE49-F238E27FC236}">
                  <a16:creationId xmlns:a16="http://schemas.microsoft.com/office/drawing/2014/main" id="{6CC92FB4-0C54-4ECD-87BC-AEBB5A7E67A2}"/>
                </a:ext>
              </a:extLst>
            </p:cNvPr>
            <p:cNvSpPr>
              <a:spLocks noChangeShapeType="1"/>
            </p:cNvSpPr>
            <p:nvPr/>
          </p:nvSpPr>
          <p:spPr bwMode="auto">
            <a:xfrm>
              <a:off x="3337" y="53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2" name="Rectangle 397">
              <a:extLst>
                <a:ext uri="{FF2B5EF4-FFF2-40B4-BE49-F238E27FC236}">
                  <a16:creationId xmlns:a16="http://schemas.microsoft.com/office/drawing/2014/main" id="{2A7374B2-D68E-45F5-A076-54A299E518EA}"/>
                </a:ext>
              </a:extLst>
            </p:cNvPr>
            <p:cNvSpPr>
              <a:spLocks noChangeArrowheads="1"/>
            </p:cNvSpPr>
            <p:nvPr/>
          </p:nvSpPr>
          <p:spPr bwMode="auto">
            <a:xfrm>
              <a:off x="3337" y="531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3" name="Line 398">
              <a:extLst>
                <a:ext uri="{FF2B5EF4-FFF2-40B4-BE49-F238E27FC236}">
                  <a16:creationId xmlns:a16="http://schemas.microsoft.com/office/drawing/2014/main" id="{124FF819-C553-486D-822E-2965A7047726}"/>
                </a:ext>
              </a:extLst>
            </p:cNvPr>
            <p:cNvSpPr>
              <a:spLocks noChangeShapeType="1"/>
            </p:cNvSpPr>
            <p:nvPr/>
          </p:nvSpPr>
          <p:spPr bwMode="auto">
            <a:xfrm>
              <a:off x="3697" y="531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4" name="Rectangle 399">
              <a:extLst>
                <a:ext uri="{FF2B5EF4-FFF2-40B4-BE49-F238E27FC236}">
                  <a16:creationId xmlns:a16="http://schemas.microsoft.com/office/drawing/2014/main" id="{6B2BE12A-7422-47B9-9009-43DBA6CFFF2E}"/>
                </a:ext>
              </a:extLst>
            </p:cNvPr>
            <p:cNvSpPr>
              <a:spLocks noChangeArrowheads="1"/>
            </p:cNvSpPr>
            <p:nvPr/>
          </p:nvSpPr>
          <p:spPr bwMode="auto">
            <a:xfrm>
              <a:off x="3697" y="531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5" name="Line 400">
              <a:extLst>
                <a:ext uri="{FF2B5EF4-FFF2-40B4-BE49-F238E27FC236}">
                  <a16:creationId xmlns:a16="http://schemas.microsoft.com/office/drawing/2014/main" id="{1F31B970-CEAE-40FA-BF60-E0F1E1094A6A}"/>
                </a:ext>
              </a:extLst>
            </p:cNvPr>
            <p:cNvSpPr>
              <a:spLocks noChangeShapeType="1"/>
            </p:cNvSpPr>
            <p:nvPr/>
          </p:nvSpPr>
          <p:spPr bwMode="auto">
            <a:xfrm>
              <a:off x="3702" y="48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6" name="Rectangle 401">
              <a:extLst>
                <a:ext uri="{FF2B5EF4-FFF2-40B4-BE49-F238E27FC236}">
                  <a16:creationId xmlns:a16="http://schemas.microsoft.com/office/drawing/2014/main" id="{0A4E4F3B-528F-40F0-84AC-CB86C88C75EF}"/>
                </a:ext>
              </a:extLst>
            </p:cNvPr>
            <p:cNvSpPr>
              <a:spLocks noChangeArrowheads="1"/>
            </p:cNvSpPr>
            <p:nvPr/>
          </p:nvSpPr>
          <p:spPr bwMode="auto">
            <a:xfrm>
              <a:off x="3702" y="480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7" name="Line 402">
              <a:extLst>
                <a:ext uri="{FF2B5EF4-FFF2-40B4-BE49-F238E27FC236}">
                  <a16:creationId xmlns:a16="http://schemas.microsoft.com/office/drawing/2014/main" id="{33F1B5F8-B36A-4140-8455-A0FAB143B21F}"/>
                </a:ext>
              </a:extLst>
            </p:cNvPr>
            <p:cNvSpPr>
              <a:spLocks noChangeShapeType="1"/>
            </p:cNvSpPr>
            <p:nvPr/>
          </p:nvSpPr>
          <p:spPr bwMode="auto">
            <a:xfrm>
              <a:off x="3702" y="492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8" name="Rectangle 403">
              <a:extLst>
                <a:ext uri="{FF2B5EF4-FFF2-40B4-BE49-F238E27FC236}">
                  <a16:creationId xmlns:a16="http://schemas.microsoft.com/office/drawing/2014/main" id="{C9464558-3293-4D90-B012-C24DE38140ED}"/>
                </a:ext>
              </a:extLst>
            </p:cNvPr>
            <p:cNvSpPr>
              <a:spLocks noChangeArrowheads="1"/>
            </p:cNvSpPr>
            <p:nvPr/>
          </p:nvSpPr>
          <p:spPr bwMode="auto">
            <a:xfrm>
              <a:off x="3702" y="492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9" name="Line 404">
              <a:extLst>
                <a:ext uri="{FF2B5EF4-FFF2-40B4-BE49-F238E27FC236}">
                  <a16:creationId xmlns:a16="http://schemas.microsoft.com/office/drawing/2014/main" id="{C71C5C5A-074A-4C35-A605-87391C1B6F47}"/>
                </a:ext>
              </a:extLst>
            </p:cNvPr>
            <p:cNvSpPr>
              <a:spLocks noChangeShapeType="1"/>
            </p:cNvSpPr>
            <p:nvPr/>
          </p:nvSpPr>
          <p:spPr bwMode="auto">
            <a:xfrm>
              <a:off x="3702" y="49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0" name="Rectangle 405">
              <a:extLst>
                <a:ext uri="{FF2B5EF4-FFF2-40B4-BE49-F238E27FC236}">
                  <a16:creationId xmlns:a16="http://schemas.microsoft.com/office/drawing/2014/main" id="{8DBA0C96-0B42-4F85-98B3-7CC79E8E66B1}"/>
                </a:ext>
              </a:extLst>
            </p:cNvPr>
            <p:cNvSpPr>
              <a:spLocks noChangeArrowheads="1"/>
            </p:cNvSpPr>
            <p:nvPr/>
          </p:nvSpPr>
          <p:spPr bwMode="auto">
            <a:xfrm>
              <a:off x="3702" y="495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1" name="Line 406">
              <a:extLst>
                <a:ext uri="{FF2B5EF4-FFF2-40B4-BE49-F238E27FC236}">
                  <a16:creationId xmlns:a16="http://schemas.microsoft.com/office/drawing/2014/main" id="{229CCC8A-1EB9-418E-983F-2A87D3B5B692}"/>
                </a:ext>
              </a:extLst>
            </p:cNvPr>
            <p:cNvSpPr>
              <a:spLocks noChangeShapeType="1"/>
            </p:cNvSpPr>
            <p:nvPr/>
          </p:nvSpPr>
          <p:spPr bwMode="auto">
            <a:xfrm>
              <a:off x="3702" y="507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2" name="Rectangle 407">
              <a:extLst>
                <a:ext uri="{FF2B5EF4-FFF2-40B4-BE49-F238E27FC236}">
                  <a16:creationId xmlns:a16="http://schemas.microsoft.com/office/drawing/2014/main" id="{A0B22109-BD45-4101-BEB8-64D010B73ECE}"/>
                </a:ext>
              </a:extLst>
            </p:cNvPr>
            <p:cNvSpPr>
              <a:spLocks noChangeArrowheads="1"/>
            </p:cNvSpPr>
            <p:nvPr/>
          </p:nvSpPr>
          <p:spPr bwMode="auto">
            <a:xfrm>
              <a:off x="3702" y="507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3" name="Line 408">
              <a:extLst>
                <a:ext uri="{FF2B5EF4-FFF2-40B4-BE49-F238E27FC236}">
                  <a16:creationId xmlns:a16="http://schemas.microsoft.com/office/drawing/2014/main" id="{C6F77CCF-EC3D-4C9D-9306-3F3B52605869}"/>
                </a:ext>
              </a:extLst>
            </p:cNvPr>
            <p:cNvSpPr>
              <a:spLocks noChangeShapeType="1"/>
            </p:cNvSpPr>
            <p:nvPr/>
          </p:nvSpPr>
          <p:spPr bwMode="auto">
            <a:xfrm>
              <a:off x="3702" y="519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4" name="Rectangle 409">
              <a:extLst>
                <a:ext uri="{FF2B5EF4-FFF2-40B4-BE49-F238E27FC236}">
                  <a16:creationId xmlns:a16="http://schemas.microsoft.com/office/drawing/2014/main" id="{ED550866-52B8-47C5-B098-E2FFE8346192}"/>
                </a:ext>
              </a:extLst>
            </p:cNvPr>
            <p:cNvSpPr>
              <a:spLocks noChangeArrowheads="1"/>
            </p:cNvSpPr>
            <p:nvPr/>
          </p:nvSpPr>
          <p:spPr bwMode="auto">
            <a:xfrm>
              <a:off x="3702" y="519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5" name="Line 410">
              <a:extLst>
                <a:ext uri="{FF2B5EF4-FFF2-40B4-BE49-F238E27FC236}">
                  <a16:creationId xmlns:a16="http://schemas.microsoft.com/office/drawing/2014/main" id="{594DB748-430F-44B0-B9E6-72EC850C4B7E}"/>
                </a:ext>
              </a:extLst>
            </p:cNvPr>
            <p:cNvSpPr>
              <a:spLocks noChangeShapeType="1"/>
            </p:cNvSpPr>
            <p:nvPr/>
          </p:nvSpPr>
          <p:spPr bwMode="auto">
            <a:xfrm>
              <a:off x="3702" y="53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6" name="Rectangle 411">
              <a:extLst>
                <a:ext uri="{FF2B5EF4-FFF2-40B4-BE49-F238E27FC236}">
                  <a16:creationId xmlns:a16="http://schemas.microsoft.com/office/drawing/2014/main" id="{D79DD913-11ED-4245-8454-DCE25AE943A1}"/>
                </a:ext>
              </a:extLst>
            </p:cNvPr>
            <p:cNvSpPr>
              <a:spLocks noChangeArrowheads="1"/>
            </p:cNvSpPr>
            <p:nvPr/>
          </p:nvSpPr>
          <p:spPr bwMode="auto">
            <a:xfrm>
              <a:off x="3702" y="531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68282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8080" y="1116451"/>
            <a:ext cx="3665604" cy="2250049"/>
          </a:xfrm>
          <a:prstGeom prst="rect">
            <a:avLst/>
          </a:prstGeom>
        </p:spPr>
      </p:pic>
      <p:graphicFrame>
        <p:nvGraphicFramePr>
          <p:cNvPr id="4" name="コンテンツ プレースホルダー 3"/>
          <p:cNvGraphicFramePr>
            <a:graphicFrameLocks noGrp="1"/>
          </p:cNvGraphicFramePr>
          <p:nvPr>
            <p:ph idx="1"/>
          </p:nvPr>
        </p:nvGraphicFramePr>
        <p:xfrm>
          <a:off x="287462" y="357172"/>
          <a:ext cx="6408712" cy="8916308"/>
        </p:xfrm>
        <a:graphic>
          <a:graphicData uri="http://schemas.openxmlformats.org/drawingml/2006/table">
            <a:tbl>
              <a:tblPr bandRow="1">
                <a:tableStyleId>{93296810-A885-4BE3-A3E7-6D5BEEA58F35}</a:tableStyleId>
              </a:tblPr>
              <a:tblGrid>
                <a:gridCol w="6408712">
                  <a:extLst>
                    <a:ext uri="{9D8B030D-6E8A-4147-A177-3AD203B41FA5}">
                      <a16:colId xmlns:a16="http://schemas.microsoft.com/office/drawing/2014/main" val="20000"/>
                    </a:ext>
                  </a:extLst>
                </a:gridCol>
              </a:tblGrid>
              <a:tr h="347356">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現状・データ</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528468">
                <a:tc>
                  <a:txBody>
                    <a:bodyPr/>
                    <a:lstStyle/>
                    <a:p>
                      <a:pPr algn="l" fontAlgn="t"/>
                      <a:endParaRPr lang="en-US" altLang="ja-JP" sz="1050" b="1" i="0" u="none" strike="noStrike" dirty="0">
                        <a:solidFill>
                          <a:schemeClr val="tx1"/>
                        </a:solidFill>
                        <a:latin typeface="HG丸ｺﾞｼｯｸM-PRO" pitchFamily="50" charset="-128"/>
                        <a:ea typeface="HG丸ｺﾞｼｯｸM-PRO" pitchFamily="50" charset="-128"/>
                      </a:endParaRPr>
                    </a:p>
                    <a:p>
                      <a:pPr algn="l" fontAlgn="t"/>
                      <a:endParaRPr lang="en-US" altLang="ja-JP" sz="1050" b="0" i="0" u="none" strike="noStrike" dirty="0">
                        <a:solidFill>
                          <a:srgbClr val="002060"/>
                        </a:solidFill>
                        <a:latin typeface="ＭＳ Ｐゴシック"/>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0" name="正方形/長方形 19"/>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32</a:t>
            </a:r>
            <a:r>
              <a:rPr kumimoji="1" lang="en-US" altLang="ja-JP" dirty="0">
                <a:solidFill>
                  <a:schemeClr val="tx1"/>
                </a:solidFill>
              </a:rPr>
              <a:t>-</a:t>
            </a:r>
            <a:endParaRPr kumimoji="1" lang="ja-JP" altLang="en-US" dirty="0">
              <a:solidFill>
                <a:schemeClr val="tx1"/>
              </a:solidFill>
            </a:endParaRPr>
          </a:p>
        </p:txBody>
      </p:sp>
      <p:sp>
        <p:nvSpPr>
          <p:cNvPr id="22" name="正方形/長方形 21"/>
          <p:cNvSpPr/>
          <p:nvPr/>
        </p:nvSpPr>
        <p:spPr>
          <a:xfrm>
            <a:off x="5201816" y="5079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23" name="正方形/長方形 22"/>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経営課題４</a:t>
            </a:r>
            <a:endParaRPr kumimoji="1" lang="ja-JP" altLang="en-US" sz="1050" dirty="0">
              <a:solidFill>
                <a:schemeClr val="tx1"/>
              </a:solidFill>
              <a:latin typeface="+mj-ea"/>
              <a:ea typeface="+mj-ea"/>
            </a:endParaRPr>
          </a:p>
        </p:txBody>
      </p:sp>
      <p:sp>
        <p:nvSpPr>
          <p:cNvPr id="44" name="正方形/長方形 43"/>
          <p:cNvSpPr/>
          <p:nvPr/>
        </p:nvSpPr>
        <p:spPr>
          <a:xfrm>
            <a:off x="287462" y="828419"/>
            <a:ext cx="215265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dirty="0">
                <a:solidFill>
                  <a:schemeClr val="tx1"/>
                </a:solidFill>
                <a:latin typeface="HG丸ｺﾞｼｯｸM-PRO" pitchFamily="50" charset="-128"/>
                <a:ea typeface="HG丸ｺﾞｼｯｸM-PRO" pitchFamily="50" charset="-128"/>
              </a:rPr>
              <a:t>◆健康に関するデータ</a:t>
            </a:r>
          </a:p>
        </p:txBody>
      </p:sp>
      <p:sp>
        <p:nvSpPr>
          <p:cNvPr id="45" name="テキスト ボックス 22"/>
          <p:cNvSpPr txBox="1"/>
          <p:nvPr/>
        </p:nvSpPr>
        <p:spPr>
          <a:xfrm>
            <a:off x="377635" y="1116451"/>
            <a:ext cx="2249393"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HG丸ｺﾞｼｯｸM-PRO" pitchFamily="50" charset="-128"/>
                <a:ea typeface="HG丸ｺﾞｼｯｸM-PRO" pitchFamily="50" charset="-128"/>
              </a:rPr>
              <a:t>■高齢化率の年次推移</a:t>
            </a:r>
          </a:p>
        </p:txBody>
      </p:sp>
      <p:sp>
        <p:nvSpPr>
          <p:cNvPr id="47" name="正方形/長方形 46"/>
          <p:cNvSpPr/>
          <p:nvPr/>
        </p:nvSpPr>
        <p:spPr>
          <a:xfrm>
            <a:off x="377634" y="3729140"/>
            <a:ext cx="215265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000" dirty="0">
                <a:solidFill>
                  <a:schemeClr val="tx1"/>
                </a:solidFill>
                <a:latin typeface="HG丸ｺﾞｼｯｸM-PRO" pitchFamily="50" charset="-128"/>
                <a:ea typeface="HG丸ｺﾞｼｯｸM-PRO" pitchFamily="50" charset="-128"/>
              </a:rPr>
              <a:t>◆在宅療養に関するデータ</a:t>
            </a: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791" y="6596941"/>
            <a:ext cx="4272338" cy="2532524"/>
          </a:xfrm>
          <a:prstGeom prst="rect">
            <a:avLst/>
          </a:prstGeom>
        </p:spPr>
      </p:pic>
      <p:sp>
        <p:nvSpPr>
          <p:cNvPr id="17" name="テキスト ボックス 23"/>
          <p:cNvSpPr txBox="1"/>
          <p:nvPr/>
        </p:nvSpPr>
        <p:spPr>
          <a:xfrm>
            <a:off x="305626" y="2864842"/>
            <a:ext cx="2907350" cy="307777"/>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700" dirty="0">
                <a:solidFill>
                  <a:srgbClr val="000000"/>
                </a:solidFill>
                <a:latin typeface="HG丸ｺﾞｼｯｸM-PRO" pitchFamily="50" charset="-128"/>
                <a:ea typeface="HG丸ｺﾞｼｯｸM-PRO" pitchFamily="50" charset="-128"/>
              </a:rPr>
              <a:t>資料：</a:t>
            </a:r>
            <a:r>
              <a:rPr lang="en-US" altLang="ja-JP" sz="700" dirty="0">
                <a:solidFill>
                  <a:srgbClr val="000000"/>
                </a:solidFill>
                <a:latin typeface="HG丸ｺﾞｼｯｸM-PRO" pitchFamily="50" charset="-128"/>
                <a:ea typeface="HG丸ｺﾞｼｯｸM-PRO" pitchFamily="50" charset="-128"/>
              </a:rPr>
              <a:t>H17,22,27</a:t>
            </a:r>
            <a:r>
              <a:rPr lang="ja-JP" altLang="en-US" sz="700" dirty="0">
                <a:solidFill>
                  <a:srgbClr val="000000"/>
                </a:solidFill>
                <a:latin typeface="HG丸ｺﾞｼｯｸM-PRO" pitchFamily="50" charset="-128"/>
                <a:ea typeface="HG丸ｺﾞｼｯｸM-PRO" pitchFamily="50" charset="-128"/>
              </a:rPr>
              <a:t>は「国勢調査」、</a:t>
            </a:r>
            <a:endParaRPr lang="en-US" altLang="ja-JP" sz="700" dirty="0">
              <a:solidFill>
                <a:srgbClr val="000000"/>
              </a:solidFill>
              <a:latin typeface="HG丸ｺﾞｼｯｸM-PRO" pitchFamily="50" charset="-128"/>
              <a:ea typeface="HG丸ｺﾞｼｯｸM-PRO" pitchFamily="50" charset="-128"/>
            </a:endParaRPr>
          </a:p>
          <a:p>
            <a:pPr fontAlgn="ctr"/>
            <a:r>
              <a:rPr lang="ja-JP" altLang="en-US" sz="700" dirty="0">
                <a:solidFill>
                  <a:srgbClr val="000000"/>
                </a:solidFill>
                <a:latin typeface="HG丸ｺﾞｼｯｸM-PRO" pitchFamily="50" charset="-128"/>
                <a:ea typeface="HG丸ｺﾞｼｯｸM-PRO" pitchFamily="50" charset="-128"/>
              </a:rPr>
              <a:t>　　　</a:t>
            </a:r>
            <a:r>
              <a:rPr lang="en-US" altLang="ja-JP" sz="700" dirty="0">
                <a:solidFill>
                  <a:srgbClr val="000000"/>
                </a:solidFill>
                <a:latin typeface="HG丸ｺﾞｼｯｸM-PRO" pitchFamily="50" charset="-128"/>
                <a:ea typeface="HG丸ｺﾞｼｯｸM-PRO" pitchFamily="50" charset="-128"/>
              </a:rPr>
              <a:t>H28,29,30,31</a:t>
            </a:r>
            <a:r>
              <a:rPr lang="ja-JP" altLang="en-US" sz="700" dirty="0">
                <a:solidFill>
                  <a:srgbClr val="000000"/>
                </a:solidFill>
                <a:latin typeface="HG丸ｺﾞｼｯｸM-PRO" pitchFamily="50" charset="-128"/>
                <a:ea typeface="HG丸ｺﾞｼｯｸM-PRO" pitchFamily="50" charset="-128"/>
              </a:rPr>
              <a:t>は大阪市都市計画局「大阪市推計人口」</a:t>
            </a:r>
            <a:endParaRPr lang="ja-JP" altLang="en-US" sz="700" b="0" dirty="0">
              <a:solidFill>
                <a:srgbClr val="000000"/>
              </a:solidFill>
              <a:latin typeface="HG丸ｺﾞｼｯｸM-PRO" pitchFamily="50" charset="-128"/>
              <a:ea typeface="HG丸ｺﾞｼｯｸM-PRO" pitchFamily="50" charset="-128"/>
            </a:endParaRPr>
          </a:p>
        </p:txBody>
      </p:sp>
      <p:sp>
        <p:nvSpPr>
          <p:cNvPr id="21" name="テキスト ボックス 23"/>
          <p:cNvSpPr txBox="1"/>
          <p:nvPr/>
        </p:nvSpPr>
        <p:spPr>
          <a:xfrm>
            <a:off x="2902797" y="3455453"/>
            <a:ext cx="3395809" cy="307777"/>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700" b="0" baseline="0" dirty="0">
                <a:solidFill>
                  <a:schemeClr val="tx1"/>
                </a:solidFill>
                <a:latin typeface="Meiryo UI" panose="020B0604030504040204" pitchFamily="50" charset="-128"/>
                <a:ea typeface="Meiryo UI" panose="020B0604030504040204" pitchFamily="50" charset="-128"/>
              </a:rPr>
              <a:t> </a:t>
            </a:r>
            <a:r>
              <a:rPr lang="ja-JP" altLang="en-US" sz="700" dirty="0">
                <a:solidFill>
                  <a:schemeClr val="tx1"/>
                </a:solidFill>
                <a:latin typeface="Meiryo UI" panose="020B0604030504040204" pitchFamily="50" charset="-128"/>
                <a:ea typeface="Meiryo UI" panose="020B0604030504040204" pitchFamily="50" charset="-128"/>
              </a:rPr>
              <a:t>区民アンケート「いきいき・</a:t>
            </a:r>
            <a:r>
              <a:rPr lang="ja-JP" altLang="en-US" sz="700" dirty="0" err="1">
                <a:solidFill>
                  <a:schemeClr val="tx1"/>
                </a:solidFill>
                <a:latin typeface="Meiryo UI" panose="020B0604030504040204" pitchFamily="50" charset="-128"/>
                <a:ea typeface="Meiryo UI" panose="020B0604030504040204" pitchFamily="50" charset="-128"/>
              </a:rPr>
              <a:t>かみかみ</a:t>
            </a:r>
            <a:r>
              <a:rPr lang="ja-JP" altLang="en-US" sz="700" dirty="0">
                <a:solidFill>
                  <a:schemeClr val="tx1"/>
                </a:solidFill>
                <a:latin typeface="Meiryo UI" panose="020B0604030504040204" pitchFamily="50" charset="-128"/>
                <a:ea typeface="Meiryo UI" panose="020B0604030504040204" pitchFamily="50" charset="-128"/>
              </a:rPr>
              <a:t>百歳体操」認知度</a:t>
            </a:r>
            <a:endParaRPr lang="en-US" altLang="ja-JP" sz="700" dirty="0">
              <a:solidFill>
                <a:schemeClr val="tx1"/>
              </a:solidFill>
              <a:latin typeface="Meiryo UI" panose="020B0604030504040204" pitchFamily="50" charset="-128"/>
              <a:ea typeface="Meiryo UI" panose="020B0604030504040204" pitchFamily="50" charset="-128"/>
            </a:endParaRPr>
          </a:p>
          <a:p>
            <a:pPr fontAlgn="ctr"/>
            <a:r>
              <a:rPr lang="ja-JP" altLang="en-US" sz="700" dirty="0">
                <a:solidFill>
                  <a:schemeClr val="tx1"/>
                </a:solidFill>
                <a:latin typeface="Meiryo UI" panose="020B0604030504040204" pitchFamily="50" charset="-128"/>
                <a:ea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rPr>
              <a:t>H28</a:t>
            </a:r>
            <a:r>
              <a:rPr lang="ja-JP" altLang="en-US" sz="700" dirty="0">
                <a:solidFill>
                  <a:schemeClr val="tx1"/>
                </a:solidFill>
                <a:latin typeface="Meiryo UI" panose="020B0604030504040204" pitchFamily="50" charset="-128"/>
                <a:ea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rPr>
              <a:t>22.9%</a:t>
            </a:r>
            <a:r>
              <a:rPr lang="ja-JP" altLang="en-US" sz="700" dirty="0">
                <a:solidFill>
                  <a:schemeClr val="tx1"/>
                </a:solidFill>
                <a:latin typeface="Meiryo UI" panose="020B0604030504040204" pitchFamily="50" charset="-128"/>
                <a:ea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rPr>
              <a:t>H29</a:t>
            </a:r>
            <a:r>
              <a:rPr lang="ja-JP" altLang="en-US" sz="700" dirty="0">
                <a:solidFill>
                  <a:schemeClr val="tx1"/>
                </a:solidFill>
                <a:latin typeface="Meiryo UI" panose="020B0604030504040204" pitchFamily="50" charset="-128"/>
                <a:ea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rPr>
              <a:t>28.3%</a:t>
            </a:r>
            <a:r>
              <a:rPr lang="ja-JP" altLang="en-US" sz="700" dirty="0">
                <a:solidFill>
                  <a:schemeClr val="tx1"/>
                </a:solidFill>
                <a:latin typeface="Meiryo UI" panose="020B0604030504040204" pitchFamily="50" charset="-128"/>
                <a:ea typeface="Meiryo UI" panose="020B0604030504040204" pitchFamily="50" charset="-128"/>
              </a:rPr>
              <a:t>　　</a:t>
            </a:r>
            <a:r>
              <a:rPr lang="en-US" altLang="ja-JP" sz="700" dirty="0">
                <a:solidFill>
                  <a:schemeClr val="tx1"/>
                </a:solidFill>
                <a:latin typeface="Meiryo UI" panose="020B0604030504040204" pitchFamily="50" charset="-128"/>
                <a:ea typeface="Meiryo UI" panose="020B0604030504040204" pitchFamily="50" charset="-128"/>
              </a:rPr>
              <a:t>H30</a:t>
            </a:r>
            <a:r>
              <a:rPr lang="ja-JP" altLang="en-US" sz="700" dirty="0">
                <a:solidFill>
                  <a:schemeClr val="tx1"/>
                </a:solidFill>
                <a:latin typeface="Meiryo UI" panose="020B0604030504040204" pitchFamily="50" charset="-128"/>
                <a:ea typeface="Meiryo UI" panose="020B0604030504040204" pitchFamily="50" charset="-128"/>
              </a:rPr>
              <a:t>　未実施</a:t>
            </a:r>
            <a:endParaRPr lang="ja-JP" altLang="en-US" sz="700" b="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378229" y="1492238"/>
            <a:ext cx="2544846" cy="1334016"/>
          </a:xfrm>
          <a:prstGeom prst="rect">
            <a:avLst/>
          </a:prstGeom>
        </p:spPr>
      </p:pic>
      <p:pic>
        <p:nvPicPr>
          <p:cNvPr id="18" name="図 17"/>
          <p:cNvPicPr>
            <a:picLocks noChangeAspect="1"/>
          </p:cNvPicPr>
          <p:nvPr/>
        </p:nvPicPr>
        <p:blipFill>
          <a:blip r:embed="rId5"/>
          <a:stretch>
            <a:fillRect/>
          </a:stretch>
        </p:blipFill>
        <p:spPr>
          <a:xfrm>
            <a:off x="2923074" y="1069026"/>
            <a:ext cx="3748045" cy="2386425"/>
          </a:xfrm>
          <a:prstGeom prst="rect">
            <a:avLst/>
          </a:prstGeom>
        </p:spPr>
      </p:pic>
      <p:pic>
        <p:nvPicPr>
          <p:cNvPr id="19" name="図 18"/>
          <p:cNvPicPr>
            <a:picLocks noChangeAspect="1"/>
          </p:cNvPicPr>
          <p:nvPr/>
        </p:nvPicPr>
        <p:blipFill>
          <a:blip r:embed="rId6"/>
          <a:stretch>
            <a:fillRect/>
          </a:stretch>
        </p:blipFill>
        <p:spPr>
          <a:xfrm>
            <a:off x="596791" y="4023626"/>
            <a:ext cx="4194758" cy="2455281"/>
          </a:xfrm>
          <a:prstGeom prst="rect">
            <a:avLst/>
          </a:prstGeom>
        </p:spPr>
      </p:pic>
    </p:spTree>
    <p:extLst>
      <p:ext uri="{BB962C8B-B14F-4D97-AF65-F5344CB8AC3E}">
        <p14:creationId xmlns:p14="http://schemas.microsoft.com/office/powerpoint/2010/main" val="427316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nvPr>
        </p:nvGraphicFramePr>
        <p:xfrm>
          <a:off x="260648" y="357172"/>
          <a:ext cx="6408712" cy="9132332"/>
        </p:xfrm>
        <a:graphic>
          <a:graphicData uri="http://schemas.openxmlformats.org/drawingml/2006/table">
            <a:tbl>
              <a:tblPr bandRow="1">
                <a:tableStyleId>{93296810-A885-4BE3-A3E7-6D5BEEA58F35}</a:tableStyleId>
              </a:tblPr>
              <a:tblGrid>
                <a:gridCol w="6408712">
                  <a:extLst>
                    <a:ext uri="{9D8B030D-6E8A-4147-A177-3AD203B41FA5}">
                      <a16:colId xmlns:a16="http://schemas.microsoft.com/office/drawing/2014/main" val="20000"/>
                    </a:ext>
                  </a:extLst>
                </a:gridCol>
              </a:tblGrid>
              <a:tr h="347356">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現状・データ</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744492">
                <a:tc>
                  <a:txBody>
                    <a:bodyPr/>
                    <a:lstStyle/>
                    <a:p>
                      <a:pPr algn="l" fontAlgn="t"/>
                      <a:endParaRPr lang="en-US" altLang="ja-JP" sz="1050" b="1" i="0" u="none" strike="noStrike" dirty="0">
                        <a:solidFill>
                          <a:schemeClr val="tx1"/>
                        </a:solidFill>
                        <a:latin typeface="HG丸ｺﾞｼｯｸM-PRO" pitchFamily="50" charset="-128"/>
                        <a:ea typeface="HG丸ｺﾞｼｯｸM-PRO" pitchFamily="50" charset="-128"/>
                      </a:endParaRPr>
                    </a:p>
                    <a:p>
                      <a:pPr algn="l" fontAlgn="t"/>
                      <a:r>
                        <a:rPr lang="ja-JP" altLang="en-US" sz="1050" b="0" i="0" u="none" strike="noStrike" dirty="0">
                          <a:solidFill>
                            <a:srgbClr val="002060"/>
                          </a:solidFill>
                          <a:latin typeface="ＭＳ Ｐゴシック"/>
                        </a:rPr>
                        <a:t>　</a:t>
                      </a:r>
                      <a:endParaRPr lang="en-US" altLang="ja-JP" sz="1050" b="0" i="0" u="none" strike="noStrike" dirty="0">
                        <a:solidFill>
                          <a:srgbClr val="002060"/>
                        </a:solidFill>
                        <a:latin typeface="ＭＳ Ｐゴシック"/>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0" name="正方形/長方形 19"/>
          <p:cNvSpPr/>
          <p:nvPr/>
        </p:nvSpPr>
        <p:spPr>
          <a:xfrm>
            <a:off x="3068959" y="9535988"/>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33</a:t>
            </a:r>
            <a:r>
              <a:rPr kumimoji="1" lang="en-US" altLang="ja-JP" dirty="0">
                <a:solidFill>
                  <a:schemeClr val="tx1"/>
                </a:solidFill>
              </a:rPr>
              <a:t>-</a:t>
            </a:r>
            <a:endParaRPr kumimoji="1" lang="ja-JP" altLang="en-US" dirty="0">
              <a:solidFill>
                <a:schemeClr val="tx1"/>
              </a:solidFill>
            </a:endParaRPr>
          </a:p>
        </p:txBody>
      </p:sp>
      <p:sp>
        <p:nvSpPr>
          <p:cNvPr id="22" name="正方形/長方形 21"/>
          <p:cNvSpPr/>
          <p:nvPr/>
        </p:nvSpPr>
        <p:spPr>
          <a:xfrm>
            <a:off x="29691" y="59498"/>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23" name="正方形/長方形 22"/>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経営課題４</a:t>
            </a:r>
            <a:endParaRPr kumimoji="1" lang="ja-JP" altLang="en-US" sz="1050" dirty="0">
              <a:solidFill>
                <a:schemeClr val="tx1"/>
              </a:solidFill>
              <a:latin typeface="+mj-ea"/>
              <a:ea typeface="+mj-ea"/>
            </a:endParaRPr>
          </a:p>
        </p:txBody>
      </p:sp>
      <p:sp>
        <p:nvSpPr>
          <p:cNvPr id="10" name="テキスト ボックス 23"/>
          <p:cNvSpPr txBox="1"/>
          <p:nvPr/>
        </p:nvSpPr>
        <p:spPr>
          <a:xfrm>
            <a:off x="358513" y="848545"/>
            <a:ext cx="6208789" cy="792088"/>
          </a:xfrm>
          <a:prstGeom prst="rect">
            <a:avLst/>
          </a:prstGeom>
          <a:noFill/>
          <a:ln w="6350"/>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城東区民へのアンケート結果（</a:t>
            </a:r>
            <a:r>
              <a:rPr kumimoji="1" lang="ja-JP" altLang="ja-JP" sz="800" b="0" kern="1200" dirty="0">
                <a:solidFill>
                  <a:schemeClr val="tx1"/>
                </a:solidFill>
                <a:effectLst/>
                <a:latin typeface="+mn-lt"/>
                <a:ea typeface="+mn-ea"/>
                <a:cs typeface="+mn-cs"/>
              </a:rPr>
              <a:t>平成</a:t>
            </a:r>
            <a:r>
              <a:rPr kumimoji="1" lang="en-US" altLang="ja-JP" sz="800" b="0" kern="1200" dirty="0">
                <a:solidFill>
                  <a:schemeClr val="tx1"/>
                </a:solidFill>
                <a:effectLst/>
                <a:latin typeface="+mn-lt"/>
                <a:ea typeface="+mn-ea"/>
                <a:cs typeface="+mn-cs"/>
              </a:rPr>
              <a:t>26</a:t>
            </a:r>
            <a:r>
              <a:rPr kumimoji="1" lang="ja-JP" altLang="ja-JP" sz="800" b="0" kern="1200" dirty="0">
                <a:solidFill>
                  <a:schemeClr val="tx1"/>
                </a:solidFill>
                <a:effectLst/>
                <a:latin typeface="+mn-lt"/>
                <a:ea typeface="+mn-ea"/>
                <a:cs typeface="+mn-cs"/>
              </a:rPr>
              <a:t>年</a:t>
            </a:r>
            <a:r>
              <a:rPr kumimoji="1" lang="en-US" altLang="ja-JP" sz="800" b="0" kern="1200" dirty="0">
                <a:solidFill>
                  <a:schemeClr val="tx1"/>
                </a:solidFill>
                <a:effectLst/>
                <a:latin typeface="+mn-lt"/>
                <a:ea typeface="+mn-ea"/>
                <a:cs typeface="+mn-cs"/>
              </a:rPr>
              <a:t>10</a:t>
            </a:r>
            <a:r>
              <a:rPr kumimoji="1" lang="ja-JP" altLang="ja-JP" sz="800" b="0" kern="1200" dirty="0">
                <a:solidFill>
                  <a:schemeClr val="tx1"/>
                </a:solidFill>
                <a:effectLst/>
                <a:latin typeface="+mn-lt"/>
                <a:ea typeface="+mn-ea"/>
                <a:cs typeface="+mn-cs"/>
              </a:rPr>
              <a:t>月～</a:t>
            </a:r>
            <a:r>
              <a:rPr kumimoji="1" lang="en-US" altLang="ja-JP" sz="800" b="0" kern="1200" dirty="0">
                <a:solidFill>
                  <a:schemeClr val="tx1"/>
                </a:solidFill>
                <a:effectLst/>
                <a:latin typeface="+mn-lt"/>
                <a:ea typeface="+mn-ea"/>
                <a:cs typeface="+mn-cs"/>
              </a:rPr>
              <a:t>11</a:t>
            </a:r>
            <a:r>
              <a:rPr kumimoji="1" lang="ja-JP" altLang="ja-JP" sz="800" b="0" kern="1200" dirty="0">
                <a:solidFill>
                  <a:schemeClr val="tx1"/>
                </a:solidFill>
                <a:effectLst/>
                <a:latin typeface="+mn-lt"/>
                <a:ea typeface="+mn-ea"/>
                <a:cs typeface="+mn-cs"/>
              </a:rPr>
              <a:t>月</a:t>
            </a:r>
            <a:r>
              <a:rPr kumimoji="1" lang="ja-JP" altLang="en-US" sz="800" b="0" kern="1200" dirty="0">
                <a:solidFill>
                  <a:schemeClr val="tx1"/>
                </a:solidFill>
                <a:effectLst/>
                <a:latin typeface="+mn-lt"/>
                <a:ea typeface="+mn-ea"/>
                <a:cs typeface="+mn-cs"/>
              </a:rPr>
              <a:t>調査）</a:t>
            </a:r>
            <a:r>
              <a:rPr kumimoji="1" lang="ja-JP" altLang="ja-JP" sz="800" b="0" kern="1200" dirty="0">
                <a:solidFill>
                  <a:schemeClr val="tx1"/>
                </a:solidFill>
                <a:effectLst/>
                <a:latin typeface="+mn-lt"/>
                <a:ea typeface="+mn-ea"/>
                <a:cs typeface="+mn-cs"/>
              </a:rPr>
              <a:t>　</a:t>
            </a:r>
            <a:endParaRPr lang="en-US" altLang="ja-JP" sz="800" b="0" dirty="0">
              <a:solidFill>
                <a:srgbClr val="000000"/>
              </a:solidFill>
              <a:latin typeface="HG丸ｺﾞｼｯｸM-PRO" pitchFamily="50" charset="-128"/>
              <a:ea typeface="HG丸ｺﾞｼｯｸM-PRO" pitchFamily="50" charset="-128"/>
            </a:endParaRPr>
          </a:p>
          <a:p>
            <a:pPr fontAlgn="ctr"/>
            <a:r>
              <a:rPr lang="ja-JP" altLang="en-US" sz="800" b="0" dirty="0">
                <a:solidFill>
                  <a:srgbClr val="000000"/>
                </a:solidFill>
                <a:latin typeface="HG丸ｺﾞｼｯｸM-PRO" pitchFamily="50" charset="-128"/>
                <a:ea typeface="HG丸ｺﾞｼｯｸM-PRO" pitchFamily="50" charset="-128"/>
              </a:rPr>
              <a:t>テ </a:t>
            </a:r>
            <a:r>
              <a:rPr lang="ja-JP" altLang="en-US" sz="800" b="0" dirty="0" err="1">
                <a:solidFill>
                  <a:srgbClr val="000000"/>
                </a:solidFill>
                <a:latin typeface="HG丸ｺﾞｼｯｸM-PRO" pitchFamily="50" charset="-128"/>
                <a:ea typeface="HG丸ｺﾞｼｯｸM-PRO" pitchFamily="50" charset="-128"/>
              </a:rPr>
              <a:t>ー</a:t>
            </a:r>
            <a:r>
              <a:rPr lang="ja-JP" altLang="en-US" sz="800" b="0" dirty="0">
                <a:solidFill>
                  <a:srgbClr val="000000"/>
                </a:solidFill>
                <a:latin typeface="HG丸ｺﾞｼｯｸM-PRO" pitchFamily="50" charset="-128"/>
                <a:ea typeface="HG丸ｺﾞｼｯｸM-PRO" pitchFamily="50" charset="-128"/>
              </a:rPr>
              <a:t> マ ：「人生の最終段階における過ごし方について」</a:t>
            </a:r>
            <a:endParaRPr lang="en-US" altLang="ja-JP" sz="800" b="0" dirty="0">
              <a:solidFill>
                <a:srgbClr val="000000"/>
              </a:solidFill>
              <a:latin typeface="HG丸ｺﾞｼｯｸM-PRO" pitchFamily="50" charset="-128"/>
              <a:ea typeface="HG丸ｺﾞｼｯｸM-PRO" pitchFamily="50" charset="-128"/>
            </a:endParaRPr>
          </a:p>
          <a:p>
            <a:pPr fontAlgn="ctr"/>
            <a:r>
              <a:rPr lang="ja-JP" altLang="en-US" sz="800" b="0" dirty="0">
                <a:solidFill>
                  <a:srgbClr val="000000"/>
                </a:solidFill>
                <a:latin typeface="HG丸ｺﾞｼｯｸM-PRO" pitchFamily="50" charset="-128"/>
                <a:ea typeface="HG丸ｺﾞｼｯｸM-PRO" pitchFamily="50" charset="-128"/>
              </a:rPr>
              <a:t>調査協力：城東区医師会、城東区歯科医師会、城東区薬剤師会、城東区内各地域包括支援センター、</a:t>
            </a:r>
            <a:endParaRPr lang="en-US" altLang="ja-JP" sz="800" b="0" dirty="0">
              <a:solidFill>
                <a:srgbClr val="000000"/>
              </a:solidFill>
              <a:latin typeface="HG丸ｺﾞｼｯｸM-PRO" pitchFamily="50" charset="-128"/>
              <a:ea typeface="HG丸ｺﾞｼｯｸM-PRO" pitchFamily="50" charset="-128"/>
            </a:endParaRPr>
          </a:p>
          <a:p>
            <a:pPr fontAlgn="ctr"/>
            <a:r>
              <a:rPr lang="ja-JP" altLang="en-US" sz="800" b="0" dirty="0">
                <a:solidFill>
                  <a:srgbClr val="000000"/>
                </a:solidFill>
                <a:latin typeface="HG丸ｺﾞｼｯｸM-PRO" pitchFamily="50" charset="-128"/>
                <a:ea typeface="HG丸ｺﾞｼｯｸM-PRO" pitchFamily="50" charset="-128"/>
              </a:rPr>
              <a:t>　　　　　城東区内訪問看護ステーション管理者会</a:t>
            </a:r>
            <a:endParaRPr lang="en-US" altLang="ja-JP" sz="800" b="0" dirty="0">
              <a:solidFill>
                <a:srgbClr val="000000"/>
              </a:solidFill>
              <a:latin typeface="HG丸ｺﾞｼｯｸM-PRO" pitchFamily="50" charset="-128"/>
              <a:ea typeface="HG丸ｺﾞｼｯｸM-PRO" pitchFamily="50" charset="-128"/>
            </a:endParaRPr>
          </a:p>
          <a:p>
            <a:pPr fontAlgn="ctr"/>
            <a:r>
              <a:rPr lang="ja-JP" altLang="en-US" sz="800" b="0" dirty="0">
                <a:solidFill>
                  <a:srgbClr val="000000"/>
                </a:solidFill>
                <a:latin typeface="HG丸ｺﾞｼｯｸM-PRO" pitchFamily="50" charset="-128"/>
                <a:ea typeface="HG丸ｺﾞｼｯｸM-PRO" pitchFamily="50" charset="-128"/>
              </a:rPr>
              <a:t>回 答 者 ：城東区民</a:t>
            </a:r>
            <a:r>
              <a:rPr lang="en-US" altLang="ja-JP" sz="800" b="0" dirty="0">
                <a:solidFill>
                  <a:srgbClr val="000000"/>
                </a:solidFill>
                <a:latin typeface="HG丸ｺﾞｼｯｸM-PRO" pitchFamily="50" charset="-128"/>
                <a:ea typeface="HG丸ｺﾞｼｯｸM-PRO" pitchFamily="50" charset="-128"/>
              </a:rPr>
              <a:t>799</a:t>
            </a:r>
            <a:r>
              <a:rPr lang="ja-JP" altLang="en-US" sz="800" b="0" dirty="0">
                <a:solidFill>
                  <a:srgbClr val="000000"/>
                </a:solidFill>
                <a:latin typeface="HG丸ｺﾞｼｯｸM-PRO" pitchFamily="50" charset="-128"/>
                <a:ea typeface="HG丸ｺﾞｼｯｸM-PRO" pitchFamily="50" charset="-128"/>
              </a:rPr>
              <a:t>名（医療機関等の患者・利用者）及びその家族</a:t>
            </a:r>
            <a:r>
              <a:rPr lang="en-US" altLang="ja-JP" sz="800" b="0" dirty="0">
                <a:solidFill>
                  <a:srgbClr val="000000"/>
                </a:solidFill>
                <a:latin typeface="HG丸ｺﾞｼｯｸM-PRO" pitchFamily="50" charset="-128"/>
                <a:ea typeface="HG丸ｺﾞｼｯｸM-PRO" pitchFamily="50" charset="-128"/>
              </a:rPr>
              <a:t>91</a:t>
            </a:r>
            <a:r>
              <a:rPr lang="ja-JP" altLang="en-US" sz="800" b="0" dirty="0">
                <a:solidFill>
                  <a:srgbClr val="000000"/>
                </a:solidFill>
                <a:latin typeface="HG丸ｺﾞｼｯｸM-PRO" pitchFamily="50" charset="-128"/>
                <a:ea typeface="HG丸ｺﾞｼｯｸM-PRO" pitchFamily="50" charset="-128"/>
              </a:rPr>
              <a:t>名</a:t>
            </a:r>
          </a:p>
        </p:txBody>
      </p:sp>
      <p:graphicFrame>
        <p:nvGraphicFramePr>
          <p:cNvPr id="11" name="グラフ 10"/>
          <p:cNvGraphicFramePr>
            <a:graphicFrameLocks/>
          </p:cNvGraphicFramePr>
          <p:nvPr/>
        </p:nvGraphicFramePr>
        <p:xfrm>
          <a:off x="352441" y="1856657"/>
          <a:ext cx="2788527"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nvGraphicFramePr>
        <p:xfrm>
          <a:off x="3712267" y="1939824"/>
          <a:ext cx="2664296" cy="2019374"/>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23"/>
          <p:cNvSpPr txBox="1"/>
          <p:nvPr/>
        </p:nvSpPr>
        <p:spPr>
          <a:xfrm>
            <a:off x="352441" y="1741364"/>
            <a:ext cx="3367088" cy="3683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■回復の見込みのない状況でどこで過ごしたいですか（本人）</a:t>
            </a:r>
          </a:p>
        </p:txBody>
      </p:sp>
      <p:sp>
        <p:nvSpPr>
          <p:cNvPr id="14" name="テキスト ボックス 23"/>
          <p:cNvSpPr txBox="1"/>
          <p:nvPr/>
        </p:nvSpPr>
        <p:spPr>
          <a:xfrm>
            <a:off x="3667818" y="1722704"/>
            <a:ext cx="3052762" cy="37782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■回復の見込みのない状況で家族にどこで過ごさせたい</a:t>
            </a:r>
            <a:endParaRPr lang="en-US" altLang="ja-JP" sz="800" b="0" dirty="0">
              <a:solidFill>
                <a:srgbClr val="000000"/>
              </a:solidFill>
              <a:latin typeface="HG丸ｺﾞｼｯｸM-PRO" pitchFamily="50" charset="-128"/>
              <a:ea typeface="HG丸ｺﾞｼｯｸM-PRO" pitchFamily="50" charset="-128"/>
            </a:endParaRPr>
          </a:p>
          <a:p>
            <a:pPr fontAlgn="ctr"/>
            <a:r>
              <a:rPr lang="ja-JP" altLang="en-US" sz="800" b="0" dirty="0">
                <a:solidFill>
                  <a:srgbClr val="000000"/>
                </a:solidFill>
                <a:latin typeface="HG丸ｺﾞｼｯｸM-PRO" pitchFamily="50" charset="-128"/>
                <a:ea typeface="HG丸ｺﾞｼｯｸM-PRO" pitchFamily="50" charset="-128"/>
              </a:rPr>
              <a:t>　ですか（家族）</a:t>
            </a:r>
          </a:p>
        </p:txBody>
      </p:sp>
      <p:graphicFrame>
        <p:nvGraphicFramePr>
          <p:cNvPr id="15" name="グラフ 14"/>
          <p:cNvGraphicFramePr>
            <a:graphicFrameLocks/>
          </p:cNvGraphicFramePr>
          <p:nvPr/>
        </p:nvGraphicFramePr>
        <p:xfrm>
          <a:off x="449033" y="6825208"/>
          <a:ext cx="3013874"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p:cNvGraphicFramePr>
            <a:graphicFrameLocks/>
          </p:cNvGraphicFramePr>
          <p:nvPr/>
        </p:nvGraphicFramePr>
        <p:xfrm>
          <a:off x="3645503" y="6705434"/>
          <a:ext cx="3030290" cy="2640054"/>
        </p:xfrm>
        <a:graphic>
          <a:graphicData uri="http://schemas.openxmlformats.org/drawingml/2006/chart">
            <c:chart xmlns:c="http://schemas.openxmlformats.org/drawingml/2006/chart" xmlns:r="http://schemas.openxmlformats.org/officeDocument/2006/relationships" r:id="rId5"/>
          </a:graphicData>
        </a:graphic>
      </p:graphicFrame>
      <p:sp>
        <p:nvSpPr>
          <p:cNvPr id="17" name="テキスト ボックス 23"/>
          <p:cNvSpPr txBox="1"/>
          <p:nvPr/>
        </p:nvSpPr>
        <p:spPr>
          <a:xfrm>
            <a:off x="419669" y="6546198"/>
            <a:ext cx="3043238" cy="38100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■回復の見込みのない状況で希望するケアは？</a:t>
            </a:r>
            <a:endParaRPr lang="en-US" altLang="ja-JP" sz="800" b="0" dirty="0">
              <a:solidFill>
                <a:srgbClr val="000000"/>
              </a:solidFill>
              <a:latin typeface="HG丸ｺﾞｼｯｸM-PRO" pitchFamily="50" charset="-128"/>
              <a:ea typeface="HG丸ｺﾞｼｯｸM-PRO" pitchFamily="50" charset="-128"/>
            </a:endParaRPr>
          </a:p>
          <a:p>
            <a:pPr fontAlgn="ctr"/>
            <a:r>
              <a:rPr lang="en-US" altLang="ja-JP" sz="800" b="0" dirty="0">
                <a:solidFill>
                  <a:srgbClr val="000000"/>
                </a:solidFill>
                <a:latin typeface="HG丸ｺﾞｼｯｸM-PRO" pitchFamily="50" charset="-128"/>
                <a:ea typeface="HG丸ｺﾞｼｯｸM-PRO" pitchFamily="50" charset="-128"/>
              </a:rPr>
              <a:t>   </a:t>
            </a:r>
            <a:r>
              <a:rPr lang="ja-JP" altLang="en-US" sz="800" b="0" dirty="0">
                <a:solidFill>
                  <a:srgbClr val="000000"/>
                </a:solidFill>
                <a:latin typeface="HG丸ｺﾞｼｯｸM-PRO" pitchFamily="50" charset="-128"/>
                <a:ea typeface="HG丸ｺﾞｼｯｸM-PRO" pitchFamily="50" charset="-128"/>
              </a:rPr>
              <a:t>（本人：複数回答あり）</a:t>
            </a:r>
          </a:p>
        </p:txBody>
      </p:sp>
      <p:sp>
        <p:nvSpPr>
          <p:cNvPr id="18" name="テキスト ボックス 23"/>
          <p:cNvSpPr txBox="1"/>
          <p:nvPr/>
        </p:nvSpPr>
        <p:spPr>
          <a:xfrm>
            <a:off x="3691309" y="6514934"/>
            <a:ext cx="3021013" cy="38100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■回復の見込みのない状況で希望するケアは？</a:t>
            </a:r>
            <a:endParaRPr lang="en-US" altLang="ja-JP" sz="800" b="0" dirty="0">
              <a:solidFill>
                <a:srgbClr val="000000"/>
              </a:solidFill>
              <a:latin typeface="HG丸ｺﾞｼｯｸM-PRO" pitchFamily="50" charset="-128"/>
              <a:ea typeface="HG丸ｺﾞｼｯｸM-PRO" pitchFamily="50" charset="-128"/>
            </a:endParaRPr>
          </a:p>
          <a:p>
            <a:pPr fontAlgn="ctr"/>
            <a:r>
              <a:rPr lang="en-US" altLang="ja-JP" sz="800" b="0" dirty="0">
                <a:solidFill>
                  <a:srgbClr val="000000"/>
                </a:solidFill>
                <a:latin typeface="HG丸ｺﾞｼｯｸM-PRO" pitchFamily="50" charset="-128"/>
                <a:ea typeface="HG丸ｺﾞｼｯｸM-PRO" pitchFamily="50" charset="-128"/>
              </a:rPr>
              <a:t>   </a:t>
            </a:r>
            <a:r>
              <a:rPr lang="ja-JP" altLang="en-US" sz="800" b="0" dirty="0">
                <a:solidFill>
                  <a:srgbClr val="000000"/>
                </a:solidFill>
                <a:latin typeface="HG丸ｺﾞｼｯｸM-PRO" pitchFamily="50" charset="-128"/>
                <a:ea typeface="HG丸ｺﾞｼｯｸM-PRO" pitchFamily="50" charset="-128"/>
              </a:rPr>
              <a:t>（家族：複数回答あり）</a:t>
            </a:r>
          </a:p>
        </p:txBody>
      </p:sp>
      <p:sp>
        <p:nvSpPr>
          <p:cNvPr id="21" name="テキスト ボックス 23"/>
          <p:cNvSpPr txBox="1"/>
          <p:nvPr/>
        </p:nvSpPr>
        <p:spPr>
          <a:xfrm>
            <a:off x="373754" y="3944888"/>
            <a:ext cx="3084513" cy="227013"/>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■自宅療養困難理由は？（本人）</a:t>
            </a:r>
          </a:p>
        </p:txBody>
      </p:sp>
      <p:sp>
        <p:nvSpPr>
          <p:cNvPr id="24" name="テキスト ボックス 23"/>
          <p:cNvSpPr txBox="1"/>
          <p:nvPr/>
        </p:nvSpPr>
        <p:spPr>
          <a:xfrm>
            <a:off x="3667480" y="3944888"/>
            <a:ext cx="3008313" cy="233363"/>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ctr"/>
            <a:r>
              <a:rPr lang="ja-JP" altLang="en-US" sz="800" b="0" dirty="0">
                <a:solidFill>
                  <a:srgbClr val="000000"/>
                </a:solidFill>
                <a:latin typeface="HG丸ｺﾞｼｯｸM-PRO" pitchFamily="50" charset="-128"/>
                <a:ea typeface="HG丸ｺﾞｼｯｸM-PRO" pitchFamily="50" charset="-128"/>
              </a:rPr>
              <a:t>■自宅療養困難理由は？（家族）</a:t>
            </a:r>
          </a:p>
        </p:txBody>
      </p:sp>
      <p:graphicFrame>
        <p:nvGraphicFramePr>
          <p:cNvPr id="25" name="グラフ 24"/>
          <p:cNvGraphicFramePr>
            <a:graphicFrameLocks/>
          </p:cNvGraphicFramePr>
          <p:nvPr/>
        </p:nvGraphicFramePr>
        <p:xfrm>
          <a:off x="351304" y="4186435"/>
          <a:ext cx="3106963" cy="24227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グラフ 25"/>
          <p:cNvGraphicFramePr>
            <a:graphicFrameLocks/>
          </p:cNvGraphicFramePr>
          <p:nvPr/>
        </p:nvGraphicFramePr>
        <p:xfrm>
          <a:off x="3501007" y="4165809"/>
          <a:ext cx="3174785" cy="23803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4480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E8025A6-702E-411E-B62A-9363F13BE742}"/>
              </a:ext>
            </a:extLst>
          </p:cNvPr>
          <p:cNvSpPr/>
          <p:nvPr/>
        </p:nvSpPr>
        <p:spPr>
          <a:xfrm>
            <a:off x="414839" y="251786"/>
            <a:ext cx="6027573" cy="8848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-34</a:t>
            </a:r>
            <a:r>
              <a:rPr lang="en-US" altLang="ja-JP" dirty="0">
                <a:solidFill>
                  <a:schemeClr val="tx1"/>
                </a:solidFill>
              </a:rPr>
              <a:t>-</a:t>
            </a:r>
            <a:endParaRPr kumimoji="1" lang="ja-JP" altLang="en-US" dirty="0">
              <a:solidFill>
                <a:schemeClr val="tx1"/>
              </a:solidFill>
            </a:endParaRPr>
          </a:p>
        </p:txBody>
      </p:sp>
      <p:sp>
        <p:nvSpPr>
          <p:cNvPr id="21" name="Rectangle 2">
            <a:extLst>
              <a:ext uri="{FF2B5EF4-FFF2-40B4-BE49-F238E27FC236}">
                <a16:creationId xmlns:a16="http://schemas.microsoft.com/office/drawing/2014/main" id="{92B67815-F560-4611-85AE-DB32AE535A66}"/>
              </a:ext>
            </a:extLst>
          </p:cNvPr>
          <p:cNvSpPr>
            <a:spLocks noChangeArrowheads="1"/>
          </p:cNvSpPr>
          <p:nvPr/>
        </p:nvSpPr>
        <p:spPr bwMode="auto">
          <a:xfrm>
            <a:off x="332656" y="308138"/>
            <a:ext cx="2858461" cy="26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7" rIns="91433" bIns="45717"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133340" eaLnBrk="0" hangingPunct="0"/>
            <a:r>
              <a:rPr lang="ja-JP" altLang="en-US" sz="1100" dirty="0">
                <a:latin typeface="HG丸ｺﾞｼｯｸM-PRO" pitchFamily="50" charset="-128"/>
                <a:ea typeface="HG丸ｺﾞｼｯｸM-PRO" pitchFamily="50" charset="-128"/>
                <a:cs typeface="Times New Roman" pitchFamily="18" charset="0"/>
              </a:rPr>
              <a:t>令和３年度区民アンケート結果（抜粋）</a:t>
            </a:r>
            <a:endParaRPr lang="ja-JP" altLang="en-US" sz="800" dirty="0"/>
          </a:p>
        </p:txBody>
      </p:sp>
      <p:sp>
        <p:nvSpPr>
          <p:cNvPr id="25" name="AutoShape 2">
            <a:extLst>
              <a:ext uri="{FF2B5EF4-FFF2-40B4-BE49-F238E27FC236}">
                <a16:creationId xmlns:a16="http://schemas.microsoft.com/office/drawing/2014/main" id="{AF291A6D-2779-4560-BB3D-FEFEF4B7B504}"/>
              </a:ext>
            </a:extLst>
          </p:cNvPr>
          <p:cNvSpPr>
            <a:spLocks noChangeArrowheads="1"/>
          </p:cNvSpPr>
          <p:nvPr/>
        </p:nvSpPr>
        <p:spPr bwMode="auto">
          <a:xfrm>
            <a:off x="517407" y="594228"/>
            <a:ext cx="5824670" cy="467292"/>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ja-JP" altLang="en-US" sz="1100" b="1" dirty="0">
                <a:latin typeface="ＭＳ ゴシック" pitchFamily="49" charset="-128"/>
                <a:ea typeface="ＭＳ ゴシック" pitchFamily="49" charset="-128"/>
                <a:cs typeface="ＭＳ Ｐゴシック" pitchFamily="50" charset="-128"/>
              </a:rPr>
              <a:t>問８　あなたは、自身が高齢により医療や介護が必要となり、回復の見込みがない状態と　　</a:t>
            </a:r>
            <a:endParaRPr lang="en-US" altLang="ja-JP" sz="1100" b="1" dirty="0">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100" b="1" dirty="0">
                <a:latin typeface="ＭＳ ゴシック" pitchFamily="49" charset="-128"/>
                <a:ea typeface="ＭＳ ゴシック" pitchFamily="49" charset="-128"/>
                <a:cs typeface="ＭＳ Ｐゴシック" pitchFamily="50" charset="-128"/>
              </a:rPr>
              <a:t>　　　なった場合、人生の終末期をどこで過ごしたいと思いますか。</a:t>
            </a:r>
            <a:endParaRPr lang="ja-JP" altLang="ja-JP" sz="2400" dirty="0">
              <a:latin typeface="Arial" pitchFamily="34" charset="0"/>
              <a:ea typeface="ＭＳ Ｐゴシック" pitchFamily="50" charset="-128"/>
              <a:cs typeface="ＭＳ Ｐゴシック" pitchFamily="50" charset="-128"/>
            </a:endParaRPr>
          </a:p>
        </p:txBody>
      </p:sp>
      <p:sp>
        <p:nvSpPr>
          <p:cNvPr id="27" name="AutoShape 2">
            <a:extLst>
              <a:ext uri="{FF2B5EF4-FFF2-40B4-BE49-F238E27FC236}">
                <a16:creationId xmlns:a16="http://schemas.microsoft.com/office/drawing/2014/main" id="{A26808CE-A8A8-402D-980A-6C183D124DE6}"/>
              </a:ext>
            </a:extLst>
          </p:cNvPr>
          <p:cNvSpPr>
            <a:spLocks noChangeArrowheads="1"/>
          </p:cNvSpPr>
          <p:nvPr/>
        </p:nvSpPr>
        <p:spPr bwMode="auto">
          <a:xfrm>
            <a:off x="515172" y="3366843"/>
            <a:ext cx="5826905" cy="467292"/>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ja-JP" altLang="en-US" sz="1100" b="1" dirty="0">
                <a:latin typeface="ＭＳ ゴシック" pitchFamily="49" charset="-128"/>
                <a:ea typeface="ＭＳ ゴシック" pitchFamily="49" charset="-128"/>
                <a:cs typeface="ＭＳ Ｐゴシック" pitchFamily="50" charset="-128"/>
              </a:rPr>
              <a:t>問９　あなたの家族が、高齢により医療や介護が必要となり、回復の見込みがない状態と　　　</a:t>
            </a:r>
            <a:endParaRPr lang="en-US" altLang="ja-JP" sz="1100" b="1" dirty="0">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100" b="1" dirty="0">
                <a:latin typeface="ＭＳ ゴシック" pitchFamily="49" charset="-128"/>
                <a:ea typeface="ＭＳ ゴシック" pitchFamily="49" charset="-128"/>
                <a:cs typeface="ＭＳ Ｐゴシック" pitchFamily="50" charset="-128"/>
              </a:rPr>
              <a:t>　　　場合、人生の終末期をどこで過ごしてほしいと思いますか。</a:t>
            </a:r>
            <a:endParaRPr lang="ja-JP" altLang="ja-JP" sz="2400" dirty="0">
              <a:latin typeface="Arial" pitchFamily="34" charset="0"/>
              <a:ea typeface="ＭＳ Ｐゴシック" pitchFamily="50" charset="-128"/>
              <a:cs typeface="ＭＳ Ｐゴシック" pitchFamily="50" charset="-128"/>
            </a:endParaRPr>
          </a:p>
        </p:txBody>
      </p:sp>
      <p:graphicFrame>
        <p:nvGraphicFramePr>
          <p:cNvPr id="28" name="グラフ 27">
            <a:extLst>
              <a:ext uri="{FF2B5EF4-FFF2-40B4-BE49-F238E27FC236}">
                <a16:creationId xmlns:a16="http://schemas.microsoft.com/office/drawing/2014/main" id="{00000000-0008-0000-0F00-000004000000}"/>
              </a:ext>
            </a:extLst>
          </p:cNvPr>
          <p:cNvGraphicFramePr>
            <a:graphicFrameLocks/>
          </p:cNvGraphicFramePr>
          <p:nvPr>
            <p:extLst>
              <p:ext uri="{D42A27DB-BD31-4B8C-83A1-F6EECF244321}">
                <p14:modId xmlns:p14="http://schemas.microsoft.com/office/powerpoint/2010/main" val="4245284483"/>
              </p:ext>
            </p:extLst>
          </p:nvPr>
        </p:nvGraphicFramePr>
        <p:xfrm>
          <a:off x="1556792" y="6883320"/>
          <a:ext cx="4031715" cy="2635112"/>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a:extLst>
              <a:ext uri="{FF2B5EF4-FFF2-40B4-BE49-F238E27FC236}">
                <a16:creationId xmlns:a16="http://schemas.microsoft.com/office/drawing/2014/main" id="{27040013-0C72-4228-AEFF-9972BE4EF867}"/>
              </a:ext>
            </a:extLst>
          </p:cNvPr>
          <p:cNvSpPr/>
          <p:nvPr/>
        </p:nvSpPr>
        <p:spPr>
          <a:xfrm>
            <a:off x="4983478" y="11759"/>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7" name="正方形/長方形 16">
            <a:extLst>
              <a:ext uri="{FF2B5EF4-FFF2-40B4-BE49-F238E27FC236}">
                <a16:creationId xmlns:a16="http://schemas.microsoft.com/office/drawing/2014/main" id="{CEF122A3-8074-4A7E-B129-A5000EFD2EE6}"/>
              </a:ext>
            </a:extLst>
          </p:cNvPr>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経営課題４</a:t>
            </a:r>
            <a:endParaRPr kumimoji="1" lang="ja-JP" altLang="en-US" sz="1050" dirty="0">
              <a:solidFill>
                <a:schemeClr val="tx1"/>
              </a:solidFill>
              <a:latin typeface="+mj-ea"/>
              <a:ea typeface="+mj-ea"/>
            </a:endParaRPr>
          </a:p>
        </p:txBody>
      </p:sp>
      <p:graphicFrame>
        <p:nvGraphicFramePr>
          <p:cNvPr id="2" name="表 1">
            <a:extLst>
              <a:ext uri="{FF2B5EF4-FFF2-40B4-BE49-F238E27FC236}">
                <a16:creationId xmlns:a16="http://schemas.microsoft.com/office/drawing/2014/main" id="{DB05368E-A562-4F90-9161-D5F98E3F82D1}"/>
              </a:ext>
            </a:extLst>
          </p:cNvPr>
          <p:cNvGraphicFramePr>
            <a:graphicFrameLocks noGrp="1"/>
          </p:cNvGraphicFramePr>
          <p:nvPr>
            <p:extLst>
              <p:ext uri="{D42A27DB-BD31-4B8C-83A1-F6EECF244321}">
                <p14:modId xmlns:p14="http://schemas.microsoft.com/office/powerpoint/2010/main" val="3032425735"/>
              </p:ext>
            </p:extLst>
          </p:nvPr>
        </p:nvGraphicFramePr>
        <p:xfrm>
          <a:off x="504903" y="1122054"/>
          <a:ext cx="3518274" cy="1194732"/>
        </p:xfrm>
        <a:graphic>
          <a:graphicData uri="http://schemas.openxmlformats.org/drawingml/2006/table">
            <a:tbl>
              <a:tblPr>
                <a:tableStyleId>{5C22544A-7EE6-4342-B048-85BDC9FD1C3A}</a:tableStyleId>
              </a:tblPr>
              <a:tblGrid>
                <a:gridCol w="253462">
                  <a:extLst>
                    <a:ext uri="{9D8B030D-6E8A-4147-A177-3AD203B41FA5}">
                      <a16:colId xmlns:a16="http://schemas.microsoft.com/office/drawing/2014/main" val="3477915914"/>
                    </a:ext>
                  </a:extLst>
                </a:gridCol>
                <a:gridCol w="1501086">
                  <a:extLst>
                    <a:ext uri="{9D8B030D-6E8A-4147-A177-3AD203B41FA5}">
                      <a16:colId xmlns:a16="http://schemas.microsoft.com/office/drawing/2014/main" val="204254759"/>
                    </a:ext>
                  </a:extLst>
                </a:gridCol>
                <a:gridCol w="783878">
                  <a:extLst>
                    <a:ext uri="{9D8B030D-6E8A-4147-A177-3AD203B41FA5}">
                      <a16:colId xmlns:a16="http://schemas.microsoft.com/office/drawing/2014/main" val="1642777373"/>
                    </a:ext>
                  </a:extLst>
                </a:gridCol>
                <a:gridCol w="979848">
                  <a:extLst>
                    <a:ext uri="{9D8B030D-6E8A-4147-A177-3AD203B41FA5}">
                      <a16:colId xmlns:a16="http://schemas.microsoft.com/office/drawing/2014/main" val="4078275991"/>
                    </a:ext>
                  </a:extLst>
                </a:gridCol>
              </a:tblGrid>
              <a:tr h="199122">
                <a:tc>
                  <a:txBody>
                    <a:bodyPr/>
                    <a:lstStyle/>
                    <a:p>
                      <a:pPr algn="l" fontAlgn="ctr"/>
                      <a:r>
                        <a:rPr lang="ja-JP" altLang="en-US" sz="1000" u="none" strike="noStrike" dirty="0">
                          <a:effectLst/>
                        </a:rPr>
                        <a:t>　</a:t>
                      </a:r>
                      <a:endParaRPr lang="ja-JP" altLang="en-US" sz="10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dirty="0">
                          <a:effectLst/>
                        </a:rPr>
                        <a:t>項目</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dirty="0">
                          <a:effectLst/>
                        </a:rPr>
                        <a:t>回答数</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dirty="0">
                          <a:effectLst/>
                        </a:rPr>
                        <a:t>％</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7130208"/>
                  </a:ext>
                </a:extLst>
              </a:tr>
              <a:tr h="199122">
                <a:tc>
                  <a:txBody>
                    <a:bodyPr/>
                    <a:lstStyle/>
                    <a:p>
                      <a:pPr algn="r" fontAlgn="ctr"/>
                      <a:r>
                        <a:rPr lang="en-US" altLang="ja-JP" sz="1000" u="none" strike="noStrike">
                          <a:effectLst/>
                        </a:rPr>
                        <a:t>1</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自宅</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238</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45.6</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44102510"/>
                  </a:ext>
                </a:extLst>
              </a:tr>
              <a:tr h="199122">
                <a:tc>
                  <a:txBody>
                    <a:bodyPr/>
                    <a:lstStyle/>
                    <a:p>
                      <a:pPr algn="r" fontAlgn="ctr"/>
                      <a:r>
                        <a:rPr lang="en-US" altLang="ja-JP" sz="1000" u="none" strike="noStrike">
                          <a:effectLst/>
                        </a:rPr>
                        <a:t>2</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病院（ホスピス病棟を含む）</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157</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30.1</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66364404"/>
                  </a:ext>
                </a:extLst>
              </a:tr>
              <a:tr h="199122">
                <a:tc>
                  <a:txBody>
                    <a:bodyPr/>
                    <a:lstStyle/>
                    <a:p>
                      <a:pPr algn="r" fontAlgn="ctr"/>
                      <a:r>
                        <a:rPr lang="en-US" altLang="ja-JP" sz="1000" u="none" strike="noStrike">
                          <a:effectLst/>
                        </a:rPr>
                        <a:t>3</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施設</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114</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21.8</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84804936"/>
                  </a:ext>
                </a:extLst>
              </a:tr>
              <a:tr h="199122">
                <a:tc>
                  <a:txBody>
                    <a:bodyPr/>
                    <a:lstStyle/>
                    <a:p>
                      <a:pPr algn="r" fontAlgn="ctr"/>
                      <a:r>
                        <a:rPr lang="en-US" altLang="ja-JP" sz="1000" u="none" strike="noStrike">
                          <a:effectLst/>
                        </a:rPr>
                        <a:t>4</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その他</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13</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2.5</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88050905"/>
                  </a:ext>
                </a:extLst>
              </a:tr>
              <a:tr h="199122">
                <a:tc gridSpan="2">
                  <a:txBody>
                    <a:bodyPr/>
                    <a:lstStyle/>
                    <a:p>
                      <a:pPr algn="r" fontAlgn="ctr"/>
                      <a:r>
                        <a:rPr lang="ja-JP" altLang="en-US" sz="1000" u="none" strike="noStrike" dirty="0">
                          <a:effectLst/>
                        </a:rPr>
                        <a:t>回答者数</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en-US" altLang="ja-JP" sz="1000" u="none" strike="noStrike" dirty="0">
                          <a:effectLst/>
                        </a:rPr>
                        <a:t>522</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34436162"/>
                  </a:ext>
                </a:extLst>
              </a:tr>
            </a:tbl>
          </a:graphicData>
        </a:graphic>
      </p:graphicFrame>
      <p:graphicFrame>
        <p:nvGraphicFramePr>
          <p:cNvPr id="19" name="グラフ 18">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388497610"/>
              </p:ext>
            </p:extLst>
          </p:nvPr>
        </p:nvGraphicFramePr>
        <p:xfrm>
          <a:off x="2948533" y="827874"/>
          <a:ext cx="4017998" cy="2514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表 3">
            <a:extLst>
              <a:ext uri="{FF2B5EF4-FFF2-40B4-BE49-F238E27FC236}">
                <a16:creationId xmlns:a16="http://schemas.microsoft.com/office/drawing/2014/main" id="{8E1212BB-C596-4395-91D6-7FC708A6207D}"/>
              </a:ext>
            </a:extLst>
          </p:cNvPr>
          <p:cNvGraphicFramePr>
            <a:graphicFrameLocks noGrp="1"/>
          </p:cNvGraphicFramePr>
          <p:nvPr>
            <p:extLst>
              <p:ext uri="{D42A27DB-BD31-4B8C-83A1-F6EECF244321}">
                <p14:modId xmlns:p14="http://schemas.microsoft.com/office/powerpoint/2010/main" val="1555969458"/>
              </p:ext>
            </p:extLst>
          </p:nvPr>
        </p:nvGraphicFramePr>
        <p:xfrm>
          <a:off x="500516" y="3948918"/>
          <a:ext cx="3527048" cy="1200150"/>
        </p:xfrm>
        <a:graphic>
          <a:graphicData uri="http://schemas.openxmlformats.org/drawingml/2006/table">
            <a:tbl>
              <a:tblPr>
                <a:tableStyleId>{5C22544A-7EE6-4342-B048-85BDC9FD1C3A}</a:tableStyleId>
              </a:tblPr>
              <a:tblGrid>
                <a:gridCol w="192180">
                  <a:extLst>
                    <a:ext uri="{9D8B030D-6E8A-4147-A177-3AD203B41FA5}">
                      <a16:colId xmlns:a16="http://schemas.microsoft.com/office/drawing/2014/main" val="555839860"/>
                    </a:ext>
                  </a:extLst>
                </a:gridCol>
                <a:gridCol w="1628195">
                  <a:extLst>
                    <a:ext uri="{9D8B030D-6E8A-4147-A177-3AD203B41FA5}">
                      <a16:colId xmlns:a16="http://schemas.microsoft.com/office/drawing/2014/main" val="610213416"/>
                    </a:ext>
                  </a:extLst>
                </a:gridCol>
                <a:gridCol w="720080">
                  <a:extLst>
                    <a:ext uri="{9D8B030D-6E8A-4147-A177-3AD203B41FA5}">
                      <a16:colId xmlns:a16="http://schemas.microsoft.com/office/drawing/2014/main" val="4170416247"/>
                    </a:ext>
                  </a:extLst>
                </a:gridCol>
                <a:gridCol w="986593">
                  <a:extLst>
                    <a:ext uri="{9D8B030D-6E8A-4147-A177-3AD203B41FA5}">
                      <a16:colId xmlns:a16="http://schemas.microsoft.com/office/drawing/2014/main" val="3204167912"/>
                    </a:ext>
                  </a:extLst>
                </a:gridCol>
              </a:tblGrid>
              <a:tr h="200025">
                <a:tc>
                  <a:txBody>
                    <a:bodyPr/>
                    <a:lstStyle/>
                    <a:p>
                      <a:pPr algn="l" fontAlgn="ctr"/>
                      <a:r>
                        <a:rPr lang="ja-JP" altLang="en-US" sz="1000" u="none" strike="noStrike" dirty="0">
                          <a:effectLst/>
                        </a:rPr>
                        <a:t>　</a:t>
                      </a:r>
                      <a:endParaRPr lang="ja-JP" altLang="en-US" sz="10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dirty="0">
                          <a:effectLst/>
                        </a:rPr>
                        <a:t>項目</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a:effectLst/>
                        </a:rPr>
                        <a:t>回答数</a:t>
                      </a:r>
                      <a:endParaRPr lang="ja-JP" altLang="en-US"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a:effectLst/>
                        </a:rPr>
                        <a:t>％</a:t>
                      </a:r>
                      <a:endParaRPr lang="ja-JP" altLang="en-US"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30181522"/>
                  </a:ext>
                </a:extLst>
              </a:tr>
              <a:tr h="200025">
                <a:tc>
                  <a:txBody>
                    <a:bodyPr/>
                    <a:lstStyle/>
                    <a:p>
                      <a:pPr algn="r" fontAlgn="ctr"/>
                      <a:r>
                        <a:rPr lang="en-US" altLang="ja-JP" sz="1000" u="none" strike="noStrike" dirty="0">
                          <a:effectLst/>
                        </a:rPr>
                        <a:t>1</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自宅</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219</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42.0</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72726446"/>
                  </a:ext>
                </a:extLst>
              </a:tr>
              <a:tr h="200025">
                <a:tc>
                  <a:txBody>
                    <a:bodyPr/>
                    <a:lstStyle/>
                    <a:p>
                      <a:pPr algn="r" fontAlgn="ctr"/>
                      <a:r>
                        <a:rPr lang="en-US" altLang="ja-JP" sz="1000" u="none" strike="noStrike">
                          <a:effectLst/>
                        </a:rPr>
                        <a:t>2</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病院（ホスピス病棟を含む）</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178</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34.1</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48410219"/>
                  </a:ext>
                </a:extLst>
              </a:tr>
              <a:tr h="200025">
                <a:tc>
                  <a:txBody>
                    <a:bodyPr/>
                    <a:lstStyle/>
                    <a:p>
                      <a:pPr algn="r" fontAlgn="ctr"/>
                      <a:r>
                        <a:rPr lang="en-US" altLang="ja-JP" sz="1000" u="none" strike="noStrike">
                          <a:effectLst/>
                        </a:rPr>
                        <a:t>3</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施設</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109</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20.9</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78724400"/>
                  </a:ext>
                </a:extLst>
              </a:tr>
              <a:tr h="200025">
                <a:tc>
                  <a:txBody>
                    <a:bodyPr/>
                    <a:lstStyle/>
                    <a:p>
                      <a:pPr algn="r" fontAlgn="ctr"/>
                      <a:r>
                        <a:rPr lang="en-US" altLang="ja-JP" sz="1000" u="none" strike="noStrike">
                          <a:effectLst/>
                        </a:rPr>
                        <a:t>4</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その他</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16</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3.1</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73803867"/>
                  </a:ext>
                </a:extLst>
              </a:tr>
              <a:tr h="200025">
                <a:tc gridSpan="2">
                  <a:txBody>
                    <a:bodyPr/>
                    <a:lstStyle/>
                    <a:p>
                      <a:pPr algn="r" fontAlgn="ctr"/>
                      <a:r>
                        <a:rPr lang="ja-JP" altLang="en-US" sz="1000" u="none" strike="noStrike" dirty="0">
                          <a:effectLst/>
                        </a:rPr>
                        <a:t>回答者数</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en-US" altLang="ja-JP" sz="1000" u="none" strike="noStrike" dirty="0">
                          <a:effectLst/>
                        </a:rPr>
                        <a:t>522</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88822142"/>
                  </a:ext>
                </a:extLst>
              </a:tr>
            </a:tbl>
          </a:graphicData>
        </a:graphic>
      </p:graphicFrame>
      <p:graphicFrame>
        <p:nvGraphicFramePr>
          <p:cNvPr id="20" name="グラフ 19">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3074829"/>
              </p:ext>
            </p:extLst>
          </p:nvPr>
        </p:nvGraphicFramePr>
        <p:xfrm>
          <a:off x="2843424" y="3649794"/>
          <a:ext cx="3861048" cy="2575884"/>
        </p:xfrm>
        <a:graphic>
          <a:graphicData uri="http://schemas.openxmlformats.org/drawingml/2006/chart">
            <c:chart xmlns:c="http://schemas.openxmlformats.org/drawingml/2006/chart" xmlns:r="http://schemas.openxmlformats.org/officeDocument/2006/relationships" r:id="rId4"/>
          </a:graphicData>
        </a:graphic>
      </p:graphicFrame>
      <p:sp>
        <p:nvSpPr>
          <p:cNvPr id="22" name="AutoShape 2">
            <a:extLst>
              <a:ext uri="{FF2B5EF4-FFF2-40B4-BE49-F238E27FC236}">
                <a16:creationId xmlns:a16="http://schemas.microsoft.com/office/drawing/2014/main" id="{2A9D4D4A-5BCD-40DF-894F-B8F52497AF9B}"/>
              </a:ext>
            </a:extLst>
          </p:cNvPr>
          <p:cNvSpPr>
            <a:spLocks noChangeArrowheads="1"/>
          </p:cNvSpPr>
          <p:nvPr/>
        </p:nvSpPr>
        <p:spPr bwMode="auto">
          <a:xfrm>
            <a:off x="515172" y="6191190"/>
            <a:ext cx="5826905" cy="467292"/>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ja-JP" altLang="en-US" sz="1100" b="1" dirty="0">
                <a:latin typeface="ＭＳ ゴシック" pitchFamily="49" charset="-128"/>
                <a:ea typeface="ＭＳ ゴシック" pitchFamily="49" charset="-128"/>
                <a:cs typeface="ＭＳ Ｐゴシック" pitchFamily="50" charset="-128"/>
              </a:rPr>
              <a:t>問１０　あなたは、「人生会議（ＡＣＰ：アドバンス・ケア・プランニング）」という</a:t>
            </a:r>
            <a:endParaRPr lang="en-US" altLang="ja-JP" sz="1100" b="1" dirty="0">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100" b="1" dirty="0">
                <a:latin typeface="ＭＳ ゴシック" pitchFamily="49" charset="-128"/>
                <a:ea typeface="ＭＳ ゴシック" pitchFamily="49" charset="-128"/>
                <a:cs typeface="ＭＳ Ｐゴシック" pitchFamily="50" charset="-128"/>
              </a:rPr>
              <a:t>　　　　言葉を知っていますか。</a:t>
            </a:r>
            <a:endParaRPr lang="ja-JP" altLang="ja-JP" sz="2400" dirty="0">
              <a:latin typeface="Arial" pitchFamily="34" charset="0"/>
              <a:ea typeface="ＭＳ Ｐゴシック" pitchFamily="50" charset="-128"/>
              <a:cs typeface="ＭＳ Ｐゴシック" pitchFamily="50" charset="-128"/>
            </a:endParaRPr>
          </a:p>
        </p:txBody>
      </p:sp>
      <p:graphicFrame>
        <p:nvGraphicFramePr>
          <p:cNvPr id="6" name="表 5">
            <a:extLst>
              <a:ext uri="{FF2B5EF4-FFF2-40B4-BE49-F238E27FC236}">
                <a16:creationId xmlns:a16="http://schemas.microsoft.com/office/drawing/2014/main" id="{E7393E79-9A95-4AEC-B4E9-898D92AF6AA8}"/>
              </a:ext>
            </a:extLst>
          </p:cNvPr>
          <p:cNvGraphicFramePr>
            <a:graphicFrameLocks noGrp="1"/>
          </p:cNvGraphicFramePr>
          <p:nvPr>
            <p:extLst>
              <p:ext uri="{D42A27DB-BD31-4B8C-83A1-F6EECF244321}">
                <p14:modId xmlns:p14="http://schemas.microsoft.com/office/powerpoint/2010/main" val="2321210666"/>
              </p:ext>
            </p:extLst>
          </p:nvPr>
        </p:nvGraphicFramePr>
        <p:xfrm>
          <a:off x="505344" y="6823649"/>
          <a:ext cx="3517834" cy="1000125"/>
        </p:xfrm>
        <a:graphic>
          <a:graphicData uri="http://schemas.openxmlformats.org/drawingml/2006/table">
            <a:tbl>
              <a:tblPr>
                <a:tableStyleId>{5C22544A-7EE6-4342-B048-85BDC9FD1C3A}</a:tableStyleId>
              </a:tblPr>
              <a:tblGrid>
                <a:gridCol w="171222">
                  <a:extLst>
                    <a:ext uri="{9D8B030D-6E8A-4147-A177-3AD203B41FA5}">
                      <a16:colId xmlns:a16="http://schemas.microsoft.com/office/drawing/2014/main" val="1703298876"/>
                    </a:ext>
                  </a:extLst>
                </a:gridCol>
                <a:gridCol w="1650808">
                  <a:extLst>
                    <a:ext uri="{9D8B030D-6E8A-4147-A177-3AD203B41FA5}">
                      <a16:colId xmlns:a16="http://schemas.microsoft.com/office/drawing/2014/main" val="2087267294"/>
                    </a:ext>
                  </a:extLst>
                </a:gridCol>
                <a:gridCol w="715494">
                  <a:extLst>
                    <a:ext uri="{9D8B030D-6E8A-4147-A177-3AD203B41FA5}">
                      <a16:colId xmlns:a16="http://schemas.microsoft.com/office/drawing/2014/main" val="956252137"/>
                    </a:ext>
                  </a:extLst>
                </a:gridCol>
                <a:gridCol w="980310">
                  <a:extLst>
                    <a:ext uri="{9D8B030D-6E8A-4147-A177-3AD203B41FA5}">
                      <a16:colId xmlns:a16="http://schemas.microsoft.com/office/drawing/2014/main" val="2329917692"/>
                    </a:ext>
                  </a:extLst>
                </a:gridCol>
              </a:tblGrid>
              <a:tr h="200025">
                <a:tc>
                  <a:txBody>
                    <a:bodyPr/>
                    <a:lstStyle/>
                    <a:p>
                      <a:pPr algn="l" fontAlgn="ctr"/>
                      <a:r>
                        <a:rPr lang="ja-JP" altLang="en-US" sz="1000" u="none" strike="noStrike" dirty="0">
                          <a:effectLst/>
                        </a:rPr>
                        <a:t>　</a:t>
                      </a:r>
                      <a:endParaRPr lang="ja-JP" altLang="en-US" sz="10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dirty="0">
                          <a:effectLst/>
                        </a:rPr>
                        <a:t>項目</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a:effectLst/>
                        </a:rPr>
                        <a:t>回答数</a:t>
                      </a:r>
                      <a:endParaRPr lang="ja-JP" altLang="en-US"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ja-JP" altLang="en-US" sz="1000" u="none" strike="noStrike">
                          <a:effectLst/>
                        </a:rPr>
                        <a:t>％</a:t>
                      </a:r>
                      <a:endParaRPr lang="ja-JP" altLang="en-US"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60342329"/>
                  </a:ext>
                </a:extLst>
              </a:tr>
              <a:tr h="200025">
                <a:tc>
                  <a:txBody>
                    <a:bodyPr/>
                    <a:lstStyle/>
                    <a:p>
                      <a:pPr algn="r" fontAlgn="ctr"/>
                      <a:r>
                        <a:rPr lang="en-US" altLang="ja-JP" sz="1000" u="none" strike="noStrike">
                          <a:effectLst/>
                        </a:rPr>
                        <a:t>1</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名前も内容も知っている</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21</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4.0</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63326718"/>
                  </a:ext>
                </a:extLst>
              </a:tr>
              <a:tr h="200025">
                <a:tc>
                  <a:txBody>
                    <a:bodyPr/>
                    <a:lstStyle/>
                    <a:p>
                      <a:pPr algn="r" fontAlgn="ctr"/>
                      <a:r>
                        <a:rPr lang="en-US" altLang="ja-JP" sz="1000" u="none" strike="noStrike">
                          <a:effectLst/>
                        </a:rPr>
                        <a:t>2</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名前を知っている程度</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50</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9.6</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64029910"/>
                  </a:ext>
                </a:extLst>
              </a:tr>
              <a:tr h="200025">
                <a:tc>
                  <a:txBody>
                    <a:bodyPr/>
                    <a:lstStyle/>
                    <a:p>
                      <a:pPr algn="r" fontAlgn="ctr"/>
                      <a:r>
                        <a:rPr lang="en-US" altLang="ja-JP" sz="1000" u="none" strike="noStrike">
                          <a:effectLst/>
                        </a:rPr>
                        <a:t>3</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知らない</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dirty="0">
                          <a:effectLst/>
                        </a:rPr>
                        <a:t>451</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000" u="none" strike="noStrike">
                          <a:effectLst/>
                        </a:rPr>
                        <a:t>86.4</a:t>
                      </a:r>
                      <a:endParaRPr lang="en-US" altLang="ja-JP" sz="1000" b="0" i="0" u="none" strike="noStrike">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48366590"/>
                  </a:ext>
                </a:extLst>
              </a:tr>
              <a:tr h="200025">
                <a:tc gridSpan="2">
                  <a:txBody>
                    <a:bodyPr/>
                    <a:lstStyle/>
                    <a:p>
                      <a:pPr algn="r" fontAlgn="ctr"/>
                      <a:r>
                        <a:rPr lang="ja-JP" altLang="en-US" sz="1000" u="none" strike="noStrike" dirty="0">
                          <a:effectLst/>
                        </a:rPr>
                        <a:t>回答者数</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a:txBody>
                    <a:bodyPr/>
                    <a:lstStyle/>
                    <a:p>
                      <a:pPr algn="r" fontAlgn="ctr"/>
                      <a:r>
                        <a:rPr lang="en-US" altLang="ja-JP" sz="1000" u="none" strike="noStrike" dirty="0">
                          <a:effectLst/>
                        </a:rPr>
                        <a:t>522</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01554920"/>
                  </a:ext>
                </a:extLst>
              </a:tr>
            </a:tbl>
          </a:graphicData>
        </a:graphic>
      </p:graphicFrame>
      <p:graphicFrame>
        <p:nvGraphicFramePr>
          <p:cNvPr id="23" name="グラフ 22">
            <a:extLst>
              <a:ext uri="{FF2B5EF4-FFF2-40B4-BE49-F238E27FC236}">
                <a16:creationId xmlns:a16="http://schemas.microsoft.com/office/drawing/2014/main" id="{00000000-0008-0000-0D00-000004000000}"/>
              </a:ext>
            </a:extLst>
          </p:cNvPr>
          <p:cNvGraphicFramePr>
            <a:graphicFrameLocks/>
          </p:cNvGraphicFramePr>
          <p:nvPr>
            <p:extLst>
              <p:ext uri="{D42A27DB-BD31-4B8C-83A1-F6EECF244321}">
                <p14:modId xmlns:p14="http://schemas.microsoft.com/office/powerpoint/2010/main" val="564716172"/>
              </p:ext>
            </p:extLst>
          </p:nvPr>
        </p:nvGraphicFramePr>
        <p:xfrm>
          <a:off x="3341952" y="6464838"/>
          <a:ext cx="4017997" cy="26351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110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10939653"/>
              </p:ext>
            </p:extLst>
          </p:nvPr>
        </p:nvGraphicFramePr>
        <p:xfrm>
          <a:off x="332656" y="357173"/>
          <a:ext cx="6192688" cy="5383731"/>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383382">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分析</a:t>
                      </a: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1903731">
                <a:tc>
                  <a:txBody>
                    <a:bodyPr/>
                    <a:lstStyle/>
                    <a:p>
                      <a:pPr algn="l" fontAlgn="ctr"/>
                      <a:r>
                        <a:rPr lang="ja-JP" altLang="en-US" sz="1200" u="none" strike="noStrike" dirty="0">
                          <a:effectLst/>
                          <a:latin typeface="HG丸ｺﾞｼｯｸM-PRO" pitchFamily="50" charset="-128"/>
                          <a:ea typeface="HG丸ｺﾞｼｯｸM-PRO" pitchFamily="50" charset="-128"/>
                        </a:rPr>
                        <a:t>・高齢者、要介護認定者、</a:t>
                      </a:r>
                      <a:r>
                        <a:rPr lang="ja-JP" altLang="en-US" sz="1200" u="none" strike="noStrike" dirty="0" err="1">
                          <a:effectLst/>
                          <a:latin typeface="HG丸ｺﾞｼｯｸM-PRO" pitchFamily="50" charset="-128"/>
                          <a:ea typeface="HG丸ｺﾞｼｯｸM-PRO" pitchFamily="50" charset="-128"/>
                        </a:rPr>
                        <a:t>障がい</a:t>
                      </a:r>
                      <a:r>
                        <a:rPr lang="ja-JP" altLang="en-US" sz="1200" u="none" strike="noStrike" dirty="0">
                          <a:effectLst/>
                          <a:latin typeface="HG丸ｺﾞｼｯｸM-PRO" pitchFamily="50" charset="-128"/>
                          <a:ea typeface="HG丸ｺﾞｼｯｸM-PRO" pitchFamily="50" charset="-128"/>
                        </a:rPr>
                        <a:t>手帳保持者が増加する中、地域差、社会状況の変化に</a:t>
                      </a: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　より、障がい者・高齢者への虐待など多様な問題が発生している。</a:t>
                      </a:r>
                      <a:endParaRPr lang="en-US" altLang="ja-JP" sz="1200" u="none" strike="noStrike" dirty="0">
                        <a:effectLst/>
                        <a:latin typeface="HG丸ｺﾞｼｯｸM-PRO" pitchFamily="50" charset="-128"/>
                        <a:ea typeface="HG丸ｺﾞｼｯｸM-PRO" pitchFamily="50" charset="-128"/>
                      </a:endParaRP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・徘徊による行方不明のおそれがある認知症高齢者が増加している。</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・高齢者の</a:t>
                      </a:r>
                      <a:r>
                        <a:rPr lang="ja-JP" altLang="en-US" sz="1200" u="none" strike="noStrike" dirty="0">
                          <a:solidFill>
                            <a:schemeClr val="tx1"/>
                          </a:solidFill>
                          <a:effectLst/>
                          <a:latin typeface="HG丸ｺﾞｼｯｸM-PRO" pitchFamily="50" charset="-128"/>
                          <a:ea typeface="HG丸ｺﾞｼｯｸM-PRO" pitchFamily="50" charset="-128"/>
                        </a:rPr>
                        <a:t>増加が続いており、今後</a:t>
                      </a:r>
                      <a:r>
                        <a:rPr lang="ja-JP" altLang="en-US" sz="1200" u="none" strike="noStrike" dirty="0">
                          <a:effectLst/>
                          <a:latin typeface="HG丸ｺﾞｼｯｸM-PRO" pitchFamily="50" charset="-128"/>
                          <a:ea typeface="HG丸ｺﾞｼｯｸM-PRO" pitchFamily="50" charset="-128"/>
                        </a:rPr>
                        <a:t>病床不足となり、療養や看取り等に重大な影響が生</a:t>
                      </a: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　</a:t>
                      </a:r>
                      <a:r>
                        <a:rPr lang="ja-JP" altLang="en-US" sz="1200" u="none" strike="noStrike" dirty="0" err="1">
                          <a:effectLst/>
                          <a:latin typeface="HG丸ｺﾞｼｯｸM-PRO" pitchFamily="50" charset="-128"/>
                          <a:ea typeface="HG丸ｺﾞｼｯｸM-PRO" pitchFamily="50" charset="-128"/>
                        </a:rPr>
                        <a:t>じる</a:t>
                      </a:r>
                      <a:r>
                        <a:rPr lang="ja-JP" altLang="en-US" sz="1200" u="none" strike="noStrike" dirty="0">
                          <a:effectLst/>
                          <a:latin typeface="HG丸ｺﾞｼｯｸM-PRO" pitchFamily="50" charset="-128"/>
                          <a:ea typeface="HG丸ｺﾞｼｯｸM-PRO" pitchFamily="50" charset="-128"/>
                        </a:rPr>
                        <a:t>恐れがある。</a:t>
                      </a:r>
                    </a:p>
                    <a:p>
                      <a:pPr algn="l" fontAlgn="ct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・一方で半数近い区民が在宅での療養・看取りを希望している。</a:t>
                      </a:r>
                      <a:endParaRPr lang="en-US" altLang="ja-JP"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83382">
                <a:tc>
                  <a:txBody>
                    <a:bodyPr/>
                    <a:lstStyle/>
                    <a:p>
                      <a:pPr algn="l" fontAlgn="ctr"/>
                      <a:r>
                        <a:rPr lang="ja-JP" altLang="en-US" sz="1600" b="1" u="none" strike="noStrike" dirty="0">
                          <a:effectLst/>
                          <a:latin typeface="HG丸ｺﾞｼｯｸM-PRO" pitchFamily="50" charset="-128"/>
                          <a:ea typeface="HG丸ｺﾞｼｯｸM-PRO" pitchFamily="50" charset="-128"/>
                        </a:rPr>
                        <a:t>課題</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556376">
                <a:tc>
                  <a:txBody>
                    <a:bodyPr/>
                    <a:lstStyle/>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・高齢者や障がい者など支援を要する方の地域ぐるみでの見守り等、地域の活動を支援</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する取組や、徘徊対策の取組が不十分である。</a:t>
                      </a: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lnSpc>
                          <a:spcPct val="150000"/>
                        </a:lnSpc>
                      </a:pPr>
                      <a:r>
                        <a:rPr lang="ja-JP" altLang="en-US" sz="1200" u="none" strike="noStrike" dirty="0">
                          <a:solidFill>
                            <a:schemeClr val="tx1"/>
                          </a:solidFill>
                          <a:effectLst/>
                          <a:latin typeface="HG丸ｺﾞｼｯｸM-PRO" pitchFamily="50" charset="-128"/>
                          <a:ea typeface="HG丸ｺﾞｼｯｸM-PRO" pitchFamily="50" charset="-128"/>
                        </a:rPr>
                        <a:t>・高齢者が住み慣れた地域（在宅）で安心して暮らし続けられるための、医療・介護等</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lnSpc>
                          <a:spcPct val="150000"/>
                        </a:lnSpc>
                      </a:pPr>
                      <a:r>
                        <a:rPr lang="ja-JP" altLang="en-US" sz="1200" u="none" strike="noStrike" dirty="0">
                          <a:solidFill>
                            <a:schemeClr val="tx1"/>
                          </a:solidFill>
                          <a:effectLst/>
                          <a:latin typeface="HG丸ｺﾞｼｯｸM-PRO" pitchFamily="50" charset="-128"/>
                          <a:ea typeface="HG丸ｺﾞｼｯｸM-PRO" pitchFamily="50" charset="-128"/>
                        </a:rPr>
                        <a:t>　を一体的に提供する「地域包括ケアシステム」</a:t>
                      </a:r>
                      <a:r>
                        <a:rPr lang="en-US" altLang="ja-JP" sz="1200" b="0" i="0" u="none" strike="noStrike" baseline="50000" dirty="0">
                          <a:solidFill>
                            <a:schemeClr val="tx1"/>
                          </a:solidFill>
                          <a:effectLst/>
                          <a:latin typeface="HG丸ｺﾞｼｯｸM-PRO" pitchFamily="50" charset="-128"/>
                          <a:ea typeface="HG丸ｺﾞｼｯｸM-PRO" pitchFamily="50" charset="-128"/>
                        </a:rPr>
                        <a:t>13</a:t>
                      </a:r>
                      <a:r>
                        <a:rPr lang="ja-JP" altLang="en-US" sz="1200" u="none" strike="noStrike" dirty="0">
                          <a:solidFill>
                            <a:schemeClr val="tx1"/>
                          </a:solidFill>
                          <a:effectLst/>
                          <a:latin typeface="HG丸ｺﾞｼｯｸM-PRO" pitchFamily="50" charset="-128"/>
                          <a:ea typeface="HG丸ｺﾞｼｯｸM-PRO" pitchFamily="50" charset="-128"/>
                        </a:rPr>
                        <a:t>の構築や、「</a:t>
                      </a:r>
                      <a:r>
                        <a:rPr lang="en-US" altLang="ja-JP" sz="1200" u="none" strike="noStrike" dirty="0">
                          <a:solidFill>
                            <a:schemeClr val="tx1"/>
                          </a:solidFill>
                          <a:effectLst/>
                          <a:latin typeface="HG丸ｺﾞｼｯｸM-PRO" pitchFamily="50" charset="-128"/>
                          <a:ea typeface="HG丸ｺﾞｼｯｸM-PRO" pitchFamily="50" charset="-128"/>
                        </a:rPr>
                        <a:t>ACP</a:t>
                      </a:r>
                      <a:r>
                        <a:rPr lang="ja-JP" altLang="en-US" sz="1200" u="none" strike="noStrike" dirty="0">
                          <a:solidFill>
                            <a:schemeClr val="tx1"/>
                          </a:solidFill>
                          <a:effectLst/>
                          <a:latin typeface="HG丸ｺﾞｼｯｸM-PRO" pitchFamily="50" charset="-128"/>
                          <a:ea typeface="HG丸ｺﾞｼｯｸM-PRO" pitchFamily="50" charset="-128"/>
                        </a:rPr>
                        <a:t>：アドバンス・ケ</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lnSpc>
                          <a:spcPct val="150000"/>
                        </a:lnSpc>
                      </a:pPr>
                      <a:r>
                        <a:rPr lang="ja-JP" altLang="en-US" sz="1200" u="none" strike="noStrike" dirty="0">
                          <a:solidFill>
                            <a:schemeClr val="tx1"/>
                          </a:solidFill>
                          <a:effectLst/>
                          <a:latin typeface="HG丸ｺﾞｼｯｸM-PRO" pitchFamily="50" charset="-128"/>
                          <a:ea typeface="HG丸ｺﾞｼｯｸM-PRO" pitchFamily="50" charset="-128"/>
                        </a:rPr>
                        <a:t>　ア・プランニング」</a:t>
                      </a:r>
                      <a:r>
                        <a:rPr lang="en-US" altLang="ja-JP" sz="1200" b="0" i="0" u="none" strike="noStrike" baseline="50000" dirty="0">
                          <a:solidFill>
                            <a:schemeClr val="tx1"/>
                          </a:solidFill>
                          <a:effectLst/>
                          <a:latin typeface="HG丸ｺﾞｼｯｸM-PRO" pitchFamily="50" charset="-128"/>
                          <a:ea typeface="HG丸ｺﾞｼｯｸM-PRO" pitchFamily="50" charset="-128"/>
                        </a:rPr>
                        <a:t>14</a:t>
                      </a:r>
                      <a:r>
                        <a:rPr lang="ja-JP" altLang="en-US" sz="1200" u="none" strike="noStrike" dirty="0">
                          <a:solidFill>
                            <a:schemeClr val="tx1"/>
                          </a:solidFill>
                          <a:effectLst/>
                          <a:latin typeface="HG丸ｺﾞｼｯｸM-PRO" pitchFamily="50" charset="-128"/>
                          <a:ea typeface="HG丸ｺﾞｼｯｸM-PRO" pitchFamily="50" charset="-128"/>
                        </a:rPr>
                        <a:t>の周知や推進する取組が不十分である。</a:t>
                      </a:r>
                    </a:p>
                    <a:p>
                      <a:pPr algn="l" fontAlgn="ct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lnSpc>
                          <a:spcPct val="150000"/>
                        </a:lnSpc>
                      </a:pPr>
                      <a:r>
                        <a:rPr lang="ja-JP" altLang="en-US" sz="1200" u="none" strike="noStrike" dirty="0">
                          <a:solidFill>
                            <a:schemeClr val="tx1"/>
                          </a:solidFill>
                          <a:effectLst/>
                          <a:latin typeface="HG丸ｺﾞｼｯｸM-PRO" pitchFamily="50" charset="-128"/>
                          <a:ea typeface="HG丸ｺﾞｼｯｸM-PRO" pitchFamily="50" charset="-128"/>
                        </a:rPr>
                        <a:t>・また、</a:t>
                      </a:r>
                      <a:r>
                        <a:rPr lang="ja-JP" altLang="en-US" sz="1200" b="0" i="0" u="none" strike="noStrike" dirty="0">
                          <a:solidFill>
                            <a:schemeClr val="tx1"/>
                          </a:solidFill>
                          <a:effectLst/>
                          <a:latin typeface="HG丸ｺﾞｼｯｸM-PRO" pitchFamily="50" charset="-128"/>
                          <a:ea typeface="HG丸ｺﾞｼｯｸM-PRO" pitchFamily="50" charset="-128"/>
                        </a:rPr>
                        <a:t>生活に困窮したときなどにも必要な支援を受け日々を安心して送れるよう、生</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lnSpc>
                          <a:spcPct val="150000"/>
                        </a:lnSpc>
                      </a:pPr>
                      <a:r>
                        <a:rPr lang="ja-JP" altLang="en-US" sz="1200" b="0" i="0" u="none" strike="noStrike" dirty="0">
                          <a:solidFill>
                            <a:schemeClr val="tx1"/>
                          </a:solidFill>
                          <a:effectLst/>
                          <a:latin typeface="HG丸ｺﾞｼｯｸM-PRO" pitchFamily="50" charset="-128"/>
                          <a:ea typeface="HG丸ｺﾞｼｯｸM-PRO" pitchFamily="50" charset="-128"/>
                        </a:rPr>
                        <a:t>　活の基盤を支える最後のセーフティネットである生活保護制度を適正かつ円滑に運営</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lnSpc>
                          <a:spcPct val="150000"/>
                        </a:lnSpc>
                      </a:pPr>
                      <a:r>
                        <a:rPr lang="ja-JP" altLang="en-US" sz="1200" b="0" i="0" u="none" strike="noStrike" dirty="0">
                          <a:solidFill>
                            <a:schemeClr val="tx1"/>
                          </a:solidFill>
                          <a:effectLst/>
                          <a:latin typeface="HG丸ｺﾞｼｯｸM-PRO" pitchFamily="50" charset="-128"/>
                          <a:ea typeface="HG丸ｺﾞｼｯｸM-PRO" pitchFamily="50" charset="-128"/>
                        </a:rPr>
                        <a:t>　することは重要な課題である。</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正方形/長方形 2"/>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35</a:t>
            </a:r>
            <a:r>
              <a:rPr kumimoji="1" lang="en-US" altLang="ja-JP" dirty="0">
                <a:solidFill>
                  <a:schemeClr val="tx1"/>
                </a:solidFill>
              </a:rPr>
              <a:t>-</a:t>
            </a:r>
            <a:endParaRPr kumimoji="1" lang="ja-JP" altLang="en-US" dirty="0">
              <a:solidFill>
                <a:schemeClr val="tx1"/>
              </a:solidFill>
            </a:endParaRPr>
          </a:p>
        </p:txBody>
      </p:sp>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経営課題４</a:t>
            </a:r>
            <a:endParaRPr kumimoji="1" lang="ja-JP" altLang="en-US" sz="1050" dirty="0">
              <a:solidFill>
                <a:schemeClr val="tx1"/>
              </a:solidFill>
              <a:latin typeface="+mj-ea"/>
              <a:ea typeface="+mj-ea"/>
            </a:endParaRPr>
          </a:p>
        </p:txBody>
      </p:sp>
      <p:sp>
        <p:nvSpPr>
          <p:cNvPr id="9" name="正方形/長方形 8"/>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672" y="7579928"/>
            <a:ext cx="1822281" cy="1909576"/>
          </a:xfrm>
          <a:prstGeom prst="rect">
            <a:avLst/>
          </a:prstGeom>
        </p:spPr>
      </p:pic>
      <p:sp>
        <p:nvSpPr>
          <p:cNvPr id="7" name="正方形/長方形 6"/>
          <p:cNvSpPr/>
          <p:nvPr/>
        </p:nvSpPr>
        <p:spPr>
          <a:xfrm>
            <a:off x="308695" y="6638665"/>
            <a:ext cx="6453336" cy="7626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chemeClr val="tx1"/>
                </a:solidFill>
                <a:latin typeface="HG丸ｺﾞｼｯｸM-PRO" pitchFamily="50" charset="-128"/>
                <a:ea typeface="HG丸ｺﾞｼｯｸM-PRO" pitchFamily="50" charset="-128"/>
              </a:rPr>
              <a:t>13</a:t>
            </a:r>
            <a:r>
              <a:rPr lang="ja-JP" altLang="en-US" sz="1000" baseline="50000" dirty="0">
                <a:solidFill>
                  <a:schemeClr val="tx1"/>
                </a:solidFill>
                <a:latin typeface="HG丸ｺﾞｼｯｸM-PRO" pitchFamily="50" charset="-128"/>
                <a:ea typeface="HG丸ｺﾞｼｯｸM-PRO" pitchFamily="50" charset="-128"/>
              </a:rPr>
              <a:t> </a:t>
            </a:r>
            <a:r>
              <a:rPr lang="ja-JP" altLang="ja-JP" sz="1000" dirty="0">
                <a:solidFill>
                  <a:schemeClr val="tx1"/>
                </a:solidFill>
              </a:rPr>
              <a:t>高齢者の方が住み慣れた</a:t>
            </a:r>
            <a:r>
              <a:rPr lang="ja-JP" altLang="ja-JP" sz="1000" dirty="0"/>
              <a:t>自宅や地域で安心して暮らし続けるために、介護保険サービス、医療保険サービスのみ</a:t>
            </a:r>
            <a:endParaRPr lang="en-US" altLang="ja-JP" sz="1000" dirty="0"/>
          </a:p>
          <a:p>
            <a:r>
              <a:rPr lang="ja-JP" altLang="en-US" sz="1000" dirty="0"/>
              <a:t>　</a:t>
            </a:r>
            <a:r>
              <a:rPr lang="ja-JP" altLang="ja-JP" sz="1000" dirty="0"/>
              <a:t>ならず、見守りなどの様々な生活支援や成年後見等の権利擁護、住居の保障、低所得者への支援など様々な支援</a:t>
            </a:r>
            <a:r>
              <a:rPr lang="ja-JP" altLang="en-US" sz="1000" dirty="0"/>
              <a:t>　</a:t>
            </a:r>
            <a:endParaRPr lang="en-US" altLang="ja-JP" sz="1000" dirty="0"/>
          </a:p>
          <a:p>
            <a:r>
              <a:rPr lang="ja-JP" altLang="en-US" sz="1000" dirty="0"/>
              <a:t>　</a:t>
            </a:r>
            <a:r>
              <a:rPr lang="ja-JP" altLang="ja-JP" sz="1000" dirty="0"/>
              <a:t>が切れ目なく提供されるよう地域において包括的、継続的につないでいく仕組み。</a:t>
            </a:r>
            <a:endParaRPr lang="en-US" altLang="ja-JP" sz="1000" dirty="0"/>
          </a:p>
        </p:txBody>
      </p:sp>
      <p:sp>
        <p:nvSpPr>
          <p:cNvPr id="8" name="AutoShape 1"/>
          <p:cNvSpPr>
            <a:spLocks noChangeArrowheads="1"/>
          </p:cNvSpPr>
          <p:nvPr/>
        </p:nvSpPr>
        <p:spPr bwMode="auto">
          <a:xfrm>
            <a:off x="332656" y="6176243"/>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394067" y="5798413"/>
            <a:ext cx="476407" cy="686400"/>
          </a:xfrm>
          <a:prstGeom prst="rect">
            <a:avLst/>
          </a:prstGeom>
        </p:spPr>
      </p:pic>
      <p:cxnSp>
        <p:nvCxnSpPr>
          <p:cNvPr id="11" name="直線コネクタ 10"/>
          <p:cNvCxnSpPr/>
          <p:nvPr/>
        </p:nvCxnSpPr>
        <p:spPr>
          <a:xfrm>
            <a:off x="332656" y="6537176"/>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283548" y="7185248"/>
            <a:ext cx="6453336" cy="3270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chemeClr val="tx1"/>
                </a:solidFill>
                <a:latin typeface="HG丸ｺﾞｼｯｸM-PRO" pitchFamily="50" charset="-128"/>
                <a:ea typeface="HG丸ｺﾞｼｯｸM-PRO" pitchFamily="50" charset="-128"/>
              </a:rPr>
              <a:t>14</a:t>
            </a:r>
            <a:r>
              <a:rPr lang="ja-JP" altLang="en-US" sz="1000" baseline="50000" dirty="0">
                <a:solidFill>
                  <a:schemeClr val="tx1"/>
                </a:solidFill>
                <a:latin typeface="HG丸ｺﾞｼｯｸM-PRO" pitchFamily="50" charset="-128"/>
                <a:ea typeface="HG丸ｺﾞｼｯｸM-PRO" pitchFamily="50" charset="-128"/>
              </a:rPr>
              <a:t> </a:t>
            </a:r>
            <a:r>
              <a:rPr lang="ja-JP" altLang="en-US" sz="1000" dirty="0">
                <a:solidFill>
                  <a:schemeClr val="tx1"/>
                </a:solidFill>
              </a:rPr>
              <a:t>もしものときのために、本人が望む医療やケアについて、前もって考え、繰り返し話し合い共有する取り組み。</a:t>
            </a:r>
            <a:endParaRPr lang="en-US" altLang="ja-JP" sz="1000" dirty="0">
              <a:solidFill>
                <a:schemeClr val="tx1"/>
              </a:solidFill>
            </a:endParaRPr>
          </a:p>
        </p:txBody>
      </p:sp>
    </p:spTree>
    <p:extLst>
      <p:ext uri="{BB962C8B-B14F-4D97-AF65-F5344CB8AC3E}">
        <p14:creationId xmlns:p14="http://schemas.microsoft.com/office/powerpoint/2010/main" val="222493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E8025A6-702E-411E-B62A-9363F13BE742}"/>
              </a:ext>
            </a:extLst>
          </p:cNvPr>
          <p:cNvSpPr/>
          <p:nvPr/>
        </p:nvSpPr>
        <p:spPr>
          <a:xfrm>
            <a:off x="415214" y="560816"/>
            <a:ext cx="6027573" cy="8938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rPr>
              <a:t>9-</a:t>
            </a:r>
            <a:endParaRPr kumimoji="1" lang="ja-JP" altLang="en-US" dirty="0">
              <a:solidFill>
                <a:schemeClr val="tx1"/>
              </a:solidFill>
            </a:endParaRPr>
          </a:p>
        </p:txBody>
      </p:sp>
      <p:sp>
        <p:nvSpPr>
          <p:cNvPr id="16" name="正方形/長方形 15"/>
          <p:cNvSpPr/>
          <p:nvPr/>
        </p:nvSpPr>
        <p:spPr>
          <a:xfrm>
            <a:off x="1116" y="5645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区運営方針のあらまし</a:t>
            </a:r>
            <a:endParaRPr kumimoji="1" lang="ja-JP" altLang="en-US" sz="1050" dirty="0">
              <a:solidFill>
                <a:schemeClr val="tx1"/>
              </a:solidFill>
              <a:latin typeface="+mj-ea"/>
              <a:ea typeface="+mj-ea"/>
            </a:endParaRPr>
          </a:p>
        </p:txBody>
      </p:sp>
      <p:pic>
        <p:nvPicPr>
          <p:cNvPr id="1026" name="Picture 2" descr="城東区×SDGs">
            <a:extLst>
              <a:ext uri="{FF2B5EF4-FFF2-40B4-BE49-F238E27FC236}">
                <a16:creationId xmlns:a16="http://schemas.microsoft.com/office/drawing/2014/main" id="{BD1869D5-1195-41F3-B92C-7A0F974EDA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155" y="380556"/>
            <a:ext cx="2121178" cy="540000"/>
          </a:xfrm>
          <a:prstGeom prst="rect">
            <a:avLst/>
          </a:prstGeom>
          <a:solidFill>
            <a:schemeClr val="bg1"/>
          </a:solidFill>
        </p:spPr>
      </p:pic>
      <p:sp>
        <p:nvSpPr>
          <p:cNvPr id="18" name="正方形/長方形 17">
            <a:extLst>
              <a:ext uri="{FF2B5EF4-FFF2-40B4-BE49-F238E27FC236}">
                <a16:creationId xmlns:a16="http://schemas.microsoft.com/office/drawing/2014/main" id="{09AC9707-7B8C-4080-9F36-C09E9519548D}"/>
              </a:ext>
            </a:extLst>
          </p:cNvPr>
          <p:cNvSpPr/>
          <p:nvPr/>
        </p:nvSpPr>
        <p:spPr>
          <a:xfrm>
            <a:off x="2276872" y="56456"/>
            <a:ext cx="2448272"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a:t>
            </a:r>
            <a:r>
              <a:rPr lang="en-US" altLang="ja-JP" sz="1050" dirty="0">
                <a:solidFill>
                  <a:schemeClr val="tx1"/>
                </a:solidFill>
                <a:latin typeface="+mj-ea"/>
                <a:ea typeface="+mj-ea"/>
              </a:rPr>
              <a:t>×</a:t>
            </a:r>
            <a:r>
              <a:rPr lang="ja-JP" altLang="en-US" sz="1050" dirty="0">
                <a:solidFill>
                  <a:schemeClr val="tx1"/>
                </a:solidFill>
                <a:latin typeface="+mj-ea"/>
                <a:ea typeface="+mj-ea"/>
              </a:rPr>
              <a:t>ＳＤＧｓ</a:t>
            </a:r>
            <a:endParaRPr kumimoji="1" lang="ja-JP" altLang="en-US" sz="1050" dirty="0">
              <a:solidFill>
                <a:schemeClr val="tx1"/>
              </a:solidFill>
              <a:latin typeface="+mj-ea"/>
              <a:ea typeface="+mj-ea"/>
            </a:endParaRPr>
          </a:p>
        </p:txBody>
      </p:sp>
      <p:sp>
        <p:nvSpPr>
          <p:cNvPr id="21" name="Rectangle 2">
            <a:extLst>
              <a:ext uri="{FF2B5EF4-FFF2-40B4-BE49-F238E27FC236}">
                <a16:creationId xmlns:a16="http://schemas.microsoft.com/office/drawing/2014/main" id="{92B67815-F560-4611-85AE-DB32AE535A66}"/>
              </a:ext>
            </a:extLst>
          </p:cNvPr>
          <p:cNvSpPr>
            <a:spLocks noChangeArrowheads="1"/>
          </p:cNvSpPr>
          <p:nvPr/>
        </p:nvSpPr>
        <p:spPr bwMode="auto">
          <a:xfrm>
            <a:off x="415211" y="658952"/>
            <a:ext cx="2858461" cy="26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7" rIns="91433" bIns="45717"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133340" eaLnBrk="0" hangingPunct="0"/>
            <a:r>
              <a:rPr lang="ja-JP" altLang="en-US" sz="1100" dirty="0">
                <a:latin typeface="HG丸ｺﾞｼｯｸM-PRO" pitchFamily="50" charset="-128"/>
                <a:ea typeface="HG丸ｺﾞｼｯｸM-PRO" pitchFamily="50" charset="-128"/>
                <a:cs typeface="Times New Roman" pitchFamily="18" charset="0"/>
              </a:rPr>
              <a:t>令和３年度区民アンケート結果（抜粋）</a:t>
            </a:r>
            <a:endParaRPr lang="ja-JP" altLang="en-US" sz="800" dirty="0"/>
          </a:p>
        </p:txBody>
      </p:sp>
      <p:sp>
        <p:nvSpPr>
          <p:cNvPr id="25" name="AutoShape 2">
            <a:extLst>
              <a:ext uri="{FF2B5EF4-FFF2-40B4-BE49-F238E27FC236}">
                <a16:creationId xmlns:a16="http://schemas.microsoft.com/office/drawing/2014/main" id="{AF291A6D-2779-4560-BB3D-FEFEF4B7B504}"/>
              </a:ext>
            </a:extLst>
          </p:cNvPr>
          <p:cNvSpPr>
            <a:spLocks noChangeArrowheads="1"/>
          </p:cNvSpPr>
          <p:nvPr/>
        </p:nvSpPr>
        <p:spPr bwMode="auto">
          <a:xfrm>
            <a:off x="502588" y="1018692"/>
            <a:ext cx="5852823" cy="467292"/>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ja-JP" altLang="en-US" sz="1100" dirty="0">
                <a:latin typeface="ＭＳ ゴシック" pitchFamily="49" charset="-128"/>
                <a:ea typeface="ＭＳ ゴシック" pitchFamily="49" charset="-128"/>
                <a:cs typeface="ＭＳ Ｐゴシック" pitchFamily="50" charset="-128"/>
              </a:rPr>
              <a:t>問１１　あなたは、「ＳＤＧｓ（エス・ディー・ジーズ、持続可能な開発目標）」という</a:t>
            </a:r>
            <a:endParaRPr lang="en-US" altLang="ja-JP" sz="1100" dirty="0">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100" dirty="0">
                <a:latin typeface="ＭＳ ゴシック" pitchFamily="49" charset="-128"/>
                <a:ea typeface="ＭＳ ゴシック" pitchFamily="49" charset="-128"/>
                <a:cs typeface="ＭＳ Ｐゴシック" pitchFamily="50" charset="-128"/>
              </a:rPr>
              <a:t>　　　　言葉を知っていますか。</a:t>
            </a:r>
            <a:endParaRPr lang="ja-JP" altLang="ja-JP" sz="2400" dirty="0">
              <a:latin typeface="Arial" pitchFamily="34" charset="0"/>
              <a:ea typeface="ＭＳ Ｐゴシック" pitchFamily="50" charset="-128"/>
              <a:cs typeface="ＭＳ Ｐゴシック" pitchFamily="50" charset="-128"/>
            </a:endParaRPr>
          </a:p>
        </p:txBody>
      </p:sp>
      <p:graphicFrame>
        <p:nvGraphicFramePr>
          <p:cNvPr id="26" name="グラフ 25">
            <a:extLst>
              <a:ext uri="{FF2B5EF4-FFF2-40B4-BE49-F238E27FC236}">
                <a16:creationId xmlns:a16="http://schemas.microsoft.com/office/drawing/2014/main" id="{00000000-0008-0000-0E00-000004000000}"/>
              </a:ext>
            </a:extLst>
          </p:cNvPr>
          <p:cNvGraphicFramePr>
            <a:graphicFrameLocks/>
          </p:cNvGraphicFramePr>
          <p:nvPr>
            <p:extLst>
              <p:ext uri="{D42A27DB-BD31-4B8C-83A1-F6EECF244321}">
                <p14:modId xmlns:p14="http://schemas.microsoft.com/office/powerpoint/2010/main" val="804778291"/>
              </p:ext>
            </p:extLst>
          </p:nvPr>
        </p:nvGraphicFramePr>
        <p:xfrm>
          <a:off x="593657" y="1712640"/>
          <a:ext cx="4131487" cy="3636382"/>
        </p:xfrm>
        <a:graphic>
          <a:graphicData uri="http://schemas.openxmlformats.org/drawingml/2006/chart">
            <c:chart xmlns:c="http://schemas.openxmlformats.org/drawingml/2006/chart" xmlns:r="http://schemas.openxmlformats.org/officeDocument/2006/relationships" r:id="rId3"/>
          </a:graphicData>
        </a:graphic>
      </p:graphicFrame>
      <p:sp>
        <p:nvSpPr>
          <p:cNvPr id="27" name="AutoShape 2">
            <a:extLst>
              <a:ext uri="{FF2B5EF4-FFF2-40B4-BE49-F238E27FC236}">
                <a16:creationId xmlns:a16="http://schemas.microsoft.com/office/drawing/2014/main" id="{A26808CE-A8A8-402D-980A-6C183D124DE6}"/>
              </a:ext>
            </a:extLst>
          </p:cNvPr>
          <p:cNvSpPr>
            <a:spLocks noChangeArrowheads="1"/>
          </p:cNvSpPr>
          <p:nvPr/>
        </p:nvSpPr>
        <p:spPr bwMode="auto">
          <a:xfrm>
            <a:off x="515546" y="4997790"/>
            <a:ext cx="5826905" cy="904878"/>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en-US" altLang="ja-JP" sz="1100" dirty="0">
                <a:latin typeface="ＭＳ ゴシック" pitchFamily="49" charset="-128"/>
                <a:ea typeface="ＭＳ ゴシック" pitchFamily="49" charset="-128"/>
                <a:cs typeface="ＭＳ Ｐゴシック" pitchFamily="50" charset="-128"/>
              </a:rPr>
              <a:t>【</a:t>
            </a:r>
            <a:r>
              <a:rPr lang="ja-JP" altLang="en-US" sz="1100" dirty="0">
                <a:latin typeface="ＭＳ ゴシック" pitchFamily="49" charset="-128"/>
                <a:ea typeface="ＭＳ ゴシック" pitchFamily="49" charset="-128"/>
                <a:cs typeface="ＭＳ Ｐゴシック" pitchFamily="50" charset="-128"/>
              </a:rPr>
              <a:t>問１１で「１．名前も内容も知っている」もしくは「２．名前を聞いたことがある。ロゴを見たことがある」と回答された方にお聞きします。</a:t>
            </a:r>
            <a:r>
              <a:rPr lang="en-US" altLang="ja-JP" sz="1100" dirty="0">
                <a:latin typeface="ＭＳ ゴシック" pitchFamily="49" charset="-128"/>
                <a:ea typeface="ＭＳ ゴシック" pitchFamily="49" charset="-128"/>
                <a:cs typeface="ＭＳ Ｐゴシック" pitchFamily="50" charset="-128"/>
              </a:rPr>
              <a:t>】</a:t>
            </a:r>
          </a:p>
          <a:p>
            <a:pPr algn="just" fontAlgn="base">
              <a:spcBef>
                <a:spcPct val="0"/>
              </a:spcBef>
              <a:spcAft>
                <a:spcPct val="0"/>
              </a:spcAft>
            </a:pPr>
            <a:endParaRPr lang="en-US" altLang="ja-JP" sz="500" dirty="0">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100" dirty="0">
                <a:latin typeface="ＭＳ ゴシック" pitchFamily="49" charset="-128"/>
                <a:ea typeface="ＭＳ ゴシック" pitchFamily="49" charset="-128"/>
                <a:cs typeface="ＭＳ Ｐゴシック" pitchFamily="50" charset="-128"/>
              </a:rPr>
              <a:t>問１２　城東区は区政全般にわたりＳＤＧｓへの取組みを推進していますが、あなたは</a:t>
            </a:r>
            <a:endParaRPr lang="en-US" altLang="ja-JP" sz="1100" dirty="0">
              <a:latin typeface="ＭＳ ゴシック" pitchFamily="49" charset="-128"/>
              <a:ea typeface="ＭＳ ゴシック" pitchFamily="49" charset="-128"/>
              <a:cs typeface="ＭＳ Ｐゴシック" pitchFamily="50" charset="-128"/>
            </a:endParaRPr>
          </a:p>
          <a:p>
            <a:pPr algn="just" fontAlgn="base">
              <a:spcBef>
                <a:spcPct val="0"/>
              </a:spcBef>
              <a:spcAft>
                <a:spcPct val="0"/>
              </a:spcAft>
            </a:pPr>
            <a:r>
              <a:rPr lang="ja-JP" altLang="en-US" sz="1100" dirty="0">
                <a:latin typeface="ＭＳ ゴシック" pitchFamily="49" charset="-128"/>
                <a:ea typeface="ＭＳ ゴシック" pitchFamily="49" charset="-128"/>
                <a:cs typeface="ＭＳ Ｐゴシック" pitchFamily="50" charset="-128"/>
              </a:rPr>
              <a:t>　　　　そのことを知っていますか。</a:t>
            </a:r>
            <a:endParaRPr lang="ja-JP" altLang="ja-JP" sz="2400" dirty="0">
              <a:latin typeface="Arial" pitchFamily="34" charset="0"/>
              <a:ea typeface="ＭＳ Ｐゴシック" pitchFamily="50" charset="-128"/>
              <a:cs typeface="ＭＳ Ｐゴシック" pitchFamily="50" charset="-128"/>
            </a:endParaRPr>
          </a:p>
        </p:txBody>
      </p:sp>
      <p:graphicFrame>
        <p:nvGraphicFramePr>
          <p:cNvPr id="28" name="グラフ 27">
            <a:extLst>
              <a:ext uri="{FF2B5EF4-FFF2-40B4-BE49-F238E27FC236}">
                <a16:creationId xmlns:a16="http://schemas.microsoft.com/office/drawing/2014/main" id="{00000000-0008-0000-0F00-000004000000}"/>
              </a:ext>
            </a:extLst>
          </p:cNvPr>
          <p:cNvGraphicFramePr>
            <a:graphicFrameLocks/>
          </p:cNvGraphicFramePr>
          <p:nvPr>
            <p:extLst>
              <p:ext uri="{D42A27DB-BD31-4B8C-83A1-F6EECF244321}">
                <p14:modId xmlns:p14="http://schemas.microsoft.com/office/powerpoint/2010/main" val="1941877465"/>
              </p:ext>
            </p:extLst>
          </p:nvPr>
        </p:nvGraphicFramePr>
        <p:xfrm>
          <a:off x="1556792" y="6883320"/>
          <a:ext cx="4031715" cy="2635112"/>
        </p:xfrm>
        <a:graphic>
          <a:graphicData uri="http://schemas.openxmlformats.org/drawingml/2006/chart">
            <c:chart xmlns:c="http://schemas.openxmlformats.org/drawingml/2006/chart" xmlns:r="http://schemas.openxmlformats.org/officeDocument/2006/relationships" r:id="rId4"/>
          </a:graphicData>
        </a:graphic>
      </p:graphicFrame>
      <p:pic>
        <p:nvPicPr>
          <p:cNvPr id="6" name="図 5"/>
          <p:cNvPicPr>
            <a:picLocks noChangeAspect="1"/>
          </p:cNvPicPr>
          <p:nvPr/>
        </p:nvPicPr>
        <p:blipFill>
          <a:blip r:embed="rId5"/>
          <a:stretch>
            <a:fillRect/>
          </a:stretch>
        </p:blipFill>
        <p:spPr>
          <a:xfrm>
            <a:off x="691100" y="1572342"/>
            <a:ext cx="5475796" cy="973031"/>
          </a:xfrm>
          <a:prstGeom prst="rect">
            <a:avLst/>
          </a:prstGeom>
          <a:solidFill>
            <a:schemeClr val="tx2">
              <a:lumMod val="20000"/>
              <a:lumOff val="80000"/>
            </a:schemeClr>
          </a:solidFill>
        </p:spPr>
      </p:pic>
      <p:pic>
        <p:nvPicPr>
          <p:cNvPr id="7" name="図 6"/>
          <p:cNvPicPr>
            <a:picLocks noChangeAspect="1"/>
          </p:cNvPicPr>
          <p:nvPr/>
        </p:nvPicPr>
        <p:blipFill>
          <a:blip r:embed="rId6"/>
          <a:stretch>
            <a:fillRect/>
          </a:stretch>
        </p:blipFill>
        <p:spPr>
          <a:xfrm>
            <a:off x="691100" y="5989026"/>
            <a:ext cx="5475796" cy="973031"/>
          </a:xfrm>
          <a:prstGeom prst="rect">
            <a:avLst/>
          </a:prstGeom>
        </p:spPr>
      </p:pic>
    </p:spTree>
    <p:extLst>
      <p:ext uri="{BB962C8B-B14F-4D97-AF65-F5344CB8AC3E}">
        <p14:creationId xmlns:p14="http://schemas.microsoft.com/office/powerpoint/2010/main" val="394124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36</a:t>
            </a:r>
            <a:r>
              <a:rPr kumimoji="1" lang="en-US" altLang="ja-JP" dirty="0">
                <a:solidFill>
                  <a:schemeClr val="tx1"/>
                </a:solidFill>
              </a:rPr>
              <a:t>-</a:t>
            </a:r>
            <a:endParaRPr kumimoji="1" lang="ja-JP" altLang="en-US" dirty="0">
              <a:solidFill>
                <a:schemeClr val="tx1"/>
              </a:solidFill>
            </a:endParaRPr>
          </a:p>
        </p:txBody>
      </p:sp>
      <p:sp>
        <p:nvSpPr>
          <p:cNvPr id="5" name="正方形/長方形 4"/>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戦略４－１</a:t>
            </a:r>
            <a:endParaRPr kumimoji="1" lang="ja-JP" altLang="en-US" sz="1050" dirty="0">
              <a:solidFill>
                <a:schemeClr val="tx1"/>
              </a:solidFill>
              <a:latin typeface="+mj-ea"/>
              <a:ea typeface="+mj-ea"/>
            </a:endParaRPr>
          </a:p>
        </p:txBody>
      </p:sp>
      <p:graphicFrame>
        <p:nvGraphicFramePr>
          <p:cNvPr id="9" name="コンテンツ プレースホルダー 3"/>
          <p:cNvGraphicFramePr>
            <a:graphicFrameLocks/>
          </p:cNvGraphicFramePr>
          <p:nvPr>
            <p:extLst>
              <p:ext uri="{D42A27DB-BD31-4B8C-83A1-F6EECF244321}">
                <p14:modId xmlns:p14="http://schemas.microsoft.com/office/powerpoint/2010/main" val="1568636983"/>
              </p:ext>
            </p:extLst>
          </p:nvPr>
        </p:nvGraphicFramePr>
        <p:xfrm>
          <a:off x="368660" y="416496"/>
          <a:ext cx="6264696" cy="6480720"/>
        </p:xfrm>
        <a:graphic>
          <a:graphicData uri="http://schemas.openxmlformats.org/drawingml/2006/table">
            <a:tbl>
              <a:tblPr bandRow="1">
                <a:tableStyleId>{5C22544A-7EE6-4342-B048-85BDC9FD1C3A}</a:tableStyleId>
              </a:tblPr>
              <a:tblGrid>
                <a:gridCol w="6264696">
                  <a:extLst>
                    <a:ext uri="{9D8B030D-6E8A-4147-A177-3AD203B41FA5}">
                      <a16:colId xmlns:a16="http://schemas.microsoft.com/office/drawing/2014/main" val="20000"/>
                    </a:ext>
                  </a:extLst>
                </a:gridCol>
              </a:tblGrid>
              <a:tr h="1533849">
                <a:tc>
                  <a:txBody>
                    <a:bodyPr/>
                    <a:lstStyle/>
                    <a:p>
                      <a:pPr algn="l" fontAlgn="ctr"/>
                      <a:r>
                        <a:rPr lang="en-US" altLang="ja-JP" sz="2600" u="none" strike="noStrike" dirty="0">
                          <a:effectLst/>
                          <a:latin typeface="HGP創英角ｺﾞｼｯｸUB" pitchFamily="50" charset="-128"/>
                          <a:ea typeface="HGP創英角ｺﾞｼｯｸUB" pitchFamily="50" charset="-128"/>
                        </a:rPr>
                        <a:t>【</a:t>
                      </a:r>
                      <a:r>
                        <a:rPr lang="ja-JP" altLang="en-US" sz="2600" u="none" strike="noStrike" dirty="0">
                          <a:effectLst/>
                          <a:latin typeface="HGP創英角ｺﾞｼｯｸUB" pitchFamily="50" charset="-128"/>
                          <a:ea typeface="HGP創英角ｺﾞｼｯｸUB" pitchFamily="50" charset="-128"/>
                        </a:rPr>
                        <a:t>戦略４－１</a:t>
                      </a:r>
                      <a:r>
                        <a:rPr lang="en-US" altLang="ja-JP" sz="2600" u="none" strike="noStrike" dirty="0">
                          <a:effectLst/>
                          <a:latin typeface="HGP創英角ｺﾞｼｯｸUB" pitchFamily="50" charset="-128"/>
                          <a:ea typeface="HGP創英角ｺﾞｼｯｸUB" pitchFamily="50" charset="-128"/>
                        </a:rPr>
                        <a:t>】</a:t>
                      </a:r>
                    </a:p>
                    <a:p>
                      <a:pPr algn="ctr" fontAlgn="ctr"/>
                      <a:r>
                        <a:rPr lang="ja-JP" altLang="en-US" sz="2600" b="0" u="none" strike="noStrike" dirty="0">
                          <a:effectLst/>
                          <a:latin typeface="HGP創英角ｺﾞｼｯｸUB" pitchFamily="50" charset="-128"/>
                          <a:ea typeface="HGP創英角ｺﾞｼｯｸUB" pitchFamily="50" charset="-128"/>
                        </a:rPr>
                        <a:t>高齢者、</a:t>
                      </a:r>
                      <a:r>
                        <a:rPr lang="ja-JP" altLang="en-US" sz="2600" b="0" u="none" strike="noStrike" dirty="0" err="1">
                          <a:effectLst/>
                          <a:latin typeface="HGP創英角ｺﾞｼｯｸUB" pitchFamily="50" charset="-128"/>
                          <a:ea typeface="HGP創英角ｺﾞｼｯｸUB" pitchFamily="50" charset="-128"/>
                        </a:rPr>
                        <a:t>障がい</a:t>
                      </a:r>
                      <a:r>
                        <a:rPr lang="ja-JP" altLang="en-US" sz="2600" b="0" u="none" strike="noStrike" dirty="0">
                          <a:effectLst/>
                          <a:latin typeface="HGP創英角ｺﾞｼｯｸUB" pitchFamily="50" charset="-128"/>
                          <a:ea typeface="HGP創英角ｺﾞｼｯｸUB" pitchFamily="50" charset="-128"/>
                        </a:rPr>
                        <a:t>者、子どもを地域が</a:t>
                      </a:r>
                      <a:endParaRPr lang="en-US" altLang="ja-JP" sz="2600" b="0" u="none" strike="noStrike" dirty="0">
                        <a:effectLst/>
                        <a:latin typeface="HGP創英角ｺﾞｼｯｸUB" pitchFamily="50" charset="-128"/>
                        <a:ea typeface="HGP創英角ｺﾞｼｯｸUB" pitchFamily="50" charset="-128"/>
                      </a:endParaRPr>
                    </a:p>
                    <a:p>
                      <a:pPr algn="ctr" fontAlgn="ctr"/>
                      <a:r>
                        <a:rPr lang="ja-JP" altLang="en-US" sz="2600" b="0" u="none" strike="noStrike" dirty="0">
                          <a:effectLst/>
                          <a:latin typeface="HGP創英角ｺﾞｼｯｸUB" pitchFamily="50" charset="-128"/>
                          <a:ea typeface="HGP創英角ｺﾞｼｯｸUB" pitchFamily="50" charset="-128"/>
                        </a:rPr>
                        <a:t>互いに見守り、支えあうまちへ</a:t>
                      </a:r>
                      <a:endParaRPr lang="ja-JP" altLang="en-US" sz="2600" b="0" i="0" u="none" strike="noStrike" dirty="0">
                        <a:solidFill>
                          <a:srgbClr val="000000"/>
                        </a:solidFill>
                        <a:effectLst/>
                        <a:latin typeface="HGP創英角ｺﾞｼｯｸUB" pitchFamily="50" charset="-128"/>
                        <a:ea typeface="HGP創英角ｺﾞｼｯｸUB" pitchFamily="50" charset="-128"/>
                      </a:endParaRPr>
                    </a:p>
                  </a:txBody>
                  <a:tcPr marL="72000" marR="8267" marT="7800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71595">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394239">
                <a:tc>
                  <a:txBody>
                    <a:bodyPr/>
                    <a:lstStyle/>
                    <a:p>
                      <a:pPr algn="l" fontAlgn="ctr"/>
                      <a:r>
                        <a:rPr lang="en-US" altLang="ja-JP" sz="1200" u="none" strike="noStrike" dirty="0">
                          <a:effectLst/>
                          <a:latin typeface="HG丸ｺﾞｼｯｸM-PRO" pitchFamily="50" charset="-128"/>
                          <a:ea typeface="HG丸ｺﾞｼｯｸM-PRO" pitchFamily="50" charset="-128"/>
                        </a:rPr>
                        <a:t>《</a:t>
                      </a:r>
                      <a:r>
                        <a:rPr lang="ja-JP" altLang="en-US" sz="1200" u="none" strike="noStrike" dirty="0">
                          <a:effectLst/>
                          <a:latin typeface="HG丸ｺﾞｼｯｸM-PRO" pitchFamily="50" charset="-128"/>
                          <a:ea typeface="HG丸ｺﾞｼｯｸM-PRO" pitchFamily="50" charset="-128"/>
                        </a:rPr>
                        <a:t>めざす状態</a:t>
                      </a:r>
                      <a:r>
                        <a:rPr lang="en-US" altLang="ja-JP" sz="1200" u="none" strike="noStrike" dirty="0">
                          <a:effectLst/>
                          <a:latin typeface="HG丸ｺﾞｼｯｸM-PRO" pitchFamily="50" charset="-128"/>
                          <a:ea typeface="HG丸ｺﾞｼｯｸM-PRO" pitchFamily="50" charset="-128"/>
                        </a:rPr>
                        <a:t>》</a:t>
                      </a:r>
                      <a:br>
                        <a:rPr lang="en-US" altLang="ja-JP" sz="1200" u="none" strike="noStrike" dirty="0">
                          <a:effectLst/>
                          <a:latin typeface="HG丸ｺﾞｼｯｸM-PRO" pitchFamily="50" charset="-128"/>
                          <a:ea typeface="HG丸ｺﾞｼｯｸM-PRO" pitchFamily="50" charset="-128"/>
                        </a:rPr>
                      </a:br>
                      <a:r>
                        <a:rPr lang="ja-JP" altLang="en-US" sz="1200" u="none" strike="noStrike" dirty="0">
                          <a:effectLst/>
                          <a:latin typeface="HG丸ｺﾞｼｯｸM-PRO" pitchFamily="50" charset="-128"/>
                          <a:ea typeface="HG丸ｺﾞｼｯｸM-PRO" pitchFamily="50" charset="-128"/>
                        </a:rPr>
                        <a:t>・地域住民、</a:t>
                      </a:r>
                      <a:r>
                        <a:rPr lang="en-US" altLang="ja-JP" sz="1200" u="none" strike="noStrike" dirty="0">
                          <a:effectLst/>
                          <a:latin typeface="HG丸ｺﾞｼｯｸM-PRO" pitchFamily="50" charset="-128"/>
                          <a:ea typeface="HG丸ｺﾞｼｯｸM-PRO" pitchFamily="50" charset="-128"/>
                        </a:rPr>
                        <a:t>NPO</a:t>
                      </a:r>
                      <a:r>
                        <a:rPr lang="ja-JP" altLang="en-US" sz="1200" u="none" strike="noStrike" dirty="0" err="1">
                          <a:effectLst/>
                          <a:latin typeface="HG丸ｺﾞｼｯｸM-PRO" pitchFamily="50" charset="-128"/>
                          <a:ea typeface="HG丸ｺﾞｼｯｸM-PRO" pitchFamily="50" charset="-128"/>
                        </a:rPr>
                        <a:t>、</a:t>
                      </a:r>
                      <a:r>
                        <a:rPr lang="ja-JP" altLang="en-US" sz="1200" u="none" strike="noStrike" dirty="0">
                          <a:effectLst/>
                          <a:latin typeface="HG丸ｺﾞｼｯｸM-PRO" pitchFamily="50" charset="-128"/>
                          <a:ea typeface="HG丸ｺﾞｼｯｸM-PRO" pitchFamily="50" charset="-128"/>
                        </a:rPr>
                        <a:t>企業などさまざまな福祉の担い手の協働により、地域で支え合う活</a:t>
                      </a: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　動ができている状態</a:t>
                      </a:r>
                    </a:p>
                    <a:p>
                      <a:pPr algn="l" fontAlgn="ct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・高齢者、</a:t>
                      </a:r>
                      <a:r>
                        <a:rPr lang="ja-JP" altLang="en-US" sz="1200" u="none" strike="noStrike" dirty="0" err="1">
                          <a:effectLst/>
                          <a:latin typeface="HG丸ｺﾞｼｯｸM-PRO" pitchFamily="50" charset="-128"/>
                          <a:ea typeface="HG丸ｺﾞｼｯｸM-PRO" pitchFamily="50" charset="-128"/>
                        </a:rPr>
                        <a:t>障がい</a:t>
                      </a:r>
                      <a:r>
                        <a:rPr lang="ja-JP" altLang="en-US" sz="1200" u="none" strike="noStrike" dirty="0">
                          <a:effectLst/>
                          <a:latin typeface="HG丸ｺﾞｼｯｸM-PRO" pitchFamily="50" charset="-128"/>
                          <a:ea typeface="HG丸ｺﾞｼｯｸM-PRO" pitchFamily="50" charset="-128"/>
                        </a:rPr>
                        <a:t>者など、支援を要する方を地域で把握できている状態</a:t>
                      </a:r>
                      <a:endParaRPr lang="en-US" altLang="ja-JP" sz="1200" u="none" strike="noStrike" dirty="0">
                        <a:effectLst/>
                        <a:latin typeface="HG丸ｺﾞｼｯｸM-PRO" pitchFamily="50" charset="-128"/>
                        <a:ea typeface="HG丸ｺﾞｼｯｸM-PRO" pitchFamily="50" charset="-128"/>
                      </a:endParaRPr>
                    </a:p>
                    <a:p>
                      <a:pPr algn="l" fontAlgn="ctr"/>
                      <a:endParaRPr lang="en-US" altLang="ja-JP" sz="1200" u="none" strike="noStrike" dirty="0">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成果目標</a:t>
                      </a:r>
                      <a:r>
                        <a:rPr lang="en-US" altLang="ja-JP" sz="1200" b="0" i="0" u="none" strike="noStrike" dirty="0">
                          <a:solidFill>
                            <a:srgbClr val="000000"/>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・地域でさまざまな福祉の担い手の協働により、支え合う活動ができていると感じている</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人の割合</a:t>
                      </a:r>
                      <a:endParaRPr lang="en-US" altLang="ja-JP" sz="12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u="none" strike="noStrike" dirty="0">
                          <a:solidFill>
                            <a:schemeClr val="tx1"/>
                          </a:solidFill>
                          <a:effectLst/>
                          <a:latin typeface="HG丸ｺﾞｼｯｸM-PRO" pitchFamily="50" charset="-128"/>
                          <a:ea typeface="HG丸ｺﾞｼｯｸM-PRO" pitchFamily="50" charset="-128"/>
                        </a:rPr>
                        <a:t>　　</a:t>
                      </a:r>
                      <a:r>
                        <a:rPr lang="ja-JP" altLang="en-US" sz="1200" b="0" i="0" u="none" strike="noStrike" dirty="0">
                          <a:solidFill>
                            <a:schemeClr val="tx1"/>
                          </a:solidFill>
                          <a:effectLst/>
                          <a:latin typeface="HG丸ｺﾞｼｯｸM-PRO" pitchFamily="50" charset="-128"/>
                          <a:ea typeface="HG丸ｺﾞｼｯｸM-PRO" pitchFamily="50" charset="-128"/>
                        </a:rPr>
                        <a:t>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u="none" strike="noStrike" dirty="0">
                          <a:solidFill>
                            <a:schemeClr val="tx1"/>
                          </a:solidFill>
                          <a:effectLst/>
                          <a:latin typeface="HG丸ｺﾞｼｯｸM-PRO" pitchFamily="50" charset="-128"/>
                          <a:ea typeface="HG丸ｺﾞｼｯｸM-PRO" pitchFamily="50" charset="-128"/>
                        </a:rPr>
                        <a:t>年度　</a:t>
                      </a:r>
                      <a:r>
                        <a:rPr lang="en-US" altLang="ja-JP" sz="1200" u="none" strike="noStrike" dirty="0">
                          <a:solidFill>
                            <a:schemeClr val="tx1"/>
                          </a:solidFill>
                          <a:effectLst/>
                          <a:latin typeface="HG丸ｺﾞｼｯｸM-PRO" pitchFamily="50" charset="-128"/>
                          <a:ea typeface="HG丸ｺﾞｼｯｸM-PRO" pitchFamily="50" charset="-128"/>
                        </a:rPr>
                        <a:t>60</a:t>
                      </a:r>
                      <a:r>
                        <a:rPr lang="ja-JP" altLang="en-US" sz="1200" u="none" strike="noStrike" dirty="0">
                          <a:solidFill>
                            <a:schemeClr val="tx1"/>
                          </a:solidFill>
                          <a:effectLst/>
                          <a:latin typeface="HG丸ｺﾞｼｯｸM-PRO" pitchFamily="50" charset="-128"/>
                          <a:ea typeface="HG丸ｺﾞｼｯｸM-PRO" pitchFamily="50" charset="-128"/>
                        </a:rPr>
                        <a:t>％以上（</a:t>
                      </a:r>
                      <a:r>
                        <a:rPr lang="zh-TW" altLang="en-US" sz="1200" u="none" strike="noStrike" dirty="0">
                          <a:solidFill>
                            <a:schemeClr val="tx1"/>
                          </a:solidFill>
                          <a:effectLst/>
                          <a:latin typeface="HG丸ｺﾞｼｯｸM-PRO" pitchFamily="50" charset="-128"/>
                          <a:ea typeface="HG丸ｺﾞｼｯｸM-PRO" pitchFamily="50" charset="-128"/>
                        </a:rPr>
                        <a:t>令和</a:t>
                      </a:r>
                      <a:r>
                        <a:rPr lang="en-US" altLang="zh-TW" sz="1200" u="none" strike="noStrike" dirty="0">
                          <a:solidFill>
                            <a:schemeClr val="tx1"/>
                          </a:solidFill>
                          <a:effectLst/>
                          <a:latin typeface="HG丸ｺﾞｼｯｸM-PRO" pitchFamily="50" charset="-128"/>
                          <a:ea typeface="HG丸ｺﾞｼｯｸM-PRO" pitchFamily="50" charset="-128"/>
                        </a:rPr>
                        <a:t>3</a:t>
                      </a:r>
                      <a:r>
                        <a:rPr lang="zh-TW" altLang="en-US" sz="1200" u="none" strike="noStrike" dirty="0">
                          <a:solidFill>
                            <a:schemeClr val="tx1"/>
                          </a:solidFill>
                          <a:effectLst/>
                          <a:latin typeface="HG丸ｺﾞｼｯｸM-PRO" pitchFamily="50" charset="-128"/>
                          <a:ea typeface="HG丸ｺﾞｼｯｸM-PRO" pitchFamily="50" charset="-128"/>
                        </a:rPr>
                        <a:t>年度実績　</a:t>
                      </a:r>
                      <a:r>
                        <a:rPr lang="en-US" altLang="ja-JP" sz="1200" b="0" u="none" strike="noStrike" dirty="0">
                          <a:solidFill>
                            <a:schemeClr val="tx1"/>
                          </a:solidFill>
                          <a:effectLst/>
                          <a:latin typeface="HG丸ｺﾞｼｯｸM-PRO" pitchFamily="50" charset="-128"/>
                          <a:ea typeface="HG丸ｺﾞｼｯｸM-PRO" pitchFamily="50" charset="-128"/>
                        </a:rPr>
                        <a:t>61.4</a:t>
                      </a:r>
                      <a:r>
                        <a:rPr lang="zh-TW" altLang="en-US" sz="1200" u="none" strike="noStrike" dirty="0">
                          <a:solidFill>
                            <a:schemeClr val="tx1"/>
                          </a:solidFill>
                          <a:effectLst/>
                          <a:latin typeface="HG丸ｺﾞｼｯｸM-PRO" pitchFamily="50" charset="-128"/>
                          <a:ea typeface="HG丸ｺﾞｼｯｸM-PRO" pitchFamily="50" charset="-128"/>
                        </a:rPr>
                        <a:t>％</a:t>
                      </a:r>
                      <a:r>
                        <a:rPr lang="ja-JP" altLang="en-US" sz="1200" u="none" strike="noStrike" dirty="0">
                          <a:solidFill>
                            <a:schemeClr val="tx1"/>
                          </a:solidFill>
                          <a:effectLst/>
                          <a:latin typeface="HG丸ｺﾞｼｯｸM-PRO" pitchFamily="50" charset="-128"/>
                          <a:ea typeface="HG丸ｺﾞｼｯｸM-PRO" pitchFamily="50" charset="-128"/>
                        </a:rPr>
                        <a:t>）</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69628">
                <a:tc>
                  <a:txBody>
                    <a:bodyPr/>
                    <a:lstStyle/>
                    <a:p>
                      <a:pPr algn="l" fontAlgn="ctr"/>
                      <a:r>
                        <a:rPr lang="ja-JP" altLang="en-US" sz="1600" b="1" u="none" strike="noStrike" dirty="0">
                          <a:effectLst/>
                          <a:latin typeface="HG丸ｺﾞｼｯｸM-PRO" pitchFamily="50" charset="-128"/>
                          <a:ea typeface="HG丸ｺﾞｼｯｸM-PRO" pitchFamily="50" charset="-128"/>
                        </a:rPr>
                        <a:t>戦略</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611409">
                <a:tc>
                  <a:txBody>
                    <a:bodyPr/>
                    <a:lstStyle/>
                    <a:p>
                      <a:pPr algn="l" fontAlgn="ctr"/>
                      <a:r>
                        <a:rPr lang="ja-JP" altLang="en-US" sz="1200" u="none" strike="noStrike" dirty="0">
                          <a:effectLst/>
                          <a:latin typeface="HG丸ｺﾞｼｯｸM-PRO" pitchFamily="50" charset="-128"/>
                          <a:ea typeface="HG丸ｺﾞｼｯｸM-PRO" pitchFamily="50" charset="-128"/>
                        </a:rPr>
                        <a:t>・地域の特性を活かした、アクションプランを推進し、より地域の実情に応じた地域福祉</a:t>
                      </a: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　システムを構築する。 </a:t>
                      </a:r>
                    </a:p>
                    <a:p>
                      <a:pPr algn="l" fontAlgn="ct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・これまで地域で活動への関わりが薄かった人や地域で働く人など新たな地域福祉の担い</a:t>
                      </a: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　手の育成を支援する。</a:t>
                      </a:r>
                      <a:endParaRPr lang="en-US" altLang="ja-JP" sz="1200" u="none" strike="noStrike" dirty="0">
                        <a:effectLst/>
                        <a:latin typeface="HG丸ｺﾞｼｯｸM-PRO" pitchFamily="50" charset="-128"/>
                        <a:ea typeface="HG丸ｺﾞｼｯｸM-PRO" pitchFamily="50" charset="-128"/>
                      </a:endParaRPr>
                    </a:p>
                    <a:p>
                      <a:pPr algn="l" fontAlgn="ctr"/>
                      <a:endParaRPr lang="en-US" altLang="ja-JP" sz="1200" u="none" strike="noStrike" dirty="0">
                        <a:effectLst/>
                        <a:latin typeface="HG丸ｺﾞｼｯｸM-PRO" pitchFamily="50" charset="-128"/>
                        <a:ea typeface="HG丸ｺﾞｼｯｸM-PRO" pitchFamily="50" charset="-128"/>
                      </a:endParaRPr>
                    </a:p>
                    <a:p>
                      <a:pPr algn="l" fontAlgn="ctr"/>
                      <a:r>
                        <a:rPr lang="ja-JP" altLang="en-US" sz="1200" u="none" strike="noStrike" dirty="0">
                          <a:effectLst/>
                          <a:latin typeface="HG丸ｺﾞｼｯｸM-PRO" pitchFamily="50" charset="-128"/>
                          <a:ea typeface="HG丸ｺﾞｼｯｸM-PRO" pitchFamily="50" charset="-128"/>
                        </a:rPr>
                        <a:t>・要援護者情報の整備や認知症高齢者対応等を進め、地域における見守り体制を強化する。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7" name="グループ化 6"/>
          <p:cNvGrpSpPr/>
          <p:nvPr/>
        </p:nvGrpSpPr>
        <p:grpSpPr>
          <a:xfrm>
            <a:off x="6218725" y="1352600"/>
            <a:ext cx="389851" cy="338554"/>
            <a:chOff x="1823056" y="8643222"/>
            <a:chExt cx="389851" cy="338554"/>
          </a:xfrm>
        </p:grpSpPr>
        <p:sp>
          <p:nvSpPr>
            <p:cNvPr id="8" name="角丸四角形 7"/>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spTree>
    <p:extLst>
      <p:ext uri="{BB962C8B-B14F-4D97-AF65-F5344CB8AC3E}">
        <p14:creationId xmlns:p14="http://schemas.microsoft.com/office/powerpoint/2010/main" val="221033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58269" y="9539733"/>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37</a:t>
            </a:r>
            <a:r>
              <a:rPr kumimoji="1" lang="en-US" altLang="ja-JP" dirty="0">
                <a:solidFill>
                  <a:schemeClr val="tx1"/>
                </a:solidFill>
              </a:rPr>
              <a:t>-</a:t>
            </a:r>
            <a:endParaRPr kumimoji="1" lang="ja-JP" altLang="en-US" dirty="0">
              <a:solidFill>
                <a:schemeClr val="tx1"/>
              </a:solidFill>
            </a:endParaRPr>
          </a:p>
        </p:txBody>
      </p:sp>
      <p:sp>
        <p:nvSpPr>
          <p:cNvPr id="7" name="正方形/長方形 6"/>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戦略４－１</a:t>
            </a:r>
            <a:endParaRPr kumimoji="1" lang="ja-JP" altLang="en-US" sz="1050" dirty="0">
              <a:solidFill>
                <a:schemeClr val="tx1"/>
              </a:solidFill>
              <a:latin typeface="+mj-ea"/>
              <a:ea typeface="+mj-ea"/>
            </a:endParaRPr>
          </a:p>
        </p:txBody>
      </p:sp>
      <p:graphicFrame>
        <p:nvGraphicFramePr>
          <p:cNvPr id="9" name="表 8"/>
          <p:cNvGraphicFramePr>
            <a:graphicFrameLocks noGrp="1"/>
          </p:cNvGraphicFramePr>
          <p:nvPr>
            <p:extLst>
              <p:ext uri="{D42A27DB-BD31-4B8C-83A1-F6EECF244321}">
                <p14:modId xmlns:p14="http://schemas.microsoft.com/office/powerpoint/2010/main" val="1252937980"/>
              </p:ext>
            </p:extLst>
          </p:nvPr>
        </p:nvGraphicFramePr>
        <p:xfrm>
          <a:off x="323900" y="392254"/>
          <a:ext cx="6336704" cy="6595333"/>
        </p:xfrm>
        <a:graphic>
          <a:graphicData uri="http://schemas.openxmlformats.org/drawingml/2006/table">
            <a:tbl>
              <a:tblPr bandRow="1">
                <a:tableStyleId>{7DF18680-E054-41AD-8BC1-D1AEF772440D}</a:tableStyleId>
              </a:tblPr>
              <a:tblGrid>
                <a:gridCol w="4329236">
                  <a:extLst>
                    <a:ext uri="{9D8B030D-6E8A-4147-A177-3AD203B41FA5}">
                      <a16:colId xmlns:a16="http://schemas.microsoft.com/office/drawing/2014/main" val="20000"/>
                    </a:ext>
                  </a:extLst>
                </a:gridCol>
                <a:gridCol w="2007468">
                  <a:extLst>
                    <a:ext uri="{9D8B030D-6E8A-4147-A177-3AD203B41FA5}">
                      <a16:colId xmlns:a16="http://schemas.microsoft.com/office/drawing/2014/main" val="20001"/>
                    </a:ext>
                  </a:extLst>
                </a:gridCol>
              </a:tblGrid>
              <a:tr h="271326">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solidFill>
                            <a:schemeClr val="tx1"/>
                          </a:solidFill>
                          <a:effectLst/>
                          <a:latin typeface="HGP創英角ｺﾞｼｯｸUB" pitchFamily="50" charset="-128"/>
                          <a:ea typeface="HGP創英角ｺﾞｼｯｸUB" pitchFamily="50" charset="-128"/>
                        </a:rPr>
                        <a:t>戦略４－１の具体的取組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538159">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４－１－１　地域福祉支援事業</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「地域サポーター」を中心に、地域における要配慮者の情</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報収集等、災害時要配慮者支援を推進</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「推進コーディネーター」を中心に、各校下において地域</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の実情に応じた多様な取組の推進支援を実施</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認知症カフェや健康マージャンなどの新たな地域福祉活</a:t>
                      </a:r>
                      <a:endParaRPr kumimoji="1" lang="en-US" altLang="ja-JP"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動を促進するコーディネーターを配置し事業を展開すると</a:t>
                      </a:r>
                      <a:endParaRPr kumimoji="1" lang="en-US" altLang="ja-JP"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ともに、複数の地域にまたがる課題解決について、地域間</a:t>
                      </a:r>
                      <a:endParaRPr kumimoji="1" lang="en-US" altLang="ja-JP"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連携を進めるなど、新たな取組を行う。</a:t>
                      </a:r>
                      <a:endParaRPr kumimoji="1" lang="en-US" altLang="ja-JP"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新型コロナ等の状況も踏まえた地域における福祉支援の</a:t>
                      </a:r>
                      <a:r>
                        <a:rPr kumimoji="1" lang="ja-JP" altLang="en-US" sz="1180" b="0" i="0" u="none" strike="noStrike" kern="1200" cap="none" spc="0" normalizeH="0" baseline="0" noProof="0" dirty="0" err="1">
                          <a:ln>
                            <a:noFill/>
                          </a:ln>
                          <a:solidFill>
                            <a:schemeClr val="tx1"/>
                          </a:solidFill>
                          <a:effectLst/>
                          <a:uLnTx/>
                          <a:uFillTx/>
                          <a:latin typeface="HG丸ｺﾞｼｯｸM-PRO" pitchFamily="50" charset="-128"/>
                          <a:ea typeface="HG丸ｺﾞｼｯｸM-PRO" pitchFamily="50" charset="-128"/>
                          <a:cs typeface="+mn-cs"/>
                        </a:rPr>
                        <a:t>あ</a:t>
                      </a:r>
                      <a:endParaRPr kumimoji="1" lang="en-US" altLang="ja-JP"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り方、また災害時における福祉と防災の連携等について、</a:t>
                      </a:r>
                      <a:endParaRPr kumimoji="1" lang="en-US" altLang="ja-JP"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18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取組を進めていく。</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地域サポーター・推進コーディネーターの年間会議や事業活動、地域の情報収集や電話等による助言、支援等への参加・参画件数</a:t>
                      </a:r>
                      <a:r>
                        <a:rPr lang="en-US" altLang="ja-JP" sz="1000" u="none" strike="noStrike" dirty="0">
                          <a:solidFill>
                            <a:schemeClr val="tx1"/>
                          </a:solidFill>
                          <a:effectLst/>
                          <a:latin typeface="HG丸ｺﾞｼｯｸM-PRO" pitchFamily="50" charset="-128"/>
                          <a:ea typeface="HG丸ｺﾞｼｯｸM-PRO" pitchFamily="50" charset="-128"/>
                        </a:rPr>
                        <a:t>3,000</a:t>
                      </a:r>
                      <a:r>
                        <a:rPr lang="ja-JP" altLang="en-US" sz="1000" u="none" strike="noStrike" dirty="0">
                          <a:solidFill>
                            <a:schemeClr val="tx1"/>
                          </a:solidFill>
                          <a:effectLst/>
                          <a:latin typeface="HG丸ｺﾞｼｯｸM-PRO" pitchFamily="50" charset="-128"/>
                          <a:ea typeface="HG丸ｺﾞｼｯｸM-PRO" pitchFamily="50" charset="-128"/>
                        </a:rPr>
                        <a:t>件。　　　　</a:t>
                      </a: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上記目標を達成しない場合、事業の再構築を行う。</a:t>
                      </a: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anose="020F0400000000000000" pitchFamily="50" charset="-128"/>
                          <a:ea typeface="HG丸ｺﾞｼｯｸM-PRO" panose="020F0400000000000000" pitchFamily="50" charset="-128"/>
                        </a:rPr>
                        <a:t>（令和</a:t>
                      </a:r>
                      <a:r>
                        <a:rPr lang="en-US" altLang="ja-JP" sz="1000" b="0" i="0" u="none" strike="noStrike" dirty="0">
                          <a:solidFill>
                            <a:schemeClr val="tx1"/>
                          </a:solidFill>
                          <a:effectLst/>
                          <a:latin typeface="HG丸ｺﾞｼｯｸM-PRO" panose="020F0400000000000000" pitchFamily="50" charset="-128"/>
                          <a:ea typeface="HG丸ｺﾞｼｯｸM-PRO" panose="020F0400000000000000" pitchFamily="50" charset="-128"/>
                        </a:rPr>
                        <a:t>3</a:t>
                      </a:r>
                      <a:r>
                        <a:rPr lang="ja-JP" altLang="en-US" sz="1000" b="0" i="0" u="none" strike="noStrike" dirty="0">
                          <a:solidFill>
                            <a:schemeClr val="tx1"/>
                          </a:solidFill>
                          <a:effectLst/>
                          <a:latin typeface="HG丸ｺﾞｼｯｸM-PRO" panose="020F0400000000000000" pitchFamily="50" charset="-128"/>
                          <a:ea typeface="HG丸ｺﾞｼｯｸM-PRO" panose="020F0400000000000000" pitchFamily="50" charset="-128"/>
                        </a:rPr>
                        <a:t>年度実績）</a:t>
                      </a:r>
                      <a:endParaRPr lang="en-US" altLang="ja-JP" sz="1000" b="0" i="0" u="none" strike="noStrike" dirty="0">
                        <a:solidFill>
                          <a:schemeClr val="tx1"/>
                        </a:solidFill>
                        <a:effectLst/>
                        <a:latin typeface="HG丸ｺﾞｼｯｸM-PRO" panose="020F0400000000000000" pitchFamily="50" charset="-128"/>
                        <a:ea typeface="HG丸ｺﾞｼｯｸM-PRO" panose="020F0400000000000000"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anose="020F0400000000000000" pitchFamily="50" charset="-128"/>
                          <a:ea typeface="HG丸ｺﾞｼｯｸM-PRO" panose="020F0400000000000000" pitchFamily="50" charset="-128"/>
                        </a:rPr>
                        <a:t>・地域サポーター・推進コーディネーターを</a:t>
                      </a:r>
                      <a:r>
                        <a:rPr lang="en-US" altLang="ja-JP" sz="1000" b="0" i="0" u="none" strike="noStrike" dirty="0" smtClean="0">
                          <a:solidFill>
                            <a:schemeClr val="tx1"/>
                          </a:solidFill>
                          <a:effectLst/>
                          <a:latin typeface="HG丸ｺﾞｼｯｸM-PRO" panose="020F0400000000000000" pitchFamily="50" charset="-128"/>
                          <a:ea typeface="HG丸ｺﾞｼｯｸM-PRO" panose="020F0400000000000000" pitchFamily="50" charset="-128"/>
                        </a:rPr>
                        <a:t>15</a:t>
                      </a:r>
                      <a:r>
                        <a:rPr lang="ja-JP" altLang="en-US" sz="1000" b="0" i="0" u="none" strike="noStrike" dirty="0" smtClean="0">
                          <a:solidFill>
                            <a:schemeClr val="tx1"/>
                          </a:solidFill>
                          <a:effectLst/>
                          <a:latin typeface="HG丸ｺﾞｼｯｸM-PRO" panose="020F0400000000000000" pitchFamily="50" charset="-128"/>
                          <a:ea typeface="HG丸ｺﾞｼｯｸM-PRO" panose="020F0400000000000000" pitchFamily="50" charset="-128"/>
                        </a:rPr>
                        <a:t>地域に配置し、年間会議や事業活動、地域の情報収集や電話等による助言、支援等の参加・参画</a:t>
                      </a:r>
                      <a:r>
                        <a:rPr lang="ja-JP" altLang="en-US" sz="1000" b="0" i="0" u="none" strike="noStrike" baseline="0" dirty="0" smtClean="0">
                          <a:solidFill>
                            <a:schemeClr val="tx1"/>
                          </a:solidFill>
                          <a:effectLst/>
                          <a:latin typeface="HG丸ｺﾞｼｯｸM-PRO" panose="020F0400000000000000" pitchFamily="50" charset="-128"/>
                          <a:ea typeface="HG丸ｺﾞｼｯｸM-PRO" panose="020F0400000000000000" pitchFamily="50" charset="-128"/>
                        </a:rPr>
                        <a:t>　</a:t>
                      </a:r>
                      <a:r>
                        <a:rPr lang="en-US" altLang="ja-JP" sz="1000" b="0" i="0" u="none" strike="noStrike" dirty="0" smtClean="0">
                          <a:solidFill>
                            <a:schemeClr val="tx1"/>
                          </a:solidFill>
                          <a:effectLst/>
                          <a:latin typeface="HG丸ｺﾞｼｯｸM-PRO" panose="020F0400000000000000" pitchFamily="50" charset="-128"/>
                          <a:ea typeface="HG丸ｺﾞｼｯｸM-PRO" panose="020F0400000000000000" pitchFamily="50" charset="-128"/>
                        </a:rPr>
                        <a:t>3,820</a:t>
                      </a:r>
                      <a:r>
                        <a:rPr lang="ja-JP" altLang="en-US" sz="1000" b="0" i="0" u="none" strike="noStrike" dirty="0" smtClean="0">
                          <a:solidFill>
                            <a:schemeClr val="tx1"/>
                          </a:solidFill>
                          <a:effectLst/>
                          <a:latin typeface="HG丸ｺﾞｼｯｸM-PRO" panose="020F0400000000000000" pitchFamily="50" charset="-128"/>
                          <a:ea typeface="HG丸ｺﾞｼｯｸM-PRO" panose="020F0400000000000000" pitchFamily="50" charset="-128"/>
                        </a:rPr>
                        <a:t>件</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785848">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４－１－２　地域における要援護者の</a:t>
                      </a:r>
                      <a:endPar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　　　　　　　　　見守りネットワーク強化事業</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r>
                      <a:b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b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要援護者情報の整備</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孤立世帯等への専門的対応</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認知症高齢者等の行方不明時の早期発見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災害時の要援護者の支援方法についての検討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区</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CM</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事業（福祉局所管）</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対象者の</a:t>
                      </a:r>
                      <a:r>
                        <a:rPr lang="en-US" altLang="ja-JP" sz="1000" u="none" strike="noStrike" dirty="0">
                          <a:solidFill>
                            <a:schemeClr val="tx1"/>
                          </a:solidFill>
                          <a:effectLst/>
                          <a:latin typeface="HG丸ｺﾞｼｯｸM-PRO" pitchFamily="50" charset="-128"/>
                          <a:ea typeface="HG丸ｺﾞｼｯｸM-PRO" pitchFamily="50" charset="-128"/>
                        </a:rPr>
                        <a:t>90</a:t>
                      </a:r>
                      <a:r>
                        <a:rPr lang="ja-JP" altLang="en-US" sz="1000" u="none" strike="noStrike" dirty="0">
                          <a:solidFill>
                            <a:schemeClr val="tx1"/>
                          </a:solidFill>
                          <a:effectLst/>
                          <a:latin typeface="HG丸ｺﾞｼｯｸM-PRO" pitchFamily="50" charset="-128"/>
                          <a:ea typeface="HG丸ｺﾞｼｯｸM-PRO" pitchFamily="50" charset="-128"/>
                        </a:rPr>
                        <a:t>％以上の名簿整備を行う。　　</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上記目標が</a:t>
                      </a:r>
                      <a:r>
                        <a:rPr lang="en-US" altLang="ja-JP" sz="1000" b="0" i="0" u="none" strike="noStrike" dirty="0">
                          <a:solidFill>
                            <a:schemeClr val="tx1"/>
                          </a:solidFill>
                          <a:effectLst/>
                          <a:latin typeface="HG丸ｺﾞｼｯｸM-PRO" pitchFamily="50" charset="-128"/>
                          <a:ea typeface="HG丸ｺﾞｼｯｸM-PRO" pitchFamily="50" charset="-128"/>
                        </a:rPr>
                        <a:t>70</a:t>
                      </a:r>
                      <a:r>
                        <a:rPr lang="ja-JP" altLang="en-US" sz="1000" b="0" i="0" u="none" strike="noStrike" dirty="0">
                          <a:solidFill>
                            <a:schemeClr val="tx1"/>
                          </a:solidFill>
                          <a:effectLst/>
                          <a:latin typeface="HG丸ｺﾞｼｯｸM-PRO" pitchFamily="50" charset="-128"/>
                          <a:ea typeface="HG丸ｺﾞｼｯｸM-PRO" pitchFamily="50" charset="-128"/>
                        </a:rPr>
                        <a:t>％に達しない場合、実施方法を再構築する。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（令和３年度実績）</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itchFamily="50" charset="-128"/>
                          <a:ea typeface="HG丸ｺﾞｼｯｸM-PRO" pitchFamily="50" charset="-128"/>
                        </a:rPr>
                        <a:t>・高齢者、</a:t>
                      </a:r>
                      <a:r>
                        <a:rPr lang="ja-JP" altLang="en-US" sz="1000" b="0" i="0" u="none" strike="noStrike" dirty="0" err="1" smtClean="0">
                          <a:solidFill>
                            <a:schemeClr val="tx1"/>
                          </a:solidFill>
                          <a:effectLst/>
                          <a:latin typeface="HG丸ｺﾞｼｯｸM-PRO" pitchFamily="50" charset="-128"/>
                          <a:ea typeface="HG丸ｺﾞｼｯｸM-PRO" pitchFamily="50" charset="-128"/>
                        </a:rPr>
                        <a:t>障がい</a:t>
                      </a:r>
                      <a:r>
                        <a:rPr lang="ja-JP" altLang="en-US" sz="1000" b="0" i="0" u="none" strike="noStrike" dirty="0" smtClean="0">
                          <a:solidFill>
                            <a:schemeClr val="tx1"/>
                          </a:solidFill>
                          <a:effectLst/>
                          <a:latin typeface="HG丸ｺﾞｼｯｸM-PRO" pitchFamily="50" charset="-128"/>
                          <a:ea typeface="HG丸ｺﾞｼｯｸM-PRO" pitchFamily="50" charset="-128"/>
                        </a:rPr>
                        <a:t>者、難病患者の名簿整備</a:t>
                      </a:r>
                      <a:r>
                        <a:rPr lang="en-US" altLang="ja-JP" sz="1000" b="0" i="0" u="none" strike="noStrike" dirty="0" smtClean="0">
                          <a:solidFill>
                            <a:schemeClr val="tx1"/>
                          </a:solidFill>
                          <a:effectLst/>
                          <a:latin typeface="HG丸ｺﾞｼｯｸM-PRO" pitchFamily="50" charset="-128"/>
                          <a:ea typeface="HG丸ｺﾞｼｯｸM-PRO" pitchFamily="50" charset="-128"/>
                        </a:rPr>
                        <a:t>90.0</a:t>
                      </a:r>
                      <a:r>
                        <a:rPr lang="ja-JP" altLang="en-US" sz="1000" b="0" i="0" u="none" strike="noStrike" dirty="0" smtClean="0">
                          <a:solidFill>
                            <a:schemeClr val="tx1"/>
                          </a:solidFill>
                          <a:effectLst/>
                          <a:latin typeface="HG丸ｺﾞｼｯｸM-PRO" pitchFamily="50" charset="-128"/>
                          <a:ea typeface="HG丸ｺﾞｼｯｸM-PRO" pitchFamily="50" charset="-128"/>
                        </a:rPr>
                        <a:t>％（</a:t>
                      </a:r>
                      <a:r>
                        <a:rPr lang="en-US" altLang="ja-JP" sz="1000" b="0" i="0" u="none" strike="noStrike" dirty="0" smtClean="0">
                          <a:solidFill>
                            <a:schemeClr val="tx1"/>
                          </a:solidFill>
                          <a:effectLst/>
                          <a:latin typeface="HG丸ｺﾞｼｯｸM-PRO" pitchFamily="50" charset="-128"/>
                          <a:ea typeface="HG丸ｺﾞｼｯｸM-PRO" pitchFamily="50" charset="-128"/>
                        </a:rPr>
                        <a:t>7,519</a:t>
                      </a:r>
                      <a:r>
                        <a:rPr lang="ja-JP" altLang="en-US" sz="1000" b="0" i="0" u="none" strike="noStrike" dirty="0" smtClean="0">
                          <a:solidFill>
                            <a:schemeClr val="tx1"/>
                          </a:solidFill>
                          <a:effectLst/>
                          <a:latin typeface="HG丸ｺﾞｼｯｸM-PRO" pitchFamily="50" charset="-128"/>
                          <a:ea typeface="HG丸ｺﾞｼｯｸM-PRO" pitchFamily="50" charset="-128"/>
                        </a:rPr>
                        <a:t>人）</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itchFamily="50" charset="-128"/>
                          <a:ea typeface="HG丸ｺﾞｼｯｸM-PRO" pitchFamily="50" charset="-128"/>
                        </a:rPr>
                        <a:t>・孤立世帯等への専門的対応</a:t>
                      </a:r>
                      <a:r>
                        <a:rPr lang="en-US" altLang="ja-JP" sz="1000" b="0" i="0" u="none" strike="noStrike" dirty="0" smtClean="0">
                          <a:solidFill>
                            <a:schemeClr val="tx1"/>
                          </a:solidFill>
                          <a:effectLst/>
                          <a:latin typeface="HG丸ｺﾞｼｯｸM-PRO" pitchFamily="50" charset="-128"/>
                          <a:ea typeface="HG丸ｺﾞｼｯｸM-PRO" pitchFamily="50" charset="-128"/>
                        </a:rPr>
                        <a:t>513</a:t>
                      </a:r>
                      <a:r>
                        <a:rPr lang="ja-JP" altLang="en-US" sz="1000" b="0" i="0" u="none" strike="noStrike" dirty="0" smtClean="0">
                          <a:solidFill>
                            <a:schemeClr val="tx1"/>
                          </a:solidFill>
                          <a:effectLst/>
                          <a:latin typeface="HG丸ｺﾞｼｯｸM-PRO" pitchFamily="50" charset="-128"/>
                          <a:ea typeface="HG丸ｺﾞｼｯｸM-PRO" pitchFamily="50" charset="-128"/>
                        </a:rPr>
                        <a:t>人</a:t>
                      </a:r>
                      <a:endParaRPr lang="en-US" altLang="ja-JP" sz="1000" b="0" i="0" u="none" strike="noStrike" dirty="0" smtClean="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HG丸ｺﾞｼｯｸM-PRO" pitchFamily="50" charset="-128"/>
                          <a:ea typeface="HG丸ｺﾞｼｯｸM-PRO" pitchFamily="50" charset="-128"/>
                        </a:rPr>
                        <a:t>・行方不明高齢者の早期発見に向けたメール配信協力者</a:t>
                      </a:r>
                      <a:endParaRPr lang="en-US" altLang="ja-JP" sz="1000" b="0" i="0" u="none" strike="noStrike" dirty="0" smtClean="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HG丸ｺﾞｼｯｸM-PRO" pitchFamily="50" charset="-128"/>
                          <a:ea typeface="HG丸ｺﾞｼｯｸM-PRO" pitchFamily="50" charset="-128"/>
                        </a:rPr>
                        <a:t>417</a:t>
                      </a:r>
                      <a:r>
                        <a:rPr lang="ja-JP" altLang="en-US" sz="1000" b="0" i="0" u="none" strike="noStrike" dirty="0" smtClean="0">
                          <a:solidFill>
                            <a:schemeClr val="tx1"/>
                          </a:solidFill>
                          <a:effectLst/>
                          <a:latin typeface="HG丸ｺﾞｼｯｸM-PRO" pitchFamily="50" charset="-128"/>
                          <a:ea typeface="HG丸ｺﾞｼｯｸM-PRO" pitchFamily="50" charset="-128"/>
                        </a:rPr>
                        <a:t>人</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315062577"/>
              </p:ext>
            </p:extLst>
          </p:nvPr>
        </p:nvGraphicFramePr>
        <p:xfrm>
          <a:off x="421456" y="3152800"/>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22,319</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23,200</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23,211</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25241546"/>
              </p:ext>
            </p:extLst>
          </p:nvPr>
        </p:nvGraphicFramePr>
        <p:xfrm>
          <a:off x="416892" y="5936352"/>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172993">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28,245</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28,245</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28,245</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14" name="正方形/長方形 13"/>
          <p:cNvSpPr/>
          <p:nvPr/>
        </p:nvSpPr>
        <p:spPr>
          <a:xfrm>
            <a:off x="263649" y="7990920"/>
            <a:ext cx="6453336" cy="13792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000" dirty="0">
              <a:solidFill>
                <a:schemeClr val="tx1"/>
              </a:solidFill>
            </a:endParaRPr>
          </a:p>
          <a:p>
            <a:r>
              <a:rPr lang="en-US" altLang="ja-JP" sz="1000" baseline="50000" dirty="0">
                <a:solidFill>
                  <a:schemeClr val="tx1"/>
                </a:solidFill>
                <a:latin typeface="HG丸ｺﾞｼｯｸM-PRO" pitchFamily="50" charset="-128"/>
                <a:ea typeface="HG丸ｺﾞｼｯｸM-PRO" pitchFamily="50" charset="-128"/>
              </a:rPr>
              <a:t>15</a:t>
            </a:r>
            <a:r>
              <a:rPr lang="ja-JP" altLang="en-US" sz="1000" baseline="50000" dirty="0">
                <a:solidFill>
                  <a:schemeClr val="tx1"/>
                </a:solidFill>
                <a:latin typeface="HG丸ｺﾞｼｯｸM-PRO" pitchFamily="50" charset="-128"/>
                <a:ea typeface="HG丸ｺﾞｼｯｸM-PRO" pitchFamily="50" charset="-128"/>
              </a:rPr>
              <a:t>　</a:t>
            </a:r>
            <a:r>
              <a:rPr lang="ja-JP" altLang="en-US" sz="1000" dirty="0">
                <a:solidFill>
                  <a:schemeClr val="tx1"/>
                </a:solidFill>
              </a:rPr>
              <a:t>地域の中で認知症の方やその家族が気軽に立ち寄ることができ、悩み事の相談や情報交換等を通じて孤立予防</a:t>
            </a:r>
            <a:r>
              <a:rPr lang="en-US" altLang="ja-JP" sz="1000" dirty="0">
                <a:solidFill>
                  <a:schemeClr val="tx1"/>
                </a:solidFill>
              </a:rPr>
              <a:t/>
            </a:r>
            <a:br>
              <a:rPr lang="en-US" altLang="ja-JP" sz="1000" dirty="0">
                <a:solidFill>
                  <a:schemeClr val="tx1"/>
                </a:solidFill>
              </a:rPr>
            </a:br>
            <a:r>
              <a:rPr lang="ja-JP" altLang="en-US" sz="1000" dirty="0">
                <a:solidFill>
                  <a:schemeClr val="tx1"/>
                </a:solidFill>
              </a:rPr>
              <a:t>　や介護負担感の軽減をはかることができる場</a:t>
            </a:r>
            <a:r>
              <a:rPr lang="ja-JP" altLang="ja-JP" sz="1000" dirty="0">
                <a:solidFill>
                  <a:schemeClr val="tx1"/>
                </a:solidFill>
              </a:rPr>
              <a:t>。</a:t>
            </a:r>
          </a:p>
          <a:p>
            <a:endParaRPr lang="en-US" altLang="ja-JP" sz="1000" baseline="50000" dirty="0">
              <a:solidFill>
                <a:schemeClr val="tx1"/>
              </a:solidFill>
              <a:latin typeface="HG丸ｺﾞｼｯｸM-PRO" pitchFamily="50" charset="-128"/>
              <a:ea typeface="HG丸ｺﾞｼｯｸM-PRO" pitchFamily="50" charset="-128"/>
            </a:endParaRPr>
          </a:p>
        </p:txBody>
      </p:sp>
      <p:sp>
        <p:nvSpPr>
          <p:cNvPr id="15" name="AutoShape 1"/>
          <p:cNvSpPr>
            <a:spLocks noChangeArrowheads="1"/>
          </p:cNvSpPr>
          <p:nvPr/>
        </p:nvSpPr>
        <p:spPr bwMode="auto">
          <a:xfrm>
            <a:off x="287610" y="7489791"/>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349021" y="7146055"/>
            <a:ext cx="476407" cy="686400"/>
          </a:xfrm>
          <a:prstGeom prst="rect">
            <a:avLst/>
          </a:prstGeom>
        </p:spPr>
      </p:pic>
      <p:cxnSp>
        <p:nvCxnSpPr>
          <p:cNvPr id="17" name="直線コネクタ 16"/>
          <p:cNvCxnSpPr/>
          <p:nvPr/>
        </p:nvCxnSpPr>
        <p:spPr>
          <a:xfrm>
            <a:off x="287610" y="7884818"/>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1449526751"/>
              </p:ext>
            </p:extLst>
          </p:nvPr>
        </p:nvGraphicFramePr>
        <p:xfrm>
          <a:off x="416892" y="6361277"/>
          <a:ext cx="4176462" cy="351313"/>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351313">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latin typeface="HGPｺﾞｼｯｸE" pitchFamily="50" charset="-128"/>
                          <a:ea typeface="HGPｺﾞｼｯｸE" pitchFamily="50" charset="-128"/>
                        </a:rPr>
                        <a:t>【</a:t>
                      </a:r>
                      <a:r>
                        <a:rPr lang="ja-JP" altLang="en-US" sz="800" u="none" strike="noStrike" dirty="0">
                          <a:solidFill>
                            <a:schemeClr val="tx1"/>
                          </a:solidFill>
                          <a:effectLst/>
                          <a:latin typeface="HG丸ｺﾞｼｯｸM-PRO" pitchFamily="50" charset="-128"/>
                          <a:ea typeface="HG丸ｺﾞｼｯｸM-PRO" pitchFamily="50" charset="-128"/>
                        </a:rPr>
                        <a:t>地域における要援護者の見守りネットワーク強化事業</a:t>
                      </a:r>
                      <a:r>
                        <a:rPr lang="en-US" altLang="ja-JP" sz="800" u="none" strike="noStrike" dirty="0">
                          <a:solidFill>
                            <a:schemeClr val="tx1"/>
                          </a:solidFill>
                          <a:effectLst/>
                          <a:latin typeface="HG丸ｺﾞｼｯｸM-PRO" pitchFamily="50" charset="-128"/>
                          <a:ea typeface="HG丸ｺﾞｼｯｸM-PRO"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・増減なし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911995838"/>
              </p:ext>
            </p:extLst>
          </p:nvPr>
        </p:nvGraphicFramePr>
        <p:xfrm>
          <a:off x="416892" y="3575333"/>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305411">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地域福祉支援事業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・支出内容、単価等の見直しによる増</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18" name="グループ化 17"/>
          <p:cNvGrpSpPr/>
          <p:nvPr/>
        </p:nvGrpSpPr>
        <p:grpSpPr>
          <a:xfrm>
            <a:off x="4203503" y="4256448"/>
            <a:ext cx="389851" cy="338554"/>
            <a:chOff x="1823056" y="8643222"/>
            <a:chExt cx="389851" cy="338554"/>
          </a:xfrm>
        </p:grpSpPr>
        <p:sp>
          <p:nvSpPr>
            <p:cNvPr id="19" name="角丸四角形 18"/>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grpSp>
        <p:nvGrpSpPr>
          <p:cNvPr id="21" name="グループ化 20"/>
          <p:cNvGrpSpPr/>
          <p:nvPr/>
        </p:nvGrpSpPr>
        <p:grpSpPr>
          <a:xfrm>
            <a:off x="4203603" y="731212"/>
            <a:ext cx="389851" cy="338554"/>
            <a:chOff x="1823056" y="8643222"/>
            <a:chExt cx="389851" cy="338554"/>
          </a:xfrm>
        </p:grpSpPr>
        <p:sp>
          <p:nvSpPr>
            <p:cNvPr id="22" name="角丸四角形 21"/>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spTree>
    <p:extLst>
      <p:ext uri="{BB962C8B-B14F-4D97-AF65-F5344CB8AC3E}">
        <p14:creationId xmlns:p14="http://schemas.microsoft.com/office/powerpoint/2010/main" val="142762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52995873"/>
              </p:ext>
            </p:extLst>
          </p:nvPr>
        </p:nvGraphicFramePr>
        <p:xfrm>
          <a:off x="260648" y="272481"/>
          <a:ext cx="6309320" cy="6446247"/>
        </p:xfrm>
        <a:graphic>
          <a:graphicData uri="http://schemas.openxmlformats.org/drawingml/2006/table">
            <a:tbl>
              <a:tblPr bandRow="1">
                <a:tableStyleId>{5C22544A-7EE6-4342-B048-85BDC9FD1C3A}</a:tableStyleId>
              </a:tblPr>
              <a:tblGrid>
                <a:gridCol w="6309320">
                  <a:extLst>
                    <a:ext uri="{9D8B030D-6E8A-4147-A177-3AD203B41FA5}">
                      <a16:colId xmlns:a16="http://schemas.microsoft.com/office/drawing/2014/main" val="20000"/>
                    </a:ext>
                  </a:extLst>
                </a:gridCol>
              </a:tblGrid>
              <a:tr h="1558208">
                <a:tc>
                  <a:txBody>
                    <a:bodyPr/>
                    <a:lstStyle/>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戦略４－２</a:t>
                      </a:r>
                      <a:r>
                        <a:rPr lang="en-US" altLang="ja-JP" sz="2600" b="0" i="0" u="none" strike="noStrike" dirty="0">
                          <a:solidFill>
                            <a:srgbClr val="000000"/>
                          </a:solidFill>
                          <a:effectLst/>
                          <a:latin typeface="HGP創英角ｺﾞｼｯｸUB" pitchFamily="50" charset="-128"/>
                          <a:ea typeface="HGP創英角ｺﾞｼｯｸUB" pitchFamily="50" charset="-128"/>
                        </a:rPr>
                        <a:t>】</a:t>
                      </a:r>
                    </a:p>
                    <a:p>
                      <a:pPr algn="ctr" fontAlgn="ctr"/>
                      <a:r>
                        <a:rPr lang="ja-JP" altLang="en-US" sz="2600" b="0" i="0" u="none" strike="noStrike" dirty="0">
                          <a:solidFill>
                            <a:srgbClr val="000000"/>
                          </a:solidFill>
                          <a:effectLst/>
                          <a:latin typeface="HGP創英角ｺﾞｼｯｸUB" pitchFamily="50" charset="-128"/>
                          <a:ea typeface="HGP創英角ｺﾞｼｯｸUB" pitchFamily="50" charset="-128"/>
                        </a:rPr>
                        <a:t>高齢者が住み慣れた地域で</a:t>
                      </a:r>
                      <a:endParaRPr lang="en-US" altLang="ja-JP" sz="2600" b="0" i="0" u="none" strike="noStrike" dirty="0">
                        <a:solidFill>
                          <a:srgbClr val="000000"/>
                        </a:solidFill>
                        <a:effectLst/>
                        <a:latin typeface="HGP創英角ｺﾞｼｯｸUB" pitchFamily="50" charset="-128"/>
                        <a:ea typeface="HGP創英角ｺﾞｼｯｸUB" pitchFamily="50" charset="-128"/>
                      </a:endParaRPr>
                    </a:p>
                    <a:p>
                      <a:pPr algn="ctr" fontAlgn="ctr"/>
                      <a:r>
                        <a:rPr lang="ja-JP" altLang="en-US" sz="2600" b="0" i="0" u="none" strike="noStrike" dirty="0">
                          <a:solidFill>
                            <a:srgbClr val="000000"/>
                          </a:solidFill>
                          <a:effectLst/>
                          <a:latin typeface="HGP創英角ｺﾞｼｯｸUB" pitchFamily="50" charset="-128"/>
                          <a:ea typeface="HGP創英角ｺﾞｼｯｸUB" pitchFamily="50" charset="-128"/>
                        </a:rPr>
                        <a:t>安心して暮らし続けるまちへ</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87587">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158407">
                <a:tc>
                  <a:txBody>
                    <a:bodyPr/>
                    <a:lstStyle/>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めざす状態</a:t>
                      </a:r>
                      <a:r>
                        <a:rPr lang="en-US" altLang="ja-JP" sz="1200" b="0" i="0" u="none" strike="noStrike" dirty="0">
                          <a:solidFill>
                            <a:schemeClr val="tx1"/>
                          </a:solidFill>
                          <a:effectLst/>
                          <a:latin typeface="HG丸ｺﾞｼｯｸM-PRO" pitchFamily="50" charset="-128"/>
                          <a:ea typeface="HG丸ｺﾞｼｯｸM-PRO" pitchFamily="50" charset="-128"/>
                        </a:rPr>
                        <a:t>》</a:t>
                      </a:r>
                      <a:br>
                        <a:rPr lang="en-US" altLang="ja-JP" sz="1200" b="0" i="0" u="none" strike="noStrike" dirty="0">
                          <a:solidFill>
                            <a:schemeClr val="tx1"/>
                          </a:solidFill>
                          <a:effectLst/>
                          <a:latin typeface="HG丸ｺﾞｼｯｸM-PRO" pitchFamily="50" charset="-128"/>
                          <a:ea typeface="HG丸ｺﾞｼｯｸM-PRO" pitchFamily="50" charset="-128"/>
                        </a:rPr>
                      </a:br>
                      <a:r>
                        <a:rPr lang="ja-JP" altLang="en-US" sz="1200" b="0" i="0" u="none" strike="noStrike" dirty="0">
                          <a:solidFill>
                            <a:schemeClr val="tx1"/>
                          </a:solidFill>
                          <a:effectLst/>
                          <a:latin typeface="HG丸ｺﾞｼｯｸM-PRO" pitchFamily="50" charset="-128"/>
                          <a:ea typeface="HG丸ｺﾞｼｯｸM-PRO" pitchFamily="50" charset="-128"/>
                        </a:rPr>
                        <a:t>・地域で暮らす高齢者に医療・介護等の必要な支援が切れ目なく提供されるよう、区内の</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医療・介護関係機関が円滑に連携できる状態。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・区民が地域包括ケアについて認識し、支援を行う医療関係者や介護関係者とともに</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ＡＣＰを行うことができる状態。</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・医師と円滑な連携ができていると感じるケアマネジャーの割合の向上（区内勤務ケアマ</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ネジャーへのアンケート）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80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en-US" altLang="zh-TW" sz="1200" b="0" i="0" u="none" strike="noStrike" dirty="0">
                          <a:solidFill>
                            <a:schemeClr val="tx1"/>
                          </a:solidFill>
                          <a:effectLst/>
                          <a:latin typeface="HG丸ｺﾞｼｯｸM-PRO" pitchFamily="50" charset="-128"/>
                          <a:ea typeface="HG丸ｺﾞｼｯｸM-PRO" pitchFamily="50" charset="-128"/>
                        </a:rPr>
                        <a:t>3</a:t>
                      </a:r>
                      <a:r>
                        <a:rPr lang="zh-TW"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zh-TW" sz="1200" b="0" i="0" u="none" strike="noStrike" dirty="0">
                          <a:solidFill>
                            <a:schemeClr val="tx1"/>
                          </a:solidFill>
                          <a:effectLst/>
                          <a:latin typeface="HG丸ｺﾞｼｯｸM-PRO" pitchFamily="50" charset="-128"/>
                          <a:ea typeface="HG丸ｺﾞｼｯｸM-PRO" pitchFamily="50" charset="-128"/>
                        </a:rPr>
                        <a:t>73.3%</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・「地域包括ケアシステム」についての認知度（区民アンケート）</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60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en-US" altLang="zh-TW" sz="1200" b="0" i="0" u="none" strike="noStrike" dirty="0">
                          <a:solidFill>
                            <a:schemeClr val="tx1"/>
                          </a:solidFill>
                          <a:effectLst/>
                          <a:latin typeface="HG丸ｺﾞｼｯｸM-PRO" pitchFamily="50" charset="-128"/>
                          <a:ea typeface="HG丸ｺﾞｼｯｸM-PRO" pitchFamily="50" charset="-128"/>
                        </a:rPr>
                        <a:t>3</a:t>
                      </a:r>
                      <a:r>
                        <a:rPr lang="zh-TW"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zh-TW" sz="1200" b="0" i="0" u="none" strike="noStrike" dirty="0">
                          <a:solidFill>
                            <a:schemeClr val="tx1"/>
                          </a:solidFill>
                          <a:effectLst/>
                          <a:latin typeface="HG丸ｺﾞｼｯｸM-PRO" pitchFamily="50" charset="-128"/>
                          <a:ea typeface="HG丸ｺﾞｼｯｸM-PRO" pitchFamily="50" charset="-128"/>
                        </a:rPr>
                        <a:t>41.2%</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a:t>
                      </a:r>
                      <a:r>
                        <a:rPr lang="en-US" altLang="ja-JP" sz="1200" b="0" i="0" u="none" strike="noStrike" dirty="0">
                          <a:solidFill>
                            <a:schemeClr val="tx1"/>
                          </a:solidFill>
                          <a:effectLst/>
                          <a:latin typeface="HG丸ｺﾞｼｯｸM-PRO" pitchFamily="50" charset="-128"/>
                          <a:ea typeface="HG丸ｺﾞｼｯｸM-PRO" pitchFamily="50" charset="-128"/>
                        </a:rPr>
                        <a:t>ACP</a:t>
                      </a:r>
                      <a:r>
                        <a:rPr lang="ja-JP" altLang="en-US" sz="1200" b="0" i="0" u="none" strike="noStrike" dirty="0">
                          <a:solidFill>
                            <a:schemeClr val="tx1"/>
                          </a:solidFill>
                          <a:effectLst/>
                          <a:latin typeface="HG丸ｺﾞｼｯｸM-PRO" pitchFamily="50" charset="-128"/>
                          <a:ea typeface="HG丸ｺﾞｼｯｸM-PRO" pitchFamily="50" charset="-128"/>
                        </a:rPr>
                        <a:t>」についての認知度（区民アンケート）</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20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en-US" altLang="zh-TW" sz="1200" b="0" i="0" u="none" strike="noStrike" dirty="0">
                          <a:solidFill>
                            <a:schemeClr val="tx1"/>
                          </a:solidFill>
                          <a:effectLst/>
                          <a:latin typeface="HG丸ｺﾞｼｯｸM-PRO" pitchFamily="50" charset="-128"/>
                          <a:ea typeface="HG丸ｺﾞｼｯｸM-PRO" pitchFamily="50" charset="-128"/>
                        </a:rPr>
                        <a:t>3</a:t>
                      </a:r>
                      <a:r>
                        <a:rPr lang="zh-TW"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zh-TW" sz="1200" b="0" i="0" u="none" strike="noStrike" dirty="0">
                          <a:solidFill>
                            <a:schemeClr val="tx1"/>
                          </a:solidFill>
                          <a:effectLst/>
                          <a:latin typeface="HG丸ｺﾞｼｯｸM-PRO" pitchFamily="50" charset="-128"/>
                          <a:ea typeface="HG丸ｺﾞｼｯｸM-PRO" pitchFamily="50" charset="-128"/>
                        </a:rPr>
                        <a:t>13</a:t>
                      </a:r>
                      <a:r>
                        <a:rPr lang="en-US" altLang="ja-JP" sz="1200" b="0" i="0" u="none" strike="noStrike" dirty="0">
                          <a:solidFill>
                            <a:schemeClr val="tx1"/>
                          </a:solidFill>
                          <a:effectLst/>
                          <a:latin typeface="HG丸ｺﾞｼｯｸM-PRO" pitchFamily="50" charset="-128"/>
                          <a:ea typeface="HG丸ｺﾞｼｯｸM-PRO" pitchFamily="50" charset="-128"/>
                        </a:rPr>
                        <a:t>.6</a:t>
                      </a:r>
                      <a:r>
                        <a:rPr lang="en-US" altLang="zh-TW"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87587">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408039">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・在宅療養の需要増加に効率よく対応するため、区内の医療・介護関係機関の円滑な連携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体制を構築する。</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・病気・介護に直面した際の在宅療養という選択肢について、区民への普及啓発を図る。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38</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戦略４－２</a:t>
            </a:r>
            <a:endParaRPr kumimoji="1" lang="ja-JP" altLang="en-US" sz="1050" dirty="0">
              <a:solidFill>
                <a:schemeClr val="tx1"/>
              </a:solidFill>
              <a:latin typeface="+mj-ea"/>
              <a:ea typeface="+mj-ea"/>
            </a:endParaRPr>
          </a:p>
        </p:txBody>
      </p:sp>
      <p:sp>
        <p:nvSpPr>
          <p:cNvPr id="9" name="正方形/長方形 8"/>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grpSp>
        <p:nvGrpSpPr>
          <p:cNvPr id="10" name="グループ化 9"/>
          <p:cNvGrpSpPr/>
          <p:nvPr/>
        </p:nvGrpSpPr>
        <p:grpSpPr>
          <a:xfrm>
            <a:off x="6135493" y="1401748"/>
            <a:ext cx="389851" cy="338554"/>
            <a:chOff x="1823056" y="8643222"/>
            <a:chExt cx="389851" cy="338554"/>
          </a:xfrm>
        </p:grpSpPr>
        <p:sp>
          <p:nvSpPr>
            <p:cNvPr id="15" name="角丸四角形 14"/>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spTree>
    <p:extLst>
      <p:ext uri="{BB962C8B-B14F-4D97-AF65-F5344CB8AC3E}">
        <p14:creationId xmlns:p14="http://schemas.microsoft.com/office/powerpoint/2010/main" val="17217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39</a:t>
            </a:r>
            <a:r>
              <a:rPr kumimoji="1" lang="en-US" altLang="ja-JP" dirty="0">
                <a:solidFill>
                  <a:schemeClr val="tx1"/>
                </a:solidFill>
              </a:rPr>
              <a:t>-</a:t>
            </a:r>
            <a:endParaRPr kumimoji="1" lang="ja-JP" altLang="en-US" dirty="0">
              <a:solidFill>
                <a:schemeClr val="tx1"/>
              </a:solidFill>
            </a:endParaRPr>
          </a:p>
        </p:txBody>
      </p:sp>
      <p:sp>
        <p:nvSpPr>
          <p:cNvPr id="7" name="正方形/長方形 6"/>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戦略４－２</a:t>
            </a:r>
            <a:endParaRPr kumimoji="1" lang="ja-JP" altLang="en-US" sz="1050" dirty="0">
              <a:solidFill>
                <a:schemeClr val="tx1"/>
              </a:solidFill>
              <a:latin typeface="+mj-ea"/>
              <a:ea typeface="+mj-ea"/>
            </a:endParaRPr>
          </a:p>
        </p:txBody>
      </p:sp>
      <p:graphicFrame>
        <p:nvGraphicFramePr>
          <p:cNvPr id="9" name="表 8"/>
          <p:cNvGraphicFramePr>
            <a:graphicFrameLocks noGrp="1"/>
          </p:cNvGraphicFramePr>
          <p:nvPr>
            <p:extLst>
              <p:ext uri="{D42A27DB-BD31-4B8C-83A1-F6EECF244321}">
                <p14:modId xmlns:p14="http://schemas.microsoft.com/office/powerpoint/2010/main" val="826697169"/>
              </p:ext>
            </p:extLst>
          </p:nvPr>
        </p:nvGraphicFramePr>
        <p:xfrm>
          <a:off x="323900" y="392253"/>
          <a:ext cx="6336704" cy="6299907"/>
        </p:xfrm>
        <a:graphic>
          <a:graphicData uri="http://schemas.openxmlformats.org/drawingml/2006/table">
            <a:tbl>
              <a:tblPr bandRow="1">
                <a:tableStyleId>{7DF18680-E054-41AD-8BC1-D1AEF772440D}</a:tableStyleId>
              </a:tblPr>
              <a:tblGrid>
                <a:gridCol w="4329236">
                  <a:extLst>
                    <a:ext uri="{9D8B030D-6E8A-4147-A177-3AD203B41FA5}">
                      <a16:colId xmlns:a16="http://schemas.microsoft.com/office/drawing/2014/main" val="20000"/>
                    </a:ext>
                  </a:extLst>
                </a:gridCol>
                <a:gridCol w="2007468">
                  <a:extLst>
                    <a:ext uri="{9D8B030D-6E8A-4147-A177-3AD203B41FA5}">
                      <a16:colId xmlns:a16="http://schemas.microsoft.com/office/drawing/2014/main" val="20001"/>
                    </a:ext>
                  </a:extLst>
                </a:gridCol>
              </a:tblGrid>
              <a:tr h="364707">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solidFill>
                            <a:schemeClr val="tx1"/>
                          </a:solidFill>
                          <a:effectLst/>
                          <a:latin typeface="HGP創英角ｺﾞｼｯｸUB" pitchFamily="50" charset="-128"/>
                          <a:ea typeface="HGP創英角ｺﾞｼｯｸUB" pitchFamily="50" charset="-128"/>
                        </a:rPr>
                        <a:t>戦略４－２の具体的取組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268048">
                <a:tc>
                  <a:txBody>
                    <a:bodyPr/>
                    <a:lstStyle/>
                    <a:p>
                      <a:pPr algn="l" fontAlgn="ct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４－２－１　地域包括ケアシステムの推進</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医療・介護関係機関の円滑な連携体制の構築と、区民の方の地域包括ケアに対する認識向上のため、下記の取組を実施。</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「在宅医療・介護連携推進会議」の継続的開催</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具体的事例を多職種で協議する研修会の開催</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地域の医療・介護の資源の把握と活用</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コーディネーター配置による医療・介護専門職への相談</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支援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医療・介護関係者の情報共有のためのしくみづくり</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病気・介護に直面した人・家族に対し、心構えや選択に</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ついて医療・介護専門職が共に考えるサポート体制の促</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進</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ACP</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」について、高齢者福祉月間などの機会をとらまえて区広報誌などで区民周知を図る。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・「在宅医療・介護連携推進会議」年５回実施、参加のべ</a:t>
                      </a:r>
                      <a:r>
                        <a:rPr lang="en-US" altLang="ja-JP" sz="1000" u="none" strike="noStrike" dirty="0">
                          <a:solidFill>
                            <a:schemeClr val="tx1"/>
                          </a:solidFill>
                          <a:effectLst/>
                          <a:latin typeface="HG丸ｺﾞｼｯｸM-PRO" pitchFamily="50" charset="-128"/>
                          <a:ea typeface="HG丸ｺﾞｼｯｸM-PRO" pitchFamily="50" charset="-128"/>
                        </a:rPr>
                        <a:t>125</a:t>
                      </a:r>
                      <a:r>
                        <a:rPr lang="ja-JP" altLang="en-US" sz="1000" u="none" strike="noStrike" dirty="0">
                          <a:solidFill>
                            <a:schemeClr val="tx1"/>
                          </a:solidFill>
                          <a:effectLst/>
                          <a:latin typeface="HG丸ｺﾞｼｯｸM-PRO" pitchFamily="50" charset="-128"/>
                          <a:ea typeface="HG丸ｺﾞｼｯｸM-PRO" pitchFamily="50" charset="-128"/>
                        </a:rPr>
                        <a:t>人以上。</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・医療・介護関係職種の「多職種研修会」への参加</a:t>
                      </a:r>
                      <a:r>
                        <a:rPr lang="en-US" altLang="ja-JP" sz="1000" u="none" strike="noStrike" dirty="0">
                          <a:solidFill>
                            <a:schemeClr val="tx1"/>
                          </a:solidFill>
                          <a:effectLst/>
                          <a:latin typeface="HG丸ｺﾞｼｯｸM-PRO" pitchFamily="50" charset="-128"/>
                          <a:ea typeface="HG丸ｺﾞｼｯｸM-PRO" pitchFamily="50" charset="-128"/>
                        </a:rPr>
                        <a:t>90</a:t>
                      </a:r>
                      <a:r>
                        <a:rPr lang="ja-JP" altLang="en-US" sz="1000" u="none" strike="noStrike" dirty="0">
                          <a:solidFill>
                            <a:schemeClr val="tx1"/>
                          </a:solidFill>
                          <a:effectLst/>
                          <a:latin typeface="HG丸ｺﾞｼｯｸM-PRO" pitchFamily="50" charset="-128"/>
                          <a:ea typeface="HG丸ｺﾞｼｯｸM-PRO" pitchFamily="50" charset="-128"/>
                        </a:rPr>
                        <a:t>人以上。</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・「こころの声」リーフレットを利用し区民の認識向上を図る連携先</a:t>
                      </a:r>
                      <a:r>
                        <a:rPr lang="en-US" altLang="ja-JP" sz="1000" u="none" strike="noStrike" dirty="0">
                          <a:solidFill>
                            <a:schemeClr val="tx1"/>
                          </a:solidFill>
                          <a:effectLst/>
                          <a:latin typeface="HG丸ｺﾞｼｯｸM-PRO" pitchFamily="50" charset="-128"/>
                          <a:ea typeface="HG丸ｺﾞｼｯｸM-PRO" pitchFamily="50" charset="-128"/>
                        </a:rPr>
                        <a:t>18</a:t>
                      </a:r>
                      <a:r>
                        <a:rPr lang="ja-JP" altLang="en-US" sz="1000" u="none" strike="noStrike" dirty="0">
                          <a:solidFill>
                            <a:schemeClr val="tx1"/>
                          </a:solidFill>
                          <a:effectLst/>
                          <a:latin typeface="HG丸ｺﾞｼｯｸM-PRO" pitchFamily="50" charset="-128"/>
                          <a:ea typeface="HG丸ｺﾞｼｯｸM-PRO" pitchFamily="50" charset="-128"/>
                        </a:rPr>
                        <a:t>か所以上（地域包括支援センター、訪問看護ステーションなど）</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・区広報誌での特集記事掲出</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　</a:t>
                      </a:r>
                      <a:r>
                        <a:rPr lang="en-US" altLang="ja-JP" sz="1000" u="none" strike="noStrike" dirty="0">
                          <a:solidFill>
                            <a:schemeClr val="tx1"/>
                          </a:solidFill>
                          <a:effectLst/>
                          <a:latin typeface="HG丸ｺﾞｼｯｸM-PRO" pitchFamily="50" charset="-128"/>
                          <a:ea typeface="HG丸ｺﾞｼｯｸM-PRO" pitchFamily="50" charset="-128"/>
                        </a:rPr>
                        <a:t>1</a:t>
                      </a:r>
                      <a:r>
                        <a:rPr lang="ja-JP" altLang="en-US" sz="1000" u="none" strike="noStrike" dirty="0">
                          <a:solidFill>
                            <a:schemeClr val="tx1"/>
                          </a:solidFill>
                          <a:effectLst/>
                          <a:latin typeface="HG丸ｺﾞｼｯｸM-PRO" pitchFamily="50" charset="-128"/>
                          <a:ea typeface="HG丸ｺﾞｼｯｸM-PRO" pitchFamily="50" charset="-128"/>
                        </a:rPr>
                        <a:t>回　　</a:t>
                      </a: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上記目標の</a:t>
                      </a:r>
                      <a:r>
                        <a:rPr lang="en-US" altLang="ja-JP" sz="1000" b="0" i="0" u="none" strike="noStrike" dirty="0">
                          <a:solidFill>
                            <a:schemeClr val="tx1"/>
                          </a:solidFill>
                          <a:effectLst/>
                          <a:latin typeface="HG丸ｺﾞｼｯｸM-PRO" pitchFamily="50" charset="-128"/>
                          <a:ea typeface="HG丸ｺﾞｼｯｸM-PRO" pitchFamily="50" charset="-128"/>
                        </a:rPr>
                        <a:t>50</a:t>
                      </a:r>
                      <a:r>
                        <a:rPr lang="ja-JP" altLang="en-US" sz="1000" b="0" i="0" u="none" strike="noStrike" dirty="0">
                          <a:solidFill>
                            <a:schemeClr val="tx1"/>
                          </a:solidFill>
                          <a:effectLst/>
                          <a:latin typeface="HG丸ｺﾞｼｯｸM-PRO" pitchFamily="50" charset="-128"/>
                          <a:ea typeface="HG丸ｺﾞｼｯｸM-PRO" pitchFamily="50" charset="-128"/>
                        </a:rPr>
                        <a:t>％に達しない場合、実施方法を再構築する。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（令和３年度実績）</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・「在宅医療・介護連携推進会議」（３回実施、参加者 延べ</a:t>
                      </a:r>
                      <a:r>
                        <a:rPr lang="en-US" altLang="ja-JP" sz="1000" b="0" i="0" u="none" strike="noStrike" dirty="0">
                          <a:solidFill>
                            <a:schemeClr val="tx1"/>
                          </a:solidFill>
                          <a:effectLst/>
                          <a:latin typeface="HG丸ｺﾞｼｯｸM-PRO" pitchFamily="50" charset="-128"/>
                          <a:ea typeface="HG丸ｺﾞｼｯｸM-PRO" pitchFamily="50" charset="-128"/>
                        </a:rPr>
                        <a:t>83</a:t>
                      </a:r>
                      <a:r>
                        <a:rPr lang="ja-JP" altLang="en-US" sz="1000" b="0" i="0" u="none" strike="noStrike" dirty="0">
                          <a:solidFill>
                            <a:schemeClr val="tx1"/>
                          </a:solidFill>
                          <a:effectLst/>
                          <a:latin typeface="HG丸ｺﾞｼｯｸM-PRO" pitchFamily="50" charset="-128"/>
                          <a:ea typeface="HG丸ｺﾞｼｯｸM-PRO" pitchFamily="50" charset="-128"/>
                        </a:rPr>
                        <a:t>人）</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・医療・介護関係職種の「多職種研修会</a:t>
                      </a:r>
                      <a:r>
                        <a:rPr lang="en-US" altLang="ja-JP" sz="1000" b="0" i="0" u="none" strike="noStrike" dirty="0">
                          <a:solidFill>
                            <a:schemeClr val="tx1"/>
                          </a:solidFill>
                          <a:effectLst/>
                          <a:latin typeface="HG丸ｺﾞｼｯｸM-PRO" pitchFamily="50" charset="-128"/>
                          <a:ea typeface="HG丸ｺﾞｼｯｸM-PRO"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リモート形式</a:t>
                      </a:r>
                      <a:r>
                        <a:rPr lang="en-US" altLang="ja-JP" sz="1000" b="0" i="0" u="none" strike="noStrike" dirty="0">
                          <a:solidFill>
                            <a:schemeClr val="tx1"/>
                          </a:solidFill>
                          <a:effectLst/>
                          <a:latin typeface="HG丸ｺﾞｼｯｸM-PRO" pitchFamily="50" charset="-128"/>
                          <a:ea typeface="HG丸ｺﾞｼｯｸM-PRO" pitchFamily="50" charset="-128"/>
                        </a:rPr>
                        <a:t>) </a:t>
                      </a:r>
                      <a:r>
                        <a:rPr lang="ja-JP" altLang="en-US" sz="1000" b="0" i="0" u="none" strike="noStrike" dirty="0">
                          <a:solidFill>
                            <a:schemeClr val="tx1"/>
                          </a:solidFill>
                          <a:effectLst/>
                          <a:latin typeface="HG丸ｺﾞｼｯｸM-PRO" pitchFamily="50" charset="-128"/>
                          <a:ea typeface="HG丸ｺﾞｼｯｸM-PRO" pitchFamily="50" charset="-128"/>
                        </a:rPr>
                        <a:t>」実施（参加者 </a:t>
                      </a:r>
                      <a:r>
                        <a:rPr lang="en-US" altLang="ja-JP" sz="1000" b="0" i="0" u="none" strike="noStrike" dirty="0">
                          <a:solidFill>
                            <a:schemeClr val="tx1"/>
                          </a:solidFill>
                          <a:effectLst/>
                          <a:latin typeface="HG丸ｺﾞｼｯｸM-PRO" pitchFamily="50" charset="-128"/>
                          <a:ea typeface="HG丸ｺﾞｼｯｸM-PRO" pitchFamily="50" charset="-128"/>
                        </a:rPr>
                        <a:t>39</a:t>
                      </a:r>
                      <a:r>
                        <a:rPr lang="ja-JP" altLang="en-US" sz="1000" b="0" i="0" u="none" strike="noStrike" dirty="0">
                          <a:solidFill>
                            <a:schemeClr val="tx1"/>
                          </a:solidFill>
                          <a:effectLst/>
                          <a:latin typeface="HG丸ｺﾞｼｯｸM-PRO" pitchFamily="50" charset="-128"/>
                          <a:ea typeface="HG丸ｺﾞｼｯｸM-PRO" pitchFamily="50" charset="-128"/>
                        </a:rPr>
                        <a:t>人）</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・「こころの声」リーフレットを利用し区民の認識向上を図る連携先</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（地域包括支援センター、訪問看護ステーションなど </a:t>
                      </a:r>
                      <a:r>
                        <a:rPr lang="en-US" altLang="ja-JP" sz="1000" b="0" i="0" u="none" strike="noStrike" dirty="0">
                          <a:solidFill>
                            <a:schemeClr val="tx1"/>
                          </a:solidFill>
                          <a:effectLst/>
                          <a:latin typeface="HG丸ｺﾞｼｯｸM-PRO" pitchFamily="50" charset="-128"/>
                          <a:ea typeface="HG丸ｺﾞｼｯｸM-PRO" pitchFamily="50" charset="-128"/>
                        </a:rPr>
                        <a:t>18</a:t>
                      </a:r>
                      <a:r>
                        <a:rPr lang="ja-JP" altLang="en-US" sz="1000" b="0" i="0" u="none" strike="noStrike" dirty="0">
                          <a:solidFill>
                            <a:schemeClr val="tx1"/>
                          </a:solidFill>
                          <a:effectLst/>
                          <a:latin typeface="HG丸ｺﾞｼｯｸM-PRO" pitchFamily="50" charset="-128"/>
                          <a:ea typeface="HG丸ｺﾞｼｯｸM-PRO" pitchFamily="50" charset="-128"/>
                        </a:rPr>
                        <a:t>か所以上）</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・在宅療養や看取りをテーマにした川柳など区広報誌での啓発</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a:t>
                      </a:r>
                      <a:r>
                        <a:rPr lang="en-US" altLang="ja-JP" sz="1000" b="0" i="0" u="none" strike="noStrike" dirty="0">
                          <a:solidFill>
                            <a:schemeClr val="tx1"/>
                          </a:solidFill>
                          <a:effectLst/>
                          <a:latin typeface="HG丸ｺﾞｼｯｸM-PRO" pitchFamily="50" charset="-128"/>
                          <a:ea typeface="HG丸ｺﾞｼｯｸM-PRO" pitchFamily="50" charset="-128"/>
                        </a:rPr>
                        <a:t>6</a:t>
                      </a:r>
                      <a:r>
                        <a:rPr lang="ja-JP" altLang="en-US" sz="1000" b="0" i="0" u="none" strike="noStrike" dirty="0">
                          <a:solidFill>
                            <a:schemeClr val="tx1"/>
                          </a:solidFill>
                          <a:effectLst/>
                          <a:latin typeface="HG丸ｺﾞｼｯｸM-PRO" pitchFamily="50" charset="-128"/>
                          <a:ea typeface="HG丸ｺﾞｼｯｸM-PRO" pitchFamily="50" charset="-128"/>
                        </a:rPr>
                        <a:t>回実施）</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FF0000"/>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FF0000"/>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FF0000"/>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468903871"/>
              </p:ext>
            </p:extLst>
          </p:nvPr>
        </p:nvGraphicFramePr>
        <p:xfrm>
          <a:off x="386642" y="4120884"/>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416</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774</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774</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369742965"/>
              </p:ext>
            </p:extLst>
          </p:nvPr>
        </p:nvGraphicFramePr>
        <p:xfrm>
          <a:off x="383346" y="4593339"/>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281264">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latin typeface="HG丸ｺﾞｼｯｸM-PRO" panose="020F0600000000000000" pitchFamily="50" charset="-128"/>
                          <a:ea typeface="HG丸ｺﾞｼｯｸM-PRO" panose="020F0600000000000000" pitchFamily="50" charset="-128"/>
                        </a:rPr>
                        <a:t>関連予算事業なし</a:t>
                      </a: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26" name="グループ化 25"/>
          <p:cNvGrpSpPr/>
          <p:nvPr/>
        </p:nvGrpSpPr>
        <p:grpSpPr>
          <a:xfrm>
            <a:off x="4209691" y="737214"/>
            <a:ext cx="389851" cy="338554"/>
            <a:chOff x="1823056" y="8643222"/>
            <a:chExt cx="389851" cy="338554"/>
          </a:xfrm>
        </p:grpSpPr>
        <p:sp>
          <p:nvSpPr>
            <p:cNvPr id="27" name="角丸四角形 26"/>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spTree>
    <p:extLst>
      <p:ext uri="{BB962C8B-B14F-4D97-AF65-F5344CB8AC3E}">
        <p14:creationId xmlns:p14="http://schemas.microsoft.com/office/powerpoint/2010/main" val="2776032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57990786"/>
              </p:ext>
            </p:extLst>
          </p:nvPr>
        </p:nvGraphicFramePr>
        <p:xfrm>
          <a:off x="380269" y="327972"/>
          <a:ext cx="6120680" cy="3435327"/>
        </p:xfrm>
        <a:graphic>
          <a:graphicData uri="http://schemas.openxmlformats.org/drawingml/2006/table">
            <a:tbl>
              <a:tblPr bandRow="1">
                <a:tableStyleId>{5C22544A-7EE6-4342-B048-85BDC9FD1C3A}</a:tableStyleId>
              </a:tblPr>
              <a:tblGrid>
                <a:gridCol w="6120680">
                  <a:extLst>
                    <a:ext uri="{9D8B030D-6E8A-4147-A177-3AD203B41FA5}">
                      <a16:colId xmlns:a16="http://schemas.microsoft.com/office/drawing/2014/main" val="20000"/>
                    </a:ext>
                  </a:extLst>
                </a:gridCol>
              </a:tblGrid>
              <a:tr h="864095">
                <a:tc>
                  <a:txBody>
                    <a:bodyPr/>
                    <a:lstStyle/>
                    <a:p>
                      <a:pPr algn="l" fontAlgn="ctr"/>
                      <a:r>
                        <a:rPr lang="en-US" altLang="ja-JP" sz="2600" b="0" i="0" u="none" strike="noStrike" dirty="0">
                          <a:solidFill>
                            <a:schemeClr val="tx1"/>
                          </a:solidFill>
                          <a:effectLst/>
                          <a:latin typeface="HGP創英角ｺﾞｼｯｸUB" pitchFamily="50" charset="-128"/>
                          <a:ea typeface="HGP創英角ｺﾞｼｯｸUB" pitchFamily="50" charset="-128"/>
                        </a:rPr>
                        <a:t>【</a:t>
                      </a:r>
                      <a:r>
                        <a:rPr lang="ja-JP" altLang="en-US" sz="2600" b="0" i="0" u="none" strike="noStrike" dirty="0">
                          <a:solidFill>
                            <a:schemeClr val="tx1"/>
                          </a:solidFill>
                          <a:effectLst/>
                          <a:latin typeface="HGP創英角ｺﾞｼｯｸUB" pitchFamily="50" charset="-128"/>
                          <a:ea typeface="HGP創英角ｺﾞｼｯｸUB" pitchFamily="50" charset="-128"/>
                        </a:rPr>
                        <a:t>戦略４－３</a:t>
                      </a:r>
                      <a:r>
                        <a:rPr lang="en-US" altLang="ja-JP" sz="2600" b="0" i="0" u="none" strike="noStrike" dirty="0">
                          <a:solidFill>
                            <a:schemeClr val="tx1"/>
                          </a:solidFill>
                          <a:effectLst/>
                          <a:latin typeface="HGP創英角ｺﾞｼｯｸUB" pitchFamily="50" charset="-128"/>
                          <a:ea typeface="HGP創英角ｺﾞｼｯｸUB" pitchFamily="50" charset="-128"/>
                        </a:rPr>
                        <a:t>】</a:t>
                      </a:r>
                      <a:r>
                        <a:rPr lang="ja-JP" altLang="en-US" sz="2600" b="0" i="0" u="none" strike="noStrike" dirty="0">
                          <a:solidFill>
                            <a:schemeClr val="tx1"/>
                          </a:solidFill>
                          <a:effectLst/>
                          <a:latin typeface="HGP創英角ｺﾞｼｯｸUB" pitchFamily="50" charset="-128"/>
                          <a:ea typeface="HGP創英角ｺﾞｼｯｸUB" pitchFamily="50" charset="-128"/>
                        </a:rPr>
                        <a:t>　生活保護適正化の推進</a:t>
                      </a:r>
                    </a:p>
                  </a:txBody>
                  <a:tcPr marL="72000" marR="9526" marT="7800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290425">
                <a:tc>
                  <a:txBody>
                    <a:bodyPr/>
                    <a:lstStyle/>
                    <a:p>
                      <a:pPr algn="l" fontAlgn="ctr"/>
                      <a:r>
                        <a:rPr lang="ja-JP" altLang="en-US" sz="1600" b="1" i="0" u="none" strike="noStrike" dirty="0">
                          <a:solidFill>
                            <a:schemeClr val="tx1"/>
                          </a:solidFill>
                          <a:effectLst/>
                          <a:latin typeface="HG丸ｺﾞｼｯｸM-PRO" pitchFamily="50" charset="-128"/>
                          <a:ea typeface="HG丸ｺﾞｼｯｸM-PRO" pitchFamily="50" charset="-128"/>
                        </a:rPr>
                        <a:t>めざす成果</a:t>
                      </a:r>
                      <a:r>
                        <a:rPr lang="ja-JP" altLang="en-US" sz="1200" b="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概ね３～５年間を設定）</a:t>
                      </a:r>
                      <a:endParaRPr lang="ja-JP" altLang="en-US" sz="1200" b="1" i="0" u="none" strike="noStrike" dirty="0">
                        <a:solidFill>
                          <a:schemeClr val="tx1"/>
                        </a:solidFill>
                        <a:effectLst/>
                        <a:latin typeface="HG丸ｺﾞｼｯｸM-PRO" pitchFamily="50" charset="-128"/>
                        <a:ea typeface="HG丸ｺﾞｼｯｸM-PRO" pitchFamily="50" charset="-128"/>
                      </a:endParaRPr>
                    </a:p>
                  </a:txBody>
                  <a:tcPr marL="144000" marR="144000" marT="39000" marB="39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134837">
                <a:tc>
                  <a:txBody>
                    <a:bodyPr/>
                    <a:lstStyle/>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めざす状態</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・被保護者の状況を的確に把握し、必要な時に必要な支援を行い自立を促す。</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　</a:t>
                      </a:r>
                      <a:endParaRPr lang="en-US" altLang="ja-JP" sz="1200" b="0" i="0" u="none" strike="noStrike" dirty="0">
                        <a:solidFill>
                          <a:schemeClr val="tx1"/>
                        </a:solidFill>
                        <a:effectLst/>
                        <a:latin typeface="HGPｺﾞｼｯｸE" pitchFamily="50" charset="-128"/>
                        <a:ea typeface="HGPｺﾞｼｯｸE"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・就労支援者の就職率</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令和４年度　</a:t>
                      </a:r>
                      <a:r>
                        <a:rPr lang="en-US" altLang="ja-JP" sz="1200" b="0" i="0" u="none" strike="noStrike" dirty="0">
                          <a:solidFill>
                            <a:schemeClr val="tx1"/>
                          </a:solidFill>
                          <a:effectLst/>
                          <a:latin typeface="HG丸ｺﾞｼｯｸM-PRO" pitchFamily="50" charset="-128"/>
                          <a:ea typeface="HG丸ｺﾞｼｯｸM-PRO" pitchFamily="50" charset="-128"/>
                        </a:rPr>
                        <a:t>55</a:t>
                      </a:r>
                      <a:r>
                        <a:rPr lang="ja-JP" altLang="en-US" sz="1200" b="0" i="0" u="none" strike="noStrike" dirty="0">
                          <a:solidFill>
                            <a:schemeClr val="tx1"/>
                          </a:solidFill>
                          <a:effectLst/>
                          <a:latin typeface="HG丸ｺﾞｼｯｸM-PRO" pitchFamily="50" charset="-128"/>
                          <a:ea typeface="HG丸ｺﾞｼｯｸM-PRO" pitchFamily="50" charset="-128"/>
                        </a:rPr>
                        <a:t>％以上（令和</a:t>
                      </a:r>
                      <a:r>
                        <a:rPr lang="en-US" altLang="ja-JP" sz="1200" b="0" i="0" u="none" strike="noStrike" dirty="0">
                          <a:solidFill>
                            <a:schemeClr val="tx1"/>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ja-JP" sz="1200" b="0" i="0" u="none" strike="noStrike" dirty="0">
                          <a:solidFill>
                            <a:schemeClr val="tx1"/>
                          </a:solidFill>
                          <a:effectLst/>
                          <a:latin typeface="HG丸ｺﾞｼｯｸM-PRO" pitchFamily="50" charset="-128"/>
                          <a:ea typeface="HG丸ｺﾞｼｯｸM-PRO" pitchFamily="50" charset="-128"/>
                        </a:rPr>
                        <a:t>65.1</a:t>
                      </a:r>
                      <a:r>
                        <a:rPr lang="ja-JP" altLang="en-US" sz="1200" b="0" i="0" u="none" strike="noStrike" dirty="0">
                          <a:solidFill>
                            <a:schemeClr val="tx1"/>
                          </a:solidFill>
                          <a:effectLst/>
                          <a:latin typeface="HG丸ｺﾞｼｯｸM-PRO" pitchFamily="50" charset="-128"/>
                          <a:ea typeface="HG丸ｺﾞｼｯｸM-PRO" pitchFamily="50" charset="-128"/>
                        </a:rPr>
                        <a:t>％）</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49983">
                <a:tc>
                  <a:txBody>
                    <a:bodyPr/>
                    <a:lstStyle/>
                    <a:p>
                      <a:pPr algn="l" fontAlgn="ctr"/>
                      <a:r>
                        <a:rPr lang="ja-JP" altLang="en-US" sz="1600" b="1" i="0" u="none" strike="noStrike" dirty="0">
                          <a:solidFill>
                            <a:schemeClr val="tx1"/>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620272">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・生活保護受給者の就労に向けた支援と、就労後の職場定着支援等を組み合わせた総合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的な就労支援を行う。</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正方形/長方形 7"/>
          <p:cNvSpPr/>
          <p:nvPr/>
        </p:nvSpPr>
        <p:spPr>
          <a:xfrm>
            <a:off x="3072098"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40</a:t>
            </a:r>
            <a:r>
              <a:rPr kumimoji="1" lang="en-US" altLang="ja-JP" dirty="0">
                <a:solidFill>
                  <a:schemeClr val="tx1"/>
                </a:solidFill>
              </a:rPr>
              <a:t>-</a:t>
            </a:r>
            <a:endParaRPr kumimoji="1" lang="ja-JP" altLang="en-US" dirty="0">
              <a:solidFill>
                <a:schemeClr val="tx1"/>
              </a:solidFill>
            </a:endParaRPr>
          </a:p>
        </p:txBody>
      </p:sp>
      <p:sp>
        <p:nvSpPr>
          <p:cNvPr id="9" name="正方形/長方形 8"/>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戦略４－３</a:t>
            </a:r>
            <a:endParaRPr kumimoji="1" lang="ja-JP" altLang="en-US" sz="1050" dirty="0">
              <a:solidFill>
                <a:schemeClr val="tx1"/>
              </a:solidFill>
              <a:latin typeface="+mj-ea"/>
              <a:ea typeface="+mj-ea"/>
            </a:endParaRPr>
          </a:p>
        </p:txBody>
      </p:sp>
      <p:sp>
        <p:nvSpPr>
          <p:cNvPr id="10" name="正方形/長方形 9"/>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graphicFrame>
        <p:nvGraphicFramePr>
          <p:cNvPr id="11" name="表 10"/>
          <p:cNvGraphicFramePr>
            <a:graphicFrameLocks noGrp="1"/>
          </p:cNvGraphicFramePr>
          <p:nvPr>
            <p:extLst>
              <p:ext uri="{D42A27DB-BD31-4B8C-83A1-F6EECF244321}">
                <p14:modId xmlns:p14="http://schemas.microsoft.com/office/powerpoint/2010/main" val="3418257248"/>
              </p:ext>
            </p:extLst>
          </p:nvPr>
        </p:nvGraphicFramePr>
        <p:xfrm>
          <a:off x="348445" y="3872880"/>
          <a:ext cx="6192688" cy="4824536"/>
        </p:xfrm>
        <a:graphic>
          <a:graphicData uri="http://schemas.openxmlformats.org/drawingml/2006/table">
            <a:tbl>
              <a:tblPr bandRow="1">
                <a:tableStyleId>{7DF18680-E054-41AD-8BC1-D1AEF772440D}</a:tableStyleId>
              </a:tblPr>
              <a:tblGrid>
                <a:gridCol w="4284476">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tblGrid>
              <a:tr h="374031">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solidFill>
                            <a:schemeClr val="tx1"/>
                          </a:solidFill>
                          <a:effectLst/>
                          <a:latin typeface="HGP創英角ｺﾞｼｯｸUB" pitchFamily="50" charset="-128"/>
                          <a:ea typeface="HGP創英角ｺﾞｼｯｸUB" pitchFamily="50" charset="-128"/>
                        </a:rPr>
                        <a:t>戦略４－３の具体的取組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450505">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４－３－１　生活保護受給者の自立支援</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対象者との面談により、個々の状況と就労に際しての課</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題を把握し、必要に応じて、就労意欲を醸成する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履歴書の書き方や面接の受け方に関する助言、適性に</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あった求人情報の提供</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臨床心理士等の専門職によるカウンセリング</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ビジネススキル・コミュニケーション能力等の向上を目</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的としたグループワークやセミナー、職場体験等を実施</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対象者に応じた求人案件の開拓</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ハローワークや企業面接等への求職活動同行支援</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就労後の職場定着支援</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就労支援者の就職率　</a:t>
                      </a:r>
                      <a:r>
                        <a:rPr lang="en-US" altLang="ja-JP" sz="1000" u="none" strike="noStrike" dirty="0">
                          <a:solidFill>
                            <a:schemeClr val="tx1"/>
                          </a:solidFill>
                          <a:effectLst/>
                          <a:latin typeface="HG丸ｺﾞｼｯｸM-PRO" pitchFamily="50" charset="-128"/>
                          <a:ea typeface="HG丸ｺﾞｼｯｸM-PRO" pitchFamily="50" charset="-128"/>
                        </a:rPr>
                        <a:t>55</a:t>
                      </a:r>
                      <a:r>
                        <a:rPr lang="ja-JP" altLang="en-US" sz="1000" u="none" strike="noStrike" dirty="0">
                          <a:solidFill>
                            <a:schemeClr val="tx1"/>
                          </a:solidFill>
                          <a:effectLst/>
                          <a:latin typeface="HG丸ｺﾞｼｯｸM-PRO" pitchFamily="50" charset="-128"/>
                          <a:ea typeface="HG丸ｺﾞｼｯｸM-PRO" pitchFamily="50" charset="-128"/>
                        </a:rPr>
                        <a:t>％以上</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就職率が</a:t>
                      </a:r>
                      <a:r>
                        <a:rPr lang="en-US" altLang="ja-JP" sz="1000" b="0" i="0" u="none" strike="noStrike" dirty="0">
                          <a:solidFill>
                            <a:schemeClr val="tx1"/>
                          </a:solidFill>
                          <a:effectLst/>
                          <a:latin typeface="HG丸ｺﾞｼｯｸM-PRO" pitchFamily="50" charset="-128"/>
                          <a:ea typeface="HG丸ｺﾞｼｯｸM-PRO" pitchFamily="50" charset="-128"/>
                        </a:rPr>
                        <a:t>50</a:t>
                      </a:r>
                      <a:r>
                        <a:rPr lang="ja-JP" altLang="en-US" sz="1000" b="0" i="0" u="none" strike="noStrike" dirty="0">
                          <a:solidFill>
                            <a:schemeClr val="tx1"/>
                          </a:solidFill>
                          <a:effectLst/>
                          <a:latin typeface="HG丸ｺﾞｼｯｸM-PRO" pitchFamily="50" charset="-128"/>
                          <a:ea typeface="HG丸ｺﾞｼｯｸM-PRO" pitchFamily="50" charset="-128"/>
                        </a:rPr>
                        <a:t>％を下回る場合、手法を再構築する。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br>
                        <a:rPr lang="en-US" altLang="ja-JP" sz="1000" b="0" i="0" u="none" strike="noStrike" dirty="0">
                          <a:solidFill>
                            <a:schemeClr val="tx1"/>
                          </a:solidFill>
                          <a:effectLst/>
                          <a:latin typeface="HGPｺﾞｼｯｸE" pitchFamily="50" charset="-128"/>
                          <a:ea typeface="HGPｺﾞｼｯｸE" pitchFamily="50" charset="-128"/>
                        </a:rPr>
                      </a:br>
                      <a:r>
                        <a:rPr lang="ja-JP" altLang="en-US" sz="1000" b="0" i="0" u="none" strike="noStrike" dirty="0">
                          <a:solidFill>
                            <a:schemeClr val="tx1"/>
                          </a:solidFill>
                          <a:effectLst/>
                          <a:latin typeface="HG丸ｺﾞｼｯｸM-PRO" pitchFamily="50" charset="-128"/>
                          <a:ea typeface="HG丸ｺﾞｼｯｸM-PRO" pitchFamily="50" charset="-128"/>
                        </a:rPr>
                        <a:t>・就労支援者の就職率</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令和</a:t>
                      </a:r>
                      <a:r>
                        <a:rPr lang="en-US" altLang="ja-JP" sz="1000" b="0" i="0" u="none" strike="noStrike" dirty="0">
                          <a:solidFill>
                            <a:schemeClr val="tx1"/>
                          </a:solidFill>
                          <a:effectLst/>
                          <a:latin typeface="HG丸ｺﾞｼｯｸM-PRO" pitchFamily="50" charset="-128"/>
                          <a:ea typeface="HG丸ｺﾞｼｯｸM-PRO" pitchFamily="50" charset="-128"/>
                        </a:rPr>
                        <a:t>3</a:t>
                      </a:r>
                      <a:r>
                        <a:rPr lang="ja-JP" altLang="en-US" sz="1000" b="0" i="0" u="none" strike="noStrike" dirty="0">
                          <a:solidFill>
                            <a:schemeClr val="tx1"/>
                          </a:solidFill>
                          <a:effectLst/>
                          <a:latin typeface="HG丸ｺﾞｼｯｸM-PRO" pitchFamily="50" charset="-128"/>
                          <a:ea typeface="HG丸ｺﾞｼｯｸM-PRO" pitchFamily="50" charset="-128"/>
                        </a:rPr>
                        <a:t>年度　</a:t>
                      </a:r>
                      <a:r>
                        <a:rPr lang="en-US" altLang="ja-JP" sz="1000" b="0" i="0" u="none" strike="noStrike" dirty="0">
                          <a:solidFill>
                            <a:schemeClr val="tx1"/>
                          </a:solidFill>
                          <a:effectLst/>
                          <a:latin typeface="HG丸ｺﾞｼｯｸM-PRO" pitchFamily="50" charset="-128"/>
                          <a:ea typeface="HG丸ｺﾞｼｯｸM-PRO" pitchFamily="50" charset="-128"/>
                        </a:rPr>
                        <a:t>65.1</a:t>
                      </a:r>
                      <a:r>
                        <a:rPr lang="ja-JP" altLang="en-US" sz="1000" b="0" i="0" u="none" strike="noStrike" dirty="0">
                          <a:solidFill>
                            <a:schemeClr val="tx1"/>
                          </a:solidFill>
                          <a:effectLst/>
                          <a:latin typeface="HG丸ｺﾞｼｯｸM-PRO" pitchFamily="50" charset="-128"/>
                          <a:ea typeface="HG丸ｺﾞｼｯｸM-PRO" pitchFamily="50" charset="-128"/>
                        </a:rPr>
                        <a:t>％</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令和</a:t>
                      </a:r>
                      <a:r>
                        <a:rPr lang="en-US" altLang="ja-JP" sz="1000" b="0" i="0" u="none" strike="noStrike" dirty="0">
                          <a:solidFill>
                            <a:schemeClr val="tx1"/>
                          </a:solidFill>
                          <a:effectLst/>
                          <a:latin typeface="HG丸ｺﾞｼｯｸM-PRO" pitchFamily="50" charset="-128"/>
                          <a:ea typeface="HG丸ｺﾞｼｯｸM-PRO" pitchFamily="50" charset="-128"/>
                        </a:rPr>
                        <a:t>2</a:t>
                      </a:r>
                      <a:r>
                        <a:rPr lang="ja-JP" altLang="en-US" sz="1000" b="0" i="0" u="none" strike="noStrike" dirty="0">
                          <a:solidFill>
                            <a:schemeClr val="tx1"/>
                          </a:solidFill>
                          <a:effectLst/>
                          <a:latin typeface="HG丸ｺﾞｼｯｸM-PRO" pitchFamily="50" charset="-128"/>
                          <a:ea typeface="HG丸ｺﾞｼｯｸM-PRO" pitchFamily="50" charset="-128"/>
                        </a:rPr>
                        <a:t>年度　</a:t>
                      </a:r>
                      <a:r>
                        <a:rPr lang="en-US" altLang="ja-JP" sz="1000" b="0" i="0" u="none" strike="noStrike" dirty="0">
                          <a:solidFill>
                            <a:schemeClr val="tx1"/>
                          </a:solidFill>
                          <a:effectLst/>
                          <a:latin typeface="HG丸ｺﾞｼｯｸM-PRO" pitchFamily="50" charset="-128"/>
                          <a:ea typeface="HG丸ｺﾞｼｯｸM-PRO" pitchFamily="50" charset="-128"/>
                        </a:rPr>
                        <a:t>51.6</a:t>
                      </a:r>
                      <a:r>
                        <a:rPr lang="ja-JP" altLang="en-US" sz="1000" b="0" i="0" u="none" strike="noStrike" dirty="0">
                          <a:solidFill>
                            <a:schemeClr val="tx1"/>
                          </a:solidFill>
                          <a:effectLst/>
                          <a:latin typeface="HG丸ｺﾞｼｯｸM-PRO" pitchFamily="50" charset="-128"/>
                          <a:ea typeface="HG丸ｺﾞｼｯｸM-PRO" pitchFamily="50" charset="-128"/>
                        </a:rPr>
                        <a:t>％</a:t>
                      </a:r>
                      <a:endParaRPr lang="en-US" altLang="ja-JP"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651314632"/>
              </p:ext>
            </p:extLst>
          </p:nvPr>
        </p:nvGraphicFramePr>
        <p:xfrm>
          <a:off x="425403" y="8062157"/>
          <a:ext cx="4170455" cy="344097"/>
        </p:xfrm>
        <a:graphic>
          <a:graphicData uri="http://schemas.openxmlformats.org/drawingml/2006/table">
            <a:tbl>
              <a:tblPr firstRow="1" bandRow="1">
                <a:tableStyleId>{5940675A-B579-460E-94D1-54222C63F5DA}</a:tableStyleId>
              </a:tblPr>
              <a:tblGrid>
                <a:gridCol w="712733">
                  <a:extLst>
                    <a:ext uri="{9D8B030D-6E8A-4147-A177-3AD203B41FA5}">
                      <a16:colId xmlns:a16="http://schemas.microsoft.com/office/drawing/2014/main" val="20000"/>
                    </a:ext>
                  </a:extLst>
                </a:gridCol>
                <a:gridCol w="3457722">
                  <a:extLst>
                    <a:ext uri="{9D8B030D-6E8A-4147-A177-3AD203B41FA5}">
                      <a16:colId xmlns:a16="http://schemas.microsoft.com/office/drawing/2014/main" val="20001"/>
                    </a:ext>
                  </a:extLst>
                </a:gridCol>
              </a:tblGrid>
              <a:tr h="344097">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latin typeface="HG丸ｺﾞｼｯｸM-PRO" panose="020F0600000000000000" pitchFamily="50" charset="-128"/>
                          <a:ea typeface="HG丸ｺﾞｼｯｸM-PRO" panose="020F0600000000000000" pitchFamily="50" charset="-128"/>
                        </a:rPr>
                        <a:t>関連予算事業なし</a:t>
                      </a:r>
                    </a:p>
                    <a:p>
                      <a:pPr marL="0" marR="0" indent="0" algn="l" defTabSz="914331" rtl="0" eaLnBrk="1" fontAlgn="auto" latinLnBrk="0" hangingPunct="1">
                        <a:lnSpc>
                          <a:spcPct val="100000"/>
                        </a:lnSpc>
                        <a:spcBef>
                          <a:spcPts val="0"/>
                        </a:spcBef>
                        <a:spcAft>
                          <a:spcPts val="0"/>
                        </a:spcAft>
                        <a:buClrTx/>
                        <a:buSzTx/>
                        <a:buFontTx/>
                        <a:buNone/>
                        <a:tabLst/>
                        <a:defRPr/>
                      </a:pPr>
                      <a:endParaRPr kumimoji="1" lang="ja-JP" altLang="en-US" sz="800" dirty="0">
                        <a:latin typeface="HGPｺﾞｼｯｸE" pitchFamily="50" charset="-128"/>
                        <a:ea typeface="HGPｺﾞｼｯｸE"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24" name="グループ化 23">
            <a:extLst>
              <a:ext uri="{FF2B5EF4-FFF2-40B4-BE49-F238E27FC236}">
                <a16:creationId xmlns:a16="http://schemas.microsoft.com/office/drawing/2014/main" id="{3BD294D0-AD17-4DBD-AB48-131BDC544364}"/>
              </a:ext>
            </a:extLst>
          </p:cNvPr>
          <p:cNvGrpSpPr/>
          <p:nvPr/>
        </p:nvGrpSpPr>
        <p:grpSpPr>
          <a:xfrm>
            <a:off x="4149080" y="4232920"/>
            <a:ext cx="389851" cy="338554"/>
            <a:chOff x="1823056" y="8643222"/>
            <a:chExt cx="389851" cy="338554"/>
          </a:xfrm>
        </p:grpSpPr>
        <p:sp>
          <p:nvSpPr>
            <p:cNvPr id="25" name="角丸四角形 26">
              <a:extLst>
                <a:ext uri="{FF2B5EF4-FFF2-40B4-BE49-F238E27FC236}">
                  <a16:creationId xmlns:a16="http://schemas.microsoft.com/office/drawing/2014/main" id="{675B5F22-F9CF-4756-AB62-240C9D523E9A}"/>
                </a:ext>
              </a:extLst>
            </p:cNvPr>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72696AC-20C7-4166-AE32-8128B6AF7BFE}"/>
                </a:ext>
              </a:extLst>
            </p:cNvPr>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grpSp>
        <p:nvGrpSpPr>
          <p:cNvPr id="27" name="グループ化 26">
            <a:extLst>
              <a:ext uri="{FF2B5EF4-FFF2-40B4-BE49-F238E27FC236}">
                <a16:creationId xmlns:a16="http://schemas.microsoft.com/office/drawing/2014/main" id="{C02D2E96-482E-448B-914F-3617EA5D9B90}"/>
              </a:ext>
            </a:extLst>
          </p:cNvPr>
          <p:cNvGrpSpPr/>
          <p:nvPr/>
        </p:nvGrpSpPr>
        <p:grpSpPr>
          <a:xfrm>
            <a:off x="6021288" y="798022"/>
            <a:ext cx="389851" cy="338554"/>
            <a:chOff x="1823056" y="8643222"/>
            <a:chExt cx="389851" cy="338554"/>
          </a:xfrm>
        </p:grpSpPr>
        <p:sp>
          <p:nvSpPr>
            <p:cNvPr id="28" name="角丸四角形 14">
              <a:extLst>
                <a:ext uri="{FF2B5EF4-FFF2-40B4-BE49-F238E27FC236}">
                  <a16:creationId xmlns:a16="http://schemas.microsoft.com/office/drawing/2014/main" id="{78534A1F-C916-48D6-9673-3BEA073BF71F}"/>
                </a:ext>
              </a:extLst>
            </p:cNvPr>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0EA164A-79F4-46C4-85E4-A495F206368F}"/>
                </a:ext>
              </a:extLst>
            </p:cNvPr>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graphicFrame>
        <p:nvGraphicFramePr>
          <p:cNvPr id="30" name="表 29">
            <a:extLst>
              <a:ext uri="{FF2B5EF4-FFF2-40B4-BE49-F238E27FC236}">
                <a16:creationId xmlns:a16="http://schemas.microsoft.com/office/drawing/2014/main" id="{D93B90AC-F879-4360-9B12-0658906D7B8A}"/>
              </a:ext>
            </a:extLst>
          </p:cNvPr>
          <p:cNvGraphicFramePr>
            <a:graphicFrameLocks noGrp="1"/>
          </p:cNvGraphicFramePr>
          <p:nvPr>
            <p:extLst>
              <p:ext uri="{D42A27DB-BD31-4B8C-83A1-F6EECF244321}">
                <p14:modId xmlns:p14="http://schemas.microsoft.com/office/powerpoint/2010/main" val="2984380750"/>
              </p:ext>
            </p:extLst>
          </p:nvPr>
        </p:nvGraphicFramePr>
        <p:xfrm>
          <a:off x="419397" y="7617296"/>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5926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3"/>
          <p:cNvGraphicFramePr>
            <a:graphicFrameLocks noGrp="1"/>
          </p:cNvGraphicFramePr>
          <p:nvPr>
            <p:ph idx="1"/>
            <p:extLst>
              <p:ext uri="{D42A27DB-BD31-4B8C-83A1-F6EECF244321}">
                <p14:modId xmlns:p14="http://schemas.microsoft.com/office/powerpoint/2010/main" val="712996224"/>
              </p:ext>
            </p:extLst>
          </p:nvPr>
        </p:nvGraphicFramePr>
        <p:xfrm>
          <a:off x="332656" y="416497"/>
          <a:ext cx="6192688" cy="6984775"/>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1440159">
                <a:tc>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62205">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めざすべき将来像</a:t>
                      </a:r>
                      <a:r>
                        <a:rPr lang="ja-JP" altLang="en-US" sz="1200" b="0" u="none" strike="noStrike" dirty="0">
                          <a:effectLst/>
                          <a:latin typeface="HG丸ｺﾞｼｯｸM-PRO" pitchFamily="50" charset="-128"/>
                          <a:ea typeface="HG丸ｺﾞｼｯｸM-PRO" pitchFamily="50" charset="-128"/>
                        </a:rPr>
                        <a:t>（概ね１０～２０年間を設定）</a:t>
                      </a: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196336">
                <a:tc>
                  <a:txBody>
                    <a:bodyPr/>
                    <a:lstStyle/>
                    <a:p>
                      <a:pPr algn="l" fontAlgn="ctr"/>
                      <a:r>
                        <a:rPr lang="ja-JP" altLang="en-US" sz="1400" b="1" i="0" u="none" strike="noStrike" dirty="0">
                          <a:solidFill>
                            <a:schemeClr val="tx1"/>
                          </a:solidFill>
                          <a:effectLst/>
                          <a:latin typeface="HG丸ｺﾞｼｯｸM-PRO" pitchFamily="50" charset="-128"/>
                          <a:ea typeface="HG丸ｺﾞｼｯｸM-PRO" pitchFamily="50" charset="-128"/>
                        </a:rPr>
                        <a:t>・区民が利用しやすい便利で親切な区役所　</a:t>
                      </a:r>
                      <a:endParaRPr lang="en-US" altLang="ja-JP" sz="1400" b="1"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400" b="1"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400" b="1" i="0" u="none" strike="noStrike" dirty="0">
                          <a:solidFill>
                            <a:schemeClr val="tx1"/>
                          </a:solidFill>
                          <a:effectLst/>
                          <a:latin typeface="HG丸ｺﾞｼｯｸM-PRO" pitchFamily="50" charset="-128"/>
                          <a:ea typeface="HG丸ｺﾞｼｯｸM-PRO" pitchFamily="50" charset="-128"/>
                        </a:rPr>
                        <a:t>・多様な区民の意見やニーズを区政に反映し、地域実情に応じた区政運営が</a:t>
                      </a:r>
                      <a:endParaRPr lang="en-US" altLang="ja-JP" sz="1400" b="1"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400" b="1" i="0" u="none" strike="noStrike" dirty="0">
                          <a:solidFill>
                            <a:schemeClr val="tx1"/>
                          </a:solidFill>
                          <a:effectLst/>
                          <a:latin typeface="HG丸ｺﾞｼｯｸM-PRO" pitchFamily="50" charset="-128"/>
                          <a:ea typeface="HG丸ｺﾞｼｯｸM-PRO" pitchFamily="50" charset="-128"/>
                        </a:rPr>
                        <a:t>　行われており、区民がそれを実感している状態</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62205">
                <a:tc>
                  <a:txBody>
                    <a:bodyPr/>
                    <a:lstStyle/>
                    <a:p>
                      <a:pPr algn="l" fontAlgn="ctr"/>
                      <a:r>
                        <a:rPr lang="ja-JP" altLang="en-US" sz="1600" b="1" i="0" u="none" strike="noStrike" dirty="0">
                          <a:solidFill>
                            <a:schemeClr val="dk1"/>
                          </a:solidFill>
                          <a:effectLst/>
                          <a:latin typeface="HG丸ｺﾞｼｯｸM-PRO" pitchFamily="50" charset="-128"/>
                          <a:ea typeface="HG丸ｺﾞｼｯｸM-PRO" pitchFamily="50" charset="-128"/>
                        </a:rPr>
                        <a:t>現状・データ</a:t>
                      </a:r>
                      <a:endParaRPr lang="ja-JP" altLang="en-US" sz="16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3572600">
                <a:tc>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・区役所業務格付けの区役所来庁者サービスの格付け</a:t>
                      </a:r>
                      <a:r>
                        <a:rPr lang="en-US" altLang="ja-JP" sz="1050" b="0" i="0" u="none" strike="noStrike" baseline="50000" dirty="0">
                          <a:solidFill>
                            <a:schemeClr val="tx1"/>
                          </a:solidFill>
                          <a:effectLst/>
                          <a:latin typeface="HG丸ｺﾞｼｯｸM-PRO" pitchFamily="50" charset="-128"/>
                          <a:ea typeface="HG丸ｺﾞｼｯｸM-PRO" pitchFamily="50" charset="-128"/>
                        </a:rPr>
                        <a:t>16</a:t>
                      </a:r>
                      <a:r>
                        <a:rPr lang="ja-JP" altLang="en-US" sz="1200" b="0" i="0" u="none" strike="noStrike" baseline="0" dirty="0">
                          <a:solidFill>
                            <a:schemeClr val="tx1"/>
                          </a:solidFill>
                          <a:effectLst/>
                          <a:latin typeface="HG丸ｺﾞｼｯｸM-PRO" pitchFamily="50" charset="-128"/>
                          <a:ea typeface="HG丸ｺﾞｼｯｸM-PRO" pitchFamily="50" charset="-128"/>
                        </a:rPr>
                        <a:t>において「３つ星」（全国に誇　</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a:t>
                      </a:r>
                      <a:r>
                        <a:rPr lang="ja-JP" altLang="en-US" sz="1200" b="0" i="0" u="none" strike="noStrike" baseline="0" dirty="0" err="1">
                          <a:solidFill>
                            <a:schemeClr val="tx1"/>
                          </a:solidFill>
                          <a:effectLst/>
                          <a:latin typeface="HG丸ｺﾞｼｯｸM-PRO" pitchFamily="50" charset="-128"/>
                          <a:ea typeface="HG丸ｺﾞｼｯｸM-PRO" pitchFamily="50" charset="-128"/>
                        </a:rPr>
                        <a:t>れる</a:t>
                      </a:r>
                      <a:r>
                        <a:rPr lang="ja-JP" altLang="en-US" sz="1200" b="0" i="0" u="none" strike="noStrike" baseline="0" dirty="0">
                          <a:solidFill>
                            <a:schemeClr val="tx1"/>
                          </a:solidFill>
                          <a:effectLst/>
                          <a:latin typeface="HG丸ｺﾞｼｯｸM-PRO" pitchFamily="50" charset="-128"/>
                          <a:ea typeface="HG丸ｺﾞｼｯｸM-PRO" pitchFamily="50" charset="-128"/>
                        </a:rPr>
                        <a:t>極めて高度なレベル）の評価である。</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（令和３年度「来庁者等に対する窓口サービス」の格付け結果）</a:t>
                      </a:r>
                    </a:p>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smtClean="0">
                          <a:solidFill>
                            <a:schemeClr val="tx1"/>
                          </a:solidFill>
                          <a:effectLst/>
                          <a:latin typeface="HG丸ｺﾞｼｯｸM-PRO" pitchFamily="50" charset="-128"/>
                          <a:ea typeface="HG丸ｺﾞｼｯｸM-PRO" pitchFamily="50" charset="-128"/>
                        </a:rPr>
                        <a:t>・不適切事務は年間</a:t>
                      </a:r>
                      <a:r>
                        <a:rPr lang="en-US" altLang="ja-JP" sz="1200" b="0" i="0" u="none" strike="noStrike" baseline="0" dirty="0" smtClean="0">
                          <a:solidFill>
                            <a:schemeClr val="tx1"/>
                          </a:solidFill>
                          <a:effectLst/>
                          <a:latin typeface="HG丸ｺﾞｼｯｸM-PRO" pitchFamily="50" charset="-128"/>
                          <a:ea typeface="HG丸ｺﾞｼｯｸM-PRO" pitchFamily="50" charset="-128"/>
                        </a:rPr>
                        <a:t>10</a:t>
                      </a:r>
                      <a:r>
                        <a:rPr lang="ja-JP" altLang="en-US" sz="1200" b="0" i="0" u="none" strike="noStrike" baseline="0" dirty="0" smtClean="0">
                          <a:solidFill>
                            <a:schemeClr val="tx1"/>
                          </a:solidFill>
                          <a:effectLst/>
                          <a:latin typeface="HG丸ｺﾞｼｯｸM-PRO" pitchFamily="50" charset="-128"/>
                          <a:ea typeface="HG丸ｺﾞｼｯｸM-PRO" pitchFamily="50" charset="-128"/>
                        </a:rPr>
                        <a:t>件程度発生している。</a:t>
                      </a:r>
                      <a:endParaRPr lang="en-US" altLang="ja-JP" sz="1200" b="0" i="0" u="none" strike="noStrike" baseline="0" dirty="0" smtClean="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・保険年金担当の窓口は、時期によっては来庁者数が多く、窓口での待ち時間が長く</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なっており、</a:t>
                      </a:r>
                      <a:r>
                        <a:rPr lang="en-US" altLang="ja-JP" sz="1200" b="0" i="0" u="none" strike="noStrike" baseline="0" dirty="0">
                          <a:solidFill>
                            <a:schemeClr val="tx1"/>
                          </a:solidFill>
                          <a:effectLst/>
                          <a:latin typeface="HG丸ｺﾞｼｯｸM-PRO" pitchFamily="50" charset="-128"/>
                          <a:ea typeface="HG丸ｺﾞｼｯｸM-PRO" pitchFamily="50" charset="-128"/>
                        </a:rPr>
                        <a:t>1</a:t>
                      </a:r>
                      <a:r>
                        <a:rPr lang="ja-JP" altLang="en-US" sz="1200" b="0" i="0" u="none" strike="noStrike" baseline="0" dirty="0">
                          <a:solidFill>
                            <a:schemeClr val="tx1"/>
                          </a:solidFill>
                          <a:effectLst/>
                          <a:latin typeface="HG丸ｺﾞｼｯｸM-PRO" pitchFamily="50" charset="-128"/>
                          <a:ea typeface="HG丸ｺﾞｼｯｸM-PRO" pitchFamily="50" charset="-128"/>
                        </a:rPr>
                        <a:t>時間を超える待ち時間となる場合がある。</a:t>
                      </a:r>
                    </a:p>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・区政会議をはじめ、区民アンケート調査、意見箱の設置など様々な取組を通じて、</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区役所が区民の意見やニーズを把握していると思う割合</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a:t>
                      </a:r>
                      <a:r>
                        <a:rPr lang="en-US" altLang="ja-JP" sz="1200" b="0" i="0" u="none" strike="noStrike" baseline="0" dirty="0">
                          <a:solidFill>
                            <a:schemeClr val="tx1"/>
                          </a:solidFill>
                          <a:effectLst/>
                          <a:latin typeface="HG丸ｺﾞｼｯｸM-PRO" pitchFamily="50" charset="-128"/>
                          <a:ea typeface="HG丸ｺﾞｼｯｸM-PRO" pitchFamily="50" charset="-128"/>
                        </a:rPr>
                        <a:t>47.6</a:t>
                      </a:r>
                      <a:r>
                        <a:rPr lang="ja-JP" altLang="en-US" sz="1200" b="0" i="0" u="none" strike="noStrike" baseline="0" dirty="0">
                          <a:solidFill>
                            <a:schemeClr val="tx1"/>
                          </a:solidFill>
                          <a:effectLst/>
                          <a:latin typeface="HG丸ｺﾞｼｯｸM-PRO" pitchFamily="50" charset="-128"/>
                          <a:ea typeface="HG丸ｺﾞｼｯｸM-PRO" pitchFamily="50" charset="-128"/>
                        </a:rPr>
                        <a:t>％（令和</a:t>
                      </a:r>
                      <a:r>
                        <a:rPr lang="en-US" altLang="ja-JP" sz="1200" b="0" i="0" u="none" strike="noStrike" baseline="0" dirty="0">
                          <a:solidFill>
                            <a:schemeClr val="tx1"/>
                          </a:solidFill>
                          <a:effectLst/>
                          <a:latin typeface="HG丸ｺﾞｼｯｸM-PRO" pitchFamily="50" charset="-128"/>
                          <a:ea typeface="HG丸ｺﾞｼｯｸM-PRO" pitchFamily="50" charset="-128"/>
                        </a:rPr>
                        <a:t>3</a:t>
                      </a:r>
                      <a:r>
                        <a:rPr lang="ja-JP" altLang="en-US" sz="1200" b="0" i="0" u="none" strike="noStrike" baseline="0" dirty="0">
                          <a:solidFill>
                            <a:schemeClr val="tx1"/>
                          </a:solidFill>
                          <a:effectLst/>
                          <a:latin typeface="HG丸ｺﾞｼｯｸM-PRO" pitchFamily="50" charset="-128"/>
                          <a:ea typeface="HG丸ｺﾞｼｯｸM-PRO" pitchFamily="50" charset="-128"/>
                        </a:rPr>
                        <a:t>年度区民アンケート）</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・様々な取組（施策・事業・イベントなど）について、区役所が企画・計画段階から</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区民の参画や協働を得るように努めていると思う割合</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baseline="0" dirty="0">
                          <a:solidFill>
                            <a:schemeClr val="tx1"/>
                          </a:solidFill>
                          <a:effectLst/>
                          <a:latin typeface="HG丸ｺﾞｼｯｸM-PRO" pitchFamily="50" charset="-128"/>
                          <a:ea typeface="HG丸ｺﾞｼｯｸM-PRO" pitchFamily="50" charset="-128"/>
                        </a:rPr>
                        <a:t>　　</a:t>
                      </a:r>
                      <a:r>
                        <a:rPr lang="en-US" altLang="ja-JP" sz="1200" b="0" i="0" u="none" strike="noStrike" baseline="0" dirty="0">
                          <a:solidFill>
                            <a:schemeClr val="tx1"/>
                          </a:solidFill>
                          <a:effectLst/>
                          <a:latin typeface="HG丸ｺﾞｼｯｸM-PRO" pitchFamily="50" charset="-128"/>
                          <a:ea typeface="HG丸ｺﾞｼｯｸM-PRO" pitchFamily="50" charset="-128"/>
                        </a:rPr>
                        <a:t>54.8</a:t>
                      </a:r>
                      <a:r>
                        <a:rPr lang="ja-JP" altLang="en-US" sz="1200" b="0" i="0" u="none" strike="noStrike" baseline="0" dirty="0">
                          <a:solidFill>
                            <a:schemeClr val="tx1"/>
                          </a:solidFill>
                          <a:effectLst/>
                          <a:latin typeface="HG丸ｺﾞｼｯｸM-PRO" pitchFamily="50" charset="-128"/>
                          <a:ea typeface="HG丸ｺﾞｼｯｸM-PRO" pitchFamily="50" charset="-128"/>
                        </a:rPr>
                        <a:t>％（令和</a:t>
                      </a:r>
                      <a:r>
                        <a:rPr lang="en-US" altLang="ja-JP" sz="1200" b="0" i="0" u="none" strike="noStrike" baseline="0" dirty="0">
                          <a:solidFill>
                            <a:schemeClr val="tx1"/>
                          </a:solidFill>
                          <a:effectLst/>
                          <a:latin typeface="HG丸ｺﾞｼｯｸM-PRO" pitchFamily="50" charset="-128"/>
                          <a:ea typeface="HG丸ｺﾞｼｯｸM-PRO" pitchFamily="50" charset="-128"/>
                        </a:rPr>
                        <a:t>3</a:t>
                      </a:r>
                      <a:r>
                        <a:rPr lang="ja-JP" altLang="en-US" sz="1200" b="0" i="0" u="none" strike="noStrike" baseline="0" dirty="0">
                          <a:solidFill>
                            <a:schemeClr val="tx1"/>
                          </a:solidFill>
                          <a:effectLst/>
                          <a:latin typeface="HG丸ｺﾞｼｯｸM-PRO" pitchFamily="50" charset="-128"/>
                          <a:ea typeface="HG丸ｺﾞｼｯｸM-PRO" pitchFamily="50" charset="-128"/>
                        </a:rPr>
                        <a:t>年度区民アンケート）</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 name="角丸四角形 20"/>
          <p:cNvSpPr/>
          <p:nvPr/>
        </p:nvSpPr>
        <p:spPr>
          <a:xfrm>
            <a:off x="404664" y="1179070"/>
            <a:ext cx="5976664" cy="6336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400" dirty="0">
                <a:latin typeface="HGP創英角ｺﾞｼｯｸUB" pitchFamily="50" charset="-128"/>
                <a:ea typeface="HGP創英角ｺﾞｼｯｸUB" pitchFamily="50" charset="-128"/>
              </a:rPr>
              <a:t>区民の皆さんに信頼される区役所づくり</a:t>
            </a:r>
          </a:p>
        </p:txBody>
      </p:sp>
      <p:sp>
        <p:nvSpPr>
          <p:cNvPr id="11" name="角丸四角形 10"/>
          <p:cNvSpPr/>
          <p:nvPr/>
        </p:nvSpPr>
        <p:spPr>
          <a:xfrm>
            <a:off x="352252" y="435348"/>
            <a:ext cx="2492375" cy="5036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経営課題５</a:t>
            </a:r>
          </a:p>
        </p:txBody>
      </p:sp>
      <p:sp>
        <p:nvSpPr>
          <p:cNvPr id="7" name="正方形/長方形 6"/>
          <p:cNvSpPr/>
          <p:nvPr/>
        </p:nvSpPr>
        <p:spPr>
          <a:xfrm>
            <a:off x="3068960" y="9537509"/>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41</a:t>
            </a:r>
            <a:r>
              <a:rPr kumimoji="1" lang="en-US" altLang="ja-JP" dirty="0">
                <a:solidFill>
                  <a:schemeClr val="tx1"/>
                </a:solidFill>
              </a:rPr>
              <a:t>-</a:t>
            </a:r>
            <a:endParaRPr kumimoji="1" lang="ja-JP" altLang="en-US" dirty="0">
              <a:solidFill>
                <a:schemeClr val="tx1"/>
              </a:solidFill>
            </a:endParaRPr>
          </a:p>
        </p:txBody>
      </p:sp>
      <p:sp>
        <p:nvSpPr>
          <p:cNvPr id="13" name="正方形/長方形 12"/>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経営課題５</a:t>
            </a:r>
            <a:endParaRPr kumimoji="1" lang="ja-JP" altLang="en-US" sz="1050" dirty="0">
              <a:solidFill>
                <a:schemeClr val="tx1"/>
              </a:solidFill>
              <a:latin typeface="+mj-ea"/>
              <a:ea typeface="+mj-ea"/>
            </a:endParaRPr>
          </a:p>
        </p:txBody>
      </p:sp>
      <p:sp>
        <p:nvSpPr>
          <p:cNvPr id="8" name="正方形/長方形 7"/>
          <p:cNvSpPr/>
          <p:nvPr/>
        </p:nvSpPr>
        <p:spPr>
          <a:xfrm>
            <a:off x="260648" y="8653063"/>
            <a:ext cx="6453336" cy="7626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chemeClr val="tx1"/>
                </a:solidFill>
                <a:latin typeface="HG丸ｺﾞｼｯｸM-PRO" pitchFamily="50" charset="-128"/>
                <a:ea typeface="HG丸ｺﾞｼｯｸM-PRO" pitchFamily="50" charset="-128"/>
              </a:rPr>
              <a:t>16</a:t>
            </a:r>
            <a:r>
              <a:rPr lang="ja-JP" altLang="en-US" sz="1000" baseline="50000" dirty="0">
                <a:solidFill>
                  <a:schemeClr val="tx1"/>
                </a:solidFill>
                <a:latin typeface="HG丸ｺﾞｼｯｸM-PRO" pitchFamily="50" charset="-128"/>
                <a:ea typeface="HG丸ｺﾞｼｯｸM-PRO" pitchFamily="50" charset="-128"/>
              </a:rPr>
              <a:t>　</a:t>
            </a:r>
            <a:r>
              <a:rPr lang="ja-JP" altLang="ja-JP" sz="1000" dirty="0">
                <a:solidFill>
                  <a:schemeClr val="tx1"/>
                </a:solidFill>
              </a:rPr>
              <a:t>区役所来庁者</a:t>
            </a:r>
            <a:r>
              <a:rPr lang="ja-JP" altLang="ja-JP" sz="1000" dirty="0"/>
              <a:t>等に対する窓口サービスについて民間の事業者による覆面調査を実施し、その結果を基に、各区</a:t>
            </a:r>
            <a:endParaRPr lang="en-US" altLang="ja-JP" sz="1000" dirty="0"/>
          </a:p>
          <a:p>
            <a:r>
              <a:rPr lang="ja-JP" altLang="en-US" sz="1000" dirty="0"/>
              <a:t>　</a:t>
            </a:r>
            <a:r>
              <a:rPr lang="ja-JP" altLang="ja-JP" sz="1000" dirty="0"/>
              <a:t>役所の窓口サービスのレベルについて、星なし～星３つで格付けを行っている。</a:t>
            </a:r>
            <a:endParaRPr lang="en-US" altLang="ja-JP" sz="1000" dirty="0"/>
          </a:p>
        </p:txBody>
      </p:sp>
      <p:sp>
        <p:nvSpPr>
          <p:cNvPr id="9" name="AutoShape 1"/>
          <p:cNvSpPr>
            <a:spLocks noChangeArrowheads="1"/>
          </p:cNvSpPr>
          <p:nvPr/>
        </p:nvSpPr>
        <p:spPr bwMode="auto">
          <a:xfrm>
            <a:off x="284609" y="8151934"/>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640000">
            <a:off x="346020" y="7808198"/>
            <a:ext cx="476407" cy="686400"/>
          </a:xfrm>
          <a:prstGeom prst="rect">
            <a:avLst/>
          </a:prstGeom>
        </p:spPr>
      </p:pic>
      <p:cxnSp>
        <p:nvCxnSpPr>
          <p:cNvPr id="14" name="直線コネクタ 13"/>
          <p:cNvCxnSpPr/>
          <p:nvPr/>
        </p:nvCxnSpPr>
        <p:spPr>
          <a:xfrm>
            <a:off x="284609" y="8546961"/>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5" name="グループ化 14"/>
          <p:cNvGrpSpPr/>
          <p:nvPr/>
        </p:nvGrpSpPr>
        <p:grpSpPr>
          <a:xfrm>
            <a:off x="5944363" y="1397296"/>
            <a:ext cx="389851" cy="338554"/>
            <a:chOff x="6039776" y="8639697"/>
            <a:chExt cx="389851" cy="338554"/>
          </a:xfrm>
        </p:grpSpPr>
        <p:sp>
          <p:nvSpPr>
            <p:cNvPr id="16" name="角丸四角形 15"/>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18" name="正方形/長方形 17"/>
          <p:cNvSpPr/>
          <p:nvPr/>
        </p:nvSpPr>
        <p:spPr>
          <a:xfrm>
            <a:off x="3524448" y="458253"/>
            <a:ext cx="2952328" cy="676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主な</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SDGs</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ゴール</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 11</a:t>
            </a:r>
            <a:r>
              <a:rPr lang="ja-JP" altLang="en-US" sz="1000" dirty="0">
                <a:solidFill>
                  <a:schemeClr val="tx1"/>
                </a:solidFill>
                <a:latin typeface="HG丸ｺﾞｼｯｸM-PRO" panose="020F0600000000000000" pitchFamily="50" charset="-128"/>
                <a:ea typeface="HG丸ｺﾞｼｯｸM-PRO" panose="020F0600000000000000" pitchFamily="50" charset="-128"/>
              </a:rPr>
              <a:t>［持続可能な都市］</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 17</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［実施手段］</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7001" y="488877"/>
            <a:ext cx="618263" cy="618263"/>
          </a:xfrm>
          <a:prstGeom prst="rect">
            <a:avLst/>
          </a:prstGeom>
        </p:spPr>
      </p:pic>
      <p:pic>
        <p:nvPicPr>
          <p:cNvPr id="19" name="図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4310" y="488271"/>
            <a:ext cx="619026" cy="619026"/>
          </a:xfrm>
          <a:prstGeom prst="rect">
            <a:avLst/>
          </a:prstGeom>
        </p:spPr>
      </p:pic>
      <p:sp>
        <p:nvSpPr>
          <p:cNvPr id="20" name="正方形/長方形 19">
            <a:extLst>
              <a:ext uri="{FF2B5EF4-FFF2-40B4-BE49-F238E27FC236}">
                <a16:creationId xmlns:a16="http://schemas.microsoft.com/office/drawing/2014/main" id="{F2A0F02D-3BBA-4B0E-92F8-3E80D291E6C3}"/>
              </a:ext>
            </a:extLst>
          </p:cNvPr>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2445592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16197053"/>
              </p:ext>
            </p:extLst>
          </p:nvPr>
        </p:nvGraphicFramePr>
        <p:xfrm>
          <a:off x="332656" y="365219"/>
          <a:ext cx="6192688" cy="6336408"/>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372444">
                <a:tc>
                  <a:txBody>
                    <a:bodyPr/>
                    <a:lstStyle/>
                    <a:p>
                      <a:pPr algn="l" fontAlgn="ctr"/>
                      <a:r>
                        <a:rPr lang="ja-JP" altLang="en-US" sz="1400" b="1" u="none" strike="noStrike" dirty="0">
                          <a:effectLst/>
                          <a:latin typeface="HG丸ｺﾞｼｯｸM-PRO" pitchFamily="50" charset="-128"/>
                          <a:ea typeface="HG丸ｺﾞｼｯｸM-PRO" pitchFamily="50" charset="-128"/>
                        </a:rPr>
                        <a:t>分析</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2055097">
                <a:tc>
                  <a:txBody>
                    <a:bodyPr/>
                    <a:lstStyle/>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・職員の窓口・電話対応などの向上をめざし接遇研修を行なっており、職員の市民対応</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に対する苦情は、減少し、お褒めの声も時にはいただいている状況である。研修を継</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a:t>
                      </a:r>
                      <a:r>
                        <a:rPr lang="ja-JP" altLang="en-US" sz="1200" b="0" i="0" u="none" strike="noStrike" baseline="0" dirty="0" err="1">
                          <a:solidFill>
                            <a:schemeClr val="tx1"/>
                          </a:solidFill>
                          <a:effectLst/>
                          <a:latin typeface="HG丸ｺﾞｼｯｸM-PRO" pitchFamily="50" charset="-128"/>
                          <a:ea typeface="HG丸ｺﾞｼｯｸM-PRO" pitchFamily="50" charset="-128"/>
                        </a:rPr>
                        <a:t>続する</a:t>
                      </a:r>
                      <a:r>
                        <a:rPr lang="ja-JP" altLang="en-US" sz="1200" b="0" i="0" u="none" strike="noStrike" baseline="0" dirty="0">
                          <a:solidFill>
                            <a:schemeClr val="tx1"/>
                          </a:solidFill>
                          <a:effectLst/>
                          <a:latin typeface="HG丸ｺﾞｼｯｸM-PRO" pitchFamily="50" charset="-128"/>
                          <a:ea typeface="HG丸ｺﾞｼｯｸM-PRO" pitchFamily="50" charset="-128"/>
                        </a:rPr>
                        <a:t>事が重要である。</a:t>
                      </a:r>
                    </a:p>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・国民健康保険の資格・喪失及び給付関係や国民年金の資格・免除関係、さらに後期高</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齢者医療保険の資格・給付から保険料収納までの全般といった多種多様な手続きを受</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a:t>
                      </a:r>
                      <a:r>
                        <a:rPr lang="ja-JP" altLang="en-US" sz="1200" b="0" i="0" u="none" strike="noStrike" baseline="0" dirty="0" err="1">
                          <a:solidFill>
                            <a:schemeClr val="tx1"/>
                          </a:solidFill>
                          <a:effectLst/>
                          <a:latin typeface="HG丸ｺﾞｼｯｸM-PRO" pitchFamily="50" charset="-128"/>
                          <a:ea typeface="HG丸ｺﾞｼｯｸM-PRO" pitchFamily="50" charset="-128"/>
                        </a:rPr>
                        <a:t>け</a:t>
                      </a:r>
                      <a:r>
                        <a:rPr lang="ja-JP" altLang="en-US" sz="1200" b="0" i="0" u="none" strike="noStrike" baseline="0" dirty="0">
                          <a:solidFill>
                            <a:schemeClr val="tx1"/>
                          </a:solidFill>
                          <a:effectLst/>
                          <a:latin typeface="HG丸ｺﾞｼｯｸM-PRO" pitchFamily="50" charset="-128"/>
                          <a:ea typeface="HG丸ｺﾞｼｯｸM-PRO" pitchFamily="50" charset="-128"/>
                        </a:rPr>
                        <a:t>付けていること、また、申請期限が限定されている場合や、文書を大量に一斉発送</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した直後などの特定時期（月初めと週初め）に来庁が集中することが主な原因である。</a:t>
                      </a:r>
                    </a:p>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・区民にとって、多様な区民の意見やニーズが区政運営に反映されているという実感は</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薄い。</a:t>
                      </a:r>
                    </a:p>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・不適切な事務処理の発生が続いており、過去の事件や事故が他部署の事、他人の事と</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してとらえられ、自らの問題として業務を検証していない状況がみられる。</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72444">
                <a:tc>
                  <a:txBody>
                    <a:bodyPr/>
                    <a:lstStyle/>
                    <a:p>
                      <a:pPr algn="l" fontAlgn="ctr"/>
                      <a:r>
                        <a:rPr lang="ja-JP" altLang="en-US" sz="1400" b="1" u="none" strike="noStrike" dirty="0">
                          <a:effectLst/>
                          <a:latin typeface="HG丸ｺﾞｼｯｸM-PRO" pitchFamily="50" charset="-128"/>
                          <a:ea typeface="HG丸ｺﾞｼｯｸM-PRO" pitchFamily="50" charset="-128"/>
                        </a:rPr>
                        <a:t>課題</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859804">
                <a:tc>
                  <a:txBody>
                    <a:bodyPr/>
                    <a:lstStyle/>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・窓口での対応や電話対応など職員の対応については、民間の窓口サービスの平均的な</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レベルを上回るように全職員に対し、民間業者による接遇研修を実施する。</a:t>
                      </a:r>
                    </a:p>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smtClean="0">
                          <a:solidFill>
                            <a:schemeClr val="tx1"/>
                          </a:solidFill>
                          <a:effectLst/>
                          <a:latin typeface="HG丸ｺﾞｼｯｸM-PRO" pitchFamily="50" charset="-128"/>
                          <a:ea typeface="HG丸ｺﾞｼｯｸM-PRO" pitchFamily="50" charset="-128"/>
                        </a:rPr>
                        <a:t>・</a:t>
                      </a:r>
                      <a:r>
                        <a:rPr lang="ja-JP" altLang="en-US" sz="1200" b="0" i="0" u="none" strike="noStrike" baseline="0" dirty="0">
                          <a:solidFill>
                            <a:schemeClr val="tx1"/>
                          </a:solidFill>
                          <a:effectLst/>
                          <a:latin typeface="HG丸ｺﾞｼｯｸM-PRO" pitchFamily="50" charset="-128"/>
                          <a:ea typeface="HG丸ｺﾞｼｯｸM-PRO" pitchFamily="50" charset="-128"/>
                        </a:rPr>
                        <a:t>窓口混雑緩和のための取組が不十分である。</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・多様な区民の意見やニーズを把握するとともに、それを反映した区政運営の実施と情</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報発信が不足している。</a:t>
                      </a:r>
                    </a:p>
                    <a:p>
                      <a:pPr algn="l" fontAlgn="ct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・発生した不適切事務の原因分析を行う仕組みを確立するとともに、他担当で発生した　　</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事案について共有するようにしているが、自らの問題として日常の業務にコンプライ</a:t>
                      </a:r>
                      <a:endParaRPr lang="en-US" altLang="ja-JP" sz="1200" b="0" i="0" u="none" strike="noStrike" baseline="0"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baseline="0" dirty="0">
                          <a:solidFill>
                            <a:schemeClr val="tx1"/>
                          </a:solidFill>
                          <a:effectLst/>
                          <a:latin typeface="HG丸ｺﾞｼｯｸM-PRO" pitchFamily="50" charset="-128"/>
                          <a:ea typeface="HG丸ｺﾞｼｯｸM-PRO" pitchFamily="50" charset="-128"/>
                        </a:rPr>
                        <a:t>　アンス上の問題がないかを考える職員の認識が不十分である。</a:t>
                      </a: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正方形/長方形 2"/>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42</a:t>
            </a:r>
            <a:r>
              <a:rPr kumimoji="1" lang="en-US" altLang="ja-JP" dirty="0">
                <a:solidFill>
                  <a:schemeClr val="tx1"/>
                </a:solidFill>
              </a:rPr>
              <a:t>-</a:t>
            </a:r>
            <a:endParaRPr kumimoji="1" lang="ja-JP" altLang="en-US" dirty="0">
              <a:solidFill>
                <a:schemeClr val="tx1"/>
              </a:solidFill>
            </a:endParaRPr>
          </a:p>
        </p:txBody>
      </p:sp>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経営課題５</a:t>
            </a:r>
            <a:endParaRPr kumimoji="1" lang="ja-JP" altLang="en-US" sz="1050" dirty="0">
              <a:solidFill>
                <a:schemeClr val="tx1"/>
              </a:solidFill>
              <a:latin typeface="+mj-ea"/>
              <a:ea typeface="+mj-ea"/>
            </a:endParaRPr>
          </a:p>
        </p:txBody>
      </p:sp>
      <p:sp>
        <p:nvSpPr>
          <p:cNvPr id="8" name="正方形/長方形 7">
            <a:extLst>
              <a:ext uri="{FF2B5EF4-FFF2-40B4-BE49-F238E27FC236}">
                <a16:creationId xmlns:a16="http://schemas.microsoft.com/office/drawing/2014/main" id="{3403BCEA-1ACA-44B0-8476-6A97DA6080BF}"/>
              </a:ext>
            </a:extLst>
          </p:cNvPr>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22347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64702834"/>
              </p:ext>
            </p:extLst>
          </p:nvPr>
        </p:nvGraphicFramePr>
        <p:xfrm>
          <a:off x="380269" y="327972"/>
          <a:ext cx="6120680" cy="3328884"/>
        </p:xfrm>
        <a:graphic>
          <a:graphicData uri="http://schemas.openxmlformats.org/drawingml/2006/table">
            <a:tbl>
              <a:tblPr bandRow="1">
                <a:tableStyleId>{5C22544A-7EE6-4342-B048-85BDC9FD1C3A}</a:tableStyleId>
              </a:tblPr>
              <a:tblGrid>
                <a:gridCol w="6120680">
                  <a:extLst>
                    <a:ext uri="{9D8B030D-6E8A-4147-A177-3AD203B41FA5}">
                      <a16:colId xmlns:a16="http://schemas.microsoft.com/office/drawing/2014/main" val="20000"/>
                    </a:ext>
                  </a:extLst>
                </a:gridCol>
              </a:tblGrid>
              <a:tr h="864095">
                <a:tc>
                  <a:txBody>
                    <a:bodyPr/>
                    <a:lstStyle/>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戦略５－１</a:t>
                      </a: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　コンプライアンスの確保</a:t>
                      </a:r>
                    </a:p>
                  </a:txBody>
                  <a:tcPr marL="72000" marR="9526" marT="7800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290425">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endParaRPr lang="ja-JP" altLang="en-US" sz="1200" b="1" i="0" u="none" strike="noStrike" dirty="0">
                        <a:solidFill>
                          <a:srgbClr val="000000"/>
                        </a:solidFill>
                        <a:effectLst/>
                        <a:latin typeface="HG丸ｺﾞｼｯｸM-PRO" pitchFamily="50" charset="-128"/>
                        <a:ea typeface="HG丸ｺﾞｼｯｸM-PRO" pitchFamily="50" charset="-128"/>
                      </a:endParaRPr>
                    </a:p>
                  </a:txBody>
                  <a:tcPr marL="144000" marR="144000" marT="39000" marB="39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134837">
                <a:tc>
                  <a:txBody>
                    <a:bodyPr/>
                    <a:lstStyle/>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めざす状態</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・不適切な事務処理の発生を防ぎ、コンプライアンス違反が発生しない状態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　</a:t>
                      </a:r>
                      <a:endParaRPr lang="en-US" altLang="ja-JP" sz="1200" b="0" i="0" u="none" strike="noStrike" dirty="0">
                        <a:solidFill>
                          <a:srgbClr val="FF0000"/>
                        </a:solidFill>
                        <a:effectLst/>
                        <a:latin typeface="HGPｺﾞｼｯｸE" pitchFamily="50" charset="-128"/>
                        <a:ea typeface="HGPｺﾞｼｯｸE"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・不適切な事務処理の発生件数を前年度より</a:t>
                      </a:r>
                      <a:r>
                        <a:rPr lang="en-US" altLang="ja-JP" sz="1200" b="0" i="0" u="none" strike="noStrike" dirty="0">
                          <a:solidFill>
                            <a:schemeClr val="tx1"/>
                          </a:solidFill>
                          <a:effectLst/>
                          <a:latin typeface="HG丸ｺﾞｼｯｸM-PRO" pitchFamily="50" charset="-128"/>
                          <a:ea typeface="HG丸ｺﾞｼｯｸM-PRO" pitchFamily="50" charset="-128"/>
                        </a:rPr>
                        <a:t>10%</a:t>
                      </a:r>
                      <a:r>
                        <a:rPr lang="ja-JP" altLang="en-US" sz="1200" b="0" i="0" u="none" strike="noStrike" dirty="0">
                          <a:solidFill>
                            <a:schemeClr val="tx1"/>
                          </a:solidFill>
                          <a:effectLst/>
                          <a:latin typeface="HG丸ｺﾞｼｯｸM-PRO" pitchFamily="50" charset="-128"/>
                          <a:ea typeface="HG丸ｺﾞｼｯｸM-PRO" pitchFamily="50" charset="-128"/>
                        </a:rPr>
                        <a:t>減させる。（令和</a:t>
                      </a:r>
                      <a:r>
                        <a:rPr lang="en-US" altLang="ja-JP" sz="1200" b="0" i="0" u="none" strike="noStrike" dirty="0">
                          <a:solidFill>
                            <a:schemeClr val="tx1"/>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年度</a:t>
                      </a:r>
                      <a:r>
                        <a:rPr lang="en-US" altLang="ja-JP" sz="1200" b="0" i="0" u="none" strike="noStrike" dirty="0">
                          <a:solidFill>
                            <a:schemeClr val="tx1"/>
                          </a:solidFill>
                          <a:effectLst/>
                          <a:latin typeface="HG丸ｺﾞｼｯｸM-PRO" pitchFamily="50" charset="-128"/>
                          <a:ea typeface="HG丸ｺﾞｼｯｸM-PRO" pitchFamily="50" charset="-128"/>
                        </a:rPr>
                        <a:t>10</a:t>
                      </a:r>
                      <a:r>
                        <a:rPr lang="ja-JP" altLang="en-US" sz="1200" b="0" i="0" u="none" strike="noStrike" dirty="0">
                          <a:solidFill>
                            <a:schemeClr val="tx1"/>
                          </a:solidFill>
                          <a:effectLst/>
                          <a:latin typeface="HG丸ｺﾞｼｯｸM-PRO" pitchFamily="50" charset="-128"/>
                          <a:ea typeface="HG丸ｺﾞｼｯｸM-PRO" pitchFamily="50" charset="-128"/>
                        </a:rPr>
                        <a:t>件発生）</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49983">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620272">
                <a:tc>
                  <a:txBody>
                    <a:bodyPr/>
                    <a:lstStyle/>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・コンプライアンス違反を発生させないための自律的な取組を促進し、風通しのよい、</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職場づくりに向け職員一丸となって取り組む。</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正方形/長方形 7"/>
          <p:cNvSpPr/>
          <p:nvPr/>
        </p:nvSpPr>
        <p:spPr>
          <a:xfrm>
            <a:off x="3072098"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43</a:t>
            </a:r>
            <a:r>
              <a:rPr kumimoji="1" lang="en-US" altLang="ja-JP" dirty="0">
                <a:solidFill>
                  <a:schemeClr val="tx1"/>
                </a:solidFill>
              </a:rPr>
              <a:t>-</a:t>
            </a:r>
            <a:endParaRPr kumimoji="1" lang="ja-JP" altLang="en-US" dirty="0">
              <a:solidFill>
                <a:schemeClr val="tx1"/>
              </a:solidFill>
            </a:endParaRPr>
          </a:p>
        </p:txBody>
      </p:sp>
      <p:sp>
        <p:nvSpPr>
          <p:cNvPr id="9" name="正方形/長方形 8"/>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戦略５－１</a:t>
            </a:r>
            <a:endParaRPr kumimoji="1" lang="ja-JP" altLang="en-US" sz="1050" dirty="0">
              <a:solidFill>
                <a:schemeClr val="tx1"/>
              </a:solidFill>
              <a:latin typeface="+mj-ea"/>
              <a:ea typeface="+mj-ea"/>
            </a:endParaRPr>
          </a:p>
        </p:txBody>
      </p:sp>
      <p:grpSp>
        <p:nvGrpSpPr>
          <p:cNvPr id="17" name="グループ化 16"/>
          <p:cNvGrpSpPr/>
          <p:nvPr/>
        </p:nvGrpSpPr>
        <p:grpSpPr>
          <a:xfrm>
            <a:off x="6049876" y="798702"/>
            <a:ext cx="389851" cy="338554"/>
            <a:chOff x="6039776" y="8639697"/>
            <a:chExt cx="389851" cy="338554"/>
          </a:xfrm>
        </p:grpSpPr>
        <p:sp>
          <p:nvSpPr>
            <p:cNvPr id="18" name="角丸四角形 17"/>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aphicFrame>
        <p:nvGraphicFramePr>
          <p:cNvPr id="11" name="表 10"/>
          <p:cNvGraphicFramePr>
            <a:graphicFrameLocks noGrp="1"/>
          </p:cNvGraphicFramePr>
          <p:nvPr>
            <p:extLst>
              <p:ext uri="{D42A27DB-BD31-4B8C-83A1-F6EECF244321}">
                <p14:modId xmlns:p14="http://schemas.microsoft.com/office/powerpoint/2010/main" val="2383344629"/>
              </p:ext>
            </p:extLst>
          </p:nvPr>
        </p:nvGraphicFramePr>
        <p:xfrm>
          <a:off x="348445" y="3760353"/>
          <a:ext cx="6192688" cy="4576129"/>
        </p:xfrm>
        <a:graphic>
          <a:graphicData uri="http://schemas.openxmlformats.org/drawingml/2006/table">
            <a:tbl>
              <a:tblPr bandRow="1">
                <a:tableStyleId>{7DF18680-E054-41AD-8BC1-D1AEF772440D}</a:tableStyleId>
              </a:tblPr>
              <a:tblGrid>
                <a:gridCol w="4284476">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tblGrid>
              <a:tr h="354772">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solidFill>
                            <a:schemeClr val="tx1"/>
                          </a:solidFill>
                          <a:effectLst/>
                          <a:latin typeface="HGP創英角ｺﾞｼｯｸUB" pitchFamily="50" charset="-128"/>
                          <a:ea typeface="HGP創英角ｺﾞｼｯｸUB" pitchFamily="50" charset="-128"/>
                        </a:rPr>
                        <a:t>戦略５－１の具体的取組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221357">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５－１－１　職員のコンプライアンス意識の向上</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課長以上で構成する経営会議でコンプライアンス関連情</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報の共有や注意喚起を行い、目標件数と発生件数を庁舎</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内に掲出する。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城東区において不適切事務が発生した場合、「なぜなぜ</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分析シート」を作成し、各課内で情報共有を図る。また、</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同一担当内で不適切事務が２件以上発生した場合は、担</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当内で研修などを実施することで情報共有の強化を図る。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全職員に対し、日常的な啓発及びコンプライアンス研</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修・服務研修などにより、職員一人ひとりの意識向上に</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取り組むとともに、コンプライアンスを重視する職場風</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土の醸成に努める。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個人情報の漏えい等を防止するため、定期的に個人情報</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等を扱う業務プロセスについて再確認し、また、重要管</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理ポイント</a:t>
                      </a:r>
                      <a:r>
                        <a:rPr lang="en-US" altLang="ja-JP" sz="1200" b="0" i="0" u="none" strike="noStrike" baseline="50000" dirty="0">
                          <a:solidFill>
                            <a:schemeClr val="tx1"/>
                          </a:solidFill>
                          <a:effectLst/>
                          <a:latin typeface="HG丸ｺﾞｼｯｸM-PRO" pitchFamily="50" charset="-128"/>
                          <a:ea typeface="HG丸ｺﾞｼｯｸM-PRO" pitchFamily="50" charset="-128"/>
                        </a:rPr>
                        <a:t>17</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の遵守を徹底させる。</a:t>
                      </a:r>
                    </a:p>
                    <a:p>
                      <a:pPr marL="0" marR="0" lvl="0" indent="0" algn="l" defTabSz="914331" rtl="0" eaLnBrk="1" fontAlgn="ctr"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５Ｓ</a:t>
                      </a:r>
                      <a:r>
                        <a:rPr lang="en-US" altLang="ja-JP" sz="1200" b="0" i="0" u="none" strike="noStrike" baseline="50000" dirty="0">
                          <a:solidFill>
                            <a:schemeClr val="tx1"/>
                          </a:solidFill>
                          <a:effectLst/>
                          <a:latin typeface="HG丸ｺﾞｼｯｸM-PRO" pitchFamily="50" charset="-128"/>
                          <a:ea typeface="HG丸ｺﾞｼｯｸM-PRO" pitchFamily="50" charset="-128"/>
                        </a:rPr>
                        <a:t>18</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の取組の推進。</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不適切な事務処理の発生件数を前年度より</a:t>
                      </a:r>
                      <a:r>
                        <a:rPr lang="en-US" altLang="ja-JP" sz="1000" u="none" strike="noStrike" dirty="0">
                          <a:solidFill>
                            <a:schemeClr val="tx1"/>
                          </a:solidFill>
                          <a:effectLst/>
                          <a:latin typeface="HG丸ｺﾞｼｯｸM-PRO" pitchFamily="50" charset="-128"/>
                          <a:ea typeface="HG丸ｺﾞｼｯｸM-PRO" pitchFamily="50" charset="-128"/>
                        </a:rPr>
                        <a:t>10%</a:t>
                      </a:r>
                      <a:r>
                        <a:rPr lang="ja-JP" altLang="en-US" sz="1000" u="none" strike="noStrike" dirty="0">
                          <a:solidFill>
                            <a:schemeClr val="tx1"/>
                          </a:solidFill>
                          <a:effectLst/>
                          <a:latin typeface="HG丸ｺﾞｼｯｸM-PRO" pitchFamily="50" charset="-128"/>
                          <a:ea typeface="HG丸ｺﾞｼｯｸM-PRO" pitchFamily="50" charset="-128"/>
                        </a:rPr>
                        <a:t>減させる。</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前年度発生件数を超えた場合、手法を再構築。</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br>
                        <a:rPr lang="en-US" altLang="ja-JP" sz="1000" b="0" i="0" u="none" strike="noStrike" dirty="0">
                          <a:solidFill>
                            <a:schemeClr val="tx1"/>
                          </a:solidFill>
                          <a:effectLst/>
                          <a:latin typeface="HGPｺﾞｼｯｸE" pitchFamily="50" charset="-128"/>
                          <a:ea typeface="HGPｺﾞｼｯｸE" pitchFamily="50" charset="-128"/>
                        </a:rPr>
                      </a:br>
                      <a:r>
                        <a:rPr lang="ja-JP" altLang="en-US" sz="1000" b="0" i="0" u="none" strike="noStrike" dirty="0">
                          <a:solidFill>
                            <a:schemeClr val="tx1"/>
                          </a:solidFill>
                          <a:effectLst/>
                          <a:latin typeface="HG丸ｺﾞｼｯｸM-PRO" pitchFamily="50" charset="-128"/>
                          <a:ea typeface="HG丸ｺﾞｼｯｸM-PRO" pitchFamily="50" charset="-128"/>
                        </a:rPr>
                        <a:t>不適切な事務処理の発生件数</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令和３年度　</a:t>
                      </a:r>
                      <a:r>
                        <a:rPr lang="en-US" altLang="ja-JP" sz="1000" b="0" i="0" u="none" strike="noStrike" dirty="0">
                          <a:solidFill>
                            <a:schemeClr val="tx1"/>
                          </a:solidFill>
                          <a:effectLst/>
                          <a:latin typeface="HG丸ｺﾞｼｯｸM-PRO" pitchFamily="50" charset="-128"/>
                          <a:ea typeface="HG丸ｺﾞｼｯｸM-PRO" pitchFamily="50" charset="-128"/>
                        </a:rPr>
                        <a:t>10</a:t>
                      </a:r>
                      <a:r>
                        <a:rPr lang="ja-JP" altLang="en-US" sz="1000" b="0" i="0" u="none" strike="noStrike" dirty="0">
                          <a:solidFill>
                            <a:schemeClr val="tx1"/>
                          </a:solidFill>
                          <a:effectLst/>
                          <a:latin typeface="HG丸ｺﾞｼｯｸM-PRO" pitchFamily="50" charset="-128"/>
                          <a:ea typeface="HG丸ｺﾞｼｯｸM-PRO" pitchFamily="50" charset="-128"/>
                        </a:rPr>
                        <a:t>件</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令和２年度　</a:t>
                      </a:r>
                      <a:r>
                        <a:rPr lang="ja-JP" altLang="en-US" sz="1000" b="0" i="0" u="none" strike="noStrike" baseline="0" dirty="0">
                          <a:solidFill>
                            <a:schemeClr val="tx1"/>
                          </a:solidFill>
                          <a:effectLst/>
                          <a:latin typeface="HG丸ｺﾞｼｯｸM-PRO" pitchFamily="50" charset="-128"/>
                          <a:ea typeface="HG丸ｺﾞｼｯｸM-PRO" pitchFamily="50" charset="-128"/>
                        </a:rPr>
                        <a:t>  </a:t>
                      </a:r>
                      <a:r>
                        <a:rPr lang="en-US" altLang="ja-JP" sz="1000" b="0" i="0" u="none" strike="noStrike" dirty="0">
                          <a:solidFill>
                            <a:schemeClr val="tx1"/>
                          </a:solidFill>
                          <a:effectLst/>
                          <a:latin typeface="HG丸ｺﾞｼｯｸM-PRO" pitchFamily="50" charset="-128"/>
                          <a:ea typeface="HG丸ｺﾞｼｯｸM-PRO" pitchFamily="50" charset="-128"/>
                        </a:rPr>
                        <a:t>8</a:t>
                      </a:r>
                      <a:r>
                        <a:rPr lang="ja-JP" altLang="en-US" sz="1000" b="0" i="0" u="none" strike="noStrike" dirty="0">
                          <a:solidFill>
                            <a:schemeClr val="tx1"/>
                          </a:solidFill>
                          <a:effectLst/>
                          <a:latin typeface="HG丸ｺﾞｼｯｸM-PRO" pitchFamily="50" charset="-128"/>
                          <a:ea typeface="HG丸ｺﾞｼｯｸM-PRO" pitchFamily="50" charset="-128"/>
                        </a:rPr>
                        <a:t>件</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令和元年度　</a:t>
                      </a:r>
                      <a:r>
                        <a:rPr lang="en-US" altLang="ja-JP" sz="1000" b="0" i="0" u="none" strike="noStrike" dirty="0">
                          <a:solidFill>
                            <a:schemeClr val="tx1"/>
                          </a:solidFill>
                          <a:effectLst/>
                          <a:latin typeface="HG丸ｺﾞｼｯｸM-PRO" pitchFamily="50" charset="-128"/>
                          <a:ea typeface="HG丸ｺﾞｼｯｸM-PRO" pitchFamily="50" charset="-128"/>
                        </a:rPr>
                        <a:t>11</a:t>
                      </a:r>
                      <a:r>
                        <a:rPr lang="ja-JP" altLang="en-US" sz="1000" b="0" i="0" u="none" strike="noStrike" dirty="0" smtClean="0">
                          <a:solidFill>
                            <a:schemeClr val="tx1"/>
                          </a:solidFill>
                          <a:effectLst/>
                          <a:latin typeface="HG丸ｺﾞｼｯｸM-PRO" pitchFamily="50" charset="-128"/>
                          <a:ea typeface="HG丸ｺﾞｼｯｸM-PRO" pitchFamily="50" charset="-128"/>
                        </a:rPr>
                        <a:t>件</a:t>
                      </a:r>
                      <a:endParaRPr lang="en-US" altLang="ja-JP"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074410170"/>
              </p:ext>
            </p:extLst>
          </p:nvPr>
        </p:nvGraphicFramePr>
        <p:xfrm>
          <a:off x="486299" y="7498040"/>
          <a:ext cx="4086924" cy="335280"/>
        </p:xfrm>
        <a:graphic>
          <a:graphicData uri="http://schemas.openxmlformats.org/drawingml/2006/table">
            <a:tbl>
              <a:tblPr firstRow="1" bandRow="1">
                <a:tableStyleId>{5940675A-B579-460E-94D1-54222C63F5DA}</a:tableStyleId>
              </a:tblPr>
              <a:tblGrid>
                <a:gridCol w="70674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54813">
                  <a:extLst>
                    <a:ext uri="{9D8B030D-6E8A-4147-A177-3AD203B41FA5}">
                      <a16:colId xmlns:a16="http://schemas.microsoft.com/office/drawing/2014/main" val="20004"/>
                    </a:ext>
                  </a:extLst>
                </a:gridCol>
                <a:gridCol w="681154">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030099658"/>
              </p:ext>
            </p:extLst>
          </p:nvPr>
        </p:nvGraphicFramePr>
        <p:xfrm>
          <a:off x="817747" y="7905328"/>
          <a:ext cx="3755475" cy="335280"/>
        </p:xfrm>
        <a:graphic>
          <a:graphicData uri="http://schemas.openxmlformats.org/drawingml/2006/table">
            <a:tbl>
              <a:tblPr firstRow="1" bandRow="1">
                <a:tableStyleId>{5940675A-B579-460E-94D1-54222C63F5DA}</a:tableStyleId>
              </a:tblPr>
              <a:tblGrid>
                <a:gridCol w="1099085">
                  <a:extLst>
                    <a:ext uri="{9D8B030D-6E8A-4147-A177-3AD203B41FA5}">
                      <a16:colId xmlns:a16="http://schemas.microsoft.com/office/drawing/2014/main" val="20000"/>
                    </a:ext>
                  </a:extLst>
                </a:gridCol>
                <a:gridCol w="2656390">
                  <a:extLst>
                    <a:ext uri="{9D8B030D-6E8A-4147-A177-3AD203B41FA5}">
                      <a16:colId xmlns:a16="http://schemas.microsoft.com/office/drawing/2014/main" val="20001"/>
                    </a:ext>
                  </a:extLst>
                </a:gridCol>
              </a:tblGrid>
              <a:tr h="281303">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latin typeface="HG丸ｺﾞｼｯｸM-PRO" panose="020F0600000000000000" pitchFamily="50" charset="-128"/>
                          <a:ea typeface="HG丸ｺﾞｼｯｸM-PRO" panose="020F0600000000000000" pitchFamily="50" charset="-128"/>
                        </a:rPr>
                        <a:t>関連予算事業なし</a:t>
                      </a:r>
                    </a:p>
                    <a:p>
                      <a:pPr marL="0" marR="0" indent="0" algn="l" defTabSz="914331" rtl="0" eaLnBrk="1" fontAlgn="auto" latinLnBrk="0" hangingPunct="1">
                        <a:lnSpc>
                          <a:spcPct val="100000"/>
                        </a:lnSpc>
                        <a:spcBef>
                          <a:spcPts val="0"/>
                        </a:spcBef>
                        <a:spcAft>
                          <a:spcPts val="0"/>
                        </a:spcAft>
                        <a:buClrTx/>
                        <a:buSzTx/>
                        <a:buFontTx/>
                        <a:buNone/>
                        <a:tabLst/>
                        <a:defRPr/>
                      </a:pPr>
                      <a:endParaRPr kumimoji="1" lang="ja-JP" altLang="en-US" sz="800" dirty="0">
                        <a:latin typeface="HGPｺﾞｼｯｸE" pitchFamily="50" charset="-128"/>
                        <a:ea typeface="HGPｺﾞｼｯｸE"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14" name="AutoShape 1"/>
          <p:cNvSpPr>
            <a:spLocks noChangeArrowheads="1"/>
          </p:cNvSpPr>
          <p:nvPr/>
        </p:nvSpPr>
        <p:spPr bwMode="auto">
          <a:xfrm>
            <a:off x="212601" y="8408491"/>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274012" y="8030661"/>
            <a:ext cx="476407" cy="686400"/>
          </a:xfrm>
          <a:prstGeom prst="rect">
            <a:avLst/>
          </a:prstGeom>
        </p:spPr>
      </p:pic>
      <p:cxnSp>
        <p:nvCxnSpPr>
          <p:cNvPr id="16" name="直線コネクタ 15"/>
          <p:cNvCxnSpPr/>
          <p:nvPr/>
        </p:nvCxnSpPr>
        <p:spPr>
          <a:xfrm>
            <a:off x="212601" y="8769424"/>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188640" y="8772306"/>
            <a:ext cx="6453336" cy="7444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000" dirty="0">
              <a:solidFill>
                <a:schemeClr val="tx1"/>
              </a:solidFill>
            </a:endParaRPr>
          </a:p>
          <a:p>
            <a:r>
              <a:rPr lang="en-US" altLang="ja-JP" sz="1000" baseline="50000" dirty="0">
                <a:solidFill>
                  <a:schemeClr val="tx1"/>
                </a:solidFill>
                <a:latin typeface="HG丸ｺﾞｼｯｸM-PRO" pitchFamily="50" charset="-128"/>
                <a:ea typeface="HG丸ｺﾞｼｯｸM-PRO" pitchFamily="50" charset="-128"/>
              </a:rPr>
              <a:t>17</a:t>
            </a:r>
            <a:r>
              <a:rPr lang="ja-JP" altLang="en-US" sz="1000" baseline="50000" dirty="0">
                <a:solidFill>
                  <a:schemeClr val="tx1"/>
                </a:solidFill>
                <a:latin typeface="HG丸ｺﾞｼｯｸM-PRO" pitchFamily="50" charset="-128"/>
                <a:ea typeface="HG丸ｺﾞｼｯｸM-PRO" pitchFamily="50" charset="-128"/>
              </a:rPr>
              <a:t>　</a:t>
            </a:r>
            <a:r>
              <a:rPr lang="ja-JP" altLang="ja-JP" sz="1000" dirty="0">
                <a:solidFill>
                  <a:schemeClr val="tx1"/>
                </a:solidFill>
              </a:rPr>
              <a:t>個人情報の漏えいを含む事務処理誤り等を未然に防止するためのルール。</a:t>
            </a:r>
            <a:endParaRPr lang="en-US" altLang="ja-JP" sz="1000" dirty="0">
              <a:solidFill>
                <a:schemeClr val="tx1"/>
              </a:solidFill>
            </a:endParaRPr>
          </a:p>
          <a:p>
            <a:endParaRPr lang="en-US" altLang="ja-JP" sz="1000" dirty="0">
              <a:solidFill>
                <a:schemeClr val="tx1"/>
              </a:solidFill>
            </a:endParaRPr>
          </a:p>
          <a:p>
            <a:r>
              <a:rPr lang="en-US" altLang="ja-JP" sz="1000" baseline="50000" dirty="0">
                <a:solidFill>
                  <a:schemeClr val="tx1"/>
                </a:solidFill>
                <a:latin typeface="HG丸ｺﾞｼｯｸM-PRO" pitchFamily="50" charset="-128"/>
                <a:ea typeface="HG丸ｺﾞｼｯｸM-PRO" pitchFamily="50" charset="-128"/>
              </a:rPr>
              <a:t>18 </a:t>
            </a:r>
            <a:r>
              <a:rPr lang="ja-JP" altLang="en-US" sz="1000" dirty="0">
                <a:solidFill>
                  <a:schemeClr val="tx1"/>
                </a:solidFill>
              </a:rPr>
              <a:t>　職場の管理の基盤づくりの活動で、「整理」「整頓」「清掃」「清潔」「習慣化」の頭文字の５つの「</a:t>
            </a:r>
            <a:r>
              <a:rPr lang="en-US" altLang="ja-JP" sz="1000" dirty="0">
                <a:solidFill>
                  <a:schemeClr val="tx1"/>
                </a:solidFill>
              </a:rPr>
              <a:t>S</a:t>
            </a:r>
            <a:r>
              <a:rPr lang="ja-JP" altLang="en-US" sz="1000" dirty="0">
                <a:solidFill>
                  <a:schemeClr val="tx1"/>
                </a:solidFill>
              </a:rPr>
              <a:t>」をとったもの。</a:t>
            </a:r>
            <a:endParaRPr lang="en-US" altLang="ja-JP" sz="1000" dirty="0">
              <a:solidFill>
                <a:schemeClr val="tx1"/>
              </a:solidFill>
            </a:endParaRPr>
          </a:p>
          <a:p>
            <a:endParaRPr lang="en-US" altLang="ja-JP" sz="1000" dirty="0">
              <a:solidFill>
                <a:schemeClr val="tx1"/>
              </a:solidFill>
            </a:endParaRPr>
          </a:p>
        </p:txBody>
      </p:sp>
      <p:grpSp>
        <p:nvGrpSpPr>
          <p:cNvPr id="21" name="グループ化 20">
            <a:extLst>
              <a:ext uri="{FF2B5EF4-FFF2-40B4-BE49-F238E27FC236}">
                <a16:creationId xmlns:a16="http://schemas.microsoft.com/office/drawing/2014/main" id="{5A921E21-EF72-4F37-8396-DFD1C5C4A004}"/>
              </a:ext>
            </a:extLst>
          </p:cNvPr>
          <p:cNvGrpSpPr/>
          <p:nvPr/>
        </p:nvGrpSpPr>
        <p:grpSpPr>
          <a:xfrm>
            <a:off x="4149080" y="4110390"/>
            <a:ext cx="389851" cy="338554"/>
            <a:chOff x="6039776" y="8639697"/>
            <a:chExt cx="389851" cy="338554"/>
          </a:xfrm>
        </p:grpSpPr>
        <p:sp>
          <p:nvSpPr>
            <p:cNvPr id="22" name="角丸四角形 17">
              <a:extLst>
                <a:ext uri="{FF2B5EF4-FFF2-40B4-BE49-F238E27FC236}">
                  <a16:creationId xmlns:a16="http://schemas.microsoft.com/office/drawing/2014/main" id="{B39FD342-1F92-4778-99E8-7BBFF7D58890}"/>
                </a:ext>
              </a:extLst>
            </p:cNvPr>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608E2F4-9CDF-433A-8B00-E0DB76327BA2}"/>
                </a:ext>
              </a:extLst>
            </p:cNvPr>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24" name="正方形/長方形 23">
            <a:extLst>
              <a:ext uri="{FF2B5EF4-FFF2-40B4-BE49-F238E27FC236}">
                <a16:creationId xmlns:a16="http://schemas.microsoft.com/office/drawing/2014/main" id="{4FE07401-F190-43F6-8A53-7849FD2ADE40}"/>
              </a:ext>
            </a:extLst>
          </p:cNvPr>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3133638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94843366"/>
              </p:ext>
            </p:extLst>
          </p:nvPr>
        </p:nvGraphicFramePr>
        <p:xfrm>
          <a:off x="332656" y="416496"/>
          <a:ext cx="6192688" cy="4731220"/>
        </p:xfrm>
        <a:graphic>
          <a:graphicData uri="http://schemas.openxmlformats.org/drawingml/2006/table">
            <a:tbl>
              <a:tblPr bandRow="1">
                <a:tableStyleId>{5C22544A-7EE6-4342-B048-85BDC9FD1C3A}</a:tableStyleId>
              </a:tblPr>
              <a:tblGrid>
                <a:gridCol w="6192688">
                  <a:extLst>
                    <a:ext uri="{9D8B030D-6E8A-4147-A177-3AD203B41FA5}">
                      <a16:colId xmlns:a16="http://schemas.microsoft.com/office/drawing/2014/main" val="20000"/>
                    </a:ext>
                  </a:extLst>
                </a:gridCol>
              </a:tblGrid>
              <a:tr h="936103">
                <a:tc>
                  <a:txBody>
                    <a:bodyPr/>
                    <a:lstStyle/>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戦略５－２</a:t>
                      </a: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　窓口サービスの向上</a:t>
                      </a:r>
                    </a:p>
                  </a:txBody>
                  <a:tcPr marL="72000" marR="9526" marT="7800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60041">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endParaRPr lang="ja-JP" altLang="en-US" sz="1200" b="1" i="0" u="none" strike="noStrike" dirty="0">
                        <a:solidFill>
                          <a:srgbClr val="000000"/>
                        </a:solidFill>
                        <a:effectLst/>
                        <a:latin typeface="HG丸ｺﾞｼｯｸM-PRO" pitchFamily="50" charset="-128"/>
                        <a:ea typeface="HG丸ｺﾞｼｯｸM-PRO" pitchFamily="50" charset="-128"/>
                      </a:endParaRPr>
                    </a:p>
                  </a:txBody>
                  <a:tcPr marL="144000" marR="144000" marT="39000" marB="39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251599">
                <a:tc>
                  <a:txBody>
                    <a:bodyPr/>
                    <a:lstStyle/>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めざす状態</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・迅速、正確、丁寧な窓口サービスを提供できる状態 </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・来庁者がストレス少なく窓口対応を受けられる状態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・職員が市民目線を理解し、区民とともに考え、市民の要求に迅速・正確に行動できる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状態</a:t>
                      </a:r>
                      <a:br>
                        <a:rPr lang="ja-JP" altLang="en-US" sz="1200" b="0" i="0" u="none" strike="noStrike" dirty="0">
                          <a:solidFill>
                            <a:schemeClr val="tx1"/>
                          </a:solidFill>
                          <a:effectLst/>
                          <a:latin typeface="HG丸ｺﾞｼｯｸM-PRO" pitchFamily="50" charset="-128"/>
                          <a:ea typeface="HG丸ｺﾞｼｯｸM-PRO" pitchFamily="50" charset="-128"/>
                        </a:rPr>
                      </a:b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　</a:t>
                      </a:r>
                      <a:endParaRPr lang="en-US" altLang="ja-JP" sz="1200" b="0" i="0" u="none" strike="noStrike" dirty="0">
                        <a:solidFill>
                          <a:srgbClr val="FF0000"/>
                        </a:solidFill>
                        <a:effectLst/>
                        <a:latin typeface="HGPｺﾞｼｯｸE" pitchFamily="50" charset="-128"/>
                        <a:ea typeface="HGPｺﾞｼｯｸE"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・「区役所来庁者等に対するサービスの格付け結果」において、「２つ星（☆☆）」</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（民間の窓口サービスの平均的なレベルを上回るレベル）以上を獲得する。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令和３年度実績「３つ星（☆☆☆）」（</a:t>
                      </a:r>
                      <a:r>
                        <a:rPr lang="ja-JP" altLang="en-US" sz="1200" b="0" i="0" u="none" strike="noStrike" baseline="0" dirty="0">
                          <a:solidFill>
                            <a:schemeClr val="tx1"/>
                          </a:solidFill>
                          <a:effectLst/>
                          <a:latin typeface="HG丸ｺﾞｼｯｸM-PRO" pitchFamily="50" charset="-128"/>
                          <a:ea typeface="HG丸ｺﾞｼｯｸM-PRO" pitchFamily="50" charset="-128"/>
                        </a:rPr>
                        <a:t>全国に誇れる極めて高度なレベル</a:t>
                      </a:r>
                      <a:r>
                        <a:rPr lang="ja-JP" altLang="en-US" sz="1200" b="0" i="0" u="none" strike="noStrike" dirty="0">
                          <a:solidFill>
                            <a:schemeClr val="tx1"/>
                          </a:solidFill>
                          <a:effectLst/>
                          <a:latin typeface="HG丸ｺﾞｼｯｸM-PRO" pitchFamily="50" charset="-128"/>
                          <a:ea typeface="HG丸ｺﾞｼｯｸM-PRO" pitchFamily="50" charset="-128"/>
                        </a:rPr>
                        <a:t>）</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46334">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795637">
                <a:tc>
                  <a:txBody>
                    <a:bodyPr/>
                    <a:lstStyle/>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・来庁者に快適で満足していただける窓口サービスの提供に取り組む。</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正方形/長方形 7"/>
          <p:cNvSpPr/>
          <p:nvPr/>
        </p:nvSpPr>
        <p:spPr>
          <a:xfrm>
            <a:off x="3068960" y="9577064"/>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44</a:t>
            </a:r>
            <a:r>
              <a:rPr kumimoji="1" lang="en-US" altLang="ja-JP" dirty="0">
                <a:solidFill>
                  <a:schemeClr val="tx1"/>
                </a:solidFill>
              </a:rPr>
              <a:t>-</a:t>
            </a:r>
            <a:endParaRPr kumimoji="1" lang="ja-JP" altLang="en-US" dirty="0">
              <a:solidFill>
                <a:schemeClr val="tx1"/>
              </a:solidFill>
            </a:endParaRPr>
          </a:p>
        </p:txBody>
      </p:sp>
      <p:sp>
        <p:nvSpPr>
          <p:cNvPr id="9" name="正方形/長方形 8"/>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戦略５－２</a:t>
            </a:r>
            <a:endParaRPr kumimoji="1" lang="ja-JP" altLang="en-US" sz="1050" dirty="0">
              <a:solidFill>
                <a:schemeClr val="tx1"/>
              </a:solidFill>
              <a:latin typeface="+mj-ea"/>
              <a:ea typeface="+mj-ea"/>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4447" y="5961112"/>
            <a:ext cx="1670897" cy="2186036"/>
          </a:xfrm>
          <a:prstGeom prst="rect">
            <a:avLst/>
          </a:prstGeom>
        </p:spPr>
      </p:pic>
      <p:grpSp>
        <p:nvGrpSpPr>
          <p:cNvPr id="7" name="グループ化 6"/>
          <p:cNvGrpSpPr/>
          <p:nvPr/>
        </p:nvGrpSpPr>
        <p:grpSpPr>
          <a:xfrm>
            <a:off x="6021288" y="920552"/>
            <a:ext cx="389851" cy="338554"/>
            <a:chOff x="6039776" y="8639697"/>
            <a:chExt cx="389851" cy="338554"/>
          </a:xfrm>
        </p:grpSpPr>
        <p:sp>
          <p:nvSpPr>
            <p:cNvPr id="11" name="角丸四角形 10"/>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13" name="正方形/長方形 12">
            <a:extLst>
              <a:ext uri="{FF2B5EF4-FFF2-40B4-BE49-F238E27FC236}">
                <a16:creationId xmlns:a16="http://schemas.microsoft.com/office/drawing/2014/main" id="{ABC9BACB-13AB-4C4B-B600-06522C4EFE8A}"/>
              </a:ext>
            </a:extLst>
          </p:cNvPr>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7406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696294860"/>
              </p:ext>
            </p:extLst>
          </p:nvPr>
        </p:nvGraphicFramePr>
        <p:xfrm>
          <a:off x="332656" y="272481"/>
          <a:ext cx="6336704" cy="7251834"/>
        </p:xfrm>
        <a:graphic>
          <a:graphicData uri="http://schemas.openxmlformats.org/drawingml/2006/table">
            <a:tbl>
              <a:tblPr bandRow="1">
                <a:tableStyleId>{7DF18680-E054-41AD-8BC1-D1AEF772440D}</a:tableStyleId>
              </a:tblPr>
              <a:tblGrid>
                <a:gridCol w="43204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309361">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effectLst/>
                          <a:latin typeface="HGP創英角ｺﾞｼｯｸUB" pitchFamily="50" charset="-128"/>
                          <a:ea typeface="HGP創英角ｺﾞｼｯｸUB" pitchFamily="50" charset="-128"/>
                        </a:rPr>
                        <a:t>戦略５－２の具体的取組</a:t>
                      </a: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939110">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５－２－１　窓口環境の改善</a:t>
                      </a: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既に実施している窓口呼び出し状況のホームページへのア</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クセス簡易化などに加えて、副区長をリーダーとする窓口</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改善会議で待ち時間を有効に活用していただける取組を進</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める。</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マイナンバーカード及びコンビニ交付を普及啓発し、窓口</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混雑の緩和につなげる。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新型コロナウイルス感染症の拡大防止の観点を兼ねた郵送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による申請勧奨、比較的すいている第</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4</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日曜の開庁日への</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誘導。</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r>
                      <a:b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b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保育所入所受付面接や児童扶養手当現況届の受付において、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システムを活用した事前予約制を実施する。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（状況に応じて）新型コロナウイルス感染症対策（手指消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毒液、飛沫防止シートの設置等）</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rgbClr val="000000"/>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気持ちよく窓口利用できたと感じる来庁者の割合</a:t>
                      </a:r>
                      <a:r>
                        <a:rPr lang="en-US" altLang="ja-JP" sz="1000" u="none" strike="noStrike" dirty="0">
                          <a:solidFill>
                            <a:schemeClr val="tx1"/>
                          </a:solidFill>
                          <a:effectLst/>
                          <a:latin typeface="HG丸ｺﾞｼｯｸM-PRO" pitchFamily="50" charset="-128"/>
                          <a:ea typeface="HG丸ｺﾞｼｯｸM-PRO" pitchFamily="50" charset="-128"/>
                        </a:rPr>
                        <a:t>80</a:t>
                      </a:r>
                      <a:r>
                        <a:rPr lang="ja-JP" altLang="en-US" sz="1000" u="none" strike="noStrike" dirty="0">
                          <a:solidFill>
                            <a:schemeClr val="tx1"/>
                          </a:solidFill>
                          <a:effectLst/>
                          <a:latin typeface="HG丸ｺﾞｼｯｸM-PRO" pitchFamily="50" charset="-128"/>
                          <a:ea typeface="HG丸ｺﾞｼｯｸM-PRO" pitchFamily="50" charset="-128"/>
                        </a:rPr>
                        <a:t>％以上</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区民</a:t>
                      </a:r>
                      <a:r>
                        <a:rPr lang="ja-JP" altLang="en-US" sz="1000" u="none" strike="noStrike" dirty="0">
                          <a:solidFill>
                            <a:schemeClr val="tx1"/>
                          </a:solidFill>
                          <a:effectLst/>
                          <a:latin typeface="HG丸ｺﾞｼｯｸM-PRO" pitchFamily="50" charset="-128"/>
                          <a:ea typeface="HG丸ｺﾞｼｯｸM-PRO" pitchFamily="50" charset="-128"/>
                        </a:rPr>
                        <a:t>アンケート）</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上記目標が</a:t>
                      </a:r>
                      <a:r>
                        <a:rPr lang="en-US" altLang="ja-JP" sz="1000" b="0" i="0" u="none" strike="noStrike" dirty="0">
                          <a:solidFill>
                            <a:schemeClr val="tx1"/>
                          </a:solidFill>
                          <a:effectLst/>
                          <a:latin typeface="HG丸ｺﾞｼｯｸM-PRO" pitchFamily="50" charset="-128"/>
                          <a:ea typeface="HG丸ｺﾞｼｯｸM-PRO" pitchFamily="50" charset="-128"/>
                        </a:rPr>
                        <a:t>70</a:t>
                      </a:r>
                      <a:r>
                        <a:rPr lang="ja-JP" altLang="en-US" sz="1000" b="0" i="0" u="none" strike="noStrike" dirty="0">
                          <a:solidFill>
                            <a:schemeClr val="tx1"/>
                          </a:solidFill>
                          <a:effectLst/>
                          <a:latin typeface="HG丸ｺﾞｼｯｸM-PRO" pitchFamily="50" charset="-128"/>
                          <a:ea typeface="HG丸ｺﾞｼｯｸM-PRO" pitchFamily="50" charset="-128"/>
                        </a:rPr>
                        <a:t>％に達しない場合、再構築する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（令和３年度実績）</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・気持ちよく窓口利用できたと感じる来庁者の割合</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a:t>
                      </a:r>
                      <a:r>
                        <a:rPr lang="en-US" altLang="ja-JP" sz="1000" b="0" i="0" u="none" strike="noStrike" dirty="0">
                          <a:solidFill>
                            <a:schemeClr val="tx1"/>
                          </a:solidFill>
                          <a:effectLst/>
                          <a:latin typeface="HG丸ｺﾞｼｯｸM-PRO" pitchFamily="50" charset="-128"/>
                          <a:ea typeface="HG丸ｺﾞｼｯｸM-PRO" pitchFamily="50" charset="-128"/>
                        </a:rPr>
                        <a:t>87.7%</a:t>
                      </a:r>
                      <a:r>
                        <a:rPr lang="ja-JP" altLang="en-US" sz="1000" b="0" i="0" u="none" strike="noStrike" dirty="0">
                          <a:solidFill>
                            <a:schemeClr val="tx1"/>
                          </a:solidFill>
                          <a:effectLst/>
                          <a:latin typeface="HG丸ｺﾞｼｯｸM-PRO" pitchFamily="50" charset="-128"/>
                          <a:ea typeface="HG丸ｺﾞｼｯｸM-PRO" pitchFamily="50" charset="-128"/>
                        </a:rPr>
                        <a:t>（区民アンケート）</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・日曜開庁時に受付までの待ち時間、受付から交付までの待ち時間を掲示、</a:t>
                      </a:r>
                      <a:r>
                        <a:rPr lang="en-US" altLang="ja-JP" sz="1000" b="0" i="0" u="none" strike="noStrike" dirty="0">
                          <a:solidFill>
                            <a:schemeClr val="tx1"/>
                          </a:solidFill>
                          <a:effectLst/>
                          <a:latin typeface="HG丸ｺﾞｼｯｸM-PRO" pitchFamily="50" charset="-128"/>
                          <a:ea typeface="HG丸ｺﾞｼｯｸM-PRO" pitchFamily="50" charset="-128"/>
                        </a:rPr>
                        <a:t>Twitter</a:t>
                      </a:r>
                      <a:r>
                        <a:rPr lang="ja-JP" altLang="en-US" sz="1000" b="0" i="0" u="none" strike="noStrike" dirty="0" err="1">
                          <a:solidFill>
                            <a:schemeClr val="tx1"/>
                          </a:solidFill>
                          <a:effectLst/>
                          <a:latin typeface="HG丸ｺﾞｼｯｸM-PRO" pitchFamily="50" charset="-128"/>
                          <a:ea typeface="HG丸ｺﾞｼｯｸM-PRO" pitchFamily="50" charset="-128"/>
                        </a:rPr>
                        <a:t>での</a:t>
                      </a:r>
                      <a:r>
                        <a:rPr lang="ja-JP" altLang="en-US" sz="1000" b="0" i="0" u="none" strike="noStrike" dirty="0">
                          <a:solidFill>
                            <a:schemeClr val="tx1"/>
                          </a:solidFill>
                          <a:effectLst/>
                          <a:latin typeface="HG丸ｺﾞｼｯｸM-PRO" pitchFamily="50" charset="-128"/>
                          <a:ea typeface="HG丸ｺﾞｼｯｸM-PRO" pitchFamily="50" charset="-128"/>
                        </a:rPr>
                        <a:t>発信</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・マイナンバーカード及びコンビニ交付の普及啓発のため、窓口のテレビモニターに啓発動画を放映、啓発ポスターの掲示</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003363">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５－２－２　接遇能力の向上</a:t>
                      </a: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新規採用者、転入者等を対象に、窓口応対・電話応対等の</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接遇能力向上のため、外部講師による研修を実施する。</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区役所が相談や問い合わせ内容について適切に対応したと思う割合　</a:t>
                      </a:r>
                      <a:r>
                        <a:rPr lang="en-US" altLang="ja-JP" sz="1000" u="none" strike="noStrike" dirty="0">
                          <a:solidFill>
                            <a:schemeClr val="tx1"/>
                          </a:solidFill>
                          <a:effectLst/>
                          <a:latin typeface="HG丸ｺﾞｼｯｸM-PRO" pitchFamily="50" charset="-128"/>
                          <a:ea typeface="HG丸ｺﾞｼｯｸM-PRO" pitchFamily="50" charset="-128"/>
                        </a:rPr>
                        <a:t>77</a:t>
                      </a:r>
                      <a:r>
                        <a:rPr lang="ja-JP" altLang="en-US" sz="1000" u="none" strike="noStrike" dirty="0">
                          <a:solidFill>
                            <a:schemeClr val="tx1"/>
                          </a:solidFill>
                          <a:effectLst/>
                          <a:latin typeface="HG丸ｺﾞｼｯｸM-PRO" pitchFamily="50" charset="-128"/>
                          <a:ea typeface="HG丸ｺﾞｼｯｸM-PRO" pitchFamily="50" charset="-128"/>
                        </a:rPr>
                        <a:t>％（区民アンケート）</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上記目標が</a:t>
                      </a:r>
                      <a:r>
                        <a:rPr lang="en-US" altLang="ja-JP" sz="1000" b="0" i="0" u="none" strike="noStrike" dirty="0">
                          <a:solidFill>
                            <a:schemeClr val="tx1"/>
                          </a:solidFill>
                          <a:effectLst/>
                          <a:latin typeface="HG丸ｺﾞｼｯｸM-PRO" pitchFamily="50" charset="-128"/>
                          <a:ea typeface="HG丸ｺﾞｼｯｸM-PRO" pitchFamily="50" charset="-128"/>
                        </a:rPr>
                        <a:t>70</a:t>
                      </a:r>
                      <a:r>
                        <a:rPr lang="ja-JP" altLang="en-US" sz="1000" b="0" i="0" u="none" strike="noStrike" dirty="0">
                          <a:solidFill>
                            <a:schemeClr val="tx1"/>
                          </a:solidFill>
                          <a:effectLst/>
                          <a:latin typeface="HG丸ｺﾞｼｯｸM-PRO" pitchFamily="50" charset="-128"/>
                          <a:ea typeface="HG丸ｺﾞｼｯｸM-PRO" pitchFamily="50" charset="-128"/>
                        </a:rPr>
                        <a:t>％に達しない場合、再構築する。</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（令和３年度実績）</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相談や問い合わせ内容について適切に対応したと思う割合</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a:t>
                      </a:r>
                      <a:r>
                        <a:rPr lang="en-US" altLang="ja-JP" sz="1000" b="0" i="0" u="none" strike="noStrike" dirty="0">
                          <a:solidFill>
                            <a:schemeClr val="tx1"/>
                          </a:solidFill>
                          <a:effectLst/>
                          <a:latin typeface="HG丸ｺﾞｼｯｸM-PRO" pitchFamily="50" charset="-128"/>
                          <a:ea typeface="HG丸ｺﾞｼｯｸM-PRO" pitchFamily="50" charset="-128"/>
                        </a:rPr>
                        <a:t>76.2%</a:t>
                      </a:r>
                      <a:r>
                        <a:rPr lang="ja-JP" altLang="en-US" sz="1000" b="0" i="0" u="none" strike="noStrike" dirty="0">
                          <a:solidFill>
                            <a:schemeClr val="tx1"/>
                          </a:solidFill>
                          <a:effectLst/>
                          <a:latin typeface="HG丸ｺﾞｼｯｸM-PRO" pitchFamily="50" charset="-128"/>
                          <a:ea typeface="HG丸ｺﾞｼｯｸM-PRO" pitchFamily="50" charset="-128"/>
                        </a:rPr>
                        <a:t>（区民アンケート）</a:t>
                      </a:r>
                      <a:endParaRPr lang="en-US" altLang="ja-JP"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154992245"/>
              </p:ext>
            </p:extLst>
          </p:nvPr>
        </p:nvGraphicFramePr>
        <p:xfrm>
          <a:off x="406844" y="6307449"/>
          <a:ext cx="4151550" cy="335280"/>
        </p:xfrm>
        <a:graphic>
          <a:graphicData uri="http://schemas.openxmlformats.org/drawingml/2006/table">
            <a:tbl>
              <a:tblPr firstRow="1" bandRow="1">
                <a:tableStyleId>{5940675A-B579-460E-94D1-54222C63F5DA}</a:tableStyleId>
              </a:tblPr>
              <a:tblGrid>
                <a:gridCol w="691925">
                  <a:extLst>
                    <a:ext uri="{9D8B030D-6E8A-4147-A177-3AD203B41FA5}">
                      <a16:colId xmlns:a16="http://schemas.microsoft.com/office/drawing/2014/main" val="20000"/>
                    </a:ext>
                  </a:extLst>
                </a:gridCol>
                <a:gridCol w="691925">
                  <a:extLst>
                    <a:ext uri="{9D8B030D-6E8A-4147-A177-3AD203B41FA5}">
                      <a16:colId xmlns:a16="http://schemas.microsoft.com/office/drawing/2014/main" val="20001"/>
                    </a:ext>
                  </a:extLst>
                </a:gridCol>
                <a:gridCol w="691925">
                  <a:extLst>
                    <a:ext uri="{9D8B030D-6E8A-4147-A177-3AD203B41FA5}">
                      <a16:colId xmlns:a16="http://schemas.microsoft.com/office/drawing/2014/main" val="20002"/>
                    </a:ext>
                  </a:extLst>
                </a:gridCol>
                <a:gridCol w="691925">
                  <a:extLst>
                    <a:ext uri="{9D8B030D-6E8A-4147-A177-3AD203B41FA5}">
                      <a16:colId xmlns:a16="http://schemas.microsoft.com/office/drawing/2014/main" val="20003"/>
                    </a:ext>
                  </a:extLst>
                </a:gridCol>
                <a:gridCol w="691925">
                  <a:extLst>
                    <a:ext uri="{9D8B030D-6E8A-4147-A177-3AD203B41FA5}">
                      <a16:colId xmlns:a16="http://schemas.microsoft.com/office/drawing/2014/main" val="20004"/>
                    </a:ext>
                  </a:extLst>
                </a:gridCol>
                <a:gridCol w="691925">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539</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650</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562</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戦略５－２</a:t>
            </a:r>
            <a:endParaRPr kumimoji="1" lang="ja-JP" altLang="en-US" sz="1050" dirty="0">
              <a:solidFill>
                <a:schemeClr val="tx1"/>
              </a:solidFill>
              <a:latin typeface="+mj-ea"/>
              <a:ea typeface="+mj-ea"/>
            </a:endParaRPr>
          </a:p>
        </p:txBody>
      </p:sp>
      <p:graphicFrame>
        <p:nvGraphicFramePr>
          <p:cNvPr id="15" name="表 14"/>
          <p:cNvGraphicFramePr>
            <a:graphicFrameLocks noGrp="1"/>
          </p:cNvGraphicFramePr>
          <p:nvPr>
            <p:extLst>
              <p:ext uri="{D42A27DB-BD31-4B8C-83A1-F6EECF244321}">
                <p14:modId xmlns:p14="http://schemas.microsoft.com/office/powerpoint/2010/main" val="2282028717"/>
              </p:ext>
            </p:extLst>
          </p:nvPr>
        </p:nvGraphicFramePr>
        <p:xfrm>
          <a:off x="406068" y="6741217"/>
          <a:ext cx="4151550" cy="335280"/>
        </p:xfrm>
        <a:graphic>
          <a:graphicData uri="http://schemas.openxmlformats.org/drawingml/2006/table">
            <a:tbl>
              <a:tblPr firstRow="1" bandRow="1">
                <a:tableStyleId>{5940675A-B579-460E-94D1-54222C63F5DA}</a:tableStyleId>
              </a:tblPr>
              <a:tblGrid>
                <a:gridCol w="718676">
                  <a:extLst>
                    <a:ext uri="{9D8B030D-6E8A-4147-A177-3AD203B41FA5}">
                      <a16:colId xmlns:a16="http://schemas.microsoft.com/office/drawing/2014/main" val="20000"/>
                    </a:ext>
                  </a:extLst>
                </a:gridCol>
                <a:gridCol w="3432874">
                  <a:extLst>
                    <a:ext uri="{9D8B030D-6E8A-4147-A177-3AD203B41FA5}">
                      <a16:colId xmlns:a16="http://schemas.microsoft.com/office/drawing/2014/main" val="20001"/>
                    </a:ext>
                  </a:extLst>
                </a:gridCol>
              </a:tblGrid>
              <a:tr h="178616">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区庁舎管理経費</a:t>
                      </a: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（一部）</a:t>
                      </a:r>
                      <a:endParaRPr kumimoji="1" lang="en-US" altLang="ja-JP" sz="800" b="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17" name="グループ化 16"/>
          <p:cNvGrpSpPr/>
          <p:nvPr/>
        </p:nvGrpSpPr>
        <p:grpSpPr>
          <a:xfrm>
            <a:off x="4224387" y="663563"/>
            <a:ext cx="374024" cy="298485"/>
            <a:chOff x="6043124" y="8621243"/>
            <a:chExt cx="389851" cy="344407"/>
          </a:xfrm>
        </p:grpSpPr>
        <p:sp>
          <p:nvSpPr>
            <p:cNvPr id="18" name="角丸四角形 17"/>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43124" y="8621243"/>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pSp>
        <p:nvGrpSpPr>
          <p:cNvPr id="20" name="グループ化 19"/>
          <p:cNvGrpSpPr/>
          <p:nvPr/>
        </p:nvGrpSpPr>
        <p:grpSpPr>
          <a:xfrm>
            <a:off x="4157322" y="4661570"/>
            <a:ext cx="389851" cy="338554"/>
            <a:chOff x="6039776" y="8639697"/>
            <a:chExt cx="389851" cy="338554"/>
          </a:xfrm>
        </p:grpSpPr>
        <p:sp>
          <p:nvSpPr>
            <p:cNvPr id="21" name="角丸四角形 20"/>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aphicFrame>
        <p:nvGraphicFramePr>
          <p:cNvPr id="23" name="表 22"/>
          <p:cNvGraphicFramePr>
            <a:graphicFrameLocks noGrp="1"/>
          </p:cNvGraphicFramePr>
          <p:nvPr>
            <p:extLst>
              <p:ext uri="{D42A27DB-BD31-4B8C-83A1-F6EECF244321}">
                <p14:modId xmlns:p14="http://schemas.microsoft.com/office/powerpoint/2010/main" val="840476079"/>
              </p:ext>
            </p:extLst>
          </p:nvPr>
        </p:nvGraphicFramePr>
        <p:xfrm>
          <a:off x="407620" y="3574307"/>
          <a:ext cx="4149998" cy="335280"/>
        </p:xfrm>
        <a:graphic>
          <a:graphicData uri="http://schemas.openxmlformats.org/drawingml/2006/table">
            <a:tbl>
              <a:tblPr firstRow="1" bandRow="1">
                <a:tableStyleId>{5940675A-B579-460E-94D1-54222C63F5DA}</a:tableStyleId>
              </a:tblPr>
              <a:tblGrid>
                <a:gridCol w="71712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09803">
                  <a:extLst>
                    <a:ext uri="{9D8B030D-6E8A-4147-A177-3AD203B41FA5}">
                      <a16:colId xmlns:a16="http://schemas.microsoft.com/office/drawing/2014/main" val="20002"/>
                    </a:ext>
                  </a:extLst>
                </a:gridCol>
                <a:gridCol w="691666">
                  <a:extLst>
                    <a:ext uri="{9D8B030D-6E8A-4147-A177-3AD203B41FA5}">
                      <a16:colId xmlns:a16="http://schemas.microsoft.com/office/drawing/2014/main" val="20003"/>
                    </a:ext>
                  </a:extLst>
                </a:gridCol>
                <a:gridCol w="758332">
                  <a:extLst>
                    <a:ext uri="{9D8B030D-6E8A-4147-A177-3AD203B41FA5}">
                      <a16:colId xmlns:a16="http://schemas.microsoft.com/office/drawing/2014/main" val="20004"/>
                    </a:ext>
                  </a:extLst>
                </a:gridCol>
                <a:gridCol w="625001">
                  <a:extLst>
                    <a:ext uri="{9D8B030D-6E8A-4147-A177-3AD203B41FA5}">
                      <a16:colId xmlns:a16="http://schemas.microsoft.com/office/drawing/2014/main" val="20005"/>
                    </a:ext>
                  </a:extLst>
                </a:gridCol>
              </a:tblGrid>
              <a:tr h="251325">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159</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PｺﾞｼｯｸE" pitchFamily="50" charset="-128"/>
                          <a:ea typeface="HGPｺﾞｼｯｸE" pitchFamily="50" charset="-128"/>
                        </a:rPr>
                        <a:t>－円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3068960" y="9577064"/>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45</a:t>
            </a:r>
            <a:r>
              <a:rPr kumimoji="1" lang="en-US" altLang="ja-JP" dirty="0">
                <a:solidFill>
                  <a:schemeClr val="tx1"/>
                </a:solidFill>
              </a:rPr>
              <a:t>-</a:t>
            </a:r>
            <a:endParaRPr kumimoji="1" lang="ja-JP" altLang="en-US" dirty="0">
              <a:solidFill>
                <a:schemeClr val="tx1"/>
              </a:solidFill>
            </a:endParaRPr>
          </a:p>
        </p:txBody>
      </p:sp>
      <p:sp>
        <p:nvSpPr>
          <p:cNvPr id="25" name="正方形/長方形 24">
            <a:extLst>
              <a:ext uri="{FF2B5EF4-FFF2-40B4-BE49-F238E27FC236}">
                <a16:creationId xmlns:a16="http://schemas.microsoft.com/office/drawing/2014/main" id="{FE74442E-4A05-467C-8DFC-7AE41AA9A781}"/>
              </a:ext>
            </a:extLst>
          </p:cNvPr>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192117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-10</a:t>
            </a:r>
            <a:r>
              <a:rPr lang="en-US" altLang="ja-JP" dirty="0">
                <a:solidFill>
                  <a:schemeClr val="tx1"/>
                </a:solidFill>
              </a:rPr>
              <a:t>-</a:t>
            </a:r>
            <a:endParaRPr kumimoji="1" lang="ja-JP" altLang="en-US" dirty="0">
              <a:solidFill>
                <a:schemeClr val="tx1"/>
              </a:solidFill>
            </a:endParaRPr>
          </a:p>
        </p:txBody>
      </p:sp>
      <p:sp>
        <p:nvSpPr>
          <p:cNvPr id="16" name="正方形/長方形 15"/>
          <p:cNvSpPr/>
          <p:nvPr/>
        </p:nvSpPr>
        <p:spPr>
          <a:xfrm>
            <a:off x="5265203" y="5645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区運営方針のあらまし</a:t>
            </a:r>
            <a:endParaRPr kumimoji="1" lang="ja-JP" altLang="en-US" sz="1050" dirty="0">
              <a:solidFill>
                <a:schemeClr val="tx1"/>
              </a:solidFill>
              <a:latin typeface="+mj-ea"/>
              <a:ea typeface="+mj-ea"/>
            </a:endParaRPr>
          </a:p>
        </p:txBody>
      </p:sp>
      <p:sp>
        <p:nvSpPr>
          <p:cNvPr id="18" name="AutoShape 3">
            <a:extLst>
              <a:ext uri="{FF2B5EF4-FFF2-40B4-BE49-F238E27FC236}">
                <a16:creationId xmlns:a16="http://schemas.microsoft.com/office/drawing/2014/main" id="{EAB2857A-D8E8-4DA3-B0BE-2A339FBFE4B2}"/>
              </a:ext>
            </a:extLst>
          </p:cNvPr>
          <p:cNvSpPr>
            <a:spLocks noChangeArrowheads="1"/>
          </p:cNvSpPr>
          <p:nvPr/>
        </p:nvSpPr>
        <p:spPr bwMode="auto">
          <a:xfrm>
            <a:off x="332657" y="560568"/>
            <a:ext cx="6253312" cy="432000"/>
          </a:xfrm>
          <a:prstGeom prst="roundRect">
            <a:avLst>
              <a:gd name="adj" fmla="val 16667"/>
            </a:avLst>
          </a:prstGeom>
          <a:noFill/>
          <a:ln w="12700">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0" tIns="8889" rIns="74290" bIns="8889" numCol="1" anchor="t" anchorCtr="0" compatLnSpc="1">
            <a:prstTxWarp prst="textNoShape">
              <a:avLst/>
            </a:prstTxWarp>
          </a:bodyPr>
          <a:lstStyle/>
          <a:p>
            <a:endParaRPr lang="ja-JP" altLang="en-US"/>
          </a:p>
        </p:txBody>
      </p:sp>
      <p:sp>
        <p:nvSpPr>
          <p:cNvPr id="21" name="正方形/長方形 20">
            <a:extLst>
              <a:ext uri="{FF2B5EF4-FFF2-40B4-BE49-F238E27FC236}">
                <a16:creationId xmlns:a16="http://schemas.microsoft.com/office/drawing/2014/main" id="{202BBB85-731D-47A1-8993-6604F1BAFF58}"/>
              </a:ext>
            </a:extLst>
          </p:cNvPr>
          <p:cNvSpPr/>
          <p:nvPr/>
        </p:nvSpPr>
        <p:spPr>
          <a:xfrm>
            <a:off x="548681" y="584515"/>
            <a:ext cx="5937895" cy="7140410"/>
          </a:xfrm>
          <a:prstGeom prst="rect">
            <a:avLst/>
          </a:prstGeom>
        </p:spPr>
        <p:txBody>
          <a:bodyPr wrap="square" lIns="91433" tIns="45717" rIns="91433" bIns="45717">
            <a:spAutoFit/>
          </a:bodyPr>
          <a:lstStyle/>
          <a:p>
            <a:pPr indent="203184" fontAlgn="base">
              <a:spcBef>
                <a:spcPct val="0"/>
              </a:spcBef>
              <a:spcAft>
                <a:spcPct val="0"/>
              </a:spcAft>
            </a:pPr>
            <a:r>
              <a:rPr lang="ja-JP" altLang="en-US" dirty="0">
                <a:solidFill>
                  <a:srgbClr val="222222"/>
                </a:solidFill>
                <a:effectLst>
                  <a:outerShdw blurRad="38100" dist="38100" dir="2700000" algn="tl">
                    <a:srgbClr val="000000">
                      <a:alpha val="43137"/>
                    </a:srgbClr>
                  </a:outerShdw>
                </a:effectLst>
                <a:latin typeface="ＭＳ Ｐゴシック"/>
                <a:ea typeface="HG丸ｺﾞｼｯｸM-PRO" pitchFamily="50" charset="-128"/>
                <a:cs typeface="ＭＳ Ｐゴシック" pitchFamily="50" charset="-128"/>
              </a:rPr>
              <a:t>新型コロナウイルス感染症への対応について</a:t>
            </a:r>
            <a:endParaRPr lang="en-US" altLang="ja-JP" dirty="0">
              <a:effectLst>
                <a:outerShdw blurRad="38100" dist="38100" dir="2700000" algn="tl">
                  <a:srgbClr val="000000">
                    <a:alpha val="43137"/>
                  </a:srgbClr>
                </a:outerShdw>
              </a:effectLst>
              <a:latin typeface="Arial" pitchFamily="34" charset="0"/>
              <a:ea typeface="ＭＳ Ｐゴシック" pitchFamily="50" charset="-128"/>
              <a:cs typeface="ＭＳ Ｐゴシック" pitchFamily="50" charset="-128"/>
            </a:endParaRPr>
          </a:p>
          <a:p>
            <a:pPr indent="203184" fontAlgn="base">
              <a:spcBef>
                <a:spcPct val="0"/>
              </a:spcBef>
              <a:spcAft>
                <a:spcPct val="0"/>
              </a:spcAft>
            </a:pPr>
            <a:endParaRPr lang="en-US" altLang="ja-JP" sz="1200" dirty="0">
              <a:latin typeface="HG丸ｺﾞｼｯｸM-PRO" pitchFamily="50" charset="-128"/>
              <a:ea typeface="HG丸ｺﾞｼｯｸM-PRO" pitchFamily="50" charset="-128"/>
            </a:endParaRPr>
          </a:p>
          <a:p>
            <a:pPr indent="203184" fontAlgn="base">
              <a:spcBef>
                <a:spcPct val="0"/>
              </a:spcBef>
              <a:spcAft>
                <a:spcPct val="0"/>
              </a:spcAft>
            </a:pPr>
            <a:endParaRPr lang="en-US" altLang="ja-JP" sz="1200" dirty="0">
              <a:latin typeface="HG丸ｺﾞｼｯｸM-PRO" pitchFamily="50" charset="-128"/>
              <a:ea typeface="HG丸ｺﾞｼｯｸM-PRO" pitchFamily="50" charset="-128"/>
            </a:endParaRPr>
          </a:p>
          <a:p>
            <a:pPr indent="203184" fontAlgn="base">
              <a:spcBef>
                <a:spcPct val="0"/>
              </a:spcBef>
              <a:spcAft>
                <a:spcPct val="0"/>
              </a:spcAft>
            </a:pPr>
            <a:r>
              <a:rPr lang="ja-JP" altLang="en-US" sz="1400" dirty="0">
                <a:latin typeface="HG丸ｺﾞｼｯｸM-PRO" pitchFamily="50" charset="-128"/>
                <a:ea typeface="HG丸ｺﾞｼｯｸM-PRO" pitchFamily="50" charset="-128"/>
              </a:rPr>
              <a:t>本運営方針策定時点でも、今般の新型コロナウイルス感染症は世界的に拡大しており、先行きも不透明であることから、その影響を注視しつつ、城東区として対応できる取組を進めています。</a:t>
            </a:r>
            <a:endParaRPr lang="en-US" altLang="ja-JP" sz="1400" dirty="0">
              <a:latin typeface="HG丸ｺﾞｼｯｸM-PRO" pitchFamily="50" charset="-128"/>
              <a:ea typeface="HG丸ｺﾞｼｯｸM-PRO" pitchFamily="50" charset="-128"/>
            </a:endParaRPr>
          </a:p>
          <a:p>
            <a:pPr indent="203184" fontAlgn="base">
              <a:spcBef>
                <a:spcPct val="0"/>
              </a:spcBef>
              <a:spcAft>
                <a:spcPct val="0"/>
              </a:spcAft>
            </a:pPr>
            <a:endParaRPr lang="en-US" altLang="ja-JP" sz="1200" dirty="0">
              <a:latin typeface="HG丸ｺﾞｼｯｸM-PRO" pitchFamily="50" charset="-128"/>
              <a:ea typeface="HG丸ｺﾞｼｯｸM-PRO" pitchFamily="50" charset="-128"/>
            </a:endParaRPr>
          </a:p>
          <a:p>
            <a:pPr indent="203184" fontAlgn="base">
              <a:spcBef>
                <a:spcPct val="0"/>
              </a:spcBef>
              <a:spcAft>
                <a:spcPct val="0"/>
              </a:spcAft>
            </a:pPr>
            <a:endParaRPr lang="en-US" altLang="ja-JP" sz="1200" dirty="0">
              <a:latin typeface="HG丸ｺﾞｼｯｸM-PRO" pitchFamily="50" charset="-128"/>
              <a:ea typeface="HG丸ｺﾞｼｯｸM-PRO" pitchFamily="50" charset="-128"/>
            </a:endParaRPr>
          </a:p>
          <a:p>
            <a:r>
              <a:rPr lang="ja-JP" altLang="en-US" sz="1300" dirty="0">
                <a:latin typeface="HGPｺﾞｼｯｸE" panose="020B0900000000000000" pitchFamily="50" charset="-128"/>
                <a:ea typeface="HGPｺﾞｼｯｸE" panose="020B0900000000000000" pitchFamily="50" charset="-128"/>
              </a:rPr>
              <a:t>主な取組</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・新たな生活様式を意識した活動再構築等の支援［具体的取組１－１－１］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・コロナ禍における避難所ガイドライン作成支援、感染症対策物資を含む避難所</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備蓄物資の随時増強［具体的取組２－１－１］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a:t>
            </a:r>
            <a:r>
              <a:rPr lang="en-US" altLang="ja-JP" sz="1200" dirty="0">
                <a:latin typeface="HG丸ｺﾞｼｯｸM-PRO" pitchFamily="50" charset="-128"/>
                <a:ea typeface="HG丸ｺﾞｼｯｸM-PRO" pitchFamily="50" charset="-128"/>
              </a:rPr>
              <a:t>YouTube</a:t>
            </a:r>
            <a:r>
              <a:rPr lang="ja-JP" altLang="en-US" sz="1200" dirty="0">
                <a:latin typeface="HG丸ｺﾞｼｯｸM-PRO" pitchFamily="50" charset="-128"/>
                <a:ea typeface="HG丸ｺﾞｼｯｸM-PRO" pitchFamily="50" charset="-128"/>
              </a:rPr>
              <a:t>等を活用した保活に関する情報発信［具体的取組３－１－１］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・新型コロナ等の状況も踏まえた地域における福祉支援のあり方について取組を</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進めていく［具体的取組４－１－１］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・多職種研修会研修用動画資料作成［具体的取組４－２－１］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・郵送による申請勧奨、比較的すいている日曜開庁日への誘導、システムを活用</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した事前予約制の実施、手指消毒液・飛沫防止シートの設置等</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［具体的取組５－２－１］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・コロナ禍をふまえた区政会議運営方法を検討［具体的取組５－３－１］</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・ＳＮＳを利用した意見聴取の取組を実施［具体的取組５－３－２］</a:t>
            </a:r>
            <a:endParaRPr lang="en-US" altLang="ja-JP" sz="1200" dirty="0">
              <a:latin typeface="HG丸ｺﾞｼｯｸM-PRO" pitchFamily="50" charset="-128"/>
              <a:ea typeface="HG丸ｺﾞｼｯｸM-PRO" pitchFamily="50" charset="-128"/>
            </a:endParaRPr>
          </a:p>
          <a:p>
            <a:endParaRPr lang="en-US" altLang="ja-JP" sz="1200" dirty="0">
              <a:latin typeface="HG丸ｺﾞｼｯｸM-PRO" pitchFamily="50" charset="-128"/>
              <a:ea typeface="HG丸ｺﾞｼｯｸM-PRO" pitchFamily="50" charset="-128"/>
            </a:endParaRPr>
          </a:p>
          <a:p>
            <a:r>
              <a:rPr lang="ja-JP" altLang="en-US" sz="1300" dirty="0">
                <a:latin typeface="HGPｺﾞｼｯｸE" panose="020B0900000000000000" pitchFamily="50" charset="-128"/>
                <a:ea typeface="HGPｺﾞｼｯｸE" panose="020B0900000000000000" pitchFamily="50" charset="-128"/>
              </a:rPr>
              <a:t>その他の取組</a:t>
            </a:r>
            <a:endParaRPr lang="en-US" altLang="ja-JP" sz="1300" dirty="0">
              <a:latin typeface="HGPｺﾞｼｯｸE" panose="020B0900000000000000" pitchFamily="50" charset="-128"/>
              <a:ea typeface="HGPｺﾞｼｯｸE" panose="020B09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（庁舎内における取組）</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・コロナ対策方針等の掲示</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・定期的な換気、手指消毒液の配備と定期的な清掃、待合スペースにおける</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距離の確保</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・職員のマスク着用、事務室内のパネル等を設置</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（区民の皆さんへの啓発・情報発信）</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・区広報誌、ホームページ、ＳＮＳ等で継続的な注意喚起・広報周知</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・城東チャンネルで最新情報の発信</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・庁舎内アナウンス、区青パトでのアナウンス</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・シトラスリボンプロジェクトの推進</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（ワクチン接種）</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・城東区新型コロナウイルスワクチン接種推進調整会議の設置</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・新型コロナウイルスワクチン接種の安全性及び副反応情報等の提供</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・区役所や地域での接種予約支援</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角丸四角形 4">
            <a:extLst>
              <a:ext uri="{FF2B5EF4-FFF2-40B4-BE49-F238E27FC236}">
                <a16:creationId xmlns:a16="http://schemas.microsoft.com/office/drawing/2014/main" id="{93CA5C90-2317-4036-8BF4-2CA24C58DD7E}"/>
              </a:ext>
            </a:extLst>
          </p:cNvPr>
          <p:cNvSpPr/>
          <p:nvPr/>
        </p:nvSpPr>
        <p:spPr>
          <a:xfrm>
            <a:off x="404664" y="8193360"/>
            <a:ext cx="6048672"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次ページ以降の、各経営課題・戦略・具体的取組について、</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区政会議の所管部会を下記の記号で表しています。</a:t>
            </a:r>
            <a:endParaRPr lang="en-US" altLang="ja-JP" sz="1600" dirty="0">
              <a:latin typeface="HG丸ｺﾞｼｯｸM-PRO" panose="020F0600000000000000" pitchFamily="50" charset="-128"/>
              <a:ea typeface="HG丸ｺﾞｼｯｸM-PRO" panose="020F0600000000000000" pitchFamily="50" charset="-128"/>
            </a:endParaRPr>
          </a:p>
          <a:p>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地域福祉部会　　　こども・教育部会　　　まちづくり部会　　　　　</a:t>
            </a:r>
            <a:endParaRPr kumimoji="1" lang="ja-JP" altLang="en-US" sz="1600" dirty="0">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8177CB89-9E70-4FFD-B9D5-9D9025F12635}"/>
              </a:ext>
            </a:extLst>
          </p:cNvPr>
          <p:cNvGrpSpPr/>
          <p:nvPr/>
        </p:nvGrpSpPr>
        <p:grpSpPr>
          <a:xfrm>
            <a:off x="1772816" y="8985448"/>
            <a:ext cx="389851" cy="338554"/>
            <a:chOff x="1823056" y="8643222"/>
            <a:chExt cx="389851" cy="338554"/>
          </a:xfrm>
        </p:grpSpPr>
        <p:sp>
          <p:nvSpPr>
            <p:cNvPr id="26" name="角丸四角形 6">
              <a:extLst>
                <a:ext uri="{FF2B5EF4-FFF2-40B4-BE49-F238E27FC236}">
                  <a16:creationId xmlns:a16="http://schemas.microsoft.com/office/drawing/2014/main" id="{C2664B98-B8E4-4CA4-A6C0-BEAF6D246384}"/>
                </a:ext>
              </a:extLst>
            </p:cNvPr>
            <p:cNvSpPr/>
            <p:nvPr/>
          </p:nvSpPr>
          <p:spPr>
            <a:xfrm>
              <a:off x="1873966" y="8683127"/>
              <a:ext cx="288032" cy="2880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557807A-D40E-4C50-B59C-0D34B1434263}"/>
                </a:ext>
              </a:extLst>
            </p:cNvPr>
            <p:cNvSpPr/>
            <p:nvPr/>
          </p:nvSpPr>
          <p:spPr>
            <a:xfrm>
              <a:off x="1823056" y="8643222"/>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福</a:t>
              </a:r>
            </a:p>
          </p:txBody>
        </p:sp>
      </p:grpSp>
      <p:grpSp>
        <p:nvGrpSpPr>
          <p:cNvPr id="28" name="グループ化 27">
            <a:extLst>
              <a:ext uri="{FF2B5EF4-FFF2-40B4-BE49-F238E27FC236}">
                <a16:creationId xmlns:a16="http://schemas.microsoft.com/office/drawing/2014/main" id="{9A33FC1E-0223-4D32-AEDB-74913DD26F38}"/>
              </a:ext>
            </a:extLst>
          </p:cNvPr>
          <p:cNvGrpSpPr/>
          <p:nvPr/>
        </p:nvGrpSpPr>
        <p:grpSpPr>
          <a:xfrm>
            <a:off x="4005064" y="9019844"/>
            <a:ext cx="389851" cy="338554"/>
            <a:chOff x="4028879" y="8639697"/>
            <a:chExt cx="389851" cy="338554"/>
          </a:xfrm>
        </p:grpSpPr>
        <p:sp>
          <p:nvSpPr>
            <p:cNvPr id="29" name="角丸四角形 9">
              <a:extLst>
                <a:ext uri="{FF2B5EF4-FFF2-40B4-BE49-F238E27FC236}">
                  <a16:creationId xmlns:a16="http://schemas.microsoft.com/office/drawing/2014/main" id="{27F46928-F75B-45A3-9BD3-CAEAB28B193F}"/>
                </a:ext>
              </a:extLst>
            </p:cNvPr>
            <p:cNvSpPr/>
            <p:nvPr/>
          </p:nvSpPr>
          <p:spPr>
            <a:xfrm>
              <a:off x="4079788" y="8677618"/>
              <a:ext cx="288032"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0935482-B0A9-4207-B2DF-83D917A3AF8B}"/>
                </a:ext>
              </a:extLst>
            </p:cNvPr>
            <p:cNvSpPr/>
            <p:nvPr/>
          </p:nvSpPr>
          <p:spPr>
            <a:xfrm>
              <a:off x="4028879"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こ</a:t>
              </a:r>
            </a:p>
          </p:txBody>
        </p:sp>
      </p:grpSp>
      <p:grpSp>
        <p:nvGrpSpPr>
          <p:cNvPr id="31" name="グループ化 30">
            <a:extLst>
              <a:ext uri="{FF2B5EF4-FFF2-40B4-BE49-F238E27FC236}">
                <a16:creationId xmlns:a16="http://schemas.microsoft.com/office/drawing/2014/main" id="{ECBD2C16-695C-486F-98D5-4322B1A303FE}"/>
              </a:ext>
            </a:extLst>
          </p:cNvPr>
          <p:cNvGrpSpPr/>
          <p:nvPr/>
        </p:nvGrpSpPr>
        <p:grpSpPr>
          <a:xfrm>
            <a:off x="6042386" y="8989690"/>
            <a:ext cx="389851" cy="338554"/>
            <a:chOff x="6039776" y="8639697"/>
            <a:chExt cx="389851" cy="338554"/>
          </a:xfrm>
        </p:grpSpPr>
        <p:sp>
          <p:nvSpPr>
            <p:cNvPr id="32" name="角丸四角形 12">
              <a:extLst>
                <a:ext uri="{FF2B5EF4-FFF2-40B4-BE49-F238E27FC236}">
                  <a16:creationId xmlns:a16="http://schemas.microsoft.com/office/drawing/2014/main" id="{450A3B72-72DC-4FD6-BE54-0D8D258F3C6D}"/>
                </a:ext>
              </a:extLst>
            </p:cNvPr>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E0348B21-8BE4-4891-BBEE-E054E0D71001}"/>
                </a:ext>
              </a:extLst>
            </p:cNvPr>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17" name="正方形/長方形 16">
            <a:extLst>
              <a:ext uri="{FF2B5EF4-FFF2-40B4-BE49-F238E27FC236}">
                <a16:creationId xmlns:a16="http://schemas.microsoft.com/office/drawing/2014/main" id="{6D210CDB-8CAC-47DD-9486-F919E243C385}"/>
              </a:ext>
            </a:extLst>
          </p:cNvPr>
          <p:cNvSpPr/>
          <p:nvPr/>
        </p:nvSpPr>
        <p:spPr>
          <a:xfrm>
            <a:off x="2061000" y="56456"/>
            <a:ext cx="2736000"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新型コロナウイルス感染症への対応について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527662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79075441"/>
              </p:ext>
            </p:extLst>
          </p:nvPr>
        </p:nvGraphicFramePr>
        <p:xfrm>
          <a:off x="332656" y="272480"/>
          <a:ext cx="6192688" cy="5544616"/>
        </p:xfrm>
        <a:graphic>
          <a:graphicData uri="http://schemas.openxmlformats.org/drawingml/2006/table">
            <a:tbl>
              <a:tblPr bandRow="1">
                <a:tableStyleId>{5C22544A-7EE6-4342-B048-85BDC9FD1C3A}</a:tableStyleId>
              </a:tblPr>
              <a:tblGrid>
                <a:gridCol w="6192688">
                  <a:extLst>
                    <a:ext uri="{9D8B030D-6E8A-4147-A177-3AD203B41FA5}">
                      <a16:colId xmlns:a16="http://schemas.microsoft.com/office/drawing/2014/main" val="20000"/>
                    </a:ext>
                  </a:extLst>
                </a:gridCol>
              </a:tblGrid>
              <a:tr h="1224136">
                <a:tc>
                  <a:txBody>
                    <a:bodyPr/>
                    <a:lstStyle/>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戦略５－３</a:t>
                      </a: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　</a:t>
                      </a:r>
                      <a:endParaRPr lang="en-US" altLang="ja-JP" sz="2600" b="0" i="0" u="none" strike="noStrike" dirty="0">
                        <a:solidFill>
                          <a:srgbClr val="000000"/>
                        </a:solidFill>
                        <a:effectLst/>
                        <a:latin typeface="HGP創英角ｺﾞｼｯｸUB" pitchFamily="50" charset="-128"/>
                        <a:ea typeface="HGP創英角ｺﾞｼｯｸUB" pitchFamily="50" charset="-128"/>
                      </a:endParaRPr>
                    </a:p>
                    <a:p>
                      <a:pPr algn="l" fontAlgn="ctr"/>
                      <a:r>
                        <a:rPr lang="en-US" altLang="ja-JP" sz="2600" b="0" i="0" u="none" strike="noStrike" dirty="0">
                          <a:solidFill>
                            <a:srgbClr val="000000"/>
                          </a:solidFill>
                          <a:effectLst/>
                          <a:latin typeface="HGP創英角ｺﾞｼｯｸUB" pitchFamily="50" charset="-128"/>
                          <a:ea typeface="HGP創英角ｺﾞｼｯｸUB" pitchFamily="50" charset="-128"/>
                        </a:rPr>
                        <a:t>   </a:t>
                      </a:r>
                      <a:r>
                        <a:rPr lang="ja-JP" altLang="en-US" sz="2600" b="0" i="0" u="none" strike="noStrike" dirty="0">
                          <a:solidFill>
                            <a:srgbClr val="000000"/>
                          </a:solidFill>
                          <a:effectLst/>
                          <a:latin typeface="HGP創英角ｺﾞｼｯｸUB" pitchFamily="50" charset="-128"/>
                          <a:ea typeface="HGP創英角ｺﾞｼｯｸUB" pitchFamily="50" charset="-128"/>
                        </a:rPr>
                        <a:t>　</a:t>
                      </a:r>
                      <a:r>
                        <a:rPr lang="en-US" altLang="ja-JP" sz="2600" b="0" i="0" u="none" strike="noStrike" dirty="0">
                          <a:solidFill>
                            <a:srgbClr val="000000"/>
                          </a:solidFill>
                          <a:effectLst/>
                          <a:latin typeface="HGP創英角ｺﾞｼｯｸUB" pitchFamily="50" charset="-128"/>
                          <a:ea typeface="HGP創英角ｺﾞｼｯｸUB" pitchFamily="50" charset="-128"/>
                        </a:rPr>
                        <a:t> </a:t>
                      </a:r>
                      <a:r>
                        <a:rPr lang="ja-JP" altLang="en-US" sz="2600" b="0" i="0" u="none" strike="noStrike" dirty="0">
                          <a:solidFill>
                            <a:srgbClr val="000000"/>
                          </a:solidFill>
                          <a:effectLst/>
                          <a:latin typeface="HGP創英角ｺﾞｼｯｸUB" pitchFamily="50" charset="-128"/>
                          <a:ea typeface="HGP創英角ｺﾞｼｯｸUB" pitchFamily="50" charset="-128"/>
                        </a:rPr>
                        <a:t>区民の皆さんとすすめる区政運営</a:t>
                      </a:r>
                      <a:endParaRPr lang="en-US" altLang="ja-JP" sz="2600" b="0" i="0" u="none" strike="noStrike" dirty="0">
                        <a:solidFill>
                          <a:srgbClr val="000000"/>
                        </a:solidFill>
                        <a:effectLst/>
                        <a:latin typeface="HGP創英角ｺﾞｼｯｸUB" pitchFamily="50" charset="-128"/>
                        <a:ea typeface="HGP創英角ｺﾞｼｯｸUB"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99440">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めざす成果</a:t>
                      </a:r>
                      <a:r>
                        <a:rPr lang="ja-JP" altLang="en-US" sz="1200" b="0" u="none" strike="noStrike" dirty="0">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endParaRPr lang="ja-JP" altLang="en-US" sz="12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904816">
                <a:tc>
                  <a:txBody>
                    <a:bodyPr/>
                    <a:lstStyle/>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めざす状態</a:t>
                      </a:r>
                      <a:r>
                        <a:rPr lang="en-US" altLang="ja-JP" sz="1200" b="0" i="0" u="none" strike="noStrike" dirty="0">
                          <a:solidFill>
                            <a:srgbClr val="000000"/>
                          </a:solidFill>
                          <a:effectLst/>
                          <a:latin typeface="HG丸ｺﾞｼｯｸM-PRO" pitchFamily="50" charset="-128"/>
                          <a:ea typeface="HG丸ｺﾞｼｯｸM-PRO" pitchFamily="50" charset="-128"/>
                        </a:rPr>
                        <a:t>》</a:t>
                      </a:r>
                      <a:br>
                        <a:rPr lang="en-US" altLang="ja-JP" sz="1200" b="0" i="0" u="none" strike="noStrike" dirty="0">
                          <a:solidFill>
                            <a:srgbClr val="000000"/>
                          </a:solidFill>
                          <a:effectLst/>
                          <a:latin typeface="HG丸ｺﾞｼｯｸM-PRO" pitchFamily="50" charset="-128"/>
                          <a:ea typeface="HG丸ｺﾞｼｯｸM-PRO" pitchFamily="50" charset="-128"/>
                        </a:rPr>
                      </a:br>
                      <a:r>
                        <a:rPr lang="ja-JP" altLang="en-US" sz="1200" b="0" i="0" u="none" strike="noStrike" dirty="0">
                          <a:solidFill>
                            <a:srgbClr val="000000"/>
                          </a:solidFill>
                          <a:effectLst/>
                          <a:latin typeface="HG丸ｺﾞｼｯｸM-PRO" pitchFamily="50" charset="-128"/>
                          <a:ea typeface="HG丸ｺﾞｼｯｸM-PRO" pitchFamily="50" charset="-128"/>
                        </a:rPr>
                        <a:t>・区民ニーズを正確に把握し、区民が区政運営に参画できる仕組みができている、と区</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民が実感している状態</a:t>
                      </a: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成果目標</a:t>
                      </a:r>
                      <a:r>
                        <a:rPr lang="en-US" altLang="ja-JP" sz="1200" b="0" i="0" u="none" strike="noStrike" dirty="0">
                          <a:solidFill>
                            <a:srgbClr val="000000"/>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・区の区域内の基礎自治に関する施策や事業など区政運営について、計画段階から区民</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との対話や協働により進められていると感じている割合（区民アンケート）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年度末までに</a:t>
                      </a:r>
                      <a:r>
                        <a:rPr lang="en-US" altLang="ja-JP" sz="1200" b="0" i="0" u="none" strike="noStrike" dirty="0">
                          <a:solidFill>
                            <a:schemeClr val="tx1"/>
                          </a:solidFill>
                          <a:effectLst/>
                          <a:latin typeface="HG丸ｺﾞｼｯｸM-PRO" pitchFamily="50" charset="-128"/>
                          <a:ea typeface="HG丸ｺﾞｼｯｸM-PRO" pitchFamily="50" charset="-128"/>
                        </a:rPr>
                        <a:t>60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en-US" altLang="zh-TW" sz="1200" b="0" i="0" u="none" strike="noStrike" dirty="0">
                          <a:solidFill>
                            <a:schemeClr val="tx1"/>
                          </a:solidFill>
                          <a:effectLst/>
                          <a:latin typeface="HG丸ｺﾞｼｯｸM-PRO" pitchFamily="50" charset="-128"/>
                          <a:ea typeface="HG丸ｺﾞｼｯｸM-PRO" pitchFamily="50" charset="-128"/>
                        </a:rPr>
                        <a:t>3</a:t>
                      </a:r>
                      <a:r>
                        <a:rPr lang="zh-TW" altLang="en-US" sz="1200" b="0" i="0" u="none" strike="noStrike" dirty="0">
                          <a:solidFill>
                            <a:schemeClr val="tx1"/>
                          </a:solidFill>
                          <a:effectLst/>
                          <a:latin typeface="HG丸ｺﾞｼｯｸM-PRO" pitchFamily="50" charset="-128"/>
                          <a:ea typeface="HG丸ｺﾞｼｯｸM-PRO" pitchFamily="50" charset="-128"/>
                        </a:rPr>
                        <a:t>年度実績　</a:t>
                      </a:r>
                      <a:r>
                        <a:rPr lang="en-US" altLang="ja-JP" sz="1200" b="0" i="0" u="none" strike="noStrike" dirty="0">
                          <a:solidFill>
                            <a:schemeClr val="tx1"/>
                          </a:solidFill>
                          <a:effectLst/>
                          <a:latin typeface="HG丸ｺﾞｼｯｸM-PRO" pitchFamily="50" charset="-128"/>
                          <a:ea typeface="HG丸ｺﾞｼｯｸM-PRO" pitchFamily="50" charset="-128"/>
                        </a:rPr>
                        <a:t>54.8</a:t>
                      </a:r>
                      <a:r>
                        <a:rPr lang="en-US" altLang="zh-TW"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ja-JP" altLang="en-US" sz="1200" b="0" i="0" u="none" strike="noStrike" baseline="0"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99440">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616784">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・区政会議</a:t>
                      </a:r>
                      <a:r>
                        <a:rPr lang="en-US" altLang="ja-JP" sz="1050" baseline="50000" dirty="0">
                          <a:solidFill>
                            <a:schemeClr val="tx1"/>
                          </a:solidFill>
                          <a:latin typeface="HG丸ｺﾞｼｯｸM-PRO" pitchFamily="50" charset="-128"/>
                          <a:ea typeface="HG丸ｺﾞｼｯｸM-PRO" pitchFamily="50" charset="-128"/>
                        </a:rPr>
                        <a:t>19</a:t>
                      </a:r>
                      <a:r>
                        <a:rPr lang="ja-JP" altLang="en-US" sz="1200" b="0" i="0" u="none" strike="noStrike" dirty="0">
                          <a:solidFill>
                            <a:schemeClr val="tx1"/>
                          </a:solidFill>
                          <a:effectLst/>
                          <a:latin typeface="HG丸ｺﾞｼｯｸM-PRO" pitchFamily="50" charset="-128"/>
                          <a:ea typeface="HG丸ｺﾞｼｯｸM-PRO" pitchFamily="50" charset="-128"/>
                        </a:rPr>
                        <a:t>等において、計画段階から区民との対話や協働により区政運営を推進し、</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また、その評価をしてもらう仕組みを効果的に運営する。 </a:t>
                      </a:r>
                    </a:p>
                    <a:p>
                      <a:pPr algn="l" fontAlgn="ct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・区政会議をはじめ、様々な機会において区民ニーズを把握し、それらの内容を踏まえ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a:t>
                      </a:r>
                      <a:r>
                        <a:rPr lang="ja-JP" altLang="en-US" sz="1200" b="0" i="0" u="none" strike="noStrike" dirty="0" err="1">
                          <a:solidFill>
                            <a:schemeClr val="tx1"/>
                          </a:solidFill>
                          <a:effectLst/>
                          <a:latin typeface="HG丸ｺﾞｼｯｸM-PRO" pitchFamily="50" charset="-128"/>
                          <a:ea typeface="HG丸ｺﾞｼｯｸM-PRO" pitchFamily="50" charset="-128"/>
                        </a:rPr>
                        <a:t>て</a:t>
                      </a:r>
                      <a:r>
                        <a:rPr lang="ja-JP" altLang="en-US" sz="1200" b="0" i="0" u="none" strike="noStrike" dirty="0">
                          <a:solidFill>
                            <a:schemeClr val="tx1"/>
                          </a:solidFill>
                          <a:effectLst/>
                          <a:latin typeface="HG丸ｺﾞｼｯｸM-PRO" pitchFamily="50" charset="-128"/>
                          <a:ea typeface="HG丸ｺﾞｼｯｸM-PRO" pitchFamily="50" charset="-128"/>
                        </a:rPr>
                        <a:t>区運営方針を策定する。</a:t>
                      </a:r>
                    </a:p>
                    <a:p>
                      <a:pPr algn="l" fontAlgn="ct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・区政情報が区民全体に着実に届けられるようにする。</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46</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戦略５－３</a:t>
            </a:r>
            <a:endParaRPr kumimoji="1" lang="ja-JP" altLang="en-US" sz="1050" dirty="0">
              <a:solidFill>
                <a:schemeClr val="tx1"/>
              </a:solidFill>
              <a:latin typeface="+mj-ea"/>
              <a:ea typeface="+mj-ea"/>
            </a:endParaRPr>
          </a:p>
        </p:txBody>
      </p:sp>
      <p:sp>
        <p:nvSpPr>
          <p:cNvPr id="11" name="正方形/長方形 10"/>
          <p:cNvSpPr/>
          <p:nvPr/>
        </p:nvSpPr>
        <p:spPr>
          <a:xfrm>
            <a:off x="188640" y="8121352"/>
            <a:ext cx="6453336" cy="13130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chemeClr val="tx1"/>
                </a:solidFill>
                <a:latin typeface="HG丸ｺﾞｼｯｸM-PRO" pitchFamily="50" charset="-128"/>
                <a:ea typeface="HG丸ｺﾞｼｯｸM-PRO" pitchFamily="50" charset="-128"/>
              </a:rPr>
              <a:t>19</a:t>
            </a:r>
            <a:r>
              <a:rPr lang="ja-JP" altLang="en-US" sz="1000" baseline="50000" dirty="0">
                <a:solidFill>
                  <a:schemeClr val="tx1"/>
                </a:solidFill>
                <a:latin typeface="HG丸ｺﾞｼｯｸM-PRO" pitchFamily="50" charset="-128"/>
                <a:ea typeface="HG丸ｺﾞｼｯｸM-PRO" pitchFamily="50" charset="-128"/>
              </a:rPr>
              <a:t>　</a:t>
            </a:r>
            <a:r>
              <a:rPr lang="ja-JP" altLang="ja-JP" sz="1000" dirty="0">
                <a:solidFill>
                  <a:schemeClr val="tx1"/>
                </a:solidFill>
              </a:rPr>
              <a:t>区長が</a:t>
            </a:r>
            <a:r>
              <a:rPr lang="ja-JP" altLang="en-US" sz="1000" dirty="0">
                <a:solidFill>
                  <a:schemeClr val="tx1"/>
                </a:solidFill>
              </a:rPr>
              <a:t>、そ</a:t>
            </a:r>
            <a:r>
              <a:rPr lang="ja-JP" altLang="ja-JP" sz="1000" dirty="0">
                <a:solidFill>
                  <a:schemeClr val="tx1"/>
                </a:solidFill>
              </a:rPr>
              <a:t>の所管に属する施策及び事業について、立案段階から意見を把握し適宜これを反映させるとともに、</a:t>
            </a:r>
            <a:r>
              <a:rPr lang="ja-JP" altLang="ja-JP" sz="1000" dirty="0" err="1">
                <a:solidFill>
                  <a:schemeClr val="tx1"/>
                </a:solidFill>
              </a:rPr>
              <a:t>そ</a:t>
            </a:r>
            <a:r>
              <a:rPr lang="en-US" altLang="ja-JP" sz="1000" dirty="0">
                <a:solidFill>
                  <a:schemeClr val="tx1"/>
                </a:solidFill>
              </a:rPr>
              <a:t/>
            </a:r>
            <a:br>
              <a:rPr lang="en-US" altLang="ja-JP" sz="1000" dirty="0">
                <a:solidFill>
                  <a:schemeClr val="tx1"/>
                </a:solidFill>
              </a:rPr>
            </a:br>
            <a:r>
              <a:rPr lang="ja-JP" altLang="en-US" sz="1000" dirty="0">
                <a:solidFill>
                  <a:schemeClr val="tx1"/>
                </a:solidFill>
              </a:rPr>
              <a:t>　</a:t>
            </a:r>
            <a:r>
              <a:rPr lang="ja-JP" altLang="ja-JP" sz="1000" dirty="0">
                <a:solidFill>
                  <a:schemeClr val="tx1"/>
                </a:solidFill>
              </a:rPr>
              <a:t>の実績及び成果の評価に係る意見を聴くことを目的として、区民等その他の者を招集して開催する会議。</a:t>
            </a:r>
            <a:endParaRPr lang="en-US" altLang="ja-JP" sz="1000" dirty="0">
              <a:solidFill>
                <a:schemeClr val="tx1"/>
              </a:solidFill>
            </a:endParaRPr>
          </a:p>
        </p:txBody>
      </p:sp>
      <p:sp>
        <p:nvSpPr>
          <p:cNvPr id="12" name="AutoShape 1"/>
          <p:cNvSpPr>
            <a:spLocks noChangeArrowheads="1"/>
          </p:cNvSpPr>
          <p:nvPr/>
        </p:nvSpPr>
        <p:spPr bwMode="auto">
          <a:xfrm>
            <a:off x="212601" y="7620223"/>
            <a:ext cx="1952624" cy="29006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274386" y="7276434"/>
            <a:ext cx="476407" cy="689116"/>
          </a:xfrm>
          <a:prstGeom prst="rect">
            <a:avLst/>
          </a:prstGeom>
        </p:spPr>
      </p:pic>
      <p:cxnSp>
        <p:nvCxnSpPr>
          <p:cNvPr id="14" name="直線コネクタ 13"/>
          <p:cNvCxnSpPr/>
          <p:nvPr/>
        </p:nvCxnSpPr>
        <p:spPr>
          <a:xfrm>
            <a:off x="212601" y="8015250"/>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a:off x="6063088" y="1064568"/>
            <a:ext cx="389851" cy="338554"/>
            <a:chOff x="6039776" y="8639697"/>
            <a:chExt cx="389851" cy="338554"/>
          </a:xfrm>
        </p:grpSpPr>
        <p:sp>
          <p:nvSpPr>
            <p:cNvPr id="15" name="角丸四角形 14"/>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17" name="正方形/長方形 16">
            <a:extLst>
              <a:ext uri="{FF2B5EF4-FFF2-40B4-BE49-F238E27FC236}">
                <a16:creationId xmlns:a16="http://schemas.microsoft.com/office/drawing/2014/main" id="{98E7D597-DE4E-40DC-941F-DBEBEE8E45E0}"/>
              </a:ext>
            </a:extLst>
          </p:cNvPr>
          <p:cNvSpPr/>
          <p:nvPr/>
        </p:nvSpPr>
        <p:spPr>
          <a:xfrm>
            <a:off x="5201816" y="-1"/>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3565363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70998695"/>
              </p:ext>
            </p:extLst>
          </p:nvPr>
        </p:nvGraphicFramePr>
        <p:xfrm>
          <a:off x="332656" y="229476"/>
          <a:ext cx="6408712" cy="8572560"/>
        </p:xfrm>
        <a:graphic>
          <a:graphicData uri="http://schemas.openxmlformats.org/drawingml/2006/table">
            <a:tbl>
              <a:tblPr bandRow="1">
                <a:tableStyleId>{7DF18680-E054-41AD-8BC1-D1AEF772440D}</a:tableStyleId>
              </a:tblPr>
              <a:tblGrid>
                <a:gridCol w="4369576">
                  <a:extLst>
                    <a:ext uri="{9D8B030D-6E8A-4147-A177-3AD203B41FA5}">
                      <a16:colId xmlns:a16="http://schemas.microsoft.com/office/drawing/2014/main" val="20000"/>
                    </a:ext>
                  </a:extLst>
                </a:gridCol>
                <a:gridCol w="2039136">
                  <a:extLst>
                    <a:ext uri="{9D8B030D-6E8A-4147-A177-3AD203B41FA5}">
                      <a16:colId xmlns:a16="http://schemas.microsoft.com/office/drawing/2014/main" val="20001"/>
                    </a:ext>
                  </a:extLst>
                </a:gridCol>
              </a:tblGrid>
              <a:tr h="330401">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700" u="none" strike="noStrike" dirty="0">
                          <a:effectLst/>
                          <a:latin typeface="HGP創英角ｺﾞｼｯｸUB" pitchFamily="50" charset="-128"/>
                          <a:ea typeface="HGP創英角ｺﾞｼｯｸUB" pitchFamily="50" charset="-128"/>
                        </a:rPr>
                        <a:t>戦略５－３の具体的取組</a:t>
                      </a: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8620" marR="8620" marT="9338"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5113203">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zh-CN"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５</a:t>
                      </a:r>
                      <a:r>
                        <a:rPr kumimoji="1" lang="zh-CN"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３</a:t>
                      </a:r>
                      <a:r>
                        <a:rPr kumimoji="1" lang="zh-CN"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－１</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　区民との対話や協働による区政運営</a:t>
                      </a:r>
                      <a:r>
                        <a:rPr kumimoji="1" lang="en-US" altLang="zh-CN"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 区政会議を効果的に運営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・区政会議本会、部会実施（状況により会議開催ではなく、</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書面での意見聴取を実施するなど、コロナ禍をふまえた</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運営</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方法を検討）</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・活発な意見交換に資するよう運営について委員アンケー</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トを実施し改善を図る。（年</a:t>
                      </a:r>
                      <a:r>
                        <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回）</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・区政会議における意見への対応状況（予算への反映状況</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を含む）について、区政会議において説明する。</a:t>
                      </a:r>
                      <a:endParaRPr kumimoji="1" lang="ja-JP" altLang="en-US" sz="1200" b="0" i="0" u="none" strike="sng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・地域活動協議会から推薦を</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受けた区政会議の委員を選定。</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・区広報誌を活用し区政会議の</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PR</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を行う。</a:t>
                      </a: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② 各地域活動協議会との意見交換</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・各地域活動協議会と意見交換を実施（年２回）</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・出された意見等について、対応状況を文書回答する。</a:t>
                      </a:r>
                      <a:endParaRPr kumimoji="1" lang="en-US" altLang="zh-CN"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zh-CN"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zh-CN" altLang="en-US" sz="10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rgbClr val="000000"/>
                          </a:solidFill>
                          <a:effectLst/>
                          <a:latin typeface="HGPｺﾞｼｯｸE" pitchFamily="50" charset="-128"/>
                          <a:ea typeface="HGPｺﾞｼｯｸE" pitchFamily="50" charset="-128"/>
                        </a:rPr>
                        <a:t>【</a:t>
                      </a:r>
                      <a:r>
                        <a:rPr lang="ja-JP" altLang="en-US" sz="1000" b="0" i="0" u="none" strike="noStrike" dirty="0">
                          <a:solidFill>
                            <a:srgbClr val="000000"/>
                          </a:solidFill>
                          <a:effectLst/>
                          <a:latin typeface="HGPｺﾞｼｯｸE" pitchFamily="50" charset="-128"/>
                          <a:ea typeface="HGPｺﾞｼｯｸE" pitchFamily="50" charset="-128"/>
                        </a:rPr>
                        <a:t>業績目標</a:t>
                      </a:r>
                      <a:r>
                        <a:rPr lang="en-US" altLang="ja-JP" sz="1000" b="0" i="0" u="none" strike="noStrike" dirty="0">
                          <a:solidFill>
                            <a:srgbClr val="000000"/>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①</a:t>
                      </a:r>
                      <a:r>
                        <a:rPr lang="en-US" altLang="ja-JP" sz="1000" u="none" strike="noStrike" dirty="0">
                          <a:solidFill>
                            <a:schemeClr val="tx1"/>
                          </a:solidFill>
                          <a:effectLst/>
                          <a:latin typeface="HG丸ｺﾞｼｯｸM-PRO" pitchFamily="50" charset="-128"/>
                          <a:ea typeface="HG丸ｺﾞｼｯｸM-PRO" pitchFamily="50" charset="-128"/>
                        </a:rPr>
                        <a:t>-1 </a:t>
                      </a:r>
                      <a:r>
                        <a:rPr lang="ja-JP" altLang="en-US" sz="1000" u="none" strike="noStrike" dirty="0">
                          <a:solidFill>
                            <a:schemeClr val="tx1"/>
                          </a:solidFill>
                          <a:effectLst/>
                          <a:latin typeface="HG丸ｺﾞｼｯｸM-PRO" pitchFamily="50" charset="-128"/>
                          <a:ea typeface="HG丸ｺﾞｼｯｸM-PRO" pitchFamily="50" charset="-128"/>
                        </a:rPr>
                        <a:t>区政会議において、各委員からの意見や要望、評価について、十分に区役所や委員との間で意見交換が行われていると感じている区政会議の委員の割合　</a:t>
                      </a:r>
                      <a:r>
                        <a:rPr lang="en-US" altLang="ja-JP" sz="1000" u="none" strike="noStrike" dirty="0">
                          <a:solidFill>
                            <a:schemeClr val="tx1"/>
                          </a:solidFill>
                          <a:effectLst/>
                          <a:latin typeface="HG丸ｺﾞｼｯｸM-PRO" pitchFamily="50" charset="-128"/>
                          <a:ea typeface="HG丸ｺﾞｼｯｸM-PRO" pitchFamily="50" charset="-128"/>
                        </a:rPr>
                        <a:t>70</a:t>
                      </a:r>
                      <a:r>
                        <a:rPr lang="ja-JP" altLang="en-US" sz="1000" u="none" strike="noStrike" dirty="0">
                          <a:solidFill>
                            <a:schemeClr val="tx1"/>
                          </a:solidFill>
                          <a:effectLst/>
                          <a:latin typeface="HG丸ｺﾞｼｯｸM-PRO" pitchFamily="50" charset="-128"/>
                          <a:ea typeface="HG丸ｺﾞｼｯｸM-PRO" pitchFamily="50" charset="-128"/>
                        </a:rPr>
                        <a:t>％（区政会議委員アンケート）</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①</a:t>
                      </a:r>
                      <a:r>
                        <a:rPr lang="en-US" altLang="ja-JP" sz="1000" u="none" strike="noStrike" dirty="0">
                          <a:solidFill>
                            <a:schemeClr val="tx1"/>
                          </a:solidFill>
                          <a:effectLst/>
                          <a:latin typeface="HG丸ｺﾞｼｯｸM-PRO" pitchFamily="50" charset="-128"/>
                          <a:ea typeface="HG丸ｺﾞｼｯｸM-PRO" pitchFamily="50" charset="-128"/>
                        </a:rPr>
                        <a:t>-2 </a:t>
                      </a:r>
                      <a:r>
                        <a:rPr lang="ja-JP" altLang="en-US" sz="1000" u="none" strike="noStrike" dirty="0">
                          <a:solidFill>
                            <a:schemeClr val="tx1"/>
                          </a:solidFill>
                          <a:effectLst/>
                          <a:latin typeface="HG丸ｺﾞｼｯｸM-PRO" pitchFamily="50" charset="-128"/>
                          <a:ea typeface="HG丸ｺﾞｼｯｸM-PRO" pitchFamily="50" charset="-128"/>
                        </a:rPr>
                        <a:t>区政会議において、各委員からの意見や要望、評価について、適切なフィードバックが行われたと感じる区政会議の委員の割合　</a:t>
                      </a:r>
                      <a:r>
                        <a:rPr lang="en-US" altLang="ja-JP" sz="1000" u="none" strike="noStrike" dirty="0">
                          <a:solidFill>
                            <a:schemeClr val="tx1"/>
                          </a:solidFill>
                          <a:effectLst/>
                          <a:latin typeface="HG丸ｺﾞｼｯｸM-PRO" pitchFamily="50" charset="-128"/>
                          <a:ea typeface="HG丸ｺﾞｼｯｸM-PRO" pitchFamily="50" charset="-128"/>
                        </a:rPr>
                        <a:t>70</a:t>
                      </a:r>
                      <a:r>
                        <a:rPr lang="ja-JP" altLang="en-US" sz="1000" u="none" strike="noStrike" dirty="0">
                          <a:solidFill>
                            <a:schemeClr val="tx1"/>
                          </a:solidFill>
                          <a:effectLst/>
                          <a:latin typeface="HG丸ｺﾞｼｯｸM-PRO" pitchFamily="50" charset="-128"/>
                          <a:ea typeface="HG丸ｺﾞｼｯｸM-PRO" pitchFamily="50" charset="-128"/>
                        </a:rPr>
                        <a:t>％（区政会議委員アンケート）</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①</a:t>
                      </a:r>
                      <a:r>
                        <a:rPr lang="en-US" altLang="ja-JP" sz="1000" u="none" strike="noStrike" dirty="0">
                          <a:solidFill>
                            <a:schemeClr val="tx1"/>
                          </a:solidFill>
                          <a:effectLst/>
                          <a:latin typeface="HG丸ｺﾞｼｯｸM-PRO" pitchFamily="50" charset="-128"/>
                          <a:ea typeface="HG丸ｺﾞｼｯｸM-PRO" pitchFamily="50" charset="-128"/>
                        </a:rPr>
                        <a:t>-3 </a:t>
                      </a:r>
                      <a:r>
                        <a:rPr lang="ja-JP" altLang="en-US" sz="1000" u="none" strike="noStrike" dirty="0">
                          <a:solidFill>
                            <a:schemeClr val="tx1"/>
                          </a:solidFill>
                          <a:effectLst/>
                          <a:latin typeface="HG丸ｺﾞｼｯｸM-PRO" pitchFamily="50" charset="-128"/>
                          <a:ea typeface="HG丸ｺﾞｼｯｸM-PRO" pitchFamily="50" charset="-128"/>
                        </a:rPr>
                        <a:t>地域活動協議会から推薦を受けた区政会議委員を選定する。</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①</a:t>
                      </a:r>
                      <a:r>
                        <a:rPr lang="en-US" altLang="ja-JP" sz="1000" b="0" i="0" u="none" strike="noStrike" dirty="0">
                          <a:solidFill>
                            <a:schemeClr val="tx1"/>
                          </a:solidFill>
                          <a:effectLst/>
                          <a:latin typeface="HG丸ｺﾞｼｯｸM-PRO" pitchFamily="50" charset="-128"/>
                          <a:ea typeface="HG丸ｺﾞｼｯｸM-PRO" pitchFamily="50" charset="-128"/>
                        </a:rPr>
                        <a:t>-1</a:t>
                      </a:r>
                      <a:r>
                        <a:rPr lang="ja-JP" altLang="en-US" sz="1000" b="0" i="0" u="none" strike="noStrike" dirty="0" err="1">
                          <a:solidFill>
                            <a:schemeClr val="tx1"/>
                          </a:solidFill>
                          <a:effectLst/>
                          <a:latin typeface="HG丸ｺﾞｼｯｸM-PRO" pitchFamily="50" charset="-128"/>
                          <a:ea typeface="HG丸ｺﾞｼｯｸM-PRO" pitchFamily="50" charset="-128"/>
                        </a:rPr>
                        <a:t>、</a:t>
                      </a:r>
                      <a:r>
                        <a:rPr lang="en-US" altLang="ja-JP" sz="1000" b="0" i="0" u="none" strike="noStrike" dirty="0">
                          <a:solidFill>
                            <a:schemeClr val="tx1"/>
                          </a:solidFill>
                          <a:effectLst/>
                          <a:latin typeface="HG丸ｺﾞｼｯｸM-PRO" pitchFamily="50" charset="-128"/>
                          <a:ea typeface="HG丸ｺﾞｼｯｸM-PRO" pitchFamily="50" charset="-128"/>
                        </a:rPr>
                        <a:t>2 </a:t>
                      </a:r>
                      <a:r>
                        <a:rPr lang="ja-JP" altLang="en-US" sz="1000" b="0" i="0" u="none" strike="noStrike" dirty="0">
                          <a:solidFill>
                            <a:schemeClr val="tx1"/>
                          </a:solidFill>
                          <a:effectLst/>
                          <a:latin typeface="HG丸ｺﾞｼｯｸM-PRO" pitchFamily="50" charset="-128"/>
                          <a:ea typeface="HG丸ｺﾞｼｯｸM-PRO" pitchFamily="50" charset="-128"/>
                        </a:rPr>
                        <a:t>前年度実績を</a:t>
                      </a:r>
                      <a:r>
                        <a:rPr lang="en-US" altLang="ja-JP" sz="1000" b="0" i="0" u="none" strike="noStrike" dirty="0">
                          <a:solidFill>
                            <a:schemeClr val="tx1"/>
                          </a:solidFill>
                          <a:effectLst/>
                          <a:latin typeface="HG丸ｺﾞｼｯｸM-PRO" pitchFamily="50" charset="-128"/>
                          <a:ea typeface="HG丸ｺﾞｼｯｸM-PRO" pitchFamily="50" charset="-128"/>
                        </a:rPr>
                        <a:t>10</a:t>
                      </a:r>
                      <a:r>
                        <a:rPr lang="ja-JP" altLang="en-US" sz="1000" b="0" i="0" u="none" strike="noStrike" dirty="0">
                          <a:solidFill>
                            <a:schemeClr val="tx1"/>
                          </a:solidFill>
                          <a:effectLst/>
                          <a:latin typeface="HG丸ｺﾞｼｯｸM-PRO" pitchFamily="50" charset="-128"/>
                          <a:ea typeface="HG丸ｺﾞｼｯｸM-PRO" pitchFamily="50" charset="-128"/>
                        </a:rPr>
                        <a:t>％以上下回った場合、手法を再構築</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①</a:t>
                      </a:r>
                      <a:r>
                        <a:rPr lang="en-US" altLang="ja-JP" sz="1000" b="0" i="0" u="none" strike="noStrike" dirty="0">
                          <a:solidFill>
                            <a:schemeClr val="tx1"/>
                          </a:solidFill>
                          <a:effectLst/>
                          <a:latin typeface="HG丸ｺﾞｼｯｸM-PRO" pitchFamily="50" charset="-128"/>
                          <a:ea typeface="HG丸ｺﾞｼｯｸM-PRO" pitchFamily="50" charset="-128"/>
                        </a:rPr>
                        <a:t>-3</a:t>
                      </a:r>
                      <a:r>
                        <a:rPr lang="ja-JP" altLang="en-US" sz="1000" b="0" i="0" u="none" strike="noStrike" dirty="0">
                          <a:solidFill>
                            <a:schemeClr val="tx1"/>
                          </a:solidFill>
                          <a:effectLst/>
                          <a:latin typeface="HG丸ｺﾞｼｯｸM-PRO" pitchFamily="50" charset="-128"/>
                          <a:ea typeface="HG丸ｺﾞｼｯｸM-PRO" pitchFamily="50" charset="-128"/>
                        </a:rPr>
                        <a:t> 前年度実績を下回った場合、手法を再構築</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br>
                        <a:rPr lang="en-US" altLang="ja-JP" sz="1000" b="0" i="0" u="none" strike="noStrike" dirty="0">
                          <a:solidFill>
                            <a:schemeClr val="tx1"/>
                          </a:solidFill>
                          <a:effectLst/>
                          <a:latin typeface="HGPｺﾞｼｯｸE" pitchFamily="50" charset="-128"/>
                          <a:ea typeface="HGPｺﾞｼｯｸE" pitchFamily="50" charset="-128"/>
                        </a:rPr>
                      </a:br>
                      <a:r>
                        <a:rPr lang="ja-JP" altLang="en-US"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令和</a:t>
                      </a:r>
                      <a:r>
                        <a:rPr lang="en-US" altLang="ja-JP" sz="1000" b="0" i="0" u="none" strike="noStrike" dirty="0">
                          <a:solidFill>
                            <a:schemeClr val="tx1"/>
                          </a:solidFill>
                          <a:effectLst/>
                          <a:latin typeface="HG丸ｺﾞｼｯｸM-PRO" pitchFamily="50" charset="-128"/>
                          <a:ea typeface="HG丸ｺﾞｼｯｸM-PRO" pitchFamily="50" charset="-128"/>
                        </a:rPr>
                        <a:t>3</a:t>
                      </a:r>
                      <a:r>
                        <a:rPr lang="ja-JP" altLang="en-US" sz="1000" b="0" i="0" u="none" strike="noStrike" dirty="0">
                          <a:solidFill>
                            <a:schemeClr val="tx1"/>
                          </a:solidFill>
                          <a:effectLst/>
                          <a:latin typeface="HG丸ｺﾞｼｯｸM-PRO" pitchFamily="50" charset="-128"/>
                          <a:ea typeface="HG丸ｺﾞｼｯｸM-PRO" pitchFamily="50" charset="-128"/>
                        </a:rPr>
                        <a:t>年度実績）</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①</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31.6%</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①</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-2</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50.0%</a:t>
                      </a: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①</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100%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000" u="none" strike="noStrike" dirty="0">
                          <a:solidFill>
                            <a:schemeClr val="tx1"/>
                          </a:solidFill>
                          <a:effectLst/>
                          <a:latin typeface="HG丸ｺﾞｼｯｸM-PRO" pitchFamily="50" charset="-128"/>
                          <a:ea typeface="HG丸ｺﾞｼｯｸM-PRO" pitchFamily="50" charset="-128"/>
                        </a:rPr>
                        <a:t>地域活動協議会から推薦を受けた区政会議委員</a:t>
                      </a:r>
                      <a:r>
                        <a:rPr lang="en-US" altLang="ja-JP" sz="1000" u="none" strike="noStrike" dirty="0">
                          <a:solidFill>
                            <a:schemeClr val="tx1"/>
                          </a:solidFill>
                          <a:effectLst/>
                          <a:latin typeface="HG丸ｺﾞｼｯｸM-PRO" pitchFamily="50" charset="-128"/>
                          <a:ea typeface="HG丸ｺﾞｼｯｸM-PRO" pitchFamily="50" charset="-128"/>
                        </a:rPr>
                        <a:t>22</a:t>
                      </a:r>
                      <a:r>
                        <a:rPr lang="ja-JP" altLang="en-US" sz="1000" u="none" strike="noStrike" dirty="0">
                          <a:solidFill>
                            <a:schemeClr val="tx1"/>
                          </a:solidFill>
                          <a:effectLst/>
                          <a:latin typeface="HG丸ｺﾞｼｯｸM-PRO" pitchFamily="50" charset="-128"/>
                          <a:ea typeface="HG丸ｺﾞｼｯｸM-PRO" pitchFamily="50" charset="-128"/>
                        </a:rPr>
                        <a:t>名、公募委員</a:t>
                      </a:r>
                      <a:r>
                        <a:rPr lang="en-US" altLang="ja-JP" sz="1000" u="none" strike="noStrike" dirty="0">
                          <a:solidFill>
                            <a:schemeClr val="tx1"/>
                          </a:solidFill>
                          <a:effectLst/>
                          <a:latin typeface="HG丸ｺﾞｼｯｸM-PRO" pitchFamily="50" charset="-128"/>
                          <a:ea typeface="HG丸ｺﾞｼｯｸM-PRO" pitchFamily="50" charset="-128"/>
                        </a:rPr>
                        <a:t>12</a:t>
                      </a:r>
                      <a:r>
                        <a:rPr lang="ja-JP" altLang="en-US" sz="1000" u="none" strike="noStrike" dirty="0">
                          <a:solidFill>
                            <a:schemeClr val="tx1"/>
                          </a:solidFill>
                          <a:effectLst/>
                          <a:latin typeface="HG丸ｺﾞｼｯｸM-PRO" pitchFamily="50" charset="-128"/>
                          <a:ea typeface="HG丸ｺﾞｼｯｸM-PRO" pitchFamily="50" charset="-128"/>
                        </a:rPr>
                        <a:t>名）</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②</a:t>
                      </a:r>
                      <a:r>
                        <a:rPr lang="ja-JP" altLang="en-US" sz="1000" b="0" i="0" u="none" strike="noStrike" baseline="0" dirty="0">
                          <a:solidFill>
                            <a:schemeClr val="tx1"/>
                          </a:solidFill>
                          <a:effectLst/>
                          <a:latin typeface="HG丸ｺﾞｼｯｸM-PRO" pitchFamily="50" charset="-128"/>
                          <a:ea typeface="HG丸ｺﾞｼｯｸM-PRO" pitchFamily="50" charset="-128"/>
                        </a:rPr>
                        <a:t>　全</a:t>
                      </a:r>
                      <a:r>
                        <a:rPr lang="en-US" altLang="ja-JP" sz="1000" b="0" i="0" u="none" strike="noStrike" baseline="0" dirty="0">
                          <a:solidFill>
                            <a:schemeClr val="tx1"/>
                          </a:solidFill>
                          <a:effectLst/>
                          <a:latin typeface="HG丸ｺﾞｼｯｸM-PRO" pitchFamily="50" charset="-128"/>
                          <a:ea typeface="HG丸ｺﾞｼｯｸM-PRO" pitchFamily="50" charset="-128"/>
                        </a:rPr>
                        <a:t>16</a:t>
                      </a:r>
                      <a:r>
                        <a:rPr lang="ja-JP" altLang="en-US" sz="1000" b="0" i="0" u="none" strike="noStrike" baseline="0" dirty="0">
                          <a:solidFill>
                            <a:schemeClr val="tx1"/>
                          </a:solidFill>
                          <a:effectLst/>
                          <a:latin typeface="HG丸ｺﾞｼｯｸM-PRO" pitchFamily="50" charset="-128"/>
                          <a:ea typeface="HG丸ｺﾞｼｯｸM-PRO" pitchFamily="50" charset="-128"/>
                        </a:rPr>
                        <a:t>地域（計</a:t>
                      </a:r>
                      <a:r>
                        <a:rPr lang="en-US" altLang="ja-JP" sz="1000" b="0" i="0" u="none" strike="noStrike" baseline="0" dirty="0">
                          <a:solidFill>
                            <a:schemeClr val="tx1"/>
                          </a:solidFill>
                          <a:effectLst/>
                          <a:latin typeface="HG丸ｺﾞｼｯｸM-PRO" pitchFamily="50" charset="-128"/>
                          <a:ea typeface="HG丸ｺﾞｼｯｸM-PRO" pitchFamily="50" charset="-128"/>
                        </a:rPr>
                        <a:t>31</a:t>
                      </a:r>
                      <a:r>
                        <a:rPr lang="ja-JP" altLang="en-US" sz="1000" b="0" i="0" u="none" strike="noStrike" baseline="0" dirty="0">
                          <a:solidFill>
                            <a:schemeClr val="tx1"/>
                          </a:solidFill>
                          <a:effectLst/>
                          <a:latin typeface="HG丸ｺﾞｼｯｸM-PRO" pitchFamily="50" charset="-128"/>
                          <a:ea typeface="HG丸ｺﾞｼｯｸM-PRO" pitchFamily="50" charset="-128"/>
                        </a:rPr>
                        <a:t>回実施）</a:t>
                      </a:r>
                      <a:endParaRPr lang="ja-JP" altLang="en-US"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128956">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５－３－２　区民ニーズの的確な把握と積極的な情報発信</a:t>
                      </a:r>
                      <a:r>
                        <a:rPr kumimoji="1" lang="en-US" altLang="ja-JP" sz="1300" b="0" i="0" u="none" strike="noStrike" kern="1200" cap="none" spc="0" normalizeH="0" baseline="0" noProof="0" dirty="0">
                          <a:ln>
                            <a:noFill/>
                          </a:ln>
                          <a:solidFill>
                            <a:prstClr val="black"/>
                          </a:solidFill>
                          <a:effectLst/>
                          <a:uLnTx/>
                          <a:uFillTx/>
                          <a:latin typeface="HGPｺﾞｼｯｸE" pitchFamily="50" charset="-128"/>
                          <a:ea typeface="HGPｺﾞｼｯｸE"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区政会議</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や各地域活動協議会との意見交換</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、区民</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アンケート、コスモスメール（ご意見箱）、市民の声によ</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るニーズ把握を実施。</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ＳＮＳを利用した意見聴取の取組を実施。</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区の様々な取組や区政情報が広く区民に届くよう、引き続</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き、区広報誌（ふれあい城東）の全戸配布を行うとともに、</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城東チャンネル等の動画作成や区ホームページなどにより、</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情報発信</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を充実させる。</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①区役所が、様々な機会を通じて区民の意見やニーズを把握していると感じる割合　</a:t>
                      </a:r>
                      <a:r>
                        <a:rPr lang="en-US" altLang="ja-JP" sz="1000" u="none" strike="noStrike" dirty="0">
                          <a:solidFill>
                            <a:schemeClr val="tx1"/>
                          </a:solidFill>
                          <a:effectLst/>
                          <a:latin typeface="HG丸ｺﾞｼｯｸM-PRO" pitchFamily="50" charset="-128"/>
                          <a:ea typeface="HG丸ｺﾞｼｯｸM-PRO" pitchFamily="50" charset="-128"/>
                        </a:rPr>
                        <a:t>46</a:t>
                      </a:r>
                      <a:r>
                        <a:rPr lang="ja-JP" altLang="en-US" sz="1000" u="none" strike="noStrike" dirty="0">
                          <a:solidFill>
                            <a:schemeClr val="tx1"/>
                          </a:solidFill>
                          <a:effectLst/>
                          <a:latin typeface="HG丸ｺﾞｼｯｸM-PRO" pitchFamily="50" charset="-128"/>
                          <a:ea typeface="HG丸ｺﾞｼｯｸM-PRO" pitchFamily="50" charset="-128"/>
                        </a:rPr>
                        <a:t>％（区民アンケート）</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u="none" strike="noStrike" dirty="0">
                          <a:solidFill>
                            <a:schemeClr val="tx1"/>
                          </a:solidFill>
                          <a:effectLst/>
                          <a:latin typeface="HG丸ｺﾞｼｯｸM-PRO" pitchFamily="50" charset="-128"/>
                          <a:ea typeface="HG丸ｺﾞｼｯｸM-PRO" pitchFamily="50" charset="-128"/>
                        </a:rPr>
                        <a:t>②区の様々な取組（施策・事業・イベントなど）に関する情報が、区役所から届いていると感じる割合　</a:t>
                      </a:r>
                      <a:r>
                        <a:rPr lang="en-US" altLang="ja-JP" sz="1000" u="none" strike="noStrike" dirty="0">
                          <a:solidFill>
                            <a:schemeClr val="tx1"/>
                          </a:solidFill>
                          <a:effectLst/>
                          <a:latin typeface="HG丸ｺﾞｼｯｸM-PRO" pitchFamily="50" charset="-128"/>
                          <a:ea typeface="HG丸ｺﾞｼｯｸM-PRO" pitchFamily="50" charset="-128"/>
                        </a:rPr>
                        <a:t>51</a:t>
                      </a:r>
                      <a:r>
                        <a:rPr lang="ja-JP" altLang="en-US" sz="1000" u="none" strike="noStrike" dirty="0">
                          <a:solidFill>
                            <a:schemeClr val="tx1"/>
                          </a:solidFill>
                          <a:effectLst/>
                          <a:latin typeface="HG丸ｺﾞｼｯｸM-PRO" pitchFamily="50" charset="-128"/>
                          <a:ea typeface="HG丸ｺﾞｼｯｸM-PRO" pitchFamily="50" charset="-128"/>
                        </a:rPr>
                        <a:t>％（区民アンケート）</a:t>
                      </a:r>
                      <a:endParaRPr lang="en-US" altLang="ja-JP" sz="100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前年度実績を</a:t>
                      </a:r>
                      <a:r>
                        <a:rPr lang="en-US" altLang="ja-JP" sz="1000" b="0" i="0" u="none" strike="noStrike" dirty="0">
                          <a:solidFill>
                            <a:schemeClr val="tx1"/>
                          </a:solidFill>
                          <a:effectLst/>
                          <a:latin typeface="HG丸ｺﾞｼｯｸM-PRO" pitchFamily="50" charset="-128"/>
                          <a:ea typeface="HG丸ｺﾞｼｯｸM-PRO" pitchFamily="50" charset="-128"/>
                        </a:rPr>
                        <a:t>10</a:t>
                      </a:r>
                      <a:r>
                        <a:rPr lang="ja-JP" altLang="en-US" sz="1000" b="0" i="0" u="none" strike="noStrike" dirty="0">
                          <a:solidFill>
                            <a:schemeClr val="tx1"/>
                          </a:solidFill>
                          <a:effectLst/>
                          <a:latin typeface="HG丸ｺﾞｼｯｸM-PRO" pitchFamily="50" charset="-128"/>
                          <a:ea typeface="HG丸ｺﾞｼｯｸM-PRO" pitchFamily="50" charset="-128"/>
                        </a:rPr>
                        <a:t>％以上下回った場合、手法を再構築</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br>
                        <a:rPr lang="en-US" altLang="ja-JP" sz="1000" b="0" i="0" u="none" strike="noStrike" dirty="0">
                          <a:solidFill>
                            <a:schemeClr val="tx1"/>
                          </a:solidFill>
                          <a:effectLst/>
                          <a:latin typeface="HGPｺﾞｼｯｸE" pitchFamily="50" charset="-128"/>
                          <a:ea typeface="HGPｺﾞｼｯｸE" pitchFamily="50" charset="-128"/>
                        </a:rPr>
                      </a:br>
                      <a:r>
                        <a:rPr lang="ja-JP" altLang="en-US"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令和</a:t>
                      </a:r>
                      <a:r>
                        <a:rPr lang="en-US" altLang="ja-JP" sz="1000" b="0" i="0" u="none" strike="noStrike" dirty="0">
                          <a:solidFill>
                            <a:schemeClr val="tx1"/>
                          </a:solidFill>
                          <a:effectLst/>
                          <a:latin typeface="HG丸ｺﾞｼｯｸM-PRO" pitchFamily="50" charset="-128"/>
                          <a:ea typeface="HG丸ｺﾞｼｯｸM-PRO" pitchFamily="50" charset="-128"/>
                        </a:rPr>
                        <a:t>3</a:t>
                      </a:r>
                      <a:r>
                        <a:rPr lang="ja-JP" altLang="en-US" sz="1000" b="0" i="0" u="none" strike="noStrike" dirty="0">
                          <a:solidFill>
                            <a:schemeClr val="tx1"/>
                          </a:solidFill>
                          <a:effectLst/>
                          <a:latin typeface="HG丸ｺﾞｼｯｸM-PRO" pitchFamily="50" charset="-128"/>
                          <a:ea typeface="HG丸ｺﾞｼｯｸM-PRO" pitchFamily="50" charset="-128"/>
                        </a:rPr>
                        <a:t>年度実績）</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zh-TW"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①</a:t>
                      </a:r>
                      <a:r>
                        <a:rPr lang="en-US" altLang="zh-TW"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47</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.6</a:t>
                      </a:r>
                      <a:r>
                        <a:rPr lang="en-US" altLang="zh-TW"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zh-TW"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　</a:t>
                      </a:r>
                      <a:endParaRPr lang="en-US" altLang="zh-TW"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zh-TW"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②</a:t>
                      </a:r>
                      <a:r>
                        <a:rPr lang="en-US" altLang="zh-TW"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51</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.4</a:t>
                      </a:r>
                      <a:r>
                        <a:rPr lang="en-US" altLang="zh-TW"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38291874"/>
              </p:ext>
            </p:extLst>
          </p:nvPr>
        </p:nvGraphicFramePr>
        <p:xfrm>
          <a:off x="420031" y="4592960"/>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214</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333</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333</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戦略５－３</a:t>
            </a:r>
            <a:endParaRPr kumimoji="1" lang="ja-JP" altLang="en-US" sz="1050" dirty="0">
              <a:solidFill>
                <a:schemeClr val="tx1"/>
              </a:solidFill>
              <a:latin typeface="+mj-ea"/>
              <a:ea typeface="+mj-ea"/>
            </a:endParaRPr>
          </a:p>
        </p:txBody>
      </p:sp>
      <p:sp>
        <p:nvSpPr>
          <p:cNvPr id="8" name="正方形/長方形 7"/>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9" name="正方形/長方形 8"/>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47</a:t>
            </a:r>
            <a:r>
              <a:rPr kumimoji="1" lang="en-US" altLang="ja-JP" dirty="0">
                <a:solidFill>
                  <a:schemeClr val="tx1"/>
                </a:solidFill>
              </a:rPr>
              <a:t>-</a:t>
            </a:r>
            <a:endParaRPr kumimoji="1" lang="ja-JP" altLang="en-US" dirty="0">
              <a:solidFill>
                <a:schemeClr val="tx1"/>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2346595726"/>
              </p:ext>
            </p:extLst>
          </p:nvPr>
        </p:nvGraphicFramePr>
        <p:xfrm>
          <a:off x="420031" y="5075067"/>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285290">
                <a:tc>
                  <a:txBody>
                    <a:bodyPr/>
                    <a:lstStyle/>
                    <a:p>
                      <a:pPr algn="ctr"/>
                      <a:r>
                        <a:rPr kumimoji="1" lang="ja-JP" altLang="en-US" sz="800" dirty="0">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区民が区政運営に参画する仕組みづくり関係事業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・増減なし</a:t>
                      </a: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18" name="グループ化 17"/>
          <p:cNvGrpSpPr/>
          <p:nvPr/>
        </p:nvGrpSpPr>
        <p:grpSpPr>
          <a:xfrm>
            <a:off x="4221088" y="577944"/>
            <a:ext cx="389851" cy="338554"/>
            <a:chOff x="6039776" y="8639697"/>
            <a:chExt cx="389851" cy="338554"/>
          </a:xfrm>
        </p:grpSpPr>
        <p:sp>
          <p:nvSpPr>
            <p:cNvPr id="19" name="角丸四角形 18"/>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pSp>
        <p:nvGrpSpPr>
          <p:cNvPr id="24" name="グループ化 23"/>
          <p:cNvGrpSpPr/>
          <p:nvPr/>
        </p:nvGrpSpPr>
        <p:grpSpPr>
          <a:xfrm>
            <a:off x="4164256" y="5931196"/>
            <a:ext cx="446683" cy="338554"/>
            <a:chOff x="6039776" y="9093231"/>
            <a:chExt cx="389851" cy="338554"/>
          </a:xfrm>
        </p:grpSpPr>
        <p:sp>
          <p:nvSpPr>
            <p:cNvPr id="25" name="角丸四角形 24"/>
            <p:cNvSpPr/>
            <p:nvPr/>
          </p:nvSpPr>
          <p:spPr>
            <a:xfrm>
              <a:off x="6090685" y="9143753"/>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6039776" y="9093231"/>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aphicFrame>
        <p:nvGraphicFramePr>
          <p:cNvPr id="6" name="表 5"/>
          <p:cNvGraphicFramePr>
            <a:graphicFrameLocks noGrp="1"/>
          </p:cNvGraphicFramePr>
          <p:nvPr>
            <p:extLst>
              <p:ext uri="{D42A27DB-BD31-4B8C-83A1-F6EECF244321}">
                <p14:modId xmlns:p14="http://schemas.microsoft.com/office/powerpoint/2010/main" val="4181357107"/>
              </p:ext>
            </p:extLst>
          </p:nvPr>
        </p:nvGraphicFramePr>
        <p:xfrm>
          <a:off x="392323" y="7667910"/>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288032">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27,182</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35,686</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算定見込額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33,809</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2641646"/>
              </p:ext>
            </p:extLst>
          </p:nvPr>
        </p:nvGraphicFramePr>
        <p:xfrm>
          <a:off x="401079" y="8093368"/>
          <a:ext cx="4167706" cy="579120"/>
        </p:xfrm>
        <a:graphic>
          <a:graphicData uri="http://schemas.openxmlformats.org/drawingml/2006/table">
            <a:tbl>
              <a:tblPr firstRow="1" bandRow="1">
                <a:tableStyleId>{5940675A-B579-460E-94D1-54222C63F5DA}</a:tableStyleId>
              </a:tblPr>
              <a:tblGrid>
                <a:gridCol w="694618">
                  <a:extLst>
                    <a:ext uri="{9D8B030D-6E8A-4147-A177-3AD203B41FA5}">
                      <a16:colId xmlns:a16="http://schemas.microsoft.com/office/drawing/2014/main" val="20000"/>
                    </a:ext>
                  </a:extLst>
                </a:gridCol>
                <a:gridCol w="3473088">
                  <a:extLst>
                    <a:ext uri="{9D8B030D-6E8A-4147-A177-3AD203B41FA5}">
                      <a16:colId xmlns:a16="http://schemas.microsoft.com/office/drawing/2014/main" val="20001"/>
                    </a:ext>
                  </a:extLst>
                </a:gridCol>
              </a:tblGrid>
              <a:tr h="430174">
                <a:tc>
                  <a:txBody>
                    <a:bodyPr/>
                    <a:lstStyle/>
                    <a:p>
                      <a:pPr algn="ctr"/>
                      <a:r>
                        <a:rPr kumimoji="1" lang="ja-JP" altLang="en-US" sz="80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まち魅力プロモーション事業</a:t>
                      </a: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・支出内容、単価等の見直しによる減</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区民アンケート調査事業</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・アンケート委託業務見直し等による減</a:t>
                      </a:r>
                      <a:endParaRPr kumimoji="1" lang="en-US" altLang="ja-JP" sz="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29384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143214"/>
              </p:ext>
            </p:extLst>
          </p:nvPr>
        </p:nvGraphicFramePr>
        <p:xfrm>
          <a:off x="260648" y="304463"/>
          <a:ext cx="6264696" cy="4072473"/>
        </p:xfrm>
        <a:graphic>
          <a:graphicData uri="http://schemas.openxmlformats.org/drawingml/2006/table">
            <a:tbl>
              <a:tblPr bandRow="1">
                <a:tableStyleId>{7DF18680-E054-41AD-8BC1-D1AEF772440D}</a:tableStyleId>
              </a:tblPr>
              <a:tblGrid>
                <a:gridCol w="2736304">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489698">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u="none" strike="noStrike" dirty="0">
                          <a:solidFill>
                            <a:schemeClr val="tx1"/>
                          </a:solidFill>
                          <a:effectLst/>
                          <a:latin typeface="HGPｺﾞｼｯｸE" pitchFamily="50" charset="-128"/>
                          <a:ea typeface="HGPｺﾞｼｯｸE" pitchFamily="50" charset="-128"/>
                        </a:rPr>
                        <a:t>「市政改革プラン</a:t>
                      </a:r>
                      <a:r>
                        <a:rPr lang="en-US" altLang="ja-JP" sz="1600" u="none" strike="noStrike" dirty="0">
                          <a:solidFill>
                            <a:schemeClr val="tx1"/>
                          </a:solidFill>
                          <a:effectLst/>
                          <a:latin typeface="HGPｺﾞｼｯｸE" pitchFamily="50" charset="-128"/>
                          <a:ea typeface="HGPｺﾞｼｯｸE" pitchFamily="50" charset="-128"/>
                        </a:rPr>
                        <a:t>3.1</a:t>
                      </a:r>
                      <a:r>
                        <a:rPr lang="ja-JP" altLang="en-US" sz="1600" u="none" strike="noStrike" dirty="0">
                          <a:solidFill>
                            <a:schemeClr val="tx1"/>
                          </a:solidFill>
                          <a:effectLst/>
                          <a:latin typeface="HGPｺﾞｼｯｸE" pitchFamily="50" charset="-128"/>
                          <a:ea typeface="HGPｺﾞｼｯｸE" pitchFamily="50" charset="-128"/>
                        </a:rPr>
                        <a:t>」</a:t>
                      </a:r>
                      <a:r>
                        <a:rPr lang="ja-JP" altLang="en-US" sz="1600" u="none" strike="noStrike" dirty="0">
                          <a:effectLst/>
                          <a:latin typeface="HGPｺﾞｼｯｸE" pitchFamily="50" charset="-128"/>
                          <a:ea typeface="HGPｺﾞｼｯｸE" pitchFamily="50" charset="-128"/>
                        </a:rPr>
                        <a:t>に基づく取組等</a:t>
                      </a:r>
                      <a:endParaRPr lang="ja-JP" altLang="en-US" sz="1600" b="0" i="0" u="none" strike="noStrike" dirty="0">
                        <a:solidFill>
                          <a:srgbClr val="000000"/>
                        </a:solidFill>
                        <a:effectLst/>
                        <a:latin typeface="HGPｺﾞｼｯｸE" pitchFamily="50" charset="-128"/>
                        <a:ea typeface="HGPｺﾞｼｯｸE" pitchFamily="50" charset="-128"/>
                      </a:endParaRPr>
                    </a:p>
                  </a:txBody>
                  <a:tcPr marL="72000" marR="9526" marT="78000"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2000" b="0" i="0" u="none" strike="noStrike" dirty="0">
                        <a:solidFill>
                          <a:srgbClr val="000000"/>
                        </a:solidFill>
                        <a:effectLst/>
                        <a:latin typeface="HGPｺﾞｼｯｸE" pitchFamily="50" charset="-128"/>
                        <a:ea typeface="HGPｺﾞｼｯｸE" pitchFamily="50" charset="-128"/>
                      </a:endParaRPr>
                    </a:p>
                  </a:txBody>
                  <a:tcPr marL="72000" marR="9526" marT="78000"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80198">
                <a:tc gridSpan="2">
                  <a:txBody>
                    <a:bodyPr/>
                    <a:lstStyle/>
                    <a:p>
                      <a:pPr algn="l" fontAlgn="ctr"/>
                      <a:r>
                        <a:rPr lang="en-US" altLang="ja-JP" sz="1200" b="0" i="0" u="none" strike="noStrike" dirty="0">
                          <a:solidFill>
                            <a:schemeClr val="tx1"/>
                          </a:solidFill>
                          <a:effectLst/>
                          <a:latin typeface="HGPｺﾞｼｯｸE" pitchFamily="50" charset="-128"/>
                          <a:ea typeface="HGPｺﾞｼｯｸE" pitchFamily="50" charset="-128"/>
                        </a:rPr>
                        <a:t>〔</a:t>
                      </a:r>
                      <a:r>
                        <a:rPr lang="ja-JP" altLang="en-US" sz="1200" b="0" i="0" u="none" strike="noStrike" dirty="0">
                          <a:solidFill>
                            <a:schemeClr val="tx1"/>
                          </a:solidFill>
                          <a:effectLst/>
                          <a:latin typeface="HGPｺﾞｼｯｸE" pitchFamily="50" charset="-128"/>
                          <a:ea typeface="HGPｺﾞｼｯｸE" pitchFamily="50" charset="-128"/>
                        </a:rPr>
                        <a:t>１</a:t>
                      </a:r>
                      <a:r>
                        <a:rPr lang="en-US" altLang="ja-JP" sz="1200" b="0" i="0" u="none" strike="noStrike" dirty="0">
                          <a:solidFill>
                            <a:schemeClr val="tx1"/>
                          </a:solidFill>
                          <a:effectLst/>
                          <a:latin typeface="HGPｺﾞｼｯｸE" pitchFamily="50" charset="-128"/>
                          <a:ea typeface="HGPｺﾞｼｯｸE" pitchFamily="50" charset="-128"/>
                        </a:rPr>
                        <a:t>〕</a:t>
                      </a:r>
                      <a:r>
                        <a:rPr lang="ja-JP" altLang="en-US" sz="1200" b="0" i="0" u="none" strike="noStrike" dirty="0">
                          <a:solidFill>
                            <a:schemeClr val="tx1"/>
                          </a:solidFill>
                          <a:effectLst/>
                          <a:latin typeface="HGPｺﾞｼｯｸE" pitchFamily="50" charset="-128"/>
                          <a:ea typeface="HGPｺﾞｼｯｸE" pitchFamily="50" charset="-128"/>
                        </a:rPr>
                        <a:t>　</a:t>
                      </a:r>
                      <a:r>
                        <a:rPr lang="en-US" altLang="ja-JP" sz="1200" b="0" i="0" u="none" strike="noStrike" dirty="0">
                          <a:solidFill>
                            <a:schemeClr val="tx1"/>
                          </a:solidFill>
                          <a:effectLst/>
                          <a:latin typeface="HGPｺﾞｼｯｸE" pitchFamily="50" charset="-128"/>
                          <a:ea typeface="HGPｺﾞｼｯｸE" pitchFamily="50" charset="-128"/>
                        </a:rPr>
                        <a:t>【</a:t>
                      </a:r>
                      <a:r>
                        <a:rPr lang="ja-JP" altLang="en-US" sz="1200" b="0" i="0" u="none" strike="noStrike" dirty="0">
                          <a:solidFill>
                            <a:schemeClr val="tx1"/>
                          </a:solidFill>
                          <a:effectLst/>
                          <a:latin typeface="HGPｺﾞｼｯｸE" pitchFamily="50" charset="-128"/>
                          <a:ea typeface="HGPｺﾞｼｯｸE" pitchFamily="50" charset="-128"/>
                        </a:rPr>
                        <a:t>保険料収納率の向上</a:t>
                      </a:r>
                      <a:r>
                        <a:rPr lang="en-US" altLang="ja-JP" sz="1200" b="0" i="0" u="none" strike="noStrike" dirty="0">
                          <a:solidFill>
                            <a:schemeClr val="tx1"/>
                          </a:solidFill>
                          <a:effectLst/>
                          <a:latin typeface="HGPｺﾞｼｯｸE" pitchFamily="50" charset="-128"/>
                          <a:ea typeface="HGPｺﾞｼｯｸE" pitchFamily="50" charset="-128"/>
                        </a:rPr>
                        <a:t>】</a:t>
                      </a:r>
                      <a:endParaRPr lang="en-US" altLang="ja-JP" sz="1000" b="0" i="0" u="none" strike="noStrike" dirty="0">
                        <a:solidFill>
                          <a:schemeClr val="tx1"/>
                        </a:solidFill>
                        <a:effectLst/>
                        <a:latin typeface="HGPｺﾞｼｯｸE" pitchFamily="50" charset="-128"/>
                        <a:ea typeface="HGPｺﾞｼｯｸE" pitchFamily="50" charset="-128"/>
                      </a:endParaRPr>
                    </a:p>
                  </a:txBody>
                  <a:tcPr marL="72000" marR="72000" marT="72000" marB="72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202577">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（趣旨・目的）</a:t>
                      </a:r>
                      <a:endParaRPr lang="en-US" altLang="ja-JP" sz="1200" b="0" i="0" u="none" strike="sngStrike" dirty="0">
                        <a:solidFill>
                          <a:srgbClr val="FF0000"/>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国民健康保険制度のより安定的な運営と、相互扶助制度としての負担の公平性・公正性を確保するため、保険料収納率向上の取組は重要である。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（取組の概要）</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減免制度の周知や口座振替の利用</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勧奨により、新たな未収金の発生</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を抑制する。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baseline="0" dirty="0">
                          <a:solidFill>
                            <a:schemeClr val="tx1"/>
                          </a:solidFill>
                          <a:effectLst/>
                          <a:latin typeface="HG丸ｺﾞｼｯｸM-PRO" pitchFamily="50" charset="-128"/>
                          <a:ea typeface="HG丸ｺﾞｼｯｸM-PRO" pitchFamily="50" charset="-128"/>
                        </a:rPr>
                        <a:t> 納付催告や滞納処分などの</a:t>
                      </a:r>
                      <a:r>
                        <a:rPr lang="ja-JP" altLang="en-US" sz="1200" b="0" i="0" u="none" strike="noStrike" dirty="0">
                          <a:solidFill>
                            <a:schemeClr val="tx1"/>
                          </a:solidFill>
                          <a:effectLst/>
                          <a:latin typeface="HG丸ｺﾞｼｯｸM-PRO" pitchFamily="50" charset="-128"/>
                          <a:ea typeface="HG丸ｺﾞｼｯｸM-PRO" pitchFamily="50" charset="-128"/>
                        </a:rPr>
                        <a:t>収納対</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策を実施することにより、未収金</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を減少させる。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endParaRPr lang="ja-JP" altLang="en-US"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（目標）</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前年度実績を上回る収納率の確保</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（取組の内容）</a:t>
                      </a:r>
                    </a:p>
                    <a:p>
                      <a:pPr marL="0" marR="0" indent="0" algn="l" defTabSz="914331"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制度周知</a:t>
                      </a:r>
                      <a:r>
                        <a:rPr lang="en-US" altLang="ja-JP" sz="1200" b="0" i="0" u="none" strike="noStrike" dirty="0">
                          <a:solidFill>
                            <a:schemeClr val="tx1"/>
                          </a:solidFill>
                          <a:effectLst/>
                          <a:latin typeface="HG丸ｺﾞｼｯｸM-PRO" pitchFamily="50" charset="-128"/>
                          <a:ea typeface="HG丸ｺﾞｼｯｸM-PRO" pitchFamily="50" charset="-128"/>
                        </a:rPr>
                        <a:t>】</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延滞金や滞納処分についての制度周知による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納付意識の向上</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納め忘れ防止のための口座振替勧奨</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所得不明世帯への簡易申告書の提出勧奨や減</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免可能世帯に対する申請勧奨、他保険に加入</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していると思われる対象者への届出勧奨など</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による保険料の適正賦課</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自主納付のない世帯に対する納付勧奨</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収納対策</a:t>
                      </a:r>
                      <a:r>
                        <a:rPr lang="en-US" altLang="ja-JP" sz="1200" b="0" i="0" u="none" strike="noStrike" dirty="0">
                          <a:solidFill>
                            <a:schemeClr val="tx1"/>
                          </a:solidFill>
                          <a:effectLst/>
                          <a:latin typeface="HG丸ｺﾞｼｯｸM-PRO" pitchFamily="50" charset="-128"/>
                          <a:ea typeface="HG丸ｺﾞｼｯｸM-PRO" pitchFamily="50" charset="-128"/>
                        </a:rPr>
                        <a:t>】</a:t>
                      </a: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納付催告によっても自主納付に至らない世帯</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に対する、財産調査・滞納処分の実施</a:t>
                      </a:r>
                      <a:endParaRPr lang="en-US" altLang="ja-JP" sz="1200" b="0" i="0" u="none" strike="sngStrike" dirty="0">
                        <a:solidFill>
                          <a:srgbClr val="FF0000"/>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48</a:t>
            </a:r>
            <a:r>
              <a:rPr kumimoji="1" lang="en-US" altLang="ja-JP" dirty="0">
                <a:solidFill>
                  <a:schemeClr val="tx1"/>
                </a:solidFill>
              </a:rPr>
              <a:t>-</a:t>
            </a:r>
            <a:endParaRPr kumimoji="1" lang="ja-JP" altLang="en-US" dirty="0">
              <a:solidFill>
                <a:schemeClr val="tx1"/>
              </a:solidFill>
            </a:endParaRPr>
          </a:p>
        </p:txBody>
      </p:sp>
      <p:sp>
        <p:nvSpPr>
          <p:cNvPr id="7" name="正方形/長方形 6"/>
          <p:cNvSpPr/>
          <p:nvPr/>
        </p:nvSpPr>
        <p:spPr>
          <a:xfrm>
            <a:off x="3978000" y="0"/>
            <a:ext cx="2880000" cy="27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「市政改革プラン</a:t>
            </a:r>
            <a:r>
              <a:rPr lang="en-US" altLang="ja-JP" sz="1050" dirty="0" smtClean="0">
                <a:solidFill>
                  <a:schemeClr val="tx1"/>
                </a:solidFill>
                <a:latin typeface="+mj-ea"/>
                <a:ea typeface="+mj-ea"/>
              </a:rPr>
              <a:t>3.1</a:t>
            </a:r>
            <a:r>
              <a:rPr lang="ja-JP" altLang="en-US" sz="1050" dirty="0" smtClean="0">
                <a:solidFill>
                  <a:schemeClr val="tx1"/>
                </a:solidFill>
                <a:latin typeface="+mj-ea"/>
                <a:ea typeface="+mj-ea"/>
              </a:rPr>
              <a:t>」</a:t>
            </a:r>
            <a:r>
              <a:rPr lang="ja-JP" altLang="en-US" sz="1050" dirty="0">
                <a:solidFill>
                  <a:schemeClr val="tx1"/>
                </a:solidFill>
                <a:latin typeface="+mj-ea"/>
                <a:ea typeface="+mj-ea"/>
              </a:rPr>
              <a:t>に基づく取組等</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2210645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49</a:t>
            </a:r>
            <a:r>
              <a:rPr kumimoji="1" lang="en-US" altLang="ja-JP" dirty="0">
                <a:solidFill>
                  <a:schemeClr val="tx1"/>
                </a:solidFill>
              </a:rPr>
              <a:t>-</a:t>
            </a:r>
            <a:endParaRPr kumimoji="1" lang="ja-JP" altLang="en-US" dirty="0">
              <a:solidFill>
                <a:schemeClr val="tx1"/>
              </a:solidFill>
            </a:endParaRPr>
          </a:p>
        </p:txBody>
      </p:sp>
      <p:sp>
        <p:nvSpPr>
          <p:cNvPr id="7" name="正方形/長方形 6"/>
          <p:cNvSpPr/>
          <p:nvPr/>
        </p:nvSpPr>
        <p:spPr>
          <a:xfrm>
            <a:off x="-315416" y="0"/>
            <a:ext cx="2880000" cy="27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令和４年度予算事業一覧表</a:t>
            </a:r>
            <a:endParaRPr kumimoji="1" lang="ja-JP" altLang="en-US" sz="1050" dirty="0">
              <a:solidFill>
                <a:schemeClr val="tx1"/>
              </a:solidFill>
              <a:latin typeface="+mj-ea"/>
              <a:ea typeface="+mj-ea"/>
            </a:endParaRPr>
          </a:p>
        </p:txBody>
      </p:sp>
      <p:pic>
        <p:nvPicPr>
          <p:cNvPr id="19" name="図 18">
            <a:extLst>
              <a:ext uri="{FF2B5EF4-FFF2-40B4-BE49-F238E27FC236}">
                <a16:creationId xmlns:a16="http://schemas.microsoft.com/office/drawing/2014/main" id="{8032E755-C127-4052-93D9-82B58E204443}"/>
              </a:ext>
            </a:extLst>
          </p:cNvPr>
          <p:cNvPicPr>
            <a:picLocks noChangeAspect="1"/>
          </p:cNvPicPr>
          <p:nvPr/>
        </p:nvPicPr>
        <p:blipFill>
          <a:blip r:embed="rId3"/>
          <a:stretch>
            <a:fillRect/>
          </a:stretch>
        </p:blipFill>
        <p:spPr>
          <a:xfrm>
            <a:off x="548680" y="258482"/>
            <a:ext cx="5707871" cy="9303029"/>
          </a:xfrm>
          <a:prstGeom prst="rect">
            <a:avLst/>
          </a:prstGeom>
        </p:spPr>
      </p:pic>
    </p:spTree>
    <p:extLst>
      <p:ext uri="{BB962C8B-B14F-4D97-AF65-F5344CB8AC3E}">
        <p14:creationId xmlns:p14="http://schemas.microsoft.com/office/powerpoint/2010/main" val="98769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50</a:t>
            </a:r>
            <a:r>
              <a:rPr kumimoji="1" lang="en-US" altLang="ja-JP" dirty="0">
                <a:solidFill>
                  <a:schemeClr val="tx1"/>
                </a:solidFill>
              </a:rPr>
              <a:t>-</a:t>
            </a:r>
            <a:endParaRPr kumimoji="1" lang="ja-JP" altLang="en-US" dirty="0">
              <a:solidFill>
                <a:schemeClr val="tx1"/>
              </a:solidFill>
            </a:endParaRPr>
          </a:p>
        </p:txBody>
      </p:sp>
      <p:sp>
        <p:nvSpPr>
          <p:cNvPr id="7" name="正方形/長方形 6"/>
          <p:cNvSpPr/>
          <p:nvPr/>
        </p:nvSpPr>
        <p:spPr>
          <a:xfrm>
            <a:off x="4527966" y="0"/>
            <a:ext cx="2880000" cy="27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令和４年度予算事業一覧表</a:t>
            </a:r>
            <a:endParaRPr kumimoji="1" lang="ja-JP" altLang="en-US" sz="1050" dirty="0">
              <a:solidFill>
                <a:schemeClr val="tx1"/>
              </a:solidFill>
              <a:latin typeface="+mj-ea"/>
              <a:ea typeface="+mj-ea"/>
            </a:endParaRPr>
          </a:p>
        </p:txBody>
      </p:sp>
      <p:pic>
        <p:nvPicPr>
          <p:cNvPr id="2" name="図 1">
            <a:extLst>
              <a:ext uri="{FF2B5EF4-FFF2-40B4-BE49-F238E27FC236}">
                <a16:creationId xmlns:a16="http://schemas.microsoft.com/office/drawing/2014/main" id="{E44FA270-BBE5-4171-85AD-CB6B4C7F2D49}"/>
              </a:ext>
            </a:extLst>
          </p:cNvPr>
          <p:cNvPicPr>
            <a:picLocks noChangeAspect="1"/>
          </p:cNvPicPr>
          <p:nvPr/>
        </p:nvPicPr>
        <p:blipFill>
          <a:blip r:embed="rId3"/>
          <a:stretch>
            <a:fillRect/>
          </a:stretch>
        </p:blipFill>
        <p:spPr>
          <a:xfrm>
            <a:off x="890034" y="272480"/>
            <a:ext cx="5077932" cy="9145016"/>
          </a:xfrm>
          <a:prstGeom prst="rect">
            <a:avLst/>
          </a:prstGeom>
        </p:spPr>
      </p:pic>
    </p:spTree>
    <p:extLst>
      <p:ext uri="{BB962C8B-B14F-4D97-AF65-F5344CB8AC3E}">
        <p14:creationId xmlns:p14="http://schemas.microsoft.com/office/powerpoint/2010/main" val="117782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68960" y="9561512"/>
            <a:ext cx="864096" cy="34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51</a:t>
            </a:r>
            <a:r>
              <a:rPr kumimoji="1" lang="en-US" altLang="ja-JP" dirty="0">
                <a:solidFill>
                  <a:schemeClr val="tx1"/>
                </a:solidFill>
              </a:rPr>
              <a:t>-</a:t>
            </a:r>
            <a:endParaRPr kumimoji="1" lang="ja-JP" altLang="en-US" dirty="0">
              <a:solidFill>
                <a:schemeClr val="tx1"/>
              </a:solidFill>
            </a:endParaRPr>
          </a:p>
        </p:txBody>
      </p:sp>
      <p:sp>
        <p:nvSpPr>
          <p:cNvPr id="7" name="正方形/長方形 6"/>
          <p:cNvSpPr/>
          <p:nvPr/>
        </p:nvSpPr>
        <p:spPr>
          <a:xfrm>
            <a:off x="-315416" y="0"/>
            <a:ext cx="2880000" cy="27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令和４年度予算事業一覧表</a:t>
            </a:r>
            <a:endParaRPr kumimoji="1" lang="ja-JP" altLang="en-US" sz="1050" dirty="0">
              <a:solidFill>
                <a:schemeClr val="tx1"/>
              </a:solidFill>
              <a:latin typeface="+mj-ea"/>
              <a:ea typeface="+mj-ea"/>
            </a:endParaRPr>
          </a:p>
        </p:txBody>
      </p:sp>
      <p:grpSp>
        <p:nvGrpSpPr>
          <p:cNvPr id="2" name="Group 4"/>
          <p:cNvGrpSpPr>
            <a:grpSpLocks noChangeAspect="1"/>
          </p:cNvGrpSpPr>
          <p:nvPr/>
        </p:nvGrpSpPr>
        <p:grpSpPr bwMode="auto">
          <a:xfrm>
            <a:off x="357188" y="488950"/>
            <a:ext cx="6134100" cy="5619750"/>
            <a:chOff x="225" y="308"/>
            <a:chExt cx="3864" cy="3540"/>
          </a:xfrm>
        </p:grpSpPr>
        <p:sp>
          <p:nvSpPr>
            <p:cNvPr id="3" name="AutoShape 3"/>
            <p:cNvSpPr>
              <a:spLocks noChangeAspect="1" noChangeArrowheads="1" noTextEdit="1"/>
            </p:cNvSpPr>
            <p:nvPr/>
          </p:nvSpPr>
          <p:spPr bwMode="auto">
            <a:xfrm>
              <a:off x="231" y="308"/>
              <a:ext cx="3858" cy="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p:cNvSpPr>
              <a:spLocks noChangeArrowheads="1"/>
            </p:cNvSpPr>
            <p:nvPr/>
          </p:nvSpPr>
          <p:spPr bwMode="auto">
            <a:xfrm>
              <a:off x="231" y="717"/>
              <a:ext cx="3858" cy="246"/>
            </a:xfrm>
            <a:prstGeom prst="rect">
              <a:avLst/>
            </a:prstGeom>
            <a:solidFill>
              <a:srgbClr val="FCD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6"/>
            <p:cNvSpPr>
              <a:spLocks noChangeArrowheads="1"/>
            </p:cNvSpPr>
            <p:nvPr/>
          </p:nvSpPr>
          <p:spPr bwMode="auto">
            <a:xfrm>
              <a:off x="231" y="957"/>
              <a:ext cx="1971" cy="7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p:cNvSpPr>
              <a:spLocks noChangeArrowheads="1"/>
            </p:cNvSpPr>
            <p:nvPr/>
          </p:nvSpPr>
          <p:spPr bwMode="auto">
            <a:xfrm>
              <a:off x="231" y="1678"/>
              <a:ext cx="3858" cy="24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8"/>
            <p:cNvSpPr>
              <a:spLocks noChangeArrowheads="1"/>
            </p:cNvSpPr>
            <p:nvPr/>
          </p:nvSpPr>
          <p:spPr bwMode="auto">
            <a:xfrm>
              <a:off x="231" y="2640"/>
              <a:ext cx="3858" cy="246"/>
            </a:xfrm>
            <a:prstGeom prst="rect">
              <a:avLst/>
            </a:prstGeom>
            <a:solidFill>
              <a:srgbClr val="FCD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9"/>
            <p:cNvSpPr>
              <a:spLocks noChangeArrowheads="1"/>
            </p:cNvSpPr>
            <p:nvPr/>
          </p:nvSpPr>
          <p:spPr bwMode="auto">
            <a:xfrm>
              <a:off x="231" y="3602"/>
              <a:ext cx="3858" cy="24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0"/>
            <p:cNvSpPr>
              <a:spLocks noChangeArrowheads="1"/>
            </p:cNvSpPr>
            <p:nvPr/>
          </p:nvSpPr>
          <p:spPr bwMode="auto">
            <a:xfrm>
              <a:off x="3698" y="560"/>
              <a:ext cx="22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(単位：千円)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2310" y="741"/>
              <a:ext cx="18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３年 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2785" y="741"/>
              <a:ext cx="18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４年 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2310" y="861"/>
              <a:ext cx="16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当初①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2743" y="861"/>
              <a:ext cx="2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予算額②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2424" y="981"/>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13,960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2899" y="981"/>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21,134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3164" y="987"/>
              <a:ext cx="2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３－２－１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2418" y="1101"/>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(9,307)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2851" y="1101"/>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(14,090)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2424" y="1222"/>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12,507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2899" y="1222"/>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12,423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3164" y="1228"/>
              <a:ext cx="2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３－１－１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2376" y="1342"/>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(12,261)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2851" y="1342"/>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(12,037)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2424" y="1462"/>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28,245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2899" y="1462"/>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28,245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3164" y="1468"/>
              <a:ext cx="3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effectLst/>
                  <a:latin typeface="ＭＳ Ｐ明朝" panose="02020600040205080304" pitchFamily="18" charset="-128"/>
                  <a:ea typeface="ＭＳ Ｐ明朝" panose="02020600040205080304" pitchFamily="18" charset="-128"/>
                </a:rPr>
                <a:t>４－１－２</a:t>
              </a:r>
              <a:endParaRPr kumimoji="0" lang="ja-JP" altLang="ja-JP" sz="1800" b="0" i="0" u="none" strike="noStrike" cap="none" normalizeH="0" baseline="0" dirty="0">
                <a:ln>
                  <a:noFill/>
                </a:ln>
                <a:effectLst/>
              </a:endParaRPr>
            </a:p>
          </p:txBody>
        </p:sp>
        <p:sp>
          <p:nvSpPr>
            <p:cNvPr id="30" name="Rectangle 28"/>
            <p:cNvSpPr>
              <a:spLocks noChangeArrowheads="1"/>
            </p:cNvSpPr>
            <p:nvPr/>
          </p:nvSpPr>
          <p:spPr bwMode="auto">
            <a:xfrm>
              <a:off x="2376" y="1582"/>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(24,945)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2851" y="1582"/>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(24,945)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30"/>
            <p:cNvSpPr>
              <a:spLocks noChangeArrowheads="1"/>
            </p:cNvSpPr>
            <p:nvPr/>
          </p:nvSpPr>
          <p:spPr bwMode="auto">
            <a:xfrm>
              <a:off x="2424" y="1702"/>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54,712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31"/>
            <p:cNvSpPr>
              <a:spLocks noChangeArrowheads="1"/>
            </p:cNvSpPr>
            <p:nvPr/>
          </p:nvSpPr>
          <p:spPr bwMode="auto">
            <a:xfrm>
              <a:off x="2899" y="1702"/>
              <a:ext cx="28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61,802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2"/>
            <p:cNvSpPr>
              <a:spLocks noChangeArrowheads="1"/>
            </p:cNvSpPr>
            <p:nvPr/>
          </p:nvSpPr>
          <p:spPr bwMode="auto">
            <a:xfrm>
              <a:off x="2376" y="1823"/>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(46,513)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3"/>
            <p:cNvSpPr>
              <a:spLocks noChangeArrowheads="1"/>
            </p:cNvSpPr>
            <p:nvPr/>
          </p:nvSpPr>
          <p:spPr bwMode="auto">
            <a:xfrm>
              <a:off x="2851" y="1823"/>
              <a:ext cx="34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(51,072)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4"/>
            <p:cNvSpPr>
              <a:spLocks noChangeArrowheads="1"/>
            </p:cNvSpPr>
            <p:nvPr/>
          </p:nvSpPr>
          <p:spPr bwMode="auto">
            <a:xfrm>
              <a:off x="3698" y="2484"/>
              <a:ext cx="22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(単位：千円)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5"/>
            <p:cNvSpPr>
              <a:spLocks noChangeArrowheads="1"/>
            </p:cNvSpPr>
            <p:nvPr/>
          </p:nvSpPr>
          <p:spPr bwMode="auto">
            <a:xfrm>
              <a:off x="2310" y="2664"/>
              <a:ext cx="18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３年 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6"/>
            <p:cNvSpPr>
              <a:spLocks noChangeArrowheads="1"/>
            </p:cNvSpPr>
            <p:nvPr/>
          </p:nvSpPr>
          <p:spPr bwMode="auto">
            <a:xfrm>
              <a:off x="2785" y="2664"/>
              <a:ext cx="18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４年 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7"/>
            <p:cNvSpPr>
              <a:spLocks noChangeArrowheads="1"/>
            </p:cNvSpPr>
            <p:nvPr/>
          </p:nvSpPr>
          <p:spPr bwMode="auto">
            <a:xfrm>
              <a:off x="2310" y="2784"/>
              <a:ext cx="16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当初①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8"/>
            <p:cNvSpPr>
              <a:spLocks noChangeArrowheads="1"/>
            </p:cNvSpPr>
            <p:nvPr/>
          </p:nvSpPr>
          <p:spPr bwMode="auto">
            <a:xfrm>
              <a:off x="2743" y="2784"/>
              <a:ext cx="2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予算額②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9"/>
            <p:cNvSpPr>
              <a:spLocks noChangeArrowheads="1"/>
            </p:cNvSpPr>
            <p:nvPr/>
          </p:nvSpPr>
          <p:spPr bwMode="auto">
            <a:xfrm>
              <a:off x="2466" y="2904"/>
              <a:ext cx="24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5,694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40"/>
            <p:cNvSpPr>
              <a:spLocks noChangeArrowheads="1"/>
            </p:cNvSpPr>
            <p:nvPr/>
          </p:nvSpPr>
          <p:spPr bwMode="auto">
            <a:xfrm>
              <a:off x="2941" y="2904"/>
              <a:ext cx="24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5,695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41"/>
            <p:cNvSpPr>
              <a:spLocks noChangeArrowheads="1"/>
            </p:cNvSpPr>
            <p:nvPr/>
          </p:nvSpPr>
          <p:spPr bwMode="auto">
            <a:xfrm>
              <a:off x="3164" y="2910"/>
              <a:ext cx="2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３－２－１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2"/>
            <p:cNvSpPr>
              <a:spLocks noChangeArrowheads="1"/>
            </p:cNvSpPr>
            <p:nvPr/>
          </p:nvSpPr>
          <p:spPr bwMode="auto">
            <a:xfrm>
              <a:off x="2418" y="3025"/>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(5,694)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3"/>
            <p:cNvSpPr>
              <a:spLocks noChangeArrowheads="1"/>
            </p:cNvSpPr>
            <p:nvPr/>
          </p:nvSpPr>
          <p:spPr bwMode="auto">
            <a:xfrm>
              <a:off x="2893" y="3025"/>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(5,694)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4"/>
            <p:cNvSpPr>
              <a:spLocks noChangeArrowheads="1"/>
            </p:cNvSpPr>
            <p:nvPr/>
          </p:nvSpPr>
          <p:spPr bwMode="auto">
            <a:xfrm>
              <a:off x="2466" y="3145"/>
              <a:ext cx="24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5"/>
            <p:cNvSpPr>
              <a:spLocks noChangeArrowheads="1"/>
            </p:cNvSpPr>
            <p:nvPr/>
          </p:nvSpPr>
          <p:spPr bwMode="auto">
            <a:xfrm>
              <a:off x="2941" y="3145"/>
              <a:ext cx="24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1,129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6"/>
            <p:cNvSpPr>
              <a:spLocks noChangeArrowheads="1"/>
            </p:cNvSpPr>
            <p:nvPr/>
          </p:nvSpPr>
          <p:spPr bwMode="auto">
            <a:xfrm>
              <a:off x="3164" y="3151"/>
              <a:ext cx="2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３－２－１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7"/>
            <p:cNvSpPr>
              <a:spLocks noChangeArrowheads="1"/>
            </p:cNvSpPr>
            <p:nvPr/>
          </p:nvSpPr>
          <p:spPr bwMode="auto">
            <a:xfrm>
              <a:off x="2418" y="3265"/>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8"/>
            <p:cNvSpPr>
              <a:spLocks noChangeArrowheads="1"/>
            </p:cNvSpPr>
            <p:nvPr/>
          </p:nvSpPr>
          <p:spPr bwMode="auto">
            <a:xfrm>
              <a:off x="2893" y="3265"/>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9"/>
            <p:cNvSpPr>
              <a:spLocks noChangeArrowheads="1"/>
            </p:cNvSpPr>
            <p:nvPr/>
          </p:nvSpPr>
          <p:spPr bwMode="auto">
            <a:xfrm>
              <a:off x="2533" y="3385"/>
              <a:ext cx="16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372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50"/>
            <p:cNvSpPr>
              <a:spLocks noChangeArrowheads="1"/>
            </p:cNvSpPr>
            <p:nvPr/>
          </p:nvSpPr>
          <p:spPr bwMode="auto">
            <a:xfrm>
              <a:off x="3007" y="3385"/>
              <a:ext cx="16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372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51"/>
            <p:cNvSpPr>
              <a:spLocks noChangeArrowheads="1"/>
            </p:cNvSpPr>
            <p:nvPr/>
          </p:nvSpPr>
          <p:spPr bwMode="auto">
            <a:xfrm>
              <a:off x="3164" y="3391"/>
              <a:ext cx="2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３－２－１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2"/>
            <p:cNvSpPr>
              <a:spLocks noChangeArrowheads="1"/>
            </p:cNvSpPr>
            <p:nvPr/>
          </p:nvSpPr>
          <p:spPr bwMode="auto">
            <a:xfrm>
              <a:off x="2485" y="3505"/>
              <a:ext cx="22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(372)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3"/>
            <p:cNvSpPr>
              <a:spLocks noChangeArrowheads="1"/>
            </p:cNvSpPr>
            <p:nvPr/>
          </p:nvSpPr>
          <p:spPr bwMode="auto">
            <a:xfrm>
              <a:off x="2959" y="3505"/>
              <a:ext cx="22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(372)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4"/>
            <p:cNvSpPr>
              <a:spLocks noChangeArrowheads="1"/>
            </p:cNvSpPr>
            <p:nvPr/>
          </p:nvSpPr>
          <p:spPr bwMode="auto">
            <a:xfrm>
              <a:off x="2466" y="3626"/>
              <a:ext cx="24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7,197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5"/>
            <p:cNvSpPr>
              <a:spLocks noChangeArrowheads="1"/>
            </p:cNvSpPr>
            <p:nvPr/>
          </p:nvSpPr>
          <p:spPr bwMode="auto">
            <a:xfrm>
              <a:off x="2941" y="3626"/>
              <a:ext cx="24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7,196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6"/>
            <p:cNvSpPr>
              <a:spLocks noChangeArrowheads="1"/>
            </p:cNvSpPr>
            <p:nvPr/>
          </p:nvSpPr>
          <p:spPr bwMode="auto">
            <a:xfrm>
              <a:off x="2418" y="3746"/>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(7,197)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7"/>
            <p:cNvSpPr>
              <a:spLocks noChangeArrowheads="1"/>
            </p:cNvSpPr>
            <p:nvPr/>
          </p:nvSpPr>
          <p:spPr bwMode="auto">
            <a:xfrm>
              <a:off x="2893" y="3746"/>
              <a:ext cx="29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(7,197)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8"/>
            <p:cNvSpPr>
              <a:spLocks noChangeArrowheads="1"/>
            </p:cNvSpPr>
            <p:nvPr/>
          </p:nvSpPr>
          <p:spPr bwMode="auto">
            <a:xfrm>
              <a:off x="1132" y="338"/>
              <a:ext cx="107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令和４年度予算事業一覧表（区ＣＭ経費　抜粋）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9"/>
            <p:cNvSpPr>
              <a:spLocks noChangeArrowheads="1"/>
            </p:cNvSpPr>
            <p:nvPr/>
          </p:nvSpPr>
          <p:spPr bwMode="auto">
            <a:xfrm>
              <a:off x="2376" y="512"/>
              <a:ext cx="34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上段：歳  　出 　 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60"/>
            <p:cNvSpPr>
              <a:spLocks noChangeArrowheads="1"/>
            </p:cNvSpPr>
            <p:nvPr/>
          </p:nvSpPr>
          <p:spPr bwMode="auto">
            <a:xfrm>
              <a:off x="2340" y="603"/>
              <a:ext cx="36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(下段：所要一般財源)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61"/>
            <p:cNvSpPr>
              <a:spLocks noChangeArrowheads="1"/>
            </p:cNvSpPr>
            <p:nvPr/>
          </p:nvSpPr>
          <p:spPr bwMode="auto">
            <a:xfrm>
              <a:off x="1054" y="801"/>
              <a:ext cx="25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事  業  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2"/>
            <p:cNvSpPr>
              <a:spLocks noChangeArrowheads="1"/>
            </p:cNvSpPr>
            <p:nvPr/>
          </p:nvSpPr>
          <p:spPr bwMode="auto">
            <a:xfrm>
              <a:off x="3446" y="747"/>
              <a:ext cx="2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運営方針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3"/>
            <p:cNvSpPr>
              <a:spLocks noChangeArrowheads="1"/>
            </p:cNvSpPr>
            <p:nvPr/>
          </p:nvSpPr>
          <p:spPr bwMode="auto">
            <a:xfrm>
              <a:off x="3320" y="849"/>
              <a:ext cx="3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具体的取組番号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4"/>
            <p:cNvSpPr>
              <a:spLocks noChangeArrowheads="1"/>
            </p:cNvSpPr>
            <p:nvPr/>
          </p:nvSpPr>
          <p:spPr bwMode="auto">
            <a:xfrm>
              <a:off x="399" y="1035"/>
              <a:ext cx="88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スクールカウンセラー事業（こども青少年局）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5"/>
            <p:cNvSpPr>
              <a:spLocks noChangeArrowheads="1"/>
            </p:cNvSpPr>
            <p:nvPr/>
          </p:nvSpPr>
          <p:spPr bwMode="auto">
            <a:xfrm>
              <a:off x="381" y="1276"/>
              <a:ext cx="93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大阪市こどもサポートネット（こども青少年局）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66"/>
            <p:cNvSpPr>
              <a:spLocks noChangeArrowheads="1"/>
            </p:cNvSpPr>
            <p:nvPr/>
          </p:nvSpPr>
          <p:spPr bwMode="auto">
            <a:xfrm>
              <a:off x="616" y="1462"/>
              <a:ext cx="64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地域における要援護者の見守り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Rectangle 67"/>
            <p:cNvSpPr>
              <a:spLocks noChangeArrowheads="1"/>
            </p:cNvSpPr>
            <p:nvPr/>
          </p:nvSpPr>
          <p:spPr bwMode="auto">
            <a:xfrm>
              <a:off x="634" y="1570"/>
              <a:ext cx="60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ネットワーク強化事業（福祉局）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 name="Rectangle 68"/>
            <p:cNvSpPr>
              <a:spLocks noChangeArrowheads="1"/>
            </p:cNvSpPr>
            <p:nvPr/>
          </p:nvSpPr>
          <p:spPr bwMode="auto">
            <a:xfrm>
              <a:off x="1126" y="1756"/>
              <a:ext cx="13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合計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1" name="Rectangle 69"/>
            <p:cNvSpPr>
              <a:spLocks noChangeArrowheads="1"/>
            </p:cNvSpPr>
            <p:nvPr/>
          </p:nvSpPr>
          <p:spPr bwMode="auto">
            <a:xfrm>
              <a:off x="1565" y="2123"/>
              <a:ext cx="58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令和４年度予算事業一覧表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2" name="Rectangle 70"/>
            <p:cNvSpPr>
              <a:spLocks noChangeArrowheads="1"/>
            </p:cNvSpPr>
            <p:nvPr/>
          </p:nvSpPr>
          <p:spPr bwMode="auto">
            <a:xfrm>
              <a:off x="946" y="2237"/>
              <a:ext cx="119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（校長経営戦略支援予算区担当教育次長執行枠　抜粋）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3" name="Rectangle 71"/>
            <p:cNvSpPr>
              <a:spLocks noChangeArrowheads="1"/>
            </p:cNvSpPr>
            <p:nvPr/>
          </p:nvSpPr>
          <p:spPr bwMode="auto">
            <a:xfrm>
              <a:off x="2376" y="2436"/>
              <a:ext cx="34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上段：歳  　出 　 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340" y="2526"/>
              <a:ext cx="36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(下段：所要一般財源)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1054" y="2724"/>
              <a:ext cx="25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事  業  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3446" y="2670"/>
              <a:ext cx="2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運営方針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3320" y="2772"/>
              <a:ext cx="3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具体的取組番号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808" y="2959"/>
              <a:ext cx="44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学校生活充実化事業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543" y="3199"/>
              <a:ext cx="71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小学校での時間外学習会支援事業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718" y="3439"/>
              <a:ext cx="53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小学生体力向上推進事業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1126" y="3680"/>
              <a:ext cx="13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合計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Line 80"/>
            <p:cNvSpPr>
              <a:spLocks noChangeShapeType="1"/>
            </p:cNvSpPr>
            <p:nvPr/>
          </p:nvSpPr>
          <p:spPr bwMode="auto">
            <a:xfrm>
              <a:off x="2196" y="723"/>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81"/>
            <p:cNvSpPr>
              <a:spLocks noChangeArrowheads="1"/>
            </p:cNvSpPr>
            <p:nvPr/>
          </p:nvSpPr>
          <p:spPr bwMode="auto">
            <a:xfrm>
              <a:off x="2196" y="723"/>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2"/>
            <p:cNvSpPr>
              <a:spLocks noChangeShapeType="1"/>
            </p:cNvSpPr>
            <p:nvPr/>
          </p:nvSpPr>
          <p:spPr bwMode="auto">
            <a:xfrm>
              <a:off x="2671" y="723"/>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3"/>
            <p:cNvSpPr>
              <a:spLocks noChangeArrowheads="1"/>
            </p:cNvSpPr>
            <p:nvPr/>
          </p:nvSpPr>
          <p:spPr bwMode="auto">
            <a:xfrm>
              <a:off x="2671" y="723"/>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4"/>
            <p:cNvSpPr>
              <a:spLocks noChangeShapeType="1"/>
            </p:cNvSpPr>
            <p:nvPr/>
          </p:nvSpPr>
          <p:spPr bwMode="auto">
            <a:xfrm>
              <a:off x="3146" y="723"/>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5"/>
            <p:cNvSpPr>
              <a:spLocks noChangeArrowheads="1"/>
            </p:cNvSpPr>
            <p:nvPr/>
          </p:nvSpPr>
          <p:spPr bwMode="auto">
            <a:xfrm>
              <a:off x="3146" y="723"/>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6"/>
            <p:cNvSpPr>
              <a:spLocks noChangeShapeType="1"/>
            </p:cNvSpPr>
            <p:nvPr/>
          </p:nvSpPr>
          <p:spPr bwMode="auto">
            <a:xfrm>
              <a:off x="2196" y="963"/>
              <a:ext cx="0" cy="7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7"/>
            <p:cNvSpPr>
              <a:spLocks noChangeArrowheads="1"/>
            </p:cNvSpPr>
            <p:nvPr/>
          </p:nvSpPr>
          <p:spPr bwMode="auto">
            <a:xfrm>
              <a:off x="2196" y="963"/>
              <a:ext cx="6" cy="7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8"/>
            <p:cNvSpPr>
              <a:spLocks noChangeShapeType="1"/>
            </p:cNvSpPr>
            <p:nvPr/>
          </p:nvSpPr>
          <p:spPr bwMode="auto">
            <a:xfrm>
              <a:off x="2671" y="963"/>
              <a:ext cx="0" cy="7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9"/>
            <p:cNvSpPr>
              <a:spLocks noChangeArrowheads="1"/>
            </p:cNvSpPr>
            <p:nvPr/>
          </p:nvSpPr>
          <p:spPr bwMode="auto">
            <a:xfrm>
              <a:off x="2671" y="963"/>
              <a:ext cx="6" cy="7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90"/>
            <p:cNvSpPr>
              <a:spLocks noChangeShapeType="1"/>
            </p:cNvSpPr>
            <p:nvPr/>
          </p:nvSpPr>
          <p:spPr bwMode="auto">
            <a:xfrm>
              <a:off x="3146" y="963"/>
              <a:ext cx="0" cy="7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91"/>
            <p:cNvSpPr>
              <a:spLocks noChangeArrowheads="1"/>
            </p:cNvSpPr>
            <p:nvPr/>
          </p:nvSpPr>
          <p:spPr bwMode="auto">
            <a:xfrm>
              <a:off x="3146" y="963"/>
              <a:ext cx="6" cy="7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92"/>
            <p:cNvSpPr>
              <a:spLocks noChangeArrowheads="1"/>
            </p:cNvSpPr>
            <p:nvPr/>
          </p:nvSpPr>
          <p:spPr bwMode="auto">
            <a:xfrm>
              <a:off x="225" y="711"/>
              <a:ext cx="12" cy="1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93"/>
            <p:cNvSpPr>
              <a:spLocks noChangeShapeType="1"/>
            </p:cNvSpPr>
            <p:nvPr/>
          </p:nvSpPr>
          <p:spPr bwMode="auto">
            <a:xfrm>
              <a:off x="2196" y="1684"/>
              <a:ext cx="0" cy="2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94"/>
            <p:cNvSpPr>
              <a:spLocks noChangeArrowheads="1"/>
            </p:cNvSpPr>
            <p:nvPr/>
          </p:nvSpPr>
          <p:spPr bwMode="auto">
            <a:xfrm>
              <a:off x="2196" y="1684"/>
              <a:ext cx="6" cy="2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95"/>
            <p:cNvSpPr>
              <a:spLocks noChangeShapeType="1"/>
            </p:cNvSpPr>
            <p:nvPr/>
          </p:nvSpPr>
          <p:spPr bwMode="auto">
            <a:xfrm>
              <a:off x="2671" y="1684"/>
              <a:ext cx="0" cy="2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96"/>
            <p:cNvSpPr>
              <a:spLocks noChangeArrowheads="1"/>
            </p:cNvSpPr>
            <p:nvPr/>
          </p:nvSpPr>
          <p:spPr bwMode="auto">
            <a:xfrm>
              <a:off x="2671" y="1684"/>
              <a:ext cx="6" cy="2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97"/>
            <p:cNvSpPr>
              <a:spLocks noChangeShapeType="1"/>
            </p:cNvSpPr>
            <p:nvPr/>
          </p:nvSpPr>
          <p:spPr bwMode="auto">
            <a:xfrm>
              <a:off x="3146" y="1684"/>
              <a:ext cx="0" cy="22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98"/>
            <p:cNvSpPr>
              <a:spLocks noChangeArrowheads="1"/>
            </p:cNvSpPr>
            <p:nvPr/>
          </p:nvSpPr>
          <p:spPr bwMode="auto">
            <a:xfrm>
              <a:off x="3146" y="1684"/>
              <a:ext cx="6" cy="2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9"/>
            <p:cNvSpPr>
              <a:spLocks noChangeArrowheads="1"/>
            </p:cNvSpPr>
            <p:nvPr/>
          </p:nvSpPr>
          <p:spPr bwMode="auto">
            <a:xfrm>
              <a:off x="4077" y="723"/>
              <a:ext cx="12" cy="1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100"/>
            <p:cNvSpPr>
              <a:spLocks noChangeShapeType="1"/>
            </p:cNvSpPr>
            <p:nvPr/>
          </p:nvSpPr>
          <p:spPr bwMode="auto">
            <a:xfrm>
              <a:off x="2196" y="2646"/>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101"/>
            <p:cNvSpPr>
              <a:spLocks noChangeArrowheads="1"/>
            </p:cNvSpPr>
            <p:nvPr/>
          </p:nvSpPr>
          <p:spPr bwMode="auto">
            <a:xfrm>
              <a:off x="2196" y="2646"/>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2"/>
            <p:cNvSpPr>
              <a:spLocks noChangeShapeType="1"/>
            </p:cNvSpPr>
            <p:nvPr/>
          </p:nvSpPr>
          <p:spPr bwMode="auto">
            <a:xfrm>
              <a:off x="2671" y="2646"/>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3"/>
            <p:cNvSpPr>
              <a:spLocks noChangeArrowheads="1"/>
            </p:cNvSpPr>
            <p:nvPr/>
          </p:nvSpPr>
          <p:spPr bwMode="auto">
            <a:xfrm>
              <a:off x="2671" y="2646"/>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4"/>
            <p:cNvSpPr>
              <a:spLocks noChangeShapeType="1"/>
            </p:cNvSpPr>
            <p:nvPr/>
          </p:nvSpPr>
          <p:spPr bwMode="auto">
            <a:xfrm>
              <a:off x="3146" y="2646"/>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5"/>
            <p:cNvSpPr>
              <a:spLocks noChangeArrowheads="1"/>
            </p:cNvSpPr>
            <p:nvPr/>
          </p:nvSpPr>
          <p:spPr bwMode="auto">
            <a:xfrm>
              <a:off x="3146" y="2646"/>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6"/>
            <p:cNvSpPr>
              <a:spLocks noChangeShapeType="1"/>
            </p:cNvSpPr>
            <p:nvPr/>
          </p:nvSpPr>
          <p:spPr bwMode="auto">
            <a:xfrm>
              <a:off x="2196" y="2886"/>
              <a:ext cx="0" cy="7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7"/>
            <p:cNvSpPr>
              <a:spLocks noChangeArrowheads="1"/>
            </p:cNvSpPr>
            <p:nvPr/>
          </p:nvSpPr>
          <p:spPr bwMode="auto">
            <a:xfrm>
              <a:off x="2196" y="2886"/>
              <a:ext cx="6" cy="7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8"/>
            <p:cNvSpPr>
              <a:spLocks noChangeShapeType="1"/>
            </p:cNvSpPr>
            <p:nvPr/>
          </p:nvSpPr>
          <p:spPr bwMode="auto">
            <a:xfrm>
              <a:off x="2671" y="2886"/>
              <a:ext cx="0" cy="7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9"/>
            <p:cNvSpPr>
              <a:spLocks noChangeArrowheads="1"/>
            </p:cNvSpPr>
            <p:nvPr/>
          </p:nvSpPr>
          <p:spPr bwMode="auto">
            <a:xfrm>
              <a:off x="2671" y="2886"/>
              <a:ext cx="6" cy="7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10"/>
            <p:cNvSpPr>
              <a:spLocks noChangeShapeType="1"/>
            </p:cNvSpPr>
            <p:nvPr/>
          </p:nvSpPr>
          <p:spPr bwMode="auto">
            <a:xfrm>
              <a:off x="3146" y="2886"/>
              <a:ext cx="0" cy="7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11"/>
            <p:cNvSpPr>
              <a:spLocks noChangeArrowheads="1"/>
            </p:cNvSpPr>
            <p:nvPr/>
          </p:nvSpPr>
          <p:spPr bwMode="auto">
            <a:xfrm>
              <a:off x="3146" y="2886"/>
              <a:ext cx="6" cy="7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112"/>
            <p:cNvSpPr>
              <a:spLocks noChangeArrowheads="1"/>
            </p:cNvSpPr>
            <p:nvPr/>
          </p:nvSpPr>
          <p:spPr bwMode="auto">
            <a:xfrm>
              <a:off x="225" y="2634"/>
              <a:ext cx="12" cy="1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113"/>
            <p:cNvSpPr>
              <a:spLocks noChangeShapeType="1"/>
            </p:cNvSpPr>
            <p:nvPr/>
          </p:nvSpPr>
          <p:spPr bwMode="auto">
            <a:xfrm>
              <a:off x="2196" y="3608"/>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114"/>
            <p:cNvSpPr>
              <a:spLocks noChangeArrowheads="1"/>
            </p:cNvSpPr>
            <p:nvPr/>
          </p:nvSpPr>
          <p:spPr bwMode="auto">
            <a:xfrm>
              <a:off x="2196" y="3608"/>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115"/>
            <p:cNvSpPr>
              <a:spLocks noChangeShapeType="1"/>
            </p:cNvSpPr>
            <p:nvPr/>
          </p:nvSpPr>
          <p:spPr bwMode="auto">
            <a:xfrm>
              <a:off x="2671" y="3608"/>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116"/>
            <p:cNvSpPr>
              <a:spLocks noChangeArrowheads="1"/>
            </p:cNvSpPr>
            <p:nvPr/>
          </p:nvSpPr>
          <p:spPr bwMode="auto">
            <a:xfrm>
              <a:off x="2671" y="3608"/>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117"/>
            <p:cNvSpPr>
              <a:spLocks noChangeShapeType="1"/>
            </p:cNvSpPr>
            <p:nvPr/>
          </p:nvSpPr>
          <p:spPr bwMode="auto">
            <a:xfrm>
              <a:off x="3146" y="3608"/>
              <a:ext cx="0" cy="2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118"/>
            <p:cNvSpPr>
              <a:spLocks noChangeArrowheads="1"/>
            </p:cNvSpPr>
            <p:nvPr/>
          </p:nvSpPr>
          <p:spPr bwMode="auto">
            <a:xfrm>
              <a:off x="3146" y="3608"/>
              <a:ext cx="6"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9"/>
            <p:cNvSpPr>
              <a:spLocks noChangeArrowheads="1"/>
            </p:cNvSpPr>
            <p:nvPr/>
          </p:nvSpPr>
          <p:spPr bwMode="auto">
            <a:xfrm>
              <a:off x="4077" y="2646"/>
              <a:ext cx="12" cy="1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Rectangle 120"/>
            <p:cNvSpPr>
              <a:spLocks noChangeArrowheads="1"/>
            </p:cNvSpPr>
            <p:nvPr/>
          </p:nvSpPr>
          <p:spPr bwMode="auto">
            <a:xfrm>
              <a:off x="237" y="711"/>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21"/>
            <p:cNvSpPr>
              <a:spLocks noChangeArrowheads="1"/>
            </p:cNvSpPr>
            <p:nvPr/>
          </p:nvSpPr>
          <p:spPr bwMode="auto">
            <a:xfrm>
              <a:off x="237" y="951"/>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2"/>
            <p:cNvSpPr>
              <a:spLocks noChangeShapeType="1"/>
            </p:cNvSpPr>
            <p:nvPr/>
          </p:nvSpPr>
          <p:spPr bwMode="auto">
            <a:xfrm>
              <a:off x="237" y="1198"/>
              <a:ext cx="38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3"/>
            <p:cNvSpPr>
              <a:spLocks noChangeArrowheads="1"/>
            </p:cNvSpPr>
            <p:nvPr/>
          </p:nvSpPr>
          <p:spPr bwMode="auto">
            <a:xfrm>
              <a:off x="237" y="1198"/>
              <a:ext cx="38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4"/>
            <p:cNvSpPr>
              <a:spLocks noChangeShapeType="1"/>
            </p:cNvSpPr>
            <p:nvPr/>
          </p:nvSpPr>
          <p:spPr bwMode="auto">
            <a:xfrm>
              <a:off x="237" y="1438"/>
              <a:ext cx="38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5"/>
            <p:cNvSpPr>
              <a:spLocks noChangeArrowheads="1"/>
            </p:cNvSpPr>
            <p:nvPr/>
          </p:nvSpPr>
          <p:spPr bwMode="auto">
            <a:xfrm>
              <a:off x="237" y="1438"/>
              <a:ext cx="38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26"/>
            <p:cNvSpPr>
              <a:spLocks noChangeArrowheads="1"/>
            </p:cNvSpPr>
            <p:nvPr/>
          </p:nvSpPr>
          <p:spPr bwMode="auto">
            <a:xfrm>
              <a:off x="237" y="1672"/>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7"/>
            <p:cNvSpPr>
              <a:spLocks noChangeArrowheads="1"/>
            </p:cNvSpPr>
            <p:nvPr/>
          </p:nvSpPr>
          <p:spPr bwMode="auto">
            <a:xfrm>
              <a:off x="237" y="1913"/>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28"/>
            <p:cNvSpPr>
              <a:spLocks noChangeArrowheads="1"/>
            </p:cNvSpPr>
            <p:nvPr/>
          </p:nvSpPr>
          <p:spPr bwMode="auto">
            <a:xfrm>
              <a:off x="237" y="2634"/>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9"/>
            <p:cNvSpPr>
              <a:spLocks noChangeArrowheads="1"/>
            </p:cNvSpPr>
            <p:nvPr/>
          </p:nvSpPr>
          <p:spPr bwMode="auto">
            <a:xfrm>
              <a:off x="237" y="2874"/>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30"/>
            <p:cNvSpPr>
              <a:spLocks noChangeShapeType="1"/>
            </p:cNvSpPr>
            <p:nvPr/>
          </p:nvSpPr>
          <p:spPr bwMode="auto">
            <a:xfrm>
              <a:off x="237" y="3121"/>
              <a:ext cx="38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31"/>
            <p:cNvSpPr>
              <a:spLocks noChangeArrowheads="1"/>
            </p:cNvSpPr>
            <p:nvPr/>
          </p:nvSpPr>
          <p:spPr bwMode="auto">
            <a:xfrm>
              <a:off x="237" y="3121"/>
              <a:ext cx="38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132"/>
            <p:cNvSpPr>
              <a:spLocks noChangeShapeType="1"/>
            </p:cNvSpPr>
            <p:nvPr/>
          </p:nvSpPr>
          <p:spPr bwMode="auto">
            <a:xfrm>
              <a:off x="237" y="3361"/>
              <a:ext cx="38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33"/>
            <p:cNvSpPr>
              <a:spLocks noChangeArrowheads="1"/>
            </p:cNvSpPr>
            <p:nvPr/>
          </p:nvSpPr>
          <p:spPr bwMode="auto">
            <a:xfrm>
              <a:off x="237" y="3361"/>
              <a:ext cx="384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34"/>
            <p:cNvSpPr>
              <a:spLocks noChangeArrowheads="1"/>
            </p:cNvSpPr>
            <p:nvPr/>
          </p:nvSpPr>
          <p:spPr bwMode="auto">
            <a:xfrm>
              <a:off x="237" y="3596"/>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135"/>
            <p:cNvSpPr>
              <a:spLocks noChangeArrowheads="1"/>
            </p:cNvSpPr>
            <p:nvPr/>
          </p:nvSpPr>
          <p:spPr bwMode="auto">
            <a:xfrm>
              <a:off x="237" y="3836"/>
              <a:ext cx="385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458648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ユーザ作業用フォルダ\総合企画担当\広聴・広報\業務（広報）\00 広報画像\★1 キャラクター・ロゴ\★01 コスモちゃん\特注 h26 おじぎ\キャラ おじぎ.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4864" y="2734836"/>
            <a:ext cx="2520280" cy="324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07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コンテンツ プレースホルダー 3"/>
          <p:cNvGraphicFramePr>
            <a:graphicFrameLocks noGrp="1"/>
          </p:cNvGraphicFramePr>
          <p:nvPr>
            <p:ph idx="1"/>
            <p:extLst>
              <p:ext uri="{D42A27DB-BD31-4B8C-83A1-F6EECF244321}">
                <p14:modId xmlns:p14="http://schemas.microsoft.com/office/powerpoint/2010/main" val="2014889600"/>
              </p:ext>
            </p:extLst>
          </p:nvPr>
        </p:nvGraphicFramePr>
        <p:xfrm>
          <a:off x="332656" y="416497"/>
          <a:ext cx="6192688" cy="8856983"/>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2088231">
                <a:tc>
                  <a:txBody>
                    <a:bodyPr/>
                    <a:lstStyle/>
                    <a:p>
                      <a:pPr marL="0" marR="0" indent="0" algn="l" defTabSz="914331" rtl="0" eaLnBrk="1" fontAlgn="ctr" latinLnBrk="0" hangingPunct="1">
                        <a:lnSpc>
                          <a:spcPct val="100000"/>
                        </a:lnSpc>
                        <a:spcBef>
                          <a:spcPts val="0"/>
                        </a:spcBef>
                        <a:spcAft>
                          <a:spcPts val="0"/>
                        </a:spcAft>
                        <a:buClrTx/>
                        <a:buSzTx/>
                        <a:buFontTx/>
                        <a:buNone/>
                        <a:tabLst/>
                        <a:defRPr/>
                      </a:pP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533069">
                <a:tc>
                  <a:txBody>
                    <a:bodyPr/>
                    <a:lstStyle/>
                    <a:p>
                      <a:pPr marL="0" marR="0" indent="0" algn="l" defTabSz="914331" rtl="0" eaLnBrk="1" fontAlgn="ctr" latinLnBrk="0" hangingPunct="1">
                        <a:lnSpc>
                          <a:spcPct val="100000"/>
                        </a:lnSpc>
                        <a:spcBef>
                          <a:spcPts val="0"/>
                        </a:spcBef>
                        <a:spcAft>
                          <a:spcPts val="0"/>
                        </a:spcAft>
                        <a:buClrTx/>
                        <a:buSzTx/>
                        <a:buFontTx/>
                        <a:buNone/>
                        <a:tabLst/>
                        <a:defRPr/>
                      </a:pPr>
                      <a:r>
                        <a:rPr lang="ja-JP" altLang="en-US" sz="1600" b="1" u="none" strike="noStrike" dirty="0">
                          <a:effectLst/>
                          <a:latin typeface="HG丸ｺﾞｼｯｸM-PRO" pitchFamily="50" charset="-128"/>
                          <a:ea typeface="HG丸ｺﾞｼｯｸM-PRO" pitchFamily="50" charset="-128"/>
                        </a:rPr>
                        <a:t>めざすべき将来像</a:t>
                      </a:r>
                      <a:r>
                        <a:rPr lang="ja-JP" altLang="en-US" sz="1200" b="0" u="none" strike="noStrike" dirty="0">
                          <a:effectLst/>
                          <a:latin typeface="HG丸ｺﾞｼｯｸM-PRO" pitchFamily="50" charset="-128"/>
                          <a:ea typeface="HG丸ｺﾞｼｯｸM-PRO" pitchFamily="50" charset="-128"/>
                        </a:rPr>
                        <a:t>（概ね</a:t>
                      </a:r>
                      <a:r>
                        <a:rPr lang="en-US" altLang="ja-JP" sz="1200" b="0" u="none" strike="noStrike" dirty="0">
                          <a:effectLst/>
                          <a:latin typeface="HG丸ｺﾞｼｯｸM-PRO" pitchFamily="50" charset="-128"/>
                          <a:ea typeface="HG丸ｺﾞｼｯｸM-PRO" pitchFamily="50" charset="-128"/>
                        </a:rPr>
                        <a:t>10</a:t>
                      </a:r>
                      <a:r>
                        <a:rPr lang="ja-JP" altLang="en-US" sz="1200" b="0" u="none" strike="noStrike" dirty="0">
                          <a:effectLst/>
                          <a:latin typeface="HG丸ｺﾞｼｯｸM-PRO" pitchFamily="50" charset="-128"/>
                          <a:ea typeface="HG丸ｺﾞｼｯｸM-PRO" pitchFamily="50" charset="-128"/>
                        </a:rPr>
                        <a:t>～</a:t>
                      </a:r>
                      <a:r>
                        <a:rPr lang="en-US" altLang="ja-JP" sz="1200" b="0" u="none" strike="noStrike" dirty="0">
                          <a:effectLst/>
                          <a:latin typeface="HG丸ｺﾞｼｯｸM-PRO" pitchFamily="50" charset="-128"/>
                          <a:ea typeface="HG丸ｺﾞｼｯｸM-PRO" pitchFamily="50" charset="-128"/>
                        </a:rPr>
                        <a:t>20</a:t>
                      </a:r>
                      <a:r>
                        <a:rPr lang="ja-JP" altLang="en-US" sz="1200" b="0" u="none" strike="noStrike" dirty="0">
                          <a:effectLst/>
                          <a:latin typeface="HG丸ｺﾞｼｯｸM-PRO" pitchFamily="50" charset="-128"/>
                          <a:ea typeface="HG丸ｺﾞｼｯｸM-PRO" pitchFamily="50" charset="-128"/>
                        </a:rPr>
                        <a:t>年間を設定）</a:t>
                      </a:r>
                      <a:endParaRPr lang="ja-JP" altLang="en-US"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845807">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さまざまな活動主体が互いに連携して活動し、コミュニティが豊かになっている</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91176">
                <a:tc>
                  <a:txBody>
                    <a:bodyPr/>
                    <a:lstStyle/>
                    <a:p>
                      <a:pPr algn="l" fontAlgn="ctr"/>
                      <a:r>
                        <a:rPr lang="ja-JP" altLang="en-US" sz="1400" b="1" i="0" u="none" strike="noStrike" dirty="0">
                          <a:solidFill>
                            <a:schemeClr val="dk1"/>
                          </a:solidFill>
                          <a:effectLst/>
                          <a:latin typeface="HG丸ｺﾞｼｯｸM-PRO" pitchFamily="50" charset="-128"/>
                          <a:ea typeface="HG丸ｺﾞｼｯｸM-PRO" pitchFamily="50" charset="-128"/>
                        </a:rPr>
                        <a:t>現状・データ</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898700">
                <a:tc>
                  <a:txBody>
                    <a:bodyPr/>
                    <a:lstStyle/>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令和３年度区民アンケート</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endParaRPr lang="en-US" altLang="ja-JP"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 name="角丸四角形 20"/>
          <p:cNvSpPr/>
          <p:nvPr/>
        </p:nvSpPr>
        <p:spPr>
          <a:xfrm>
            <a:off x="404664" y="1315880"/>
            <a:ext cx="6048672" cy="9099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400" dirty="0">
                <a:latin typeface="HGP創英角ｺﾞｼｯｸUB" pitchFamily="50" charset="-128"/>
                <a:ea typeface="HGP創英角ｺﾞｼｯｸUB" pitchFamily="50" charset="-128"/>
              </a:rPr>
              <a:t>人と人がつながり、城東区を誇りに思える　</a:t>
            </a:r>
            <a:endParaRPr lang="en-US" altLang="ja-JP" sz="2400" dirty="0">
              <a:latin typeface="HGP創英角ｺﾞｼｯｸUB" pitchFamily="50" charset="-128"/>
              <a:ea typeface="HGP創英角ｺﾞｼｯｸUB" pitchFamily="50" charset="-128"/>
            </a:endParaRPr>
          </a:p>
          <a:p>
            <a:pPr algn="ctr"/>
            <a:r>
              <a:rPr lang="ja-JP" altLang="en-US" sz="2400" dirty="0">
                <a:latin typeface="HGP創英角ｺﾞｼｯｸUB" pitchFamily="50" charset="-128"/>
                <a:ea typeface="HGP創英角ｺﾞｼｯｸUB" pitchFamily="50" charset="-128"/>
              </a:rPr>
              <a:t>コミュニティ豊かなまちに</a:t>
            </a:r>
            <a:endParaRPr kumimoji="1" lang="ja-JP" altLang="en-US" sz="2400" dirty="0">
              <a:latin typeface="HGP創英角ｺﾞｼｯｸUB" pitchFamily="50" charset="-128"/>
              <a:ea typeface="HGP創英角ｺﾞｼｯｸUB" pitchFamily="50" charset="-128"/>
            </a:endParaRPr>
          </a:p>
        </p:txBody>
      </p:sp>
      <p:sp>
        <p:nvSpPr>
          <p:cNvPr id="11" name="角丸四角形 10"/>
          <p:cNvSpPr/>
          <p:nvPr/>
        </p:nvSpPr>
        <p:spPr>
          <a:xfrm>
            <a:off x="353843" y="427358"/>
            <a:ext cx="2492375" cy="50368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経営課題１</a:t>
            </a:r>
          </a:p>
        </p:txBody>
      </p:sp>
      <p:sp>
        <p:nvSpPr>
          <p:cNvPr id="9" name="正方形/長方形 8"/>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-11-</a:t>
            </a:r>
            <a:endParaRPr kumimoji="1" lang="ja-JP" altLang="en-US" dirty="0">
              <a:solidFill>
                <a:schemeClr val="tx1"/>
              </a:solidFill>
            </a:endParaRPr>
          </a:p>
        </p:txBody>
      </p:sp>
      <p:sp>
        <p:nvSpPr>
          <p:cNvPr id="10" name="正方形/長方形 9"/>
          <p:cNvSpPr/>
          <p:nvPr/>
        </p:nvSpPr>
        <p:spPr>
          <a:xfrm>
            <a:off x="10641" y="20776"/>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4" name="正方形/長方形 13"/>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経営課題１</a:t>
            </a:r>
            <a:endParaRPr kumimoji="1" lang="ja-JP" altLang="en-US" sz="1050" dirty="0">
              <a:solidFill>
                <a:schemeClr val="tx1"/>
              </a:solidFill>
              <a:latin typeface="+mj-ea"/>
              <a:ea typeface="+mj-ea"/>
            </a:endParaRPr>
          </a:p>
        </p:txBody>
      </p:sp>
      <p:sp>
        <p:nvSpPr>
          <p:cNvPr id="20" name="テキスト ボックス 19"/>
          <p:cNvSpPr txBox="1"/>
          <p:nvPr/>
        </p:nvSpPr>
        <p:spPr>
          <a:xfrm>
            <a:off x="1978671" y="6867019"/>
            <a:ext cx="1625766" cy="246221"/>
          </a:xfrm>
          <a:prstGeom prst="rect">
            <a:avLst/>
          </a:prstGeom>
          <a:noFill/>
        </p:spPr>
        <p:txBody>
          <a:bodyPr vert="horz" wrap="none" rtlCol="0">
            <a:spAutoFit/>
          </a:bodyPr>
          <a:lstStyle/>
          <a:p>
            <a:pPr algn="r"/>
            <a:r>
              <a:rPr kumimoji="1" lang="ja-JP" altLang="en-US" sz="1000" dirty="0">
                <a:latin typeface="HGPｺﾞｼｯｸE" panose="020B0900000000000000" pitchFamily="50" charset="-128"/>
                <a:ea typeface="HGPｺﾞｼｯｸE" panose="020B0900000000000000" pitchFamily="50" charset="-128"/>
              </a:rPr>
              <a:t>（３ページ掲載データ再掲）</a:t>
            </a:r>
          </a:p>
        </p:txBody>
      </p:sp>
      <p:grpSp>
        <p:nvGrpSpPr>
          <p:cNvPr id="12" name="グループ化 11"/>
          <p:cNvGrpSpPr/>
          <p:nvPr/>
        </p:nvGrpSpPr>
        <p:grpSpPr>
          <a:xfrm>
            <a:off x="6039776" y="1778347"/>
            <a:ext cx="389851" cy="338554"/>
            <a:chOff x="6039776" y="8639697"/>
            <a:chExt cx="389851" cy="338554"/>
          </a:xfrm>
        </p:grpSpPr>
        <p:sp>
          <p:nvSpPr>
            <p:cNvPr id="16" name="角丸四角形 15"/>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15" name="正方形/長方形 14"/>
          <p:cNvSpPr/>
          <p:nvPr/>
        </p:nvSpPr>
        <p:spPr>
          <a:xfrm>
            <a:off x="3521878" y="461537"/>
            <a:ext cx="2952328" cy="676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主な</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SDGs</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ゴール</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 11</a:t>
            </a:r>
            <a:r>
              <a:rPr lang="ja-JP" altLang="en-US" sz="1000" dirty="0">
                <a:solidFill>
                  <a:schemeClr val="tx1"/>
                </a:solidFill>
                <a:latin typeface="HG丸ｺﾞｼｯｸM-PRO" panose="020F0600000000000000" pitchFamily="50" charset="-128"/>
                <a:ea typeface="HG丸ｺﾞｼｯｸM-PRO" panose="020F0600000000000000" pitchFamily="50" charset="-128"/>
              </a:rPr>
              <a:t>［持続可能な都市］</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 17</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［実施手段］</a:t>
            </a:r>
          </a:p>
        </p:txBody>
      </p:sp>
      <p:pic>
        <p:nvPicPr>
          <p:cNvPr id="18" name="図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4136" y="492656"/>
            <a:ext cx="619200" cy="619200"/>
          </a:xfrm>
          <a:prstGeom prst="rect">
            <a:avLst/>
          </a:prstGeom>
        </p:spPr>
      </p:pic>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064" y="492656"/>
            <a:ext cx="619200" cy="619200"/>
          </a:xfrm>
          <a:prstGeom prst="rect">
            <a:avLst/>
          </a:prstGeom>
        </p:spPr>
      </p:pic>
      <p:sp>
        <p:nvSpPr>
          <p:cNvPr id="23" name="テキスト ボックス 22"/>
          <p:cNvSpPr txBox="1"/>
          <p:nvPr/>
        </p:nvSpPr>
        <p:spPr>
          <a:xfrm>
            <a:off x="4827570" y="6880637"/>
            <a:ext cx="1625766" cy="246221"/>
          </a:xfrm>
          <a:prstGeom prst="rect">
            <a:avLst/>
          </a:prstGeom>
          <a:noFill/>
        </p:spPr>
        <p:txBody>
          <a:bodyPr vert="horz" wrap="none" rtlCol="0">
            <a:spAutoFit/>
          </a:bodyPr>
          <a:lstStyle/>
          <a:p>
            <a:pPr algn="r"/>
            <a:r>
              <a:rPr kumimoji="1" lang="ja-JP" altLang="en-US"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４</a:t>
            </a:r>
            <a:r>
              <a:rPr kumimoji="1" lang="ja-JP" altLang="en-US" sz="1000" dirty="0">
                <a:latin typeface="HGPｺﾞｼｯｸE" panose="020B0900000000000000" pitchFamily="50" charset="-128"/>
                <a:ea typeface="HGPｺﾞｼｯｸE" panose="020B0900000000000000" pitchFamily="50" charset="-128"/>
              </a:rPr>
              <a:t>ページ掲載データ再掲）</a:t>
            </a:r>
          </a:p>
        </p:txBody>
      </p:sp>
      <p:sp>
        <p:nvSpPr>
          <p:cNvPr id="25" name="テキスト ボックス 24"/>
          <p:cNvSpPr txBox="1"/>
          <p:nvPr/>
        </p:nvSpPr>
        <p:spPr>
          <a:xfrm>
            <a:off x="286429" y="4711929"/>
            <a:ext cx="3038011" cy="246221"/>
          </a:xfrm>
          <a:prstGeom prst="rect">
            <a:avLst/>
          </a:prstGeom>
          <a:noFill/>
        </p:spPr>
        <p:txBody>
          <a:bodyPr vert="horz" wrap="none" rtlCol="0">
            <a:spAutoFit/>
          </a:bodyPr>
          <a:lstStyle/>
          <a:p>
            <a:pPr algn="r"/>
            <a:r>
              <a:rPr lang="en-US" altLang="ja-JP" sz="1000" dirty="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問７</a:t>
            </a:r>
            <a:r>
              <a:rPr lang="en-US" altLang="ja-JP" sz="1000" dirty="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城東区は住みやすいまちと感じる　</a:t>
            </a:r>
            <a:r>
              <a:rPr lang="en-US" altLang="ja-JP" sz="1000" dirty="0">
                <a:latin typeface="HG丸ｺﾞｼｯｸM-PRO" pitchFamily="50" charset="-128"/>
                <a:ea typeface="HG丸ｺﾞｼｯｸM-PRO" pitchFamily="50" charset="-128"/>
              </a:rPr>
              <a:t>97.3</a:t>
            </a:r>
            <a:r>
              <a:rPr lang="ja-JP" altLang="en-US" sz="1000" dirty="0">
                <a:latin typeface="HG丸ｺﾞｼｯｸM-PRO" pitchFamily="50" charset="-128"/>
                <a:ea typeface="HG丸ｺﾞｼｯｸM-PRO" pitchFamily="50" charset="-128"/>
              </a:rPr>
              <a:t>％</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8" name="テキスト ボックス 27"/>
          <p:cNvSpPr txBox="1"/>
          <p:nvPr/>
        </p:nvSpPr>
        <p:spPr>
          <a:xfrm>
            <a:off x="313681" y="4923383"/>
            <a:ext cx="2214068" cy="246221"/>
          </a:xfrm>
          <a:prstGeom prst="rect">
            <a:avLst/>
          </a:prstGeom>
          <a:noFill/>
        </p:spPr>
        <p:txBody>
          <a:bodyPr vert="horz" wrap="none" rtlCol="0">
            <a:spAutoFit/>
          </a:bodyPr>
          <a:lstStyle/>
          <a:p>
            <a:pPr fontAlgn="ctr"/>
            <a:r>
              <a:rPr lang="en-US" altLang="ja-JP" sz="1000" dirty="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問８</a:t>
            </a:r>
            <a:r>
              <a:rPr lang="en-US" altLang="ja-JP" sz="1000" dirty="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住みやすいと感じる主な理由</a:t>
            </a:r>
            <a:endParaRPr lang="en-US" altLang="ja-JP" sz="1000" dirty="0">
              <a:latin typeface="HG丸ｺﾞｼｯｸM-PRO" pitchFamily="50" charset="-128"/>
              <a:ea typeface="HG丸ｺﾞｼｯｸM-PRO" pitchFamily="50" charset="-128"/>
            </a:endParaRPr>
          </a:p>
        </p:txBody>
      </p:sp>
      <p:sp>
        <p:nvSpPr>
          <p:cNvPr id="29" name="テキスト ボックス 28"/>
          <p:cNvSpPr txBox="1"/>
          <p:nvPr/>
        </p:nvSpPr>
        <p:spPr>
          <a:xfrm>
            <a:off x="3466269" y="4711929"/>
            <a:ext cx="2552302" cy="246221"/>
          </a:xfrm>
          <a:prstGeom prst="rect">
            <a:avLst/>
          </a:prstGeom>
          <a:noFill/>
        </p:spPr>
        <p:txBody>
          <a:bodyPr vert="horz" wrap="none" rtlCol="0">
            <a:spAutoFit/>
          </a:bodyPr>
          <a:lstStyle/>
          <a:p>
            <a:pPr algn="r"/>
            <a:r>
              <a:rPr lang="en-US" altLang="ja-JP" sz="1000" dirty="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問</a:t>
            </a:r>
            <a:r>
              <a:rPr lang="en-US" altLang="ja-JP" sz="1000" dirty="0">
                <a:latin typeface="HG丸ｺﾞｼｯｸM-PRO" pitchFamily="50" charset="-128"/>
                <a:ea typeface="HG丸ｺﾞｼｯｸM-PRO" pitchFamily="50" charset="-128"/>
              </a:rPr>
              <a:t>11]</a:t>
            </a:r>
            <a:r>
              <a:rPr lang="ja-JP" altLang="en-US" sz="1000" dirty="0">
                <a:latin typeface="HG丸ｺﾞｼｯｸM-PRO" pitchFamily="50" charset="-128"/>
                <a:ea typeface="HG丸ｺﾞｼｯｸM-PRO" pitchFamily="50" charset="-128"/>
              </a:rPr>
              <a:t>城東区に愛着を感じる　</a:t>
            </a:r>
            <a:r>
              <a:rPr lang="en-US" altLang="ja-JP" sz="1000" dirty="0">
                <a:latin typeface="HG丸ｺﾞｼｯｸM-PRO" pitchFamily="50" charset="-128"/>
                <a:ea typeface="HG丸ｺﾞｼｯｸM-PRO" pitchFamily="50" charset="-128"/>
              </a:rPr>
              <a:t>89.5</a:t>
            </a:r>
            <a:r>
              <a:rPr lang="ja-JP" altLang="en-US" sz="1000" dirty="0">
                <a:latin typeface="HG丸ｺﾞｼｯｸM-PRO" pitchFamily="50" charset="-128"/>
                <a:ea typeface="HG丸ｺﾞｼｯｸM-PRO" pitchFamily="50" charset="-128"/>
              </a:rPr>
              <a:t>％</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0" name="テキスト ボックス 29"/>
          <p:cNvSpPr txBox="1"/>
          <p:nvPr/>
        </p:nvSpPr>
        <p:spPr>
          <a:xfrm>
            <a:off x="3586593" y="4923383"/>
            <a:ext cx="1957587" cy="246221"/>
          </a:xfrm>
          <a:prstGeom prst="rect">
            <a:avLst/>
          </a:prstGeom>
          <a:noFill/>
        </p:spPr>
        <p:txBody>
          <a:bodyPr vert="horz" wrap="none" rtlCol="0">
            <a:spAutoFit/>
          </a:bodyPr>
          <a:lstStyle/>
          <a:p>
            <a:pPr fontAlgn="ctr">
              <a:defRPr/>
            </a:pPr>
            <a:r>
              <a:rPr lang="en-US" altLang="ja-JP" sz="1000" dirty="0">
                <a:latin typeface="HG丸ｺﾞｼｯｸM-PRO" pitchFamily="50" charset="-128"/>
                <a:ea typeface="HG丸ｺﾞｼｯｸM-PRO" pitchFamily="50" charset="-128"/>
              </a:rPr>
              <a:t>[</a:t>
            </a:r>
            <a:r>
              <a:rPr lang="ja-JP" altLang="en-US" sz="1000" dirty="0">
                <a:latin typeface="HG丸ｺﾞｼｯｸM-PRO" pitchFamily="50" charset="-128"/>
                <a:ea typeface="HG丸ｺﾞｼｯｸM-PRO" pitchFamily="50" charset="-128"/>
              </a:rPr>
              <a:t>問</a:t>
            </a:r>
            <a:r>
              <a:rPr lang="en-US" altLang="ja-JP" sz="1000" dirty="0">
                <a:latin typeface="HG丸ｺﾞｼｯｸM-PRO" pitchFamily="50" charset="-128"/>
                <a:ea typeface="HG丸ｺﾞｼｯｸM-PRO" pitchFamily="50" charset="-128"/>
              </a:rPr>
              <a:t>12]</a:t>
            </a:r>
            <a:r>
              <a:rPr lang="ja-JP" altLang="en-US" sz="1000" dirty="0">
                <a:latin typeface="HG丸ｺﾞｼｯｸM-PRO" pitchFamily="50" charset="-128"/>
                <a:ea typeface="HG丸ｺﾞｼｯｸM-PRO" pitchFamily="50" charset="-128"/>
              </a:rPr>
              <a:t>愛着を感じる主な理由</a:t>
            </a:r>
            <a:endParaRPr lang="en-US" altLang="ja-JP" sz="1000" dirty="0">
              <a:latin typeface="HG丸ｺﾞｼｯｸM-PRO" pitchFamily="50" charset="-128"/>
              <a:ea typeface="HG丸ｺﾞｼｯｸM-PRO" pitchFamily="50" charset="-128"/>
            </a:endParaRPr>
          </a:p>
        </p:txBody>
      </p:sp>
      <p:sp>
        <p:nvSpPr>
          <p:cNvPr id="2" name="テキスト ボックス 1">
            <a:extLst>
              <a:ext uri="{FF2B5EF4-FFF2-40B4-BE49-F238E27FC236}">
                <a16:creationId xmlns:a16="http://schemas.microsoft.com/office/drawing/2014/main" id="{529D20B6-1EA9-4D86-A1CB-A7E5F2F2E48C}"/>
              </a:ext>
            </a:extLst>
          </p:cNvPr>
          <p:cNvSpPr txBox="1"/>
          <p:nvPr/>
        </p:nvSpPr>
        <p:spPr>
          <a:xfrm>
            <a:off x="405032" y="5112112"/>
            <a:ext cx="3168000" cy="1631216"/>
          </a:xfrm>
          <a:prstGeom prst="rect">
            <a:avLst/>
          </a:prstGeom>
          <a:noFill/>
        </p:spPr>
        <p:txBody>
          <a:bodyPr vert="horz" wrap="square" rtlCol="0">
            <a:spAutoFit/>
          </a:bodyPr>
          <a:lstStyle/>
          <a:p>
            <a:r>
              <a:rPr lang="ja-JP" altLang="en-US" sz="1000" dirty="0">
                <a:latin typeface="HG丸ｺﾞｼｯｸM-PRO" panose="020F0400000000000000" pitchFamily="50" charset="-128"/>
                <a:ea typeface="HG丸ｺﾞｼｯｸM-PRO" panose="020F0400000000000000" pitchFamily="50" charset="-128"/>
              </a:rPr>
              <a:t>鉄道やバスなど、交通が便利（</a:t>
            </a:r>
            <a:r>
              <a:rPr lang="en-US" altLang="ja-JP" sz="1000" dirty="0">
                <a:latin typeface="HG丸ｺﾞｼｯｸM-PRO" panose="020F0400000000000000" pitchFamily="50" charset="-128"/>
                <a:ea typeface="HG丸ｺﾞｼｯｸM-PRO" panose="020F0400000000000000" pitchFamily="50" charset="-128"/>
              </a:rPr>
              <a:t>40.7</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買い物に便利（</a:t>
            </a:r>
            <a:r>
              <a:rPr kumimoji="1" lang="en-US" altLang="ja-JP" sz="1000" dirty="0">
                <a:latin typeface="HG丸ｺﾞｼｯｸM-PRO" panose="020F0400000000000000" pitchFamily="50" charset="-128"/>
                <a:ea typeface="HG丸ｺﾞｼｯｸM-PRO" panose="020F0400000000000000" pitchFamily="50" charset="-128"/>
              </a:rPr>
              <a:t>26.3</a:t>
            </a:r>
            <a:r>
              <a:rPr kumimoji="1"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通勤・通学が便利（</a:t>
            </a:r>
            <a:r>
              <a:rPr kumimoji="1" lang="en-US" altLang="ja-JP" sz="1000" dirty="0">
                <a:latin typeface="HG丸ｺﾞｼｯｸM-PRO" panose="020F0400000000000000" pitchFamily="50" charset="-128"/>
                <a:ea typeface="HG丸ｺﾞｼｯｸM-PRO" panose="020F0400000000000000" pitchFamily="50" charset="-128"/>
              </a:rPr>
              <a:t>9.7</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近くに親戚や友人など、親しい人がいる（</a:t>
            </a:r>
            <a:r>
              <a:rPr lang="en-US" altLang="ja-JP" sz="1000" dirty="0">
                <a:latin typeface="HG丸ｺﾞｼｯｸM-PRO" panose="020F0400000000000000" pitchFamily="50" charset="-128"/>
                <a:ea typeface="HG丸ｺﾞｼｯｸM-PRO" panose="020F0400000000000000" pitchFamily="50" charset="-128"/>
              </a:rPr>
              <a:t>7.9</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治安がよい（</a:t>
            </a:r>
            <a:r>
              <a:rPr kumimoji="1" lang="en-US" altLang="ja-JP" sz="1000" dirty="0">
                <a:latin typeface="HG丸ｺﾞｼｯｸM-PRO" panose="020F0400000000000000" pitchFamily="50" charset="-128"/>
                <a:ea typeface="HG丸ｺﾞｼｯｸM-PRO" panose="020F0400000000000000" pitchFamily="50" charset="-128"/>
              </a:rPr>
              <a:t>4.7</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医療や福祉関係の施設が充実している（</a:t>
            </a:r>
            <a:r>
              <a:rPr lang="en-US" altLang="ja-JP" sz="1000" dirty="0">
                <a:latin typeface="HG丸ｺﾞｼｯｸM-PRO" panose="020F0400000000000000" pitchFamily="50" charset="-128"/>
                <a:ea typeface="HG丸ｺﾞｼｯｸM-PRO" panose="020F0400000000000000" pitchFamily="50" charset="-128"/>
              </a:rPr>
              <a:t>3.4</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公園や自然環境がある（</a:t>
            </a:r>
            <a:r>
              <a:rPr lang="en-US" altLang="ja-JP" sz="1000" dirty="0">
                <a:latin typeface="HG丸ｺﾞｼｯｸM-PRO" panose="020F0400000000000000" pitchFamily="50" charset="-128"/>
                <a:ea typeface="HG丸ｺﾞｼｯｸM-PRO" panose="020F0400000000000000" pitchFamily="50" charset="-128"/>
              </a:rPr>
              <a:t>3</a:t>
            </a:r>
            <a:r>
              <a:rPr kumimoji="1" lang="en-US" altLang="ja-JP" sz="1000" dirty="0">
                <a:latin typeface="HG丸ｺﾞｼｯｸM-PRO" panose="020F0400000000000000" pitchFamily="50" charset="-128"/>
                <a:ea typeface="HG丸ｺﾞｼｯｸM-PRO" panose="020F0400000000000000" pitchFamily="50" charset="-128"/>
              </a:rPr>
              <a:t>.2</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子育てしやすい（</a:t>
            </a:r>
            <a:r>
              <a:rPr lang="en-US" altLang="ja-JP" sz="1000" dirty="0">
                <a:latin typeface="HG丸ｺﾞｼｯｸM-PRO" panose="020F0400000000000000" pitchFamily="50" charset="-128"/>
                <a:ea typeface="HG丸ｺﾞｼｯｸM-PRO" panose="020F0400000000000000" pitchFamily="50" charset="-128"/>
              </a:rPr>
              <a:t>2.4</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近所づきあいがよい（</a:t>
            </a:r>
            <a:r>
              <a:rPr lang="en-US" altLang="ja-JP" sz="1000" dirty="0">
                <a:latin typeface="HG丸ｺﾞｼｯｸM-PRO" panose="020F0400000000000000" pitchFamily="50" charset="-128"/>
                <a:ea typeface="HG丸ｺﾞｼｯｸM-PRO" panose="020F0400000000000000" pitchFamily="50" charset="-128"/>
              </a:rPr>
              <a:t>0</a:t>
            </a:r>
            <a:r>
              <a:rPr kumimoji="1" lang="en-US" altLang="ja-JP" sz="1000" dirty="0">
                <a:latin typeface="HG丸ｺﾞｼｯｸM-PRO" panose="020F0400000000000000" pitchFamily="50" charset="-128"/>
                <a:ea typeface="HG丸ｺﾞｼｯｸM-PRO" panose="020F0400000000000000" pitchFamily="50" charset="-128"/>
              </a:rPr>
              <a:t>.8</a:t>
            </a:r>
            <a:r>
              <a:rPr kumimoji="1"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その他（</a:t>
            </a:r>
            <a:r>
              <a:rPr lang="en-US" altLang="ja-JP" sz="1000" dirty="0">
                <a:latin typeface="HG丸ｺﾞｼｯｸM-PRO" panose="020F0400000000000000" pitchFamily="50" charset="-128"/>
                <a:ea typeface="HG丸ｺﾞｼｯｸM-PRO" panose="020F0400000000000000" pitchFamily="50" charset="-128"/>
              </a:rPr>
              <a:t>1.0</a:t>
            </a:r>
            <a:r>
              <a:rPr lang="ja-JP" altLang="en-US" sz="1000" dirty="0">
                <a:latin typeface="HG丸ｺﾞｼｯｸM-PRO" panose="020F0400000000000000" pitchFamily="50" charset="-128"/>
                <a:ea typeface="HG丸ｺﾞｼｯｸM-PRO" panose="020F0400000000000000" pitchFamily="50" charset="-128"/>
              </a:rPr>
              <a:t>％）</a:t>
            </a:r>
            <a:endParaRPr kumimoji="1" lang="ja-JP" altLang="en-US" sz="1000" dirty="0">
              <a:latin typeface="HG丸ｺﾞｼｯｸM-PRO" panose="020F0400000000000000" pitchFamily="50" charset="-128"/>
              <a:ea typeface="HG丸ｺﾞｼｯｸM-PRO" panose="020F0400000000000000" pitchFamily="50" charset="-128"/>
            </a:endParaRPr>
          </a:p>
        </p:txBody>
      </p:sp>
      <p:sp>
        <p:nvSpPr>
          <p:cNvPr id="26" name="テキスト ボックス 25">
            <a:extLst>
              <a:ext uri="{FF2B5EF4-FFF2-40B4-BE49-F238E27FC236}">
                <a16:creationId xmlns:a16="http://schemas.microsoft.com/office/drawing/2014/main" id="{05B86F94-BC12-4D30-A1D0-6F8490CCAD6B}"/>
              </a:ext>
            </a:extLst>
          </p:cNvPr>
          <p:cNvSpPr txBox="1"/>
          <p:nvPr/>
        </p:nvSpPr>
        <p:spPr>
          <a:xfrm>
            <a:off x="3587885" y="5140455"/>
            <a:ext cx="3168000" cy="1631216"/>
          </a:xfrm>
          <a:prstGeom prst="rect">
            <a:avLst/>
          </a:prstGeom>
          <a:noFill/>
        </p:spPr>
        <p:txBody>
          <a:bodyPr vert="horz" wrap="square" rtlCol="0">
            <a:spAutoFit/>
          </a:bodyPr>
          <a:lstStyle/>
          <a:p>
            <a:r>
              <a:rPr kumimoji="1" lang="ja-JP" altLang="en-US" sz="1000" dirty="0">
                <a:latin typeface="HG丸ｺﾞｼｯｸM-PRO" panose="020F0400000000000000" pitchFamily="50" charset="-128"/>
                <a:ea typeface="HG丸ｺﾞｼｯｸM-PRO" panose="020F0400000000000000" pitchFamily="50" charset="-128"/>
              </a:rPr>
              <a:t>交通の便利</a:t>
            </a:r>
            <a:r>
              <a:rPr lang="ja-JP" altLang="en-US" sz="1000" dirty="0">
                <a:latin typeface="HG丸ｺﾞｼｯｸM-PRO" panose="020F0400000000000000" pitchFamily="50" charset="-128"/>
                <a:ea typeface="HG丸ｺﾞｼｯｸM-PRO" panose="020F0400000000000000" pitchFamily="50" charset="-128"/>
              </a:rPr>
              <a:t>が良いから（</a:t>
            </a:r>
            <a:r>
              <a:rPr lang="en-US" altLang="ja-JP" sz="1000" dirty="0">
                <a:latin typeface="HG丸ｺﾞｼｯｸM-PRO" panose="020F0400000000000000" pitchFamily="50" charset="-128"/>
                <a:ea typeface="HG丸ｺﾞｼｯｸM-PRO" panose="020F0400000000000000" pitchFamily="50" charset="-128"/>
              </a:rPr>
              <a:t>40.9</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ふるさとであるから（</a:t>
            </a:r>
            <a:r>
              <a:rPr kumimoji="1" lang="en-US" altLang="ja-JP" sz="1000" dirty="0">
                <a:latin typeface="HG丸ｺﾞｼｯｸM-PRO" panose="020F0400000000000000" pitchFamily="50" charset="-128"/>
                <a:ea typeface="HG丸ｺﾞｼｯｸM-PRO" panose="020F0400000000000000" pitchFamily="50" charset="-128"/>
              </a:rPr>
              <a:t>18.5</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まちの雰囲気が良いから（</a:t>
            </a:r>
            <a:r>
              <a:rPr lang="en-US" altLang="ja-JP" sz="1000" dirty="0">
                <a:latin typeface="HG丸ｺﾞｼｯｸM-PRO" panose="020F0400000000000000" pitchFamily="50" charset="-128"/>
                <a:ea typeface="HG丸ｺﾞｼｯｸM-PRO" panose="020F0400000000000000" pitchFamily="50" charset="-128"/>
              </a:rPr>
              <a:t>17.0</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地域のコミュニケーションが良いから（</a:t>
            </a:r>
            <a:r>
              <a:rPr lang="en-US" altLang="ja-JP" sz="1000" dirty="0">
                <a:latin typeface="HG丸ｺﾞｼｯｸM-PRO" panose="020F0400000000000000" pitchFamily="50" charset="-128"/>
                <a:ea typeface="HG丸ｺﾞｼｯｸM-PRO" panose="020F0400000000000000" pitchFamily="50" charset="-128"/>
              </a:rPr>
              <a:t>6</a:t>
            </a:r>
            <a:r>
              <a:rPr kumimoji="1" lang="en-US" altLang="ja-JP" sz="1000" dirty="0">
                <a:latin typeface="HG丸ｺﾞｼｯｸM-PRO" panose="020F0400000000000000" pitchFamily="50" charset="-128"/>
                <a:ea typeface="HG丸ｺﾞｼｯｸM-PRO" panose="020F0400000000000000" pitchFamily="50" charset="-128"/>
              </a:rPr>
              <a:t>.7</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施設が充実しているから（</a:t>
            </a:r>
            <a:r>
              <a:rPr lang="en-US" altLang="ja-JP" sz="1000" dirty="0">
                <a:latin typeface="HG丸ｺﾞｼｯｸM-PRO" panose="020F0400000000000000" pitchFamily="50" charset="-128"/>
                <a:ea typeface="HG丸ｺﾞｼｯｸM-PRO" panose="020F0400000000000000" pitchFamily="50" charset="-128"/>
              </a:rPr>
              <a:t> 6</a:t>
            </a:r>
            <a:r>
              <a:rPr kumimoji="1" lang="en-US" altLang="ja-JP" sz="1000" dirty="0">
                <a:latin typeface="HG丸ｺﾞｼｯｸM-PRO" panose="020F0400000000000000" pitchFamily="50" charset="-128"/>
                <a:ea typeface="HG丸ｺﾞｼｯｸM-PRO" panose="020F0400000000000000" pitchFamily="50" charset="-128"/>
              </a:rPr>
              <a:t>.7</a:t>
            </a:r>
            <a:r>
              <a:rPr kumimoji="1" lang="ja-JP" altLang="en-US" sz="1000" dirty="0">
                <a:latin typeface="HG丸ｺﾞｼｯｸM-PRO" panose="020F0400000000000000" pitchFamily="50" charset="-128"/>
                <a:ea typeface="HG丸ｺﾞｼｯｸM-PRO" panose="020F0400000000000000" pitchFamily="50" charset="-128"/>
              </a:rPr>
              <a:t>％ </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まち・道路が整備されているから（</a:t>
            </a:r>
            <a:r>
              <a:rPr lang="en-US" altLang="ja-JP" sz="1000" dirty="0">
                <a:latin typeface="HG丸ｺﾞｼｯｸM-PRO" panose="020F0400000000000000" pitchFamily="50" charset="-128"/>
                <a:ea typeface="HG丸ｺﾞｼｯｸM-PRO" panose="020F0400000000000000" pitchFamily="50" charset="-128"/>
              </a:rPr>
              <a:t>2</a:t>
            </a:r>
            <a:r>
              <a:rPr kumimoji="1" lang="en-US" altLang="ja-JP" sz="1000" dirty="0">
                <a:latin typeface="HG丸ｺﾞｼｯｸM-PRO" panose="020F0400000000000000" pitchFamily="50" charset="-128"/>
                <a:ea typeface="HG丸ｺﾞｼｯｸM-PRO" panose="020F0400000000000000" pitchFamily="50" charset="-128"/>
              </a:rPr>
              <a:t>.8</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地域の自然環境が良いから（</a:t>
            </a:r>
            <a:r>
              <a:rPr lang="en-US" altLang="ja-JP" sz="1000" dirty="0">
                <a:latin typeface="HG丸ｺﾞｼｯｸM-PRO" panose="020F0400000000000000" pitchFamily="50" charset="-128"/>
                <a:ea typeface="HG丸ｺﾞｼｯｸM-PRO" panose="020F0400000000000000" pitchFamily="50" charset="-128"/>
              </a:rPr>
              <a:t>2.3</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歴史・伝統が残っているから（</a:t>
            </a:r>
            <a:r>
              <a:rPr kumimoji="1" lang="en-US" altLang="ja-JP" sz="1000" dirty="0">
                <a:latin typeface="HG丸ｺﾞｼｯｸM-PRO" panose="020F0400000000000000" pitchFamily="50" charset="-128"/>
                <a:ea typeface="HG丸ｺﾞｼｯｸM-PRO" panose="020F0400000000000000" pitchFamily="50" charset="-128"/>
              </a:rPr>
              <a:t>1.5</a:t>
            </a:r>
            <a:r>
              <a:rPr kumimoji="1" lang="ja-JP" altLang="en-US" sz="1000" dirty="0">
                <a:latin typeface="HG丸ｺﾞｼｯｸM-PRO" panose="020F0400000000000000" pitchFamily="50" charset="-128"/>
                <a:ea typeface="HG丸ｺﾞｼｯｸM-PRO" panose="020F0400000000000000" pitchFamily="50" charset="-128"/>
              </a:rPr>
              <a:t>％）</a:t>
            </a:r>
            <a:endParaRPr kumimoji="1" lang="en-US" altLang="ja-JP" sz="1000" dirty="0">
              <a:latin typeface="HG丸ｺﾞｼｯｸM-PRO" panose="020F0400000000000000" pitchFamily="50" charset="-128"/>
              <a:ea typeface="HG丸ｺﾞｼｯｸM-PRO" panose="020F0400000000000000" pitchFamily="50" charset="-128"/>
            </a:endParaRPr>
          </a:p>
          <a:p>
            <a:r>
              <a:rPr lang="ja-JP" altLang="en-US" sz="1000" dirty="0">
                <a:latin typeface="HG丸ｺﾞｼｯｸM-PRO" panose="020F0400000000000000" pitchFamily="50" charset="-128"/>
                <a:ea typeface="HG丸ｺﾞｼｯｸM-PRO" panose="020F0400000000000000" pitchFamily="50" charset="-128"/>
              </a:rPr>
              <a:t>景観がよいから（</a:t>
            </a:r>
            <a:r>
              <a:rPr lang="en-US" altLang="ja-JP" sz="1000" dirty="0">
                <a:latin typeface="HG丸ｺﾞｼｯｸM-PRO" panose="020F0400000000000000" pitchFamily="50" charset="-128"/>
                <a:ea typeface="HG丸ｺﾞｼｯｸM-PRO" panose="020F0400000000000000" pitchFamily="50" charset="-128"/>
              </a:rPr>
              <a:t>0.2</a:t>
            </a:r>
            <a:r>
              <a:rPr lang="ja-JP" altLang="en-US" sz="1000" dirty="0">
                <a:latin typeface="HG丸ｺﾞｼｯｸM-PRO" panose="020F0400000000000000" pitchFamily="50" charset="-128"/>
                <a:ea typeface="HG丸ｺﾞｼｯｸM-PRO" panose="020F0400000000000000" pitchFamily="50" charset="-128"/>
              </a:rPr>
              <a:t>％）</a:t>
            </a:r>
            <a:endParaRPr lang="en-US" altLang="ja-JP" sz="1000" dirty="0">
              <a:latin typeface="HG丸ｺﾞｼｯｸM-PRO" panose="020F0400000000000000" pitchFamily="50" charset="-128"/>
              <a:ea typeface="HG丸ｺﾞｼｯｸM-PRO" panose="020F0400000000000000" pitchFamily="50" charset="-128"/>
            </a:endParaRPr>
          </a:p>
          <a:p>
            <a:r>
              <a:rPr kumimoji="1" lang="ja-JP" altLang="en-US" sz="1000" dirty="0">
                <a:latin typeface="HG丸ｺﾞｼｯｸM-PRO" panose="020F0400000000000000" pitchFamily="50" charset="-128"/>
                <a:ea typeface="HG丸ｺﾞｼｯｸM-PRO" panose="020F0400000000000000" pitchFamily="50" charset="-128"/>
              </a:rPr>
              <a:t>その他（</a:t>
            </a:r>
            <a:r>
              <a:rPr kumimoji="1" lang="en-US" altLang="ja-JP" sz="1000" dirty="0">
                <a:latin typeface="HG丸ｺﾞｼｯｸM-PRO" panose="020F0400000000000000" pitchFamily="50" charset="-128"/>
                <a:ea typeface="HG丸ｺﾞｼｯｸM-PRO" panose="020F0400000000000000" pitchFamily="50" charset="-128"/>
              </a:rPr>
              <a:t>3.4</a:t>
            </a:r>
            <a:r>
              <a:rPr kumimoji="1" lang="ja-JP" altLang="en-US" sz="1000" dirty="0">
                <a:latin typeface="HG丸ｺﾞｼｯｸM-PRO" panose="020F0400000000000000" pitchFamily="50" charset="-128"/>
                <a:ea typeface="HG丸ｺﾞｼｯｸM-PRO" panose="020F0400000000000000" pitchFamily="50" charset="-128"/>
              </a:rPr>
              <a:t>％）</a:t>
            </a:r>
          </a:p>
        </p:txBody>
      </p:sp>
      <p:grpSp>
        <p:nvGrpSpPr>
          <p:cNvPr id="3" name="Group 4">
            <a:extLst>
              <a:ext uri="{FF2B5EF4-FFF2-40B4-BE49-F238E27FC236}">
                <a16:creationId xmlns:a16="http://schemas.microsoft.com/office/drawing/2014/main" id="{3F36888A-F9E1-4F4A-82D6-E9F670D2B022}"/>
              </a:ext>
            </a:extLst>
          </p:cNvPr>
          <p:cNvGrpSpPr>
            <a:grpSpLocks noChangeAspect="1"/>
          </p:cNvGrpSpPr>
          <p:nvPr/>
        </p:nvGrpSpPr>
        <p:grpSpPr bwMode="auto">
          <a:xfrm>
            <a:off x="466725" y="7205663"/>
            <a:ext cx="4979114" cy="1865312"/>
            <a:chOff x="294" y="4539"/>
            <a:chExt cx="2854" cy="1175"/>
          </a:xfrm>
        </p:grpSpPr>
        <p:sp>
          <p:nvSpPr>
            <p:cNvPr id="4" name="AutoShape 3">
              <a:extLst>
                <a:ext uri="{FF2B5EF4-FFF2-40B4-BE49-F238E27FC236}">
                  <a16:creationId xmlns:a16="http://schemas.microsoft.com/office/drawing/2014/main" id="{ED9725CC-0EA2-4972-93AC-0EB82FE3B3A7}"/>
                </a:ext>
              </a:extLst>
            </p:cNvPr>
            <p:cNvSpPr>
              <a:spLocks noChangeAspect="1" noChangeArrowheads="1" noTextEdit="1"/>
            </p:cNvSpPr>
            <p:nvPr/>
          </p:nvSpPr>
          <p:spPr bwMode="auto">
            <a:xfrm>
              <a:off x="300" y="4539"/>
              <a:ext cx="2576" cy="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 name="Rectangle 5">
              <a:extLst>
                <a:ext uri="{FF2B5EF4-FFF2-40B4-BE49-F238E27FC236}">
                  <a16:creationId xmlns:a16="http://schemas.microsoft.com/office/drawing/2014/main" id="{BBED0B08-1877-4A26-983B-1493BBD322BB}"/>
                </a:ext>
              </a:extLst>
            </p:cNvPr>
            <p:cNvSpPr>
              <a:spLocks noChangeArrowheads="1"/>
            </p:cNvSpPr>
            <p:nvPr/>
          </p:nvSpPr>
          <p:spPr bwMode="auto">
            <a:xfrm>
              <a:off x="300" y="4804"/>
              <a:ext cx="2330" cy="167"/>
            </a:xfrm>
            <a:prstGeom prst="rect">
              <a:avLst/>
            </a:prstGeom>
            <a:solidFill>
              <a:srgbClr val="FCD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6">
              <a:extLst>
                <a:ext uri="{FF2B5EF4-FFF2-40B4-BE49-F238E27FC236}">
                  <a16:creationId xmlns:a16="http://schemas.microsoft.com/office/drawing/2014/main" id="{753E56A6-2E51-4687-81F8-009275A030D0}"/>
                </a:ext>
              </a:extLst>
            </p:cNvPr>
            <p:cNvSpPr>
              <a:spLocks noChangeArrowheads="1"/>
            </p:cNvSpPr>
            <p:nvPr/>
          </p:nvSpPr>
          <p:spPr bwMode="auto">
            <a:xfrm>
              <a:off x="317" y="4573"/>
              <a:ext cx="283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a:t>
              </a:r>
              <a:r>
                <a:rPr kumimoji="0" lang="ja-JP" altLang="en-US" sz="900" dirty="0">
                  <a:latin typeface="ＭＳ Ｐ明朝" panose="02020600040205080304" pitchFamily="18" charset="-128"/>
                  <a:ea typeface="ＭＳ Ｐ明朝" panose="02020600040205080304" pitchFamily="18" charset="-128"/>
                </a:rPr>
                <a:t>令和３年度</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区民</a:t>
              </a: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アンケート：</a:t>
              </a:r>
              <a:r>
                <a:rPr kumimoji="0" lang="ja-JP" altLang="en-US"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［問１４］</a:t>
              </a: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住民同士の「つながり」や「きずな」があると感じますか。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B1C89B48-DC3F-4A9C-B43C-49D41C86E6E7}"/>
                </a:ext>
              </a:extLst>
            </p:cNvPr>
            <p:cNvSpPr>
              <a:spLocks noChangeArrowheads="1"/>
            </p:cNvSpPr>
            <p:nvPr/>
          </p:nvSpPr>
          <p:spPr bwMode="auto">
            <a:xfrm>
              <a:off x="317" y="4683"/>
              <a:ext cx="58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（単位：％</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　【N=</a:t>
              </a:r>
              <a:r>
                <a:rPr kumimoji="0" lang="en-US"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520</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a:t>
              </a:r>
              <a:endParaRPr kumimoji="0" lang="ja-JP" altLang="ja-JP" sz="1800" b="0" i="0" u="none" strike="noStrike" cap="none" normalizeH="0" baseline="0" dirty="0">
                <a:ln>
                  <a:noFill/>
                </a:ln>
                <a:effectLst/>
              </a:endParaRPr>
            </a:p>
          </p:txBody>
        </p:sp>
        <p:sp>
          <p:nvSpPr>
            <p:cNvPr id="8" name="Rectangle 8">
              <a:extLst>
                <a:ext uri="{FF2B5EF4-FFF2-40B4-BE49-F238E27FC236}">
                  <a16:creationId xmlns:a16="http://schemas.microsoft.com/office/drawing/2014/main" id="{BB707EAE-F45A-4D79-9202-3EBA6E2BF16F}"/>
                </a:ext>
              </a:extLst>
            </p:cNvPr>
            <p:cNvSpPr>
              <a:spLocks noChangeArrowheads="1"/>
            </p:cNvSpPr>
            <p:nvPr/>
          </p:nvSpPr>
          <p:spPr bwMode="auto">
            <a:xfrm>
              <a:off x="930" y="4821"/>
              <a:ext cx="14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１．感じる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B5072909-E996-44E0-90BA-BDD6BCC21FC1}"/>
                </a:ext>
              </a:extLst>
            </p:cNvPr>
            <p:cNvSpPr>
              <a:spLocks noChangeArrowheads="1"/>
            </p:cNvSpPr>
            <p:nvPr/>
          </p:nvSpPr>
          <p:spPr bwMode="auto">
            <a:xfrm>
              <a:off x="1245" y="4821"/>
              <a:ext cx="1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２．ある程度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 name="Rectangle 10">
              <a:extLst>
                <a:ext uri="{FF2B5EF4-FFF2-40B4-BE49-F238E27FC236}">
                  <a16:creationId xmlns:a16="http://schemas.microsoft.com/office/drawing/2014/main" id="{339A4AFF-029B-4099-9452-4BAF61FC65C8}"/>
                </a:ext>
              </a:extLst>
            </p:cNvPr>
            <p:cNvSpPr>
              <a:spLocks noChangeArrowheads="1"/>
            </p:cNvSpPr>
            <p:nvPr/>
          </p:nvSpPr>
          <p:spPr bwMode="auto">
            <a:xfrm>
              <a:off x="1316" y="4882"/>
              <a:ext cx="1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感じる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11">
              <a:extLst>
                <a:ext uri="{FF2B5EF4-FFF2-40B4-BE49-F238E27FC236}">
                  <a16:creationId xmlns:a16="http://schemas.microsoft.com/office/drawing/2014/main" id="{92978E5A-3BF9-4EEE-B784-69B465CCE48F}"/>
                </a:ext>
              </a:extLst>
            </p:cNvPr>
            <p:cNvSpPr>
              <a:spLocks noChangeArrowheads="1"/>
            </p:cNvSpPr>
            <p:nvPr/>
          </p:nvSpPr>
          <p:spPr bwMode="auto">
            <a:xfrm>
              <a:off x="1605" y="4821"/>
              <a:ext cx="2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３．あまり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1" name="Rectangle 12">
              <a:extLst>
                <a:ext uri="{FF2B5EF4-FFF2-40B4-BE49-F238E27FC236}">
                  <a16:creationId xmlns:a16="http://schemas.microsoft.com/office/drawing/2014/main" id="{1EECA83F-A9F0-4071-BBD9-5FC1E82BD931}"/>
                </a:ext>
              </a:extLst>
            </p:cNvPr>
            <p:cNvSpPr>
              <a:spLocks noChangeArrowheads="1"/>
            </p:cNvSpPr>
            <p:nvPr/>
          </p:nvSpPr>
          <p:spPr bwMode="auto">
            <a:xfrm>
              <a:off x="1669" y="4889"/>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dirty="0">
                  <a:solidFill>
                    <a:srgbClr val="000000"/>
                  </a:solidFill>
                  <a:latin typeface="ＭＳ Ｐ明朝" panose="02020600040205080304" pitchFamily="18" charset="-128"/>
                  <a:ea typeface="ＭＳ Ｐ明朝" panose="02020600040205080304" pitchFamily="18" charset="-128"/>
                </a:rPr>
                <a:t>感</a:t>
              </a: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じない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 name="Rectangle 13">
              <a:extLst>
                <a:ext uri="{FF2B5EF4-FFF2-40B4-BE49-F238E27FC236}">
                  <a16:creationId xmlns:a16="http://schemas.microsoft.com/office/drawing/2014/main" id="{5B744C3D-1E3D-4D05-8076-518A97E58D41}"/>
                </a:ext>
              </a:extLst>
            </p:cNvPr>
            <p:cNvSpPr>
              <a:spLocks noChangeArrowheads="1"/>
            </p:cNvSpPr>
            <p:nvPr/>
          </p:nvSpPr>
          <p:spPr bwMode="auto">
            <a:xfrm>
              <a:off x="1949" y="4821"/>
              <a:ext cx="18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４．感じない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4" name="Rectangle 14">
              <a:extLst>
                <a:ext uri="{FF2B5EF4-FFF2-40B4-BE49-F238E27FC236}">
                  <a16:creationId xmlns:a16="http://schemas.microsoft.com/office/drawing/2014/main" id="{8971F477-40FC-442D-B9E1-C67727111D11}"/>
                </a:ext>
              </a:extLst>
            </p:cNvPr>
            <p:cNvSpPr>
              <a:spLocks noChangeArrowheads="1"/>
            </p:cNvSpPr>
            <p:nvPr/>
          </p:nvSpPr>
          <p:spPr bwMode="auto">
            <a:xfrm>
              <a:off x="2355" y="4821"/>
              <a:ext cx="1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無回答</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 name="Rectangle 15">
              <a:extLst>
                <a:ext uri="{FF2B5EF4-FFF2-40B4-BE49-F238E27FC236}">
                  <a16:creationId xmlns:a16="http://schemas.microsoft.com/office/drawing/2014/main" id="{88AB05B7-9806-42DA-BC94-D464C9296331}"/>
                </a:ext>
              </a:extLst>
            </p:cNvPr>
            <p:cNvSpPr>
              <a:spLocks noChangeArrowheads="1"/>
            </p:cNvSpPr>
            <p:nvPr/>
          </p:nvSpPr>
          <p:spPr bwMode="auto">
            <a:xfrm>
              <a:off x="1130" y="4971"/>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 name="Rectangle 16">
              <a:extLst>
                <a:ext uri="{FF2B5EF4-FFF2-40B4-BE49-F238E27FC236}">
                  <a16:creationId xmlns:a16="http://schemas.microsoft.com/office/drawing/2014/main" id="{CFB6C8D6-734E-411C-8D6C-11894CDB78D8}"/>
                </a:ext>
              </a:extLst>
            </p:cNvPr>
            <p:cNvSpPr>
              <a:spLocks noChangeArrowheads="1"/>
            </p:cNvSpPr>
            <p:nvPr/>
          </p:nvSpPr>
          <p:spPr bwMode="auto">
            <a:xfrm>
              <a:off x="1445" y="4971"/>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 name="Rectangle 17">
              <a:extLst>
                <a:ext uri="{FF2B5EF4-FFF2-40B4-BE49-F238E27FC236}">
                  <a16:creationId xmlns:a16="http://schemas.microsoft.com/office/drawing/2014/main" id="{112F44D9-CD33-4EBF-B3E1-B36AFD1B2EFF}"/>
                </a:ext>
              </a:extLst>
            </p:cNvPr>
            <p:cNvSpPr>
              <a:spLocks noChangeArrowheads="1"/>
            </p:cNvSpPr>
            <p:nvPr/>
          </p:nvSpPr>
          <p:spPr bwMode="auto">
            <a:xfrm>
              <a:off x="1794" y="4971"/>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8" name="Rectangle 18">
              <a:extLst>
                <a:ext uri="{FF2B5EF4-FFF2-40B4-BE49-F238E27FC236}">
                  <a16:creationId xmlns:a16="http://schemas.microsoft.com/office/drawing/2014/main" id="{69CA1BF4-FC26-4B23-A65A-A0DB74B27D5E}"/>
                </a:ext>
              </a:extLst>
            </p:cNvPr>
            <p:cNvSpPr>
              <a:spLocks noChangeArrowheads="1"/>
            </p:cNvSpPr>
            <p:nvPr/>
          </p:nvSpPr>
          <p:spPr bwMode="auto">
            <a:xfrm>
              <a:off x="2143" y="4971"/>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9" name="Rectangle 19">
              <a:extLst>
                <a:ext uri="{FF2B5EF4-FFF2-40B4-BE49-F238E27FC236}">
                  <a16:creationId xmlns:a16="http://schemas.microsoft.com/office/drawing/2014/main" id="{DEE488EF-88AA-4AFF-85FC-A95D351DF969}"/>
                </a:ext>
              </a:extLst>
            </p:cNvPr>
            <p:cNvSpPr>
              <a:spLocks noChangeArrowheads="1"/>
            </p:cNvSpPr>
            <p:nvPr/>
          </p:nvSpPr>
          <p:spPr bwMode="auto">
            <a:xfrm>
              <a:off x="2527" y="4971"/>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0" name="Rectangle 20">
              <a:extLst>
                <a:ext uri="{FF2B5EF4-FFF2-40B4-BE49-F238E27FC236}">
                  <a16:creationId xmlns:a16="http://schemas.microsoft.com/office/drawing/2014/main" id="{CBC28EE1-E38E-4070-A6F4-B08EFC489198}"/>
                </a:ext>
              </a:extLst>
            </p:cNvPr>
            <p:cNvSpPr>
              <a:spLocks noChangeArrowheads="1"/>
            </p:cNvSpPr>
            <p:nvPr/>
          </p:nvSpPr>
          <p:spPr bwMode="auto">
            <a:xfrm>
              <a:off x="483" y="5075"/>
              <a:ext cx="16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29歳以下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21">
              <a:extLst>
                <a:ext uri="{FF2B5EF4-FFF2-40B4-BE49-F238E27FC236}">
                  <a16:creationId xmlns:a16="http://schemas.microsoft.com/office/drawing/2014/main" id="{F7D38DE9-A3D6-454D-80C7-401DD28ABC88}"/>
                </a:ext>
              </a:extLst>
            </p:cNvPr>
            <p:cNvSpPr>
              <a:spLocks noChangeArrowheads="1"/>
            </p:cNvSpPr>
            <p:nvPr/>
          </p:nvSpPr>
          <p:spPr bwMode="auto">
            <a:xfrm>
              <a:off x="1130" y="5063"/>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2" name="Rectangle 22">
              <a:extLst>
                <a:ext uri="{FF2B5EF4-FFF2-40B4-BE49-F238E27FC236}">
                  <a16:creationId xmlns:a16="http://schemas.microsoft.com/office/drawing/2014/main" id="{F9B355FF-87D9-4450-A7D6-F09C6A66DA5F}"/>
                </a:ext>
              </a:extLst>
            </p:cNvPr>
            <p:cNvSpPr>
              <a:spLocks noChangeArrowheads="1"/>
            </p:cNvSpPr>
            <p:nvPr/>
          </p:nvSpPr>
          <p:spPr bwMode="auto">
            <a:xfrm>
              <a:off x="1445" y="506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23">
              <a:extLst>
                <a:ext uri="{FF2B5EF4-FFF2-40B4-BE49-F238E27FC236}">
                  <a16:creationId xmlns:a16="http://schemas.microsoft.com/office/drawing/2014/main" id="{D6010EEC-0B52-4072-9139-2C4EBC4BC546}"/>
                </a:ext>
              </a:extLst>
            </p:cNvPr>
            <p:cNvSpPr>
              <a:spLocks noChangeArrowheads="1"/>
            </p:cNvSpPr>
            <p:nvPr/>
          </p:nvSpPr>
          <p:spPr bwMode="auto">
            <a:xfrm>
              <a:off x="1794" y="506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24">
              <a:extLst>
                <a:ext uri="{FF2B5EF4-FFF2-40B4-BE49-F238E27FC236}">
                  <a16:creationId xmlns:a16="http://schemas.microsoft.com/office/drawing/2014/main" id="{9BEAF949-91F9-4F5E-A93B-AD7A8C4508AC}"/>
                </a:ext>
              </a:extLst>
            </p:cNvPr>
            <p:cNvSpPr>
              <a:spLocks noChangeArrowheads="1"/>
            </p:cNvSpPr>
            <p:nvPr/>
          </p:nvSpPr>
          <p:spPr bwMode="auto">
            <a:xfrm>
              <a:off x="2143" y="506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25">
              <a:extLst>
                <a:ext uri="{FF2B5EF4-FFF2-40B4-BE49-F238E27FC236}">
                  <a16:creationId xmlns:a16="http://schemas.microsoft.com/office/drawing/2014/main" id="{875A422A-51C5-43F6-BDCD-4C7BD7EB4429}"/>
                </a:ext>
              </a:extLst>
            </p:cNvPr>
            <p:cNvSpPr>
              <a:spLocks noChangeArrowheads="1"/>
            </p:cNvSpPr>
            <p:nvPr/>
          </p:nvSpPr>
          <p:spPr bwMode="auto">
            <a:xfrm>
              <a:off x="2527" y="5063"/>
              <a:ext cx="15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26">
              <a:extLst>
                <a:ext uri="{FF2B5EF4-FFF2-40B4-BE49-F238E27FC236}">
                  <a16:creationId xmlns:a16="http://schemas.microsoft.com/office/drawing/2014/main" id="{D883DF1A-9A41-4D81-AF1F-BDD4B0F82B4D}"/>
                </a:ext>
              </a:extLst>
            </p:cNvPr>
            <p:cNvSpPr>
              <a:spLocks noChangeArrowheads="1"/>
            </p:cNvSpPr>
            <p:nvPr/>
          </p:nvSpPr>
          <p:spPr bwMode="auto">
            <a:xfrm>
              <a:off x="483" y="5167"/>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30歳～39歳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27">
              <a:extLst>
                <a:ext uri="{FF2B5EF4-FFF2-40B4-BE49-F238E27FC236}">
                  <a16:creationId xmlns:a16="http://schemas.microsoft.com/office/drawing/2014/main" id="{60B36526-F484-4837-A7E6-3255AA7D4866}"/>
                </a:ext>
              </a:extLst>
            </p:cNvPr>
            <p:cNvSpPr>
              <a:spLocks noChangeArrowheads="1"/>
            </p:cNvSpPr>
            <p:nvPr/>
          </p:nvSpPr>
          <p:spPr bwMode="auto">
            <a:xfrm>
              <a:off x="1130" y="515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28">
              <a:extLst>
                <a:ext uri="{FF2B5EF4-FFF2-40B4-BE49-F238E27FC236}">
                  <a16:creationId xmlns:a16="http://schemas.microsoft.com/office/drawing/2014/main" id="{2DCB9A17-919A-46E5-A015-E3BB3D4966C0}"/>
                </a:ext>
              </a:extLst>
            </p:cNvPr>
            <p:cNvSpPr>
              <a:spLocks noChangeArrowheads="1"/>
            </p:cNvSpPr>
            <p:nvPr/>
          </p:nvSpPr>
          <p:spPr bwMode="auto">
            <a:xfrm>
              <a:off x="1445" y="515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29">
              <a:extLst>
                <a:ext uri="{FF2B5EF4-FFF2-40B4-BE49-F238E27FC236}">
                  <a16:creationId xmlns:a16="http://schemas.microsoft.com/office/drawing/2014/main" id="{5497F799-BA6C-45C8-BCD9-F4D79D482709}"/>
                </a:ext>
              </a:extLst>
            </p:cNvPr>
            <p:cNvSpPr>
              <a:spLocks noChangeArrowheads="1"/>
            </p:cNvSpPr>
            <p:nvPr/>
          </p:nvSpPr>
          <p:spPr bwMode="auto">
            <a:xfrm>
              <a:off x="1794" y="515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0">
              <a:extLst>
                <a:ext uri="{FF2B5EF4-FFF2-40B4-BE49-F238E27FC236}">
                  <a16:creationId xmlns:a16="http://schemas.microsoft.com/office/drawing/2014/main" id="{F34C35C3-1A62-4CF0-8C3A-4C98404BA549}"/>
                </a:ext>
              </a:extLst>
            </p:cNvPr>
            <p:cNvSpPr>
              <a:spLocks noChangeArrowheads="1"/>
            </p:cNvSpPr>
            <p:nvPr/>
          </p:nvSpPr>
          <p:spPr bwMode="auto">
            <a:xfrm>
              <a:off x="2143" y="515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1" name="Rectangle 31">
              <a:extLst>
                <a:ext uri="{FF2B5EF4-FFF2-40B4-BE49-F238E27FC236}">
                  <a16:creationId xmlns:a16="http://schemas.microsoft.com/office/drawing/2014/main" id="{66EFB16A-C3EC-4023-8AC4-455C3DA066CC}"/>
                </a:ext>
              </a:extLst>
            </p:cNvPr>
            <p:cNvSpPr>
              <a:spLocks noChangeArrowheads="1"/>
            </p:cNvSpPr>
            <p:nvPr/>
          </p:nvSpPr>
          <p:spPr bwMode="auto">
            <a:xfrm>
              <a:off x="2527" y="5155"/>
              <a:ext cx="15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32">
              <a:extLst>
                <a:ext uri="{FF2B5EF4-FFF2-40B4-BE49-F238E27FC236}">
                  <a16:creationId xmlns:a16="http://schemas.microsoft.com/office/drawing/2014/main" id="{0C6A995D-248B-48FC-86EF-B83EC7A6FDC0}"/>
                </a:ext>
              </a:extLst>
            </p:cNvPr>
            <p:cNvSpPr>
              <a:spLocks noChangeArrowheads="1"/>
            </p:cNvSpPr>
            <p:nvPr/>
          </p:nvSpPr>
          <p:spPr bwMode="auto">
            <a:xfrm>
              <a:off x="483" y="5259"/>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40歳～49歳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33">
              <a:extLst>
                <a:ext uri="{FF2B5EF4-FFF2-40B4-BE49-F238E27FC236}">
                  <a16:creationId xmlns:a16="http://schemas.microsoft.com/office/drawing/2014/main" id="{90181257-D2F0-4FDC-874F-3649B500A170}"/>
                </a:ext>
              </a:extLst>
            </p:cNvPr>
            <p:cNvSpPr>
              <a:spLocks noChangeArrowheads="1"/>
            </p:cNvSpPr>
            <p:nvPr/>
          </p:nvSpPr>
          <p:spPr bwMode="auto">
            <a:xfrm>
              <a:off x="1130" y="524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5</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4" name="Rectangle 34">
              <a:extLst>
                <a:ext uri="{FF2B5EF4-FFF2-40B4-BE49-F238E27FC236}">
                  <a16:creationId xmlns:a16="http://schemas.microsoft.com/office/drawing/2014/main" id="{3C5165A6-0ECB-4349-930E-FF3E6ED5F6F5}"/>
                </a:ext>
              </a:extLst>
            </p:cNvPr>
            <p:cNvSpPr>
              <a:spLocks noChangeArrowheads="1"/>
            </p:cNvSpPr>
            <p:nvPr/>
          </p:nvSpPr>
          <p:spPr bwMode="auto">
            <a:xfrm>
              <a:off x="1445" y="524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5" name="Rectangle 35">
              <a:extLst>
                <a:ext uri="{FF2B5EF4-FFF2-40B4-BE49-F238E27FC236}">
                  <a16:creationId xmlns:a16="http://schemas.microsoft.com/office/drawing/2014/main" id="{61A13814-41FA-425D-8A58-8D309D101538}"/>
                </a:ext>
              </a:extLst>
            </p:cNvPr>
            <p:cNvSpPr>
              <a:spLocks noChangeArrowheads="1"/>
            </p:cNvSpPr>
            <p:nvPr/>
          </p:nvSpPr>
          <p:spPr bwMode="auto">
            <a:xfrm>
              <a:off x="1794" y="524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6" name="Rectangle 36">
              <a:extLst>
                <a:ext uri="{FF2B5EF4-FFF2-40B4-BE49-F238E27FC236}">
                  <a16:creationId xmlns:a16="http://schemas.microsoft.com/office/drawing/2014/main" id="{2A29220D-2B18-4EB0-8CB6-8FA6C76FEA00}"/>
                </a:ext>
              </a:extLst>
            </p:cNvPr>
            <p:cNvSpPr>
              <a:spLocks noChangeArrowheads="1"/>
            </p:cNvSpPr>
            <p:nvPr/>
          </p:nvSpPr>
          <p:spPr bwMode="auto">
            <a:xfrm>
              <a:off x="2143" y="524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 name="Rectangle 37">
              <a:extLst>
                <a:ext uri="{FF2B5EF4-FFF2-40B4-BE49-F238E27FC236}">
                  <a16:creationId xmlns:a16="http://schemas.microsoft.com/office/drawing/2014/main" id="{FC121B4D-C413-4B30-A26A-F7F54F42CA8C}"/>
                </a:ext>
              </a:extLst>
            </p:cNvPr>
            <p:cNvSpPr>
              <a:spLocks noChangeArrowheads="1"/>
            </p:cNvSpPr>
            <p:nvPr/>
          </p:nvSpPr>
          <p:spPr bwMode="auto">
            <a:xfrm>
              <a:off x="2527" y="5247"/>
              <a:ext cx="15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38">
              <a:extLst>
                <a:ext uri="{FF2B5EF4-FFF2-40B4-BE49-F238E27FC236}">
                  <a16:creationId xmlns:a16="http://schemas.microsoft.com/office/drawing/2014/main" id="{2F98A3E8-B640-42B6-9741-E7B3CACB3C51}"/>
                </a:ext>
              </a:extLst>
            </p:cNvPr>
            <p:cNvSpPr>
              <a:spLocks noChangeArrowheads="1"/>
            </p:cNvSpPr>
            <p:nvPr/>
          </p:nvSpPr>
          <p:spPr bwMode="auto">
            <a:xfrm>
              <a:off x="483" y="5351"/>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50歳～59歳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39">
              <a:extLst>
                <a:ext uri="{FF2B5EF4-FFF2-40B4-BE49-F238E27FC236}">
                  <a16:creationId xmlns:a16="http://schemas.microsoft.com/office/drawing/2014/main" id="{FD0458DF-CD1B-471F-B08C-F721CCA443F5}"/>
                </a:ext>
              </a:extLst>
            </p:cNvPr>
            <p:cNvSpPr>
              <a:spLocks noChangeArrowheads="1"/>
            </p:cNvSpPr>
            <p:nvPr/>
          </p:nvSpPr>
          <p:spPr bwMode="auto">
            <a:xfrm>
              <a:off x="1130" y="5339"/>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0" name="Rectangle 40">
              <a:extLst>
                <a:ext uri="{FF2B5EF4-FFF2-40B4-BE49-F238E27FC236}">
                  <a16:creationId xmlns:a16="http://schemas.microsoft.com/office/drawing/2014/main" id="{3D466482-02CD-4547-9D20-816EC350DC40}"/>
                </a:ext>
              </a:extLst>
            </p:cNvPr>
            <p:cNvSpPr>
              <a:spLocks noChangeArrowheads="1"/>
            </p:cNvSpPr>
            <p:nvPr/>
          </p:nvSpPr>
          <p:spPr bwMode="auto">
            <a:xfrm>
              <a:off x="1445" y="5339"/>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1" name="Rectangle 41">
              <a:extLst>
                <a:ext uri="{FF2B5EF4-FFF2-40B4-BE49-F238E27FC236}">
                  <a16:creationId xmlns:a16="http://schemas.microsoft.com/office/drawing/2014/main" id="{CBF30CD1-D9CC-443A-B303-3057D49FAD39}"/>
                </a:ext>
              </a:extLst>
            </p:cNvPr>
            <p:cNvSpPr>
              <a:spLocks noChangeArrowheads="1"/>
            </p:cNvSpPr>
            <p:nvPr/>
          </p:nvSpPr>
          <p:spPr bwMode="auto">
            <a:xfrm>
              <a:off x="1794" y="5339"/>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2" name="Rectangle 42">
              <a:extLst>
                <a:ext uri="{FF2B5EF4-FFF2-40B4-BE49-F238E27FC236}">
                  <a16:creationId xmlns:a16="http://schemas.microsoft.com/office/drawing/2014/main" id="{4261C390-C352-4AA7-8DF9-871ADBF46D59}"/>
                </a:ext>
              </a:extLst>
            </p:cNvPr>
            <p:cNvSpPr>
              <a:spLocks noChangeArrowheads="1"/>
            </p:cNvSpPr>
            <p:nvPr/>
          </p:nvSpPr>
          <p:spPr bwMode="auto">
            <a:xfrm>
              <a:off x="2143" y="5339"/>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3" name="Rectangle 43">
              <a:extLst>
                <a:ext uri="{FF2B5EF4-FFF2-40B4-BE49-F238E27FC236}">
                  <a16:creationId xmlns:a16="http://schemas.microsoft.com/office/drawing/2014/main" id="{13F6F802-4E1F-4D4B-A348-349EB92C596E}"/>
                </a:ext>
              </a:extLst>
            </p:cNvPr>
            <p:cNvSpPr>
              <a:spLocks noChangeArrowheads="1"/>
            </p:cNvSpPr>
            <p:nvPr/>
          </p:nvSpPr>
          <p:spPr bwMode="auto">
            <a:xfrm>
              <a:off x="2527" y="5339"/>
              <a:ext cx="15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44">
              <a:extLst>
                <a:ext uri="{FF2B5EF4-FFF2-40B4-BE49-F238E27FC236}">
                  <a16:creationId xmlns:a16="http://schemas.microsoft.com/office/drawing/2014/main" id="{DC7652B4-3EEF-47FC-8AE4-4475F9A7D87B}"/>
                </a:ext>
              </a:extLst>
            </p:cNvPr>
            <p:cNvSpPr>
              <a:spLocks noChangeArrowheads="1"/>
            </p:cNvSpPr>
            <p:nvPr/>
          </p:nvSpPr>
          <p:spPr bwMode="auto">
            <a:xfrm>
              <a:off x="483" y="5443"/>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60歳～69歳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45">
              <a:extLst>
                <a:ext uri="{FF2B5EF4-FFF2-40B4-BE49-F238E27FC236}">
                  <a16:creationId xmlns:a16="http://schemas.microsoft.com/office/drawing/2014/main" id="{D67BDE06-0192-4BE2-97F5-9484F8A17AAC}"/>
                </a:ext>
              </a:extLst>
            </p:cNvPr>
            <p:cNvSpPr>
              <a:spLocks noChangeArrowheads="1"/>
            </p:cNvSpPr>
            <p:nvPr/>
          </p:nvSpPr>
          <p:spPr bwMode="auto">
            <a:xfrm>
              <a:off x="1130" y="5432"/>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6" name="Rectangle 46">
              <a:extLst>
                <a:ext uri="{FF2B5EF4-FFF2-40B4-BE49-F238E27FC236}">
                  <a16:creationId xmlns:a16="http://schemas.microsoft.com/office/drawing/2014/main" id="{F8646D2C-E342-44C2-8A27-985B3BE6ACD5}"/>
                </a:ext>
              </a:extLst>
            </p:cNvPr>
            <p:cNvSpPr>
              <a:spLocks noChangeArrowheads="1"/>
            </p:cNvSpPr>
            <p:nvPr/>
          </p:nvSpPr>
          <p:spPr bwMode="auto">
            <a:xfrm>
              <a:off x="1445" y="5432"/>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a:solidFill>
                    <a:srgbClr val="000000"/>
                  </a:solidFill>
                  <a:latin typeface="游ゴシック" panose="020B0400000000000000" pitchFamily="50" charset="-128"/>
                  <a:ea typeface="游ゴシック" panose="020B0400000000000000" pitchFamily="50" charset="-128"/>
                </a:rPr>
                <a:t>54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7" name="Rectangle 47">
              <a:extLst>
                <a:ext uri="{FF2B5EF4-FFF2-40B4-BE49-F238E27FC236}">
                  <a16:creationId xmlns:a16="http://schemas.microsoft.com/office/drawing/2014/main" id="{98F92C5B-3755-45DE-A607-F875D6CB45C1}"/>
                </a:ext>
              </a:extLst>
            </p:cNvPr>
            <p:cNvSpPr>
              <a:spLocks noChangeArrowheads="1"/>
            </p:cNvSpPr>
            <p:nvPr/>
          </p:nvSpPr>
          <p:spPr bwMode="auto">
            <a:xfrm>
              <a:off x="1794" y="5432"/>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8" name="Rectangle 48">
              <a:extLst>
                <a:ext uri="{FF2B5EF4-FFF2-40B4-BE49-F238E27FC236}">
                  <a16:creationId xmlns:a16="http://schemas.microsoft.com/office/drawing/2014/main" id="{D4C3E9D0-3EEA-49C8-9E27-7A5E72C21C27}"/>
                </a:ext>
              </a:extLst>
            </p:cNvPr>
            <p:cNvSpPr>
              <a:spLocks noChangeArrowheads="1"/>
            </p:cNvSpPr>
            <p:nvPr/>
          </p:nvSpPr>
          <p:spPr bwMode="auto">
            <a:xfrm>
              <a:off x="2141" y="5432"/>
              <a:ext cx="1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15</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9" name="Rectangle 49">
              <a:extLst>
                <a:ext uri="{FF2B5EF4-FFF2-40B4-BE49-F238E27FC236}">
                  <a16:creationId xmlns:a16="http://schemas.microsoft.com/office/drawing/2014/main" id="{413D8EFA-8986-4675-931D-1AB25BA967EA}"/>
                </a:ext>
              </a:extLst>
            </p:cNvPr>
            <p:cNvSpPr>
              <a:spLocks noChangeArrowheads="1"/>
            </p:cNvSpPr>
            <p:nvPr/>
          </p:nvSpPr>
          <p:spPr bwMode="auto">
            <a:xfrm>
              <a:off x="2527" y="5432"/>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 name="Rectangle 50">
              <a:extLst>
                <a:ext uri="{FF2B5EF4-FFF2-40B4-BE49-F238E27FC236}">
                  <a16:creationId xmlns:a16="http://schemas.microsoft.com/office/drawing/2014/main" id="{C08AD665-C965-42FF-94D1-D8235B582B5F}"/>
                </a:ext>
              </a:extLst>
            </p:cNvPr>
            <p:cNvSpPr>
              <a:spLocks noChangeArrowheads="1"/>
            </p:cNvSpPr>
            <p:nvPr/>
          </p:nvSpPr>
          <p:spPr bwMode="auto">
            <a:xfrm>
              <a:off x="483" y="5535"/>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70歳～79歳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1" name="Rectangle 51">
              <a:extLst>
                <a:ext uri="{FF2B5EF4-FFF2-40B4-BE49-F238E27FC236}">
                  <a16:creationId xmlns:a16="http://schemas.microsoft.com/office/drawing/2014/main" id="{C00525DC-D744-4B1C-871B-88CB8CFE6685}"/>
                </a:ext>
              </a:extLst>
            </p:cNvPr>
            <p:cNvSpPr>
              <a:spLocks noChangeArrowheads="1"/>
            </p:cNvSpPr>
            <p:nvPr/>
          </p:nvSpPr>
          <p:spPr bwMode="auto">
            <a:xfrm>
              <a:off x="1096" y="552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2" name="Rectangle 52">
              <a:extLst>
                <a:ext uri="{FF2B5EF4-FFF2-40B4-BE49-F238E27FC236}">
                  <a16:creationId xmlns:a16="http://schemas.microsoft.com/office/drawing/2014/main" id="{9F076FD0-0A17-44FA-B0F0-256981325344}"/>
                </a:ext>
              </a:extLst>
            </p:cNvPr>
            <p:cNvSpPr>
              <a:spLocks noChangeArrowheads="1"/>
            </p:cNvSpPr>
            <p:nvPr/>
          </p:nvSpPr>
          <p:spPr bwMode="auto">
            <a:xfrm>
              <a:off x="1445" y="552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3" name="Rectangle 53">
              <a:extLst>
                <a:ext uri="{FF2B5EF4-FFF2-40B4-BE49-F238E27FC236}">
                  <a16:creationId xmlns:a16="http://schemas.microsoft.com/office/drawing/2014/main" id="{DB6BAC74-4D01-499C-AC67-B5F4FB515421}"/>
                </a:ext>
              </a:extLst>
            </p:cNvPr>
            <p:cNvSpPr>
              <a:spLocks noChangeArrowheads="1"/>
            </p:cNvSpPr>
            <p:nvPr/>
          </p:nvSpPr>
          <p:spPr bwMode="auto">
            <a:xfrm>
              <a:off x="1794" y="552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4" name="Rectangle 54">
              <a:extLst>
                <a:ext uri="{FF2B5EF4-FFF2-40B4-BE49-F238E27FC236}">
                  <a16:creationId xmlns:a16="http://schemas.microsoft.com/office/drawing/2014/main" id="{7F5242DE-83E8-4FDB-A657-7313A7F688AC}"/>
                </a:ext>
              </a:extLst>
            </p:cNvPr>
            <p:cNvSpPr>
              <a:spLocks noChangeArrowheads="1"/>
            </p:cNvSpPr>
            <p:nvPr/>
          </p:nvSpPr>
          <p:spPr bwMode="auto">
            <a:xfrm>
              <a:off x="2178" y="552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5" name="Rectangle 55">
              <a:extLst>
                <a:ext uri="{FF2B5EF4-FFF2-40B4-BE49-F238E27FC236}">
                  <a16:creationId xmlns:a16="http://schemas.microsoft.com/office/drawing/2014/main" id="{C3975E46-5532-4A06-8985-908EF3CFEEA7}"/>
                </a:ext>
              </a:extLst>
            </p:cNvPr>
            <p:cNvSpPr>
              <a:spLocks noChangeArrowheads="1"/>
            </p:cNvSpPr>
            <p:nvPr/>
          </p:nvSpPr>
          <p:spPr bwMode="auto">
            <a:xfrm>
              <a:off x="2527" y="552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6" name="Rectangle 56">
              <a:extLst>
                <a:ext uri="{FF2B5EF4-FFF2-40B4-BE49-F238E27FC236}">
                  <a16:creationId xmlns:a16="http://schemas.microsoft.com/office/drawing/2014/main" id="{236438C5-2C85-469C-AA82-1BC6BA1D9B5A}"/>
                </a:ext>
              </a:extLst>
            </p:cNvPr>
            <p:cNvSpPr>
              <a:spLocks noChangeArrowheads="1"/>
            </p:cNvSpPr>
            <p:nvPr/>
          </p:nvSpPr>
          <p:spPr bwMode="auto">
            <a:xfrm>
              <a:off x="483" y="5627"/>
              <a:ext cx="16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80歳以上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57">
              <a:extLst>
                <a:ext uri="{FF2B5EF4-FFF2-40B4-BE49-F238E27FC236}">
                  <a16:creationId xmlns:a16="http://schemas.microsoft.com/office/drawing/2014/main" id="{7C8C2F33-F56E-4311-ABC3-303064C2A61C}"/>
                </a:ext>
              </a:extLst>
            </p:cNvPr>
            <p:cNvSpPr>
              <a:spLocks noChangeArrowheads="1"/>
            </p:cNvSpPr>
            <p:nvPr/>
          </p:nvSpPr>
          <p:spPr bwMode="auto">
            <a:xfrm>
              <a:off x="1130" y="5617"/>
              <a:ext cx="1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8" name="Rectangle 58">
              <a:extLst>
                <a:ext uri="{FF2B5EF4-FFF2-40B4-BE49-F238E27FC236}">
                  <a16:creationId xmlns:a16="http://schemas.microsoft.com/office/drawing/2014/main" id="{5C1DDEDC-2264-49CB-91FD-8DDAB6CCD9DF}"/>
                </a:ext>
              </a:extLst>
            </p:cNvPr>
            <p:cNvSpPr>
              <a:spLocks noChangeArrowheads="1"/>
            </p:cNvSpPr>
            <p:nvPr/>
          </p:nvSpPr>
          <p:spPr bwMode="auto">
            <a:xfrm>
              <a:off x="1445" y="5618"/>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9" name="Rectangle 59">
              <a:extLst>
                <a:ext uri="{FF2B5EF4-FFF2-40B4-BE49-F238E27FC236}">
                  <a16:creationId xmlns:a16="http://schemas.microsoft.com/office/drawing/2014/main" id="{56A95E3A-A253-46B2-BB0B-4FFD55886170}"/>
                </a:ext>
              </a:extLst>
            </p:cNvPr>
            <p:cNvSpPr>
              <a:spLocks noChangeArrowheads="1"/>
            </p:cNvSpPr>
            <p:nvPr/>
          </p:nvSpPr>
          <p:spPr bwMode="auto">
            <a:xfrm>
              <a:off x="1829" y="5618"/>
              <a:ext cx="1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0" name="Rectangle 60">
              <a:extLst>
                <a:ext uri="{FF2B5EF4-FFF2-40B4-BE49-F238E27FC236}">
                  <a16:creationId xmlns:a16="http://schemas.microsoft.com/office/drawing/2014/main" id="{4A73B2D2-64E0-481D-9400-04AD0A4D3FB2}"/>
                </a:ext>
              </a:extLst>
            </p:cNvPr>
            <p:cNvSpPr>
              <a:spLocks noChangeArrowheads="1"/>
            </p:cNvSpPr>
            <p:nvPr/>
          </p:nvSpPr>
          <p:spPr bwMode="auto">
            <a:xfrm>
              <a:off x="2177" y="5620"/>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1" name="Rectangle 61">
              <a:extLst>
                <a:ext uri="{FF2B5EF4-FFF2-40B4-BE49-F238E27FC236}">
                  <a16:creationId xmlns:a16="http://schemas.microsoft.com/office/drawing/2014/main" id="{37FFB832-20EC-4D18-BBE4-BA8EB09A02BB}"/>
                </a:ext>
              </a:extLst>
            </p:cNvPr>
            <p:cNvSpPr>
              <a:spLocks noChangeArrowheads="1"/>
            </p:cNvSpPr>
            <p:nvPr/>
          </p:nvSpPr>
          <p:spPr bwMode="auto">
            <a:xfrm>
              <a:off x="2527" y="5610"/>
              <a:ext cx="15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62">
              <a:extLst>
                <a:ext uri="{FF2B5EF4-FFF2-40B4-BE49-F238E27FC236}">
                  <a16:creationId xmlns:a16="http://schemas.microsoft.com/office/drawing/2014/main" id="{3FD745B9-6E10-4C21-99E6-CFCF4D2C347E}"/>
                </a:ext>
              </a:extLst>
            </p:cNvPr>
            <p:cNvSpPr>
              <a:spLocks noChangeArrowheads="1"/>
            </p:cNvSpPr>
            <p:nvPr/>
          </p:nvSpPr>
          <p:spPr bwMode="auto">
            <a:xfrm>
              <a:off x="529" y="4982"/>
              <a:ext cx="92"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全体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3" name="Rectangle 63">
              <a:extLst>
                <a:ext uri="{FF2B5EF4-FFF2-40B4-BE49-F238E27FC236}">
                  <a16:creationId xmlns:a16="http://schemas.microsoft.com/office/drawing/2014/main" id="{5A3F2A0B-A88D-49E6-B81B-B1980F9AFEC6}"/>
                </a:ext>
              </a:extLst>
            </p:cNvPr>
            <p:cNvSpPr>
              <a:spLocks noChangeArrowheads="1"/>
            </p:cNvSpPr>
            <p:nvPr/>
          </p:nvSpPr>
          <p:spPr bwMode="auto">
            <a:xfrm>
              <a:off x="523" y="4821"/>
              <a:ext cx="11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問14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64">
              <a:extLst>
                <a:ext uri="{FF2B5EF4-FFF2-40B4-BE49-F238E27FC236}">
                  <a16:creationId xmlns:a16="http://schemas.microsoft.com/office/drawing/2014/main" id="{F4FB0C8C-20EE-497A-867D-F05017395292}"/>
                </a:ext>
              </a:extLst>
            </p:cNvPr>
            <p:cNvSpPr>
              <a:spLocks noChangeArrowheads="1"/>
            </p:cNvSpPr>
            <p:nvPr/>
          </p:nvSpPr>
          <p:spPr bwMode="auto">
            <a:xfrm>
              <a:off x="352" y="5270"/>
              <a:ext cx="5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5" name="Rectangle 65">
              <a:extLst>
                <a:ext uri="{FF2B5EF4-FFF2-40B4-BE49-F238E27FC236}">
                  <a16:creationId xmlns:a16="http://schemas.microsoft.com/office/drawing/2014/main" id="{854D5140-0B0C-4EAB-8AB9-6BDB847B1E1F}"/>
                </a:ext>
              </a:extLst>
            </p:cNvPr>
            <p:cNvSpPr>
              <a:spLocks noChangeArrowheads="1"/>
            </p:cNvSpPr>
            <p:nvPr/>
          </p:nvSpPr>
          <p:spPr bwMode="auto">
            <a:xfrm>
              <a:off x="352" y="5351"/>
              <a:ext cx="5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6" name="Rectangle 66">
              <a:extLst>
                <a:ext uri="{FF2B5EF4-FFF2-40B4-BE49-F238E27FC236}">
                  <a16:creationId xmlns:a16="http://schemas.microsoft.com/office/drawing/2014/main" id="{3EFE6F7C-50CD-4D37-8A1D-F9F69045B78E}"/>
                </a:ext>
              </a:extLst>
            </p:cNvPr>
            <p:cNvSpPr>
              <a:spLocks noChangeArrowheads="1"/>
            </p:cNvSpPr>
            <p:nvPr/>
          </p:nvSpPr>
          <p:spPr bwMode="auto">
            <a:xfrm>
              <a:off x="352" y="5432"/>
              <a:ext cx="5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Line 67">
              <a:extLst>
                <a:ext uri="{FF2B5EF4-FFF2-40B4-BE49-F238E27FC236}">
                  <a16:creationId xmlns:a16="http://schemas.microsoft.com/office/drawing/2014/main" id="{F76D6766-D881-4736-9AA1-D44A87ACDBBA}"/>
                </a:ext>
              </a:extLst>
            </p:cNvPr>
            <p:cNvSpPr>
              <a:spLocks noChangeShapeType="1"/>
            </p:cNvSpPr>
            <p:nvPr/>
          </p:nvSpPr>
          <p:spPr bwMode="auto">
            <a:xfrm>
              <a:off x="466" y="5063"/>
              <a:ext cx="0" cy="6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68">
              <a:extLst>
                <a:ext uri="{FF2B5EF4-FFF2-40B4-BE49-F238E27FC236}">
                  <a16:creationId xmlns:a16="http://schemas.microsoft.com/office/drawing/2014/main" id="{FF9C87A4-6A86-440D-A540-489BF4D8E3A6}"/>
                </a:ext>
              </a:extLst>
            </p:cNvPr>
            <p:cNvSpPr>
              <a:spLocks noChangeArrowheads="1"/>
            </p:cNvSpPr>
            <p:nvPr/>
          </p:nvSpPr>
          <p:spPr bwMode="auto">
            <a:xfrm>
              <a:off x="466" y="5063"/>
              <a:ext cx="6" cy="6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69">
              <a:extLst>
                <a:ext uri="{FF2B5EF4-FFF2-40B4-BE49-F238E27FC236}">
                  <a16:creationId xmlns:a16="http://schemas.microsoft.com/office/drawing/2014/main" id="{B405E8D1-8D74-4B1F-83AF-A5617D0397F0}"/>
                </a:ext>
              </a:extLst>
            </p:cNvPr>
            <p:cNvSpPr>
              <a:spLocks noChangeShapeType="1"/>
            </p:cNvSpPr>
            <p:nvPr/>
          </p:nvSpPr>
          <p:spPr bwMode="auto">
            <a:xfrm>
              <a:off x="1227" y="4810"/>
              <a:ext cx="0" cy="8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70">
              <a:extLst>
                <a:ext uri="{FF2B5EF4-FFF2-40B4-BE49-F238E27FC236}">
                  <a16:creationId xmlns:a16="http://schemas.microsoft.com/office/drawing/2014/main" id="{D1F984E6-B0FA-4DA0-82FB-7F6C1647D8F5}"/>
                </a:ext>
              </a:extLst>
            </p:cNvPr>
            <p:cNvSpPr>
              <a:spLocks noChangeArrowheads="1"/>
            </p:cNvSpPr>
            <p:nvPr/>
          </p:nvSpPr>
          <p:spPr bwMode="auto">
            <a:xfrm>
              <a:off x="1227" y="4810"/>
              <a:ext cx="6" cy="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71">
              <a:extLst>
                <a:ext uri="{FF2B5EF4-FFF2-40B4-BE49-F238E27FC236}">
                  <a16:creationId xmlns:a16="http://schemas.microsoft.com/office/drawing/2014/main" id="{8D605264-75D7-4A65-8E5E-5709A39F6DE7}"/>
                </a:ext>
              </a:extLst>
            </p:cNvPr>
            <p:cNvSpPr>
              <a:spLocks noChangeShapeType="1"/>
            </p:cNvSpPr>
            <p:nvPr/>
          </p:nvSpPr>
          <p:spPr bwMode="auto">
            <a:xfrm>
              <a:off x="1577" y="4810"/>
              <a:ext cx="0" cy="8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72">
              <a:extLst>
                <a:ext uri="{FF2B5EF4-FFF2-40B4-BE49-F238E27FC236}">
                  <a16:creationId xmlns:a16="http://schemas.microsoft.com/office/drawing/2014/main" id="{F35DE7CC-372A-4809-8512-B0092BD9A6AD}"/>
                </a:ext>
              </a:extLst>
            </p:cNvPr>
            <p:cNvSpPr>
              <a:spLocks noChangeArrowheads="1"/>
            </p:cNvSpPr>
            <p:nvPr/>
          </p:nvSpPr>
          <p:spPr bwMode="auto">
            <a:xfrm>
              <a:off x="1577" y="4810"/>
              <a:ext cx="5" cy="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Line 73">
              <a:extLst>
                <a:ext uri="{FF2B5EF4-FFF2-40B4-BE49-F238E27FC236}">
                  <a16:creationId xmlns:a16="http://schemas.microsoft.com/office/drawing/2014/main" id="{3E742983-B422-4CF7-9139-CDBD8A4AD1ED}"/>
                </a:ext>
              </a:extLst>
            </p:cNvPr>
            <p:cNvSpPr>
              <a:spLocks noChangeShapeType="1"/>
            </p:cNvSpPr>
            <p:nvPr/>
          </p:nvSpPr>
          <p:spPr bwMode="auto">
            <a:xfrm>
              <a:off x="1926" y="4810"/>
              <a:ext cx="0" cy="8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74">
              <a:extLst>
                <a:ext uri="{FF2B5EF4-FFF2-40B4-BE49-F238E27FC236}">
                  <a16:creationId xmlns:a16="http://schemas.microsoft.com/office/drawing/2014/main" id="{3D88EBAD-1CC0-4A64-BAAA-56D3F3D0463F}"/>
                </a:ext>
              </a:extLst>
            </p:cNvPr>
            <p:cNvSpPr>
              <a:spLocks noChangeArrowheads="1"/>
            </p:cNvSpPr>
            <p:nvPr/>
          </p:nvSpPr>
          <p:spPr bwMode="auto">
            <a:xfrm>
              <a:off x="1926" y="4810"/>
              <a:ext cx="6" cy="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75">
              <a:extLst>
                <a:ext uri="{FF2B5EF4-FFF2-40B4-BE49-F238E27FC236}">
                  <a16:creationId xmlns:a16="http://schemas.microsoft.com/office/drawing/2014/main" id="{1DD00E68-5A14-429D-A79D-D579784CD71A}"/>
                </a:ext>
              </a:extLst>
            </p:cNvPr>
            <p:cNvSpPr>
              <a:spLocks noChangeShapeType="1"/>
            </p:cNvSpPr>
            <p:nvPr/>
          </p:nvSpPr>
          <p:spPr bwMode="auto">
            <a:xfrm>
              <a:off x="2275" y="4810"/>
              <a:ext cx="0" cy="8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76">
              <a:extLst>
                <a:ext uri="{FF2B5EF4-FFF2-40B4-BE49-F238E27FC236}">
                  <a16:creationId xmlns:a16="http://schemas.microsoft.com/office/drawing/2014/main" id="{A363A83D-A7DF-4BE5-AD8A-72341014C9B6}"/>
                </a:ext>
              </a:extLst>
            </p:cNvPr>
            <p:cNvSpPr>
              <a:spLocks noChangeArrowheads="1"/>
            </p:cNvSpPr>
            <p:nvPr/>
          </p:nvSpPr>
          <p:spPr bwMode="auto">
            <a:xfrm>
              <a:off x="2275" y="4810"/>
              <a:ext cx="6" cy="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77">
              <a:extLst>
                <a:ext uri="{FF2B5EF4-FFF2-40B4-BE49-F238E27FC236}">
                  <a16:creationId xmlns:a16="http://schemas.microsoft.com/office/drawing/2014/main" id="{D87C0364-982A-471F-B6AA-BC148348937C}"/>
                </a:ext>
              </a:extLst>
            </p:cNvPr>
            <p:cNvSpPr>
              <a:spLocks noChangeArrowheads="1"/>
            </p:cNvSpPr>
            <p:nvPr/>
          </p:nvSpPr>
          <p:spPr bwMode="auto">
            <a:xfrm>
              <a:off x="294" y="4798"/>
              <a:ext cx="12" cy="9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78">
              <a:extLst>
                <a:ext uri="{FF2B5EF4-FFF2-40B4-BE49-F238E27FC236}">
                  <a16:creationId xmlns:a16="http://schemas.microsoft.com/office/drawing/2014/main" id="{E6055E04-FB61-4570-958F-B676455DCADD}"/>
                </a:ext>
              </a:extLst>
            </p:cNvPr>
            <p:cNvSpPr>
              <a:spLocks noChangeShapeType="1"/>
            </p:cNvSpPr>
            <p:nvPr/>
          </p:nvSpPr>
          <p:spPr bwMode="auto">
            <a:xfrm>
              <a:off x="878" y="4810"/>
              <a:ext cx="0" cy="8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79">
              <a:extLst>
                <a:ext uri="{FF2B5EF4-FFF2-40B4-BE49-F238E27FC236}">
                  <a16:creationId xmlns:a16="http://schemas.microsoft.com/office/drawing/2014/main" id="{DF6CAA84-8A46-423F-AB6F-9CE6553D1862}"/>
                </a:ext>
              </a:extLst>
            </p:cNvPr>
            <p:cNvSpPr>
              <a:spLocks noChangeArrowheads="1"/>
            </p:cNvSpPr>
            <p:nvPr/>
          </p:nvSpPr>
          <p:spPr bwMode="auto">
            <a:xfrm>
              <a:off x="878" y="4810"/>
              <a:ext cx="6" cy="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80">
              <a:extLst>
                <a:ext uri="{FF2B5EF4-FFF2-40B4-BE49-F238E27FC236}">
                  <a16:creationId xmlns:a16="http://schemas.microsoft.com/office/drawing/2014/main" id="{0AA6427D-2033-4AD0-93CF-DB7C54068165}"/>
                </a:ext>
              </a:extLst>
            </p:cNvPr>
            <p:cNvSpPr>
              <a:spLocks noChangeShapeType="1"/>
            </p:cNvSpPr>
            <p:nvPr/>
          </p:nvSpPr>
          <p:spPr bwMode="auto">
            <a:xfrm>
              <a:off x="1227" y="5708"/>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81">
              <a:extLst>
                <a:ext uri="{FF2B5EF4-FFF2-40B4-BE49-F238E27FC236}">
                  <a16:creationId xmlns:a16="http://schemas.microsoft.com/office/drawing/2014/main" id="{A5B8D02C-11F6-41FB-A9A4-915BC296B3EF}"/>
                </a:ext>
              </a:extLst>
            </p:cNvPr>
            <p:cNvSpPr>
              <a:spLocks noChangeArrowheads="1"/>
            </p:cNvSpPr>
            <p:nvPr/>
          </p:nvSpPr>
          <p:spPr bwMode="auto">
            <a:xfrm>
              <a:off x="1227" y="570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82">
              <a:extLst>
                <a:ext uri="{FF2B5EF4-FFF2-40B4-BE49-F238E27FC236}">
                  <a16:creationId xmlns:a16="http://schemas.microsoft.com/office/drawing/2014/main" id="{643E4BAE-2238-4425-8269-E08DB614B392}"/>
                </a:ext>
              </a:extLst>
            </p:cNvPr>
            <p:cNvSpPr>
              <a:spLocks noChangeShapeType="1"/>
            </p:cNvSpPr>
            <p:nvPr/>
          </p:nvSpPr>
          <p:spPr bwMode="auto">
            <a:xfrm>
              <a:off x="1577" y="5708"/>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83">
              <a:extLst>
                <a:ext uri="{FF2B5EF4-FFF2-40B4-BE49-F238E27FC236}">
                  <a16:creationId xmlns:a16="http://schemas.microsoft.com/office/drawing/2014/main" id="{F57433CB-E9F5-4250-9261-D1938032986C}"/>
                </a:ext>
              </a:extLst>
            </p:cNvPr>
            <p:cNvSpPr>
              <a:spLocks noChangeArrowheads="1"/>
            </p:cNvSpPr>
            <p:nvPr/>
          </p:nvSpPr>
          <p:spPr bwMode="auto">
            <a:xfrm>
              <a:off x="1577" y="5708"/>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84">
              <a:extLst>
                <a:ext uri="{FF2B5EF4-FFF2-40B4-BE49-F238E27FC236}">
                  <a16:creationId xmlns:a16="http://schemas.microsoft.com/office/drawing/2014/main" id="{75FF7A57-8B2E-4147-AA94-5A52693D20DD}"/>
                </a:ext>
              </a:extLst>
            </p:cNvPr>
            <p:cNvSpPr>
              <a:spLocks noChangeShapeType="1"/>
            </p:cNvSpPr>
            <p:nvPr/>
          </p:nvSpPr>
          <p:spPr bwMode="auto">
            <a:xfrm>
              <a:off x="1926" y="5708"/>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85">
              <a:extLst>
                <a:ext uri="{FF2B5EF4-FFF2-40B4-BE49-F238E27FC236}">
                  <a16:creationId xmlns:a16="http://schemas.microsoft.com/office/drawing/2014/main" id="{7EC1BCB4-7377-4AD7-BBE6-E897F5592ECD}"/>
                </a:ext>
              </a:extLst>
            </p:cNvPr>
            <p:cNvSpPr>
              <a:spLocks noChangeArrowheads="1"/>
            </p:cNvSpPr>
            <p:nvPr/>
          </p:nvSpPr>
          <p:spPr bwMode="auto">
            <a:xfrm>
              <a:off x="1926" y="570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86">
              <a:extLst>
                <a:ext uri="{FF2B5EF4-FFF2-40B4-BE49-F238E27FC236}">
                  <a16:creationId xmlns:a16="http://schemas.microsoft.com/office/drawing/2014/main" id="{477E4FD5-7054-42DB-A26B-BEB46555CC68}"/>
                </a:ext>
              </a:extLst>
            </p:cNvPr>
            <p:cNvSpPr>
              <a:spLocks noChangeShapeType="1"/>
            </p:cNvSpPr>
            <p:nvPr/>
          </p:nvSpPr>
          <p:spPr bwMode="auto">
            <a:xfrm>
              <a:off x="2275" y="5708"/>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87">
              <a:extLst>
                <a:ext uri="{FF2B5EF4-FFF2-40B4-BE49-F238E27FC236}">
                  <a16:creationId xmlns:a16="http://schemas.microsoft.com/office/drawing/2014/main" id="{769AF3CD-228C-4796-8A48-3785F93CB2FE}"/>
                </a:ext>
              </a:extLst>
            </p:cNvPr>
            <p:cNvSpPr>
              <a:spLocks noChangeArrowheads="1"/>
            </p:cNvSpPr>
            <p:nvPr/>
          </p:nvSpPr>
          <p:spPr bwMode="auto">
            <a:xfrm>
              <a:off x="2275" y="570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Rectangle 88">
              <a:extLst>
                <a:ext uri="{FF2B5EF4-FFF2-40B4-BE49-F238E27FC236}">
                  <a16:creationId xmlns:a16="http://schemas.microsoft.com/office/drawing/2014/main" id="{34162C9C-638F-42DC-9B9C-78B4D73FDFA3}"/>
                </a:ext>
              </a:extLst>
            </p:cNvPr>
            <p:cNvSpPr>
              <a:spLocks noChangeArrowheads="1"/>
            </p:cNvSpPr>
            <p:nvPr/>
          </p:nvSpPr>
          <p:spPr bwMode="auto">
            <a:xfrm>
              <a:off x="2618" y="4810"/>
              <a:ext cx="12" cy="9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89">
              <a:extLst>
                <a:ext uri="{FF2B5EF4-FFF2-40B4-BE49-F238E27FC236}">
                  <a16:creationId xmlns:a16="http://schemas.microsoft.com/office/drawing/2014/main" id="{BB747323-09F3-4436-92AE-DB7C765E7050}"/>
                </a:ext>
              </a:extLst>
            </p:cNvPr>
            <p:cNvSpPr>
              <a:spLocks noChangeShapeType="1"/>
            </p:cNvSpPr>
            <p:nvPr/>
          </p:nvSpPr>
          <p:spPr bwMode="auto">
            <a:xfrm>
              <a:off x="466" y="5708"/>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90">
              <a:extLst>
                <a:ext uri="{FF2B5EF4-FFF2-40B4-BE49-F238E27FC236}">
                  <a16:creationId xmlns:a16="http://schemas.microsoft.com/office/drawing/2014/main" id="{DE89DC60-AA2E-4289-9A8E-052EC802C051}"/>
                </a:ext>
              </a:extLst>
            </p:cNvPr>
            <p:cNvSpPr>
              <a:spLocks noChangeArrowheads="1"/>
            </p:cNvSpPr>
            <p:nvPr/>
          </p:nvSpPr>
          <p:spPr bwMode="auto">
            <a:xfrm>
              <a:off x="466" y="570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91">
              <a:extLst>
                <a:ext uri="{FF2B5EF4-FFF2-40B4-BE49-F238E27FC236}">
                  <a16:creationId xmlns:a16="http://schemas.microsoft.com/office/drawing/2014/main" id="{34BD6BCD-18A9-4FD9-B861-FD00493EE24C}"/>
                </a:ext>
              </a:extLst>
            </p:cNvPr>
            <p:cNvSpPr>
              <a:spLocks noChangeArrowheads="1"/>
            </p:cNvSpPr>
            <p:nvPr/>
          </p:nvSpPr>
          <p:spPr bwMode="auto">
            <a:xfrm>
              <a:off x="306" y="4798"/>
              <a:ext cx="232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92">
              <a:extLst>
                <a:ext uri="{FF2B5EF4-FFF2-40B4-BE49-F238E27FC236}">
                  <a16:creationId xmlns:a16="http://schemas.microsoft.com/office/drawing/2014/main" id="{7B97FA99-55C6-41BA-B684-67AA78922D16}"/>
                </a:ext>
              </a:extLst>
            </p:cNvPr>
            <p:cNvSpPr>
              <a:spLocks noChangeShapeType="1"/>
            </p:cNvSpPr>
            <p:nvPr/>
          </p:nvSpPr>
          <p:spPr bwMode="auto">
            <a:xfrm>
              <a:off x="306" y="4965"/>
              <a:ext cx="2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93">
              <a:extLst>
                <a:ext uri="{FF2B5EF4-FFF2-40B4-BE49-F238E27FC236}">
                  <a16:creationId xmlns:a16="http://schemas.microsoft.com/office/drawing/2014/main" id="{5E210390-FCA3-4D15-9627-F9F641FEC16A}"/>
                </a:ext>
              </a:extLst>
            </p:cNvPr>
            <p:cNvSpPr>
              <a:spLocks noChangeArrowheads="1"/>
            </p:cNvSpPr>
            <p:nvPr/>
          </p:nvSpPr>
          <p:spPr bwMode="auto">
            <a:xfrm>
              <a:off x="306" y="4965"/>
              <a:ext cx="23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94">
              <a:extLst>
                <a:ext uri="{FF2B5EF4-FFF2-40B4-BE49-F238E27FC236}">
                  <a16:creationId xmlns:a16="http://schemas.microsoft.com/office/drawing/2014/main" id="{A97A03F0-A2CD-42F0-9E14-7EC412686D96}"/>
                </a:ext>
              </a:extLst>
            </p:cNvPr>
            <p:cNvSpPr>
              <a:spLocks noChangeShapeType="1"/>
            </p:cNvSpPr>
            <p:nvPr/>
          </p:nvSpPr>
          <p:spPr bwMode="auto">
            <a:xfrm>
              <a:off x="306" y="5057"/>
              <a:ext cx="2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95">
              <a:extLst>
                <a:ext uri="{FF2B5EF4-FFF2-40B4-BE49-F238E27FC236}">
                  <a16:creationId xmlns:a16="http://schemas.microsoft.com/office/drawing/2014/main" id="{905E1C3A-1B81-467B-9BBD-417690D19276}"/>
                </a:ext>
              </a:extLst>
            </p:cNvPr>
            <p:cNvSpPr>
              <a:spLocks noChangeArrowheads="1"/>
            </p:cNvSpPr>
            <p:nvPr/>
          </p:nvSpPr>
          <p:spPr bwMode="auto">
            <a:xfrm>
              <a:off x="306" y="5057"/>
              <a:ext cx="231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96">
              <a:extLst>
                <a:ext uri="{FF2B5EF4-FFF2-40B4-BE49-F238E27FC236}">
                  <a16:creationId xmlns:a16="http://schemas.microsoft.com/office/drawing/2014/main" id="{2FF58397-7802-4F01-AD6E-57DCA9FF862C}"/>
                </a:ext>
              </a:extLst>
            </p:cNvPr>
            <p:cNvSpPr>
              <a:spLocks noChangeShapeType="1"/>
            </p:cNvSpPr>
            <p:nvPr/>
          </p:nvSpPr>
          <p:spPr bwMode="auto">
            <a:xfrm>
              <a:off x="472" y="5149"/>
              <a:ext cx="21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97">
              <a:extLst>
                <a:ext uri="{FF2B5EF4-FFF2-40B4-BE49-F238E27FC236}">
                  <a16:creationId xmlns:a16="http://schemas.microsoft.com/office/drawing/2014/main" id="{1D231F09-ED4D-4455-B83C-4421046E51DD}"/>
                </a:ext>
              </a:extLst>
            </p:cNvPr>
            <p:cNvSpPr>
              <a:spLocks noChangeArrowheads="1"/>
            </p:cNvSpPr>
            <p:nvPr/>
          </p:nvSpPr>
          <p:spPr bwMode="auto">
            <a:xfrm>
              <a:off x="472" y="5149"/>
              <a:ext cx="21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98">
              <a:extLst>
                <a:ext uri="{FF2B5EF4-FFF2-40B4-BE49-F238E27FC236}">
                  <a16:creationId xmlns:a16="http://schemas.microsoft.com/office/drawing/2014/main" id="{FC021AC9-151E-412B-9C44-22D2B02129FD}"/>
                </a:ext>
              </a:extLst>
            </p:cNvPr>
            <p:cNvSpPr>
              <a:spLocks noChangeShapeType="1"/>
            </p:cNvSpPr>
            <p:nvPr/>
          </p:nvSpPr>
          <p:spPr bwMode="auto">
            <a:xfrm>
              <a:off x="472" y="5242"/>
              <a:ext cx="21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99">
              <a:extLst>
                <a:ext uri="{FF2B5EF4-FFF2-40B4-BE49-F238E27FC236}">
                  <a16:creationId xmlns:a16="http://schemas.microsoft.com/office/drawing/2014/main" id="{2CA1A5BD-50B7-4868-BFC3-8EB58466FAA4}"/>
                </a:ext>
              </a:extLst>
            </p:cNvPr>
            <p:cNvSpPr>
              <a:spLocks noChangeArrowheads="1"/>
            </p:cNvSpPr>
            <p:nvPr/>
          </p:nvSpPr>
          <p:spPr bwMode="auto">
            <a:xfrm>
              <a:off x="472" y="5242"/>
              <a:ext cx="21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00">
              <a:extLst>
                <a:ext uri="{FF2B5EF4-FFF2-40B4-BE49-F238E27FC236}">
                  <a16:creationId xmlns:a16="http://schemas.microsoft.com/office/drawing/2014/main" id="{92ED98C0-6535-4F68-A1F8-30B10C807C21}"/>
                </a:ext>
              </a:extLst>
            </p:cNvPr>
            <p:cNvSpPr>
              <a:spLocks noChangeShapeType="1"/>
            </p:cNvSpPr>
            <p:nvPr/>
          </p:nvSpPr>
          <p:spPr bwMode="auto">
            <a:xfrm>
              <a:off x="472" y="5334"/>
              <a:ext cx="21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01">
              <a:extLst>
                <a:ext uri="{FF2B5EF4-FFF2-40B4-BE49-F238E27FC236}">
                  <a16:creationId xmlns:a16="http://schemas.microsoft.com/office/drawing/2014/main" id="{71101642-A61A-4680-94AA-50920695FDF2}"/>
                </a:ext>
              </a:extLst>
            </p:cNvPr>
            <p:cNvSpPr>
              <a:spLocks noChangeArrowheads="1"/>
            </p:cNvSpPr>
            <p:nvPr/>
          </p:nvSpPr>
          <p:spPr bwMode="auto">
            <a:xfrm>
              <a:off x="472" y="5334"/>
              <a:ext cx="21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02">
              <a:extLst>
                <a:ext uri="{FF2B5EF4-FFF2-40B4-BE49-F238E27FC236}">
                  <a16:creationId xmlns:a16="http://schemas.microsoft.com/office/drawing/2014/main" id="{3E48CC8D-5D25-4F19-80E8-2E76E1474109}"/>
                </a:ext>
              </a:extLst>
            </p:cNvPr>
            <p:cNvSpPr>
              <a:spLocks noChangeShapeType="1"/>
            </p:cNvSpPr>
            <p:nvPr/>
          </p:nvSpPr>
          <p:spPr bwMode="auto">
            <a:xfrm>
              <a:off x="472" y="5426"/>
              <a:ext cx="21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03">
              <a:extLst>
                <a:ext uri="{FF2B5EF4-FFF2-40B4-BE49-F238E27FC236}">
                  <a16:creationId xmlns:a16="http://schemas.microsoft.com/office/drawing/2014/main" id="{0287029E-2F5D-4AAD-A1C9-D4A4D4D78CC5}"/>
                </a:ext>
              </a:extLst>
            </p:cNvPr>
            <p:cNvSpPr>
              <a:spLocks noChangeArrowheads="1"/>
            </p:cNvSpPr>
            <p:nvPr/>
          </p:nvSpPr>
          <p:spPr bwMode="auto">
            <a:xfrm>
              <a:off x="472" y="5426"/>
              <a:ext cx="21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04">
              <a:extLst>
                <a:ext uri="{FF2B5EF4-FFF2-40B4-BE49-F238E27FC236}">
                  <a16:creationId xmlns:a16="http://schemas.microsoft.com/office/drawing/2014/main" id="{FE0E5264-E61D-4D38-950A-DE7F7D47130F}"/>
                </a:ext>
              </a:extLst>
            </p:cNvPr>
            <p:cNvSpPr>
              <a:spLocks noChangeShapeType="1"/>
            </p:cNvSpPr>
            <p:nvPr/>
          </p:nvSpPr>
          <p:spPr bwMode="auto">
            <a:xfrm>
              <a:off x="472" y="5518"/>
              <a:ext cx="21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05">
              <a:extLst>
                <a:ext uri="{FF2B5EF4-FFF2-40B4-BE49-F238E27FC236}">
                  <a16:creationId xmlns:a16="http://schemas.microsoft.com/office/drawing/2014/main" id="{47AE5A82-07EE-4563-AD7A-4FB4BDA3AFE9}"/>
                </a:ext>
              </a:extLst>
            </p:cNvPr>
            <p:cNvSpPr>
              <a:spLocks noChangeArrowheads="1"/>
            </p:cNvSpPr>
            <p:nvPr/>
          </p:nvSpPr>
          <p:spPr bwMode="auto">
            <a:xfrm>
              <a:off x="472" y="5518"/>
              <a:ext cx="21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06">
              <a:extLst>
                <a:ext uri="{FF2B5EF4-FFF2-40B4-BE49-F238E27FC236}">
                  <a16:creationId xmlns:a16="http://schemas.microsoft.com/office/drawing/2014/main" id="{40E4DAC8-30A5-4F83-9386-1E5CFBE50F59}"/>
                </a:ext>
              </a:extLst>
            </p:cNvPr>
            <p:cNvSpPr>
              <a:spLocks noChangeShapeType="1"/>
            </p:cNvSpPr>
            <p:nvPr/>
          </p:nvSpPr>
          <p:spPr bwMode="auto">
            <a:xfrm>
              <a:off x="472" y="5610"/>
              <a:ext cx="21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07">
              <a:extLst>
                <a:ext uri="{FF2B5EF4-FFF2-40B4-BE49-F238E27FC236}">
                  <a16:creationId xmlns:a16="http://schemas.microsoft.com/office/drawing/2014/main" id="{06FFF418-B085-4453-8913-03C946B57BC8}"/>
                </a:ext>
              </a:extLst>
            </p:cNvPr>
            <p:cNvSpPr>
              <a:spLocks noChangeArrowheads="1"/>
            </p:cNvSpPr>
            <p:nvPr/>
          </p:nvSpPr>
          <p:spPr bwMode="auto">
            <a:xfrm>
              <a:off x="472" y="5610"/>
              <a:ext cx="21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08">
              <a:extLst>
                <a:ext uri="{FF2B5EF4-FFF2-40B4-BE49-F238E27FC236}">
                  <a16:creationId xmlns:a16="http://schemas.microsoft.com/office/drawing/2014/main" id="{154982AD-8E06-414E-8608-9BE75C11C5E5}"/>
                </a:ext>
              </a:extLst>
            </p:cNvPr>
            <p:cNvSpPr>
              <a:spLocks noChangeArrowheads="1"/>
            </p:cNvSpPr>
            <p:nvPr/>
          </p:nvSpPr>
          <p:spPr bwMode="auto">
            <a:xfrm>
              <a:off x="306" y="5696"/>
              <a:ext cx="232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424345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91649583"/>
              </p:ext>
            </p:extLst>
          </p:nvPr>
        </p:nvGraphicFramePr>
        <p:xfrm>
          <a:off x="332656" y="323896"/>
          <a:ext cx="6192688" cy="9155555"/>
        </p:xfrm>
        <a:graphic>
          <a:graphicData uri="http://schemas.openxmlformats.org/drawingml/2006/table">
            <a:tbl>
              <a:tblPr bandRow="1">
                <a:tableStyleId>{93296810-A885-4BE3-A3E7-6D5BEEA58F35}</a:tableStyleId>
              </a:tblPr>
              <a:tblGrid>
                <a:gridCol w="6192688">
                  <a:extLst>
                    <a:ext uri="{9D8B030D-6E8A-4147-A177-3AD203B41FA5}">
                      <a16:colId xmlns:a16="http://schemas.microsoft.com/office/drawing/2014/main" val="20000"/>
                    </a:ext>
                  </a:extLst>
                </a:gridCol>
              </a:tblGrid>
              <a:tr h="350308">
                <a:tc>
                  <a:txBody>
                    <a:bodyPr/>
                    <a:lstStyle/>
                    <a:p>
                      <a:pPr algn="l" fontAlgn="ctr"/>
                      <a:r>
                        <a:rPr lang="ja-JP" altLang="en-US" sz="1400" b="1" i="0" u="none" strike="noStrike" dirty="0">
                          <a:solidFill>
                            <a:srgbClr val="000000"/>
                          </a:solidFill>
                          <a:effectLst/>
                          <a:latin typeface="HG丸ｺﾞｼｯｸM-PRO" pitchFamily="50" charset="-128"/>
                          <a:ea typeface="HG丸ｺﾞｼｯｸM-PRO" pitchFamily="50" charset="-128"/>
                        </a:rPr>
                        <a:t>現状・データ</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354032">
                <a:tc>
                  <a:txBody>
                    <a:bodyPr/>
                    <a:lstStyle/>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600" b="1"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8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000" b="0" i="0" u="none" strike="noStrike" dirty="0">
                          <a:solidFill>
                            <a:srgbClr val="000000"/>
                          </a:solidFill>
                          <a:effectLst/>
                          <a:latin typeface="HG丸ｺﾞｼｯｸM-PRO" pitchFamily="50" charset="-128"/>
                          <a:ea typeface="HG丸ｺﾞｼｯｸM-PRO" pitchFamily="50" charset="-128"/>
                        </a:rPr>
                        <a:t>   ◆地域振興会</a:t>
                      </a:r>
                      <a:r>
                        <a:rPr lang="en-US" altLang="ja-JP" sz="1000" b="0" i="0" u="none" strike="noStrike" dirty="0">
                          <a:solidFill>
                            <a:srgbClr val="000000"/>
                          </a:solidFill>
                          <a:effectLst/>
                          <a:latin typeface="HG丸ｺﾞｼｯｸM-PRO" pitchFamily="50" charset="-128"/>
                          <a:ea typeface="HG丸ｺﾞｼｯｸM-PRO" pitchFamily="50" charset="-128"/>
                        </a:rPr>
                        <a:t>(</a:t>
                      </a:r>
                      <a:r>
                        <a:rPr lang="ja-JP" altLang="en-US" sz="1000" b="0" i="0" u="none" strike="noStrike" dirty="0">
                          <a:solidFill>
                            <a:srgbClr val="000000"/>
                          </a:solidFill>
                          <a:effectLst/>
                          <a:latin typeface="HG丸ｺﾞｼｯｸM-PRO" pitchFamily="50" charset="-128"/>
                          <a:ea typeface="HG丸ｺﾞｼｯｸM-PRO" pitchFamily="50" charset="-128"/>
                        </a:rPr>
                        <a:t>町会</a:t>
                      </a:r>
                      <a:r>
                        <a:rPr lang="en-US" altLang="ja-JP" sz="1000" b="0" i="0" u="none" strike="noStrike" dirty="0">
                          <a:solidFill>
                            <a:srgbClr val="000000"/>
                          </a:solidFill>
                          <a:effectLst/>
                          <a:latin typeface="HG丸ｺﾞｼｯｸM-PRO" pitchFamily="50" charset="-128"/>
                          <a:ea typeface="HG丸ｺﾞｼｯｸM-PRO" pitchFamily="50" charset="-128"/>
                        </a:rPr>
                        <a:t>)</a:t>
                      </a:r>
                      <a:r>
                        <a:rPr lang="ja-JP" altLang="en-US" sz="1000" b="0" i="0" u="none" strike="noStrike" dirty="0">
                          <a:solidFill>
                            <a:srgbClr val="000000"/>
                          </a:solidFill>
                          <a:effectLst/>
                          <a:latin typeface="HG丸ｺﾞｼｯｸM-PRO" pitchFamily="50" charset="-128"/>
                          <a:ea typeface="HG丸ｺﾞｼｯｸM-PRO" pitchFamily="50" charset="-128"/>
                        </a:rPr>
                        <a:t>への加入率</a:t>
                      </a:r>
                      <a:r>
                        <a:rPr lang="ja-JP" altLang="en-US" sz="1000" b="0" i="0" u="none" strike="noStrike" dirty="0">
                          <a:solidFill>
                            <a:schemeClr val="tx1"/>
                          </a:solidFill>
                          <a:effectLst/>
                          <a:latin typeface="HG丸ｺﾞｼｯｸM-PRO" pitchFamily="50" charset="-128"/>
                          <a:ea typeface="HG丸ｺﾞｼｯｸM-PRO" pitchFamily="50" charset="-128"/>
                        </a:rPr>
                        <a:t>　</a:t>
                      </a:r>
                      <a:r>
                        <a:rPr lang="en-US" altLang="ja-JP" sz="1000" b="0" i="0" u="none" strike="noStrike" dirty="0">
                          <a:solidFill>
                            <a:schemeClr val="tx1"/>
                          </a:solidFill>
                          <a:effectLst/>
                          <a:latin typeface="HG丸ｺﾞｼｯｸM-PRO" pitchFamily="50" charset="-128"/>
                          <a:ea typeface="HG丸ｺﾞｼｯｸM-PRO" pitchFamily="50" charset="-128"/>
                        </a:rPr>
                        <a:t>70.23</a:t>
                      </a:r>
                      <a:r>
                        <a:rPr lang="en-US" altLang="zh-TW" sz="1000" b="0" i="0" u="none" strike="noStrike" dirty="0">
                          <a:solidFill>
                            <a:schemeClr val="tx1"/>
                          </a:solidFill>
                          <a:effectLst/>
                          <a:latin typeface="HG丸ｺﾞｼｯｸM-PRO" pitchFamily="50" charset="-128"/>
                          <a:ea typeface="HG丸ｺﾞｼｯｸM-PRO" pitchFamily="50" charset="-128"/>
                        </a:rPr>
                        <a:t>%</a:t>
                      </a:r>
                      <a:r>
                        <a:rPr lang="zh-TW" altLang="en-US" sz="1000" b="0" i="0" u="none" strike="noStrike" dirty="0">
                          <a:solidFill>
                            <a:schemeClr val="tx1"/>
                          </a:solidFill>
                          <a:effectLst/>
                          <a:latin typeface="HG丸ｺﾞｼｯｸM-PRO" pitchFamily="50" charset="-128"/>
                          <a:ea typeface="HG丸ｺﾞｼｯｸM-PRO" pitchFamily="50" charset="-128"/>
                        </a:rPr>
                        <a:t>（</a:t>
                      </a:r>
                      <a:r>
                        <a:rPr lang="ja-JP" altLang="en-US" sz="1000" b="0" i="0" u="none" strike="noStrike" dirty="0">
                          <a:solidFill>
                            <a:schemeClr val="tx1"/>
                          </a:solidFill>
                          <a:effectLst/>
                          <a:latin typeface="HG丸ｺﾞｼｯｸM-PRO" pitchFamily="50" charset="-128"/>
                          <a:ea typeface="HG丸ｺﾞｼｯｸM-PRO" pitchFamily="50" charset="-128"/>
                        </a:rPr>
                        <a:t>令和</a:t>
                      </a:r>
                      <a:r>
                        <a:rPr lang="en-US" altLang="ja-JP" sz="1000" b="0" i="0" u="none" strike="noStrike" dirty="0">
                          <a:solidFill>
                            <a:schemeClr val="tx1"/>
                          </a:solidFill>
                          <a:effectLst/>
                          <a:latin typeface="HG丸ｺﾞｼｯｸM-PRO" pitchFamily="50" charset="-128"/>
                          <a:ea typeface="HG丸ｺﾞｼｯｸM-PRO" pitchFamily="50" charset="-128"/>
                        </a:rPr>
                        <a:t>4</a:t>
                      </a:r>
                      <a:r>
                        <a:rPr lang="zh-TW" altLang="en-US" sz="1000" b="0" i="0" u="none" strike="noStrike" dirty="0">
                          <a:solidFill>
                            <a:schemeClr val="tx1"/>
                          </a:solidFill>
                          <a:effectLst/>
                          <a:latin typeface="HG丸ｺﾞｼｯｸM-PRO" pitchFamily="50" charset="-128"/>
                          <a:ea typeface="HG丸ｺﾞｼｯｸM-PRO" pitchFamily="50" charset="-128"/>
                        </a:rPr>
                        <a:t>年</a:t>
                      </a:r>
                      <a:r>
                        <a:rPr lang="en-US" altLang="zh-TW" sz="1000" b="0" i="0" u="none" strike="noStrike" dirty="0">
                          <a:solidFill>
                            <a:schemeClr val="tx1"/>
                          </a:solidFill>
                          <a:effectLst/>
                          <a:latin typeface="HG丸ｺﾞｼｯｸM-PRO" pitchFamily="50" charset="-128"/>
                          <a:ea typeface="HG丸ｺﾞｼｯｸM-PRO" pitchFamily="50" charset="-128"/>
                        </a:rPr>
                        <a:t>1</a:t>
                      </a:r>
                      <a:r>
                        <a:rPr lang="zh-TW" altLang="en-US" sz="1000" b="0" i="0" u="none" strike="noStrike" dirty="0">
                          <a:solidFill>
                            <a:schemeClr val="tx1"/>
                          </a:solidFill>
                          <a:effectLst/>
                          <a:latin typeface="HG丸ｺﾞｼｯｸM-PRO" pitchFamily="50" charset="-128"/>
                          <a:ea typeface="HG丸ｺﾞｼｯｸM-PRO" pitchFamily="50" charset="-128"/>
                        </a:rPr>
                        <a:t>月</a:t>
                      </a:r>
                      <a:r>
                        <a:rPr lang="en-US" altLang="ja-JP" sz="1000" b="0" i="0" u="none" strike="noStrike" dirty="0">
                          <a:solidFill>
                            <a:schemeClr val="tx1"/>
                          </a:solidFill>
                          <a:effectLst/>
                          <a:latin typeface="HG丸ｺﾞｼｯｸM-PRO" pitchFamily="50" charset="-128"/>
                          <a:ea typeface="HG丸ｺﾞｼｯｸM-PRO" pitchFamily="50" charset="-128"/>
                        </a:rPr>
                        <a:t>1</a:t>
                      </a:r>
                      <a:r>
                        <a:rPr lang="ja-JP" altLang="en-US" sz="1000" b="0" i="0" u="none" strike="noStrike" dirty="0">
                          <a:solidFill>
                            <a:schemeClr val="tx1"/>
                          </a:solidFill>
                          <a:effectLst/>
                          <a:latin typeface="HG丸ｺﾞｼｯｸM-PRO" pitchFamily="50" charset="-128"/>
                          <a:ea typeface="HG丸ｺﾞｼｯｸM-PRO" pitchFamily="50" charset="-128"/>
                        </a:rPr>
                        <a:t>日</a:t>
                      </a:r>
                      <a:r>
                        <a:rPr lang="zh-TW" altLang="en-US" sz="1000" b="0" i="0" u="none" strike="noStrike" dirty="0">
                          <a:solidFill>
                            <a:schemeClr val="tx1"/>
                          </a:solidFill>
                          <a:effectLst/>
                          <a:latin typeface="HG丸ｺﾞｼｯｸM-PRO" pitchFamily="50" charset="-128"/>
                          <a:ea typeface="HG丸ｺﾞｼｯｸM-PRO" pitchFamily="50" charset="-128"/>
                        </a:rPr>
                        <a:t>現在）</a:t>
                      </a:r>
                      <a:endParaRPr lang="ja-JP" altLang="en-US"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350308">
                <a:tc>
                  <a:txBody>
                    <a:bodyPr/>
                    <a:lstStyle/>
                    <a:p>
                      <a:pPr algn="l" fontAlgn="ctr"/>
                      <a:r>
                        <a:rPr lang="ja-JP" altLang="en-US" sz="1400" b="1" u="none" strike="noStrike" dirty="0">
                          <a:effectLst/>
                          <a:latin typeface="HG丸ｺﾞｼｯｸM-PRO" pitchFamily="50" charset="-128"/>
                          <a:ea typeface="HG丸ｺﾞｼｯｸM-PRO" pitchFamily="50" charset="-128"/>
                        </a:rPr>
                        <a:t>分析</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292413">
                <a:tc>
                  <a:txBody>
                    <a:bodyPr/>
                    <a:lstStyle/>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・住みやすいまちと感じる区民は多いが、その理由の大半は「交通や買物が便利」であ</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り、「近くに親しい人がいる」は</a:t>
                      </a:r>
                      <a:r>
                        <a:rPr lang="en-US" altLang="ja-JP" sz="1200" b="0" i="0" u="none" strike="noStrike" dirty="0">
                          <a:solidFill>
                            <a:schemeClr val="tx1"/>
                          </a:solidFill>
                          <a:effectLst/>
                          <a:latin typeface="HG丸ｺﾞｼｯｸM-PRO" pitchFamily="50" charset="-128"/>
                          <a:ea typeface="HG丸ｺﾞｼｯｸM-PRO" pitchFamily="50" charset="-128"/>
                        </a:rPr>
                        <a:t>7.9%</a:t>
                      </a:r>
                      <a:r>
                        <a:rPr lang="ja-JP" altLang="en-US" sz="1200" b="0" i="0" u="none" strike="noStrike" dirty="0" err="1">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「近所づきあいがよい」は</a:t>
                      </a:r>
                      <a:r>
                        <a:rPr lang="en-US" altLang="ja-JP" sz="1200" b="0" i="0" u="none" strike="noStrike" dirty="0">
                          <a:solidFill>
                            <a:schemeClr val="tx1"/>
                          </a:solidFill>
                          <a:effectLst/>
                          <a:latin typeface="HG丸ｺﾞｼｯｸM-PRO" pitchFamily="50" charset="-128"/>
                          <a:ea typeface="HG丸ｺﾞｼｯｸM-PRO" pitchFamily="50" charset="-128"/>
                        </a:rPr>
                        <a:t>0.8%</a:t>
                      </a:r>
                      <a:r>
                        <a:rPr lang="ja-JP" altLang="en-US" sz="1200" b="0" i="0" u="none" strike="noStrike" dirty="0">
                          <a:solidFill>
                            <a:schemeClr val="tx1"/>
                          </a:solidFill>
                          <a:effectLst/>
                          <a:latin typeface="HG丸ｺﾞｼｯｸM-PRO" pitchFamily="50" charset="-128"/>
                          <a:ea typeface="HG丸ｺﾞｼｯｸM-PRO" pitchFamily="50" charset="-128"/>
                        </a:rPr>
                        <a:t>と低い数</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値になっている。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・「つながり」「きずな」について、住民同士の「つながり」等があると感じる、ある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程度感じると答えた方の理由は、「日頃からあいさつをする相手がいるから」がどの</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年代においてももっとも多く、</a:t>
                      </a:r>
                      <a:r>
                        <a:rPr lang="en-US" altLang="ja-JP" sz="1200" b="0" i="0" u="none" strike="noStrike" dirty="0">
                          <a:solidFill>
                            <a:schemeClr val="tx1"/>
                          </a:solidFill>
                          <a:effectLst/>
                          <a:latin typeface="HG丸ｺﾞｼｯｸM-PRO" pitchFamily="50" charset="-128"/>
                          <a:ea typeface="HG丸ｺﾞｼｯｸM-PRO" pitchFamily="50" charset="-128"/>
                        </a:rPr>
                        <a:t>30</a:t>
                      </a:r>
                      <a:r>
                        <a:rPr lang="ja-JP" altLang="en-US" sz="1200" b="0" i="0" u="none" strike="noStrike" dirty="0">
                          <a:solidFill>
                            <a:schemeClr val="tx1"/>
                          </a:solidFill>
                          <a:effectLst/>
                          <a:latin typeface="HG丸ｺﾞｼｯｸM-PRO" pitchFamily="50" charset="-128"/>
                          <a:ea typeface="HG丸ｺﾞｼｯｸM-PRO" pitchFamily="50" charset="-128"/>
                        </a:rPr>
                        <a:t>～</a:t>
                      </a:r>
                      <a:r>
                        <a:rPr lang="en-US" altLang="ja-JP" sz="1200" b="0" i="0" u="none" strike="noStrike" dirty="0">
                          <a:solidFill>
                            <a:schemeClr val="tx1"/>
                          </a:solidFill>
                          <a:effectLst/>
                          <a:latin typeface="HG丸ｺﾞｼｯｸM-PRO" pitchFamily="50" charset="-128"/>
                          <a:ea typeface="HG丸ｺﾞｼｯｸM-PRO" pitchFamily="50" charset="-128"/>
                        </a:rPr>
                        <a:t>49</a:t>
                      </a:r>
                      <a:r>
                        <a:rPr lang="ja-JP" altLang="en-US" sz="1200" b="0" i="0" u="none" strike="noStrike" dirty="0">
                          <a:solidFill>
                            <a:schemeClr val="tx1"/>
                          </a:solidFill>
                          <a:effectLst/>
                          <a:latin typeface="HG丸ｺﾞｼｯｸM-PRO" pitchFamily="50" charset="-128"/>
                          <a:ea typeface="HG丸ｺﾞｼｯｸM-PRO" pitchFamily="50" charset="-128"/>
                        </a:rPr>
                        <a:t>歳は</a:t>
                      </a:r>
                      <a:r>
                        <a:rPr lang="en-US" altLang="ja-JP" sz="1200" b="0" i="0" u="none" strike="noStrike" dirty="0">
                          <a:solidFill>
                            <a:schemeClr val="tx1"/>
                          </a:solidFill>
                          <a:effectLst/>
                          <a:latin typeface="HG丸ｺﾞｼｯｸM-PRO" pitchFamily="50" charset="-128"/>
                          <a:ea typeface="HG丸ｺﾞｼｯｸM-PRO" pitchFamily="50" charset="-128"/>
                        </a:rPr>
                        <a:t>50%</a:t>
                      </a:r>
                      <a:r>
                        <a:rPr lang="ja-JP" altLang="en-US" sz="1200" b="0" i="0" u="none" strike="noStrike" dirty="0">
                          <a:solidFill>
                            <a:schemeClr val="tx1"/>
                          </a:solidFill>
                          <a:effectLst/>
                          <a:latin typeface="HG丸ｺﾞｼｯｸM-PRO" pitchFamily="50" charset="-128"/>
                          <a:ea typeface="HG丸ｺﾞｼｯｸM-PRO" pitchFamily="50" charset="-128"/>
                        </a:rPr>
                        <a:t>台であるが、その他の世代では</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a:t>
                      </a:r>
                      <a:r>
                        <a:rPr lang="en-US" altLang="ja-JP" sz="1200" b="0" i="0" u="none" strike="noStrike" dirty="0">
                          <a:solidFill>
                            <a:schemeClr val="tx1"/>
                          </a:solidFill>
                          <a:effectLst/>
                          <a:latin typeface="HG丸ｺﾞｼｯｸM-PRO" pitchFamily="50" charset="-128"/>
                          <a:ea typeface="HG丸ｺﾞｼｯｸM-PRO" pitchFamily="50" charset="-128"/>
                        </a:rPr>
                        <a:t>60%</a:t>
                      </a:r>
                      <a:r>
                        <a:rPr lang="ja-JP" altLang="en-US" sz="1200" b="0" i="0" u="none" strike="noStrike" dirty="0">
                          <a:solidFill>
                            <a:schemeClr val="tx1"/>
                          </a:solidFill>
                          <a:effectLst/>
                          <a:latin typeface="HG丸ｺﾞｼｯｸM-PRO" pitchFamily="50" charset="-128"/>
                          <a:ea typeface="HG丸ｺﾞｼｯｸM-PRO" pitchFamily="50" charset="-128"/>
                        </a:rPr>
                        <a:t>以上となっている。また、</a:t>
                      </a:r>
                      <a:r>
                        <a:rPr lang="en-US" altLang="ja-JP" sz="1200" b="0" i="0" u="none" strike="noStrike" dirty="0">
                          <a:solidFill>
                            <a:schemeClr val="tx1"/>
                          </a:solidFill>
                          <a:effectLst/>
                          <a:latin typeface="HG丸ｺﾞｼｯｸM-PRO" pitchFamily="50" charset="-128"/>
                          <a:ea typeface="HG丸ｺﾞｼｯｸM-PRO" pitchFamily="50" charset="-128"/>
                        </a:rPr>
                        <a:t>29</a:t>
                      </a:r>
                      <a:r>
                        <a:rPr lang="ja-JP" altLang="en-US" sz="1200" b="0" i="0" u="none" strike="noStrike" dirty="0">
                          <a:solidFill>
                            <a:schemeClr val="tx1"/>
                          </a:solidFill>
                          <a:effectLst/>
                          <a:latin typeface="HG丸ｺﾞｼｯｸM-PRO" pitchFamily="50" charset="-128"/>
                          <a:ea typeface="HG丸ｺﾞｼｯｸM-PRO" pitchFamily="50" charset="-128"/>
                        </a:rPr>
                        <a:t>歳以下では、「ラインやフェイスブックなど</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のＳＮＳで知り合いがいるから」が</a:t>
                      </a:r>
                      <a:r>
                        <a:rPr lang="en-US" altLang="ja-JP" sz="1200" b="0" i="0" u="none" strike="noStrike" dirty="0">
                          <a:solidFill>
                            <a:schemeClr val="tx1"/>
                          </a:solidFill>
                          <a:effectLst/>
                          <a:latin typeface="HG丸ｺﾞｼｯｸM-PRO" pitchFamily="50" charset="-128"/>
                          <a:ea typeface="HG丸ｺﾞｼｯｸM-PRO" pitchFamily="50" charset="-128"/>
                        </a:rPr>
                        <a:t>12.0</a:t>
                      </a:r>
                      <a:r>
                        <a:rPr lang="ja-JP" altLang="en-US" sz="1200" b="0" i="0" u="none" strike="noStrike" dirty="0">
                          <a:solidFill>
                            <a:schemeClr val="tx1"/>
                          </a:solidFill>
                          <a:effectLst/>
                          <a:latin typeface="HG丸ｺﾞｼｯｸM-PRO" pitchFamily="50" charset="-128"/>
                          <a:ea typeface="HG丸ｺﾞｼｯｸM-PRO" pitchFamily="50" charset="-128"/>
                        </a:rPr>
                        <a:t>％であり、年齢層や生活スタイルの状況に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よって違いが生じている。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・自らのまちは、自らでつくろうという方向性を持ち、さまざまな活動主体がまちづく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り、音楽、スポーツなど幅広く活動を展開しているが、「区民の参画や協働を得るよ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a:t>
                      </a:r>
                      <a:r>
                        <a:rPr lang="ja-JP" altLang="en-US" sz="1200" b="0" i="0" u="none" strike="noStrike" dirty="0" err="1">
                          <a:solidFill>
                            <a:schemeClr val="tx1"/>
                          </a:solidFill>
                          <a:effectLst/>
                          <a:latin typeface="HG丸ｺﾞｼｯｸM-PRO" pitchFamily="50" charset="-128"/>
                          <a:ea typeface="HG丸ｺﾞｼｯｸM-PRO" pitchFamily="50" charset="-128"/>
                        </a:rPr>
                        <a:t>うに</a:t>
                      </a:r>
                      <a:r>
                        <a:rPr lang="ja-JP" altLang="en-US" sz="1200" b="0" i="0" u="none" strike="noStrike" dirty="0">
                          <a:solidFill>
                            <a:schemeClr val="tx1"/>
                          </a:solidFill>
                          <a:effectLst/>
                          <a:latin typeface="HG丸ｺﾞｼｯｸM-PRO" pitchFamily="50" charset="-128"/>
                          <a:ea typeface="HG丸ｺﾞｼｯｸM-PRO" pitchFamily="50" charset="-128"/>
                        </a:rPr>
                        <a:t>努めていると（ある程度）思う」は、</a:t>
                      </a:r>
                      <a:r>
                        <a:rPr lang="en-US" altLang="ja-JP" sz="1200" b="0" i="0" u="none" strike="noStrike" dirty="0">
                          <a:solidFill>
                            <a:schemeClr val="tx1"/>
                          </a:solidFill>
                          <a:effectLst/>
                          <a:latin typeface="HG丸ｺﾞｼｯｸM-PRO" pitchFamily="50" charset="-128"/>
                          <a:ea typeface="HG丸ｺﾞｼｯｸM-PRO" pitchFamily="50" charset="-128"/>
                        </a:rPr>
                        <a:t>54.8%</a:t>
                      </a:r>
                      <a:r>
                        <a:rPr lang="ja-JP" altLang="en-US" sz="1200" b="0" i="0" u="none" strike="noStrike" dirty="0">
                          <a:solidFill>
                            <a:schemeClr val="tx1"/>
                          </a:solidFill>
                          <a:effectLst/>
                          <a:latin typeface="HG丸ｺﾞｼｯｸM-PRO" pitchFamily="50" charset="-128"/>
                          <a:ea typeface="HG丸ｺﾞｼｯｸM-PRO" pitchFamily="50" charset="-128"/>
                        </a:rPr>
                        <a:t>であり、区民が自ら活動に参加し、</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つながりの輪を広げる取組が不十分である。</a:t>
                      </a: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69219">
                <a:tc>
                  <a:txBody>
                    <a:bodyPr/>
                    <a:lstStyle/>
                    <a:p>
                      <a:pPr algn="l" fontAlgn="ctr"/>
                      <a:r>
                        <a:rPr lang="ja-JP" altLang="en-US" sz="1400" b="1" u="none" strike="noStrike" dirty="0">
                          <a:effectLst/>
                          <a:latin typeface="HG丸ｺﾞｼｯｸM-PRO" pitchFamily="50" charset="-128"/>
                          <a:ea typeface="HG丸ｺﾞｼｯｸM-PRO" pitchFamily="50" charset="-128"/>
                        </a:rPr>
                        <a:t>課題</a:t>
                      </a:r>
                      <a:endParaRPr lang="ja-JP" altLang="en-US" sz="1400" b="1"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1208003">
                <a:tc>
                  <a:txBody>
                    <a:bodyPr/>
                    <a:lstStyle/>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・交通や買物に便利という理由だけでなく、地域コミュニティや都市魅力を理由として</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まちに愛着を感じ、また、年齢を問わず、「つながり」「きずな」を感じるまちづく</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a:t>
                      </a:r>
                      <a:r>
                        <a:rPr lang="ja-JP" altLang="en-US" sz="1200" b="0" i="0" u="none" strike="noStrike" dirty="0" err="1">
                          <a:solidFill>
                            <a:schemeClr val="tx1"/>
                          </a:solidFill>
                          <a:effectLst/>
                          <a:latin typeface="HG丸ｺﾞｼｯｸM-PRO" pitchFamily="50" charset="-128"/>
                          <a:ea typeface="HG丸ｺﾞｼｯｸM-PRO" pitchFamily="50" charset="-128"/>
                        </a:rPr>
                        <a:t>り</a:t>
                      </a:r>
                      <a:r>
                        <a:rPr lang="ja-JP" altLang="en-US" sz="1200" b="0" i="0" u="none" strike="noStrike" dirty="0">
                          <a:solidFill>
                            <a:schemeClr val="tx1"/>
                          </a:solidFill>
                          <a:effectLst/>
                          <a:latin typeface="HG丸ｺﾞｼｯｸM-PRO" pitchFamily="50" charset="-128"/>
                          <a:ea typeface="HG丸ｺﾞｼｯｸM-PRO" pitchFamily="50" charset="-128"/>
                        </a:rPr>
                        <a:t>への取組が不足している。</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・感染症の拡大状況により、予定事業の中止や縮小、運営方法の変更などが生じたため、　</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各種事業開催について区民からの要望も多く、現状を踏まえた開催方法の検討が必要。</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正方形/長方形 4"/>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12</a:t>
            </a:r>
            <a:r>
              <a:rPr kumimoji="1" lang="en-US" altLang="ja-JP" dirty="0">
                <a:solidFill>
                  <a:schemeClr val="tx1"/>
                </a:solidFill>
              </a:rPr>
              <a:t>-</a:t>
            </a:r>
            <a:endParaRPr kumimoji="1" lang="ja-JP" altLang="en-US" dirty="0">
              <a:solidFill>
                <a:schemeClr val="tx1"/>
              </a:solidFill>
            </a:endParaRPr>
          </a:p>
        </p:txBody>
      </p:sp>
      <p:sp>
        <p:nvSpPr>
          <p:cNvPr id="8" name="正方形/長方形 7"/>
          <p:cNvSpPr/>
          <p:nvPr/>
        </p:nvSpPr>
        <p:spPr>
          <a:xfrm>
            <a:off x="5223570" y="1851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9" name="正方形/長方形 8"/>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経営課題１</a:t>
            </a:r>
            <a:endParaRPr kumimoji="1" lang="ja-JP" altLang="en-US" sz="1050" dirty="0">
              <a:solidFill>
                <a:schemeClr val="tx1"/>
              </a:solidFill>
              <a:latin typeface="+mj-ea"/>
              <a:ea typeface="+mj-ea"/>
            </a:endParaRPr>
          </a:p>
        </p:txBody>
      </p:sp>
      <p:grpSp>
        <p:nvGrpSpPr>
          <p:cNvPr id="3" name="Group 4">
            <a:extLst>
              <a:ext uri="{FF2B5EF4-FFF2-40B4-BE49-F238E27FC236}">
                <a16:creationId xmlns:a16="http://schemas.microsoft.com/office/drawing/2014/main" id="{D9694DB3-61F2-4B0D-8994-C67F1AB34579}"/>
              </a:ext>
            </a:extLst>
          </p:cNvPr>
          <p:cNvGrpSpPr>
            <a:grpSpLocks noChangeAspect="1"/>
          </p:cNvGrpSpPr>
          <p:nvPr/>
        </p:nvGrpSpPr>
        <p:grpSpPr bwMode="auto">
          <a:xfrm>
            <a:off x="466725" y="744538"/>
            <a:ext cx="5953127" cy="2159000"/>
            <a:chOff x="294" y="469"/>
            <a:chExt cx="3750" cy="1360"/>
          </a:xfrm>
        </p:grpSpPr>
        <p:sp>
          <p:nvSpPr>
            <p:cNvPr id="7" name="AutoShape 3">
              <a:extLst>
                <a:ext uri="{FF2B5EF4-FFF2-40B4-BE49-F238E27FC236}">
                  <a16:creationId xmlns:a16="http://schemas.microsoft.com/office/drawing/2014/main" id="{8E5E71F1-BFB5-48A2-8AEF-EF0193F9593D}"/>
                </a:ext>
              </a:extLst>
            </p:cNvPr>
            <p:cNvSpPr>
              <a:spLocks noChangeAspect="1" noChangeArrowheads="1" noTextEdit="1"/>
            </p:cNvSpPr>
            <p:nvPr/>
          </p:nvSpPr>
          <p:spPr bwMode="auto">
            <a:xfrm>
              <a:off x="319" y="469"/>
              <a:ext cx="3725"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5">
              <a:extLst>
                <a:ext uri="{FF2B5EF4-FFF2-40B4-BE49-F238E27FC236}">
                  <a16:creationId xmlns:a16="http://schemas.microsoft.com/office/drawing/2014/main" id="{29B3B906-3A31-4F2A-8CC4-7F49B22504AE}"/>
                </a:ext>
              </a:extLst>
            </p:cNvPr>
            <p:cNvSpPr>
              <a:spLocks noChangeArrowheads="1"/>
            </p:cNvSpPr>
            <p:nvPr/>
          </p:nvSpPr>
          <p:spPr bwMode="auto">
            <a:xfrm>
              <a:off x="300" y="631"/>
              <a:ext cx="3285" cy="476"/>
            </a:xfrm>
            <a:prstGeom prst="rect">
              <a:avLst/>
            </a:prstGeom>
            <a:solidFill>
              <a:srgbClr val="FCD5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6">
              <a:extLst>
                <a:ext uri="{FF2B5EF4-FFF2-40B4-BE49-F238E27FC236}">
                  <a16:creationId xmlns:a16="http://schemas.microsoft.com/office/drawing/2014/main" id="{2B91AC62-D22C-4B2C-B587-1685D9C71108}"/>
                </a:ext>
              </a:extLst>
            </p:cNvPr>
            <p:cNvSpPr>
              <a:spLocks noChangeArrowheads="1"/>
            </p:cNvSpPr>
            <p:nvPr/>
          </p:nvSpPr>
          <p:spPr bwMode="auto">
            <a:xfrm>
              <a:off x="352" y="497"/>
              <a:ext cx="344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令和３年度</a:t>
              </a: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区民アンケート：</a:t>
              </a:r>
              <a:r>
                <a:rPr kumimoji="0" lang="ja-JP" altLang="en-US"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［問１５］</a:t>
              </a: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住民同士の「つながり」や「きずな」があると感じる主な理由をお選びください。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56418FAA-DAC3-4827-A106-D57138832846}"/>
                </a:ext>
              </a:extLst>
            </p:cNvPr>
            <p:cNvSpPr>
              <a:spLocks noChangeArrowheads="1"/>
            </p:cNvSpPr>
            <p:nvPr/>
          </p:nvSpPr>
          <p:spPr bwMode="auto">
            <a:xfrm>
              <a:off x="885" y="648"/>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１．日頃から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7C05E6DC-43F0-4B4F-9D41-20146655B4D9}"/>
                </a:ext>
              </a:extLst>
            </p:cNvPr>
            <p:cNvSpPr>
              <a:spLocks noChangeArrowheads="1"/>
            </p:cNvSpPr>
            <p:nvPr/>
          </p:nvSpPr>
          <p:spPr bwMode="auto">
            <a:xfrm>
              <a:off x="901" y="726"/>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あいさつを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2401E477-17B4-4E1C-AF15-DAF8FB6BAC3F}"/>
                </a:ext>
              </a:extLst>
            </p:cNvPr>
            <p:cNvSpPr>
              <a:spLocks noChangeArrowheads="1"/>
            </p:cNvSpPr>
            <p:nvPr/>
          </p:nvSpPr>
          <p:spPr bwMode="auto">
            <a:xfrm>
              <a:off x="890" y="804"/>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する相手が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DF18D455-8E00-458D-A3B5-C36D29B9B151}"/>
                </a:ext>
              </a:extLst>
            </p:cNvPr>
            <p:cNvSpPr>
              <a:spLocks noChangeArrowheads="1"/>
            </p:cNvSpPr>
            <p:nvPr/>
          </p:nvSpPr>
          <p:spPr bwMode="auto">
            <a:xfrm>
              <a:off x="935" y="883"/>
              <a:ext cx="13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いるから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643027FD-DD10-4775-B825-F881FE494D7C}"/>
                </a:ext>
              </a:extLst>
            </p:cNvPr>
            <p:cNvSpPr>
              <a:spLocks noChangeArrowheads="1"/>
            </p:cNvSpPr>
            <p:nvPr/>
          </p:nvSpPr>
          <p:spPr bwMode="auto">
            <a:xfrm>
              <a:off x="1235" y="648"/>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２．祭りなど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2F88244D-190D-4066-A614-35A01ECF1931}"/>
                </a:ext>
              </a:extLst>
            </p:cNvPr>
            <p:cNvSpPr>
              <a:spLocks noChangeArrowheads="1"/>
            </p:cNvSpPr>
            <p:nvPr/>
          </p:nvSpPr>
          <p:spPr bwMode="auto">
            <a:xfrm>
              <a:off x="1230" y="726"/>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地域イベン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96838E55-5E19-457C-A8C5-829109066863}"/>
                </a:ext>
              </a:extLst>
            </p:cNvPr>
            <p:cNvSpPr>
              <a:spLocks noChangeArrowheads="1"/>
            </p:cNvSpPr>
            <p:nvPr/>
          </p:nvSpPr>
          <p:spPr bwMode="auto">
            <a:xfrm>
              <a:off x="1247" y="804"/>
              <a:ext cx="15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トに参加し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F6AB0F21-68AC-4832-90B2-995C0F6BE6DD}"/>
                </a:ext>
              </a:extLst>
            </p:cNvPr>
            <p:cNvSpPr>
              <a:spLocks noChangeArrowheads="1"/>
            </p:cNvSpPr>
            <p:nvPr/>
          </p:nvSpPr>
          <p:spPr bwMode="auto">
            <a:xfrm>
              <a:off x="1247" y="883"/>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ているから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62CBA8C3-A50C-42B8-9221-5A5F1B5E75A3}"/>
                </a:ext>
              </a:extLst>
            </p:cNvPr>
            <p:cNvSpPr>
              <a:spLocks noChangeArrowheads="1"/>
            </p:cNvSpPr>
            <p:nvPr/>
          </p:nvSpPr>
          <p:spPr bwMode="auto">
            <a:xfrm>
              <a:off x="1597" y="648"/>
              <a:ext cx="14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３．ボラン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1F12CDAA-406D-43AA-90F1-6856812A3ED7}"/>
                </a:ext>
              </a:extLst>
            </p:cNvPr>
            <p:cNvSpPr>
              <a:spLocks noChangeArrowheads="1"/>
            </p:cNvSpPr>
            <p:nvPr/>
          </p:nvSpPr>
          <p:spPr bwMode="auto">
            <a:xfrm>
              <a:off x="1575" y="726"/>
              <a:ext cx="1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ティア活動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9C5AA3AB-D494-4D7F-B789-E16E43FDCDBE}"/>
                </a:ext>
              </a:extLst>
            </p:cNvPr>
            <p:cNvSpPr>
              <a:spLocks noChangeArrowheads="1"/>
            </p:cNvSpPr>
            <p:nvPr/>
          </p:nvSpPr>
          <p:spPr bwMode="auto">
            <a:xfrm>
              <a:off x="1570" y="804"/>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に参加して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57D9D871-2FF6-444D-8AAB-2D34DC1D5E57}"/>
                </a:ext>
              </a:extLst>
            </p:cNvPr>
            <p:cNvSpPr>
              <a:spLocks noChangeArrowheads="1"/>
            </p:cNvSpPr>
            <p:nvPr/>
          </p:nvSpPr>
          <p:spPr bwMode="auto">
            <a:xfrm>
              <a:off x="1609" y="883"/>
              <a:ext cx="13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いるから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E53AF42C-4744-4670-A2FB-8B661664C318}"/>
                </a:ext>
              </a:extLst>
            </p:cNvPr>
            <p:cNvSpPr>
              <a:spLocks noChangeArrowheads="1"/>
            </p:cNvSpPr>
            <p:nvPr/>
          </p:nvSpPr>
          <p:spPr bwMode="auto">
            <a:xfrm>
              <a:off x="1926" y="648"/>
              <a:ext cx="14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４．子育て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7739FCE2-68D4-4399-A0A4-E0DB6128A1A8}"/>
                </a:ext>
              </a:extLst>
            </p:cNvPr>
            <p:cNvSpPr>
              <a:spLocks noChangeArrowheads="1"/>
            </p:cNvSpPr>
            <p:nvPr/>
          </p:nvSpPr>
          <p:spPr bwMode="auto">
            <a:xfrm>
              <a:off x="1904" y="726"/>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や学校を通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65932CBA-5420-4004-8337-DB8AC4FB3838}"/>
                </a:ext>
              </a:extLst>
            </p:cNvPr>
            <p:cNvSpPr>
              <a:spLocks noChangeArrowheads="1"/>
            </p:cNvSpPr>
            <p:nvPr/>
          </p:nvSpPr>
          <p:spPr bwMode="auto">
            <a:xfrm>
              <a:off x="1920" y="804"/>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じて知り合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5645FA51-830E-469E-86C0-F1A0C80260AF}"/>
                </a:ext>
              </a:extLst>
            </p:cNvPr>
            <p:cNvSpPr>
              <a:spLocks noChangeArrowheads="1"/>
            </p:cNvSpPr>
            <p:nvPr/>
          </p:nvSpPr>
          <p:spPr bwMode="auto">
            <a:xfrm>
              <a:off x="1915" y="883"/>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いがいるか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ADE2F797-3F37-4F5A-87CD-025B1AC30557}"/>
                </a:ext>
              </a:extLst>
            </p:cNvPr>
            <p:cNvSpPr>
              <a:spLocks noChangeArrowheads="1"/>
            </p:cNvSpPr>
            <p:nvPr/>
          </p:nvSpPr>
          <p:spPr bwMode="auto">
            <a:xfrm>
              <a:off x="2032" y="961"/>
              <a:ext cx="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48B937C9-CA31-4054-8BE4-0614AA5FD20E}"/>
                </a:ext>
              </a:extLst>
            </p:cNvPr>
            <p:cNvSpPr>
              <a:spLocks noChangeArrowheads="1"/>
            </p:cNvSpPr>
            <p:nvPr/>
          </p:nvSpPr>
          <p:spPr bwMode="auto">
            <a:xfrm>
              <a:off x="2243" y="648"/>
              <a:ext cx="1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５．サークル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434F207D-6B15-492B-8416-6A680647C056}"/>
                </a:ext>
              </a:extLst>
            </p:cNvPr>
            <p:cNvSpPr>
              <a:spLocks noChangeArrowheads="1"/>
            </p:cNvSpPr>
            <p:nvPr/>
          </p:nvSpPr>
          <p:spPr bwMode="auto">
            <a:xfrm>
              <a:off x="2249" y="726"/>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や習い事を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8A96D524-C9B5-4CFB-8CD8-CD0855DE562D}"/>
                </a:ext>
              </a:extLst>
            </p:cNvPr>
            <p:cNvSpPr>
              <a:spLocks noChangeArrowheads="1"/>
            </p:cNvSpPr>
            <p:nvPr/>
          </p:nvSpPr>
          <p:spPr bwMode="auto">
            <a:xfrm>
              <a:off x="2260" y="804"/>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通じて知り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B0A563B5-C4BC-4CBC-BCD1-92B3EDB9747C}"/>
                </a:ext>
              </a:extLst>
            </p:cNvPr>
            <p:cNvSpPr>
              <a:spLocks noChangeArrowheads="1"/>
            </p:cNvSpPr>
            <p:nvPr/>
          </p:nvSpPr>
          <p:spPr bwMode="auto">
            <a:xfrm>
              <a:off x="2254" y="883"/>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合いがいる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A9CBF91F-00FF-413A-AA04-DB6E49EEE3AD}"/>
                </a:ext>
              </a:extLst>
            </p:cNvPr>
            <p:cNvSpPr>
              <a:spLocks noChangeArrowheads="1"/>
            </p:cNvSpPr>
            <p:nvPr/>
          </p:nvSpPr>
          <p:spPr bwMode="auto">
            <a:xfrm>
              <a:off x="2344" y="961"/>
              <a:ext cx="89"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から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6FF5F1D4-2D74-4BAD-9DB6-63B9132301B3}"/>
                </a:ext>
              </a:extLst>
            </p:cNvPr>
            <p:cNvSpPr>
              <a:spLocks noChangeArrowheads="1"/>
            </p:cNvSpPr>
            <p:nvPr/>
          </p:nvSpPr>
          <p:spPr bwMode="auto">
            <a:xfrm>
              <a:off x="2589" y="648"/>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６．ラインや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F89D6CC2-057F-4984-8740-8577A0522F2F}"/>
                </a:ext>
              </a:extLst>
            </p:cNvPr>
            <p:cNvSpPr>
              <a:spLocks noChangeArrowheads="1"/>
            </p:cNvSpPr>
            <p:nvPr/>
          </p:nvSpPr>
          <p:spPr bwMode="auto">
            <a:xfrm>
              <a:off x="2583" y="726"/>
              <a:ext cx="16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フェイスブッ</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C7F3A2F1-1612-4B24-BF54-06FA828FE48A}"/>
                </a:ext>
              </a:extLst>
            </p:cNvPr>
            <p:cNvSpPr>
              <a:spLocks noChangeArrowheads="1"/>
            </p:cNvSpPr>
            <p:nvPr/>
          </p:nvSpPr>
          <p:spPr bwMode="auto">
            <a:xfrm>
              <a:off x="2583" y="804"/>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クなどのＳＮ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6DBE6F38-442D-4279-812F-E88452CC1423}"/>
                </a:ext>
              </a:extLst>
            </p:cNvPr>
            <p:cNvSpPr>
              <a:spLocks noChangeArrowheads="1"/>
            </p:cNvSpPr>
            <p:nvPr/>
          </p:nvSpPr>
          <p:spPr bwMode="auto">
            <a:xfrm>
              <a:off x="2605" y="883"/>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Ｓで知り合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9454BAD1-A13B-4600-B423-57BF273E0FDC}"/>
                </a:ext>
              </a:extLst>
            </p:cNvPr>
            <p:cNvSpPr>
              <a:spLocks noChangeArrowheads="1"/>
            </p:cNvSpPr>
            <p:nvPr/>
          </p:nvSpPr>
          <p:spPr bwMode="auto">
            <a:xfrm>
              <a:off x="2600" y="961"/>
              <a:ext cx="1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いがいるか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866F940A-97E9-4EF4-BB72-2B64F63C36DA}"/>
                </a:ext>
              </a:extLst>
            </p:cNvPr>
            <p:cNvSpPr>
              <a:spLocks noChangeArrowheads="1"/>
            </p:cNvSpPr>
            <p:nvPr/>
          </p:nvSpPr>
          <p:spPr bwMode="auto">
            <a:xfrm>
              <a:off x="2711" y="1039"/>
              <a:ext cx="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3D279993-C194-4AB9-AFEA-25ADA23ED2A8}"/>
                </a:ext>
              </a:extLst>
            </p:cNvPr>
            <p:cNvSpPr>
              <a:spLocks noChangeArrowheads="1"/>
            </p:cNvSpPr>
            <p:nvPr/>
          </p:nvSpPr>
          <p:spPr bwMode="auto">
            <a:xfrm>
              <a:off x="2945" y="648"/>
              <a:ext cx="14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７．その他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09D84293-AB46-40F7-BB5F-593659131AA7}"/>
                </a:ext>
              </a:extLst>
            </p:cNvPr>
            <p:cNvSpPr>
              <a:spLocks noChangeArrowheads="1"/>
            </p:cNvSpPr>
            <p:nvPr/>
          </p:nvSpPr>
          <p:spPr bwMode="auto">
            <a:xfrm>
              <a:off x="3318" y="648"/>
              <a:ext cx="11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無回答</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1CC107A7-C9B3-49D9-8045-617BAE73F493}"/>
                </a:ext>
              </a:extLst>
            </p:cNvPr>
            <p:cNvSpPr>
              <a:spLocks noChangeArrowheads="1"/>
            </p:cNvSpPr>
            <p:nvPr/>
          </p:nvSpPr>
          <p:spPr bwMode="auto">
            <a:xfrm>
              <a:off x="1074" y="110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46FBDCE9-CD5F-487F-94D5-E3A22C759C15}"/>
                </a:ext>
              </a:extLst>
            </p:cNvPr>
            <p:cNvSpPr>
              <a:spLocks noChangeArrowheads="1"/>
            </p:cNvSpPr>
            <p:nvPr/>
          </p:nvSpPr>
          <p:spPr bwMode="auto">
            <a:xfrm>
              <a:off x="1447" y="110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7</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973842A5-DE50-4383-9CE4-7188AF21DA79}"/>
                </a:ext>
              </a:extLst>
            </p:cNvPr>
            <p:cNvSpPr>
              <a:spLocks noChangeArrowheads="1"/>
            </p:cNvSpPr>
            <p:nvPr/>
          </p:nvSpPr>
          <p:spPr bwMode="auto">
            <a:xfrm>
              <a:off x="1787" y="110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7A500FD6-1BA3-441A-B687-2A541BF688E5}"/>
                </a:ext>
              </a:extLst>
            </p:cNvPr>
            <p:cNvSpPr>
              <a:spLocks noChangeArrowheads="1"/>
            </p:cNvSpPr>
            <p:nvPr/>
          </p:nvSpPr>
          <p:spPr bwMode="auto">
            <a:xfrm>
              <a:off x="2093" y="110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BEF0DF92-384D-44BD-BF02-4EFA1337AA2F}"/>
                </a:ext>
              </a:extLst>
            </p:cNvPr>
            <p:cNvSpPr>
              <a:spLocks noChangeArrowheads="1"/>
            </p:cNvSpPr>
            <p:nvPr/>
          </p:nvSpPr>
          <p:spPr bwMode="auto">
            <a:xfrm>
              <a:off x="2466" y="110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DD3AF4A0-0B55-4A9F-85CB-0FB6F7A1B606}"/>
                </a:ext>
              </a:extLst>
            </p:cNvPr>
            <p:cNvSpPr>
              <a:spLocks noChangeArrowheads="1"/>
            </p:cNvSpPr>
            <p:nvPr/>
          </p:nvSpPr>
          <p:spPr bwMode="auto">
            <a:xfrm>
              <a:off x="2806" y="110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132CC404-FD07-4C77-B969-8AD352E07F18}"/>
                </a:ext>
              </a:extLst>
            </p:cNvPr>
            <p:cNvSpPr>
              <a:spLocks noChangeArrowheads="1"/>
            </p:cNvSpPr>
            <p:nvPr/>
          </p:nvSpPr>
          <p:spPr bwMode="auto">
            <a:xfrm>
              <a:off x="3145" y="110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id="{75C740D9-3ED4-471D-8CA7-2E1B026DA880}"/>
                </a:ext>
              </a:extLst>
            </p:cNvPr>
            <p:cNvSpPr>
              <a:spLocks noChangeArrowheads="1"/>
            </p:cNvSpPr>
            <p:nvPr/>
          </p:nvSpPr>
          <p:spPr bwMode="auto">
            <a:xfrm>
              <a:off x="3485" y="1107"/>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id="{97E5A29C-D60E-45B5-A68D-A28D1FD2F6E2}"/>
                </a:ext>
              </a:extLst>
            </p:cNvPr>
            <p:cNvSpPr>
              <a:spLocks noChangeArrowheads="1"/>
            </p:cNvSpPr>
            <p:nvPr/>
          </p:nvSpPr>
          <p:spPr bwMode="auto">
            <a:xfrm>
              <a:off x="478" y="1207"/>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29歳以下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id="{48B1E92C-EB61-4883-8664-5488B63B2531}"/>
                </a:ext>
              </a:extLst>
            </p:cNvPr>
            <p:cNvSpPr>
              <a:spLocks noChangeArrowheads="1"/>
            </p:cNvSpPr>
            <p:nvPr/>
          </p:nvSpPr>
          <p:spPr bwMode="auto">
            <a:xfrm>
              <a:off x="1074" y="1196"/>
              <a:ext cx="1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64.0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47">
              <a:extLst>
                <a:ext uri="{FF2B5EF4-FFF2-40B4-BE49-F238E27FC236}">
                  <a16:creationId xmlns:a16="http://schemas.microsoft.com/office/drawing/2014/main" id="{5AB2B5CC-C7E5-4EC9-9BC9-5EDFDF131BF2}"/>
                </a:ext>
              </a:extLst>
            </p:cNvPr>
            <p:cNvSpPr>
              <a:spLocks noChangeArrowheads="1"/>
            </p:cNvSpPr>
            <p:nvPr/>
          </p:nvSpPr>
          <p:spPr bwMode="auto">
            <a:xfrm>
              <a:off x="1447" y="119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Rectangle 48">
              <a:extLst>
                <a:ext uri="{FF2B5EF4-FFF2-40B4-BE49-F238E27FC236}">
                  <a16:creationId xmlns:a16="http://schemas.microsoft.com/office/drawing/2014/main" id="{4C961715-25D5-45DD-B9B9-2471686E5F30}"/>
                </a:ext>
              </a:extLst>
            </p:cNvPr>
            <p:cNvSpPr>
              <a:spLocks noChangeArrowheads="1"/>
            </p:cNvSpPr>
            <p:nvPr/>
          </p:nvSpPr>
          <p:spPr bwMode="auto">
            <a:xfrm>
              <a:off x="1787" y="119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id="{15925DFC-B151-4879-A58F-A2185DC6085A}"/>
                </a:ext>
              </a:extLst>
            </p:cNvPr>
            <p:cNvSpPr>
              <a:spLocks noChangeArrowheads="1"/>
            </p:cNvSpPr>
            <p:nvPr/>
          </p:nvSpPr>
          <p:spPr bwMode="auto">
            <a:xfrm>
              <a:off x="2093" y="1196"/>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12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id="{A5641D29-F20E-43BE-9EA5-C0AE059E007E}"/>
                </a:ext>
              </a:extLst>
            </p:cNvPr>
            <p:cNvSpPr>
              <a:spLocks noChangeArrowheads="1"/>
            </p:cNvSpPr>
            <p:nvPr/>
          </p:nvSpPr>
          <p:spPr bwMode="auto">
            <a:xfrm>
              <a:off x="2466" y="119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id="{F697F5BF-D498-49C6-8ABA-5EF56B37A0F9}"/>
                </a:ext>
              </a:extLst>
            </p:cNvPr>
            <p:cNvSpPr>
              <a:spLocks noChangeArrowheads="1"/>
            </p:cNvSpPr>
            <p:nvPr/>
          </p:nvSpPr>
          <p:spPr bwMode="auto">
            <a:xfrm>
              <a:off x="2768" y="1199"/>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id="{D17392AC-FDB2-45EF-8D0B-82BB8BE2A0FF}"/>
                </a:ext>
              </a:extLst>
            </p:cNvPr>
            <p:cNvSpPr>
              <a:spLocks noChangeArrowheads="1"/>
            </p:cNvSpPr>
            <p:nvPr/>
          </p:nvSpPr>
          <p:spPr bwMode="auto">
            <a:xfrm>
              <a:off x="3145" y="119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id="{F3B8D8D6-CA43-4D71-91C6-19F211B9EEEF}"/>
                </a:ext>
              </a:extLst>
            </p:cNvPr>
            <p:cNvSpPr>
              <a:spLocks noChangeArrowheads="1"/>
            </p:cNvSpPr>
            <p:nvPr/>
          </p:nvSpPr>
          <p:spPr bwMode="auto">
            <a:xfrm>
              <a:off x="3485" y="1196"/>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id="{74CE5777-3AD8-42AB-9FC6-3C84F43DA1F8}"/>
                </a:ext>
              </a:extLst>
            </p:cNvPr>
            <p:cNvSpPr>
              <a:spLocks noChangeArrowheads="1"/>
            </p:cNvSpPr>
            <p:nvPr/>
          </p:nvSpPr>
          <p:spPr bwMode="auto">
            <a:xfrm>
              <a:off x="478" y="1297"/>
              <a:ext cx="21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30歳～39歳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id="{4EE78319-8C18-45BD-82AD-F4984EA710A4}"/>
                </a:ext>
              </a:extLst>
            </p:cNvPr>
            <p:cNvSpPr>
              <a:spLocks noChangeArrowheads="1"/>
            </p:cNvSpPr>
            <p:nvPr/>
          </p:nvSpPr>
          <p:spPr bwMode="auto">
            <a:xfrm>
              <a:off x="1074" y="1286"/>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dirty="0">
                  <a:solidFill>
                    <a:srgbClr val="000000"/>
                  </a:solidFill>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id="{812AD786-24D1-4198-A52A-91E2888D2DFA}"/>
                </a:ext>
              </a:extLst>
            </p:cNvPr>
            <p:cNvSpPr>
              <a:spLocks noChangeArrowheads="1"/>
            </p:cNvSpPr>
            <p:nvPr/>
          </p:nvSpPr>
          <p:spPr bwMode="auto">
            <a:xfrm>
              <a:off x="1447" y="128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2" name="Rectangle 57">
              <a:extLst>
                <a:ext uri="{FF2B5EF4-FFF2-40B4-BE49-F238E27FC236}">
                  <a16:creationId xmlns:a16="http://schemas.microsoft.com/office/drawing/2014/main" id="{AF1B2E5F-A1C3-4E07-A9B5-781BA190339B}"/>
                </a:ext>
              </a:extLst>
            </p:cNvPr>
            <p:cNvSpPr>
              <a:spLocks noChangeArrowheads="1"/>
            </p:cNvSpPr>
            <p:nvPr/>
          </p:nvSpPr>
          <p:spPr bwMode="auto">
            <a:xfrm>
              <a:off x="1787" y="1286"/>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8">
              <a:extLst>
                <a:ext uri="{FF2B5EF4-FFF2-40B4-BE49-F238E27FC236}">
                  <a16:creationId xmlns:a16="http://schemas.microsoft.com/office/drawing/2014/main" id="{DF45011E-72D1-4F9B-9DCD-3537CEF96A67}"/>
                </a:ext>
              </a:extLst>
            </p:cNvPr>
            <p:cNvSpPr>
              <a:spLocks noChangeArrowheads="1"/>
            </p:cNvSpPr>
            <p:nvPr/>
          </p:nvSpPr>
          <p:spPr bwMode="auto">
            <a:xfrm>
              <a:off x="2093" y="1286"/>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4" name="Rectangle 59">
              <a:extLst>
                <a:ext uri="{FF2B5EF4-FFF2-40B4-BE49-F238E27FC236}">
                  <a16:creationId xmlns:a16="http://schemas.microsoft.com/office/drawing/2014/main" id="{026318AF-1FFF-4A16-B53F-0D8A83AF87A5}"/>
                </a:ext>
              </a:extLst>
            </p:cNvPr>
            <p:cNvSpPr>
              <a:spLocks noChangeArrowheads="1"/>
            </p:cNvSpPr>
            <p:nvPr/>
          </p:nvSpPr>
          <p:spPr bwMode="auto">
            <a:xfrm>
              <a:off x="2466" y="1286"/>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0">
              <a:extLst>
                <a:ext uri="{FF2B5EF4-FFF2-40B4-BE49-F238E27FC236}">
                  <a16:creationId xmlns:a16="http://schemas.microsoft.com/office/drawing/2014/main" id="{75FDE872-17FB-4A59-8204-EF8CF716DDE7}"/>
                </a:ext>
              </a:extLst>
            </p:cNvPr>
            <p:cNvSpPr>
              <a:spLocks noChangeArrowheads="1"/>
            </p:cNvSpPr>
            <p:nvPr/>
          </p:nvSpPr>
          <p:spPr bwMode="auto">
            <a:xfrm>
              <a:off x="2806" y="128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6" name="Rectangle 61">
              <a:extLst>
                <a:ext uri="{FF2B5EF4-FFF2-40B4-BE49-F238E27FC236}">
                  <a16:creationId xmlns:a16="http://schemas.microsoft.com/office/drawing/2014/main" id="{DF9AD8F4-DF62-43BA-AA13-317565BECA1D}"/>
                </a:ext>
              </a:extLst>
            </p:cNvPr>
            <p:cNvSpPr>
              <a:spLocks noChangeArrowheads="1"/>
            </p:cNvSpPr>
            <p:nvPr/>
          </p:nvSpPr>
          <p:spPr bwMode="auto">
            <a:xfrm>
              <a:off x="3145" y="1286"/>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5</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7" name="Rectangle 62">
              <a:extLst>
                <a:ext uri="{FF2B5EF4-FFF2-40B4-BE49-F238E27FC236}">
                  <a16:creationId xmlns:a16="http://schemas.microsoft.com/office/drawing/2014/main" id="{0F0C7374-45FD-4049-910F-72373EBF6157}"/>
                </a:ext>
              </a:extLst>
            </p:cNvPr>
            <p:cNvSpPr>
              <a:spLocks noChangeArrowheads="1"/>
            </p:cNvSpPr>
            <p:nvPr/>
          </p:nvSpPr>
          <p:spPr bwMode="auto">
            <a:xfrm>
              <a:off x="3485" y="1286"/>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63">
              <a:extLst>
                <a:ext uri="{FF2B5EF4-FFF2-40B4-BE49-F238E27FC236}">
                  <a16:creationId xmlns:a16="http://schemas.microsoft.com/office/drawing/2014/main" id="{2D6D11BD-EF17-4475-B35E-A06CB04A0001}"/>
                </a:ext>
              </a:extLst>
            </p:cNvPr>
            <p:cNvSpPr>
              <a:spLocks noChangeArrowheads="1"/>
            </p:cNvSpPr>
            <p:nvPr/>
          </p:nvSpPr>
          <p:spPr bwMode="auto">
            <a:xfrm>
              <a:off x="478" y="1386"/>
              <a:ext cx="21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40歳～49歳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Rectangle 64">
              <a:extLst>
                <a:ext uri="{FF2B5EF4-FFF2-40B4-BE49-F238E27FC236}">
                  <a16:creationId xmlns:a16="http://schemas.microsoft.com/office/drawing/2014/main" id="{3FC15D90-84AF-423C-8F2F-A2D0738814F8}"/>
                </a:ext>
              </a:extLst>
            </p:cNvPr>
            <p:cNvSpPr>
              <a:spLocks noChangeArrowheads="1"/>
            </p:cNvSpPr>
            <p:nvPr/>
          </p:nvSpPr>
          <p:spPr bwMode="auto">
            <a:xfrm>
              <a:off x="1074" y="137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 name="Rectangle 65">
              <a:extLst>
                <a:ext uri="{FF2B5EF4-FFF2-40B4-BE49-F238E27FC236}">
                  <a16:creationId xmlns:a16="http://schemas.microsoft.com/office/drawing/2014/main" id="{0EF4DC7F-2A2C-4A82-817A-3B06523501FA}"/>
                </a:ext>
              </a:extLst>
            </p:cNvPr>
            <p:cNvSpPr>
              <a:spLocks noChangeArrowheads="1"/>
            </p:cNvSpPr>
            <p:nvPr/>
          </p:nvSpPr>
          <p:spPr bwMode="auto">
            <a:xfrm>
              <a:off x="1447" y="1378"/>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9</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1" name="Rectangle 66">
              <a:extLst>
                <a:ext uri="{FF2B5EF4-FFF2-40B4-BE49-F238E27FC236}">
                  <a16:creationId xmlns:a16="http://schemas.microsoft.com/office/drawing/2014/main" id="{6876D04A-FC59-41BC-8E33-D034C604F71C}"/>
                </a:ext>
              </a:extLst>
            </p:cNvPr>
            <p:cNvSpPr>
              <a:spLocks noChangeArrowheads="1"/>
            </p:cNvSpPr>
            <p:nvPr/>
          </p:nvSpPr>
          <p:spPr bwMode="auto">
            <a:xfrm>
              <a:off x="1787" y="137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2" name="Rectangle 67">
              <a:extLst>
                <a:ext uri="{FF2B5EF4-FFF2-40B4-BE49-F238E27FC236}">
                  <a16:creationId xmlns:a16="http://schemas.microsoft.com/office/drawing/2014/main" id="{4E201854-0C0F-4C4F-85C5-18E7D4B88B31}"/>
                </a:ext>
              </a:extLst>
            </p:cNvPr>
            <p:cNvSpPr>
              <a:spLocks noChangeArrowheads="1"/>
            </p:cNvSpPr>
            <p:nvPr/>
          </p:nvSpPr>
          <p:spPr bwMode="auto">
            <a:xfrm>
              <a:off x="2093" y="137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33</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3" name="Rectangle 68">
              <a:extLst>
                <a:ext uri="{FF2B5EF4-FFF2-40B4-BE49-F238E27FC236}">
                  <a16:creationId xmlns:a16="http://schemas.microsoft.com/office/drawing/2014/main" id="{CEDD089C-69D3-420C-8E83-C99BA8E4BA67}"/>
                </a:ext>
              </a:extLst>
            </p:cNvPr>
            <p:cNvSpPr>
              <a:spLocks noChangeArrowheads="1"/>
            </p:cNvSpPr>
            <p:nvPr/>
          </p:nvSpPr>
          <p:spPr bwMode="auto">
            <a:xfrm>
              <a:off x="2466" y="137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4" name="Rectangle 69">
              <a:extLst>
                <a:ext uri="{FF2B5EF4-FFF2-40B4-BE49-F238E27FC236}">
                  <a16:creationId xmlns:a16="http://schemas.microsoft.com/office/drawing/2014/main" id="{796412EF-107B-4F9E-8FDE-4B8755A70B05}"/>
                </a:ext>
              </a:extLst>
            </p:cNvPr>
            <p:cNvSpPr>
              <a:spLocks noChangeArrowheads="1"/>
            </p:cNvSpPr>
            <p:nvPr/>
          </p:nvSpPr>
          <p:spPr bwMode="auto">
            <a:xfrm>
              <a:off x="2806" y="1375"/>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70">
              <a:extLst>
                <a:ext uri="{FF2B5EF4-FFF2-40B4-BE49-F238E27FC236}">
                  <a16:creationId xmlns:a16="http://schemas.microsoft.com/office/drawing/2014/main" id="{0AF409C9-200D-4BB2-A6B5-640B19C5753D}"/>
                </a:ext>
              </a:extLst>
            </p:cNvPr>
            <p:cNvSpPr>
              <a:spLocks noChangeArrowheads="1"/>
            </p:cNvSpPr>
            <p:nvPr/>
          </p:nvSpPr>
          <p:spPr bwMode="auto">
            <a:xfrm>
              <a:off x="3145" y="137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6" name="Rectangle 71">
              <a:extLst>
                <a:ext uri="{FF2B5EF4-FFF2-40B4-BE49-F238E27FC236}">
                  <a16:creationId xmlns:a16="http://schemas.microsoft.com/office/drawing/2014/main" id="{48E27F84-1643-4A9A-9348-063A18C27E08}"/>
                </a:ext>
              </a:extLst>
            </p:cNvPr>
            <p:cNvSpPr>
              <a:spLocks noChangeArrowheads="1"/>
            </p:cNvSpPr>
            <p:nvPr/>
          </p:nvSpPr>
          <p:spPr bwMode="auto">
            <a:xfrm>
              <a:off x="3485" y="137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7" name="Rectangle 72">
              <a:extLst>
                <a:ext uri="{FF2B5EF4-FFF2-40B4-BE49-F238E27FC236}">
                  <a16:creationId xmlns:a16="http://schemas.microsoft.com/office/drawing/2014/main" id="{70E4C34F-F393-4865-8BC4-48939E710FEB}"/>
                </a:ext>
              </a:extLst>
            </p:cNvPr>
            <p:cNvSpPr>
              <a:spLocks noChangeArrowheads="1"/>
            </p:cNvSpPr>
            <p:nvPr/>
          </p:nvSpPr>
          <p:spPr bwMode="auto">
            <a:xfrm>
              <a:off x="478" y="1476"/>
              <a:ext cx="21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50歳～59歳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8" name="Rectangle 73">
              <a:extLst>
                <a:ext uri="{FF2B5EF4-FFF2-40B4-BE49-F238E27FC236}">
                  <a16:creationId xmlns:a16="http://schemas.microsoft.com/office/drawing/2014/main" id="{7C816647-BD60-402C-8032-E620698A482A}"/>
                </a:ext>
              </a:extLst>
            </p:cNvPr>
            <p:cNvSpPr>
              <a:spLocks noChangeArrowheads="1"/>
            </p:cNvSpPr>
            <p:nvPr/>
          </p:nvSpPr>
          <p:spPr bwMode="auto">
            <a:xfrm>
              <a:off x="1074" y="146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7</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9" name="Rectangle 74">
              <a:extLst>
                <a:ext uri="{FF2B5EF4-FFF2-40B4-BE49-F238E27FC236}">
                  <a16:creationId xmlns:a16="http://schemas.microsoft.com/office/drawing/2014/main" id="{0FEC6E56-55E8-471D-BE1A-90CC59D27769}"/>
                </a:ext>
              </a:extLst>
            </p:cNvPr>
            <p:cNvSpPr>
              <a:spLocks noChangeArrowheads="1"/>
            </p:cNvSpPr>
            <p:nvPr/>
          </p:nvSpPr>
          <p:spPr bwMode="auto">
            <a:xfrm>
              <a:off x="1447" y="146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5</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dirty="0">
                  <a:solidFill>
                    <a:srgbClr val="000000"/>
                  </a:solidFill>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0" name="Rectangle 75">
              <a:extLst>
                <a:ext uri="{FF2B5EF4-FFF2-40B4-BE49-F238E27FC236}">
                  <a16:creationId xmlns:a16="http://schemas.microsoft.com/office/drawing/2014/main" id="{2CAD9961-7EE4-4A6E-95E9-15A30EDDFCD2}"/>
                </a:ext>
              </a:extLst>
            </p:cNvPr>
            <p:cNvSpPr>
              <a:spLocks noChangeArrowheads="1"/>
            </p:cNvSpPr>
            <p:nvPr/>
          </p:nvSpPr>
          <p:spPr bwMode="auto">
            <a:xfrm>
              <a:off x="1787" y="146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1" name="Rectangle 76">
              <a:extLst>
                <a:ext uri="{FF2B5EF4-FFF2-40B4-BE49-F238E27FC236}">
                  <a16:creationId xmlns:a16="http://schemas.microsoft.com/office/drawing/2014/main" id="{A193F0D7-C1D7-4F88-AB71-C2EC7F317417}"/>
                </a:ext>
              </a:extLst>
            </p:cNvPr>
            <p:cNvSpPr>
              <a:spLocks noChangeArrowheads="1"/>
            </p:cNvSpPr>
            <p:nvPr/>
          </p:nvSpPr>
          <p:spPr bwMode="auto">
            <a:xfrm>
              <a:off x="2092" y="1465"/>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14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2" name="Rectangle 77">
              <a:extLst>
                <a:ext uri="{FF2B5EF4-FFF2-40B4-BE49-F238E27FC236}">
                  <a16:creationId xmlns:a16="http://schemas.microsoft.com/office/drawing/2014/main" id="{4C85C58F-8C39-4033-89C9-801860DA6D3D}"/>
                </a:ext>
              </a:extLst>
            </p:cNvPr>
            <p:cNvSpPr>
              <a:spLocks noChangeArrowheads="1"/>
            </p:cNvSpPr>
            <p:nvPr/>
          </p:nvSpPr>
          <p:spPr bwMode="auto">
            <a:xfrm>
              <a:off x="2466" y="146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3" name="Rectangle 78">
              <a:extLst>
                <a:ext uri="{FF2B5EF4-FFF2-40B4-BE49-F238E27FC236}">
                  <a16:creationId xmlns:a16="http://schemas.microsoft.com/office/drawing/2014/main" id="{ED31E11B-083C-4ED0-A872-52CCC3930758}"/>
                </a:ext>
              </a:extLst>
            </p:cNvPr>
            <p:cNvSpPr>
              <a:spLocks noChangeArrowheads="1"/>
            </p:cNvSpPr>
            <p:nvPr/>
          </p:nvSpPr>
          <p:spPr bwMode="auto">
            <a:xfrm>
              <a:off x="2806" y="146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4" name="Rectangle 79">
              <a:extLst>
                <a:ext uri="{FF2B5EF4-FFF2-40B4-BE49-F238E27FC236}">
                  <a16:creationId xmlns:a16="http://schemas.microsoft.com/office/drawing/2014/main" id="{28332F1A-3001-4940-9DD2-F263108449FA}"/>
                </a:ext>
              </a:extLst>
            </p:cNvPr>
            <p:cNvSpPr>
              <a:spLocks noChangeArrowheads="1"/>
            </p:cNvSpPr>
            <p:nvPr/>
          </p:nvSpPr>
          <p:spPr bwMode="auto">
            <a:xfrm>
              <a:off x="3145" y="1465"/>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5" name="Rectangle 80">
              <a:extLst>
                <a:ext uri="{FF2B5EF4-FFF2-40B4-BE49-F238E27FC236}">
                  <a16:creationId xmlns:a16="http://schemas.microsoft.com/office/drawing/2014/main" id="{F8F1D142-DE7D-407B-9271-B6AD086263AB}"/>
                </a:ext>
              </a:extLst>
            </p:cNvPr>
            <p:cNvSpPr>
              <a:spLocks noChangeArrowheads="1"/>
            </p:cNvSpPr>
            <p:nvPr/>
          </p:nvSpPr>
          <p:spPr bwMode="auto">
            <a:xfrm>
              <a:off x="3485" y="1465"/>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6" name="Rectangle 81">
              <a:extLst>
                <a:ext uri="{FF2B5EF4-FFF2-40B4-BE49-F238E27FC236}">
                  <a16:creationId xmlns:a16="http://schemas.microsoft.com/office/drawing/2014/main" id="{57E4F466-5D33-4BA5-A8BE-C3442B7BBD93}"/>
                </a:ext>
              </a:extLst>
            </p:cNvPr>
            <p:cNvSpPr>
              <a:spLocks noChangeArrowheads="1"/>
            </p:cNvSpPr>
            <p:nvPr/>
          </p:nvSpPr>
          <p:spPr bwMode="auto">
            <a:xfrm>
              <a:off x="478" y="1566"/>
              <a:ext cx="21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60歳～69歳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Rectangle 82">
              <a:extLst>
                <a:ext uri="{FF2B5EF4-FFF2-40B4-BE49-F238E27FC236}">
                  <a16:creationId xmlns:a16="http://schemas.microsoft.com/office/drawing/2014/main" id="{4EE521B8-EDF1-4253-BD84-7A8236CA851C}"/>
                </a:ext>
              </a:extLst>
            </p:cNvPr>
            <p:cNvSpPr>
              <a:spLocks noChangeArrowheads="1"/>
            </p:cNvSpPr>
            <p:nvPr/>
          </p:nvSpPr>
          <p:spPr bwMode="auto">
            <a:xfrm>
              <a:off x="1074" y="155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64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8" name="Rectangle 83">
              <a:extLst>
                <a:ext uri="{FF2B5EF4-FFF2-40B4-BE49-F238E27FC236}">
                  <a16:creationId xmlns:a16="http://schemas.microsoft.com/office/drawing/2014/main" id="{5009F1E8-2117-45DA-89DD-466B1CE210A1}"/>
                </a:ext>
              </a:extLst>
            </p:cNvPr>
            <p:cNvSpPr>
              <a:spLocks noChangeArrowheads="1"/>
            </p:cNvSpPr>
            <p:nvPr/>
          </p:nvSpPr>
          <p:spPr bwMode="auto">
            <a:xfrm>
              <a:off x="1412" y="155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9" name="Rectangle 84">
              <a:extLst>
                <a:ext uri="{FF2B5EF4-FFF2-40B4-BE49-F238E27FC236}">
                  <a16:creationId xmlns:a16="http://schemas.microsoft.com/office/drawing/2014/main" id="{AD6D94BF-A310-4F22-85F3-59E93D907E7D}"/>
                </a:ext>
              </a:extLst>
            </p:cNvPr>
            <p:cNvSpPr>
              <a:spLocks noChangeArrowheads="1"/>
            </p:cNvSpPr>
            <p:nvPr/>
          </p:nvSpPr>
          <p:spPr bwMode="auto">
            <a:xfrm>
              <a:off x="1787" y="155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0" name="Rectangle 85">
              <a:extLst>
                <a:ext uri="{FF2B5EF4-FFF2-40B4-BE49-F238E27FC236}">
                  <a16:creationId xmlns:a16="http://schemas.microsoft.com/office/drawing/2014/main" id="{B00A5AFD-C773-410B-948A-F3B9D6CC30A0}"/>
                </a:ext>
              </a:extLst>
            </p:cNvPr>
            <p:cNvSpPr>
              <a:spLocks noChangeArrowheads="1"/>
            </p:cNvSpPr>
            <p:nvPr/>
          </p:nvSpPr>
          <p:spPr bwMode="auto">
            <a:xfrm>
              <a:off x="2126" y="155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dirty="0">
                  <a:solidFill>
                    <a:srgbClr val="000000"/>
                  </a:solidFill>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1" name="Rectangle 86">
              <a:extLst>
                <a:ext uri="{FF2B5EF4-FFF2-40B4-BE49-F238E27FC236}">
                  <a16:creationId xmlns:a16="http://schemas.microsoft.com/office/drawing/2014/main" id="{A96B54E3-F599-4416-8F41-8D3AAC485877}"/>
                </a:ext>
              </a:extLst>
            </p:cNvPr>
            <p:cNvSpPr>
              <a:spLocks noChangeArrowheads="1"/>
            </p:cNvSpPr>
            <p:nvPr/>
          </p:nvSpPr>
          <p:spPr bwMode="auto">
            <a:xfrm>
              <a:off x="2466" y="155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4</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2" name="Rectangle 87">
              <a:extLst>
                <a:ext uri="{FF2B5EF4-FFF2-40B4-BE49-F238E27FC236}">
                  <a16:creationId xmlns:a16="http://schemas.microsoft.com/office/drawing/2014/main" id="{79D07F45-385E-4560-AD84-C0519B3F5360}"/>
                </a:ext>
              </a:extLst>
            </p:cNvPr>
            <p:cNvSpPr>
              <a:spLocks noChangeArrowheads="1"/>
            </p:cNvSpPr>
            <p:nvPr/>
          </p:nvSpPr>
          <p:spPr bwMode="auto">
            <a:xfrm>
              <a:off x="2806" y="155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2</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3" name="Rectangle 88">
              <a:extLst>
                <a:ext uri="{FF2B5EF4-FFF2-40B4-BE49-F238E27FC236}">
                  <a16:creationId xmlns:a16="http://schemas.microsoft.com/office/drawing/2014/main" id="{80F1AAA8-9209-4853-AC20-F48689344A1F}"/>
                </a:ext>
              </a:extLst>
            </p:cNvPr>
            <p:cNvSpPr>
              <a:spLocks noChangeArrowheads="1"/>
            </p:cNvSpPr>
            <p:nvPr/>
          </p:nvSpPr>
          <p:spPr bwMode="auto">
            <a:xfrm>
              <a:off x="3145" y="155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4" name="Rectangle 89">
              <a:extLst>
                <a:ext uri="{FF2B5EF4-FFF2-40B4-BE49-F238E27FC236}">
                  <a16:creationId xmlns:a16="http://schemas.microsoft.com/office/drawing/2014/main" id="{52822726-55A7-4CBE-8E90-38A7A273E623}"/>
                </a:ext>
              </a:extLst>
            </p:cNvPr>
            <p:cNvSpPr>
              <a:spLocks noChangeArrowheads="1"/>
            </p:cNvSpPr>
            <p:nvPr/>
          </p:nvSpPr>
          <p:spPr bwMode="auto">
            <a:xfrm>
              <a:off x="3485" y="155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5" name="Rectangle 90">
              <a:extLst>
                <a:ext uri="{FF2B5EF4-FFF2-40B4-BE49-F238E27FC236}">
                  <a16:creationId xmlns:a16="http://schemas.microsoft.com/office/drawing/2014/main" id="{60ECF885-AD74-4928-A04C-AB5DCAF77C97}"/>
                </a:ext>
              </a:extLst>
            </p:cNvPr>
            <p:cNvSpPr>
              <a:spLocks noChangeArrowheads="1"/>
            </p:cNvSpPr>
            <p:nvPr/>
          </p:nvSpPr>
          <p:spPr bwMode="auto">
            <a:xfrm>
              <a:off x="478" y="1655"/>
              <a:ext cx="21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70歳～79歳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Rectangle 91">
              <a:extLst>
                <a:ext uri="{FF2B5EF4-FFF2-40B4-BE49-F238E27FC236}">
                  <a16:creationId xmlns:a16="http://schemas.microsoft.com/office/drawing/2014/main" id="{2B5C19F6-AD79-4769-B791-73963E690A5D}"/>
                </a:ext>
              </a:extLst>
            </p:cNvPr>
            <p:cNvSpPr>
              <a:spLocks noChangeArrowheads="1"/>
            </p:cNvSpPr>
            <p:nvPr/>
          </p:nvSpPr>
          <p:spPr bwMode="auto">
            <a:xfrm>
              <a:off x="1074" y="164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68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7" name="Rectangle 92">
              <a:extLst>
                <a:ext uri="{FF2B5EF4-FFF2-40B4-BE49-F238E27FC236}">
                  <a16:creationId xmlns:a16="http://schemas.microsoft.com/office/drawing/2014/main" id="{B2C81622-1CED-4411-9B76-66D914E75693}"/>
                </a:ext>
              </a:extLst>
            </p:cNvPr>
            <p:cNvSpPr>
              <a:spLocks noChangeArrowheads="1"/>
            </p:cNvSpPr>
            <p:nvPr/>
          </p:nvSpPr>
          <p:spPr bwMode="auto">
            <a:xfrm>
              <a:off x="1447" y="164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8" name="Rectangle 93">
              <a:extLst>
                <a:ext uri="{FF2B5EF4-FFF2-40B4-BE49-F238E27FC236}">
                  <a16:creationId xmlns:a16="http://schemas.microsoft.com/office/drawing/2014/main" id="{06E520A4-1E7F-4361-B571-2951BB325FC0}"/>
                </a:ext>
              </a:extLst>
            </p:cNvPr>
            <p:cNvSpPr>
              <a:spLocks noChangeArrowheads="1"/>
            </p:cNvSpPr>
            <p:nvPr/>
          </p:nvSpPr>
          <p:spPr bwMode="auto">
            <a:xfrm>
              <a:off x="1787" y="164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9" name="Rectangle 94">
              <a:extLst>
                <a:ext uri="{FF2B5EF4-FFF2-40B4-BE49-F238E27FC236}">
                  <a16:creationId xmlns:a16="http://schemas.microsoft.com/office/drawing/2014/main" id="{4F2BE858-B429-4F7D-9BB6-A16281B68F52}"/>
                </a:ext>
              </a:extLst>
            </p:cNvPr>
            <p:cNvSpPr>
              <a:spLocks noChangeArrowheads="1"/>
            </p:cNvSpPr>
            <p:nvPr/>
          </p:nvSpPr>
          <p:spPr bwMode="auto">
            <a:xfrm>
              <a:off x="2126" y="164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6</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0" name="Rectangle 95">
              <a:extLst>
                <a:ext uri="{FF2B5EF4-FFF2-40B4-BE49-F238E27FC236}">
                  <a16:creationId xmlns:a16="http://schemas.microsoft.com/office/drawing/2014/main" id="{04F37B3D-73D4-49EC-A2CE-4F164B245628}"/>
                </a:ext>
              </a:extLst>
            </p:cNvPr>
            <p:cNvSpPr>
              <a:spLocks noChangeArrowheads="1"/>
            </p:cNvSpPr>
            <p:nvPr/>
          </p:nvSpPr>
          <p:spPr bwMode="auto">
            <a:xfrm>
              <a:off x="2432" y="1647"/>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1" name="Rectangle 96">
              <a:extLst>
                <a:ext uri="{FF2B5EF4-FFF2-40B4-BE49-F238E27FC236}">
                  <a16:creationId xmlns:a16="http://schemas.microsoft.com/office/drawing/2014/main" id="{C6FF5DEA-B22F-4B4E-84D1-D255B1FD592E}"/>
                </a:ext>
              </a:extLst>
            </p:cNvPr>
            <p:cNvSpPr>
              <a:spLocks noChangeArrowheads="1"/>
            </p:cNvSpPr>
            <p:nvPr/>
          </p:nvSpPr>
          <p:spPr bwMode="auto">
            <a:xfrm>
              <a:off x="2806" y="1644"/>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2" name="Rectangle 97">
              <a:extLst>
                <a:ext uri="{FF2B5EF4-FFF2-40B4-BE49-F238E27FC236}">
                  <a16:creationId xmlns:a16="http://schemas.microsoft.com/office/drawing/2014/main" id="{045B8A78-18BD-4651-A102-DAD3382062DA}"/>
                </a:ext>
              </a:extLst>
            </p:cNvPr>
            <p:cNvSpPr>
              <a:spLocks noChangeArrowheads="1"/>
            </p:cNvSpPr>
            <p:nvPr/>
          </p:nvSpPr>
          <p:spPr bwMode="auto">
            <a:xfrm>
              <a:off x="3145" y="164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3" name="Rectangle 98">
              <a:extLst>
                <a:ext uri="{FF2B5EF4-FFF2-40B4-BE49-F238E27FC236}">
                  <a16:creationId xmlns:a16="http://schemas.microsoft.com/office/drawing/2014/main" id="{10BEE4DA-002C-42E8-900E-1F36687AD557}"/>
                </a:ext>
              </a:extLst>
            </p:cNvPr>
            <p:cNvSpPr>
              <a:spLocks noChangeArrowheads="1"/>
            </p:cNvSpPr>
            <p:nvPr/>
          </p:nvSpPr>
          <p:spPr bwMode="auto">
            <a:xfrm>
              <a:off x="3485" y="1644"/>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4" name="Rectangle 99">
              <a:extLst>
                <a:ext uri="{FF2B5EF4-FFF2-40B4-BE49-F238E27FC236}">
                  <a16:creationId xmlns:a16="http://schemas.microsoft.com/office/drawing/2014/main" id="{260E852B-A0EF-4CC2-B2A6-41E5DDE1BCE1}"/>
                </a:ext>
              </a:extLst>
            </p:cNvPr>
            <p:cNvSpPr>
              <a:spLocks noChangeArrowheads="1"/>
            </p:cNvSpPr>
            <p:nvPr/>
          </p:nvSpPr>
          <p:spPr bwMode="auto">
            <a:xfrm>
              <a:off x="478" y="1745"/>
              <a:ext cx="1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80歳以上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100">
              <a:extLst>
                <a:ext uri="{FF2B5EF4-FFF2-40B4-BE49-F238E27FC236}">
                  <a16:creationId xmlns:a16="http://schemas.microsoft.com/office/drawing/2014/main" id="{B4C5CDC4-C5CF-40F9-8150-E82FE1C5CD50}"/>
                </a:ext>
              </a:extLst>
            </p:cNvPr>
            <p:cNvSpPr>
              <a:spLocks noChangeArrowheads="1"/>
            </p:cNvSpPr>
            <p:nvPr/>
          </p:nvSpPr>
          <p:spPr bwMode="auto">
            <a:xfrm>
              <a:off x="1074" y="1728"/>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81</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6" name="Rectangle 101">
              <a:extLst>
                <a:ext uri="{FF2B5EF4-FFF2-40B4-BE49-F238E27FC236}">
                  <a16:creationId xmlns:a16="http://schemas.microsoft.com/office/drawing/2014/main" id="{F1CB0B1A-FFA8-410F-A436-3E3DC1D8F829}"/>
                </a:ext>
              </a:extLst>
            </p:cNvPr>
            <p:cNvSpPr>
              <a:spLocks noChangeArrowheads="1"/>
            </p:cNvSpPr>
            <p:nvPr/>
          </p:nvSpPr>
          <p:spPr bwMode="auto">
            <a:xfrm>
              <a:off x="1447" y="1728"/>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7" name="Rectangle 102">
              <a:extLst>
                <a:ext uri="{FF2B5EF4-FFF2-40B4-BE49-F238E27FC236}">
                  <a16:creationId xmlns:a16="http://schemas.microsoft.com/office/drawing/2014/main" id="{04D233B1-636D-4895-83DB-788E1EB8C0AB}"/>
                </a:ext>
              </a:extLst>
            </p:cNvPr>
            <p:cNvSpPr>
              <a:spLocks noChangeArrowheads="1"/>
            </p:cNvSpPr>
            <p:nvPr/>
          </p:nvSpPr>
          <p:spPr bwMode="auto">
            <a:xfrm>
              <a:off x="1787" y="1728"/>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8" name="Rectangle 103">
              <a:extLst>
                <a:ext uri="{FF2B5EF4-FFF2-40B4-BE49-F238E27FC236}">
                  <a16:creationId xmlns:a16="http://schemas.microsoft.com/office/drawing/2014/main" id="{D0948F56-3FDD-4787-B602-C7F9C5DF83D5}"/>
                </a:ext>
              </a:extLst>
            </p:cNvPr>
            <p:cNvSpPr>
              <a:spLocks noChangeArrowheads="1"/>
            </p:cNvSpPr>
            <p:nvPr/>
          </p:nvSpPr>
          <p:spPr bwMode="auto">
            <a:xfrm>
              <a:off x="2126" y="1728"/>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9" name="Rectangle 104">
              <a:extLst>
                <a:ext uri="{FF2B5EF4-FFF2-40B4-BE49-F238E27FC236}">
                  <a16:creationId xmlns:a16="http://schemas.microsoft.com/office/drawing/2014/main" id="{91910C0D-ABC8-4607-AE16-268F37DEF247}"/>
                </a:ext>
              </a:extLst>
            </p:cNvPr>
            <p:cNvSpPr>
              <a:spLocks noChangeArrowheads="1"/>
            </p:cNvSpPr>
            <p:nvPr/>
          </p:nvSpPr>
          <p:spPr bwMode="auto">
            <a:xfrm>
              <a:off x="2433" y="1728"/>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8</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0" name="Rectangle 105">
              <a:extLst>
                <a:ext uri="{FF2B5EF4-FFF2-40B4-BE49-F238E27FC236}">
                  <a16:creationId xmlns:a16="http://schemas.microsoft.com/office/drawing/2014/main" id="{2B8C3C90-43AB-4E2E-990C-201832B4BF66}"/>
                </a:ext>
              </a:extLst>
            </p:cNvPr>
            <p:cNvSpPr>
              <a:spLocks noChangeArrowheads="1"/>
            </p:cNvSpPr>
            <p:nvPr/>
          </p:nvSpPr>
          <p:spPr bwMode="auto">
            <a:xfrm>
              <a:off x="2806" y="1728"/>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 name="Rectangle 106">
              <a:extLst>
                <a:ext uri="{FF2B5EF4-FFF2-40B4-BE49-F238E27FC236}">
                  <a16:creationId xmlns:a16="http://schemas.microsoft.com/office/drawing/2014/main" id="{047C4B9F-2890-482D-8702-9A55D255AC2B}"/>
                </a:ext>
              </a:extLst>
            </p:cNvPr>
            <p:cNvSpPr>
              <a:spLocks noChangeArrowheads="1"/>
            </p:cNvSpPr>
            <p:nvPr/>
          </p:nvSpPr>
          <p:spPr bwMode="auto">
            <a:xfrm>
              <a:off x="3145" y="1728"/>
              <a:ext cx="1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2" name="Rectangle 107">
              <a:extLst>
                <a:ext uri="{FF2B5EF4-FFF2-40B4-BE49-F238E27FC236}">
                  <a16:creationId xmlns:a16="http://schemas.microsoft.com/office/drawing/2014/main" id="{D4324268-CA07-462C-A9C3-6D978C406A8A}"/>
                </a:ext>
              </a:extLst>
            </p:cNvPr>
            <p:cNvSpPr>
              <a:spLocks noChangeArrowheads="1"/>
            </p:cNvSpPr>
            <p:nvPr/>
          </p:nvSpPr>
          <p:spPr bwMode="auto">
            <a:xfrm>
              <a:off x="3485" y="1728"/>
              <a:ext cx="9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r>
                <a:rPr kumimoji="0" lang="ja-JP"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3" name="Rectangle 108">
              <a:extLst>
                <a:ext uri="{FF2B5EF4-FFF2-40B4-BE49-F238E27FC236}">
                  <a16:creationId xmlns:a16="http://schemas.microsoft.com/office/drawing/2014/main" id="{1CDB9B17-B347-4370-896D-433089EB82CA}"/>
                </a:ext>
              </a:extLst>
            </p:cNvPr>
            <p:cNvSpPr>
              <a:spLocks noChangeArrowheads="1"/>
            </p:cNvSpPr>
            <p:nvPr/>
          </p:nvSpPr>
          <p:spPr bwMode="auto">
            <a:xfrm>
              <a:off x="517" y="648"/>
              <a:ext cx="11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問15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109">
              <a:extLst>
                <a:ext uri="{FF2B5EF4-FFF2-40B4-BE49-F238E27FC236}">
                  <a16:creationId xmlns:a16="http://schemas.microsoft.com/office/drawing/2014/main" id="{F241FE26-5681-4BDC-92A6-EFB001C58257}"/>
                </a:ext>
              </a:extLst>
            </p:cNvPr>
            <p:cNvSpPr>
              <a:spLocks noChangeArrowheads="1"/>
            </p:cNvSpPr>
            <p:nvPr/>
          </p:nvSpPr>
          <p:spPr bwMode="auto">
            <a:xfrm>
              <a:off x="523" y="1118"/>
              <a:ext cx="89"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全体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5" name="Rectangle 110">
              <a:extLst>
                <a:ext uri="{FF2B5EF4-FFF2-40B4-BE49-F238E27FC236}">
                  <a16:creationId xmlns:a16="http://schemas.microsoft.com/office/drawing/2014/main" id="{EAEB41B1-5C38-4A06-B282-7BF1E8947D51}"/>
                </a:ext>
              </a:extLst>
            </p:cNvPr>
            <p:cNvSpPr>
              <a:spLocks noChangeArrowheads="1"/>
            </p:cNvSpPr>
            <p:nvPr/>
          </p:nvSpPr>
          <p:spPr bwMode="auto">
            <a:xfrm>
              <a:off x="350" y="1398"/>
              <a:ext cx="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 name="Rectangle 111">
              <a:extLst>
                <a:ext uri="{FF2B5EF4-FFF2-40B4-BE49-F238E27FC236}">
                  <a16:creationId xmlns:a16="http://schemas.microsoft.com/office/drawing/2014/main" id="{AEC9691F-58A4-4499-B679-A8B78338B828}"/>
                </a:ext>
              </a:extLst>
            </p:cNvPr>
            <p:cNvSpPr>
              <a:spLocks noChangeArrowheads="1"/>
            </p:cNvSpPr>
            <p:nvPr/>
          </p:nvSpPr>
          <p:spPr bwMode="auto">
            <a:xfrm>
              <a:off x="350" y="1476"/>
              <a:ext cx="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 name="Rectangle 112">
              <a:extLst>
                <a:ext uri="{FF2B5EF4-FFF2-40B4-BE49-F238E27FC236}">
                  <a16:creationId xmlns:a16="http://schemas.microsoft.com/office/drawing/2014/main" id="{D4CEB52E-AB09-4E8D-B9CC-D7BAD669C085}"/>
                </a:ext>
              </a:extLst>
            </p:cNvPr>
            <p:cNvSpPr>
              <a:spLocks noChangeArrowheads="1"/>
            </p:cNvSpPr>
            <p:nvPr/>
          </p:nvSpPr>
          <p:spPr bwMode="auto">
            <a:xfrm>
              <a:off x="350" y="1554"/>
              <a:ext cx="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 name="Line 113">
              <a:extLst>
                <a:ext uri="{FF2B5EF4-FFF2-40B4-BE49-F238E27FC236}">
                  <a16:creationId xmlns:a16="http://schemas.microsoft.com/office/drawing/2014/main" id="{5C7A62E7-3736-46EB-A17D-CFF4F7731D83}"/>
                </a:ext>
              </a:extLst>
            </p:cNvPr>
            <p:cNvSpPr>
              <a:spLocks noChangeShapeType="1"/>
            </p:cNvSpPr>
            <p:nvPr/>
          </p:nvSpPr>
          <p:spPr bwMode="auto">
            <a:xfrm>
              <a:off x="461" y="1196"/>
              <a:ext cx="0" cy="6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4">
              <a:extLst>
                <a:ext uri="{FF2B5EF4-FFF2-40B4-BE49-F238E27FC236}">
                  <a16:creationId xmlns:a16="http://schemas.microsoft.com/office/drawing/2014/main" id="{9E459EE0-4317-479D-8A2C-598B7F426A94}"/>
                </a:ext>
              </a:extLst>
            </p:cNvPr>
            <p:cNvSpPr>
              <a:spLocks noChangeArrowheads="1"/>
            </p:cNvSpPr>
            <p:nvPr/>
          </p:nvSpPr>
          <p:spPr bwMode="auto">
            <a:xfrm>
              <a:off x="461" y="1196"/>
              <a:ext cx="6" cy="6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5">
              <a:extLst>
                <a:ext uri="{FF2B5EF4-FFF2-40B4-BE49-F238E27FC236}">
                  <a16:creationId xmlns:a16="http://schemas.microsoft.com/office/drawing/2014/main" id="{554BBB34-9448-43D4-B2A7-F6D83C3FAB45}"/>
                </a:ext>
              </a:extLst>
            </p:cNvPr>
            <p:cNvSpPr>
              <a:spLocks noChangeShapeType="1"/>
            </p:cNvSpPr>
            <p:nvPr/>
          </p:nvSpPr>
          <p:spPr bwMode="auto">
            <a:xfrm>
              <a:off x="1202"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6">
              <a:extLst>
                <a:ext uri="{FF2B5EF4-FFF2-40B4-BE49-F238E27FC236}">
                  <a16:creationId xmlns:a16="http://schemas.microsoft.com/office/drawing/2014/main" id="{E29EC50C-D6BE-42B7-955B-D527EAF10905}"/>
                </a:ext>
              </a:extLst>
            </p:cNvPr>
            <p:cNvSpPr>
              <a:spLocks noChangeArrowheads="1"/>
            </p:cNvSpPr>
            <p:nvPr/>
          </p:nvSpPr>
          <p:spPr bwMode="auto">
            <a:xfrm>
              <a:off x="1202" y="637"/>
              <a:ext cx="6"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7">
              <a:extLst>
                <a:ext uri="{FF2B5EF4-FFF2-40B4-BE49-F238E27FC236}">
                  <a16:creationId xmlns:a16="http://schemas.microsoft.com/office/drawing/2014/main" id="{63E43FB8-8D68-4B22-80A5-9E3F6FE1A257}"/>
                </a:ext>
              </a:extLst>
            </p:cNvPr>
            <p:cNvSpPr>
              <a:spLocks noChangeShapeType="1"/>
            </p:cNvSpPr>
            <p:nvPr/>
          </p:nvSpPr>
          <p:spPr bwMode="auto">
            <a:xfrm>
              <a:off x="1542"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8">
              <a:extLst>
                <a:ext uri="{FF2B5EF4-FFF2-40B4-BE49-F238E27FC236}">
                  <a16:creationId xmlns:a16="http://schemas.microsoft.com/office/drawing/2014/main" id="{AC74DECC-EF20-4D29-85C3-CD45A21E3C7C}"/>
                </a:ext>
              </a:extLst>
            </p:cNvPr>
            <p:cNvSpPr>
              <a:spLocks noChangeArrowheads="1"/>
            </p:cNvSpPr>
            <p:nvPr/>
          </p:nvSpPr>
          <p:spPr bwMode="auto">
            <a:xfrm>
              <a:off x="1542" y="637"/>
              <a:ext cx="5"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19">
              <a:extLst>
                <a:ext uri="{FF2B5EF4-FFF2-40B4-BE49-F238E27FC236}">
                  <a16:creationId xmlns:a16="http://schemas.microsoft.com/office/drawing/2014/main" id="{119D1C19-FF52-4BCF-B4E9-02D2703220BB}"/>
                </a:ext>
              </a:extLst>
            </p:cNvPr>
            <p:cNvSpPr>
              <a:spLocks noChangeShapeType="1"/>
            </p:cNvSpPr>
            <p:nvPr/>
          </p:nvSpPr>
          <p:spPr bwMode="auto">
            <a:xfrm>
              <a:off x="1881"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0">
              <a:extLst>
                <a:ext uri="{FF2B5EF4-FFF2-40B4-BE49-F238E27FC236}">
                  <a16:creationId xmlns:a16="http://schemas.microsoft.com/office/drawing/2014/main" id="{9F1AFA45-1A64-480D-BD41-1D2B9DBDBB8E}"/>
                </a:ext>
              </a:extLst>
            </p:cNvPr>
            <p:cNvSpPr>
              <a:spLocks noChangeArrowheads="1"/>
            </p:cNvSpPr>
            <p:nvPr/>
          </p:nvSpPr>
          <p:spPr bwMode="auto">
            <a:xfrm>
              <a:off x="1881" y="637"/>
              <a:ext cx="6"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1">
              <a:extLst>
                <a:ext uri="{FF2B5EF4-FFF2-40B4-BE49-F238E27FC236}">
                  <a16:creationId xmlns:a16="http://schemas.microsoft.com/office/drawing/2014/main" id="{741DE4C8-A0D3-4012-A687-D865130C180A}"/>
                </a:ext>
              </a:extLst>
            </p:cNvPr>
            <p:cNvSpPr>
              <a:spLocks noChangeShapeType="1"/>
            </p:cNvSpPr>
            <p:nvPr/>
          </p:nvSpPr>
          <p:spPr bwMode="auto">
            <a:xfrm>
              <a:off x="2221"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2">
              <a:extLst>
                <a:ext uri="{FF2B5EF4-FFF2-40B4-BE49-F238E27FC236}">
                  <a16:creationId xmlns:a16="http://schemas.microsoft.com/office/drawing/2014/main" id="{F5026F96-9306-46FC-BE4C-07E8AA35151F}"/>
                </a:ext>
              </a:extLst>
            </p:cNvPr>
            <p:cNvSpPr>
              <a:spLocks noChangeArrowheads="1"/>
            </p:cNvSpPr>
            <p:nvPr/>
          </p:nvSpPr>
          <p:spPr bwMode="auto">
            <a:xfrm>
              <a:off x="2221" y="637"/>
              <a:ext cx="6"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3">
              <a:extLst>
                <a:ext uri="{FF2B5EF4-FFF2-40B4-BE49-F238E27FC236}">
                  <a16:creationId xmlns:a16="http://schemas.microsoft.com/office/drawing/2014/main" id="{507D5943-CE3A-4C79-90FF-E44332D5841F}"/>
                </a:ext>
              </a:extLst>
            </p:cNvPr>
            <p:cNvSpPr>
              <a:spLocks noChangeShapeType="1"/>
            </p:cNvSpPr>
            <p:nvPr/>
          </p:nvSpPr>
          <p:spPr bwMode="auto">
            <a:xfrm>
              <a:off x="2561"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4">
              <a:extLst>
                <a:ext uri="{FF2B5EF4-FFF2-40B4-BE49-F238E27FC236}">
                  <a16:creationId xmlns:a16="http://schemas.microsoft.com/office/drawing/2014/main" id="{ED863B48-4EBE-4A61-BF9E-71EB93F69C88}"/>
                </a:ext>
              </a:extLst>
            </p:cNvPr>
            <p:cNvSpPr>
              <a:spLocks noChangeArrowheads="1"/>
            </p:cNvSpPr>
            <p:nvPr/>
          </p:nvSpPr>
          <p:spPr bwMode="auto">
            <a:xfrm>
              <a:off x="2561" y="637"/>
              <a:ext cx="5"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25">
              <a:extLst>
                <a:ext uri="{FF2B5EF4-FFF2-40B4-BE49-F238E27FC236}">
                  <a16:creationId xmlns:a16="http://schemas.microsoft.com/office/drawing/2014/main" id="{F10DB581-08A8-4894-8EF6-D62C7BCCA225}"/>
                </a:ext>
              </a:extLst>
            </p:cNvPr>
            <p:cNvSpPr>
              <a:spLocks noChangeShapeType="1"/>
            </p:cNvSpPr>
            <p:nvPr/>
          </p:nvSpPr>
          <p:spPr bwMode="auto">
            <a:xfrm>
              <a:off x="2900"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6">
              <a:extLst>
                <a:ext uri="{FF2B5EF4-FFF2-40B4-BE49-F238E27FC236}">
                  <a16:creationId xmlns:a16="http://schemas.microsoft.com/office/drawing/2014/main" id="{2DF65289-16B3-4F1D-A385-4A9C1B6EF88B}"/>
                </a:ext>
              </a:extLst>
            </p:cNvPr>
            <p:cNvSpPr>
              <a:spLocks noChangeArrowheads="1"/>
            </p:cNvSpPr>
            <p:nvPr/>
          </p:nvSpPr>
          <p:spPr bwMode="auto">
            <a:xfrm>
              <a:off x="2900" y="637"/>
              <a:ext cx="6"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27">
              <a:extLst>
                <a:ext uri="{FF2B5EF4-FFF2-40B4-BE49-F238E27FC236}">
                  <a16:creationId xmlns:a16="http://schemas.microsoft.com/office/drawing/2014/main" id="{CEE2AB9B-048A-4D62-8DFD-9B6C81A9339A}"/>
                </a:ext>
              </a:extLst>
            </p:cNvPr>
            <p:cNvSpPr>
              <a:spLocks noChangeShapeType="1"/>
            </p:cNvSpPr>
            <p:nvPr/>
          </p:nvSpPr>
          <p:spPr bwMode="auto">
            <a:xfrm>
              <a:off x="3240"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28">
              <a:extLst>
                <a:ext uri="{FF2B5EF4-FFF2-40B4-BE49-F238E27FC236}">
                  <a16:creationId xmlns:a16="http://schemas.microsoft.com/office/drawing/2014/main" id="{CD7BBD14-26F4-42CB-9D0F-CD6359EE07CB}"/>
                </a:ext>
              </a:extLst>
            </p:cNvPr>
            <p:cNvSpPr>
              <a:spLocks noChangeArrowheads="1"/>
            </p:cNvSpPr>
            <p:nvPr/>
          </p:nvSpPr>
          <p:spPr bwMode="auto">
            <a:xfrm>
              <a:off x="3240" y="637"/>
              <a:ext cx="6"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29">
              <a:extLst>
                <a:ext uri="{FF2B5EF4-FFF2-40B4-BE49-F238E27FC236}">
                  <a16:creationId xmlns:a16="http://schemas.microsoft.com/office/drawing/2014/main" id="{051D472E-AE25-4F78-8116-04191876D32A}"/>
                </a:ext>
              </a:extLst>
            </p:cNvPr>
            <p:cNvSpPr>
              <a:spLocks noChangeArrowheads="1"/>
            </p:cNvSpPr>
            <p:nvPr/>
          </p:nvSpPr>
          <p:spPr bwMode="auto">
            <a:xfrm>
              <a:off x="294" y="625"/>
              <a:ext cx="12" cy="12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130">
              <a:extLst>
                <a:ext uri="{FF2B5EF4-FFF2-40B4-BE49-F238E27FC236}">
                  <a16:creationId xmlns:a16="http://schemas.microsoft.com/office/drawing/2014/main" id="{2494A490-629C-44C5-8560-E3C7D6E385D2}"/>
                </a:ext>
              </a:extLst>
            </p:cNvPr>
            <p:cNvSpPr>
              <a:spLocks noChangeShapeType="1"/>
            </p:cNvSpPr>
            <p:nvPr/>
          </p:nvSpPr>
          <p:spPr bwMode="auto">
            <a:xfrm>
              <a:off x="862" y="637"/>
              <a:ext cx="0" cy="1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Rectangle 131">
              <a:extLst>
                <a:ext uri="{FF2B5EF4-FFF2-40B4-BE49-F238E27FC236}">
                  <a16:creationId xmlns:a16="http://schemas.microsoft.com/office/drawing/2014/main" id="{639D3CB4-5B18-4C83-AFF2-F86644A0C209}"/>
                </a:ext>
              </a:extLst>
            </p:cNvPr>
            <p:cNvSpPr>
              <a:spLocks noChangeArrowheads="1"/>
            </p:cNvSpPr>
            <p:nvPr/>
          </p:nvSpPr>
          <p:spPr bwMode="auto">
            <a:xfrm>
              <a:off x="862" y="637"/>
              <a:ext cx="6" cy="1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Line 132">
              <a:extLst>
                <a:ext uri="{FF2B5EF4-FFF2-40B4-BE49-F238E27FC236}">
                  <a16:creationId xmlns:a16="http://schemas.microsoft.com/office/drawing/2014/main" id="{333C4665-4A43-4376-A7DA-B484940BFCDF}"/>
                </a:ext>
              </a:extLst>
            </p:cNvPr>
            <p:cNvSpPr>
              <a:spLocks noChangeShapeType="1"/>
            </p:cNvSpPr>
            <p:nvPr/>
          </p:nvSpPr>
          <p:spPr bwMode="auto">
            <a:xfrm>
              <a:off x="1202"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133">
              <a:extLst>
                <a:ext uri="{FF2B5EF4-FFF2-40B4-BE49-F238E27FC236}">
                  <a16:creationId xmlns:a16="http://schemas.microsoft.com/office/drawing/2014/main" id="{90E49112-75C6-4F12-81E3-7230EDAFA05D}"/>
                </a:ext>
              </a:extLst>
            </p:cNvPr>
            <p:cNvSpPr>
              <a:spLocks noChangeArrowheads="1"/>
            </p:cNvSpPr>
            <p:nvPr/>
          </p:nvSpPr>
          <p:spPr bwMode="auto">
            <a:xfrm>
              <a:off x="1202" y="18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Line 134">
              <a:extLst>
                <a:ext uri="{FF2B5EF4-FFF2-40B4-BE49-F238E27FC236}">
                  <a16:creationId xmlns:a16="http://schemas.microsoft.com/office/drawing/2014/main" id="{C82C352C-308D-4659-88F4-29DB527E81A2}"/>
                </a:ext>
              </a:extLst>
            </p:cNvPr>
            <p:cNvSpPr>
              <a:spLocks noChangeShapeType="1"/>
            </p:cNvSpPr>
            <p:nvPr/>
          </p:nvSpPr>
          <p:spPr bwMode="auto">
            <a:xfrm>
              <a:off x="1542"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135">
              <a:extLst>
                <a:ext uri="{FF2B5EF4-FFF2-40B4-BE49-F238E27FC236}">
                  <a16:creationId xmlns:a16="http://schemas.microsoft.com/office/drawing/2014/main" id="{37D7D570-6302-4CFF-BAC9-F85D0BBDE0D7}"/>
                </a:ext>
              </a:extLst>
            </p:cNvPr>
            <p:cNvSpPr>
              <a:spLocks noChangeArrowheads="1"/>
            </p:cNvSpPr>
            <p:nvPr/>
          </p:nvSpPr>
          <p:spPr bwMode="auto">
            <a:xfrm>
              <a:off x="1542" y="1823"/>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Line 136">
              <a:extLst>
                <a:ext uri="{FF2B5EF4-FFF2-40B4-BE49-F238E27FC236}">
                  <a16:creationId xmlns:a16="http://schemas.microsoft.com/office/drawing/2014/main" id="{60CADFC4-A9B4-4C68-8058-2390D863C855}"/>
                </a:ext>
              </a:extLst>
            </p:cNvPr>
            <p:cNvSpPr>
              <a:spLocks noChangeShapeType="1"/>
            </p:cNvSpPr>
            <p:nvPr/>
          </p:nvSpPr>
          <p:spPr bwMode="auto">
            <a:xfrm>
              <a:off x="1881"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137">
              <a:extLst>
                <a:ext uri="{FF2B5EF4-FFF2-40B4-BE49-F238E27FC236}">
                  <a16:creationId xmlns:a16="http://schemas.microsoft.com/office/drawing/2014/main" id="{B51DF142-8ED5-48E0-A9DC-6FF794C34D2B}"/>
                </a:ext>
              </a:extLst>
            </p:cNvPr>
            <p:cNvSpPr>
              <a:spLocks noChangeArrowheads="1"/>
            </p:cNvSpPr>
            <p:nvPr/>
          </p:nvSpPr>
          <p:spPr bwMode="auto">
            <a:xfrm>
              <a:off x="1881" y="18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138">
              <a:extLst>
                <a:ext uri="{FF2B5EF4-FFF2-40B4-BE49-F238E27FC236}">
                  <a16:creationId xmlns:a16="http://schemas.microsoft.com/office/drawing/2014/main" id="{F10C40DB-60E8-42A1-A2BA-4A4D32CB6F51}"/>
                </a:ext>
              </a:extLst>
            </p:cNvPr>
            <p:cNvSpPr>
              <a:spLocks noChangeShapeType="1"/>
            </p:cNvSpPr>
            <p:nvPr/>
          </p:nvSpPr>
          <p:spPr bwMode="auto">
            <a:xfrm>
              <a:off x="2221"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139">
              <a:extLst>
                <a:ext uri="{FF2B5EF4-FFF2-40B4-BE49-F238E27FC236}">
                  <a16:creationId xmlns:a16="http://schemas.microsoft.com/office/drawing/2014/main" id="{1ACAE9B3-21CD-4803-984C-006DFC0B41BF}"/>
                </a:ext>
              </a:extLst>
            </p:cNvPr>
            <p:cNvSpPr>
              <a:spLocks noChangeArrowheads="1"/>
            </p:cNvSpPr>
            <p:nvPr/>
          </p:nvSpPr>
          <p:spPr bwMode="auto">
            <a:xfrm>
              <a:off x="2221" y="18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140">
              <a:extLst>
                <a:ext uri="{FF2B5EF4-FFF2-40B4-BE49-F238E27FC236}">
                  <a16:creationId xmlns:a16="http://schemas.microsoft.com/office/drawing/2014/main" id="{191F40AF-14AC-4628-9515-C03BB9D61D5E}"/>
                </a:ext>
              </a:extLst>
            </p:cNvPr>
            <p:cNvSpPr>
              <a:spLocks noChangeShapeType="1"/>
            </p:cNvSpPr>
            <p:nvPr/>
          </p:nvSpPr>
          <p:spPr bwMode="auto">
            <a:xfrm>
              <a:off x="2561"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141">
              <a:extLst>
                <a:ext uri="{FF2B5EF4-FFF2-40B4-BE49-F238E27FC236}">
                  <a16:creationId xmlns:a16="http://schemas.microsoft.com/office/drawing/2014/main" id="{181F9AEA-B4B9-41B9-A5D2-0D41A4911CB8}"/>
                </a:ext>
              </a:extLst>
            </p:cNvPr>
            <p:cNvSpPr>
              <a:spLocks noChangeArrowheads="1"/>
            </p:cNvSpPr>
            <p:nvPr/>
          </p:nvSpPr>
          <p:spPr bwMode="auto">
            <a:xfrm>
              <a:off x="2561" y="1823"/>
              <a:ext cx="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142">
              <a:extLst>
                <a:ext uri="{FF2B5EF4-FFF2-40B4-BE49-F238E27FC236}">
                  <a16:creationId xmlns:a16="http://schemas.microsoft.com/office/drawing/2014/main" id="{24CCAEAD-933B-4A84-8976-28BB6CB6E95B}"/>
                </a:ext>
              </a:extLst>
            </p:cNvPr>
            <p:cNvSpPr>
              <a:spLocks noChangeShapeType="1"/>
            </p:cNvSpPr>
            <p:nvPr/>
          </p:nvSpPr>
          <p:spPr bwMode="auto">
            <a:xfrm>
              <a:off x="2900"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Rectangle 143">
              <a:extLst>
                <a:ext uri="{FF2B5EF4-FFF2-40B4-BE49-F238E27FC236}">
                  <a16:creationId xmlns:a16="http://schemas.microsoft.com/office/drawing/2014/main" id="{B18EA135-5382-401B-8D52-7739E052FF52}"/>
                </a:ext>
              </a:extLst>
            </p:cNvPr>
            <p:cNvSpPr>
              <a:spLocks noChangeArrowheads="1"/>
            </p:cNvSpPr>
            <p:nvPr/>
          </p:nvSpPr>
          <p:spPr bwMode="auto">
            <a:xfrm>
              <a:off x="2900" y="18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144">
              <a:extLst>
                <a:ext uri="{FF2B5EF4-FFF2-40B4-BE49-F238E27FC236}">
                  <a16:creationId xmlns:a16="http://schemas.microsoft.com/office/drawing/2014/main" id="{321AFAF1-8CDE-4F61-9E17-DB6C30754F30}"/>
                </a:ext>
              </a:extLst>
            </p:cNvPr>
            <p:cNvSpPr>
              <a:spLocks noChangeShapeType="1"/>
            </p:cNvSpPr>
            <p:nvPr/>
          </p:nvSpPr>
          <p:spPr bwMode="auto">
            <a:xfrm>
              <a:off x="3240"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145">
              <a:extLst>
                <a:ext uri="{FF2B5EF4-FFF2-40B4-BE49-F238E27FC236}">
                  <a16:creationId xmlns:a16="http://schemas.microsoft.com/office/drawing/2014/main" id="{1480C6A5-7A36-46F0-A132-66D2D1D2C2C2}"/>
                </a:ext>
              </a:extLst>
            </p:cNvPr>
            <p:cNvSpPr>
              <a:spLocks noChangeArrowheads="1"/>
            </p:cNvSpPr>
            <p:nvPr/>
          </p:nvSpPr>
          <p:spPr bwMode="auto">
            <a:xfrm>
              <a:off x="3240" y="18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146">
              <a:extLst>
                <a:ext uri="{FF2B5EF4-FFF2-40B4-BE49-F238E27FC236}">
                  <a16:creationId xmlns:a16="http://schemas.microsoft.com/office/drawing/2014/main" id="{ADF01193-ED9F-49F0-AF6E-04FA5B6AD2D6}"/>
                </a:ext>
              </a:extLst>
            </p:cNvPr>
            <p:cNvSpPr>
              <a:spLocks noChangeArrowheads="1"/>
            </p:cNvSpPr>
            <p:nvPr/>
          </p:nvSpPr>
          <p:spPr bwMode="auto">
            <a:xfrm>
              <a:off x="3574" y="637"/>
              <a:ext cx="11" cy="11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147">
              <a:extLst>
                <a:ext uri="{FF2B5EF4-FFF2-40B4-BE49-F238E27FC236}">
                  <a16:creationId xmlns:a16="http://schemas.microsoft.com/office/drawing/2014/main" id="{D2786FFE-7F6C-4B6C-B346-A0764B2D6EA4}"/>
                </a:ext>
              </a:extLst>
            </p:cNvPr>
            <p:cNvSpPr>
              <a:spLocks noChangeShapeType="1"/>
            </p:cNvSpPr>
            <p:nvPr/>
          </p:nvSpPr>
          <p:spPr bwMode="auto">
            <a:xfrm>
              <a:off x="461" y="1823"/>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148">
              <a:extLst>
                <a:ext uri="{FF2B5EF4-FFF2-40B4-BE49-F238E27FC236}">
                  <a16:creationId xmlns:a16="http://schemas.microsoft.com/office/drawing/2014/main" id="{402D373C-D06A-465A-A7F1-BE4C320FED6B}"/>
                </a:ext>
              </a:extLst>
            </p:cNvPr>
            <p:cNvSpPr>
              <a:spLocks noChangeArrowheads="1"/>
            </p:cNvSpPr>
            <p:nvPr/>
          </p:nvSpPr>
          <p:spPr bwMode="auto">
            <a:xfrm>
              <a:off x="461" y="182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149">
              <a:extLst>
                <a:ext uri="{FF2B5EF4-FFF2-40B4-BE49-F238E27FC236}">
                  <a16:creationId xmlns:a16="http://schemas.microsoft.com/office/drawing/2014/main" id="{5FB139D5-8A19-470E-AD3F-26B6B62ABFFB}"/>
                </a:ext>
              </a:extLst>
            </p:cNvPr>
            <p:cNvSpPr>
              <a:spLocks noChangeArrowheads="1"/>
            </p:cNvSpPr>
            <p:nvPr/>
          </p:nvSpPr>
          <p:spPr bwMode="auto">
            <a:xfrm>
              <a:off x="306" y="625"/>
              <a:ext cx="3279"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150">
              <a:extLst>
                <a:ext uri="{FF2B5EF4-FFF2-40B4-BE49-F238E27FC236}">
                  <a16:creationId xmlns:a16="http://schemas.microsoft.com/office/drawing/2014/main" id="{36E33FDE-D9A5-4E95-BB7B-827A23CF0A29}"/>
                </a:ext>
              </a:extLst>
            </p:cNvPr>
            <p:cNvSpPr>
              <a:spLocks noChangeShapeType="1"/>
            </p:cNvSpPr>
            <p:nvPr/>
          </p:nvSpPr>
          <p:spPr bwMode="auto">
            <a:xfrm>
              <a:off x="306" y="1101"/>
              <a:ext cx="326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Rectangle 151">
              <a:extLst>
                <a:ext uri="{FF2B5EF4-FFF2-40B4-BE49-F238E27FC236}">
                  <a16:creationId xmlns:a16="http://schemas.microsoft.com/office/drawing/2014/main" id="{53B4A12F-30D6-424C-A7F2-D5F126C4CC19}"/>
                </a:ext>
              </a:extLst>
            </p:cNvPr>
            <p:cNvSpPr>
              <a:spLocks noChangeArrowheads="1"/>
            </p:cNvSpPr>
            <p:nvPr/>
          </p:nvSpPr>
          <p:spPr bwMode="auto">
            <a:xfrm>
              <a:off x="306" y="1101"/>
              <a:ext cx="326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152">
              <a:extLst>
                <a:ext uri="{FF2B5EF4-FFF2-40B4-BE49-F238E27FC236}">
                  <a16:creationId xmlns:a16="http://schemas.microsoft.com/office/drawing/2014/main" id="{7B91B0F3-C72A-497A-A0EC-4DA2E88B0E16}"/>
                </a:ext>
              </a:extLst>
            </p:cNvPr>
            <p:cNvSpPr>
              <a:spLocks noChangeShapeType="1"/>
            </p:cNvSpPr>
            <p:nvPr/>
          </p:nvSpPr>
          <p:spPr bwMode="auto">
            <a:xfrm>
              <a:off x="306" y="1191"/>
              <a:ext cx="326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53">
              <a:extLst>
                <a:ext uri="{FF2B5EF4-FFF2-40B4-BE49-F238E27FC236}">
                  <a16:creationId xmlns:a16="http://schemas.microsoft.com/office/drawing/2014/main" id="{9221880B-B2F9-4C1C-9436-24BDBBEA711E}"/>
                </a:ext>
              </a:extLst>
            </p:cNvPr>
            <p:cNvSpPr>
              <a:spLocks noChangeArrowheads="1"/>
            </p:cNvSpPr>
            <p:nvPr/>
          </p:nvSpPr>
          <p:spPr bwMode="auto">
            <a:xfrm>
              <a:off x="306" y="1191"/>
              <a:ext cx="32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154">
              <a:extLst>
                <a:ext uri="{FF2B5EF4-FFF2-40B4-BE49-F238E27FC236}">
                  <a16:creationId xmlns:a16="http://schemas.microsoft.com/office/drawing/2014/main" id="{15633F20-A6E6-4FBB-BAA2-D02DAF06A53B}"/>
                </a:ext>
              </a:extLst>
            </p:cNvPr>
            <p:cNvSpPr>
              <a:spLocks noChangeShapeType="1"/>
            </p:cNvSpPr>
            <p:nvPr/>
          </p:nvSpPr>
          <p:spPr bwMode="auto">
            <a:xfrm>
              <a:off x="467" y="1280"/>
              <a:ext cx="31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155">
              <a:extLst>
                <a:ext uri="{FF2B5EF4-FFF2-40B4-BE49-F238E27FC236}">
                  <a16:creationId xmlns:a16="http://schemas.microsoft.com/office/drawing/2014/main" id="{B4E287ED-CEA0-49EF-A496-A59BF5DF6D34}"/>
                </a:ext>
              </a:extLst>
            </p:cNvPr>
            <p:cNvSpPr>
              <a:spLocks noChangeArrowheads="1"/>
            </p:cNvSpPr>
            <p:nvPr/>
          </p:nvSpPr>
          <p:spPr bwMode="auto">
            <a:xfrm>
              <a:off x="467" y="1280"/>
              <a:ext cx="310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156">
              <a:extLst>
                <a:ext uri="{FF2B5EF4-FFF2-40B4-BE49-F238E27FC236}">
                  <a16:creationId xmlns:a16="http://schemas.microsoft.com/office/drawing/2014/main" id="{9D8005E6-88BD-413F-9456-AFCAA40E1AD5}"/>
                </a:ext>
              </a:extLst>
            </p:cNvPr>
            <p:cNvSpPr>
              <a:spLocks noChangeShapeType="1"/>
            </p:cNvSpPr>
            <p:nvPr/>
          </p:nvSpPr>
          <p:spPr bwMode="auto">
            <a:xfrm>
              <a:off x="467" y="1370"/>
              <a:ext cx="31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157">
              <a:extLst>
                <a:ext uri="{FF2B5EF4-FFF2-40B4-BE49-F238E27FC236}">
                  <a16:creationId xmlns:a16="http://schemas.microsoft.com/office/drawing/2014/main" id="{0B0C61CE-A67A-446F-A5BF-25BD4804A784}"/>
                </a:ext>
              </a:extLst>
            </p:cNvPr>
            <p:cNvSpPr>
              <a:spLocks noChangeArrowheads="1"/>
            </p:cNvSpPr>
            <p:nvPr/>
          </p:nvSpPr>
          <p:spPr bwMode="auto">
            <a:xfrm>
              <a:off x="467" y="1370"/>
              <a:ext cx="31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158">
              <a:extLst>
                <a:ext uri="{FF2B5EF4-FFF2-40B4-BE49-F238E27FC236}">
                  <a16:creationId xmlns:a16="http://schemas.microsoft.com/office/drawing/2014/main" id="{669AA1D1-4B5C-4809-8E5B-A963CDE99023}"/>
                </a:ext>
              </a:extLst>
            </p:cNvPr>
            <p:cNvSpPr>
              <a:spLocks noChangeShapeType="1"/>
            </p:cNvSpPr>
            <p:nvPr/>
          </p:nvSpPr>
          <p:spPr bwMode="auto">
            <a:xfrm>
              <a:off x="467" y="1459"/>
              <a:ext cx="31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159">
              <a:extLst>
                <a:ext uri="{FF2B5EF4-FFF2-40B4-BE49-F238E27FC236}">
                  <a16:creationId xmlns:a16="http://schemas.microsoft.com/office/drawing/2014/main" id="{C842735E-DE83-4345-972B-F9F4E9C9FACB}"/>
                </a:ext>
              </a:extLst>
            </p:cNvPr>
            <p:cNvSpPr>
              <a:spLocks noChangeArrowheads="1"/>
            </p:cNvSpPr>
            <p:nvPr/>
          </p:nvSpPr>
          <p:spPr bwMode="auto">
            <a:xfrm>
              <a:off x="467" y="1459"/>
              <a:ext cx="310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160">
              <a:extLst>
                <a:ext uri="{FF2B5EF4-FFF2-40B4-BE49-F238E27FC236}">
                  <a16:creationId xmlns:a16="http://schemas.microsoft.com/office/drawing/2014/main" id="{92DD6346-3AD3-42AB-AF6E-BB2F790F72AA}"/>
                </a:ext>
              </a:extLst>
            </p:cNvPr>
            <p:cNvSpPr>
              <a:spLocks noChangeShapeType="1"/>
            </p:cNvSpPr>
            <p:nvPr/>
          </p:nvSpPr>
          <p:spPr bwMode="auto">
            <a:xfrm>
              <a:off x="467" y="1549"/>
              <a:ext cx="31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61">
              <a:extLst>
                <a:ext uri="{FF2B5EF4-FFF2-40B4-BE49-F238E27FC236}">
                  <a16:creationId xmlns:a16="http://schemas.microsoft.com/office/drawing/2014/main" id="{96BC97F8-AC44-4077-8A3D-36F0BBBFE850}"/>
                </a:ext>
              </a:extLst>
            </p:cNvPr>
            <p:cNvSpPr>
              <a:spLocks noChangeArrowheads="1"/>
            </p:cNvSpPr>
            <p:nvPr/>
          </p:nvSpPr>
          <p:spPr bwMode="auto">
            <a:xfrm>
              <a:off x="467" y="1549"/>
              <a:ext cx="310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162">
              <a:extLst>
                <a:ext uri="{FF2B5EF4-FFF2-40B4-BE49-F238E27FC236}">
                  <a16:creationId xmlns:a16="http://schemas.microsoft.com/office/drawing/2014/main" id="{887CAB92-348C-44D7-A11C-0781493E9C8E}"/>
                </a:ext>
              </a:extLst>
            </p:cNvPr>
            <p:cNvSpPr>
              <a:spLocks noChangeShapeType="1"/>
            </p:cNvSpPr>
            <p:nvPr/>
          </p:nvSpPr>
          <p:spPr bwMode="auto">
            <a:xfrm>
              <a:off x="467" y="1638"/>
              <a:ext cx="31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63">
              <a:extLst>
                <a:ext uri="{FF2B5EF4-FFF2-40B4-BE49-F238E27FC236}">
                  <a16:creationId xmlns:a16="http://schemas.microsoft.com/office/drawing/2014/main" id="{F82C48C4-6E09-4CEB-8253-D0E1807D6EF3}"/>
                </a:ext>
              </a:extLst>
            </p:cNvPr>
            <p:cNvSpPr>
              <a:spLocks noChangeArrowheads="1"/>
            </p:cNvSpPr>
            <p:nvPr/>
          </p:nvSpPr>
          <p:spPr bwMode="auto">
            <a:xfrm>
              <a:off x="467" y="1638"/>
              <a:ext cx="310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164">
              <a:extLst>
                <a:ext uri="{FF2B5EF4-FFF2-40B4-BE49-F238E27FC236}">
                  <a16:creationId xmlns:a16="http://schemas.microsoft.com/office/drawing/2014/main" id="{A497A5FC-21BB-45A1-B611-04F1CD8D7CDA}"/>
                </a:ext>
              </a:extLst>
            </p:cNvPr>
            <p:cNvSpPr>
              <a:spLocks noChangeShapeType="1"/>
            </p:cNvSpPr>
            <p:nvPr/>
          </p:nvSpPr>
          <p:spPr bwMode="auto">
            <a:xfrm>
              <a:off x="467" y="1728"/>
              <a:ext cx="310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65">
              <a:extLst>
                <a:ext uri="{FF2B5EF4-FFF2-40B4-BE49-F238E27FC236}">
                  <a16:creationId xmlns:a16="http://schemas.microsoft.com/office/drawing/2014/main" id="{8A387D07-CB60-4D93-BEFB-66FF42A148D9}"/>
                </a:ext>
              </a:extLst>
            </p:cNvPr>
            <p:cNvSpPr>
              <a:spLocks noChangeArrowheads="1"/>
            </p:cNvSpPr>
            <p:nvPr/>
          </p:nvSpPr>
          <p:spPr bwMode="auto">
            <a:xfrm>
              <a:off x="467" y="1728"/>
              <a:ext cx="310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66">
              <a:extLst>
                <a:ext uri="{FF2B5EF4-FFF2-40B4-BE49-F238E27FC236}">
                  <a16:creationId xmlns:a16="http://schemas.microsoft.com/office/drawing/2014/main" id="{AFAD64AD-FCD3-4215-BF4D-CB68D809941B}"/>
                </a:ext>
              </a:extLst>
            </p:cNvPr>
            <p:cNvSpPr>
              <a:spLocks noChangeArrowheads="1"/>
            </p:cNvSpPr>
            <p:nvPr/>
          </p:nvSpPr>
          <p:spPr bwMode="auto">
            <a:xfrm>
              <a:off x="306" y="1812"/>
              <a:ext cx="3279"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2" name="Rectangle 7">
            <a:extLst>
              <a:ext uri="{FF2B5EF4-FFF2-40B4-BE49-F238E27FC236}">
                <a16:creationId xmlns:a16="http://schemas.microsoft.com/office/drawing/2014/main" id="{BD951F4A-58B4-4C17-81A2-AAB919C5318C}"/>
              </a:ext>
            </a:extLst>
          </p:cNvPr>
          <p:cNvSpPr>
            <a:spLocks noChangeArrowheads="1"/>
          </p:cNvSpPr>
          <p:nvPr/>
        </p:nvSpPr>
        <p:spPr bwMode="auto">
          <a:xfrm>
            <a:off x="5763747" y="992188"/>
            <a:ext cx="5193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（単位：％）</a:t>
            </a:r>
            <a:endParaRPr kumimoji="0" lang="en-US"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　</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【N=</a:t>
            </a:r>
            <a:r>
              <a:rPr kumimoji="0" lang="en-US"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284</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a:t>
            </a:r>
            <a:endParaRPr kumimoji="0" lang="ja-JP" altLang="ja-JP" sz="1800" b="0" i="0" u="none" strike="noStrike" cap="none" normalizeH="0" baseline="0" dirty="0">
              <a:ln>
                <a:noFill/>
              </a:ln>
              <a:effectLst/>
            </a:endParaRPr>
          </a:p>
        </p:txBody>
      </p:sp>
      <p:sp>
        <p:nvSpPr>
          <p:cNvPr id="251" name="Rectangle 6">
            <a:extLst>
              <a:ext uri="{FF2B5EF4-FFF2-40B4-BE49-F238E27FC236}">
                <a16:creationId xmlns:a16="http://schemas.microsoft.com/office/drawing/2014/main" id="{2B91AC62-D22C-4B2C-B587-1685D9C71108}"/>
              </a:ext>
            </a:extLst>
          </p:cNvPr>
          <p:cNvSpPr>
            <a:spLocks noChangeArrowheads="1"/>
          </p:cNvSpPr>
          <p:nvPr/>
        </p:nvSpPr>
        <p:spPr bwMode="auto">
          <a:xfrm>
            <a:off x="555625" y="3408868"/>
            <a:ext cx="52899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a:t>
            </a:r>
            <a:r>
              <a:rPr kumimoji="0" lang="ja-JP" altLang="en-US" sz="900" b="0" i="0" u="none" strike="noStrike" cap="none" normalizeH="0" baseline="0" dirty="0">
                <a:ln>
                  <a:noFill/>
                </a:ln>
                <a:effectLst/>
                <a:latin typeface="ＭＳ Ｐ明朝" panose="02020600040205080304" pitchFamily="18" charset="-128"/>
                <a:ea typeface="ＭＳ Ｐ明朝" panose="02020600040205080304" pitchFamily="18" charset="-128"/>
              </a:rPr>
              <a:t>令和３年度</a:t>
            </a:r>
            <a:r>
              <a:rPr kumimoji="0" lang="ja-JP" altLang="ja-JP" sz="900" b="0" i="0" u="none" strike="noStrike" cap="none" normalizeH="0" baseline="0" dirty="0">
                <a:ln>
                  <a:noFill/>
                </a:ln>
                <a:effectLst/>
                <a:latin typeface="ＭＳ Ｐ明朝" panose="02020600040205080304" pitchFamily="18" charset="-128"/>
                <a:ea typeface="ＭＳ Ｐ明朝" panose="02020600040205080304" pitchFamily="18" charset="-128"/>
              </a:rPr>
              <a:t>区民</a:t>
            </a: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アンケート：</a:t>
            </a:r>
            <a:r>
              <a:rPr kumimoji="0" lang="ja-JP" altLang="en-US"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［問２７］</a:t>
            </a:r>
            <a:r>
              <a:rPr kumimoji="0" lang="ja-JP" altLang="en-US" sz="900" dirty="0">
                <a:solidFill>
                  <a:srgbClr val="000000"/>
                </a:solidFill>
                <a:latin typeface="ＭＳ Ｐ明朝" panose="02020600040205080304" pitchFamily="18" charset="-128"/>
                <a:ea typeface="ＭＳ Ｐ明朝" panose="02020600040205080304" pitchFamily="18" charset="-128"/>
              </a:rPr>
              <a:t>区役所が様々な取組（施策・事業・イベントなど）について、</a:t>
            </a:r>
            <a:endParaRPr kumimoji="0" lang="en-US" altLang="ja-JP" sz="900" dirty="0">
              <a:solidFill>
                <a:srgbClr val="000000"/>
              </a:solidFill>
              <a:latin typeface="ＭＳ Ｐ明朝" panose="02020600040205080304" pitchFamily="18" charset="-128"/>
              <a:ea typeface="ＭＳ Ｐ明朝" panose="02020600040205080304" pitchFamily="18" charset="-128"/>
            </a:endParaRPr>
          </a:p>
          <a:p>
            <a:pPr lvl="0" defTabSz="914400"/>
            <a:r>
              <a:rPr kumimoji="0" lang="ja-JP" altLang="en-US" sz="900" dirty="0">
                <a:solidFill>
                  <a:srgbClr val="000000"/>
                </a:solidFill>
                <a:latin typeface="ＭＳ Ｐ明朝" panose="02020600040205080304" pitchFamily="18" charset="-128"/>
                <a:ea typeface="ＭＳ Ｐ明朝" panose="02020600040205080304" pitchFamily="18" charset="-128"/>
              </a:rPr>
              <a:t>　　　　　　　　　　　　　　　　　　 企画・計画段階から区民の参画や協働を得るように努めていると思いますか？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254" name="Group 4"/>
          <p:cNvGrpSpPr>
            <a:grpSpLocks noChangeAspect="1"/>
          </p:cNvGrpSpPr>
          <p:nvPr/>
        </p:nvGrpSpPr>
        <p:grpSpPr bwMode="auto">
          <a:xfrm>
            <a:off x="466725" y="3733492"/>
            <a:ext cx="4786313" cy="1174750"/>
            <a:chOff x="303" y="2305"/>
            <a:chExt cx="3015" cy="740"/>
          </a:xfrm>
        </p:grpSpPr>
        <p:sp>
          <p:nvSpPr>
            <p:cNvPr id="255" name="AutoShape 3"/>
            <p:cNvSpPr>
              <a:spLocks noChangeAspect="1" noChangeArrowheads="1" noTextEdit="1"/>
            </p:cNvSpPr>
            <p:nvPr/>
          </p:nvSpPr>
          <p:spPr bwMode="auto">
            <a:xfrm>
              <a:off x="303" y="2305"/>
              <a:ext cx="2992"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5"/>
            <p:cNvSpPr>
              <a:spLocks noChangeArrowheads="1"/>
            </p:cNvSpPr>
            <p:nvPr/>
          </p:nvSpPr>
          <p:spPr bwMode="auto">
            <a:xfrm>
              <a:off x="303" y="2305"/>
              <a:ext cx="2992" cy="127"/>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6"/>
            <p:cNvSpPr>
              <a:spLocks noChangeArrowheads="1"/>
            </p:cNvSpPr>
            <p:nvPr/>
          </p:nvSpPr>
          <p:spPr bwMode="auto">
            <a:xfrm>
              <a:off x="303" y="2426"/>
              <a:ext cx="2992" cy="613"/>
            </a:xfrm>
            <a:prstGeom prst="rect">
              <a:avLst/>
            </a:prstGeom>
            <a:solidFill>
              <a:srgbClr val="FCE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Rectangle 7"/>
            <p:cNvSpPr>
              <a:spLocks noChangeArrowheads="1"/>
            </p:cNvSpPr>
            <p:nvPr/>
          </p:nvSpPr>
          <p:spPr bwMode="auto">
            <a:xfrm>
              <a:off x="1550" y="2334"/>
              <a:ext cx="11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項目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8"/>
            <p:cNvSpPr>
              <a:spLocks noChangeArrowheads="1"/>
            </p:cNvSpPr>
            <p:nvPr/>
          </p:nvSpPr>
          <p:spPr bwMode="auto">
            <a:xfrm>
              <a:off x="2814" y="2340"/>
              <a:ext cx="143"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回答数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9"/>
            <p:cNvSpPr>
              <a:spLocks noChangeArrowheads="1"/>
            </p:cNvSpPr>
            <p:nvPr/>
          </p:nvSpPr>
          <p:spPr bwMode="auto">
            <a:xfrm>
              <a:off x="3129" y="2334"/>
              <a:ext cx="11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10"/>
            <p:cNvSpPr>
              <a:spLocks noChangeArrowheads="1"/>
            </p:cNvSpPr>
            <p:nvPr/>
          </p:nvSpPr>
          <p:spPr bwMode="auto">
            <a:xfrm>
              <a:off x="417" y="2455"/>
              <a:ext cx="8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11"/>
            <p:cNvSpPr>
              <a:spLocks noChangeArrowheads="1"/>
            </p:cNvSpPr>
            <p:nvPr/>
          </p:nvSpPr>
          <p:spPr bwMode="auto">
            <a:xfrm>
              <a:off x="486" y="2455"/>
              <a:ext cx="11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思う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12"/>
            <p:cNvSpPr>
              <a:spLocks noChangeArrowheads="1"/>
            </p:cNvSpPr>
            <p:nvPr/>
          </p:nvSpPr>
          <p:spPr bwMode="auto">
            <a:xfrm>
              <a:off x="2946" y="2455"/>
              <a:ext cx="12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37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13"/>
            <p:cNvSpPr>
              <a:spLocks noChangeArrowheads="1"/>
            </p:cNvSpPr>
            <p:nvPr/>
          </p:nvSpPr>
          <p:spPr bwMode="auto">
            <a:xfrm>
              <a:off x="3158" y="2455"/>
              <a:ext cx="16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7.1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14"/>
            <p:cNvSpPr>
              <a:spLocks noChangeArrowheads="1"/>
            </p:cNvSpPr>
            <p:nvPr/>
          </p:nvSpPr>
          <p:spPr bwMode="auto">
            <a:xfrm>
              <a:off x="417" y="2577"/>
              <a:ext cx="8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15"/>
            <p:cNvSpPr>
              <a:spLocks noChangeArrowheads="1"/>
            </p:cNvSpPr>
            <p:nvPr/>
          </p:nvSpPr>
          <p:spPr bwMode="auto">
            <a:xfrm>
              <a:off x="486" y="2577"/>
              <a:ext cx="26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ある程度思う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16"/>
            <p:cNvSpPr>
              <a:spLocks noChangeArrowheads="1"/>
            </p:cNvSpPr>
            <p:nvPr/>
          </p:nvSpPr>
          <p:spPr bwMode="auto">
            <a:xfrm>
              <a:off x="2906" y="2577"/>
              <a:ext cx="16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17"/>
            <p:cNvSpPr>
              <a:spLocks noChangeArrowheads="1"/>
            </p:cNvSpPr>
            <p:nvPr/>
          </p:nvSpPr>
          <p:spPr bwMode="auto">
            <a:xfrm>
              <a:off x="3118" y="2577"/>
              <a:ext cx="20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47.7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18"/>
            <p:cNvSpPr>
              <a:spLocks noChangeArrowheads="1"/>
            </p:cNvSpPr>
            <p:nvPr/>
          </p:nvSpPr>
          <p:spPr bwMode="auto">
            <a:xfrm>
              <a:off x="417" y="2698"/>
              <a:ext cx="8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19"/>
            <p:cNvSpPr>
              <a:spLocks noChangeArrowheads="1"/>
            </p:cNvSpPr>
            <p:nvPr/>
          </p:nvSpPr>
          <p:spPr bwMode="auto">
            <a:xfrm>
              <a:off x="486" y="2698"/>
              <a:ext cx="33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あまり思わない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20"/>
            <p:cNvSpPr>
              <a:spLocks noChangeArrowheads="1"/>
            </p:cNvSpPr>
            <p:nvPr/>
          </p:nvSpPr>
          <p:spPr bwMode="auto">
            <a:xfrm>
              <a:off x="2906" y="2698"/>
              <a:ext cx="16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178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2" name="Rectangle 21"/>
            <p:cNvSpPr>
              <a:spLocks noChangeArrowheads="1"/>
            </p:cNvSpPr>
            <p:nvPr/>
          </p:nvSpPr>
          <p:spPr bwMode="auto">
            <a:xfrm>
              <a:off x="3118" y="2698"/>
              <a:ext cx="20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34.2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3" name="Rectangle 22"/>
            <p:cNvSpPr>
              <a:spLocks noChangeArrowheads="1"/>
            </p:cNvSpPr>
            <p:nvPr/>
          </p:nvSpPr>
          <p:spPr bwMode="auto">
            <a:xfrm>
              <a:off x="417" y="2819"/>
              <a:ext cx="8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23"/>
            <p:cNvSpPr>
              <a:spLocks noChangeArrowheads="1"/>
            </p:cNvSpPr>
            <p:nvPr/>
          </p:nvSpPr>
          <p:spPr bwMode="auto">
            <a:xfrm>
              <a:off x="486" y="2819"/>
              <a:ext cx="18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思わない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5" name="Rectangle 24"/>
            <p:cNvSpPr>
              <a:spLocks noChangeArrowheads="1"/>
            </p:cNvSpPr>
            <p:nvPr/>
          </p:nvSpPr>
          <p:spPr bwMode="auto">
            <a:xfrm>
              <a:off x="2946" y="2819"/>
              <a:ext cx="12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6" name="Rectangle 25"/>
            <p:cNvSpPr>
              <a:spLocks noChangeArrowheads="1"/>
            </p:cNvSpPr>
            <p:nvPr/>
          </p:nvSpPr>
          <p:spPr bwMode="auto">
            <a:xfrm>
              <a:off x="3118" y="2819"/>
              <a:ext cx="20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26"/>
            <p:cNvSpPr>
              <a:spLocks noChangeArrowheads="1"/>
            </p:cNvSpPr>
            <p:nvPr/>
          </p:nvSpPr>
          <p:spPr bwMode="auto">
            <a:xfrm>
              <a:off x="2906" y="2941"/>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52</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8" name="Rectangle 27"/>
            <p:cNvSpPr>
              <a:spLocks noChangeArrowheads="1"/>
            </p:cNvSpPr>
            <p:nvPr/>
          </p:nvSpPr>
          <p:spPr bwMode="auto">
            <a:xfrm>
              <a:off x="2454" y="2941"/>
              <a:ext cx="18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回答者数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28"/>
            <p:cNvSpPr>
              <a:spLocks noChangeArrowheads="1"/>
            </p:cNvSpPr>
            <p:nvPr/>
          </p:nvSpPr>
          <p:spPr bwMode="auto">
            <a:xfrm>
              <a:off x="303" y="230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9"/>
            <p:cNvSpPr>
              <a:spLocks noChangeArrowheads="1"/>
            </p:cNvSpPr>
            <p:nvPr/>
          </p:nvSpPr>
          <p:spPr bwMode="auto">
            <a:xfrm>
              <a:off x="469" y="230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30"/>
            <p:cNvSpPr>
              <a:spLocks noChangeArrowheads="1"/>
            </p:cNvSpPr>
            <p:nvPr/>
          </p:nvSpPr>
          <p:spPr bwMode="auto">
            <a:xfrm>
              <a:off x="2786" y="230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Rectangle 31"/>
            <p:cNvSpPr>
              <a:spLocks noChangeArrowheads="1"/>
            </p:cNvSpPr>
            <p:nvPr/>
          </p:nvSpPr>
          <p:spPr bwMode="auto">
            <a:xfrm>
              <a:off x="3038" y="230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Line 32"/>
            <p:cNvSpPr>
              <a:spLocks noChangeShapeType="1"/>
            </p:cNvSpPr>
            <p:nvPr/>
          </p:nvSpPr>
          <p:spPr bwMode="auto">
            <a:xfrm>
              <a:off x="309" y="2305"/>
              <a:ext cx="29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33"/>
            <p:cNvSpPr>
              <a:spLocks noChangeArrowheads="1"/>
            </p:cNvSpPr>
            <p:nvPr/>
          </p:nvSpPr>
          <p:spPr bwMode="auto">
            <a:xfrm>
              <a:off x="309" y="2305"/>
              <a:ext cx="298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Rectangle 34"/>
            <p:cNvSpPr>
              <a:spLocks noChangeArrowheads="1"/>
            </p:cNvSpPr>
            <p:nvPr/>
          </p:nvSpPr>
          <p:spPr bwMode="auto">
            <a:xfrm>
              <a:off x="3289" y="2305"/>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Line 35"/>
            <p:cNvSpPr>
              <a:spLocks noChangeShapeType="1"/>
            </p:cNvSpPr>
            <p:nvPr/>
          </p:nvSpPr>
          <p:spPr bwMode="auto">
            <a:xfrm>
              <a:off x="309" y="2426"/>
              <a:ext cx="29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36"/>
            <p:cNvSpPr>
              <a:spLocks noChangeArrowheads="1"/>
            </p:cNvSpPr>
            <p:nvPr/>
          </p:nvSpPr>
          <p:spPr bwMode="auto">
            <a:xfrm>
              <a:off x="309" y="2426"/>
              <a:ext cx="298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Line 37"/>
            <p:cNvSpPr>
              <a:spLocks noChangeShapeType="1"/>
            </p:cNvSpPr>
            <p:nvPr/>
          </p:nvSpPr>
          <p:spPr bwMode="auto">
            <a:xfrm>
              <a:off x="309" y="2548"/>
              <a:ext cx="1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38"/>
            <p:cNvSpPr>
              <a:spLocks noChangeArrowheads="1"/>
            </p:cNvSpPr>
            <p:nvPr/>
          </p:nvSpPr>
          <p:spPr bwMode="auto">
            <a:xfrm>
              <a:off x="309" y="2548"/>
              <a:ext cx="1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Line 39"/>
            <p:cNvSpPr>
              <a:spLocks noChangeShapeType="1"/>
            </p:cNvSpPr>
            <p:nvPr/>
          </p:nvSpPr>
          <p:spPr bwMode="auto">
            <a:xfrm>
              <a:off x="475" y="2548"/>
              <a:ext cx="23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Rectangle 40"/>
            <p:cNvSpPr>
              <a:spLocks noChangeArrowheads="1"/>
            </p:cNvSpPr>
            <p:nvPr/>
          </p:nvSpPr>
          <p:spPr bwMode="auto">
            <a:xfrm>
              <a:off x="475" y="2548"/>
              <a:ext cx="23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Line 41"/>
            <p:cNvSpPr>
              <a:spLocks noChangeShapeType="1"/>
            </p:cNvSpPr>
            <p:nvPr/>
          </p:nvSpPr>
          <p:spPr bwMode="auto">
            <a:xfrm>
              <a:off x="2792" y="2548"/>
              <a:ext cx="2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42"/>
            <p:cNvSpPr>
              <a:spLocks noChangeArrowheads="1"/>
            </p:cNvSpPr>
            <p:nvPr/>
          </p:nvSpPr>
          <p:spPr bwMode="auto">
            <a:xfrm>
              <a:off x="2792" y="2548"/>
              <a:ext cx="2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Line 43"/>
            <p:cNvSpPr>
              <a:spLocks noChangeShapeType="1"/>
            </p:cNvSpPr>
            <p:nvPr/>
          </p:nvSpPr>
          <p:spPr bwMode="auto">
            <a:xfrm>
              <a:off x="3043" y="2548"/>
              <a:ext cx="2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44"/>
            <p:cNvSpPr>
              <a:spLocks noChangeArrowheads="1"/>
            </p:cNvSpPr>
            <p:nvPr/>
          </p:nvSpPr>
          <p:spPr bwMode="auto">
            <a:xfrm>
              <a:off x="3043" y="2548"/>
              <a:ext cx="2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Line 45"/>
            <p:cNvSpPr>
              <a:spLocks noChangeShapeType="1"/>
            </p:cNvSpPr>
            <p:nvPr/>
          </p:nvSpPr>
          <p:spPr bwMode="auto">
            <a:xfrm>
              <a:off x="309" y="2669"/>
              <a:ext cx="1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Rectangle 46"/>
            <p:cNvSpPr>
              <a:spLocks noChangeArrowheads="1"/>
            </p:cNvSpPr>
            <p:nvPr/>
          </p:nvSpPr>
          <p:spPr bwMode="auto">
            <a:xfrm>
              <a:off x="309" y="2669"/>
              <a:ext cx="1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Line 47"/>
            <p:cNvSpPr>
              <a:spLocks noChangeShapeType="1"/>
            </p:cNvSpPr>
            <p:nvPr/>
          </p:nvSpPr>
          <p:spPr bwMode="auto">
            <a:xfrm>
              <a:off x="475" y="2669"/>
              <a:ext cx="23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48"/>
            <p:cNvSpPr>
              <a:spLocks noChangeArrowheads="1"/>
            </p:cNvSpPr>
            <p:nvPr/>
          </p:nvSpPr>
          <p:spPr bwMode="auto">
            <a:xfrm>
              <a:off x="475" y="2669"/>
              <a:ext cx="23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Line 49"/>
            <p:cNvSpPr>
              <a:spLocks noChangeShapeType="1"/>
            </p:cNvSpPr>
            <p:nvPr/>
          </p:nvSpPr>
          <p:spPr bwMode="auto">
            <a:xfrm>
              <a:off x="2792" y="2669"/>
              <a:ext cx="2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Rectangle 50"/>
            <p:cNvSpPr>
              <a:spLocks noChangeArrowheads="1"/>
            </p:cNvSpPr>
            <p:nvPr/>
          </p:nvSpPr>
          <p:spPr bwMode="auto">
            <a:xfrm>
              <a:off x="2792" y="2669"/>
              <a:ext cx="2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Line 51"/>
            <p:cNvSpPr>
              <a:spLocks noChangeShapeType="1"/>
            </p:cNvSpPr>
            <p:nvPr/>
          </p:nvSpPr>
          <p:spPr bwMode="auto">
            <a:xfrm>
              <a:off x="3043" y="2669"/>
              <a:ext cx="2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52"/>
            <p:cNvSpPr>
              <a:spLocks noChangeArrowheads="1"/>
            </p:cNvSpPr>
            <p:nvPr/>
          </p:nvSpPr>
          <p:spPr bwMode="auto">
            <a:xfrm>
              <a:off x="3043" y="2669"/>
              <a:ext cx="2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53"/>
            <p:cNvSpPr>
              <a:spLocks noChangeShapeType="1"/>
            </p:cNvSpPr>
            <p:nvPr/>
          </p:nvSpPr>
          <p:spPr bwMode="auto">
            <a:xfrm>
              <a:off x="309" y="2790"/>
              <a:ext cx="1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54"/>
            <p:cNvSpPr>
              <a:spLocks noChangeArrowheads="1"/>
            </p:cNvSpPr>
            <p:nvPr/>
          </p:nvSpPr>
          <p:spPr bwMode="auto">
            <a:xfrm>
              <a:off x="309" y="2790"/>
              <a:ext cx="1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Line 55"/>
            <p:cNvSpPr>
              <a:spLocks noChangeShapeType="1"/>
            </p:cNvSpPr>
            <p:nvPr/>
          </p:nvSpPr>
          <p:spPr bwMode="auto">
            <a:xfrm>
              <a:off x="475" y="2790"/>
              <a:ext cx="23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Rectangle 56"/>
            <p:cNvSpPr>
              <a:spLocks noChangeArrowheads="1"/>
            </p:cNvSpPr>
            <p:nvPr/>
          </p:nvSpPr>
          <p:spPr bwMode="auto">
            <a:xfrm>
              <a:off x="475" y="2790"/>
              <a:ext cx="23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Line 57"/>
            <p:cNvSpPr>
              <a:spLocks noChangeShapeType="1"/>
            </p:cNvSpPr>
            <p:nvPr/>
          </p:nvSpPr>
          <p:spPr bwMode="auto">
            <a:xfrm>
              <a:off x="2792" y="2790"/>
              <a:ext cx="2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Rectangle 58"/>
            <p:cNvSpPr>
              <a:spLocks noChangeArrowheads="1"/>
            </p:cNvSpPr>
            <p:nvPr/>
          </p:nvSpPr>
          <p:spPr bwMode="auto">
            <a:xfrm>
              <a:off x="2792" y="2790"/>
              <a:ext cx="2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Line 59"/>
            <p:cNvSpPr>
              <a:spLocks noChangeShapeType="1"/>
            </p:cNvSpPr>
            <p:nvPr/>
          </p:nvSpPr>
          <p:spPr bwMode="auto">
            <a:xfrm>
              <a:off x="3043" y="2790"/>
              <a:ext cx="2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Rectangle 60"/>
            <p:cNvSpPr>
              <a:spLocks noChangeArrowheads="1"/>
            </p:cNvSpPr>
            <p:nvPr/>
          </p:nvSpPr>
          <p:spPr bwMode="auto">
            <a:xfrm>
              <a:off x="3043" y="2790"/>
              <a:ext cx="2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Line 61"/>
            <p:cNvSpPr>
              <a:spLocks noChangeShapeType="1"/>
            </p:cNvSpPr>
            <p:nvPr/>
          </p:nvSpPr>
          <p:spPr bwMode="auto">
            <a:xfrm>
              <a:off x="309" y="2912"/>
              <a:ext cx="29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62"/>
            <p:cNvSpPr>
              <a:spLocks noChangeArrowheads="1"/>
            </p:cNvSpPr>
            <p:nvPr/>
          </p:nvSpPr>
          <p:spPr bwMode="auto">
            <a:xfrm>
              <a:off x="309" y="2912"/>
              <a:ext cx="298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Line 63"/>
            <p:cNvSpPr>
              <a:spLocks noChangeShapeType="1"/>
            </p:cNvSpPr>
            <p:nvPr/>
          </p:nvSpPr>
          <p:spPr bwMode="auto">
            <a:xfrm>
              <a:off x="303" y="2305"/>
              <a:ext cx="0" cy="7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Rectangle 64"/>
            <p:cNvSpPr>
              <a:spLocks noChangeArrowheads="1"/>
            </p:cNvSpPr>
            <p:nvPr/>
          </p:nvSpPr>
          <p:spPr bwMode="auto">
            <a:xfrm>
              <a:off x="303" y="2305"/>
              <a:ext cx="6" cy="7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Line 65"/>
            <p:cNvSpPr>
              <a:spLocks noChangeShapeType="1"/>
            </p:cNvSpPr>
            <p:nvPr/>
          </p:nvSpPr>
          <p:spPr bwMode="auto">
            <a:xfrm>
              <a:off x="469" y="2432"/>
              <a:ext cx="0" cy="4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Rectangle 66"/>
            <p:cNvSpPr>
              <a:spLocks noChangeArrowheads="1"/>
            </p:cNvSpPr>
            <p:nvPr/>
          </p:nvSpPr>
          <p:spPr bwMode="auto">
            <a:xfrm>
              <a:off x="469" y="2432"/>
              <a:ext cx="6"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Line 67"/>
            <p:cNvSpPr>
              <a:spLocks noChangeShapeType="1"/>
            </p:cNvSpPr>
            <p:nvPr/>
          </p:nvSpPr>
          <p:spPr bwMode="auto">
            <a:xfrm>
              <a:off x="2786" y="2311"/>
              <a:ext cx="0" cy="7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68"/>
            <p:cNvSpPr>
              <a:spLocks noChangeArrowheads="1"/>
            </p:cNvSpPr>
            <p:nvPr/>
          </p:nvSpPr>
          <p:spPr bwMode="auto">
            <a:xfrm>
              <a:off x="2786" y="2311"/>
              <a:ext cx="6" cy="7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Line 69"/>
            <p:cNvSpPr>
              <a:spLocks noChangeShapeType="1"/>
            </p:cNvSpPr>
            <p:nvPr/>
          </p:nvSpPr>
          <p:spPr bwMode="auto">
            <a:xfrm>
              <a:off x="3038" y="2311"/>
              <a:ext cx="0" cy="7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Rectangle 70"/>
            <p:cNvSpPr>
              <a:spLocks noChangeArrowheads="1"/>
            </p:cNvSpPr>
            <p:nvPr/>
          </p:nvSpPr>
          <p:spPr bwMode="auto">
            <a:xfrm>
              <a:off x="3038" y="2311"/>
              <a:ext cx="5" cy="7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Line 71"/>
            <p:cNvSpPr>
              <a:spLocks noChangeShapeType="1"/>
            </p:cNvSpPr>
            <p:nvPr/>
          </p:nvSpPr>
          <p:spPr bwMode="auto">
            <a:xfrm>
              <a:off x="309" y="3033"/>
              <a:ext cx="29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Rectangle 72"/>
            <p:cNvSpPr>
              <a:spLocks noChangeArrowheads="1"/>
            </p:cNvSpPr>
            <p:nvPr/>
          </p:nvSpPr>
          <p:spPr bwMode="auto">
            <a:xfrm>
              <a:off x="309" y="3033"/>
              <a:ext cx="298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Line 73"/>
            <p:cNvSpPr>
              <a:spLocks noChangeShapeType="1"/>
            </p:cNvSpPr>
            <p:nvPr/>
          </p:nvSpPr>
          <p:spPr bwMode="auto">
            <a:xfrm>
              <a:off x="3289" y="2311"/>
              <a:ext cx="0" cy="7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74"/>
            <p:cNvSpPr>
              <a:spLocks noChangeArrowheads="1"/>
            </p:cNvSpPr>
            <p:nvPr/>
          </p:nvSpPr>
          <p:spPr bwMode="auto">
            <a:xfrm>
              <a:off x="3289" y="2311"/>
              <a:ext cx="6" cy="7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Line 75"/>
            <p:cNvSpPr>
              <a:spLocks noChangeShapeType="1"/>
            </p:cNvSpPr>
            <p:nvPr/>
          </p:nvSpPr>
          <p:spPr bwMode="auto">
            <a:xfrm>
              <a:off x="303" y="30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Rectangle 76"/>
            <p:cNvSpPr>
              <a:spLocks noChangeArrowheads="1"/>
            </p:cNvSpPr>
            <p:nvPr/>
          </p:nvSpPr>
          <p:spPr bwMode="auto">
            <a:xfrm>
              <a:off x="303" y="303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Line 77"/>
            <p:cNvSpPr>
              <a:spLocks noChangeShapeType="1"/>
            </p:cNvSpPr>
            <p:nvPr/>
          </p:nvSpPr>
          <p:spPr bwMode="auto">
            <a:xfrm>
              <a:off x="469" y="30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78"/>
            <p:cNvSpPr>
              <a:spLocks noChangeArrowheads="1"/>
            </p:cNvSpPr>
            <p:nvPr/>
          </p:nvSpPr>
          <p:spPr bwMode="auto">
            <a:xfrm>
              <a:off x="469" y="303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Line 79"/>
            <p:cNvSpPr>
              <a:spLocks noChangeShapeType="1"/>
            </p:cNvSpPr>
            <p:nvPr/>
          </p:nvSpPr>
          <p:spPr bwMode="auto">
            <a:xfrm>
              <a:off x="2786" y="30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Rectangle 80"/>
            <p:cNvSpPr>
              <a:spLocks noChangeArrowheads="1"/>
            </p:cNvSpPr>
            <p:nvPr/>
          </p:nvSpPr>
          <p:spPr bwMode="auto">
            <a:xfrm>
              <a:off x="2786" y="303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Line 81"/>
            <p:cNvSpPr>
              <a:spLocks noChangeShapeType="1"/>
            </p:cNvSpPr>
            <p:nvPr/>
          </p:nvSpPr>
          <p:spPr bwMode="auto">
            <a:xfrm>
              <a:off x="3038" y="30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Rectangle 82"/>
            <p:cNvSpPr>
              <a:spLocks noChangeArrowheads="1"/>
            </p:cNvSpPr>
            <p:nvPr/>
          </p:nvSpPr>
          <p:spPr bwMode="auto">
            <a:xfrm>
              <a:off x="3038" y="3039"/>
              <a:ext cx="5"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Line 83"/>
            <p:cNvSpPr>
              <a:spLocks noChangeShapeType="1"/>
            </p:cNvSpPr>
            <p:nvPr/>
          </p:nvSpPr>
          <p:spPr bwMode="auto">
            <a:xfrm>
              <a:off x="3289" y="30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Rectangle 84"/>
            <p:cNvSpPr>
              <a:spLocks noChangeArrowheads="1"/>
            </p:cNvSpPr>
            <p:nvPr/>
          </p:nvSpPr>
          <p:spPr bwMode="auto">
            <a:xfrm>
              <a:off x="3289" y="303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Line 85"/>
            <p:cNvSpPr>
              <a:spLocks noChangeShapeType="1"/>
            </p:cNvSpPr>
            <p:nvPr/>
          </p:nvSpPr>
          <p:spPr bwMode="auto">
            <a:xfrm>
              <a:off x="3295" y="23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Rectangle 86"/>
            <p:cNvSpPr>
              <a:spLocks noChangeArrowheads="1"/>
            </p:cNvSpPr>
            <p:nvPr/>
          </p:nvSpPr>
          <p:spPr bwMode="auto">
            <a:xfrm>
              <a:off x="3295" y="2305"/>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Line 87"/>
            <p:cNvSpPr>
              <a:spLocks noChangeShapeType="1"/>
            </p:cNvSpPr>
            <p:nvPr/>
          </p:nvSpPr>
          <p:spPr bwMode="auto">
            <a:xfrm>
              <a:off x="3295" y="242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Rectangle 88"/>
            <p:cNvSpPr>
              <a:spLocks noChangeArrowheads="1"/>
            </p:cNvSpPr>
            <p:nvPr/>
          </p:nvSpPr>
          <p:spPr bwMode="auto">
            <a:xfrm>
              <a:off x="3295" y="2426"/>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Line 89"/>
            <p:cNvSpPr>
              <a:spLocks noChangeShapeType="1"/>
            </p:cNvSpPr>
            <p:nvPr/>
          </p:nvSpPr>
          <p:spPr bwMode="auto">
            <a:xfrm>
              <a:off x="3295" y="254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Rectangle 90"/>
            <p:cNvSpPr>
              <a:spLocks noChangeArrowheads="1"/>
            </p:cNvSpPr>
            <p:nvPr/>
          </p:nvSpPr>
          <p:spPr bwMode="auto">
            <a:xfrm>
              <a:off x="3295" y="2548"/>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91"/>
            <p:cNvSpPr>
              <a:spLocks noChangeShapeType="1"/>
            </p:cNvSpPr>
            <p:nvPr/>
          </p:nvSpPr>
          <p:spPr bwMode="auto">
            <a:xfrm>
              <a:off x="3295" y="26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Rectangle 92"/>
            <p:cNvSpPr>
              <a:spLocks noChangeArrowheads="1"/>
            </p:cNvSpPr>
            <p:nvPr/>
          </p:nvSpPr>
          <p:spPr bwMode="auto">
            <a:xfrm>
              <a:off x="3295" y="2669"/>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93"/>
            <p:cNvSpPr>
              <a:spLocks noChangeShapeType="1"/>
            </p:cNvSpPr>
            <p:nvPr/>
          </p:nvSpPr>
          <p:spPr bwMode="auto">
            <a:xfrm>
              <a:off x="3295" y="279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Rectangle 94"/>
            <p:cNvSpPr>
              <a:spLocks noChangeArrowheads="1"/>
            </p:cNvSpPr>
            <p:nvPr/>
          </p:nvSpPr>
          <p:spPr bwMode="auto">
            <a:xfrm>
              <a:off x="3295" y="2790"/>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95"/>
            <p:cNvSpPr>
              <a:spLocks noChangeShapeType="1"/>
            </p:cNvSpPr>
            <p:nvPr/>
          </p:nvSpPr>
          <p:spPr bwMode="auto">
            <a:xfrm>
              <a:off x="3295" y="291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Rectangle 96"/>
            <p:cNvSpPr>
              <a:spLocks noChangeArrowheads="1"/>
            </p:cNvSpPr>
            <p:nvPr/>
          </p:nvSpPr>
          <p:spPr bwMode="auto">
            <a:xfrm>
              <a:off x="3295" y="2912"/>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Line 97"/>
            <p:cNvSpPr>
              <a:spLocks noChangeShapeType="1"/>
            </p:cNvSpPr>
            <p:nvPr/>
          </p:nvSpPr>
          <p:spPr bwMode="auto">
            <a:xfrm>
              <a:off x="3295" y="30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Rectangle 98"/>
            <p:cNvSpPr>
              <a:spLocks noChangeArrowheads="1"/>
            </p:cNvSpPr>
            <p:nvPr/>
          </p:nvSpPr>
          <p:spPr bwMode="auto">
            <a:xfrm>
              <a:off x="3295" y="3033"/>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Line 99"/>
            <p:cNvSpPr>
              <a:spLocks noChangeShapeType="1"/>
            </p:cNvSpPr>
            <p:nvPr/>
          </p:nvSpPr>
          <p:spPr bwMode="auto">
            <a:xfrm>
              <a:off x="3038" y="2912"/>
              <a:ext cx="251" cy="1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7557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19092984"/>
              </p:ext>
            </p:extLst>
          </p:nvPr>
        </p:nvGraphicFramePr>
        <p:xfrm>
          <a:off x="188640" y="465268"/>
          <a:ext cx="6453336" cy="5363692"/>
        </p:xfrm>
        <a:graphic>
          <a:graphicData uri="http://schemas.openxmlformats.org/drawingml/2006/table">
            <a:tbl>
              <a:tblPr bandRow="1">
                <a:tableStyleId>{5C22544A-7EE6-4342-B048-85BDC9FD1C3A}</a:tableStyleId>
              </a:tblPr>
              <a:tblGrid>
                <a:gridCol w="6453336">
                  <a:extLst>
                    <a:ext uri="{9D8B030D-6E8A-4147-A177-3AD203B41FA5}">
                      <a16:colId xmlns:a16="http://schemas.microsoft.com/office/drawing/2014/main" val="20000"/>
                    </a:ext>
                  </a:extLst>
                </a:gridCol>
              </a:tblGrid>
              <a:tr h="852348">
                <a:tc>
                  <a:txBody>
                    <a:bodyPr/>
                    <a:lstStyle/>
                    <a:p>
                      <a:pPr algn="l" fontAlgn="ctr"/>
                      <a:r>
                        <a:rPr lang="ja-JP" altLang="en-US" sz="2600" b="1" i="0" u="none" strike="noStrike" dirty="0">
                          <a:solidFill>
                            <a:srgbClr val="000000"/>
                          </a:solidFill>
                          <a:effectLst/>
                          <a:latin typeface="HGP創英角ｺﾞｼｯｸUB" pitchFamily="50" charset="-128"/>
                          <a:ea typeface="HGP創英角ｺﾞｼｯｸUB" pitchFamily="50" charset="-128"/>
                        </a:rPr>
                        <a:t>　</a:t>
                      </a: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戦略１－１</a:t>
                      </a:r>
                      <a:r>
                        <a:rPr lang="en-US" altLang="ja-JP" sz="2600" b="0" i="0" u="none" strike="noStrike" dirty="0">
                          <a:solidFill>
                            <a:srgbClr val="000000"/>
                          </a:solidFill>
                          <a:effectLst/>
                          <a:latin typeface="HGP創英角ｺﾞｼｯｸUB" pitchFamily="50" charset="-128"/>
                          <a:ea typeface="HGP創英角ｺﾞｼｯｸUB" pitchFamily="50" charset="-128"/>
                        </a:rPr>
                        <a:t>】</a:t>
                      </a:r>
                    </a:p>
                    <a:p>
                      <a:pPr algn="ctr" fontAlgn="ctr"/>
                      <a:r>
                        <a:rPr lang="ja-JP" altLang="en-US" sz="2600" b="0" i="0" u="none" strike="noStrike" dirty="0">
                          <a:solidFill>
                            <a:schemeClr val="tx1"/>
                          </a:solidFill>
                          <a:effectLst/>
                          <a:latin typeface="HGP創英角ｺﾞｼｯｸUB" pitchFamily="50" charset="-128"/>
                          <a:ea typeface="HGP創英角ｺﾞｼｯｸUB" pitchFamily="50" charset="-128"/>
                        </a:rPr>
                        <a:t>地域におけるつながりを通じたまちづくり</a:t>
                      </a:r>
                      <a:endParaRPr lang="en-US" altLang="ja-JP" sz="2600" b="0" i="0" u="none" strike="noStrike" dirty="0">
                        <a:solidFill>
                          <a:schemeClr val="tx1"/>
                        </a:solidFill>
                        <a:effectLst/>
                        <a:latin typeface="HGP創英角ｺﾞｼｯｸUB" pitchFamily="50" charset="-128"/>
                        <a:ea typeface="HGP創英角ｺﾞｼｯｸUB"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45224">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めざす成果</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593243">
                <a:tc>
                  <a:txBody>
                    <a:bodyPr/>
                    <a:lstStyle/>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めざす状態</a:t>
                      </a:r>
                      <a:r>
                        <a:rPr lang="en-US" altLang="ja-JP" sz="1200" b="0" i="0" u="none" strike="noStrike" dirty="0">
                          <a:solidFill>
                            <a:srgbClr val="000000"/>
                          </a:solidFill>
                          <a:effectLst/>
                          <a:latin typeface="HG丸ｺﾞｼｯｸM-PRO" pitchFamily="50" charset="-128"/>
                          <a:ea typeface="HG丸ｺﾞｼｯｸM-PRO" pitchFamily="50" charset="-128"/>
                        </a:rPr>
                        <a:t>》</a:t>
                      </a:r>
                      <a:br>
                        <a:rPr lang="en-US" altLang="ja-JP" sz="1200" b="0" i="0" u="none" strike="noStrike" dirty="0">
                          <a:solidFill>
                            <a:srgbClr val="000000"/>
                          </a:solidFill>
                          <a:effectLst/>
                          <a:latin typeface="HG丸ｺﾞｼｯｸM-PRO" pitchFamily="50" charset="-128"/>
                          <a:ea typeface="HG丸ｺﾞｼｯｸM-PRO" pitchFamily="50" charset="-128"/>
                        </a:rPr>
                      </a:br>
                      <a:r>
                        <a:rPr lang="ja-JP" altLang="en-US" sz="1200" b="0" i="0" u="none" strike="noStrike" dirty="0">
                          <a:solidFill>
                            <a:srgbClr val="000000"/>
                          </a:solidFill>
                          <a:effectLst/>
                          <a:latin typeface="HG丸ｺﾞｼｯｸM-PRO" pitchFamily="50" charset="-128"/>
                          <a:ea typeface="HG丸ｺﾞｼｯｸM-PRO" pitchFamily="50" charset="-128"/>
                        </a:rPr>
                        <a:t>・地域において様々な活動主体が、新たな生活様式を意識</a:t>
                      </a:r>
                      <a:r>
                        <a:rPr lang="ja-JP" altLang="en-US" sz="1200" b="0" i="0" u="none" strike="noStrike" dirty="0">
                          <a:solidFill>
                            <a:schemeClr val="tx1"/>
                          </a:solidFill>
                          <a:effectLst/>
                          <a:latin typeface="HG丸ｺﾞｼｯｸM-PRO" pitchFamily="50" charset="-128"/>
                          <a:ea typeface="HG丸ｺﾞｼｯｸM-PRO" pitchFamily="50" charset="-128"/>
                        </a:rPr>
                        <a:t>したうえで連携を進めることで、</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コミュニティが豊かになり、地域特性に即した地域課題の解決に向けた取組が自律的に</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進められている状態。</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成果目標</a:t>
                      </a:r>
                      <a:r>
                        <a:rPr lang="en-US" altLang="ja-JP" sz="1200" b="0" i="0" u="none" strike="noStrike" dirty="0">
                          <a:solidFill>
                            <a:schemeClr val="tx1"/>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・住民同士の「つながり」や「きずな」があると感じる割合（区民アンケート）</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70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ja-JP" altLang="en-US" sz="1200" b="0" i="0" u="none" strike="noStrike" dirty="0">
                          <a:solidFill>
                            <a:schemeClr val="tx1"/>
                          </a:solidFill>
                          <a:effectLst/>
                          <a:latin typeface="HG丸ｺﾞｼｯｸM-PRO" pitchFamily="50" charset="-128"/>
                          <a:ea typeface="HG丸ｺﾞｼｯｸM-PRO" pitchFamily="50" charset="-128"/>
                        </a:rPr>
                        <a:t>３</a:t>
                      </a:r>
                      <a:r>
                        <a:rPr lang="zh-TW" altLang="en-US" sz="1200" b="0" i="0" u="none" strike="noStrike" dirty="0">
                          <a:solidFill>
                            <a:schemeClr val="tx1"/>
                          </a:solidFill>
                          <a:effectLst/>
                          <a:latin typeface="HG丸ｺﾞｼｯｸM-PRO" pitchFamily="50" charset="-128"/>
                          <a:ea typeface="HG丸ｺﾞｼｯｸM-PRO" pitchFamily="50" charset="-128"/>
                        </a:rPr>
                        <a:t>年度実績</a:t>
                      </a:r>
                      <a:r>
                        <a:rPr lang="ja-JP" altLang="en-US" sz="1200" b="0" i="0" u="none" strike="noStrike" dirty="0">
                          <a:solidFill>
                            <a:schemeClr val="tx1"/>
                          </a:solidFill>
                          <a:effectLst/>
                          <a:latin typeface="HG丸ｺﾞｼｯｸM-PRO" pitchFamily="50" charset="-128"/>
                          <a:ea typeface="HG丸ｺﾞｼｯｸM-PRO" pitchFamily="50" charset="-128"/>
                        </a:rPr>
                        <a:t>　</a:t>
                      </a:r>
                      <a:r>
                        <a:rPr lang="en-US" altLang="ja-JP" sz="1200" b="0" i="0" u="none" strike="noStrike" dirty="0">
                          <a:solidFill>
                            <a:schemeClr val="tx1"/>
                          </a:solidFill>
                          <a:effectLst/>
                          <a:latin typeface="HG丸ｺﾞｼｯｸM-PRO" pitchFamily="50" charset="-128"/>
                          <a:ea typeface="HG丸ｺﾞｼｯｸM-PRO" pitchFamily="50" charset="-128"/>
                        </a:rPr>
                        <a:t>54.6</a:t>
                      </a:r>
                      <a:r>
                        <a:rPr lang="zh-TW" altLang="en-US" sz="1200" b="0" i="0" u="none" strike="noStrike" dirty="0">
                          <a:solidFill>
                            <a:schemeClr val="tx1"/>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・地域活動協議会</a:t>
                      </a:r>
                      <a:r>
                        <a:rPr lang="en-US" altLang="ja-JP" sz="1200" b="0" i="0" u="none" strike="noStrike" baseline="50000" dirty="0">
                          <a:solidFill>
                            <a:schemeClr val="tx1"/>
                          </a:solidFill>
                          <a:effectLst/>
                          <a:latin typeface="HG丸ｺﾞｼｯｸM-PRO" pitchFamily="50" charset="-128"/>
                          <a:ea typeface="HG丸ｺﾞｼｯｸM-PRO" pitchFamily="50" charset="-128"/>
                        </a:rPr>
                        <a:t>1</a:t>
                      </a:r>
                      <a:r>
                        <a:rPr lang="ja-JP" altLang="en-US" sz="1200" b="0" i="0" u="none" strike="noStrike" dirty="0">
                          <a:solidFill>
                            <a:schemeClr val="tx1"/>
                          </a:solidFill>
                          <a:effectLst/>
                          <a:latin typeface="HG丸ｺﾞｼｯｸM-PRO" pitchFamily="50" charset="-128"/>
                          <a:ea typeface="HG丸ｺﾞｼｯｸM-PRO" pitchFamily="50" charset="-128"/>
                        </a:rPr>
                        <a:t>の構成団体が、地域特性に則した地域課題の解決に向けた取組が自律的</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に進められている状態にあると思う割合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5</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90</a:t>
                      </a:r>
                      <a:r>
                        <a:rPr lang="ja-JP" altLang="en-US" sz="1200" b="0" i="0" u="none" strike="noStrike" dirty="0">
                          <a:solidFill>
                            <a:schemeClr val="tx1"/>
                          </a:solidFill>
                          <a:effectLst/>
                          <a:latin typeface="HG丸ｺﾞｼｯｸM-PRO" pitchFamily="50" charset="-128"/>
                          <a:ea typeface="HG丸ｺﾞｼｯｸM-PRO" pitchFamily="50" charset="-128"/>
                        </a:rPr>
                        <a:t>％以上（</a:t>
                      </a:r>
                      <a:r>
                        <a:rPr lang="zh-TW" altLang="en-US" sz="1200" b="0" i="0" u="none" strike="noStrike" dirty="0">
                          <a:solidFill>
                            <a:schemeClr val="tx1"/>
                          </a:solidFill>
                          <a:effectLst/>
                          <a:latin typeface="HG丸ｺﾞｼｯｸM-PRO" pitchFamily="50" charset="-128"/>
                          <a:ea typeface="HG丸ｺﾞｼｯｸM-PRO" pitchFamily="50" charset="-128"/>
                        </a:rPr>
                        <a:t>令和</a:t>
                      </a:r>
                      <a:r>
                        <a:rPr lang="ja-JP" altLang="en-US" sz="1200" b="0" i="0" u="none" strike="noStrike" dirty="0">
                          <a:solidFill>
                            <a:schemeClr val="tx1"/>
                          </a:solidFill>
                          <a:effectLst/>
                          <a:latin typeface="HG丸ｺﾞｼｯｸM-PRO" pitchFamily="50" charset="-128"/>
                          <a:ea typeface="HG丸ｺﾞｼｯｸM-PRO" pitchFamily="50" charset="-128"/>
                        </a:rPr>
                        <a:t>３</a:t>
                      </a:r>
                      <a:r>
                        <a:rPr lang="zh-TW" altLang="en-US" sz="1200" b="0" i="0" u="none" strike="noStrike" dirty="0">
                          <a:solidFill>
                            <a:schemeClr val="tx1"/>
                          </a:solidFill>
                          <a:effectLst/>
                          <a:latin typeface="HG丸ｺﾞｼｯｸM-PRO" pitchFamily="50" charset="-128"/>
                          <a:ea typeface="HG丸ｺﾞｼｯｸM-PRO" pitchFamily="50" charset="-128"/>
                        </a:rPr>
                        <a:t>年度</a:t>
                      </a:r>
                      <a:r>
                        <a:rPr lang="ja-JP" altLang="en-US" sz="1200" b="0" i="0" u="none" strike="noStrike" dirty="0">
                          <a:solidFill>
                            <a:schemeClr val="tx1"/>
                          </a:solidFill>
                          <a:effectLst/>
                          <a:latin typeface="HG丸ｺﾞｼｯｸM-PRO" pitchFamily="50" charset="-128"/>
                          <a:ea typeface="HG丸ｺﾞｼｯｸM-PRO" pitchFamily="50" charset="-128"/>
                        </a:rPr>
                        <a:t>実績　</a:t>
                      </a:r>
                      <a:r>
                        <a:rPr lang="en-US" altLang="ja-JP" sz="1200" b="0" i="0" u="none" strike="noStrike" dirty="0">
                          <a:solidFill>
                            <a:schemeClr val="tx1"/>
                          </a:solidFill>
                          <a:effectLst/>
                          <a:latin typeface="HG丸ｺﾞｼｯｸM-PRO" pitchFamily="50" charset="-128"/>
                          <a:ea typeface="HG丸ｺﾞｼｯｸM-PRO" pitchFamily="50" charset="-128"/>
                        </a:rPr>
                        <a:t>81.5</a:t>
                      </a:r>
                      <a:r>
                        <a:rPr lang="ja-JP" altLang="en-US" sz="1200" b="0" i="0" u="none" strike="noStrike" dirty="0">
                          <a:solidFill>
                            <a:schemeClr val="tx1"/>
                          </a:solidFill>
                          <a:effectLst/>
                          <a:latin typeface="HG丸ｺﾞｼｯｸM-PRO" pitchFamily="50" charset="-128"/>
                          <a:ea typeface="HG丸ｺﾞｼｯｸM-PRO" pitchFamily="50" charset="-128"/>
                        </a:rPr>
                        <a:t>％）</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45224">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678732">
                <a:tc>
                  <a:txBody>
                    <a:bodyPr/>
                    <a:lstStyle/>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・コロナ禍が継続している場合において、各事業への住民参加によるつながりづくりが困難</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な中、新たな生活様式を意識した各地域活動協議会における活動実施を支援する。</a:t>
                      </a: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・区広報誌とホームページや各地域活動協議会</a:t>
                      </a:r>
                      <a:r>
                        <a:rPr lang="en-US" altLang="ja-JP" sz="1200" b="0" i="0" u="none" strike="noStrike" dirty="0">
                          <a:solidFill>
                            <a:srgbClr val="000000"/>
                          </a:solidFill>
                          <a:effectLst/>
                          <a:latin typeface="HG丸ｺﾞｼｯｸM-PRO" pitchFamily="50" charset="-128"/>
                          <a:ea typeface="HG丸ｺﾞｼｯｸM-PRO" pitchFamily="50" charset="-128"/>
                        </a:rPr>
                        <a:t>Facebook</a:t>
                      </a:r>
                      <a:r>
                        <a:rPr lang="ja-JP" altLang="en-US" sz="1200" b="0" i="0" u="none" strike="noStrike" dirty="0">
                          <a:solidFill>
                            <a:srgbClr val="000000"/>
                          </a:solidFill>
                          <a:effectLst/>
                          <a:latin typeface="HG丸ｺﾞｼｯｸM-PRO" pitchFamily="50" charset="-128"/>
                          <a:ea typeface="HG丸ｺﾞｼｯｸM-PRO" pitchFamily="50" charset="-128"/>
                        </a:rPr>
                        <a:t>等とを連動させた手法で広く区民</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に周知し、新たな担い手の発掘や各地域活動協議会における地域課題解決やコミュニティ</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　づくりへの寄与など、地域活動協議会が自律した活動を支援する。</a:t>
                      </a:r>
                      <a:endParaRPr lang="en-US" altLang="ja-JP" sz="1200" b="0" i="0" u="none" strike="noStrike" dirty="0">
                        <a:solidFill>
                          <a:srgbClr val="000000"/>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正方形/長方形 2"/>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latin typeface="+mn-ea"/>
              </a:rPr>
              <a:t>13</a:t>
            </a:r>
            <a:r>
              <a:rPr kumimoji="1" lang="en-US" altLang="ja-JP" dirty="0">
                <a:solidFill>
                  <a:schemeClr val="tx1"/>
                </a:solidFill>
              </a:rPr>
              <a:t>-</a:t>
            </a:r>
            <a:endParaRPr kumimoji="1" lang="ja-JP" altLang="en-US" dirty="0">
              <a:solidFill>
                <a:schemeClr val="tx1"/>
              </a:solidFill>
            </a:endParaRPr>
          </a:p>
        </p:txBody>
      </p:sp>
      <p:sp>
        <p:nvSpPr>
          <p:cNvPr id="6" name="正方形/長方形 5"/>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7" name="正方形/長方形 6"/>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戦略１－１</a:t>
            </a:r>
            <a:endParaRPr kumimoji="1" lang="ja-JP" altLang="en-US" sz="1050" dirty="0">
              <a:solidFill>
                <a:schemeClr val="tx1"/>
              </a:solidFill>
              <a:latin typeface="+mj-ea"/>
              <a:ea typeface="+mj-ea"/>
            </a:endParaRPr>
          </a:p>
        </p:txBody>
      </p:sp>
      <p:sp>
        <p:nvSpPr>
          <p:cNvPr id="8" name="正方形/長方形 7"/>
          <p:cNvSpPr/>
          <p:nvPr/>
        </p:nvSpPr>
        <p:spPr>
          <a:xfrm>
            <a:off x="154782" y="6897215"/>
            <a:ext cx="6453336" cy="24482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000" dirty="0"/>
              <a:t>１　</a:t>
            </a:r>
            <a:r>
              <a:rPr lang="ja-JP" altLang="ja-JP" sz="1000" dirty="0"/>
              <a:t>「地域活動協議会」とは、おおむね小学校区を範囲として、地域団体や</a:t>
            </a:r>
            <a:r>
              <a:rPr lang="en-US" altLang="ja-JP" sz="1000" dirty="0"/>
              <a:t>NPO</a:t>
            </a:r>
            <a:r>
              <a:rPr lang="ja-JP" altLang="ja-JP" sz="1000" dirty="0" err="1"/>
              <a:t>、</a:t>
            </a:r>
            <a:r>
              <a:rPr lang="ja-JP" altLang="ja-JP" sz="1000" dirty="0"/>
              <a:t>企業など地域のまちづくりに関する</a:t>
            </a:r>
            <a:r>
              <a:rPr lang="ja-JP" altLang="ja-JP" sz="1000" dirty="0" err="1"/>
              <a:t>い</a:t>
            </a:r>
            <a:r>
              <a:rPr lang="ja-JP" altLang="en-US" sz="1000" dirty="0"/>
              <a:t>　　</a:t>
            </a:r>
            <a:endParaRPr lang="en-US" altLang="ja-JP" sz="1000" dirty="0"/>
          </a:p>
          <a:p>
            <a:r>
              <a:rPr lang="ja-JP" altLang="en-US" sz="1000" dirty="0"/>
              <a:t>　</a:t>
            </a:r>
            <a:r>
              <a:rPr lang="ja-JP" altLang="ja-JP" sz="1000" dirty="0" err="1"/>
              <a:t>ろいろな</a:t>
            </a:r>
            <a:r>
              <a:rPr lang="ja-JP" altLang="ja-JP" sz="1000" dirty="0"/>
              <a:t>団体が集まり、話し合い、協力しながら、さまざまな分野における地域課題の解決やまちづくりに取り組んで</a:t>
            </a:r>
            <a:r>
              <a:rPr lang="ja-JP" altLang="en-US" sz="1000" dirty="0"/>
              <a:t>　</a:t>
            </a:r>
            <a:endParaRPr lang="en-US" altLang="ja-JP" sz="1000" dirty="0"/>
          </a:p>
          <a:p>
            <a:r>
              <a:rPr lang="ja-JP" altLang="en-US" sz="1000" dirty="0"/>
              <a:t>　</a:t>
            </a:r>
            <a:r>
              <a:rPr lang="ja-JP" altLang="ja-JP" sz="1000" dirty="0"/>
              <a:t>いくための仕組みです。</a:t>
            </a:r>
          </a:p>
          <a:p>
            <a:r>
              <a:rPr lang="ja-JP" altLang="ja-JP" sz="1000" dirty="0"/>
              <a:t>　</a:t>
            </a:r>
            <a:r>
              <a:rPr lang="ja-JP" altLang="en-US" sz="1000" dirty="0"/>
              <a:t>　</a:t>
            </a:r>
            <a:r>
              <a:rPr lang="ja-JP" altLang="ja-JP" sz="1000" dirty="0"/>
              <a:t>具体的には、次のような点を備えたさまざまな活動主体の連合組織を、地域活動協議会として位置付けています。</a:t>
            </a:r>
          </a:p>
          <a:p>
            <a:r>
              <a:rPr lang="ja-JP" altLang="en-US" sz="1000" dirty="0"/>
              <a:t>　　</a:t>
            </a:r>
            <a:r>
              <a:rPr lang="ja-JP" altLang="ja-JP" sz="1000" dirty="0"/>
              <a:t>ア　おおむね小学校区域を単位として活動することを基本としていること</a:t>
            </a:r>
            <a:r>
              <a:rPr lang="en-US" altLang="ja-JP" sz="1000" dirty="0"/>
              <a:t/>
            </a:r>
            <a:br>
              <a:rPr lang="en-US" altLang="ja-JP" sz="1000" dirty="0"/>
            </a:br>
            <a:r>
              <a:rPr lang="ja-JP" altLang="en-US" sz="1000" dirty="0"/>
              <a:t>　　</a:t>
            </a:r>
            <a:r>
              <a:rPr lang="ja-JP" altLang="ja-JP" sz="1000" dirty="0"/>
              <a:t>イ　地域住民の組織をはじめ、ボランティア団体、</a:t>
            </a:r>
            <a:r>
              <a:rPr lang="en-US" altLang="ja-JP" sz="1000" dirty="0"/>
              <a:t>NPO</a:t>
            </a:r>
            <a:r>
              <a:rPr lang="ja-JP" altLang="ja-JP" sz="1000" dirty="0" err="1"/>
              <a:t>、</a:t>
            </a:r>
            <a:r>
              <a:rPr lang="ja-JP" altLang="ja-JP" sz="1000" dirty="0"/>
              <a:t>企業など地域のまちづくりに関するさまざまな活動主体が幅</a:t>
            </a:r>
            <a:r>
              <a:rPr lang="ja-JP" altLang="en-US" sz="1000" dirty="0"/>
              <a:t>　　</a:t>
            </a:r>
            <a:endParaRPr lang="en-US" altLang="ja-JP" sz="1000" dirty="0"/>
          </a:p>
          <a:p>
            <a:r>
              <a:rPr lang="ja-JP" altLang="en-US" sz="1000" dirty="0"/>
              <a:t>　　　　</a:t>
            </a:r>
            <a:r>
              <a:rPr lang="ja-JP" altLang="ja-JP" sz="1000" dirty="0"/>
              <a:t>広く参画していること</a:t>
            </a:r>
            <a:r>
              <a:rPr lang="en-US" altLang="ja-JP" sz="1000" dirty="0"/>
              <a:t/>
            </a:r>
            <a:br>
              <a:rPr lang="en-US" altLang="ja-JP" sz="1000" dirty="0"/>
            </a:br>
            <a:r>
              <a:rPr lang="ja-JP" altLang="en-US" sz="1000" dirty="0"/>
              <a:t>　　</a:t>
            </a:r>
            <a:r>
              <a:rPr lang="ja-JP" altLang="ja-JP" sz="1000" dirty="0"/>
              <a:t>ウ　民主的で開かれた組織運営と会計の透明性が確保されていること</a:t>
            </a:r>
            <a:r>
              <a:rPr lang="en-US" altLang="ja-JP" sz="1000" dirty="0"/>
              <a:t/>
            </a:r>
            <a:br>
              <a:rPr lang="en-US" altLang="ja-JP" sz="1000" dirty="0"/>
            </a:br>
            <a:r>
              <a:rPr lang="ja-JP" altLang="en-US" sz="1000" dirty="0"/>
              <a:t>　　</a:t>
            </a:r>
            <a:r>
              <a:rPr lang="ja-JP" altLang="ja-JP" sz="1000" dirty="0"/>
              <a:t>エ　特定の分野ではなく、防犯・防災、子ども・青少年、福祉、健康、環境、文化・スポーツなど広く地域のまちづくり</a:t>
            </a:r>
            <a:endParaRPr lang="en-US" altLang="ja-JP" sz="1000" dirty="0"/>
          </a:p>
          <a:p>
            <a:r>
              <a:rPr lang="ja-JP" altLang="en-US" sz="1000" dirty="0"/>
              <a:t>　　　　 </a:t>
            </a:r>
            <a:r>
              <a:rPr lang="ja-JP" altLang="ja-JP" sz="1000" dirty="0"/>
              <a:t>全般を活動対象としていること</a:t>
            </a:r>
          </a:p>
          <a:p>
            <a:r>
              <a:rPr lang="ja-JP" altLang="ja-JP" sz="1000" dirty="0"/>
              <a:t>　</a:t>
            </a:r>
            <a:r>
              <a:rPr lang="ja-JP" altLang="en-US" sz="1000" dirty="0"/>
              <a:t>　</a:t>
            </a:r>
            <a:r>
              <a:rPr lang="ja-JP" altLang="ja-JP" sz="1000" dirty="0"/>
              <a:t>城東区では</a:t>
            </a:r>
            <a:r>
              <a:rPr lang="en-US" altLang="ja-JP" sz="1000" dirty="0"/>
              <a:t>16</a:t>
            </a:r>
            <a:r>
              <a:rPr lang="ja-JP" altLang="ja-JP" sz="1000" dirty="0"/>
              <a:t>地域において形成されています。</a:t>
            </a:r>
          </a:p>
        </p:txBody>
      </p:sp>
      <p:grpSp>
        <p:nvGrpSpPr>
          <p:cNvPr id="11" name="グループ化 10"/>
          <p:cNvGrpSpPr/>
          <p:nvPr/>
        </p:nvGrpSpPr>
        <p:grpSpPr>
          <a:xfrm>
            <a:off x="6093296" y="560512"/>
            <a:ext cx="389851" cy="338554"/>
            <a:chOff x="6039776" y="8639697"/>
            <a:chExt cx="389851" cy="338554"/>
          </a:xfrm>
        </p:grpSpPr>
        <p:sp>
          <p:nvSpPr>
            <p:cNvPr id="12" name="角丸四角形 11"/>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sp>
        <p:nvSpPr>
          <p:cNvPr id="14" name="AutoShape 1"/>
          <p:cNvSpPr>
            <a:spLocks noChangeArrowheads="1"/>
          </p:cNvSpPr>
          <p:nvPr/>
        </p:nvSpPr>
        <p:spPr bwMode="auto">
          <a:xfrm>
            <a:off x="188639" y="6440572"/>
            <a:ext cx="1952624" cy="2545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238787" y="6233389"/>
            <a:ext cx="476407" cy="604677"/>
          </a:xfrm>
          <a:prstGeom prst="rect">
            <a:avLst/>
          </a:prstGeom>
        </p:spPr>
      </p:pic>
      <p:cxnSp>
        <p:nvCxnSpPr>
          <p:cNvPr id="17" name="直線コネクタ 16"/>
          <p:cNvCxnSpPr/>
          <p:nvPr/>
        </p:nvCxnSpPr>
        <p:spPr>
          <a:xfrm>
            <a:off x="188639" y="6835599"/>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926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10225095"/>
              </p:ext>
            </p:extLst>
          </p:nvPr>
        </p:nvGraphicFramePr>
        <p:xfrm>
          <a:off x="188640" y="396079"/>
          <a:ext cx="6480720" cy="8089349"/>
        </p:xfrm>
        <a:graphic>
          <a:graphicData uri="http://schemas.openxmlformats.org/drawingml/2006/table">
            <a:tbl>
              <a:tblPr bandRow="1">
                <a:tableStyleId>{7DF18680-E054-41AD-8BC1-D1AEF772440D}</a:tableStyleId>
              </a:tblPr>
              <a:tblGrid>
                <a:gridCol w="439248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399044">
                <a:tc gridSpan="2">
                  <a:txBody>
                    <a:bodyPr/>
                    <a:lstStyle/>
                    <a:p>
                      <a:pPr algn="ctr" fontAlgn="ctr"/>
                      <a:r>
                        <a:rPr lang="ja-JP" altLang="en-US" sz="1700" u="none" strike="noStrike" dirty="0">
                          <a:solidFill>
                            <a:schemeClr val="tx1"/>
                          </a:solidFill>
                          <a:effectLst/>
                          <a:latin typeface="HGP創英角ｺﾞｼｯｸUB" pitchFamily="50" charset="-128"/>
                          <a:ea typeface="HGP創英角ｺﾞｼｯｸUB" pitchFamily="50" charset="-128"/>
                        </a:rPr>
                        <a:t>戦略１－１の具体的取組</a:t>
                      </a:r>
                      <a:endParaRPr lang="ja-JP" altLang="en-US" sz="1700" b="0" i="0" u="none" strike="noStrike" dirty="0">
                        <a:solidFill>
                          <a:schemeClr val="tx1"/>
                        </a:solidFill>
                        <a:effectLst/>
                        <a:latin typeface="HGP創英角ｺﾞｼｯｸUB" pitchFamily="50" charset="-128"/>
                        <a:ea typeface="HGP創英角ｺﾞｼｯｸUB" pitchFamily="50" charset="-128"/>
                      </a:endParaRPr>
                    </a:p>
                  </a:txBody>
                  <a:tcPr marL="72000" marR="72000" marT="72000" marB="72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pPr algn="ctr" fontAlgn="ctr"/>
                      <a:endParaRPr lang="ja-JP" altLang="en-US" sz="1700" b="0" i="0" u="none" strike="noStrike" dirty="0">
                        <a:solidFill>
                          <a:srgbClr val="000000"/>
                        </a:solidFill>
                        <a:effectLst/>
                        <a:latin typeface="HGP創英角ｺﾞｼｯｸUB" pitchFamily="50" charset="-128"/>
                        <a:ea typeface="HGP創英角ｺﾞｼｯｸUB" pitchFamily="50" charset="-128"/>
                      </a:endParaRPr>
                    </a:p>
                  </a:txBody>
                  <a:tcPr marL="72000" marR="72000" marT="72000" marB="7200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7686269">
                <a:tc>
                  <a:txBody>
                    <a:bodyPr/>
                    <a:lstStyle/>
                    <a:p>
                      <a:pPr marL="0" marR="0" lvl="0" indent="0" algn="l" defTabSz="914331" rtl="0" eaLnBrk="1" fontAlgn="ctr"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１－１－１　地域活動協議会に対する支援</a:t>
                      </a:r>
                      <a:r>
                        <a:rPr kumimoji="1" lang="en-US" altLang="ja-JP"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a:t>
                      </a:r>
                      <a:r>
                        <a:rPr kumimoji="1" lang="ja-JP" altLang="en-US" sz="13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rPr>
                        <a:t>　</a:t>
                      </a:r>
                      <a:r>
                        <a:rPr kumimoji="1" lang="ja-JP" altLang="en-US" sz="1300" b="0" i="0" u="none" strike="noStrike" kern="1200" cap="none" spc="0" normalizeH="0" baseline="0" noProof="0" dirty="0">
                          <a:ln>
                            <a:noFill/>
                          </a:ln>
                          <a:solidFill>
                            <a:schemeClr val="tx1"/>
                          </a:solidFill>
                          <a:effectLst/>
                          <a:uLnTx/>
                          <a:uFillTx/>
                          <a:latin typeface="+mn-lt"/>
                          <a:ea typeface="+mn-ea"/>
                          <a:cs typeface="+mn-cs"/>
                        </a:rPr>
                        <a:t/>
                      </a:r>
                      <a:br>
                        <a:rPr kumimoji="1" lang="ja-JP" altLang="en-US" sz="1300" b="0" i="0" u="none" strike="noStrike" kern="1200" cap="none" spc="0" normalizeH="0" baseline="0" noProof="0" dirty="0">
                          <a:ln>
                            <a:noFill/>
                          </a:ln>
                          <a:solidFill>
                            <a:schemeClr val="tx1"/>
                          </a:solidFill>
                          <a:effectLst/>
                          <a:uLnTx/>
                          <a:uFillTx/>
                          <a:latin typeface="+mn-lt"/>
                          <a:ea typeface="+mn-ea"/>
                          <a:cs typeface="+mn-cs"/>
                        </a:rPr>
                      </a:br>
                      <a:endParaRPr kumimoji="1" lang="en-US" altLang="ja-JP" sz="13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① 区役所・中間支援組織</a:t>
                      </a:r>
                      <a:r>
                        <a:rPr lang="en-US" altLang="ja-JP" sz="1200" b="0" i="0" u="none" strike="noStrike" baseline="50000" dirty="0">
                          <a:solidFill>
                            <a:schemeClr val="tx1"/>
                          </a:solidFill>
                          <a:effectLst/>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（まちづくりセンター）</a:t>
                      </a:r>
                      <a:r>
                        <a:rPr lang="en-US" altLang="ja-JP" sz="1200" b="0" i="0" u="none" strike="noStrike" baseline="50000" dirty="0">
                          <a:solidFill>
                            <a:schemeClr val="tx1"/>
                          </a:solidFill>
                          <a:effectLst/>
                          <a:latin typeface="HG丸ｺﾞｼｯｸM-PRO" pitchFamily="50" charset="-128"/>
                          <a:ea typeface="HG丸ｺﾞｼｯｸM-PRO" pitchFamily="50" charset="-128"/>
                        </a:rPr>
                        <a:t> </a:t>
                      </a:r>
                      <a:r>
                        <a:rPr lang="en-US" altLang="ja-JP" sz="1050" b="0" i="0" u="none" strike="noStrike" baseline="50000" dirty="0">
                          <a:solidFill>
                            <a:schemeClr val="tx1"/>
                          </a:solidFill>
                          <a:effectLst/>
                          <a:latin typeface="HG丸ｺﾞｼｯｸM-PRO" pitchFamily="50" charset="-128"/>
                          <a:ea typeface="HG丸ｺﾞｼｯｸM-PRO" pitchFamily="50" charset="-128"/>
                        </a:rPr>
                        <a:t>2</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による</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地域活動協議会活動支援</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・各地域活動状況の情報収集と情報共有支援</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・新たな生活様式を意識した年度内活動再構築等の支援</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② 各地域活動協議会の活動内容等の情報発信支援</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・区広報誌において、地活協の意義、機能にかかる情報発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信、地域活動の紹介記事掲載と各地域活動協議会の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a:t>
                      </a:r>
                      <a:r>
                        <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Facebook</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や区ホームページ内、城東区情報発信動画　　</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「城東チャンネル」等への誘導体制整備（紙媒体と電子</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媒体の連動）</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・区民情報コーナーへの各地域活動協議会広報誌・イベン</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ト周知配架</a:t>
                      </a: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・転入者用情報提供コーナーでの町会加入啓発ビラの配布　</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　　を実施</a:t>
                      </a: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marL="0" marR="0" lvl="0" indent="0" algn="l" defTabSz="914331" rtl="0" eaLnBrk="1" fontAlgn="ctr"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p>
                      <a:pPr algn="l" fontAlgn="ctr"/>
                      <a:endParaRPr lang="en-US" altLang="ja-JP" sz="90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業績目標</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地域活動協議会を知っている区民の割合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54.0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（令和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年度実績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56.5</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地域活動協議会の構成団体が、地域活動協議会に対し地域の実情やニーズに即した支援が実施されていると思う割合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85%</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（令和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年度実績　</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81.5</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撤退・再構築基準</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前年度の実績を下回る場合は実施手法を再構築する。</a:t>
                      </a: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endParaRPr lang="en-US" altLang="ja-JP" sz="1000" b="0" i="0" u="none" strike="noStrike" dirty="0">
                        <a:solidFill>
                          <a:schemeClr val="tx1"/>
                        </a:solidFill>
                        <a:effectLst/>
                        <a:latin typeface="HGPｺﾞｼｯｸE" pitchFamily="50" charset="-128"/>
                        <a:ea typeface="HGPｺﾞｼｯｸE" pitchFamily="50" charset="-128"/>
                      </a:endParaRPr>
                    </a:p>
                    <a:p>
                      <a:pPr algn="l" fontAlgn="ctr"/>
                      <a:r>
                        <a:rPr lang="en-US" altLang="ja-JP" sz="1000" b="0" i="0" u="none" strike="noStrike" dirty="0">
                          <a:solidFill>
                            <a:schemeClr val="tx1"/>
                          </a:solidFill>
                          <a:effectLst/>
                          <a:latin typeface="HGPｺﾞｼｯｸE" pitchFamily="50" charset="-128"/>
                          <a:ea typeface="HGPｺﾞｼｯｸE" pitchFamily="50" charset="-128"/>
                        </a:rPr>
                        <a:t>【</a:t>
                      </a:r>
                      <a:r>
                        <a:rPr lang="ja-JP" altLang="en-US" sz="1000" b="0" i="0" u="none" strike="noStrike" dirty="0">
                          <a:solidFill>
                            <a:schemeClr val="tx1"/>
                          </a:solidFill>
                          <a:effectLst/>
                          <a:latin typeface="HGPｺﾞｼｯｸE" pitchFamily="50" charset="-128"/>
                          <a:ea typeface="HGPｺﾞｼｯｸE" pitchFamily="50" charset="-128"/>
                        </a:rPr>
                        <a:t>前年度までの実績</a:t>
                      </a:r>
                      <a:r>
                        <a:rPr lang="en-US" altLang="ja-JP" sz="1000" b="0" i="0" u="none" strike="noStrike" dirty="0">
                          <a:solidFill>
                            <a:schemeClr val="tx1"/>
                          </a:solidFill>
                          <a:effectLst/>
                          <a:latin typeface="HGPｺﾞｼｯｸE" pitchFamily="50" charset="-128"/>
                          <a:ea typeface="HGPｺﾞｼｯｸE" pitchFamily="50" charset="-128"/>
                        </a:rPr>
                        <a:t>】</a:t>
                      </a: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（令和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年度実績）</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000" i="0" u="none" strike="noStrike" dirty="0">
                          <a:solidFill>
                            <a:schemeClr val="tx1"/>
                          </a:solidFill>
                          <a:effectLst/>
                          <a:latin typeface="HG丸ｺﾞｼｯｸM-PRO" pitchFamily="50" charset="-128"/>
                          <a:ea typeface="HG丸ｺﾞｼｯｸM-PRO" pitchFamily="50" charset="-128"/>
                        </a:rPr>
                        <a:t>全地域活動協議会と区長の意見交換会を開催し、課題収集と個別アドバイス等を実施（計</a:t>
                      </a:r>
                      <a:r>
                        <a:rPr lang="en-US" altLang="ja-JP" sz="1000" i="0" u="none" strike="noStrike" dirty="0">
                          <a:solidFill>
                            <a:schemeClr val="tx1"/>
                          </a:solidFill>
                          <a:effectLst/>
                          <a:latin typeface="HG丸ｺﾞｼｯｸM-PRO" pitchFamily="50" charset="-128"/>
                          <a:ea typeface="HG丸ｺﾞｼｯｸM-PRO" pitchFamily="50" charset="-128"/>
                        </a:rPr>
                        <a:t>31</a:t>
                      </a:r>
                      <a:r>
                        <a:rPr lang="ja-JP" altLang="en-US" sz="1000" i="0" u="none" strike="noStrike" dirty="0">
                          <a:solidFill>
                            <a:schemeClr val="tx1"/>
                          </a:solidFill>
                          <a:effectLst/>
                          <a:latin typeface="HG丸ｺﾞｼｯｸM-PRO" pitchFamily="50" charset="-128"/>
                          <a:ea typeface="HG丸ｺﾞｼｯｸM-PRO" pitchFamily="50" charset="-128"/>
                        </a:rPr>
                        <a:t>回）</a:t>
                      </a:r>
                      <a:endParaRPr lang="en-US" altLang="ja-JP" sz="100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・「地域活動の再開ガイドライン」城東区版を活用し、感染防止の注意事項を周知（計</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7</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回更新）</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・事業の中止・変更に伴う会計面での相談支援（全</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16</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地域実施）</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・コミュニティ回収・ペットボトル回収の実施に向けた環境事業センター説明会のコーディネート（計</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地域で複数回実施）</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SNS</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やホームページを用いた情報発信の継続支援</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・全</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16</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地域で計</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380</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回</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SNS</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更新</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・城東区情報発信動画「城東チャンネル」にて「各地域活動協議会活動報告」を企画し、地域活動を紹介（計</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11</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地域）</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・新たな担い手（ボランティア）募集等のポスターを区内広報板へ掲出（区内</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85</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か所）</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・区広報誌等における地域活動協議会の意義、機能の情報発信や、活動紹介の継続（区広報誌</a:t>
                      </a:r>
                      <a:r>
                        <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7</a:t>
                      </a: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月号に活動紹介特集記事掲載）</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b="0" i="0" u="none" strike="noStrike" dirty="0">
                          <a:solidFill>
                            <a:schemeClr val="tx1"/>
                          </a:solidFill>
                          <a:effectLst/>
                          <a:latin typeface="HG丸ｺﾞｼｯｸM-PRO" panose="020F0600000000000000" pitchFamily="50" charset="-128"/>
                          <a:ea typeface="HG丸ｺﾞｼｯｸM-PRO" panose="020F0600000000000000" pitchFamily="50" charset="-128"/>
                        </a:rPr>
                        <a:t>・各地域活動協議会広報誌等を区民情報コーナーへ配架</a:t>
                      </a:r>
                      <a:endParaRPr lang="en-US" altLang="ja-JP" sz="1000" b="0" i="0" u="none" strike="noStrike" dirty="0">
                        <a:solidFill>
                          <a:schemeClr val="tx1"/>
                        </a:solidFill>
                        <a:effectLst/>
                        <a:latin typeface="HG丸ｺﾞｼｯｸM-PRO" panose="020F0600000000000000" pitchFamily="50" charset="-128"/>
                        <a:ea typeface="HG丸ｺﾞｼｯｸM-PRO" panose="020F0600000000000000" pitchFamily="50" charset="-128"/>
                      </a:endParaRPr>
                    </a:p>
                    <a:p>
                      <a:pPr algn="l" fontAlgn="ctr"/>
                      <a:r>
                        <a:rPr lang="ja-JP" altLang="en-US" sz="1000" i="0" u="none" strike="noStrike" dirty="0">
                          <a:solidFill>
                            <a:schemeClr val="tx1"/>
                          </a:solidFill>
                          <a:effectLst/>
                          <a:latin typeface="HG丸ｺﾞｼｯｸM-PRO" pitchFamily="50" charset="-128"/>
                          <a:ea typeface="HG丸ｺﾞｼｯｸM-PRO" pitchFamily="50" charset="-128"/>
                        </a:rPr>
                        <a:t>・転入者用情報コーナーに町会加入啓発ビラの配架、「町会加入案内チラシ（城東区地域振興会事務局作成）」を保険年金担当スペース・総合案内ラックに配架</a:t>
                      </a:r>
                    </a:p>
                  </a:txBody>
                  <a:tcPr marL="72000" marR="72000" marT="72000" marB="72000">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正方形/長方形 7"/>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戦略１－１</a:t>
            </a:r>
            <a:endParaRPr kumimoji="1" lang="ja-JP" altLang="en-US" sz="1050" dirty="0">
              <a:solidFill>
                <a:schemeClr val="tx1"/>
              </a:solidFill>
              <a:latin typeface="+mj-ea"/>
              <a:ea typeface="+mj-ea"/>
            </a:endParaRPr>
          </a:p>
        </p:txBody>
      </p:sp>
      <p:sp>
        <p:nvSpPr>
          <p:cNvPr id="9" name="正方形/長方形 8"/>
          <p:cNvSpPr/>
          <p:nvPr/>
        </p:nvSpPr>
        <p:spPr>
          <a:xfrm>
            <a:off x="5301208" y="36038"/>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10" name="正方形/長方形 9"/>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14</a:t>
            </a:r>
            <a:r>
              <a:rPr kumimoji="1" lang="en-US" altLang="ja-JP" dirty="0">
                <a:solidFill>
                  <a:schemeClr val="tx1"/>
                </a:solidFill>
              </a:rPr>
              <a:t>-</a:t>
            </a:r>
            <a:endParaRPr kumimoji="1" lang="ja-JP" altLang="en-US" dirty="0">
              <a:solidFill>
                <a:schemeClr val="tx1"/>
              </a:solidFill>
            </a:endParaRPr>
          </a:p>
        </p:txBody>
      </p:sp>
      <p:sp>
        <p:nvSpPr>
          <p:cNvPr id="12" name="正方形/長方形 11"/>
          <p:cNvSpPr/>
          <p:nvPr/>
        </p:nvSpPr>
        <p:spPr>
          <a:xfrm>
            <a:off x="164678" y="9362012"/>
            <a:ext cx="6453336" cy="199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rgbClr val="000000"/>
                </a:solidFill>
                <a:latin typeface="HG丸ｺﾞｼｯｸM-PRO" pitchFamily="50" charset="-128"/>
                <a:ea typeface="HG丸ｺﾞｼｯｸM-PRO" pitchFamily="50" charset="-128"/>
              </a:rPr>
              <a:t>2</a:t>
            </a:r>
            <a:r>
              <a:rPr lang="ja-JP" altLang="en-US" sz="1000" baseline="50000" dirty="0">
                <a:solidFill>
                  <a:srgbClr val="000000"/>
                </a:solidFill>
                <a:latin typeface="HG丸ｺﾞｼｯｸM-PRO" pitchFamily="50" charset="-128"/>
                <a:ea typeface="HG丸ｺﾞｼｯｸM-PRO" pitchFamily="50" charset="-128"/>
              </a:rPr>
              <a:t>　 </a:t>
            </a:r>
            <a:r>
              <a:rPr lang="ja-JP" altLang="ja-JP" sz="1000" dirty="0"/>
              <a:t>地域活動や課題解決に主体的に取り組む地域活動協議会の自律運営に向け支援を行う組織。</a:t>
            </a:r>
          </a:p>
          <a:p>
            <a:endParaRPr lang="en-US" altLang="ja-JP" sz="1000" baseline="50000" dirty="0">
              <a:solidFill>
                <a:srgbClr val="000000"/>
              </a:solidFill>
              <a:latin typeface="HG丸ｺﾞｼｯｸM-PRO" pitchFamily="50" charset="-128"/>
              <a:ea typeface="HG丸ｺﾞｼｯｸM-PRO" pitchFamily="50" charset="-128"/>
            </a:endParaRPr>
          </a:p>
        </p:txBody>
      </p:sp>
      <p:sp>
        <p:nvSpPr>
          <p:cNvPr id="14" name="AutoShape 1"/>
          <p:cNvSpPr>
            <a:spLocks noChangeArrowheads="1"/>
          </p:cNvSpPr>
          <p:nvPr/>
        </p:nvSpPr>
        <p:spPr bwMode="auto">
          <a:xfrm>
            <a:off x="188639" y="8913440"/>
            <a:ext cx="1952624" cy="2545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cxnSp>
        <p:nvCxnSpPr>
          <p:cNvPr id="16" name="直線コネクタ 15"/>
          <p:cNvCxnSpPr/>
          <p:nvPr/>
        </p:nvCxnSpPr>
        <p:spPr>
          <a:xfrm>
            <a:off x="188639" y="9273480"/>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3" name="グループ化 12"/>
          <p:cNvGrpSpPr/>
          <p:nvPr/>
        </p:nvGrpSpPr>
        <p:grpSpPr>
          <a:xfrm>
            <a:off x="4170178" y="848544"/>
            <a:ext cx="389851" cy="338554"/>
            <a:chOff x="6039776" y="8639697"/>
            <a:chExt cx="389851" cy="338554"/>
          </a:xfrm>
        </p:grpSpPr>
        <p:sp>
          <p:nvSpPr>
            <p:cNvPr id="17" name="角丸四角形 16"/>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graphicFrame>
        <p:nvGraphicFramePr>
          <p:cNvPr id="5" name="表 4"/>
          <p:cNvGraphicFramePr>
            <a:graphicFrameLocks noGrp="1"/>
          </p:cNvGraphicFramePr>
          <p:nvPr>
            <p:extLst>
              <p:ext uri="{D42A27DB-BD31-4B8C-83A1-F6EECF244321}">
                <p14:modId xmlns:p14="http://schemas.microsoft.com/office/powerpoint/2010/main" val="3492439503"/>
              </p:ext>
            </p:extLst>
          </p:nvPr>
        </p:nvGraphicFramePr>
        <p:xfrm>
          <a:off x="315108" y="4041656"/>
          <a:ext cx="4176462" cy="33528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696077">
                  <a:extLst>
                    <a:ext uri="{9D8B030D-6E8A-4147-A177-3AD203B41FA5}">
                      <a16:colId xmlns:a16="http://schemas.microsoft.com/office/drawing/2014/main" val="20001"/>
                    </a:ext>
                  </a:extLst>
                </a:gridCol>
                <a:gridCol w="696077">
                  <a:extLst>
                    <a:ext uri="{9D8B030D-6E8A-4147-A177-3AD203B41FA5}">
                      <a16:colId xmlns:a16="http://schemas.microsoft.com/office/drawing/2014/main" val="20002"/>
                    </a:ext>
                  </a:extLst>
                </a:gridCol>
                <a:gridCol w="696077">
                  <a:extLst>
                    <a:ext uri="{9D8B030D-6E8A-4147-A177-3AD203B41FA5}">
                      <a16:colId xmlns:a16="http://schemas.microsoft.com/office/drawing/2014/main" val="20003"/>
                    </a:ext>
                  </a:extLst>
                </a:gridCol>
                <a:gridCol w="696077">
                  <a:extLst>
                    <a:ext uri="{9D8B030D-6E8A-4147-A177-3AD203B41FA5}">
                      <a16:colId xmlns:a16="http://schemas.microsoft.com/office/drawing/2014/main" val="20004"/>
                    </a:ext>
                  </a:extLst>
                </a:gridCol>
                <a:gridCol w="696077">
                  <a:extLst>
                    <a:ext uri="{9D8B030D-6E8A-4147-A177-3AD203B41FA5}">
                      <a16:colId xmlns:a16="http://schemas.microsoft.com/office/drawing/2014/main" val="20005"/>
                    </a:ext>
                  </a:extLst>
                </a:gridCol>
              </a:tblGrid>
              <a:tr h="335280">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２</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決算額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52,517</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３</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57,186</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tc>
                  <a:txBody>
                    <a:bodyPr/>
                    <a:lstStyle/>
                    <a:p>
                      <a:pPr algn="ctr"/>
                      <a:r>
                        <a:rPr kumimoji="1" lang="en-US" altLang="ja-JP" sz="800" dirty="0">
                          <a:solidFill>
                            <a:schemeClr val="tx1"/>
                          </a:solidFill>
                          <a:latin typeface="HGPｺﾞｼｯｸE" pitchFamily="50" charset="-128"/>
                          <a:ea typeface="HGPｺﾞｼｯｸE" pitchFamily="50" charset="-128"/>
                        </a:rPr>
                        <a:t>R</a:t>
                      </a:r>
                      <a:r>
                        <a:rPr kumimoji="1" lang="ja-JP" altLang="en-US" sz="800" dirty="0">
                          <a:solidFill>
                            <a:schemeClr val="tx1"/>
                          </a:solidFill>
                          <a:latin typeface="HGPｺﾞｼｯｸE" pitchFamily="50" charset="-128"/>
                          <a:ea typeface="HGPｺﾞｼｯｸE" pitchFamily="50" charset="-128"/>
                        </a:rPr>
                        <a:t>４</a:t>
                      </a:r>
                      <a:endParaRPr kumimoji="1" lang="en-US" altLang="ja-JP" sz="800" dirty="0">
                        <a:solidFill>
                          <a:schemeClr val="tx1"/>
                        </a:solidFill>
                        <a:latin typeface="HGPｺﾞｼｯｸE" pitchFamily="50" charset="-128"/>
                        <a:ea typeface="HGPｺﾞｼｯｸE" pitchFamily="50" charset="-128"/>
                      </a:endParaRPr>
                    </a:p>
                    <a:p>
                      <a:pPr algn="ctr"/>
                      <a:r>
                        <a:rPr kumimoji="1" lang="ja-JP" altLang="en-US" sz="800" dirty="0">
                          <a:solidFill>
                            <a:schemeClr val="tx1"/>
                          </a:solidFill>
                          <a:latin typeface="HGPｺﾞｼｯｸE" pitchFamily="50" charset="-128"/>
                          <a:ea typeface="HGPｺﾞｼｯｸE" pitchFamily="50" charset="-128"/>
                        </a:rPr>
                        <a:t>予算額</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r" defTabSz="914331"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HGPｺﾞｼｯｸE" pitchFamily="50" charset="-128"/>
                          <a:ea typeface="HGPｺﾞｼｯｸE" pitchFamily="50" charset="-128"/>
                        </a:rPr>
                        <a:t>58,873</a:t>
                      </a:r>
                      <a:r>
                        <a:rPr kumimoji="1" lang="ja-JP" altLang="en-US" sz="800" dirty="0">
                          <a:solidFill>
                            <a:schemeClr val="tx1"/>
                          </a:solidFill>
                          <a:latin typeface="HGPｺﾞｼｯｸE" pitchFamily="50" charset="-128"/>
                          <a:ea typeface="HGPｺﾞｼｯｸE" pitchFamily="50" charset="-128"/>
                        </a:rPr>
                        <a:t>千円</a:t>
                      </a:r>
                    </a:p>
                  </a:txBody>
                  <a:tcPr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83104974"/>
              </p:ext>
            </p:extLst>
          </p:nvPr>
        </p:nvGraphicFramePr>
        <p:xfrm>
          <a:off x="315108" y="4498078"/>
          <a:ext cx="4176462" cy="579120"/>
        </p:xfrm>
        <a:graphic>
          <a:graphicData uri="http://schemas.openxmlformats.org/drawingml/2006/table">
            <a:tbl>
              <a:tblPr firstRow="1" bandRow="1">
                <a:tableStyleId>{5940675A-B579-460E-94D1-54222C63F5DA}</a:tableStyleId>
              </a:tblPr>
              <a:tblGrid>
                <a:gridCol w="696077">
                  <a:extLst>
                    <a:ext uri="{9D8B030D-6E8A-4147-A177-3AD203B41FA5}">
                      <a16:colId xmlns:a16="http://schemas.microsoft.com/office/drawing/2014/main" val="20000"/>
                    </a:ext>
                  </a:extLst>
                </a:gridCol>
                <a:gridCol w="3480385">
                  <a:extLst>
                    <a:ext uri="{9D8B030D-6E8A-4147-A177-3AD203B41FA5}">
                      <a16:colId xmlns:a16="http://schemas.microsoft.com/office/drawing/2014/main" val="20001"/>
                    </a:ext>
                  </a:extLst>
                </a:gridCol>
              </a:tblGrid>
              <a:tr h="453476">
                <a:tc>
                  <a:txBody>
                    <a:bodyPr/>
                    <a:lstStyle/>
                    <a:p>
                      <a:pPr algn="ctr"/>
                      <a:r>
                        <a:rPr kumimoji="1" lang="ja-JP" altLang="en-US" sz="800" b="0" dirty="0">
                          <a:solidFill>
                            <a:schemeClr val="tx1"/>
                          </a:solidFill>
                          <a:latin typeface="HGPｺﾞｼｯｸE" pitchFamily="50" charset="-128"/>
                          <a:ea typeface="HGPｺﾞｼｯｸE" pitchFamily="50" charset="-128"/>
                        </a:rPr>
                        <a:t>予算の主な増減理由</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地域活動協議会活動費補助金・運営費補助金</a:t>
                      </a: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・支出内容、単価等の見直しによる増</a:t>
                      </a:r>
                      <a:endParaRPr kumimoji="1" lang="en-US" altLang="ja-JP" sz="800" b="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新たな地域コミュニティ支援事業</a:t>
                      </a:r>
                      <a:r>
                        <a:rPr kumimoji="1" lang="en-US" altLang="ja-JP" sz="800" b="0" dirty="0">
                          <a:solidFill>
                            <a:schemeClr val="tx1"/>
                          </a:solidFill>
                          <a:latin typeface="HG丸ｺﾞｼｯｸM-PRO" panose="020F0600000000000000" pitchFamily="50" charset="-128"/>
                          <a:ea typeface="HG丸ｺﾞｼｯｸM-PRO" panose="020F0600000000000000" pitchFamily="50" charset="-128"/>
                        </a:rPr>
                        <a:t>】</a:t>
                      </a:r>
                    </a:p>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HG丸ｺﾞｼｯｸM-PRO" panose="020F0600000000000000" pitchFamily="50" charset="-128"/>
                          <a:ea typeface="HG丸ｺﾞｼｯｸM-PRO" panose="020F0600000000000000" pitchFamily="50" charset="-128"/>
                        </a:rPr>
                        <a:t>・支出内容、単価等の見直しによる増</a:t>
                      </a:r>
                    </a:p>
                  </a:txBody>
                  <a:tcP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238787" y="8535338"/>
            <a:ext cx="476407" cy="604677"/>
          </a:xfrm>
          <a:prstGeom prst="rect">
            <a:avLst/>
          </a:prstGeom>
        </p:spPr>
      </p:pic>
    </p:spTree>
    <p:extLst>
      <p:ext uri="{BB962C8B-B14F-4D97-AF65-F5344CB8AC3E}">
        <p14:creationId xmlns:p14="http://schemas.microsoft.com/office/powerpoint/2010/main" val="38787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10697012"/>
              </p:ext>
            </p:extLst>
          </p:nvPr>
        </p:nvGraphicFramePr>
        <p:xfrm>
          <a:off x="188640" y="465264"/>
          <a:ext cx="6453336" cy="6221640"/>
        </p:xfrm>
        <a:graphic>
          <a:graphicData uri="http://schemas.openxmlformats.org/drawingml/2006/table">
            <a:tbl>
              <a:tblPr bandRow="1">
                <a:tableStyleId>{5C22544A-7EE6-4342-B048-85BDC9FD1C3A}</a:tableStyleId>
              </a:tblPr>
              <a:tblGrid>
                <a:gridCol w="6453336">
                  <a:extLst>
                    <a:ext uri="{9D8B030D-6E8A-4147-A177-3AD203B41FA5}">
                      <a16:colId xmlns:a16="http://schemas.microsoft.com/office/drawing/2014/main" val="20000"/>
                    </a:ext>
                  </a:extLst>
                </a:gridCol>
              </a:tblGrid>
              <a:tr h="936103">
                <a:tc>
                  <a:txBody>
                    <a:bodyPr/>
                    <a:lstStyle/>
                    <a:p>
                      <a:pPr algn="l" fontAlgn="ctr"/>
                      <a:r>
                        <a:rPr lang="ja-JP" altLang="en-US" sz="2600" b="1" i="0" u="none" strike="noStrike" dirty="0">
                          <a:solidFill>
                            <a:srgbClr val="000000"/>
                          </a:solidFill>
                          <a:effectLst/>
                          <a:latin typeface="HGP創英角ｺﾞｼｯｸUB" pitchFamily="50" charset="-128"/>
                          <a:ea typeface="HGP創英角ｺﾞｼｯｸUB" pitchFamily="50" charset="-128"/>
                        </a:rPr>
                        <a:t>　</a:t>
                      </a:r>
                      <a:r>
                        <a:rPr lang="en-US" altLang="ja-JP" sz="2600" b="0" i="0" u="none" strike="noStrike" dirty="0">
                          <a:solidFill>
                            <a:srgbClr val="000000"/>
                          </a:solidFill>
                          <a:effectLst/>
                          <a:latin typeface="HGP創英角ｺﾞｼｯｸUB" pitchFamily="50" charset="-128"/>
                          <a:ea typeface="HGP創英角ｺﾞｼｯｸUB" pitchFamily="50" charset="-128"/>
                        </a:rPr>
                        <a:t>【</a:t>
                      </a:r>
                      <a:r>
                        <a:rPr lang="ja-JP" altLang="en-US" sz="2600" b="0" i="0" u="none" strike="noStrike" dirty="0">
                          <a:solidFill>
                            <a:srgbClr val="000000"/>
                          </a:solidFill>
                          <a:effectLst/>
                          <a:latin typeface="HGP創英角ｺﾞｼｯｸUB" pitchFamily="50" charset="-128"/>
                          <a:ea typeface="HGP創英角ｺﾞｼｯｸUB" pitchFamily="50" charset="-128"/>
                        </a:rPr>
                        <a:t>戦略１－２</a:t>
                      </a:r>
                      <a:r>
                        <a:rPr lang="en-US" altLang="ja-JP" sz="2600" b="0" i="0" u="none" strike="noStrike" dirty="0">
                          <a:solidFill>
                            <a:srgbClr val="000000"/>
                          </a:solidFill>
                          <a:effectLst/>
                          <a:latin typeface="HGP創英角ｺﾞｼｯｸUB" pitchFamily="50" charset="-128"/>
                          <a:ea typeface="HGP創英角ｺﾞｼｯｸUB" pitchFamily="50" charset="-128"/>
                        </a:rPr>
                        <a:t>】</a:t>
                      </a:r>
                    </a:p>
                    <a:p>
                      <a:pPr algn="ctr" fontAlgn="ctr"/>
                      <a:r>
                        <a:rPr lang="ja-JP" altLang="en-US" sz="2600" b="0" i="0" u="none" strike="noStrike" dirty="0">
                          <a:solidFill>
                            <a:schemeClr val="tx1"/>
                          </a:solidFill>
                          <a:effectLst/>
                          <a:latin typeface="HGP創英角ｺﾞｼｯｸUB" pitchFamily="50" charset="-128"/>
                          <a:ea typeface="HGP創英角ｺﾞｼｯｸUB" pitchFamily="50" charset="-128"/>
                        </a:rPr>
                        <a:t>区民が生き生きと活躍している</a:t>
                      </a:r>
                      <a:endParaRPr lang="en-US" altLang="ja-JP" sz="2600" b="0" i="0" u="none" strike="noStrike" dirty="0">
                        <a:solidFill>
                          <a:schemeClr val="tx1"/>
                        </a:solidFill>
                        <a:effectLst/>
                        <a:latin typeface="HGP創英角ｺﾞｼｯｸUB" pitchFamily="50" charset="-128"/>
                        <a:ea typeface="HGP創英角ｺﾞｼｯｸUB" pitchFamily="50" charset="-128"/>
                      </a:endParaRPr>
                    </a:p>
                    <a:p>
                      <a:pPr algn="ctr" fontAlgn="ctr"/>
                      <a:r>
                        <a:rPr lang="ja-JP" altLang="en-US" sz="2600" b="0" i="0" u="none" strike="noStrike" dirty="0">
                          <a:solidFill>
                            <a:schemeClr val="tx1"/>
                          </a:solidFill>
                          <a:effectLst/>
                          <a:latin typeface="HGP創英角ｺﾞｼｯｸUB" pitchFamily="50" charset="-128"/>
                          <a:ea typeface="HGP創英角ｺﾞｼｯｸUB" pitchFamily="50" charset="-128"/>
                        </a:rPr>
                        <a:t>魅力あるまちづくり</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328412">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めざす成果</a:t>
                      </a:r>
                      <a:r>
                        <a:rPr lang="ja-JP" altLang="en-US" sz="1200" b="0" i="0" u="none" strike="noStrike" dirty="0">
                          <a:solidFill>
                            <a:srgbClr val="000000"/>
                          </a:solidFill>
                          <a:effectLst/>
                          <a:latin typeface="HG丸ｺﾞｼｯｸM-PRO" pitchFamily="50" charset="-128"/>
                          <a:ea typeface="HG丸ｺﾞｼｯｸM-PRO" pitchFamily="50" charset="-128"/>
                        </a:rPr>
                        <a:t>（概ね３～５年間を設定）</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651248">
                <a:tc>
                  <a:txBody>
                    <a:bodyPr/>
                    <a:lstStyle/>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めざす状態</a:t>
                      </a:r>
                      <a:r>
                        <a:rPr lang="en-US" altLang="ja-JP" sz="1200" b="0" i="0" u="none" strike="noStrike" dirty="0">
                          <a:solidFill>
                            <a:srgbClr val="000000"/>
                          </a:solidFill>
                          <a:effectLst/>
                          <a:latin typeface="HG丸ｺﾞｼｯｸM-PRO" pitchFamily="50" charset="-128"/>
                          <a:ea typeface="HG丸ｺﾞｼｯｸM-PRO" pitchFamily="50" charset="-128"/>
                        </a:rPr>
                        <a:t>》</a:t>
                      </a:r>
                      <a:br>
                        <a:rPr lang="en-US" altLang="ja-JP" sz="1200" b="0" i="0" u="none" strike="noStrike" dirty="0">
                          <a:solidFill>
                            <a:srgbClr val="000000"/>
                          </a:solidFill>
                          <a:effectLst/>
                          <a:latin typeface="HG丸ｺﾞｼｯｸM-PRO" pitchFamily="50" charset="-128"/>
                          <a:ea typeface="HG丸ｺﾞｼｯｸM-PRO" pitchFamily="50" charset="-128"/>
                        </a:rPr>
                      </a:br>
                      <a:r>
                        <a:rPr lang="ja-JP" altLang="en-US" sz="1200" b="0" i="0" u="none" strike="noStrike" dirty="0">
                          <a:solidFill>
                            <a:srgbClr val="000000"/>
                          </a:solidFill>
                          <a:effectLst/>
                          <a:latin typeface="HG丸ｺﾞｼｯｸM-PRO" pitchFamily="50" charset="-128"/>
                          <a:ea typeface="HG丸ｺﾞｼｯｸM-PRO" pitchFamily="50" charset="-128"/>
                        </a:rPr>
                        <a:t>・多くの</a:t>
                      </a:r>
                      <a:r>
                        <a:rPr lang="ja-JP" altLang="en-US" sz="1200" b="0" i="0" u="none" strike="noStrike" dirty="0" err="1">
                          <a:solidFill>
                            <a:srgbClr val="000000"/>
                          </a:solidFill>
                          <a:effectLst/>
                          <a:latin typeface="HG丸ｺﾞｼｯｸM-PRO" pitchFamily="50" charset="-128"/>
                          <a:ea typeface="HG丸ｺﾞｼｯｸM-PRO" pitchFamily="50" charset="-128"/>
                        </a:rPr>
                        <a:t>区民が</a:t>
                      </a:r>
                      <a:r>
                        <a:rPr lang="ja-JP" altLang="en-US" sz="1200" b="0" i="0" u="none" strike="noStrike" dirty="0" err="1">
                          <a:solidFill>
                            <a:schemeClr val="tx1"/>
                          </a:solidFill>
                          <a:effectLst/>
                          <a:latin typeface="HG丸ｺﾞｼｯｸM-PRO" pitchFamily="50" charset="-128"/>
                          <a:ea typeface="HG丸ｺﾞｼｯｸM-PRO" pitchFamily="50" charset="-128"/>
                        </a:rPr>
                        <a:t>区民が</a:t>
                      </a:r>
                      <a:r>
                        <a:rPr lang="ja-JP" altLang="en-US" sz="1200" b="0" i="0" u="none" strike="noStrike" dirty="0">
                          <a:solidFill>
                            <a:schemeClr val="tx1"/>
                          </a:solidFill>
                          <a:effectLst/>
                          <a:latin typeface="HG丸ｺﾞｼｯｸM-PRO" pitchFamily="50" charset="-128"/>
                          <a:ea typeface="HG丸ｺﾞｼｯｸM-PRO" pitchFamily="50" charset="-128"/>
                        </a:rPr>
                        <a:t>主体の様々なまちづくりに関連する事業又は企画に参加し、区民の活</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躍で魅力あるまちづくりが進む</a:t>
                      </a:r>
                      <a:r>
                        <a:rPr lang="ja-JP" altLang="en-US" sz="1200" b="0" i="0" u="none" strike="noStrike" dirty="0">
                          <a:solidFill>
                            <a:srgbClr val="000000"/>
                          </a:solidFill>
                          <a:effectLst/>
                          <a:latin typeface="HG丸ｺﾞｼｯｸM-PRO" pitchFamily="50" charset="-128"/>
                          <a:ea typeface="HG丸ｺﾞｼｯｸM-PRO" pitchFamily="50" charset="-128"/>
                        </a:rPr>
                        <a:t>状態。</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en-US" altLang="ja-JP"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rgbClr val="000000"/>
                          </a:solidFill>
                          <a:effectLst/>
                          <a:latin typeface="HG丸ｺﾞｼｯｸM-PRO" pitchFamily="50" charset="-128"/>
                          <a:ea typeface="HG丸ｺﾞｼｯｸM-PRO" pitchFamily="50" charset="-128"/>
                        </a:rPr>
                        <a:t>成果目標</a:t>
                      </a:r>
                      <a:r>
                        <a:rPr lang="en-US" altLang="ja-JP" sz="1200" b="0" i="0" u="none" strike="noStrike" dirty="0">
                          <a:solidFill>
                            <a:srgbClr val="000000"/>
                          </a:solidFill>
                          <a:effectLst/>
                          <a:latin typeface="HG丸ｺﾞｼｯｸM-PRO" pitchFamily="50" charset="-128"/>
                          <a:ea typeface="HG丸ｺﾞｼｯｸM-PRO" pitchFamily="50" charset="-128"/>
                        </a:rPr>
                        <a:t>》</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・区民が主体の事業に参加したいと思う割合（区民アンケート</a:t>
                      </a:r>
                      <a:r>
                        <a:rPr lang="en-US" altLang="ja-JP" sz="1050" b="0" i="0" u="none" strike="noStrike" baseline="50000" dirty="0">
                          <a:solidFill>
                            <a:srgbClr val="000000"/>
                          </a:solidFill>
                          <a:effectLst/>
                          <a:latin typeface="HG丸ｺﾞｼｯｸM-PRO" pitchFamily="50" charset="-128"/>
                          <a:ea typeface="HG丸ｺﾞｼｯｸM-PRO" pitchFamily="50" charset="-128"/>
                        </a:rPr>
                        <a:t>3</a:t>
                      </a:r>
                      <a:r>
                        <a:rPr lang="ja-JP" altLang="en-US" sz="1200" b="0" i="0" u="none" strike="noStrike" dirty="0">
                          <a:solidFill>
                            <a:schemeClr val="tx1"/>
                          </a:solidFill>
                          <a:effectLst/>
                          <a:latin typeface="HG丸ｺﾞｼｯｸM-PRO" pitchFamily="50" charset="-128"/>
                          <a:ea typeface="HG丸ｺﾞｼｯｸM-PRO" pitchFamily="50" charset="-128"/>
                        </a:rPr>
                        <a:t>）　</a:t>
                      </a: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令和</a:t>
                      </a:r>
                      <a:r>
                        <a:rPr lang="en-US" altLang="ja-JP" sz="1200" b="0" i="0" u="none" strike="noStrike" dirty="0">
                          <a:solidFill>
                            <a:schemeClr val="tx1"/>
                          </a:solidFill>
                          <a:effectLst/>
                          <a:latin typeface="HG丸ｺﾞｼｯｸM-PRO" pitchFamily="50" charset="-128"/>
                          <a:ea typeface="HG丸ｺﾞｼｯｸM-PRO" pitchFamily="50" charset="-128"/>
                        </a:rPr>
                        <a:t>4</a:t>
                      </a:r>
                      <a:r>
                        <a:rPr lang="ja-JP" altLang="en-US" sz="1200" b="0" i="0" u="none" strike="noStrike" dirty="0">
                          <a:solidFill>
                            <a:schemeClr val="tx1"/>
                          </a:solidFill>
                          <a:effectLst/>
                          <a:latin typeface="HG丸ｺﾞｼｯｸM-PRO" pitchFamily="50" charset="-128"/>
                          <a:ea typeface="HG丸ｺﾞｼｯｸM-PRO" pitchFamily="50" charset="-128"/>
                        </a:rPr>
                        <a:t>年度　</a:t>
                      </a:r>
                      <a:r>
                        <a:rPr lang="en-US" altLang="ja-JP" sz="1200" b="0" i="0" u="none" strike="noStrike" dirty="0">
                          <a:solidFill>
                            <a:schemeClr val="tx1"/>
                          </a:solidFill>
                          <a:effectLst/>
                          <a:latin typeface="HG丸ｺﾞｼｯｸM-PRO" pitchFamily="50" charset="-128"/>
                          <a:ea typeface="HG丸ｺﾞｼｯｸM-PRO" pitchFamily="50" charset="-128"/>
                        </a:rPr>
                        <a:t>60</a:t>
                      </a:r>
                      <a:r>
                        <a:rPr lang="ja-JP" altLang="en-US" sz="1200" b="0" i="0" u="none" strike="noStrike" dirty="0">
                          <a:solidFill>
                            <a:schemeClr val="tx1"/>
                          </a:solidFill>
                          <a:effectLst/>
                          <a:latin typeface="HG丸ｺﾞｼｯｸM-PRO" pitchFamily="50" charset="-128"/>
                          <a:ea typeface="HG丸ｺﾞｼｯｸM-PRO" pitchFamily="50" charset="-128"/>
                        </a:rPr>
                        <a:t>％以上</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FF0000"/>
                          </a:solidFill>
                          <a:effectLst/>
                          <a:latin typeface="HG丸ｺﾞｼｯｸM-PRO" pitchFamily="50" charset="-128"/>
                          <a:ea typeface="HG丸ｺﾞｼｯｸM-PRO" pitchFamily="50" charset="-128"/>
                        </a:rPr>
                        <a:t>　      </a:t>
                      </a:r>
                      <a:r>
                        <a:rPr lang="ja-JP" altLang="en-US" sz="1100" b="0" i="0" u="none" strike="noStrike" dirty="0">
                          <a:solidFill>
                            <a:schemeClr val="tx1"/>
                          </a:solidFill>
                          <a:effectLst/>
                          <a:latin typeface="HG丸ｺﾞｼｯｸM-PRO" pitchFamily="50" charset="-128"/>
                          <a:ea typeface="HG丸ｺﾞｼｯｸM-PRO" pitchFamily="50" charset="-128"/>
                        </a:rPr>
                        <a:t>（参考：</a:t>
                      </a:r>
                      <a:r>
                        <a:rPr lang="zh-TW" altLang="en-US" sz="1100" b="0" i="0" u="none" strike="noStrike" dirty="0">
                          <a:solidFill>
                            <a:schemeClr val="tx1"/>
                          </a:solidFill>
                          <a:effectLst/>
                          <a:latin typeface="HG丸ｺﾞｼｯｸM-PRO" pitchFamily="50" charset="-128"/>
                          <a:ea typeface="HG丸ｺﾞｼｯｸM-PRO" pitchFamily="50" charset="-128"/>
                        </a:rPr>
                        <a:t>令和</a:t>
                      </a:r>
                      <a:r>
                        <a:rPr lang="en-US" altLang="zh-TW" sz="1100" b="0" i="0" u="none" strike="noStrike" dirty="0">
                          <a:solidFill>
                            <a:schemeClr val="tx1"/>
                          </a:solidFill>
                          <a:effectLst/>
                          <a:latin typeface="HG丸ｺﾞｼｯｸM-PRO" pitchFamily="50" charset="-128"/>
                          <a:ea typeface="HG丸ｺﾞｼｯｸM-PRO" pitchFamily="50" charset="-128"/>
                        </a:rPr>
                        <a:t>3</a:t>
                      </a:r>
                      <a:r>
                        <a:rPr lang="zh-TW" altLang="en-US" sz="1100" b="0" i="0" u="none" strike="noStrike" dirty="0">
                          <a:solidFill>
                            <a:schemeClr val="tx1"/>
                          </a:solidFill>
                          <a:effectLst/>
                          <a:latin typeface="HG丸ｺﾞｼｯｸM-PRO" pitchFamily="50" charset="-128"/>
                          <a:ea typeface="HG丸ｺﾞｼｯｸM-PRO" pitchFamily="50" charset="-128"/>
                        </a:rPr>
                        <a:t>年度</a:t>
                      </a:r>
                      <a:r>
                        <a:rPr lang="ja-JP" altLang="en-US" sz="1100" b="0" i="0" u="none" strike="noStrike" dirty="0">
                          <a:solidFill>
                            <a:schemeClr val="tx1"/>
                          </a:solidFill>
                          <a:effectLst/>
                          <a:latin typeface="HG丸ｺﾞｼｯｸM-PRO" pitchFamily="50" charset="-128"/>
                          <a:ea typeface="HG丸ｺﾞｼｯｸM-PRO" pitchFamily="50" charset="-128"/>
                        </a:rPr>
                        <a:t>区民アンケート）</a:t>
                      </a:r>
                      <a:endParaRPr lang="en-US" altLang="ja-JP" sz="11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kumimoji="0" lang="ja-JP" altLang="en-US" sz="1100" dirty="0">
                          <a:solidFill>
                            <a:schemeClr val="tx1"/>
                          </a:solidFill>
                          <a:latin typeface="HG丸ｺﾞｼｯｸM-PRO" panose="020F0600000000000000" pitchFamily="50" charset="-128"/>
                          <a:ea typeface="HG丸ｺﾞｼｯｸM-PRO" panose="020F0600000000000000" pitchFamily="50" charset="-128"/>
                        </a:rPr>
                        <a:t>                  　 企画・計画段階から区民の参画や協働を得るように努めていると思う割合　</a:t>
                      </a:r>
                      <a:r>
                        <a:rPr kumimoji="0" lang="en-US" altLang="ja-JP" sz="1100" dirty="0">
                          <a:solidFill>
                            <a:schemeClr val="tx1"/>
                          </a:solidFill>
                          <a:latin typeface="HG丸ｺﾞｼｯｸM-PRO" panose="020F0600000000000000" pitchFamily="50" charset="-128"/>
                          <a:ea typeface="HG丸ｺﾞｼｯｸM-PRO" panose="020F0600000000000000" pitchFamily="50" charset="-128"/>
                        </a:rPr>
                        <a:t>54.8%</a:t>
                      </a:r>
                      <a:endParaRPr lang="en-US" altLang="ja-JP" sz="11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28412">
                <a:tc>
                  <a:txBody>
                    <a:bodyPr/>
                    <a:lstStyle/>
                    <a:p>
                      <a:pPr algn="l" fontAlgn="ctr"/>
                      <a:r>
                        <a:rPr lang="ja-JP" altLang="en-US" sz="1600" b="1" i="0" u="none" strike="noStrike" dirty="0">
                          <a:solidFill>
                            <a:srgbClr val="000000"/>
                          </a:solidFill>
                          <a:effectLst/>
                          <a:latin typeface="HG丸ｺﾞｼｯｸM-PRO" pitchFamily="50" charset="-128"/>
                          <a:ea typeface="HG丸ｺﾞｼｯｸM-PRO" pitchFamily="50" charset="-128"/>
                        </a:rPr>
                        <a:t>戦略</a:t>
                      </a: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1484368">
                <a:tc>
                  <a:txBody>
                    <a:bodyPr/>
                    <a:lstStyle/>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・「城東区ゆめ～まち～未来会議」</a:t>
                      </a:r>
                      <a:r>
                        <a:rPr lang="en-US" altLang="ja-JP" sz="1050" b="0" i="0" u="none" strike="noStrike" baseline="50000" dirty="0">
                          <a:solidFill>
                            <a:srgbClr val="000000"/>
                          </a:solidFill>
                          <a:effectLst/>
                          <a:latin typeface="HG丸ｺﾞｼｯｸM-PRO" pitchFamily="50" charset="-128"/>
                          <a:ea typeface="HG丸ｺﾞｼｯｸM-PRO" pitchFamily="50" charset="-128"/>
                        </a:rPr>
                        <a:t>4</a:t>
                      </a:r>
                      <a:r>
                        <a:rPr lang="ja-JP" altLang="en-US" sz="1200" b="0" i="0" u="none" strike="noStrike" dirty="0">
                          <a:solidFill>
                            <a:srgbClr val="000000"/>
                          </a:solidFill>
                          <a:effectLst/>
                          <a:latin typeface="HG丸ｺﾞｼｯｸM-PRO" pitchFamily="50" charset="-128"/>
                          <a:ea typeface="HG丸ｺﾞｼｯｸM-PRO" pitchFamily="50" charset="-128"/>
                        </a:rPr>
                        <a:t>や「アイラブ城北川実行委員会」</a:t>
                      </a:r>
                      <a:r>
                        <a:rPr lang="en-US" altLang="ja-JP" sz="1050" b="0" i="0" u="none" strike="noStrike" baseline="50000" dirty="0">
                          <a:solidFill>
                            <a:srgbClr val="000000"/>
                          </a:solidFill>
                          <a:effectLst/>
                          <a:latin typeface="HG丸ｺﾞｼｯｸM-PRO" pitchFamily="50" charset="-128"/>
                          <a:ea typeface="HG丸ｺﾞｼｯｸM-PRO" pitchFamily="50" charset="-128"/>
                        </a:rPr>
                        <a:t>5</a:t>
                      </a:r>
                      <a:r>
                        <a:rPr lang="ja-JP" altLang="en-US" sz="1200" b="0" i="0" u="none" strike="noStrike" dirty="0">
                          <a:solidFill>
                            <a:srgbClr val="000000"/>
                          </a:solidFill>
                          <a:effectLst/>
                          <a:latin typeface="HG丸ｺﾞｼｯｸM-PRO" pitchFamily="50" charset="-128"/>
                          <a:ea typeface="HG丸ｺﾞｼｯｸM-PRO" pitchFamily="50" charset="-128"/>
                        </a:rPr>
                        <a:t>など</a:t>
                      </a:r>
                      <a:r>
                        <a:rPr lang="ja-JP" altLang="en-US" sz="1200" b="0" i="0" u="none" strike="noStrike" dirty="0">
                          <a:solidFill>
                            <a:schemeClr val="tx1"/>
                          </a:solidFill>
                          <a:effectLst/>
                          <a:latin typeface="HG丸ｺﾞｼｯｸM-PRO" pitchFamily="50" charset="-128"/>
                          <a:ea typeface="HG丸ｺﾞｼｯｸM-PRO" pitchFamily="50" charset="-128"/>
                        </a:rPr>
                        <a:t>区民が主体的に</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活動する幅広い層のまちづくり担い手の自主的活動が活性化するよう活動を支援し、区民</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との懸け橋となる</a:t>
                      </a:r>
                      <a:r>
                        <a:rPr lang="ja-JP" altLang="en-US" sz="1200" b="0" i="0" u="none" strike="noStrike" dirty="0">
                          <a:solidFill>
                            <a:srgbClr val="000000"/>
                          </a:solidFill>
                          <a:effectLst/>
                          <a:latin typeface="HG丸ｺﾞｼｯｸM-PRO" pitchFamily="50" charset="-128"/>
                          <a:ea typeface="HG丸ｺﾞｼｯｸM-PRO" pitchFamily="50" charset="-128"/>
                        </a:rPr>
                        <a:t>。</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a:t>
                      </a:r>
                      <a:r>
                        <a:rPr lang="ja-JP" altLang="en-US" sz="1200" b="0" i="0" u="none" strike="noStrike" dirty="0">
                          <a:solidFill>
                            <a:schemeClr val="tx1"/>
                          </a:solidFill>
                          <a:effectLst/>
                          <a:latin typeface="HG丸ｺﾞｼｯｸM-PRO" pitchFamily="50" charset="-128"/>
                          <a:ea typeface="HG丸ｺﾞｼｯｸM-PRO" pitchFamily="50" charset="-128"/>
                        </a:rPr>
                        <a:t>多くの人が音楽や芸術にふれあえる機会の提供とこどもたちの音楽活動など様々な活動の</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200" b="0" i="0" u="none" strike="noStrike" dirty="0">
                          <a:solidFill>
                            <a:schemeClr val="tx1"/>
                          </a:solidFill>
                          <a:effectLst/>
                          <a:latin typeface="HG丸ｺﾞｼｯｸM-PRO" pitchFamily="50" charset="-128"/>
                          <a:ea typeface="HG丸ｺﾞｼｯｸM-PRO" pitchFamily="50" charset="-128"/>
                        </a:rPr>
                        <a:t>　場</a:t>
                      </a:r>
                      <a:r>
                        <a:rPr lang="ja-JP" altLang="en-US" sz="1200" b="0" i="0" u="none" strike="noStrike" dirty="0">
                          <a:solidFill>
                            <a:srgbClr val="000000"/>
                          </a:solidFill>
                          <a:effectLst/>
                          <a:latin typeface="HG丸ｺﾞｼｯｸM-PRO" pitchFamily="50" charset="-128"/>
                          <a:ea typeface="HG丸ｺﾞｼｯｸM-PRO" pitchFamily="50" charset="-128"/>
                        </a:rPr>
                        <a:t>を支援する。</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r>
                        <a:rPr lang="ja-JP" altLang="en-US" sz="1200" b="0" i="0" u="none" strike="noStrike" dirty="0">
                          <a:solidFill>
                            <a:srgbClr val="000000"/>
                          </a:solidFill>
                          <a:effectLst/>
                          <a:latin typeface="HG丸ｺﾞｼｯｸM-PRO" pitchFamily="50" charset="-128"/>
                          <a:ea typeface="HG丸ｺﾞｼｯｸM-PRO" pitchFamily="50" charset="-128"/>
                        </a:rPr>
                        <a:t>・「区民による緑化活動」を支援するとともに緑化活動を推進する人材育成を行う。</a:t>
                      </a:r>
                      <a:endParaRPr lang="en-US" altLang="ja-JP" sz="1200" b="0" i="0" u="none" strike="noStrike" dirty="0">
                        <a:solidFill>
                          <a:srgbClr val="000000"/>
                        </a:solidFill>
                        <a:effectLst/>
                        <a:latin typeface="HG丸ｺﾞｼｯｸM-PRO" pitchFamily="50" charset="-128"/>
                        <a:ea typeface="HG丸ｺﾞｼｯｸM-PRO" pitchFamily="50" charset="-128"/>
                      </a:endParaRPr>
                    </a:p>
                    <a:p>
                      <a:pPr algn="l" fontAlgn="ctr"/>
                      <a:endParaRPr lang="en-US" altLang="ja-JP" sz="1200" b="0" i="0" u="none" strike="noStrike" dirty="0">
                        <a:solidFill>
                          <a:srgbClr val="000000"/>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・小学校等を拠点として取り組まれている生涯学習活動を支援し、地域コミュニティづくり</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を推進するとともに文化・スポーツを通じてこどもから高齢者までが気軽に交流できるよ</a:t>
                      </a:r>
                      <a:endParaRPr lang="en-US" altLang="ja-JP" sz="1200" b="0" i="0" u="none" strike="noStrike" dirty="0">
                        <a:solidFill>
                          <a:schemeClr val="tx1"/>
                        </a:solidFill>
                        <a:effectLst/>
                        <a:latin typeface="HG丸ｺﾞｼｯｸM-PRO" pitchFamily="50" charset="-128"/>
                        <a:ea typeface="HG丸ｺﾞｼｯｸM-PRO" pitchFamily="50" charset="-128"/>
                      </a:endParaRPr>
                    </a:p>
                    <a:p>
                      <a:pPr marL="0" marR="0" lvl="0" indent="0" algn="l" defTabSz="914331"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HG丸ｺﾞｼｯｸM-PRO" pitchFamily="50" charset="-128"/>
                          <a:ea typeface="HG丸ｺﾞｼｯｸM-PRO" pitchFamily="50" charset="-128"/>
                        </a:rPr>
                        <a:t>　うな場所づくりを行う。</a:t>
                      </a:r>
                      <a:endParaRPr lang="en-US" altLang="ja-JP" sz="12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正方形/長方形 2"/>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kumimoji="1" lang="en-US" altLang="ja-JP" dirty="0">
                <a:solidFill>
                  <a:schemeClr val="tx1"/>
                </a:solidFill>
                <a:latin typeface="+mn-ea"/>
              </a:rPr>
              <a:t>15</a:t>
            </a:r>
            <a:r>
              <a:rPr kumimoji="1" lang="en-US" altLang="ja-JP" dirty="0">
                <a:solidFill>
                  <a:schemeClr val="tx1"/>
                </a:solidFill>
              </a:rPr>
              <a:t>-</a:t>
            </a:r>
            <a:endParaRPr kumimoji="1" lang="ja-JP" altLang="en-US" dirty="0">
              <a:solidFill>
                <a:schemeClr val="tx1"/>
              </a:solidFill>
            </a:endParaRPr>
          </a:p>
        </p:txBody>
      </p:sp>
      <p:sp>
        <p:nvSpPr>
          <p:cNvPr id="6" name="正方形/長方形 5"/>
          <p:cNvSpPr/>
          <p:nvPr/>
        </p:nvSpPr>
        <p:spPr>
          <a:xfrm>
            <a:off x="-16262" y="27187"/>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主な経営課題について</a:t>
            </a:r>
            <a:endParaRPr kumimoji="1" lang="ja-JP" altLang="en-US" sz="1050" dirty="0">
              <a:solidFill>
                <a:schemeClr val="tx1"/>
              </a:solidFill>
              <a:latin typeface="+mj-ea"/>
              <a:ea typeface="+mj-ea"/>
            </a:endParaRPr>
          </a:p>
        </p:txBody>
      </p:sp>
      <p:sp>
        <p:nvSpPr>
          <p:cNvPr id="7" name="正方形/長方形 6"/>
          <p:cNvSpPr/>
          <p:nvPr/>
        </p:nvSpPr>
        <p:spPr>
          <a:xfrm>
            <a:off x="2708920" y="-15552"/>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戦略１－２</a:t>
            </a:r>
            <a:endParaRPr kumimoji="1" lang="ja-JP" altLang="en-US" sz="1050" dirty="0">
              <a:solidFill>
                <a:schemeClr val="tx1"/>
              </a:solidFill>
              <a:latin typeface="+mj-ea"/>
              <a:ea typeface="+mj-ea"/>
            </a:endParaRPr>
          </a:p>
        </p:txBody>
      </p:sp>
      <p:sp>
        <p:nvSpPr>
          <p:cNvPr id="9" name="正方形/長方形 8"/>
          <p:cNvSpPr/>
          <p:nvPr/>
        </p:nvSpPr>
        <p:spPr>
          <a:xfrm>
            <a:off x="164679" y="7901954"/>
            <a:ext cx="6453336" cy="16595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en-US" altLang="ja-JP" sz="1000" baseline="50000" dirty="0">
                <a:solidFill>
                  <a:srgbClr val="000000"/>
                </a:solidFill>
                <a:latin typeface="HG丸ｺﾞｼｯｸM-PRO" pitchFamily="50" charset="-128"/>
                <a:ea typeface="HG丸ｺﾞｼｯｸM-PRO" pitchFamily="50" charset="-128"/>
              </a:rPr>
              <a:t>3</a:t>
            </a:r>
            <a:r>
              <a:rPr lang="ja-JP" altLang="en-US" sz="1000" baseline="50000" dirty="0">
                <a:solidFill>
                  <a:srgbClr val="000000"/>
                </a:solidFill>
                <a:latin typeface="HG丸ｺﾞｼｯｸM-PRO" pitchFamily="50" charset="-128"/>
                <a:ea typeface="HG丸ｺﾞｼｯｸM-PRO" pitchFamily="50" charset="-128"/>
              </a:rPr>
              <a:t>　</a:t>
            </a:r>
            <a:r>
              <a:rPr lang="ja-JP" altLang="ja-JP" sz="1000" dirty="0"/>
              <a:t>多様な意見やニーズを把握し、その結果を区の事業実施や事業改善に反映させ、区政運営のより一層の充実を図る目的で、住民基本台帳により無作為に抽出した区民を対象に実施しているアンケート調査。</a:t>
            </a:r>
            <a:endParaRPr lang="en-US" altLang="ja-JP" sz="1000" dirty="0"/>
          </a:p>
          <a:p>
            <a:endParaRPr lang="en-US" altLang="ja-JP" sz="1000" baseline="50000" dirty="0">
              <a:solidFill>
                <a:srgbClr val="000000"/>
              </a:solidFill>
              <a:latin typeface="HG丸ｺﾞｼｯｸM-PRO" pitchFamily="50" charset="-128"/>
              <a:ea typeface="HG丸ｺﾞｼｯｸM-PRO" pitchFamily="50" charset="-128"/>
            </a:endParaRPr>
          </a:p>
          <a:p>
            <a:r>
              <a:rPr lang="en-US" altLang="ja-JP" sz="1000" baseline="50000" dirty="0">
                <a:solidFill>
                  <a:srgbClr val="000000"/>
                </a:solidFill>
                <a:latin typeface="HG丸ｺﾞｼｯｸM-PRO" pitchFamily="50" charset="-128"/>
                <a:ea typeface="HG丸ｺﾞｼｯｸM-PRO" pitchFamily="50" charset="-128"/>
              </a:rPr>
              <a:t>4</a:t>
            </a:r>
            <a:r>
              <a:rPr lang="ja-JP" altLang="en-US" sz="1000" baseline="50000" dirty="0">
                <a:solidFill>
                  <a:srgbClr val="000000"/>
                </a:solidFill>
                <a:latin typeface="HG丸ｺﾞｼｯｸM-PRO" pitchFamily="50" charset="-128"/>
                <a:ea typeface="HG丸ｺﾞｼｯｸM-PRO" pitchFamily="50" charset="-128"/>
              </a:rPr>
              <a:t>　</a:t>
            </a:r>
            <a:r>
              <a:rPr lang="ja-JP" altLang="ja-JP" sz="1000" dirty="0"/>
              <a:t>平成</a:t>
            </a:r>
            <a:r>
              <a:rPr lang="en-US" altLang="ja-JP" sz="1000" dirty="0"/>
              <a:t>16</a:t>
            </a:r>
            <a:r>
              <a:rPr lang="ja-JP" altLang="ja-JP" sz="1000" dirty="0"/>
              <a:t>年度に組織され</a:t>
            </a:r>
            <a:r>
              <a:rPr lang="ja-JP" altLang="en-US" sz="1000" dirty="0">
                <a:solidFill>
                  <a:srgbClr val="FF0000"/>
                </a:solidFill>
              </a:rPr>
              <a:t>、</a:t>
            </a:r>
            <a:r>
              <a:rPr lang="ja-JP" altLang="ja-JP" sz="1000" dirty="0"/>
              <a:t>平成</a:t>
            </a:r>
            <a:r>
              <a:rPr lang="en-US" altLang="ja-JP" sz="1000" dirty="0"/>
              <a:t>18</a:t>
            </a:r>
            <a:r>
              <a:rPr lang="ja-JP" altLang="ja-JP" sz="1000" dirty="0"/>
              <a:t>年度から</a:t>
            </a:r>
            <a:r>
              <a:rPr lang="en-US" altLang="ja-JP" sz="1000" dirty="0">
                <a:solidFill>
                  <a:schemeClr val="tx1"/>
                </a:solidFill>
              </a:rPr>
              <a:t>10</a:t>
            </a:r>
            <a:r>
              <a:rPr lang="ja-JP" altLang="en-US" sz="1000" dirty="0">
                <a:solidFill>
                  <a:schemeClr val="tx1"/>
                </a:solidFill>
              </a:rPr>
              <a:t>年間を目標とした</a:t>
            </a:r>
            <a:r>
              <a:rPr lang="ja-JP" altLang="ja-JP" sz="1000" dirty="0">
                <a:solidFill>
                  <a:schemeClr val="tx1"/>
                </a:solidFill>
              </a:rPr>
              <a:t>「城東区未来わがまちビジョン」の実現に向けて</a:t>
            </a:r>
            <a:r>
              <a:rPr lang="ja-JP" altLang="en-US" sz="1000" dirty="0">
                <a:solidFill>
                  <a:schemeClr val="tx1"/>
                </a:solidFill>
              </a:rPr>
              <a:t>活動</a:t>
            </a:r>
            <a:r>
              <a:rPr lang="ja-JP" altLang="ja-JP" sz="1000" dirty="0">
                <a:solidFill>
                  <a:schemeClr val="tx1"/>
                </a:solidFill>
              </a:rPr>
              <a:t>し、</a:t>
            </a:r>
            <a:r>
              <a:rPr lang="ja-JP" altLang="en-US" sz="1000" dirty="0">
                <a:solidFill>
                  <a:schemeClr val="tx1"/>
                </a:solidFill>
              </a:rPr>
              <a:t>現在も区民が主体のまちづくりをめざし、</a:t>
            </a:r>
            <a:r>
              <a:rPr lang="ja-JP" altLang="ja-JP" sz="1000" dirty="0">
                <a:solidFill>
                  <a:schemeClr val="tx1"/>
                </a:solidFill>
              </a:rPr>
              <a:t>「城東区</a:t>
            </a:r>
            <a:r>
              <a:rPr lang="en-US" altLang="ja-JP" sz="1000" dirty="0">
                <a:solidFill>
                  <a:schemeClr val="tx1"/>
                </a:solidFill>
              </a:rPr>
              <a:t>SARUGAKU</a:t>
            </a:r>
            <a:r>
              <a:rPr lang="ja-JP" altLang="ja-JP" sz="1000" dirty="0">
                <a:solidFill>
                  <a:schemeClr val="tx1"/>
                </a:solidFill>
              </a:rPr>
              <a:t>祭」や「</a:t>
            </a:r>
            <a:r>
              <a:rPr lang="en-US" altLang="ja-JP" sz="1000" dirty="0">
                <a:solidFill>
                  <a:schemeClr val="tx1"/>
                </a:solidFill>
              </a:rPr>
              <a:t>JOTO</a:t>
            </a:r>
            <a:r>
              <a:rPr lang="ja-JP" altLang="en-US" sz="1000" dirty="0">
                <a:solidFill>
                  <a:schemeClr val="tx1"/>
                </a:solidFill>
              </a:rPr>
              <a:t>区ラシック</a:t>
            </a:r>
            <a:r>
              <a:rPr lang="ja-JP" altLang="ja-JP" sz="1000" dirty="0">
                <a:solidFill>
                  <a:schemeClr val="tx1"/>
                </a:solidFill>
              </a:rPr>
              <a:t>」などの事業に主体的に取り組んでいる</a:t>
            </a:r>
            <a:r>
              <a:rPr lang="ja-JP" altLang="en-US" sz="1000" dirty="0">
                <a:solidFill>
                  <a:schemeClr val="tx1"/>
                </a:solidFill>
              </a:rPr>
              <a:t>区民で構成する組織</a:t>
            </a:r>
            <a:r>
              <a:rPr lang="ja-JP" altLang="ja-JP" sz="1000" dirty="0"/>
              <a:t>。</a:t>
            </a:r>
            <a:endParaRPr lang="en-US" altLang="ja-JP" sz="1000" dirty="0"/>
          </a:p>
          <a:p>
            <a:endParaRPr lang="en-US" altLang="ja-JP" sz="1000" dirty="0"/>
          </a:p>
          <a:p>
            <a:r>
              <a:rPr lang="en-US" altLang="ja-JP" sz="1000" baseline="50000" dirty="0">
                <a:solidFill>
                  <a:srgbClr val="000000"/>
                </a:solidFill>
                <a:latin typeface="HG丸ｺﾞｼｯｸM-PRO" pitchFamily="50" charset="-128"/>
                <a:ea typeface="HG丸ｺﾞｼｯｸM-PRO" pitchFamily="50" charset="-128"/>
              </a:rPr>
              <a:t>5</a:t>
            </a:r>
            <a:r>
              <a:rPr lang="ja-JP" altLang="en-US" sz="1000" baseline="50000" dirty="0">
                <a:solidFill>
                  <a:srgbClr val="000000"/>
                </a:solidFill>
                <a:latin typeface="HG丸ｺﾞｼｯｸM-PRO" pitchFamily="50" charset="-128"/>
                <a:ea typeface="HG丸ｺﾞｼｯｸM-PRO" pitchFamily="50" charset="-128"/>
              </a:rPr>
              <a:t>　</a:t>
            </a:r>
            <a:r>
              <a:rPr lang="ja-JP" altLang="ja-JP" sz="1000" dirty="0"/>
              <a:t>キャンドルナイト</a:t>
            </a:r>
            <a:r>
              <a:rPr lang="en-US" altLang="ja-JP" sz="1000" dirty="0"/>
              <a:t>in</a:t>
            </a:r>
            <a:r>
              <a:rPr lang="ja-JP" altLang="ja-JP" sz="1000" dirty="0"/>
              <a:t>城北川などの事業を通じて、城北川の魅力を発信している区民で構成する組織。</a:t>
            </a:r>
            <a:endParaRPr lang="en-US" altLang="ja-JP" sz="1000" dirty="0"/>
          </a:p>
          <a:p>
            <a:endParaRPr lang="en-US" altLang="ja-JP" sz="1000" dirty="0"/>
          </a:p>
          <a:p>
            <a:endParaRPr lang="en-US" altLang="ja-JP" sz="1000" dirty="0"/>
          </a:p>
        </p:txBody>
      </p:sp>
      <p:sp>
        <p:nvSpPr>
          <p:cNvPr id="11" name="AutoShape 1"/>
          <p:cNvSpPr>
            <a:spLocks noChangeArrowheads="1"/>
          </p:cNvSpPr>
          <p:nvPr/>
        </p:nvSpPr>
        <p:spPr bwMode="auto">
          <a:xfrm>
            <a:off x="188640" y="7400825"/>
            <a:ext cx="1952624" cy="28892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square" lIns="74290" tIns="8889" rIns="74290" bIns="8889"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1400" dirty="0">
                <a:solidFill>
                  <a:srgbClr val="FFFFFF"/>
                </a:solidFill>
                <a:latin typeface="HGP創英角ﾎﾟｯﾌﾟ体"/>
                <a:ea typeface="HGP創英角ﾎﾟｯﾌﾟ体"/>
              </a:rPr>
              <a:t>　　用　語　解　説</a:t>
            </a:r>
            <a:endParaRPr lang="en-US" altLang="ja-JP" sz="4900" dirty="0">
              <a:solidFill>
                <a:srgbClr val="FFFFFF"/>
              </a:solidFill>
              <a:latin typeface="Times New Roman"/>
              <a:cs typeface="Times New Roman"/>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40000">
            <a:off x="250051" y="7057089"/>
            <a:ext cx="476407" cy="686400"/>
          </a:xfrm>
          <a:prstGeom prst="rect">
            <a:avLst/>
          </a:prstGeom>
        </p:spPr>
      </p:pic>
      <p:cxnSp>
        <p:nvCxnSpPr>
          <p:cNvPr id="13" name="直線コネクタ 12"/>
          <p:cNvCxnSpPr/>
          <p:nvPr/>
        </p:nvCxnSpPr>
        <p:spPr>
          <a:xfrm>
            <a:off x="188640" y="7795852"/>
            <a:ext cx="2880320" cy="0"/>
          </a:xfrm>
          <a:prstGeom prst="line">
            <a:avLst/>
          </a:prstGeom>
          <a:ln w="47625" cmpd="thinThick"/>
        </p:spPr>
        <p:style>
          <a:lnRef idx="1">
            <a:schemeClr val="dk1"/>
          </a:lnRef>
          <a:fillRef idx="0">
            <a:schemeClr val="dk1"/>
          </a:fillRef>
          <a:effectRef idx="0">
            <a:schemeClr val="dk1"/>
          </a:effectRef>
          <a:fontRef idx="minor">
            <a:schemeClr val="tx1"/>
          </a:fontRef>
        </p:style>
      </p:cxnSp>
      <p:grpSp>
        <p:nvGrpSpPr>
          <p:cNvPr id="10" name="グループ化 9"/>
          <p:cNvGrpSpPr/>
          <p:nvPr/>
        </p:nvGrpSpPr>
        <p:grpSpPr>
          <a:xfrm>
            <a:off x="6093296" y="992560"/>
            <a:ext cx="389851" cy="338554"/>
            <a:chOff x="6039776" y="8639697"/>
            <a:chExt cx="389851" cy="338554"/>
          </a:xfrm>
        </p:grpSpPr>
        <p:sp>
          <p:nvSpPr>
            <p:cNvPr id="14" name="角丸四角形 13"/>
            <p:cNvSpPr/>
            <p:nvPr/>
          </p:nvSpPr>
          <p:spPr>
            <a:xfrm>
              <a:off x="6090685" y="8677618"/>
              <a:ext cx="288032" cy="28803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39776" y="8639697"/>
              <a:ext cx="389851" cy="338554"/>
            </a:xfrm>
            <a:prstGeom prst="rect">
              <a:avLst/>
            </a:prstGeom>
            <a:noFill/>
          </p:spPr>
          <p:txBody>
            <a:bodyPr wrap="none" lIns="91440" tIns="45720" rIns="91440" bIns="45720">
              <a:spAutoFit/>
            </a:bodyPr>
            <a:lstStyle/>
            <a:p>
              <a:pPr algn="ctr"/>
              <a:r>
                <a:rPr lang="ja-JP" altLang="en-US" sz="1600" b="0" cap="none" spc="0" dirty="0">
                  <a:ln w="0"/>
                  <a:solidFill>
                    <a:schemeClr val="bg1"/>
                  </a:solidFill>
                  <a:latin typeface="HGS創英角ｺﾞｼｯｸUB" panose="020B0900000000000000" pitchFamily="50" charset="-128"/>
                  <a:ea typeface="HGS創英角ｺﾞｼｯｸUB" panose="020B0900000000000000" pitchFamily="50" charset="-128"/>
                </a:rPr>
                <a:t>ま</a:t>
              </a:r>
            </a:p>
          </p:txBody>
        </p:sp>
      </p:grpSp>
      <p:pic>
        <p:nvPicPr>
          <p:cNvPr id="16" name="図 15">
            <a:extLst>
              <a:ext uri="{FF2B5EF4-FFF2-40B4-BE49-F238E27FC236}">
                <a16:creationId xmlns:a16="http://schemas.microsoft.com/office/drawing/2014/main" id="{085ACF19-57F5-4B71-B195-D9CC63351CAE}"/>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4269" y="6605810"/>
            <a:ext cx="1031909" cy="1296144"/>
          </a:xfrm>
          <a:prstGeom prst="rect">
            <a:avLst/>
          </a:prstGeom>
        </p:spPr>
      </p:pic>
    </p:spTree>
    <p:extLst>
      <p:ext uri="{BB962C8B-B14F-4D97-AF65-F5344CB8AC3E}">
        <p14:creationId xmlns:p14="http://schemas.microsoft.com/office/powerpoint/2010/main" val="21297802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eaVert" wrap="square" rtlCol="0">
        <a:spAutoFit/>
      </a:bodyPr>
      <a:lstStyle>
        <a:defPPr>
          <a:defRPr sz="800" dirty="0" smtClean="0">
            <a:latin typeface="HGPｺﾞｼｯｸE" panose="020B0900000000000000" pitchFamily="50" charset="-128"/>
            <a:ea typeface="HGPｺﾞｼｯｸE" panose="020B0900000000000000" pitchFamily="50" charset="-128"/>
          </a:defRPr>
        </a:defPPr>
      </a:lstStyle>
    </a:tx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eaVert" wrap="square" rtlCol="0">
        <a:spAutoFit/>
      </a:bodyPr>
      <a:lstStyle>
        <a:defPPr>
          <a:defRPr sz="800" dirty="0" smtClean="0">
            <a:latin typeface="HGPｺﾞｼｯｸE" panose="020B0900000000000000" pitchFamily="50" charset="-128"/>
            <a:ea typeface="HGPｺﾞｼｯｸE" panose="020B0900000000000000"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16383</Words>
  <Application>Microsoft Office PowerPoint</Application>
  <PresentationFormat>A4 210 x 297 mm</PresentationFormat>
  <Paragraphs>2086</Paragraphs>
  <Slides>46</Slides>
  <Notes>13</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46</vt:i4>
      </vt:variant>
    </vt:vector>
  </HeadingPairs>
  <TitlesOfParts>
    <vt:vector size="63" baseType="lpstr">
      <vt:lpstr>HGPｺﾞｼｯｸE</vt:lpstr>
      <vt:lpstr>HGP創英角ｺﾞｼｯｸUB</vt:lpstr>
      <vt:lpstr>HGP創英角ﾎﾟｯﾌﾟ体</vt:lpstr>
      <vt:lpstr>HGS創英角ｺﾞｼｯｸUB</vt:lpstr>
      <vt:lpstr>HG丸ｺﾞｼｯｸM-PRO</vt:lpstr>
      <vt:lpstr>Meiryo UI</vt:lpstr>
      <vt:lpstr>ＭＳ Ｐゴシック</vt:lpstr>
      <vt:lpstr>ＭＳ Ｐ明朝</vt:lpstr>
      <vt:lpstr>ＭＳ ゴシック</vt:lpstr>
      <vt:lpstr>ＭＳ 明朝</vt:lpstr>
      <vt:lpstr>メイリオ</vt:lpstr>
      <vt:lpstr>游ゴシック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2018-03-30T01:58:53Z</dcterms:created>
  <dcterms:modified xsi:type="dcterms:W3CDTF">2022-04-28T05:14:51Z</dcterms:modified>
</cp:coreProperties>
</file>