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6" r:id="rId1"/>
  </p:sldMasterIdLst>
  <p:notesMasterIdLst>
    <p:notesMasterId r:id="rId10"/>
  </p:notesMasterIdLst>
  <p:sldIdLst>
    <p:sldId id="257" r:id="rId2"/>
    <p:sldId id="258" r:id="rId3"/>
    <p:sldId id="262" r:id="rId4"/>
    <p:sldId id="261" r:id="rId5"/>
    <p:sldId id="274" r:id="rId6"/>
    <p:sldId id="267" r:id="rId7"/>
    <p:sldId id="264" r:id="rId8"/>
    <p:sldId id="265" r:id="rId9"/>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70C7"/>
    <a:srgbClr val="0F6FC6"/>
    <a:srgbClr val="CCD5EA"/>
    <a:srgbClr val="E7EBF5"/>
    <a:srgbClr val="08467E"/>
    <a:srgbClr val="0AD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44" autoAdjust="0"/>
    <p:restoredTop sz="94660"/>
  </p:normalViewPr>
  <p:slideViewPr>
    <p:cSldViewPr snapToGrid="0">
      <p:cViewPr>
        <p:scale>
          <a:sx n="100" d="100"/>
          <a:sy n="100" d="100"/>
        </p:scale>
        <p:origin x="-378"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15歳未満</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平成17年度</c:v>
                </c:pt>
                <c:pt idx="1">
                  <c:v>平成22年度</c:v>
                </c:pt>
                <c:pt idx="2">
                  <c:v>平成27年度</c:v>
                </c:pt>
                <c:pt idx="3">
                  <c:v>令和2年度</c:v>
                </c:pt>
              </c:strCache>
            </c:strRef>
          </c:cat>
          <c:val>
            <c:numRef>
              <c:f>Sheet1!$B$2:$B$5</c:f>
              <c:numCache>
                <c:formatCode>#,##0_ </c:formatCode>
                <c:ptCount val="4"/>
                <c:pt idx="0">
                  <c:v>20892</c:v>
                </c:pt>
                <c:pt idx="1">
                  <c:v>21903</c:v>
                </c:pt>
                <c:pt idx="2">
                  <c:v>20420</c:v>
                </c:pt>
                <c:pt idx="3">
                  <c:v>20361</c:v>
                </c:pt>
              </c:numCache>
            </c:numRef>
          </c:val>
          <c:extLst>
            <c:ext xmlns:c16="http://schemas.microsoft.com/office/drawing/2014/chart" uri="{C3380CC4-5D6E-409C-BE32-E72D297353CC}">
              <c16:uniqueId val="{00000000-CD49-4D1F-B07E-E0041100F74D}"/>
            </c:ext>
          </c:extLst>
        </c:ser>
        <c:ser>
          <c:idx val="1"/>
          <c:order val="1"/>
          <c:tx>
            <c:strRef>
              <c:f>Sheet1!$C$1</c:f>
              <c:strCache>
                <c:ptCount val="1"/>
                <c:pt idx="0">
                  <c:v>15～64歳</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平成17年度</c:v>
                </c:pt>
                <c:pt idx="1">
                  <c:v>平成22年度</c:v>
                </c:pt>
                <c:pt idx="2">
                  <c:v>平成27年度</c:v>
                </c:pt>
                <c:pt idx="3">
                  <c:v>令和2年度</c:v>
                </c:pt>
              </c:strCache>
            </c:strRef>
          </c:cat>
          <c:val>
            <c:numRef>
              <c:f>Sheet1!$C$2:$C$5</c:f>
              <c:numCache>
                <c:formatCode>#,##0_ </c:formatCode>
                <c:ptCount val="4"/>
                <c:pt idx="0">
                  <c:v>107586</c:v>
                </c:pt>
                <c:pt idx="1">
                  <c:v>106951</c:v>
                </c:pt>
                <c:pt idx="2">
                  <c:v>101894</c:v>
                </c:pt>
                <c:pt idx="3">
                  <c:v>104015</c:v>
                </c:pt>
              </c:numCache>
            </c:numRef>
          </c:val>
          <c:extLst>
            <c:ext xmlns:c16="http://schemas.microsoft.com/office/drawing/2014/chart" uri="{C3380CC4-5D6E-409C-BE32-E72D297353CC}">
              <c16:uniqueId val="{00000001-CD49-4D1F-B07E-E0041100F74D}"/>
            </c:ext>
          </c:extLst>
        </c:ser>
        <c:ser>
          <c:idx val="2"/>
          <c:order val="2"/>
          <c:tx>
            <c:strRef>
              <c:f>Sheet1!$D$1</c:f>
              <c:strCache>
                <c:ptCount val="1"/>
                <c:pt idx="0">
                  <c:v>65歳以上</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平成17年度</c:v>
                </c:pt>
                <c:pt idx="1">
                  <c:v>平成22年度</c:v>
                </c:pt>
                <c:pt idx="2">
                  <c:v>平成27年度</c:v>
                </c:pt>
                <c:pt idx="3">
                  <c:v>令和2年度</c:v>
                </c:pt>
              </c:strCache>
            </c:strRef>
          </c:cat>
          <c:val>
            <c:numRef>
              <c:f>Sheet1!$D$2:$D$5</c:f>
              <c:numCache>
                <c:formatCode>#,##0_ </c:formatCode>
                <c:ptCount val="4"/>
                <c:pt idx="0">
                  <c:v>31221</c:v>
                </c:pt>
                <c:pt idx="1">
                  <c:v>36210</c:v>
                </c:pt>
                <c:pt idx="2">
                  <c:v>41082</c:v>
                </c:pt>
                <c:pt idx="3">
                  <c:v>42613</c:v>
                </c:pt>
              </c:numCache>
            </c:numRef>
          </c:val>
          <c:extLst>
            <c:ext xmlns:c16="http://schemas.microsoft.com/office/drawing/2014/chart" uri="{C3380CC4-5D6E-409C-BE32-E72D297353CC}">
              <c16:uniqueId val="{00000002-CD49-4D1F-B07E-E0041100F74D}"/>
            </c:ext>
          </c:extLst>
        </c:ser>
        <c:dLbls>
          <c:showLegendKey val="0"/>
          <c:showVal val="0"/>
          <c:showCatName val="0"/>
          <c:showSerName val="0"/>
          <c:showPercent val="0"/>
          <c:showBubbleSize val="0"/>
        </c:dLbls>
        <c:gapWidth val="150"/>
        <c:shape val="box"/>
        <c:axId val="500455368"/>
        <c:axId val="500457336"/>
        <c:axId val="0"/>
      </c:bar3DChart>
      <c:catAx>
        <c:axId val="5004553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0457336"/>
        <c:crosses val="autoZero"/>
        <c:auto val="1"/>
        <c:lblAlgn val="ctr"/>
        <c:lblOffset val="100"/>
        <c:noMultiLvlLbl val="0"/>
      </c:catAx>
      <c:valAx>
        <c:axId val="50045733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0455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15歳未満</c:v>
                </c:pt>
              </c:strCache>
            </c:strRef>
          </c:tx>
          <c:spPr>
            <a:solidFill>
              <a:srgbClr val="0AD1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令和2年度</c:v>
                </c:pt>
                <c:pt idx="1">
                  <c:v>平成27年度</c:v>
                </c:pt>
                <c:pt idx="2">
                  <c:v>平成22年度</c:v>
                </c:pt>
                <c:pt idx="3">
                  <c:v>平成17年度</c:v>
                </c:pt>
              </c:strCache>
            </c:strRef>
          </c:cat>
          <c:val>
            <c:numRef>
              <c:f>Sheet1!$B$2:$B$5</c:f>
              <c:numCache>
                <c:formatCode>0.0%</c:formatCode>
                <c:ptCount val="4"/>
                <c:pt idx="0">
                  <c:v>0.1219301870183066</c:v>
                </c:pt>
                <c:pt idx="1">
                  <c:v>0.12497245954613333</c:v>
                </c:pt>
                <c:pt idx="2">
                  <c:v>0.13269398536325305</c:v>
                </c:pt>
                <c:pt idx="3">
                  <c:v>0.13082110720793494</c:v>
                </c:pt>
              </c:numCache>
            </c:numRef>
          </c:val>
          <c:extLst>
            <c:ext xmlns:c16="http://schemas.microsoft.com/office/drawing/2014/chart" uri="{C3380CC4-5D6E-409C-BE32-E72D297353CC}">
              <c16:uniqueId val="{00000000-9482-4EBE-902E-37DF81D118BD}"/>
            </c:ext>
          </c:extLst>
        </c:ser>
        <c:ser>
          <c:idx val="1"/>
          <c:order val="1"/>
          <c:tx>
            <c:strRef>
              <c:f>Sheet1!$C$1</c:f>
              <c:strCache>
                <c:ptCount val="1"/>
                <c:pt idx="0">
                  <c:v>15～64歳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令和2年度</c:v>
                </c:pt>
                <c:pt idx="1">
                  <c:v>平成27年度</c:v>
                </c:pt>
                <c:pt idx="2">
                  <c:v>平成22年度</c:v>
                </c:pt>
                <c:pt idx="3">
                  <c:v>平成17年度</c:v>
                </c:pt>
              </c:strCache>
            </c:strRef>
          </c:cat>
          <c:val>
            <c:numRef>
              <c:f>Sheet1!$C$2:$C$5</c:f>
              <c:numCache>
                <c:formatCode>0.0%</c:formatCode>
                <c:ptCount val="4"/>
                <c:pt idx="0">
                  <c:v>0.62288533975291782</c:v>
                </c:pt>
                <c:pt idx="1">
                  <c:v>0.6236015569536586</c:v>
                </c:pt>
                <c:pt idx="2">
                  <c:v>0.64793655794116223</c:v>
                </c:pt>
                <c:pt idx="3">
                  <c:v>0.67367986023707094</c:v>
                </c:pt>
              </c:numCache>
            </c:numRef>
          </c:val>
          <c:extLst>
            <c:ext xmlns:c16="http://schemas.microsoft.com/office/drawing/2014/chart" uri="{C3380CC4-5D6E-409C-BE32-E72D297353CC}">
              <c16:uniqueId val="{00000001-9482-4EBE-902E-37DF81D118BD}"/>
            </c:ext>
          </c:extLst>
        </c:ser>
        <c:ser>
          <c:idx val="2"/>
          <c:order val="2"/>
          <c:tx>
            <c:strRef>
              <c:f>Sheet1!$D$1</c:f>
              <c:strCache>
                <c:ptCount val="1"/>
                <c:pt idx="0">
                  <c:v>65歳以上</c:v>
                </c:pt>
              </c:strCache>
            </c:strRef>
          </c:tx>
          <c:spPr>
            <a:solidFill>
              <a:srgbClr val="0E70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令和2年度</c:v>
                </c:pt>
                <c:pt idx="1">
                  <c:v>平成27年度</c:v>
                </c:pt>
                <c:pt idx="2">
                  <c:v>平成22年度</c:v>
                </c:pt>
                <c:pt idx="3">
                  <c:v>平成17年度</c:v>
                </c:pt>
              </c:strCache>
            </c:strRef>
          </c:cat>
          <c:val>
            <c:numRef>
              <c:f>Sheet1!$D$2:$D$5</c:f>
              <c:numCache>
                <c:formatCode>0.0%</c:formatCode>
                <c:ptCount val="4"/>
                <c:pt idx="0">
                  <c:v>0.25518447322877552</c:v>
                </c:pt>
                <c:pt idx="1">
                  <c:v>0.25142598350020806</c:v>
                </c:pt>
                <c:pt idx="2">
                  <c:v>0.21936945669558475</c:v>
                </c:pt>
                <c:pt idx="3">
                  <c:v>0.1954990325549941</c:v>
                </c:pt>
              </c:numCache>
            </c:numRef>
          </c:val>
          <c:extLst>
            <c:ext xmlns:c16="http://schemas.microsoft.com/office/drawing/2014/chart" uri="{C3380CC4-5D6E-409C-BE32-E72D297353CC}">
              <c16:uniqueId val="{00000002-9482-4EBE-902E-37DF81D118BD}"/>
            </c:ext>
          </c:extLst>
        </c:ser>
        <c:dLbls>
          <c:dLblPos val="ctr"/>
          <c:showLegendKey val="0"/>
          <c:showVal val="1"/>
          <c:showCatName val="0"/>
          <c:showSerName val="0"/>
          <c:showPercent val="0"/>
          <c:showBubbleSize val="0"/>
        </c:dLbls>
        <c:gapWidth val="150"/>
        <c:overlap val="100"/>
        <c:axId val="545337744"/>
        <c:axId val="545339384"/>
      </c:barChart>
      <c:catAx>
        <c:axId val="5453377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45339384"/>
        <c:crosses val="autoZero"/>
        <c:auto val="1"/>
        <c:lblAlgn val="ctr"/>
        <c:lblOffset val="100"/>
        <c:noMultiLvlLbl val="0"/>
      </c:catAx>
      <c:valAx>
        <c:axId val="5453393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4533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1433" tIns="45717" rIns="91433" bIns="45717" rtlCol="0"/>
          <a:lstStyle>
            <a:lvl1pPr algn="r">
              <a:defRPr sz="1200"/>
            </a:lvl1pPr>
          </a:lstStyle>
          <a:p>
            <a:fld id="{8FE54AF4-6C55-4F89-80BE-C30732BC4694}" type="datetimeFigureOut">
              <a:rPr kumimoji="1" lang="ja-JP" altLang="en-US" smtClean="0"/>
              <a:t>2023/3/28</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1433" tIns="45717" rIns="91433" bIns="45717" rtlCol="0" anchor="b"/>
          <a:lstStyle>
            <a:lvl1pPr algn="r">
              <a:defRPr sz="1200"/>
            </a:lvl1pPr>
          </a:lstStyle>
          <a:p>
            <a:fld id="{D06873E0-6F0E-4717-BBF8-2B26112E3B2C}" type="slidenum">
              <a:rPr kumimoji="1" lang="ja-JP" altLang="en-US" smtClean="0"/>
              <a:t>‹#›</a:t>
            </a:fld>
            <a:endParaRPr kumimoji="1" lang="ja-JP" altLang="en-US"/>
          </a:p>
        </p:txBody>
      </p:sp>
    </p:spTree>
    <p:extLst>
      <p:ext uri="{BB962C8B-B14F-4D97-AF65-F5344CB8AC3E}">
        <p14:creationId xmlns:p14="http://schemas.microsoft.com/office/powerpoint/2010/main" val="11586072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6500" spc="-41"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0"/>
            <a:ext cx="8172450" cy="1143000"/>
          </a:xfrm>
        </p:spPr>
        <p:txBody>
          <a:bodyPr lIns="91440" rIns="91440">
            <a:normAutofit/>
          </a:bodyPr>
          <a:lstStyle>
            <a:lvl1pPr marL="0" indent="0" algn="l">
              <a:buNone/>
              <a:defRPr sz="1950" cap="all" spc="163" baseline="0">
                <a:solidFill>
                  <a:schemeClr val="tx2"/>
                </a:solidFill>
                <a:latin typeface="+mj-lt"/>
              </a:defRPr>
            </a:lvl1pPr>
            <a:lvl2pPr marL="371475" indent="0" algn="ctr">
              <a:buNone/>
              <a:defRPr sz="1950"/>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7F7FF5-57B7-4B82-B820-66E6F85C3370}" type="datetime1">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78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A5BC97-FB2A-4175-B563-58A3E4A6901A}" type="datetime1">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91196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1" y="414779"/>
            <a:ext cx="2135981"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7" y="414778"/>
            <a:ext cx="6284119"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57BC5C-C774-4817-BF54-C50FB1ED116A}" type="datetime1">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843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2C11B0-1E21-4FDB-8014-E5E7D3A8F49C}" type="datetime1">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262971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65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1950" cap="all" spc="163" baseline="0">
                <a:solidFill>
                  <a:schemeClr val="tx2"/>
                </a:solidFill>
                <a:latin typeface="+mj-lt"/>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F33DC7-C344-4EF4-B590-7930D1E53775}" type="datetime1">
              <a:rPr kumimoji="1" lang="ja-JP" altLang="en-US" smtClean="0"/>
              <a:t>2023/3/28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13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4"/>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39"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7B436A1-4095-4692-A583-4D4EB6EF3CFC}" type="datetime1">
              <a:rPr kumimoji="1" lang="ja-JP" altLang="en-US" smtClean="0"/>
              <a:t>2023/3/28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15271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4"/>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1625" b="0" cap="all" baseline="0">
                <a:solidFill>
                  <a:schemeClr val="tx2"/>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1625" b="0" cap="all" baseline="0">
                <a:solidFill>
                  <a:schemeClr val="tx2"/>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742EFD3-A984-4343-8E45-A358B5AE9CBC}" type="datetime1">
              <a:rPr kumimoji="1" lang="ja-JP" altLang="en-US" smtClean="0"/>
              <a:t>2023/3/28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308482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0FE76EA-A4E4-434F-8E99-C44D8933C18C}" type="datetime1">
              <a:rPr kumimoji="1" lang="ja-JP" altLang="en-US" smtClean="0"/>
              <a:t>2023/3/28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287435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71DABB-36F4-4476-8DE5-9A826D281485}" type="datetime1">
              <a:rPr kumimoji="1" lang="ja-JP" altLang="en-US" smtClean="0"/>
              <a:t>2023/3/28</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350575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2912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2925"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219">
                <a:solidFill>
                  <a:srgbClr val="FFFFFF"/>
                </a:solidFill>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6"/>
            <a:ext cx="2127539" cy="365125"/>
          </a:xfrm>
        </p:spPr>
        <p:txBody>
          <a:bodyPr/>
          <a:lstStyle>
            <a:lvl1pPr algn="l">
              <a:defRPr/>
            </a:lvl1pPr>
          </a:lstStyle>
          <a:p>
            <a:fld id="{FD2588D4-8D4F-454F-8D91-CE458A753E36}" type="datetime1">
              <a:rPr kumimoji="1" lang="ja-JP" altLang="en-US" smtClean="0"/>
              <a:t>2023/3/28</a:t>
            </a:fld>
            <a:endParaRPr kumimoji="1" lang="ja-JP" altLang="en-US"/>
          </a:p>
        </p:txBody>
      </p:sp>
      <p:sp>
        <p:nvSpPr>
          <p:cNvPr id="6" name="Footer Placeholder 5"/>
          <p:cNvSpPr>
            <a:spLocks noGrp="1"/>
          </p:cNvSpPr>
          <p:nvPr>
            <p:ph type="ftr" sz="quarter" idx="11"/>
          </p:nvPr>
        </p:nvSpPr>
        <p:spPr>
          <a:xfrm>
            <a:off x="3900487" y="6459786"/>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302703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4953000"/>
            <a:ext cx="9903420"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027" cy="822960"/>
          </a:xfrm>
        </p:spPr>
        <p:txBody>
          <a:bodyPr lIns="91440" tIns="0" rIns="91440" bIns="0" anchor="b">
            <a:noAutofit/>
          </a:bodyPr>
          <a:lstStyle>
            <a:lvl1pPr>
              <a:defRPr sz="2925"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905988" cy="4915076"/>
          </a:xfrm>
          <a:blipFill>
            <a:blip r:embed="rId2"/>
            <a:stretch>
              <a:fillRect/>
            </a:stretch>
          </a:blipFill>
        </p:spPr>
        <p:txBody>
          <a:bodyPr lIns="457200" tIns="457200" anchor="t"/>
          <a:lstStyle>
            <a:lvl1pPr marL="0" indent="0">
              <a:buNone/>
              <a:defRPr sz="2600">
                <a:solidFill>
                  <a:schemeClr val="bg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図を追加</a:t>
            </a:r>
            <a:endParaRPr lang="en-US" dirty="0"/>
          </a:p>
        </p:txBody>
      </p:sp>
      <p:sp>
        <p:nvSpPr>
          <p:cNvPr id="4" name="Text Placeholder 3"/>
          <p:cNvSpPr>
            <a:spLocks noGrp="1"/>
          </p:cNvSpPr>
          <p:nvPr>
            <p:ph type="body" sz="half" idx="2"/>
          </p:nvPr>
        </p:nvSpPr>
        <p:spPr>
          <a:xfrm>
            <a:off x="891540" y="5907023"/>
            <a:ext cx="8217027" cy="594360"/>
          </a:xfrm>
        </p:spPr>
        <p:txBody>
          <a:bodyPr lIns="91440" tIns="0" rIns="91440" bIns="0">
            <a:normAutofit/>
          </a:bodyPr>
          <a:lstStyle>
            <a:lvl1pPr marL="0" indent="0">
              <a:spcBef>
                <a:spcPts val="0"/>
              </a:spcBef>
              <a:spcAft>
                <a:spcPts val="488"/>
              </a:spcAft>
              <a:buNone/>
              <a:defRPr sz="1219">
                <a:solidFill>
                  <a:srgbClr val="FFFFFF"/>
                </a:solidFill>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217731-1A0B-4A81-8803-E893766C6C87}" type="datetime1">
              <a:rPr kumimoji="1" lang="ja-JP" altLang="en-US" smtClean="0"/>
              <a:t>2023/3/28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352307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906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4"/>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5734"/>
            <a:ext cx="817245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1" y="6459786"/>
            <a:ext cx="2008720" cy="365125"/>
          </a:xfrm>
          <a:prstGeom prst="rect">
            <a:avLst/>
          </a:prstGeom>
        </p:spPr>
        <p:txBody>
          <a:bodyPr vert="horz" lIns="91440" tIns="45720" rIns="91440" bIns="45720" rtlCol="0" anchor="ctr"/>
          <a:lstStyle>
            <a:lvl1pPr algn="l">
              <a:defRPr sz="731">
                <a:solidFill>
                  <a:srgbClr val="FFFFFF"/>
                </a:solidFill>
              </a:defRPr>
            </a:lvl1pPr>
          </a:lstStyle>
          <a:p>
            <a:fld id="{913D02BE-E0FF-4415-BDE3-9F17C693BB5D}" type="datetime1">
              <a:rPr kumimoji="1" lang="ja-JP" altLang="en-US" smtClean="0"/>
              <a:t>2023/3/28</a:t>
            </a:fld>
            <a:endParaRPr kumimoji="1" lang="ja-JP" altLang="en-US"/>
          </a:p>
        </p:txBody>
      </p:sp>
      <p:sp>
        <p:nvSpPr>
          <p:cNvPr id="5" name="Footer Placeholder 4"/>
          <p:cNvSpPr>
            <a:spLocks noGrp="1"/>
          </p:cNvSpPr>
          <p:nvPr>
            <p:ph type="ftr" sz="quarter" idx="3"/>
          </p:nvPr>
        </p:nvSpPr>
        <p:spPr>
          <a:xfrm>
            <a:off x="2995025" y="6459786"/>
            <a:ext cx="3918528" cy="365125"/>
          </a:xfrm>
          <a:prstGeom prst="rect">
            <a:avLst/>
          </a:prstGeom>
        </p:spPr>
        <p:txBody>
          <a:bodyPr vert="horz" lIns="91440" tIns="45720" rIns="91440" bIns="45720" rtlCol="0" anchor="ctr"/>
          <a:lstStyle>
            <a:lvl1pPr algn="ctr">
              <a:defRPr sz="731"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6"/>
            <a:ext cx="1066020" cy="365125"/>
          </a:xfrm>
          <a:prstGeom prst="rect">
            <a:avLst/>
          </a:prstGeom>
        </p:spPr>
        <p:txBody>
          <a:bodyPr vert="horz" lIns="91440" tIns="45720" rIns="91440" bIns="45720" rtlCol="0" anchor="ctr"/>
          <a:lstStyle>
            <a:lvl1pPr algn="r">
              <a:defRPr sz="853">
                <a:solidFill>
                  <a:srgbClr val="FFFFFF"/>
                </a:solidFill>
              </a:defRPr>
            </a:lvl1pPr>
          </a:lstStyle>
          <a:p>
            <a:fld id="{18266FA9-0E40-4899-8477-B8D16F28E67F}"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211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742950" rtl="0" eaLnBrk="1" latinLnBrk="0" hangingPunct="1">
        <a:lnSpc>
          <a:spcPct val="85000"/>
        </a:lnSpc>
        <a:spcBef>
          <a:spcPct val="0"/>
        </a:spcBef>
        <a:buNone/>
        <a:defRPr kumimoji="1" sz="3900" kern="1200" spc="-41" baseline="0">
          <a:solidFill>
            <a:schemeClr val="tx1">
              <a:lumMod val="75000"/>
              <a:lumOff val="25000"/>
            </a:schemeClr>
          </a:solidFill>
          <a:latin typeface="+mj-lt"/>
          <a:ea typeface="+mj-ea"/>
          <a:cs typeface="+mj-cs"/>
        </a:defRPr>
      </a:lvl1pPr>
    </p:titleStyle>
    <p:body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50" dirty="0"/>
              <a:t>Ⅰ</a:t>
            </a:r>
            <a:r>
              <a:rPr lang="ja-JP" altLang="en-US" sz="3250" dirty="0"/>
              <a:t>　城東区将来ビジョンについて</a:t>
            </a:r>
          </a:p>
        </p:txBody>
      </p:sp>
      <p:sp>
        <p:nvSpPr>
          <p:cNvPr id="3" name="コンテンツ プレースホルダー 2"/>
          <p:cNvSpPr>
            <a:spLocks noGrp="1"/>
          </p:cNvSpPr>
          <p:nvPr>
            <p:ph idx="1"/>
          </p:nvPr>
        </p:nvSpPr>
        <p:spPr>
          <a:xfrm>
            <a:off x="891540" y="1845733"/>
            <a:ext cx="8172450" cy="4348203"/>
          </a:xfrm>
        </p:spPr>
        <p:txBody>
          <a:bodyPr>
            <a:noAutofit/>
          </a:bodyPr>
          <a:lstStyle/>
          <a:p>
            <a:r>
              <a:rPr kumimoji="1" lang="ja-JP" altLang="en-US" sz="1600" b="1" dirty="0">
                <a:latin typeface="メイリオ" panose="020B0604030504040204" pitchFamily="50" charset="-128"/>
                <a:ea typeface="メイリオ" panose="020B0604030504040204" pitchFamily="50" charset="-128"/>
              </a:rPr>
              <a:t>区将来ビジョンとは</a:t>
            </a:r>
            <a:endParaRPr lang="en-US" altLang="ja-JP" sz="1600" b="1"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区長が区内の基礎自治行政を総合的に推進していく上で、地域としての区のめざすべき将来像、将来像の実現に向けた施策展開の方向性などをとりまとめ、区民の</a:t>
            </a:r>
            <a:r>
              <a:rPr kumimoji="1" lang="ja-JP" altLang="en-US" sz="1600" dirty="0" smtClean="0">
                <a:latin typeface="メイリオ" panose="020B0604030504040204" pitchFamily="50" charset="-128"/>
                <a:ea typeface="メイリオ" panose="020B0604030504040204" pitchFamily="50" charset="-128"/>
              </a:rPr>
              <a:t>皆さんに</a:t>
            </a:r>
            <a:r>
              <a:rPr kumimoji="1" lang="ja-JP" altLang="en-US" sz="1600" dirty="0">
                <a:latin typeface="メイリオ" panose="020B0604030504040204" pitchFamily="50" charset="-128"/>
                <a:ea typeface="メイリオ" panose="020B0604030504040204" pitchFamily="50" charset="-128"/>
              </a:rPr>
              <a:t>明らかにするものです。</a:t>
            </a:r>
            <a:endParaRPr kumimoji="1" lang="en-US" altLang="ja-JP" sz="1600" dirty="0">
              <a:latin typeface="メイリオ" panose="020B0604030504040204" pitchFamily="50" charset="-128"/>
              <a:ea typeface="メイリオ" panose="020B0604030504040204" pitchFamily="50" charset="-128"/>
            </a:endParaRPr>
          </a:p>
          <a:p>
            <a:endParaRPr lang="en-US" altLang="ja-JP" sz="1600" b="1" dirty="0">
              <a:latin typeface="メイリオ" panose="020B0604030504040204" pitchFamily="50" charset="-128"/>
              <a:ea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rPr>
              <a:t>城東区</a:t>
            </a:r>
            <a:r>
              <a:rPr lang="ja-JP" altLang="en-US" sz="1600" b="1" dirty="0">
                <a:latin typeface="メイリオ" panose="020B0604030504040204" pitchFamily="50" charset="-128"/>
                <a:ea typeface="メイリオ" panose="020B0604030504040204" pitchFamily="50" charset="-128"/>
              </a:rPr>
              <a:t>将来</a:t>
            </a:r>
            <a:r>
              <a:rPr lang="ja-JP" altLang="en-US" sz="1600" b="1" dirty="0" smtClean="0">
                <a:latin typeface="メイリオ" panose="020B0604030504040204" pitchFamily="50" charset="-128"/>
                <a:ea typeface="メイリオ" panose="020B0604030504040204" pitchFamily="50" charset="-128"/>
              </a:rPr>
              <a:t>ビジョンの計画期間</a:t>
            </a:r>
            <a:endParaRPr lang="en-US" altLang="ja-JP" sz="1600" b="1"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当初、概ね</a:t>
            </a:r>
            <a:r>
              <a:rPr lang="en-US" altLang="ja-JP" sz="1600" dirty="0" smtClean="0">
                <a:latin typeface="メイリオ" panose="020B0604030504040204" pitchFamily="50" charset="-128"/>
                <a:ea typeface="メイリオ" panose="020B0604030504040204" pitchFamily="50" charset="-128"/>
              </a:rPr>
              <a:t>5</a:t>
            </a:r>
            <a:r>
              <a:rPr lang="ja-JP" altLang="en-US" sz="1600" dirty="0" smtClean="0">
                <a:latin typeface="メイリオ" panose="020B0604030504040204" pitchFamily="50" charset="-128"/>
                <a:ea typeface="メイリオ" panose="020B0604030504040204" pitchFamily="50" charset="-128"/>
              </a:rPr>
              <a:t>年後（平成</a:t>
            </a:r>
            <a:r>
              <a:rPr lang="en-US" altLang="ja-JP" sz="1600" dirty="0" smtClean="0">
                <a:latin typeface="メイリオ" panose="020B0604030504040204" pitchFamily="50" charset="-128"/>
                <a:ea typeface="メイリオ" panose="020B0604030504040204" pitchFamily="50" charset="-128"/>
              </a:rPr>
              <a:t>29</a:t>
            </a:r>
            <a:r>
              <a:rPr lang="ja-JP" altLang="en-US" sz="1600" dirty="0" smtClean="0">
                <a:latin typeface="メイリオ" panose="020B0604030504040204" pitchFamily="50" charset="-128"/>
                <a:ea typeface="メイリオ" panose="020B0604030504040204" pitchFamily="50" charset="-128"/>
              </a:rPr>
              <a:t>年度）の城東区の姿を見据えて、平成</a:t>
            </a:r>
            <a:r>
              <a:rPr lang="en-US" altLang="ja-JP" sz="1600" dirty="0" smtClean="0">
                <a:latin typeface="メイリオ" panose="020B0604030504040204" pitchFamily="50" charset="-128"/>
                <a:ea typeface="メイリオ" panose="020B0604030504040204" pitchFamily="50" charset="-128"/>
              </a:rPr>
              <a:t>25</a:t>
            </a:r>
            <a:r>
              <a:rPr lang="ja-JP" altLang="en-US" sz="1600" dirty="0" smtClean="0">
                <a:latin typeface="メイリオ" panose="020B0604030504040204" pitchFamily="50" charset="-128"/>
                <a:ea typeface="メイリオ" panose="020B0604030504040204" pitchFamily="50" charset="-128"/>
              </a:rPr>
              <a:t>年</a:t>
            </a:r>
            <a:r>
              <a:rPr lang="en-US" altLang="ja-JP" sz="1600" dirty="0" smtClean="0">
                <a:latin typeface="メイリオ" panose="020B0604030504040204" pitchFamily="50" charset="-128"/>
                <a:ea typeface="メイリオ" panose="020B0604030504040204" pitchFamily="50" charset="-128"/>
              </a:rPr>
              <a:t>4</a:t>
            </a:r>
            <a:r>
              <a:rPr lang="ja-JP" altLang="en-US" sz="1600" dirty="0" smtClean="0">
                <a:latin typeface="メイリオ" panose="020B0604030504040204" pitchFamily="50" charset="-128"/>
                <a:ea typeface="メイリオ" panose="020B0604030504040204" pitchFamily="50" charset="-128"/>
              </a:rPr>
              <a:t>月に「城東区　将来ビジョン　☆輝く城東区☆」を策定、その後、期間の終了に伴い、改めて概ね</a:t>
            </a:r>
            <a:r>
              <a:rPr lang="en-US" altLang="ja-JP" sz="1600" dirty="0" smtClean="0">
                <a:latin typeface="メイリオ" panose="020B0604030504040204" pitchFamily="50" charset="-128"/>
                <a:ea typeface="メイリオ" panose="020B0604030504040204" pitchFamily="50" charset="-128"/>
              </a:rPr>
              <a:t>5</a:t>
            </a:r>
            <a:r>
              <a:rPr lang="ja-JP" altLang="en-US" sz="1600" dirty="0" smtClean="0">
                <a:latin typeface="メイリオ" panose="020B0604030504040204" pitchFamily="50" charset="-128"/>
                <a:ea typeface="メイリオ" panose="020B0604030504040204" pitchFamily="50" charset="-128"/>
              </a:rPr>
              <a:t>年を計画期間とする、現行の「大阪市城東区将来ビジョン（平成</a:t>
            </a:r>
            <a:r>
              <a:rPr lang="en-US" altLang="ja-JP" sz="1600" dirty="0" smtClean="0">
                <a:latin typeface="メイリオ" panose="020B0604030504040204" pitchFamily="50" charset="-128"/>
                <a:ea typeface="メイリオ" panose="020B0604030504040204" pitchFamily="50" charset="-128"/>
              </a:rPr>
              <a:t>30</a:t>
            </a:r>
            <a:r>
              <a:rPr lang="ja-JP" altLang="en-US" sz="1600" dirty="0" smtClean="0">
                <a:latin typeface="メイリオ" panose="020B0604030504040204" pitchFamily="50" charset="-128"/>
                <a:ea typeface="メイリオ" panose="020B0604030504040204" pitchFamily="50" charset="-128"/>
              </a:rPr>
              <a:t>年（</a:t>
            </a:r>
            <a:r>
              <a:rPr lang="en-US" altLang="ja-JP" sz="1600" dirty="0" smtClean="0">
                <a:latin typeface="メイリオ" panose="020B0604030504040204" pitchFamily="50" charset="-128"/>
                <a:ea typeface="メイリオ" panose="020B0604030504040204" pitchFamily="50" charset="-128"/>
              </a:rPr>
              <a:t>2018</a:t>
            </a:r>
            <a:r>
              <a:rPr lang="ja-JP" altLang="en-US" sz="1600" dirty="0" smtClean="0">
                <a:latin typeface="メイリオ" panose="020B0604030504040204" pitchFamily="50" charset="-128"/>
                <a:ea typeface="メイリオ" panose="020B0604030504040204" pitchFamily="50" charset="-128"/>
              </a:rPr>
              <a:t>）～令和</a:t>
            </a:r>
            <a:r>
              <a:rPr lang="en-US" altLang="ja-JP" sz="1600" dirty="0" smtClean="0">
                <a:latin typeface="メイリオ" panose="020B0604030504040204" pitchFamily="50" charset="-128"/>
                <a:ea typeface="メイリオ" panose="020B0604030504040204" pitchFamily="50" charset="-128"/>
              </a:rPr>
              <a:t>4</a:t>
            </a:r>
            <a:r>
              <a:rPr lang="ja-JP" altLang="en-US" sz="1600" dirty="0" smtClean="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2022</a:t>
            </a:r>
            <a:r>
              <a:rPr lang="ja-JP" altLang="en-US" sz="1600" dirty="0" smtClean="0">
                <a:latin typeface="メイリオ" panose="020B0604030504040204" pitchFamily="50" charset="-128"/>
                <a:ea typeface="メイリオ" panose="020B0604030504040204" pitchFamily="50" charset="-128"/>
              </a:rPr>
              <a:t>）年度）」を策定</a:t>
            </a:r>
            <a:r>
              <a:rPr lang="ja-JP" altLang="en-US" sz="1600" dirty="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区政の推進に取り組んでまいりました。</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このたび、これまでのビジョンを基礎としつつ</a:t>
            </a:r>
            <a:r>
              <a:rPr lang="ja-JP" altLang="en-US" sz="1600" dirty="0" smtClean="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回目の更新</a:t>
            </a:r>
            <a:r>
              <a:rPr lang="ja-JP" altLang="en-US" sz="1600" dirty="0" smtClean="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バージョンアップ</a:t>
            </a:r>
            <a:r>
              <a:rPr lang="ja-JP" altLang="en-US" sz="1600" dirty="0">
                <a:latin typeface="メイリオ" panose="020B0604030504040204" pitchFamily="50" charset="-128"/>
                <a:ea typeface="メイリオ" panose="020B0604030504040204" pitchFamily="50" charset="-128"/>
              </a:rPr>
              <a:t>を行うという考え方のもと</a:t>
            </a:r>
            <a:r>
              <a:rPr lang="ja-JP" altLang="en-US" sz="1600" dirty="0" smtClean="0">
                <a:latin typeface="メイリオ" panose="020B0604030504040204" pitchFamily="50" charset="-128"/>
                <a:ea typeface="メイリオ" panose="020B0604030504040204" pitchFamily="50" charset="-128"/>
              </a:rPr>
              <a:t>、改めて</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「城東区</a:t>
            </a:r>
            <a:r>
              <a:rPr lang="ja-JP" altLang="en-US" sz="1600" dirty="0">
                <a:latin typeface="メイリオ" panose="020B0604030504040204" pitchFamily="50" charset="-128"/>
                <a:ea typeface="メイリオ" panose="020B0604030504040204" pitchFamily="50" charset="-128"/>
              </a:rPr>
              <a:t>将来ビジョン</a:t>
            </a:r>
            <a:r>
              <a:rPr lang="en-US" altLang="ja-JP" sz="1600" dirty="0">
                <a:latin typeface="メイリオ" panose="020B0604030504040204" pitchFamily="50" charset="-128"/>
                <a:ea typeface="メイリオ" panose="020B0604030504040204" pitchFamily="50" charset="-128"/>
              </a:rPr>
              <a:t>3.0</a:t>
            </a:r>
            <a:r>
              <a:rPr lang="ja-JP" altLang="en-US" sz="1600" dirty="0" smtClean="0">
                <a:latin typeface="メイリオ" panose="020B0604030504040204" pitchFamily="50" charset="-128"/>
                <a:ea typeface="メイリオ" panose="020B0604030504040204" pitchFamily="50" charset="-128"/>
              </a:rPr>
              <a:t>」として策定、これまでと同様、</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計画期間を概ね</a:t>
            </a:r>
            <a:r>
              <a:rPr lang="en-US" altLang="ja-JP" sz="1600" dirty="0" smtClean="0">
                <a:latin typeface="メイリオ" panose="020B0604030504040204" pitchFamily="50" charset="-128"/>
                <a:ea typeface="メイリオ" panose="020B0604030504040204" pitchFamily="50" charset="-128"/>
              </a:rPr>
              <a:t>5</a:t>
            </a:r>
            <a:r>
              <a:rPr lang="ja-JP" altLang="en-US" sz="1600" dirty="0" smtClean="0">
                <a:latin typeface="メイリオ" panose="020B0604030504040204" pitchFamily="50" charset="-128"/>
                <a:ea typeface="メイリオ" panose="020B0604030504040204" pitchFamily="50" charset="-128"/>
              </a:rPr>
              <a:t>年、</a:t>
            </a:r>
            <a:r>
              <a:rPr lang="en-US" altLang="ja-JP" sz="1600" dirty="0" smtClean="0">
                <a:latin typeface="メイリオ" panose="020B0604030504040204" pitchFamily="50" charset="-128"/>
                <a:ea typeface="メイリオ" panose="020B0604030504040204" pitchFamily="50" charset="-128"/>
              </a:rPr>
              <a:t>2023</a:t>
            </a:r>
            <a:r>
              <a:rPr lang="ja-JP" altLang="en-US" sz="1600" dirty="0" smtClean="0">
                <a:latin typeface="メイリオ" panose="020B0604030504040204" pitchFamily="50" charset="-128"/>
                <a:ea typeface="メイリオ" panose="020B0604030504040204" pitchFamily="50" charset="-128"/>
              </a:rPr>
              <a:t>（令和</a:t>
            </a:r>
            <a:r>
              <a:rPr lang="en-US" altLang="ja-JP" sz="1600" dirty="0" smtClean="0">
                <a:latin typeface="メイリオ" panose="020B0604030504040204" pitchFamily="50" charset="-128"/>
                <a:ea typeface="メイリオ" panose="020B0604030504040204" pitchFamily="50" charset="-128"/>
              </a:rPr>
              <a:t>5</a:t>
            </a:r>
            <a:r>
              <a:rPr lang="ja-JP" altLang="en-US" sz="1600" dirty="0" smtClean="0">
                <a:latin typeface="メイリオ" panose="020B0604030504040204" pitchFamily="50" charset="-128"/>
                <a:ea typeface="メイリオ" panose="020B0604030504040204" pitchFamily="50" charset="-128"/>
              </a:rPr>
              <a:t>）年度から</a:t>
            </a:r>
            <a:r>
              <a:rPr lang="en-US" altLang="ja-JP" sz="1600" dirty="0" smtClean="0">
                <a:latin typeface="メイリオ" panose="020B0604030504040204" pitchFamily="50" charset="-128"/>
                <a:ea typeface="メイリオ" panose="020B0604030504040204" pitchFamily="50" charset="-128"/>
              </a:rPr>
              <a:t>2027</a:t>
            </a:r>
            <a:r>
              <a:rPr lang="ja-JP" altLang="en-US" sz="1600" dirty="0" smtClean="0">
                <a:latin typeface="メイリオ" panose="020B0604030504040204" pitchFamily="50" charset="-128"/>
                <a:ea typeface="メイリオ" panose="020B0604030504040204" pitchFamily="50" charset="-128"/>
              </a:rPr>
              <a:t>（令和</a:t>
            </a:r>
            <a:r>
              <a:rPr lang="en-US" altLang="ja-JP" sz="1600" dirty="0" smtClean="0">
                <a:latin typeface="メイリオ" panose="020B0604030504040204" pitchFamily="50" charset="-128"/>
                <a:ea typeface="メイリオ" panose="020B0604030504040204" pitchFamily="50" charset="-128"/>
              </a:rPr>
              <a:t>9</a:t>
            </a:r>
            <a:r>
              <a:rPr lang="ja-JP" altLang="en-US" sz="1600" dirty="0" smtClean="0">
                <a:latin typeface="メイリオ" panose="020B0604030504040204" pitchFamily="50" charset="-128"/>
                <a:ea typeface="メイリオ" panose="020B0604030504040204" pitchFamily="50" charset="-128"/>
              </a:rPr>
              <a:t>）年度とし、</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施策展開の方向性などをお示しします。</a:t>
            </a:r>
            <a:endParaRPr lang="en-US" altLang="ja-JP" sz="1600" dirty="0">
              <a:latin typeface="メイリオ" panose="020B0604030504040204" pitchFamily="50" charset="-128"/>
              <a:ea typeface="メイリオ" panose="020B0604030504040204" pitchFamily="50" charset="-128"/>
            </a:endParaRPr>
          </a:p>
        </p:txBody>
      </p:sp>
      <p:pic>
        <p:nvPicPr>
          <p:cNvPr id="5" name="Picture 2" descr="X:\ユーザ作業用フォルダ\総合企画担当\広聴・広報\ユーザ作業用フォルダ（広聴・広報）\楠本\コスモちゃん（差し棒）.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40883" y="4533419"/>
            <a:ext cx="1398332" cy="1660517"/>
          </a:xfrm>
          <a:prstGeom prst="rect">
            <a:avLst/>
          </a:prstGeom>
          <a:noFill/>
        </p:spPr>
      </p:pic>
      <p:sp>
        <p:nvSpPr>
          <p:cNvPr id="6" name="スライド番号プレースホルダー 7"/>
          <p:cNvSpPr>
            <a:spLocks noGrp="1"/>
          </p:cNvSpPr>
          <p:nvPr/>
        </p:nvSpPr>
        <p:spPr>
          <a:xfrm>
            <a:off x="8640049" y="6492875"/>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kumimoji="1" lang="ja-JP" altLang="en-US" sz="1600" dirty="0"/>
          </a:p>
        </p:txBody>
      </p:sp>
      <p:sp>
        <p:nvSpPr>
          <p:cNvPr id="7" name="スライド番号プレースホルダー 7"/>
          <p:cNvSpPr>
            <a:spLocks noGrp="1"/>
          </p:cNvSpPr>
          <p:nvPr/>
        </p:nvSpPr>
        <p:spPr>
          <a:xfrm>
            <a:off x="8640049" y="6492874"/>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2</a:t>
            </a:r>
            <a:endParaRPr kumimoji="1" lang="ja-JP" altLang="en-US" sz="1600" dirty="0"/>
          </a:p>
        </p:txBody>
      </p:sp>
    </p:spTree>
    <p:extLst>
      <p:ext uri="{BB962C8B-B14F-4D97-AF65-F5344CB8AC3E}">
        <p14:creationId xmlns:p14="http://schemas.microsoft.com/office/powerpoint/2010/main" val="96521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50" dirty="0"/>
              <a:t>Ⅰ</a:t>
            </a:r>
            <a:r>
              <a:rPr lang="ja-JP" altLang="en-US" sz="3250" dirty="0"/>
              <a:t>　城東区将来ビジョンについて</a:t>
            </a:r>
          </a:p>
        </p:txBody>
      </p:sp>
      <p:sp>
        <p:nvSpPr>
          <p:cNvPr id="3" name="コンテンツ プレースホルダー 2"/>
          <p:cNvSpPr>
            <a:spLocks noGrp="1"/>
          </p:cNvSpPr>
          <p:nvPr>
            <p:ph idx="1"/>
          </p:nvPr>
        </p:nvSpPr>
        <p:spPr>
          <a:xfrm>
            <a:off x="891540" y="1845734"/>
            <a:ext cx="8172450" cy="3533427"/>
          </a:xfrm>
        </p:spPr>
        <p:txBody>
          <a:bodyPr/>
          <a:lstStyle/>
          <a:p>
            <a:r>
              <a:rPr kumimoji="1" lang="ja-JP" altLang="en-US" b="1" dirty="0">
                <a:latin typeface="メイリオ" panose="020B0604030504040204" pitchFamily="50" charset="-128"/>
                <a:ea typeface="メイリオ" panose="020B0604030504040204" pitchFamily="50" charset="-128"/>
              </a:rPr>
              <a:t>区運営方針との関係について</a:t>
            </a:r>
            <a:endParaRPr lang="en-US" altLang="ja-JP" b="1"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区運営方針は、区将来ビジョンで示された施策展開の方向性に沿って年度ごとの施策・事業の取組みを明らかにする単年度のアクションプランとなります。</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区長は毎年度の区運営方針の</a:t>
            </a:r>
            <a:r>
              <a:rPr lang="en-US" altLang="ja-JP" dirty="0" smtClean="0">
                <a:latin typeface="メイリオ" panose="020B0604030504040204" pitchFamily="50" charset="-128"/>
                <a:ea typeface="メイリオ" panose="020B0604030504040204" pitchFamily="50" charset="-128"/>
              </a:rPr>
              <a:t>PDCA</a:t>
            </a:r>
            <a:r>
              <a:rPr lang="ja-JP" altLang="en-US" dirty="0" smtClean="0">
                <a:latin typeface="メイリオ" panose="020B0604030504040204" pitchFamily="50" charset="-128"/>
                <a:ea typeface="メイリオ" panose="020B0604030504040204" pitchFamily="50" charset="-128"/>
              </a:rPr>
              <a:t>サイクル</a:t>
            </a:r>
            <a:r>
              <a:rPr lang="ja-JP" altLang="en-US" baseline="30000" dirty="0">
                <a:latin typeface="メイリオ" panose="020B0604030504040204" pitchFamily="50" charset="-128"/>
                <a:ea typeface="メイリオ" panose="020B0604030504040204" pitchFamily="50" charset="-128"/>
              </a:rPr>
              <a:t>（</a:t>
            </a:r>
            <a:r>
              <a:rPr lang="en-US" altLang="ja-JP" baseline="30000" dirty="0">
                <a:latin typeface="メイリオ" panose="020B0604030504040204" pitchFamily="50" charset="-128"/>
                <a:ea typeface="メイリオ" panose="020B0604030504040204" pitchFamily="50" charset="-128"/>
              </a:rPr>
              <a:t>※</a:t>
            </a:r>
            <a:r>
              <a:rPr lang="ja-JP" altLang="en-US" baseline="30000" dirty="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を</a:t>
            </a:r>
            <a:r>
              <a:rPr lang="ja-JP" altLang="en-US" dirty="0">
                <a:latin typeface="メイリオ" panose="020B0604030504040204" pitchFamily="50" charset="-128"/>
                <a:ea typeface="メイリオ" panose="020B0604030504040204" pitchFamily="50" charset="-128"/>
              </a:rPr>
              <a:t>通じて、区将来ビジョンの進捗を管理します。</a:t>
            </a:r>
            <a:endParaRPr lang="en-US" altLang="ja-JP" dirty="0">
              <a:latin typeface="メイリオ" panose="020B0604030504040204" pitchFamily="50" charset="-128"/>
              <a:ea typeface="メイリオ" panose="020B0604030504040204" pitchFamily="50" charset="-128"/>
            </a:endParaRPr>
          </a:p>
          <a:p>
            <a:endParaRPr kumimoji="1" lang="en-US" altLang="ja-JP" dirty="0"/>
          </a:p>
          <a:p>
            <a:endParaRPr kumimoji="1" lang="en-US" altLang="ja-JP" dirty="0"/>
          </a:p>
          <a:p>
            <a:r>
              <a:rPr lang="ja-JP" altLang="en-US" dirty="0"/>
              <a:t>　</a:t>
            </a:r>
            <a:endParaRPr lang="en-US" altLang="ja-JP" dirty="0"/>
          </a:p>
        </p:txBody>
      </p:sp>
      <p:grpSp>
        <p:nvGrpSpPr>
          <p:cNvPr id="9" name="グループ化 8"/>
          <p:cNvGrpSpPr/>
          <p:nvPr/>
        </p:nvGrpSpPr>
        <p:grpSpPr>
          <a:xfrm>
            <a:off x="635538" y="3445256"/>
            <a:ext cx="8222481" cy="1933905"/>
            <a:chOff x="635538" y="3681225"/>
            <a:chExt cx="8222481" cy="1933905"/>
          </a:xfrm>
        </p:grpSpPr>
        <p:sp>
          <p:nvSpPr>
            <p:cNvPr id="5" name="ホームベース 4"/>
            <p:cNvSpPr/>
            <p:nvPr/>
          </p:nvSpPr>
          <p:spPr>
            <a:xfrm>
              <a:off x="2181025" y="3681225"/>
              <a:ext cx="6676994" cy="52725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75" dirty="0" smtClean="0"/>
                <a:t>2023</a:t>
              </a:r>
              <a:r>
                <a:rPr kumimoji="1" lang="ja-JP" altLang="en-US" sz="2275" dirty="0" smtClean="0"/>
                <a:t>　</a:t>
              </a:r>
              <a:r>
                <a:rPr kumimoji="1" lang="en-US" altLang="ja-JP" sz="2275" dirty="0" smtClean="0"/>
                <a:t>―</a:t>
              </a:r>
              <a:r>
                <a:rPr kumimoji="1" lang="ja-JP" altLang="en-US" sz="2275" dirty="0" smtClean="0"/>
                <a:t>　</a:t>
              </a:r>
              <a:r>
                <a:rPr kumimoji="1" lang="en-US" altLang="ja-JP" sz="2275" dirty="0" smtClean="0"/>
                <a:t>2027</a:t>
              </a:r>
              <a:endParaRPr kumimoji="1" lang="ja-JP" altLang="en-US" sz="2275" dirty="0"/>
            </a:p>
          </p:txBody>
        </p:sp>
        <p:sp>
          <p:nvSpPr>
            <p:cNvPr id="6" name="ホームベース 5"/>
            <p:cNvSpPr/>
            <p:nvPr/>
          </p:nvSpPr>
          <p:spPr>
            <a:xfrm>
              <a:off x="2181023" y="4297778"/>
              <a:ext cx="1409209" cy="490061"/>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25" dirty="0">
                  <a:solidFill>
                    <a:schemeClr val="tx1"/>
                  </a:solidFill>
                </a:rPr>
                <a:t>2023</a:t>
              </a:r>
              <a:endParaRPr kumimoji="1" lang="ja-JP" altLang="en-US" sz="1625" dirty="0">
                <a:solidFill>
                  <a:schemeClr val="tx1"/>
                </a:solidFill>
              </a:endParaRPr>
            </a:p>
          </p:txBody>
        </p:sp>
        <p:sp>
          <p:nvSpPr>
            <p:cNvPr id="11" name="山形 10"/>
            <p:cNvSpPr/>
            <p:nvPr/>
          </p:nvSpPr>
          <p:spPr>
            <a:xfrm>
              <a:off x="3398510" y="4297778"/>
              <a:ext cx="1414006" cy="490061"/>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25" dirty="0">
                  <a:solidFill>
                    <a:schemeClr val="tx1"/>
                  </a:solidFill>
                </a:rPr>
                <a:t>2024</a:t>
              </a:r>
              <a:endParaRPr kumimoji="1" lang="ja-JP" altLang="en-US" sz="1625" dirty="0">
                <a:solidFill>
                  <a:schemeClr val="tx1"/>
                </a:solidFill>
              </a:endParaRPr>
            </a:p>
          </p:txBody>
        </p:sp>
        <p:sp>
          <p:nvSpPr>
            <p:cNvPr id="12" name="山形 11"/>
            <p:cNvSpPr/>
            <p:nvPr/>
          </p:nvSpPr>
          <p:spPr>
            <a:xfrm>
              <a:off x="4615994" y="4297784"/>
              <a:ext cx="1414008" cy="490055"/>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25" dirty="0">
                  <a:solidFill>
                    <a:schemeClr val="tx1"/>
                  </a:solidFill>
                </a:rPr>
                <a:t>2025</a:t>
              </a:r>
              <a:endParaRPr kumimoji="1" lang="ja-JP" altLang="en-US" sz="1625" dirty="0">
                <a:solidFill>
                  <a:schemeClr val="tx1"/>
                </a:solidFill>
              </a:endParaRPr>
            </a:p>
          </p:txBody>
        </p:sp>
        <p:sp>
          <p:nvSpPr>
            <p:cNvPr id="13" name="山形 12"/>
            <p:cNvSpPr/>
            <p:nvPr/>
          </p:nvSpPr>
          <p:spPr>
            <a:xfrm>
              <a:off x="5838277" y="4296533"/>
              <a:ext cx="1605732" cy="49130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25" dirty="0">
                  <a:solidFill>
                    <a:schemeClr val="tx1"/>
                  </a:solidFill>
                </a:rPr>
                <a:t>2026</a:t>
              </a:r>
              <a:endParaRPr kumimoji="1" lang="ja-JP" altLang="en-US" sz="1625" dirty="0">
                <a:solidFill>
                  <a:schemeClr val="tx1"/>
                </a:solidFill>
              </a:endParaRPr>
            </a:p>
          </p:txBody>
        </p:sp>
        <p:sp>
          <p:nvSpPr>
            <p:cNvPr id="14" name="山形 13"/>
            <p:cNvSpPr/>
            <p:nvPr/>
          </p:nvSpPr>
          <p:spPr>
            <a:xfrm>
              <a:off x="7252286" y="4296533"/>
              <a:ext cx="1605732" cy="491306"/>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25" dirty="0">
                  <a:solidFill>
                    <a:schemeClr val="tx1"/>
                  </a:solidFill>
                </a:rPr>
                <a:t>2027</a:t>
              </a:r>
              <a:endParaRPr kumimoji="1" lang="ja-JP" altLang="en-US" sz="1625" dirty="0">
                <a:solidFill>
                  <a:schemeClr val="tx1"/>
                </a:solidFill>
              </a:endParaRPr>
            </a:p>
          </p:txBody>
        </p:sp>
        <p:sp>
          <p:nvSpPr>
            <p:cNvPr id="4" name="テキスト ボックス 3">
              <a:extLst>
                <a:ext uri="{FF2B5EF4-FFF2-40B4-BE49-F238E27FC236}">
                  <a16:creationId xmlns:a16="http://schemas.microsoft.com/office/drawing/2014/main" id="{BB1E655C-E1AD-22A4-919C-C2A181DA5135}"/>
                </a:ext>
              </a:extLst>
            </p:cNvPr>
            <p:cNvSpPr txBox="1"/>
            <p:nvPr/>
          </p:nvSpPr>
          <p:spPr>
            <a:xfrm>
              <a:off x="635538" y="3794811"/>
              <a:ext cx="1530738" cy="317459"/>
            </a:xfrm>
            <a:prstGeom prst="rect">
              <a:avLst/>
            </a:prstGeom>
            <a:noFill/>
          </p:spPr>
          <p:txBody>
            <a:bodyPr wrap="square" rtlCol="0">
              <a:spAutoFit/>
            </a:bodyPr>
            <a:lstStyle/>
            <a:p>
              <a:r>
                <a:rPr kumimoji="1" lang="ja-JP" altLang="en-US" sz="1463" dirty="0">
                  <a:latin typeface="メイリオ" panose="020B0604030504040204" pitchFamily="50" charset="-128"/>
                  <a:ea typeface="メイリオ" panose="020B0604030504040204" pitchFamily="50" charset="-128"/>
                </a:rPr>
                <a:t>区将来ビジョン</a:t>
              </a:r>
            </a:p>
          </p:txBody>
        </p:sp>
        <p:sp>
          <p:nvSpPr>
            <p:cNvPr id="15" name="テキスト ボックス 14">
              <a:extLst>
                <a:ext uri="{FF2B5EF4-FFF2-40B4-BE49-F238E27FC236}">
                  <a16:creationId xmlns:a16="http://schemas.microsoft.com/office/drawing/2014/main" id="{F608F35E-B6E1-AC07-1A0B-3200DB567AD3}"/>
                </a:ext>
              </a:extLst>
            </p:cNvPr>
            <p:cNvSpPr txBox="1"/>
            <p:nvPr/>
          </p:nvSpPr>
          <p:spPr>
            <a:xfrm>
              <a:off x="3752472" y="5297671"/>
              <a:ext cx="3914538" cy="317459"/>
            </a:xfrm>
            <a:prstGeom prst="rect">
              <a:avLst/>
            </a:prstGeom>
            <a:noFill/>
          </p:spPr>
          <p:txBody>
            <a:bodyPr wrap="square" rtlCol="0">
              <a:spAutoFit/>
            </a:bodyPr>
            <a:lstStyle/>
            <a:p>
              <a:r>
                <a:rPr kumimoji="1" lang="ja-JP" altLang="en-US" sz="1463" b="1" dirty="0">
                  <a:latin typeface="メイリオ" panose="020B0604030504040204" pitchFamily="50" charset="-128"/>
                  <a:ea typeface="メイリオ" panose="020B0604030504040204" pitchFamily="50" charset="-128"/>
                </a:rPr>
                <a:t>毎年度</a:t>
              </a:r>
              <a:r>
                <a:rPr kumimoji="1" lang="ja-JP" altLang="en-US" sz="1463" b="1" dirty="0" smtClean="0">
                  <a:latin typeface="メイリオ" panose="020B0604030504040204" pitchFamily="50" charset="-128"/>
                  <a:ea typeface="メイリオ" panose="020B0604030504040204" pitchFamily="50" charset="-128"/>
                </a:rPr>
                <a:t>の</a:t>
              </a:r>
              <a:r>
                <a:rPr kumimoji="1" lang="en-US" altLang="ja-JP" sz="1463" b="1" dirty="0" smtClean="0">
                  <a:latin typeface="メイリオ" panose="020B0604030504040204" pitchFamily="50" charset="-128"/>
                  <a:ea typeface="メイリオ" panose="020B0604030504040204" pitchFamily="50" charset="-128"/>
                </a:rPr>
                <a:t>PDCA</a:t>
              </a:r>
              <a:r>
                <a:rPr kumimoji="1" lang="ja-JP" altLang="en-US" sz="1463" b="1" dirty="0" smtClean="0">
                  <a:latin typeface="メイリオ" panose="020B0604030504040204" pitchFamily="50" charset="-128"/>
                  <a:ea typeface="メイリオ" panose="020B0604030504040204" pitchFamily="50" charset="-128"/>
                </a:rPr>
                <a:t>サイクルを通じて、進捗管理</a:t>
              </a:r>
              <a:endParaRPr kumimoji="1" lang="ja-JP" altLang="en-US" sz="1463" b="1" dirty="0">
                <a:latin typeface="メイリオ" panose="020B0604030504040204" pitchFamily="50" charset="-128"/>
                <a:ea typeface="メイリオ" panose="020B0604030504040204" pitchFamily="50" charset="-128"/>
              </a:endParaRPr>
            </a:p>
          </p:txBody>
        </p:sp>
        <p:sp>
          <p:nvSpPr>
            <p:cNvPr id="8" name="右中かっこ 7"/>
            <p:cNvSpPr/>
            <p:nvPr/>
          </p:nvSpPr>
          <p:spPr>
            <a:xfrm rot="5400000">
              <a:off x="5349786" y="1727447"/>
              <a:ext cx="339465" cy="667699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608F35E-B6E1-AC07-1A0B-3200DB567AD3}"/>
                </a:ext>
              </a:extLst>
            </p:cNvPr>
            <p:cNvSpPr txBox="1"/>
            <p:nvPr/>
          </p:nvSpPr>
          <p:spPr>
            <a:xfrm>
              <a:off x="1004238" y="4394706"/>
              <a:ext cx="1133038" cy="317459"/>
            </a:xfrm>
            <a:prstGeom prst="rect">
              <a:avLst/>
            </a:prstGeom>
            <a:noFill/>
          </p:spPr>
          <p:txBody>
            <a:bodyPr wrap="square" rtlCol="0">
              <a:spAutoFit/>
            </a:bodyPr>
            <a:lstStyle/>
            <a:p>
              <a:r>
                <a:rPr kumimoji="1" lang="ja-JP" altLang="en-US" sz="1463" dirty="0" smtClean="0">
                  <a:latin typeface="メイリオ" panose="020B0604030504040204" pitchFamily="50" charset="-128"/>
                  <a:ea typeface="メイリオ" panose="020B0604030504040204" pitchFamily="50" charset="-128"/>
                </a:rPr>
                <a:t>区運営方針</a:t>
              </a:r>
              <a:endParaRPr kumimoji="1" lang="ja-JP" altLang="en-US" sz="1463" dirty="0">
                <a:latin typeface="メイリオ" panose="020B0604030504040204" pitchFamily="50" charset="-128"/>
                <a:ea typeface="メイリオ" panose="020B0604030504040204" pitchFamily="50" charset="-128"/>
              </a:endParaRPr>
            </a:p>
          </p:txBody>
        </p:sp>
      </p:grpSp>
      <p:sp>
        <p:nvSpPr>
          <p:cNvPr id="18" name="テキスト ボックス 17">
            <a:extLst>
              <a:ext uri="{FF2B5EF4-FFF2-40B4-BE49-F238E27FC236}">
                <a16:creationId xmlns:a16="http://schemas.microsoft.com/office/drawing/2014/main" id="{F608F35E-B6E1-AC07-1A0B-3200DB567AD3}"/>
              </a:ext>
            </a:extLst>
          </p:cNvPr>
          <p:cNvSpPr txBox="1"/>
          <p:nvPr/>
        </p:nvSpPr>
        <p:spPr>
          <a:xfrm>
            <a:off x="177284" y="5547119"/>
            <a:ext cx="9728715"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rPr>
              <a:t>※PDCA</a:t>
            </a:r>
            <a:r>
              <a:rPr kumimoji="1" lang="ja-JP" altLang="en-US" sz="1200" dirty="0" smtClean="0">
                <a:latin typeface="メイリオ" panose="020B0604030504040204" pitchFamily="50" charset="-128"/>
                <a:ea typeface="メイリオ" panose="020B0604030504040204" pitchFamily="50" charset="-128"/>
              </a:rPr>
              <a:t>サイクル</a:t>
            </a:r>
            <a:r>
              <a:rPr kumimoji="1" lang="en-US" altLang="ja-JP" sz="1200" dirty="0" smtClean="0">
                <a:latin typeface="メイリオ" panose="020B0604030504040204" pitchFamily="50" charset="-128"/>
                <a:ea typeface="メイリオ" panose="020B0604030504040204" pitchFamily="50" charset="-128"/>
              </a:rPr>
              <a:t>…PDCA</a:t>
            </a:r>
            <a:r>
              <a:rPr kumimoji="1" lang="ja-JP" altLang="en-US" sz="1200" dirty="0" smtClean="0">
                <a:latin typeface="メイリオ" panose="020B0604030504040204" pitchFamily="50" charset="-128"/>
                <a:ea typeface="メイリオ" panose="020B0604030504040204" pitchFamily="50" charset="-128"/>
              </a:rPr>
              <a:t>は、</a:t>
            </a:r>
            <a:r>
              <a:rPr kumimoji="1" lang="en-US" altLang="ja-JP" sz="1200" dirty="0" smtClean="0">
                <a:latin typeface="メイリオ" panose="020B0604030504040204" pitchFamily="50" charset="-128"/>
                <a:ea typeface="メイリオ" panose="020B0604030504040204" pitchFamily="50" charset="-128"/>
              </a:rPr>
              <a:t>Plan</a:t>
            </a:r>
            <a:r>
              <a:rPr kumimoji="1" lang="ja-JP" altLang="en-US" sz="1200" dirty="0" smtClean="0">
                <a:latin typeface="メイリオ" panose="020B0604030504040204" pitchFamily="50" charset="-128"/>
                <a:ea typeface="メイリオ" panose="020B0604030504040204" pitchFamily="50" charset="-128"/>
              </a:rPr>
              <a:t>（計画）→</a:t>
            </a:r>
            <a:r>
              <a:rPr kumimoji="1" lang="en-US" altLang="ja-JP" sz="1200" dirty="0" smtClean="0">
                <a:latin typeface="メイリオ" panose="020B0604030504040204" pitchFamily="50" charset="-128"/>
                <a:ea typeface="メイリオ" panose="020B0604030504040204" pitchFamily="50" charset="-128"/>
              </a:rPr>
              <a:t>Do</a:t>
            </a:r>
            <a:r>
              <a:rPr kumimoji="1" lang="ja-JP" altLang="en-US" sz="1200" dirty="0" smtClean="0">
                <a:latin typeface="メイリオ" panose="020B0604030504040204" pitchFamily="50" charset="-128"/>
                <a:ea typeface="メイリオ" panose="020B0604030504040204" pitchFamily="50" charset="-128"/>
              </a:rPr>
              <a:t>（実行）→</a:t>
            </a:r>
            <a:r>
              <a:rPr kumimoji="1" lang="en-US" altLang="ja-JP" sz="1200" dirty="0" smtClean="0">
                <a:latin typeface="メイリオ" panose="020B0604030504040204" pitchFamily="50" charset="-128"/>
                <a:ea typeface="メイリオ" panose="020B0604030504040204" pitchFamily="50" charset="-128"/>
              </a:rPr>
              <a:t>Check</a:t>
            </a:r>
            <a:r>
              <a:rPr kumimoji="1" lang="ja-JP" altLang="en-US" sz="1200" dirty="0" smtClean="0">
                <a:latin typeface="メイリオ" panose="020B0604030504040204" pitchFamily="50" charset="-128"/>
                <a:ea typeface="メイリオ" panose="020B0604030504040204" pitchFamily="50" charset="-128"/>
              </a:rPr>
              <a:t>（評価）→</a:t>
            </a:r>
            <a:r>
              <a:rPr kumimoji="1" lang="en-US" altLang="ja-JP" sz="1200" dirty="0" smtClean="0">
                <a:latin typeface="メイリオ" panose="020B0604030504040204" pitchFamily="50" charset="-128"/>
                <a:ea typeface="メイリオ" panose="020B0604030504040204" pitchFamily="50" charset="-128"/>
              </a:rPr>
              <a:t>Action</a:t>
            </a:r>
            <a:r>
              <a:rPr kumimoji="1" lang="ja-JP" altLang="en-US" sz="1200" dirty="0" smtClean="0">
                <a:latin typeface="メイリオ" panose="020B0604030504040204" pitchFamily="50" charset="-128"/>
                <a:ea typeface="メイリオ" panose="020B0604030504040204" pitchFamily="50" charset="-128"/>
              </a:rPr>
              <a:t>（改善）の頭文字で、４つのプロセスからなる活動の</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rPr>
              <a:t>　　　　　　　サイクルを繰り返し、改善を継続していくための手法が、</a:t>
            </a:r>
            <a:r>
              <a:rPr kumimoji="1" lang="en-US" altLang="ja-JP" sz="1200" dirty="0" smtClean="0">
                <a:latin typeface="メイリオ" panose="020B0604030504040204" pitchFamily="50" charset="-128"/>
                <a:ea typeface="メイリオ" panose="020B0604030504040204" pitchFamily="50" charset="-128"/>
              </a:rPr>
              <a:t>PDCA</a:t>
            </a:r>
            <a:r>
              <a:rPr kumimoji="1" lang="ja-JP" altLang="en-US" sz="1200" dirty="0" smtClean="0">
                <a:latin typeface="メイリオ" panose="020B0604030504040204" pitchFamily="50" charset="-128"/>
                <a:ea typeface="メイリオ" panose="020B0604030504040204" pitchFamily="50" charset="-128"/>
              </a:rPr>
              <a:t>サイクルと呼ばれています。</a:t>
            </a:r>
            <a:endParaRPr kumimoji="1" lang="ja-JP" altLang="en-US" sz="1200" dirty="0">
              <a:latin typeface="メイリオ" panose="020B0604030504040204" pitchFamily="50" charset="-128"/>
              <a:ea typeface="メイリオ" panose="020B0604030504040204" pitchFamily="50" charset="-128"/>
            </a:endParaRPr>
          </a:p>
        </p:txBody>
      </p:sp>
      <p:sp>
        <p:nvSpPr>
          <p:cNvPr id="19" name="スライド番号プレースホルダー 7"/>
          <p:cNvSpPr>
            <a:spLocks noGrp="1"/>
          </p:cNvSpPr>
          <p:nvPr/>
        </p:nvSpPr>
        <p:spPr>
          <a:xfrm>
            <a:off x="8697023" y="6421895"/>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3</a:t>
            </a:r>
            <a:endParaRPr kumimoji="1" lang="ja-JP" altLang="en-US" sz="1600" dirty="0"/>
          </a:p>
        </p:txBody>
      </p:sp>
    </p:spTree>
    <p:extLst>
      <p:ext uri="{BB962C8B-B14F-4D97-AF65-F5344CB8AC3E}">
        <p14:creationId xmlns:p14="http://schemas.microsoft.com/office/powerpoint/2010/main" val="100680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50" dirty="0"/>
              <a:t>Ⅱ</a:t>
            </a:r>
            <a:r>
              <a:rPr lang="ja-JP" altLang="en-US" sz="3250" dirty="0"/>
              <a:t>　区の現状と</a:t>
            </a:r>
            <a:r>
              <a:rPr lang="ja-JP" altLang="en-US" sz="3250" dirty="0" smtClean="0"/>
              <a:t>課題</a:t>
            </a:r>
            <a:endParaRPr lang="ja-JP" altLang="en-US" sz="3250" dirty="0"/>
          </a:p>
        </p:txBody>
      </p:sp>
      <p:sp>
        <p:nvSpPr>
          <p:cNvPr id="3" name="コンテンツ プレースホルダー 2"/>
          <p:cNvSpPr>
            <a:spLocks noGrp="1"/>
          </p:cNvSpPr>
          <p:nvPr>
            <p:ph idx="1"/>
          </p:nvPr>
        </p:nvSpPr>
        <p:spPr>
          <a:xfrm>
            <a:off x="891540" y="1845732"/>
            <a:ext cx="8172450" cy="4614054"/>
          </a:xfrm>
        </p:spPr>
        <p:txBody>
          <a:bodyPr>
            <a:normAutofit fontScale="92500" lnSpcReduction="10000"/>
          </a:bodyPr>
          <a:lstStyle/>
          <a:p>
            <a:r>
              <a:rPr kumimoji="1" lang="ja-JP" altLang="en-US" b="1" dirty="0" smtClean="0">
                <a:latin typeface="メイリオ" panose="020B0604030504040204" pitchFamily="50" charset="-128"/>
                <a:ea typeface="メイリオ" panose="020B0604030504040204" pitchFamily="50" charset="-128"/>
              </a:rPr>
              <a:t>区の創設</a:t>
            </a:r>
            <a:endParaRPr lang="en-US" altLang="ja-JP" b="1"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1943</a:t>
            </a:r>
            <a:r>
              <a:rPr lang="ja-JP" altLang="en-US" dirty="0" smtClean="0">
                <a:latin typeface="メイリオ" panose="020B0604030504040204" pitchFamily="50" charset="-128"/>
                <a:ea typeface="メイリオ" panose="020B0604030504040204" pitchFamily="50" charset="-128"/>
              </a:rPr>
              <a:t>（昭和</a:t>
            </a:r>
            <a:r>
              <a:rPr lang="en-US" altLang="ja-JP" dirty="0" smtClean="0">
                <a:latin typeface="メイリオ" panose="020B0604030504040204" pitchFamily="50" charset="-128"/>
                <a:ea typeface="メイリオ" panose="020B0604030504040204" pitchFamily="50" charset="-128"/>
              </a:rPr>
              <a:t>18</a:t>
            </a:r>
            <a:r>
              <a:rPr lang="ja-JP" altLang="en-US" dirty="0" smtClean="0">
                <a:latin typeface="メイリオ" panose="020B0604030504040204" pitchFamily="50" charset="-128"/>
                <a:ea typeface="メイリオ" panose="020B0604030504040204" pitchFamily="50" charset="-128"/>
              </a:rPr>
              <a:t>）年</a:t>
            </a:r>
            <a:r>
              <a:rPr lang="en-US" altLang="ja-JP" dirty="0" smtClean="0">
                <a:latin typeface="メイリオ" panose="020B0604030504040204" pitchFamily="50" charset="-128"/>
                <a:ea typeface="メイリオ" panose="020B0604030504040204" pitchFamily="50" charset="-128"/>
              </a:rPr>
              <a:t>4</a:t>
            </a:r>
            <a:r>
              <a:rPr lang="ja-JP" altLang="en-US" dirty="0" smtClean="0">
                <a:latin typeface="メイリオ" panose="020B0604030504040204" pitchFamily="50" charset="-128"/>
                <a:ea typeface="メイリオ" panose="020B0604030504040204" pitchFamily="50" charset="-128"/>
              </a:rPr>
              <a:t>月</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日</a:t>
            </a:r>
            <a:endParaRPr lang="en-US" altLang="ja-JP" b="1" dirty="0" smtClean="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区の地勢</a:t>
            </a:r>
            <a:endParaRPr lang="en-US" altLang="ja-JP" b="1" dirty="0">
              <a:latin typeface="メイリオ" panose="020B0604030504040204" pitchFamily="50" charset="-128"/>
              <a:ea typeface="メイリオ" panose="020B0604030504040204" pitchFamily="50" charset="-128"/>
            </a:endParaRPr>
          </a:p>
          <a:p>
            <a:pPr marL="67072" indent="-67072"/>
            <a:r>
              <a:rPr lang="ja-JP" altLang="en-US"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大阪市の北東部（大阪城の東部）に位置</a:t>
            </a:r>
            <a:r>
              <a:rPr lang="en-US" altLang="ja-JP" dirty="0">
                <a:latin typeface="メイリオ" panose="020B0604030504040204" pitchFamily="50" charset="-128"/>
                <a:ea typeface="メイリオ" panose="020B0604030504040204" pitchFamily="50" charset="-128"/>
              </a:rPr>
              <a:t/>
            </a:r>
            <a:br>
              <a:rPr lang="en-US" altLang="ja-JP" dirty="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地勢的に東部の低湿地帯である旧大和川流域に属し</a:t>
            </a:r>
            <a:r>
              <a:rPr lang="ja-JP" altLang="en-US" dirty="0" smtClean="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
            </a:r>
            <a:br>
              <a:rPr lang="en-US" altLang="ja-JP" dirty="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標高</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ｍと区域全般に低く平坦</a:t>
            </a:r>
            <a:r>
              <a:rPr lang="en-US" altLang="ja-JP" dirty="0">
                <a:latin typeface="メイリオ" panose="020B0604030504040204" pitchFamily="50" charset="-128"/>
                <a:ea typeface="メイリオ" panose="020B0604030504040204" pitchFamily="50" charset="-128"/>
              </a:rPr>
              <a:t/>
            </a:r>
            <a:br>
              <a:rPr lang="en-US" altLang="ja-JP" dirty="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東西に寝屋川と第二寝屋川が流れ、南北に城北川</a:t>
            </a:r>
            <a:r>
              <a:rPr lang="ja-JP" altLang="en-US" dirty="0" smtClean="0">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平野</a:t>
            </a:r>
            <a:r>
              <a:rPr lang="ja-JP" altLang="en-US" dirty="0">
                <a:latin typeface="メイリオ" panose="020B0604030504040204" pitchFamily="50" charset="-128"/>
                <a:ea typeface="メイリオ" panose="020B0604030504040204" pitchFamily="50" charset="-128"/>
              </a:rPr>
              <a:t>川、平野川分水路が通じるなど、河川が多い。</a:t>
            </a:r>
            <a:endParaRPr lang="en-US" altLang="ja-JP"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区の交通網</a:t>
            </a:r>
            <a:endParaRPr lang="en-US" altLang="ja-JP" b="1" dirty="0">
              <a:latin typeface="メイリオ" panose="020B0604030504040204" pitchFamily="50" charset="-128"/>
              <a:ea typeface="メイリオ" panose="020B0604030504040204" pitchFamily="50" charset="-128"/>
            </a:endParaRPr>
          </a:p>
          <a:p>
            <a:pPr marL="67072" indent="-67072"/>
            <a:r>
              <a:rPr lang="ja-JP" altLang="en-US"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鉄道交通網では、大阪メトロ（地下鉄）谷町線・長堀鶴見緑地線・今里筋線・中央線、ＪＲ学研都市線・おおさか東線、京阪電鉄が区内を走り、交通利便性が良好。</a:t>
            </a:r>
            <a:r>
              <a:rPr lang="en-US" altLang="ja-JP" dirty="0">
                <a:latin typeface="メイリオ" panose="020B0604030504040204" pitchFamily="50" charset="-128"/>
                <a:ea typeface="メイリオ" panose="020B0604030504040204" pitchFamily="50" charset="-128"/>
              </a:rPr>
              <a:t/>
            </a:r>
            <a:br>
              <a:rPr lang="en-US" altLang="ja-JP" dirty="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道路交通網では、東西方向</a:t>
            </a:r>
            <a:r>
              <a:rPr lang="ja-JP" altLang="en-US" dirty="0" smtClean="0">
                <a:latin typeface="メイリオ" panose="020B0604030504040204" pitchFamily="50" charset="-128"/>
                <a:ea typeface="メイリオ" panose="020B0604030504040204" pitchFamily="50" charset="-128"/>
              </a:rPr>
              <a:t>に古市清水線（国道</a:t>
            </a:r>
            <a:r>
              <a:rPr lang="en-US" altLang="ja-JP" dirty="0" smtClean="0">
                <a:latin typeface="メイリオ" panose="020B0604030504040204" pitchFamily="50" charset="-128"/>
                <a:ea typeface="メイリオ" panose="020B0604030504040204" pitchFamily="50" charset="-128"/>
              </a:rPr>
              <a:t>163</a:t>
            </a:r>
            <a:r>
              <a:rPr lang="ja-JP" altLang="en-US" dirty="0" smtClean="0">
                <a:latin typeface="メイリオ" panose="020B0604030504040204" pitchFamily="50" charset="-128"/>
                <a:ea typeface="メイリオ" panose="020B0604030504040204" pitchFamily="50" charset="-128"/>
              </a:rPr>
              <a:t>号）、東野田茨田線（鶴見通）、片町徳庵線（城見通）、中央大通が走り、南北方向には、新庄大和川線、森小路大和川線、豊里矢田線</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一部事業中</a:t>
            </a:r>
            <a:r>
              <a:rPr lang="en-US" altLang="ja-JP" dirty="0" smtClean="0">
                <a:latin typeface="メイリオ" panose="020B0604030504040204" pitchFamily="50" charset="-128"/>
                <a:ea typeface="メイリオ" panose="020B0604030504040204" pitchFamily="50" charset="-128"/>
              </a:rPr>
              <a:t>〉</a:t>
            </a:r>
            <a:r>
              <a:rPr lang="ja-JP" altLang="en-US" dirty="0" err="1"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区内中央部をカギ型に国道１号が走るなど都心へのアクセスも良好。</a:t>
            </a:r>
            <a:r>
              <a:rPr lang="en-US" altLang="ja-JP" dirty="0"/>
              <a:t/>
            </a:r>
            <a:br>
              <a:rPr lang="en-US" altLang="ja-JP" dirty="0"/>
            </a:br>
            <a:endParaRPr lang="en-US" altLang="ja-JP" dirty="0"/>
          </a:p>
          <a:p>
            <a:pPr marL="0" indent="0">
              <a:buNone/>
            </a:pPr>
            <a:endParaRPr lang="en-US" altLang="ja-JP" dirty="0"/>
          </a:p>
        </p:txBody>
      </p:sp>
      <p:pic>
        <p:nvPicPr>
          <p:cNvPr id="5" name="図 4"/>
          <p:cNvPicPr>
            <a:picLocks noChangeAspect="1"/>
          </p:cNvPicPr>
          <p:nvPr/>
        </p:nvPicPr>
        <p:blipFill>
          <a:blip r:embed="rId2"/>
          <a:stretch>
            <a:fillRect/>
          </a:stretch>
        </p:blipFill>
        <p:spPr>
          <a:xfrm>
            <a:off x="5930737" y="1845732"/>
            <a:ext cx="2917997" cy="2917997"/>
          </a:xfrm>
          <a:prstGeom prst="rect">
            <a:avLst/>
          </a:prstGeom>
        </p:spPr>
      </p:pic>
      <p:sp>
        <p:nvSpPr>
          <p:cNvPr id="6" name="スライド番号プレースホルダー 7"/>
          <p:cNvSpPr>
            <a:spLocks noGrp="1"/>
          </p:cNvSpPr>
          <p:nvPr/>
        </p:nvSpPr>
        <p:spPr>
          <a:xfrm>
            <a:off x="8644440" y="6459786"/>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4</a:t>
            </a:r>
            <a:endParaRPr kumimoji="1" lang="ja-JP" altLang="en-US" sz="1600" dirty="0"/>
          </a:p>
        </p:txBody>
      </p:sp>
    </p:spTree>
    <p:extLst>
      <p:ext uri="{BB962C8B-B14F-4D97-AF65-F5344CB8AC3E}">
        <p14:creationId xmlns:p14="http://schemas.microsoft.com/office/powerpoint/2010/main" val="163890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50" dirty="0"/>
              <a:t>Ⅱ</a:t>
            </a:r>
            <a:r>
              <a:rPr lang="ja-JP" altLang="en-US" sz="3250" dirty="0"/>
              <a:t>　区の現状と</a:t>
            </a:r>
            <a:r>
              <a:rPr lang="ja-JP" altLang="en-US" sz="3250" dirty="0" smtClean="0"/>
              <a:t>課題</a:t>
            </a:r>
            <a:endParaRPr lang="ja-JP" altLang="en-US" sz="3250" dirty="0"/>
          </a:p>
        </p:txBody>
      </p:sp>
      <p:sp>
        <p:nvSpPr>
          <p:cNvPr id="3" name="コンテンツ プレースホルダー 2"/>
          <p:cNvSpPr>
            <a:spLocks noGrp="1"/>
          </p:cNvSpPr>
          <p:nvPr>
            <p:ph idx="1"/>
          </p:nvPr>
        </p:nvSpPr>
        <p:spPr>
          <a:xfrm>
            <a:off x="891540" y="1742498"/>
            <a:ext cx="8172450" cy="5012266"/>
          </a:xfrm>
        </p:spPr>
        <p:txBody>
          <a:bodyPr>
            <a:normAutofit/>
          </a:bodyPr>
          <a:lstStyle/>
          <a:p>
            <a:r>
              <a:rPr kumimoji="1" lang="ja-JP" altLang="en-US" b="1" dirty="0">
                <a:latin typeface="メイリオ" panose="020B0604030504040204" pitchFamily="50" charset="-128"/>
                <a:ea typeface="メイリオ" panose="020B0604030504040204" pitchFamily="50" charset="-128"/>
              </a:rPr>
              <a:t>区</a:t>
            </a:r>
            <a:r>
              <a:rPr kumimoji="1" lang="ja-JP" altLang="en-US" b="1" dirty="0" smtClean="0">
                <a:latin typeface="メイリオ" panose="020B0604030504040204" pitchFamily="50" charset="-128"/>
                <a:ea typeface="メイリオ" panose="020B0604030504040204" pitchFamily="50" charset="-128"/>
              </a:rPr>
              <a:t>の</a:t>
            </a:r>
            <a:r>
              <a:rPr lang="ja-JP" altLang="en-US" b="1" dirty="0">
                <a:latin typeface="メイリオ" panose="020B0604030504040204" pitchFamily="50" charset="-128"/>
                <a:ea typeface="メイリオ" panose="020B0604030504040204" pitchFamily="50" charset="-128"/>
              </a:rPr>
              <a:t>歴史</a:t>
            </a:r>
            <a:endParaRPr lang="en-US" altLang="ja-JP" b="1"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・第二次世界大戦中の</a:t>
            </a:r>
            <a:r>
              <a:rPr lang="en-US" altLang="ja-JP" dirty="0" smtClean="0">
                <a:latin typeface="メイリオ" panose="020B0604030504040204" pitchFamily="50" charset="-128"/>
                <a:ea typeface="メイリオ" panose="020B0604030504040204" pitchFamily="50" charset="-128"/>
              </a:rPr>
              <a:t>1943</a:t>
            </a:r>
            <a:r>
              <a:rPr lang="ja-JP" altLang="en-US" dirty="0" smtClean="0">
                <a:latin typeface="メイリオ" panose="020B0604030504040204" pitchFamily="50" charset="-128"/>
                <a:ea typeface="メイリオ" panose="020B0604030504040204" pitchFamily="50" charset="-128"/>
              </a:rPr>
              <a:t>（昭和</a:t>
            </a:r>
            <a:r>
              <a:rPr lang="en-US" altLang="ja-JP" dirty="0" smtClean="0">
                <a:latin typeface="メイリオ" panose="020B0604030504040204" pitchFamily="50" charset="-128"/>
                <a:ea typeface="メイリオ" panose="020B0604030504040204" pitchFamily="50" charset="-128"/>
              </a:rPr>
              <a:t>18</a:t>
            </a:r>
            <a:r>
              <a:rPr lang="ja-JP" altLang="en-US" dirty="0" smtClean="0">
                <a:latin typeface="メイリオ" panose="020B0604030504040204" pitchFamily="50" charset="-128"/>
                <a:ea typeface="メイリオ" panose="020B0604030504040204" pitchFamily="50" charset="-128"/>
              </a:rPr>
              <a:t>）年</a:t>
            </a:r>
            <a:r>
              <a:rPr lang="en-US" altLang="ja-JP" dirty="0" smtClean="0">
                <a:latin typeface="メイリオ" panose="020B0604030504040204" pitchFamily="50" charset="-128"/>
                <a:ea typeface="メイリオ" panose="020B0604030504040204" pitchFamily="50" charset="-128"/>
              </a:rPr>
              <a:t>4</a:t>
            </a:r>
            <a:r>
              <a:rPr lang="ja-JP" altLang="en-US" dirty="0" smtClean="0">
                <a:latin typeface="メイリオ" panose="020B0604030504040204" pitchFamily="50" charset="-128"/>
                <a:ea typeface="メイリオ" panose="020B0604030504040204" pitchFamily="50" charset="-128"/>
              </a:rPr>
              <a:t>月、大阪市の</a:t>
            </a:r>
            <a:r>
              <a:rPr lang="en-US" altLang="ja-JP" dirty="0" smtClean="0">
                <a:latin typeface="メイリオ" panose="020B0604030504040204" pitchFamily="50" charset="-128"/>
                <a:ea typeface="メイリオ" panose="020B0604030504040204" pitchFamily="50" charset="-128"/>
              </a:rPr>
              <a:t>22</a:t>
            </a:r>
            <a:r>
              <a:rPr lang="ja-JP" altLang="en-US" dirty="0" smtClean="0">
                <a:latin typeface="メイリオ" panose="020B0604030504040204" pitchFamily="50" charset="-128"/>
                <a:ea typeface="メイリオ" panose="020B0604030504040204" pitchFamily="50" charset="-128"/>
              </a:rPr>
              <a:t>区制実施にともなう</a:t>
            </a:r>
            <a:r>
              <a:rPr lang="en-US" altLang="ja-JP" dirty="0" smtClean="0">
                <a:latin typeface="メイリオ" panose="020B0604030504040204" pitchFamily="50" charset="-128"/>
                <a:ea typeface="メイリオ" panose="020B0604030504040204" pitchFamily="50" charset="-128"/>
              </a:rPr>
              <a:t>7</a:t>
            </a:r>
            <a:r>
              <a:rPr lang="ja-JP" altLang="en-US" dirty="0" smtClean="0">
                <a:latin typeface="メイリオ" panose="020B0604030504040204" pitchFamily="50" charset="-128"/>
                <a:ea typeface="メイリオ" panose="020B0604030504040204" pitchFamily="50" charset="-128"/>
              </a:rPr>
              <a:t>増区の</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区として東成区の北部地域と旭区の南部地域を併せて分区独立し誕生しました。</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・明治時代から鉄道が開通し、陸軍砲兵工廠や紡績工場ができ、</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その後、次第に関連工場が集まり、また寝屋川や第二寝屋川、</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城北川沿いには金属・機械・化学関係の工場が集中するように</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なりました。また、区内内部には衣料・縫製関係の事業所も多く、</a:t>
            </a:r>
            <a:r>
              <a:rPr lang="en-US" altLang="ja-JP" dirty="0">
                <a:latin typeface="メイリオ" panose="020B0604030504040204" pitchFamily="50" charset="-128"/>
                <a:ea typeface="メイリオ" panose="020B0604030504040204" pitchFamily="50" charset="-128"/>
              </a:rPr>
              <a:t/>
            </a:r>
            <a:br>
              <a:rPr lang="en-US" altLang="ja-JP" dirty="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生野区、東成区、鶴見区とともに市内東部の工業地帯を形成</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しました。</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・戦後から高度経済成長期を経て、区内北東部の関目・菫</a:t>
            </a:r>
            <a:r>
              <a:rPr lang="en-US" altLang="ja-JP" dirty="0">
                <a:latin typeface="メイリオ" panose="020B0604030504040204" pitchFamily="50" charset="-128"/>
                <a:ea typeface="メイリオ" panose="020B0604030504040204" pitchFamily="50" charset="-128"/>
              </a:rPr>
              <a:t/>
            </a:r>
            <a:br>
              <a:rPr lang="en-US" altLang="ja-JP" dirty="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地区は、土地</a:t>
            </a:r>
            <a:r>
              <a:rPr lang="ja-JP" altLang="en-US" dirty="0">
                <a:latin typeface="メイリオ" panose="020B0604030504040204" pitchFamily="50" charset="-128"/>
                <a:ea typeface="メイリオ" panose="020B0604030504040204" pitchFamily="50" charset="-128"/>
              </a:rPr>
              <a:t>区画整理事業に</a:t>
            </a:r>
            <a:r>
              <a:rPr lang="ja-JP" altLang="en-US" dirty="0" smtClean="0">
                <a:latin typeface="メイリオ" panose="020B0604030504040204" pitchFamily="50" charset="-128"/>
                <a:ea typeface="メイリオ" panose="020B0604030504040204" pitchFamily="50" charset="-128"/>
              </a:rPr>
              <a:t>より、緑の多い整然とした</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街区となり、また西南部の森之宮地区では、かつての陸軍</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砲兵工廠跡地に</a:t>
            </a:r>
            <a:r>
              <a:rPr lang="en-US" altLang="ja-JP" dirty="0" smtClean="0">
                <a:latin typeface="メイリオ" panose="020B0604030504040204" pitchFamily="50" charset="-128"/>
                <a:ea typeface="メイリオ" panose="020B0604030504040204" pitchFamily="50" charset="-128"/>
              </a:rPr>
              <a:t>JR</a:t>
            </a:r>
            <a:r>
              <a:rPr lang="ja-JP" altLang="en-US" dirty="0" smtClean="0">
                <a:latin typeface="メイリオ" panose="020B0604030504040204" pitchFamily="50" charset="-128"/>
                <a:ea typeface="メイリオ" panose="020B0604030504040204" pitchFamily="50" charset="-128"/>
              </a:rPr>
              <a:t>・地下鉄の車庫や高層住宅団地が、さら</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に鴫野地区も再開発により新たな高層住宅群が出現するな</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ど、まちなみは大きな変貌をとげてきました。</a:t>
            </a:r>
            <a:endParaRPr lang="en-US" altLang="ja-JP" dirty="0" smtClean="0"/>
          </a:p>
          <a:p>
            <a:pPr marL="0" indent="0">
              <a:buNone/>
            </a:pPr>
            <a:endParaRPr lang="en-US" altLang="ja-JP" dirty="0" smtClean="0"/>
          </a:p>
        </p:txBody>
      </p:sp>
      <p:pic>
        <p:nvPicPr>
          <p:cNvPr id="5" name="図 4"/>
          <p:cNvPicPr>
            <a:picLocks noChangeAspect="1"/>
          </p:cNvPicPr>
          <p:nvPr/>
        </p:nvPicPr>
        <p:blipFill>
          <a:blip r:embed="rId2"/>
          <a:stretch>
            <a:fillRect/>
          </a:stretch>
        </p:blipFill>
        <p:spPr>
          <a:xfrm>
            <a:off x="1213055" y="4351867"/>
            <a:ext cx="1987346" cy="1490510"/>
          </a:xfrm>
          <a:prstGeom prst="rect">
            <a:avLst/>
          </a:prstGeom>
        </p:spPr>
      </p:pic>
      <p:pic>
        <p:nvPicPr>
          <p:cNvPr id="6" name="図 5"/>
          <p:cNvPicPr>
            <a:picLocks noChangeAspect="1"/>
          </p:cNvPicPr>
          <p:nvPr/>
        </p:nvPicPr>
        <p:blipFill>
          <a:blip r:embed="rId3"/>
          <a:stretch>
            <a:fillRect/>
          </a:stretch>
        </p:blipFill>
        <p:spPr>
          <a:xfrm>
            <a:off x="7096385" y="2679348"/>
            <a:ext cx="1895475" cy="1419225"/>
          </a:xfrm>
          <a:prstGeom prst="rect">
            <a:avLst/>
          </a:prstGeom>
        </p:spPr>
      </p:pic>
      <p:sp>
        <p:nvSpPr>
          <p:cNvPr id="8" name="テキスト ボックス 7">
            <a:extLst>
              <a:ext uri="{FF2B5EF4-FFF2-40B4-BE49-F238E27FC236}">
                <a16:creationId xmlns:a16="http://schemas.microsoft.com/office/drawing/2014/main" id="{BB1E655C-E1AD-22A4-919C-C2A181DA5135}"/>
              </a:ext>
            </a:extLst>
          </p:cNvPr>
          <p:cNvSpPr txBox="1"/>
          <p:nvPr/>
        </p:nvSpPr>
        <p:spPr>
          <a:xfrm>
            <a:off x="7180937" y="4074868"/>
            <a:ext cx="1726369" cy="276999"/>
          </a:xfrm>
          <a:prstGeom prst="rect">
            <a:avLst/>
          </a:prstGeom>
          <a:noFill/>
        </p:spPr>
        <p:txBody>
          <a:bodyPr wrap="square" rtlCol="0">
            <a:spAutoFit/>
          </a:bodyPr>
          <a:lstStyle/>
          <a:p>
            <a:r>
              <a:rPr kumimoji="1" lang="ja-JP" altLang="en-US" sz="1200" dirty="0" smtClean="0"/>
              <a:t>昭和</a:t>
            </a:r>
            <a:r>
              <a:rPr kumimoji="1" lang="en-US" altLang="ja-JP" sz="1200" dirty="0" smtClean="0"/>
              <a:t>40</a:t>
            </a:r>
            <a:r>
              <a:rPr kumimoji="1" lang="ja-JP" altLang="en-US" sz="1200" dirty="0" smtClean="0"/>
              <a:t>年頃の城北運河</a:t>
            </a:r>
            <a:endParaRPr kumimoji="1" lang="en-US" altLang="ja-JP" sz="1200" dirty="0" smtClean="0"/>
          </a:p>
        </p:txBody>
      </p:sp>
      <p:sp>
        <p:nvSpPr>
          <p:cNvPr id="9" name="テキスト ボックス 8">
            <a:extLst>
              <a:ext uri="{FF2B5EF4-FFF2-40B4-BE49-F238E27FC236}">
                <a16:creationId xmlns:a16="http://schemas.microsoft.com/office/drawing/2014/main" id="{BB1E655C-E1AD-22A4-919C-C2A181DA5135}"/>
              </a:ext>
            </a:extLst>
          </p:cNvPr>
          <p:cNvSpPr txBox="1"/>
          <p:nvPr/>
        </p:nvSpPr>
        <p:spPr>
          <a:xfrm>
            <a:off x="1117542" y="5883072"/>
            <a:ext cx="2178372" cy="276999"/>
          </a:xfrm>
          <a:prstGeom prst="rect">
            <a:avLst/>
          </a:prstGeom>
          <a:noFill/>
        </p:spPr>
        <p:txBody>
          <a:bodyPr wrap="square" rtlCol="0">
            <a:spAutoFit/>
          </a:bodyPr>
          <a:lstStyle/>
          <a:p>
            <a:r>
              <a:rPr kumimoji="1" lang="ja-JP" altLang="en-US" sz="1200" dirty="0"/>
              <a:t>高層</a:t>
            </a:r>
            <a:r>
              <a:rPr kumimoji="1" lang="ja-JP" altLang="en-US" sz="1200" dirty="0" smtClean="0"/>
              <a:t>住宅が立ち並ぶまちなみ</a:t>
            </a:r>
            <a:endParaRPr kumimoji="1" lang="en-US" altLang="ja-JP" sz="1200" dirty="0" smtClean="0"/>
          </a:p>
        </p:txBody>
      </p:sp>
      <p:sp>
        <p:nvSpPr>
          <p:cNvPr id="10" name="スライド番号プレースホルダー 7"/>
          <p:cNvSpPr>
            <a:spLocks noGrp="1"/>
          </p:cNvSpPr>
          <p:nvPr/>
        </p:nvSpPr>
        <p:spPr>
          <a:xfrm>
            <a:off x="8652777" y="6389639"/>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5</a:t>
            </a:r>
            <a:endParaRPr kumimoji="1" lang="ja-JP" altLang="en-US" sz="1600" dirty="0"/>
          </a:p>
        </p:txBody>
      </p:sp>
    </p:spTree>
    <p:extLst>
      <p:ext uri="{BB962C8B-B14F-4D97-AF65-F5344CB8AC3E}">
        <p14:creationId xmlns:p14="http://schemas.microsoft.com/office/powerpoint/2010/main" val="59143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50" dirty="0"/>
              <a:t>Ⅱ</a:t>
            </a:r>
            <a:r>
              <a:rPr lang="ja-JP" altLang="en-US" sz="3250" dirty="0"/>
              <a:t>　区の現状と</a:t>
            </a:r>
            <a:r>
              <a:rPr lang="ja-JP" altLang="en-US" sz="3250" dirty="0" smtClean="0"/>
              <a:t>課題</a:t>
            </a:r>
            <a:endParaRPr lang="ja-JP" altLang="en-US" sz="3250" dirty="0"/>
          </a:p>
        </p:txBody>
      </p:sp>
      <p:sp>
        <p:nvSpPr>
          <p:cNvPr id="3" name="コンテンツ プレースホルダー 2"/>
          <p:cNvSpPr>
            <a:spLocks noGrp="1"/>
          </p:cNvSpPr>
          <p:nvPr>
            <p:ph idx="1"/>
          </p:nvPr>
        </p:nvSpPr>
        <p:spPr>
          <a:xfrm>
            <a:off x="891540" y="1742498"/>
            <a:ext cx="8172450" cy="5012266"/>
          </a:xfrm>
        </p:spPr>
        <p:txBody>
          <a:bodyPr>
            <a:normAutofit/>
          </a:bodyPr>
          <a:lstStyle/>
          <a:p>
            <a:r>
              <a:rPr kumimoji="1" lang="ja-JP" altLang="en-US" b="1" dirty="0">
                <a:latin typeface="メイリオ" panose="020B0604030504040204" pitchFamily="50" charset="-128"/>
                <a:ea typeface="メイリオ" panose="020B0604030504040204" pitchFamily="50" charset="-128"/>
              </a:rPr>
              <a:t>区</a:t>
            </a:r>
            <a:r>
              <a:rPr kumimoji="1" lang="ja-JP" altLang="en-US" b="1" dirty="0" smtClean="0">
                <a:latin typeface="メイリオ" panose="020B0604030504040204" pitchFamily="50" charset="-128"/>
                <a:ea typeface="メイリオ" panose="020B0604030504040204" pitchFamily="50" charset="-128"/>
              </a:rPr>
              <a:t>の</a:t>
            </a:r>
            <a:r>
              <a:rPr lang="ja-JP" altLang="en-US" b="1" dirty="0">
                <a:latin typeface="メイリオ" panose="020B0604030504040204" pitchFamily="50" charset="-128"/>
                <a:ea typeface="メイリオ" panose="020B0604030504040204" pitchFamily="50" charset="-128"/>
              </a:rPr>
              <a:t>歴史</a:t>
            </a:r>
            <a:endParaRPr lang="en-US" altLang="ja-JP" b="1"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・現在、区内各地区で工場等の転出跡地などに</a:t>
            </a:r>
            <a:r>
              <a:rPr lang="en-US" altLang="ja-JP" dirty="0">
                <a:latin typeface="メイリオ" panose="020B0604030504040204" pitchFamily="50" charset="-128"/>
                <a:ea typeface="メイリオ" panose="020B0604030504040204" pitchFamily="50" charset="-128"/>
              </a:rPr>
              <a:t/>
            </a:r>
            <a:br>
              <a:rPr lang="en-US" altLang="ja-JP" dirty="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高層集合住宅や大規模小売店が相次いで建設され、</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en-US" altLang="ja-JP" dirty="0" smtClean="0">
                <a:latin typeface="メイリオ" panose="020B0604030504040204" pitchFamily="50" charset="-128"/>
                <a:ea typeface="メイリオ" panose="020B0604030504040204" pitchFamily="50" charset="-128"/>
              </a:rPr>
              <a:t>2016</a:t>
            </a:r>
            <a:r>
              <a:rPr lang="ja-JP" altLang="en-US" dirty="0" smtClean="0">
                <a:latin typeface="メイリオ" panose="020B0604030504040204" pitchFamily="50" charset="-128"/>
                <a:ea typeface="メイリオ" panose="020B0604030504040204" pitchFamily="50" charset="-128"/>
              </a:rPr>
              <a:t>（平成</a:t>
            </a:r>
            <a:r>
              <a:rPr lang="en-US" altLang="ja-JP" dirty="0" smtClean="0">
                <a:latin typeface="メイリオ" panose="020B0604030504040204" pitchFamily="50" charset="-128"/>
                <a:ea typeface="メイリオ" panose="020B0604030504040204" pitchFamily="50" charset="-128"/>
              </a:rPr>
              <a:t>28</a:t>
            </a:r>
            <a:r>
              <a:rPr lang="ja-JP" altLang="en-US" dirty="0" smtClean="0">
                <a:latin typeface="メイリオ" panose="020B0604030504040204" pitchFamily="50" charset="-128"/>
                <a:ea typeface="メイリオ" panose="020B0604030504040204" pitchFamily="50" charset="-128"/>
              </a:rPr>
              <a:t>）年</a:t>
            </a:r>
            <a:r>
              <a:rPr lang="en-US" altLang="ja-JP" dirty="0" smtClean="0">
                <a:latin typeface="メイリオ" panose="020B0604030504040204" pitchFamily="50" charset="-128"/>
                <a:ea typeface="メイリオ" panose="020B0604030504040204" pitchFamily="50" charset="-128"/>
              </a:rPr>
              <a:t>3</a:t>
            </a:r>
            <a:r>
              <a:rPr lang="ja-JP" altLang="en-US" dirty="0" smtClean="0">
                <a:latin typeface="メイリオ" panose="020B0604030504040204" pitchFamily="50" charset="-128"/>
                <a:ea typeface="メイリオ" panose="020B0604030504040204" pitchFamily="50" charset="-128"/>
              </a:rPr>
              <a:t>月には、区役所・区民センター・</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図書館・老人福祉センターが一体となった複合施設の</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供用が開始されるなど生活・交通至便な住宅地と</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なっています。</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a:p>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・今後も、水辺環境整備、</a:t>
            </a:r>
            <a:r>
              <a:rPr lang="ja-JP" altLang="en-US" dirty="0">
                <a:latin typeface="メイリオ" panose="020B0604030504040204" pitchFamily="50" charset="-128"/>
                <a:ea typeface="メイリオ" panose="020B0604030504040204" pitchFamily="50" charset="-128"/>
              </a:rPr>
              <a:t>緑化</a:t>
            </a:r>
            <a:r>
              <a:rPr lang="ja-JP" altLang="en-US" dirty="0" smtClean="0">
                <a:latin typeface="メイリオ" panose="020B0604030504040204" pitchFamily="50" charset="-128"/>
                <a:ea typeface="メイリオ" panose="020B0604030504040204" pitchFamily="50" charset="-128"/>
              </a:rPr>
              <a:t>の推進に加え、　　　　　　　　　　　　　　　　　　　　</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大阪</a:t>
            </a:r>
            <a:r>
              <a:rPr lang="ja-JP" altLang="en-US" dirty="0">
                <a:latin typeface="メイリオ" panose="020B0604030504040204" pitchFamily="50" charset="-128"/>
                <a:ea typeface="メイリオ" panose="020B0604030504040204" pitchFamily="50" charset="-128"/>
              </a:rPr>
              <a:t>公立大学森之宮キャンパスが</a:t>
            </a:r>
            <a:r>
              <a:rPr lang="en-US" altLang="ja-JP" dirty="0">
                <a:latin typeface="メイリオ" panose="020B0604030504040204" pitchFamily="50" charset="-128"/>
                <a:ea typeface="メイリオ" panose="020B0604030504040204" pitchFamily="50" charset="-128"/>
              </a:rPr>
              <a:t>2025</a:t>
            </a:r>
            <a:r>
              <a:rPr lang="ja-JP" altLang="en-US" dirty="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令和</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7</a:t>
            </a:r>
            <a:r>
              <a:rPr lang="ja-JP" altLang="en-US" dirty="0">
                <a:latin typeface="メイリオ" panose="020B0604030504040204" pitchFamily="50" charset="-128"/>
                <a:ea typeface="メイリオ" panose="020B0604030504040204" pitchFamily="50" charset="-128"/>
              </a:rPr>
              <a:t>）年度を目途に整備されるなど</a:t>
            </a:r>
            <a:r>
              <a:rPr lang="ja-JP" altLang="en-US" dirty="0" smtClean="0">
                <a:latin typeface="メイリオ" panose="020B0604030504040204" pitchFamily="50" charset="-128"/>
                <a:ea typeface="メイリオ" panose="020B0604030504040204" pitchFamily="50" charset="-128"/>
              </a:rPr>
              <a:t>、多世代・</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多様な人が集い交流する国際色あるまちづくり</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が進められ、職・住のバランスのとれた区とし</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t>
            </a:r>
            <a:r>
              <a:rPr lang="ja-JP" altLang="en-US" dirty="0" err="1" smtClean="0">
                <a:latin typeface="メイリオ" panose="020B0604030504040204" pitchFamily="50" charset="-128"/>
                <a:ea typeface="メイリオ" panose="020B0604030504040204" pitchFamily="50" charset="-128"/>
              </a:rPr>
              <a:t>ての</a:t>
            </a:r>
            <a:r>
              <a:rPr lang="ja-JP" altLang="en-US" dirty="0" smtClean="0">
                <a:latin typeface="メイリオ" panose="020B0604030504040204" pitchFamily="50" charset="-128"/>
                <a:ea typeface="メイリオ" panose="020B0604030504040204" pitchFamily="50" charset="-128"/>
              </a:rPr>
              <a:t>発展に大きな期待が集まっています。</a:t>
            </a:r>
            <a:endParaRPr lang="en-US" altLang="ja-JP" dirty="0">
              <a:latin typeface="メイリオ" panose="020B0604030504040204" pitchFamily="50" charset="-128"/>
              <a:ea typeface="メイリオ" panose="020B0604030504040204" pitchFamily="50" charset="-128"/>
            </a:endParaRPr>
          </a:p>
          <a:p>
            <a:endParaRPr lang="en-US" altLang="ja-JP" dirty="0" smtClean="0"/>
          </a:p>
          <a:p>
            <a:pPr marL="0" indent="0">
              <a:buNone/>
            </a:pPr>
            <a:endParaRPr lang="en-US" altLang="ja-JP" dirty="0" smtClean="0"/>
          </a:p>
        </p:txBody>
      </p:sp>
      <p:sp>
        <p:nvSpPr>
          <p:cNvPr id="6" name="テキスト ボックス 5">
            <a:extLst>
              <a:ext uri="{FF2B5EF4-FFF2-40B4-BE49-F238E27FC236}">
                <a16:creationId xmlns:a16="http://schemas.microsoft.com/office/drawing/2014/main" id="{BB1E655C-E1AD-22A4-919C-C2A181DA5135}"/>
              </a:ext>
            </a:extLst>
          </p:cNvPr>
          <p:cNvSpPr txBox="1"/>
          <p:nvPr/>
        </p:nvSpPr>
        <p:spPr>
          <a:xfrm>
            <a:off x="6668324" y="3776281"/>
            <a:ext cx="1726369" cy="276999"/>
          </a:xfrm>
          <a:prstGeom prst="rect">
            <a:avLst/>
          </a:prstGeom>
          <a:noFill/>
        </p:spPr>
        <p:txBody>
          <a:bodyPr wrap="square" rtlCol="0">
            <a:spAutoFit/>
          </a:bodyPr>
          <a:lstStyle/>
          <a:p>
            <a:r>
              <a:rPr kumimoji="1" lang="ja-JP" altLang="en-US" sz="1200" dirty="0" smtClean="0"/>
              <a:t>城東区複合施設　外観</a:t>
            </a:r>
            <a:endParaRPr kumimoji="1" lang="en-US" altLang="ja-JP" sz="1200" dirty="0" smtClean="0"/>
          </a:p>
        </p:txBody>
      </p:sp>
      <p:pic>
        <p:nvPicPr>
          <p:cNvPr id="7" name="図 6"/>
          <p:cNvPicPr>
            <a:picLocks noChangeAspect="1"/>
          </p:cNvPicPr>
          <p:nvPr/>
        </p:nvPicPr>
        <p:blipFill>
          <a:blip r:embed="rId2"/>
          <a:stretch>
            <a:fillRect/>
          </a:stretch>
        </p:blipFill>
        <p:spPr>
          <a:xfrm>
            <a:off x="6093178" y="1845880"/>
            <a:ext cx="2876659" cy="1920821"/>
          </a:xfrm>
          <a:prstGeom prst="rect">
            <a:avLst/>
          </a:prstGeom>
        </p:spPr>
      </p:pic>
      <p:pic>
        <p:nvPicPr>
          <p:cNvPr id="9" name="図 8"/>
          <p:cNvPicPr>
            <a:picLocks noChangeAspect="1"/>
          </p:cNvPicPr>
          <p:nvPr/>
        </p:nvPicPr>
        <p:blipFill>
          <a:blip r:embed="rId3"/>
          <a:stretch>
            <a:fillRect/>
          </a:stretch>
        </p:blipFill>
        <p:spPr>
          <a:xfrm>
            <a:off x="712655" y="3601373"/>
            <a:ext cx="3768213" cy="2119620"/>
          </a:xfrm>
          <a:prstGeom prst="rect">
            <a:avLst/>
          </a:prstGeom>
        </p:spPr>
      </p:pic>
      <p:sp>
        <p:nvSpPr>
          <p:cNvPr id="10" name="テキスト ボックス 9">
            <a:extLst>
              <a:ext uri="{FF2B5EF4-FFF2-40B4-BE49-F238E27FC236}">
                <a16:creationId xmlns:a16="http://schemas.microsoft.com/office/drawing/2014/main" id="{BB1E655C-E1AD-22A4-919C-C2A181DA5135}"/>
              </a:ext>
            </a:extLst>
          </p:cNvPr>
          <p:cNvSpPr txBox="1"/>
          <p:nvPr/>
        </p:nvSpPr>
        <p:spPr>
          <a:xfrm>
            <a:off x="822898" y="5729290"/>
            <a:ext cx="3547725" cy="276999"/>
          </a:xfrm>
          <a:prstGeom prst="rect">
            <a:avLst/>
          </a:prstGeom>
          <a:noFill/>
        </p:spPr>
        <p:txBody>
          <a:bodyPr wrap="square" rtlCol="0">
            <a:spAutoFit/>
          </a:bodyPr>
          <a:lstStyle/>
          <a:p>
            <a:r>
              <a:rPr kumimoji="1" lang="ja-JP" altLang="en-US" sz="1200" dirty="0"/>
              <a:t>大阪公立</a:t>
            </a:r>
            <a:r>
              <a:rPr kumimoji="1" lang="ja-JP" altLang="en-US" sz="1200" dirty="0" smtClean="0"/>
              <a:t>大学　森之宮キャンパス　イメージパース</a:t>
            </a:r>
            <a:endParaRPr kumimoji="1" lang="en-US" altLang="ja-JP" sz="1200" dirty="0" smtClean="0"/>
          </a:p>
        </p:txBody>
      </p:sp>
      <p:sp>
        <p:nvSpPr>
          <p:cNvPr id="11" name="スライド番号プレースホルダー 7"/>
          <p:cNvSpPr>
            <a:spLocks noGrp="1"/>
          </p:cNvSpPr>
          <p:nvPr/>
        </p:nvSpPr>
        <p:spPr>
          <a:xfrm>
            <a:off x="8709865" y="6394429"/>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6</a:t>
            </a:r>
            <a:endParaRPr kumimoji="1" lang="ja-JP" altLang="en-US" sz="1600" dirty="0"/>
          </a:p>
        </p:txBody>
      </p:sp>
    </p:spTree>
    <p:extLst>
      <p:ext uri="{BB962C8B-B14F-4D97-AF65-F5344CB8AC3E}">
        <p14:creationId xmlns:p14="http://schemas.microsoft.com/office/powerpoint/2010/main" val="281989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25847" y="814405"/>
            <a:ext cx="940813" cy="967200"/>
          </a:xfrm>
          <a:prstGeom prst="rect">
            <a:avLst/>
          </a:prstGeom>
        </p:spPr>
      </p:pic>
      <p:sp>
        <p:nvSpPr>
          <p:cNvPr id="2" name="タイトル 1"/>
          <p:cNvSpPr>
            <a:spLocks noGrp="1"/>
          </p:cNvSpPr>
          <p:nvPr>
            <p:ph type="title"/>
          </p:nvPr>
        </p:nvSpPr>
        <p:spPr/>
        <p:txBody>
          <a:bodyPr>
            <a:normAutofit/>
          </a:bodyPr>
          <a:lstStyle/>
          <a:p>
            <a:r>
              <a:rPr lang="en-US" altLang="ja-JP" sz="3250" dirty="0"/>
              <a:t>Ⅱ</a:t>
            </a:r>
            <a:r>
              <a:rPr lang="ja-JP" altLang="en-US" sz="3250" dirty="0"/>
              <a:t>　区の現状と</a:t>
            </a:r>
            <a:r>
              <a:rPr lang="ja-JP" altLang="en-US" sz="3250" dirty="0" smtClean="0"/>
              <a:t>課題</a:t>
            </a:r>
            <a:endParaRPr lang="ja-JP" altLang="en-US" sz="3250" dirty="0"/>
          </a:p>
        </p:txBody>
      </p:sp>
      <p:sp>
        <p:nvSpPr>
          <p:cNvPr id="3" name="コンテンツ プレースホルダー 2"/>
          <p:cNvSpPr>
            <a:spLocks noGrp="1"/>
          </p:cNvSpPr>
          <p:nvPr>
            <p:ph idx="1"/>
          </p:nvPr>
        </p:nvSpPr>
        <p:spPr/>
        <p:txBody>
          <a:bodyPr/>
          <a:lstStyle/>
          <a:p>
            <a:r>
              <a:rPr lang="ja-JP" altLang="en-US" b="1" dirty="0">
                <a:latin typeface="メイリオ" panose="020B0604030504040204" pitchFamily="50" charset="-128"/>
                <a:ea typeface="メイリオ" panose="020B0604030504040204" pitchFamily="50" charset="-128"/>
              </a:rPr>
              <a:t>区の</a:t>
            </a:r>
            <a:r>
              <a:rPr lang="ja-JP" altLang="en-US" b="1" dirty="0" smtClean="0">
                <a:latin typeface="メイリオ" panose="020B0604030504040204" pitchFamily="50" charset="-128"/>
                <a:ea typeface="メイリオ" panose="020B0604030504040204" pitchFamily="50" charset="-128"/>
              </a:rPr>
              <a:t>概要</a:t>
            </a:r>
            <a:endParaRPr lang="en-US" altLang="ja-JP" b="1" dirty="0">
              <a:latin typeface="メイリオ" panose="020B0604030504040204" pitchFamily="50" charset="-128"/>
              <a:ea typeface="メイリオ" panose="020B0604030504040204" pitchFamily="50" charset="-128"/>
            </a:endParaRPr>
          </a:p>
          <a:p>
            <a:endParaRPr lang="en-US" altLang="ja-JP" dirty="0"/>
          </a:p>
          <a:p>
            <a:pPr marL="0" indent="0">
              <a:buNone/>
            </a:pP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1658154603"/>
              </p:ext>
            </p:extLst>
          </p:nvPr>
        </p:nvGraphicFramePr>
        <p:xfrm>
          <a:off x="891538" y="2315496"/>
          <a:ext cx="8172452" cy="3467237"/>
        </p:xfrm>
        <a:graphic>
          <a:graphicData uri="http://schemas.openxmlformats.org/drawingml/2006/table">
            <a:tbl>
              <a:tblPr firstRow="1" bandRow="1">
                <a:tableStyleId>{5C22544A-7EE6-4342-B048-85BDC9FD1C3A}</a:tableStyleId>
              </a:tblPr>
              <a:tblGrid>
                <a:gridCol w="2043113">
                  <a:extLst>
                    <a:ext uri="{9D8B030D-6E8A-4147-A177-3AD203B41FA5}">
                      <a16:colId xmlns:a16="http://schemas.microsoft.com/office/drawing/2014/main" val="356929841"/>
                    </a:ext>
                  </a:extLst>
                </a:gridCol>
                <a:gridCol w="2043113">
                  <a:extLst>
                    <a:ext uri="{9D8B030D-6E8A-4147-A177-3AD203B41FA5}">
                      <a16:colId xmlns:a16="http://schemas.microsoft.com/office/drawing/2014/main" val="1845331162"/>
                    </a:ext>
                  </a:extLst>
                </a:gridCol>
                <a:gridCol w="2043113">
                  <a:extLst>
                    <a:ext uri="{9D8B030D-6E8A-4147-A177-3AD203B41FA5}">
                      <a16:colId xmlns:a16="http://schemas.microsoft.com/office/drawing/2014/main" val="3513848144"/>
                    </a:ext>
                  </a:extLst>
                </a:gridCol>
                <a:gridCol w="2043113">
                  <a:extLst>
                    <a:ext uri="{9D8B030D-6E8A-4147-A177-3AD203B41FA5}">
                      <a16:colId xmlns:a16="http://schemas.microsoft.com/office/drawing/2014/main" val="759686789"/>
                    </a:ext>
                  </a:extLst>
                </a:gridCol>
              </a:tblGrid>
              <a:tr h="334020">
                <a:tc>
                  <a:txBody>
                    <a:bodyPr/>
                    <a:lstStyle/>
                    <a:p>
                      <a:endParaRPr kumimoji="1" lang="ja-JP" altLang="en-US" dirty="0"/>
                    </a:p>
                  </a:txBody>
                  <a:tcPr anchor="ctr">
                    <a:solidFill>
                      <a:srgbClr val="E7EBF5"/>
                    </a:solidFill>
                  </a:tcPr>
                </a:tc>
                <a:tc>
                  <a:txBody>
                    <a:bodyPr/>
                    <a:lstStyle/>
                    <a:p>
                      <a:pPr algn="ctr"/>
                      <a:r>
                        <a:rPr kumimoji="1" lang="ja-JP" altLang="en-US" dirty="0" smtClean="0"/>
                        <a:t>城東区</a:t>
                      </a:r>
                      <a:endParaRPr kumimoji="1" lang="ja-JP" altLang="en-US" dirty="0"/>
                    </a:p>
                  </a:txBody>
                  <a:tcPr anchor="ctr"/>
                </a:tc>
                <a:tc>
                  <a:txBody>
                    <a:bodyPr/>
                    <a:lstStyle/>
                    <a:p>
                      <a:pPr algn="ctr"/>
                      <a:r>
                        <a:rPr kumimoji="1" lang="ja-JP" altLang="en-US" dirty="0" smtClean="0"/>
                        <a:t>大阪市</a:t>
                      </a:r>
                      <a:endParaRPr kumimoji="1" lang="ja-JP" altLang="en-US" dirty="0"/>
                    </a:p>
                  </a:txBody>
                  <a:tcPr anchor="ctr"/>
                </a:tc>
                <a:tc>
                  <a:txBody>
                    <a:bodyPr/>
                    <a:lstStyle/>
                    <a:p>
                      <a:pPr algn="ctr"/>
                      <a:r>
                        <a:rPr kumimoji="1" lang="ja-JP" altLang="en-US" sz="1200" b="0" dirty="0" smtClean="0">
                          <a:solidFill>
                            <a:schemeClr val="tx1"/>
                          </a:solidFill>
                        </a:rPr>
                        <a:t>（資料）</a:t>
                      </a:r>
                      <a:endParaRPr kumimoji="1" lang="ja-JP" altLang="en-US" sz="1200" b="0" dirty="0">
                        <a:solidFill>
                          <a:schemeClr val="tx1"/>
                        </a:solidFill>
                      </a:endParaRPr>
                    </a:p>
                  </a:txBody>
                  <a:tcPr anchor="ctr">
                    <a:solidFill>
                      <a:srgbClr val="E7EBF5"/>
                    </a:solidFill>
                  </a:tcPr>
                </a:tc>
                <a:extLst>
                  <a:ext uri="{0D108BD9-81ED-4DB2-BD59-A6C34878D82A}">
                    <a16:rowId xmlns:a16="http://schemas.microsoft.com/office/drawing/2014/main" val="646200237"/>
                  </a:ext>
                </a:extLst>
              </a:tr>
              <a:tr h="370840">
                <a:tc>
                  <a:txBody>
                    <a:bodyPr/>
                    <a:lstStyle/>
                    <a:p>
                      <a:r>
                        <a:rPr kumimoji="1" lang="ja-JP" altLang="en-US" dirty="0" smtClean="0"/>
                        <a:t>面積</a:t>
                      </a:r>
                      <a:endParaRPr kumimoji="1" lang="ja-JP" altLang="en-US" dirty="0"/>
                    </a:p>
                  </a:txBody>
                  <a:tcPr anchor="ctr"/>
                </a:tc>
                <a:tc>
                  <a:txBody>
                    <a:bodyPr/>
                    <a:lstStyle/>
                    <a:p>
                      <a:pPr algn="ctr"/>
                      <a:r>
                        <a:rPr kumimoji="1" lang="en-US" altLang="ja-JP" dirty="0" smtClean="0">
                          <a:solidFill>
                            <a:schemeClr val="tx1"/>
                          </a:solidFill>
                        </a:rPr>
                        <a:t>8.38</a:t>
                      </a:r>
                      <a:r>
                        <a:rPr kumimoji="1" lang="ja-JP" altLang="en-US" dirty="0" smtClean="0">
                          <a:solidFill>
                            <a:schemeClr val="tx1"/>
                          </a:solidFill>
                        </a:rPr>
                        <a:t>㎢</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225.33</a:t>
                      </a:r>
                      <a:r>
                        <a:rPr kumimoji="1" lang="ja-JP" altLang="en-US" dirty="0" smtClean="0">
                          <a:solidFill>
                            <a:schemeClr val="tx1"/>
                          </a:solidFill>
                        </a:rPr>
                        <a:t>㎢</a:t>
                      </a:r>
                      <a:endParaRPr kumimoji="1" lang="ja-JP" altLang="en-US" dirty="0">
                        <a:solidFill>
                          <a:schemeClr val="tx1"/>
                        </a:solidFill>
                      </a:endParaRPr>
                    </a:p>
                  </a:txBody>
                  <a:tcPr anchor="ctr"/>
                </a:tc>
                <a:tc>
                  <a:txBody>
                    <a:bodyPr/>
                    <a:lstStyle/>
                    <a:p>
                      <a:pPr algn="ctr"/>
                      <a:r>
                        <a:rPr kumimoji="1" lang="en-US" altLang="ja-JP" sz="1200" b="0" dirty="0" smtClean="0">
                          <a:solidFill>
                            <a:schemeClr val="tx1"/>
                          </a:solidFill>
                        </a:rPr>
                        <a:t>2022.10</a:t>
                      </a:r>
                      <a:r>
                        <a:rPr kumimoji="1" lang="ja-JP" altLang="en-US" sz="1200" b="0" baseline="0" dirty="0" smtClean="0">
                          <a:solidFill>
                            <a:schemeClr val="tx1"/>
                          </a:solidFill>
                        </a:rPr>
                        <a:t> </a:t>
                      </a:r>
                      <a:r>
                        <a:rPr kumimoji="1" lang="ja-JP" altLang="en-US" sz="1200" b="0" dirty="0" smtClean="0">
                          <a:solidFill>
                            <a:schemeClr val="tx1"/>
                          </a:solidFill>
                        </a:rPr>
                        <a:t>国土地理院</a:t>
                      </a:r>
                      <a:endParaRPr kumimoji="1" lang="ja-JP" altLang="en-US" sz="1200" b="0" dirty="0">
                        <a:solidFill>
                          <a:schemeClr val="tx1"/>
                        </a:solidFill>
                      </a:endParaRPr>
                    </a:p>
                  </a:txBody>
                  <a:tcPr anchor="ctr"/>
                </a:tc>
                <a:extLst>
                  <a:ext uri="{0D108BD9-81ED-4DB2-BD59-A6C34878D82A}">
                    <a16:rowId xmlns:a16="http://schemas.microsoft.com/office/drawing/2014/main" val="3393969799"/>
                  </a:ext>
                </a:extLst>
              </a:tr>
              <a:tr h="370840">
                <a:tc>
                  <a:txBody>
                    <a:bodyPr/>
                    <a:lstStyle/>
                    <a:p>
                      <a:r>
                        <a:rPr kumimoji="1" lang="ja-JP" altLang="en-US" dirty="0" smtClean="0"/>
                        <a:t>人口</a:t>
                      </a:r>
                      <a:endParaRPr kumimoji="1" lang="ja-JP" altLang="en-US" dirty="0"/>
                    </a:p>
                  </a:txBody>
                  <a:tcPr anchor="ctr"/>
                </a:tc>
                <a:tc>
                  <a:txBody>
                    <a:bodyPr/>
                    <a:lstStyle/>
                    <a:p>
                      <a:pPr algn="ctr"/>
                      <a:r>
                        <a:rPr kumimoji="1" lang="en-US" altLang="ja-JP" dirty="0" smtClean="0">
                          <a:solidFill>
                            <a:schemeClr val="tx1"/>
                          </a:solidFill>
                        </a:rPr>
                        <a:t>167,552</a:t>
                      </a:r>
                      <a:r>
                        <a:rPr kumimoji="1" lang="ja-JP" altLang="en-US" dirty="0" smtClean="0">
                          <a:solidFill>
                            <a:schemeClr val="tx1"/>
                          </a:solidFill>
                        </a:rPr>
                        <a:t>人</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2,755,626</a:t>
                      </a:r>
                      <a:r>
                        <a:rPr kumimoji="1" lang="ja-JP" altLang="en-US" dirty="0" smtClean="0">
                          <a:solidFill>
                            <a:schemeClr val="tx1"/>
                          </a:solidFill>
                        </a:rPr>
                        <a:t>人</a:t>
                      </a:r>
                      <a:endParaRPr kumimoji="1" lang="ja-JP" altLang="en-US" dirty="0">
                        <a:solidFill>
                          <a:schemeClr val="tx1"/>
                        </a:solidFill>
                      </a:endParaRPr>
                    </a:p>
                  </a:txBody>
                  <a:tcPr anchor="ctr"/>
                </a:tc>
                <a:tc>
                  <a:txBody>
                    <a:bodyPr/>
                    <a:lstStyle/>
                    <a:p>
                      <a:pPr algn="ctr"/>
                      <a:r>
                        <a:rPr kumimoji="1" lang="en-US" altLang="ja-JP" sz="1200" b="0" dirty="0" smtClean="0">
                          <a:solidFill>
                            <a:schemeClr val="tx1"/>
                          </a:solidFill>
                        </a:rPr>
                        <a:t>2023.3 </a:t>
                      </a:r>
                      <a:r>
                        <a:rPr kumimoji="1" lang="ja-JP" altLang="en-US" sz="1200" b="0" dirty="0" smtClean="0">
                          <a:solidFill>
                            <a:schemeClr val="tx1"/>
                          </a:solidFill>
                        </a:rPr>
                        <a:t>推計人口</a:t>
                      </a:r>
                      <a:endParaRPr kumimoji="1" lang="ja-JP" altLang="en-US" sz="1200" b="0" dirty="0">
                        <a:solidFill>
                          <a:schemeClr val="tx1"/>
                        </a:solidFill>
                      </a:endParaRPr>
                    </a:p>
                  </a:txBody>
                  <a:tcPr anchor="ctr"/>
                </a:tc>
                <a:extLst>
                  <a:ext uri="{0D108BD9-81ED-4DB2-BD59-A6C34878D82A}">
                    <a16:rowId xmlns:a16="http://schemas.microsoft.com/office/drawing/2014/main" val="3937604301"/>
                  </a:ext>
                </a:extLst>
              </a:tr>
              <a:tr h="370840">
                <a:tc>
                  <a:txBody>
                    <a:bodyPr/>
                    <a:lstStyle/>
                    <a:p>
                      <a:r>
                        <a:rPr kumimoji="1" lang="ja-JP" altLang="en-US" dirty="0" smtClean="0"/>
                        <a:t>世帯数</a:t>
                      </a:r>
                      <a:endParaRPr kumimoji="1" lang="ja-JP" altLang="en-US" dirty="0"/>
                    </a:p>
                  </a:txBody>
                  <a:tcPr anchor="ctr"/>
                </a:tc>
                <a:tc>
                  <a:txBody>
                    <a:bodyPr/>
                    <a:lstStyle/>
                    <a:p>
                      <a:pPr algn="ctr"/>
                      <a:r>
                        <a:rPr kumimoji="1" lang="en-US" altLang="ja-JP" dirty="0" smtClean="0">
                          <a:solidFill>
                            <a:schemeClr val="tx1"/>
                          </a:solidFill>
                        </a:rPr>
                        <a:t>83,543</a:t>
                      </a:r>
                      <a:r>
                        <a:rPr kumimoji="1" lang="ja-JP" altLang="en-US" dirty="0" smtClean="0">
                          <a:solidFill>
                            <a:schemeClr val="tx1"/>
                          </a:solidFill>
                        </a:rPr>
                        <a:t>世帯</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1,508,434</a:t>
                      </a:r>
                      <a:r>
                        <a:rPr kumimoji="1" lang="ja-JP" altLang="en-US" dirty="0" smtClean="0">
                          <a:solidFill>
                            <a:schemeClr val="tx1"/>
                          </a:solidFill>
                        </a:rPr>
                        <a:t>世帯</a:t>
                      </a:r>
                      <a:endParaRPr kumimoji="1" lang="ja-JP" altLang="en-US" dirty="0">
                        <a:solidFill>
                          <a:schemeClr val="tx1"/>
                        </a:solidFill>
                      </a:endParaRPr>
                    </a:p>
                  </a:txBody>
                  <a:tcPr anchor="ctr"/>
                </a:tc>
                <a:tc>
                  <a:txBody>
                    <a:bodyPr/>
                    <a:lstStyle/>
                    <a:p>
                      <a:pPr algn="ctr"/>
                      <a:r>
                        <a:rPr kumimoji="1" lang="en-US" altLang="ja-JP"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3012205258"/>
                  </a:ext>
                </a:extLst>
              </a:tr>
              <a:tr h="370840">
                <a:tc>
                  <a:txBody>
                    <a:bodyPr/>
                    <a:lstStyle/>
                    <a:p>
                      <a:r>
                        <a:rPr kumimoji="1" lang="ja-JP" altLang="en-US" dirty="0" smtClean="0"/>
                        <a:t>人口密度</a:t>
                      </a:r>
                      <a:endParaRPr kumimoji="1" lang="ja-JP" altLang="en-US" dirty="0"/>
                    </a:p>
                  </a:txBody>
                  <a:tcPr anchor="ctr"/>
                </a:tc>
                <a:tc>
                  <a:txBody>
                    <a:bodyPr/>
                    <a:lstStyle/>
                    <a:p>
                      <a:pPr algn="ctr"/>
                      <a:r>
                        <a:rPr kumimoji="1" lang="en-US" altLang="ja-JP" dirty="0" smtClean="0">
                          <a:solidFill>
                            <a:schemeClr val="tx1"/>
                          </a:solidFill>
                        </a:rPr>
                        <a:t>19,994</a:t>
                      </a:r>
                      <a:r>
                        <a:rPr kumimoji="1" lang="ja-JP" altLang="en-US" dirty="0" smtClean="0">
                          <a:solidFill>
                            <a:schemeClr val="tx1"/>
                          </a:solidFill>
                        </a:rPr>
                        <a:t>人</a:t>
                      </a:r>
                      <a:r>
                        <a:rPr kumimoji="1" lang="en-US" altLang="ja-JP" dirty="0" smtClean="0">
                          <a:solidFill>
                            <a:schemeClr val="tx1"/>
                          </a:solidFill>
                        </a:rPr>
                        <a:t>/</a:t>
                      </a:r>
                      <a:r>
                        <a:rPr kumimoji="1" lang="ja-JP" altLang="en-US" dirty="0" smtClean="0">
                          <a:solidFill>
                            <a:schemeClr val="tx1"/>
                          </a:solidFill>
                        </a:rPr>
                        <a:t>㎢</a:t>
                      </a:r>
                      <a:endParaRPr kumimoji="1" lang="ja-JP" altLang="en-US" dirty="0">
                        <a:solidFill>
                          <a:schemeClr val="tx1"/>
                        </a:solidFill>
                      </a:endParaRPr>
                    </a:p>
                  </a:txBody>
                  <a:tcPr anchor="ctr"/>
                </a:tc>
                <a:tc>
                  <a:txBody>
                    <a:bodyPr/>
                    <a:lstStyle/>
                    <a:p>
                      <a:pPr algn="ctr"/>
                      <a:r>
                        <a:rPr kumimoji="1" lang="en-US" altLang="ja-JP" smtClean="0">
                          <a:solidFill>
                            <a:schemeClr val="tx1"/>
                          </a:solidFill>
                        </a:rPr>
                        <a:t>12,229</a:t>
                      </a:r>
                      <a:r>
                        <a:rPr kumimoji="1" lang="ja-JP" altLang="en-US" smtClean="0">
                          <a:solidFill>
                            <a:schemeClr val="tx1"/>
                          </a:solidFill>
                        </a:rPr>
                        <a:t>人</a:t>
                      </a:r>
                      <a:r>
                        <a:rPr kumimoji="1" lang="en-US" altLang="ja-JP" dirty="0" smtClean="0">
                          <a:solidFill>
                            <a:schemeClr val="tx1"/>
                          </a:solidFill>
                        </a:rPr>
                        <a:t>/</a:t>
                      </a:r>
                      <a:r>
                        <a:rPr kumimoji="1" lang="ja-JP" altLang="en-US" dirty="0" smtClean="0">
                          <a:solidFill>
                            <a:schemeClr val="tx1"/>
                          </a:solidFill>
                        </a:rPr>
                        <a:t>㎢</a:t>
                      </a:r>
                      <a:endParaRPr kumimoji="1" lang="ja-JP" altLang="en-US" dirty="0">
                        <a:solidFill>
                          <a:schemeClr val="tx1"/>
                        </a:solidFill>
                      </a:endParaRPr>
                    </a:p>
                  </a:txBody>
                  <a:tcPr anchor="ctr"/>
                </a:tc>
                <a:tc>
                  <a:txBody>
                    <a:bodyPr/>
                    <a:lstStyle/>
                    <a:p>
                      <a:pPr algn="ctr"/>
                      <a:r>
                        <a:rPr kumimoji="1" lang="en-US" altLang="ja-JP"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3500747747"/>
                  </a:ext>
                </a:extLst>
              </a:tr>
              <a:tr h="370840">
                <a:tc>
                  <a:txBody>
                    <a:bodyPr/>
                    <a:lstStyle/>
                    <a:p>
                      <a:r>
                        <a:rPr kumimoji="1" lang="ja-JP" altLang="en-US" dirty="0" smtClean="0"/>
                        <a:t>外国人比率</a:t>
                      </a:r>
                      <a:endParaRPr kumimoji="1" lang="en-US" altLang="ja-JP" dirty="0" smtClean="0"/>
                    </a:p>
                  </a:txBody>
                  <a:tcPr anchor="ctr"/>
                </a:tc>
                <a:tc>
                  <a:txBody>
                    <a:bodyPr/>
                    <a:lstStyle/>
                    <a:p>
                      <a:pPr algn="ctr"/>
                      <a:r>
                        <a:rPr kumimoji="1" lang="en-US" altLang="ja-JP" dirty="0" smtClean="0">
                          <a:solidFill>
                            <a:schemeClr val="tx1"/>
                          </a:solidFill>
                        </a:rPr>
                        <a:t>2.92</a:t>
                      </a:r>
                      <a:r>
                        <a:rPr kumimoji="1" lang="ja-JP" altLang="en-US" dirty="0" smtClean="0">
                          <a:solidFill>
                            <a:schemeClr val="tx1"/>
                          </a:solidFill>
                        </a:rPr>
                        <a:t>％</a:t>
                      </a:r>
                      <a:endParaRPr kumimoji="1" lang="en-US" altLang="ja-JP" dirty="0" smtClean="0">
                        <a:solidFill>
                          <a:schemeClr val="tx1"/>
                        </a:solidFill>
                      </a:endParaRPr>
                    </a:p>
                  </a:txBody>
                  <a:tcPr anchor="ctr"/>
                </a:tc>
                <a:tc>
                  <a:txBody>
                    <a:bodyPr/>
                    <a:lstStyle/>
                    <a:p>
                      <a:pPr algn="ctr"/>
                      <a:r>
                        <a:rPr kumimoji="1" lang="en-US" altLang="ja-JP" dirty="0" smtClean="0">
                          <a:solidFill>
                            <a:schemeClr val="tx1"/>
                          </a:solidFill>
                        </a:rPr>
                        <a:t>5.05</a:t>
                      </a:r>
                      <a:r>
                        <a:rPr kumimoji="1" lang="ja-JP" altLang="en-US" dirty="0" smtClean="0">
                          <a:solidFill>
                            <a:schemeClr val="tx1"/>
                          </a:solidFill>
                        </a:rPr>
                        <a:t>％</a:t>
                      </a:r>
                      <a:endParaRPr kumimoji="1" lang="ja-JP" altLang="en-US" dirty="0">
                        <a:solidFill>
                          <a:schemeClr val="tx1"/>
                        </a:solidFill>
                      </a:endParaRPr>
                    </a:p>
                  </a:txBody>
                  <a:tcPr anchor="ctr"/>
                </a:tc>
                <a:tc>
                  <a:txBody>
                    <a:bodyPr/>
                    <a:lstStyle/>
                    <a:p>
                      <a:pPr algn="ctr"/>
                      <a:r>
                        <a:rPr kumimoji="1" lang="en-US" altLang="ja-JP" sz="1200" b="0" dirty="0" smtClean="0">
                          <a:solidFill>
                            <a:schemeClr val="tx1"/>
                          </a:solidFill>
                        </a:rPr>
                        <a:t>2022.3</a:t>
                      </a:r>
                      <a:r>
                        <a:rPr kumimoji="1" lang="ja-JP" altLang="en-US" sz="1200" b="0" dirty="0" smtClean="0">
                          <a:solidFill>
                            <a:schemeClr val="tx1"/>
                          </a:solidFill>
                        </a:rPr>
                        <a:t>末</a:t>
                      </a:r>
                      <a:r>
                        <a:rPr kumimoji="1" lang="ja-JP" altLang="en-US" sz="1200" b="0" baseline="0" dirty="0" smtClean="0">
                          <a:solidFill>
                            <a:schemeClr val="tx1"/>
                          </a:solidFill>
                        </a:rPr>
                        <a:t> </a:t>
                      </a:r>
                      <a:r>
                        <a:rPr kumimoji="1" lang="ja-JP" altLang="en-US" sz="1200" b="0" dirty="0" smtClean="0">
                          <a:solidFill>
                            <a:schemeClr val="tx1"/>
                          </a:solidFill>
                        </a:rPr>
                        <a:t>住民基本台帳登録</a:t>
                      </a:r>
                      <a:endParaRPr kumimoji="1" lang="ja-JP" altLang="en-US" sz="1200" b="0" dirty="0">
                        <a:solidFill>
                          <a:schemeClr val="tx1"/>
                        </a:solidFill>
                      </a:endParaRPr>
                    </a:p>
                  </a:txBody>
                  <a:tcPr anchor="ctr"/>
                </a:tc>
                <a:extLst>
                  <a:ext uri="{0D108BD9-81ED-4DB2-BD59-A6C34878D82A}">
                    <a16:rowId xmlns:a16="http://schemas.microsoft.com/office/drawing/2014/main" val="2101756285"/>
                  </a:ext>
                </a:extLst>
              </a:tr>
              <a:tr h="370840">
                <a:tc>
                  <a:txBody>
                    <a:bodyPr/>
                    <a:lstStyle/>
                    <a:p>
                      <a:r>
                        <a:rPr kumimoji="1" lang="ja-JP" altLang="en-US" dirty="0" smtClean="0"/>
                        <a:t>人口</a:t>
                      </a:r>
                      <a:r>
                        <a:rPr kumimoji="1" lang="en-US" altLang="ja-JP" dirty="0" smtClean="0"/>
                        <a:t>1</a:t>
                      </a:r>
                      <a:r>
                        <a:rPr kumimoji="1" lang="ja-JP" altLang="en-US" dirty="0" smtClean="0"/>
                        <a:t>人あたりの公園面積</a:t>
                      </a:r>
                      <a:endParaRPr kumimoji="1" lang="ja-JP" altLang="en-US" dirty="0"/>
                    </a:p>
                  </a:txBody>
                  <a:tcPr anchor="ctr"/>
                </a:tc>
                <a:tc>
                  <a:txBody>
                    <a:bodyPr/>
                    <a:lstStyle/>
                    <a:p>
                      <a:pPr algn="ctr"/>
                      <a:r>
                        <a:rPr kumimoji="1" lang="en-US" altLang="ja-JP" dirty="0" smtClean="0">
                          <a:solidFill>
                            <a:schemeClr val="tx1"/>
                          </a:solidFill>
                        </a:rPr>
                        <a:t>0.99</a:t>
                      </a:r>
                      <a:r>
                        <a:rPr kumimoji="1" lang="ja-JP" altLang="en-US" dirty="0" smtClean="0">
                          <a:solidFill>
                            <a:schemeClr val="tx1"/>
                          </a:solidFill>
                        </a:rPr>
                        <a:t>㎡</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3.30</a:t>
                      </a:r>
                      <a:r>
                        <a:rPr kumimoji="1" lang="ja-JP" altLang="en-US" dirty="0" smtClean="0">
                          <a:solidFill>
                            <a:schemeClr val="tx1"/>
                          </a:solidFill>
                        </a:rPr>
                        <a:t>㎡</a:t>
                      </a:r>
                      <a:endParaRPr kumimoji="1" lang="ja-JP" altLang="en-US" dirty="0">
                        <a:solidFill>
                          <a:schemeClr val="tx1"/>
                        </a:solidFill>
                      </a:endParaRPr>
                    </a:p>
                  </a:txBody>
                  <a:tcPr anchor="ctr"/>
                </a:tc>
                <a:tc>
                  <a:txBody>
                    <a:bodyPr/>
                    <a:lstStyle/>
                    <a:p>
                      <a:pPr algn="ctr"/>
                      <a:r>
                        <a:rPr kumimoji="1" lang="en-US" altLang="ja-JP" sz="1200" b="0" dirty="0" smtClean="0">
                          <a:solidFill>
                            <a:schemeClr val="tx1"/>
                          </a:solidFill>
                        </a:rPr>
                        <a:t>2022</a:t>
                      </a:r>
                      <a:r>
                        <a:rPr kumimoji="1" lang="ja-JP" altLang="en-US" sz="1200" b="0" baseline="0" dirty="0" smtClean="0">
                          <a:solidFill>
                            <a:schemeClr val="tx1"/>
                          </a:solidFill>
                        </a:rPr>
                        <a:t> 区政概要</a:t>
                      </a:r>
                      <a:endParaRPr kumimoji="1" lang="ja-JP" altLang="en-US" sz="1200" b="0" dirty="0">
                        <a:solidFill>
                          <a:schemeClr val="tx1"/>
                        </a:solidFill>
                      </a:endParaRPr>
                    </a:p>
                  </a:txBody>
                  <a:tcPr anchor="ctr"/>
                </a:tc>
                <a:extLst>
                  <a:ext uri="{0D108BD9-81ED-4DB2-BD59-A6C34878D82A}">
                    <a16:rowId xmlns:a16="http://schemas.microsoft.com/office/drawing/2014/main" val="3511567016"/>
                  </a:ext>
                </a:extLst>
              </a:tr>
              <a:tr h="370840">
                <a:tc>
                  <a:txBody>
                    <a:bodyPr/>
                    <a:lstStyle/>
                    <a:p>
                      <a:r>
                        <a:rPr kumimoji="1" lang="ja-JP" altLang="en-US" dirty="0" smtClean="0"/>
                        <a:t>事業所数</a:t>
                      </a:r>
                      <a:endParaRPr kumimoji="1" lang="ja-JP" altLang="en-US" dirty="0"/>
                    </a:p>
                  </a:txBody>
                  <a:tcPr anchor="ctr"/>
                </a:tc>
                <a:tc>
                  <a:txBody>
                    <a:bodyPr/>
                    <a:lstStyle/>
                    <a:p>
                      <a:pPr algn="ctr"/>
                      <a:r>
                        <a:rPr kumimoji="1" lang="en-US" altLang="ja-JP" dirty="0" smtClean="0">
                          <a:solidFill>
                            <a:schemeClr val="tx1"/>
                          </a:solidFill>
                        </a:rPr>
                        <a:t>5,070</a:t>
                      </a:r>
                      <a:r>
                        <a:rPr kumimoji="1" lang="ja-JP" altLang="en-US" dirty="0" smtClean="0">
                          <a:solidFill>
                            <a:schemeClr val="tx1"/>
                          </a:solidFill>
                        </a:rPr>
                        <a:t>ヵ所</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175,291</a:t>
                      </a:r>
                      <a:r>
                        <a:rPr kumimoji="1" lang="ja-JP" altLang="en-US" dirty="0" smtClean="0">
                          <a:solidFill>
                            <a:schemeClr val="tx1"/>
                          </a:solidFill>
                        </a:rPr>
                        <a:t>ヵ所</a:t>
                      </a:r>
                      <a:endParaRPr kumimoji="1" lang="ja-JP" altLang="en-US" dirty="0">
                        <a:solidFill>
                          <a:schemeClr val="tx1"/>
                        </a:solidFill>
                      </a:endParaRPr>
                    </a:p>
                  </a:txBody>
                  <a:tcPr anchor="ctr"/>
                </a:tc>
                <a:tc>
                  <a:txBody>
                    <a:bodyPr/>
                    <a:lstStyle/>
                    <a:p>
                      <a:pPr algn="ctr"/>
                      <a:r>
                        <a:rPr kumimoji="1" lang="en-US" altLang="ja-JP" sz="1200" b="0" dirty="0" smtClean="0">
                          <a:solidFill>
                            <a:schemeClr val="tx1"/>
                          </a:solidFill>
                        </a:rPr>
                        <a:t>2021 </a:t>
                      </a:r>
                      <a:r>
                        <a:rPr kumimoji="1" lang="ja-JP" altLang="en-US" sz="1200" b="0" dirty="0" smtClean="0">
                          <a:solidFill>
                            <a:schemeClr val="tx1"/>
                          </a:solidFill>
                        </a:rPr>
                        <a:t>経済センサス活動調査</a:t>
                      </a:r>
                      <a:endParaRPr kumimoji="1" lang="ja-JP" altLang="en-US" sz="1200" b="0" dirty="0">
                        <a:solidFill>
                          <a:schemeClr val="tx1"/>
                        </a:solidFill>
                      </a:endParaRPr>
                    </a:p>
                  </a:txBody>
                  <a:tcPr anchor="ctr"/>
                </a:tc>
                <a:extLst>
                  <a:ext uri="{0D108BD9-81ED-4DB2-BD59-A6C34878D82A}">
                    <a16:rowId xmlns:a16="http://schemas.microsoft.com/office/drawing/2014/main" val="2494736405"/>
                  </a:ext>
                </a:extLst>
              </a:tr>
              <a:tr h="370840">
                <a:tc>
                  <a:txBody>
                    <a:bodyPr/>
                    <a:lstStyle/>
                    <a:p>
                      <a:r>
                        <a:rPr kumimoji="1" lang="ja-JP" altLang="en-US" dirty="0" smtClean="0"/>
                        <a:t>従業者数</a:t>
                      </a:r>
                      <a:endParaRPr kumimoji="1" lang="ja-JP" altLang="en-US" dirty="0"/>
                    </a:p>
                  </a:txBody>
                  <a:tcPr anchor="ctr"/>
                </a:tc>
                <a:tc>
                  <a:txBody>
                    <a:bodyPr/>
                    <a:lstStyle/>
                    <a:p>
                      <a:pPr algn="ctr"/>
                      <a:r>
                        <a:rPr kumimoji="1" lang="en-US" altLang="ja-JP" dirty="0" smtClean="0">
                          <a:solidFill>
                            <a:schemeClr val="tx1"/>
                          </a:solidFill>
                        </a:rPr>
                        <a:t>52,589</a:t>
                      </a:r>
                      <a:r>
                        <a:rPr kumimoji="1" lang="ja-JP" altLang="en-US" dirty="0" smtClean="0">
                          <a:solidFill>
                            <a:schemeClr val="tx1"/>
                          </a:solidFill>
                        </a:rPr>
                        <a:t>人</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2,381,704</a:t>
                      </a:r>
                      <a:r>
                        <a:rPr kumimoji="1" lang="ja-JP" altLang="en-US" dirty="0" smtClean="0">
                          <a:solidFill>
                            <a:schemeClr val="tx1"/>
                          </a:solidFill>
                        </a:rPr>
                        <a:t>人</a:t>
                      </a:r>
                      <a:endParaRPr kumimoji="1" lang="ja-JP" altLang="en-US" dirty="0">
                        <a:solidFill>
                          <a:schemeClr val="tx1"/>
                        </a:solidFill>
                      </a:endParaRPr>
                    </a:p>
                  </a:txBody>
                  <a:tcPr anchor="ctr"/>
                </a:tc>
                <a:tc>
                  <a:txBody>
                    <a:bodyPr/>
                    <a:lstStyle/>
                    <a:p>
                      <a:pPr algn="ctr"/>
                      <a:r>
                        <a:rPr kumimoji="1" lang="en-US" altLang="ja-JP"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822779729"/>
                  </a:ext>
                </a:extLst>
              </a:tr>
            </a:tbl>
          </a:graphicData>
        </a:graphic>
      </p:graphicFrame>
      <p:sp>
        <p:nvSpPr>
          <p:cNvPr id="7" name="スライド番号プレースホルダー 7"/>
          <p:cNvSpPr>
            <a:spLocks noGrp="1"/>
          </p:cNvSpPr>
          <p:nvPr/>
        </p:nvSpPr>
        <p:spPr>
          <a:xfrm>
            <a:off x="8682274" y="6447229"/>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7</a:t>
            </a:r>
            <a:endParaRPr kumimoji="1" lang="ja-JP" altLang="en-US" sz="1600" dirty="0"/>
          </a:p>
        </p:txBody>
      </p:sp>
    </p:spTree>
    <p:extLst>
      <p:ext uri="{BB962C8B-B14F-4D97-AF65-F5344CB8AC3E}">
        <p14:creationId xmlns:p14="http://schemas.microsoft.com/office/powerpoint/2010/main" val="113398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50" dirty="0"/>
              <a:t>Ⅱ</a:t>
            </a:r>
            <a:r>
              <a:rPr lang="ja-JP" altLang="en-US" sz="3250" dirty="0"/>
              <a:t>　区の現状と</a:t>
            </a:r>
            <a:r>
              <a:rPr lang="ja-JP" altLang="en-US" sz="3250" dirty="0" smtClean="0"/>
              <a:t>課題</a:t>
            </a:r>
            <a:endParaRPr lang="ja-JP" altLang="en-US" sz="3250" dirty="0"/>
          </a:p>
        </p:txBody>
      </p:sp>
      <p:sp>
        <p:nvSpPr>
          <p:cNvPr id="3" name="コンテンツ プレースホルダー 2"/>
          <p:cNvSpPr>
            <a:spLocks noGrp="1"/>
          </p:cNvSpPr>
          <p:nvPr>
            <p:ph idx="1"/>
          </p:nvPr>
        </p:nvSpPr>
        <p:spPr>
          <a:xfrm>
            <a:off x="891540" y="1845733"/>
            <a:ext cx="8172449" cy="4746795"/>
          </a:xfrm>
        </p:spPr>
        <p:txBody>
          <a:bodyPr>
            <a:normAutofit lnSpcReduction="10000"/>
          </a:bodyPr>
          <a:lstStyle/>
          <a:p>
            <a:r>
              <a:rPr lang="ja-JP" altLang="en-US" b="1" dirty="0">
                <a:latin typeface="メイリオ" panose="020B0604030504040204" pitchFamily="50" charset="-128"/>
                <a:ea typeface="メイリオ" panose="020B0604030504040204" pitchFamily="50" charset="-128"/>
              </a:rPr>
              <a:t>人口</a:t>
            </a:r>
            <a:r>
              <a:rPr lang="ja-JP" altLang="en-US" b="1" dirty="0" smtClean="0">
                <a:latin typeface="メイリオ" panose="020B0604030504040204" pitchFamily="50" charset="-128"/>
                <a:ea typeface="メイリオ" panose="020B0604030504040204" pitchFamily="50" charset="-128"/>
              </a:rPr>
              <a:t>の推移</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・城東区の人口は、</a:t>
            </a:r>
            <a:r>
              <a:rPr lang="en-US" altLang="ja-JP" dirty="0" smtClean="0">
                <a:latin typeface="メイリオ" panose="020B0604030504040204" pitchFamily="50" charset="-128"/>
                <a:ea typeface="メイリオ" panose="020B0604030504040204" pitchFamily="50" charset="-128"/>
              </a:rPr>
              <a:t>2015</a:t>
            </a:r>
            <a:r>
              <a:rPr lang="ja-JP" altLang="en-US" dirty="0" smtClean="0">
                <a:latin typeface="メイリオ" panose="020B0604030504040204" pitchFamily="50" charset="-128"/>
                <a:ea typeface="メイリオ" panose="020B0604030504040204" pitchFamily="50" charset="-128"/>
              </a:rPr>
              <a:t>（平成</a:t>
            </a:r>
            <a:r>
              <a:rPr lang="en-US" altLang="ja-JP" dirty="0" smtClean="0">
                <a:latin typeface="メイリオ" panose="020B0604030504040204" pitchFamily="50" charset="-128"/>
                <a:ea typeface="メイリオ" panose="020B0604030504040204" pitchFamily="50" charset="-128"/>
              </a:rPr>
              <a:t>27</a:t>
            </a:r>
            <a:r>
              <a:rPr lang="ja-JP" altLang="en-US" dirty="0" smtClean="0">
                <a:latin typeface="メイリオ" panose="020B0604030504040204" pitchFamily="50" charset="-128"/>
                <a:ea typeface="メイリオ" panose="020B0604030504040204" pitchFamily="50" charset="-128"/>
              </a:rPr>
              <a:t>）年に平成</a:t>
            </a:r>
            <a:r>
              <a:rPr lang="en-US" altLang="ja-JP" dirty="0" smtClean="0">
                <a:latin typeface="メイリオ" panose="020B0604030504040204" pitchFamily="50" charset="-128"/>
                <a:ea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rPr>
              <a:t>年以降初めて減少に転じたものの、令和</a:t>
            </a:r>
            <a:r>
              <a:rPr lang="en-US" altLang="ja-JP" dirty="0" smtClean="0">
                <a:latin typeface="メイリオ" panose="020B0604030504040204" pitchFamily="50" charset="-128"/>
                <a:ea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rPr>
              <a:t>年度に再び増加に転じました。また、</a:t>
            </a:r>
            <a:r>
              <a:rPr lang="en-US" altLang="ja-JP" dirty="0" smtClean="0">
                <a:latin typeface="メイリオ" panose="020B0604030504040204" pitchFamily="50" charset="-128"/>
                <a:ea typeface="メイリオ" panose="020B0604030504040204" pitchFamily="50" charset="-128"/>
              </a:rPr>
              <a:t>65</a:t>
            </a:r>
            <a:r>
              <a:rPr lang="ja-JP" altLang="en-US" dirty="0" smtClean="0">
                <a:latin typeface="メイリオ" panose="020B0604030504040204" pitchFamily="50" charset="-128"/>
                <a:ea typeface="メイリオ" panose="020B0604030504040204" pitchFamily="50" charset="-128"/>
              </a:rPr>
              <a:t>歳以上人口の占める割合は</a:t>
            </a:r>
            <a:r>
              <a:rPr lang="en-US" altLang="ja-JP" dirty="0" smtClean="0">
                <a:latin typeface="メイリオ" panose="020B0604030504040204" pitchFamily="50" charset="-128"/>
                <a:ea typeface="メイリオ" panose="020B0604030504040204" pitchFamily="50" charset="-128"/>
              </a:rPr>
              <a:t>25.5</a:t>
            </a:r>
            <a:r>
              <a:rPr lang="ja-JP" altLang="en-US" dirty="0" smtClean="0">
                <a:latin typeface="メイリオ" panose="020B0604030504040204" pitchFamily="50" charset="-128"/>
                <a:ea typeface="メイリオ" panose="020B0604030504040204" pitchFamily="50" charset="-128"/>
              </a:rPr>
              <a:t>％と引き続き増加傾向にあります。</a:t>
            </a:r>
            <a:endParaRPr lang="en-US" altLang="ja-JP" dirty="0">
              <a:latin typeface="メイリオ" panose="020B0604030504040204" pitchFamily="50" charset="-128"/>
              <a:ea typeface="メイリオ" panose="020B0604030504040204" pitchFamily="50" charset="-128"/>
            </a:endParaRPr>
          </a:p>
        </p:txBody>
      </p:sp>
      <p:graphicFrame>
        <p:nvGraphicFramePr>
          <p:cNvPr id="11" name="グラフ 10"/>
          <p:cNvGraphicFramePr/>
          <p:nvPr>
            <p:extLst>
              <p:ext uri="{D42A27DB-BD31-4B8C-83A1-F6EECF244321}">
                <p14:modId xmlns:p14="http://schemas.microsoft.com/office/powerpoint/2010/main" val="2747231968"/>
              </p:ext>
            </p:extLst>
          </p:nvPr>
        </p:nvGraphicFramePr>
        <p:xfrm>
          <a:off x="776446" y="2077502"/>
          <a:ext cx="4768948" cy="3559824"/>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a:extLst>
              <a:ext uri="{FF2B5EF4-FFF2-40B4-BE49-F238E27FC236}">
                <a16:creationId xmlns:a16="http://schemas.microsoft.com/office/drawing/2014/main" id="{BB1E655C-E1AD-22A4-919C-C2A181DA5135}"/>
              </a:ext>
            </a:extLst>
          </p:cNvPr>
          <p:cNvSpPr txBox="1"/>
          <p:nvPr/>
        </p:nvSpPr>
        <p:spPr>
          <a:xfrm>
            <a:off x="4416404" y="2259995"/>
            <a:ext cx="803603" cy="276999"/>
          </a:xfrm>
          <a:prstGeom prst="rect">
            <a:avLst/>
          </a:prstGeom>
          <a:noFill/>
        </p:spPr>
        <p:txBody>
          <a:bodyPr wrap="square" rtlCol="0">
            <a:spAutoFit/>
          </a:bodyPr>
          <a:lstStyle/>
          <a:p>
            <a:r>
              <a:rPr kumimoji="1" lang="en-US" altLang="ja-JP" sz="1200" dirty="0" smtClean="0"/>
              <a:t>169,043</a:t>
            </a:r>
          </a:p>
        </p:txBody>
      </p:sp>
      <p:sp>
        <p:nvSpPr>
          <p:cNvPr id="13" name="テキスト ボックス 12">
            <a:extLst>
              <a:ext uri="{FF2B5EF4-FFF2-40B4-BE49-F238E27FC236}">
                <a16:creationId xmlns:a16="http://schemas.microsoft.com/office/drawing/2014/main" id="{BB1E655C-E1AD-22A4-919C-C2A181DA5135}"/>
              </a:ext>
            </a:extLst>
          </p:cNvPr>
          <p:cNvSpPr txBox="1"/>
          <p:nvPr/>
        </p:nvSpPr>
        <p:spPr>
          <a:xfrm>
            <a:off x="1806863" y="2368999"/>
            <a:ext cx="803603" cy="276999"/>
          </a:xfrm>
          <a:prstGeom prst="rect">
            <a:avLst/>
          </a:prstGeom>
          <a:noFill/>
        </p:spPr>
        <p:txBody>
          <a:bodyPr wrap="square" rtlCol="0">
            <a:spAutoFit/>
          </a:bodyPr>
          <a:lstStyle/>
          <a:p>
            <a:r>
              <a:rPr kumimoji="1" lang="en-US" altLang="ja-JP" sz="1200" dirty="0" smtClean="0"/>
              <a:t>160,925</a:t>
            </a:r>
          </a:p>
        </p:txBody>
      </p:sp>
      <p:sp>
        <p:nvSpPr>
          <p:cNvPr id="14" name="テキスト ボックス 13">
            <a:extLst>
              <a:ext uri="{FF2B5EF4-FFF2-40B4-BE49-F238E27FC236}">
                <a16:creationId xmlns:a16="http://schemas.microsoft.com/office/drawing/2014/main" id="{BB1E655C-E1AD-22A4-919C-C2A181DA5135}"/>
              </a:ext>
            </a:extLst>
          </p:cNvPr>
          <p:cNvSpPr txBox="1"/>
          <p:nvPr/>
        </p:nvSpPr>
        <p:spPr>
          <a:xfrm>
            <a:off x="2680336" y="2280510"/>
            <a:ext cx="803603" cy="276999"/>
          </a:xfrm>
          <a:prstGeom prst="rect">
            <a:avLst/>
          </a:prstGeom>
          <a:noFill/>
        </p:spPr>
        <p:txBody>
          <a:bodyPr wrap="square" rtlCol="0">
            <a:spAutoFit/>
          </a:bodyPr>
          <a:lstStyle/>
          <a:p>
            <a:r>
              <a:rPr kumimoji="1" lang="en-US" altLang="ja-JP" sz="1200" dirty="0" smtClean="0"/>
              <a:t>165,832</a:t>
            </a:r>
          </a:p>
        </p:txBody>
      </p:sp>
      <p:sp>
        <p:nvSpPr>
          <p:cNvPr id="15" name="テキスト ボックス 14">
            <a:extLst>
              <a:ext uri="{FF2B5EF4-FFF2-40B4-BE49-F238E27FC236}">
                <a16:creationId xmlns:a16="http://schemas.microsoft.com/office/drawing/2014/main" id="{BB1E655C-E1AD-22A4-919C-C2A181DA5135}"/>
              </a:ext>
            </a:extLst>
          </p:cNvPr>
          <p:cNvSpPr txBox="1"/>
          <p:nvPr/>
        </p:nvSpPr>
        <p:spPr>
          <a:xfrm>
            <a:off x="3542931" y="2301297"/>
            <a:ext cx="803603" cy="276999"/>
          </a:xfrm>
          <a:prstGeom prst="rect">
            <a:avLst/>
          </a:prstGeom>
          <a:noFill/>
        </p:spPr>
        <p:txBody>
          <a:bodyPr wrap="square" rtlCol="0">
            <a:spAutoFit/>
          </a:bodyPr>
          <a:lstStyle/>
          <a:p>
            <a:r>
              <a:rPr kumimoji="1" lang="en-US" altLang="ja-JP" sz="1200" dirty="0" smtClean="0"/>
              <a:t>164,697</a:t>
            </a:r>
          </a:p>
        </p:txBody>
      </p:sp>
      <p:sp>
        <p:nvSpPr>
          <p:cNvPr id="16" name="テキスト ボックス 15">
            <a:extLst>
              <a:ext uri="{FF2B5EF4-FFF2-40B4-BE49-F238E27FC236}">
                <a16:creationId xmlns:a16="http://schemas.microsoft.com/office/drawing/2014/main" id="{BB1E655C-E1AD-22A4-919C-C2A181DA5135}"/>
              </a:ext>
            </a:extLst>
          </p:cNvPr>
          <p:cNvSpPr txBox="1"/>
          <p:nvPr/>
        </p:nvSpPr>
        <p:spPr>
          <a:xfrm>
            <a:off x="663125" y="2162797"/>
            <a:ext cx="524306" cy="276999"/>
          </a:xfrm>
          <a:prstGeom prst="rect">
            <a:avLst/>
          </a:prstGeom>
          <a:noFill/>
        </p:spPr>
        <p:txBody>
          <a:bodyPr wrap="square" rtlCol="0">
            <a:spAutoFit/>
          </a:bodyPr>
          <a:lstStyle/>
          <a:p>
            <a:r>
              <a:rPr kumimoji="1" lang="ja-JP" altLang="en-US" sz="1200" dirty="0" smtClean="0"/>
              <a:t>（人）</a:t>
            </a:r>
            <a:endParaRPr kumimoji="1" lang="en-US" altLang="ja-JP" sz="1200" dirty="0" smtClean="0"/>
          </a:p>
        </p:txBody>
      </p:sp>
      <p:graphicFrame>
        <p:nvGraphicFramePr>
          <p:cNvPr id="22" name="グラフ 21"/>
          <p:cNvGraphicFramePr/>
          <p:nvPr>
            <p:extLst>
              <p:ext uri="{D42A27DB-BD31-4B8C-83A1-F6EECF244321}">
                <p14:modId xmlns:p14="http://schemas.microsoft.com/office/powerpoint/2010/main" val="3586700451"/>
              </p:ext>
            </p:extLst>
          </p:nvPr>
        </p:nvGraphicFramePr>
        <p:xfrm>
          <a:off x="5422675" y="2269252"/>
          <a:ext cx="3774113" cy="3261334"/>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a:extLst>
              <a:ext uri="{FF2B5EF4-FFF2-40B4-BE49-F238E27FC236}">
                <a16:creationId xmlns:a16="http://schemas.microsoft.com/office/drawing/2014/main" id="{BB1E655C-E1AD-22A4-919C-C2A181DA5135}"/>
              </a:ext>
            </a:extLst>
          </p:cNvPr>
          <p:cNvSpPr txBox="1"/>
          <p:nvPr/>
        </p:nvSpPr>
        <p:spPr>
          <a:xfrm>
            <a:off x="2225257" y="1834237"/>
            <a:ext cx="6417298" cy="461665"/>
          </a:xfrm>
          <a:prstGeom prst="rect">
            <a:avLst/>
          </a:prstGeom>
          <a:noFill/>
        </p:spPr>
        <p:txBody>
          <a:bodyPr wrap="square" rtlCol="0">
            <a:spAutoFit/>
          </a:bodyPr>
          <a:lstStyle/>
          <a:p>
            <a:r>
              <a:rPr kumimoji="1" lang="ja-JP" altLang="en-US" sz="1200" dirty="0" smtClean="0"/>
              <a:t>（資料）各年の国勢調査による　注）総数は年齢「不詳」を含むため内訳合計とは一致しない</a:t>
            </a:r>
            <a:endParaRPr kumimoji="1" lang="en-US" altLang="ja-JP" sz="1200" dirty="0" smtClean="0"/>
          </a:p>
          <a:p>
            <a:r>
              <a:rPr kumimoji="1" lang="ja-JP" altLang="en-US" sz="1200" dirty="0"/>
              <a:t>　</a:t>
            </a:r>
            <a:r>
              <a:rPr kumimoji="1" lang="ja-JP" altLang="en-US" sz="1200" dirty="0" smtClean="0"/>
              <a:t>　　　　　　　　　　　　　　　　　　　　　年齢区分別の人口及び割合については年齢不詳を除いている</a:t>
            </a:r>
            <a:endParaRPr kumimoji="1" lang="en-US" altLang="ja-JP" sz="1200" dirty="0" smtClean="0"/>
          </a:p>
        </p:txBody>
      </p:sp>
      <p:sp>
        <p:nvSpPr>
          <p:cNvPr id="18" name="スライド番号プレースホルダー 7"/>
          <p:cNvSpPr>
            <a:spLocks noGrp="1"/>
          </p:cNvSpPr>
          <p:nvPr/>
        </p:nvSpPr>
        <p:spPr>
          <a:xfrm>
            <a:off x="8663778" y="6463336"/>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8</a:t>
            </a:r>
            <a:endParaRPr kumimoji="1" lang="ja-JP" altLang="en-US" sz="1600" dirty="0"/>
          </a:p>
        </p:txBody>
      </p:sp>
    </p:spTree>
    <p:extLst>
      <p:ext uri="{BB962C8B-B14F-4D97-AF65-F5344CB8AC3E}">
        <p14:creationId xmlns:p14="http://schemas.microsoft.com/office/powerpoint/2010/main" val="368987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50" dirty="0"/>
              <a:t>Ⅱ</a:t>
            </a:r>
            <a:r>
              <a:rPr lang="ja-JP" altLang="en-US" sz="3250" dirty="0"/>
              <a:t>　区の現状と</a:t>
            </a:r>
            <a:r>
              <a:rPr lang="ja-JP" altLang="en-US" sz="3250" dirty="0" smtClean="0"/>
              <a:t>課題</a:t>
            </a:r>
            <a:endParaRPr lang="ja-JP" altLang="en-US" sz="3250" dirty="0"/>
          </a:p>
        </p:txBody>
      </p:sp>
      <p:sp>
        <p:nvSpPr>
          <p:cNvPr id="3" name="コンテンツ プレースホルダー 2"/>
          <p:cNvSpPr>
            <a:spLocks noGrp="1"/>
          </p:cNvSpPr>
          <p:nvPr>
            <p:ph idx="1"/>
          </p:nvPr>
        </p:nvSpPr>
        <p:spPr>
          <a:xfrm>
            <a:off x="891540" y="1845734"/>
            <a:ext cx="8172450" cy="4392834"/>
          </a:xfrm>
        </p:spPr>
        <p:txBody>
          <a:bodyPr>
            <a:normAutofit/>
          </a:bodyPr>
          <a:lstStyle/>
          <a:p>
            <a:r>
              <a:rPr lang="ja-JP" altLang="en-US" b="1" dirty="0">
                <a:latin typeface="メイリオ" panose="020B0604030504040204" pitchFamily="50" charset="-128"/>
                <a:ea typeface="メイリオ" panose="020B0604030504040204" pitchFamily="50" charset="-128"/>
              </a:rPr>
              <a:t>各区</a:t>
            </a:r>
            <a:r>
              <a:rPr lang="ja-JP" altLang="en-US" b="1" dirty="0" smtClean="0">
                <a:latin typeface="メイリオ" panose="020B0604030504040204" pitchFamily="50" charset="-128"/>
                <a:ea typeface="メイリオ" panose="020B0604030504040204" pitchFamily="50" charset="-128"/>
              </a:rPr>
              <a:t>の総人口・将来予測（</a:t>
            </a:r>
            <a:r>
              <a:rPr lang="en-US" altLang="ja-JP" b="1" dirty="0" smtClean="0">
                <a:latin typeface="メイリオ" panose="020B0604030504040204" pitchFamily="50" charset="-128"/>
                <a:ea typeface="メイリオ" panose="020B0604030504040204" pitchFamily="50" charset="-128"/>
              </a:rPr>
              <a:t>2015</a:t>
            </a:r>
            <a:r>
              <a:rPr lang="ja-JP" altLang="en-US" b="1" dirty="0" smtClean="0">
                <a:latin typeface="メイリオ" panose="020B0604030504040204" pitchFamily="50" charset="-128"/>
                <a:ea typeface="メイリオ" panose="020B0604030504040204" pitchFamily="50" charset="-128"/>
              </a:rPr>
              <a:t>⇒</a:t>
            </a:r>
            <a:r>
              <a:rPr lang="en-US" altLang="ja-JP" b="1" dirty="0" smtClean="0">
                <a:latin typeface="メイリオ" panose="020B0604030504040204" pitchFamily="50" charset="-128"/>
                <a:ea typeface="メイリオ" panose="020B0604030504040204" pitchFamily="50" charset="-128"/>
              </a:rPr>
              <a:t>2045</a:t>
            </a:r>
            <a:r>
              <a:rPr lang="ja-JP" altLang="en-US" b="1" dirty="0" smtClean="0">
                <a:latin typeface="メイリオ" panose="020B0604030504040204" pitchFamily="50" charset="-128"/>
                <a:ea typeface="メイリオ" panose="020B0604030504040204" pitchFamily="50" charset="-128"/>
              </a:rPr>
              <a:t>増減率）</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b="1" dirty="0"/>
          </a:p>
          <a:p>
            <a:endParaRPr lang="en-US" altLang="ja-JP" b="1" dirty="0"/>
          </a:p>
          <a:p>
            <a:endParaRPr lang="en-US" altLang="ja-JP" b="1" dirty="0" smtClean="0"/>
          </a:p>
          <a:p>
            <a:endParaRPr lang="en-US" altLang="ja-JP" b="1" dirty="0"/>
          </a:p>
          <a:p>
            <a:endParaRPr lang="en-US" altLang="ja-JP" b="1" dirty="0" smtClean="0"/>
          </a:p>
          <a:p>
            <a:endParaRPr lang="en-US" altLang="ja-JP" b="1" dirty="0"/>
          </a:p>
          <a:p>
            <a:endParaRPr lang="en-US" altLang="ja-JP" b="1" dirty="0" smtClean="0"/>
          </a:p>
          <a:p>
            <a:pPr marL="0" indent="0">
              <a:buNone/>
            </a:pPr>
            <a:endParaRPr lang="en-US" altLang="ja-JP" b="1" dirty="0"/>
          </a:p>
          <a:p>
            <a:pPr marL="67072" indent="-67072"/>
            <a:r>
              <a:rPr lang="ja-JP" altLang="en-US" dirty="0"/>
              <a:t>　</a:t>
            </a:r>
            <a:endParaRPr lang="en-US" altLang="ja-JP" dirty="0" smtClean="0"/>
          </a:p>
          <a:p>
            <a:pPr marL="0" indent="0">
              <a:buNone/>
            </a:pPr>
            <a:r>
              <a:rPr lang="ja-JP" altLang="en-US"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城東区</a:t>
            </a:r>
            <a:r>
              <a:rPr lang="ja-JP" altLang="en-US" dirty="0" smtClean="0">
                <a:latin typeface="メイリオ" panose="020B0604030504040204" pitchFamily="50" charset="-128"/>
                <a:ea typeface="メイリオ" panose="020B0604030504040204" pitchFamily="50" charset="-128"/>
              </a:rPr>
              <a:t>の人口は</a:t>
            </a:r>
            <a:r>
              <a:rPr lang="en-US" altLang="ja-JP" dirty="0" smtClean="0">
                <a:latin typeface="メイリオ" panose="020B0604030504040204" pitchFamily="50" charset="-128"/>
                <a:ea typeface="メイリオ" panose="020B0604030504040204" pitchFamily="50" charset="-128"/>
              </a:rPr>
              <a:t>2045</a:t>
            </a:r>
            <a:r>
              <a:rPr lang="ja-JP" altLang="en-US" dirty="0" smtClean="0">
                <a:latin typeface="メイリオ" panose="020B0604030504040204" pitchFamily="50" charset="-128"/>
                <a:ea typeface="メイリオ" panose="020B0604030504040204" pitchFamily="50" charset="-128"/>
              </a:rPr>
              <a:t>年においては</a:t>
            </a:r>
            <a:r>
              <a:rPr lang="en-US" altLang="ja-JP" dirty="0" smtClean="0">
                <a:latin typeface="メイリオ" panose="020B0604030504040204" pitchFamily="50" charset="-128"/>
                <a:ea typeface="メイリオ" panose="020B0604030504040204" pitchFamily="50" charset="-128"/>
              </a:rPr>
              <a:t>2015</a:t>
            </a:r>
            <a:r>
              <a:rPr lang="ja-JP" altLang="en-US" dirty="0" smtClean="0">
                <a:latin typeface="メイリオ" panose="020B0604030504040204" pitchFamily="50" charset="-128"/>
                <a:ea typeface="メイリオ" panose="020B0604030504040204" pitchFamily="50" charset="-128"/>
              </a:rPr>
              <a:t>年比で減少が予測されてい</a:t>
            </a:r>
            <a:r>
              <a:rPr lang="ja-JP" altLang="en-US" dirty="0">
                <a:latin typeface="メイリオ" panose="020B0604030504040204" pitchFamily="50" charset="-128"/>
                <a:ea typeface="メイリオ" panose="020B0604030504040204" pitchFamily="50" charset="-128"/>
              </a:rPr>
              <a:t>ます</a:t>
            </a:r>
            <a:r>
              <a:rPr lang="ja-JP" altLang="en-US" dirty="0" smtClean="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p>
        </p:txBody>
      </p:sp>
      <p:pic>
        <p:nvPicPr>
          <p:cNvPr id="5" name="図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60840" y="2122604"/>
            <a:ext cx="3446487" cy="3449031"/>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77765" y="2617835"/>
            <a:ext cx="4395525" cy="2388884"/>
          </a:xfrm>
          <a:prstGeom prst="rect">
            <a:avLst/>
          </a:prstGeom>
        </p:spPr>
      </p:pic>
      <p:sp>
        <p:nvSpPr>
          <p:cNvPr id="7" name="テキスト ボックス 6">
            <a:extLst>
              <a:ext uri="{FF2B5EF4-FFF2-40B4-BE49-F238E27FC236}">
                <a16:creationId xmlns:a16="http://schemas.microsoft.com/office/drawing/2014/main" id="{BB1E655C-E1AD-22A4-919C-C2A181DA5135}"/>
              </a:ext>
            </a:extLst>
          </p:cNvPr>
          <p:cNvSpPr txBox="1"/>
          <p:nvPr/>
        </p:nvSpPr>
        <p:spPr>
          <a:xfrm>
            <a:off x="4977765" y="4958599"/>
            <a:ext cx="4256663" cy="461665"/>
          </a:xfrm>
          <a:prstGeom prst="rect">
            <a:avLst/>
          </a:prstGeom>
          <a:noFill/>
        </p:spPr>
        <p:txBody>
          <a:bodyPr wrap="square" rtlCol="0">
            <a:spAutoFit/>
          </a:bodyPr>
          <a:lstStyle/>
          <a:p>
            <a:r>
              <a:rPr kumimoji="1" lang="ja-JP" altLang="en-US" sz="1200" dirty="0" smtClean="0"/>
              <a:t>（資料）総務省「国勢調査」</a:t>
            </a:r>
            <a:endParaRPr kumimoji="1" lang="en-US" altLang="ja-JP" sz="1200" dirty="0" smtClean="0"/>
          </a:p>
          <a:p>
            <a:r>
              <a:rPr kumimoji="1" lang="ja-JP" altLang="en-US" sz="1200" dirty="0"/>
              <a:t>　</a:t>
            </a:r>
            <a:r>
              <a:rPr kumimoji="1" lang="ja-JP" altLang="en-US" sz="1200" dirty="0" smtClean="0"/>
              <a:t>　　　 大阪市「大阪市の将来推計人口（令和元年度）」</a:t>
            </a:r>
            <a:endParaRPr kumimoji="1" lang="ja-JP" altLang="en-US" sz="1200" dirty="0"/>
          </a:p>
        </p:txBody>
      </p:sp>
      <p:cxnSp>
        <p:nvCxnSpPr>
          <p:cNvPr id="9" name="直線矢印コネクタ 8"/>
          <p:cNvCxnSpPr/>
          <p:nvPr/>
        </p:nvCxnSpPr>
        <p:spPr>
          <a:xfrm flipV="1">
            <a:off x="1519084" y="3465871"/>
            <a:ext cx="2418735" cy="210576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7300452" y="3465871"/>
            <a:ext cx="412954"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7"/>
          <p:cNvSpPr>
            <a:spLocks noGrp="1"/>
          </p:cNvSpPr>
          <p:nvPr/>
        </p:nvSpPr>
        <p:spPr>
          <a:xfrm>
            <a:off x="8701418" y="6465157"/>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9</a:t>
            </a:r>
            <a:endParaRPr kumimoji="1" lang="ja-JP" altLang="en-US" sz="1600" dirty="0"/>
          </a:p>
        </p:txBody>
      </p:sp>
    </p:spTree>
    <p:extLst>
      <p:ext uri="{BB962C8B-B14F-4D97-AF65-F5344CB8AC3E}">
        <p14:creationId xmlns:p14="http://schemas.microsoft.com/office/powerpoint/2010/main" val="778649675"/>
      </p:ext>
    </p:extLst>
  </p:cSld>
  <p:clrMapOvr>
    <a:masterClrMapping/>
  </p:clrMapOvr>
</p:sld>
</file>

<file path=ppt/theme/theme1.xml><?xml version="1.0" encoding="utf-8"?>
<a:theme xmlns:a="http://schemas.openxmlformats.org/drawingml/2006/main" name="レトロスペクト">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3390</TotalTime>
  <Words>1590</Words>
  <PresentationFormat>A4 210 x 297 mm</PresentationFormat>
  <Paragraphs>128</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ＭＳ Ｐゴシック</vt:lpstr>
      <vt:lpstr>メイリオ</vt:lpstr>
      <vt:lpstr>游ゴシック</vt:lpstr>
      <vt:lpstr>Calibri</vt:lpstr>
      <vt:lpstr>Calibri Light</vt:lpstr>
      <vt:lpstr>レトロスペクト</vt:lpstr>
      <vt:lpstr>Ⅰ　城東区将来ビジョンについて</vt:lpstr>
      <vt:lpstr>Ⅰ　城東区将来ビジョンについて</vt:lpstr>
      <vt:lpstr>Ⅱ　区の現状と課題</vt:lpstr>
      <vt:lpstr>Ⅱ　区の現状と課題</vt:lpstr>
      <vt:lpstr>Ⅱ　区の現状と課題</vt:lpstr>
      <vt:lpstr>Ⅱ　区の現状と課題</vt:lpstr>
      <vt:lpstr>Ⅱ　区の現状と課題</vt:lpstr>
      <vt:lpstr>Ⅱ　区の現状と課題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2023-01-05T05:38:36Z</cp:lastPrinted>
  <dcterms:created xsi:type="dcterms:W3CDTF">2022-08-03T06:59:35Z</dcterms:created>
  <dcterms:modified xsi:type="dcterms:W3CDTF">2023-03-28T07:21:02Z</dcterms:modified>
</cp:coreProperties>
</file>