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96" r:id="rId1"/>
  </p:sldMasterIdLst>
  <p:notesMasterIdLst>
    <p:notesMasterId r:id="rId8"/>
  </p:notesMasterIdLst>
  <p:sldIdLst>
    <p:sldId id="266" r:id="rId2"/>
    <p:sldId id="272" r:id="rId3"/>
    <p:sldId id="268" r:id="rId4"/>
    <p:sldId id="273" r:id="rId5"/>
    <p:sldId id="270" r:id="rId6"/>
    <p:sldId id="271" r:id="rId7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70C7"/>
    <a:srgbClr val="0F6FC6"/>
    <a:srgbClr val="CCD5EA"/>
    <a:srgbClr val="E7EBF5"/>
    <a:srgbClr val="08467E"/>
    <a:srgbClr val="0AD1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35" autoAdjust="0"/>
    <p:restoredTop sz="94660"/>
  </p:normalViewPr>
  <p:slideViewPr>
    <p:cSldViewPr snapToGrid="0">
      <p:cViewPr varScale="1">
        <p:scale>
          <a:sx n="65" d="100"/>
          <a:sy n="65" d="100"/>
        </p:scale>
        <p:origin x="11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令和3年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C7E-4787-ADE3-4A2949343133}"/>
              </c:ext>
            </c:extLst>
          </c:dPt>
          <c:dPt>
            <c:idx val="1"/>
            <c:bubble3D val="0"/>
            <c:spPr>
              <a:pattFill prst="narVert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EC7E-4787-ADE3-4A294934313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C7E-4787-ADE3-4A2949343133}"/>
              </c:ext>
            </c:extLst>
          </c:dPt>
          <c:dPt>
            <c:idx val="3"/>
            <c:bubble3D val="0"/>
            <c:spPr>
              <a:pattFill prst="pct10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EC7E-4787-ADE3-4A2949343133}"/>
              </c:ext>
            </c:extLst>
          </c:dPt>
          <c:dLbls>
            <c:numFmt formatCode="0.0%" sourceLinked="0"/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とても住みやすい</c:v>
                </c:pt>
                <c:pt idx="1">
                  <c:v>どちらかといえば住みやすい</c:v>
                </c:pt>
                <c:pt idx="2">
                  <c:v>どちらかといえば住みにくい</c:v>
                </c:pt>
                <c:pt idx="3">
                  <c:v>住みにくい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255</c:v>
                </c:pt>
                <c:pt idx="1">
                  <c:v>251</c:v>
                </c:pt>
                <c:pt idx="2">
                  <c:v>8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7E-4787-ADE3-4A294934313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109458997736094"/>
          <c:y val="0.16394321096570766"/>
          <c:w val="0.38473119457419275"/>
          <c:h val="0.647069828369331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令和3年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C7E-4787-ADE3-4A2949343133}"/>
              </c:ext>
            </c:extLst>
          </c:dPt>
          <c:dPt>
            <c:idx val="1"/>
            <c:bubble3D val="0"/>
            <c:spPr>
              <a:pattFill prst="narVert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EC7E-4787-ADE3-4A294934313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C7E-4787-ADE3-4A2949343133}"/>
              </c:ext>
            </c:extLst>
          </c:dPt>
          <c:dPt>
            <c:idx val="3"/>
            <c:bubble3D val="0"/>
            <c:spPr>
              <a:pattFill prst="pct10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EC7E-4787-ADE3-4A2949343133}"/>
              </c:ext>
            </c:extLst>
          </c:dPt>
          <c:dLbls>
            <c:numFmt formatCode="0.0%" sourceLinked="0"/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感じる</c:v>
                </c:pt>
                <c:pt idx="1">
                  <c:v>ある程度感じる</c:v>
                </c:pt>
                <c:pt idx="2">
                  <c:v>あまり感じない</c:v>
                </c:pt>
                <c:pt idx="3">
                  <c:v>感じない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188</c:v>
                </c:pt>
                <c:pt idx="1">
                  <c:v>277</c:v>
                </c:pt>
                <c:pt idx="2">
                  <c:v>38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7E-4787-ADE3-4A294934313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077048845063061"/>
          <c:y val="0.15979349442075511"/>
          <c:w val="0.38473119457419275"/>
          <c:h val="0.64706982836933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8FE54AF4-6C55-4F89-80BE-C30732BC4694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D06873E0-6F0E-4717-BBF8-2B26112E3B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607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0" y="6400800"/>
            <a:ext cx="990342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903420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758952"/>
            <a:ext cx="817245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500" spc="-4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3791" y="4455620"/>
            <a:ext cx="817245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950" cap="all" spc="163" baseline="0">
                <a:solidFill>
                  <a:schemeClr val="tx2"/>
                </a:solidFill>
                <a:latin typeface="+mj-lt"/>
              </a:defRPr>
            </a:lvl1pPr>
            <a:lvl2pPr marL="371475" indent="0" algn="ctr">
              <a:buNone/>
              <a:defRPr sz="1950"/>
            </a:lvl2pPr>
            <a:lvl3pPr marL="742950" indent="0" algn="ctr">
              <a:buNone/>
              <a:defRPr sz="1950"/>
            </a:lvl3pPr>
            <a:lvl4pPr marL="1114425" indent="0" algn="ctr">
              <a:buNone/>
              <a:defRPr sz="1625"/>
            </a:lvl4pPr>
            <a:lvl5pPr marL="1485900" indent="0" algn="ctr">
              <a:buNone/>
              <a:defRPr sz="1625"/>
            </a:lvl5pPr>
            <a:lvl6pPr marL="1857375" indent="0" algn="ctr">
              <a:buNone/>
              <a:defRPr sz="1625"/>
            </a:lvl6pPr>
            <a:lvl7pPr marL="2228850" indent="0" algn="ctr">
              <a:buNone/>
              <a:defRPr sz="1625"/>
            </a:lvl7pPr>
            <a:lvl8pPr marL="2600325" indent="0" algn="ctr">
              <a:buNone/>
              <a:defRPr sz="1625"/>
            </a:lvl8pPr>
            <a:lvl9pPr marL="2971800" indent="0" algn="ctr">
              <a:buNone/>
              <a:defRPr sz="162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7FF5-57B7-4B82-B820-66E6F85C3370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6FA9-0E40-4899-8477-B8D16F28E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81222" y="4343400"/>
            <a:ext cx="80238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1783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BC97-FB2A-4175-B563-58A3E4A6901A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6FA9-0E40-4899-8477-B8D16F28E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964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0" y="6400800"/>
            <a:ext cx="990342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903420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414779"/>
            <a:ext cx="2135981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7" y="414778"/>
            <a:ext cx="6284119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BC5C-C774-4817-BF54-C50FB1ED116A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6FA9-0E40-4899-8477-B8D16F28E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0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11B0-1E21-4FDB-8014-E5E7D3A8F49C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6FA9-0E40-4899-8477-B8D16F28E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716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0" y="6400800"/>
            <a:ext cx="990342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903420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0" y="758952"/>
            <a:ext cx="817245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5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40" y="4453128"/>
            <a:ext cx="817245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950" cap="all" spc="163" baseline="0">
                <a:solidFill>
                  <a:schemeClr val="tx2"/>
                </a:solidFill>
                <a:latin typeface="+mj-lt"/>
              </a:defRPr>
            </a:lvl1pPr>
            <a:lvl2pPr marL="371475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3DC7-C344-4EF4-B590-7930D1E53775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6FA9-0E40-4899-8477-B8D16F28E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81222" y="4343400"/>
            <a:ext cx="80238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137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91540" y="286604"/>
            <a:ext cx="817245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1539" y="1845734"/>
            <a:ext cx="401193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2060" y="1845735"/>
            <a:ext cx="401193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436A1-4095-4692-A583-4D4EB6EF3CFC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6FA9-0E40-4899-8477-B8D16F28E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1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1540" y="286604"/>
            <a:ext cx="817245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40" y="1846052"/>
            <a:ext cx="401193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625" b="0" cap="all" baseline="0">
                <a:solidFill>
                  <a:schemeClr val="tx2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1540" y="2582334"/>
            <a:ext cx="401193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52060" y="1846052"/>
            <a:ext cx="401193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625" b="0" cap="all" baseline="0">
                <a:solidFill>
                  <a:schemeClr val="tx2"/>
                </a:solidFill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52060" y="2582334"/>
            <a:ext cx="401193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2EFD3-A984-4343-8E45-A358B5AE9CBC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6FA9-0E40-4899-8477-B8D16F28E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826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76EA-A4E4-434F-8E99-C44D8933C18C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6FA9-0E40-4899-8477-B8D16F28E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351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80" y="6400800"/>
            <a:ext cx="990342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3" y="6334316"/>
            <a:ext cx="9903420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DABB-36F4-4476-8DE5-9A826D281485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6FA9-0E40-4899-8477-B8D16F28E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754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29126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282557" y="0"/>
            <a:ext cx="5200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594359"/>
            <a:ext cx="2600325" cy="2286000"/>
          </a:xfrm>
        </p:spPr>
        <p:txBody>
          <a:bodyPr anchor="b">
            <a:normAutofit/>
          </a:bodyPr>
          <a:lstStyle>
            <a:lvl1pPr>
              <a:defRPr sz="2925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0488" y="731520"/>
            <a:ext cx="5274945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1475" y="2926080"/>
            <a:ext cx="2600325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219">
                <a:solidFill>
                  <a:srgbClr val="FFFFFF"/>
                </a:solidFill>
              </a:defRPr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8229" y="6459786"/>
            <a:ext cx="2127539" cy="365125"/>
          </a:xfrm>
        </p:spPr>
        <p:txBody>
          <a:bodyPr/>
          <a:lstStyle>
            <a:lvl1pPr algn="l">
              <a:defRPr/>
            </a:lvl1pPr>
          </a:lstStyle>
          <a:p>
            <a:fld id="{FD2588D4-8D4F-454F-8D91-CE458A753E36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00487" y="6459786"/>
            <a:ext cx="3776663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266FA9-0E40-4899-8477-B8D16F28E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032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9903420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" y="4915076"/>
            <a:ext cx="9903420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0" y="5074920"/>
            <a:ext cx="8217027" cy="822960"/>
          </a:xfrm>
        </p:spPr>
        <p:txBody>
          <a:bodyPr lIns="91440" tIns="0" rIns="91440" bIns="0" anchor="b">
            <a:noAutofit/>
          </a:bodyPr>
          <a:lstStyle>
            <a:lvl1pPr>
              <a:defRPr sz="2925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905988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600">
                <a:solidFill>
                  <a:schemeClr val="bg1"/>
                </a:solidFill>
              </a:defRPr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1540" y="5907023"/>
            <a:ext cx="8217027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88"/>
              </a:spcAft>
              <a:buNone/>
              <a:defRPr sz="1219">
                <a:solidFill>
                  <a:srgbClr val="FFFFFF"/>
                </a:solidFill>
              </a:defRPr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7731-1A0B-4A81-8803-E893766C6C87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6FA9-0E40-4899-8477-B8D16F28E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078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906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906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540" y="286604"/>
            <a:ext cx="817245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40" y="1845734"/>
            <a:ext cx="817245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1541" y="6459786"/>
            <a:ext cx="2008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31">
                <a:solidFill>
                  <a:srgbClr val="FFFFFF"/>
                </a:solidFill>
              </a:defRPr>
            </a:lvl1pPr>
          </a:lstStyle>
          <a:p>
            <a:fld id="{913D02BE-E0FF-4415-BDE3-9F17C693BB5D}" type="datetime1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95025" y="6459786"/>
            <a:ext cx="3918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31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4123" y="6459786"/>
            <a:ext cx="10660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3">
                <a:solidFill>
                  <a:srgbClr val="FFFFFF"/>
                </a:solidFill>
              </a:defRPr>
            </a:lvl1pPr>
          </a:lstStyle>
          <a:p>
            <a:fld id="{18266FA9-0E40-4899-8477-B8D16F28E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969745" y="1737845"/>
            <a:ext cx="809815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721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742950" rtl="0" eaLnBrk="1" latinLnBrk="0" hangingPunct="1">
        <a:lnSpc>
          <a:spcPct val="85000"/>
        </a:lnSpc>
        <a:spcBef>
          <a:spcPct val="0"/>
        </a:spcBef>
        <a:buNone/>
        <a:defRPr kumimoji="1" sz="3900" kern="1200" spc="-41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74295" indent="-74295" algn="l" defTabSz="742950" rtl="0" eaLnBrk="1" latinLnBrk="0" hangingPunct="1">
        <a:lnSpc>
          <a:spcPct val="90000"/>
        </a:lnSpc>
        <a:spcBef>
          <a:spcPts val="975"/>
        </a:spcBef>
        <a:spcAft>
          <a:spcPts val="163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162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12039" indent="-148590" algn="l" defTabSz="742950" rtl="0" eaLnBrk="1" latinLnBrk="0" hangingPunct="1">
        <a:lnSpc>
          <a:spcPct val="90000"/>
        </a:lnSpc>
        <a:spcBef>
          <a:spcPts val="163"/>
        </a:spcBef>
        <a:spcAft>
          <a:spcPts val="325"/>
        </a:spcAft>
        <a:buClr>
          <a:schemeClr val="accent1"/>
        </a:buClr>
        <a:buFont typeface="Calibri" pitchFamily="34" charset="0"/>
        <a:buChar char="◦"/>
        <a:defRPr kumimoji="1" sz="146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60629" indent="-148590" algn="l" defTabSz="742950" rtl="0" eaLnBrk="1" latinLnBrk="0" hangingPunct="1">
        <a:lnSpc>
          <a:spcPct val="90000"/>
        </a:lnSpc>
        <a:spcBef>
          <a:spcPts val="163"/>
        </a:spcBef>
        <a:spcAft>
          <a:spcPts val="325"/>
        </a:spcAft>
        <a:buClr>
          <a:schemeClr val="accent1"/>
        </a:buClr>
        <a:buFont typeface="Calibri" pitchFamily="34" charset="0"/>
        <a:buChar char="◦"/>
        <a:defRPr kumimoji="1" sz="113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609219" indent="-148590" algn="l" defTabSz="742950" rtl="0" eaLnBrk="1" latinLnBrk="0" hangingPunct="1">
        <a:lnSpc>
          <a:spcPct val="90000"/>
        </a:lnSpc>
        <a:spcBef>
          <a:spcPts val="163"/>
        </a:spcBef>
        <a:spcAft>
          <a:spcPts val="325"/>
        </a:spcAft>
        <a:buClr>
          <a:schemeClr val="accent1"/>
        </a:buClr>
        <a:buFont typeface="Calibri" pitchFamily="34" charset="0"/>
        <a:buChar char="◦"/>
        <a:defRPr kumimoji="1" sz="113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757809" indent="-148590" algn="l" defTabSz="742950" rtl="0" eaLnBrk="1" latinLnBrk="0" hangingPunct="1">
        <a:lnSpc>
          <a:spcPct val="90000"/>
        </a:lnSpc>
        <a:spcBef>
          <a:spcPts val="163"/>
        </a:spcBef>
        <a:spcAft>
          <a:spcPts val="325"/>
        </a:spcAft>
        <a:buClr>
          <a:schemeClr val="accent1"/>
        </a:buClr>
        <a:buFont typeface="Calibri" pitchFamily="34" charset="0"/>
        <a:buChar char="◦"/>
        <a:defRPr kumimoji="1" sz="113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93750" indent="-185738" algn="l" defTabSz="742950" rtl="0" eaLnBrk="1" latinLnBrk="0" hangingPunct="1">
        <a:lnSpc>
          <a:spcPct val="90000"/>
        </a:lnSpc>
        <a:spcBef>
          <a:spcPts val="163"/>
        </a:spcBef>
        <a:spcAft>
          <a:spcPts val="325"/>
        </a:spcAft>
        <a:buClr>
          <a:schemeClr val="accent1"/>
        </a:buClr>
        <a:buFont typeface="Calibri" pitchFamily="34" charset="0"/>
        <a:buChar char="◦"/>
        <a:defRPr kumimoji="1" sz="113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056250" indent="-185738" algn="l" defTabSz="742950" rtl="0" eaLnBrk="1" latinLnBrk="0" hangingPunct="1">
        <a:lnSpc>
          <a:spcPct val="90000"/>
        </a:lnSpc>
        <a:spcBef>
          <a:spcPts val="163"/>
        </a:spcBef>
        <a:spcAft>
          <a:spcPts val="325"/>
        </a:spcAft>
        <a:buClr>
          <a:schemeClr val="accent1"/>
        </a:buClr>
        <a:buFont typeface="Calibri" pitchFamily="34" charset="0"/>
        <a:buChar char="◦"/>
        <a:defRPr kumimoji="1" sz="113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218750" indent="-185738" algn="l" defTabSz="742950" rtl="0" eaLnBrk="1" latinLnBrk="0" hangingPunct="1">
        <a:lnSpc>
          <a:spcPct val="90000"/>
        </a:lnSpc>
        <a:spcBef>
          <a:spcPts val="163"/>
        </a:spcBef>
        <a:spcAft>
          <a:spcPts val="325"/>
        </a:spcAft>
        <a:buClr>
          <a:schemeClr val="accent1"/>
        </a:buClr>
        <a:buFont typeface="Calibri" pitchFamily="34" charset="0"/>
        <a:buChar char="◦"/>
        <a:defRPr kumimoji="1" sz="113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381250" indent="-185738" algn="l" defTabSz="742950" rtl="0" eaLnBrk="1" latinLnBrk="0" hangingPunct="1">
        <a:lnSpc>
          <a:spcPct val="90000"/>
        </a:lnSpc>
        <a:spcBef>
          <a:spcPts val="163"/>
        </a:spcBef>
        <a:spcAft>
          <a:spcPts val="325"/>
        </a:spcAft>
        <a:buClr>
          <a:schemeClr val="accent1"/>
        </a:buClr>
        <a:buFont typeface="Calibri" pitchFamily="34" charset="0"/>
        <a:buChar char="◦"/>
        <a:defRPr kumimoji="1" sz="113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250" dirty="0"/>
              <a:t>Ⅱ</a:t>
            </a:r>
            <a:r>
              <a:rPr lang="ja-JP" altLang="en-US" sz="3250" dirty="0"/>
              <a:t>　区の現状と</a:t>
            </a:r>
            <a:r>
              <a:rPr lang="ja-JP" altLang="en-US" sz="3250" dirty="0" smtClean="0"/>
              <a:t>課題</a:t>
            </a:r>
            <a:endParaRPr lang="ja-JP" altLang="en-US" sz="325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1540" y="1845734"/>
            <a:ext cx="8172450" cy="4392834"/>
          </a:xfrm>
        </p:spPr>
        <p:txBody>
          <a:bodyPr>
            <a:norm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各区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の高齢者人口推移・将来予測（</a:t>
            </a:r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2015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⇒</a:t>
            </a:r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2045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増減数）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b="1" dirty="0"/>
          </a:p>
          <a:p>
            <a:endParaRPr lang="en-US" altLang="ja-JP" b="1" dirty="0"/>
          </a:p>
          <a:p>
            <a:endParaRPr lang="en-US" altLang="ja-JP" b="1" dirty="0" smtClean="0"/>
          </a:p>
          <a:p>
            <a:endParaRPr lang="en-US" altLang="ja-JP" b="1" dirty="0"/>
          </a:p>
          <a:p>
            <a:endParaRPr lang="en-US" altLang="ja-JP" b="1" dirty="0" smtClean="0"/>
          </a:p>
          <a:p>
            <a:endParaRPr lang="en-US" altLang="ja-JP" b="1" dirty="0"/>
          </a:p>
          <a:p>
            <a:endParaRPr lang="en-US" altLang="ja-JP" b="1" dirty="0" smtClean="0"/>
          </a:p>
          <a:p>
            <a:pPr marL="0" indent="0">
              <a:buNone/>
            </a:pPr>
            <a:endParaRPr lang="en-US" altLang="ja-JP" b="1" dirty="0"/>
          </a:p>
          <a:p>
            <a:pPr marL="67072" indent="-67072"/>
            <a:r>
              <a:rPr lang="ja-JP" altLang="en-US" dirty="0"/>
              <a:t>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・一方、城東区の高齢者（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65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歳以上）人口は、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2015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年から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2045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年にかけて増加が予測されており、さらなる高齢化率の上昇が見込まれて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ます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611" b="10347"/>
          <a:stretch/>
        </p:blipFill>
        <p:spPr>
          <a:xfrm>
            <a:off x="1451980" y="2153262"/>
            <a:ext cx="3489279" cy="330118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77765" y="2553672"/>
            <a:ext cx="4400787" cy="2204567"/>
          </a:xfrm>
          <a:prstGeom prst="rect">
            <a:avLst/>
          </a:prstGeom>
        </p:spPr>
      </p:pic>
      <p:cxnSp>
        <p:nvCxnSpPr>
          <p:cNvPr id="8" name="直線矢印コネクタ 7"/>
          <p:cNvCxnSpPr/>
          <p:nvPr/>
        </p:nvCxnSpPr>
        <p:spPr>
          <a:xfrm flipV="1">
            <a:off x="1987251" y="3510116"/>
            <a:ext cx="1901922" cy="209163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B1E655C-E1AD-22A4-919C-C2A181DA5135}"/>
              </a:ext>
            </a:extLst>
          </p:cNvPr>
          <p:cNvSpPr txBox="1"/>
          <p:nvPr/>
        </p:nvSpPr>
        <p:spPr>
          <a:xfrm>
            <a:off x="4977765" y="4758239"/>
            <a:ext cx="4256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（資料）総務省「国勢調査」</a:t>
            </a:r>
            <a:endParaRPr kumimoji="1"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　　 大阪市「大阪市の将来推計人口（令和元年度）」</a:t>
            </a:r>
            <a:endParaRPr kumimoji="1" lang="ja-JP" altLang="en-US" sz="1200" dirty="0"/>
          </a:p>
        </p:txBody>
      </p:sp>
      <p:cxnSp>
        <p:nvCxnSpPr>
          <p:cNvPr id="11" name="直線コネクタ 10"/>
          <p:cNvCxnSpPr/>
          <p:nvPr/>
        </p:nvCxnSpPr>
        <p:spPr>
          <a:xfrm flipV="1">
            <a:off x="8721507" y="4153043"/>
            <a:ext cx="412954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7"/>
          <p:cNvSpPr>
            <a:spLocks noGrp="1"/>
          </p:cNvSpPr>
          <p:nvPr/>
        </p:nvSpPr>
        <p:spPr>
          <a:xfrm>
            <a:off x="8701418" y="6382774"/>
            <a:ext cx="10660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853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600" dirty="0" smtClean="0"/>
              <a:t>10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895541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250" dirty="0"/>
              <a:t>Ⅱ</a:t>
            </a:r>
            <a:r>
              <a:rPr lang="ja-JP" altLang="en-US" sz="3250" dirty="0"/>
              <a:t>　区の現状と</a:t>
            </a:r>
            <a:r>
              <a:rPr lang="ja-JP" altLang="en-US" sz="3250" dirty="0" smtClean="0"/>
              <a:t>課題</a:t>
            </a:r>
            <a:endParaRPr lang="ja-JP" altLang="en-US" sz="325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1540" y="1845733"/>
            <a:ext cx="8172450" cy="4820537"/>
          </a:xfrm>
        </p:spPr>
        <p:txBody>
          <a:bodyPr>
            <a:normAutofit/>
          </a:bodyPr>
          <a:lstStyle/>
          <a:p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区民意識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+mn-ea"/>
              </a:rPr>
              <a:t>●</a:t>
            </a:r>
            <a:r>
              <a:rPr lang="ja-JP" altLang="en-US" sz="1400" dirty="0" smtClean="0">
                <a:latin typeface="+mn-ea"/>
              </a:rPr>
              <a:t>城東区はあなたにとって住みやすいまちですか。</a:t>
            </a:r>
            <a:endParaRPr lang="en-US" altLang="ja-JP" sz="1400" dirty="0">
              <a:latin typeface="+mn-ea"/>
            </a:endParaRPr>
          </a:p>
          <a:p>
            <a:pPr marL="0" indent="0">
              <a:buNone/>
            </a:pP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・「とても住みやすい」（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49.0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％）が最も高く、「どちらかといえば住みやすい」（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48.3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％）を合わせると、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割以上（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97.3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％）の方に「住みやすい」と回答いただいています。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B1E655C-E1AD-22A4-919C-C2A181DA5135}"/>
              </a:ext>
            </a:extLst>
          </p:cNvPr>
          <p:cNvSpPr txBox="1"/>
          <p:nvPr/>
        </p:nvSpPr>
        <p:spPr>
          <a:xfrm>
            <a:off x="2225257" y="1834237"/>
            <a:ext cx="6417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（資料）令和</a:t>
            </a:r>
            <a:r>
              <a:rPr kumimoji="1" lang="en-US" altLang="ja-JP" sz="1200" dirty="0" smtClean="0"/>
              <a:t>3</a:t>
            </a:r>
            <a:r>
              <a:rPr kumimoji="1" lang="ja-JP" altLang="en-US" sz="1200" dirty="0" smtClean="0"/>
              <a:t>年度城東区民アンケート（無作為抽出）による</a:t>
            </a:r>
            <a:endParaRPr kumimoji="1" lang="en-US" altLang="ja-JP" sz="1200" dirty="0" smtClean="0"/>
          </a:p>
        </p:txBody>
      </p:sp>
      <p:graphicFrame>
        <p:nvGraphicFramePr>
          <p:cNvPr id="8" name="グラフ 7"/>
          <p:cNvGraphicFramePr/>
          <p:nvPr>
            <p:extLst>
              <p:ext uri="{D42A27DB-BD31-4B8C-83A1-F6EECF244321}">
                <p14:modId xmlns:p14="http://schemas.microsoft.com/office/powerpoint/2010/main" val="3210711741"/>
              </p:ext>
            </p:extLst>
          </p:nvPr>
        </p:nvGraphicFramePr>
        <p:xfrm>
          <a:off x="683155" y="2632427"/>
          <a:ext cx="5422677" cy="306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83774"/>
              </p:ext>
            </p:extLst>
          </p:nvPr>
        </p:nvGraphicFramePr>
        <p:xfrm>
          <a:off x="5973099" y="3273198"/>
          <a:ext cx="3520502" cy="13725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20502">
                  <a:extLst>
                    <a:ext uri="{9D8B030D-6E8A-4147-A177-3AD203B41FA5}">
                      <a16:colId xmlns:a16="http://schemas.microsoft.com/office/drawing/2014/main" val="867590042"/>
                    </a:ext>
                  </a:extLst>
                </a:gridCol>
              </a:tblGrid>
              <a:tr h="34313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住みやすいと感じる主な理由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4857347"/>
                  </a:ext>
                </a:extLst>
              </a:tr>
              <a:tr h="34313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鉄道やバスなど、交通が便利（</a:t>
                      </a:r>
                      <a:r>
                        <a:rPr kumimoji="1" lang="en-US" altLang="ja-JP" sz="1200" dirty="0" smtClean="0"/>
                        <a:t>40.7</a:t>
                      </a:r>
                      <a:r>
                        <a:rPr kumimoji="1" lang="ja-JP" altLang="en-US" sz="1200" dirty="0" smtClean="0"/>
                        <a:t>％）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813731"/>
                  </a:ext>
                </a:extLst>
              </a:tr>
              <a:tr h="34313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買物に便利（</a:t>
                      </a:r>
                      <a:r>
                        <a:rPr kumimoji="1" lang="en-US" altLang="ja-JP" sz="1200" dirty="0" smtClean="0"/>
                        <a:t>26.3</a:t>
                      </a:r>
                      <a:r>
                        <a:rPr kumimoji="1" lang="ja-JP" altLang="en-US" sz="1200" dirty="0" smtClean="0"/>
                        <a:t>％）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5869508"/>
                  </a:ext>
                </a:extLst>
              </a:tr>
              <a:tr h="34313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通勤・通学が便利（</a:t>
                      </a:r>
                      <a:r>
                        <a:rPr kumimoji="1" lang="en-US" altLang="ja-JP" sz="1200" dirty="0" smtClean="0"/>
                        <a:t>9.7</a:t>
                      </a:r>
                      <a:r>
                        <a:rPr kumimoji="1" lang="ja-JP" altLang="en-US" sz="1200" dirty="0" smtClean="0"/>
                        <a:t>％）　　　　　　　　　　　　など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6314912"/>
                  </a:ext>
                </a:extLst>
              </a:tr>
            </a:tbl>
          </a:graphicData>
        </a:graphic>
      </p:graphicFrame>
      <p:sp>
        <p:nvSpPr>
          <p:cNvPr id="9" name="スライド番号プレースホルダー 7"/>
          <p:cNvSpPr>
            <a:spLocks noGrp="1"/>
          </p:cNvSpPr>
          <p:nvPr/>
        </p:nvSpPr>
        <p:spPr>
          <a:xfrm>
            <a:off x="8642555" y="6452818"/>
            <a:ext cx="10660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853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600" dirty="0" smtClean="0"/>
              <a:t>11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291490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250" dirty="0"/>
              <a:t>Ⅱ</a:t>
            </a:r>
            <a:r>
              <a:rPr lang="ja-JP" altLang="en-US" sz="3250" dirty="0"/>
              <a:t>　区の現状と</a:t>
            </a:r>
            <a:r>
              <a:rPr lang="ja-JP" altLang="en-US" sz="3250" dirty="0" smtClean="0"/>
              <a:t>課題</a:t>
            </a:r>
            <a:endParaRPr lang="ja-JP" altLang="en-US" sz="325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1540" y="1845733"/>
            <a:ext cx="8172450" cy="4820537"/>
          </a:xfrm>
        </p:spPr>
        <p:txBody>
          <a:bodyPr>
            <a:normAutofit/>
          </a:bodyPr>
          <a:lstStyle/>
          <a:p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区民意識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+mn-ea"/>
              </a:rPr>
              <a:t>●城東区に愛着を感じますか。</a:t>
            </a:r>
            <a:endParaRPr lang="en-US" altLang="ja-JP" sz="1400" dirty="0">
              <a:latin typeface="+mn-ea"/>
            </a:endParaRPr>
          </a:p>
          <a:p>
            <a:pPr marL="0" indent="0">
              <a:buNone/>
            </a:pP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ある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程度感じる」（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53.3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）が最も高く、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感じる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」（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36.2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）を合わせると、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割弱（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89.5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）の方に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愛着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を感じる」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と回答いただいて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います。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B1E655C-E1AD-22A4-919C-C2A181DA5135}"/>
              </a:ext>
            </a:extLst>
          </p:cNvPr>
          <p:cNvSpPr txBox="1"/>
          <p:nvPr/>
        </p:nvSpPr>
        <p:spPr>
          <a:xfrm>
            <a:off x="2225257" y="1834237"/>
            <a:ext cx="6417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（資料）令和</a:t>
            </a:r>
            <a:r>
              <a:rPr kumimoji="1" lang="en-US" altLang="ja-JP" sz="1200" dirty="0" smtClean="0"/>
              <a:t>3</a:t>
            </a:r>
            <a:r>
              <a:rPr kumimoji="1" lang="ja-JP" altLang="en-US" sz="1200" dirty="0" smtClean="0"/>
              <a:t>年度城東区民アンケート（無作為抽出）による</a:t>
            </a:r>
            <a:endParaRPr kumimoji="1" lang="en-US" altLang="ja-JP" sz="1200" dirty="0" smtClean="0"/>
          </a:p>
        </p:txBody>
      </p:sp>
      <p:graphicFrame>
        <p:nvGraphicFramePr>
          <p:cNvPr id="8" name="グラフ 7"/>
          <p:cNvGraphicFramePr/>
          <p:nvPr>
            <p:extLst>
              <p:ext uri="{D42A27DB-BD31-4B8C-83A1-F6EECF244321}">
                <p14:modId xmlns:p14="http://schemas.microsoft.com/office/powerpoint/2010/main" val="4112642271"/>
              </p:ext>
            </p:extLst>
          </p:nvPr>
        </p:nvGraphicFramePr>
        <p:xfrm>
          <a:off x="580871" y="2635979"/>
          <a:ext cx="5422677" cy="306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15348"/>
              </p:ext>
            </p:extLst>
          </p:nvPr>
        </p:nvGraphicFramePr>
        <p:xfrm>
          <a:off x="5513900" y="3490902"/>
          <a:ext cx="4011560" cy="12153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11560">
                  <a:extLst>
                    <a:ext uri="{9D8B030D-6E8A-4147-A177-3AD203B41FA5}">
                      <a16:colId xmlns:a16="http://schemas.microsoft.com/office/drawing/2014/main" val="867590042"/>
                    </a:ext>
                  </a:extLst>
                </a:gridCol>
              </a:tblGrid>
              <a:tr h="30383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愛着を感じる主な理由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4857347"/>
                  </a:ext>
                </a:extLst>
              </a:tr>
              <a:tr h="30383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交通の便利が良いから（</a:t>
                      </a:r>
                      <a:r>
                        <a:rPr kumimoji="1" lang="en-US" altLang="ja-JP" sz="1200" dirty="0" smtClean="0"/>
                        <a:t>40.9</a:t>
                      </a:r>
                      <a:r>
                        <a:rPr kumimoji="1" lang="ja-JP" altLang="en-US" sz="1200" dirty="0" smtClean="0"/>
                        <a:t>％）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813731"/>
                  </a:ext>
                </a:extLst>
              </a:tr>
              <a:tr h="30383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ふるさとであるから（</a:t>
                      </a:r>
                      <a:r>
                        <a:rPr kumimoji="1" lang="en-US" altLang="ja-JP" sz="1200" dirty="0" smtClean="0"/>
                        <a:t>18.5</a:t>
                      </a:r>
                      <a:r>
                        <a:rPr kumimoji="1" lang="ja-JP" altLang="en-US" sz="1200" dirty="0" smtClean="0"/>
                        <a:t>％）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5869508"/>
                  </a:ext>
                </a:extLst>
              </a:tr>
              <a:tr h="30383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まちの雰囲気が良いから（</a:t>
                      </a:r>
                      <a:r>
                        <a:rPr kumimoji="1" lang="en-US" altLang="ja-JP" sz="1200" dirty="0" smtClean="0"/>
                        <a:t>17.0</a:t>
                      </a:r>
                      <a:r>
                        <a:rPr kumimoji="1" lang="ja-JP" altLang="en-US" sz="1200" dirty="0" smtClean="0"/>
                        <a:t>％）　　　　など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6314912"/>
                  </a:ext>
                </a:extLst>
              </a:tr>
            </a:tbl>
          </a:graphicData>
        </a:graphic>
      </p:graphicFrame>
      <p:sp>
        <p:nvSpPr>
          <p:cNvPr id="13" name="スライド番号プレースホルダー 7"/>
          <p:cNvSpPr>
            <a:spLocks noGrp="1"/>
          </p:cNvSpPr>
          <p:nvPr/>
        </p:nvSpPr>
        <p:spPr>
          <a:xfrm>
            <a:off x="8642555" y="6459787"/>
            <a:ext cx="10660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853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600" dirty="0" smtClean="0"/>
              <a:t>12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943297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250" dirty="0"/>
              <a:t>Ⅱ</a:t>
            </a:r>
            <a:r>
              <a:rPr lang="ja-JP" altLang="en-US" sz="3250" dirty="0"/>
              <a:t>　区の現状と</a:t>
            </a:r>
            <a:r>
              <a:rPr lang="ja-JP" altLang="en-US" sz="3250" dirty="0" smtClean="0"/>
              <a:t>課題</a:t>
            </a:r>
            <a:endParaRPr lang="ja-JP" altLang="en-US" sz="325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1540" y="1816237"/>
            <a:ext cx="8172450" cy="4820537"/>
          </a:xfrm>
        </p:spPr>
        <p:txBody>
          <a:bodyPr>
            <a:normAutofit/>
          </a:bodyPr>
          <a:lstStyle/>
          <a:p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区民意識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+mn-ea"/>
              </a:rPr>
              <a:t>●</a:t>
            </a:r>
            <a:r>
              <a:rPr lang="ja-JP" altLang="en-US" sz="1400" dirty="0">
                <a:latin typeface="+mn-ea"/>
              </a:rPr>
              <a:t>あなた</a:t>
            </a:r>
            <a:r>
              <a:rPr lang="ja-JP" altLang="en-US" sz="1400" dirty="0" smtClean="0">
                <a:latin typeface="+mn-ea"/>
              </a:rPr>
              <a:t>は、城東区役所が重点的に取り組むべきことは</a:t>
            </a:r>
            <a:r>
              <a:rPr lang="ja-JP" altLang="en-US" sz="1400" dirty="0">
                <a:latin typeface="+mn-ea"/>
              </a:rPr>
              <a:t>何</a:t>
            </a:r>
            <a:r>
              <a:rPr lang="ja-JP" altLang="en-US" sz="1400" dirty="0" smtClean="0">
                <a:latin typeface="+mn-ea"/>
              </a:rPr>
              <a:t>だと考えていますか。</a:t>
            </a:r>
            <a:endParaRPr lang="en-US" altLang="ja-JP" sz="1400" dirty="0">
              <a:latin typeface="+mn-ea"/>
            </a:endParaRPr>
          </a:p>
          <a:p>
            <a:pPr marL="0" indent="0">
              <a:buNone/>
            </a:pP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・全世代を通じて「安全・安心なまちづくり（防災・防犯）」が高いです。なお、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39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歳以下の世代では「子育て支援・青少年健全育成」が高く、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歳以上では「福祉・保健」が高い割合を占めています。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B1E655C-E1AD-22A4-919C-C2A181DA5135}"/>
              </a:ext>
            </a:extLst>
          </p:cNvPr>
          <p:cNvSpPr txBox="1"/>
          <p:nvPr/>
        </p:nvSpPr>
        <p:spPr>
          <a:xfrm>
            <a:off x="2225257" y="1834237"/>
            <a:ext cx="6417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（資料）令和</a:t>
            </a:r>
            <a:r>
              <a:rPr kumimoji="1" lang="en-US" altLang="ja-JP" sz="1200" dirty="0" smtClean="0"/>
              <a:t>3</a:t>
            </a:r>
            <a:r>
              <a:rPr kumimoji="1" lang="ja-JP" altLang="en-US" sz="1200" dirty="0" smtClean="0"/>
              <a:t>年度城東区民アンケート（無作為抽出）による</a:t>
            </a:r>
            <a:endParaRPr kumimoji="1" lang="en-US" altLang="ja-JP" sz="1200" dirty="0" smtClean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444527"/>
              </p:ext>
            </p:extLst>
          </p:nvPr>
        </p:nvGraphicFramePr>
        <p:xfrm>
          <a:off x="891537" y="2457779"/>
          <a:ext cx="8172453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7829">
                  <a:extLst>
                    <a:ext uri="{9D8B030D-6E8A-4147-A177-3AD203B41FA5}">
                      <a16:colId xmlns:a16="http://schemas.microsoft.com/office/drawing/2014/main" val="1429979988"/>
                    </a:ext>
                  </a:extLst>
                </a:gridCol>
                <a:gridCol w="720902">
                  <a:extLst>
                    <a:ext uri="{9D8B030D-6E8A-4147-A177-3AD203B41FA5}">
                      <a16:colId xmlns:a16="http://schemas.microsoft.com/office/drawing/2014/main" val="2358817193"/>
                    </a:ext>
                  </a:extLst>
                </a:gridCol>
                <a:gridCol w="4823722">
                  <a:extLst>
                    <a:ext uri="{9D8B030D-6E8A-4147-A177-3AD203B41FA5}">
                      <a16:colId xmlns:a16="http://schemas.microsoft.com/office/drawing/2014/main" val="3195769025"/>
                    </a:ext>
                  </a:extLst>
                </a:gridCol>
              </a:tblGrid>
              <a:tr h="26460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項　目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割　合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備　考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691920"/>
                  </a:ext>
                </a:extLst>
              </a:tr>
              <a:tr h="26460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安全・安心なまちづくり（防災・防犯）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35.4</a:t>
                      </a:r>
                      <a:r>
                        <a:rPr kumimoji="1" lang="ja-JP" altLang="en-US" sz="1200" dirty="0" smtClean="0"/>
                        <a:t>％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どの年齢層でも高い割合（</a:t>
                      </a:r>
                      <a:r>
                        <a:rPr kumimoji="1" lang="en-US" altLang="ja-JP" sz="1200" dirty="0" smtClean="0"/>
                        <a:t>1</a:t>
                      </a:r>
                      <a:r>
                        <a:rPr kumimoji="1" lang="ja-JP" altLang="en-US" sz="1200" dirty="0" smtClean="0"/>
                        <a:t>～</a:t>
                      </a:r>
                      <a:r>
                        <a:rPr kumimoji="1" lang="en-US" altLang="ja-JP" sz="1200" dirty="0" smtClean="0"/>
                        <a:t>2</a:t>
                      </a:r>
                      <a:r>
                        <a:rPr kumimoji="1" lang="ja-JP" altLang="en-US" sz="1200" dirty="0" smtClean="0"/>
                        <a:t>位）である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666174"/>
                  </a:ext>
                </a:extLst>
              </a:tr>
              <a:tr h="26460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子育て支援・青少年健全育成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17.0</a:t>
                      </a:r>
                      <a:r>
                        <a:rPr kumimoji="1" lang="ja-JP" altLang="en-US" sz="1200" dirty="0" smtClean="0"/>
                        <a:t>％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29</a:t>
                      </a:r>
                      <a:r>
                        <a:rPr kumimoji="1" lang="ja-JP" altLang="en-US" sz="1200" dirty="0" smtClean="0"/>
                        <a:t>歳以下、</a:t>
                      </a:r>
                      <a:r>
                        <a:rPr kumimoji="1" lang="en-US" altLang="ja-JP" sz="1200" dirty="0" smtClean="0"/>
                        <a:t>30</a:t>
                      </a:r>
                      <a:r>
                        <a:rPr kumimoji="1" lang="ja-JP" altLang="en-US" sz="1200" dirty="0" smtClean="0"/>
                        <a:t>歳～</a:t>
                      </a:r>
                      <a:r>
                        <a:rPr kumimoji="1" lang="en-US" altLang="ja-JP" sz="1200" dirty="0" smtClean="0"/>
                        <a:t>39</a:t>
                      </a:r>
                      <a:r>
                        <a:rPr kumimoji="1" lang="ja-JP" altLang="en-US" sz="1200" dirty="0" smtClean="0"/>
                        <a:t>歳の年齢層では最も高い割合である。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593390"/>
                  </a:ext>
                </a:extLst>
              </a:tr>
              <a:tr h="26460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文化・歴史を活用したまちの魅力向上</a:t>
                      </a:r>
                      <a:endParaRPr kumimoji="1"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1.9</a:t>
                      </a:r>
                      <a:r>
                        <a:rPr kumimoji="1" lang="ja-JP" altLang="en-US" sz="1200" dirty="0" smtClean="0"/>
                        <a:t>％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915518"/>
                  </a:ext>
                </a:extLst>
              </a:tr>
              <a:tr h="26460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まちのにぎわいづくり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5.9</a:t>
                      </a:r>
                      <a:r>
                        <a:rPr kumimoji="1" lang="ja-JP" altLang="en-US" sz="1200" dirty="0" smtClean="0"/>
                        <a:t>％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104301"/>
                  </a:ext>
                </a:extLst>
              </a:tr>
              <a:tr h="26460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地域活動の活性化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5.6</a:t>
                      </a:r>
                      <a:r>
                        <a:rPr kumimoji="1" lang="ja-JP" altLang="en-US" sz="1200" dirty="0" smtClean="0"/>
                        <a:t>％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693430"/>
                  </a:ext>
                </a:extLst>
              </a:tr>
              <a:tr h="26460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福祉・保健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15.9</a:t>
                      </a:r>
                      <a:r>
                        <a:rPr kumimoji="1" lang="ja-JP" altLang="en-US" sz="1200" dirty="0" smtClean="0"/>
                        <a:t>％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50</a:t>
                      </a:r>
                      <a:r>
                        <a:rPr kumimoji="1" lang="ja-JP" altLang="en-US" sz="1200" dirty="0" smtClean="0"/>
                        <a:t>歳以上の年齢層については、防災・防犯に次いで高い割合である。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718863"/>
                  </a:ext>
                </a:extLst>
              </a:tr>
              <a:tr h="26460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緑化・美化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6.7</a:t>
                      </a:r>
                      <a:r>
                        <a:rPr kumimoji="1" lang="ja-JP" altLang="en-US" sz="1200" dirty="0" smtClean="0"/>
                        <a:t>％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3692205"/>
                  </a:ext>
                </a:extLst>
              </a:tr>
              <a:tr h="26460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教育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3.3</a:t>
                      </a:r>
                      <a:r>
                        <a:rPr kumimoji="1" lang="ja-JP" altLang="en-US" sz="1200" dirty="0" smtClean="0"/>
                        <a:t>％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326136"/>
                  </a:ext>
                </a:extLst>
              </a:tr>
              <a:tr h="26460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商店街の振興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4.4</a:t>
                      </a:r>
                      <a:r>
                        <a:rPr kumimoji="1" lang="ja-JP" altLang="en-US" sz="1200" dirty="0" smtClean="0"/>
                        <a:t>％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300904"/>
                  </a:ext>
                </a:extLst>
              </a:tr>
              <a:tr h="26460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ものづくり支援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1.5</a:t>
                      </a:r>
                      <a:r>
                        <a:rPr kumimoji="1" lang="ja-JP" altLang="en-US" sz="1200" dirty="0" smtClean="0"/>
                        <a:t>％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393191"/>
                  </a:ext>
                </a:extLst>
              </a:tr>
              <a:tr h="26460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その他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2.3</a:t>
                      </a:r>
                      <a:r>
                        <a:rPr kumimoji="1" lang="ja-JP" altLang="en-US" sz="1200" dirty="0" smtClean="0"/>
                        <a:t>％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「地球温暖化」、「すべて」、「特になし」など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883461"/>
                  </a:ext>
                </a:extLst>
              </a:tr>
            </a:tbl>
          </a:graphicData>
        </a:graphic>
      </p:graphicFrame>
      <p:sp>
        <p:nvSpPr>
          <p:cNvPr id="7" name="スライド番号プレースホルダー 7"/>
          <p:cNvSpPr>
            <a:spLocks noGrp="1"/>
          </p:cNvSpPr>
          <p:nvPr/>
        </p:nvSpPr>
        <p:spPr>
          <a:xfrm>
            <a:off x="8642555" y="6391161"/>
            <a:ext cx="10660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853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600" dirty="0" smtClean="0"/>
              <a:t>13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78268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250" dirty="0"/>
              <a:t>Ⅱ</a:t>
            </a:r>
            <a:r>
              <a:rPr lang="ja-JP" altLang="en-US" sz="3250" dirty="0"/>
              <a:t>　区の現状と</a:t>
            </a:r>
            <a:r>
              <a:rPr lang="ja-JP" altLang="en-US" sz="3250" dirty="0" smtClean="0"/>
              <a:t>課題</a:t>
            </a:r>
            <a:endParaRPr lang="ja-JP" altLang="en-US" sz="325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1540" y="1845733"/>
            <a:ext cx="8172450" cy="4820537"/>
          </a:xfrm>
        </p:spPr>
        <p:txBody>
          <a:bodyPr>
            <a:normAutofit/>
          </a:bodyPr>
          <a:lstStyle/>
          <a:p>
            <a:r>
              <a:rPr lang="ja-JP" altLang="en-US" b="1" dirty="0" smtClean="0"/>
              <a:t>区の課題認識</a:t>
            </a:r>
            <a:endParaRPr lang="en-US" altLang="ja-JP" b="1" dirty="0"/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前期の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将来ビジョン及び毎年度の区運営方針において、「城東区に住んでよかったと思えるまち～人が輝き、活気にあふれ、まちに愛着があること～」を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区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のめざすこととして掲げ、各事業・施策に取り組んできました。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・現在、人口密度が大阪市内でも高く、区民アンケートでも多くの方に「住みやすい」と評価、城東区に「愛着」を感じていただいているなど、「住のまち」として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認識いただいている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と考えられます。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・一方、今後、人口減少や少子高齢化がより一層進んでいく状況の中、引き続き住みやすく、子ども、高齢者、</a:t>
            </a:r>
            <a:r>
              <a:rPr lang="ja-JP" altLang="en-US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者などすべての人がいきいきと、安心して地域で暮らしていける地域づくりを進めていくには、地域の皆さんのご協力は不可欠で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すが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、地域での活動の担い手は年々減少傾向にあり、地域活動の担い手や参加者を広げていくことは重要な課題です。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・引き続き、城東区役所は、区民ニーズの高い防災・防犯、子育て、健康・福祉の分野に力を注ぐのはもちろん、区民の皆さんをはじめ、地域団体、企業など城東区に関わる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皆さん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と協働しながら、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さまざま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な課題の解決に向けて取り組むべく、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皆さん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が信頼できる、区民のための区役所づくりが必要と考えます。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6" name="スライド番号プレースホルダー 7"/>
          <p:cNvSpPr>
            <a:spLocks noGrp="1"/>
          </p:cNvSpPr>
          <p:nvPr/>
        </p:nvSpPr>
        <p:spPr>
          <a:xfrm>
            <a:off x="8726519" y="6409517"/>
            <a:ext cx="10660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853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600" dirty="0" smtClean="0"/>
              <a:t>14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372070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200" dirty="0"/>
              <a:t>Ⅲ</a:t>
            </a:r>
            <a:r>
              <a:rPr lang="ja-JP" altLang="en-US" sz="3200" dirty="0"/>
              <a:t>　</a:t>
            </a:r>
            <a:r>
              <a:rPr lang="ja-JP" altLang="en-US" sz="3200" dirty="0" smtClean="0"/>
              <a:t>将来像と基本理念</a:t>
            </a:r>
            <a:r>
              <a:rPr lang="ja-JP" altLang="en-US" sz="3250" dirty="0" smtClean="0"/>
              <a:t>　</a:t>
            </a:r>
            <a:endParaRPr lang="ja-JP" altLang="en-US" sz="325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1540" y="1845733"/>
            <a:ext cx="8172450" cy="4820537"/>
          </a:xfrm>
        </p:spPr>
        <p:txBody>
          <a:bodyPr>
            <a:normAutofit/>
          </a:bodyPr>
          <a:lstStyle/>
          <a:p>
            <a:endParaRPr lang="en-US" altLang="ja-JP" b="1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043939" y="1998133"/>
            <a:ext cx="8586757" cy="482053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74295" indent="-74295" algn="l" defTabSz="742950" rtl="0" eaLnBrk="1" latinLnBrk="0" hangingPunct="1">
              <a:lnSpc>
                <a:spcPct val="90000"/>
              </a:lnSpc>
              <a:spcBef>
                <a:spcPts val="975"/>
              </a:spcBef>
              <a:spcAft>
                <a:spcPts val="163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162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12039" indent="-148590" algn="l" defTabSz="742950" rtl="0" eaLnBrk="1" latinLnBrk="0" hangingPunct="1">
              <a:lnSpc>
                <a:spcPct val="90000"/>
              </a:lnSpc>
              <a:spcBef>
                <a:spcPts val="163"/>
              </a:spcBef>
              <a:spcAft>
                <a:spcPts val="325"/>
              </a:spcAft>
              <a:buClr>
                <a:schemeClr val="accent1"/>
              </a:buClr>
              <a:buFont typeface="Calibri" pitchFamily="34" charset="0"/>
              <a:buChar char="◦"/>
              <a:defRPr kumimoji="1" sz="146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60629" indent="-148590" algn="l" defTabSz="742950" rtl="0" eaLnBrk="1" latinLnBrk="0" hangingPunct="1">
              <a:lnSpc>
                <a:spcPct val="90000"/>
              </a:lnSpc>
              <a:spcBef>
                <a:spcPts val="163"/>
              </a:spcBef>
              <a:spcAft>
                <a:spcPts val="325"/>
              </a:spcAft>
              <a:buClr>
                <a:schemeClr val="accent1"/>
              </a:buClr>
              <a:buFont typeface="Calibri" pitchFamily="34" charset="0"/>
              <a:buChar char="◦"/>
              <a:defRPr kumimoji="1" sz="113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09219" indent="-148590" algn="l" defTabSz="742950" rtl="0" eaLnBrk="1" latinLnBrk="0" hangingPunct="1">
              <a:lnSpc>
                <a:spcPct val="90000"/>
              </a:lnSpc>
              <a:spcBef>
                <a:spcPts val="163"/>
              </a:spcBef>
              <a:spcAft>
                <a:spcPts val="325"/>
              </a:spcAft>
              <a:buClr>
                <a:schemeClr val="accent1"/>
              </a:buClr>
              <a:buFont typeface="Calibri" pitchFamily="34" charset="0"/>
              <a:buChar char="◦"/>
              <a:defRPr kumimoji="1" sz="113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757809" indent="-148590" algn="l" defTabSz="742950" rtl="0" eaLnBrk="1" latinLnBrk="0" hangingPunct="1">
              <a:lnSpc>
                <a:spcPct val="90000"/>
              </a:lnSpc>
              <a:spcBef>
                <a:spcPts val="163"/>
              </a:spcBef>
              <a:spcAft>
                <a:spcPts val="325"/>
              </a:spcAft>
              <a:buClr>
                <a:schemeClr val="accent1"/>
              </a:buClr>
              <a:buFont typeface="Calibri" pitchFamily="34" charset="0"/>
              <a:buChar char="◦"/>
              <a:defRPr kumimoji="1" sz="113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93750" indent="-185738" algn="l" defTabSz="742950" rtl="0" eaLnBrk="1" latinLnBrk="0" hangingPunct="1">
              <a:lnSpc>
                <a:spcPct val="90000"/>
              </a:lnSpc>
              <a:spcBef>
                <a:spcPts val="163"/>
              </a:spcBef>
              <a:spcAft>
                <a:spcPts val="325"/>
              </a:spcAft>
              <a:buClr>
                <a:schemeClr val="accent1"/>
              </a:buClr>
              <a:buFont typeface="Calibri" pitchFamily="34" charset="0"/>
              <a:buChar char="◦"/>
              <a:defRPr kumimoji="1" sz="113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056250" indent="-185738" algn="l" defTabSz="742950" rtl="0" eaLnBrk="1" latinLnBrk="0" hangingPunct="1">
              <a:lnSpc>
                <a:spcPct val="90000"/>
              </a:lnSpc>
              <a:spcBef>
                <a:spcPts val="163"/>
              </a:spcBef>
              <a:spcAft>
                <a:spcPts val="325"/>
              </a:spcAft>
              <a:buClr>
                <a:schemeClr val="accent1"/>
              </a:buClr>
              <a:buFont typeface="Calibri" pitchFamily="34" charset="0"/>
              <a:buChar char="◦"/>
              <a:defRPr kumimoji="1" sz="113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218750" indent="-185738" algn="l" defTabSz="742950" rtl="0" eaLnBrk="1" latinLnBrk="0" hangingPunct="1">
              <a:lnSpc>
                <a:spcPct val="90000"/>
              </a:lnSpc>
              <a:spcBef>
                <a:spcPts val="163"/>
              </a:spcBef>
              <a:spcAft>
                <a:spcPts val="325"/>
              </a:spcAft>
              <a:buClr>
                <a:schemeClr val="accent1"/>
              </a:buClr>
              <a:buFont typeface="Calibri" pitchFamily="34" charset="0"/>
              <a:buChar char="◦"/>
              <a:defRPr kumimoji="1" sz="113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381250" indent="-185738" algn="l" defTabSz="742950" rtl="0" eaLnBrk="1" latinLnBrk="0" hangingPunct="1">
              <a:lnSpc>
                <a:spcPct val="90000"/>
              </a:lnSpc>
              <a:spcBef>
                <a:spcPts val="163"/>
              </a:spcBef>
              <a:spcAft>
                <a:spcPts val="325"/>
              </a:spcAft>
              <a:buClr>
                <a:schemeClr val="accent1"/>
              </a:buClr>
              <a:buFont typeface="Calibri" pitchFamily="34" charset="0"/>
              <a:buChar char="◦"/>
              <a:defRPr kumimoji="1" sz="113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地域としての区のめざすべき「将来像」と、その実現に向けて、基本となる考え方として「基本理念」を定めます。この基本理念を各施策・事業や取組みを進めるにあたっての考え方とします。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Font typeface="Calibri" panose="020F0502020204030204" pitchFamily="34" charset="0"/>
              <a:buNone/>
            </a:pP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ja-JP" altLang="en-US" b="1" dirty="0" smtClean="0"/>
              <a:t>将来像　　　「住んでよかったと思えるまち～人が輝き活気にあふれ、まちに愛着があること～」</a:t>
            </a:r>
            <a:endParaRPr lang="en-US" altLang="ja-JP" b="1" dirty="0"/>
          </a:p>
          <a:p>
            <a:pPr marL="0" indent="0">
              <a:buFont typeface="Calibri" panose="020F0502020204030204" pitchFamily="34" charset="0"/>
              <a:buNone/>
            </a:pPr>
            <a:r>
              <a:rPr lang="ja-JP" altLang="en-US" b="1" dirty="0" smtClean="0"/>
              <a:t>基本理念</a:t>
            </a:r>
            <a:r>
              <a:rPr lang="ja-JP" altLang="en-US" dirty="0" smtClean="0"/>
              <a:t>　①　住む人、</a:t>
            </a:r>
            <a:r>
              <a:rPr lang="ja-JP" altLang="en-US" dirty="0"/>
              <a:t>訪れる</a:t>
            </a:r>
            <a:r>
              <a:rPr lang="ja-JP" altLang="en-US" dirty="0" smtClean="0"/>
              <a:t>人がふれあい、きずなを大切にし、地域全体で支えあう</a:t>
            </a:r>
            <a:r>
              <a:rPr lang="ja-JP" altLang="en-US" b="1" dirty="0" smtClean="0"/>
              <a:t>「温かいまち」</a:t>
            </a:r>
            <a:endParaRPr lang="en-US" altLang="ja-JP" b="1" dirty="0" smtClean="0"/>
          </a:p>
          <a:p>
            <a:pPr marL="0" indent="0">
              <a:buFont typeface="Calibri" panose="020F0502020204030204" pitchFamily="34" charset="0"/>
              <a:buNone/>
            </a:pPr>
            <a:r>
              <a:rPr lang="ja-JP" altLang="en-US" dirty="0" smtClean="0"/>
              <a:t>　　　　　　　②　住民の皆さん一人ひとりが考え、つくりあげる</a:t>
            </a:r>
            <a:r>
              <a:rPr lang="ja-JP" altLang="en-US" b="1" dirty="0" smtClean="0"/>
              <a:t>「住民主体のまち」</a:t>
            </a:r>
            <a:endParaRPr lang="en-US" altLang="ja-JP" b="1" dirty="0" smtClean="0"/>
          </a:p>
          <a:p>
            <a:pPr marL="0" indent="0">
              <a:buFont typeface="Calibri" panose="020F0502020204030204" pitchFamily="34" charset="0"/>
              <a:buNone/>
            </a:pPr>
            <a:r>
              <a:rPr lang="ja-JP" altLang="en-US" dirty="0" smtClean="0"/>
              <a:t>　　　　　　　③　誰もが穏やかに日々を過ごすことができる</a:t>
            </a:r>
            <a:r>
              <a:rPr lang="ja-JP" altLang="en-US" b="1" dirty="0" smtClean="0"/>
              <a:t>「安心なまち」</a:t>
            </a:r>
            <a:endParaRPr lang="en-US" altLang="ja-JP" b="1" dirty="0" smtClean="0"/>
          </a:p>
          <a:p>
            <a:pPr marL="0" indent="0">
              <a:buFont typeface="Calibri" panose="020F0502020204030204" pitchFamily="34" charset="0"/>
              <a:buNone/>
            </a:pPr>
            <a:endParaRPr lang="en-US" altLang="ja-JP" dirty="0" smtClean="0"/>
          </a:p>
          <a:p>
            <a:pPr marL="0" indent="0">
              <a:buFont typeface="Calibri" panose="020F0502020204030204" pitchFamily="34" charset="0"/>
              <a:buNone/>
            </a:pPr>
            <a:endParaRPr lang="en-US" altLang="ja-JP" dirty="0" smtClean="0"/>
          </a:p>
          <a:p>
            <a:pPr marL="0" indent="0">
              <a:buFont typeface="Calibri" panose="020F0502020204030204" pitchFamily="34" charset="0"/>
              <a:buNone/>
            </a:pPr>
            <a:endParaRPr lang="en-US" altLang="ja-JP" dirty="0" smtClean="0"/>
          </a:p>
          <a:p>
            <a:pPr marL="0" indent="0">
              <a:buFont typeface="Calibri" panose="020F0502020204030204" pitchFamily="34" charset="0"/>
              <a:buNone/>
            </a:pPr>
            <a:endParaRPr lang="en-US" altLang="ja-JP" dirty="0" smtClean="0"/>
          </a:p>
          <a:p>
            <a:pPr marL="0" indent="0">
              <a:buFont typeface="Calibri" panose="020F0502020204030204" pitchFamily="34" charset="0"/>
              <a:buNone/>
            </a:pPr>
            <a:endParaRPr lang="en-US" altLang="ja-JP" dirty="0" smtClean="0"/>
          </a:p>
          <a:p>
            <a:pPr marL="0" indent="0">
              <a:buFont typeface="Calibri" panose="020F0502020204030204" pitchFamily="34" charset="0"/>
              <a:buNone/>
            </a:pPr>
            <a:endParaRPr lang="en-US" altLang="ja-JP" dirty="0" smtClean="0"/>
          </a:p>
          <a:p>
            <a:pPr marL="0" indent="0">
              <a:buFont typeface="Calibri" panose="020F0502020204030204" pitchFamily="34" charset="0"/>
              <a:buNone/>
            </a:pPr>
            <a:endParaRPr lang="en-US" altLang="ja-JP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563" y="4420007"/>
            <a:ext cx="1449647" cy="1776089"/>
          </a:xfrm>
          <a:prstGeom prst="rect">
            <a:avLst/>
          </a:prstGeom>
        </p:spPr>
      </p:pic>
      <p:sp>
        <p:nvSpPr>
          <p:cNvPr id="9" name="スライド番号プレースホルダー 7"/>
          <p:cNvSpPr>
            <a:spLocks noGrp="1"/>
          </p:cNvSpPr>
          <p:nvPr/>
        </p:nvSpPr>
        <p:spPr>
          <a:xfrm>
            <a:off x="8683379" y="6377345"/>
            <a:ext cx="10660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853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600" dirty="0" smtClean="0"/>
              <a:t>15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107410648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青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3389</TotalTime>
  <Words>1011</Words>
  <PresentationFormat>A4 210 x 297 mm</PresentationFormat>
  <Paragraphs>130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ＭＳ Ｐゴシック</vt:lpstr>
      <vt:lpstr>メイリオ</vt:lpstr>
      <vt:lpstr>游ゴシック</vt:lpstr>
      <vt:lpstr>Calibri</vt:lpstr>
      <vt:lpstr>Calibri Light</vt:lpstr>
      <vt:lpstr>レトロスペクト</vt:lpstr>
      <vt:lpstr>Ⅱ　区の現状と課題</vt:lpstr>
      <vt:lpstr>Ⅱ　区の現状と課題</vt:lpstr>
      <vt:lpstr>Ⅱ　区の現状と課題</vt:lpstr>
      <vt:lpstr>Ⅱ　区の現状と課題</vt:lpstr>
      <vt:lpstr>Ⅱ　区の現状と課題</vt:lpstr>
      <vt:lpstr>Ⅲ　将来像と基本理念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2023-01-05T05:38:36Z</cp:lastPrinted>
  <dcterms:created xsi:type="dcterms:W3CDTF">2022-08-03T06:59:35Z</dcterms:created>
  <dcterms:modified xsi:type="dcterms:W3CDTF">2023-02-09T07:54:46Z</dcterms:modified>
</cp:coreProperties>
</file>