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aveSubsetFonts="1">
  <p:sldMasterIdLst>
    <p:sldMasterId id="2147483696" r:id="rId1"/>
  </p:sldMasterIdLst>
  <p:notesMasterIdLst>
    <p:notesMasterId r:id="rId6"/>
  </p:notesMasterIdLst>
  <p:sldIdLst>
    <p:sldId id="275" r:id="rId2"/>
    <p:sldId id="282" r:id="rId3"/>
    <p:sldId id="276" r:id="rId4"/>
    <p:sldId id="293" r:id="rId5"/>
  </p:sldIdLst>
  <p:sldSz cx="9906000" cy="6858000" type="A4"/>
  <p:notesSz cx="6797675" cy="9926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E70C7"/>
    <a:srgbClr val="0F6FC6"/>
    <a:srgbClr val="CCD5EA"/>
    <a:srgbClr val="E7EBF5"/>
    <a:srgbClr val="08467E"/>
    <a:srgbClr val="0AD1D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スタイルなし、表のグリッド線あり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235" autoAdjust="0"/>
    <p:restoredTop sz="94660"/>
  </p:normalViewPr>
  <p:slideViewPr>
    <p:cSldViewPr snapToGrid="0">
      <p:cViewPr varScale="1">
        <p:scale>
          <a:sx n="65" d="100"/>
          <a:sy n="65" d="100"/>
        </p:scale>
        <p:origin x="118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5659" cy="498056"/>
          </a:xfrm>
          <a:prstGeom prst="rect">
            <a:avLst/>
          </a:prstGeom>
        </p:spPr>
        <p:txBody>
          <a:bodyPr vert="horz" lIns="91433" tIns="45717" rIns="91433" bIns="45717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50444" y="0"/>
            <a:ext cx="2945659" cy="498056"/>
          </a:xfrm>
          <a:prstGeom prst="rect">
            <a:avLst/>
          </a:prstGeom>
        </p:spPr>
        <p:txBody>
          <a:bodyPr vert="horz" lIns="91433" tIns="45717" rIns="91433" bIns="45717" rtlCol="0"/>
          <a:lstStyle>
            <a:lvl1pPr algn="r">
              <a:defRPr sz="1200"/>
            </a:lvl1pPr>
          </a:lstStyle>
          <a:p>
            <a:fld id="{8FE54AF4-6C55-4F89-80BE-C30732BC4694}" type="datetimeFigureOut">
              <a:rPr kumimoji="1" lang="ja-JP" altLang="en-US" smtClean="0"/>
              <a:t>2023/2/9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981075" y="1241425"/>
            <a:ext cx="48355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33" tIns="45717" rIns="91433" bIns="45717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33" tIns="45717" rIns="91433" bIns="45717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1" y="9428584"/>
            <a:ext cx="2945659" cy="498055"/>
          </a:xfrm>
          <a:prstGeom prst="rect">
            <a:avLst/>
          </a:prstGeom>
        </p:spPr>
        <p:txBody>
          <a:bodyPr vert="horz" lIns="91433" tIns="45717" rIns="91433" bIns="45717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50444" y="9428584"/>
            <a:ext cx="2945659" cy="498055"/>
          </a:xfrm>
          <a:prstGeom prst="rect">
            <a:avLst/>
          </a:prstGeom>
        </p:spPr>
        <p:txBody>
          <a:bodyPr vert="horz" lIns="91433" tIns="45717" rIns="91433" bIns="45717" rtlCol="0" anchor="b"/>
          <a:lstStyle>
            <a:lvl1pPr algn="r">
              <a:defRPr sz="1200"/>
            </a:lvl1pPr>
          </a:lstStyle>
          <a:p>
            <a:fld id="{D06873E0-6F0E-4717-BBF8-2B26112E3B2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586072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6873E0-6F0E-4717-BBF8-2B26112E3B2C}" type="slidenum">
              <a:rPr kumimoji="1" lang="ja-JP" altLang="en-US" smtClean="0"/>
              <a:t>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587651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580" y="6400800"/>
            <a:ext cx="990342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3" y="6334316"/>
            <a:ext cx="9903420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91540" y="758952"/>
            <a:ext cx="817245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6500" spc="-41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93791" y="4455620"/>
            <a:ext cx="817245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1950" cap="all" spc="163" baseline="0">
                <a:solidFill>
                  <a:schemeClr val="tx2"/>
                </a:solidFill>
                <a:latin typeface="+mj-lt"/>
              </a:defRPr>
            </a:lvl1pPr>
            <a:lvl2pPr marL="371475" indent="0" algn="ctr">
              <a:buNone/>
              <a:defRPr sz="1950"/>
            </a:lvl2pPr>
            <a:lvl3pPr marL="742950" indent="0" algn="ctr">
              <a:buNone/>
              <a:defRPr sz="1950"/>
            </a:lvl3pPr>
            <a:lvl4pPr marL="1114425" indent="0" algn="ctr">
              <a:buNone/>
              <a:defRPr sz="1625"/>
            </a:lvl4pPr>
            <a:lvl5pPr marL="1485900" indent="0" algn="ctr">
              <a:buNone/>
              <a:defRPr sz="1625"/>
            </a:lvl5pPr>
            <a:lvl6pPr marL="1857375" indent="0" algn="ctr">
              <a:buNone/>
              <a:defRPr sz="1625"/>
            </a:lvl6pPr>
            <a:lvl7pPr marL="2228850" indent="0" algn="ctr">
              <a:buNone/>
              <a:defRPr sz="1625"/>
            </a:lvl7pPr>
            <a:lvl8pPr marL="2600325" indent="0" algn="ctr">
              <a:buNone/>
              <a:defRPr sz="1625"/>
            </a:lvl8pPr>
            <a:lvl9pPr marL="2971800" indent="0" algn="ctr">
              <a:buNone/>
              <a:defRPr sz="1625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7F7FF5-57B7-4B82-B820-66E6F85C3370}" type="datetime1">
              <a:rPr kumimoji="1" lang="ja-JP" altLang="en-US" smtClean="0"/>
              <a:t>2023/2/9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66FA9-0E40-4899-8477-B8D16F28E67F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981222" y="4343400"/>
            <a:ext cx="80238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917831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A5BC97-FB2A-4175-B563-58A3E4A6901A}" type="datetime1">
              <a:rPr kumimoji="1" lang="ja-JP" altLang="en-US" smtClean="0"/>
              <a:t>2023/2/9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66FA9-0E40-4899-8477-B8D16F28E67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119649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580" y="6400800"/>
            <a:ext cx="990342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3" y="6334316"/>
            <a:ext cx="9903420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8981" y="414779"/>
            <a:ext cx="2135981" cy="5757421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1037" y="414778"/>
            <a:ext cx="6284119" cy="5757422"/>
          </a:xfrm>
        </p:spPr>
        <p:txBody>
          <a:bodyPr vert="eaVert" lIns="45720" tIns="0" rIns="45720" bIns="0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57BC5C-C774-4817-BF54-C50FB1ED116A}" type="datetime1">
              <a:rPr kumimoji="1" lang="ja-JP" altLang="en-US" smtClean="0"/>
              <a:t>2023/2/9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66FA9-0E40-4899-8477-B8D16F28E67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4308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2C11B0-1E21-4FDB-8014-E5E7D3A8F49C}" type="datetime1">
              <a:rPr kumimoji="1" lang="ja-JP" altLang="en-US" smtClean="0"/>
              <a:t>2023/2/9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66FA9-0E40-4899-8477-B8D16F28E67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297162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セクション見出し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580" y="6400800"/>
            <a:ext cx="990342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3" y="6334316"/>
            <a:ext cx="9903420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1540" y="758952"/>
            <a:ext cx="817245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65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91540" y="4453128"/>
            <a:ext cx="817245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1950" cap="all" spc="163" baseline="0">
                <a:solidFill>
                  <a:schemeClr val="tx2"/>
                </a:solidFill>
                <a:latin typeface="+mj-lt"/>
              </a:defRPr>
            </a:lvl1pPr>
            <a:lvl2pPr marL="371475" indent="0">
              <a:buNone/>
              <a:defRPr sz="1463">
                <a:solidFill>
                  <a:schemeClr val="tx1">
                    <a:tint val="75000"/>
                  </a:schemeClr>
                </a:solidFill>
              </a:defRPr>
            </a:lvl2pPr>
            <a:lvl3pPr marL="742950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3pPr>
            <a:lvl4pPr marL="1114425" indent="0">
              <a:buNone/>
              <a:defRPr sz="1138">
                <a:solidFill>
                  <a:schemeClr val="tx1">
                    <a:tint val="75000"/>
                  </a:schemeClr>
                </a:solidFill>
              </a:defRPr>
            </a:lvl4pPr>
            <a:lvl5pPr marL="1485900" indent="0">
              <a:buNone/>
              <a:defRPr sz="1138">
                <a:solidFill>
                  <a:schemeClr val="tx1">
                    <a:tint val="75000"/>
                  </a:schemeClr>
                </a:solidFill>
              </a:defRPr>
            </a:lvl5pPr>
            <a:lvl6pPr marL="1857375" indent="0">
              <a:buNone/>
              <a:defRPr sz="1138">
                <a:solidFill>
                  <a:schemeClr val="tx1">
                    <a:tint val="75000"/>
                  </a:schemeClr>
                </a:solidFill>
              </a:defRPr>
            </a:lvl6pPr>
            <a:lvl7pPr marL="2228850" indent="0">
              <a:buNone/>
              <a:defRPr sz="1138">
                <a:solidFill>
                  <a:schemeClr val="tx1">
                    <a:tint val="75000"/>
                  </a:schemeClr>
                </a:solidFill>
              </a:defRPr>
            </a:lvl7pPr>
            <a:lvl8pPr marL="2600325" indent="0">
              <a:buNone/>
              <a:defRPr sz="1138">
                <a:solidFill>
                  <a:schemeClr val="tx1">
                    <a:tint val="75000"/>
                  </a:schemeClr>
                </a:solidFill>
              </a:defRPr>
            </a:lvl8pPr>
            <a:lvl9pPr marL="2971800" indent="0">
              <a:buNone/>
              <a:defRPr sz="1138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F33DC7-C344-4EF4-B590-7930D1E53775}" type="datetime1">
              <a:rPr kumimoji="1" lang="ja-JP" altLang="en-US" smtClean="0"/>
              <a:t>2023/2/9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66FA9-0E40-4899-8477-B8D16F28E67F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981222" y="4343400"/>
            <a:ext cx="80238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161375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891540" y="286604"/>
            <a:ext cx="8172450" cy="1450757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91539" y="1845734"/>
            <a:ext cx="4011930" cy="4023360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52060" y="1845735"/>
            <a:ext cx="4011930" cy="4023360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B436A1-4095-4692-A583-4D4EB6EF3CFC}" type="datetime1">
              <a:rPr kumimoji="1" lang="ja-JP" altLang="en-US" smtClean="0"/>
              <a:t>2023/2/9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66FA9-0E40-4899-8477-B8D16F28E67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27111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891540" y="286604"/>
            <a:ext cx="8172450" cy="1450757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91540" y="1846052"/>
            <a:ext cx="401193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1625" b="0" cap="all" baseline="0">
                <a:solidFill>
                  <a:schemeClr val="tx2"/>
                </a:solidFill>
              </a:defRPr>
            </a:lvl1pPr>
            <a:lvl2pPr marL="371475" indent="0">
              <a:buNone/>
              <a:defRPr sz="1625" b="1"/>
            </a:lvl2pPr>
            <a:lvl3pPr marL="742950" indent="0">
              <a:buNone/>
              <a:defRPr sz="1463" b="1"/>
            </a:lvl3pPr>
            <a:lvl4pPr marL="1114425" indent="0">
              <a:buNone/>
              <a:defRPr sz="1300" b="1"/>
            </a:lvl4pPr>
            <a:lvl5pPr marL="1485900" indent="0">
              <a:buNone/>
              <a:defRPr sz="1300" b="1"/>
            </a:lvl5pPr>
            <a:lvl6pPr marL="1857375" indent="0">
              <a:buNone/>
              <a:defRPr sz="1300" b="1"/>
            </a:lvl6pPr>
            <a:lvl7pPr marL="2228850" indent="0">
              <a:buNone/>
              <a:defRPr sz="1300" b="1"/>
            </a:lvl7pPr>
            <a:lvl8pPr marL="2600325" indent="0">
              <a:buNone/>
              <a:defRPr sz="1300" b="1"/>
            </a:lvl8pPr>
            <a:lvl9pPr marL="2971800" indent="0">
              <a:buNone/>
              <a:defRPr sz="13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91540" y="2582334"/>
            <a:ext cx="4011930" cy="3378200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52060" y="1846052"/>
            <a:ext cx="401193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1625" b="0" cap="all" baseline="0">
                <a:solidFill>
                  <a:schemeClr val="tx2"/>
                </a:solidFill>
              </a:defRPr>
            </a:lvl1pPr>
            <a:lvl2pPr marL="371475" indent="0">
              <a:buNone/>
              <a:defRPr sz="1625" b="1"/>
            </a:lvl2pPr>
            <a:lvl3pPr marL="742950" indent="0">
              <a:buNone/>
              <a:defRPr sz="1463" b="1"/>
            </a:lvl3pPr>
            <a:lvl4pPr marL="1114425" indent="0">
              <a:buNone/>
              <a:defRPr sz="1300" b="1"/>
            </a:lvl4pPr>
            <a:lvl5pPr marL="1485900" indent="0">
              <a:buNone/>
              <a:defRPr sz="1300" b="1"/>
            </a:lvl5pPr>
            <a:lvl6pPr marL="1857375" indent="0">
              <a:buNone/>
              <a:defRPr sz="1300" b="1"/>
            </a:lvl6pPr>
            <a:lvl7pPr marL="2228850" indent="0">
              <a:buNone/>
              <a:defRPr sz="1300" b="1"/>
            </a:lvl7pPr>
            <a:lvl8pPr marL="2600325" indent="0">
              <a:buNone/>
              <a:defRPr sz="1300" b="1"/>
            </a:lvl8pPr>
            <a:lvl9pPr marL="2971800" indent="0">
              <a:buNone/>
              <a:defRPr sz="13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52060" y="2582334"/>
            <a:ext cx="4011930" cy="3378200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42EFD3-A984-4343-8E45-A358B5AE9CBC}" type="datetime1">
              <a:rPr kumimoji="1" lang="ja-JP" altLang="en-US" smtClean="0"/>
              <a:t>2023/2/9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66FA9-0E40-4899-8477-B8D16F28E67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848260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FE76EA-A4E4-434F-8E99-C44D8933C18C}" type="datetime1">
              <a:rPr kumimoji="1" lang="ja-JP" altLang="en-US" smtClean="0"/>
              <a:t>2023/2/9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66FA9-0E40-4899-8477-B8D16F28E67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743515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580" y="6400800"/>
            <a:ext cx="990342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3" y="6334316"/>
            <a:ext cx="9903420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71DABB-36F4-4476-8DE5-9A826D281485}" type="datetime1">
              <a:rPr kumimoji="1" lang="ja-JP" altLang="en-US" smtClean="0"/>
              <a:t>2023/2/9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66FA9-0E40-4899-8477-B8D16F28E67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057542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3" y="0"/>
            <a:ext cx="3291268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3282557" y="0"/>
            <a:ext cx="52007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1475" y="594359"/>
            <a:ext cx="2600325" cy="2286000"/>
          </a:xfrm>
        </p:spPr>
        <p:txBody>
          <a:bodyPr anchor="b">
            <a:normAutofit/>
          </a:bodyPr>
          <a:lstStyle>
            <a:lvl1pPr>
              <a:defRPr sz="2925" b="0">
                <a:solidFill>
                  <a:srgbClr val="FFFFFF"/>
                </a:solidFill>
              </a:defRPr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00488" y="731520"/>
            <a:ext cx="5274945" cy="5257800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71475" y="2926080"/>
            <a:ext cx="2600325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219">
                <a:solidFill>
                  <a:srgbClr val="FFFFFF"/>
                </a:solidFill>
              </a:defRPr>
            </a:lvl1pPr>
            <a:lvl2pPr marL="371475" indent="0">
              <a:buNone/>
              <a:defRPr sz="975"/>
            </a:lvl2pPr>
            <a:lvl3pPr marL="742950" indent="0">
              <a:buNone/>
              <a:defRPr sz="813"/>
            </a:lvl3pPr>
            <a:lvl4pPr marL="1114425" indent="0">
              <a:buNone/>
              <a:defRPr sz="731"/>
            </a:lvl4pPr>
            <a:lvl5pPr marL="1485900" indent="0">
              <a:buNone/>
              <a:defRPr sz="731"/>
            </a:lvl5pPr>
            <a:lvl6pPr marL="1857375" indent="0">
              <a:buNone/>
              <a:defRPr sz="731"/>
            </a:lvl6pPr>
            <a:lvl7pPr marL="2228850" indent="0">
              <a:buNone/>
              <a:defRPr sz="731"/>
            </a:lvl7pPr>
            <a:lvl8pPr marL="2600325" indent="0">
              <a:buNone/>
              <a:defRPr sz="731"/>
            </a:lvl8pPr>
            <a:lvl9pPr marL="2971800" indent="0">
              <a:buNone/>
              <a:defRPr sz="73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78229" y="6459786"/>
            <a:ext cx="2127539" cy="365125"/>
          </a:xfrm>
        </p:spPr>
        <p:txBody>
          <a:bodyPr/>
          <a:lstStyle>
            <a:lvl1pPr algn="l">
              <a:defRPr/>
            </a:lvl1pPr>
          </a:lstStyle>
          <a:p>
            <a:fld id="{FD2588D4-8D4F-454F-8D91-CE458A753E36}" type="datetime1">
              <a:rPr kumimoji="1" lang="ja-JP" altLang="en-US" smtClean="0"/>
              <a:t>2023/2/9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900487" y="6459786"/>
            <a:ext cx="3776663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18266FA9-0E40-4899-8477-B8D16F28E67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270328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" y="4953000"/>
            <a:ext cx="9903420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3" y="4915076"/>
            <a:ext cx="9903420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1540" y="5074920"/>
            <a:ext cx="8217027" cy="822960"/>
          </a:xfrm>
        </p:spPr>
        <p:txBody>
          <a:bodyPr lIns="91440" tIns="0" rIns="91440" bIns="0" anchor="b">
            <a:noAutofit/>
          </a:bodyPr>
          <a:lstStyle>
            <a:lvl1pPr>
              <a:defRPr sz="2925" b="0">
                <a:solidFill>
                  <a:srgbClr val="FFFFFF"/>
                </a:solidFill>
              </a:defRPr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" y="0"/>
            <a:ext cx="9905988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2600">
                <a:solidFill>
                  <a:schemeClr val="bg1"/>
                </a:solidFill>
              </a:defRPr>
            </a:lvl1pPr>
            <a:lvl2pPr marL="371475" indent="0">
              <a:buNone/>
              <a:defRPr sz="2275"/>
            </a:lvl2pPr>
            <a:lvl3pPr marL="742950" indent="0">
              <a:buNone/>
              <a:defRPr sz="1950"/>
            </a:lvl3pPr>
            <a:lvl4pPr marL="1114425" indent="0">
              <a:buNone/>
              <a:defRPr sz="1625"/>
            </a:lvl4pPr>
            <a:lvl5pPr marL="1485900" indent="0">
              <a:buNone/>
              <a:defRPr sz="1625"/>
            </a:lvl5pPr>
            <a:lvl6pPr marL="1857375" indent="0">
              <a:buNone/>
              <a:defRPr sz="1625"/>
            </a:lvl6pPr>
            <a:lvl7pPr marL="2228850" indent="0">
              <a:buNone/>
              <a:defRPr sz="1625"/>
            </a:lvl7pPr>
            <a:lvl8pPr marL="2600325" indent="0">
              <a:buNone/>
              <a:defRPr sz="1625"/>
            </a:lvl8pPr>
            <a:lvl9pPr marL="2971800" indent="0">
              <a:buNone/>
              <a:defRPr sz="1625"/>
            </a:lvl9pPr>
          </a:lstStyle>
          <a:p>
            <a:r>
              <a:rPr lang="ja-JP" altLang="en-US"/>
              <a:t>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91540" y="5907023"/>
            <a:ext cx="8217027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488"/>
              </a:spcAft>
              <a:buNone/>
              <a:defRPr sz="1219">
                <a:solidFill>
                  <a:srgbClr val="FFFFFF"/>
                </a:solidFill>
              </a:defRPr>
            </a:lvl1pPr>
            <a:lvl2pPr marL="371475" indent="0">
              <a:buNone/>
              <a:defRPr sz="975"/>
            </a:lvl2pPr>
            <a:lvl3pPr marL="742950" indent="0">
              <a:buNone/>
              <a:defRPr sz="813"/>
            </a:lvl3pPr>
            <a:lvl4pPr marL="1114425" indent="0">
              <a:buNone/>
              <a:defRPr sz="731"/>
            </a:lvl4pPr>
            <a:lvl5pPr marL="1485900" indent="0">
              <a:buNone/>
              <a:defRPr sz="731"/>
            </a:lvl5pPr>
            <a:lvl6pPr marL="1857375" indent="0">
              <a:buNone/>
              <a:defRPr sz="731"/>
            </a:lvl6pPr>
            <a:lvl7pPr marL="2228850" indent="0">
              <a:buNone/>
              <a:defRPr sz="731"/>
            </a:lvl7pPr>
            <a:lvl8pPr marL="2600325" indent="0">
              <a:buNone/>
              <a:defRPr sz="731"/>
            </a:lvl8pPr>
            <a:lvl9pPr marL="2971800" indent="0">
              <a:buNone/>
              <a:defRPr sz="73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217731-1A0B-4A81-8803-E893766C6C87}" type="datetime1">
              <a:rPr kumimoji="1" lang="ja-JP" altLang="en-US" smtClean="0"/>
              <a:t>2023/2/9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66FA9-0E40-4899-8477-B8D16F28E67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230783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9906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9906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91540" y="286604"/>
            <a:ext cx="817245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91540" y="1845734"/>
            <a:ext cx="817245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91541" y="6459786"/>
            <a:ext cx="200872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731">
                <a:solidFill>
                  <a:srgbClr val="FFFFFF"/>
                </a:solidFill>
              </a:defRPr>
            </a:lvl1pPr>
          </a:lstStyle>
          <a:p>
            <a:fld id="{913D02BE-E0FF-4415-BDE3-9F17C693BB5D}" type="datetime1">
              <a:rPr kumimoji="1" lang="ja-JP" altLang="en-US" smtClean="0"/>
              <a:t>2023/2/9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995025" y="6459786"/>
            <a:ext cx="391852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731" cap="all" baseline="0">
                <a:solidFill>
                  <a:srgbClr val="FFFFFF"/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044123" y="6459786"/>
            <a:ext cx="106602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53">
                <a:solidFill>
                  <a:srgbClr val="FFFFFF"/>
                </a:solidFill>
              </a:defRPr>
            </a:lvl1pPr>
          </a:lstStyle>
          <a:p>
            <a:fld id="{18266FA9-0E40-4899-8477-B8D16F28E67F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969745" y="1737845"/>
            <a:ext cx="8098155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572118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hf sldNum="0" hdr="0" ftr="0" dt="0"/>
  <p:txStyles>
    <p:titleStyle>
      <a:lvl1pPr algn="l" defTabSz="742950" rtl="0" eaLnBrk="1" latinLnBrk="0" hangingPunct="1">
        <a:lnSpc>
          <a:spcPct val="85000"/>
        </a:lnSpc>
        <a:spcBef>
          <a:spcPct val="0"/>
        </a:spcBef>
        <a:buNone/>
        <a:defRPr kumimoji="1" sz="3900" kern="1200" spc="-41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74295" indent="-74295" algn="l" defTabSz="742950" rtl="0" eaLnBrk="1" latinLnBrk="0" hangingPunct="1">
        <a:lnSpc>
          <a:spcPct val="90000"/>
        </a:lnSpc>
        <a:spcBef>
          <a:spcPts val="975"/>
        </a:spcBef>
        <a:spcAft>
          <a:spcPts val="163"/>
        </a:spcAft>
        <a:buClr>
          <a:schemeClr val="accent1"/>
        </a:buClr>
        <a:buSzPct val="100000"/>
        <a:buFont typeface="Calibri" panose="020F0502020204030204" pitchFamily="34" charset="0"/>
        <a:buChar char=" "/>
        <a:defRPr kumimoji="1" sz="1625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12039" indent="-148590" algn="l" defTabSz="742950" rtl="0" eaLnBrk="1" latinLnBrk="0" hangingPunct="1">
        <a:lnSpc>
          <a:spcPct val="90000"/>
        </a:lnSpc>
        <a:spcBef>
          <a:spcPts val="163"/>
        </a:spcBef>
        <a:spcAft>
          <a:spcPts val="325"/>
        </a:spcAft>
        <a:buClr>
          <a:schemeClr val="accent1"/>
        </a:buClr>
        <a:buFont typeface="Calibri" pitchFamily="34" charset="0"/>
        <a:buChar char="◦"/>
        <a:defRPr kumimoji="1" sz="1463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460629" indent="-148590" algn="l" defTabSz="742950" rtl="0" eaLnBrk="1" latinLnBrk="0" hangingPunct="1">
        <a:lnSpc>
          <a:spcPct val="90000"/>
        </a:lnSpc>
        <a:spcBef>
          <a:spcPts val="163"/>
        </a:spcBef>
        <a:spcAft>
          <a:spcPts val="325"/>
        </a:spcAft>
        <a:buClr>
          <a:schemeClr val="accent1"/>
        </a:buClr>
        <a:buFont typeface="Calibri" pitchFamily="34" charset="0"/>
        <a:buChar char="◦"/>
        <a:defRPr kumimoji="1" sz="1138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609219" indent="-148590" algn="l" defTabSz="742950" rtl="0" eaLnBrk="1" latinLnBrk="0" hangingPunct="1">
        <a:lnSpc>
          <a:spcPct val="90000"/>
        </a:lnSpc>
        <a:spcBef>
          <a:spcPts val="163"/>
        </a:spcBef>
        <a:spcAft>
          <a:spcPts val="325"/>
        </a:spcAft>
        <a:buClr>
          <a:schemeClr val="accent1"/>
        </a:buClr>
        <a:buFont typeface="Calibri" pitchFamily="34" charset="0"/>
        <a:buChar char="◦"/>
        <a:defRPr kumimoji="1" sz="1138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757809" indent="-148590" algn="l" defTabSz="742950" rtl="0" eaLnBrk="1" latinLnBrk="0" hangingPunct="1">
        <a:lnSpc>
          <a:spcPct val="90000"/>
        </a:lnSpc>
        <a:spcBef>
          <a:spcPts val="163"/>
        </a:spcBef>
        <a:spcAft>
          <a:spcPts val="325"/>
        </a:spcAft>
        <a:buClr>
          <a:schemeClr val="accent1"/>
        </a:buClr>
        <a:buFont typeface="Calibri" pitchFamily="34" charset="0"/>
        <a:buChar char="◦"/>
        <a:defRPr kumimoji="1" sz="1138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893750" indent="-185738" algn="l" defTabSz="742950" rtl="0" eaLnBrk="1" latinLnBrk="0" hangingPunct="1">
        <a:lnSpc>
          <a:spcPct val="90000"/>
        </a:lnSpc>
        <a:spcBef>
          <a:spcPts val="163"/>
        </a:spcBef>
        <a:spcAft>
          <a:spcPts val="325"/>
        </a:spcAft>
        <a:buClr>
          <a:schemeClr val="accent1"/>
        </a:buClr>
        <a:buFont typeface="Calibri" pitchFamily="34" charset="0"/>
        <a:buChar char="◦"/>
        <a:defRPr kumimoji="1" sz="1138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056250" indent="-185738" algn="l" defTabSz="742950" rtl="0" eaLnBrk="1" latinLnBrk="0" hangingPunct="1">
        <a:lnSpc>
          <a:spcPct val="90000"/>
        </a:lnSpc>
        <a:spcBef>
          <a:spcPts val="163"/>
        </a:spcBef>
        <a:spcAft>
          <a:spcPts val="325"/>
        </a:spcAft>
        <a:buClr>
          <a:schemeClr val="accent1"/>
        </a:buClr>
        <a:buFont typeface="Calibri" pitchFamily="34" charset="0"/>
        <a:buChar char="◦"/>
        <a:defRPr kumimoji="1" sz="1138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218750" indent="-185738" algn="l" defTabSz="742950" rtl="0" eaLnBrk="1" latinLnBrk="0" hangingPunct="1">
        <a:lnSpc>
          <a:spcPct val="90000"/>
        </a:lnSpc>
        <a:spcBef>
          <a:spcPts val="163"/>
        </a:spcBef>
        <a:spcAft>
          <a:spcPts val="325"/>
        </a:spcAft>
        <a:buClr>
          <a:schemeClr val="accent1"/>
        </a:buClr>
        <a:buFont typeface="Calibri" pitchFamily="34" charset="0"/>
        <a:buChar char="◦"/>
        <a:defRPr kumimoji="1" sz="1138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381250" indent="-185738" algn="l" defTabSz="742950" rtl="0" eaLnBrk="1" latinLnBrk="0" hangingPunct="1">
        <a:lnSpc>
          <a:spcPct val="90000"/>
        </a:lnSpc>
        <a:spcBef>
          <a:spcPts val="163"/>
        </a:spcBef>
        <a:spcAft>
          <a:spcPts val="325"/>
        </a:spcAft>
        <a:buClr>
          <a:schemeClr val="accent1"/>
        </a:buClr>
        <a:buFont typeface="Calibri" pitchFamily="34" charset="0"/>
        <a:buChar char="◦"/>
        <a:defRPr kumimoji="1" sz="1138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42950" rtl="0" eaLnBrk="1" latinLnBrk="0" hangingPunct="1">
        <a:defRPr kumimoji="1" sz="1463" kern="1200">
          <a:solidFill>
            <a:schemeClr val="tx1"/>
          </a:solidFill>
          <a:latin typeface="+mn-lt"/>
          <a:ea typeface="+mn-ea"/>
          <a:cs typeface="+mn-cs"/>
        </a:defRPr>
      </a:lvl1pPr>
      <a:lvl2pPr marL="371475" algn="l" defTabSz="742950" rtl="0" eaLnBrk="1" latinLnBrk="0" hangingPunct="1">
        <a:defRPr kumimoji="1" sz="1463" kern="1200">
          <a:solidFill>
            <a:schemeClr val="tx1"/>
          </a:solidFill>
          <a:latin typeface="+mn-lt"/>
          <a:ea typeface="+mn-ea"/>
          <a:cs typeface="+mn-cs"/>
        </a:defRPr>
      </a:lvl2pPr>
      <a:lvl3pPr marL="742950" algn="l" defTabSz="742950" rtl="0" eaLnBrk="1" latinLnBrk="0" hangingPunct="1">
        <a:defRPr kumimoji="1" sz="1463" kern="1200">
          <a:solidFill>
            <a:schemeClr val="tx1"/>
          </a:solidFill>
          <a:latin typeface="+mn-lt"/>
          <a:ea typeface="+mn-ea"/>
          <a:cs typeface="+mn-cs"/>
        </a:defRPr>
      </a:lvl3pPr>
      <a:lvl4pPr marL="1114425" algn="l" defTabSz="742950" rtl="0" eaLnBrk="1" latinLnBrk="0" hangingPunct="1">
        <a:defRPr kumimoji="1" sz="1463" kern="1200">
          <a:solidFill>
            <a:schemeClr val="tx1"/>
          </a:solidFill>
          <a:latin typeface="+mn-lt"/>
          <a:ea typeface="+mn-ea"/>
          <a:cs typeface="+mn-cs"/>
        </a:defRPr>
      </a:lvl4pPr>
      <a:lvl5pPr marL="1485900" algn="l" defTabSz="742950" rtl="0" eaLnBrk="1" latinLnBrk="0" hangingPunct="1">
        <a:defRPr kumimoji="1" sz="1463" kern="1200">
          <a:solidFill>
            <a:schemeClr val="tx1"/>
          </a:solidFill>
          <a:latin typeface="+mn-lt"/>
          <a:ea typeface="+mn-ea"/>
          <a:cs typeface="+mn-cs"/>
        </a:defRPr>
      </a:lvl5pPr>
      <a:lvl6pPr marL="1857375" algn="l" defTabSz="742950" rtl="0" eaLnBrk="1" latinLnBrk="0" hangingPunct="1">
        <a:defRPr kumimoji="1" sz="1463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algn="l" defTabSz="742950" rtl="0" eaLnBrk="1" latinLnBrk="0" hangingPunct="1">
        <a:defRPr kumimoji="1" sz="1463" kern="1200">
          <a:solidFill>
            <a:schemeClr val="tx1"/>
          </a:solidFill>
          <a:latin typeface="+mn-lt"/>
          <a:ea typeface="+mn-ea"/>
          <a:cs typeface="+mn-cs"/>
        </a:defRPr>
      </a:lvl7pPr>
      <a:lvl8pPr marL="2600325" algn="l" defTabSz="742950" rtl="0" eaLnBrk="1" latinLnBrk="0" hangingPunct="1">
        <a:defRPr kumimoji="1" sz="1463" kern="1200">
          <a:solidFill>
            <a:schemeClr val="tx1"/>
          </a:solidFill>
          <a:latin typeface="+mn-lt"/>
          <a:ea typeface="+mn-ea"/>
          <a:cs typeface="+mn-cs"/>
        </a:defRPr>
      </a:lvl8pPr>
      <a:lvl9pPr marL="2971800" algn="l" defTabSz="742950" rtl="0" eaLnBrk="1" latinLnBrk="0" hangingPunct="1">
        <a:defRPr kumimoji="1" sz="146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ja-JP" sz="3200" dirty="0" smtClean="0"/>
              <a:t>Ⅳ</a:t>
            </a:r>
            <a:r>
              <a:rPr lang="ja-JP" altLang="en-US" sz="3200" dirty="0" smtClean="0"/>
              <a:t>　施策展開の方向性</a:t>
            </a:r>
            <a:r>
              <a:rPr lang="ja-JP" altLang="en-US" sz="3250" dirty="0" smtClean="0"/>
              <a:t>　</a:t>
            </a:r>
            <a:endParaRPr lang="ja-JP" altLang="en-US" sz="3250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891354" y="1839492"/>
            <a:ext cx="8172450" cy="4820537"/>
          </a:xfrm>
        </p:spPr>
        <p:txBody>
          <a:bodyPr>
            <a:normAutofit/>
          </a:bodyPr>
          <a:lstStyle/>
          <a:p>
            <a:endParaRPr lang="en-US" altLang="ja-JP" b="1" dirty="0"/>
          </a:p>
          <a:p>
            <a:endParaRPr lang="en-US" altLang="ja-JP" dirty="0"/>
          </a:p>
          <a:p>
            <a:pPr marL="0" indent="0">
              <a:buNone/>
            </a:pPr>
            <a:endParaRPr lang="en-US" altLang="ja-JP" dirty="0" smtClean="0"/>
          </a:p>
          <a:p>
            <a:pPr marL="0" indent="0">
              <a:buNone/>
            </a:pPr>
            <a:endParaRPr lang="en-US" altLang="ja-JP" dirty="0"/>
          </a:p>
          <a:p>
            <a:pPr marL="0" indent="0">
              <a:buNone/>
            </a:pPr>
            <a:endParaRPr lang="en-US" altLang="ja-JP" dirty="0" smtClean="0"/>
          </a:p>
          <a:p>
            <a:pPr marL="0" indent="0">
              <a:buNone/>
            </a:pPr>
            <a:endParaRPr lang="en-US" altLang="ja-JP" dirty="0"/>
          </a:p>
          <a:p>
            <a:pPr marL="0" indent="0">
              <a:buNone/>
            </a:pPr>
            <a:endParaRPr lang="en-US" altLang="ja-JP" dirty="0" smtClean="0"/>
          </a:p>
          <a:p>
            <a:pPr marL="0" indent="0">
              <a:buNone/>
            </a:pPr>
            <a:endParaRPr lang="en-US" altLang="ja-JP" dirty="0"/>
          </a:p>
          <a:p>
            <a:pPr marL="0" indent="0">
              <a:buNone/>
            </a:pPr>
            <a:endParaRPr lang="en-US" altLang="ja-JP" dirty="0" smtClean="0"/>
          </a:p>
          <a:p>
            <a:pPr marL="0" indent="0">
              <a:buNone/>
            </a:pPr>
            <a:endParaRPr lang="en-US" altLang="ja-JP" dirty="0" smtClean="0"/>
          </a:p>
          <a:p>
            <a:pPr marL="0" indent="0">
              <a:buNone/>
            </a:pPr>
            <a:endParaRPr lang="en-US" altLang="ja-JP" dirty="0"/>
          </a:p>
        </p:txBody>
      </p:sp>
      <p:sp>
        <p:nvSpPr>
          <p:cNvPr id="5" name="コンテンツ プレースホルダー 2"/>
          <p:cNvSpPr txBox="1">
            <a:spLocks/>
          </p:cNvSpPr>
          <p:nvPr/>
        </p:nvSpPr>
        <p:spPr>
          <a:xfrm>
            <a:off x="176979" y="1904725"/>
            <a:ext cx="9601200" cy="4854953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74295" indent="-74295" algn="l" defTabSz="742950" rtl="0" eaLnBrk="1" latinLnBrk="0" hangingPunct="1">
              <a:lnSpc>
                <a:spcPct val="90000"/>
              </a:lnSpc>
              <a:spcBef>
                <a:spcPts val="975"/>
              </a:spcBef>
              <a:spcAft>
                <a:spcPts val="163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kumimoji="1" sz="1625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12039" indent="-148590" algn="l" defTabSz="742950" rtl="0" eaLnBrk="1" latinLnBrk="0" hangingPunct="1">
              <a:lnSpc>
                <a:spcPct val="90000"/>
              </a:lnSpc>
              <a:spcBef>
                <a:spcPts val="163"/>
              </a:spcBef>
              <a:spcAft>
                <a:spcPts val="325"/>
              </a:spcAft>
              <a:buClr>
                <a:schemeClr val="accent1"/>
              </a:buClr>
              <a:buFont typeface="Calibri" pitchFamily="34" charset="0"/>
              <a:buChar char="◦"/>
              <a:defRPr kumimoji="1" sz="1463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460629" indent="-148590" algn="l" defTabSz="742950" rtl="0" eaLnBrk="1" latinLnBrk="0" hangingPunct="1">
              <a:lnSpc>
                <a:spcPct val="90000"/>
              </a:lnSpc>
              <a:spcBef>
                <a:spcPts val="163"/>
              </a:spcBef>
              <a:spcAft>
                <a:spcPts val="325"/>
              </a:spcAft>
              <a:buClr>
                <a:schemeClr val="accent1"/>
              </a:buClr>
              <a:buFont typeface="Calibri" pitchFamily="34" charset="0"/>
              <a:buChar char="◦"/>
              <a:defRPr kumimoji="1" sz="1138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609219" indent="-148590" algn="l" defTabSz="742950" rtl="0" eaLnBrk="1" latinLnBrk="0" hangingPunct="1">
              <a:lnSpc>
                <a:spcPct val="90000"/>
              </a:lnSpc>
              <a:spcBef>
                <a:spcPts val="163"/>
              </a:spcBef>
              <a:spcAft>
                <a:spcPts val="325"/>
              </a:spcAft>
              <a:buClr>
                <a:schemeClr val="accent1"/>
              </a:buClr>
              <a:buFont typeface="Calibri" pitchFamily="34" charset="0"/>
              <a:buChar char="◦"/>
              <a:defRPr kumimoji="1" sz="1138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757809" indent="-148590" algn="l" defTabSz="742950" rtl="0" eaLnBrk="1" latinLnBrk="0" hangingPunct="1">
              <a:lnSpc>
                <a:spcPct val="90000"/>
              </a:lnSpc>
              <a:spcBef>
                <a:spcPts val="163"/>
              </a:spcBef>
              <a:spcAft>
                <a:spcPts val="325"/>
              </a:spcAft>
              <a:buClr>
                <a:schemeClr val="accent1"/>
              </a:buClr>
              <a:buFont typeface="Calibri" pitchFamily="34" charset="0"/>
              <a:buChar char="◦"/>
              <a:defRPr kumimoji="1" sz="1138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893750" indent="-185738" algn="l" defTabSz="742950" rtl="0" eaLnBrk="1" latinLnBrk="0" hangingPunct="1">
              <a:lnSpc>
                <a:spcPct val="90000"/>
              </a:lnSpc>
              <a:spcBef>
                <a:spcPts val="163"/>
              </a:spcBef>
              <a:spcAft>
                <a:spcPts val="325"/>
              </a:spcAft>
              <a:buClr>
                <a:schemeClr val="accent1"/>
              </a:buClr>
              <a:buFont typeface="Calibri" pitchFamily="34" charset="0"/>
              <a:buChar char="◦"/>
              <a:defRPr kumimoji="1" sz="1138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056250" indent="-185738" algn="l" defTabSz="742950" rtl="0" eaLnBrk="1" latinLnBrk="0" hangingPunct="1">
              <a:lnSpc>
                <a:spcPct val="90000"/>
              </a:lnSpc>
              <a:spcBef>
                <a:spcPts val="163"/>
              </a:spcBef>
              <a:spcAft>
                <a:spcPts val="325"/>
              </a:spcAft>
              <a:buClr>
                <a:schemeClr val="accent1"/>
              </a:buClr>
              <a:buFont typeface="Calibri" pitchFamily="34" charset="0"/>
              <a:buChar char="◦"/>
              <a:defRPr kumimoji="1" sz="1138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218750" indent="-185738" algn="l" defTabSz="742950" rtl="0" eaLnBrk="1" latinLnBrk="0" hangingPunct="1">
              <a:lnSpc>
                <a:spcPct val="90000"/>
              </a:lnSpc>
              <a:spcBef>
                <a:spcPts val="163"/>
              </a:spcBef>
              <a:spcAft>
                <a:spcPts val="325"/>
              </a:spcAft>
              <a:buClr>
                <a:schemeClr val="accent1"/>
              </a:buClr>
              <a:buFont typeface="Calibri" pitchFamily="34" charset="0"/>
              <a:buChar char="◦"/>
              <a:defRPr kumimoji="1" sz="1138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381250" indent="-185738" algn="l" defTabSz="742950" rtl="0" eaLnBrk="1" latinLnBrk="0" hangingPunct="1">
              <a:lnSpc>
                <a:spcPct val="90000"/>
              </a:lnSpc>
              <a:spcBef>
                <a:spcPts val="163"/>
              </a:spcBef>
              <a:spcAft>
                <a:spcPts val="325"/>
              </a:spcAft>
              <a:buClr>
                <a:schemeClr val="accent1"/>
              </a:buClr>
              <a:buFont typeface="Calibri" pitchFamily="34" charset="0"/>
              <a:buChar char="◦"/>
              <a:defRPr kumimoji="1" sz="1138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Calibri" panose="020F0502020204030204" pitchFamily="34" charset="0"/>
              <a:buNone/>
            </a:pPr>
            <a:r>
              <a:rPr lang="ja-JP" altLang="en-US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　　将来像の実現に向け、基本理念の考え方に基づき、施策・事業を次の方向性で進めます。</a:t>
            </a:r>
            <a:endParaRPr lang="en-US" altLang="ja-JP" dirty="0" smtClean="0"/>
          </a:p>
          <a:p>
            <a:pPr marL="0" indent="0">
              <a:buFont typeface="Calibri" panose="020F0502020204030204" pitchFamily="34" charset="0"/>
              <a:buNone/>
            </a:pPr>
            <a:endParaRPr lang="en-US" altLang="ja-JP" dirty="0" smtClean="0"/>
          </a:p>
          <a:p>
            <a:pPr marL="0" indent="0">
              <a:buFont typeface="Calibri" panose="020F0502020204030204" pitchFamily="34" charset="0"/>
              <a:buNone/>
            </a:pPr>
            <a:endParaRPr lang="en-US" altLang="ja-JP" dirty="0" smtClean="0"/>
          </a:p>
          <a:p>
            <a:pPr marL="0" indent="0">
              <a:buFont typeface="Calibri" panose="020F0502020204030204" pitchFamily="34" charset="0"/>
              <a:buNone/>
            </a:pPr>
            <a:endParaRPr lang="en-US" altLang="ja-JP" dirty="0" smtClean="0"/>
          </a:p>
          <a:p>
            <a:pPr marL="0" indent="0">
              <a:buFont typeface="Calibri" panose="020F0502020204030204" pitchFamily="34" charset="0"/>
              <a:buNone/>
            </a:pPr>
            <a:endParaRPr lang="en-US" altLang="ja-JP" dirty="0" smtClean="0"/>
          </a:p>
          <a:p>
            <a:pPr marL="0" indent="0">
              <a:buFont typeface="Calibri" panose="020F0502020204030204" pitchFamily="34" charset="0"/>
              <a:buNone/>
            </a:pPr>
            <a:endParaRPr lang="en-US" altLang="ja-JP" dirty="0" smtClean="0"/>
          </a:p>
          <a:p>
            <a:pPr marL="0" indent="0">
              <a:buFont typeface="Calibri" panose="020F0502020204030204" pitchFamily="34" charset="0"/>
              <a:buNone/>
            </a:pPr>
            <a:endParaRPr lang="en-US" altLang="ja-JP" dirty="0"/>
          </a:p>
        </p:txBody>
      </p:sp>
      <p:graphicFrame>
        <p:nvGraphicFramePr>
          <p:cNvPr id="7" name="表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93200146"/>
              </p:ext>
            </p:extLst>
          </p:nvPr>
        </p:nvGraphicFramePr>
        <p:xfrm>
          <a:off x="516192" y="2398898"/>
          <a:ext cx="8886824" cy="332037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52726">
                  <a:extLst>
                    <a:ext uri="{9D8B030D-6E8A-4147-A177-3AD203B41FA5}">
                      <a16:colId xmlns:a16="http://schemas.microsoft.com/office/drawing/2014/main" val="616831962"/>
                    </a:ext>
                  </a:extLst>
                </a:gridCol>
                <a:gridCol w="5834098">
                  <a:extLst>
                    <a:ext uri="{9D8B030D-6E8A-4147-A177-3AD203B41FA5}">
                      <a16:colId xmlns:a16="http://schemas.microsoft.com/office/drawing/2014/main" val="2262262466"/>
                    </a:ext>
                  </a:extLst>
                </a:gridCol>
              </a:tblGrid>
              <a:tr h="315542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200" b="1" dirty="0" smtClean="0"/>
                        <a:t>施策展開の方向性</a:t>
                      </a:r>
                      <a:endParaRPr kumimoji="1" lang="ja-JP" altLang="en-US" sz="12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200" dirty="0" smtClean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戦略</a:t>
                      </a:r>
                      <a:endParaRPr kumimoji="1" lang="ja-JP" altLang="en-US" sz="1200" dirty="0"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17622539"/>
                  </a:ext>
                </a:extLst>
              </a:tr>
              <a:tr h="315542">
                <a:tc rowSpan="2">
                  <a:txBody>
                    <a:bodyPr/>
                    <a:lstStyle/>
                    <a:p>
                      <a:r>
                        <a:rPr kumimoji="1" lang="ja-JP" altLang="en-US" sz="1200" b="1" dirty="0" smtClean="0"/>
                        <a:t>１　人と人がつながり、城東区を誇りに思えるコミュニティ豊かなまちへ</a:t>
                      </a:r>
                      <a:endParaRPr kumimoji="1" lang="ja-JP" altLang="en-US" sz="12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kumimoji="1" lang="ja-JP" altLang="en-US" sz="1200" dirty="0" smtClean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⑴　地域におけるつながりを通じたまちづくり</a:t>
                      </a:r>
                      <a:endParaRPr kumimoji="1" lang="ja-JP" altLang="en-US" sz="1200" dirty="0"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583204138"/>
                  </a:ext>
                </a:extLst>
              </a:tr>
              <a:tr h="315542">
                <a:tc vMerge="1">
                  <a:txBody>
                    <a:bodyPr/>
                    <a:lstStyle/>
                    <a:p>
                      <a:endParaRPr kumimoji="1" lang="ja-JP" altLang="en-U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kumimoji="1" lang="ja-JP" altLang="en-US" sz="1200" dirty="0" smtClean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⑵　区民が活き活きと活躍している魅力あるまちづくり</a:t>
                      </a:r>
                      <a:endParaRPr kumimoji="1" lang="ja-JP" altLang="en-US" sz="1200" dirty="0"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531227209"/>
                  </a:ext>
                </a:extLst>
              </a:tr>
              <a:tr h="315542">
                <a:tc rowSpan="2">
                  <a:txBody>
                    <a:bodyPr/>
                    <a:lstStyle/>
                    <a:p>
                      <a:r>
                        <a:rPr kumimoji="1" lang="ja-JP" altLang="en-US" sz="1200" b="1" dirty="0" smtClean="0"/>
                        <a:t>２　地域で支えあう安全で安心なまちへ</a:t>
                      </a:r>
                      <a:endParaRPr kumimoji="1" lang="ja-JP" altLang="en-US" sz="1200" b="1" dirty="0"/>
                    </a:p>
                  </a:txBody>
                  <a:tcPr anchor="ctr">
                    <a:solidFill>
                      <a:srgbClr val="E7EBF5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1" lang="ja-JP" altLang="en-US" sz="1200" dirty="0" smtClean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⑴　自助・共助を基本とした災害に強いまちづくり</a:t>
                      </a:r>
                      <a:endParaRPr kumimoji="1" lang="ja-JP" altLang="en-US" sz="1200" dirty="0"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797068774"/>
                  </a:ext>
                </a:extLst>
              </a:tr>
              <a:tr h="315542">
                <a:tc vMerge="1">
                  <a:txBody>
                    <a:bodyPr/>
                    <a:lstStyle/>
                    <a:p>
                      <a:endParaRPr kumimoji="1" lang="ja-JP" altLang="en-U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kumimoji="1" lang="ja-JP" altLang="en-US" sz="1200" dirty="0" smtClean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⑵　犯罪の少ない安全で安心なまちづくり</a:t>
                      </a:r>
                      <a:endParaRPr kumimoji="1" lang="ja-JP" altLang="en-US" sz="1200" dirty="0"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6092023"/>
                  </a:ext>
                </a:extLst>
              </a:tr>
              <a:tr h="315542">
                <a:tc rowSpan="2">
                  <a:txBody>
                    <a:bodyPr/>
                    <a:lstStyle/>
                    <a:p>
                      <a:r>
                        <a:rPr kumimoji="1" lang="ja-JP" altLang="en-US" sz="1200" b="1" dirty="0" smtClean="0"/>
                        <a:t>３　安心して子育てができ、心豊かに力強く未来を切り拓く子どもを育むまちへ</a:t>
                      </a:r>
                      <a:endParaRPr kumimoji="1" lang="ja-JP" altLang="en-US" sz="12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kumimoji="1" lang="ja-JP" altLang="en-US" sz="1200" dirty="0" smtClean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⑴　子育て世帯が安心して、生み育て、働くことができるまちづくり</a:t>
                      </a:r>
                      <a:endParaRPr kumimoji="1" lang="ja-JP" altLang="en-US" sz="1200" dirty="0"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509484274"/>
                  </a:ext>
                </a:extLst>
              </a:tr>
              <a:tr h="420723">
                <a:tc vMerge="1">
                  <a:txBody>
                    <a:bodyPr/>
                    <a:lstStyle/>
                    <a:p>
                      <a:endParaRPr kumimoji="1" lang="ja-JP" altLang="en-U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kumimoji="1" lang="ja-JP" altLang="en-US" sz="1200" dirty="0" smtClean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⑵　子どもたちの可能性を育むまちづくり</a:t>
                      </a:r>
                      <a:endParaRPr kumimoji="1" lang="ja-JP" altLang="en-US" sz="1200" dirty="0"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822313457"/>
                  </a:ext>
                </a:extLst>
              </a:tr>
              <a:tr h="375319">
                <a:tc rowSpan="3">
                  <a:txBody>
                    <a:bodyPr/>
                    <a:lstStyle/>
                    <a:p>
                      <a:r>
                        <a:rPr kumimoji="1" lang="ja-JP" altLang="en-US" sz="1200" b="1" dirty="0" smtClean="0"/>
                        <a:t>４　地域が支えあい、住み慣れた場所で安心して暮らせるまちへ</a:t>
                      </a:r>
                      <a:endParaRPr kumimoji="1" lang="ja-JP" altLang="en-US" sz="1200" b="1" dirty="0"/>
                    </a:p>
                  </a:txBody>
                  <a:tcPr anchor="ctr">
                    <a:solidFill>
                      <a:srgbClr val="E7EBF5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1" lang="ja-JP" altLang="en-US" sz="1200" dirty="0" smtClean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⑴　高齢者、</a:t>
                      </a:r>
                      <a:r>
                        <a:rPr kumimoji="1" lang="ja-JP" altLang="en-US" sz="1200" dirty="0" err="1" smtClean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障がい</a:t>
                      </a:r>
                      <a:r>
                        <a:rPr kumimoji="1" lang="ja-JP" altLang="en-US" sz="1200" dirty="0" smtClean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者、子どもを地域が互いに見守り、支えあうまちづくり</a:t>
                      </a:r>
                      <a:endParaRPr kumimoji="1" lang="ja-JP" altLang="en-US" sz="1200" dirty="0"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519947910"/>
                  </a:ext>
                </a:extLst>
              </a:tr>
              <a:tr h="315542">
                <a:tc vMerge="1">
                  <a:txBody>
                    <a:bodyPr/>
                    <a:lstStyle/>
                    <a:p>
                      <a:endParaRPr kumimoji="1" lang="ja-JP" altLang="en-U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kumimoji="1" lang="ja-JP" altLang="en-US" sz="1200" dirty="0" smtClean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⑵　高齢者が住み慣れた地域で安心して暮らし続けるまちづくり</a:t>
                      </a:r>
                      <a:endParaRPr kumimoji="1" lang="ja-JP" altLang="en-US" sz="1200" dirty="0"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867349469"/>
                  </a:ext>
                </a:extLst>
              </a:tr>
              <a:tr h="315542">
                <a:tc vMerge="1">
                  <a:txBody>
                    <a:bodyPr/>
                    <a:lstStyle/>
                    <a:p>
                      <a:endParaRPr kumimoji="1" lang="ja-JP" altLang="en-U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kumimoji="1" lang="ja-JP" altLang="en-US" sz="1200" dirty="0" smtClean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⑶　必要な時に必要な支援が受けられるまちづくり</a:t>
                      </a:r>
                      <a:endParaRPr kumimoji="1" lang="ja-JP" altLang="en-US" sz="1200" dirty="0"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654246095"/>
                  </a:ext>
                </a:extLst>
              </a:tr>
            </a:tbl>
          </a:graphicData>
        </a:graphic>
      </p:graphicFrame>
      <p:sp>
        <p:nvSpPr>
          <p:cNvPr id="8" name="スライド番号プレースホルダー 7"/>
          <p:cNvSpPr>
            <a:spLocks noGrp="1"/>
          </p:cNvSpPr>
          <p:nvPr/>
        </p:nvSpPr>
        <p:spPr>
          <a:xfrm>
            <a:off x="8536337" y="6394553"/>
            <a:ext cx="106602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853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kumimoji="1" lang="en-US" altLang="ja-JP" sz="1600" dirty="0" smtClean="0"/>
              <a:t>16</a:t>
            </a:r>
            <a:endParaRPr kumimoji="1" lang="ja-JP" altLang="en-US" sz="1600" dirty="0"/>
          </a:p>
        </p:txBody>
      </p:sp>
    </p:spTree>
    <p:extLst>
      <p:ext uri="{BB962C8B-B14F-4D97-AF65-F5344CB8AC3E}">
        <p14:creationId xmlns:p14="http://schemas.microsoft.com/office/powerpoint/2010/main" val="30587328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ja-JP" sz="2400" dirty="0" smtClean="0"/>
              <a:t>Ⅳ</a:t>
            </a:r>
            <a:r>
              <a:rPr lang="ja-JP" altLang="en-US" sz="2400" dirty="0" smtClean="0"/>
              <a:t>　施策展開の方向性　～　ＳＤＧｓを意識した区政運営　～</a:t>
            </a:r>
            <a:r>
              <a:rPr lang="ja-JP" altLang="en-US" sz="3250" dirty="0" smtClean="0"/>
              <a:t>　</a:t>
            </a:r>
            <a:endParaRPr lang="ja-JP" altLang="en-US" sz="3250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891540" y="1845733"/>
            <a:ext cx="8172450" cy="4820537"/>
          </a:xfrm>
        </p:spPr>
        <p:txBody>
          <a:bodyPr>
            <a:normAutofit/>
          </a:bodyPr>
          <a:lstStyle/>
          <a:p>
            <a:endParaRPr lang="en-US" altLang="ja-JP" b="1" dirty="0"/>
          </a:p>
          <a:p>
            <a:endParaRPr lang="en-US" altLang="ja-JP" dirty="0"/>
          </a:p>
          <a:p>
            <a:pPr marL="0" indent="0">
              <a:buNone/>
            </a:pPr>
            <a:endParaRPr lang="en-US" altLang="ja-JP" dirty="0" smtClean="0"/>
          </a:p>
          <a:p>
            <a:pPr marL="0" indent="0">
              <a:buNone/>
            </a:pPr>
            <a:endParaRPr lang="en-US" altLang="ja-JP" dirty="0"/>
          </a:p>
          <a:p>
            <a:pPr marL="0" indent="0">
              <a:buNone/>
            </a:pPr>
            <a:endParaRPr lang="en-US" altLang="ja-JP" dirty="0" smtClean="0"/>
          </a:p>
          <a:p>
            <a:pPr marL="0" indent="0">
              <a:buNone/>
            </a:pPr>
            <a:endParaRPr lang="en-US" altLang="ja-JP" dirty="0"/>
          </a:p>
          <a:p>
            <a:pPr marL="0" indent="0">
              <a:buNone/>
            </a:pPr>
            <a:endParaRPr lang="en-US" altLang="ja-JP" dirty="0" smtClean="0"/>
          </a:p>
          <a:p>
            <a:pPr marL="0" indent="0">
              <a:buNone/>
            </a:pPr>
            <a:endParaRPr lang="en-US" altLang="ja-JP" dirty="0"/>
          </a:p>
          <a:p>
            <a:pPr marL="0" indent="0">
              <a:buNone/>
            </a:pPr>
            <a:endParaRPr lang="en-US" altLang="ja-JP" dirty="0" smtClean="0"/>
          </a:p>
          <a:p>
            <a:pPr marL="0" indent="0">
              <a:buNone/>
            </a:pPr>
            <a:endParaRPr lang="en-US" altLang="ja-JP" dirty="0" smtClean="0"/>
          </a:p>
          <a:p>
            <a:pPr marL="0" indent="0">
              <a:buNone/>
            </a:pPr>
            <a:endParaRPr lang="en-US" altLang="ja-JP" dirty="0"/>
          </a:p>
        </p:txBody>
      </p:sp>
      <p:sp>
        <p:nvSpPr>
          <p:cNvPr id="5" name="コンテンツ プレースホルダー 2"/>
          <p:cNvSpPr txBox="1">
            <a:spLocks/>
          </p:cNvSpPr>
          <p:nvPr/>
        </p:nvSpPr>
        <p:spPr>
          <a:xfrm>
            <a:off x="796419" y="1904725"/>
            <a:ext cx="8031603" cy="4854953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74295" indent="-74295" algn="l" defTabSz="742950" rtl="0" eaLnBrk="1" latinLnBrk="0" hangingPunct="1">
              <a:lnSpc>
                <a:spcPct val="90000"/>
              </a:lnSpc>
              <a:spcBef>
                <a:spcPts val="975"/>
              </a:spcBef>
              <a:spcAft>
                <a:spcPts val="163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kumimoji="1" sz="1625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12039" indent="-148590" algn="l" defTabSz="742950" rtl="0" eaLnBrk="1" latinLnBrk="0" hangingPunct="1">
              <a:lnSpc>
                <a:spcPct val="90000"/>
              </a:lnSpc>
              <a:spcBef>
                <a:spcPts val="163"/>
              </a:spcBef>
              <a:spcAft>
                <a:spcPts val="325"/>
              </a:spcAft>
              <a:buClr>
                <a:schemeClr val="accent1"/>
              </a:buClr>
              <a:buFont typeface="Calibri" pitchFamily="34" charset="0"/>
              <a:buChar char="◦"/>
              <a:defRPr kumimoji="1" sz="1463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460629" indent="-148590" algn="l" defTabSz="742950" rtl="0" eaLnBrk="1" latinLnBrk="0" hangingPunct="1">
              <a:lnSpc>
                <a:spcPct val="90000"/>
              </a:lnSpc>
              <a:spcBef>
                <a:spcPts val="163"/>
              </a:spcBef>
              <a:spcAft>
                <a:spcPts val="325"/>
              </a:spcAft>
              <a:buClr>
                <a:schemeClr val="accent1"/>
              </a:buClr>
              <a:buFont typeface="Calibri" pitchFamily="34" charset="0"/>
              <a:buChar char="◦"/>
              <a:defRPr kumimoji="1" sz="1138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609219" indent="-148590" algn="l" defTabSz="742950" rtl="0" eaLnBrk="1" latinLnBrk="0" hangingPunct="1">
              <a:lnSpc>
                <a:spcPct val="90000"/>
              </a:lnSpc>
              <a:spcBef>
                <a:spcPts val="163"/>
              </a:spcBef>
              <a:spcAft>
                <a:spcPts val="325"/>
              </a:spcAft>
              <a:buClr>
                <a:schemeClr val="accent1"/>
              </a:buClr>
              <a:buFont typeface="Calibri" pitchFamily="34" charset="0"/>
              <a:buChar char="◦"/>
              <a:defRPr kumimoji="1" sz="1138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757809" indent="-148590" algn="l" defTabSz="742950" rtl="0" eaLnBrk="1" latinLnBrk="0" hangingPunct="1">
              <a:lnSpc>
                <a:spcPct val="90000"/>
              </a:lnSpc>
              <a:spcBef>
                <a:spcPts val="163"/>
              </a:spcBef>
              <a:spcAft>
                <a:spcPts val="325"/>
              </a:spcAft>
              <a:buClr>
                <a:schemeClr val="accent1"/>
              </a:buClr>
              <a:buFont typeface="Calibri" pitchFamily="34" charset="0"/>
              <a:buChar char="◦"/>
              <a:defRPr kumimoji="1" sz="1138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893750" indent="-185738" algn="l" defTabSz="742950" rtl="0" eaLnBrk="1" latinLnBrk="0" hangingPunct="1">
              <a:lnSpc>
                <a:spcPct val="90000"/>
              </a:lnSpc>
              <a:spcBef>
                <a:spcPts val="163"/>
              </a:spcBef>
              <a:spcAft>
                <a:spcPts val="325"/>
              </a:spcAft>
              <a:buClr>
                <a:schemeClr val="accent1"/>
              </a:buClr>
              <a:buFont typeface="Calibri" pitchFamily="34" charset="0"/>
              <a:buChar char="◦"/>
              <a:defRPr kumimoji="1" sz="1138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056250" indent="-185738" algn="l" defTabSz="742950" rtl="0" eaLnBrk="1" latinLnBrk="0" hangingPunct="1">
              <a:lnSpc>
                <a:spcPct val="90000"/>
              </a:lnSpc>
              <a:spcBef>
                <a:spcPts val="163"/>
              </a:spcBef>
              <a:spcAft>
                <a:spcPts val="325"/>
              </a:spcAft>
              <a:buClr>
                <a:schemeClr val="accent1"/>
              </a:buClr>
              <a:buFont typeface="Calibri" pitchFamily="34" charset="0"/>
              <a:buChar char="◦"/>
              <a:defRPr kumimoji="1" sz="1138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218750" indent="-185738" algn="l" defTabSz="742950" rtl="0" eaLnBrk="1" latinLnBrk="0" hangingPunct="1">
              <a:lnSpc>
                <a:spcPct val="90000"/>
              </a:lnSpc>
              <a:spcBef>
                <a:spcPts val="163"/>
              </a:spcBef>
              <a:spcAft>
                <a:spcPts val="325"/>
              </a:spcAft>
              <a:buClr>
                <a:schemeClr val="accent1"/>
              </a:buClr>
              <a:buFont typeface="Calibri" pitchFamily="34" charset="0"/>
              <a:buChar char="◦"/>
              <a:defRPr kumimoji="1" sz="1138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381250" indent="-185738" algn="l" defTabSz="742950" rtl="0" eaLnBrk="1" latinLnBrk="0" hangingPunct="1">
              <a:lnSpc>
                <a:spcPct val="90000"/>
              </a:lnSpc>
              <a:spcBef>
                <a:spcPts val="163"/>
              </a:spcBef>
              <a:spcAft>
                <a:spcPts val="325"/>
              </a:spcAft>
              <a:buClr>
                <a:schemeClr val="accent1"/>
              </a:buClr>
              <a:buFont typeface="Calibri" pitchFamily="34" charset="0"/>
              <a:buChar char="◦"/>
              <a:defRPr kumimoji="1" sz="1138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Calibri" panose="020F0502020204030204" pitchFamily="34" charset="0"/>
              <a:buNone/>
            </a:pPr>
            <a:r>
              <a:rPr lang="ja-JP" altLang="en-US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　</a:t>
            </a:r>
            <a:r>
              <a:rPr lang="en-US" altLang="ja-JP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SDGs</a:t>
            </a:r>
            <a:r>
              <a:rPr lang="ja-JP" altLang="en-US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（エスディージーズ）</a:t>
            </a:r>
            <a:r>
              <a:rPr lang="ja-JP" altLang="en-US" baseline="300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（</a:t>
            </a:r>
            <a:r>
              <a:rPr lang="en-US" altLang="ja-JP" baseline="300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※</a:t>
            </a:r>
            <a:r>
              <a:rPr lang="ja-JP" altLang="en-US" baseline="300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）</a:t>
            </a:r>
            <a:r>
              <a:rPr lang="ja-JP" altLang="en-US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とは、「持続可能な開発目標」</a:t>
            </a:r>
            <a:r>
              <a:rPr lang="en-US" altLang="ja-JP" dirty="0">
                <a:latin typeface="メイリオ" panose="020B0604030504040204" pitchFamily="50" charset="-128"/>
                <a:ea typeface="メイリオ" panose="020B0604030504040204" pitchFamily="50" charset="-128"/>
              </a:rPr>
              <a:t/>
            </a:r>
            <a:br>
              <a:rPr lang="en-US" altLang="ja-JP" dirty="0">
                <a:latin typeface="メイリオ" panose="020B0604030504040204" pitchFamily="50" charset="-128"/>
                <a:ea typeface="メイリオ" panose="020B0604030504040204" pitchFamily="50" charset="-128"/>
              </a:rPr>
            </a:br>
            <a:r>
              <a:rPr lang="ja-JP" altLang="en-US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という意味であり、</a:t>
            </a:r>
            <a:r>
              <a:rPr lang="en-US" altLang="ja-JP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2030</a:t>
            </a:r>
            <a:r>
              <a:rPr lang="ja-JP" altLang="en-US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年までに達成すべき、開発が進んだ</a:t>
            </a:r>
            <a:r>
              <a:rPr lang="en-US" altLang="ja-JP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/>
            </a:r>
            <a:br>
              <a:rPr lang="en-US" altLang="ja-JP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</a:br>
            <a:r>
              <a:rPr lang="ja-JP" altLang="en-US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国もまだ途中の国も、国も地方も、会社も学校も、大人も</a:t>
            </a:r>
            <a:r>
              <a:rPr lang="en-US" altLang="ja-JP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/>
            </a:r>
            <a:br>
              <a:rPr lang="en-US" altLang="ja-JP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</a:br>
            <a:r>
              <a:rPr lang="ja-JP" altLang="en-US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こどもも、あらゆる垣根を超えて協力し、より良い未来を</a:t>
            </a:r>
            <a:r>
              <a:rPr lang="en-US" altLang="ja-JP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/>
            </a:r>
            <a:br>
              <a:rPr lang="en-US" altLang="ja-JP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</a:br>
            <a:r>
              <a:rPr lang="ja-JP" altLang="en-US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つくろうと国際連合で決まった</a:t>
            </a:r>
            <a:r>
              <a:rPr lang="en-US" altLang="ja-JP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17</a:t>
            </a:r>
            <a:r>
              <a:rPr lang="ja-JP" altLang="en-US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の目標（ゴール）です。</a:t>
            </a:r>
            <a:endParaRPr lang="en-US" altLang="ja-JP" dirty="0" smtClean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>
              <a:buFont typeface="Calibri" panose="020F0502020204030204" pitchFamily="34" charset="0"/>
              <a:buNone/>
            </a:pPr>
            <a:r>
              <a:rPr lang="ja-JP" altLang="en-US" dirty="0">
                <a:latin typeface="メイリオ" panose="020B0604030504040204" pitchFamily="50" charset="-128"/>
                <a:ea typeface="メイリオ" panose="020B0604030504040204" pitchFamily="50" charset="-128"/>
              </a:rPr>
              <a:t>　</a:t>
            </a:r>
            <a:r>
              <a:rPr lang="ja-JP" altLang="en-US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城東区では、めざすべき将来像である「住んでよかったと</a:t>
            </a:r>
            <a:r>
              <a:rPr lang="en-US" altLang="ja-JP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/>
            </a:r>
            <a:br>
              <a:rPr lang="en-US" altLang="ja-JP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</a:br>
            <a:r>
              <a:rPr lang="ja-JP" altLang="en-US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思えるまち」の実現をめざし、地域社会の課題を解決し、</a:t>
            </a:r>
            <a:r>
              <a:rPr lang="en-US" altLang="ja-JP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/>
            </a:r>
            <a:br>
              <a:rPr lang="en-US" altLang="ja-JP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</a:br>
            <a:r>
              <a:rPr lang="ja-JP" altLang="en-US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運営を持続できるよう、「城東区</a:t>
            </a:r>
            <a:r>
              <a:rPr lang="en-US" altLang="ja-JP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SDGs</a:t>
            </a:r>
            <a:r>
              <a:rPr lang="ja-JP" altLang="en-US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行動指針」に基づき、</a:t>
            </a:r>
            <a:r>
              <a:rPr lang="en-US" altLang="ja-JP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/>
            </a:r>
            <a:br>
              <a:rPr lang="en-US" altLang="ja-JP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</a:br>
            <a:r>
              <a:rPr lang="en-US" altLang="ja-JP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SDGs</a:t>
            </a:r>
            <a:r>
              <a:rPr lang="ja-JP" altLang="en-US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を意識した区政運営に取り組んでまいります。</a:t>
            </a:r>
            <a:endParaRPr lang="en-US" altLang="ja-JP" dirty="0" smtClean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>
              <a:buFont typeface="Calibri" panose="020F0502020204030204" pitchFamily="34" charset="0"/>
              <a:buNone/>
            </a:pPr>
            <a:endParaRPr lang="en-US" altLang="ja-JP" dirty="0" smtClean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>
              <a:buFont typeface="Calibri" panose="020F0502020204030204" pitchFamily="34" charset="0"/>
              <a:buNone/>
            </a:pPr>
            <a:endParaRPr lang="en-US" altLang="ja-JP" dirty="0" smtClean="0"/>
          </a:p>
          <a:p>
            <a:pPr marL="0" indent="0">
              <a:buFont typeface="Calibri" panose="020F0502020204030204" pitchFamily="34" charset="0"/>
              <a:buNone/>
            </a:pPr>
            <a:endParaRPr lang="en-US" altLang="ja-JP" dirty="0" smtClean="0"/>
          </a:p>
          <a:p>
            <a:pPr marL="0" indent="0">
              <a:buFont typeface="Calibri" panose="020F0502020204030204" pitchFamily="34" charset="0"/>
              <a:buNone/>
            </a:pPr>
            <a:endParaRPr lang="en-US" altLang="ja-JP" dirty="0" smtClean="0"/>
          </a:p>
          <a:p>
            <a:pPr marL="0" indent="0">
              <a:buFont typeface="Calibri" panose="020F0502020204030204" pitchFamily="34" charset="0"/>
              <a:buNone/>
            </a:pPr>
            <a:endParaRPr lang="en-US" altLang="ja-JP" dirty="0" smtClean="0"/>
          </a:p>
          <a:p>
            <a:pPr marL="0" indent="0">
              <a:buFont typeface="Calibri" panose="020F0502020204030204" pitchFamily="34" charset="0"/>
              <a:buNone/>
            </a:pPr>
            <a:endParaRPr lang="en-US" altLang="ja-JP" dirty="0" smtClean="0"/>
          </a:p>
          <a:p>
            <a:pPr marL="0" indent="0">
              <a:buFont typeface="Calibri" panose="020F0502020204030204" pitchFamily="34" charset="0"/>
              <a:buNone/>
            </a:pPr>
            <a:endParaRPr lang="en-US" altLang="ja-JP" dirty="0" smtClean="0"/>
          </a:p>
          <a:p>
            <a:pPr marL="0" indent="0">
              <a:buFont typeface="Calibri" panose="020F0502020204030204" pitchFamily="34" charset="0"/>
              <a:buNone/>
            </a:pPr>
            <a:endParaRPr lang="en-US" altLang="ja-JP" dirty="0"/>
          </a:p>
        </p:txBody>
      </p:sp>
      <p:pic>
        <p:nvPicPr>
          <p:cNvPr id="8" name="図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79927" y="1796352"/>
            <a:ext cx="3101492" cy="4474789"/>
          </a:xfrm>
          <a:prstGeom prst="rect">
            <a:avLst/>
          </a:prstGeom>
        </p:spPr>
      </p:pic>
      <p:pic>
        <p:nvPicPr>
          <p:cNvPr id="9" name="図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47584" y="4158155"/>
            <a:ext cx="4514914" cy="1147860"/>
          </a:xfrm>
          <a:prstGeom prst="rect">
            <a:avLst/>
          </a:prstGeom>
        </p:spPr>
      </p:pic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F608F35E-B6E1-AC07-1A0B-3200DB567AD3}"/>
              </a:ext>
            </a:extLst>
          </p:cNvPr>
          <p:cNvSpPr txBox="1"/>
          <p:nvPr/>
        </p:nvSpPr>
        <p:spPr>
          <a:xfrm>
            <a:off x="986234" y="5473379"/>
            <a:ext cx="573469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2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※</a:t>
            </a:r>
            <a:r>
              <a:rPr kumimoji="1" lang="en-US" altLang="ja-JP" sz="12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SDGs…Sustainable </a:t>
            </a:r>
            <a:r>
              <a:rPr kumimoji="1" lang="en-US" altLang="ja-JP" sz="12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Development </a:t>
            </a:r>
            <a:r>
              <a:rPr kumimoji="1" lang="en-US" altLang="ja-JP" sz="12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Goals</a:t>
            </a:r>
            <a:r>
              <a:rPr kumimoji="1" lang="ja-JP" altLang="en-US" sz="12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の略。「</a:t>
            </a:r>
            <a:r>
              <a:rPr kumimoji="1" lang="ja-JP" altLang="en-US" sz="12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誰一人取り残さない（</a:t>
            </a:r>
            <a:r>
              <a:rPr kumimoji="1" lang="en-US" altLang="ja-JP" sz="12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leave no one behind</a:t>
            </a:r>
            <a:r>
              <a:rPr kumimoji="1" lang="ja-JP" altLang="en-US" sz="12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）」持続可能な社会の実現</a:t>
            </a:r>
            <a:r>
              <a:rPr kumimoji="1" lang="ja-JP" altLang="en-US" sz="12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を</a:t>
            </a:r>
            <a:r>
              <a:rPr kumimoji="1" lang="ja-JP" altLang="en-US" sz="12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めざ</a:t>
            </a:r>
            <a:r>
              <a:rPr kumimoji="1" lang="ja-JP" altLang="en-US" sz="12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す</a:t>
            </a:r>
            <a:r>
              <a:rPr kumimoji="1" lang="ja-JP" altLang="en-US" sz="12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世界共通の目標です。</a:t>
            </a:r>
          </a:p>
          <a:p>
            <a:r>
              <a:rPr kumimoji="1" lang="en-US" altLang="ja-JP" sz="12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2015</a:t>
            </a:r>
            <a:r>
              <a:rPr kumimoji="1" lang="ja-JP" altLang="en-US" sz="12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年の国連サミットにおいて全ての加盟国が合意した「持続可能な開発のための</a:t>
            </a:r>
            <a:r>
              <a:rPr kumimoji="1" lang="en-US" altLang="ja-JP" sz="12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2030</a:t>
            </a:r>
            <a:r>
              <a:rPr kumimoji="1" lang="ja-JP" altLang="en-US" sz="12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アジェンダ」の中で掲げられました。</a:t>
            </a:r>
            <a:endParaRPr kumimoji="1" lang="en-US" altLang="ja-JP" sz="1200" dirty="0" smtClean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11" name="スライド番号プレースホルダー 7"/>
          <p:cNvSpPr>
            <a:spLocks noGrp="1"/>
          </p:cNvSpPr>
          <p:nvPr/>
        </p:nvSpPr>
        <p:spPr>
          <a:xfrm>
            <a:off x="8626101" y="6409517"/>
            <a:ext cx="106602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853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kumimoji="1" lang="en-US" altLang="ja-JP" sz="1600" dirty="0" smtClean="0"/>
              <a:t>17</a:t>
            </a:r>
            <a:endParaRPr kumimoji="1" lang="ja-JP" altLang="en-US" sz="1600" dirty="0"/>
          </a:p>
        </p:txBody>
      </p:sp>
    </p:spTree>
    <p:extLst>
      <p:ext uri="{BB962C8B-B14F-4D97-AF65-F5344CB8AC3E}">
        <p14:creationId xmlns:p14="http://schemas.microsoft.com/office/powerpoint/2010/main" val="23214656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ja-JP" sz="2400" dirty="0" smtClean="0"/>
              <a:t>Ⅳ</a:t>
            </a:r>
            <a:r>
              <a:rPr lang="ja-JP" altLang="en-US" sz="2400" dirty="0" smtClean="0"/>
              <a:t>－１　　</a:t>
            </a:r>
            <a:r>
              <a:rPr lang="en-US" altLang="ja-JP" sz="2400" dirty="0" smtClean="0"/>
              <a:t>【</a:t>
            </a:r>
            <a:r>
              <a:rPr lang="ja-JP" altLang="en-US" sz="2400" dirty="0" smtClean="0"/>
              <a:t>施策展開の方向性</a:t>
            </a:r>
            <a:r>
              <a:rPr lang="en-US" altLang="ja-JP" sz="2400" dirty="0" smtClean="0"/>
              <a:t>】</a:t>
            </a:r>
            <a:br>
              <a:rPr lang="en-US" altLang="ja-JP" sz="2400" dirty="0" smtClean="0"/>
            </a:br>
            <a:r>
              <a:rPr lang="ja-JP" altLang="en-US" sz="2400" dirty="0"/>
              <a:t>　</a:t>
            </a:r>
            <a:r>
              <a:rPr lang="ja-JP" altLang="en-US" sz="2400" dirty="0" smtClean="0"/>
              <a:t>　　　　　人と人がつながり、城東区を誇りに思えるコミュニティ</a:t>
            </a:r>
            <a:r>
              <a:rPr lang="en-US" altLang="ja-JP" sz="2400" dirty="0" smtClean="0"/>
              <a:t/>
            </a:r>
            <a:br>
              <a:rPr lang="en-US" altLang="ja-JP" sz="2400" dirty="0" smtClean="0"/>
            </a:br>
            <a:r>
              <a:rPr lang="ja-JP" altLang="en-US" sz="2400" dirty="0"/>
              <a:t>　</a:t>
            </a:r>
            <a:r>
              <a:rPr lang="ja-JP" altLang="en-US" sz="2400" dirty="0" smtClean="0"/>
              <a:t>　　　　　豊かなまちへ</a:t>
            </a:r>
            <a:endParaRPr lang="ja-JP" altLang="en-US" sz="2400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891540" y="1845733"/>
            <a:ext cx="8172450" cy="4820537"/>
          </a:xfrm>
        </p:spPr>
        <p:txBody>
          <a:bodyPr>
            <a:normAutofit/>
          </a:bodyPr>
          <a:lstStyle/>
          <a:p>
            <a:endParaRPr lang="en-US" altLang="ja-JP" b="1" dirty="0"/>
          </a:p>
          <a:p>
            <a:endParaRPr lang="en-US" altLang="ja-JP" dirty="0"/>
          </a:p>
          <a:p>
            <a:pPr marL="0" indent="0">
              <a:buNone/>
            </a:pPr>
            <a:endParaRPr lang="en-US" altLang="ja-JP" dirty="0" smtClean="0"/>
          </a:p>
          <a:p>
            <a:pPr marL="0" indent="0">
              <a:buNone/>
            </a:pPr>
            <a:endParaRPr lang="en-US" altLang="ja-JP" dirty="0"/>
          </a:p>
          <a:p>
            <a:pPr marL="0" indent="0">
              <a:buNone/>
            </a:pPr>
            <a:endParaRPr lang="en-US" altLang="ja-JP" dirty="0" smtClean="0"/>
          </a:p>
          <a:p>
            <a:pPr marL="0" indent="0">
              <a:buNone/>
            </a:pPr>
            <a:endParaRPr lang="en-US" altLang="ja-JP" dirty="0"/>
          </a:p>
          <a:p>
            <a:pPr marL="0" indent="0">
              <a:buNone/>
            </a:pPr>
            <a:endParaRPr lang="en-US" altLang="ja-JP" dirty="0" smtClean="0"/>
          </a:p>
          <a:p>
            <a:pPr marL="0" indent="0">
              <a:buNone/>
            </a:pPr>
            <a:endParaRPr lang="en-US" altLang="ja-JP" dirty="0"/>
          </a:p>
          <a:p>
            <a:pPr marL="0" indent="0">
              <a:buNone/>
            </a:pPr>
            <a:endParaRPr lang="en-US" altLang="ja-JP" dirty="0" smtClean="0"/>
          </a:p>
          <a:p>
            <a:pPr marL="0" indent="0">
              <a:buNone/>
            </a:pPr>
            <a:endParaRPr lang="en-US" altLang="ja-JP" dirty="0" smtClean="0"/>
          </a:p>
          <a:p>
            <a:pPr marL="0" indent="0">
              <a:buNone/>
            </a:pPr>
            <a:endParaRPr lang="en-US" altLang="ja-JP" dirty="0"/>
          </a:p>
        </p:txBody>
      </p:sp>
      <p:pic>
        <p:nvPicPr>
          <p:cNvPr id="6" name="図 5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59348" y="374672"/>
            <a:ext cx="619200" cy="619200"/>
          </a:xfrm>
          <a:prstGeom prst="rect">
            <a:avLst/>
          </a:prstGeom>
        </p:spPr>
      </p:pic>
      <p:pic>
        <p:nvPicPr>
          <p:cNvPr id="7" name="図 6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11276" y="374672"/>
            <a:ext cx="619200" cy="619200"/>
          </a:xfrm>
          <a:prstGeom prst="rect">
            <a:avLst/>
          </a:prstGeom>
        </p:spPr>
      </p:pic>
      <p:grpSp>
        <p:nvGrpSpPr>
          <p:cNvPr id="14" name="グループ化 13"/>
          <p:cNvGrpSpPr/>
          <p:nvPr/>
        </p:nvGrpSpPr>
        <p:grpSpPr>
          <a:xfrm>
            <a:off x="980032" y="1845733"/>
            <a:ext cx="8130111" cy="4288367"/>
            <a:chOff x="980032" y="1845733"/>
            <a:chExt cx="8130111" cy="3951911"/>
          </a:xfrm>
        </p:grpSpPr>
        <p:sp>
          <p:nvSpPr>
            <p:cNvPr id="11" name="角丸四角形 10"/>
            <p:cNvSpPr/>
            <p:nvPr/>
          </p:nvSpPr>
          <p:spPr>
            <a:xfrm>
              <a:off x="1039025" y="1980459"/>
              <a:ext cx="8071118" cy="1481109"/>
            </a:xfrm>
            <a:prstGeom prst="roundRect">
              <a:avLst>
                <a:gd name="adj" fmla="val 11813"/>
              </a:avLst>
            </a:prstGeom>
            <a:noFill/>
            <a:ln>
              <a:solidFill>
                <a:srgbClr val="0F6FC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/>
              <a:endParaRPr kumimoji="1" lang="en-US" altLang="ja-JP" sz="1600" dirty="0" smtClean="0">
                <a:solidFill>
                  <a:schemeClr val="tx1"/>
                </a:solidFill>
                <a:latin typeface="+mn-ea"/>
              </a:endParaRPr>
            </a:p>
            <a:p>
              <a:pPr algn="ctr"/>
              <a:r>
                <a:rPr kumimoji="1" lang="ja-JP" altLang="en-US" sz="1600" dirty="0" smtClean="0">
                  <a:solidFill>
                    <a:schemeClr val="tx1"/>
                  </a:solidFill>
                  <a:latin typeface="+mn-ea"/>
                </a:rPr>
                <a:t>・さまざまな活動主体が互いに連携して活動し、コミュニティが豊かになっている</a:t>
              </a:r>
              <a:endParaRPr kumimoji="1" lang="en-US" altLang="ja-JP" sz="1600" dirty="0" smtClean="0">
                <a:solidFill>
                  <a:schemeClr val="tx1"/>
                </a:solidFill>
                <a:latin typeface="+mn-ea"/>
              </a:endParaRPr>
            </a:p>
            <a:p>
              <a:pPr algn="ctr"/>
              <a:endParaRPr kumimoji="1" lang="en-US" altLang="ja-JP" sz="1600" dirty="0">
                <a:solidFill>
                  <a:schemeClr val="tx1"/>
                </a:solidFill>
                <a:latin typeface="+mn-ea"/>
              </a:endParaRPr>
            </a:p>
            <a:p>
              <a:pPr algn="ctr"/>
              <a:endParaRPr kumimoji="1" lang="en-US" altLang="ja-JP" sz="1600" dirty="0" smtClean="0">
                <a:solidFill>
                  <a:schemeClr val="tx1"/>
                </a:solidFill>
                <a:latin typeface="+mn-ea"/>
              </a:endParaRPr>
            </a:p>
            <a:p>
              <a:endParaRPr kumimoji="1" lang="ja-JP" altLang="en-US" sz="1600" dirty="0">
                <a:solidFill>
                  <a:schemeClr val="tx1"/>
                </a:solidFill>
                <a:latin typeface="+mn-ea"/>
              </a:endParaRPr>
            </a:p>
          </p:txBody>
        </p:sp>
        <p:sp>
          <p:nvSpPr>
            <p:cNvPr id="9" name="角丸四角形 8"/>
            <p:cNvSpPr/>
            <p:nvPr/>
          </p:nvSpPr>
          <p:spPr>
            <a:xfrm>
              <a:off x="980032" y="1845733"/>
              <a:ext cx="2367854" cy="248538"/>
            </a:xfrm>
            <a:prstGeom prst="round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ja-JP" altLang="en-US" sz="1600" dirty="0" smtClean="0">
                  <a:latin typeface="UD デジタル 教科書体 NP-B" panose="02020700000000000000" pitchFamily="18" charset="-128"/>
                  <a:ea typeface="UD デジタル 教科書体 NP-B" panose="02020700000000000000" pitchFamily="18" charset="-128"/>
                </a:rPr>
                <a:t>めざす</a:t>
              </a:r>
              <a:r>
                <a:rPr kumimoji="1" lang="ja-JP" altLang="en-US" sz="1600" dirty="0">
                  <a:latin typeface="UD デジタル 教科書体 NP-B" panose="02020700000000000000" pitchFamily="18" charset="-128"/>
                  <a:ea typeface="UD デジタル 教科書体 NP-B" panose="02020700000000000000" pitchFamily="18" charset="-128"/>
                </a:rPr>
                <a:t>姿</a:t>
              </a:r>
            </a:p>
          </p:txBody>
        </p:sp>
        <p:sp>
          <p:nvSpPr>
            <p:cNvPr id="12" name="角丸四角形 11"/>
            <p:cNvSpPr/>
            <p:nvPr/>
          </p:nvSpPr>
          <p:spPr>
            <a:xfrm>
              <a:off x="1039025" y="3895110"/>
              <a:ext cx="7729924" cy="1902534"/>
            </a:xfrm>
            <a:prstGeom prst="roundRect">
              <a:avLst>
                <a:gd name="adj" fmla="val 5386"/>
              </a:avLst>
            </a:prstGeom>
            <a:noFill/>
            <a:ln>
              <a:solidFill>
                <a:srgbClr val="0F6FC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r>
                <a:rPr kumimoji="1" lang="ja-JP" altLang="en-US" sz="1400" dirty="0" smtClean="0">
                  <a:solidFill>
                    <a:schemeClr val="tx1"/>
                  </a:solidFill>
                  <a:latin typeface="+mn-ea"/>
                </a:rPr>
                <a:t>⑴　地域におけるつながりを通じたまちづくり</a:t>
              </a:r>
              <a:endParaRPr kumimoji="1" lang="en-US" altLang="ja-JP" sz="1400" dirty="0" smtClean="0">
                <a:solidFill>
                  <a:schemeClr val="tx1"/>
                </a:solidFill>
                <a:latin typeface="+mn-ea"/>
              </a:endParaRPr>
            </a:p>
            <a:p>
              <a:r>
                <a:rPr kumimoji="1" lang="ja-JP" altLang="en-US" sz="1400" dirty="0" smtClean="0">
                  <a:solidFill>
                    <a:schemeClr val="tx1"/>
                  </a:solidFill>
                  <a:latin typeface="+mn-ea"/>
                </a:rPr>
                <a:t>（めざす状態）</a:t>
              </a:r>
              <a:endParaRPr kumimoji="1" lang="en-US" altLang="ja-JP" sz="1400" dirty="0" smtClean="0">
                <a:solidFill>
                  <a:schemeClr val="tx1"/>
                </a:solidFill>
                <a:latin typeface="+mn-ea"/>
              </a:endParaRPr>
            </a:p>
            <a:p>
              <a:r>
                <a:rPr kumimoji="1" lang="ja-JP" altLang="en-US" sz="1400" dirty="0" smtClean="0">
                  <a:solidFill>
                    <a:schemeClr val="tx1"/>
                  </a:solidFill>
                  <a:latin typeface="+mn-ea"/>
                </a:rPr>
                <a:t>・地域において</a:t>
              </a:r>
              <a:r>
                <a:rPr kumimoji="1" lang="ja-JP" altLang="en-US" sz="1400" dirty="0">
                  <a:solidFill>
                    <a:schemeClr val="tx1"/>
                  </a:solidFill>
                  <a:latin typeface="+mn-ea"/>
                </a:rPr>
                <a:t>さまざま</a:t>
              </a:r>
              <a:r>
                <a:rPr kumimoji="1" lang="ja-JP" altLang="en-US" sz="1400" dirty="0" smtClean="0">
                  <a:solidFill>
                    <a:schemeClr val="tx1"/>
                  </a:solidFill>
                  <a:latin typeface="+mn-ea"/>
                </a:rPr>
                <a:t>な活動主体が、連携を進めることで、地域課題の解決に向けた取組みが自律的に進められている状態</a:t>
              </a:r>
              <a:endParaRPr kumimoji="1" lang="en-US" altLang="ja-JP" sz="1400" dirty="0" smtClean="0">
                <a:solidFill>
                  <a:schemeClr val="tx1"/>
                </a:solidFill>
                <a:latin typeface="+mn-ea"/>
              </a:endParaRPr>
            </a:p>
            <a:p>
              <a:r>
                <a:rPr kumimoji="1" lang="ja-JP" altLang="en-US" sz="1400" dirty="0" smtClean="0">
                  <a:solidFill>
                    <a:schemeClr val="tx1"/>
                  </a:solidFill>
                  <a:latin typeface="+mn-ea"/>
                </a:rPr>
                <a:t>⑵　区民が生き生きと活躍している魅力あるまちづくり</a:t>
              </a:r>
              <a:endParaRPr kumimoji="1" lang="en-US" altLang="ja-JP" sz="1400" dirty="0" smtClean="0">
                <a:solidFill>
                  <a:schemeClr val="tx1"/>
                </a:solidFill>
                <a:latin typeface="+mn-ea"/>
              </a:endParaRPr>
            </a:p>
            <a:p>
              <a:r>
                <a:rPr kumimoji="1" lang="ja-JP" altLang="en-US" sz="1400" dirty="0" smtClean="0">
                  <a:solidFill>
                    <a:schemeClr val="tx1"/>
                  </a:solidFill>
                  <a:latin typeface="+mn-ea"/>
                </a:rPr>
                <a:t>（めざす状態）</a:t>
              </a:r>
              <a:endParaRPr kumimoji="1" lang="en-US" altLang="ja-JP" sz="1400" dirty="0" smtClean="0">
                <a:solidFill>
                  <a:schemeClr val="tx1"/>
                </a:solidFill>
                <a:latin typeface="+mn-ea"/>
              </a:endParaRPr>
            </a:p>
            <a:p>
              <a:r>
                <a:rPr kumimoji="1" lang="ja-JP" altLang="en-US" sz="1400" dirty="0" smtClean="0">
                  <a:solidFill>
                    <a:schemeClr val="tx1"/>
                  </a:solidFill>
                  <a:latin typeface="+mn-ea"/>
                </a:rPr>
                <a:t>・多くの区民の皆さんが、区民主体の</a:t>
              </a:r>
              <a:r>
                <a:rPr kumimoji="1" lang="ja-JP" altLang="en-US" sz="1400" dirty="0">
                  <a:solidFill>
                    <a:schemeClr val="tx1"/>
                  </a:solidFill>
                  <a:latin typeface="+mn-ea"/>
                </a:rPr>
                <a:t>さまざま</a:t>
              </a:r>
              <a:r>
                <a:rPr kumimoji="1" lang="ja-JP" altLang="en-US" sz="1400" dirty="0" smtClean="0">
                  <a:solidFill>
                    <a:schemeClr val="tx1"/>
                  </a:solidFill>
                  <a:latin typeface="+mn-ea"/>
                </a:rPr>
                <a:t>なまちづくりに関連する事業または企画に参加し、区民の活躍で魅力あるまちづくりが進む状態</a:t>
              </a:r>
              <a:endParaRPr kumimoji="1" lang="en-US" altLang="ja-JP" sz="1400" dirty="0" smtClean="0">
                <a:solidFill>
                  <a:schemeClr val="tx1"/>
                </a:solidFill>
                <a:latin typeface="+mn-ea"/>
              </a:endParaRPr>
            </a:p>
            <a:p>
              <a:r>
                <a:rPr kumimoji="1" lang="ja-JP" altLang="en-US" sz="1400" dirty="0" smtClean="0">
                  <a:solidFill>
                    <a:schemeClr val="tx1"/>
                  </a:solidFill>
                  <a:latin typeface="+mn-ea"/>
                </a:rPr>
                <a:t>・人権が尊重され区民ひとりひとりが尊重しあう</a:t>
              </a:r>
              <a:r>
                <a:rPr kumimoji="1" lang="ja-JP" altLang="en-US" sz="1400" dirty="0">
                  <a:solidFill>
                    <a:schemeClr val="tx1"/>
                  </a:solidFill>
                  <a:latin typeface="+mn-ea"/>
                </a:rPr>
                <a:t>状態</a:t>
              </a:r>
              <a:endParaRPr kumimoji="1" lang="en-US" altLang="ja-JP" sz="1400" dirty="0" smtClean="0">
                <a:solidFill>
                  <a:schemeClr val="tx1"/>
                </a:solidFill>
                <a:latin typeface="+mn-ea"/>
              </a:endParaRPr>
            </a:p>
          </p:txBody>
        </p:sp>
        <p:sp>
          <p:nvSpPr>
            <p:cNvPr id="13" name="角丸四角形 12"/>
            <p:cNvSpPr/>
            <p:nvPr/>
          </p:nvSpPr>
          <p:spPr>
            <a:xfrm>
              <a:off x="1009529" y="3659935"/>
              <a:ext cx="716034" cy="279420"/>
            </a:xfrm>
            <a:prstGeom prst="round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ja-JP" altLang="en-US" sz="1600" dirty="0">
                  <a:latin typeface="UD デジタル 教科書体 NP-B" panose="02020700000000000000" pitchFamily="18" charset="-128"/>
                  <a:ea typeface="UD デジタル 教科書体 NP-B" panose="02020700000000000000" pitchFamily="18" charset="-128"/>
                </a:rPr>
                <a:t>戦略</a:t>
              </a:r>
            </a:p>
          </p:txBody>
        </p:sp>
      </p:grpSp>
      <p:pic>
        <p:nvPicPr>
          <p:cNvPr id="10" name="図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19322" y="4807973"/>
            <a:ext cx="1033705" cy="1423463"/>
          </a:xfrm>
          <a:prstGeom prst="rect">
            <a:avLst/>
          </a:prstGeom>
        </p:spPr>
      </p:pic>
      <p:pic>
        <p:nvPicPr>
          <p:cNvPr id="5" name="図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14466" y="374672"/>
            <a:ext cx="1667938" cy="426570"/>
          </a:xfrm>
          <a:prstGeom prst="rect">
            <a:avLst/>
          </a:prstGeom>
        </p:spPr>
      </p:pic>
      <p:grpSp>
        <p:nvGrpSpPr>
          <p:cNvPr id="8" name="グループ化 7"/>
          <p:cNvGrpSpPr/>
          <p:nvPr/>
        </p:nvGrpSpPr>
        <p:grpSpPr>
          <a:xfrm>
            <a:off x="1119686" y="2522073"/>
            <a:ext cx="7832585" cy="1180569"/>
            <a:chOff x="-1087963" y="889310"/>
            <a:chExt cx="8853086" cy="1174077"/>
          </a:xfrm>
        </p:grpSpPr>
        <p:sp>
          <p:nvSpPr>
            <p:cNvPr id="16" name="コンテンツ プレースホルダー 2"/>
            <p:cNvSpPr txBox="1">
              <a:spLocks/>
            </p:cNvSpPr>
            <p:nvPr/>
          </p:nvSpPr>
          <p:spPr>
            <a:xfrm>
              <a:off x="-1087963" y="889310"/>
              <a:ext cx="8853086" cy="1174077"/>
            </a:xfrm>
            <a:prstGeom prst="rect">
              <a:avLst/>
            </a:prstGeom>
          </p:spPr>
          <p:txBody>
            <a:bodyPr vert="horz" lIns="0" tIns="45720" rIns="0" bIns="45720" rtlCol="0" anchor="ctr">
              <a:noAutofit/>
            </a:bodyPr>
            <a:lstStyle>
              <a:lvl1pPr marL="74295" indent="-74295" algn="l" defTabSz="742950" rtl="0" eaLnBrk="1" latinLnBrk="0" hangingPunct="1">
                <a:lnSpc>
                  <a:spcPct val="90000"/>
                </a:lnSpc>
                <a:spcBef>
                  <a:spcPts val="975"/>
                </a:spcBef>
                <a:spcAft>
                  <a:spcPts val="163"/>
                </a:spcAft>
                <a:buClr>
                  <a:schemeClr val="accent1"/>
                </a:buClr>
                <a:buSzPct val="100000"/>
                <a:buFont typeface="Calibri" panose="020F0502020204030204" pitchFamily="34" charset="0"/>
                <a:buChar char=" "/>
                <a:defRPr kumimoji="1" sz="1625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312039" indent="-148590" algn="l" defTabSz="742950" rtl="0" eaLnBrk="1" latinLnBrk="0" hangingPunct="1">
                <a:lnSpc>
                  <a:spcPct val="90000"/>
                </a:lnSpc>
                <a:spcBef>
                  <a:spcPts val="163"/>
                </a:spcBef>
                <a:spcAft>
                  <a:spcPts val="325"/>
                </a:spcAft>
                <a:buClr>
                  <a:schemeClr val="accent1"/>
                </a:buClr>
                <a:buFont typeface="Calibri" pitchFamily="34" charset="0"/>
                <a:buChar char="◦"/>
                <a:defRPr kumimoji="1" sz="1463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460629" indent="-148590" algn="l" defTabSz="742950" rtl="0" eaLnBrk="1" latinLnBrk="0" hangingPunct="1">
                <a:lnSpc>
                  <a:spcPct val="90000"/>
                </a:lnSpc>
                <a:spcBef>
                  <a:spcPts val="163"/>
                </a:spcBef>
                <a:spcAft>
                  <a:spcPts val="325"/>
                </a:spcAft>
                <a:buClr>
                  <a:schemeClr val="accent1"/>
                </a:buClr>
                <a:buFont typeface="Calibri" pitchFamily="34" charset="0"/>
                <a:buChar char="◦"/>
                <a:defRPr kumimoji="1" sz="1138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609219" indent="-148590" algn="l" defTabSz="742950" rtl="0" eaLnBrk="1" latinLnBrk="0" hangingPunct="1">
                <a:lnSpc>
                  <a:spcPct val="90000"/>
                </a:lnSpc>
                <a:spcBef>
                  <a:spcPts val="163"/>
                </a:spcBef>
                <a:spcAft>
                  <a:spcPts val="325"/>
                </a:spcAft>
                <a:buClr>
                  <a:schemeClr val="accent1"/>
                </a:buClr>
                <a:buFont typeface="Calibri" pitchFamily="34" charset="0"/>
                <a:buChar char="◦"/>
                <a:defRPr kumimoji="1" sz="1138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757809" indent="-148590" algn="l" defTabSz="742950" rtl="0" eaLnBrk="1" latinLnBrk="0" hangingPunct="1">
                <a:lnSpc>
                  <a:spcPct val="90000"/>
                </a:lnSpc>
                <a:spcBef>
                  <a:spcPts val="163"/>
                </a:spcBef>
                <a:spcAft>
                  <a:spcPts val="325"/>
                </a:spcAft>
                <a:buClr>
                  <a:schemeClr val="accent1"/>
                </a:buClr>
                <a:buFont typeface="Calibri" pitchFamily="34" charset="0"/>
                <a:buChar char="◦"/>
                <a:defRPr kumimoji="1" sz="1138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893750" indent="-185738" algn="l" defTabSz="742950" rtl="0" eaLnBrk="1" latinLnBrk="0" hangingPunct="1">
                <a:lnSpc>
                  <a:spcPct val="90000"/>
                </a:lnSpc>
                <a:spcBef>
                  <a:spcPts val="163"/>
                </a:spcBef>
                <a:spcAft>
                  <a:spcPts val="325"/>
                </a:spcAft>
                <a:buClr>
                  <a:schemeClr val="accent1"/>
                </a:buClr>
                <a:buFont typeface="Calibri" pitchFamily="34" charset="0"/>
                <a:buChar char="◦"/>
                <a:defRPr kumimoji="1" sz="1138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1056250" indent="-185738" algn="l" defTabSz="742950" rtl="0" eaLnBrk="1" latinLnBrk="0" hangingPunct="1">
                <a:lnSpc>
                  <a:spcPct val="90000"/>
                </a:lnSpc>
                <a:spcBef>
                  <a:spcPts val="163"/>
                </a:spcBef>
                <a:spcAft>
                  <a:spcPts val="325"/>
                </a:spcAft>
                <a:buClr>
                  <a:schemeClr val="accent1"/>
                </a:buClr>
                <a:buFont typeface="Calibri" pitchFamily="34" charset="0"/>
                <a:buChar char="◦"/>
                <a:defRPr kumimoji="1" sz="1138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1218750" indent="-185738" algn="l" defTabSz="742950" rtl="0" eaLnBrk="1" latinLnBrk="0" hangingPunct="1">
                <a:lnSpc>
                  <a:spcPct val="90000"/>
                </a:lnSpc>
                <a:spcBef>
                  <a:spcPts val="163"/>
                </a:spcBef>
                <a:spcAft>
                  <a:spcPts val="325"/>
                </a:spcAft>
                <a:buClr>
                  <a:schemeClr val="accent1"/>
                </a:buClr>
                <a:buFont typeface="Calibri" pitchFamily="34" charset="0"/>
                <a:buChar char="◦"/>
                <a:defRPr kumimoji="1" sz="1138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1381250" indent="-185738" algn="l" defTabSz="742950" rtl="0" eaLnBrk="1" latinLnBrk="0" hangingPunct="1">
                <a:lnSpc>
                  <a:spcPct val="90000"/>
                </a:lnSpc>
                <a:spcBef>
                  <a:spcPts val="163"/>
                </a:spcBef>
                <a:spcAft>
                  <a:spcPts val="325"/>
                </a:spcAft>
                <a:buClr>
                  <a:schemeClr val="accent1"/>
                </a:buClr>
                <a:buFont typeface="Calibri" pitchFamily="34" charset="0"/>
                <a:buChar char="◦"/>
                <a:defRPr kumimoji="1" sz="1138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Font typeface="Calibri" panose="020F0502020204030204" pitchFamily="34" charset="0"/>
                <a:buNone/>
              </a:pPr>
              <a:r>
                <a:rPr lang="ja-JP" altLang="en-US" sz="1600" dirty="0" smtClean="0">
                  <a:solidFill>
                    <a:schemeClr val="tx1"/>
                  </a:solidFill>
                  <a:latin typeface="ＭＳ Ｐゴシック" panose="020B0600070205080204" pitchFamily="50" charset="-128"/>
                  <a:ea typeface="ＭＳ Ｐゴシック" panose="020B0600070205080204" pitchFamily="50" charset="-128"/>
                </a:rPr>
                <a:t>　　　　　　　　　　　住民同士の「つながり」や「きずな」があると感じる区民の割合　</a:t>
              </a:r>
              <a:r>
                <a:rPr lang="en-US" altLang="ja-JP" sz="1600" dirty="0" smtClean="0">
                  <a:solidFill>
                    <a:schemeClr val="tx1"/>
                  </a:solidFill>
                  <a:latin typeface="ＭＳ Ｐゴシック" panose="020B0600070205080204" pitchFamily="50" charset="-128"/>
                  <a:ea typeface="ＭＳ Ｐゴシック" panose="020B0600070205080204" pitchFamily="50" charset="-128"/>
                </a:rPr>
                <a:t>70</a:t>
              </a:r>
              <a:r>
                <a:rPr lang="ja-JP" altLang="en-US" sz="1600" dirty="0" smtClean="0">
                  <a:solidFill>
                    <a:schemeClr val="tx1"/>
                  </a:solidFill>
                  <a:latin typeface="ＭＳ Ｐゴシック" panose="020B0600070205080204" pitchFamily="50" charset="-128"/>
                  <a:ea typeface="ＭＳ Ｐゴシック" panose="020B0600070205080204" pitchFamily="50" charset="-128"/>
                </a:rPr>
                <a:t>％</a:t>
              </a:r>
              <a:endParaRPr lang="en-US" altLang="ja-JP" dirty="0" smtClean="0">
                <a:solidFill>
                  <a:schemeClr val="tx1"/>
                </a:solidFill>
              </a:endParaRPr>
            </a:p>
          </p:txBody>
        </p:sp>
        <p:sp>
          <p:nvSpPr>
            <p:cNvPr id="17" name="角丸四角形 16"/>
            <p:cNvSpPr/>
            <p:nvPr/>
          </p:nvSpPr>
          <p:spPr>
            <a:xfrm>
              <a:off x="-975918" y="1335726"/>
              <a:ext cx="1173233" cy="281244"/>
            </a:xfrm>
            <a:prstGeom prst="round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ja-JP" altLang="en-US" sz="1600" dirty="0">
                  <a:latin typeface="UD デジタル 教科書体 NP-B" panose="02020700000000000000" pitchFamily="18" charset="-128"/>
                  <a:ea typeface="UD デジタル 教科書体 NP-B" panose="02020700000000000000" pitchFamily="18" charset="-128"/>
                </a:rPr>
                <a:t>成果</a:t>
              </a:r>
              <a:r>
                <a:rPr kumimoji="1" lang="ja-JP" altLang="en-US" sz="1600" dirty="0" smtClean="0">
                  <a:latin typeface="UD デジタル 教科書体 NP-B" panose="02020700000000000000" pitchFamily="18" charset="-128"/>
                  <a:ea typeface="UD デジタル 教科書体 NP-B" panose="02020700000000000000" pitchFamily="18" charset="-128"/>
                </a:rPr>
                <a:t>目標</a:t>
              </a:r>
              <a:endParaRPr kumimoji="1" lang="en-US" altLang="ja-JP" sz="1600" dirty="0" smtClean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endParaRPr>
            </a:p>
          </p:txBody>
        </p:sp>
      </p:grpSp>
      <p:sp>
        <p:nvSpPr>
          <p:cNvPr id="19" name="スライド番号プレースホルダー 7"/>
          <p:cNvSpPr>
            <a:spLocks noGrp="1"/>
          </p:cNvSpPr>
          <p:nvPr/>
        </p:nvSpPr>
        <p:spPr>
          <a:xfrm>
            <a:off x="8577133" y="6403879"/>
            <a:ext cx="106602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853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kumimoji="1" lang="en-US" altLang="ja-JP" sz="1600" dirty="0" smtClean="0"/>
              <a:t>18</a:t>
            </a:r>
            <a:endParaRPr kumimoji="1" lang="ja-JP" altLang="en-US" sz="1600" dirty="0"/>
          </a:p>
        </p:txBody>
      </p:sp>
    </p:spTree>
    <p:extLst>
      <p:ext uri="{BB962C8B-B14F-4D97-AF65-F5344CB8AC3E}">
        <p14:creationId xmlns:p14="http://schemas.microsoft.com/office/powerpoint/2010/main" val="62448342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ja-JP" sz="2400" dirty="0" smtClean="0"/>
              <a:t>Ⅳ</a:t>
            </a:r>
            <a:r>
              <a:rPr lang="ja-JP" altLang="en-US" sz="2400" dirty="0" smtClean="0"/>
              <a:t>－１　　</a:t>
            </a:r>
            <a:r>
              <a:rPr lang="en-US" altLang="ja-JP" sz="2400" dirty="0" smtClean="0"/>
              <a:t>【</a:t>
            </a:r>
            <a:r>
              <a:rPr lang="ja-JP" altLang="en-US" sz="2400" dirty="0" smtClean="0"/>
              <a:t>施策展開の方向性</a:t>
            </a:r>
            <a:r>
              <a:rPr lang="en-US" altLang="ja-JP" sz="2400" dirty="0" smtClean="0"/>
              <a:t>】</a:t>
            </a:r>
            <a:br>
              <a:rPr lang="en-US" altLang="ja-JP" sz="2400" dirty="0" smtClean="0"/>
            </a:br>
            <a:r>
              <a:rPr lang="ja-JP" altLang="en-US" sz="2400" dirty="0"/>
              <a:t>　</a:t>
            </a:r>
            <a:r>
              <a:rPr lang="ja-JP" altLang="en-US" sz="2400" dirty="0" smtClean="0"/>
              <a:t>　　　　　人と人がつながり、城東区を誇りに思えるコミュニティ</a:t>
            </a:r>
            <a:r>
              <a:rPr lang="en-US" altLang="ja-JP" sz="2400" dirty="0" smtClean="0"/>
              <a:t/>
            </a:r>
            <a:br>
              <a:rPr lang="en-US" altLang="ja-JP" sz="2400" dirty="0" smtClean="0"/>
            </a:br>
            <a:r>
              <a:rPr lang="ja-JP" altLang="en-US" sz="2400" dirty="0"/>
              <a:t>　</a:t>
            </a:r>
            <a:r>
              <a:rPr lang="ja-JP" altLang="en-US" sz="2400" dirty="0" smtClean="0"/>
              <a:t>　　　　　豊かなまちへ</a:t>
            </a:r>
            <a:endParaRPr lang="ja-JP" altLang="en-US" sz="2400" dirty="0"/>
          </a:p>
        </p:txBody>
      </p:sp>
      <p:pic>
        <p:nvPicPr>
          <p:cNvPr id="6" name="図 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59348" y="374672"/>
            <a:ext cx="619200" cy="619200"/>
          </a:xfrm>
          <a:prstGeom prst="rect">
            <a:avLst/>
          </a:prstGeom>
        </p:spPr>
      </p:pic>
      <p:pic>
        <p:nvPicPr>
          <p:cNvPr id="7" name="図 6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11276" y="374672"/>
            <a:ext cx="619200" cy="619200"/>
          </a:xfrm>
          <a:prstGeom prst="rect">
            <a:avLst/>
          </a:prstGeom>
        </p:spPr>
      </p:pic>
      <p:pic>
        <p:nvPicPr>
          <p:cNvPr id="5" name="図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14466" y="374672"/>
            <a:ext cx="1667938" cy="426570"/>
          </a:xfrm>
          <a:prstGeom prst="rect">
            <a:avLst/>
          </a:prstGeom>
        </p:spPr>
      </p:pic>
      <p:sp>
        <p:nvSpPr>
          <p:cNvPr id="18" name="角丸四角形 17"/>
          <p:cNvSpPr/>
          <p:nvPr/>
        </p:nvSpPr>
        <p:spPr>
          <a:xfrm>
            <a:off x="535670" y="1845733"/>
            <a:ext cx="2355014" cy="292783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具体的</a:t>
            </a:r>
            <a:r>
              <a:rPr kumimoji="1" lang="ja-JP" altLang="en-US" sz="1600" dirty="0" smtClean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な取組み（例）</a:t>
            </a:r>
            <a:endParaRPr kumimoji="1" lang="en-US" altLang="ja-JP" sz="1600" dirty="0" smtClean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10" name="タイトル 1"/>
          <p:cNvSpPr txBox="1">
            <a:spLocks/>
          </p:cNvSpPr>
          <p:nvPr/>
        </p:nvSpPr>
        <p:spPr>
          <a:xfrm>
            <a:off x="787301" y="2014691"/>
            <a:ext cx="7981647" cy="610429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marL="0" algn="l" defTabSz="74295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kumimoji="1" sz="3900" kern="1200" spc="-41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ja-JP" altLang="en-US" sz="1400" dirty="0" smtClean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①　区役所・中間支援組織（まちづくりセンター）による地域活動協議会の自律運営に向けた支援</a:t>
            </a:r>
            <a:r>
              <a:rPr lang="en-US" altLang="ja-JP" sz="1400" dirty="0" smtClean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/>
            </a:r>
            <a:br>
              <a:rPr lang="en-US" altLang="ja-JP" sz="1400" dirty="0" smtClean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</a:br>
            <a:r>
              <a:rPr lang="ja-JP" altLang="en-US" sz="1400" dirty="0" smtClean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②　各種まちづくりの担い手との協働・支援による区民全体の魅力あるまちづくりが進む環境づくり</a:t>
            </a:r>
            <a:endParaRPr lang="ja-JP" altLang="en-US" sz="1400" dirty="0">
              <a:solidFill>
                <a:schemeClr val="tx1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11" name="タイトル 1"/>
          <p:cNvSpPr txBox="1">
            <a:spLocks/>
          </p:cNvSpPr>
          <p:nvPr/>
        </p:nvSpPr>
        <p:spPr>
          <a:xfrm>
            <a:off x="-742" y="2629452"/>
            <a:ext cx="1455799" cy="29542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marL="0" algn="l" defTabSz="74295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kumimoji="1" sz="3900" kern="1200" spc="-41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ja-JP" sz="1400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【</a:t>
            </a:r>
            <a:r>
              <a:rPr lang="ja-JP" altLang="en-US" sz="1400" dirty="0" smtClean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イメージ図</a:t>
            </a:r>
            <a:r>
              <a:rPr lang="en-US" altLang="ja-JP" sz="1400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】</a:t>
            </a:r>
            <a:endParaRPr lang="ja-JP" altLang="en-US" sz="1400" dirty="0">
              <a:solidFill>
                <a:schemeClr val="tx1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8" name="フローチャート: 端子 7"/>
          <p:cNvSpPr/>
          <p:nvPr/>
        </p:nvSpPr>
        <p:spPr>
          <a:xfrm>
            <a:off x="535670" y="3007751"/>
            <a:ext cx="1902730" cy="383150"/>
          </a:xfrm>
          <a:prstGeom prst="flowChartTerminator">
            <a:avLst/>
          </a:prstGeom>
          <a:solidFill>
            <a:srgbClr val="FFFF00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400" dirty="0" smtClean="0">
                <a:solidFill>
                  <a:schemeClr val="tx1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中間支援組織</a:t>
            </a:r>
            <a:endParaRPr kumimoji="1" lang="ja-JP" altLang="en-US" sz="1400" dirty="0">
              <a:solidFill>
                <a:schemeClr val="tx1"/>
              </a:solidFill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</p:txBody>
      </p:sp>
      <p:sp>
        <p:nvSpPr>
          <p:cNvPr id="15" name="1 つの角を切り取った四角形 14"/>
          <p:cNvSpPr/>
          <p:nvPr/>
        </p:nvSpPr>
        <p:spPr>
          <a:xfrm>
            <a:off x="404865" y="3469373"/>
            <a:ext cx="2085975" cy="1159777"/>
          </a:xfrm>
          <a:prstGeom prst="snip1Rect">
            <a:avLst/>
          </a:prstGeom>
          <a:noFill/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" name="テキスト ボックス 16"/>
          <p:cNvSpPr txBox="1"/>
          <p:nvPr/>
        </p:nvSpPr>
        <p:spPr>
          <a:xfrm>
            <a:off x="1143052" y="3906386"/>
            <a:ext cx="609600" cy="285750"/>
          </a:xfrm>
          <a:prstGeom prst="rect">
            <a:avLst/>
          </a:prstGeom>
          <a:noFill/>
        </p:spPr>
        <p:txBody>
          <a:bodyPr wrap="square" lIns="36000" tIns="36000" rIns="36000" bIns="36000" rtlCol="0" anchor="ctr">
            <a:spAutoFit/>
          </a:bodyPr>
          <a:lstStyle/>
          <a:p>
            <a:r>
              <a:rPr kumimoji="1" lang="ja-JP" altLang="en-US" sz="1400" dirty="0" smtClean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区役所</a:t>
            </a:r>
            <a:endParaRPr kumimoji="1" lang="ja-JP" altLang="en-US" sz="1400" dirty="0"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</p:txBody>
      </p:sp>
      <p:sp>
        <p:nvSpPr>
          <p:cNvPr id="20" name="1 つの角を切り取った四角形 19"/>
          <p:cNvSpPr/>
          <p:nvPr/>
        </p:nvSpPr>
        <p:spPr>
          <a:xfrm>
            <a:off x="2400300" y="4410060"/>
            <a:ext cx="6196065" cy="1743824"/>
          </a:xfrm>
          <a:prstGeom prst="snip1Rect">
            <a:avLst/>
          </a:prstGeom>
          <a:noFill/>
          <a:ln w="6350">
            <a:solidFill>
              <a:schemeClr val="tx1"/>
            </a:solidFill>
          </a:ln>
          <a:scene3d>
            <a:camera prst="orthographicFront">
              <a:rot lat="0" lon="10799977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 useBgFill="1">
        <p:nvSpPr>
          <p:cNvPr id="21" name="テキスト ボックス 20"/>
          <p:cNvSpPr txBox="1"/>
          <p:nvPr/>
        </p:nvSpPr>
        <p:spPr>
          <a:xfrm>
            <a:off x="1993798" y="5999016"/>
            <a:ext cx="609600" cy="257369"/>
          </a:xfrm>
          <a:prstGeom prst="rect">
            <a:avLst/>
          </a:prstGeom>
        </p:spPr>
        <p:txBody>
          <a:bodyPr wrap="square" lIns="36000" tIns="36000" rIns="36000" bIns="36000" rtlCol="0" anchor="ctr">
            <a:spAutoFit/>
          </a:bodyPr>
          <a:lstStyle/>
          <a:p>
            <a:pPr algn="r"/>
            <a:r>
              <a:rPr kumimoji="1" lang="ja-JP" altLang="en-US" sz="12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区民</a:t>
            </a:r>
          </a:p>
        </p:txBody>
      </p:sp>
      <p:pic>
        <p:nvPicPr>
          <p:cNvPr id="22" name="図 2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51123" y="5313564"/>
            <a:ext cx="1166683" cy="1015015"/>
          </a:xfrm>
          <a:prstGeom prst="rect">
            <a:avLst/>
          </a:prstGeom>
        </p:spPr>
      </p:pic>
      <p:pic>
        <p:nvPicPr>
          <p:cNvPr id="14" name="図 1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764" y="3402393"/>
            <a:ext cx="800257" cy="800257"/>
          </a:xfrm>
          <a:prstGeom prst="rect">
            <a:avLst/>
          </a:prstGeom>
        </p:spPr>
      </p:pic>
      <p:sp>
        <p:nvSpPr>
          <p:cNvPr id="24" name="屈折矢印 23"/>
          <p:cNvSpPr/>
          <p:nvPr/>
        </p:nvSpPr>
        <p:spPr>
          <a:xfrm rot="5400000">
            <a:off x="1050426" y="4157903"/>
            <a:ext cx="1121213" cy="1991509"/>
          </a:xfrm>
          <a:prstGeom prst="bentUpArrow">
            <a:avLst>
              <a:gd name="adj1" fmla="val 34788"/>
              <a:gd name="adj2" fmla="val 30813"/>
              <a:gd name="adj3" fmla="val 27891"/>
            </a:avLst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" name="テキスト ボックス 24"/>
          <p:cNvSpPr txBox="1"/>
          <p:nvPr/>
        </p:nvSpPr>
        <p:spPr>
          <a:xfrm>
            <a:off x="726798" y="5189739"/>
            <a:ext cx="1520473" cy="380480"/>
          </a:xfrm>
          <a:prstGeom prst="rect">
            <a:avLst/>
          </a:prstGeom>
          <a:noFill/>
        </p:spPr>
        <p:txBody>
          <a:bodyPr wrap="square" lIns="36000" tIns="36000" rIns="36000" bIns="36000" rtlCol="0" anchor="ctr">
            <a:spAutoFit/>
          </a:bodyPr>
          <a:lstStyle/>
          <a:p>
            <a:pPr algn="ctr"/>
            <a:r>
              <a:rPr kumimoji="1" lang="ja-JP" altLang="en-US" sz="10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地域活動</a:t>
            </a:r>
            <a:r>
              <a:rPr kumimoji="1" lang="ja-JP" altLang="en-US" sz="10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の参画を</a:t>
            </a:r>
            <a:endParaRPr kumimoji="1" lang="en-US" altLang="ja-JP" sz="1000" dirty="0" smtClean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algn="ctr"/>
            <a:r>
              <a:rPr kumimoji="1" lang="ja-JP" altLang="en-US" sz="10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啓発</a:t>
            </a:r>
          </a:p>
        </p:txBody>
      </p:sp>
      <p:sp>
        <p:nvSpPr>
          <p:cNvPr id="26" name="角丸四角形 25"/>
          <p:cNvSpPr/>
          <p:nvPr/>
        </p:nvSpPr>
        <p:spPr>
          <a:xfrm>
            <a:off x="3632322" y="4990421"/>
            <a:ext cx="1952136" cy="1015049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1" lang="ja-JP" altLang="en-US" sz="1000" b="1" dirty="0" smtClean="0">
                <a:solidFill>
                  <a:schemeClr val="tx1"/>
                </a:solidFill>
              </a:rPr>
              <a:t>市から委嘱されていないが</a:t>
            </a:r>
            <a:endParaRPr kumimoji="1" lang="en-US" altLang="ja-JP" sz="1000" b="1" dirty="0" smtClean="0">
              <a:solidFill>
                <a:schemeClr val="tx1"/>
              </a:solidFill>
            </a:endParaRPr>
          </a:p>
          <a:p>
            <a:r>
              <a:rPr kumimoji="1" lang="ja-JP" altLang="en-US" sz="1000" b="1" dirty="0">
                <a:solidFill>
                  <a:schemeClr val="tx1"/>
                </a:solidFill>
              </a:rPr>
              <a:t>まちづくり</a:t>
            </a:r>
            <a:r>
              <a:rPr kumimoji="1" lang="ja-JP" altLang="en-US" sz="1000" b="1" dirty="0" smtClean="0">
                <a:solidFill>
                  <a:schemeClr val="tx1"/>
                </a:solidFill>
              </a:rPr>
              <a:t>の業務を自主的に</a:t>
            </a:r>
            <a:endParaRPr kumimoji="1" lang="en-US" altLang="ja-JP" sz="1000" b="1" dirty="0" smtClean="0">
              <a:solidFill>
                <a:schemeClr val="tx1"/>
              </a:solidFill>
            </a:endParaRPr>
          </a:p>
          <a:p>
            <a:r>
              <a:rPr kumimoji="1" lang="ja-JP" altLang="en-US" sz="1000" b="1" dirty="0">
                <a:solidFill>
                  <a:schemeClr val="tx1"/>
                </a:solidFill>
              </a:rPr>
              <a:t>行っている</a:t>
            </a:r>
            <a:r>
              <a:rPr kumimoji="1" lang="ja-JP" altLang="en-US" sz="1000" b="1" dirty="0" smtClean="0">
                <a:solidFill>
                  <a:schemeClr val="tx1"/>
                </a:solidFill>
              </a:rPr>
              <a:t>団体</a:t>
            </a:r>
            <a:endParaRPr kumimoji="1" lang="en-US" altLang="ja-JP" sz="1000" b="1" dirty="0" smtClean="0">
              <a:solidFill>
                <a:schemeClr val="tx1"/>
              </a:solidFill>
            </a:endParaRPr>
          </a:p>
          <a:p>
            <a:r>
              <a:rPr kumimoji="1" lang="en-US" altLang="ja-JP" sz="1000" b="1" dirty="0" smtClean="0">
                <a:solidFill>
                  <a:schemeClr val="tx1"/>
                </a:solidFill>
              </a:rPr>
              <a:t>〔</a:t>
            </a:r>
            <a:r>
              <a:rPr kumimoji="1" lang="ja-JP" altLang="en-US" sz="1000" b="1" dirty="0" smtClean="0">
                <a:solidFill>
                  <a:schemeClr val="tx1"/>
                </a:solidFill>
              </a:rPr>
              <a:t>スポーツ</a:t>
            </a:r>
            <a:r>
              <a:rPr kumimoji="1" lang="ja-JP" altLang="en-US" sz="1000" b="1" dirty="0">
                <a:solidFill>
                  <a:schemeClr val="tx1"/>
                </a:solidFill>
              </a:rPr>
              <a:t>レクリエ</a:t>
            </a:r>
            <a:r>
              <a:rPr kumimoji="1" lang="ja-JP" altLang="en-US" sz="1000" b="1" dirty="0" smtClean="0">
                <a:solidFill>
                  <a:schemeClr val="tx1"/>
                </a:solidFill>
              </a:rPr>
              <a:t>ーション協会、</a:t>
            </a:r>
            <a:endParaRPr kumimoji="1" lang="en-US" altLang="ja-JP" sz="1000" b="1" dirty="0" smtClean="0">
              <a:solidFill>
                <a:schemeClr val="tx1"/>
              </a:solidFill>
            </a:endParaRPr>
          </a:p>
          <a:p>
            <a:r>
              <a:rPr kumimoji="1" lang="ja-JP" altLang="en-US" sz="1000" b="1" dirty="0" smtClean="0">
                <a:solidFill>
                  <a:schemeClr val="tx1"/>
                </a:solidFill>
              </a:rPr>
              <a:t>城東区ゆめ～まち～未来会議、アイラブ城北川実行委員会</a:t>
            </a:r>
            <a:r>
              <a:rPr kumimoji="1" lang="en-US" altLang="ja-JP" sz="1000" b="1" dirty="0" smtClean="0">
                <a:solidFill>
                  <a:schemeClr val="tx1"/>
                </a:solidFill>
              </a:rPr>
              <a:t>〕</a:t>
            </a:r>
            <a:endParaRPr kumimoji="1" lang="ja-JP" altLang="en-US" sz="1000" b="1" dirty="0">
              <a:solidFill>
                <a:schemeClr val="tx1"/>
              </a:solidFill>
            </a:endParaRPr>
          </a:p>
        </p:txBody>
      </p:sp>
      <p:sp>
        <p:nvSpPr>
          <p:cNvPr id="27" name="角丸四角形 26"/>
          <p:cNvSpPr/>
          <p:nvPr/>
        </p:nvSpPr>
        <p:spPr>
          <a:xfrm>
            <a:off x="5923345" y="4533901"/>
            <a:ext cx="2248260" cy="932063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1" lang="ja-JP" altLang="en-US" sz="1000" b="1" dirty="0" smtClean="0">
                <a:solidFill>
                  <a:schemeClr val="tx1"/>
                </a:solidFill>
              </a:rPr>
              <a:t>市から委嘱されているまちづくり団体</a:t>
            </a:r>
            <a:endParaRPr kumimoji="1" lang="en-US" altLang="ja-JP" sz="1000" b="1" dirty="0" smtClean="0">
              <a:solidFill>
                <a:schemeClr val="tx1"/>
              </a:solidFill>
            </a:endParaRPr>
          </a:p>
          <a:p>
            <a:r>
              <a:rPr kumimoji="1" lang="en-US" altLang="ja-JP" sz="1000" b="1" dirty="0" smtClean="0">
                <a:solidFill>
                  <a:schemeClr val="tx1"/>
                </a:solidFill>
              </a:rPr>
              <a:t>〔</a:t>
            </a:r>
            <a:r>
              <a:rPr kumimoji="1" lang="ja-JP" altLang="en-US" sz="1000" b="1" dirty="0" smtClean="0">
                <a:solidFill>
                  <a:schemeClr val="tx1"/>
                </a:solidFill>
              </a:rPr>
              <a:t>青少年指導員、青少年福祉委員、</a:t>
            </a:r>
            <a:endParaRPr kumimoji="1" lang="en-US" altLang="ja-JP" sz="1000" b="1" dirty="0" smtClean="0">
              <a:solidFill>
                <a:schemeClr val="tx1"/>
              </a:solidFill>
            </a:endParaRPr>
          </a:p>
          <a:p>
            <a:r>
              <a:rPr kumimoji="1" lang="ja-JP" altLang="en-US" sz="1000" b="1" dirty="0" smtClean="0">
                <a:solidFill>
                  <a:schemeClr val="tx1"/>
                </a:solidFill>
              </a:rPr>
              <a:t>生涯学習推進員、人権啓発推進員、スポーツ推進委員等</a:t>
            </a:r>
            <a:r>
              <a:rPr kumimoji="1" lang="en-US" altLang="ja-JP" sz="1000" b="1" dirty="0" smtClean="0">
                <a:solidFill>
                  <a:schemeClr val="tx1"/>
                </a:solidFill>
              </a:rPr>
              <a:t>〕</a:t>
            </a:r>
            <a:endParaRPr kumimoji="1" lang="ja-JP" altLang="en-US" sz="1000" b="1" dirty="0">
              <a:solidFill>
                <a:schemeClr val="tx1"/>
              </a:solidFill>
            </a:endParaRPr>
          </a:p>
        </p:txBody>
      </p:sp>
      <p:sp>
        <p:nvSpPr>
          <p:cNvPr id="28" name="左右矢印 27"/>
          <p:cNvSpPr/>
          <p:nvPr/>
        </p:nvSpPr>
        <p:spPr>
          <a:xfrm>
            <a:off x="2371044" y="4445349"/>
            <a:ext cx="3552301" cy="403181"/>
          </a:xfrm>
          <a:prstGeom prst="leftRightArrow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72000" rIns="36000" bIns="36000" rtlCol="0" anchor="ctr"/>
          <a:lstStyle/>
          <a:p>
            <a:pPr algn="ctr"/>
            <a:r>
              <a:rPr kumimoji="1" lang="ja-JP" altLang="en-US" sz="1000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協働</a:t>
            </a:r>
            <a:endParaRPr kumimoji="1" lang="en-US" altLang="ja-JP" sz="1000" dirty="0" smtClean="0">
              <a:solidFill>
                <a:schemeClr val="tx1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29" name="右矢印 28"/>
          <p:cNvSpPr/>
          <p:nvPr/>
        </p:nvSpPr>
        <p:spPr>
          <a:xfrm rot="1095955">
            <a:off x="1210502" y="4726991"/>
            <a:ext cx="2481158" cy="415645"/>
          </a:xfrm>
          <a:prstGeom prst="rightArrow">
            <a:avLst>
              <a:gd name="adj1" fmla="val 50000"/>
              <a:gd name="adj2" fmla="val 48013"/>
            </a:avLst>
          </a:prstGeom>
          <a:noFill/>
          <a:ln w="19050">
            <a:solidFill>
              <a:srgbClr val="0E70C7">
                <a:alpha val="97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72000" rIns="36000" bIns="36000" rtlCol="0" anchor="ctr"/>
          <a:lstStyle/>
          <a:p>
            <a:pPr algn="ctr"/>
            <a:r>
              <a:rPr kumimoji="1" lang="ja-JP" altLang="en-US" sz="1000" dirty="0" smtClean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　　支援</a:t>
            </a:r>
            <a:endParaRPr kumimoji="1" lang="ja-JP" altLang="en-US" sz="1000" dirty="0">
              <a:solidFill>
                <a:schemeClr val="tx1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31" name="楕円 30"/>
          <p:cNvSpPr/>
          <p:nvPr/>
        </p:nvSpPr>
        <p:spPr>
          <a:xfrm>
            <a:off x="4680672" y="2677943"/>
            <a:ext cx="5006253" cy="1629614"/>
          </a:xfrm>
          <a:prstGeom prst="ellipse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0" name="右矢印 29"/>
          <p:cNvSpPr/>
          <p:nvPr/>
        </p:nvSpPr>
        <p:spPr>
          <a:xfrm rot="18820777">
            <a:off x="4820730" y="3994511"/>
            <a:ext cx="682098" cy="517527"/>
          </a:xfrm>
          <a:prstGeom prst="rightArrow">
            <a:avLst>
              <a:gd name="adj1" fmla="val 50000"/>
              <a:gd name="adj2" fmla="val 36691"/>
            </a:avLst>
          </a:prstGeom>
          <a:noFill/>
          <a:ln w="19050">
            <a:solidFill>
              <a:schemeClr val="tx1">
                <a:alpha val="97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72000" rIns="36000" bIns="36000" rtlCol="0" anchor="ctr"/>
          <a:lstStyle/>
          <a:p>
            <a:pPr algn="ctr"/>
            <a:r>
              <a:rPr kumimoji="1" lang="ja-JP" altLang="en-US" sz="1000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参画</a:t>
            </a:r>
          </a:p>
        </p:txBody>
      </p:sp>
      <p:sp>
        <p:nvSpPr>
          <p:cNvPr id="32" name="楕円 31"/>
          <p:cNvSpPr/>
          <p:nvPr/>
        </p:nvSpPr>
        <p:spPr>
          <a:xfrm>
            <a:off x="4845990" y="2753708"/>
            <a:ext cx="4840935" cy="1521746"/>
          </a:xfrm>
          <a:prstGeom prst="ellipse">
            <a:avLst/>
          </a:prstGeom>
          <a:solidFill>
            <a:schemeClr val="bg1"/>
          </a:solidFill>
          <a:ln w="6350">
            <a:solidFill>
              <a:schemeClr val="tx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3" name="テキスト ボックス 32"/>
          <p:cNvSpPr txBox="1"/>
          <p:nvPr/>
        </p:nvSpPr>
        <p:spPr>
          <a:xfrm>
            <a:off x="6275770" y="2719191"/>
            <a:ext cx="2417176" cy="442035"/>
          </a:xfrm>
          <a:prstGeom prst="rect">
            <a:avLst/>
          </a:prstGeom>
          <a:noFill/>
        </p:spPr>
        <p:txBody>
          <a:bodyPr wrap="square" lIns="36000" tIns="36000" rIns="36000" bIns="36000" rtlCol="0" anchor="ctr">
            <a:spAutoFit/>
          </a:bodyPr>
          <a:lstStyle/>
          <a:p>
            <a:pPr algn="ctr"/>
            <a:r>
              <a:rPr kumimoji="1" lang="ja-JP" altLang="en-US" sz="14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地域活動協</a:t>
            </a:r>
            <a:r>
              <a:rPr kumimoji="1" lang="ja-JP" altLang="en-US" sz="1400" dirty="0" smtClean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議会</a:t>
            </a:r>
            <a:endParaRPr kumimoji="1" lang="en-US" altLang="ja-JP" sz="1400" dirty="0" smtClean="0"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  <a:p>
            <a:pPr algn="ctr"/>
            <a:r>
              <a:rPr kumimoji="1" lang="ja-JP" altLang="en-US" sz="1000" dirty="0" smtClean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（自律的な地域運営の仕組み）</a:t>
            </a:r>
            <a:endParaRPr kumimoji="1" lang="ja-JP" altLang="en-US" sz="1000" dirty="0"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</p:txBody>
      </p:sp>
      <p:sp>
        <p:nvSpPr>
          <p:cNvPr id="35" name="テキスト ボックス 34"/>
          <p:cNvSpPr txBox="1"/>
          <p:nvPr/>
        </p:nvSpPr>
        <p:spPr>
          <a:xfrm>
            <a:off x="5015252" y="3099117"/>
            <a:ext cx="889959" cy="226591"/>
          </a:xfrm>
          <a:prstGeom prst="rect">
            <a:avLst/>
          </a:prstGeom>
          <a:noFill/>
        </p:spPr>
        <p:txBody>
          <a:bodyPr wrap="square" lIns="36000" tIns="36000" rIns="36000" bIns="36000" rtlCol="0" anchor="ctr">
            <a:spAutoFit/>
          </a:bodyPr>
          <a:lstStyle/>
          <a:p>
            <a:pPr algn="ctr"/>
            <a:r>
              <a:rPr kumimoji="1" lang="ja-JP" altLang="en-US" sz="1000" dirty="0" smtClean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校区等地域</a:t>
            </a:r>
            <a:endParaRPr kumimoji="1" lang="ja-JP" altLang="en-US" sz="1000" dirty="0"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</p:txBody>
      </p:sp>
      <p:sp>
        <p:nvSpPr>
          <p:cNvPr id="37" name="楕円 36"/>
          <p:cNvSpPr/>
          <p:nvPr/>
        </p:nvSpPr>
        <p:spPr>
          <a:xfrm>
            <a:off x="5027818" y="3510997"/>
            <a:ext cx="1185229" cy="272412"/>
          </a:xfrm>
          <a:prstGeom prst="ellipse">
            <a:avLst/>
          </a:prstGeom>
          <a:solidFill>
            <a:schemeClr val="accent1">
              <a:lumMod val="5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/>
          <a:lstStyle/>
          <a:p>
            <a:pPr algn="ctr">
              <a:lnSpc>
                <a:spcPts val="900"/>
              </a:lnSpc>
            </a:pPr>
            <a:r>
              <a:rPr kumimoji="1" lang="ja-JP" altLang="en-US" sz="900" dirty="0">
                <a:solidFill>
                  <a:schemeClr val="bg1"/>
                </a:solidFill>
              </a:rPr>
              <a:t>地域</a:t>
            </a:r>
            <a:r>
              <a:rPr kumimoji="1" lang="ja-JP" altLang="en-US" sz="900" dirty="0" smtClean="0">
                <a:solidFill>
                  <a:schemeClr val="bg1"/>
                </a:solidFill>
              </a:rPr>
              <a:t>振興</a:t>
            </a:r>
            <a:r>
              <a:rPr kumimoji="1" lang="ja-JP" altLang="en-US" sz="900" dirty="0">
                <a:solidFill>
                  <a:schemeClr val="bg1"/>
                </a:solidFill>
              </a:rPr>
              <a:t>会</a:t>
            </a:r>
            <a:r>
              <a:rPr kumimoji="1" lang="ja-JP" altLang="en-US" sz="900" dirty="0" smtClean="0">
                <a:solidFill>
                  <a:schemeClr val="bg1"/>
                </a:solidFill>
              </a:rPr>
              <a:t>等の</a:t>
            </a:r>
            <a:endParaRPr kumimoji="1" lang="en-US" altLang="ja-JP" sz="900" dirty="0" smtClean="0">
              <a:solidFill>
                <a:schemeClr val="bg1"/>
              </a:solidFill>
            </a:endParaRPr>
          </a:p>
          <a:p>
            <a:pPr algn="ctr">
              <a:lnSpc>
                <a:spcPts val="900"/>
              </a:lnSpc>
            </a:pPr>
            <a:r>
              <a:rPr kumimoji="1" lang="ja-JP" altLang="en-US" sz="900" dirty="0">
                <a:solidFill>
                  <a:schemeClr val="bg1"/>
                </a:solidFill>
              </a:rPr>
              <a:t>地域団体</a:t>
            </a:r>
            <a:endParaRPr kumimoji="1" lang="en-US" altLang="ja-JP" sz="900" dirty="0" smtClean="0">
              <a:solidFill>
                <a:schemeClr val="bg1"/>
              </a:solidFill>
            </a:endParaRPr>
          </a:p>
        </p:txBody>
      </p:sp>
      <p:sp>
        <p:nvSpPr>
          <p:cNvPr id="39" name="楕円 38"/>
          <p:cNvSpPr/>
          <p:nvPr/>
        </p:nvSpPr>
        <p:spPr>
          <a:xfrm>
            <a:off x="5836106" y="3808402"/>
            <a:ext cx="848894" cy="272412"/>
          </a:xfrm>
          <a:prstGeom prst="ellipse">
            <a:avLst/>
          </a:prstGeom>
          <a:solidFill>
            <a:schemeClr val="accent1">
              <a:lumMod val="5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/>
          <a:lstStyle/>
          <a:p>
            <a:pPr algn="ctr">
              <a:lnSpc>
                <a:spcPts val="900"/>
              </a:lnSpc>
            </a:pPr>
            <a:r>
              <a:rPr kumimoji="1" lang="ja-JP" altLang="en-US" sz="900" dirty="0" smtClean="0">
                <a:solidFill>
                  <a:schemeClr val="bg1"/>
                </a:solidFill>
              </a:rPr>
              <a:t>地域社協・</a:t>
            </a:r>
            <a:endParaRPr kumimoji="1" lang="en-US" altLang="ja-JP" sz="900" dirty="0" smtClean="0">
              <a:solidFill>
                <a:schemeClr val="bg1"/>
              </a:solidFill>
            </a:endParaRPr>
          </a:p>
          <a:p>
            <a:pPr algn="ctr">
              <a:lnSpc>
                <a:spcPts val="900"/>
              </a:lnSpc>
            </a:pPr>
            <a:r>
              <a:rPr kumimoji="1" lang="ja-JP" altLang="en-US" sz="900" dirty="0">
                <a:solidFill>
                  <a:schemeClr val="bg1"/>
                </a:solidFill>
              </a:rPr>
              <a:t>民生委員</a:t>
            </a:r>
            <a:endParaRPr kumimoji="1" lang="en-US" altLang="ja-JP" sz="900" dirty="0" smtClean="0">
              <a:solidFill>
                <a:schemeClr val="bg1"/>
              </a:solidFill>
            </a:endParaRPr>
          </a:p>
        </p:txBody>
      </p:sp>
      <p:sp>
        <p:nvSpPr>
          <p:cNvPr id="40" name="楕円 39"/>
          <p:cNvSpPr/>
          <p:nvPr/>
        </p:nvSpPr>
        <p:spPr>
          <a:xfrm>
            <a:off x="6697614" y="3751609"/>
            <a:ext cx="722493" cy="164005"/>
          </a:xfrm>
          <a:prstGeom prst="ellipse">
            <a:avLst/>
          </a:prstGeom>
          <a:solidFill>
            <a:schemeClr val="accent1">
              <a:lumMod val="5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/>
          <a:lstStyle/>
          <a:p>
            <a:pPr algn="ctr">
              <a:lnSpc>
                <a:spcPts val="900"/>
              </a:lnSpc>
            </a:pPr>
            <a:r>
              <a:rPr kumimoji="1" lang="ja-JP" altLang="en-US" sz="900" dirty="0">
                <a:solidFill>
                  <a:schemeClr val="bg1"/>
                </a:solidFill>
              </a:rPr>
              <a:t>地域住民</a:t>
            </a:r>
            <a:endParaRPr kumimoji="1" lang="en-US" altLang="ja-JP" sz="900" dirty="0" smtClean="0">
              <a:solidFill>
                <a:schemeClr val="bg1"/>
              </a:solidFill>
            </a:endParaRPr>
          </a:p>
        </p:txBody>
      </p:sp>
      <p:sp>
        <p:nvSpPr>
          <p:cNvPr id="41" name="楕円 40"/>
          <p:cNvSpPr/>
          <p:nvPr/>
        </p:nvSpPr>
        <p:spPr>
          <a:xfrm>
            <a:off x="7039189" y="3973293"/>
            <a:ext cx="859365" cy="262072"/>
          </a:xfrm>
          <a:prstGeom prst="ellipse">
            <a:avLst/>
          </a:prstGeom>
          <a:solidFill>
            <a:schemeClr val="accent1">
              <a:lumMod val="5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/>
          <a:lstStyle/>
          <a:p>
            <a:pPr algn="ctr">
              <a:lnSpc>
                <a:spcPts val="900"/>
              </a:lnSpc>
            </a:pPr>
            <a:r>
              <a:rPr kumimoji="1" lang="ja-JP" altLang="en-US" sz="900" dirty="0" smtClean="0">
                <a:solidFill>
                  <a:schemeClr val="bg1"/>
                </a:solidFill>
              </a:rPr>
              <a:t>企業・</a:t>
            </a:r>
            <a:endParaRPr kumimoji="1" lang="en-US" altLang="ja-JP" sz="900" dirty="0" smtClean="0">
              <a:solidFill>
                <a:schemeClr val="bg1"/>
              </a:solidFill>
            </a:endParaRPr>
          </a:p>
          <a:p>
            <a:pPr algn="ctr">
              <a:lnSpc>
                <a:spcPts val="900"/>
              </a:lnSpc>
            </a:pPr>
            <a:r>
              <a:rPr kumimoji="1" lang="ja-JP" altLang="en-US" sz="900" dirty="0">
                <a:solidFill>
                  <a:schemeClr val="bg1"/>
                </a:solidFill>
              </a:rPr>
              <a:t>通勤者</a:t>
            </a:r>
            <a:endParaRPr kumimoji="1" lang="en-US" altLang="ja-JP" sz="900" dirty="0" smtClean="0">
              <a:solidFill>
                <a:schemeClr val="bg1"/>
              </a:solidFill>
            </a:endParaRPr>
          </a:p>
        </p:txBody>
      </p:sp>
      <p:sp>
        <p:nvSpPr>
          <p:cNvPr id="42" name="楕円 41"/>
          <p:cNvSpPr/>
          <p:nvPr/>
        </p:nvSpPr>
        <p:spPr>
          <a:xfrm>
            <a:off x="7675116" y="3740006"/>
            <a:ext cx="722493" cy="261567"/>
          </a:xfrm>
          <a:prstGeom prst="ellipse">
            <a:avLst/>
          </a:prstGeom>
          <a:solidFill>
            <a:schemeClr val="accent1">
              <a:lumMod val="5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/>
          <a:lstStyle/>
          <a:p>
            <a:pPr algn="ctr">
              <a:lnSpc>
                <a:spcPts val="900"/>
              </a:lnSpc>
            </a:pPr>
            <a:r>
              <a:rPr kumimoji="1" lang="ja-JP" altLang="en-US" sz="900" dirty="0">
                <a:solidFill>
                  <a:schemeClr val="bg1"/>
                </a:solidFill>
              </a:rPr>
              <a:t>福祉</a:t>
            </a:r>
            <a:r>
              <a:rPr kumimoji="1" lang="ja-JP" altLang="en-US" sz="900" dirty="0" smtClean="0">
                <a:solidFill>
                  <a:schemeClr val="bg1"/>
                </a:solidFill>
              </a:rPr>
              <a:t>施設</a:t>
            </a:r>
            <a:endParaRPr kumimoji="1" lang="en-US" altLang="ja-JP" sz="900" dirty="0" smtClean="0">
              <a:solidFill>
                <a:schemeClr val="bg1"/>
              </a:solidFill>
            </a:endParaRPr>
          </a:p>
          <a:p>
            <a:pPr algn="ctr">
              <a:lnSpc>
                <a:spcPts val="900"/>
              </a:lnSpc>
            </a:pPr>
            <a:r>
              <a:rPr kumimoji="1" lang="ja-JP" altLang="en-US" sz="900" dirty="0" smtClean="0">
                <a:solidFill>
                  <a:schemeClr val="bg1"/>
                </a:solidFill>
              </a:rPr>
              <a:t>・病院</a:t>
            </a:r>
            <a:endParaRPr kumimoji="1" lang="en-US" altLang="ja-JP" sz="900" dirty="0" smtClean="0">
              <a:solidFill>
                <a:schemeClr val="bg1"/>
              </a:solidFill>
            </a:endParaRPr>
          </a:p>
        </p:txBody>
      </p:sp>
      <p:sp>
        <p:nvSpPr>
          <p:cNvPr id="43" name="楕円 42"/>
          <p:cNvSpPr/>
          <p:nvPr/>
        </p:nvSpPr>
        <p:spPr>
          <a:xfrm>
            <a:off x="8431493" y="3783409"/>
            <a:ext cx="722493" cy="261567"/>
          </a:xfrm>
          <a:prstGeom prst="ellipse">
            <a:avLst/>
          </a:prstGeom>
          <a:solidFill>
            <a:schemeClr val="accent1">
              <a:lumMod val="5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/>
          <a:lstStyle/>
          <a:p>
            <a:pPr algn="ctr">
              <a:lnSpc>
                <a:spcPts val="900"/>
              </a:lnSpc>
            </a:pPr>
            <a:r>
              <a:rPr kumimoji="1" lang="ja-JP" altLang="en-US" sz="900" dirty="0">
                <a:solidFill>
                  <a:schemeClr val="bg1"/>
                </a:solidFill>
              </a:rPr>
              <a:t>学校</a:t>
            </a:r>
            <a:r>
              <a:rPr kumimoji="1" lang="ja-JP" altLang="en-US" sz="900" dirty="0" smtClean="0">
                <a:solidFill>
                  <a:schemeClr val="bg1"/>
                </a:solidFill>
              </a:rPr>
              <a:t>園・</a:t>
            </a:r>
            <a:endParaRPr kumimoji="1" lang="en-US" altLang="ja-JP" sz="900" dirty="0" smtClean="0">
              <a:solidFill>
                <a:schemeClr val="bg1"/>
              </a:solidFill>
            </a:endParaRPr>
          </a:p>
          <a:p>
            <a:pPr algn="ctr">
              <a:lnSpc>
                <a:spcPts val="900"/>
              </a:lnSpc>
            </a:pPr>
            <a:r>
              <a:rPr kumimoji="1" lang="en-US" altLang="ja-JP" sz="900" dirty="0">
                <a:solidFill>
                  <a:schemeClr val="bg1"/>
                </a:solidFill>
              </a:rPr>
              <a:t>PTA</a:t>
            </a:r>
            <a:endParaRPr kumimoji="1" lang="en-US" altLang="ja-JP" sz="900" dirty="0" smtClean="0">
              <a:solidFill>
                <a:schemeClr val="bg1"/>
              </a:solidFill>
            </a:endParaRPr>
          </a:p>
        </p:txBody>
      </p:sp>
      <p:sp>
        <p:nvSpPr>
          <p:cNvPr id="44" name="楕円 43"/>
          <p:cNvSpPr/>
          <p:nvPr/>
        </p:nvSpPr>
        <p:spPr>
          <a:xfrm>
            <a:off x="8878586" y="3621185"/>
            <a:ext cx="722493" cy="136063"/>
          </a:xfrm>
          <a:prstGeom prst="ellipse">
            <a:avLst/>
          </a:prstGeom>
          <a:solidFill>
            <a:schemeClr val="accent1">
              <a:lumMod val="5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/>
          <a:lstStyle/>
          <a:p>
            <a:pPr algn="ctr">
              <a:lnSpc>
                <a:spcPts val="900"/>
              </a:lnSpc>
            </a:pPr>
            <a:r>
              <a:rPr kumimoji="1" lang="ja-JP" altLang="en-US" sz="900" dirty="0">
                <a:solidFill>
                  <a:schemeClr val="bg1"/>
                </a:solidFill>
              </a:rPr>
              <a:t>商店街</a:t>
            </a:r>
            <a:endParaRPr kumimoji="1" lang="en-US" altLang="ja-JP" sz="900" dirty="0" smtClean="0">
              <a:solidFill>
                <a:schemeClr val="bg1"/>
              </a:solidFill>
            </a:endParaRPr>
          </a:p>
        </p:txBody>
      </p:sp>
      <p:cxnSp>
        <p:nvCxnSpPr>
          <p:cNvPr id="46" name="直線コネクタ 45"/>
          <p:cNvCxnSpPr>
            <a:stCxn id="44" idx="0"/>
          </p:cNvCxnSpPr>
          <p:nvPr/>
        </p:nvCxnSpPr>
        <p:spPr>
          <a:xfrm flipH="1" flipV="1">
            <a:off x="8938940" y="3492750"/>
            <a:ext cx="300893" cy="12843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直線コネクタ 46"/>
          <p:cNvCxnSpPr>
            <a:stCxn id="43" idx="0"/>
          </p:cNvCxnSpPr>
          <p:nvPr/>
        </p:nvCxnSpPr>
        <p:spPr>
          <a:xfrm flipH="1" flipV="1">
            <a:off x="8612011" y="3524103"/>
            <a:ext cx="180729" cy="25930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直線コネクタ 50"/>
          <p:cNvCxnSpPr>
            <a:stCxn id="42" idx="0"/>
          </p:cNvCxnSpPr>
          <p:nvPr/>
        </p:nvCxnSpPr>
        <p:spPr>
          <a:xfrm flipH="1" flipV="1">
            <a:off x="7954245" y="3545650"/>
            <a:ext cx="82118" cy="19435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直線コネクタ 53"/>
          <p:cNvCxnSpPr>
            <a:stCxn id="40" idx="0"/>
          </p:cNvCxnSpPr>
          <p:nvPr/>
        </p:nvCxnSpPr>
        <p:spPr>
          <a:xfrm flipV="1">
            <a:off x="7058861" y="3585364"/>
            <a:ext cx="207596" cy="16624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直線コネクタ 66"/>
          <p:cNvCxnSpPr>
            <a:stCxn id="41" idx="0"/>
          </p:cNvCxnSpPr>
          <p:nvPr/>
        </p:nvCxnSpPr>
        <p:spPr>
          <a:xfrm flipV="1">
            <a:off x="7468872" y="3585364"/>
            <a:ext cx="75499" cy="387929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直線コネクタ 69"/>
          <p:cNvCxnSpPr>
            <a:stCxn id="39" idx="0"/>
          </p:cNvCxnSpPr>
          <p:nvPr/>
        </p:nvCxnSpPr>
        <p:spPr>
          <a:xfrm flipV="1">
            <a:off x="6260553" y="3545650"/>
            <a:ext cx="499937" cy="26275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直線コネクタ 72"/>
          <p:cNvCxnSpPr>
            <a:stCxn id="37" idx="7"/>
          </p:cNvCxnSpPr>
          <p:nvPr/>
        </p:nvCxnSpPr>
        <p:spPr>
          <a:xfrm flipV="1">
            <a:off x="6039474" y="3535990"/>
            <a:ext cx="475579" cy="1490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6" name="テキスト ボックス 75"/>
          <p:cNvSpPr txBox="1"/>
          <p:nvPr/>
        </p:nvSpPr>
        <p:spPr>
          <a:xfrm>
            <a:off x="6787462" y="3558083"/>
            <a:ext cx="339413" cy="226591"/>
          </a:xfrm>
          <a:prstGeom prst="rect">
            <a:avLst/>
          </a:prstGeom>
          <a:noFill/>
        </p:spPr>
        <p:txBody>
          <a:bodyPr wrap="square" lIns="36000" tIns="36000" rIns="36000" bIns="36000" rtlCol="0" anchor="ctr">
            <a:spAutoFit/>
          </a:bodyPr>
          <a:lstStyle/>
          <a:p>
            <a:pPr algn="ctr"/>
            <a:r>
              <a:rPr kumimoji="1" lang="ja-JP" altLang="en-US" sz="10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参加</a:t>
            </a:r>
            <a:endParaRPr kumimoji="1" lang="ja-JP" altLang="en-US" sz="10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77" name="テキスト ボックス 76"/>
          <p:cNvSpPr txBox="1"/>
          <p:nvPr/>
        </p:nvSpPr>
        <p:spPr>
          <a:xfrm>
            <a:off x="7674318" y="3558082"/>
            <a:ext cx="339413" cy="226591"/>
          </a:xfrm>
          <a:prstGeom prst="rect">
            <a:avLst/>
          </a:prstGeom>
          <a:noFill/>
        </p:spPr>
        <p:txBody>
          <a:bodyPr wrap="square" lIns="36000" tIns="36000" rIns="36000" bIns="36000" rtlCol="0" anchor="ctr">
            <a:spAutoFit/>
          </a:bodyPr>
          <a:lstStyle/>
          <a:p>
            <a:pPr algn="ctr"/>
            <a:r>
              <a:rPr kumimoji="1" lang="ja-JP" altLang="en-US" sz="10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参画</a:t>
            </a:r>
            <a:endParaRPr kumimoji="1" lang="ja-JP" altLang="en-US" sz="10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12" name="右矢印 11"/>
          <p:cNvSpPr/>
          <p:nvPr/>
        </p:nvSpPr>
        <p:spPr>
          <a:xfrm>
            <a:off x="2438399" y="2862439"/>
            <a:ext cx="2554825" cy="479512"/>
          </a:xfrm>
          <a:prstGeom prst="rightArrow">
            <a:avLst>
              <a:gd name="adj1" fmla="val 50000"/>
              <a:gd name="adj2" fmla="val 48013"/>
            </a:avLst>
          </a:prstGeom>
          <a:noFill/>
          <a:ln w="19050">
            <a:solidFill>
              <a:schemeClr val="tx1">
                <a:alpha val="97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72000" rIns="36000" bIns="36000" rtlCol="0" anchor="ctr"/>
          <a:lstStyle/>
          <a:p>
            <a:pPr algn="ctr"/>
            <a:r>
              <a:rPr kumimoji="1" lang="ja-JP" altLang="en-US" sz="1000" dirty="0" smtClean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自律運営に向けた支援</a:t>
            </a:r>
            <a:endParaRPr kumimoji="1" lang="ja-JP" altLang="en-US" sz="1000" dirty="0">
              <a:solidFill>
                <a:schemeClr val="tx1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13" name="左右矢印 12"/>
          <p:cNvSpPr/>
          <p:nvPr/>
        </p:nvSpPr>
        <p:spPr>
          <a:xfrm>
            <a:off x="2320203" y="3198923"/>
            <a:ext cx="2323372" cy="403181"/>
          </a:xfrm>
          <a:prstGeom prst="leftRightArrow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72000" rIns="36000" bIns="36000" rtlCol="0" anchor="ctr"/>
          <a:lstStyle/>
          <a:p>
            <a:pPr algn="ctr"/>
            <a:r>
              <a:rPr kumimoji="1" lang="ja-JP" altLang="en-US" sz="1000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協働</a:t>
            </a:r>
            <a:endParaRPr kumimoji="1" lang="en-US" altLang="ja-JP" sz="1000" dirty="0" smtClean="0">
              <a:solidFill>
                <a:schemeClr val="tx1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82" name="台形 81"/>
          <p:cNvSpPr/>
          <p:nvPr/>
        </p:nvSpPr>
        <p:spPr>
          <a:xfrm rot="16200000">
            <a:off x="2913963" y="2753871"/>
            <a:ext cx="538827" cy="2358152"/>
          </a:xfrm>
          <a:prstGeom prst="trapezoid">
            <a:avLst>
              <a:gd name="adj" fmla="val 43421"/>
            </a:avLst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3" name="二等辺三角形 82"/>
          <p:cNvSpPr/>
          <p:nvPr/>
        </p:nvSpPr>
        <p:spPr>
          <a:xfrm rot="5400000">
            <a:off x="4141382" y="3772946"/>
            <a:ext cx="749475" cy="319751"/>
          </a:xfrm>
          <a:prstGeom prst="triangle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4" name="テキスト ボックス 83"/>
          <p:cNvSpPr txBox="1"/>
          <p:nvPr/>
        </p:nvSpPr>
        <p:spPr>
          <a:xfrm>
            <a:off x="3472152" y="3655017"/>
            <a:ext cx="1276736" cy="534368"/>
          </a:xfrm>
          <a:prstGeom prst="rect">
            <a:avLst/>
          </a:prstGeom>
          <a:noFill/>
        </p:spPr>
        <p:txBody>
          <a:bodyPr wrap="square" lIns="36000" tIns="36000" rIns="36000" bIns="36000" rtlCol="0" anchor="ctr">
            <a:spAutoFit/>
          </a:bodyPr>
          <a:lstStyle/>
          <a:p>
            <a:pPr algn="ctr"/>
            <a:r>
              <a:rPr kumimoji="1" lang="ja-JP" altLang="en-US" sz="10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活動</a:t>
            </a:r>
            <a:r>
              <a:rPr kumimoji="1" lang="ja-JP" altLang="en-US" sz="1000" dirty="0" smtClean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内容を</a:t>
            </a:r>
            <a:endParaRPr kumimoji="1" lang="en-US" altLang="ja-JP" sz="1000" dirty="0" smtClean="0"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  <a:p>
            <a:pPr algn="ctr"/>
            <a:r>
              <a:rPr kumimoji="1" lang="ja-JP" altLang="en-US" sz="10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限定</a:t>
            </a:r>
            <a:r>
              <a:rPr kumimoji="1" lang="ja-JP" altLang="en-US" sz="1000" dirty="0" smtClean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しない柔軟な</a:t>
            </a:r>
            <a:endParaRPr kumimoji="1" lang="en-US" altLang="ja-JP" sz="1000" dirty="0" smtClean="0"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  <a:p>
            <a:pPr algn="ctr"/>
            <a:r>
              <a:rPr kumimoji="1" lang="ja-JP" altLang="en-US" sz="1000" dirty="0" smtClean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事業助成</a:t>
            </a:r>
            <a:endParaRPr kumimoji="1" lang="ja-JP" altLang="en-US" sz="1000" dirty="0"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</p:txBody>
      </p:sp>
      <p:sp>
        <p:nvSpPr>
          <p:cNvPr id="36" name="楕円 35"/>
          <p:cNvSpPr/>
          <p:nvPr/>
        </p:nvSpPr>
        <p:spPr>
          <a:xfrm>
            <a:off x="5857131" y="3133313"/>
            <a:ext cx="3360675" cy="452461"/>
          </a:xfrm>
          <a:prstGeom prst="ellipse">
            <a:avLst/>
          </a:prstGeom>
          <a:solidFill>
            <a:schemeClr val="accent5">
              <a:lumMod val="50000"/>
            </a:schemeClr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900" i="1" dirty="0" smtClean="0">
                <a:solidFill>
                  <a:schemeClr val="bg1"/>
                </a:solidFill>
              </a:rPr>
              <a:t>・より一層の民主的で開かれた組織運営</a:t>
            </a:r>
            <a:endParaRPr kumimoji="1" lang="en-US" altLang="ja-JP" sz="900" i="1" dirty="0" smtClean="0">
              <a:solidFill>
                <a:schemeClr val="bg1"/>
              </a:solidFill>
            </a:endParaRPr>
          </a:p>
          <a:p>
            <a:pPr algn="ctr"/>
            <a:r>
              <a:rPr kumimoji="1" lang="ja-JP" altLang="en-US" sz="900" i="1" dirty="0" smtClean="0">
                <a:solidFill>
                  <a:schemeClr val="bg1"/>
                </a:solidFill>
              </a:rPr>
              <a:t>・会計の透明性確保</a:t>
            </a:r>
            <a:endParaRPr kumimoji="1" lang="en-US" altLang="ja-JP" sz="900" i="1" dirty="0" smtClean="0">
              <a:solidFill>
                <a:schemeClr val="bg1"/>
              </a:solidFill>
            </a:endParaRPr>
          </a:p>
          <a:p>
            <a:pPr algn="ctr"/>
            <a:r>
              <a:rPr kumimoji="1" lang="ja-JP" altLang="en-US" sz="900" i="1" dirty="0" smtClean="0">
                <a:solidFill>
                  <a:schemeClr val="bg1"/>
                </a:solidFill>
              </a:rPr>
              <a:t>・法人格の取得をめざす　等</a:t>
            </a:r>
            <a:endParaRPr kumimoji="1" lang="ja-JP" altLang="en-US" sz="900" i="1" dirty="0">
              <a:solidFill>
                <a:schemeClr val="bg1"/>
              </a:solidFill>
            </a:endParaRPr>
          </a:p>
        </p:txBody>
      </p:sp>
      <p:sp>
        <p:nvSpPr>
          <p:cNvPr id="50" name="スライド番号プレースホルダー 7"/>
          <p:cNvSpPr>
            <a:spLocks noGrp="1"/>
          </p:cNvSpPr>
          <p:nvPr/>
        </p:nvSpPr>
        <p:spPr>
          <a:xfrm>
            <a:off x="8596365" y="6432404"/>
            <a:ext cx="106602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853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kumimoji="1" lang="en-US" altLang="ja-JP" sz="1600" dirty="0" smtClean="0"/>
              <a:t>19</a:t>
            </a:r>
            <a:endParaRPr kumimoji="1" lang="ja-JP" altLang="en-US" sz="1600" dirty="0"/>
          </a:p>
        </p:txBody>
      </p:sp>
    </p:spTree>
    <p:extLst>
      <p:ext uri="{BB962C8B-B14F-4D97-AF65-F5344CB8AC3E}">
        <p14:creationId xmlns:p14="http://schemas.microsoft.com/office/powerpoint/2010/main" val="2132189321"/>
      </p:ext>
    </p:extLst>
  </p:cSld>
  <p:clrMapOvr>
    <a:masterClrMapping/>
  </p:clrMapOvr>
</p:sld>
</file>

<file path=ppt/theme/theme1.xml><?xml version="1.0" encoding="utf-8"?>
<a:theme xmlns:a="http://schemas.openxmlformats.org/drawingml/2006/main" name="レトロスペクト">
  <a:themeElements>
    <a:clrScheme name="青">
      <a:dk1>
        <a:sysClr val="windowText" lastClr="000000"/>
      </a:dk1>
      <a:lt1>
        <a:sysClr val="window" lastClr="FFFFFF"/>
      </a:lt1>
      <a:dk2>
        <a:srgbClr val="17406D"/>
      </a:dk2>
      <a:lt2>
        <a:srgbClr val="DBEF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レトロスペクト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レトロスペクト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3389</TotalTime>
  <Words>888</Words>
  <PresentationFormat>A4 210 x 297 mm</PresentationFormat>
  <Paragraphs>124</Paragraphs>
  <Slides>4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7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4</vt:i4>
      </vt:variant>
    </vt:vector>
  </HeadingPairs>
  <TitlesOfParts>
    <vt:vector size="12" baseType="lpstr">
      <vt:lpstr>HGP創英角ｺﾞｼｯｸUB</vt:lpstr>
      <vt:lpstr>ＭＳ Ｐゴシック</vt:lpstr>
      <vt:lpstr>UD デジタル 教科書体 NP-B</vt:lpstr>
      <vt:lpstr>メイリオ</vt:lpstr>
      <vt:lpstr>游ゴシック</vt:lpstr>
      <vt:lpstr>Calibri</vt:lpstr>
      <vt:lpstr>Calibri Light</vt:lpstr>
      <vt:lpstr>レトロスペクト</vt:lpstr>
      <vt:lpstr>Ⅳ　施策展開の方向性　</vt:lpstr>
      <vt:lpstr>Ⅳ　施策展開の方向性　～　ＳＤＧｓを意識した区政運営　～　</vt:lpstr>
      <vt:lpstr>Ⅳ－１　　【施策展開の方向性】 　　　　　　人と人がつながり、城東区を誇りに思えるコミュニティ 　　　　　　豊かなまちへ</vt:lpstr>
      <vt:lpstr>Ⅳ－１　　【施策展開の方向性】 　　　　　　人と人がつながり、城東区を誇りに思えるコミュニティ 　　　　　　豊かなまちへ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cp:lastPrinted>2023-01-05T05:38:36Z</cp:lastPrinted>
  <dcterms:created xsi:type="dcterms:W3CDTF">2022-08-03T06:59:35Z</dcterms:created>
  <dcterms:modified xsi:type="dcterms:W3CDTF">2023-02-09T07:57:13Z</dcterms:modified>
</cp:coreProperties>
</file>