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4"/>
  </p:notesMasterIdLst>
  <p:sldIdLst>
    <p:sldId id="277" r:id="rId2"/>
    <p:sldId id="287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0C7"/>
    <a:srgbClr val="0F6FC6"/>
    <a:srgbClr val="CCD5EA"/>
    <a:srgbClr val="E7EBF5"/>
    <a:srgbClr val="08467E"/>
    <a:srgbClr val="0AD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8FE54AF4-6C55-4F89-80BE-C30732BC4694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06873E0-6F0E-4717-BBF8-2B26112E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60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500" spc="-4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0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950" cap="all" spc="163" baseline="0">
                <a:solidFill>
                  <a:schemeClr val="tx2"/>
                </a:solidFill>
                <a:latin typeface="+mj-lt"/>
              </a:defRPr>
            </a:lvl1pPr>
            <a:lvl2pPr marL="371475" indent="0" algn="ctr">
              <a:buNone/>
              <a:defRPr sz="1950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7FF5-57B7-4B82-B820-66E6F85C3370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78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C97-FB2A-4175-B563-58A3E4A6901A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96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414779"/>
            <a:ext cx="2135981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414778"/>
            <a:ext cx="6284119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C5C-C774-4817-BF54-C50FB1ED116A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1B0-1E21-4FDB-8014-E5E7D3A8F49C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71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5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950" cap="all" spc="163" baseline="0">
                <a:solidFill>
                  <a:schemeClr val="tx2"/>
                </a:solidFill>
                <a:latin typeface="+mj-lt"/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3DC7-C344-4EF4-B590-7930D1E53775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3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39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36A1-4095-4692-A583-4D4EB6EF3CFC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1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25" b="0" cap="all" baseline="0">
                <a:solidFill>
                  <a:schemeClr val="tx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25" b="0" cap="all" baseline="0">
                <a:solidFill>
                  <a:schemeClr val="tx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FD3-A984-4343-8E45-A358B5AE9CBC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82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76EA-A4E4-434F-8E99-C44D8933C18C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35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DABB-36F4-4476-8DE5-9A826D281485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75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29126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2925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219">
                <a:solidFill>
                  <a:srgbClr val="FFFFFF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6"/>
            <a:ext cx="2127539" cy="365125"/>
          </a:xfrm>
        </p:spPr>
        <p:txBody>
          <a:bodyPr/>
          <a:lstStyle>
            <a:lvl1pPr algn="l">
              <a:defRPr/>
            </a:lvl1pPr>
          </a:lstStyle>
          <a:p>
            <a:fld id="{FD2588D4-8D4F-454F-8D91-CE458A753E36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6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03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90342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027" cy="822960"/>
          </a:xfrm>
        </p:spPr>
        <p:txBody>
          <a:bodyPr lIns="91440" tIns="0" rIns="91440" bIns="0" anchor="b">
            <a:noAutofit/>
          </a:bodyPr>
          <a:lstStyle>
            <a:lvl1pPr>
              <a:defRPr sz="2925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3"/>
            <a:ext cx="821702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88"/>
              </a:spcAft>
              <a:buNone/>
              <a:defRPr sz="1219">
                <a:solidFill>
                  <a:srgbClr val="FFFFFF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7731-1A0B-4A81-8803-E893766C6C87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07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906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5734"/>
            <a:ext cx="817245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1" y="6459786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>
                <a:solidFill>
                  <a:srgbClr val="FFFFFF"/>
                </a:solidFill>
              </a:defRPr>
            </a:lvl1pPr>
          </a:lstStyle>
          <a:p>
            <a:fld id="{913D02BE-E0FF-4415-BDE3-9F17C693BB5D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5" y="6459786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1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6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rgbClr val="FFFFFF"/>
                </a:solidFill>
              </a:defRPr>
            </a:lvl1pPr>
          </a:lstStyle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1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742950" rtl="0" eaLnBrk="1" latinLnBrk="0" hangingPunct="1">
        <a:lnSpc>
          <a:spcPct val="85000"/>
        </a:lnSpc>
        <a:spcBef>
          <a:spcPct val="0"/>
        </a:spcBef>
        <a:buNone/>
        <a:defRPr kumimoji="1" sz="3900" kern="1200" spc="-4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4295" indent="-74295" algn="l" defTabSz="742950" rtl="0" eaLnBrk="1" latinLnBrk="0" hangingPunct="1">
        <a:lnSpc>
          <a:spcPct val="90000"/>
        </a:lnSpc>
        <a:spcBef>
          <a:spcPts val="975"/>
        </a:spcBef>
        <a:spcAft>
          <a:spcPts val="16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16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2039" indent="-148590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4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60629" indent="-148590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09219" indent="-148590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57809" indent="-148590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93750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56250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18750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81250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Ⅳ</a:t>
            </a:r>
            <a:r>
              <a:rPr lang="ja-JP" altLang="en-US" sz="2400" dirty="0" smtClean="0"/>
              <a:t>－２　　</a:t>
            </a:r>
            <a:r>
              <a:rPr lang="en-US" altLang="ja-JP" sz="2400" dirty="0" smtClean="0"/>
              <a:t>【</a:t>
            </a:r>
            <a:r>
              <a:rPr lang="ja-JP" altLang="en-US" sz="2400" dirty="0" smtClean="0"/>
              <a:t>施策展開の方向性</a:t>
            </a:r>
            <a:r>
              <a:rPr lang="en-US" altLang="ja-JP" sz="2400" dirty="0" smtClean="0"/>
              <a:t>】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/>
              <a:t>　</a:t>
            </a:r>
            <a:r>
              <a:rPr lang="ja-JP" altLang="en-US" sz="2400" dirty="0" smtClean="0"/>
              <a:t>　　　　　地域で支えあう安全で安心なまちへ</a:t>
            </a:r>
            <a:endParaRPr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1540" y="1845733"/>
            <a:ext cx="8172450" cy="48205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209" y="461401"/>
            <a:ext cx="619200" cy="619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530" y="461401"/>
            <a:ext cx="619200" cy="6192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67677"/>
            <a:ext cx="1088429" cy="1188633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980032" y="1845733"/>
            <a:ext cx="8562173" cy="4304336"/>
            <a:chOff x="980032" y="1845733"/>
            <a:chExt cx="8562173" cy="4304336"/>
          </a:xfrm>
        </p:grpSpPr>
        <p:sp>
          <p:nvSpPr>
            <p:cNvPr id="11" name="角丸四角形 10"/>
            <p:cNvSpPr/>
            <p:nvPr/>
          </p:nvSpPr>
          <p:spPr>
            <a:xfrm>
              <a:off x="1039024" y="1980459"/>
              <a:ext cx="8503181" cy="1827619"/>
            </a:xfrm>
            <a:prstGeom prst="roundRect">
              <a:avLst>
                <a:gd name="adj" fmla="val 11813"/>
              </a:avLst>
            </a:prstGeom>
            <a:noFill/>
            <a:ln>
              <a:solidFill>
                <a:srgbClr val="0F6F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kumimoji="1" lang="en-US" altLang="ja-JP" sz="1600" dirty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600" dirty="0">
                  <a:solidFill>
                    <a:schemeClr val="tx1"/>
                  </a:solidFill>
                  <a:latin typeface="+mn-ea"/>
                </a:rPr>
                <a:t>　</a:t>
              </a:r>
              <a:r>
                <a:rPr kumimoji="1" lang="ja-JP" altLang="en-US" sz="1600" dirty="0" smtClean="0">
                  <a:solidFill>
                    <a:schemeClr val="tx1"/>
                  </a:solidFill>
                  <a:latin typeface="+mn-ea"/>
                </a:rPr>
                <a:t>　　　　　　　　　　　　　　　　　　　・災害に対する備えが充実している　</a:t>
              </a:r>
              <a:r>
                <a:rPr kumimoji="1" lang="en-US" altLang="ja-JP" sz="1600" dirty="0" smtClean="0">
                  <a:solidFill>
                    <a:schemeClr val="tx1"/>
                  </a:solidFill>
                  <a:latin typeface="+mn-ea"/>
                </a:rPr>
                <a:t/>
              </a:r>
              <a:br>
                <a:rPr kumimoji="1" lang="en-US" altLang="ja-JP" sz="1600" dirty="0" smtClean="0">
                  <a:solidFill>
                    <a:schemeClr val="tx1"/>
                  </a:solidFill>
                  <a:latin typeface="+mn-ea"/>
                </a:rPr>
              </a:br>
              <a:r>
                <a:rPr kumimoji="1" lang="ja-JP" altLang="en-US" sz="1600" dirty="0" smtClean="0">
                  <a:solidFill>
                    <a:schemeClr val="tx1"/>
                  </a:solidFill>
                  <a:latin typeface="+mn-ea"/>
                </a:rPr>
                <a:t>　　　　　　　　　　　　　　　　　　　　・住民同士が助け合う体制が整っている　</a:t>
              </a:r>
              <a:r>
                <a:rPr kumimoji="1" lang="en-US" altLang="ja-JP" sz="1600" dirty="0" smtClean="0">
                  <a:solidFill>
                    <a:schemeClr val="tx1"/>
                  </a:solidFill>
                  <a:latin typeface="+mn-ea"/>
                </a:rPr>
                <a:t/>
              </a:r>
              <a:br>
                <a:rPr kumimoji="1" lang="en-US" altLang="ja-JP" sz="1600" dirty="0" smtClean="0">
                  <a:solidFill>
                    <a:schemeClr val="tx1"/>
                  </a:solidFill>
                  <a:latin typeface="+mn-ea"/>
                </a:rPr>
              </a:br>
              <a:r>
                <a:rPr kumimoji="1" lang="ja-JP" altLang="en-US" sz="1600" dirty="0" smtClean="0">
                  <a:solidFill>
                    <a:schemeClr val="tx1"/>
                  </a:solidFill>
                  <a:latin typeface="+mn-ea"/>
                </a:rPr>
                <a:t>　　　　　　　　　　　　　　　　　　　　・区民が安全で、安心に暮らせる</a:t>
              </a:r>
              <a:endParaRPr kumimoji="1" lang="ja-JP" altLang="en-US" sz="16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980032" y="1845733"/>
              <a:ext cx="2367854" cy="24853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めざす</a:t>
              </a:r>
              <a:r>
                <a:rPr kumimoji="1" lang="ja-JP" altLang="en-US" sz="1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姿</a:t>
              </a: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1363487" y="4218039"/>
              <a:ext cx="8178718" cy="1932030"/>
            </a:xfrm>
            <a:prstGeom prst="roundRect">
              <a:avLst>
                <a:gd name="adj" fmla="val 5386"/>
              </a:avLst>
            </a:prstGeom>
            <a:noFill/>
            <a:ln>
              <a:solidFill>
                <a:srgbClr val="0F6F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⑴　自助・共助を基本とした災害に強いまちづくり</a:t>
              </a:r>
              <a:endParaRPr kumimoji="1" lang="en-US" altLang="ja-JP" sz="14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（めざす状態）</a:t>
              </a:r>
              <a:endParaRPr kumimoji="1" lang="en-US" altLang="ja-JP" sz="14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・住民各自が日頃から災害に対する備えを行い、災害が発生しても、避難行動要支援者（高齢者や障がい者等）を含めた地域の住民同士が救助や避難に助け合い、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+mn-ea"/>
                </a:rPr>
                <a:t>避難生活</a:t>
              </a:r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を送ることができる状態</a:t>
              </a:r>
              <a:endParaRPr kumimoji="1" lang="en-US" altLang="ja-JP" sz="14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⑵　犯罪の少ない安全で安心なまちづくり</a:t>
              </a:r>
              <a:endParaRPr kumimoji="1" lang="en-US" altLang="ja-JP" sz="14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（めざす状態）</a:t>
              </a:r>
              <a:endParaRPr kumimoji="1" lang="en-US" altLang="ja-JP" sz="14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・地域防犯活動に多くの住民が参加し、地域における防犯力を向上させることで、住んでいるまちが安全で安心だと感じて暮らすことができる状態</a:t>
              </a:r>
              <a:endParaRPr kumimoji="1" lang="en-US" altLang="ja-JP" sz="1400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1201255" y="3976581"/>
              <a:ext cx="716034" cy="2794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戦略</a:t>
              </a: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20" y="461401"/>
            <a:ext cx="1670449" cy="426757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1119686" y="2817033"/>
            <a:ext cx="7832585" cy="1180569"/>
            <a:chOff x="-1087963" y="889310"/>
            <a:chExt cx="8853086" cy="1174077"/>
          </a:xfrm>
        </p:grpSpPr>
        <p:sp>
          <p:nvSpPr>
            <p:cNvPr id="16" name="コンテンツ プレースホルダー 2"/>
            <p:cNvSpPr txBox="1">
              <a:spLocks/>
            </p:cNvSpPr>
            <p:nvPr/>
          </p:nvSpPr>
          <p:spPr>
            <a:xfrm>
              <a:off x="-1087963" y="889310"/>
              <a:ext cx="8853086" cy="1174077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74295" indent="-74295" algn="l" defTabSz="742950" rtl="0" eaLnBrk="1" latinLnBrk="0" hangingPunct="1">
                <a:lnSpc>
                  <a:spcPct val="90000"/>
                </a:lnSpc>
                <a:spcBef>
                  <a:spcPts val="975"/>
                </a:spcBef>
                <a:spcAft>
                  <a:spcPts val="163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1625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12039" indent="-148590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63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60629" indent="-148590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138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09219" indent="-148590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138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757809" indent="-148590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138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893750" indent="-185738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138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056250" indent="-185738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138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218750" indent="-185738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138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381250" indent="-185738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138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alibri" panose="020F0502020204030204" pitchFamily="34" charset="0"/>
                <a:buNone/>
              </a:pPr>
              <a:r>
                <a:rPr lang="ja-JP" altLang="en-US" sz="1600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　　　　　住んでいるまちが安全・安心だと感じる区民の割合　</a:t>
              </a:r>
              <a:r>
                <a:rPr lang="ja-JP" altLang="en-US" sz="16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８５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％</a:t>
              </a:r>
              <a:endParaRPr lang="en-US" altLang="ja-JP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-975918" y="1335726"/>
              <a:ext cx="1173233" cy="2812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成果</a:t>
              </a:r>
              <a:r>
                <a:rPr kumimoji="1" lang="ja-JP" altLang="en-US" sz="16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目標</a:t>
              </a:r>
              <a:endParaRPr kumimoji="1" lang="en-US" altLang="ja-JP" sz="1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8" name="スライド番号プレースホルダー 7"/>
          <p:cNvSpPr>
            <a:spLocks noGrp="1"/>
          </p:cNvSpPr>
          <p:nvPr/>
        </p:nvSpPr>
        <p:spPr>
          <a:xfrm>
            <a:off x="8604720" y="6411363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5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 smtClean="0"/>
              <a:t>20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5264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Ⅳ</a:t>
            </a:r>
            <a:r>
              <a:rPr lang="ja-JP" altLang="en-US" sz="2400" dirty="0" smtClean="0"/>
              <a:t>－２　　</a:t>
            </a:r>
            <a:r>
              <a:rPr lang="en-US" altLang="ja-JP" sz="2400" dirty="0" smtClean="0"/>
              <a:t>【</a:t>
            </a:r>
            <a:r>
              <a:rPr lang="ja-JP" altLang="en-US" sz="2400" dirty="0" smtClean="0"/>
              <a:t>施策展開の方向性</a:t>
            </a:r>
            <a:r>
              <a:rPr lang="en-US" altLang="ja-JP" sz="2400" dirty="0" smtClean="0"/>
              <a:t>】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/>
              <a:t>　</a:t>
            </a:r>
            <a:r>
              <a:rPr lang="ja-JP" altLang="en-US" sz="2400" dirty="0" smtClean="0"/>
              <a:t>　　　　　地域で支えあう安全で安心なまちへ</a:t>
            </a:r>
            <a:endParaRPr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1540" y="1845733"/>
            <a:ext cx="8172450" cy="4820537"/>
          </a:xfrm>
        </p:spPr>
        <p:txBody>
          <a:bodyPr>
            <a:normAutofit/>
          </a:bodyPr>
          <a:lstStyle/>
          <a:p>
            <a:endParaRPr lang="en-US" altLang="ja-JP" b="1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209" y="461401"/>
            <a:ext cx="619200" cy="619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530" y="461401"/>
            <a:ext cx="619200" cy="6192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020" y="461401"/>
            <a:ext cx="1670449" cy="426757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535670" y="1845733"/>
            <a:ext cx="2355014" cy="2927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具体的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な取組み（例）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051021" y="2205323"/>
            <a:ext cx="4716433" cy="2888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</a:t>
            </a: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・防犯カメラの設置及び適正管理の実施</a:t>
            </a: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・青色防犯パトロールカーによる区内巡視、歳末夜間パトロールを実施</a:t>
            </a: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・子ども</a:t>
            </a:r>
            <a:r>
              <a:rPr kumimoji="0" lang="en-US" altLang="ja-JP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110</a:t>
            </a: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番の家や子ども見守り活動等への積極的支援</a:t>
            </a: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・自転車盗防止及びひったくり防止カバー</a:t>
            </a: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配布キャンペーンを区内各所で実施</a:t>
            </a: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0" lang="ja-JP" altLang="en-US" sz="12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警察等と連携</a:t>
            </a: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した「</a:t>
            </a:r>
            <a:r>
              <a:rPr kumimoji="0" lang="en-US" altLang="ja-JP" sz="12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ALL</a:t>
            </a:r>
            <a:r>
              <a:rPr kumimoji="0" lang="ja-JP" altLang="en-US" sz="12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城東</a:t>
            </a:r>
            <a:r>
              <a:rPr kumimoji="0" lang="en-US" altLang="ja-JP" sz="12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‼</a:t>
            </a: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特殊</a:t>
            </a: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詐欺</a:t>
            </a:r>
            <a:r>
              <a:rPr kumimoji="0" lang="ja-JP" altLang="en-US" sz="12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被害防止プロジェクト」で</a:t>
            </a: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の取り組み</a:t>
            </a: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・犯罪発生件数の総件数が</a:t>
            </a: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減少</a:t>
            </a:r>
            <a:endParaRPr kumimoji="0" lang="en-US" altLang="ja-JP" sz="12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</a:t>
            </a:r>
            <a:r>
              <a:rPr kumimoji="0" lang="ja-JP" altLang="en-US" sz="12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令和</a:t>
            </a: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元年</a:t>
            </a:r>
            <a:r>
              <a:rPr kumimoji="0" lang="en-US" altLang="ja-JP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1,370</a:t>
            </a: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件→</a:t>
            </a:r>
            <a:r>
              <a:rPr kumimoji="0" lang="en-US" altLang="ja-JP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0" lang="en-US" altLang="ja-JP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1,025</a:t>
            </a: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件</a:t>
            </a:r>
            <a:r>
              <a:rPr kumimoji="0" lang="ja-JP" altLang="en-US" sz="12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051021" y="2205323"/>
            <a:ext cx="4716433" cy="4038973"/>
          </a:xfrm>
          <a:prstGeom prst="roundRect">
            <a:avLst>
              <a:gd name="adj" fmla="val 11163"/>
            </a:avLst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952" y="3199626"/>
            <a:ext cx="1923751" cy="126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951" y="4559050"/>
            <a:ext cx="1923751" cy="137947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6578" y="4399025"/>
            <a:ext cx="2339621" cy="1652155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88076" y="2205322"/>
            <a:ext cx="4716434" cy="4038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</a:t>
            </a: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lang="ja-JP" altLang="en-US" sz="12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・避難訓練をはじめとする各地域の防災訓練の充実</a:t>
            </a:r>
            <a:endParaRPr lang="en-US" altLang="ja-JP" sz="121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・水害時避難ビルの確保</a:t>
            </a:r>
            <a:endParaRPr lang="en-US" altLang="ja-JP" sz="121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・防災パートナー登録制度の創設</a:t>
            </a:r>
            <a:endParaRPr lang="en-US" altLang="ja-JP" sz="121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・防災サミットの実施</a:t>
            </a:r>
            <a:endParaRPr lang="en-US" altLang="ja-JP" sz="1213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81" y="3225244"/>
            <a:ext cx="2655223" cy="1333806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8E60266-AD80-49E9-9FDC-C7C84CAACEFF}"/>
              </a:ext>
            </a:extLst>
          </p:cNvPr>
          <p:cNvSpPr txBox="1"/>
          <p:nvPr/>
        </p:nvSpPr>
        <p:spPr>
          <a:xfrm>
            <a:off x="494110" y="4559050"/>
            <a:ext cx="239657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▲令和４年度 協定を結んだ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施設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8E60266-AD80-49E9-9FDC-C7C84CAACEFF}"/>
              </a:ext>
            </a:extLst>
          </p:cNvPr>
          <p:cNvSpPr txBox="1"/>
          <p:nvPr/>
        </p:nvSpPr>
        <p:spPr>
          <a:xfrm>
            <a:off x="3089073" y="4158081"/>
            <a:ext cx="191007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▲中学生と地域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防災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リーダー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による消火訓練</a:t>
            </a:r>
          </a:p>
        </p:txBody>
      </p:sp>
      <p:pic>
        <p:nvPicPr>
          <p:cNvPr id="26" name="Picture 2" descr="左から大東区長、今井支店長が映っています。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0" y="4820660"/>
            <a:ext cx="1594742" cy="11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角丸四角形 16"/>
          <p:cNvSpPr/>
          <p:nvPr/>
        </p:nvSpPr>
        <p:spPr>
          <a:xfrm>
            <a:off x="188076" y="2205323"/>
            <a:ext cx="4716433" cy="4038973"/>
          </a:xfrm>
          <a:prstGeom prst="roundRect">
            <a:avLst>
              <a:gd name="adj" fmla="val 11163"/>
            </a:avLst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892" y="4559050"/>
            <a:ext cx="1058943" cy="1484597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8E60266-AD80-49E9-9FDC-C7C84CAACEFF}"/>
              </a:ext>
            </a:extLst>
          </p:cNvPr>
          <p:cNvSpPr txBox="1"/>
          <p:nvPr/>
        </p:nvSpPr>
        <p:spPr>
          <a:xfrm>
            <a:off x="299562" y="6020232"/>
            <a:ext cx="293217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▲城東区防災パートナー事業所第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号を登録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8E60266-AD80-49E9-9FDC-C7C84CAACEFF}"/>
              </a:ext>
            </a:extLst>
          </p:cNvPr>
          <p:cNvSpPr txBox="1"/>
          <p:nvPr/>
        </p:nvSpPr>
        <p:spPr>
          <a:xfrm>
            <a:off x="3127025" y="6020232"/>
            <a:ext cx="293217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1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▲第２回防災サミット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791" y="2647074"/>
            <a:ext cx="1105096" cy="1473461"/>
          </a:xfrm>
          <a:prstGeom prst="rect">
            <a:avLst/>
          </a:prstGeom>
        </p:spPr>
      </p:pic>
      <p:sp>
        <p:nvSpPr>
          <p:cNvPr id="30" name="スライド番号プレースホルダー 7"/>
          <p:cNvSpPr>
            <a:spLocks noGrp="1"/>
          </p:cNvSpPr>
          <p:nvPr/>
        </p:nvSpPr>
        <p:spPr>
          <a:xfrm>
            <a:off x="8625930" y="6421323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5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 smtClean="0"/>
              <a:t>21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87743062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3388</TotalTime>
  <Words>463</Words>
  <PresentationFormat>A4 210 x 297 mm</PresentationFormat>
  <Paragraphs>72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Meiryo UI</vt:lpstr>
      <vt:lpstr>ＭＳ Ｐゴシック</vt:lpstr>
      <vt:lpstr>UD デジタル 教科書体 NP-B</vt:lpstr>
      <vt:lpstr>メイリオ</vt:lpstr>
      <vt:lpstr>游ゴシック</vt:lpstr>
      <vt:lpstr>Calibri</vt:lpstr>
      <vt:lpstr>Calibri Light</vt:lpstr>
      <vt:lpstr>レトロスペクト</vt:lpstr>
      <vt:lpstr>Ⅳ－２　　【施策展開の方向性】　 　　　　　　地域で支えあう安全で安心なまちへ</vt:lpstr>
      <vt:lpstr>Ⅳ－２　　【施策展開の方向性】　 　　　　　　地域で支えあう安全で安心なまちへ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2023-01-05T05:38:36Z</cp:lastPrinted>
  <dcterms:created xsi:type="dcterms:W3CDTF">2022-08-03T06:59:35Z</dcterms:created>
  <dcterms:modified xsi:type="dcterms:W3CDTF">2023-02-09T08:00:19Z</dcterms:modified>
</cp:coreProperties>
</file>