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6"/>
  </p:notesMasterIdLst>
  <p:sldIdLst>
    <p:sldId id="278" r:id="rId2"/>
    <p:sldId id="288" r:id="rId3"/>
    <p:sldId id="289" r:id="rId4"/>
    <p:sldId id="290"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0C7"/>
    <a:srgbClr val="0F6FC6"/>
    <a:srgbClr val="CCD5EA"/>
    <a:srgbClr val="E7EBF5"/>
    <a:srgbClr val="08467E"/>
    <a:srgbClr val="0AD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60"/>
  </p:normalViewPr>
  <p:slideViewPr>
    <p:cSldViewPr snapToGrid="0">
      <p:cViewPr varScale="1">
        <p:scale>
          <a:sx n="65" d="100"/>
          <a:sy n="65"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8FE54AF4-6C55-4F89-80BE-C30732BC4694}" type="datetimeFigureOut">
              <a:rPr kumimoji="1" lang="ja-JP" altLang="en-US" smtClean="0"/>
              <a:t>2023/2/9</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D06873E0-6F0E-4717-BBF8-2B26112E3B2C}" type="slidenum">
              <a:rPr kumimoji="1" lang="ja-JP" altLang="en-US" smtClean="0"/>
              <a:t>‹#›</a:t>
            </a:fld>
            <a:endParaRPr kumimoji="1" lang="ja-JP" altLang="en-US"/>
          </a:p>
        </p:txBody>
      </p:sp>
    </p:spTree>
    <p:extLst>
      <p:ext uri="{BB962C8B-B14F-4D97-AF65-F5344CB8AC3E}">
        <p14:creationId xmlns:p14="http://schemas.microsoft.com/office/powerpoint/2010/main" val="11586072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873E0-6F0E-4717-BBF8-2B26112E3B2C}" type="slidenum">
              <a:rPr kumimoji="1" lang="ja-JP" altLang="en-US" smtClean="0"/>
              <a:t>0</a:t>
            </a:fld>
            <a:endParaRPr kumimoji="1" lang="ja-JP" altLang="en-US"/>
          </a:p>
        </p:txBody>
      </p:sp>
    </p:spTree>
    <p:extLst>
      <p:ext uri="{BB962C8B-B14F-4D97-AF65-F5344CB8AC3E}">
        <p14:creationId xmlns:p14="http://schemas.microsoft.com/office/powerpoint/2010/main" val="152418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6500" spc="-41"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0"/>
            <a:ext cx="8172450" cy="1143000"/>
          </a:xfrm>
        </p:spPr>
        <p:txBody>
          <a:bodyPr lIns="91440" rIns="91440">
            <a:normAutofit/>
          </a:bodyPr>
          <a:lstStyle>
            <a:lvl1pPr marL="0" indent="0" algn="l">
              <a:buNone/>
              <a:defRPr sz="1950" cap="all" spc="163" baseline="0">
                <a:solidFill>
                  <a:schemeClr val="tx2"/>
                </a:solidFill>
                <a:latin typeface="+mj-lt"/>
              </a:defRPr>
            </a:lvl1pPr>
            <a:lvl2pPr marL="371475" indent="0" algn="ctr">
              <a:buNone/>
              <a:defRPr sz="1950"/>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7F7FF5-57B7-4B82-B820-66E6F85C3370}"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78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A5BC97-FB2A-4175-B563-58A3E4A6901A}"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91196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4779"/>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414778"/>
            <a:ext cx="6284119"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57BC5C-C774-4817-BF54-C50FB1ED116A}"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843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2C11B0-1E21-4FDB-8014-E5E7D3A8F49C}"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262971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65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1950" cap="all" spc="163" baseline="0">
                <a:solidFill>
                  <a:schemeClr val="tx2"/>
                </a:solidFill>
                <a:latin typeface="+mj-lt"/>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F33DC7-C344-4EF4-B590-7930D1E53775}"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13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39"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436A1-4095-4692-A583-4D4EB6EF3CFC}" type="datetime1">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15271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42EFD3-A984-4343-8E45-A358B5AE9CBC}" type="datetime1">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08482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FE76EA-A4E4-434F-8E99-C44D8933C18C}" type="datetime1">
              <a:rPr kumimoji="1" lang="ja-JP" altLang="en-US" smtClean="0"/>
              <a:t>2023/2/9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287435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71DABB-36F4-4476-8DE5-9A826D281485}" type="datetime1">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50575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2925"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D2588D4-8D4F-454F-8D91-CE458A753E36}" type="datetime1">
              <a:rPr kumimoji="1" lang="ja-JP" altLang="en-US" smtClean="0"/>
              <a:t>2023/2/9</a:t>
            </a:fld>
            <a:endParaRPr kumimoji="1" lang="ja-JP" altLang="en-US"/>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02703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027" cy="822960"/>
          </a:xfrm>
        </p:spPr>
        <p:txBody>
          <a:bodyPr lIns="91440" tIns="0" rIns="91440" bIns="0" anchor="b">
            <a:noAutofit/>
          </a:bodyPr>
          <a:lstStyle>
            <a:lvl1pPr>
              <a:defRPr sz="2925"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905988" cy="4915076"/>
          </a:xfrm>
          <a:blipFill>
            <a:blip r:embed="rId2"/>
            <a:stretch>
              <a:fillRect/>
            </a:stretch>
          </a:blipFill>
        </p:spPr>
        <p:txBody>
          <a:bodyPr lIns="457200" tIns="457200" anchor="t"/>
          <a:lstStyle>
            <a:lvl1pPr marL="0" indent="0">
              <a:buNone/>
              <a:defRPr sz="2600">
                <a:solidFill>
                  <a:schemeClr val="bg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891540" y="5907023"/>
            <a:ext cx="8217027" cy="594360"/>
          </a:xfrm>
        </p:spPr>
        <p:txBody>
          <a:bodyPr lIns="91440" tIns="0" rIns="91440" bIns="0">
            <a:normAutofit/>
          </a:bodyPr>
          <a:lstStyle>
            <a:lvl1pPr marL="0" indent="0">
              <a:spcBef>
                <a:spcPts val="0"/>
              </a:spcBef>
              <a:spcAft>
                <a:spcPts val="488"/>
              </a:spcAft>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217731-1A0B-4A81-8803-E893766C6C87}" type="datetime1">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52307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906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731">
                <a:solidFill>
                  <a:srgbClr val="FFFFFF"/>
                </a:solidFill>
              </a:defRPr>
            </a:lvl1pPr>
          </a:lstStyle>
          <a:p>
            <a:fld id="{913D02BE-E0FF-4415-BDE3-9F17C693BB5D}" type="datetime1">
              <a:rPr kumimoji="1" lang="ja-JP" altLang="en-US" smtClean="0"/>
              <a:t>2023/2/9</a:t>
            </a:fld>
            <a:endParaRPr kumimoji="1" lang="ja-JP" altLang="en-US"/>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731"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853">
                <a:solidFill>
                  <a:srgbClr val="FFFFFF"/>
                </a:solidFill>
              </a:defRPr>
            </a:lvl1pPr>
          </a:lstStyle>
          <a:p>
            <a:fld id="{18266FA9-0E40-4899-8477-B8D16F28E67F}"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21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742950" rtl="0" eaLnBrk="1" latinLnBrk="0" hangingPunct="1">
        <a:lnSpc>
          <a:spcPct val="85000"/>
        </a:lnSpc>
        <a:spcBef>
          <a:spcPct val="0"/>
        </a:spcBef>
        <a:buNone/>
        <a:defRPr kumimoji="1" sz="3900" kern="1200" spc="-41" baseline="0">
          <a:solidFill>
            <a:schemeClr val="tx1">
              <a:lumMod val="75000"/>
              <a:lumOff val="25000"/>
            </a:schemeClr>
          </a:solidFill>
          <a:latin typeface="+mj-lt"/>
          <a:ea typeface="+mj-ea"/>
          <a:cs typeface="+mj-cs"/>
        </a:defRPr>
      </a:lvl1pPr>
    </p:titleStyle>
    <p:body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t>Ⅳ</a:t>
            </a:r>
            <a:r>
              <a:rPr lang="ja-JP" altLang="en-US" sz="2400" dirty="0" smtClean="0"/>
              <a:t>－３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a:t>　</a:t>
            </a:r>
            <a:r>
              <a:rPr lang="ja-JP" altLang="en-US" sz="2400" dirty="0" smtClean="0"/>
              <a:t>　　　　　安心して子育てができ、心豊かに力強く未来を切り拓く</a:t>
            </a:r>
            <a:r>
              <a:rPr lang="en-US" altLang="ja-JP" sz="2400" dirty="0" smtClean="0"/>
              <a:t/>
            </a:r>
            <a:br>
              <a:rPr lang="en-US" altLang="ja-JP" sz="2400" dirty="0" smtClean="0"/>
            </a:br>
            <a:r>
              <a:rPr lang="ja-JP" altLang="en-US" sz="2400" dirty="0"/>
              <a:t>　</a:t>
            </a:r>
            <a:r>
              <a:rPr lang="ja-JP" altLang="en-US" sz="2400" dirty="0" smtClean="0"/>
              <a:t>　　　　　子どもを育む</a:t>
            </a:r>
            <a:r>
              <a:rPr lang="ja-JP" altLang="en-US" sz="2400" dirty="0"/>
              <a:t>まちへ</a:t>
            </a:r>
          </a:p>
        </p:txBody>
      </p:sp>
      <p:sp>
        <p:nvSpPr>
          <p:cNvPr id="3" name="コンテンツ プレースホルダー 2"/>
          <p:cNvSpPr>
            <a:spLocks noGrp="1"/>
          </p:cNvSpPr>
          <p:nvPr>
            <p:ph idx="1"/>
          </p:nvPr>
        </p:nvSpPr>
        <p:spPr>
          <a:xfrm>
            <a:off x="891540" y="1845733"/>
            <a:ext cx="8172450" cy="4820537"/>
          </a:xfrm>
        </p:spPr>
        <p:txBody>
          <a:bodyPr>
            <a:normAutofit/>
          </a:bodyPr>
          <a:lstStyle/>
          <a:p>
            <a:endParaRPr lang="en-US" altLang="ja-JP" b="1" dirty="0"/>
          </a:p>
          <a:p>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8831" y="314992"/>
            <a:ext cx="619200" cy="619200"/>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6649" y="314992"/>
            <a:ext cx="619200" cy="619200"/>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93277" y="4882631"/>
            <a:ext cx="1014466" cy="1238520"/>
          </a:xfrm>
          <a:prstGeom prst="rect">
            <a:avLst/>
          </a:prstGeom>
        </p:spPr>
      </p:pic>
      <p:grpSp>
        <p:nvGrpSpPr>
          <p:cNvPr id="9" name="グループ化 8"/>
          <p:cNvGrpSpPr/>
          <p:nvPr/>
        </p:nvGrpSpPr>
        <p:grpSpPr>
          <a:xfrm>
            <a:off x="980032" y="1845733"/>
            <a:ext cx="8130111" cy="4304336"/>
            <a:chOff x="980032" y="1845733"/>
            <a:chExt cx="8130111" cy="4304336"/>
          </a:xfrm>
        </p:grpSpPr>
        <p:sp>
          <p:nvSpPr>
            <p:cNvPr id="10" name="角丸四角形 9"/>
            <p:cNvSpPr/>
            <p:nvPr/>
          </p:nvSpPr>
          <p:spPr>
            <a:xfrm>
              <a:off x="1039025" y="1980460"/>
              <a:ext cx="8071118" cy="1877984"/>
            </a:xfrm>
            <a:prstGeom prst="roundRect">
              <a:avLst>
                <a:gd name="adj" fmla="val 11813"/>
              </a:avLst>
            </a:prstGeom>
            <a:no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latin typeface="+mn-ea"/>
                </a:rPr>
                <a:t>　　　　　　　　　　　　</a:t>
              </a:r>
              <a:endParaRPr kumimoji="1" lang="en-US" altLang="ja-JP" sz="1600" dirty="0" smtClean="0">
                <a:solidFill>
                  <a:schemeClr val="tx1"/>
                </a:solidFill>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　　　　　　　　・保育所、幼稚園などが充実し、安心して子育てができる　</a:t>
              </a:r>
              <a:r>
                <a:rPr kumimoji="1" lang="en-US" altLang="ja-JP" sz="1600" dirty="0" smtClean="0">
                  <a:solidFill>
                    <a:schemeClr val="tx1"/>
                  </a:solidFill>
                  <a:latin typeface="+mn-ea"/>
                </a:rPr>
                <a:t/>
              </a:r>
              <a:br>
                <a:rPr kumimoji="1" lang="en-US" altLang="ja-JP" sz="1600" dirty="0" smtClean="0">
                  <a:solidFill>
                    <a:schemeClr val="tx1"/>
                  </a:solidFill>
                  <a:latin typeface="+mn-ea"/>
                </a:rPr>
              </a:br>
              <a:r>
                <a:rPr kumimoji="1" lang="ja-JP" altLang="en-US" sz="1600" dirty="0" smtClean="0">
                  <a:solidFill>
                    <a:schemeClr val="tx1"/>
                  </a:solidFill>
                  <a:latin typeface="+mn-ea"/>
                </a:rPr>
                <a:t>　　　　　　　　　・</a:t>
              </a:r>
              <a:r>
                <a:rPr kumimoji="1" lang="ja-JP" altLang="en-US" sz="1600" dirty="0">
                  <a:solidFill>
                    <a:schemeClr val="tx1"/>
                  </a:solidFill>
                  <a:latin typeface="+mn-ea"/>
                </a:rPr>
                <a:t>子ども</a:t>
              </a:r>
              <a:r>
                <a:rPr kumimoji="1" lang="ja-JP" altLang="en-US" sz="1600" dirty="0" smtClean="0">
                  <a:solidFill>
                    <a:schemeClr val="tx1"/>
                  </a:solidFill>
                  <a:latin typeface="+mn-ea"/>
                </a:rPr>
                <a:t>たちの可能性を育むまちとなっている</a:t>
              </a:r>
              <a:endParaRPr kumimoji="1" lang="ja-JP" altLang="en-US" sz="1600" dirty="0">
                <a:solidFill>
                  <a:schemeClr val="tx1"/>
                </a:solidFill>
                <a:latin typeface="+mn-ea"/>
              </a:endParaRPr>
            </a:p>
          </p:txBody>
        </p:sp>
        <p:sp>
          <p:nvSpPr>
            <p:cNvPr id="11" name="角丸四角形 10"/>
            <p:cNvSpPr/>
            <p:nvPr/>
          </p:nvSpPr>
          <p:spPr>
            <a:xfrm>
              <a:off x="980032" y="1845733"/>
              <a:ext cx="2367854" cy="248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UD デジタル 教科書体 NP-B" panose="02020700000000000000" pitchFamily="18" charset="-128"/>
                  <a:ea typeface="UD デジタル 教科書体 NP-B" panose="02020700000000000000" pitchFamily="18" charset="-128"/>
                </a:rPr>
                <a:t>めざす</a:t>
              </a:r>
              <a:r>
                <a:rPr kumimoji="1" lang="ja-JP" altLang="en-US" sz="1600" dirty="0">
                  <a:latin typeface="UD デジタル 教科書体 NP-B" panose="02020700000000000000" pitchFamily="18" charset="-128"/>
                  <a:ea typeface="UD デジタル 教科書体 NP-B" panose="02020700000000000000" pitchFamily="18" charset="-128"/>
                </a:rPr>
                <a:t>姿</a:t>
              </a:r>
            </a:p>
          </p:txBody>
        </p:sp>
        <p:sp>
          <p:nvSpPr>
            <p:cNvPr id="12" name="角丸四角形 11"/>
            <p:cNvSpPr/>
            <p:nvPr/>
          </p:nvSpPr>
          <p:spPr>
            <a:xfrm>
              <a:off x="1039025" y="4277032"/>
              <a:ext cx="7854252" cy="1873037"/>
            </a:xfrm>
            <a:prstGeom prst="roundRect">
              <a:avLst>
                <a:gd name="adj" fmla="val 5386"/>
              </a:avLst>
            </a:prstGeom>
            <a:no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latin typeface="+mn-ea"/>
                </a:rPr>
                <a:t>⑴　子育て世帯が安心して、生み育て、働くことができるまちづくり</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（めざす状態）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・区民の皆さんがこれからも城東区で子どもを育てていきたいと思っている状態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・保育所、幼稚園などが充実し、待機児童がない状態</a:t>
              </a:r>
              <a:endParaRPr kumimoji="1" lang="en-US" altLang="ja-JP" sz="1400" dirty="0">
                <a:solidFill>
                  <a:schemeClr val="tx1"/>
                </a:solidFill>
                <a:latin typeface="+mn-ea"/>
              </a:endParaRPr>
            </a:p>
            <a:p>
              <a:r>
                <a:rPr kumimoji="1" lang="ja-JP" altLang="en-US" sz="1400" dirty="0" smtClean="0">
                  <a:solidFill>
                    <a:schemeClr val="tx1"/>
                  </a:solidFill>
                  <a:latin typeface="+mn-ea"/>
                </a:rPr>
                <a:t>⑵　子どもたちの可能性を育むまちづくり</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（めざす状態）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・すべての子どもが確かな学力・体力を育むことができる状態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・子どもが安心して成長できる安全な社会（学校園・家庭・地域）が実現できている状態</a:t>
              </a:r>
              <a:endParaRPr kumimoji="1" lang="en-US" altLang="ja-JP" sz="1400" dirty="0" smtClean="0">
                <a:solidFill>
                  <a:schemeClr val="tx1"/>
                </a:solidFill>
                <a:latin typeface="+mn-ea"/>
              </a:endParaRPr>
            </a:p>
          </p:txBody>
        </p:sp>
        <p:sp>
          <p:nvSpPr>
            <p:cNvPr id="13" name="角丸四角形 12"/>
            <p:cNvSpPr/>
            <p:nvPr/>
          </p:nvSpPr>
          <p:spPr>
            <a:xfrm>
              <a:off x="980032" y="4083136"/>
              <a:ext cx="716034" cy="2794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戦略</a:t>
              </a:r>
            </a:p>
          </p:txBody>
        </p:sp>
      </p:grpSp>
      <p:pic>
        <p:nvPicPr>
          <p:cNvPr id="14" name="図 13"/>
          <p:cNvPicPr>
            <a:picLocks noChangeAspect="1"/>
          </p:cNvPicPr>
          <p:nvPr/>
        </p:nvPicPr>
        <p:blipFill>
          <a:blip r:embed="rId6"/>
          <a:stretch>
            <a:fillRect/>
          </a:stretch>
        </p:blipFill>
        <p:spPr>
          <a:xfrm>
            <a:off x="6082275" y="286604"/>
            <a:ext cx="1667938" cy="426570"/>
          </a:xfrm>
          <a:prstGeom prst="rect">
            <a:avLst/>
          </a:prstGeom>
        </p:spPr>
      </p:pic>
      <p:grpSp>
        <p:nvGrpSpPr>
          <p:cNvPr id="15" name="グループ化 14"/>
          <p:cNvGrpSpPr/>
          <p:nvPr/>
        </p:nvGrpSpPr>
        <p:grpSpPr>
          <a:xfrm>
            <a:off x="1119686" y="2669553"/>
            <a:ext cx="7832585" cy="1180569"/>
            <a:chOff x="-1087963" y="889310"/>
            <a:chExt cx="8853086" cy="1174077"/>
          </a:xfrm>
        </p:grpSpPr>
        <p:sp>
          <p:nvSpPr>
            <p:cNvPr id="16" name="コンテンツ プレースホルダー 2"/>
            <p:cNvSpPr txBox="1">
              <a:spLocks/>
            </p:cNvSpPr>
            <p:nvPr/>
          </p:nvSpPr>
          <p:spPr>
            <a:xfrm>
              <a:off x="-1087963" y="889310"/>
              <a:ext cx="8853086" cy="1174077"/>
            </a:xfrm>
            <a:prstGeom prst="rect">
              <a:avLst/>
            </a:prstGeom>
          </p:spPr>
          <p:txBody>
            <a:bodyPr vert="horz" lIns="0" tIns="45720" rIns="0" bIns="45720" rtlCol="0" anchor="ctr">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　　これからも城東区で子どもを</a:t>
              </a:r>
              <a:r>
                <a:rPr lang="ja-JP" altLang="en-US" sz="1600" dirty="0">
                  <a:solidFill>
                    <a:schemeClr val="tx1"/>
                  </a:solidFill>
                  <a:latin typeface="ＭＳ Ｐゴシック" panose="020B0600070205080204" pitchFamily="50" charset="-128"/>
                  <a:ea typeface="ＭＳ Ｐゴシック" panose="020B0600070205080204" pitchFamily="50" charset="-128"/>
                </a:rPr>
                <a:t>育てて</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いきたいと</a:t>
              </a:r>
              <a:r>
                <a:rPr lang="en-US" altLang="ja-JP" sz="1600" dirty="0">
                  <a:solidFill>
                    <a:schemeClr val="tx1"/>
                  </a:solidFill>
                  <a:latin typeface="ＭＳ Ｐゴシック" panose="020B0600070205080204" pitchFamily="50" charset="-128"/>
                  <a:ea typeface="ＭＳ Ｐゴシック" panose="020B0600070205080204" pitchFamily="50" charset="-128"/>
                </a:rPr>
                <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smtClean="0">
                  <a:solidFill>
                    <a:schemeClr val="tx1"/>
                  </a:solidFill>
                  <a:latin typeface="ＭＳ Ｐゴシック" panose="020B0600070205080204" pitchFamily="50" charset="-128"/>
                  <a:ea typeface="ＭＳ Ｐゴシック" panose="020B0600070205080204" pitchFamily="50" charset="-128"/>
                </a:rPr>
                <a:t>　　　　　　　　　　　　　　思っている子育て層の割合　</a:t>
              </a:r>
              <a:r>
                <a:rPr lang="en-US" altLang="ja-JP" sz="1600" dirty="0">
                  <a:solidFill>
                    <a:schemeClr val="tx1"/>
                  </a:solidFill>
                  <a:latin typeface="ＭＳ Ｐゴシック" panose="020B0600070205080204" pitchFamily="50" charset="-128"/>
                  <a:ea typeface="ＭＳ Ｐゴシック" panose="020B0600070205080204" pitchFamily="50" charset="-128"/>
                </a:rPr>
                <a:t>93</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endParaRPr>
            </a:p>
          </p:txBody>
        </p:sp>
        <p:sp>
          <p:nvSpPr>
            <p:cNvPr id="17" name="角丸四角形 16"/>
            <p:cNvSpPr/>
            <p:nvPr/>
          </p:nvSpPr>
          <p:spPr>
            <a:xfrm>
              <a:off x="-975919" y="1306392"/>
              <a:ext cx="1173233" cy="2812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成果</a:t>
              </a:r>
              <a:r>
                <a:rPr kumimoji="1" lang="ja-JP" altLang="en-US" sz="1600" dirty="0" smtClean="0">
                  <a:latin typeface="UD デジタル 教科書体 NP-B" panose="02020700000000000000" pitchFamily="18" charset="-128"/>
                  <a:ea typeface="UD デジタル 教科書体 NP-B" panose="02020700000000000000" pitchFamily="18" charset="-128"/>
                </a:rPr>
                <a:t>目標</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grpSp>
      <p:sp>
        <p:nvSpPr>
          <p:cNvPr id="19"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22</a:t>
            </a:r>
            <a:endParaRPr kumimoji="1" lang="ja-JP" altLang="en-US" sz="1600" dirty="0"/>
          </a:p>
        </p:txBody>
      </p:sp>
    </p:spTree>
    <p:extLst>
      <p:ext uri="{BB962C8B-B14F-4D97-AF65-F5344CB8AC3E}">
        <p14:creationId xmlns:p14="http://schemas.microsoft.com/office/powerpoint/2010/main" val="280258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normAutofit/>
          </a:bodyPr>
          <a:lstStyle/>
          <a:p>
            <a:r>
              <a:rPr lang="en-US" altLang="ja-JP" sz="2400" dirty="0" smtClean="0"/>
              <a:t>Ⅳ</a:t>
            </a:r>
            <a:r>
              <a:rPr lang="ja-JP" altLang="en-US" sz="2400" dirty="0" smtClean="0"/>
              <a:t>－３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a:t>　</a:t>
            </a:r>
            <a:r>
              <a:rPr lang="ja-JP" altLang="en-US" sz="2400" dirty="0" smtClean="0"/>
              <a:t>　　　　　安心して子育てができ、心豊かに力強く未来を切り拓く</a:t>
            </a:r>
            <a:r>
              <a:rPr lang="en-US" altLang="ja-JP" sz="2400" dirty="0" smtClean="0"/>
              <a:t/>
            </a:r>
            <a:br>
              <a:rPr lang="en-US" altLang="ja-JP" sz="2400" dirty="0" smtClean="0"/>
            </a:br>
            <a:r>
              <a:rPr lang="ja-JP" altLang="en-US" sz="2400" dirty="0"/>
              <a:t>　</a:t>
            </a:r>
            <a:r>
              <a:rPr lang="ja-JP" altLang="en-US" sz="2400" dirty="0" smtClean="0"/>
              <a:t>　　　　　子どもを育むまちへ</a:t>
            </a:r>
            <a:endParaRPr lang="ja-JP" altLang="en-US" sz="2400" dirty="0"/>
          </a:p>
        </p:txBody>
      </p:sp>
      <p:pic>
        <p:nvPicPr>
          <p:cNvPr id="6" name="図 5"/>
          <p:cNvPicPr>
            <a:picLocks noChangeAspect="1"/>
          </p:cNvPicPr>
          <p:nvPr/>
        </p:nvPicPr>
        <p:blipFill>
          <a:blip r:embed="rId2"/>
          <a:stretch>
            <a:fillRect/>
          </a:stretch>
        </p:blipFill>
        <p:spPr>
          <a:xfrm>
            <a:off x="6082275" y="286604"/>
            <a:ext cx="1667938" cy="426570"/>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8831" y="314992"/>
            <a:ext cx="619200" cy="619200"/>
          </a:xfrm>
          <a:prstGeom prst="rect">
            <a:avLst/>
          </a:prstGeom>
        </p:spPr>
      </p:pic>
      <p:sp>
        <p:nvSpPr>
          <p:cNvPr id="13" name="コンテンツ プレースホルダー 2"/>
          <p:cNvSpPr txBox="1">
            <a:spLocks noGrp="1"/>
          </p:cNvSpPr>
          <p:nvPr>
            <p:ph idx="1"/>
          </p:nvPr>
        </p:nvSpPr>
        <p:spPr>
          <a:xfrm>
            <a:off x="343943" y="1963717"/>
            <a:ext cx="8172450" cy="4267683"/>
          </a:xfrm>
          <a:prstGeom prst="rect">
            <a:avLst/>
          </a:prstGeom>
        </p:spPr>
        <p:txBody>
          <a:bodyPr vert="horz" lIns="0" tIns="45720" rIns="0" bIns="45720" rtlCol="0" anchor="t">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endParaRPr lang="en-US" altLang="ja-JP" sz="1800" dirty="0" smtClean="0">
              <a:solidFill>
                <a:schemeClr val="tx1"/>
              </a:solidFill>
              <a:latin typeface="メイリオ" panose="020B0604030504040204" pitchFamily="50" charset="-128"/>
              <a:ea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０歳児家庭見守り支援</a:t>
            </a:r>
            <a:r>
              <a:rPr lang="ja-JP" altLang="en-US" sz="2000" b="1" dirty="0" smtClean="0">
                <a:solidFill>
                  <a:schemeClr val="tx1"/>
                </a:solidFill>
                <a:latin typeface="メイリオ" panose="020B0604030504040204" pitchFamily="50" charset="-128"/>
                <a:ea typeface="メイリオ" panose="020B0604030504040204" pitchFamily="50" charset="-128"/>
              </a:rPr>
              <a:t>事業</a:t>
            </a:r>
            <a:endParaRPr lang="en-US" altLang="ja-JP" sz="2000" b="1"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rPr>
              <a:t>３か月児</a:t>
            </a:r>
            <a:r>
              <a:rPr lang="ja-JP" altLang="en-US" sz="1500" dirty="0">
                <a:solidFill>
                  <a:schemeClr val="tx1"/>
                </a:solidFill>
                <a:latin typeface="メイリオ" panose="020B0604030504040204" pitchFamily="50" charset="-128"/>
                <a:ea typeface="メイリオ" panose="020B0604030504040204" pitchFamily="50" charset="-128"/>
              </a:rPr>
              <a:t>健</a:t>
            </a:r>
            <a:r>
              <a:rPr lang="ja-JP" altLang="en-US" sz="1500" dirty="0" smtClean="0">
                <a:solidFill>
                  <a:schemeClr val="tx1"/>
                </a:solidFill>
                <a:latin typeface="メイリオ" panose="020B0604030504040204" pitchFamily="50" charset="-128"/>
                <a:ea typeface="メイリオ" panose="020B0604030504040204" pitchFamily="50" charset="-128"/>
              </a:rPr>
              <a:t>診から１歳６か月児健診までの第１子を育てている方を対象に保育士</a:t>
            </a:r>
            <a:r>
              <a:rPr lang="en-US" altLang="ja-JP" sz="1500" dirty="0">
                <a:solidFill>
                  <a:schemeClr val="tx1"/>
                </a:solidFill>
                <a:latin typeface="メイリオ" panose="020B0604030504040204" pitchFamily="50" charset="-128"/>
                <a:ea typeface="メイリオ" panose="020B0604030504040204" pitchFamily="50" charset="-128"/>
              </a:rPr>
              <a:t/>
            </a:r>
            <a:br>
              <a:rPr lang="en-US" altLang="ja-JP" sz="1500" dirty="0">
                <a:solidFill>
                  <a:schemeClr val="tx1"/>
                </a:solidFill>
                <a:latin typeface="メイリオ" panose="020B0604030504040204" pitchFamily="50" charset="-128"/>
                <a:ea typeface="メイリオ" panose="020B0604030504040204" pitchFamily="50" charset="-128"/>
              </a:rPr>
            </a:br>
            <a:r>
              <a:rPr lang="ja-JP" altLang="en-US" sz="1500" dirty="0" smtClean="0">
                <a:solidFill>
                  <a:schemeClr val="tx1"/>
                </a:solidFill>
                <a:latin typeface="メイリオ" panose="020B0604030504040204" pitchFamily="50" charset="-128"/>
                <a:ea typeface="メイリオ" panose="020B0604030504040204" pitchFamily="50" charset="-128"/>
              </a:rPr>
              <a:t>が定期訪問</a:t>
            </a:r>
            <a:r>
              <a:rPr lang="ja-JP" altLang="en-US" sz="1500" dirty="0">
                <a:solidFill>
                  <a:schemeClr val="tx1"/>
                </a:solidFill>
                <a:latin typeface="メイリオ" panose="020B0604030504040204" pitchFamily="50" charset="-128"/>
                <a:ea typeface="メイリオ" panose="020B0604030504040204" pitchFamily="50" charset="-128"/>
              </a:rPr>
              <a:t>し、</a:t>
            </a:r>
            <a:r>
              <a:rPr lang="ja-JP" altLang="en-US" sz="1500" dirty="0" smtClean="0">
                <a:solidFill>
                  <a:schemeClr val="tx1"/>
                </a:solidFill>
                <a:latin typeface="メイリオ" panose="020B0604030504040204" pitchFamily="50" charset="-128"/>
                <a:ea typeface="メイリオ" panose="020B0604030504040204" pitchFamily="50" charset="-128"/>
              </a:rPr>
              <a:t>身体計測や育児相談、子育て支援施設な</a:t>
            </a:r>
            <a:r>
              <a:rPr lang="ja-JP" altLang="en-US" sz="1500" dirty="0">
                <a:solidFill>
                  <a:schemeClr val="tx1"/>
                </a:solidFill>
                <a:latin typeface="メイリオ" panose="020B0604030504040204" pitchFamily="50" charset="-128"/>
                <a:ea typeface="メイリオ" panose="020B0604030504040204" pitchFamily="50" charset="-128"/>
              </a:rPr>
              <a:t>ど</a:t>
            </a:r>
            <a:r>
              <a:rPr lang="ja-JP" altLang="en-US" sz="1500" dirty="0" smtClean="0">
                <a:solidFill>
                  <a:schemeClr val="tx1"/>
                </a:solidFill>
                <a:latin typeface="メイリオ" panose="020B0604030504040204" pitchFamily="50" charset="-128"/>
                <a:ea typeface="メイリオ" panose="020B0604030504040204" pitchFamily="50" charset="-128"/>
              </a:rPr>
              <a:t>の情報提供を実施。</a:t>
            </a:r>
            <a:endParaRPr lang="en-US" altLang="ja-JP" sz="1500" dirty="0" smtClean="0">
              <a:solidFill>
                <a:schemeClr val="tx1"/>
              </a:solidFill>
              <a:latin typeface="メイリオ" panose="020B0604030504040204" pitchFamily="50" charset="-128"/>
              <a:ea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rPr>
              <a:t>●プレパパ・プレママ育児体験イベント</a:t>
            </a:r>
            <a:r>
              <a:rPr lang="ja-JP" altLang="en-US" sz="1600" b="1" dirty="0" smtClean="0">
                <a:solidFill>
                  <a:schemeClr val="tx1"/>
                </a:solidFill>
                <a:latin typeface="メイリオ" panose="020B0604030504040204" pitchFamily="50" charset="-128"/>
                <a:ea typeface="メイリオ" panose="020B0604030504040204" pitchFamily="50" charset="-128"/>
              </a:rPr>
              <a:t>の開催</a:t>
            </a:r>
            <a:endParaRPr lang="en-US" altLang="ja-JP" sz="1600" b="1" dirty="0" smtClean="0">
              <a:solidFill>
                <a:schemeClr val="tx1"/>
              </a:solidFill>
              <a:latin typeface="メイリオ" panose="020B0604030504040204" pitchFamily="50" charset="-128"/>
              <a:ea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rPr>
              <a:t>●わくわく子育てフェスティバル・絵本イベント</a:t>
            </a:r>
            <a:r>
              <a:rPr lang="ja-JP" altLang="en-US" sz="1600" b="1" dirty="0" smtClean="0">
                <a:solidFill>
                  <a:schemeClr val="tx1"/>
                </a:solidFill>
                <a:latin typeface="メイリオ" panose="020B0604030504040204" pitchFamily="50" charset="-128"/>
                <a:ea typeface="メイリオ" panose="020B0604030504040204" pitchFamily="50" charset="-128"/>
              </a:rPr>
              <a:t>の開催　</a:t>
            </a:r>
            <a:r>
              <a:rPr lang="ja-JP" altLang="en-US" sz="1100" dirty="0" smtClean="0">
                <a:solidFill>
                  <a:schemeClr val="tx1"/>
                </a:solidFill>
                <a:latin typeface="メイリオ" panose="020B0604030504040204" pitchFamily="50" charset="-128"/>
                <a:ea typeface="メイリオ" panose="020B0604030504040204" pitchFamily="50" charset="-128"/>
              </a:rPr>
              <a:t>　</a:t>
            </a:r>
            <a:endParaRPr lang="en-US" altLang="ja-JP" sz="1100" dirty="0" smtClean="0">
              <a:solidFill>
                <a:schemeClr val="tx1"/>
              </a:solidFill>
              <a:latin typeface="メイリオ" panose="020B0604030504040204" pitchFamily="50" charset="-128"/>
              <a:ea typeface="メイリオ" panose="020B0604030504040204" pitchFamily="50" charset="-128"/>
            </a:endParaRPr>
          </a:p>
          <a:p>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800" dirty="0">
              <a:solidFill>
                <a:schemeClr val="tx1"/>
              </a:solidFill>
              <a:latin typeface="Meiryo UI" panose="020B0604030504040204" pitchFamily="50" charset="-128"/>
              <a:ea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35670" y="1845733"/>
            <a:ext cx="2355014" cy="29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具体的</a:t>
            </a:r>
            <a:r>
              <a:rPr kumimoji="1" lang="ja-JP" altLang="en-US" sz="1600" dirty="0" smtClean="0">
                <a:latin typeface="UD デジタル 教科書体 NP-B" panose="02020700000000000000" pitchFamily="18" charset="-128"/>
                <a:ea typeface="UD デジタル 教科書体 NP-B" panose="02020700000000000000" pitchFamily="18" charset="-128"/>
              </a:rPr>
              <a:t>な取組み（例）</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pic>
        <p:nvPicPr>
          <p:cNvPr id="15" name="図 14"/>
          <p:cNvPicPr/>
          <p:nvPr/>
        </p:nvPicPr>
        <p:blipFill>
          <a:blip r:embed="rId4" cstate="print">
            <a:extLst>
              <a:ext uri="{28A0092B-C50C-407E-A947-70E740481C1C}">
                <a14:useLocalDpi xmlns:a14="http://schemas.microsoft.com/office/drawing/2010/main"/>
              </a:ext>
            </a:extLst>
          </a:blip>
          <a:stretch>
            <a:fillRect/>
          </a:stretch>
        </p:blipFill>
        <p:spPr>
          <a:xfrm>
            <a:off x="7551113" y="2495984"/>
            <a:ext cx="1988795" cy="1735606"/>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2975" y="4456885"/>
            <a:ext cx="3095896" cy="1597539"/>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14898" y="4436083"/>
            <a:ext cx="2676500" cy="1618341"/>
          </a:xfrm>
          <a:prstGeom prst="rect">
            <a:avLst/>
          </a:prstGeom>
        </p:spPr>
      </p:pic>
      <p:sp>
        <p:nvSpPr>
          <p:cNvPr id="11"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23</a:t>
            </a:r>
            <a:endParaRPr kumimoji="1" lang="ja-JP" altLang="en-US" sz="1600" dirty="0"/>
          </a:p>
        </p:txBody>
      </p:sp>
    </p:spTree>
    <p:extLst>
      <p:ext uri="{BB962C8B-B14F-4D97-AF65-F5344CB8AC3E}">
        <p14:creationId xmlns:p14="http://schemas.microsoft.com/office/powerpoint/2010/main" val="288501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t>Ⅳ</a:t>
            </a:r>
            <a:r>
              <a:rPr lang="ja-JP" altLang="en-US" sz="2400" dirty="0" smtClean="0"/>
              <a:t>－３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a:t>　</a:t>
            </a:r>
            <a:r>
              <a:rPr lang="ja-JP" altLang="en-US" sz="2400" dirty="0" smtClean="0"/>
              <a:t>　　　　　安心して子育てができ、心豊かに力強く未来を切り拓く</a:t>
            </a:r>
            <a:r>
              <a:rPr lang="en-US" altLang="ja-JP" sz="2400" dirty="0" smtClean="0"/>
              <a:t/>
            </a:r>
            <a:br>
              <a:rPr lang="en-US" altLang="ja-JP" sz="2400" dirty="0" smtClean="0"/>
            </a:br>
            <a:r>
              <a:rPr lang="ja-JP" altLang="en-US" sz="2400" dirty="0"/>
              <a:t>　</a:t>
            </a:r>
            <a:r>
              <a:rPr lang="ja-JP" altLang="en-US" sz="2400" dirty="0" smtClean="0"/>
              <a:t>　　　　　子どもを育むまちへ</a:t>
            </a:r>
            <a:endParaRPr lang="ja-JP" altLang="en-US" sz="2400" dirty="0"/>
          </a:p>
        </p:txBody>
      </p:sp>
      <p:sp>
        <p:nvSpPr>
          <p:cNvPr id="3" name="コンテンツ プレースホルダー 2"/>
          <p:cNvSpPr>
            <a:spLocks noGrp="1"/>
          </p:cNvSpPr>
          <p:nvPr>
            <p:ph idx="1"/>
          </p:nvPr>
        </p:nvSpPr>
        <p:spPr>
          <a:xfrm>
            <a:off x="795208" y="2138517"/>
            <a:ext cx="8172450" cy="4503832"/>
          </a:xfrm>
        </p:spPr>
        <p:txBody>
          <a:bodyPr>
            <a:normAutofit/>
          </a:bodyPr>
          <a:lstStyle/>
          <a:p>
            <a:endParaRPr lang="en-US" altLang="ja-JP" b="1" dirty="0"/>
          </a:p>
          <a:p>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831" y="314992"/>
            <a:ext cx="619200" cy="619200"/>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6649" y="314992"/>
            <a:ext cx="619200" cy="619200"/>
          </a:xfrm>
          <a:prstGeom prst="rect">
            <a:avLst/>
          </a:prstGeom>
        </p:spPr>
      </p:pic>
      <p:pic>
        <p:nvPicPr>
          <p:cNvPr id="14" name="図 13"/>
          <p:cNvPicPr>
            <a:picLocks noChangeAspect="1"/>
          </p:cNvPicPr>
          <p:nvPr/>
        </p:nvPicPr>
        <p:blipFill>
          <a:blip r:embed="rId4"/>
          <a:stretch>
            <a:fillRect/>
          </a:stretch>
        </p:blipFill>
        <p:spPr>
          <a:xfrm>
            <a:off x="6082275" y="286604"/>
            <a:ext cx="1667938" cy="426570"/>
          </a:xfrm>
          <a:prstGeom prst="rect">
            <a:avLst/>
          </a:prstGeom>
        </p:spPr>
      </p:pic>
      <p:sp>
        <p:nvSpPr>
          <p:cNvPr id="18" name="角丸四角形 17"/>
          <p:cNvSpPr/>
          <p:nvPr/>
        </p:nvSpPr>
        <p:spPr>
          <a:xfrm>
            <a:off x="535670" y="1845733"/>
            <a:ext cx="2355014" cy="29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具体的</a:t>
            </a:r>
            <a:r>
              <a:rPr kumimoji="1" lang="ja-JP" altLang="en-US" sz="1600" dirty="0" smtClean="0">
                <a:latin typeface="UD デジタル 教科書体 NP-B" panose="02020700000000000000" pitchFamily="18" charset="-128"/>
                <a:ea typeface="UD デジタル 教科書体 NP-B" panose="02020700000000000000" pitchFamily="18" charset="-128"/>
              </a:rPr>
              <a:t>な取組み（例）</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sp>
        <p:nvSpPr>
          <p:cNvPr id="19" name="コンテンツ プレースホルダー 2"/>
          <p:cNvSpPr txBox="1">
            <a:spLocks/>
          </p:cNvSpPr>
          <p:nvPr/>
        </p:nvSpPr>
        <p:spPr>
          <a:xfrm>
            <a:off x="329194" y="1993212"/>
            <a:ext cx="9419482" cy="4357752"/>
          </a:xfrm>
          <a:prstGeom prst="rect">
            <a:avLst/>
          </a:prstGeom>
        </p:spPr>
        <p:txBody>
          <a:bodyPr vert="horz" lIns="0" tIns="45720" rIns="0" bIns="45720" rtlCol="0" anchor="t">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endParaRPr lang="en-US" altLang="ja-JP" sz="1800" dirty="0" smtClean="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rPr>
              <a:t>学校内における不登校生徒等の居場所　</a:t>
            </a:r>
            <a:r>
              <a:rPr lang="en-US" altLang="ja-JP" sz="1600" b="1" dirty="0">
                <a:solidFill>
                  <a:schemeClr val="tx1"/>
                </a:solidFill>
                <a:latin typeface="メイリオ" panose="020B0604030504040204" pitchFamily="50" charset="-128"/>
                <a:ea typeface="メイリオ" panose="020B0604030504040204" pitchFamily="50" charset="-128"/>
              </a:rPr>
              <a:t/>
            </a:r>
            <a:br>
              <a:rPr lang="en-US" altLang="ja-JP" sz="1600" b="1" dirty="0">
                <a:solidFill>
                  <a:schemeClr val="tx1"/>
                </a:solidFill>
                <a:latin typeface="メイリオ" panose="020B0604030504040204" pitchFamily="50" charset="-128"/>
                <a:ea typeface="メイリオ" panose="020B0604030504040204" pitchFamily="50" charset="-128"/>
              </a:rPr>
            </a:br>
            <a:r>
              <a:rPr lang="ja-JP" altLang="en-US" sz="2000" b="1" dirty="0" smtClean="0">
                <a:solidFill>
                  <a:schemeClr val="tx1"/>
                </a:solidFill>
                <a:latin typeface="メイリオ" panose="020B0604030504040204" pitchFamily="50" charset="-128"/>
                <a:ea typeface="メイリオ" panose="020B0604030504040204" pitchFamily="50" charset="-128"/>
              </a:rPr>
              <a:t>「スクールサポートルーム」（</a:t>
            </a:r>
            <a:r>
              <a:rPr lang="en-US" altLang="ja-JP" sz="2000" b="1" dirty="0" smtClean="0">
                <a:solidFill>
                  <a:schemeClr val="tx1"/>
                </a:solidFill>
                <a:latin typeface="メイリオ" panose="020B0604030504040204" pitchFamily="50" charset="-128"/>
                <a:ea typeface="メイリオ" panose="020B0604030504040204" pitchFamily="50" charset="-128"/>
              </a:rPr>
              <a:t>SSR</a:t>
            </a:r>
            <a:r>
              <a:rPr lang="ja-JP" altLang="en-US" sz="2000" b="1" dirty="0" smtClean="0">
                <a:solidFill>
                  <a:schemeClr val="tx1"/>
                </a:solidFill>
                <a:latin typeface="メイリオ" panose="020B0604030504040204" pitchFamily="50" charset="-128"/>
                <a:ea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rPr>
              <a:t>の整備</a:t>
            </a:r>
            <a:endParaRPr lang="en-US" altLang="ja-JP" sz="1600" b="1"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　不登校</a:t>
            </a:r>
            <a:r>
              <a:rPr lang="ja-JP" altLang="en-US" sz="1600" dirty="0">
                <a:solidFill>
                  <a:schemeClr val="tx1"/>
                </a:solidFill>
                <a:latin typeface="メイリオ" panose="020B0604030504040204" pitchFamily="50" charset="-128"/>
                <a:ea typeface="メイリオ" panose="020B0604030504040204" pitchFamily="50" charset="-128"/>
              </a:rPr>
              <a:t>支援の取組みとして、登校はできる</a:t>
            </a:r>
            <a:r>
              <a:rPr lang="ja-JP" altLang="en-US" sz="1600" dirty="0" smtClean="0">
                <a:solidFill>
                  <a:schemeClr val="tx1"/>
                </a:solidFill>
                <a:latin typeface="メイリオ" panose="020B0604030504040204" pitchFamily="50" charset="-128"/>
                <a:ea typeface="メイリオ" panose="020B0604030504040204" pitchFamily="50" charset="-128"/>
              </a:rPr>
              <a:t>けど教室に</a:t>
            </a:r>
            <a:r>
              <a:rPr lang="en-US" altLang="ja-JP" sz="1600" dirty="0" smtClean="0">
                <a:solidFill>
                  <a:schemeClr val="tx1"/>
                </a:solidFill>
                <a:latin typeface="メイリオ" panose="020B0604030504040204" pitchFamily="50" charset="-128"/>
                <a:ea typeface="メイリオ" panose="020B0604030504040204" pitchFamily="50" charset="-128"/>
              </a:rPr>
              <a:t/>
            </a:r>
            <a:br>
              <a:rPr lang="en-US" altLang="ja-JP" sz="1600" dirty="0" smtClean="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入る</a:t>
            </a:r>
            <a:r>
              <a:rPr lang="ja-JP" altLang="en-US" sz="1600" dirty="0">
                <a:solidFill>
                  <a:schemeClr val="tx1"/>
                </a:solidFill>
                <a:latin typeface="メイリオ" panose="020B0604030504040204" pitchFamily="50" charset="-128"/>
                <a:ea typeface="メイリオ" panose="020B0604030504040204" pitchFamily="50" charset="-128"/>
              </a:rPr>
              <a:t>ことができない</a:t>
            </a:r>
            <a:r>
              <a:rPr lang="ja-JP" altLang="en-US" sz="1600" dirty="0" smtClean="0">
                <a:solidFill>
                  <a:schemeClr val="tx1"/>
                </a:solidFill>
                <a:latin typeface="メイリオ" panose="020B0604030504040204" pitchFamily="50" charset="-128"/>
                <a:ea typeface="メイリオ" panose="020B0604030504040204" pitchFamily="50" charset="-128"/>
              </a:rPr>
              <a:t>、また</a:t>
            </a:r>
            <a:r>
              <a:rPr lang="ja-JP" altLang="en-US" sz="1600" dirty="0">
                <a:solidFill>
                  <a:schemeClr val="tx1"/>
                </a:solidFill>
                <a:latin typeface="メイリオ" panose="020B0604030504040204" pitchFamily="50" charset="-128"/>
                <a:ea typeface="メイリオ" panose="020B0604030504040204" pitchFamily="50" charset="-128"/>
              </a:rPr>
              <a:t>は集団での生活が難しい状況</a:t>
            </a:r>
            <a:r>
              <a:rPr lang="ja-JP" altLang="en-US" sz="1600" dirty="0" smtClean="0">
                <a:solidFill>
                  <a:schemeClr val="tx1"/>
                </a:solidFill>
                <a:latin typeface="メイリオ" panose="020B0604030504040204" pitchFamily="50" charset="-128"/>
                <a:ea typeface="メイリオ" panose="020B0604030504040204" pitchFamily="50" charset="-128"/>
              </a:rPr>
              <a:t>の児童や生徒</a:t>
            </a:r>
            <a:r>
              <a:rPr lang="ja-JP" altLang="en-US" sz="1600" dirty="0">
                <a:solidFill>
                  <a:schemeClr val="tx1"/>
                </a:solidFill>
                <a:latin typeface="メイリオ" panose="020B0604030504040204" pitchFamily="50" charset="-128"/>
                <a:ea typeface="メイリオ" panose="020B0604030504040204" pitchFamily="50" charset="-128"/>
              </a:rPr>
              <a:t>などが、学校内で過ごすため</a:t>
            </a:r>
            <a:r>
              <a:rPr lang="ja-JP" altLang="en-US" sz="1600" dirty="0" smtClean="0">
                <a:solidFill>
                  <a:schemeClr val="tx1"/>
                </a:solidFill>
                <a:latin typeface="メイリオ" panose="020B0604030504040204" pitchFamily="50" charset="-128"/>
                <a:ea typeface="メイリオ" panose="020B0604030504040204" pitchFamily="50" charset="-128"/>
              </a:rPr>
              <a:t>の居場所</a:t>
            </a:r>
            <a:r>
              <a:rPr lang="ja-JP" altLang="en-US" sz="1600" dirty="0">
                <a:solidFill>
                  <a:schemeClr val="tx1"/>
                </a:solidFill>
                <a:latin typeface="メイリオ" panose="020B0604030504040204" pitchFamily="50" charset="-128"/>
                <a:ea typeface="メイリオ" panose="020B0604030504040204" pitchFamily="50" charset="-128"/>
              </a:rPr>
              <a:t>と</a:t>
            </a:r>
            <a:r>
              <a:rPr lang="ja-JP" altLang="en-US" sz="1600" dirty="0" smtClean="0">
                <a:solidFill>
                  <a:schemeClr val="tx1"/>
                </a:solidFill>
                <a:latin typeface="メイリオ" panose="020B0604030504040204" pitchFamily="50" charset="-128"/>
                <a:ea typeface="メイリオ" panose="020B0604030504040204" pitchFamily="50" charset="-128"/>
              </a:rPr>
              <a:t>して区内市立小中学校に整備しま</a:t>
            </a:r>
            <a:r>
              <a:rPr lang="ja-JP" altLang="en-US" sz="1600" dirty="0">
                <a:solidFill>
                  <a:schemeClr val="tx1"/>
                </a:solidFill>
                <a:latin typeface="メイリオ" panose="020B0604030504040204" pitchFamily="50" charset="-128"/>
                <a:ea typeface="メイリオ" panose="020B0604030504040204" pitchFamily="50" charset="-128"/>
              </a:rPr>
              <a:t>す</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en-US" altLang="ja-JP" sz="1800" b="1" dirty="0" smtClean="0">
                <a:solidFill>
                  <a:schemeClr val="tx1"/>
                </a:solidFill>
                <a:latin typeface="メイリオ" panose="020B0604030504040204" pitchFamily="50" charset="-128"/>
                <a:ea typeface="メイリオ" panose="020B0604030504040204" pitchFamily="50" charset="-128"/>
              </a:rPr>
              <a:t/>
            </a:r>
            <a:br>
              <a:rPr lang="en-US" altLang="ja-JP" sz="1800" b="1" dirty="0" smtClean="0">
                <a:solidFill>
                  <a:schemeClr val="tx1"/>
                </a:solidFill>
                <a:latin typeface="メイリオ" panose="020B0604030504040204" pitchFamily="50" charset="-128"/>
                <a:ea typeface="メイリオ" panose="020B0604030504040204" pitchFamily="50" charset="-128"/>
              </a:rPr>
            </a:br>
            <a:r>
              <a:rPr lang="ja-JP" altLang="en-US" sz="1800" b="1" dirty="0" smtClean="0">
                <a:solidFill>
                  <a:schemeClr val="tx1"/>
                </a:solidFill>
                <a:latin typeface="メイリオ" panose="020B0604030504040204" pitchFamily="50" charset="-128"/>
                <a:ea typeface="メイリオ" panose="020B0604030504040204" pitchFamily="50" charset="-128"/>
              </a:rPr>
              <a:t>●</a:t>
            </a:r>
            <a:r>
              <a:rPr lang="ja-JP" altLang="en-US" sz="2000" b="1" dirty="0" smtClean="0">
                <a:solidFill>
                  <a:schemeClr val="tx1"/>
                </a:solidFill>
                <a:latin typeface="メイリオ" panose="020B0604030504040204" pitchFamily="50" charset="-128"/>
                <a:ea typeface="メイリオ" panose="020B0604030504040204" pitchFamily="50" charset="-128"/>
              </a:rPr>
              <a:t>いじめ</a:t>
            </a:r>
            <a:r>
              <a:rPr lang="ja-JP" altLang="en-US" sz="2000" b="1" dirty="0">
                <a:solidFill>
                  <a:schemeClr val="tx1"/>
                </a:solidFill>
                <a:latin typeface="メイリオ" panose="020B0604030504040204" pitchFamily="50" charset="-128"/>
                <a:ea typeface="メイリオ" panose="020B0604030504040204" pitchFamily="50" charset="-128"/>
              </a:rPr>
              <a:t>・不登校サミット</a:t>
            </a:r>
            <a:r>
              <a:rPr lang="ja-JP" altLang="en-US" sz="1600" b="1" dirty="0">
                <a:solidFill>
                  <a:schemeClr val="tx1"/>
                </a:solidFill>
                <a:latin typeface="メイリオ" panose="020B0604030504040204" pitchFamily="50" charset="-128"/>
                <a:ea typeface="メイリオ" panose="020B0604030504040204" pitchFamily="50" charset="-128"/>
              </a:rPr>
              <a:t>の</a:t>
            </a:r>
            <a:r>
              <a:rPr lang="ja-JP" altLang="en-US" sz="1600" b="1" dirty="0" smtClean="0">
                <a:solidFill>
                  <a:schemeClr val="tx1"/>
                </a:solidFill>
                <a:latin typeface="メイリオ" panose="020B0604030504040204" pitchFamily="50" charset="-128"/>
                <a:ea typeface="メイリオ" panose="020B0604030504040204" pitchFamily="50" charset="-128"/>
              </a:rPr>
              <a:t>開催</a:t>
            </a:r>
            <a:r>
              <a:rPr lang="en-US" altLang="ja-JP" sz="2000" b="1" dirty="0" smtClean="0">
                <a:solidFill>
                  <a:schemeClr val="tx1"/>
                </a:solidFill>
                <a:latin typeface="メイリオ" panose="020B0604030504040204" pitchFamily="50" charset="-128"/>
                <a:ea typeface="メイリオ" panose="020B0604030504040204" pitchFamily="50" charset="-128"/>
              </a:rPr>
              <a:t/>
            </a:r>
            <a:br>
              <a:rPr lang="en-US" altLang="ja-JP" sz="2000" b="1" dirty="0" smtClean="0">
                <a:solidFill>
                  <a:schemeClr val="tx1"/>
                </a:solidFill>
                <a:latin typeface="メイリオ" panose="020B0604030504040204" pitchFamily="50" charset="-128"/>
                <a:ea typeface="メイリオ" panose="020B0604030504040204" pitchFamily="50" charset="-128"/>
              </a:rPr>
            </a:br>
            <a:r>
              <a:rPr lang="en-US" altLang="ja-JP" sz="2000" dirty="0" smtClean="0">
                <a:solidFill>
                  <a:schemeClr val="tx1"/>
                </a:solidFill>
                <a:latin typeface="メイリオ" panose="020B0604030504040204" pitchFamily="50" charset="-128"/>
                <a:ea typeface="メイリオ" panose="020B0604030504040204" pitchFamily="50" charset="-128"/>
              </a:rPr>
              <a:t/>
            </a:r>
            <a:br>
              <a:rPr lang="en-US" altLang="ja-JP" sz="2000" dirty="0" smtClean="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　いじめ</a:t>
            </a:r>
            <a:r>
              <a:rPr lang="ja-JP" altLang="en-US" sz="1600" dirty="0">
                <a:solidFill>
                  <a:schemeClr val="tx1"/>
                </a:solidFill>
                <a:latin typeface="メイリオ" panose="020B0604030504040204" pitchFamily="50" charset="-128"/>
                <a:ea typeface="メイリオ" panose="020B0604030504040204" pitchFamily="50" charset="-128"/>
              </a:rPr>
              <a:t>や不登校に関する課題や取組みについて、学校</a:t>
            </a:r>
            <a:r>
              <a:rPr lang="ja-JP" altLang="en-US" sz="1600" dirty="0" smtClean="0">
                <a:solidFill>
                  <a:schemeClr val="tx1"/>
                </a:solidFill>
                <a:latin typeface="メイリオ" panose="020B0604030504040204" pitchFamily="50" charset="-128"/>
                <a:ea typeface="メイリオ" panose="020B0604030504040204" pitchFamily="50" charset="-128"/>
              </a:rPr>
              <a:t>や地域、</a:t>
            </a:r>
            <a:r>
              <a:rPr lang="en-US" altLang="ja-JP" sz="1600" dirty="0">
                <a:solidFill>
                  <a:schemeClr val="tx1"/>
                </a:solidFill>
                <a:latin typeface="メイリオ" panose="020B0604030504040204" pitchFamily="50" charset="-128"/>
                <a:ea typeface="メイリオ" panose="020B0604030504040204" pitchFamily="50" charset="-128"/>
              </a:rPr>
              <a:t/>
            </a:r>
            <a:br>
              <a:rPr lang="en-US" altLang="ja-JP" sz="1600" dirty="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保護者</a:t>
            </a:r>
            <a:r>
              <a:rPr lang="ja-JP" altLang="en-US" sz="1600" dirty="0">
                <a:solidFill>
                  <a:schemeClr val="tx1"/>
                </a:solidFill>
                <a:latin typeface="メイリオ" panose="020B0604030504040204" pitchFamily="50" charset="-128"/>
                <a:ea typeface="メイリオ" panose="020B0604030504040204" pitchFamily="50" charset="-128"/>
              </a:rPr>
              <a:t>と共有することにより、今後の取組みの</a:t>
            </a:r>
            <a:r>
              <a:rPr lang="ja-JP" altLang="en-US" sz="1600" dirty="0" smtClean="0">
                <a:solidFill>
                  <a:schemeClr val="tx1"/>
                </a:solidFill>
                <a:latin typeface="メイリオ" panose="020B0604030504040204" pitchFamily="50" charset="-128"/>
                <a:ea typeface="メイリオ" panose="020B0604030504040204" pitchFamily="50" charset="-128"/>
              </a:rPr>
              <a:t>検討に活かして</a:t>
            </a:r>
            <a:r>
              <a:rPr lang="en-US" altLang="ja-JP" sz="1600" dirty="0" smtClean="0">
                <a:solidFill>
                  <a:schemeClr val="tx1"/>
                </a:solidFill>
                <a:latin typeface="メイリオ" panose="020B0604030504040204" pitchFamily="50" charset="-128"/>
                <a:ea typeface="メイリオ" panose="020B0604030504040204" pitchFamily="50" charset="-128"/>
              </a:rPr>
              <a:t/>
            </a:r>
            <a:br>
              <a:rPr lang="en-US" altLang="ja-JP" sz="1600" dirty="0" smtClean="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いくことを目的に開催。</a:t>
            </a:r>
            <a:r>
              <a:rPr lang="en-US" altLang="ja-JP" sz="1600" dirty="0">
                <a:solidFill>
                  <a:schemeClr val="tx1"/>
                </a:solidFill>
                <a:latin typeface="メイリオ" panose="020B0604030504040204" pitchFamily="50" charset="-128"/>
                <a:ea typeface="メイリオ" panose="020B0604030504040204" pitchFamily="50" charset="-128"/>
              </a:rPr>
              <a:t/>
            </a:r>
            <a:br>
              <a:rPr lang="en-US" altLang="ja-JP" sz="1600" dirty="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　専門家</a:t>
            </a:r>
            <a:r>
              <a:rPr lang="ja-JP" altLang="en-US" sz="1600" dirty="0">
                <a:solidFill>
                  <a:schemeClr val="tx1"/>
                </a:solidFill>
                <a:latin typeface="メイリオ" panose="020B0604030504040204" pitchFamily="50" charset="-128"/>
                <a:ea typeface="メイリオ" panose="020B0604030504040204" pitchFamily="50" charset="-128"/>
              </a:rPr>
              <a:t>による講演、保護者や地域関係者等を交えたシンポジウム</a:t>
            </a:r>
            <a:r>
              <a:rPr lang="ja-JP" altLang="en-US" sz="1600" dirty="0" smtClean="0">
                <a:solidFill>
                  <a:schemeClr val="tx1"/>
                </a:solidFill>
                <a:latin typeface="メイリオ" panose="020B0604030504040204" pitchFamily="50" charset="-128"/>
                <a:ea typeface="メイリオ" panose="020B0604030504040204" pitchFamily="50" charset="-128"/>
              </a:rPr>
              <a:t>、中学校代表生徒に</a:t>
            </a:r>
            <a:r>
              <a:rPr lang="ja-JP" altLang="en-US" sz="1600" dirty="0">
                <a:solidFill>
                  <a:schemeClr val="tx1"/>
                </a:solidFill>
                <a:latin typeface="メイリオ" panose="020B0604030504040204" pitchFamily="50" charset="-128"/>
                <a:ea typeface="メイリオ" panose="020B0604030504040204" pitchFamily="50" charset="-128"/>
              </a:rPr>
              <a:t>よる、いじめの事例をもとにした意見</a:t>
            </a:r>
            <a:r>
              <a:rPr lang="ja-JP" altLang="en-US" sz="1600" dirty="0" smtClean="0">
                <a:solidFill>
                  <a:schemeClr val="tx1"/>
                </a:solidFill>
                <a:latin typeface="メイリオ" panose="020B0604030504040204" pitchFamily="50" charset="-128"/>
                <a:ea typeface="メイリオ" panose="020B0604030504040204" pitchFamily="50" charset="-128"/>
              </a:rPr>
              <a:t>交換など実施します。</a:t>
            </a:r>
            <a:endParaRPr lang="en-US" altLang="ja-JP" sz="1600" dirty="0" smtClean="0">
              <a:solidFill>
                <a:schemeClr val="tx1"/>
              </a:solidFill>
              <a:latin typeface="メイリオ" panose="020B0604030504040204" pitchFamily="50" charset="-128"/>
              <a:ea typeface="メイリオ" panose="020B0604030504040204" pitchFamily="50" charset="-128"/>
            </a:endParaRPr>
          </a:p>
          <a:p>
            <a:endParaRPr lang="en-US" altLang="ja-JP" sz="1800" dirty="0" smtClean="0">
              <a:solidFill>
                <a:schemeClr val="tx1"/>
              </a:solidFill>
              <a:latin typeface="Meiryo UI" panose="020B0604030504040204" pitchFamily="50" charset="-128"/>
              <a:ea typeface="Meiryo UI" panose="020B0604030504040204" pitchFamily="50" charset="-128"/>
            </a:endParaRPr>
          </a:p>
          <a:p>
            <a:endParaRPr lang="en-US" altLang="ja-JP" sz="1800" dirty="0">
              <a:solidFill>
                <a:schemeClr val="tx1"/>
              </a:solidFill>
              <a:latin typeface="Meiryo UI" panose="020B0604030504040204" pitchFamily="50" charset="-128"/>
              <a:ea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19262" y="1989341"/>
            <a:ext cx="1675693" cy="1116849"/>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22696" y="1989341"/>
            <a:ext cx="1675692" cy="1116849"/>
          </a:xfrm>
          <a:prstGeom prst="rect">
            <a:avLst/>
          </a:prstGeom>
        </p:spPr>
      </p:pic>
      <p:pic>
        <p:nvPicPr>
          <p:cNvPr id="15" name="Picture 4" descr="https://www.city.osaka.lg.jp/joto/cmsfiles/contents/0000554/554913/IMG_122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02602" y="3958814"/>
            <a:ext cx="1669526" cy="118240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2629" y="3958814"/>
            <a:ext cx="1701322" cy="1174021"/>
          </a:xfrm>
          <a:prstGeom prst="rect">
            <a:avLst/>
          </a:prstGeom>
        </p:spPr>
      </p:pic>
      <p:sp>
        <p:nvSpPr>
          <p:cNvPr id="17"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24</a:t>
            </a:r>
            <a:endParaRPr kumimoji="1" lang="ja-JP" altLang="en-US" sz="1600" dirty="0"/>
          </a:p>
        </p:txBody>
      </p:sp>
    </p:spTree>
    <p:extLst>
      <p:ext uri="{BB962C8B-B14F-4D97-AF65-F5344CB8AC3E}">
        <p14:creationId xmlns:p14="http://schemas.microsoft.com/office/powerpoint/2010/main" val="149507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t>Ⅳ</a:t>
            </a:r>
            <a:r>
              <a:rPr lang="ja-JP" altLang="en-US" sz="2400" dirty="0" smtClean="0"/>
              <a:t>－３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a:t>　</a:t>
            </a:r>
            <a:r>
              <a:rPr lang="ja-JP" altLang="en-US" sz="2400" dirty="0" smtClean="0"/>
              <a:t>　　　　　安心して子育てができ、心豊かに力強く未来を切り拓く</a:t>
            </a:r>
            <a:r>
              <a:rPr lang="en-US" altLang="ja-JP" sz="2400" dirty="0" smtClean="0"/>
              <a:t/>
            </a:r>
            <a:br>
              <a:rPr lang="en-US" altLang="ja-JP" sz="2400" dirty="0" smtClean="0"/>
            </a:br>
            <a:r>
              <a:rPr lang="ja-JP" altLang="en-US" sz="2400" dirty="0"/>
              <a:t>　</a:t>
            </a:r>
            <a:r>
              <a:rPr lang="ja-JP" altLang="en-US" sz="2400" dirty="0" smtClean="0"/>
              <a:t>　　　　　子どもを育むまちへ</a:t>
            </a:r>
            <a:endParaRPr lang="ja-JP" altLang="en-US" sz="2400"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831" y="314992"/>
            <a:ext cx="619200" cy="619200"/>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6649" y="314992"/>
            <a:ext cx="619200" cy="619200"/>
          </a:xfrm>
          <a:prstGeom prst="rect">
            <a:avLst/>
          </a:prstGeom>
        </p:spPr>
      </p:pic>
      <p:pic>
        <p:nvPicPr>
          <p:cNvPr id="14" name="図 13"/>
          <p:cNvPicPr>
            <a:picLocks noChangeAspect="1"/>
          </p:cNvPicPr>
          <p:nvPr/>
        </p:nvPicPr>
        <p:blipFill>
          <a:blip r:embed="rId4"/>
          <a:stretch>
            <a:fillRect/>
          </a:stretch>
        </p:blipFill>
        <p:spPr>
          <a:xfrm>
            <a:off x="6082275" y="286604"/>
            <a:ext cx="1667938" cy="426570"/>
          </a:xfrm>
          <a:prstGeom prst="rect">
            <a:avLst/>
          </a:prstGeom>
        </p:spPr>
      </p:pic>
      <p:sp>
        <p:nvSpPr>
          <p:cNvPr id="18" name="角丸四角形 17"/>
          <p:cNvSpPr/>
          <p:nvPr/>
        </p:nvSpPr>
        <p:spPr>
          <a:xfrm>
            <a:off x="535670" y="1845733"/>
            <a:ext cx="2355014" cy="29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具体的</a:t>
            </a:r>
            <a:r>
              <a:rPr kumimoji="1" lang="ja-JP" altLang="en-US" sz="1600" dirty="0" smtClean="0">
                <a:latin typeface="UD デジタル 教科書体 NP-B" panose="02020700000000000000" pitchFamily="18" charset="-128"/>
                <a:ea typeface="UD デジタル 教科書体 NP-B" panose="02020700000000000000" pitchFamily="18" charset="-128"/>
              </a:rPr>
              <a:t>な取組み（例）</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sp>
        <p:nvSpPr>
          <p:cNvPr id="11" name="コンテンツ プレースホルダー 2"/>
          <p:cNvSpPr txBox="1">
            <a:spLocks/>
          </p:cNvSpPr>
          <p:nvPr/>
        </p:nvSpPr>
        <p:spPr>
          <a:xfrm>
            <a:off x="535670" y="2332613"/>
            <a:ext cx="8844304" cy="3753862"/>
          </a:xfrm>
          <a:prstGeom prst="rect">
            <a:avLst/>
          </a:prstGeom>
        </p:spPr>
        <p:txBody>
          <a:bodyPr vert="horz" lIns="0" tIns="45720" rIns="0" bIns="45720" rtlCol="0" anchor="t" anchorCtr="0">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r>
              <a:rPr lang="ja-JP" altLang="en-US" sz="2000" b="1" dirty="0">
                <a:solidFill>
                  <a:schemeClr val="tx1"/>
                </a:solidFill>
                <a:latin typeface="メイリオ" panose="020B0604030504040204" pitchFamily="50" charset="-128"/>
                <a:ea typeface="メイリオ" panose="020B0604030504040204" pitchFamily="50" charset="-128"/>
              </a:rPr>
              <a:t>●</a:t>
            </a:r>
            <a:r>
              <a:rPr lang="ja-JP" altLang="en-US" sz="2000" b="1" dirty="0" smtClean="0">
                <a:solidFill>
                  <a:schemeClr val="tx1"/>
                </a:solidFill>
                <a:latin typeface="メイリオ" panose="020B0604030504040204" pitchFamily="50" charset="-128"/>
                <a:ea typeface="メイリオ" panose="020B0604030504040204" pitchFamily="50" charset="-128"/>
              </a:rPr>
              <a:t>「教職員</a:t>
            </a:r>
            <a:r>
              <a:rPr lang="ja-JP" altLang="en-US" sz="2000" b="1" dirty="0">
                <a:solidFill>
                  <a:schemeClr val="tx1"/>
                </a:solidFill>
                <a:latin typeface="メイリオ" panose="020B0604030504040204" pitchFamily="50" charset="-128"/>
                <a:ea typeface="メイリオ" panose="020B0604030504040204" pitchFamily="50" charset="-128"/>
              </a:rPr>
              <a:t>等人材バンク」</a:t>
            </a:r>
            <a:r>
              <a:rPr lang="ja-JP" altLang="en-US" sz="1600" b="1" dirty="0" smtClean="0">
                <a:solidFill>
                  <a:schemeClr val="tx1"/>
                </a:solidFill>
                <a:latin typeface="メイリオ" panose="020B0604030504040204" pitchFamily="50" charset="-128"/>
                <a:ea typeface="メイリオ" panose="020B0604030504040204" pitchFamily="50" charset="-128"/>
              </a:rPr>
              <a:t>の</a:t>
            </a:r>
            <a:r>
              <a:rPr lang="ja-JP" altLang="en-US" sz="1600" b="1" dirty="0">
                <a:solidFill>
                  <a:schemeClr val="tx1"/>
                </a:solidFill>
                <a:latin typeface="メイリオ" panose="020B0604030504040204" pitchFamily="50" charset="-128"/>
                <a:ea typeface="メイリオ" panose="020B0604030504040204" pitchFamily="50" charset="-128"/>
              </a:rPr>
              <a:t>運用</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学校園での勤務を希望される方を区広報誌や</a:t>
            </a:r>
            <a:r>
              <a:rPr lang="en-US" altLang="ja-JP" sz="1600" dirty="0" smtClean="0">
                <a:solidFill>
                  <a:schemeClr val="tx1"/>
                </a:solidFill>
                <a:latin typeface="メイリオ" panose="020B0604030504040204" pitchFamily="50" charset="-128"/>
                <a:ea typeface="メイリオ" panose="020B0604030504040204" pitchFamily="50" charset="-128"/>
              </a:rPr>
              <a:t>HP</a:t>
            </a:r>
            <a:r>
              <a:rPr lang="ja-JP" altLang="en-US" sz="1600" dirty="0" smtClean="0">
                <a:solidFill>
                  <a:schemeClr val="tx1"/>
                </a:solidFill>
                <a:latin typeface="メイリオ" panose="020B0604030504040204" pitchFamily="50" charset="-128"/>
                <a:ea typeface="メイリオ" panose="020B0604030504040204" pitchFamily="50" charset="-128"/>
              </a:rPr>
              <a:t>で募集し、区で事前登録</a:t>
            </a:r>
            <a:r>
              <a:rPr lang="ja-JP" altLang="en-US" sz="1600" dirty="0">
                <a:solidFill>
                  <a:schemeClr val="tx1"/>
                </a:solidFill>
                <a:latin typeface="メイリオ" panose="020B0604030504040204" pitchFamily="50" charset="-128"/>
                <a:ea typeface="メイリオ" panose="020B0604030504040204" pitchFamily="50" charset="-128"/>
              </a:rPr>
              <a:t>いただいた</a:t>
            </a:r>
            <a:r>
              <a:rPr lang="ja-JP" altLang="en-US" sz="1600" dirty="0" smtClean="0">
                <a:solidFill>
                  <a:schemeClr val="tx1"/>
                </a:solidFill>
                <a:latin typeface="メイリオ" panose="020B0604030504040204" pitchFamily="50" charset="-128"/>
                <a:ea typeface="メイリオ" panose="020B0604030504040204" pitchFamily="50" charset="-128"/>
              </a:rPr>
              <a:t>方と学校とのマッチングにより採用する仕組み</a:t>
            </a:r>
            <a:r>
              <a:rPr lang="ja-JP" altLang="en-US" sz="1600" dirty="0">
                <a:solidFill>
                  <a:schemeClr val="tx1"/>
                </a:solidFill>
                <a:latin typeface="メイリオ" panose="020B0604030504040204" pitchFamily="50" charset="-128"/>
                <a:ea typeface="メイリオ" panose="020B0604030504040204" pitchFamily="50" charset="-128"/>
              </a:rPr>
              <a:t>で</a:t>
            </a:r>
            <a:r>
              <a:rPr lang="ja-JP" altLang="en-US" sz="1600" dirty="0" smtClean="0">
                <a:solidFill>
                  <a:schemeClr val="tx1"/>
                </a:solidFill>
                <a:latin typeface="メイリオ" panose="020B0604030504040204" pitchFamily="50" charset="-128"/>
                <a:ea typeface="メイリオ" panose="020B0604030504040204" pitchFamily="50" charset="-128"/>
              </a:rPr>
              <a:t>、人材活用の活性化を図っています。</a:t>
            </a:r>
            <a:endParaRPr lang="en-US" altLang="ja-JP" sz="1600" dirty="0">
              <a:solidFill>
                <a:schemeClr val="tx1"/>
              </a:solidFill>
              <a:latin typeface="メイリオ" panose="020B0604030504040204" pitchFamily="50" charset="-128"/>
              <a:ea typeface="メイリオ"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800" dirty="0" smtClean="0">
                <a:solidFill>
                  <a:schemeClr val="tx1"/>
                </a:solidFill>
                <a:latin typeface="メイリオ" panose="020B0604030504040204" pitchFamily="50" charset="-128"/>
                <a:ea typeface="メイリオ" panose="020B0604030504040204" pitchFamily="50" charset="-128"/>
              </a:rPr>
              <a:t>●</a:t>
            </a:r>
            <a:r>
              <a:rPr lang="ja-JP" altLang="en-US" sz="2000" b="1" dirty="0" smtClean="0">
                <a:solidFill>
                  <a:schemeClr val="tx1"/>
                </a:solidFill>
                <a:latin typeface="メイリオ" panose="020B0604030504040204" pitchFamily="50" charset="-128"/>
                <a:ea typeface="メイリオ" panose="020B0604030504040204" pitchFamily="50" charset="-128"/>
              </a:rPr>
              <a:t>「ヤングケアラー</a:t>
            </a:r>
            <a:r>
              <a:rPr lang="ja-JP" altLang="en-US" sz="2000" b="1" dirty="0">
                <a:solidFill>
                  <a:schemeClr val="tx1"/>
                </a:solidFill>
                <a:latin typeface="メイリオ" panose="020B0604030504040204" pitchFamily="50" charset="-128"/>
                <a:ea typeface="メイリオ" panose="020B0604030504040204" pitchFamily="50" charset="-128"/>
              </a:rPr>
              <a:t>連絡</a:t>
            </a:r>
            <a:r>
              <a:rPr lang="ja-JP" altLang="en-US" sz="2000" b="1" dirty="0" smtClean="0">
                <a:solidFill>
                  <a:schemeClr val="tx1"/>
                </a:solidFill>
                <a:latin typeface="メイリオ" panose="020B0604030504040204" pitchFamily="50" charset="-128"/>
                <a:ea typeface="メイリオ" panose="020B0604030504040204" pitchFamily="50" charset="-128"/>
              </a:rPr>
              <a:t>窓口」・</a:t>
            </a:r>
            <a:endParaRPr lang="en-US" altLang="ja-JP" sz="2000" b="1" dirty="0" smtClean="0">
              <a:solidFill>
                <a:schemeClr val="tx1"/>
              </a:solidFill>
              <a:latin typeface="メイリオ" panose="020B0604030504040204" pitchFamily="50" charset="-128"/>
              <a:ea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rPr>
              <a:t>　「いじめ・不登校対策チーム連絡窓口」</a:t>
            </a:r>
            <a:r>
              <a:rPr lang="ja-JP" altLang="en-US" sz="1600" b="1" dirty="0" smtClean="0">
                <a:solidFill>
                  <a:schemeClr val="tx1"/>
                </a:solidFill>
                <a:latin typeface="メイリオ" panose="020B0604030504040204" pitchFamily="50" charset="-128"/>
                <a:ea typeface="メイリオ" panose="020B0604030504040204" pitchFamily="50" charset="-128"/>
              </a:rPr>
              <a:t>の設置</a:t>
            </a:r>
            <a:endParaRPr lang="en-US" altLang="ja-JP" sz="1600" b="1" dirty="0" smtClean="0">
              <a:solidFill>
                <a:schemeClr val="tx1"/>
              </a:solidFill>
              <a:latin typeface="メイリオ" panose="020B0604030504040204" pitchFamily="50" charset="-128"/>
              <a:ea typeface="メイリオ" panose="020B0604030504040204" pitchFamily="50" charset="-128"/>
            </a:endParaRPr>
          </a:p>
          <a:p>
            <a:pPr marL="0" indent="0"/>
            <a:r>
              <a:rPr lang="ja-JP" altLang="en-US" sz="1600" dirty="0" smtClean="0">
                <a:solidFill>
                  <a:schemeClr val="tx1"/>
                </a:solidFill>
                <a:latin typeface="メイリオ" panose="020B0604030504040204" pitchFamily="50" charset="-128"/>
                <a:ea typeface="メイリオ" panose="020B0604030504040204" pitchFamily="50" charset="-128"/>
              </a:rPr>
              <a:t>　ヤングケアラー、いじめやいじめによる不登校の早期</a:t>
            </a:r>
            <a:r>
              <a:rPr lang="ja-JP" altLang="en-US" sz="1600" dirty="0">
                <a:solidFill>
                  <a:schemeClr val="tx1"/>
                </a:solidFill>
                <a:latin typeface="メイリオ" panose="020B0604030504040204" pitchFamily="50" charset="-128"/>
                <a:ea typeface="メイリオ" panose="020B0604030504040204" pitchFamily="50" charset="-128"/>
              </a:rPr>
              <a:t>発見・</a:t>
            </a:r>
            <a:r>
              <a:rPr lang="ja-JP" altLang="en-US" sz="1600" dirty="0" smtClean="0">
                <a:solidFill>
                  <a:schemeClr val="tx1"/>
                </a:solidFill>
                <a:latin typeface="メイリオ" panose="020B0604030504040204" pitchFamily="50" charset="-128"/>
                <a:ea typeface="メイリオ" panose="020B0604030504040204" pitchFamily="50" charset="-128"/>
              </a:rPr>
              <a:t>早期対応を</a:t>
            </a:r>
            <a:r>
              <a:rPr lang="en-US" altLang="ja-JP" sz="1600" dirty="0">
                <a:solidFill>
                  <a:schemeClr val="tx1"/>
                </a:solidFill>
                <a:latin typeface="メイリオ" panose="020B0604030504040204" pitchFamily="50" charset="-128"/>
                <a:ea typeface="メイリオ" panose="020B0604030504040204" pitchFamily="50" charset="-128"/>
              </a:rPr>
              <a:t/>
            </a:r>
            <a:br>
              <a:rPr lang="en-US" altLang="ja-JP" sz="1600" dirty="0">
                <a:solidFill>
                  <a:schemeClr val="tx1"/>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　目的</a:t>
            </a:r>
            <a:r>
              <a:rPr lang="ja-JP" altLang="en-US" sz="1600" dirty="0">
                <a:solidFill>
                  <a:schemeClr val="tx1"/>
                </a:solidFill>
                <a:latin typeface="メイリオ" panose="020B0604030504040204" pitchFamily="50" charset="-128"/>
                <a:ea typeface="メイリオ" panose="020B0604030504040204" pitchFamily="50" charset="-128"/>
              </a:rPr>
              <a:t>として</a:t>
            </a:r>
            <a:r>
              <a:rPr lang="ja-JP" altLang="en-US" sz="1600" dirty="0" smtClean="0">
                <a:solidFill>
                  <a:schemeClr val="tx1"/>
                </a:solidFill>
                <a:latin typeface="メイリオ" panose="020B0604030504040204" pitchFamily="50" charset="-128"/>
                <a:ea typeface="メイリオ" panose="020B0604030504040204" pitchFamily="50" charset="-128"/>
              </a:rPr>
              <a:t>、専用の連絡</a:t>
            </a:r>
            <a:r>
              <a:rPr lang="ja-JP" altLang="en-US" sz="1600" dirty="0">
                <a:solidFill>
                  <a:schemeClr val="tx1"/>
                </a:solidFill>
                <a:latin typeface="メイリオ" panose="020B0604030504040204" pitchFamily="50" charset="-128"/>
                <a:ea typeface="メイリオ" panose="020B0604030504040204" pitchFamily="50" charset="-128"/>
              </a:rPr>
              <a:t>窓口を</a:t>
            </a:r>
            <a:r>
              <a:rPr lang="ja-JP" altLang="en-US" sz="1600" dirty="0" smtClean="0">
                <a:solidFill>
                  <a:schemeClr val="tx1"/>
                </a:solidFill>
                <a:latin typeface="メイリオ" panose="020B0604030504040204" pitchFamily="50" charset="-128"/>
                <a:ea typeface="メイリオ" panose="020B0604030504040204" pitchFamily="50" charset="-128"/>
              </a:rPr>
              <a:t>区役所内に設置しています。</a:t>
            </a:r>
            <a:endParaRPr lang="en-US" altLang="ja-JP" sz="1600" dirty="0" smtClean="0">
              <a:solidFill>
                <a:schemeClr val="tx1"/>
              </a:solidFill>
              <a:latin typeface="メイリオ" panose="020B0604030504040204" pitchFamily="50" charset="-128"/>
              <a:ea typeface="メイリオ" panose="020B0604030504040204" pitchFamily="50" charset="-128"/>
            </a:endParaRPr>
          </a:p>
          <a:p>
            <a:endParaRPr lang="en-US" altLang="ja-JP" sz="1800" dirty="0" smtClean="0">
              <a:solidFill>
                <a:schemeClr val="tx1"/>
              </a:solidFill>
              <a:latin typeface="Meiryo UI" panose="020B0604030504040204" pitchFamily="50" charset="-128"/>
              <a:ea typeface="Meiryo UI" panose="020B0604030504040204" pitchFamily="50" charset="-128"/>
            </a:endParaRPr>
          </a:p>
          <a:p>
            <a:endParaRPr lang="en-US" altLang="ja-JP" sz="1800" dirty="0">
              <a:solidFill>
                <a:schemeClr val="tx1"/>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92788" y="3610445"/>
            <a:ext cx="1787186" cy="2417038"/>
          </a:xfrm>
          <a:prstGeom prst="rect">
            <a:avLst/>
          </a:prstGeom>
        </p:spPr>
      </p:pic>
      <p:sp>
        <p:nvSpPr>
          <p:cNvPr id="10"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25</a:t>
            </a:r>
            <a:endParaRPr kumimoji="1" lang="ja-JP" altLang="en-US" sz="1600" dirty="0"/>
          </a:p>
        </p:txBody>
      </p:sp>
    </p:spTree>
    <p:extLst>
      <p:ext uri="{BB962C8B-B14F-4D97-AF65-F5344CB8AC3E}">
        <p14:creationId xmlns:p14="http://schemas.microsoft.com/office/powerpoint/2010/main" val="2539548055"/>
      </p:ext>
    </p:extLst>
  </p:cSld>
  <p:clrMapOvr>
    <a:masterClrMapping/>
  </p:clrMapOvr>
</p:sld>
</file>

<file path=ppt/theme/theme1.xml><?xml version="1.0" encoding="utf-8"?>
<a:theme xmlns:a="http://schemas.openxmlformats.org/drawingml/2006/main" name="レトロスペク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3390</TotalTime>
  <Words>746</Words>
  <PresentationFormat>A4 210 x 297 mm</PresentationFormat>
  <Paragraphs>60</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ＭＳ Ｐゴシック</vt:lpstr>
      <vt:lpstr>ＭＳ ゴシック</vt:lpstr>
      <vt:lpstr>UD デジタル 教科書体 NP-B</vt:lpstr>
      <vt:lpstr>メイリオ</vt:lpstr>
      <vt:lpstr>游ゴシック</vt:lpstr>
      <vt:lpstr>Calibri</vt:lpstr>
      <vt:lpstr>Calibri Light</vt:lpstr>
      <vt:lpstr>レトロスペクト</vt:lpstr>
      <vt:lpstr>Ⅳ－３　　【施策展開の方向性】　 　　　　　　安心して子育てができ、心豊かに力強く未来を切り拓く 　　　　　　子どもを育むまちへ</vt:lpstr>
      <vt:lpstr>Ⅳ－３　　【施策展開の方向性】　 　　　　　　安心して子育てができ、心豊かに力強く未来を切り拓く 　　　　　　子どもを育むまちへ</vt:lpstr>
      <vt:lpstr>Ⅳ－３　　【施策展開の方向性】　 　　　　　　安心して子育てができ、心豊かに力強く未来を切り拓く 　　　　　　子どもを育むまちへ</vt:lpstr>
      <vt:lpstr>Ⅳ－３　　【施策展開の方向性】　 　　　　　　安心して子育てができ、心豊かに力強く未来を切り拓く 　　　　　　子どもを育むまちへ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2023-01-05T05:38:36Z</cp:lastPrinted>
  <dcterms:created xsi:type="dcterms:W3CDTF">2022-08-03T06:59:35Z</dcterms:created>
  <dcterms:modified xsi:type="dcterms:W3CDTF">2023-02-09T08:05:25Z</dcterms:modified>
</cp:coreProperties>
</file>