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6" r:id="rId1"/>
  </p:sldMasterIdLst>
  <p:notesMasterIdLst>
    <p:notesMasterId r:id="rId8"/>
  </p:notesMasterIdLst>
  <p:sldIdLst>
    <p:sldId id="279" r:id="rId2"/>
    <p:sldId id="294" r:id="rId3"/>
    <p:sldId id="295" r:id="rId4"/>
    <p:sldId id="296" r:id="rId5"/>
    <p:sldId id="281" r:id="rId6"/>
    <p:sldId id="297" r:id="rId7"/>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70C7"/>
    <a:srgbClr val="0F6FC6"/>
    <a:srgbClr val="CCD5EA"/>
    <a:srgbClr val="E7EBF5"/>
    <a:srgbClr val="08467E"/>
    <a:srgbClr val="0AD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5" autoAdjust="0"/>
    <p:restoredTop sz="94660"/>
  </p:normalViewPr>
  <p:slideViewPr>
    <p:cSldViewPr snapToGrid="0">
      <p:cViewPr varScale="1">
        <p:scale>
          <a:sx n="65" d="100"/>
          <a:sy n="65" d="100"/>
        </p:scale>
        <p:origin x="11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8056"/>
          </a:xfrm>
          <a:prstGeom prst="rect">
            <a:avLst/>
          </a:prstGeom>
        </p:spPr>
        <p:txBody>
          <a:bodyPr vert="horz" lIns="91433" tIns="45717" rIns="91433" bIns="45717" rtlCol="0"/>
          <a:lstStyle>
            <a:lvl1pPr algn="r">
              <a:defRPr sz="1200"/>
            </a:lvl1pPr>
          </a:lstStyle>
          <a:p>
            <a:fld id="{8FE54AF4-6C55-4F89-80BE-C30732BC4694}" type="datetimeFigureOut">
              <a:rPr kumimoji="1" lang="ja-JP" altLang="en-US" smtClean="0"/>
              <a:t>2023/2/9</a:t>
            </a:fld>
            <a:endParaRPr kumimoji="1" lang="ja-JP" altLang="en-US"/>
          </a:p>
        </p:txBody>
      </p:sp>
      <p:sp>
        <p:nvSpPr>
          <p:cNvPr id="4" name="スライド イメージ プレースホルダー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4"/>
            <a:ext cx="2945659" cy="498055"/>
          </a:xfrm>
          <a:prstGeom prst="rect">
            <a:avLst/>
          </a:prstGeom>
        </p:spPr>
        <p:txBody>
          <a:bodyPr vert="horz" lIns="91433" tIns="45717" rIns="91433" bIns="45717" rtlCol="0" anchor="b"/>
          <a:lstStyle>
            <a:lvl1pPr algn="r">
              <a:defRPr sz="1200"/>
            </a:lvl1pPr>
          </a:lstStyle>
          <a:p>
            <a:fld id="{D06873E0-6F0E-4717-BBF8-2B26112E3B2C}" type="slidenum">
              <a:rPr kumimoji="1" lang="ja-JP" altLang="en-US" smtClean="0"/>
              <a:t>‹#›</a:t>
            </a:fld>
            <a:endParaRPr kumimoji="1" lang="ja-JP" altLang="en-US"/>
          </a:p>
        </p:txBody>
      </p:sp>
    </p:spTree>
    <p:extLst>
      <p:ext uri="{BB962C8B-B14F-4D97-AF65-F5344CB8AC3E}">
        <p14:creationId xmlns:p14="http://schemas.microsoft.com/office/powerpoint/2010/main" val="11586072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6873E0-6F0E-4717-BBF8-2B26112E3B2C}" type="slidenum">
              <a:rPr kumimoji="1" lang="ja-JP" altLang="en-US" smtClean="0"/>
              <a:t>1</a:t>
            </a:fld>
            <a:endParaRPr kumimoji="1" lang="ja-JP" altLang="en-US"/>
          </a:p>
        </p:txBody>
      </p:sp>
    </p:spTree>
    <p:extLst>
      <p:ext uri="{BB962C8B-B14F-4D97-AF65-F5344CB8AC3E}">
        <p14:creationId xmlns:p14="http://schemas.microsoft.com/office/powerpoint/2010/main" val="2158833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6500" spc="-41"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93791" y="4455620"/>
            <a:ext cx="8172450" cy="1143000"/>
          </a:xfrm>
        </p:spPr>
        <p:txBody>
          <a:bodyPr lIns="91440" rIns="91440">
            <a:normAutofit/>
          </a:bodyPr>
          <a:lstStyle>
            <a:lvl1pPr marL="0" indent="0" algn="l">
              <a:buNone/>
              <a:defRPr sz="1950" cap="all" spc="163" baseline="0">
                <a:solidFill>
                  <a:schemeClr val="tx2"/>
                </a:solidFill>
                <a:latin typeface="+mj-lt"/>
              </a:defRPr>
            </a:lvl1pPr>
            <a:lvl2pPr marL="371475" indent="0" algn="ctr">
              <a:buNone/>
              <a:defRPr sz="1950"/>
            </a:lvl2pPr>
            <a:lvl3pPr marL="742950" indent="0" algn="ctr">
              <a:buNone/>
              <a:defRPr sz="1950"/>
            </a:lvl3pPr>
            <a:lvl4pPr marL="1114425" indent="0" algn="ctr">
              <a:buNone/>
              <a:defRPr sz="1625"/>
            </a:lvl4pPr>
            <a:lvl5pPr marL="1485900" indent="0" algn="ctr">
              <a:buNone/>
              <a:defRPr sz="1625"/>
            </a:lvl5pPr>
            <a:lvl6pPr marL="1857375" indent="0" algn="ctr">
              <a:buNone/>
              <a:defRPr sz="1625"/>
            </a:lvl6pPr>
            <a:lvl7pPr marL="2228850" indent="0" algn="ctr">
              <a:buNone/>
              <a:defRPr sz="1625"/>
            </a:lvl7pPr>
            <a:lvl8pPr marL="2600325" indent="0" algn="ctr">
              <a:buNone/>
              <a:defRPr sz="1625"/>
            </a:lvl8pPr>
            <a:lvl9pPr marL="2971800" indent="0" algn="ctr">
              <a:buNone/>
              <a:defRPr sz="162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7F7FF5-57B7-4B82-B820-66E6F85C3370}" type="datetime1">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cxnSp>
        <p:nvCxnSpPr>
          <p:cNvPr id="9" name="Straight Connector 8"/>
          <p:cNvCxnSpPr/>
          <p:nvPr/>
        </p:nvCxnSpPr>
        <p:spPr>
          <a:xfrm>
            <a:off x="981222"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78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A5BC97-FB2A-4175-B563-58A3E4A6901A}" type="datetime1">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911964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1" y="414779"/>
            <a:ext cx="2135981"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7" y="414778"/>
            <a:ext cx="6284119"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57BC5C-C774-4817-BF54-C50FB1ED116A}" type="datetime1">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843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F2C11B0-1E21-4FDB-8014-E5E7D3A8F49C}" type="datetime1">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262971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65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1950" cap="all" spc="163" baseline="0">
                <a:solidFill>
                  <a:schemeClr val="tx2"/>
                </a:solidFill>
                <a:latin typeface="+mj-lt"/>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F33DC7-C344-4EF4-B590-7930D1E53775}" type="datetime1">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cxnSp>
        <p:nvCxnSpPr>
          <p:cNvPr id="9" name="Straight Connector 8"/>
          <p:cNvCxnSpPr/>
          <p:nvPr/>
        </p:nvCxnSpPr>
        <p:spPr>
          <a:xfrm>
            <a:off x="981222"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137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4"/>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39"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7B436A1-4095-4692-A583-4D4EB6EF3CFC}" type="datetime1">
              <a:rPr kumimoji="1" lang="ja-JP" altLang="en-US" smtClean="0"/>
              <a:t>2023/2/9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15271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4"/>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1625" b="0" cap="all" baseline="0">
                <a:solidFill>
                  <a:schemeClr val="tx2"/>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1625" b="0" cap="all" baseline="0">
                <a:solidFill>
                  <a:schemeClr val="tx2"/>
                </a:solidFill>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742EFD3-A984-4343-8E45-A358B5AE9CBC}" type="datetime1">
              <a:rPr kumimoji="1" lang="ja-JP" altLang="en-US" smtClean="0"/>
              <a:t>2023/2/9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3084826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0FE76EA-A4E4-434F-8E99-C44D8933C18C}" type="datetime1">
              <a:rPr kumimoji="1" lang="ja-JP" altLang="en-US" smtClean="0"/>
              <a:t>2023/2/9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2874351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0" y="6400800"/>
            <a:ext cx="990342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C71DABB-36F4-4476-8DE5-9A826D281485}" type="datetime1">
              <a:rPr kumimoji="1" lang="ja-JP" altLang="en-US" smtClean="0"/>
              <a:t>2023/2/9</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3505754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29126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2925"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219">
                <a:solidFill>
                  <a:srgbClr val="FFFFFF"/>
                </a:solidFill>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6"/>
            <a:ext cx="2127539" cy="365125"/>
          </a:xfrm>
        </p:spPr>
        <p:txBody>
          <a:bodyPr/>
          <a:lstStyle>
            <a:lvl1pPr algn="l">
              <a:defRPr/>
            </a:lvl1pPr>
          </a:lstStyle>
          <a:p>
            <a:fld id="{FD2588D4-8D4F-454F-8D91-CE458A753E36}" type="datetime1">
              <a:rPr kumimoji="1" lang="ja-JP" altLang="en-US" smtClean="0"/>
              <a:t>2023/2/9</a:t>
            </a:fld>
            <a:endParaRPr kumimoji="1" lang="ja-JP" altLang="en-US"/>
          </a:p>
        </p:txBody>
      </p:sp>
      <p:sp>
        <p:nvSpPr>
          <p:cNvPr id="6" name="Footer Placeholder 5"/>
          <p:cNvSpPr>
            <a:spLocks noGrp="1"/>
          </p:cNvSpPr>
          <p:nvPr>
            <p:ph type="ftr" sz="quarter" idx="11"/>
          </p:nvPr>
        </p:nvSpPr>
        <p:spPr>
          <a:xfrm>
            <a:off x="3900487" y="6459786"/>
            <a:ext cx="3776663"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3027032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1" y="4953000"/>
            <a:ext cx="9903420"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0"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17027" cy="822960"/>
          </a:xfrm>
        </p:spPr>
        <p:txBody>
          <a:bodyPr lIns="91440" tIns="0" rIns="91440" bIns="0" anchor="b">
            <a:noAutofit/>
          </a:bodyPr>
          <a:lstStyle>
            <a:lvl1pPr>
              <a:defRPr sz="2925"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905988" cy="4915076"/>
          </a:xfrm>
          <a:blipFill>
            <a:blip r:embed="rId2"/>
            <a:stretch>
              <a:fillRect/>
            </a:stretch>
          </a:blipFill>
        </p:spPr>
        <p:txBody>
          <a:bodyPr lIns="457200" tIns="457200" anchor="t"/>
          <a:lstStyle>
            <a:lvl1pPr marL="0" indent="0">
              <a:buNone/>
              <a:defRPr sz="2600">
                <a:solidFill>
                  <a:schemeClr val="bg1"/>
                </a:solidFill>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ja-JP" altLang="en-US"/>
              <a:t>図を追加</a:t>
            </a:r>
            <a:endParaRPr lang="en-US" dirty="0"/>
          </a:p>
        </p:txBody>
      </p:sp>
      <p:sp>
        <p:nvSpPr>
          <p:cNvPr id="4" name="Text Placeholder 3"/>
          <p:cNvSpPr>
            <a:spLocks noGrp="1"/>
          </p:cNvSpPr>
          <p:nvPr>
            <p:ph type="body" sz="half" idx="2"/>
          </p:nvPr>
        </p:nvSpPr>
        <p:spPr>
          <a:xfrm>
            <a:off x="891540" y="5907023"/>
            <a:ext cx="8217027" cy="594360"/>
          </a:xfrm>
        </p:spPr>
        <p:txBody>
          <a:bodyPr lIns="91440" tIns="0" rIns="91440" bIns="0">
            <a:normAutofit/>
          </a:bodyPr>
          <a:lstStyle>
            <a:lvl1pPr marL="0" indent="0">
              <a:spcBef>
                <a:spcPts val="0"/>
              </a:spcBef>
              <a:spcAft>
                <a:spcPts val="488"/>
              </a:spcAft>
              <a:buNone/>
              <a:defRPr sz="1219">
                <a:solidFill>
                  <a:srgbClr val="FFFFFF"/>
                </a:solidFill>
              </a:defRPr>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217731-1A0B-4A81-8803-E893766C6C87}" type="datetime1">
              <a:rPr kumimoji="1" lang="ja-JP" altLang="en-US" smtClean="0"/>
              <a:t>2023/2/9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266FA9-0E40-4899-8477-B8D16F28E67F}" type="slidenum">
              <a:rPr kumimoji="1" lang="ja-JP" altLang="en-US" smtClean="0"/>
              <a:t>‹#›</a:t>
            </a:fld>
            <a:endParaRPr kumimoji="1" lang="ja-JP" altLang="en-US"/>
          </a:p>
        </p:txBody>
      </p:sp>
    </p:spTree>
    <p:extLst>
      <p:ext uri="{BB962C8B-B14F-4D97-AF65-F5344CB8AC3E}">
        <p14:creationId xmlns:p14="http://schemas.microsoft.com/office/powerpoint/2010/main" val="352307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906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4"/>
            <a:ext cx="817245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5734"/>
            <a:ext cx="817245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1" y="6459786"/>
            <a:ext cx="2008720" cy="365125"/>
          </a:xfrm>
          <a:prstGeom prst="rect">
            <a:avLst/>
          </a:prstGeom>
        </p:spPr>
        <p:txBody>
          <a:bodyPr vert="horz" lIns="91440" tIns="45720" rIns="91440" bIns="45720" rtlCol="0" anchor="ctr"/>
          <a:lstStyle>
            <a:lvl1pPr algn="l">
              <a:defRPr sz="731">
                <a:solidFill>
                  <a:srgbClr val="FFFFFF"/>
                </a:solidFill>
              </a:defRPr>
            </a:lvl1pPr>
          </a:lstStyle>
          <a:p>
            <a:fld id="{913D02BE-E0FF-4415-BDE3-9F17C693BB5D}" type="datetime1">
              <a:rPr kumimoji="1" lang="ja-JP" altLang="en-US" smtClean="0"/>
              <a:t>2023/2/9</a:t>
            </a:fld>
            <a:endParaRPr kumimoji="1" lang="ja-JP" altLang="en-US"/>
          </a:p>
        </p:txBody>
      </p:sp>
      <p:sp>
        <p:nvSpPr>
          <p:cNvPr id="5" name="Footer Placeholder 4"/>
          <p:cNvSpPr>
            <a:spLocks noGrp="1"/>
          </p:cNvSpPr>
          <p:nvPr>
            <p:ph type="ftr" sz="quarter" idx="3"/>
          </p:nvPr>
        </p:nvSpPr>
        <p:spPr>
          <a:xfrm>
            <a:off x="2995025" y="6459786"/>
            <a:ext cx="3918528" cy="365125"/>
          </a:xfrm>
          <a:prstGeom prst="rect">
            <a:avLst/>
          </a:prstGeom>
        </p:spPr>
        <p:txBody>
          <a:bodyPr vert="horz" lIns="91440" tIns="45720" rIns="91440" bIns="45720" rtlCol="0" anchor="ctr"/>
          <a:lstStyle>
            <a:lvl1pPr algn="ctr">
              <a:defRPr sz="731"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4123" y="6459786"/>
            <a:ext cx="1066020" cy="365125"/>
          </a:xfrm>
          <a:prstGeom prst="rect">
            <a:avLst/>
          </a:prstGeom>
        </p:spPr>
        <p:txBody>
          <a:bodyPr vert="horz" lIns="91440" tIns="45720" rIns="91440" bIns="45720" rtlCol="0" anchor="ctr"/>
          <a:lstStyle>
            <a:lvl1pPr algn="r">
              <a:defRPr sz="853">
                <a:solidFill>
                  <a:srgbClr val="FFFFFF"/>
                </a:solidFill>
              </a:defRPr>
            </a:lvl1pPr>
          </a:lstStyle>
          <a:p>
            <a:fld id="{18266FA9-0E40-4899-8477-B8D16F28E67F}" type="slidenum">
              <a:rPr kumimoji="1" lang="ja-JP" altLang="en-US" smtClean="0"/>
              <a:t>‹#›</a:t>
            </a:fld>
            <a:endParaRPr kumimoji="1" lang="ja-JP" altLang="en-US"/>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2118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742950" rtl="0" eaLnBrk="1" latinLnBrk="0" hangingPunct="1">
        <a:lnSpc>
          <a:spcPct val="85000"/>
        </a:lnSpc>
        <a:spcBef>
          <a:spcPct val="0"/>
        </a:spcBef>
        <a:buNone/>
        <a:defRPr kumimoji="1" sz="3900" kern="1200" spc="-41" baseline="0">
          <a:solidFill>
            <a:schemeClr val="tx1">
              <a:lumMod val="75000"/>
              <a:lumOff val="25000"/>
            </a:schemeClr>
          </a:solidFill>
          <a:latin typeface="+mj-lt"/>
          <a:ea typeface="+mj-ea"/>
          <a:cs typeface="+mj-cs"/>
        </a:defRPr>
      </a:lvl1pPr>
    </p:titleStyle>
    <p:bodyStyle>
      <a:lvl1pPr marL="74295" indent="-74295" algn="l" defTabSz="742950" rtl="0" eaLnBrk="1" latinLnBrk="0" hangingPunct="1">
        <a:lnSpc>
          <a:spcPct val="90000"/>
        </a:lnSpc>
        <a:spcBef>
          <a:spcPts val="975"/>
        </a:spcBef>
        <a:spcAft>
          <a:spcPts val="163"/>
        </a:spcAft>
        <a:buClr>
          <a:schemeClr val="accent1"/>
        </a:buClr>
        <a:buSzPct val="100000"/>
        <a:buFont typeface="Calibri" panose="020F0502020204030204" pitchFamily="34" charset="0"/>
        <a:buChar char=" "/>
        <a:defRPr kumimoji="1" sz="1625" kern="1200">
          <a:solidFill>
            <a:schemeClr val="tx1">
              <a:lumMod val="75000"/>
              <a:lumOff val="25000"/>
            </a:schemeClr>
          </a:solidFill>
          <a:latin typeface="+mn-lt"/>
          <a:ea typeface="+mn-ea"/>
          <a:cs typeface="+mn-cs"/>
        </a:defRPr>
      </a:lvl1pPr>
      <a:lvl2pPr marL="31203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463" kern="1200">
          <a:solidFill>
            <a:schemeClr val="tx1">
              <a:lumMod val="75000"/>
              <a:lumOff val="25000"/>
            </a:schemeClr>
          </a:solidFill>
          <a:latin typeface="+mn-lt"/>
          <a:ea typeface="+mn-ea"/>
          <a:cs typeface="+mn-cs"/>
        </a:defRPr>
      </a:lvl2pPr>
      <a:lvl3pPr marL="46062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3pPr>
      <a:lvl4pPr marL="60921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4pPr>
      <a:lvl5pPr marL="75780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5pPr>
      <a:lvl6pPr marL="893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6pPr>
      <a:lvl7pPr marL="1056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7pPr>
      <a:lvl8pPr marL="1218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8pPr>
      <a:lvl9pPr marL="1381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2.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400" dirty="0" smtClean="0"/>
              <a:t>Ⅳ</a:t>
            </a:r>
            <a:r>
              <a:rPr lang="ja-JP" altLang="en-US" sz="2400" dirty="0" smtClean="0"/>
              <a:t>－４　　</a:t>
            </a:r>
            <a:r>
              <a:rPr lang="en-US" altLang="ja-JP" sz="2400" dirty="0" smtClean="0"/>
              <a:t>【</a:t>
            </a:r>
            <a:r>
              <a:rPr lang="ja-JP" altLang="en-US" sz="2400" dirty="0" smtClean="0"/>
              <a:t>施策展開の方向性</a:t>
            </a:r>
            <a:r>
              <a:rPr lang="en-US" altLang="ja-JP" sz="2400" dirty="0" smtClean="0"/>
              <a:t>】</a:t>
            </a:r>
            <a:r>
              <a:rPr lang="ja-JP" altLang="en-US" sz="2400" dirty="0" smtClean="0"/>
              <a:t>　</a:t>
            </a:r>
            <a:r>
              <a:rPr lang="en-US" altLang="ja-JP" sz="2400" dirty="0" smtClean="0"/>
              <a:t/>
            </a:r>
            <a:br>
              <a:rPr lang="en-US" altLang="ja-JP" sz="2400" dirty="0" smtClean="0"/>
            </a:br>
            <a:r>
              <a:rPr lang="ja-JP" altLang="en-US" sz="2400" dirty="0"/>
              <a:t>　</a:t>
            </a:r>
            <a:r>
              <a:rPr lang="ja-JP" altLang="en-US" sz="2400" dirty="0" smtClean="0"/>
              <a:t>　　　　　地域が支えあい、住み慣れた場所で安心して暮らせる　　</a:t>
            </a:r>
            <a:r>
              <a:rPr lang="en-US" altLang="ja-JP" sz="2400" dirty="0" smtClean="0"/>
              <a:t/>
            </a:r>
            <a:br>
              <a:rPr lang="en-US" altLang="ja-JP" sz="2400" dirty="0" smtClean="0"/>
            </a:br>
            <a:r>
              <a:rPr lang="ja-JP" altLang="en-US" sz="2400" dirty="0"/>
              <a:t>　</a:t>
            </a:r>
            <a:r>
              <a:rPr lang="ja-JP" altLang="en-US" sz="2400" dirty="0" smtClean="0"/>
              <a:t>　　　　　まちへ</a:t>
            </a:r>
            <a:endParaRPr lang="ja-JP" altLang="en-US" sz="2400" dirty="0"/>
          </a:p>
        </p:txBody>
      </p:sp>
      <p:sp>
        <p:nvSpPr>
          <p:cNvPr id="3" name="コンテンツ プレースホルダー 2"/>
          <p:cNvSpPr>
            <a:spLocks noGrp="1"/>
          </p:cNvSpPr>
          <p:nvPr>
            <p:ph idx="1"/>
          </p:nvPr>
        </p:nvSpPr>
        <p:spPr>
          <a:xfrm>
            <a:off x="891540" y="1845733"/>
            <a:ext cx="8172450" cy="4820537"/>
          </a:xfrm>
        </p:spPr>
        <p:txBody>
          <a:bodyPr>
            <a:normAutofit/>
          </a:bodyPr>
          <a:lstStyle/>
          <a:p>
            <a:endParaRPr lang="en-US" altLang="ja-JP" b="1" dirty="0"/>
          </a:p>
          <a:p>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a:p>
            <a:pPr marL="0" indent="0">
              <a:buNone/>
            </a:pPr>
            <a:endParaRPr lang="en-US" altLang="ja-JP" dirty="0"/>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44790" y="286604"/>
            <a:ext cx="619200" cy="619200"/>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6380" y="4650432"/>
            <a:ext cx="1710375" cy="1607574"/>
          </a:xfrm>
          <a:prstGeom prst="rect">
            <a:avLst/>
          </a:prstGeom>
        </p:spPr>
      </p:pic>
      <p:grpSp>
        <p:nvGrpSpPr>
          <p:cNvPr id="8" name="グループ化 7"/>
          <p:cNvGrpSpPr/>
          <p:nvPr/>
        </p:nvGrpSpPr>
        <p:grpSpPr>
          <a:xfrm>
            <a:off x="935790" y="1786741"/>
            <a:ext cx="8916134" cy="4471265"/>
            <a:chOff x="980032" y="1786741"/>
            <a:chExt cx="8916134" cy="4471265"/>
          </a:xfrm>
        </p:grpSpPr>
        <p:sp>
          <p:nvSpPr>
            <p:cNvPr id="9" name="角丸四角形 8"/>
            <p:cNvSpPr/>
            <p:nvPr/>
          </p:nvSpPr>
          <p:spPr>
            <a:xfrm>
              <a:off x="1112765" y="1961612"/>
              <a:ext cx="8688829" cy="1136021"/>
            </a:xfrm>
            <a:prstGeom prst="roundRect">
              <a:avLst>
                <a:gd name="adj" fmla="val 11813"/>
              </a:avLst>
            </a:prstGeom>
            <a:noFill/>
            <a:ln>
              <a:solidFill>
                <a:srgbClr val="0F6FC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dirty="0" smtClean="0">
                  <a:solidFill>
                    <a:schemeClr val="tx1"/>
                  </a:solidFill>
                  <a:latin typeface="+mn-ea"/>
                </a:rPr>
                <a:t>　　　　　　　　　</a:t>
              </a:r>
              <a:r>
                <a:rPr kumimoji="1" lang="ja-JP" altLang="en-US" sz="1600" dirty="0">
                  <a:solidFill>
                    <a:schemeClr val="tx1"/>
                  </a:solidFill>
                  <a:latin typeface="+mn-ea"/>
                </a:rPr>
                <a:t>　</a:t>
              </a:r>
              <a:r>
                <a:rPr kumimoji="1" lang="ja-JP" altLang="en-US" sz="1600" dirty="0" smtClean="0">
                  <a:solidFill>
                    <a:schemeClr val="tx1"/>
                  </a:solidFill>
                  <a:latin typeface="+mn-ea"/>
                </a:rPr>
                <a:t>・障がいのある方、高齢者や子どもを地域のみんなが互いに見守り、支えあう</a:t>
              </a:r>
              <a:endParaRPr kumimoji="1" lang="en-US" altLang="ja-JP" sz="1600" dirty="0" smtClean="0">
                <a:solidFill>
                  <a:schemeClr val="tx1"/>
                </a:solidFill>
                <a:latin typeface="+mn-ea"/>
              </a:endParaRPr>
            </a:p>
            <a:p>
              <a:r>
                <a:rPr kumimoji="1" lang="ja-JP" altLang="en-US" sz="1600" dirty="0" smtClean="0">
                  <a:solidFill>
                    <a:schemeClr val="tx1"/>
                  </a:solidFill>
                  <a:latin typeface="+mn-ea"/>
                </a:rPr>
                <a:t>　　　　　　　　　　・地域で暮らす高齢者に医療・介護等の必要な支援を切れ目なく提供する</a:t>
              </a:r>
              <a:endParaRPr kumimoji="1" lang="ja-JP" altLang="en-US" sz="1600" dirty="0">
                <a:solidFill>
                  <a:schemeClr val="tx1"/>
                </a:solidFill>
                <a:latin typeface="+mn-ea"/>
              </a:endParaRPr>
            </a:p>
          </p:txBody>
        </p:sp>
        <p:sp>
          <p:nvSpPr>
            <p:cNvPr id="10" name="角丸四角形 9"/>
            <p:cNvSpPr/>
            <p:nvPr/>
          </p:nvSpPr>
          <p:spPr>
            <a:xfrm>
              <a:off x="980032" y="1786741"/>
              <a:ext cx="2367854" cy="24853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UD デジタル 教科書体 NP-B" panose="02020700000000000000" pitchFamily="18" charset="-128"/>
                  <a:ea typeface="UD デジタル 教科書体 NP-B" panose="02020700000000000000" pitchFamily="18" charset="-128"/>
                </a:rPr>
                <a:t>めざす</a:t>
              </a:r>
              <a:r>
                <a:rPr kumimoji="1" lang="ja-JP" altLang="en-US" sz="1600" dirty="0">
                  <a:latin typeface="UD デジタル 教科書体 NP-B" panose="02020700000000000000" pitchFamily="18" charset="-128"/>
                  <a:ea typeface="UD デジタル 教科書体 NP-B" panose="02020700000000000000" pitchFamily="18" charset="-128"/>
                </a:rPr>
                <a:t>姿</a:t>
              </a:r>
            </a:p>
          </p:txBody>
        </p:sp>
        <p:sp>
          <p:nvSpPr>
            <p:cNvPr id="11" name="角丸四角形 10"/>
            <p:cNvSpPr/>
            <p:nvPr/>
          </p:nvSpPr>
          <p:spPr>
            <a:xfrm>
              <a:off x="1443876" y="3347884"/>
              <a:ext cx="8452290" cy="2910122"/>
            </a:xfrm>
            <a:prstGeom prst="roundRect">
              <a:avLst>
                <a:gd name="adj" fmla="val 5386"/>
              </a:avLst>
            </a:prstGeom>
            <a:noFill/>
            <a:ln>
              <a:solidFill>
                <a:srgbClr val="0F6FC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smtClean="0">
                  <a:solidFill>
                    <a:schemeClr val="tx1"/>
                  </a:solidFill>
                  <a:latin typeface="+mn-ea"/>
                </a:rPr>
                <a:t>⑴　高齢者、</a:t>
              </a:r>
              <a:r>
                <a:rPr kumimoji="1" lang="ja-JP" altLang="en-US" sz="1400" dirty="0" err="1" smtClean="0">
                  <a:solidFill>
                    <a:schemeClr val="tx1"/>
                  </a:solidFill>
                  <a:latin typeface="+mn-ea"/>
                </a:rPr>
                <a:t>障がい</a:t>
              </a:r>
              <a:r>
                <a:rPr kumimoji="1" lang="ja-JP" altLang="en-US" sz="1400" dirty="0" smtClean="0">
                  <a:solidFill>
                    <a:schemeClr val="tx1"/>
                  </a:solidFill>
                  <a:latin typeface="+mn-ea"/>
                </a:rPr>
                <a:t>者、子どもを地域が互いに見守り、支えあうまちづくり</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（めざす状態）</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・地域住民、</a:t>
              </a:r>
              <a:r>
                <a:rPr kumimoji="1" lang="en-US" altLang="ja-JP" sz="1400" dirty="0" smtClean="0">
                  <a:solidFill>
                    <a:schemeClr val="tx1"/>
                  </a:solidFill>
                  <a:latin typeface="+mn-ea"/>
                </a:rPr>
                <a:t>NPO</a:t>
              </a:r>
              <a:r>
                <a:rPr kumimoji="1" lang="ja-JP" altLang="en-US" sz="1400" dirty="0" err="1" smtClean="0">
                  <a:solidFill>
                    <a:schemeClr val="tx1"/>
                  </a:solidFill>
                  <a:latin typeface="+mn-ea"/>
                </a:rPr>
                <a:t>、</a:t>
              </a:r>
              <a:r>
                <a:rPr kumimoji="1" lang="ja-JP" altLang="en-US" sz="1400" dirty="0" smtClean="0">
                  <a:solidFill>
                    <a:schemeClr val="tx1"/>
                  </a:solidFill>
                  <a:latin typeface="+mn-ea"/>
                </a:rPr>
                <a:t>企業などさまざまな福祉の担い手の協働により、地域で支え合う活動ができている状態</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・高齢者、</a:t>
              </a:r>
              <a:r>
                <a:rPr kumimoji="1" lang="ja-JP" altLang="en-US" sz="1400" dirty="0" err="1" smtClean="0">
                  <a:solidFill>
                    <a:schemeClr val="tx1"/>
                  </a:solidFill>
                  <a:latin typeface="+mn-ea"/>
                </a:rPr>
                <a:t>障がい</a:t>
              </a:r>
              <a:r>
                <a:rPr kumimoji="1" lang="ja-JP" altLang="en-US" sz="1400" dirty="0" smtClean="0">
                  <a:solidFill>
                    <a:schemeClr val="tx1"/>
                  </a:solidFill>
                  <a:latin typeface="+mn-ea"/>
                </a:rPr>
                <a:t>者など、支援を要する方を地域で把握できている状態</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⑵　高齢者が住み慣れた地域で安心して暮らし続けるまちづくり</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（めざす状態）</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a:t>
              </a:r>
              <a:r>
                <a:rPr kumimoji="1" lang="ja-JP" altLang="en-US" sz="1400" dirty="0">
                  <a:solidFill>
                    <a:schemeClr val="tx1"/>
                  </a:solidFill>
                  <a:latin typeface="+mn-ea"/>
                </a:rPr>
                <a:t>地域で</a:t>
              </a:r>
              <a:r>
                <a:rPr kumimoji="1" lang="ja-JP" altLang="en-US" sz="1400" dirty="0" smtClean="0">
                  <a:solidFill>
                    <a:schemeClr val="tx1"/>
                  </a:solidFill>
                  <a:latin typeface="+mn-ea"/>
                </a:rPr>
                <a:t>暮らす高齢者に医療・介護等の必要な支援が切れ目なく提供されるよう、区内の医療・介護関係機関が円滑に連携できる状態</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・区民が地域包括ケアについて認識し、支援を行う医療関係者や介護関係者とともに</a:t>
              </a:r>
              <a:r>
                <a:rPr kumimoji="1" lang="en-US" altLang="ja-JP" sz="1400" dirty="0" smtClean="0">
                  <a:solidFill>
                    <a:schemeClr val="tx1"/>
                  </a:solidFill>
                  <a:latin typeface="+mn-ea"/>
                </a:rPr>
                <a:t>ACP</a:t>
              </a:r>
              <a:r>
                <a:rPr kumimoji="1" lang="ja-JP" altLang="en-US" sz="1400" dirty="0" smtClean="0">
                  <a:solidFill>
                    <a:schemeClr val="tx1"/>
                  </a:solidFill>
                  <a:latin typeface="+mn-ea"/>
                </a:rPr>
                <a:t>（人生会議）を行うことができる状態</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⑶　</a:t>
              </a:r>
              <a:r>
                <a:rPr kumimoji="1" lang="ja-JP" altLang="en-US" sz="1400" dirty="0">
                  <a:solidFill>
                    <a:schemeClr val="tx1"/>
                  </a:solidFill>
                  <a:latin typeface="+mn-ea"/>
                </a:rPr>
                <a:t>必要な時</a:t>
              </a:r>
              <a:r>
                <a:rPr kumimoji="1" lang="ja-JP" altLang="en-US" sz="1400" dirty="0" smtClean="0">
                  <a:solidFill>
                    <a:schemeClr val="tx1"/>
                  </a:solidFill>
                  <a:latin typeface="+mn-ea"/>
                </a:rPr>
                <a:t>に必要な支援が受けられるまちづくり</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（めざす状態）</a:t>
              </a:r>
              <a:endParaRPr kumimoji="1" lang="en-US" altLang="ja-JP" sz="1400" dirty="0" smtClean="0">
                <a:solidFill>
                  <a:schemeClr val="tx1"/>
                </a:solidFill>
                <a:latin typeface="+mn-ea"/>
              </a:endParaRPr>
            </a:p>
            <a:p>
              <a:r>
                <a:rPr kumimoji="1" lang="ja-JP" altLang="en-US" sz="1400" dirty="0" smtClean="0">
                  <a:solidFill>
                    <a:schemeClr val="tx1"/>
                  </a:solidFill>
                  <a:latin typeface="+mn-ea"/>
                </a:rPr>
                <a:t>・被保護者の状況を的確に把握し、必要な時に必要な支援を行い自立を促せている状態</a:t>
              </a:r>
              <a:endParaRPr kumimoji="1" lang="en-US" altLang="ja-JP" sz="1400" dirty="0" smtClean="0">
                <a:solidFill>
                  <a:schemeClr val="tx1"/>
                </a:solidFill>
                <a:latin typeface="+mn-ea"/>
              </a:endParaRPr>
            </a:p>
          </p:txBody>
        </p:sp>
        <p:sp>
          <p:nvSpPr>
            <p:cNvPr id="12" name="角丸四角形 11"/>
            <p:cNvSpPr/>
            <p:nvPr/>
          </p:nvSpPr>
          <p:spPr>
            <a:xfrm>
              <a:off x="1388933" y="3140073"/>
              <a:ext cx="716034" cy="2894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UD デジタル 教科書体 NP-B" panose="02020700000000000000" pitchFamily="18" charset="-128"/>
                  <a:ea typeface="UD デジタル 教科書体 NP-B" panose="02020700000000000000" pitchFamily="18" charset="-128"/>
                </a:rPr>
                <a:t>戦略</a:t>
              </a:r>
            </a:p>
          </p:txBody>
        </p:sp>
      </p:grpSp>
      <p:pic>
        <p:nvPicPr>
          <p:cNvPr id="13" name="図 12"/>
          <p:cNvPicPr>
            <a:picLocks noChangeAspect="1"/>
          </p:cNvPicPr>
          <p:nvPr/>
        </p:nvPicPr>
        <p:blipFill>
          <a:blip r:embed="rId4"/>
          <a:stretch>
            <a:fillRect/>
          </a:stretch>
        </p:blipFill>
        <p:spPr>
          <a:xfrm>
            <a:off x="6776852" y="247831"/>
            <a:ext cx="1667938" cy="426570"/>
          </a:xfrm>
          <a:prstGeom prst="rect">
            <a:avLst/>
          </a:prstGeom>
        </p:spPr>
      </p:pic>
      <p:sp>
        <p:nvSpPr>
          <p:cNvPr id="14" name="コンテンツ プレースホルダー 2"/>
          <p:cNvSpPr txBox="1">
            <a:spLocks/>
          </p:cNvSpPr>
          <p:nvPr/>
        </p:nvSpPr>
        <p:spPr>
          <a:xfrm>
            <a:off x="1068523" y="2275595"/>
            <a:ext cx="7832585" cy="1180569"/>
          </a:xfrm>
          <a:prstGeom prst="rect">
            <a:avLst/>
          </a:prstGeom>
        </p:spPr>
        <p:txBody>
          <a:bodyPr vert="horz" lIns="0" tIns="45720" rIns="0" bIns="45720" rtlCol="0" anchor="ctr">
            <a:noAutofit/>
          </a:bodyPr>
          <a:lstStyle>
            <a:lvl1pPr marL="74295" indent="-74295" algn="l" defTabSz="742950" rtl="0" eaLnBrk="1" latinLnBrk="0" hangingPunct="1">
              <a:lnSpc>
                <a:spcPct val="90000"/>
              </a:lnSpc>
              <a:spcBef>
                <a:spcPts val="975"/>
              </a:spcBef>
              <a:spcAft>
                <a:spcPts val="163"/>
              </a:spcAft>
              <a:buClr>
                <a:schemeClr val="accent1"/>
              </a:buClr>
              <a:buSzPct val="100000"/>
              <a:buFont typeface="Calibri" panose="020F0502020204030204" pitchFamily="34" charset="0"/>
              <a:buChar char=" "/>
              <a:defRPr kumimoji="1" sz="1625" kern="1200">
                <a:solidFill>
                  <a:schemeClr val="tx1">
                    <a:lumMod val="75000"/>
                    <a:lumOff val="25000"/>
                  </a:schemeClr>
                </a:solidFill>
                <a:latin typeface="+mn-lt"/>
                <a:ea typeface="+mn-ea"/>
                <a:cs typeface="+mn-cs"/>
              </a:defRPr>
            </a:lvl1pPr>
            <a:lvl2pPr marL="31203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463" kern="1200">
                <a:solidFill>
                  <a:schemeClr val="tx1">
                    <a:lumMod val="75000"/>
                    <a:lumOff val="25000"/>
                  </a:schemeClr>
                </a:solidFill>
                <a:latin typeface="+mn-lt"/>
                <a:ea typeface="+mn-ea"/>
                <a:cs typeface="+mn-cs"/>
              </a:defRPr>
            </a:lvl2pPr>
            <a:lvl3pPr marL="46062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3pPr>
            <a:lvl4pPr marL="60921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4pPr>
            <a:lvl5pPr marL="75780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5pPr>
            <a:lvl6pPr marL="893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6pPr>
            <a:lvl7pPr marL="1056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7pPr>
            <a:lvl8pPr marL="1218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8pPr>
            <a:lvl9pPr marL="1381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ja-JP" altLang="en-US" sz="16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600" dirty="0">
                <a:solidFill>
                  <a:schemeClr val="tx1"/>
                </a:solidFill>
                <a:latin typeface="ＭＳ Ｐゴシック" panose="020B0600070205080204" pitchFamily="50" charset="-128"/>
                <a:ea typeface="ＭＳ Ｐゴシック" panose="020B0600070205080204" pitchFamily="50" charset="-128"/>
              </a:rPr>
              <a:t> </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     地域でさまざまな福祉の担い手の協働により、支え合う活動ができて</a:t>
            </a:r>
            <a:r>
              <a:rPr lang="en-US" altLang="ja-JP" sz="1600" dirty="0">
                <a:solidFill>
                  <a:schemeClr val="tx1"/>
                </a:solidFill>
                <a:latin typeface="ＭＳ Ｐゴシック" panose="020B0600070205080204" pitchFamily="50" charset="-128"/>
                <a:ea typeface="ＭＳ Ｐゴシック" panose="020B0600070205080204" pitchFamily="50" charset="-128"/>
              </a:rPr>
              <a:t/>
            </a:r>
            <a:br>
              <a:rPr lang="en-US" altLang="ja-JP" sz="1600" dirty="0">
                <a:solidFill>
                  <a:schemeClr val="tx1"/>
                </a:solidFill>
                <a:latin typeface="ＭＳ Ｐゴシック" panose="020B0600070205080204" pitchFamily="50" charset="-128"/>
                <a:ea typeface="ＭＳ Ｐゴシック" panose="020B0600070205080204" pitchFamily="50" charset="-128"/>
              </a:rPr>
            </a:br>
            <a:r>
              <a:rPr lang="ja-JP" altLang="en-US" sz="1600" dirty="0" smtClean="0">
                <a:solidFill>
                  <a:schemeClr val="tx1"/>
                </a:solidFill>
                <a:latin typeface="ＭＳ Ｐゴシック" panose="020B0600070205080204" pitchFamily="50" charset="-128"/>
                <a:ea typeface="ＭＳ Ｐゴシック" panose="020B0600070205080204" pitchFamily="50" charset="-128"/>
              </a:rPr>
              <a:t>　　　　　　　　　　　　　　いると感じている人の割合　</a:t>
            </a:r>
            <a:r>
              <a:rPr lang="en-US" altLang="ja-JP" sz="1600" dirty="0" smtClean="0">
                <a:solidFill>
                  <a:schemeClr val="tx1"/>
                </a:solidFill>
                <a:latin typeface="ＭＳ Ｐゴシック" panose="020B0600070205080204" pitchFamily="50" charset="-128"/>
                <a:ea typeface="ＭＳ Ｐゴシック" panose="020B0600070205080204" pitchFamily="50" charset="-128"/>
              </a:rPr>
              <a:t>65</a:t>
            </a:r>
            <a:r>
              <a:rPr lang="ja-JP" altLang="en-US" sz="1600"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dirty="0" smtClean="0">
              <a:solidFill>
                <a:schemeClr val="tx1"/>
              </a:solidFill>
            </a:endParaRPr>
          </a:p>
        </p:txBody>
      </p:sp>
      <p:sp>
        <p:nvSpPr>
          <p:cNvPr id="15" name="角丸四角形 14"/>
          <p:cNvSpPr/>
          <p:nvPr/>
        </p:nvSpPr>
        <p:spPr>
          <a:xfrm>
            <a:off x="1399633" y="2690628"/>
            <a:ext cx="1037994" cy="2827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UD デジタル 教科書体 NP-B" panose="02020700000000000000" pitchFamily="18" charset="-128"/>
                <a:ea typeface="UD デジタル 教科書体 NP-B" panose="02020700000000000000" pitchFamily="18" charset="-128"/>
              </a:rPr>
              <a:t>成果</a:t>
            </a:r>
            <a:r>
              <a:rPr kumimoji="1" lang="ja-JP" altLang="en-US" sz="1600" dirty="0" smtClean="0">
                <a:latin typeface="UD デジタル 教科書体 NP-B" panose="02020700000000000000" pitchFamily="18" charset="-128"/>
                <a:ea typeface="UD デジタル 教科書体 NP-B" panose="02020700000000000000" pitchFamily="18" charset="-128"/>
              </a:rPr>
              <a:t>目標</a:t>
            </a:r>
            <a:endParaRPr kumimoji="1" lang="en-US" altLang="ja-JP" sz="1600" dirty="0" smtClean="0">
              <a:latin typeface="UD デジタル 教科書体 NP-B" panose="02020700000000000000" pitchFamily="18" charset="-128"/>
              <a:ea typeface="UD デジタル 教科書体 NP-B" panose="02020700000000000000" pitchFamily="18" charset="-128"/>
            </a:endParaRPr>
          </a:p>
        </p:txBody>
      </p:sp>
      <p:sp>
        <p:nvSpPr>
          <p:cNvPr id="16" name="スライド番号プレースホルダー 7"/>
          <p:cNvSpPr>
            <a:spLocks noGrp="1"/>
          </p:cNvSpPr>
          <p:nvPr/>
        </p:nvSpPr>
        <p:spPr>
          <a:xfrm>
            <a:off x="8625930" y="6421323"/>
            <a:ext cx="1066020" cy="365125"/>
          </a:xfrm>
          <a:prstGeom prst="rect">
            <a:avLst/>
          </a:prstGeom>
        </p:spPr>
        <p:txBody>
          <a:bodyPr vert="horz" lIns="91440" tIns="45720" rIns="91440" bIns="45720" rtlCol="0" anchor="ctr"/>
          <a:lstStyle>
            <a:defPPr>
              <a:defRPr lang="en-US"/>
            </a:defPPr>
            <a:lvl1pPr marL="0" algn="r" defTabSz="457200" rtl="0" eaLnBrk="1" latinLnBrk="0" hangingPunct="1">
              <a:defRPr sz="853"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600" dirty="0" smtClean="0"/>
              <a:t>26</a:t>
            </a:r>
            <a:endParaRPr kumimoji="1" lang="ja-JP" altLang="en-US" sz="1600" dirty="0"/>
          </a:p>
        </p:txBody>
      </p:sp>
    </p:spTree>
    <p:extLst>
      <p:ext uri="{BB962C8B-B14F-4D97-AF65-F5344CB8AC3E}">
        <p14:creationId xmlns:p14="http://schemas.microsoft.com/office/powerpoint/2010/main" val="345629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1767" y="2198238"/>
            <a:ext cx="5598712" cy="537901"/>
          </a:xfrm>
        </p:spPr>
        <p:txBody>
          <a:bodyPr>
            <a:noAutofit/>
          </a:bodyPr>
          <a:lstStyle/>
          <a:p>
            <a:r>
              <a:rPr lang="ja-JP" altLang="ja-JP" sz="1600" b="1" dirty="0">
                <a:solidFill>
                  <a:schemeClr val="tx1"/>
                </a:solidFill>
                <a:latin typeface="メイリオ" panose="020B0604030504040204" pitchFamily="50" charset="-128"/>
                <a:ea typeface="メイリオ" panose="020B0604030504040204" pitchFamily="50" charset="-128"/>
              </a:rPr>
              <a:t>区における福祉・健康にかかる計画に基づく施策の推進（</a:t>
            </a:r>
            <a:r>
              <a:rPr lang="en-US" altLang="ja-JP" sz="1600" b="1" dirty="0">
                <a:solidFill>
                  <a:schemeClr val="tx1"/>
                </a:solidFill>
                <a:latin typeface="メイリオ" panose="020B0604030504040204" pitchFamily="50" charset="-128"/>
                <a:ea typeface="メイリオ" panose="020B0604030504040204" pitchFamily="50" charset="-128"/>
              </a:rPr>
              <a:t>PDCA</a:t>
            </a:r>
            <a:r>
              <a:rPr lang="ja-JP" altLang="ja-JP" sz="1600" b="1" dirty="0">
                <a:solidFill>
                  <a:schemeClr val="tx1"/>
                </a:solidFill>
                <a:latin typeface="メイリオ" panose="020B0604030504040204" pitchFamily="50" charset="-128"/>
                <a:ea typeface="メイリオ" panose="020B0604030504040204" pitchFamily="50" charset="-128"/>
              </a:rPr>
              <a:t>サイクル</a:t>
            </a:r>
            <a:r>
              <a:rPr lang="ja-JP" altLang="ja-JP" sz="1600" b="1" dirty="0" smtClean="0">
                <a:solidFill>
                  <a:schemeClr val="tx1"/>
                </a:solidFill>
                <a:latin typeface="メイリオ" panose="020B0604030504040204" pitchFamily="50" charset="-128"/>
                <a:ea typeface="メイリオ" panose="020B0604030504040204" pitchFamily="50" charset="-128"/>
              </a:rPr>
              <a:t>）</a:t>
            </a:r>
            <a:r>
              <a:rPr lang="ja-JP" altLang="ja-JP" sz="1600" dirty="0">
                <a:latin typeface="+mj-ea"/>
              </a:rPr>
              <a:t>　　　　　　　　　　　　　　　　　　</a:t>
            </a:r>
            <a:endParaRPr kumimoji="1" lang="ja-JP" altLang="en-US" sz="1600" dirty="0">
              <a:latin typeface="+mj-ea"/>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90858" y="1843539"/>
            <a:ext cx="3124212" cy="1655927"/>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53314" y="3527174"/>
            <a:ext cx="1381617" cy="1862096"/>
          </a:xfrm>
          <a:prstGeom prst="rect">
            <a:avLst/>
          </a:prstGeom>
          <a:ln w="25400" cmpd="sng">
            <a:solidFill>
              <a:schemeClr val="accent1"/>
            </a:solidFill>
          </a:ln>
        </p:spPr>
      </p:pic>
      <p:sp>
        <p:nvSpPr>
          <p:cNvPr id="10" name="タイトル 1"/>
          <p:cNvSpPr txBox="1">
            <a:spLocks/>
          </p:cNvSpPr>
          <p:nvPr/>
        </p:nvSpPr>
        <p:spPr>
          <a:xfrm>
            <a:off x="891540" y="286604"/>
            <a:ext cx="8172450" cy="1450757"/>
          </a:xfrm>
          <a:prstGeom prst="rect">
            <a:avLst/>
          </a:prstGeom>
        </p:spPr>
        <p:txBody>
          <a:bodyPr vert="horz" lIns="91440" tIns="45720" rIns="91440" bIns="45720" rtlCol="0" anchor="b">
            <a:normAutofit/>
          </a:bodyPr>
          <a:lstStyle>
            <a:lvl1pPr marL="0" algn="l" defTabSz="742950" rtl="0" eaLnBrk="1" latinLnBrk="0" hangingPunct="1">
              <a:lnSpc>
                <a:spcPct val="85000"/>
              </a:lnSpc>
              <a:spcBef>
                <a:spcPct val="0"/>
              </a:spcBef>
              <a:buNone/>
              <a:defRPr kumimoji="1" sz="3900" kern="1200" spc="-41" baseline="0">
                <a:solidFill>
                  <a:schemeClr val="tx1">
                    <a:lumMod val="75000"/>
                    <a:lumOff val="25000"/>
                  </a:schemeClr>
                </a:solidFill>
                <a:latin typeface="+mj-lt"/>
                <a:ea typeface="+mj-ea"/>
                <a:cs typeface="+mj-cs"/>
              </a:defRPr>
            </a:lvl1pPr>
          </a:lstStyle>
          <a:p>
            <a:r>
              <a:rPr lang="en-US" altLang="ja-JP" sz="2400" dirty="0" smtClean="0"/>
              <a:t>Ⅳ</a:t>
            </a:r>
            <a:r>
              <a:rPr lang="ja-JP" altLang="en-US" sz="2400" dirty="0" smtClean="0"/>
              <a:t>－４　　</a:t>
            </a:r>
            <a:r>
              <a:rPr lang="en-US" altLang="ja-JP" sz="2400" dirty="0" smtClean="0"/>
              <a:t>【</a:t>
            </a:r>
            <a:r>
              <a:rPr lang="ja-JP" altLang="en-US" sz="2400" dirty="0" smtClean="0"/>
              <a:t>施策展開の方向性</a:t>
            </a:r>
            <a:r>
              <a:rPr lang="en-US" altLang="ja-JP" sz="2400" dirty="0" smtClean="0"/>
              <a:t>】</a:t>
            </a:r>
            <a:r>
              <a:rPr lang="ja-JP" altLang="en-US" sz="2400" dirty="0" smtClean="0"/>
              <a:t>　</a:t>
            </a:r>
            <a:r>
              <a:rPr lang="en-US" altLang="ja-JP" sz="2400" dirty="0" smtClean="0"/>
              <a:t/>
            </a:r>
            <a:br>
              <a:rPr lang="en-US" altLang="ja-JP" sz="2400" dirty="0" smtClean="0"/>
            </a:br>
            <a:r>
              <a:rPr lang="ja-JP" altLang="en-US" sz="2400" dirty="0" smtClean="0"/>
              <a:t>　　　　　　地域が支えあい、住みなれた場所で安心して暮らせる　　</a:t>
            </a:r>
            <a:r>
              <a:rPr lang="en-US" altLang="ja-JP" sz="2400" dirty="0" smtClean="0"/>
              <a:t/>
            </a:r>
            <a:br>
              <a:rPr lang="en-US" altLang="ja-JP" sz="2400" dirty="0" smtClean="0"/>
            </a:br>
            <a:r>
              <a:rPr lang="ja-JP" altLang="en-US" sz="2400" dirty="0" smtClean="0"/>
              <a:t>　　　　　　まちへ</a:t>
            </a:r>
            <a:endParaRPr lang="ja-JP" altLang="en-US" sz="2400" dirty="0"/>
          </a:p>
        </p:txBody>
      </p:sp>
      <p:pic>
        <p:nvPicPr>
          <p:cNvPr id="11" name="図 10"/>
          <p:cNvPicPr>
            <a:picLocks noChangeAspect="1"/>
          </p:cNvPicPr>
          <p:nvPr/>
        </p:nvPicPr>
        <p:blipFill>
          <a:blip r:embed="rId5"/>
          <a:stretch>
            <a:fillRect/>
          </a:stretch>
        </p:blipFill>
        <p:spPr>
          <a:xfrm>
            <a:off x="6776852" y="247831"/>
            <a:ext cx="1667938" cy="426570"/>
          </a:xfrm>
          <a:prstGeom prst="rect">
            <a:avLst/>
          </a:prstGeom>
        </p:spPr>
      </p:pic>
      <p:pic>
        <p:nvPicPr>
          <p:cNvPr id="12" name="図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44790" y="392782"/>
            <a:ext cx="619200" cy="619200"/>
          </a:xfrm>
          <a:prstGeom prst="rect">
            <a:avLst/>
          </a:prstGeom>
        </p:spPr>
      </p:pic>
      <p:sp>
        <p:nvSpPr>
          <p:cNvPr id="14" name="角丸四角形 13"/>
          <p:cNvSpPr/>
          <p:nvPr/>
        </p:nvSpPr>
        <p:spPr>
          <a:xfrm>
            <a:off x="535670" y="1875229"/>
            <a:ext cx="2355014" cy="2927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UD デジタル 教科書体 NP-B" panose="02020700000000000000" pitchFamily="18" charset="-128"/>
                <a:ea typeface="UD デジタル 教科書体 NP-B" panose="02020700000000000000" pitchFamily="18" charset="-128"/>
              </a:rPr>
              <a:t>具体的</a:t>
            </a:r>
            <a:r>
              <a:rPr kumimoji="1" lang="ja-JP" altLang="en-US" sz="1600" dirty="0" smtClean="0">
                <a:latin typeface="UD デジタル 教科書体 NP-B" panose="02020700000000000000" pitchFamily="18" charset="-128"/>
                <a:ea typeface="UD デジタル 教科書体 NP-B" panose="02020700000000000000" pitchFamily="18" charset="-128"/>
              </a:rPr>
              <a:t>な取組み（例）</a:t>
            </a:r>
            <a:endParaRPr kumimoji="1" lang="en-US" altLang="ja-JP" sz="1600" dirty="0" smtClean="0">
              <a:latin typeface="UD デジタル 教科書体 NP-B" panose="02020700000000000000" pitchFamily="18" charset="-128"/>
              <a:ea typeface="UD デジタル 教科書体 NP-B" panose="02020700000000000000" pitchFamily="18" charset="-128"/>
            </a:endParaRPr>
          </a:p>
        </p:txBody>
      </p:sp>
      <p:sp>
        <p:nvSpPr>
          <p:cNvPr id="15" name="コンテンツ プレースホルダー 2"/>
          <p:cNvSpPr txBox="1">
            <a:spLocks/>
          </p:cNvSpPr>
          <p:nvPr/>
        </p:nvSpPr>
        <p:spPr>
          <a:xfrm>
            <a:off x="891538" y="5189643"/>
            <a:ext cx="5499321" cy="1452705"/>
          </a:xfrm>
          <a:prstGeom prst="rect">
            <a:avLst/>
          </a:prstGeom>
        </p:spPr>
        <p:txBody>
          <a:bodyPr vert="horz" lIns="0" tIns="45720" rIns="0" bIns="45720" rtlCol="0">
            <a:noAutofit/>
          </a:bodyPr>
          <a:lstStyle>
            <a:lvl1pPr marL="74295" indent="-74295" algn="l" defTabSz="742950" rtl="0" eaLnBrk="1" latinLnBrk="0" hangingPunct="1">
              <a:lnSpc>
                <a:spcPct val="90000"/>
              </a:lnSpc>
              <a:spcBef>
                <a:spcPts val="975"/>
              </a:spcBef>
              <a:spcAft>
                <a:spcPts val="163"/>
              </a:spcAft>
              <a:buClr>
                <a:schemeClr val="accent1"/>
              </a:buClr>
              <a:buSzPct val="100000"/>
              <a:buFont typeface="Calibri" panose="020F0502020204030204" pitchFamily="34" charset="0"/>
              <a:buChar char=" "/>
              <a:defRPr kumimoji="1" sz="1625" kern="1200">
                <a:solidFill>
                  <a:schemeClr val="tx1">
                    <a:lumMod val="75000"/>
                    <a:lumOff val="25000"/>
                  </a:schemeClr>
                </a:solidFill>
                <a:latin typeface="+mn-lt"/>
                <a:ea typeface="+mn-ea"/>
                <a:cs typeface="+mn-cs"/>
              </a:defRPr>
            </a:lvl1pPr>
            <a:lvl2pPr marL="31203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463" kern="1200">
                <a:solidFill>
                  <a:schemeClr val="tx1">
                    <a:lumMod val="75000"/>
                    <a:lumOff val="25000"/>
                  </a:schemeClr>
                </a:solidFill>
                <a:latin typeface="+mn-lt"/>
                <a:ea typeface="+mn-ea"/>
                <a:cs typeface="+mn-cs"/>
              </a:defRPr>
            </a:lvl2pPr>
            <a:lvl3pPr marL="46062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3pPr>
            <a:lvl4pPr marL="60921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4pPr>
            <a:lvl5pPr marL="75780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5pPr>
            <a:lvl6pPr marL="893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6pPr>
            <a:lvl7pPr marL="1056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7pPr>
            <a:lvl8pPr marL="1218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8pPr>
            <a:lvl9pPr marL="1381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9pPr>
          </a:lstStyle>
          <a:p>
            <a:r>
              <a:rPr lang="ja-JP" altLang="ja-JP" sz="1600" dirty="0" smtClean="0">
                <a:solidFill>
                  <a:schemeClr val="tx1"/>
                </a:solidFill>
                <a:latin typeface="メイリオ" panose="020B0604030504040204" pitchFamily="50" charset="-128"/>
                <a:ea typeface="メイリオ" panose="020B0604030504040204" pitchFamily="50" charset="-128"/>
              </a:rPr>
              <a:t>〇</a:t>
            </a:r>
            <a:r>
              <a:rPr lang="ja-JP" altLang="en-US" sz="1600" b="1" dirty="0" smtClean="0">
                <a:solidFill>
                  <a:schemeClr val="tx1"/>
                </a:solidFill>
                <a:latin typeface="メイリオ" panose="020B0604030504040204" pitchFamily="50" charset="-128"/>
                <a:ea typeface="メイリオ" panose="020B0604030504040204" pitchFamily="50" charset="-128"/>
              </a:rPr>
              <a:t>区健康増進プラン（仮称）の策定・推進</a:t>
            </a:r>
            <a:endParaRPr lang="ja-JP" altLang="ja-JP" sz="1600" b="1" dirty="0">
              <a:solidFill>
                <a:schemeClr val="tx1"/>
              </a:solidFill>
              <a:latin typeface="メイリオ" panose="020B0604030504040204" pitchFamily="50" charset="-128"/>
              <a:ea typeface="メイリオ" panose="020B0604030504040204" pitchFamily="50" charset="-128"/>
            </a:endParaRPr>
          </a:p>
          <a:p>
            <a:r>
              <a:rPr lang="ja-JP" altLang="ja-JP" sz="1600" dirty="0">
                <a:solidFill>
                  <a:schemeClr val="tx1"/>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区民、地域、行政、関係団体が一体となって、区民の健康増進を推進していくため、令和</a:t>
            </a:r>
            <a:r>
              <a:rPr lang="en-US" altLang="ja-JP" sz="1600" dirty="0" smtClean="0">
                <a:solidFill>
                  <a:schemeClr val="tx1"/>
                </a:solidFill>
                <a:latin typeface="メイリオ" panose="020B0604030504040204" pitchFamily="50" charset="-128"/>
                <a:ea typeface="メイリオ" panose="020B0604030504040204" pitchFamily="50" charset="-128"/>
              </a:rPr>
              <a:t>4</a:t>
            </a:r>
            <a:r>
              <a:rPr lang="ja-JP" altLang="en-US" sz="1600" dirty="0" smtClean="0">
                <a:solidFill>
                  <a:schemeClr val="tx1"/>
                </a:solidFill>
                <a:latin typeface="メイリオ" panose="020B0604030504040204" pitchFamily="50" charset="-128"/>
                <a:ea typeface="メイリオ" panose="020B0604030504040204" pitchFamily="50" charset="-128"/>
              </a:rPr>
              <a:t>年度、区健康増進プランを策定し、取組みを進めていきます。</a:t>
            </a:r>
            <a:endParaRPr lang="ja-JP" altLang="ja-JP" sz="1600" dirty="0">
              <a:solidFill>
                <a:schemeClr val="tx1"/>
              </a:solidFill>
              <a:latin typeface="メイリオ" panose="020B0604030504040204" pitchFamily="50" charset="-128"/>
              <a:ea typeface="メイリオ" panose="020B0604030504040204" pitchFamily="50" charset="-128"/>
            </a:endParaRPr>
          </a:p>
        </p:txBody>
      </p:sp>
      <p:sp>
        <p:nvSpPr>
          <p:cNvPr id="17" name="コンテンツ プレースホルダー 2"/>
          <p:cNvSpPr txBox="1">
            <a:spLocks/>
          </p:cNvSpPr>
          <p:nvPr/>
        </p:nvSpPr>
        <p:spPr>
          <a:xfrm>
            <a:off x="891538" y="3757326"/>
            <a:ext cx="5499321" cy="1452705"/>
          </a:xfrm>
          <a:prstGeom prst="rect">
            <a:avLst/>
          </a:prstGeom>
        </p:spPr>
        <p:txBody>
          <a:bodyPr vert="horz" lIns="0" tIns="45720" rIns="0" bIns="45720" rtlCol="0">
            <a:noAutofit/>
          </a:bodyPr>
          <a:lstStyle>
            <a:lvl1pPr marL="74295" indent="-74295" algn="l" defTabSz="742950" rtl="0" eaLnBrk="1" latinLnBrk="0" hangingPunct="1">
              <a:lnSpc>
                <a:spcPct val="90000"/>
              </a:lnSpc>
              <a:spcBef>
                <a:spcPts val="975"/>
              </a:spcBef>
              <a:spcAft>
                <a:spcPts val="163"/>
              </a:spcAft>
              <a:buClr>
                <a:schemeClr val="accent1"/>
              </a:buClr>
              <a:buSzPct val="100000"/>
              <a:buFont typeface="Calibri" panose="020F0502020204030204" pitchFamily="34" charset="0"/>
              <a:buChar char=" "/>
              <a:defRPr kumimoji="1" sz="1625" kern="1200">
                <a:solidFill>
                  <a:schemeClr val="tx1">
                    <a:lumMod val="75000"/>
                    <a:lumOff val="25000"/>
                  </a:schemeClr>
                </a:solidFill>
                <a:latin typeface="+mn-lt"/>
                <a:ea typeface="+mn-ea"/>
                <a:cs typeface="+mn-cs"/>
              </a:defRPr>
            </a:lvl1pPr>
            <a:lvl2pPr marL="31203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463" kern="1200">
                <a:solidFill>
                  <a:schemeClr val="tx1">
                    <a:lumMod val="75000"/>
                    <a:lumOff val="25000"/>
                  </a:schemeClr>
                </a:solidFill>
                <a:latin typeface="+mn-lt"/>
                <a:ea typeface="+mn-ea"/>
                <a:cs typeface="+mn-cs"/>
              </a:defRPr>
            </a:lvl2pPr>
            <a:lvl3pPr marL="46062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3pPr>
            <a:lvl4pPr marL="60921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4pPr>
            <a:lvl5pPr marL="75780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5pPr>
            <a:lvl6pPr marL="893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6pPr>
            <a:lvl7pPr marL="1056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7pPr>
            <a:lvl8pPr marL="1218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8pPr>
            <a:lvl9pPr marL="1381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9pPr>
          </a:lstStyle>
          <a:p>
            <a:r>
              <a:rPr lang="ja-JP" altLang="ja-JP" sz="1600" dirty="0" smtClean="0">
                <a:solidFill>
                  <a:schemeClr val="tx1"/>
                </a:solidFill>
                <a:latin typeface="メイリオ" panose="020B0604030504040204" pitchFamily="50" charset="-128"/>
                <a:ea typeface="メイリオ" panose="020B0604030504040204" pitchFamily="50" charset="-128"/>
              </a:rPr>
              <a:t>〇</a:t>
            </a:r>
            <a:r>
              <a:rPr lang="ja-JP" altLang="en-US" sz="1600" b="1" dirty="0" smtClean="0">
                <a:solidFill>
                  <a:schemeClr val="tx1"/>
                </a:solidFill>
                <a:latin typeface="メイリオ" panose="020B0604030504040204" pitchFamily="50" charset="-128"/>
                <a:ea typeface="メイリオ" panose="020B0604030504040204" pitchFamily="50" charset="-128"/>
              </a:rPr>
              <a:t>区食育推進プランの推進</a:t>
            </a:r>
            <a:endParaRPr lang="ja-JP" altLang="ja-JP" sz="1600" b="1" dirty="0">
              <a:solidFill>
                <a:schemeClr val="tx1"/>
              </a:solidFill>
              <a:latin typeface="メイリオ" panose="020B0604030504040204" pitchFamily="50" charset="-128"/>
              <a:ea typeface="メイリオ" panose="020B0604030504040204" pitchFamily="50" charset="-128"/>
            </a:endParaRPr>
          </a:p>
          <a:p>
            <a:r>
              <a:rPr lang="ja-JP" altLang="ja-JP" sz="1600" dirty="0">
                <a:solidFill>
                  <a:schemeClr val="tx1"/>
                </a:solidFill>
                <a:latin typeface="メイリオ" panose="020B0604030504040204" pitchFamily="50" charset="-128"/>
                <a:ea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rPr>
              <a:t>区民一人ひとりが、ライフスタイルにあわせて「食」を選択する力を身につけ、自らの食生活を変えていくための普及啓発活動などを推進するため、区食育推進プランを策定し、具体の取組み目標を設定し、取組みを進めています。</a:t>
            </a:r>
            <a:endParaRPr lang="ja-JP" altLang="ja-JP" sz="1600" dirty="0">
              <a:solidFill>
                <a:schemeClr val="tx1"/>
              </a:solidFill>
              <a:latin typeface="メイリオ" panose="020B0604030504040204" pitchFamily="50" charset="-128"/>
              <a:ea typeface="メイリオ" panose="020B0604030504040204" pitchFamily="50" charset="-128"/>
            </a:endParaRPr>
          </a:p>
        </p:txBody>
      </p:sp>
      <p:sp>
        <p:nvSpPr>
          <p:cNvPr id="18" name="コンテンツ プレースホルダー 2"/>
          <p:cNvSpPr txBox="1">
            <a:spLocks/>
          </p:cNvSpPr>
          <p:nvPr/>
        </p:nvSpPr>
        <p:spPr>
          <a:xfrm>
            <a:off x="891537" y="2806664"/>
            <a:ext cx="5499321" cy="1452705"/>
          </a:xfrm>
          <a:prstGeom prst="rect">
            <a:avLst/>
          </a:prstGeom>
        </p:spPr>
        <p:txBody>
          <a:bodyPr vert="horz" lIns="0" tIns="45720" rIns="0" bIns="45720" rtlCol="0">
            <a:noAutofit/>
          </a:bodyPr>
          <a:lstStyle>
            <a:lvl1pPr marL="74295" indent="-74295" algn="l" defTabSz="742950" rtl="0" eaLnBrk="1" latinLnBrk="0" hangingPunct="1">
              <a:lnSpc>
                <a:spcPct val="90000"/>
              </a:lnSpc>
              <a:spcBef>
                <a:spcPts val="975"/>
              </a:spcBef>
              <a:spcAft>
                <a:spcPts val="163"/>
              </a:spcAft>
              <a:buClr>
                <a:schemeClr val="accent1"/>
              </a:buClr>
              <a:buSzPct val="100000"/>
              <a:buFont typeface="Calibri" panose="020F0502020204030204" pitchFamily="34" charset="0"/>
              <a:buChar char=" "/>
              <a:defRPr kumimoji="1" sz="1625" kern="1200">
                <a:solidFill>
                  <a:schemeClr val="tx1">
                    <a:lumMod val="75000"/>
                    <a:lumOff val="25000"/>
                  </a:schemeClr>
                </a:solidFill>
                <a:latin typeface="+mn-lt"/>
                <a:ea typeface="+mn-ea"/>
                <a:cs typeface="+mn-cs"/>
              </a:defRPr>
            </a:lvl1pPr>
            <a:lvl2pPr marL="31203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463" kern="1200">
                <a:solidFill>
                  <a:schemeClr val="tx1">
                    <a:lumMod val="75000"/>
                    <a:lumOff val="25000"/>
                  </a:schemeClr>
                </a:solidFill>
                <a:latin typeface="+mn-lt"/>
                <a:ea typeface="+mn-ea"/>
                <a:cs typeface="+mn-cs"/>
              </a:defRPr>
            </a:lvl2pPr>
            <a:lvl3pPr marL="46062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3pPr>
            <a:lvl4pPr marL="60921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4pPr>
            <a:lvl5pPr marL="75780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5pPr>
            <a:lvl6pPr marL="893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6pPr>
            <a:lvl7pPr marL="1056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7pPr>
            <a:lvl8pPr marL="1218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8pPr>
            <a:lvl9pPr marL="1381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9pPr>
          </a:lstStyle>
          <a:p>
            <a:r>
              <a:rPr lang="ja-JP" altLang="ja-JP" sz="1600" smtClean="0">
                <a:solidFill>
                  <a:schemeClr val="tx1"/>
                </a:solidFill>
                <a:latin typeface="メイリオ" panose="020B0604030504040204" pitchFamily="50" charset="-128"/>
                <a:ea typeface="メイリオ" panose="020B0604030504040204" pitchFamily="50" charset="-128"/>
              </a:rPr>
              <a:t>〇</a:t>
            </a:r>
            <a:r>
              <a:rPr lang="ja-JP" altLang="en-US" sz="1600" b="1" smtClean="0">
                <a:solidFill>
                  <a:schemeClr val="tx1"/>
                </a:solidFill>
                <a:latin typeface="メイリオ" panose="020B0604030504040204" pitchFamily="50" charset="-128"/>
                <a:ea typeface="メイリオ" panose="020B0604030504040204" pitchFamily="50" charset="-128"/>
              </a:rPr>
              <a:t>区地域福祉プラン</a:t>
            </a:r>
            <a:r>
              <a:rPr lang="ja-JP" altLang="en-US" sz="1600" b="1" dirty="0" smtClean="0">
                <a:solidFill>
                  <a:schemeClr val="tx1"/>
                </a:solidFill>
                <a:latin typeface="メイリオ" panose="020B0604030504040204" pitchFamily="50" charset="-128"/>
                <a:ea typeface="メイリオ" panose="020B0604030504040204" pitchFamily="50" charset="-128"/>
              </a:rPr>
              <a:t>の推進</a:t>
            </a:r>
            <a:endParaRPr lang="ja-JP" altLang="ja-JP" sz="1600" b="1" dirty="0">
              <a:solidFill>
                <a:schemeClr val="tx1"/>
              </a:solidFill>
              <a:latin typeface="メイリオ" panose="020B0604030504040204" pitchFamily="50" charset="-128"/>
              <a:ea typeface="メイリオ" panose="020B0604030504040204" pitchFamily="50" charset="-128"/>
            </a:endParaRPr>
          </a:p>
          <a:p>
            <a:r>
              <a:rPr lang="ja-JP" altLang="ja-JP" sz="1600" dirty="0">
                <a:solidFill>
                  <a:schemeClr val="tx1"/>
                </a:solidFill>
                <a:latin typeface="メイリオ" panose="020B0604030504040204" pitchFamily="50" charset="-128"/>
                <a:ea typeface="メイリオ" panose="020B0604030504040204" pitchFamily="50" charset="-128"/>
              </a:rPr>
              <a:t>　</a:t>
            </a:r>
            <a:r>
              <a:rPr lang="ja-JP" altLang="en-US" sz="1600" dirty="0">
                <a:solidFill>
                  <a:schemeClr val="tx1"/>
                </a:solidFill>
                <a:latin typeface="メイリオ" panose="020B0604030504040204" pitchFamily="50" charset="-128"/>
                <a:ea typeface="メイリオ" panose="020B0604030504040204" pitchFamily="50" charset="-128"/>
              </a:rPr>
              <a:t>地域共生</a:t>
            </a:r>
            <a:r>
              <a:rPr lang="ja-JP" altLang="en-US" sz="1600" dirty="0" smtClean="0">
                <a:solidFill>
                  <a:schemeClr val="tx1"/>
                </a:solidFill>
                <a:latin typeface="メイリオ" panose="020B0604030504040204" pitchFamily="50" charset="-128"/>
                <a:ea typeface="メイリオ" panose="020B0604030504040204" pitchFamily="50" charset="-128"/>
              </a:rPr>
              <a:t>社会の実現をめざし、区地域福祉プランを策定し、具体の取組み目標を設定し、取組みを進めています。</a:t>
            </a:r>
            <a:endParaRPr lang="ja-JP" altLang="ja-JP" sz="1600" dirty="0">
              <a:solidFill>
                <a:schemeClr val="tx1"/>
              </a:solidFill>
              <a:latin typeface="メイリオ" panose="020B0604030504040204" pitchFamily="50" charset="-128"/>
              <a:ea typeface="メイリオ" panose="020B0604030504040204" pitchFamily="50" charset="-128"/>
            </a:endParaRPr>
          </a:p>
        </p:txBody>
      </p:sp>
      <p:sp>
        <p:nvSpPr>
          <p:cNvPr id="13" name="スライド番号プレースホルダー 7"/>
          <p:cNvSpPr>
            <a:spLocks noGrp="1"/>
          </p:cNvSpPr>
          <p:nvPr/>
        </p:nvSpPr>
        <p:spPr>
          <a:xfrm>
            <a:off x="8625930" y="6421323"/>
            <a:ext cx="1066020" cy="365125"/>
          </a:xfrm>
          <a:prstGeom prst="rect">
            <a:avLst/>
          </a:prstGeom>
        </p:spPr>
        <p:txBody>
          <a:bodyPr vert="horz" lIns="91440" tIns="45720" rIns="91440" bIns="45720" rtlCol="0" anchor="ctr"/>
          <a:lstStyle>
            <a:defPPr>
              <a:defRPr lang="en-US"/>
            </a:defPPr>
            <a:lvl1pPr marL="0" algn="r" defTabSz="457200" rtl="0" eaLnBrk="1" latinLnBrk="0" hangingPunct="1">
              <a:defRPr sz="853"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600" dirty="0" smtClean="0"/>
              <a:t>27</a:t>
            </a:r>
            <a:endParaRPr kumimoji="1" lang="ja-JP" altLang="en-US" sz="1600" dirty="0"/>
          </a:p>
        </p:txBody>
      </p:sp>
    </p:spTree>
    <p:extLst>
      <p:ext uri="{BB962C8B-B14F-4D97-AF65-F5344CB8AC3E}">
        <p14:creationId xmlns:p14="http://schemas.microsoft.com/office/powerpoint/2010/main" val="4248687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928" y="2324223"/>
            <a:ext cx="4747755" cy="1124656"/>
          </a:xfrm>
        </p:spPr>
        <p:txBody>
          <a:bodyPr>
            <a:noAutofit/>
          </a:bodyPr>
          <a:lstStyle/>
          <a:p>
            <a:r>
              <a:rPr lang="ja-JP" altLang="ja-JP" sz="1600" dirty="0">
                <a:solidFill>
                  <a:schemeClr val="tx1"/>
                </a:solidFill>
                <a:latin typeface="メイリオ" panose="020B0604030504040204" pitchFamily="50" charset="-128"/>
                <a:ea typeface="メイリオ" panose="020B0604030504040204" pitchFamily="50" charset="-128"/>
              </a:rPr>
              <a:t>〇</a:t>
            </a:r>
            <a:r>
              <a:rPr lang="ja-JP" altLang="ja-JP" sz="1600" b="1" dirty="0" err="1">
                <a:solidFill>
                  <a:schemeClr val="tx1"/>
                </a:solidFill>
                <a:latin typeface="メイリオ" panose="020B0604030504040204" pitchFamily="50" charset="-128"/>
                <a:ea typeface="メイリオ" panose="020B0604030504040204" pitchFamily="50" charset="-128"/>
              </a:rPr>
              <a:t>障がい</a:t>
            </a:r>
            <a:r>
              <a:rPr lang="ja-JP" altLang="ja-JP" sz="1600" b="1" dirty="0">
                <a:solidFill>
                  <a:schemeClr val="tx1"/>
                </a:solidFill>
                <a:latin typeface="メイリオ" panose="020B0604030504040204" pitchFamily="50" charset="-128"/>
                <a:ea typeface="メイリオ" panose="020B0604030504040204" pitchFamily="50" charset="-128"/>
              </a:rPr>
              <a:t>者スポーツの振興（ボッチャ大会の開催</a:t>
            </a:r>
            <a:r>
              <a:rPr lang="ja-JP" altLang="ja-JP" sz="1600" b="1" dirty="0" smtClean="0">
                <a:solidFill>
                  <a:schemeClr val="tx1"/>
                </a:solidFill>
                <a:latin typeface="メイリオ" panose="020B0604030504040204" pitchFamily="50" charset="-128"/>
                <a:ea typeface="メイリオ" panose="020B0604030504040204" pitchFamily="50" charset="-128"/>
              </a:rPr>
              <a:t>）</a:t>
            </a:r>
            <a:r>
              <a:rPr lang="en-US" altLang="ja-JP" sz="1600" b="1" dirty="0" smtClean="0">
                <a:solidFill>
                  <a:schemeClr val="tx1"/>
                </a:solidFill>
                <a:latin typeface="メイリオ" panose="020B0604030504040204" pitchFamily="50" charset="-128"/>
                <a:ea typeface="メイリオ" panose="020B0604030504040204" pitchFamily="50" charset="-128"/>
              </a:rPr>
              <a:t/>
            </a:r>
            <a:br>
              <a:rPr lang="en-US" altLang="ja-JP" sz="1600" b="1" dirty="0" smtClean="0">
                <a:solidFill>
                  <a:schemeClr val="tx1"/>
                </a:solidFill>
                <a:latin typeface="メイリオ" panose="020B0604030504040204" pitchFamily="50" charset="-128"/>
                <a:ea typeface="メイリオ" panose="020B0604030504040204" pitchFamily="50" charset="-128"/>
              </a:rPr>
            </a:br>
            <a:r>
              <a:rPr lang="ja-JP" altLang="ja-JP" sz="1600" b="1" dirty="0">
                <a:solidFill>
                  <a:schemeClr val="tx1"/>
                </a:solidFill>
                <a:latin typeface="メイリオ" panose="020B0604030504040204" pitchFamily="50" charset="-128"/>
                <a:ea typeface="メイリオ" panose="020B0604030504040204" pitchFamily="50" charset="-128"/>
              </a:rPr>
              <a:t/>
            </a:r>
            <a:br>
              <a:rPr lang="ja-JP" altLang="ja-JP" sz="1600" b="1" dirty="0">
                <a:solidFill>
                  <a:schemeClr val="tx1"/>
                </a:solidFill>
                <a:latin typeface="メイリオ" panose="020B0604030504040204" pitchFamily="50" charset="-128"/>
                <a:ea typeface="メイリオ" panose="020B0604030504040204" pitchFamily="50" charset="-128"/>
              </a:rPr>
            </a:br>
            <a:r>
              <a:rPr lang="ja-JP" altLang="ja-JP" sz="1600" dirty="0">
                <a:solidFill>
                  <a:schemeClr val="tx1"/>
                </a:solidFill>
                <a:latin typeface="メイリオ" panose="020B0604030504040204" pitchFamily="50" charset="-128"/>
                <a:ea typeface="メイリオ" panose="020B0604030504040204" pitchFamily="50" charset="-128"/>
              </a:rPr>
              <a:t>　区地域自立支援協議会等と連携し、障がいの有無にかかわらず、だれもがスポーツに親しめる地域共生の社会づくりを</a:t>
            </a:r>
            <a:r>
              <a:rPr lang="ja-JP" altLang="ja-JP" sz="1600" dirty="0" smtClean="0">
                <a:solidFill>
                  <a:schemeClr val="tx1"/>
                </a:solidFill>
                <a:latin typeface="メイリオ" panose="020B0604030504040204" pitchFamily="50" charset="-128"/>
                <a:ea typeface="メイリオ" panose="020B0604030504040204" pitchFamily="50" charset="-128"/>
              </a:rPr>
              <a:t>進めます</a:t>
            </a:r>
            <a:r>
              <a:rPr lang="ja-JP" altLang="en-US" sz="1600" dirty="0" smtClean="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5" name="コンテンツ プレースホルダー 2"/>
          <p:cNvSpPr txBox="1">
            <a:spLocks/>
          </p:cNvSpPr>
          <p:nvPr/>
        </p:nvSpPr>
        <p:spPr>
          <a:xfrm>
            <a:off x="428929" y="3566556"/>
            <a:ext cx="4341854" cy="1452705"/>
          </a:xfrm>
          <a:prstGeom prst="rect">
            <a:avLst/>
          </a:prstGeom>
        </p:spPr>
        <p:txBody>
          <a:bodyPr vert="horz" lIns="0" tIns="45720" rIns="0" bIns="45720" rtlCol="0">
            <a:noAutofit/>
          </a:bodyPr>
          <a:lstStyle>
            <a:lvl1pPr marL="74295" indent="-74295" algn="l" defTabSz="742950" rtl="0" eaLnBrk="1" latinLnBrk="0" hangingPunct="1">
              <a:lnSpc>
                <a:spcPct val="90000"/>
              </a:lnSpc>
              <a:spcBef>
                <a:spcPts val="975"/>
              </a:spcBef>
              <a:spcAft>
                <a:spcPts val="163"/>
              </a:spcAft>
              <a:buClr>
                <a:schemeClr val="accent1"/>
              </a:buClr>
              <a:buSzPct val="100000"/>
              <a:buFont typeface="Calibri" panose="020F0502020204030204" pitchFamily="34" charset="0"/>
              <a:buChar char=" "/>
              <a:defRPr kumimoji="1" sz="1625" kern="1200">
                <a:solidFill>
                  <a:schemeClr val="tx1">
                    <a:lumMod val="75000"/>
                    <a:lumOff val="25000"/>
                  </a:schemeClr>
                </a:solidFill>
                <a:latin typeface="+mn-lt"/>
                <a:ea typeface="+mn-ea"/>
                <a:cs typeface="+mn-cs"/>
              </a:defRPr>
            </a:lvl1pPr>
            <a:lvl2pPr marL="31203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463" kern="1200">
                <a:solidFill>
                  <a:schemeClr val="tx1">
                    <a:lumMod val="75000"/>
                    <a:lumOff val="25000"/>
                  </a:schemeClr>
                </a:solidFill>
                <a:latin typeface="+mn-lt"/>
                <a:ea typeface="+mn-ea"/>
                <a:cs typeface="+mn-cs"/>
              </a:defRPr>
            </a:lvl2pPr>
            <a:lvl3pPr marL="46062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3pPr>
            <a:lvl4pPr marL="60921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4pPr>
            <a:lvl5pPr marL="75780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5pPr>
            <a:lvl6pPr marL="893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6pPr>
            <a:lvl7pPr marL="1056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7pPr>
            <a:lvl8pPr marL="1218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8pPr>
            <a:lvl9pPr marL="1381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9pPr>
          </a:lstStyle>
          <a:p>
            <a:r>
              <a:rPr lang="ja-JP" altLang="ja-JP" sz="1600" dirty="0">
                <a:solidFill>
                  <a:schemeClr val="tx1"/>
                </a:solidFill>
                <a:latin typeface="メイリオ" panose="020B0604030504040204" pitchFamily="50" charset="-128"/>
                <a:ea typeface="メイリオ" panose="020B0604030504040204" pitchFamily="50" charset="-128"/>
              </a:rPr>
              <a:t>〇</a:t>
            </a:r>
            <a:r>
              <a:rPr lang="ja-JP" altLang="ja-JP" sz="1600" b="1" dirty="0">
                <a:solidFill>
                  <a:schemeClr val="tx1"/>
                </a:solidFill>
                <a:latin typeface="メイリオ" panose="020B0604030504040204" pitchFamily="50" charset="-128"/>
                <a:ea typeface="メイリオ" panose="020B0604030504040204" pitchFamily="50" charset="-128"/>
              </a:rPr>
              <a:t>スマートエイジングの推進</a:t>
            </a:r>
          </a:p>
          <a:p>
            <a:r>
              <a:rPr lang="ja-JP" altLang="ja-JP" sz="1600" dirty="0">
                <a:solidFill>
                  <a:schemeClr val="tx1"/>
                </a:solidFill>
                <a:latin typeface="メイリオ" panose="020B0604030504040204" pitchFamily="50" charset="-128"/>
                <a:ea typeface="メイリオ" panose="020B0604030504040204" pitchFamily="50" charset="-128"/>
              </a:rPr>
              <a:t>　高齢化が進む森之宮地域において、森之宮病院、</a:t>
            </a:r>
            <a:r>
              <a:rPr lang="en-US" altLang="ja-JP" sz="1600" dirty="0">
                <a:solidFill>
                  <a:schemeClr val="tx1"/>
                </a:solidFill>
                <a:latin typeface="メイリオ" panose="020B0604030504040204" pitchFamily="50" charset="-128"/>
                <a:ea typeface="メイリオ" panose="020B0604030504040204" pitchFamily="50" charset="-128"/>
              </a:rPr>
              <a:t>UR</a:t>
            </a:r>
            <a:r>
              <a:rPr lang="ja-JP" altLang="ja-JP" sz="1600" dirty="0">
                <a:solidFill>
                  <a:schemeClr val="tx1"/>
                </a:solidFill>
                <a:latin typeface="メイリオ" panose="020B0604030504040204" pitchFamily="50" charset="-128"/>
                <a:ea typeface="メイリオ" panose="020B0604030504040204" pitchFamily="50" charset="-128"/>
              </a:rPr>
              <a:t>都市機構に加え、大阪公立大学と新たに連携し、住み慣れた地域で安心して暮らせる地域づくりを進めます。</a:t>
            </a:r>
          </a:p>
        </p:txBody>
      </p:sp>
      <p:pic>
        <p:nvPicPr>
          <p:cNvPr id="6" name="図 5"/>
          <p:cNvPicPr>
            <a:picLocks noChangeAspect="1"/>
          </p:cNvPicPr>
          <p:nvPr/>
        </p:nvPicPr>
        <p:blipFill>
          <a:blip r:embed="rId2"/>
          <a:stretch>
            <a:fillRect/>
          </a:stretch>
        </p:blipFill>
        <p:spPr>
          <a:xfrm>
            <a:off x="6776852" y="247831"/>
            <a:ext cx="1667938" cy="426570"/>
          </a:xfrm>
          <a:prstGeom prst="rect">
            <a:avLst/>
          </a:prstGeom>
        </p:spPr>
      </p:pic>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44790" y="392782"/>
            <a:ext cx="619200" cy="619200"/>
          </a:xfrm>
          <a:prstGeom prst="rect">
            <a:avLst/>
          </a:prstGeom>
        </p:spPr>
      </p:pic>
      <p:sp>
        <p:nvSpPr>
          <p:cNvPr id="8" name="タイトル 1"/>
          <p:cNvSpPr txBox="1">
            <a:spLocks/>
          </p:cNvSpPr>
          <p:nvPr/>
        </p:nvSpPr>
        <p:spPr>
          <a:xfrm>
            <a:off x="891540" y="286604"/>
            <a:ext cx="8172450" cy="1450757"/>
          </a:xfrm>
          <a:prstGeom prst="rect">
            <a:avLst/>
          </a:prstGeom>
        </p:spPr>
        <p:txBody>
          <a:bodyPr vert="horz" lIns="91440" tIns="45720" rIns="91440" bIns="45720" rtlCol="0" anchor="b">
            <a:normAutofit/>
          </a:bodyPr>
          <a:lstStyle>
            <a:lvl1pPr marL="0" algn="l" defTabSz="742950" rtl="0" eaLnBrk="1" latinLnBrk="0" hangingPunct="1">
              <a:lnSpc>
                <a:spcPct val="85000"/>
              </a:lnSpc>
              <a:spcBef>
                <a:spcPct val="0"/>
              </a:spcBef>
              <a:buNone/>
              <a:defRPr kumimoji="1" sz="3900" kern="1200" spc="-41" baseline="0">
                <a:solidFill>
                  <a:schemeClr val="tx1">
                    <a:lumMod val="75000"/>
                    <a:lumOff val="25000"/>
                  </a:schemeClr>
                </a:solidFill>
                <a:latin typeface="+mj-lt"/>
                <a:ea typeface="+mj-ea"/>
                <a:cs typeface="+mj-cs"/>
              </a:defRPr>
            </a:lvl1pPr>
          </a:lstStyle>
          <a:p>
            <a:r>
              <a:rPr lang="en-US" altLang="ja-JP" sz="2400" dirty="0" smtClean="0"/>
              <a:t>Ⅳ</a:t>
            </a:r>
            <a:r>
              <a:rPr lang="ja-JP" altLang="en-US" sz="2400" dirty="0" smtClean="0"/>
              <a:t>－４　　</a:t>
            </a:r>
            <a:r>
              <a:rPr lang="en-US" altLang="ja-JP" sz="2400" dirty="0" smtClean="0"/>
              <a:t>【</a:t>
            </a:r>
            <a:r>
              <a:rPr lang="ja-JP" altLang="en-US" sz="2400" dirty="0" smtClean="0"/>
              <a:t>施策展開の方向性</a:t>
            </a:r>
            <a:r>
              <a:rPr lang="en-US" altLang="ja-JP" sz="2400" dirty="0" smtClean="0"/>
              <a:t>】</a:t>
            </a:r>
            <a:r>
              <a:rPr lang="ja-JP" altLang="en-US" sz="2400" dirty="0" smtClean="0"/>
              <a:t>　</a:t>
            </a:r>
            <a:r>
              <a:rPr lang="en-US" altLang="ja-JP" sz="2400" dirty="0" smtClean="0"/>
              <a:t/>
            </a:r>
            <a:br>
              <a:rPr lang="en-US" altLang="ja-JP" sz="2400" dirty="0" smtClean="0"/>
            </a:br>
            <a:r>
              <a:rPr lang="ja-JP" altLang="en-US" sz="2400" dirty="0" smtClean="0"/>
              <a:t>　　　　　　地域が支えあい、住みなれた場所で安心して暮らせる　　</a:t>
            </a:r>
            <a:r>
              <a:rPr lang="en-US" altLang="ja-JP" sz="2400" dirty="0" smtClean="0"/>
              <a:t/>
            </a:r>
            <a:br>
              <a:rPr lang="en-US" altLang="ja-JP" sz="2400" dirty="0" smtClean="0"/>
            </a:br>
            <a:r>
              <a:rPr lang="ja-JP" altLang="en-US" sz="2400" dirty="0" smtClean="0"/>
              <a:t>　　　　　　まちへ</a:t>
            </a:r>
            <a:endParaRPr lang="ja-JP" altLang="en-US" sz="2400" dirty="0"/>
          </a:p>
        </p:txBody>
      </p:sp>
      <p:pic>
        <p:nvPicPr>
          <p:cNvPr id="12" name="図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44255" y="2100779"/>
            <a:ext cx="1563441" cy="1525930"/>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31014" y="2103443"/>
            <a:ext cx="1780876" cy="1451437"/>
          </a:xfrm>
          <a:prstGeom prst="rect">
            <a:avLst/>
          </a:prstGeom>
        </p:spPr>
      </p:pic>
      <p:pic>
        <p:nvPicPr>
          <p:cNvPr id="14" name="図 13">
            <a:extLst>
              <a:ext uri="{FF2B5EF4-FFF2-40B4-BE49-F238E27FC236}">
                <a16:creationId xmlns:a16="http://schemas.microsoft.com/office/drawing/2014/main" id="{26DC8FF7-B36B-7AB6-BEA4-B2D89B2BB72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44255" y="3935377"/>
            <a:ext cx="1931822" cy="1083884"/>
          </a:xfrm>
          <a:prstGeom prst="rect">
            <a:avLst/>
          </a:prstGeom>
        </p:spPr>
      </p:pic>
      <p:pic>
        <p:nvPicPr>
          <p:cNvPr id="15" name="図 14">
            <a:extLst>
              <a:ext uri="{FF2B5EF4-FFF2-40B4-BE49-F238E27FC236}">
                <a16:creationId xmlns:a16="http://schemas.microsoft.com/office/drawing/2014/main" id="{0B79A621-F6FB-03DA-12E7-C4CD9F410A2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86483" y="3925865"/>
            <a:ext cx="1937707" cy="1094108"/>
          </a:xfrm>
          <a:prstGeom prst="rect">
            <a:avLst/>
          </a:prstGeom>
        </p:spPr>
      </p:pic>
      <p:sp>
        <p:nvSpPr>
          <p:cNvPr id="16" name="角丸四角形 15"/>
          <p:cNvSpPr/>
          <p:nvPr/>
        </p:nvSpPr>
        <p:spPr>
          <a:xfrm>
            <a:off x="535670" y="1875229"/>
            <a:ext cx="2355014" cy="2927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UD デジタル 教科書体 NP-B" panose="02020700000000000000" pitchFamily="18" charset="-128"/>
                <a:ea typeface="UD デジタル 教科書体 NP-B" panose="02020700000000000000" pitchFamily="18" charset="-128"/>
              </a:rPr>
              <a:t>具体的</a:t>
            </a:r>
            <a:r>
              <a:rPr kumimoji="1" lang="ja-JP" altLang="en-US" sz="1600" dirty="0" smtClean="0">
                <a:latin typeface="UD デジタル 教科書体 NP-B" panose="02020700000000000000" pitchFamily="18" charset="-128"/>
                <a:ea typeface="UD デジタル 教科書体 NP-B" panose="02020700000000000000" pitchFamily="18" charset="-128"/>
              </a:rPr>
              <a:t>な取組み（例）</a:t>
            </a:r>
            <a:endParaRPr kumimoji="1" lang="en-US" altLang="ja-JP" sz="1600" dirty="0" smtClean="0">
              <a:latin typeface="UD デジタル 教科書体 NP-B" panose="02020700000000000000" pitchFamily="18" charset="-128"/>
              <a:ea typeface="UD デジタル 教科書体 NP-B" panose="02020700000000000000" pitchFamily="18" charset="-128"/>
            </a:endParaRPr>
          </a:p>
        </p:txBody>
      </p:sp>
      <p:sp>
        <p:nvSpPr>
          <p:cNvPr id="17" name="コンテンツ プレースホルダー 2"/>
          <p:cNvSpPr txBox="1">
            <a:spLocks/>
          </p:cNvSpPr>
          <p:nvPr/>
        </p:nvSpPr>
        <p:spPr>
          <a:xfrm>
            <a:off x="435142" y="5007081"/>
            <a:ext cx="4341854" cy="1452705"/>
          </a:xfrm>
          <a:prstGeom prst="rect">
            <a:avLst/>
          </a:prstGeom>
        </p:spPr>
        <p:txBody>
          <a:bodyPr vert="horz" lIns="0" tIns="45720" rIns="0" bIns="45720" rtlCol="0">
            <a:noAutofit/>
          </a:bodyPr>
          <a:lstStyle>
            <a:lvl1pPr marL="74295" indent="-74295" algn="l" defTabSz="742950" rtl="0" eaLnBrk="1" latinLnBrk="0" hangingPunct="1">
              <a:lnSpc>
                <a:spcPct val="90000"/>
              </a:lnSpc>
              <a:spcBef>
                <a:spcPts val="975"/>
              </a:spcBef>
              <a:spcAft>
                <a:spcPts val="163"/>
              </a:spcAft>
              <a:buClr>
                <a:schemeClr val="accent1"/>
              </a:buClr>
              <a:buSzPct val="100000"/>
              <a:buFont typeface="Calibri" panose="020F0502020204030204" pitchFamily="34" charset="0"/>
              <a:buChar char=" "/>
              <a:defRPr kumimoji="1" sz="1625" kern="1200">
                <a:solidFill>
                  <a:schemeClr val="tx1">
                    <a:lumMod val="75000"/>
                    <a:lumOff val="25000"/>
                  </a:schemeClr>
                </a:solidFill>
                <a:latin typeface="+mn-lt"/>
                <a:ea typeface="+mn-ea"/>
                <a:cs typeface="+mn-cs"/>
              </a:defRPr>
            </a:lvl1pPr>
            <a:lvl2pPr marL="31203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463" kern="1200">
                <a:solidFill>
                  <a:schemeClr val="tx1">
                    <a:lumMod val="75000"/>
                    <a:lumOff val="25000"/>
                  </a:schemeClr>
                </a:solidFill>
                <a:latin typeface="+mn-lt"/>
                <a:ea typeface="+mn-ea"/>
                <a:cs typeface="+mn-cs"/>
              </a:defRPr>
            </a:lvl2pPr>
            <a:lvl3pPr marL="46062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3pPr>
            <a:lvl4pPr marL="60921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4pPr>
            <a:lvl5pPr marL="75780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5pPr>
            <a:lvl6pPr marL="893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6pPr>
            <a:lvl7pPr marL="1056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7pPr>
            <a:lvl8pPr marL="1218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8pPr>
            <a:lvl9pPr marL="1381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9pPr>
          </a:lstStyle>
          <a:p>
            <a:r>
              <a:rPr lang="ja-JP" altLang="ja-JP" sz="1600" dirty="0" smtClean="0">
                <a:solidFill>
                  <a:schemeClr val="tx1"/>
                </a:solidFill>
                <a:latin typeface="メイリオ" panose="020B0604030504040204" pitchFamily="50" charset="-128"/>
                <a:ea typeface="メイリオ" panose="020B0604030504040204" pitchFamily="50" charset="-128"/>
              </a:rPr>
              <a:t>〇</a:t>
            </a:r>
            <a:r>
              <a:rPr lang="ja-JP" altLang="en-US" sz="1600" b="1" dirty="0">
                <a:solidFill>
                  <a:schemeClr val="tx1"/>
                </a:solidFill>
                <a:latin typeface="メイリオ" panose="020B0604030504040204" pitchFamily="50" charset="-128"/>
                <a:ea typeface="メイリオ" panose="020B0604030504040204" pitchFamily="50" charset="-128"/>
              </a:rPr>
              <a:t>福祉</a:t>
            </a:r>
            <a:r>
              <a:rPr lang="ja-JP" altLang="en-US" sz="1600" b="1" dirty="0" smtClean="0">
                <a:solidFill>
                  <a:schemeClr val="tx1"/>
                </a:solidFill>
                <a:latin typeface="メイリオ" panose="020B0604030504040204" pitchFamily="50" charset="-128"/>
                <a:ea typeface="メイリオ" panose="020B0604030504040204" pitchFamily="50" charset="-128"/>
              </a:rPr>
              <a:t>と防災の連携の取組み</a:t>
            </a:r>
            <a:endParaRPr lang="ja-JP" altLang="ja-JP" sz="1600" b="1" dirty="0">
              <a:solidFill>
                <a:schemeClr val="tx1"/>
              </a:solidFill>
              <a:latin typeface="メイリオ" panose="020B0604030504040204" pitchFamily="50" charset="-128"/>
              <a:ea typeface="メイリオ" panose="020B0604030504040204" pitchFamily="50" charset="-128"/>
            </a:endParaRPr>
          </a:p>
          <a:p>
            <a:r>
              <a:rPr lang="ja-JP" altLang="ja-JP" sz="1600" dirty="0">
                <a:solidFill>
                  <a:schemeClr val="tx1"/>
                </a:solidFill>
                <a:latin typeface="メイリオ" panose="020B0604030504040204" pitchFamily="50" charset="-128"/>
                <a:ea typeface="メイリオ" panose="020B0604030504040204" pitchFamily="50" charset="-128"/>
              </a:rPr>
              <a:t>　</a:t>
            </a:r>
            <a:r>
              <a:rPr lang="ja-JP" altLang="en-US" sz="1600" dirty="0">
                <a:solidFill>
                  <a:schemeClr val="tx1"/>
                </a:solidFill>
                <a:latin typeface="メイリオ" panose="020B0604030504040204" pitchFamily="50" charset="-128"/>
                <a:ea typeface="メイリオ" panose="020B0604030504040204" pitchFamily="50" charset="-128"/>
              </a:rPr>
              <a:t>支援</a:t>
            </a:r>
            <a:r>
              <a:rPr lang="ja-JP" altLang="en-US" sz="1600" dirty="0" smtClean="0">
                <a:solidFill>
                  <a:schemeClr val="tx1"/>
                </a:solidFill>
                <a:latin typeface="メイリオ" panose="020B0604030504040204" pitchFamily="50" charset="-128"/>
                <a:ea typeface="メイリオ" panose="020B0604030504040204" pitchFamily="50" charset="-128"/>
              </a:rPr>
              <a:t>が必要な方々が災害時においても必要な支援ができるよう、福祉関係者、地域防災関係者、行政が連携して取組みを進めていきます。</a:t>
            </a:r>
            <a:endParaRPr lang="ja-JP" altLang="ja-JP" sz="1600" dirty="0">
              <a:solidFill>
                <a:schemeClr val="tx1"/>
              </a:solidFill>
              <a:latin typeface="メイリオ" panose="020B0604030504040204" pitchFamily="50" charset="-128"/>
              <a:ea typeface="メイリオ" panose="020B0604030504040204" pitchFamily="50" charset="-128"/>
            </a:endParaRPr>
          </a:p>
        </p:txBody>
      </p:sp>
      <p:sp>
        <p:nvSpPr>
          <p:cNvPr id="18" name="スライド番号プレースホルダー 7"/>
          <p:cNvSpPr>
            <a:spLocks noGrp="1"/>
          </p:cNvSpPr>
          <p:nvPr/>
        </p:nvSpPr>
        <p:spPr>
          <a:xfrm>
            <a:off x="8625930" y="6421323"/>
            <a:ext cx="1066020" cy="365125"/>
          </a:xfrm>
          <a:prstGeom prst="rect">
            <a:avLst/>
          </a:prstGeom>
        </p:spPr>
        <p:txBody>
          <a:bodyPr vert="horz" lIns="91440" tIns="45720" rIns="91440" bIns="45720" rtlCol="0" anchor="ctr"/>
          <a:lstStyle>
            <a:defPPr>
              <a:defRPr lang="en-US"/>
            </a:defPPr>
            <a:lvl1pPr marL="0" algn="r" defTabSz="457200" rtl="0" eaLnBrk="1" latinLnBrk="0" hangingPunct="1">
              <a:defRPr sz="853"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600" dirty="0" smtClean="0"/>
              <a:t>28</a:t>
            </a:r>
            <a:endParaRPr kumimoji="1" lang="ja-JP" altLang="en-US" sz="1600" dirty="0"/>
          </a:p>
        </p:txBody>
      </p:sp>
    </p:spTree>
    <p:extLst>
      <p:ext uri="{BB962C8B-B14F-4D97-AF65-F5344CB8AC3E}">
        <p14:creationId xmlns:p14="http://schemas.microsoft.com/office/powerpoint/2010/main" val="412049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400" dirty="0" smtClean="0"/>
              <a:t>Ⅳ</a:t>
            </a:r>
            <a:r>
              <a:rPr lang="ja-JP" altLang="en-US" sz="2400" dirty="0" smtClean="0"/>
              <a:t>－４　　</a:t>
            </a:r>
            <a:r>
              <a:rPr lang="en-US" altLang="ja-JP" sz="2400" dirty="0" smtClean="0"/>
              <a:t>【</a:t>
            </a:r>
            <a:r>
              <a:rPr lang="ja-JP" altLang="en-US" sz="2400" dirty="0" smtClean="0"/>
              <a:t>施策展開の方向性</a:t>
            </a:r>
            <a:r>
              <a:rPr lang="en-US" altLang="ja-JP" sz="2400" dirty="0" smtClean="0"/>
              <a:t>】</a:t>
            </a:r>
            <a:r>
              <a:rPr lang="ja-JP" altLang="en-US" sz="2400" dirty="0" smtClean="0"/>
              <a:t>　</a:t>
            </a:r>
            <a:r>
              <a:rPr lang="en-US" altLang="ja-JP" sz="2400" dirty="0" smtClean="0"/>
              <a:t/>
            </a:r>
            <a:br>
              <a:rPr lang="en-US" altLang="ja-JP" sz="2400" dirty="0" smtClean="0"/>
            </a:br>
            <a:r>
              <a:rPr lang="ja-JP" altLang="en-US" sz="2400" dirty="0"/>
              <a:t>　</a:t>
            </a:r>
            <a:r>
              <a:rPr lang="ja-JP" altLang="en-US" sz="2400" dirty="0" smtClean="0"/>
              <a:t>　　　　　地域が支えあい、住みなれた場所で安心して暮らせる　　</a:t>
            </a:r>
            <a:r>
              <a:rPr lang="en-US" altLang="ja-JP" sz="2400" dirty="0" smtClean="0"/>
              <a:t/>
            </a:r>
            <a:br>
              <a:rPr lang="en-US" altLang="ja-JP" sz="2400" dirty="0" smtClean="0"/>
            </a:br>
            <a:r>
              <a:rPr lang="ja-JP" altLang="en-US" sz="2400" dirty="0"/>
              <a:t>　</a:t>
            </a:r>
            <a:r>
              <a:rPr lang="ja-JP" altLang="en-US" sz="2400" dirty="0" smtClean="0"/>
              <a:t>　　　　　まちへ</a:t>
            </a:r>
            <a:endParaRPr lang="ja-JP" altLang="en-US" sz="2400" dirty="0"/>
          </a:p>
        </p:txBody>
      </p:sp>
      <p:sp>
        <p:nvSpPr>
          <p:cNvPr id="3" name="コンテンツ プレースホルダー 2"/>
          <p:cNvSpPr>
            <a:spLocks noGrp="1"/>
          </p:cNvSpPr>
          <p:nvPr>
            <p:ph idx="1"/>
          </p:nvPr>
        </p:nvSpPr>
        <p:spPr>
          <a:xfrm>
            <a:off x="891539" y="1845733"/>
            <a:ext cx="8528203" cy="4820537"/>
          </a:xfrm>
        </p:spPr>
        <p:txBody>
          <a:bodyPr>
            <a:normAutofit/>
          </a:bodyPr>
          <a:lstStyle/>
          <a:p>
            <a:endParaRPr lang="en-US" altLang="ja-JP" b="1"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a:p>
            <a:pPr marL="0" indent="0">
              <a:buNone/>
            </a:pPr>
            <a:endParaRPr lang="en-US" altLang="ja-JP" dirty="0"/>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44790" y="286604"/>
            <a:ext cx="619200" cy="619200"/>
          </a:xfrm>
          <a:prstGeom prst="rect">
            <a:avLst/>
          </a:prstGeom>
        </p:spPr>
      </p:pic>
      <p:pic>
        <p:nvPicPr>
          <p:cNvPr id="13" name="図 12"/>
          <p:cNvPicPr>
            <a:picLocks noChangeAspect="1"/>
          </p:cNvPicPr>
          <p:nvPr/>
        </p:nvPicPr>
        <p:blipFill>
          <a:blip r:embed="rId4"/>
          <a:stretch>
            <a:fillRect/>
          </a:stretch>
        </p:blipFill>
        <p:spPr>
          <a:xfrm>
            <a:off x="6776852" y="247831"/>
            <a:ext cx="1667938" cy="426570"/>
          </a:xfrm>
          <a:prstGeom prst="rect">
            <a:avLst/>
          </a:prstGeom>
        </p:spPr>
      </p:pic>
      <p:sp>
        <p:nvSpPr>
          <p:cNvPr id="17" name="コンテンツ プレースホルダー 2"/>
          <p:cNvSpPr txBox="1">
            <a:spLocks/>
          </p:cNvSpPr>
          <p:nvPr/>
        </p:nvSpPr>
        <p:spPr>
          <a:xfrm>
            <a:off x="535787" y="2677290"/>
            <a:ext cx="8705195" cy="3551093"/>
          </a:xfrm>
          <a:prstGeom prst="rect">
            <a:avLst/>
          </a:prstGeom>
        </p:spPr>
        <p:txBody>
          <a:bodyPr vert="horz" lIns="0" tIns="45720" rIns="0" bIns="45720" rtlCol="0" anchor="ctr">
            <a:noAutofit/>
          </a:bodyPr>
          <a:lstStyle>
            <a:lvl1pPr marL="74295" indent="-74295" algn="l" defTabSz="742950" rtl="0" eaLnBrk="1" latinLnBrk="0" hangingPunct="1">
              <a:lnSpc>
                <a:spcPct val="90000"/>
              </a:lnSpc>
              <a:spcBef>
                <a:spcPts val="975"/>
              </a:spcBef>
              <a:spcAft>
                <a:spcPts val="163"/>
              </a:spcAft>
              <a:buClr>
                <a:schemeClr val="accent1"/>
              </a:buClr>
              <a:buSzPct val="100000"/>
              <a:buFont typeface="Calibri" panose="020F0502020204030204" pitchFamily="34" charset="0"/>
              <a:buChar char=" "/>
              <a:defRPr kumimoji="1" sz="1625" kern="1200">
                <a:solidFill>
                  <a:schemeClr val="tx1">
                    <a:lumMod val="75000"/>
                    <a:lumOff val="25000"/>
                  </a:schemeClr>
                </a:solidFill>
                <a:latin typeface="+mn-lt"/>
                <a:ea typeface="+mn-ea"/>
                <a:cs typeface="+mn-cs"/>
              </a:defRPr>
            </a:lvl1pPr>
            <a:lvl2pPr marL="31203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463" kern="1200">
                <a:solidFill>
                  <a:schemeClr val="tx1">
                    <a:lumMod val="75000"/>
                    <a:lumOff val="25000"/>
                  </a:schemeClr>
                </a:solidFill>
                <a:latin typeface="+mn-lt"/>
                <a:ea typeface="+mn-ea"/>
                <a:cs typeface="+mn-cs"/>
              </a:defRPr>
            </a:lvl2pPr>
            <a:lvl3pPr marL="46062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3pPr>
            <a:lvl4pPr marL="60921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4pPr>
            <a:lvl5pPr marL="75780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5pPr>
            <a:lvl6pPr marL="893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6pPr>
            <a:lvl7pPr marL="1056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7pPr>
            <a:lvl8pPr marL="1218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8pPr>
            <a:lvl9pPr marL="1381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9pPr>
          </a:lstStyle>
          <a:p>
            <a:pPr marL="0" indent="0">
              <a:buNone/>
            </a:pPr>
            <a:endParaRPr lang="en-US" altLang="ja-JP" dirty="0" smtClean="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dirty="0">
              <a:solidFill>
                <a:srgbClr val="FF0000"/>
              </a:solidFill>
              <a:latin typeface="メイリオ" panose="020B0604030504040204" pitchFamily="50" charset="-128"/>
              <a:ea typeface="メイリオ" panose="020B0604030504040204" pitchFamily="50" charset="-128"/>
            </a:endParaRPr>
          </a:p>
          <a:p>
            <a:pPr marL="0" indent="0">
              <a:buNone/>
            </a:pPr>
            <a:r>
              <a:rPr lang="en-US" altLang="ja-JP" dirty="0" smtClean="0">
                <a:solidFill>
                  <a:schemeClr val="tx1"/>
                </a:solidFill>
                <a:latin typeface="メイリオ" panose="020B0604030504040204" pitchFamily="50" charset="-128"/>
                <a:ea typeface="メイリオ" panose="020B0604030504040204" pitchFamily="50" charset="-128"/>
              </a:rPr>
              <a:t/>
            </a:r>
            <a:br>
              <a:rPr lang="en-US" altLang="ja-JP" dirty="0" smtClean="0">
                <a:solidFill>
                  <a:schemeClr val="tx1"/>
                </a:solidFill>
                <a:latin typeface="メイリオ" panose="020B0604030504040204" pitchFamily="50" charset="-128"/>
                <a:ea typeface="メイリオ" panose="020B0604030504040204" pitchFamily="50" charset="-128"/>
              </a:rPr>
            </a:br>
            <a:r>
              <a:rPr lang="ja-JP" altLang="en-US" dirty="0" smtClean="0">
                <a:solidFill>
                  <a:schemeClr val="tx1"/>
                </a:solidFill>
                <a:latin typeface="メイリオ" panose="020B0604030504040204" pitchFamily="50" charset="-128"/>
                <a:ea typeface="メイリオ" panose="020B0604030504040204" pitchFamily="50" charset="-128"/>
              </a:rPr>
              <a:t>医療</a:t>
            </a:r>
            <a:r>
              <a:rPr lang="ja-JP" altLang="en-US" dirty="0">
                <a:solidFill>
                  <a:schemeClr val="tx1"/>
                </a:solidFill>
                <a:latin typeface="メイリオ" panose="020B0604030504040204" pitchFamily="50" charset="-128"/>
                <a:ea typeface="メイリオ" panose="020B0604030504040204" pitchFamily="50" charset="-128"/>
              </a:rPr>
              <a:t>・介護・福祉関係の多職種の方々</a:t>
            </a:r>
            <a:r>
              <a:rPr lang="ja-JP" altLang="en-US" dirty="0" smtClean="0">
                <a:solidFill>
                  <a:schemeClr val="tx1"/>
                </a:solidFill>
                <a:latin typeface="メイリオ" panose="020B0604030504040204" pitchFamily="50" charset="-128"/>
                <a:ea typeface="メイリオ" panose="020B0604030504040204" pitchFamily="50" charset="-128"/>
              </a:rPr>
              <a:t>と区</a:t>
            </a:r>
            <a:r>
              <a:rPr lang="ja-JP" altLang="en-US" dirty="0">
                <a:solidFill>
                  <a:schemeClr val="tx1"/>
                </a:solidFill>
                <a:latin typeface="メイリオ" panose="020B0604030504040204" pitchFamily="50" charset="-128"/>
                <a:ea typeface="メイリオ" panose="020B0604030504040204" pitchFamily="50" charset="-128"/>
              </a:rPr>
              <a:t>において設置している「ネットワーク会議」</a:t>
            </a:r>
            <a:r>
              <a:rPr lang="ja-JP" altLang="en-US" dirty="0" smtClean="0">
                <a:solidFill>
                  <a:schemeClr val="tx1"/>
                </a:solidFill>
                <a:latin typeface="メイリオ" panose="020B0604030504040204" pitchFamily="50" charset="-128"/>
                <a:ea typeface="メイリオ" panose="020B0604030504040204" pitchFamily="50" charset="-128"/>
              </a:rPr>
              <a:t>を通じて</a:t>
            </a:r>
            <a:r>
              <a:rPr lang="ja-JP" altLang="en-US" dirty="0">
                <a:solidFill>
                  <a:schemeClr val="tx1"/>
                </a:solidFill>
                <a:latin typeface="メイリオ" panose="020B0604030504040204" pitchFamily="50" charset="-128"/>
                <a:ea typeface="メイリオ" panose="020B0604030504040204" pitchFamily="50" charset="-128"/>
              </a:rPr>
              <a:t>、区民皆様の暮らしを支える取組みを</a:t>
            </a:r>
            <a:r>
              <a:rPr lang="ja-JP" altLang="en-US" dirty="0" smtClean="0">
                <a:solidFill>
                  <a:schemeClr val="tx1"/>
                </a:solidFill>
                <a:latin typeface="メイリオ" panose="020B0604030504040204" pitchFamily="50" charset="-128"/>
                <a:ea typeface="メイリオ" panose="020B0604030504040204" pitchFamily="50" charset="-128"/>
              </a:rPr>
              <a:t>進めます。</a:t>
            </a:r>
            <a:endParaRPr lang="en-US" altLang="ja-JP" dirty="0" smtClean="0">
              <a:solidFill>
                <a:schemeClr val="tx1"/>
              </a:solidFill>
              <a:latin typeface="メイリオ" panose="020B0604030504040204" pitchFamily="50" charset="-128"/>
              <a:ea typeface="メイリオ" panose="020B0604030504040204" pitchFamily="50" charset="-128"/>
            </a:endParaRPr>
          </a:p>
          <a:p>
            <a:pPr marL="0" indent="0">
              <a:buNone/>
            </a:pPr>
            <a:endParaRPr lang="en-US" altLang="ja-JP" dirty="0" smtClean="0"/>
          </a:p>
          <a:p>
            <a:pPr marL="0" indent="0">
              <a:buNone/>
            </a:pPr>
            <a:endParaRPr lang="en-US" altLang="ja-JP" dirty="0" smtClean="0"/>
          </a:p>
          <a:p>
            <a:endParaRPr lang="en-US" altLang="ja-JP" dirty="0" smtClean="0"/>
          </a:p>
          <a:p>
            <a:endParaRPr lang="en-US" altLang="ja-JP" dirty="0">
              <a:solidFill>
                <a:schemeClr val="tx1"/>
              </a:solidFill>
            </a:endParaRPr>
          </a:p>
          <a:p>
            <a:endParaRPr lang="en-US" altLang="ja-JP" dirty="0" smtClean="0">
              <a:solidFill>
                <a:schemeClr val="tx1"/>
              </a:solidFill>
            </a:endParaRPr>
          </a:p>
          <a:p>
            <a:endParaRPr lang="en-US" altLang="ja-JP" dirty="0">
              <a:solidFill>
                <a:schemeClr val="tx1"/>
              </a:solidFill>
            </a:endParaRPr>
          </a:p>
          <a:p>
            <a:endParaRPr lang="en-US" altLang="ja-JP" dirty="0" smtClean="0">
              <a:solidFill>
                <a:schemeClr val="tx1"/>
              </a:solidFill>
            </a:endParaRPr>
          </a:p>
          <a:p>
            <a:endParaRPr lang="en-US" altLang="ja-JP" dirty="0">
              <a:solidFill>
                <a:schemeClr val="tx1"/>
              </a:solidFill>
            </a:endParaRPr>
          </a:p>
          <a:p>
            <a:endParaRPr lang="en-US" altLang="ja-JP" dirty="0" smtClean="0">
              <a:solidFill>
                <a:schemeClr val="tx1"/>
              </a:solidFill>
            </a:endParaRPr>
          </a:p>
          <a:p>
            <a:endParaRPr lang="en-US" altLang="ja-JP" dirty="0">
              <a:solidFill>
                <a:schemeClr val="tx1"/>
              </a:solidFill>
            </a:endParaRPr>
          </a:p>
          <a:p>
            <a:endParaRPr lang="ja-JP" altLang="en-US" dirty="0"/>
          </a:p>
          <a:p>
            <a:endParaRPr lang="ja-JP" altLang="en-US" dirty="0"/>
          </a:p>
          <a:p>
            <a:endParaRPr lang="en-US" altLang="ja-JP" dirty="0" smtClean="0">
              <a:solidFill>
                <a:schemeClr val="tx1"/>
              </a:solidFill>
            </a:endParaRPr>
          </a:p>
        </p:txBody>
      </p:sp>
      <p:pic>
        <p:nvPicPr>
          <p:cNvPr id="5" name="図 4"/>
          <p:cNvPicPr>
            <a:picLocks noChangeAspect="1"/>
          </p:cNvPicPr>
          <p:nvPr/>
        </p:nvPicPr>
        <p:blipFill>
          <a:blip r:embed="rId5"/>
          <a:stretch>
            <a:fillRect/>
          </a:stretch>
        </p:blipFill>
        <p:spPr>
          <a:xfrm>
            <a:off x="717719" y="2754386"/>
            <a:ext cx="4799413" cy="3170542"/>
          </a:xfrm>
          <a:prstGeom prst="rect">
            <a:avLst/>
          </a:prstGeom>
        </p:spPr>
      </p:pic>
      <p:graphicFrame>
        <p:nvGraphicFramePr>
          <p:cNvPr id="7" name="オブジェクト 6"/>
          <p:cNvGraphicFramePr>
            <a:graphicFrameLocks noChangeAspect="1"/>
          </p:cNvGraphicFramePr>
          <p:nvPr>
            <p:extLst>
              <p:ext uri="{D42A27DB-BD31-4B8C-83A1-F6EECF244321}">
                <p14:modId xmlns:p14="http://schemas.microsoft.com/office/powerpoint/2010/main" val="3243314571"/>
              </p:ext>
            </p:extLst>
          </p:nvPr>
        </p:nvGraphicFramePr>
        <p:xfrm>
          <a:off x="6597687" y="2582423"/>
          <a:ext cx="2524263" cy="3514469"/>
        </p:xfrm>
        <a:graphic>
          <a:graphicData uri="http://schemas.openxmlformats.org/presentationml/2006/ole">
            <mc:AlternateContent xmlns:mc="http://schemas.openxmlformats.org/markup-compatibility/2006">
              <mc:Choice xmlns:v="urn:schemas-microsoft-com:vml" Requires="v">
                <p:oleObj spid="_x0000_s2125" name="Acrobat Document" r:id="rId6" imgW="5667037" imgH="8010521" progId="AcroExch.Document.2020">
                  <p:embed/>
                </p:oleObj>
              </mc:Choice>
              <mc:Fallback>
                <p:oleObj name="Acrobat Document" r:id="rId6" imgW="5667037" imgH="8010521" progId="AcroExch.Document.2020">
                  <p:embed/>
                  <p:pic>
                    <p:nvPicPr>
                      <p:cNvPr id="7" name="オブジェクト 6"/>
                      <p:cNvPicPr/>
                      <p:nvPr/>
                    </p:nvPicPr>
                    <p:blipFill>
                      <a:blip r:embed="rId7"/>
                      <a:stretch>
                        <a:fillRect/>
                      </a:stretch>
                    </p:blipFill>
                    <p:spPr>
                      <a:xfrm>
                        <a:off x="6597687" y="2582423"/>
                        <a:ext cx="2524263" cy="3514469"/>
                      </a:xfrm>
                      <a:prstGeom prst="rect">
                        <a:avLst/>
                      </a:prstGeom>
                    </p:spPr>
                  </p:pic>
                </p:oleObj>
              </mc:Fallback>
            </mc:AlternateContent>
          </a:graphicData>
        </a:graphic>
      </p:graphicFrame>
      <p:sp>
        <p:nvSpPr>
          <p:cNvPr id="8" name="正方形/長方形 7"/>
          <p:cNvSpPr/>
          <p:nvPr/>
        </p:nvSpPr>
        <p:spPr>
          <a:xfrm>
            <a:off x="471362" y="6043433"/>
            <a:ext cx="5292129" cy="243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メイリオ" panose="020B0604030504040204" pitchFamily="50" charset="-128"/>
                <a:ea typeface="メイリオ" panose="020B0604030504040204" pitchFamily="50" charset="-128"/>
              </a:rPr>
              <a:t>区広報紙令和</a:t>
            </a:r>
            <a:r>
              <a:rPr kumimoji="1" lang="en-US" altLang="ja-JP" sz="1600" dirty="0" smtClean="0">
                <a:solidFill>
                  <a:schemeClr val="tx1"/>
                </a:solidFill>
                <a:latin typeface="メイリオ" panose="020B0604030504040204" pitchFamily="50" charset="-128"/>
                <a:ea typeface="メイリオ" panose="020B0604030504040204" pitchFamily="50" charset="-128"/>
              </a:rPr>
              <a:t>4</a:t>
            </a:r>
            <a:r>
              <a:rPr kumimoji="1" lang="ja-JP" altLang="en-US" sz="1600" dirty="0" smtClean="0">
                <a:solidFill>
                  <a:schemeClr val="tx1"/>
                </a:solidFill>
                <a:latin typeface="メイリオ" panose="020B0604030504040204" pitchFamily="50" charset="-128"/>
                <a:ea typeface="メイリオ" panose="020B0604030504040204" pitchFamily="50" charset="-128"/>
              </a:rPr>
              <a:t>年</a:t>
            </a:r>
            <a:r>
              <a:rPr kumimoji="1" lang="en-US" altLang="ja-JP" sz="1600" dirty="0" smtClean="0">
                <a:solidFill>
                  <a:schemeClr val="tx1"/>
                </a:solidFill>
                <a:latin typeface="メイリオ" panose="020B0604030504040204" pitchFamily="50" charset="-128"/>
                <a:ea typeface="メイリオ" panose="020B0604030504040204" pitchFamily="50" charset="-128"/>
              </a:rPr>
              <a:t>9</a:t>
            </a:r>
            <a:r>
              <a:rPr kumimoji="1" lang="ja-JP" altLang="en-US" sz="1600" dirty="0" smtClean="0">
                <a:solidFill>
                  <a:schemeClr val="tx1"/>
                </a:solidFill>
                <a:latin typeface="メイリオ" panose="020B0604030504040204" pitchFamily="50" charset="-128"/>
                <a:ea typeface="メイリオ" panose="020B0604030504040204" pitchFamily="50" charset="-128"/>
              </a:rPr>
              <a:t>月特集号</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a:xfrm>
            <a:off x="6428509" y="6008801"/>
            <a:ext cx="2493818" cy="314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人生</a:t>
            </a:r>
            <a:r>
              <a:rPr kumimoji="1" lang="ja-JP" altLang="en-US" sz="1600" dirty="0" smtClean="0">
                <a:solidFill>
                  <a:schemeClr val="tx1"/>
                </a:solidFill>
                <a:latin typeface="メイリオ" panose="020B0604030504040204" pitchFamily="50" charset="-128"/>
                <a:ea typeface="メイリオ" panose="020B0604030504040204" pitchFamily="50" charset="-128"/>
              </a:rPr>
              <a:t>会議シート（一部）</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12" name="角丸四角形 11"/>
          <p:cNvSpPr/>
          <p:nvPr/>
        </p:nvSpPr>
        <p:spPr>
          <a:xfrm>
            <a:off x="397623" y="1909703"/>
            <a:ext cx="2355014" cy="2927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UD デジタル 教科書体 NP-B" panose="02020700000000000000" pitchFamily="18" charset="-128"/>
                <a:ea typeface="UD デジタル 教科書体 NP-B" panose="02020700000000000000" pitchFamily="18" charset="-128"/>
              </a:rPr>
              <a:t>具体的</a:t>
            </a:r>
            <a:r>
              <a:rPr kumimoji="1" lang="ja-JP" altLang="en-US" sz="1600" dirty="0" smtClean="0">
                <a:latin typeface="UD デジタル 教科書体 NP-B" panose="02020700000000000000" pitchFamily="18" charset="-128"/>
                <a:ea typeface="UD デジタル 教科書体 NP-B" panose="02020700000000000000" pitchFamily="18" charset="-128"/>
              </a:rPr>
              <a:t>な取組み（例）</a:t>
            </a:r>
            <a:endParaRPr kumimoji="1" lang="en-US" altLang="ja-JP" sz="1600" dirty="0" smtClean="0">
              <a:latin typeface="UD デジタル 教科書体 NP-B" panose="02020700000000000000" pitchFamily="18" charset="-128"/>
              <a:ea typeface="UD デジタル 教科書体 NP-B" panose="02020700000000000000" pitchFamily="18" charset="-128"/>
            </a:endParaRPr>
          </a:p>
        </p:txBody>
      </p:sp>
      <p:sp>
        <p:nvSpPr>
          <p:cNvPr id="14" name="スライド番号プレースホルダー 7"/>
          <p:cNvSpPr>
            <a:spLocks noGrp="1"/>
          </p:cNvSpPr>
          <p:nvPr/>
        </p:nvSpPr>
        <p:spPr>
          <a:xfrm>
            <a:off x="8625930" y="6421323"/>
            <a:ext cx="1066020" cy="365125"/>
          </a:xfrm>
          <a:prstGeom prst="rect">
            <a:avLst/>
          </a:prstGeom>
        </p:spPr>
        <p:txBody>
          <a:bodyPr vert="horz" lIns="91440" tIns="45720" rIns="91440" bIns="45720" rtlCol="0" anchor="ctr"/>
          <a:lstStyle>
            <a:defPPr>
              <a:defRPr lang="en-US"/>
            </a:defPPr>
            <a:lvl1pPr marL="0" algn="r" defTabSz="457200" rtl="0" eaLnBrk="1" latinLnBrk="0" hangingPunct="1">
              <a:defRPr sz="853"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600" dirty="0" smtClean="0"/>
              <a:t>29</a:t>
            </a:r>
            <a:endParaRPr kumimoji="1" lang="ja-JP" altLang="en-US" sz="1600" dirty="0"/>
          </a:p>
        </p:txBody>
      </p:sp>
    </p:spTree>
    <p:extLst>
      <p:ext uri="{BB962C8B-B14F-4D97-AF65-F5344CB8AC3E}">
        <p14:creationId xmlns:p14="http://schemas.microsoft.com/office/powerpoint/2010/main" val="4157221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00" dirty="0"/>
              <a:t>Ⅴ</a:t>
            </a:r>
            <a:r>
              <a:rPr lang="ja-JP" altLang="en-US" sz="3200" dirty="0" smtClean="0"/>
              <a:t>　将来ビジョンの推進に向けて</a:t>
            </a:r>
            <a:r>
              <a:rPr lang="ja-JP" altLang="en-US" sz="3250" dirty="0" smtClean="0"/>
              <a:t>　</a:t>
            </a:r>
            <a:endParaRPr lang="ja-JP" altLang="en-US" sz="3250" dirty="0"/>
          </a:p>
        </p:txBody>
      </p:sp>
      <p:sp>
        <p:nvSpPr>
          <p:cNvPr id="3" name="コンテンツ プレースホルダー 2"/>
          <p:cNvSpPr>
            <a:spLocks noGrp="1"/>
          </p:cNvSpPr>
          <p:nvPr>
            <p:ph idx="1"/>
          </p:nvPr>
        </p:nvSpPr>
        <p:spPr>
          <a:xfrm>
            <a:off x="891540" y="1845733"/>
            <a:ext cx="8172450" cy="4820537"/>
          </a:xfrm>
        </p:spPr>
        <p:txBody>
          <a:bodyPr>
            <a:normAutofit/>
          </a:bodyPr>
          <a:lstStyle/>
          <a:p>
            <a:endParaRPr lang="en-US" altLang="ja-JP" b="1" dirty="0"/>
          </a:p>
          <a:p>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a:p>
            <a:pPr marL="0" indent="0">
              <a:buNone/>
            </a:pPr>
            <a:endParaRPr lang="en-US" altLang="ja-JP" dirty="0"/>
          </a:p>
        </p:txBody>
      </p:sp>
      <p:sp>
        <p:nvSpPr>
          <p:cNvPr id="5" name="コンテンツ プレースホルダー 2"/>
          <p:cNvSpPr txBox="1">
            <a:spLocks/>
          </p:cNvSpPr>
          <p:nvPr/>
        </p:nvSpPr>
        <p:spPr>
          <a:xfrm>
            <a:off x="1043940" y="1835905"/>
            <a:ext cx="8172450" cy="4820537"/>
          </a:xfrm>
          <a:prstGeom prst="rect">
            <a:avLst/>
          </a:prstGeom>
        </p:spPr>
        <p:txBody>
          <a:bodyPr vert="horz" lIns="0" tIns="45720" rIns="0" bIns="45720" rtlCol="0">
            <a:normAutofit/>
          </a:bodyPr>
          <a:lstStyle>
            <a:lvl1pPr marL="74295" indent="-74295" algn="l" defTabSz="742950" rtl="0" eaLnBrk="1" latinLnBrk="0" hangingPunct="1">
              <a:lnSpc>
                <a:spcPct val="90000"/>
              </a:lnSpc>
              <a:spcBef>
                <a:spcPts val="975"/>
              </a:spcBef>
              <a:spcAft>
                <a:spcPts val="163"/>
              </a:spcAft>
              <a:buClr>
                <a:schemeClr val="accent1"/>
              </a:buClr>
              <a:buSzPct val="100000"/>
              <a:buFont typeface="Calibri" panose="020F0502020204030204" pitchFamily="34" charset="0"/>
              <a:buChar char=" "/>
              <a:defRPr kumimoji="1" sz="1625" kern="1200">
                <a:solidFill>
                  <a:schemeClr val="tx1">
                    <a:lumMod val="75000"/>
                    <a:lumOff val="25000"/>
                  </a:schemeClr>
                </a:solidFill>
                <a:latin typeface="+mn-lt"/>
                <a:ea typeface="+mn-ea"/>
                <a:cs typeface="+mn-cs"/>
              </a:defRPr>
            </a:lvl1pPr>
            <a:lvl2pPr marL="31203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463" kern="1200">
                <a:solidFill>
                  <a:schemeClr val="tx1">
                    <a:lumMod val="75000"/>
                    <a:lumOff val="25000"/>
                  </a:schemeClr>
                </a:solidFill>
                <a:latin typeface="+mn-lt"/>
                <a:ea typeface="+mn-ea"/>
                <a:cs typeface="+mn-cs"/>
              </a:defRPr>
            </a:lvl2pPr>
            <a:lvl3pPr marL="46062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3pPr>
            <a:lvl4pPr marL="60921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4pPr>
            <a:lvl5pPr marL="75780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5pPr>
            <a:lvl6pPr marL="893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6pPr>
            <a:lvl7pPr marL="1056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7pPr>
            <a:lvl8pPr marL="1218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8pPr>
            <a:lvl9pPr marL="1381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ja-JP" altLang="en-US" dirty="0" smtClean="0">
                <a:latin typeface="メイリオ" panose="020B0604030504040204" pitchFamily="50" charset="-128"/>
                <a:ea typeface="メイリオ" panose="020B0604030504040204" pitchFamily="50" charset="-128"/>
              </a:rPr>
              <a:t>・将来ビジョンの推進に向けて、さまざまな課題に対応するためには、地域の皆さんや関係団体、企業、行政機関等が手を取り合って連携しながら取り組む必要があります。</a:t>
            </a:r>
            <a:endParaRPr lang="en-US" altLang="ja-JP" dirty="0" smtClean="0">
              <a:latin typeface="メイリオ" panose="020B0604030504040204" pitchFamily="50" charset="-128"/>
              <a:ea typeface="メイリオ" panose="020B0604030504040204" pitchFamily="50" charset="-128"/>
            </a:endParaRPr>
          </a:p>
          <a:p>
            <a:pPr marL="0" indent="0">
              <a:buFont typeface="Calibri" panose="020F0502020204030204" pitchFamily="34" charset="0"/>
              <a:buNone/>
            </a:pPr>
            <a:r>
              <a:rPr lang="ja-JP" altLang="en-US" dirty="0" smtClean="0">
                <a:latin typeface="メイリオ" panose="020B0604030504040204" pitchFamily="50" charset="-128"/>
                <a:ea typeface="メイリオ" panose="020B0604030504040204" pitchFamily="50" charset="-128"/>
              </a:rPr>
              <a:t>・その中で区役所は、区民の皆さんや地域に最も身近な行政機関として、皆さんの意見やニーズを丁寧かつ細やかに把握し、前例にとらわれず、地域実情に応じた区政運営を推進していく必要があります。</a:t>
            </a:r>
            <a:endParaRPr lang="en-US" altLang="ja-JP" dirty="0" smtClean="0">
              <a:latin typeface="メイリオ" panose="020B0604030504040204" pitchFamily="50" charset="-128"/>
              <a:ea typeface="メイリオ" panose="020B0604030504040204" pitchFamily="50" charset="-128"/>
            </a:endParaRPr>
          </a:p>
          <a:p>
            <a:pPr marL="0" indent="0">
              <a:buFont typeface="Calibri" panose="020F0502020204030204" pitchFamily="34" charset="0"/>
              <a:buNone/>
            </a:pPr>
            <a:r>
              <a:rPr lang="ja-JP" altLang="en-US" dirty="0" smtClean="0">
                <a:latin typeface="メイリオ" panose="020B0604030504040204" pitchFamily="50" charset="-128"/>
                <a:ea typeface="メイリオ" panose="020B0604030504040204" pitchFamily="50" charset="-128"/>
              </a:rPr>
              <a:t>・城東区役所では、区内企業や各種団体との連携を積極的に推進、かつ、区で掲げている「経営理念」にありますとおり、「変革と創造」、「徹底した対話」、「最上のサービス」に職員が全力をあげて取り組むことで、区民の皆さんに貢献してまいります。</a:t>
            </a:r>
            <a:endParaRPr lang="en-US" altLang="ja-JP" dirty="0" smtClean="0">
              <a:latin typeface="メイリオ" panose="020B0604030504040204" pitchFamily="50" charset="-128"/>
              <a:ea typeface="メイリオ" panose="020B0604030504040204" pitchFamily="50" charset="-128"/>
            </a:endParaRPr>
          </a:p>
          <a:p>
            <a:pPr marL="0" indent="0">
              <a:buFont typeface="Calibri" panose="020F0502020204030204" pitchFamily="34" charset="0"/>
              <a:buNone/>
            </a:pPr>
            <a:r>
              <a:rPr lang="ja-JP" altLang="en-US" dirty="0" smtClean="0">
                <a:latin typeface="メイリオ" panose="020B0604030504040204" pitchFamily="50" charset="-128"/>
                <a:ea typeface="メイリオ" panose="020B0604030504040204" pitchFamily="50" charset="-128"/>
              </a:rPr>
              <a:t>・将来ビジョンにおいて定められた区のめざすべき将来像及びその実現に向けた施策展開の方向性にしたがい、区政会議で委員の意見をいただきながら、毎年度、単年度のアクションプランである運営方針を策定、そこで課題解決のための事業戦略（施策）及び具体的取組み（事務事業）を示すとともに、定期的に事業の有効性をチェックし、改善や見直しにつなげていくなど、</a:t>
            </a:r>
            <a:r>
              <a:rPr lang="en-US" altLang="ja-JP" dirty="0" smtClean="0">
                <a:latin typeface="メイリオ" panose="020B0604030504040204" pitchFamily="50" charset="-128"/>
                <a:ea typeface="メイリオ" panose="020B0604030504040204" pitchFamily="50" charset="-128"/>
              </a:rPr>
              <a:t>PDCA</a:t>
            </a:r>
            <a:r>
              <a:rPr lang="ja-JP" altLang="en-US" dirty="0" smtClean="0">
                <a:latin typeface="メイリオ" panose="020B0604030504040204" pitchFamily="50" charset="-128"/>
                <a:ea typeface="メイリオ" panose="020B0604030504040204" pitchFamily="50" charset="-128"/>
              </a:rPr>
              <a:t>を意識した区政運営を実行してまいります。</a:t>
            </a:r>
            <a:endParaRPr lang="en-US" altLang="ja-JP" dirty="0">
              <a:latin typeface="メイリオ" panose="020B0604030504040204" pitchFamily="50" charset="-128"/>
              <a:ea typeface="メイリオ" panose="020B0604030504040204" pitchFamily="50" charset="-128"/>
            </a:endParaRPr>
          </a:p>
          <a:p>
            <a:pPr marL="0" indent="0">
              <a:buFont typeface="Calibri" panose="020F0502020204030204" pitchFamily="34" charset="0"/>
              <a:buNone/>
            </a:pPr>
            <a:r>
              <a:rPr lang="ja-JP" altLang="en-US" dirty="0" smtClean="0">
                <a:latin typeface="メイリオ" panose="020B0604030504040204" pitchFamily="50" charset="-128"/>
                <a:ea typeface="メイリオ" panose="020B0604030504040204" pitchFamily="50" charset="-128"/>
              </a:rPr>
              <a:t>・なお、大阪市において策定されている「市政改革プラン</a:t>
            </a:r>
            <a:r>
              <a:rPr lang="en-US" altLang="ja-JP" dirty="0" smtClean="0">
                <a:latin typeface="メイリオ" panose="020B0604030504040204" pitchFamily="50" charset="-128"/>
                <a:ea typeface="メイリオ" panose="020B0604030504040204" pitchFamily="50" charset="-128"/>
              </a:rPr>
              <a:t>3.1</a:t>
            </a:r>
            <a:r>
              <a:rPr lang="ja-JP" altLang="en-US" dirty="0" smtClean="0">
                <a:latin typeface="メイリオ" panose="020B0604030504040204" pitchFamily="50" charset="-128"/>
                <a:ea typeface="メイリオ" panose="020B0604030504040204" pitchFamily="50" charset="-128"/>
              </a:rPr>
              <a:t>」に基づく取組みや、大阪市全体での施策の方向性の見直しや環境変化等の状況については、必要に応じてその都度、毎年度の運営方針に反映し、取組みを進めてまいります。</a:t>
            </a:r>
            <a:endParaRPr lang="en-US" altLang="ja-JP" dirty="0" smtClean="0">
              <a:latin typeface="メイリオ" panose="020B0604030504040204" pitchFamily="50" charset="-128"/>
              <a:ea typeface="メイリオ" panose="020B0604030504040204" pitchFamily="50" charset="-128"/>
            </a:endParaRPr>
          </a:p>
          <a:p>
            <a:pPr marL="0" indent="0">
              <a:buFont typeface="Calibri" panose="020F0502020204030204" pitchFamily="34" charset="0"/>
              <a:buNone/>
            </a:pPr>
            <a:endParaRPr lang="en-US" altLang="ja-JP" dirty="0" smtClean="0"/>
          </a:p>
          <a:p>
            <a:pPr marL="0" indent="0">
              <a:buFont typeface="Calibri" panose="020F0502020204030204" pitchFamily="34" charset="0"/>
              <a:buNone/>
            </a:pPr>
            <a:endParaRPr lang="en-US" altLang="ja-JP" dirty="0" smtClean="0"/>
          </a:p>
          <a:p>
            <a:pPr marL="0" indent="0">
              <a:buFont typeface="Calibri" panose="020F0502020204030204" pitchFamily="34" charset="0"/>
              <a:buNone/>
            </a:pPr>
            <a:endParaRPr lang="en-US" altLang="ja-JP" dirty="0" smtClean="0"/>
          </a:p>
          <a:p>
            <a:pPr marL="0" indent="0">
              <a:buFont typeface="Calibri" panose="020F0502020204030204" pitchFamily="34" charset="0"/>
              <a:buNone/>
            </a:pPr>
            <a:endParaRPr lang="en-US" altLang="ja-JP" dirty="0" smtClean="0"/>
          </a:p>
          <a:p>
            <a:pPr marL="0" indent="0">
              <a:buFont typeface="Calibri" panose="020F0502020204030204" pitchFamily="34" charset="0"/>
              <a:buNone/>
            </a:pPr>
            <a:endParaRPr lang="en-US" altLang="ja-JP" dirty="0" smtClean="0"/>
          </a:p>
          <a:p>
            <a:pPr marL="0" indent="0">
              <a:buFont typeface="Calibri" panose="020F0502020204030204" pitchFamily="34" charset="0"/>
              <a:buNone/>
            </a:pPr>
            <a:endParaRPr lang="en-US" altLang="ja-JP" dirty="0" smtClean="0"/>
          </a:p>
          <a:p>
            <a:pPr marL="0" indent="0">
              <a:buFont typeface="Calibri" panose="020F0502020204030204" pitchFamily="34" charset="0"/>
              <a:buNone/>
            </a:pPr>
            <a:endParaRPr lang="en-US" altLang="ja-JP" dirty="0"/>
          </a:p>
        </p:txBody>
      </p:sp>
      <p:sp>
        <p:nvSpPr>
          <p:cNvPr id="6" name="スライド番号プレースホルダー 7"/>
          <p:cNvSpPr>
            <a:spLocks noGrp="1"/>
          </p:cNvSpPr>
          <p:nvPr/>
        </p:nvSpPr>
        <p:spPr>
          <a:xfrm>
            <a:off x="8625930" y="6421323"/>
            <a:ext cx="1066020" cy="365125"/>
          </a:xfrm>
          <a:prstGeom prst="rect">
            <a:avLst/>
          </a:prstGeom>
        </p:spPr>
        <p:txBody>
          <a:bodyPr vert="horz" lIns="91440" tIns="45720" rIns="91440" bIns="45720" rtlCol="0" anchor="ctr"/>
          <a:lstStyle>
            <a:defPPr>
              <a:defRPr lang="en-US"/>
            </a:defPPr>
            <a:lvl1pPr marL="0" algn="r" defTabSz="457200" rtl="0" eaLnBrk="1" latinLnBrk="0" hangingPunct="1">
              <a:defRPr sz="853"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600" dirty="0" smtClean="0"/>
              <a:t>30</a:t>
            </a:r>
            <a:endParaRPr kumimoji="1" lang="ja-JP" altLang="en-US" sz="1600" dirty="0"/>
          </a:p>
        </p:txBody>
      </p:sp>
    </p:spTree>
    <p:extLst>
      <p:ext uri="{BB962C8B-B14F-4D97-AF65-F5344CB8AC3E}">
        <p14:creationId xmlns:p14="http://schemas.microsoft.com/office/powerpoint/2010/main" val="371389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smtClean="0"/>
              <a:t>（参考）　「大阪・関西万博」 開催に向けて</a:t>
            </a:r>
            <a:r>
              <a:rPr lang="ja-JP" altLang="en-US" sz="3250" dirty="0" smtClean="0"/>
              <a:t>　</a:t>
            </a:r>
            <a:endParaRPr lang="ja-JP" altLang="en-US" sz="3250" dirty="0"/>
          </a:p>
        </p:txBody>
      </p:sp>
      <p:sp>
        <p:nvSpPr>
          <p:cNvPr id="3" name="コンテンツ プレースホルダー 2"/>
          <p:cNvSpPr>
            <a:spLocks noGrp="1"/>
          </p:cNvSpPr>
          <p:nvPr>
            <p:ph idx="1"/>
          </p:nvPr>
        </p:nvSpPr>
        <p:spPr>
          <a:xfrm>
            <a:off x="891540" y="1845733"/>
            <a:ext cx="8172450" cy="4820537"/>
          </a:xfrm>
        </p:spPr>
        <p:txBody>
          <a:bodyPr>
            <a:normAutofit/>
          </a:bodyPr>
          <a:lstStyle/>
          <a:p>
            <a:endParaRPr lang="en-US" altLang="ja-JP" b="1" dirty="0"/>
          </a:p>
          <a:p>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a:p>
            <a:pPr marL="0" indent="0">
              <a:buNone/>
            </a:pPr>
            <a:endParaRPr lang="en-US" altLang="ja-JP" dirty="0"/>
          </a:p>
        </p:txBody>
      </p:sp>
      <p:sp>
        <p:nvSpPr>
          <p:cNvPr id="5" name="コンテンツ プレースホルダー 2"/>
          <p:cNvSpPr txBox="1">
            <a:spLocks/>
          </p:cNvSpPr>
          <p:nvPr/>
        </p:nvSpPr>
        <p:spPr>
          <a:xfrm>
            <a:off x="5431461" y="1973490"/>
            <a:ext cx="3979641" cy="4025842"/>
          </a:xfrm>
          <a:prstGeom prst="rect">
            <a:avLst/>
          </a:prstGeom>
        </p:spPr>
        <p:txBody>
          <a:bodyPr vert="horz" lIns="0" tIns="45720" rIns="0" bIns="45720" rtlCol="0">
            <a:normAutofit lnSpcReduction="10000"/>
          </a:bodyPr>
          <a:lstStyle>
            <a:lvl1pPr marL="74295" indent="-74295" algn="l" defTabSz="742950" rtl="0" eaLnBrk="1" latinLnBrk="0" hangingPunct="1">
              <a:lnSpc>
                <a:spcPct val="90000"/>
              </a:lnSpc>
              <a:spcBef>
                <a:spcPts val="975"/>
              </a:spcBef>
              <a:spcAft>
                <a:spcPts val="163"/>
              </a:spcAft>
              <a:buClr>
                <a:schemeClr val="accent1"/>
              </a:buClr>
              <a:buSzPct val="100000"/>
              <a:buFont typeface="Calibri" panose="020F0502020204030204" pitchFamily="34" charset="0"/>
              <a:buChar char=" "/>
              <a:defRPr kumimoji="1" sz="1625" kern="1200">
                <a:solidFill>
                  <a:schemeClr val="tx1">
                    <a:lumMod val="75000"/>
                    <a:lumOff val="25000"/>
                  </a:schemeClr>
                </a:solidFill>
                <a:latin typeface="+mn-lt"/>
                <a:ea typeface="+mn-ea"/>
                <a:cs typeface="+mn-cs"/>
              </a:defRPr>
            </a:lvl1pPr>
            <a:lvl2pPr marL="31203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463" kern="1200">
                <a:solidFill>
                  <a:schemeClr val="tx1">
                    <a:lumMod val="75000"/>
                    <a:lumOff val="25000"/>
                  </a:schemeClr>
                </a:solidFill>
                <a:latin typeface="+mn-lt"/>
                <a:ea typeface="+mn-ea"/>
                <a:cs typeface="+mn-cs"/>
              </a:defRPr>
            </a:lvl2pPr>
            <a:lvl3pPr marL="46062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3pPr>
            <a:lvl4pPr marL="60921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4pPr>
            <a:lvl5pPr marL="757809" indent="-148590"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5pPr>
            <a:lvl6pPr marL="893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6pPr>
            <a:lvl7pPr marL="1056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7pPr>
            <a:lvl8pPr marL="12187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8pPr>
            <a:lvl9pPr marL="1381250" indent="-185738" algn="l" defTabSz="742950" rtl="0" eaLnBrk="1" latinLnBrk="0" hangingPunct="1">
              <a:lnSpc>
                <a:spcPct val="90000"/>
              </a:lnSpc>
              <a:spcBef>
                <a:spcPts val="163"/>
              </a:spcBef>
              <a:spcAft>
                <a:spcPts val="325"/>
              </a:spcAft>
              <a:buClr>
                <a:schemeClr val="accent1"/>
              </a:buClr>
              <a:buFont typeface="Calibri" pitchFamily="34" charset="0"/>
              <a:buChar char="◦"/>
              <a:defRPr kumimoji="1" sz="1138"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ja-JP" altLang="en-US" dirty="0" smtClean="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2025</a:t>
            </a:r>
            <a:r>
              <a:rPr lang="ja-JP" altLang="en-US" dirty="0" smtClean="0">
                <a:latin typeface="メイリオ" panose="020B0604030504040204" pitchFamily="50" charset="-128"/>
                <a:ea typeface="メイリオ" panose="020B0604030504040204" pitchFamily="50" charset="-128"/>
              </a:rPr>
              <a:t>年には、大阪市の夢洲において、日本国際博覧会（略称「大阪・関西万博」）が開催されます。</a:t>
            </a: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大阪・関西万博の開催に向けては、「</a:t>
            </a:r>
            <a:r>
              <a:rPr lang="en-US" altLang="ja-JP" dirty="0">
                <a:latin typeface="メイリオ" panose="020B0604030504040204" pitchFamily="50" charset="-128"/>
                <a:ea typeface="メイリオ" panose="020B0604030504040204" pitchFamily="50" charset="-128"/>
              </a:rPr>
              <a:t>TEAM EXPO 2025</a:t>
            </a:r>
            <a:r>
              <a:rPr lang="ja-JP" altLang="en-US" dirty="0">
                <a:latin typeface="メイリオ" panose="020B0604030504040204" pitchFamily="50" charset="-128"/>
                <a:ea typeface="メイリオ" panose="020B0604030504040204" pitchFamily="50" charset="-128"/>
              </a:rPr>
              <a:t>」プログラム</a:t>
            </a:r>
            <a:r>
              <a:rPr lang="ja-JP" altLang="en-US" dirty="0" smtClean="0">
                <a:latin typeface="メイリオ" panose="020B0604030504040204" pitchFamily="50" charset="-128"/>
                <a:ea typeface="メイリオ" panose="020B0604030504040204" pitchFamily="50" charset="-128"/>
              </a:rPr>
              <a:t>として、テーマである「</a:t>
            </a:r>
            <a:r>
              <a:rPr lang="ja-JP" altLang="en-US" dirty="0">
                <a:latin typeface="メイリオ" panose="020B0604030504040204" pitchFamily="50" charset="-128"/>
                <a:ea typeface="メイリオ" panose="020B0604030504040204" pitchFamily="50" charset="-128"/>
              </a:rPr>
              <a:t>いのち輝く未来社会のデザイン」を実現し、</a:t>
            </a:r>
            <a:r>
              <a:rPr lang="en-US" altLang="ja-JP" dirty="0">
                <a:latin typeface="メイリオ" panose="020B0604030504040204" pitchFamily="50" charset="-128"/>
                <a:ea typeface="メイリオ" panose="020B0604030504040204" pitchFamily="50" charset="-128"/>
              </a:rPr>
              <a:t>SDGs</a:t>
            </a:r>
            <a:r>
              <a:rPr lang="ja-JP" altLang="en-US" dirty="0">
                <a:latin typeface="メイリオ" panose="020B0604030504040204" pitchFamily="50" charset="-128"/>
                <a:ea typeface="メイリオ" panose="020B0604030504040204" pitchFamily="50" charset="-128"/>
              </a:rPr>
              <a:t>の達成に貢献するために、企業</a:t>
            </a:r>
            <a:r>
              <a:rPr lang="ja-JP" altLang="en-US" dirty="0" smtClean="0">
                <a:latin typeface="メイリオ" panose="020B0604030504040204" pitchFamily="50" charset="-128"/>
                <a:ea typeface="メイリオ" panose="020B0604030504040204" pitchFamily="50" charset="-128"/>
              </a:rPr>
              <a:t>、大学等教育</a:t>
            </a:r>
            <a:r>
              <a:rPr lang="ja-JP" altLang="en-US" dirty="0">
                <a:latin typeface="メイリオ" panose="020B0604030504040204" pitchFamily="50" charset="-128"/>
                <a:ea typeface="メイリオ" panose="020B0604030504040204" pitchFamily="50" charset="-128"/>
              </a:rPr>
              <a:t>・学術・研究</a:t>
            </a:r>
            <a:r>
              <a:rPr lang="ja-JP" altLang="en-US" dirty="0" smtClean="0">
                <a:latin typeface="メイリオ" panose="020B0604030504040204" pitchFamily="50" charset="-128"/>
                <a:ea typeface="メイリオ" panose="020B0604030504040204" pitchFamily="50" charset="-128"/>
              </a:rPr>
              <a:t>機関、</a:t>
            </a:r>
            <a:r>
              <a:rPr lang="ja-JP" altLang="en-US" dirty="0">
                <a:latin typeface="メイリオ" panose="020B0604030504040204" pitchFamily="50" charset="-128"/>
                <a:ea typeface="メイリオ" panose="020B0604030504040204" pitchFamily="50" charset="-128"/>
              </a:rPr>
              <a:t>国・政府関係</a:t>
            </a:r>
            <a:r>
              <a:rPr lang="ja-JP" altLang="en-US" dirty="0" smtClean="0">
                <a:latin typeface="メイリオ" panose="020B0604030504040204" pitchFamily="50" charset="-128"/>
                <a:ea typeface="メイリオ" panose="020B0604030504040204" pitchFamily="50" charset="-128"/>
              </a:rPr>
              <a:t>機関、</a:t>
            </a:r>
            <a:r>
              <a:rPr lang="ja-JP" altLang="en-US" dirty="0">
                <a:latin typeface="メイリオ" panose="020B0604030504040204" pitchFamily="50" charset="-128"/>
                <a:ea typeface="メイリオ" panose="020B0604030504040204" pitchFamily="50" charset="-128"/>
              </a:rPr>
              <a:t>国際機関、自治体、</a:t>
            </a:r>
            <a:r>
              <a:rPr lang="en-US" altLang="ja-JP" dirty="0">
                <a:latin typeface="メイリオ" panose="020B0604030504040204" pitchFamily="50" charset="-128"/>
                <a:ea typeface="メイリオ" panose="020B0604030504040204" pitchFamily="50" charset="-128"/>
              </a:rPr>
              <a:t>NGO</a:t>
            </a:r>
            <a:r>
              <a:rPr lang="ja-JP" altLang="en-US" dirty="0" err="1">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NPO</a:t>
            </a:r>
            <a:r>
              <a:rPr lang="ja-JP" altLang="en-US" dirty="0">
                <a:latin typeface="メイリオ" panose="020B0604030504040204" pitchFamily="50" charset="-128"/>
                <a:ea typeface="メイリオ" panose="020B0604030504040204" pitchFamily="50" charset="-128"/>
              </a:rPr>
              <a:t>法人、各種団体、</a:t>
            </a:r>
            <a:r>
              <a:rPr lang="ja-JP" altLang="en-US" dirty="0" smtClean="0">
                <a:latin typeface="メイリオ" panose="020B0604030504040204" pitchFamily="50" charset="-128"/>
                <a:ea typeface="メイリオ" panose="020B0604030504040204" pitchFamily="50" charset="-128"/>
              </a:rPr>
              <a:t>個人といった多様</a:t>
            </a:r>
            <a:r>
              <a:rPr lang="ja-JP" altLang="en-US" dirty="0">
                <a:latin typeface="メイリオ" panose="020B0604030504040204" pitchFamily="50" charset="-128"/>
                <a:ea typeface="メイリオ" panose="020B0604030504040204" pitchFamily="50" charset="-128"/>
              </a:rPr>
              <a:t>な参加者が主体となり、理想としたい未来社会を共に創り上げていくこと</a:t>
            </a:r>
            <a:r>
              <a:rPr lang="ja-JP" altLang="en-US" dirty="0" smtClean="0">
                <a:latin typeface="メイリオ" panose="020B0604030504040204" pitchFamily="50" charset="-128"/>
                <a:ea typeface="メイリオ" panose="020B0604030504040204" pitchFamily="50" charset="-128"/>
              </a:rPr>
              <a:t>をめざし取り組</a:t>
            </a:r>
            <a:r>
              <a:rPr lang="ja-JP" altLang="en-US" dirty="0">
                <a:latin typeface="メイリオ" panose="020B0604030504040204" pitchFamily="50" charset="-128"/>
                <a:ea typeface="メイリオ" panose="020B0604030504040204" pitchFamily="50" charset="-128"/>
              </a:rPr>
              <a:t>んで</a:t>
            </a:r>
            <a:r>
              <a:rPr lang="ja-JP" altLang="en-US" dirty="0" smtClean="0">
                <a:latin typeface="メイリオ" panose="020B0604030504040204" pitchFamily="50" charset="-128"/>
                <a:ea typeface="メイリオ" panose="020B0604030504040204" pitchFamily="50" charset="-128"/>
              </a:rPr>
              <a:t>います。</a:t>
            </a: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城東区役所は「</a:t>
            </a:r>
            <a:r>
              <a:rPr lang="en-US" altLang="ja-JP" dirty="0" smtClean="0">
                <a:latin typeface="メイリオ" panose="020B0604030504040204" pitchFamily="50" charset="-128"/>
                <a:ea typeface="メイリオ" panose="020B0604030504040204" pitchFamily="50" charset="-128"/>
              </a:rPr>
              <a:t>TEAM EXPO 2025</a:t>
            </a:r>
            <a:r>
              <a:rPr lang="ja-JP" altLang="en-US" dirty="0" smtClean="0">
                <a:latin typeface="メイリオ" panose="020B0604030504040204" pitchFamily="50" charset="-128"/>
                <a:ea typeface="メイリオ" panose="020B0604030504040204" pitchFamily="50" charset="-128"/>
              </a:rPr>
              <a:t>」の一員として、共創チャレンジ</a:t>
            </a:r>
            <a:r>
              <a:rPr lang="ja-JP" altLang="en-US" baseline="30000" dirty="0" smtClean="0">
                <a:latin typeface="メイリオ" panose="020B0604030504040204" pitchFamily="50" charset="-128"/>
                <a:ea typeface="メイリオ" panose="020B0604030504040204" pitchFamily="50" charset="-128"/>
              </a:rPr>
              <a:t>（</a:t>
            </a:r>
            <a:r>
              <a:rPr lang="en-US" altLang="ja-JP" baseline="30000" dirty="0" smtClean="0">
                <a:latin typeface="メイリオ" panose="020B0604030504040204" pitchFamily="50" charset="-128"/>
                <a:ea typeface="メイリオ" panose="020B0604030504040204" pitchFamily="50" charset="-128"/>
              </a:rPr>
              <a:t>※</a:t>
            </a:r>
            <a:r>
              <a:rPr lang="ja-JP" altLang="en-US" baseline="30000"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に積極的に登録するなど、</a:t>
            </a:r>
            <a:r>
              <a:rPr lang="en-US" altLang="ja-JP" dirty="0" smtClean="0">
                <a:latin typeface="メイリオ" panose="020B0604030504040204" pitchFamily="50" charset="-128"/>
                <a:ea typeface="メイリオ" panose="020B0604030504040204" pitchFamily="50" charset="-128"/>
              </a:rPr>
              <a:t>SDGs</a:t>
            </a:r>
            <a:r>
              <a:rPr lang="ja-JP" altLang="en-US" dirty="0" smtClean="0">
                <a:latin typeface="メイリオ" panose="020B0604030504040204" pitchFamily="50" charset="-128"/>
                <a:ea typeface="メイリオ" panose="020B0604030504040204" pitchFamily="50" charset="-128"/>
              </a:rPr>
              <a:t>の達成に向け、主体的に貢献してまいります。</a:t>
            </a:r>
            <a:endParaRPr lang="en-US" altLang="ja-JP" dirty="0" smtClean="0">
              <a:latin typeface="メイリオ" panose="020B0604030504040204" pitchFamily="50" charset="-128"/>
              <a:ea typeface="メイリオ" panose="020B0604030504040204" pitchFamily="50" charset="-128"/>
            </a:endParaRPr>
          </a:p>
          <a:p>
            <a:pPr marL="0" indent="0">
              <a:buFont typeface="Calibri" panose="020F0502020204030204" pitchFamily="34" charset="0"/>
              <a:buNone/>
            </a:pPr>
            <a:endParaRPr lang="en-US" altLang="ja-JP" dirty="0" smtClean="0">
              <a:latin typeface="メイリオ" panose="020B0604030504040204" pitchFamily="50" charset="-128"/>
              <a:ea typeface="メイリオ" panose="020B0604030504040204" pitchFamily="50" charset="-128"/>
            </a:endParaRPr>
          </a:p>
          <a:p>
            <a:pPr marL="0" indent="0">
              <a:buFont typeface="Calibri" panose="020F0502020204030204" pitchFamily="34" charset="0"/>
              <a:buNone/>
            </a:pPr>
            <a:endParaRPr lang="en-US" altLang="ja-JP" dirty="0" smtClean="0"/>
          </a:p>
          <a:p>
            <a:pPr marL="0" indent="0">
              <a:buFont typeface="Calibri" panose="020F0502020204030204" pitchFamily="34" charset="0"/>
              <a:buNone/>
            </a:pPr>
            <a:endParaRPr lang="en-US" altLang="ja-JP" dirty="0" smtClean="0"/>
          </a:p>
          <a:p>
            <a:pPr marL="0" indent="0">
              <a:buFont typeface="Calibri" panose="020F0502020204030204" pitchFamily="34" charset="0"/>
              <a:buNone/>
            </a:pPr>
            <a:endParaRPr lang="en-US" altLang="ja-JP" dirty="0" smtClean="0"/>
          </a:p>
          <a:p>
            <a:pPr marL="0" indent="0">
              <a:buFont typeface="Calibri" panose="020F0502020204030204" pitchFamily="34" charset="0"/>
              <a:buNone/>
            </a:pPr>
            <a:endParaRPr lang="en-US" altLang="ja-JP" dirty="0" smtClean="0"/>
          </a:p>
          <a:p>
            <a:pPr marL="0" indent="0">
              <a:buFont typeface="Calibri" panose="020F0502020204030204" pitchFamily="34" charset="0"/>
              <a:buNone/>
            </a:pPr>
            <a:endParaRPr lang="en-US" altLang="ja-JP" dirty="0" smtClean="0"/>
          </a:p>
          <a:p>
            <a:pPr marL="0" indent="0">
              <a:buFont typeface="Calibri" panose="020F0502020204030204" pitchFamily="34" charset="0"/>
              <a:buNone/>
            </a:pPr>
            <a:endParaRPr lang="en-US" altLang="ja-JP" dirty="0" smtClean="0"/>
          </a:p>
          <a:p>
            <a:pPr marL="0" indent="0">
              <a:buFont typeface="Calibri" panose="020F0502020204030204" pitchFamily="34" charset="0"/>
              <a:buNone/>
            </a:pPr>
            <a:endParaRPr lang="en-US" altLang="ja-JP" dirty="0"/>
          </a:p>
        </p:txBody>
      </p:sp>
      <p:sp>
        <p:nvSpPr>
          <p:cNvPr id="11" name="テキスト ボックス 10">
            <a:extLst>
              <a:ext uri="{FF2B5EF4-FFF2-40B4-BE49-F238E27FC236}">
                <a16:creationId xmlns:a16="http://schemas.microsoft.com/office/drawing/2014/main" id="{F608F35E-B6E1-AC07-1A0B-3200DB567AD3}"/>
              </a:ext>
            </a:extLst>
          </p:cNvPr>
          <p:cNvSpPr txBox="1"/>
          <p:nvPr/>
        </p:nvSpPr>
        <p:spPr>
          <a:xfrm>
            <a:off x="986234" y="5871575"/>
            <a:ext cx="8123909" cy="461665"/>
          </a:xfrm>
          <a:prstGeom prst="rect">
            <a:avLst/>
          </a:prstGeom>
          <a:noFill/>
        </p:spPr>
        <p:txBody>
          <a:bodyPr wrap="square" rtlCol="0">
            <a:spAutoFit/>
          </a:bodyPr>
          <a:lstStyle/>
          <a:p>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共</a:t>
            </a:r>
            <a:r>
              <a:rPr kumimoji="1" lang="ja-JP" altLang="en-US" sz="1200" dirty="0" smtClean="0">
                <a:latin typeface="メイリオ" panose="020B0604030504040204" pitchFamily="50" charset="-128"/>
                <a:ea typeface="メイリオ" panose="020B0604030504040204" pitchFamily="50" charset="-128"/>
              </a:rPr>
              <a:t>創チャレンジ</a:t>
            </a:r>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rPr>
              <a:t>大阪・関西万博のテーマである「いのち輝く未来社会のデザイン」を実現するため、自らが主体となって未来に向けて行動を起こしている、または行動を起こそうとしているチームの活動のこと。</a:t>
            </a:r>
            <a:endParaRPr kumimoji="1" lang="ja-JP" altLang="en-US" sz="1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2"/>
          <a:stretch>
            <a:fillRect/>
          </a:stretch>
        </p:blipFill>
        <p:spPr>
          <a:xfrm>
            <a:off x="234499" y="1999030"/>
            <a:ext cx="4811808" cy="1943137"/>
          </a:xfrm>
          <a:prstGeom prst="rect">
            <a:avLst/>
          </a:prstGeom>
        </p:spPr>
      </p:pic>
      <p:pic>
        <p:nvPicPr>
          <p:cNvPr id="12" name="図 11"/>
          <p:cNvPicPr>
            <a:picLocks noChangeAspect="1"/>
          </p:cNvPicPr>
          <p:nvPr/>
        </p:nvPicPr>
        <p:blipFill>
          <a:blip r:embed="rId3"/>
          <a:stretch>
            <a:fillRect/>
          </a:stretch>
        </p:blipFill>
        <p:spPr>
          <a:xfrm>
            <a:off x="7743164" y="412703"/>
            <a:ext cx="1667938" cy="426570"/>
          </a:xfrm>
          <a:prstGeom prst="rect">
            <a:avLst/>
          </a:prstGeom>
        </p:spPr>
      </p:pic>
      <p:pic>
        <p:nvPicPr>
          <p:cNvPr id="13" name="図 12"/>
          <p:cNvPicPr>
            <a:picLocks noChangeAspect="1"/>
          </p:cNvPicPr>
          <p:nvPr/>
        </p:nvPicPr>
        <p:blipFill>
          <a:blip r:embed="rId4"/>
          <a:stretch>
            <a:fillRect/>
          </a:stretch>
        </p:blipFill>
        <p:spPr>
          <a:xfrm>
            <a:off x="234499" y="3986411"/>
            <a:ext cx="1828800" cy="1733550"/>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62343" y="4093781"/>
            <a:ext cx="1576541" cy="1576541"/>
          </a:xfrm>
          <a:prstGeom prst="rect">
            <a:avLst/>
          </a:prstGeom>
        </p:spPr>
      </p:pic>
      <p:sp>
        <p:nvSpPr>
          <p:cNvPr id="15" name="テキスト ボックス 14">
            <a:extLst>
              <a:ext uri="{FF2B5EF4-FFF2-40B4-BE49-F238E27FC236}">
                <a16:creationId xmlns:a16="http://schemas.microsoft.com/office/drawing/2014/main" id="{F608F35E-B6E1-AC07-1A0B-3200DB567AD3}"/>
              </a:ext>
            </a:extLst>
          </p:cNvPr>
          <p:cNvSpPr txBox="1"/>
          <p:nvPr/>
        </p:nvSpPr>
        <p:spPr>
          <a:xfrm>
            <a:off x="1741237" y="4491372"/>
            <a:ext cx="2078595" cy="830997"/>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城東区における</a:t>
            </a:r>
            <a:endParaRPr kumimoji="1" lang="en-US" altLang="ja-JP" sz="1200" dirty="0" smtClean="0">
              <a:latin typeface="メイリオ" panose="020B0604030504040204" pitchFamily="50" charset="-128"/>
              <a:ea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rPr>
              <a:t>「共創チャレンジ」一覧</a:t>
            </a:r>
            <a:endParaRPr kumimoji="1" lang="en-US" altLang="ja-JP" sz="1200" dirty="0" smtClean="0">
              <a:latin typeface="メイリオ" panose="020B0604030504040204" pitchFamily="50" charset="-128"/>
              <a:ea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rPr>
              <a:t>はこちらのホーム</a:t>
            </a:r>
            <a:r>
              <a:rPr kumimoji="1" lang="ja-JP" altLang="en-US" sz="1200" dirty="0" err="1" smtClean="0">
                <a:latin typeface="メイリオ" panose="020B0604030504040204" pitchFamily="50" charset="-128"/>
                <a:ea typeface="メイリオ" panose="020B0604030504040204" pitchFamily="50" charset="-128"/>
              </a:rPr>
              <a:t>ぺ</a:t>
            </a:r>
            <a:r>
              <a:rPr kumimoji="1" lang="ja-JP" altLang="en-US" sz="1200" dirty="0" smtClean="0">
                <a:latin typeface="メイリオ" panose="020B0604030504040204" pitchFamily="50" charset="-128"/>
                <a:ea typeface="メイリオ" panose="020B0604030504040204" pitchFamily="50" charset="-128"/>
              </a:rPr>
              <a:t>ージ▶で公開しています　　　　　　</a:t>
            </a:r>
            <a:endParaRPr kumimoji="1" lang="ja-JP" altLang="en-US" sz="1200" dirty="0">
              <a:latin typeface="メイリオ" panose="020B0604030504040204" pitchFamily="50" charset="-128"/>
              <a:ea typeface="メイリオ" panose="020B0604030504040204" pitchFamily="50" charset="-128"/>
            </a:endParaRPr>
          </a:p>
        </p:txBody>
      </p:sp>
      <p:sp>
        <p:nvSpPr>
          <p:cNvPr id="16" name="スライド番号プレースホルダー 7"/>
          <p:cNvSpPr>
            <a:spLocks noGrp="1"/>
          </p:cNvSpPr>
          <p:nvPr/>
        </p:nvSpPr>
        <p:spPr>
          <a:xfrm>
            <a:off x="8625930" y="6421323"/>
            <a:ext cx="1066020" cy="365125"/>
          </a:xfrm>
          <a:prstGeom prst="rect">
            <a:avLst/>
          </a:prstGeom>
        </p:spPr>
        <p:txBody>
          <a:bodyPr vert="horz" lIns="91440" tIns="45720" rIns="91440" bIns="45720" rtlCol="0" anchor="ctr"/>
          <a:lstStyle>
            <a:defPPr>
              <a:defRPr lang="en-US"/>
            </a:defPPr>
            <a:lvl1pPr marL="0" algn="r" defTabSz="457200" rtl="0" eaLnBrk="1" latinLnBrk="0" hangingPunct="1">
              <a:defRPr sz="853"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600" dirty="0"/>
              <a:t>3</a:t>
            </a:r>
            <a:r>
              <a:rPr kumimoji="1" lang="en-US" altLang="ja-JP" sz="1600" smtClean="0"/>
              <a:t>1</a:t>
            </a:r>
            <a:endParaRPr kumimoji="1" lang="ja-JP" altLang="en-US" sz="1600" dirty="0"/>
          </a:p>
        </p:txBody>
      </p:sp>
    </p:spTree>
    <p:extLst>
      <p:ext uri="{BB962C8B-B14F-4D97-AF65-F5344CB8AC3E}">
        <p14:creationId xmlns:p14="http://schemas.microsoft.com/office/powerpoint/2010/main" val="788534007"/>
      </p:ext>
    </p:extLst>
  </p:cSld>
  <p:clrMapOvr>
    <a:masterClrMapping/>
  </p:clrMapOvr>
</p:sld>
</file>

<file path=ppt/theme/theme1.xml><?xml version="1.0" encoding="utf-8"?>
<a:theme xmlns:a="http://schemas.openxmlformats.org/drawingml/2006/main" name="レトロスペクト">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3388</TotalTime>
  <Words>1444</Words>
  <PresentationFormat>A4 210 x 297 mm</PresentationFormat>
  <Paragraphs>119</Paragraphs>
  <Slides>6</Slides>
  <Notes>1</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6</vt:i4>
      </vt:variant>
    </vt:vector>
  </HeadingPairs>
  <TitlesOfParts>
    <vt:vector size="14" baseType="lpstr">
      <vt:lpstr>ＭＳ Ｐゴシック</vt:lpstr>
      <vt:lpstr>UD デジタル 教科書体 NP-B</vt:lpstr>
      <vt:lpstr>メイリオ</vt:lpstr>
      <vt:lpstr>游ゴシック</vt:lpstr>
      <vt:lpstr>Calibri</vt:lpstr>
      <vt:lpstr>Calibri Light</vt:lpstr>
      <vt:lpstr>レトロスペクト</vt:lpstr>
      <vt:lpstr>Acrobat Document</vt:lpstr>
      <vt:lpstr>Ⅳ－４　　【施策展開の方向性】　 　　　　　　地域が支えあい、住み慣れた場所で安心して暮らせる　　 　　　　　　まちへ</vt:lpstr>
      <vt:lpstr>区における福祉・健康にかかる計画に基づく施策の推進（PDCAサイクル）　　　　　　　　　　　　　　　　　　</vt:lpstr>
      <vt:lpstr>〇障がい者スポーツの振興（ボッチャ大会の開催）  　区地域自立支援協議会等と連携し、障がいの有無にかかわらず、だれもがスポーツに親しめる地域共生の社会づくりを進めます。</vt:lpstr>
      <vt:lpstr>Ⅳ－４　　【施策展開の方向性】　 　　　　　　地域が支えあい、住みなれた場所で安心して暮らせる　　 　　　　　　まちへ</vt:lpstr>
      <vt:lpstr>Ⅴ　将来ビジョンの推進に向けて　</vt:lpstr>
      <vt:lpstr>（参考）　「大阪・関西万博」 開催に向けて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2023-01-05T05:38:36Z</cp:lastPrinted>
  <dcterms:created xsi:type="dcterms:W3CDTF">2022-08-03T06:59:35Z</dcterms:created>
  <dcterms:modified xsi:type="dcterms:W3CDTF">2023-02-09T08:08:45Z</dcterms:modified>
</cp:coreProperties>
</file>