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471" r:id="rId2"/>
    <p:sldId id="468" r:id="rId3"/>
    <p:sldId id="474" r:id="rId4"/>
    <p:sldId id="470" r:id="rId5"/>
    <p:sldId id="472" r:id="rId6"/>
    <p:sldId id="473" r:id="rId7"/>
  </p:sldIdLst>
  <p:sldSz cx="6858000" cy="9906000" type="A4"/>
  <p:notesSz cx="6807200" cy="9939338"/>
  <p:defaultText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D0D8E8"/>
    <a:srgbClr val="17375E"/>
    <a:srgbClr val="FF7C80"/>
    <a:srgbClr val="FFE2E3"/>
    <a:srgbClr val="78B832"/>
    <a:srgbClr val="E41CAB"/>
    <a:srgbClr val="098D22"/>
    <a:srgbClr val="000000"/>
    <a:srgbClr val="FCDD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88483" autoAdjust="0"/>
  </p:normalViewPr>
  <p:slideViewPr>
    <p:cSldViewPr>
      <p:cViewPr varScale="1">
        <p:scale>
          <a:sx n="59" d="100"/>
          <a:sy n="59" d="100"/>
        </p:scale>
        <p:origin x="2448" y="38"/>
      </p:cViewPr>
      <p:guideLst>
        <p:guide orient="horz" pos="3120"/>
        <p:guide pos="2160"/>
      </p:guideLst>
    </p:cSldViewPr>
  </p:slideViewPr>
  <p:outlineViewPr>
    <p:cViewPr>
      <p:scale>
        <a:sx n="33" d="100"/>
        <a:sy n="33" d="100"/>
      </p:scale>
      <p:origin x="0" y="5424"/>
    </p:cViewPr>
  </p:outlineViewPr>
  <p:notesTextViewPr>
    <p:cViewPr>
      <p:scale>
        <a:sx n="100" d="100"/>
        <a:sy n="100" d="100"/>
      </p:scale>
      <p:origin x="0" y="0"/>
    </p:cViewPr>
  </p:notesTextViewPr>
  <p:sorterViewPr>
    <p:cViewPr>
      <p:scale>
        <a:sx n="66" d="100"/>
        <a:sy n="66" d="100"/>
      </p:scale>
      <p:origin x="0" y="-2190"/>
    </p:cViewPr>
  </p:sorterViewPr>
  <p:notesViewPr>
    <p:cSldViewPr>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2" y="0"/>
            <a:ext cx="2950529" cy="497524"/>
          </a:xfrm>
          <a:prstGeom prst="rect">
            <a:avLst/>
          </a:prstGeom>
        </p:spPr>
        <p:txBody>
          <a:bodyPr vert="horz" lIns="91550" tIns="45774" rIns="91550" bIns="45774" rtlCol="0"/>
          <a:lstStyle>
            <a:lvl1pPr algn="r">
              <a:defRPr sz="1200"/>
            </a:lvl1pPr>
          </a:lstStyle>
          <a:p>
            <a:fld id="{52FF88FC-A6FE-4328-BB31-D0CB93975EA9}" type="datetimeFigureOut">
              <a:rPr kumimoji="1" lang="ja-JP" altLang="en-US" smtClean="0"/>
              <a:pPr/>
              <a:t>2025/5/27</a:t>
            </a:fld>
            <a:endParaRPr kumimoji="1" lang="ja-JP" altLang="en-US"/>
          </a:p>
        </p:txBody>
      </p:sp>
      <p:sp>
        <p:nvSpPr>
          <p:cNvPr id="4" name="フッター プレースホルダー 3"/>
          <p:cNvSpPr>
            <a:spLocks noGrp="1"/>
          </p:cNvSpPr>
          <p:nvPr>
            <p:ph type="ftr" sz="quarter" idx="2"/>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0227"/>
            <a:ext cx="2950529" cy="497523"/>
          </a:xfrm>
          <a:prstGeom prst="rect">
            <a:avLst/>
          </a:prstGeom>
        </p:spPr>
        <p:txBody>
          <a:bodyPr vert="horz" lIns="91550" tIns="45774" rIns="91550" bIns="45774" rtlCol="0" anchor="b"/>
          <a:lstStyle>
            <a:lvl1pPr algn="r">
              <a:defRPr sz="1200"/>
            </a:lvl1pPr>
          </a:lstStyle>
          <a:p>
            <a:fld id="{DAD695F6-1B96-41B7-8348-1DA495E45FDD}" type="slidenum">
              <a:rPr kumimoji="1" lang="ja-JP" altLang="en-US" smtClean="0"/>
              <a:pPr/>
              <a:t>‹#›</a:t>
            </a:fld>
            <a:endParaRPr kumimoji="1" lang="ja-JP" altLang="en-US"/>
          </a:p>
        </p:txBody>
      </p:sp>
    </p:spTree>
    <p:extLst>
      <p:ext uri="{BB962C8B-B14F-4D97-AF65-F5344CB8AC3E}">
        <p14:creationId xmlns:p14="http://schemas.microsoft.com/office/powerpoint/2010/main" val="32032859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529" cy="497524"/>
          </a:xfrm>
          <a:prstGeom prst="rect">
            <a:avLst/>
          </a:prstGeom>
        </p:spPr>
        <p:txBody>
          <a:bodyPr vert="horz" lIns="91550" tIns="45774" rIns="91550" bIns="45774"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2" y="0"/>
            <a:ext cx="2950529" cy="497524"/>
          </a:xfrm>
          <a:prstGeom prst="rect">
            <a:avLst/>
          </a:prstGeom>
        </p:spPr>
        <p:txBody>
          <a:bodyPr vert="horz" lIns="91550" tIns="45774" rIns="91550" bIns="45774" rtlCol="0"/>
          <a:lstStyle>
            <a:lvl1pPr algn="r">
              <a:defRPr sz="1200"/>
            </a:lvl1pPr>
          </a:lstStyle>
          <a:p>
            <a:fld id="{96E4ED39-7085-4A07-A001-0DF5BA4F9AF4}" type="datetimeFigureOut">
              <a:rPr kumimoji="1" lang="ja-JP" altLang="en-US" smtClean="0"/>
              <a:pPr/>
              <a:t>2025/5/27</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7450"/>
          </a:xfrm>
          <a:prstGeom prst="rect">
            <a:avLst/>
          </a:prstGeom>
          <a:noFill/>
          <a:ln w="12700">
            <a:solidFill>
              <a:prstClr val="black"/>
            </a:solidFill>
          </a:ln>
        </p:spPr>
        <p:txBody>
          <a:bodyPr vert="horz" lIns="91550" tIns="45774" rIns="91550" bIns="45774" rtlCol="0" anchor="ctr"/>
          <a:lstStyle/>
          <a:p>
            <a:endParaRPr lang="ja-JP" altLang="en-US"/>
          </a:p>
        </p:txBody>
      </p:sp>
      <p:sp>
        <p:nvSpPr>
          <p:cNvPr id="5" name="ノート プレースホルダ 4"/>
          <p:cNvSpPr>
            <a:spLocks noGrp="1"/>
          </p:cNvSpPr>
          <p:nvPr>
            <p:ph type="body" sz="quarter" idx="3"/>
          </p:nvPr>
        </p:nvSpPr>
        <p:spPr>
          <a:xfrm>
            <a:off x="680403" y="4720909"/>
            <a:ext cx="5446396" cy="4472940"/>
          </a:xfrm>
          <a:prstGeom prst="rect">
            <a:avLst/>
          </a:prstGeom>
        </p:spPr>
        <p:txBody>
          <a:bodyPr vert="horz" lIns="91550" tIns="45774" rIns="91550" bIns="4577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227"/>
            <a:ext cx="2950529" cy="497523"/>
          </a:xfrm>
          <a:prstGeom prst="rect">
            <a:avLst/>
          </a:prstGeom>
        </p:spPr>
        <p:txBody>
          <a:bodyPr vert="horz" lIns="91550" tIns="45774" rIns="91550" bIns="4577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2" y="9440227"/>
            <a:ext cx="2950529" cy="497523"/>
          </a:xfrm>
          <a:prstGeom prst="rect">
            <a:avLst/>
          </a:prstGeom>
        </p:spPr>
        <p:txBody>
          <a:bodyPr vert="horz" lIns="91550" tIns="45774" rIns="91550" bIns="45774" rtlCol="0" anchor="b"/>
          <a:lstStyle>
            <a:lvl1pPr algn="r">
              <a:defRPr sz="1200"/>
            </a:lvl1pPr>
          </a:lstStyle>
          <a:p>
            <a:fld id="{F4AAD90A-FD3D-445F-B763-18C6F11B72E2}" type="slidenum">
              <a:rPr kumimoji="1" lang="ja-JP" altLang="en-US" smtClean="0"/>
              <a:pPr/>
              <a:t>‹#›</a:t>
            </a:fld>
            <a:endParaRPr kumimoji="1" lang="ja-JP" altLang="en-US"/>
          </a:p>
        </p:txBody>
      </p:sp>
    </p:spTree>
    <p:extLst>
      <p:ext uri="{BB962C8B-B14F-4D97-AF65-F5344CB8AC3E}">
        <p14:creationId xmlns:p14="http://schemas.microsoft.com/office/powerpoint/2010/main" val="3591294602"/>
      </p:ext>
    </p:extLst>
  </p:cSld>
  <p:clrMap bg1="lt1" tx1="dk1" bg2="lt2" tx2="dk2" accent1="accent1" accent2="accent2" accent3="accent3" accent4="accent4" accent5="accent5" accent6="accent6" hlink="hlink" folHlink="folHlink"/>
  <p:hf sldNum="0" hdr="0" ftr="0" dt="0"/>
  <p:notesStyle>
    <a:lvl1pPr marL="0" algn="l" defTabSz="914331" rtl="0" eaLnBrk="1" latinLnBrk="0" hangingPunct="1">
      <a:defRPr kumimoji="1" sz="1200" kern="1200">
        <a:solidFill>
          <a:schemeClr val="tx1"/>
        </a:solidFill>
        <a:latin typeface="+mn-lt"/>
        <a:ea typeface="+mn-ea"/>
        <a:cs typeface="+mn-cs"/>
      </a:defRPr>
    </a:lvl1pPr>
    <a:lvl2pPr marL="457165" algn="l" defTabSz="914331" rtl="0" eaLnBrk="1" latinLnBrk="0" hangingPunct="1">
      <a:defRPr kumimoji="1" sz="1200" kern="1200">
        <a:solidFill>
          <a:schemeClr val="tx1"/>
        </a:solidFill>
        <a:latin typeface="+mn-lt"/>
        <a:ea typeface="+mn-ea"/>
        <a:cs typeface="+mn-cs"/>
      </a:defRPr>
    </a:lvl2pPr>
    <a:lvl3pPr marL="914331" algn="l" defTabSz="914331" rtl="0" eaLnBrk="1" latinLnBrk="0" hangingPunct="1">
      <a:defRPr kumimoji="1" sz="1200" kern="1200">
        <a:solidFill>
          <a:schemeClr val="tx1"/>
        </a:solidFill>
        <a:latin typeface="+mn-lt"/>
        <a:ea typeface="+mn-ea"/>
        <a:cs typeface="+mn-cs"/>
      </a:defRPr>
    </a:lvl3pPr>
    <a:lvl4pPr marL="1371495" algn="l" defTabSz="914331" rtl="0" eaLnBrk="1" latinLnBrk="0" hangingPunct="1">
      <a:defRPr kumimoji="1" sz="1200" kern="1200">
        <a:solidFill>
          <a:schemeClr val="tx1"/>
        </a:solidFill>
        <a:latin typeface="+mn-lt"/>
        <a:ea typeface="+mn-ea"/>
        <a:cs typeface="+mn-cs"/>
      </a:defRPr>
    </a:lvl4pPr>
    <a:lvl5pPr marL="1828660" algn="l" defTabSz="914331" rtl="0" eaLnBrk="1" latinLnBrk="0" hangingPunct="1">
      <a:defRPr kumimoji="1" sz="1200" kern="1200">
        <a:solidFill>
          <a:schemeClr val="tx1"/>
        </a:solidFill>
        <a:latin typeface="+mn-lt"/>
        <a:ea typeface="+mn-ea"/>
        <a:cs typeface="+mn-cs"/>
      </a:defRPr>
    </a:lvl5pPr>
    <a:lvl6pPr marL="2285826" algn="l" defTabSz="914331" rtl="0" eaLnBrk="1" latinLnBrk="0" hangingPunct="1">
      <a:defRPr kumimoji="1" sz="1200" kern="1200">
        <a:solidFill>
          <a:schemeClr val="tx1"/>
        </a:solidFill>
        <a:latin typeface="+mn-lt"/>
        <a:ea typeface="+mn-ea"/>
        <a:cs typeface="+mn-cs"/>
      </a:defRPr>
    </a:lvl6pPr>
    <a:lvl7pPr marL="2742990" algn="l" defTabSz="914331" rtl="0" eaLnBrk="1" latinLnBrk="0" hangingPunct="1">
      <a:defRPr kumimoji="1" sz="1200" kern="1200">
        <a:solidFill>
          <a:schemeClr val="tx1"/>
        </a:solidFill>
        <a:latin typeface="+mn-lt"/>
        <a:ea typeface="+mn-ea"/>
        <a:cs typeface="+mn-cs"/>
      </a:defRPr>
    </a:lvl7pPr>
    <a:lvl8pPr marL="3200156" algn="l" defTabSz="914331" rtl="0" eaLnBrk="1" latinLnBrk="0" hangingPunct="1">
      <a:defRPr kumimoji="1" sz="1200" kern="1200">
        <a:solidFill>
          <a:schemeClr val="tx1"/>
        </a:solidFill>
        <a:latin typeface="+mn-lt"/>
        <a:ea typeface="+mn-ea"/>
        <a:cs typeface="+mn-cs"/>
      </a:defRPr>
    </a:lvl8pPr>
    <a:lvl9pPr marL="3657321" algn="l" defTabSz="914331"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5"/>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65" indent="0" algn="ctr">
              <a:buNone/>
              <a:defRPr>
                <a:solidFill>
                  <a:schemeClr val="tx1">
                    <a:tint val="75000"/>
                  </a:schemeClr>
                </a:solidFill>
              </a:defRPr>
            </a:lvl2pPr>
            <a:lvl3pPr marL="914331" indent="0" algn="ctr">
              <a:buNone/>
              <a:defRPr>
                <a:solidFill>
                  <a:schemeClr val="tx1">
                    <a:tint val="75000"/>
                  </a:schemeClr>
                </a:solidFill>
              </a:defRPr>
            </a:lvl3pPr>
            <a:lvl4pPr marL="1371495" indent="0" algn="ctr">
              <a:buNone/>
              <a:defRPr>
                <a:solidFill>
                  <a:schemeClr val="tx1">
                    <a:tint val="75000"/>
                  </a:schemeClr>
                </a:solidFill>
              </a:defRPr>
            </a:lvl4pPr>
            <a:lvl5pPr marL="1828660" indent="0" algn="ctr">
              <a:buNone/>
              <a:defRPr>
                <a:solidFill>
                  <a:schemeClr val="tx1">
                    <a:tint val="75000"/>
                  </a:schemeClr>
                </a:solidFill>
              </a:defRPr>
            </a:lvl5pPr>
            <a:lvl6pPr marL="2285826" indent="0" algn="ctr">
              <a:buNone/>
              <a:defRPr>
                <a:solidFill>
                  <a:schemeClr val="tx1">
                    <a:tint val="75000"/>
                  </a:schemeClr>
                </a:solidFill>
              </a:defRPr>
            </a:lvl6pPr>
            <a:lvl7pPr marL="2742990" indent="0" algn="ctr">
              <a:buNone/>
              <a:defRPr>
                <a:solidFill>
                  <a:schemeClr val="tx1">
                    <a:tint val="75000"/>
                  </a:schemeClr>
                </a:solidFill>
              </a:defRPr>
            </a:lvl7pPr>
            <a:lvl8pPr marL="3200156" indent="0" algn="ctr">
              <a:buNone/>
              <a:defRPr>
                <a:solidFill>
                  <a:schemeClr val="tx1">
                    <a:tint val="75000"/>
                  </a:schemeClr>
                </a:solidFill>
              </a:defRPr>
            </a:lvl8pPr>
            <a:lvl9pPr marL="365732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92E9B60-8CE2-4C1F-96F7-602AE2C5F0DE}"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9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13BEE78-2B54-49B1-976D-BEC3C0410F01}"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290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7"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ECED714-D002-4E8A-9E1C-B6424453AB40}"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564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E3885B6-CB0A-401A-A0F3-D063EAD0D050}"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469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165" indent="0">
              <a:buNone/>
              <a:defRPr sz="1800">
                <a:solidFill>
                  <a:schemeClr val="tx1">
                    <a:tint val="75000"/>
                  </a:schemeClr>
                </a:solidFill>
              </a:defRPr>
            </a:lvl2pPr>
            <a:lvl3pPr marL="914331" indent="0">
              <a:buNone/>
              <a:defRPr sz="1600">
                <a:solidFill>
                  <a:schemeClr val="tx1">
                    <a:tint val="75000"/>
                  </a:schemeClr>
                </a:solidFill>
              </a:defRPr>
            </a:lvl3pPr>
            <a:lvl4pPr marL="1371495" indent="0">
              <a:buNone/>
              <a:defRPr sz="1400">
                <a:solidFill>
                  <a:schemeClr val="tx1">
                    <a:tint val="75000"/>
                  </a:schemeClr>
                </a:solidFill>
              </a:defRPr>
            </a:lvl4pPr>
            <a:lvl5pPr marL="1828660" indent="0">
              <a:buNone/>
              <a:defRPr sz="1400">
                <a:solidFill>
                  <a:schemeClr val="tx1">
                    <a:tint val="75000"/>
                  </a:schemeClr>
                </a:solidFill>
              </a:defRPr>
            </a:lvl5pPr>
            <a:lvl6pPr marL="2285826" indent="0">
              <a:buNone/>
              <a:defRPr sz="1400">
                <a:solidFill>
                  <a:schemeClr val="tx1">
                    <a:tint val="75000"/>
                  </a:schemeClr>
                </a:solidFill>
              </a:defRPr>
            </a:lvl6pPr>
            <a:lvl7pPr marL="2742990" indent="0">
              <a:buNone/>
              <a:defRPr sz="1400">
                <a:solidFill>
                  <a:schemeClr val="tx1">
                    <a:tint val="75000"/>
                  </a:schemeClr>
                </a:solidFill>
              </a:defRPr>
            </a:lvl7pPr>
            <a:lvl8pPr marL="3200156" indent="0">
              <a:buNone/>
              <a:defRPr sz="1400">
                <a:solidFill>
                  <a:schemeClr val="tx1">
                    <a:tint val="75000"/>
                  </a:schemeClr>
                </a:solidFill>
              </a:defRPr>
            </a:lvl8pPr>
            <a:lvl9pPr marL="365732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54B9E3A-B5D2-481B-84EB-1D1DB33E05C1}"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8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2" y="3081871"/>
            <a:ext cx="2257426"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73C0A12-65F2-4BE0-BD6F-C5806A48D4A1}"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534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2"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165" indent="0">
              <a:buNone/>
              <a:defRPr sz="2000" b="1"/>
            </a:lvl2pPr>
            <a:lvl3pPr marL="914331" indent="0">
              <a:buNone/>
              <a:defRPr sz="1800" b="1"/>
            </a:lvl3pPr>
            <a:lvl4pPr marL="1371495" indent="0">
              <a:buNone/>
              <a:defRPr sz="1600" b="1"/>
            </a:lvl4pPr>
            <a:lvl5pPr marL="1828660" indent="0">
              <a:buNone/>
              <a:defRPr sz="1600" b="1"/>
            </a:lvl5pPr>
            <a:lvl6pPr marL="2285826" indent="0">
              <a:buNone/>
              <a:defRPr sz="1600" b="1"/>
            </a:lvl6pPr>
            <a:lvl7pPr marL="2742990" indent="0">
              <a:buNone/>
              <a:defRPr sz="1600" b="1"/>
            </a:lvl7pPr>
            <a:lvl8pPr marL="3200156" indent="0">
              <a:buNone/>
              <a:defRPr sz="1600" b="1"/>
            </a:lvl8pPr>
            <a:lvl9pPr marL="365732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3AF252B-F8A7-4BA7-A12A-7EDD8B549839}"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00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A9EE87D-E18E-4A39-A2F9-693236E1CD52}"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566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061109-92EF-46CE-94ED-D77927FFDAE3}"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486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5"/>
            <a:ext cx="2256235" cy="6775980"/>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F8CEEC-EB02-42BF-811C-24978D0A5EB2}"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7579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4"/>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65" indent="0">
              <a:buNone/>
              <a:defRPr sz="2800"/>
            </a:lvl2pPr>
            <a:lvl3pPr marL="914331" indent="0">
              <a:buNone/>
              <a:defRPr sz="2400"/>
            </a:lvl3pPr>
            <a:lvl4pPr marL="1371495" indent="0">
              <a:buNone/>
              <a:defRPr sz="2000"/>
            </a:lvl4pPr>
            <a:lvl5pPr marL="1828660" indent="0">
              <a:buNone/>
              <a:defRPr sz="2000"/>
            </a:lvl5pPr>
            <a:lvl6pPr marL="2285826" indent="0">
              <a:buNone/>
              <a:defRPr sz="2000"/>
            </a:lvl6pPr>
            <a:lvl7pPr marL="2742990" indent="0">
              <a:buNone/>
              <a:defRPr sz="2000"/>
            </a:lvl7pPr>
            <a:lvl8pPr marL="3200156" indent="0">
              <a:buNone/>
              <a:defRPr sz="2000"/>
            </a:lvl8pPr>
            <a:lvl9pPr marL="3657321"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6"/>
            <a:ext cx="4114800" cy="1162578"/>
          </a:xfrm>
        </p:spPr>
        <p:txBody>
          <a:bodyPr/>
          <a:lstStyle>
            <a:lvl1pPr marL="0" indent="0">
              <a:buNone/>
              <a:defRPr sz="1400"/>
            </a:lvl1pPr>
            <a:lvl2pPr marL="457165" indent="0">
              <a:buNone/>
              <a:defRPr sz="1200"/>
            </a:lvl2pPr>
            <a:lvl3pPr marL="914331" indent="0">
              <a:buNone/>
              <a:defRPr sz="1000"/>
            </a:lvl3pPr>
            <a:lvl4pPr marL="1371495" indent="0">
              <a:buNone/>
              <a:defRPr sz="900"/>
            </a:lvl4pPr>
            <a:lvl5pPr marL="1828660" indent="0">
              <a:buNone/>
              <a:defRPr sz="900"/>
            </a:lvl5pPr>
            <a:lvl6pPr marL="2285826" indent="0">
              <a:buNone/>
              <a:defRPr sz="900"/>
            </a:lvl6pPr>
            <a:lvl7pPr marL="2742990" indent="0">
              <a:buNone/>
              <a:defRPr sz="900"/>
            </a:lvl7pPr>
            <a:lvl8pPr marL="3200156" indent="0">
              <a:buNone/>
              <a:defRPr sz="900"/>
            </a:lvl8pPr>
            <a:lvl9pPr marL="365732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5B60BF5-F292-4145-9A6B-A3C3C41E2037}"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36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33" tIns="45717" rIns="91433" bIns="4571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5"/>
            <a:ext cx="6172200" cy="6537502"/>
          </a:xfrm>
          <a:prstGeom prst="rect">
            <a:avLst/>
          </a:prstGeom>
        </p:spPr>
        <p:txBody>
          <a:bodyPr vert="horz" lIns="91433" tIns="45717" rIns="91433" bIns="4571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33" tIns="45717" rIns="91433" bIns="45717" rtlCol="0" anchor="ctr"/>
          <a:lstStyle>
            <a:lvl1pPr algn="l">
              <a:defRPr sz="1200">
                <a:solidFill>
                  <a:schemeClr val="tx1">
                    <a:tint val="75000"/>
                  </a:schemeClr>
                </a:solidFill>
              </a:defRPr>
            </a:lvl1pPr>
          </a:lstStyle>
          <a:p>
            <a:fld id="{AA69595B-394E-4223-BED5-3F16AE1B851D}" type="datetime1">
              <a:rPr lang="ja-JP" altLang="en-US" smtClean="0">
                <a:solidFill>
                  <a:prstClr val="black">
                    <a:tint val="75000"/>
                  </a:prstClr>
                </a:solidFill>
              </a:rPr>
              <a:t>2025/5/27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1" y="9181398"/>
            <a:ext cx="2171700" cy="527402"/>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33" tIns="45717" rIns="91433" bIns="45717" rtlCol="0" anchor="ctr"/>
          <a:lstStyle>
            <a:lvl1pPr algn="r">
              <a:defRPr sz="1200">
                <a:solidFill>
                  <a:schemeClr val="tx1">
                    <a:tint val="75000"/>
                  </a:schemeClr>
                </a:solidFill>
              </a:defRPr>
            </a:lvl1pPr>
          </a:lstStyle>
          <a:p>
            <a:fld id="{F62D3EF7-68D2-459C-881D-6CCC2777D23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9002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331" rtl="0" eaLnBrk="1" latinLnBrk="0" hangingPunct="1">
        <a:spcBef>
          <a:spcPct val="0"/>
        </a:spcBef>
        <a:buNone/>
        <a:defRPr kumimoji="1" sz="4400" kern="1200">
          <a:solidFill>
            <a:schemeClr val="tx1"/>
          </a:solidFill>
          <a:latin typeface="+mj-lt"/>
          <a:ea typeface="+mj-ea"/>
          <a:cs typeface="+mj-cs"/>
        </a:defRPr>
      </a:lvl1pPr>
    </p:titleStyle>
    <p:bodyStyle>
      <a:lvl1pPr marL="342874" indent="-342874" algn="l" defTabSz="914331"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94" indent="-285728" algn="l" defTabSz="914331"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13" indent="-228582" algn="l" defTabSz="914331"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7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4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08"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57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39"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03" indent="-228582" algn="l" defTabSz="914331"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31" rtl="0" eaLnBrk="1" latinLnBrk="0" hangingPunct="1">
        <a:defRPr kumimoji="1" sz="1800" kern="1200">
          <a:solidFill>
            <a:schemeClr val="tx1"/>
          </a:solidFill>
          <a:latin typeface="+mn-lt"/>
          <a:ea typeface="+mn-ea"/>
          <a:cs typeface="+mn-cs"/>
        </a:defRPr>
      </a:lvl1pPr>
      <a:lvl2pPr marL="457165" algn="l" defTabSz="914331" rtl="0" eaLnBrk="1" latinLnBrk="0" hangingPunct="1">
        <a:defRPr kumimoji="1" sz="1800" kern="1200">
          <a:solidFill>
            <a:schemeClr val="tx1"/>
          </a:solidFill>
          <a:latin typeface="+mn-lt"/>
          <a:ea typeface="+mn-ea"/>
          <a:cs typeface="+mn-cs"/>
        </a:defRPr>
      </a:lvl2pPr>
      <a:lvl3pPr marL="914331" algn="l" defTabSz="914331" rtl="0" eaLnBrk="1" latinLnBrk="0" hangingPunct="1">
        <a:defRPr kumimoji="1" sz="1800" kern="1200">
          <a:solidFill>
            <a:schemeClr val="tx1"/>
          </a:solidFill>
          <a:latin typeface="+mn-lt"/>
          <a:ea typeface="+mn-ea"/>
          <a:cs typeface="+mn-cs"/>
        </a:defRPr>
      </a:lvl3pPr>
      <a:lvl4pPr marL="1371495" algn="l" defTabSz="914331" rtl="0" eaLnBrk="1" latinLnBrk="0" hangingPunct="1">
        <a:defRPr kumimoji="1" sz="1800" kern="1200">
          <a:solidFill>
            <a:schemeClr val="tx1"/>
          </a:solidFill>
          <a:latin typeface="+mn-lt"/>
          <a:ea typeface="+mn-ea"/>
          <a:cs typeface="+mn-cs"/>
        </a:defRPr>
      </a:lvl4pPr>
      <a:lvl5pPr marL="1828660" algn="l" defTabSz="914331" rtl="0" eaLnBrk="1" latinLnBrk="0" hangingPunct="1">
        <a:defRPr kumimoji="1" sz="1800" kern="1200">
          <a:solidFill>
            <a:schemeClr val="tx1"/>
          </a:solidFill>
          <a:latin typeface="+mn-lt"/>
          <a:ea typeface="+mn-ea"/>
          <a:cs typeface="+mn-cs"/>
        </a:defRPr>
      </a:lvl5pPr>
      <a:lvl6pPr marL="2285826" algn="l" defTabSz="914331" rtl="0" eaLnBrk="1" latinLnBrk="0" hangingPunct="1">
        <a:defRPr kumimoji="1" sz="1800" kern="1200">
          <a:solidFill>
            <a:schemeClr val="tx1"/>
          </a:solidFill>
          <a:latin typeface="+mn-lt"/>
          <a:ea typeface="+mn-ea"/>
          <a:cs typeface="+mn-cs"/>
        </a:defRPr>
      </a:lvl6pPr>
      <a:lvl7pPr marL="2742990" algn="l" defTabSz="914331" rtl="0" eaLnBrk="1" latinLnBrk="0" hangingPunct="1">
        <a:defRPr kumimoji="1" sz="1800" kern="1200">
          <a:solidFill>
            <a:schemeClr val="tx1"/>
          </a:solidFill>
          <a:latin typeface="+mn-lt"/>
          <a:ea typeface="+mn-ea"/>
          <a:cs typeface="+mn-cs"/>
        </a:defRPr>
      </a:lvl7pPr>
      <a:lvl8pPr marL="3200156" algn="l" defTabSz="914331" rtl="0" eaLnBrk="1" latinLnBrk="0" hangingPunct="1">
        <a:defRPr kumimoji="1" sz="1800" kern="1200">
          <a:solidFill>
            <a:schemeClr val="tx1"/>
          </a:solidFill>
          <a:latin typeface="+mn-lt"/>
          <a:ea typeface="+mn-ea"/>
          <a:cs typeface="+mn-cs"/>
        </a:defRPr>
      </a:lvl8pPr>
      <a:lvl9pPr marL="3657321" algn="l" defTabSz="91433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2767" y="37879"/>
            <a:ext cx="4771637" cy="287079"/>
          </a:xfrm>
          <a:prstGeom prst="roundRect">
            <a:avLst/>
          </a:prstGeom>
          <a:solidFill>
            <a:srgbClr val="E4103D"/>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bg1"/>
                </a:solidFill>
                <a:latin typeface="HGP創英角ｺﾞｼｯｸUB" panose="020B0900000000000000" pitchFamily="50" charset="-128"/>
                <a:ea typeface="HGP創英角ｺﾞｼｯｸUB" panose="020B0900000000000000" pitchFamily="50" charset="-128"/>
              </a:rPr>
              <a:t>令和７年度　城東区運営方針　主な具体的取組み</a:t>
            </a:r>
            <a:endParaRPr lang="ja-JP" altLang="en-US" sz="1400" strike="sngStrike" dirty="0">
              <a:solidFill>
                <a:schemeClr val="tx1"/>
              </a:solidFill>
              <a:latin typeface="HGP創英角ｺﾞｼｯｸUB" panose="020B0900000000000000" pitchFamily="50" charset="-128"/>
              <a:ea typeface="HGP創英角ｺﾞｼｯｸUB" panose="020B0900000000000000" pitchFamily="50" charset="-128"/>
            </a:endParaRPr>
          </a:p>
        </p:txBody>
      </p:sp>
      <p:pic>
        <p:nvPicPr>
          <p:cNvPr id="4" name="図 3" descr="C:\Users\i4251782\Desktop\キャラ_吹き出し.jpg"/>
          <p:cNvPicPr>
            <a:picLocks noChangeAspect="1"/>
          </p:cNvPicPr>
          <p:nvPr/>
        </p:nvPicPr>
        <p:blipFill>
          <a:blip r:embed="rId2" cstate="print">
            <a:extLst>
              <a:ext uri="{28A0092B-C50C-407E-A947-70E740481C1C}">
                <a14:useLocalDpi xmlns:a14="http://schemas.microsoft.com/office/drawing/2010/main"/>
              </a:ext>
            </a:extLst>
          </a:blip>
          <a:srcRect/>
          <a:stretch>
            <a:fillRect/>
          </a:stretch>
        </p:blipFill>
        <p:spPr bwMode="auto">
          <a:xfrm>
            <a:off x="5653032" y="56456"/>
            <a:ext cx="512272" cy="688917"/>
          </a:xfrm>
          <a:prstGeom prst="rect">
            <a:avLst/>
          </a:prstGeom>
          <a:noFill/>
          <a:ln>
            <a:noFill/>
          </a:ln>
        </p:spPr>
      </p:pic>
      <p:sp>
        <p:nvSpPr>
          <p:cNvPr id="5" name="正方形/長方形 4"/>
          <p:cNvSpPr/>
          <p:nvPr/>
        </p:nvSpPr>
        <p:spPr>
          <a:xfrm>
            <a:off x="5102780" y="776536"/>
            <a:ext cx="1484784" cy="33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城東区マスコットキャラクター</a:t>
            </a:r>
            <a:endParaRPr kumimoji="1" lang="en-US" altLang="ja-JP" sz="800" dirty="0">
              <a:solidFill>
                <a:schemeClr val="tx1"/>
              </a:solidFill>
            </a:endParaRPr>
          </a:p>
          <a:p>
            <a:pPr algn="ctr"/>
            <a:r>
              <a:rPr lang="ja-JP" altLang="en-US" sz="800" dirty="0">
                <a:solidFill>
                  <a:schemeClr val="tx1"/>
                </a:solidFill>
              </a:rPr>
              <a:t>「コスモちゃん」</a:t>
            </a:r>
            <a:endParaRPr kumimoji="1" lang="ja-JP" altLang="en-US" sz="800" dirty="0">
              <a:solidFill>
                <a:schemeClr val="tx1"/>
              </a:solidFill>
            </a:endParaRPr>
          </a:p>
        </p:txBody>
      </p:sp>
      <p:sp>
        <p:nvSpPr>
          <p:cNvPr id="6" name="正方形/長方形 5"/>
          <p:cNvSpPr/>
          <p:nvPr/>
        </p:nvSpPr>
        <p:spPr>
          <a:xfrm>
            <a:off x="116631" y="505054"/>
            <a:ext cx="4771637" cy="415498"/>
          </a:xfrm>
          <a:prstGeom prst="rect">
            <a:avLst/>
          </a:prstGeom>
        </p:spPr>
        <p:txBody>
          <a:bodyPr wrap="square">
            <a:spAutoFit/>
          </a:bodyPr>
          <a:lstStyle/>
          <a:p>
            <a:r>
              <a:rPr lang="ja-JP" altLang="en-US" sz="1050" dirty="0">
                <a:solidFill>
                  <a:srgbClr val="000000"/>
                </a:solidFill>
                <a:latin typeface="メイリオ" panose="020B0604030504040204" pitchFamily="50" charset="-128"/>
                <a:ea typeface="メイリオ" panose="020B0604030504040204" pitchFamily="50" charset="-128"/>
              </a:rPr>
              <a:t>　令和</a:t>
            </a:r>
            <a:r>
              <a:rPr lang="en-US" altLang="ja-JP" sz="1050" dirty="0">
                <a:solidFill>
                  <a:srgbClr val="000000"/>
                </a:solidFill>
                <a:latin typeface="メイリオ" panose="020B0604030504040204" pitchFamily="50" charset="-128"/>
                <a:ea typeface="メイリオ" panose="020B0604030504040204" pitchFamily="50" charset="-128"/>
              </a:rPr>
              <a:t>7</a:t>
            </a:r>
            <a:r>
              <a:rPr lang="ja-JP" altLang="en-US" sz="1050" dirty="0">
                <a:solidFill>
                  <a:srgbClr val="000000"/>
                </a:solidFill>
                <a:latin typeface="メイリオ" panose="020B0604030504040204" pitchFamily="50" charset="-128"/>
                <a:ea typeface="メイリオ" panose="020B0604030504040204" pitchFamily="50" charset="-128"/>
              </a:rPr>
              <a:t>年度城東区運営方針に掲げております「重点的に取り組む経営課題</a:t>
            </a:r>
            <a:r>
              <a:rPr lang="ja-JP" altLang="en-US" sz="1050" dirty="0">
                <a:latin typeface="メイリオ" panose="020B0604030504040204" pitchFamily="50" charset="-128"/>
                <a:ea typeface="メイリオ" panose="020B0604030504040204" pitchFamily="50" charset="-128"/>
              </a:rPr>
              <a:t> 」それぞれの課題解決に向けた主な具体的取組み（事務事業レベル）です。</a:t>
            </a:r>
          </a:p>
        </p:txBody>
      </p:sp>
      <p:sp>
        <p:nvSpPr>
          <p:cNvPr id="7" name="ホームベース 6"/>
          <p:cNvSpPr/>
          <p:nvPr/>
        </p:nvSpPr>
        <p:spPr>
          <a:xfrm>
            <a:off x="64392" y="1064568"/>
            <a:ext cx="6676975" cy="221874"/>
          </a:xfrm>
          <a:prstGeom prst="homePlate">
            <a:avLst/>
          </a:prstGeom>
          <a:solidFill>
            <a:srgbClr val="E41CAB"/>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経営課題１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人と人がつながり、城東区を誇りに思えるコミュニティ豊かなまち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62880" y="1352600"/>
            <a:ext cx="6680373" cy="2559411"/>
            <a:chOff x="6632633" y="2481242"/>
            <a:chExt cx="5060462" cy="1387299"/>
          </a:xfrm>
        </p:grpSpPr>
        <p:sp>
          <p:nvSpPr>
            <p:cNvPr id="10" name="正方形/長方形 9"/>
            <p:cNvSpPr/>
            <p:nvPr/>
          </p:nvSpPr>
          <p:spPr>
            <a:xfrm>
              <a:off x="6772849" y="2481243"/>
              <a:ext cx="4920245" cy="1360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地域におけるつながりを通じたまちづくり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①区役所・中間支援組織（まちづくりセンター）による地域活動協議会支援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・各地域活動状況の情報収集と情報共有支援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・ＩＣＴの活用支援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・担い手不足解消への取組み支援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②各地域活動協議会の活動内容等の情報発信支援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・区広報誌において、地域活動協議会の意義、機能にかかる情報発信、地域活動の紹介記事掲載</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・各地域活動協議会の</a:t>
              </a:r>
              <a:r>
                <a:rPr lang="en-US" altLang="ja-JP" sz="1050" dirty="0">
                  <a:solidFill>
                    <a:schemeClr val="tx1"/>
                  </a:solidFill>
                  <a:latin typeface="メイリオ" panose="020B0604030504040204" pitchFamily="50" charset="-128"/>
                  <a:ea typeface="メイリオ" panose="020B0604030504040204" pitchFamily="50" charset="-128"/>
                </a:rPr>
                <a:t>Facebook</a:t>
              </a:r>
              <a:r>
                <a:rPr lang="ja-JP" altLang="en-US" sz="1050" dirty="0">
                  <a:solidFill>
                    <a:schemeClr val="tx1"/>
                  </a:solidFill>
                  <a:latin typeface="メイリオ" panose="020B0604030504040204" pitchFamily="50" charset="-128"/>
                  <a:ea typeface="メイリオ" panose="020B0604030504040204" pitchFamily="50" charset="-128"/>
                </a:rPr>
                <a:t>等</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、区広報誌、区ホームページ、区情報発信動画「城東チャンネル」等、紙媒体と電子媒体が連動した情報発信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　・区民情報コーナーへの各地域活動協議会広報誌・イベント周知配架</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lgn="l"/>
              <a:r>
                <a:rPr lang="ja-JP" altLang="en-US" sz="1050" dirty="0">
                  <a:solidFill>
                    <a:schemeClr val="tx1"/>
                  </a:solidFill>
                  <a:latin typeface="メイリオ" panose="020B0604030504040204" pitchFamily="50" charset="-128"/>
                  <a:ea typeface="メイリオ" panose="020B0604030504040204" pitchFamily="50" charset="-128"/>
                </a:rPr>
                <a:t>③「城東区町会加入促進アクションプラン」に基づく地域活動協議会の第一層である町会等と協働した町会加入率向上の取組み実施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r>
                <a:rPr lang="ja-JP" altLang="en-US" sz="1050" dirty="0">
                  <a:solidFill>
                    <a:schemeClr val="tx1"/>
                  </a:solidFill>
                  <a:latin typeface="メイリオ" panose="020B0604030504040204" pitchFamily="50" charset="-128"/>
                  <a:ea typeface="メイリオ" panose="020B0604030504040204" pitchFamily="50" charset="-128"/>
                </a:rPr>
                <a:t>　・新たに建築される集合住宅等情報を活用した事業者への強力な働きかけ、集合住宅向け町会加入促進パンフレット等、広報物の配布・提供、宅建協会や地元不動産業者との連携</a:t>
              </a:r>
              <a:endParaRPr lang="en-US" altLang="ja-JP" sz="1050" dirty="0">
                <a:solidFill>
                  <a:schemeClr val="tx1"/>
                </a:solidFill>
                <a:latin typeface="メイリオ" panose="020B0604030504040204" pitchFamily="50" charset="-128"/>
                <a:ea typeface="メイリオ" panose="020B0604030504040204" pitchFamily="50" charset="-128"/>
              </a:endParaRPr>
            </a:p>
            <a:p>
              <a:pPr marL="304800" indent="-304800"/>
              <a:r>
                <a:rPr lang="ja-JP" altLang="en-US" sz="1050" dirty="0">
                  <a:solidFill>
                    <a:schemeClr val="tx1"/>
                  </a:solidFill>
                  <a:latin typeface="メイリオ" panose="020B0604030504040204" pitchFamily="50" charset="-128"/>
                  <a:ea typeface="メイリオ" panose="020B0604030504040204" pitchFamily="50" charset="-128"/>
                </a:rPr>
                <a:t>　・町会加入促進チラシ・ポスターの充実</a:t>
              </a:r>
              <a:endParaRPr lang="en-US" altLang="ja-JP" sz="1050" b="1"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1" name="角丸四角形 10"/>
            <p:cNvSpPr/>
            <p:nvPr/>
          </p:nvSpPr>
          <p:spPr>
            <a:xfrm>
              <a:off x="6632633" y="2481242"/>
              <a:ext cx="5060462" cy="1387299"/>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a:off x="54956" y="5276300"/>
            <a:ext cx="6686410" cy="2180933"/>
            <a:chOff x="6632633" y="2513570"/>
            <a:chExt cx="5065035" cy="1581882"/>
          </a:xfrm>
        </p:grpSpPr>
        <p:sp>
          <p:nvSpPr>
            <p:cNvPr id="13" name="正方形/長方形 12"/>
            <p:cNvSpPr/>
            <p:nvPr/>
          </p:nvSpPr>
          <p:spPr>
            <a:xfrm>
              <a:off x="6768216" y="2621054"/>
              <a:ext cx="4920244" cy="1457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区民が生き生きと活躍している魅力あるまちづくり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青少年健全育成事業、人権啓発事業、生涯学習、各種スポーツ大会、音楽文化イベント、学校園が実施する文化芸術活動などを通じて、区民との懸け橋となり、豊かなコミュニティの醸成を行い、区民主体の魅力あるまちづくりが進む環境づくり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委嘱団体</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rPr>
                <a:t>・生涯学習推進員連絡会　・青少年指導員連絡協議会　・青少年福祉委員連絡協議会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・人権啓発推進員連絡会　・スポーツ推進委員協議会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任意団体</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・アイラブ城北川実行委員会　・スポーツ・レクリエーション協会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・はなびとコスモスタッフの会　・城東区ゆめ～まち～未来会議</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・その他ボランティア団体</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513570"/>
              <a:ext cx="5065035" cy="1581882"/>
            </a:xfrm>
            <a:prstGeom prst="roundRect">
              <a:avLst>
                <a:gd name="adj" fmla="val 11163"/>
              </a:avLst>
            </a:prstGeom>
            <a:noFill/>
            <a:ln>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7" name="表 16"/>
          <p:cNvGraphicFramePr>
            <a:graphicFrameLocks noGrp="1"/>
          </p:cNvGraphicFramePr>
          <p:nvPr>
            <p:extLst>
              <p:ext uri="{D42A27DB-BD31-4B8C-83A1-F6EECF244321}">
                <p14:modId xmlns:p14="http://schemas.microsoft.com/office/powerpoint/2010/main" val="3549099028"/>
              </p:ext>
            </p:extLst>
          </p:nvPr>
        </p:nvGraphicFramePr>
        <p:xfrm>
          <a:off x="68256" y="4603334"/>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2900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620406835"/>
              </p:ext>
            </p:extLst>
          </p:nvPr>
        </p:nvGraphicFramePr>
        <p:xfrm>
          <a:off x="63636" y="7511726"/>
          <a:ext cx="6678486" cy="411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6004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協働して事業を実施した団体数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a:t>
                      </a:r>
                      <a:r>
                        <a:rPr kumimoji="1" lang="ja-JP" altLang="en-US" sz="1050" dirty="0">
                          <a:solidFill>
                            <a:schemeClr val="tx1"/>
                          </a:solidFill>
                          <a:latin typeface="+mn-ea"/>
                          <a:ea typeface="+mn-ea"/>
                        </a:rPr>
                        <a:t>団体</a:t>
                      </a:r>
                      <a:endParaRPr kumimoji="1" lang="en-US" altLang="ja-JP" sz="1050" dirty="0">
                        <a:solidFill>
                          <a:schemeClr val="tx1"/>
                        </a:solidFill>
                        <a:latin typeface="+mn-ea"/>
                        <a:ea typeface="+mn-ea"/>
                      </a:endParaRPr>
                    </a:p>
                    <a:p>
                      <a:pPr algn="l"/>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6</a:t>
                      </a:r>
                      <a:r>
                        <a:rPr kumimoji="1" lang="ja-JP" altLang="en-US" sz="1050" dirty="0">
                          <a:solidFill>
                            <a:schemeClr val="tx1"/>
                          </a:solidFill>
                          <a:latin typeface="+mn-ea"/>
                          <a:ea typeface="+mn-ea"/>
                        </a:rPr>
                        <a:t>年度実績　</a:t>
                      </a:r>
                      <a:r>
                        <a:rPr kumimoji="1" lang="en-US" altLang="ja-JP" sz="1050" u="none" dirty="0">
                          <a:solidFill>
                            <a:schemeClr val="tx1"/>
                          </a:solidFill>
                          <a:latin typeface="+mn-ea"/>
                          <a:ea typeface="+mn-ea"/>
                        </a:rPr>
                        <a:t>6</a:t>
                      </a:r>
                      <a:r>
                        <a:rPr kumimoji="1" lang="ja-JP" altLang="en-US" sz="1050" u="none" dirty="0">
                          <a:solidFill>
                            <a:schemeClr val="tx1"/>
                          </a:solidFill>
                          <a:latin typeface="+mn-ea"/>
                          <a:ea typeface="+mn-ea"/>
                        </a:rPr>
                        <a:t>団体</a:t>
                      </a:r>
                      <a:r>
                        <a:rPr kumimoji="1" lang="ja-JP" altLang="en-US" sz="1050" dirty="0">
                          <a:latin typeface="+mn-ea"/>
                          <a:ea typeface="+mn-ea"/>
                        </a:rPr>
                        <a:t>）</a:t>
                      </a:r>
                      <a:endParaRPr kumimoji="1" lang="en-US" altLang="ja-JP" sz="105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03229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462098601"/>
              </p:ext>
            </p:extLst>
          </p:nvPr>
        </p:nvGraphicFramePr>
        <p:xfrm>
          <a:off x="62880" y="7926538"/>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33941" y="8625408"/>
            <a:ext cx="1233943" cy="1225925"/>
          </a:xfrm>
          <a:prstGeom prst="rect">
            <a:avLst/>
          </a:prstGeom>
        </p:spPr>
      </p:pic>
      <p:grpSp>
        <p:nvGrpSpPr>
          <p:cNvPr id="21" name="グループ化 20"/>
          <p:cNvGrpSpPr/>
          <p:nvPr/>
        </p:nvGrpSpPr>
        <p:grpSpPr>
          <a:xfrm>
            <a:off x="1484785" y="8440256"/>
            <a:ext cx="5036121" cy="1361778"/>
            <a:chOff x="6772849" y="2537137"/>
            <a:chExt cx="5309052" cy="2507535"/>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7152401" y="2770074"/>
              <a:ext cx="4929500" cy="2274598"/>
            </a:xfrm>
            <a:prstGeom prst="roundRect">
              <a:avLst>
                <a:gd name="adj" fmla="val 1570"/>
              </a:avLst>
            </a:prstGeom>
            <a:noFill/>
            <a:ln w="3175">
              <a:solidFill>
                <a:srgbClr val="E41C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城東区</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「人権擁護宣言」について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3</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12</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月、第</a:t>
              </a:r>
              <a:r>
                <a:rPr lang="en-US" altLang="ja-JP" sz="1050" dirty="0">
                  <a:solidFill>
                    <a:schemeClr val="tx1"/>
                  </a:solidFill>
                  <a:latin typeface="HG丸ｺﾞｼｯｸM-PRO" panose="020F0600000000000000" pitchFamily="50" charset="-128"/>
                  <a:ea typeface="HG丸ｺﾞｼｯｸM-PRO" panose="020F0600000000000000" pitchFamily="50" charset="-128"/>
                </a:rPr>
                <a:t>73</a:t>
              </a:r>
              <a:r>
                <a:rPr lang="ja-JP" altLang="en-US" sz="1050" dirty="0">
                  <a:solidFill>
                    <a:schemeClr val="tx1"/>
                  </a:solidFill>
                  <a:latin typeface="HG丸ｺﾞｼｯｸM-PRO" panose="020F0600000000000000" pitchFamily="50" charset="-128"/>
                  <a:ea typeface="HG丸ｺﾞｼｯｸM-PRO" panose="020F0600000000000000" pitchFamily="50" charset="-128"/>
                </a:rPr>
                <a:t>回人権週間にあわせた人権啓発活動として「城東区人権サミット」を開催しました。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そのサミットの場において、区民の皆さまとともに、基本的人権の尊厳を再認識しつつ、社会的基盤としての人間平等社会の確立をめざし取り組んでいくことを趣旨とした城東区「人権擁護宣言」の提案が区長よりなされ、参加者の満場一致で採択され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5" name="スライド番号プレースホルダー 14"/>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1</a:t>
            </a:fld>
            <a:endParaRPr lang="ja-JP" altLang="en-US" dirty="0">
              <a:solidFill>
                <a:prstClr val="black">
                  <a:tint val="75000"/>
                </a:prstClr>
              </a:solidFill>
            </a:endParaRPr>
          </a:p>
        </p:txBody>
      </p:sp>
      <p:graphicFrame>
        <p:nvGraphicFramePr>
          <p:cNvPr id="24" name="表 23">
            <a:extLst>
              <a:ext uri="{FF2B5EF4-FFF2-40B4-BE49-F238E27FC236}">
                <a16:creationId xmlns:a16="http://schemas.microsoft.com/office/drawing/2014/main" id="{4F09E201-87A7-F432-FAD0-19A52878EF5B}"/>
              </a:ext>
            </a:extLst>
          </p:cNvPr>
          <p:cNvGraphicFramePr>
            <a:graphicFrameLocks noGrp="1"/>
          </p:cNvGraphicFramePr>
          <p:nvPr>
            <p:extLst>
              <p:ext uri="{D42A27DB-BD31-4B8C-83A1-F6EECF244321}">
                <p14:modId xmlns:p14="http://schemas.microsoft.com/office/powerpoint/2010/main" val="4094651932"/>
              </p:ext>
            </p:extLst>
          </p:nvPr>
        </p:nvGraphicFramePr>
        <p:xfrm>
          <a:off x="68256" y="403506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7150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区民アンケートにおいて、地域活動協議会を知っていると回答した区民の割合</a:t>
                      </a:r>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j-ea"/>
                          <a:ea typeface="+mj-ea"/>
                        </a:rPr>
                        <a:t>62</a:t>
                      </a:r>
                      <a:r>
                        <a:rPr kumimoji="1" lang="ja-JP" altLang="en-US" sz="1050" dirty="0">
                          <a:solidFill>
                            <a:schemeClr val="tx1"/>
                          </a:solidFill>
                        </a:rPr>
                        <a:t>％</a:t>
                      </a:r>
                      <a:endParaRPr kumimoji="1" lang="en-US" altLang="ja-JP" sz="900" u="sng" strike="sngStrike" baseline="0" dirty="0">
                        <a:solidFill>
                          <a:schemeClr val="tx1"/>
                        </a:solidFill>
                      </a:endParaRPr>
                    </a:p>
                    <a:p>
                      <a:pPr marL="0" marR="0" lvl="0" indent="0" algn="l" defTabSz="914331"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n-ea"/>
                          <a:ea typeface="+mn-ea"/>
                        </a:rPr>
                        <a:t>（</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令和</a:t>
                      </a:r>
                      <a:r>
                        <a:rPr kumimoji="1" lang="en-US" altLang="ja-JP" sz="1050" u="none" dirty="0">
                          <a:solidFill>
                            <a:schemeClr val="tx1"/>
                          </a:solidFill>
                          <a:latin typeface="ＭＳ Ｐゴシック" panose="020B0600070205080204" pitchFamily="50" charset="-128"/>
                          <a:ea typeface="ＭＳ Ｐゴシック" panose="020B0600070205080204" pitchFamily="50" charset="-128"/>
                        </a:rPr>
                        <a:t>6</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u="none" dirty="0">
                          <a:solidFill>
                            <a:schemeClr val="tx1"/>
                          </a:solidFill>
                          <a:latin typeface="ＭＳ Ｐゴシック" panose="020B0600070205080204" pitchFamily="50" charset="-128"/>
                          <a:ea typeface="ＭＳ Ｐゴシック" panose="020B0600070205080204" pitchFamily="50" charset="-128"/>
                        </a:rPr>
                        <a:t>61.5</a:t>
                      </a:r>
                      <a:r>
                        <a:rPr kumimoji="1" lang="zh-TW" altLang="en-US" sz="1050" u="none"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2032290"/>
                  </a:ext>
                </a:extLst>
              </a:tr>
            </a:tbl>
          </a:graphicData>
        </a:graphic>
      </p:graphicFrame>
    </p:spTree>
    <p:extLst>
      <p:ext uri="{BB962C8B-B14F-4D97-AF65-F5344CB8AC3E}">
        <p14:creationId xmlns:p14="http://schemas.microsoft.com/office/powerpoint/2010/main" val="396030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44624" y="57200"/>
            <a:ext cx="6680372" cy="215280"/>
          </a:xfrm>
          <a:prstGeom prst="homePlate">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経営課題２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地域で支えあう安全で安心なまち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16632" y="322077"/>
            <a:ext cx="6680373" cy="2562048"/>
            <a:chOff x="6632633" y="2543889"/>
            <a:chExt cx="5060462" cy="1812339"/>
          </a:xfrm>
        </p:grpSpPr>
        <p:sp>
          <p:nvSpPr>
            <p:cNvPr id="9" name="正方形/長方形 8"/>
            <p:cNvSpPr/>
            <p:nvPr/>
          </p:nvSpPr>
          <p:spPr>
            <a:xfrm>
              <a:off x="6762574" y="2586142"/>
              <a:ext cx="4920245" cy="1770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自助・共助を基本とした災害に強いまちづくり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①防災サミットの開催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②地域ごとの防災マップの作成支援と、必要により防災計画のブラッシュアップ支援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③地域における防災訓練の開催支援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・避難訓練をはじめとする各地域の防災訓練の充実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・小・中学生の参加など学校や医療機関等と連携した防災訓練の開催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・女性等の視点を踏まえた避難所開設・運営の推進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④備蓄物資の増強など防災倉庫・避難所の機能強化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⑤区防災訓練の充実</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⑥城東区「災害に備える日」に災害関連情報の発信</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⑦小・中学生を対象にした防災学習の実施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⑧個別避難計画の作成支援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⑨城東区民等に対する防災士養成支援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⑩想定浸水深表示板の整備及び管理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43889"/>
              <a:ext cx="5060462" cy="1696773"/>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1998532550"/>
              </p:ext>
            </p:extLst>
          </p:nvPr>
        </p:nvGraphicFramePr>
        <p:xfrm>
          <a:off x="62880" y="2777266"/>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71500">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地域における防災訓練の実施回数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j-ea"/>
                          <a:ea typeface="+mj-ea"/>
                        </a:rPr>
                        <a:t>16</a:t>
                      </a:r>
                      <a:r>
                        <a:rPr kumimoji="1" lang="ja-JP" altLang="en-US" sz="1050" dirty="0">
                          <a:solidFill>
                            <a:schemeClr val="tx1"/>
                          </a:solidFill>
                        </a:rPr>
                        <a:t>回（令和</a:t>
                      </a:r>
                      <a:r>
                        <a:rPr kumimoji="1" lang="en-US" altLang="ja-JP" sz="1050" dirty="0">
                          <a:solidFill>
                            <a:schemeClr val="tx1"/>
                          </a:solidFill>
                          <a:latin typeface="+mj-ea"/>
                          <a:ea typeface="+mj-ea"/>
                        </a:rPr>
                        <a:t>6</a:t>
                      </a:r>
                      <a:r>
                        <a:rPr kumimoji="1" lang="ja-JP" altLang="en-US" sz="1050" dirty="0">
                          <a:solidFill>
                            <a:schemeClr val="tx1"/>
                          </a:solidFill>
                        </a:rPr>
                        <a:t>年度実績</a:t>
                      </a:r>
                      <a:r>
                        <a:rPr kumimoji="1" lang="en-US" altLang="ja-JP" sz="1050" dirty="0">
                          <a:solidFill>
                            <a:schemeClr val="tx1"/>
                          </a:solidFill>
                          <a:latin typeface="+mj-ea"/>
                          <a:ea typeface="+mj-ea"/>
                        </a:rPr>
                        <a:t>19</a:t>
                      </a:r>
                      <a:r>
                        <a:rPr kumimoji="1" lang="ja-JP" altLang="en-US" sz="1050" dirty="0">
                          <a:solidFill>
                            <a:schemeClr val="tx1"/>
                          </a:solidFill>
                        </a:rPr>
                        <a:t>回）</a:t>
                      </a:r>
                      <a:endParaRPr kumimoji="1" lang="en-US" altLang="ja-JP" sz="1000" dirty="0">
                        <a:solidFill>
                          <a:schemeClr val="tx1"/>
                        </a:solidFill>
                      </a:endParaRPr>
                    </a:p>
                    <a:p>
                      <a:pPr algn="l"/>
                      <a:r>
                        <a:rPr kumimoji="1" lang="ja-JP" altLang="en-US" sz="900" dirty="0">
                          <a:solidFill>
                            <a:schemeClr val="tx1"/>
                          </a:solidFill>
                        </a:rPr>
                        <a:t>（雨天や選挙による中止を含む）</a:t>
                      </a:r>
                      <a:endParaRPr kumimoji="1" lang="en-US" altLang="ja-JP" sz="900" strike="sngStrike" baseline="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106390716"/>
              </p:ext>
            </p:extLst>
          </p:nvPr>
        </p:nvGraphicFramePr>
        <p:xfrm>
          <a:off x="62880" y="3343885"/>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2880" y="5410448"/>
            <a:ext cx="6680373" cy="1774800"/>
            <a:chOff x="6632633" y="2513570"/>
            <a:chExt cx="5060462" cy="1606827"/>
          </a:xfrm>
        </p:grpSpPr>
        <p:sp>
          <p:nvSpPr>
            <p:cNvPr id="14" name="正方形/長方形 13"/>
            <p:cNvSpPr/>
            <p:nvPr/>
          </p:nvSpPr>
          <p:spPr>
            <a:xfrm>
              <a:off x="6772849" y="2616101"/>
              <a:ext cx="4920245" cy="150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犯罪の少ない安全で安心なまちづくり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①防犯カメラの計画的な再設置及び管理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②特殊詐欺被害防止の啓発及び自動通話録音機貸与事業の強化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③発生件数の多い自転車盗など街頭犯罪の一層の減少に向けた啓発の強化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④青色防犯パトロールカーによる区内巡視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⑤区内保育所等の野外活動等の見守り支援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⑥小学校等の朝会等で注意喚起等の交通安全の啓発活動</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⑦自転車による区内巡回パトロール</a:t>
              </a:r>
              <a:endParaRPr lang="en-US" altLang="ja-JP" sz="1050" dirty="0">
                <a:solidFill>
                  <a:schemeClr val="tx1"/>
                </a:solidFill>
                <a:highlight>
                  <a:srgbClr val="FFFF00"/>
                </a:highlight>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⑧子ども</a:t>
              </a:r>
              <a:r>
                <a:rPr lang="en-US" altLang="ja-JP" sz="1050" dirty="0">
                  <a:solidFill>
                    <a:schemeClr val="tx1"/>
                  </a:solidFill>
                  <a:latin typeface="メイリオ" panose="020B0604030504040204" pitchFamily="50" charset="-128"/>
                  <a:ea typeface="メイリオ" panose="020B0604030504040204" pitchFamily="50" charset="-128"/>
                </a:rPr>
                <a:t>110</a:t>
              </a:r>
              <a:r>
                <a:rPr lang="ja-JP" altLang="en-US" sz="1050" dirty="0">
                  <a:solidFill>
                    <a:schemeClr val="tx1"/>
                  </a:solidFill>
                  <a:latin typeface="メイリオ" panose="020B0604030504040204" pitchFamily="50" charset="-128"/>
                  <a:ea typeface="メイリオ" panose="020B0604030504040204" pitchFamily="50" charset="-128"/>
                </a:rPr>
                <a:t>番の家や子ども見守り活動等への積極的な支援</a:t>
              </a:r>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0"/>
              <a:ext cx="5060462" cy="1526725"/>
            </a:xfrm>
            <a:prstGeom prst="roundRect">
              <a:avLst>
                <a:gd name="adj" fmla="val 11163"/>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2657403026"/>
              </p:ext>
            </p:extLst>
          </p:nvPr>
        </p:nvGraphicFramePr>
        <p:xfrm>
          <a:off x="62880" y="7164867"/>
          <a:ext cx="6678486" cy="976883"/>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248472">
                  <a:extLst>
                    <a:ext uri="{9D8B030D-6E8A-4147-A177-3AD203B41FA5}">
                      <a16:colId xmlns:a16="http://schemas.microsoft.com/office/drawing/2014/main" val="2643801174"/>
                    </a:ext>
                  </a:extLst>
                </a:gridCol>
                <a:gridCol w="1944214">
                  <a:extLst>
                    <a:ext uri="{9D8B030D-6E8A-4147-A177-3AD203B41FA5}">
                      <a16:colId xmlns:a16="http://schemas.microsoft.com/office/drawing/2014/main" val="1496232417"/>
                    </a:ext>
                  </a:extLst>
                </a:gridCol>
              </a:tblGrid>
              <a:tr h="459234">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ひったくり、路上強盗、オートバイ盗、車上ねらい、部品ねらい、自動車盗、自転車盗の区発生件数が、</a:t>
                      </a:r>
                      <a:r>
                        <a:rPr kumimoji="1" lang="ja-JP" altLang="en-US" sz="1050" strike="noStrike" dirty="0">
                          <a:solidFill>
                            <a:schemeClr val="tx1"/>
                          </a:solidFill>
                        </a:rPr>
                        <a:t>前年（令和</a:t>
                      </a:r>
                      <a:r>
                        <a:rPr kumimoji="1" lang="en-US" altLang="ja-JP" sz="1050" strike="noStrike" dirty="0">
                          <a:solidFill>
                            <a:schemeClr val="tx1"/>
                          </a:solidFill>
                        </a:rPr>
                        <a:t>6</a:t>
                      </a:r>
                      <a:r>
                        <a:rPr kumimoji="1" lang="ja-JP" altLang="en-US" sz="1050" strike="noStrike" dirty="0">
                          <a:solidFill>
                            <a:schemeClr val="tx1"/>
                          </a:solidFill>
                        </a:rPr>
                        <a:t>年）の発生件数以下</a:t>
                      </a:r>
                      <a:endParaRPr kumimoji="1" lang="en-US" altLang="ja-JP" sz="1050" strike="noStrike" dirty="0">
                        <a:solidFill>
                          <a:schemeClr val="tx2">
                            <a:lumMod val="60000"/>
                            <a:lumOff val="4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581</a:t>
                      </a:r>
                      <a:r>
                        <a:rPr kumimoji="1" lang="ja-JP" altLang="en-US" sz="1050" dirty="0">
                          <a:solidFill>
                            <a:schemeClr val="tx1"/>
                          </a:solidFill>
                        </a:rPr>
                        <a:t>件以下（令</a:t>
                      </a:r>
                      <a:r>
                        <a:rPr kumimoji="1" lang="ja-JP" altLang="en-US" sz="1050" dirty="0">
                          <a:solidFill>
                            <a:schemeClr val="tx1"/>
                          </a:solidFill>
                          <a:latin typeface="+mj-ea"/>
                          <a:ea typeface="+mj-ea"/>
                        </a:rPr>
                        <a:t>和</a:t>
                      </a:r>
                      <a:r>
                        <a:rPr kumimoji="1" lang="en-US" altLang="ja-JP" sz="1050" dirty="0">
                          <a:solidFill>
                            <a:schemeClr val="tx1"/>
                          </a:solidFill>
                          <a:latin typeface="+mj-ea"/>
                          <a:ea typeface="+mj-ea"/>
                        </a:rPr>
                        <a:t>6</a:t>
                      </a:r>
                      <a:r>
                        <a:rPr kumimoji="1" lang="ja-JP" altLang="en-US" sz="1050" dirty="0">
                          <a:solidFill>
                            <a:schemeClr val="tx1"/>
                          </a:solidFill>
                          <a:latin typeface="+mj-ea"/>
                          <a:ea typeface="+mj-ea"/>
                        </a:rPr>
                        <a:t>年</a:t>
                      </a:r>
                      <a:r>
                        <a:rPr kumimoji="1" lang="en-US" altLang="ja-JP" sz="1050" dirty="0">
                          <a:solidFill>
                            <a:schemeClr val="tx1"/>
                          </a:solidFill>
                          <a:latin typeface="+mj-ea"/>
                          <a:ea typeface="+mj-ea"/>
                        </a:rPr>
                        <a:t>581</a:t>
                      </a:r>
                      <a:r>
                        <a:rPr kumimoji="1" lang="ja-JP" altLang="en-US" sz="1050" dirty="0">
                          <a:solidFill>
                            <a:schemeClr val="tx1"/>
                          </a:solidFill>
                        </a:rPr>
                        <a:t>件）</a:t>
                      </a:r>
                      <a:endParaRPr kumimoji="1" lang="en-US" altLang="ja-JP" sz="90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517649">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防犯啓発イベントの実施回数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en-US" altLang="ja-JP" sz="1050" dirty="0">
                          <a:solidFill>
                            <a:schemeClr val="tx1"/>
                          </a:solidFill>
                          <a:latin typeface="+mn-ea"/>
                          <a:ea typeface="+mn-ea"/>
                        </a:rPr>
                        <a:t>29</a:t>
                      </a:r>
                      <a:r>
                        <a:rPr kumimoji="1" lang="ja-JP" altLang="en-US" sz="1050" dirty="0">
                          <a:solidFill>
                            <a:schemeClr val="tx1"/>
                          </a:solidFill>
                        </a:rPr>
                        <a:t>回（令和</a:t>
                      </a:r>
                      <a:r>
                        <a:rPr kumimoji="1" lang="en-US" altLang="ja-JP" sz="1050" dirty="0">
                          <a:solidFill>
                            <a:schemeClr val="tx1"/>
                          </a:solidFill>
                          <a:latin typeface="+mj-ea"/>
                          <a:ea typeface="+mj-ea"/>
                        </a:rPr>
                        <a:t>6</a:t>
                      </a:r>
                      <a:r>
                        <a:rPr kumimoji="1" lang="ja-JP" altLang="en-US" sz="1050" dirty="0">
                          <a:solidFill>
                            <a:schemeClr val="tx1"/>
                          </a:solidFill>
                        </a:rPr>
                        <a:t>年度実績</a:t>
                      </a:r>
                      <a:r>
                        <a:rPr kumimoji="1" lang="en-US" altLang="ja-JP" sz="1050" dirty="0">
                          <a:solidFill>
                            <a:schemeClr val="tx1"/>
                          </a:solidFill>
                          <a:latin typeface="+mn-ea"/>
                          <a:ea typeface="+mn-ea"/>
                        </a:rPr>
                        <a:t>29</a:t>
                      </a:r>
                      <a:r>
                        <a:rPr kumimoji="1" lang="ja-JP" altLang="en-US" sz="1050" dirty="0">
                          <a:solidFill>
                            <a:schemeClr val="tx1"/>
                          </a:solidFill>
                        </a:rPr>
                        <a:t>回）</a:t>
                      </a:r>
                      <a:endParaRPr kumimoji="1" lang="en-US" altLang="ja-JP" sz="90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88858545"/>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800629434"/>
              </p:ext>
            </p:extLst>
          </p:nvPr>
        </p:nvGraphicFramePr>
        <p:xfrm>
          <a:off x="60994" y="812593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pSp>
        <p:nvGrpSpPr>
          <p:cNvPr id="21" name="グループ化 20"/>
          <p:cNvGrpSpPr/>
          <p:nvPr/>
        </p:nvGrpSpPr>
        <p:grpSpPr>
          <a:xfrm>
            <a:off x="-99392" y="8505470"/>
            <a:ext cx="6550856" cy="1196068"/>
            <a:chOff x="6772849" y="2537137"/>
            <a:chExt cx="6125735" cy="2358804"/>
          </a:xfrm>
        </p:grpSpPr>
        <p:sp>
          <p:nvSpPr>
            <p:cNvPr id="22" name="正方形/長方形 21"/>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3" name="角丸四角形 22"/>
            <p:cNvSpPr/>
            <p:nvPr/>
          </p:nvSpPr>
          <p:spPr>
            <a:xfrm>
              <a:off x="8247680" y="3674982"/>
              <a:ext cx="4650904" cy="1220959"/>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zh-TW" altLang="en-US" sz="1050" b="1" dirty="0">
                  <a:solidFill>
                    <a:schemeClr val="tx1"/>
                  </a:solidFill>
                  <a:latin typeface="HG丸ｺﾞｼｯｸM-PRO" panose="020F0600000000000000" pitchFamily="50" charset="-128"/>
                  <a:ea typeface="HG丸ｺﾞｼｯｸM-PRO" panose="020F0600000000000000" pitchFamily="50" charset="-128"/>
                </a:rPr>
                <a:t>特殊詐欺対策機器</a:t>
              </a:r>
              <a:r>
                <a:rPr lang="ja-JP" altLang="en-US" sz="1050" b="1" dirty="0">
                  <a:solidFill>
                    <a:schemeClr val="tx1"/>
                  </a:solidFill>
                  <a:latin typeface="HG丸ｺﾞｼｯｸM-PRO" panose="020F0600000000000000" pitchFamily="50" charset="-128"/>
                  <a:ea typeface="HG丸ｺﾞｼｯｸM-PRO" panose="020F0600000000000000" pitchFamily="50" charset="-128"/>
                </a:rPr>
                <a:t>を無償貸与しています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特殊詐欺被害防止対策として ６５歳以上の方がいる世帯に 自宅の固定電話機に設置する自動通話録音機を無料貸与しています。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301208" y="9538166"/>
            <a:ext cx="1600200" cy="527402"/>
          </a:xfrm>
        </p:spPr>
        <p:txBody>
          <a:bodyPr/>
          <a:lstStyle/>
          <a:p>
            <a:fld id="{F62D3EF7-68D2-459C-881D-6CCC2777D230}" type="slidenum">
              <a:rPr lang="ja-JP" altLang="en-US" smtClean="0">
                <a:solidFill>
                  <a:prstClr val="black">
                    <a:tint val="75000"/>
                  </a:prstClr>
                </a:solidFill>
              </a:rPr>
              <a:pPr/>
              <a:t>2</a:t>
            </a:fld>
            <a:endParaRPr lang="ja-JP" altLang="en-US">
              <a:solidFill>
                <a:prstClr val="black">
                  <a:tint val="75000"/>
                </a:prstClr>
              </a:solidFill>
            </a:endParaRPr>
          </a:p>
        </p:txBody>
      </p:sp>
      <p:pic>
        <p:nvPicPr>
          <p:cNvPr id="24" name="図 23">
            <a:extLst>
              <a:ext uri="{FF2B5EF4-FFF2-40B4-BE49-F238E27FC236}">
                <a16:creationId xmlns:a16="http://schemas.microsoft.com/office/drawing/2014/main" id="{077F4789-743E-E992-7CD9-A20D5CACD83D}"/>
              </a:ext>
            </a:extLst>
          </p:cNvPr>
          <p:cNvPicPr>
            <a:picLocks noChangeAspect="1"/>
          </p:cNvPicPr>
          <p:nvPr/>
        </p:nvPicPr>
        <p:blipFill rotWithShape="1">
          <a:blip r:embed="rId2"/>
          <a:srcRect t="1827"/>
          <a:stretch/>
        </p:blipFill>
        <p:spPr>
          <a:xfrm>
            <a:off x="433013" y="8865706"/>
            <a:ext cx="857192" cy="1008000"/>
          </a:xfrm>
          <a:prstGeom prst="rect">
            <a:avLst/>
          </a:prstGeom>
        </p:spPr>
      </p:pic>
      <p:sp>
        <p:nvSpPr>
          <p:cNvPr id="6" name="四角形: 角を丸くする 5">
            <a:extLst>
              <a:ext uri="{FF2B5EF4-FFF2-40B4-BE49-F238E27FC236}">
                <a16:creationId xmlns:a16="http://schemas.microsoft.com/office/drawing/2014/main" id="{8DDE74C2-2687-233E-C44D-41D93BD78BDF}"/>
              </a:ext>
            </a:extLst>
          </p:cNvPr>
          <p:cNvSpPr/>
          <p:nvPr/>
        </p:nvSpPr>
        <p:spPr>
          <a:xfrm>
            <a:off x="3861048" y="4086629"/>
            <a:ext cx="2863948" cy="1213485"/>
          </a:xfrm>
          <a:prstGeom prst="roundRect">
            <a:avLst>
              <a:gd name="adj" fmla="val 7806"/>
            </a:avLst>
          </a:prstGeom>
          <a:noFill/>
          <a:ln w="38100">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920433511">
            <a:extLst>
              <a:ext uri="{FF2B5EF4-FFF2-40B4-BE49-F238E27FC236}">
                <a16:creationId xmlns:a16="http://schemas.microsoft.com/office/drawing/2014/main" id="{1FFFE6D5-C1CA-4AAE-B98E-3DF7C9D597BE}"/>
              </a:ext>
            </a:extLst>
          </p:cNvPr>
          <p:cNvSpPr txBox="1"/>
          <p:nvPr/>
        </p:nvSpPr>
        <p:spPr>
          <a:xfrm>
            <a:off x="3789040" y="4144265"/>
            <a:ext cx="3356377" cy="119596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40335" indent="-140335" algn="just">
              <a:lnSpc>
                <a:spcPts val="1400"/>
              </a:lnSpc>
            </a:pPr>
            <a:r>
              <a:rPr lang="ja-JP" sz="11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「城東区防災サミット」</a:t>
            </a:r>
            <a:r>
              <a:rPr lang="ja-JP" sz="11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講演会動画配信中！</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gn="just">
              <a:lnSpc>
                <a:spcPts val="600"/>
              </a:lnSpc>
            </a:pPr>
            <a:r>
              <a:rPr lang="en-US" sz="11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pPr>
            <a:r>
              <a:rPr lang="ja-JP" sz="1200" b="1" kern="100" dirty="0">
                <a:effectLst/>
                <a:highlight>
                  <a:srgbClr val="FFFF00"/>
                </a:highlight>
                <a:latin typeface="游明朝" panose="02020400000000000000" pitchFamily="18" charset="-128"/>
                <a:ea typeface="HG丸ｺﾞｼｯｸM-PRO" panose="020F0600000000000000" pitchFamily="50" charset="-128"/>
                <a:cs typeface="Times New Roman" panose="02020603050405020304" pitchFamily="18" charset="0"/>
              </a:rPr>
              <a:t>【マンション防災の新常識と在宅避難】</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7150" algn="just">
              <a:lnSpc>
                <a:spcPts val="400"/>
              </a:lnSpc>
            </a:pPr>
            <a:r>
              <a:rPr lang="en-US" sz="9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00" algn="just">
              <a:lnSpc>
                <a:spcPts val="1400"/>
              </a:lnSpc>
            </a:pPr>
            <a:r>
              <a:rPr lang="ja-JP" sz="1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災害対策研究会 </a:t>
            </a:r>
            <a:r>
              <a:rPr lang="ja-JP" altLang="en-US" sz="1000"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マンション防災士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19200" algn="just">
              <a:lnSpc>
                <a:spcPts val="1400"/>
              </a:lnSpc>
            </a:pPr>
            <a:r>
              <a:rPr 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200" b="1" kern="100" dirty="0">
                <a:effectLst/>
                <a:latin typeface="游明朝" panose="02020400000000000000" pitchFamily="18" charset="-128"/>
                <a:ea typeface="HG丸ｺﾞｼｯｸM-PRO" panose="020F0600000000000000" pitchFamily="50" charset="-128"/>
                <a:cs typeface="Times New Roman" panose="02020603050405020304" pitchFamily="18" charset="0"/>
              </a:rPr>
              <a:t>釜石 徹氏</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14300" algn="just">
              <a:lnSpc>
                <a:spcPts val="1400"/>
              </a:lnSpc>
            </a:pPr>
            <a:r>
              <a:rPr lang="ja-JP" sz="9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（※講演会資料も掲載されています）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pPr>
            <a:r>
              <a:rPr lang="en-US" sz="9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pPr>
            <a:r>
              <a:rPr lang="en-US" sz="90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4" name="図 3">
            <a:extLst>
              <a:ext uri="{FF2B5EF4-FFF2-40B4-BE49-F238E27FC236}">
                <a16:creationId xmlns:a16="http://schemas.microsoft.com/office/drawing/2014/main" id="{1A0651A8-853E-E02E-13AC-C0DE89C2708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1288" y="4671060"/>
            <a:ext cx="601980" cy="563880"/>
          </a:xfrm>
          <a:prstGeom prst="rect">
            <a:avLst/>
          </a:prstGeom>
          <a:noFill/>
          <a:ln>
            <a:noFill/>
          </a:ln>
        </p:spPr>
      </p:pic>
      <p:sp>
        <p:nvSpPr>
          <p:cNvPr id="5" name="角丸四角形 19"/>
          <p:cNvSpPr/>
          <p:nvPr/>
        </p:nvSpPr>
        <p:spPr>
          <a:xfrm>
            <a:off x="116632" y="3976418"/>
            <a:ext cx="3669066" cy="1408630"/>
          </a:xfrm>
          <a:prstGeom prst="roundRect">
            <a:avLst>
              <a:gd name="adj" fmla="val 1570"/>
            </a:avLst>
          </a:prstGeom>
          <a:noFill/>
          <a:ln w="3175">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防災サミットの開催</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災害に備え、区民の皆さんに防災に対する意識を高めていただくため令和３年より毎年６月に「防災サミット」を開催しています。令和６年度は城東スギタクレストホールにてマンション防災士釜石徹氏に講演いただくとともに、蒲生公園にてミニ消防車・起震車などの車両展示、マンホールトイレや簡易トイレなどの展示、湯せんだけで簡単に作れる災害食の作り方をご案内しました。</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5683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60994" y="416496"/>
            <a:ext cx="6680373" cy="1656185"/>
            <a:chOff x="6632633" y="2513569"/>
            <a:chExt cx="5060462" cy="1606828"/>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子育て世帯が安心して、生み育て、働くことができるまちづくり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①重大な児童虐待ゼロに向けた切れ目のない子育て支援事業の実施（</a:t>
              </a:r>
              <a:r>
                <a:rPr lang="en-US" altLang="ja-JP" sz="1050" dirty="0">
                  <a:solidFill>
                    <a:schemeClr val="tx1"/>
                  </a:solidFill>
                  <a:latin typeface="メイリオ" panose="020B0604030504040204" pitchFamily="50" charset="-128"/>
                  <a:ea typeface="メイリオ" panose="020B0604030504040204" pitchFamily="50" charset="-128"/>
                </a:rPr>
                <a:t>0</a:t>
              </a:r>
              <a:r>
                <a:rPr lang="ja-JP" altLang="en-US" sz="1050" dirty="0">
                  <a:solidFill>
                    <a:schemeClr val="tx1"/>
                  </a:solidFill>
                  <a:latin typeface="メイリオ" panose="020B0604030504040204" pitchFamily="50" charset="-128"/>
                  <a:ea typeface="メイリオ" panose="020B0604030504040204" pitchFamily="50" charset="-128"/>
                </a:rPr>
                <a:t>歳児家庭見守り支援事業、育児体験イベント、ヤングケアラー連絡窓口の運用等）</a:t>
              </a:r>
              <a:endParaRPr lang="en-US" altLang="ja-JP" sz="1050" dirty="0">
                <a:solidFill>
                  <a:schemeClr val="tx1"/>
                </a:solidFill>
                <a:latin typeface="メイリオ" panose="020B0604030504040204" pitchFamily="50" charset="-128"/>
                <a:ea typeface="メイリオ" panose="020B0604030504040204" pitchFamily="50" charset="-128"/>
              </a:endParaRPr>
            </a:p>
            <a:p>
              <a:pPr marL="133350" indent="-133350" algn="l"/>
              <a:r>
                <a:rPr lang="ja-JP" altLang="en-US" sz="1050" dirty="0">
                  <a:solidFill>
                    <a:schemeClr val="tx1"/>
                  </a:solidFill>
                  <a:latin typeface="メイリオ" panose="020B0604030504040204" pitchFamily="50" charset="-128"/>
                  <a:ea typeface="メイリオ" panose="020B0604030504040204" pitchFamily="50" charset="-128"/>
                </a:rPr>
                <a:t>②子育てサロンとの連携（０歳児家庭見守り支援事業利用者の引継・専門職の訪問相談）や親子で楽しめ、気軽に集えるような子育て支援事業等の開催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marL="123825" indent="-123825" algn="l"/>
              <a:r>
                <a:rPr lang="ja-JP" altLang="en-US" sz="1050" dirty="0">
                  <a:solidFill>
                    <a:schemeClr val="tx1"/>
                  </a:solidFill>
                  <a:latin typeface="メイリオ" panose="020B0604030504040204" pitchFamily="50" charset="-128"/>
                  <a:ea typeface="メイリオ" panose="020B0604030504040204" pitchFamily="50" charset="-128"/>
                </a:rPr>
                <a:t>③区広報誌での子育て支援情報の充実や、子育て応援情報誌「わくわく城東」及び「わくわく子育て応援マップの発行</a:t>
              </a:r>
              <a:endParaRPr lang="en-US" altLang="ja-JP" sz="1050" strike="sngStrike"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④待機児童ゼロの継続</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保育・子育てコンシェルジュによるリモート相談や</a:t>
              </a:r>
              <a:r>
                <a:rPr lang="en-US" altLang="ja-JP" sz="1050" dirty="0">
                  <a:solidFill>
                    <a:schemeClr val="tx1"/>
                  </a:solidFill>
                  <a:latin typeface="メイリオ" panose="020B0604030504040204" pitchFamily="50" charset="-128"/>
                  <a:ea typeface="メイリオ" panose="020B0604030504040204" pitchFamily="50" charset="-128"/>
                </a:rPr>
                <a:t>SNS</a:t>
              </a:r>
              <a:r>
                <a:rPr lang="ja-JP" altLang="en-US" sz="1050" dirty="0">
                  <a:solidFill>
                    <a:schemeClr val="tx1"/>
                  </a:solidFill>
                  <a:latin typeface="メイリオ" panose="020B0604030504040204" pitchFamily="50" charset="-128"/>
                  <a:ea typeface="メイリオ" panose="020B0604030504040204" pitchFamily="50" charset="-128"/>
                </a:rPr>
                <a:t>を活用した情報発信の実施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69"/>
              <a:ext cx="5060462" cy="1499165"/>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2031644154"/>
              </p:ext>
            </p:extLst>
          </p:nvPr>
        </p:nvGraphicFramePr>
        <p:xfrm>
          <a:off x="116631" y="2036035"/>
          <a:ext cx="6618656" cy="1745386"/>
        </p:xfrm>
        <a:graphic>
          <a:graphicData uri="http://schemas.openxmlformats.org/drawingml/2006/table">
            <a:tbl>
              <a:tblPr firstCol="1" bandRow="1">
                <a:tableStyleId>{5C22544A-7EE6-4342-B048-85BDC9FD1C3A}</a:tableStyleId>
              </a:tblPr>
              <a:tblGrid>
                <a:gridCol w="505536">
                  <a:extLst>
                    <a:ext uri="{9D8B030D-6E8A-4147-A177-3AD203B41FA5}">
                      <a16:colId xmlns:a16="http://schemas.microsoft.com/office/drawing/2014/main" val="2345833287"/>
                    </a:ext>
                  </a:extLst>
                </a:gridCol>
                <a:gridCol w="4246993">
                  <a:extLst>
                    <a:ext uri="{9D8B030D-6E8A-4147-A177-3AD203B41FA5}">
                      <a16:colId xmlns:a16="http://schemas.microsoft.com/office/drawing/2014/main" val="2643801174"/>
                    </a:ext>
                  </a:extLst>
                </a:gridCol>
                <a:gridCol w="1866127">
                  <a:extLst>
                    <a:ext uri="{9D8B030D-6E8A-4147-A177-3AD203B41FA5}">
                      <a16:colId xmlns:a16="http://schemas.microsoft.com/office/drawing/2014/main" val="1496232417"/>
                    </a:ext>
                  </a:extLst>
                </a:gridCol>
              </a:tblGrid>
              <a:tr h="422599">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区民アンケートにおいて、子育て支援事業開催情報の入手先について、子育て応援情報誌や０歳児家庭見守り支援事業等の訪問相談と回答した方の割合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n-ea"/>
                          <a:ea typeface="+mn-ea"/>
                        </a:rPr>
                        <a:t>50</a:t>
                      </a:r>
                      <a:r>
                        <a:rPr kumimoji="1" lang="ja-JP" altLang="en-US" sz="1050" dirty="0">
                          <a:solidFill>
                            <a:schemeClr val="tx1"/>
                          </a:solidFill>
                          <a:latin typeface="+mn-ea"/>
                          <a:ea typeface="+mn-ea"/>
                        </a:rPr>
                        <a:t>％（令和</a:t>
                      </a:r>
                      <a:r>
                        <a:rPr kumimoji="1" lang="en-US" altLang="ja-JP" sz="1050" dirty="0">
                          <a:solidFill>
                            <a:schemeClr val="tx1"/>
                          </a:solidFill>
                          <a:latin typeface="+mn-ea"/>
                          <a:ea typeface="+mn-ea"/>
                        </a:rPr>
                        <a:t>6</a:t>
                      </a:r>
                      <a:r>
                        <a:rPr kumimoji="1" lang="ja-JP" altLang="en-US" sz="1050" dirty="0">
                          <a:solidFill>
                            <a:schemeClr val="tx1"/>
                          </a:solidFill>
                          <a:latin typeface="+mn-ea"/>
                          <a:ea typeface="+mn-ea"/>
                        </a:rPr>
                        <a:t>年度実績</a:t>
                      </a:r>
                      <a:r>
                        <a:rPr kumimoji="1" lang="en-US" altLang="ja-JP" sz="1050" dirty="0">
                          <a:solidFill>
                            <a:schemeClr val="tx1"/>
                          </a:solidFill>
                          <a:latin typeface="+mn-ea"/>
                          <a:ea typeface="+mn-ea"/>
                        </a:rPr>
                        <a:t>45</a:t>
                      </a:r>
                      <a:r>
                        <a:rPr kumimoji="1" lang="zh-TW" altLang="en-US" sz="1050" dirty="0">
                          <a:solidFill>
                            <a:schemeClr val="tx1"/>
                          </a:solidFill>
                          <a:latin typeface="+mn-ea"/>
                          <a:ea typeface="+mn-ea"/>
                        </a:rPr>
                        <a:t>％</a:t>
                      </a:r>
                      <a:r>
                        <a:rPr kumimoji="1" lang="ja-JP" altLang="en-US" sz="1050" dirty="0">
                          <a:solidFill>
                            <a:schemeClr val="tx1"/>
                          </a:solidFill>
                          <a:latin typeface="+mn-ea"/>
                          <a:ea typeface="+mn-ea"/>
                        </a:rPr>
                        <a:t>）</a:t>
                      </a:r>
                      <a:endParaRPr kumimoji="1" lang="en-US" altLang="ja-JP" sz="105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1714895"/>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「育児体験イベント」参加者アンケートにおける「育児体験イベントの参加により今後の子育ての不安が軽減したと思いますか」に対し、最も肯定的な回答をした方の割合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n-ea"/>
                          <a:ea typeface="+mn-ea"/>
                        </a:rPr>
                        <a:t>100</a:t>
                      </a:r>
                      <a:r>
                        <a:rPr kumimoji="1" lang="zh-TW" altLang="en-US" sz="1050" dirty="0">
                          <a:solidFill>
                            <a:schemeClr val="tx1"/>
                          </a:solidFill>
                          <a:latin typeface="+mn-ea"/>
                          <a:ea typeface="+mn-ea"/>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mn-ea"/>
                        </a:rPr>
                        <a:t>令和</a:t>
                      </a:r>
                      <a:r>
                        <a:rPr kumimoji="1" lang="en-US" altLang="ja-JP" sz="1050" dirty="0">
                          <a:solidFill>
                            <a:schemeClr val="tx1"/>
                          </a:solidFill>
                          <a:latin typeface="ＭＳ Ｐゴシック" panose="020B0600070205080204" pitchFamily="50" charset="-128"/>
                          <a:ea typeface="+mn-ea"/>
                        </a:rPr>
                        <a:t>6</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a:t>
                      </a:r>
                      <a:r>
                        <a:rPr kumimoji="1" lang="en-US" altLang="ja-JP" sz="1050" dirty="0">
                          <a:solidFill>
                            <a:schemeClr val="tx1"/>
                          </a:solidFill>
                          <a:latin typeface="ＭＳ Ｐゴシック" panose="020B0600070205080204" pitchFamily="50" charset="-128"/>
                          <a:ea typeface="+mn-ea"/>
                        </a:rPr>
                        <a:t>100</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8522481"/>
                  </a:ext>
                </a:extLst>
              </a:tr>
              <a:tr h="586943">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０歳児家庭見守り支援事業で訪問した家庭へのアンケートにおいて「子育て支援施設を利用したことがある」と回答をした方の割合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n-ea"/>
                          <a:ea typeface="+mn-ea"/>
                        </a:rPr>
                        <a:t>90</a:t>
                      </a:r>
                      <a:r>
                        <a:rPr kumimoji="1" lang="zh-TW" altLang="en-US" sz="1050" dirty="0">
                          <a:solidFill>
                            <a:schemeClr val="tx1"/>
                          </a:solidFill>
                          <a:latin typeface="+mn-ea"/>
                          <a:ea typeface="+mn-ea"/>
                        </a:rPr>
                        <a:t>％</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mn-ea"/>
                        </a:rPr>
                        <a:t>令和</a:t>
                      </a:r>
                      <a:r>
                        <a:rPr kumimoji="1" lang="en-US" altLang="ja-JP" sz="1050" dirty="0">
                          <a:solidFill>
                            <a:schemeClr val="tx1"/>
                          </a:solidFill>
                          <a:latin typeface="ＭＳ Ｐゴシック" panose="020B0600070205080204" pitchFamily="50" charset="-128"/>
                          <a:ea typeface="+mn-ea"/>
                        </a:rPr>
                        <a:t>6</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年度実績　</a:t>
                      </a:r>
                      <a:r>
                        <a:rPr kumimoji="1" lang="en-US" altLang="ja-JP" sz="1050" dirty="0">
                          <a:solidFill>
                            <a:schemeClr val="tx1"/>
                          </a:solidFill>
                          <a:latin typeface="ＭＳ Ｐゴシック" panose="020B0600070205080204" pitchFamily="50" charset="-128"/>
                          <a:ea typeface="+mn-ea"/>
                        </a:rPr>
                        <a:t>84.8</a:t>
                      </a:r>
                      <a:r>
                        <a:rPr kumimoji="1" lang="zh-TW" altLang="en-US" sz="1050" dirty="0">
                          <a:solidFill>
                            <a:schemeClr val="tx1"/>
                          </a:solidFill>
                          <a:latin typeface="ＭＳ Ｐゴシック" panose="020B0600070205080204" pitchFamily="50" charset="-128"/>
                          <a:ea typeface="ＭＳ Ｐゴシック" panose="020B060007020508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07404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617137228"/>
              </p:ext>
            </p:extLst>
          </p:nvPr>
        </p:nvGraphicFramePr>
        <p:xfrm>
          <a:off x="116632" y="3781421"/>
          <a:ext cx="6618655" cy="621122"/>
        </p:xfrm>
        <a:graphic>
          <a:graphicData uri="http://schemas.openxmlformats.org/drawingml/2006/table">
            <a:tbl>
              <a:tblPr firstCol="1" bandRow="1">
                <a:tableStyleId>{5C22544A-7EE6-4342-B048-85BDC9FD1C3A}</a:tableStyleId>
              </a:tblPr>
              <a:tblGrid>
                <a:gridCol w="504056">
                  <a:extLst>
                    <a:ext uri="{9D8B030D-6E8A-4147-A177-3AD203B41FA5}">
                      <a16:colId xmlns:a16="http://schemas.microsoft.com/office/drawing/2014/main" val="2345833287"/>
                    </a:ext>
                  </a:extLst>
                </a:gridCol>
                <a:gridCol w="1728193">
                  <a:extLst>
                    <a:ext uri="{9D8B030D-6E8A-4147-A177-3AD203B41FA5}">
                      <a16:colId xmlns:a16="http://schemas.microsoft.com/office/drawing/2014/main" val="2643801174"/>
                    </a:ext>
                  </a:extLst>
                </a:gridCol>
                <a:gridCol w="4386406">
                  <a:extLst>
                    <a:ext uri="{9D8B030D-6E8A-4147-A177-3AD203B41FA5}">
                      <a16:colId xmlns:a16="http://schemas.microsoft.com/office/drawing/2014/main" val="1496232417"/>
                    </a:ext>
                  </a:extLst>
                </a:gridCol>
              </a:tblGrid>
              <a:tr h="62112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56801" y="5246241"/>
            <a:ext cx="6680373" cy="2083023"/>
            <a:chOff x="6632633" y="2513571"/>
            <a:chExt cx="5060462" cy="1606826"/>
          </a:xfrm>
        </p:grpSpPr>
        <p:sp>
          <p:nvSpPr>
            <p:cNvPr id="14" name="正方形/長方形 13"/>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子どもたちの可能性を育むまちづくり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①学校内における不登校児童生徒の居場所「スクールサポートルーム」（</a:t>
              </a:r>
              <a:r>
                <a:rPr lang="en-US" altLang="ja-JP" sz="1050" dirty="0">
                  <a:solidFill>
                    <a:schemeClr val="tx1"/>
                  </a:solidFill>
                  <a:latin typeface="メイリオ" panose="020B0604030504040204" pitchFamily="50" charset="-128"/>
                  <a:ea typeface="メイリオ" panose="020B0604030504040204" pitchFamily="50" charset="-128"/>
                </a:rPr>
                <a:t>SSR</a:t>
              </a:r>
              <a:r>
                <a:rPr lang="ja-JP" altLang="en-US" sz="1050" dirty="0">
                  <a:solidFill>
                    <a:schemeClr val="tx1"/>
                  </a:solidFill>
                  <a:latin typeface="メイリオ" panose="020B0604030504040204" pitchFamily="50" charset="-128"/>
                  <a:ea typeface="メイリオ" panose="020B0604030504040204" pitchFamily="50" charset="-128"/>
                </a:rPr>
                <a:t>）の整備</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②「教職員等人材バンク」の運用による人材活用の活性化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③「中学生サミット」の開催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④学校での問題解決にかかる弁護士相談システム「城東区スクールロイヤー事業」の実施</a:t>
              </a:r>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13571"/>
              <a:ext cx="5060462" cy="728401"/>
            </a:xfrm>
            <a:prstGeom prst="roundRect">
              <a:avLst>
                <a:gd name="adj" fmla="val 11163"/>
              </a:avLst>
            </a:prstGeom>
            <a:noFill/>
            <a:ln>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3604528305"/>
              </p:ext>
            </p:extLst>
          </p:nvPr>
        </p:nvGraphicFramePr>
        <p:xfrm>
          <a:off x="56802" y="6321152"/>
          <a:ext cx="6672934" cy="1543964"/>
        </p:xfrm>
        <a:graphic>
          <a:graphicData uri="http://schemas.openxmlformats.org/drawingml/2006/table">
            <a:tbl>
              <a:tblPr firstCol="1" bandRow="1">
                <a:tableStyleId>{5C22544A-7EE6-4342-B048-85BDC9FD1C3A}</a:tableStyleId>
              </a:tblPr>
              <a:tblGrid>
                <a:gridCol w="479786">
                  <a:extLst>
                    <a:ext uri="{9D8B030D-6E8A-4147-A177-3AD203B41FA5}">
                      <a16:colId xmlns:a16="http://schemas.microsoft.com/office/drawing/2014/main" val="2345833287"/>
                    </a:ext>
                  </a:extLst>
                </a:gridCol>
                <a:gridCol w="4266996">
                  <a:extLst>
                    <a:ext uri="{9D8B030D-6E8A-4147-A177-3AD203B41FA5}">
                      <a16:colId xmlns:a16="http://schemas.microsoft.com/office/drawing/2014/main" val="2643801174"/>
                    </a:ext>
                  </a:extLst>
                </a:gridCol>
                <a:gridCol w="1926152">
                  <a:extLst>
                    <a:ext uri="{9D8B030D-6E8A-4147-A177-3AD203B41FA5}">
                      <a16:colId xmlns:a16="http://schemas.microsoft.com/office/drawing/2014/main" val="1496232417"/>
                    </a:ext>
                  </a:extLst>
                </a:gridCol>
              </a:tblGrid>
              <a:tr h="525078">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「スクールサポートルーム」（</a:t>
                      </a:r>
                      <a:r>
                        <a:rPr kumimoji="1" lang="en-US" altLang="ja-JP" sz="1050" dirty="0">
                          <a:solidFill>
                            <a:schemeClr val="tx1"/>
                          </a:solidFill>
                        </a:rPr>
                        <a:t>SSR</a:t>
                      </a:r>
                      <a:r>
                        <a:rPr kumimoji="1" lang="ja-JP" altLang="en-US" sz="1050" dirty="0">
                          <a:solidFill>
                            <a:schemeClr val="tx1"/>
                          </a:solidFill>
                        </a:rPr>
                        <a:t>）や「</a:t>
                      </a:r>
                      <a:r>
                        <a:rPr kumimoji="1" lang="en-US" altLang="ja-JP" sz="1050" dirty="0">
                          <a:solidFill>
                            <a:schemeClr val="tx1"/>
                          </a:solidFill>
                        </a:rPr>
                        <a:t>JOTO</a:t>
                      </a:r>
                      <a:r>
                        <a:rPr kumimoji="1" lang="ja-JP" altLang="en-US" sz="1050" dirty="0">
                          <a:solidFill>
                            <a:schemeClr val="tx1"/>
                          </a:solidFill>
                        </a:rPr>
                        <a:t>ふらっと教室」等の活用が、不登校や問題行動の改善に繋がると回答する学校の割合（学校アンケート）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latin typeface="+mj-ea"/>
                          <a:ea typeface="+mn-ea"/>
                          <a:cs typeface="+mn-cs"/>
                        </a:rPr>
                        <a:t>100</a:t>
                      </a:r>
                      <a:r>
                        <a:rPr kumimoji="1" lang="zh-TW" altLang="en-US" sz="1050" kern="1200" dirty="0">
                          <a:solidFill>
                            <a:schemeClr val="tx1"/>
                          </a:solidFill>
                          <a:latin typeface="+mj-ea"/>
                          <a:ea typeface="+mn-ea"/>
                          <a:cs typeface="+mn-cs"/>
                        </a:rPr>
                        <a:t>％</a:t>
                      </a:r>
                      <a:r>
                        <a:rPr kumimoji="1" lang="ja-JP" altLang="en-US" sz="1050" kern="1200" dirty="0">
                          <a:solidFill>
                            <a:schemeClr val="tx1"/>
                          </a:solidFill>
                          <a:latin typeface="+mj-ea"/>
                          <a:ea typeface="+mn-ea"/>
                          <a:cs typeface="+mn-cs"/>
                        </a:rPr>
                        <a:t>（令和</a:t>
                      </a:r>
                      <a:r>
                        <a:rPr kumimoji="1" lang="en-US" altLang="ja-JP" sz="1050" kern="1200" dirty="0">
                          <a:solidFill>
                            <a:schemeClr val="tx1"/>
                          </a:solidFill>
                          <a:latin typeface="+mj-ea"/>
                          <a:ea typeface="+mn-ea"/>
                          <a:cs typeface="+mn-cs"/>
                        </a:rPr>
                        <a:t>6</a:t>
                      </a:r>
                      <a:r>
                        <a:rPr kumimoji="1" lang="ja-JP" altLang="en-US" sz="1050" kern="1200" dirty="0">
                          <a:solidFill>
                            <a:schemeClr val="tx1"/>
                          </a:solidFill>
                          <a:latin typeface="+mj-ea"/>
                          <a:ea typeface="+mn-ea"/>
                          <a:cs typeface="+mn-cs"/>
                        </a:rPr>
                        <a:t>年度実績</a:t>
                      </a:r>
                      <a:r>
                        <a:rPr kumimoji="1" lang="en-US" altLang="ja-JP" sz="1050" kern="1200" dirty="0">
                          <a:solidFill>
                            <a:schemeClr val="tx1"/>
                          </a:solidFill>
                          <a:latin typeface="+mj-ea"/>
                          <a:ea typeface="+mn-ea"/>
                          <a:cs typeface="+mn-cs"/>
                        </a:rPr>
                        <a:t>100</a:t>
                      </a:r>
                      <a:r>
                        <a:rPr kumimoji="1" lang="ja-JP" altLang="en-US" sz="1050" kern="1200" dirty="0">
                          <a:solidFill>
                            <a:schemeClr val="tx1"/>
                          </a:solidFill>
                          <a:latin typeface="+mj-ea"/>
                          <a:ea typeface="+mn-ea"/>
                          <a:cs typeface="+mn-cs"/>
                        </a:rPr>
                        <a:t>％）</a:t>
                      </a:r>
                      <a:endParaRPr kumimoji="1" lang="en-US" altLang="ja-JP" sz="105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76935"/>
                  </a:ext>
                </a:extLst>
              </a:tr>
              <a:tr h="525078">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「中学生サミット」参加者アンケートにおける「サミットの開催がいじめの撲滅に繋がると思いますか」に対し、最も肯定的な回答をした方の割合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latin typeface="+mj-ea"/>
                          <a:ea typeface="+mn-ea"/>
                          <a:cs typeface="+mn-cs"/>
                        </a:rPr>
                        <a:t>60</a:t>
                      </a:r>
                      <a:r>
                        <a:rPr kumimoji="1" lang="ja-JP" altLang="en-US" sz="1050" kern="1200" dirty="0">
                          <a:solidFill>
                            <a:schemeClr val="tx1"/>
                          </a:solidFill>
                          <a:latin typeface="+mj-ea"/>
                          <a:ea typeface="+mn-ea"/>
                          <a:cs typeface="+mn-cs"/>
                        </a:rPr>
                        <a:t>％（令和</a:t>
                      </a:r>
                      <a:r>
                        <a:rPr kumimoji="1" lang="en-US" altLang="ja-JP" sz="1050" kern="1200" dirty="0">
                          <a:solidFill>
                            <a:schemeClr val="tx1"/>
                          </a:solidFill>
                          <a:latin typeface="+mj-ea"/>
                          <a:ea typeface="+mn-ea"/>
                          <a:cs typeface="+mn-cs"/>
                        </a:rPr>
                        <a:t>6</a:t>
                      </a:r>
                      <a:r>
                        <a:rPr kumimoji="1" lang="ja-JP" altLang="en-US" sz="1050" kern="1200" dirty="0">
                          <a:solidFill>
                            <a:schemeClr val="tx1"/>
                          </a:solidFill>
                          <a:latin typeface="+mj-ea"/>
                          <a:ea typeface="+mn-ea"/>
                          <a:cs typeface="+mn-cs"/>
                        </a:rPr>
                        <a:t>年度実績</a:t>
                      </a:r>
                      <a:r>
                        <a:rPr kumimoji="1" lang="en-US" altLang="ja-JP" sz="1050" kern="1200" dirty="0">
                          <a:solidFill>
                            <a:schemeClr val="tx1"/>
                          </a:solidFill>
                          <a:latin typeface="+mj-ea"/>
                          <a:ea typeface="+mn-ea"/>
                          <a:cs typeface="+mn-cs"/>
                        </a:rPr>
                        <a:t>56.5</a:t>
                      </a:r>
                      <a:r>
                        <a:rPr kumimoji="1" lang="ja-JP" altLang="en-US" sz="1050" kern="1200" dirty="0">
                          <a:solidFill>
                            <a:schemeClr val="tx1"/>
                          </a:solidFill>
                          <a:latin typeface="+mj-ea"/>
                          <a:ea typeface="+mn-ea"/>
                          <a:cs typeface="+mn-cs"/>
                        </a:rPr>
                        <a:t>％）</a:t>
                      </a:r>
                      <a:endParaRPr kumimoji="1" lang="en-US" altLang="ja-JP" sz="105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47386">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solidFill>
                            <a:schemeClr val="tx1"/>
                          </a:solidFill>
                        </a:rPr>
                        <a:t>「教職員人材バンク」、「城東区スクールロイヤー事業」等の活用が教員の働き方改革に繋がると回答する学校の割合（学校アンケート）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331" rtl="0" eaLnBrk="1" fontAlgn="auto" latinLnBrk="0" hangingPunct="1">
                        <a:lnSpc>
                          <a:spcPct val="100000"/>
                        </a:lnSpc>
                        <a:spcBef>
                          <a:spcPts val="0"/>
                        </a:spcBef>
                        <a:spcAft>
                          <a:spcPts val="0"/>
                        </a:spcAft>
                        <a:buClrTx/>
                        <a:buSzTx/>
                        <a:buFontTx/>
                        <a:buNone/>
                        <a:tabLst/>
                        <a:defRPr/>
                      </a:pPr>
                      <a:r>
                        <a:rPr kumimoji="1" lang="en-US" altLang="ja-JP" sz="1050" kern="1200" dirty="0">
                          <a:solidFill>
                            <a:schemeClr val="tx1"/>
                          </a:solidFill>
                          <a:latin typeface="+mj-ea"/>
                          <a:ea typeface="+mn-ea"/>
                          <a:cs typeface="+mn-cs"/>
                        </a:rPr>
                        <a:t>100</a:t>
                      </a:r>
                      <a:r>
                        <a:rPr kumimoji="1" lang="zh-TW" altLang="en-US" sz="1050" kern="1200" dirty="0">
                          <a:solidFill>
                            <a:schemeClr val="tx1"/>
                          </a:solidFill>
                          <a:latin typeface="+mj-ea"/>
                          <a:ea typeface="+mn-ea"/>
                          <a:cs typeface="+mn-cs"/>
                        </a:rPr>
                        <a:t>％</a:t>
                      </a:r>
                      <a:r>
                        <a:rPr kumimoji="1" lang="ja-JP" altLang="en-US" sz="1050" kern="1200" dirty="0">
                          <a:solidFill>
                            <a:schemeClr val="tx1"/>
                          </a:solidFill>
                          <a:latin typeface="+mj-ea"/>
                          <a:ea typeface="+mn-ea"/>
                          <a:cs typeface="+mn-cs"/>
                        </a:rPr>
                        <a:t>（令和</a:t>
                      </a:r>
                      <a:r>
                        <a:rPr kumimoji="1" lang="en-US" altLang="ja-JP" sz="1050" kern="1200" dirty="0">
                          <a:solidFill>
                            <a:schemeClr val="tx1"/>
                          </a:solidFill>
                          <a:latin typeface="+mj-ea"/>
                          <a:ea typeface="+mn-ea"/>
                          <a:cs typeface="+mn-cs"/>
                        </a:rPr>
                        <a:t>6</a:t>
                      </a:r>
                      <a:r>
                        <a:rPr kumimoji="1" lang="ja-JP" altLang="en-US" sz="1050" kern="1200" dirty="0">
                          <a:solidFill>
                            <a:schemeClr val="tx1"/>
                          </a:solidFill>
                          <a:latin typeface="+mj-ea"/>
                          <a:ea typeface="+mn-ea"/>
                          <a:cs typeface="+mn-cs"/>
                        </a:rPr>
                        <a:t>年度実績</a:t>
                      </a:r>
                      <a:r>
                        <a:rPr kumimoji="1" lang="en-US" altLang="ja-JP" sz="1050" kern="1200" dirty="0">
                          <a:solidFill>
                            <a:schemeClr val="tx1"/>
                          </a:solidFill>
                          <a:latin typeface="+mj-ea"/>
                          <a:ea typeface="+mn-ea"/>
                          <a:cs typeface="+mn-cs"/>
                        </a:rPr>
                        <a:t>95.5</a:t>
                      </a:r>
                      <a:r>
                        <a:rPr kumimoji="1" lang="ja-JP" altLang="en-US" sz="1050" kern="1200" dirty="0">
                          <a:solidFill>
                            <a:schemeClr val="tx1"/>
                          </a:solidFill>
                          <a:latin typeface="+mj-ea"/>
                          <a:ea typeface="+mn-ea"/>
                          <a:cs typeface="+mn-cs"/>
                        </a:rPr>
                        <a:t>％）</a:t>
                      </a:r>
                      <a:endParaRPr kumimoji="1" lang="en-US" altLang="ja-JP" sz="105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551318"/>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111581593"/>
              </p:ext>
            </p:extLst>
          </p:nvPr>
        </p:nvGraphicFramePr>
        <p:xfrm>
          <a:off x="56221" y="7855708"/>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3554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60994" y="43586"/>
            <a:ext cx="6768752" cy="189604"/>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経営課題３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安心して子育てができ、心豊かに力強く未来を切り拓く子どもを育むまち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へ</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410" y="4462919"/>
            <a:ext cx="729614" cy="706105"/>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28265" y="8711761"/>
            <a:ext cx="764759" cy="999606"/>
          </a:xfrm>
          <a:prstGeom prst="rect">
            <a:avLst/>
          </a:prstGeom>
        </p:spPr>
      </p:pic>
      <p:sp>
        <p:nvSpPr>
          <p:cNvPr id="21" name="角丸四角形 20"/>
          <p:cNvSpPr/>
          <p:nvPr/>
        </p:nvSpPr>
        <p:spPr>
          <a:xfrm>
            <a:off x="980728" y="4571282"/>
            <a:ext cx="5380134" cy="517562"/>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a:solidFill>
                  <a:schemeClr val="tx1"/>
                </a:solidFill>
                <a:latin typeface="HG丸ｺﾞｼｯｸM-PRO" panose="020F0600000000000000" pitchFamily="50" charset="-128"/>
                <a:ea typeface="HG丸ｺﾞｼｯｸM-PRO" panose="020F0600000000000000" pitchFamily="50" charset="-128"/>
              </a:rPr>
              <a:t>訪問や体験イベント、子育てに役立つ情報の発信で「わくわく」楽しい子育てを応援しています。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2" name="グループ化 21"/>
          <p:cNvGrpSpPr/>
          <p:nvPr/>
        </p:nvGrpSpPr>
        <p:grpSpPr>
          <a:xfrm>
            <a:off x="975176" y="8522843"/>
            <a:ext cx="5754559" cy="1277878"/>
            <a:chOff x="6659531" y="2537137"/>
            <a:chExt cx="5838696" cy="2072159"/>
          </a:xfrm>
        </p:grpSpPr>
        <p:sp>
          <p:nvSpPr>
            <p:cNvPr id="23" name="正方形/長方形 22"/>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4" name="角丸四角形 23"/>
            <p:cNvSpPr/>
            <p:nvPr/>
          </p:nvSpPr>
          <p:spPr>
            <a:xfrm>
              <a:off x="6659531" y="2698588"/>
              <a:ext cx="5838696" cy="1910708"/>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城東区「いじめ撲滅宣言」の取組みについて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いじめは、いじめを受ける子どもの人権が侵害され、尊厳が損なわれる重大な問題であり、いじめる側や観衆・傍観者を含め、子どもの健全な成長にとって看過できない悪影響を及ぼす深刻な問題です。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城東区役所では、令和</a:t>
              </a:r>
              <a:r>
                <a:rPr lang="en-US" altLang="ja-JP" sz="1050" dirty="0">
                  <a:solidFill>
                    <a:schemeClr val="tx1"/>
                  </a:solidFill>
                  <a:latin typeface="HG丸ｺﾞｼｯｸM-PRO" panose="020F0600000000000000" pitchFamily="50" charset="-128"/>
                  <a:ea typeface="HG丸ｺﾞｼｯｸM-PRO" panose="020F0600000000000000" pitchFamily="50" charset="-128"/>
                </a:rPr>
                <a:t>2</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a:t>
              </a:r>
              <a:r>
                <a:rPr lang="en-US" altLang="ja-JP" sz="1050" dirty="0">
                  <a:solidFill>
                    <a:schemeClr val="tx1"/>
                  </a:solidFill>
                  <a:latin typeface="HG丸ｺﾞｼｯｸM-PRO" panose="020F0600000000000000" pitchFamily="50" charset="-128"/>
                  <a:ea typeface="HG丸ｺﾞｼｯｸM-PRO" panose="020F0600000000000000" pitchFamily="50" charset="-128"/>
                </a:rPr>
                <a:t>8</a:t>
              </a:r>
              <a:r>
                <a:rPr lang="ja-JP" altLang="en-US" sz="1050" dirty="0">
                  <a:solidFill>
                    <a:schemeClr val="tx1"/>
                  </a:solidFill>
                  <a:latin typeface="HG丸ｺﾞｼｯｸM-PRO" panose="020F0600000000000000" pitchFamily="50" charset="-128"/>
                  <a:ea typeface="HG丸ｺﾞｼｯｸM-PRO" panose="020F0600000000000000" pitchFamily="50" charset="-128"/>
                </a:rPr>
                <a:t>月、いじめ撲滅を宣言し、学校における校長マネジメントを発揮していくことで、保護者、地域の皆さまと連携しながら、いじめ撲滅を目指します。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6" name="スライド番号プレースホルダー 5"/>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381201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172493519"/>
              </p:ext>
            </p:extLst>
          </p:nvPr>
        </p:nvGraphicFramePr>
        <p:xfrm>
          <a:off x="98886" y="4498402"/>
          <a:ext cx="6678486" cy="63169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631692">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endParaRPr kumimoji="1" lang="en-US" altLang="ja-JP"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pSp>
        <p:nvGrpSpPr>
          <p:cNvPr id="13" name="グループ化 12"/>
          <p:cNvGrpSpPr/>
          <p:nvPr/>
        </p:nvGrpSpPr>
        <p:grpSpPr>
          <a:xfrm>
            <a:off x="60994" y="5308477"/>
            <a:ext cx="6680373" cy="2195432"/>
            <a:chOff x="6632633" y="2598252"/>
            <a:chExt cx="5060462" cy="1560030"/>
          </a:xfrm>
        </p:grpSpPr>
        <p:sp>
          <p:nvSpPr>
            <p:cNvPr id="14" name="正方形/長方形 13"/>
            <p:cNvSpPr/>
            <p:nvPr/>
          </p:nvSpPr>
          <p:spPr>
            <a:xfrm>
              <a:off x="6772849" y="2621819"/>
              <a:ext cx="4920245" cy="1536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高齢者が住み慣れた地域で安心して暮らし続けるまちづくり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医療・介護関係機関の円滑な連携体制の構築と、区民の方の地域包括ケアに対する認識向上のため、下記の取組みを実施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・「在宅医療・介護連携推進会議」の継続的開催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・具体的事例を多職種で協議する研修会の開催</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・地域の医療・介護の資源の把握と活用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・コーディネーター配置による医療・介護専門職への相談支援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・医療・介護関係者の情報共有のためのしくみづくり</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・病気・介護に直面した人・家族に対し、心構えや選択について医療・介護等専門職が共に考えるサポート体制の促進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（人生会議）」について、推進月間などの機会をとらまえて区広報誌などで区民周知を図る。あわせてネットワーク会議において研修を実施し、</a:t>
              </a:r>
              <a:r>
                <a:rPr lang="en-US" altLang="ja-JP" sz="1050" dirty="0">
                  <a:solidFill>
                    <a:schemeClr val="tx1"/>
                  </a:solidFill>
                  <a:latin typeface="メイリオ" panose="020B0604030504040204" pitchFamily="50" charset="-128"/>
                  <a:ea typeface="メイリオ" panose="020B0604030504040204" pitchFamily="50" charset="-128"/>
                </a:rPr>
                <a:t>ACP</a:t>
              </a:r>
              <a:r>
                <a:rPr lang="ja-JP" altLang="en-US" sz="1050" dirty="0">
                  <a:solidFill>
                    <a:schemeClr val="tx1"/>
                  </a:solidFill>
                  <a:latin typeface="メイリオ" panose="020B0604030504040204" pitchFamily="50" charset="-128"/>
                  <a:ea typeface="メイリオ" panose="020B0604030504040204" pitchFamily="50" charset="-128"/>
                </a:rPr>
                <a:t>推進員を育成、地域での普及啓発を図っていく。</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5" name="角丸四角形 14"/>
            <p:cNvSpPr/>
            <p:nvPr/>
          </p:nvSpPr>
          <p:spPr>
            <a:xfrm>
              <a:off x="6632633" y="2598252"/>
              <a:ext cx="5060462" cy="1560030"/>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6" name="表 15"/>
          <p:cNvGraphicFramePr>
            <a:graphicFrameLocks noGrp="1"/>
          </p:cNvGraphicFramePr>
          <p:nvPr>
            <p:extLst>
              <p:ext uri="{D42A27DB-BD31-4B8C-83A1-F6EECF244321}">
                <p14:modId xmlns:p14="http://schemas.microsoft.com/office/powerpoint/2010/main" val="827900435"/>
              </p:ext>
            </p:extLst>
          </p:nvPr>
        </p:nvGraphicFramePr>
        <p:xfrm>
          <a:off x="137172" y="7563980"/>
          <a:ext cx="6608018" cy="1526929"/>
        </p:xfrm>
        <a:graphic>
          <a:graphicData uri="http://schemas.openxmlformats.org/drawingml/2006/table">
            <a:tbl>
              <a:tblPr firstCol="1" bandRow="1">
                <a:tableStyleId>{5C22544A-7EE6-4342-B048-85BDC9FD1C3A}</a:tableStyleId>
              </a:tblPr>
              <a:tblGrid>
                <a:gridCol w="480674">
                  <a:extLst>
                    <a:ext uri="{9D8B030D-6E8A-4147-A177-3AD203B41FA5}">
                      <a16:colId xmlns:a16="http://schemas.microsoft.com/office/drawing/2014/main" val="2345833287"/>
                    </a:ext>
                  </a:extLst>
                </a:gridCol>
                <a:gridCol w="3989898">
                  <a:extLst>
                    <a:ext uri="{9D8B030D-6E8A-4147-A177-3AD203B41FA5}">
                      <a16:colId xmlns:a16="http://schemas.microsoft.com/office/drawing/2014/main" val="2643801174"/>
                    </a:ext>
                  </a:extLst>
                </a:gridCol>
                <a:gridCol w="2137446">
                  <a:extLst>
                    <a:ext uri="{9D8B030D-6E8A-4147-A177-3AD203B41FA5}">
                      <a16:colId xmlns:a16="http://schemas.microsoft.com/office/drawing/2014/main" val="1496232417"/>
                    </a:ext>
                  </a:extLst>
                </a:gridCol>
              </a:tblGrid>
              <a:tr h="478143">
                <a:tc rowSpan="3">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「在宅医療・介護連携推進会議」開催回数及び参加人数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b="0" dirty="0">
                          <a:solidFill>
                            <a:schemeClr val="tx1"/>
                          </a:solidFill>
                        </a:rPr>
                        <a:t>年</a:t>
                      </a:r>
                      <a:r>
                        <a:rPr kumimoji="1" lang="en-US" altLang="ja-JP" sz="1050" b="0" dirty="0">
                          <a:solidFill>
                            <a:schemeClr val="tx1"/>
                          </a:solidFill>
                          <a:latin typeface="+mn-ea"/>
                          <a:ea typeface="+mn-ea"/>
                        </a:rPr>
                        <a:t>6</a:t>
                      </a:r>
                      <a:r>
                        <a:rPr kumimoji="1" lang="ja-JP" altLang="en-US" sz="1050" b="0" dirty="0">
                          <a:solidFill>
                            <a:schemeClr val="tx1"/>
                          </a:solidFill>
                        </a:rPr>
                        <a:t>回実施、</a:t>
                      </a:r>
                      <a:r>
                        <a:rPr kumimoji="1" lang="ja-JP" altLang="en-US" sz="1050" b="0" dirty="0">
                          <a:solidFill>
                            <a:schemeClr val="tx1"/>
                          </a:solidFill>
                          <a:latin typeface="+mn-ea"/>
                          <a:ea typeface="+mn-ea"/>
                        </a:rPr>
                        <a:t>延べ</a:t>
                      </a:r>
                      <a:r>
                        <a:rPr kumimoji="1" lang="en-US" altLang="ja-JP" sz="1050" b="0" dirty="0">
                          <a:solidFill>
                            <a:schemeClr val="tx1"/>
                          </a:solidFill>
                          <a:latin typeface="+mn-ea"/>
                          <a:ea typeface="+mn-ea"/>
                        </a:rPr>
                        <a:t>185</a:t>
                      </a:r>
                      <a:r>
                        <a:rPr kumimoji="1" lang="ja-JP" altLang="en-US" sz="1050" b="0" dirty="0">
                          <a:solidFill>
                            <a:schemeClr val="tx1"/>
                          </a:solidFill>
                          <a:latin typeface="+mn-ea"/>
                          <a:ea typeface="+mn-ea"/>
                        </a:rPr>
                        <a:t>人</a:t>
                      </a:r>
                      <a:r>
                        <a:rPr kumimoji="1" lang="ja-JP" altLang="en-US" sz="1050" b="0" dirty="0">
                          <a:solidFill>
                            <a:schemeClr val="tx1"/>
                          </a:solidFill>
                        </a:rPr>
                        <a:t>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latin typeface="+mj-ea"/>
                          <a:ea typeface="+mj-ea"/>
                        </a:rPr>
                        <a:t>6</a:t>
                      </a:r>
                      <a:r>
                        <a:rPr kumimoji="1" lang="ja-JP" altLang="en-US" sz="1050" b="0" dirty="0">
                          <a:solidFill>
                            <a:schemeClr val="tx1"/>
                          </a:solidFill>
                        </a:rPr>
                        <a:t>年度実績　</a:t>
                      </a:r>
                      <a:r>
                        <a:rPr kumimoji="1" lang="en-US" altLang="ja-JP" sz="1050" b="0" dirty="0">
                          <a:solidFill>
                            <a:schemeClr val="tx1"/>
                          </a:solidFill>
                          <a:latin typeface="+mn-ea"/>
                          <a:ea typeface="+mn-ea"/>
                        </a:rPr>
                        <a:t>6</a:t>
                      </a:r>
                      <a:r>
                        <a:rPr kumimoji="1" lang="ja-JP" altLang="en-US" sz="1050" b="0" dirty="0">
                          <a:solidFill>
                            <a:schemeClr val="tx1"/>
                          </a:solidFill>
                        </a:rPr>
                        <a:t>回、</a:t>
                      </a:r>
                      <a:r>
                        <a:rPr kumimoji="1" lang="en-US" altLang="ja-JP" sz="1050" b="0" dirty="0">
                          <a:solidFill>
                            <a:schemeClr val="tx1"/>
                          </a:solidFill>
                          <a:latin typeface="+mn-ea"/>
                          <a:ea typeface="+mn-ea"/>
                        </a:rPr>
                        <a:t>187</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r h="450524">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医療・介護関係職種の「多職種研修会」への参加人数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strike="noStrike" baseline="0" dirty="0">
                          <a:solidFill>
                            <a:schemeClr val="tx1"/>
                          </a:solidFill>
                          <a:latin typeface="+mn-ea"/>
                          <a:ea typeface="+mn-ea"/>
                        </a:rPr>
                        <a:t>130</a:t>
                      </a:r>
                      <a:r>
                        <a:rPr kumimoji="1" lang="ja-JP" altLang="en-US" sz="1050" b="0" strike="noStrike" dirty="0">
                          <a:solidFill>
                            <a:schemeClr val="tx1"/>
                          </a:solidFill>
                        </a:rPr>
                        <a:t>人</a:t>
                      </a:r>
                      <a:r>
                        <a:rPr kumimoji="1" lang="ja-JP" altLang="en-US" sz="1050" b="0" dirty="0">
                          <a:solidFill>
                            <a:schemeClr val="tx1"/>
                          </a:solidFill>
                        </a:rPr>
                        <a:t>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latin typeface="+mn-ea"/>
                          <a:ea typeface="+mn-ea"/>
                        </a:rPr>
                        <a:t>6</a:t>
                      </a:r>
                      <a:r>
                        <a:rPr kumimoji="1" lang="ja-JP" altLang="en-US" sz="1050" b="0" dirty="0">
                          <a:solidFill>
                            <a:schemeClr val="tx1"/>
                          </a:solidFill>
                        </a:rPr>
                        <a:t>年度実績　</a:t>
                      </a:r>
                      <a:r>
                        <a:rPr kumimoji="1" lang="en-US" altLang="ja-JP" sz="1050" b="0" dirty="0">
                          <a:solidFill>
                            <a:schemeClr val="tx1"/>
                          </a:solidFill>
                          <a:latin typeface="+mn-ea"/>
                          <a:ea typeface="+mn-ea"/>
                        </a:rPr>
                        <a:t>104</a:t>
                      </a:r>
                      <a:r>
                        <a:rPr kumimoji="1" lang="ja-JP" altLang="en-US" sz="1050" b="0" dirty="0">
                          <a:solidFill>
                            <a:schemeClr val="tx1"/>
                          </a:solidFill>
                        </a:rPr>
                        <a:t>人）</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98262">
                <a:tc vMerge="1">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「こころの声」リーフレットなどを活用し区民の認識向上を図る連携先</a:t>
                      </a:r>
                      <a:endParaRPr kumimoji="1" lang="en-US" altLang="ja-JP" sz="1050" dirty="0"/>
                    </a:p>
                    <a:p>
                      <a:pPr algn="l"/>
                      <a:r>
                        <a:rPr kumimoji="1" lang="ja-JP" altLang="en-US" sz="1050" dirty="0"/>
                        <a:t>（地域包括支援センター、訪問看護ステーションなど）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b="0" strike="noStrike" dirty="0">
                          <a:solidFill>
                            <a:schemeClr val="tx1"/>
                          </a:solidFill>
                          <a:latin typeface="+mn-ea"/>
                          <a:ea typeface="+mn-ea"/>
                        </a:rPr>
                        <a:t>20</a:t>
                      </a:r>
                      <a:r>
                        <a:rPr kumimoji="1" lang="ja-JP" altLang="en-US" sz="1050" b="0" strike="noStrike" dirty="0">
                          <a:solidFill>
                            <a:schemeClr val="tx1"/>
                          </a:solidFill>
                        </a:rPr>
                        <a:t>か所</a:t>
                      </a:r>
                      <a:r>
                        <a:rPr kumimoji="1" lang="ja-JP" altLang="en-US" sz="1050" b="0" dirty="0">
                          <a:solidFill>
                            <a:schemeClr val="tx1"/>
                          </a:solidFill>
                        </a:rPr>
                        <a:t>以上</a:t>
                      </a:r>
                      <a:endParaRPr kumimoji="1" lang="en-US" altLang="ja-JP" sz="1050" b="0" dirty="0">
                        <a:solidFill>
                          <a:schemeClr val="tx1"/>
                        </a:solidFill>
                      </a:endParaRPr>
                    </a:p>
                    <a:p>
                      <a:pPr algn="l"/>
                      <a:r>
                        <a:rPr kumimoji="1" lang="ja-JP" altLang="en-US" sz="1050" b="0" dirty="0">
                          <a:solidFill>
                            <a:schemeClr val="tx1"/>
                          </a:solidFill>
                        </a:rPr>
                        <a:t>（令和</a:t>
                      </a:r>
                      <a:r>
                        <a:rPr kumimoji="1" lang="en-US" altLang="ja-JP" sz="1050" b="0" dirty="0">
                          <a:solidFill>
                            <a:schemeClr val="tx1"/>
                          </a:solidFill>
                          <a:latin typeface="+mn-ea"/>
                          <a:ea typeface="+mn-ea"/>
                        </a:rPr>
                        <a:t>6</a:t>
                      </a:r>
                      <a:r>
                        <a:rPr kumimoji="1" lang="ja-JP" altLang="en-US" sz="1050" b="0" dirty="0">
                          <a:solidFill>
                            <a:schemeClr val="tx1"/>
                          </a:solidFill>
                        </a:rPr>
                        <a:t>年度実績　</a:t>
                      </a:r>
                      <a:r>
                        <a:rPr kumimoji="1" lang="en-US" altLang="ja-JP" sz="1050" b="0" dirty="0">
                          <a:solidFill>
                            <a:schemeClr val="tx1"/>
                          </a:solidFill>
                          <a:latin typeface="+mn-ea"/>
                          <a:ea typeface="+mn-ea"/>
                        </a:rPr>
                        <a:t>20</a:t>
                      </a:r>
                      <a:r>
                        <a:rPr kumimoji="1" lang="ja-JP" altLang="en-US" sz="1050" b="0" dirty="0">
                          <a:solidFill>
                            <a:schemeClr val="tx1"/>
                          </a:solidFill>
                        </a:rPr>
                        <a:t>か所）</a:t>
                      </a:r>
                      <a:endParaRPr kumimoji="1" lang="en-US" altLang="ja-JP"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9234743"/>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537119629"/>
              </p:ext>
            </p:extLst>
          </p:nvPr>
        </p:nvGraphicFramePr>
        <p:xfrm>
          <a:off x="141733" y="9090909"/>
          <a:ext cx="6606478"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536502">
                  <a:extLst>
                    <a:ext uri="{9D8B030D-6E8A-4147-A177-3AD203B41FA5}">
                      <a16:colId xmlns:a16="http://schemas.microsoft.com/office/drawing/2014/main" val="1496232417"/>
                    </a:ext>
                  </a:extLst>
                </a:gridCol>
              </a:tblGrid>
              <a:tr h="29566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sp>
        <p:nvSpPr>
          <p:cNvPr id="18" name="ホームベース 17"/>
          <p:cNvSpPr/>
          <p:nvPr/>
        </p:nvSpPr>
        <p:spPr>
          <a:xfrm>
            <a:off x="44624" y="56456"/>
            <a:ext cx="6768752" cy="245170"/>
          </a:xfrm>
          <a:prstGeom prst="homePlate">
            <a:avLst/>
          </a:prstGeom>
          <a:solidFill>
            <a:srgbClr val="78B832"/>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経営課題４　</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地域が支えあい、住み</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慣れた</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場所で安心して暮らせるまちへ</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5285184" y="9489504"/>
            <a:ext cx="1600200" cy="527402"/>
          </a:xfrm>
        </p:spPr>
        <p:txBody>
          <a:bodyPr/>
          <a:lstStyle/>
          <a:p>
            <a:fld id="{F62D3EF7-68D2-459C-881D-6CCC2777D230}"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3" name="正方形/長方形 2"/>
          <p:cNvSpPr/>
          <p:nvPr/>
        </p:nvSpPr>
        <p:spPr>
          <a:xfrm>
            <a:off x="246095" y="463417"/>
            <a:ext cx="6495271" cy="3152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高齢者、</a:t>
            </a:r>
            <a:r>
              <a:rPr lang="ja-JP" altLang="en-US" sz="1050" dirty="0" err="1">
                <a:solidFill>
                  <a:schemeClr val="tx1"/>
                </a:solidFill>
                <a:latin typeface="メイリオ" panose="020B0604030504040204" pitchFamily="50" charset="-128"/>
                <a:ea typeface="メイリオ" panose="020B0604030504040204" pitchFamily="50" charset="-128"/>
              </a:rPr>
              <a:t>障がい</a:t>
            </a:r>
            <a:r>
              <a:rPr lang="ja-JP" altLang="en-US" sz="1050" dirty="0">
                <a:solidFill>
                  <a:schemeClr val="tx1"/>
                </a:solidFill>
                <a:latin typeface="メイリオ" panose="020B0604030504040204" pitchFamily="50" charset="-128"/>
                <a:ea typeface="メイリオ" panose="020B0604030504040204" pitchFamily="50" charset="-128"/>
              </a:rPr>
              <a:t>者、子どもを地域が互いに見守り、支えあうまちづくり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①地域福祉プラン、食育推進プラン、健康増進プランの推進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同プランに基づき、</a:t>
            </a:r>
            <a:r>
              <a:rPr lang="en-US" altLang="ja-JP" sz="1050" dirty="0">
                <a:solidFill>
                  <a:schemeClr val="tx1"/>
                </a:solidFill>
                <a:latin typeface="メイリオ" panose="020B0604030504040204" pitchFamily="50" charset="-128"/>
                <a:ea typeface="メイリオ" panose="020B0604030504040204" pitchFamily="50" charset="-128"/>
              </a:rPr>
              <a:t>PDCA</a:t>
            </a:r>
            <a:r>
              <a:rPr lang="ja-JP" altLang="en-US" sz="1050" dirty="0">
                <a:solidFill>
                  <a:schemeClr val="tx1"/>
                </a:solidFill>
                <a:latin typeface="メイリオ" panose="020B0604030504040204" pitchFamily="50" charset="-128"/>
                <a:ea typeface="メイリオ" panose="020B0604030504040204" pitchFamily="50" charset="-128"/>
              </a:rPr>
              <a:t>サイクルをまわしながら目標達成に向け、計画的な進捗管理を行う。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②地域福祉支援事業</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・「地域サポーター」を中心に、地域における要援護者の情報収集、災害時要配慮者支援を推進</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・「推進コーディネーター」を中心に、各校下において地域の実情に応じた多様な取組みの推進支援を実施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・地域・団体・大学等多様な連携を促進するため、コーディネーターを配置し、新たな地域福祉活動を展開する。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・地域における見守り、相談支援を行う専門機関、行政等のネットワークを強化し、必要な人に必要な支援が届く取組みを推進する。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・災害時において生命、健康、福祉を守るため、医療・福祉、防災の関係団体で構成する会議等を通じ、情報の共有とともに、訓練の実施など、医療・福祉と防災の連携を強化する。</a:t>
            </a:r>
          </a:p>
          <a:p>
            <a:r>
              <a:rPr lang="ja-JP" altLang="en-US" sz="1050" dirty="0">
                <a:solidFill>
                  <a:schemeClr val="tx1"/>
                </a:solidFill>
                <a:latin typeface="メイリオ" panose="020B0604030504040204" pitchFamily="50" charset="-128"/>
                <a:ea typeface="メイリオ" panose="020B0604030504040204" pitchFamily="50" charset="-128"/>
              </a:rPr>
              <a:t>③地域における要援護者の見守りネットワーク強化事業［区</a:t>
            </a:r>
            <a:r>
              <a:rPr lang="en-US" altLang="ja-JP" sz="1050" dirty="0">
                <a:solidFill>
                  <a:schemeClr val="tx1"/>
                </a:solidFill>
                <a:latin typeface="メイリオ" panose="020B0604030504040204" pitchFamily="50" charset="-128"/>
                <a:ea typeface="メイリオ" panose="020B0604030504040204" pitchFamily="50" charset="-128"/>
              </a:rPr>
              <a:t>CM</a:t>
            </a:r>
            <a:r>
              <a:rPr lang="ja-JP" altLang="en-US" sz="1050" dirty="0">
                <a:solidFill>
                  <a:schemeClr val="tx1"/>
                </a:solidFill>
                <a:latin typeface="メイリオ" panose="020B0604030504040204" pitchFamily="50" charset="-128"/>
                <a:ea typeface="メイリオ" panose="020B0604030504040204" pitchFamily="50" charset="-128"/>
              </a:rPr>
              <a:t>事業（福祉局）］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・要援護者情報の整備、見守り活動の強化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・孤立世帯等への専門的対応</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・認知症高齢者等の行方不明時の早期発見</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災害時の要配慮者の支援も視野に入れ取り組む。</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5" name="角丸四角形 9"/>
          <p:cNvSpPr/>
          <p:nvPr/>
        </p:nvSpPr>
        <p:spPr>
          <a:xfrm>
            <a:off x="60994" y="416495"/>
            <a:ext cx="6680373" cy="3275550"/>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703684558"/>
              </p:ext>
            </p:extLst>
          </p:nvPr>
        </p:nvGraphicFramePr>
        <p:xfrm>
          <a:off x="98886" y="3870428"/>
          <a:ext cx="6678486" cy="631692"/>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212466">
                  <a:extLst>
                    <a:ext uri="{9D8B030D-6E8A-4147-A177-3AD203B41FA5}">
                      <a16:colId xmlns:a16="http://schemas.microsoft.com/office/drawing/2014/main" val="2643801174"/>
                    </a:ext>
                  </a:extLst>
                </a:gridCol>
                <a:gridCol w="1980220">
                  <a:extLst>
                    <a:ext uri="{9D8B030D-6E8A-4147-A177-3AD203B41FA5}">
                      <a16:colId xmlns:a16="http://schemas.microsoft.com/office/drawing/2014/main" val="1496232417"/>
                    </a:ext>
                  </a:extLst>
                </a:gridCol>
              </a:tblGrid>
              <a:tr h="631692">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民生委員・児童委員アンケートにおいて、地域でさまざまな福祉の担い手の協働により、支え合う活動ができていると感じている人の割合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63</a:t>
                      </a:r>
                      <a:r>
                        <a:rPr kumimoji="1" lang="ja-JP" altLang="en-US" sz="1050" dirty="0">
                          <a:solidFill>
                            <a:schemeClr val="tx1"/>
                          </a:solidFill>
                        </a:rPr>
                        <a:t>％以上</a:t>
                      </a:r>
                      <a:endParaRPr kumimoji="1" lang="en-US" altLang="ja-JP" sz="1050"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a:t>
                      </a:r>
                      <a:r>
                        <a:rPr kumimoji="1" lang="en-US" altLang="ja-JP" sz="1050" dirty="0">
                          <a:solidFill>
                            <a:schemeClr val="tx1"/>
                          </a:solidFill>
                          <a:latin typeface="+mn-ea"/>
                          <a:ea typeface="+mn-ea"/>
                        </a:rPr>
                        <a:t>61.4</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bl>
          </a:graphicData>
        </a:graphic>
      </p:graphicFrame>
    </p:spTree>
    <p:extLst>
      <p:ext uri="{BB962C8B-B14F-4D97-AF65-F5344CB8AC3E}">
        <p14:creationId xmlns:p14="http://schemas.microsoft.com/office/powerpoint/2010/main" val="320007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44624" y="59428"/>
            <a:ext cx="6680373" cy="1872208"/>
            <a:chOff x="6632633" y="2513570"/>
            <a:chExt cx="5060462" cy="1606827"/>
          </a:xfrm>
        </p:grpSpPr>
        <p:sp>
          <p:nvSpPr>
            <p:cNvPr id="9" name="正方形/長方形 8"/>
            <p:cNvSpPr/>
            <p:nvPr/>
          </p:nvSpPr>
          <p:spPr>
            <a:xfrm>
              <a:off x="6772849" y="2537136"/>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必要な時に必要な支援が受けられるまちづくり</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生活保護受給者の自立支援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・対象者との面談により、個々の状況と就労に際しての課題を把握し、必要に応じて、就労意欲を醸成する。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・履歴書の書き方や面接の受け方に関する助言、適性にあった求人情報の提供</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・臨床心理士等の専門職によるカウンセリング</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・ビジネススキル・コミュニケーション能力等の向上を目的としたグループワークやセミナー、職場体験等を実施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・対象者に応じた求人案件の開拓</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・ハローワークや企業面接等への求職活動同行支援</a:t>
              </a:r>
              <a:endParaRPr lang="en-US" altLang="ja-JP" sz="1050" dirty="0">
                <a:solidFill>
                  <a:schemeClr val="tx1"/>
                </a:solidFill>
                <a:latin typeface="メイリオ" panose="020B0604030504040204" pitchFamily="50" charset="-128"/>
                <a:ea typeface="メイリオ" panose="020B0604030504040204" pitchFamily="50" charset="-128"/>
              </a:endParaRPr>
            </a:p>
            <a:p>
              <a:pPr marL="257175" indent="-257175" algn="l"/>
              <a:r>
                <a:rPr lang="ja-JP" altLang="en-US" sz="1050" dirty="0">
                  <a:solidFill>
                    <a:schemeClr val="tx1"/>
                  </a:solidFill>
                  <a:latin typeface="メイリオ" panose="020B0604030504040204" pitchFamily="50" charset="-128"/>
                  <a:ea typeface="メイリオ" panose="020B0604030504040204" pitchFamily="50" charset="-128"/>
                </a:rPr>
                <a:t>　・就労後の職場定着支援</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0" name="角丸四角形 9"/>
            <p:cNvSpPr/>
            <p:nvPr/>
          </p:nvSpPr>
          <p:spPr>
            <a:xfrm>
              <a:off x="6632633" y="2513570"/>
              <a:ext cx="5060462" cy="1606827"/>
            </a:xfrm>
            <a:prstGeom prst="roundRect">
              <a:avLst>
                <a:gd name="adj" fmla="val 11163"/>
              </a:avLst>
            </a:prstGeom>
            <a:noFill/>
            <a:ln>
              <a:solidFill>
                <a:srgbClr val="78B8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1" name="表 10"/>
          <p:cNvGraphicFramePr>
            <a:graphicFrameLocks noGrp="1"/>
          </p:cNvGraphicFramePr>
          <p:nvPr>
            <p:extLst>
              <p:ext uri="{D42A27DB-BD31-4B8C-83A1-F6EECF244321}">
                <p14:modId xmlns:p14="http://schemas.microsoft.com/office/powerpoint/2010/main" val="2246372133"/>
              </p:ext>
            </p:extLst>
          </p:nvPr>
        </p:nvGraphicFramePr>
        <p:xfrm>
          <a:off x="71254" y="1966859"/>
          <a:ext cx="6651856" cy="662940"/>
        </p:xfrm>
        <a:graphic>
          <a:graphicData uri="http://schemas.openxmlformats.org/drawingml/2006/table">
            <a:tbl>
              <a:tblPr firstCol="1" bandRow="1">
                <a:tableStyleId>{5C22544A-7EE6-4342-B048-85BDC9FD1C3A}</a:tableStyleId>
              </a:tblPr>
              <a:tblGrid>
                <a:gridCol w="479296">
                  <a:extLst>
                    <a:ext uri="{9D8B030D-6E8A-4147-A177-3AD203B41FA5}">
                      <a16:colId xmlns:a16="http://schemas.microsoft.com/office/drawing/2014/main" val="2345833287"/>
                    </a:ext>
                  </a:extLst>
                </a:gridCol>
                <a:gridCol w="3907416">
                  <a:extLst>
                    <a:ext uri="{9D8B030D-6E8A-4147-A177-3AD203B41FA5}">
                      <a16:colId xmlns:a16="http://schemas.microsoft.com/office/drawing/2014/main" val="2643801174"/>
                    </a:ext>
                  </a:extLst>
                </a:gridCol>
                <a:gridCol w="2265144">
                  <a:extLst>
                    <a:ext uri="{9D8B030D-6E8A-4147-A177-3AD203B41FA5}">
                      <a16:colId xmlns:a16="http://schemas.microsoft.com/office/drawing/2014/main" val="1496232417"/>
                    </a:ext>
                  </a:extLst>
                </a:gridCol>
              </a:tblGrid>
              <a:tr h="261427">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就労支援者の就職率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60</a:t>
                      </a:r>
                      <a:r>
                        <a:rPr kumimoji="1" lang="ja-JP" altLang="en-US" sz="1050" dirty="0"/>
                        <a:t>％以上</a:t>
                      </a:r>
                      <a:endParaRPr kumimoji="1" lang="en-US" altLang="ja-JP" sz="1050" dirty="0">
                        <a:solidFill>
                          <a:schemeClr val="tx1"/>
                        </a:solidFill>
                      </a:endParaRPr>
                    </a:p>
                    <a:p>
                      <a:pPr algn="l"/>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a:t>
                      </a:r>
                      <a:r>
                        <a:rPr kumimoji="1" lang="en-US" altLang="ja-JP" sz="1050" dirty="0">
                          <a:solidFill>
                            <a:schemeClr val="tx1"/>
                          </a:solidFill>
                          <a:latin typeface="+mn-ea"/>
                          <a:ea typeface="+mn-ea"/>
                        </a:rPr>
                        <a:t>65.1</a:t>
                      </a:r>
                      <a:r>
                        <a:rPr kumimoji="1" lang="ja-JP" altLang="en-US" sz="1050" dirty="0">
                          <a:solidFill>
                            <a:schemeClr val="tx1"/>
                          </a:solidFill>
                        </a:rPr>
                        <a:t>％）</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412500"/>
                  </a:ext>
                </a:extLst>
              </a:tr>
              <a:tr h="159761">
                <a:tc>
                  <a:txBody>
                    <a:bodyPr/>
                    <a:lstStyle/>
                    <a:p>
                      <a:pPr algn="ct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561814"/>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554871594"/>
              </p:ext>
            </p:extLst>
          </p:nvPr>
        </p:nvGraphicFramePr>
        <p:xfrm>
          <a:off x="69367" y="2362241"/>
          <a:ext cx="6661406" cy="605576"/>
        </p:xfrm>
        <a:graphic>
          <a:graphicData uri="http://schemas.openxmlformats.org/drawingml/2006/table">
            <a:tbl>
              <a:tblPr firstCol="1" bandRow="1">
                <a:tableStyleId>{5C22544A-7EE6-4342-B048-85BDC9FD1C3A}</a:tableStyleId>
              </a:tblPr>
              <a:tblGrid>
                <a:gridCol w="485166">
                  <a:extLst>
                    <a:ext uri="{9D8B030D-6E8A-4147-A177-3AD203B41FA5}">
                      <a16:colId xmlns:a16="http://schemas.microsoft.com/office/drawing/2014/main" val="2345833287"/>
                    </a:ext>
                  </a:extLst>
                </a:gridCol>
                <a:gridCol w="1582108">
                  <a:extLst>
                    <a:ext uri="{9D8B030D-6E8A-4147-A177-3AD203B41FA5}">
                      <a16:colId xmlns:a16="http://schemas.microsoft.com/office/drawing/2014/main" val="2643801174"/>
                    </a:ext>
                  </a:extLst>
                </a:gridCol>
                <a:gridCol w="4594132">
                  <a:extLst>
                    <a:ext uri="{9D8B030D-6E8A-4147-A177-3AD203B41FA5}">
                      <a16:colId xmlns:a16="http://schemas.microsoft.com/office/drawing/2014/main" val="1496232417"/>
                    </a:ext>
                  </a:extLst>
                </a:gridCol>
              </a:tblGrid>
              <a:tr h="605576">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sp>
        <p:nvSpPr>
          <p:cNvPr id="15" name="角丸四角形 14"/>
          <p:cNvSpPr/>
          <p:nvPr/>
        </p:nvSpPr>
        <p:spPr>
          <a:xfrm>
            <a:off x="88813" y="3647025"/>
            <a:ext cx="6680373" cy="3430106"/>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36867351"/>
              </p:ext>
            </p:extLst>
          </p:nvPr>
        </p:nvGraphicFramePr>
        <p:xfrm>
          <a:off x="60827" y="7616326"/>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sp>
        <p:nvSpPr>
          <p:cNvPr id="19" name="ホームベース 18"/>
          <p:cNvSpPr/>
          <p:nvPr/>
        </p:nvSpPr>
        <p:spPr>
          <a:xfrm>
            <a:off x="64944" y="3299013"/>
            <a:ext cx="6768752" cy="216587"/>
          </a:xfrm>
          <a:prstGeom prst="homePlat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経営課題</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区民の皆さんに信頼される区役所づくり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216778" y="8244643"/>
            <a:ext cx="6207809" cy="1301121"/>
            <a:chOff x="6772849" y="2537137"/>
            <a:chExt cx="6529565" cy="3309980"/>
          </a:xfrm>
        </p:grpSpPr>
        <p:sp>
          <p:nvSpPr>
            <p:cNvPr id="20" name="正方形/長方形 19"/>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21" name="角丸四角形 20"/>
            <p:cNvSpPr/>
            <p:nvPr/>
          </p:nvSpPr>
          <p:spPr>
            <a:xfrm>
              <a:off x="7073825" y="2957633"/>
              <a:ext cx="6228589" cy="2889484"/>
            </a:xfrm>
            <a:prstGeom prst="roundRect">
              <a:avLst>
                <a:gd name="adj" fmla="val 1570"/>
              </a:avLst>
            </a:prstGeom>
            <a:solidFill>
              <a:schemeClr val="bg1"/>
            </a:solid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来庁者等に対する窓口サービスの向上について</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大阪市では、平成２４年度より民間事業者による「来庁者等に対する窓口サービスの格付け」を行っています。</a:t>
              </a: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城東区役所では、民間の窓口サービスの平均的なレベルを上回るレベル（星２つ）以上を継続維持しております。</a:t>
              </a: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今後も引き続き窓口サービスの向上に努めてまいります。</a:t>
              </a:r>
            </a:p>
            <a:p>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pic>
        <p:nvPicPr>
          <p:cNvPr id="3" name="図 2"/>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026444" y="8392825"/>
            <a:ext cx="769218" cy="28803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141643" y="8737675"/>
            <a:ext cx="524267" cy="808088"/>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661248" y="9074609"/>
            <a:ext cx="305040" cy="358071"/>
          </a:xfrm>
          <a:prstGeom prst="rect">
            <a:avLst/>
          </a:prstGeom>
        </p:spPr>
      </p:pic>
      <p:sp>
        <p:nvSpPr>
          <p:cNvPr id="2" name="スライド番号プレースホルダー 1">
            <a:extLst>
              <a:ext uri="{FF2B5EF4-FFF2-40B4-BE49-F238E27FC236}">
                <a16:creationId xmlns:a16="http://schemas.microsoft.com/office/drawing/2014/main" id="{9F9625CC-5449-2B79-7FB5-936396C8E24A}"/>
              </a:ext>
            </a:extLst>
          </p:cNvPr>
          <p:cNvSpPr>
            <a:spLocks noGrp="1"/>
          </p:cNvSpPr>
          <p:nvPr>
            <p:ph type="sldNum" sz="quarter" idx="12"/>
          </p:nvPr>
        </p:nvSpPr>
        <p:spPr>
          <a:xfrm>
            <a:off x="5521563" y="9546313"/>
            <a:ext cx="1240160" cy="359687"/>
          </a:xfrm>
        </p:spPr>
        <p:txBody>
          <a:bodyPr/>
          <a:lstStyle/>
          <a:p>
            <a:fld id="{F62D3EF7-68D2-459C-881D-6CCC2777D230}" type="slidenum">
              <a:rPr lang="ja-JP" altLang="en-US" smtClean="0">
                <a:solidFill>
                  <a:prstClr val="black">
                    <a:tint val="75000"/>
                  </a:prstClr>
                </a:solidFill>
              </a:rPr>
              <a:pPr/>
              <a:t>5</a:t>
            </a:fld>
            <a:endParaRPr lang="ja-JP" altLang="en-US">
              <a:solidFill>
                <a:prstClr val="black">
                  <a:tint val="75000"/>
                </a:prstClr>
              </a:solidFill>
            </a:endParaRPr>
          </a:p>
        </p:txBody>
      </p:sp>
      <p:sp>
        <p:nvSpPr>
          <p:cNvPr id="5" name="正方形/長方形 4">
            <a:extLst>
              <a:ext uri="{FF2B5EF4-FFF2-40B4-BE49-F238E27FC236}">
                <a16:creationId xmlns:a16="http://schemas.microsoft.com/office/drawing/2014/main" id="{8B1508EF-175A-7991-32AF-F937D860107E}"/>
              </a:ext>
            </a:extLst>
          </p:cNvPr>
          <p:cNvSpPr/>
          <p:nvPr/>
        </p:nvSpPr>
        <p:spPr>
          <a:xfrm>
            <a:off x="114555" y="3871495"/>
            <a:ext cx="6495271" cy="3307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050" dirty="0">
                <a:solidFill>
                  <a:schemeClr val="tx1"/>
                </a:solidFill>
                <a:latin typeface="メイリオ" panose="020B0604030504040204" pitchFamily="50" charset="-128"/>
                <a:ea typeface="メイリオ" panose="020B0604030504040204" pitchFamily="50" charset="-128"/>
              </a:rPr>
              <a:t>　</a:t>
            </a:r>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職員の意識改革を図るための取組</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・不適切事務や事務処理誤りの防止に向け、管理職員におけるコンプライアンス関連情報の共有をは</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じめ、全職員に対し、日常的な啓発及びコンプライアンス研修・服務研修等を実施することにより、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職員一人ひとりの意識向上に取組むとともに、コンプライアンスを重視する職場風土の醸成に努める。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・城東区において不適切事務が発生した場合、「なぜなぜ分析シート」を作成し、各課内で情報共有を</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図る。また、同一担当内で不適切事務が２件以上発生した場合は、担当内で研修などを実施するこ</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とで情報共有の強化を図る。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・全職員を対象に管理職員を講師とする不適切事務研究会を開催し、事例研究を行うことで重要管理</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ポイントの遵守や事務処理誤りの改善策の検討など、職員意識の定着を図る。</a:t>
            </a:r>
            <a:endParaRPr lang="en-US" altLang="ja-JP" sz="1050" b="1"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・新規採用者、転入者をはじめ職員を対象に、窓口応対・電話応対等の接遇能力向上のため、外部講師</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による研修を実施する。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・５</a:t>
            </a:r>
            <a:r>
              <a:rPr lang="en-US" altLang="ja-JP" sz="1050" dirty="0">
                <a:solidFill>
                  <a:schemeClr val="tx1"/>
                </a:solidFill>
                <a:latin typeface="メイリオ" panose="020B0604030504040204" pitchFamily="50" charset="-128"/>
                <a:ea typeface="メイリオ" panose="020B0604030504040204" pitchFamily="50" charset="-128"/>
              </a:rPr>
              <a:t>S</a:t>
            </a:r>
            <a:r>
              <a:rPr lang="ja-JP" altLang="en-US" sz="1050" dirty="0">
                <a:solidFill>
                  <a:schemeClr val="tx1"/>
                </a:solidFill>
                <a:latin typeface="メイリオ" panose="020B0604030504040204" pitchFamily="50" charset="-128"/>
                <a:ea typeface="メイリオ" panose="020B0604030504040204" pitchFamily="50" charset="-128"/>
              </a:rPr>
              <a:t>（「整理」「整頓」「清掃」「清潔」「習慣化」）の取組みを推進する。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b="1" dirty="0">
                <a:solidFill>
                  <a:schemeClr val="tx1"/>
                </a:solidFill>
                <a:latin typeface="メイリオ" panose="020B0604030504040204" pitchFamily="50" charset="-128"/>
                <a:ea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rPr>
              <a:t>・若手職員を中心とした区役所</a:t>
            </a:r>
            <a:r>
              <a:rPr lang="en-US" altLang="ja-JP" sz="1050" dirty="0">
                <a:solidFill>
                  <a:schemeClr val="tx1"/>
                </a:solidFill>
                <a:latin typeface="メイリオ" panose="020B0604030504040204" pitchFamily="50" charset="-128"/>
                <a:ea typeface="メイリオ" panose="020B0604030504040204" pitchFamily="50" charset="-128"/>
              </a:rPr>
              <a:t>DX</a:t>
            </a:r>
            <a:r>
              <a:rPr lang="ja-JP" altLang="en-US" sz="1050" dirty="0">
                <a:solidFill>
                  <a:schemeClr val="tx1"/>
                </a:solidFill>
                <a:latin typeface="メイリオ" panose="020B0604030504040204" pitchFamily="50" charset="-128"/>
                <a:ea typeface="メイリオ" panose="020B0604030504040204" pitchFamily="50" charset="-128"/>
              </a:rPr>
              <a:t>推進のための人材育成を実施する。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・マイナンバーカードを活用したコンビニ交付及び転出届を引き続き普及啓発し、窓口の混雑解消につ</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なげる。</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・区民の利便性向上を図るために区役所内に設置したマイナンバーカード券面記載事項読み取り機器、</a:t>
            </a:r>
            <a:endParaRPr lang="en-US" altLang="ja-JP" sz="1050" dirty="0">
              <a:solidFill>
                <a:schemeClr val="tx1"/>
              </a:solidFill>
              <a:latin typeface="メイリオ" panose="020B0604030504040204" pitchFamily="50" charset="-128"/>
              <a:ea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rPr>
              <a:t>　　行政キオスク端末等の利用を促進する。　</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　・スマート申請による</a:t>
            </a:r>
            <a:r>
              <a:rPr lang="en-US" altLang="ja-JP" sz="1050" dirty="0">
                <a:solidFill>
                  <a:schemeClr val="tx1"/>
                </a:solidFill>
                <a:latin typeface="メイリオ" panose="020B0604030504040204" pitchFamily="50" charset="-128"/>
                <a:ea typeface="メイリオ" panose="020B0604030504040204" pitchFamily="50" charset="-128"/>
              </a:rPr>
              <a:t>DX</a:t>
            </a:r>
            <a:r>
              <a:rPr lang="ja-JP" altLang="en-US" sz="1050" dirty="0">
                <a:solidFill>
                  <a:schemeClr val="tx1"/>
                </a:solidFill>
                <a:latin typeface="メイリオ" panose="020B0604030504040204" pitchFamily="50" charset="-128"/>
                <a:ea typeface="メイリオ" panose="020B0604030504040204" pitchFamily="50" charset="-128"/>
              </a:rPr>
              <a:t>を活用した窓口サービスの提供を推進する。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r>
              <a:rPr lang="ja-JP" altLang="en-US" sz="1050" b="1" dirty="0">
                <a:solidFill>
                  <a:schemeClr val="tx1"/>
                </a:solidFill>
                <a:latin typeface="メイリオ" panose="020B0604030504040204" pitchFamily="50" charset="-128"/>
                <a:ea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443210050"/>
              </p:ext>
            </p:extLst>
          </p:nvPr>
        </p:nvGraphicFramePr>
        <p:xfrm>
          <a:off x="52287" y="7197637"/>
          <a:ext cx="6678486" cy="41148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335209">
                <a:tc>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区民アンケートにおいて、区役所が、相談や問合せ内容について適切に対応したと思う割合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79</a:t>
                      </a:r>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a:t>
                      </a:r>
                      <a:r>
                        <a:rPr kumimoji="1" lang="en-US" altLang="ja-JP" sz="1050" dirty="0">
                          <a:solidFill>
                            <a:schemeClr val="tx1"/>
                          </a:solidFill>
                          <a:latin typeface="+mn-ea"/>
                          <a:ea typeface="+mn-ea"/>
                        </a:rPr>
                        <a:t>77.8</a:t>
                      </a:r>
                      <a:r>
                        <a:rPr kumimoji="1" lang="ja-JP" altLang="en-US" sz="1050" dirty="0">
                          <a:solidFill>
                            <a:schemeClr val="tx1"/>
                          </a:solidFill>
                        </a:rPr>
                        <a:t>％）</a:t>
                      </a:r>
                      <a:endParaRPr kumimoji="1" lang="en-US" altLang="ja-JP" sz="90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bl>
          </a:graphicData>
        </a:graphic>
      </p:graphicFrame>
    </p:spTree>
    <p:extLst>
      <p:ext uri="{BB962C8B-B14F-4D97-AF65-F5344CB8AC3E}">
        <p14:creationId xmlns:p14="http://schemas.microsoft.com/office/powerpoint/2010/main" val="357688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89248" y="6285716"/>
            <a:ext cx="6650232" cy="216024"/>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市政改革プランに基づく取組み等　　保険料収納率の向上</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62880" y="56457"/>
            <a:ext cx="6680373" cy="3197526"/>
            <a:chOff x="6632633" y="2513570"/>
            <a:chExt cx="5060462" cy="1551117"/>
          </a:xfrm>
        </p:grpSpPr>
        <p:sp>
          <p:nvSpPr>
            <p:cNvPr id="8" name="正方形/長方形 7"/>
            <p:cNvSpPr/>
            <p:nvPr/>
          </p:nvSpPr>
          <p:spPr>
            <a:xfrm>
              <a:off x="6772849" y="2537136"/>
              <a:ext cx="4920245" cy="1527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区民の皆さんとすすめる区政運営</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区民との対話や協働による区政運営</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①区政会議を効果的に運営</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r>
                <a:rPr lang="ja-JP" altLang="en-US" sz="1050" dirty="0">
                  <a:solidFill>
                    <a:schemeClr val="tx1"/>
                  </a:solidFill>
                  <a:latin typeface="メイリオ" panose="020B0604030504040204" pitchFamily="50" charset="-128"/>
                  <a:ea typeface="メイリオ" panose="020B0604030504040204" pitchFamily="50" charset="-128"/>
                </a:rPr>
                <a:t>　　・少人数制の部会を設置し、より活発な委員間での意見交換・議論をうながす。</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・区政会議委員へのアンケートを実施し運営方法の改善を図る。（年１回）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・区政会議における意見への対応状況（予算への反映状況を含む）について、区政会議において説明する。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・区広報誌を活用し区政会議の</a:t>
              </a:r>
              <a:r>
                <a:rPr lang="en-US" altLang="ja-JP" sz="1050" dirty="0">
                  <a:solidFill>
                    <a:schemeClr val="tx1"/>
                  </a:solidFill>
                  <a:latin typeface="メイリオ" panose="020B0604030504040204" pitchFamily="50" charset="-128"/>
                  <a:ea typeface="メイリオ" panose="020B0604030504040204" pitchFamily="50" charset="-128"/>
                </a:rPr>
                <a:t>PR</a:t>
              </a:r>
              <a:r>
                <a:rPr lang="ja-JP" altLang="en-US" sz="1050" dirty="0">
                  <a:solidFill>
                    <a:schemeClr val="tx1"/>
                  </a:solidFill>
                  <a:latin typeface="メイリオ" panose="020B0604030504040204" pitchFamily="50" charset="-128"/>
                  <a:ea typeface="メイリオ" panose="020B0604030504040204" pitchFamily="50" charset="-128"/>
                </a:rPr>
                <a:t>を行う。</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②各地域活動協議会との意見交換</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・各地域活動協議会と意見交換を実施（年２回）</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・出された意見等について、対応状況を文書回答する。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区民ニーズの的確な把握と積極的な情報発信</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・区政会議や各地域活動協議会との意見交換、区民アンケート、コスモスメール（ご意見箱）、市民の声によるニーズ把握を実施</a:t>
              </a:r>
              <a:endParaRPr lang="en-US" altLang="ja-JP" sz="1050" dirty="0">
                <a:solidFill>
                  <a:schemeClr val="tx1"/>
                </a:solidFill>
                <a:latin typeface="メイリオ" panose="020B0604030504040204" pitchFamily="50" charset="-128"/>
                <a:ea typeface="メイリオ" panose="020B0604030504040204" pitchFamily="50" charset="-128"/>
              </a:endParaRPr>
            </a:p>
            <a:p>
              <a:pPr marL="409575" indent="-409575" algn="l"/>
              <a:r>
                <a:rPr lang="ja-JP" altLang="en-US" sz="1050" dirty="0">
                  <a:solidFill>
                    <a:schemeClr val="tx1"/>
                  </a:solidFill>
                  <a:latin typeface="メイリオ" panose="020B0604030504040204" pitchFamily="50" charset="-128"/>
                  <a:ea typeface="メイリオ" panose="020B0604030504040204" pitchFamily="50" charset="-128"/>
                </a:rPr>
                <a:t>　　・区のさまざまな取組みや区政情報が広く区民に届くよう、引き続き、区広報誌（ふれあい城東）の全戸配布を行うとともに、城東チャンネル等の動画作成や区ホームページなどにより、情報発信を充実させる。また大阪市の</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リニューアルに伴い、城東区としても区民が希望する情報が届くよう</a:t>
              </a:r>
              <a:r>
                <a:rPr lang="en-US" altLang="ja-JP" sz="1050" dirty="0">
                  <a:solidFill>
                    <a:schemeClr val="tx1"/>
                  </a:solidFill>
                  <a:latin typeface="メイリオ" panose="020B0604030504040204" pitchFamily="50" charset="-128"/>
                  <a:ea typeface="メイリオ" panose="020B0604030504040204" pitchFamily="50" charset="-128"/>
                </a:rPr>
                <a:t>LINE</a:t>
              </a:r>
              <a:r>
                <a:rPr lang="ja-JP" altLang="en-US" sz="1050" dirty="0">
                  <a:solidFill>
                    <a:schemeClr val="tx1"/>
                  </a:solidFill>
                  <a:latin typeface="メイリオ" panose="020B0604030504040204" pitchFamily="50" charset="-128"/>
                  <a:ea typeface="メイリオ" panose="020B0604030504040204" pitchFamily="50" charset="-128"/>
                </a:rPr>
                <a:t>による情報発信を実施する。</a:t>
              </a:r>
              <a:endParaRPr lang="en-US" altLang="ja-JP" sz="1050" dirty="0">
                <a:solidFill>
                  <a:schemeClr val="tx1"/>
                </a:solidFill>
                <a:latin typeface="メイリオ" panose="020B0604030504040204" pitchFamily="50" charset="-128"/>
                <a:ea typeface="メイリオ" panose="020B0604030504040204" pitchFamily="50" charset="-128"/>
              </a:endParaRPr>
            </a:p>
            <a:p>
              <a:pPr marL="266700" indent="-266700"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9" name="角丸四角形 8"/>
            <p:cNvSpPr/>
            <p:nvPr/>
          </p:nvSpPr>
          <p:spPr>
            <a:xfrm>
              <a:off x="6632633" y="2513570"/>
              <a:ext cx="5060462" cy="155111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0" name="表 9"/>
          <p:cNvGraphicFramePr>
            <a:graphicFrameLocks noGrp="1"/>
          </p:cNvGraphicFramePr>
          <p:nvPr>
            <p:extLst>
              <p:ext uri="{D42A27DB-BD31-4B8C-83A1-F6EECF244321}">
                <p14:modId xmlns:p14="http://schemas.microsoft.com/office/powerpoint/2010/main" val="2335569364"/>
              </p:ext>
            </p:extLst>
          </p:nvPr>
        </p:nvGraphicFramePr>
        <p:xfrm>
          <a:off x="60994" y="3373388"/>
          <a:ext cx="6678486" cy="1126996"/>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4320480">
                  <a:extLst>
                    <a:ext uri="{9D8B030D-6E8A-4147-A177-3AD203B41FA5}">
                      <a16:colId xmlns:a16="http://schemas.microsoft.com/office/drawing/2014/main" val="2643801174"/>
                    </a:ext>
                  </a:extLst>
                </a:gridCol>
                <a:gridCol w="1872206">
                  <a:extLst>
                    <a:ext uri="{9D8B030D-6E8A-4147-A177-3AD203B41FA5}">
                      <a16:colId xmlns:a16="http://schemas.microsoft.com/office/drawing/2014/main" val="1496232417"/>
                    </a:ext>
                  </a:extLst>
                </a:gridCol>
              </a:tblGrid>
              <a:tr h="555496">
                <a:tc rowSpan="2">
                  <a:txBody>
                    <a:bodyPr/>
                    <a:lstStyle/>
                    <a:p>
                      <a:pPr algn="ctr"/>
                      <a:r>
                        <a:rPr kumimoji="1" lang="ja-JP" altLang="en-US" sz="1050" dirty="0"/>
                        <a:t>業績目標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区政会議において、各委員からの意見や要望、評価について、十分に区役所や委員との間で意見交換が行われていると感じている区政会議の委員の割合（区政会議委員アンケート）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latin typeface="+mn-ea"/>
                          <a:ea typeface="+mn-ea"/>
                        </a:rPr>
                        <a:t>85</a:t>
                      </a:r>
                      <a:r>
                        <a:rPr kumimoji="1" lang="ja-JP" altLang="en-US" sz="1050" dirty="0"/>
                        <a:t>％（令和</a:t>
                      </a:r>
                      <a:r>
                        <a:rPr kumimoji="1" lang="en-US" altLang="ja-JP" sz="1050" dirty="0">
                          <a:solidFill>
                            <a:schemeClr val="tx1"/>
                          </a:solidFill>
                          <a:latin typeface="+mn-ea"/>
                          <a:ea typeface="+mn-ea"/>
                        </a:rPr>
                        <a:t>6</a:t>
                      </a:r>
                      <a:r>
                        <a:rPr kumimoji="1" lang="ja-JP" altLang="en-US" sz="1050" dirty="0">
                          <a:solidFill>
                            <a:schemeClr val="tx1"/>
                          </a:solidFill>
                        </a:rPr>
                        <a:t>年度実績</a:t>
                      </a:r>
                      <a:r>
                        <a:rPr kumimoji="1" lang="en-US" altLang="ja-JP" sz="1050" dirty="0">
                          <a:solidFill>
                            <a:schemeClr val="tx1"/>
                          </a:solidFill>
                          <a:latin typeface="+mn-ea"/>
                          <a:ea typeface="+mn-ea"/>
                        </a:rPr>
                        <a:t>83.3</a:t>
                      </a:r>
                      <a:r>
                        <a:rPr kumimoji="1" lang="ja-JP" altLang="en-US" sz="1050" dirty="0"/>
                        <a:t>％）</a:t>
                      </a:r>
                      <a:endParaRPr kumimoji="1" lang="en-US" altLang="ja-JP"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661201"/>
                  </a:ext>
                </a:extLst>
              </a:tr>
              <a:tr h="555496">
                <a:tc vMerge="1">
                  <a:txBody>
                    <a:bodyPr/>
                    <a:lstStyle/>
                    <a:p>
                      <a:endParaRPr kumimoji="1" lang="ja-JP" altLang="en-US"/>
                    </a:p>
                  </a:txBody>
                  <a:tcPr/>
                </a:tc>
                <a:tc>
                  <a:txBody>
                    <a:bodyPr/>
                    <a:lstStyle/>
                    <a:p>
                      <a:pPr algn="l"/>
                      <a:r>
                        <a:rPr kumimoji="1" lang="ja-JP" altLang="en-US" sz="1050" dirty="0"/>
                        <a:t>区民アンケートにおいて、区の様々な取組み（施策・事業・イベントなど）に関する情報が、区役所から届いていると感じる割合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50" dirty="0">
                          <a:solidFill>
                            <a:schemeClr val="tx1"/>
                          </a:solidFill>
                          <a:latin typeface="+mn-ea"/>
                          <a:ea typeface="+mn-ea"/>
                        </a:rPr>
                        <a:t>50</a:t>
                      </a:r>
                      <a:r>
                        <a:rPr kumimoji="1" lang="ja-JP" altLang="en-US" sz="1050" dirty="0">
                          <a:solidFill>
                            <a:schemeClr val="tx1"/>
                          </a:solidFill>
                        </a:rPr>
                        <a:t>％（令和</a:t>
                      </a:r>
                      <a:r>
                        <a:rPr kumimoji="1" lang="en-US" altLang="ja-JP" sz="1050" dirty="0">
                          <a:solidFill>
                            <a:schemeClr val="tx1"/>
                          </a:solidFill>
                          <a:latin typeface="+mn-ea"/>
                          <a:ea typeface="+mn-ea"/>
                        </a:rPr>
                        <a:t>6</a:t>
                      </a:r>
                      <a:r>
                        <a:rPr kumimoji="1" lang="ja-JP" altLang="en-US" sz="1050" dirty="0">
                          <a:solidFill>
                            <a:schemeClr val="tx1"/>
                          </a:solidFill>
                        </a:rPr>
                        <a:t>年度実績</a:t>
                      </a:r>
                      <a:r>
                        <a:rPr kumimoji="1" lang="en-US" altLang="ja-JP" sz="1050" dirty="0">
                          <a:solidFill>
                            <a:schemeClr val="tx1"/>
                          </a:solidFill>
                          <a:latin typeface="+mn-ea"/>
                          <a:ea typeface="+mn-ea"/>
                        </a:rPr>
                        <a:t>44.5</a:t>
                      </a:r>
                      <a:r>
                        <a:rPr kumimoji="1" lang="ja-JP" altLang="en-US" sz="1050" dirty="0">
                          <a:solidFill>
                            <a:schemeClr val="tx1"/>
                          </a:solidFill>
                        </a:rPr>
                        <a:t>％）</a:t>
                      </a:r>
                      <a:endParaRPr kumimoji="1" lang="en-US" altLang="ja-JP" sz="900" strike="sngStrike"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429034"/>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95660205"/>
              </p:ext>
            </p:extLst>
          </p:nvPr>
        </p:nvGraphicFramePr>
        <p:xfrm>
          <a:off x="64424" y="4484099"/>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grpSp>
        <p:nvGrpSpPr>
          <p:cNvPr id="12" name="グループ化 11"/>
          <p:cNvGrpSpPr/>
          <p:nvPr/>
        </p:nvGrpSpPr>
        <p:grpSpPr>
          <a:xfrm>
            <a:off x="44624" y="6573748"/>
            <a:ext cx="6680373" cy="2088232"/>
            <a:chOff x="6632633" y="2306238"/>
            <a:chExt cx="5060462" cy="1606827"/>
          </a:xfrm>
        </p:grpSpPr>
        <p:sp>
          <p:nvSpPr>
            <p:cNvPr id="13" name="正方形/長方形 12"/>
            <p:cNvSpPr/>
            <p:nvPr/>
          </p:nvSpPr>
          <p:spPr>
            <a:xfrm>
              <a:off x="6772849" y="2306238"/>
              <a:ext cx="4920245" cy="158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66700" indent="-266700" algn="l"/>
              <a:r>
                <a:rPr lang="ja-JP" altLang="en-US" sz="1050" dirty="0">
                  <a:solidFill>
                    <a:schemeClr val="tx1"/>
                  </a:solidFill>
                  <a:latin typeface="メイリオ" panose="020B0604030504040204" pitchFamily="50" charset="-128"/>
                  <a:ea typeface="メイリオ" panose="020B0604030504040204" pitchFamily="50" charset="-128"/>
                </a:rPr>
                <a:t>（趣旨・目的）</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国民健康保険制度のより安定的な運営と、相互扶助制度としての負担の公平性・公正性を確保するため、保険料収納率向上の取組みが重要</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（取組みの内容）</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制度周知</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・延滞金や滞納処分についての制度周知による納付意識の向上</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・納め忘れ防止のための口座振替勧奨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・所得不明世帯への簡易申告書の提出勧奨や減免可能世帯に対する制度説明、他保険に加入していると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思われる対象者への届出勧奨などによる保険料の適正賦課</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ja-JP" altLang="en-US" sz="1050" dirty="0">
                  <a:solidFill>
                    <a:schemeClr val="tx1"/>
                  </a:solidFill>
                  <a:latin typeface="メイリオ" panose="020B0604030504040204" pitchFamily="50" charset="-128"/>
                  <a:ea typeface="メイリオ" panose="020B0604030504040204" pitchFamily="50" charset="-128"/>
                </a:rPr>
                <a:t>　・自主納付のない世帯に対する納付勧奨</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r>
                <a:rPr lang="en-US" altLang="ja-JP" sz="1050" dirty="0">
                  <a:solidFill>
                    <a:schemeClr val="tx1"/>
                  </a:solidFill>
                  <a:latin typeface="メイリオ" panose="020B0604030504040204" pitchFamily="50" charset="-128"/>
                  <a:ea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rPr>
                <a:t>収納対策</a:t>
              </a:r>
              <a:r>
                <a:rPr lang="en-US" altLang="ja-JP" sz="1050" dirty="0">
                  <a:solidFill>
                    <a:schemeClr val="tx1"/>
                  </a:solidFill>
                  <a:latin typeface="メイリオ" panose="020B0604030504040204" pitchFamily="50" charset="-128"/>
                  <a:ea typeface="メイリオ" panose="020B0604030504040204" pitchFamily="50" charset="-128"/>
                </a:rPr>
                <a:t>】</a:t>
              </a:r>
            </a:p>
            <a:p>
              <a:pPr algn="l"/>
              <a:r>
                <a:rPr lang="ja-JP" altLang="en-US" sz="1050" dirty="0">
                  <a:solidFill>
                    <a:schemeClr val="tx1"/>
                  </a:solidFill>
                  <a:latin typeface="メイリオ" panose="020B0604030504040204" pitchFamily="50" charset="-128"/>
                  <a:ea typeface="メイリオ" panose="020B0604030504040204" pitchFamily="50" charset="-128"/>
                </a:rPr>
                <a:t>　・納付催告によっても自主納付に至らない世帯に対する、財産調査・滞納処分の実施</a:t>
              </a:r>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05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4" name="角丸四角形 13"/>
            <p:cNvSpPr/>
            <p:nvPr/>
          </p:nvSpPr>
          <p:spPr>
            <a:xfrm>
              <a:off x="6632633" y="2306238"/>
              <a:ext cx="5060462" cy="1606827"/>
            </a:xfrm>
            <a:prstGeom prst="roundRect">
              <a:avLst>
                <a:gd name="adj" fmla="val 11163"/>
              </a:avLst>
            </a:prstGeom>
            <a:noFill/>
            <a:ln>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5" name="表 14"/>
          <p:cNvGraphicFramePr>
            <a:graphicFrameLocks noGrp="1"/>
          </p:cNvGraphicFramePr>
          <p:nvPr>
            <p:extLst>
              <p:ext uri="{D42A27DB-BD31-4B8C-83A1-F6EECF244321}">
                <p14:modId xmlns:p14="http://schemas.microsoft.com/office/powerpoint/2010/main" val="1431267307"/>
              </p:ext>
            </p:extLst>
          </p:nvPr>
        </p:nvGraphicFramePr>
        <p:xfrm>
          <a:off x="62880" y="8733988"/>
          <a:ext cx="6678486" cy="323468"/>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6192686">
                  <a:extLst>
                    <a:ext uri="{9D8B030D-6E8A-4147-A177-3AD203B41FA5}">
                      <a16:colId xmlns:a16="http://schemas.microsoft.com/office/drawing/2014/main" val="2643801174"/>
                    </a:ext>
                  </a:extLst>
                </a:gridCol>
              </a:tblGrid>
              <a:tr h="323468">
                <a:tc>
                  <a:txBody>
                    <a:bodyPr/>
                    <a:lstStyle/>
                    <a:p>
                      <a:pPr algn="ctr"/>
                      <a:r>
                        <a:rPr kumimoji="1" lang="ja-JP" altLang="en-US" sz="1050" dirty="0"/>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令和６年度の実績を上回る収納率の確保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85785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500554416"/>
              </p:ext>
            </p:extLst>
          </p:nvPr>
        </p:nvGraphicFramePr>
        <p:xfrm>
          <a:off x="62880" y="9062020"/>
          <a:ext cx="6678486" cy="571500"/>
        </p:xfrm>
        <a:graphic>
          <a:graphicData uri="http://schemas.openxmlformats.org/drawingml/2006/table">
            <a:tbl>
              <a:tblPr firstCol="1" bandRow="1">
                <a:tableStyleId>{5C22544A-7EE6-4342-B048-85BDC9FD1C3A}</a:tableStyleId>
              </a:tblPr>
              <a:tblGrid>
                <a:gridCol w="485800">
                  <a:extLst>
                    <a:ext uri="{9D8B030D-6E8A-4147-A177-3AD203B41FA5}">
                      <a16:colId xmlns:a16="http://schemas.microsoft.com/office/drawing/2014/main" val="2345833287"/>
                    </a:ext>
                  </a:extLst>
                </a:gridCol>
                <a:gridCol w="1584176">
                  <a:extLst>
                    <a:ext uri="{9D8B030D-6E8A-4147-A177-3AD203B41FA5}">
                      <a16:colId xmlns:a16="http://schemas.microsoft.com/office/drawing/2014/main" val="2643801174"/>
                    </a:ext>
                  </a:extLst>
                </a:gridCol>
                <a:gridCol w="4608510">
                  <a:extLst>
                    <a:ext uri="{9D8B030D-6E8A-4147-A177-3AD203B41FA5}">
                      <a16:colId xmlns:a16="http://schemas.microsoft.com/office/drawing/2014/main" val="1496232417"/>
                    </a:ext>
                  </a:extLst>
                </a:gridCol>
              </a:tblGrid>
              <a:tr h="541424">
                <a:tc>
                  <a:txBody>
                    <a:bodyPr/>
                    <a:lstStyle/>
                    <a:p>
                      <a:pPr algn="ctr"/>
                      <a:r>
                        <a:rPr kumimoji="1" lang="ja-JP" altLang="en-US" sz="1050" dirty="0"/>
                        <a:t>達成状況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dirty="0"/>
                        <a:t>□　目標達成　　</a:t>
                      </a:r>
                      <a:endParaRPr kumimoji="1" lang="en-US" altLang="ja-JP" sz="1050" dirty="0"/>
                    </a:p>
                    <a:p>
                      <a:pPr algn="l"/>
                      <a:r>
                        <a:rPr kumimoji="1" lang="ja-JP" altLang="en-US" sz="1050" dirty="0"/>
                        <a:t>□　</a:t>
                      </a:r>
                      <a:r>
                        <a:rPr kumimoji="1" lang="ja-JP" altLang="en-US" sz="1050" baseline="0" dirty="0"/>
                        <a:t>  </a:t>
                      </a:r>
                      <a:r>
                        <a:rPr kumimoji="1" lang="en-US" altLang="ja-JP" sz="1050" baseline="0" dirty="0"/>
                        <a:t>〃</a:t>
                      </a:r>
                      <a:r>
                        <a:rPr kumimoji="1" lang="ja-JP" altLang="en-US" sz="1050" baseline="0" dirty="0"/>
                        <a:t>　</a:t>
                      </a:r>
                      <a:r>
                        <a:rPr kumimoji="1" lang="ja-JP" altLang="en-US" sz="1050" dirty="0"/>
                        <a:t>未達成</a:t>
                      </a:r>
                      <a:endParaRPr kumimoji="1" lang="en-US" altLang="ja-JP" sz="1050" dirty="0"/>
                    </a:p>
                    <a:p>
                      <a:pPr algn="l"/>
                      <a:r>
                        <a:rPr kumimoji="1" lang="ja-JP" altLang="en-US" sz="1050" dirty="0"/>
                        <a:t>□　その他（未測定など）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l"/>
                      <a:r>
                        <a:rPr kumimoji="1" lang="en-US" altLang="ja-JP" sz="800" dirty="0"/>
                        <a:t>【</a:t>
                      </a:r>
                      <a:r>
                        <a:rPr kumimoji="1" lang="ja-JP" altLang="en-US" sz="800" dirty="0"/>
                        <a:t>目標未達成・その他の場合</a:t>
                      </a:r>
                      <a:r>
                        <a:rPr kumimoji="1" lang="en-US" altLang="ja-JP" sz="800" dirty="0"/>
                        <a:t>】</a:t>
                      </a:r>
                      <a:r>
                        <a:rPr kumimoji="1" lang="ja-JP" altLang="en-US" sz="800" dirty="0"/>
                        <a:t>課題（理由）・改善策など</a:t>
                      </a:r>
                      <a:endParaRPr kumimoji="1" lang="en-US" altLang="ja-JP" sz="800" dirty="0"/>
                    </a:p>
                    <a:p>
                      <a:pPr algn="l"/>
                      <a:r>
                        <a:rPr kumimoji="1" lang="ja-JP" altLang="en-US" sz="1050" dirty="0"/>
                        <a:t>・</a:t>
                      </a:r>
                      <a:endParaRPr kumimoji="1" lang="en-US" altLang="ja-JP"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2656857851"/>
                  </a:ext>
                </a:extLst>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733256" y="5279303"/>
            <a:ext cx="837423" cy="834400"/>
          </a:xfrm>
          <a:prstGeom prst="rect">
            <a:avLst/>
          </a:prstGeom>
        </p:spPr>
      </p:pic>
      <p:grpSp>
        <p:nvGrpSpPr>
          <p:cNvPr id="17" name="グループ化 16"/>
          <p:cNvGrpSpPr/>
          <p:nvPr/>
        </p:nvGrpSpPr>
        <p:grpSpPr>
          <a:xfrm>
            <a:off x="0" y="4841009"/>
            <a:ext cx="5468654" cy="1264119"/>
            <a:chOff x="6772849" y="2537137"/>
            <a:chExt cx="5899589" cy="3215850"/>
          </a:xfrm>
        </p:grpSpPr>
        <p:sp>
          <p:nvSpPr>
            <p:cNvPr id="18" name="正方形/長方形 17"/>
            <p:cNvSpPr/>
            <p:nvPr/>
          </p:nvSpPr>
          <p:spPr>
            <a:xfrm>
              <a:off x="6772849" y="2537137"/>
              <a:ext cx="4920244" cy="1704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304800" indent="-304800" algn="l"/>
              <a:endParaRPr lang="en-US" altLang="ja-JP" sz="1200" dirty="0">
                <a:solidFill>
                  <a:schemeClr val="tx1"/>
                </a:solidFill>
                <a:latin typeface="メイリオ" panose="020B0604030504040204" pitchFamily="50" charset="-128"/>
                <a:ea typeface="メイリオ" panose="020B0604030504040204" pitchFamily="50" charset="-128"/>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dirty="0">
                <a:solidFill>
                  <a:schemeClr val="tx1"/>
                </a:solidFill>
              </a:endParaRPr>
            </a:p>
            <a:p>
              <a:pPr algn="l"/>
              <a:endParaRPr lang="en-US" altLang="ja-JP" sz="1213" b="1" dirty="0">
                <a:solidFill>
                  <a:schemeClr val="tx1"/>
                </a:solidFill>
              </a:endParaRPr>
            </a:p>
            <a:p>
              <a:pPr algn="l"/>
              <a:endParaRPr lang="en-US" altLang="ja-JP" sz="1213" b="1" dirty="0">
                <a:solidFill>
                  <a:schemeClr val="tx1"/>
                </a:solidFill>
              </a:endParaRPr>
            </a:p>
            <a:p>
              <a:pPr algn="l"/>
              <a:endParaRPr lang="en-US" altLang="ja-JP" sz="1213" i="1" dirty="0">
                <a:solidFill>
                  <a:schemeClr val="tx1"/>
                </a:solidFill>
              </a:endParaRPr>
            </a:p>
            <a:p>
              <a:pPr algn="l"/>
              <a:endParaRPr lang="ja-JP" altLang="en-US" sz="1213" dirty="0">
                <a:solidFill>
                  <a:schemeClr val="tx1"/>
                </a:solidFill>
              </a:endParaRPr>
            </a:p>
          </p:txBody>
        </p:sp>
        <p:sp>
          <p:nvSpPr>
            <p:cNvPr id="19" name="角丸四角形 18"/>
            <p:cNvSpPr/>
            <p:nvPr/>
          </p:nvSpPr>
          <p:spPr>
            <a:xfrm>
              <a:off x="7209401" y="3435496"/>
              <a:ext cx="5463037" cy="2317491"/>
            </a:xfrm>
            <a:prstGeom prst="roundRect">
              <a:avLst>
                <a:gd name="adj" fmla="val 1570"/>
              </a:avLst>
            </a:prstGeom>
            <a:noFill/>
            <a:ln w="3175">
              <a:solidFill>
                <a:srgbClr val="C0504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dirty="0">
                  <a:solidFill>
                    <a:schemeClr val="tx1"/>
                  </a:solidFill>
                  <a:latin typeface="HG丸ｺﾞｼｯｸM-PRO" panose="020F0600000000000000" pitchFamily="50" charset="-128"/>
                  <a:ea typeface="HG丸ｺﾞｼｯｸM-PRO" panose="020F0600000000000000" pitchFamily="50" charset="-128"/>
                </a:rPr>
                <a:t>「城東区経営理念」を定めています</a:t>
              </a:r>
              <a:endParaRPr lang="en-US" altLang="ja-JP" sz="105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rPr>
                <a:t>　城東区役所では、「住んでよかったと思えるまち」の実現を進めるにあたり、経営理念を定めています。３つの理念「変革と創造」「徹底した対話」「最上のサービス」を胸に刻み、職員一同、業務に精励することで、区民の皆さまに貢献してまいり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 name="スライド番号プレースホルダー 2"/>
          <p:cNvSpPr>
            <a:spLocks noGrp="1"/>
          </p:cNvSpPr>
          <p:nvPr>
            <p:ph type="sldNum" sz="quarter" idx="12"/>
          </p:nvPr>
        </p:nvSpPr>
        <p:spPr>
          <a:xfrm>
            <a:off x="5257800" y="9524995"/>
            <a:ext cx="1600200" cy="527402"/>
          </a:xfrm>
        </p:spPr>
        <p:txBody>
          <a:bodyPr/>
          <a:lstStyle/>
          <a:p>
            <a:fld id="{F62D3EF7-68D2-459C-881D-6CCC2777D230}" type="slidenum">
              <a:rPr lang="ja-JP" altLang="en-US" smtClean="0">
                <a:solidFill>
                  <a:prstClr val="black">
                    <a:tint val="75000"/>
                  </a:prstClr>
                </a:solidFill>
              </a:rPr>
              <a:pPr/>
              <a:t>6</a:t>
            </a:fld>
            <a:endParaRPr lang="ja-JP" altLang="en-US" dirty="0">
              <a:solidFill>
                <a:prstClr val="black">
                  <a:tint val="75000"/>
                </a:prstClr>
              </a:solidFill>
            </a:endParaRPr>
          </a:p>
        </p:txBody>
      </p:sp>
    </p:spTree>
    <p:extLst>
      <p:ext uri="{BB962C8B-B14F-4D97-AF65-F5344CB8AC3E}">
        <p14:creationId xmlns:p14="http://schemas.microsoft.com/office/powerpoint/2010/main" val="378954760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defRPr sz="800" dirty="0" smtClean="0">
            <a:latin typeface="HGPｺﾞｼｯｸE" panose="020B0900000000000000" pitchFamily="50" charset="-128"/>
            <a:ea typeface="HGPｺﾞｼｯｸE" panose="020B09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4004</Words>
  <Application>Microsoft Office PowerPoint</Application>
  <PresentationFormat>A4 210 x 297 mm</PresentationFormat>
  <Paragraphs>395</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HGP創英角ｺﾞｼｯｸUB</vt:lpstr>
      <vt:lpstr>HG丸ｺﾞｼｯｸM-PRO</vt:lpstr>
      <vt:lpstr>Meiryo UI</vt:lpstr>
      <vt:lpstr>ＭＳ Ｐゴシック</vt:lpstr>
      <vt:lpstr>メイリオ</vt:lpstr>
      <vt:lpstr>游明朝</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2018-03-30T01:58:53Z</dcterms:created>
  <dcterms:modified xsi:type="dcterms:W3CDTF">2025-05-27T05:30:42Z</dcterms:modified>
</cp:coreProperties>
</file>