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handoutMasterIdLst>
    <p:handoutMasterId r:id="rId9"/>
  </p:handoutMasterIdLst>
  <p:sldIdLst>
    <p:sldId id="471" r:id="rId2"/>
    <p:sldId id="468" r:id="rId3"/>
    <p:sldId id="474" r:id="rId4"/>
    <p:sldId id="470" r:id="rId5"/>
    <p:sldId id="472" r:id="rId6"/>
    <p:sldId id="473" r:id="rId7"/>
  </p:sldIdLst>
  <p:sldSz cx="6858000" cy="9906000" type="A4"/>
  <p:notesSz cx="6807200" cy="9939338"/>
  <p:defaultTextStyle>
    <a:defPPr>
      <a:defRPr lang="ja-JP"/>
    </a:defPPr>
    <a:lvl1pPr marL="0" algn="l" defTabSz="914331" rtl="0" eaLnBrk="1" latinLnBrk="0" hangingPunct="1">
      <a:defRPr kumimoji="1" sz="1800" kern="1200">
        <a:solidFill>
          <a:schemeClr val="tx1"/>
        </a:solidFill>
        <a:latin typeface="+mn-lt"/>
        <a:ea typeface="+mn-ea"/>
        <a:cs typeface="+mn-cs"/>
      </a:defRPr>
    </a:lvl1pPr>
    <a:lvl2pPr marL="457165" algn="l" defTabSz="914331" rtl="0" eaLnBrk="1" latinLnBrk="0" hangingPunct="1">
      <a:defRPr kumimoji="1" sz="1800" kern="1200">
        <a:solidFill>
          <a:schemeClr val="tx1"/>
        </a:solidFill>
        <a:latin typeface="+mn-lt"/>
        <a:ea typeface="+mn-ea"/>
        <a:cs typeface="+mn-cs"/>
      </a:defRPr>
    </a:lvl2pPr>
    <a:lvl3pPr marL="914331" algn="l" defTabSz="914331" rtl="0" eaLnBrk="1" latinLnBrk="0" hangingPunct="1">
      <a:defRPr kumimoji="1" sz="1800" kern="1200">
        <a:solidFill>
          <a:schemeClr val="tx1"/>
        </a:solidFill>
        <a:latin typeface="+mn-lt"/>
        <a:ea typeface="+mn-ea"/>
        <a:cs typeface="+mn-cs"/>
      </a:defRPr>
    </a:lvl3pPr>
    <a:lvl4pPr marL="1371495" algn="l" defTabSz="914331" rtl="0" eaLnBrk="1" latinLnBrk="0" hangingPunct="1">
      <a:defRPr kumimoji="1" sz="1800" kern="1200">
        <a:solidFill>
          <a:schemeClr val="tx1"/>
        </a:solidFill>
        <a:latin typeface="+mn-lt"/>
        <a:ea typeface="+mn-ea"/>
        <a:cs typeface="+mn-cs"/>
      </a:defRPr>
    </a:lvl4pPr>
    <a:lvl5pPr marL="1828660" algn="l" defTabSz="914331" rtl="0" eaLnBrk="1" latinLnBrk="0" hangingPunct="1">
      <a:defRPr kumimoji="1" sz="1800" kern="1200">
        <a:solidFill>
          <a:schemeClr val="tx1"/>
        </a:solidFill>
        <a:latin typeface="+mn-lt"/>
        <a:ea typeface="+mn-ea"/>
        <a:cs typeface="+mn-cs"/>
      </a:defRPr>
    </a:lvl5pPr>
    <a:lvl6pPr marL="2285826" algn="l" defTabSz="914331" rtl="0" eaLnBrk="1" latinLnBrk="0" hangingPunct="1">
      <a:defRPr kumimoji="1" sz="1800" kern="1200">
        <a:solidFill>
          <a:schemeClr val="tx1"/>
        </a:solidFill>
        <a:latin typeface="+mn-lt"/>
        <a:ea typeface="+mn-ea"/>
        <a:cs typeface="+mn-cs"/>
      </a:defRPr>
    </a:lvl6pPr>
    <a:lvl7pPr marL="2742990" algn="l" defTabSz="914331" rtl="0" eaLnBrk="1" latinLnBrk="0" hangingPunct="1">
      <a:defRPr kumimoji="1" sz="1800" kern="1200">
        <a:solidFill>
          <a:schemeClr val="tx1"/>
        </a:solidFill>
        <a:latin typeface="+mn-lt"/>
        <a:ea typeface="+mn-ea"/>
        <a:cs typeface="+mn-cs"/>
      </a:defRPr>
    </a:lvl7pPr>
    <a:lvl8pPr marL="3200156" algn="l" defTabSz="914331" rtl="0" eaLnBrk="1" latinLnBrk="0" hangingPunct="1">
      <a:defRPr kumimoji="1" sz="1800" kern="1200">
        <a:solidFill>
          <a:schemeClr val="tx1"/>
        </a:solidFill>
        <a:latin typeface="+mn-lt"/>
        <a:ea typeface="+mn-ea"/>
        <a:cs typeface="+mn-cs"/>
      </a:defRPr>
    </a:lvl8pPr>
    <a:lvl9pPr marL="3657321" algn="l" defTabSz="914331"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 uri="{2D200454-40CA-4A62-9FC3-DE9A4176ACB9}">
      <p15:notesGuideLst xmlns:p15="http://schemas.microsoft.com/office/powerpoint/2012/main">
        <p15:guide id="1" orient="horz" pos="3130" userDrawn="1">
          <p15:clr>
            <a:srgbClr val="A4A3A4"/>
          </p15:clr>
        </p15:guide>
        <p15:guide id="2" pos="2144"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0D8E8"/>
    <a:srgbClr val="098D22"/>
    <a:srgbClr val="C0504D"/>
    <a:srgbClr val="17375E"/>
    <a:srgbClr val="FF7C80"/>
    <a:srgbClr val="FFE2E3"/>
    <a:srgbClr val="78B832"/>
    <a:srgbClr val="E41CAB"/>
    <a:srgbClr val="000000"/>
    <a:srgbClr val="FCDDC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35758FB7-9AC5-4552-8A53-C91805E547FA}" styleName="テーマ スタイル 1 - アクセント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68D230F3-CF80-4859-8CE7-A43EE81993B5}" styleName="淡色スタイル 1 - アクセント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D27102A9-8310-4765-A935-A1911B00CA55}" styleName="淡色スタイル 1 - アクセント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8FD4443E-F989-4FC4-A0C8-D5A2AF1F390B}" styleName="濃色スタイル 1 - アクセント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10A1B5D5-9B99-4C35-A422-299274C87663}" styleName="中間スタイル 1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84E427A-3D55-4303-BF80-6455036E1DE7}" styleName="テーマ スタイル 1 - アクセント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1E171933-4619-4E11-9A3F-F7608DF75F80}" styleName="中間スタイル 1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FABFCF23-3B69-468F-B69F-88F6DE6A72F2}" styleName="中間スタイル 1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793D81CF-94F2-401A-BA57-92F5A7B2D0C5}" styleName="スタイル (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74C1A8A3-306A-4EB7-A6B1-4F7E0EB9C5D6}" styleName="中間スタイル 3 - アクセント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EB9631B5-78F2-41C9-869B-9F39066F8104}" styleName="中間スタイル 3 - アクセント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16D9F66E-5EB9-4882-86FB-DCBF35E3C3E4}" styleName="中間スタイル 4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162" autoAdjust="0"/>
    <p:restoredTop sz="88483" autoAdjust="0"/>
  </p:normalViewPr>
  <p:slideViewPr>
    <p:cSldViewPr>
      <p:cViewPr>
        <p:scale>
          <a:sx n="75" d="100"/>
          <a:sy n="75" d="100"/>
        </p:scale>
        <p:origin x="2050" y="43"/>
      </p:cViewPr>
      <p:guideLst>
        <p:guide orient="horz" pos="3120"/>
        <p:guide pos="2160"/>
      </p:guideLst>
    </p:cSldViewPr>
  </p:slideViewPr>
  <p:outlineViewPr>
    <p:cViewPr>
      <p:scale>
        <a:sx n="33" d="100"/>
        <a:sy n="33" d="100"/>
      </p:scale>
      <p:origin x="0" y="5424"/>
    </p:cViewPr>
  </p:outlineViewPr>
  <p:notesTextViewPr>
    <p:cViewPr>
      <p:scale>
        <a:sx n="100" d="100"/>
        <a:sy n="100" d="100"/>
      </p:scale>
      <p:origin x="0" y="0"/>
    </p:cViewPr>
  </p:notesTextViewPr>
  <p:sorterViewPr>
    <p:cViewPr>
      <p:scale>
        <a:sx n="66" d="100"/>
        <a:sy n="66" d="100"/>
      </p:scale>
      <p:origin x="0" y="-2190"/>
    </p:cViewPr>
  </p:sorterViewPr>
  <p:notesViewPr>
    <p:cSldViewPr>
      <p:cViewPr varScale="1">
        <p:scale>
          <a:sx n="51" d="100"/>
          <a:sy n="51" d="100"/>
        </p:scale>
        <p:origin x="-2958" y="-90"/>
      </p:cViewPr>
      <p:guideLst>
        <p:guide orient="horz" pos="3130"/>
        <p:guide pos="214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8/10/relationships/authors" Target="authors.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handoutMaster" Target="handoutMasters/handout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50529" cy="497524"/>
          </a:xfrm>
          <a:prstGeom prst="rect">
            <a:avLst/>
          </a:prstGeom>
        </p:spPr>
        <p:txBody>
          <a:bodyPr vert="horz" lIns="91550" tIns="45774" rIns="91550" bIns="45774"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082" y="0"/>
            <a:ext cx="2950529" cy="497524"/>
          </a:xfrm>
          <a:prstGeom prst="rect">
            <a:avLst/>
          </a:prstGeom>
        </p:spPr>
        <p:txBody>
          <a:bodyPr vert="horz" lIns="91550" tIns="45774" rIns="91550" bIns="45774" rtlCol="0"/>
          <a:lstStyle>
            <a:lvl1pPr algn="r">
              <a:defRPr sz="1200"/>
            </a:lvl1pPr>
          </a:lstStyle>
          <a:p>
            <a:fld id="{52FF88FC-A6FE-4328-BB31-D0CB93975EA9}" type="datetimeFigureOut">
              <a:rPr kumimoji="1" lang="ja-JP" altLang="en-US" smtClean="0"/>
              <a:pPr/>
              <a:t>2026/5/13</a:t>
            </a:fld>
            <a:endParaRPr kumimoji="1" lang="ja-JP" altLang="en-US"/>
          </a:p>
        </p:txBody>
      </p:sp>
      <p:sp>
        <p:nvSpPr>
          <p:cNvPr id="4" name="フッター プレースホルダー 3"/>
          <p:cNvSpPr>
            <a:spLocks noGrp="1"/>
          </p:cNvSpPr>
          <p:nvPr>
            <p:ph type="ftr" sz="quarter" idx="2"/>
          </p:nvPr>
        </p:nvSpPr>
        <p:spPr>
          <a:xfrm>
            <a:off x="0" y="9440227"/>
            <a:ext cx="2950529" cy="497523"/>
          </a:xfrm>
          <a:prstGeom prst="rect">
            <a:avLst/>
          </a:prstGeom>
        </p:spPr>
        <p:txBody>
          <a:bodyPr vert="horz" lIns="91550" tIns="45774" rIns="91550" bIns="45774"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082" y="9440227"/>
            <a:ext cx="2950529" cy="497523"/>
          </a:xfrm>
          <a:prstGeom prst="rect">
            <a:avLst/>
          </a:prstGeom>
        </p:spPr>
        <p:txBody>
          <a:bodyPr vert="horz" lIns="91550" tIns="45774" rIns="91550" bIns="45774" rtlCol="0" anchor="b"/>
          <a:lstStyle>
            <a:lvl1pPr algn="r">
              <a:defRPr sz="1200"/>
            </a:lvl1pPr>
          </a:lstStyle>
          <a:p>
            <a:fld id="{DAD695F6-1B96-41B7-8348-1DA495E45FDD}" type="slidenum">
              <a:rPr kumimoji="1" lang="ja-JP" altLang="en-US" smtClean="0"/>
              <a:pPr/>
              <a:t>‹#›</a:t>
            </a:fld>
            <a:endParaRPr kumimoji="1" lang="ja-JP" altLang="en-US"/>
          </a:p>
        </p:txBody>
      </p:sp>
    </p:spTree>
    <p:extLst>
      <p:ext uri="{BB962C8B-B14F-4D97-AF65-F5344CB8AC3E}">
        <p14:creationId xmlns:p14="http://schemas.microsoft.com/office/powerpoint/2010/main" val="3203285987"/>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50529" cy="497524"/>
          </a:xfrm>
          <a:prstGeom prst="rect">
            <a:avLst/>
          </a:prstGeom>
        </p:spPr>
        <p:txBody>
          <a:bodyPr vert="horz" lIns="91550" tIns="45774" rIns="91550" bIns="45774" rtlCol="0"/>
          <a:lstStyle>
            <a:lvl1pPr algn="l">
              <a:defRPr sz="1200"/>
            </a:lvl1pPr>
          </a:lstStyle>
          <a:p>
            <a:endParaRPr kumimoji="1" lang="ja-JP" altLang="en-US"/>
          </a:p>
        </p:txBody>
      </p:sp>
      <p:sp>
        <p:nvSpPr>
          <p:cNvPr id="3" name="日付プレースホルダ 2"/>
          <p:cNvSpPr>
            <a:spLocks noGrp="1"/>
          </p:cNvSpPr>
          <p:nvPr>
            <p:ph type="dt" idx="1"/>
          </p:nvPr>
        </p:nvSpPr>
        <p:spPr>
          <a:xfrm>
            <a:off x="3855082" y="0"/>
            <a:ext cx="2950529" cy="497524"/>
          </a:xfrm>
          <a:prstGeom prst="rect">
            <a:avLst/>
          </a:prstGeom>
        </p:spPr>
        <p:txBody>
          <a:bodyPr vert="horz" lIns="91550" tIns="45774" rIns="91550" bIns="45774" rtlCol="0"/>
          <a:lstStyle>
            <a:lvl1pPr algn="r">
              <a:defRPr sz="1200"/>
            </a:lvl1pPr>
          </a:lstStyle>
          <a:p>
            <a:fld id="{96E4ED39-7085-4A07-A001-0DF5BA4F9AF4}" type="datetimeFigureOut">
              <a:rPr kumimoji="1" lang="ja-JP" altLang="en-US" smtClean="0"/>
              <a:pPr/>
              <a:t>2026/5/13</a:t>
            </a:fld>
            <a:endParaRPr kumimoji="1" lang="ja-JP" altLang="en-US"/>
          </a:p>
        </p:txBody>
      </p:sp>
      <p:sp>
        <p:nvSpPr>
          <p:cNvPr id="4" name="スライド イメージ プレースホルダ 3"/>
          <p:cNvSpPr>
            <a:spLocks noGrp="1" noRot="1" noChangeAspect="1"/>
          </p:cNvSpPr>
          <p:nvPr>
            <p:ph type="sldImg" idx="2"/>
          </p:nvPr>
        </p:nvSpPr>
        <p:spPr>
          <a:xfrm>
            <a:off x="2114550" y="746125"/>
            <a:ext cx="2578100" cy="3727450"/>
          </a:xfrm>
          <a:prstGeom prst="rect">
            <a:avLst/>
          </a:prstGeom>
          <a:noFill/>
          <a:ln w="12700">
            <a:solidFill>
              <a:prstClr val="black"/>
            </a:solidFill>
          </a:ln>
        </p:spPr>
        <p:txBody>
          <a:bodyPr vert="horz" lIns="91550" tIns="45774" rIns="91550" bIns="45774" rtlCol="0" anchor="ctr"/>
          <a:lstStyle/>
          <a:p>
            <a:endParaRPr lang="ja-JP" altLang="en-US"/>
          </a:p>
        </p:txBody>
      </p:sp>
      <p:sp>
        <p:nvSpPr>
          <p:cNvPr id="5" name="ノート プレースホルダ 4"/>
          <p:cNvSpPr>
            <a:spLocks noGrp="1"/>
          </p:cNvSpPr>
          <p:nvPr>
            <p:ph type="body" sz="quarter" idx="3"/>
          </p:nvPr>
        </p:nvSpPr>
        <p:spPr>
          <a:xfrm>
            <a:off x="680403" y="4720909"/>
            <a:ext cx="5446396" cy="4472940"/>
          </a:xfrm>
          <a:prstGeom prst="rect">
            <a:avLst/>
          </a:prstGeom>
        </p:spPr>
        <p:txBody>
          <a:bodyPr vert="horz" lIns="91550" tIns="45774" rIns="91550" bIns="45774"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0" y="9440227"/>
            <a:ext cx="2950529" cy="497523"/>
          </a:xfrm>
          <a:prstGeom prst="rect">
            <a:avLst/>
          </a:prstGeom>
        </p:spPr>
        <p:txBody>
          <a:bodyPr vert="horz" lIns="91550" tIns="45774" rIns="91550" bIns="45774"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55082" y="9440227"/>
            <a:ext cx="2950529" cy="497523"/>
          </a:xfrm>
          <a:prstGeom prst="rect">
            <a:avLst/>
          </a:prstGeom>
        </p:spPr>
        <p:txBody>
          <a:bodyPr vert="horz" lIns="91550" tIns="45774" rIns="91550" bIns="45774" rtlCol="0" anchor="b"/>
          <a:lstStyle>
            <a:lvl1pPr algn="r">
              <a:defRPr sz="1200"/>
            </a:lvl1pPr>
          </a:lstStyle>
          <a:p>
            <a:fld id="{F4AAD90A-FD3D-445F-B763-18C6F11B72E2}" type="slidenum">
              <a:rPr kumimoji="1" lang="ja-JP" altLang="en-US" smtClean="0"/>
              <a:pPr/>
              <a:t>‹#›</a:t>
            </a:fld>
            <a:endParaRPr kumimoji="1" lang="ja-JP" altLang="en-US"/>
          </a:p>
        </p:txBody>
      </p:sp>
    </p:spTree>
    <p:extLst>
      <p:ext uri="{BB962C8B-B14F-4D97-AF65-F5344CB8AC3E}">
        <p14:creationId xmlns:p14="http://schemas.microsoft.com/office/powerpoint/2010/main" val="3591294602"/>
      </p:ext>
    </p:extLst>
  </p:cSld>
  <p:clrMap bg1="lt1" tx1="dk1" bg2="lt2" tx2="dk2" accent1="accent1" accent2="accent2" accent3="accent3" accent4="accent4" accent5="accent5" accent6="accent6" hlink="hlink" folHlink="folHlink"/>
  <p:hf sldNum="0" hdr="0" ftr="0" dt="0"/>
  <p:notesStyle>
    <a:lvl1pPr marL="0" algn="l" defTabSz="914331" rtl="0" eaLnBrk="1" latinLnBrk="0" hangingPunct="1">
      <a:defRPr kumimoji="1" sz="1200" kern="1200">
        <a:solidFill>
          <a:schemeClr val="tx1"/>
        </a:solidFill>
        <a:latin typeface="+mn-lt"/>
        <a:ea typeface="+mn-ea"/>
        <a:cs typeface="+mn-cs"/>
      </a:defRPr>
    </a:lvl1pPr>
    <a:lvl2pPr marL="457165" algn="l" defTabSz="914331" rtl="0" eaLnBrk="1" latinLnBrk="0" hangingPunct="1">
      <a:defRPr kumimoji="1" sz="1200" kern="1200">
        <a:solidFill>
          <a:schemeClr val="tx1"/>
        </a:solidFill>
        <a:latin typeface="+mn-lt"/>
        <a:ea typeface="+mn-ea"/>
        <a:cs typeface="+mn-cs"/>
      </a:defRPr>
    </a:lvl2pPr>
    <a:lvl3pPr marL="914331" algn="l" defTabSz="914331" rtl="0" eaLnBrk="1" latinLnBrk="0" hangingPunct="1">
      <a:defRPr kumimoji="1" sz="1200" kern="1200">
        <a:solidFill>
          <a:schemeClr val="tx1"/>
        </a:solidFill>
        <a:latin typeface="+mn-lt"/>
        <a:ea typeface="+mn-ea"/>
        <a:cs typeface="+mn-cs"/>
      </a:defRPr>
    </a:lvl3pPr>
    <a:lvl4pPr marL="1371495" algn="l" defTabSz="914331" rtl="0" eaLnBrk="1" latinLnBrk="0" hangingPunct="1">
      <a:defRPr kumimoji="1" sz="1200" kern="1200">
        <a:solidFill>
          <a:schemeClr val="tx1"/>
        </a:solidFill>
        <a:latin typeface="+mn-lt"/>
        <a:ea typeface="+mn-ea"/>
        <a:cs typeface="+mn-cs"/>
      </a:defRPr>
    </a:lvl4pPr>
    <a:lvl5pPr marL="1828660" algn="l" defTabSz="914331" rtl="0" eaLnBrk="1" latinLnBrk="0" hangingPunct="1">
      <a:defRPr kumimoji="1" sz="1200" kern="1200">
        <a:solidFill>
          <a:schemeClr val="tx1"/>
        </a:solidFill>
        <a:latin typeface="+mn-lt"/>
        <a:ea typeface="+mn-ea"/>
        <a:cs typeface="+mn-cs"/>
      </a:defRPr>
    </a:lvl5pPr>
    <a:lvl6pPr marL="2285826" algn="l" defTabSz="914331" rtl="0" eaLnBrk="1" latinLnBrk="0" hangingPunct="1">
      <a:defRPr kumimoji="1" sz="1200" kern="1200">
        <a:solidFill>
          <a:schemeClr val="tx1"/>
        </a:solidFill>
        <a:latin typeface="+mn-lt"/>
        <a:ea typeface="+mn-ea"/>
        <a:cs typeface="+mn-cs"/>
      </a:defRPr>
    </a:lvl6pPr>
    <a:lvl7pPr marL="2742990" algn="l" defTabSz="914331" rtl="0" eaLnBrk="1" latinLnBrk="0" hangingPunct="1">
      <a:defRPr kumimoji="1" sz="1200" kern="1200">
        <a:solidFill>
          <a:schemeClr val="tx1"/>
        </a:solidFill>
        <a:latin typeface="+mn-lt"/>
        <a:ea typeface="+mn-ea"/>
        <a:cs typeface="+mn-cs"/>
      </a:defRPr>
    </a:lvl7pPr>
    <a:lvl8pPr marL="3200156" algn="l" defTabSz="914331" rtl="0" eaLnBrk="1" latinLnBrk="0" hangingPunct="1">
      <a:defRPr kumimoji="1" sz="1200" kern="1200">
        <a:solidFill>
          <a:schemeClr val="tx1"/>
        </a:solidFill>
        <a:latin typeface="+mn-lt"/>
        <a:ea typeface="+mn-ea"/>
        <a:cs typeface="+mn-cs"/>
      </a:defRPr>
    </a:lvl8pPr>
    <a:lvl9pPr marL="3657321" algn="l" defTabSz="914331"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1" y="3077285"/>
            <a:ext cx="5829300" cy="2123369"/>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165" indent="0" algn="ctr">
              <a:buNone/>
              <a:defRPr>
                <a:solidFill>
                  <a:schemeClr val="tx1">
                    <a:tint val="75000"/>
                  </a:schemeClr>
                </a:solidFill>
              </a:defRPr>
            </a:lvl2pPr>
            <a:lvl3pPr marL="914331" indent="0" algn="ctr">
              <a:buNone/>
              <a:defRPr>
                <a:solidFill>
                  <a:schemeClr val="tx1">
                    <a:tint val="75000"/>
                  </a:schemeClr>
                </a:solidFill>
              </a:defRPr>
            </a:lvl3pPr>
            <a:lvl4pPr marL="1371495" indent="0" algn="ctr">
              <a:buNone/>
              <a:defRPr>
                <a:solidFill>
                  <a:schemeClr val="tx1">
                    <a:tint val="75000"/>
                  </a:schemeClr>
                </a:solidFill>
              </a:defRPr>
            </a:lvl4pPr>
            <a:lvl5pPr marL="1828660" indent="0" algn="ctr">
              <a:buNone/>
              <a:defRPr>
                <a:solidFill>
                  <a:schemeClr val="tx1">
                    <a:tint val="75000"/>
                  </a:schemeClr>
                </a:solidFill>
              </a:defRPr>
            </a:lvl5pPr>
            <a:lvl6pPr marL="2285826" indent="0" algn="ctr">
              <a:buNone/>
              <a:defRPr>
                <a:solidFill>
                  <a:schemeClr val="tx1">
                    <a:tint val="75000"/>
                  </a:schemeClr>
                </a:solidFill>
              </a:defRPr>
            </a:lvl6pPr>
            <a:lvl7pPr marL="2742990" indent="0" algn="ctr">
              <a:buNone/>
              <a:defRPr>
                <a:solidFill>
                  <a:schemeClr val="tx1">
                    <a:tint val="75000"/>
                  </a:schemeClr>
                </a:solidFill>
              </a:defRPr>
            </a:lvl7pPr>
            <a:lvl8pPr marL="3200156" indent="0" algn="ctr">
              <a:buNone/>
              <a:defRPr>
                <a:solidFill>
                  <a:schemeClr val="tx1">
                    <a:tint val="75000"/>
                  </a:schemeClr>
                </a:solidFill>
              </a:defRPr>
            </a:lvl8pPr>
            <a:lvl9pPr marL="3657321"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192E9B60-8CE2-4C1F-96F7-602AE2C5F0DE}" type="datetime1">
              <a:rPr lang="ja-JP" altLang="en-US" smtClean="0">
                <a:solidFill>
                  <a:prstClr val="black">
                    <a:tint val="75000"/>
                  </a:prstClr>
                </a:solidFill>
              </a:rPr>
              <a:t>2026/5/13</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F62D3EF7-68D2-459C-881D-6CCC2777D230}"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569499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713BEE78-2B54-49B1-976D-BEC3C0410F01}" type="datetime1">
              <a:rPr lang="ja-JP" altLang="en-US" smtClean="0">
                <a:solidFill>
                  <a:prstClr val="black">
                    <a:tint val="75000"/>
                  </a:prstClr>
                </a:solidFill>
              </a:rPr>
              <a:t>2026/5/13</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F62D3EF7-68D2-459C-881D-6CCC2777D230}"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8529015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3729038" y="529698"/>
            <a:ext cx="1157288" cy="1126807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257177" y="529698"/>
            <a:ext cx="3357563" cy="1126807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6ECED714-D002-4E8A-9E1C-B6424453AB40}" type="datetime1">
              <a:rPr lang="ja-JP" altLang="en-US" smtClean="0">
                <a:solidFill>
                  <a:prstClr val="black">
                    <a:tint val="75000"/>
                  </a:prstClr>
                </a:solidFill>
              </a:rPr>
              <a:t>2026/5/13</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F62D3EF7-68D2-459C-881D-6CCC2777D230}"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8156472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FE3885B6-CB0A-401A-A0F3-D063EAD0D050}" type="datetime1">
              <a:rPr lang="ja-JP" altLang="en-US" smtClean="0">
                <a:solidFill>
                  <a:prstClr val="black">
                    <a:tint val="75000"/>
                  </a:prstClr>
                </a:solidFill>
              </a:rPr>
              <a:t>2026/5/13</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F62D3EF7-68D2-459C-881D-6CCC2777D230}"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5746933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2"/>
            <a:ext cx="5829300" cy="1967442"/>
          </a:xfrm>
        </p:spPr>
        <p:txBody>
          <a:bodyPr anchor="t"/>
          <a:lstStyle>
            <a:lvl1pPr algn="l">
              <a:defRPr sz="39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541735" y="4198589"/>
            <a:ext cx="5829300" cy="2166936"/>
          </a:xfrm>
        </p:spPr>
        <p:txBody>
          <a:bodyPr anchor="b"/>
          <a:lstStyle>
            <a:lvl1pPr marL="0" indent="0">
              <a:buNone/>
              <a:defRPr sz="2000">
                <a:solidFill>
                  <a:schemeClr val="tx1">
                    <a:tint val="75000"/>
                  </a:schemeClr>
                </a:solidFill>
              </a:defRPr>
            </a:lvl1pPr>
            <a:lvl2pPr marL="457165" indent="0">
              <a:buNone/>
              <a:defRPr sz="1800">
                <a:solidFill>
                  <a:schemeClr val="tx1">
                    <a:tint val="75000"/>
                  </a:schemeClr>
                </a:solidFill>
              </a:defRPr>
            </a:lvl2pPr>
            <a:lvl3pPr marL="914331" indent="0">
              <a:buNone/>
              <a:defRPr sz="1600">
                <a:solidFill>
                  <a:schemeClr val="tx1">
                    <a:tint val="75000"/>
                  </a:schemeClr>
                </a:solidFill>
              </a:defRPr>
            </a:lvl3pPr>
            <a:lvl4pPr marL="1371495" indent="0">
              <a:buNone/>
              <a:defRPr sz="1400">
                <a:solidFill>
                  <a:schemeClr val="tx1">
                    <a:tint val="75000"/>
                  </a:schemeClr>
                </a:solidFill>
              </a:defRPr>
            </a:lvl4pPr>
            <a:lvl5pPr marL="1828660" indent="0">
              <a:buNone/>
              <a:defRPr sz="1400">
                <a:solidFill>
                  <a:schemeClr val="tx1">
                    <a:tint val="75000"/>
                  </a:schemeClr>
                </a:solidFill>
              </a:defRPr>
            </a:lvl5pPr>
            <a:lvl6pPr marL="2285826" indent="0">
              <a:buNone/>
              <a:defRPr sz="1400">
                <a:solidFill>
                  <a:schemeClr val="tx1">
                    <a:tint val="75000"/>
                  </a:schemeClr>
                </a:solidFill>
              </a:defRPr>
            </a:lvl6pPr>
            <a:lvl7pPr marL="2742990" indent="0">
              <a:buNone/>
              <a:defRPr sz="1400">
                <a:solidFill>
                  <a:schemeClr val="tx1">
                    <a:tint val="75000"/>
                  </a:schemeClr>
                </a:solidFill>
              </a:defRPr>
            </a:lvl7pPr>
            <a:lvl8pPr marL="3200156" indent="0">
              <a:buNone/>
              <a:defRPr sz="1400">
                <a:solidFill>
                  <a:schemeClr val="tx1">
                    <a:tint val="75000"/>
                  </a:schemeClr>
                </a:solidFill>
              </a:defRPr>
            </a:lvl8pPr>
            <a:lvl9pPr marL="3657321"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854B9E3A-B5D2-481B-84EB-1D1DB33E05C1}" type="datetime1">
              <a:rPr lang="ja-JP" altLang="en-US" smtClean="0">
                <a:solidFill>
                  <a:prstClr val="black">
                    <a:tint val="75000"/>
                  </a:prstClr>
                </a:solidFill>
              </a:rPr>
              <a:t>2026/5/13</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F62D3EF7-68D2-459C-881D-6CCC2777D230}"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5118574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257178" y="3081871"/>
            <a:ext cx="2257426" cy="871590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2628902" y="3081871"/>
            <a:ext cx="2257426" cy="871590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473C0A12-65F2-4BE0-BD6F-C5806A48D4A1}" type="datetime1">
              <a:rPr lang="ja-JP" altLang="en-US" smtClean="0">
                <a:solidFill>
                  <a:prstClr val="black">
                    <a:tint val="75000"/>
                  </a:prstClr>
                </a:solidFill>
              </a:rPr>
              <a:t>2026/5/13</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F62D3EF7-68D2-459C-881D-6CCC2777D230}"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3053479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6699"/>
            <a:ext cx="6172200" cy="1651000"/>
          </a:xfrm>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342900" y="2217386"/>
            <a:ext cx="3030142" cy="924101"/>
          </a:xfrm>
        </p:spPr>
        <p:txBody>
          <a:bodyPr anchor="b"/>
          <a:lstStyle>
            <a:lvl1pPr marL="0" indent="0">
              <a:buNone/>
              <a:defRPr sz="2400" b="1"/>
            </a:lvl1pPr>
            <a:lvl2pPr marL="457165" indent="0">
              <a:buNone/>
              <a:defRPr sz="2000" b="1"/>
            </a:lvl2pPr>
            <a:lvl3pPr marL="914331" indent="0">
              <a:buNone/>
              <a:defRPr sz="1800" b="1"/>
            </a:lvl3pPr>
            <a:lvl4pPr marL="1371495" indent="0">
              <a:buNone/>
              <a:defRPr sz="1600" b="1"/>
            </a:lvl4pPr>
            <a:lvl5pPr marL="1828660" indent="0">
              <a:buNone/>
              <a:defRPr sz="1600" b="1"/>
            </a:lvl5pPr>
            <a:lvl6pPr marL="2285826" indent="0">
              <a:buNone/>
              <a:defRPr sz="1600" b="1"/>
            </a:lvl6pPr>
            <a:lvl7pPr marL="2742990" indent="0">
              <a:buNone/>
              <a:defRPr sz="1600" b="1"/>
            </a:lvl7pPr>
            <a:lvl8pPr marL="3200156" indent="0">
              <a:buNone/>
              <a:defRPr sz="1600" b="1"/>
            </a:lvl8pPr>
            <a:lvl9pPr marL="3657321"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342900" y="3141486"/>
            <a:ext cx="3030142"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3483771" y="2217386"/>
            <a:ext cx="3031331" cy="924101"/>
          </a:xfrm>
        </p:spPr>
        <p:txBody>
          <a:bodyPr anchor="b"/>
          <a:lstStyle>
            <a:lvl1pPr marL="0" indent="0">
              <a:buNone/>
              <a:defRPr sz="2400" b="1"/>
            </a:lvl1pPr>
            <a:lvl2pPr marL="457165" indent="0">
              <a:buNone/>
              <a:defRPr sz="2000" b="1"/>
            </a:lvl2pPr>
            <a:lvl3pPr marL="914331" indent="0">
              <a:buNone/>
              <a:defRPr sz="1800" b="1"/>
            </a:lvl3pPr>
            <a:lvl4pPr marL="1371495" indent="0">
              <a:buNone/>
              <a:defRPr sz="1600" b="1"/>
            </a:lvl4pPr>
            <a:lvl5pPr marL="1828660" indent="0">
              <a:buNone/>
              <a:defRPr sz="1600" b="1"/>
            </a:lvl5pPr>
            <a:lvl6pPr marL="2285826" indent="0">
              <a:buNone/>
              <a:defRPr sz="1600" b="1"/>
            </a:lvl6pPr>
            <a:lvl7pPr marL="2742990" indent="0">
              <a:buNone/>
              <a:defRPr sz="1600" b="1"/>
            </a:lvl7pPr>
            <a:lvl8pPr marL="3200156" indent="0">
              <a:buNone/>
              <a:defRPr sz="1600" b="1"/>
            </a:lvl8pPr>
            <a:lvl9pPr marL="3657321"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3483771"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F3AF252B-F8A7-4BA7-A12A-7EDD8B549839}" type="datetime1">
              <a:rPr lang="ja-JP" altLang="en-US" smtClean="0">
                <a:solidFill>
                  <a:prstClr val="black">
                    <a:tint val="75000"/>
                  </a:prstClr>
                </a:solidFill>
              </a:rPr>
              <a:t>2026/5/13</a:t>
            </a:fld>
            <a:endParaRPr lang="ja-JP" altLang="en-US">
              <a:solidFill>
                <a:prstClr val="black">
                  <a:tint val="75000"/>
                </a:prstClr>
              </a:solidFill>
            </a:endParaRPr>
          </a:p>
        </p:txBody>
      </p:sp>
      <p:sp>
        <p:nvSpPr>
          <p:cNvPr id="8" name="フッター プレースホルダ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 8"/>
          <p:cNvSpPr>
            <a:spLocks noGrp="1"/>
          </p:cNvSpPr>
          <p:nvPr>
            <p:ph type="sldNum" sz="quarter" idx="12"/>
          </p:nvPr>
        </p:nvSpPr>
        <p:spPr/>
        <p:txBody>
          <a:bodyPr/>
          <a:lstStyle/>
          <a:p>
            <a:fld id="{F62D3EF7-68D2-459C-881D-6CCC2777D230}"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8540044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7A9EE87D-E18E-4A39-A2F9-693236E1CD52}" type="datetime1">
              <a:rPr lang="ja-JP" altLang="en-US" smtClean="0">
                <a:solidFill>
                  <a:prstClr val="black">
                    <a:tint val="75000"/>
                  </a:prstClr>
                </a:solidFill>
              </a:rPr>
              <a:t>2026/5/13</a:t>
            </a:fld>
            <a:endParaRPr lang="ja-JP" altLang="en-US">
              <a:solidFill>
                <a:prstClr val="black">
                  <a:tint val="75000"/>
                </a:prstClr>
              </a:solidFill>
            </a:endParaRPr>
          </a:p>
        </p:txBody>
      </p:sp>
      <p:sp>
        <p:nvSpPr>
          <p:cNvPr id="4" name="フッター プレースホルダ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 4"/>
          <p:cNvSpPr>
            <a:spLocks noGrp="1"/>
          </p:cNvSpPr>
          <p:nvPr>
            <p:ph type="sldNum" sz="quarter" idx="12"/>
          </p:nvPr>
        </p:nvSpPr>
        <p:spPr/>
        <p:txBody>
          <a:bodyPr/>
          <a:lstStyle/>
          <a:p>
            <a:fld id="{F62D3EF7-68D2-459C-881D-6CCC2777D230}"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1856635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7D061109-92EF-46CE-94ED-D77927FFDAE3}" type="datetime1">
              <a:rPr lang="ja-JP" altLang="en-US" smtClean="0">
                <a:solidFill>
                  <a:prstClr val="black">
                    <a:tint val="75000"/>
                  </a:prstClr>
                </a:solidFill>
              </a:rPr>
              <a:t>2026/5/13</a:t>
            </a:fld>
            <a:endParaRPr lang="ja-JP" altLang="en-US">
              <a:solidFill>
                <a:prstClr val="black">
                  <a:tint val="75000"/>
                </a:prstClr>
              </a:solidFill>
            </a:endParaRPr>
          </a:p>
        </p:txBody>
      </p:sp>
      <p:sp>
        <p:nvSpPr>
          <p:cNvPr id="3" name="フッター プレースホルダ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 3"/>
          <p:cNvSpPr>
            <a:spLocks noGrp="1"/>
          </p:cNvSpPr>
          <p:nvPr>
            <p:ph type="sldNum" sz="quarter" idx="12"/>
          </p:nvPr>
        </p:nvSpPr>
        <p:spPr/>
        <p:txBody>
          <a:bodyPr/>
          <a:lstStyle/>
          <a:p>
            <a:fld id="{F62D3EF7-68D2-459C-881D-6CCC2777D230}"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8848659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3" y="394407"/>
            <a:ext cx="2256235" cy="1678517"/>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2681288" y="394410"/>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342903" y="2072925"/>
            <a:ext cx="2256235" cy="6775980"/>
          </a:xfrm>
        </p:spPr>
        <p:txBody>
          <a:bodyPr/>
          <a:lstStyle>
            <a:lvl1pPr marL="0" indent="0">
              <a:buNone/>
              <a:defRPr sz="1400"/>
            </a:lvl1pPr>
            <a:lvl2pPr marL="457165" indent="0">
              <a:buNone/>
              <a:defRPr sz="1200"/>
            </a:lvl2pPr>
            <a:lvl3pPr marL="914331" indent="0">
              <a:buNone/>
              <a:defRPr sz="1000"/>
            </a:lvl3pPr>
            <a:lvl4pPr marL="1371495" indent="0">
              <a:buNone/>
              <a:defRPr sz="900"/>
            </a:lvl4pPr>
            <a:lvl5pPr marL="1828660" indent="0">
              <a:buNone/>
              <a:defRPr sz="900"/>
            </a:lvl5pPr>
            <a:lvl6pPr marL="2285826" indent="0">
              <a:buNone/>
              <a:defRPr sz="900"/>
            </a:lvl6pPr>
            <a:lvl7pPr marL="2742990" indent="0">
              <a:buNone/>
              <a:defRPr sz="900"/>
            </a:lvl7pPr>
            <a:lvl8pPr marL="3200156" indent="0">
              <a:buNone/>
              <a:defRPr sz="900"/>
            </a:lvl8pPr>
            <a:lvl9pPr marL="3657321"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C6F8CEEC-EB02-42BF-811C-24978D0A5EB2}" type="datetime1">
              <a:rPr lang="ja-JP" altLang="en-US" smtClean="0">
                <a:solidFill>
                  <a:prstClr val="black">
                    <a:tint val="75000"/>
                  </a:prstClr>
                </a:solidFill>
              </a:rPr>
              <a:t>2026/5/13</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F62D3EF7-68D2-459C-881D-6CCC2777D230}"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1075792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4"/>
            <a:ext cx="4114800" cy="818622"/>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344216" y="885119"/>
            <a:ext cx="4114800" cy="5943600"/>
          </a:xfrm>
        </p:spPr>
        <p:txBody>
          <a:bodyPr/>
          <a:lstStyle>
            <a:lvl1pPr marL="0" indent="0">
              <a:buNone/>
              <a:defRPr sz="3200"/>
            </a:lvl1pPr>
            <a:lvl2pPr marL="457165" indent="0">
              <a:buNone/>
              <a:defRPr sz="2800"/>
            </a:lvl2pPr>
            <a:lvl3pPr marL="914331" indent="0">
              <a:buNone/>
              <a:defRPr sz="2400"/>
            </a:lvl3pPr>
            <a:lvl4pPr marL="1371495" indent="0">
              <a:buNone/>
              <a:defRPr sz="2000"/>
            </a:lvl4pPr>
            <a:lvl5pPr marL="1828660" indent="0">
              <a:buNone/>
              <a:defRPr sz="2000"/>
            </a:lvl5pPr>
            <a:lvl6pPr marL="2285826" indent="0">
              <a:buNone/>
              <a:defRPr sz="2000"/>
            </a:lvl6pPr>
            <a:lvl7pPr marL="2742990" indent="0">
              <a:buNone/>
              <a:defRPr sz="2000"/>
            </a:lvl7pPr>
            <a:lvl8pPr marL="3200156" indent="0">
              <a:buNone/>
              <a:defRPr sz="2000"/>
            </a:lvl8pPr>
            <a:lvl9pPr marL="3657321" indent="0">
              <a:buNone/>
              <a:defRPr sz="2000"/>
            </a:lvl9pPr>
          </a:lstStyle>
          <a:p>
            <a:endParaRPr kumimoji="1" lang="ja-JP" altLang="en-US"/>
          </a:p>
        </p:txBody>
      </p:sp>
      <p:sp>
        <p:nvSpPr>
          <p:cNvPr id="4" name="テキスト プレースホルダ 3"/>
          <p:cNvSpPr>
            <a:spLocks noGrp="1"/>
          </p:cNvSpPr>
          <p:nvPr>
            <p:ph type="body" sz="half" idx="2"/>
          </p:nvPr>
        </p:nvSpPr>
        <p:spPr>
          <a:xfrm>
            <a:off x="1344216" y="7752826"/>
            <a:ext cx="4114800" cy="1162578"/>
          </a:xfrm>
        </p:spPr>
        <p:txBody>
          <a:bodyPr/>
          <a:lstStyle>
            <a:lvl1pPr marL="0" indent="0">
              <a:buNone/>
              <a:defRPr sz="1400"/>
            </a:lvl1pPr>
            <a:lvl2pPr marL="457165" indent="0">
              <a:buNone/>
              <a:defRPr sz="1200"/>
            </a:lvl2pPr>
            <a:lvl3pPr marL="914331" indent="0">
              <a:buNone/>
              <a:defRPr sz="1000"/>
            </a:lvl3pPr>
            <a:lvl4pPr marL="1371495" indent="0">
              <a:buNone/>
              <a:defRPr sz="900"/>
            </a:lvl4pPr>
            <a:lvl5pPr marL="1828660" indent="0">
              <a:buNone/>
              <a:defRPr sz="900"/>
            </a:lvl5pPr>
            <a:lvl6pPr marL="2285826" indent="0">
              <a:buNone/>
              <a:defRPr sz="900"/>
            </a:lvl6pPr>
            <a:lvl7pPr marL="2742990" indent="0">
              <a:buNone/>
              <a:defRPr sz="900"/>
            </a:lvl7pPr>
            <a:lvl8pPr marL="3200156" indent="0">
              <a:buNone/>
              <a:defRPr sz="900"/>
            </a:lvl8pPr>
            <a:lvl9pPr marL="3657321"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95B60BF5-F292-4145-9A6B-A3C3C41E2037}" type="datetime1">
              <a:rPr lang="ja-JP" altLang="en-US" smtClean="0">
                <a:solidFill>
                  <a:prstClr val="black">
                    <a:tint val="75000"/>
                  </a:prstClr>
                </a:solidFill>
              </a:rPr>
              <a:t>2026/5/13</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F62D3EF7-68D2-459C-881D-6CCC2777D230}"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483612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342900" y="396699"/>
            <a:ext cx="6172200" cy="1651000"/>
          </a:xfrm>
          <a:prstGeom prst="rect">
            <a:avLst/>
          </a:prstGeom>
        </p:spPr>
        <p:txBody>
          <a:bodyPr vert="horz" lIns="91433" tIns="45717" rIns="91433" bIns="45717"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342900" y="2311405"/>
            <a:ext cx="6172200" cy="6537502"/>
          </a:xfrm>
          <a:prstGeom prst="rect">
            <a:avLst/>
          </a:prstGeom>
        </p:spPr>
        <p:txBody>
          <a:bodyPr vert="horz" lIns="91433" tIns="45717" rIns="91433" bIns="45717"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342900" y="9181398"/>
            <a:ext cx="1600200" cy="527402"/>
          </a:xfrm>
          <a:prstGeom prst="rect">
            <a:avLst/>
          </a:prstGeom>
        </p:spPr>
        <p:txBody>
          <a:bodyPr vert="horz" lIns="91433" tIns="45717" rIns="91433" bIns="45717" rtlCol="0" anchor="ctr"/>
          <a:lstStyle>
            <a:lvl1pPr algn="l">
              <a:defRPr sz="1200">
                <a:solidFill>
                  <a:schemeClr val="tx1">
                    <a:tint val="75000"/>
                  </a:schemeClr>
                </a:solidFill>
              </a:defRPr>
            </a:lvl1pPr>
          </a:lstStyle>
          <a:p>
            <a:fld id="{AA69595B-394E-4223-BED5-3F16AE1B851D}" type="datetime1">
              <a:rPr lang="ja-JP" altLang="en-US" smtClean="0">
                <a:solidFill>
                  <a:prstClr val="black">
                    <a:tint val="75000"/>
                  </a:prstClr>
                </a:solidFill>
              </a:rPr>
              <a:t>2026/5/13</a:t>
            </a:fld>
            <a:endParaRPr lang="ja-JP" altLang="en-US">
              <a:solidFill>
                <a:prstClr val="black">
                  <a:tint val="75000"/>
                </a:prstClr>
              </a:solidFill>
            </a:endParaRPr>
          </a:p>
        </p:txBody>
      </p:sp>
      <p:sp>
        <p:nvSpPr>
          <p:cNvPr id="5" name="フッター プレースホルダ 4"/>
          <p:cNvSpPr>
            <a:spLocks noGrp="1"/>
          </p:cNvSpPr>
          <p:nvPr>
            <p:ph type="ftr" sz="quarter" idx="3"/>
          </p:nvPr>
        </p:nvSpPr>
        <p:spPr>
          <a:xfrm>
            <a:off x="2343151" y="9181398"/>
            <a:ext cx="2171700" cy="527402"/>
          </a:xfrm>
          <a:prstGeom prst="rect">
            <a:avLst/>
          </a:prstGeom>
        </p:spPr>
        <p:txBody>
          <a:bodyPr vert="horz" lIns="91433" tIns="45717" rIns="91433" bIns="45717" rtlCol="0" anchor="ctr"/>
          <a:lstStyle>
            <a:lvl1pPr algn="ctr">
              <a:defRPr sz="1200">
                <a:solidFill>
                  <a:schemeClr val="tx1">
                    <a:tint val="75000"/>
                  </a:schemeClr>
                </a:solidFill>
              </a:defRPr>
            </a:lvl1pPr>
          </a:lstStyle>
          <a:p>
            <a:endParaRPr lang="ja-JP" altLang="en-US">
              <a:solidFill>
                <a:prstClr val="black">
                  <a:tint val="75000"/>
                </a:prstClr>
              </a:solidFill>
            </a:endParaRPr>
          </a:p>
        </p:txBody>
      </p:sp>
      <p:sp>
        <p:nvSpPr>
          <p:cNvPr id="6" name="スライド番号プレースホルダ 5"/>
          <p:cNvSpPr>
            <a:spLocks noGrp="1"/>
          </p:cNvSpPr>
          <p:nvPr>
            <p:ph type="sldNum" sz="quarter" idx="4"/>
          </p:nvPr>
        </p:nvSpPr>
        <p:spPr>
          <a:xfrm>
            <a:off x="4914900" y="9181398"/>
            <a:ext cx="1600200" cy="527402"/>
          </a:xfrm>
          <a:prstGeom prst="rect">
            <a:avLst/>
          </a:prstGeom>
        </p:spPr>
        <p:txBody>
          <a:bodyPr vert="horz" lIns="91433" tIns="45717" rIns="91433" bIns="45717" rtlCol="0" anchor="ctr"/>
          <a:lstStyle>
            <a:lvl1pPr algn="r">
              <a:defRPr sz="1200">
                <a:solidFill>
                  <a:schemeClr val="tx1">
                    <a:tint val="75000"/>
                  </a:schemeClr>
                </a:solidFill>
              </a:defRPr>
            </a:lvl1pPr>
          </a:lstStyle>
          <a:p>
            <a:fld id="{F62D3EF7-68D2-459C-881D-6CCC2777D230}"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89900273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914331" rtl="0" eaLnBrk="1" latinLnBrk="0" hangingPunct="1">
        <a:spcBef>
          <a:spcPct val="0"/>
        </a:spcBef>
        <a:buNone/>
        <a:defRPr kumimoji="1" sz="4400" kern="1200">
          <a:solidFill>
            <a:schemeClr val="tx1"/>
          </a:solidFill>
          <a:latin typeface="+mj-lt"/>
          <a:ea typeface="+mj-ea"/>
          <a:cs typeface="+mj-cs"/>
        </a:defRPr>
      </a:lvl1pPr>
    </p:titleStyle>
    <p:bodyStyle>
      <a:lvl1pPr marL="342874" indent="-342874" algn="l" defTabSz="914331"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894" indent="-285728" algn="l" defTabSz="914331"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2913" indent="-228582" algn="l" defTabSz="914331"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078" indent="-228582" algn="l" defTabSz="914331"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243" indent="-228582" algn="l" defTabSz="914331"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408" indent="-228582" algn="l" defTabSz="914331"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573" indent="-228582" algn="l" defTabSz="914331"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8739" indent="-228582" algn="l" defTabSz="914331"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5903" indent="-228582" algn="l" defTabSz="914331"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331" rtl="0" eaLnBrk="1" latinLnBrk="0" hangingPunct="1">
        <a:defRPr kumimoji="1" sz="1800" kern="1200">
          <a:solidFill>
            <a:schemeClr val="tx1"/>
          </a:solidFill>
          <a:latin typeface="+mn-lt"/>
          <a:ea typeface="+mn-ea"/>
          <a:cs typeface="+mn-cs"/>
        </a:defRPr>
      </a:lvl1pPr>
      <a:lvl2pPr marL="457165" algn="l" defTabSz="914331" rtl="0" eaLnBrk="1" latinLnBrk="0" hangingPunct="1">
        <a:defRPr kumimoji="1" sz="1800" kern="1200">
          <a:solidFill>
            <a:schemeClr val="tx1"/>
          </a:solidFill>
          <a:latin typeface="+mn-lt"/>
          <a:ea typeface="+mn-ea"/>
          <a:cs typeface="+mn-cs"/>
        </a:defRPr>
      </a:lvl2pPr>
      <a:lvl3pPr marL="914331" algn="l" defTabSz="914331" rtl="0" eaLnBrk="1" latinLnBrk="0" hangingPunct="1">
        <a:defRPr kumimoji="1" sz="1800" kern="1200">
          <a:solidFill>
            <a:schemeClr val="tx1"/>
          </a:solidFill>
          <a:latin typeface="+mn-lt"/>
          <a:ea typeface="+mn-ea"/>
          <a:cs typeface="+mn-cs"/>
        </a:defRPr>
      </a:lvl3pPr>
      <a:lvl4pPr marL="1371495" algn="l" defTabSz="914331" rtl="0" eaLnBrk="1" latinLnBrk="0" hangingPunct="1">
        <a:defRPr kumimoji="1" sz="1800" kern="1200">
          <a:solidFill>
            <a:schemeClr val="tx1"/>
          </a:solidFill>
          <a:latin typeface="+mn-lt"/>
          <a:ea typeface="+mn-ea"/>
          <a:cs typeface="+mn-cs"/>
        </a:defRPr>
      </a:lvl4pPr>
      <a:lvl5pPr marL="1828660" algn="l" defTabSz="914331" rtl="0" eaLnBrk="1" latinLnBrk="0" hangingPunct="1">
        <a:defRPr kumimoji="1" sz="1800" kern="1200">
          <a:solidFill>
            <a:schemeClr val="tx1"/>
          </a:solidFill>
          <a:latin typeface="+mn-lt"/>
          <a:ea typeface="+mn-ea"/>
          <a:cs typeface="+mn-cs"/>
        </a:defRPr>
      </a:lvl5pPr>
      <a:lvl6pPr marL="2285826" algn="l" defTabSz="914331" rtl="0" eaLnBrk="1" latinLnBrk="0" hangingPunct="1">
        <a:defRPr kumimoji="1" sz="1800" kern="1200">
          <a:solidFill>
            <a:schemeClr val="tx1"/>
          </a:solidFill>
          <a:latin typeface="+mn-lt"/>
          <a:ea typeface="+mn-ea"/>
          <a:cs typeface="+mn-cs"/>
        </a:defRPr>
      </a:lvl6pPr>
      <a:lvl7pPr marL="2742990" algn="l" defTabSz="914331" rtl="0" eaLnBrk="1" latinLnBrk="0" hangingPunct="1">
        <a:defRPr kumimoji="1" sz="1800" kern="1200">
          <a:solidFill>
            <a:schemeClr val="tx1"/>
          </a:solidFill>
          <a:latin typeface="+mn-lt"/>
          <a:ea typeface="+mn-ea"/>
          <a:cs typeface="+mn-cs"/>
        </a:defRPr>
      </a:lvl7pPr>
      <a:lvl8pPr marL="3200156" algn="l" defTabSz="914331" rtl="0" eaLnBrk="1" latinLnBrk="0" hangingPunct="1">
        <a:defRPr kumimoji="1" sz="1800" kern="1200">
          <a:solidFill>
            <a:schemeClr val="tx1"/>
          </a:solidFill>
          <a:latin typeface="+mn-lt"/>
          <a:ea typeface="+mn-ea"/>
          <a:cs typeface="+mn-cs"/>
        </a:defRPr>
      </a:lvl8pPr>
      <a:lvl9pPr marL="3657321" algn="l" defTabSz="914331"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角丸四角形 2"/>
          <p:cNvSpPr/>
          <p:nvPr/>
        </p:nvSpPr>
        <p:spPr>
          <a:xfrm>
            <a:off x="34082" y="88737"/>
            <a:ext cx="5555158" cy="411480"/>
          </a:xfrm>
          <a:prstGeom prst="roundRect">
            <a:avLst/>
          </a:prstGeom>
          <a:solidFill>
            <a:srgbClr val="E4103D"/>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72000" rtlCol="0" anchor="ctr" anchorCtr="1"/>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ja-JP" altLang="en-US" sz="1600" b="1" dirty="0">
                <a:solidFill>
                  <a:schemeClr val="bg1"/>
                </a:solidFill>
                <a:latin typeface="HGP創英角ｺﾞｼｯｸUB" panose="020B0900000000000000" pitchFamily="50" charset="-128"/>
                <a:ea typeface="HGP創英角ｺﾞｼｯｸUB" panose="020B0900000000000000" pitchFamily="50" charset="-128"/>
              </a:rPr>
              <a:t>令和８年度　　城東区運営方針　主な具体的取組み</a:t>
            </a:r>
            <a:endParaRPr lang="ja-JP" altLang="en-US" sz="1600" strike="sngStrike" dirty="0">
              <a:solidFill>
                <a:schemeClr val="tx1"/>
              </a:solidFill>
              <a:latin typeface="HGP創英角ｺﾞｼｯｸUB" panose="020B0900000000000000" pitchFamily="50" charset="-128"/>
              <a:ea typeface="HGP創英角ｺﾞｼｯｸUB" panose="020B0900000000000000" pitchFamily="50" charset="-128"/>
            </a:endParaRPr>
          </a:p>
        </p:txBody>
      </p:sp>
      <p:pic>
        <p:nvPicPr>
          <p:cNvPr id="4" name="図 3" descr="C:\Users\i4251782\Desktop\キャラ_吹き出し.jpg"/>
          <p:cNvPicPr>
            <a:picLocks noChangeAspect="1"/>
          </p:cNvPicPr>
          <p:nvPr/>
        </p:nvPicPr>
        <p:blipFill>
          <a:blip r:embed="rId2" cstate="print">
            <a:extLst>
              <a:ext uri="{28A0092B-C50C-407E-A947-70E740481C1C}">
                <a14:useLocalDpi xmlns:a14="http://schemas.microsoft.com/office/drawing/2010/main"/>
              </a:ext>
            </a:extLst>
          </a:blip>
          <a:srcRect/>
          <a:stretch>
            <a:fillRect/>
          </a:stretch>
        </p:blipFill>
        <p:spPr bwMode="auto">
          <a:xfrm>
            <a:off x="5832198" y="31236"/>
            <a:ext cx="656288" cy="882594"/>
          </a:xfrm>
          <a:prstGeom prst="rect">
            <a:avLst/>
          </a:prstGeom>
          <a:noFill/>
          <a:ln>
            <a:noFill/>
          </a:ln>
        </p:spPr>
      </p:pic>
      <p:sp>
        <p:nvSpPr>
          <p:cNvPr id="5" name="正方形/長方形 4"/>
          <p:cNvSpPr/>
          <p:nvPr/>
        </p:nvSpPr>
        <p:spPr>
          <a:xfrm>
            <a:off x="4769372" y="878204"/>
            <a:ext cx="2024236" cy="20785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ja-JP" altLang="en-US" sz="800" dirty="0">
                <a:solidFill>
                  <a:schemeClr val="tx1"/>
                </a:solidFill>
              </a:rPr>
              <a:t>城東区マスコットキャラクター「コスモちゃん」</a:t>
            </a:r>
            <a:endParaRPr lang="en-US" altLang="ja-JP" sz="800" dirty="0">
              <a:solidFill>
                <a:schemeClr val="tx1"/>
              </a:solidFill>
            </a:endParaRPr>
          </a:p>
        </p:txBody>
      </p:sp>
      <p:sp>
        <p:nvSpPr>
          <p:cNvPr id="6" name="正方形/長方形 5"/>
          <p:cNvSpPr/>
          <p:nvPr/>
        </p:nvSpPr>
        <p:spPr>
          <a:xfrm>
            <a:off x="233941" y="522921"/>
            <a:ext cx="4779235" cy="415498"/>
          </a:xfrm>
          <a:prstGeom prst="rect">
            <a:avLst/>
          </a:prstGeom>
        </p:spPr>
        <p:txBody>
          <a:bodyPr wrap="square">
            <a:spAutoFit/>
          </a:bodyPr>
          <a:lstStyle/>
          <a:p>
            <a:r>
              <a:rPr lang="ja-JP" altLang="en-US" sz="1050" dirty="0">
                <a:solidFill>
                  <a:srgbClr val="000000"/>
                </a:solidFill>
                <a:latin typeface="メイリオ" panose="020B0604030504040204" pitchFamily="50" charset="-128"/>
                <a:ea typeface="メイリオ" panose="020B0604030504040204" pitchFamily="50" charset="-128"/>
              </a:rPr>
              <a:t>　令和８年度城東区運営方針における各経営課題</a:t>
            </a:r>
            <a:r>
              <a:rPr lang="ja-JP" altLang="en-US" sz="1050" dirty="0">
                <a:latin typeface="メイリオ" panose="020B0604030504040204" pitchFamily="50" charset="-128"/>
                <a:ea typeface="メイリオ" panose="020B0604030504040204" pitchFamily="50" charset="-128"/>
              </a:rPr>
              <a:t>の課題解決の方策にかかる主な具体的取組み（事務事業レベル）です。</a:t>
            </a:r>
          </a:p>
        </p:txBody>
      </p:sp>
      <p:sp>
        <p:nvSpPr>
          <p:cNvPr id="7" name="ホームベース 6"/>
          <p:cNvSpPr/>
          <p:nvPr/>
        </p:nvSpPr>
        <p:spPr>
          <a:xfrm>
            <a:off x="64391" y="1153412"/>
            <a:ext cx="6676975" cy="253506"/>
          </a:xfrm>
          <a:prstGeom prst="homePlate">
            <a:avLst/>
          </a:prstGeom>
          <a:solidFill>
            <a:srgbClr val="E41CAB"/>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defTabSz="924550">
              <a:defRPr/>
            </a:pP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経営課題１　</a:t>
            </a:r>
            <a:r>
              <a:rPr lang="ja-JP" altLang="ja-JP" sz="1200" b="1" dirty="0">
                <a:latin typeface="Meiryo UI" panose="020B0604030504040204" pitchFamily="50" charset="-128"/>
                <a:ea typeface="Meiryo UI" panose="020B0604030504040204" pitchFamily="50" charset="-128"/>
                <a:cs typeface="Meiryo UI" panose="020B0604030504040204" pitchFamily="50" charset="-128"/>
              </a:rPr>
              <a:t>人と人がつながり、城東区を誇りに思えるコミュニティ豊かなまち</a:t>
            </a: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へ</a:t>
            </a:r>
            <a:endParaRPr lang="ja-JP" altLang="ja-JP" sz="1200" dirty="0">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17" name="グループ化 16">
            <a:extLst>
              <a:ext uri="{FF2B5EF4-FFF2-40B4-BE49-F238E27FC236}">
                <a16:creationId xmlns:a16="http://schemas.microsoft.com/office/drawing/2014/main" id="{668CF3CC-D165-C114-6CE3-E7C18907FAD7}"/>
              </a:ext>
            </a:extLst>
          </p:cNvPr>
          <p:cNvGrpSpPr/>
          <p:nvPr/>
        </p:nvGrpSpPr>
        <p:grpSpPr>
          <a:xfrm>
            <a:off x="88814" y="1496615"/>
            <a:ext cx="6680373" cy="2623772"/>
            <a:chOff x="88814" y="1496615"/>
            <a:chExt cx="6680373" cy="2623772"/>
          </a:xfrm>
        </p:grpSpPr>
        <p:sp>
          <p:nvSpPr>
            <p:cNvPr id="10" name="正方形/長方形 9"/>
            <p:cNvSpPr/>
            <p:nvPr/>
          </p:nvSpPr>
          <p:spPr>
            <a:xfrm>
              <a:off x="166351" y="1520342"/>
              <a:ext cx="6495271" cy="260004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altLang="ja-JP" sz="1200" b="1" dirty="0">
                  <a:solidFill>
                    <a:schemeClr val="tx1"/>
                  </a:solidFill>
                  <a:latin typeface="メイリオ" panose="020B0604030504040204" pitchFamily="50" charset="-128"/>
                  <a:ea typeface="メイリオ" panose="020B0604030504040204" pitchFamily="50" charset="-128"/>
                </a:rPr>
                <a:t>【</a:t>
              </a:r>
              <a:r>
                <a:rPr lang="ja-JP" altLang="en-US" sz="1200" b="1" dirty="0">
                  <a:solidFill>
                    <a:schemeClr val="tx1"/>
                  </a:solidFill>
                  <a:latin typeface="メイリオ" panose="020B0604030504040204" pitchFamily="50" charset="-128"/>
                  <a:ea typeface="メイリオ" panose="020B0604030504040204" pitchFamily="50" charset="-128"/>
                </a:rPr>
                <a:t>地域におけるつながりを通じたまちづくり</a:t>
              </a:r>
              <a:r>
                <a:rPr lang="en-US" altLang="ja-JP" sz="1200" b="1" dirty="0">
                  <a:solidFill>
                    <a:schemeClr val="tx1"/>
                  </a:solidFill>
                  <a:latin typeface="メイリオ" panose="020B0604030504040204" pitchFamily="50" charset="-128"/>
                  <a:ea typeface="メイリオ" panose="020B0604030504040204" pitchFamily="50" charset="-128"/>
                </a:rPr>
                <a:t>】</a:t>
              </a:r>
            </a:p>
            <a:p>
              <a:pPr algn="l"/>
              <a:r>
                <a:rPr lang="ja-JP" altLang="en-US" sz="1050" dirty="0">
                  <a:solidFill>
                    <a:schemeClr val="tx1"/>
                  </a:solidFill>
                  <a:latin typeface="メイリオ" panose="020B0604030504040204" pitchFamily="50" charset="-128"/>
                  <a:ea typeface="メイリオ" panose="020B0604030504040204" pitchFamily="50" charset="-128"/>
                </a:rPr>
                <a:t>①区役所・中間支援組織（まちづくりセンター）による地域活動協議会支援</a:t>
              </a:r>
              <a:endParaRPr lang="en-US" altLang="ja-JP" sz="1050" dirty="0">
                <a:solidFill>
                  <a:schemeClr val="tx1"/>
                </a:solidFill>
                <a:latin typeface="メイリオ" panose="020B0604030504040204" pitchFamily="50" charset="-128"/>
                <a:ea typeface="メイリオ" panose="020B0604030504040204" pitchFamily="50" charset="-128"/>
              </a:endParaRPr>
            </a:p>
            <a:p>
              <a:pPr algn="l"/>
              <a:r>
                <a:rPr lang="ja-JP" altLang="en-US" sz="1050" dirty="0">
                  <a:solidFill>
                    <a:schemeClr val="tx1"/>
                  </a:solidFill>
                  <a:latin typeface="メイリオ" panose="020B0604030504040204" pitchFamily="50" charset="-128"/>
                  <a:ea typeface="メイリオ" panose="020B0604030504040204" pitchFamily="50" charset="-128"/>
                </a:rPr>
                <a:t>　・各地域活動状況の情報収集と情報共有支援</a:t>
              </a:r>
              <a:endParaRPr lang="en-US" altLang="ja-JP" sz="1050" dirty="0">
                <a:solidFill>
                  <a:schemeClr val="tx1"/>
                </a:solidFill>
                <a:latin typeface="メイリオ" panose="020B0604030504040204" pitchFamily="50" charset="-128"/>
                <a:ea typeface="メイリオ" panose="020B0604030504040204" pitchFamily="50" charset="-128"/>
              </a:endParaRPr>
            </a:p>
            <a:p>
              <a:pPr algn="l"/>
              <a:r>
                <a:rPr lang="ja-JP" altLang="en-US" sz="1050" dirty="0">
                  <a:solidFill>
                    <a:schemeClr val="tx1"/>
                  </a:solidFill>
                  <a:latin typeface="メイリオ" panose="020B0604030504040204" pitchFamily="50" charset="-128"/>
                  <a:ea typeface="メイリオ" panose="020B0604030504040204" pitchFamily="50" charset="-128"/>
                </a:rPr>
                <a:t>　・ＩＣＴの活用支援</a:t>
              </a:r>
              <a:endParaRPr lang="en-US" altLang="ja-JP" sz="1050" dirty="0">
                <a:solidFill>
                  <a:schemeClr val="tx1"/>
                </a:solidFill>
                <a:latin typeface="メイリオ" panose="020B0604030504040204" pitchFamily="50" charset="-128"/>
                <a:ea typeface="メイリオ" panose="020B0604030504040204" pitchFamily="50" charset="-128"/>
              </a:endParaRPr>
            </a:p>
            <a:p>
              <a:pPr algn="l"/>
              <a:r>
                <a:rPr lang="ja-JP" altLang="en-US" sz="1050" dirty="0">
                  <a:solidFill>
                    <a:schemeClr val="tx1"/>
                  </a:solidFill>
                  <a:latin typeface="メイリオ" panose="020B0604030504040204" pitchFamily="50" charset="-128"/>
                  <a:ea typeface="メイリオ" panose="020B0604030504040204" pitchFamily="50" charset="-128"/>
                </a:rPr>
                <a:t>　・担い手不足解消への取組み支援</a:t>
              </a:r>
              <a:endParaRPr lang="en-US" altLang="ja-JP" sz="1050" dirty="0">
                <a:solidFill>
                  <a:schemeClr val="tx1"/>
                </a:solidFill>
                <a:latin typeface="メイリオ" panose="020B0604030504040204" pitchFamily="50" charset="-128"/>
                <a:ea typeface="メイリオ" panose="020B0604030504040204" pitchFamily="50" charset="-128"/>
              </a:endParaRPr>
            </a:p>
            <a:p>
              <a:pPr algn="l"/>
              <a:r>
                <a:rPr lang="ja-JP" altLang="en-US" sz="1050" dirty="0">
                  <a:solidFill>
                    <a:schemeClr val="tx1"/>
                  </a:solidFill>
                  <a:latin typeface="メイリオ" panose="020B0604030504040204" pitchFamily="50" charset="-128"/>
                  <a:ea typeface="メイリオ" panose="020B0604030504040204" pitchFamily="50" charset="-128"/>
                </a:rPr>
                <a:t>②各地域活動協議会の活動内容等の情報発信支援</a:t>
              </a:r>
              <a:endParaRPr lang="en-US" altLang="ja-JP" sz="1050" dirty="0">
                <a:solidFill>
                  <a:schemeClr val="tx1"/>
                </a:solidFill>
                <a:latin typeface="メイリオ" panose="020B0604030504040204" pitchFamily="50" charset="-128"/>
                <a:ea typeface="メイリオ" panose="020B0604030504040204" pitchFamily="50" charset="-128"/>
              </a:endParaRPr>
            </a:p>
            <a:p>
              <a:pPr marL="304800" indent="-304800" algn="l"/>
              <a:r>
                <a:rPr lang="ja-JP" altLang="en-US" sz="1050" dirty="0">
                  <a:solidFill>
                    <a:schemeClr val="tx1"/>
                  </a:solidFill>
                  <a:latin typeface="メイリオ" panose="020B0604030504040204" pitchFamily="50" charset="-128"/>
                  <a:ea typeface="メイリオ" panose="020B0604030504040204" pitchFamily="50" charset="-128"/>
                </a:rPr>
                <a:t>　・区広報誌において、地域活動協議会の意義、機能にかかる情報発信、地域活動の紹介記事掲載</a:t>
              </a:r>
              <a:endParaRPr lang="en-US" altLang="ja-JP" sz="1050" dirty="0">
                <a:solidFill>
                  <a:schemeClr val="tx1"/>
                </a:solidFill>
                <a:latin typeface="メイリオ" panose="020B0604030504040204" pitchFamily="50" charset="-128"/>
                <a:ea typeface="メイリオ" panose="020B0604030504040204" pitchFamily="50" charset="-128"/>
              </a:endParaRPr>
            </a:p>
            <a:p>
              <a:pPr marL="304800" indent="-304800" algn="l"/>
              <a:r>
                <a:rPr lang="ja-JP" altLang="en-US" sz="1050" dirty="0">
                  <a:solidFill>
                    <a:schemeClr val="tx1"/>
                  </a:solidFill>
                  <a:latin typeface="メイリオ" panose="020B0604030504040204" pitchFamily="50" charset="-128"/>
                  <a:ea typeface="メイリオ" panose="020B0604030504040204" pitchFamily="50" charset="-128"/>
                </a:rPr>
                <a:t>　・各地域活動協議会の</a:t>
              </a:r>
              <a:r>
                <a:rPr lang="en-US" altLang="ja-JP" sz="1050" dirty="0">
                  <a:solidFill>
                    <a:schemeClr val="tx1"/>
                  </a:solidFill>
                  <a:latin typeface="メイリオ" panose="020B0604030504040204" pitchFamily="50" charset="-128"/>
                  <a:ea typeface="メイリオ" panose="020B0604030504040204" pitchFamily="50" charset="-128"/>
                </a:rPr>
                <a:t>Facebook</a:t>
              </a:r>
              <a:r>
                <a:rPr lang="ja-JP" altLang="en-US" sz="1050" dirty="0">
                  <a:solidFill>
                    <a:schemeClr val="tx1"/>
                  </a:solidFill>
                  <a:latin typeface="メイリオ" panose="020B0604030504040204" pitchFamily="50" charset="-128"/>
                  <a:ea typeface="メイリオ" panose="020B0604030504040204" pitchFamily="50" charset="-128"/>
                </a:rPr>
                <a:t>等</a:t>
              </a:r>
              <a:r>
                <a:rPr lang="en-US" altLang="ja-JP" sz="1050" dirty="0">
                  <a:solidFill>
                    <a:schemeClr val="tx1"/>
                  </a:solidFill>
                  <a:latin typeface="メイリオ" panose="020B0604030504040204" pitchFamily="50" charset="-128"/>
                  <a:ea typeface="メイリオ" panose="020B0604030504040204" pitchFamily="50" charset="-128"/>
                </a:rPr>
                <a:t>SNS</a:t>
              </a:r>
              <a:r>
                <a:rPr lang="ja-JP" altLang="en-US" sz="1050" dirty="0">
                  <a:solidFill>
                    <a:schemeClr val="tx1"/>
                  </a:solidFill>
                  <a:latin typeface="メイリオ" panose="020B0604030504040204" pitchFamily="50" charset="-128"/>
                  <a:ea typeface="メイリオ" panose="020B0604030504040204" pitchFamily="50" charset="-128"/>
                </a:rPr>
                <a:t>、区広報誌、区ホームページ、区情報発信動画「城東チャンネル」等、紙媒体と電子媒体が連動した情報発信</a:t>
              </a:r>
              <a:endParaRPr lang="en-US" altLang="ja-JP" sz="1050" dirty="0">
                <a:solidFill>
                  <a:schemeClr val="tx1"/>
                </a:solidFill>
                <a:latin typeface="メイリオ" panose="020B0604030504040204" pitchFamily="50" charset="-128"/>
                <a:ea typeface="メイリオ" panose="020B0604030504040204" pitchFamily="50" charset="-128"/>
              </a:endParaRPr>
            </a:p>
            <a:p>
              <a:pPr marL="304800" indent="-304800" algn="l"/>
              <a:r>
                <a:rPr lang="ja-JP" altLang="en-US" sz="1050" dirty="0">
                  <a:solidFill>
                    <a:schemeClr val="tx1"/>
                  </a:solidFill>
                  <a:latin typeface="メイリオ" panose="020B0604030504040204" pitchFamily="50" charset="-128"/>
                  <a:ea typeface="メイリオ" panose="020B0604030504040204" pitchFamily="50" charset="-128"/>
                </a:rPr>
                <a:t>　・区民情報コーナーへの各地域活動協議会広報誌・イベント周知配架</a:t>
              </a:r>
              <a:endParaRPr lang="en-US" altLang="ja-JP" sz="1050" dirty="0">
                <a:solidFill>
                  <a:schemeClr val="tx1"/>
                </a:solidFill>
                <a:latin typeface="メイリオ" panose="020B0604030504040204" pitchFamily="50" charset="-128"/>
                <a:ea typeface="メイリオ" panose="020B0604030504040204" pitchFamily="50" charset="-128"/>
              </a:endParaRPr>
            </a:p>
            <a:p>
              <a:pPr marL="304800" indent="-304800" algn="l"/>
              <a:r>
                <a:rPr lang="ja-JP" altLang="en-US" sz="1050" dirty="0">
                  <a:solidFill>
                    <a:schemeClr val="tx1"/>
                  </a:solidFill>
                  <a:latin typeface="メイリオ" panose="020B0604030504040204" pitchFamily="50" charset="-128"/>
                  <a:ea typeface="メイリオ" panose="020B0604030504040204" pitchFamily="50" charset="-128"/>
                </a:rPr>
                <a:t>③「城東区町会加入促進アクションプラン」に基づく地域活動協議会の第一層である町会等と協働した町会加入率向上の取組み実施</a:t>
              </a:r>
              <a:endParaRPr lang="en-US" altLang="ja-JP" sz="1050" dirty="0">
                <a:solidFill>
                  <a:schemeClr val="tx1"/>
                </a:solidFill>
                <a:latin typeface="メイリオ" panose="020B0604030504040204" pitchFamily="50" charset="-128"/>
                <a:ea typeface="メイリオ" panose="020B0604030504040204" pitchFamily="50" charset="-128"/>
              </a:endParaRPr>
            </a:p>
            <a:p>
              <a:pPr marL="304800" indent="-304800"/>
              <a:r>
                <a:rPr lang="ja-JP" altLang="en-US" sz="1050" dirty="0">
                  <a:solidFill>
                    <a:schemeClr val="tx1"/>
                  </a:solidFill>
                  <a:latin typeface="メイリオ" panose="020B0604030504040204" pitchFamily="50" charset="-128"/>
                  <a:ea typeface="メイリオ" panose="020B0604030504040204" pitchFamily="50" charset="-128"/>
                </a:rPr>
                <a:t>　・新たに建築される集合住宅等情報を活用した事業者への強力な働きかけ、集合住宅向け町会加入促進パンフレット等、広報物の配布・提供、宅建協会や地元不動産業者との連携</a:t>
              </a:r>
              <a:endParaRPr lang="en-US" altLang="ja-JP" sz="1050" dirty="0">
                <a:solidFill>
                  <a:schemeClr val="tx1"/>
                </a:solidFill>
                <a:latin typeface="メイリオ" panose="020B0604030504040204" pitchFamily="50" charset="-128"/>
                <a:ea typeface="メイリオ" panose="020B0604030504040204" pitchFamily="50" charset="-128"/>
              </a:endParaRPr>
            </a:p>
            <a:p>
              <a:pPr marL="304800" indent="-304800"/>
              <a:r>
                <a:rPr lang="ja-JP" altLang="en-US" sz="1050" dirty="0">
                  <a:solidFill>
                    <a:schemeClr val="tx1"/>
                  </a:solidFill>
                  <a:latin typeface="メイリオ" panose="020B0604030504040204" pitchFamily="50" charset="-128"/>
                  <a:ea typeface="メイリオ" panose="020B0604030504040204" pitchFamily="50" charset="-128"/>
                </a:rPr>
                <a:t>　・町会加入促進チラシ・ポスターの充実</a:t>
              </a:r>
              <a:endParaRPr lang="en-US" altLang="ja-JP" sz="1050" b="1" dirty="0">
                <a:solidFill>
                  <a:schemeClr val="tx1"/>
                </a:solidFill>
              </a:endParaRPr>
            </a:p>
            <a:p>
              <a:pPr algn="l"/>
              <a:endParaRPr lang="en-US" altLang="ja-JP" sz="1213" dirty="0">
                <a:solidFill>
                  <a:schemeClr val="tx1"/>
                </a:solidFill>
              </a:endParaRPr>
            </a:p>
            <a:p>
              <a:pPr algn="l"/>
              <a:endParaRPr lang="en-US" altLang="ja-JP" sz="1213" dirty="0">
                <a:solidFill>
                  <a:schemeClr val="tx1"/>
                </a:solidFill>
              </a:endParaRPr>
            </a:p>
            <a:p>
              <a:pPr algn="l"/>
              <a:endParaRPr lang="en-US" altLang="ja-JP" sz="1213" dirty="0">
                <a:solidFill>
                  <a:schemeClr val="tx1"/>
                </a:solidFill>
              </a:endParaRPr>
            </a:p>
            <a:p>
              <a:pPr algn="l"/>
              <a:endParaRPr lang="en-US" altLang="ja-JP" sz="1213" b="1" dirty="0">
                <a:solidFill>
                  <a:schemeClr val="tx1"/>
                </a:solidFill>
              </a:endParaRPr>
            </a:p>
            <a:p>
              <a:pPr algn="l"/>
              <a:endParaRPr lang="en-US" altLang="ja-JP" sz="1213" b="1" dirty="0">
                <a:solidFill>
                  <a:schemeClr val="tx1"/>
                </a:solidFill>
              </a:endParaRPr>
            </a:p>
            <a:p>
              <a:pPr algn="l"/>
              <a:endParaRPr lang="en-US" altLang="ja-JP" sz="1213" i="1" dirty="0">
                <a:solidFill>
                  <a:schemeClr val="tx1"/>
                </a:solidFill>
              </a:endParaRPr>
            </a:p>
            <a:p>
              <a:pPr algn="l"/>
              <a:endParaRPr lang="ja-JP" altLang="en-US" sz="1213" dirty="0">
                <a:solidFill>
                  <a:schemeClr val="tx1"/>
                </a:solidFill>
              </a:endParaRPr>
            </a:p>
          </p:txBody>
        </p:sp>
        <p:sp>
          <p:nvSpPr>
            <p:cNvPr id="11" name="角丸四角形 10"/>
            <p:cNvSpPr/>
            <p:nvPr/>
          </p:nvSpPr>
          <p:spPr>
            <a:xfrm>
              <a:off x="88814" y="1496615"/>
              <a:ext cx="6680373" cy="2559411"/>
            </a:xfrm>
            <a:prstGeom prst="roundRect">
              <a:avLst>
                <a:gd name="adj" fmla="val 11163"/>
              </a:avLst>
            </a:prstGeom>
            <a:noFill/>
            <a:ln>
              <a:solidFill>
                <a:srgbClr val="E41C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3" name="正方形/長方形 12"/>
          <p:cNvSpPr/>
          <p:nvPr/>
        </p:nvSpPr>
        <p:spPr>
          <a:xfrm>
            <a:off x="152310" y="5492878"/>
            <a:ext cx="6574045" cy="187813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304800" indent="-304800" algn="l"/>
            <a:r>
              <a:rPr lang="en-US" altLang="ja-JP" sz="1200" b="1" dirty="0">
                <a:solidFill>
                  <a:schemeClr val="tx1"/>
                </a:solidFill>
                <a:latin typeface="メイリオ" panose="020B0604030504040204" pitchFamily="50" charset="-128"/>
                <a:ea typeface="メイリオ" panose="020B0604030504040204" pitchFamily="50" charset="-128"/>
              </a:rPr>
              <a:t>【</a:t>
            </a:r>
            <a:r>
              <a:rPr lang="ja-JP" altLang="en-US" sz="1200" b="1" dirty="0">
                <a:solidFill>
                  <a:schemeClr val="tx1"/>
                </a:solidFill>
                <a:latin typeface="メイリオ" panose="020B0604030504040204" pitchFamily="50" charset="-128"/>
                <a:ea typeface="メイリオ" panose="020B0604030504040204" pitchFamily="50" charset="-128"/>
              </a:rPr>
              <a:t>区民が生き生きと活躍している魅力あるまちづくり</a:t>
            </a:r>
            <a:r>
              <a:rPr lang="en-US" altLang="ja-JP" sz="1200" b="1" dirty="0">
                <a:solidFill>
                  <a:schemeClr val="tx1"/>
                </a:solidFill>
                <a:latin typeface="メイリオ" panose="020B0604030504040204" pitchFamily="50" charset="-128"/>
                <a:ea typeface="メイリオ" panose="020B0604030504040204" pitchFamily="50" charset="-128"/>
              </a:rPr>
              <a:t>】</a:t>
            </a:r>
          </a:p>
          <a:p>
            <a:pPr algn="l"/>
            <a:r>
              <a:rPr lang="ja-JP" altLang="en-US" sz="1050" dirty="0">
                <a:solidFill>
                  <a:schemeClr val="tx1"/>
                </a:solidFill>
                <a:latin typeface="メイリオ" panose="020B0604030504040204" pitchFamily="50" charset="-128"/>
                <a:ea typeface="メイリオ" panose="020B0604030504040204" pitchFamily="50" charset="-128"/>
              </a:rPr>
              <a:t>　・青少年健全育成事業、人権啓発事業、生涯学習、各種スポーツ大会、音楽文化イベント、学校園が実施</a:t>
            </a:r>
            <a:endParaRPr lang="en-US" altLang="ja-JP" sz="1050" dirty="0">
              <a:solidFill>
                <a:schemeClr val="tx1"/>
              </a:solidFill>
              <a:latin typeface="メイリオ" panose="020B0604030504040204" pitchFamily="50" charset="-128"/>
              <a:ea typeface="メイリオ" panose="020B0604030504040204" pitchFamily="50" charset="-128"/>
            </a:endParaRPr>
          </a:p>
          <a:p>
            <a:pPr algn="l"/>
            <a:r>
              <a:rPr lang="ja-JP" altLang="en-US" sz="1050" dirty="0">
                <a:solidFill>
                  <a:schemeClr val="tx1"/>
                </a:solidFill>
                <a:latin typeface="メイリオ" panose="020B0604030504040204" pitchFamily="50" charset="-128"/>
                <a:ea typeface="メイリオ" panose="020B0604030504040204" pitchFamily="50" charset="-128"/>
              </a:rPr>
              <a:t>　　する文化芸術活動などを通じて、区民との懸け橋となり、豊かなコミュニティの醸成を行い、区民主体</a:t>
            </a:r>
            <a:endParaRPr lang="en-US" altLang="ja-JP" sz="1050" dirty="0">
              <a:solidFill>
                <a:schemeClr val="tx1"/>
              </a:solidFill>
              <a:latin typeface="メイリオ" panose="020B0604030504040204" pitchFamily="50" charset="-128"/>
              <a:ea typeface="メイリオ" panose="020B0604030504040204" pitchFamily="50" charset="-128"/>
            </a:endParaRPr>
          </a:p>
          <a:p>
            <a:pPr algn="l"/>
            <a:r>
              <a:rPr lang="ja-JP" altLang="en-US" sz="1050" dirty="0">
                <a:solidFill>
                  <a:schemeClr val="tx1"/>
                </a:solidFill>
                <a:latin typeface="メイリオ" panose="020B0604030504040204" pitchFamily="50" charset="-128"/>
                <a:ea typeface="メイリオ" panose="020B0604030504040204" pitchFamily="50" charset="-128"/>
              </a:rPr>
              <a:t>　　の魅力あるまちづくりが進む環境づくりを行う。</a:t>
            </a:r>
            <a:endParaRPr lang="en-US" altLang="ja-JP" sz="1050" dirty="0">
              <a:solidFill>
                <a:schemeClr val="tx1"/>
              </a:solidFill>
              <a:latin typeface="メイリオ" panose="020B0604030504040204" pitchFamily="50" charset="-128"/>
              <a:ea typeface="メイリオ" panose="020B0604030504040204" pitchFamily="50" charset="-128"/>
            </a:endParaRPr>
          </a:p>
          <a:p>
            <a:r>
              <a:rPr lang="ja-JP" altLang="en-US" sz="1050" dirty="0">
                <a:solidFill>
                  <a:schemeClr val="tx1"/>
                </a:solidFill>
                <a:latin typeface="メイリオ" panose="020B0604030504040204" pitchFamily="50" charset="-128"/>
                <a:ea typeface="メイリオ" panose="020B0604030504040204" pitchFamily="50" charset="-128"/>
              </a:rPr>
              <a:t>　≪本市委嘱団体≫</a:t>
            </a:r>
            <a:endParaRPr lang="en-US" altLang="ja-JP" sz="1050" dirty="0">
              <a:solidFill>
                <a:schemeClr val="tx1"/>
              </a:solidFill>
              <a:latin typeface="メイリオ" panose="020B0604030504040204" pitchFamily="50" charset="-128"/>
              <a:ea typeface="メイリオ" panose="020B0604030504040204" pitchFamily="50" charset="-128"/>
            </a:endParaRPr>
          </a:p>
          <a:p>
            <a:pPr algn="l"/>
            <a:r>
              <a:rPr lang="ja-JP" altLang="en-US" sz="1200" dirty="0">
                <a:solidFill>
                  <a:schemeClr val="tx1"/>
                </a:solidFill>
                <a:latin typeface="メイリオ" panose="020B0604030504040204" pitchFamily="50" charset="-128"/>
                <a:ea typeface="メイリオ" panose="020B0604030504040204" pitchFamily="50" charset="-128"/>
              </a:rPr>
              <a:t>　・</a:t>
            </a:r>
            <a:r>
              <a:rPr lang="ja-JP" altLang="en-US" sz="1050" dirty="0">
                <a:solidFill>
                  <a:schemeClr val="tx1"/>
                </a:solidFill>
                <a:latin typeface="メイリオ" panose="020B0604030504040204" pitchFamily="50" charset="-128"/>
                <a:ea typeface="メイリオ" panose="020B0604030504040204" pitchFamily="50" charset="-128"/>
              </a:rPr>
              <a:t>生涯学習推進員連絡会　・青少年指導員連絡協議会　・青少年福祉委員連絡協議会</a:t>
            </a:r>
            <a:endParaRPr lang="en-US" altLang="ja-JP" sz="1050" dirty="0">
              <a:solidFill>
                <a:schemeClr val="tx1"/>
              </a:solidFill>
              <a:latin typeface="メイリオ" panose="020B0604030504040204" pitchFamily="50" charset="-128"/>
              <a:ea typeface="メイリオ" panose="020B0604030504040204" pitchFamily="50" charset="-128"/>
            </a:endParaRPr>
          </a:p>
          <a:p>
            <a:pPr algn="l"/>
            <a:r>
              <a:rPr lang="ja-JP" altLang="en-US" sz="1050" dirty="0">
                <a:solidFill>
                  <a:schemeClr val="tx1"/>
                </a:solidFill>
                <a:latin typeface="メイリオ" panose="020B0604030504040204" pitchFamily="50" charset="-128"/>
                <a:ea typeface="メイリオ" panose="020B0604030504040204" pitchFamily="50" charset="-128"/>
              </a:rPr>
              <a:t>　 ・人権啓発推進員連絡会　・スポーツ推進委員協議会</a:t>
            </a:r>
            <a:endParaRPr lang="en-US" altLang="ja-JP" sz="1050" dirty="0">
              <a:solidFill>
                <a:schemeClr val="tx1"/>
              </a:solidFill>
              <a:latin typeface="メイリオ" panose="020B0604030504040204" pitchFamily="50" charset="-128"/>
              <a:ea typeface="メイリオ" panose="020B0604030504040204" pitchFamily="50" charset="-128"/>
            </a:endParaRPr>
          </a:p>
          <a:p>
            <a:pPr algn="l"/>
            <a:r>
              <a:rPr lang="ja-JP" altLang="en-US" sz="1050" dirty="0">
                <a:solidFill>
                  <a:schemeClr val="tx1"/>
                </a:solidFill>
                <a:latin typeface="メイリオ" panose="020B0604030504040204" pitchFamily="50" charset="-128"/>
                <a:ea typeface="メイリオ" panose="020B0604030504040204" pitchFamily="50" charset="-128"/>
              </a:rPr>
              <a:t>　≪任意団体≫</a:t>
            </a:r>
            <a:endParaRPr lang="en-US" altLang="ja-JP" sz="1050" dirty="0">
              <a:solidFill>
                <a:schemeClr val="tx1"/>
              </a:solidFill>
              <a:latin typeface="メイリオ" panose="020B0604030504040204" pitchFamily="50" charset="-128"/>
              <a:ea typeface="メイリオ" panose="020B0604030504040204" pitchFamily="50" charset="-128"/>
            </a:endParaRPr>
          </a:p>
          <a:p>
            <a:pPr algn="l"/>
            <a:r>
              <a:rPr lang="ja-JP" altLang="en-US" sz="1050" dirty="0">
                <a:solidFill>
                  <a:schemeClr val="tx1"/>
                </a:solidFill>
                <a:latin typeface="メイリオ" panose="020B0604030504040204" pitchFamily="50" charset="-128"/>
                <a:ea typeface="メイリオ" panose="020B0604030504040204" pitchFamily="50" charset="-128"/>
              </a:rPr>
              <a:t>　・アイラブ城北川実行委員会　　・スポーツ・レクリエーション協会</a:t>
            </a:r>
            <a:endParaRPr lang="en-US" altLang="ja-JP" sz="1050" dirty="0">
              <a:solidFill>
                <a:schemeClr val="tx1"/>
              </a:solidFill>
              <a:latin typeface="メイリオ" panose="020B0604030504040204" pitchFamily="50" charset="-128"/>
              <a:ea typeface="メイリオ" panose="020B0604030504040204" pitchFamily="50" charset="-128"/>
            </a:endParaRPr>
          </a:p>
          <a:p>
            <a:pPr algn="l"/>
            <a:r>
              <a:rPr lang="ja-JP" altLang="en-US" sz="1050" dirty="0">
                <a:solidFill>
                  <a:schemeClr val="tx1"/>
                </a:solidFill>
                <a:latin typeface="メイリオ" panose="020B0604030504040204" pitchFamily="50" charset="-128"/>
                <a:ea typeface="メイリオ" panose="020B0604030504040204" pitchFamily="50" charset="-128"/>
              </a:rPr>
              <a:t>　・はなびとコスモスタッフの会　・城東区ゆめ～まち～未来会議</a:t>
            </a:r>
            <a:endParaRPr lang="en-US" altLang="ja-JP" sz="1050" dirty="0">
              <a:solidFill>
                <a:schemeClr val="tx1"/>
              </a:solidFill>
              <a:latin typeface="メイリオ" panose="020B0604030504040204" pitchFamily="50" charset="-128"/>
              <a:ea typeface="メイリオ" panose="020B0604030504040204" pitchFamily="50" charset="-128"/>
            </a:endParaRPr>
          </a:p>
          <a:p>
            <a:pPr algn="l"/>
            <a:r>
              <a:rPr lang="ja-JP" altLang="en-US" sz="1050" dirty="0">
                <a:solidFill>
                  <a:schemeClr val="tx1"/>
                </a:solidFill>
                <a:latin typeface="メイリオ" panose="020B0604030504040204" pitchFamily="50" charset="-128"/>
                <a:ea typeface="メイリオ" panose="020B0604030504040204" pitchFamily="50" charset="-128"/>
              </a:rPr>
              <a:t>　・その他ボランティア団体</a:t>
            </a:r>
            <a:endParaRPr lang="en-US" altLang="ja-JP" sz="1050" dirty="0">
              <a:solidFill>
                <a:schemeClr val="tx1"/>
              </a:solidFill>
              <a:latin typeface="メイリオ" panose="020B0604030504040204" pitchFamily="50" charset="-128"/>
              <a:ea typeface="メイリオ" panose="020B0604030504040204" pitchFamily="50" charset="-128"/>
            </a:endParaRPr>
          </a:p>
        </p:txBody>
      </p:sp>
      <p:sp>
        <p:nvSpPr>
          <p:cNvPr id="14" name="角丸四角形 13"/>
          <p:cNvSpPr/>
          <p:nvPr/>
        </p:nvSpPr>
        <p:spPr>
          <a:xfrm>
            <a:off x="123189" y="5431823"/>
            <a:ext cx="6611622" cy="1971742"/>
          </a:xfrm>
          <a:prstGeom prst="roundRect">
            <a:avLst>
              <a:gd name="adj" fmla="val 11163"/>
            </a:avLst>
          </a:prstGeom>
          <a:noFill/>
          <a:ln>
            <a:solidFill>
              <a:srgbClr val="E41C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8" name="図 7"/>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233941" y="8625408"/>
            <a:ext cx="1233943" cy="1225925"/>
          </a:xfrm>
          <a:prstGeom prst="rect">
            <a:avLst/>
          </a:prstGeom>
        </p:spPr>
      </p:pic>
      <p:grpSp>
        <p:nvGrpSpPr>
          <p:cNvPr id="21" name="グループ化 20"/>
          <p:cNvGrpSpPr/>
          <p:nvPr/>
        </p:nvGrpSpPr>
        <p:grpSpPr>
          <a:xfrm>
            <a:off x="1484785" y="8553400"/>
            <a:ext cx="5036121" cy="1248634"/>
            <a:chOff x="6772849" y="2537137"/>
            <a:chExt cx="5309052" cy="2507535"/>
          </a:xfrm>
        </p:grpSpPr>
        <p:sp>
          <p:nvSpPr>
            <p:cNvPr id="22" name="正方形/長方形 21"/>
            <p:cNvSpPr/>
            <p:nvPr/>
          </p:nvSpPr>
          <p:spPr>
            <a:xfrm>
              <a:off x="6772849" y="2537137"/>
              <a:ext cx="4920244" cy="17043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304800" indent="-304800" algn="l"/>
              <a:endParaRPr lang="en-US" altLang="ja-JP" sz="1200" dirty="0">
                <a:solidFill>
                  <a:schemeClr val="tx1"/>
                </a:solidFill>
                <a:latin typeface="メイリオ" panose="020B0604030504040204" pitchFamily="50" charset="-128"/>
                <a:ea typeface="メイリオ" panose="020B0604030504040204" pitchFamily="50" charset="-128"/>
              </a:endParaRPr>
            </a:p>
            <a:p>
              <a:pPr algn="l"/>
              <a:endParaRPr lang="en-US" altLang="ja-JP" sz="1213" dirty="0">
                <a:solidFill>
                  <a:schemeClr val="tx1"/>
                </a:solidFill>
              </a:endParaRPr>
            </a:p>
            <a:p>
              <a:pPr algn="l"/>
              <a:endParaRPr lang="en-US" altLang="ja-JP" sz="1213" dirty="0">
                <a:solidFill>
                  <a:schemeClr val="tx1"/>
                </a:solidFill>
              </a:endParaRPr>
            </a:p>
            <a:p>
              <a:pPr algn="l"/>
              <a:endParaRPr lang="en-US" altLang="ja-JP" sz="1213" dirty="0">
                <a:solidFill>
                  <a:schemeClr val="tx1"/>
                </a:solidFill>
              </a:endParaRPr>
            </a:p>
            <a:p>
              <a:pPr algn="l"/>
              <a:endParaRPr lang="en-US" altLang="ja-JP" sz="1213" b="1" dirty="0">
                <a:solidFill>
                  <a:schemeClr val="tx1"/>
                </a:solidFill>
              </a:endParaRPr>
            </a:p>
            <a:p>
              <a:pPr algn="l"/>
              <a:endParaRPr lang="en-US" altLang="ja-JP" sz="1213" b="1" dirty="0">
                <a:solidFill>
                  <a:schemeClr val="tx1"/>
                </a:solidFill>
              </a:endParaRPr>
            </a:p>
            <a:p>
              <a:pPr algn="l"/>
              <a:endParaRPr lang="en-US" altLang="ja-JP" sz="1213" i="1" dirty="0">
                <a:solidFill>
                  <a:schemeClr val="tx1"/>
                </a:solidFill>
              </a:endParaRPr>
            </a:p>
            <a:p>
              <a:pPr algn="l"/>
              <a:endParaRPr lang="ja-JP" altLang="en-US" sz="1213" dirty="0">
                <a:solidFill>
                  <a:schemeClr val="tx1"/>
                </a:solidFill>
              </a:endParaRPr>
            </a:p>
          </p:txBody>
        </p:sp>
        <p:sp>
          <p:nvSpPr>
            <p:cNvPr id="23" name="角丸四角形 22"/>
            <p:cNvSpPr/>
            <p:nvPr/>
          </p:nvSpPr>
          <p:spPr>
            <a:xfrm>
              <a:off x="7152401" y="2770074"/>
              <a:ext cx="4929500" cy="2274598"/>
            </a:xfrm>
            <a:prstGeom prst="roundRect">
              <a:avLst>
                <a:gd name="adj" fmla="val 1570"/>
              </a:avLst>
            </a:prstGeom>
            <a:noFill/>
            <a:ln w="6350">
              <a:solidFill>
                <a:srgbClr val="E41C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r>
                <a:rPr kumimoji="1" lang="ja-JP" altLang="en-US" sz="1050" b="1" dirty="0">
                  <a:solidFill>
                    <a:schemeClr val="tx1"/>
                  </a:solidFill>
                  <a:latin typeface="メイリオ" panose="020B0604030504040204" pitchFamily="50" charset="-128"/>
                  <a:ea typeface="メイリオ" panose="020B0604030504040204" pitchFamily="50" charset="-128"/>
                </a:rPr>
                <a:t>城東区</a:t>
              </a:r>
              <a:r>
                <a:rPr lang="ja-JP" altLang="en-US" sz="1050" b="1" dirty="0">
                  <a:solidFill>
                    <a:schemeClr val="tx1"/>
                  </a:solidFill>
                  <a:latin typeface="メイリオ" panose="020B0604030504040204" pitchFamily="50" charset="-128"/>
                  <a:ea typeface="メイリオ" panose="020B0604030504040204" pitchFamily="50" charset="-128"/>
                </a:rPr>
                <a:t>「人権擁護宣言」について</a:t>
              </a:r>
              <a:endParaRPr lang="en-US" altLang="ja-JP" sz="1050" b="1" dirty="0">
                <a:solidFill>
                  <a:schemeClr val="tx1"/>
                </a:solidFill>
                <a:latin typeface="メイリオ" panose="020B0604030504040204" pitchFamily="50" charset="-128"/>
                <a:ea typeface="メイリオ" panose="020B0604030504040204" pitchFamily="50" charset="-128"/>
              </a:endParaRPr>
            </a:p>
            <a:p>
              <a:r>
                <a:rPr lang="ja-JP" altLang="en-US" sz="1000" dirty="0">
                  <a:solidFill>
                    <a:schemeClr val="tx1"/>
                  </a:solidFill>
                  <a:latin typeface="メイリオ" panose="020B0604030504040204" pitchFamily="50" charset="-128"/>
                  <a:ea typeface="メイリオ" panose="020B0604030504040204" pitchFamily="50" charset="-128"/>
                </a:rPr>
                <a:t>　令和</a:t>
              </a:r>
              <a:r>
                <a:rPr lang="en-US" altLang="ja-JP" sz="1000" dirty="0">
                  <a:solidFill>
                    <a:schemeClr val="tx1"/>
                  </a:solidFill>
                  <a:latin typeface="メイリオ" panose="020B0604030504040204" pitchFamily="50" charset="-128"/>
                  <a:ea typeface="メイリオ" panose="020B0604030504040204" pitchFamily="50" charset="-128"/>
                </a:rPr>
                <a:t>3</a:t>
              </a:r>
              <a:r>
                <a:rPr lang="ja-JP" altLang="en-US" sz="1000" dirty="0">
                  <a:solidFill>
                    <a:schemeClr val="tx1"/>
                  </a:solidFill>
                  <a:latin typeface="メイリオ" panose="020B0604030504040204" pitchFamily="50" charset="-128"/>
                  <a:ea typeface="メイリオ" panose="020B0604030504040204" pitchFamily="50" charset="-128"/>
                </a:rPr>
                <a:t>年</a:t>
              </a:r>
              <a:r>
                <a:rPr lang="en-US" altLang="ja-JP" sz="1000" dirty="0">
                  <a:solidFill>
                    <a:schemeClr val="tx1"/>
                  </a:solidFill>
                  <a:latin typeface="メイリオ" panose="020B0604030504040204" pitchFamily="50" charset="-128"/>
                  <a:ea typeface="メイリオ" panose="020B0604030504040204" pitchFamily="50" charset="-128"/>
                </a:rPr>
                <a:t>12</a:t>
              </a:r>
              <a:r>
                <a:rPr lang="ja-JP" altLang="en-US" sz="1000" dirty="0">
                  <a:solidFill>
                    <a:schemeClr val="tx1"/>
                  </a:solidFill>
                  <a:latin typeface="メイリオ" panose="020B0604030504040204" pitchFamily="50" charset="-128"/>
                  <a:ea typeface="メイリオ" panose="020B0604030504040204" pitchFamily="50" charset="-128"/>
                </a:rPr>
                <a:t>月、第</a:t>
              </a:r>
              <a:r>
                <a:rPr lang="en-US" altLang="ja-JP" sz="1000" dirty="0">
                  <a:solidFill>
                    <a:schemeClr val="tx1"/>
                  </a:solidFill>
                  <a:latin typeface="メイリオ" panose="020B0604030504040204" pitchFamily="50" charset="-128"/>
                  <a:ea typeface="メイリオ" panose="020B0604030504040204" pitchFamily="50" charset="-128"/>
                </a:rPr>
                <a:t>73</a:t>
              </a:r>
              <a:r>
                <a:rPr lang="ja-JP" altLang="en-US" sz="1000" dirty="0">
                  <a:solidFill>
                    <a:schemeClr val="tx1"/>
                  </a:solidFill>
                  <a:latin typeface="メイリオ" panose="020B0604030504040204" pitchFamily="50" charset="-128"/>
                  <a:ea typeface="メイリオ" panose="020B0604030504040204" pitchFamily="50" charset="-128"/>
                </a:rPr>
                <a:t>回人権週間にあわせた人権啓発活動として「城東区人権サミット」を開催しました。</a:t>
              </a:r>
              <a:endParaRPr lang="en-US" altLang="ja-JP" sz="1000" dirty="0">
                <a:solidFill>
                  <a:schemeClr val="tx1"/>
                </a:solidFill>
                <a:latin typeface="メイリオ" panose="020B0604030504040204" pitchFamily="50" charset="-128"/>
                <a:ea typeface="メイリオ" panose="020B0604030504040204" pitchFamily="50" charset="-128"/>
              </a:endParaRPr>
            </a:p>
            <a:p>
              <a:r>
                <a:rPr lang="ja-JP" altLang="en-US" sz="1000" dirty="0">
                  <a:solidFill>
                    <a:schemeClr val="tx1"/>
                  </a:solidFill>
                  <a:latin typeface="メイリオ" panose="020B0604030504040204" pitchFamily="50" charset="-128"/>
                  <a:ea typeface="メイリオ" panose="020B0604030504040204" pitchFamily="50" charset="-128"/>
                </a:rPr>
                <a:t>　そのサミットの場において、区民の皆さまとともに、基本的人権の尊厳を再認識しつつ、社会的基盤としての人間平等社会の確立をめざし取り組んでいくことを趣旨とした城東区「人権擁護宣言」の提案が区長よりなされ、参加者の満場一致で採択されました</a:t>
              </a:r>
              <a:r>
                <a:rPr lang="ja-JP" altLang="en-US" sz="1050" dirty="0">
                  <a:solidFill>
                    <a:schemeClr val="tx1"/>
                  </a:solidFill>
                  <a:latin typeface="メイリオ" panose="020B0604030504040204" pitchFamily="50" charset="-128"/>
                  <a:ea typeface="メイリオ" panose="020B0604030504040204" pitchFamily="50" charset="-128"/>
                </a:rPr>
                <a:t>。</a:t>
              </a:r>
              <a:endParaRPr lang="en-US" altLang="ja-JP" sz="1050" dirty="0">
                <a:solidFill>
                  <a:schemeClr val="tx1"/>
                </a:solidFill>
                <a:latin typeface="HG丸ｺﾞｼｯｸM-PRO" panose="020F0600000000000000" pitchFamily="50" charset="-128"/>
                <a:ea typeface="HG丸ｺﾞｼｯｸM-PRO" panose="020F0600000000000000" pitchFamily="50" charset="-128"/>
              </a:endParaRPr>
            </a:p>
          </p:txBody>
        </p:sp>
      </p:grpSp>
      <p:sp>
        <p:nvSpPr>
          <p:cNvPr id="15" name="スライド番号プレースホルダー 14"/>
          <p:cNvSpPr>
            <a:spLocks noGrp="1"/>
          </p:cNvSpPr>
          <p:nvPr>
            <p:ph type="sldNum" sz="quarter" idx="12"/>
          </p:nvPr>
        </p:nvSpPr>
        <p:spPr>
          <a:xfrm>
            <a:off x="5301208" y="9538166"/>
            <a:ext cx="1600200" cy="527402"/>
          </a:xfrm>
        </p:spPr>
        <p:txBody>
          <a:bodyPr/>
          <a:lstStyle/>
          <a:p>
            <a:fld id="{F62D3EF7-68D2-459C-881D-6CCC2777D230}" type="slidenum">
              <a:rPr lang="ja-JP" altLang="en-US" smtClean="0">
                <a:solidFill>
                  <a:prstClr val="black">
                    <a:tint val="75000"/>
                  </a:prstClr>
                </a:solidFill>
              </a:rPr>
              <a:pPr/>
              <a:t>1</a:t>
            </a:fld>
            <a:endParaRPr lang="ja-JP" altLang="en-US" dirty="0">
              <a:solidFill>
                <a:prstClr val="black">
                  <a:tint val="75000"/>
                </a:prstClr>
              </a:solidFill>
            </a:endParaRPr>
          </a:p>
        </p:txBody>
      </p:sp>
      <p:graphicFrame>
        <p:nvGraphicFramePr>
          <p:cNvPr id="12" name="表 11">
            <a:extLst>
              <a:ext uri="{FF2B5EF4-FFF2-40B4-BE49-F238E27FC236}">
                <a16:creationId xmlns:a16="http://schemas.microsoft.com/office/drawing/2014/main" id="{5C3B4A35-9A71-0791-A6B7-9CE6FB12F560}"/>
              </a:ext>
            </a:extLst>
          </p:cNvPr>
          <p:cNvGraphicFramePr>
            <a:graphicFrameLocks noGrp="1"/>
          </p:cNvGraphicFramePr>
          <p:nvPr>
            <p:extLst>
              <p:ext uri="{D42A27DB-BD31-4B8C-83A1-F6EECF244321}">
                <p14:modId xmlns:p14="http://schemas.microsoft.com/office/powerpoint/2010/main" val="3437827376"/>
              </p:ext>
            </p:extLst>
          </p:nvPr>
        </p:nvGraphicFramePr>
        <p:xfrm>
          <a:off x="101620" y="4169450"/>
          <a:ext cx="6624735" cy="1143590"/>
        </p:xfrm>
        <a:graphic>
          <a:graphicData uri="http://schemas.openxmlformats.org/drawingml/2006/table">
            <a:tbl>
              <a:tblPr firstRow="1" bandRow="1">
                <a:tableStyleId>{5940675A-B579-460E-94D1-54222C63F5DA}</a:tableStyleId>
              </a:tblPr>
              <a:tblGrid>
                <a:gridCol w="504056">
                  <a:extLst>
                    <a:ext uri="{9D8B030D-6E8A-4147-A177-3AD203B41FA5}">
                      <a16:colId xmlns:a16="http://schemas.microsoft.com/office/drawing/2014/main" val="2081716450"/>
                    </a:ext>
                  </a:extLst>
                </a:gridCol>
                <a:gridCol w="1584176">
                  <a:extLst>
                    <a:ext uri="{9D8B030D-6E8A-4147-A177-3AD203B41FA5}">
                      <a16:colId xmlns:a16="http://schemas.microsoft.com/office/drawing/2014/main" val="552506392"/>
                    </a:ext>
                  </a:extLst>
                </a:gridCol>
                <a:gridCol w="2664296">
                  <a:extLst>
                    <a:ext uri="{9D8B030D-6E8A-4147-A177-3AD203B41FA5}">
                      <a16:colId xmlns:a16="http://schemas.microsoft.com/office/drawing/2014/main" val="1056388590"/>
                    </a:ext>
                  </a:extLst>
                </a:gridCol>
                <a:gridCol w="1872207">
                  <a:extLst>
                    <a:ext uri="{9D8B030D-6E8A-4147-A177-3AD203B41FA5}">
                      <a16:colId xmlns:a16="http://schemas.microsoft.com/office/drawing/2014/main" val="2205698346"/>
                    </a:ext>
                  </a:extLst>
                </a:gridCol>
              </a:tblGrid>
              <a:tr h="572090">
                <a:tc>
                  <a:txBody>
                    <a:bodyPr/>
                    <a:lstStyle/>
                    <a:p>
                      <a:pPr marL="0" marR="0" lvl="0" indent="0" algn="ctr" defTabSz="914331"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solidFill>
                          <a:latin typeface="+mn-ea"/>
                          <a:ea typeface="+mn-ea"/>
                        </a:rPr>
                        <a:t>事業</a:t>
                      </a:r>
                      <a:endParaRPr kumimoji="1" lang="en-US" altLang="ja-JP" sz="1100" b="1" dirty="0">
                        <a:solidFill>
                          <a:schemeClr val="bg1"/>
                        </a:solidFill>
                        <a:latin typeface="+mn-ea"/>
                        <a:ea typeface="+mn-ea"/>
                      </a:endParaRPr>
                    </a:p>
                    <a:p>
                      <a:pPr marL="0" marR="0" lvl="0" indent="0" algn="ctr" defTabSz="914331"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solidFill>
                          <a:latin typeface="+mn-ea"/>
                          <a:ea typeface="+mn-ea"/>
                        </a:rPr>
                        <a:t>目標</a:t>
                      </a:r>
                    </a:p>
                  </a:txBody>
                  <a:tcPr anchor="ctr">
                    <a:solidFill>
                      <a:schemeClr val="tx2">
                        <a:lumMod val="60000"/>
                        <a:lumOff val="40000"/>
                      </a:schemeClr>
                    </a:solidFill>
                  </a:tcPr>
                </a:tc>
                <a:tc gridSpan="2">
                  <a:txBody>
                    <a:bodyPr/>
                    <a:lstStyle/>
                    <a:p>
                      <a:pPr marL="0" marR="0" lvl="0" indent="0" algn="l" defTabSz="914331" rtl="0" eaLnBrk="1" fontAlgn="auto" latinLnBrk="0" hangingPunct="1">
                        <a:lnSpc>
                          <a:spcPct val="100000"/>
                        </a:lnSpc>
                        <a:spcBef>
                          <a:spcPts val="0"/>
                        </a:spcBef>
                        <a:spcAft>
                          <a:spcPts val="0"/>
                        </a:spcAft>
                        <a:buClrTx/>
                        <a:buSzTx/>
                        <a:buFontTx/>
                        <a:buNone/>
                        <a:tabLst/>
                        <a:defRPr/>
                      </a:pPr>
                      <a:r>
                        <a:rPr kumimoji="1" lang="ja-JP" altLang="en-US" sz="1050" strike="noStrike" dirty="0">
                          <a:solidFill>
                            <a:schemeClr val="tx1"/>
                          </a:solidFill>
                        </a:rPr>
                        <a:t>地域活動協議会に対するアンケートにおいて、まちづくりセンター等が地域活動協議会に対して、地域の実情やニーズに即した支援を実施していると思う地域活動協議会数</a:t>
                      </a:r>
                      <a:endParaRPr kumimoji="1" lang="en-US" altLang="ja-JP" sz="1050" strike="sngStrike" dirty="0">
                        <a:solidFill>
                          <a:schemeClr val="tx1"/>
                        </a:solidFill>
                      </a:endParaRPr>
                    </a:p>
                  </a:txBody>
                  <a:tcPr anchor="ctr">
                    <a:solidFill>
                      <a:schemeClr val="accent1">
                        <a:lumMod val="40000"/>
                        <a:lumOff val="60000"/>
                      </a:schemeClr>
                    </a:solidFill>
                  </a:tcPr>
                </a:tc>
                <a:tc hMerge="1">
                  <a:txBody>
                    <a:bodyPr/>
                    <a:lstStyle/>
                    <a:p>
                      <a:endParaRPr kumimoji="1" lang="ja-JP" altLang="en-US" dirty="0"/>
                    </a:p>
                  </a:txBody>
                  <a:tcPr/>
                </a:tc>
                <a:tc>
                  <a:txBody>
                    <a:bodyPr/>
                    <a:lstStyle/>
                    <a:p>
                      <a:pPr algn="l"/>
                      <a:r>
                        <a:rPr kumimoji="1" lang="en-US" altLang="ja-JP" sz="1050" u="none" strike="noStrike" kern="1200" baseline="0" dirty="0">
                          <a:solidFill>
                            <a:schemeClr val="tx1"/>
                          </a:solidFill>
                          <a:latin typeface="+mj-ea"/>
                          <a:ea typeface="+mn-ea"/>
                          <a:cs typeface="+mn-cs"/>
                        </a:rPr>
                        <a:t>13</a:t>
                      </a:r>
                      <a:r>
                        <a:rPr kumimoji="1" lang="ja-JP" altLang="en-US" sz="1050" u="none" strike="noStrike" kern="1200" baseline="0" dirty="0">
                          <a:solidFill>
                            <a:schemeClr val="tx1"/>
                          </a:solidFill>
                          <a:latin typeface="+mj-ea"/>
                          <a:ea typeface="+mn-ea"/>
                          <a:cs typeface="+mn-cs"/>
                        </a:rPr>
                        <a:t>地域活動協議会以上</a:t>
                      </a:r>
                      <a:endParaRPr kumimoji="1" lang="en-US" altLang="ja-JP" sz="900" u="none" strike="noStrike" baseline="0" dirty="0">
                        <a:solidFill>
                          <a:schemeClr val="tx1"/>
                        </a:solidFill>
                      </a:endParaRPr>
                    </a:p>
                    <a:p>
                      <a:pPr marL="0" marR="0" lvl="0" indent="0" algn="l" defTabSz="914331" rtl="0" eaLnBrk="1" fontAlgn="auto" latinLnBrk="0" hangingPunct="1">
                        <a:lnSpc>
                          <a:spcPct val="100000"/>
                        </a:lnSpc>
                        <a:spcBef>
                          <a:spcPts val="0"/>
                        </a:spcBef>
                        <a:spcAft>
                          <a:spcPts val="0"/>
                        </a:spcAft>
                        <a:buClrTx/>
                        <a:buSzTx/>
                        <a:buFontTx/>
                        <a:buNone/>
                        <a:tabLst/>
                        <a:defRPr/>
                      </a:pPr>
                      <a:r>
                        <a:rPr kumimoji="1" lang="ja-JP" altLang="en-US" sz="1050" dirty="0">
                          <a:solidFill>
                            <a:schemeClr val="tx1"/>
                          </a:solidFill>
                          <a:latin typeface="+mn-ea"/>
                          <a:ea typeface="+mn-ea"/>
                        </a:rPr>
                        <a:t>（</a:t>
                      </a:r>
                      <a:r>
                        <a:rPr kumimoji="1" lang="zh-TW" altLang="en-US" sz="1050" u="none" dirty="0">
                          <a:solidFill>
                            <a:schemeClr val="tx1"/>
                          </a:solidFill>
                          <a:latin typeface="ＭＳ Ｐゴシック" panose="020B0600070205080204" pitchFamily="50" charset="-128"/>
                          <a:ea typeface="ＭＳ Ｐゴシック" panose="020B0600070205080204" pitchFamily="50" charset="-128"/>
                        </a:rPr>
                        <a:t>令和７年度実績　</a:t>
                      </a:r>
                      <a:r>
                        <a:rPr kumimoji="1" lang="en-US" altLang="ja-JP" sz="1050" u="none" dirty="0">
                          <a:solidFill>
                            <a:schemeClr val="tx1"/>
                          </a:solidFill>
                          <a:latin typeface="ＭＳ Ｐゴシック" panose="020B0600070205080204" pitchFamily="50" charset="-128"/>
                          <a:ea typeface="+mn-ea"/>
                        </a:rPr>
                        <a:t>11</a:t>
                      </a:r>
                      <a:r>
                        <a:rPr kumimoji="1" lang="ja-JP" altLang="en-US" sz="1050" u="none" dirty="0">
                          <a:solidFill>
                            <a:schemeClr val="tx1"/>
                          </a:solidFill>
                          <a:latin typeface="ＭＳ Ｐゴシック" panose="020B0600070205080204" pitchFamily="50" charset="-128"/>
                          <a:ea typeface="+mn-ea"/>
                        </a:rPr>
                        <a:t>地域活動協議会</a:t>
                      </a:r>
                      <a:r>
                        <a:rPr kumimoji="1" lang="ja-JP" altLang="en-US" sz="1050" dirty="0">
                          <a:solidFill>
                            <a:schemeClr val="tx1"/>
                          </a:solidFill>
                          <a:latin typeface="+mn-ea"/>
                          <a:ea typeface="+mn-ea"/>
                        </a:rPr>
                        <a:t>）</a:t>
                      </a:r>
                      <a:endParaRPr kumimoji="1" lang="en-US" altLang="ja-JP" sz="1050" dirty="0">
                        <a:solidFill>
                          <a:schemeClr val="tx1"/>
                        </a:solidFill>
                        <a:latin typeface="+mn-ea"/>
                        <a:ea typeface="+mn-ea"/>
                      </a:endParaRPr>
                    </a:p>
                  </a:txBody>
                  <a:tcPr anchor="ctr">
                    <a:solidFill>
                      <a:schemeClr val="accent1">
                        <a:lumMod val="40000"/>
                        <a:lumOff val="60000"/>
                      </a:schemeClr>
                    </a:solidFill>
                  </a:tcPr>
                </a:tc>
                <a:extLst>
                  <a:ext uri="{0D108BD9-81ED-4DB2-BD59-A6C34878D82A}">
                    <a16:rowId xmlns:a16="http://schemas.microsoft.com/office/drawing/2014/main" val="1134940929"/>
                  </a:ext>
                </a:extLst>
              </a:tr>
              <a:tr h="508659">
                <a:tc>
                  <a:txBody>
                    <a:bodyPr/>
                    <a:lstStyle/>
                    <a:p>
                      <a:pPr marL="0" marR="0" lvl="0" indent="0" algn="ctr" defTabSz="914331"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solidFill>
                          <a:latin typeface="+mn-ea"/>
                          <a:ea typeface="+mn-ea"/>
                        </a:rPr>
                        <a:t>達成状況</a:t>
                      </a:r>
                    </a:p>
                  </a:txBody>
                  <a:tcPr anchor="ctr">
                    <a:solidFill>
                      <a:schemeClr val="tx2">
                        <a:lumMod val="60000"/>
                        <a:lumOff val="40000"/>
                      </a:schemeClr>
                    </a:solidFill>
                  </a:tcPr>
                </a:tc>
                <a:tc>
                  <a:txBody>
                    <a:bodyPr/>
                    <a:lstStyle/>
                    <a:p>
                      <a:r>
                        <a:rPr kumimoji="1" lang="ja-JP" altLang="en-US" sz="1050" b="0" dirty="0">
                          <a:latin typeface="+mn-ea"/>
                          <a:ea typeface="+mn-ea"/>
                        </a:rPr>
                        <a:t>□　目標達成</a:t>
                      </a:r>
                      <a:endParaRPr kumimoji="1" lang="en-US" altLang="ja-JP" sz="1050" b="0" dirty="0">
                        <a:latin typeface="+mn-ea"/>
                        <a:ea typeface="+mn-ea"/>
                      </a:endParaRPr>
                    </a:p>
                    <a:p>
                      <a:r>
                        <a:rPr kumimoji="1" lang="ja-JP" altLang="en-US" sz="1050" b="0" dirty="0">
                          <a:latin typeface="+mn-ea"/>
                          <a:ea typeface="+mn-ea"/>
                        </a:rPr>
                        <a:t>□　</a:t>
                      </a:r>
                      <a:r>
                        <a:rPr kumimoji="1" lang="ja-JP" altLang="en-US" sz="1050" b="0" baseline="0" dirty="0">
                          <a:latin typeface="+mn-ea"/>
                          <a:ea typeface="+mn-ea"/>
                        </a:rPr>
                        <a:t>  </a:t>
                      </a:r>
                      <a:r>
                        <a:rPr kumimoji="1" lang="en-US" altLang="ja-JP" sz="1050" b="0" baseline="0" dirty="0">
                          <a:latin typeface="+mn-ea"/>
                          <a:ea typeface="+mn-ea"/>
                        </a:rPr>
                        <a:t>〃</a:t>
                      </a:r>
                      <a:r>
                        <a:rPr kumimoji="1" lang="ja-JP" altLang="en-US" sz="1050" b="0" baseline="0" dirty="0">
                          <a:latin typeface="+mn-ea"/>
                          <a:ea typeface="+mn-ea"/>
                        </a:rPr>
                        <a:t>　</a:t>
                      </a:r>
                      <a:r>
                        <a:rPr kumimoji="1" lang="ja-JP" altLang="en-US" sz="1050" b="0" dirty="0">
                          <a:latin typeface="+mn-ea"/>
                          <a:ea typeface="+mn-ea"/>
                        </a:rPr>
                        <a:t>未達成</a:t>
                      </a:r>
                      <a:endParaRPr kumimoji="1" lang="en-US" altLang="ja-JP" sz="1050" b="0" dirty="0">
                        <a:latin typeface="+mn-ea"/>
                        <a:ea typeface="+mn-ea"/>
                      </a:endParaRPr>
                    </a:p>
                    <a:p>
                      <a:r>
                        <a:rPr kumimoji="1" lang="ja-JP" altLang="en-US" sz="1050" b="0" dirty="0">
                          <a:latin typeface="+mn-ea"/>
                          <a:ea typeface="+mn-ea"/>
                        </a:rPr>
                        <a:t>□　その他（未測定など）</a:t>
                      </a:r>
                      <a:endParaRPr kumimoji="1" lang="en-US" altLang="ja-JP" sz="1050" b="0" dirty="0">
                        <a:latin typeface="+mn-ea"/>
                        <a:ea typeface="+mn-ea"/>
                      </a:endParaRPr>
                    </a:p>
                  </a:txBody>
                  <a:tcPr anchor="ctr">
                    <a:solidFill>
                      <a:schemeClr val="accent1">
                        <a:lumMod val="40000"/>
                        <a:lumOff val="60000"/>
                      </a:schemeClr>
                    </a:solidFill>
                  </a:tcPr>
                </a:tc>
                <a:tc gridSpan="2">
                  <a:txBody>
                    <a:bodyPr/>
                    <a:lstStyle/>
                    <a:p>
                      <a:r>
                        <a:rPr kumimoji="1" lang="en-US" altLang="ja-JP" sz="800" dirty="0">
                          <a:latin typeface="+mn-ea"/>
                          <a:ea typeface="+mn-ea"/>
                        </a:rPr>
                        <a:t>【</a:t>
                      </a:r>
                      <a:r>
                        <a:rPr kumimoji="1" lang="ja-JP" altLang="en-US" sz="800" dirty="0">
                          <a:latin typeface="+mn-ea"/>
                          <a:ea typeface="+mn-ea"/>
                        </a:rPr>
                        <a:t>目標未達成・その他の場合</a:t>
                      </a:r>
                      <a:r>
                        <a:rPr kumimoji="1" lang="en-US" altLang="ja-JP" sz="800" dirty="0">
                          <a:latin typeface="+mn-ea"/>
                          <a:ea typeface="+mn-ea"/>
                        </a:rPr>
                        <a:t>】</a:t>
                      </a:r>
                      <a:r>
                        <a:rPr kumimoji="1" lang="ja-JP" altLang="en-US" sz="800" dirty="0">
                          <a:latin typeface="+mn-ea"/>
                          <a:ea typeface="+mn-ea"/>
                        </a:rPr>
                        <a:t>課題・改善策など</a:t>
                      </a:r>
                    </a:p>
                  </a:txBody>
                  <a:tcPr>
                    <a:solidFill>
                      <a:schemeClr val="accent1">
                        <a:lumMod val="40000"/>
                        <a:lumOff val="60000"/>
                      </a:schemeClr>
                    </a:solidFill>
                  </a:tcPr>
                </a:tc>
                <a:tc hMerge="1">
                  <a:txBody>
                    <a:bodyPr/>
                    <a:lstStyle/>
                    <a:p>
                      <a:endParaRPr kumimoji="1" lang="ja-JP" altLang="en-US" dirty="0"/>
                    </a:p>
                  </a:txBody>
                  <a:tcPr/>
                </a:tc>
                <a:extLst>
                  <a:ext uri="{0D108BD9-81ED-4DB2-BD59-A6C34878D82A}">
                    <a16:rowId xmlns:a16="http://schemas.microsoft.com/office/drawing/2014/main" val="277211329"/>
                  </a:ext>
                </a:extLst>
              </a:tr>
            </a:tbl>
          </a:graphicData>
        </a:graphic>
      </p:graphicFrame>
      <p:graphicFrame>
        <p:nvGraphicFramePr>
          <p:cNvPr id="16" name="表 15">
            <a:extLst>
              <a:ext uri="{FF2B5EF4-FFF2-40B4-BE49-F238E27FC236}">
                <a16:creationId xmlns:a16="http://schemas.microsoft.com/office/drawing/2014/main" id="{463CD2A0-2C8D-2BF4-8791-0D21936592B0}"/>
              </a:ext>
            </a:extLst>
          </p:cNvPr>
          <p:cNvGraphicFramePr>
            <a:graphicFrameLocks noGrp="1"/>
          </p:cNvGraphicFramePr>
          <p:nvPr>
            <p:extLst>
              <p:ext uri="{D42A27DB-BD31-4B8C-83A1-F6EECF244321}">
                <p14:modId xmlns:p14="http://schemas.microsoft.com/office/powerpoint/2010/main" val="220585796"/>
              </p:ext>
            </p:extLst>
          </p:nvPr>
        </p:nvGraphicFramePr>
        <p:xfrm>
          <a:off x="132201" y="7444667"/>
          <a:ext cx="6624735" cy="1108733"/>
        </p:xfrm>
        <a:graphic>
          <a:graphicData uri="http://schemas.openxmlformats.org/drawingml/2006/table">
            <a:tbl>
              <a:tblPr firstRow="1" bandRow="1">
                <a:tableStyleId>{5940675A-B579-460E-94D1-54222C63F5DA}</a:tableStyleId>
              </a:tblPr>
              <a:tblGrid>
                <a:gridCol w="504056">
                  <a:extLst>
                    <a:ext uri="{9D8B030D-6E8A-4147-A177-3AD203B41FA5}">
                      <a16:colId xmlns:a16="http://schemas.microsoft.com/office/drawing/2014/main" val="2081716450"/>
                    </a:ext>
                  </a:extLst>
                </a:gridCol>
                <a:gridCol w="1584176">
                  <a:extLst>
                    <a:ext uri="{9D8B030D-6E8A-4147-A177-3AD203B41FA5}">
                      <a16:colId xmlns:a16="http://schemas.microsoft.com/office/drawing/2014/main" val="552506392"/>
                    </a:ext>
                  </a:extLst>
                </a:gridCol>
                <a:gridCol w="2664296">
                  <a:extLst>
                    <a:ext uri="{9D8B030D-6E8A-4147-A177-3AD203B41FA5}">
                      <a16:colId xmlns:a16="http://schemas.microsoft.com/office/drawing/2014/main" val="1056388590"/>
                    </a:ext>
                  </a:extLst>
                </a:gridCol>
                <a:gridCol w="1872207">
                  <a:extLst>
                    <a:ext uri="{9D8B030D-6E8A-4147-A177-3AD203B41FA5}">
                      <a16:colId xmlns:a16="http://schemas.microsoft.com/office/drawing/2014/main" val="2205698346"/>
                    </a:ext>
                  </a:extLst>
                </a:gridCol>
              </a:tblGrid>
              <a:tr h="473962">
                <a:tc>
                  <a:txBody>
                    <a:bodyPr/>
                    <a:lstStyle/>
                    <a:p>
                      <a:pPr marL="0" marR="0" lvl="0" indent="0" algn="ctr" defTabSz="914331"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solidFill>
                          <a:latin typeface="+mn-ea"/>
                          <a:ea typeface="+mn-ea"/>
                        </a:rPr>
                        <a:t>事業</a:t>
                      </a:r>
                      <a:endParaRPr kumimoji="1" lang="en-US" altLang="ja-JP" sz="1100" b="1" dirty="0">
                        <a:solidFill>
                          <a:schemeClr val="bg1"/>
                        </a:solidFill>
                        <a:latin typeface="+mn-ea"/>
                        <a:ea typeface="+mn-ea"/>
                      </a:endParaRPr>
                    </a:p>
                    <a:p>
                      <a:pPr marL="0" marR="0" lvl="0" indent="0" algn="ctr" defTabSz="914331"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solidFill>
                          <a:latin typeface="+mn-ea"/>
                          <a:ea typeface="+mn-ea"/>
                        </a:rPr>
                        <a:t>目標</a:t>
                      </a:r>
                    </a:p>
                  </a:txBody>
                  <a:tcPr anchor="ctr">
                    <a:solidFill>
                      <a:schemeClr val="tx2">
                        <a:lumMod val="60000"/>
                        <a:lumOff val="40000"/>
                      </a:schemeClr>
                    </a:solidFill>
                  </a:tcPr>
                </a:tc>
                <a:tc gridSpan="2">
                  <a:txBody>
                    <a:bodyPr/>
                    <a:lstStyle/>
                    <a:p>
                      <a:pPr marL="0" marR="0" lvl="0" indent="0" algn="l" defTabSz="914331" rtl="0" eaLnBrk="1" fontAlgn="auto" latinLnBrk="0" hangingPunct="1">
                        <a:lnSpc>
                          <a:spcPct val="100000"/>
                        </a:lnSpc>
                        <a:spcBef>
                          <a:spcPts val="0"/>
                        </a:spcBef>
                        <a:spcAft>
                          <a:spcPts val="0"/>
                        </a:spcAft>
                        <a:buClrTx/>
                        <a:buSzTx/>
                        <a:buFontTx/>
                        <a:buNone/>
                        <a:tabLst/>
                        <a:defRPr/>
                      </a:pPr>
                      <a:r>
                        <a:rPr kumimoji="1" lang="ja-JP" altLang="en-US" sz="1050" dirty="0">
                          <a:solidFill>
                            <a:schemeClr val="tx1"/>
                          </a:solidFill>
                        </a:rPr>
                        <a:t>協働して事業を実施した団体数</a:t>
                      </a:r>
                    </a:p>
                  </a:txBody>
                  <a:tcPr anchor="ctr">
                    <a:solidFill>
                      <a:schemeClr val="accent1">
                        <a:lumMod val="40000"/>
                        <a:lumOff val="60000"/>
                      </a:schemeClr>
                    </a:solidFill>
                  </a:tcPr>
                </a:tc>
                <a:tc hMerge="1">
                  <a:txBody>
                    <a:bodyPr/>
                    <a:lstStyle/>
                    <a:p>
                      <a:endParaRPr kumimoji="1" lang="ja-JP" altLang="en-US" dirty="0"/>
                    </a:p>
                  </a:txBody>
                  <a:tcPr/>
                </a:tc>
                <a:tc>
                  <a:txBody>
                    <a:bodyPr/>
                    <a:lstStyle/>
                    <a:p>
                      <a:pPr algn="l"/>
                      <a:r>
                        <a:rPr kumimoji="1" lang="en-US" altLang="ja-JP" sz="1050" dirty="0">
                          <a:solidFill>
                            <a:schemeClr val="tx1"/>
                          </a:solidFill>
                          <a:latin typeface="+mn-ea"/>
                          <a:ea typeface="+mn-ea"/>
                        </a:rPr>
                        <a:t>6</a:t>
                      </a:r>
                      <a:r>
                        <a:rPr kumimoji="1" lang="ja-JP" altLang="en-US" sz="1050" dirty="0">
                          <a:solidFill>
                            <a:schemeClr val="tx1"/>
                          </a:solidFill>
                          <a:latin typeface="+mn-ea"/>
                          <a:ea typeface="+mn-ea"/>
                        </a:rPr>
                        <a:t>団体</a:t>
                      </a:r>
                      <a:endParaRPr kumimoji="1" lang="en-US" altLang="ja-JP" sz="1050" dirty="0">
                        <a:solidFill>
                          <a:schemeClr val="tx1"/>
                        </a:solidFill>
                        <a:latin typeface="+mn-ea"/>
                        <a:ea typeface="+mn-ea"/>
                      </a:endParaRPr>
                    </a:p>
                    <a:p>
                      <a:pPr algn="l"/>
                      <a:r>
                        <a:rPr kumimoji="1" lang="ja-JP" altLang="en-US" sz="1050" dirty="0">
                          <a:solidFill>
                            <a:schemeClr val="tx1"/>
                          </a:solidFill>
                          <a:latin typeface="+mn-ea"/>
                          <a:ea typeface="+mn-ea"/>
                        </a:rPr>
                        <a:t>（</a:t>
                      </a:r>
                      <a:r>
                        <a:rPr kumimoji="1" lang="zh-TW" altLang="en-US" sz="1050" u="none" dirty="0">
                          <a:solidFill>
                            <a:schemeClr val="tx1"/>
                          </a:solidFill>
                          <a:latin typeface="ＭＳ Ｐゴシック" panose="020B0600070205080204" pitchFamily="50" charset="-128"/>
                          <a:ea typeface="ＭＳ Ｐゴシック" panose="020B0600070205080204" pitchFamily="50" charset="-128"/>
                        </a:rPr>
                        <a:t>令和７年度実績　</a:t>
                      </a:r>
                      <a:r>
                        <a:rPr kumimoji="1" lang="en-US" altLang="ja-JP" sz="1050" u="none" dirty="0">
                          <a:solidFill>
                            <a:schemeClr val="tx1"/>
                          </a:solidFill>
                          <a:latin typeface="ＭＳ Ｐゴシック" panose="020B0600070205080204" pitchFamily="50" charset="-128"/>
                          <a:ea typeface="ＭＳ Ｐゴシック" panose="020B0600070205080204" pitchFamily="50" charset="-128"/>
                        </a:rPr>
                        <a:t>6</a:t>
                      </a:r>
                      <a:r>
                        <a:rPr kumimoji="1" lang="ja-JP" altLang="en-US" sz="1050" u="none" dirty="0">
                          <a:solidFill>
                            <a:schemeClr val="tx1"/>
                          </a:solidFill>
                          <a:latin typeface="+mn-ea"/>
                          <a:ea typeface="+mn-ea"/>
                        </a:rPr>
                        <a:t>団体）</a:t>
                      </a:r>
                      <a:endParaRPr kumimoji="1" lang="en-US" altLang="ja-JP" sz="1050" dirty="0">
                        <a:solidFill>
                          <a:schemeClr val="tx1"/>
                        </a:solidFill>
                        <a:latin typeface="+mn-ea"/>
                        <a:ea typeface="+mn-ea"/>
                      </a:endParaRPr>
                    </a:p>
                  </a:txBody>
                  <a:tcPr anchor="ctr">
                    <a:solidFill>
                      <a:schemeClr val="accent1">
                        <a:lumMod val="40000"/>
                        <a:lumOff val="60000"/>
                      </a:schemeClr>
                    </a:solidFill>
                  </a:tcPr>
                </a:tc>
                <a:extLst>
                  <a:ext uri="{0D108BD9-81ED-4DB2-BD59-A6C34878D82A}">
                    <a16:rowId xmlns:a16="http://schemas.microsoft.com/office/drawing/2014/main" val="1134940929"/>
                  </a:ext>
                </a:extLst>
              </a:tr>
              <a:tr h="634771">
                <a:tc>
                  <a:txBody>
                    <a:bodyPr/>
                    <a:lstStyle/>
                    <a:p>
                      <a:pPr marL="0" marR="0" lvl="0" indent="0" algn="ctr" defTabSz="914331"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solidFill>
                          <a:latin typeface="+mn-ea"/>
                          <a:ea typeface="+mn-ea"/>
                        </a:rPr>
                        <a:t>達成状況</a:t>
                      </a:r>
                    </a:p>
                  </a:txBody>
                  <a:tcPr anchor="ctr">
                    <a:solidFill>
                      <a:schemeClr val="tx2">
                        <a:lumMod val="60000"/>
                        <a:lumOff val="40000"/>
                      </a:schemeClr>
                    </a:solidFill>
                  </a:tcPr>
                </a:tc>
                <a:tc>
                  <a:txBody>
                    <a:bodyPr/>
                    <a:lstStyle/>
                    <a:p>
                      <a:r>
                        <a:rPr kumimoji="1" lang="ja-JP" altLang="en-US" sz="1050" b="0" dirty="0">
                          <a:latin typeface="+mn-ea"/>
                          <a:ea typeface="+mn-ea"/>
                        </a:rPr>
                        <a:t>□　目標達成</a:t>
                      </a:r>
                      <a:endParaRPr kumimoji="1" lang="en-US" altLang="ja-JP" sz="1050" b="0" dirty="0">
                        <a:latin typeface="+mn-ea"/>
                        <a:ea typeface="+mn-ea"/>
                      </a:endParaRPr>
                    </a:p>
                    <a:p>
                      <a:r>
                        <a:rPr kumimoji="1" lang="ja-JP" altLang="en-US" sz="1050" b="0" dirty="0">
                          <a:latin typeface="+mn-ea"/>
                          <a:ea typeface="+mn-ea"/>
                        </a:rPr>
                        <a:t>□　</a:t>
                      </a:r>
                      <a:r>
                        <a:rPr kumimoji="1" lang="ja-JP" altLang="en-US" sz="1050" b="0" baseline="0" dirty="0">
                          <a:latin typeface="+mn-ea"/>
                          <a:ea typeface="+mn-ea"/>
                        </a:rPr>
                        <a:t>  </a:t>
                      </a:r>
                      <a:r>
                        <a:rPr kumimoji="1" lang="en-US" altLang="ja-JP" sz="1050" b="0" baseline="0" dirty="0">
                          <a:latin typeface="+mn-ea"/>
                          <a:ea typeface="+mn-ea"/>
                        </a:rPr>
                        <a:t>〃</a:t>
                      </a:r>
                      <a:r>
                        <a:rPr kumimoji="1" lang="ja-JP" altLang="en-US" sz="1050" b="0" baseline="0" dirty="0">
                          <a:latin typeface="+mn-ea"/>
                          <a:ea typeface="+mn-ea"/>
                        </a:rPr>
                        <a:t>　</a:t>
                      </a:r>
                      <a:r>
                        <a:rPr kumimoji="1" lang="ja-JP" altLang="en-US" sz="1050" b="0" dirty="0">
                          <a:latin typeface="+mn-ea"/>
                          <a:ea typeface="+mn-ea"/>
                        </a:rPr>
                        <a:t>未達成</a:t>
                      </a:r>
                      <a:endParaRPr kumimoji="1" lang="en-US" altLang="ja-JP" sz="1050" b="0" dirty="0">
                        <a:latin typeface="+mn-ea"/>
                        <a:ea typeface="+mn-ea"/>
                      </a:endParaRPr>
                    </a:p>
                    <a:p>
                      <a:r>
                        <a:rPr kumimoji="1" lang="ja-JP" altLang="en-US" sz="1050" b="0" dirty="0">
                          <a:latin typeface="+mn-ea"/>
                          <a:ea typeface="+mn-ea"/>
                        </a:rPr>
                        <a:t>□　その他（未測定など）</a:t>
                      </a:r>
                      <a:endParaRPr kumimoji="1" lang="en-US" altLang="ja-JP" sz="1050" b="0" dirty="0">
                        <a:latin typeface="+mn-ea"/>
                        <a:ea typeface="+mn-ea"/>
                      </a:endParaRPr>
                    </a:p>
                  </a:txBody>
                  <a:tcPr anchor="ctr">
                    <a:solidFill>
                      <a:schemeClr val="accent1">
                        <a:lumMod val="40000"/>
                        <a:lumOff val="60000"/>
                      </a:schemeClr>
                    </a:solidFill>
                  </a:tcPr>
                </a:tc>
                <a:tc gridSpan="2">
                  <a:txBody>
                    <a:bodyPr/>
                    <a:lstStyle/>
                    <a:p>
                      <a:r>
                        <a:rPr kumimoji="1" lang="en-US" altLang="ja-JP" sz="800" dirty="0">
                          <a:latin typeface="+mn-ea"/>
                          <a:ea typeface="+mn-ea"/>
                        </a:rPr>
                        <a:t>【</a:t>
                      </a:r>
                      <a:r>
                        <a:rPr kumimoji="1" lang="ja-JP" altLang="en-US" sz="800" dirty="0">
                          <a:latin typeface="+mn-ea"/>
                          <a:ea typeface="+mn-ea"/>
                        </a:rPr>
                        <a:t>目標未達成・その他の場合</a:t>
                      </a:r>
                      <a:r>
                        <a:rPr kumimoji="1" lang="en-US" altLang="ja-JP" sz="800" dirty="0">
                          <a:latin typeface="+mn-ea"/>
                          <a:ea typeface="+mn-ea"/>
                        </a:rPr>
                        <a:t>】</a:t>
                      </a:r>
                      <a:r>
                        <a:rPr kumimoji="1" lang="ja-JP" altLang="en-US" sz="800" dirty="0">
                          <a:latin typeface="+mn-ea"/>
                          <a:ea typeface="+mn-ea"/>
                        </a:rPr>
                        <a:t>課題・改善策など</a:t>
                      </a:r>
                    </a:p>
                  </a:txBody>
                  <a:tcPr>
                    <a:solidFill>
                      <a:schemeClr val="accent1">
                        <a:lumMod val="40000"/>
                        <a:lumOff val="60000"/>
                      </a:schemeClr>
                    </a:solidFill>
                  </a:tcPr>
                </a:tc>
                <a:tc hMerge="1">
                  <a:txBody>
                    <a:bodyPr/>
                    <a:lstStyle/>
                    <a:p>
                      <a:endParaRPr kumimoji="1" lang="ja-JP" altLang="en-US" dirty="0"/>
                    </a:p>
                  </a:txBody>
                  <a:tcPr/>
                </a:tc>
                <a:extLst>
                  <a:ext uri="{0D108BD9-81ED-4DB2-BD59-A6C34878D82A}">
                    <a16:rowId xmlns:a16="http://schemas.microsoft.com/office/drawing/2014/main" val="277211329"/>
                  </a:ext>
                </a:extLst>
              </a:tr>
            </a:tbl>
          </a:graphicData>
        </a:graphic>
      </p:graphicFrame>
    </p:spTree>
    <p:extLst>
      <p:ext uri="{BB962C8B-B14F-4D97-AF65-F5344CB8AC3E}">
        <p14:creationId xmlns:p14="http://schemas.microsoft.com/office/powerpoint/2010/main" val="39603091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ホームベース 6"/>
          <p:cNvSpPr/>
          <p:nvPr/>
        </p:nvSpPr>
        <p:spPr>
          <a:xfrm>
            <a:off x="44623" y="57199"/>
            <a:ext cx="6752381" cy="297415"/>
          </a:xfrm>
          <a:prstGeom prst="homePlate">
            <a:avLst/>
          </a:prstGeom>
          <a:solidFill>
            <a:srgbClr val="FF7C80"/>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defTabSz="924550">
              <a:defRPr/>
            </a:pP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経営課題２　</a:t>
            </a:r>
            <a:r>
              <a:rPr lang="ja-JP" altLang="ja-JP" sz="1200" b="1" dirty="0">
                <a:latin typeface="Meiryo UI" panose="020B0604030504040204" pitchFamily="50" charset="-128"/>
                <a:ea typeface="Meiryo UI" panose="020B0604030504040204" pitchFamily="50" charset="-128"/>
                <a:cs typeface="Meiryo UI" panose="020B0604030504040204" pitchFamily="50" charset="-128"/>
              </a:rPr>
              <a:t>地域で支えあう安全で安心なまち</a:t>
            </a: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へ</a:t>
            </a:r>
            <a:endParaRPr lang="ja-JP" altLang="ja-JP" sz="1200" dirty="0">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4" name="グループ化 3">
            <a:extLst>
              <a:ext uri="{FF2B5EF4-FFF2-40B4-BE49-F238E27FC236}">
                <a16:creationId xmlns:a16="http://schemas.microsoft.com/office/drawing/2014/main" id="{2E92D2C4-FC0E-004A-2CA0-C88EA998B4DA}"/>
              </a:ext>
            </a:extLst>
          </p:cNvPr>
          <p:cNvGrpSpPr/>
          <p:nvPr/>
        </p:nvGrpSpPr>
        <p:grpSpPr>
          <a:xfrm>
            <a:off x="124818" y="394084"/>
            <a:ext cx="6608364" cy="2398676"/>
            <a:chOff x="116632" y="322078"/>
            <a:chExt cx="6680373" cy="2398676"/>
          </a:xfrm>
        </p:grpSpPr>
        <p:sp>
          <p:nvSpPr>
            <p:cNvPr id="9" name="正方形/長方形 8"/>
            <p:cNvSpPr/>
            <p:nvPr/>
          </p:nvSpPr>
          <p:spPr>
            <a:xfrm>
              <a:off x="204201" y="347680"/>
              <a:ext cx="6495271" cy="23628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altLang="ja-JP" sz="1200" b="1" dirty="0">
                  <a:solidFill>
                    <a:schemeClr val="tx1"/>
                  </a:solidFill>
                  <a:latin typeface="メイリオ" panose="020B0604030504040204" pitchFamily="50" charset="-128"/>
                  <a:ea typeface="メイリオ" panose="020B0604030504040204" pitchFamily="50" charset="-128"/>
                </a:rPr>
                <a:t>【</a:t>
              </a:r>
              <a:r>
                <a:rPr lang="ja-JP" altLang="en-US" sz="1200" b="1" dirty="0">
                  <a:solidFill>
                    <a:schemeClr val="tx1"/>
                  </a:solidFill>
                  <a:latin typeface="メイリオ" panose="020B0604030504040204" pitchFamily="50" charset="-128"/>
                  <a:ea typeface="メイリオ" panose="020B0604030504040204" pitchFamily="50" charset="-128"/>
                </a:rPr>
                <a:t>自助・共助を基本とした災害に強いまちづくり</a:t>
              </a:r>
              <a:r>
                <a:rPr lang="en-US" altLang="ja-JP" sz="1200" b="1" dirty="0">
                  <a:solidFill>
                    <a:schemeClr val="tx1"/>
                  </a:solidFill>
                  <a:latin typeface="メイリオ" panose="020B0604030504040204" pitchFamily="50" charset="-128"/>
                  <a:ea typeface="メイリオ" panose="020B0604030504040204" pitchFamily="50" charset="-128"/>
                </a:rPr>
                <a:t>】</a:t>
              </a:r>
            </a:p>
            <a:p>
              <a:pPr algn="l"/>
              <a:r>
                <a:rPr lang="ja-JP" altLang="en-US" sz="1050" dirty="0">
                  <a:solidFill>
                    <a:schemeClr val="tx1"/>
                  </a:solidFill>
                  <a:latin typeface="メイリオ" panose="020B0604030504040204" pitchFamily="50" charset="-128"/>
                  <a:ea typeface="メイリオ" panose="020B0604030504040204" pitchFamily="50" charset="-128"/>
                </a:rPr>
                <a:t>①防災サミットの開催</a:t>
              </a:r>
              <a:endParaRPr lang="en-US" altLang="ja-JP" sz="1050" dirty="0">
                <a:solidFill>
                  <a:schemeClr val="tx1"/>
                </a:solidFill>
                <a:latin typeface="メイリオ" panose="020B0604030504040204" pitchFamily="50" charset="-128"/>
                <a:ea typeface="メイリオ" panose="020B0604030504040204" pitchFamily="50" charset="-128"/>
              </a:endParaRPr>
            </a:p>
            <a:p>
              <a:pPr algn="l"/>
              <a:r>
                <a:rPr lang="ja-JP" altLang="en-US" sz="1050" dirty="0">
                  <a:solidFill>
                    <a:schemeClr val="tx1"/>
                  </a:solidFill>
                  <a:latin typeface="メイリオ" panose="020B0604030504040204" pitchFamily="50" charset="-128"/>
                  <a:ea typeface="メイリオ" panose="020B0604030504040204" pitchFamily="50" charset="-128"/>
                </a:rPr>
                <a:t>②地域ごとの防災マップの作成支援と、必要により防災計画のブラッシュアップ支援</a:t>
              </a:r>
              <a:endParaRPr lang="en-US" altLang="ja-JP" sz="1050" dirty="0">
                <a:solidFill>
                  <a:schemeClr val="tx1"/>
                </a:solidFill>
                <a:latin typeface="メイリオ" panose="020B0604030504040204" pitchFamily="50" charset="-128"/>
                <a:ea typeface="メイリオ" panose="020B0604030504040204" pitchFamily="50" charset="-128"/>
              </a:endParaRPr>
            </a:p>
            <a:p>
              <a:pPr algn="l"/>
              <a:r>
                <a:rPr lang="ja-JP" altLang="en-US" sz="1050" dirty="0">
                  <a:solidFill>
                    <a:schemeClr val="tx1"/>
                  </a:solidFill>
                  <a:latin typeface="メイリオ" panose="020B0604030504040204" pitchFamily="50" charset="-128"/>
                  <a:ea typeface="メイリオ" panose="020B0604030504040204" pitchFamily="50" charset="-128"/>
                </a:rPr>
                <a:t>③地域における防災訓練の開催支援</a:t>
              </a:r>
              <a:endParaRPr lang="en-US" altLang="ja-JP" sz="1050" dirty="0">
                <a:solidFill>
                  <a:schemeClr val="tx1"/>
                </a:solidFill>
                <a:latin typeface="メイリオ" panose="020B0604030504040204" pitchFamily="50" charset="-128"/>
                <a:ea typeface="メイリオ" panose="020B0604030504040204" pitchFamily="50" charset="-128"/>
              </a:endParaRPr>
            </a:p>
            <a:p>
              <a:pPr algn="l"/>
              <a:r>
                <a:rPr lang="ja-JP" altLang="en-US" sz="1050" dirty="0">
                  <a:solidFill>
                    <a:schemeClr val="tx1"/>
                  </a:solidFill>
                  <a:latin typeface="メイリオ" panose="020B0604030504040204" pitchFamily="50" charset="-128"/>
                  <a:ea typeface="メイリオ" panose="020B0604030504040204" pitchFamily="50" charset="-128"/>
                </a:rPr>
                <a:t>　・避難訓練をはじめとする各地域の防災訓練の充実</a:t>
              </a:r>
              <a:endParaRPr lang="en-US" altLang="ja-JP" sz="1050" dirty="0">
                <a:solidFill>
                  <a:schemeClr val="tx1"/>
                </a:solidFill>
                <a:latin typeface="メイリオ" panose="020B0604030504040204" pitchFamily="50" charset="-128"/>
                <a:ea typeface="メイリオ" panose="020B0604030504040204" pitchFamily="50" charset="-128"/>
              </a:endParaRPr>
            </a:p>
            <a:p>
              <a:pPr algn="l"/>
              <a:r>
                <a:rPr lang="ja-JP" altLang="en-US" sz="1050" dirty="0">
                  <a:solidFill>
                    <a:schemeClr val="tx1"/>
                  </a:solidFill>
                  <a:latin typeface="メイリオ" panose="020B0604030504040204" pitchFamily="50" charset="-128"/>
                  <a:ea typeface="メイリオ" panose="020B0604030504040204" pitchFamily="50" charset="-128"/>
                </a:rPr>
                <a:t>　・小・中学生の参加など学校や医療機関等と連携した防災訓練の開催</a:t>
              </a:r>
              <a:endParaRPr lang="en-US" altLang="ja-JP" sz="1050" dirty="0">
                <a:solidFill>
                  <a:schemeClr val="tx1"/>
                </a:solidFill>
                <a:latin typeface="メイリオ" panose="020B0604030504040204" pitchFamily="50" charset="-128"/>
                <a:ea typeface="メイリオ" panose="020B0604030504040204" pitchFamily="50" charset="-128"/>
              </a:endParaRPr>
            </a:p>
            <a:p>
              <a:pPr algn="l"/>
              <a:r>
                <a:rPr lang="ja-JP" altLang="en-US" sz="1050" dirty="0">
                  <a:solidFill>
                    <a:schemeClr val="tx1"/>
                  </a:solidFill>
                  <a:latin typeface="メイリオ" panose="020B0604030504040204" pitchFamily="50" charset="-128"/>
                  <a:ea typeface="メイリオ" panose="020B0604030504040204" pitchFamily="50" charset="-128"/>
                </a:rPr>
                <a:t>　・女性等の視点を踏まえた避難所開設・運営の推進</a:t>
              </a:r>
              <a:endParaRPr lang="en-US" altLang="ja-JP" sz="1050" dirty="0">
                <a:solidFill>
                  <a:schemeClr val="tx1"/>
                </a:solidFill>
                <a:latin typeface="メイリオ" panose="020B0604030504040204" pitchFamily="50" charset="-128"/>
                <a:ea typeface="メイリオ" panose="020B0604030504040204" pitchFamily="50" charset="-128"/>
              </a:endParaRPr>
            </a:p>
            <a:p>
              <a:pPr algn="l"/>
              <a:r>
                <a:rPr lang="ja-JP" altLang="en-US" sz="1050" dirty="0">
                  <a:solidFill>
                    <a:schemeClr val="tx1"/>
                  </a:solidFill>
                  <a:latin typeface="メイリオ" panose="020B0604030504040204" pitchFamily="50" charset="-128"/>
                  <a:ea typeface="メイリオ" panose="020B0604030504040204" pitchFamily="50" charset="-128"/>
                </a:rPr>
                <a:t>④備蓄物資の増強など防災倉庫・避難所の機能強化</a:t>
              </a:r>
              <a:endParaRPr lang="en-US" altLang="ja-JP" sz="1050" dirty="0">
                <a:solidFill>
                  <a:schemeClr val="tx1"/>
                </a:solidFill>
                <a:latin typeface="メイリオ" panose="020B0604030504040204" pitchFamily="50" charset="-128"/>
                <a:ea typeface="メイリオ" panose="020B0604030504040204" pitchFamily="50" charset="-128"/>
              </a:endParaRPr>
            </a:p>
            <a:p>
              <a:pPr algn="l"/>
              <a:r>
                <a:rPr lang="ja-JP" altLang="en-US" sz="1050" dirty="0">
                  <a:solidFill>
                    <a:schemeClr val="tx1"/>
                  </a:solidFill>
                  <a:latin typeface="メイリオ" panose="020B0604030504040204" pitchFamily="50" charset="-128"/>
                  <a:ea typeface="メイリオ" panose="020B0604030504040204" pitchFamily="50" charset="-128"/>
                </a:rPr>
                <a:t>⑤区防災訓練の充実</a:t>
              </a:r>
              <a:endParaRPr lang="en-US" altLang="ja-JP" sz="1050" dirty="0">
                <a:solidFill>
                  <a:schemeClr val="tx1"/>
                </a:solidFill>
                <a:latin typeface="メイリオ" panose="020B0604030504040204" pitchFamily="50" charset="-128"/>
                <a:ea typeface="メイリオ" panose="020B0604030504040204" pitchFamily="50" charset="-128"/>
              </a:endParaRPr>
            </a:p>
            <a:p>
              <a:pPr algn="l"/>
              <a:r>
                <a:rPr lang="ja-JP" altLang="en-US" sz="1050" dirty="0">
                  <a:solidFill>
                    <a:schemeClr val="tx1"/>
                  </a:solidFill>
                  <a:latin typeface="メイリオ" panose="020B0604030504040204" pitchFamily="50" charset="-128"/>
                  <a:ea typeface="メイリオ" panose="020B0604030504040204" pitchFamily="50" charset="-128"/>
                </a:rPr>
                <a:t>⑥城東区「災害に備える日」に災害関連情報の発信</a:t>
              </a:r>
              <a:endParaRPr lang="en-US" altLang="ja-JP" sz="1050" dirty="0">
                <a:solidFill>
                  <a:schemeClr val="tx1"/>
                </a:solidFill>
                <a:latin typeface="メイリオ" panose="020B0604030504040204" pitchFamily="50" charset="-128"/>
                <a:ea typeface="メイリオ" panose="020B0604030504040204" pitchFamily="50" charset="-128"/>
              </a:endParaRPr>
            </a:p>
            <a:p>
              <a:pPr algn="l"/>
              <a:r>
                <a:rPr lang="ja-JP" altLang="en-US" sz="1050" dirty="0">
                  <a:solidFill>
                    <a:schemeClr val="tx1"/>
                  </a:solidFill>
                  <a:latin typeface="メイリオ" panose="020B0604030504040204" pitchFamily="50" charset="-128"/>
                  <a:ea typeface="メイリオ" panose="020B0604030504040204" pitchFamily="50" charset="-128"/>
                </a:rPr>
                <a:t>⑦小・中学生を対象にした防災学習の実施</a:t>
              </a:r>
              <a:endParaRPr lang="en-US" altLang="ja-JP" sz="1050" dirty="0">
                <a:solidFill>
                  <a:schemeClr val="tx1"/>
                </a:solidFill>
                <a:latin typeface="メイリオ" panose="020B0604030504040204" pitchFamily="50" charset="-128"/>
                <a:ea typeface="メイリオ" panose="020B0604030504040204" pitchFamily="50" charset="-128"/>
              </a:endParaRPr>
            </a:p>
            <a:p>
              <a:pPr algn="l"/>
              <a:r>
                <a:rPr lang="ja-JP" altLang="en-US" sz="1050" dirty="0">
                  <a:solidFill>
                    <a:schemeClr val="tx1"/>
                  </a:solidFill>
                  <a:latin typeface="メイリオ" panose="020B0604030504040204" pitchFamily="50" charset="-128"/>
                  <a:ea typeface="メイリオ" panose="020B0604030504040204" pitchFamily="50" charset="-128"/>
                </a:rPr>
                <a:t>⑧個別避難計画の作成支援</a:t>
              </a:r>
              <a:endParaRPr lang="en-US" altLang="ja-JP" sz="1050" dirty="0">
                <a:solidFill>
                  <a:schemeClr val="tx1"/>
                </a:solidFill>
                <a:latin typeface="メイリオ" panose="020B0604030504040204" pitchFamily="50" charset="-128"/>
                <a:ea typeface="メイリオ" panose="020B0604030504040204" pitchFamily="50" charset="-128"/>
              </a:endParaRPr>
            </a:p>
            <a:p>
              <a:pPr algn="l"/>
              <a:r>
                <a:rPr lang="ja-JP" altLang="en-US" sz="1050" dirty="0">
                  <a:solidFill>
                    <a:schemeClr val="tx1"/>
                  </a:solidFill>
                  <a:latin typeface="メイリオ" panose="020B0604030504040204" pitchFamily="50" charset="-128"/>
                  <a:ea typeface="メイリオ" panose="020B0604030504040204" pitchFamily="50" charset="-128"/>
                </a:rPr>
                <a:t>⑨城東区民等に対する防災士養成支援</a:t>
              </a:r>
              <a:endParaRPr lang="en-US" altLang="ja-JP" sz="1050" dirty="0">
                <a:solidFill>
                  <a:schemeClr val="tx1"/>
                </a:solidFill>
                <a:latin typeface="メイリオ" panose="020B0604030504040204" pitchFamily="50" charset="-128"/>
                <a:ea typeface="メイリオ" panose="020B0604030504040204" pitchFamily="50" charset="-128"/>
              </a:endParaRPr>
            </a:p>
            <a:p>
              <a:r>
                <a:rPr lang="ja-JP" altLang="en-US" sz="1050" dirty="0">
                  <a:solidFill>
                    <a:schemeClr val="tx1"/>
                  </a:solidFill>
                  <a:latin typeface="メイリオ" panose="020B0604030504040204" pitchFamily="50" charset="-128"/>
                  <a:ea typeface="メイリオ" panose="020B0604030504040204" pitchFamily="50" charset="-128"/>
                </a:rPr>
                <a:t>⑩想定浸水深表示板の管理及び周知</a:t>
              </a:r>
              <a:endParaRPr lang="en-US" altLang="ja-JP" sz="1213" i="1" dirty="0">
                <a:solidFill>
                  <a:schemeClr val="tx1"/>
                </a:solidFill>
              </a:endParaRPr>
            </a:p>
          </p:txBody>
        </p:sp>
        <p:sp>
          <p:nvSpPr>
            <p:cNvPr id="10" name="角丸四角形 9"/>
            <p:cNvSpPr/>
            <p:nvPr/>
          </p:nvSpPr>
          <p:spPr>
            <a:xfrm>
              <a:off x="116632" y="322078"/>
              <a:ext cx="6680373" cy="2398676"/>
            </a:xfrm>
            <a:prstGeom prst="roundRect">
              <a:avLst>
                <a:gd name="adj" fmla="val 11163"/>
              </a:avLst>
            </a:prstGeom>
            <a:noFill/>
            <a:ln>
              <a:solidFill>
                <a:srgbClr val="FF7C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3" name="グループ化 12"/>
          <p:cNvGrpSpPr/>
          <p:nvPr/>
        </p:nvGrpSpPr>
        <p:grpSpPr>
          <a:xfrm>
            <a:off x="88814" y="5385047"/>
            <a:ext cx="6680373" cy="1599214"/>
            <a:chOff x="6632633" y="2513570"/>
            <a:chExt cx="5060462" cy="1526945"/>
          </a:xfrm>
        </p:grpSpPr>
        <p:sp>
          <p:nvSpPr>
            <p:cNvPr id="14" name="正方形/長方形 13"/>
            <p:cNvSpPr/>
            <p:nvPr/>
          </p:nvSpPr>
          <p:spPr>
            <a:xfrm>
              <a:off x="6689780" y="3434356"/>
              <a:ext cx="4816057" cy="60615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altLang="ja-JP" sz="1200" b="1" dirty="0">
                  <a:solidFill>
                    <a:schemeClr val="tx1"/>
                  </a:solidFill>
                  <a:latin typeface="メイリオ" panose="020B0604030504040204" pitchFamily="50" charset="-128"/>
                  <a:ea typeface="メイリオ" panose="020B0604030504040204" pitchFamily="50" charset="-128"/>
                </a:rPr>
                <a:t>【</a:t>
              </a:r>
              <a:r>
                <a:rPr lang="ja-JP" altLang="en-US" sz="1200" b="1" dirty="0">
                  <a:solidFill>
                    <a:schemeClr val="tx1"/>
                  </a:solidFill>
                  <a:latin typeface="メイリオ" panose="020B0604030504040204" pitchFamily="50" charset="-128"/>
                  <a:ea typeface="メイリオ" panose="020B0604030504040204" pitchFamily="50" charset="-128"/>
                </a:rPr>
                <a:t>犯罪の少ない安全で安心なまちづくり</a:t>
              </a:r>
              <a:r>
                <a:rPr lang="en-US" altLang="ja-JP" sz="1200" b="1" dirty="0">
                  <a:solidFill>
                    <a:schemeClr val="tx1"/>
                  </a:solidFill>
                  <a:latin typeface="メイリオ" panose="020B0604030504040204" pitchFamily="50" charset="-128"/>
                  <a:ea typeface="メイリオ" panose="020B0604030504040204" pitchFamily="50" charset="-128"/>
                </a:rPr>
                <a:t>】</a:t>
              </a:r>
            </a:p>
            <a:p>
              <a:pPr algn="l"/>
              <a:r>
                <a:rPr lang="ja-JP" altLang="en-US" sz="1050" dirty="0">
                  <a:solidFill>
                    <a:schemeClr val="tx1"/>
                  </a:solidFill>
                  <a:latin typeface="メイリオ" panose="020B0604030504040204" pitchFamily="50" charset="-128"/>
                  <a:ea typeface="メイリオ" panose="020B0604030504040204" pitchFamily="50" charset="-128"/>
                </a:rPr>
                <a:t>①防犯カメラの計画的な再設置及び管理</a:t>
              </a:r>
              <a:endParaRPr lang="en-US" altLang="ja-JP" sz="1050" dirty="0">
                <a:solidFill>
                  <a:schemeClr val="tx1"/>
                </a:solidFill>
                <a:latin typeface="メイリオ" panose="020B0604030504040204" pitchFamily="50" charset="-128"/>
                <a:ea typeface="メイリオ" panose="020B0604030504040204" pitchFamily="50" charset="-128"/>
              </a:endParaRPr>
            </a:p>
            <a:p>
              <a:pPr algn="l"/>
              <a:r>
                <a:rPr lang="ja-JP" altLang="en-US" sz="1050" dirty="0">
                  <a:solidFill>
                    <a:schemeClr val="tx1"/>
                  </a:solidFill>
                  <a:latin typeface="メイリオ" panose="020B0604030504040204" pitchFamily="50" charset="-128"/>
                  <a:ea typeface="メイリオ" panose="020B0604030504040204" pitchFamily="50" charset="-128"/>
                </a:rPr>
                <a:t>②特殊詐欺被害防止の啓発及び自動通話録音機貸与事業の強化</a:t>
              </a:r>
              <a:endParaRPr lang="en-US" altLang="ja-JP" sz="1050" dirty="0">
                <a:solidFill>
                  <a:schemeClr val="tx1"/>
                </a:solidFill>
                <a:latin typeface="メイリオ" panose="020B0604030504040204" pitchFamily="50" charset="-128"/>
                <a:ea typeface="メイリオ" panose="020B0604030504040204" pitchFamily="50" charset="-128"/>
              </a:endParaRPr>
            </a:p>
            <a:p>
              <a:pPr algn="l"/>
              <a:r>
                <a:rPr lang="ja-JP" altLang="en-US" sz="1050" dirty="0">
                  <a:solidFill>
                    <a:schemeClr val="tx1"/>
                  </a:solidFill>
                  <a:latin typeface="メイリオ" panose="020B0604030504040204" pitchFamily="50" charset="-128"/>
                  <a:ea typeface="メイリオ" panose="020B0604030504040204" pitchFamily="50" charset="-128"/>
                </a:rPr>
                <a:t>③発生件数の多い自転車盗など街頭犯罪の一層の減少に向けた啓発の強化</a:t>
              </a:r>
              <a:endParaRPr lang="en-US" altLang="ja-JP" sz="1050" dirty="0">
                <a:solidFill>
                  <a:schemeClr val="tx1"/>
                </a:solidFill>
                <a:latin typeface="メイリオ" panose="020B0604030504040204" pitchFamily="50" charset="-128"/>
                <a:ea typeface="メイリオ" panose="020B0604030504040204" pitchFamily="50" charset="-128"/>
              </a:endParaRPr>
            </a:p>
            <a:p>
              <a:pPr algn="l"/>
              <a:r>
                <a:rPr lang="ja-JP" altLang="en-US" sz="1050" dirty="0">
                  <a:solidFill>
                    <a:schemeClr val="tx1"/>
                  </a:solidFill>
                  <a:latin typeface="メイリオ" panose="020B0604030504040204" pitchFamily="50" charset="-128"/>
                  <a:ea typeface="メイリオ" panose="020B0604030504040204" pitchFamily="50" charset="-128"/>
                </a:rPr>
                <a:t>④青色防犯パトロールカーによる区内巡視</a:t>
              </a:r>
              <a:endParaRPr lang="en-US" altLang="ja-JP" sz="1050" dirty="0">
                <a:solidFill>
                  <a:schemeClr val="tx1"/>
                </a:solidFill>
                <a:latin typeface="メイリオ" panose="020B0604030504040204" pitchFamily="50" charset="-128"/>
                <a:ea typeface="メイリオ" panose="020B0604030504040204" pitchFamily="50" charset="-128"/>
              </a:endParaRPr>
            </a:p>
            <a:p>
              <a:pPr algn="l"/>
              <a:r>
                <a:rPr lang="ja-JP" altLang="en-US" sz="1050" dirty="0">
                  <a:solidFill>
                    <a:schemeClr val="tx1"/>
                  </a:solidFill>
                  <a:latin typeface="メイリオ" panose="020B0604030504040204" pitchFamily="50" charset="-128"/>
                  <a:ea typeface="メイリオ" panose="020B0604030504040204" pitchFamily="50" charset="-128"/>
                </a:rPr>
                <a:t>⑤区内保育所等の野外活動等の見守り支援</a:t>
              </a:r>
              <a:endParaRPr lang="en-US" altLang="ja-JP" sz="1050" dirty="0">
                <a:solidFill>
                  <a:schemeClr val="tx1"/>
                </a:solidFill>
                <a:latin typeface="メイリオ" panose="020B0604030504040204" pitchFamily="50" charset="-128"/>
                <a:ea typeface="メイリオ" panose="020B0604030504040204" pitchFamily="50" charset="-128"/>
              </a:endParaRPr>
            </a:p>
            <a:p>
              <a:pPr algn="l"/>
              <a:r>
                <a:rPr lang="ja-JP" altLang="en-US" sz="1050" dirty="0">
                  <a:solidFill>
                    <a:schemeClr val="tx1"/>
                  </a:solidFill>
                  <a:latin typeface="メイリオ" panose="020B0604030504040204" pitchFamily="50" charset="-128"/>
                  <a:ea typeface="メイリオ" panose="020B0604030504040204" pitchFamily="50" charset="-128"/>
                </a:rPr>
                <a:t>⑥小学校等の朝会等で注意喚起等の交通安全の啓発活動</a:t>
              </a:r>
              <a:endParaRPr lang="en-US" altLang="ja-JP" sz="1050" dirty="0">
                <a:solidFill>
                  <a:schemeClr val="tx1"/>
                </a:solidFill>
                <a:latin typeface="メイリオ" panose="020B0604030504040204" pitchFamily="50" charset="-128"/>
                <a:ea typeface="メイリオ" panose="020B0604030504040204" pitchFamily="50" charset="-128"/>
              </a:endParaRPr>
            </a:p>
            <a:p>
              <a:pPr algn="l"/>
              <a:r>
                <a:rPr lang="ja-JP" altLang="en-US" sz="1050" dirty="0">
                  <a:solidFill>
                    <a:schemeClr val="tx1"/>
                  </a:solidFill>
                  <a:latin typeface="メイリオ" panose="020B0604030504040204" pitchFamily="50" charset="-128"/>
                  <a:ea typeface="メイリオ" panose="020B0604030504040204" pitchFamily="50" charset="-128"/>
                </a:rPr>
                <a:t>⑦自転車による区内巡回パトロール</a:t>
              </a:r>
              <a:endParaRPr lang="en-US" altLang="ja-JP" sz="1050" dirty="0">
                <a:solidFill>
                  <a:schemeClr val="tx1"/>
                </a:solidFill>
                <a:highlight>
                  <a:srgbClr val="FFFF00"/>
                </a:highlight>
                <a:latin typeface="メイリオ" panose="020B0604030504040204" pitchFamily="50" charset="-128"/>
                <a:ea typeface="メイリオ" panose="020B0604030504040204" pitchFamily="50" charset="-128"/>
              </a:endParaRPr>
            </a:p>
            <a:p>
              <a:pPr algn="l"/>
              <a:r>
                <a:rPr lang="ja-JP" altLang="en-US" sz="1050" dirty="0">
                  <a:solidFill>
                    <a:schemeClr val="tx1"/>
                  </a:solidFill>
                  <a:latin typeface="メイリオ" panose="020B0604030504040204" pitchFamily="50" charset="-128"/>
                  <a:ea typeface="メイリオ" panose="020B0604030504040204" pitchFamily="50" charset="-128"/>
                </a:rPr>
                <a:t>⑧子ども</a:t>
              </a:r>
              <a:r>
                <a:rPr lang="en-US" altLang="ja-JP" sz="1050" dirty="0">
                  <a:solidFill>
                    <a:schemeClr val="tx1"/>
                  </a:solidFill>
                  <a:latin typeface="メイリオ" panose="020B0604030504040204" pitchFamily="50" charset="-128"/>
                  <a:ea typeface="メイリオ" panose="020B0604030504040204" pitchFamily="50" charset="-128"/>
                </a:rPr>
                <a:t>110</a:t>
              </a:r>
              <a:r>
                <a:rPr lang="ja-JP" altLang="en-US" sz="1050" dirty="0">
                  <a:solidFill>
                    <a:schemeClr val="tx1"/>
                  </a:solidFill>
                  <a:latin typeface="メイリオ" panose="020B0604030504040204" pitchFamily="50" charset="-128"/>
                  <a:ea typeface="メイリオ" panose="020B0604030504040204" pitchFamily="50" charset="-128"/>
                </a:rPr>
                <a:t>番の家や子ども見守り活動等への積極的な支援</a:t>
              </a:r>
              <a:endParaRPr lang="en-US" altLang="ja-JP" sz="1213" dirty="0">
                <a:solidFill>
                  <a:schemeClr val="tx1"/>
                </a:solidFill>
              </a:endParaRPr>
            </a:p>
            <a:p>
              <a:pPr algn="l"/>
              <a:endParaRPr lang="en-US" altLang="ja-JP" sz="1213" dirty="0">
                <a:solidFill>
                  <a:schemeClr val="tx1"/>
                </a:solidFill>
              </a:endParaRPr>
            </a:p>
            <a:p>
              <a:pPr algn="l"/>
              <a:endParaRPr lang="en-US" altLang="ja-JP" sz="1213" b="1" dirty="0">
                <a:solidFill>
                  <a:schemeClr val="tx1"/>
                </a:solidFill>
              </a:endParaRPr>
            </a:p>
            <a:p>
              <a:pPr algn="l"/>
              <a:endParaRPr lang="en-US" altLang="ja-JP" sz="1213" b="1" dirty="0">
                <a:solidFill>
                  <a:schemeClr val="tx1"/>
                </a:solidFill>
              </a:endParaRPr>
            </a:p>
            <a:p>
              <a:pPr algn="l"/>
              <a:endParaRPr lang="en-US" altLang="ja-JP" sz="1213" i="1" dirty="0">
                <a:solidFill>
                  <a:schemeClr val="tx1"/>
                </a:solidFill>
              </a:endParaRPr>
            </a:p>
            <a:p>
              <a:pPr algn="l"/>
              <a:endParaRPr lang="ja-JP" altLang="en-US" sz="1213" dirty="0">
                <a:solidFill>
                  <a:schemeClr val="tx1"/>
                </a:solidFill>
              </a:endParaRPr>
            </a:p>
          </p:txBody>
        </p:sp>
        <p:sp>
          <p:nvSpPr>
            <p:cNvPr id="15" name="角丸四角形 14"/>
            <p:cNvSpPr/>
            <p:nvPr/>
          </p:nvSpPr>
          <p:spPr>
            <a:xfrm>
              <a:off x="6632633" y="2513570"/>
              <a:ext cx="5060462" cy="1526725"/>
            </a:xfrm>
            <a:prstGeom prst="roundRect">
              <a:avLst>
                <a:gd name="adj" fmla="val 11163"/>
              </a:avLst>
            </a:prstGeom>
            <a:noFill/>
            <a:ln>
              <a:solidFill>
                <a:srgbClr val="FF7C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21" name="グループ化 20"/>
          <p:cNvGrpSpPr/>
          <p:nvPr/>
        </p:nvGrpSpPr>
        <p:grpSpPr>
          <a:xfrm>
            <a:off x="-99392" y="8505470"/>
            <a:ext cx="6550856" cy="1196068"/>
            <a:chOff x="6772849" y="2537137"/>
            <a:chExt cx="6125735" cy="2358804"/>
          </a:xfrm>
        </p:grpSpPr>
        <p:sp>
          <p:nvSpPr>
            <p:cNvPr id="22" name="正方形/長方形 21"/>
            <p:cNvSpPr/>
            <p:nvPr/>
          </p:nvSpPr>
          <p:spPr>
            <a:xfrm>
              <a:off x="6772849" y="2537137"/>
              <a:ext cx="4920244" cy="17043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304800" indent="-304800" algn="l"/>
              <a:endParaRPr lang="en-US" altLang="ja-JP" sz="1200" dirty="0">
                <a:solidFill>
                  <a:schemeClr val="tx1"/>
                </a:solidFill>
                <a:latin typeface="メイリオ" panose="020B0604030504040204" pitchFamily="50" charset="-128"/>
                <a:ea typeface="メイリオ" panose="020B0604030504040204" pitchFamily="50" charset="-128"/>
              </a:endParaRPr>
            </a:p>
            <a:p>
              <a:pPr algn="l"/>
              <a:endParaRPr lang="en-US" altLang="ja-JP" sz="1213" dirty="0">
                <a:solidFill>
                  <a:schemeClr val="tx1"/>
                </a:solidFill>
              </a:endParaRPr>
            </a:p>
            <a:p>
              <a:pPr algn="l"/>
              <a:endParaRPr lang="en-US" altLang="ja-JP" sz="1213" dirty="0">
                <a:solidFill>
                  <a:schemeClr val="tx1"/>
                </a:solidFill>
              </a:endParaRPr>
            </a:p>
            <a:p>
              <a:pPr algn="l"/>
              <a:endParaRPr lang="en-US" altLang="ja-JP" sz="1213" dirty="0">
                <a:solidFill>
                  <a:schemeClr val="tx1"/>
                </a:solidFill>
              </a:endParaRPr>
            </a:p>
            <a:p>
              <a:pPr algn="l"/>
              <a:endParaRPr lang="en-US" altLang="ja-JP" sz="1213" b="1" dirty="0">
                <a:solidFill>
                  <a:schemeClr val="tx1"/>
                </a:solidFill>
              </a:endParaRPr>
            </a:p>
            <a:p>
              <a:pPr algn="l"/>
              <a:endParaRPr lang="en-US" altLang="ja-JP" sz="1213" b="1" dirty="0">
                <a:solidFill>
                  <a:schemeClr val="tx1"/>
                </a:solidFill>
              </a:endParaRPr>
            </a:p>
            <a:p>
              <a:pPr algn="l"/>
              <a:endParaRPr lang="en-US" altLang="ja-JP" sz="1213" i="1" dirty="0">
                <a:solidFill>
                  <a:schemeClr val="tx1"/>
                </a:solidFill>
              </a:endParaRPr>
            </a:p>
            <a:p>
              <a:pPr algn="l"/>
              <a:endParaRPr lang="ja-JP" altLang="en-US" sz="1213" dirty="0">
                <a:solidFill>
                  <a:schemeClr val="tx1"/>
                </a:solidFill>
              </a:endParaRPr>
            </a:p>
          </p:txBody>
        </p:sp>
        <p:sp>
          <p:nvSpPr>
            <p:cNvPr id="23" name="角丸四角形 22"/>
            <p:cNvSpPr/>
            <p:nvPr/>
          </p:nvSpPr>
          <p:spPr>
            <a:xfrm>
              <a:off x="8247680" y="3446676"/>
              <a:ext cx="4650904" cy="1449265"/>
            </a:xfrm>
            <a:prstGeom prst="roundRect">
              <a:avLst>
                <a:gd name="adj" fmla="val 1570"/>
              </a:avLst>
            </a:prstGeom>
            <a:noFill/>
            <a:ln w="6350">
              <a:solidFill>
                <a:srgbClr val="FF7C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r>
                <a:rPr lang="zh-TW" altLang="en-US" sz="1050" b="1" dirty="0">
                  <a:solidFill>
                    <a:schemeClr val="tx1"/>
                  </a:solidFill>
                  <a:latin typeface="メイリオ" panose="020B0604030504040204" pitchFamily="50" charset="-128"/>
                  <a:ea typeface="メイリオ" panose="020B0604030504040204" pitchFamily="50" charset="-128"/>
                </a:rPr>
                <a:t>特殊詐欺対策機器</a:t>
              </a:r>
              <a:r>
                <a:rPr lang="ja-JP" altLang="en-US" sz="1050" b="1" dirty="0">
                  <a:solidFill>
                    <a:schemeClr val="tx1"/>
                  </a:solidFill>
                  <a:latin typeface="メイリオ" panose="020B0604030504040204" pitchFamily="50" charset="-128"/>
                  <a:ea typeface="メイリオ" panose="020B0604030504040204" pitchFamily="50" charset="-128"/>
                </a:rPr>
                <a:t>を無償貸与しています</a:t>
              </a:r>
              <a:endParaRPr lang="en-US" altLang="ja-JP" sz="1050" b="1" dirty="0">
                <a:solidFill>
                  <a:schemeClr val="tx1"/>
                </a:solidFill>
                <a:latin typeface="メイリオ" panose="020B0604030504040204" pitchFamily="50" charset="-128"/>
                <a:ea typeface="メイリオ" panose="020B0604030504040204" pitchFamily="50" charset="-128"/>
              </a:endParaRPr>
            </a:p>
            <a:p>
              <a:r>
                <a:rPr lang="ja-JP" altLang="en-US" sz="1000" dirty="0">
                  <a:solidFill>
                    <a:schemeClr val="tx1"/>
                  </a:solidFill>
                  <a:latin typeface="メイリオ" panose="020B0604030504040204" pitchFamily="50" charset="-128"/>
                  <a:ea typeface="メイリオ" panose="020B0604030504040204" pitchFamily="50" charset="-128"/>
                </a:rPr>
                <a:t>　特殊詐欺被害防止対策として ６５歳以上の方がいる世帯に 自宅の固定電話機に設置する自動通話録音機を無料貸与しています。</a:t>
              </a:r>
              <a:endParaRPr lang="en-US" altLang="ja-JP" sz="1000" dirty="0">
                <a:solidFill>
                  <a:schemeClr val="tx1"/>
                </a:solidFill>
                <a:latin typeface="メイリオ" panose="020B0604030504040204" pitchFamily="50" charset="-128"/>
                <a:ea typeface="メイリオ" panose="020B0604030504040204" pitchFamily="50" charset="-128"/>
              </a:endParaRPr>
            </a:p>
          </p:txBody>
        </p:sp>
      </p:grpSp>
      <p:sp>
        <p:nvSpPr>
          <p:cNvPr id="3" name="スライド番号プレースホルダー 2"/>
          <p:cNvSpPr>
            <a:spLocks noGrp="1"/>
          </p:cNvSpPr>
          <p:nvPr>
            <p:ph type="sldNum" sz="quarter" idx="12"/>
          </p:nvPr>
        </p:nvSpPr>
        <p:spPr>
          <a:xfrm>
            <a:off x="5301208" y="9538166"/>
            <a:ext cx="1600200" cy="527402"/>
          </a:xfrm>
        </p:spPr>
        <p:txBody>
          <a:bodyPr/>
          <a:lstStyle/>
          <a:p>
            <a:fld id="{F62D3EF7-68D2-459C-881D-6CCC2777D230}" type="slidenum">
              <a:rPr lang="ja-JP" altLang="en-US" smtClean="0">
                <a:solidFill>
                  <a:prstClr val="black">
                    <a:tint val="75000"/>
                  </a:prstClr>
                </a:solidFill>
              </a:rPr>
              <a:pPr/>
              <a:t>2</a:t>
            </a:fld>
            <a:endParaRPr lang="ja-JP" altLang="en-US">
              <a:solidFill>
                <a:prstClr val="black">
                  <a:tint val="75000"/>
                </a:prstClr>
              </a:solidFill>
            </a:endParaRPr>
          </a:p>
        </p:txBody>
      </p:sp>
      <p:pic>
        <p:nvPicPr>
          <p:cNvPr id="24" name="図 23">
            <a:extLst>
              <a:ext uri="{FF2B5EF4-FFF2-40B4-BE49-F238E27FC236}">
                <a16:creationId xmlns:a16="http://schemas.microsoft.com/office/drawing/2014/main" id="{077F4789-743E-E992-7CD9-A20D5CACD83D}"/>
              </a:ext>
            </a:extLst>
          </p:cNvPr>
          <p:cNvPicPr>
            <a:picLocks noChangeAspect="1"/>
          </p:cNvPicPr>
          <p:nvPr/>
        </p:nvPicPr>
        <p:blipFill rotWithShape="1">
          <a:blip r:embed="rId2"/>
          <a:srcRect t="1827"/>
          <a:stretch/>
        </p:blipFill>
        <p:spPr>
          <a:xfrm>
            <a:off x="433013" y="8865706"/>
            <a:ext cx="857192" cy="1008000"/>
          </a:xfrm>
          <a:prstGeom prst="rect">
            <a:avLst/>
          </a:prstGeom>
        </p:spPr>
      </p:pic>
      <p:sp>
        <p:nvSpPr>
          <p:cNvPr id="5" name="角丸四角形 19"/>
          <p:cNvSpPr/>
          <p:nvPr/>
        </p:nvSpPr>
        <p:spPr>
          <a:xfrm>
            <a:off x="116632" y="4088904"/>
            <a:ext cx="3669066" cy="1195964"/>
          </a:xfrm>
          <a:prstGeom prst="roundRect">
            <a:avLst>
              <a:gd name="adj" fmla="val 1570"/>
            </a:avLst>
          </a:prstGeom>
          <a:noFill/>
          <a:ln w="6350">
            <a:solidFill>
              <a:srgbClr val="FF7C80"/>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r>
              <a:rPr lang="ja-JP" altLang="en-US" sz="1050" b="1" dirty="0">
                <a:solidFill>
                  <a:schemeClr val="tx1"/>
                </a:solidFill>
                <a:latin typeface="メイリオ" panose="020B0604030504040204" pitchFamily="50" charset="-128"/>
                <a:ea typeface="メイリオ" panose="020B0604030504040204" pitchFamily="50" charset="-128"/>
              </a:rPr>
              <a:t>防災サミットの開催</a:t>
            </a:r>
            <a:endParaRPr lang="en-US" altLang="ja-JP" sz="1050" b="1" dirty="0">
              <a:solidFill>
                <a:schemeClr val="tx1"/>
              </a:solidFill>
              <a:latin typeface="メイリオ" panose="020B0604030504040204" pitchFamily="50" charset="-128"/>
              <a:ea typeface="メイリオ" panose="020B0604030504040204" pitchFamily="50" charset="-128"/>
            </a:endParaRPr>
          </a:p>
          <a:p>
            <a:r>
              <a:rPr lang="ja-JP" altLang="en-US" sz="1000" dirty="0">
                <a:solidFill>
                  <a:schemeClr val="tx1"/>
                </a:solidFill>
                <a:latin typeface="メイリオ" panose="020B0604030504040204" pitchFamily="50" charset="-128"/>
                <a:ea typeface="メイリオ" panose="020B0604030504040204" pitchFamily="50" charset="-128"/>
              </a:rPr>
              <a:t>　災害に備え、区民の皆さんに防災に対する意識を高めていただくため令和３年より毎年６月に「防災サミット」を開催しています。令和</a:t>
            </a:r>
            <a:r>
              <a:rPr lang="en-US" altLang="ja-JP" sz="1000" dirty="0">
                <a:solidFill>
                  <a:schemeClr val="tx1"/>
                </a:solidFill>
                <a:latin typeface="メイリオ" panose="020B0604030504040204" pitchFamily="50" charset="-128"/>
                <a:ea typeface="メイリオ" panose="020B0604030504040204" pitchFamily="50" charset="-128"/>
              </a:rPr>
              <a:t>7</a:t>
            </a:r>
            <a:r>
              <a:rPr lang="ja-JP" altLang="en-US" sz="1000" dirty="0">
                <a:solidFill>
                  <a:schemeClr val="tx1"/>
                </a:solidFill>
                <a:latin typeface="メイリオ" panose="020B0604030504040204" pitchFamily="50" charset="-128"/>
                <a:ea typeface="メイリオ" panose="020B0604030504040204" pitchFamily="50" charset="-128"/>
              </a:rPr>
              <a:t>年度は城東スギタクレストホールにて大阪公立大学生田教授と㈱エー・ビー・シーリブラ木戸氏に対談いただくとともに、蒲生公園にてミニ消防車・起震車などの車両展示、マンホールトイレなどの展示をご案内しました。</a:t>
            </a:r>
            <a:endParaRPr lang="en-US" altLang="ja-JP" sz="1000" dirty="0">
              <a:solidFill>
                <a:schemeClr val="tx1"/>
              </a:solidFill>
              <a:latin typeface="メイリオ" panose="020B0604030504040204" pitchFamily="50" charset="-128"/>
              <a:ea typeface="メイリオ" panose="020B0604030504040204" pitchFamily="50" charset="-128"/>
            </a:endParaRPr>
          </a:p>
        </p:txBody>
      </p:sp>
      <p:grpSp>
        <p:nvGrpSpPr>
          <p:cNvPr id="2" name="グループ化 1">
            <a:extLst>
              <a:ext uri="{FF2B5EF4-FFF2-40B4-BE49-F238E27FC236}">
                <a16:creationId xmlns:a16="http://schemas.microsoft.com/office/drawing/2014/main" id="{1F7D41FB-DF60-540C-A8EA-B75356A399DD}"/>
              </a:ext>
            </a:extLst>
          </p:cNvPr>
          <p:cNvGrpSpPr/>
          <p:nvPr/>
        </p:nvGrpSpPr>
        <p:grpSpPr>
          <a:xfrm>
            <a:off x="3824986" y="4016896"/>
            <a:ext cx="2935956" cy="1195964"/>
            <a:chOff x="3824986" y="4145894"/>
            <a:chExt cx="2935956" cy="1195964"/>
          </a:xfrm>
        </p:grpSpPr>
        <p:sp>
          <p:nvSpPr>
            <p:cNvPr id="6" name="四角形: 角を丸くする 5">
              <a:extLst>
                <a:ext uri="{FF2B5EF4-FFF2-40B4-BE49-F238E27FC236}">
                  <a16:creationId xmlns:a16="http://schemas.microsoft.com/office/drawing/2014/main" id="{8DDE74C2-2687-233E-C44D-41D93BD78BDF}"/>
                </a:ext>
              </a:extLst>
            </p:cNvPr>
            <p:cNvSpPr/>
            <p:nvPr/>
          </p:nvSpPr>
          <p:spPr>
            <a:xfrm>
              <a:off x="3861048" y="4227494"/>
              <a:ext cx="2863948" cy="1074895"/>
            </a:xfrm>
            <a:prstGeom prst="roundRect">
              <a:avLst>
                <a:gd name="adj" fmla="val 7806"/>
              </a:avLst>
            </a:prstGeom>
            <a:noFill/>
            <a:ln w="38100">
              <a:solidFill>
                <a:schemeClr val="accent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25" name="テキスト ボックス 920433511">
              <a:extLst>
                <a:ext uri="{FF2B5EF4-FFF2-40B4-BE49-F238E27FC236}">
                  <a16:creationId xmlns:a16="http://schemas.microsoft.com/office/drawing/2014/main" id="{1FFFE6D5-C1CA-4AAE-B98E-3DF7C9D597BE}"/>
                </a:ext>
              </a:extLst>
            </p:cNvPr>
            <p:cNvSpPr txBox="1"/>
            <p:nvPr/>
          </p:nvSpPr>
          <p:spPr>
            <a:xfrm>
              <a:off x="3824986" y="4145894"/>
              <a:ext cx="2935956" cy="1195964"/>
            </a:xfrm>
            <a:prstGeom prst="rect">
              <a:avLst/>
            </a:prstGeom>
            <a:noFill/>
            <a:ln w="6350">
              <a:noFill/>
            </a:ln>
          </p:spPr>
          <p:txBody>
            <a:bodyPr rot="0" spcFirstLastPara="0" vert="horz" wrap="square" lIns="36000" tIns="36000" rIns="36000" bIns="36000" numCol="1" spcCol="0" rtlCol="0" fromWordArt="0" anchor="ctr" anchorCtr="0" forceAA="0" compatLnSpc="1">
              <a:prstTxWarp prst="textNoShape">
                <a:avLst/>
              </a:prstTxWarp>
              <a:noAutofit/>
            </a:bodyPr>
            <a:lstStyle/>
            <a:p>
              <a:pPr marL="140335" indent="-140335" algn="just">
                <a:lnSpc>
                  <a:spcPts val="1400"/>
                </a:lnSpc>
              </a:pPr>
              <a:r>
                <a:rPr lang="ja-JP" sz="1100" b="1" kern="100" dirty="0">
                  <a:effectLst/>
                  <a:latin typeface="メイリオ" panose="020B0604030504040204" pitchFamily="50" charset="-128"/>
                  <a:ea typeface="メイリオ" panose="020B0604030504040204" pitchFamily="50" charset="-128"/>
                  <a:cs typeface="Times New Roman" panose="02020603050405020304" pitchFamily="18" charset="0"/>
                </a:rPr>
                <a:t>「城東区防災サミット」</a:t>
              </a:r>
              <a:r>
                <a:rPr lang="ja-JP" sz="1100" kern="100" dirty="0">
                  <a:effectLst/>
                  <a:latin typeface="メイリオ" panose="020B0604030504040204" pitchFamily="50" charset="-128"/>
                  <a:ea typeface="メイリオ" panose="020B0604030504040204" pitchFamily="50" charset="-128"/>
                  <a:cs typeface="Times New Roman" panose="02020603050405020304" pitchFamily="18" charset="0"/>
                </a:rPr>
                <a:t>講演会動画配信中！</a:t>
              </a:r>
              <a:endParaRPr lang="ja-JP" sz="1050" kern="100" dirty="0">
                <a:effectLst/>
                <a:latin typeface="メイリオ" panose="020B0604030504040204" pitchFamily="50" charset="-128"/>
                <a:ea typeface="メイリオ" panose="020B0604030504040204" pitchFamily="50" charset="-128"/>
                <a:cs typeface="Times New Roman" panose="02020603050405020304" pitchFamily="18" charset="0"/>
              </a:endParaRPr>
            </a:p>
            <a:p>
              <a:pPr marL="139700" indent="-139700" algn="just">
                <a:lnSpc>
                  <a:spcPts val="600"/>
                </a:lnSpc>
              </a:pPr>
              <a:endParaRPr lang="ja-JP" sz="1050" kern="100" dirty="0">
                <a:effectLst/>
                <a:latin typeface="メイリオ" panose="020B0604030504040204" pitchFamily="50" charset="-128"/>
                <a:ea typeface="メイリオ" panose="020B0604030504040204" pitchFamily="50" charset="-128"/>
                <a:cs typeface="Times New Roman" panose="02020603050405020304" pitchFamily="18" charset="0"/>
              </a:endParaRPr>
            </a:p>
            <a:p>
              <a:pPr indent="57150" algn="just">
                <a:lnSpc>
                  <a:spcPts val="400"/>
                </a:lnSpc>
              </a:pPr>
              <a:endParaRPr lang="en-US" altLang="ja-JP" sz="1200" kern="100" dirty="0">
                <a:solidFill>
                  <a:srgbClr val="FF0000"/>
                </a:solidFill>
                <a:highlight>
                  <a:srgbClr val="FFFF00"/>
                </a:highlight>
                <a:latin typeface="メイリオ" panose="020B0604030504040204" pitchFamily="50" charset="-128"/>
                <a:ea typeface="メイリオ" panose="020B0604030504040204" pitchFamily="50" charset="-128"/>
                <a:cs typeface="Times New Roman" panose="02020603050405020304" pitchFamily="18" charset="0"/>
              </a:endParaRPr>
            </a:p>
            <a:p>
              <a:pPr indent="57150" algn="just">
                <a:lnSpc>
                  <a:spcPts val="400"/>
                </a:lnSpc>
              </a:pPr>
              <a:endParaRPr lang="en-US" altLang="ja-JP" sz="1200" b="1" kern="100" dirty="0">
                <a:latin typeface="メイリオ" panose="020B0604030504040204" pitchFamily="50" charset="-128"/>
                <a:ea typeface="メイリオ" panose="020B0604030504040204" pitchFamily="50" charset="-128"/>
                <a:cs typeface="Times New Roman" panose="02020603050405020304" pitchFamily="18" charset="0"/>
              </a:endParaRPr>
            </a:p>
            <a:p>
              <a:pPr indent="57150" algn="just">
                <a:lnSpc>
                  <a:spcPts val="400"/>
                </a:lnSpc>
              </a:pPr>
              <a:r>
                <a:rPr lang="ja-JP" altLang="ja-JP" sz="1100" b="1" kern="100" dirty="0">
                  <a:latin typeface="メイリオ" panose="020B0604030504040204" pitchFamily="50" charset="-128"/>
                  <a:ea typeface="メイリオ" panose="020B0604030504040204" pitchFamily="50" charset="-128"/>
                  <a:cs typeface="Times New Roman" panose="02020603050405020304" pitchFamily="18" charset="0"/>
                </a:rPr>
                <a:t>【</a:t>
              </a:r>
              <a:r>
                <a:rPr lang="ja-JP" altLang="en-US" sz="1100" b="1" kern="100" dirty="0">
                  <a:latin typeface="メイリオ" panose="020B0604030504040204" pitchFamily="50" charset="-128"/>
                  <a:ea typeface="メイリオ" panose="020B0604030504040204" pitchFamily="50" charset="-128"/>
                  <a:cs typeface="Times New Roman" panose="02020603050405020304" pitchFamily="18" charset="0"/>
                </a:rPr>
                <a:t>阪神淡路大震災から</a:t>
              </a:r>
              <a:r>
                <a:rPr lang="en-US" altLang="ja-JP" sz="1100" b="1" kern="100" dirty="0">
                  <a:latin typeface="メイリオ" panose="020B0604030504040204" pitchFamily="50" charset="-128"/>
                  <a:ea typeface="メイリオ" panose="020B0604030504040204" pitchFamily="50" charset="-128"/>
                  <a:cs typeface="Times New Roman" panose="02020603050405020304" pitchFamily="18" charset="0"/>
                </a:rPr>
                <a:t>30</a:t>
              </a:r>
              <a:r>
                <a:rPr lang="ja-JP" altLang="en-US" sz="1100" b="1" kern="100" dirty="0">
                  <a:latin typeface="メイリオ" panose="020B0604030504040204" pitchFamily="50" charset="-128"/>
                  <a:ea typeface="メイリオ" panose="020B0604030504040204" pitchFamily="50" charset="-128"/>
                  <a:cs typeface="Times New Roman" panose="02020603050405020304" pitchFamily="18" charset="0"/>
                </a:rPr>
                <a:t>年</a:t>
              </a:r>
              <a:r>
                <a:rPr lang="ja-JP" altLang="ja-JP" sz="1100" b="1" kern="100" dirty="0">
                  <a:latin typeface="メイリオ" panose="020B0604030504040204" pitchFamily="50" charset="-128"/>
                  <a:ea typeface="メイリオ" panose="020B0604030504040204" pitchFamily="50" charset="-128"/>
                  <a:cs typeface="Times New Roman" panose="02020603050405020304" pitchFamily="18" charset="0"/>
                </a:rPr>
                <a:t>】</a:t>
              </a:r>
              <a:endParaRPr lang="en-US" altLang="ja-JP" sz="500" kern="100" dirty="0">
                <a:latin typeface="メイリオ" panose="020B0604030504040204" pitchFamily="50" charset="-128"/>
                <a:ea typeface="メイリオ" panose="020B0604030504040204" pitchFamily="50" charset="-128"/>
                <a:cs typeface="Times New Roman" panose="02020603050405020304" pitchFamily="18" charset="0"/>
              </a:endParaRPr>
            </a:p>
            <a:p>
              <a:pPr indent="63500" algn="just">
                <a:lnSpc>
                  <a:spcPts val="1400"/>
                </a:lnSpc>
              </a:pPr>
              <a:r>
                <a:rPr lang="ja-JP" altLang="en-US" sz="900" kern="100" dirty="0">
                  <a:latin typeface="メイリオ" panose="020B0604030504040204" pitchFamily="50" charset="-128"/>
                  <a:ea typeface="メイリオ" panose="020B0604030504040204" pitchFamily="50" charset="-128"/>
                  <a:cs typeface="Times New Roman" panose="02020603050405020304" pitchFamily="18" charset="0"/>
                </a:rPr>
                <a:t>講師</a:t>
              </a:r>
              <a:r>
                <a:rPr lang="en-US" altLang="ja-JP" sz="900" kern="100" dirty="0">
                  <a:latin typeface="メイリオ" panose="020B0604030504040204" pitchFamily="50" charset="-128"/>
                  <a:ea typeface="メイリオ" panose="020B0604030504040204" pitchFamily="50" charset="-128"/>
                  <a:cs typeface="Times New Roman" panose="02020603050405020304" pitchFamily="18" charset="0"/>
                </a:rPr>
                <a:t>:</a:t>
              </a:r>
            </a:p>
            <a:p>
              <a:pPr indent="63500" algn="just">
                <a:lnSpc>
                  <a:spcPts val="1400"/>
                </a:lnSpc>
              </a:pPr>
              <a:r>
                <a:rPr lang="ja-JP" altLang="en-US" sz="900" kern="100" dirty="0">
                  <a:latin typeface="メイリオ" panose="020B0604030504040204" pitchFamily="50" charset="-128"/>
                  <a:ea typeface="メイリオ" panose="020B0604030504040204" pitchFamily="50" charset="-128"/>
                  <a:cs typeface="Times New Roman" panose="02020603050405020304" pitchFamily="18" charset="0"/>
                </a:rPr>
                <a:t>生田英輔氏大阪公立大学教授</a:t>
              </a:r>
            </a:p>
            <a:p>
              <a:pPr indent="63500" algn="just">
                <a:lnSpc>
                  <a:spcPts val="1400"/>
                </a:lnSpc>
              </a:pPr>
              <a:r>
                <a:rPr lang="ja-JP" altLang="en-US" sz="900" kern="100" dirty="0">
                  <a:latin typeface="メイリオ" panose="020B0604030504040204" pitchFamily="50" charset="-128"/>
                  <a:ea typeface="メイリオ" panose="020B0604030504040204" pitchFamily="50" charset="-128"/>
                  <a:cs typeface="Times New Roman" panose="02020603050405020304" pitchFamily="18" charset="0"/>
                </a:rPr>
                <a:t>木戸崇之氏</a:t>
              </a:r>
              <a:r>
                <a:rPr lang="en-US" altLang="ja-JP" sz="900" kern="100" dirty="0">
                  <a:latin typeface="メイリオ" panose="020B0604030504040204" pitchFamily="50" charset="-128"/>
                  <a:ea typeface="メイリオ" panose="020B0604030504040204" pitchFamily="50" charset="-128"/>
                  <a:cs typeface="Times New Roman" panose="02020603050405020304" pitchFamily="18" charset="0"/>
                </a:rPr>
                <a:t>(</a:t>
              </a:r>
              <a:r>
                <a:rPr lang="ja-JP" altLang="en-US" sz="900" kern="100" dirty="0">
                  <a:latin typeface="メイリオ" panose="020B0604030504040204" pitchFamily="50" charset="-128"/>
                  <a:ea typeface="メイリオ" panose="020B0604030504040204" pitchFamily="50" charset="-128"/>
                  <a:cs typeface="Times New Roman" panose="02020603050405020304" pitchFamily="18" charset="0"/>
                </a:rPr>
                <a:t>株</a:t>
              </a:r>
              <a:r>
                <a:rPr lang="en-US" altLang="ja-JP" sz="900" kern="100" dirty="0">
                  <a:latin typeface="メイリオ" panose="020B0604030504040204" pitchFamily="50" charset="-128"/>
                  <a:ea typeface="メイリオ" panose="020B0604030504040204" pitchFamily="50" charset="-128"/>
                  <a:cs typeface="Times New Roman" panose="02020603050405020304" pitchFamily="18" charset="0"/>
                </a:rPr>
                <a:t>)</a:t>
              </a:r>
              <a:r>
                <a:rPr lang="ja-JP" altLang="en-US" sz="900" kern="100" dirty="0">
                  <a:latin typeface="メイリオ" panose="020B0604030504040204" pitchFamily="50" charset="-128"/>
                  <a:ea typeface="メイリオ" panose="020B0604030504040204" pitchFamily="50" charset="-128"/>
                  <a:cs typeface="Times New Roman" panose="02020603050405020304" pitchFamily="18" charset="0"/>
                </a:rPr>
                <a:t>エー・ビー・シーリブラ</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pic>
          <p:nvPicPr>
            <p:cNvPr id="18" name="図 17">
              <a:extLst>
                <a:ext uri="{FF2B5EF4-FFF2-40B4-BE49-F238E27FC236}">
                  <a16:creationId xmlns:a16="http://schemas.microsoft.com/office/drawing/2014/main" id="{F1F70614-F8E1-30D0-B656-C78F23E0CC0B}"/>
                </a:ext>
              </a:extLst>
            </p:cNvPr>
            <p:cNvPicPr>
              <a:picLocks noChangeAspect="1"/>
            </p:cNvPicPr>
            <p:nvPr/>
          </p:nvPicPr>
          <p:blipFill>
            <a:blip r:embed="rId3"/>
            <a:stretch>
              <a:fillRect/>
            </a:stretch>
          </p:blipFill>
          <p:spPr>
            <a:xfrm>
              <a:off x="6021288" y="4574070"/>
              <a:ext cx="564291" cy="564291"/>
            </a:xfrm>
            <a:prstGeom prst="rect">
              <a:avLst/>
            </a:prstGeom>
          </p:spPr>
        </p:pic>
      </p:grpSp>
      <p:graphicFrame>
        <p:nvGraphicFramePr>
          <p:cNvPr id="8" name="表 7">
            <a:extLst>
              <a:ext uri="{FF2B5EF4-FFF2-40B4-BE49-F238E27FC236}">
                <a16:creationId xmlns:a16="http://schemas.microsoft.com/office/drawing/2014/main" id="{65A81444-6008-6C39-D6BB-026E8515CE39}"/>
              </a:ext>
            </a:extLst>
          </p:cNvPr>
          <p:cNvGraphicFramePr>
            <a:graphicFrameLocks noGrp="1"/>
          </p:cNvGraphicFramePr>
          <p:nvPr>
            <p:extLst>
              <p:ext uri="{D42A27DB-BD31-4B8C-83A1-F6EECF244321}">
                <p14:modId xmlns:p14="http://schemas.microsoft.com/office/powerpoint/2010/main" val="1714341412"/>
              </p:ext>
            </p:extLst>
          </p:nvPr>
        </p:nvGraphicFramePr>
        <p:xfrm>
          <a:off x="136207" y="2864768"/>
          <a:ext cx="6624735" cy="1143590"/>
        </p:xfrm>
        <a:graphic>
          <a:graphicData uri="http://schemas.openxmlformats.org/drawingml/2006/table">
            <a:tbl>
              <a:tblPr firstRow="1" bandRow="1">
                <a:tableStyleId>{5940675A-B579-460E-94D1-54222C63F5DA}</a:tableStyleId>
              </a:tblPr>
              <a:tblGrid>
                <a:gridCol w="504056">
                  <a:extLst>
                    <a:ext uri="{9D8B030D-6E8A-4147-A177-3AD203B41FA5}">
                      <a16:colId xmlns:a16="http://schemas.microsoft.com/office/drawing/2014/main" val="2081716450"/>
                    </a:ext>
                  </a:extLst>
                </a:gridCol>
                <a:gridCol w="1584176">
                  <a:extLst>
                    <a:ext uri="{9D8B030D-6E8A-4147-A177-3AD203B41FA5}">
                      <a16:colId xmlns:a16="http://schemas.microsoft.com/office/drawing/2014/main" val="552506392"/>
                    </a:ext>
                  </a:extLst>
                </a:gridCol>
                <a:gridCol w="2664296">
                  <a:extLst>
                    <a:ext uri="{9D8B030D-6E8A-4147-A177-3AD203B41FA5}">
                      <a16:colId xmlns:a16="http://schemas.microsoft.com/office/drawing/2014/main" val="1056388590"/>
                    </a:ext>
                  </a:extLst>
                </a:gridCol>
                <a:gridCol w="1872207">
                  <a:extLst>
                    <a:ext uri="{9D8B030D-6E8A-4147-A177-3AD203B41FA5}">
                      <a16:colId xmlns:a16="http://schemas.microsoft.com/office/drawing/2014/main" val="2205698346"/>
                    </a:ext>
                  </a:extLst>
                </a:gridCol>
              </a:tblGrid>
              <a:tr h="572090">
                <a:tc>
                  <a:txBody>
                    <a:bodyPr/>
                    <a:lstStyle/>
                    <a:p>
                      <a:pPr marL="0" marR="0" lvl="0" indent="0" algn="ctr" defTabSz="914331"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solidFill>
                          <a:latin typeface="+mn-ea"/>
                          <a:ea typeface="+mn-ea"/>
                        </a:rPr>
                        <a:t>事業</a:t>
                      </a:r>
                      <a:endParaRPr kumimoji="1" lang="en-US" altLang="ja-JP" sz="1100" b="1" dirty="0">
                        <a:solidFill>
                          <a:schemeClr val="bg1"/>
                        </a:solidFill>
                        <a:latin typeface="+mn-ea"/>
                        <a:ea typeface="+mn-ea"/>
                      </a:endParaRPr>
                    </a:p>
                    <a:p>
                      <a:pPr marL="0" marR="0" lvl="0" indent="0" algn="ctr" defTabSz="914331"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solidFill>
                          <a:latin typeface="+mn-ea"/>
                          <a:ea typeface="+mn-ea"/>
                        </a:rPr>
                        <a:t>目標</a:t>
                      </a:r>
                    </a:p>
                  </a:txBody>
                  <a:tcPr anchor="ctr">
                    <a:solidFill>
                      <a:schemeClr val="tx2">
                        <a:lumMod val="60000"/>
                        <a:lumOff val="40000"/>
                      </a:schemeClr>
                    </a:solidFill>
                  </a:tcPr>
                </a:tc>
                <a:tc gridSpan="2">
                  <a:txBody>
                    <a:bodyPr/>
                    <a:lstStyle/>
                    <a:p>
                      <a:pPr marL="0" marR="0" lvl="0" indent="0" algn="l" defTabSz="914331" rtl="0" eaLnBrk="1" fontAlgn="auto" latinLnBrk="0" hangingPunct="1">
                        <a:lnSpc>
                          <a:spcPct val="100000"/>
                        </a:lnSpc>
                        <a:spcBef>
                          <a:spcPts val="0"/>
                        </a:spcBef>
                        <a:spcAft>
                          <a:spcPts val="0"/>
                        </a:spcAft>
                        <a:buClrTx/>
                        <a:buSzTx/>
                        <a:buFontTx/>
                        <a:buNone/>
                        <a:tabLst/>
                        <a:defRPr/>
                      </a:pPr>
                      <a:r>
                        <a:rPr kumimoji="1" lang="ja-JP" altLang="en-US" sz="1050" dirty="0"/>
                        <a:t>地域における防災訓練の実施回数</a:t>
                      </a:r>
                    </a:p>
                  </a:txBody>
                  <a:tcPr anchor="ctr">
                    <a:solidFill>
                      <a:schemeClr val="accent1">
                        <a:lumMod val="40000"/>
                        <a:lumOff val="60000"/>
                      </a:schemeClr>
                    </a:solidFill>
                  </a:tcPr>
                </a:tc>
                <a:tc hMerge="1">
                  <a:txBody>
                    <a:bodyPr/>
                    <a:lstStyle/>
                    <a:p>
                      <a:endParaRPr kumimoji="1" lang="ja-JP" altLang="en-US" dirty="0"/>
                    </a:p>
                  </a:txBody>
                  <a:tcPr/>
                </a:tc>
                <a:tc>
                  <a:txBody>
                    <a:bodyPr/>
                    <a:lstStyle/>
                    <a:p>
                      <a:pPr algn="l"/>
                      <a:r>
                        <a:rPr kumimoji="1" lang="en-US" altLang="ja-JP" sz="1050" b="0" kern="1200" dirty="0">
                          <a:solidFill>
                            <a:schemeClr val="tx1"/>
                          </a:solidFill>
                          <a:latin typeface="+mj-ea"/>
                          <a:ea typeface="+mn-ea"/>
                          <a:cs typeface="+mn-cs"/>
                        </a:rPr>
                        <a:t>16</a:t>
                      </a:r>
                      <a:r>
                        <a:rPr kumimoji="1" lang="ja-JP" altLang="en-US" sz="1050" b="0" dirty="0">
                          <a:solidFill>
                            <a:schemeClr val="tx1"/>
                          </a:solidFill>
                        </a:rPr>
                        <a:t>回（</a:t>
                      </a:r>
                      <a:r>
                        <a:rPr kumimoji="1" lang="zh-TW" altLang="en-US" sz="1050" b="0" dirty="0">
                          <a:solidFill>
                            <a:schemeClr val="tx1"/>
                          </a:solidFill>
                          <a:latin typeface="ＭＳ Ｐゴシック" panose="020B0600070205080204" pitchFamily="50" charset="-128"/>
                          <a:ea typeface="ＭＳ Ｐゴシック" panose="020B0600070205080204" pitchFamily="50" charset="-128"/>
                        </a:rPr>
                        <a:t>令和７年度実績</a:t>
                      </a:r>
                      <a:r>
                        <a:rPr kumimoji="1" lang="ja-JP" altLang="en-US" sz="1050" b="0" u="none" dirty="0">
                          <a:solidFill>
                            <a:schemeClr val="tx1"/>
                          </a:solidFill>
                          <a:latin typeface="+mn-ea"/>
                          <a:ea typeface="+mn-ea"/>
                        </a:rPr>
                        <a:t>　</a:t>
                      </a:r>
                      <a:r>
                        <a:rPr kumimoji="1" lang="en-US" altLang="ja-JP" sz="1050" b="0" u="none" dirty="0">
                          <a:solidFill>
                            <a:schemeClr val="tx1"/>
                          </a:solidFill>
                          <a:latin typeface="+mn-ea"/>
                          <a:ea typeface="+mn-ea"/>
                        </a:rPr>
                        <a:t>19</a:t>
                      </a:r>
                      <a:r>
                        <a:rPr kumimoji="1" lang="ja-JP" altLang="en-US" sz="1050" b="0" dirty="0">
                          <a:solidFill>
                            <a:schemeClr val="tx1"/>
                          </a:solidFill>
                        </a:rPr>
                        <a:t>回）</a:t>
                      </a:r>
                      <a:endParaRPr kumimoji="1" lang="en-US" altLang="ja-JP" sz="1050" b="0" dirty="0">
                        <a:solidFill>
                          <a:schemeClr val="tx1"/>
                        </a:solidFill>
                      </a:endParaRPr>
                    </a:p>
                    <a:p>
                      <a:pPr algn="l"/>
                      <a:r>
                        <a:rPr kumimoji="1" lang="ja-JP" altLang="en-US" sz="900" b="0" dirty="0">
                          <a:solidFill>
                            <a:schemeClr val="tx1"/>
                          </a:solidFill>
                        </a:rPr>
                        <a:t>（雨天や選挙による中止を含む）</a:t>
                      </a:r>
                      <a:endParaRPr kumimoji="1" lang="en-US" altLang="ja-JP" sz="900" b="0" strike="sngStrike" baseline="0" dirty="0">
                        <a:solidFill>
                          <a:srgbClr val="FF0000"/>
                        </a:solidFill>
                      </a:endParaRPr>
                    </a:p>
                  </a:txBody>
                  <a:tcPr anchor="ctr">
                    <a:solidFill>
                      <a:schemeClr val="accent1">
                        <a:lumMod val="40000"/>
                        <a:lumOff val="60000"/>
                      </a:schemeClr>
                    </a:solidFill>
                  </a:tcPr>
                </a:tc>
                <a:extLst>
                  <a:ext uri="{0D108BD9-81ED-4DB2-BD59-A6C34878D82A}">
                    <a16:rowId xmlns:a16="http://schemas.microsoft.com/office/drawing/2014/main" val="1134940929"/>
                  </a:ext>
                </a:extLst>
              </a:tr>
              <a:tr h="508659">
                <a:tc>
                  <a:txBody>
                    <a:bodyPr/>
                    <a:lstStyle/>
                    <a:p>
                      <a:pPr marL="0" marR="0" lvl="0" indent="0" algn="ctr" defTabSz="914331"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solidFill>
                          <a:latin typeface="+mn-ea"/>
                          <a:ea typeface="+mn-ea"/>
                        </a:rPr>
                        <a:t>達成状況</a:t>
                      </a:r>
                    </a:p>
                  </a:txBody>
                  <a:tcPr anchor="ctr">
                    <a:solidFill>
                      <a:schemeClr val="tx2">
                        <a:lumMod val="60000"/>
                        <a:lumOff val="40000"/>
                      </a:schemeClr>
                    </a:solidFill>
                  </a:tcPr>
                </a:tc>
                <a:tc>
                  <a:txBody>
                    <a:bodyPr/>
                    <a:lstStyle/>
                    <a:p>
                      <a:r>
                        <a:rPr kumimoji="1" lang="ja-JP" altLang="en-US" sz="1050" b="0" dirty="0">
                          <a:latin typeface="+mn-ea"/>
                          <a:ea typeface="+mn-ea"/>
                        </a:rPr>
                        <a:t>□　目標達成</a:t>
                      </a:r>
                      <a:endParaRPr kumimoji="1" lang="en-US" altLang="ja-JP" sz="1050" b="0" dirty="0">
                        <a:latin typeface="+mn-ea"/>
                        <a:ea typeface="+mn-ea"/>
                      </a:endParaRPr>
                    </a:p>
                    <a:p>
                      <a:r>
                        <a:rPr kumimoji="1" lang="ja-JP" altLang="en-US" sz="1050" b="0" dirty="0">
                          <a:latin typeface="+mn-ea"/>
                          <a:ea typeface="+mn-ea"/>
                        </a:rPr>
                        <a:t>□　</a:t>
                      </a:r>
                      <a:r>
                        <a:rPr kumimoji="1" lang="ja-JP" altLang="en-US" sz="1050" b="0" baseline="0" dirty="0">
                          <a:latin typeface="+mn-ea"/>
                          <a:ea typeface="+mn-ea"/>
                        </a:rPr>
                        <a:t>  </a:t>
                      </a:r>
                      <a:r>
                        <a:rPr kumimoji="1" lang="en-US" altLang="ja-JP" sz="1050" b="0" baseline="0" dirty="0">
                          <a:latin typeface="+mn-ea"/>
                          <a:ea typeface="+mn-ea"/>
                        </a:rPr>
                        <a:t>〃</a:t>
                      </a:r>
                      <a:r>
                        <a:rPr kumimoji="1" lang="ja-JP" altLang="en-US" sz="1050" b="0" baseline="0" dirty="0">
                          <a:latin typeface="+mn-ea"/>
                          <a:ea typeface="+mn-ea"/>
                        </a:rPr>
                        <a:t>　</a:t>
                      </a:r>
                      <a:r>
                        <a:rPr kumimoji="1" lang="ja-JP" altLang="en-US" sz="1050" b="0" dirty="0">
                          <a:latin typeface="+mn-ea"/>
                          <a:ea typeface="+mn-ea"/>
                        </a:rPr>
                        <a:t>未達成</a:t>
                      </a:r>
                      <a:endParaRPr kumimoji="1" lang="en-US" altLang="ja-JP" sz="1050" b="0" dirty="0">
                        <a:latin typeface="+mn-ea"/>
                        <a:ea typeface="+mn-ea"/>
                      </a:endParaRPr>
                    </a:p>
                    <a:p>
                      <a:r>
                        <a:rPr kumimoji="1" lang="ja-JP" altLang="en-US" sz="1050" b="0" dirty="0">
                          <a:latin typeface="+mn-ea"/>
                          <a:ea typeface="+mn-ea"/>
                        </a:rPr>
                        <a:t>□　その他（未測定など）</a:t>
                      </a:r>
                      <a:endParaRPr kumimoji="1" lang="en-US" altLang="ja-JP" sz="1050" b="0" dirty="0">
                        <a:latin typeface="+mn-ea"/>
                        <a:ea typeface="+mn-ea"/>
                      </a:endParaRPr>
                    </a:p>
                  </a:txBody>
                  <a:tcPr anchor="ctr">
                    <a:solidFill>
                      <a:schemeClr val="accent1">
                        <a:lumMod val="40000"/>
                        <a:lumOff val="60000"/>
                      </a:schemeClr>
                    </a:solidFill>
                  </a:tcPr>
                </a:tc>
                <a:tc gridSpan="2">
                  <a:txBody>
                    <a:bodyPr/>
                    <a:lstStyle/>
                    <a:p>
                      <a:r>
                        <a:rPr kumimoji="1" lang="en-US" altLang="ja-JP" sz="800" dirty="0">
                          <a:latin typeface="+mn-ea"/>
                          <a:ea typeface="+mn-ea"/>
                        </a:rPr>
                        <a:t>【</a:t>
                      </a:r>
                      <a:r>
                        <a:rPr kumimoji="1" lang="ja-JP" altLang="en-US" sz="800" dirty="0">
                          <a:latin typeface="+mn-ea"/>
                          <a:ea typeface="+mn-ea"/>
                        </a:rPr>
                        <a:t>目標未達成・その他の場合</a:t>
                      </a:r>
                      <a:r>
                        <a:rPr kumimoji="1" lang="en-US" altLang="ja-JP" sz="800" dirty="0">
                          <a:latin typeface="+mn-ea"/>
                          <a:ea typeface="+mn-ea"/>
                        </a:rPr>
                        <a:t>】</a:t>
                      </a:r>
                      <a:r>
                        <a:rPr kumimoji="1" lang="ja-JP" altLang="en-US" sz="800" dirty="0">
                          <a:latin typeface="+mn-ea"/>
                          <a:ea typeface="+mn-ea"/>
                        </a:rPr>
                        <a:t>課題・改善策など</a:t>
                      </a:r>
                    </a:p>
                  </a:txBody>
                  <a:tcPr>
                    <a:solidFill>
                      <a:schemeClr val="accent1">
                        <a:lumMod val="40000"/>
                        <a:lumOff val="60000"/>
                      </a:schemeClr>
                    </a:solidFill>
                  </a:tcPr>
                </a:tc>
                <a:tc hMerge="1">
                  <a:txBody>
                    <a:bodyPr/>
                    <a:lstStyle/>
                    <a:p>
                      <a:endParaRPr kumimoji="1" lang="ja-JP" altLang="en-US" dirty="0"/>
                    </a:p>
                  </a:txBody>
                  <a:tcPr/>
                </a:tc>
                <a:extLst>
                  <a:ext uri="{0D108BD9-81ED-4DB2-BD59-A6C34878D82A}">
                    <a16:rowId xmlns:a16="http://schemas.microsoft.com/office/drawing/2014/main" val="277211329"/>
                  </a:ext>
                </a:extLst>
              </a:tr>
            </a:tbl>
          </a:graphicData>
        </a:graphic>
      </p:graphicFrame>
      <p:graphicFrame>
        <p:nvGraphicFramePr>
          <p:cNvPr id="20" name="表 19">
            <a:extLst>
              <a:ext uri="{FF2B5EF4-FFF2-40B4-BE49-F238E27FC236}">
                <a16:creationId xmlns:a16="http://schemas.microsoft.com/office/drawing/2014/main" id="{6147728D-C088-9FAC-F5E8-A3B5B909AFD1}"/>
              </a:ext>
            </a:extLst>
          </p:cNvPr>
          <p:cNvGraphicFramePr>
            <a:graphicFrameLocks noGrp="1"/>
          </p:cNvGraphicFramePr>
          <p:nvPr>
            <p:extLst>
              <p:ext uri="{D42A27DB-BD31-4B8C-83A1-F6EECF244321}">
                <p14:modId xmlns:p14="http://schemas.microsoft.com/office/powerpoint/2010/main" val="1063204954"/>
              </p:ext>
            </p:extLst>
          </p:nvPr>
        </p:nvGraphicFramePr>
        <p:xfrm>
          <a:off x="144452" y="7113240"/>
          <a:ext cx="6624735" cy="1724218"/>
        </p:xfrm>
        <a:graphic>
          <a:graphicData uri="http://schemas.openxmlformats.org/drawingml/2006/table">
            <a:tbl>
              <a:tblPr firstRow="1" bandRow="1">
                <a:tableStyleId>{5940675A-B579-460E-94D1-54222C63F5DA}</a:tableStyleId>
              </a:tblPr>
              <a:tblGrid>
                <a:gridCol w="504056">
                  <a:extLst>
                    <a:ext uri="{9D8B030D-6E8A-4147-A177-3AD203B41FA5}">
                      <a16:colId xmlns:a16="http://schemas.microsoft.com/office/drawing/2014/main" val="2081716450"/>
                    </a:ext>
                  </a:extLst>
                </a:gridCol>
                <a:gridCol w="1584176">
                  <a:extLst>
                    <a:ext uri="{9D8B030D-6E8A-4147-A177-3AD203B41FA5}">
                      <a16:colId xmlns:a16="http://schemas.microsoft.com/office/drawing/2014/main" val="552506392"/>
                    </a:ext>
                  </a:extLst>
                </a:gridCol>
                <a:gridCol w="2664296">
                  <a:extLst>
                    <a:ext uri="{9D8B030D-6E8A-4147-A177-3AD203B41FA5}">
                      <a16:colId xmlns:a16="http://schemas.microsoft.com/office/drawing/2014/main" val="1056388590"/>
                    </a:ext>
                  </a:extLst>
                </a:gridCol>
                <a:gridCol w="1872207">
                  <a:extLst>
                    <a:ext uri="{9D8B030D-6E8A-4147-A177-3AD203B41FA5}">
                      <a16:colId xmlns:a16="http://schemas.microsoft.com/office/drawing/2014/main" val="2205698346"/>
                    </a:ext>
                  </a:extLst>
                </a:gridCol>
              </a:tblGrid>
              <a:tr h="572090">
                <a:tc rowSpan="2">
                  <a:txBody>
                    <a:bodyPr/>
                    <a:lstStyle/>
                    <a:p>
                      <a:pPr marL="0" marR="0" lvl="0" indent="0" algn="ctr" defTabSz="914331"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solidFill>
                          <a:latin typeface="+mn-ea"/>
                          <a:ea typeface="+mn-ea"/>
                        </a:rPr>
                        <a:t>事業</a:t>
                      </a:r>
                      <a:endParaRPr kumimoji="1" lang="en-US" altLang="ja-JP" sz="1100" b="1" dirty="0">
                        <a:solidFill>
                          <a:schemeClr val="bg1"/>
                        </a:solidFill>
                        <a:latin typeface="+mn-ea"/>
                        <a:ea typeface="+mn-ea"/>
                      </a:endParaRPr>
                    </a:p>
                    <a:p>
                      <a:pPr marL="0" marR="0" lvl="0" indent="0" algn="ctr" defTabSz="914331"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solidFill>
                          <a:latin typeface="+mn-ea"/>
                          <a:ea typeface="+mn-ea"/>
                        </a:rPr>
                        <a:t>目標</a:t>
                      </a:r>
                    </a:p>
                  </a:txBody>
                  <a:tcPr anchor="ctr">
                    <a:solidFill>
                      <a:schemeClr val="tx2">
                        <a:lumMod val="60000"/>
                        <a:lumOff val="40000"/>
                      </a:schemeClr>
                    </a:solidFill>
                  </a:tcPr>
                </a:tc>
                <a:tc gridSpan="2">
                  <a:txBody>
                    <a:bodyPr/>
                    <a:lstStyle/>
                    <a:p>
                      <a:pPr marL="0" marR="0" lvl="0" indent="0" algn="l" defTabSz="914331" rtl="0" eaLnBrk="1" fontAlgn="auto" latinLnBrk="0" hangingPunct="1">
                        <a:lnSpc>
                          <a:spcPct val="100000"/>
                        </a:lnSpc>
                        <a:spcBef>
                          <a:spcPts val="0"/>
                        </a:spcBef>
                        <a:spcAft>
                          <a:spcPts val="0"/>
                        </a:spcAft>
                        <a:buClrTx/>
                        <a:buSzTx/>
                        <a:buFontTx/>
                        <a:buNone/>
                        <a:tabLst/>
                        <a:defRPr/>
                      </a:pPr>
                      <a:r>
                        <a:rPr kumimoji="1" lang="ja-JP" altLang="en-US" sz="1050" dirty="0"/>
                        <a:t>ひったくり、路上強盗、オートバイ盗、車上ねらい、部品ねらい、自動車盗、自転車盗の区発生件数が、</a:t>
                      </a:r>
                      <a:r>
                        <a:rPr kumimoji="1" lang="ja-JP" altLang="en-US" sz="1050" strike="noStrike" dirty="0">
                          <a:solidFill>
                            <a:schemeClr val="tx1"/>
                          </a:solidFill>
                        </a:rPr>
                        <a:t>前年（令和</a:t>
                      </a:r>
                      <a:r>
                        <a:rPr kumimoji="1" lang="en-US" altLang="ja-JP" sz="1050" strike="noStrike" dirty="0">
                          <a:solidFill>
                            <a:schemeClr val="tx1"/>
                          </a:solidFill>
                        </a:rPr>
                        <a:t>6</a:t>
                      </a:r>
                      <a:r>
                        <a:rPr kumimoji="1" lang="ja-JP" altLang="en-US" sz="1050" strike="noStrike" dirty="0">
                          <a:solidFill>
                            <a:schemeClr val="tx1"/>
                          </a:solidFill>
                        </a:rPr>
                        <a:t>年）の発生件数以下</a:t>
                      </a:r>
                      <a:endParaRPr kumimoji="1" lang="en-US" altLang="ja-JP" sz="1050" strike="noStrike" dirty="0">
                        <a:solidFill>
                          <a:schemeClr val="tx2">
                            <a:lumMod val="60000"/>
                            <a:lumOff val="40000"/>
                          </a:schemeClr>
                        </a:solidFill>
                      </a:endParaRPr>
                    </a:p>
                  </a:txBody>
                  <a:tcPr anchor="ctr">
                    <a:solidFill>
                      <a:schemeClr val="accent1">
                        <a:lumMod val="40000"/>
                        <a:lumOff val="60000"/>
                      </a:schemeClr>
                    </a:solidFill>
                  </a:tcPr>
                </a:tc>
                <a:tc hMerge="1">
                  <a:txBody>
                    <a:bodyPr/>
                    <a:lstStyle/>
                    <a:p>
                      <a:endParaRPr kumimoji="1" lang="ja-JP" altLang="en-US" dirty="0"/>
                    </a:p>
                  </a:txBody>
                  <a:tcPr/>
                </a:tc>
                <a:tc>
                  <a:txBody>
                    <a:bodyPr/>
                    <a:lstStyle/>
                    <a:p>
                      <a:pPr algn="l"/>
                      <a:r>
                        <a:rPr kumimoji="1" lang="en-US" altLang="ja-JP" sz="1050" dirty="0">
                          <a:solidFill>
                            <a:schemeClr val="tx1"/>
                          </a:solidFill>
                          <a:latin typeface="+mn-ea"/>
                          <a:ea typeface="+mn-ea"/>
                        </a:rPr>
                        <a:t>581</a:t>
                      </a:r>
                      <a:r>
                        <a:rPr kumimoji="1" lang="ja-JP" altLang="en-US" sz="1050" dirty="0">
                          <a:solidFill>
                            <a:schemeClr val="tx1"/>
                          </a:solidFill>
                          <a:latin typeface="+mn-ea"/>
                          <a:ea typeface="+mn-ea"/>
                        </a:rPr>
                        <a:t>件以下</a:t>
                      </a:r>
                      <a:endParaRPr kumimoji="1" lang="en-US" altLang="zh-TW" sz="1050" dirty="0">
                        <a:solidFill>
                          <a:schemeClr val="tx1"/>
                        </a:solidFill>
                        <a:latin typeface="+mn-ea"/>
                        <a:ea typeface="+mn-ea"/>
                      </a:endParaRPr>
                    </a:p>
                    <a:p>
                      <a:pPr algn="l"/>
                      <a:r>
                        <a:rPr kumimoji="1" lang="ja-JP" altLang="en-US" sz="1050" dirty="0">
                          <a:solidFill>
                            <a:schemeClr val="tx1"/>
                          </a:solidFill>
                        </a:rPr>
                        <a:t>（</a:t>
                      </a:r>
                      <a:r>
                        <a:rPr kumimoji="1" lang="zh-TW" altLang="en-US" sz="1050" dirty="0">
                          <a:solidFill>
                            <a:schemeClr val="tx1"/>
                          </a:solidFill>
                          <a:latin typeface="ＭＳ Ｐゴシック" panose="020B0600070205080204" pitchFamily="50" charset="-128"/>
                          <a:ea typeface="ＭＳ Ｐゴシック" panose="020B0600070205080204" pitchFamily="50" charset="-128"/>
                        </a:rPr>
                        <a:t>令和７年度</a:t>
                      </a:r>
                      <a:r>
                        <a:rPr kumimoji="1" lang="ja-JP" altLang="en-US" sz="1050" dirty="0">
                          <a:solidFill>
                            <a:schemeClr val="tx1"/>
                          </a:solidFill>
                          <a:latin typeface="ＭＳ Ｐゴシック" panose="020B0600070205080204" pitchFamily="50" charset="-128"/>
                          <a:ea typeface="ＭＳ Ｐゴシック" panose="020B0600070205080204" pitchFamily="50" charset="-128"/>
                        </a:rPr>
                        <a:t>　　</a:t>
                      </a:r>
                      <a:r>
                        <a:rPr kumimoji="1" lang="en-US" altLang="ja-JP" sz="1050" dirty="0">
                          <a:solidFill>
                            <a:schemeClr val="tx1"/>
                          </a:solidFill>
                          <a:latin typeface="ＭＳ Ｐゴシック" panose="020B0600070205080204" pitchFamily="50" charset="-128"/>
                          <a:ea typeface="ＭＳ Ｐゴシック" panose="020B0600070205080204" pitchFamily="50" charset="-128"/>
                        </a:rPr>
                        <a:t>621</a:t>
                      </a:r>
                      <a:r>
                        <a:rPr kumimoji="1" lang="ja-JP" altLang="en-US" sz="1050" dirty="0">
                          <a:solidFill>
                            <a:schemeClr val="tx1"/>
                          </a:solidFill>
                          <a:latin typeface="ＭＳ Ｐゴシック" panose="020B0600070205080204" pitchFamily="50" charset="-128"/>
                          <a:ea typeface="ＭＳ Ｐゴシック" panose="020B0600070205080204" pitchFamily="50" charset="-128"/>
                        </a:rPr>
                        <a:t>件</a:t>
                      </a:r>
                      <a:r>
                        <a:rPr kumimoji="1" lang="ja-JP" altLang="en-US" sz="1050" dirty="0">
                          <a:solidFill>
                            <a:schemeClr val="tx1"/>
                          </a:solidFill>
                        </a:rPr>
                        <a:t>）</a:t>
                      </a:r>
                      <a:endParaRPr kumimoji="1" lang="en-US" altLang="ja-JP" sz="1050" dirty="0">
                        <a:solidFill>
                          <a:schemeClr val="tx1"/>
                        </a:solidFill>
                      </a:endParaRPr>
                    </a:p>
                  </a:txBody>
                  <a:tcPr anchor="ctr">
                    <a:solidFill>
                      <a:schemeClr val="accent1">
                        <a:lumMod val="40000"/>
                        <a:lumOff val="60000"/>
                      </a:schemeClr>
                    </a:solidFill>
                  </a:tcPr>
                </a:tc>
                <a:extLst>
                  <a:ext uri="{0D108BD9-81ED-4DB2-BD59-A6C34878D82A}">
                    <a16:rowId xmlns:a16="http://schemas.microsoft.com/office/drawing/2014/main" val="1134940929"/>
                  </a:ext>
                </a:extLst>
              </a:tr>
              <a:tr h="572090">
                <a:tc vMerge="1">
                  <a:txBody>
                    <a:bodyPr/>
                    <a:lstStyle/>
                    <a:p>
                      <a:pPr marL="0" marR="0" lvl="0" indent="0" algn="ctr" defTabSz="914331" rtl="0" eaLnBrk="1" fontAlgn="auto" latinLnBrk="0" hangingPunct="1">
                        <a:lnSpc>
                          <a:spcPct val="100000"/>
                        </a:lnSpc>
                        <a:spcBef>
                          <a:spcPts val="0"/>
                        </a:spcBef>
                        <a:spcAft>
                          <a:spcPts val="0"/>
                        </a:spcAft>
                        <a:buClrTx/>
                        <a:buSzTx/>
                        <a:buFontTx/>
                        <a:buNone/>
                        <a:tabLst/>
                        <a:defRPr/>
                      </a:pPr>
                      <a:endParaRPr kumimoji="1" lang="ja-JP" altLang="en-US" sz="1100" b="1" dirty="0">
                        <a:solidFill>
                          <a:schemeClr val="bg1"/>
                        </a:solidFill>
                        <a:latin typeface="+mn-ea"/>
                        <a:ea typeface="+mn-ea"/>
                      </a:endParaRPr>
                    </a:p>
                  </a:txBody>
                  <a:tcPr anchor="ctr">
                    <a:solidFill>
                      <a:schemeClr val="tx2">
                        <a:lumMod val="60000"/>
                        <a:lumOff val="40000"/>
                      </a:schemeClr>
                    </a:solidFill>
                  </a:tcPr>
                </a:tc>
                <a:tc gridSpan="2">
                  <a:txBody>
                    <a:bodyPr/>
                    <a:lstStyle/>
                    <a:p>
                      <a:pPr marL="0" marR="0" lvl="0" indent="0" algn="l" defTabSz="914331" rtl="0" eaLnBrk="1" fontAlgn="auto" latinLnBrk="0" hangingPunct="1">
                        <a:lnSpc>
                          <a:spcPct val="100000"/>
                        </a:lnSpc>
                        <a:spcBef>
                          <a:spcPts val="0"/>
                        </a:spcBef>
                        <a:spcAft>
                          <a:spcPts val="0"/>
                        </a:spcAft>
                        <a:buClrTx/>
                        <a:buSzTx/>
                        <a:buFontTx/>
                        <a:buNone/>
                        <a:tabLst/>
                        <a:defRPr/>
                      </a:pPr>
                      <a:r>
                        <a:rPr kumimoji="1" lang="ja-JP" altLang="en-US" sz="1050" dirty="0"/>
                        <a:t>防犯啓発イベントの実施回数</a:t>
                      </a:r>
                    </a:p>
                  </a:txBody>
                  <a:tcPr anchor="ctr">
                    <a:solidFill>
                      <a:schemeClr val="accent1">
                        <a:lumMod val="40000"/>
                        <a:lumOff val="60000"/>
                      </a:schemeClr>
                    </a:solidFill>
                  </a:tcPr>
                </a:tc>
                <a:tc hMerge="1">
                  <a:txBody>
                    <a:bodyPr/>
                    <a:lstStyle/>
                    <a:p>
                      <a:endParaRPr kumimoji="1" lang="ja-JP" altLang="en-US"/>
                    </a:p>
                  </a:txBody>
                  <a:tcPr/>
                </a:tc>
                <a:tc>
                  <a:txBody>
                    <a:bodyPr/>
                    <a:lstStyle/>
                    <a:p>
                      <a:pPr algn="l"/>
                      <a:r>
                        <a:rPr kumimoji="1" lang="en-US" altLang="ja-JP" sz="1050" dirty="0">
                          <a:solidFill>
                            <a:schemeClr val="tx1"/>
                          </a:solidFill>
                          <a:latin typeface="+mn-ea"/>
                          <a:ea typeface="+mn-ea"/>
                        </a:rPr>
                        <a:t>29</a:t>
                      </a:r>
                      <a:r>
                        <a:rPr kumimoji="1" lang="ja-JP" altLang="en-US" sz="1050" dirty="0">
                          <a:solidFill>
                            <a:schemeClr val="tx1"/>
                          </a:solidFill>
                          <a:latin typeface="+mn-ea"/>
                          <a:ea typeface="+mn-ea"/>
                        </a:rPr>
                        <a:t>回</a:t>
                      </a:r>
                      <a:endParaRPr kumimoji="1" lang="en-US" altLang="zh-TW" sz="1050" dirty="0">
                        <a:solidFill>
                          <a:schemeClr val="tx1"/>
                        </a:solidFill>
                        <a:latin typeface="+mn-ea"/>
                        <a:ea typeface="+mn-ea"/>
                      </a:endParaRPr>
                    </a:p>
                    <a:p>
                      <a:pPr algn="l"/>
                      <a:r>
                        <a:rPr kumimoji="1" lang="ja-JP" altLang="en-US" sz="1050" dirty="0">
                          <a:solidFill>
                            <a:schemeClr val="tx1"/>
                          </a:solidFill>
                        </a:rPr>
                        <a:t>（</a:t>
                      </a:r>
                      <a:r>
                        <a:rPr kumimoji="1" lang="zh-TW" altLang="en-US" sz="1050" dirty="0">
                          <a:solidFill>
                            <a:schemeClr val="tx1"/>
                          </a:solidFill>
                          <a:latin typeface="ＭＳ Ｐゴシック" panose="020B0600070205080204" pitchFamily="50" charset="-128"/>
                          <a:ea typeface="ＭＳ Ｐゴシック" panose="020B0600070205080204" pitchFamily="50" charset="-128"/>
                        </a:rPr>
                        <a:t>令和７年度実績</a:t>
                      </a:r>
                      <a:r>
                        <a:rPr kumimoji="1" lang="ja-JP" altLang="en-US" sz="1050" dirty="0">
                          <a:solidFill>
                            <a:schemeClr val="tx1"/>
                          </a:solidFill>
                          <a:latin typeface="ＭＳ Ｐゴシック" panose="020B0600070205080204" pitchFamily="50" charset="-128"/>
                          <a:ea typeface="+mn-ea"/>
                        </a:rPr>
                        <a:t>　</a:t>
                      </a:r>
                      <a:r>
                        <a:rPr kumimoji="1" lang="en-US" altLang="ja-JP" sz="1050" dirty="0">
                          <a:solidFill>
                            <a:schemeClr val="tx1"/>
                          </a:solidFill>
                          <a:latin typeface="+mn-ea"/>
                          <a:ea typeface="+mn-ea"/>
                        </a:rPr>
                        <a:t>33</a:t>
                      </a:r>
                      <a:r>
                        <a:rPr kumimoji="1" lang="ja-JP" altLang="en-US" sz="1050" dirty="0">
                          <a:solidFill>
                            <a:schemeClr val="tx1"/>
                          </a:solidFill>
                          <a:latin typeface="+mn-ea"/>
                          <a:ea typeface="+mn-ea"/>
                        </a:rPr>
                        <a:t>回</a:t>
                      </a:r>
                      <a:r>
                        <a:rPr kumimoji="1" lang="ja-JP" altLang="en-US" sz="1050" dirty="0">
                          <a:solidFill>
                            <a:schemeClr val="tx1"/>
                          </a:solidFill>
                        </a:rPr>
                        <a:t>）</a:t>
                      </a:r>
                      <a:endParaRPr kumimoji="1" lang="en-US" altLang="ja-JP" sz="1050" dirty="0">
                        <a:solidFill>
                          <a:schemeClr val="tx1"/>
                        </a:solidFill>
                      </a:endParaRPr>
                    </a:p>
                  </a:txBody>
                  <a:tcPr anchor="ctr">
                    <a:solidFill>
                      <a:schemeClr val="accent1">
                        <a:lumMod val="40000"/>
                        <a:lumOff val="60000"/>
                      </a:schemeClr>
                    </a:solidFill>
                  </a:tcPr>
                </a:tc>
                <a:extLst>
                  <a:ext uri="{0D108BD9-81ED-4DB2-BD59-A6C34878D82A}">
                    <a16:rowId xmlns:a16="http://schemas.microsoft.com/office/drawing/2014/main" val="1371184706"/>
                  </a:ext>
                </a:extLst>
              </a:tr>
              <a:tr h="580038">
                <a:tc>
                  <a:txBody>
                    <a:bodyPr/>
                    <a:lstStyle/>
                    <a:p>
                      <a:pPr marL="0" marR="0" lvl="0" indent="0" algn="ctr" defTabSz="914331"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solidFill>
                          <a:latin typeface="+mn-ea"/>
                          <a:ea typeface="+mn-ea"/>
                        </a:rPr>
                        <a:t>達成状況</a:t>
                      </a:r>
                    </a:p>
                  </a:txBody>
                  <a:tcPr anchor="ctr">
                    <a:solidFill>
                      <a:schemeClr val="tx2">
                        <a:lumMod val="60000"/>
                        <a:lumOff val="40000"/>
                      </a:schemeClr>
                    </a:solidFill>
                  </a:tcPr>
                </a:tc>
                <a:tc>
                  <a:txBody>
                    <a:bodyPr/>
                    <a:lstStyle/>
                    <a:p>
                      <a:r>
                        <a:rPr kumimoji="1" lang="ja-JP" altLang="en-US" sz="1050" b="0" dirty="0">
                          <a:latin typeface="+mn-ea"/>
                          <a:ea typeface="+mn-ea"/>
                        </a:rPr>
                        <a:t>□　目標達成</a:t>
                      </a:r>
                      <a:endParaRPr kumimoji="1" lang="en-US" altLang="ja-JP" sz="1050" b="0" dirty="0">
                        <a:latin typeface="+mn-ea"/>
                        <a:ea typeface="+mn-ea"/>
                      </a:endParaRPr>
                    </a:p>
                    <a:p>
                      <a:r>
                        <a:rPr kumimoji="1" lang="ja-JP" altLang="en-US" sz="1050" b="0" dirty="0">
                          <a:latin typeface="+mn-ea"/>
                          <a:ea typeface="+mn-ea"/>
                        </a:rPr>
                        <a:t>□　</a:t>
                      </a:r>
                      <a:r>
                        <a:rPr kumimoji="1" lang="ja-JP" altLang="en-US" sz="1050" b="0" baseline="0" dirty="0">
                          <a:latin typeface="+mn-ea"/>
                          <a:ea typeface="+mn-ea"/>
                        </a:rPr>
                        <a:t>  </a:t>
                      </a:r>
                      <a:r>
                        <a:rPr kumimoji="1" lang="en-US" altLang="ja-JP" sz="1050" b="0" baseline="0" dirty="0">
                          <a:latin typeface="+mn-ea"/>
                          <a:ea typeface="+mn-ea"/>
                        </a:rPr>
                        <a:t>〃</a:t>
                      </a:r>
                      <a:r>
                        <a:rPr kumimoji="1" lang="ja-JP" altLang="en-US" sz="1050" b="0" baseline="0" dirty="0">
                          <a:latin typeface="+mn-ea"/>
                          <a:ea typeface="+mn-ea"/>
                        </a:rPr>
                        <a:t>　</a:t>
                      </a:r>
                      <a:r>
                        <a:rPr kumimoji="1" lang="ja-JP" altLang="en-US" sz="1050" b="0" dirty="0">
                          <a:latin typeface="+mn-ea"/>
                          <a:ea typeface="+mn-ea"/>
                        </a:rPr>
                        <a:t>未達成</a:t>
                      </a:r>
                      <a:endParaRPr kumimoji="1" lang="en-US" altLang="ja-JP" sz="1050" b="0" dirty="0">
                        <a:latin typeface="+mn-ea"/>
                        <a:ea typeface="+mn-ea"/>
                      </a:endParaRPr>
                    </a:p>
                    <a:p>
                      <a:r>
                        <a:rPr kumimoji="1" lang="ja-JP" altLang="en-US" sz="1050" b="0" dirty="0">
                          <a:latin typeface="+mn-ea"/>
                          <a:ea typeface="+mn-ea"/>
                        </a:rPr>
                        <a:t>□　その他（未測定など）</a:t>
                      </a:r>
                      <a:endParaRPr kumimoji="1" lang="en-US" altLang="ja-JP" sz="1050" b="0" dirty="0">
                        <a:latin typeface="+mn-ea"/>
                        <a:ea typeface="+mn-ea"/>
                      </a:endParaRPr>
                    </a:p>
                  </a:txBody>
                  <a:tcPr anchor="ctr">
                    <a:solidFill>
                      <a:schemeClr val="accent1">
                        <a:lumMod val="40000"/>
                        <a:lumOff val="60000"/>
                      </a:schemeClr>
                    </a:solidFill>
                  </a:tcPr>
                </a:tc>
                <a:tc gridSpan="2">
                  <a:txBody>
                    <a:bodyPr/>
                    <a:lstStyle/>
                    <a:p>
                      <a:r>
                        <a:rPr kumimoji="1" lang="en-US" altLang="ja-JP" sz="800" dirty="0">
                          <a:latin typeface="+mn-ea"/>
                          <a:ea typeface="+mn-ea"/>
                        </a:rPr>
                        <a:t>【</a:t>
                      </a:r>
                      <a:r>
                        <a:rPr kumimoji="1" lang="ja-JP" altLang="en-US" sz="800" dirty="0">
                          <a:latin typeface="+mn-ea"/>
                          <a:ea typeface="+mn-ea"/>
                        </a:rPr>
                        <a:t>目標未達成・その他の場合</a:t>
                      </a:r>
                      <a:r>
                        <a:rPr kumimoji="1" lang="en-US" altLang="ja-JP" sz="800" dirty="0">
                          <a:latin typeface="+mn-ea"/>
                          <a:ea typeface="+mn-ea"/>
                        </a:rPr>
                        <a:t>】</a:t>
                      </a:r>
                      <a:r>
                        <a:rPr kumimoji="1" lang="ja-JP" altLang="en-US" sz="800" dirty="0">
                          <a:latin typeface="+mn-ea"/>
                          <a:ea typeface="+mn-ea"/>
                        </a:rPr>
                        <a:t>課題・改善策など</a:t>
                      </a:r>
                    </a:p>
                  </a:txBody>
                  <a:tcPr>
                    <a:solidFill>
                      <a:schemeClr val="accent1">
                        <a:lumMod val="40000"/>
                        <a:lumOff val="60000"/>
                      </a:schemeClr>
                    </a:solidFill>
                  </a:tcPr>
                </a:tc>
                <a:tc hMerge="1">
                  <a:txBody>
                    <a:bodyPr/>
                    <a:lstStyle/>
                    <a:p>
                      <a:endParaRPr kumimoji="1" lang="ja-JP" altLang="en-US" dirty="0"/>
                    </a:p>
                  </a:txBody>
                  <a:tcPr/>
                </a:tc>
                <a:extLst>
                  <a:ext uri="{0D108BD9-81ED-4DB2-BD59-A6C34878D82A}">
                    <a16:rowId xmlns:a16="http://schemas.microsoft.com/office/drawing/2014/main" val="277211329"/>
                  </a:ext>
                </a:extLst>
              </a:tr>
            </a:tbl>
          </a:graphicData>
        </a:graphic>
      </p:graphicFrame>
    </p:spTree>
    <p:extLst>
      <p:ext uri="{BB962C8B-B14F-4D97-AF65-F5344CB8AC3E}">
        <p14:creationId xmlns:p14="http://schemas.microsoft.com/office/powerpoint/2010/main" val="5568332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34489" y="8505413"/>
            <a:ext cx="764759" cy="999606"/>
          </a:xfrm>
          <a:prstGeom prst="rect">
            <a:avLst/>
          </a:prstGeom>
        </p:spPr>
      </p:pic>
      <p:pic>
        <p:nvPicPr>
          <p:cNvPr id="3" name="図 2"/>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66239" y="4318903"/>
            <a:ext cx="729614" cy="706105"/>
          </a:xfrm>
          <a:prstGeom prst="rect">
            <a:avLst/>
          </a:prstGeom>
        </p:spPr>
      </p:pic>
      <p:grpSp>
        <p:nvGrpSpPr>
          <p:cNvPr id="8" name="グループ化 7"/>
          <p:cNvGrpSpPr/>
          <p:nvPr/>
        </p:nvGrpSpPr>
        <p:grpSpPr>
          <a:xfrm>
            <a:off x="107735" y="629572"/>
            <a:ext cx="6564260" cy="1939308"/>
            <a:chOff x="6632633" y="2513569"/>
            <a:chExt cx="5060462" cy="1708212"/>
          </a:xfrm>
        </p:grpSpPr>
        <p:sp>
          <p:nvSpPr>
            <p:cNvPr id="9" name="正方形/長方形 8"/>
            <p:cNvSpPr/>
            <p:nvPr/>
          </p:nvSpPr>
          <p:spPr>
            <a:xfrm>
              <a:off x="6652802" y="2554333"/>
              <a:ext cx="4920245" cy="16674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altLang="ja-JP" sz="1200" b="1" dirty="0">
                  <a:solidFill>
                    <a:schemeClr val="tx1"/>
                  </a:solidFill>
                  <a:latin typeface="メイリオ" panose="020B0604030504040204" pitchFamily="50" charset="-128"/>
                  <a:ea typeface="メイリオ" panose="020B0604030504040204" pitchFamily="50" charset="-128"/>
                </a:rPr>
                <a:t>【</a:t>
              </a:r>
              <a:r>
                <a:rPr lang="ja-JP" altLang="en-US" sz="1200" b="1" dirty="0">
                  <a:solidFill>
                    <a:schemeClr val="tx1"/>
                  </a:solidFill>
                  <a:latin typeface="メイリオ" panose="020B0604030504040204" pitchFamily="50" charset="-128"/>
                  <a:ea typeface="メイリオ" panose="020B0604030504040204" pitchFamily="50" charset="-128"/>
                </a:rPr>
                <a:t>子育て世帯が安心して、生み育て、働くことができるまちづくり</a:t>
              </a:r>
              <a:r>
                <a:rPr lang="en-US" altLang="ja-JP" sz="1200" b="1" dirty="0">
                  <a:solidFill>
                    <a:schemeClr val="tx1"/>
                  </a:solidFill>
                  <a:latin typeface="メイリオ" panose="020B0604030504040204" pitchFamily="50" charset="-128"/>
                  <a:ea typeface="メイリオ" panose="020B0604030504040204" pitchFamily="50" charset="-128"/>
                </a:rPr>
                <a:t>】</a:t>
              </a:r>
            </a:p>
            <a:p>
              <a:pPr marL="133350" indent="-133350"/>
              <a:r>
                <a:rPr lang="ja-JP" altLang="en-US" sz="1050" dirty="0">
                  <a:solidFill>
                    <a:schemeClr val="tx1"/>
                  </a:solidFill>
                  <a:latin typeface="メイリオ" panose="020B0604030504040204" pitchFamily="50" charset="-128"/>
                  <a:ea typeface="メイリオ" panose="020B0604030504040204" pitchFamily="50" charset="-128"/>
                </a:rPr>
                <a:t>①重大な児童虐待ゼロに向けた切れ目のない子育て支援事業の実施（プレパパ育児体験イベント、</a:t>
              </a:r>
              <a:r>
                <a:rPr lang="en-US" altLang="ja-JP" sz="1050" dirty="0">
                  <a:solidFill>
                    <a:schemeClr val="tx1"/>
                  </a:solidFill>
                  <a:latin typeface="メイリオ" panose="020B0604030504040204" pitchFamily="50" charset="-128"/>
                  <a:ea typeface="メイリオ" panose="020B0604030504040204" pitchFamily="50" charset="-128"/>
                </a:rPr>
                <a:t> 0</a:t>
              </a:r>
              <a:r>
                <a:rPr lang="ja-JP" altLang="en-US" sz="1050" dirty="0">
                  <a:solidFill>
                    <a:schemeClr val="tx1"/>
                  </a:solidFill>
                  <a:latin typeface="メイリオ" panose="020B0604030504040204" pitchFamily="50" charset="-128"/>
                  <a:ea typeface="メイリオ" panose="020B0604030504040204" pitchFamily="50" charset="-128"/>
                </a:rPr>
                <a:t>歳児家庭見守り支援事業、ヤングケアラー相談・連絡窓口の運用等）</a:t>
              </a:r>
              <a:endParaRPr lang="en-US" altLang="ja-JP" sz="1050" dirty="0">
                <a:solidFill>
                  <a:schemeClr val="tx1"/>
                </a:solidFill>
                <a:latin typeface="メイリオ" panose="020B0604030504040204" pitchFamily="50" charset="-128"/>
                <a:ea typeface="メイリオ" panose="020B0604030504040204" pitchFamily="50" charset="-128"/>
              </a:endParaRPr>
            </a:p>
            <a:p>
              <a:pPr marL="133350" indent="-133350"/>
              <a:r>
                <a:rPr lang="ja-JP" altLang="en-US" sz="1050" dirty="0">
                  <a:solidFill>
                    <a:schemeClr val="tx1"/>
                  </a:solidFill>
                  <a:latin typeface="メイリオ" panose="020B0604030504040204" pitchFamily="50" charset="-128"/>
                  <a:ea typeface="メイリオ" panose="020B0604030504040204" pitchFamily="50" charset="-128"/>
                </a:rPr>
                <a:t>②子育てサロンとの連携（０歳児家庭見守り支援事業等利用者への案内・専門職の訪問相談）や区内で開催される親子で楽しめ、気軽に集えるような子育て支援事業等の広報周知</a:t>
              </a:r>
              <a:endParaRPr lang="en-US" altLang="ja-JP" sz="1050" dirty="0">
                <a:solidFill>
                  <a:schemeClr val="tx1"/>
                </a:solidFill>
                <a:latin typeface="メイリオ" panose="020B0604030504040204" pitchFamily="50" charset="-128"/>
                <a:ea typeface="メイリオ" panose="020B0604030504040204" pitchFamily="50" charset="-128"/>
              </a:endParaRPr>
            </a:p>
            <a:p>
              <a:pPr marL="123825" indent="-123825" algn="l"/>
              <a:r>
                <a:rPr lang="ja-JP" altLang="en-US" sz="1050" dirty="0">
                  <a:solidFill>
                    <a:schemeClr val="tx1"/>
                  </a:solidFill>
                  <a:latin typeface="メイリオ" panose="020B0604030504040204" pitchFamily="50" charset="-128"/>
                  <a:ea typeface="メイリオ" panose="020B0604030504040204" pitchFamily="50" charset="-128"/>
                </a:rPr>
                <a:t>③区広報誌、ホームページ等での子育て支援情報の充実や「わくわく子育て応援マップ」の発行</a:t>
              </a:r>
              <a:endParaRPr lang="en-US" altLang="ja-JP" sz="1050" strike="sngStrike" dirty="0">
                <a:solidFill>
                  <a:schemeClr val="tx1"/>
                </a:solidFill>
                <a:latin typeface="メイリオ" panose="020B0604030504040204" pitchFamily="50" charset="-128"/>
                <a:ea typeface="メイリオ" panose="020B0604030504040204" pitchFamily="50" charset="-128"/>
              </a:endParaRPr>
            </a:p>
            <a:p>
              <a:pPr algn="l"/>
              <a:r>
                <a:rPr lang="ja-JP" altLang="en-US" sz="1050" dirty="0">
                  <a:solidFill>
                    <a:schemeClr val="tx1"/>
                  </a:solidFill>
                  <a:latin typeface="メイリオ" panose="020B0604030504040204" pitchFamily="50" charset="-128"/>
                  <a:ea typeface="メイリオ" panose="020B0604030504040204" pitchFamily="50" charset="-128"/>
                </a:rPr>
                <a:t>④待機児童ゼロの継続</a:t>
              </a:r>
              <a:endParaRPr lang="en-US" altLang="ja-JP" sz="1050" dirty="0">
                <a:solidFill>
                  <a:schemeClr val="tx1"/>
                </a:solidFill>
                <a:latin typeface="メイリオ" panose="020B0604030504040204" pitchFamily="50" charset="-128"/>
                <a:ea typeface="メイリオ" panose="020B0604030504040204" pitchFamily="50" charset="-128"/>
              </a:endParaRPr>
            </a:p>
            <a:p>
              <a:pPr algn="l"/>
              <a:r>
                <a:rPr lang="ja-JP" altLang="en-US" sz="1050" dirty="0">
                  <a:solidFill>
                    <a:schemeClr val="tx1"/>
                  </a:solidFill>
                  <a:latin typeface="メイリオ" panose="020B0604030504040204" pitchFamily="50" charset="-128"/>
                  <a:ea typeface="メイリオ" panose="020B0604030504040204" pitchFamily="50" charset="-128"/>
                </a:rPr>
                <a:t>　保育・子育てコンシェルジュによるリモート相談や</a:t>
              </a:r>
              <a:r>
                <a:rPr lang="en-US" altLang="ja-JP" sz="1050" dirty="0">
                  <a:solidFill>
                    <a:schemeClr val="tx1"/>
                  </a:solidFill>
                  <a:latin typeface="メイリオ" panose="020B0604030504040204" pitchFamily="50" charset="-128"/>
                  <a:ea typeface="メイリオ" panose="020B0604030504040204" pitchFamily="50" charset="-128"/>
                </a:rPr>
                <a:t>SNS</a:t>
              </a:r>
              <a:r>
                <a:rPr lang="ja-JP" altLang="en-US" sz="1050" dirty="0">
                  <a:solidFill>
                    <a:schemeClr val="tx1"/>
                  </a:solidFill>
                  <a:latin typeface="メイリオ" panose="020B0604030504040204" pitchFamily="50" charset="-128"/>
                  <a:ea typeface="メイリオ" panose="020B0604030504040204" pitchFamily="50" charset="-128"/>
                </a:rPr>
                <a:t>を活用した情報発信の実施</a:t>
              </a:r>
              <a:endParaRPr lang="en-US" altLang="ja-JP" sz="1213" dirty="0">
                <a:solidFill>
                  <a:schemeClr val="tx1"/>
                </a:solidFill>
              </a:endParaRPr>
            </a:p>
            <a:p>
              <a:pPr algn="l"/>
              <a:endParaRPr lang="en-US" altLang="ja-JP" sz="1213" b="1" dirty="0">
                <a:solidFill>
                  <a:schemeClr val="tx1"/>
                </a:solidFill>
              </a:endParaRPr>
            </a:p>
            <a:p>
              <a:pPr algn="l"/>
              <a:endParaRPr lang="en-US" altLang="ja-JP" sz="1213" b="1" dirty="0">
                <a:solidFill>
                  <a:schemeClr val="tx1"/>
                </a:solidFill>
              </a:endParaRPr>
            </a:p>
            <a:p>
              <a:pPr algn="l"/>
              <a:endParaRPr lang="en-US" altLang="ja-JP" sz="1213" i="1" dirty="0">
                <a:solidFill>
                  <a:schemeClr val="tx1"/>
                </a:solidFill>
              </a:endParaRPr>
            </a:p>
            <a:p>
              <a:pPr algn="l"/>
              <a:endParaRPr lang="ja-JP" altLang="en-US" sz="1213" dirty="0">
                <a:solidFill>
                  <a:schemeClr val="tx1"/>
                </a:solidFill>
              </a:endParaRPr>
            </a:p>
          </p:txBody>
        </p:sp>
        <p:sp>
          <p:nvSpPr>
            <p:cNvPr id="10" name="角丸四角形 9"/>
            <p:cNvSpPr/>
            <p:nvPr/>
          </p:nvSpPr>
          <p:spPr>
            <a:xfrm>
              <a:off x="6632633" y="2513569"/>
              <a:ext cx="5060462" cy="1499165"/>
            </a:xfrm>
            <a:prstGeom prst="roundRect">
              <a:avLst>
                <a:gd name="adj" fmla="val 11163"/>
              </a:avLst>
            </a:prstGeom>
            <a:noFill/>
            <a:ln>
              <a:solidFill>
                <a:srgbClr val="C0504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2" name="グループ化 1">
            <a:extLst>
              <a:ext uri="{FF2B5EF4-FFF2-40B4-BE49-F238E27FC236}">
                <a16:creationId xmlns:a16="http://schemas.microsoft.com/office/drawing/2014/main" id="{2C63EFB9-9EE3-7836-7533-E4534E06489C}"/>
              </a:ext>
            </a:extLst>
          </p:cNvPr>
          <p:cNvGrpSpPr/>
          <p:nvPr/>
        </p:nvGrpSpPr>
        <p:grpSpPr>
          <a:xfrm>
            <a:off x="133898" y="5088984"/>
            <a:ext cx="6590204" cy="1115170"/>
            <a:chOff x="59803" y="5017281"/>
            <a:chExt cx="6680373" cy="1049061"/>
          </a:xfrm>
        </p:grpSpPr>
        <p:sp>
          <p:nvSpPr>
            <p:cNvPr id="14" name="正方形/長方形 13"/>
            <p:cNvSpPr/>
            <p:nvPr/>
          </p:nvSpPr>
          <p:spPr>
            <a:xfrm>
              <a:off x="179253" y="5080124"/>
              <a:ext cx="6441472" cy="96512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altLang="ja-JP" sz="1200" b="1" dirty="0">
                  <a:solidFill>
                    <a:schemeClr val="tx1"/>
                  </a:solidFill>
                  <a:latin typeface="メイリオ" panose="020B0604030504040204" pitchFamily="50" charset="-128"/>
                  <a:ea typeface="メイリオ" panose="020B0604030504040204" pitchFamily="50" charset="-128"/>
                </a:rPr>
                <a:t>【</a:t>
              </a:r>
              <a:r>
                <a:rPr lang="ja-JP" altLang="en-US" sz="1200" b="1" dirty="0">
                  <a:solidFill>
                    <a:schemeClr val="tx1"/>
                  </a:solidFill>
                  <a:latin typeface="メイリオ" panose="020B0604030504040204" pitchFamily="50" charset="-128"/>
                  <a:ea typeface="メイリオ" panose="020B0604030504040204" pitchFamily="50" charset="-128"/>
                </a:rPr>
                <a:t>子どもたちの可能性を育むまちづくり</a:t>
              </a:r>
              <a:r>
                <a:rPr lang="en-US" altLang="ja-JP" sz="1200" b="1" dirty="0">
                  <a:solidFill>
                    <a:schemeClr val="tx1"/>
                  </a:solidFill>
                  <a:latin typeface="メイリオ" panose="020B0604030504040204" pitchFamily="50" charset="-128"/>
                  <a:ea typeface="メイリオ" panose="020B0604030504040204" pitchFamily="50" charset="-128"/>
                </a:rPr>
                <a:t>】</a:t>
              </a:r>
            </a:p>
            <a:p>
              <a:r>
                <a:rPr lang="ja-JP" altLang="en-US" sz="1050" dirty="0">
                  <a:solidFill>
                    <a:schemeClr val="tx1"/>
                  </a:solidFill>
                  <a:latin typeface="メイリオ" panose="020B0604030504040204" pitchFamily="50" charset="-128"/>
                  <a:ea typeface="メイリオ" panose="020B0604030504040204" pitchFamily="50" charset="-128"/>
                </a:rPr>
                <a:t>①「城東区スクールロイヤー事業」（相談、教員向け研修、児童生徒への出前授業）の実施</a:t>
              </a:r>
              <a:endParaRPr lang="en-US" altLang="ja-JP" sz="1213" dirty="0">
                <a:solidFill>
                  <a:schemeClr val="tx1"/>
                </a:solidFill>
              </a:endParaRPr>
            </a:p>
            <a:p>
              <a:r>
                <a:rPr lang="ja-JP" altLang="en-US" sz="1050" dirty="0">
                  <a:solidFill>
                    <a:schemeClr val="tx1"/>
                  </a:solidFill>
                  <a:latin typeface="メイリオ" panose="020B0604030504040204" pitchFamily="50" charset="-128"/>
                  <a:ea typeface="メイリオ" panose="020B0604030504040204" pitchFamily="50" charset="-128"/>
                </a:rPr>
                <a:t>②「教職員等人材バンク」の運用による人材活用の活性化</a:t>
              </a:r>
              <a:endParaRPr lang="en-US" altLang="ja-JP" sz="1050" dirty="0">
                <a:solidFill>
                  <a:schemeClr val="tx1"/>
                </a:solidFill>
                <a:latin typeface="メイリオ" panose="020B0604030504040204" pitchFamily="50" charset="-128"/>
                <a:ea typeface="メイリオ" panose="020B0604030504040204" pitchFamily="50" charset="-128"/>
              </a:endParaRPr>
            </a:p>
            <a:p>
              <a:r>
                <a:rPr lang="ja-JP" altLang="en-US" sz="1050" dirty="0">
                  <a:solidFill>
                    <a:schemeClr val="tx1"/>
                  </a:solidFill>
                  <a:latin typeface="メイリオ" panose="020B0604030504040204" pitchFamily="50" charset="-128"/>
                  <a:ea typeface="メイリオ" panose="020B0604030504040204" pitchFamily="50" charset="-128"/>
                </a:rPr>
                <a:t>③いじめ問題などについて考える「城東区中学生サミット」の開催</a:t>
              </a:r>
              <a:endParaRPr lang="en-US" altLang="ja-JP" sz="1050" dirty="0">
                <a:solidFill>
                  <a:schemeClr val="tx1"/>
                </a:solidFill>
                <a:latin typeface="メイリオ" panose="020B0604030504040204" pitchFamily="50" charset="-128"/>
                <a:ea typeface="メイリオ" panose="020B0604030504040204" pitchFamily="50" charset="-128"/>
              </a:endParaRPr>
            </a:p>
            <a:p>
              <a:r>
                <a:rPr lang="ja-JP" altLang="en-US" sz="1050" dirty="0">
                  <a:solidFill>
                    <a:schemeClr val="tx1"/>
                  </a:solidFill>
                  <a:latin typeface="メイリオ" panose="020B0604030504040204" pitchFamily="50" charset="-128"/>
                  <a:ea typeface="メイリオ" panose="020B0604030504040204" pitchFamily="50" charset="-128"/>
                </a:rPr>
                <a:t>④スクールサポートルームや</a:t>
              </a:r>
              <a:r>
                <a:rPr lang="en-US" altLang="ja-JP" sz="1050" dirty="0">
                  <a:solidFill>
                    <a:schemeClr val="tx1"/>
                  </a:solidFill>
                  <a:latin typeface="メイリオ" panose="020B0604030504040204" pitchFamily="50" charset="-128"/>
                  <a:ea typeface="メイリオ" panose="020B0604030504040204" pitchFamily="50" charset="-128"/>
                </a:rPr>
                <a:t>JOTO</a:t>
              </a:r>
              <a:r>
                <a:rPr lang="ja-JP" altLang="en-US" sz="1050" dirty="0">
                  <a:solidFill>
                    <a:schemeClr val="tx1"/>
                  </a:solidFill>
                  <a:latin typeface="メイリオ" panose="020B0604030504040204" pitchFamily="50" charset="-128"/>
                  <a:ea typeface="メイリオ" panose="020B0604030504040204" pitchFamily="50" charset="-128"/>
                </a:rPr>
                <a:t>ふらっとおよびこどもサポートネットの連携実施の強化</a:t>
              </a:r>
              <a:endParaRPr lang="en-US" altLang="ja-JP" sz="1213" dirty="0">
                <a:solidFill>
                  <a:schemeClr val="tx1"/>
                </a:solidFill>
              </a:endParaRPr>
            </a:p>
          </p:txBody>
        </p:sp>
        <p:sp>
          <p:nvSpPr>
            <p:cNvPr id="15" name="角丸四角形 14"/>
            <p:cNvSpPr/>
            <p:nvPr/>
          </p:nvSpPr>
          <p:spPr>
            <a:xfrm>
              <a:off x="59803" y="5017281"/>
              <a:ext cx="6680373" cy="1049061"/>
            </a:xfrm>
            <a:prstGeom prst="roundRect">
              <a:avLst>
                <a:gd name="adj" fmla="val 11163"/>
              </a:avLst>
            </a:prstGeom>
            <a:noFill/>
            <a:ln>
              <a:solidFill>
                <a:srgbClr val="C0504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8" name="ホームベース 17"/>
          <p:cNvSpPr/>
          <p:nvPr/>
        </p:nvSpPr>
        <p:spPr>
          <a:xfrm>
            <a:off x="44624" y="196886"/>
            <a:ext cx="6768752" cy="363626"/>
          </a:xfrm>
          <a:prstGeom prst="homePlat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ja-JP" altLang="en-US" sz="1200" b="1" dirty="0">
                <a:latin typeface="Meiryo UI" panose="020B0604030504040204" pitchFamily="50" charset="-128"/>
                <a:ea typeface="Meiryo UI" panose="020B0604030504040204" pitchFamily="50" charset="-128"/>
                <a:cs typeface="Meiryo UI" panose="020B0604030504040204" pitchFamily="50" charset="-128"/>
              </a:rPr>
              <a:t>経営課題３　</a:t>
            </a:r>
            <a:r>
              <a:rPr lang="ja-JP" altLang="ja-JP" sz="1200" b="1" dirty="0">
                <a:latin typeface="Meiryo UI" panose="020B0604030504040204" pitchFamily="50" charset="-128"/>
                <a:ea typeface="Meiryo UI" panose="020B0604030504040204" pitchFamily="50" charset="-128"/>
                <a:cs typeface="Meiryo UI" panose="020B0604030504040204" pitchFamily="50" charset="-128"/>
              </a:rPr>
              <a:t>安心して子育てができ、心豊かに力強く未来を切り拓く子どもを育むまち</a:t>
            </a: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へ</a:t>
            </a:r>
            <a:endParaRPr lang="ja-JP" altLang="ja-JP" sz="1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1" name="角丸四角形 20"/>
          <p:cNvSpPr/>
          <p:nvPr/>
        </p:nvSpPr>
        <p:spPr>
          <a:xfrm>
            <a:off x="975176" y="4371158"/>
            <a:ext cx="5380134" cy="517562"/>
          </a:xfrm>
          <a:prstGeom prst="roundRect">
            <a:avLst>
              <a:gd name="adj" fmla="val 1570"/>
            </a:avLst>
          </a:prstGeom>
          <a:noFill/>
          <a:ln w="6350">
            <a:solidFill>
              <a:srgbClr val="C0504D"/>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r>
              <a:rPr lang="ja-JP" altLang="en-US" sz="1000" dirty="0">
                <a:solidFill>
                  <a:schemeClr val="tx1"/>
                </a:solidFill>
                <a:latin typeface="メイリオ" panose="020B0604030504040204" pitchFamily="50" charset="-128"/>
                <a:ea typeface="メイリオ" panose="020B0604030504040204" pitchFamily="50" charset="-128"/>
              </a:rPr>
              <a:t>訪問や体験イベント、子育てに役立つ情報の発信で「わくわく」楽しい子育てを応援しています。</a:t>
            </a:r>
            <a:endParaRPr lang="en-US" altLang="ja-JP" sz="1000" dirty="0">
              <a:solidFill>
                <a:schemeClr val="tx1"/>
              </a:solidFill>
              <a:latin typeface="メイリオ" panose="020B0604030504040204" pitchFamily="50" charset="-128"/>
              <a:ea typeface="メイリオ" panose="020B0604030504040204" pitchFamily="50" charset="-128"/>
            </a:endParaRPr>
          </a:p>
        </p:txBody>
      </p:sp>
      <p:grpSp>
        <p:nvGrpSpPr>
          <p:cNvPr id="22" name="グループ化 21"/>
          <p:cNvGrpSpPr/>
          <p:nvPr/>
        </p:nvGrpSpPr>
        <p:grpSpPr>
          <a:xfrm>
            <a:off x="975176" y="8427649"/>
            <a:ext cx="5754559" cy="1277879"/>
            <a:chOff x="6659531" y="2537137"/>
            <a:chExt cx="5838696" cy="2072161"/>
          </a:xfrm>
        </p:grpSpPr>
        <p:sp>
          <p:nvSpPr>
            <p:cNvPr id="23" name="正方形/長方形 22"/>
            <p:cNvSpPr/>
            <p:nvPr/>
          </p:nvSpPr>
          <p:spPr>
            <a:xfrm>
              <a:off x="6772849" y="2537137"/>
              <a:ext cx="4920244" cy="17043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304800" indent="-304800" algn="l"/>
              <a:endParaRPr lang="en-US" altLang="ja-JP" sz="1200" dirty="0">
                <a:solidFill>
                  <a:schemeClr val="tx1"/>
                </a:solidFill>
                <a:latin typeface="メイリオ" panose="020B0604030504040204" pitchFamily="50" charset="-128"/>
                <a:ea typeface="メイリオ" panose="020B0604030504040204" pitchFamily="50" charset="-128"/>
              </a:endParaRPr>
            </a:p>
            <a:p>
              <a:pPr algn="l"/>
              <a:endParaRPr lang="en-US" altLang="ja-JP" sz="1213" dirty="0">
                <a:solidFill>
                  <a:schemeClr val="tx1"/>
                </a:solidFill>
              </a:endParaRPr>
            </a:p>
            <a:p>
              <a:pPr algn="l"/>
              <a:endParaRPr lang="en-US" altLang="ja-JP" sz="1213" dirty="0">
                <a:solidFill>
                  <a:schemeClr val="tx1"/>
                </a:solidFill>
              </a:endParaRPr>
            </a:p>
            <a:p>
              <a:pPr algn="l"/>
              <a:endParaRPr lang="en-US" altLang="ja-JP" sz="1213" dirty="0">
                <a:solidFill>
                  <a:schemeClr val="tx1"/>
                </a:solidFill>
              </a:endParaRPr>
            </a:p>
            <a:p>
              <a:pPr algn="l"/>
              <a:endParaRPr lang="en-US" altLang="ja-JP" sz="1213" b="1" dirty="0">
                <a:solidFill>
                  <a:schemeClr val="tx1"/>
                </a:solidFill>
              </a:endParaRPr>
            </a:p>
            <a:p>
              <a:pPr algn="l"/>
              <a:endParaRPr lang="en-US" altLang="ja-JP" sz="1213" b="1" dirty="0">
                <a:solidFill>
                  <a:schemeClr val="tx1"/>
                </a:solidFill>
              </a:endParaRPr>
            </a:p>
            <a:p>
              <a:pPr algn="l"/>
              <a:endParaRPr lang="en-US" altLang="ja-JP" sz="1213" i="1" dirty="0">
                <a:solidFill>
                  <a:schemeClr val="tx1"/>
                </a:solidFill>
              </a:endParaRPr>
            </a:p>
            <a:p>
              <a:pPr algn="l"/>
              <a:endParaRPr lang="ja-JP" altLang="en-US" sz="1213" dirty="0">
                <a:solidFill>
                  <a:schemeClr val="tx1"/>
                </a:solidFill>
              </a:endParaRPr>
            </a:p>
          </p:txBody>
        </p:sp>
        <p:sp>
          <p:nvSpPr>
            <p:cNvPr id="24" name="角丸四角形 23"/>
            <p:cNvSpPr/>
            <p:nvPr/>
          </p:nvSpPr>
          <p:spPr>
            <a:xfrm>
              <a:off x="6659531" y="2537139"/>
              <a:ext cx="5838696" cy="2072159"/>
            </a:xfrm>
            <a:prstGeom prst="roundRect">
              <a:avLst>
                <a:gd name="adj" fmla="val 1570"/>
              </a:avLst>
            </a:prstGeom>
            <a:noFill/>
            <a:ln w="6350">
              <a:solidFill>
                <a:srgbClr val="C0504D"/>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r>
                <a:rPr lang="ja-JP" altLang="en-US" sz="1050" b="1" dirty="0">
                  <a:solidFill>
                    <a:schemeClr val="tx1"/>
                  </a:solidFill>
                  <a:latin typeface="メイリオ" panose="020B0604030504040204" pitchFamily="50" charset="-128"/>
                  <a:ea typeface="メイリオ" panose="020B0604030504040204" pitchFamily="50" charset="-128"/>
                </a:rPr>
                <a:t>城東区「いじめ撲滅宣言」の取組みについて</a:t>
              </a:r>
              <a:endParaRPr lang="en-US" altLang="ja-JP" sz="1050" b="1" dirty="0">
                <a:solidFill>
                  <a:schemeClr val="tx1"/>
                </a:solidFill>
                <a:latin typeface="メイリオ" panose="020B0604030504040204" pitchFamily="50" charset="-128"/>
                <a:ea typeface="メイリオ" panose="020B0604030504040204" pitchFamily="50" charset="-128"/>
              </a:endParaRPr>
            </a:p>
            <a:p>
              <a:r>
                <a:rPr lang="ja-JP" altLang="en-US" sz="1000" dirty="0">
                  <a:solidFill>
                    <a:schemeClr val="tx1"/>
                  </a:solidFill>
                  <a:latin typeface="メイリオ" panose="020B0604030504040204" pitchFamily="50" charset="-128"/>
                  <a:ea typeface="メイリオ" panose="020B0604030504040204" pitchFamily="50" charset="-128"/>
                </a:rPr>
                <a:t>　いじめは、いじめを受けるこどもの人権が侵害され、尊厳が損なわれる重大な問題であり、いじめる側や観衆・傍観者を含め、こどもの健全な成長にとって看過できない悪影響を及ぼす深刻な問題です。</a:t>
              </a:r>
              <a:endParaRPr lang="en-US" altLang="ja-JP" sz="1000" dirty="0">
                <a:solidFill>
                  <a:schemeClr val="tx1"/>
                </a:solidFill>
                <a:latin typeface="メイリオ" panose="020B0604030504040204" pitchFamily="50" charset="-128"/>
                <a:ea typeface="メイリオ" panose="020B0604030504040204" pitchFamily="50" charset="-128"/>
              </a:endParaRPr>
            </a:p>
            <a:p>
              <a:r>
                <a:rPr lang="ja-JP" altLang="en-US" sz="1000" dirty="0">
                  <a:solidFill>
                    <a:schemeClr val="tx1"/>
                  </a:solidFill>
                  <a:latin typeface="メイリオ" panose="020B0604030504040204" pitchFamily="50" charset="-128"/>
                  <a:ea typeface="メイリオ" panose="020B0604030504040204" pitchFamily="50" charset="-128"/>
                </a:rPr>
                <a:t>　城東区役所では、令和</a:t>
              </a:r>
              <a:r>
                <a:rPr lang="en-US" altLang="ja-JP" sz="1000" dirty="0">
                  <a:solidFill>
                    <a:schemeClr val="tx1"/>
                  </a:solidFill>
                  <a:latin typeface="メイリオ" panose="020B0604030504040204" pitchFamily="50" charset="-128"/>
                  <a:ea typeface="メイリオ" panose="020B0604030504040204" pitchFamily="50" charset="-128"/>
                </a:rPr>
                <a:t>2</a:t>
              </a:r>
              <a:r>
                <a:rPr lang="ja-JP" altLang="en-US" sz="1000" dirty="0">
                  <a:solidFill>
                    <a:schemeClr val="tx1"/>
                  </a:solidFill>
                  <a:latin typeface="メイリオ" panose="020B0604030504040204" pitchFamily="50" charset="-128"/>
                  <a:ea typeface="メイリオ" panose="020B0604030504040204" pitchFamily="50" charset="-128"/>
                </a:rPr>
                <a:t>年</a:t>
              </a:r>
              <a:r>
                <a:rPr lang="en-US" altLang="ja-JP" sz="1000" dirty="0">
                  <a:solidFill>
                    <a:schemeClr val="tx1"/>
                  </a:solidFill>
                  <a:latin typeface="メイリオ" panose="020B0604030504040204" pitchFamily="50" charset="-128"/>
                  <a:ea typeface="メイリオ" panose="020B0604030504040204" pitchFamily="50" charset="-128"/>
                </a:rPr>
                <a:t>8</a:t>
              </a:r>
              <a:r>
                <a:rPr lang="ja-JP" altLang="en-US" sz="1000" dirty="0">
                  <a:solidFill>
                    <a:schemeClr val="tx1"/>
                  </a:solidFill>
                  <a:latin typeface="メイリオ" panose="020B0604030504040204" pitchFamily="50" charset="-128"/>
                  <a:ea typeface="メイリオ" panose="020B0604030504040204" pitchFamily="50" charset="-128"/>
                </a:rPr>
                <a:t>月、いじめ撲滅を宣言し、保護者、地域の皆さまと連携しながら、いじめ撲滅をめざします。</a:t>
              </a:r>
              <a:endParaRPr lang="en-US" altLang="ja-JP" sz="1000" dirty="0">
                <a:solidFill>
                  <a:schemeClr val="tx1"/>
                </a:solidFill>
                <a:latin typeface="メイリオ" panose="020B0604030504040204" pitchFamily="50" charset="-128"/>
                <a:ea typeface="メイリオ" panose="020B0604030504040204" pitchFamily="50" charset="-128"/>
              </a:endParaRPr>
            </a:p>
          </p:txBody>
        </p:sp>
      </p:grpSp>
      <p:sp>
        <p:nvSpPr>
          <p:cNvPr id="6" name="スライド番号プレースホルダー 5"/>
          <p:cNvSpPr>
            <a:spLocks noGrp="1"/>
          </p:cNvSpPr>
          <p:nvPr>
            <p:ph type="sldNum" sz="quarter" idx="12"/>
          </p:nvPr>
        </p:nvSpPr>
        <p:spPr>
          <a:xfrm>
            <a:off x="5285184" y="9489504"/>
            <a:ext cx="1600200" cy="527402"/>
          </a:xfrm>
        </p:spPr>
        <p:txBody>
          <a:bodyPr/>
          <a:lstStyle/>
          <a:p>
            <a:fld id="{F62D3EF7-68D2-459C-881D-6CCC2777D230}" type="slidenum">
              <a:rPr lang="ja-JP" altLang="en-US" smtClean="0">
                <a:solidFill>
                  <a:prstClr val="black">
                    <a:tint val="75000"/>
                  </a:prstClr>
                </a:solidFill>
              </a:rPr>
              <a:pPr/>
              <a:t>3</a:t>
            </a:fld>
            <a:endParaRPr lang="ja-JP" altLang="en-US" dirty="0">
              <a:solidFill>
                <a:prstClr val="black">
                  <a:tint val="75000"/>
                </a:prstClr>
              </a:solidFill>
            </a:endParaRPr>
          </a:p>
        </p:txBody>
      </p:sp>
      <p:graphicFrame>
        <p:nvGraphicFramePr>
          <p:cNvPr id="13" name="表 12">
            <a:extLst>
              <a:ext uri="{FF2B5EF4-FFF2-40B4-BE49-F238E27FC236}">
                <a16:creationId xmlns:a16="http://schemas.microsoft.com/office/drawing/2014/main" id="{4D88E8F1-5FEA-55CE-4B52-E56ED098BBF1}"/>
              </a:ext>
            </a:extLst>
          </p:cNvPr>
          <p:cNvGraphicFramePr>
            <a:graphicFrameLocks noGrp="1"/>
          </p:cNvGraphicFramePr>
          <p:nvPr>
            <p:extLst>
              <p:ext uri="{D42A27DB-BD31-4B8C-83A1-F6EECF244321}">
                <p14:modId xmlns:p14="http://schemas.microsoft.com/office/powerpoint/2010/main" val="4169797996"/>
              </p:ext>
            </p:extLst>
          </p:nvPr>
        </p:nvGraphicFramePr>
        <p:xfrm>
          <a:off x="116633" y="6393160"/>
          <a:ext cx="6624735" cy="1724218"/>
        </p:xfrm>
        <a:graphic>
          <a:graphicData uri="http://schemas.openxmlformats.org/drawingml/2006/table">
            <a:tbl>
              <a:tblPr firstRow="1" bandRow="1">
                <a:tableStyleId>{5940675A-B579-460E-94D1-54222C63F5DA}</a:tableStyleId>
              </a:tblPr>
              <a:tblGrid>
                <a:gridCol w="504056">
                  <a:extLst>
                    <a:ext uri="{9D8B030D-6E8A-4147-A177-3AD203B41FA5}">
                      <a16:colId xmlns:a16="http://schemas.microsoft.com/office/drawing/2014/main" val="2081716450"/>
                    </a:ext>
                  </a:extLst>
                </a:gridCol>
                <a:gridCol w="1584176">
                  <a:extLst>
                    <a:ext uri="{9D8B030D-6E8A-4147-A177-3AD203B41FA5}">
                      <a16:colId xmlns:a16="http://schemas.microsoft.com/office/drawing/2014/main" val="552506392"/>
                    </a:ext>
                  </a:extLst>
                </a:gridCol>
                <a:gridCol w="2664296">
                  <a:extLst>
                    <a:ext uri="{9D8B030D-6E8A-4147-A177-3AD203B41FA5}">
                      <a16:colId xmlns:a16="http://schemas.microsoft.com/office/drawing/2014/main" val="1056388590"/>
                    </a:ext>
                  </a:extLst>
                </a:gridCol>
                <a:gridCol w="1872207">
                  <a:extLst>
                    <a:ext uri="{9D8B030D-6E8A-4147-A177-3AD203B41FA5}">
                      <a16:colId xmlns:a16="http://schemas.microsoft.com/office/drawing/2014/main" val="2205698346"/>
                    </a:ext>
                  </a:extLst>
                </a:gridCol>
              </a:tblGrid>
              <a:tr h="572090">
                <a:tc rowSpan="2">
                  <a:txBody>
                    <a:bodyPr/>
                    <a:lstStyle/>
                    <a:p>
                      <a:pPr marL="0" marR="0" lvl="0" indent="0" algn="ctr" defTabSz="914331"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solidFill>
                          <a:latin typeface="+mn-ea"/>
                          <a:ea typeface="+mn-ea"/>
                        </a:rPr>
                        <a:t>事業</a:t>
                      </a:r>
                      <a:endParaRPr kumimoji="1" lang="en-US" altLang="ja-JP" sz="1100" b="1" dirty="0">
                        <a:solidFill>
                          <a:schemeClr val="bg1"/>
                        </a:solidFill>
                        <a:latin typeface="+mn-ea"/>
                        <a:ea typeface="+mn-ea"/>
                      </a:endParaRPr>
                    </a:p>
                    <a:p>
                      <a:pPr marL="0" marR="0" lvl="0" indent="0" algn="ctr" defTabSz="914331"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solidFill>
                          <a:latin typeface="+mn-ea"/>
                          <a:ea typeface="+mn-ea"/>
                        </a:rPr>
                        <a:t>目標</a:t>
                      </a:r>
                    </a:p>
                  </a:txBody>
                  <a:tcPr anchor="ctr">
                    <a:solidFill>
                      <a:schemeClr val="tx2">
                        <a:lumMod val="60000"/>
                        <a:lumOff val="40000"/>
                      </a:schemeClr>
                    </a:solidFill>
                  </a:tcPr>
                </a:tc>
                <a:tc gridSpan="2">
                  <a:txBody>
                    <a:bodyPr/>
                    <a:lstStyle/>
                    <a:p>
                      <a:pPr marL="0" marR="0" lvl="0" indent="0" algn="l" defTabSz="914331" rtl="0" eaLnBrk="1" fontAlgn="auto" latinLnBrk="0" hangingPunct="1">
                        <a:lnSpc>
                          <a:spcPct val="100000"/>
                        </a:lnSpc>
                        <a:spcBef>
                          <a:spcPts val="0"/>
                        </a:spcBef>
                        <a:spcAft>
                          <a:spcPts val="0"/>
                        </a:spcAft>
                        <a:buClrTx/>
                        <a:buSzTx/>
                        <a:buFontTx/>
                        <a:buNone/>
                        <a:tabLst/>
                        <a:defRPr/>
                      </a:pPr>
                      <a:r>
                        <a:rPr kumimoji="1" lang="ja-JP" altLang="en-US" sz="1050" dirty="0">
                          <a:solidFill>
                            <a:schemeClr val="tx1"/>
                          </a:solidFill>
                        </a:rPr>
                        <a:t>「城東区教職員等人材バンク」、「城東区スクールロイヤー事業」等の区独自事業の活用が教員の働き方改革や学校の課題解決に繋がると回答する学校の割合（学校アンケート）</a:t>
                      </a:r>
                    </a:p>
                  </a:txBody>
                  <a:tcPr anchor="ctr">
                    <a:solidFill>
                      <a:schemeClr val="accent1">
                        <a:lumMod val="40000"/>
                        <a:lumOff val="60000"/>
                      </a:schemeClr>
                    </a:solidFill>
                  </a:tcPr>
                </a:tc>
                <a:tc hMerge="1">
                  <a:txBody>
                    <a:bodyPr/>
                    <a:lstStyle/>
                    <a:p>
                      <a:endParaRPr kumimoji="1" lang="ja-JP" altLang="en-US" dirty="0"/>
                    </a:p>
                  </a:txBody>
                  <a:tcPr/>
                </a:tc>
                <a:tc>
                  <a:txBody>
                    <a:bodyPr/>
                    <a:lstStyle/>
                    <a:p>
                      <a:pPr algn="l"/>
                      <a:r>
                        <a:rPr kumimoji="1" lang="en-US" altLang="ja-JP" sz="1050" dirty="0">
                          <a:solidFill>
                            <a:schemeClr val="tx1"/>
                          </a:solidFill>
                          <a:latin typeface="+mn-ea"/>
                          <a:ea typeface="+mn-ea"/>
                        </a:rPr>
                        <a:t>90</a:t>
                      </a:r>
                      <a:r>
                        <a:rPr kumimoji="1" lang="ja-JP" altLang="en-US" sz="1050" dirty="0">
                          <a:solidFill>
                            <a:schemeClr val="tx1"/>
                          </a:solidFill>
                          <a:latin typeface="+mn-ea"/>
                          <a:ea typeface="+mn-ea"/>
                        </a:rPr>
                        <a:t>％</a:t>
                      </a:r>
                      <a:endParaRPr kumimoji="1" lang="en-US" altLang="zh-TW" sz="1050" dirty="0">
                        <a:solidFill>
                          <a:schemeClr val="tx1"/>
                        </a:solidFill>
                        <a:latin typeface="+mn-ea"/>
                        <a:ea typeface="+mn-ea"/>
                      </a:endParaRPr>
                    </a:p>
                    <a:p>
                      <a:pPr algn="l"/>
                      <a:r>
                        <a:rPr kumimoji="1" lang="ja-JP" altLang="en-US" sz="1050" dirty="0">
                          <a:solidFill>
                            <a:schemeClr val="tx1"/>
                          </a:solidFill>
                        </a:rPr>
                        <a:t>（</a:t>
                      </a:r>
                      <a:r>
                        <a:rPr kumimoji="1" lang="zh-TW" altLang="en-US" sz="1050" dirty="0">
                          <a:solidFill>
                            <a:schemeClr val="tx1"/>
                          </a:solidFill>
                          <a:latin typeface="ＭＳ Ｐゴシック" panose="020B0600070205080204" pitchFamily="50" charset="-128"/>
                          <a:ea typeface="ＭＳ Ｐゴシック" panose="020B0600070205080204" pitchFamily="50" charset="-128"/>
                        </a:rPr>
                        <a:t>令和７年度実績</a:t>
                      </a:r>
                      <a:r>
                        <a:rPr kumimoji="1" lang="ja-JP" altLang="en-US" sz="1050" dirty="0">
                          <a:solidFill>
                            <a:schemeClr val="tx1"/>
                          </a:solidFill>
                          <a:latin typeface="ＭＳ Ｐゴシック" panose="020B0600070205080204" pitchFamily="50" charset="-128"/>
                          <a:ea typeface="+mn-ea"/>
                        </a:rPr>
                        <a:t>　</a:t>
                      </a:r>
                      <a:r>
                        <a:rPr kumimoji="1" lang="en-US" altLang="ja-JP" sz="1050" dirty="0">
                          <a:solidFill>
                            <a:schemeClr val="tx1"/>
                          </a:solidFill>
                          <a:latin typeface="ＭＳ Ｐゴシック" panose="020B0600070205080204" pitchFamily="50" charset="-128"/>
                          <a:ea typeface="+mn-ea"/>
                        </a:rPr>
                        <a:t>―</a:t>
                      </a:r>
                      <a:r>
                        <a:rPr kumimoji="1" lang="ja-JP" altLang="en-US" sz="1050" dirty="0">
                          <a:solidFill>
                            <a:schemeClr val="tx1"/>
                          </a:solidFill>
                        </a:rPr>
                        <a:t>％）</a:t>
                      </a:r>
                      <a:endParaRPr kumimoji="1" lang="en-US" altLang="ja-JP" sz="1050" dirty="0">
                        <a:solidFill>
                          <a:schemeClr val="tx1"/>
                        </a:solidFill>
                      </a:endParaRPr>
                    </a:p>
                  </a:txBody>
                  <a:tcPr anchor="ctr">
                    <a:solidFill>
                      <a:schemeClr val="accent1">
                        <a:lumMod val="40000"/>
                        <a:lumOff val="60000"/>
                      </a:schemeClr>
                    </a:solidFill>
                  </a:tcPr>
                </a:tc>
                <a:extLst>
                  <a:ext uri="{0D108BD9-81ED-4DB2-BD59-A6C34878D82A}">
                    <a16:rowId xmlns:a16="http://schemas.microsoft.com/office/drawing/2014/main" val="1134940929"/>
                  </a:ext>
                </a:extLst>
              </a:tr>
              <a:tr h="572090">
                <a:tc vMerge="1">
                  <a:txBody>
                    <a:bodyPr/>
                    <a:lstStyle/>
                    <a:p>
                      <a:pPr marL="0" marR="0" lvl="0" indent="0" algn="ctr" defTabSz="914331" rtl="0" eaLnBrk="1" fontAlgn="auto" latinLnBrk="0" hangingPunct="1">
                        <a:lnSpc>
                          <a:spcPct val="100000"/>
                        </a:lnSpc>
                        <a:spcBef>
                          <a:spcPts val="0"/>
                        </a:spcBef>
                        <a:spcAft>
                          <a:spcPts val="0"/>
                        </a:spcAft>
                        <a:buClrTx/>
                        <a:buSzTx/>
                        <a:buFontTx/>
                        <a:buNone/>
                        <a:tabLst/>
                        <a:defRPr/>
                      </a:pPr>
                      <a:endParaRPr kumimoji="1" lang="ja-JP" altLang="en-US" sz="1100" b="1" dirty="0">
                        <a:solidFill>
                          <a:schemeClr val="bg1"/>
                        </a:solidFill>
                        <a:latin typeface="+mn-ea"/>
                        <a:ea typeface="+mn-ea"/>
                      </a:endParaRPr>
                    </a:p>
                  </a:txBody>
                  <a:tcPr anchor="ctr">
                    <a:solidFill>
                      <a:schemeClr val="tx2">
                        <a:lumMod val="60000"/>
                        <a:lumOff val="40000"/>
                      </a:schemeClr>
                    </a:solidFill>
                  </a:tcPr>
                </a:tc>
                <a:tc gridSpan="2">
                  <a:txBody>
                    <a:bodyPr/>
                    <a:lstStyle/>
                    <a:p>
                      <a:pPr marL="0" marR="0" lvl="0" indent="0" algn="l" defTabSz="914331" rtl="0" eaLnBrk="1" fontAlgn="auto" latinLnBrk="0" hangingPunct="1">
                        <a:lnSpc>
                          <a:spcPct val="100000"/>
                        </a:lnSpc>
                        <a:spcBef>
                          <a:spcPts val="0"/>
                        </a:spcBef>
                        <a:spcAft>
                          <a:spcPts val="0"/>
                        </a:spcAft>
                        <a:buClrTx/>
                        <a:buSzTx/>
                        <a:buFontTx/>
                        <a:buNone/>
                        <a:tabLst/>
                        <a:defRPr/>
                      </a:pPr>
                      <a:r>
                        <a:rPr kumimoji="1" lang="ja-JP" altLang="en-US" sz="1050" dirty="0">
                          <a:solidFill>
                            <a:schemeClr val="tx1"/>
                          </a:solidFill>
                        </a:rPr>
                        <a:t>「中学生サミット」参加者アンケートにおける「サミットの開催がいじめを減らすことに繋がると思いますか」に対し、最も肯定的な回答をした方の割合　</a:t>
                      </a:r>
                    </a:p>
                  </a:txBody>
                  <a:tcPr anchor="ctr">
                    <a:solidFill>
                      <a:schemeClr val="accent1">
                        <a:lumMod val="40000"/>
                        <a:lumOff val="60000"/>
                      </a:schemeClr>
                    </a:solidFill>
                  </a:tcPr>
                </a:tc>
                <a:tc hMerge="1">
                  <a:txBody>
                    <a:bodyPr/>
                    <a:lstStyle/>
                    <a:p>
                      <a:endParaRPr kumimoji="1" lang="ja-JP" altLang="en-US"/>
                    </a:p>
                  </a:txBody>
                  <a:tcPr/>
                </a:tc>
                <a:tc>
                  <a:txBody>
                    <a:bodyPr/>
                    <a:lstStyle/>
                    <a:p>
                      <a:pPr algn="l"/>
                      <a:r>
                        <a:rPr kumimoji="1" lang="en-US" altLang="ja-JP" sz="1050" dirty="0">
                          <a:solidFill>
                            <a:schemeClr val="tx1"/>
                          </a:solidFill>
                          <a:latin typeface="+mn-ea"/>
                          <a:ea typeface="+mn-ea"/>
                        </a:rPr>
                        <a:t>40</a:t>
                      </a:r>
                      <a:r>
                        <a:rPr kumimoji="1" lang="zh-TW" altLang="en-US" sz="1050" dirty="0">
                          <a:solidFill>
                            <a:schemeClr val="tx1"/>
                          </a:solidFill>
                          <a:latin typeface="+mn-ea"/>
                          <a:ea typeface="+mn-ea"/>
                        </a:rPr>
                        <a:t>％</a:t>
                      </a:r>
                      <a:endParaRPr kumimoji="1" lang="en-US" altLang="zh-TW" sz="1050" dirty="0">
                        <a:solidFill>
                          <a:schemeClr val="tx1"/>
                        </a:solidFill>
                        <a:latin typeface="+mn-ea"/>
                        <a:ea typeface="+mn-ea"/>
                      </a:endParaRPr>
                    </a:p>
                    <a:p>
                      <a:pPr algn="l"/>
                      <a:r>
                        <a:rPr kumimoji="1" lang="ja-JP" altLang="en-US" sz="1050" dirty="0">
                          <a:solidFill>
                            <a:schemeClr val="tx1"/>
                          </a:solidFill>
                        </a:rPr>
                        <a:t>（</a:t>
                      </a:r>
                      <a:r>
                        <a:rPr kumimoji="1" lang="zh-TW" altLang="en-US" sz="1050" dirty="0">
                          <a:solidFill>
                            <a:schemeClr val="tx1"/>
                          </a:solidFill>
                          <a:latin typeface="ＭＳ Ｐゴシック" panose="020B0600070205080204" pitchFamily="50" charset="-128"/>
                          <a:ea typeface="ＭＳ Ｐゴシック" panose="020B0600070205080204" pitchFamily="50" charset="-128"/>
                        </a:rPr>
                        <a:t>令和７年度実績</a:t>
                      </a:r>
                      <a:r>
                        <a:rPr kumimoji="1" lang="ja-JP" altLang="en-US" sz="1050" dirty="0">
                          <a:solidFill>
                            <a:schemeClr val="tx1"/>
                          </a:solidFill>
                          <a:latin typeface="ＭＳ Ｐゴシック" panose="020B0600070205080204" pitchFamily="50" charset="-128"/>
                          <a:ea typeface="+mn-ea"/>
                        </a:rPr>
                        <a:t>　</a:t>
                      </a:r>
                      <a:r>
                        <a:rPr kumimoji="1" lang="en-US" altLang="ja-JP" sz="1050" dirty="0">
                          <a:solidFill>
                            <a:schemeClr val="tx1"/>
                          </a:solidFill>
                          <a:latin typeface="+mn-ea"/>
                          <a:ea typeface="+mn-ea"/>
                        </a:rPr>
                        <a:t>33.3</a:t>
                      </a:r>
                      <a:r>
                        <a:rPr kumimoji="1" lang="ja-JP" altLang="en-US" sz="1050" dirty="0">
                          <a:solidFill>
                            <a:schemeClr val="tx1"/>
                          </a:solidFill>
                        </a:rPr>
                        <a:t>％）</a:t>
                      </a:r>
                      <a:endParaRPr kumimoji="1" lang="en-US" altLang="ja-JP" sz="1050" dirty="0">
                        <a:solidFill>
                          <a:schemeClr val="tx1"/>
                        </a:solidFill>
                      </a:endParaRPr>
                    </a:p>
                  </a:txBody>
                  <a:tcPr anchor="ctr">
                    <a:solidFill>
                      <a:schemeClr val="accent1">
                        <a:lumMod val="40000"/>
                        <a:lumOff val="60000"/>
                      </a:schemeClr>
                    </a:solidFill>
                  </a:tcPr>
                </a:tc>
                <a:extLst>
                  <a:ext uri="{0D108BD9-81ED-4DB2-BD59-A6C34878D82A}">
                    <a16:rowId xmlns:a16="http://schemas.microsoft.com/office/drawing/2014/main" val="1371184706"/>
                  </a:ext>
                </a:extLst>
              </a:tr>
              <a:tr h="580038">
                <a:tc>
                  <a:txBody>
                    <a:bodyPr/>
                    <a:lstStyle/>
                    <a:p>
                      <a:pPr marL="0" marR="0" lvl="0" indent="0" algn="ctr" defTabSz="914331"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solidFill>
                          <a:latin typeface="+mn-ea"/>
                          <a:ea typeface="+mn-ea"/>
                        </a:rPr>
                        <a:t>達成状況</a:t>
                      </a:r>
                    </a:p>
                  </a:txBody>
                  <a:tcPr anchor="ctr">
                    <a:solidFill>
                      <a:schemeClr val="tx2">
                        <a:lumMod val="60000"/>
                        <a:lumOff val="40000"/>
                      </a:schemeClr>
                    </a:solidFill>
                  </a:tcPr>
                </a:tc>
                <a:tc>
                  <a:txBody>
                    <a:bodyPr/>
                    <a:lstStyle/>
                    <a:p>
                      <a:r>
                        <a:rPr kumimoji="1" lang="ja-JP" altLang="en-US" sz="1050" b="0" dirty="0">
                          <a:latin typeface="+mn-ea"/>
                          <a:ea typeface="+mn-ea"/>
                        </a:rPr>
                        <a:t>□　目標達成</a:t>
                      </a:r>
                      <a:endParaRPr kumimoji="1" lang="en-US" altLang="ja-JP" sz="1050" b="0" dirty="0">
                        <a:latin typeface="+mn-ea"/>
                        <a:ea typeface="+mn-ea"/>
                      </a:endParaRPr>
                    </a:p>
                    <a:p>
                      <a:r>
                        <a:rPr kumimoji="1" lang="ja-JP" altLang="en-US" sz="1050" b="0" dirty="0">
                          <a:latin typeface="+mn-ea"/>
                          <a:ea typeface="+mn-ea"/>
                        </a:rPr>
                        <a:t>□　</a:t>
                      </a:r>
                      <a:r>
                        <a:rPr kumimoji="1" lang="ja-JP" altLang="en-US" sz="1050" b="0" baseline="0" dirty="0">
                          <a:latin typeface="+mn-ea"/>
                          <a:ea typeface="+mn-ea"/>
                        </a:rPr>
                        <a:t>  </a:t>
                      </a:r>
                      <a:r>
                        <a:rPr kumimoji="1" lang="en-US" altLang="ja-JP" sz="1050" b="0" baseline="0" dirty="0">
                          <a:latin typeface="+mn-ea"/>
                          <a:ea typeface="+mn-ea"/>
                        </a:rPr>
                        <a:t>〃</a:t>
                      </a:r>
                      <a:r>
                        <a:rPr kumimoji="1" lang="ja-JP" altLang="en-US" sz="1050" b="0" baseline="0" dirty="0">
                          <a:latin typeface="+mn-ea"/>
                          <a:ea typeface="+mn-ea"/>
                        </a:rPr>
                        <a:t>　</a:t>
                      </a:r>
                      <a:r>
                        <a:rPr kumimoji="1" lang="ja-JP" altLang="en-US" sz="1050" b="0" dirty="0">
                          <a:latin typeface="+mn-ea"/>
                          <a:ea typeface="+mn-ea"/>
                        </a:rPr>
                        <a:t>未達成</a:t>
                      </a:r>
                      <a:endParaRPr kumimoji="1" lang="en-US" altLang="ja-JP" sz="1050" b="0" dirty="0">
                        <a:latin typeface="+mn-ea"/>
                        <a:ea typeface="+mn-ea"/>
                      </a:endParaRPr>
                    </a:p>
                    <a:p>
                      <a:r>
                        <a:rPr kumimoji="1" lang="ja-JP" altLang="en-US" sz="1050" b="0" dirty="0">
                          <a:latin typeface="+mn-ea"/>
                          <a:ea typeface="+mn-ea"/>
                        </a:rPr>
                        <a:t>□　その他（未測定など）</a:t>
                      </a:r>
                      <a:endParaRPr kumimoji="1" lang="en-US" altLang="ja-JP" sz="1050" b="0" dirty="0">
                        <a:latin typeface="+mn-ea"/>
                        <a:ea typeface="+mn-ea"/>
                      </a:endParaRPr>
                    </a:p>
                  </a:txBody>
                  <a:tcPr anchor="ctr">
                    <a:solidFill>
                      <a:schemeClr val="accent1">
                        <a:lumMod val="40000"/>
                        <a:lumOff val="60000"/>
                      </a:schemeClr>
                    </a:solidFill>
                  </a:tcPr>
                </a:tc>
                <a:tc gridSpan="2">
                  <a:txBody>
                    <a:bodyPr/>
                    <a:lstStyle/>
                    <a:p>
                      <a:r>
                        <a:rPr kumimoji="1" lang="en-US" altLang="ja-JP" sz="800" dirty="0">
                          <a:latin typeface="+mn-ea"/>
                          <a:ea typeface="+mn-ea"/>
                        </a:rPr>
                        <a:t>【</a:t>
                      </a:r>
                      <a:r>
                        <a:rPr kumimoji="1" lang="ja-JP" altLang="en-US" sz="800" dirty="0">
                          <a:latin typeface="+mn-ea"/>
                          <a:ea typeface="+mn-ea"/>
                        </a:rPr>
                        <a:t>目標未達成・その他の場合</a:t>
                      </a:r>
                      <a:r>
                        <a:rPr kumimoji="1" lang="en-US" altLang="ja-JP" sz="800" dirty="0">
                          <a:latin typeface="+mn-ea"/>
                          <a:ea typeface="+mn-ea"/>
                        </a:rPr>
                        <a:t>】</a:t>
                      </a:r>
                      <a:r>
                        <a:rPr kumimoji="1" lang="ja-JP" altLang="en-US" sz="800" dirty="0">
                          <a:latin typeface="+mn-ea"/>
                          <a:ea typeface="+mn-ea"/>
                        </a:rPr>
                        <a:t>課題・改善策など</a:t>
                      </a:r>
                    </a:p>
                  </a:txBody>
                  <a:tcPr>
                    <a:solidFill>
                      <a:schemeClr val="accent1">
                        <a:lumMod val="40000"/>
                        <a:lumOff val="60000"/>
                      </a:schemeClr>
                    </a:solidFill>
                  </a:tcPr>
                </a:tc>
                <a:tc hMerge="1">
                  <a:txBody>
                    <a:bodyPr/>
                    <a:lstStyle/>
                    <a:p>
                      <a:endParaRPr kumimoji="1" lang="ja-JP" altLang="en-US" dirty="0"/>
                    </a:p>
                  </a:txBody>
                  <a:tcPr/>
                </a:tc>
                <a:extLst>
                  <a:ext uri="{0D108BD9-81ED-4DB2-BD59-A6C34878D82A}">
                    <a16:rowId xmlns:a16="http://schemas.microsoft.com/office/drawing/2014/main" val="277211329"/>
                  </a:ext>
                </a:extLst>
              </a:tr>
            </a:tbl>
          </a:graphicData>
        </a:graphic>
      </p:graphicFrame>
      <p:graphicFrame>
        <p:nvGraphicFramePr>
          <p:cNvPr id="16" name="表 15">
            <a:extLst>
              <a:ext uri="{FF2B5EF4-FFF2-40B4-BE49-F238E27FC236}">
                <a16:creationId xmlns:a16="http://schemas.microsoft.com/office/drawing/2014/main" id="{63995867-E8FC-17EE-C2AC-6A5DC6911449}"/>
              </a:ext>
            </a:extLst>
          </p:cNvPr>
          <p:cNvGraphicFramePr>
            <a:graphicFrameLocks noGrp="1"/>
          </p:cNvGraphicFramePr>
          <p:nvPr>
            <p:extLst>
              <p:ext uri="{D42A27DB-BD31-4B8C-83A1-F6EECF244321}">
                <p14:modId xmlns:p14="http://schemas.microsoft.com/office/powerpoint/2010/main" val="2667102682"/>
              </p:ext>
            </p:extLst>
          </p:nvPr>
        </p:nvGraphicFramePr>
        <p:xfrm>
          <a:off x="107735" y="2432720"/>
          <a:ext cx="6624735" cy="1724218"/>
        </p:xfrm>
        <a:graphic>
          <a:graphicData uri="http://schemas.openxmlformats.org/drawingml/2006/table">
            <a:tbl>
              <a:tblPr firstRow="1" bandRow="1">
                <a:tableStyleId>{5940675A-B579-460E-94D1-54222C63F5DA}</a:tableStyleId>
              </a:tblPr>
              <a:tblGrid>
                <a:gridCol w="504056">
                  <a:extLst>
                    <a:ext uri="{9D8B030D-6E8A-4147-A177-3AD203B41FA5}">
                      <a16:colId xmlns:a16="http://schemas.microsoft.com/office/drawing/2014/main" val="2081716450"/>
                    </a:ext>
                  </a:extLst>
                </a:gridCol>
                <a:gridCol w="1584176">
                  <a:extLst>
                    <a:ext uri="{9D8B030D-6E8A-4147-A177-3AD203B41FA5}">
                      <a16:colId xmlns:a16="http://schemas.microsoft.com/office/drawing/2014/main" val="552506392"/>
                    </a:ext>
                  </a:extLst>
                </a:gridCol>
                <a:gridCol w="2664296">
                  <a:extLst>
                    <a:ext uri="{9D8B030D-6E8A-4147-A177-3AD203B41FA5}">
                      <a16:colId xmlns:a16="http://schemas.microsoft.com/office/drawing/2014/main" val="1056388590"/>
                    </a:ext>
                  </a:extLst>
                </a:gridCol>
                <a:gridCol w="1872207">
                  <a:extLst>
                    <a:ext uri="{9D8B030D-6E8A-4147-A177-3AD203B41FA5}">
                      <a16:colId xmlns:a16="http://schemas.microsoft.com/office/drawing/2014/main" val="2205698346"/>
                    </a:ext>
                  </a:extLst>
                </a:gridCol>
              </a:tblGrid>
              <a:tr h="572090">
                <a:tc rowSpan="2">
                  <a:txBody>
                    <a:bodyPr/>
                    <a:lstStyle/>
                    <a:p>
                      <a:pPr marL="0" marR="0" lvl="0" indent="0" algn="ctr" defTabSz="914331"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solidFill>
                          <a:latin typeface="+mn-ea"/>
                          <a:ea typeface="+mn-ea"/>
                        </a:rPr>
                        <a:t>事業</a:t>
                      </a:r>
                      <a:endParaRPr kumimoji="1" lang="en-US" altLang="ja-JP" sz="1100" b="1" dirty="0">
                        <a:solidFill>
                          <a:schemeClr val="bg1"/>
                        </a:solidFill>
                        <a:latin typeface="+mn-ea"/>
                        <a:ea typeface="+mn-ea"/>
                      </a:endParaRPr>
                    </a:p>
                    <a:p>
                      <a:pPr marL="0" marR="0" lvl="0" indent="0" algn="ctr" defTabSz="914331"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solidFill>
                          <a:latin typeface="+mn-ea"/>
                          <a:ea typeface="+mn-ea"/>
                        </a:rPr>
                        <a:t>目標</a:t>
                      </a:r>
                    </a:p>
                  </a:txBody>
                  <a:tcPr anchor="ctr">
                    <a:solidFill>
                      <a:schemeClr val="tx2">
                        <a:lumMod val="60000"/>
                        <a:lumOff val="40000"/>
                      </a:schemeClr>
                    </a:solidFill>
                  </a:tcPr>
                </a:tc>
                <a:tc gridSpan="2">
                  <a:txBody>
                    <a:bodyPr/>
                    <a:lstStyle/>
                    <a:p>
                      <a:pPr marL="0" marR="0" lvl="0" indent="0" algn="l" defTabSz="914331" rtl="0" eaLnBrk="1" fontAlgn="auto" latinLnBrk="0" hangingPunct="1">
                        <a:lnSpc>
                          <a:spcPct val="100000"/>
                        </a:lnSpc>
                        <a:spcBef>
                          <a:spcPts val="0"/>
                        </a:spcBef>
                        <a:spcAft>
                          <a:spcPts val="0"/>
                        </a:spcAft>
                        <a:buClrTx/>
                        <a:buSzTx/>
                        <a:buFontTx/>
                        <a:buNone/>
                        <a:tabLst/>
                        <a:defRPr/>
                      </a:pPr>
                      <a:r>
                        <a:rPr kumimoji="1" lang="ja-JP" altLang="en-US" sz="1050" dirty="0">
                          <a:solidFill>
                            <a:schemeClr val="tx1"/>
                          </a:solidFill>
                        </a:rPr>
                        <a:t>「プレパパ育児体験イベント」参加者アンケートにおける「育児体験イベントの参加により今後の子育ての不安が軽減したと思いますか」に対し、最も肯定的な回答をした方の割合</a:t>
                      </a:r>
                    </a:p>
                  </a:txBody>
                  <a:tcPr anchor="ctr">
                    <a:solidFill>
                      <a:schemeClr val="accent1">
                        <a:lumMod val="40000"/>
                        <a:lumOff val="60000"/>
                      </a:schemeClr>
                    </a:solidFill>
                  </a:tcPr>
                </a:tc>
                <a:tc hMerge="1">
                  <a:txBody>
                    <a:bodyPr/>
                    <a:lstStyle/>
                    <a:p>
                      <a:endParaRPr kumimoji="1" lang="ja-JP" altLang="en-US" dirty="0"/>
                    </a:p>
                  </a:txBody>
                  <a:tcPr/>
                </a:tc>
                <a:tc>
                  <a:txBody>
                    <a:bodyPr/>
                    <a:lstStyle/>
                    <a:p>
                      <a:pPr algn="l"/>
                      <a:r>
                        <a:rPr kumimoji="1" lang="en-US" altLang="ja-JP" sz="1050" dirty="0">
                          <a:solidFill>
                            <a:schemeClr val="tx1"/>
                          </a:solidFill>
                          <a:latin typeface="+mn-ea"/>
                          <a:ea typeface="+mn-ea"/>
                        </a:rPr>
                        <a:t>70</a:t>
                      </a:r>
                      <a:r>
                        <a:rPr kumimoji="1" lang="ja-JP" altLang="en-US" sz="1050" dirty="0">
                          <a:solidFill>
                            <a:schemeClr val="tx1"/>
                          </a:solidFill>
                          <a:latin typeface="+mn-ea"/>
                          <a:ea typeface="+mn-ea"/>
                        </a:rPr>
                        <a:t>％</a:t>
                      </a:r>
                      <a:endParaRPr kumimoji="1" lang="en-US" altLang="zh-TW" sz="1050" dirty="0">
                        <a:solidFill>
                          <a:schemeClr val="tx1"/>
                        </a:solidFill>
                        <a:latin typeface="+mn-ea"/>
                        <a:ea typeface="+mn-ea"/>
                      </a:endParaRPr>
                    </a:p>
                    <a:p>
                      <a:pPr algn="l"/>
                      <a:r>
                        <a:rPr kumimoji="1" lang="ja-JP" altLang="en-US" sz="1050" dirty="0">
                          <a:solidFill>
                            <a:schemeClr val="tx1"/>
                          </a:solidFill>
                        </a:rPr>
                        <a:t>（</a:t>
                      </a:r>
                      <a:r>
                        <a:rPr kumimoji="1" lang="zh-TW" altLang="en-US" sz="1050" dirty="0">
                          <a:solidFill>
                            <a:schemeClr val="tx1"/>
                          </a:solidFill>
                          <a:latin typeface="ＭＳ Ｐゴシック" panose="020B0600070205080204" pitchFamily="50" charset="-128"/>
                          <a:ea typeface="ＭＳ Ｐゴシック" panose="020B0600070205080204" pitchFamily="50" charset="-128"/>
                        </a:rPr>
                        <a:t>令和７年度実績</a:t>
                      </a:r>
                      <a:r>
                        <a:rPr kumimoji="1" lang="ja-JP" altLang="en-US" sz="1050" dirty="0">
                          <a:solidFill>
                            <a:schemeClr val="tx1"/>
                          </a:solidFill>
                          <a:latin typeface="ＭＳ Ｐゴシック" panose="020B0600070205080204" pitchFamily="50" charset="-128"/>
                          <a:ea typeface="+mn-ea"/>
                        </a:rPr>
                        <a:t>　</a:t>
                      </a:r>
                      <a:r>
                        <a:rPr kumimoji="1" lang="en-US" altLang="ja-JP" sz="1050" dirty="0">
                          <a:solidFill>
                            <a:schemeClr val="tx1"/>
                          </a:solidFill>
                          <a:latin typeface="ＭＳ Ｐゴシック" panose="020B0600070205080204" pitchFamily="50" charset="-128"/>
                          <a:ea typeface="+mn-ea"/>
                        </a:rPr>
                        <a:t>65</a:t>
                      </a:r>
                      <a:r>
                        <a:rPr kumimoji="1" lang="en-US" altLang="ja-JP" sz="1050" dirty="0">
                          <a:solidFill>
                            <a:schemeClr val="tx1"/>
                          </a:solidFill>
                          <a:latin typeface="+mn-ea"/>
                          <a:ea typeface="+mn-ea"/>
                        </a:rPr>
                        <a:t>.5</a:t>
                      </a:r>
                      <a:r>
                        <a:rPr kumimoji="1" lang="ja-JP" altLang="en-US" sz="1050" dirty="0">
                          <a:solidFill>
                            <a:schemeClr val="tx1"/>
                          </a:solidFill>
                        </a:rPr>
                        <a:t>％）</a:t>
                      </a:r>
                      <a:endParaRPr kumimoji="1" lang="en-US" altLang="ja-JP" sz="1050" dirty="0">
                        <a:solidFill>
                          <a:schemeClr val="tx1"/>
                        </a:solidFill>
                      </a:endParaRPr>
                    </a:p>
                  </a:txBody>
                  <a:tcPr anchor="ctr">
                    <a:solidFill>
                      <a:schemeClr val="accent1">
                        <a:lumMod val="40000"/>
                        <a:lumOff val="60000"/>
                      </a:schemeClr>
                    </a:solidFill>
                  </a:tcPr>
                </a:tc>
                <a:extLst>
                  <a:ext uri="{0D108BD9-81ED-4DB2-BD59-A6C34878D82A}">
                    <a16:rowId xmlns:a16="http://schemas.microsoft.com/office/drawing/2014/main" val="1134940929"/>
                  </a:ext>
                </a:extLst>
              </a:tr>
              <a:tr h="572090">
                <a:tc vMerge="1">
                  <a:txBody>
                    <a:bodyPr/>
                    <a:lstStyle/>
                    <a:p>
                      <a:pPr marL="0" marR="0" lvl="0" indent="0" algn="ctr" defTabSz="914331" rtl="0" eaLnBrk="1" fontAlgn="auto" latinLnBrk="0" hangingPunct="1">
                        <a:lnSpc>
                          <a:spcPct val="100000"/>
                        </a:lnSpc>
                        <a:spcBef>
                          <a:spcPts val="0"/>
                        </a:spcBef>
                        <a:spcAft>
                          <a:spcPts val="0"/>
                        </a:spcAft>
                        <a:buClrTx/>
                        <a:buSzTx/>
                        <a:buFontTx/>
                        <a:buNone/>
                        <a:tabLst/>
                        <a:defRPr/>
                      </a:pPr>
                      <a:endParaRPr kumimoji="1" lang="ja-JP" altLang="en-US" sz="1100" b="1" dirty="0">
                        <a:solidFill>
                          <a:schemeClr val="bg1"/>
                        </a:solidFill>
                        <a:latin typeface="+mn-ea"/>
                        <a:ea typeface="+mn-ea"/>
                      </a:endParaRPr>
                    </a:p>
                  </a:txBody>
                  <a:tcPr anchor="ctr">
                    <a:solidFill>
                      <a:schemeClr val="tx2">
                        <a:lumMod val="60000"/>
                        <a:lumOff val="40000"/>
                      </a:schemeClr>
                    </a:solidFill>
                  </a:tcPr>
                </a:tc>
                <a:tc gridSpan="2">
                  <a:txBody>
                    <a:bodyPr/>
                    <a:lstStyle/>
                    <a:p>
                      <a:pPr marL="0" marR="0" lvl="0" indent="0" algn="l" defTabSz="914331" rtl="0" eaLnBrk="1" fontAlgn="auto" latinLnBrk="0" hangingPunct="1">
                        <a:lnSpc>
                          <a:spcPct val="100000"/>
                        </a:lnSpc>
                        <a:spcBef>
                          <a:spcPts val="0"/>
                        </a:spcBef>
                        <a:spcAft>
                          <a:spcPts val="0"/>
                        </a:spcAft>
                        <a:buClrTx/>
                        <a:buSzTx/>
                        <a:buFontTx/>
                        <a:buNone/>
                        <a:tabLst/>
                        <a:defRPr/>
                      </a:pPr>
                      <a:r>
                        <a:rPr kumimoji="1" lang="ja-JP" altLang="en-US" sz="1050" dirty="0">
                          <a:solidFill>
                            <a:schemeClr val="tx1"/>
                          </a:solidFill>
                        </a:rPr>
                        <a:t>０歳児家庭見守り支援事業で訪問した家庭へのアンケートにおいて「子育て支援施設を利用したことがある」と回答をした方の割合</a:t>
                      </a:r>
                    </a:p>
                  </a:txBody>
                  <a:tcPr anchor="ctr">
                    <a:solidFill>
                      <a:schemeClr val="accent1">
                        <a:lumMod val="40000"/>
                        <a:lumOff val="60000"/>
                      </a:schemeClr>
                    </a:solidFill>
                  </a:tcPr>
                </a:tc>
                <a:tc hMerge="1">
                  <a:txBody>
                    <a:bodyPr/>
                    <a:lstStyle/>
                    <a:p>
                      <a:endParaRPr kumimoji="1" lang="ja-JP" altLang="en-US"/>
                    </a:p>
                  </a:txBody>
                  <a:tcPr/>
                </a:tc>
                <a:tc>
                  <a:txBody>
                    <a:bodyPr/>
                    <a:lstStyle/>
                    <a:p>
                      <a:pPr algn="l"/>
                      <a:r>
                        <a:rPr kumimoji="1" lang="en-US" altLang="ja-JP" sz="1050" dirty="0">
                          <a:solidFill>
                            <a:schemeClr val="tx1"/>
                          </a:solidFill>
                          <a:latin typeface="+mn-ea"/>
                          <a:ea typeface="+mn-ea"/>
                        </a:rPr>
                        <a:t>90</a:t>
                      </a:r>
                      <a:r>
                        <a:rPr kumimoji="1" lang="ja-JP" altLang="en-US" sz="1050" dirty="0">
                          <a:solidFill>
                            <a:schemeClr val="tx1"/>
                          </a:solidFill>
                          <a:latin typeface="+mn-ea"/>
                          <a:ea typeface="+mn-ea"/>
                        </a:rPr>
                        <a:t>％</a:t>
                      </a:r>
                      <a:endParaRPr kumimoji="1" lang="en-US" altLang="zh-TW" sz="1050" dirty="0">
                        <a:solidFill>
                          <a:schemeClr val="tx1"/>
                        </a:solidFill>
                        <a:latin typeface="+mn-ea"/>
                        <a:ea typeface="+mn-ea"/>
                      </a:endParaRPr>
                    </a:p>
                    <a:p>
                      <a:pPr algn="l"/>
                      <a:r>
                        <a:rPr kumimoji="1" lang="ja-JP" altLang="en-US" sz="1050" dirty="0">
                          <a:solidFill>
                            <a:schemeClr val="tx1"/>
                          </a:solidFill>
                        </a:rPr>
                        <a:t>（</a:t>
                      </a:r>
                      <a:r>
                        <a:rPr kumimoji="1" lang="zh-TW" altLang="en-US" sz="1050" dirty="0">
                          <a:solidFill>
                            <a:schemeClr val="tx1"/>
                          </a:solidFill>
                          <a:latin typeface="ＭＳ Ｐゴシック" panose="020B0600070205080204" pitchFamily="50" charset="-128"/>
                          <a:ea typeface="ＭＳ Ｐゴシック" panose="020B0600070205080204" pitchFamily="50" charset="-128"/>
                        </a:rPr>
                        <a:t>令和７年度実績</a:t>
                      </a:r>
                      <a:r>
                        <a:rPr kumimoji="1" lang="ja-JP" altLang="en-US" sz="1050" dirty="0">
                          <a:solidFill>
                            <a:schemeClr val="tx1"/>
                          </a:solidFill>
                          <a:latin typeface="ＭＳ Ｐゴシック" panose="020B0600070205080204" pitchFamily="50" charset="-128"/>
                          <a:ea typeface="+mn-ea"/>
                        </a:rPr>
                        <a:t>　</a:t>
                      </a:r>
                      <a:r>
                        <a:rPr kumimoji="1" lang="en-US" altLang="ja-JP" sz="1050" dirty="0">
                          <a:solidFill>
                            <a:schemeClr val="tx1"/>
                          </a:solidFill>
                          <a:latin typeface="+mn-ea"/>
                          <a:ea typeface="+mn-ea"/>
                        </a:rPr>
                        <a:t>85.7</a:t>
                      </a:r>
                      <a:r>
                        <a:rPr kumimoji="1" lang="ja-JP" altLang="en-US" sz="1050" dirty="0">
                          <a:solidFill>
                            <a:schemeClr val="tx1"/>
                          </a:solidFill>
                        </a:rPr>
                        <a:t>％）</a:t>
                      </a:r>
                      <a:endParaRPr kumimoji="1" lang="en-US" altLang="ja-JP" sz="1050" dirty="0">
                        <a:solidFill>
                          <a:schemeClr val="tx1"/>
                        </a:solidFill>
                      </a:endParaRPr>
                    </a:p>
                  </a:txBody>
                  <a:tcPr anchor="ctr">
                    <a:solidFill>
                      <a:schemeClr val="accent1">
                        <a:lumMod val="40000"/>
                        <a:lumOff val="60000"/>
                      </a:schemeClr>
                    </a:solidFill>
                  </a:tcPr>
                </a:tc>
                <a:extLst>
                  <a:ext uri="{0D108BD9-81ED-4DB2-BD59-A6C34878D82A}">
                    <a16:rowId xmlns:a16="http://schemas.microsoft.com/office/drawing/2014/main" val="1371184706"/>
                  </a:ext>
                </a:extLst>
              </a:tr>
              <a:tr h="580038">
                <a:tc>
                  <a:txBody>
                    <a:bodyPr/>
                    <a:lstStyle/>
                    <a:p>
                      <a:pPr marL="0" marR="0" lvl="0" indent="0" algn="ctr" defTabSz="914331"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solidFill>
                          <a:latin typeface="+mn-ea"/>
                          <a:ea typeface="+mn-ea"/>
                        </a:rPr>
                        <a:t>達成状況</a:t>
                      </a:r>
                    </a:p>
                  </a:txBody>
                  <a:tcPr anchor="ctr">
                    <a:solidFill>
                      <a:schemeClr val="tx2">
                        <a:lumMod val="60000"/>
                        <a:lumOff val="40000"/>
                      </a:schemeClr>
                    </a:solidFill>
                  </a:tcPr>
                </a:tc>
                <a:tc>
                  <a:txBody>
                    <a:bodyPr/>
                    <a:lstStyle/>
                    <a:p>
                      <a:r>
                        <a:rPr kumimoji="1" lang="ja-JP" altLang="en-US" sz="1050" b="0" dirty="0">
                          <a:latin typeface="+mn-ea"/>
                          <a:ea typeface="+mn-ea"/>
                        </a:rPr>
                        <a:t>□　目標達成</a:t>
                      </a:r>
                      <a:endParaRPr kumimoji="1" lang="en-US" altLang="ja-JP" sz="1050" b="0" dirty="0">
                        <a:latin typeface="+mn-ea"/>
                        <a:ea typeface="+mn-ea"/>
                      </a:endParaRPr>
                    </a:p>
                    <a:p>
                      <a:r>
                        <a:rPr kumimoji="1" lang="ja-JP" altLang="en-US" sz="1050" b="0" dirty="0">
                          <a:latin typeface="+mn-ea"/>
                          <a:ea typeface="+mn-ea"/>
                        </a:rPr>
                        <a:t>□　</a:t>
                      </a:r>
                      <a:r>
                        <a:rPr kumimoji="1" lang="ja-JP" altLang="en-US" sz="1050" b="0" baseline="0" dirty="0">
                          <a:latin typeface="+mn-ea"/>
                          <a:ea typeface="+mn-ea"/>
                        </a:rPr>
                        <a:t>  </a:t>
                      </a:r>
                      <a:r>
                        <a:rPr kumimoji="1" lang="en-US" altLang="ja-JP" sz="1050" b="0" baseline="0" dirty="0">
                          <a:latin typeface="+mn-ea"/>
                          <a:ea typeface="+mn-ea"/>
                        </a:rPr>
                        <a:t>〃</a:t>
                      </a:r>
                      <a:r>
                        <a:rPr kumimoji="1" lang="ja-JP" altLang="en-US" sz="1050" b="0" baseline="0" dirty="0">
                          <a:latin typeface="+mn-ea"/>
                          <a:ea typeface="+mn-ea"/>
                        </a:rPr>
                        <a:t>　</a:t>
                      </a:r>
                      <a:r>
                        <a:rPr kumimoji="1" lang="ja-JP" altLang="en-US" sz="1050" b="0" dirty="0">
                          <a:latin typeface="+mn-ea"/>
                          <a:ea typeface="+mn-ea"/>
                        </a:rPr>
                        <a:t>未達成</a:t>
                      </a:r>
                      <a:endParaRPr kumimoji="1" lang="en-US" altLang="ja-JP" sz="1050" b="0" dirty="0">
                        <a:latin typeface="+mn-ea"/>
                        <a:ea typeface="+mn-ea"/>
                      </a:endParaRPr>
                    </a:p>
                    <a:p>
                      <a:r>
                        <a:rPr kumimoji="1" lang="ja-JP" altLang="en-US" sz="1050" b="0" dirty="0">
                          <a:latin typeface="+mn-ea"/>
                          <a:ea typeface="+mn-ea"/>
                        </a:rPr>
                        <a:t>□　その他（未測定など）</a:t>
                      </a:r>
                      <a:endParaRPr kumimoji="1" lang="en-US" altLang="ja-JP" sz="1050" b="0" dirty="0">
                        <a:latin typeface="+mn-ea"/>
                        <a:ea typeface="+mn-ea"/>
                      </a:endParaRPr>
                    </a:p>
                  </a:txBody>
                  <a:tcPr anchor="ctr">
                    <a:solidFill>
                      <a:schemeClr val="accent1">
                        <a:lumMod val="40000"/>
                        <a:lumOff val="60000"/>
                      </a:schemeClr>
                    </a:solidFill>
                  </a:tcPr>
                </a:tc>
                <a:tc gridSpan="2">
                  <a:txBody>
                    <a:bodyPr/>
                    <a:lstStyle/>
                    <a:p>
                      <a:r>
                        <a:rPr kumimoji="1" lang="en-US" altLang="ja-JP" sz="800" dirty="0">
                          <a:latin typeface="+mn-ea"/>
                          <a:ea typeface="+mn-ea"/>
                        </a:rPr>
                        <a:t>【</a:t>
                      </a:r>
                      <a:r>
                        <a:rPr kumimoji="1" lang="ja-JP" altLang="en-US" sz="800" dirty="0">
                          <a:latin typeface="+mn-ea"/>
                          <a:ea typeface="+mn-ea"/>
                        </a:rPr>
                        <a:t>目標未達成・その他の場合</a:t>
                      </a:r>
                      <a:r>
                        <a:rPr kumimoji="1" lang="en-US" altLang="ja-JP" sz="800" dirty="0">
                          <a:latin typeface="+mn-ea"/>
                          <a:ea typeface="+mn-ea"/>
                        </a:rPr>
                        <a:t>】</a:t>
                      </a:r>
                      <a:r>
                        <a:rPr kumimoji="1" lang="ja-JP" altLang="en-US" sz="800" dirty="0">
                          <a:latin typeface="+mn-ea"/>
                          <a:ea typeface="+mn-ea"/>
                        </a:rPr>
                        <a:t>課題・改善策など</a:t>
                      </a:r>
                    </a:p>
                  </a:txBody>
                  <a:tcPr>
                    <a:solidFill>
                      <a:schemeClr val="accent1">
                        <a:lumMod val="40000"/>
                        <a:lumOff val="60000"/>
                      </a:schemeClr>
                    </a:solidFill>
                  </a:tcPr>
                </a:tc>
                <a:tc hMerge="1">
                  <a:txBody>
                    <a:bodyPr/>
                    <a:lstStyle/>
                    <a:p>
                      <a:endParaRPr kumimoji="1" lang="ja-JP" altLang="en-US" dirty="0"/>
                    </a:p>
                  </a:txBody>
                  <a:tcPr/>
                </a:tc>
                <a:extLst>
                  <a:ext uri="{0D108BD9-81ED-4DB2-BD59-A6C34878D82A}">
                    <a16:rowId xmlns:a16="http://schemas.microsoft.com/office/drawing/2014/main" val="277211329"/>
                  </a:ext>
                </a:extLst>
              </a:tr>
            </a:tbl>
          </a:graphicData>
        </a:graphic>
      </p:graphicFrame>
    </p:spTree>
    <p:extLst>
      <p:ext uri="{BB962C8B-B14F-4D97-AF65-F5344CB8AC3E}">
        <p14:creationId xmlns:p14="http://schemas.microsoft.com/office/powerpoint/2010/main" val="38120156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正方形/長方形 13"/>
          <p:cNvSpPr/>
          <p:nvPr/>
        </p:nvSpPr>
        <p:spPr>
          <a:xfrm>
            <a:off x="135561" y="5180747"/>
            <a:ext cx="6503327" cy="221545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norm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altLang="ja-JP" sz="1200" b="1" dirty="0">
                <a:solidFill>
                  <a:schemeClr val="tx1"/>
                </a:solidFill>
                <a:latin typeface="メイリオ" panose="020B0604030504040204" pitchFamily="50" charset="-128"/>
                <a:ea typeface="メイリオ" panose="020B0604030504040204" pitchFamily="50" charset="-128"/>
              </a:rPr>
              <a:t>【</a:t>
            </a:r>
            <a:r>
              <a:rPr lang="ja-JP" altLang="en-US" sz="1200" b="1" dirty="0">
                <a:solidFill>
                  <a:schemeClr val="tx1"/>
                </a:solidFill>
                <a:latin typeface="メイリオ" panose="020B0604030504040204" pitchFamily="50" charset="-128"/>
                <a:ea typeface="メイリオ" panose="020B0604030504040204" pitchFamily="50" charset="-128"/>
              </a:rPr>
              <a:t>高齢者が住み慣れた地域で安心して暮らし続けるまちづくり</a:t>
            </a:r>
            <a:r>
              <a:rPr lang="en-US" altLang="ja-JP" sz="1200" b="1" dirty="0">
                <a:solidFill>
                  <a:schemeClr val="tx1"/>
                </a:solidFill>
                <a:latin typeface="メイリオ" panose="020B0604030504040204" pitchFamily="50" charset="-128"/>
                <a:ea typeface="メイリオ" panose="020B0604030504040204" pitchFamily="50" charset="-128"/>
              </a:rPr>
              <a:t>】</a:t>
            </a:r>
          </a:p>
          <a:p>
            <a:r>
              <a:rPr lang="ja-JP" altLang="en-US" sz="1050" dirty="0">
                <a:solidFill>
                  <a:schemeClr val="tx1"/>
                </a:solidFill>
                <a:latin typeface="メイリオ" panose="020B0604030504040204" pitchFamily="50" charset="-128"/>
                <a:ea typeface="メイリオ" panose="020B0604030504040204" pitchFamily="50" charset="-128"/>
              </a:rPr>
              <a:t>　医療・介護・福祉関係機関が円滑に連携し、一体的に提供する「地域包括ケアシステム」の構築や「</a:t>
            </a:r>
            <a:r>
              <a:rPr lang="en-US" altLang="ja-JP" sz="1050" dirty="0">
                <a:solidFill>
                  <a:schemeClr val="tx1"/>
                </a:solidFill>
                <a:latin typeface="メイリオ" panose="020B0604030504040204" pitchFamily="50" charset="-128"/>
                <a:ea typeface="メイリオ" panose="020B0604030504040204" pitchFamily="50" charset="-128"/>
              </a:rPr>
              <a:t>ACP</a:t>
            </a:r>
            <a:r>
              <a:rPr lang="ja-JP" altLang="en-US" sz="1050" dirty="0">
                <a:solidFill>
                  <a:schemeClr val="tx1"/>
                </a:solidFill>
                <a:latin typeface="メイリオ" panose="020B0604030504040204" pitchFamily="50" charset="-128"/>
                <a:ea typeface="メイリオ" panose="020B0604030504040204" pitchFamily="50" charset="-128"/>
              </a:rPr>
              <a:t>：アドバンス・ケア・プランニング」の普及啓発をより一層進めていくため、下記の取組みを実施</a:t>
            </a:r>
            <a:endParaRPr lang="en-US" altLang="ja-JP" sz="1050" dirty="0">
              <a:solidFill>
                <a:schemeClr val="tx1"/>
              </a:solidFill>
              <a:latin typeface="メイリオ" panose="020B0604030504040204" pitchFamily="50" charset="-128"/>
              <a:ea typeface="メイリオ" panose="020B0604030504040204" pitchFamily="50" charset="-128"/>
            </a:endParaRPr>
          </a:p>
          <a:p>
            <a:r>
              <a:rPr lang="ja-JP" altLang="en-US" sz="1050" dirty="0">
                <a:solidFill>
                  <a:schemeClr val="tx1"/>
                </a:solidFill>
                <a:latin typeface="メイリオ" panose="020B0604030504040204" pitchFamily="50" charset="-128"/>
                <a:ea typeface="メイリオ" panose="020B0604030504040204" pitchFamily="50" charset="-128"/>
              </a:rPr>
              <a:t>　①「在宅医療・介護連携推進ネットワーク会議」を継続的に開催し、医療・介護関係者の情報共有や連携</a:t>
            </a:r>
            <a:endParaRPr lang="en-US" altLang="ja-JP" sz="1050" dirty="0">
              <a:solidFill>
                <a:schemeClr val="tx1"/>
              </a:solidFill>
              <a:latin typeface="メイリオ" panose="020B0604030504040204" pitchFamily="50" charset="-128"/>
              <a:ea typeface="メイリオ" panose="020B0604030504040204" pitchFamily="50" charset="-128"/>
            </a:endParaRPr>
          </a:p>
          <a:p>
            <a:r>
              <a:rPr lang="ja-JP" altLang="en-US" sz="1050" dirty="0">
                <a:solidFill>
                  <a:schemeClr val="tx1"/>
                </a:solidFill>
                <a:latin typeface="メイリオ" panose="020B0604030504040204" pitchFamily="50" charset="-128"/>
                <a:ea typeface="メイリオ" panose="020B0604030504040204" pitchFamily="50" charset="-128"/>
              </a:rPr>
              <a:t>　　を推進</a:t>
            </a:r>
            <a:endParaRPr lang="en-US" altLang="ja-JP" sz="1050" dirty="0">
              <a:solidFill>
                <a:schemeClr val="tx1"/>
              </a:solidFill>
              <a:latin typeface="メイリオ" panose="020B0604030504040204" pitchFamily="50" charset="-128"/>
              <a:ea typeface="メイリオ" panose="020B0604030504040204" pitchFamily="50" charset="-128"/>
            </a:endParaRPr>
          </a:p>
          <a:p>
            <a:r>
              <a:rPr lang="ja-JP" altLang="en-US" sz="1050" dirty="0">
                <a:solidFill>
                  <a:schemeClr val="tx1"/>
                </a:solidFill>
                <a:latin typeface="メイリオ" panose="020B0604030504040204" pitchFamily="50" charset="-128"/>
                <a:ea typeface="メイリオ" panose="020B0604030504040204" pitchFamily="50" charset="-128"/>
              </a:rPr>
              <a:t>　②多職種研修会の開催</a:t>
            </a:r>
            <a:endParaRPr lang="en-US" altLang="ja-JP" sz="1050" dirty="0">
              <a:solidFill>
                <a:schemeClr val="tx1"/>
              </a:solidFill>
              <a:latin typeface="メイリオ" panose="020B0604030504040204" pitchFamily="50" charset="-128"/>
              <a:ea typeface="メイリオ" panose="020B0604030504040204" pitchFamily="50" charset="-128"/>
            </a:endParaRPr>
          </a:p>
          <a:p>
            <a:r>
              <a:rPr lang="ja-JP" altLang="en-US" sz="1050" dirty="0">
                <a:solidFill>
                  <a:schemeClr val="tx1"/>
                </a:solidFill>
                <a:latin typeface="メイリオ" panose="020B0604030504040204" pitchFamily="50" charset="-128"/>
                <a:ea typeface="メイリオ" panose="020B0604030504040204" pitchFamily="50" charset="-128"/>
              </a:rPr>
              <a:t>　③地域の医療・介護の資源の把握と活用</a:t>
            </a:r>
            <a:endParaRPr lang="en-US" altLang="ja-JP" sz="1050" dirty="0">
              <a:solidFill>
                <a:schemeClr val="tx1"/>
              </a:solidFill>
              <a:latin typeface="メイリオ" panose="020B0604030504040204" pitchFamily="50" charset="-128"/>
              <a:ea typeface="メイリオ" panose="020B0604030504040204" pitchFamily="50" charset="-128"/>
            </a:endParaRPr>
          </a:p>
          <a:p>
            <a:r>
              <a:rPr lang="ja-JP" altLang="en-US" sz="1050" dirty="0">
                <a:solidFill>
                  <a:schemeClr val="tx1"/>
                </a:solidFill>
                <a:latin typeface="メイリオ" panose="020B0604030504040204" pitchFamily="50" charset="-128"/>
                <a:ea typeface="メイリオ" panose="020B0604030504040204" pitchFamily="50" charset="-128"/>
              </a:rPr>
              <a:t>　④病気・介護に直面した人・家族に対して心構えや選択について医療・介護等専門職が共に考えるサポー</a:t>
            </a:r>
            <a:endParaRPr lang="en-US" altLang="ja-JP" sz="1050" dirty="0">
              <a:solidFill>
                <a:schemeClr val="tx1"/>
              </a:solidFill>
              <a:latin typeface="メイリオ" panose="020B0604030504040204" pitchFamily="50" charset="-128"/>
              <a:ea typeface="メイリオ" panose="020B0604030504040204" pitchFamily="50" charset="-128"/>
            </a:endParaRPr>
          </a:p>
          <a:p>
            <a:r>
              <a:rPr lang="ja-JP" altLang="en-US" sz="1050" dirty="0">
                <a:solidFill>
                  <a:schemeClr val="tx1"/>
                </a:solidFill>
                <a:latin typeface="メイリオ" panose="020B0604030504040204" pitchFamily="50" charset="-128"/>
                <a:ea typeface="メイリオ" panose="020B0604030504040204" pitchFamily="50" charset="-128"/>
              </a:rPr>
              <a:t>　　ト体制を促進するための「</a:t>
            </a:r>
            <a:r>
              <a:rPr lang="en-US" altLang="ja-JP" sz="1050" dirty="0">
                <a:solidFill>
                  <a:schemeClr val="tx1"/>
                </a:solidFill>
                <a:latin typeface="メイリオ" panose="020B0604030504040204" pitchFamily="50" charset="-128"/>
                <a:ea typeface="メイリオ" panose="020B0604030504040204" pitchFamily="50" charset="-128"/>
              </a:rPr>
              <a:t>ACP</a:t>
            </a:r>
            <a:r>
              <a:rPr lang="ja-JP" altLang="en-US" sz="1050" dirty="0">
                <a:solidFill>
                  <a:schemeClr val="tx1"/>
                </a:solidFill>
                <a:latin typeface="メイリオ" panose="020B0604030504040204" pitchFamily="50" charset="-128"/>
                <a:ea typeface="メイリオ" panose="020B0604030504040204" pitchFamily="50" charset="-128"/>
              </a:rPr>
              <a:t>地域普及推進サポーター」の育成</a:t>
            </a:r>
            <a:endParaRPr lang="en-US" altLang="ja-JP" sz="1050" dirty="0">
              <a:solidFill>
                <a:schemeClr val="tx1"/>
              </a:solidFill>
              <a:latin typeface="メイリオ" panose="020B0604030504040204" pitchFamily="50" charset="-128"/>
              <a:ea typeface="メイリオ" panose="020B0604030504040204" pitchFamily="50" charset="-128"/>
            </a:endParaRPr>
          </a:p>
          <a:p>
            <a:pPr marL="266700" indent="-266700"/>
            <a:r>
              <a:rPr lang="ja-JP" altLang="en-US" sz="1050" dirty="0">
                <a:solidFill>
                  <a:schemeClr val="tx1"/>
                </a:solidFill>
                <a:latin typeface="メイリオ" panose="020B0604030504040204" pitchFamily="50" charset="-128"/>
                <a:ea typeface="メイリオ" panose="020B0604030504040204" pitchFamily="50" charset="-128"/>
              </a:rPr>
              <a:t>　⑤「</a:t>
            </a:r>
            <a:r>
              <a:rPr lang="en-US" altLang="ja-JP" sz="1050" dirty="0">
                <a:solidFill>
                  <a:schemeClr val="tx1"/>
                </a:solidFill>
                <a:latin typeface="メイリオ" panose="020B0604030504040204" pitchFamily="50" charset="-128"/>
                <a:ea typeface="メイリオ" panose="020B0604030504040204" pitchFamily="50" charset="-128"/>
              </a:rPr>
              <a:t>ACP</a:t>
            </a:r>
            <a:r>
              <a:rPr lang="ja-JP" altLang="en-US" sz="1050" dirty="0">
                <a:solidFill>
                  <a:schemeClr val="tx1"/>
                </a:solidFill>
                <a:latin typeface="メイリオ" panose="020B0604030504040204" pitchFamily="50" charset="-128"/>
                <a:ea typeface="メイリオ" panose="020B0604030504040204" pitchFamily="50" charset="-128"/>
              </a:rPr>
              <a:t>（人生会議）」について、推進月間などの機会をとらまえた区広報誌などでの区民周知</a:t>
            </a:r>
            <a:endParaRPr lang="en-US" altLang="ja-JP" sz="1213" i="1" dirty="0">
              <a:solidFill>
                <a:schemeClr val="tx1"/>
              </a:solidFill>
            </a:endParaRPr>
          </a:p>
        </p:txBody>
      </p:sp>
      <p:sp>
        <p:nvSpPr>
          <p:cNvPr id="15" name="角丸四角形 14"/>
          <p:cNvSpPr/>
          <p:nvPr/>
        </p:nvSpPr>
        <p:spPr>
          <a:xfrm>
            <a:off x="112659" y="5180747"/>
            <a:ext cx="6632682" cy="2292533"/>
          </a:xfrm>
          <a:prstGeom prst="roundRect">
            <a:avLst>
              <a:gd name="adj" fmla="val 11163"/>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ホームベース 17"/>
          <p:cNvSpPr/>
          <p:nvPr/>
        </p:nvSpPr>
        <p:spPr>
          <a:xfrm>
            <a:off x="44624" y="239941"/>
            <a:ext cx="6768752" cy="341525"/>
          </a:xfrm>
          <a:prstGeom prst="homePlat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ja-JP" altLang="en-US" sz="1200" b="1" dirty="0">
                <a:latin typeface="Meiryo UI" panose="020B0604030504040204" pitchFamily="50" charset="-128"/>
                <a:ea typeface="Meiryo UI" panose="020B0604030504040204" pitchFamily="50" charset="-128"/>
                <a:cs typeface="Meiryo UI" panose="020B0604030504040204" pitchFamily="50" charset="-128"/>
              </a:rPr>
              <a:t>経営課題４　</a:t>
            </a:r>
            <a:r>
              <a:rPr lang="ja-JP" altLang="ja-JP" sz="1200" b="1" dirty="0">
                <a:latin typeface="Meiryo UI" panose="020B0604030504040204" pitchFamily="50" charset="-128"/>
                <a:ea typeface="Meiryo UI" panose="020B0604030504040204" pitchFamily="50" charset="-128"/>
                <a:cs typeface="Meiryo UI" panose="020B0604030504040204" pitchFamily="50" charset="-128"/>
              </a:rPr>
              <a:t>地域が支えあい、住み</a:t>
            </a: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慣れた</a:t>
            </a:r>
            <a:r>
              <a:rPr lang="ja-JP" altLang="ja-JP" sz="1200" b="1" dirty="0">
                <a:latin typeface="Meiryo UI" panose="020B0604030504040204" pitchFamily="50" charset="-128"/>
                <a:ea typeface="Meiryo UI" panose="020B0604030504040204" pitchFamily="50" charset="-128"/>
                <a:cs typeface="Meiryo UI" panose="020B0604030504040204" pitchFamily="50" charset="-128"/>
              </a:rPr>
              <a:t>場所で安心して暮らせるまちへ</a:t>
            </a:r>
            <a:endParaRPr lang="ja-JP" altLang="ja-JP"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スライド番号プレースホルダー 3"/>
          <p:cNvSpPr>
            <a:spLocks noGrp="1"/>
          </p:cNvSpPr>
          <p:nvPr>
            <p:ph type="sldNum" sz="quarter" idx="12"/>
          </p:nvPr>
        </p:nvSpPr>
        <p:spPr>
          <a:xfrm>
            <a:off x="5285184" y="9489504"/>
            <a:ext cx="1600200" cy="527402"/>
          </a:xfrm>
        </p:spPr>
        <p:txBody>
          <a:bodyPr/>
          <a:lstStyle/>
          <a:p>
            <a:fld id="{F62D3EF7-68D2-459C-881D-6CCC2777D230}" type="slidenum">
              <a:rPr lang="ja-JP" altLang="en-US" smtClean="0">
                <a:solidFill>
                  <a:prstClr val="black">
                    <a:tint val="75000"/>
                  </a:prstClr>
                </a:solidFill>
              </a:rPr>
              <a:pPr/>
              <a:t>4</a:t>
            </a:fld>
            <a:endParaRPr lang="ja-JP" altLang="en-US" dirty="0">
              <a:solidFill>
                <a:prstClr val="black">
                  <a:tint val="75000"/>
                </a:prstClr>
              </a:solidFill>
            </a:endParaRPr>
          </a:p>
        </p:txBody>
      </p:sp>
      <p:sp>
        <p:nvSpPr>
          <p:cNvPr id="3" name="正方形/長方形 2"/>
          <p:cNvSpPr/>
          <p:nvPr/>
        </p:nvSpPr>
        <p:spPr>
          <a:xfrm>
            <a:off x="260647" y="730047"/>
            <a:ext cx="6378241" cy="278465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norm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altLang="ja-JP" sz="1200" b="1" dirty="0">
                <a:solidFill>
                  <a:schemeClr val="tx1"/>
                </a:solidFill>
                <a:latin typeface="メイリオ" panose="020B0604030504040204" pitchFamily="50" charset="-128"/>
                <a:ea typeface="メイリオ" panose="020B0604030504040204" pitchFamily="50" charset="-128"/>
              </a:rPr>
              <a:t>【</a:t>
            </a:r>
            <a:r>
              <a:rPr lang="ja-JP" altLang="en-US" sz="1200" b="1" dirty="0">
                <a:solidFill>
                  <a:schemeClr val="tx1"/>
                </a:solidFill>
                <a:latin typeface="メイリオ" panose="020B0604030504040204" pitchFamily="50" charset="-128"/>
                <a:ea typeface="メイリオ" panose="020B0604030504040204" pitchFamily="50" charset="-128"/>
              </a:rPr>
              <a:t>高齢者、</a:t>
            </a:r>
            <a:r>
              <a:rPr lang="ja-JP" altLang="en-US" sz="1200" b="1" dirty="0" err="1">
                <a:solidFill>
                  <a:schemeClr val="tx1"/>
                </a:solidFill>
                <a:latin typeface="メイリオ" panose="020B0604030504040204" pitchFamily="50" charset="-128"/>
                <a:ea typeface="メイリオ" panose="020B0604030504040204" pitchFamily="50" charset="-128"/>
              </a:rPr>
              <a:t>障がい</a:t>
            </a:r>
            <a:r>
              <a:rPr lang="ja-JP" altLang="en-US" sz="1200" b="1" dirty="0">
                <a:solidFill>
                  <a:schemeClr val="tx1"/>
                </a:solidFill>
                <a:latin typeface="メイリオ" panose="020B0604030504040204" pitchFamily="50" charset="-128"/>
                <a:ea typeface="メイリオ" panose="020B0604030504040204" pitchFamily="50" charset="-128"/>
              </a:rPr>
              <a:t>者、子どもを地域が互いに見守り、支えあうまちづくり</a:t>
            </a:r>
            <a:r>
              <a:rPr lang="en-US" altLang="ja-JP" sz="1200" b="1" dirty="0">
                <a:solidFill>
                  <a:schemeClr val="tx1"/>
                </a:solidFill>
                <a:latin typeface="メイリオ" panose="020B0604030504040204" pitchFamily="50" charset="-128"/>
                <a:ea typeface="メイリオ" panose="020B0604030504040204" pitchFamily="50" charset="-128"/>
              </a:rPr>
              <a:t>】</a:t>
            </a:r>
          </a:p>
          <a:p>
            <a:pPr algn="l"/>
            <a:r>
              <a:rPr lang="ja-JP" altLang="en-US" sz="1050" dirty="0">
                <a:solidFill>
                  <a:schemeClr val="tx1"/>
                </a:solidFill>
                <a:latin typeface="メイリオ" panose="020B0604030504040204" pitchFamily="50" charset="-128"/>
                <a:ea typeface="メイリオ" panose="020B0604030504040204" pitchFamily="50" charset="-128"/>
              </a:rPr>
              <a:t>①地域福祉プラン、食育推進プラン、健康増進プランの推進</a:t>
            </a:r>
            <a:endParaRPr lang="en-US" altLang="ja-JP" sz="1050" dirty="0">
              <a:solidFill>
                <a:schemeClr val="tx1"/>
              </a:solidFill>
              <a:latin typeface="メイリオ" panose="020B0604030504040204" pitchFamily="50" charset="-128"/>
              <a:ea typeface="メイリオ" panose="020B0604030504040204" pitchFamily="50" charset="-128"/>
            </a:endParaRPr>
          </a:p>
          <a:p>
            <a:pPr algn="l"/>
            <a:r>
              <a:rPr lang="ja-JP" altLang="en-US" sz="1050" dirty="0">
                <a:solidFill>
                  <a:schemeClr val="tx1"/>
                </a:solidFill>
                <a:latin typeface="メイリオ" panose="020B0604030504040204" pitchFamily="50" charset="-128"/>
                <a:ea typeface="メイリオ" panose="020B0604030504040204" pitchFamily="50" charset="-128"/>
              </a:rPr>
              <a:t>　・同プランに基づく計画的な進捗管理</a:t>
            </a:r>
            <a:endParaRPr lang="en-US" altLang="ja-JP" sz="1050" dirty="0">
              <a:solidFill>
                <a:schemeClr val="tx1"/>
              </a:solidFill>
              <a:latin typeface="メイリオ" panose="020B0604030504040204" pitchFamily="50" charset="-128"/>
              <a:ea typeface="メイリオ" panose="020B0604030504040204" pitchFamily="50" charset="-128"/>
            </a:endParaRPr>
          </a:p>
          <a:p>
            <a:pPr algn="l"/>
            <a:r>
              <a:rPr lang="ja-JP" altLang="en-US" sz="1050" dirty="0">
                <a:solidFill>
                  <a:schemeClr val="tx1"/>
                </a:solidFill>
                <a:latin typeface="メイリオ" panose="020B0604030504040204" pitchFamily="50" charset="-128"/>
                <a:ea typeface="メイリオ" panose="020B0604030504040204" pitchFamily="50" charset="-128"/>
              </a:rPr>
              <a:t>②地域福祉支援事業</a:t>
            </a:r>
            <a:endParaRPr lang="en-US" altLang="ja-JP" sz="1050" dirty="0">
              <a:solidFill>
                <a:schemeClr val="tx1"/>
              </a:solidFill>
              <a:latin typeface="メイリオ" panose="020B0604030504040204" pitchFamily="50" charset="-128"/>
              <a:ea typeface="メイリオ" panose="020B0604030504040204" pitchFamily="50" charset="-128"/>
            </a:endParaRPr>
          </a:p>
          <a:p>
            <a:pPr algn="l"/>
            <a:r>
              <a:rPr lang="ja-JP" altLang="en-US" sz="1050" dirty="0">
                <a:solidFill>
                  <a:schemeClr val="tx1"/>
                </a:solidFill>
                <a:latin typeface="メイリオ" panose="020B0604030504040204" pitchFamily="50" charset="-128"/>
                <a:ea typeface="メイリオ" panose="020B0604030504040204" pitchFamily="50" charset="-128"/>
              </a:rPr>
              <a:t>　・「地域サポーター」を中心とした地域における要援護者の情報収集、災害時要配慮者支援の推進</a:t>
            </a:r>
            <a:endParaRPr lang="en-US" altLang="ja-JP" sz="1050" dirty="0">
              <a:solidFill>
                <a:schemeClr val="tx1"/>
              </a:solidFill>
              <a:latin typeface="メイリオ" panose="020B0604030504040204" pitchFamily="50" charset="-128"/>
              <a:ea typeface="メイリオ" panose="020B0604030504040204" pitchFamily="50" charset="-128"/>
            </a:endParaRPr>
          </a:p>
          <a:p>
            <a:pPr marL="257175" indent="-257175" algn="l"/>
            <a:r>
              <a:rPr lang="ja-JP" altLang="en-US" sz="1050" dirty="0">
                <a:solidFill>
                  <a:schemeClr val="tx1"/>
                </a:solidFill>
                <a:latin typeface="メイリオ" panose="020B0604030504040204" pitchFamily="50" charset="-128"/>
                <a:ea typeface="メイリオ" panose="020B0604030504040204" pitchFamily="50" charset="-128"/>
              </a:rPr>
              <a:t>　・「推進コーディネーター」を中心とした、各校下における地域の実情に応じた多様な取組の推進支援</a:t>
            </a:r>
            <a:endParaRPr lang="en-US" altLang="ja-JP" sz="1050" dirty="0">
              <a:solidFill>
                <a:schemeClr val="tx1"/>
              </a:solidFill>
              <a:latin typeface="メイリオ" panose="020B0604030504040204" pitchFamily="50" charset="-128"/>
              <a:ea typeface="メイリオ" panose="020B0604030504040204" pitchFamily="50" charset="-128"/>
            </a:endParaRPr>
          </a:p>
          <a:p>
            <a:pPr marL="257175" indent="-257175" algn="l"/>
            <a:r>
              <a:rPr lang="ja-JP" altLang="en-US" sz="1050" dirty="0">
                <a:solidFill>
                  <a:schemeClr val="tx1"/>
                </a:solidFill>
                <a:latin typeface="メイリオ" panose="020B0604030504040204" pitchFamily="50" charset="-128"/>
                <a:ea typeface="メイリオ" panose="020B0604030504040204" pitchFamily="50" charset="-128"/>
              </a:rPr>
              <a:t>　・地域における見守り、相談支援を行う専門機関及び行政等のネットワークを強化することによる、必要な人に必要な支援が届く取組みの推進</a:t>
            </a:r>
            <a:endParaRPr lang="en-US" altLang="ja-JP" sz="1050" dirty="0">
              <a:solidFill>
                <a:schemeClr val="tx1"/>
              </a:solidFill>
              <a:latin typeface="メイリオ" panose="020B0604030504040204" pitchFamily="50" charset="-128"/>
              <a:ea typeface="メイリオ" panose="020B0604030504040204" pitchFamily="50" charset="-128"/>
            </a:endParaRPr>
          </a:p>
          <a:p>
            <a:pPr marL="257175" indent="-257175" algn="l"/>
            <a:r>
              <a:rPr lang="ja-JP" altLang="en-US" sz="1050" dirty="0">
                <a:solidFill>
                  <a:schemeClr val="tx1"/>
                </a:solidFill>
                <a:latin typeface="メイリオ" panose="020B0604030504040204" pitchFamily="50" charset="-128"/>
                <a:ea typeface="メイリオ" panose="020B0604030504040204" pitchFamily="50" charset="-128"/>
              </a:rPr>
              <a:t>　・災害時において生命、健康、福祉を守るため、医療・福祉、防災の関係団体で構成する会議等を通じた情報の共有。訓練の実施などの医療・福祉と防災の連携強化</a:t>
            </a:r>
          </a:p>
          <a:p>
            <a:r>
              <a:rPr lang="ja-JP" altLang="en-US" sz="1050" dirty="0">
                <a:solidFill>
                  <a:schemeClr val="tx1"/>
                </a:solidFill>
                <a:latin typeface="メイリオ" panose="020B0604030504040204" pitchFamily="50" charset="-128"/>
                <a:ea typeface="メイリオ" panose="020B0604030504040204" pitchFamily="50" charset="-128"/>
              </a:rPr>
              <a:t>③地域における要援護者の見守りネットワーク強化事業［区</a:t>
            </a:r>
            <a:r>
              <a:rPr lang="en-US" altLang="ja-JP" sz="1050" dirty="0">
                <a:solidFill>
                  <a:schemeClr val="tx1"/>
                </a:solidFill>
                <a:latin typeface="メイリオ" panose="020B0604030504040204" pitchFamily="50" charset="-128"/>
                <a:ea typeface="メイリオ" panose="020B0604030504040204" pitchFamily="50" charset="-128"/>
              </a:rPr>
              <a:t>CM</a:t>
            </a:r>
            <a:r>
              <a:rPr lang="ja-JP" altLang="en-US" sz="1050" dirty="0">
                <a:solidFill>
                  <a:schemeClr val="tx1"/>
                </a:solidFill>
                <a:latin typeface="メイリオ" panose="020B0604030504040204" pitchFamily="50" charset="-128"/>
                <a:ea typeface="メイリオ" panose="020B0604030504040204" pitchFamily="50" charset="-128"/>
              </a:rPr>
              <a:t>事業（福祉局）］</a:t>
            </a:r>
            <a:endParaRPr lang="en-US" altLang="ja-JP" sz="1050" dirty="0">
              <a:solidFill>
                <a:schemeClr val="tx1"/>
              </a:solidFill>
              <a:latin typeface="メイリオ" panose="020B0604030504040204" pitchFamily="50" charset="-128"/>
              <a:ea typeface="メイリオ" panose="020B0604030504040204" pitchFamily="50" charset="-128"/>
            </a:endParaRPr>
          </a:p>
          <a:p>
            <a:pPr algn="l"/>
            <a:r>
              <a:rPr lang="ja-JP" altLang="en-US" sz="1050" dirty="0">
                <a:solidFill>
                  <a:schemeClr val="tx1"/>
                </a:solidFill>
                <a:latin typeface="メイリオ" panose="020B0604030504040204" pitchFamily="50" charset="-128"/>
                <a:ea typeface="メイリオ" panose="020B0604030504040204" pitchFamily="50" charset="-128"/>
              </a:rPr>
              <a:t>　・要援護者情報の整備、見守り活動の強化</a:t>
            </a:r>
            <a:endParaRPr lang="en-US" altLang="ja-JP" sz="1050" dirty="0">
              <a:solidFill>
                <a:schemeClr val="tx1"/>
              </a:solidFill>
              <a:latin typeface="メイリオ" panose="020B0604030504040204" pitchFamily="50" charset="-128"/>
              <a:ea typeface="メイリオ" panose="020B0604030504040204" pitchFamily="50" charset="-128"/>
            </a:endParaRPr>
          </a:p>
          <a:p>
            <a:pPr algn="l"/>
            <a:r>
              <a:rPr lang="ja-JP" altLang="en-US" sz="1050" dirty="0">
                <a:solidFill>
                  <a:schemeClr val="tx1"/>
                </a:solidFill>
                <a:latin typeface="メイリオ" panose="020B0604030504040204" pitchFamily="50" charset="-128"/>
                <a:ea typeface="メイリオ" panose="020B0604030504040204" pitchFamily="50" charset="-128"/>
              </a:rPr>
              <a:t>　・孤立世帯等への専門的対応</a:t>
            </a:r>
            <a:endParaRPr lang="en-US" altLang="ja-JP" sz="1050" dirty="0">
              <a:solidFill>
                <a:schemeClr val="tx1"/>
              </a:solidFill>
              <a:latin typeface="メイリオ" panose="020B0604030504040204" pitchFamily="50" charset="-128"/>
              <a:ea typeface="メイリオ" panose="020B0604030504040204" pitchFamily="50" charset="-128"/>
            </a:endParaRPr>
          </a:p>
          <a:p>
            <a:pPr algn="l"/>
            <a:r>
              <a:rPr lang="ja-JP" altLang="en-US" sz="1050" dirty="0">
                <a:solidFill>
                  <a:schemeClr val="tx1"/>
                </a:solidFill>
                <a:latin typeface="メイリオ" panose="020B0604030504040204" pitchFamily="50" charset="-128"/>
                <a:ea typeface="メイリオ" panose="020B0604030504040204" pitchFamily="50" charset="-128"/>
              </a:rPr>
              <a:t>　・認知症高齢者等の行方不明時の早期発見</a:t>
            </a:r>
            <a:endParaRPr lang="en-US" altLang="ja-JP" sz="1050" dirty="0">
              <a:solidFill>
                <a:schemeClr val="tx1"/>
              </a:solidFill>
              <a:latin typeface="メイリオ" panose="020B0604030504040204" pitchFamily="50" charset="-128"/>
              <a:ea typeface="メイリオ" panose="020B0604030504040204" pitchFamily="50" charset="-128"/>
            </a:endParaRPr>
          </a:p>
          <a:p>
            <a:pPr algn="l"/>
            <a:r>
              <a:rPr lang="ja-JP" altLang="en-US" sz="1050" dirty="0">
                <a:solidFill>
                  <a:schemeClr val="tx1"/>
                </a:solidFill>
                <a:latin typeface="メイリオ" panose="020B0604030504040204" pitchFamily="50" charset="-128"/>
                <a:ea typeface="メイリオ" panose="020B0604030504040204" pitchFamily="50" charset="-128"/>
              </a:rPr>
              <a:t>　　</a:t>
            </a:r>
            <a:r>
              <a:rPr lang="en-US" altLang="ja-JP" sz="1050" dirty="0">
                <a:solidFill>
                  <a:schemeClr val="tx1"/>
                </a:solidFill>
                <a:latin typeface="メイリオ" panose="020B0604030504040204" pitchFamily="50" charset="-128"/>
                <a:ea typeface="メイリオ" panose="020B0604030504040204" pitchFamily="50" charset="-128"/>
              </a:rPr>
              <a:t>※</a:t>
            </a:r>
            <a:r>
              <a:rPr lang="ja-JP" altLang="en-US" sz="1050" dirty="0">
                <a:solidFill>
                  <a:schemeClr val="tx1"/>
                </a:solidFill>
                <a:latin typeface="メイリオ" panose="020B0604030504040204" pitchFamily="50" charset="-128"/>
                <a:ea typeface="メイリオ" panose="020B0604030504040204" pitchFamily="50" charset="-128"/>
              </a:rPr>
              <a:t>災害時の要配慮者の支援も視野に入れた取組み</a:t>
            </a:r>
            <a:endParaRPr lang="en-US" altLang="ja-JP" sz="1213" b="1" dirty="0">
              <a:solidFill>
                <a:schemeClr val="tx1"/>
              </a:solidFill>
            </a:endParaRPr>
          </a:p>
        </p:txBody>
      </p:sp>
      <p:sp>
        <p:nvSpPr>
          <p:cNvPr id="5" name="角丸四角形 9"/>
          <p:cNvSpPr/>
          <p:nvPr/>
        </p:nvSpPr>
        <p:spPr>
          <a:xfrm>
            <a:off x="135561" y="766631"/>
            <a:ext cx="6586878" cy="2705201"/>
          </a:xfrm>
          <a:prstGeom prst="roundRect">
            <a:avLst>
              <a:gd name="adj" fmla="val 11163"/>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2" name="表 1">
            <a:extLst>
              <a:ext uri="{FF2B5EF4-FFF2-40B4-BE49-F238E27FC236}">
                <a16:creationId xmlns:a16="http://schemas.microsoft.com/office/drawing/2014/main" id="{9AC54801-CC62-D76E-5BA7-7CA1A318877B}"/>
              </a:ext>
            </a:extLst>
          </p:cNvPr>
          <p:cNvGraphicFramePr>
            <a:graphicFrameLocks noGrp="1"/>
          </p:cNvGraphicFramePr>
          <p:nvPr>
            <p:extLst>
              <p:ext uri="{D42A27DB-BD31-4B8C-83A1-F6EECF244321}">
                <p14:modId xmlns:p14="http://schemas.microsoft.com/office/powerpoint/2010/main" val="3301982953"/>
              </p:ext>
            </p:extLst>
          </p:nvPr>
        </p:nvGraphicFramePr>
        <p:xfrm>
          <a:off x="116862" y="7571773"/>
          <a:ext cx="6624506" cy="2067705"/>
        </p:xfrm>
        <a:graphic>
          <a:graphicData uri="http://schemas.openxmlformats.org/drawingml/2006/table">
            <a:tbl>
              <a:tblPr firstRow="1" bandRow="1">
                <a:tableStyleId>{5940675A-B579-460E-94D1-54222C63F5DA}</a:tableStyleId>
              </a:tblPr>
              <a:tblGrid>
                <a:gridCol w="504057">
                  <a:extLst>
                    <a:ext uri="{9D8B030D-6E8A-4147-A177-3AD203B41FA5}">
                      <a16:colId xmlns:a16="http://schemas.microsoft.com/office/drawing/2014/main" val="2081716450"/>
                    </a:ext>
                  </a:extLst>
                </a:gridCol>
                <a:gridCol w="1584176">
                  <a:extLst>
                    <a:ext uri="{9D8B030D-6E8A-4147-A177-3AD203B41FA5}">
                      <a16:colId xmlns:a16="http://schemas.microsoft.com/office/drawing/2014/main" val="552506392"/>
                    </a:ext>
                  </a:extLst>
                </a:gridCol>
                <a:gridCol w="2448272">
                  <a:extLst>
                    <a:ext uri="{9D8B030D-6E8A-4147-A177-3AD203B41FA5}">
                      <a16:colId xmlns:a16="http://schemas.microsoft.com/office/drawing/2014/main" val="1056388590"/>
                    </a:ext>
                  </a:extLst>
                </a:gridCol>
                <a:gridCol w="2088001">
                  <a:extLst>
                    <a:ext uri="{9D8B030D-6E8A-4147-A177-3AD203B41FA5}">
                      <a16:colId xmlns:a16="http://schemas.microsoft.com/office/drawing/2014/main" val="2205698346"/>
                    </a:ext>
                  </a:extLst>
                </a:gridCol>
              </a:tblGrid>
              <a:tr h="498735">
                <a:tc rowSpan="3">
                  <a:txBody>
                    <a:bodyPr/>
                    <a:lstStyle/>
                    <a:p>
                      <a:pPr marL="0" marR="0" lvl="0" indent="0" algn="ctr" defTabSz="914331"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solidFill>
                          <a:latin typeface="+mn-ea"/>
                          <a:ea typeface="+mn-ea"/>
                        </a:rPr>
                        <a:t>事業</a:t>
                      </a:r>
                      <a:endParaRPr kumimoji="1" lang="en-US" altLang="ja-JP" sz="1100" b="1" dirty="0">
                        <a:solidFill>
                          <a:schemeClr val="bg1"/>
                        </a:solidFill>
                        <a:latin typeface="+mn-ea"/>
                        <a:ea typeface="+mn-ea"/>
                      </a:endParaRPr>
                    </a:p>
                    <a:p>
                      <a:pPr marL="0" marR="0" lvl="0" indent="0" algn="ctr" defTabSz="914331"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solidFill>
                          <a:latin typeface="+mn-ea"/>
                          <a:ea typeface="+mn-ea"/>
                        </a:rPr>
                        <a:t>目標</a:t>
                      </a:r>
                    </a:p>
                  </a:txBody>
                  <a:tcPr anchor="ctr">
                    <a:solidFill>
                      <a:schemeClr val="tx2">
                        <a:lumMod val="60000"/>
                        <a:lumOff val="40000"/>
                      </a:schemeClr>
                    </a:solidFill>
                  </a:tcPr>
                </a:tc>
                <a:tc gridSpan="2">
                  <a:txBody>
                    <a:bodyPr/>
                    <a:lstStyle/>
                    <a:p>
                      <a:pPr marL="0" marR="0" lvl="0" indent="0" algn="l" defTabSz="914331" rtl="0" eaLnBrk="1" fontAlgn="auto" latinLnBrk="0" hangingPunct="1">
                        <a:lnSpc>
                          <a:spcPct val="100000"/>
                        </a:lnSpc>
                        <a:spcBef>
                          <a:spcPts val="0"/>
                        </a:spcBef>
                        <a:spcAft>
                          <a:spcPts val="0"/>
                        </a:spcAft>
                        <a:buClrTx/>
                        <a:buSzTx/>
                        <a:buFontTx/>
                        <a:buNone/>
                        <a:tabLst/>
                        <a:defRPr/>
                      </a:pPr>
                      <a:r>
                        <a:rPr kumimoji="1" lang="ja-JP" altLang="en-US" sz="1050" dirty="0"/>
                        <a:t>「在宅医療・介護連携推進会議」開催回数及び参加人数</a:t>
                      </a:r>
                    </a:p>
                  </a:txBody>
                  <a:tcPr anchor="ctr">
                    <a:solidFill>
                      <a:schemeClr val="accent1">
                        <a:lumMod val="40000"/>
                        <a:lumOff val="60000"/>
                      </a:schemeClr>
                    </a:solidFill>
                  </a:tcPr>
                </a:tc>
                <a:tc hMerge="1">
                  <a:txBody>
                    <a:bodyPr/>
                    <a:lstStyle/>
                    <a:p>
                      <a:endParaRPr kumimoji="1" lang="ja-JP" altLang="en-US" dirty="0"/>
                    </a:p>
                  </a:txBody>
                  <a:tcPr/>
                </a:tc>
                <a:tc>
                  <a:txBody>
                    <a:bodyPr/>
                    <a:lstStyle/>
                    <a:p>
                      <a:pPr algn="l"/>
                      <a:r>
                        <a:rPr kumimoji="1" lang="ja-JP" altLang="en-US" sz="1050" b="0" dirty="0">
                          <a:solidFill>
                            <a:schemeClr val="tx1"/>
                          </a:solidFill>
                        </a:rPr>
                        <a:t>年</a:t>
                      </a:r>
                      <a:r>
                        <a:rPr kumimoji="1" lang="en-US" altLang="ja-JP" sz="1050" b="0" dirty="0">
                          <a:solidFill>
                            <a:schemeClr val="tx1"/>
                          </a:solidFill>
                          <a:latin typeface="+mn-ea"/>
                          <a:ea typeface="+mn-ea"/>
                        </a:rPr>
                        <a:t>6</a:t>
                      </a:r>
                      <a:r>
                        <a:rPr kumimoji="1" lang="ja-JP" altLang="en-US" sz="1050" b="0" dirty="0">
                          <a:solidFill>
                            <a:schemeClr val="tx1"/>
                          </a:solidFill>
                        </a:rPr>
                        <a:t>回実施、</a:t>
                      </a:r>
                      <a:r>
                        <a:rPr kumimoji="1" lang="ja-JP" altLang="en-US" sz="1050" b="0" dirty="0">
                          <a:solidFill>
                            <a:schemeClr val="tx1"/>
                          </a:solidFill>
                          <a:latin typeface="+mn-ea"/>
                          <a:ea typeface="+mn-ea"/>
                        </a:rPr>
                        <a:t>延べ</a:t>
                      </a:r>
                      <a:r>
                        <a:rPr kumimoji="1" lang="en-US" altLang="ja-JP" sz="1050" b="0" dirty="0">
                          <a:solidFill>
                            <a:schemeClr val="tx1"/>
                          </a:solidFill>
                          <a:latin typeface="+mn-ea"/>
                          <a:ea typeface="+mn-ea"/>
                        </a:rPr>
                        <a:t>185</a:t>
                      </a:r>
                      <a:r>
                        <a:rPr kumimoji="1" lang="ja-JP" altLang="en-US" sz="1050" b="0" dirty="0">
                          <a:solidFill>
                            <a:schemeClr val="tx1"/>
                          </a:solidFill>
                          <a:latin typeface="+mn-ea"/>
                          <a:ea typeface="+mn-ea"/>
                        </a:rPr>
                        <a:t>人</a:t>
                      </a:r>
                      <a:r>
                        <a:rPr kumimoji="1" lang="ja-JP" altLang="en-US" sz="1050" b="0" dirty="0">
                          <a:solidFill>
                            <a:schemeClr val="tx1"/>
                          </a:solidFill>
                        </a:rPr>
                        <a:t>以上</a:t>
                      </a:r>
                      <a:endParaRPr kumimoji="1" lang="en-US" altLang="ja-JP" sz="1050" b="0" dirty="0">
                        <a:solidFill>
                          <a:schemeClr val="tx1"/>
                        </a:solidFill>
                      </a:endParaRPr>
                    </a:p>
                    <a:p>
                      <a:pPr algn="l"/>
                      <a:r>
                        <a:rPr kumimoji="1" lang="ja-JP" altLang="en-US" sz="1050" b="0" dirty="0">
                          <a:solidFill>
                            <a:schemeClr val="tx1"/>
                          </a:solidFill>
                        </a:rPr>
                        <a:t>（</a:t>
                      </a:r>
                      <a:r>
                        <a:rPr kumimoji="1" lang="zh-TW" altLang="en-US" sz="1050" dirty="0">
                          <a:solidFill>
                            <a:schemeClr val="tx1"/>
                          </a:solidFill>
                          <a:latin typeface="ＭＳ Ｐゴシック" panose="020B0600070205080204" pitchFamily="50" charset="-128"/>
                          <a:ea typeface="ＭＳ Ｐゴシック" panose="020B0600070205080204" pitchFamily="50" charset="-128"/>
                        </a:rPr>
                        <a:t>令和７年度実績</a:t>
                      </a:r>
                      <a:r>
                        <a:rPr kumimoji="1" lang="ja-JP" altLang="en-US" sz="1050" dirty="0">
                          <a:solidFill>
                            <a:schemeClr val="tx1"/>
                          </a:solidFill>
                          <a:latin typeface="ＭＳ Ｐゴシック" panose="020B0600070205080204" pitchFamily="50" charset="-128"/>
                          <a:ea typeface="+mn-ea"/>
                        </a:rPr>
                        <a:t>　</a:t>
                      </a:r>
                      <a:r>
                        <a:rPr kumimoji="1" lang="ja-JP" altLang="en-US" sz="1050" dirty="0">
                          <a:solidFill>
                            <a:schemeClr val="tx1"/>
                          </a:solidFill>
                          <a:latin typeface="+mn-ea"/>
                          <a:ea typeface="+mn-ea"/>
                        </a:rPr>
                        <a:t>６</a:t>
                      </a:r>
                      <a:r>
                        <a:rPr kumimoji="1" lang="ja-JP" altLang="en-US" sz="1050" b="0" dirty="0">
                          <a:solidFill>
                            <a:schemeClr val="tx1"/>
                          </a:solidFill>
                        </a:rPr>
                        <a:t>回、</a:t>
                      </a:r>
                      <a:r>
                        <a:rPr kumimoji="1" lang="en-US" altLang="ja-JP" sz="1050" b="0" dirty="0">
                          <a:solidFill>
                            <a:schemeClr val="tx1"/>
                          </a:solidFill>
                          <a:latin typeface="+mn-ea"/>
                          <a:ea typeface="+mn-ea"/>
                        </a:rPr>
                        <a:t>187</a:t>
                      </a:r>
                      <a:r>
                        <a:rPr kumimoji="1" lang="ja-JP" altLang="en-US" sz="1050" b="0" dirty="0">
                          <a:solidFill>
                            <a:schemeClr val="tx1"/>
                          </a:solidFill>
                        </a:rPr>
                        <a:t>人）</a:t>
                      </a:r>
                      <a:endParaRPr kumimoji="1" lang="en-US" altLang="ja-JP" sz="1050" b="0" dirty="0">
                        <a:solidFill>
                          <a:schemeClr val="tx1"/>
                        </a:solidFill>
                      </a:endParaRPr>
                    </a:p>
                  </a:txBody>
                  <a:tcPr anchor="ctr">
                    <a:solidFill>
                      <a:schemeClr val="accent1">
                        <a:lumMod val="40000"/>
                        <a:lumOff val="60000"/>
                      </a:schemeClr>
                    </a:solidFill>
                  </a:tcPr>
                </a:tc>
                <a:extLst>
                  <a:ext uri="{0D108BD9-81ED-4DB2-BD59-A6C34878D82A}">
                    <a16:rowId xmlns:a16="http://schemas.microsoft.com/office/drawing/2014/main" val="1134940929"/>
                  </a:ext>
                </a:extLst>
              </a:tr>
              <a:tr h="498735">
                <a:tc vMerge="1">
                  <a:txBody>
                    <a:bodyPr/>
                    <a:lstStyle/>
                    <a:p>
                      <a:pPr marL="0" marR="0" lvl="0" indent="0" algn="ctr" defTabSz="914331" rtl="0" eaLnBrk="1" fontAlgn="auto" latinLnBrk="0" hangingPunct="1">
                        <a:lnSpc>
                          <a:spcPct val="100000"/>
                        </a:lnSpc>
                        <a:spcBef>
                          <a:spcPts val="0"/>
                        </a:spcBef>
                        <a:spcAft>
                          <a:spcPts val="0"/>
                        </a:spcAft>
                        <a:buClrTx/>
                        <a:buSzTx/>
                        <a:buFontTx/>
                        <a:buNone/>
                        <a:tabLst/>
                        <a:defRPr/>
                      </a:pPr>
                      <a:endParaRPr kumimoji="1" lang="ja-JP" altLang="en-US" sz="1100" b="1" dirty="0">
                        <a:solidFill>
                          <a:schemeClr val="bg1"/>
                        </a:solidFill>
                        <a:latin typeface="+mn-ea"/>
                        <a:ea typeface="+mn-ea"/>
                      </a:endParaRPr>
                    </a:p>
                  </a:txBody>
                  <a:tcPr anchor="ctr">
                    <a:solidFill>
                      <a:schemeClr val="tx2">
                        <a:lumMod val="60000"/>
                        <a:lumOff val="40000"/>
                      </a:schemeClr>
                    </a:solidFill>
                  </a:tcPr>
                </a:tc>
                <a:tc gridSpan="2">
                  <a:txBody>
                    <a:bodyPr/>
                    <a:lstStyle/>
                    <a:p>
                      <a:pPr marL="0" marR="0" lvl="0" indent="0" algn="l" defTabSz="914331" rtl="0" eaLnBrk="1" fontAlgn="auto" latinLnBrk="0" hangingPunct="1">
                        <a:lnSpc>
                          <a:spcPct val="100000"/>
                        </a:lnSpc>
                        <a:spcBef>
                          <a:spcPts val="0"/>
                        </a:spcBef>
                        <a:spcAft>
                          <a:spcPts val="0"/>
                        </a:spcAft>
                        <a:buClrTx/>
                        <a:buSzTx/>
                        <a:buFontTx/>
                        <a:buNone/>
                        <a:tabLst/>
                        <a:defRPr/>
                      </a:pPr>
                      <a:r>
                        <a:rPr kumimoji="1" lang="ja-JP" altLang="en-US" sz="1050" dirty="0"/>
                        <a:t>医療・介護関係職種の「多職種研修会」への参加人数</a:t>
                      </a:r>
                    </a:p>
                  </a:txBody>
                  <a:tcPr anchor="ctr">
                    <a:solidFill>
                      <a:schemeClr val="accent1">
                        <a:lumMod val="40000"/>
                        <a:lumOff val="60000"/>
                      </a:schemeClr>
                    </a:solidFill>
                  </a:tcPr>
                </a:tc>
                <a:tc hMerge="1">
                  <a:txBody>
                    <a:bodyPr/>
                    <a:lstStyle/>
                    <a:p>
                      <a:endParaRPr kumimoji="1" lang="ja-JP" altLang="en-US"/>
                    </a:p>
                  </a:txBody>
                  <a:tcPr/>
                </a:tc>
                <a:tc>
                  <a:txBody>
                    <a:bodyPr/>
                    <a:lstStyle/>
                    <a:p>
                      <a:pPr algn="l"/>
                      <a:r>
                        <a:rPr kumimoji="1" lang="en-US" altLang="ja-JP" sz="1050" b="0" strike="noStrike" baseline="0" dirty="0">
                          <a:solidFill>
                            <a:schemeClr val="tx1"/>
                          </a:solidFill>
                          <a:latin typeface="+mn-ea"/>
                          <a:ea typeface="+mn-ea"/>
                        </a:rPr>
                        <a:t>130</a:t>
                      </a:r>
                      <a:r>
                        <a:rPr kumimoji="1" lang="ja-JP" altLang="en-US" sz="1050" b="0" strike="noStrike" dirty="0">
                          <a:solidFill>
                            <a:schemeClr val="tx1"/>
                          </a:solidFill>
                        </a:rPr>
                        <a:t>人</a:t>
                      </a:r>
                      <a:r>
                        <a:rPr kumimoji="1" lang="ja-JP" altLang="en-US" sz="1050" b="0" dirty="0">
                          <a:solidFill>
                            <a:schemeClr val="tx1"/>
                          </a:solidFill>
                        </a:rPr>
                        <a:t>以上</a:t>
                      </a:r>
                      <a:endParaRPr kumimoji="1" lang="en-US" altLang="ja-JP" sz="1050" b="0" dirty="0">
                        <a:solidFill>
                          <a:schemeClr val="tx1"/>
                        </a:solidFill>
                      </a:endParaRPr>
                    </a:p>
                    <a:p>
                      <a:pPr algn="l"/>
                      <a:r>
                        <a:rPr kumimoji="1" lang="ja-JP" altLang="en-US" sz="1050" b="0" dirty="0">
                          <a:solidFill>
                            <a:schemeClr val="tx1"/>
                          </a:solidFill>
                        </a:rPr>
                        <a:t>（</a:t>
                      </a:r>
                      <a:r>
                        <a:rPr kumimoji="1" lang="zh-TW" altLang="en-US" sz="1050" dirty="0">
                          <a:solidFill>
                            <a:schemeClr val="tx1"/>
                          </a:solidFill>
                          <a:latin typeface="ＭＳ Ｐゴシック" panose="020B0600070205080204" pitchFamily="50" charset="-128"/>
                          <a:ea typeface="ＭＳ Ｐゴシック" panose="020B0600070205080204" pitchFamily="50" charset="-128"/>
                        </a:rPr>
                        <a:t>令和７年度実績</a:t>
                      </a:r>
                      <a:r>
                        <a:rPr kumimoji="1" lang="ja-JP" altLang="en-US" sz="1050" dirty="0">
                          <a:solidFill>
                            <a:schemeClr val="tx1"/>
                          </a:solidFill>
                          <a:latin typeface="ＭＳ Ｐゴシック" panose="020B0600070205080204" pitchFamily="50" charset="-128"/>
                          <a:ea typeface="+mn-ea"/>
                        </a:rPr>
                        <a:t>　</a:t>
                      </a:r>
                      <a:r>
                        <a:rPr kumimoji="1" lang="en-US" altLang="ja-JP" sz="1050" dirty="0">
                          <a:solidFill>
                            <a:schemeClr val="tx1"/>
                          </a:solidFill>
                          <a:latin typeface="+mn-ea"/>
                          <a:ea typeface="+mn-ea"/>
                        </a:rPr>
                        <a:t>200</a:t>
                      </a:r>
                      <a:r>
                        <a:rPr kumimoji="1" lang="ja-JP" altLang="en-US" sz="1050" b="0" dirty="0">
                          <a:solidFill>
                            <a:schemeClr val="tx1"/>
                          </a:solidFill>
                        </a:rPr>
                        <a:t>人）</a:t>
                      </a:r>
                      <a:endParaRPr kumimoji="1" lang="en-US" altLang="ja-JP" sz="1050" b="0" dirty="0">
                        <a:solidFill>
                          <a:schemeClr val="tx1"/>
                        </a:solidFill>
                      </a:endParaRPr>
                    </a:p>
                  </a:txBody>
                  <a:tcPr anchor="ctr">
                    <a:solidFill>
                      <a:schemeClr val="accent1">
                        <a:lumMod val="40000"/>
                        <a:lumOff val="60000"/>
                      </a:schemeClr>
                    </a:solidFill>
                  </a:tcPr>
                </a:tc>
                <a:extLst>
                  <a:ext uri="{0D108BD9-81ED-4DB2-BD59-A6C34878D82A}">
                    <a16:rowId xmlns:a16="http://schemas.microsoft.com/office/drawing/2014/main" val="3154044232"/>
                  </a:ext>
                </a:extLst>
              </a:tr>
              <a:tr h="498735">
                <a:tc vMerge="1">
                  <a:txBody>
                    <a:bodyPr/>
                    <a:lstStyle/>
                    <a:p>
                      <a:pPr marL="0" marR="0" lvl="0" indent="0" algn="ctr" defTabSz="914331" rtl="0" eaLnBrk="1" fontAlgn="auto" latinLnBrk="0" hangingPunct="1">
                        <a:lnSpc>
                          <a:spcPct val="100000"/>
                        </a:lnSpc>
                        <a:spcBef>
                          <a:spcPts val="0"/>
                        </a:spcBef>
                        <a:spcAft>
                          <a:spcPts val="0"/>
                        </a:spcAft>
                        <a:buClrTx/>
                        <a:buSzTx/>
                        <a:buFontTx/>
                        <a:buNone/>
                        <a:tabLst/>
                        <a:defRPr/>
                      </a:pPr>
                      <a:endParaRPr kumimoji="1" lang="ja-JP" altLang="en-US" sz="1100" b="1" dirty="0">
                        <a:solidFill>
                          <a:schemeClr val="bg1"/>
                        </a:solidFill>
                        <a:latin typeface="+mn-ea"/>
                        <a:ea typeface="+mn-ea"/>
                      </a:endParaRPr>
                    </a:p>
                  </a:txBody>
                  <a:tcPr anchor="ctr">
                    <a:solidFill>
                      <a:schemeClr val="tx2">
                        <a:lumMod val="60000"/>
                        <a:lumOff val="40000"/>
                      </a:schemeClr>
                    </a:solidFill>
                  </a:tcPr>
                </a:tc>
                <a:tc gridSpan="2">
                  <a:txBody>
                    <a:bodyPr/>
                    <a:lstStyle/>
                    <a:p>
                      <a:pPr marL="0" marR="0" lvl="0" indent="0" algn="l" defTabSz="914331" rtl="0" eaLnBrk="1" fontAlgn="auto" latinLnBrk="0" hangingPunct="1">
                        <a:lnSpc>
                          <a:spcPct val="100000"/>
                        </a:lnSpc>
                        <a:spcBef>
                          <a:spcPts val="0"/>
                        </a:spcBef>
                        <a:spcAft>
                          <a:spcPts val="0"/>
                        </a:spcAft>
                        <a:buClrTx/>
                        <a:buSzTx/>
                        <a:buFontTx/>
                        <a:buNone/>
                        <a:tabLst/>
                        <a:defRPr/>
                      </a:pPr>
                      <a:r>
                        <a:rPr kumimoji="1" lang="ja-JP" altLang="en-US" sz="1050" b="0" dirty="0">
                          <a:solidFill>
                            <a:schemeClr val="tx1"/>
                          </a:solidFill>
                        </a:rPr>
                        <a:t>ＡＣＰ地域普及推進サポータースキルアップ研修の延べ受講人数</a:t>
                      </a:r>
                    </a:p>
                  </a:txBody>
                  <a:tcPr anchor="ctr">
                    <a:solidFill>
                      <a:schemeClr val="accent1">
                        <a:lumMod val="40000"/>
                        <a:lumOff val="60000"/>
                      </a:schemeClr>
                    </a:solidFill>
                  </a:tcPr>
                </a:tc>
                <a:tc hMerge="1">
                  <a:txBody>
                    <a:bodyPr/>
                    <a:lstStyle/>
                    <a:p>
                      <a:endParaRPr kumimoji="1" lang="ja-JP" altLang="en-US"/>
                    </a:p>
                  </a:txBody>
                  <a:tcPr/>
                </a:tc>
                <a:tc>
                  <a:txBody>
                    <a:bodyPr/>
                    <a:lstStyle/>
                    <a:p>
                      <a:pPr marL="0" marR="0" lvl="0" indent="0" algn="l" defTabSz="914331" rtl="0" eaLnBrk="1" fontAlgn="auto" latinLnBrk="0" hangingPunct="1">
                        <a:lnSpc>
                          <a:spcPct val="100000"/>
                        </a:lnSpc>
                        <a:spcBef>
                          <a:spcPts val="0"/>
                        </a:spcBef>
                        <a:spcAft>
                          <a:spcPts val="0"/>
                        </a:spcAft>
                        <a:buClrTx/>
                        <a:buSzTx/>
                        <a:buFontTx/>
                        <a:buNone/>
                        <a:tabLst/>
                        <a:defRPr/>
                      </a:pPr>
                      <a:r>
                        <a:rPr kumimoji="1" lang="en-US" altLang="ja-JP" sz="1050" b="0" dirty="0">
                          <a:solidFill>
                            <a:schemeClr val="tx1"/>
                          </a:solidFill>
                          <a:latin typeface="+mn-ea"/>
                          <a:ea typeface="+mn-ea"/>
                        </a:rPr>
                        <a:t>80</a:t>
                      </a:r>
                      <a:r>
                        <a:rPr kumimoji="1" lang="ja-JP" altLang="en-US" sz="1050" b="0" dirty="0">
                          <a:solidFill>
                            <a:schemeClr val="tx1"/>
                          </a:solidFill>
                          <a:latin typeface="+mn-ea"/>
                          <a:ea typeface="+mn-ea"/>
                        </a:rPr>
                        <a:t>人</a:t>
                      </a:r>
                      <a:r>
                        <a:rPr kumimoji="1" lang="ja-JP" altLang="en-US" sz="1050" b="0" dirty="0">
                          <a:solidFill>
                            <a:schemeClr val="tx1"/>
                          </a:solidFill>
                        </a:rPr>
                        <a:t>以上</a:t>
                      </a:r>
                      <a:endParaRPr kumimoji="1" lang="en-US" altLang="ja-JP" sz="1050" b="0" dirty="0">
                        <a:solidFill>
                          <a:schemeClr val="tx1"/>
                        </a:solidFill>
                      </a:endParaRPr>
                    </a:p>
                    <a:p>
                      <a:pPr algn="l"/>
                      <a:r>
                        <a:rPr kumimoji="1" lang="ja-JP" altLang="en-US" sz="1050" b="0" dirty="0">
                          <a:solidFill>
                            <a:schemeClr val="tx1"/>
                          </a:solidFill>
                        </a:rPr>
                        <a:t>（</a:t>
                      </a:r>
                      <a:r>
                        <a:rPr kumimoji="1" lang="zh-TW" altLang="en-US" sz="1050" dirty="0">
                          <a:solidFill>
                            <a:schemeClr val="tx1"/>
                          </a:solidFill>
                          <a:latin typeface="ＭＳ Ｐゴシック" panose="020B0600070205080204" pitchFamily="50" charset="-128"/>
                          <a:ea typeface="ＭＳ Ｐゴシック" panose="020B0600070205080204" pitchFamily="50" charset="-128"/>
                        </a:rPr>
                        <a:t>令和７年度</a:t>
                      </a:r>
                      <a:r>
                        <a:rPr kumimoji="1" lang="ja-JP" altLang="en-US" sz="1050" dirty="0">
                          <a:solidFill>
                            <a:schemeClr val="tx1"/>
                          </a:solidFill>
                          <a:latin typeface="ＭＳ Ｐゴシック" panose="020B0600070205080204" pitchFamily="50" charset="-128"/>
                          <a:ea typeface="+mn-ea"/>
                        </a:rPr>
                        <a:t>末時点　</a:t>
                      </a:r>
                      <a:r>
                        <a:rPr kumimoji="1" lang="en-US" altLang="ja-JP" sz="1050" dirty="0">
                          <a:solidFill>
                            <a:schemeClr val="tx1"/>
                          </a:solidFill>
                          <a:latin typeface="ＭＳ Ｐゴシック" panose="020B0600070205080204" pitchFamily="50" charset="-128"/>
                          <a:ea typeface="+mn-ea"/>
                        </a:rPr>
                        <a:t>47</a:t>
                      </a:r>
                      <a:r>
                        <a:rPr kumimoji="1" lang="ja-JP" altLang="en-US" sz="1050" dirty="0">
                          <a:solidFill>
                            <a:schemeClr val="tx1"/>
                          </a:solidFill>
                          <a:latin typeface="+mn-ea"/>
                          <a:ea typeface="+mn-ea"/>
                        </a:rPr>
                        <a:t>人</a:t>
                      </a:r>
                      <a:r>
                        <a:rPr kumimoji="1" lang="ja-JP" altLang="en-US" sz="1050" b="0" dirty="0">
                          <a:solidFill>
                            <a:schemeClr val="tx1"/>
                          </a:solidFill>
                        </a:rPr>
                        <a:t>）</a:t>
                      </a:r>
                      <a:endParaRPr kumimoji="1" lang="en-US" altLang="ja-JP" sz="1050" b="0" dirty="0">
                        <a:solidFill>
                          <a:schemeClr val="tx1"/>
                        </a:solidFill>
                      </a:endParaRPr>
                    </a:p>
                  </a:txBody>
                  <a:tcPr anchor="ctr">
                    <a:solidFill>
                      <a:schemeClr val="accent1">
                        <a:lumMod val="40000"/>
                        <a:lumOff val="60000"/>
                      </a:schemeClr>
                    </a:solidFill>
                  </a:tcPr>
                </a:tc>
                <a:extLst>
                  <a:ext uri="{0D108BD9-81ED-4DB2-BD59-A6C34878D82A}">
                    <a16:rowId xmlns:a16="http://schemas.microsoft.com/office/drawing/2014/main" val="4256330803"/>
                  </a:ext>
                </a:extLst>
              </a:tr>
              <a:tr h="551072">
                <a:tc>
                  <a:txBody>
                    <a:bodyPr/>
                    <a:lstStyle/>
                    <a:p>
                      <a:pPr marL="0" marR="0" lvl="0" indent="0" algn="ctr" defTabSz="914331"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solidFill>
                          <a:latin typeface="+mn-ea"/>
                          <a:ea typeface="+mn-ea"/>
                        </a:rPr>
                        <a:t>達成状況</a:t>
                      </a:r>
                    </a:p>
                  </a:txBody>
                  <a:tcPr anchor="ctr">
                    <a:solidFill>
                      <a:schemeClr val="tx2">
                        <a:lumMod val="60000"/>
                        <a:lumOff val="40000"/>
                      </a:schemeClr>
                    </a:solidFill>
                  </a:tcPr>
                </a:tc>
                <a:tc>
                  <a:txBody>
                    <a:bodyPr/>
                    <a:lstStyle/>
                    <a:p>
                      <a:r>
                        <a:rPr kumimoji="1" lang="ja-JP" altLang="en-US" sz="1050" b="0" dirty="0">
                          <a:latin typeface="+mn-ea"/>
                          <a:ea typeface="+mn-ea"/>
                        </a:rPr>
                        <a:t>□　目標達成</a:t>
                      </a:r>
                      <a:endParaRPr kumimoji="1" lang="en-US" altLang="ja-JP" sz="1050" b="0" dirty="0">
                        <a:latin typeface="+mn-ea"/>
                        <a:ea typeface="+mn-ea"/>
                      </a:endParaRPr>
                    </a:p>
                    <a:p>
                      <a:r>
                        <a:rPr kumimoji="1" lang="ja-JP" altLang="en-US" sz="1050" b="0" dirty="0">
                          <a:latin typeface="+mn-ea"/>
                          <a:ea typeface="+mn-ea"/>
                        </a:rPr>
                        <a:t>□　</a:t>
                      </a:r>
                      <a:r>
                        <a:rPr kumimoji="1" lang="ja-JP" altLang="en-US" sz="1050" b="0" baseline="0" dirty="0">
                          <a:latin typeface="+mn-ea"/>
                          <a:ea typeface="+mn-ea"/>
                        </a:rPr>
                        <a:t>  </a:t>
                      </a:r>
                      <a:r>
                        <a:rPr kumimoji="1" lang="en-US" altLang="ja-JP" sz="1050" b="0" baseline="0" dirty="0">
                          <a:latin typeface="+mn-ea"/>
                          <a:ea typeface="+mn-ea"/>
                        </a:rPr>
                        <a:t>〃</a:t>
                      </a:r>
                      <a:r>
                        <a:rPr kumimoji="1" lang="ja-JP" altLang="en-US" sz="1050" b="0" baseline="0" dirty="0">
                          <a:latin typeface="+mn-ea"/>
                          <a:ea typeface="+mn-ea"/>
                        </a:rPr>
                        <a:t>　</a:t>
                      </a:r>
                      <a:r>
                        <a:rPr kumimoji="1" lang="ja-JP" altLang="en-US" sz="1050" b="0" dirty="0">
                          <a:latin typeface="+mn-ea"/>
                          <a:ea typeface="+mn-ea"/>
                        </a:rPr>
                        <a:t>未達成</a:t>
                      </a:r>
                      <a:endParaRPr kumimoji="1" lang="en-US" altLang="ja-JP" sz="1050" b="0" dirty="0">
                        <a:latin typeface="+mn-ea"/>
                        <a:ea typeface="+mn-ea"/>
                      </a:endParaRPr>
                    </a:p>
                    <a:p>
                      <a:r>
                        <a:rPr kumimoji="1" lang="ja-JP" altLang="en-US" sz="1050" b="0" dirty="0">
                          <a:latin typeface="+mn-ea"/>
                          <a:ea typeface="+mn-ea"/>
                        </a:rPr>
                        <a:t>□　その他（未測定など）</a:t>
                      </a:r>
                      <a:endParaRPr kumimoji="1" lang="en-US" altLang="ja-JP" sz="1050" b="0" dirty="0">
                        <a:latin typeface="+mn-ea"/>
                        <a:ea typeface="+mn-ea"/>
                      </a:endParaRPr>
                    </a:p>
                  </a:txBody>
                  <a:tcPr anchor="ctr">
                    <a:solidFill>
                      <a:schemeClr val="accent1">
                        <a:lumMod val="40000"/>
                        <a:lumOff val="60000"/>
                      </a:schemeClr>
                    </a:solidFill>
                  </a:tcPr>
                </a:tc>
                <a:tc gridSpan="2">
                  <a:txBody>
                    <a:bodyPr/>
                    <a:lstStyle/>
                    <a:p>
                      <a:r>
                        <a:rPr kumimoji="1" lang="en-US" altLang="ja-JP" sz="800" dirty="0">
                          <a:latin typeface="+mn-ea"/>
                          <a:ea typeface="+mn-ea"/>
                        </a:rPr>
                        <a:t>【</a:t>
                      </a:r>
                      <a:r>
                        <a:rPr kumimoji="1" lang="ja-JP" altLang="en-US" sz="800" dirty="0">
                          <a:latin typeface="+mn-ea"/>
                          <a:ea typeface="+mn-ea"/>
                        </a:rPr>
                        <a:t>目標未達成・その他の場合</a:t>
                      </a:r>
                      <a:r>
                        <a:rPr kumimoji="1" lang="en-US" altLang="ja-JP" sz="800" dirty="0">
                          <a:latin typeface="+mn-ea"/>
                          <a:ea typeface="+mn-ea"/>
                        </a:rPr>
                        <a:t>】</a:t>
                      </a:r>
                      <a:r>
                        <a:rPr kumimoji="1" lang="ja-JP" altLang="en-US" sz="800" dirty="0">
                          <a:latin typeface="+mn-ea"/>
                          <a:ea typeface="+mn-ea"/>
                        </a:rPr>
                        <a:t>課題・改善策など</a:t>
                      </a:r>
                    </a:p>
                  </a:txBody>
                  <a:tcPr>
                    <a:solidFill>
                      <a:schemeClr val="accent1">
                        <a:lumMod val="40000"/>
                        <a:lumOff val="60000"/>
                      </a:schemeClr>
                    </a:solidFill>
                  </a:tcPr>
                </a:tc>
                <a:tc hMerge="1">
                  <a:txBody>
                    <a:bodyPr/>
                    <a:lstStyle/>
                    <a:p>
                      <a:endParaRPr kumimoji="1" lang="ja-JP" altLang="en-US" dirty="0"/>
                    </a:p>
                  </a:txBody>
                  <a:tcPr/>
                </a:tc>
                <a:extLst>
                  <a:ext uri="{0D108BD9-81ED-4DB2-BD59-A6C34878D82A}">
                    <a16:rowId xmlns:a16="http://schemas.microsoft.com/office/drawing/2014/main" val="277211329"/>
                  </a:ext>
                </a:extLst>
              </a:tr>
            </a:tbl>
          </a:graphicData>
        </a:graphic>
      </p:graphicFrame>
      <p:graphicFrame>
        <p:nvGraphicFramePr>
          <p:cNvPr id="7" name="表 6">
            <a:extLst>
              <a:ext uri="{FF2B5EF4-FFF2-40B4-BE49-F238E27FC236}">
                <a16:creationId xmlns:a16="http://schemas.microsoft.com/office/drawing/2014/main" id="{819D32DF-3F91-6682-3B65-7813A860A13C}"/>
              </a:ext>
            </a:extLst>
          </p:cNvPr>
          <p:cNvGraphicFramePr>
            <a:graphicFrameLocks noGrp="1"/>
          </p:cNvGraphicFramePr>
          <p:nvPr>
            <p:extLst>
              <p:ext uri="{D42A27DB-BD31-4B8C-83A1-F6EECF244321}">
                <p14:modId xmlns:p14="http://schemas.microsoft.com/office/powerpoint/2010/main" val="3469713375"/>
              </p:ext>
            </p:extLst>
          </p:nvPr>
        </p:nvGraphicFramePr>
        <p:xfrm>
          <a:off x="137399" y="3645818"/>
          <a:ext cx="6624735" cy="1152128"/>
        </p:xfrm>
        <a:graphic>
          <a:graphicData uri="http://schemas.openxmlformats.org/drawingml/2006/table">
            <a:tbl>
              <a:tblPr firstRow="1" bandRow="1">
                <a:tableStyleId>{5940675A-B579-460E-94D1-54222C63F5DA}</a:tableStyleId>
              </a:tblPr>
              <a:tblGrid>
                <a:gridCol w="504056">
                  <a:extLst>
                    <a:ext uri="{9D8B030D-6E8A-4147-A177-3AD203B41FA5}">
                      <a16:colId xmlns:a16="http://schemas.microsoft.com/office/drawing/2014/main" val="2081716450"/>
                    </a:ext>
                  </a:extLst>
                </a:gridCol>
                <a:gridCol w="1584176">
                  <a:extLst>
                    <a:ext uri="{9D8B030D-6E8A-4147-A177-3AD203B41FA5}">
                      <a16:colId xmlns:a16="http://schemas.microsoft.com/office/drawing/2014/main" val="552506392"/>
                    </a:ext>
                  </a:extLst>
                </a:gridCol>
                <a:gridCol w="2664296">
                  <a:extLst>
                    <a:ext uri="{9D8B030D-6E8A-4147-A177-3AD203B41FA5}">
                      <a16:colId xmlns:a16="http://schemas.microsoft.com/office/drawing/2014/main" val="1056388590"/>
                    </a:ext>
                  </a:extLst>
                </a:gridCol>
                <a:gridCol w="1872207">
                  <a:extLst>
                    <a:ext uri="{9D8B030D-6E8A-4147-A177-3AD203B41FA5}">
                      <a16:colId xmlns:a16="http://schemas.microsoft.com/office/drawing/2014/main" val="2205698346"/>
                    </a:ext>
                  </a:extLst>
                </a:gridCol>
              </a:tblGrid>
              <a:tr h="572090">
                <a:tc>
                  <a:txBody>
                    <a:bodyPr/>
                    <a:lstStyle/>
                    <a:p>
                      <a:pPr marL="0" marR="0" lvl="0" indent="0" algn="ctr" defTabSz="914331"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solidFill>
                          <a:latin typeface="+mn-ea"/>
                          <a:ea typeface="+mn-ea"/>
                        </a:rPr>
                        <a:t>事業</a:t>
                      </a:r>
                      <a:endParaRPr kumimoji="1" lang="en-US" altLang="ja-JP" sz="1100" b="1" dirty="0">
                        <a:solidFill>
                          <a:schemeClr val="bg1"/>
                        </a:solidFill>
                        <a:latin typeface="+mn-ea"/>
                        <a:ea typeface="+mn-ea"/>
                      </a:endParaRPr>
                    </a:p>
                    <a:p>
                      <a:pPr marL="0" marR="0" lvl="0" indent="0" algn="ctr" defTabSz="914331"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solidFill>
                          <a:latin typeface="+mn-ea"/>
                          <a:ea typeface="+mn-ea"/>
                        </a:rPr>
                        <a:t>目標</a:t>
                      </a:r>
                    </a:p>
                  </a:txBody>
                  <a:tcPr anchor="ctr">
                    <a:solidFill>
                      <a:schemeClr val="tx2">
                        <a:lumMod val="60000"/>
                        <a:lumOff val="40000"/>
                      </a:schemeClr>
                    </a:solidFill>
                  </a:tcPr>
                </a:tc>
                <a:tc gridSpan="2">
                  <a:txBody>
                    <a:bodyPr/>
                    <a:lstStyle/>
                    <a:p>
                      <a:pPr marL="0" marR="0" lvl="0" indent="0" algn="l" defTabSz="914331" rtl="0" eaLnBrk="1" fontAlgn="auto" latinLnBrk="0" hangingPunct="1">
                        <a:lnSpc>
                          <a:spcPct val="100000"/>
                        </a:lnSpc>
                        <a:spcBef>
                          <a:spcPts val="0"/>
                        </a:spcBef>
                        <a:spcAft>
                          <a:spcPts val="0"/>
                        </a:spcAft>
                        <a:buClrTx/>
                        <a:buSzTx/>
                        <a:buFontTx/>
                        <a:buNone/>
                        <a:tabLst/>
                        <a:defRPr/>
                      </a:pPr>
                      <a:r>
                        <a:rPr kumimoji="1" lang="ja-JP" altLang="en-US" sz="1050" dirty="0"/>
                        <a:t>民生委員・児童委員アンケートにおいて、地域でさまざまな福祉の担い手の協働により、支え合う活動ができていると感じている人の割合</a:t>
                      </a:r>
                    </a:p>
                  </a:txBody>
                  <a:tcPr anchor="ctr">
                    <a:solidFill>
                      <a:schemeClr val="accent1">
                        <a:lumMod val="40000"/>
                        <a:lumOff val="60000"/>
                      </a:schemeClr>
                    </a:solidFill>
                  </a:tcPr>
                </a:tc>
                <a:tc hMerge="1">
                  <a:txBody>
                    <a:bodyPr/>
                    <a:lstStyle/>
                    <a:p>
                      <a:endParaRPr kumimoji="1" lang="ja-JP" altLang="en-US" dirty="0"/>
                    </a:p>
                  </a:txBody>
                  <a:tcPr/>
                </a:tc>
                <a:tc>
                  <a:txBody>
                    <a:bodyPr/>
                    <a:lstStyle/>
                    <a:p>
                      <a:pPr algn="l"/>
                      <a:r>
                        <a:rPr kumimoji="1" lang="en-US" altLang="ja-JP" sz="1050" dirty="0">
                          <a:solidFill>
                            <a:schemeClr val="tx1"/>
                          </a:solidFill>
                          <a:latin typeface="+mn-ea"/>
                          <a:ea typeface="+mn-ea"/>
                        </a:rPr>
                        <a:t>63</a:t>
                      </a:r>
                      <a:r>
                        <a:rPr kumimoji="1" lang="ja-JP" altLang="en-US" sz="1050" dirty="0">
                          <a:solidFill>
                            <a:schemeClr val="tx1"/>
                          </a:solidFill>
                        </a:rPr>
                        <a:t>％以上</a:t>
                      </a:r>
                      <a:endParaRPr kumimoji="1" lang="en-US" altLang="ja-JP" sz="1050" dirty="0">
                        <a:solidFill>
                          <a:schemeClr val="tx1"/>
                        </a:solidFill>
                      </a:endParaRPr>
                    </a:p>
                    <a:p>
                      <a:pPr algn="l"/>
                      <a:r>
                        <a:rPr kumimoji="1" lang="ja-JP" altLang="en-US" sz="1050" dirty="0">
                          <a:solidFill>
                            <a:schemeClr val="tx1"/>
                          </a:solidFill>
                        </a:rPr>
                        <a:t>（</a:t>
                      </a:r>
                      <a:r>
                        <a:rPr kumimoji="1" lang="zh-TW" altLang="en-US" sz="1050" dirty="0">
                          <a:solidFill>
                            <a:schemeClr val="tx1"/>
                          </a:solidFill>
                          <a:latin typeface="ＭＳ Ｐゴシック" panose="020B0600070205080204" pitchFamily="50" charset="-128"/>
                          <a:ea typeface="ＭＳ Ｐゴシック" panose="020B0600070205080204" pitchFamily="50" charset="-128"/>
                        </a:rPr>
                        <a:t>令和７年度実績</a:t>
                      </a:r>
                      <a:r>
                        <a:rPr kumimoji="1" lang="ja-JP" altLang="en-US" sz="1050" dirty="0">
                          <a:solidFill>
                            <a:schemeClr val="tx1"/>
                          </a:solidFill>
                          <a:latin typeface="ＭＳ Ｐゴシック" panose="020B0600070205080204" pitchFamily="50" charset="-128"/>
                          <a:ea typeface="+mn-ea"/>
                        </a:rPr>
                        <a:t>　</a:t>
                      </a:r>
                      <a:r>
                        <a:rPr kumimoji="1" lang="en-US" altLang="ja-JP" sz="1050" dirty="0">
                          <a:solidFill>
                            <a:schemeClr val="tx1"/>
                          </a:solidFill>
                          <a:latin typeface="+mn-ea"/>
                          <a:ea typeface="+mn-ea"/>
                        </a:rPr>
                        <a:t>56.9</a:t>
                      </a:r>
                      <a:r>
                        <a:rPr kumimoji="1" lang="ja-JP" altLang="en-US" sz="1050" dirty="0">
                          <a:solidFill>
                            <a:schemeClr val="tx1"/>
                          </a:solidFill>
                        </a:rPr>
                        <a:t>％）</a:t>
                      </a:r>
                      <a:endParaRPr kumimoji="1" lang="en-US" altLang="ja-JP" sz="1050" dirty="0">
                        <a:solidFill>
                          <a:schemeClr val="tx1"/>
                        </a:solidFill>
                      </a:endParaRPr>
                    </a:p>
                  </a:txBody>
                  <a:tcPr anchor="ctr">
                    <a:solidFill>
                      <a:schemeClr val="accent1">
                        <a:lumMod val="40000"/>
                        <a:lumOff val="60000"/>
                      </a:schemeClr>
                    </a:solidFill>
                  </a:tcPr>
                </a:tc>
                <a:extLst>
                  <a:ext uri="{0D108BD9-81ED-4DB2-BD59-A6C34878D82A}">
                    <a16:rowId xmlns:a16="http://schemas.microsoft.com/office/drawing/2014/main" val="1134940929"/>
                  </a:ext>
                </a:extLst>
              </a:tr>
              <a:tr h="580038">
                <a:tc>
                  <a:txBody>
                    <a:bodyPr/>
                    <a:lstStyle/>
                    <a:p>
                      <a:pPr marL="0" marR="0" lvl="0" indent="0" algn="ctr" defTabSz="914331"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solidFill>
                          <a:latin typeface="+mn-ea"/>
                          <a:ea typeface="+mn-ea"/>
                        </a:rPr>
                        <a:t>達成状況</a:t>
                      </a:r>
                    </a:p>
                  </a:txBody>
                  <a:tcPr anchor="ctr">
                    <a:solidFill>
                      <a:schemeClr val="tx2">
                        <a:lumMod val="60000"/>
                        <a:lumOff val="40000"/>
                      </a:schemeClr>
                    </a:solidFill>
                  </a:tcPr>
                </a:tc>
                <a:tc>
                  <a:txBody>
                    <a:bodyPr/>
                    <a:lstStyle/>
                    <a:p>
                      <a:r>
                        <a:rPr kumimoji="1" lang="ja-JP" altLang="en-US" sz="1050" b="0" dirty="0">
                          <a:latin typeface="+mn-ea"/>
                          <a:ea typeface="+mn-ea"/>
                        </a:rPr>
                        <a:t>□　目標達成</a:t>
                      </a:r>
                      <a:endParaRPr kumimoji="1" lang="en-US" altLang="ja-JP" sz="1050" b="0" dirty="0">
                        <a:latin typeface="+mn-ea"/>
                        <a:ea typeface="+mn-ea"/>
                      </a:endParaRPr>
                    </a:p>
                    <a:p>
                      <a:r>
                        <a:rPr kumimoji="1" lang="ja-JP" altLang="en-US" sz="1050" b="0" dirty="0">
                          <a:latin typeface="+mn-ea"/>
                          <a:ea typeface="+mn-ea"/>
                        </a:rPr>
                        <a:t>□　</a:t>
                      </a:r>
                      <a:r>
                        <a:rPr kumimoji="1" lang="ja-JP" altLang="en-US" sz="1050" b="0" baseline="0" dirty="0">
                          <a:latin typeface="+mn-ea"/>
                          <a:ea typeface="+mn-ea"/>
                        </a:rPr>
                        <a:t>  </a:t>
                      </a:r>
                      <a:r>
                        <a:rPr kumimoji="1" lang="en-US" altLang="ja-JP" sz="1050" b="0" baseline="0" dirty="0">
                          <a:latin typeface="+mn-ea"/>
                          <a:ea typeface="+mn-ea"/>
                        </a:rPr>
                        <a:t>〃</a:t>
                      </a:r>
                      <a:r>
                        <a:rPr kumimoji="1" lang="ja-JP" altLang="en-US" sz="1050" b="0" baseline="0" dirty="0">
                          <a:latin typeface="+mn-ea"/>
                          <a:ea typeface="+mn-ea"/>
                        </a:rPr>
                        <a:t>　</a:t>
                      </a:r>
                      <a:r>
                        <a:rPr kumimoji="1" lang="ja-JP" altLang="en-US" sz="1050" b="0" dirty="0">
                          <a:latin typeface="+mn-ea"/>
                          <a:ea typeface="+mn-ea"/>
                        </a:rPr>
                        <a:t>未達成</a:t>
                      </a:r>
                      <a:endParaRPr kumimoji="1" lang="en-US" altLang="ja-JP" sz="1050" b="0" dirty="0">
                        <a:latin typeface="+mn-ea"/>
                        <a:ea typeface="+mn-ea"/>
                      </a:endParaRPr>
                    </a:p>
                    <a:p>
                      <a:r>
                        <a:rPr kumimoji="1" lang="ja-JP" altLang="en-US" sz="1050" b="0" dirty="0">
                          <a:latin typeface="+mn-ea"/>
                          <a:ea typeface="+mn-ea"/>
                        </a:rPr>
                        <a:t>□　その他（未測定など）</a:t>
                      </a:r>
                      <a:endParaRPr kumimoji="1" lang="en-US" altLang="ja-JP" sz="1050" b="0" dirty="0">
                        <a:latin typeface="+mn-ea"/>
                        <a:ea typeface="+mn-ea"/>
                      </a:endParaRPr>
                    </a:p>
                  </a:txBody>
                  <a:tcPr anchor="ctr">
                    <a:solidFill>
                      <a:schemeClr val="accent1">
                        <a:lumMod val="40000"/>
                        <a:lumOff val="60000"/>
                      </a:schemeClr>
                    </a:solidFill>
                  </a:tcPr>
                </a:tc>
                <a:tc gridSpan="2">
                  <a:txBody>
                    <a:bodyPr/>
                    <a:lstStyle/>
                    <a:p>
                      <a:r>
                        <a:rPr kumimoji="1" lang="en-US" altLang="ja-JP" sz="800" dirty="0">
                          <a:latin typeface="+mn-ea"/>
                          <a:ea typeface="+mn-ea"/>
                        </a:rPr>
                        <a:t>【</a:t>
                      </a:r>
                      <a:r>
                        <a:rPr kumimoji="1" lang="ja-JP" altLang="en-US" sz="800" dirty="0">
                          <a:latin typeface="+mn-ea"/>
                          <a:ea typeface="+mn-ea"/>
                        </a:rPr>
                        <a:t>目標未達成・その他の場合</a:t>
                      </a:r>
                      <a:r>
                        <a:rPr kumimoji="1" lang="en-US" altLang="ja-JP" sz="800" dirty="0">
                          <a:latin typeface="+mn-ea"/>
                          <a:ea typeface="+mn-ea"/>
                        </a:rPr>
                        <a:t>】</a:t>
                      </a:r>
                      <a:r>
                        <a:rPr kumimoji="1" lang="ja-JP" altLang="en-US" sz="800" dirty="0">
                          <a:latin typeface="+mn-ea"/>
                          <a:ea typeface="+mn-ea"/>
                        </a:rPr>
                        <a:t>課題・改善策など</a:t>
                      </a:r>
                    </a:p>
                  </a:txBody>
                  <a:tcPr>
                    <a:solidFill>
                      <a:schemeClr val="accent1">
                        <a:lumMod val="40000"/>
                        <a:lumOff val="60000"/>
                      </a:schemeClr>
                    </a:solidFill>
                  </a:tcPr>
                </a:tc>
                <a:tc hMerge="1">
                  <a:txBody>
                    <a:bodyPr/>
                    <a:lstStyle/>
                    <a:p>
                      <a:endParaRPr kumimoji="1" lang="ja-JP" altLang="en-US" dirty="0"/>
                    </a:p>
                  </a:txBody>
                  <a:tcPr/>
                </a:tc>
                <a:extLst>
                  <a:ext uri="{0D108BD9-81ED-4DB2-BD59-A6C34878D82A}">
                    <a16:rowId xmlns:a16="http://schemas.microsoft.com/office/drawing/2014/main" val="277211329"/>
                  </a:ext>
                </a:extLst>
              </a:tr>
            </a:tbl>
          </a:graphicData>
        </a:graphic>
      </p:graphicFrame>
    </p:spTree>
    <p:extLst>
      <p:ext uri="{BB962C8B-B14F-4D97-AF65-F5344CB8AC3E}">
        <p14:creationId xmlns:p14="http://schemas.microsoft.com/office/powerpoint/2010/main" val="32000702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グループ化 15">
            <a:extLst>
              <a:ext uri="{FF2B5EF4-FFF2-40B4-BE49-F238E27FC236}">
                <a16:creationId xmlns:a16="http://schemas.microsoft.com/office/drawing/2014/main" id="{3576583C-6287-0C0E-AB0E-B1013FFD518B}"/>
              </a:ext>
            </a:extLst>
          </p:cNvPr>
          <p:cNvGrpSpPr/>
          <p:nvPr/>
        </p:nvGrpSpPr>
        <p:grpSpPr>
          <a:xfrm>
            <a:off x="60995" y="344488"/>
            <a:ext cx="6680373" cy="1944216"/>
            <a:chOff x="44624" y="272480"/>
            <a:chExt cx="6680373" cy="1739699"/>
          </a:xfrm>
        </p:grpSpPr>
        <p:sp>
          <p:nvSpPr>
            <p:cNvPr id="9" name="正方形/長方形 8"/>
            <p:cNvSpPr/>
            <p:nvPr/>
          </p:nvSpPr>
          <p:spPr>
            <a:xfrm>
              <a:off x="104047" y="329264"/>
              <a:ext cx="6495271" cy="16676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altLang="ja-JP" sz="1050" b="1" dirty="0">
                  <a:solidFill>
                    <a:schemeClr val="tx1"/>
                  </a:solidFill>
                  <a:latin typeface="メイリオ" panose="020B0604030504040204" pitchFamily="50" charset="-128"/>
                  <a:ea typeface="メイリオ" panose="020B0604030504040204" pitchFamily="50" charset="-128"/>
                </a:rPr>
                <a:t>【</a:t>
              </a:r>
              <a:r>
                <a:rPr lang="ja-JP" altLang="en-US" sz="1050" b="1" dirty="0">
                  <a:solidFill>
                    <a:schemeClr val="tx1"/>
                  </a:solidFill>
                  <a:latin typeface="メイリオ" panose="020B0604030504040204" pitchFamily="50" charset="-128"/>
                  <a:ea typeface="メイリオ" panose="020B0604030504040204" pitchFamily="50" charset="-128"/>
                </a:rPr>
                <a:t>必要な時に必要な支援が受けられるまちづくり</a:t>
              </a:r>
              <a:r>
                <a:rPr lang="en-US" altLang="ja-JP" sz="1050" b="1" dirty="0">
                  <a:solidFill>
                    <a:schemeClr val="tx1"/>
                  </a:solidFill>
                  <a:latin typeface="メイリオ" panose="020B0604030504040204" pitchFamily="50" charset="-128"/>
                  <a:ea typeface="メイリオ" panose="020B0604030504040204" pitchFamily="50" charset="-128"/>
                </a:rPr>
                <a:t>】</a:t>
              </a:r>
            </a:p>
            <a:p>
              <a:pPr algn="l"/>
              <a:r>
                <a:rPr lang="ja-JP" altLang="en-US" sz="1050" dirty="0">
                  <a:solidFill>
                    <a:schemeClr val="tx1"/>
                  </a:solidFill>
                  <a:latin typeface="メイリオ" panose="020B0604030504040204" pitchFamily="50" charset="-128"/>
                  <a:ea typeface="メイリオ" panose="020B0604030504040204" pitchFamily="50" charset="-128"/>
                </a:rPr>
                <a:t>　生活保護受給者の自立支援</a:t>
              </a:r>
              <a:endParaRPr lang="en-US" altLang="ja-JP" sz="1050" dirty="0">
                <a:solidFill>
                  <a:schemeClr val="tx1"/>
                </a:solidFill>
                <a:latin typeface="メイリオ" panose="020B0604030504040204" pitchFamily="50" charset="-128"/>
                <a:ea typeface="メイリオ" panose="020B0604030504040204" pitchFamily="50" charset="-128"/>
              </a:endParaRPr>
            </a:p>
            <a:p>
              <a:pPr marL="266700" indent="-266700" algn="l"/>
              <a:r>
                <a:rPr lang="ja-JP" altLang="en-US" sz="1050" dirty="0">
                  <a:solidFill>
                    <a:schemeClr val="tx1"/>
                  </a:solidFill>
                  <a:latin typeface="メイリオ" panose="020B0604030504040204" pitchFamily="50" charset="-128"/>
                  <a:ea typeface="メイリオ" panose="020B0604030504040204" pitchFamily="50" charset="-128"/>
                </a:rPr>
                <a:t>　・対象者との面談により、個々の状況と就労に際しての課題の把握、必要に応じた就労意欲の醸成</a:t>
              </a:r>
              <a:endParaRPr lang="en-US" altLang="ja-JP" sz="1050" dirty="0">
                <a:solidFill>
                  <a:schemeClr val="tx1"/>
                </a:solidFill>
                <a:latin typeface="メイリオ" panose="020B0604030504040204" pitchFamily="50" charset="-128"/>
                <a:ea typeface="メイリオ" panose="020B0604030504040204" pitchFamily="50" charset="-128"/>
              </a:endParaRPr>
            </a:p>
            <a:p>
              <a:pPr marL="257175" indent="-257175" algn="l"/>
              <a:r>
                <a:rPr lang="ja-JP" altLang="en-US" sz="1050" dirty="0">
                  <a:solidFill>
                    <a:schemeClr val="tx1"/>
                  </a:solidFill>
                  <a:latin typeface="メイリオ" panose="020B0604030504040204" pitchFamily="50" charset="-128"/>
                  <a:ea typeface="メイリオ" panose="020B0604030504040204" pitchFamily="50" charset="-128"/>
                </a:rPr>
                <a:t>　・履歴書の書き方や面接の受け方に関する助言、適性にあった求人情報の提供</a:t>
              </a:r>
              <a:endParaRPr lang="en-US" altLang="ja-JP" sz="1050" dirty="0">
                <a:solidFill>
                  <a:schemeClr val="tx1"/>
                </a:solidFill>
                <a:latin typeface="メイリオ" panose="020B0604030504040204" pitchFamily="50" charset="-128"/>
                <a:ea typeface="メイリオ" panose="020B0604030504040204" pitchFamily="50" charset="-128"/>
              </a:endParaRPr>
            </a:p>
            <a:p>
              <a:pPr marL="257175" indent="-257175" algn="l"/>
              <a:r>
                <a:rPr lang="ja-JP" altLang="en-US" sz="1050" dirty="0">
                  <a:solidFill>
                    <a:schemeClr val="tx1"/>
                  </a:solidFill>
                  <a:latin typeface="メイリオ" panose="020B0604030504040204" pitchFamily="50" charset="-128"/>
                  <a:ea typeface="メイリオ" panose="020B0604030504040204" pitchFamily="50" charset="-128"/>
                </a:rPr>
                <a:t>　・臨床心理士等の専門職によるカウンセリング</a:t>
              </a:r>
              <a:endParaRPr lang="en-US" altLang="ja-JP" sz="1050" dirty="0">
                <a:solidFill>
                  <a:schemeClr val="tx1"/>
                </a:solidFill>
                <a:latin typeface="メイリオ" panose="020B0604030504040204" pitchFamily="50" charset="-128"/>
                <a:ea typeface="メイリオ" panose="020B0604030504040204" pitchFamily="50" charset="-128"/>
              </a:endParaRPr>
            </a:p>
            <a:p>
              <a:pPr marL="257175" indent="-257175" algn="l"/>
              <a:r>
                <a:rPr lang="ja-JP" altLang="en-US" sz="1050" dirty="0">
                  <a:solidFill>
                    <a:schemeClr val="tx1"/>
                  </a:solidFill>
                  <a:latin typeface="メイリオ" panose="020B0604030504040204" pitchFamily="50" charset="-128"/>
                  <a:ea typeface="メイリオ" panose="020B0604030504040204" pitchFamily="50" charset="-128"/>
                </a:rPr>
                <a:t>　・ビジネススキル・コミュニケーション能力等の向上を目的としたグループワークやセミナー、職場体験等を実施</a:t>
              </a:r>
              <a:endParaRPr lang="en-US" altLang="ja-JP" sz="1050" dirty="0">
                <a:solidFill>
                  <a:schemeClr val="tx1"/>
                </a:solidFill>
                <a:latin typeface="メイリオ" panose="020B0604030504040204" pitchFamily="50" charset="-128"/>
                <a:ea typeface="メイリオ" panose="020B0604030504040204" pitchFamily="50" charset="-128"/>
              </a:endParaRPr>
            </a:p>
            <a:p>
              <a:pPr marL="257175" indent="-257175" algn="l"/>
              <a:r>
                <a:rPr lang="ja-JP" altLang="en-US" sz="1050" dirty="0">
                  <a:solidFill>
                    <a:schemeClr val="tx1"/>
                  </a:solidFill>
                  <a:latin typeface="メイリオ" panose="020B0604030504040204" pitchFamily="50" charset="-128"/>
                  <a:ea typeface="メイリオ" panose="020B0604030504040204" pitchFamily="50" charset="-128"/>
                </a:rPr>
                <a:t>　・対象者に応じた求人案件の開拓</a:t>
              </a:r>
              <a:endParaRPr lang="en-US" altLang="ja-JP" sz="1050" dirty="0">
                <a:solidFill>
                  <a:schemeClr val="tx1"/>
                </a:solidFill>
                <a:latin typeface="メイリオ" panose="020B0604030504040204" pitchFamily="50" charset="-128"/>
                <a:ea typeface="メイリオ" panose="020B0604030504040204" pitchFamily="50" charset="-128"/>
              </a:endParaRPr>
            </a:p>
            <a:p>
              <a:pPr marL="257175" indent="-257175" algn="l"/>
              <a:r>
                <a:rPr lang="ja-JP" altLang="en-US" sz="1050" dirty="0">
                  <a:solidFill>
                    <a:schemeClr val="tx1"/>
                  </a:solidFill>
                  <a:latin typeface="メイリオ" panose="020B0604030504040204" pitchFamily="50" charset="-128"/>
                  <a:ea typeface="メイリオ" panose="020B0604030504040204" pitchFamily="50" charset="-128"/>
                </a:rPr>
                <a:t>　・ハローワークや企業面接等への求職活動同行支援</a:t>
              </a:r>
              <a:endParaRPr lang="en-US" altLang="ja-JP" sz="1050" dirty="0">
                <a:solidFill>
                  <a:schemeClr val="tx1"/>
                </a:solidFill>
                <a:latin typeface="メイリオ" panose="020B0604030504040204" pitchFamily="50" charset="-128"/>
                <a:ea typeface="メイリオ" panose="020B0604030504040204" pitchFamily="50" charset="-128"/>
              </a:endParaRPr>
            </a:p>
            <a:p>
              <a:pPr marL="257175" indent="-257175" algn="l"/>
              <a:r>
                <a:rPr lang="ja-JP" altLang="en-US" sz="1050" dirty="0">
                  <a:solidFill>
                    <a:schemeClr val="tx1"/>
                  </a:solidFill>
                  <a:latin typeface="メイリオ" panose="020B0604030504040204" pitchFamily="50" charset="-128"/>
                  <a:ea typeface="メイリオ" panose="020B0604030504040204" pitchFamily="50" charset="-128"/>
                </a:rPr>
                <a:t>　・就労後の職場定着支援</a:t>
              </a:r>
              <a:endParaRPr lang="en-US" altLang="ja-JP" sz="1213" b="1" dirty="0">
                <a:solidFill>
                  <a:schemeClr val="tx1"/>
                </a:solidFill>
              </a:endParaRPr>
            </a:p>
          </p:txBody>
        </p:sp>
        <p:sp>
          <p:nvSpPr>
            <p:cNvPr id="10" name="角丸四角形 9"/>
            <p:cNvSpPr/>
            <p:nvPr/>
          </p:nvSpPr>
          <p:spPr>
            <a:xfrm>
              <a:off x="44624" y="272480"/>
              <a:ext cx="6680373" cy="1739699"/>
            </a:xfrm>
            <a:prstGeom prst="roundRect">
              <a:avLst>
                <a:gd name="adj" fmla="val 11163"/>
              </a:avLst>
            </a:prstGeom>
            <a:noFill/>
            <a:ln>
              <a:solidFill>
                <a:srgbClr val="098D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9" name="ホームベース 18"/>
          <p:cNvSpPr/>
          <p:nvPr/>
        </p:nvSpPr>
        <p:spPr>
          <a:xfrm>
            <a:off x="75184" y="3967764"/>
            <a:ext cx="6768752" cy="337164"/>
          </a:xfrm>
          <a:prstGeom prst="homePlate">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ja-JP" altLang="en-US" sz="1200" b="1" dirty="0">
                <a:latin typeface="Meiryo UI" panose="020B0604030504040204" pitchFamily="50" charset="-128"/>
                <a:ea typeface="Meiryo UI" panose="020B0604030504040204" pitchFamily="50" charset="-128"/>
                <a:cs typeface="Meiryo UI" panose="020B0604030504040204" pitchFamily="50" charset="-128"/>
              </a:rPr>
              <a:t>経営課題</a:t>
            </a:r>
            <a:r>
              <a:rPr lang="en-US" altLang="ja-JP" sz="1200" b="1" dirty="0">
                <a:latin typeface="Meiryo UI" panose="020B0604030504040204" pitchFamily="50" charset="-128"/>
                <a:ea typeface="Meiryo UI" panose="020B0604030504040204" pitchFamily="50" charset="-128"/>
                <a:cs typeface="Meiryo UI" panose="020B0604030504040204" pitchFamily="50" charset="-128"/>
              </a:rPr>
              <a:t>5</a:t>
            </a: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　区民の皆さんに信頼される区役所づくり</a:t>
            </a:r>
            <a:endParaRPr lang="ja-JP" altLang="ja-JP"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 name="スライド番号プレースホルダー 1">
            <a:extLst>
              <a:ext uri="{FF2B5EF4-FFF2-40B4-BE49-F238E27FC236}">
                <a16:creationId xmlns:a16="http://schemas.microsoft.com/office/drawing/2014/main" id="{9F9625CC-5449-2B79-7FB5-936396C8E24A}"/>
              </a:ext>
            </a:extLst>
          </p:cNvPr>
          <p:cNvSpPr>
            <a:spLocks noGrp="1"/>
          </p:cNvSpPr>
          <p:nvPr>
            <p:ph type="sldNum" sz="quarter" idx="12"/>
          </p:nvPr>
        </p:nvSpPr>
        <p:spPr>
          <a:xfrm>
            <a:off x="5521563" y="9546313"/>
            <a:ext cx="1240160" cy="359687"/>
          </a:xfrm>
        </p:spPr>
        <p:txBody>
          <a:bodyPr/>
          <a:lstStyle/>
          <a:p>
            <a:fld id="{F62D3EF7-68D2-459C-881D-6CCC2777D230}" type="slidenum">
              <a:rPr lang="ja-JP" altLang="en-US" smtClean="0">
                <a:solidFill>
                  <a:prstClr val="black">
                    <a:tint val="75000"/>
                  </a:prstClr>
                </a:solidFill>
              </a:rPr>
              <a:pPr/>
              <a:t>5</a:t>
            </a:fld>
            <a:endParaRPr lang="ja-JP" altLang="en-US">
              <a:solidFill>
                <a:prstClr val="black">
                  <a:tint val="75000"/>
                </a:prstClr>
              </a:solidFill>
            </a:endParaRPr>
          </a:p>
        </p:txBody>
      </p:sp>
      <p:sp>
        <p:nvSpPr>
          <p:cNvPr id="5" name="正方形/長方形 4">
            <a:extLst>
              <a:ext uri="{FF2B5EF4-FFF2-40B4-BE49-F238E27FC236}">
                <a16:creationId xmlns:a16="http://schemas.microsoft.com/office/drawing/2014/main" id="{8B1508EF-175A-7991-32AF-F937D860107E}"/>
              </a:ext>
            </a:extLst>
          </p:cNvPr>
          <p:cNvSpPr/>
          <p:nvPr/>
        </p:nvSpPr>
        <p:spPr>
          <a:xfrm>
            <a:off x="96349" y="4087862"/>
            <a:ext cx="6628647" cy="330731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altLang="ja-JP" sz="1050" b="1" dirty="0">
              <a:solidFill>
                <a:schemeClr val="tx1"/>
              </a:solidFill>
              <a:latin typeface="メイリオ" panose="020B0604030504040204" pitchFamily="50" charset="-128"/>
              <a:ea typeface="メイリオ" panose="020B0604030504040204" pitchFamily="50" charset="-128"/>
            </a:endParaRPr>
          </a:p>
          <a:p>
            <a:pPr marL="266700" indent="-266700" algn="l"/>
            <a:endParaRPr lang="en-US" altLang="ja-JP" sz="1050" dirty="0">
              <a:solidFill>
                <a:schemeClr val="tx1"/>
              </a:solidFill>
              <a:latin typeface="メイリオ" panose="020B0604030504040204" pitchFamily="50" charset="-128"/>
              <a:ea typeface="メイリオ" panose="020B0604030504040204" pitchFamily="50" charset="-128"/>
            </a:endParaRPr>
          </a:p>
          <a:p>
            <a:pPr algn="l"/>
            <a:endParaRPr lang="en-US" altLang="ja-JP" sz="1213" dirty="0">
              <a:solidFill>
                <a:schemeClr val="tx1"/>
              </a:solidFill>
            </a:endParaRPr>
          </a:p>
          <a:p>
            <a:pPr algn="l"/>
            <a:endParaRPr lang="en-US" altLang="ja-JP" sz="1213" dirty="0">
              <a:solidFill>
                <a:schemeClr val="tx1"/>
              </a:solidFill>
            </a:endParaRPr>
          </a:p>
          <a:p>
            <a:pPr algn="l"/>
            <a:endParaRPr lang="en-US" altLang="ja-JP" sz="1213" b="1" dirty="0">
              <a:solidFill>
                <a:schemeClr val="tx1"/>
              </a:solidFill>
            </a:endParaRPr>
          </a:p>
          <a:p>
            <a:pPr algn="l"/>
            <a:endParaRPr lang="en-US" altLang="ja-JP" sz="1213" b="1" dirty="0">
              <a:solidFill>
                <a:schemeClr val="tx1"/>
              </a:solidFill>
            </a:endParaRPr>
          </a:p>
          <a:p>
            <a:pPr algn="l"/>
            <a:endParaRPr lang="en-US" altLang="ja-JP" sz="1213" i="1" dirty="0">
              <a:solidFill>
                <a:schemeClr val="tx1"/>
              </a:solidFill>
            </a:endParaRPr>
          </a:p>
          <a:p>
            <a:pPr algn="l"/>
            <a:endParaRPr lang="ja-JP" altLang="en-US" sz="1213" dirty="0">
              <a:solidFill>
                <a:schemeClr val="tx1"/>
              </a:solidFill>
            </a:endParaRPr>
          </a:p>
        </p:txBody>
      </p:sp>
      <p:grpSp>
        <p:nvGrpSpPr>
          <p:cNvPr id="3" name="グループ化 2">
            <a:extLst>
              <a:ext uri="{FF2B5EF4-FFF2-40B4-BE49-F238E27FC236}">
                <a16:creationId xmlns:a16="http://schemas.microsoft.com/office/drawing/2014/main" id="{6D2F82E2-ED7B-E643-D2F6-5DCB94F00D4C}"/>
              </a:ext>
            </a:extLst>
          </p:cNvPr>
          <p:cNvGrpSpPr/>
          <p:nvPr/>
        </p:nvGrpSpPr>
        <p:grpSpPr>
          <a:xfrm>
            <a:off x="106158" y="4495374"/>
            <a:ext cx="6618838" cy="2545858"/>
            <a:chOff x="88813" y="331531"/>
            <a:chExt cx="6680373" cy="2461229"/>
          </a:xfrm>
        </p:grpSpPr>
        <p:sp>
          <p:nvSpPr>
            <p:cNvPr id="6" name="正方形/長方形 5">
              <a:extLst>
                <a:ext uri="{FF2B5EF4-FFF2-40B4-BE49-F238E27FC236}">
                  <a16:creationId xmlns:a16="http://schemas.microsoft.com/office/drawing/2014/main" id="{C4FD1BF3-FBEA-1D74-98FA-9444BE322185}"/>
                </a:ext>
              </a:extLst>
            </p:cNvPr>
            <p:cNvSpPr/>
            <p:nvPr/>
          </p:nvSpPr>
          <p:spPr>
            <a:xfrm>
              <a:off x="181363" y="416496"/>
              <a:ext cx="6495271" cy="233124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altLang="ja-JP" sz="1200" b="1" dirty="0">
                  <a:solidFill>
                    <a:schemeClr val="tx1"/>
                  </a:solidFill>
                  <a:latin typeface="メイリオ" panose="020B0604030504040204" pitchFamily="50" charset="-128"/>
                  <a:ea typeface="メイリオ" panose="020B0604030504040204" pitchFamily="50" charset="-128"/>
                </a:rPr>
                <a:t>【</a:t>
              </a:r>
              <a:r>
                <a:rPr lang="ja-JP" altLang="en-US" sz="1200" b="1" dirty="0">
                  <a:solidFill>
                    <a:schemeClr val="tx1"/>
                  </a:solidFill>
                  <a:latin typeface="メイリオ" panose="020B0604030504040204" pitchFamily="50" charset="-128"/>
                  <a:ea typeface="メイリオ" panose="020B0604030504040204" pitchFamily="50" charset="-128"/>
                </a:rPr>
                <a:t>区民の意見・ニーズを反映した区政運営と情報発信</a:t>
              </a:r>
              <a:r>
                <a:rPr lang="en-US" altLang="ja-JP" sz="1200" b="1" dirty="0">
                  <a:solidFill>
                    <a:schemeClr val="tx1"/>
                  </a:solidFill>
                  <a:latin typeface="メイリオ" panose="020B0604030504040204" pitchFamily="50" charset="-128"/>
                  <a:ea typeface="メイリオ" panose="020B0604030504040204" pitchFamily="50" charset="-128"/>
                </a:rPr>
                <a:t>】</a:t>
              </a:r>
            </a:p>
            <a:p>
              <a:r>
                <a:rPr lang="ja-JP" altLang="en-US" sz="1050" dirty="0">
                  <a:solidFill>
                    <a:schemeClr val="tx1"/>
                  </a:solidFill>
                  <a:latin typeface="メイリオ" panose="020B0604030504040204" pitchFamily="50" charset="-128"/>
                  <a:ea typeface="メイリオ" panose="020B0604030504040204" pitchFamily="50" charset="-128"/>
                </a:rPr>
                <a:t>　①区政会議の効果的な運営</a:t>
              </a:r>
              <a:endParaRPr lang="en-US" altLang="ja-JP" sz="1050" dirty="0">
                <a:solidFill>
                  <a:schemeClr val="tx1"/>
                </a:solidFill>
                <a:latin typeface="メイリオ" panose="020B0604030504040204" pitchFamily="50" charset="-128"/>
                <a:ea typeface="メイリオ" panose="020B0604030504040204" pitchFamily="50" charset="-128"/>
              </a:endParaRPr>
            </a:p>
            <a:p>
              <a:pPr marL="409575" indent="-409575"/>
              <a:r>
                <a:rPr lang="ja-JP" altLang="en-US" sz="1050" dirty="0">
                  <a:solidFill>
                    <a:schemeClr val="tx1"/>
                  </a:solidFill>
                  <a:latin typeface="メイリオ" panose="020B0604030504040204" pitchFamily="50" charset="-128"/>
                  <a:ea typeface="メイリオ" panose="020B0604030504040204" pitchFamily="50" charset="-128"/>
                </a:rPr>
                <a:t>　　・少人数制の部会の設置による活発な委員間での意見交換・議論の促進</a:t>
              </a:r>
              <a:endParaRPr lang="en-US" altLang="ja-JP" sz="1050" dirty="0">
                <a:solidFill>
                  <a:schemeClr val="tx1"/>
                </a:solidFill>
                <a:latin typeface="メイリオ" panose="020B0604030504040204" pitchFamily="50" charset="-128"/>
                <a:ea typeface="メイリオ" panose="020B0604030504040204" pitchFamily="50" charset="-128"/>
              </a:endParaRPr>
            </a:p>
            <a:p>
              <a:pPr marL="409575" indent="-409575"/>
              <a:r>
                <a:rPr lang="ja-JP" altLang="en-US" sz="1050" dirty="0">
                  <a:solidFill>
                    <a:schemeClr val="tx1"/>
                  </a:solidFill>
                  <a:latin typeface="メイリオ" panose="020B0604030504040204" pitchFamily="50" charset="-128"/>
                  <a:ea typeface="メイリオ" panose="020B0604030504040204" pitchFamily="50" charset="-128"/>
                </a:rPr>
                <a:t>　　・運営方法にかかる区政会議委員の意見聴取（アンケート実施）（年１回）</a:t>
              </a:r>
              <a:endParaRPr lang="en-US" altLang="ja-JP" sz="1050" dirty="0">
                <a:solidFill>
                  <a:schemeClr val="tx1"/>
                </a:solidFill>
                <a:latin typeface="メイリオ" panose="020B0604030504040204" pitchFamily="50" charset="-128"/>
                <a:ea typeface="メイリオ" panose="020B0604030504040204" pitchFamily="50" charset="-128"/>
              </a:endParaRPr>
            </a:p>
            <a:p>
              <a:pPr marL="409575" indent="-409575"/>
              <a:r>
                <a:rPr lang="ja-JP" altLang="en-US" sz="1050" dirty="0">
                  <a:solidFill>
                    <a:schemeClr val="tx1"/>
                  </a:solidFill>
                  <a:latin typeface="メイリオ" panose="020B0604030504040204" pitchFamily="50" charset="-128"/>
                  <a:ea typeface="メイリオ" panose="020B0604030504040204" pitchFamily="50" charset="-128"/>
                </a:rPr>
                <a:t>　　・区広報誌を活用した区政会議の広報</a:t>
              </a:r>
              <a:endParaRPr lang="en-US" altLang="ja-JP" sz="1050" dirty="0">
                <a:solidFill>
                  <a:schemeClr val="tx1"/>
                </a:solidFill>
                <a:latin typeface="メイリオ" panose="020B0604030504040204" pitchFamily="50" charset="-128"/>
                <a:ea typeface="メイリオ" panose="020B0604030504040204" pitchFamily="50" charset="-128"/>
              </a:endParaRPr>
            </a:p>
            <a:p>
              <a:pPr marL="409575" indent="-409575"/>
              <a:r>
                <a:rPr lang="ja-JP" altLang="en-US" sz="1050" dirty="0">
                  <a:solidFill>
                    <a:schemeClr val="tx1"/>
                  </a:solidFill>
                  <a:latin typeface="メイリオ" panose="020B0604030504040204" pitchFamily="50" charset="-128"/>
                  <a:ea typeface="メイリオ" panose="020B0604030504040204" pitchFamily="50" charset="-128"/>
                </a:rPr>
                <a:t>　②各地域活動協議会との意見交換</a:t>
              </a:r>
              <a:endParaRPr lang="en-US" altLang="ja-JP" sz="1050" dirty="0">
                <a:solidFill>
                  <a:schemeClr val="tx1"/>
                </a:solidFill>
                <a:latin typeface="メイリオ" panose="020B0604030504040204" pitchFamily="50" charset="-128"/>
                <a:ea typeface="メイリオ" panose="020B0604030504040204" pitchFamily="50" charset="-128"/>
              </a:endParaRPr>
            </a:p>
            <a:p>
              <a:pPr marL="409575" indent="-409575"/>
              <a:r>
                <a:rPr lang="ja-JP" altLang="en-US" sz="1050" dirty="0">
                  <a:solidFill>
                    <a:schemeClr val="tx1"/>
                  </a:solidFill>
                  <a:latin typeface="メイリオ" panose="020B0604030504040204" pitchFamily="50" charset="-128"/>
                  <a:ea typeface="メイリオ" panose="020B0604030504040204" pitchFamily="50" charset="-128"/>
                </a:rPr>
                <a:t>　　・各地域活動協議会との意見交換の実施（年２回）</a:t>
              </a:r>
              <a:endParaRPr lang="en-US" altLang="ja-JP" sz="1050" dirty="0">
                <a:solidFill>
                  <a:schemeClr val="tx1"/>
                </a:solidFill>
                <a:latin typeface="メイリオ" panose="020B0604030504040204" pitchFamily="50" charset="-128"/>
                <a:ea typeface="メイリオ" panose="020B0604030504040204" pitchFamily="50" charset="-128"/>
              </a:endParaRPr>
            </a:p>
            <a:p>
              <a:pPr marL="409575" indent="-409575"/>
              <a:r>
                <a:rPr lang="ja-JP" altLang="en-US" sz="1050" dirty="0">
                  <a:solidFill>
                    <a:schemeClr val="tx1"/>
                  </a:solidFill>
                  <a:latin typeface="メイリオ" panose="020B0604030504040204" pitchFamily="50" charset="-128"/>
                  <a:ea typeface="メイリオ" panose="020B0604030504040204" pitchFamily="50" charset="-128"/>
                </a:rPr>
                <a:t>　　・出された意見等にかかる対応状況の明示化　</a:t>
              </a:r>
              <a:endParaRPr lang="en-US" altLang="ja-JP" sz="1050" dirty="0">
                <a:solidFill>
                  <a:schemeClr val="tx1"/>
                </a:solidFill>
                <a:latin typeface="メイリオ" panose="020B0604030504040204" pitchFamily="50" charset="-128"/>
                <a:ea typeface="メイリオ" panose="020B0604030504040204" pitchFamily="50" charset="-128"/>
              </a:endParaRPr>
            </a:p>
            <a:p>
              <a:pPr marL="409575" indent="-409575"/>
              <a:r>
                <a:rPr lang="ja-JP" altLang="en-US" sz="1050" dirty="0">
                  <a:solidFill>
                    <a:schemeClr val="tx1"/>
                  </a:solidFill>
                  <a:latin typeface="メイリオ" panose="020B0604030504040204" pitchFamily="50" charset="-128"/>
                  <a:ea typeface="メイリオ" panose="020B0604030504040204" pitchFamily="50" charset="-128"/>
                </a:rPr>
                <a:t>　③その他区民ニーズの的確な把握</a:t>
              </a:r>
              <a:endParaRPr lang="en-US" altLang="ja-JP" sz="1050" dirty="0">
                <a:solidFill>
                  <a:schemeClr val="tx1"/>
                </a:solidFill>
                <a:latin typeface="メイリオ" panose="020B0604030504040204" pitchFamily="50" charset="-128"/>
                <a:ea typeface="メイリオ" panose="020B0604030504040204" pitchFamily="50" charset="-128"/>
              </a:endParaRPr>
            </a:p>
            <a:p>
              <a:pPr marL="409575" indent="-409575"/>
              <a:r>
                <a:rPr lang="ja-JP" altLang="en-US" sz="1050" dirty="0">
                  <a:solidFill>
                    <a:schemeClr val="tx1"/>
                  </a:solidFill>
                  <a:latin typeface="メイリオ" panose="020B0604030504040204" pitchFamily="50" charset="-128"/>
                  <a:ea typeface="メイリオ" panose="020B0604030504040204" pitchFamily="50" charset="-128"/>
                </a:rPr>
                <a:t>　　・区民アンケート、コスモスメール（ご意見箱）、市民の声による区民ニーズの把握　　</a:t>
              </a:r>
              <a:endParaRPr lang="en-US" altLang="ja-JP" sz="1050" dirty="0">
                <a:solidFill>
                  <a:schemeClr val="tx1"/>
                </a:solidFill>
                <a:latin typeface="メイリオ" panose="020B0604030504040204" pitchFamily="50" charset="-128"/>
                <a:ea typeface="メイリオ" panose="020B0604030504040204" pitchFamily="50" charset="-128"/>
              </a:endParaRPr>
            </a:p>
            <a:p>
              <a:pPr marL="409575" indent="-409575"/>
              <a:r>
                <a:rPr lang="ja-JP" altLang="en-US" sz="1050" dirty="0">
                  <a:solidFill>
                    <a:schemeClr val="tx1"/>
                  </a:solidFill>
                  <a:latin typeface="メイリオ" panose="020B0604030504040204" pitchFamily="50" charset="-128"/>
                  <a:ea typeface="メイリオ" panose="020B0604030504040204" pitchFamily="50" charset="-128"/>
                </a:rPr>
                <a:t>　④積極的な情報発信</a:t>
              </a:r>
              <a:endParaRPr lang="en-US" altLang="ja-JP" sz="1050" dirty="0">
                <a:solidFill>
                  <a:schemeClr val="tx1"/>
                </a:solidFill>
                <a:latin typeface="メイリオ" panose="020B0604030504040204" pitchFamily="50" charset="-128"/>
                <a:ea typeface="メイリオ" panose="020B0604030504040204" pitchFamily="50" charset="-128"/>
              </a:endParaRPr>
            </a:p>
            <a:p>
              <a:pPr marL="409575" indent="-409575"/>
              <a:r>
                <a:rPr lang="ja-JP" altLang="en-US" sz="1050" dirty="0">
                  <a:solidFill>
                    <a:schemeClr val="tx1"/>
                  </a:solidFill>
                  <a:latin typeface="メイリオ" panose="020B0604030504040204" pitchFamily="50" charset="-128"/>
                  <a:ea typeface="メイリオ" panose="020B0604030504040204" pitchFamily="50" charset="-128"/>
                </a:rPr>
                <a:t>　　・区広報誌による着実な情報発信</a:t>
              </a:r>
              <a:endParaRPr lang="en-US" altLang="ja-JP" sz="1050" dirty="0">
                <a:solidFill>
                  <a:schemeClr val="tx1"/>
                </a:solidFill>
                <a:latin typeface="メイリオ" panose="020B0604030504040204" pitchFamily="50" charset="-128"/>
                <a:ea typeface="メイリオ" panose="020B0604030504040204" pitchFamily="50" charset="-128"/>
              </a:endParaRPr>
            </a:p>
            <a:p>
              <a:pPr marL="409575" indent="-409575"/>
              <a:r>
                <a:rPr lang="ja-JP" altLang="en-US" sz="1050" dirty="0">
                  <a:solidFill>
                    <a:schemeClr val="tx1"/>
                  </a:solidFill>
                  <a:latin typeface="メイリオ" panose="020B0604030504040204" pitchFamily="50" charset="-128"/>
                  <a:ea typeface="メイリオ" panose="020B0604030504040204" pitchFamily="50" charset="-128"/>
                </a:rPr>
                <a:t>　　・魅力的な城東チャンネル等の動画作成及び区ホームページの作製</a:t>
              </a:r>
              <a:endParaRPr lang="en-US" altLang="ja-JP" sz="1050" dirty="0">
                <a:solidFill>
                  <a:schemeClr val="tx1"/>
                </a:solidFill>
                <a:latin typeface="メイリオ" panose="020B0604030504040204" pitchFamily="50" charset="-128"/>
                <a:ea typeface="メイリオ" panose="020B0604030504040204" pitchFamily="50" charset="-128"/>
              </a:endParaRPr>
            </a:p>
            <a:p>
              <a:pPr marL="409575" indent="-409575"/>
              <a:r>
                <a:rPr lang="ja-JP" altLang="en-US" sz="1050" dirty="0">
                  <a:solidFill>
                    <a:schemeClr val="tx1"/>
                  </a:solidFill>
                  <a:latin typeface="メイリオ" panose="020B0604030504040204" pitchFamily="50" charset="-128"/>
                  <a:ea typeface="メイリオ" panose="020B0604030504040204" pitchFamily="50" charset="-128"/>
                </a:rPr>
                <a:t>　　・</a:t>
              </a:r>
              <a:r>
                <a:rPr lang="en-US" altLang="ja-JP" sz="1050" dirty="0">
                  <a:solidFill>
                    <a:schemeClr val="tx1"/>
                  </a:solidFill>
                  <a:latin typeface="メイリオ" panose="020B0604030504040204" pitchFamily="50" charset="-128"/>
                  <a:ea typeface="メイリオ" panose="020B0604030504040204" pitchFamily="50" charset="-128"/>
                </a:rPr>
                <a:t>LINE</a:t>
              </a:r>
              <a:r>
                <a:rPr lang="ja-JP" altLang="en-US" sz="1050" dirty="0">
                  <a:solidFill>
                    <a:schemeClr val="tx1"/>
                  </a:solidFill>
                  <a:latin typeface="メイリオ" panose="020B0604030504040204" pitchFamily="50" charset="-128"/>
                  <a:ea typeface="メイリオ" panose="020B0604030504040204" pitchFamily="50" charset="-128"/>
                </a:rPr>
                <a:t>による着実な広報</a:t>
              </a:r>
              <a:endParaRPr lang="en-US" altLang="ja-JP" sz="1213" i="1" dirty="0">
                <a:solidFill>
                  <a:schemeClr val="tx1"/>
                </a:solidFill>
              </a:endParaRPr>
            </a:p>
          </p:txBody>
        </p:sp>
        <p:sp>
          <p:nvSpPr>
            <p:cNvPr id="8" name="角丸四角形 8">
              <a:extLst>
                <a:ext uri="{FF2B5EF4-FFF2-40B4-BE49-F238E27FC236}">
                  <a16:creationId xmlns:a16="http://schemas.microsoft.com/office/drawing/2014/main" id="{07E98785-96E9-1EFB-7CA1-CDDC6DF572A8}"/>
                </a:ext>
              </a:extLst>
            </p:cNvPr>
            <p:cNvSpPr/>
            <p:nvPr/>
          </p:nvSpPr>
          <p:spPr>
            <a:xfrm>
              <a:off x="88813" y="331531"/>
              <a:ext cx="6680373" cy="2461229"/>
            </a:xfrm>
            <a:prstGeom prst="roundRect">
              <a:avLst>
                <a:gd name="adj" fmla="val 11163"/>
              </a:avLst>
            </a:prstGeom>
            <a:noFill/>
            <a:ln>
              <a:solidFill>
                <a:srgbClr val="17375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pic>
        <p:nvPicPr>
          <p:cNvPr id="24" name="図 23">
            <a:extLst>
              <a:ext uri="{FF2B5EF4-FFF2-40B4-BE49-F238E27FC236}">
                <a16:creationId xmlns:a16="http://schemas.microsoft.com/office/drawing/2014/main" id="{4A07A593-036A-55F7-80F9-ACB0783148A2}"/>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5722931" y="8583096"/>
            <a:ext cx="837423" cy="834400"/>
          </a:xfrm>
          <a:prstGeom prst="rect">
            <a:avLst/>
          </a:prstGeom>
        </p:spPr>
      </p:pic>
      <p:grpSp>
        <p:nvGrpSpPr>
          <p:cNvPr id="25" name="グループ化 24">
            <a:extLst>
              <a:ext uri="{FF2B5EF4-FFF2-40B4-BE49-F238E27FC236}">
                <a16:creationId xmlns:a16="http://schemas.microsoft.com/office/drawing/2014/main" id="{E90B9FB7-6052-8D6C-F575-F99F75FDD6AD}"/>
              </a:ext>
            </a:extLst>
          </p:cNvPr>
          <p:cNvGrpSpPr/>
          <p:nvPr/>
        </p:nvGrpSpPr>
        <p:grpSpPr>
          <a:xfrm>
            <a:off x="52029" y="8506513"/>
            <a:ext cx="5453146" cy="910983"/>
            <a:chOff x="6772849" y="2537137"/>
            <a:chExt cx="5882859" cy="2317491"/>
          </a:xfrm>
        </p:grpSpPr>
        <p:sp>
          <p:nvSpPr>
            <p:cNvPr id="26" name="正方形/長方形 25">
              <a:extLst>
                <a:ext uri="{FF2B5EF4-FFF2-40B4-BE49-F238E27FC236}">
                  <a16:creationId xmlns:a16="http://schemas.microsoft.com/office/drawing/2014/main" id="{679A6F5D-5220-4988-17D7-DC713BA8DC82}"/>
                </a:ext>
              </a:extLst>
            </p:cNvPr>
            <p:cNvSpPr/>
            <p:nvPr/>
          </p:nvSpPr>
          <p:spPr>
            <a:xfrm>
              <a:off x="6772849" y="2537137"/>
              <a:ext cx="4920244" cy="17043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304800" indent="-304800" algn="l"/>
              <a:endParaRPr lang="en-US" altLang="ja-JP" sz="1200" dirty="0">
                <a:solidFill>
                  <a:schemeClr val="tx1"/>
                </a:solidFill>
                <a:latin typeface="メイリオ" panose="020B0604030504040204" pitchFamily="50" charset="-128"/>
                <a:ea typeface="メイリオ" panose="020B0604030504040204" pitchFamily="50" charset="-128"/>
              </a:endParaRPr>
            </a:p>
            <a:p>
              <a:pPr algn="l"/>
              <a:endParaRPr lang="en-US" altLang="ja-JP" sz="1213" dirty="0">
                <a:solidFill>
                  <a:schemeClr val="tx1"/>
                </a:solidFill>
              </a:endParaRPr>
            </a:p>
            <a:p>
              <a:pPr algn="l"/>
              <a:endParaRPr lang="en-US" altLang="ja-JP" sz="1213" dirty="0">
                <a:solidFill>
                  <a:schemeClr val="tx1"/>
                </a:solidFill>
              </a:endParaRPr>
            </a:p>
            <a:p>
              <a:pPr algn="l"/>
              <a:endParaRPr lang="en-US" altLang="ja-JP" sz="1213" dirty="0">
                <a:solidFill>
                  <a:schemeClr val="tx1"/>
                </a:solidFill>
              </a:endParaRPr>
            </a:p>
            <a:p>
              <a:pPr algn="l"/>
              <a:endParaRPr lang="en-US" altLang="ja-JP" sz="1213" b="1" dirty="0">
                <a:solidFill>
                  <a:schemeClr val="tx1"/>
                </a:solidFill>
              </a:endParaRPr>
            </a:p>
            <a:p>
              <a:pPr algn="l"/>
              <a:endParaRPr lang="en-US" altLang="ja-JP" sz="1213" b="1" dirty="0">
                <a:solidFill>
                  <a:schemeClr val="tx1"/>
                </a:solidFill>
              </a:endParaRPr>
            </a:p>
            <a:p>
              <a:pPr algn="l"/>
              <a:endParaRPr lang="en-US" altLang="ja-JP" sz="1213" i="1" dirty="0">
                <a:solidFill>
                  <a:schemeClr val="tx1"/>
                </a:solidFill>
              </a:endParaRPr>
            </a:p>
            <a:p>
              <a:pPr algn="l"/>
              <a:endParaRPr lang="ja-JP" altLang="en-US" sz="1213" dirty="0">
                <a:solidFill>
                  <a:schemeClr val="tx1"/>
                </a:solidFill>
              </a:endParaRPr>
            </a:p>
          </p:txBody>
        </p:sp>
        <p:sp>
          <p:nvSpPr>
            <p:cNvPr id="27" name="角丸四角形 18">
              <a:extLst>
                <a:ext uri="{FF2B5EF4-FFF2-40B4-BE49-F238E27FC236}">
                  <a16:creationId xmlns:a16="http://schemas.microsoft.com/office/drawing/2014/main" id="{A78B6978-5EE1-0D33-7127-6563D55EAC83}"/>
                </a:ext>
              </a:extLst>
            </p:cNvPr>
            <p:cNvSpPr/>
            <p:nvPr/>
          </p:nvSpPr>
          <p:spPr>
            <a:xfrm>
              <a:off x="7192671" y="2537137"/>
              <a:ext cx="5463037" cy="2317491"/>
            </a:xfrm>
            <a:prstGeom prst="roundRect">
              <a:avLst>
                <a:gd name="adj" fmla="val 1570"/>
              </a:avLst>
            </a:prstGeom>
            <a:noFill/>
            <a:ln w="6350">
              <a:solidFill>
                <a:srgbClr val="C0504D"/>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r>
                <a:rPr lang="ja-JP" altLang="en-US" sz="1050" b="1" dirty="0">
                  <a:solidFill>
                    <a:schemeClr val="tx1"/>
                  </a:solidFill>
                  <a:latin typeface="メイリオ" panose="020B0604030504040204" pitchFamily="50" charset="-128"/>
                  <a:ea typeface="メイリオ" panose="020B0604030504040204" pitchFamily="50" charset="-128"/>
                </a:rPr>
                <a:t>「城東区経営理念」を定めています</a:t>
              </a:r>
              <a:endParaRPr lang="en-US" altLang="ja-JP" sz="1050" b="1" dirty="0">
                <a:solidFill>
                  <a:schemeClr val="tx1"/>
                </a:solidFill>
                <a:latin typeface="メイリオ" panose="020B0604030504040204" pitchFamily="50" charset="-128"/>
                <a:ea typeface="メイリオ" panose="020B0604030504040204" pitchFamily="50" charset="-128"/>
              </a:endParaRPr>
            </a:p>
            <a:p>
              <a:r>
                <a:rPr lang="ja-JP" altLang="en-US" sz="1000" dirty="0">
                  <a:solidFill>
                    <a:schemeClr val="tx1"/>
                  </a:solidFill>
                  <a:latin typeface="メイリオ" panose="020B0604030504040204" pitchFamily="50" charset="-128"/>
                  <a:ea typeface="メイリオ" panose="020B0604030504040204" pitchFamily="50" charset="-128"/>
                </a:rPr>
                <a:t>　城東区役所では、「住んでよかったと思えるまち」の実現を進めるにあたり、経営理念を定めています。３つの理念「変革と創造」「徹底した対話」「最上のサービス」を胸に刻み、職員一同、業務に精励することで、区民の皆さまに貢献してまいります。</a:t>
              </a:r>
              <a:endParaRPr lang="en-US" altLang="ja-JP" sz="1000" dirty="0">
                <a:solidFill>
                  <a:schemeClr val="tx1"/>
                </a:solidFill>
                <a:latin typeface="メイリオ" panose="020B0604030504040204" pitchFamily="50" charset="-128"/>
                <a:ea typeface="メイリオ" panose="020B0604030504040204" pitchFamily="50" charset="-128"/>
              </a:endParaRPr>
            </a:p>
          </p:txBody>
        </p:sp>
      </p:grpSp>
      <p:graphicFrame>
        <p:nvGraphicFramePr>
          <p:cNvPr id="28" name="表 27">
            <a:extLst>
              <a:ext uri="{FF2B5EF4-FFF2-40B4-BE49-F238E27FC236}">
                <a16:creationId xmlns:a16="http://schemas.microsoft.com/office/drawing/2014/main" id="{76B9990D-5089-CB86-93E1-B24F6282D01D}"/>
              </a:ext>
            </a:extLst>
          </p:cNvPr>
          <p:cNvGraphicFramePr>
            <a:graphicFrameLocks noGrp="1"/>
          </p:cNvGraphicFramePr>
          <p:nvPr>
            <p:extLst>
              <p:ext uri="{D42A27DB-BD31-4B8C-83A1-F6EECF244321}">
                <p14:modId xmlns:p14="http://schemas.microsoft.com/office/powerpoint/2010/main" val="4281314747"/>
              </p:ext>
            </p:extLst>
          </p:nvPr>
        </p:nvGraphicFramePr>
        <p:xfrm>
          <a:off x="96349" y="2432720"/>
          <a:ext cx="6624735" cy="1152128"/>
        </p:xfrm>
        <a:graphic>
          <a:graphicData uri="http://schemas.openxmlformats.org/drawingml/2006/table">
            <a:tbl>
              <a:tblPr firstRow="1" bandRow="1">
                <a:tableStyleId>{5940675A-B579-460E-94D1-54222C63F5DA}</a:tableStyleId>
              </a:tblPr>
              <a:tblGrid>
                <a:gridCol w="504056">
                  <a:extLst>
                    <a:ext uri="{9D8B030D-6E8A-4147-A177-3AD203B41FA5}">
                      <a16:colId xmlns:a16="http://schemas.microsoft.com/office/drawing/2014/main" val="2081716450"/>
                    </a:ext>
                  </a:extLst>
                </a:gridCol>
                <a:gridCol w="1584176">
                  <a:extLst>
                    <a:ext uri="{9D8B030D-6E8A-4147-A177-3AD203B41FA5}">
                      <a16:colId xmlns:a16="http://schemas.microsoft.com/office/drawing/2014/main" val="552506392"/>
                    </a:ext>
                  </a:extLst>
                </a:gridCol>
                <a:gridCol w="2664296">
                  <a:extLst>
                    <a:ext uri="{9D8B030D-6E8A-4147-A177-3AD203B41FA5}">
                      <a16:colId xmlns:a16="http://schemas.microsoft.com/office/drawing/2014/main" val="1056388590"/>
                    </a:ext>
                  </a:extLst>
                </a:gridCol>
                <a:gridCol w="1872207">
                  <a:extLst>
                    <a:ext uri="{9D8B030D-6E8A-4147-A177-3AD203B41FA5}">
                      <a16:colId xmlns:a16="http://schemas.microsoft.com/office/drawing/2014/main" val="2205698346"/>
                    </a:ext>
                  </a:extLst>
                </a:gridCol>
              </a:tblGrid>
              <a:tr h="572090">
                <a:tc>
                  <a:txBody>
                    <a:bodyPr/>
                    <a:lstStyle/>
                    <a:p>
                      <a:pPr marL="0" marR="0" lvl="0" indent="0" algn="ctr" defTabSz="914331"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solidFill>
                          <a:latin typeface="+mn-ea"/>
                          <a:ea typeface="+mn-ea"/>
                        </a:rPr>
                        <a:t>事業</a:t>
                      </a:r>
                      <a:endParaRPr kumimoji="1" lang="en-US" altLang="ja-JP" sz="1100" b="1" dirty="0">
                        <a:solidFill>
                          <a:schemeClr val="bg1"/>
                        </a:solidFill>
                        <a:latin typeface="+mn-ea"/>
                        <a:ea typeface="+mn-ea"/>
                      </a:endParaRPr>
                    </a:p>
                    <a:p>
                      <a:pPr marL="0" marR="0" lvl="0" indent="0" algn="ctr" defTabSz="914331"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solidFill>
                          <a:latin typeface="+mn-ea"/>
                          <a:ea typeface="+mn-ea"/>
                        </a:rPr>
                        <a:t>目標</a:t>
                      </a:r>
                    </a:p>
                  </a:txBody>
                  <a:tcPr anchor="ctr">
                    <a:solidFill>
                      <a:schemeClr val="tx2">
                        <a:lumMod val="60000"/>
                        <a:lumOff val="40000"/>
                      </a:schemeClr>
                    </a:solidFill>
                  </a:tcPr>
                </a:tc>
                <a:tc gridSpan="2">
                  <a:txBody>
                    <a:bodyPr/>
                    <a:lstStyle/>
                    <a:p>
                      <a:pPr marL="0" marR="0" lvl="0" indent="0" algn="l" defTabSz="914331" rtl="0" eaLnBrk="1" fontAlgn="auto" latinLnBrk="0" hangingPunct="1">
                        <a:lnSpc>
                          <a:spcPct val="100000"/>
                        </a:lnSpc>
                        <a:spcBef>
                          <a:spcPts val="0"/>
                        </a:spcBef>
                        <a:spcAft>
                          <a:spcPts val="0"/>
                        </a:spcAft>
                        <a:buClrTx/>
                        <a:buSzTx/>
                        <a:buFontTx/>
                        <a:buNone/>
                        <a:tabLst/>
                        <a:defRPr/>
                      </a:pPr>
                      <a:r>
                        <a:rPr kumimoji="1" lang="ja-JP" altLang="en-US" sz="1050" dirty="0"/>
                        <a:t>就労支援者の就職率</a:t>
                      </a:r>
                    </a:p>
                  </a:txBody>
                  <a:tcPr anchor="ctr">
                    <a:solidFill>
                      <a:schemeClr val="accent1">
                        <a:lumMod val="40000"/>
                        <a:lumOff val="60000"/>
                      </a:schemeClr>
                    </a:solidFill>
                  </a:tcPr>
                </a:tc>
                <a:tc hMerge="1">
                  <a:txBody>
                    <a:bodyPr/>
                    <a:lstStyle/>
                    <a:p>
                      <a:endParaRPr kumimoji="1" lang="ja-JP" altLang="en-US" dirty="0"/>
                    </a:p>
                  </a:txBody>
                  <a:tcPr/>
                </a:tc>
                <a:tc>
                  <a:txBody>
                    <a:bodyPr/>
                    <a:lstStyle/>
                    <a:p>
                      <a:pPr algn="l"/>
                      <a:r>
                        <a:rPr kumimoji="1" lang="en-US" altLang="ja-JP" sz="1050" dirty="0">
                          <a:latin typeface="+mn-ea"/>
                          <a:ea typeface="+mn-ea"/>
                        </a:rPr>
                        <a:t>60</a:t>
                      </a:r>
                      <a:r>
                        <a:rPr kumimoji="1" lang="ja-JP" altLang="en-US" sz="1050" dirty="0"/>
                        <a:t>％以上</a:t>
                      </a:r>
                      <a:endParaRPr kumimoji="1" lang="en-US" altLang="ja-JP" sz="1050" dirty="0">
                        <a:solidFill>
                          <a:schemeClr val="tx1"/>
                        </a:solidFill>
                      </a:endParaRPr>
                    </a:p>
                    <a:p>
                      <a:pPr algn="l"/>
                      <a:r>
                        <a:rPr kumimoji="1" lang="ja-JP" altLang="en-US" sz="1050" dirty="0">
                          <a:solidFill>
                            <a:schemeClr val="tx1"/>
                          </a:solidFill>
                        </a:rPr>
                        <a:t>（</a:t>
                      </a:r>
                      <a:r>
                        <a:rPr kumimoji="1" lang="zh-TW" altLang="en-US" sz="1050" dirty="0">
                          <a:solidFill>
                            <a:schemeClr val="tx1"/>
                          </a:solidFill>
                          <a:latin typeface="ＭＳ Ｐゴシック" panose="020B0600070205080204" pitchFamily="50" charset="-128"/>
                          <a:ea typeface="ＭＳ Ｐゴシック" panose="020B0600070205080204" pitchFamily="50" charset="-128"/>
                        </a:rPr>
                        <a:t>令和７年度実績</a:t>
                      </a:r>
                      <a:r>
                        <a:rPr kumimoji="1" lang="ja-JP" altLang="en-US" sz="1050" dirty="0">
                          <a:solidFill>
                            <a:schemeClr val="tx1"/>
                          </a:solidFill>
                          <a:latin typeface="ＭＳ Ｐゴシック" panose="020B0600070205080204" pitchFamily="50" charset="-128"/>
                          <a:ea typeface="+mn-ea"/>
                        </a:rPr>
                        <a:t>　</a:t>
                      </a:r>
                      <a:r>
                        <a:rPr kumimoji="1" lang="en-US" altLang="ja-JP" sz="1050" dirty="0">
                          <a:solidFill>
                            <a:schemeClr val="tx1"/>
                          </a:solidFill>
                          <a:latin typeface="+mn-ea"/>
                          <a:ea typeface="+mn-ea"/>
                        </a:rPr>
                        <a:t>65.1</a:t>
                      </a:r>
                      <a:r>
                        <a:rPr kumimoji="1" lang="ja-JP" altLang="en-US" sz="1050" dirty="0">
                          <a:solidFill>
                            <a:schemeClr val="tx1"/>
                          </a:solidFill>
                        </a:rPr>
                        <a:t>％）</a:t>
                      </a:r>
                      <a:endParaRPr kumimoji="1" lang="en-US" altLang="ja-JP" sz="1050" dirty="0">
                        <a:solidFill>
                          <a:schemeClr val="tx1"/>
                        </a:solidFill>
                      </a:endParaRPr>
                    </a:p>
                  </a:txBody>
                  <a:tcPr anchor="ctr">
                    <a:solidFill>
                      <a:schemeClr val="accent1">
                        <a:lumMod val="40000"/>
                        <a:lumOff val="60000"/>
                      </a:schemeClr>
                    </a:solidFill>
                  </a:tcPr>
                </a:tc>
                <a:extLst>
                  <a:ext uri="{0D108BD9-81ED-4DB2-BD59-A6C34878D82A}">
                    <a16:rowId xmlns:a16="http://schemas.microsoft.com/office/drawing/2014/main" val="1134940929"/>
                  </a:ext>
                </a:extLst>
              </a:tr>
              <a:tr h="580038">
                <a:tc>
                  <a:txBody>
                    <a:bodyPr/>
                    <a:lstStyle/>
                    <a:p>
                      <a:pPr marL="0" marR="0" lvl="0" indent="0" algn="ctr" defTabSz="914331"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solidFill>
                          <a:latin typeface="+mn-ea"/>
                          <a:ea typeface="+mn-ea"/>
                        </a:rPr>
                        <a:t>達成状況</a:t>
                      </a:r>
                    </a:p>
                  </a:txBody>
                  <a:tcPr anchor="ctr">
                    <a:solidFill>
                      <a:schemeClr val="tx2">
                        <a:lumMod val="60000"/>
                        <a:lumOff val="40000"/>
                      </a:schemeClr>
                    </a:solidFill>
                  </a:tcPr>
                </a:tc>
                <a:tc>
                  <a:txBody>
                    <a:bodyPr/>
                    <a:lstStyle/>
                    <a:p>
                      <a:r>
                        <a:rPr kumimoji="1" lang="ja-JP" altLang="en-US" sz="1050" b="0" dirty="0">
                          <a:latin typeface="+mn-ea"/>
                          <a:ea typeface="+mn-ea"/>
                        </a:rPr>
                        <a:t>□　目標達成</a:t>
                      </a:r>
                      <a:endParaRPr kumimoji="1" lang="en-US" altLang="ja-JP" sz="1050" b="0" dirty="0">
                        <a:latin typeface="+mn-ea"/>
                        <a:ea typeface="+mn-ea"/>
                      </a:endParaRPr>
                    </a:p>
                    <a:p>
                      <a:r>
                        <a:rPr kumimoji="1" lang="ja-JP" altLang="en-US" sz="1050" b="0" dirty="0">
                          <a:latin typeface="+mn-ea"/>
                          <a:ea typeface="+mn-ea"/>
                        </a:rPr>
                        <a:t>□　</a:t>
                      </a:r>
                      <a:r>
                        <a:rPr kumimoji="1" lang="ja-JP" altLang="en-US" sz="1050" b="0" baseline="0" dirty="0">
                          <a:latin typeface="+mn-ea"/>
                          <a:ea typeface="+mn-ea"/>
                        </a:rPr>
                        <a:t>  </a:t>
                      </a:r>
                      <a:r>
                        <a:rPr kumimoji="1" lang="en-US" altLang="ja-JP" sz="1050" b="0" baseline="0" dirty="0">
                          <a:latin typeface="+mn-ea"/>
                          <a:ea typeface="+mn-ea"/>
                        </a:rPr>
                        <a:t>〃</a:t>
                      </a:r>
                      <a:r>
                        <a:rPr kumimoji="1" lang="ja-JP" altLang="en-US" sz="1050" b="0" baseline="0" dirty="0">
                          <a:latin typeface="+mn-ea"/>
                          <a:ea typeface="+mn-ea"/>
                        </a:rPr>
                        <a:t>　</a:t>
                      </a:r>
                      <a:r>
                        <a:rPr kumimoji="1" lang="ja-JP" altLang="en-US" sz="1050" b="0" dirty="0">
                          <a:latin typeface="+mn-ea"/>
                          <a:ea typeface="+mn-ea"/>
                        </a:rPr>
                        <a:t>未達成</a:t>
                      </a:r>
                      <a:endParaRPr kumimoji="1" lang="en-US" altLang="ja-JP" sz="1050" b="0" dirty="0">
                        <a:latin typeface="+mn-ea"/>
                        <a:ea typeface="+mn-ea"/>
                      </a:endParaRPr>
                    </a:p>
                    <a:p>
                      <a:r>
                        <a:rPr kumimoji="1" lang="ja-JP" altLang="en-US" sz="1050" b="0" dirty="0">
                          <a:latin typeface="+mn-ea"/>
                          <a:ea typeface="+mn-ea"/>
                        </a:rPr>
                        <a:t>□　その他（未測定など）</a:t>
                      </a:r>
                      <a:endParaRPr kumimoji="1" lang="en-US" altLang="ja-JP" sz="1050" b="0" dirty="0">
                        <a:latin typeface="+mn-ea"/>
                        <a:ea typeface="+mn-ea"/>
                      </a:endParaRPr>
                    </a:p>
                  </a:txBody>
                  <a:tcPr anchor="ctr">
                    <a:solidFill>
                      <a:schemeClr val="accent1">
                        <a:lumMod val="40000"/>
                        <a:lumOff val="60000"/>
                      </a:schemeClr>
                    </a:solidFill>
                  </a:tcPr>
                </a:tc>
                <a:tc gridSpan="2">
                  <a:txBody>
                    <a:bodyPr/>
                    <a:lstStyle/>
                    <a:p>
                      <a:r>
                        <a:rPr kumimoji="1" lang="en-US" altLang="ja-JP" sz="800" dirty="0">
                          <a:latin typeface="+mn-ea"/>
                          <a:ea typeface="+mn-ea"/>
                        </a:rPr>
                        <a:t>【</a:t>
                      </a:r>
                      <a:r>
                        <a:rPr kumimoji="1" lang="ja-JP" altLang="en-US" sz="800" dirty="0">
                          <a:latin typeface="+mn-ea"/>
                          <a:ea typeface="+mn-ea"/>
                        </a:rPr>
                        <a:t>目標未達成・その他の場合</a:t>
                      </a:r>
                      <a:r>
                        <a:rPr kumimoji="1" lang="en-US" altLang="ja-JP" sz="800" dirty="0">
                          <a:latin typeface="+mn-ea"/>
                          <a:ea typeface="+mn-ea"/>
                        </a:rPr>
                        <a:t>】</a:t>
                      </a:r>
                      <a:r>
                        <a:rPr kumimoji="1" lang="ja-JP" altLang="en-US" sz="800" dirty="0">
                          <a:latin typeface="+mn-ea"/>
                          <a:ea typeface="+mn-ea"/>
                        </a:rPr>
                        <a:t>課題・改善策など</a:t>
                      </a:r>
                    </a:p>
                  </a:txBody>
                  <a:tcPr>
                    <a:solidFill>
                      <a:schemeClr val="accent1">
                        <a:lumMod val="40000"/>
                        <a:lumOff val="60000"/>
                      </a:schemeClr>
                    </a:solidFill>
                  </a:tcPr>
                </a:tc>
                <a:tc hMerge="1">
                  <a:txBody>
                    <a:bodyPr/>
                    <a:lstStyle/>
                    <a:p>
                      <a:endParaRPr kumimoji="1" lang="ja-JP" altLang="en-US" dirty="0"/>
                    </a:p>
                  </a:txBody>
                  <a:tcPr/>
                </a:tc>
                <a:extLst>
                  <a:ext uri="{0D108BD9-81ED-4DB2-BD59-A6C34878D82A}">
                    <a16:rowId xmlns:a16="http://schemas.microsoft.com/office/drawing/2014/main" val="277211329"/>
                  </a:ext>
                </a:extLst>
              </a:tr>
            </a:tbl>
          </a:graphicData>
        </a:graphic>
      </p:graphicFrame>
      <p:graphicFrame>
        <p:nvGraphicFramePr>
          <p:cNvPr id="29" name="表 28">
            <a:extLst>
              <a:ext uri="{FF2B5EF4-FFF2-40B4-BE49-F238E27FC236}">
                <a16:creationId xmlns:a16="http://schemas.microsoft.com/office/drawing/2014/main" id="{3BA0144A-FD1E-3864-2524-850011E36A72}"/>
              </a:ext>
            </a:extLst>
          </p:cNvPr>
          <p:cNvGraphicFramePr>
            <a:graphicFrameLocks noGrp="1"/>
          </p:cNvGraphicFramePr>
          <p:nvPr>
            <p:extLst>
              <p:ext uri="{D42A27DB-BD31-4B8C-83A1-F6EECF244321}">
                <p14:modId xmlns:p14="http://schemas.microsoft.com/office/powerpoint/2010/main" val="4058126992"/>
              </p:ext>
            </p:extLst>
          </p:nvPr>
        </p:nvGraphicFramePr>
        <p:xfrm>
          <a:off x="162127" y="7185248"/>
          <a:ext cx="6624735" cy="1152128"/>
        </p:xfrm>
        <a:graphic>
          <a:graphicData uri="http://schemas.openxmlformats.org/drawingml/2006/table">
            <a:tbl>
              <a:tblPr firstRow="1" bandRow="1">
                <a:tableStyleId>{5940675A-B579-460E-94D1-54222C63F5DA}</a:tableStyleId>
              </a:tblPr>
              <a:tblGrid>
                <a:gridCol w="504056">
                  <a:extLst>
                    <a:ext uri="{9D8B030D-6E8A-4147-A177-3AD203B41FA5}">
                      <a16:colId xmlns:a16="http://schemas.microsoft.com/office/drawing/2014/main" val="2081716450"/>
                    </a:ext>
                  </a:extLst>
                </a:gridCol>
                <a:gridCol w="1584176">
                  <a:extLst>
                    <a:ext uri="{9D8B030D-6E8A-4147-A177-3AD203B41FA5}">
                      <a16:colId xmlns:a16="http://schemas.microsoft.com/office/drawing/2014/main" val="552506392"/>
                    </a:ext>
                  </a:extLst>
                </a:gridCol>
                <a:gridCol w="2664296">
                  <a:extLst>
                    <a:ext uri="{9D8B030D-6E8A-4147-A177-3AD203B41FA5}">
                      <a16:colId xmlns:a16="http://schemas.microsoft.com/office/drawing/2014/main" val="1056388590"/>
                    </a:ext>
                  </a:extLst>
                </a:gridCol>
                <a:gridCol w="1872207">
                  <a:extLst>
                    <a:ext uri="{9D8B030D-6E8A-4147-A177-3AD203B41FA5}">
                      <a16:colId xmlns:a16="http://schemas.microsoft.com/office/drawing/2014/main" val="2205698346"/>
                    </a:ext>
                  </a:extLst>
                </a:gridCol>
              </a:tblGrid>
              <a:tr h="572090">
                <a:tc>
                  <a:txBody>
                    <a:bodyPr/>
                    <a:lstStyle/>
                    <a:p>
                      <a:pPr marL="0" marR="0" lvl="0" indent="0" algn="ctr" defTabSz="914331"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solidFill>
                          <a:latin typeface="+mn-ea"/>
                          <a:ea typeface="+mn-ea"/>
                        </a:rPr>
                        <a:t>事業</a:t>
                      </a:r>
                      <a:endParaRPr kumimoji="1" lang="en-US" altLang="ja-JP" sz="1100" b="1" dirty="0">
                        <a:solidFill>
                          <a:schemeClr val="bg1"/>
                        </a:solidFill>
                        <a:latin typeface="+mn-ea"/>
                        <a:ea typeface="+mn-ea"/>
                      </a:endParaRPr>
                    </a:p>
                    <a:p>
                      <a:pPr marL="0" marR="0" lvl="0" indent="0" algn="ctr" defTabSz="914331"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solidFill>
                          <a:latin typeface="+mn-ea"/>
                          <a:ea typeface="+mn-ea"/>
                        </a:rPr>
                        <a:t>目標</a:t>
                      </a:r>
                    </a:p>
                  </a:txBody>
                  <a:tcPr anchor="ctr">
                    <a:solidFill>
                      <a:schemeClr val="tx2">
                        <a:lumMod val="60000"/>
                        <a:lumOff val="40000"/>
                      </a:schemeClr>
                    </a:solidFill>
                  </a:tcPr>
                </a:tc>
                <a:tc gridSpan="2">
                  <a:txBody>
                    <a:bodyPr/>
                    <a:lstStyle/>
                    <a:p>
                      <a:pPr marL="0" marR="0" lvl="0" indent="0" algn="l" defTabSz="914331" rtl="0" eaLnBrk="1" fontAlgn="auto" latinLnBrk="0" hangingPunct="1">
                        <a:lnSpc>
                          <a:spcPct val="100000"/>
                        </a:lnSpc>
                        <a:spcBef>
                          <a:spcPts val="0"/>
                        </a:spcBef>
                        <a:spcAft>
                          <a:spcPts val="0"/>
                        </a:spcAft>
                        <a:buClrTx/>
                        <a:buSzTx/>
                        <a:buFontTx/>
                        <a:buNone/>
                        <a:tabLst/>
                        <a:defRPr/>
                      </a:pPr>
                      <a:r>
                        <a:rPr kumimoji="1" lang="ja-JP" altLang="en-US" sz="1050" dirty="0"/>
                        <a:t>区政会議において、各委員からの意見や要望、評価について、十分に区役所や委員との間で意見交換が行われていると感じている区政会議の委員の割合（区政会議委員アンケート）</a:t>
                      </a:r>
                    </a:p>
                  </a:txBody>
                  <a:tcPr anchor="ctr">
                    <a:solidFill>
                      <a:schemeClr val="accent1">
                        <a:lumMod val="40000"/>
                        <a:lumOff val="60000"/>
                      </a:schemeClr>
                    </a:solidFill>
                  </a:tcPr>
                </a:tc>
                <a:tc hMerge="1">
                  <a:txBody>
                    <a:bodyPr/>
                    <a:lstStyle/>
                    <a:p>
                      <a:endParaRPr kumimoji="1" lang="ja-JP" altLang="en-US" dirty="0"/>
                    </a:p>
                  </a:txBody>
                  <a:tcPr/>
                </a:tc>
                <a:tc>
                  <a:txBody>
                    <a:bodyPr/>
                    <a:lstStyle/>
                    <a:p>
                      <a:pPr algn="l"/>
                      <a:r>
                        <a:rPr kumimoji="1" lang="en-US" altLang="ja-JP" sz="1050" dirty="0">
                          <a:latin typeface="+mn-ea"/>
                          <a:ea typeface="+mn-ea"/>
                        </a:rPr>
                        <a:t>85</a:t>
                      </a:r>
                      <a:r>
                        <a:rPr kumimoji="1" lang="ja-JP" altLang="en-US" sz="1050" dirty="0"/>
                        <a:t>％</a:t>
                      </a:r>
                      <a:endParaRPr kumimoji="1" lang="en-US" altLang="ja-JP" sz="1050" dirty="0">
                        <a:solidFill>
                          <a:schemeClr val="tx1"/>
                        </a:solidFill>
                      </a:endParaRPr>
                    </a:p>
                    <a:p>
                      <a:pPr algn="l"/>
                      <a:r>
                        <a:rPr kumimoji="1" lang="ja-JP" altLang="en-US" sz="1050" dirty="0">
                          <a:solidFill>
                            <a:schemeClr val="tx1"/>
                          </a:solidFill>
                        </a:rPr>
                        <a:t>（</a:t>
                      </a:r>
                      <a:r>
                        <a:rPr kumimoji="1" lang="zh-TW" altLang="en-US" sz="1050" dirty="0">
                          <a:solidFill>
                            <a:schemeClr val="tx1"/>
                          </a:solidFill>
                          <a:latin typeface="ＭＳ Ｐゴシック" panose="020B0600070205080204" pitchFamily="50" charset="-128"/>
                          <a:ea typeface="ＭＳ Ｐゴシック" panose="020B0600070205080204" pitchFamily="50" charset="-128"/>
                        </a:rPr>
                        <a:t>令和７年度実績</a:t>
                      </a:r>
                      <a:r>
                        <a:rPr kumimoji="1" lang="ja-JP" altLang="en-US" sz="1050" dirty="0">
                          <a:solidFill>
                            <a:schemeClr val="tx1"/>
                          </a:solidFill>
                          <a:latin typeface="ＭＳ Ｐゴシック" panose="020B0600070205080204" pitchFamily="50" charset="-128"/>
                          <a:ea typeface="+mn-ea"/>
                        </a:rPr>
                        <a:t>　</a:t>
                      </a:r>
                      <a:r>
                        <a:rPr kumimoji="1" lang="en-US" altLang="ja-JP" sz="1050" dirty="0">
                          <a:solidFill>
                            <a:schemeClr val="tx1"/>
                          </a:solidFill>
                          <a:latin typeface="+mn-ea"/>
                          <a:ea typeface="+mn-ea"/>
                        </a:rPr>
                        <a:t>85.7</a:t>
                      </a:r>
                      <a:r>
                        <a:rPr kumimoji="1" lang="ja-JP" altLang="en-US" sz="1050" dirty="0">
                          <a:solidFill>
                            <a:schemeClr val="tx1"/>
                          </a:solidFill>
                        </a:rPr>
                        <a:t>％）</a:t>
                      </a:r>
                      <a:endParaRPr kumimoji="1" lang="en-US" altLang="ja-JP" sz="1050" dirty="0">
                        <a:solidFill>
                          <a:schemeClr val="tx1"/>
                        </a:solidFill>
                      </a:endParaRPr>
                    </a:p>
                  </a:txBody>
                  <a:tcPr anchor="ctr">
                    <a:solidFill>
                      <a:schemeClr val="accent1">
                        <a:lumMod val="40000"/>
                        <a:lumOff val="60000"/>
                      </a:schemeClr>
                    </a:solidFill>
                  </a:tcPr>
                </a:tc>
                <a:extLst>
                  <a:ext uri="{0D108BD9-81ED-4DB2-BD59-A6C34878D82A}">
                    <a16:rowId xmlns:a16="http://schemas.microsoft.com/office/drawing/2014/main" val="1134940929"/>
                  </a:ext>
                </a:extLst>
              </a:tr>
              <a:tr h="580038">
                <a:tc>
                  <a:txBody>
                    <a:bodyPr/>
                    <a:lstStyle/>
                    <a:p>
                      <a:pPr marL="0" marR="0" lvl="0" indent="0" algn="ctr" defTabSz="914331"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solidFill>
                          <a:latin typeface="+mn-ea"/>
                          <a:ea typeface="+mn-ea"/>
                        </a:rPr>
                        <a:t>達成状況</a:t>
                      </a:r>
                    </a:p>
                  </a:txBody>
                  <a:tcPr anchor="ctr">
                    <a:solidFill>
                      <a:schemeClr val="tx2">
                        <a:lumMod val="60000"/>
                        <a:lumOff val="40000"/>
                      </a:schemeClr>
                    </a:solidFill>
                  </a:tcPr>
                </a:tc>
                <a:tc>
                  <a:txBody>
                    <a:bodyPr/>
                    <a:lstStyle/>
                    <a:p>
                      <a:r>
                        <a:rPr kumimoji="1" lang="ja-JP" altLang="en-US" sz="1050" b="0" dirty="0">
                          <a:latin typeface="+mn-ea"/>
                          <a:ea typeface="+mn-ea"/>
                        </a:rPr>
                        <a:t>□　目標達成</a:t>
                      </a:r>
                      <a:endParaRPr kumimoji="1" lang="en-US" altLang="ja-JP" sz="1050" b="0" dirty="0">
                        <a:latin typeface="+mn-ea"/>
                        <a:ea typeface="+mn-ea"/>
                      </a:endParaRPr>
                    </a:p>
                    <a:p>
                      <a:r>
                        <a:rPr kumimoji="1" lang="ja-JP" altLang="en-US" sz="1050" b="0" dirty="0">
                          <a:latin typeface="+mn-ea"/>
                          <a:ea typeface="+mn-ea"/>
                        </a:rPr>
                        <a:t>□　</a:t>
                      </a:r>
                      <a:r>
                        <a:rPr kumimoji="1" lang="ja-JP" altLang="en-US" sz="1050" b="0" baseline="0" dirty="0">
                          <a:latin typeface="+mn-ea"/>
                          <a:ea typeface="+mn-ea"/>
                        </a:rPr>
                        <a:t>  </a:t>
                      </a:r>
                      <a:r>
                        <a:rPr kumimoji="1" lang="en-US" altLang="ja-JP" sz="1050" b="0" baseline="0" dirty="0">
                          <a:latin typeface="+mn-ea"/>
                          <a:ea typeface="+mn-ea"/>
                        </a:rPr>
                        <a:t>〃</a:t>
                      </a:r>
                      <a:r>
                        <a:rPr kumimoji="1" lang="ja-JP" altLang="en-US" sz="1050" b="0" baseline="0" dirty="0">
                          <a:latin typeface="+mn-ea"/>
                          <a:ea typeface="+mn-ea"/>
                        </a:rPr>
                        <a:t>　</a:t>
                      </a:r>
                      <a:r>
                        <a:rPr kumimoji="1" lang="ja-JP" altLang="en-US" sz="1050" b="0" dirty="0">
                          <a:latin typeface="+mn-ea"/>
                          <a:ea typeface="+mn-ea"/>
                        </a:rPr>
                        <a:t>未達成</a:t>
                      </a:r>
                      <a:endParaRPr kumimoji="1" lang="en-US" altLang="ja-JP" sz="1050" b="0" dirty="0">
                        <a:latin typeface="+mn-ea"/>
                        <a:ea typeface="+mn-ea"/>
                      </a:endParaRPr>
                    </a:p>
                    <a:p>
                      <a:r>
                        <a:rPr kumimoji="1" lang="ja-JP" altLang="en-US" sz="1050" b="0" dirty="0">
                          <a:latin typeface="+mn-ea"/>
                          <a:ea typeface="+mn-ea"/>
                        </a:rPr>
                        <a:t>□　その他（未測定など）</a:t>
                      </a:r>
                      <a:endParaRPr kumimoji="1" lang="en-US" altLang="ja-JP" sz="1050" b="0" dirty="0">
                        <a:latin typeface="+mn-ea"/>
                        <a:ea typeface="+mn-ea"/>
                      </a:endParaRPr>
                    </a:p>
                  </a:txBody>
                  <a:tcPr anchor="ctr">
                    <a:solidFill>
                      <a:schemeClr val="accent1">
                        <a:lumMod val="40000"/>
                        <a:lumOff val="60000"/>
                      </a:schemeClr>
                    </a:solidFill>
                  </a:tcPr>
                </a:tc>
                <a:tc gridSpan="2">
                  <a:txBody>
                    <a:bodyPr/>
                    <a:lstStyle/>
                    <a:p>
                      <a:r>
                        <a:rPr kumimoji="1" lang="en-US" altLang="ja-JP" sz="800" dirty="0">
                          <a:latin typeface="+mn-ea"/>
                          <a:ea typeface="+mn-ea"/>
                        </a:rPr>
                        <a:t>【</a:t>
                      </a:r>
                      <a:r>
                        <a:rPr kumimoji="1" lang="ja-JP" altLang="en-US" sz="800" dirty="0">
                          <a:latin typeface="+mn-ea"/>
                          <a:ea typeface="+mn-ea"/>
                        </a:rPr>
                        <a:t>目標未達成・その他の場合</a:t>
                      </a:r>
                      <a:r>
                        <a:rPr kumimoji="1" lang="en-US" altLang="ja-JP" sz="800" dirty="0">
                          <a:latin typeface="+mn-ea"/>
                          <a:ea typeface="+mn-ea"/>
                        </a:rPr>
                        <a:t>】</a:t>
                      </a:r>
                      <a:r>
                        <a:rPr kumimoji="1" lang="ja-JP" altLang="en-US" sz="800" dirty="0">
                          <a:latin typeface="+mn-ea"/>
                          <a:ea typeface="+mn-ea"/>
                        </a:rPr>
                        <a:t>課題・改善策など</a:t>
                      </a:r>
                    </a:p>
                  </a:txBody>
                  <a:tcPr>
                    <a:solidFill>
                      <a:schemeClr val="accent1">
                        <a:lumMod val="40000"/>
                        <a:lumOff val="60000"/>
                      </a:schemeClr>
                    </a:solidFill>
                  </a:tcPr>
                </a:tc>
                <a:tc hMerge="1">
                  <a:txBody>
                    <a:bodyPr/>
                    <a:lstStyle/>
                    <a:p>
                      <a:endParaRPr kumimoji="1" lang="ja-JP" altLang="en-US" dirty="0"/>
                    </a:p>
                  </a:txBody>
                  <a:tcPr/>
                </a:tc>
                <a:extLst>
                  <a:ext uri="{0D108BD9-81ED-4DB2-BD59-A6C34878D82A}">
                    <a16:rowId xmlns:a16="http://schemas.microsoft.com/office/drawing/2014/main" val="277211329"/>
                  </a:ext>
                </a:extLst>
              </a:tr>
            </a:tbl>
          </a:graphicData>
        </a:graphic>
      </p:graphicFrame>
    </p:spTree>
    <p:extLst>
      <p:ext uri="{BB962C8B-B14F-4D97-AF65-F5344CB8AC3E}">
        <p14:creationId xmlns:p14="http://schemas.microsoft.com/office/powerpoint/2010/main" val="35768816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ホームベース 5"/>
          <p:cNvSpPr/>
          <p:nvPr/>
        </p:nvSpPr>
        <p:spPr>
          <a:xfrm>
            <a:off x="87560" y="5961112"/>
            <a:ext cx="6650232" cy="354412"/>
          </a:xfrm>
          <a:prstGeom prst="homePlat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ja-JP" altLang="en-US" sz="1200" b="1" dirty="0">
                <a:latin typeface="Meiryo UI" panose="020B0604030504040204" pitchFamily="50" charset="-128"/>
                <a:ea typeface="Meiryo UI" panose="020B0604030504040204" pitchFamily="50" charset="-128"/>
                <a:cs typeface="Meiryo UI" panose="020B0604030504040204" pitchFamily="50" charset="-128"/>
              </a:rPr>
              <a:t>市政改革プランに基づく取組み等　　保険料収納率の向上</a:t>
            </a:r>
            <a:endParaRPr lang="ja-JP" altLang="ja-JP" sz="1200" dirty="0">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12" name="グループ化 11"/>
          <p:cNvGrpSpPr/>
          <p:nvPr/>
        </p:nvGrpSpPr>
        <p:grpSpPr>
          <a:xfrm>
            <a:off x="119895" y="6393160"/>
            <a:ext cx="6618210" cy="2104430"/>
            <a:chOff x="6632633" y="2306238"/>
            <a:chExt cx="5060462" cy="1619291"/>
          </a:xfrm>
        </p:grpSpPr>
        <p:sp>
          <p:nvSpPr>
            <p:cNvPr id="13" name="正方形/長方形 12"/>
            <p:cNvSpPr/>
            <p:nvPr/>
          </p:nvSpPr>
          <p:spPr>
            <a:xfrm>
              <a:off x="6724352" y="2342268"/>
              <a:ext cx="4920245" cy="158326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266700" indent="-266700" algn="l"/>
              <a:r>
                <a:rPr lang="ja-JP" altLang="en-US" sz="1200" b="1" dirty="0">
                  <a:solidFill>
                    <a:schemeClr val="tx1"/>
                  </a:solidFill>
                  <a:latin typeface="メイリオ" panose="020B0604030504040204" pitchFamily="50" charset="-128"/>
                  <a:ea typeface="メイリオ" panose="020B0604030504040204" pitchFamily="50" charset="-128"/>
                </a:rPr>
                <a:t>（趣旨・目的）</a:t>
              </a:r>
              <a:endParaRPr lang="en-US" altLang="ja-JP" sz="1200" b="1" dirty="0">
                <a:solidFill>
                  <a:schemeClr val="tx1"/>
                </a:solidFill>
                <a:latin typeface="メイリオ" panose="020B0604030504040204" pitchFamily="50" charset="-128"/>
                <a:ea typeface="メイリオ" panose="020B0604030504040204" pitchFamily="50" charset="-128"/>
              </a:endParaRPr>
            </a:p>
            <a:p>
              <a:pPr algn="l"/>
              <a:r>
                <a:rPr lang="ja-JP" altLang="en-US" sz="1050" dirty="0">
                  <a:solidFill>
                    <a:schemeClr val="tx1"/>
                  </a:solidFill>
                  <a:latin typeface="メイリオ" panose="020B0604030504040204" pitchFamily="50" charset="-128"/>
                  <a:ea typeface="メイリオ" panose="020B0604030504040204" pitchFamily="50" charset="-128"/>
                </a:rPr>
                <a:t>　国民健康保険制度のより安定的な運営と、相互扶助制度としての負担の公平性・公正性を確保するため、保険料収納率向上の取組みが重要</a:t>
              </a:r>
              <a:endParaRPr lang="en-US" altLang="ja-JP" sz="1050" dirty="0">
                <a:solidFill>
                  <a:schemeClr val="tx1"/>
                </a:solidFill>
                <a:latin typeface="メイリオ" panose="020B0604030504040204" pitchFamily="50" charset="-128"/>
                <a:ea typeface="メイリオ" panose="020B0604030504040204" pitchFamily="50" charset="-128"/>
              </a:endParaRPr>
            </a:p>
            <a:p>
              <a:pPr algn="l"/>
              <a:r>
                <a:rPr lang="ja-JP" altLang="en-US" sz="1200" b="1" dirty="0">
                  <a:solidFill>
                    <a:schemeClr val="tx1"/>
                  </a:solidFill>
                  <a:latin typeface="メイリオ" panose="020B0604030504040204" pitchFamily="50" charset="-128"/>
                  <a:ea typeface="メイリオ" panose="020B0604030504040204" pitchFamily="50" charset="-128"/>
                </a:rPr>
                <a:t>（取組みの内容）</a:t>
              </a:r>
              <a:endParaRPr lang="en-US" altLang="ja-JP" sz="1200" b="1" dirty="0">
                <a:solidFill>
                  <a:schemeClr val="tx1"/>
                </a:solidFill>
                <a:latin typeface="メイリオ" panose="020B0604030504040204" pitchFamily="50" charset="-128"/>
                <a:ea typeface="メイリオ" panose="020B0604030504040204" pitchFamily="50" charset="-128"/>
              </a:endParaRPr>
            </a:p>
            <a:p>
              <a:pPr algn="l"/>
              <a:r>
                <a:rPr lang="en-US" altLang="ja-JP" sz="1050" b="1" dirty="0">
                  <a:solidFill>
                    <a:schemeClr val="tx1"/>
                  </a:solidFill>
                  <a:latin typeface="メイリオ" panose="020B0604030504040204" pitchFamily="50" charset="-128"/>
                  <a:ea typeface="メイリオ" panose="020B0604030504040204" pitchFamily="50" charset="-128"/>
                </a:rPr>
                <a:t>【</a:t>
              </a:r>
              <a:r>
                <a:rPr lang="ja-JP" altLang="en-US" sz="1050" b="1" dirty="0">
                  <a:solidFill>
                    <a:schemeClr val="tx1"/>
                  </a:solidFill>
                  <a:latin typeface="メイリオ" panose="020B0604030504040204" pitchFamily="50" charset="-128"/>
                  <a:ea typeface="メイリオ" panose="020B0604030504040204" pitchFamily="50" charset="-128"/>
                </a:rPr>
                <a:t>制度周知</a:t>
              </a:r>
              <a:r>
                <a:rPr lang="en-US" altLang="ja-JP" sz="1050" b="1" dirty="0">
                  <a:solidFill>
                    <a:schemeClr val="tx1"/>
                  </a:solidFill>
                  <a:latin typeface="メイリオ" panose="020B0604030504040204" pitchFamily="50" charset="-128"/>
                  <a:ea typeface="メイリオ" panose="020B0604030504040204" pitchFamily="50" charset="-128"/>
                </a:rPr>
                <a:t>】</a:t>
              </a:r>
            </a:p>
            <a:p>
              <a:pPr algn="l"/>
              <a:r>
                <a:rPr lang="ja-JP" altLang="en-US" sz="1050" dirty="0">
                  <a:solidFill>
                    <a:schemeClr val="tx1"/>
                  </a:solidFill>
                  <a:latin typeface="メイリオ" panose="020B0604030504040204" pitchFamily="50" charset="-128"/>
                  <a:ea typeface="メイリオ" panose="020B0604030504040204" pitchFamily="50" charset="-128"/>
                </a:rPr>
                <a:t>　・延滞金や滞納処分についての制度周知による納付意識の向上</a:t>
              </a:r>
              <a:endParaRPr lang="en-US" altLang="ja-JP" sz="1050" dirty="0">
                <a:solidFill>
                  <a:schemeClr val="tx1"/>
                </a:solidFill>
                <a:latin typeface="メイリオ" panose="020B0604030504040204" pitchFamily="50" charset="-128"/>
                <a:ea typeface="メイリオ" panose="020B0604030504040204" pitchFamily="50" charset="-128"/>
              </a:endParaRPr>
            </a:p>
            <a:p>
              <a:pPr algn="l"/>
              <a:r>
                <a:rPr lang="ja-JP" altLang="en-US" sz="1050" dirty="0">
                  <a:solidFill>
                    <a:schemeClr val="tx1"/>
                  </a:solidFill>
                  <a:latin typeface="メイリオ" panose="020B0604030504040204" pitchFamily="50" charset="-128"/>
                  <a:ea typeface="メイリオ" panose="020B0604030504040204" pitchFamily="50" charset="-128"/>
                </a:rPr>
                <a:t>　・納め忘れ防止のための口座振替勧奨</a:t>
              </a:r>
              <a:endParaRPr lang="en-US" altLang="ja-JP" sz="1050" dirty="0">
                <a:solidFill>
                  <a:schemeClr val="tx1"/>
                </a:solidFill>
                <a:latin typeface="メイリオ" panose="020B0604030504040204" pitchFamily="50" charset="-128"/>
                <a:ea typeface="メイリオ" panose="020B0604030504040204" pitchFamily="50" charset="-128"/>
              </a:endParaRPr>
            </a:p>
            <a:p>
              <a:pPr algn="l"/>
              <a:r>
                <a:rPr lang="ja-JP" altLang="en-US" sz="1050" dirty="0">
                  <a:solidFill>
                    <a:schemeClr val="tx1"/>
                  </a:solidFill>
                  <a:latin typeface="メイリオ" panose="020B0604030504040204" pitchFamily="50" charset="-128"/>
                  <a:ea typeface="メイリオ" panose="020B0604030504040204" pitchFamily="50" charset="-128"/>
                </a:rPr>
                <a:t>　・所得不明世帯への簡易申告書の提出勧奨や減免可能世帯に対する制度説明、他保険に加入している</a:t>
              </a:r>
              <a:endParaRPr lang="en-US" altLang="ja-JP" sz="1050" dirty="0">
                <a:solidFill>
                  <a:schemeClr val="tx1"/>
                </a:solidFill>
                <a:latin typeface="メイリオ" panose="020B0604030504040204" pitchFamily="50" charset="-128"/>
                <a:ea typeface="メイリオ" panose="020B0604030504040204" pitchFamily="50" charset="-128"/>
              </a:endParaRPr>
            </a:p>
            <a:p>
              <a:pPr algn="l"/>
              <a:r>
                <a:rPr lang="ja-JP" altLang="en-US" sz="1050" dirty="0">
                  <a:solidFill>
                    <a:schemeClr val="tx1"/>
                  </a:solidFill>
                  <a:latin typeface="メイリオ" panose="020B0604030504040204" pitchFamily="50" charset="-128"/>
                  <a:ea typeface="メイリオ" panose="020B0604030504040204" pitchFamily="50" charset="-128"/>
                </a:rPr>
                <a:t>　　と思われる対象者への届出勧奨などによる保険料の適正賦課</a:t>
              </a:r>
              <a:endParaRPr lang="en-US" altLang="ja-JP" sz="1050" dirty="0">
                <a:solidFill>
                  <a:schemeClr val="tx1"/>
                </a:solidFill>
                <a:latin typeface="メイリオ" panose="020B0604030504040204" pitchFamily="50" charset="-128"/>
                <a:ea typeface="メイリオ" panose="020B0604030504040204" pitchFamily="50" charset="-128"/>
              </a:endParaRPr>
            </a:p>
            <a:p>
              <a:pPr algn="l"/>
              <a:r>
                <a:rPr lang="ja-JP" altLang="en-US" sz="1050" dirty="0">
                  <a:solidFill>
                    <a:schemeClr val="tx1"/>
                  </a:solidFill>
                  <a:latin typeface="メイリオ" panose="020B0604030504040204" pitchFamily="50" charset="-128"/>
                  <a:ea typeface="メイリオ" panose="020B0604030504040204" pitchFamily="50" charset="-128"/>
                </a:rPr>
                <a:t>　・自主納付のない世帯に対する納付勧奨</a:t>
              </a:r>
              <a:endParaRPr lang="en-US" altLang="ja-JP" sz="1050" dirty="0">
                <a:solidFill>
                  <a:schemeClr val="tx1"/>
                </a:solidFill>
                <a:latin typeface="メイリオ" panose="020B0604030504040204" pitchFamily="50" charset="-128"/>
                <a:ea typeface="メイリオ" panose="020B0604030504040204" pitchFamily="50" charset="-128"/>
              </a:endParaRPr>
            </a:p>
            <a:p>
              <a:pPr algn="l"/>
              <a:r>
                <a:rPr lang="en-US" altLang="ja-JP" sz="1050" b="1" dirty="0">
                  <a:solidFill>
                    <a:schemeClr val="tx1"/>
                  </a:solidFill>
                  <a:latin typeface="メイリオ" panose="020B0604030504040204" pitchFamily="50" charset="-128"/>
                  <a:ea typeface="メイリオ" panose="020B0604030504040204" pitchFamily="50" charset="-128"/>
                </a:rPr>
                <a:t>【</a:t>
              </a:r>
              <a:r>
                <a:rPr lang="ja-JP" altLang="en-US" sz="1050" b="1" dirty="0">
                  <a:solidFill>
                    <a:schemeClr val="tx1"/>
                  </a:solidFill>
                  <a:latin typeface="メイリオ" panose="020B0604030504040204" pitchFamily="50" charset="-128"/>
                  <a:ea typeface="メイリオ" panose="020B0604030504040204" pitchFamily="50" charset="-128"/>
                </a:rPr>
                <a:t>収納対策</a:t>
              </a:r>
              <a:r>
                <a:rPr lang="en-US" altLang="ja-JP" sz="1050" b="1" dirty="0">
                  <a:solidFill>
                    <a:schemeClr val="tx1"/>
                  </a:solidFill>
                  <a:latin typeface="メイリオ" panose="020B0604030504040204" pitchFamily="50" charset="-128"/>
                  <a:ea typeface="メイリオ" panose="020B0604030504040204" pitchFamily="50" charset="-128"/>
                </a:rPr>
                <a:t>】</a:t>
              </a:r>
            </a:p>
            <a:p>
              <a:pPr algn="l"/>
              <a:r>
                <a:rPr lang="ja-JP" altLang="en-US" sz="1050" dirty="0">
                  <a:solidFill>
                    <a:schemeClr val="tx1"/>
                  </a:solidFill>
                  <a:latin typeface="メイリオ" panose="020B0604030504040204" pitchFamily="50" charset="-128"/>
                  <a:ea typeface="メイリオ" panose="020B0604030504040204" pitchFamily="50" charset="-128"/>
                </a:rPr>
                <a:t>　・納付催告によっても自主納付に至らない世帯に対する、財産調査・滞納処分の実施</a:t>
              </a:r>
              <a:endParaRPr lang="en-US" altLang="ja-JP" sz="1050" dirty="0">
                <a:solidFill>
                  <a:schemeClr val="tx1"/>
                </a:solidFill>
                <a:latin typeface="メイリオ" panose="020B0604030504040204" pitchFamily="50" charset="-128"/>
                <a:ea typeface="メイリオ" panose="020B0604030504040204" pitchFamily="50" charset="-128"/>
              </a:endParaRPr>
            </a:p>
            <a:p>
              <a:pPr algn="l"/>
              <a:endParaRPr lang="en-US" altLang="ja-JP" sz="1050" dirty="0">
                <a:solidFill>
                  <a:schemeClr val="tx1"/>
                </a:solidFill>
                <a:latin typeface="メイリオ" panose="020B0604030504040204" pitchFamily="50" charset="-128"/>
                <a:ea typeface="メイリオ" panose="020B0604030504040204" pitchFamily="50" charset="-128"/>
              </a:endParaRPr>
            </a:p>
            <a:p>
              <a:pPr algn="l"/>
              <a:endParaRPr lang="en-US" altLang="ja-JP" sz="1050" dirty="0">
                <a:solidFill>
                  <a:schemeClr val="tx1"/>
                </a:solidFill>
                <a:latin typeface="メイリオ" panose="020B0604030504040204" pitchFamily="50" charset="-128"/>
                <a:ea typeface="メイリオ" panose="020B0604030504040204" pitchFamily="50" charset="-128"/>
              </a:endParaRPr>
            </a:p>
            <a:p>
              <a:pPr algn="l"/>
              <a:endParaRPr lang="en-US" altLang="ja-JP" sz="1050" dirty="0">
                <a:solidFill>
                  <a:schemeClr val="tx1"/>
                </a:solidFill>
                <a:latin typeface="メイリオ" panose="020B0604030504040204" pitchFamily="50" charset="-128"/>
                <a:ea typeface="メイリオ" panose="020B0604030504040204" pitchFamily="50" charset="-128"/>
              </a:endParaRPr>
            </a:p>
            <a:p>
              <a:pPr algn="l"/>
              <a:endParaRPr lang="en-US" altLang="ja-JP" sz="1213" dirty="0">
                <a:solidFill>
                  <a:schemeClr val="tx1"/>
                </a:solidFill>
              </a:endParaRPr>
            </a:p>
            <a:p>
              <a:pPr algn="l"/>
              <a:endParaRPr lang="en-US" altLang="ja-JP" sz="1213" dirty="0">
                <a:solidFill>
                  <a:schemeClr val="tx1"/>
                </a:solidFill>
              </a:endParaRPr>
            </a:p>
            <a:p>
              <a:pPr algn="l"/>
              <a:endParaRPr lang="en-US" altLang="ja-JP" sz="1213" dirty="0">
                <a:solidFill>
                  <a:schemeClr val="tx1"/>
                </a:solidFill>
              </a:endParaRPr>
            </a:p>
            <a:p>
              <a:pPr algn="l"/>
              <a:endParaRPr lang="en-US" altLang="ja-JP" sz="1213" b="1" dirty="0">
                <a:solidFill>
                  <a:schemeClr val="tx1"/>
                </a:solidFill>
              </a:endParaRPr>
            </a:p>
            <a:p>
              <a:pPr algn="l"/>
              <a:endParaRPr lang="en-US" altLang="ja-JP" sz="1213" b="1" dirty="0">
                <a:solidFill>
                  <a:schemeClr val="tx1"/>
                </a:solidFill>
              </a:endParaRPr>
            </a:p>
            <a:p>
              <a:pPr algn="l"/>
              <a:endParaRPr lang="en-US" altLang="ja-JP" sz="1213" i="1" dirty="0">
                <a:solidFill>
                  <a:schemeClr val="tx1"/>
                </a:solidFill>
              </a:endParaRPr>
            </a:p>
            <a:p>
              <a:pPr algn="l"/>
              <a:endParaRPr lang="ja-JP" altLang="en-US" sz="1213" dirty="0">
                <a:solidFill>
                  <a:schemeClr val="tx1"/>
                </a:solidFill>
              </a:endParaRPr>
            </a:p>
          </p:txBody>
        </p:sp>
        <p:sp>
          <p:nvSpPr>
            <p:cNvPr id="14" name="角丸四角形 13"/>
            <p:cNvSpPr/>
            <p:nvPr/>
          </p:nvSpPr>
          <p:spPr>
            <a:xfrm>
              <a:off x="6632633" y="2306238"/>
              <a:ext cx="5060462" cy="1606827"/>
            </a:xfrm>
            <a:prstGeom prst="roundRect">
              <a:avLst>
                <a:gd name="adj" fmla="val 11163"/>
              </a:avLst>
            </a:prstGeom>
            <a:noFill/>
            <a:ln>
              <a:solidFill>
                <a:srgbClr val="17375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3" name="スライド番号プレースホルダー 2"/>
          <p:cNvSpPr>
            <a:spLocks noGrp="1"/>
          </p:cNvSpPr>
          <p:nvPr>
            <p:ph type="sldNum" sz="quarter" idx="12"/>
          </p:nvPr>
        </p:nvSpPr>
        <p:spPr>
          <a:xfrm>
            <a:off x="5257800" y="9524995"/>
            <a:ext cx="1600200" cy="527402"/>
          </a:xfrm>
        </p:spPr>
        <p:txBody>
          <a:bodyPr/>
          <a:lstStyle/>
          <a:p>
            <a:fld id="{F62D3EF7-68D2-459C-881D-6CCC2777D230}" type="slidenum">
              <a:rPr lang="ja-JP" altLang="en-US" smtClean="0">
                <a:solidFill>
                  <a:prstClr val="black">
                    <a:tint val="75000"/>
                  </a:prstClr>
                </a:solidFill>
              </a:rPr>
              <a:pPr/>
              <a:t>6</a:t>
            </a:fld>
            <a:endParaRPr lang="ja-JP" altLang="en-US" dirty="0">
              <a:solidFill>
                <a:prstClr val="black">
                  <a:tint val="75000"/>
                </a:prstClr>
              </a:solidFill>
            </a:endParaRPr>
          </a:p>
        </p:txBody>
      </p:sp>
      <p:grpSp>
        <p:nvGrpSpPr>
          <p:cNvPr id="5" name="グループ化 4">
            <a:extLst>
              <a:ext uri="{FF2B5EF4-FFF2-40B4-BE49-F238E27FC236}">
                <a16:creationId xmlns:a16="http://schemas.microsoft.com/office/drawing/2014/main" id="{5880F896-ABF8-7077-903F-6E5DAE8A15E3}"/>
              </a:ext>
            </a:extLst>
          </p:cNvPr>
          <p:cNvGrpSpPr/>
          <p:nvPr/>
        </p:nvGrpSpPr>
        <p:grpSpPr>
          <a:xfrm>
            <a:off x="149759" y="128464"/>
            <a:ext cx="6591993" cy="3556539"/>
            <a:chOff x="94802" y="3949453"/>
            <a:chExt cx="6630195" cy="3556539"/>
          </a:xfrm>
        </p:grpSpPr>
        <p:sp>
          <p:nvSpPr>
            <p:cNvPr id="7" name="角丸四角形 14">
              <a:extLst>
                <a:ext uri="{FF2B5EF4-FFF2-40B4-BE49-F238E27FC236}">
                  <a16:creationId xmlns:a16="http://schemas.microsoft.com/office/drawing/2014/main" id="{7A8376A6-92E9-7F4A-134D-DD902B500C59}"/>
                </a:ext>
              </a:extLst>
            </p:cNvPr>
            <p:cNvSpPr/>
            <p:nvPr/>
          </p:nvSpPr>
          <p:spPr>
            <a:xfrm>
              <a:off x="94802" y="3949453"/>
              <a:ext cx="6630195" cy="3544614"/>
            </a:xfrm>
            <a:prstGeom prst="roundRect">
              <a:avLst>
                <a:gd name="adj" fmla="val 11163"/>
              </a:avLst>
            </a:prstGeom>
            <a:noFill/>
            <a:ln>
              <a:solidFill>
                <a:srgbClr val="17375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テキスト ボックス 19">
              <a:extLst>
                <a:ext uri="{FF2B5EF4-FFF2-40B4-BE49-F238E27FC236}">
                  <a16:creationId xmlns:a16="http://schemas.microsoft.com/office/drawing/2014/main" id="{BE51E179-3A3B-5CBF-E92B-BAF83FDDC4C5}"/>
                </a:ext>
              </a:extLst>
            </p:cNvPr>
            <p:cNvSpPr txBox="1"/>
            <p:nvPr/>
          </p:nvSpPr>
          <p:spPr>
            <a:xfrm>
              <a:off x="162263" y="3993886"/>
              <a:ext cx="6495271" cy="3512106"/>
            </a:xfrm>
            <a:prstGeom prst="rect">
              <a:avLst/>
            </a:prstGeom>
            <a:noFill/>
          </p:spPr>
          <p:txBody>
            <a:bodyPr wrap="square" lIns="36000" tIns="36000" rIns="36000" bIns="36000" anchor="ctr" anchorCtr="0">
              <a:spAutoFit/>
            </a:bodyPr>
            <a:lstStyle/>
            <a:p>
              <a:r>
                <a:rPr lang="en-US" altLang="ja-JP" sz="1200" b="1" dirty="0">
                  <a:latin typeface="メイリオ" panose="020B0604030504040204" pitchFamily="50" charset="-128"/>
                  <a:ea typeface="メイリオ" panose="020B0604030504040204" pitchFamily="50" charset="-128"/>
                </a:rPr>
                <a:t>【</a:t>
              </a:r>
              <a:r>
                <a:rPr lang="ja-JP" altLang="en-US" sz="1200" b="1" dirty="0">
                  <a:latin typeface="メイリオ" panose="020B0604030504040204" pitchFamily="50" charset="-128"/>
                  <a:ea typeface="メイリオ" panose="020B0604030504040204" pitchFamily="50" charset="-128"/>
                </a:rPr>
                <a:t>職員の意識改革に向けた取組</a:t>
              </a:r>
              <a:r>
                <a:rPr lang="en-US" altLang="ja-JP" sz="1200" b="1" dirty="0">
                  <a:latin typeface="メイリオ" panose="020B0604030504040204" pitchFamily="50" charset="-128"/>
                  <a:ea typeface="メイリオ" panose="020B0604030504040204" pitchFamily="50" charset="-128"/>
                </a:rPr>
                <a:t>】</a:t>
              </a:r>
            </a:p>
            <a:p>
              <a:r>
                <a:rPr lang="ja-JP" altLang="en-US" sz="1050" dirty="0">
                  <a:latin typeface="メイリオ" panose="020B0604030504040204" pitchFamily="50" charset="-128"/>
                  <a:ea typeface="メイリオ" panose="020B0604030504040204" pitchFamily="50" charset="-128"/>
                </a:rPr>
                <a:t>　①不適切事務や事務処理誤りの防止・コンプライアンスを重視する職場風土の醸成</a:t>
              </a:r>
            </a:p>
            <a:p>
              <a:r>
                <a:rPr lang="ja-JP" altLang="en-US" sz="1050" dirty="0">
                  <a:latin typeface="メイリオ" panose="020B0604030504040204" pitchFamily="50" charset="-128"/>
                  <a:ea typeface="メイリオ" panose="020B0604030504040204" pitchFamily="50" charset="-128"/>
                </a:rPr>
                <a:t>　　・管理職員におけるコンプライアンス関連情報の共有</a:t>
              </a:r>
            </a:p>
            <a:p>
              <a:r>
                <a:rPr lang="ja-JP" altLang="en-US" sz="1050" dirty="0">
                  <a:latin typeface="メイリオ" panose="020B0604030504040204" pitchFamily="50" charset="-128"/>
                  <a:ea typeface="メイリオ" panose="020B0604030504040204" pitchFamily="50" charset="-128"/>
                </a:rPr>
                <a:t>　　・全職員に対し日常的な啓発及びコンプライアンス研修・服務研修等を実施</a:t>
              </a:r>
            </a:p>
            <a:p>
              <a:r>
                <a:rPr lang="ja-JP" altLang="en-US" sz="1050" dirty="0">
                  <a:latin typeface="メイリオ" panose="020B0604030504040204" pitchFamily="50" charset="-128"/>
                  <a:ea typeface="メイリオ" panose="020B0604030504040204" pitchFamily="50" charset="-128"/>
                </a:rPr>
                <a:t>　　・全職員を対象に管理職員を講師とする不適切事務研究会を開催（事例研究を行い重要管理ポイント</a:t>
              </a:r>
            </a:p>
            <a:p>
              <a:r>
                <a:rPr lang="ja-JP" altLang="en-US" sz="1050" dirty="0">
                  <a:latin typeface="メイリオ" panose="020B0604030504040204" pitchFamily="50" charset="-128"/>
                  <a:ea typeface="メイリオ" panose="020B0604030504040204" pitchFamily="50" charset="-128"/>
                </a:rPr>
                <a:t>　　　の遵守や事務処理誤りの改善策を検討し、職員一人ひとりの意識の定着を図る。）</a:t>
              </a:r>
            </a:p>
            <a:p>
              <a:r>
                <a:rPr lang="ja-JP" altLang="en-US" sz="1050" dirty="0">
                  <a:latin typeface="メイリオ" panose="020B0604030504040204" pitchFamily="50" charset="-128"/>
                  <a:ea typeface="メイリオ" panose="020B0604030504040204" pitchFamily="50" charset="-128"/>
                </a:rPr>
                <a:t>　②不適切事務が発生した場合の取組</a:t>
              </a:r>
            </a:p>
            <a:p>
              <a:r>
                <a:rPr lang="ja-JP" altLang="en-US" sz="1050" dirty="0">
                  <a:latin typeface="メイリオ" panose="020B0604030504040204" pitchFamily="50" charset="-128"/>
                  <a:ea typeface="メイリオ" panose="020B0604030504040204" pitchFamily="50" charset="-128"/>
                </a:rPr>
                <a:t>　　・「不適切な事態の報告票」を作成し再発防止策などを検討、各課内で情報共有</a:t>
              </a:r>
            </a:p>
            <a:p>
              <a:r>
                <a:rPr lang="ja-JP" altLang="en-US" sz="1050" dirty="0">
                  <a:latin typeface="メイリオ" panose="020B0604030504040204" pitchFamily="50" charset="-128"/>
                  <a:ea typeface="メイリオ" panose="020B0604030504040204" pitchFamily="50" charset="-128"/>
                </a:rPr>
                <a:t>　　・同一担当課で不適切事務が２件以上発生した場合は、担当内で事務検証会などを実施・情報共有の</a:t>
              </a:r>
              <a:endParaRPr lang="en-US" altLang="ja-JP" sz="1050" dirty="0">
                <a:latin typeface="メイリオ" panose="020B0604030504040204" pitchFamily="50" charset="-128"/>
                <a:ea typeface="メイリオ" panose="020B0604030504040204" pitchFamily="50" charset="-128"/>
              </a:endParaRPr>
            </a:p>
            <a:p>
              <a:r>
                <a:rPr lang="ja-JP" altLang="en-US" sz="1050" dirty="0">
                  <a:latin typeface="メイリオ" panose="020B0604030504040204" pitchFamily="50" charset="-128"/>
                  <a:ea typeface="メイリオ" panose="020B0604030504040204" pitchFamily="50" charset="-128"/>
                </a:rPr>
                <a:t>　　　強化</a:t>
              </a:r>
              <a:endParaRPr lang="en-US" altLang="ja-JP" sz="1050" dirty="0">
                <a:latin typeface="メイリオ" panose="020B0604030504040204" pitchFamily="50" charset="-128"/>
                <a:ea typeface="メイリオ" panose="020B0604030504040204" pitchFamily="50" charset="-128"/>
              </a:endParaRPr>
            </a:p>
            <a:p>
              <a:endParaRPr lang="ja-JP" altLang="en-US" sz="1050" dirty="0">
                <a:latin typeface="メイリオ" panose="020B0604030504040204" pitchFamily="50" charset="-128"/>
                <a:ea typeface="メイリオ" panose="020B0604030504040204" pitchFamily="50" charset="-128"/>
              </a:endParaRPr>
            </a:p>
            <a:p>
              <a:r>
                <a:rPr lang="en-US" altLang="ja-JP" sz="1200" b="1" dirty="0">
                  <a:latin typeface="メイリオ" panose="020B0604030504040204" pitchFamily="50" charset="-128"/>
                  <a:ea typeface="メイリオ" panose="020B0604030504040204" pitchFamily="50" charset="-128"/>
                </a:rPr>
                <a:t>【</a:t>
              </a:r>
              <a:r>
                <a:rPr lang="ja-JP" altLang="en-US" sz="1200" b="1" dirty="0">
                  <a:latin typeface="メイリオ" panose="020B0604030504040204" pitchFamily="50" charset="-128"/>
                  <a:ea typeface="メイリオ" panose="020B0604030504040204" pitchFamily="50" charset="-128"/>
                </a:rPr>
                <a:t>窓口サービスの向上</a:t>
              </a:r>
              <a:r>
                <a:rPr lang="en-US" altLang="ja-JP" sz="1200" b="1" dirty="0">
                  <a:latin typeface="メイリオ" panose="020B0604030504040204" pitchFamily="50" charset="-128"/>
                  <a:ea typeface="メイリオ" panose="020B0604030504040204" pitchFamily="50" charset="-128"/>
                </a:rPr>
                <a:t>】</a:t>
              </a:r>
              <a:r>
                <a:rPr lang="ja-JP" altLang="en-US" sz="1200" b="1" dirty="0">
                  <a:latin typeface="メイリオ" panose="020B0604030504040204" pitchFamily="50" charset="-128"/>
                  <a:ea typeface="メイリオ" panose="020B0604030504040204" pitchFamily="50" charset="-128"/>
                </a:rPr>
                <a:t>　</a:t>
              </a:r>
            </a:p>
            <a:p>
              <a:r>
                <a:rPr lang="ja-JP" altLang="en-US" sz="1050" dirty="0">
                  <a:latin typeface="メイリオ" panose="020B0604030504040204" pitchFamily="50" charset="-128"/>
                  <a:ea typeface="メイリオ" panose="020B0604030504040204" pitchFamily="50" charset="-128"/>
                </a:rPr>
                <a:t>　①窓口応対・電話応対等の接遇能力向上の取組</a:t>
              </a:r>
            </a:p>
            <a:p>
              <a:r>
                <a:rPr lang="ja-JP" altLang="en-US" sz="1050" dirty="0">
                  <a:latin typeface="メイリオ" panose="020B0604030504040204" pitchFamily="50" charset="-128"/>
                  <a:ea typeface="メイリオ" panose="020B0604030504040204" pitchFamily="50" charset="-128"/>
                </a:rPr>
                <a:t>　　・新規採用者、転入者をはじめ職員を対象に、外部講師による研修を実施</a:t>
              </a:r>
            </a:p>
            <a:p>
              <a:r>
                <a:rPr lang="ja-JP" altLang="en-US" sz="1050" dirty="0">
                  <a:latin typeface="メイリオ" panose="020B0604030504040204" pitchFamily="50" charset="-128"/>
                  <a:ea typeface="メイリオ" panose="020B0604030504040204" pitchFamily="50" charset="-128"/>
                </a:rPr>
                <a:t>　　・５</a:t>
              </a:r>
              <a:r>
                <a:rPr lang="en-US" altLang="ja-JP" sz="1050" dirty="0">
                  <a:latin typeface="メイリオ" panose="020B0604030504040204" pitchFamily="50" charset="-128"/>
                  <a:ea typeface="メイリオ" panose="020B0604030504040204" pitchFamily="50" charset="-128"/>
                </a:rPr>
                <a:t>S</a:t>
              </a:r>
              <a:r>
                <a:rPr lang="ja-JP" altLang="en-US" sz="1050" dirty="0">
                  <a:latin typeface="メイリオ" panose="020B0604030504040204" pitchFamily="50" charset="-128"/>
                  <a:ea typeface="メイリオ" panose="020B0604030504040204" pitchFamily="50" charset="-128"/>
                </a:rPr>
                <a:t>（「整理」「整頓」「清掃」「清潔」「習慣化」）の取組を推進</a:t>
              </a:r>
            </a:p>
            <a:p>
              <a:r>
                <a:rPr lang="ja-JP" altLang="en-US" sz="1050" dirty="0">
                  <a:latin typeface="メイリオ" panose="020B0604030504040204" pitchFamily="50" charset="-128"/>
                  <a:ea typeface="メイリオ" panose="020B0604030504040204" pitchFamily="50" charset="-128"/>
                </a:rPr>
                <a:t>　②</a:t>
              </a:r>
              <a:r>
                <a:rPr lang="en-US" altLang="ja-JP" sz="1050" dirty="0">
                  <a:latin typeface="メイリオ" panose="020B0604030504040204" pitchFamily="50" charset="-128"/>
                  <a:ea typeface="メイリオ" panose="020B0604030504040204" pitchFamily="50" charset="-128"/>
                </a:rPr>
                <a:t>DX</a:t>
              </a:r>
              <a:r>
                <a:rPr lang="ja-JP" altLang="en-US" sz="1050" dirty="0">
                  <a:latin typeface="メイリオ" panose="020B0604030504040204" pitchFamily="50" charset="-128"/>
                  <a:ea typeface="メイリオ" panose="020B0604030504040204" pitchFamily="50" charset="-128"/>
                </a:rPr>
                <a:t>推進の取組</a:t>
              </a:r>
            </a:p>
            <a:p>
              <a:r>
                <a:rPr lang="ja-JP" altLang="en-US" sz="1050" dirty="0">
                  <a:latin typeface="メイリオ" panose="020B0604030504040204" pitchFamily="50" charset="-128"/>
                  <a:ea typeface="メイリオ" panose="020B0604030504040204" pitchFamily="50" charset="-128"/>
                </a:rPr>
                <a:t>　　・若手職員を中心とした区役所</a:t>
              </a:r>
              <a:r>
                <a:rPr lang="en-US" altLang="ja-JP" sz="1050" dirty="0">
                  <a:latin typeface="メイリオ" panose="020B0604030504040204" pitchFamily="50" charset="-128"/>
                  <a:ea typeface="メイリオ" panose="020B0604030504040204" pitchFamily="50" charset="-128"/>
                </a:rPr>
                <a:t>DX</a:t>
              </a:r>
              <a:r>
                <a:rPr lang="ja-JP" altLang="en-US" sz="1050" dirty="0">
                  <a:latin typeface="メイリオ" panose="020B0604030504040204" pitchFamily="50" charset="-128"/>
                  <a:ea typeface="メイリオ" panose="020B0604030504040204" pitchFamily="50" charset="-128"/>
                </a:rPr>
                <a:t>推進のための人材育成の実施</a:t>
              </a:r>
              <a:endParaRPr lang="en-US" altLang="ja-JP" sz="1050" dirty="0">
                <a:latin typeface="メイリオ" panose="020B0604030504040204" pitchFamily="50" charset="-128"/>
                <a:ea typeface="メイリオ" panose="020B0604030504040204" pitchFamily="50" charset="-128"/>
              </a:endParaRPr>
            </a:p>
            <a:p>
              <a:r>
                <a:rPr lang="ja-JP" altLang="en-US" sz="1050" dirty="0">
                  <a:latin typeface="メイリオ" panose="020B0604030504040204" pitchFamily="50" charset="-128"/>
                  <a:ea typeface="メイリオ" panose="020B0604030504040204" pitchFamily="50" charset="-128"/>
                </a:rPr>
                <a:t>　　・マイナンバーカードを活用したコンビニ交付及び転出届の引き続きの普及啓発による窓口混雑解消</a:t>
              </a:r>
            </a:p>
            <a:p>
              <a:r>
                <a:rPr lang="ja-JP" altLang="en-US" sz="1050" dirty="0">
                  <a:latin typeface="メイリオ" panose="020B0604030504040204" pitchFamily="50" charset="-128"/>
                  <a:ea typeface="メイリオ" panose="020B0604030504040204" pitchFamily="50" charset="-128"/>
                </a:rPr>
                <a:t>　　・行政キオスク端末</a:t>
              </a:r>
              <a:r>
                <a:rPr lang="en-US" altLang="ja-JP" sz="1050" dirty="0">
                  <a:latin typeface="メイリオ" panose="020B0604030504040204" pitchFamily="50" charset="-128"/>
                  <a:ea typeface="メイリオ" panose="020B0604030504040204" pitchFamily="50" charset="-128"/>
                </a:rPr>
                <a:t>(</a:t>
              </a:r>
              <a:r>
                <a:rPr lang="ja-JP" altLang="en-US" sz="1050" dirty="0">
                  <a:latin typeface="メイリオ" panose="020B0604030504040204" pitchFamily="50" charset="-128"/>
                  <a:ea typeface="メイリオ" panose="020B0604030504040204" pitchFamily="50" charset="-128"/>
                </a:rPr>
                <a:t>区役所内設置</a:t>
              </a:r>
              <a:r>
                <a:rPr lang="en-US" altLang="ja-JP" sz="1050" dirty="0">
                  <a:latin typeface="メイリオ" panose="020B0604030504040204" pitchFamily="50" charset="-128"/>
                  <a:ea typeface="メイリオ" panose="020B0604030504040204" pitchFamily="50" charset="-128"/>
                </a:rPr>
                <a:t>)</a:t>
              </a:r>
              <a:r>
                <a:rPr lang="ja-JP" altLang="en-US" sz="1050" dirty="0">
                  <a:latin typeface="メイリオ" panose="020B0604030504040204" pitchFamily="50" charset="-128"/>
                  <a:ea typeface="メイリオ" panose="020B0604030504040204" pitchFamily="50" charset="-128"/>
                </a:rPr>
                <a:t>やマイナセルフブースによるマイナンバーカード利活用の啓発、</a:t>
              </a:r>
            </a:p>
            <a:p>
              <a:r>
                <a:rPr lang="ja-JP" altLang="en-US" sz="1050" dirty="0">
                  <a:latin typeface="メイリオ" panose="020B0604030504040204" pitchFamily="50" charset="-128"/>
                  <a:ea typeface="メイリオ" panose="020B0604030504040204" pitchFamily="50" charset="-128"/>
                </a:rPr>
                <a:t>　　　増設した申請書作成支援システムを通じての来庁者の負担軽減、窓口時間短縮及び区民満足度向上　</a:t>
              </a:r>
            </a:p>
            <a:p>
              <a:r>
                <a:rPr lang="ja-JP" altLang="en-US" sz="1050" dirty="0">
                  <a:latin typeface="メイリオ" panose="020B0604030504040204" pitchFamily="50" charset="-128"/>
                  <a:ea typeface="メイリオ" panose="020B0604030504040204" pitchFamily="50" charset="-128"/>
                </a:rPr>
                <a:t>　 　・試行実施していた学校選択制の希望調査票オンライン受付の継続実施</a:t>
              </a:r>
            </a:p>
          </p:txBody>
        </p:sp>
      </p:grpSp>
      <p:grpSp>
        <p:nvGrpSpPr>
          <p:cNvPr id="23" name="グループ化 22">
            <a:extLst>
              <a:ext uri="{FF2B5EF4-FFF2-40B4-BE49-F238E27FC236}">
                <a16:creationId xmlns:a16="http://schemas.microsoft.com/office/drawing/2014/main" id="{ED3B8200-85E2-0AD4-7F54-AE6E66590554}"/>
              </a:ext>
            </a:extLst>
          </p:cNvPr>
          <p:cNvGrpSpPr/>
          <p:nvPr/>
        </p:nvGrpSpPr>
        <p:grpSpPr>
          <a:xfrm>
            <a:off x="149759" y="4510515"/>
            <a:ext cx="9975985" cy="1234573"/>
            <a:chOff x="142552" y="2537137"/>
            <a:chExt cx="11550541" cy="3140686"/>
          </a:xfrm>
        </p:grpSpPr>
        <p:sp>
          <p:nvSpPr>
            <p:cNvPr id="24" name="正方形/長方形 23">
              <a:extLst>
                <a:ext uri="{FF2B5EF4-FFF2-40B4-BE49-F238E27FC236}">
                  <a16:creationId xmlns:a16="http://schemas.microsoft.com/office/drawing/2014/main" id="{40FE83B2-A324-4469-B7A9-9C61802D0B7A}"/>
                </a:ext>
              </a:extLst>
            </p:cNvPr>
            <p:cNvSpPr/>
            <p:nvPr/>
          </p:nvSpPr>
          <p:spPr>
            <a:xfrm>
              <a:off x="6772849" y="2537137"/>
              <a:ext cx="4920244" cy="17043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304800" indent="-304800" algn="l"/>
              <a:endParaRPr lang="en-US" altLang="ja-JP" sz="1200" dirty="0">
                <a:solidFill>
                  <a:schemeClr val="tx1"/>
                </a:solidFill>
                <a:latin typeface="メイリオ" panose="020B0604030504040204" pitchFamily="50" charset="-128"/>
                <a:ea typeface="メイリオ" panose="020B0604030504040204" pitchFamily="50" charset="-128"/>
              </a:endParaRPr>
            </a:p>
            <a:p>
              <a:pPr algn="l"/>
              <a:endParaRPr lang="en-US" altLang="ja-JP" sz="1213" dirty="0">
                <a:solidFill>
                  <a:schemeClr val="tx1"/>
                </a:solidFill>
              </a:endParaRPr>
            </a:p>
            <a:p>
              <a:pPr algn="l"/>
              <a:endParaRPr lang="en-US" altLang="ja-JP" sz="1213" dirty="0">
                <a:solidFill>
                  <a:schemeClr val="tx1"/>
                </a:solidFill>
              </a:endParaRPr>
            </a:p>
            <a:p>
              <a:pPr algn="l"/>
              <a:endParaRPr lang="en-US" altLang="ja-JP" sz="1213" dirty="0">
                <a:solidFill>
                  <a:schemeClr val="tx1"/>
                </a:solidFill>
              </a:endParaRPr>
            </a:p>
            <a:p>
              <a:pPr algn="l"/>
              <a:endParaRPr lang="en-US" altLang="ja-JP" sz="1213" b="1" dirty="0">
                <a:solidFill>
                  <a:schemeClr val="tx1"/>
                </a:solidFill>
              </a:endParaRPr>
            </a:p>
            <a:p>
              <a:pPr algn="l"/>
              <a:endParaRPr lang="en-US" altLang="ja-JP" sz="1213" b="1" dirty="0">
                <a:solidFill>
                  <a:schemeClr val="tx1"/>
                </a:solidFill>
              </a:endParaRPr>
            </a:p>
            <a:p>
              <a:pPr algn="l"/>
              <a:endParaRPr lang="en-US" altLang="ja-JP" sz="1213" i="1" dirty="0">
                <a:solidFill>
                  <a:schemeClr val="tx1"/>
                </a:solidFill>
              </a:endParaRPr>
            </a:p>
            <a:p>
              <a:pPr algn="l"/>
              <a:endParaRPr lang="ja-JP" altLang="en-US" sz="1213" dirty="0">
                <a:solidFill>
                  <a:schemeClr val="tx1"/>
                </a:solidFill>
              </a:endParaRPr>
            </a:p>
          </p:txBody>
        </p:sp>
        <p:sp>
          <p:nvSpPr>
            <p:cNvPr id="25" name="角丸四角形 20">
              <a:extLst>
                <a:ext uri="{FF2B5EF4-FFF2-40B4-BE49-F238E27FC236}">
                  <a16:creationId xmlns:a16="http://schemas.microsoft.com/office/drawing/2014/main" id="{EC58B569-D61E-40FB-3AE5-5815F76C2574}"/>
                </a:ext>
              </a:extLst>
            </p:cNvPr>
            <p:cNvSpPr/>
            <p:nvPr/>
          </p:nvSpPr>
          <p:spPr>
            <a:xfrm>
              <a:off x="142552" y="3907362"/>
              <a:ext cx="6798260" cy="1770461"/>
            </a:xfrm>
            <a:prstGeom prst="roundRect">
              <a:avLst>
                <a:gd name="adj" fmla="val 1570"/>
              </a:avLst>
            </a:prstGeom>
            <a:solidFill>
              <a:schemeClr val="bg1"/>
            </a:solidFill>
            <a:ln w="6350">
              <a:solidFill>
                <a:srgbClr val="C0504D"/>
              </a:solid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ctr" anchorCtr="0">
              <a:spAutoFit/>
            </a:bodyPr>
            <a:lstStyle/>
            <a:p>
              <a:r>
                <a:rPr lang="ja-JP" altLang="en-US" sz="1050" b="1" dirty="0">
                  <a:solidFill>
                    <a:schemeClr val="tx1"/>
                  </a:solidFill>
                  <a:latin typeface="メイリオ" panose="020B0604030504040204" pitchFamily="50" charset="-128"/>
                  <a:ea typeface="メイリオ" panose="020B0604030504040204" pitchFamily="50" charset="-128"/>
                </a:rPr>
                <a:t>来庁者等に対する窓口サービスの向上について</a:t>
              </a:r>
              <a:endParaRPr lang="en-US" altLang="ja-JP" sz="1050" b="1" dirty="0">
                <a:solidFill>
                  <a:schemeClr val="tx1"/>
                </a:solidFill>
                <a:latin typeface="メイリオ" panose="020B0604030504040204" pitchFamily="50" charset="-128"/>
                <a:ea typeface="メイリオ" panose="020B0604030504040204" pitchFamily="50" charset="-128"/>
              </a:endParaRPr>
            </a:p>
            <a:p>
              <a:r>
                <a:rPr lang="ja-JP" altLang="en-US" sz="1000" dirty="0">
                  <a:solidFill>
                    <a:schemeClr val="tx1"/>
                  </a:solidFill>
                  <a:latin typeface="メイリオ" panose="020B0604030504040204" pitchFamily="50" charset="-128"/>
                  <a:ea typeface="メイリオ" panose="020B0604030504040204" pitchFamily="50" charset="-128"/>
                </a:rPr>
                <a:t>　大阪市では、平成２４年度より民間事業者による「来庁者等に対する窓口サービスの格付け」を行っています。</a:t>
              </a:r>
            </a:p>
            <a:p>
              <a:r>
                <a:rPr lang="ja-JP" altLang="en-US" sz="1000" dirty="0">
                  <a:solidFill>
                    <a:schemeClr val="tx1"/>
                  </a:solidFill>
                  <a:latin typeface="メイリオ" panose="020B0604030504040204" pitchFamily="50" charset="-128"/>
                  <a:ea typeface="メイリオ" panose="020B0604030504040204" pitchFamily="50" charset="-128"/>
                </a:rPr>
                <a:t>　今後も引き続き窓口サービスの向上に努めます。</a:t>
              </a:r>
            </a:p>
          </p:txBody>
        </p:sp>
      </p:grpSp>
      <p:pic>
        <p:nvPicPr>
          <p:cNvPr id="26" name="図 25">
            <a:extLst>
              <a:ext uri="{FF2B5EF4-FFF2-40B4-BE49-F238E27FC236}">
                <a16:creationId xmlns:a16="http://schemas.microsoft.com/office/drawing/2014/main" id="{A795355A-7007-78B9-77F4-CC4005F67025}"/>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6150410" y="5025008"/>
            <a:ext cx="524267" cy="808088"/>
          </a:xfrm>
          <a:prstGeom prst="rect">
            <a:avLst/>
          </a:prstGeom>
        </p:spPr>
      </p:pic>
      <p:graphicFrame>
        <p:nvGraphicFramePr>
          <p:cNvPr id="27" name="表 26">
            <a:extLst>
              <a:ext uri="{FF2B5EF4-FFF2-40B4-BE49-F238E27FC236}">
                <a16:creationId xmlns:a16="http://schemas.microsoft.com/office/drawing/2014/main" id="{9C339A03-AE39-7C06-7C9D-7C9CE0563025}"/>
              </a:ext>
            </a:extLst>
          </p:cNvPr>
          <p:cNvGraphicFramePr>
            <a:graphicFrameLocks noGrp="1"/>
          </p:cNvGraphicFramePr>
          <p:nvPr>
            <p:extLst>
              <p:ext uri="{D42A27DB-BD31-4B8C-83A1-F6EECF244321}">
                <p14:modId xmlns:p14="http://schemas.microsoft.com/office/powerpoint/2010/main" val="3509655689"/>
              </p:ext>
            </p:extLst>
          </p:nvPr>
        </p:nvGraphicFramePr>
        <p:xfrm>
          <a:off x="116633" y="3760915"/>
          <a:ext cx="6624735" cy="1152128"/>
        </p:xfrm>
        <a:graphic>
          <a:graphicData uri="http://schemas.openxmlformats.org/drawingml/2006/table">
            <a:tbl>
              <a:tblPr firstRow="1" bandRow="1">
                <a:tableStyleId>{5940675A-B579-460E-94D1-54222C63F5DA}</a:tableStyleId>
              </a:tblPr>
              <a:tblGrid>
                <a:gridCol w="504056">
                  <a:extLst>
                    <a:ext uri="{9D8B030D-6E8A-4147-A177-3AD203B41FA5}">
                      <a16:colId xmlns:a16="http://schemas.microsoft.com/office/drawing/2014/main" val="2081716450"/>
                    </a:ext>
                  </a:extLst>
                </a:gridCol>
                <a:gridCol w="1584176">
                  <a:extLst>
                    <a:ext uri="{9D8B030D-6E8A-4147-A177-3AD203B41FA5}">
                      <a16:colId xmlns:a16="http://schemas.microsoft.com/office/drawing/2014/main" val="552506392"/>
                    </a:ext>
                  </a:extLst>
                </a:gridCol>
                <a:gridCol w="2664296">
                  <a:extLst>
                    <a:ext uri="{9D8B030D-6E8A-4147-A177-3AD203B41FA5}">
                      <a16:colId xmlns:a16="http://schemas.microsoft.com/office/drawing/2014/main" val="1056388590"/>
                    </a:ext>
                  </a:extLst>
                </a:gridCol>
                <a:gridCol w="1872207">
                  <a:extLst>
                    <a:ext uri="{9D8B030D-6E8A-4147-A177-3AD203B41FA5}">
                      <a16:colId xmlns:a16="http://schemas.microsoft.com/office/drawing/2014/main" val="2205698346"/>
                    </a:ext>
                  </a:extLst>
                </a:gridCol>
              </a:tblGrid>
              <a:tr h="572090">
                <a:tc>
                  <a:txBody>
                    <a:bodyPr/>
                    <a:lstStyle/>
                    <a:p>
                      <a:pPr marL="0" marR="0" lvl="0" indent="0" algn="ctr" defTabSz="914331"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solidFill>
                          <a:latin typeface="+mn-ea"/>
                          <a:ea typeface="+mn-ea"/>
                        </a:rPr>
                        <a:t>事業</a:t>
                      </a:r>
                      <a:endParaRPr kumimoji="1" lang="en-US" altLang="ja-JP" sz="1100" b="1" dirty="0">
                        <a:solidFill>
                          <a:schemeClr val="bg1"/>
                        </a:solidFill>
                        <a:latin typeface="+mn-ea"/>
                        <a:ea typeface="+mn-ea"/>
                      </a:endParaRPr>
                    </a:p>
                    <a:p>
                      <a:pPr marL="0" marR="0" lvl="0" indent="0" algn="ctr" defTabSz="914331"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solidFill>
                          <a:latin typeface="+mn-ea"/>
                          <a:ea typeface="+mn-ea"/>
                        </a:rPr>
                        <a:t>目標</a:t>
                      </a:r>
                    </a:p>
                  </a:txBody>
                  <a:tcPr anchor="ctr">
                    <a:solidFill>
                      <a:schemeClr val="tx2">
                        <a:lumMod val="60000"/>
                        <a:lumOff val="40000"/>
                      </a:schemeClr>
                    </a:solidFill>
                  </a:tcPr>
                </a:tc>
                <a:tc gridSpan="2">
                  <a:txBody>
                    <a:bodyPr/>
                    <a:lstStyle/>
                    <a:p>
                      <a:pPr marL="0" marR="0" lvl="0" indent="0" algn="l" defTabSz="914331" rtl="0" eaLnBrk="1" fontAlgn="auto" latinLnBrk="0" hangingPunct="1">
                        <a:lnSpc>
                          <a:spcPct val="100000"/>
                        </a:lnSpc>
                        <a:spcBef>
                          <a:spcPts val="0"/>
                        </a:spcBef>
                        <a:spcAft>
                          <a:spcPts val="0"/>
                        </a:spcAft>
                        <a:buClrTx/>
                        <a:buSzTx/>
                        <a:buFontTx/>
                        <a:buNone/>
                        <a:tabLst/>
                        <a:defRPr/>
                      </a:pPr>
                      <a:r>
                        <a:rPr kumimoji="1" lang="ja-JP" altLang="en-US" sz="1050" dirty="0">
                          <a:solidFill>
                            <a:schemeClr val="tx1"/>
                          </a:solidFill>
                          <a:latin typeface="+mn-ea"/>
                          <a:ea typeface="+mn-ea"/>
                        </a:rPr>
                        <a:t>「区役所来庁者等に対するサービスの格付け結果」において、「２つ星（☆☆）（民間の窓口サービスの平均的なレベルを上回るレベル）」以上を維持</a:t>
                      </a:r>
                    </a:p>
                  </a:txBody>
                  <a:tcPr anchor="ctr">
                    <a:solidFill>
                      <a:schemeClr val="accent1">
                        <a:lumMod val="40000"/>
                        <a:lumOff val="60000"/>
                      </a:schemeClr>
                    </a:solidFill>
                  </a:tcPr>
                </a:tc>
                <a:tc hMerge="1">
                  <a:txBody>
                    <a:bodyPr/>
                    <a:lstStyle/>
                    <a:p>
                      <a:endParaRPr kumimoji="1" lang="ja-JP" altLang="en-US" dirty="0"/>
                    </a:p>
                  </a:txBody>
                  <a:tcPr/>
                </a:tc>
                <a:tc>
                  <a:txBody>
                    <a:bodyPr/>
                    <a:lstStyle/>
                    <a:p>
                      <a:pPr algn="l"/>
                      <a:r>
                        <a:rPr kumimoji="1" lang="ja-JP" altLang="en-US" sz="1050" dirty="0">
                          <a:solidFill>
                            <a:schemeClr val="tx1"/>
                          </a:solidFill>
                          <a:latin typeface="+mn-ea"/>
                          <a:ea typeface="+mn-ea"/>
                        </a:rPr>
                        <a:t>２つ星（☆☆）</a:t>
                      </a:r>
                      <a:endParaRPr kumimoji="1" lang="en-US" altLang="ja-JP" sz="1050" dirty="0">
                        <a:solidFill>
                          <a:schemeClr val="tx1"/>
                        </a:solidFill>
                        <a:latin typeface="+mn-ea"/>
                        <a:ea typeface="+mn-ea"/>
                      </a:endParaRPr>
                    </a:p>
                    <a:p>
                      <a:pPr algn="l"/>
                      <a:r>
                        <a:rPr kumimoji="1" lang="ja-JP" altLang="en-US" sz="1050" dirty="0">
                          <a:solidFill>
                            <a:schemeClr val="tx1"/>
                          </a:solidFill>
                          <a:latin typeface="+mn-ea"/>
                          <a:ea typeface="+mn-ea"/>
                        </a:rPr>
                        <a:t>（令和７年度実績　２つ星）</a:t>
                      </a:r>
                      <a:endParaRPr kumimoji="1" lang="en-US" altLang="ja-JP" sz="1050" strike="sngStrike" baseline="0" dirty="0">
                        <a:solidFill>
                          <a:schemeClr val="tx1"/>
                        </a:solidFill>
                        <a:latin typeface="+mn-ea"/>
                        <a:ea typeface="+mn-ea"/>
                      </a:endParaRPr>
                    </a:p>
                  </a:txBody>
                  <a:tcPr anchor="ctr">
                    <a:solidFill>
                      <a:schemeClr val="accent1">
                        <a:lumMod val="40000"/>
                        <a:lumOff val="60000"/>
                      </a:schemeClr>
                    </a:solidFill>
                  </a:tcPr>
                </a:tc>
                <a:extLst>
                  <a:ext uri="{0D108BD9-81ED-4DB2-BD59-A6C34878D82A}">
                    <a16:rowId xmlns:a16="http://schemas.microsoft.com/office/drawing/2014/main" val="1134940929"/>
                  </a:ext>
                </a:extLst>
              </a:tr>
              <a:tr h="580038">
                <a:tc>
                  <a:txBody>
                    <a:bodyPr/>
                    <a:lstStyle/>
                    <a:p>
                      <a:pPr marL="0" marR="0" lvl="0" indent="0" algn="ctr" defTabSz="914331"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solidFill>
                          <a:latin typeface="+mn-ea"/>
                          <a:ea typeface="+mn-ea"/>
                        </a:rPr>
                        <a:t>達成状況</a:t>
                      </a:r>
                    </a:p>
                  </a:txBody>
                  <a:tcPr anchor="ctr">
                    <a:solidFill>
                      <a:schemeClr val="tx2">
                        <a:lumMod val="60000"/>
                        <a:lumOff val="40000"/>
                      </a:schemeClr>
                    </a:solidFill>
                  </a:tcPr>
                </a:tc>
                <a:tc>
                  <a:txBody>
                    <a:bodyPr/>
                    <a:lstStyle/>
                    <a:p>
                      <a:r>
                        <a:rPr kumimoji="1" lang="ja-JP" altLang="en-US" sz="1050" b="0" dirty="0">
                          <a:latin typeface="+mn-ea"/>
                          <a:ea typeface="+mn-ea"/>
                        </a:rPr>
                        <a:t>□　目標達成</a:t>
                      </a:r>
                      <a:endParaRPr kumimoji="1" lang="en-US" altLang="ja-JP" sz="1050" b="0" dirty="0">
                        <a:latin typeface="+mn-ea"/>
                        <a:ea typeface="+mn-ea"/>
                      </a:endParaRPr>
                    </a:p>
                    <a:p>
                      <a:r>
                        <a:rPr kumimoji="1" lang="ja-JP" altLang="en-US" sz="1050" b="0" dirty="0">
                          <a:latin typeface="+mn-ea"/>
                          <a:ea typeface="+mn-ea"/>
                        </a:rPr>
                        <a:t>□　</a:t>
                      </a:r>
                      <a:r>
                        <a:rPr kumimoji="1" lang="ja-JP" altLang="en-US" sz="1050" b="0" baseline="0" dirty="0">
                          <a:latin typeface="+mn-ea"/>
                          <a:ea typeface="+mn-ea"/>
                        </a:rPr>
                        <a:t>  </a:t>
                      </a:r>
                      <a:r>
                        <a:rPr kumimoji="1" lang="en-US" altLang="ja-JP" sz="1050" b="0" baseline="0" dirty="0">
                          <a:latin typeface="+mn-ea"/>
                          <a:ea typeface="+mn-ea"/>
                        </a:rPr>
                        <a:t>〃</a:t>
                      </a:r>
                      <a:r>
                        <a:rPr kumimoji="1" lang="ja-JP" altLang="en-US" sz="1050" b="0" baseline="0" dirty="0">
                          <a:latin typeface="+mn-ea"/>
                          <a:ea typeface="+mn-ea"/>
                        </a:rPr>
                        <a:t>　</a:t>
                      </a:r>
                      <a:r>
                        <a:rPr kumimoji="1" lang="ja-JP" altLang="en-US" sz="1050" b="0" dirty="0">
                          <a:latin typeface="+mn-ea"/>
                          <a:ea typeface="+mn-ea"/>
                        </a:rPr>
                        <a:t>未達成</a:t>
                      </a:r>
                      <a:endParaRPr kumimoji="1" lang="en-US" altLang="ja-JP" sz="1050" b="0" dirty="0">
                        <a:latin typeface="+mn-ea"/>
                        <a:ea typeface="+mn-ea"/>
                      </a:endParaRPr>
                    </a:p>
                    <a:p>
                      <a:r>
                        <a:rPr kumimoji="1" lang="ja-JP" altLang="en-US" sz="1050" b="0" dirty="0">
                          <a:latin typeface="+mn-ea"/>
                          <a:ea typeface="+mn-ea"/>
                        </a:rPr>
                        <a:t>□　その他（未測定など）</a:t>
                      </a:r>
                      <a:endParaRPr kumimoji="1" lang="en-US" altLang="ja-JP" sz="1050" b="0" dirty="0">
                        <a:latin typeface="+mn-ea"/>
                        <a:ea typeface="+mn-ea"/>
                      </a:endParaRPr>
                    </a:p>
                  </a:txBody>
                  <a:tcPr anchor="ctr">
                    <a:solidFill>
                      <a:schemeClr val="accent1">
                        <a:lumMod val="40000"/>
                        <a:lumOff val="60000"/>
                      </a:schemeClr>
                    </a:solidFill>
                  </a:tcPr>
                </a:tc>
                <a:tc gridSpan="2">
                  <a:txBody>
                    <a:bodyPr/>
                    <a:lstStyle/>
                    <a:p>
                      <a:r>
                        <a:rPr kumimoji="1" lang="en-US" altLang="ja-JP" sz="800" dirty="0">
                          <a:latin typeface="+mn-ea"/>
                          <a:ea typeface="+mn-ea"/>
                        </a:rPr>
                        <a:t>【</a:t>
                      </a:r>
                      <a:r>
                        <a:rPr kumimoji="1" lang="ja-JP" altLang="en-US" sz="800" dirty="0">
                          <a:latin typeface="+mn-ea"/>
                          <a:ea typeface="+mn-ea"/>
                        </a:rPr>
                        <a:t>目標未達成・その他の場合</a:t>
                      </a:r>
                      <a:r>
                        <a:rPr kumimoji="1" lang="en-US" altLang="ja-JP" sz="800" dirty="0">
                          <a:latin typeface="+mn-ea"/>
                          <a:ea typeface="+mn-ea"/>
                        </a:rPr>
                        <a:t>】</a:t>
                      </a:r>
                      <a:r>
                        <a:rPr kumimoji="1" lang="ja-JP" altLang="en-US" sz="800" dirty="0">
                          <a:latin typeface="+mn-ea"/>
                          <a:ea typeface="+mn-ea"/>
                        </a:rPr>
                        <a:t>課題・改善策など</a:t>
                      </a:r>
                    </a:p>
                  </a:txBody>
                  <a:tcPr>
                    <a:solidFill>
                      <a:schemeClr val="accent1">
                        <a:lumMod val="40000"/>
                        <a:lumOff val="60000"/>
                      </a:schemeClr>
                    </a:solidFill>
                  </a:tcPr>
                </a:tc>
                <a:tc hMerge="1">
                  <a:txBody>
                    <a:bodyPr/>
                    <a:lstStyle/>
                    <a:p>
                      <a:endParaRPr kumimoji="1" lang="ja-JP" altLang="en-US" dirty="0"/>
                    </a:p>
                  </a:txBody>
                  <a:tcPr/>
                </a:tc>
                <a:extLst>
                  <a:ext uri="{0D108BD9-81ED-4DB2-BD59-A6C34878D82A}">
                    <a16:rowId xmlns:a16="http://schemas.microsoft.com/office/drawing/2014/main" val="277211329"/>
                  </a:ext>
                </a:extLst>
              </a:tr>
            </a:tbl>
          </a:graphicData>
        </a:graphic>
      </p:graphicFrame>
      <p:graphicFrame>
        <p:nvGraphicFramePr>
          <p:cNvPr id="28" name="表 27">
            <a:extLst>
              <a:ext uri="{FF2B5EF4-FFF2-40B4-BE49-F238E27FC236}">
                <a16:creationId xmlns:a16="http://schemas.microsoft.com/office/drawing/2014/main" id="{3F80D4EB-598C-C5D6-8530-FB5FE629A521}"/>
              </a:ext>
            </a:extLst>
          </p:cNvPr>
          <p:cNvGraphicFramePr>
            <a:graphicFrameLocks noGrp="1"/>
          </p:cNvGraphicFramePr>
          <p:nvPr>
            <p:extLst>
              <p:ext uri="{D42A27DB-BD31-4B8C-83A1-F6EECF244321}">
                <p14:modId xmlns:p14="http://schemas.microsoft.com/office/powerpoint/2010/main" val="3189582440"/>
              </p:ext>
            </p:extLst>
          </p:nvPr>
        </p:nvGraphicFramePr>
        <p:xfrm>
          <a:off x="116633" y="8559028"/>
          <a:ext cx="6624735" cy="1152128"/>
        </p:xfrm>
        <a:graphic>
          <a:graphicData uri="http://schemas.openxmlformats.org/drawingml/2006/table">
            <a:tbl>
              <a:tblPr firstRow="1" bandRow="1">
                <a:tableStyleId>{5940675A-B579-460E-94D1-54222C63F5DA}</a:tableStyleId>
              </a:tblPr>
              <a:tblGrid>
                <a:gridCol w="504056">
                  <a:extLst>
                    <a:ext uri="{9D8B030D-6E8A-4147-A177-3AD203B41FA5}">
                      <a16:colId xmlns:a16="http://schemas.microsoft.com/office/drawing/2014/main" val="2081716450"/>
                    </a:ext>
                  </a:extLst>
                </a:gridCol>
                <a:gridCol w="1584176">
                  <a:extLst>
                    <a:ext uri="{9D8B030D-6E8A-4147-A177-3AD203B41FA5}">
                      <a16:colId xmlns:a16="http://schemas.microsoft.com/office/drawing/2014/main" val="552506392"/>
                    </a:ext>
                  </a:extLst>
                </a:gridCol>
                <a:gridCol w="4536503">
                  <a:extLst>
                    <a:ext uri="{9D8B030D-6E8A-4147-A177-3AD203B41FA5}">
                      <a16:colId xmlns:a16="http://schemas.microsoft.com/office/drawing/2014/main" val="1056388590"/>
                    </a:ext>
                  </a:extLst>
                </a:gridCol>
              </a:tblGrid>
              <a:tr h="572090">
                <a:tc>
                  <a:txBody>
                    <a:bodyPr/>
                    <a:lstStyle/>
                    <a:p>
                      <a:pPr marL="0" marR="0" lvl="0" indent="0" algn="ctr" defTabSz="914331"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solidFill>
                          <a:latin typeface="+mn-ea"/>
                          <a:ea typeface="+mn-ea"/>
                        </a:rPr>
                        <a:t>事業</a:t>
                      </a:r>
                      <a:endParaRPr kumimoji="1" lang="en-US" altLang="ja-JP" sz="1100" b="1" dirty="0">
                        <a:solidFill>
                          <a:schemeClr val="bg1"/>
                        </a:solidFill>
                        <a:latin typeface="+mn-ea"/>
                        <a:ea typeface="+mn-ea"/>
                      </a:endParaRPr>
                    </a:p>
                    <a:p>
                      <a:pPr marL="0" marR="0" lvl="0" indent="0" algn="ctr" defTabSz="914331"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solidFill>
                          <a:latin typeface="+mn-ea"/>
                          <a:ea typeface="+mn-ea"/>
                        </a:rPr>
                        <a:t>目標</a:t>
                      </a:r>
                    </a:p>
                  </a:txBody>
                  <a:tcPr anchor="ctr">
                    <a:solidFill>
                      <a:schemeClr val="tx2">
                        <a:lumMod val="60000"/>
                        <a:lumOff val="40000"/>
                      </a:schemeClr>
                    </a:solidFill>
                  </a:tcPr>
                </a:tc>
                <a:tc gridSpan="2">
                  <a:txBody>
                    <a:bodyPr/>
                    <a:lstStyle/>
                    <a:p>
                      <a:pPr marL="0" marR="0" lvl="0" indent="0" algn="l" defTabSz="914331" rtl="0" eaLnBrk="1" fontAlgn="auto" latinLnBrk="0" hangingPunct="1">
                        <a:lnSpc>
                          <a:spcPct val="100000"/>
                        </a:lnSpc>
                        <a:spcBef>
                          <a:spcPts val="0"/>
                        </a:spcBef>
                        <a:spcAft>
                          <a:spcPts val="0"/>
                        </a:spcAft>
                        <a:buClrTx/>
                        <a:buSzTx/>
                        <a:buFontTx/>
                        <a:buNone/>
                        <a:tabLst/>
                        <a:defRPr/>
                      </a:pPr>
                      <a:r>
                        <a:rPr kumimoji="1" lang="ja-JP" altLang="en-US" sz="1050" dirty="0">
                          <a:solidFill>
                            <a:schemeClr val="tx1"/>
                          </a:solidFill>
                          <a:latin typeface="+mn-ea"/>
                          <a:ea typeface="+mn-ea"/>
                        </a:rPr>
                        <a:t>令和</a:t>
                      </a:r>
                      <a:r>
                        <a:rPr kumimoji="1" lang="en-US" altLang="ja-JP" sz="1050" dirty="0">
                          <a:solidFill>
                            <a:schemeClr val="tx1"/>
                          </a:solidFill>
                          <a:latin typeface="+mn-ea"/>
                          <a:ea typeface="+mn-ea"/>
                        </a:rPr>
                        <a:t>7</a:t>
                      </a:r>
                      <a:r>
                        <a:rPr kumimoji="1" lang="ja-JP" altLang="en-US" sz="1050" dirty="0">
                          <a:solidFill>
                            <a:schemeClr val="tx1"/>
                          </a:solidFill>
                          <a:latin typeface="+mn-ea"/>
                          <a:ea typeface="+mn-ea"/>
                        </a:rPr>
                        <a:t>年度の実績を上回る収納率の確保</a:t>
                      </a:r>
                    </a:p>
                  </a:txBody>
                  <a:tcPr anchor="ctr">
                    <a:solidFill>
                      <a:schemeClr val="accent1">
                        <a:lumMod val="40000"/>
                        <a:lumOff val="60000"/>
                      </a:schemeClr>
                    </a:solidFill>
                  </a:tcPr>
                </a:tc>
                <a:tc hMerge="1">
                  <a:txBody>
                    <a:bodyPr/>
                    <a:lstStyle/>
                    <a:p>
                      <a:endParaRPr kumimoji="1" lang="ja-JP" altLang="en-US" dirty="0"/>
                    </a:p>
                  </a:txBody>
                  <a:tcPr/>
                </a:tc>
                <a:extLst>
                  <a:ext uri="{0D108BD9-81ED-4DB2-BD59-A6C34878D82A}">
                    <a16:rowId xmlns:a16="http://schemas.microsoft.com/office/drawing/2014/main" val="1134940929"/>
                  </a:ext>
                </a:extLst>
              </a:tr>
              <a:tr h="580038">
                <a:tc>
                  <a:txBody>
                    <a:bodyPr/>
                    <a:lstStyle/>
                    <a:p>
                      <a:pPr marL="0" marR="0" lvl="0" indent="0" algn="ctr" defTabSz="914331"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solidFill>
                          <a:latin typeface="+mn-ea"/>
                          <a:ea typeface="+mn-ea"/>
                        </a:rPr>
                        <a:t>達成状況</a:t>
                      </a:r>
                    </a:p>
                  </a:txBody>
                  <a:tcPr anchor="ctr">
                    <a:solidFill>
                      <a:schemeClr val="tx2">
                        <a:lumMod val="60000"/>
                        <a:lumOff val="40000"/>
                      </a:schemeClr>
                    </a:solidFill>
                  </a:tcPr>
                </a:tc>
                <a:tc>
                  <a:txBody>
                    <a:bodyPr/>
                    <a:lstStyle/>
                    <a:p>
                      <a:r>
                        <a:rPr kumimoji="1" lang="ja-JP" altLang="en-US" sz="1050" b="0" dirty="0">
                          <a:latin typeface="+mn-ea"/>
                          <a:ea typeface="+mn-ea"/>
                        </a:rPr>
                        <a:t>□　目標達成</a:t>
                      </a:r>
                      <a:endParaRPr kumimoji="1" lang="en-US" altLang="ja-JP" sz="1050" b="0" dirty="0">
                        <a:latin typeface="+mn-ea"/>
                        <a:ea typeface="+mn-ea"/>
                      </a:endParaRPr>
                    </a:p>
                    <a:p>
                      <a:r>
                        <a:rPr kumimoji="1" lang="ja-JP" altLang="en-US" sz="1050" b="0" dirty="0">
                          <a:latin typeface="+mn-ea"/>
                          <a:ea typeface="+mn-ea"/>
                        </a:rPr>
                        <a:t>□　</a:t>
                      </a:r>
                      <a:r>
                        <a:rPr kumimoji="1" lang="ja-JP" altLang="en-US" sz="1050" b="0" baseline="0" dirty="0">
                          <a:latin typeface="+mn-ea"/>
                          <a:ea typeface="+mn-ea"/>
                        </a:rPr>
                        <a:t>  </a:t>
                      </a:r>
                      <a:r>
                        <a:rPr kumimoji="1" lang="en-US" altLang="ja-JP" sz="1050" b="0" baseline="0" dirty="0">
                          <a:latin typeface="+mn-ea"/>
                          <a:ea typeface="+mn-ea"/>
                        </a:rPr>
                        <a:t>〃</a:t>
                      </a:r>
                      <a:r>
                        <a:rPr kumimoji="1" lang="ja-JP" altLang="en-US" sz="1050" b="0" baseline="0" dirty="0">
                          <a:latin typeface="+mn-ea"/>
                          <a:ea typeface="+mn-ea"/>
                        </a:rPr>
                        <a:t>　</a:t>
                      </a:r>
                      <a:r>
                        <a:rPr kumimoji="1" lang="ja-JP" altLang="en-US" sz="1050" b="0" dirty="0">
                          <a:latin typeface="+mn-ea"/>
                          <a:ea typeface="+mn-ea"/>
                        </a:rPr>
                        <a:t>未達成</a:t>
                      </a:r>
                      <a:endParaRPr kumimoji="1" lang="en-US" altLang="ja-JP" sz="1050" b="0" dirty="0">
                        <a:latin typeface="+mn-ea"/>
                        <a:ea typeface="+mn-ea"/>
                      </a:endParaRPr>
                    </a:p>
                    <a:p>
                      <a:r>
                        <a:rPr kumimoji="1" lang="ja-JP" altLang="en-US" sz="1050" b="0" dirty="0">
                          <a:latin typeface="+mn-ea"/>
                          <a:ea typeface="+mn-ea"/>
                        </a:rPr>
                        <a:t>□　その他（未測定など）</a:t>
                      </a:r>
                      <a:endParaRPr kumimoji="1" lang="en-US" altLang="ja-JP" sz="1050" b="0" dirty="0">
                        <a:latin typeface="+mn-ea"/>
                        <a:ea typeface="+mn-ea"/>
                      </a:endParaRPr>
                    </a:p>
                  </a:txBody>
                  <a:tcPr anchor="ctr">
                    <a:solidFill>
                      <a:schemeClr val="accent1">
                        <a:lumMod val="40000"/>
                        <a:lumOff val="60000"/>
                      </a:schemeClr>
                    </a:solidFill>
                  </a:tcPr>
                </a:tc>
                <a:tc>
                  <a:txBody>
                    <a:bodyPr/>
                    <a:lstStyle/>
                    <a:p>
                      <a:r>
                        <a:rPr kumimoji="1" lang="en-US" altLang="ja-JP" sz="800" dirty="0">
                          <a:latin typeface="+mn-ea"/>
                          <a:ea typeface="+mn-ea"/>
                        </a:rPr>
                        <a:t>【</a:t>
                      </a:r>
                      <a:r>
                        <a:rPr kumimoji="1" lang="ja-JP" altLang="en-US" sz="800" dirty="0">
                          <a:latin typeface="+mn-ea"/>
                          <a:ea typeface="+mn-ea"/>
                        </a:rPr>
                        <a:t>目標未達成・その他の場合</a:t>
                      </a:r>
                      <a:r>
                        <a:rPr kumimoji="1" lang="en-US" altLang="ja-JP" sz="800" dirty="0">
                          <a:latin typeface="+mn-ea"/>
                          <a:ea typeface="+mn-ea"/>
                        </a:rPr>
                        <a:t>】</a:t>
                      </a:r>
                      <a:r>
                        <a:rPr kumimoji="1" lang="ja-JP" altLang="en-US" sz="800" dirty="0">
                          <a:latin typeface="+mn-ea"/>
                          <a:ea typeface="+mn-ea"/>
                        </a:rPr>
                        <a:t>課題・改善策など</a:t>
                      </a:r>
                    </a:p>
                  </a:txBody>
                  <a:tcPr>
                    <a:solidFill>
                      <a:schemeClr val="accent1">
                        <a:lumMod val="40000"/>
                        <a:lumOff val="60000"/>
                      </a:schemeClr>
                    </a:solidFill>
                  </a:tcPr>
                </a:tc>
                <a:extLst>
                  <a:ext uri="{0D108BD9-81ED-4DB2-BD59-A6C34878D82A}">
                    <a16:rowId xmlns:a16="http://schemas.microsoft.com/office/drawing/2014/main" val="277211329"/>
                  </a:ext>
                </a:extLst>
              </a:tr>
            </a:tbl>
          </a:graphicData>
        </a:graphic>
      </p:graphicFrame>
    </p:spTree>
    <p:extLst>
      <p:ext uri="{BB962C8B-B14F-4D97-AF65-F5344CB8AC3E}">
        <p14:creationId xmlns:p14="http://schemas.microsoft.com/office/powerpoint/2010/main" val="3789547608"/>
      </p:ext>
    </p:extLst>
  </p:cSld>
  <p:clrMapOvr>
    <a:masterClrMapping/>
  </p:clrMapOvr>
</p:sld>
</file>

<file path=ppt/theme/theme1.xml><?xml version="1.0" encoding="utf-8"?>
<a:theme xmlns:a="http://schemas.openxmlformats.org/drawingml/2006/main" name="1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vert="eaVert" wrap="square" rtlCol="0">
        <a:spAutoFit/>
      </a:bodyPr>
      <a:lstStyle>
        <a:defPPr>
          <a:defRPr sz="800" dirty="0" smtClean="0">
            <a:latin typeface="HGPｺﾞｼｯｸE" panose="020B0900000000000000" pitchFamily="50" charset="-128"/>
            <a:ea typeface="HGPｺﾞｼｯｸE" panose="020B0900000000000000" pitchFamily="50" charset="-128"/>
          </a:defRPr>
        </a:defPPr>
      </a:lstStyle>
    </a:tx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188</TotalTime>
  <Words>3650</Words>
  <PresentationFormat>A4 210 x 297 mm</PresentationFormat>
  <Paragraphs>360</Paragraphs>
  <Slides>6</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6</vt:i4>
      </vt:variant>
    </vt:vector>
  </HeadingPairs>
  <TitlesOfParts>
    <vt:vector size="15" baseType="lpstr">
      <vt:lpstr>HGP創英角ｺﾞｼｯｸUB</vt:lpstr>
      <vt:lpstr>HG丸ｺﾞｼｯｸM-PRO</vt:lpstr>
      <vt:lpstr>Meiryo UI</vt:lpstr>
      <vt:lpstr>ＭＳ Ｐゴシック</vt:lpstr>
      <vt:lpstr>メイリオ</vt:lpstr>
      <vt:lpstr>游明朝</vt:lpstr>
      <vt:lpstr>Arial</vt:lpstr>
      <vt:lpstr>Calibri</vt:lpstr>
      <vt:lpstr>1_Office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Printed>2026-05-07T06:54:15Z</cp:lastPrinted>
  <dcterms:created xsi:type="dcterms:W3CDTF">2018-03-30T01:58:53Z</dcterms:created>
  <dcterms:modified xsi:type="dcterms:W3CDTF">2026-05-13T01:32:56Z</dcterms:modified>
</cp:coreProperties>
</file>